
<file path=[Content_Types].xml><?xml version="1.0" encoding="utf-8"?>
<Types xmlns="http://schemas.openxmlformats.org/package/2006/content-types">
  <Default Extension="vml" ContentType="application/vnd.openxmlformats-officedocument.vmlDrawing"/>
  <Default Extension="bin" ContentType="application/vnd.openxmlformats-officedocument.oleObject"/>
  <Default Extension="jpeg" ContentType="image/jpeg"/>
  <Default Extension="JPG" ContentType="image/.jpg"/>
  <Default Extension="png" ContentType="image/png"/>
  <Default Extension="emf" ContentType="image/x-emf"/>
  <Default Extension="wmf" ContentType="image/x-w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1"/>
    <p:sldMasterId id="2147483655" r:id="rId3"/>
    <p:sldMasterId id="2147483665" r:id="rId4"/>
    <p:sldMasterId id="2147483672" r:id="rId5"/>
  </p:sldMasterIdLst>
  <p:notesMasterIdLst>
    <p:notesMasterId r:id="rId146"/>
  </p:notesMasterIdLst>
  <p:handoutMasterIdLst>
    <p:handoutMasterId r:id="rId147"/>
  </p:handoutMasterIdLst>
  <p:sldIdLst>
    <p:sldId id="257" r:id="rId6"/>
    <p:sldId id="258" r:id="rId7"/>
    <p:sldId id="260" r:id="rId8"/>
    <p:sldId id="261" r:id="rId9"/>
    <p:sldId id="262" r:id="rId10"/>
    <p:sldId id="263" r:id="rId11"/>
    <p:sldId id="264" r:id="rId12"/>
    <p:sldId id="265"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79" r:id="rId27"/>
    <p:sldId id="280" r:id="rId28"/>
    <p:sldId id="281" r:id="rId29"/>
    <p:sldId id="282" r:id="rId30"/>
    <p:sldId id="283" r:id="rId31"/>
    <p:sldId id="284" r:id="rId32"/>
    <p:sldId id="285" r:id="rId33"/>
    <p:sldId id="286" r:id="rId34"/>
    <p:sldId id="287" r:id="rId35"/>
    <p:sldId id="288" r:id="rId36"/>
    <p:sldId id="289" r:id="rId37"/>
    <p:sldId id="290" r:id="rId38"/>
    <p:sldId id="291" r:id="rId39"/>
    <p:sldId id="292" r:id="rId40"/>
    <p:sldId id="293" r:id="rId41"/>
    <p:sldId id="294" r:id="rId42"/>
    <p:sldId id="295" r:id="rId43"/>
    <p:sldId id="296" r:id="rId44"/>
    <p:sldId id="297" r:id="rId45"/>
    <p:sldId id="298" r:id="rId46"/>
    <p:sldId id="299" r:id="rId47"/>
    <p:sldId id="300" r:id="rId48"/>
    <p:sldId id="301" r:id="rId49"/>
    <p:sldId id="302" r:id="rId50"/>
    <p:sldId id="303" r:id="rId51"/>
    <p:sldId id="304" r:id="rId52"/>
    <p:sldId id="305" r:id="rId53"/>
    <p:sldId id="306" r:id="rId54"/>
    <p:sldId id="307" r:id="rId55"/>
    <p:sldId id="308" r:id="rId56"/>
    <p:sldId id="309" r:id="rId57"/>
    <p:sldId id="310" r:id="rId58"/>
    <p:sldId id="311" r:id="rId59"/>
    <p:sldId id="312" r:id="rId60"/>
    <p:sldId id="313" r:id="rId61"/>
    <p:sldId id="314" r:id="rId62"/>
    <p:sldId id="315" r:id="rId63"/>
    <p:sldId id="316" r:id="rId64"/>
    <p:sldId id="317" r:id="rId65"/>
    <p:sldId id="318" r:id="rId66"/>
    <p:sldId id="319" r:id="rId67"/>
    <p:sldId id="320" r:id="rId68"/>
    <p:sldId id="321" r:id="rId69"/>
    <p:sldId id="322" r:id="rId70"/>
    <p:sldId id="323" r:id="rId71"/>
    <p:sldId id="324" r:id="rId72"/>
    <p:sldId id="325" r:id="rId73"/>
    <p:sldId id="326" r:id="rId74"/>
    <p:sldId id="327" r:id="rId75"/>
    <p:sldId id="328" r:id="rId76"/>
    <p:sldId id="329" r:id="rId77"/>
    <p:sldId id="330" r:id="rId78"/>
    <p:sldId id="331" r:id="rId79"/>
    <p:sldId id="332" r:id="rId80"/>
    <p:sldId id="333" r:id="rId81"/>
    <p:sldId id="334" r:id="rId82"/>
    <p:sldId id="335" r:id="rId83"/>
    <p:sldId id="336" r:id="rId84"/>
    <p:sldId id="337" r:id="rId85"/>
    <p:sldId id="338" r:id="rId86"/>
    <p:sldId id="339" r:id="rId87"/>
    <p:sldId id="340" r:id="rId88"/>
    <p:sldId id="341" r:id="rId89"/>
    <p:sldId id="342" r:id="rId90"/>
    <p:sldId id="343" r:id="rId91"/>
    <p:sldId id="344" r:id="rId92"/>
    <p:sldId id="345" r:id="rId93"/>
    <p:sldId id="346" r:id="rId94"/>
    <p:sldId id="347" r:id="rId95"/>
    <p:sldId id="348" r:id="rId96"/>
    <p:sldId id="349" r:id="rId97"/>
    <p:sldId id="350" r:id="rId98"/>
    <p:sldId id="351" r:id="rId99"/>
    <p:sldId id="352" r:id="rId100"/>
    <p:sldId id="353" r:id="rId101"/>
    <p:sldId id="354" r:id="rId102"/>
    <p:sldId id="355" r:id="rId103"/>
    <p:sldId id="356" r:id="rId104"/>
    <p:sldId id="357" r:id="rId105"/>
    <p:sldId id="358" r:id="rId106"/>
    <p:sldId id="359" r:id="rId107"/>
    <p:sldId id="360" r:id="rId108"/>
    <p:sldId id="361" r:id="rId109"/>
    <p:sldId id="362" r:id="rId110"/>
    <p:sldId id="363" r:id="rId111"/>
    <p:sldId id="364" r:id="rId112"/>
    <p:sldId id="365" r:id="rId113"/>
    <p:sldId id="366" r:id="rId114"/>
    <p:sldId id="367" r:id="rId115"/>
    <p:sldId id="368" r:id="rId116"/>
    <p:sldId id="369" r:id="rId117"/>
    <p:sldId id="370" r:id="rId118"/>
    <p:sldId id="371" r:id="rId119"/>
    <p:sldId id="372" r:id="rId120"/>
    <p:sldId id="373" r:id="rId121"/>
    <p:sldId id="374" r:id="rId122"/>
    <p:sldId id="375" r:id="rId123"/>
    <p:sldId id="376" r:id="rId124"/>
    <p:sldId id="377" r:id="rId125"/>
    <p:sldId id="378" r:id="rId126"/>
    <p:sldId id="379" r:id="rId127"/>
    <p:sldId id="380" r:id="rId128"/>
    <p:sldId id="381" r:id="rId129"/>
    <p:sldId id="382" r:id="rId130"/>
    <p:sldId id="383" r:id="rId131"/>
    <p:sldId id="384" r:id="rId132"/>
    <p:sldId id="385" r:id="rId133"/>
    <p:sldId id="386" r:id="rId134"/>
    <p:sldId id="387" r:id="rId135"/>
    <p:sldId id="388" r:id="rId136"/>
    <p:sldId id="389" r:id="rId137"/>
    <p:sldId id="390" r:id="rId138"/>
    <p:sldId id="391" r:id="rId139"/>
    <p:sldId id="392" r:id="rId140"/>
    <p:sldId id="393" r:id="rId141"/>
    <p:sldId id="394" r:id="rId142"/>
    <p:sldId id="395" r:id="rId143"/>
    <p:sldId id="397" r:id="rId144"/>
    <p:sldId id="398" r:id="rId145"/>
  </p:sldIdLst>
  <p:sldSz cx="12192000" cy="6858000"/>
  <p:notesSz cx="6858000" cy="9144000"/>
  <p:custDataLst>
    <p:tags r:id="rId151"/>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22D7C"/>
    <a:srgbClr val="143B68"/>
    <a:srgbClr val="C00000"/>
    <a:srgbClr val="3477B2"/>
    <a:srgbClr val="69A1BC"/>
    <a:srgbClr val="FB674E"/>
    <a:srgbClr val="6FB77B"/>
    <a:srgbClr val="FF7600"/>
    <a:srgbClr val="ADCBDC"/>
    <a:srgbClr val="497CE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982" autoAdjust="0"/>
    <p:restoredTop sz="96182" autoAdjust="0"/>
  </p:normalViewPr>
  <p:slideViewPr>
    <p:cSldViewPr snapToGrid="0">
      <p:cViewPr varScale="1">
        <p:scale>
          <a:sx n="66" d="100"/>
          <a:sy n="66" d="100"/>
        </p:scale>
        <p:origin x="53" y="317"/>
      </p:cViewPr>
      <p:guideLst/>
    </p:cSldViewPr>
  </p:slideViewPr>
  <p:notesTextViewPr>
    <p:cViewPr>
      <p:scale>
        <a:sx n="3" d="2"/>
        <a:sy n="3" d="2"/>
      </p:scale>
      <p:origin x="0" y="0"/>
    </p:cViewPr>
  </p:notesTextViewPr>
  <p:sorterViewPr>
    <p:cViewPr>
      <p:scale>
        <a:sx n="75" d="100"/>
        <a:sy n="75" d="100"/>
      </p:scale>
      <p:origin x="0" y="0"/>
    </p:cViewPr>
  </p:sorter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4.xml"/><Relationship Id="rId98" Type="http://schemas.openxmlformats.org/officeDocument/2006/relationships/slide" Target="slides/slide93.xml"/><Relationship Id="rId97" Type="http://schemas.openxmlformats.org/officeDocument/2006/relationships/slide" Target="slides/slide92.xml"/><Relationship Id="rId96" Type="http://schemas.openxmlformats.org/officeDocument/2006/relationships/slide" Target="slides/slide91.xml"/><Relationship Id="rId95" Type="http://schemas.openxmlformats.org/officeDocument/2006/relationships/slide" Target="slides/slide90.xml"/><Relationship Id="rId94" Type="http://schemas.openxmlformats.org/officeDocument/2006/relationships/slide" Target="slides/slide89.xml"/><Relationship Id="rId93" Type="http://schemas.openxmlformats.org/officeDocument/2006/relationships/slide" Target="slides/slide88.xml"/><Relationship Id="rId92" Type="http://schemas.openxmlformats.org/officeDocument/2006/relationships/slide" Target="slides/slide87.xml"/><Relationship Id="rId91" Type="http://schemas.openxmlformats.org/officeDocument/2006/relationships/slide" Target="slides/slide86.xml"/><Relationship Id="rId90" Type="http://schemas.openxmlformats.org/officeDocument/2006/relationships/slide" Target="slides/slide85.xml"/><Relationship Id="rId9" Type="http://schemas.openxmlformats.org/officeDocument/2006/relationships/slide" Target="slides/slide4.xml"/><Relationship Id="rId89" Type="http://schemas.openxmlformats.org/officeDocument/2006/relationships/slide" Target="slides/slide84.xml"/><Relationship Id="rId88" Type="http://schemas.openxmlformats.org/officeDocument/2006/relationships/slide" Target="slides/slide83.xml"/><Relationship Id="rId87" Type="http://schemas.openxmlformats.org/officeDocument/2006/relationships/slide" Target="slides/slide82.xml"/><Relationship Id="rId86" Type="http://schemas.openxmlformats.org/officeDocument/2006/relationships/slide" Target="slides/slide81.xml"/><Relationship Id="rId85" Type="http://schemas.openxmlformats.org/officeDocument/2006/relationships/slide" Target="slides/slide80.xml"/><Relationship Id="rId84" Type="http://schemas.openxmlformats.org/officeDocument/2006/relationships/slide" Target="slides/slide79.xml"/><Relationship Id="rId83" Type="http://schemas.openxmlformats.org/officeDocument/2006/relationships/slide" Target="slides/slide78.xml"/><Relationship Id="rId82" Type="http://schemas.openxmlformats.org/officeDocument/2006/relationships/slide" Target="slides/slide77.xml"/><Relationship Id="rId81" Type="http://schemas.openxmlformats.org/officeDocument/2006/relationships/slide" Target="slides/slide76.xml"/><Relationship Id="rId80" Type="http://schemas.openxmlformats.org/officeDocument/2006/relationships/slide" Target="slides/slide75.xml"/><Relationship Id="rId8" Type="http://schemas.openxmlformats.org/officeDocument/2006/relationships/slide" Target="slides/slide3.xml"/><Relationship Id="rId79" Type="http://schemas.openxmlformats.org/officeDocument/2006/relationships/slide" Target="slides/slide74.xml"/><Relationship Id="rId78" Type="http://schemas.openxmlformats.org/officeDocument/2006/relationships/slide" Target="slides/slide73.xml"/><Relationship Id="rId77" Type="http://schemas.openxmlformats.org/officeDocument/2006/relationships/slide" Target="slides/slide72.xml"/><Relationship Id="rId76" Type="http://schemas.openxmlformats.org/officeDocument/2006/relationships/slide" Target="slides/slide71.xml"/><Relationship Id="rId75" Type="http://schemas.openxmlformats.org/officeDocument/2006/relationships/slide" Target="slides/slide70.xml"/><Relationship Id="rId74" Type="http://schemas.openxmlformats.org/officeDocument/2006/relationships/slide" Target="slides/slide69.xml"/><Relationship Id="rId73" Type="http://schemas.openxmlformats.org/officeDocument/2006/relationships/slide" Target="slides/slide68.xml"/><Relationship Id="rId72" Type="http://schemas.openxmlformats.org/officeDocument/2006/relationships/slide" Target="slides/slide67.xml"/><Relationship Id="rId71" Type="http://schemas.openxmlformats.org/officeDocument/2006/relationships/slide" Target="slides/slide66.xml"/><Relationship Id="rId70" Type="http://schemas.openxmlformats.org/officeDocument/2006/relationships/slide" Target="slides/slide65.xml"/><Relationship Id="rId7" Type="http://schemas.openxmlformats.org/officeDocument/2006/relationships/slide" Target="slides/slide2.xml"/><Relationship Id="rId69" Type="http://schemas.openxmlformats.org/officeDocument/2006/relationships/slide" Target="slides/slide64.xml"/><Relationship Id="rId68" Type="http://schemas.openxmlformats.org/officeDocument/2006/relationships/slide" Target="slides/slide63.xml"/><Relationship Id="rId67" Type="http://schemas.openxmlformats.org/officeDocument/2006/relationships/slide" Target="slides/slide62.xml"/><Relationship Id="rId66" Type="http://schemas.openxmlformats.org/officeDocument/2006/relationships/slide" Target="slides/slide61.xml"/><Relationship Id="rId65" Type="http://schemas.openxmlformats.org/officeDocument/2006/relationships/slide" Target="slides/slide60.xml"/><Relationship Id="rId64" Type="http://schemas.openxmlformats.org/officeDocument/2006/relationships/slide" Target="slides/slide59.xml"/><Relationship Id="rId63" Type="http://schemas.openxmlformats.org/officeDocument/2006/relationships/slide" Target="slides/slide58.xml"/><Relationship Id="rId62" Type="http://schemas.openxmlformats.org/officeDocument/2006/relationships/slide" Target="slides/slide57.xml"/><Relationship Id="rId61" Type="http://schemas.openxmlformats.org/officeDocument/2006/relationships/slide" Target="slides/slide56.xml"/><Relationship Id="rId60" Type="http://schemas.openxmlformats.org/officeDocument/2006/relationships/slide" Target="slides/slide55.xml"/><Relationship Id="rId6" Type="http://schemas.openxmlformats.org/officeDocument/2006/relationships/slide" Target="slides/slide1.xml"/><Relationship Id="rId59" Type="http://schemas.openxmlformats.org/officeDocument/2006/relationships/slide" Target="slides/slide54.xml"/><Relationship Id="rId58" Type="http://schemas.openxmlformats.org/officeDocument/2006/relationships/slide" Target="slides/slide53.xml"/><Relationship Id="rId57" Type="http://schemas.openxmlformats.org/officeDocument/2006/relationships/slide" Target="slides/slide52.xml"/><Relationship Id="rId56" Type="http://schemas.openxmlformats.org/officeDocument/2006/relationships/slide" Target="slides/slide51.xml"/><Relationship Id="rId55" Type="http://schemas.openxmlformats.org/officeDocument/2006/relationships/slide" Target="slides/slide50.xml"/><Relationship Id="rId54" Type="http://schemas.openxmlformats.org/officeDocument/2006/relationships/slide" Target="slides/slide49.xml"/><Relationship Id="rId53" Type="http://schemas.openxmlformats.org/officeDocument/2006/relationships/slide" Target="slides/slide48.xml"/><Relationship Id="rId52" Type="http://schemas.openxmlformats.org/officeDocument/2006/relationships/slide" Target="slides/slide47.xml"/><Relationship Id="rId51" Type="http://schemas.openxmlformats.org/officeDocument/2006/relationships/slide" Target="slides/slide46.xml"/><Relationship Id="rId50" Type="http://schemas.openxmlformats.org/officeDocument/2006/relationships/slide" Target="slides/slide45.xml"/><Relationship Id="rId5" Type="http://schemas.openxmlformats.org/officeDocument/2006/relationships/slideMaster" Target="slideMasters/slideMaster4.xml"/><Relationship Id="rId49" Type="http://schemas.openxmlformats.org/officeDocument/2006/relationships/slide" Target="slides/slide44.xml"/><Relationship Id="rId48" Type="http://schemas.openxmlformats.org/officeDocument/2006/relationships/slide" Target="slides/slide43.xml"/><Relationship Id="rId47" Type="http://schemas.openxmlformats.org/officeDocument/2006/relationships/slide" Target="slides/slide42.xml"/><Relationship Id="rId46" Type="http://schemas.openxmlformats.org/officeDocument/2006/relationships/slide" Target="slides/slide41.xml"/><Relationship Id="rId45" Type="http://schemas.openxmlformats.org/officeDocument/2006/relationships/slide" Target="slides/slide40.xml"/><Relationship Id="rId44" Type="http://schemas.openxmlformats.org/officeDocument/2006/relationships/slide" Target="slides/slide39.xml"/><Relationship Id="rId43" Type="http://schemas.openxmlformats.org/officeDocument/2006/relationships/slide" Target="slides/slide38.xml"/><Relationship Id="rId42" Type="http://schemas.openxmlformats.org/officeDocument/2006/relationships/slide" Target="slides/slide37.xml"/><Relationship Id="rId41" Type="http://schemas.openxmlformats.org/officeDocument/2006/relationships/slide" Target="slides/slide36.xml"/><Relationship Id="rId40" Type="http://schemas.openxmlformats.org/officeDocument/2006/relationships/slide" Target="slides/slide35.xml"/><Relationship Id="rId4" Type="http://schemas.openxmlformats.org/officeDocument/2006/relationships/slideMaster" Target="slideMasters/slideMaster3.xml"/><Relationship Id="rId39" Type="http://schemas.openxmlformats.org/officeDocument/2006/relationships/slide" Target="slides/slide34.xml"/><Relationship Id="rId38" Type="http://schemas.openxmlformats.org/officeDocument/2006/relationships/slide" Target="slides/slide33.xml"/><Relationship Id="rId37" Type="http://schemas.openxmlformats.org/officeDocument/2006/relationships/slide" Target="slides/slide32.xml"/><Relationship Id="rId36" Type="http://schemas.openxmlformats.org/officeDocument/2006/relationships/slide" Target="slides/slide31.xml"/><Relationship Id="rId35" Type="http://schemas.openxmlformats.org/officeDocument/2006/relationships/slide" Target="slides/slide30.xml"/><Relationship Id="rId34" Type="http://schemas.openxmlformats.org/officeDocument/2006/relationships/slide" Target="slides/slide29.xml"/><Relationship Id="rId33" Type="http://schemas.openxmlformats.org/officeDocument/2006/relationships/slide" Target="slides/slide28.xml"/><Relationship Id="rId32" Type="http://schemas.openxmlformats.org/officeDocument/2006/relationships/slide" Target="slides/slide27.xml"/><Relationship Id="rId31" Type="http://schemas.openxmlformats.org/officeDocument/2006/relationships/slide" Target="slides/slide26.xml"/><Relationship Id="rId30" Type="http://schemas.openxmlformats.org/officeDocument/2006/relationships/slide" Target="slides/slide25.xml"/><Relationship Id="rId3" Type="http://schemas.openxmlformats.org/officeDocument/2006/relationships/slideMaster" Target="slideMasters/slideMaster2.xml"/><Relationship Id="rId29" Type="http://schemas.openxmlformats.org/officeDocument/2006/relationships/slide" Target="slides/slide24.xml"/><Relationship Id="rId28" Type="http://schemas.openxmlformats.org/officeDocument/2006/relationships/slide" Target="slides/slide23.xml"/><Relationship Id="rId27" Type="http://schemas.openxmlformats.org/officeDocument/2006/relationships/slide" Target="slides/slide22.xml"/><Relationship Id="rId26" Type="http://schemas.openxmlformats.org/officeDocument/2006/relationships/slide" Target="slides/slide21.xml"/><Relationship Id="rId25" Type="http://schemas.openxmlformats.org/officeDocument/2006/relationships/slide" Target="slides/slide20.xml"/><Relationship Id="rId24" Type="http://schemas.openxmlformats.org/officeDocument/2006/relationships/slide" Target="slides/slide19.xml"/><Relationship Id="rId23" Type="http://schemas.openxmlformats.org/officeDocument/2006/relationships/slide" Target="slides/slide18.xml"/><Relationship Id="rId22" Type="http://schemas.openxmlformats.org/officeDocument/2006/relationships/slide" Target="slides/slide17.xml"/><Relationship Id="rId21" Type="http://schemas.openxmlformats.org/officeDocument/2006/relationships/slide" Target="slides/slide16.xml"/><Relationship Id="rId20" Type="http://schemas.openxmlformats.org/officeDocument/2006/relationships/slide" Target="slides/slide15.xml"/><Relationship Id="rId2" Type="http://schemas.openxmlformats.org/officeDocument/2006/relationships/theme" Target="theme/theme1.xml"/><Relationship Id="rId19" Type="http://schemas.openxmlformats.org/officeDocument/2006/relationships/slide" Target="slides/slide14.xml"/><Relationship Id="rId18" Type="http://schemas.openxmlformats.org/officeDocument/2006/relationships/slide" Target="slides/slide13.xml"/><Relationship Id="rId17" Type="http://schemas.openxmlformats.org/officeDocument/2006/relationships/slide" Target="slides/slide12.xml"/><Relationship Id="rId16" Type="http://schemas.openxmlformats.org/officeDocument/2006/relationships/slide" Target="slides/slide11.xml"/><Relationship Id="rId151" Type="http://schemas.openxmlformats.org/officeDocument/2006/relationships/tags" Target="tags/tag12.xml"/><Relationship Id="rId150" Type="http://schemas.openxmlformats.org/officeDocument/2006/relationships/tableStyles" Target="tableStyles.xml"/><Relationship Id="rId15" Type="http://schemas.openxmlformats.org/officeDocument/2006/relationships/slide" Target="slides/slide10.xml"/><Relationship Id="rId149" Type="http://schemas.openxmlformats.org/officeDocument/2006/relationships/viewProps" Target="viewProps.xml"/><Relationship Id="rId148" Type="http://schemas.openxmlformats.org/officeDocument/2006/relationships/presProps" Target="presProps.xml"/><Relationship Id="rId147" Type="http://schemas.openxmlformats.org/officeDocument/2006/relationships/handoutMaster" Target="handoutMasters/handoutMaster1.xml"/><Relationship Id="rId146" Type="http://schemas.openxmlformats.org/officeDocument/2006/relationships/notesMaster" Target="notesMasters/notesMaster1.xml"/><Relationship Id="rId145" Type="http://schemas.openxmlformats.org/officeDocument/2006/relationships/slide" Target="slides/slide140.xml"/><Relationship Id="rId144" Type="http://schemas.openxmlformats.org/officeDocument/2006/relationships/slide" Target="slides/slide139.xml"/><Relationship Id="rId143" Type="http://schemas.openxmlformats.org/officeDocument/2006/relationships/slide" Target="slides/slide138.xml"/><Relationship Id="rId142" Type="http://schemas.openxmlformats.org/officeDocument/2006/relationships/slide" Target="slides/slide137.xml"/><Relationship Id="rId141" Type="http://schemas.openxmlformats.org/officeDocument/2006/relationships/slide" Target="slides/slide136.xml"/><Relationship Id="rId140" Type="http://schemas.openxmlformats.org/officeDocument/2006/relationships/slide" Target="slides/slide135.xml"/><Relationship Id="rId14" Type="http://schemas.openxmlformats.org/officeDocument/2006/relationships/slide" Target="slides/slide9.xml"/><Relationship Id="rId139" Type="http://schemas.openxmlformats.org/officeDocument/2006/relationships/slide" Target="slides/slide134.xml"/><Relationship Id="rId138" Type="http://schemas.openxmlformats.org/officeDocument/2006/relationships/slide" Target="slides/slide133.xml"/><Relationship Id="rId137" Type="http://schemas.openxmlformats.org/officeDocument/2006/relationships/slide" Target="slides/slide132.xml"/><Relationship Id="rId136" Type="http://schemas.openxmlformats.org/officeDocument/2006/relationships/slide" Target="slides/slide131.xml"/><Relationship Id="rId135" Type="http://schemas.openxmlformats.org/officeDocument/2006/relationships/slide" Target="slides/slide130.xml"/><Relationship Id="rId134" Type="http://schemas.openxmlformats.org/officeDocument/2006/relationships/slide" Target="slides/slide129.xml"/><Relationship Id="rId133" Type="http://schemas.openxmlformats.org/officeDocument/2006/relationships/slide" Target="slides/slide128.xml"/><Relationship Id="rId132" Type="http://schemas.openxmlformats.org/officeDocument/2006/relationships/slide" Target="slides/slide127.xml"/><Relationship Id="rId131" Type="http://schemas.openxmlformats.org/officeDocument/2006/relationships/slide" Target="slides/slide126.xml"/><Relationship Id="rId130" Type="http://schemas.openxmlformats.org/officeDocument/2006/relationships/slide" Target="slides/slide125.xml"/><Relationship Id="rId13" Type="http://schemas.openxmlformats.org/officeDocument/2006/relationships/slide" Target="slides/slide8.xml"/><Relationship Id="rId129" Type="http://schemas.openxmlformats.org/officeDocument/2006/relationships/slide" Target="slides/slide124.xml"/><Relationship Id="rId128" Type="http://schemas.openxmlformats.org/officeDocument/2006/relationships/slide" Target="slides/slide123.xml"/><Relationship Id="rId127" Type="http://schemas.openxmlformats.org/officeDocument/2006/relationships/slide" Target="slides/slide122.xml"/><Relationship Id="rId126" Type="http://schemas.openxmlformats.org/officeDocument/2006/relationships/slide" Target="slides/slide121.xml"/><Relationship Id="rId125" Type="http://schemas.openxmlformats.org/officeDocument/2006/relationships/slide" Target="slides/slide120.xml"/><Relationship Id="rId124" Type="http://schemas.openxmlformats.org/officeDocument/2006/relationships/slide" Target="slides/slide119.xml"/><Relationship Id="rId123" Type="http://schemas.openxmlformats.org/officeDocument/2006/relationships/slide" Target="slides/slide118.xml"/><Relationship Id="rId122" Type="http://schemas.openxmlformats.org/officeDocument/2006/relationships/slide" Target="slides/slide117.xml"/><Relationship Id="rId121" Type="http://schemas.openxmlformats.org/officeDocument/2006/relationships/slide" Target="slides/slide116.xml"/><Relationship Id="rId120" Type="http://schemas.openxmlformats.org/officeDocument/2006/relationships/slide" Target="slides/slide115.xml"/><Relationship Id="rId12" Type="http://schemas.openxmlformats.org/officeDocument/2006/relationships/slide" Target="slides/slide7.xml"/><Relationship Id="rId119" Type="http://schemas.openxmlformats.org/officeDocument/2006/relationships/slide" Target="slides/slide114.xml"/><Relationship Id="rId118" Type="http://schemas.openxmlformats.org/officeDocument/2006/relationships/slide" Target="slides/slide113.xml"/><Relationship Id="rId117" Type="http://schemas.openxmlformats.org/officeDocument/2006/relationships/slide" Target="slides/slide112.xml"/><Relationship Id="rId116" Type="http://schemas.openxmlformats.org/officeDocument/2006/relationships/slide" Target="slides/slide111.xml"/><Relationship Id="rId115" Type="http://schemas.openxmlformats.org/officeDocument/2006/relationships/slide" Target="slides/slide110.xml"/><Relationship Id="rId114" Type="http://schemas.openxmlformats.org/officeDocument/2006/relationships/slide" Target="slides/slide109.xml"/><Relationship Id="rId113" Type="http://schemas.openxmlformats.org/officeDocument/2006/relationships/slide" Target="slides/slide108.xml"/><Relationship Id="rId112" Type="http://schemas.openxmlformats.org/officeDocument/2006/relationships/slide" Target="slides/slide107.xml"/><Relationship Id="rId111" Type="http://schemas.openxmlformats.org/officeDocument/2006/relationships/slide" Target="slides/slide106.xml"/><Relationship Id="rId110" Type="http://schemas.openxmlformats.org/officeDocument/2006/relationships/slide" Target="slides/slide105.xml"/><Relationship Id="rId11" Type="http://schemas.openxmlformats.org/officeDocument/2006/relationships/slide" Target="slides/slide6.xml"/><Relationship Id="rId109" Type="http://schemas.openxmlformats.org/officeDocument/2006/relationships/slide" Target="slides/slide104.xml"/><Relationship Id="rId108" Type="http://schemas.openxmlformats.org/officeDocument/2006/relationships/slide" Target="slides/slide103.xml"/><Relationship Id="rId107" Type="http://schemas.openxmlformats.org/officeDocument/2006/relationships/slide" Target="slides/slide102.xml"/><Relationship Id="rId106" Type="http://schemas.openxmlformats.org/officeDocument/2006/relationships/slide" Target="slides/slide101.xml"/><Relationship Id="rId105" Type="http://schemas.openxmlformats.org/officeDocument/2006/relationships/slide" Target="slides/slide100.xml"/><Relationship Id="rId104" Type="http://schemas.openxmlformats.org/officeDocument/2006/relationships/slide" Target="slides/slide99.xml"/><Relationship Id="rId103" Type="http://schemas.openxmlformats.org/officeDocument/2006/relationships/slide" Target="slides/slide98.xml"/><Relationship Id="rId102" Type="http://schemas.openxmlformats.org/officeDocument/2006/relationships/slide" Target="slides/slide97.xml"/><Relationship Id="rId101" Type="http://schemas.openxmlformats.org/officeDocument/2006/relationships/slide" Target="slides/slide96.xml"/><Relationship Id="rId100" Type="http://schemas.openxmlformats.org/officeDocument/2006/relationships/slide" Target="slides/slide95.xml"/><Relationship Id="rId10" Type="http://schemas.openxmlformats.org/officeDocument/2006/relationships/slide" Target="slides/slide5.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30.wmf"/><Relationship Id="rId1" Type="http://schemas.openxmlformats.org/officeDocument/2006/relationships/image" Target="../media/image29.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8.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48.e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image" Target="../media/image59.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70.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71.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54423"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1054424"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fld>
            <a:endParaRPr lang="zh-CN" altLang="en-US"/>
          </a:p>
        </p:txBody>
      </p:sp>
      <p:sp>
        <p:nvSpPr>
          <p:cNvPr id="1054425"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1054426"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54417"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1054418"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86D8963-CFCD-4740-AF60-049850373CDF}" type="datetimeFigureOut">
              <a:rPr lang="zh-CN" altLang="en-US" smtClean="0"/>
            </a:fld>
            <a:endParaRPr lang="zh-CN" altLang="en-US"/>
          </a:p>
        </p:txBody>
      </p:sp>
      <p:sp>
        <p:nvSpPr>
          <p:cNvPr id="1054419"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1054420"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1054421"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1054422"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9E6FDB6-6D2B-46C1-9FA1-D82906A37C3A}"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showMasterSp="0" userDrawn="1">
  <p:cSld name="标题幻灯片">
    <p:spTree>
      <p:nvGrpSpPr>
        <p:cNvPr id="1" name=""/>
        <p:cNvGrpSpPr/>
        <p:nvPr/>
      </p:nvGrpSpPr>
      <p:grpSpPr>
        <a:xfrm>
          <a:off x="0" y="0"/>
          <a:ext cx="0" cy="0"/>
          <a:chOff x="0" y="0"/>
          <a:chExt cx="0" cy="0"/>
        </a:xfrm>
      </p:grpSpPr>
      <p:sp>
        <p:nvSpPr>
          <p:cNvPr id="1054349" name="任意多边形: 形状 84"/>
          <p:cNvSpPr/>
          <p:nvPr userDrawn="1"/>
        </p:nvSpPr>
        <p:spPr>
          <a:xfrm>
            <a:off x="0" y="0"/>
            <a:ext cx="11520488" cy="6858000"/>
          </a:xfrm>
          <a:custGeom>
            <a:avLst/>
            <a:gdLst>
              <a:gd name="connsiteX0" fmla="*/ 0 w 11520488"/>
              <a:gd name="connsiteY0" fmla="*/ 0 h 6858000"/>
              <a:gd name="connsiteX1" fmla="*/ 2693522 w 11520488"/>
              <a:gd name="connsiteY1" fmla="*/ 0 h 6858000"/>
              <a:gd name="connsiteX2" fmla="*/ 4008473 w 11520488"/>
              <a:gd name="connsiteY2" fmla="*/ 1560393 h 6858000"/>
              <a:gd name="connsiteX3" fmla="*/ 5323424 w 11520488"/>
              <a:gd name="connsiteY3" fmla="*/ 0 h 6858000"/>
              <a:gd name="connsiteX4" fmla="*/ 5651500 w 11520488"/>
              <a:gd name="connsiteY4" fmla="*/ 0 h 6858000"/>
              <a:gd name="connsiteX5" fmla="*/ 8016948 w 11520488"/>
              <a:gd name="connsiteY5" fmla="*/ 0 h 6858000"/>
              <a:gd name="connsiteX6" fmla="*/ 11520488 w 11520488"/>
              <a:gd name="connsiteY6" fmla="*/ 0 h 6858000"/>
              <a:gd name="connsiteX7" fmla="*/ 11520488 w 11520488"/>
              <a:gd name="connsiteY7" fmla="*/ 6858000 h 6858000"/>
              <a:gd name="connsiteX8" fmla="*/ 8016948 w 11520488"/>
              <a:gd name="connsiteY8" fmla="*/ 6858000 h 6858000"/>
              <a:gd name="connsiteX9" fmla="*/ 5651500 w 11520488"/>
              <a:gd name="connsiteY9" fmla="*/ 6858000 h 6858000"/>
              <a:gd name="connsiteX10" fmla="*/ 5313665 w 11520488"/>
              <a:gd name="connsiteY10" fmla="*/ 6858000 h 6858000"/>
              <a:gd name="connsiteX11" fmla="*/ 4008473 w 11520488"/>
              <a:gd name="connsiteY11" fmla="*/ 5309189 h 6858000"/>
              <a:gd name="connsiteX12" fmla="*/ 2703281 w 11520488"/>
              <a:gd name="connsiteY12" fmla="*/ 6858000 h 6858000"/>
              <a:gd name="connsiteX13" fmla="*/ 0 w 11520488"/>
              <a:gd name="connsiteY13" fmla="*/ 6858000 h 6858000"/>
              <a:gd name="connsiteX14" fmla="*/ 0 w 11520488"/>
              <a:gd name="connsiteY14" fmla="*/ 4743841 h 6858000"/>
              <a:gd name="connsiteX15" fmla="*/ 1608899 w 11520488"/>
              <a:gd name="connsiteY15" fmla="*/ 3388012 h 6858000"/>
              <a:gd name="connsiteX16" fmla="*/ 0 w 11520488"/>
              <a:gd name="connsiteY16" fmla="*/ 20321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20488" h="6858000">
                <a:moveTo>
                  <a:pt x="0" y="0"/>
                </a:moveTo>
                <a:lnTo>
                  <a:pt x="2693522" y="0"/>
                </a:lnTo>
                <a:lnTo>
                  <a:pt x="4008473" y="1560393"/>
                </a:lnTo>
                <a:lnTo>
                  <a:pt x="5323424" y="0"/>
                </a:lnTo>
                <a:lnTo>
                  <a:pt x="5651500" y="0"/>
                </a:lnTo>
                <a:lnTo>
                  <a:pt x="8016948" y="0"/>
                </a:lnTo>
                <a:lnTo>
                  <a:pt x="11520488" y="0"/>
                </a:lnTo>
                <a:lnTo>
                  <a:pt x="11520488" y="6858000"/>
                </a:lnTo>
                <a:lnTo>
                  <a:pt x="8016948" y="6858000"/>
                </a:lnTo>
                <a:lnTo>
                  <a:pt x="5651500" y="6858000"/>
                </a:lnTo>
                <a:lnTo>
                  <a:pt x="5313665" y="6858000"/>
                </a:lnTo>
                <a:lnTo>
                  <a:pt x="4008473" y="5309189"/>
                </a:lnTo>
                <a:lnTo>
                  <a:pt x="2703281" y="6858000"/>
                </a:lnTo>
                <a:lnTo>
                  <a:pt x="0" y="6858000"/>
                </a:lnTo>
                <a:lnTo>
                  <a:pt x="0" y="4743841"/>
                </a:lnTo>
                <a:lnTo>
                  <a:pt x="1608899" y="3388012"/>
                </a:lnTo>
                <a:lnTo>
                  <a:pt x="0" y="2032183"/>
                </a:lnTo>
                <a:close/>
              </a:path>
            </a:pathLst>
          </a:custGeom>
          <a:blipFill>
            <a:blip r:embed="rId2" cstate="screen"/>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800" dirty="0"/>
          </a:p>
        </p:txBody>
      </p:sp>
      <p:sp>
        <p:nvSpPr>
          <p:cNvPr id="1054350" name="任意多边形: 形状 83"/>
          <p:cNvSpPr/>
          <p:nvPr userDrawn="1"/>
        </p:nvSpPr>
        <p:spPr>
          <a:xfrm>
            <a:off x="0" y="0"/>
            <a:ext cx="11520488" cy="6858000"/>
          </a:xfrm>
          <a:custGeom>
            <a:avLst/>
            <a:gdLst>
              <a:gd name="connsiteX0" fmla="*/ 0 w 11520488"/>
              <a:gd name="connsiteY0" fmla="*/ 0 h 6858000"/>
              <a:gd name="connsiteX1" fmla="*/ 2693522 w 11520488"/>
              <a:gd name="connsiteY1" fmla="*/ 0 h 6858000"/>
              <a:gd name="connsiteX2" fmla="*/ 4008473 w 11520488"/>
              <a:gd name="connsiteY2" fmla="*/ 1560393 h 6858000"/>
              <a:gd name="connsiteX3" fmla="*/ 5323424 w 11520488"/>
              <a:gd name="connsiteY3" fmla="*/ 0 h 6858000"/>
              <a:gd name="connsiteX4" fmla="*/ 5651500 w 11520488"/>
              <a:gd name="connsiteY4" fmla="*/ 0 h 6858000"/>
              <a:gd name="connsiteX5" fmla="*/ 8016948 w 11520488"/>
              <a:gd name="connsiteY5" fmla="*/ 0 h 6858000"/>
              <a:gd name="connsiteX6" fmla="*/ 11520488 w 11520488"/>
              <a:gd name="connsiteY6" fmla="*/ 0 h 6858000"/>
              <a:gd name="connsiteX7" fmla="*/ 11520488 w 11520488"/>
              <a:gd name="connsiteY7" fmla="*/ 6858000 h 6858000"/>
              <a:gd name="connsiteX8" fmla="*/ 8016948 w 11520488"/>
              <a:gd name="connsiteY8" fmla="*/ 6858000 h 6858000"/>
              <a:gd name="connsiteX9" fmla="*/ 5651500 w 11520488"/>
              <a:gd name="connsiteY9" fmla="*/ 6858000 h 6858000"/>
              <a:gd name="connsiteX10" fmla="*/ 5313665 w 11520488"/>
              <a:gd name="connsiteY10" fmla="*/ 6858000 h 6858000"/>
              <a:gd name="connsiteX11" fmla="*/ 4008473 w 11520488"/>
              <a:gd name="connsiteY11" fmla="*/ 5309189 h 6858000"/>
              <a:gd name="connsiteX12" fmla="*/ 2703281 w 11520488"/>
              <a:gd name="connsiteY12" fmla="*/ 6858000 h 6858000"/>
              <a:gd name="connsiteX13" fmla="*/ 0 w 11520488"/>
              <a:gd name="connsiteY13" fmla="*/ 6858000 h 6858000"/>
              <a:gd name="connsiteX14" fmla="*/ 0 w 11520488"/>
              <a:gd name="connsiteY14" fmla="*/ 4743841 h 6858000"/>
              <a:gd name="connsiteX15" fmla="*/ 1608899 w 11520488"/>
              <a:gd name="connsiteY15" fmla="*/ 3388012 h 6858000"/>
              <a:gd name="connsiteX16" fmla="*/ 0 w 11520488"/>
              <a:gd name="connsiteY16" fmla="*/ 20321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20488" h="6858000">
                <a:moveTo>
                  <a:pt x="0" y="0"/>
                </a:moveTo>
                <a:lnTo>
                  <a:pt x="2693522" y="0"/>
                </a:lnTo>
                <a:lnTo>
                  <a:pt x="4008473" y="1560393"/>
                </a:lnTo>
                <a:lnTo>
                  <a:pt x="5323424" y="0"/>
                </a:lnTo>
                <a:lnTo>
                  <a:pt x="5651500" y="0"/>
                </a:lnTo>
                <a:lnTo>
                  <a:pt x="8016948" y="0"/>
                </a:lnTo>
                <a:lnTo>
                  <a:pt x="11520488" y="0"/>
                </a:lnTo>
                <a:lnTo>
                  <a:pt x="11520488" y="6858000"/>
                </a:lnTo>
                <a:lnTo>
                  <a:pt x="8016948" y="6858000"/>
                </a:lnTo>
                <a:lnTo>
                  <a:pt x="5651500" y="6858000"/>
                </a:lnTo>
                <a:lnTo>
                  <a:pt x="5313665" y="6858000"/>
                </a:lnTo>
                <a:lnTo>
                  <a:pt x="4008473" y="5309189"/>
                </a:lnTo>
                <a:lnTo>
                  <a:pt x="2703281" y="6858000"/>
                </a:lnTo>
                <a:lnTo>
                  <a:pt x="0" y="6858000"/>
                </a:lnTo>
                <a:lnTo>
                  <a:pt x="0" y="4743841"/>
                </a:lnTo>
                <a:lnTo>
                  <a:pt x="1608899" y="3388012"/>
                </a:lnTo>
                <a:lnTo>
                  <a:pt x="0" y="2032183"/>
                </a:lnTo>
                <a:close/>
              </a:path>
            </a:pathLst>
          </a:custGeom>
          <a:solidFill>
            <a:schemeClr val="accent2">
              <a:lumMod val="75000"/>
              <a:alpha val="4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800" dirty="0"/>
          </a:p>
        </p:txBody>
      </p:sp>
      <p:sp>
        <p:nvSpPr>
          <p:cNvPr id="1054351" name="副标题 2"/>
          <p:cNvSpPr>
            <a:spLocks noGrp="1"/>
          </p:cNvSpPr>
          <p:nvPr userDrawn="1">
            <p:ph type="subTitle" idx="1"/>
          </p:nvPr>
        </p:nvSpPr>
        <p:spPr>
          <a:xfrm>
            <a:off x="1994997" y="4581024"/>
            <a:ext cx="9525492" cy="558799"/>
          </a:xfrm>
        </p:spPr>
        <p:txBody>
          <a:bodyPr anchor="t" anchorCtr="0">
            <a:normAutofit/>
          </a:bodyPr>
          <a:lstStyle>
            <a:lvl1pPr marL="0" indent="0" algn="l">
              <a:buNone/>
              <a:defRPr sz="20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endParaRPr lang="en-US" dirty="0"/>
          </a:p>
        </p:txBody>
      </p:sp>
      <p:sp>
        <p:nvSpPr>
          <p:cNvPr id="1054352" name="标题 1"/>
          <p:cNvSpPr>
            <a:spLocks noGrp="1"/>
          </p:cNvSpPr>
          <p:nvPr userDrawn="1">
            <p:ph type="ctrTitle"/>
          </p:nvPr>
        </p:nvSpPr>
        <p:spPr>
          <a:xfrm>
            <a:off x="1994997" y="2124568"/>
            <a:ext cx="9525492" cy="2456455"/>
          </a:xfrm>
        </p:spPr>
        <p:txBody>
          <a:bodyPr anchor="b" anchorCtr="0">
            <a:normAutofit/>
          </a:bodyPr>
          <a:lstStyle>
            <a:lvl1pPr algn="l">
              <a:defRPr sz="4000">
                <a:solidFill>
                  <a:schemeClr val="bg1"/>
                </a:solidFill>
              </a:defRPr>
            </a:lvl1pPr>
          </a:lstStyle>
          <a:p>
            <a:r>
              <a:rPr lang="en-US" dirty="0"/>
              <a:t>Click to edit Master title style</a:t>
            </a:r>
            <a:endParaRPr lang="zh-CN" altLang="en-US" dirty="0"/>
          </a:p>
        </p:txBody>
      </p:sp>
      <p:sp>
        <p:nvSpPr>
          <p:cNvPr id="1054353" name="文本占位符 13"/>
          <p:cNvSpPr>
            <a:spLocks noGrp="1"/>
          </p:cNvSpPr>
          <p:nvPr userDrawn="1">
            <p:ph type="body" sz="quarter" idx="10" hasCustomPrompt="1"/>
          </p:nvPr>
        </p:nvSpPr>
        <p:spPr>
          <a:xfrm>
            <a:off x="1994996" y="5443427"/>
            <a:ext cx="9158557" cy="377378"/>
          </a:xfrm>
        </p:spPr>
        <p:txBody>
          <a:bodyPr vert="horz" anchor="ctr">
            <a:noAutofit/>
          </a:bodyPr>
          <a:lstStyle>
            <a:lvl1pPr marL="0" indent="0" algn="r">
              <a:buNone/>
              <a:defRPr sz="1500" b="0">
                <a:solidFill>
                  <a:schemeClr val="bg1"/>
                </a:solidFill>
              </a:defRPr>
            </a:lvl1pPr>
            <a:lvl2pPr marL="457200" indent="0">
              <a:buNone/>
            </a:lvl2pPr>
            <a:lvl3pPr marL="914400" indent="0">
              <a:buNone/>
            </a:lvl3pPr>
            <a:lvl4pPr marL="1371600" indent="0">
              <a:buNone/>
            </a:lvl4pPr>
            <a:lvl5pPr marL="1828800" indent="0">
              <a:buNone/>
            </a:lvl5pPr>
          </a:lstStyle>
          <a:p>
            <a:pPr lvl="0"/>
            <a:r>
              <a:rPr lang="en-US" altLang="zh-CN" dirty="0"/>
              <a:t>Signature</a:t>
            </a:r>
            <a:endParaRPr lang="en-US" altLang="zh-CN" dirty="0"/>
          </a:p>
        </p:txBody>
      </p:sp>
      <p:sp>
        <p:nvSpPr>
          <p:cNvPr id="1054354" name="文本占位符 13"/>
          <p:cNvSpPr>
            <a:spLocks noGrp="1"/>
          </p:cNvSpPr>
          <p:nvPr userDrawn="1">
            <p:ph type="body" sz="quarter" idx="11" hasCustomPrompt="1"/>
          </p:nvPr>
        </p:nvSpPr>
        <p:spPr>
          <a:xfrm>
            <a:off x="1994996" y="5763516"/>
            <a:ext cx="9158557" cy="377379"/>
          </a:xfrm>
        </p:spPr>
        <p:txBody>
          <a:bodyPr vert="horz" anchor="ctr">
            <a:noAutofit/>
          </a:bodyPr>
          <a:lstStyle>
            <a:lvl1pPr marL="0" indent="0" algn="r">
              <a:buNone/>
              <a:defRPr sz="1500" b="0">
                <a:solidFill>
                  <a:schemeClr val="bg1"/>
                </a:solidFill>
              </a:defRPr>
            </a:lvl1pPr>
            <a:lvl2pPr marL="457200" indent="0">
              <a:buNone/>
            </a:lvl2pPr>
            <a:lvl3pPr marL="914400" indent="0">
              <a:buNone/>
            </a:lvl3pPr>
            <a:lvl4pPr marL="1371600" indent="0">
              <a:buNone/>
            </a:lvl4pPr>
            <a:lvl5pPr marL="1828800" indent="0">
              <a:buNone/>
            </a:lvl5pPr>
          </a:lstStyle>
          <a:p>
            <a:pPr lvl="0"/>
            <a:r>
              <a:rPr lang="en-US" altLang="zh-CN" dirty="0"/>
              <a:t>Date</a:t>
            </a:r>
            <a:endParaRPr lang="zh-CN" altLang="en-US" dirty="0"/>
          </a:p>
        </p:txBody>
      </p:sp>
    </p:spTree>
  </p:cSld>
  <p:clrMapOvr>
    <a:overrideClrMapping bg1="lt1" tx1="dk1" bg2="lt2" tx2="dk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secHead" preserve="1" showMasterSp="0" userDrawn="1">
  <p:cSld name="节标题">
    <p:spTree>
      <p:nvGrpSpPr>
        <p:cNvPr id="1" name=""/>
        <p:cNvGrpSpPr/>
        <p:nvPr/>
      </p:nvGrpSpPr>
      <p:grpSpPr>
        <a:xfrm>
          <a:off x="0" y="0"/>
          <a:ext cx="0" cy="0"/>
          <a:chOff x="0" y="0"/>
          <a:chExt cx="0" cy="0"/>
        </a:xfrm>
      </p:grpSpPr>
      <p:sp>
        <p:nvSpPr>
          <p:cNvPr id="1049674" name="标题 1"/>
          <p:cNvSpPr>
            <a:spLocks noGrp="1"/>
          </p:cNvSpPr>
          <p:nvPr userDrawn="1">
            <p:ph type="title"/>
          </p:nvPr>
        </p:nvSpPr>
        <p:spPr>
          <a:xfrm>
            <a:off x="5494442" y="2676714"/>
            <a:ext cx="5419185" cy="895350"/>
          </a:xfrm>
        </p:spPr>
        <p:txBody>
          <a:bodyPr anchor="b">
            <a:normAutofit/>
          </a:bodyPr>
          <a:lstStyle>
            <a:lvl1pPr algn="l">
              <a:defRPr sz="2400" b="1">
                <a:solidFill>
                  <a:schemeClr val="accent2">
                    <a:lumMod val="75000"/>
                  </a:schemeClr>
                </a:solidFill>
              </a:defRPr>
            </a:lvl1pPr>
          </a:lstStyle>
          <a:p>
            <a:r>
              <a:rPr lang="en-US" dirty="0"/>
              <a:t>Click to edit Master title style</a:t>
            </a:r>
            <a:endParaRPr lang="zh-CN" altLang="en-US" dirty="0"/>
          </a:p>
        </p:txBody>
      </p:sp>
      <p:sp>
        <p:nvSpPr>
          <p:cNvPr id="1049675" name="文本占位符 2"/>
          <p:cNvSpPr>
            <a:spLocks noGrp="1"/>
          </p:cNvSpPr>
          <p:nvPr userDrawn="1">
            <p:ph type="body" idx="1"/>
          </p:nvPr>
        </p:nvSpPr>
        <p:spPr>
          <a:xfrm>
            <a:off x="5495558" y="3572065"/>
            <a:ext cx="5419185" cy="1015623"/>
          </a:xfrm>
        </p:spPr>
        <p:txBody>
          <a:bodyPr anchor="t">
            <a:normAutofit/>
          </a:bodyPr>
          <a:lstStyle>
            <a:lvl1pPr marL="0" indent="0" algn="l">
              <a:lnSpc>
                <a:spcPct val="100000"/>
              </a:lnSpc>
              <a:buNone/>
              <a:defRPr sz="1100">
                <a:solidFill>
                  <a:schemeClr val="accent2">
                    <a:lumMod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Edit Master text styles</a:t>
            </a:r>
            <a:endParaRPr lang="en-US" dirty="0"/>
          </a:p>
        </p:txBody>
      </p:sp>
      <p:sp>
        <p:nvSpPr>
          <p:cNvPr id="1049676" name="Freeform 23"/>
          <p:cNvSpPr/>
          <p:nvPr userDrawn="1"/>
        </p:nvSpPr>
        <p:spPr bwMode="auto">
          <a:xfrm>
            <a:off x="1" y="335501"/>
            <a:ext cx="3771900" cy="6187003"/>
          </a:xfrm>
          <a:custGeom>
            <a:avLst/>
            <a:gdLst>
              <a:gd name="T0" fmla="*/ 0 w 278"/>
              <a:gd name="T1" fmla="*/ 0 h 456"/>
              <a:gd name="T2" fmla="*/ 278 w 278"/>
              <a:gd name="T3" fmla="*/ 229 h 456"/>
              <a:gd name="T4" fmla="*/ 0 w 278"/>
              <a:gd name="T5" fmla="*/ 456 h 456"/>
              <a:gd name="T6" fmla="*/ 0 w 278"/>
              <a:gd name="T7" fmla="*/ 343 h 456"/>
              <a:gd name="T8" fmla="*/ 140 w 278"/>
              <a:gd name="T9" fmla="*/ 229 h 456"/>
              <a:gd name="T10" fmla="*/ 0 w 278"/>
              <a:gd name="T11" fmla="*/ 114 h 456"/>
              <a:gd name="T12" fmla="*/ 0 w 278"/>
              <a:gd name="T13" fmla="*/ 0 h 456"/>
              <a:gd name="T14" fmla="*/ 0 w 278"/>
              <a:gd name="T15" fmla="*/ 0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456">
                <a:moveTo>
                  <a:pt x="0" y="0"/>
                </a:moveTo>
                <a:lnTo>
                  <a:pt x="278" y="229"/>
                </a:lnTo>
                <a:lnTo>
                  <a:pt x="0" y="456"/>
                </a:lnTo>
                <a:lnTo>
                  <a:pt x="0" y="343"/>
                </a:lnTo>
                <a:lnTo>
                  <a:pt x="140" y="229"/>
                </a:lnTo>
                <a:lnTo>
                  <a:pt x="0" y="114"/>
                </a:lnTo>
                <a:lnTo>
                  <a:pt x="0" y="0"/>
                </a:lnTo>
                <a:lnTo>
                  <a:pt x="0" y="0"/>
                </a:lnTo>
                <a:close/>
              </a:path>
            </a:pathLst>
          </a:custGeom>
          <a:blipFill>
            <a:blip r:embed="rId2" cstate="screen"/>
            <a:srcRect/>
            <a:stretch>
              <a:fillRect/>
            </a:stretch>
          </a:blipFill>
          <a:ln>
            <a:noFill/>
          </a:ln>
        </p:spPr>
        <p:txBody>
          <a:bodyPr vert="horz" wrap="square" lIns="91440" tIns="45720" rIns="91440" bIns="45720" numCol="1" anchor="t" anchorCtr="0" compatLnSpc="1"/>
          <a:lstStyle/>
          <a:p>
            <a:endParaRPr lang="zh-CN" altLang="en-US" sz="1800"/>
          </a:p>
        </p:txBody>
      </p:sp>
    </p:spTree>
  </p:cSld>
  <p:clrMapOvr>
    <a:overrideClrMapping bg1="lt1" tx1="dk1" bg2="lt2" tx2="dk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1054355" name="日期占位符 2"/>
          <p:cNvSpPr>
            <a:spLocks noGrp="1"/>
          </p:cNvSpPr>
          <p:nvPr>
            <p:ph type="dt" sz="half" idx="10"/>
          </p:nvPr>
        </p:nvSpPr>
        <p:spPr/>
        <p:txBody>
          <a:bodyPr/>
          <a:lstStyle/>
          <a:p>
            <a:fld id="{6489D9C7-5DC6-4263-87FF-7C99F6FB63C3}" type="datetime1">
              <a:rPr lang="zh-CN" altLang="en-US" smtClean="0"/>
            </a:fld>
            <a:endParaRPr lang="zh-CN" altLang="en-US"/>
          </a:p>
        </p:txBody>
      </p:sp>
      <p:sp>
        <p:nvSpPr>
          <p:cNvPr id="1054356" name="页脚占位符 3"/>
          <p:cNvSpPr>
            <a:spLocks noGrp="1"/>
          </p:cNvSpPr>
          <p:nvPr>
            <p:ph type="ftr" sz="quarter" idx="11"/>
          </p:nvPr>
        </p:nvSpPr>
        <p:spPr/>
        <p:txBody>
          <a:bodyPr/>
          <a:lstStyle/>
          <a:p>
            <a:r>
              <a:rPr lang="en-US" altLang="zh-CN"/>
              <a:t>www.islide.cc</a:t>
            </a:r>
            <a:endParaRPr lang="zh-CN" altLang="en-US" dirty="0"/>
          </a:p>
        </p:txBody>
      </p:sp>
      <p:sp>
        <p:nvSpPr>
          <p:cNvPr id="1054357" name="灯片编号占位符 4"/>
          <p:cNvSpPr>
            <a:spLocks noGrp="1"/>
          </p:cNvSpPr>
          <p:nvPr>
            <p:ph type="sldNum" sz="quarter" idx="12"/>
          </p:nvPr>
        </p:nvSpPr>
        <p:spPr/>
        <p:txBody>
          <a:bodyPr/>
          <a:lstStyle/>
          <a:p>
            <a:fld id="{5DD3DB80-B894-403A-B48E-6FDC1A72010E}" type="slidenum">
              <a:rPr lang="zh-CN" altLang="en-US" smtClean="0"/>
            </a:fld>
            <a:endParaRPr lang="zh-CN" altLang="en-US"/>
          </a:p>
        </p:txBody>
      </p:sp>
      <p:sp>
        <p:nvSpPr>
          <p:cNvPr id="1054358" name="标题 5"/>
          <p:cNvSpPr>
            <a:spLocks noGrp="1"/>
          </p:cNvSpPr>
          <p:nvPr>
            <p:ph type="title"/>
          </p:nvPr>
        </p:nvSpPr>
        <p:spPr/>
        <p:txBody>
          <a:bodyPr/>
          <a:lstStyle/>
          <a:p>
            <a:r>
              <a:rPr lang="en-US" altLang="zh-CN" dirty="0"/>
              <a:t>Click to edit Master title style</a:t>
            </a:r>
            <a:endParaRPr lang="zh-CN" altLang="en-US" dirty="0"/>
          </a:p>
        </p:txBody>
      </p:sp>
      <p:sp>
        <p:nvSpPr>
          <p:cNvPr id="1054359" name="内容占位符 7"/>
          <p:cNvSpPr>
            <a:spLocks noGrp="1"/>
          </p:cNvSpPr>
          <p:nvPr>
            <p:ph sz="quarter" idx="13"/>
          </p:nvPr>
        </p:nvSpPr>
        <p:spPr>
          <a:xfrm>
            <a:off x="669925" y="1130301"/>
            <a:ext cx="10850563" cy="5006975"/>
          </a:xfrm>
        </p:spPr>
        <p:txBody>
          <a:bodyPr/>
          <a:lstStyle/>
          <a:p>
            <a:pPr lvl="0"/>
            <a:r>
              <a:rPr lang="en-US" altLang="zh-CN" dirty="0"/>
              <a:t>Edit Master text styles</a:t>
            </a:r>
            <a:endParaRPr lang="en-US" altLang="zh-CN" dirty="0"/>
          </a:p>
          <a:p>
            <a:pPr lvl="1"/>
            <a:r>
              <a:rPr lang="en-US" altLang="zh-CN" dirty="0"/>
              <a:t>Second level</a:t>
            </a:r>
            <a:endParaRPr lang="en-US" altLang="zh-CN" dirty="0"/>
          </a:p>
          <a:p>
            <a:pPr lvl="2"/>
            <a:r>
              <a:rPr lang="en-US" altLang="zh-CN" dirty="0"/>
              <a:t>Third level</a:t>
            </a:r>
            <a:endParaRPr lang="en-US" altLang="zh-CN" dirty="0"/>
          </a:p>
          <a:p>
            <a:pPr lvl="3"/>
            <a:r>
              <a:rPr lang="en-US" altLang="zh-CN" dirty="0"/>
              <a:t>Fourth level</a:t>
            </a:r>
            <a:endParaRPr lang="en-US" altLang="zh-CN" dirty="0"/>
          </a:p>
          <a:p>
            <a:pPr lvl="4"/>
            <a:r>
              <a:rPr lang="en-US" altLang="zh-CN" dirty="0"/>
              <a:t>Fifth level</a:t>
            </a:r>
            <a:endParaRPr lang="zh-CN" alt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仅标题页">
    <p:spTree>
      <p:nvGrpSpPr>
        <p:cNvPr id="1" name=""/>
        <p:cNvGrpSpPr/>
        <p:nvPr/>
      </p:nvGrpSpPr>
      <p:grpSpPr>
        <a:xfrm>
          <a:off x="0" y="0"/>
          <a:ext cx="0" cy="0"/>
          <a:chOff x="0" y="0"/>
          <a:chExt cx="0" cy="0"/>
        </a:xfrm>
      </p:grpSpPr>
      <p:sp>
        <p:nvSpPr>
          <p:cNvPr id="1049697" name="矩形 6"/>
          <p:cNvSpPr/>
          <p:nvPr userDrawn="1"/>
        </p:nvSpPr>
        <p:spPr>
          <a:xfrm>
            <a:off x="0" y="0"/>
            <a:ext cx="12192000" cy="956235"/>
          </a:xfrm>
          <a:prstGeom prst="rect">
            <a:avLst/>
          </a:prstGeom>
          <a:solidFill>
            <a:srgbClr val="3477B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49698" name="school-bus_4280"/>
          <p:cNvSpPr>
            <a:spLocks noChangeAspect="1"/>
          </p:cNvSpPr>
          <p:nvPr userDrawn="1"/>
        </p:nvSpPr>
        <p:spPr bwMode="auto">
          <a:xfrm>
            <a:off x="11415018" y="173535"/>
            <a:ext cx="609685" cy="609163"/>
          </a:xfrm>
          <a:custGeom>
            <a:avLst/>
            <a:gdLst>
              <a:gd name="connsiteX0" fmla="*/ 287026 w 573852"/>
              <a:gd name="connsiteY0" fmla="*/ 374041 h 573361"/>
              <a:gd name="connsiteX1" fmla="*/ 297027 w 573852"/>
              <a:gd name="connsiteY1" fmla="*/ 383352 h 573361"/>
              <a:gd name="connsiteX2" fmla="*/ 287026 w 573852"/>
              <a:gd name="connsiteY2" fmla="*/ 392663 h 573361"/>
              <a:gd name="connsiteX3" fmla="*/ 277025 w 573852"/>
              <a:gd name="connsiteY3" fmla="*/ 383352 h 573361"/>
              <a:gd name="connsiteX4" fmla="*/ 287026 w 573852"/>
              <a:gd name="connsiteY4" fmla="*/ 374041 h 573361"/>
              <a:gd name="connsiteX5" fmla="*/ 469309 w 573852"/>
              <a:gd name="connsiteY5" fmla="*/ 322516 h 573361"/>
              <a:gd name="connsiteX6" fmla="*/ 400419 w 573852"/>
              <a:gd name="connsiteY6" fmla="*/ 399919 h 573361"/>
              <a:gd name="connsiteX7" fmla="*/ 322919 w 573852"/>
              <a:gd name="connsiteY7" fmla="*/ 468723 h 573361"/>
              <a:gd name="connsiteX8" fmla="*/ 479355 w 573852"/>
              <a:gd name="connsiteY8" fmla="*/ 530359 h 573361"/>
              <a:gd name="connsiteX9" fmla="*/ 518105 w 573852"/>
              <a:gd name="connsiteY9" fmla="*/ 517458 h 573361"/>
              <a:gd name="connsiteX10" fmla="*/ 469309 w 573852"/>
              <a:gd name="connsiteY10" fmla="*/ 322516 h 573361"/>
              <a:gd name="connsiteX11" fmla="*/ 104769 w 573852"/>
              <a:gd name="connsiteY11" fmla="*/ 322516 h 573361"/>
              <a:gd name="connsiteX12" fmla="*/ 43056 w 573852"/>
              <a:gd name="connsiteY12" fmla="*/ 478756 h 573361"/>
              <a:gd name="connsiteX13" fmla="*/ 55972 w 573852"/>
              <a:gd name="connsiteY13" fmla="*/ 517458 h 573361"/>
              <a:gd name="connsiteX14" fmla="*/ 94723 w 573852"/>
              <a:gd name="connsiteY14" fmla="*/ 530359 h 573361"/>
              <a:gd name="connsiteX15" fmla="*/ 251159 w 573852"/>
              <a:gd name="connsiteY15" fmla="*/ 468723 h 573361"/>
              <a:gd name="connsiteX16" fmla="*/ 173658 w 573852"/>
              <a:gd name="connsiteY16" fmla="*/ 399919 h 573361"/>
              <a:gd name="connsiteX17" fmla="*/ 104769 w 573852"/>
              <a:gd name="connsiteY17" fmla="*/ 322516 h 573361"/>
              <a:gd name="connsiteX18" fmla="*/ 231082 w 573852"/>
              <a:gd name="connsiteY18" fmla="*/ 186446 h 573361"/>
              <a:gd name="connsiteX19" fmla="*/ 342970 w 573852"/>
              <a:gd name="connsiteY19" fmla="*/ 186446 h 573361"/>
              <a:gd name="connsiteX20" fmla="*/ 355880 w 573852"/>
              <a:gd name="connsiteY20" fmla="*/ 200773 h 573361"/>
              <a:gd name="connsiteX21" fmla="*/ 355880 w 573852"/>
              <a:gd name="connsiteY21" fmla="*/ 351208 h 573361"/>
              <a:gd name="connsiteX22" fmla="*/ 342970 w 573852"/>
              <a:gd name="connsiteY22" fmla="*/ 365535 h 573361"/>
              <a:gd name="connsiteX23" fmla="*/ 231082 w 573852"/>
              <a:gd name="connsiteY23" fmla="*/ 365535 h 573361"/>
              <a:gd name="connsiteX24" fmla="*/ 218172 w 573852"/>
              <a:gd name="connsiteY24" fmla="*/ 351208 h 573361"/>
              <a:gd name="connsiteX25" fmla="*/ 218172 w 573852"/>
              <a:gd name="connsiteY25" fmla="*/ 200773 h 573361"/>
              <a:gd name="connsiteX26" fmla="*/ 231082 w 573852"/>
              <a:gd name="connsiteY26" fmla="*/ 186446 h 573361"/>
              <a:gd name="connsiteX27" fmla="*/ 231066 w 573852"/>
              <a:gd name="connsiteY27" fmla="*/ 172008 h 573361"/>
              <a:gd name="connsiteX28" fmla="*/ 203798 w 573852"/>
              <a:gd name="connsiteY28" fmla="*/ 200676 h 573361"/>
              <a:gd name="connsiteX29" fmla="*/ 203798 w 573852"/>
              <a:gd name="connsiteY29" fmla="*/ 372685 h 573361"/>
              <a:gd name="connsiteX30" fmla="*/ 231066 w 573852"/>
              <a:gd name="connsiteY30" fmla="*/ 401353 h 573361"/>
              <a:gd name="connsiteX31" fmla="*/ 343012 w 573852"/>
              <a:gd name="connsiteY31" fmla="*/ 401353 h 573361"/>
              <a:gd name="connsiteX32" fmla="*/ 370280 w 573852"/>
              <a:gd name="connsiteY32" fmla="*/ 372685 h 573361"/>
              <a:gd name="connsiteX33" fmla="*/ 370280 w 573852"/>
              <a:gd name="connsiteY33" fmla="*/ 200676 h 573361"/>
              <a:gd name="connsiteX34" fmla="*/ 343012 w 573852"/>
              <a:gd name="connsiteY34" fmla="*/ 172008 h 573361"/>
              <a:gd name="connsiteX35" fmla="*/ 479355 w 573852"/>
              <a:gd name="connsiteY35" fmla="*/ 43002 h 573361"/>
              <a:gd name="connsiteX36" fmla="*/ 322919 w 573852"/>
              <a:gd name="connsiteY36" fmla="*/ 104638 h 573361"/>
              <a:gd name="connsiteX37" fmla="*/ 400419 w 573852"/>
              <a:gd name="connsiteY37" fmla="*/ 173442 h 573361"/>
              <a:gd name="connsiteX38" fmla="*/ 469309 w 573852"/>
              <a:gd name="connsiteY38" fmla="*/ 250845 h 573361"/>
              <a:gd name="connsiteX39" fmla="*/ 518105 w 573852"/>
              <a:gd name="connsiteY39" fmla="*/ 55903 h 573361"/>
              <a:gd name="connsiteX40" fmla="*/ 479355 w 573852"/>
              <a:gd name="connsiteY40" fmla="*/ 43002 h 573361"/>
              <a:gd name="connsiteX41" fmla="*/ 94723 w 573852"/>
              <a:gd name="connsiteY41" fmla="*/ 43002 h 573361"/>
              <a:gd name="connsiteX42" fmla="*/ 55972 w 573852"/>
              <a:gd name="connsiteY42" fmla="*/ 55903 h 573361"/>
              <a:gd name="connsiteX43" fmla="*/ 43056 w 573852"/>
              <a:gd name="connsiteY43" fmla="*/ 94605 h 573361"/>
              <a:gd name="connsiteX44" fmla="*/ 104769 w 573852"/>
              <a:gd name="connsiteY44" fmla="*/ 250845 h 573361"/>
              <a:gd name="connsiteX45" fmla="*/ 173658 w 573852"/>
              <a:gd name="connsiteY45" fmla="*/ 173442 h 573361"/>
              <a:gd name="connsiteX46" fmla="*/ 251159 w 573852"/>
              <a:gd name="connsiteY46" fmla="*/ 104638 h 573361"/>
              <a:gd name="connsiteX47" fmla="*/ 94723 w 573852"/>
              <a:gd name="connsiteY47" fmla="*/ 43002 h 573361"/>
              <a:gd name="connsiteX48" fmla="*/ 94723 w 573852"/>
              <a:gd name="connsiteY48" fmla="*/ 0 h 573361"/>
              <a:gd name="connsiteX49" fmla="*/ 287039 w 573852"/>
              <a:gd name="connsiteY49" fmla="*/ 77404 h 573361"/>
              <a:gd name="connsiteX50" fmla="*/ 479355 w 573852"/>
              <a:gd name="connsiteY50" fmla="*/ 0 h 573361"/>
              <a:gd name="connsiteX51" fmla="*/ 548245 w 573852"/>
              <a:gd name="connsiteY51" fmla="*/ 25801 h 573361"/>
              <a:gd name="connsiteX52" fmla="*/ 496578 w 573852"/>
              <a:gd name="connsiteY52" fmla="*/ 286681 h 573361"/>
              <a:gd name="connsiteX53" fmla="*/ 548245 w 573852"/>
              <a:gd name="connsiteY53" fmla="*/ 547560 h 573361"/>
              <a:gd name="connsiteX54" fmla="*/ 479355 w 573852"/>
              <a:gd name="connsiteY54" fmla="*/ 573361 h 573361"/>
              <a:gd name="connsiteX55" fmla="*/ 287039 w 573852"/>
              <a:gd name="connsiteY55" fmla="*/ 495957 h 573361"/>
              <a:gd name="connsiteX56" fmla="*/ 94723 w 573852"/>
              <a:gd name="connsiteY56" fmla="*/ 573361 h 573361"/>
              <a:gd name="connsiteX57" fmla="*/ 25833 w 573852"/>
              <a:gd name="connsiteY57" fmla="*/ 547560 h 573361"/>
              <a:gd name="connsiteX58" fmla="*/ 0 w 573852"/>
              <a:gd name="connsiteY58" fmla="*/ 478756 h 573361"/>
              <a:gd name="connsiteX59" fmla="*/ 77500 w 573852"/>
              <a:gd name="connsiteY59" fmla="*/ 286681 h 573361"/>
              <a:gd name="connsiteX60" fmla="*/ 0 w 573852"/>
              <a:gd name="connsiteY60" fmla="*/ 94605 h 573361"/>
              <a:gd name="connsiteX61" fmla="*/ 25833 w 573852"/>
              <a:gd name="connsiteY61" fmla="*/ 25801 h 573361"/>
              <a:gd name="connsiteX62" fmla="*/ 94723 w 573852"/>
              <a:gd name="connsiteY62" fmla="*/ 0 h 573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573852" h="573361">
                <a:moveTo>
                  <a:pt x="287026" y="374041"/>
                </a:moveTo>
                <a:cubicBezTo>
                  <a:pt x="292549" y="374041"/>
                  <a:pt x="297027" y="378210"/>
                  <a:pt x="297027" y="383352"/>
                </a:cubicBezTo>
                <a:cubicBezTo>
                  <a:pt x="297027" y="388494"/>
                  <a:pt x="292549" y="392663"/>
                  <a:pt x="287026" y="392663"/>
                </a:cubicBezTo>
                <a:cubicBezTo>
                  <a:pt x="281503" y="392663"/>
                  <a:pt x="277025" y="388494"/>
                  <a:pt x="277025" y="383352"/>
                </a:cubicBezTo>
                <a:cubicBezTo>
                  <a:pt x="277025" y="378210"/>
                  <a:pt x="281503" y="374041"/>
                  <a:pt x="287026" y="374041"/>
                </a:cubicBezTo>
                <a:close/>
                <a:moveTo>
                  <a:pt x="469309" y="322516"/>
                </a:moveTo>
                <a:cubicBezTo>
                  <a:pt x="449216" y="348317"/>
                  <a:pt x="426253" y="374118"/>
                  <a:pt x="400419" y="399919"/>
                </a:cubicBezTo>
                <a:cubicBezTo>
                  <a:pt x="376021" y="425721"/>
                  <a:pt x="350188" y="448655"/>
                  <a:pt x="322919" y="468723"/>
                </a:cubicBezTo>
                <a:cubicBezTo>
                  <a:pt x="381762" y="507425"/>
                  <a:pt x="437735" y="530359"/>
                  <a:pt x="479355" y="530359"/>
                </a:cubicBezTo>
                <a:cubicBezTo>
                  <a:pt x="496578" y="530359"/>
                  <a:pt x="509494" y="526059"/>
                  <a:pt x="518105" y="517458"/>
                </a:cubicBezTo>
                <a:cubicBezTo>
                  <a:pt x="546809" y="490224"/>
                  <a:pt x="529587" y="412820"/>
                  <a:pt x="469309" y="322516"/>
                </a:cubicBezTo>
                <a:close/>
                <a:moveTo>
                  <a:pt x="104769" y="322516"/>
                </a:moveTo>
                <a:cubicBezTo>
                  <a:pt x="66019" y="381285"/>
                  <a:pt x="43056" y="437188"/>
                  <a:pt x="43056" y="478756"/>
                </a:cubicBezTo>
                <a:cubicBezTo>
                  <a:pt x="43056" y="495957"/>
                  <a:pt x="47361" y="508858"/>
                  <a:pt x="55972" y="517458"/>
                </a:cubicBezTo>
                <a:cubicBezTo>
                  <a:pt x="64584" y="526059"/>
                  <a:pt x="77500" y="530359"/>
                  <a:pt x="94723" y="530359"/>
                </a:cubicBezTo>
                <a:cubicBezTo>
                  <a:pt x="136343" y="530359"/>
                  <a:pt x="192316" y="507425"/>
                  <a:pt x="251159" y="468723"/>
                </a:cubicBezTo>
                <a:cubicBezTo>
                  <a:pt x="223891" y="448655"/>
                  <a:pt x="198057" y="425721"/>
                  <a:pt x="173658" y="399919"/>
                </a:cubicBezTo>
                <a:cubicBezTo>
                  <a:pt x="147825" y="375551"/>
                  <a:pt x="124862" y="348317"/>
                  <a:pt x="104769" y="322516"/>
                </a:cubicBezTo>
                <a:close/>
                <a:moveTo>
                  <a:pt x="231082" y="186446"/>
                </a:moveTo>
                <a:lnTo>
                  <a:pt x="342970" y="186446"/>
                </a:lnTo>
                <a:cubicBezTo>
                  <a:pt x="350142" y="186446"/>
                  <a:pt x="355880" y="192177"/>
                  <a:pt x="355880" y="200773"/>
                </a:cubicBezTo>
                <a:lnTo>
                  <a:pt x="355880" y="351208"/>
                </a:lnTo>
                <a:cubicBezTo>
                  <a:pt x="355880" y="359804"/>
                  <a:pt x="350142" y="365535"/>
                  <a:pt x="342970" y="365535"/>
                </a:cubicBezTo>
                <a:lnTo>
                  <a:pt x="231082" y="365535"/>
                </a:lnTo>
                <a:cubicBezTo>
                  <a:pt x="223910" y="365535"/>
                  <a:pt x="218172" y="359804"/>
                  <a:pt x="218172" y="351208"/>
                </a:cubicBezTo>
                <a:lnTo>
                  <a:pt x="218172" y="200773"/>
                </a:lnTo>
                <a:cubicBezTo>
                  <a:pt x="218172" y="192177"/>
                  <a:pt x="223910" y="186446"/>
                  <a:pt x="231082" y="186446"/>
                </a:cubicBezTo>
                <a:close/>
                <a:moveTo>
                  <a:pt x="231066" y="172008"/>
                </a:moveTo>
                <a:cubicBezTo>
                  <a:pt x="216714" y="172008"/>
                  <a:pt x="203798" y="184909"/>
                  <a:pt x="203798" y="200676"/>
                </a:cubicBezTo>
                <a:lnTo>
                  <a:pt x="203798" y="372685"/>
                </a:lnTo>
                <a:cubicBezTo>
                  <a:pt x="203798" y="388452"/>
                  <a:pt x="216714" y="401353"/>
                  <a:pt x="231066" y="401353"/>
                </a:cubicBezTo>
                <a:lnTo>
                  <a:pt x="343012" y="401353"/>
                </a:lnTo>
                <a:cubicBezTo>
                  <a:pt x="357364" y="401353"/>
                  <a:pt x="370280" y="388452"/>
                  <a:pt x="370280" y="372685"/>
                </a:cubicBezTo>
                <a:lnTo>
                  <a:pt x="370280" y="200676"/>
                </a:lnTo>
                <a:cubicBezTo>
                  <a:pt x="370280" y="184909"/>
                  <a:pt x="357364" y="172008"/>
                  <a:pt x="343012" y="172008"/>
                </a:cubicBezTo>
                <a:close/>
                <a:moveTo>
                  <a:pt x="479355" y="43002"/>
                </a:moveTo>
                <a:cubicBezTo>
                  <a:pt x="437735" y="43002"/>
                  <a:pt x="381762" y="65937"/>
                  <a:pt x="322919" y="104638"/>
                </a:cubicBezTo>
                <a:cubicBezTo>
                  <a:pt x="350188" y="124706"/>
                  <a:pt x="376021" y="147640"/>
                  <a:pt x="400419" y="173442"/>
                </a:cubicBezTo>
                <a:cubicBezTo>
                  <a:pt x="426253" y="199243"/>
                  <a:pt x="449216" y="225044"/>
                  <a:pt x="469309" y="250845"/>
                </a:cubicBezTo>
                <a:cubicBezTo>
                  <a:pt x="529587" y="160541"/>
                  <a:pt x="546809" y="83137"/>
                  <a:pt x="518105" y="55903"/>
                </a:cubicBezTo>
                <a:cubicBezTo>
                  <a:pt x="510929" y="47302"/>
                  <a:pt x="496578" y="43002"/>
                  <a:pt x="479355" y="43002"/>
                </a:cubicBezTo>
                <a:close/>
                <a:moveTo>
                  <a:pt x="94723" y="43002"/>
                </a:moveTo>
                <a:cubicBezTo>
                  <a:pt x="77500" y="43002"/>
                  <a:pt x="64584" y="47302"/>
                  <a:pt x="55972" y="55903"/>
                </a:cubicBezTo>
                <a:cubicBezTo>
                  <a:pt x="47361" y="64503"/>
                  <a:pt x="43056" y="77404"/>
                  <a:pt x="43056" y="94605"/>
                </a:cubicBezTo>
                <a:cubicBezTo>
                  <a:pt x="43056" y="136173"/>
                  <a:pt x="66019" y="192076"/>
                  <a:pt x="104769" y="250845"/>
                </a:cubicBezTo>
                <a:cubicBezTo>
                  <a:pt x="124862" y="223611"/>
                  <a:pt x="147825" y="197810"/>
                  <a:pt x="173658" y="173442"/>
                </a:cubicBezTo>
                <a:cubicBezTo>
                  <a:pt x="198057" y="147640"/>
                  <a:pt x="223891" y="124706"/>
                  <a:pt x="251159" y="104638"/>
                </a:cubicBezTo>
                <a:cubicBezTo>
                  <a:pt x="192316" y="65937"/>
                  <a:pt x="136343" y="43002"/>
                  <a:pt x="94723" y="43002"/>
                </a:cubicBezTo>
                <a:close/>
                <a:moveTo>
                  <a:pt x="94723" y="0"/>
                </a:moveTo>
                <a:cubicBezTo>
                  <a:pt x="146390" y="0"/>
                  <a:pt x="216714" y="28668"/>
                  <a:pt x="287039" y="77404"/>
                </a:cubicBezTo>
                <a:cubicBezTo>
                  <a:pt x="357364" y="28668"/>
                  <a:pt x="427688" y="0"/>
                  <a:pt x="479355" y="0"/>
                </a:cubicBezTo>
                <a:cubicBezTo>
                  <a:pt x="508059" y="0"/>
                  <a:pt x="532457" y="8600"/>
                  <a:pt x="548245" y="25801"/>
                </a:cubicBezTo>
                <a:cubicBezTo>
                  <a:pt x="597041" y="73104"/>
                  <a:pt x="574078" y="176309"/>
                  <a:pt x="496578" y="286681"/>
                </a:cubicBezTo>
                <a:cubicBezTo>
                  <a:pt x="574078" y="397053"/>
                  <a:pt x="597041" y="500257"/>
                  <a:pt x="548245" y="547560"/>
                </a:cubicBezTo>
                <a:cubicBezTo>
                  <a:pt x="532457" y="564761"/>
                  <a:pt x="508059" y="573361"/>
                  <a:pt x="479355" y="573361"/>
                </a:cubicBezTo>
                <a:cubicBezTo>
                  <a:pt x="427688" y="573361"/>
                  <a:pt x="357364" y="544693"/>
                  <a:pt x="287039" y="495957"/>
                </a:cubicBezTo>
                <a:cubicBezTo>
                  <a:pt x="216714" y="544693"/>
                  <a:pt x="146390" y="573361"/>
                  <a:pt x="94723" y="573361"/>
                </a:cubicBezTo>
                <a:cubicBezTo>
                  <a:pt x="66019" y="573361"/>
                  <a:pt x="41621" y="564761"/>
                  <a:pt x="25833" y="547560"/>
                </a:cubicBezTo>
                <a:cubicBezTo>
                  <a:pt x="8611" y="531792"/>
                  <a:pt x="0" y="507425"/>
                  <a:pt x="0" y="478756"/>
                </a:cubicBezTo>
                <a:cubicBezTo>
                  <a:pt x="0" y="427154"/>
                  <a:pt x="28704" y="356917"/>
                  <a:pt x="77500" y="286681"/>
                </a:cubicBezTo>
                <a:cubicBezTo>
                  <a:pt x="28704" y="216444"/>
                  <a:pt x="0" y="146207"/>
                  <a:pt x="0" y="94605"/>
                </a:cubicBezTo>
                <a:cubicBezTo>
                  <a:pt x="0" y="65937"/>
                  <a:pt x="8611" y="41569"/>
                  <a:pt x="25833" y="25801"/>
                </a:cubicBezTo>
                <a:cubicBezTo>
                  <a:pt x="41621" y="8600"/>
                  <a:pt x="66019" y="0"/>
                  <a:pt x="94723" y="0"/>
                </a:cubicBezTo>
                <a:close/>
              </a:path>
            </a:pathLst>
          </a:custGeom>
          <a:solidFill>
            <a:schemeClr val="bg1"/>
          </a:solidFill>
          <a:ln>
            <a:noFill/>
          </a:ln>
        </p:spPr>
        <p:txBody>
          <a:bodyPr/>
          <a:lstStyle/>
          <a:p>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reserve="1" showMasterSp="0">
  <p:cSld name="空白">
    <p:spTree>
      <p:nvGrpSpPr>
        <p:cNvPr id="1" name=""/>
        <p:cNvGrpSpPr/>
        <p:nvPr/>
      </p:nvGrpSpPr>
      <p:grpSpPr>
        <a:xfrm>
          <a:off x="0" y="0"/>
          <a:ext cx="0" cy="0"/>
          <a:chOff x="0" y="0"/>
          <a:chExt cx="0" cy="0"/>
        </a:xfrm>
      </p:grpSpPr>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showMasterSp="0" userDrawn="1">
  <p:cSld name="末尾幻灯片">
    <p:spTree>
      <p:nvGrpSpPr>
        <p:cNvPr id="1" name=""/>
        <p:cNvGrpSpPr/>
        <p:nvPr/>
      </p:nvGrpSpPr>
      <p:grpSpPr>
        <a:xfrm>
          <a:off x="0" y="0"/>
          <a:ext cx="0" cy="0"/>
          <a:chOff x="0" y="0"/>
          <a:chExt cx="0" cy="0"/>
        </a:xfrm>
      </p:grpSpPr>
      <p:sp>
        <p:nvSpPr>
          <p:cNvPr id="1054296" name="任意多边形: 形状 16"/>
          <p:cNvSpPr/>
          <p:nvPr userDrawn="1"/>
        </p:nvSpPr>
        <p:spPr>
          <a:xfrm flipH="1">
            <a:off x="2082804" y="0"/>
            <a:ext cx="8026392" cy="6858000"/>
          </a:xfrm>
          <a:custGeom>
            <a:avLst/>
            <a:gdLst>
              <a:gd name="connsiteX0" fmla="*/ 8026392 w 8026392"/>
              <a:gd name="connsiteY0" fmla="*/ 0 h 6858000"/>
              <a:gd name="connsiteX1" fmla="*/ 5332870 w 8026392"/>
              <a:gd name="connsiteY1" fmla="*/ 0 h 6858000"/>
              <a:gd name="connsiteX2" fmla="*/ 4017919 w 8026392"/>
              <a:gd name="connsiteY2" fmla="*/ 1560393 h 6858000"/>
              <a:gd name="connsiteX3" fmla="*/ 4013196 w 8026392"/>
              <a:gd name="connsiteY3" fmla="*/ 1554789 h 6858000"/>
              <a:gd name="connsiteX4" fmla="*/ 4008473 w 8026392"/>
              <a:gd name="connsiteY4" fmla="*/ 1560393 h 6858000"/>
              <a:gd name="connsiteX5" fmla="*/ 2693522 w 8026392"/>
              <a:gd name="connsiteY5" fmla="*/ 0 h 6858000"/>
              <a:gd name="connsiteX6" fmla="*/ 0 w 8026392"/>
              <a:gd name="connsiteY6" fmla="*/ 0 h 6858000"/>
              <a:gd name="connsiteX7" fmla="*/ 0 w 8026392"/>
              <a:gd name="connsiteY7" fmla="*/ 2032183 h 6858000"/>
              <a:gd name="connsiteX8" fmla="*/ 1608899 w 8026392"/>
              <a:gd name="connsiteY8" fmla="*/ 3388012 h 6858000"/>
              <a:gd name="connsiteX9" fmla="*/ 0 w 8026392"/>
              <a:gd name="connsiteY9" fmla="*/ 4743841 h 6858000"/>
              <a:gd name="connsiteX10" fmla="*/ 0 w 8026392"/>
              <a:gd name="connsiteY10" fmla="*/ 6858000 h 6858000"/>
              <a:gd name="connsiteX11" fmla="*/ 2703281 w 8026392"/>
              <a:gd name="connsiteY11" fmla="*/ 6858000 h 6858000"/>
              <a:gd name="connsiteX12" fmla="*/ 4008473 w 8026392"/>
              <a:gd name="connsiteY12" fmla="*/ 5309189 h 6858000"/>
              <a:gd name="connsiteX13" fmla="*/ 4013196 w 8026392"/>
              <a:gd name="connsiteY13" fmla="*/ 5314794 h 6858000"/>
              <a:gd name="connsiteX14" fmla="*/ 4017919 w 8026392"/>
              <a:gd name="connsiteY14" fmla="*/ 5309189 h 6858000"/>
              <a:gd name="connsiteX15" fmla="*/ 5323111 w 8026392"/>
              <a:gd name="connsiteY15" fmla="*/ 6858000 h 6858000"/>
              <a:gd name="connsiteX16" fmla="*/ 8026392 w 8026392"/>
              <a:gd name="connsiteY16" fmla="*/ 6858000 h 6858000"/>
              <a:gd name="connsiteX17" fmla="*/ 8026392 w 8026392"/>
              <a:gd name="connsiteY17" fmla="*/ 4743841 h 6858000"/>
              <a:gd name="connsiteX18" fmla="*/ 6417493 w 8026392"/>
              <a:gd name="connsiteY18" fmla="*/ 3388012 h 6858000"/>
              <a:gd name="connsiteX19" fmla="*/ 8026392 w 8026392"/>
              <a:gd name="connsiteY19" fmla="*/ 20321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26392" h="6858000">
                <a:moveTo>
                  <a:pt x="8026392" y="0"/>
                </a:moveTo>
                <a:lnTo>
                  <a:pt x="5332870" y="0"/>
                </a:lnTo>
                <a:lnTo>
                  <a:pt x="4017919" y="1560393"/>
                </a:lnTo>
                <a:lnTo>
                  <a:pt x="4013196" y="1554789"/>
                </a:lnTo>
                <a:lnTo>
                  <a:pt x="4008473" y="1560393"/>
                </a:lnTo>
                <a:lnTo>
                  <a:pt x="2693522" y="0"/>
                </a:lnTo>
                <a:lnTo>
                  <a:pt x="0" y="0"/>
                </a:lnTo>
                <a:lnTo>
                  <a:pt x="0" y="2032183"/>
                </a:lnTo>
                <a:lnTo>
                  <a:pt x="1608899" y="3388012"/>
                </a:lnTo>
                <a:lnTo>
                  <a:pt x="0" y="4743841"/>
                </a:lnTo>
                <a:lnTo>
                  <a:pt x="0" y="6858000"/>
                </a:lnTo>
                <a:lnTo>
                  <a:pt x="2703281" y="6858000"/>
                </a:lnTo>
                <a:lnTo>
                  <a:pt x="4008473" y="5309189"/>
                </a:lnTo>
                <a:lnTo>
                  <a:pt x="4013196" y="5314794"/>
                </a:lnTo>
                <a:lnTo>
                  <a:pt x="4017919" y="5309189"/>
                </a:lnTo>
                <a:lnTo>
                  <a:pt x="5323111" y="6858000"/>
                </a:lnTo>
                <a:lnTo>
                  <a:pt x="8026392" y="6858000"/>
                </a:lnTo>
                <a:lnTo>
                  <a:pt x="8026392" y="4743841"/>
                </a:lnTo>
                <a:lnTo>
                  <a:pt x="6417493" y="3388012"/>
                </a:lnTo>
                <a:lnTo>
                  <a:pt x="8026392" y="2032183"/>
                </a:lnTo>
                <a:close/>
              </a:path>
            </a:pathLst>
          </a:custGeom>
          <a:blipFill>
            <a:blip r:embed="rId2" cstate="screen"/>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800" dirty="0"/>
          </a:p>
        </p:txBody>
      </p:sp>
      <p:sp>
        <p:nvSpPr>
          <p:cNvPr id="1054297" name="Freeform 16_1"/>
          <p:cNvSpPr/>
          <p:nvPr userDrawn="1"/>
        </p:nvSpPr>
        <p:spPr>
          <a:xfrm flipH="1">
            <a:off x="2503719" y="0"/>
            <a:ext cx="8026392" cy="6858000"/>
          </a:xfrm>
          <a:custGeom>
            <a:avLst/>
            <a:gdLst>
              <a:gd name="connsiteX0" fmla="*/ 8026392 w 8026392"/>
              <a:gd name="connsiteY0" fmla="*/ 0 h 6858000"/>
              <a:gd name="connsiteX1" fmla="*/ 5332870 w 8026392"/>
              <a:gd name="connsiteY1" fmla="*/ 0 h 6858000"/>
              <a:gd name="connsiteX2" fmla="*/ 4017919 w 8026392"/>
              <a:gd name="connsiteY2" fmla="*/ 1560393 h 6858000"/>
              <a:gd name="connsiteX3" fmla="*/ 4013196 w 8026392"/>
              <a:gd name="connsiteY3" fmla="*/ 1554789 h 6858000"/>
              <a:gd name="connsiteX4" fmla="*/ 4008473 w 8026392"/>
              <a:gd name="connsiteY4" fmla="*/ 1560393 h 6858000"/>
              <a:gd name="connsiteX5" fmla="*/ 2693522 w 8026392"/>
              <a:gd name="connsiteY5" fmla="*/ 0 h 6858000"/>
              <a:gd name="connsiteX6" fmla="*/ 0 w 8026392"/>
              <a:gd name="connsiteY6" fmla="*/ 0 h 6858000"/>
              <a:gd name="connsiteX7" fmla="*/ 0 w 8026392"/>
              <a:gd name="connsiteY7" fmla="*/ 2032183 h 6858000"/>
              <a:gd name="connsiteX8" fmla="*/ 1608899 w 8026392"/>
              <a:gd name="connsiteY8" fmla="*/ 3388012 h 6858000"/>
              <a:gd name="connsiteX9" fmla="*/ 0 w 8026392"/>
              <a:gd name="connsiteY9" fmla="*/ 4743841 h 6858000"/>
              <a:gd name="connsiteX10" fmla="*/ 0 w 8026392"/>
              <a:gd name="connsiteY10" fmla="*/ 6858000 h 6858000"/>
              <a:gd name="connsiteX11" fmla="*/ 2703281 w 8026392"/>
              <a:gd name="connsiteY11" fmla="*/ 6858000 h 6858000"/>
              <a:gd name="connsiteX12" fmla="*/ 4008473 w 8026392"/>
              <a:gd name="connsiteY12" fmla="*/ 5309189 h 6858000"/>
              <a:gd name="connsiteX13" fmla="*/ 4013196 w 8026392"/>
              <a:gd name="connsiteY13" fmla="*/ 5314794 h 6858000"/>
              <a:gd name="connsiteX14" fmla="*/ 4017919 w 8026392"/>
              <a:gd name="connsiteY14" fmla="*/ 5309189 h 6858000"/>
              <a:gd name="connsiteX15" fmla="*/ 5323111 w 8026392"/>
              <a:gd name="connsiteY15" fmla="*/ 6858000 h 6858000"/>
              <a:gd name="connsiteX16" fmla="*/ 8026392 w 8026392"/>
              <a:gd name="connsiteY16" fmla="*/ 6858000 h 6858000"/>
              <a:gd name="connsiteX17" fmla="*/ 8026392 w 8026392"/>
              <a:gd name="connsiteY17" fmla="*/ 4743841 h 6858000"/>
              <a:gd name="connsiteX18" fmla="*/ 6417493 w 8026392"/>
              <a:gd name="connsiteY18" fmla="*/ 3388012 h 6858000"/>
              <a:gd name="connsiteX19" fmla="*/ 8026392 w 8026392"/>
              <a:gd name="connsiteY19" fmla="*/ 203218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26392" h="6858000">
                <a:moveTo>
                  <a:pt x="8026392" y="0"/>
                </a:moveTo>
                <a:lnTo>
                  <a:pt x="5332870" y="0"/>
                </a:lnTo>
                <a:lnTo>
                  <a:pt x="4017919" y="1560393"/>
                </a:lnTo>
                <a:lnTo>
                  <a:pt x="4013196" y="1554789"/>
                </a:lnTo>
                <a:lnTo>
                  <a:pt x="4008473" y="1560393"/>
                </a:lnTo>
                <a:lnTo>
                  <a:pt x="2693522" y="0"/>
                </a:lnTo>
                <a:lnTo>
                  <a:pt x="0" y="0"/>
                </a:lnTo>
                <a:lnTo>
                  <a:pt x="0" y="2032183"/>
                </a:lnTo>
                <a:lnTo>
                  <a:pt x="1608899" y="3388012"/>
                </a:lnTo>
                <a:lnTo>
                  <a:pt x="0" y="4743841"/>
                </a:lnTo>
                <a:lnTo>
                  <a:pt x="0" y="6858000"/>
                </a:lnTo>
                <a:lnTo>
                  <a:pt x="2703281" y="6858000"/>
                </a:lnTo>
                <a:lnTo>
                  <a:pt x="4008473" y="5309189"/>
                </a:lnTo>
                <a:lnTo>
                  <a:pt x="4013196" y="5314794"/>
                </a:lnTo>
                <a:lnTo>
                  <a:pt x="4017919" y="5309189"/>
                </a:lnTo>
                <a:lnTo>
                  <a:pt x="5323111" y="6858000"/>
                </a:lnTo>
                <a:lnTo>
                  <a:pt x="8026392" y="6858000"/>
                </a:lnTo>
                <a:lnTo>
                  <a:pt x="8026392" y="4743841"/>
                </a:lnTo>
                <a:lnTo>
                  <a:pt x="6417493" y="3388012"/>
                </a:lnTo>
                <a:lnTo>
                  <a:pt x="8026392" y="2032183"/>
                </a:lnTo>
                <a:close/>
              </a:path>
            </a:pathLst>
          </a:custGeom>
          <a:solidFill>
            <a:schemeClr val="accent2">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800" dirty="0"/>
          </a:p>
        </p:txBody>
      </p:sp>
      <p:sp>
        <p:nvSpPr>
          <p:cNvPr id="1054298" name="标题 1"/>
          <p:cNvSpPr>
            <a:spLocks noGrp="1"/>
          </p:cNvSpPr>
          <p:nvPr userDrawn="1">
            <p:ph type="ctrTitle" hasCustomPrompt="1"/>
          </p:nvPr>
        </p:nvSpPr>
        <p:spPr>
          <a:xfrm>
            <a:off x="2957286" y="1837797"/>
            <a:ext cx="6277431" cy="2238997"/>
          </a:xfrm>
        </p:spPr>
        <p:txBody>
          <a:bodyPr anchor="b">
            <a:normAutofit/>
          </a:bodyPr>
          <a:lstStyle>
            <a:lvl1pPr marL="0" indent="0" algn="ctr">
              <a:buFont typeface="Arial" panose="020B0604020202020204" pitchFamily="34" charset="0"/>
              <a:buNone/>
              <a:defRPr sz="3200">
                <a:solidFill>
                  <a:schemeClr val="bg1"/>
                </a:solidFill>
              </a:defRPr>
            </a:lvl1pPr>
          </a:lstStyle>
          <a:p>
            <a:r>
              <a:rPr lang="en-US" altLang="zh-CN" dirty="0"/>
              <a:t>Conclusion</a:t>
            </a:r>
            <a:endParaRPr lang="zh-CN" altLang="en-US" dirty="0"/>
          </a:p>
        </p:txBody>
      </p:sp>
      <p:sp>
        <p:nvSpPr>
          <p:cNvPr id="1054299" name="文本占位符 62"/>
          <p:cNvSpPr>
            <a:spLocks noGrp="1"/>
          </p:cNvSpPr>
          <p:nvPr userDrawn="1">
            <p:ph type="body" sz="quarter" idx="18" hasCustomPrompt="1"/>
          </p:nvPr>
        </p:nvSpPr>
        <p:spPr>
          <a:xfrm>
            <a:off x="4526643" y="4683936"/>
            <a:ext cx="3138717" cy="310871"/>
          </a:xfrm>
        </p:spPr>
        <p:txBody>
          <a:bodyPr vert="horz" lIns="91440" tIns="45720" rIns="91440" bIns="45720" rtlCol="0">
            <a:normAutofit/>
          </a:bodyPr>
          <a:lstStyle>
            <a:lvl1pPr marL="0" indent="0" algn="ctr">
              <a:buNone/>
              <a:defRPr lang="zh-CN" altLang="en-US" sz="1500" smtClean="0">
                <a:solidFill>
                  <a:schemeClr val="bg1"/>
                </a:solidFill>
              </a:defRPr>
            </a:lvl1pPr>
            <a:lvl2pPr>
              <a:defRPr lang="zh-CN" altLang="en-US" sz="2000" smtClean="0"/>
            </a:lvl2pPr>
            <a:lvl3pPr>
              <a:defRPr lang="zh-CN" altLang="en-US" sz="1800" smtClean="0"/>
            </a:lvl3pPr>
            <a:lvl4pPr>
              <a:defRPr lang="zh-CN" altLang="en-US" sz="1600" smtClean="0"/>
            </a:lvl4pPr>
            <a:lvl5pPr>
              <a:defRPr lang="zh-CN" altLang="en-US" sz="1600"/>
            </a:lvl5pPr>
          </a:lstStyle>
          <a:p>
            <a:pPr marL="228600" marR="0" lvl="0" indent="-228600" fontAlgn="auto">
              <a:spcAft>
                <a:spcPts val="0"/>
              </a:spcAft>
              <a:buClrTx/>
              <a:buSzTx/>
            </a:pPr>
            <a:r>
              <a:rPr lang="en-US" altLang="zh-CN" dirty="0"/>
              <a:t>Data</a:t>
            </a:r>
            <a:endParaRPr lang="en-US" altLang="zh-CN" dirty="0"/>
          </a:p>
        </p:txBody>
      </p:sp>
      <p:sp>
        <p:nvSpPr>
          <p:cNvPr id="1054300" name="文本占位符 13"/>
          <p:cNvSpPr>
            <a:spLocks noGrp="1"/>
          </p:cNvSpPr>
          <p:nvPr>
            <p:ph type="body" sz="quarter" idx="10" hasCustomPrompt="1"/>
          </p:nvPr>
        </p:nvSpPr>
        <p:spPr>
          <a:xfrm>
            <a:off x="4526643" y="4387665"/>
            <a:ext cx="3138717" cy="296271"/>
          </a:xfrm>
        </p:spPr>
        <p:txBody>
          <a:bodyPr vert="horz" anchor="ctr">
            <a:noAutofit/>
          </a:bodyPr>
          <a:lstStyle>
            <a:lvl1pPr marL="0" indent="0" algn="ctr">
              <a:buNone/>
              <a:defRPr sz="1500" b="0">
                <a:solidFill>
                  <a:schemeClr val="bg1"/>
                </a:solidFill>
              </a:defRPr>
            </a:lvl1pPr>
            <a:lvl2pPr marL="457200" indent="0">
              <a:buNone/>
            </a:lvl2pPr>
            <a:lvl3pPr marL="914400" indent="0">
              <a:buNone/>
            </a:lvl3pPr>
            <a:lvl4pPr marL="1371600" indent="0">
              <a:buNone/>
            </a:lvl4pPr>
            <a:lvl5pPr marL="1828800" indent="0">
              <a:buNone/>
            </a:lvl5pPr>
          </a:lstStyle>
          <a:p>
            <a:pPr lvl="0"/>
            <a:r>
              <a:rPr lang="en-US" altLang="zh-CN" dirty="0"/>
              <a:t>Signature</a:t>
            </a:r>
            <a:endParaRPr lang="en-US" altLang="zh-CN" dirty="0"/>
          </a:p>
        </p:txBody>
      </p:sp>
    </p:spTree>
  </p:cSld>
  <p:clrMapOvr>
    <a:overrideClrMapping bg1="lt1" tx1="dk1" bg2="lt2" tx2="dk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1054321" name="标题 1"/>
          <p:cNvSpPr>
            <a:spLocks noGrp="1"/>
          </p:cNvSpPr>
          <p:nvPr>
            <p:ph type="title"/>
          </p:nvPr>
        </p:nvSpPr>
        <p:spPr>
          <a:xfrm>
            <a:off x="647700" y="258445"/>
            <a:ext cx="10515600" cy="1325563"/>
          </a:xfrm>
        </p:spPr>
        <p:txBody>
          <a:bodyPr anchor="ctr" anchorCtr="0">
            <a:normAutofit/>
          </a:bodyPr>
          <a:lstStyle>
            <a:lvl1pPr>
              <a:defRPr sz="2400" b="1">
                <a:effectLst>
                  <a:outerShdw blurRad="38100" dist="38100" dir="2700000" algn="tl">
                    <a:srgbClr val="000000">
                      <a:alpha val="43137"/>
                    </a:srgbClr>
                  </a:outerShdw>
                </a:effectLst>
              </a:defRPr>
            </a:lvl1pPr>
          </a:lstStyle>
          <a:p>
            <a:r>
              <a:rPr lang="zh-CN" altLang="en-US" dirty="0"/>
              <a:t>单击此处编辑母版标题样式</a:t>
            </a:r>
            <a:endParaRPr lang="zh-CN" altLang="en-US" dirty="0"/>
          </a:p>
        </p:txBody>
      </p:sp>
      <p:sp>
        <p:nvSpPr>
          <p:cNvPr id="1054322" name="内容占位符 2"/>
          <p:cNvSpPr>
            <a:spLocks noGrp="1"/>
          </p:cNvSpPr>
          <p:nvPr>
            <p:ph idx="1"/>
          </p:nvPr>
        </p:nvSpPr>
        <p:spPr>
          <a:xfrm>
            <a:off x="647700" y="1825625"/>
            <a:ext cx="10515600" cy="4351338"/>
          </a:xfrm>
        </p:spPr>
        <p:txBody>
          <a:bodyPr>
            <a:normAutofit/>
          </a:bodyPr>
          <a:lstStyle>
            <a:lvl1pPr>
              <a:defRPr sz="2000">
                <a:solidFill>
                  <a:schemeClr val="tx1">
                    <a:lumMod val="75000"/>
                    <a:lumOff val="25000"/>
                  </a:schemeClr>
                </a:solidFill>
              </a:defRPr>
            </a:lvl1pPr>
            <a:lvl2pPr>
              <a:defRPr sz="1800">
                <a:solidFill>
                  <a:schemeClr val="tx1">
                    <a:lumMod val="75000"/>
                    <a:lumOff val="25000"/>
                  </a:schemeClr>
                </a:solidFill>
              </a:defRPr>
            </a:lvl2pPr>
            <a:lvl3pPr>
              <a:defRPr sz="1600">
                <a:solidFill>
                  <a:schemeClr val="tx1">
                    <a:lumMod val="75000"/>
                    <a:lumOff val="25000"/>
                  </a:schemeClr>
                </a:solidFill>
              </a:defRPr>
            </a:lvl3pPr>
            <a:lvl4pPr>
              <a:defRPr sz="1600">
                <a:solidFill>
                  <a:schemeClr val="tx1">
                    <a:lumMod val="75000"/>
                    <a:lumOff val="25000"/>
                  </a:schemeClr>
                </a:solidFill>
              </a:defRPr>
            </a:lvl4pPr>
            <a:lvl5pPr>
              <a:defRPr sz="1600">
                <a:solidFill>
                  <a:schemeClr val="tx1">
                    <a:lumMod val="75000"/>
                    <a:lumOff val="25000"/>
                  </a:schemeClr>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54323" name="日期占位符 3"/>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24" name="页脚占位符 4"/>
          <p:cNvSpPr>
            <a:spLocks noGrp="1"/>
          </p:cNvSpPr>
          <p:nvPr>
            <p:ph type="ftr" sz="quarter" idx="11"/>
          </p:nvPr>
        </p:nvSpPr>
        <p:spPr/>
        <p:txBody>
          <a:bodyPr/>
          <a:lstStyle/>
          <a:p>
            <a:endParaRPr lang="zh-CN" altLang="en-US"/>
          </a:p>
        </p:txBody>
      </p:sp>
      <p:sp>
        <p:nvSpPr>
          <p:cNvPr id="1054325" name="灯片编号占位符 5"/>
          <p:cNvSpPr>
            <a:spLocks noGrp="1"/>
          </p:cNvSpPr>
          <p:nvPr>
            <p:ph type="sldNum" sz="quarter" idx="12"/>
          </p:nvPr>
        </p:nvSpPr>
        <p:spPr/>
        <p:txBody>
          <a:bodyPr/>
          <a:lstStyle/>
          <a:p>
            <a:fld id="{49AE70B2-8BF9-45C0-BB95-33D1B9D3A854}" type="slidenum">
              <a:rPr lang="zh-CN" altLang="en-US" smtClean="0"/>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1054332" name="标题 1"/>
          <p:cNvSpPr>
            <a:spLocks noGrp="1"/>
          </p:cNvSpPr>
          <p:nvPr>
            <p:ph type="title"/>
          </p:nvPr>
        </p:nvSpPr>
        <p:spPr>
          <a:xfrm>
            <a:off x="831850" y="3751117"/>
            <a:ext cx="7321550" cy="811357"/>
          </a:xfrm>
        </p:spPr>
        <p:txBody>
          <a:bodyPr anchor="b">
            <a:normAutofit/>
          </a:bodyPr>
          <a:lstStyle>
            <a:lvl1pPr>
              <a:defRPr sz="4000">
                <a:effectLst>
                  <a:outerShdw blurRad="38100" dist="38100" dir="2700000" algn="tl">
                    <a:srgbClr val="000000">
                      <a:alpha val="43137"/>
                    </a:srgbClr>
                  </a:outerShdw>
                </a:effectLst>
              </a:defRPr>
            </a:lvl1pPr>
          </a:lstStyle>
          <a:p>
            <a:r>
              <a:rPr lang="zh-CN" altLang="en-US" dirty="0"/>
              <a:t>单击此处编辑母版标题样式</a:t>
            </a:r>
            <a:endParaRPr lang="zh-CN" altLang="en-US" dirty="0"/>
          </a:p>
        </p:txBody>
      </p:sp>
      <p:sp>
        <p:nvSpPr>
          <p:cNvPr id="1054333" name="文本占位符 2"/>
          <p:cNvSpPr>
            <a:spLocks noGrp="1"/>
          </p:cNvSpPr>
          <p:nvPr>
            <p:ph type="body" idx="1"/>
          </p:nvPr>
        </p:nvSpPr>
        <p:spPr>
          <a:xfrm>
            <a:off x="831850" y="4610028"/>
            <a:ext cx="7321550" cy="647555"/>
          </a:xfrm>
        </p:spPr>
        <p:txBody>
          <a:bodyPr>
            <a:normAutofit/>
          </a:bodyPr>
          <a:lstStyle>
            <a:lvl1pPr marL="0" indent="0">
              <a:buNone/>
              <a:defRPr sz="18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dirty="0"/>
              <a:t>单击此处编辑母版文本样式</a:t>
            </a:r>
            <a:endParaRPr lang="zh-CN" altLang="en-US" dirty="0"/>
          </a:p>
        </p:txBody>
      </p:sp>
      <p:sp>
        <p:nvSpPr>
          <p:cNvPr id="1054334" name="日期占位符 3"/>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35" name="页脚占位符 4"/>
          <p:cNvSpPr>
            <a:spLocks noGrp="1"/>
          </p:cNvSpPr>
          <p:nvPr>
            <p:ph type="ftr" sz="quarter" idx="11"/>
          </p:nvPr>
        </p:nvSpPr>
        <p:spPr/>
        <p:txBody>
          <a:bodyPr/>
          <a:lstStyle/>
          <a:p>
            <a:endParaRPr lang="zh-CN" altLang="en-US"/>
          </a:p>
        </p:txBody>
      </p:sp>
      <p:sp>
        <p:nvSpPr>
          <p:cNvPr id="1054336" name="灯片编号占位符 5"/>
          <p:cNvSpPr>
            <a:spLocks noGrp="1"/>
          </p:cNvSpPr>
          <p:nvPr>
            <p:ph type="sldNum" sz="quarter" idx="12"/>
          </p:nvPr>
        </p:nvSpPr>
        <p:spPr/>
        <p:txBody>
          <a:bodyPr/>
          <a:lstStyle/>
          <a:p>
            <a:fld id="{49AE70B2-8BF9-45C0-BB95-33D1B9D3A854}" type="slidenum">
              <a:rPr lang="zh-CN" altLang="en-US" smtClean="0"/>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1054315" name="标题 1"/>
          <p:cNvSpPr>
            <a:spLocks noGrp="1"/>
          </p:cNvSpPr>
          <p:nvPr>
            <p:ph type="title"/>
          </p:nvPr>
        </p:nvSpPr>
        <p:spPr>
          <a:xfrm>
            <a:off x="647700" y="258445"/>
            <a:ext cx="10515600" cy="1325563"/>
          </a:xfrm>
        </p:spPr>
        <p:txBody>
          <a:bodyPr>
            <a:normAutofit/>
          </a:bodyPr>
          <a:lstStyle>
            <a:lvl1pPr>
              <a:defRPr sz="2400" b="1" i="0">
                <a:effectLst>
                  <a:outerShdw blurRad="38100" dist="38100" dir="2700000" algn="tl">
                    <a:srgbClr val="000000">
                      <a:alpha val="43137"/>
                    </a:srgbClr>
                  </a:outerShdw>
                </a:effectLst>
              </a:defRPr>
            </a:lvl1pPr>
          </a:lstStyle>
          <a:p>
            <a:r>
              <a:rPr lang="zh-CN" altLang="en-US" dirty="0"/>
              <a:t>单击此处编辑母版标题样式</a:t>
            </a:r>
            <a:endParaRPr lang="zh-CN" altLang="en-US" dirty="0"/>
          </a:p>
        </p:txBody>
      </p:sp>
      <p:sp>
        <p:nvSpPr>
          <p:cNvPr id="1054316" name="内容占位符 2"/>
          <p:cNvSpPr>
            <a:spLocks noGrp="1"/>
          </p:cNvSpPr>
          <p:nvPr>
            <p:ph sz="half" idx="1"/>
          </p:nvPr>
        </p:nvSpPr>
        <p:spPr>
          <a:xfrm>
            <a:off x="647700" y="1825625"/>
            <a:ext cx="5181600" cy="4351338"/>
          </a:xfrm>
        </p:spPr>
        <p:txBody>
          <a:bodyPr>
            <a:normAutofit/>
          </a:bodyPr>
          <a:lstStyle>
            <a:lvl1pPr>
              <a:lnSpc>
                <a:spcPct val="150000"/>
              </a:lnSpc>
              <a:defRPr sz="2000">
                <a:solidFill>
                  <a:schemeClr val="tx1">
                    <a:lumMod val="75000"/>
                    <a:lumOff val="25000"/>
                  </a:schemeClr>
                </a:solidFill>
              </a:defRPr>
            </a:lvl1pPr>
            <a:lvl2pPr>
              <a:lnSpc>
                <a:spcPct val="150000"/>
              </a:lnSpc>
              <a:defRPr sz="1800">
                <a:solidFill>
                  <a:schemeClr val="tx1">
                    <a:lumMod val="75000"/>
                    <a:lumOff val="25000"/>
                  </a:schemeClr>
                </a:solidFill>
              </a:defRPr>
            </a:lvl2pPr>
            <a:lvl3pPr>
              <a:lnSpc>
                <a:spcPct val="150000"/>
              </a:lnSpc>
              <a:defRPr sz="1600">
                <a:solidFill>
                  <a:schemeClr val="tx1">
                    <a:lumMod val="75000"/>
                    <a:lumOff val="25000"/>
                  </a:schemeClr>
                </a:solidFill>
              </a:defRPr>
            </a:lvl3pPr>
            <a:lvl4pPr>
              <a:lnSpc>
                <a:spcPct val="150000"/>
              </a:lnSpc>
              <a:defRPr sz="1600">
                <a:solidFill>
                  <a:schemeClr val="tx1">
                    <a:lumMod val="75000"/>
                    <a:lumOff val="25000"/>
                  </a:schemeClr>
                </a:solidFill>
              </a:defRPr>
            </a:lvl4pPr>
            <a:lvl5pPr>
              <a:lnSpc>
                <a:spcPct val="150000"/>
              </a:lnSpc>
              <a:defRPr sz="1600">
                <a:solidFill>
                  <a:schemeClr val="tx1">
                    <a:lumMod val="75000"/>
                    <a:lumOff val="25000"/>
                  </a:schemeClr>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54317" name="内容占位符 3"/>
          <p:cNvSpPr>
            <a:spLocks noGrp="1"/>
          </p:cNvSpPr>
          <p:nvPr>
            <p:ph sz="half" idx="2"/>
          </p:nvPr>
        </p:nvSpPr>
        <p:spPr>
          <a:xfrm>
            <a:off x="5981700" y="1825625"/>
            <a:ext cx="5181600" cy="4351338"/>
          </a:xfrm>
        </p:spPr>
        <p:txBody>
          <a:bodyPr>
            <a:normAutofit/>
          </a:bodyPr>
          <a:lstStyle>
            <a:lvl1pPr>
              <a:lnSpc>
                <a:spcPct val="150000"/>
              </a:lnSpc>
              <a:defRPr sz="2000">
                <a:solidFill>
                  <a:schemeClr val="tx1">
                    <a:lumMod val="75000"/>
                    <a:lumOff val="25000"/>
                  </a:schemeClr>
                </a:solidFill>
              </a:defRPr>
            </a:lvl1pPr>
            <a:lvl2pPr>
              <a:lnSpc>
                <a:spcPct val="150000"/>
              </a:lnSpc>
              <a:defRPr sz="1800">
                <a:solidFill>
                  <a:schemeClr val="tx1">
                    <a:lumMod val="75000"/>
                    <a:lumOff val="25000"/>
                  </a:schemeClr>
                </a:solidFill>
              </a:defRPr>
            </a:lvl2pPr>
            <a:lvl3pPr>
              <a:lnSpc>
                <a:spcPct val="150000"/>
              </a:lnSpc>
              <a:defRPr sz="1600">
                <a:solidFill>
                  <a:schemeClr val="tx1">
                    <a:lumMod val="75000"/>
                    <a:lumOff val="25000"/>
                  </a:schemeClr>
                </a:solidFill>
              </a:defRPr>
            </a:lvl3pPr>
            <a:lvl4pPr>
              <a:lnSpc>
                <a:spcPct val="150000"/>
              </a:lnSpc>
              <a:defRPr sz="1600">
                <a:solidFill>
                  <a:schemeClr val="tx1">
                    <a:lumMod val="75000"/>
                    <a:lumOff val="25000"/>
                  </a:schemeClr>
                </a:solidFill>
              </a:defRPr>
            </a:lvl4pPr>
            <a:lvl5pPr>
              <a:lnSpc>
                <a:spcPct val="150000"/>
              </a:lnSpc>
              <a:defRPr sz="1600">
                <a:solidFill>
                  <a:schemeClr val="tx1">
                    <a:lumMod val="75000"/>
                    <a:lumOff val="25000"/>
                  </a:schemeClr>
                </a:solidFill>
              </a:defRPr>
            </a:lvl5p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54318" name="日期占位符 4"/>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19" name="页脚占位符 5"/>
          <p:cNvSpPr>
            <a:spLocks noGrp="1"/>
          </p:cNvSpPr>
          <p:nvPr>
            <p:ph type="ftr" sz="quarter" idx="11"/>
          </p:nvPr>
        </p:nvSpPr>
        <p:spPr/>
        <p:txBody>
          <a:bodyPr/>
          <a:lstStyle/>
          <a:p>
            <a:endParaRPr lang="zh-CN" altLang="en-US"/>
          </a:p>
        </p:txBody>
      </p:sp>
      <p:sp>
        <p:nvSpPr>
          <p:cNvPr id="1054320" name="灯片编号占位符 6"/>
          <p:cNvSpPr>
            <a:spLocks noGrp="1"/>
          </p:cNvSpPr>
          <p:nvPr>
            <p:ph type="sldNum" sz="quarter" idx="12"/>
          </p:nvPr>
        </p:nvSpPr>
        <p:spPr/>
        <p:txBody>
          <a:bodyPr/>
          <a:lstStyle/>
          <a:p>
            <a:fld id="{49AE70B2-8BF9-45C0-BB95-33D1B9D3A854}" type="slidenum">
              <a:rPr lang="zh-CN" altLang="en-US" smtClean="0"/>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1054307" name="标题 1"/>
          <p:cNvSpPr>
            <a:spLocks noGrp="1"/>
          </p:cNvSpPr>
          <p:nvPr>
            <p:ph type="title"/>
          </p:nvPr>
        </p:nvSpPr>
        <p:spPr>
          <a:xfrm>
            <a:off x="839788" y="365125"/>
            <a:ext cx="10515600" cy="1325563"/>
          </a:xfrm>
        </p:spPr>
        <p:txBody>
          <a:bodyPr/>
          <a:lstStyle/>
          <a:p>
            <a:r>
              <a:rPr lang="zh-CN" altLang="en-US"/>
              <a:t>单击此处编辑母版标题样式</a:t>
            </a:r>
            <a:endParaRPr lang="zh-CN" altLang="en-US"/>
          </a:p>
        </p:txBody>
      </p:sp>
      <p:sp>
        <p:nvSpPr>
          <p:cNvPr id="1054308" name="文本占位符 2"/>
          <p:cNvSpPr>
            <a:spLocks noGrp="1"/>
          </p:cNvSpPr>
          <p:nvPr>
            <p:ph type="body" idx="1"/>
          </p:nvPr>
        </p:nvSpPr>
        <p:spPr>
          <a:xfrm>
            <a:off x="839788" y="1744961"/>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endParaRPr lang="zh-CN" altLang="en-US" dirty="0"/>
          </a:p>
        </p:txBody>
      </p:sp>
      <p:sp>
        <p:nvSpPr>
          <p:cNvPr id="1054309" name="内容占位符 3"/>
          <p:cNvSpPr>
            <a:spLocks noGrp="1"/>
          </p:cNvSpPr>
          <p:nvPr>
            <p:ph sz="half" idx="2"/>
          </p:nvPr>
        </p:nvSpPr>
        <p:spPr>
          <a:xfrm>
            <a:off x="839788" y="2615609"/>
            <a:ext cx="5157787" cy="3574054"/>
          </a:xfrm>
        </p:spPr>
        <p:txBody>
          <a:body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54310" name="文本占位符 4"/>
          <p:cNvSpPr>
            <a:spLocks noGrp="1"/>
          </p:cNvSpPr>
          <p:nvPr>
            <p:ph type="body" sz="quarter" idx="3"/>
          </p:nvPr>
        </p:nvSpPr>
        <p:spPr>
          <a:xfrm>
            <a:off x="6172200" y="1744961"/>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endParaRPr lang="zh-CN" altLang="en-US" dirty="0"/>
          </a:p>
        </p:txBody>
      </p:sp>
      <p:sp>
        <p:nvSpPr>
          <p:cNvPr id="1054311" name="内容占位符 5"/>
          <p:cNvSpPr>
            <a:spLocks noGrp="1"/>
          </p:cNvSpPr>
          <p:nvPr>
            <p:ph sz="quarter" idx="4"/>
          </p:nvPr>
        </p:nvSpPr>
        <p:spPr>
          <a:xfrm>
            <a:off x="6172200" y="2615609"/>
            <a:ext cx="5183188" cy="3574054"/>
          </a:xfrm>
        </p:spPr>
        <p:txBody>
          <a:body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54312" name="日期占位符 6"/>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13" name="页脚占位符 7"/>
          <p:cNvSpPr>
            <a:spLocks noGrp="1"/>
          </p:cNvSpPr>
          <p:nvPr>
            <p:ph type="ftr" sz="quarter" idx="11"/>
          </p:nvPr>
        </p:nvSpPr>
        <p:spPr/>
        <p:txBody>
          <a:bodyPr/>
          <a:lstStyle/>
          <a:p>
            <a:endParaRPr lang="zh-CN" altLang="en-US"/>
          </a:p>
        </p:txBody>
      </p:sp>
      <p:sp>
        <p:nvSpPr>
          <p:cNvPr id="1054314" name="灯片编号占位符 8"/>
          <p:cNvSpPr>
            <a:spLocks noGrp="1"/>
          </p:cNvSpPr>
          <p:nvPr>
            <p:ph type="sldNum" sz="quarter" idx="12"/>
          </p:nvPr>
        </p:nvSpPr>
        <p:spPr/>
        <p:txBody>
          <a:bodyPr/>
          <a:lstStyle/>
          <a:p>
            <a:fld id="{49AE70B2-8BF9-45C0-BB95-33D1B9D3A854}" type="slidenum">
              <a:rPr lang="zh-CN" altLang="en-US" smtClean="0"/>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1054303" name="标题 1"/>
          <p:cNvSpPr>
            <a:spLocks noGrp="1"/>
          </p:cNvSpPr>
          <p:nvPr>
            <p:ph type="title"/>
          </p:nvPr>
        </p:nvSpPr>
        <p:spPr>
          <a:xfrm>
            <a:off x="838200" y="2766219"/>
            <a:ext cx="10515600" cy="1325563"/>
          </a:xfrm>
        </p:spPr>
        <p:txBody>
          <a:bodyPr>
            <a:normAutofit/>
          </a:bodyPr>
          <a:lstStyle>
            <a:lvl1pPr algn="ctr">
              <a:defRPr sz="4800" b="0">
                <a:effectLst>
                  <a:outerShdw blurRad="38100" dist="38100" dir="2700000" algn="tl">
                    <a:srgbClr val="000000">
                      <a:alpha val="43137"/>
                    </a:srgbClr>
                  </a:outerShdw>
                </a:effectLst>
              </a:defRPr>
            </a:lvl1pPr>
          </a:lstStyle>
          <a:p>
            <a:r>
              <a:rPr lang="zh-CN" altLang="en-US" dirty="0"/>
              <a:t>单击此处编辑母版标题样式</a:t>
            </a:r>
            <a:endParaRPr lang="zh-CN" altLang="en-US" dirty="0"/>
          </a:p>
        </p:txBody>
      </p:sp>
      <p:sp>
        <p:nvSpPr>
          <p:cNvPr id="1054304" name="日期占位符 2"/>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05" name="页脚占位符 3"/>
          <p:cNvSpPr>
            <a:spLocks noGrp="1"/>
          </p:cNvSpPr>
          <p:nvPr>
            <p:ph type="ftr" sz="quarter" idx="11"/>
          </p:nvPr>
        </p:nvSpPr>
        <p:spPr/>
        <p:txBody>
          <a:bodyPr/>
          <a:lstStyle/>
          <a:p>
            <a:endParaRPr lang="zh-CN" altLang="en-US"/>
          </a:p>
        </p:txBody>
      </p:sp>
      <p:sp>
        <p:nvSpPr>
          <p:cNvPr id="1054306" name="灯片编号占位符 4"/>
          <p:cNvSpPr>
            <a:spLocks noGrp="1"/>
          </p:cNvSpPr>
          <p:nvPr>
            <p:ph type="sldNum" sz="quarter" idx="12"/>
          </p:nvPr>
        </p:nvSpPr>
        <p:spPr/>
        <p:txBody>
          <a:bodyPr/>
          <a:lstStyle/>
          <a:p>
            <a:fld id="{49AE70B2-8BF9-45C0-BB95-33D1B9D3A854}" type="slidenum">
              <a:rPr lang="zh-CN" altLang="en-US" smtClean="0"/>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1054337" name="日期占位符 1"/>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38" name="页脚占位符 2"/>
          <p:cNvSpPr>
            <a:spLocks noGrp="1"/>
          </p:cNvSpPr>
          <p:nvPr>
            <p:ph type="ftr" sz="quarter" idx="11"/>
          </p:nvPr>
        </p:nvSpPr>
        <p:spPr/>
        <p:txBody>
          <a:bodyPr/>
          <a:lstStyle/>
          <a:p>
            <a:endParaRPr lang="zh-CN" altLang="en-US"/>
          </a:p>
        </p:txBody>
      </p:sp>
      <p:sp>
        <p:nvSpPr>
          <p:cNvPr id="1054339" name="灯片编号占位符 3"/>
          <p:cNvSpPr>
            <a:spLocks noGrp="1"/>
          </p:cNvSpPr>
          <p:nvPr>
            <p:ph type="sldNum" sz="quarter" idx="12"/>
          </p:nvPr>
        </p:nvSpPr>
        <p:spPr/>
        <p:txBody>
          <a:bodyPr/>
          <a:lstStyle/>
          <a:p>
            <a:fld id="{49AE70B2-8BF9-45C0-BB95-33D1B9D3A854}" type="slidenum">
              <a:rPr lang="zh-CN" altLang="en-US" smtClean="0"/>
            </a:fld>
            <a:endParaRPr lang="zh-CN" alt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1054326" name="标题 1"/>
          <p:cNvSpPr>
            <a:spLocks noGrp="1"/>
          </p:cNvSpPr>
          <p:nvPr>
            <p:ph type="title" hasCustomPrompt="1"/>
          </p:nvPr>
        </p:nvSpPr>
        <p:spPr>
          <a:xfrm>
            <a:off x="646747" y="127000"/>
            <a:ext cx="4165200" cy="1600200"/>
          </a:xfrm>
        </p:spPr>
        <p:txBody>
          <a:bodyPr anchor="ctr" anchorCtr="0">
            <a:normAutofit/>
          </a:bodyPr>
          <a:lstStyle>
            <a:lvl1pPr>
              <a:defRPr sz="2400" b="1">
                <a:effectLst>
                  <a:outerShdw blurRad="38100" dist="38100" dir="2700000" algn="tl">
                    <a:srgbClr val="000000">
                      <a:alpha val="43137"/>
                    </a:srgbClr>
                  </a:outerShdw>
                </a:effectLst>
              </a:defRPr>
            </a:lvl1pPr>
          </a:lstStyle>
          <a:p>
            <a:r>
              <a:rPr lang="zh-CN" altLang="en-US" dirty="0"/>
              <a:t>单击此处编辑标题</a:t>
            </a:r>
            <a:endParaRPr lang="zh-CN" altLang="en-US" dirty="0"/>
          </a:p>
        </p:txBody>
      </p:sp>
      <p:sp>
        <p:nvSpPr>
          <p:cNvPr id="1054327" name="图片占位符 2"/>
          <p:cNvSpPr>
            <a:spLocks noGrp="1" noChangeAspect="1"/>
          </p:cNvSpPr>
          <p:nvPr>
            <p:ph type="pic" idx="1"/>
          </p:nvPr>
        </p:nvSpPr>
        <p:spPr>
          <a:xfrm>
            <a:off x="5184000" y="766354"/>
            <a:ext cx="5817375" cy="5094446"/>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1054328" name="文本占位符 3"/>
          <p:cNvSpPr>
            <a:spLocks noGrp="1"/>
          </p:cNvSpPr>
          <p:nvPr>
            <p:ph type="body" sz="half" idx="2"/>
          </p:nvPr>
        </p:nvSpPr>
        <p:spPr>
          <a:xfrm>
            <a:off x="651827" y="2057400"/>
            <a:ext cx="4165200" cy="3811588"/>
          </a:xfrm>
        </p:spPr>
        <p:txBody>
          <a:bodyPr>
            <a:normAutofit/>
          </a:bodyPr>
          <a:lstStyle>
            <a:lvl1pPr marL="0" indent="0">
              <a:lnSpc>
                <a:spcPct val="150000"/>
              </a:lnSpc>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dirty="0"/>
              <a:t>单击此处编辑母版文本样式</a:t>
            </a:r>
            <a:endParaRPr lang="zh-CN" altLang="en-US" dirty="0"/>
          </a:p>
        </p:txBody>
      </p:sp>
      <p:sp>
        <p:nvSpPr>
          <p:cNvPr id="1054329" name="日期占位符 4"/>
          <p:cNvSpPr>
            <a:spLocks noGrp="1"/>
          </p:cNvSpPr>
          <p:nvPr>
            <p:ph type="dt" sz="half" idx="10"/>
          </p:nvPr>
        </p:nvSpPr>
        <p:spPr/>
        <p:txBody>
          <a:bodyPr/>
          <a:lstStyle/>
          <a:p>
            <a:fld id="{9EFD9D74-47D9-4702-A33C-335B63B48DBF}" type="datetimeFigureOut">
              <a:rPr lang="zh-CN" altLang="en-US" smtClean="0"/>
            </a:fld>
            <a:endParaRPr lang="zh-CN" altLang="en-US" dirty="0"/>
          </a:p>
        </p:txBody>
      </p:sp>
      <p:sp>
        <p:nvSpPr>
          <p:cNvPr id="1054330" name="页脚占位符 5"/>
          <p:cNvSpPr>
            <a:spLocks noGrp="1"/>
          </p:cNvSpPr>
          <p:nvPr>
            <p:ph type="ftr" sz="quarter" idx="11"/>
          </p:nvPr>
        </p:nvSpPr>
        <p:spPr/>
        <p:txBody>
          <a:bodyPr/>
          <a:lstStyle/>
          <a:p>
            <a:endParaRPr lang="zh-CN" altLang="en-US" dirty="0"/>
          </a:p>
        </p:txBody>
      </p:sp>
      <p:sp>
        <p:nvSpPr>
          <p:cNvPr id="1054331" name="灯片编号占位符 6"/>
          <p:cNvSpPr>
            <a:spLocks noGrp="1"/>
          </p:cNvSpPr>
          <p:nvPr>
            <p:ph type="sldNum" sz="quarter" idx="12"/>
          </p:nvPr>
        </p:nvSpPr>
        <p:spPr/>
        <p:txBody>
          <a:bodyPr/>
          <a:lstStyle/>
          <a:p>
            <a:fld id="{FABC47A4-756D-490B-A52F-7D9E2C9FC05F}" type="slidenum">
              <a:rPr lang="zh-CN" altLang="en-US" smtClean="0"/>
            </a:fld>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1054344" name="竖排标题 1"/>
          <p:cNvSpPr>
            <a:spLocks noGrp="1"/>
          </p:cNvSpPr>
          <p:nvPr>
            <p:ph type="title" orient="vert"/>
          </p:nvPr>
        </p:nvSpPr>
        <p:spPr>
          <a:xfrm>
            <a:off x="9824484" y="365125"/>
            <a:ext cx="1529316" cy="5811838"/>
          </a:xfrm>
        </p:spPr>
        <p:txBody>
          <a:bodyPr vert="eaVert">
            <a:normAutofit/>
          </a:bodyPr>
          <a:lstStyle>
            <a:lvl1pPr>
              <a:defRPr sz="3600"/>
            </a:lvl1pPr>
          </a:lstStyle>
          <a:p>
            <a:r>
              <a:rPr lang="zh-CN" altLang="en-US"/>
              <a:t>单击此处编辑母版标题样式</a:t>
            </a:r>
            <a:endParaRPr lang="zh-CN" altLang="en-US"/>
          </a:p>
        </p:txBody>
      </p:sp>
      <p:sp>
        <p:nvSpPr>
          <p:cNvPr id="1054345" name="竖排文字占位符 2"/>
          <p:cNvSpPr>
            <a:spLocks noGrp="1"/>
          </p:cNvSpPr>
          <p:nvPr>
            <p:ph type="body" orient="vert" idx="1"/>
          </p:nvPr>
        </p:nvSpPr>
        <p:spPr>
          <a:xfrm>
            <a:off x="838200" y="365125"/>
            <a:ext cx="8879958" cy="5811838"/>
          </a:xfrm>
        </p:spPr>
        <p:txBody>
          <a:bodyPr vert="eaVert"/>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54346" name="日期占位符 3"/>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47" name="页脚占位符 4"/>
          <p:cNvSpPr>
            <a:spLocks noGrp="1"/>
          </p:cNvSpPr>
          <p:nvPr>
            <p:ph type="ftr" sz="quarter" idx="11"/>
          </p:nvPr>
        </p:nvSpPr>
        <p:spPr/>
        <p:txBody>
          <a:bodyPr/>
          <a:lstStyle/>
          <a:p>
            <a:endParaRPr lang="zh-CN" altLang="en-US"/>
          </a:p>
        </p:txBody>
      </p:sp>
      <p:sp>
        <p:nvSpPr>
          <p:cNvPr id="1054348" name="灯片编号占位符 5"/>
          <p:cNvSpPr>
            <a:spLocks noGrp="1"/>
          </p:cNvSpPr>
          <p:nvPr>
            <p:ph type="sldNum" sz="quarter" idx="12"/>
          </p:nvPr>
        </p:nvSpPr>
        <p:spPr/>
        <p:txBody>
          <a:bodyPr/>
          <a:lstStyle/>
          <a:p>
            <a:fld id="{49AE70B2-8BF9-45C0-BB95-33D1B9D3A854}" type="slidenum">
              <a:rPr lang="zh-CN" altLang="en-US" smtClean="0"/>
            </a:fld>
            <a:endParaRPr lang="zh-CN" altLang="en-US"/>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内容">
    <p:spTree>
      <p:nvGrpSpPr>
        <p:cNvPr id="1" name=""/>
        <p:cNvGrpSpPr/>
        <p:nvPr/>
      </p:nvGrpSpPr>
      <p:grpSpPr>
        <a:xfrm>
          <a:off x="0" y="0"/>
          <a:ext cx="0" cy="0"/>
          <a:chOff x="0" y="0"/>
          <a:chExt cx="0" cy="0"/>
        </a:xfrm>
      </p:grpSpPr>
      <p:sp>
        <p:nvSpPr>
          <p:cNvPr id="1054340" name="日期占位符 2"/>
          <p:cNvSpPr>
            <a:spLocks noGrp="1"/>
          </p:cNvSpPr>
          <p:nvPr>
            <p:ph type="dt" sz="half" idx="10"/>
          </p:nvPr>
        </p:nvSpPr>
        <p:spPr/>
        <p:txBody>
          <a:bodyPr/>
          <a:lstStyle/>
          <a:p>
            <a:fld id="{760FBDFE-C587-4B4C-A407-44438C67B59E}" type="datetimeFigureOut">
              <a:rPr lang="zh-CN" altLang="en-US" smtClean="0"/>
            </a:fld>
            <a:endParaRPr lang="zh-CN" altLang="en-US"/>
          </a:p>
        </p:txBody>
      </p:sp>
      <p:sp>
        <p:nvSpPr>
          <p:cNvPr id="1054341" name="页脚占位符 3"/>
          <p:cNvSpPr>
            <a:spLocks noGrp="1"/>
          </p:cNvSpPr>
          <p:nvPr>
            <p:ph type="ftr" sz="quarter" idx="11"/>
          </p:nvPr>
        </p:nvSpPr>
        <p:spPr/>
        <p:txBody>
          <a:bodyPr/>
          <a:lstStyle/>
          <a:p>
            <a:endParaRPr lang="zh-CN" altLang="en-US"/>
          </a:p>
        </p:txBody>
      </p:sp>
      <p:sp>
        <p:nvSpPr>
          <p:cNvPr id="1054342" name="灯片编号占位符 4"/>
          <p:cNvSpPr>
            <a:spLocks noGrp="1"/>
          </p:cNvSpPr>
          <p:nvPr>
            <p:ph type="sldNum" sz="quarter" idx="12"/>
          </p:nvPr>
        </p:nvSpPr>
        <p:spPr/>
        <p:txBody>
          <a:bodyPr/>
          <a:lstStyle/>
          <a:p>
            <a:fld id="{49AE70B2-8BF9-45C0-BB95-33D1B9D3A854}" type="slidenum">
              <a:rPr lang="zh-CN" altLang="en-US" smtClean="0"/>
            </a:fld>
            <a:endParaRPr lang="zh-CN" altLang="en-US"/>
          </a:p>
        </p:txBody>
      </p:sp>
      <p:sp>
        <p:nvSpPr>
          <p:cNvPr id="1054343" name="内容占位符 6"/>
          <p:cNvSpPr>
            <a:spLocks noGrp="1"/>
          </p:cNvSpPr>
          <p:nvPr>
            <p:ph sz="quarter" idx="13"/>
          </p:nvPr>
        </p:nvSpPr>
        <p:spPr>
          <a:xfrm>
            <a:off x="838200" y="551543"/>
            <a:ext cx="10515600" cy="5558971"/>
          </a:xfrm>
        </p:spPr>
        <p:txBody>
          <a:body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 preserve="1" showMasterSp="0" userDrawn="1">
  <p:cSld name="标题幻灯片">
    <p:spTree>
      <p:nvGrpSpPr>
        <p:cNvPr id="1" name=""/>
        <p:cNvGrpSpPr/>
        <p:nvPr/>
      </p:nvGrpSpPr>
      <p:grpSpPr>
        <a:xfrm>
          <a:off x="0" y="0"/>
          <a:ext cx="0" cy="0"/>
          <a:chOff x="0" y="0"/>
          <a:chExt cx="0" cy="0"/>
        </a:xfrm>
      </p:grpSpPr>
      <p:grpSp>
        <p:nvGrpSpPr>
          <p:cNvPr id="24" name="组合 15"/>
          <p:cNvGrpSpPr/>
          <p:nvPr userDrawn="1"/>
        </p:nvGrpSpPr>
        <p:grpSpPr>
          <a:xfrm>
            <a:off x="3637824" y="-91440"/>
            <a:ext cx="8664127" cy="7029450"/>
            <a:chOff x="2897274" y="-106846"/>
            <a:chExt cx="9438967" cy="7056438"/>
          </a:xfrm>
        </p:grpSpPr>
        <p:sp>
          <p:nvSpPr>
            <p:cNvPr id="1048581" name="任意多边形: 形状 16"/>
            <p:cNvSpPr/>
            <p:nvPr/>
          </p:nvSpPr>
          <p:spPr>
            <a:xfrm>
              <a:off x="2897274" y="-106846"/>
              <a:ext cx="9438967" cy="7056438"/>
            </a:xfrm>
            <a:custGeom>
              <a:avLst/>
              <a:gdLst>
                <a:gd name="connsiteX0" fmla="*/ 1859905 w 9438966"/>
                <a:gd name="connsiteY0" fmla="*/ 82299 h 7056437"/>
                <a:gd name="connsiteX1" fmla="*/ 960822 w 9438966"/>
                <a:gd name="connsiteY1" fmla="*/ 1280773 h 7056437"/>
                <a:gd name="connsiteX2" fmla="*/ 2658156 w 9438966"/>
                <a:gd name="connsiteY2" fmla="*/ 3543313 h 7056437"/>
                <a:gd name="connsiteX3" fmla="*/ 61739 w 9438966"/>
                <a:gd name="connsiteY3" fmla="*/ 7000595 h 7056437"/>
                <a:gd name="connsiteX4" fmla="*/ 9394273 w 9438966"/>
                <a:gd name="connsiteY4" fmla="*/ 6993128 h 7056437"/>
                <a:gd name="connsiteX5" fmla="*/ 9394273 w 9438966"/>
                <a:gd name="connsiteY5" fmla="*/ 82299 h 70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8966" h="7056437">
                  <a:moveTo>
                    <a:pt x="1859905" y="82299"/>
                  </a:moveTo>
                  <a:lnTo>
                    <a:pt x="960822" y="1280773"/>
                  </a:lnTo>
                  <a:lnTo>
                    <a:pt x="2658156" y="3543313"/>
                  </a:lnTo>
                  <a:lnTo>
                    <a:pt x="61739" y="7000595"/>
                  </a:lnTo>
                  <a:lnTo>
                    <a:pt x="9394273" y="6993128"/>
                  </a:lnTo>
                  <a:lnTo>
                    <a:pt x="9394273" y="82299"/>
                  </a:lnTo>
                  <a:close/>
                </a:path>
              </a:pathLst>
            </a:custGeom>
            <a:blipFill>
              <a:blip r:embed="rId2" cstate="screen"/>
              <a:srcRect/>
              <a:stretch>
                <a:fillRect l="885"/>
              </a:stretch>
            </a:blipFill>
            <a:ln w="27994" cap="flat">
              <a:noFill/>
              <a:prstDash val="solid"/>
              <a:miter/>
            </a:ln>
          </p:spPr>
          <p:txBody>
            <a:bodyPr rtlCol="0" anchor="ctr"/>
            <a:lstStyle/>
            <a:p>
              <a:endParaRPr lang="zh-CN" altLang="en-US"/>
            </a:p>
          </p:txBody>
        </p:sp>
        <p:grpSp>
          <p:nvGrpSpPr>
            <p:cNvPr id="25" name="组合 17"/>
            <p:cNvGrpSpPr/>
            <p:nvPr/>
          </p:nvGrpSpPr>
          <p:grpSpPr>
            <a:xfrm>
              <a:off x="3633696" y="-52549"/>
              <a:ext cx="3831605" cy="6944431"/>
              <a:chOff x="8238106" y="-52549"/>
              <a:chExt cx="3831605" cy="6944431"/>
            </a:xfrm>
          </p:grpSpPr>
          <p:cxnSp>
            <p:nvCxnSpPr>
              <p:cNvPr id="3145729" name="直接连接符 22"/>
              <p:cNvCxnSpPr/>
              <p:nvPr/>
            </p:nvCxnSpPr>
            <p:spPr>
              <a:xfrm>
                <a:off x="11556550" y="3956525"/>
                <a:ext cx="352630" cy="0"/>
              </a:xfrm>
              <a:prstGeom prst="line">
                <a:avLst/>
              </a:prstGeom>
              <a:ln w="349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048582" name="任意多边形: 形状 23"/>
              <p:cNvSpPr/>
              <p:nvPr/>
            </p:nvSpPr>
            <p:spPr>
              <a:xfrm>
                <a:off x="8845897" y="-52549"/>
                <a:ext cx="2660836" cy="6944431"/>
              </a:xfrm>
              <a:custGeom>
                <a:avLst/>
                <a:gdLst>
                  <a:gd name="connsiteX0" fmla="*/ 2645432 w 2660836"/>
                  <a:gd name="connsiteY0" fmla="*/ 3489016 h 6944430"/>
                  <a:gd name="connsiteX1" fmla="*/ 948098 w 2660836"/>
                  <a:gd name="connsiteY1" fmla="*/ 1226476 h 6944430"/>
                  <a:gd name="connsiteX2" fmla="*/ 1844380 w 2660836"/>
                  <a:gd name="connsiteY2" fmla="*/ 28002 h 6944430"/>
                  <a:gd name="connsiteX3" fmla="*/ 1816371 w 2660836"/>
                  <a:gd name="connsiteY3" fmla="*/ 28002 h 6944430"/>
                  <a:gd name="connsiteX4" fmla="*/ 925691 w 2660836"/>
                  <a:gd name="connsiteY4" fmla="*/ 1215275 h 6944430"/>
                  <a:gd name="connsiteX5" fmla="*/ 920089 w 2660836"/>
                  <a:gd name="connsiteY5" fmla="*/ 1226476 h 6944430"/>
                  <a:gd name="connsiteX6" fmla="*/ 2617423 w 2660836"/>
                  <a:gd name="connsiteY6" fmla="*/ 3489016 h 6944430"/>
                  <a:gd name="connsiteX7" fmla="*/ 21007 w 2660836"/>
                  <a:gd name="connsiteY7" fmla="*/ 6946298 h 6944430"/>
                  <a:gd name="connsiteX8" fmla="*/ 49015 w 2660836"/>
                  <a:gd name="connsiteY8" fmla="*/ 6946298 h 6944430"/>
                  <a:gd name="connsiteX9" fmla="*/ 2639830 w 2660836"/>
                  <a:gd name="connsiteY9" fmla="*/ 3496484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0836" h="6944430">
                    <a:moveTo>
                      <a:pt x="2645432" y="3489016"/>
                    </a:moveTo>
                    <a:lnTo>
                      <a:pt x="948098" y="1226476"/>
                    </a:lnTo>
                    <a:lnTo>
                      <a:pt x="1844380" y="28002"/>
                    </a:lnTo>
                    <a:lnTo>
                      <a:pt x="1816371" y="28002"/>
                    </a:lnTo>
                    <a:lnTo>
                      <a:pt x="925691" y="1215275"/>
                    </a:lnTo>
                    <a:lnTo>
                      <a:pt x="920089" y="1226476"/>
                    </a:lnTo>
                    <a:lnTo>
                      <a:pt x="2617423" y="3489016"/>
                    </a:lnTo>
                    <a:lnTo>
                      <a:pt x="21007" y="6946298"/>
                    </a:lnTo>
                    <a:lnTo>
                      <a:pt x="49015" y="6946298"/>
                    </a:lnTo>
                    <a:lnTo>
                      <a:pt x="2639830" y="3496484"/>
                    </a:lnTo>
                    <a:close/>
                  </a:path>
                </a:pathLst>
              </a:custGeom>
              <a:solidFill>
                <a:srgbClr val="FCFAF9"/>
              </a:solidFill>
              <a:ln w="9525" cap="flat">
                <a:noFill/>
                <a:prstDash val="solid"/>
                <a:miter/>
              </a:ln>
            </p:spPr>
            <p:txBody>
              <a:bodyPr rtlCol="0" anchor="ctr"/>
              <a:lstStyle/>
              <a:p>
                <a:endParaRPr lang="zh-CN" altLang="en-US"/>
              </a:p>
            </p:txBody>
          </p:sp>
          <p:sp>
            <p:nvSpPr>
              <p:cNvPr id="1048583" name="任意多边形: 形状 24"/>
              <p:cNvSpPr/>
              <p:nvPr/>
            </p:nvSpPr>
            <p:spPr>
              <a:xfrm>
                <a:off x="8549004" y="-52549"/>
                <a:ext cx="2660836" cy="6944431"/>
              </a:xfrm>
              <a:custGeom>
                <a:avLst/>
                <a:gdLst>
                  <a:gd name="connsiteX0" fmla="*/ 2617423 w 2660836"/>
                  <a:gd name="connsiteY0" fmla="*/ 3489016 h 6944430"/>
                  <a:gd name="connsiteX1" fmla="*/ 21007 w 2660836"/>
                  <a:gd name="connsiteY1" fmla="*/ 6946298 h 6944430"/>
                  <a:gd name="connsiteX2" fmla="*/ 60219 w 2660836"/>
                  <a:gd name="connsiteY2" fmla="*/ 6946298 h 6944430"/>
                  <a:gd name="connsiteX3" fmla="*/ 2656635 w 2660836"/>
                  <a:gd name="connsiteY3" fmla="*/ 3489016 h 6944430"/>
                  <a:gd name="connsiteX4" fmla="*/ 959302 w 2660836"/>
                  <a:gd name="connsiteY4" fmla="*/ 1226476 h 6944430"/>
                  <a:gd name="connsiteX5" fmla="*/ 1855583 w 2660836"/>
                  <a:gd name="connsiteY5" fmla="*/ 28002 h 6944430"/>
                  <a:gd name="connsiteX6" fmla="*/ 1816371 w 2660836"/>
                  <a:gd name="connsiteY6" fmla="*/ 28002 h 6944430"/>
                  <a:gd name="connsiteX7" fmla="*/ 920089 w 2660836"/>
                  <a:gd name="connsiteY7" fmla="*/ 122647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0836" h="6944430">
                    <a:moveTo>
                      <a:pt x="2617423" y="3489016"/>
                    </a:moveTo>
                    <a:lnTo>
                      <a:pt x="21007" y="6946298"/>
                    </a:lnTo>
                    <a:lnTo>
                      <a:pt x="60219" y="6946298"/>
                    </a:lnTo>
                    <a:lnTo>
                      <a:pt x="2656635" y="3489016"/>
                    </a:lnTo>
                    <a:lnTo>
                      <a:pt x="959302" y="1226476"/>
                    </a:lnTo>
                    <a:lnTo>
                      <a:pt x="1855583" y="28002"/>
                    </a:lnTo>
                    <a:lnTo>
                      <a:pt x="1816371" y="28002"/>
                    </a:lnTo>
                    <a:lnTo>
                      <a:pt x="920089" y="1226476"/>
                    </a:lnTo>
                    <a:close/>
                  </a:path>
                </a:pathLst>
              </a:custGeom>
              <a:solidFill>
                <a:srgbClr val="FCFAF9"/>
              </a:solidFill>
              <a:ln w="9525" cap="flat">
                <a:noFill/>
                <a:prstDash val="solid"/>
                <a:miter/>
              </a:ln>
            </p:spPr>
            <p:txBody>
              <a:bodyPr rtlCol="0" anchor="ctr"/>
              <a:lstStyle/>
              <a:p>
                <a:endParaRPr lang="zh-CN" altLang="en-US"/>
              </a:p>
            </p:txBody>
          </p:sp>
          <p:sp>
            <p:nvSpPr>
              <p:cNvPr id="1048584" name="任意多边形: 形状 25"/>
              <p:cNvSpPr/>
              <p:nvPr/>
            </p:nvSpPr>
            <p:spPr>
              <a:xfrm>
                <a:off x="8238106" y="-52549"/>
                <a:ext cx="2716854" cy="6944431"/>
              </a:xfrm>
              <a:custGeom>
                <a:avLst/>
                <a:gdLst>
                  <a:gd name="connsiteX0" fmla="*/ 21007 w 2716853"/>
                  <a:gd name="connsiteY0" fmla="*/ 6946298 h 6944430"/>
                  <a:gd name="connsiteX1" fmla="*/ 102232 w 2716853"/>
                  <a:gd name="connsiteY1" fmla="*/ 6946298 h 6944430"/>
                  <a:gd name="connsiteX2" fmla="*/ 2695848 w 2716853"/>
                  <a:gd name="connsiteY2" fmla="*/ 3489016 h 6944430"/>
                  <a:gd name="connsiteX3" fmla="*/ 1001315 w 2716853"/>
                  <a:gd name="connsiteY3" fmla="*/ 1226476 h 6944430"/>
                  <a:gd name="connsiteX4" fmla="*/ 1897597 w 2716853"/>
                  <a:gd name="connsiteY4" fmla="*/ 28002 h 6944430"/>
                  <a:gd name="connsiteX5" fmla="*/ 1819172 w 2716853"/>
                  <a:gd name="connsiteY5" fmla="*/ 28002 h 6944430"/>
                  <a:gd name="connsiteX6" fmla="*/ 920089 w 2716853"/>
                  <a:gd name="connsiteY6" fmla="*/ 1226476 h 6944430"/>
                  <a:gd name="connsiteX7" fmla="*/ 2617423 w 2716853"/>
                  <a:gd name="connsiteY7" fmla="*/ 348901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16853" h="6944430">
                    <a:moveTo>
                      <a:pt x="21007" y="6946298"/>
                    </a:moveTo>
                    <a:lnTo>
                      <a:pt x="102232" y="6946298"/>
                    </a:lnTo>
                    <a:lnTo>
                      <a:pt x="2695848" y="3489016"/>
                    </a:lnTo>
                    <a:lnTo>
                      <a:pt x="1001315" y="1226476"/>
                    </a:lnTo>
                    <a:lnTo>
                      <a:pt x="1897597" y="28002"/>
                    </a:lnTo>
                    <a:lnTo>
                      <a:pt x="1819172" y="28002"/>
                    </a:lnTo>
                    <a:lnTo>
                      <a:pt x="920089" y="1226476"/>
                    </a:lnTo>
                    <a:lnTo>
                      <a:pt x="2617423" y="3489016"/>
                    </a:lnTo>
                    <a:close/>
                  </a:path>
                </a:pathLst>
              </a:custGeom>
              <a:solidFill>
                <a:srgbClr val="FCFAF9"/>
              </a:solidFill>
              <a:ln w="9525" cap="flat">
                <a:noFill/>
                <a:prstDash val="solid"/>
                <a:miter/>
              </a:ln>
            </p:spPr>
            <p:txBody>
              <a:bodyPr rtlCol="0" anchor="ctr"/>
              <a:lstStyle/>
              <a:p>
                <a:endParaRPr lang="zh-CN" altLang="en-US"/>
              </a:p>
            </p:txBody>
          </p:sp>
          <p:sp>
            <p:nvSpPr>
              <p:cNvPr id="1048585" name="任意多边形: 形状 26"/>
              <p:cNvSpPr/>
              <p:nvPr/>
            </p:nvSpPr>
            <p:spPr>
              <a:xfrm>
                <a:off x="9436883" y="-52549"/>
                <a:ext cx="2632828" cy="6944431"/>
              </a:xfrm>
              <a:custGeom>
                <a:avLst/>
                <a:gdLst>
                  <a:gd name="connsiteX0" fmla="*/ 1824774 w 2632827"/>
                  <a:gd name="connsiteY0" fmla="*/ 28002 h 6944430"/>
                  <a:gd name="connsiteX1" fmla="*/ 1816371 w 2632827"/>
                  <a:gd name="connsiteY1" fmla="*/ 28002 h 6944430"/>
                  <a:gd name="connsiteX2" fmla="*/ 922890 w 2632827"/>
                  <a:gd name="connsiteY2" fmla="*/ 1222743 h 6944430"/>
                  <a:gd name="connsiteX3" fmla="*/ 920089 w 2632827"/>
                  <a:gd name="connsiteY3" fmla="*/ 1226476 h 6944430"/>
                  <a:gd name="connsiteX4" fmla="*/ 2617423 w 2632827"/>
                  <a:gd name="connsiteY4" fmla="*/ 3489016 h 6944430"/>
                  <a:gd name="connsiteX5" fmla="*/ 21007 w 2632827"/>
                  <a:gd name="connsiteY5" fmla="*/ 6946298 h 6944430"/>
                  <a:gd name="connsiteX6" fmla="*/ 29409 w 2632827"/>
                  <a:gd name="connsiteY6" fmla="*/ 6946298 h 6944430"/>
                  <a:gd name="connsiteX7" fmla="*/ 2623025 w 2632827"/>
                  <a:gd name="connsiteY7" fmla="*/ 3489016 h 6944430"/>
                  <a:gd name="connsiteX8" fmla="*/ 2625825 w 2632827"/>
                  <a:gd name="connsiteY8" fmla="*/ 3489016 h 6944430"/>
                  <a:gd name="connsiteX9" fmla="*/ 928492 w 2632827"/>
                  <a:gd name="connsiteY9" fmla="*/ 122647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2827" h="6944430">
                    <a:moveTo>
                      <a:pt x="1824774" y="28002"/>
                    </a:moveTo>
                    <a:lnTo>
                      <a:pt x="1816371" y="28002"/>
                    </a:lnTo>
                    <a:lnTo>
                      <a:pt x="922890" y="1222743"/>
                    </a:lnTo>
                    <a:lnTo>
                      <a:pt x="920089" y="1226476"/>
                    </a:lnTo>
                    <a:lnTo>
                      <a:pt x="2617423" y="3489016"/>
                    </a:lnTo>
                    <a:lnTo>
                      <a:pt x="21007" y="6946298"/>
                    </a:lnTo>
                    <a:lnTo>
                      <a:pt x="29409" y="6946298"/>
                    </a:lnTo>
                    <a:lnTo>
                      <a:pt x="2623025" y="3489016"/>
                    </a:lnTo>
                    <a:lnTo>
                      <a:pt x="2625825" y="3489016"/>
                    </a:lnTo>
                    <a:lnTo>
                      <a:pt x="928492" y="1226476"/>
                    </a:lnTo>
                    <a:close/>
                  </a:path>
                </a:pathLst>
              </a:custGeom>
              <a:solidFill>
                <a:srgbClr val="FCFAF9"/>
              </a:solidFill>
              <a:ln w="9525" cap="flat">
                <a:noFill/>
                <a:prstDash val="solid"/>
                <a:miter/>
              </a:ln>
            </p:spPr>
            <p:txBody>
              <a:bodyPr rtlCol="0" anchor="ctr"/>
              <a:lstStyle/>
              <a:p>
                <a:endParaRPr lang="zh-CN" altLang="en-US"/>
              </a:p>
            </p:txBody>
          </p:sp>
          <p:sp>
            <p:nvSpPr>
              <p:cNvPr id="1048586" name="任意多边形: 形状 27"/>
              <p:cNvSpPr/>
              <p:nvPr/>
            </p:nvSpPr>
            <p:spPr>
              <a:xfrm>
                <a:off x="9139990" y="-52549"/>
                <a:ext cx="2632828" cy="6944431"/>
              </a:xfrm>
              <a:custGeom>
                <a:avLst/>
                <a:gdLst>
                  <a:gd name="connsiteX0" fmla="*/ 939695 w 2632827"/>
                  <a:gd name="connsiteY0" fmla="*/ 1226476 h 6944430"/>
                  <a:gd name="connsiteX1" fmla="*/ 1835977 w 2632827"/>
                  <a:gd name="connsiteY1" fmla="*/ 28002 h 6944430"/>
                  <a:gd name="connsiteX2" fmla="*/ 1816371 w 2632827"/>
                  <a:gd name="connsiteY2" fmla="*/ 28002 h 6944430"/>
                  <a:gd name="connsiteX3" fmla="*/ 920089 w 2632827"/>
                  <a:gd name="connsiteY3" fmla="*/ 1226476 h 6944430"/>
                  <a:gd name="connsiteX4" fmla="*/ 2617423 w 2632827"/>
                  <a:gd name="connsiteY4" fmla="*/ 3489016 h 6944430"/>
                  <a:gd name="connsiteX5" fmla="*/ 21007 w 2632827"/>
                  <a:gd name="connsiteY5" fmla="*/ 6946298 h 6944430"/>
                  <a:gd name="connsiteX6" fmla="*/ 40613 w 2632827"/>
                  <a:gd name="connsiteY6" fmla="*/ 6946298 h 6944430"/>
                  <a:gd name="connsiteX7" fmla="*/ 2637029 w 2632827"/>
                  <a:gd name="connsiteY7" fmla="*/ 348901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2827" h="6944430">
                    <a:moveTo>
                      <a:pt x="939695" y="1226476"/>
                    </a:moveTo>
                    <a:lnTo>
                      <a:pt x="1835977" y="28002"/>
                    </a:lnTo>
                    <a:lnTo>
                      <a:pt x="1816371" y="28002"/>
                    </a:lnTo>
                    <a:lnTo>
                      <a:pt x="920089" y="1226476"/>
                    </a:lnTo>
                    <a:lnTo>
                      <a:pt x="2617423" y="3489016"/>
                    </a:lnTo>
                    <a:lnTo>
                      <a:pt x="21007" y="6946298"/>
                    </a:lnTo>
                    <a:lnTo>
                      <a:pt x="40613" y="6946298"/>
                    </a:lnTo>
                    <a:lnTo>
                      <a:pt x="2637029" y="3489016"/>
                    </a:lnTo>
                    <a:close/>
                  </a:path>
                </a:pathLst>
              </a:custGeom>
              <a:solidFill>
                <a:srgbClr val="FCFAF9"/>
              </a:solidFill>
              <a:ln w="9525" cap="flat">
                <a:noFill/>
                <a:prstDash val="solid"/>
                <a:miter/>
              </a:ln>
            </p:spPr>
            <p:txBody>
              <a:bodyPr rtlCol="0" anchor="ctr"/>
              <a:lstStyle/>
              <a:p>
                <a:endParaRPr lang="zh-CN" altLang="en-US"/>
              </a:p>
            </p:txBody>
          </p:sp>
        </p:grpSp>
        <p:grpSp>
          <p:nvGrpSpPr>
            <p:cNvPr id="26" name="组合 18"/>
            <p:cNvGrpSpPr/>
            <p:nvPr/>
          </p:nvGrpSpPr>
          <p:grpSpPr>
            <a:xfrm>
              <a:off x="4255093" y="2187590"/>
              <a:ext cx="952299" cy="2464153"/>
              <a:chOff x="4255093" y="2187590"/>
              <a:chExt cx="952299" cy="2464153"/>
            </a:xfrm>
          </p:grpSpPr>
          <p:sp>
            <p:nvSpPr>
              <p:cNvPr id="1048587" name="任意多边形: 形状 19"/>
              <p:cNvSpPr/>
              <p:nvPr/>
            </p:nvSpPr>
            <p:spPr>
              <a:xfrm>
                <a:off x="4255093" y="2187590"/>
                <a:ext cx="952299" cy="2464153"/>
              </a:xfrm>
              <a:custGeom>
                <a:avLst/>
                <a:gdLst>
                  <a:gd name="connsiteX0" fmla="*/ 21007 w 952299"/>
                  <a:gd name="connsiteY0" fmla="*/ 28002 h 2464152"/>
                  <a:gd name="connsiteX1" fmla="*/ 21007 w 952299"/>
                  <a:gd name="connsiteY1" fmla="*/ 461095 h 2464152"/>
                  <a:gd name="connsiteX2" fmla="*/ 21007 w 952299"/>
                  <a:gd name="connsiteY2" fmla="*/ 2032926 h 2464152"/>
                  <a:gd name="connsiteX3" fmla="*/ 21007 w 952299"/>
                  <a:gd name="connsiteY3" fmla="*/ 2466020 h 2464152"/>
                  <a:gd name="connsiteX4" fmla="*/ 934094 w 952299"/>
                  <a:gd name="connsiteY4" fmla="*/ 1248877 h 24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299" h="2464152">
                    <a:moveTo>
                      <a:pt x="21007" y="28002"/>
                    </a:moveTo>
                    <a:lnTo>
                      <a:pt x="21007" y="461095"/>
                    </a:lnTo>
                    <a:lnTo>
                      <a:pt x="21007" y="2032926"/>
                    </a:lnTo>
                    <a:lnTo>
                      <a:pt x="21007" y="2466020"/>
                    </a:lnTo>
                    <a:lnTo>
                      <a:pt x="934094" y="1248877"/>
                    </a:lnTo>
                    <a:close/>
                  </a:path>
                </a:pathLst>
              </a:custGeom>
              <a:solidFill>
                <a:schemeClr val="accent1">
                  <a:lumMod val="20000"/>
                  <a:lumOff val="80000"/>
                </a:schemeClr>
              </a:solidFill>
              <a:ln w="9525" cap="flat">
                <a:noFill/>
                <a:prstDash val="solid"/>
                <a:miter/>
              </a:ln>
            </p:spPr>
            <p:txBody>
              <a:bodyPr rtlCol="0" anchor="ctr"/>
              <a:lstStyle/>
              <a:p>
                <a:endParaRPr lang="zh-CN" altLang="en-US"/>
              </a:p>
            </p:txBody>
          </p:sp>
          <p:sp>
            <p:nvSpPr>
              <p:cNvPr id="1048588" name="任意多边形: 形状 20"/>
              <p:cNvSpPr/>
              <p:nvPr/>
            </p:nvSpPr>
            <p:spPr>
              <a:xfrm>
                <a:off x="4255093" y="2564680"/>
                <a:ext cx="672211" cy="1717440"/>
              </a:xfrm>
              <a:custGeom>
                <a:avLst/>
                <a:gdLst>
                  <a:gd name="connsiteX0" fmla="*/ 651205 w 672211"/>
                  <a:gd name="connsiteY0" fmla="*/ 871787 h 1717439"/>
                  <a:gd name="connsiteX1" fmla="*/ 21007 w 672211"/>
                  <a:gd name="connsiteY1" fmla="*/ 28002 h 1717439"/>
                  <a:gd name="connsiteX2" fmla="*/ 21007 w 672211"/>
                  <a:gd name="connsiteY2" fmla="*/ 84005 h 1717439"/>
                  <a:gd name="connsiteX3" fmla="*/ 21007 w 672211"/>
                  <a:gd name="connsiteY3" fmla="*/ 1655836 h 1717439"/>
                  <a:gd name="connsiteX4" fmla="*/ 21007 w 672211"/>
                  <a:gd name="connsiteY4" fmla="*/ 1711839 h 1717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211" h="1717439">
                    <a:moveTo>
                      <a:pt x="651205" y="871787"/>
                    </a:moveTo>
                    <a:lnTo>
                      <a:pt x="21007" y="28002"/>
                    </a:lnTo>
                    <a:lnTo>
                      <a:pt x="21007" y="84005"/>
                    </a:lnTo>
                    <a:lnTo>
                      <a:pt x="21007" y="1655836"/>
                    </a:lnTo>
                    <a:lnTo>
                      <a:pt x="21007" y="1711839"/>
                    </a:lnTo>
                    <a:close/>
                  </a:path>
                </a:pathLst>
              </a:custGeom>
              <a:solidFill>
                <a:schemeClr val="accent1">
                  <a:lumMod val="60000"/>
                  <a:lumOff val="40000"/>
                </a:schemeClr>
              </a:solidFill>
              <a:ln w="9525" cap="flat">
                <a:noFill/>
                <a:prstDash val="solid"/>
                <a:miter/>
              </a:ln>
            </p:spPr>
            <p:txBody>
              <a:bodyPr rtlCol="0" anchor="ctr"/>
              <a:lstStyle/>
              <a:p>
                <a:endParaRPr lang="zh-CN" altLang="en-US"/>
              </a:p>
            </p:txBody>
          </p:sp>
          <p:sp>
            <p:nvSpPr>
              <p:cNvPr id="1048589" name="任意多边形: 形状 21"/>
              <p:cNvSpPr/>
              <p:nvPr/>
            </p:nvSpPr>
            <p:spPr>
              <a:xfrm>
                <a:off x="4255093" y="2952970"/>
                <a:ext cx="364114" cy="933391"/>
              </a:xfrm>
              <a:custGeom>
                <a:avLst/>
                <a:gdLst>
                  <a:gd name="connsiteX0" fmla="*/ 21007 w 364114"/>
                  <a:gd name="connsiteY0" fmla="*/ 935258 h 933391"/>
                  <a:gd name="connsiteX1" fmla="*/ 359913 w 364114"/>
                  <a:gd name="connsiteY1" fmla="*/ 483497 h 933391"/>
                  <a:gd name="connsiteX2" fmla="*/ 21007 w 364114"/>
                  <a:gd name="connsiteY2" fmla="*/ 28002 h 933391"/>
                </a:gdLst>
                <a:ahLst/>
                <a:cxnLst>
                  <a:cxn ang="0">
                    <a:pos x="connsiteX0" y="connsiteY0"/>
                  </a:cxn>
                  <a:cxn ang="0">
                    <a:pos x="connsiteX1" y="connsiteY1"/>
                  </a:cxn>
                  <a:cxn ang="0">
                    <a:pos x="connsiteX2" y="connsiteY2"/>
                  </a:cxn>
                </a:cxnLst>
                <a:rect l="l" t="t" r="r" b="b"/>
                <a:pathLst>
                  <a:path w="364114" h="933391">
                    <a:moveTo>
                      <a:pt x="21007" y="935258"/>
                    </a:moveTo>
                    <a:lnTo>
                      <a:pt x="359913" y="483497"/>
                    </a:lnTo>
                    <a:lnTo>
                      <a:pt x="21007" y="28002"/>
                    </a:lnTo>
                    <a:close/>
                  </a:path>
                </a:pathLst>
              </a:custGeom>
              <a:solidFill>
                <a:schemeClr val="accent1"/>
              </a:solidFill>
              <a:ln w="9525" cap="flat">
                <a:noFill/>
                <a:prstDash val="solid"/>
                <a:miter/>
              </a:ln>
            </p:spPr>
            <p:txBody>
              <a:bodyPr rtlCol="0" anchor="ctr"/>
              <a:lstStyle/>
              <a:p>
                <a:endParaRPr lang="zh-CN" altLang="en-US"/>
              </a:p>
            </p:txBody>
          </p:sp>
        </p:grpSp>
      </p:grpSp>
      <p:sp>
        <p:nvSpPr>
          <p:cNvPr id="1048590" name="副标题 2"/>
          <p:cNvSpPr>
            <a:spLocks noGrp="1"/>
          </p:cNvSpPr>
          <p:nvPr userDrawn="1">
            <p:ph type="subTitle" idx="1"/>
          </p:nvPr>
        </p:nvSpPr>
        <p:spPr>
          <a:xfrm>
            <a:off x="870857" y="3969435"/>
            <a:ext cx="4225478" cy="466960"/>
          </a:xfrm>
        </p:spPr>
        <p:txBody>
          <a:bodyPr anchor="t">
            <a:normAutofit/>
          </a:bodyPr>
          <a:lstStyle>
            <a:lvl1pPr marL="0" indent="0" algn="l">
              <a:buNone/>
              <a:defRPr sz="1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endParaRPr lang="en-US" dirty="0"/>
          </a:p>
        </p:txBody>
      </p:sp>
      <p:sp>
        <p:nvSpPr>
          <p:cNvPr id="1048591" name="文本占位符 13"/>
          <p:cNvSpPr>
            <a:spLocks noGrp="1"/>
          </p:cNvSpPr>
          <p:nvPr userDrawn="1">
            <p:ph type="body" sz="quarter" idx="10" hasCustomPrompt="1"/>
          </p:nvPr>
        </p:nvSpPr>
        <p:spPr>
          <a:xfrm>
            <a:off x="870857" y="4704587"/>
            <a:ext cx="4156680" cy="296271"/>
          </a:xfrm>
        </p:spPr>
        <p:txBody>
          <a:bodyPr vert="horz" anchor="ctr">
            <a:noAutofit/>
          </a:bodyPr>
          <a:lstStyle>
            <a:lvl1pPr marL="0" indent="0" algn="l">
              <a:buNone/>
              <a:defRPr sz="1500" b="0">
                <a:solidFill>
                  <a:schemeClr val="accent1"/>
                </a:solidFill>
              </a:defRPr>
            </a:lvl1pPr>
            <a:lvl2pPr marL="457200" indent="0">
              <a:buNone/>
            </a:lvl2pPr>
            <a:lvl3pPr marL="914400" indent="0">
              <a:buNone/>
            </a:lvl3pPr>
            <a:lvl4pPr marL="1371600" indent="0">
              <a:buNone/>
            </a:lvl4pPr>
            <a:lvl5pPr marL="1828800" indent="0">
              <a:buNone/>
            </a:lvl5pPr>
          </a:lstStyle>
          <a:p>
            <a:pPr lvl="0"/>
            <a:r>
              <a:rPr lang="en-US" altLang="zh-CN" dirty="0"/>
              <a:t>Signature</a:t>
            </a:r>
            <a:endParaRPr lang="en-US" altLang="zh-CN" dirty="0"/>
          </a:p>
        </p:txBody>
      </p:sp>
      <p:sp>
        <p:nvSpPr>
          <p:cNvPr id="1048592" name="文本占位符 13"/>
          <p:cNvSpPr>
            <a:spLocks noGrp="1"/>
          </p:cNvSpPr>
          <p:nvPr userDrawn="1">
            <p:ph type="body" sz="quarter" idx="11" hasCustomPrompt="1"/>
          </p:nvPr>
        </p:nvSpPr>
        <p:spPr>
          <a:xfrm>
            <a:off x="870857" y="5000858"/>
            <a:ext cx="4156680" cy="296271"/>
          </a:xfrm>
        </p:spPr>
        <p:txBody>
          <a:bodyPr vert="horz" anchor="ctr">
            <a:noAutofit/>
          </a:bodyPr>
          <a:lstStyle>
            <a:lvl1pPr marL="0" indent="0" algn="l">
              <a:buNone/>
              <a:defRPr sz="1500" b="0">
                <a:solidFill>
                  <a:schemeClr val="accent1"/>
                </a:solidFill>
              </a:defRPr>
            </a:lvl1pPr>
            <a:lvl2pPr marL="457200" indent="0">
              <a:buNone/>
            </a:lvl2pPr>
            <a:lvl3pPr marL="914400" indent="0">
              <a:buNone/>
            </a:lvl3pPr>
            <a:lvl4pPr marL="1371600" indent="0">
              <a:buNone/>
            </a:lvl4pPr>
            <a:lvl5pPr marL="1828800" indent="0">
              <a:buNone/>
            </a:lvl5pPr>
          </a:lstStyle>
          <a:p>
            <a:pPr lvl="0"/>
            <a:r>
              <a:rPr lang="en-US" altLang="zh-CN" dirty="0"/>
              <a:t>Date</a:t>
            </a:r>
            <a:endParaRPr lang="zh-CN" altLang="en-US" dirty="0"/>
          </a:p>
        </p:txBody>
      </p:sp>
      <p:sp>
        <p:nvSpPr>
          <p:cNvPr id="1048593" name="标题 1"/>
          <p:cNvSpPr>
            <a:spLocks noGrp="1"/>
          </p:cNvSpPr>
          <p:nvPr userDrawn="1">
            <p:ph type="ctrTitle"/>
          </p:nvPr>
        </p:nvSpPr>
        <p:spPr>
          <a:xfrm>
            <a:off x="870857" y="1912305"/>
            <a:ext cx="4156680" cy="1782876"/>
          </a:xfrm>
        </p:spPr>
        <p:txBody>
          <a:bodyPr anchor="b">
            <a:normAutofit/>
          </a:bodyPr>
          <a:lstStyle>
            <a:lvl1pPr algn="l">
              <a:defRPr sz="1800">
                <a:solidFill>
                  <a:schemeClr val="tx1"/>
                </a:solidFill>
              </a:defRPr>
            </a:lvl1pPr>
          </a:lstStyle>
          <a:p>
            <a:r>
              <a:rPr lang="en-US" dirty="0"/>
              <a:t>Click to edit Master title style</a:t>
            </a:r>
            <a:endParaRPr lang="zh-CN" altLang="en-US" dirty="0"/>
          </a:p>
        </p:txBody>
      </p:sp>
    </p:spTree>
  </p:cSld>
  <p:clrMapOvr>
    <a:overrideClrMapping bg1="lt1" tx1="dk1" bg2="lt2" tx2="dk2" accent1="accent1" accent2="accent2" accent3="accent3" accent4="accent4" accent5="accent5" accent6="accent6" hlink="hlink" folHlink="folHlink"/>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showMasterSp="0" userDrawn="1">
  <p:cSld name="节标题">
    <p:bg>
      <p:bgPr>
        <a:solidFill>
          <a:schemeClr val="accent1"/>
        </a:solidFill>
        <a:effectLst/>
      </p:bgPr>
    </p:bg>
    <p:spTree>
      <p:nvGrpSpPr>
        <p:cNvPr id="1" name=""/>
        <p:cNvGrpSpPr/>
        <p:nvPr/>
      </p:nvGrpSpPr>
      <p:grpSpPr>
        <a:xfrm>
          <a:off x="0" y="0"/>
          <a:ext cx="0" cy="0"/>
          <a:chOff x="0" y="0"/>
          <a:chExt cx="0" cy="0"/>
        </a:xfrm>
      </p:grpSpPr>
      <p:sp>
        <p:nvSpPr>
          <p:cNvPr id="1054382" name="标题 1"/>
          <p:cNvSpPr>
            <a:spLocks noGrp="1"/>
          </p:cNvSpPr>
          <p:nvPr userDrawn="1">
            <p:ph type="title"/>
          </p:nvPr>
        </p:nvSpPr>
        <p:spPr>
          <a:xfrm>
            <a:off x="2784452" y="2533650"/>
            <a:ext cx="5419185" cy="895350"/>
          </a:xfrm>
        </p:spPr>
        <p:txBody>
          <a:bodyPr anchor="b">
            <a:normAutofit/>
          </a:bodyPr>
          <a:lstStyle>
            <a:lvl1pPr algn="l">
              <a:defRPr sz="2400" b="1">
                <a:solidFill>
                  <a:schemeClr val="bg1"/>
                </a:solidFill>
              </a:defRPr>
            </a:lvl1pPr>
          </a:lstStyle>
          <a:p>
            <a:r>
              <a:rPr lang="en-US" dirty="0"/>
              <a:t>Click to edit Master title style</a:t>
            </a:r>
            <a:endParaRPr lang="zh-CN" altLang="en-US" dirty="0"/>
          </a:p>
        </p:txBody>
      </p:sp>
      <p:sp>
        <p:nvSpPr>
          <p:cNvPr id="1054383" name="文本占位符 2"/>
          <p:cNvSpPr>
            <a:spLocks noGrp="1"/>
          </p:cNvSpPr>
          <p:nvPr userDrawn="1">
            <p:ph type="body" idx="1"/>
          </p:nvPr>
        </p:nvSpPr>
        <p:spPr>
          <a:xfrm>
            <a:off x="2785568" y="3429000"/>
            <a:ext cx="5419185" cy="1015623"/>
          </a:xfrm>
        </p:spPr>
        <p:txBody>
          <a:bodyPr anchor="t">
            <a:normAutofit/>
          </a:bodyPr>
          <a:lstStyle>
            <a:lvl1pPr marL="0" indent="0" algn="l">
              <a:lnSpc>
                <a:spcPct val="100000"/>
              </a:lnSpc>
              <a:buNone/>
              <a:defRPr sz="11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Edit Master text styles</a:t>
            </a:r>
            <a:endParaRPr lang="en-US" dirty="0"/>
          </a:p>
        </p:txBody>
      </p:sp>
      <p:sp>
        <p:nvSpPr>
          <p:cNvPr id="1054384" name="任意多边形: 形状 11"/>
          <p:cNvSpPr/>
          <p:nvPr/>
        </p:nvSpPr>
        <p:spPr>
          <a:xfrm>
            <a:off x="7510382" y="-106846"/>
            <a:ext cx="4791569" cy="7056438"/>
          </a:xfrm>
          <a:custGeom>
            <a:avLst/>
            <a:gdLst>
              <a:gd name="connsiteX0" fmla="*/ 1859905 w 9438966"/>
              <a:gd name="connsiteY0" fmla="*/ 82299 h 7056437"/>
              <a:gd name="connsiteX1" fmla="*/ 960822 w 9438966"/>
              <a:gd name="connsiteY1" fmla="*/ 1280773 h 7056437"/>
              <a:gd name="connsiteX2" fmla="*/ 2658156 w 9438966"/>
              <a:gd name="connsiteY2" fmla="*/ 3543313 h 7056437"/>
              <a:gd name="connsiteX3" fmla="*/ 61739 w 9438966"/>
              <a:gd name="connsiteY3" fmla="*/ 7000595 h 7056437"/>
              <a:gd name="connsiteX4" fmla="*/ 9394273 w 9438966"/>
              <a:gd name="connsiteY4" fmla="*/ 6993128 h 7056437"/>
              <a:gd name="connsiteX5" fmla="*/ 9394273 w 9438966"/>
              <a:gd name="connsiteY5" fmla="*/ 82299 h 70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8966" h="7056437">
                <a:moveTo>
                  <a:pt x="1859905" y="82299"/>
                </a:moveTo>
                <a:lnTo>
                  <a:pt x="960822" y="1280773"/>
                </a:lnTo>
                <a:lnTo>
                  <a:pt x="2658156" y="3543313"/>
                </a:lnTo>
                <a:lnTo>
                  <a:pt x="61739" y="7000595"/>
                </a:lnTo>
                <a:lnTo>
                  <a:pt x="9394273" y="6993128"/>
                </a:lnTo>
                <a:lnTo>
                  <a:pt x="9394273" y="82299"/>
                </a:lnTo>
                <a:close/>
              </a:path>
            </a:pathLst>
          </a:custGeom>
          <a:solidFill>
            <a:schemeClr val="bg1"/>
          </a:solidFill>
          <a:ln w="27994" cap="flat">
            <a:noFill/>
            <a:prstDash val="solid"/>
            <a:miter/>
          </a:ln>
        </p:spPr>
        <p:txBody>
          <a:bodyPr rtlCol="0" anchor="ctr"/>
          <a:lstStyle/>
          <a:p>
            <a:endParaRPr lang="zh-CN" altLang="en-US"/>
          </a:p>
        </p:txBody>
      </p:sp>
      <p:grpSp>
        <p:nvGrpSpPr>
          <p:cNvPr id="782" name="组合 2"/>
          <p:cNvGrpSpPr/>
          <p:nvPr userDrawn="1"/>
        </p:nvGrpSpPr>
        <p:grpSpPr>
          <a:xfrm>
            <a:off x="7884217" y="-52549"/>
            <a:ext cx="1945064" cy="6944431"/>
            <a:chOff x="7884217" y="-52549"/>
            <a:chExt cx="1945064" cy="6944431"/>
          </a:xfrm>
        </p:grpSpPr>
        <p:sp>
          <p:nvSpPr>
            <p:cNvPr id="1054385" name="任意多边形: 形状 18"/>
            <p:cNvSpPr/>
            <p:nvPr/>
          </p:nvSpPr>
          <p:spPr>
            <a:xfrm>
              <a:off x="8192754" y="-52549"/>
              <a:ext cx="1350738" cy="6944431"/>
            </a:xfrm>
            <a:custGeom>
              <a:avLst/>
              <a:gdLst>
                <a:gd name="connsiteX0" fmla="*/ 2645432 w 2660836"/>
                <a:gd name="connsiteY0" fmla="*/ 3489016 h 6944430"/>
                <a:gd name="connsiteX1" fmla="*/ 948098 w 2660836"/>
                <a:gd name="connsiteY1" fmla="*/ 1226476 h 6944430"/>
                <a:gd name="connsiteX2" fmla="*/ 1844380 w 2660836"/>
                <a:gd name="connsiteY2" fmla="*/ 28002 h 6944430"/>
                <a:gd name="connsiteX3" fmla="*/ 1816371 w 2660836"/>
                <a:gd name="connsiteY3" fmla="*/ 28002 h 6944430"/>
                <a:gd name="connsiteX4" fmla="*/ 925691 w 2660836"/>
                <a:gd name="connsiteY4" fmla="*/ 1215275 h 6944430"/>
                <a:gd name="connsiteX5" fmla="*/ 920089 w 2660836"/>
                <a:gd name="connsiteY5" fmla="*/ 1226476 h 6944430"/>
                <a:gd name="connsiteX6" fmla="*/ 2617423 w 2660836"/>
                <a:gd name="connsiteY6" fmla="*/ 3489016 h 6944430"/>
                <a:gd name="connsiteX7" fmla="*/ 21007 w 2660836"/>
                <a:gd name="connsiteY7" fmla="*/ 6946298 h 6944430"/>
                <a:gd name="connsiteX8" fmla="*/ 49015 w 2660836"/>
                <a:gd name="connsiteY8" fmla="*/ 6946298 h 6944430"/>
                <a:gd name="connsiteX9" fmla="*/ 2639830 w 2660836"/>
                <a:gd name="connsiteY9" fmla="*/ 3496484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0836" h="6944430">
                  <a:moveTo>
                    <a:pt x="2645432" y="3489016"/>
                  </a:moveTo>
                  <a:lnTo>
                    <a:pt x="948098" y="1226476"/>
                  </a:lnTo>
                  <a:lnTo>
                    <a:pt x="1844380" y="28002"/>
                  </a:lnTo>
                  <a:lnTo>
                    <a:pt x="1816371" y="28002"/>
                  </a:lnTo>
                  <a:lnTo>
                    <a:pt x="925691" y="1215275"/>
                  </a:lnTo>
                  <a:lnTo>
                    <a:pt x="920089" y="1226476"/>
                  </a:lnTo>
                  <a:lnTo>
                    <a:pt x="2617423" y="3489016"/>
                  </a:lnTo>
                  <a:lnTo>
                    <a:pt x="21007" y="6946298"/>
                  </a:lnTo>
                  <a:lnTo>
                    <a:pt x="49015" y="6946298"/>
                  </a:lnTo>
                  <a:lnTo>
                    <a:pt x="2639830" y="3496484"/>
                  </a:lnTo>
                  <a:close/>
                </a:path>
              </a:pathLst>
            </a:custGeom>
            <a:solidFill>
              <a:schemeClr val="accent1"/>
            </a:solidFill>
            <a:ln w="9525" cap="flat">
              <a:noFill/>
              <a:prstDash val="solid"/>
              <a:miter/>
            </a:ln>
          </p:spPr>
          <p:txBody>
            <a:bodyPr rtlCol="0" anchor="ctr"/>
            <a:lstStyle/>
            <a:p>
              <a:endParaRPr lang="zh-CN" altLang="en-US"/>
            </a:p>
          </p:txBody>
        </p:sp>
        <p:sp>
          <p:nvSpPr>
            <p:cNvPr id="1054386" name="任意多边形: 形状 21"/>
            <p:cNvSpPr/>
            <p:nvPr/>
          </p:nvSpPr>
          <p:spPr>
            <a:xfrm>
              <a:off x="8042041" y="-52549"/>
              <a:ext cx="1350738" cy="6944431"/>
            </a:xfrm>
            <a:custGeom>
              <a:avLst/>
              <a:gdLst>
                <a:gd name="connsiteX0" fmla="*/ 2617423 w 2660836"/>
                <a:gd name="connsiteY0" fmla="*/ 3489016 h 6944430"/>
                <a:gd name="connsiteX1" fmla="*/ 21007 w 2660836"/>
                <a:gd name="connsiteY1" fmla="*/ 6946298 h 6944430"/>
                <a:gd name="connsiteX2" fmla="*/ 60219 w 2660836"/>
                <a:gd name="connsiteY2" fmla="*/ 6946298 h 6944430"/>
                <a:gd name="connsiteX3" fmla="*/ 2656635 w 2660836"/>
                <a:gd name="connsiteY3" fmla="*/ 3489016 h 6944430"/>
                <a:gd name="connsiteX4" fmla="*/ 959302 w 2660836"/>
                <a:gd name="connsiteY4" fmla="*/ 1226476 h 6944430"/>
                <a:gd name="connsiteX5" fmla="*/ 1855583 w 2660836"/>
                <a:gd name="connsiteY5" fmla="*/ 28002 h 6944430"/>
                <a:gd name="connsiteX6" fmla="*/ 1816371 w 2660836"/>
                <a:gd name="connsiteY6" fmla="*/ 28002 h 6944430"/>
                <a:gd name="connsiteX7" fmla="*/ 920089 w 2660836"/>
                <a:gd name="connsiteY7" fmla="*/ 122647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0836" h="6944430">
                  <a:moveTo>
                    <a:pt x="2617423" y="3489016"/>
                  </a:moveTo>
                  <a:lnTo>
                    <a:pt x="21007" y="6946298"/>
                  </a:lnTo>
                  <a:lnTo>
                    <a:pt x="60219" y="6946298"/>
                  </a:lnTo>
                  <a:lnTo>
                    <a:pt x="2656635" y="3489016"/>
                  </a:lnTo>
                  <a:lnTo>
                    <a:pt x="959302" y="1226476"/>
                  </a:lnTo>
                  <a:lnTo>
                    <a:pt x="1855583" y="28002"/>
                  </a:lnTo>
                  <a:lnTo>
                    <a:pt x="1816371" y="28002"/>
                  </a:lnTo>
                  <a:lnTo>
                    <a:pt x="920089" y="1226476"/>
                  </a:lnTo>
                  <a:close/>
                </a:path>
              </a:pathLst>
            </a:custGeom>
            <a:solidFill>
              <a:schemeClr val="accent1"/>
            </a:solidFill>
            <a:ln w="9525" cap="flat">
              <a:noFill/>
              <a:prstDash val="solid"/>
              <a:miter/>
            </a:ln>
          </p:spPr>
          <p:txBody>
            <a:bodyPr rtlCol="0" anchor="ctr"/>
            <a:lstStyle/>
            <a:p>
              <a:endParaRPr lang="zh-CN" altLang="en-US"/>
            </a:p>
          </p:txBody>
        </p:sp>
        <p:sp>
          <p:nvSpPr>
            <p:cNvPr id="1054387" name="任意多边形: 形状 22"/>
            <p:cNvSpPr/>
            <p:nvPr/>
          </p:nvSpPr>
          <p:spPr>
            <a:xfrm>
              <a:off x="7884217" y="-52549"/>
              <a:ext cx="1379175" cy="6944431"/>
            </a:xfrm>
            <a:custGeom>
              <a:avLst/>
              <a:gdLst>
                <a:gd name="connsiteX0" fmla="*/ 21007 w 2716853"/>
                <a:gd name="connsiteY0" fmla="*/ 6946298 h 6944430"/>
                <a:gd name="connsiteX1" fmla="*/ 102232 w 2716853"/>
                <a:gd name="connsiteY1" fmla="*/ 6946298 h 6944430"/>
                <a:gd name="connsiteX2" fmla="*/ 2695848 w 2716853"/>
                <a:gd name="connsiteY2" fmla="*/ 3489016 h 6944430"/>
                <a:gd name="connsiteX3" fmla="*/ 1001315 w 2716853"/>
                <a:gd name="connsiteY3" fmla="*/ 1226476 h 6944430"/>
                <a:gd name="connsiteX4" fmla="*/ 1897597 w 2716853"/>
                <a:gd name="connsiteY4" fmla="*/ 28002 h 6944430"/>
                <a:gd name="connsiteX5" fmla="*/ 1819172 w 2716853"/>
                <a:gd name="connsiteY5" fmla="*/ 28002 h 6944430"/>
                <a:gd name="connsiteX6" fmla="*/ 920089 w 2716853"/>
                <a:gd name="connsiteY6" fmla="*/ 1226476 h 6944430"/>
                <a:gd name="connsiteX7" fmla="*/ 2617423 w 2716853"/>
                <a:gd name="connsiteY7" fmla="*/ 348901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16853" h="6944430">
                  <a:moveTo>
                    <a:pt x="21007" y="6946298"/>
                  </a:moveTo>
                  <a:lnTo>
                    <a:pt x="102232" y="6946298"/>
                  </a:lnTo>
                  <a:lnTo>
                    <a:pt x="2695848" y="3489016"/>
                  </a:lnTo>
                  <a:lnTo>
                    <a:pt x="1001315" y="1226476"/>
                  </a:lnTo>
                  <a:lnTo>
                    <a:pt x="1897597" y="28002"/>
                  </a:lnTo>
                  <a:lnTo>
                    <a:pt x="1819172" y="28002"/>
                  </a:lnTo>
                  <a:lnTo>
                    <a:pt x="920089" y="1226476"/>
                  </a:lnTo>
                  <a:lnTo>
                    <a:pt x="2617423" y="3489016"/>
                  </a:lnTo>
                  <a:close/>
                </a:path>
              </a:pathLst>
            </a:custGeom>
            <a:solidFill>
              <a:schemeClr val="accent1"/>
            </a:solidFill>
            <a:ln w="9525" cap="flat">
              <a:noFill/>
              <a:prstDash val="solid"/>
              <a:miter/>
            </a:ln>
          </p:spPr>
          <p:txBody>
            <a:bodyPr rtlCol="0" anchor="ctr"/>
            <a:lstStyle/>
            <a:p>
              <a:endParaRPr lang="zh-CN" altLang="en-US"/>
            </a:p>
          </p:txBody>
        </p:sp>
        <p:sp>
          <p:nvSpPr>
            <p:cNvPr id="1054388" name="任意多边形: 形状 23"/>
            <p:cNvSpPr/>
            <p:nvPr/>
          </p:nvSpPr>
          <p:spPr>
            <a:xfrm>
              <a:off x="8492760" y="-52549"/>
              <a:ext cx="1336521" cy="6944431"/>
            </a:xfrm>
            <a:custGeom>
              <a:avLst/>
              <a:gdLst>
                <a:gd name="connsiteX0" fmla="*/ 1824774 w 2632827"/>
                <a:gd name="connsiteY0" fmla="*/ 28002 h 6944430"/>
                <a:gd name="connsiteX1" fmla="*/ 1816371 w 2632827"/>
                <a:gd name="connsiteY1" fmla="*/ 28002 h 6944430"/>
                <a:gd name="connsiteX2" fmla="*/ 922890 w 2632827"/>
                <a:gd name="connsiteY2" fmla="*/ 1222743 h 6944430"/>
                <a:gd name="connsiteX3" fmla="*/ 920089 w 2632827"/>
                <a:gd name="connsiteY3" fmla="*/ 1226476 h 6944430"/>
                <a:gd name="connsiteX4" fmla="*/ 2617423 w 2632827"/>
                <a:gd name="connsiteY4" fmla="*/ 3489016 h 6944430"/>
                <a:gd name="connsiteX5" fmla="*/ 21007 w 2632827"/>
                <a:gd name="connsiteY5" fmla="*/ 6946298 h 6944430"/>
                <a:gd name="connsiteX6" fmla="*/ 29409 w 2632827"/>
                <a:gd name="connsiteY6" fmla="*/ 6946298 h 6944430"/>
                <a:gd name="connsiteX7" fmla="*/ 2623025 w 2632827"/>
                <a:gd name="connsiteY7" fmla="*/ 3489016 h 6944430"/>
                <a:gd name="connsiteX8" fmla="*/ 2625825 w 2632827"/>
                <a:gd name="connsiteY8" fmla="*/ 3489016 h 6944430"/>
                <a:gd name="connsiteX9" fmla="*/ 928492 w 2632827"/>
                <a:gd name="connsiteY9" fmla="*/ 122647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2827" h="6944430">
                  <a:moveTo>
                    <a:pt x="1824774" y="28002"/>
                  </a:moveTo>
                  <a:lnTo>
                    <a:pt x="1816371" y="28002"/>
                  </a:lnTo>
                  <a:lnTo>
                    <a:pt x="922890" y="1222743"/>
                  </a:lnTo>
                  <a:lnTo>
                    <a:pt x="920089" y="1226476"/>
                  </a:lnTo>
                  <a:lnTo>
                    <a:pt x="2617423" y="3489016"/>
                  </a:lnTo>
                  <a:lnTo>
                    <a:pt x="21007" y="6946298"/>
                  </a:lnTo>
                  <a:lnTo>
                    <a:pt x="29409" y="6946298"/>
                  </a:lnTo>
                  <a:lnTo>
                    <a:pt x="2623025" y="3489016"/>
                  </a:lnTo>
                  <a:lnTo>
                    <a:pt x="2625825" y="3489016"/>
                  </a:lnTo>
                  <a:lnTo>
                    <a:pt x="928492" y="1226476"/>
                  </a:lnTo>
                  <a:close/>
                </a:path>
              </a:pathLst>
            </a:custGeom>
            <a:solidFill>
              <a:schemeClr val="accent1"/>
            </a:solidFill>
            <a:ln w="9525" cap="flat">
              <a:noFill/>
              <a:prstDash val="solid"/>
              <a:miter/>
            </a:ln>
          </p:spPr>
          <p:txBody>
            <a:bodyPr rtlCol="0" anchor="ctr"/>
            <a:lstStyle/>
            <a:p>
              <a:endParaRPr lang="zh-CN" altLang="en-US"/>
            </a:p>
          </p:txBody>
        </p:sp>
        <p:sp>
          <p:nvSpPr>
            <p:cNvPr id="1054389" name="任意多边形: 形状 24"/>
            <p:cNvSpPr/>
            <p:nvPr/>
          </p:nvSpPr>
          <p:spPr>
            <a:xfrm>
              <a:off x="8342047" y="-52549"/>
              <a:ext cx="1336521" cy="6944431"/>
            </a:xfrm>
            <a:custGeom>
              <a:avLst/>
              <a:gdLst>
                <a:gd name="connsiteX0" fmla="*/ 939695 w 2632827"/>
                <a:gd name="connsiteY0" fmla="*/ 1226476 h 6944430"/>
                <a:gd name="connsiteX1" fmla="*/ 1835977 w 2632827"/>
                <a:gd name="connsiteY1" fmla="*/ 28002 h 6944430"/>
                <a:gd name="connsiteX2" fmla="*/ 1816371 w 2632827"/>
                <a:gd name="connsiteY2" fmla="*/ 28002 h 6944430"/>
                <a:gd name="connsiteX3" fmla="*/ 920089 w 2632827"/>
                <a:gd name="connsiteY3" fmla="*/ 1226476 h 6944430"/>
                <a:gd name="connsiteX4" fmla="*/ 2617423 w 2632827"/>
                <a:gd name="connsiteY4" fmla="*/ 3489016 h 6944430"/>
                <a:gd name="connsiteX5" fmla="*/ 21007 w 2632827"/>
                <a:gd name="connsiteY5" fmla="*/ 6946298 h 6944430"/>
                <a:gd name="connsiteX6" fmla="*/ 40613 w 2632827"/>
                <a:gd name="connsiteY6" fmla="*/ 6946298 h 6944430"/>
                <a:gd name="connsiteX7" fmla="*/ 2637029 w 2632827"/>
                <a:gd name="connsiteY7" fmla="*/ 348901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2827" h="6944430">
                  <a:moveTo>
                    <a:pt x="939695" y="1226476"/>
                  </a:moveTo>
                  <a:lnTo>
                    <a:pt x="1835977" y="28002"/>
                  </a:lnTo>
                  <a:lnTo>
                    <a:pt x="1816371" y="28002"/>
                  </a:lnTo>
                  <a:lnTo>
                    <a:pt x="920089" y="1226476"/>
                  </a:lnTo>
                  <a:lnTo>
                    <a:pt x="2617423" y="3489016"/>
                  </a:lnTo>
                  <a:lnTo>
                    <a:pt x="21007" y="6946298"/>
                  </a:lnTo>
                  <a:lnTo>
                    <a:pt x="40613" y="6946298"/>
                  </a:lnTo>
                  <a:lnTo>
                    <a:pt x="2637029" y="3489016"/>
                  </a:lnTo>
                  <a:close/>
                </a:path>
              </a:pathLst>
            </a:custGeom>
            <a:solidFill>
              <a:schemeClr val="accent1"/>
            </a:solidFill>
            <a:ln w="9525" cap="flat">
              <a:noFill/>
              <a:prstDash val="solid"/>
              <a:miter/>
            </a:ln>
          </p:spPr>
          <p:txBody>
            <a:bodyPr rtlCol="0" anchor="ctr"/>
            <a:lstStyle/>
            <a:p>
              <a:endParaRPr lang="zh-CN" altLang="en-US"/>
            </a:p>
          </p:txBody>
        </p:sp>
      </p:grpSp>
      <p:grpSp>
        <p:nvGrpSpPr>
          <p:cNvPr id="783" name="组合 13"/>
          <p:cNvGrpSpPr/>
          <p:nvPr userDrawn="1"/>
        </p:nvGrpSpPr>
        <p:grpSpPr>
          <a:xfrm>
            <a:off x="-14514" y="2187590"/>
            <a:ext cx="483422" cy="2464153"/>
            <a:chOff x="4255093" y="2187590"/>
            <a:chExt cx="952299" cy="2464153"/>
          </a:xfrm>
        </p:grpSpPr>
        <p:sp>
          <p:nvSpPr>
            <p:cNvPr id="1054390" name="任意多边形: 形状 14"/>
            <p:cNvSpPr/>
            <p:nvPr/>
          </p:nvSpPr>
          <p:spPr>
            <a:xfrm>
              <a:off x="4255093" y="2187590"/>
              <a:ext cx="952299" cy="2464153"/>
            </a:xfrm>
            <a:custGeom>
              <a:avLst/>
              <a:gdLst>
                <a:gd name="connsiteX0" fmla="*/ 21007 w 952299"/>
                <a:gd name="connsiteY0" fmla="*/ 28002 h 2464152"/>
                <a:gd name="connsiteX1" fmla="*/ 21007 w 952299"/>
                <a:gd name="connsiteY1" fmla="*/ 461095 h 2464152"/>
                <a:gd name="connsiteX2" fmla="*/ 21007 w 952299"/>
                <a:gd name="connsiteY2" fmla="*/ 2032926 h 2464152"/>
                <a:gd name="connsiteX3" fmla="*/ 21007 w 952299"/>
                <a:gd name="connsiteY3" fmla="*/ 2466020 h 2464152"/>
                <a:gd name="connsiteX4" fmla="*/ 934094 w 952299"/>
                <a:gd name="connsiteY4" fmla="*/ 1248877 h 24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299" h="2464152">
                  <a:moveTo>
                    <a:pt x="21007" y="28002"/>
                  </a:moveTo>
                  <a:lnTo>
                    <a:pt x="21007" y="461095"/>
                  </a:lnTo>
                  <a:lnTo>
                    <a:pt x="21007" y="2032926"/>
                  </a:lnTo>
                  <a:lnTo>
                    <a:pt x="21007" y="2466020"/>
                  </a:lnTo>
                  <a:lnTo>
                    <a:pt x="934094" y="1248877"/>
                  </a:lnTo>
                  <a:close/>
                </a:path>
              </a:pathLst>
            </a:custGeom>
            <a:solidFill>
              <a:schemeClr val="accent1">
                <a:lumMod val="20000"/>
                <a:lumOff val="80000"/>
              </a:schemeClr>
            </a:solidFill>
            <a:ln w="9525" cap="flat">
              <a:noFill/>
              <a:prstDash val="solid"/>
              <a:miter/>
            </a:ln>
          </p:spPr>
          <p:txBody>
            <a:bodyPr rtlCol="0" anchor="ctr"/>
            <a:lstStyle/>
            <a:p>
              <a:endParaRPr lang="zh-CN" altLang="en-US"/>
            </a:p>
          </p:txBody>
        </p:sp>
        <p:sp>
          <p:nvSpPr>
            <p:cNvPr id="1054391" name="任意多边形: 形状 15"/>
            <p:cNvSpPr/>
            <p:nvPr/>
          </p:nvSpPr>
          <p:spPr>
            <a:xfrm>
              <a:off x="4255093" y="2564680"/>
              <a:ext cx="672211" cy="1717440"/>
            </a:xfrm>
            <a:custGeom>
              <a:avLst/>
              <a:gdLst>
                <a:gd name="connsiteX0" fmla="*/ 651205 w 672211"/>
                <a:gd name="connsiteY0" fmla="*/ 871787 h 1717439"/>
                <a:gd name="connsiteX1" fmla="*/ 21007 w 672211"/>
                <a:gd name="connsiteY1" fmla="*/ 28002 h 1717439"/>
                <a:gd name="connsiteX2" fmla="*/ 21007 w 672211"/>
                <a:gd name="connsiteY2" fmla="*/ 84005 h 1717439"/>
                <a:gd name="connsiteX3" fmla="*/ 21007 w 672211"/>
                <a:gd name="connsiteY3" fmla="*/ 1655836 h 1717439"/>
                <a:gd name="connsiteX4" fmla="*/ 21007 w 672211"/>
                <a:gd name="connsiteY4" fmla="*/ 1711839 h 1717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211" h="1717439">
                  <a:moveTo>
                    <a:pt x="651205" y="871787"/>
                  </a:moveTo>
                  <a:lnTo>
                    <a:pt x="21007" y="28002"/>
                  </a:lnTo>
                  <a:lnTo>
                    <a:pt x="21007" y="84005"/>
                  </a:lnTo>
                  <a:lnTo>
                    <a:pt x="21007" y="1655836"/>
                  </a:lnTo>
                  <a:lnTo>
                    <a:pt x="21007" y="1711839"/>
                  </a:lnTo>
                  <a:close/>
                </a:path>
              </a:pathLst>
            </a:custGeom>
            <a:solidFill>
              <a:schemeClr val="accent1">
                <a:lumMod val="40000"/>
                <a:lumOff val="60000"/>
              </a:schemeClr>
            </a:solidFill>
            <a:ln w="9525" cap="flat">
              <a:noFill/>
              <a:prstDash val="solid"/>
              <a:miter/>
            </a:ln>
          </p:spPr>
          <p:txBody>
            <a:bodyPr rtlCol="0" anchor="ctr"/>
            <a:lstStyle/>
            <a:p>
              <a:endParaRPr lang="zh-CN" altLang="en-US"/>
            </a:p>
          </p:txBody>
        </p:sp>
        <p:sp>
          <p:nvSpPr>
            <p:cNvPr id="1054392" name="任意多边形: 形状 16"/>
            <p:cNvSpPr/>
            <p:nvPr/>
          </p:nvSpPr>
          <p:spPr>
            <a:xfrm>
              <a:off x="4255093" y="2952970"/>
              <a:ext cx="364114" cy="933391"/>
            </a:xfrm>
            <a:custGeom>
              <a:avLst/>
              <a:gdLst>
                <a:gd name="connsiteX0" fmla="*/ 21007 w 364114"/>
                <a:gd name="connsiteY0" fmla="*/ 935258 h 933391"/>
                <a:gd name="connsiteX1" fmla="*/ 359913 w 364114"/>
                <a:gd name="connsiteY1" fmla="*/ 483497 h 933391"/>
                <a:gd name="connsiteX2" fmla="*/ 21007 w 364114"/>
                <a:gd name="connsiteY2" fmla="*/ 28002 h 933391"/>
              </a:gdLst>
              <a:ahLst/>
              <a:cxnLst>
                <a:cxn ang="0">
                  <a:pos x="connsiteX0" y="connsiteY0"/>
                </a:cxn>
                <a:cxn ang="0">
                  <a:pos x="connsiteX1" y="connsiteY1"/>
                </a:cxn>
                <a:cxn ang="0">
                  <a:pos x="connsiteX2" y="connsiteY2"/>
                </a:cxn>
              </a:cxnLst>
              <a:rect l="l" t="t" r="r" b="b"/>
              <a:pathLst>
                <a:path w="364114" h="933391">
                  <a:moveTo>
                    <a:pt x="21007" y="935258"/>
                  </a:moveTo>
                  <a:lnTo>
                    <a:pt x="359913" y="483497"/>
                  </a:lnTo>
                  <a:lnTo>
                    <a:pt x="21007" y="28002"/>
                  </a:lnTo>
                  <a:close/>
                </a:path>
              </a:pathLst>
            </a:custGeom>
            <a:solidFill>
              <a:schemeClr val="accent1"/>
            </a:solidFill>
            <a:ln w="9525" cap="flat">
              <a:noFill/>
              <a:prstDash val="solid"/>
              <a:miter/>
            </a:ln>
          </p:spPr>
          <p:txBody>
            <a:bodyPr rtlCol="0" anchor="ctr"/>
            <a:lstStyle/>
            <a:p>
              <a:endParaRPr lang="zh-CN" altLang="en-US"/>
            </a:p>
          </p:txBody>
        </p:sp>
      </p:grpSp>
    </p:spTree>
  </p:cSld>
  <p:clrMapOvr>
    <a:overrideClrMapping bg1="lt1" tx1="dk1" bg2="lt2" tx2="dk2" accent1="accent1" accent2="accent2" accent3="accent3" accent4="accent4" accent5="accent5" accent6="accent6" hlink="hlink" folHlink="folHlink"/>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1054373" name="日期占位符 2"/>
          <p:cNvSpPr>
            <a:spLocks noGrp="1"/>
          </p:cNvSpPr>
          <p:nvPr>
            <p:ph type="dt" sz="half" idx="10"/>
          </p:nvPr>
        </p:nvSpPr>
        <p:spPr/>
        <p:txBody>
          <a:bodyPr/>
          <a:lstStyle/>
          <a:p>
            <a:fld id="{6489D9C7-5DC6-4263-87FF-7C99F6FB63C3}" type="datetime1">
              <a:rPr lang="zh-CN" altLang="en-US" smtClean="0"/>
            </a:fld>
            <a:endParaRPr lang="zh-CN" altLang="en-US"/>
          </a:p>
        </p:txBody>
      </p:sp>
      <p:sp>
        <p:nvSpPr>
          <p:cNvPr id="1054374" name="页脚占位符 3"/>
          <p:cNvSpPr>
            <a:spLocks noGrp="1"/>
          </p:cNvSpPr>
          <p:nvPr>
            <p:ph type="ftr" sz="quarter" idx="11"/>
          </p:nvPr>
        </p:nvSpPr>
        <p:spPr/>
        <p:txBody>
          <a:bodyPr/>
          <a:lstStyle/>
          <a:p>
            <a:r>
              <a:rPr lang="en-US" altLang="zh-CN"/>
              <a:t>www.islide.cc</a:t>
            </a:r>
            <a:endParaRPr lang="zh-CN" altLang="en-US" dirty="0"/>
          </a:p>
        </p:txBody>
      </p:sp>
      <p:sp>
        <p:nvSpPr>
          <p:cNvPr id="1054375" name="灯片编号占位符 4"/>
          <p:cNvSpPr>
            <a:spLocks noGrp="1"/>
          </p:cNvSpPr>
          <p:nvPr>
            <p:ph type="sldNum" sz="quarter" idx="12"/>
          </p:nvPr>
        </p:nvSpPr>
        <p:spPr/>
        <p:txBody>
          <a:bodyPr/>
          <a:lstStyle/>
          <a:p>
            <a:fld id="{5DD3DB80-B894-403A-B48E-6FDC1A72010E}" type="slidenum">
              <a:rPr lang="zh-CN" altLang="en-US" smtClean="0"/>
            </a:fld>
            <a:endParaRPr lang="zh-CN" altLang="en-US"/>
          </a:p>
        </p:txBody>
      </p:sp>
      <p:sp>
        <p:nvSpPr>
          <p:cNvPr id="1054376" name="标题 5"/>
          <p:cNvSpPr>
            <a:spLocks noGrp="1"/>
          </p:cNvSpPr>
          <p:nvPr>
            <p:ph type="title"/>
          </p:nvPr>
        </p:nvSpPr>
        <p:spPr/>
        <p:txBody>
          <a:bodyPr/>
          <a:lstStyle/>
          <a:p>
            <a:r>
              <a:rPr lang="en-US" altLang="zh-CN" dirty="0"/>
              <a:t>Click to edit Master title style</a:t>
            </a:r>
            <a:endParaRPr lang="zh-CN" altLang="en-US" dirty="0"/>
          </a:p>
        </p:txBody>
      </p:sp>
      <p:sp>
        <p:nvSpPr>
          <p:cNvPr id="1054377" name="内容占位符 7"/>
          <p:cNvSpPr>
            <a:spLocks noGrp="1"/>
          </p:cNvSpPr>
          <p:nvPr>
            <p:ph sz="quarter" idx="13"/>
          </p:nvPr>
        </p:nvSpPr>
        <p:spPr>
          <a:xfrm>
            <a:off x="669925" y="1130299"/>
            <a:ext cx="10850563" cy="5006975"/>
          </a:xfrm>
        </p:spPr>
        <p:txBody>
          <a:bodyPr/>
          <a:lstStyle/>
          <a:p>
            <a:pPr lvl="0"/>
            <a:r>
              <a:rPr lang="en-US" altLang="zh-CN" dirty="0"/>
              <a:t>Edit Master text styles</a:t>
            </a:r>
            <a:endParaRPr lang="en-US" altLang="zh-CN" dirty="0"/>
          </a:p>
          <a:p>
            <a:pPr lvl="1"/>
            <a:r>
              <a:rPr lang="en-US" altLang="zh-CN" dirty="0"/>
              <a:t>Second level</a:t>
            </a:r>
            <a:endParaRPr lang="en-US" altLang="zh-CN" dirty="0"/>
          </a:p>
          <a:p>
            <a:pPr lvl="2"/>
            <a:r>
              <a:rPr lang="en-US" altLang="zh-CN" dirty="0"/>
              <a:t>Third level</a:t>
            </a:r>
            <a:endParaRPr lang="en-US" altLang="zh-CN" dirty="0"/>
          </a:p>
          <a:p>
            <a:pPr lvl="3"/>
            <a:r>
              <a:rPr lang="en-US" altLang="zh-CN" dirty="0"/>
              <a:t>Fourth level</a:t>
            </a:r>
            <a:endParaRPr lang="en-US" altLang="zh-CN" dirty="0"/>
          </a:p>
          <a:p>
            <a:pPr lvl="4"/>
            <a:r>
              <a:rPr lang="en-US" altLang="zh-CN" dirty="0"/>
              <a:t>Fifth level</a:t>
            </a:r>
            <a:endParaRPr lang="zh-CN" altLang="en-US" dirty="0"/>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userDrawn="1">
  <p:cSld name="仅标题页">
    <p:spTree>
      <p:nvGrpSpPr>
        <p:cNvPr id="1" name=""/>
        <p:cNvGrpSpPr/>
        <p:nvPr/>
      </p:nvGrpSpPr>
      <p:grpSpPr>
        <a:xfrm>
          <a:off x="0" y="0"/>
          <a:ext cx="0" cy="0"/>
          <a:chOff x="0" y="0"/>
          <a:chExt cx="0" cy="0"/>
        </a:xfrm>
      </p:grpSpPr>
      <p:sp>
        <p:nvSpPr>
          <p:cNvPr id="1054378" name="Title 1"/>
          <p:cNvSpPr>
            <a:spLocks noGrp="1"/>
          </p:cNvSpPr>
          <p:nvPr>
            <p:ph type="title"/>
          </p:nvPr>
        </p:nvSpPr>
        <p:spPr/>
        <p:txBody>
          <a:bodyPr/>
          <a:lstStyle/>
          <a:p>
            <a:r>
              <a:rPr lang="en-US" altLang="zh-CN" dirty="0"/>
              <a:t>Click to edit Master title style</a:t>
            </a:r>
            <a:endParaRPr lang="en-US" dirty="0"/>
          </a:p>
        </p:txBody>
      </p:sp>
      <p:sp>
        <p:nvSpPr>
          <p:cNvPr id="1054379" name="Date Placeholder 2"/>
          <p:cNvSpPr>
            <a:spLocks noGrp="1"/>
          </p:cNvSpPr>
          <p:nvPr>
            <p:ph type="dt" sz="half" idx="10"/>
          </p:nvPr>
        </p:nvSpPr>
        <p:spPr/>
        <p:txBody>
          <a:bodyPr/>
          <a:lstStyle/>
          <a:p>
            <a:fld id="{6489D9C7-5DC6-4263-87FF-7C99F6FB63C3}" type="datetime1">
              <a:rPr lang="zh-CN" altLang="en-US" smtClean="0"/>
            </a:fld>
            <a:endParaRPr lang="zh-CN" altLang="en-US"/>
          </a:p>
        </p:txBody>
      </p:sp>
      <p:sp>
        <p:nvSpPr>
          <p:cNvPr id="1054380" name="Footer Placeholder 3"/>
          <p:cNvSpPr>
            <a:spLocks noGrp="1"/>
          </p:cNvSpPr>
          <p:nvPr>
            <p:ph type="ftr" sz="quarter" idx="11"/>
          </p:nvPr>
        </p:nvSpPr>
        <p:spPr/>
        <p:txBody>
          <a:bodyPr/>
          <a:lstStyle/>
          <a:p>
            <a:r>
              <a:rPr lang="en-US" altLang="zh-CN"/>
              <a:t>www.islide.cc</a:t>
            </a:r>
            <a:endParaRPr lang="zh-CN" altLang="en-US" dirty="0"/>
          </a:p>
        </p:txBody>
      </p:sp>
      <p:sp>
        <p:nvSpPr>
          <p:cNvPr id="1054381" name="Slide Number Placeholder 4"/>
          <p:cNvSpPr>
            <a:spLocks noGrp="1"/>
          </p:cNvSpPr>
          <p:nvPr>
            <p:ph type="sldNum" sz="quarter" idx="12"/>
          </p:nvPr>
        </p:nvSpPr>
        <p:spPr/>
        <p:txBody>
          <a:bodyPr/>
          <a:lstStyle/>
          <a:p>
            <a:fld id="{5DD3DB80-B894-403A-B48E-6FDC1A72010E}" type="slidenum">
              <a:rPr lang="zh-CN" altLang="en-US" smtClean="0"/>
            </a:fld>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showMasterSp="0">
  <p:cSld name="空白">
    <p:spTree>
      <p:nvGrpSpPr>
        <p:cNvPr id="1" name=""/>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showMasterSp="0" userDrawn="1">
  <p:cSld name="末尾幻灯片">
    <p:spTree>
      <p:nvGrpSpPr>
        <p:cNvPr id="1" name=""/>
        <p:cNvGrpSpPr/>
        <p:nvPr/>
      </p:nvGrpSpPr>
      <p:grpSpPr>
        <a:xfrm>
          <a:off x="0" y="0"/>
          <a:ext cx="0" cy="0"/>
          <a:chOff x="0" y="0"/>
          <a:chExt cx="0" cy="0"/>
        </a:xfrm>
      </p:grpSpPr>
      <p:sp>
        <p:nvSpPr>
          <p:cNvPr id="1054360" name="矩形 29"/>
          <p:cNvSpPr/>
          <p:nvPr userDrawn="1"/>
        </p:nvSpPr>
        <p:spPr>
          <a:xfrm>
            <a:off x="2" y="3377"/>
            <a:ext cx="8186055" cy="6888505"/>
          </a:xfrm>
          <a:prstGeom prst="rect">
            <a:avLst/>
          </a:prstGeom>
          <a:blipFill>
            <a:blip r:embed="rId2" cstate="screen"/>
            <a:srcRect/>
            <a:stretch>
              <a:fillRect/>
            </a:stretch>
          </a:blipFill>
          <a:ln w="27994" cap="flat">
            <a:noFill/>
            <a:prstDash val="solid"/>
            <a:miter/>
          </a:ln>
        </p:spPr>
        <p:txBody>
          <a:bodyPr rtlCol="0" anchor="ctr"/>
          <a:lstStyle/>
          <a:p>
            <a:endParaRPr lang="zh-CN" altLang="en-US"/>
          </a:p>
        </p:txBody>
      </p:sp>
      <p:sp>
        <p:nvSpPr>
          <p:cNvPr id="1054361" name="任意多边形: 形状 11"/>
          <p:cNvSpPr/>
          <p:nvPr userDrawn="1"/>
        </p:nvSpPr>
        <p:spPr>
          <a:xfrm>
            <a:off x="3695880" y="-106846"/>
            <a:ext cx="8664127" cy="7056438"/>
          </a:xfrm>
          <a:custGeom>
            <a:avLst/>
            <a:gdLst>
              <a:gd name="connsiteX0" fmla="*/ 1859905 w 9438966"/>
              <a:gd name="connsiteY0" fmla="*/ 82299 h 7056437"/>
              <a:gd name="connsiteX1" fmla="*/ 960822 w 9438966"/>
              <a:gd name="connsiteY1" fmla="*/ 1280773 h 7056437"/>
              <a:gd name="connsiteX2" fmla="*/ 2658156 w 9438966"/>
              <a:gd name="connsiteY2" fmla="*/ 3543313 h 7056437"/>
              <a:gd name="connsiteX3" fmla="*/ 61739 w 9438966"/>
              <a:gd name="connsiteY3" fmla="*/ 7000595 h 7056437"/>
              <a:gd name="connsiteX4" fmla="*/ 9394273 w 9438966"/>
              <a:gd name="connsiteY4" fmla="*/ 6993128 h 7056437"/>
              <a:gd name="connsiteX5" fmla="*/ 9394273 w 9438966"/>
              <a:gd name="connsiteY5" fmla="*/ 82299 h 70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8966" h="7056437">
                <a:moveTo>
                  <a:pt x="1859905" y="82299"/>
                </a:moveTo>
                <a:lnTo>
                  <a:pt x="960822" y="1280773"/>
                </a:lnTo>
                <a:lnTo>
                  <a:pt x="2658156" y="3543313"/>
                </a:lnTo>
                <a:lnTo>
                  <a:pt x="61739" y="7000595"/>
                </a:lnTo>
                <a:lnTo>
                  <a:pt x="9394273" y="6993128"/>
                </a:lnTo>
                <a:lnTo>
                  <a:pt x="9394273" y="82299"/>
                </a:lnTo>
                <a:close/>
              </a:path>
            </a:pathLst>
          </a:custGeom>
          <a:solidFill>
            <a:schemeClr val="accent1"/>
          </a:solidFill>
          <a:ln w="27994" cap="flat">
            <a:noFill/>
            <a:prstDash val="solid"/>
            <a:miter/>
          </a:ln>
        </p:spPr>
        <p:txBody>
          <a:bodyPr rtlCol="0" anchor="ctr"/>
          <a:lstStyle/>
          <a:p>
            <a:endParaRPr lang="zh-CN" altLang="en-US"/>
          </a:p>
        </p:txBody>
      </p:sp>
      <p:grpSp>
        <p:nvGrpSpPr>
          <p:cNvPr id="776" name="组合 17"/>
          <p:cNvGrpSpPr/>
          <p:nvPr userDrawn="1"/>
        </p:nvGrpSpPr>
        <p:grpSpPr>
          <a:xfrm>
            <a:off x="4371850" y="-52549"/>
            <a:ext cx="3517070" cy="6944431"/>
            <a:chOff x="8238107" y="-52549"/>
            <a:chExt cx="3831605" cy="6944431"/>
          </a:xfrm>
        </p:grpSpPr>
        <p:cxnSp>
          <p:nvCxnSpPr>
            <p:cNvPr id="3145903" name="直接连接符 22"/>
            <p:cNvCxnSpPr/>
            <p:nvPr/>
          </p:nvCxnSpPr>
          <p:spPr>
            <a:xfrm>
              <a:off x="11556550" y="3956525"/>
              <a:ext cx="352630" cy="0"/>
            </a:xfrm>
            <a:prstGeom prst="line">
              <a:avLst/>
            </a:prstGeom>
            <a:ln w="349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054362" name="任意多边形: 形状 23"/>
            <p:cNvSpPr/>
            <p:nvPr userDrawn="1"/>
          </p:nvSpPr>
          <p:spPr>
            <a:xfrm>
              <a:off x="8845897" y="-52549"/>
              <a:ext cx="2660836" cy="6944431"/>
            </a:xfrm>
            <a:custGeom>
              <a:avLst/>
              <a:gdLst>
                <a:gd name="connsiteX0" fmla="*/ 2645432 w 2660836"/>
                <a:gd name="connsiteY0" fmla="*/ 3489016 h 6944430"/>
                <a:gd name="connsiteX1" fmla="*/ 948098 w 2660836"/>
                <a:gd name="connsiteY1" fmla="*/ 1226476 h 6944430"/>
                <a:gd name="connsiteX2" fmla="*/ 1844380 w 2660836"/>
                <a:gd name="connsiteY2" fmla="*/ 28002 h 6944430"/>
                <a:gd name="connsiteX3" fmla="*/ 1816371 w 2660836"/>
                <a:gd name="connsiteY3" fmla="*/ 28002 h 6944430"/>
                <a:gd name="connsiteX4" fmla="*/ 925691 w 2660836"/>
                <a:gd name="connsiteY4" fmla="*/ 1215275 h 6944430"/>
                <a:gd name="connsiteX5" fmla="*/ 920089 w 2660836"/>
                <a:gd name="connsiteY5" fmla="*/ 1226476 h 6944430"/>
                <a:gd name="connsiteX6" fmla="*/ 2617423 w 2660836"/>
                <a:gd name="connsiteY6" fmla="*/ 3489016 h 6944430"/>
                <a:gd name="connsiteX7" fmla="*/ 21007 w 2660836"/>
                <a:gd name="connsiteY7" fmla="*/ 6946298 h 6944430"/>
                <a:gd name="connsiteX8" fmla="*/ 49015 w 2660836"/>
                <a:gd name="connsiteY8" fmla="*/ 6946298 h 6944430"/>
                <a:gd name="connsiteX9" fmla="*/ 2639830 w 2660836"/>
                <a:gd name="connsiteY9" fmla="*/ 3496484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0836" h="6944430">
                  <a:moveTo>
                    <a:pt x="2645432" y="3489016"/>
                  </a:moveTo>
                  <a:lnTo>
                    <a:pt x="948098" y="1226476"/>
                  </a:lnTo>
                  <a:lnTo>
                    <a:pt x="1844380" y="28002"/>
                  </a:lnTo>
                  <a:lnTo>
                    <a:pt x="1816371" y="28002"/>
                  </a:lnTo>
                  <a:lnTo>
                    <a:pt x="925691" y="1215275"/>
                  </a:lnTo>
                  <a:lnTo>
                    <a:pt x="920089" y="1226476"/>
                  </a:lnTo>
                  <a:lnTo>
                    <a:pt x="2617423" y="3489016"/>
                  </a:lnTo>
                  <a:lnTo>
                    <a:pt x="21007" y="6946298"/>
                  </a:lnTo>
                  <a:lnTo>
                    <a:pt x="49015" y="6946298"/>
                  </a:lnTo>
                  <a:lnTo>
                    <a:pt x="2639830" y="3496484"/>
                  </a:lnTo>
                  <a:close/>
                </a:path>
              </a:pathLst>
            </a:custGeom>
            <a:solidFill>
              <a:srgbClr val="FCFAF9"/>
            </a:solidFill>
            <a:ln w="9525" cap="flat">
              <a:noFill/>
              <a:prstDash val="solid"/>
              <a:miter/>
            </a:ln>
          </p:spPr>
          <p:txBody>
            <a:bodyPr rtlCol="0" anchor="ctr"/>
            <a:lstStyle/>
            <a:p>
              <a:endParaRPr lang="zh-CN" altLang="en-US"/>
            </a:p>
          </p:txBody>
        </p:sp>
        <p:sp>
          <p:nvSpPr>
            <p:cNvPr id="1054363" name="任意多边形: 形状 24"/>
            <p:cNvSpPr/>
            <p:nvPr userDrawn="1"/>
          </p:nvSpPr>
          <p:spPr>
            <a:xfrm>
              <a:off x="8549004" y="-52549"/>
              <a:ext cx="2660836" cy="6944431"/>
            </a:xfrm>
            <a:custGeom>
              <a:avLst/>
              <a:gdLst>
                <a:gd name="connsiteX0" fmla="*/ 2617423 w 2660836"/>
                <a:gd name="connsiteY0" fmla="*/ 3489016 h 6944430"/>
                <a:gd name="connsiteX1" fmla="*/ 21007 w 2660836"/>
                <a:gd name="connsiteY1" fmla="*/ 6946298 h 6944430"/>
                <a:gd name="connsiteX2" fmla="*/ 60219 w 2660836"/>
                <a:gd name="connsiteY2" fmla="*/ 6946298 h 6944430"/>
                <a:gd name="connsiteX3" fmla="*/ 2656635 w 2660836"/>
                <a:gd name="connsiteY3" fmla="*/ 3489016 h 6944430"/>
                <a:gd name="connsiteX4" fmla="*/ 959302 w 2660836"/>
                <a:gd name="connsiteY4" fmla="*/ 1226476 h 6944430"/>
                <a:gd name="connsiteX5" fmla="*/ 1855583 w 2660836"/>
                <a:gd name="connsiteY5" fmla="*/ 28002 h 6944430"/>
                <a:gd name="connsiteX6" fmla="*/ 1816371 w 2660836"/>
                <a:gd name="connsiteY6" fmla="*/ 28002 h 6944430"/>
                <a:gd name="connsiteX7" fmla="*/ 920089 w 2660836"/>
                <a:gd name="connsiteY7" fmla="*/ 122647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0836" h="6944430">
                  <a:moveTo>
                    <a:pt x="2617423" y="3489016"/>
                  </a:moveTo>
                  <a:lnTo>
                    <a:pt x="21007" y="6946298"/>
                  </a:lnTo>
                  <a:lnTo>
                    <a:pt x="60219" y="6946298"/>
                  </a:lnTo>
                  <a:lnTo>
                    <a:pt x="2656635" y="3489016"/>
                  </a:lnTo>
                  <a:lnTo>
                    <a:pt x="959302" y="1226476"/>
                  </a:lnTo>
                  <a:lnTo>
                    <a:pt x="1855583" y="28002"/>
                  </a:lnTo>
                  <a:lnTo>
                    <a:pt x="1816371" y="28002"/>
                  </a:lnTo>
                  <a:lnTo>
                    <a:pt x="920089" y="1226476"/>
                  </a:lnTo>
                  <a:close/>
                </a:path>
              </a:pathLst>
            </a:custGeom>
            <a:solidFill>
              <a:srgbClr val="FCFAF9"/>
            </a:solidFill>
            <a:ln w="9525" cap="flat">
              <a:noFill/>
              <a:prstDash val="solid"/>
              <a:miter/>
            </a:ln>
          </p:spPr>
          <p:txBody>
            <a:bodyPr rtlCol="0" anchor="ctr"/>
            <a:lstStyle/>
            <a:p>
              <a:endParaRPr lang="zh-CN" altLang="en-US"/>
            </a:p>
          </p:txBody>
        </p:sp>
        <p:sp>
          <p:nvSpPr>
            <p:cNvPr id="1054364" name="任意多边形: 形状 25"/>
            <p:cNvSpPr/>
            <p:nvPr userDrawn="1"/>
          </p:nvSpPr>
          <p:spPr>
            <a:xfrm>
              <a:off x="8238107" y="-52549"/>
              <a:ext cx="2716854" cy="6944431"/>
            </a:xfrm>
            <a:custGeom>
              <a:avLst/>
              <a:gdLst>
                <a:gd name="connsiteX0" fmla="*/ 21007 w 2716853"/>
                <a:gd name="connsiteY0" fmla="*/ 6946298 h 6944430"/>
                <a:gd name="connsiteX1" fmla="*/ 102232 w 2716853"/>
                <a:gd name="connsiteY1" fmla="*/ 6946298 h 6944430"/>
                <a:gd name="connsiteX2" fmla="*/ 2695848 w 2716853"/>
                <a:gd name="connsiteY2" fmla="*/ 3489016 h 6944430"/>
                <a:gd name="connsiteX3" fmla="*/ 1001315 w 2716853"/>
                <a:gd name="connsiteY3" fmla="*/ 1226476 h 6944430"/>
                <a:gd name="connsiteX4" fmla="*/ 1897597 w 2716853"/>
                <a:gd name="connsiteY4" fmla="*/ 28002 h 6944430"/>
                <a:gd name="connsiteX5" fmla="*/ 1819172 w 2716853"/>
                <a:gd name="connsiteY5" fmla="*/ 28002 h 6944430"/>
                <a:gd name="connsiteX6" fmla="*/ 920089 w 2716853"/>
                <a:gd name="connsiteY6" fmla="*/ 1226476 h 6944430"/>
                <a:gd name="connsiteX7" fmla="*/ 2617423 w 2716853"/>
                <a:gd name="connsiteY7" fmla="*/ 348901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16853" h="6944430">
                  <a:moveTo>
                    <a:pt x="21007" y="6946298"/>
                  </a:moveTo>
                  <a:lnTo>
                    <a:pt x="102232" y="6946298"/>
                  </a:lnTo>
                  <a:lnTo>
                    <a:pt x="2695848" y="3489016"/>
                  </a:lnTo>
                  <a:lnTo>
                    <a:pt x="1001315" y="1226476"/>
                  </a:lnTo>
                  <a:lnTo>
                    <a:pt x="1897597" y="28002"/>
                  </a:lnTo>
                  <a:lnTo>
                    <a:pt x="1819172" y="28002"/>
                  </a:lnTo>
                  <a:lnTo>
                    <a:pt x="920089" y="1226476"/>
                  </a:lnTo>
                  <a:lnTo>
                    <a:pt x="2617423" y="3489016"/>
                  </a:lnTo>
                  <a:close/>
                </a:path>
              </a:pathLst>
            </a:custGeom>
            <a:solidFill>
              <a:srgbClr val="FCFAF9"/>
            </a:solidFill>
            <a:ln w="9525" cap="flat">
              <a:noFill/>
              <a:prstDash val="solid"/>
              <a:miter/>
            </a:ln>
          </p:spPr>
          <p:txBody>
            <a:bodyPr rtlCol="0" anchor="ctr"/>
            <a:lstStyle/>
            <a:p>
              <a:endParaRPr lang="zh-CN" altLang="en-US"/>
            </a:p>
          </p:txBody>
        </p:sp>
        <p:sp>
          <p:nvSpPr>
            <p:cNvPr id="1054365" name="任意多边形: 形状 26"/>
            <p:cNvSpPr/>
            <p:nvPr userDrawn="1"/>
          </p:nvSpPr>
          <p:spPr>
            <a:xfrm>
              <a:off x="9436884" y="-52549"/>
              <a:ext cx="2632828" cy="6944431"/>
            </a:xfrm>
            <a:custGeom>
              <a:avLst/>
              <a:gdLst>
                <a:gd name="connsiteX0" fmla="*/ 1824774 w 2632827"/>
                <a:gd name="connsiteY0" fmla="*/ 28002 h 6944430"/>
                <a:gd name="connsiteX1" fmla="*/ 1816371 w 2632827"/>
                <a:gd name="connsiteY1" fmla="*/ 28002 h 6944430"/>
                <a:gd name="connsiteX2" fmla="*/ 922890 w 2632827"/>
                <a:gd name="connsiteY2" fmla="*/ 1222743 h 6944430"/>
                <a:gd name="connsiteX3" fmla="*/ 920089 w 2632827"/>
                <a:gd name="connsiteY3" fmla="*/ 1226476 h 6944430"/>
                <a:gd name="connsiteX4" fmla="*/ 2617423 w 2632827"/>
                <a:gd name="connsiteY4" fmla="*/ 3489016 h 6944430"/>
                <a:gd name="connsiteX5" fmla="*/ 21007 w 2632827"/>
                <a:gd name="connsiteY5" fmla="*/ 6946298 h 6944430"/>
                <a:gd name="connsiteX6" fmla="*/ 29409 w 2632827"/>
                <a:gd name="connsiteY6" fmla="*/ 6946298 h 6944430"/>
                <a:gd name="connsiteX7" fmla="*/ 2623025 w 2632827"/>
                <a:gd name="connsiteY7" fmla="*/ 3489016 h 6944430"/>
                <a:gd name="connsiteX8" fmla="*/ 2625825 w 2632827"/>
                <a:gd name="connsiteY8" fmla="*/ 3489016 h 6944430"/>
                <a:gd name="connsiteX9" fmla="*/ 928492 w 2632827"/>
                <a:gd name="connsiteY9" fmla="*/ 122647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2827" h="6944430">
                  <a:moveTo>
                    <a:pt x="1824774" y="28002"/>
                  </a:moveTo>
                  <a:lnTo>
                    <a:pt x="1816371" y="28002"/>
                  </a:lnTo>
                  <a:lnTo>
                    <a:pt x="922890" y="1222743"/>
                  </a:lnTo>
                  <a:lnTo>
                    <a:pt x="920089" y="1226476"/>
                  </a:lnTo>
                  <a:lnTo>
                    <a:pt x="2617423" y="3489016"/>
                  </a:lnTo>
                  <a:lnTo>
                    <a:pt x="21007" y="6946298"/>
                  </a:lnTo>
                  <a:lnTo>
                    <a:pt x="29409" y="6946298"/>
                  </a:lnTo>
                  <a:lnTo>
                    <a:pt x="2623025" y="3489016"/>
                  </a:lnTo>
                  <a:lnTo>
                    <a:pt x="2625825" y="3489016"/>
                  </a:lnTo>
                  <a:lnTo>
                    <a:pt x="928492" y="1226476"/>
                  </a:lnTo>
                  <a:close/>
                </a:path>
              </a:pathLst>
            </a:custGeom>
            <a:solidFill>
              <a:srgbClr val="FCFAF9"/>
            </a:solidFill>
            <a:ln w="9525" cap="flat">
              <a:noFill/>
              <a:prstDash val="solid"/>
              <a:miter/>
            </a:ln>
          </p:spPr>
          <p:txBody>
            <a:bodyPr rtlCol="0" anchor="ctr"/>
            <a:lstStyle/>
            <a:p>
              <a:endParaRPr lang="zh-CN" altLang="en-US"/>
            </a:p>
          </p:txBody>
        </p:sp>
        <p:sp>
          <p:nvSpPr>
            <p:cNvPr id="1054366" name="任意多边形: 形状 27"/>
            <p:cNvSpPr/>
            <p:nvPr userDrawn="1"/>
          </p:nvSpPr>
          <p:spPr>
            <a:xfrm>
              <a:off x="9139990" y="-52549"/>
              <a:ext cx="2632828" cy="6944431"/>
            </a:xfrm>
            <a:custGeom>
              <a:avLst/>
              <a:gdLst>
                <a:gd name="connsiteX0" fmla="*/ 939695 w 2632827"/>
                <a:gd name="connsiteY0" fmla="*/ 1226476 h 6944430"/>
                <a:gd name="connsiteX1" fmla="*/ 1835977 w 2632827"/>
                <a:gd name="connsiteY1" fmla="*/ 28002 h 6944430"/>
                <a:gd name="connsiteX2" fmla="*/ 1816371 w 2632827"/>
                <a:gd name="connsiteY2" fmla="*/ 28002 h 6944430"/>
                <a:gd name="connsiteX3" fmla="*/ 920089 w 2632827"/>
                <a:gd name="connsiteY3" fmla="*/ 1226476 h 6944430"/>
                <a:gd name="connsiteX4" fmla="*/ 2617423 w 2632827"/>
                <a:gd name="connsiteY4" fmla="*/ 3489016 h 6944430"/>
                <a:gd name="connsiteX5" fmla="*/ 21007 w 2632827"/>
                <a:gd name="connsiteY5" fmla="*/ 6946298 h 6944430"/>
                <a:gd name="connsiteX6" fmla="*/ 40613 w 2632827"/>
                <a:gd name="connsiteY6" fmla="*/ 6946298 h 6944430"/>
                <a:gd name="connsiteX7" fmla="*/ 2637029 w 2632827"/>
                <a:gd name="connsiteY7" fmla="*/ 3489016 h 694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2827" h="6944430">
                  <a:moveTo>
                    <a:pt x="939695" y="1226476"/>
                  </a:moveTo>
                  <a:lnTo>
                    <a:pt x="1835977" y="28002"/>
                  </a:lnTo>
                  <a:lnTo>
                    <a:pt x="1816371" y="28002"/>
                  </a:lnTo>
                  <a:lnTo>
                    <a:pt x="920089" y="1226476"/>
                  </a:lnTo>
                  <a:lnTo>
                    <a:pt x="2617423" y="3489016"/>
                  </a:lnTo>
                  <a:lnTo>
                    <a:pt x="21007" y="6946298"/>
                  </a:lnTo>
                  <a:lnTo>
                    <a:pt x="40613" y="6946298"/>
                  </a:lnTo>
                  <a:lnTo>
                    <a:pt x="2637029" y="3489016"/>
                  </a:lnTo>
                  <a:close/>
                </a:path>
              </a:pathLst>
            </a:custGeom>
            <a:solidFill>
              <a:srgbClr val="FCFAF9"/>
            </a:solidFill>
            <a:ln w="9525" cap="flat">
              <a:noFill/>
              <a:prstDash val="solid"/>
              <a:miter/>
            </a:ln>
          </p:spPr>
          <p:txBody>
            <a:bodyPr rtlCol="0" anchor="ctr"/>
            <a:lstStyle/>
            <a:p>
              <a:endParaRPr lang="zh-CN" altLang="en-US"/>
            </a:p>
          </p:txBody>
        </p:sp>
      </p:grpSp>
      <p:grpSp>
        <p:nvGrpSpPr>
          <p:cNvPr id="777" name="组合 18"/>
          <p:cNvGrpSpPr/>
          <p:nvPr/>
        </p:nvGrpSpPr>
        <p:grpSpPr>
          <a:xfrm>
            <a:off x="0" y="2286027"/>
            <a:ext cx="874125" cy="2464153"/>
            <a:chOff x="4255093" y="2187590"/>
            <a:chExt cx="952299" cy="2464153"/>
          </a:xfrm>
        </p:grpSpPr>
        <p:sp>
          <p:nvSpPr>
            <p:cNvPr id="1054367" name="任意多边形: 形状 19"/>
            <p:cNvSpPr/>
            <p:nvPr/>
          </p:nvSpPr>
          <p:spPr>
            <a:xfrm>
              <a:off x="4255093" y="2187590"/>
              <a:ext cx="952299" cy="2464153"/>
            </a:xfrm>
            <a:custGeom>
              <a:avLst/>
              <a:gdLst>
                <a:gd name="connsiteX0" fmla="*/ 21007 w 952299"/>
                <a:gd name="connsiteY0" fmla="*/ 28002 h 2464152"/>
                <a:gd name="connsiteX1" fmla="*/ 21007 w 952299"/>
                <a:gd name="connsiteY1" fmla="*/ 461095 h 2464152"/>
                <a:gd name="connsiteX2" fmla="*/ 21007 w 952299"/>
                <a:gd name="connsiteY2" fmla="*/ 2032926 h 2464152"/>
                <a:gd name="connsiteX3" fmla="*/ 21007 w 952299"/>
                <a:gd name="connsiteY3" fmla="*/ 2466020 h 2464152"/>
                <a:gd name="connsiteX4" fmla="*/ 934094 w 952299"/>
                <a:gd name="connsiteY4" fmla="*/ 1248877 h 24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299" h="2464152">
                  <a:moveTo>
                    <a:pt x="21007" y="28002"/>
                  </a:moveTo>
                  <a:lnTo>
                    <a:pt x="21007" y="461095"/>
                  </a:lnTo>
                  <a:lnTo>
                    <a:pt x="21007" y="2032926"/>
                  </a:lnTo>
                  <a:lnTo>
                    <a:pt x="21007" y="2466020"/>
                  </a:lnTo>
                  <a:lnTo>
                    <a:pt x="934094" y="1248877"/>
                  </a:lnTo>
                  <a:close/>
                </a:path>
              </a:pathLst>
            </a:custGeom>
            <a:solidFill>
              <a:schemeClr val="accent1">
                <a:lumMod val="20000"/>
                <a:lumOff val="80000"/>
              </a:schemeClr>
            </a:solidFill>
            <a:ln w="9525" cap="flat">
              <a:noFill/>
              <a:prstDash val="solid"/>
              <a:miter/>
            </a:ln>
          </p:spPr>
          <p:txBody>
            <a:bodyPr rtlCol="0" anchor="ctr"/>
            <a:lstStyle/>
            <a:p>
              <a:endParaRPr lang="zh-CN" altLang="en-US"/>
            </a:p>
          </p:txBody>
        </p:sp>
        <p:sp>
          <p:nvSpPr>
            <p:cNvPr id="1054368" name="任意多边形: 形状 20"/>
            <p:cNvSpPr/>
            <p:nvPr/>
          </p:nvSpPr>
          <p:spPr>
            <a:xfrm>
              <a:off x="4255093" y="2564680"/>
              <a:ext cx="672211" cy="1717440"/>
            </a:xfrm>
            <a:custGeom>
              <a:avLst/>
              <a:gdLst>
                <a:gd name="connsiteX0" fmla="*/ 651205 w 672211"/>
                <a:gd name="connsiteY0" fmla="*/ 871787 h 1717439"/>
                <a:gd name="connsiteX1" fmla="*/ 21007 w 672211"/>
                <a:gd name="connsiteY1" fmla="*/ 28002 h 1717439"/>
                <a:gd name="connsiteX2" fmla="*/ 21007 w 672211"/>
                <a:gd name="connsiteY2" fmla="*/ 84005 h 1717439"/>
                <a:gd name="connsiteX3" fmla="*/ 21007 w 672211"/>
                <a:gd name="connsiteY3" fmla="*/ 1655836 h 1717439"/>
                <a:gd name="connsiteX4" fmla="*/ 21007 w 672211"/>
                <a:gd name="connsiteY4" fmla="*/ 1711839 h 1717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211" h="1717439">
                  <a:moveTo>
                    <a:pt x="651205" y="871787"/>
                  </a:moveTo>
                  <a:lnTo>
                    <a:pt x="21007" y="28002"/>
                  </a:lnTo>
                  <a:lnTo>
                    <a:pt x="21007" y="84005"/>
                  </a:lnTo>
                  <a:lnTo>
                    <a:pt x="21007" y="1655836"/>
                  </a:lnTo>
                  <a:lnTo>
                    <a:pt x="21007" y="1711839"/>
                  </a:lnTo>
                  <a:close/>
                </a:path>
              </a:pathLst>
            </a:custGeom>
            <a:solidFill>
              <a:schemeClr val="accent1">
                <a:lumMod val="60000"/>
                <a:lumOff val="40000"/>
              </a:schemeClr>
            </a:solidFill>
            <a:ln w="9525" cap="flat">
              <a:noFill/>
              <a:prstDash val="solid"/>
              <a:miter/>
            </a:ln>
          </p:spPr>
          <p:txBody>
            <a:bodyPr rtlCol="0" anchor="ctr"/>
            <a:lstStyle/>
            <a:p>
              <a:endParaRPr lang="zh-CN" altLang="en-US"/>
            </a:p>
          </p:txBody>
        </p:sp>
        <p:sp>
          <p:nvSpPr>
            <p:cNvPr id="1054369" name="任意多边形: 形状 21"/>
            <p:cNvSpPr/>
            <p:nvPr/>
          </p:nvSpPr>
          <p:spPr>
            <a:xfrm>
              <a:off x="4255093" y="2952970"/>
              <a:ext cx="364114" cy="933391"/>
            </a:xfrm>
            <a:custGeom>
              <a:avLst/>
              <a:gdLst>
                <a:gd name="connsiteX0" fmla="*/ 21007 w 364114"/>
                <a:gd name="connsiteY0" fmla="*/ 935258 h 933391"/>
                <a:gd name="connsiteX1" fmla="*/ 359913 w 364114"/>
                <a:gd name="connsiteY1" fmla="*/ 483497 h 933391"/>
                <a:gd name="connsiteX2" fmla="*/ 21007 w 364114"/>
                <a:gd name="connsiteY2" fmla="*/ 28002 h 933391"/>
              </a:gdLst>
              <a:ahLst/>
              <a:cxnLst>
                <a:cxn ang="0">
                  <a:pos x="connsiteX0" y="connsiteY0"/>
                </a:cxn>
                <a:cxn ang="0">
                  <a:pos x="connsiteX1" y="connsiteY1"/>
                </a:cxn>
                <a:cxn ang="0">
                  <a:pos x="connsiteX2" y="connsiteY2"/>
                </a:cxn>
              </a:cxnLst>
              <a:rect l="l" t="t" r="r" b="b"/>
              <a:pathLst>
                <a:path w="364114" h="933391">
                  <a:moveTo>
                    <a:pt x="21007" y="935258"/>
                  </a:moveTo>
                  <a:lnTo>
                    <a:pt x="359913" y="483497"/>
                  </a:lnTo>
                  <a:lnTo>
                    <a:pt x="21007" y="28002"/>
                  </a:lnTo>
                  <a:close/>
                </a:path>
              </a:pathLst>
            </a:custGeom>
            <a:solidFill>
              <a:schemeClr val="accent1"/>
            </a:solidFill>
            <a:ln w="9525" cap="flat">
              <a:noFill/>
              <a:prstDash val="solid"/>
              <a:miter/>
            </a:ln>
          </p:spPr>
          <p:txBody>
            <a:bodyPr rtlCol="0" anchor="ctr"/>
            <a:lstStyle/>
            <a:p>
              <a:endParaRPr lang="zh-CN" altLang="en-US"/>
            </a:p>
          </p:txBody>
        </p:sp>
      </p:grpSp>
      <p:sp>
        <p:nvSpPr>
          <p:cNvPr id="1054370" name="标题 1"/>
          <p:cNvSpPr>
            <a:spLocks noGrp="1"/>
          </p:cNvSpPr>
          <p:nvPr userDrawn="1">
            <p:ph type="ctrTitle" hasCustomPrompt="1"/>
          </p:nvPr>
        </p:nvSpPr>
        <p:spPr>
          <a:xfrm>
            <a:off x="7882994" y="2111856"/>
            <a:ext cx="3312130" cy="1621509"/>
          </a:xfrm>
        </p:spPr>
        <p:txBody>
          <a:bodyPr anchor="b">
            <a:normAutofit/>
          </a:bodyPr>
          <a:lstStyle>
            <a:lvl1pPr marL="0" indent="0" algn="r">
              <a:buFont typeface="Arial" panose="020B0604020202020204" pitchFamily="34" charset="0"/>
              <a:buNone/>
              <a:defRPr sz="3200">
                <a:solidFill>
                  <a:schemeClr val="bg1"/>
                </a:solidFill>
              </a:defRPr>
            </a:lvl1pPr>
          </a:lstStyle>
          <a:p>
            <a:r>
              <a:rPr lang="en-US" altLang="zh-CN" dirty="0"/>
              <a:t>Conclusion</a:t>
            </a:r>
            <a:endParaRPr lang="zh-CN" altLang="en-US" dirty="0"/>
          </a:p>
        </p:txBody>
      </p:sp>
      <p:sp>
        <p:nvSpPr>
          <p:cNvPr id="1054371" name="文本占位符 62"/>
          <p:cNvSpPr>
            <a:spLocks noGrp="1"/>
          </p:cNvSpPr>
          <p:nvPr userDrawn="1">
            <p:ph type="body" sz="quarter" idx="18" hasCustomPrompt="1"/>
          </p:nvPr>
        </p:nvSpPr>
        <p:spPr>
          <a:xfrm>
            <a:off x="7882994" y="4904511"/>
            <a:ext cx="3312130" cy="310871"/>
          </a:xfrm>
        </p:spPr>
        <p:txBody>
          <a:bodyPr vert="horz" lIns="91440" tIns="45720" rIns="91440" bIns="45720" rtlCol="0">
            <a:normAutofit/>
          </a:bodyPr>
          <a:lstStyle>
            <a:lvl1pPr marL="0" indent="0" algn="r">
              <a:buNone/>
              <a:defRPr lang="zh-CN" altLang="en-US" sz="1500" smtClean="0">
                <a:solidFill>
                  <a:schemeClr val="bg1"/>
                </a:solidFill>
              </a:defRPr>
            </a:lvl1pPr>
            <a:lvl2pPr>
              <a:defRPr lang="zh-CN" altLang="en-US" sz="2000" smtClean="0"/>
            </a:lvl2pPr>
            <a:lvl3pPr>
              <a:defRPr lang="zh-CN" altLang="en-US" sz="1800" smtClean="0"/>
            </a:lvl3pPr>
            <a:lvl4pPr>
              <a:defRPr lang="zh-CN" altLang="en-US" sz="1600" smtClean="0"/>
            </a:lvl4pPr>
            <a:lvl5pPr>
              <a:defRPr lang="zh-CN" altLang="en-US" sz="1600"/>
            </a:lvl5pPr>
          </a:lstStyle>
          <a:p>
            <a:pPr marL="228600" marR="0" lvl="0" indent="-228600" fontAlgn="auto">
              <a:spcAft>
                <a:spcPts val="0"/>
              </a:spcAft>
              <a:buClrTx/>
              <a:buSzTx/>
            </a:pPr>
            <a:r>
              <a:rPr lang="en-US" altLang="zh-CN" dirty="0"/>
              <a:t>Data</a:t>
            </a:r>
            <a:endParaRPr lang="en-US" altLang="zh-CN" dirty="0"/>
          </a:p>
        </p:txBody>
      </p:sp>
      <p:sp>
        <p:nvSpPr>
          <p:cNvPr id="1054372" name="文本占位符 13"/>
          <p:cNvSpPr>
            <a:spLocks noGrp="1"/>
          </p:cNvSpPr>
          <p:nvPr userDrawn="1">
            <p:ph type="body" sz="quarter" idx="10" hasCustomPrompt="1"/>
          </p:nvPr>
        </p:nvSpPr>
        <p:spPr>
          <a:xfrm>
            <a:off x="7882994" y="4608240"/>
            <a:ext cx="3312130" cy="296271"/>
          </a:xfrm>
        </p:spPr>
        <p:txBody>
          <a:bodyPr vert="horz" anchor="ctr">
            <a:noAutofit/>
          </a:bodyPr>
          <a:lstStyle>
            <a:lvl1pPr marL="0" indent="0" algn="r">
              <a:buNone/>
              <a:defRPr sz="1500" b="0">
                <a:solidFill>
                  <a:schemeClr val="bg1"/>
                </a:solidFill>
              </a:defRPr>
            </a:lvl1pPr>
            <a:lvl2pPr marL="457200" indent="0">
              <a:buNone/>
            </a:lvl2pPr>
            <a:lvl3pPr marL="914400" indent="0">
              <a:buNone/>
            </a:lvl3pPr>
            <a:lvl4pPr marL="1371600" indent="0">
              <a:buNone/>
            </a:lvl4pPr>
            <a:lvl5pPr marL="1828800" indent="0">
              <a:buNone/>
            </a:lvl5pPr>
          </a:lstStyle>
          <a:p>
            <a:pPr lvl="0"/>
            <a:r>
              <a:rPr lang="en-US" altLang="zh-CN" dirty="0"/>
              <a:t>Signature</a:t>
            </a:r>
            <a:endParaRPr lang="en-US" altLang="zh-CN" dirty="0"/>
          </a:p>
        </p:txBody>
      </p:sp>
    </p:spTree>
  </p:cSld>
  <p:clrMapOvr>
    <a:overrideClrMapping bg1="lt1" tx1="dk1" bg2="lt2" tx2="dk2" accent1="accent1" accent2="accent2" accent3="accent3" accent4="accent4" accent5="accent5" accent6="accent6" hlink="hlink" folHlink="folHlink"/>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itle" preserve="1" showMasterSp="0" userDrawn="1">
  <p:cSld name="标题幻灯片">
    <p:spTree>
      <p:nvGrpSpPr>
        <p:cNvPr id="1" name=""/>
        <p:cNvGrpSpPr/>
        <p:nvPr/>
      </p:nvGrpSpPr>
      <p:grpSpPr>
        <a:xfrm>
          <a:off x="0" y="0"/>
          <a:ext cx="0" cy="0"/>
          <a:chOff x="0" y="0"/>
          <a:chExt cx="0" cy="0"/>
        </a:xfrm>
      </p:grpSpPr>
      <p:sp>
        <p:nvSpPr>
          <p:cNvPr id="1054393" name="矩形 5"/>
          <p:cNvSpPr/>
          <p:nvPr userDrawn="1"/>
        </p:nvSpPr>
        <p:spPr>
          <a:xfrm>
            <a:off x="0" y="0"/>
            <a:ext cx="12192000" cy="6858000"/>
          </a:xfrm>
          <a:prstGeom prst="rect">
            <a:avLst/>
          </a:prstGeom>
          <a:blipFill>
            <a:blip r:embed="rId2" cstate="screen"/>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4394" name="任意多边形: 形状 6"/>
          <p:cNvSpPr/>
          <p:nvPr userDrawn="1"/>
        </p:nvSpPr>
        <p:spPr>
          <a:xfrm flipV="1">
            <a:off x="6937" y="-3789"/>
            <a:ext cx="12168000" cy="2233910"/>
          </a:xfrm>
          <a:custGeom>
            <a:avLst/>
            <a:gdLst>
              <a:gd name="connsiteX0" fmla="*/ 2625605 w 12168000"/>
              <a:gd name="connsiteY0" fmla="*/ 0 h 1984115"/>
              <a:gd name="connsiteX1" fmla="*/ 9658060 w 12168000"/>
              <a:gd name="connsiteY1" fmla="*/ 0 h 1984115"/>
              <a:gd name="connsiteX2" fmla="*/ 12168000 w 12168000"/>
              <a:gd name="connsiteY2" fmla="*/ 1402310 h 1984115"/>
              <a:gd name="connsiteX3" fmla="*/ 12168000 w 12168000"/>
              <a:gd name="connsiteY3" fmla="*/ 1617894 h 1984115"/>
              <a:gd name="connsiteX4" fmla="*/ 12168000 w 12168000"/>
              <a:gd name="connsiteY4" fmla="*/ 1703634 h 1984115"/>
              <a:gd name="connsiteX5" fmla="*/ 12168000 w 12168000"/>
              <a:gd name="connsiteY5" fmla="*/ 1984115 h 1984115"/>
              <a:gd name="connsiteX6" fmla="*/ 0 w 12168000"/>
              <a:gd name="connsiteY6" fmla="*/ 1984115 h 1984115"/>
              <a:gd name="connsiteX7" fmla="*/ 0 w 12168000"/>
              <a:gd name="connsiteY7" fmla="*/ 1703634 h 1984115"/>
              <a:gd name="connsiteX8" fmla="*/ 0 w 12168000"/>
              <a:gd name="connsiteY8" fmla="*/ 1617894 h 1984115"/>
              <a:gd name="connsiteX9" fmla="*/ 0 w 12168000"/>
              <a:gd name="connsiteY9" fmla="*/ 1135756 h 198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68000" h="1984115">
                <a:moveTo>
                  <a:pt x="2625605" y="0"/>
                </a:moveTo>
                <a:lnTo>
                  <a:pt x="9658060" y="0"/>
                </a:lnTo>
                <a:lnTo>
                  <a:pt x="12168000" y="1402310"/>
                </a:lnTo>
                <a:lnTo>
                  <a:pt x="12168000" y="1617894"/>
                </a:lnTo>
                <a:lnTo>
                  <a:pt x="12168000" y="1703634"/>
                </a:lnTo>
                <a:lnTo>
                  <a:pt x="12168000" y="1984115"/>
                </a:lnTo>
                <a:lnTo>
                  <a:pt x="0" y="1984115"/>
                </a:lnTo>
                <a:lnTo>
                  <a:pt x="0" y="1703634"/>
                </a:lnTo>
                <a:lnTo>
                  <a:pt x="0" y="1617894"/>
                </a:lnTo>
                <a:lnTo>
                  <a:pt x="0" y="1135756"/>
                </a:lnTo>
                <a:close/>
              </a:path>
            </a:pathLst>
          </a:custGeom>
          <a:gradFill>
            <a:gsLst>
              <a:gs pos="0">
                <a:srgbClr val="013B8C">
                  <a:alpha val="58000"/>
                </a:srgbClr>
              </a:gs>
              <a:gs pos="47000">
                <a:srgbClr val="00317F">
                  <a:alpha val="79000"/>
                </a:srgbClr>
              </a:gs>
              <a:gs pos="100000">
                <a:srgbClr val="002172">
                  <a:alpha val="90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4395" name="任意多边形: 形状 7"/>
          <p:cNvSpPr/>
          <p:nvPr userDrawn="1"/>
        </p:nvSpPr>
        <p:spPr>
          <a:xfrm>
            <a:off x="16518" y="5409530"/>
            <a:ext cx="12111548" cy="1448470"/>
          </a:xfrm>
          <a:custGeom>
            <a:avLst/>
            <a:gdLst>
              <a:gd name="connsiteX0" fmla="*/ 2625605 w 12111548"/>
              <a:gd name="connsiteY0" fmla="*/ 0 h 1448470"/>
              <a:gd name="connsiteX1" fmla="*/ 9658060 w 12111548"/>
              <a:gd name="connsiteY1" fmla="*/ 0 h 1448470"/>
              <a:gd name="connsiteX2" fmla="*/ 12111548 w 12111548"/>
              <a:gd name="connsiteY2" fmla="*/ 1448470 h 1448470"/>
              <a:gd name="connsiteX3" fmla="*/ 0 w 12111548"/>
              <a:gd name="connsiteY3" fmla="*/ 1448470 h 1448470"/>
              <a:gd name="connsiteX4" fmla="*/ 0 w 12111548"/>
              <a:gd name="connsiteY4" fmla="*/ 1200134 h 144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548" h="1448470">
                <a:moveTo>
                  <a:pt x="2625605" y="0"/>
                </a:moveTo>
                <a:lnTo>
                  <a:pt x="9658060" y="0"/>
                </a:lnTo>
                <a:lnTo>
                  <a:pt x="12111548" y="1448470"/>
                </a:lnTo>
                <a:lnTo>
                  <a:pt x="0" y="1448470"/>
                </a:lnTo>
                <a:lnTo>
                  <a:pt x="0" y="1200134"/>
                </a:lnTo>
                <a:close/>
              </a:path>
            </a:pathLst>
          </a:custGeom>
          <a:gradFill>
            <a:gsLst>
              <a:gs pos="0">
                <a:srgbClr val="023181">
                  <a:alpha val="26000"/>
                </a:srgbClr>
              </a:gs>
              <a:gs pos="100000">
                <a:schemeClr val="tx1">
                  <a:alpha val="86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54396" name="矩形 8"/>
          <p:cNvSpPr/>
          <p:nvPr userDrawn="1"/>
        </p:nvSpPr>
        <p:spPr>
          <a:xfrm>
            <a:off x="2605315" y="1349829"/>
            <a:ext cx="6981371" cy="3666362"/>
          </a:xfrm>
          <a:prstGeom prst="rect">
            <a:avLst/>
          </a:prstGeom>
          <a:noFill/>
          <a:ln w="127000" cmpd="thickThi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4397" name="标题 1"/>
          <p:cNvSpPr>
            <a:spLocks noGrp="1"/>
          </p:cNvSpPr>
          <p:nvPr>
            <p:ph type="ctrTitle" hasCustomPrompt="1"/>
          </p:nvPr>
        </p:nvSpPr>
        <p:spPr>
          <a:xfrm>
            <a:off x="3851329" y="2142916"/>
            <a:ext cx="4503876" cy="1976049"/>
          </a:xfrm>
        </p:spPr>
        <p:txBody>
          <a:bodyPr anchor="ctr">
            <a:normAutofit/>
          </a:bodyPr>
          <a:lstStyle>
            <a:lvl1pPr algn="ctr">
              <a:defRPr sz="4000">
                <a:solidFill>
                  <a:schemeClr val="bg1"/>
                </a:solidFill>
              </a:defRPr>
            </a:lvl1pPr>
          </a:lstStyle>
          <a:p>
            <a:r>
              <a:rPr lang="en-US" dirty="0"/>
              <a:t>Click to edit master title style</a:t>
            </a:r>
            <a:endParaRPr lang="zh-CN" altLang="en-US" dirty="0"/>
          </a:p>
        </p:txBody>
      </p:sp>
      <p:sp>
        <p:nvSpPr>
          <p:cNvPr id="1054398" name="副标题 2"/>
          <p:cNvSpPr>
            <a:spLocks noGrp="1"/>
          </p:cNvSpPr>
          <p:nvPr>
            <p:ph type="subTitle" idx="1" hasCustomPrompt="1"/>
          </p:nvPr>
        </p:nvSpPr>
        <p:spPr>
          <a:xfrm>
            <a:off x="4642018" y="4417726"/>
            <a:ext cx="2922498" cy="460776"/>
          </a:xfrm>
        </p:spPr>
        <p:txBody>
          <a:bodyPr anchor="ctr">
            <a:noAutofit/>
          </a:bodyPr>
          <a:lstStyle>
            <a:lvl1pPr marL="0" indent="0" algn="ct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endParaRPr lang="en-US" dirty="0"/>
          </a:p>
        </p:txBody>
      </p:sp>
      <p:sp>
        <p:nvSpPr>
          <p:cNvPr id="1054399" name="文本占位符 13"/>
          <p:cNvSpPr>
            <a:spLocks noGrp="1"/>
          </p:cNvSpPr>
          <p:nvPr>
            <p:ph type="body" sz="quarter" idx="10" hasCustomPrompt="1"/>
          </p:nvPr>
        </p:nvSpPr>
        <p:spPr>
          <a:xfrm>
            <a:off x="3180770" y="4985756"/>
            <a:ext cx="5844995" cy="258922"/>
          </a:xfrm>
        </p:spPr>
        <p:txBody>
          <a:bodyPr vert="horz" anchor="ctr">
            <a:noAutofit/>
          </a:bodyPr>
          <a:lstStyle>
            <a:lvl1pPr marL="0" indent="0" algn="ctr">
              <a:buNone/>
              <a:defRPr sz="1500" b="1" u="sng">
                <a:solidFill>
                  <a:schemeClr val="bg1"/>
                </a:solidFill>
              </a:defRPr>
            </a:lvl1pPr>
            <a:lvl2pPr marL="457200" indent="0">
              <a:buNone/>
            </a:lvl2pPr>
            <a:lvl3pPr marL="914400" indent="0">
              <a:buNone/>
            </a:lvl3pPr>
            <a:lvl4pPr marL="1371600" indent="0">
              <a:buNone/>
            </a:lvl4pPr>
            <a:lvl5pPr marL="1828800" indent="0">
              <a:buNone/>
            </a:lvl5pPr>
          </a:lstStyle>
          <a:p>
            <a:pPr lvl="0"/>
            <a:r>
              <a:rPr lang="en-US" altLang="zh-CN" dirty="0"/>
              <a:t>signature</a:t>
            </a:r>
            <a:endParaRPr lang="en-US" altLang="zh-CN" dirty="0"/>
          </a:p>
        </p:txBody>
      </p:sp>
      <p:sp>
        <p:nvSpPr>
          <p:cNvPr id="1054400" name="文本占位符 13"/>
          <p:cNvSpPr>
            <a:spLocks noGrp="1"/>
          </p:cNvSpPr>
          <p:nvPr>
            <p:ph type="body" sz="quarter" idx="11" hasCustomPrompt="1"/>
          </p:nvPr>
        </p:nvSpPr>
        <p:spPr>
          <a:xfrm>
            <a:off x="3180769" y="5286917"/>
            <a:ext cx="5844996" cy="296392"/>
          </a:xfrm>
        </p:spPr>
        <p:txBody>
          <a:bodyPr vert="horz" anchor="ctr">
            <a:noAutofit/>
          </a:bodyPr>
          <a:lstStyle>
            <a:lvl1pPr marL="0" indent="0" algn="ctr">
              <a:buNone/>
              <a:defRPr sz="1500" b="1" u="sng">
                <a:solidFill>
                  <a:schemeClr val="bg1"/>
                </a:solidFill>
              </a:defRPr>
            </a:lvl1pPr>
            <a:lvl2pPr marL="457200" indent="0">
              <a:buNone/>
            </a:lvl2pPr>
            <a:lvl3pPr marL="914400" indent="0">
              <a:buNone/>
            </a:lvl3pPr>
            <a:lvl4pPr marL="1371600" indent="0">
              <a:buNone/>
            </a:lvl4pPr>
            <a:lvl5pPr marL="1828800" indent="0">
              <a:buNone/>
            </a:lvl5pPr>
          </a:lstStyle>
          <a:p>
            <a:pPr lvl="0"/>
            <a:r>
              <a:rPr lang="en-US" altLang="zh-CN" dirty="0"/>
              <a:t>date</a:t>
            </a:r>
            <a:endParaRPr lang="zh-CN" altLang="en-US" dirty="0"/>
          </a:p>
        </p:txBody>
      </p:sp>
    </p:spTree>
  </p:cSld>
  <p:clrMapOvr>
    <a:overrideClrMapping bg1="lt1" tx1="dk1" bg2="lt2" tx2="dk2" accent1="accent1" accent2="accent2" accent3="accent3" accent4="accent4" accent5="accent5" accent6="accent6" hlink="hlink" folHlink="folHlink"/>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secHead" preserve="1" showMasterSp="0" userDrawn="1">
  <p:cSld name="节标题">
    <p:bg>
      <p:bgPr>
        <a:solidFill>
          <a:schemeClr val="bg1"/>
        </a:solidFill>
        <a:effectLst/>
      </p:bgPr>
    </p:bg>
    <p:spTree>
      <p:nvGrpSpPr>
        <p:cNvPr id="1" name=""/>
        <p:cNvGrpSpPr/>
        <p:nvPr/>
      </p:nvGrpSpPr>
      <p:grpSpPr>
        <a:xfrm>
          <a:off x="0" y="0"/>
          <a:ext cx="0" cy="0"/>
          <a:chOff x="0" y="0"/>
          <a:chExt cx="0" cy="0"/>
        </a:xfrm>
      </p:grpSpPr>
      <p:sp>
        <p:nvSpPr>
          <p:cNvPr id="1049690" name="矩形 12"/>
          <p:cNvSpPr/>
          <p:nvPr userDrawn="1"/>
        </p:nvSpPr>
        <p:spPr>
          <a:xfrm>
            <a:off x="0" y="0"/>
            <a:ext cx="12192000" cy="6858000"/>
          </a:xfrm>
          <a:prstGeom prst="rect">
            <a:avLst/>
          </a:prstGeom>
          <a:blipFill>
            <a:blip r:embed="rId2" cstate="screen"/>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9691" name="任意多边形: 形状 13"/>
          <p:cNvSpPr/>
          <p:nvPr userDrawn="1"/>
        </p:nvSpPr>
        <p:spPr>
          <a:xfrm flipV="1">
            <a:off x="6937" y="-3789"/>
            <a:ext cx="12168000" cy="2233910"/>
          </a:xfrm>
          <a:custGeom>
            <a:avLst/>
            <a:gdLst>
              <a:gd name="connsiteX0" fmla="*/ 2625605 w 12168000"/>
              <a:gd name="connsiteY0" fmla="*/ 0 h 1984115"/>
              <a:gd name="connsiteX1" fmla="*/ 9658060 w 12168000"/>
              <a:gd name="connsiteY1" fmla="*/ 0 h 1984115"/>
              <a:gd name="connsiteX2" fmla="*/ 12168000 w 12168000"/>
              <a:gd name="connsiteY2" fmla="*/ 1402310 h 1984115"/>
              <a:gd name="connsiteX3" fmla="*/ 12168000 w 12168000"/>
              <a:gd name="connsiteY3" fmla="*/ 1617894 h 1984115"/>
              <a:gd name="connsiteX4" fmla="*/ 12168000 w 12168000"/>
              <a:gd name="connsiteY4" fmla="*/ 1703634 h 1984115"/>
              <a:gd name="connsiteX5" fmla="*/ 12168000 w 12168000"/>
              <a:gd name="connsiteY5" fmla="*/ 1984115 h 1984115"/>
              <a:gd name="connsiteX6" fmla="*/ 0 w 12168000"/>
              <a:gd name="connsiteY6" fmla="*/ 1984115 h 1984115"/>
              <a:gd name="connsiteX7" fmla="*/ 0 w 12168000"/>
              <a:gd name="connsiteY7" fmla="*/ 1703634 h 1984115"/>
              <a:gd name="connsiteX8" fmla="*/ 0 w 12168000"/>
              <a:gd name="connsiteY8" fmla="*/ 1617894 h 1984115"/>
              <a:gd name="connsiteX9" fmla="*/ 0 w 12168000"/>
              <a:gd name="connsiteY9" fmla="*/ 1135756 h 198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68000" h="1984115">
                <a:moveTo>
                  <a:pt x="2625605" y="0"/>
                </a:moveTo>
                <a:lnTo>
                  <a:pt x="9658060" y="0"/>
                </a:lnTo>
                <a:lnTo>
                  <a:pt x="12168000" y="1402310"/>
                </a:lnTo>
                <a:lnTo>
                  <a:pt x="12168000" y="1617894"/>
                </a:lnTo>
                <a:lnTo>
                  <a:pt x="12168000" y="1703634"/>
                </a:lnTo>
                <a:lnTo>
                  <a:pt x="12168000" y="1984115"/>
                </a:lnTo>
                <a:lnTo>
                  <a:pt x="0" y="1984115"/>
                </a:lnTo>
                <a:lnTo>
                  <a:pt x="0" y="1703634"/>
                </a:lnTo>
                <a:lnTo>
                  <a:pt x="0" y="1617894"/>
                </a:lnTo>
                <a:lnTo>
                  <a:pt x="0" y="1135756"/>
                </a:lnTo>
                <a:close/>
              </a:path>
            </a:pathLst>
          </a:custGeom>
          <a:gradFill>
            <a:gsLst>
              <a:gs pos="2825">
                <a:srgbClr val="0059AB">
                  <a:alpha val="68000"/>
                </a:srgbClr>
              </a:gs>
              <a:gs pos="20000">
                <a:srgbClr val="013B8C">
                  <a:alpha val="58000"/>
                </a:srgbClr>
              </a:gs>
              <a:gs pos="47000">
                <a:srgbClr val="00317F">
                  <a:alpha val="79000"/>
                </a:srgbClr>
              </a:gs>
              <a:gs pos="100000">
                <a:srgbClr val="002172">
                  <a:alpha val="90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9692" name="任意多边形: 形状 14"/>
          <p:cNvSpPr/>
          <p:nvPr userDrawn="1"/>
        </p:nvSpPr>
        <p:spPr>
          <a:xfrm>
            <a:off x="16518" y="5409530"/>
            <a:ext cx="12111548" cy="1448470"/>
          </a:xfrm>
          <a:custGeom>
            <a:avLst/>
            <a:gdLst>
              <a:gd name="connsiteX0" fmla="*/ 2625605 w 12111548"/>
              <a:gd name="connsiteY0" fmla="*/ 0 h 1448470"/>
              <a:gd name="connsiteX1" fmla="*/ 9658060 w 12111548"/>
              <a:gd name="connsiteY1" fmla="*/ 0 h 1448470"/>
              <a:gd name="connsiteX2" fmla="*/ 12111548 w 12111548"/>
              <a:gd name="connsiteY2" fmla="*/ 1448470 h 1448470"/>
              <a:gd name="connsiteX3" fmla="*/ 0 w 12111548"/>
              <a:gd name="connsiteY3" fmla="*/ 1448470 h 1448470"/>
              <a:gd name="connsiteX4" fmla="*/ 0 w 12111548"/>
              <a:gd name="connsiteY4" fmla="*/ 1200134 h 144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548" h="1448470">
                <a:moveTo>
                  <a:pt x="2625605" y="0"/>
                </a:moveTo>
                <a:lnTo>
                  <a:pt x="9658060" y="0"/>
                </a:lnTo>
                <a:lnTo>
                  <a:pt x="12111548" y="1448470"/>
                </a:lnTo>
                <a:lnTo>
                  <a:pt x="0" y="1448470"/>
                </a:lnTo>
                <a:lnTo>
                  <a:pt x="0" y="1200134"/>
                </a:lnTo>
                <a:close/>
              </a:path>
            </a:pathLst>
          </a:custGeom>
          <a:gradFill>
            <a:gsLst>
              <a:gs pos="0">
                <a:srgbClr val="023181">
                  <a:alpha val="26000"/>
                </a:srgbClr>
              </a:gs>
              <a:gs pos="100000">
                <a:schemeClr val="accent1">
                  <a:alpha val="83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49693" name="标题 1"/>
          <p:cNvSpPr>
            <a:spLocks noGrp="1"/>
          </p:cNvSpPr>
          <p:nvPr userDrawn="1">
            <p:ph type="title"/>
          </p:nvPr>
        </p:nvSpPr>
        <p:spPr>
          <a:xfrm>
            <a:off x="3726276" y="2716907"/>
            <a:ext cx="5419185" cy="895350"/>
          </a:xfrm>
        </p:spPr>
        <p:txBody>
          <a:bodyPr anchor="b">
            <a:normAutofit/>
          </a:bodyPr>
          <a:lstStyle>
            <a:lvl1pPr algn="l">
              <a:defRPr sz="2400" b="1">
                <a:solidFill>
                  <a:schemeClr val="bg1"/>
                </a:solidFill>
              </a:defRPr>
            </a:lvl1pPr>
          </a:lstStyle>
          <a:p>
            <a:r>
              <a:rPr lang="en-US" dirty="0"/>
              <a:t>Click to edit Master title style</a:t>
            </a:r>
            <a:endParaRPr lang="zh-CN" altLang="en-US" dirty="0"/>
          </a:p>
        </p:txBody>
      </p:sp>
      <p:sp>
        <p:nvSpPr>
          <p:cNvPr id="1049694" name="文本占位符 2"/>
          <p:cNvSpPr>
            <a:spLocks noGrp="1"/>
          </p:cNvSpPr>
          <p:nvPr userDrawn="1">
            <p:ph type="body" idx="1"/>
          </p:nvPr>
        </p:nvSpPr>
        <p:spPr>
          <a:xfrm>
            <a:off x="3727392" y="3612257"/>
            <a:ext cx="5419185" cy="1015623"/>
          </a:xfrm>
        </p:spPr>
        <p:txBody>
          <a:bodyPr anchor="t">
            <a:normAutofit/>
          </a:bodyPr>
          <a:lstStyle>
            <a:lvl1pPr marL="0" indent="0" algn="l">
              <a:lnSpc>
                <a:spcPct val="100000"/>
              </a:lnSpc>
              <a:buNone/>
              <a:defRPr sz="11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Edit Master text styles</a:t>
            </a:r>
            <a:endParaRPr lang="en-US" dirty="0"/>
          </a:p>
        </p:txBody>
      </p:sp>
    </p:spTree>
  </p:cSld>
  <p:clrMapOvr>
    <a:overrideClrMapping bg1="lt1" tx1="dk1" bg2="lt2" tx2="dk2" accent1="accent1" accent2="accent2" accent3="accent3" accent4="accent4" accent5="accent5" accent6="accent6" hlink="hlink" folHlink="folHlink"/>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1054405" name="日期占位符 2"/>
          <p:cNvSpPr>
            <a:spLocks noGrp="1"/>
          </p:cNvSpPr>
          <p:nvPr>
            <p:ph type="dt" sz="half" idx="10"/>
          </p:nvPr>
        </p:nvSpPr>
        <p:spPr/>
        <p:txBody>
          <a:bodyPr/>
          <a:lstStyle/>
          <a:p>
            <a:fld id="{6489D9C7-5DC6-4263-87FF-7C99F6FB63C3}" type="datetime1">
              <a:rPr lang="zh-CN" altLang="en-US" smtClean="0"/>
            </a:fld>
            <a:endParaRPr lang="zh-CN" altLang="en-US"/>
          </a:p>
        </p:txBody>
      </p:sp>
      <p:sp>
        <p:nvSpPr>
          <p:cNvPr id="1054406" name="页脚占位符 3"/>
          <p:cNvSpPr>
            <a:spLocks noGrp="1"/>
          </p:cNvSpPr>
          <p:nvPr>
            <p:ph type="ftr" sz="quarter" idx="11"/>
          </p:nvPr>
        </p:nvSpPr>
        <p:spPr/>
        <p:txBody>
          <a:bodyPr/>
          <a:lstStyle/>
          <a:p>
            <a:r>
              <a:rPr lang="en-US" altLang="zh-CN"/>
              <a:t>www.islide.cc</a:t>
            </a:r>
            <a:endParaRPr lang="zh-CN" altLang="en-US" dirty="0"/>
          </a:p>
        </p:txBody>
      </p:sp>
      <p:sp>
        <p:nvSpPr>
          <p:cNvPr id="1054407" name="灯片编号占位符 4"/>
          <p:cNvSpPr>
            <a:spLocks noGrp="1"/>
          </p:cNvSpPr>
          <p:nvPr>
            <p:ph type="sldNum" sz="quarter" idx="12"/>
          </p:nvPr>
        </p:nvSpPr>
        <p:spPr/>
        <p:txBody>
          <a:bodyPr/>
          <a:lstStyle/>
          <a:p>
            <a:fld id="{5DD3DB80-B894-403A-B48E-6FDC1A72010E}" type="slidenum">
              <a:rPr lang="zh-CN" altLang="en-US" smtClean="0"/>
            </a:fld>
            <a:endParaRPr lang="zh-CN" altLang="en-US"/>
          </a:p>
        </p:txBody>
      </p:sp>
      <p:sp>
        <p:nvSpPr>
          <p:cNvPr id="1054408" name="标题 5"/>
          <p:cNvSpPr>
            <a:spLocks noGrp="1"/>
          </p:cNvSpPr>
          <p:nvPr>
            <p:ph type="title"/>
          </p:nvPr>
        </p:nvSpPr>
        <p:spPr/>
        <p:txBody>
          <a:bodyPr/>
          <a:lstStyle/>
          <a:p>
            <a:r>
              <a:rPr lang="en-US" altLang="zh-CN" dirty="0"/>
              <a:t>Click to edit Master title style</a:t>
            </a:r>
            <a:endParaRPr lang="zh-CN" altLang="en-US" dirty="0"/>
          </a:p>
        </p:txBody>
      </p:sp>
      <p:sp>
        <p:nvSpPr>
          <p:cNvPr id="1054409" name="内容占位符 7"/>
          <p:cNvSpPr>
            <a:spLocks noGrp="1"/>
          </p:cNvSpPr>
          <p:nvPr>
            <p:ph sz="quarter" idx="13"/>
          </p:nvPr>
        </p:nvSpPr>
        <p:spPr>
          <a:xfrm>
            <a:off x="669925" y="1130299"/>
            <a:ext cx="10850563" cy="5006975"/>
          </a:xfrm>
        </p:spPr>
        <p:txBody>
          <a:bodyPr/>
          <a:lstStyle/>
          <a:p>
            <a:pPr lvl="0"/>
            <a:r>
              <a:rPr lang="en-US" altLang="zh-CN" dirty="0"/>
              <a:t>Edit Master text styles</a:t>
            </a:r>
            <a:endParaRPr lang="en-US" altLang="zh-CN" dirty="0"/>
          </a:p>
          <a:p>
            <a:pPr lvl="1"/>
            <a:r>
              <a:rPr lang="en-US" altLang="zh-CN" dirty="0"/>
              <a:t>Second level</a:t>
            </a:r>
            <a:endParaRPr lang="en-US" altLang="zh-CN" dirty="0"/>
          </a:p>
          <a:p>
            <a:pPr lvl="2"/>
            <a:r>
              <a:rPr lang="en-US" altLang="zh-CN" dirty="0"/>
              <a:t>Third level</a:t>
            </a:r>
            <a:endParaRPr lang="en-US" altLang="zh-CN" dirty="0"/>
          </a:p>
          <a:p>
            <a:pPr lvl="3"/>
            <a:r>
              <a:rPr lang="en-US" altLang="zh-CN" dirty="0"/>
              <a:t>Fourth level</a:t>
            </a:r>
            <a:endParaRPr lang="en-US" altLang="zh-CN" dirty="0"/>
          </a:p>
          <a:p>
            <a:pPr lvl="4"/>
            <a:r>
              <a:rPr lang="en-US" altLang="zh-CN" dirty="0"/>
              <a:t>Fifth level</a:t>
            </a:r>
            <a:endParaRPr lang="zh-CN" altLang="en-US" dirty="0"/>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Only" preserve="1" userDrawn="1">
  <p:cSld name="仅标题页">
    <p:spTree>
      <p:nvGrpSpPr>
        <p:cNvPr id="1" name=""/>
        <p:cNvGrpSpPr/>
        <p:nvPr/>
      </p:nvGrpSpPr>
      <p:grpSpPr>
        <a:xfrm>
          <a:off x="0" y="0"/>
          <a:ext cx="0" cy="0"/>
          <a:chOff x="0" y="0"/>
          <a:chExt cx="0" cy="0"/>
        </a:xfrm>
      </p:grpSpPr>
      <p:sp>
        <p:nvSpPr>
          <p:cNvPr id="1054401" name="Title 1"/>
          <p:cNvSpPr>
            <a:spLocks noGrp="1"/>
          </p:cNvSpPr>
          <p:nvPr>
            <p:ph type="title"/>
          </p:nvPr>
        </p:nvSpPr>
        <p:spPr/>
        <p:txBody>
          <a:bodyPr/>
          <a:lstStyle/>
          <a:p>
            <a:r>
              <a:rPr lang="en-US" altLang="zh-CN" dirty="0"/>
              <a:t>Click to edit Master title style</a:t>
            </a:r>
            <a:endParaRPr lang="en-US" dirty="0"/>
          </a:p>
        </p:txBody>
      </p:sp>
      <p:sp>
        <p:nvSpPr>
          <p:cNvPr id="1054402" name="Date Placeholder 2"/>
          <p:cNvSpPr>
            <a:spLocks noGrp="1"/>
          </p:cNvSpPr>
          <p:nvPr>
            <p:ph type="dt" sz="half" idx="10"/>
          </p:nvPr>
        </p:nvSpPr>
        <p:spPr/>
        <p:txBody>
          <a:bodyPr/>
          <a:lstStyle/>
          <a:p>
            <a:fld id="{6489D9C7-5DC6-4263-87FF-7C99F6FB63C3}" type="datetime1">
              <a:rPr lang="zh-CN" altLang="en-US" smtClean="0"/>
            </a:fld>
            <a:endParaRPr lang="zh-CN" altLang="en-US"/>
          </a:p>
        </p:txBody>
      </p:sp>
      <p:sp>
        <p:nvSpPr>
          <p:cNvPr id="1054403" name="Footer Placeholder 3"/>
          <p:cNvSpPr>
            <a:spLocks noGrp="1"/>
          </p:cNvSpPr>
          <p:nvPr>
            <p:ph type="ftr" sz="quarter" idx="11"/>
          </p:nvPr>
        </p:nvSpPr>
        <p:spPr/>
        <p:txBody>
          <a:bodyPr/>
          <a:lstStyle/>
          <a:p>
            <a:r>
              <a:rPr lang="en-US" altLang="zh-CN"/>
              <a:t>www.islide.cc</a:t>
            </a:r>
            <a:endParaRPr lang="zh-CN" altLang="en-US" dirty="0"/>
          </a:p>
        </p:txBody>
      </p:sp>
      <p:sp>
        <p:nvSpPr>
          <p:cNvPr id="1054404" name="Slide Number Placeholder 4"/>
          <p:cNvSpPr>
            <a:spLocks noGrp="1"/>
          </p:cNvSpPr>
          <p:nvPr>
            <p:ph type="sldNum" sz="quarter" idx="12"/>
          </p:nvPr>
        </p:nvSpPr>
        <p:spPr/>
        <p:txBody>
          <a:bodyPr/>
          <a:lstStyle/>
          <a:p>
            <a:fld id="{5DD3DB80-B894-403A-B48E-6FDC1A72010E}" type="slidenum">
              <a:rPr lang="zh-CN" altLang="en-US" smtClean="0"/>
            </a:fld>
            <a:endParaRPr lang="zh-CN" altLang="en-US"/>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showMasterSp="0">
  <p:cSld name="空白">
    <p:spTree>
      <p:nvGrpSpPr>
        <p:cNvPr id="1" name=""/>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showMasterSp="0" userDrawn="1">
  <p:cSld name="末尾幻灯片">
    <p:spTree>
      <p:nvGrpSpPr>
        <p:cNvPr id="1" name=""/>
        <p:cNvGrpSpPr/>
        <p:nvPr/>
      </p:nvGrpSpPr>
      <p:grpSpPr>
        <a:xfrm>
          <a:off x="0" y="0"/>
          <a:ext cx="0" cy="0"/>
          <a:chOff x="0" y="0"/>
          <a:chExt cx="0" cy="0"/>
        </a:xfrm>
      </p:grpSpPr>
      <p:sp>
        <p:nvSpPr>
          <p:cNvPr id="1054410" name="矩形 41"/>
          <p:cNvSpPr/>
          <p:nvPr userDrawn="1"/>
        </p:nvSpPr>
        <p:spPr>
          <a:xfrm>
            <a:off x="0" y="0"/>
            <a:ext cx="12192000" cy="6858000"/>
          </a:xfrm>
          <a:prstGeom prst="rect">
            <a:avLst/>
          </a:prstGeom>
          <a:blipFill>
            <a:blip r:embed="rId2" cstate="screen"/>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4411" name="任意多边形: 形状 42"/>
          <p:cNvSpPr/>
          <p:nvPr userDrawn="1"/>
        </p:nvSpPr>
        <p:spPr>
          <a:xfrm flipV="1">
            <a:off x="6937" y="-3789"/>
            <a:ext cx="12168000" cy="2233910"/>
          </a:xfrm>
          <a:custGeom>
            <a:avLst/>
            <a:gdLst>
              <a:gd name="connsiteX0" fmla="*/ 2625605 w 12168000"/>
              <a:gd name="connsiteY0" fmla="*/ 0 h 1984115"/>
              <a:gd name="connsiteX1" fmla="*/ 9658060 w 12168000"/>
              <a:gd name="connsiteY1" fmla="*/ 0 h 1984115"/>
              <a:gd name="connsiteX2" fmla="*/ 12168000 w 12168000"/>
              <a:gd name="connsiteY2" fmla="*/ 1402310 h 1984115"/>
              <a:gd name="connsiteX3" fmla="*/ 12168000 w 12168000"/>
              <a:gd name="connsiteY3" fmla="*/ 1617894 h 1984115"/>
              <a:gd name="connsiteX4" fmla="*/ 12168000 w 12168000"/>
              <a:gd name="connsiteY4" fmla="*/ 1703634 h 1984115"/>
              <a:gd name="connsiteX5" fmla="*/ 12168000 w 12168000"/>
              <a:gd name="connsiteY5" fmla="*/ 1984115 h 1984115"/>
              <a:gd name="connsiteX6" fmla="*/ 0 w 12168000"/>
              <a:gd name="connsiteY6" fmla="*/ 1984115 h 1984115"/>
              <a:gd name="connsiteX7" fmla="*/ 0 w 12168000"/>
              <a:gd name="connsiteY7" fmla="*/ 1703634 h 1984115"/>
              <a:gd name="connsiteX8" fmla="*/ 0 w 12168000"/>
              <a:gd name="connsiteY8" fmla="*/ 1617894 h 1984115"/>
              <a:gd name="connsiteX9" fmla="*/ 0 w 12168000"/>
              <a:gd name="connsiteY9" fmla="*/ 1135756 h 198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68000" h="1984115">
                <a:moveTo>
                  <a:pt x="2625605" y="0"/>
                </a:moveTo>
                <a:lnTo>
                  <a:pt x="9658060" y="0"/>
                </a:lnTo>
                <a:lnTo>
                  <a:pt x="12168000" y="1402310"/>
                </a:lnTo>
                <a:lnTo>
                  <a:pt x="12168000" y="1617894"/>
                </a:lnTo>
                <a:lnTo>
                  <a:pt x="12168000" y="1703634"/>
                </a:lnTo>
                <a:lnTo>
                  <a:pt x="12168000" y="1984115"/>
                </a:lnTo>
                <a:lnTo>
                  <a:pt x="0" y="1984115"/>
                </a:lnTo>
                <a:lnTo>
                  <a:pt x="0" y="1703634"/>
                </a:lnTo>
                <a:lnTo>
                  <a:pt x="0" y="1617894"/>
                </a:lnTo>
                <a:lnTo>
                  <a:pt x="0" y="1135756"/>
                </a:lnTo>
                <a:close/>
              </a:path>
            </a:pathLst>
          </a:custGeom>
          <a:gradFill>
            <a:gsLst>
              <a:gs pos="0">
                <a:srgbClr val="013B8C">
                  <a:alpha val="58000"/>
                </a:srgbClr>
              </a:gs>
              <a:gs pos="47000">
                <a:srgbClr val="00317F">
                  <a:alpha val="79000"/>
                </a:srgbClr>
              </a:gs>
              <a:gs pos="100000">
                <a:srgbClr val="002172">
                  <a:alpha val="90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4412" name="任意多边形: 形状 43"/>
          <p:cNvSpPr/>
          <p:nvPr userDrawn="1"/>
        </p:nvSpPr>
        <p:spPr>
          <a:xfrm>
            <a:off x="16518" y="5409530"/>
            <a:ext cx="12111548" cy="1448470"/>
          </a:xfrm>
          <a:custGeom>
            <a:avLst/>
            <a:gdLst>
              <a:gd name="connsiteX0" fmla="*/ 2625605 w 12111548"/>
              <a:gd name="connsiteY0" fmla="*/ 0 h 1448470"/>
              <a:gd name="connsiteX1" fmla="*/ 9658060 w 12111548"/>
              <a:gd name="connsiteY1" fmla="*/ 0 h 1448470"/>
              <a:gd name="connsiteX2" fmla="*/ 12111548 w 12111548"/>
              <a:gd name="connsiteY2" fmla="*/ 1448470 h 1448470"/>
              <a:gd name="connsiteX3" fmla="*/ 0 w 12111548"/>
              <a:gd name="connsiteY3" fmla="*/ 1448470 h 1448470"/>
              <a:gd name="connsiteX4" fmla="*/ 0 w 12111548"/>
              <a:gd name="connsiteY4" fmla="*/ 1200134 h 144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548" h="1448470">
                <a:moveTo>
                  <a:pt x="2625605" y="0"/>
                </a:moveTo>
                <a:lnTo>
                  <a:pt x="9658060" y="0"/>
                </a:lnTo>
                <a:lnTo>
                  <a:pt x="12111548" y="1448470"/>
                </a:lnTo>
                <a:lnTo>
                  <a:pt x="0" y="1448470"/>
                </a:lnTo>
                <a:lnTo>
                  <a:pt x="0" y="1200134"/>
                </a:lnTo>
                <a:close/>
              </a:path>
            </a:pathLst>
          </a:custGeom>
          <a:gradFill>
            <a:gsLst>
              <a:gs pos="0">
                <a:srgbClr val="023181">
                  <a:alpha val="26000"/>
                </a:srgbClr>
              </a:gs>
              <a:gs pos="100000">
                <a:schemeClr val="tx1">
                  <a:alpha val="86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54413" name="矩形 44"/>
          <p:cNvSpPr/>
          <p:nvPr userDrawn="1"/>
        </p:nvSpPr>
        <p:spPr>
          <a:xfrm rot="2700000">
            <a:off x="4116000" y="1353622"/>
            <a:ext cx="3960000" cy="3960000"/>
          </a:xfrm>
          <a:prstGeom prst="rect">
            <a:avLst/>
          </a:prstGeom>
          <a:noFill/>
          <a:ln w="127000" cmpd="thickThi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4414" name="文本占位符 62"/>
          <p:cNvSpPr>
            <a:spLocks noGrp="1"/>
          </p:cNvSpPr>
          <p:nvPr userDrawn="1">
            <p:ph type="body" sz="quarter" idx="18" hasCustomPrompt="1"/>
          </p:nvPr>
        </p:nvSpPr>
        <p:spPr>
          <a:xfrm>
            <a:off x="3855737" y="4142633"/>
            <a:ext cx="4470400" cy="310871"/>
          </a:xfrm>
        </p:spPr>
        <p:txBody>
          <a:bodyPr vert="horz" lIns="91440" tIns="45720" rIns="91440" bIns="45720" rtlCol="0">
            <a:normAutofit/>
          </a:bodyPr>
          <a:lstStyle>
            <a:lvl1pPr marL="0" indent="0" algn="ctr">
              <a:buNone/>
              <a:defRPr lang="zh-CN" altLang="en-US" sz="1500" smtClean="0">
                <a:solidFill>
                  <a:schemeClr val="bg1"/>
                </a:solidFill>
              </a:defRPr>
            </a:lvl1pPr>
            <a:lvl2pPr>
              <a:defRPr lang="zh-CN" altLang="en-US" sz="2000" smtClean="0"/>
            </a:lvl2pPr>
            <a:lvl3pPr>
              <a:defRPr lang="zh-CN" altLang="en-US" sz="1800" smtClean="0"/>
            </a:lvl3pPr>
            <a:lvl4pPr>
              <a:defRPr lang="zh-CN" altLang="en-US" sz="1600" smtClean="0"/>
            </a:lvl4pPr>
            <a:lvl5pPr>
              <a:defRPr lang="zh-CN" altLang="en-US" sz="1600"/>
            </a:lvl5pPr>
          </a:lstStyle>
          <a:p>
            <a:pPr marL="228600" marR="0" lvl="0" indent="-228600" fontAlgn="auto">
              <a:spcAft>
                <a:spcPts val="0"/>
              </a:spcAft>
              <a:buClrTx/>
              <a:buSzTx/>
            </a:pPr>
            <a:r>
              <a:rPr lang="en-US" altLang="zh-CN" dirty="0"/>
              <a:t>data</a:t>
            </a:r>
            <a:endParaRPr lang="en-US" altLang="zh-CN" dirty="0"/>
          </a:p>
        </p:txBody>
      </p:sp>
      <p:sp>
        <p:nvSpPr>
          <p:cNvPr id="1054415" name="文本占位符 13"/>
          <p:cNvSpPr>
            <a:spLocks noGrp="1"/>
          </p:cNvSpPr>
          <p:nvPr userDrawn="1">
            <p:ph type="body" sz="quarter" idx="10" hasCustomPrompt="1"/>
          </p:nvPr>
        </p:nvSpPr>
        <p:spPr>
          <a:xfrm>
            <a:off x="3855737" y="3846362"/>
            <a:ext cx="4470400" cy="296271"/>
          </a:xfrm>
        </p:spPr>
        <p:txBody>
          <a:bodyPr vert="horz" anchor="ctr">
            <a:noAutofit/>
          </a:bodyPr>
          <a:lstStyle>
            <a:lvl1pPr marL="0" indent="0" algn="ctr">
              <a:buNone/>
              <a:defRPr sz="1500" b="0">
                <a:solidFill>
                  <a:schemeClr val="bg1"/>
                </a:solidFill>
              </a:defRPr>
            </a:lvl1pPr>
            <a:lvl2pPr marL="457200" indent="0">
              <a:buNone/>
            </a:lvl2pPr>
            <a:lvl3pPr marL="914400" indent="0">
              <a:buNone/>
            </a:lvl3pPr>
            <a:lvl4pPr marL="1371600" indent="0">
              <a:buNone/>
            </a:lvl4pPr>
            <a:lvl5pPr marL="1828800" indent="0">
              <a:buNone/>
            </a:lvl5pPr>
          </a:lstStyle>
          <a:p>
            <a:pPr lvl="0"/>
            <a:r>
              <a:rPr lang="en-US" altLang="zh-CN" dirty="0"/>
              <a:t>signature</a:t>
            </a:r>
            <a:endParaRPr lang="en-US" altLang="zh-CN" dirty="0"/>
          </a:p>
        </p:txBody>
      </p:sp>
      <p:sp>
        <p:nvSpPr>
          <p:cNvPr id="1054416" name="标题 1"/>
          <p:cNvSpPr>
            <a:spLocks noGrp="1"/>
          </p:cNvSpPr>
          <p:nvPr userDrawn="1">
            <p:ph type="ctrTitle" hasCustomPrompt="1"/>
          </p:nvPr>
        </p:nvSpPr>
        <p:spPr>
          <a:xfrm>
            <a:off x="3855738" y="2327002"/>
            <a:ext cx="4470400" cy="1332948"/>
          </a:xfrm>
        </p:spPr>
        <p:txBody>
          <a:bodyPr anchor="b">
            <a:normAutofit/>
          </a:bodyPr>
          <a:lstStyle>
            <a:lvl1pPr marL="0" indent="0" algn="ctr">
              <a:buFont typeface="Arial" panose="020B0604020202020204" pitchFamily="34" charset="0"/>
              <a:buNone/>
              <a:defRPr sz="3600">
                <a:solidFill>
                  <a:schemeClr val="bg1"/>
                </a:solidFill>
              </a:defRPr>
            </a:lvl1pPr>
          </a:lstStyle>
          <a:p>
            <a:r>
              <a:rPr lang="en-US" altLang="zh-CN" dirty="0"/>
              <a:t>Conclusion</a:t>
            </a:r>
            <a:endParaRPr lang="zh-CN" altLang="en-US" dirty="0"/>
          </a:p>
        </p:txBody>
      </p:sp>
    </p:spTree>
  </p:cSld>
  <p:clrMapOvr>
    <a:overrideClrMapping bg1="lt1" tx1="dk1" bg2="lt2" tx2="dk2" accent1="accent1" accent2="accent2" accent3="accent3" accent4="accent4" accent5="accent5" accent6="accent6" hlink="hlink" folHlink="folHlink"/>
  </p:clrMapOvr>
</p:sldLayout>
</file>

<file path=ppt/slideMasters/_rels/slideMaster1.xml.rels><?xml version="1.0" encoding="UTF-8" standalone="yes"?>
<Relationships xmlns="http://schemas.openxmlformats.org/package/2006/relationships"><Relationship Id="rId7" Type="http://schemas.openxmlformats.org/officeDocument/2006/relationships/theme" Target="../theme/theme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15.xml"/><Relationship Id="rId8" Type="http://schemas.openxmlformats.org/officeDocument/2006/relationships/slideLayout" Target="../slideLayouts/slideLayout14.xml"/><Relationship Id="rId7" Type="http://schemas.openxmlformats.org/officeDocument/2006/relationships/slideLayout" Target="../slideLayouts/slideLayout13.xml"/><Relationship Id="rId6" Type="http://schemas.openxmlformats.org/officeDocument/2006/relationships/slideLayout" Target="../slideLayouts/slideLayout12.xml"/><Relationship Id="rId5" Type="http://schemas.openxmlformats.org/officeDocument/2006/relationships/slideLayout" Target="../slideLayouts/slideLayout11.xml"/><Relationship Id="rId4" Type="http://schemas.openxmlformats.org/officeDocument/2006/relationships/slideLayout" Target="../slideLayouts/slideLayout10.xml"/><Relationship Id="rId3" Type="http://schemas.openxmlformats.org/officeDocument/2006/relationships/slideLayout" Target="../slideLayouts/slideLayout9.xml"/><Relationship Id="rId2" Type="http://schemas.openxmlformats.org/officeDocument/2006/relationships/slideLayout" Target="../slideLayouts/slideLayout8.xml"/><Relationship Id="rId10" Type="http://schemas.openxmlformats.org/officeDocument/2006/relationships/theme" Target="../theme/theme2.xml"/><Relationship Id="rId1" Type="http://schemas.openxmlformats.org/officeDocument/2006/relationships/slideLayout" Target="../slideLayouts/slideLayout7.xml"/></Relationships>
</file>

<file path=ppt/slideMasters/_rels/slideMaster3.xml.rels><?xml version="1.0" encoding="UTF-8" standalone="yes"?>
<Relationships xmlns="http://schemas.openxmlformats.org/package/2006/relationships"><Relationship Id="rId7" Type="http://schemas.openxmlformats.org/officeDocument/2006/relationships/theme" Target="../theme/theme3.xml"/><Relationship Id="rId6" Type="http://schemas.openxmlformats.org/officeDocument/2006/relationships/slideLayout" Target="../slideLayouts/slideLayout21.xml"/><Relationship Id="rId5" Type="http://schemas.openxmlformats.org/officeDocument/2006/relationships/slideLayout" Target="../slideLayouts/slideLayout20.xml"/><Relationship Id="rId4" Type="http://schemas.openxmlformats.org/officeDocument/2006/relationships/slideLayout" Target="../slideLayouts/slideLayout19.xml"/><Relationship Id="rId3" Type="http://schemas.openxmlformats.org/officeDocument/2006/relationships/slideLayout" Target="../slideLayouts/slideLayout18.xml"/><Relationship Id="rId2" Type="http://schemas.openxmlformats.org/officeDocument/2006/relationships/slideLayout" Target="../slideLayouts/slideLayout17.xml"/><Relationship Id="rId1" Type="http://schemas.openxmlformats.org/officeDocument/2006/relationships/slideLayout" Target="../slideLayouts/slideLayout16.xml"/></Relationships>
</file>

<file path=ppt/slideMasters/_rels/slideMaster4.xml.rels><?xml version="1.0" encoding="UTF-8" standalone="yes"?>
<Relationships xmlns="http://schemas.openxmlformats.org/package/2006/relationships"><Relationship Id="rId7" Type="http://schemas.openxmlformats.org/officeDocument/2006/relationships/theme" Target="../theme/theme4.xml"/><Relationship Id="rId6" Type="http://schemas.openxmlformats.org/officeDocument/2006/relationships/slideLayout" Target="../slideLayouts/slideLayout27.xml"/><Relationship Id="rId5" Type="http://schemas.openxmlformats.org/officeDocument/2006/relationships/slideLayout" Target="../slideLayouts/slideLayout26.xml"/><Relationship Id="rId4" Type="http://schemas.openxmlformats.org/officeDocument/2006/relationships/slideLayout" Target="../slideLayouts/slideLayout25.xml"/><Relationship Id="rId3" Type="http://schemas.openxmlformats.org/officeDocument/2006/relationships/slideLayout" Target="../slideLayouts/slideLayout24.xml"/><Relationship Id="rId2" Type="http://schemas.openxmlformats.org/officeDocument/2006/relationships/slideLayout" Target="../slideLayouts/slideLayout23.xml"/><Relationship Id="rId1"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48596" name="标题占位符 1"/>
          <p:cNvSpPr>
            <a:spLocks noGrp="1"/>
          </p:cNvSpPr>
          <p:nvPr>
            <p:ph type="title"/>
          </p:nvPr>
        </p:nvSpPr>
        <p:spPr>
          <a:xfrm>
            <a:off x="669925" y="3"/>
            <a:ext cx="10850563" cy="1028699"/>
          </a:xfrm>
          <a:prstGeom prst="rect">
            <a:avLst/>
          </a:prstGeom>
        </p:spPr>
        <p:txBody>
          <a:bodyPr vert="horz" lIns="91440" tIns="45720" rIns="91440" bIns="45720" rtlCol="0" anchor="b">
            <a:normAutofit/>
          </a:bodyPr>
          <a:lstStyle/>
          <a:p>
            <a:r>
              <a:rPr lang="en-US" altLang="zh-CN" dirty="0"/>
              <a:t>Click to edit Master title style</a:t>
            </a:r>
            <a:endParaRPr lang="zh-CN" altLang="en-US" dirty="0"/>
          </a:p>
        </p:txBody>
      </p:sp>
      <p:sp>
        <p:nvSpPr>
          <p:cNvPr id="1048597" name="文本占位符 2"/>
          <p:cNvSpPr>
            <a:spLocks noGrp="1"/>
          </p:cNvSpPr>
          <p:nvPr>
            <p:ph type="body" idx="1"/>
          </p:nvPr>
        </p:nvSpPr>
        <p:spPr>
          <a:xfrm>
            <a:off x="669925" y="1123952"/>
            <a:ext cx="10850563" cy="5019675"/>
          </a:xfrm>
          <a:prstGeom prst="rect">
            <a:avLst/>
          </a:prstGeom>
        </p:spPr>
        <p:txBody>
          <a:bodyPr vert="horz" lIns="91440" tIns="45720" rIns="91440" bIns="45720" rtlCol="0">
            <a:normAutofit/>
          </a:bodyPr>
          <a:lstStyle/>
          <a:p>
            <a:pPr lvl="0"/>
            <a:r>
              <a:rPr lang="en-US" dirty="0"/>
              <a:t>Edit Master text styles</a:t>
            </a:r>
            <a:endParaRPr lang="en-US" dirty="0"/>
          </a:p>
          <a:p>
            <a:pPr lvl="1"/>
            <a:r>
              <a:rPr lang="en-US" dirty="0"/>
              <a:t>Second level</a:t>
            </a:r>
            <a:endParaRPr lang="en-US" dirty="0"/>
          </a:p>
          <a:p>
            <a:pPr lvl="2"/>
            <a:r>
              <a:rPr lang="en-US" dirty="0"/>
              <a:t>Third level</a:t>
            </a:r>
            <a:endParaRPr lang="en-US" dirty="0"/>
          </a:p>
          <a:p>
            <a:pPr lvl="3"/>
            <a:r>
              <a:rPr lang="en-US" dirty="0"/>
              <a:t>Fourth level</a:t>
            </a:r>
            <a:endParaRPr lang="en-US" dirty="0"/>
          </a:p>
          <a:p>
            <a:pPr lvl="4"/>
            <a:r>
              <a:rPr lang="en-US" dirty="0"/>
              <a:t>Fifth level</a:t>
            </a:r>
            <a:endParaRPr lang="zh-CN" altLang="en-US" dirty="0"/>
          </a:p>
        </p:txBody>
      </p:sp>
      <p:sp>
        <p:nvSpPr>
          <p:cNvPr id="1048598" name="日期占位符 3"/>
          <p:cNvSpPr>
            <a:spLocks noGrp="1"/>
          </p:cNvSpPr>
          <p:nvPr>
            <p:ph type="dt" sz="half" idx="2"/>
          </p:nvPr>
        </p:nvSpPr>
        <p:spPr>
          <a:xfrm>
            <a:off x="5401732" y="6240465"/>
            <a:ext cx="1388536" cy="206381"/>
          </a:xfrm>
          <a:prstGeom prst="rect">
            <a:avLst/>
          </a:prstGeom>
        </p:spPr>
        <p:txBody>
          <a:bodyPr vert="horz" lIns="91440" tIns="45720" rIns="91440" bIns="45720" rtlCol="0" anchor="ctr"/>
          <a:lstStyle>
            <a:lvl1pPr algn="ctr">
              <a:defRPr sz="1000">
                <a:solidFill>
                  <a:schemeClr val="tx1">
                    <a:lumMod val="50000"/>
                    <a:lumOff val="50000"/>
                  </a:schemeClr>
                </a:solidFill>
              </a:defRPr>
            </a:lvl1pPr>
          </a:lstStyle>
          <a:p>
            <a:fld id="{6489D9C7-5DC6-4263-87FF-7C99F6FB63C3}" type="datetime1">
              <a:rPr lang="zh-CN" altLang="en-US" smtClean="0"/>
            </a:fld>
            <a:endParaRPr lang="zh-CN" altLang="en-US"/>
          </a:p>
        </p:txBody>
      </p:sp>
      <p:sp>
        <p:nvSpPr>
          <p:cNvPr id="1048599" name="页脚占位符 4"/>
          <p:cNvSpPr>
            <a:spLocks noGrp="1"/>
          </p:cNvSpPr>
          <p:nvPr>
            <p:ph type="ftr" sz="quarter" idx="3"/>
          </p:nvPr>
        </p:nvSpPr>
        <p:spPr>
          <a:xfrm>
            <a:off x="669925" y="6240465"/>
            <a:ext cx="4140201" cy="206381"/>
          </a:xfrm>
          <a:prstGeom prst="rect">
            <a:avLst/>
          </a:prstGeom>
        </p:spPr>
        <p:txBody>
          <a:bodyPr vert="horz" lIns="91440" tIns="45720" rIns="91440" bIns="45720" rtlCol="0" anchor="ctr"/>
          <a:lstStyle>
            <a:lvl1pPr algn="l">
              <a:defRPr sz="1000">
                <a:solidFill>
                  <a:schemeClr val="tx1">
                    <a:lumMod val="50000"/>
                    <a:lumOff val="50000"/>
                  </a:schemeClr>
                </a:solidFill>
              </a:defRPr>
            </a:lvl1pPr>
          </a:lstStyle>
          <a:p>
            <a:r>
              <a:rPr lang="en-US" altLang="zh-CN" dirty="0"/>
              <a:t>www.islide.cc</a:t>
            </a:r>
            <a:endParaRPr lang="zh-CN" altLang="en-US" dirty="0"/>
          </a:p>
        </p:txBody>
      </p:sp>
      <p:sp>
        <p:nvSpPr>
          <p:cNvPr id="1048600" name="灯片编号占位符 5"/>
          <p:cNvSpPr>
            <a:spLocks noGrp="1"/>
          </p:cNvSpPr>
          <p:nvPr>
            <p:ph type="sldNum" sz="quarter" idx="4"/>
          </p:nvPr>
        </p:nvSpPr>
        <p:spPr>
          <a:xfrm>
            <a:off x="8610599" y="6240465"/>
            <a:ext cx="2909888" cy="206381"/>
          </a:xfrm>
          <a:prstGeom prst="rect">
            <a:avLst/>
          </a:prstGeom>
        </p:spPr>
        <p:txBody>
          <a:bodyPr vert="horz" lIns="91440" tIns="45720" rIns="91440" bIns="45720" rtlCol="0" anchor="ctr"/>
          <a:lstStyle>
            <a:lvl1pPr algn="r">
              <a:defRPr sz="1000">
                <a:solidFill>
                  <a:schemeClr val="tx1">
                    <a:lumMod val="50000"/>
                    <a:lumOff val="50000"/>
                  </a:schemeClr>
                </a:solidFill>
              </a:defRPr>
            </a:lvl1pPr>
          </a:lstStyle>
          <a:p>
            <a:fld id="{5DD3DB80-B894-403A-B48E-6FDC1A72010E}"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Lst>
  <p:hf hdr="0" dt="0"/>
  <p:txStyles>
    <p:titleStyle>
      <a:lvl1pPr algn="l" defTabSz="914400" rtl="0" eaLnBrk="1" latinLnBrk="0" hangingPunct="1">
        <a:lnSpc>
          <a:spcPct val="90000"/>
        </a:lnSpc>
        <a:spcBef>
          <a:spcPct val="0"/>
        </a:spcBef>
        <a:buNone/>
        <a:defRPr sz="28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49639"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1049640"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dirty="0"/>
              <a:t>单击此处编辑母版文本样式</a:t>
            </a:r>
            <a:endParaRPr lang="zh-CN" altLang="en-US" dirty="0"/>
          </a:p>
          <a:p>
            <a:pPr lvl="1"/>
            <a:r>
              <a:rPr lang="zh-CN" altLang="en-US" dirty="0"/>
              <a:t>第二级</a:t>
            </a:r>
            <a:endParaRPr lang="zh-CN" altLang="en-US" dirty="0"/>
          </a:p>
          <a:p>
            <a:pPr lvl="2"/>
            <a:r>
              <a:rPr lang="zh-CN" altLang="en-US" dirty="0"/>
              <a:t>第三级</a:t>
            </a:r>
            <a:endParaRPr lang="zh-CN" altLang="en-US" dirty="0"/>
          </a:p>
          <a:p>
            <a:pPr lvl="3"/>
            <a:r>
              <a:rPr lang="zh-CN" altLang="en-US" dirty="0"/>
              <a:t>第四级</a:t>
            </a:r>
            <a:endParaRPr lang="zh-CN" altLang="en-US" dirty="0"/>
          </a:p>
          <a:p>
            <a:pPr lvl="4"/>
            <a:r>
              <a:rPr lang="zh-CN" altLang="en-US" dirty="0"/>
              <a:t>第五级</a:t>
            </a:r>
            <a:endParaRPr lang="zh-CN" altLang="en-US" dirty="0"/>
          </a:p>
        </p:txBody>
      </p:sp>
      <p:sp>
        <p:nvSpPr>
          <p:cNvPr id="1049641"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normAutofit/>
          </a:bodyPr>
          <a:lstStyle>
            <a:lvl1pPr algn="l">
              <a:defRPr sz="1200">
                <a:solidFill>
                  <a:schemeClr val="tx1">
                    <a:tint val="75000"/>
                  </a:schemeClr>
                </a:solidFill>
              </a:defRPr>
            </a:lvl1pPr>
          </a:lstStyle>
          <a:p>
            <a:fld id="{760FBDFE-C587-4B4C-A407-44438C67B59E}" type="datetimeFigureOut">
              <a:rPr lang="zh-CN" altLang="en-US" smtClean="0"/>
            </a:fld>
            <a:endParaRPr lang="zh-CN" altLang="en-US"/>
          </a:p>
        </p:txBody>
      </p:sp>
      <p:sp>
        <p:nvSpPr>
          <p:cNvPr id="1049642"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normAutofit/>
          </a:bodyPr>
          <a:lstStyle>
            <a:lvl1pPr algn="ctr">
              <a:defRPr sz="1200">
                <a:solidFill>
                  <a:schemeClr val="tx1">
                    <a:tint val="75000"/>
                  </a:schemeClr>
                </a:solidFill>
              </a:defRPr>
            </a:lvl1pPr>
          </a:lstStyle>
          <a:p>
            <a:endParaRPr lang="zh-CN" altLang="en-US"/>
          </a:p>
        </p:txBody>
      </p:sp>
      <p:sp>
        <p:nvSpPr>
          <p:cNvPr id="1049643"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normAutofit/>
          </a:bodyPr>
          <a:lstStyle>
            <a:lvl1pPr algn="r">
              <a:defRPr sz="1200">
                <a:solidFill>
                  <a:schemeClr val="tx1">
                    <a:tint val="75000"/>
                  </a:schemeClr>
                </a:solidFill>
              </a:defRPr>
            </a:lvl1pPr>
          </a:lstStyle>
          <a:p>
            <a:fld id="{49AE70B2-8BF9-45C0-BB95-33D1B9D3A854}"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 id="2147483660" r:id="rId5"/>
    <p:sldLayoutId id="2147483661" r:id="rId6"/>
    <p:sldLayoutId id="2147483662" r:id="rId7"/>
    <p:sldLayoutId id="2147483663" r:id="rId8"/>
    <p:sldLayoutId id="2147483664" r:id="rId9"/>
  </p:sldLayoutIdLst>
  <p:txStyles>
    <p:titleStyle>
      <a:lvl1pPr algn="l" defTabSz="914400" rtl="0" eaLnBrk="1" latinLnBrk="0" hangingPunct="1">
        <a:lnSpc>
          <a:spcPct val="90000"/>
        </a:lnSpc>
        <a:spcBef>
          <a:spcPct val="0"/>
        </a:spcBef>
        <a:buNone/>
        <a:defRPr sz="40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48576" name="标题占位符 1"/>
          <p:cNvSpPr>
            <a:spLocks noGrp="1"/>
          </p:cNvSpPr>
          <p:nvPr>
            <p:ph type="title"/>
          </p:nvPr>
        </p:nvSpPr>
        <p:spPr>
          <a:xfrm>
            <a:off x="669924" y="1"/>
            <a:ext cx="10850563" cy="1028699"/>
          </a:xfrm>
          <a:prstGeom prst="rect">
            <a:avLst/>
          </a:prstGeom>
        </p:spPr>
        <p:txBody>
          <a:bodyPr vert="horz" lIns="91440" tIns="45720" rIns="91440" bIns="45720" rtlCol="0" anchor="b">
            <a:normAutofit/>
          </a:bodyPr>
          <a:lstStyle/>
          <a:p>
            <a:r>
              <a:rPr lang="en-US" altLang="zh-CN" dirty="0"/>
              <a:t>Click to edit Master title style</a:t>
            </a:r>
            <a:endParaRPr lang="zh-CN" altLang="en-US" dirty="0"/>
          </a:p>
        </p:txBody>
      </p:sp>
      <p:sp>
        <p:nvSpPr>
          <p:cNvPr id="1048577" name="文本占位符 2"/>
          <p:cNvSpPr>
            <a:spLocks noGrp="1"/>
          </p:cNvSpPr>
          <p:nvPr>
            <p:ph type="body" idx="1"/>
          </p:nvPr>
        </p:nvSpPr>
        <p:spPr>
          <a:xfrm>
            <a:off x="669924" y="1123950"/>
            <a:ext cx="10850563" cy="5019675"/>
          </a:xfrm>
          <a:prstGeom prst="rect">
            <a:avLst/>
          </a:prstGeom>
        </p:spPr>
        <p:txBody>
          <a:bodyPr vert="horz" lIns="91440" tIns="45720" rIns="91440" bIns="45720" rtlCol="0">
            <a:normAutofit/>
          </a:bodyPr>
          <a:lstStyle/>
          <a:p>
            <a:pPr lvl="0"/>
            <a:r>
              <a:rPr lang="en-US" dirty="0"/>
              <a:t>Edit Master text styles</a:t>
            </a:r>
            <a:endParaRPr lang="en-US" dirty="0"/>
          </a:p>
          <a:p>
            <a:pPr lvl="1"/>
            <a:r>
              <a:rPr lang="en-US" dirty="0"/>
              <a:t>Second level</a:t>
            </a:r>
            <a:endParaRPr lang="en-US" dirty="0"/>
          </a:p>
          <a:p>
            <a:pPr lvl="2"/>
            <a:r>
              <a:rPr lang="en-US" dirty="0"/>
              <a:t>Third level</a:t>
            </a:r>
            <a:endParaRPr lang="en-US" dirty="0"/>
          </a:p>
          <a:p>
            <a:pPr lvl="3"/>
            <a:r>
              <a:rPr lang="en-US" dirty="0"/>
              <a:t>Fourth level</a:t>
            </a:r>
            <a:endParaRPr lang="en-US" dirty="0"/>
          </a:p>
          <a:p>
            <a:pPr lvl="4"/>
            <a:r>
              <a:rPr lang="en-US" dirty="0"/>
              <a:t>Fifth level</a:t>
            </a:r>
            <a:endParaRPr lang="zh-CN" altLang="en-US" dirty="0"/>
          </a:p>
        </p:txBody>
      </p:sp>
      <p:cxnSp>
        <p:nvCxnSpPr>
          <p:cNvPr id="3145728" name="直接连接符 6"/>
          <p:cNvCxnSpPr/>
          <p:nvPr userDrawn="1"/>
        </p:nvCxnSpPr>
        <p:spPr>
          <a:xfrm>
            <a:off x="669924" y="1028700"/>
            <a:ext cx="10850563"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48578" name="日期占位符 3"/>
          <p:cNvSpPr>
            <a:spLocks noGrp="1"/>
          </p:cNvSpPr>
          <p:nvPr>
            <p:ph type="dt" sz="half" idx="2"/>
          </p:nvPr>
        </p:nvSpPr>
        <p:spPr>
          <a:xfrm>
            <a:off x="5401732" y="6240463"/>
            <a:ext cx="1388536" cy="206381"/>
          </a:xfrm>
          <a:prstGeom prst="rect">
            <a:avLst/>
          </a:prstGeom>
        </p:spPr>
        <p:txBody>
          <a:bodyPr vert="horz" lIns="91440" tIns="45720" rIns="91440" bIns="45720" rtlCol="0" anchor="ctr"/>
          <a:lstStyle>
            <a:lvl1pPr algn="ctr">
              <a:defRPr sz="1000">
                <a:solidFill>
                  <a:schemeClr val="tx1">
                    <a:lumMod val="50000"/>
                    <a:lumOff val="50000"/>
                  </a:schemeClr>
                </a:solidFill>
              </a:defRPr>
            </a:lvl1pPr>
          </a:lstStyle>
          <a:p>
            <a:fld id="{6489D9C7-5DC6-4263-87FF-7C99F6FB63C3}" type="datetime1">
              <a:rPr lang="zh-CN" altLang="en-US" smtClean="0"/>
            </a:fld>
            <a:endParaRPr lang="zh-CN" altLang="en-US"/>
          </a:p>
        </p:txBody>
      </p:sp>
      <p:sp>
        <p:nvSpPr>
          <p:cNvPr id="1048579" name="页脚占位符 4"/>
          <p:cNvSpPr>
            <a:spLocks noGrp="1"/>
          </p:cNvSpPr>
          <p:nvPr>
            <p:ph type="ftr" sz="quarter" idx="3"/>
          </p:nvPr>
        </p:nvSpPr>
        <p:spPr>
          <a:xfrm>
            <a:off x="669924" y="6240463"/>
            <a:ext cx="4140201" cy="206381"/>
          </a:xfrm>
          <a:prstGeom prst="rect">
            <a:avLst/>
          </a:prstGeom>
        </p:spPr>
        <p:txBody>
          <a:bodyPr vert="horz" lIns="91440" tIns="45720" rIns="91440" bIns="45720" rtlCol="0" anchor="ctr"/>
          <a:lstStyle>
            <a:lvl1pPr algn="l">
              <a:defRPr sz="1000">
                <a:solidFill>
                  <a:schemeClr val="tx1">
                    <a:lumMod val="50000"/>
                    <a:lumOff val="50000"/>
                  </a:schemeClr>
                </a:solidFill>
              </a:defRPr>
            </a:lvl1pPr>
          </a:lstStyle>
          <a:p>
            <a:r>
              <a:rPr lang="en-US" altLang="zh-CN" dirty="0"/>
              <a:t>www.islide.cc</a:t>
            </a:r>
            <a:endParaRPr lang="zh-CN" altLang="en-US" dirty="0"/>
          </a:p>
        </p:txBody>
      </p:sp>
      <p:sp>
        <p:nvSpPr>
          <p:cNvPr id="1048580" name="灯片编号占位符 5"/>
          <p:cNvSpPr>
            <a:spLocks noGrp="1"/>
          </p:cNvSpPr>
          <p:nvPr>
            <p:ph type="sldNum" sz="quarter" idx="4"/>
          </p:nvPr>
        </p:nvSpPr>
        <p:spPr>
          <a:xfrm>
            <a:off x="8610599" y="6240463"/>
            <a:ext cx="2909888" cy="206381"/>
          </a:xfrm>
          <a:prstGeom prst="rect">
            <a:avLst/>
          </a:prstGeom>
        </p:spPr>
        <p:txBody>
          <a:bodyPr vert="horz" lIns="91440" tIns="45720" rIns="91440" bIns="45720" rtlCol="0" anchor="ctr"/>
          <a:lstStyle>
            <a:lvl1pPr algn="r">
              <a:defRPr sz="1000">
                <a:solidFill>
                  <a:schemeClr val="tx1">
                    <a:lumMod val="50000"/>
                    <a:lumOff val="50000"/>
                  </a:schemeClr>
                </a:solidFill>
              </a:defRPr>
            </a:lvl1pPr>
          </a:lstStyle>
          <a:p>
            <a:fld id="{5DD3DB80-B894-403A-B48E-6FDC1A72010E}"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66" r:id="rId1"/>
    <p:sldLayoutId id="2147483667" r:id="rId2"/>
    <p:sldLayoutId id="2147483668" r:id="rId3"/>
    <p:sldLayoutId id="2147483669" r:id="rId4"/>
    <p:sldLayoutId id="2147483670" r:id="rId5"/>
    <p:sldLayoutId id="2147483671" r:id="rId6"/>
  </p:sldLayoutIdLst>
  <p:hf hdr="0" dt="0"/>
  <p:txStyles>
    <p:titleStyle>
      <a:lvl1pPr algn="l" defTabSz="914400" rtl="0" eaLnBrk="1" latinLnBrk="0" hangingPunct="1">
        <a:lnSpc>
          <a:spcPct val="90000"/>
        </a:lnSpc>
        <a:spcBef>
          <a:spcPct val="0"/>
        </a:spcBef>
        <a:buNone/>
        <a:defRPr sz="28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49685" name="标题占位符 1"/>
          <p:cNvSpPr>
            <a:spLocks noGrp="1"/>
          </p:cNvSpPr>
          <p:nvPr>
            <p:ph type="title"/>
          </p:nvPr>
        </p:nvSpPr>
        <p:spPr>
          <a:xfrm>
            <a:off x="669924" y="1"/>
            <a:ext cx="10850563" cy="1028699"/>
          </a:xfrm>
          <a:prstGeom prst="rect">
            <a:avLst/>
          </a:prstGeom>
        </p:spPr>
        <p:txBody>
          <a:bodyPr vert="horz" lIns="91440" tIns="45720" rIns="91440" bIns="45720" rtlCol="0" anchor="b">
            <a:normAutofit/>
          </a:bodyPr>
          <a:lstStyle/>
          <a:p>
            <a:r>
              <a:rPr lang="en-US" altLang="zh-CN" dirty="0"/>
              <a:t>Click to edit Master title style</a:t>
            </a:r>
            <a:endParaRPr lang="zh-CN" altLang="en-US" dirty="0"/>
          </a:p>
        </p:txBody>
      </p:sp>
      <p:sp>
        <p:nvSpPr>
          <p:cNvPr id="1049686" name="文本占位符 2"/>
          <p:cNvSpPr>
            <a:spLocks noGrp="1"/>
          </p:cNvSpPr>
          <p:nvPr>
            <p:ph type="body" idx="1"/>
          </p:nvPr>
        </p:nvSpPr>
        <p:spPr>
          <a:xfrm>
            <a:off x="669924" y="1123950"/>
            <a:ext cx="10850563" cy="5019675"/>
          </a:xfrm>
          <a:prstGeom prst="rect">
            <a:avLst/>
          </a:prstGeom>
        </p:spPr>
        <p:txBody>
          <a:bodyPr vert="horz" lIns="91440" tIns="45720" rIns="91440" bIns="45720" rtlCol="0">
            <a:normAutofit/>
          </a:bodyPr>
          <a:lstStyle/>
          <a:p>
            <a:pPr lvl="0"/>
            <a:r>
              <a:rPr lang="en-US" dirty="0"/>
              <a:t>Edit Master text styles</a:t>
            </a:r>
            <a:endParaRPr lang="en-US" dirty="0"/>
          </a:p>
          <a:p>
            <a:pPr lvl="1"/>
            <a:r>
              <a:rPr lang="en-US" dirty="0"/>
              <a:t>Second level</a:t>
            </a:r>
            <a:endParaRPr lang="en-US" dirty="0"/>
          </a:p>
          <a:p>
            <a:pPr lvl="2"/>
            <a:r>
              <a:rPr lang="en-US" dirty="0"/>
              <a:t>Third level</a:t>
            </a:r>
            <a:endParaRPr lang="en-US" dirty="0"/>
          </a:p>
          <a:p>
            <a:pPr lvl="3"/>
            <a:r>
              <a:rPr lang="en-US" dirty="0"/>
              <a:t>Fourth level</a:t>
            </a:r>
            <a:endParaRPr lang="en-US" dirty="0"/>
          </a:p>
          <a:p>
            <a:pPr lvl="4"/>
            <a:r>
              <a:rPr lang="en-US" dirty="0"/>
              <a:t>Fifth level</a:t>
            </a:r>
            <a:endParaRPr lang="zh-CN" altLang="en-US" dirty="0"/>
          </a:p>
        </p:txBody>
      </p:sp>
      <p:cxnSp>
        <p:nvCxnSpPr>
          <p:cNvPr id="3145739" name="直接连接符 6"/>
          <p:cNvCxnSpPr/>
          <p:nvPr userDrawn="1"/>
        </p:nvCxnSpPr>
        <p:spPr>
          <a:xfrm>
            <a:off x="669924" y="1028700"/>
            <a:ext cx="10850563"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49687" name="日期占位符 3"/>
          <p:cNvSpPr>
            <a:spLocks noGrp="1"/>
          </p:cNvSpPr>
          <p:nvPr>
            <p:ph type="dt" sz="half" idx="2"/>
          </p:nvPr>
        </p:nvSpPr>
        <p:spPr>
          <a:xfrm>
            <a:off x="5401732" y="6240463"/>
            <a:ext cx="1388536" cy="206381"/>
          </a:xfrm>
          <a:prstGeom prst="rect">
            <a:avLst/>
          </a:prstGeom>
        </p:spPr>
        <p:txBody>
          <a:bodyPr vert="horz" lIns="91440" tIns="45720" rIns="91440" bIns="45720" rtlCol="0" anchor="ctr"/>
          <a:lstStyle>
            <a:lvl1pPr algn="ctr">
              <a:defRPr sz="1000">
                <a:solidFill>
                  <a:schemeClr val="tx1">
                    <a:lumMod val="50000"/>
                    <a:lumOff val="50000"/>
                  </a:schemeClr>
                </a:solidFill>
              </a:defRPr>
            </a:lvl1pPr>
          </a:lstStyle>
          <a:p>
            <a:fld id="{6489D9C7-5DC6-4263-87FF-7C99F6FB63C3}" type="datetime1">
              <a:rPr lang="zh-CN" altLang="en-US" smtClean="0"/>
            </a:fld>
            <a:endParaRPr lang="zh-CN" altLang="en-US"/>
          </a:p>
        </p:txBody>
      </p:sp>
      <p:sp>
        <p:nvSpPr>
          <p:cNvPr id="1049688" name="页脚占位符 4"/>
          <p:cNvSpPr>
            <a:spLocks noGrp="1"/>
          </p:cNvSpPr>
          <p:nvPr>
            <p:ph type="ftr" sz="quarter" idx="3"/>
          </p:nvPr>
        </p:nvSpPr>
        <p:spPr>
          <a:xfrm>
            <a:off x="669924" y="6240463"/>
            <a:ext cx="4140201" cy="206381"/>
          </a:xfrm>
          <a:prstGeom prst="rect">
            <a:avLst/>
          </a:prstGeom>
        </p:spPr>
        <p:txBody>
          <a:bodyPr vert="horz" lIns="91440" tIns="45720" rIns="91440" bIns="45720" rtlCol="0" anchor="ctr"/>
          <a:lstStyle>
            <a:lvl1pPr algn="l">
              <a:defRPr sz="1000">
                <a:solidFill>
                  <a:schemeClr val="tx1">
                    <a:lumMod val="50000"/>
                    <a:lumOff val="50000"/>
                  </a:schemeClr>
                </a:solidFill>
              </a:defRPr>
            </a:lvl1pPr>
          </a:lstStyle>
          <a:p>
            <a:r>
              <a:rPr lang="en-US" altLang="zh-CN" dirty="0"/>
              <a:t>www.islide.cc</a:t>
            </a:r>
            <a:endParaRPr lang="zh-CN" altLang="en-US" dirty="0"/>
          </a:p>
        </p:txBody>
      </p:sp>
      <p:sp>
        <p:nvSpPr>
          <p:cNvPr id="1049689" name="灯片编号占位符 5"/>
          <p:cNvSpPr>
            <a:spLocks noGrp="1"/>
          </p:cNvSpPr>
          <p:nvPr>
            <p:ph type="sldNum" sz="quarter" idx="4"/>
          </p:nvPr>
        </p:nvSpPr>
        <p:spPr>
          <a:xfrm>
            <a:off x="8610599" y="6240463"/>
            <a:ext cx="2909888" cy="206381"/>
          </a:xfrm>
          <a:prstGeom prst="rect">
            <a:avLst/>
          </a:prstGeom>
        </p:spPr>
        <p:txBody>
          <a:bodyPr vert="horz" lIns="91440" tIns="45720" rIns="91440" bIns="45720" rtlCol="0" anchor="ctr"/>
          <a:lstStyle>
            <a:lvl1pPr algn="r">
              <a:defRPr sz="1000">
                <a:solidFill>
                  <a:schemeClr val="tx1">
                    <a:lumMod val="50000"/>
                    <a:lumOff val="50000"/>
                  </a:schemeClr>
                </a:solidFill>
              </a:defRPr>
            </a:lvl1pPr>
          </a:lstStyle>
          <a:p>
            <a:fld id="{5DD3DB80-B894-403A-B48E-6FDC1A72010E}"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Lst>
  <p:hf hdr="0" dt="0"/>
  <p:txStyles>
    <p:titleStyle>
      <a:lvl1pPr algn="l" defTabSz="914400" rtl="0" eaLnBrk="1" latinLnBrk="0" hangingPunct="1">
        <a:lnSpc>
          <a:spcPct val="90000"/>
        </a:lnSpc>
        <a:spcBef>
          <a:spcPct val="0"/>
        </a:spcBef>
        <a:buNone/>
        <a:defRPr sz="28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slideLayout" Target="../slideLayouts/slideLayout16.xml"/><Relationship Id="rId1" Type="http://schemas.openxmlformats.org/officeDocument/2006/relationships/themeOverride" Target="../theme/themeOverride1.xml"/></Relationships>
</file>

<file path=ppt/slides/_rels/slide2.xml.rels><?xml version="1.0" encoding="UTF-8" standalone="yes"?>
<Relationships xmlns="http://schemas.openxmlformats.org/package/2006/relationships"><Relationship Id="rId9" Type="http://schemas.openxmlformats.org/officeDocument/2006/relationships/image" Target="../media/image12.png"/><Relationship Id="rId8" Type="http://schemas.openxmlformats.org/officeDocument/2006/relationships/image" Target="../media/image11.png"/><Relationship Id="rId7" Type="http://schemas.openxmlformats.org/officeDocument/2006/relationships/image" Target="../media/image10.png"/><Relationship Id="rId6" Type="http://schemas.openxmlformats.org/officeDocument/2006/relationships/tags" Target="../tags/tag3.xml"/><Relationship Id="rId5" Type="http://schemas.openxmlformats.org/officeDocument/2006/relationships/tags" Target="../tags/tag2.xml"/><Relationship Id="rId4" Type="http://schemas.openxmlformats.org/officeDocument/2006/relationships/tags" Target="../tags/tag1.xml"/><Relationship Id="rId3" Type="http://schemas.openxmlformats.org/officeDocument/2006/relationships/image" Target="../media/image9.png"/><Relationship Id="rId2" Type="http://schemas.openxmlformats.org/officeDocument/2006/relationships/image" Target="../media/image8.jpeg"/><Relationship Id="rId16" Type="http://schemas.openxmlformats.org/officeDocument/2006/relationships/slideLayout" Target="../slideLayouts/slideLayout5.xml"/><Relationship Id="rId15" Type="http://schemas.openxmlformats.org/officeDocument/2006/relationships/tags" Target="../tags/tag7.xml"/><Relationship Id="rId14" Type="http://schemas.openxmlformats.org/officeDocument/2006/relationships/tags" Target="../tags/tag6.xml"/><Relationship Id="rId13" Type="http://schemas.openxmlformats.org/officeDocument/2006/relationships/tags" Target="../tags/tag5.xml"/><Relationship Id="rId12" Type="http://schemas.openxmlformats.org/officeDocument/2006/relationships/tags" Target="../tags/tag4.xml"/><Relationship Id="rId11" Type="http://schemas.openxmlformats.org/officeDocument/2006/relationships/image" Target="../media/image14.png"/><Relationship Id="rId10" Type="http://schemas.openxmlformats.org/officeDocument/2006/relationships/image" Target="../media/image13.png"/><Relationship Id="rId1" Type="http://schemas.openxmlformats.org/officeDocument/2006/relationships/image" Target="../media/image7.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image" Target="../media/image15.jpe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9" Type="http://schemas.openxmlformats.org/officeDocument/2006/relationships/slideLayout" Target="../slideLayouts/slideLayout4.xml"/><Relationship Id="rId8" Type="http://schemas.openxmlformats.org/officeDocument/2006/relationships/image" Target="../media/image23.png"/><Relationship Id="rId7" Type="http://schemas.openxmlformats.org/officeDocument/2006/relationships/image" Target="../media/image22.emf"/><Relationship Id="rId6" Type="http://schemas.openxmlformats.org/officeDocument/2006/relationships/image" Target="../media/image21.emf"/><Relationship Id="rId5" Type="http://schemas.openxmlformats.org/officeDocument/2006/relationships/image" Target="../media/image20.emf"/><Relationship Id="rId4" Type="http://schemas.openxmlformats.org/officeDocument/2006/relationships/image" Target="../media/image19.emf"/><Relationship Id="rId3" Type="http://schemas.openxmlformats.org/officeDocument/2006/relationships/image" Target="../media/image18.jpeg"/><Relationship Id="rId2" Type="http://schemas.openxmlformats.org/officeDocument/2006/relationships/image" Target="../media/image17.png"/><Relationship Id="rId1" Type="http://schemas.openxmlformats.org/officeDocument/2006/relationships/image" Target="../media/image1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image" Target="../media/image24.emf"/></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image" Target="../media/image26.png"/><Relationship Id="rId1" Type="http://schemas.openxmlformats.org/officeDocument/2006/relationships/image" Target="../media/image25.jpe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image" Target="../media/image27.wmf"/></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image" Target="../media/image28.png"/></Relationships>
</file>

<file path=ppt/slides/_rels/slide67.xml.rels><?xml version="1.0" encoding="UTF-8" standalone="yes"?>
<Relationships xmlns="http://schemas.openxmlformats.org/package/2006/relationships"><Relationship Id="rId9" Type="http://schemas.openxmlformats.org/officeDocument/2006/relationships/image" Target="../media/image32.emf"/><Relationship Id="rId8" Type="http://schemas.openxmlformats.org/officeDocument/2006/relationships/image" Target="../media/image31.png"/><Relationship Id="rId7" Type="http://schemas.openxmlformats.org/officeDocument/2006/relationships/oleObject" Target="../embeddings/oleObject5.bin"/><Relationship Id="rId6" Type="http://schemas.openxmlformats.org/officeDocument/2006/relationships/oleObject" Target="../embeddings/oleObject4.bin"/><Relationship Id="rId5" Type="http://schemas.openxmlformats.org/officeDocument/2006/relationships/oleObject" Target="../embeddings/oleObject3.bin"/><Relationship Id="rId4" Type="http://schemas.openxmlformats.org/officeDocument/2006/relationships/image" Target="../media/image30.wmf"/><Relationship Id="rId3" Type="http://schemas.openxmlformats.org/officeDocument/2006/relationships/oleObject" Target="../embeddings/oleObject2.bin"/><Relationship Id="rId2" Type="http://schemas.openxmlformats.org/officeDocument/2006/relationships/image" Target="../media/image29.wmf"/><Relationship Id="rId14" Type="http://schemas.openxmlformats.org/officeDocument/2006/relationships/vmlDrawing" Target="../drawings/vmlDrawing1.vml"/><Relationship Id="rId13" Type="http://schemas.openxmlformats.org/officeDocument/2006/relationships/slideLayout" Target="../slideLayouts/slideLayout4.xml"/><Relationship Id="rId12" Type="http://schemas.openxmlformats.org/officeDocument/2006/relationships/image" Target="../media/image35.png"/><Relationship Id="rId11" Type="http://schemas.openxmlformats.org/officeDocument/2006/relationships/image" Target="../media/image34.png"/><Relationship Id="rId10" Type="http://schemas.openxmlformats.org/officeDocument/2006/relationships/image" Target="../media/image33.jpeg"/><Relationship Id="rId1" Type="http://schemas.openxmlformats.org/officeDocument/2006/relationships/oleObject" Target="../embeddings/oleObject1.bin"/></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5" Type="http://schemas.openxmlformats.org/officeDocument/2006/relationships/slideLayout" Target="../slideLayouts/slideLayout4.xml"/><Relationship Id="rId4" Type="http://schemas.openxmlformats.org/officeDocument/2006/relationships/image" Target="../media/image39.jpeg"/><Relationship Id="rId3" Type="http://schemas.openxmlformats.org/officeDocument/2006/relationships/image" Target="../media/image38.jpeg"/><Relationship Id="rId2" Type="http://schemas.openxmlformats.org/officeDocument/2006/relationships/image" Target="../media/image37.png"/><Relationship Id="rId1" Type="http://schemas.openxmlformats.org/officeDocument/2006/relationships/image" Target="../media/image36.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4" Type="http://schemas.openxmlformats.org/officeDocument/2006/relationships/slideLayout" Target="../slideLayouts/slideLayout4.xml"/><Relationship Id="rId3" Type="http://schemas.openxmlformats.org/officeDocument/2006/relationships/image" Target="../media/image41.jpeg"/><Relationship Id="rId2" Type="http://schemas.openxmlformats.org/officeDocument/2006/relationships/image" Target="../media/image40.jpeg"/><Relationship Id="rId1" Type="http://schemas.openxmlformats.org/officeDocument/2006/relationships/image" Target="../media/image36.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9" Type="http://schemas.openxmlformats.org/officeDocument/2006/relationships/image" Target="../media/image49.png"/><Relationship Id="rId8" Type="http://schemas.openxmlformats.org/officeDocument/2006/relationships/image" Target="../media/image48.emf"/><Relationship Id="rId7" Type="http://schemas.openxmlformats.org/officeDocument/2006/relationships/oleObject" Target="../embeddings/oleObject6.bin"/><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 Id="rId3" Type="http://schemas.openxmlformats.org/officeDocument/2006/relationships/image" Target="../media/image44.png"/><Relationship Id="rId2" Type="http://schemas.openxmlformats.org/officeDocument/2006/relationships/image" Target="../media/image43.emf"/><Relationship Id="rId11" Type="http://schemas.openxmlformats.org/officeDocument/2006/relationships/vmlDrawing" Target="../drawings/vmlDrawing2.vml"/><Relationship Id="rId10" Type="http://schemas.openxmlformats.org/officeDocument/2006/relationships/slideLayout" Target="../slideLayouts/slideLayout4.xml"/><Relationship Id="rId1" Type="http://schemas.openxmlformats.org/officeDocument/2006/relationships/image" Target="../media/image42.jpe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5" Type="http://schemas.openxmlformats.org/officeDocument/2006/relationships/vmlDrawing" Target="../drawings/vmlDrawing3.vml"/><Relationship Id="rId4" Type="http://schemas.openxmlformats.org/officeDocument/2006/relationships/slideLayout" Target="../slideLayouts/slideLayout4.xml"/><Relationship Id="rId3" Type="http://schemas.openxmlformats.org/officeDocument/2006/relationships/image" Target="../media/image50.png"/><Relationship Id="rId2" Type="http://schemas.openxmlformats.org/officeDocument/2006/relationships/image" Target="../media/image48.emf"/><Relationship Id="rId1" Type="http://schemas.openxmlformats.org/officeDocument/2006/relationships/oleObject" Target="../embeddings/oleObject7.bin"/></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image" Target="../media/image51.png"/></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image" Target="../media/image52.png"/></Relationships>
</file>

<file path=ppt/slides/_rels/slide99.xml.rels><?xml version="1.0" encoding="UTF-8" standalone="yes"?>
<Relationships xmlns="http://schemas.openxmlformats.org/package/2006/relationships"><Relationship Id="rId4" Type="http://schemas.openxmlformats.org/officeDocument/2006/relationships/slideLayout" Target="../slideLayouts/slideLayout4.xml"/><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image" Target="../media/image53.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5" Type="http://schemas.openxmlformats.org/officeDocument/2006/relationships/slideLayout" Target="../slideLayouts/slideLayout4.xml"/><Relationship Id="rId4" Type="http://schemas.openxmlformats.org/officeDocument/2006/relationships/image" Target="../media/image58.png"/><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 Target="slide48.xml"/></Relationships>
</file>

<file path=ppt/slides/_rels/slide102.xml.rels><?xml version="1.0" encoding="UTF-8" standalone="yes"?>
<Relationships xmlns="http://schemas.openxmlformats.org/package/2006/relationships"><Relationship Id="rId9" Type="http://schemas.openxmlformats.org/officeDocument/2006/relationships/image" Target="../media/image66.png"/><Relationship Id="rId8" Type="http://schemas.openxmlformats.org/officeDocument/2006/relationships/image" Target="../media/image65.png"/><Relationship Id="rId7" Type="http://schemas.openxmlformats.org/officeDocument/2006/relationships/image" Target="../media/image64.png"/><Relationship Id="rId6" Type="http://schemas.openxmlformats.org/officeDocument/2006/relationships/image" Target="../media/image63.png"/><Relationship Id="rId5" Type="http://schemas.openxmlformats.org/officeDocument/2006/relationships/image" Target="../media/image62.jpeg"/><Relationship Id="rId4" Type="http://schemas.openxmlformats.org/officeDocument/2006/relationships/image" Target="../media/image61.jpeg"/><Relationship Id="rId3" Type="http://schemas.openxmlformats.org/officeDocument/2006/relationships/image" Target="../media/image60.png"/><Relationship Id="rId2" Type="http://schemas.openxmlformats.org/officeDocument/2006/relationships/image" Target="../media/image59.png"/><Relationship Id="rId15" Type="http://schemas.openxmlformats.org/officeDocument/2006/relationships/vmlDrawing" Target="../drawings/vmlDrawing4.vml"/><Relationship Id="rId14" Type="http://schemas.openxmlformats.org/officeDocument/2006/relationships/slideLayout" Target="../slideLayouts/slideLayout4.xml"/><Relationship Id="rId13" Type="http://schemas.openxmlformats.org/officeDocument/2006/relationships/image" Target="../media/image69.png"/><Relationship Id="rId12" Type="http://schemas.openxmlformats.org/officeDocument/2006/relationships/oleObject" Target="../embeddings/oleObject9.bin"/><Relationship Id="rId11" Type="http://schemas.openxmlformats.org/officeDocument/2006/relationships/image" Target="../media/image68.png"/><Relationship Id="rId10" Type="http://schemas.openxmlformats.org/officeDocument/2006/relationships/image" Target="../media/image67.png"/><Relationship Id="rId1" Type="http://schemas.openxmlformats.org/officeDocument/2006/relationships/oleObject" Target="../embeddings/oleObject8.bin"/></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slide" Target="slide1.xml"/></Relationships>
</file>

<file path=ppt/slides/_rels/slide107.xml.rels><?xml version="1.0" encoding="UTF-8" standalone="yes"?>
<Relationships xmlns="http://schemas.openxmlformats.org/package/2006/relationships"><Relationship Id="rId4" Type="http://schemas.openxmlformats.org/officeDocument/2006/relationships/vmlDrawing" Target="../drawings/vmlDrawing5.vml"/><Relationship Id="rId3" Type="http://schemas.openxmlformats.org/officeDocument/2006/relationships/slideLayout" Target="../slideLayouts/slideLayout4.xml"/><Relationship Id="rId2" Type="http://schemas.openxmlformats.org/officeDocument/2006/relationships/image" Target="../media/image70.emf"/><Relationship Id="rId1" Type="http://schemas.openxmlformats.org/officeDocument/2006/relationships/oleObject" Target="../embeddings/oleObject10.bin"/></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2.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8.xml"/></Relationships>
</file>

<file path=ppt/slides/_rels/slide113.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0.xml.rels><?xml version="1.0" encoding="UTF-8" standalone="yes"?>
<Relationships xmlns="http://schemas.openxmlformats.org/package/2006/relationships"><Relationship Id="rId7" Type="http://schemas.openxmlformats.org/officeDocument/2006/relationships/vmlDrawing" Target="../drawings/vmlDrawing6.vml"/><Relationship Id="rId6" Type="http://schemas.openxmlformats.org/officeDocument/2006/relationships/slideLayout" Target="../slideLayouts/slideLayout6.xml"/><Relationship Id="rId5" Type="http://schemas.openxmlformats.org/officeDocument/2006/relationships/themeOverride" Target="../theme/themeOverride3.xml"/><Relationship Id="rId4" Type="http://schemas.openxmlformats.org/officeDocument/2006/relationships/tags" Target="../tags/tag11.xml"/><Relationship Id="rId3" Type="http://schemas.openxmlformats.org/officeDocument/2006/relationships/image" Target="../media/image71.emf"/><Relationship Id="rId2" Type="http://schemas.openxmlformats.org/officeDocument/2006/relationships/oleObject" Target="../embeddings/oleObject11.bin"/><Relationship Id="rId1" Type="http://schemas.openxmlformats.org/officeDocument/2006/relationships/tags" Target="../tags/tag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94" name="矩形 1"/>
          <p:cNvSpPr/>
          <p:nvPr/>
        </p:nvSpPr>
        <p:spPr>
          <a:xfrm>
            <a:off x="26035" y="1544320"/>
            <a:ext cx="12234545" cy="3638550"/>
          </a:xfrm>
          <a:prstGeom prst="rect">
            <a:avLst/>
          </a:prstGeom>
          <a:solidFill>
            <a:srgbClr val="022D7C">
              <a:alpha val="8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595" name="文本框 3"/>
          <p:cNvSpPr txBox="1"/>
          <p:nvPr/>
        </p:nvSpPr>
        <p:spPr>
          <a:xfrm>
            <a:off x="436245" y="2560320"/>
            <a:ext cx="11181080" cy="1737360"/>
          </a:xfrm>
          <a:prstGeom prst="rect">
            <a:avLst/>
          </a:prstGeom>
          <a:noFill/>
        </p:spPr>
        <p:txBody>
          <a:bodyPr wrap="none" rtlCol="0" anchor="ctr" anchorCtr="0">
            <a:spAutoFit/>
          </a:bodyPr>
          <a:lstStyle/>
          <a:p>
            <a:pPr algn="ctr"/>
            <a:r>
              <a:rPr lang="zh-CN" altLang="en-US" sz="8000" b="1">
                <a:solidFill>
                  <a:schemeClr val="bg1"/>
                </a:solidFill>
                <a:latin typeface="微软雅黑" panose="020B0503020204020204" charset="-122"/>
                <a:ea typeface="微软雅黑" panose="020B0503020204020204" charset="-122"/>
                <a:cs typeface="微软雅黑" panose="020B0503020204020204" charset="-122"/>
              </a:rPr>
              <a:t>企业</a:t>
            </a:r>
            <a:r>
              <a:rPr lang="en-US" altLang="zh-CN" sz="8000" b="1">
                <a:solidFill>
                  <a:schemeClr val="bg1"/>
                </a:solidFill>
                <a:latin typeface="微软雅黑" panose="020B0503020204020204" charset="-122"/>
                <a:ea typeface="微软雅黑" panose="020B0503020204020204" charset="-122"/>
                <a:cs typeface="微软雅黑" panose="020B0503020204020204" charset="-122"/>
              </a:rPr>
              <a:t>IT</a:t>
            </a:r>
            <a:r>
              <a:rPr lang="zh-CN" altLang="en-US" sz="8000" b="1">
                <a:solidFill>
                  <a:schemeClr val="bg1"/>
                </a:solidFill>
                <a:latin typeface="微软雅黑" panose="020B0503020204020204" charset="-122"/>
                <a:ea typeface="微软雅黑" panose="020B0503020204020204" charset="-122"/>
                <a:cs typeface="微软雅黑" panose="020B0503020204020204" charset="-122"/>
              </a:rPr>
              <a:t>蓝图规划实施路线</a:t>
            </a:r>
            <a:endParaRPr lang="zh-CN" altLang="en-US" sz="8000" b="1">
              <a:solidFill>
                <a:schemeClr val="bg1"/>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01" name="流程图: 过程 1370"/>
          <p:cNvSpPr/>
          <p:nvPr/>
        </p:nvSpPr>
        <p:spPr>
          <a:xfrm>
            <a:off x="0" y="0"/>
            <a:ext cx="12192000" cy="6858000"/>
          </a:xfrm>
          <a:prstGeom prst="flowChartProcess">
            <a:avLst/>
          </a:prstGeom>
          <a:solidFill>
            <a:schemeClr val="accent5">
              <a:lumMod val="20000"/>
              <a:lumOff val="80000"/>
            </a:schemeClr>
          </a:solidFill>
          <a:ln>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602" name="流程图: 过程 1359"/>
          <p:cNvSpPr/>
          <p:nvPr/>
        </p:nvSpPr>
        <p:spPr>
          <a:xfrm>
            <a:off x="5993433" y="1113386"/>
            <a:ext cx="535715" cy="3357767"/>
          </a:xfrm>
          <a:prstGeom prst="flowChartProcess">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603" name="流程图: 离页连接符 3"/>
          <p:cNvSpPr/>
          <p:nvPr/>
        </p:nvSpPr>
        <p:spPr>
          <a:xfrm>
            <a:off x="984696" y="109472"/>
            <a:ext cx="4772158" cy="906626"/>
          </a:xfrm>
          <a:prstGeom prst="flowChartOffpageConnector">
            <a:avLst/>
          </a:prstGeom>
          <a:solidFill>
            <a:srgbClr val="143B68"/>
          </a:solidFill>
          <a:ln>
            <a:solidFill>
              <a:srgbClr val="143B6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t>Business Strategy</a:t>
            </a:r>
            <a:endParaRPr lang="en-US" altLang="zh-CN" dirty="0"/>
          </a:p>
          <a:p>
            <a:pPr algn="ctr"/>
            <a:r>
              <a:rPr lang="zh-CN" altLang="en-US" sz="2400" b="1" dirty="0"/>
              <a:t>输入：业务战略</a:t>
            </a:r>
            <a:endParaRPr lang="zh-CN" altLang="en-US" sz="2400" b="1" dirty="0"/>
          </a:p>
        </p:txBody>
      </p:sp>
      <p:sp>
        <p:nvSpPr>
          <p:cNvPr id="1048604" name="流程图: 离页连接符 42"/>
          <p:cNvSpPr/>
          <p:nvPr/>
        </p:nvSpPr>
        <p:spPr>
          <a:xfrm>
            <a:off x="984696" y="1539026"/>
            <a:ext cx="4772158" cy="4056844"/>
          </a:xfrm>
          <a:prstGeom prst="flowChartOffpageConnector">
            <a:avLst/>
          </a:prstGeom>
          <a:solidFill>
            <a:srgbClr val="143B68"/>
          </a:solidFill>
          <a:ln>
            <a:solidFill>
              <a:srgbClr val="143B6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p>
        </p:txBody>
      </p:sp>
      <p:sp>
        <p:nvSpPr>
          <p:cNvPr id="1048605" name="流程图: 离页连接符 43"/>
          <p:cNvSpPr/>
          <p:nvPr/>
        </p:nvSpPr>
        <p:spPr>
          <a:xfrm>
            <a:off x="984696" y="5693158"/>
            <a:ext cx="4772158" cy="1074690"/>
          </a:xfrm>
          <a:prstGeom prst="flowChartOffpageConnector">
            <a:avLst/>
          </a:prstGeom>
          <a:solidFill>
            <a:srgbClr val="143B68"/>
          </a:solidFill>
          <a:ln>
            <a:solidFill>
              <a:srgbClr val="143B6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t>Transformation Strategy</a:t>
            </a:r>
            <a:endParaRPr lang="en-US" altLang="zh-CN" dirty="0"/>
          </a:p>
          <a:p>
            <a:pPr algn="ctr"/>
            <a:r>
              <a:rPr lang="zh-CN" altLang="en-US" sz="2400" b="1" dirty="0"/>
              <a:t>输出：信息化路线图</a:t>
            </a:r>
            <a:endParaRPr lang="zh-CN" altLang="en-US" sz="2400" b="1" dirty="0"/>
          </a:p>
        </p:txBody>
      </p:sp>
      <p:sp>
        <p:nvSpPr>
          <p:cNvPr id="1048606" name="平行四边形 7"/>
          <p:cNvSpPr/>
          <p:nvPr/>
        </p:nvSpPr>
        <p:spPr>
          <a:xfrm>
            <a:off x="231820" y="1113386"/>
            <a:ext cx="6299920" cy="670020"/>
          </a:xfrm>
          <a:prstGeom prst="parallelogram">
            <a:avLst>
              <a:gd name="adj" fmla="val 111112"/>
            </a:avLst>
          </a:prstGeom>
          <a:solidFill>
            <a:srgbClr val="ADCBDC"/>
          </a:solidFill>
          <a:ln>
            <a:solidFill>
              <a:srgbClr val="ADCB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607" name="平行四边形 47"/>
          <p:cNvSpPr/>
          <p:nvPr/>
        </p:nvSpPr>
        <p:spPr>
          <a:xfrm>
            <a:off x="231820" y="2082440"/>
            <a:ext cx="6299920" cy="670020"/>
          </a:xfrm>
          <a:prstGeom prst="parallelogram">
            <a:avLst>
              <a:gd name="adj" fmla="val 111112"/>
            </a:avLst>
          </a:prstGeom>
          <a:solidFill>
            <a:srgbClr val="FF7600"/>
          </a:solidFill>
          <a:ln>
            <a:solidFill>
              <a:srgbClr val="FF7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608" name="平行四边形 48"/>
          <p:cNvSpPr/>
          <p:nvPr/>
        </p:nvSpPr>
        <p:spPr>
          <a:xfrm>
            <a:off x="231820" y="2872147"/>
            <a:ext cx="6299920" cy="670020"/>
          </a:xfrm>
          <a:prstGeom prst="parallelogram">
            <a:avLst>
              <a:gd name="adj" fmla="val 111112"/>
            </a:avLst>
          </a:prstGeom>
          <a:solidFill>
            <a:srgbClr val="6FB77B"/>
          </a:solidFill>
          <a:ln>
            <a:solidFill>
              <a:srgbClr val="6FB77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609" name="平行四边形 49"/>
          <p:cNvSpPr/>
          <p:nvPr/>
        </p:nvSpPr>
        <p:spPr>
          <a:xfrm>
            <a:off x="231820" y="3671650"/>
            <a:ext cx="6299920" cy="670020"/>
          </a:xfrm>
          <a:prstGeom prst="parallelogram">
            <a:avLst>
              <a:gd name="adj" fmla="val 111112"/>
            </a:avLst>
          </a:prstGeom>
          <a:solidFill>
            <a:srgbClr val="FB674E"/>
          </a:solidFill>
          <a:ln>
            <a:solidFill>
              <a:srgbClr val="ADCB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8610" name="平行四边形 50"/>
          <p:cNvSpPr/>
          <p:nvPr/>
        </p:nvSpPr>
        <p:spPr>
          <a:xfrm>
            <a:off x="231820" y="4471153"/>
            <a:ext cx="6299920" cy="670020"/>
          </a:xfrm>
          <a:prstGeom prst="parallelogram">
            <a:avLst>
              <a:gd name="adj" fmla="val 111112"/>
            </a:avLst>
          </a:prstGeom>
          <a:solidFill>
            <a:srgbClr val="69A1BC"/>
          </a:solidFill>
          <a:ln>
            <a:solidFill>
              <a:srgbClr val="69A1B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97152" name="图片 63"/>
          <p:cNvPicPr>
            <a:picLocks noChangeAspect="1"/>
          </p:cNvPicPr>
          <p:nvPr/>
        </p:nvPicPr>
        <p:blipFill>
          <a:blip r:embed="rId1" cstate="screen"/>
          <a:stretch>
            <a:fillRect/>
          </a:stretch>
        </p:blipFill>
        <p:spPr>
          <a:xfrm>
            <a:off x="984696" y="1162286"/>
            <a:ext cx="985233" cy="465457"/>
          </a:xfrm>
          <a:prstGeom prst="rect">
            <a:avLst/>
          </a:prstGeom>
        </p:spPr>
      </p:pic>
      <p:sp>
        <p:nvSpPr>
          <p:cNvPr id="1048611" name="矩形 64"/>
          <p:cNvSpPr>
            <a:spLocks noChangeAspect="1"/>
          </p:cNvSpPr>
          <p:nvPr/>
        </p:nvSpPr>
        <p:spPr>
          <a:xfrm>
            <a:off x="2610455" y="1145582"/>
            <a:ext cx="941191" cy="482162"/>
          </a:xfrm>
          <a:prstGeom prst="rect">
            <a:avLst/>
          </a:prstGeom>
          <a:blipFill dpi="0" rotWithShape="1">
            <a:blip r:embed="rId2" cstate="screen"/>
            <a:srcRect/>
            <a:stretch>
              <a:fillRect/>
            </a:stretch>
          </a:blipFill>
          <a:ln w="12700" cap="flat" cmpd="sng" algn="ctr">
            <a:noFill/>
            <a:prstDash val="solid"/>
            <a:miter lim="800000"/>
          </a:ln>
          <a:effectLst/>
        </p:spPr>
        <p:style>
          <a:lnRef idx="2">
            <a:schemeClr val="dk1"/>
          </a:lnRef>
          <a:fillRef idx="1">
            <a:schemeClr val="lt1"/>
          </a:fillRef>
          <a:effectRef idx="0">
            <a:schemeClr val="dk1"/>
          </a:effectRef>
          <a:fontRef idx="minor">
            <a:schemeClr val="dk1"/>
          </a:fontRef>
        </p:style>
        <p:txBody>
          <a:bodyPr rtlCol="0" anchor="ctr"/>
          <a:lstStyle/>
          <a:p>
            <a:pPr algn="ctr"/>
            <a:endParaRPr lang="zh-CN" altLang="en-US"/>
          </a:p>
        </p:txBody>
      </p:sp>
      <p:pic>
        <p:nvPicPr>
          <p:cNvPr id="2097153" name="图片 65"/>
          <p:cNvPicPr>
            <a:picLocks noChangeAspect="1"/>
          </p:cNvPicPr>
          <p:nvPr/>
        </p:nvPicPr>
        <p:blipFill>
          <a:blip r:embed="rId3" cstate="screen"/>
          <a:stretch>
            <a:fillRect/>
          </a:stretch>
        </p:blipFill>
        <p:spPr>
          <a:xfrm>
            <a:off x="4078601" y="1145581"/>
            <a:ext cx="1337999" cy="482162"/>
          </a:xfrm>
          <a:prstGeom prst="rect">
            <a:avLst/>
          </a:prstGeom>
        </p:spPr>
      </p:pic>
      <p:sp>
        <p:nvSpPr>
          <p:cNvPr id="1048612" name="文本框 66"/>
          <p:cNvSpPr txBox="1"/>
          <p:nvPr/>
        </p:nvSpPr>
        <p:spPr>
          <a:xfrm>
            <a:off x="498304" y="1565747"/>
            <a:ext cx="1797287" cy="276999"/>
          </a:xfrm>
          <a:prstGeom prst="rect">
            <a:avLst/>
          </a:prstGeom>
          <a:noFill/>
        </p:spPr>
        <p:txBody>
          <a:bodyPr wrap="none" rtlCol="0">
            <a:spAutoFit/>
          </a:bodyPr>
          <a:lstStyle/>
          <a:p>
            <a:r>
              <a:rPr lang="en-US" altLang="zh-CN" sz="1200" dirty="0"/>
              <a:t>Organization Structures</a:t>
            </a:r>
            <a:endParaRPr lang="zh-CN" altLang="en-US" sz="1200" dirty="0"/>
          </a:p>
        </p:txBody>
      </p:sp>
      <p:sp>
        <p:nvSpPr>
          <p:cNvPr id="1048613" name="文本框 67"/>
          <p:cNvSpPr txBox="1"/>
          <p:nvPr/>
        </p:nvSpPr>
        <p:spPr>
          <a:xfrm>
            <a:off x="2546735" y="1565214"/>
            <a:ext cx="1019831" cy="276999"/>
          </a:xfrm>
          <a:prstGeom prst="rect">
            <a:avLst/>
          </a:prstGeom>
          <a:noFill/>
        </p:spPr>
        <p:txBody>
          <a:bodyPr wrap="none" rtlCol="0">
            <a:spAutoFit/>
          </a:bodyPr>
          <a:lstStyle/>
          <a:p>
            <a:r>
              <a:rPr lang="en-US" altLang="zh-CN" sz="1200" dirty="0"/>
              <a:t>Governance</a:t>
            </a:r>
            <a:endParaRPr lang="zh-CN" altLang="en-US" sz="1200" dirty="0"/>
          </a:p>
        </p:txBody>
      </p:sp>
      <p:sp>
        <p:nvSpPr>
          <p:cNvPr id="1048614" name="文本框 68"/>
          <p:cNvSpPr txBox="1"/>
          <p:nvPr/>
        </p:nvSpPr>
        <p:spPr>
          <a:xfrm>
            <a:off x="4078601" y="1565214"/>
            <a:ext cx="1678253" cy="276999"/>
          </a:xfrm>
          <a:prstGeom prst="rect">
            <a:avLst/>
          </a:prstGeom>
          <a:noFill/>
        </p:spPr>
        <p:txBody>
          <a:bodyPr wrap="square" rtlCol="0">
            <a:spAutoFit/>
          </a:bodyPr>
          <a:lstStyle/>
          <a:p>
            <a:r>
              <a:rPr lang="en-US" altLang="zh-CN" sz="1200" dirty="0"/>
              <a:t>Business Process</a:t>
            </a:r>
            <a:endParaRPr lang="zh-CN" altLang="en-US" sz="1200" dirty="0"/>
          </a:p>
        </p:txBody>
      </p:sp>
      <p:sp>
        <p:nvSpPr>
          <p:cNvPr id="1048615" name="文本框 69"/>
          <p:cNvSpPr txBox="1"/>
          <p:nvPr/>
        </p:nvSpPr>
        <p:spPr>
          <a:xfrm>
            <a:off x="2345102" y="1763666"/>
            <a:ext cx="2014161" cy="411480"/>
          </a:xfrm>
          <a:prstGeom prst="rect">
            <a:avLst/>
          </a:prstGeom>
          <a:noFill/>
        </p:spPr>
        <p:txBody>
          <a:bodyPr wrap="none" rtlCol="0">
            <a:spAutoFit/>
          </a:bodyPr>
          <a:lstStyle/>
          <a:p>
            <a:r>
              <a:rPr lang="en-US" altLang="zh-CN" sz="1600" b="1" dirty="0">
                <a:solidFill>
                  <a:schemeClr val="bg1"/>
                </a:solidFill>
              </a:rPr>
              <a:t>IT </a:t>
            </a:r>
            <a:r>
              <a:rPr lang="zh-CN" altLang="en-US" sz="1600" b="1" dirty="0">
                <a:solidFill>
                  <a:schemeClr val="bg1"/>
                </a:solidFill>
              </a:rPr>
              <a:t>战略   </a:t>
            </a:r>
            <a:r>
              <a:rPr lang="en-US" altLang="zh-CN" sz="1600" dirty="0">
                <a:solidFill>
                  <a:schemeClr val="bg1"/>
                </a:solidFill>
              </a:rPr>
              <a:t>IT Strategy </a:t>
            </a:r>
            <a:endParaRPr lang="zh-CN" altLang="en-US" sz="1600" dirty="0">
              <a:solidFill>
                <a:schemeClr val="bg1"/>
              </a:solidFill>
            </a:endParaRPr>
          </a:p>
        </p:txBody>
      </p:sp>
      <p:grpSp>
        <p:nvGrpSpPr>
          <p:cNvPr id="169" name="7c98afa2-9622-4ed8-84b9-5a61a5881ece"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4"/>
            </p:custDataLst>
          </p:nvPr>
        </p:nvGrpSpPr>
        <p:grpSpPr>
          <a:xfrm>
            <a:off x="1114305" y="2134415"/>
            <a:ext cx="625845" cy="537949"/>
            <a:chOff x="3513138" y="1217613"/>
            <a:chExt cx="5165726" cy="4440238"/>
          </a:xfrm>
        </p:grpSpPr>
        <p:sp>
          <p:nvSpPr>
            <p:cNvPr id="1048616" name="îṡľïḋê"/>
            <p:cNvSpPr/>
            <p:nvPr/>
          </p:nvSpPr>
          <p:spPr bwMode="auto">
            <a:xfrm>
              <a:off x="4219576" y="3478213"/>
              <a:ext cx="80963" cy="101600"/>
            </a:xfrm>
            <a:prstGeom prst="ellipse">
              <a:avLst/>
            </a:prstGeom>
            <a:solidFill>
              <a:srgbClr val="546D7B"/>
            </a:solidFill>
            <a:ln>
              <a:noFill/>
            </a:ln>
          </p:spPr>
          <p:txBody>
            <a:bodyPr anchor="ctr"/>
            <a:lstStyle/>
            <a:p>
              <a:pPr algn="ctr"/>
            </a:p>
          </p:txBody>
        </p:sp>
        <p:sp>
          <p:nvSpPr>
            <p:cNvPr id="1048617" name="íśḷîḍè"/>
            <p:cNvSpPr/>
            <p:nvPr/>
          </p:nvSpPr>
          <p:spPr bwMode="auto">
            <a:xfrm>
              <a:off x="4360863" y="3478213"/>
              <a:ext cx="101600" cy="101600"/>
            </a:xfrm>
            <a:prstGeom prst="ellipse">
              <a:avLst/>
            </a:prstGeom>
            <a:solidFill>
              <a:srgbClr val="546D7B"/>
            </a:solidFill>
            <a:ln>
              <a:noFill/>
            </a:ln>
          </p:spPr>
          <p:txBody>
            <a:bodyPr anchor="ctr"/>
            <a:lstStyle/>
            <a:p>
              <a:pPr algn="ctr"/>
            </a:p>
          </p:txBody>
        </p:sp>
        <p:sp>
          <p:nvSpPr>
            <p:cNvPr id="1048618" name="íṧḻïďe"/>
            <p:cNvSpPr/>
            <p:nvPr/>
          </p:nvSpPr>
          <p:spPr bwMode="auto">
            <a:xfrm>
              <a:off x="4522788" y="3478213"/>
              <a:ext cx="100013" cy="101600"/>
            </a:xfrm>
            <a:prstGeom prst="ellipse">
              <a:avLst/>
            </a:prstGeom>
            <a:solidFill>
              <a:srgbClr val="546D7B"/>
            </a:solidFill>
            <a:ln>
              <a:noFill/>
            </a:ln>
          </p:spPr>
          <p:txBody>
            <a:bodyPr anchor="ctr"/>
            <a:lstStyle/>
            <a:p>
              <a:pPr algn="ctr"/>
            </a:p>
          </p:txBody>
        </p:sp>
        <p:sp>
          <p:nvSpPr>
            <p:cNvPr id="1048619" name="iSḷíḍe"/>
            <p:cNvSpPr/>
            <p:nvPr/>
          </p:nvSpPr>
          <p:spPr bwMode="auto">
            <a:xfrm>
              <a:off x="4664076" y="3478213"/>
              <a:ext cx="100013" cy="101600"/>
            </a:xfrm>
            <a:prstGeom prst="ellipse">
              <a:avLst/>
            </a:prstGeom>
            <a:solidFill>
              <a:srgbClr val="546D7B"/>
            </a:solidFill>
            <a:ln>
              <a:noFill/>
            </a:ln>
          </p:spPr>
          <p:txBody>
            <a:bodyPr anchor="ctr"/>
            <a:lstStyle/>
            <a:p>
              <a:pPr algn="ctr"/>
            </a:p>
          </p:txBody>
        </p:sp>
        <p:sp>
          <p:nvSpPr>
            <p:cNvPr id="1048620" name="íṥlïďe"/>
            <p:cNvSpPr/>
            <p:nvPr/>
          </p:nvSpPr>
          <p:spPr bwMode="auto">
            <a:xfrm>
              <a:off x="4824413" y="3478213"/>
              <a:ext cx="101600" cy="101600"/>
            </a:xfrm>
            <a:prstGeom prst="ellipse">
              <a:avLst/>
            </a:prstGeom>
            <a:solidFill>
              <a:srgbClr val="546D7B"/>
            </a:solidFill>
            <a:ln>
              <a:noFill/>
            </a:ln>
          </p:spPr>
          <p:txBody>
            <a:bodyPr anchor="ctr"/>
            <a:lstStyle/>
            <a:p>
              <a:pPr algn="ctr"/>
            </a:p>
          </p:txBody>
        </p:sp>
        <p:sp>
          <p:nvSpPr>
            <p:cNvPr id="1048621" name="íṣḻiďé"/>
            <p:cNvSpPr/>
            <p:nvPr/>
          </p:nvSpPr>
          <p:spPr bwMode="auto">
            <a:xfrm>
              <a:off x="4965701" y="3478213"/>
              <a:ext cx="101600" cy="101600"/>
            </a:xfrm>
            <a:prstGeom prst="ellipse">
              <a:avLst/>
            </a:prstGeom>
            <a:solidFill>
              <a:srgbClr val="546D7B"/>
            </a:solidFill>
            <a:ln>
              <a:noFill/>
            </a:ln>
          </p:spPr>
          <p:txBody>
            <a:bodyPr anchor="ctr"/>
            <a:lstStyle/>
            <a:p>
              <a:pPr algn="ctr"/>
            </a:p>
          </p:txBody>
        </p:sp>
        <p:sp>
          <p:nvSpPr>
            <p:cNvPr id="1048622" name="iṩlïdé"/>
            <p:cNvSpPr/>
            <p:nvPr/>
          </p:nvSpPr>
          <p:spPr bwMode="auto">
            <a:xfrm>
              <a:off x="5127626" y="3478213"/>
              <a:ext cx="101600" cy="101600"/>
            </a:xfrm>
            <a:prstGeom prst="ellipse">
              <a:avLst/>
            </a:prstGeom>
            <a:solidFill>
              <a:srgbClr val="546D7B"/>
            </a:solidFill>
            <a:ln>
              <a:noFill/>
            </a:ln>
          </p:spPr>
          <p:txBody>
            <a:bodyPr anchor="ctr"/>
            <a:lstStyle/>
            <a:p>
              <a:pPr algn="ctr"/>
            </a:p>
          </p:txBody>
        </p:sp>
        <p:sp>
          <p:nvSpPr>
            <p:cNvPr id="1048623" name="iŝľiḑé"/>
            <p:cNvSpPr/>
            <p:nvPr/>
          </p:nvSpPr>
          <p:spPr bwMode="auto">
            <a:xfrm>
              <a:off x="5268913" y="3478213"/>
              <a:ext cx="101600" cy="101600"/>
            </a:xfrm>
            <a:prstGeom prst="ellipse">
              <a:avLst/>
            </a:prstGeom>
            <a:solidFill>
              <a:srgbClr val="546D7B"/>
            </a:solidFill>
            <a:ln>
              <a:noFill/>
            </a:ln>
          </p:spPr>
          <p:txBody>
            <a:bodyPr anchor="ctr"/>
            <a:lstStyle/>
            <a:p>
              <a:pPr algn="ctr"/>
            </a:p>
          </p:txBody>
        </p:sp>
        <p:sp>
          <p:nvSpPr>
            <p:cNvPr id="1048624" name="îṩľiḑe"/>
            <p:cNvSpPr/>
            <p:nvPr/>
          </p:nvSpPr>
          <p:spPr bwMode="auto">
            <a:xfrm>
              <a:off x="5430838" y="3478213"/>
              <a:ext cx="100013" cy="101600"/>
            </a:xfrm>
            <a:prstGeom prst="ellipse">
              <a:avLst/>
            </a:prstGeom>
            <a:solidFill>
              <a:srgbClr val="546D7B"/>
            </a:solidFill>
            <a:ln>
              <a:noFill/>
            </a:ln>
          </p:spPr>
          <p:txBody>
            <a:bodyPr anchor="ctr"/>
            <a:lstStyle/>
            <a:p>
              <a:pPr algn="ctr"/>
            </a:p>
          </p:txBody>
        </p:sp>
        <p:sp>
          <p:nvSpPr>
            <p:cNvPr id="1048625" name="ïSḻíḍé"/>
            <p:cNvSpPr/>
            <p:nvPr/>
          </p:nvSpPr>
          <p:spPr bwMode="auto">
            <a:xfrm>
              <a:off x="5591176" y="3478213"/>
              <a:ext cx="80963" cy="101600"/>
            </a:xfrm>
            <a:prstGeom prst="ellipse">
              <a:avLst/>
            </a:prstGeom>
            <a:solidFill>
              <a:srgbClr val="546D7B"/>
            </a:solidFill>
            <a:ln>
              <a:noFill/>
            </a:ln>
          </p:spPr>
          <p:txBody>
            <a:bodyPr anchor="ctr"/>
            <a:lstStyle/>
            <a:p>
              <a:pPr algn="ctr"/>
            </a:p>
          </p:txBody>
        </p:sp>
        <p:sp>
          <p:nvSpPr>
            <p:cNvPr id="1048626" name="îŝľîḋê"/>
            <p:cNvSpPr/>
            <p:nvPr/>
          </p:nvSpPr>
          <p:spPr bwMode="auto">
            <a:xfrm>
              <a:off x="5732463" y="3478213"/>
              <a:ext cx="101600" cy="101600"/>
            </a:xfrm>
            <a:prstGeom prst="ellipse">
              <a:avLst/>
            </a:prstGeom>
            <a:solidFill>
              <a:srgbClr val="546D7B"/>
            </a:solidFill>
            <a:ln>
              <a:noFill/>
            </a:ln>
          </p:spPr>
          <p:txBody>
            <a:bodyPr anchor="ctr"/>
            <a:lstStyle/>
            <a:p>
              <a:pPr algn="ctr"/>
            </a:p>
          </p:txBody>
        </p:sp>
        <p:sp>
          <p:nvSpPr>
            <p:cNvPr id="1048627" name="íśḻíďé"/>
            <p:cNvSpPr/>
            <p:nvPr/>
          </p:nvSpPr>
          <p:spPr bwMode="auto">
            <a:xfrm>
              <a:off x="5894388" y="3478213"/>
              <a:ext cx="100013" cy="101600"/>
            </a:xfrm>
            <a:prstGeom prst="ellipse">
              <a:avLst/>
            </a:prstGeom>
            <a:solidFill>
              <a:srgbClr val="546D7B"/>
            </a:solidFill>
            <a:ln>
              <a:noFill/>
            </a:ln>
          </p:spPr>
          <p:txBody>
            <a:bodyPr anchor="ctr"/>
            <a:lstStyle/>
            <a:p>
              <a:pPr algn="ctr"/>
            </a:p>
          </p:txBody>
        </p:sp>
        <p:sp>
          <p:nvSpPr>
            <p:cNvPr id="1048628" name="ï$ḻiḍé"/>
            <p:cNvSpPr/>
            <p:nvPr/>
          </p:nvSpPr>
          <p:spPr bwMode="auto">
            <a:xfrm>
              <a:off x="6035676" y="3478213"/>
              <a:ext cx="100013" cy="101600"/>
            </a:xfrm>
            <a:prstGeom prst="ellipse">
              <a:avLst/>
            </a:prstGeom>
            <a:solidFill>
              <a:srgbClr val="546D7B"/>
            </a:solidFill>
            <a:ln>
              <a:noFill/>
            </a:ln>
          </p:spPr>
          <p:txBody>
            <a:bodyPr anchor="ctr"/>
            <a:lstStyle/>
            <a:p>
              <a:pPr algn="ctr"/>
            </a:p>
          </p:txBody>
        </p:sp>
        <p:sp>
          <p:nvSpPr>
            <p:cNvPr id="1048629" name="îś1îḋè"/>
            <p:cNvSpPr/>
            <p:nvPr/>
          </p:nvSpPr>
          <p:spPr bwMode="auto">
            <a:xfrm>
              <a:off x="6197601" y="3478213"/>
              <a:ext cx="100013" cy="101600"/>
            </a:xfrm>
            <a:prstGeom prst="ellipse">
              <a:avLst/>
            </a:prstGeom>
            <a:solidFill>
              <a:srgbClr val="546D7B"/>
            </a:solidFill>
            <a:ln>
              <a:noFill/>
            </a:ln>
          </p:spPr>
          <p:txBody>
            <a:bodyPr anchor="ctr"/>
            <a:lstStyle/>
            <a:p>
              <a:pPr algn="ctr"/>
            </a:p>
          </p:txBody>
        </p:sp>
        <p:sp>
          <p:nvSpPr>
            <p:cNvPr id="1048630" name="îś1ïḋê"/>
            <p:cNvSpPr/>
            <p:nvPr/>
          </p:nvSpPr>
          <p:spPr bwMode="auto">
            <a:xfrm>
              <a:off x="6338888" y="3478213"/>
              <a:ext cx="100013" cy="101600"/>
            </a:xfrm>
            <a:prstGeom prst="ellipse">
              <a:avLst/>
            </a:prstGeom>
            <a:solidFill>
              <a:srgbClr val="546D7B"/>
            </a:solidFill>
            <a:ln>
              <a:noFill/>
            </a:ln>
          </p:spPr>
          <p:txBody>
            <a:bodyPr anchor="ctr"/>
            <a:lstStyle/>
            <a:p>
              <a:pPr algn="ctr"/>
            </a:p>
          </p:txBody>
        </p:sp>
        <p:sp>
          <p:nvSpPr>
            <p:cNvPr id="1048631" name="îṧḻîḍè"/>
            <p:cNvSpPr/>
            <p:nvPr/>
          </p:nvSpPr>
          <p:spPr bwMode="auto">
            <a:xfrm>
              <a:off x="6499226" y="3478213"/>
              <a:ext cx="101600" cy="101600"/>
            </a:xfrm>
            <a:prstGeom prst="ellipse">
              <a:avLst/>
            </a:prstGeom>
            <a:solidFill>
              <a:srgbClr val="546D7B"/>
            </a:solidFill>
            <a:ln>
              <a:noFill/>
            </a:ln>
          </p:spPr>
          <p:txBody>
            <a:bodyPr anchor="ctr"/>
            <a:lstStyle/>
            <a:p>
              <a:pPr algn="ctr"/>
            </a:p>
          </p:txBody>
        </p:sp>
        <p:sp>
          <p:nvSpPr>
            <p:cNvPr id="1048632" name="íṡľîḑe"/>
            <p:cNvSpPr/>
            <p:nvPr/>
          </p:nvSpPr>
          <p:spPr bwMode="auto">
            <a:xfrm>
              <a:off x="6640513" y="3478213"/>
              <a:ext cx="101600" cy="101600"/>
            </a:xfrm>
            <a:prstGeom prst="ellipse">
              <a:avLst/>
            </a:prstGeom>
            <a:solidFill>
              <a:srgbClr val="546D7B"/>
            </a:solidFill>
            <a:ln>
              <a:noFill/>
            </a:ln>
          </p:spPr>
          <p:txBody>
            <a:bodyPr anchor="ctr"/>
            <a:lstStyle/>
            <a:p>
              <a:pPr algn="ctr"/>
            </a:p>
          </p:txBody>
        </p:sp>
        <p:sp>
          <p:nvSpPr>
            <p:cNvPr id="1048633" name="î$ļïḋè"/>
            <p:cNvSpPr/>
            <p:nvPr/>
          </p:nvSpPr>
          <p:spPr bwMode="auto">
            <a:xfrm>
              <a:off x="6802438" y="3478213"/>
              <a:ext cx="100013" cy="101600"/>
            </a:xfrm>
            <a:prstGeom prst="ellipse">
              <a:avLst/>
            </a:prstGeom>
            <a:solidFill>
              <a:srgbClr val="546D7B"/>
            </a:solidFill>
            <a:ln>
              <a:noFill/>
            </a:ln>
          </p:spPr>
          <p:txBody>
            <a:bodyPr anchor="ctr"/>
            <a:lstStyle/>
            <a:p>
              <a:pPr algn="ctr"/>
            </a:p>
          </p:txBody>
        </p:sp>
        <p:sp>
          <p:nvSpPr>
            <p:cNvPr id="1048634" name="iṧļíḓe"/>
            <p:cNvSpPr/>
            <p:nvPr/>
          </p:nvSpPr>
          <p:spPr bwMode="auto">
            <a:xfrm>
              <a:off x="6962776" y="3478213"/>
              <a:ext cx="80963" cy="101600"/>
            </a:xfrm>
            <a:prstGeom prst="ellipse">
              <a:avLst/>
            </a:prstGeom>
            <a:solidFill>
              <a:srgbClr val="546D7B"/>
            </a:solidFill>
            <a:ln>
              <a:noFill/>
            </a:ln>
          </p:spPr>
          <p:txBody>
            <a:bodyPr anchor="ctr"/>
            <a:lstStyle/>
            <a:p>
              <a:pPr algn="ctr"/>
            </a:p>
          </p:txBody>
        </p:sp>
        <p:sp>
          <p:nvSpPr>
            <p:cNvPr id="1048635" name="îšľïdê"/>
            <p:cNvSpPr/>
            <p:nvPr/>
          </p:nvSpPr>
          <p:spPr bwMode="auto">
            <a:xfrm>
              <a:off x="7104063" y="3478213"/>
              <a:ext cx="101600" cy="101600"/>
            </a:xfrm>
            <a:prstGeom prst="ellipse">
              <a:avLst/>
            </a:prstGeom>
            <a:solidFill>
              <a:srgbClr val="546D7B"/>
            </a:solidFill>
            <a:ln>
              <a:noFill/>
            </a:ln>
          </p:spPr>
          <p:txBody>
            <a:bodyPr anchor="ctr"/>
            <a:lstStyle/>
            <a:p>
              <a:pPr algn="ctr"/>
            </a:p>
          </p:txBody>
        </p:sp>
        <p:sp>
          <p:nvSpPr>
            <p:cNvPr id="1048636" name="ïṥ1iḓe"/>
            <p:cNvSpPr/>
            <p:nvPr/>
          </p:nvSpPr>
          <p:spPr bwMode="auto">
            <a:xfrm>
              <a:off x="7265988" y="3478213"/>
              <a:ext cx="101600" cy="101600"/>
            </a:xfrm>
            <a:prstGeom prst="ellipse">
              <a:avLst/>
            </a:prstGeom>
            <a:solidFill>
              <a:srgbClr val="546D7B"/>
            </a:solidFill>
            <a:ln>
              <a:noFill/>
            </a:ln>
          </p:spPr>
          <p:txBody>
            <a:bodyPr anchor="ctr"/>
            <a:lstStyle/>
            <a:p>
              <a:pPr algn="ctr"/>
            </a:p>
          </p:txBody>
        </p:sp>
        <p:sp>
          <p:nvSpPr>
            <p:cNvPr id="1048637" name="îśḻíḓe"/>
            <p:cNvSpPr/>
            <p:nvPr/>
          </p:nvSpPr>
          <p:spPr bwMode="auto">
            <a:xfrm>
              <a:off x="7407276" y="3478213"/>
              <a:ext cx="101600" cy="101600"/>
            </a:xfrm>
            <a:prstGeom prst="ellipse">
              <a:avLst/>
            </a:prstGeom>
            <a:solidFill>
              <a:srgbClr val="546D7B"/>
            </a:solidFill>
            <a:ln>
              <a:noFill/>
            </a:ln>
          </p:spPr>
          <p:txBody>
            <a:bodyPr anchor="ctr"/>
            <a:lstStyle/>
            <a:p>
              <a:pPr algn="ctr"/>
            </a:p>
          </p:txBody>
        </p:sp>
        <p:sp>
          <p:nvSpPr>
            <p:cNvPr id="1048638" name="işļïde"/>
            <p:cNvSpPr/>
            <p:nvPr/>
          </p:nvSpPr>
          <p:spPr bwMode="auto">
            <a:xfrm>
              <a:off x="7569201" y="3478213"/>
              <a:ext cx="100013" cy="101600"/>
            </a:xfrm>
            <a:prstGeom prst="ellipse">
              <a:avLst/>
            </a:prstGeom>
            <a:solidFill>
              <a:srgbClr val="546D7B"/>
            </a:solidFill>
            <a:ln>
              <a:noFill/>
            </a:ln>
          </p:spPr>
          <p:txBody>
            <a:bodyPr anchor="ctr"/>
            <a:lstStyle/>
            <a:p>
              <a:pPr algn="ctr"/>
            </a:p>
          </p:txBody>
        </p:sp>
        <p:sp>
          <p:nvSpPr>
            <p:cNvPr id="1048639" name="ïṣ1îḓè"/>
            <p:cNvSpPr/>
            <p:nvPr/>
          </p:nvSpPr>
          <p:spPr bwMode="auto">
            <a:xfrm>
              <a:off x="7710488" y="3478213"/>
              <a:ext cx="100013" cy="101600"/>
            </a:xfrm>
            <a:prstGeom prst="ellipse">
              <a:avLst/>
            </a:prstGeom>
            <a:solidFill>
              <a:srgbClr val="546D7B"/>
            </a:solidFill>
            <a:ln>
              <a:noFill/>
            </a:ln>
          </p:spPr>
          <p:txBody>
            <a:bodyPr anchor="ctr"/>
            <a:lstStyle/>
            <a:p>
              <a:pPr algn="ctr"/>
            </a:p>
          </p:txBody>
        </p:sp>
        <p:sp>
          <p:nvSpPr>
            <p:cNvPr id="1048640" name="iś1ïďè"/>
            <p:cNvSpPr/>
            <p:nvPr/>
          </p:nvSpPr>
          <p:spPr bwMode="auto">
            <a:xfrm>
              <a:off x="7870826" y="3478213"/>
              <a:ext cx="101600" cy="101600"/>
            </a:xfrm>
            <a:prstGeom prst="ellipse">
              <a:avLst/>
            </a:prstGeom>
            <a:solidFill>
              <a:srgbClr val="546D7B"/>
            </a:solidFill>
            <a:ln>
              <a:noFill/>
            </a:ln>
          </p:spPr>
          <p:txBody>
            <a:bodyPr anchor="ctr"/>
            <a:lstStyle/>
            <a:p>
              <a:pPr algn="ctr"/>
            </a:p>
          </p:txBody>
        </p:sp>
        <p:sp>
          <p:nvSpPr>
            <p:cNvPr id="1048641" name="ïṩlîďe"/>
            <p:cNvSpPr/>
            <p:nvPr/>
          </p:nvSpPr>
          <p:spPr bwMode="auto">
            <a:xfrm>
              <a:off x="6035676" y="3014663"/>
              <a:ext cx="100013" cy="100013"/>
            </a:xfrm>
            <a:prstGeom prst="ellipse">
              <a:avLst/>
            </a:prstGeom>
            <a:solidFill>
              <a:srgbClr val="546D7B"/>
            </a:solidFill>
            <a:ln>
              <a:noFill/>
            </a:ln>
          </p:spPr>
          <p:txBody>
            <a:bodyPr anchor="ctr"/>
            <a:lstStyle/>
            <a:p>
              <a:pPr algn="ctr"/>
            </a:p>
          </p:txBody>
        </p:sp>
        <p:sp>
          <p:nvSpPr>
            <p:cNvPr id="1048642" name="iṥľîḍe"/>
            <p:cNvSpPr/>
            <p:nvPr/>
          </p:nvSpPr>
          <p:spPr bwMode="auto">
            <a:xfrm>
              <a:off x="6035676" y="3176588"/>
              <a:ext cx="100013" cy="100013"/>
            </a:xfrm>
            <a:prstGeom prst="ellipse">
              <a:avLst/>
            </a:prstGeom>
            <a:solidFill>
              <a:srgbClr val="546D7B"/>
            </a:solidFill>
            <a:ln>
              <a:noFill/>
            </a:ln>
          </p:spPr>
          <p:txBody>
            <a:bodyPr anchor="ctr"/>
            <a:lstStyle/>
            <a:p>
              <a:pPr algn="ctr"/>
            </a:p>
          </p:txBody>
        </p:sp>
        <p:sp>
          <p:nvSpPr>
            <p:cNvPr id="1048643" name="îṣ1îdé"/>
            <p:cNvSpPr/>
            <p:nvPr/>
          </p:nvSpPr>
          <p:spPr bwMode="auto">
            <a:xfrm>
              <a:off x="6035676" y="3317875"/>
              <a:ext cx="100013" cy="100013"/>
            </a:xfrm>
            <a:prstGeom prst="ellipse">
              <a:avLst/>
            </a:prstGeom>
            <a:solidFill>
              <a:srgbClr val="546D7B"/>
            </a:solidFill>
            <a:ln>
              <a:noFill/>
            </a:ln>
          </p:spPr>
          <p:txBody>
            <a:bodyPr anchor="ctr"/>
            <a:lstStyle/>
            <a:p>
              <a:pPr algn="ctr"/>
            </a:p>
          </p:txBody>
        </p:sp>
        <p:sp>
          <p:nvSpPr>
            <p:cNvPr id="1048644" name="íṧḻídè"/>
            <p:cNvSpPr/>
            <p:nvPr/>
          </p:nvSpPr>
          <p:spPr bwMode="auto">
            <a:xfrm>
              <a:off x="6035676" y="3619500"/>
              <a:ext cx="100013" cy="101600"/>
            </a:xfrm>
            <a:prstGeom prst="ellipse">
              <a:avLst/>
            </a:prstGeom>
            <a:solidFill>
              <a:srgbClr val="546D7B"/>
            </a:solidFill>
            <a:ln>
              <a:noFill/>
            </a:ln>
          </p:spPr>
          <p:txBody>
            <a:bodyPr anchor="ctr"/>
            <a:lstStyle/>
            <a:p>
              <a:pPr algn="ctr"/>
            </a:p>
          </p:txBody>
        </p:sp>
        <p:sp>
          <p:nvSpPr>
            <p:cNvPr id="1048645" name="ïsḷîďè"/>
            <p:cNvSpPr/>
            <p:nvPr/>
          </p:nvSpPr>
          <p:spPr bwMode="auto">
            <a:xfrm>
              <a:off x="6035676" y="3781425"/>
              <a:ext cx="100013" cy="101600"/>
            </a:xfrm>
            <a:prstGeom prst="ellipse">
              <a:avLst/>
            </a:prstGeom>
            <a:solidFill>
              <a:srgbClr val="546D7B"/>
            </a:solidFill>
            <a:ln>
              <a:noFill/>
            </a:ln>
          </p:spPr>
          <p:txBody>
            <a:bodyPr anchor="ctr"/>
            <a:lstStyle/>
            <a:p>
              <a:pPr algn="ctr"/>
            </a:p>
          </p:txBody>
        </p:sp>
        <p:sp>
          <p:nvSpPr>
            <p:cNvPr id="1048646" name="ïŝlíḍe"/>
            <p:cNvSpPr/>
            <p:nvPr/>
          </p:nvSpPr>
          <p:spPr bwMode="auto">
            <a:xfrm>
              <a:off x="6035676" y="3943350"/>
              <a:ext cx="100013" cy="80963"/>
            </a:xfrm>
            <a:prstGeom prst="ellipse">
              <a:avLst/>
            </a:prstGeom>
            <a:solidFill>
              <a:srgbClr val="546D7B"/>
            </a:solidFill>
            <a:ln>
              <a:noFill/>
            </a:ln>
          </p:spPr>
          <p:txBody>
            <a:bodyPr anchor="ctr"/>
            <a:lstStyle/>
            <a:p>
              <a:pPr algn="ctr"/>
            </a:p>
          </p:txBody>
        </p:sp>
        <p:sp>
          <p:nvSpPr>
            <p:cNvPr id="1048647" name="îṣ1îḓè"/>
            <p:cNvSpPr/>
            <p:nvPr/>
          </p:nvSpPr>
          <p:spPr bwMode="auto">
            <a:xfrm>
              <a:off x="7870826" y="3619500"/>
              <a:ext cx="101600" cy="101600"/>
            </a:xfrm>
            <a:prstGeom prst="ellipse">
              <a:avLst/>
            </a:prstGeom>
            <a:solidFill>
              <a:srgbClr val="546D7B"/>
            </a:solidFill>
            <a:ln>
              <a:noFill/>
            </a:ln>
          </p:spPr>
          <p:txBody>
            <a:bodyPr anchor="ctr"/>
            <a:lstStyle/>
            <a:p>
              <a:pPr algn="ctr"/>
            </a:p>
          </p:txBody>
        </p:sp>
        <p:sp>
          <p:nvSpPr>
            <p:cNvPr id="1048648" name="îślïde"/>
            <p:cNvSpPr/>
            <p:nvPr/>
          </p:nvSpPr>
          <p:spPr bwMode="auto">
            <a:xfrm>
              <a:off x="7870826" y="3781425"/>
              <a:ext cx="101600" cy="101600"/>
            </a:xfrm>
            <a:prstGeom prst="ellipse">
              <a:avLst/>
            </a:prstGeom>
            <a:solidFill>
              <a:srgbClr val="546D7B"/>
            </a:solidFill>
            <a:ln>
              <a:noFill/>
            </a:ln>
          </p:spPr>
          <p:txBody>
            <a:bodyPr anchor="ctr"/>
            <a:lstStyle/>
            <a:p>
              <a:pPr algn="ctr"/>
            </a:p>
          </p:txBody>
        </p:sp>
        <p:sp>
          <p:nvSpPr>
            <p:cNvPr id="1048649" name="íṥlíḋe"/>
            <p:cNvSpPr/>
            <p:nvPr/>
          </p:nvSpPr>
          <p:spPr bwMode="auto">
            <a:xfrm>
              <a:off x="7870826" y="3943350"/>
              <a:ext cx="101600" cy="80963"/>
            </a:xfrm>
            <a:prstGeom prst="ellipse">
              <a:avLst/>
            </a:prstGeom>
            <a:solidFill>
              <a:srgbClr val="546D7B"/>
            </a:solidFill>
            <a:ln>
              <a:noFill/>
            </a:ln>
          </p:spPr>
          <p:txBody>
            <a:bodyPr anchor="ctr"/>
            <a:lstStyle/>
            <a:p>
              <a:pPr algn="ctr"/>
            </a:p>
          </p:txBody>
        </p:sp>
        <p:sp>
          <p:nvSpPr>
            <p:cNvPr id="1048650" name="îṥľïḓê"/>
            <p:cNvSpPr/>
            <p:nvPr/>
          </p:nvSpPr>
          <p:spPr bwMode="auto">
            <a:xfrm>
              <a:off x="4219576" y="3619500"/>
              <a:ext cx="80963" cy="101600"/>
            </a:xfrm>
            <a:prstGeom prst="ellipse">
              <a:avLst/>
            </a:prstGeom>
            <a:solidFill>
              <a:srgbClr val="546D7B"/>
            </a:solidFill>
            <a:ln>
              <a:noFill/>
            </a:ln>
          </p:spPr>
          <p:txBody>
            <a:bodyPr anchor="ctr"/>
            <a:lstStyle/>
            <a:p>
              <a:pPr algn="ctr"/>
            </a:p>
          </p:txBody>
        </p:sp>
        <p:sp>
          <p:nvSpPr>
            <p:cNvPr id="1048651" name="íṩļiḑé"/>
            <p:cNvSpPr/>
            <p:nvPr/>
          </p:nvSpPr>
          <p:spPr bwMode="auto">
            <a:xfrm>
              <a:off x="4219576" y="3781425"/>
              <a:ext cx="80963" cy="101600"/>
            </a:xfrm>
            <a:prstGeom prst="ellipse">
              <a:avLst/>
            </a:prstGeom>
            <a:solidFill>
              <a:srgbClr val="546D7B"/>
            </a:solidFill>
            <a:ln>
              <a:noFill/>
            </a:ln>
          </p:spPr>
          <p:txBody>
            <a:bodyPr anchor="ctr"/>
            <a:lstStyle/>
            <a:p>
              <a:pPr algn="ctr"/>
            </a:p>
          </p:txBody>
        </p:sp>
        <p:sp>
          <p:nvSpPr>
            <p:cNvPr id="1048652" name="î$1ïďè"/>
            <p:cNvSpPr/>
            <p:nvPr/>
          </p:nvSpPr>
          <p:spPr bwMode="auto">
            <a:xfrm>
              <a:off x="4219576" y="3943350"/>
              <a:ext cx="80963" cy="80963"/>
            </a:xfrm>
            <a:prstGeom prst="ellipse">
              <a:avLst/>
            </a:prstGeom>
            <a:solidFill>
              <a:srgbClr val="546D7B"/>
            </a:solidFill>
            <a:ln>
              <a:noFill/>
            </a:ln>
          </p:spPr>
          <p:txBody>
            <a:bodyPr anchor="ctr"/>
            <a:lstStyle/>
            <a:p>
              <a:pPr algn="ctr"/>
            </a:p>
          </p:txBody>
        </p:sp>
        <p:sp>
          <p:nvSpPr>
            <p:cNvPr id="1048653" name="îš1íďê"/>
            <p:cNvSpPr/>
            <p:nvPr/>
          </p:nvSpPr>
          <p:spPr bwMode="auto">
            <a:xfrm>
              <a:off x="6035676" y="4084638"/>
              <a:ext cx="100013" cy="100013"/>
            </a:xfrm>
            <a:prstGeom prst="ellipse">
              <a:avLst/>
            </a:prstGeom>
            <a:solidFill>
              <a:srgbClr val="546D7B"/>
            </a:solidFill>
            <a:ln>
              <a:noFill/>
            </a:ln>
          </p:spPr>
          <p:txBody>
            <a:bodyPr anchor="ctr"/>
            <a:lstStyle/>
            <a:p>
              <a:pPr algn="ctr"/>
            </a:p>
          </p:txBody>
        </p:sp>
        <p:sp>
          <p:nvSpPr>
            <p:cNvPr id="1048654" name="iš1îḍè"/>
            <p:cNvSpPr/>
            <p:nvPr/>
          </p:nvSpPr>
          <p:spPr bwMode="auto">
            <a:xfrm>
              <a:off x="7870826" y="4084638"/>
              <a:ext cx="101600" cy="100013"/>
            </a:xfrm>
            <a:prstGeom prst="ellipse">
              <a:avLst/>
            </a:prstGeom>
            <a:solidFill>
              <a:srgbClr val="546D7B"/>
            </a:solidFill>
            <a:ln>
              <a:noFill/>
            </a:ln>
          </p:spPr>
          <p:txBody>
            <a:bodyPr anchor="ctr"/>
            <a:lstStyle/>
            <a:p>
              <a:pPr algn="ctr"/>
            </a:p>
          </p:txBody>
        </p:sp>
        <p:sp>
          <p:nvSpPr>
            <p:cNvPr id="1048655" name="iṣľiḓê"/>
            <p:cNvSpPr/>
            <p:nvPr/>
          </p:nvSpPr>
          <p:spPr bwMode="auto">
            <a:xfrm>
              <a:off x="4219576" y="4084638"/>
              <a:ext cx="80963" cy="100013"/>
            </a:xfrm>
            <a:prstGeom prst="ellipse">
              <a:avLst/>
            </a:prstGeom>
            <a:solidFill>
              <a:srgbClr val="546D7B"/>
            </a:solidFill>
            <a:ln>
              <a:noFill/>
            </a:ln>
          </p:spPr>
          <p:txBody>
            <a:bodyPr anchor="ctr"/>
            <a:lstStyle/>
            <a:p>
              <a:pPr algn="ctr"/>
            </a:p>
          </p:txBody>
        </p:sp>
        <p:sp>
          <p:nvSpPr>
            <p:cNvPr id="1048656" name="ïṧḻíḋè"/>
            <p:cNvSpPr/>
            <p:nvPr/>
          </p:nvSpPr>
          <p:spPr bwMode="auto">
            <a:xfrm>
              <a:off x="5329238" y="4265613"/>
              <a:ext cx="1512888" cy="1190625"/>
            </a:xfrm>
            <a:custGeom>
              <a:avLst/>
              <a:gdLst>
                <a:gd name="T0" fmla="*/ 72 w 75"/>
                <a:gd name="T1" fmla="*/ 59 h 59"/>
                <a:gd name="T2" fmla="*/ 3 w 75"/>
                <a:gd name="T3" fmla="*/ 59 h 59"/>
                <a:gd name="T4" fmla="*/ 0 w 75"/>
                <a:gd name="T5" fmla="*/ 56 h 59"/>
                <a:gd name="T6" fmla="*/ 0 w 75"/>
                <a:gd name="T7" fmla="*/ 3 h 59"/>
                <a:gd name="T8" fmla="*/ 3 w 75"/>
                <a:gd name="T9" fmla="*/ 0 h 59"/>
                <a:gd name="T10" fmla="*/ 72 w 75"/>
                <a:gd name="T11" fmla="*/ 0 h 59"/>
                <a:gd name="T12" fmla="*/ 75 w 75"/>
                <a:gd name="T13" fmla="*/ 3 h 59"/>
                <a:gd name="T14" fmla="*/ 75 w 75"/>
                <a:gd name="T15" fmla="*/ 56 h 59"/>
                <a:gd name="T16" fmla="*/ 72 w 75"/>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59">
                  <a:moveTo>
                    <a:pt x="72" y="59"/>
                  </a:moveTo>
                  <a:cubicBezTo>
                    <a:pt x="3" y="59"/>
                    <a:pt x="3" y="59"/>
                    <a:pt x="3" y="59"/>
                  </a:cubicBezTo>
                  <a:cubicBezTo>
                    <a:pt x="2" y="59"/>
                    <a:pt x="0" y="58"/>
                    <a:pt x="0" y="56"/>
                  </a:cubicBezTo>
                  <a:cubicBezTo>
                    <a:pt x="0" y="3"/>
                    <a:pt x="0" y="3"/>
                    <a:pt x="0" y="3"/>
                  </a:cubicBezTo>
                  <a:cubicBezTo>
                    <a:pt x="0" y="1"/>
                    <a:pt x="2" y="0"/>
                    <a:pt x="3" y="0"/>
                  </a:cubicBezTo>
                  <a:cubicBezTo>
                    <a:pt x="72" y="0"/>
                    <a:pt x="72" y="0"/>
                    <a:pt x="72" y="0"/>
                  </a:cubicBezTo>
                  <a:cubicBezTo>
                    <a:pt x="74" y="0"/>
                    <a:pt x="75" y="1"/>
                    <a:pt x="75" y="3"/>
                  </a:cubicBezTo>
                  <a:cubicBezTo>
                    <a:pt x="75" y="56"/>
                    <a:pt x="75" y="56"/>
                    <a:pt x="75" y="56"/>
                  </a:cubicBezTo>
                  <a:cubicBezTo>
                    <a:pt x="75" y="58"/>
                    <a:pt x="74" y="59"/>
                    <a:pt x="72" y="59"/>
                  </a:cubicBezTo>
                  <a:close/>
                </a:path>
              </a:pathLst>
            </a:custGeom>
            <a:solidFill>
              <a:srgbClr val="9FBECF"/>
            </a:solidFill>
            <a:ln>
              <a:noFill/>
            </a:ln>
          </p:spPr>
          <p:txBody>
            <a:bodyPr anchor="ctr"/>
            <a:lstStyle/>
            <a:p>
              <a:pPr algn="ctr"/>
            </a:p>
          </p:txBody>
        </p:sp>
        <p:sp>
          <p:nvSpPr>
            <p:cNvPr id="1048657" name="ïṥḷîḋê"/>
            <p:cNvSpPr/>
            <p:nvPr/>
          </p:nvSpPr>
          <p:spPr bwMode="auto">
            <a:xfrm>
              <a:off x="5449888" y="4367213"/>
              <a:ext cx="1271588" cy="928688"/>
            </a:xfrm>
            <a:custGeom>
              <a:avLst/>
              <a:gdLst>
                <a:gd name="T0" fmla="*/ 63 w 63"/>
                <a:gd name="T1" fmla="*/ 46 h 46"/>
                <a:gd name="T2" fmla="*/ 0 w 63"/>
                <a:gd name="T3" fmla="*/ 46 h 46"/>
                <a:gd name="T4" fmla="*/ 0 w 63"/>
                <a:gd name="T5" fmla="*/ 45 h 46"/>
                <a:gd name="T6" fmla="*/ 0 w 63"/>
                <a:gd name="T7" fmla="*/ 0 h 46"/>
                <a:gd name="T8" fmla="*/ 0 w 63"/>
                <a:gd name="T9" fmla="*/ 0 h 46"/>
                <a:gd name="T10" fmla="*/ 63 w 63"/>
                <a:gd name="T11" fmla="*/ 0 h 46"/>
                <a:gd name="T12" fmla="*/ 63 w 63"/>
                <a:gd name="T13" fmla="*/ 0 h 46"/>
                <a:gd name="T14" fmla="*/ 63 w 63"/>
                <a:gd name="T15" fmla="*/ 45 h 46"/>
                <a:gd name="T16" fmla="*/ 63 w 6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6">
                  <a:moveTo>
                    <a:pt x="63" y="46"/>
                  </a:moveTo>
                  <a:cubicBezTo>
                    <a:pt x="0" y="46"/>
                    <a:pt x="0" y="46"/>
                    <a:pt x="0" y="46"/>
                  </a:cubicBezTo>
                  <a:cubicBezTo>
                    <a:pt x="0" y="46"/>
                    <a:pt x="0" y="46"/>
                    <a:pt x="0" y="45"/>
                  </a:cubicBezTo>
                  <a:cubicBezTo>
                    <a:pt x="0" y="0"/>
                    <a:pt x="0" y="0"/>
                    <a:pt x="0" y="0"/>
                  </a:cubicBezTo>
                  <a:cubicBezTo>
                    <a:pt x="0" y="0"/>
                    <a:pt x="0" y="0"/>
                    <a:pt x="0" y="0"/>
                  </a:cubicBezTo>
                  <a:cubicBezTo>
                    <a:pt x="63" y="0"/>
                    <a:pt x="63" y="0"/>
                    <a:pt x="63" y="0"/>
                  </a:cubicBezTo>
                  <a:cubicBezTo>
                    <a:pt x="63" y="0"/>
                    <a:pt x="63" y="0"/>
                    <a:pt x="63" y="0"/>
                  </a:cubicBezTo>
                  <a:cubicBezTo>
                    <a:pt x="63" y="45"/>
                    <a:pt x="63" y="45"/>
                    <a:pt x="63" y="45"/>
                  </a:cubicBezTo>
                  <a:cubicBezTo>
                    <a:pt x="63" y="46"/>
                    <a:pt x="63" y="46"/>
                    <a:pt x="63" y="46"/>
                  </a:cubicBezTo>
                  <a:close/>
                </a:path>
              </a:pathLst>
            </a:custGeom>
            <a:solidFill>
              <a:srgbClr val="546D7B"/>
            </a:solidFill>
            <a:ln>
              <a:noFill/>
            </a:ln>
          </p:spPr>
          <p:txBody>
            <a:bodyPr anchor="ctr"/>
            <a:lstStyle/>
            <a:p>
              <a:pPr algn="ctr"/>
            </a:p>
          </p:txBody>
        </p:sp>
        <p:sp>
          <p:nvSpPr>
            <p:cNvPr id="1048658" name="ïṩḷïḓè"/>
            <p:cNvSpPr/>
            <p:nvPr/>
          </p:nvSpPr>
          <p:spPr bwMode="auto">
            <a:xfrm>
              <a:off x="5449888" y="4367213"/>
              <a:ext cx="1271588" cy="908050"/>
            </a:xfrm>
            <a:custGeom>
              <a:avLst/>
              <a:gdLst>
                <a:gd name="T0" fmla="*/ 0 w 63"/>
                <a:gd name="T1" fmla="*/ 45 h 45"/>
                <a:gd name="T2" fmla="*/ 0 w 63"/>
                <a:gd name="T3" fmla="*/ 45 h 45"/>
                <a:gd name="T4" fmla="*/ 0 w 63"/>
                <a:gd name="T5" fmla="*/ 0 h 45"/>
                <a:gd name="T6" fmla="*/ 0 w 63"/>
                <a:gd name="T7" fmla="*/ 0 h 45"/>
                <a:gd name="T8" fmla="*/ 63 w 63"/>
                <a:gd name="T9" fmla="*/ 0 h 45"/>
                <a:gd name="T10" fmla="*/ 63 w 63"/>
                <a:gd name="T11" fmla="*/ 0 h 45"/>
                <a:gd name="T12" fmla="*/ 63 w 63"/>
                <a:gd name="T13" fmla="*/ 45 h 45"/>
                <a:gd name="T14" fmla="*/ 63 w 63"/>
                <a:gd name="T15" fmla="*/ 45 h 45"/>
                <a:gd name="T16" fmla="*/ 0 w 63"/>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5">
                  <a:moveTo>
                    <a:pt x="0" y="45"/>
                  </a:moveTo>
                  <a:cubicBezTo>
                    <a:pt x="0" y="45"/>
                    <a:pt x="0" y="45"/>
                    <a:pt x="0" y="45"/>
                  </a:cubicBezTo>
                  <a:cubicBezTo>
                    <a:pt x="0" y="0"/>
                    <a:pt x="0" y="0"/>
                    <a:pt x="0" y="0"/>
                  </a:cubicBezTo>
                  <a:cubicBezTo>
                    <a:pt x="0" y="0"/>
                    <a:pt x="0" y="0"/>
                    <a:pt x="0" y="0"/>
                  </a:cubicBezTo>
                  <a:cubicBezTo>
                    <a:pt x="63" y="0"/>
                    <a:pt x="63" y="0"/>
                    <a:pt x="63" y="0"/>
                  </a:cubicBezTo>
                  <a:cubicBezTo>
                    <a:pt x="63" y="0"/>
                    <a:pt x="63" y="0"/>
                    <a:pt x="63" y="0"/>
                  </a:cubicBezTo>
                  <a:cubicBezTo>
                    <a:pt x="63" y="45"/>
                    <a:pt x="63" y="45"/>
                    <a:pt x="63" y="45"/>
                  </a:cubicBezTo>
                  <a:cubicBezTo>
                    <a:pt x="63" y="45"/>
                    <a:pt x="63" y="45"/>
                    <a:pt x="63" y="45"/>
                  </a:cubicBezTo>
                  <a:lnTo>
                    <a:pt x="0" y="45"/>
                  </a:lnTo>
                  <a:close/>
                </a:path>
              </a:pathLst>
            </a:custGeom>
            <a:solidFill>
              <a:srgbClr val="38B5FD"/>
            </a:solidFill>
            <a:ln>
              <a:noFill/>
            </a:ln>
          </p:spPr>
          <p:txBody>
            <a:bodyPr anchor="ctr"/>
            <a:lstStyle/>
            <a:p>
              <a:pPr algn="ctr"/>
            </a:p>
          </p:txBody>
        </p:sp>
        <p:sp>
          <p:nvSpPr>
            <p:cNvPr id="1048659" name="i$ḷîḓê"/>
            <p:cNvSpPr/>
            <p:nvPr/>
          </p:nvSpPr>
          <p:spPr bwMode="auto">
            <a:xfrm>
              <a:off x="5449888" y="4367213"/>
              <a:ext cx="1271588" cy="908050"/>
            </a:xfrm>
            <a:custGeom>
              <a:avLst/>
              <a:gdLst>
                <a:gd name="T0" fmla="*/ 0 w 63"/>
                <a:gd name="T1" fmla="*/ 45 h 45"/>
                <a:gd name="T2" fmla="*/ 0 w 63"/>
                <a:gd name="T3" fmla="*/ 45 h 45"/>
                <a:gd name="T4" fmla="*/ 63 w 63"/>
                <a:gd name="T5" fmla="*/ 0 h 45"/>
                <a:gd name="T6" fmla="*/ 63 w 63"/>
                <a:gd name="T7" fmla="*/ 0 h 45"/>
                <a:gd name="T8" fmla="*/ 63 w 63"/>
                <a:gd name="T9" fmla="*/ 45 h 45"/>
                <a:gd name="T10" fmla="*/ 63 w 63"/>
                <a:gd name="T11" fmla="*/ 45 h 45"/>
                <a:gd name="T12" fmla="*/ 0 w 63"/>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63" h="45">
                  <a:moveTo>
                    <a:pt x="0" y="45"/>
                  </a:moveTo>
                  <a:cubicBezTo>
                    <a:pt x="0" y="45"/>
                    <a:pt x="0" y="45"/>
                    <a:pt x="0" y="45"/>
                  </a:cubicBezTo>
                  <a:cubicBezTo>
                    <a:pt x="63" y="0"/>
                    <a:pt x="63" y="0"/>
                    <a:pt x="63" y="0"/>
                  </a:cubicBezTo>
                  <a:cubicBezTo>
                    <a:pt x="63" y="0"/>
                    <a:pt x="63" y="0"/>
                    <a:pt x="63" y="0"/>
                  </a:cubicBezTo>
                  <a:cubicBezTo>
                    <a:pt x="63" y="45"/>
                    <a:pt x="63" y="45"/>
                    <a:pt x="63" y="45"/>
                  </a:cubicBezTo>
                  <a:cubicBezTo>
                    <a:pt x="63" y="45"/>
                    <a:pt x="63" y="45"/>
                    <a:pt x="63" y="45"/>
                  </a:cubicBezTo>
                  <a:lnTo>
                    <a:pt x="0" y="45"/>
                  </a:lnTo>
                  <a:close/>
                </a:path>
              </a:pathLst>
            </a:custGeom>
            <a:solidFill>
              <a:srgbClr val="0998EA"/>
            </a:solidFill>
            <a:ln>
              <a:noFill/>
            </a:ln>
          </p:spPr>
          <p:txBody>
            <a:bodyPr anchor="ctr"/>
            <a:lstStyle/>
            <a:p>
              <a:pPr algn="ctr"/>
            </a:p>
          </p:txBody>
        </p:sp>
        <p:sp>
          <p:nvSpPr>
            <p:cNvPr id="1048660" name="ïṥ1íďê"/>
            <p:cNvSpPr/>
            <p:nvPr/>
          </p:nvSpPr>
          <p:spPr bwMode="auto">
            <a:xfrm>
              <a:off x="5773738" y="5456238"/>
              <a:ext cx="644525" cy="161925"/>
            </a:xfrm>
            <a:custGeom>
              <a:avLst/>
              <a:gdLst>
                <a:gd name="T0" fmla="*/ 22 w 32"/>
                <a:gd name="T1" fmla="*/ 0 h 8"/>
                <a:gd name="T2" fmla="*/ 16 w 32"/>
                <a:gd name="T3" fmla="*/ 0 h 8"/>
                <a:gd name="T4" fmla="*/ 9 w 32"/>
                <a:gd name="T5" fmla="*/ 0 h 8"/>
                <a:gd name="T6" fmla="*/ 0 w 32"/>
                <a:gd name="T7" fmla="*/ 8 h 8"/>
                <a:gd name="T8" fmla="*/ 16 w 32"/>
                <a:gd name="T9" fmla="*/ 8 h 8"/>
                <a:gd name="T10" fmla="*/ 32 w 32"/>
                <a:gd name="T11" fmla="*/ 8 h 8"/>
                <a:gd name="T12" fmla="*/ 22 w 3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2" h="8">
                  <a:moveTo>
                    <a:pt x="22" y="0"/>
                  </a:moveTo>
                  <a:cubicBezTo>
                    <a:pt x="16" y="0"/>
                    <a:pt x="16" y="0"/>
                    <a:pt x="16" y="0"/>
                  </a:cubicBezTo>
                  <a:cubicBezTo>
                    <a:pt x="9" y="0"/>
                    <a:pt x="9" y="0"/>
                    <a:pt x="9" y="0"/>
                  </a:cubicBezTo>
                  <a:cubicBezTo>
                    <a:pt x="9" y="4"/>
                    <a:pt x="6" y="6"/>
                    <a:pt x="0" y="8"/>
                  </a:cubicBezTo>
                  <a:cubicBezTo>
                    <a:pt x="16" y="8"/>
                    <a:pt x="16" y="8"/>
                    <a:pt x="16" y="8"/>
                  </a:cubicBezTo>
                  <a:cubicBezTo>
                    <a:pt x="32" y="8"/>
                    <a:pt x="32" y="8"/>
                    <a:pt x="32" y="8"/>
                  </a:cubicBezTo>
                  <a:cubicBezTo>
                    <a:pt x="25" y="6"/>
                    <a:pt x="22" y="4"/>
                    <a:pt x="22" y="0"/>
                  </a:cubicBezTo>
                  <a:close/>
                </a:path>
              </a:pathLst>
            </a:custGeom>
            <a:solidFill>
              <a:srgbClr val="71A0B9"/>
            </a:solidFill>
            <a:ln>
              <a:noFill/>
            </a:ln>
          </p:spPr>
          <p:txBody>
            <a:bodyPr anchor="ctr"/>
            <a:lstStyle/>
            <a:p>
              <a:pPr algn="ctr"/>
            </a:p>
          </p:txBody>
        </p:sp>
        <p:sp>
          <p:nvSpPr>
            <p:cNvPr id="1048661" name="íṣľíďe"/>
            <p:cNvSpPr/>
            <p:nvPr/>
          </p:nvSpPr>
          <p:spPr bwMode="auto">
            <a:xfrm>
              <a:off x="5611813" y="5618163"/>
              <a:ext cx="947738" cy="39688"/>
            </a:xfrm>
            <a:custGeom>
              <a:avLst/>
              <a:gdLst>
                <a:gd name="T0" fmla="*/ 47 w 47"/>
                <a:gd name="T1" fmla="*/ 2 h 2"/>
                <a:gd name="T2" fmla="*/ 45 w 47"/>
                <a:gd name="T3" fmla="*/ 0 h 2"/>
                <a:gd name="T4" fmla="*/ 3 w 47"/>
                <a:gd name="T5" fmla="*/ 0 h 2"/>
                <a:gd name="T6" fmla="*/ 0 w 47"/>
                <a:gd name="T7" fmla="*/ 2 h 2"/>
                <a:gd name="T8" fmla="*/ 47 w 47"/>
                <a:gd name="T9" fmla="*/ 2 h 2"/>
              </a:gdLst>
              <a:ahLst/>
              <a:cxnLst>
                <a:cxn ang="0">
                  <a:pos x="T0" y="T1"/>
                </a:cxn>
                <a:cxn ang="0">
                  <a:pos x="T2" y="T3"/>
                </a:cxn>
                <a:cxn ang="0">
                  <a:pos x="T4" y="T5"/>
                </a:cxn>
                <a:cxn ang="0">
                  <a:pos x="T6" y="T7"/>
                </a:cxn>
                <a:cxn ang="0">
                  <a:pos x="T8" y="T9"/>
                </a:cxn>
              </a:cxnLst>
              <a:rect l="0" t="0" r="r" b="b"/>
              <a:pathLst>
                <a:path w="47" h="2">
                  <a:moveTo>
                    <a:pt x="47" y="2"/>
                  </a:moveTo>
                  <a:cubicBezTo>
                    <a:pt x="47" y="1"/>
                    <a:pt x="46" y="0"/>
                    <a:pt x="45" y="0"/>
                  </a:cubicBezTo>
                  <a:cubicBezTo>
                    <a:pt x="3" y="0"/>
                    <a:pt x="3" y="0"/>
                    <a:pt x="3" y="0"/>
                  </a:cubicBezTo>
                  <a:cubicBezTo>
                    <a:pt x="1" y="0"/>
                    <a:pt x="0" y="1"/>
                    <a:pt x="0" y="2"/>
                  </a:cubicBezTo>
                  <a:lnTo>
                    <a:pt x="47" y="2"/>
                  </a:lnTo>
                  <a:close/>
                </a:path>
              </a:pathLst>
            </a:custGeom>
            <a:solidFill>
              <a:srgbClr val="9FBECF"/>
            </a:solidFill>
            <a:ln>
              <a:noFill/>
            </a:ln>
          </p:spPr>
          <p:txBody>
            <a:bodyPr anchor="ctr"/>
            <a:lstStyle/>
            <a:p>
              <a:pPr algn="ctr"/>
            </a:p>
          </p:txBody>
        </p:sp>
        <p:sp>
          <p:nvSpPr>
            <p:cNvPr id="1048662" name="íṡļïḑè"/>
            <p:cNvSpPr/>
            <p:nvPr/>
          </p:nvSpPr>
          <p:spPr bwMode="auto">
            <a:xfrm>
              <a:off x="6681788" y="5356225"/>
              <a:ext cx="39688" cy="39688"/>
            </a:xfrm>
            <a:prstGeom prst="rect">
              <a:avLst/>
            </a:prstGeom>
            <a:solidFill>
              <a:srgbClr val="009E58"/>
            </a:solidFill>
            <a:ln>
              <a:noFill/>
            </a:ln>
          </p:spPr>
          <p:txBody>
            <a:bodyPr anchor="ctr"/>
            <a:lstStyle/>
            <a:p>
              <a:pPr algn="ctr"/>
            </a:p>
          </p:txBody>
        </p:sp>
        <p:sp>
          <p:nvSpPr>
            <p:cNvPr id="1048663" name="iṣļiḓê"/>
            <p:cNvSpPr/>
            <p:nvPr/>
          </p:nvSpPr>
          <p:spPr bwMode="auto">
            <a:xfrm>
              <a:off x="7165976" y="4265613"/>
              <a:ext cx="1512888" cy="1190625"/>
            </a:xfrm>
            <a:custGeom>
              <a:avLst/>
              <a:gdLst>
                <a:gd name="T0" fmla="*/ 72 w 75"/>
                <a:gd name="T1" fmla="*/ 59 h 59"/>
                <a:gd name="T2" fmla="*/ 3 w 75"/>
                <a:gd name="T3" fmla="*/ 59 h 59"/>
                <a:gd name="T4" fmla="*/ 0 w 75"/>
                <a:gd name="T5" fmla="*/ 56 h 59"/>
                <a:gd name="T6" fmla="*/ 0 w 75"/>
                <a:gd name="T7" fmla="*/ 3 h 59"/>
                <a:gd name="T8" fmla="*/ 3 w 75"/>
                <a:gd name="T9" fmla="*/ 0 h 59"/>
                <a:gd name="T10" fmla="*/ 72 w 75"/>
                <a:gd name="T11" fmla="*/ 0 h 59"/>
                <a:gd name="T12" fmla="*/ 75 w 75"/>
                <a:gd name="T13" fmla="*/ 3 h 59"/>
                <a:gd name="T14" fmla="*/ 75 w 75"/>
                <a:gd name="T15" fmla="*/ 56 h 59"/>
                <a:gd name="T16" fmla="*/ 72 w 75"/>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59">
                  <a:moveTo>
                    <a:pt x="72" y="59"/>
                  </a:moveTo>
                  <a:cubicBezTo>
                    <a:pt x="3" y="59"/>
                    <a:pt x="3" y="59"/>
                    <a:pt x="3" y="59"/>
                  </a:cubicBezTo>
                  <a:cubicBezTo>
                    <a:pt x="1" y="59"/>
                    <a:pt x="0" y="58"/>
                    <a:pt x="0" y="56"/>
                  </a:cubicBezTo>
                  <a:cubicBezTo>
                    <a:pt x="0" y="3"/>
                    <a:pt x="0" y="3"/>
                    <a:pt x="0" y="3"/>
                  </a:cubicBezTo>
                  <a:cubicBezTo>
                    <a:pt x="0" y="1"/>
                    <a:pt x="1" y="0"/>
                    <a:pt x="3" y="0"/>
                  </a:cubicBezTo>
                  <a:cubicBezTo>
                    <a:pt x="72" y="0"/>
                    <a:pt x="72" y="0"/>
                    <a:pt x="72" y="0"/>
                  </a:cubicBezTo>
                  <a:cubicBezTo>
                    <a:pt x="73" y="0"/>
                    <a:pt x="75" y="1"/>
                    <a:pt x="75" y="3"/>
                  </a:cubicBezTo>
                  <a:cubicBezTo>
                    <a:pt x="75" y="56"/>
                    <a:pt x="75" y="56"/>
                    <a:pt x="75" y="56"/>
                  </a:cubicBezTo>
                  <a:cubicBezTo>
                    <a:pt x="75" y="58"/>
                    <a:pt x="73" y="59"/>
                    <a:pt x="72" y="59"/>
                  </a:cubicBezTo>
                  <a:close/>
                </a:path>
              </a:pathLst>
            </a:custGeom>
            <a:solidFill>
              <a:srgbClr val="9FBECF"/>
            </a:solidFill>
            <a:ln>
              <a:noFill/>
            </a:ln>
          </p:spPr>
          <p:txBody>
            <a:bodyPr anchor="ctr"/>
            <a:lstStyle/>
            <a:p>
              <a:pPr algn="ctr"/>
            </a:p>
          </p:txBody>
        </p:sp>
        <p:sp>
          <p:nvSpPr>
            <p:cNvPr id="1048664" name="îśḻïďé"/>
            <p:cNvSpPr/>
            <p:nvPr/>
          </p:nvSpPr>
          <p:spPr bwMode="auto">
            <a:xfrm>
              <a:off x="7286626" y="4367213"/>
              <a:ext cx="1270000" cy="928688"/>
            </a:xfrm>
            <a:custGeom>
              <a:avLst/>
              <a:gdLst>
                <a:gd name="T0" fmla="*/ 63 w 63"/>
                <a:gd name="T1" fmla="*/ 46 h 46"/>
                <a:gd name="T2" fmla="*/ 0 w 63"/>
                <a:gd name="T3" fmla="*/ 46 h 46"/>
                <a:gd name="T4" fmla="*/ 0 w 63"/>
                <a:gd name="T5" fmla="*/ 45 h 46"/>
                <a:gd name="T6" fmla="*/ 0 w 63"/>
                <a:gd name="T7" fmla="*/ 0 h 46"/>
                <a:gd name="T8" fmla="*/ 0 w 63"/>
                <a:gd name="T9" fmla="*/ 0 h 46"/>
                <a:gd name="T10" fmla="*/ 63 w 63"/>
                <a:gd name="T11" fmla="*/ 0 h 46"/>
                <a:gd name="T12" fmla="*/ 63 w 63"/>
                <a:gd name="T13" fmla="*/ 0 h 46"/>
                <a:gd name="T14" fmla="*/ 63 w 63"/>
                <a:gd name="T15" fmla="*/ 45 h 46"/>
                <a:gd name="T16" fmla="*/ 63 w 6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6">
                  <a:moveTo>
                    <a:pt x="63" y="46"/>
                  </a:moveTo>
                  <a:cubicBezTo>
                    <a:pt x="0" y="46"/>
                    <a:pt x="0" y="46"/>
                    <a:pt x="0" y="46"/>
                  </a:cubicBezTo>
                  <a:cubicBezTo>
                    <a:pt x="0" y="46"/>
                    <a:pt x="0" y="46"/>
                    <a:pt x="0" y="45"/>
                  </a:cubicBezTo>
                  <a:cubicBezTo>
                    <a:pt x="0" y="0"/>
                    <a:pt x="0" y="0"/>
                    <a:pt x="0" y="0"/>
                  </a:cubicBezTo>
                  <a:cubicBezTo>
                    <a:pt x="0" y="0"/>
                    <a:pt x="0" y="0"/>
                    <a:pt x="0" y="0"/>
                  </a:cubicBezTo>
                  <a:cubicBezTo>
                    <a:pt x="63" y="0"/>
                    <a:pt x="63" y="0"/>
                    <a:pt x="63" y="0"/>
                  </a:cubicBezTo>
                  <a:cubicBezTo>
                    <a:pt x="63" y="0"/>
                    <a:pt x="63" y="0"/>
                    <a:pt x="63" y="0"/>
                  </a:cubicBezTo>
                  <a:cubicBezTo>
                    <a:pt x="63" y="45"/>
                    <a:pt x="63" y="45"/>
                    <a:pt x="63" y="45"/>
                  </a:cubicBezTo>
                  <a:cubicBezTo>
                    <a:pt x="63" y="46"/>
                    <a:pt x="63" y="46"/>
                    <a:pt x="63" y="46"/>
                  </a:cubicBezTo>
                  <a:close/>
                </a:path>
              </a:pathLst>
            </a:custGeom>
            <a:solidFill>
              <a:srgbClr val="546D7B"/>
            </a:solidFill>
            <a:ln>
              <a:noFill/>
            </a:ln>
          </p:spPr>
          <p:txBody>
            <a:bodyPr anchor="ctr"/>
            <a:lstStyle/>
            <a:p>
              <a:pPr algn="ctr"/>
            </a:p>
          </p:txBody>
        </p:sp>
        <p:sp>
          <p:nvSpPr>
            <p:cNvPr id="1048665" name="iś1iḑê"/>
            <p:cNvSpPr/>
            <p:nvPr/>
          </p:nvSpPr>
          <p:spPr bwMode="auto">
            <a:xfrm>
              <a:off x="7286626" y="4367213"/>
              <a:ext cx="1270000" cy="908050"/>
            </a:xfrm>
            <a:custGeom>
              <a:avLst/>
              <a:gdLst>
                <a:gd name="T0" fmla="*/ 0 w 63"/>
                <a:gd name="T1" fmla="*/ 45 h 45"/>
                <a:gd name="T2" fmla="*/ 0 w 63"/>
                <a:gd name="T3" fmla="*/ 45 h 45"/>
                <a:gd name="T4" fmla="*/ 0 w 63"/>
                <a:gd name="T5" fmla="*/ 0 h 45"/>
                <a:gd name="T6" fmla="*/ 0 w 63"/>
                <a:gd name="T7" fmla="*/ 0 h 45"/>
                <a:gd name="T8" fmla="*/ 63 w 63"/>
                <a:gd name="T9" fmla="*/ 0 h 45"/>
                <a:gd name="T10" fmla="*/ 63 w 63"/>
                <a:gd name="T11" fmla="*/ 0 h 45"/>
                <a:gd name="T12" fmla="*/ 63 w 63"/>
                <a:gd name="T13" fmla="*/ 45 h 45"/>
                <a:gd name="T14" fmla="*/ 63 w 63"/>
                <a:gd name="T15" fmla="*/ 45 h 45"/>
                <a:gd name="T16" fmla="*/ 0 w 63"/>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5">
                  <a:moveTo>
                    <a:pt x="0" y="45"/>
                  </a:moveTo>
                  <a:cubicBezTo>
                    <a:pt x="0" y="45"/>
                    <a:pt x="0" y="45"/>
                    <a:pt x="0" y="45"/>
                  </a:cubicBezTo>
                  <a:cubicBezTo>
                    <a:pt x="0" y="0"/>
                    <a:pt x="0" y="0"/>
                    <a:pt x="0" y="0"/>
                  </a:cubicBezTo>
                  <a:cubicBezTo>
                    <a:pt x="0" y="0"/>
                    <a:pt x="0" y="0"/>
                    <a:pt x="0" y="0"/>
                  </a:cubicBezTo>
                  <a:cubicBezTo>
                    <a:pt x="63" y="0"/>
                    <a:pt x="63" y="0"/>
                    <a:pt x="63" y="0"/>
                  </a:cubicBezTo>
                  <a:cubicBezTo>
                    <a:pt x="63" y="0"/>
                    <a:pt x="63" y="0"/>
                    <a:pt x="63" y="0"/>
                  </a:cubicBezTo>
                  <a:cubicBezTo>
                    <a:pt x="63" y="45"/>
                    <a:pt x="63" y="45"/>
                    <a:pt x="63" y="45"/>
                  </a:cubicBezTo>
                  <a:cubicBezTo>
                    <a:pt x="63" y="45"/>
                    <a:pt x="63" y="45"/>
                    <a:pt x="63" y="45"/>
                  </a:cubicBezTo>
                  <a:lnTo>
                    <a:pt x="0" y="45"/>
                  </a:lnTo>
                  <a:close/>
                </a:path>
              </a:pathLst>
            </a:custGeom>
            <a:solidFill>
              <a:srgbClr val="38B5FD"/>
            </a:solidFill>
            <a:ln>
              <a:noFill/>
            </a:ln>
          </p:spPr>
          <p:txBody>
            <a:bodyPr anchor="ctr"/>
            <a:lstStyle/>
            <a:p>
              <a:pPr algn="ctr"/>
            </a:p>
          </p:txBody>
        </p:sp>
        <p:sp>
          <p:nvSpPr>
            <p:cNvPr id="1048666" name="iṥḷîḋé"/>
            <p:cNvSpPr/>
            <p:nvPr/>
          </p:nvSpPr>
          <p:spPr bwMode="auto">
            <a:xfrm>
              <a:off x="7286626" y="4367213"/>
              <a:ext cx="1270000" cy="908050"/>
            </a:xfrm>
            <a:custGeom>
              <a:avLst/>
              <a:gdLst>
                <a:gd name="T0" fmla="*/ 0 w 63"/>
                <a:gd name="T1" fmla="*/ 45 h 45"/>
                <a:gd name="T2" fmla="*/ 0 w 63"/>
                <a:gd name="T3" fmla="*/ 45 h 45"/>
                <a:gd name="T4" fmla="*/ 63 w 63"/>
                <a:gd name="T5" fmla="*/ 0 h 45"/>
                <a:gd name="T6" fmla="*/ 63 w 63"/>
                <a:gd name="T7" fmla="*/ 0 h 45"/>
                <a:gd name="T8" fmla="*/ 63 w 63"/>
                <a:gd name="T9" fmla="*/ 45 h 45"/>
                <a:gd name="T10" fmla="*/ 63 w 63"/>
                <a:gd name="T11" fmla="*/ 45 h 45"/>
                <a:gd name="T12" fmla="*/ 0 w 63"/>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63" h="45">
                  <a:moveTo>
                    <a:pt x="0" y="45"/>
                  </a:moveTo>
                  <a:cubicBezTo>
                    <a:pt x="0" y="45"/>
                    <a:pt x="0" y="45"/>
                    <a:pt x="0" y="45"/>
                  </a:cubicBezTo>
                  <a:cubicBezTo>
                    <a:pt x="63" y="0"/>
                    <a:pt x="63" y="0"/>
                    <a:pt x="63" y="0"/>
                  </a:cubicBezTo>
                  <a:cubicBezTo>
                    <a:pt x="63" y="0"/>
                    <a:pt x="63" y="0"/>
                    <a:pt x="63" y="0"/>
                  </a:cubicBezTo>
                  <a:cubicBezTo>
                    <a:pt x="63" y="45"/>
                    <a:pt x="63" y="45"/>
                    <a:pt x="63" y="45"/>
                  </a:cubicBezTo>
                  <a:cubicBezTo>
                    <a:pt x="63" y="45"/>
                    <a:pt x="63" y="45"/>
                    <a:pt x="63" y="45"/>
                  </a:cubicBezTo>
                  <a:lnTo>
                    <a:pt x="0" y="45"/>
                  </a:lnTo>
                  <a:close/>
                </a:path>
              </a:pathLst>
            </a:custGeom>
            <a:solidFill>
              <a:srgbClr val="0998EA"/>
            </a:solidFill>
            <a:ln>
              <a:noFill/>
            </a:ln>
          </p:spPr>
          <p:txBody>
            <a:bodyPr anchor="ctr"/>
            <a:lstStyle/>
            <a:p>
              <a:pPr algn="ctr"/>
            </a:p>
          </p:txBody>
        </p:sp>
        <p:sp>
          <p:nvSpPr>
            <p:cNvPr id="1048667" name="îŝľîḍè"/>
            <p:cNvSpPr/>
            <p:nvPr/>
          </p:nvSpPr>
          <p:spPr bwMode="auto">
            <a:xfrm>
              <a:off x="7588251" y="5456238"/>
              <a:ext cx="646113" cy="161925"/>
            </a:xfrm>
            <a:custGeom>
              <a:avLst/>
              <a:gdLst>
                <a:gd name="T0" fmla="*/ 23 w 32"/>
                <a:gd name="T1" fmla="*/ 0 h 8"/>
                <a:gd name="T2" fmla="*/ 16 w 32"/>
                <a:gd name="T3" fmla="*/ 0 h 8"/>
                <a:gd name="T4" fmla="*/ 10 w 32"/>
                <a:gd name="T5" fmla="*/ 0 h 8"/>
                <a:gd name="T6" fmla="*/ 0 w 32"/>
                <a:gd name="T7" fmla="*/ 8 h 8"/>
                <a:gd name="T8" fmla="*/ 16 w 32"/>
                <a:gd name="T9" fmla="*/ 8 h 8"/>
                <a:gd name="T10" fmla="*/ 32 w 32"/>
                <a:gd name="T11" fmla="*/ 8 h 8"/>
                <a:gd name="T12" fmla="*/ 23 w 3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2" h="8">
                  <a:moveTo>
                    <a:pt x="23" y="0"/>
                  </a:moveTo>
                  <a:cubicBezTo>
                    <a:pt x="16" y="0"/>
                    <a:pt x="16" y="0"/>
                    <a:pt x="16" y="0"/>
                  </a:cubicBezTo>
                  <a:cubicBezTo>
                    <a:pt x="10" y="0"/>
                    <a:pt x="10" y="0"/>
                    <a:pt x="10" y="0"/>
                  </a:cubicBezTo>
                  <a:cubicBezTo>
                    <a:pt x="10" y="4"/>
                    <a:pt x="7" y="6"/>
                    <a:pt x="0" y="8"/>
                  </a:cubicBezTo>
                  <a:cubicBezTo>
                    <a:pt x="16" y="8"/>
                    <a:pt x="16" y="8"/>
                    <a:pt x="16" y="8"/>
                  </a:cubicBezTo>
                  <a:cubicBezTo>
                    <a:pt x="32" y="8"/>
                    <a:pt x="32" y="8"/>
                    <a:pt x="32" y="8"/>
                  </a:cubicBezTo>
                  <a:cubicBezTo>
                    <a:pt x="26" y="6"/>
                    <a:pt x="23" y="4"/>
                    <a:pt x="23" y="0"/>
                  </a:cubicBezTo>
                  <a:close/>
                </a:path>
              </a:pathLst>
            </a:custGeom>
            <a:solidFill>
              <a:srgbClr val="71A0B9"/>
            </a:solidFill>
            <a:ln>
              <a:noFill/>
            </a:ln>
          </p:spPr>
          <p:txBody>
            <a:bodyPr anchor="ctr"/>
            <a:lstStyle/>
            <a:p>
              <a:pPr algn="ctr"/>
            </a:p>
          </p:txBody>
        </p:sp>
        <p:sp>
          <p:nvSpPr>
            <p:cNvPr id="1048668" name="ïṡḷíḍe"/>
            <p:cNvSpPr/>
            <p:nvPr/>
          </p:nvSpPr>
          <p:spPr bwMode="auto">
            <a:xfrm>
              <a:off x="7446963" y="5618163"/>
              <a:ext cx="949325" cy="39688"/>
            </a:xfrm>
            <a:custGeom>
              <a:avLst/>
              <a:gdLst>
                <a:gd name="T0" fmla="*/ 47 w 47"/>
                <a:gd name="T1" fmla="*/ 2 h 2"/>
                <a:gd name="T2" fmla="*/ 44 w 47"/>
                <a:gd name="T3" fmla="*/ 0 h 2"/>
                <a:gd name="T4" fmla="*/ 2 w 47"/>
                <a:gd name="T5" fmla="*/ 0 h 2"/>
                <a:gd name="T6" fmla="*/ 0 w 47"/>
                <a:gd name="T7" fmla="*/ 2 h 2"/>
                <a:gd name="T8" fmla="*/ 47 w 47"/>
                <a:gd name="T9" fmla="*/ 2 h 2"/>
              </a:gdLst>
              <a:ahLst/>
              <a:cxnLst>
                <a:cxn ang="0">
                  <a:pos x="T0" y="T1"/>
                </a:cxn>
                <a:cxn ang="0">
                  <a:pos x="T2" y="T3"/>
                </a:cxn>
                <a:cxn ang="0">
                  <a:pos x="T4" y="T5"/>
                </a:cxn>
                <a:cxn ang="0">
                  <a:pos x="T6" y="T7"/>
                </a:cxn>
                <a:cxn ang="0">
                  <a:pos x="T8" y="T9"/>
                </a:cxn>
              </a:cxnLst>
              <a:rect l="0" t="0" r="r" b="b"/>
              <a:pathLst>
                <a:path w="47" h="2">
                  <a:moveTo>
                    <a:pt x="47" y="2"/>
                  </a:moveTo>
                  <a:cubicBezTo>
                    <a:pt x="47" y="1"/>
                    <a:pt x="46" y="0"/>
                    <a:pt x="44" y="0"/>
                  </a:cubicBezTo>
                  <a:cubicBezTo>
                    <a:pt x="2" y="0"/>
                    <a:pt x="2" y="0"/>
                    <a:pt x="2" y="0"/>
                  </a:cubicBezTo>
                  <a:cubicBezTo>
                    <a:pt x="1" y="0"/>
                    <a:pt x="0" y="1"/>
                    <a:pt x="0" y="2"/>
                  </a:cubicBezTo>
                  <a:lnTo>
                    <a:pt x="47" y="2"/>
                  </a:lnTo>
                  <a:close/>
                </a:path>
              </a:pathLst>
            </a:custGeom>
            <a:solidFill>
              <a:srgbClr val="9FBECF"/>
            </a:solidFill>
            <a:ln>
              <a:noFill/>
            </a:ln>
          </p:spPr>
          <p:txBody>
            <a:bodyPr anchor="ctr"/>
            <a:lstStyle/>
            <a:p>
              <a:pPr algn="ctr"/>
            </a:p>
          </p:txBody>
        </p:sp>
        <p:sp>
          <p:nvSpPr>
            <p:cNvPr id="1048669" name="iŝḻiḓé"/>
            <p:cNvSpPr/>
            <p:nvPr/>
          </p:nvSpPr>
          <p:spPr bwMode="auto">
            <a:xfrm>
              <a:off x="8496301" y="5356225"/>
              <a:ext cx="60325" cy="39688"/>
            </a:xfrm>
            <a:prstGeom prst="rect">
              <a:avLst/>
            </a:prstGeom>
            <a:solidFill>
              <a:srgbClr val="009E58"/>
            </a:solidFill>
            <a:ln>
              <a:noFill/>
            </a:ln>
          </p:spPr>
          <p:txBody>
            <a:bodyPr anchor="ctr"/>
            <a:lstStyle/>
            <a:p>
              <a:pPr algn="ctr"/>
            </a:p>
          </p:txBody>
        </p:sp>
        <p:sp>
          <p:nvSpPr>
            <p:cNvPr id="1048670" name="iṡḷïdé"/>
            <p:cNvSpPr/>
            <p:nvPr/>
          </p:nvSpPr>
          <p:spPr bwMode="auto">
            <a:xfrm>
              <a:off x="3513138" y="4265613"/>
              <a:ext cx="1493838" cy="1190625"/>
            </a:xfrm>
            <a:custGeom>
              <a:avLst/>
              <a:gdLst>
                <a:gd name="T0" fmla="*/ 72 w 74"/>
                <a:gd name="T1" fmla="*/ 59 h 59"/>
                <a:gd name="T2" fmla="*/ 2 w 74"/>
                <a:gd name="T3" fmla="*/ 59 h 59"/>
                <a:gd name="T4" fmla="*/ 0 w 74"/>
                <a:gd name="T5" fmla="*/ 56 h 59"/>
                <a:gd name="T6" fmla="*/ 0 w 74"/>
                <a:gd name="T7" fmla="*/ 3 h 59"/>
                <a:gd name="T8" fmla="*/ 2 w 74"/>
                <a:gd name="T9" fmla="*/ 0 h 59"/>
                <a:gd name="T10" fmla="*/ 72 w 74"/>
                <a:gd name="T11" fmla="*/ 0 h 59"/>
                <a:gd name="T12" fmla="*/ 74 w 74"/>
                <a:gd name="T13" fmla="*/ 3 h 59"/>
                <a:gd name="T14" fmla="*/ 74 w 74"/>
                <a:gd name="T15" fmla="*/ 56 h 59"/>
                <a:gd name="T16" fmla="*/ 72 w 74"/>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59">
                  <a:moveTo>
                    <a:pt x="72" y="59"/>
                  </a:moveTo>
                  <a:cubicBezTo>
                    <a:pt x="2" y="59"/>
                    <a:pt x="2" y="59"/>
                    <a:pt x="2" y="59"/>
                  </a:cubicBezTo>
                  <a:cubicBezTo>
                    <a:pt x="1" y="59"/>
                    <a:pt x="0" y="58"/>
                    <a:pt x="0" y="56"/>
                  </a:cubicBezTo>
                  <a:cubicBezTo>
                    <a:pt x="0" y="3"/>
                    <a:pt x="0" y="3"/>
                    <a:pt x="0" y="3"/>
                  </a:cubicBezTo>
                  <a:cubicBezTo>
                    <a:pt x="0" y="1"/>
                    <a:pt x="1" y="0"/>
                    <a:pt x="2" y="0"/>
                  </a:cubicBezTo>
                  <a:cubicBezTo>
                    <a:pt x="72" y="0"/>
                    <a:pt x="72" y="0"/>
                    <a:pt x="72" y="0"/>
                  </a:cubicBezTo>
                  <a:cubicBezTo>
                    <a:pt x="73" y="0"/>
                    <a:pt x="74" y="1"/>
                    <a:pt x="74" y="3"/>
                  </a:cubicBezTo>
                  <a:cubicBezTo>
                    <a:pt x="74" y="56"/>
                    <a:pt x="74" y="56"/>
                    <a:pt x="74" y="56"/>
                  </a:cubicBezTo>
                  <a:cubicBezTo>
                    <a:pt x="74" y="58"/>
                    <a:pt x="73" y="59"/>
                    <a:pt x="72" y="59"/>
                  </a:cubicBezTo>
                  <a:close/>
                </a:path>
              </a:pathLst>
            </a:custGeom>
            <a:solidFill>
              <a:srgbClr val="9FBECF"/>
            </a:solidFill>
            <a:ln>
              <a:noFill/>
            </a:ln>
          </p:spPr>
          <p:txBody>
            <a:bodyPr anchor="ctr"/>
            <a:lstStyle/>
            <a:p>
              <a:pPr algn="ctr"/>
            </a:p>
          </p:txBody>
        </p:sp>
        <p:sp>
          <p:nvSpPr>
            <p:cNvPr id="1048671" name="iṩḷïḑê"/>
            <p:cNvSpPr/>
            <p:nvPr/>
          </p:nvSpPr>
          <p:spPr bwMode="auto">
            <a:xfrm>
              <a:off x="3614738" y="4367213"/>
              <a:ext cx="1290638" cy="928688"/>
            </a:xfrm>
            <a:custGeom>
              <a:avLst/>
              <a:gdLst>
                <a:gd name="T0" fmla="*/ 63 w 64"/>
                <a:gd name="T1" fmla="*/ 46 h 46"/>
                <a:gd name="T2" fmla="*/ 1 w 64"/>
                <a:gd name="T3" fmla="*/ 46 h 46"/>
                <a:gd name="T4" fmla="*/ 0 w 64"/>
                <a:gd name="T5" fmla="*/ 45 h 46"/>
                <a:gd name="T6" fmla="*/ 0 w 64"/>
                <a:gd name="T7" fmla="*/ 0 h 46"/>
                <a:gd name="T8" fmla="*/ 1 w 64"/>
                <a:gd name="T9" fmla="*/ 0 h 46"/>
                <a:gd name="T10" fmla="*/ 63 w 64"/>
                <a:gd name="T11" fmla="*/ 0 h 46"/>
                <a:gd name="T12" fmla="*/ 64 w 64"/>
                <a:gd name="T13" fmla="*/ 0 h 46"/>
                <a:gd name="T14" fmla="*/ 64 w 64"/>
                <a:gd name="T15" fmla="*/ 45 h 46"/>
                <a:gd name="T16" fmla="*/ 63 w 64"/>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46">
                  <a:moveTo>
                    <a:pt x="63" y="46"/>
                  </a:moveTo>
                  <a:cubicBezTo>
                    <a:pt x="1" y="46"/>
                    <a:pt x="1" y="46"/>
                    <a:pt x="1" y="46"/>
                  </a:cubicBezTo>
                  <a:cubicBezTo>
                    <a:pt x="0" y="46"/>
                    <a:pt x="0" y="46"/>
                    <a:pt x="0" y="45"/>
                  </a:cubicBezTo>
                  <a:cubicBezTo>
                    <a:pt x="0" y="0"/>
                    <a:pt x="0" y="0"/>
                    <a:pt x="0" y="0"/>
                  </a:cubicBezTo>
                  <a:cubicBezTo>
                    <a:pt x="0" y="0"/>
                    <a:pt x="0" y="0"/>
                    <a:pt x="1" y="0"/>
                  </a:cubicBezTo>
                  <a:cubicBezTo>
                    <a:pt x="63" y="0"/>
                    <a:pt x="63" y="0"/>
                    <a:pt x="63" y="0"/>
                  </a:cubicBezTo>
                  <a:cubicBezTo>
                    <a:pt x="64" y="0"/>
                    <a:pt x="64" y="0"/>
                    <a:pt x="64" y="0"/>
                  </a:cubicBezTo>
                  <a:cubicBezTo>
                    <a:pt x="64" y="45"/>
                    <a:pt x="64" y="45"/>
                    <a:pt x="64" y="45"/>
                  </a:cubicBezTo>
                  <a:cubicBezTo>
                    <a:pt x="64" y="46"/>
                    <a:pt x="64" y="46"/>
                    <a:pt x="63" y="46"/>
                  </a:cubicBezTo>
                  <a:close/>
                </a:path>
              </a:pathLst>
            </a:custGeom>
            <a:solidFill>
              <a:srgbClr val="546D7B"/>
            </a:solidFill>
            <a:ln>
              <a:noFill/>
            </a:ln>
          </p:spPr>
          <p:txBody>
            <a:bodyPr anchor="ctr"/>
            <a:lstStyle/>
            <a:p>
              <a:pPr algn="ctr"/>
            </a:p>
          </p:txBody>
        </p:sp>
        <p:sp>
          <p:nvSpPr>
            <p:cNvPr id="1048672" name="îṡľiḑe"/>
            <p:cNvSpPr/>
            <p:nvPr/>
          </p:nvSpPr>
          <p:spPr bwMode="auto">
            <a:xfrm>
              <a:off x="3635376" y="4367213"/>
              <a:ext cx="1250950" cy="908050"/>
            </a:xfrm>
            <a:custGeom>
              <a:avLst/>
              <a:gdLst>
                <a:gd name="T0" fmla="*/ 0 w 62"/>
                <a:gd name="T1" fmla="*/ 45 h 45"/>
                <a:gd name="T2" fmla="*/ 0 w 62"/>
                <a:gd name="T3" fmla="*/ 45 h 45"/>
                <a:gd name="T4" fmla="*/ 0 w 62"/>
                <a:gd name="T5" fmla="*/ 0 h 45"/>
                <a:gd name="T6" fmla="*/ 0 w 62"/>
                <a:gd name="T7" fmla="*/ 0 h 45"/>
                <a:gd name="T8" fmla="*/ 62 w 62"/>
                <a:gd name="T9" fmla="*/ 0 h 45"/>
                <a:gd name="T10" fmla="*/ 62 w 62"/>
                <a:gd name="T11" fmla="*/ 0 h 45"/>
                <a:gd name="T12" fmla="*/ 62 w 62"/>
                <a:gd name="T13" fmla="*/ 45 h 45"/>
                <a:gd name="T14" fmla="*/ 62 w 62"/>
                <a:gd name="T15" fmla="*/ 45 h 45"/>
                <a:gd name="T16" fmla="*/ 0 w 62"/>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45">
                  <a:moveTo>
                    <a:pt x="0" y="45"/>
                  </a:moveTo>
                  <a:cubicBezTo>
                    <a:pt x="0" y="45"/>
                    <a:pt x="0" y="45"/>
                    <a:pt x="0" y="45"/>
                  </a:cubicBezTo>
                  <a:cubicBezTo>
                    <a:pt x="0" y="0"/>
                    <a:pt x="0" y="0"/>
                    <a:pt x="0" y="0"/>
                  </a:cubicBezTo>
                  <a:cubicBezTo>
                    <a:pt x="0" y="0"/>
                    <a:pt x="0" y="0"/>
                    <a:pt x="0" y="0"/>
                  </a:cubicBezTo>
                  <a:cubicBezTo>
                    <a:pt x="62" y="0"/>
                    <a:pt x="62" y="0"/>
                    <a:pt x="62" y="0"/>
                  </a:cubicBezTo>
                  <a:cubicBezTo>
                    <a:pt x="62" y="0"/>
                    <a:pt x="62" y="0"/>
                    <a:pt x="62" y="0"/>
                  </a:cubicBezTo>
                  <a:cubicBezTo>
                    <a:pt x="62" y="45"/>
                    <a:pt x="62" y="45"/>
                    <a:pt x="62" y="45"/>
                  </a:cubicBezTo>
                  <a:cubicBezTo>
                    <a:pt x="62" y="45"/>
                    <a:pt x="62" y="45"/>
                    <a:pt x="62" y="45"/>
                  </a:cubicBezTo>
                  <a:lnTo>
                    <a:pt x="0" y="45"/>
                  </a:lnTo>
                  <a:close/>
                </a:path>
              </a:pathLst>
            </a:custGeom>
            <a:solidFill>
              <a:srgbClr val="38B5FD"/>
            </a:solidFill>
            <a:ln>
              <a:noFill/>
            </a:ln>
          </p:spPr>
          <p:txBody>
            <a:bodyPr anchor="ctr"/>
            <a:lstStyle/>
            <a:p>
              <a:pPr algn="ctr"/>
            </a:p>
          </p:txBody>
        </p:sp>
        <p:sp>
          <p:nvSpPr>
            <p:cNvPr id="1048673" name="îSḻídé"/>
            <p:cNvSpPr/>
            <p:nvPr/>
          </p:nvSpPr>
          <p:spPr bwMode="auto">
            <a:xfrm>
              <a:off x="3635376" y="4367213"/>
              <a:ext cx="1250950" cy="908050"/>
            </a:xfrm>
            <a:custGeom>
              <a:avLst/>
              <a:gdLst>
                <a:gd name="T0" fmla="*/ 0 w 62"/>
                <a:gd name="T1" fmla="*/ 45 h 45"/>
                <a:gd name="T2" fmla="*/ 0 w 62"/>
                <a:gd name="T3" fmla="*/ 45 h 45"/>
                <a:gd name="T4" fmla="*/ 62 w 62"/>
                <a:gd name="T5" fmla="*/ 0 h 45"/>
                <a:gd name="T6" fmla="*/ 62 w 62"/>
                <a:gd name="T7" fmla="*/ 0 h 45"/>
                <a:gd name="T8" fmla="*/ 62 w 62"/>
                <a:gd name="T9" fmla="*/ 45 h 45"/>
                <a:gd name="T10" fmla="*/ 62 w 62"/>
                <a:gd name="T11" fmla="*/ 45 h 45"/>
                <a:gd name="T12" fmla="*/ 0 w 62"/>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62" h="45">
                  <a:moveTo>
                    <a:pt x="0" y="45"/>
                  </a:moveTo>
                  <a:cubicBezTo>
                    <a:pt x="0" y="45"/>
                    <a:pt x="0" y="45"/>
                    <a:pt x="0" y="45"/>
                  </a:cubicBezTo>
                  <a:cubicBezTo>
                    <a:pt x="62" y="0"/>
                    <a:pt x="62" y="0"/>
                    <a:pt x="62" y="0"/>
                  </a:cubicBezTo>
                  <a:cubicBezTo>
                    <a:pt x="62" y="0"/>
                    <a:pt x="62" y="0"/>
                    <a:pt x="62" y="0"/>
                  </a:cubicBezTo>
                  <a:cubicBezTo>
                    <a:pt x="62" y="45"/>
                    <a:pt x="62" y="45"/>
                    <a:pt x="62" y="45"/>
                  </a:cubicBezTo>
                  <a:cubicBezTo>
                    <a:pt x="62" y="45"/>
                    <a:pt x="62" y="45"/>
                    <a:pt x="62" y="45"/>
                  </a:cubicBezTo>
                  <a:lnTo>
                    <a:pt x="0" y="45"/>
                  </a:lnTo>
                  <a:close/>
                </a:path>
              </a:pathLst>
            </a:custGeom>
            <a:solidFill>
              <a:srgbClr val="0998EA"/>
            </a:solidFill>
            <a:ln>
              <a:noFill/>
            </a:ln>
          </p:spPr>
          <p:txBody>
            <a:bodyPr anchor="ctr"/>
            <a:lstStyle/>
            <a:p>
              <a:pPr algn="ctr"/>
            </a:p>
          </p:txBody>
        </p:sp>
        <p:sp>
          <p:nvSpPr>
            <p:cNvPr id="1048674" name="ïṧḻïḓê"/>
            <p:cNvSpPr/>
            <p:nvPr/>
          </p:nvSpPr>
          <p:spPr bwMode="auto">
            <a:xfrm>
              <a:off x="3937001" y="5456238"/>
              <a:ext cx="646113" cy="161925"/>
            </a:xfrm>
            <a:custGeom>
              <a:avLst/>
              <a:gdLst>
                <a:gd name="T0" fmla="*/ 22 w 32"/>
                <a:gd name="T1" fmla="*/ 0 h 8"/>
                <a:gd name="T2" fmla="*/ 16 w 32"/>
                <a:gd name="T3" fmla="*/ 0 h 8"/>
                <a:gd name="T4" fmla="*/ 9 w 32"/>
                <a:gd name="T5" fmla="*/ 0 h 8"/>
                <a:gd name="T6" fmla="*/ 0 w 32"/>
                <a:gd name="T7" fmla="*/ 8 h 8"/>
                <a:gd name="T8" fmla="*/ 16 w 32"/>
                <a:gd name="T9" fmla="*/ 8 h 8"/>
                <a:gd name="T10" fmla="*/ 32 w 32"/>
                <a:gd name="T11" fmla="*/ 8 h 8"/>
                <a:gd name="T12" fmla="*/ 22 w 3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2" h="8">
                  <a:moveTo>
                    <a:pt x="22" y="0"/>
                  </a:moveTo>
                  <a:cubicBezTo>
                    <a:pt x="16" y="0"/>
                    <a:pt x="16" y="0"/>
                    <a:pt x="16" y="0"/>
                  </a:cubicBezTo>
                  <a:cubicBezTo>
                    <a:pt x="9" y="0"/>
                    <a:pt x="9" y="0"/>
                    <a:pt x="9" y="0"/>
                  </a:cubicBezTo>
                  <a:cubicBezTo>
                    <a:pt x="9" y="4"/>
                    <a:pt x="6" y="6"/>
                    <a:pt x="0" y="8"/>
                  </a:cubicBezTo>
                  <a:cubicBezTo>
                    <a:pt x="16" y="8"/>
                    <a:pt x="16" y="8"/>
                    <a:pt x="16" y="8"/>
                  </a:cubicBezTo>
                  <a:cubicBezTo>
                    <a:pt x="32" y="8"/>
                    <a:pt x="32" y="8"/>
                    <a:pt x="32" y="8"/>
                  </a:cubicBezTo>
                  <a:cubicBezTo>
                    <a:pt x="26" y="6"/>
                    <a:pt x="22" y="4"/>
                    <a:pt x="22" y="0"/>
                  </a:cubicBezTo>
                  <a:close/>
                </a:path>
              </a:pathLst>
            </a:custGeom>
            <a:solidFill>
              <a:srgbClr val="71A0B9"/>
            </a:solidFill>
            <a:ln>
              <a:noFill/>
            </a:ln>
          </p:spPr>
          <p:txBody>
            <a:bodyPr anchor="ctr"/>
            <a:lstStyle/>
            <a:p>
              <a:pPr algn="ctr"/>
            </a:p>
          </p:txBody>
        </p:sp>
        <p:sp>
          <p:nvSpPr>
            <p:cNvPr id="1048675" name="ïsḻiḑê"/>
            <p:cNvSpPr/>
            <p:nvPr/>
          </p:nvSpPr>
          <p:spPr bwMode="auto">
            <a:xfrm>
              <a:off x="3776663" y="5618163"/>
              <a:ext cx="947738" cy="39688"/>
            </a:xfrm>
            <a:custGeom>
              <a:avLst/>
              <a:gdLst>
                <a:gd name="T0" fmla="*/ 47 w 47"/>
                <a:gd name="T1" fmla="*/ 2 h 2"/>
                <a:gd name="T2" fmla="*/ 45 w 47"/>
                <a:gd name="T3" fmla="*/ 0 h 2"/>
                <a:gd name="T4" fmla="*/ 3 w 47"/>
                <a:gd name="T5" fmla="*/ 0 h 2"/>
                <a:gd name="T6" fmla="*/ 0 w 47"/>
                <a:gd name="T7" fmla="*/ 2 h 2"/>
                <a:gd name="T8" fmla="*/ 47 w 47"/>
                <a:gd name="T9" fmla="*/ 2 h 2"/>
              </a:gdLst>
              <a:ahLst/>
              <a:cxnLst>
                <a:cxn ang="0">
                  <a:pos x="T0" y="T1"/>
                </a:cxn>
                <a:cxn ang="0">
                  <a:pos x="T2" y="T3"/>
                </a:cxn>
                <a:cxn ang="0">
                  <a:pos x="T4" y="T5"/>
                </a:cxn>
                <a:cxn ang="0">
                  <a:pos x="T6" y="T7"/>
                </a:cxn>
                <a:cxn ang="0">
                  <a:pos x="T8" y="T9"/>
                </a:cxn>
              </a:cxnLst>
              <a:rect l="0" t="0" r="r" b="b"/>
              <a:pathLst>
                <a:path w="47" h="2">
                  <a:moveTo>
                    <a:pt x="47" y="2"/>
                  </a:moveTo>
                  <a:cubicBezTo>
                    <a:pt x="47" y="1"/>
                    <a:pt x="46" y="0"/>
                    <a:pt x="45" y="0"/>
                  </a:cubicBezTo>
                  <a:cubicBezTo>
                    <a:pt x="3" y="0"/>
                    <a:pt x="3" y="0"/>
                    <a:pt x="3" y="0"/>
                  </a:cubicBezTo>
                  <a:cubicBezTo>
                    <a:pt x="2" y="0"/>
                    <a:pt x="0" y="1"/>
                    <a:pt x="0" y="2"/>
                  </a:cubicBezTo>
                  <a:lnTo>
                    <a:pt x="47" y="2"/>
                  </a:lnTo>
                  <a:close/>
                </a:path>
              </a:pathLst>
            </a:custGeom>
            <a:solidFill>
              <a:srgbClr val="9FBECF"/>
            </a:solidFill>
            <a:ln>
              <a:noFill/>
            </a:ln>
          </p:spPr>
          <p:txBody>
            <a:bodyPr anchor="ctr"/>
            <a:lstStyle/>
            <a:p>
              <a:pPr algn="ctr"/>
            </a:p>
          </p:txBody>
        </p:sp>
        <p:sp>
          <p:nvSpPr>
            <p:cNvPr id="1048676" name="ïṣļïḑê"/>
            <p:cNvSpPr/>
            <p:nvPr/>
          </p:nvSpPr>
          <p:spPr bwMode="auto">
            <a:xfrm>
              <a:off x="4845051" y="5356225"/>
              <a:ext cx="41275" cy="39688"/>
            </a:xfrm>
            <a:prstGeom prst="rect">
              <a:avLst/>
            </a:prstGeom>
            <a:solidFill>
              <a:srgbClr val="009E58"/>
            </a:solidFill>
            <a:ln>
              <a:noFill/>
            </a:ln>
          </p:spPr>
          <p:txBody>
            <a:bodyPr anchor="ctr"/>
            <a:lstStyle/>
            <a:p>
              <a:pPr algn="ctr"/>
            </a:p>
          </p:txBody>
        </p:sp>
        <p:sp>
          <p:nvSpPr>
            <p:cNvPr id="1048677" name="îSḻîḓe"/>
            <p:cNvSpPr/>
            <p:nvPr/>
          </p:nvSpPr>
          <p:spPr bwMode="auto">
            <a:xfrm>
              <a:off x="5148263" y="1217613"/>
              <a:ext cx="1895475" cy="1493838"/>
            </a:xfrm>
            <a:custGeom>
              <a:avLst/>
              <a:gdLst>
                <a:gd name="T0" fmla="*/ 91 w 94"/>
                <a:gd name="T1" fmla="*/ 74 h 74"/>
                <a:gd name="T2" fmla="*/ 3 w 94"/>
                <a:gd name="T3" fmla="*/ 74 h 74"/>
                <a:gd name="T4" fmla="*/ 0 w 94"/>
                <a:gd name="T5" fmla="*/ 71 h 74"/>
                <a:gd name="T6" fmla="*/ 0 w 94"/>
                <a:gd name="T7" fmla="*/ 3 h 74"/>
                <a:gd name="T8" fmla="*/ 3 w 94"/>
                <a:gd name="T9" fmla="*/ 0 h 74"/>
                <a:gd name="T10" fmla="*/ 91 w 94"/>
                <a:gd name="T11" fmla="*/ 0 h 74"/>
                <a:gd name="T12" fmla="*/ 94 w 94"/>
                <a:gd name="T13" fmla="*/ 3 h 74"/>
                <a:gd name="T14" fmla="*/ 94 w 94"/>
                <a:gd name="T15" fmla="*/ 71 h 74"/>
                <a:gd name="T16" fmla="*/ 91 w 94"/>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74">
                  <a:moveTo>
                    <a:pt x="91" y="74"/>
                  </a:moveTo>
                  <a:cubicBezTo>
                    <a:pt x="3" y="74"/>
                    <a:pt x="3" y="74"/>
                    <a:pt x="3" y="74"/>
                  </a:cubicBezTo>
                  <a:cubicBezTo>
                    <a:pt x="1" y="74"/>
                    <a:pt x="0" y="73"/>
                    <a:pt x="0" y="71"/>
                  </a:cubicBezTo>
                  <a:cubicBezTo>
                    <a:pt x="0" y="3"/>
                    <a:pt x="0" y="3"/>
                    <a:pt x="0" y="3"/>
                  </a:cubicBezTo>
                  <a:cubicBezTo>
                    <a:pt x="0" y="1"/>
                    <a:pt x="1" y="0"/>
                    <a:pt x="3" y="0"/>
                  </a:cubicBezTo>
                  <a:cubicBezTo>
                    <a:pt x="91" y="0"/>
                    <a:pt x="91" y="0"/>
                    <a:pt x="91" y="0"/>
                  </a:cubicBezTo>
                  <a:cubicBezTo>
                    <a:pt x="92" y="0"/>
                    <a:pt x="94" y="1"/>
                    <a:pt x="94" y="3"/>
                  </a:cubicBezTo>
                  <a:cubicBezTo>
                    <a:pt x="94" y="71"/>
                    <a:pt x="94" y="71"/>
                    <a:pt x="94" y="71"/>
                  </a:cubicBezTo>
                  <a:cubicBezTo>
                    <a:pt x="94" y="73"/>
                    <a:pt x="92" y="74"/>
                    <a:pt x="91" y="74"/>
                  </a:cubicBezTo>
                  <a:close/>
                </a:path>
              </a:pathLst>
            </a:custGeom>
            <a:solidFill>
              <a:srgbClr val="9FBECF"/>
            </a:solidFill>
            <a:ln>
              <a:noFill/>
            </a:ln>
          </p:spPr>
          <p:txBody>
            <a:bodyPr anchor="ctr"/>
            <a:lstStyle/>
            <a:p>
              <a:pPr algn="ctr"/>
            </a:p>
          </p:txBody>
        </p:sp>
        <p:sp>
          <p:nvSpPr>
            <p:cNvPr id="1048678" name="î$1ïḑé"/>
            <p:cNvSpPr/>
            <p:nvPr/>
          </p:nvSpPr>
          <p:spPr bwMode="auto">
            <a:xfrm>
              <a:off x="5268913" y="1319213"/>
              <a:ext cx="1633538" cy="1190625"/>
            </a:xfrm>
            <a:custGeom>
              <a:avLst/>
              <a:gdLst>
                <a:gd name="T0" fmla="*/ 80 w 81"/>
                <a:gd name="T1" fmla="*/ 59 h 59"/>
                <a:gd name="T2" fmla="*/ 1 w 81"/>
                <a:gd name="T3" fmla="*/ 59 h 59"/>
                <a:gd name="T4" fmla="*/ 0 w 81"/>
                <a:gd name="T5" fmla="*/ 58 h 59"/>
                <a:gd name="T6" fmla="*/ 0 w 81"/>
                <a:gd name="T7" fmla="*/ 1 h 59"/>
                <a:gd name="T8" fmla="*/ 1 w 81"/>
                <a:gd name="T9" fmla="*/ 0 h 59"/>
                <a:gd name="T10" fmla="*/ 80 w 81"/>
                <a:gd name="T11" fmla="*/ 0 h 59"/>
                <a:gd name="T12" fmla="*/ 81 w 81"/>
                <a:gd name="T13" fmla="*/ 1 h 59"/>
                <a:gd name="T14" fmla="*/ 81 w 81"/>
                <a:gd name="T15" fmla="*/ 58 h 59"/>
                <a:gd name="T16" fmla="*/ 80 w 8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9">
                  <a:moveTo>
                    <a:pt x="80" y="59"/>
                  </a:moveTo>
                  <a:cubicBezTo>
                    <a:pt x="1" y="59"/>
                    <a:pt x="1" y="59"/>
                    <a:pt x="1" y="59"/>
                  </a:cubicBezTo>
                  <a:cubicBezTo>
                    <a:pt x="1" y="59"/>
                    <a:pt x="0" y="59"/>
                    <a:pt x="0" y="58"/>
                  </a:cubicBezTo>
                  <a:cubicBezTo>
                    <a:pt x="0" y="1"/>
                    <a:pt x="0" y="1"/>
                    <a:pt x="0" y="1"/>
                  </a:cubicBezTo>
                  <a:cubicBezTo>
                    <a:pt x="0" y="1"/>
                    <a:pt x="1" y="0"/>
                    <a:pt x="1" y="0"/>
                  </a:cubicBezTo>
                  <a:cubicBezTo>
                    <a:pt x="80" y="0"/>
                    <a:pt x="80" y="0"/>
                    <a:pt x="80" y="0"/>
                  </a:cubicBezTo>
                  <a:cubicBezTo>
                    <a:pt x="81" y="0"/>
                    <a:pt x="81" y="1"/>
                    <a:pt x="81" y="1"/>
                  </a:cubicBezTo>
                  <a:cubicBezTo>
                    <a:pt x="81" y="58"/>
                    <a:pt x="81" y="58"/>
                    <a:pt x="81" y="58"/>
                  </a:cubicBezTo>
                  <a:cubicBezTo>
                    <a:pt x="81" y="59"/>
                    <a:pt x="81" y="59"/>
                    <a:pt x="80" y="59"/>
                  </a:cubicBezTo>
                  <a:close/>
                </a:path>
              </a:pathLst>
            </a:custGeom>
            <a:solidFill>
              <a:srgbClr val="546D7B"/>
            </a:solidFill>
            <a:ln>
              <a:noFill/>
            </a:ln>
          </p:spPr>
          <p:txBody>
            <a:bodyPr anchor="ctr"/>
            <a:lstStyle/>
            <a:p>
              <a:pPr algn="ctr"/>
            </a:p>
          </p:txBody>
        </p:sp>
        <p:sp>
          <p:nvSpPr>
            <p:cNvPr id="1048679" name="îŝlidè"/>
            <p:cNvSpPr/>
            <p:nvPr/>
          </p:nvSpPr>
          <p:spPr bwMode="auto">
            <a:xfrm>
              <a:off x="5289551" y="1339850"/>
              <a:ext cx="1593850" cy="1149350"/>
            </a:xfrm>
            <a:custGeom>
              <a:avLst/>
              <a:gdLst>
                <a:gd name="T0" fmla="*/ 0 w 79"/>
                <a:gd name="T1" fmla="*/ 57 h 57"/>
                <a:gd name="T2" fmla="*/ 0 w 79"/>
                <a:gd name="T3" fmla="*/ 57 h 57"/>
                <a:gd name="T4" fmla="*/ 0 w 79"/>
                <a:gd name="T5" fmla="*/ 0 h 57"/>
                <a:gd name="T6" fmla="*/ 0 w 79"/>
                <a:gd name="T7" fmla="*/ 0 h 57"/>
                <a:gd name="T8" fmla="*/ 79 w 79"/>
                <a:gd name="T9" fmla="*/ 0 h 57"/>
                <a:gd name="T10" fmla="*/ 79 w 79"/>
                <a:gd name="T11" fmla="*/ 0 h 57"/>
                <a:gd name="T12" fmla="*/ 79 w 79"/>
                <a:gd name="T13" fmla="*/ 57 h 57"/>
                <a:gd name="T14" fmla="*/ 79 w 79"/>
                <a:gd name="T15" fmla="*/ 57 h 57"/>
                <a:gd name="T16" fmla="*/ 0 w 79"/>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57">
                  <a:moveTo>
                    <a:pt x="0" y="57"/>
                  </a:moveTo>
                  <a:cubicBezTo>
                    <a:pt x="0" y="57"/>
                    <a:pt x="0" y="57"/>
                    <a:pt x="0" y="57"/>
                  </a:cubicBezTo>
                  <a:cubicBezTo>
                    <a:pt x="0" y="0"/>
                    <a:pt x="0" y="0"/>
                    <a:pt x="0" y="0"/>
                  </a:cubicBezTo>
                  <a:cubicBezTo>
                    <a:pt x="0" y="0"/>
                    <a:pt x="0" y="0"/>
                    <a:pt x="0" y="0"/>
                  </a:cubicBezTo>
                  <a:cubicBezTo>
                    <a:pt x="79" y="0"/>
                    <a:pt x="79" y="0"/>
                    <a:pt x="79" y="0"/>
                  </a:cubicBezTo>
                  <a:cubicBezTo>
                    <a:pt x="79" y="0"/>
                    <a:pt x="79" y="0"/>
                    <a:pt x="79" y="0"/>
                  </a:cubicBezTo>
                  <a:cubicBezTo>
                    <a:pt x="79" y="57"/>
                    <a:pt x="79" y="57"/>
                    <a:pt x="79" y="57"/>
                  </a:cubicBezTo>
                  <a:cubicBezTo>
                    <a:pt x="79" y="57"/>
                    <a:pt x="79" y="57"/>
                    <a:pt x="79" y="57"/>
                  </a:cubicBezTo>
                  <a:lnTo>
                    <a:pt x="0" y="57"/>
                  </a:lnTo>
                  <a:close/>
                </a:path>
              </a:pathLst>
            </a:custGeom>
            <a:solidFill>
              <a:srgbClr val="38B5FD"/>
            </a:solidFill>
            <a:ln>
              <a:noFill/>
            </a:ln>
          </p:spPr>
          <p:txBody>
            <a:bodyPr anchor="ctr"/>
            <a:lstStyle/>
            <a:p>
              <a:pPr algn="ctr"/>
            </a:p>
          </p:txBody>
        </p:sp>
        <p:sp>
          <p:nvSpPr>
            <p:cNvPr id="1048680" name="ïSļïďè"/>
            <p:cNvSpPr/>
            <p:nvPr/>
          </p:nvSpPr>
          <p:spPr bwMode="auto">
            <a:xfrm>
              <a:off x="5289551" y="1339850"/>
              <a:ext cx="1593850" cy="1149350"/>
            </a:xfrm>
            <a:custGeom>
              <a:avLst/>
              <a:gdLst>
                <a:gd name="T0" fmla="*/ 0 w 79"/>
                <a:gd name="T1" fmla="*/ 57 h 57"/>
                <a:gd name="T2" fmla="*/ 0 w 79"/>
                <a:gd name="T3" fmla="*/ 57 h 57"/>
                <a:gd name="T4" fmla="*/ 79 w 79"/>
                <a:gd name="T5" fmla="*/ 0 h 57"/>
                <a:gd name="T6" fmla="*/ 79 w 79"/>
                <a:gd name="T7" fmla="*/ 0 h 57"/>
                <a:gd name="T8" fmla="*/ 79 w 79"/>
                <a:gd name="T9" fmla="*/ 57 h 57"/>
                <a:gd name="T10" fmla="*/ 79 w 79"/>
                <a:gd name="T11" fmla="*/ 57 h 57"/>
                <a:gd name="T12" fmla="*/ 0 w 79"/>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79" h="57">
                  <a:moveTo>
                    <a:pt x="0" y="57"/>
                  </a:moveTo>
                  <a:cubicBezTo>
                    <a:pt x="0" y="57"/>
                    <a:pt x="0" y="57"/>
                    <a:pt x="0" y="57"/>
                  </a:cubicBezTo>
                  <a:cubicBezTo>
                    <a:pt x="79" y="0"/>
                    <a:pt x="79" y="0"/>
                    <a:pt x="79" y="0"/>
                  </a:cubicBezTo>
                  <a:cubicBezTo>
                    <a:pt x="79" y="0"/>
                    <a:pt x="79" y="0"/>
                    <a:pt x="79" y="0"/>
                  </a:cubicBezTo>
                  <a:cubicBezTo>
                    <a:pt x="79" y="57"/>
                    <a:pt x="79" y="57"/>
                    <a:pt x="79" y="57"/>
                  </a:cubicBezTo>
                  <a:cubicBezTo>
                    <a:pt x="79" y="57"/>
                    <a:pt x="79" y="57"/>
                    <a:pt x="79" y="57"/>
                  </a:cubicBezTo>
                  <a:lnTo>
                    <a:pt x="0" y="57"/>
                  </a:lnTo>
                  <a:close/>
                </a:path>
              </a:pathLst>
            </a:custGeom>
            <a:solidFill>
              <a:srgbClr val="0998EA"/>
            </a:solidFill>
            <a:ln>
              <a:noFill/>
            </a:ln>
          </p:spPr>
          <p:txBody>
            <a:bodyPr anchor="ctr"/>
            <a:lstStyle/>
            <a:p>
              <a:pPr algn="ctr"/>
            </a:p>
          </p:txBody>
        </p:sp>
        <p:sp>
          <p:nvSpPr>
            <p:cNvPr id="1048681" name="iṩḷîdê"/>
            <p:cNvSpPr/>
            <p:nvPr/>
          </p:nvSpPr>
          <p:spPr bwMode="auto">
            <a:xfrm>
              <a:off x="5672138" y="2711450"/>
              <a:ext cx="827088" cy="201613"/>
            </a:xfrm>
            <a:custGeom>
              <a:avLst/>
              <a:gdLst>
                <a:gd name="T0" fmla="*/ 29 w 41"/>
                <a:gd name="T1" fmla="*/ 0 h 10"/>
                <a:gd name="T2" fmla="*/ 21 w 41"/>
                <a:gd name="T3" fmla="*/ 0 h 10"/>
                <a:gd name="T4" fmla="*/ 12 w 41"/>
                <a:gd name="T5" fmla="*/ 0 h 10"/>
                <a:gd name="T6" fmla="*/ 0 w 41"/>
                <a:gd name="T7" fmla="*/ 10 h 10"/>
                <a:gd name="T8" fmla="*/ 21 w 41"/>
                <a:gd name="T9" fmla="*/ 10 h 10"/>
                <a:gd name="T10" fmla="*/ 41 w 41"/>
                <a:gd name="T11" fmla="*/ 10 h 10"/>
                <a:gd name="T12" fmla="*/ 29 w 4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41" h="10">
                  <a:moveTo>
                    <a:pt x="29" y="0"/>
                  </a:moveTo>
                  <a:cubicBezTo>
                    <a:pt x="21" y="0"/>
                    <a:pt x="21" y="0"/>
                    <a:pt x="21" y="0"/>
                  </a:cubicBezTo>
                  <a:cubicBezTo>
                    <a:pt x="12" y="0"/>
                    <a:pt x="12" y="0"/>
                    <a:pt x="12" y="0"/>
                  </a:cubicBezTo>
                  <a:cubicBezTo>
                    <a:pt x="12" y="5"/>
                    <a:pt x="8" y="8"/>
                    <a:pt x="0" y="10"/>
                  </a:cubicBezTo>
                  <a:cubicBezTo>
                    <a:pt x="21" y="10"/>
                    <a:pt x="21" y="10"/>
                    <a:pt x="21" y="10"/>
                  </a:cubicBezTo>
                  <a:cubicBezTo>
                    <a:pt x="41" y="10"/>
                    <a:pt x="41" y="10"/>
                    <a:pt x="41" y="10"/>
                  </a:cubicBezTo>
                  <a:cubicBezTo>
                    <a:pt x="33" y="8"/>
                    <a:pt x="29" y="5"/>
                    <a:pt x="29" y="0"/>
                  </a:cubicBezTo>
                  <a:close/>
                </a:path>
              </a:pathLst>
            </a:custGeom>
            <a:solidFill>
              <a:srgbClr val="71A0B9"/>
            </a:solidFill>
            <a:ln>
              <a:noFill/>
            </a:ln>
          </p:spPr>
          <p:txBody>
            <a:bodyPr anchor="ctr"/>
            <a:lstStyle/>
            <a:p>
              <a:pPr algn="ctr"/>
            </a:p>
          </p:txBody>
        </p:sp>
        <p:sp>
          <p:nvSpPr>
            <p:cNvPr id="1048682" name="íŝľïḓe"/>
            <p:cNvSpPr/>
            <p:nvPr/>
          </p:nvSpPr>
          <p:spPr bwMode="auto">
            <a:xfrm>
              <a:off x="5491163" y="2913063"/>
              <a:ext cx="1190625" cy="60325"/>
            </a:xfrm>
            <a:custGeom>
              <a:avLst/>
              <a:gdLst>
                <a:gd name="T0" fmla="*/ 59 w 59"/>
                <a:gd name="T1" fmla="*/ 3 h 3"/>
                <a:gd name="T2" fmla="*/ 56 w 59"/>
                <a:gd name="T3" fmla="*/ 0 h 3"/>
                <a:gd name="T4" fmla="*/ 3 w 59"/>
                <a:gd name="T5" fmla="*/ 0 h 3"/>
                <a:gd name="T6" fmla="*/ 0 w 59"/>
                <a:gd name="T7" fmla="*/ 3 h 3"/>
                <a:gd name="T8" fmla="*/ 59 w 59"/>
                <a:gd name="T9" fmla="*/ 3 h 3"/>
              </a:gdLst>
              <a:ahLst/>
              <a:cxnLst>
                <a:cxn ang="0">
                  <a:pos x="T0" y="T1"/>
                </a:cxn>
                <a:cxn ang="0">
                  <a:pos x="T2" y="T3"/>
                </a:cxn>
                <a:cxn ang="0">
                  <a:pos x="T4" y="T5"/>
                </a:cxn>
                <a:cxn ang="0">
                  <a:pos x="T6" y="T7"/>
                </a:cxn>
                <a:cxn ang="0">
                  <a:pos x="T8" y="T9"/>
                </a:cxn>
              </a:cxnLst>
              <a:rect l="0" t="0" r="r" b="b"/>
              <a:pathLst>
                <a:path w="59" h="3">
                  <a:moveTo>
                    <a:pt x="59" y="3"/>
                  </a:moveTo>
                  <a:cubicBezTo>
                    <a:pt x="59" y="1"/>
                    <a:pt x="58" y="0"/>
                    <a:pt x="56" y="0"/>
                  </a:cubicBezTo>
                  <a:cubicBezTo>
                    <a:pt x="3" y="0"/>
                    <a:pt x="3" y="0"/>
                    <a:pt x="3" y="0"/>
                  </a:cubicBezTo>
                  <a:cubicBezTo>
                    <a:pt x="1" y="0"/>
                    <a:pt x="0" y="1"/>
                    <a:pt x="0" y="3"/>
                  </a:cubicBezTo>
                  <a:lnTo>
                    <a:pt x="59" y="3"/>
                  </a:lnTo>
                  <a:close/>
                </a:path>
              </a:pathLst>
            </a:custGeom>
            <a:solidFill>
              <a:srgbClr val="9FBECF"/>
            </a:solidFill>
            <a:ln>
              <a:noFill/>
            </a:ln>
          </p:spPr>
          <p:txBody>
            <a:bodyPr anchor="ctr"/>
            <a:lstStyle/>
            <a:p>
              <a:pPr algn="ctr"/>
            </a:p>
          </p:txBody>
        </p:sp>
        <p:sp>
          <p:nvSpPr>
            <p:cNvPr id="1048683" name="îsḻîḋé"/>
            <p:cNvSpPr/>
            <p:nvPr/>
          </p:nvSpPr>
          <p:spPr bwMode="auto">
            <a:xfrm>
              <a:off x="6823076" y="2590800"/>
              <a:ext cx="79375" cy="39688"/>
            </a:xfrm>
            <a:prstGeom prst="rect">
              <a:avLst/>
            </a:prstGeom>
            <a:solidFill>
              <a:srgbClr val="009E58"/>
            </a:solidFill>
            <a:ln>
              <a:noFill/>
            </a:ln>
          </p:spPr>
          <p:txBody>
            <a:bodyPr anchor="ctr"/>
            <a:lstStyle/>
            <a:p>
              <a:pPr algn="ctr"/>
            </a:p>
          </p:txBody>
        </p:sp>
      </p:grpSp>
      <p:grpSp>
        <p:nvGrpSpPr>
          <p:cNvPr id="170" name="62a0234c-3beb-46f2-bd39-7e0bbc0a0fb7"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5"/>
            </p:custDataLst>
          </p:nvPr>
        </p:nvGrpSpPr>
        <p:grpSpPr>
          <a:xfrm>
            <a:off x="2062671" y="2128219"/>
            <a:ext cx="693878" cy="638049"/>
            <a:chOff x="3381264" y="1151007"/>
            <a:chExt cx="5429472" cy="4992618"/>
          </a:xfrm>
        </p:grpSpPr>
        <p:sp>
          <p:nvSpPr>
            <p:cNvPr id="1048684" name="ïsļiḍê"/>
            <p:cNvSpPr/>
            <p:nvPr/>
          </p:nvSpPr>
          <p:spPr bwMode="auto">
            <a:xfrm>
              <a:off x="5468456" y="2803656"/>
              <a:ext cx="3342280" cy="3339969"/>
            </a:xfrm>
            <a:custGeom>
              <a:avLst/>
              <a:gdLst>
                <a:gd name="T0" fmla="*/ 835 w 1669"/>
                <a:gd name="T1" fmla="*/ 114 h 1668"/>
                <a:gd name="T2" fmla="*/ 915 w 1669"/>
                <a:gd name="T3" fmla="*/ 119 h 1668"/>
                <a:gd name="T4" fmla="*/ 951 w 1669"/>
                <a:gd name="T5" fmla="*/ 0 h 1668"/>
                <a:gd name="T6" fmla="*/ 1202 w 1669"/>
                <a:gd name="T7" fmla="*/ 76 h 1668"/>
                <a:gd name="T8" fmla="*/ 1166 w 1669"/>
                <a:gd name="T9" fmla="*/ 195 h 1668"/>
                <a:gd name="T10" fmla="*/ 1397 w 1669"/>
                <a:gd name="T11" fmla="*/ 385 h 1668"/>
                <a:gd name="T12" fmla="*/ 1507 w 1669"/>
                <a:gd name="T13" fmla="*/ 326 h 1668"/>
                <a:gd name="T14" fmla="*/ 1630 w 1669"/>
                <a:gd name="T15" fmla="*/ 558 h 1668"/>
                <a:gd name="T16" fmla="*/ 1520 w 1669"/>
                <a:gd name="T17" fmla="*/ 617 h 1668"/>
                <a:gd name="T18" fmla="*/ 1549 w 1669"/>
                <a:gd name="T19" fmla="*/ 914 h 1668"/>
                <a:gd name="T20" fmla="*/ 1669 w 1669"/>
                <a:gd name="T21" fmla="*/ 950 h 1668"/>
                <a:gd name="T22" fmla="*/ 1592 w 1669"/>
                <a:gd name="T23" fmla="*/ 1201 h 1668"/>
                <a:gd name="T24" fmla="*/ 1473 w 1669"/>
                <a:gd name="T25" fmla="*/ 1165 h 1668"/>
                <a:gd name="T26" fmla="*/ 1283 w 1669"/>
                <a:gd name="T27" fmla="*/ 1396 h 1668"/>
                <a:gd name="T28" fmla="*/ 1342 w 1669"/>
                <a:gd name="T29" fmla="*/ 1506 h 1668"/>
                <a:gd name="T30" fmla="*/ 1110 w 1669"/>
                <a:gd name="T31" fmla="*/ 1630 h 1668"/>
                <a:gd name="T32" fmla="*/ 1052 w 1669"/>
                <a:gd name="T33" fmla="*/ 1520 h 1668"/>
                <a:gd name="T34" fmla="*/ 835 w 1669"/>
                <a:gd name="T35" fmla="*/ 1553 h 1668"/>
                <a:gd name="T36" fmla="*/ 835 w 1669"/>
                <a:gd name="T37" fmla="*/ 1365 h 1668"/>
                <a:gd name="T38" fmla="*/ 1343 w 1669"/>
                <a:gd name="T39" fmla="*/ 988 h 1668"/>
                <a:gd name="T40" fmla="*/ 989 w 1669"/>
                <a:gd name="T41" fmla="*/ 326 h 1668"/>
                <a:gd name="T42" fmla="*/ 835 w 1669"/>
                <a:gd name="T43" fmla="*/ 303 h 1668"/>
                <a:gd name="T44" fmla="*/ 835 w 1669"/>
                <a:gd name="T45" fmla="*/ 114 h 1668"/>
                <a:gd name="T46" fmla="*/ 386 w 1669"/>
                <a:gd name="T47" fmla="*/ 272 h 1668"/>
                <a:gd name="T48" fmla="*/ 327 w 1669"/>
                <a:gd name="T49" fmla="*/ 162 h 1668"/>
                <a:gd name="T50" fmla="*/ 559 w 1669"/>
                <a:gd name="T51" fmla="*/ 38 h 1668"/>
                <a:gd name="T52" fmla="*/ 617 w 1669"/>
                <a:gd name="T53" fmla="*/ 148 h 1668"/>
                <a:gd name="T54" fmla="*/ 835 w 1669"/>
                <a:gd name="T55" fmla="*/ 114 h 1668"/>
                <a:gd name="T56" fmla="*/ 835 w 1669"/>
                <a:gd name="T57" fmla="*/ 303 h 1668"/>
                <a:gd name="T58" fmla="*/ 326 w 1669"/>
                <a:gd name="T59" fmla="*/ 679 h 1668"/>
                <a:gd name="T60" fmla="*/ 680 w 1669"/>
                <a:gd name="T61" fmla="*/ 1342 h 1668"/>
                <a:gd name="T62" fmla="*/ 680 w 1669"/>
                <a:gd name="T63" fmla="*/ 1342 h 1668"/>
                <a:gd name="T64" fmla="*/ 835 w 1669"/>
                <a:gd name="T65" fmla="*/ 1365 h 1668"/>
                <a:gd name="T66" fmla="*/ 835 w 1669"/>
                <a:gd name="T67" fmla="*/ 1553 h 1668"/>
                <a:gd name="T68" fmla="*/ 754 w 1669"/>
                <a:gd name="T69" fmla="*/ 1549 h 1668"/>
                <a:gd name="T70" fmla="*/ 718 w 1669"/>
                <a:gd name="T71" fmla="*/ 1668 h 1668"/>
                <a:gd name="T72" fmla="*/ 467 w 1669"/>
                <a:gd name="T73" fmla="*/ 1592 h 1668"/>
                <a:gd name="T74" fmla="*/ 503 w 1669"/>
                <a:gd name="T75" fmla="*/ 1472 h 1668"/>
                <a:gd name="T76" fmla="*/ 272 w 1669"/>
                <a:gd name="T77" fmla="*/ 1283 h 1668"/>
                <a:gd name="T78" fmla="*/ 162 w 1669"/>
                <a:gd name="T79" fmla="*/ 1341 h 1668"/>
                <a:gd name="T80" fmla="*/ 39 w 1669"/>
                <a:gd name="T81" fmla="*/ 1110 h 1668"/>
                <a:gd name="T82" fmla="*/ 149 w 1669"/>
                <a:gd name="T83" fmla="*/ 1051 h 1668"/>
                <a:gd name="T84" fmla="*/ 120 w 1669"/>
                <a:gd name="T85" fmla="*/ 754 h 1668"/>
                <a:gd name="T86" fmla="*/ 0 w 1669"/>
                <a:gd name="T87" fmla="*/ 718 h 1668"/>
                <a:gd name="T88" fmla="*/ 77 w 1669"/>
                <a:gd name="T89" fmla="*/ 466 h 1668"/>
                <a:gd name="T90" fmla="*/ 196 w 1669"/>
                <a:gd name="T91" fmla="*/ 502 h 1668"/>
                <a:gd name="T92" fmla="*/ 386 w 1669"/>
                <a:gd name="T93" fmla="*/ 272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9" h="1668">
                  <a:moveTo>
                    <a:pt x="835" y="114"/>
                  </a:moveTo>
                  <a:cubicBezTo>
                    <a:pt x="861" y="114"/>
                    <a:pt x="888" y="116"/>
                    <a:pt x="915" y="119"/>
                  </a:cubicBezTo>
                  <a:cubicBezTo>
                    <a:pt x="951" y="0"/>
                    <a:pt x="951" y="0"/>
                    <a:pt x="951" y="0"/>
                  </a:cubicBezTo>
                  <a:cubicBezTo>
                    <a:pt x="1202" y="76"/>
                    <a:pt x="1202" y="76"/>
                    <a:pt x="1202" y="76"/>
                  </a:cubicBezTo>
                  <a:cubicBezTo>
                    <a:pt x="1166" y="195"/>
                    <a:pt x="1166" y="195"/>
                    <a:pt x="1166" y="195"/>
                  </a:cubicBezTo>
                  <a:cubicBezTo>
                    <a:pt x="1257" y="242"/>
                    <a:pt x="1335" y="308"/>
                    <a:pt x="1397" y="385"/>
                  </a:cubicBezTo>
                  <a:cubicBezTo>
                    <a:pt x="1507" y="326"/>
                    <a:pt x="1507" y="326"/>
                    <a:pt x="1507" y="326"/>
                  </a:cubicBezTo>
                  <a:cubicBezTo>
                    <a:pt x="1630" y="558"/>
                    <a:pt x="1630" y="558"/>
                    <a:pt x="1630" y="558"/>
                  </a:cubicBezTo>
                  <a:cubicBezTo>
                    <a:pt x="1520" y="617"/>
                    <a:pt x="1520" y="617"/>
                    <a:pt x="1520" y="617"/>
                  </a:cubicBezTo>
                  <a:cubicBezTo>
                    <a:pt x="1550" y="711"/>
                    <a:pt x="1561" y="812"/>
                    <a:pt x="1549" y="914"/>
                  </a:cubicBezTo>
                  <a:cubicBezTo>
                    <a:pt x="1669" y="950"/>
                    <a:pt x="1669" y="950"/>
                    <a:pt x="1669" y="950"/>
                  </a:cubicBezTo>
                  <a:cubicBezTo>
                    <a:pt x="1592" y="1201"/>
                    <a:pt x="1592" y="1201"/>
                    <a:pt x="1592" y="1201"/>
                  </a:cubicBezTo>
                  <a:cubicBezTo>
                    <a:pt x="1473" y="1165"/>
                    <a:pt x="1473" y="1165"/>
                    <a:pt x="1473" y="1165"/>
                  </a:cubicBezTo>
                  <a:cubicBezTo>
                    <a:pt x="1426" y="1256"/>
                    <a:pt x="1361" y="1334"/>
                    <a:pt x="1283" y="1396"/>
                  </a:cubicBezTo>
                  <a:cubicBezTo>
                    <a:pt x="1342" y="1506"/>
                    <a:pt x="1342" y="1506"/>
                    <a:pt x="1342" y="1506"/>
                  </a:cubicBezTo>
                  <a:cubicBezTo>
                    <a:pt x="1110" y="1630"/>
                    <a:pt x="1110" y="1630"/>
                    <a:pt x="1110" y="1630"/>
                  </a:cubicBezTo>
                  <a:cubicBezTo>
                    <a:pt x="1052" y="1520"/>
                    <a:pt x="1052" y="1520"/>
                    <a:pt x="1052" y="1520"/>
                  </a:cubicBezTo>
                  <a:cubicBezTo>
                    <a:pt x="982" y="1542"/>
                    <a:pt x="909" y="1553"/>
                    <a:pt x="835" y="1553"/>
                  </a:cubicBezTo>
                  <a:cubicBezTo>
                    <a:pt x="835" y="1365"/>
                    <a:pt x="835" y="1365"/>
                    <a:pt x="835" y="1365"/>
                  </a:cubicBezTo>
                  <a:cubicBezTo>
                    <a:pt x="1062" y="1365"/>
                    <a:pt x="1273" y="1218"/>
                    <a:pt x="1343" y="988"/>
                  </a:cubicBezTo>
                  <a:cubicBezTo>
                    <a:pt x="1428" y="708"/>
                    <a:pt x="1270" y="411"/>
                    <a:pt x="989" y="326"/>
                  </a:cubicBezTo>
                  <a:cubicBezTo>
                    <a:pt x="938" y="310"/>
                    <a:pt x="886" y="303"/>
                    <a:pt x="835" y="303"/>
                  </a:cubicBezTo>
                  <a:lnTo>
                    <a:pt x="835" y="114"/>
                  </a:lnTo>
                  <a:close/>
                  <a:moveTo>
                    <a:pt x="386" y="272"/>
                  </a:moveTo>
                  <a:cubicBezTo>
                    <a:pt x="327" y="162"/>
                    <a:pt x="327" y="162"/>
                    <a:pt x="327" y="162"/>
                  </a:cubicBezTo>
                  <a:cubicBezTo>
                    <a:pt x="559" y="38"/>
                    <a:pt x="559" y="38"/>
                    <a:pt x="559" y="38"/>
                  </a:cubicBezTo>
                  <a:cubicBezTo>
                    <a:pt x="617" y="148"/>
                    <a:pt x="617" y="148"/>
                    <a:pt x="617" y="148"/>
                  </a:cubicBezTo>
                  <a:cubicBezTo>
                    <a:pt x="687" y="126"/>
                    <a:pt x="760" y="114"/>
                    <a:pt x="835" y="114"/>
                  </a:cubicBezTo>
                  <a:cubicBezTo>
                    <a:pt x="835" y="303"/>
                    <a:pt x="835" y="303"/>
                    <a:pt x="835" y="303"/>
                  </a:cubicBezTo>
                  <a:cubicBezTo>
                    <a:pt x="607" y="302"/>
                    <a:pt x="396" y="450"/>
                    <a:pt x="326" y="679"/>
                  </a:cubicBezTo>
                  <a:cubicBezTo>
                    <a:pt x="241" y="960"/>
                    <a:pt x="399" y="1257"/>
                    <a:pt x="680" y="1342"/>
                  </a:cubicBezTo>
                  <a:cubicBezTo>
                    <a:pt x="680" y="1342"/>
                    <a:pt x="680" y="1342"/>
                    <a:pt x="680" y="1342"/>
                  </a:cubicBezTo>
                  <a:cubicBezTo>
                    <a:pt x="731" y="1358"/>
                    <a:pt x="783" y="1365"/>
                    <a:pt x="835" y="1365"/>
                  </a:cubicBezTo>
                  <a:cubicBezTo>
                    <a:pt x="835" y="1553"/>
                    <a:pt x="835" y="1553"/>
                    <a:pt x="835" y="1553"/>
                  </a:cubicBezTo>
                  <a:cubicBezTo>
                    <a:pt x="808" y="1553"/>
                    <a:pt x="781" y="1552"/>
                    <a:pt x="754" y="1549"/>
                  </a:cubicBezTo>
                  <a:cubicBezTo>
                    <a:pt x="718" y="1668"/>
                    <a:pt x="718" y="1668"/>
                    <a:pt x="718" y="1668"/>
                  </a:cubicBezTo>
                  <a:cubicBezTo>
                    <a:pt x="467" y="1592"/>
                    <a:pt x="467" y="1592"/>
                    <a:pt x="467" y="1592"/>
                  </a:cubicBezTo>
                  <a:cubicBezTo>
                    <a:pt x="503" y="1472"/>
                    <a:pt x="503" y="1472"/>
                    <a:pt x="503" y="1472"/>
                  </a:cubicBezTo>
                  <a:cubicBezTo>
                    <a:pt x="412" y="1425"/>
                    <a:pt x="334" y="1360"/>
                    <a:pt x="272" y="1283"/>
                  </a:cubicBezTo>
                  <a:cubicBezTo>
                    <a:pt x="162" y="1341"/>
                    <a:pt x="162" y="1341"/>
                    <a:pt x="162" y="1341"/>
                  </a:cubicBezTo>
                  <a:cubicBezTo>
                    <a:pt x="39" y="1110"/>
                    <a:pt x="39" y="1110"/>
                    <a:pt x="39" y="1110"/>
                  </a:cubicBezTo>
                  <a:cubicBezTo>
                    <a:pt x="149" y="1051"/>
                    <a:pt x="149" y="1051"/>
                    <a:pt x="149" y="1051"/>
                  </a:cubicBezTo>
                  <a:cubicBezTo>
                    <a:pt x="119" y="957"/>
                    <a:pt x="108" y="856"/>
                    <a:pt x="120" y="754"/>
                  </a:cubicBezTo>
                  <a:cubicBezTo>
                    <a:pt x="0" y="718"/>
                    <a:pt x="0" y="718"/>
                    <a:pt x="0" y="718"/>
                  </a:cubicBezTo>
                  <a:cubicBezTo>
                    <a:pt x="77" y="466"/>
                    <a:pt x="77" y="466"/>
                    <a:pt x="77" y="466"/>
                  </a:cubicBezTo>
                  <a:cubicBezTo>
                    <a:pt x="196" y="502"/>
                    <a:pt x="196" y="502"/>
                    <a:pt x="196" y="502"/>
                  </a:cubicBezTo>
                  <a:cubicBezTo>
                    <a:pt x="243" y="411"/>
                    <a:pt x="308" y="333"/>
                    <a:pt x="386" y="272"/>
                  </a:cubicBezTo>
                  <a:close/>
                </a:path>
              </a:pathLst>
            </a:custGeom>
            <a:solidFill>
              <a:srgbClr val="FFA185"/>
            </a:solidFill>
            <a:ln>
              <a:noFill/>
            </a:ln>
          </p:spPr>
          <p:txBody>
            <a:bodyPr anchor="ctr"/>
            <a:lstStyle/>
            <a:p>
              <a:pPr algn="ctr"/>
            </a:p>
          </p:txBody>
        </p:sp>
        <p:sp>
          <p:nvSpPr>
            <p:cNvPr id="1048685" name="îŝļíďé"/>
            <p:cNvSpPr/>
            <p:nvPr/>
          </p:nvSpPr>
          <p:spPr bwMode="auto">
            <a:xfrm>
              <a:off x="3381264" y="1427219"/>
              <a:ext cx="2022473" cy="2021317"/>
            </a:xfrm>
            <a:custGeom>
              <a:avLst/>
              <a:gdLst>
                <a:gd name="T0" fmla="*/ 505 w 1010"/>
                <a:gd name="T1" fmla="*/ 69 h 1009"/>
                <a:gd name="T2" fmla="*/ 553 w 1010"/>
                <a:gd name="T3" fmla="*/ 72 h 1009"/>
                <a:gd name="T4" fmla="*/ 575 w 1010"/>
                <a:gd name="T5" fmla="*/ 0 h 1009"/>
                <a:gd name="T6" fmla="*/ 727 w 1010"/>
                <a:gd name="T7" fmla="*/ 46 h 1009"/>
                <a:gd name="T8" fmla="*/ 705 w 1010"/>
                <a:gd name="T9" fmla="*/ 118 h 1009"/>
                <a:gd name="T10" fmla="*/ 845 w 1010"/>
                <a:gd name="T11" fmla="*/ 233 h 1009"/>
                <a:gd name="T12" fmla="*/ 912 w 1010"/>
                <a:gd name="T13" fmla="*/ 197 h 1009"/>
                <a:gd name="T14" fmla="*/ 986 w 1010"/>
                <a:gd name="T15" fmla="*/ 337 h 1009"/>
                <a:gd name="T16" fmla="*/ 920 w 1010"/>
                <a:gd name="T17" fmla="*/ 373 h 1009"/>
                <a:gd name="T18" fmla="*/ 938 w 1010"/>
                <a:gd name="T19" fmla="*/ 553 h 1009"/>
                <a:gd name="T20" fmla="*/ 1010 w 1010"/>
                <a:gd name="T21" fmla="*/ 575 h 1009"/>
                <a:gd name="T22" fmla="*/ 963 w 1010"/>
                <a:gd name="T23" fmla="*/ 727 h 1009"/>
                <a:gd name="T24" fmla="*/ 891 w 1010"/>
                <a:gd name="T25" fmla="*/ 705 h 1009"/>
                <a:gd name="T26" fmla="*/ 777 w 1010"/>
                <a:gd name="T27" fmla="*/ 845 h 1009"/>
                <a:gd name="T28" fmla="*/ 812 w 1010"/>
                <a:gd name="T29" fmla="*/ 911 h 1009"/>
                <a:gd name="T30" fmla="*/ 672 w 1010"/>
                <a:gd name="T31" fmla="*/ 986 h 1009"/>
                <a:gd name="T32" fmla="*/ 636 w 1010"/>
                <a:gd name="T33" fmla="*/ 919 h 1009"/>
                <a:gd name="T34" fmla="*/ 505 w 1010"/>
                <a:gd name="T35" fmla="*/ 940 h 1009"/>
                <a:gd name="T36" fmla="*/ 505 w 1010"/>
                <a:gd name="T37" fmla="*/ 826 h 1009"/>
                <a:gd name="T38" fmla="*/ 812 w 1010"/>
                <a:gd name="T39" fmla="*/ 598 h 1009"/>
                <a:gd name="T40" fmla="*/ 598 w 1010"/>
                <a:gd name="T41" fmla="*/ 197 h 1009"/>
                <a:gd name="T42" fmla="*/ 505 w 1010"/>
                <a:gd name="T43" fmla="*/ 183 h 1009"/>
                <a:gd name="T44" fmla="*/ 505 w 1010"/>
                <a:gd name="T45" fmla="*/ 69 h 1009"/>
                <a:gd name="T46" fmla="*/ 233 w 1010"/>
                <a:gd name="T47" fmla="*/ 164 h 1009"/>
                <a:gd name="T48" fmla="*/ 198 w 1010"/>
                <a:gd name="T49" fmla="*/ 98 h 1009"/>
                <a:gd name="T50" fmla="*/ 338 w 1010"/>
                <a:gd name="T51" fmla="*/ 23 h 1009"/>
                <a:gd name="T52" fmla="*/ 373 w 1010"/>
                <a:gd name="T53" fmla="*/ 89 h 1009"/>
                <a:gd name="T54" fmla="*/ 505 w 1010"/>
                <a:gd name="T55" fmla="*/ 69 h 1009"/>
                <a:gd name="T56" fmla="*/ 505 w 1010"/>
                <a:gd name="T57" fmla="*/ 183 h 1009"/>
                <a:gd name="T58" fmla="*/ 197 w 1010"/>
                <a:gd name="T59" fmla="*/ 411 h 1009"/>
                <a:gd name="T60" fmla="*/ 411 w 1010"/>
                <a:gd name="T61" fmla="*/ 812 h 1009"/>
                <a:gd name="T62" fmla="*/ 411 w 1010"/>
                <a:gd name="T63" fmla="*/ 812 h 1009"/>
                <a:gd name="T64" fmla="*/ 505 w 1010"/>
                <a:gd name="T65" fmla="*/ 826 h 1009"/>
                <a:gd name="T66" fmla="*/ 505 w 1010"/>
                <a:gd name="T67" fmla="*/ 940 h 1009"/>
                <a:gd name="T68" fmla="*/ 456 w 1010"/>
                <a:gd name="T69" fmla="*/ 937 h 1009"/>
                <a:gd name="T70" fmla="*/ 434 w 1010"/>
                <a:gd name="T71" fmla="*/ 1009 h 1009"/>
                <a:gd name="T72" fmla="*/ 282 w 1010"/>
                <a:gd name="T73" fmla="*/ 963 h 1009"/>
                <a:gd name="T74" fmla="*/ 304 w 1010"/>
                <a:gd name="T75" fmla="*/ 891 h 1009"/>
                <a:gd name="T76" fmla="*/ 165 w 1010"/>
                <a:gd name="T77" fmla="*/ 776 h 1009"/>
                <a:gd name="T78" fmla="*/ 98 w 1010"/>
                <a:gd name="T79" fmla="*/ 812 h 1009"/>
                <a:gd name="T80" fmla="*/ 23 w 1010"/>
                <a:gd name="T81" fmla="*/ 671 h 1009"/>
                <a:gd name="T82" fmla="*/ 90 w 1010"/>
                <a:gd name="T83" fmla="*/ 636 h 1009"/>
                <a:gd name="T84" fmla="*/ 72 w 1010"/>
                <a:gd name="T85" fmla="*/ 456 h 1009"/>
                <a:gd name="T86" fmla="*/ 0 w 1010"/>
                <a:gd name="T87" fmla="*/ 434 h 1009"/>
                <a:gd name="T88" fmla="*/ 46 w 1010"/>
                <a:gd name="T89" fmla="*/ 282 h 1009"/>
                <a:gd name="T90" fmla="*/ 118 w 1010"/>
                <a:gd name="T91" fmla="*/ 304 h 1009"/>
                <a:gd name="T92" fmla="*/ 233 w 1010"/>
                <a:gd name="T93" fmla="*/ 164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0" h="1009">
                  <a:moveTo>
                    <a:pt x="505" y="69"/>
                  </a:moveTo>
                  <a:cubicBezTo>
                    <a:pt x="521" y="69"/>
                    <a:pt x="537" y="70"/>
                    <a:pt x="553" y="72"/>
                  </a:cubicBezTo>
                  <a:cubicBezTo>
                    <a:pt x="575" y="0"/>
                    <a:pt x="575" y="0"/>
                    <a:pt x="575" y="0"/>
                  </a:cubicBezTo>
                  <a:cubicBezTo>
                    <a:pt x="727" y="46"/>
                    <a:pt x="727" y="46"/>
                    <a:pt x="727" y="46"/>
                  </a:cubicBezTo>
                  <a:cubicBezTo>
                    <a:pt x="705" y="118"/>
                    <a:pt x="705" y="118"/>
                    <a:pt x="705" y="118"/>
                  </a:cubicBezTo>
                  <a:cubicBezTo>
                    <a:pt x="761" y="146"/>
                    <a:pt x="808" y="186"/>
                    <a:pt x="845" y="233"/>
                  </a:cubicBezTo>
                  <a:cubicBezTo>
                    <a:pt x="912" y="197"/>
                    <a:pt x="912" y="197"/>
                    <a:pt x="912" y="197"/>
                  </a:cubicBezTo>
                  <a:cubicBezTo>
                    <a:pt x="986" y="337"/>
                    <a:pt x="986" y="337"/>
                    <a:pt x="986" y="337"/>
                  </a:cubicBezTo>
                  <a:cubicBezTo>
                    <a:pt x="920" y="373"/>
                    <a:pt x="920" y="373"/>
                    <a:pt x="920" y="373"/>
                  </a:cubicBezTo>
                  <a:cubicBezTo>
                    <a:pt x="938" y="430"/>
                    <a:pt x="945" y="491"/>
                    <a:pt x="938" y="553"/>
                  </a:cubicBezTo>
                  <a:cubicBezTo>
                    <a:pt x="1010" y="575"/>
                    <a:pt x="1010" y="575"/>
                    <a:pt x="1010" y="575"/>
                  </a:cubicBezTo>
                  <a:cubicBezTo>
                    <a:pt x="963" y="727"/>
                    <a:pt x="963" y="727"/>
                    <a:pt x="963" y="727"/>
                  </a:cubicBezTo>
                  <a:cubicBezTo>
                    <a:pt x="891" y="705"/>
                    <a:pt x="891" y="705"/>
                    <a:pt x="891" y="705"/>
                  </a:cubicBezTo>
                  <a:cubicBezTo>
                    <a:pt x="863" y="760"/>
                    <a:pt x="823" y="807"/>
                    <a:pt x="777" y="845"/>
                  </a:cubicBezTo>
                  <a:cubicBezTo>
                    <a:pt x="812" y="911"/>
                    <a:pt x="812" y="911"/>
                    <a:pt x="812" y="911"/>
                  </a:cubicBezTo>
                  <a:cubicBezTo>
                    <a:pt x="672" y="986"/>
                    <a:pt x="672" y="986"/>
                    <a:pt x="672" y="986"/>
                  </a:cubicBezTo>
                  <a:cubicBezTo>
                    <a:pt x="636" y="919"/>
                    <a:pt x="636" y="919"/>
                    <a:pt x="636" y="919"/>
                  </a:cubicBezTo>
                  <a:cubicBezTo>
                    <a:pt x="594" y="933"/>
                    <a:pt x="550" y="940"/>
                    <a:pt x="505" y="940"/>
                  </a:cubicBezTo>
                  <a:cubicBezTo>
                    <a:pt x="505" y="826"/>
                    <a:pt x="505" y="826"/>
                    <a:pt x="505" y="826"/>
                  </a:cubicBezTo>
                  <a:cubicBezTo>
                    <a:pt x="643" y="826"/>
                    <a:pt x="770" y="737"/>
                    <a:pt x="812" y="598"/>
                  </a:cubicBezTo>
                  <a:cubicBezTo>
                    <a:pt x="864" y="428"/>
                    <a:pt x="768" y="248"/>
                    <a:pt x="598" y="197"/>
                  </a:cubicBezTo>
                  <a:cubicBezTo>
                    <a:pt x="567" y="187"/>
                    <a:pt x="536" y="183"/>
                    <a:pt x="505" y="183"/>
                  </a:cubicBezTo>
                  <a:lnTo>
                    <a:pt x="505" y="69"/>
                  </a:lnTo>
                  <a:close/>
                  <a:moveTo>
                    <a:pt x="233" y="164"/>
                  </a:moveTo>
                  <a:cubicBezTo>
                    <a:pt x="198" y="98"/>
                    <a:pt x="198" y="98"/>
                    <a:pt x="198" y="98"/>
                  </a:cubicBezTo>
                  <a:cubicBezTo>
                    <a:pt x="338" y="23"/>
                    <a:pt x="338" y="23"/>
                    <a:pt x="338" y="23"/>
                  </a:cubicBezTo>
                  <a:cubicBezTo>
                    <a:pt x="373" y="89"/>
                    <a:pt x="373" y="89"/>
                    <a:pt x="373" y="89"/>
                  </a:cubicBezTo>
                  <a:cubicBezTo>
                    <a:pt x="415" y="76"/>
                    <a:pt x="460" y="69"/>
                    <a:pt x="505" y="69"/>
                  </a:cubicBezTo>
                  <a:cubicBezTo>
                    <a:pt x="505" y="183"/>
                    <a:pt x="505" y="183"/>
                    <a:pt x="505" y="183"/>
                  </a:cubicBezTo>
                  <a:cubicBezTo>
                    <a:pt x="367" y="183"/>
                    <a:pt x="239" y="272"/>
                    <a:pt x="197" y="411"/>
                  </a:cubicBezTo>
                  <a:cubicBezTo>
                    <a:pt x="146" y="581"/>
                    <a:pt x="241" y="760"/>
                    <a:pt x="411" y="812"/>
                  </a:cubicBezTo>
                  <a:cubicBezTo>
                    <a:pt x="411" y="812"/>
                    <a:pt x="411" y="812"/>
                    <a:pt x="411" y="812"/>
                  </a:cubicBezTo>
                  <a:cubicBezTo>
                    <a:pt x="443" y="821"/>
                    <a:pt x="474" y="826"/>
                    <a:pt x="505" y="826"/>
                  </a:cubicBezTo>
                  <a:cubicBezTo>
                    <a:pt x="505" y="940"/>
                    <a:pt x="505" y="940"/>
                    <a:pt x="505" y="940"/>
                  </a:cubicBezTo>
                  <a:cubicBezTo>
                    <a:pt x="489" y="940"/>
                    <a:pt x="473" y="939"/>
                    <a:pt x="456" y="937"/>
                  </a:cubicBezTo>
                  <a:cubicBezTo>
                    <a:pt x="434" y="1009"/>
                    <a:pt x="434" y="1009"/>
                    <a:pt x="434" y="1009"/>
                  </a:cubicBezTo>
                  <a:cubicBezTo>
                    <a:pt x="282" y="963"/>
                    <a:pt x="282" y="963"/>
                    <a:pt x="282" y="963"/>
                  </a:cubicBezTo>
                  <a:cubicBezTo>
                    <a:pt x="304" y="891"/>
                    <a:pt x="304" y="891"/>
                    <a:pt x="304" y="891"/>
                  </a:cubicBezTo>
                  <a:cubicBezTo>
                    <a:pt x="249" y="862"/>
                    <a:pt x="202" y="823"/>
                    <a:pt x="165" y="776"/>
                  </a:cubicBezTo>
                  <a:cubicBezTo>
                    <a:pt x="98" y="812"/>
                    <a:pt x="98" y="812"/>
                    <a:pt x="98" y="812"/>
                  </a:cubicBezTo>
                  <a:cubicBezTo>
                    <a:pt x="23" y="671"/>
                    <a:pt x="23" y="671"/>
                    <a:pt x="23" y="671"/>
                  </a:cubicBezTo>
                  <a:cubicBezTo>
                    <a:pt x="90" y="636"/>
                    <a:pt x="90" y="636"/>
                    <a:pt x="90" y="636"/>
                  </a:cubicBezTo>
                  <a:cubicBezTo>
                    <a:pt x="72" y="579"/>
                    <a:pt x="65" y="518"/>
                    <a:pt x="72" y="456"/>
                  </a:cubicBezTo>
                  <a:cubicBezTo>
                    <a:pt x="0" y="434"/>
                    <a:pt x="0" y="434"/>
                    <a:pt x="0" y="434"/>
                  </a:cubicBezTo>
                  <a:cubicBezTo>
                    <a:pt x="46" y="282"/>
                    <a:pt x="46" y="282"/>
                    <a:pt x="46" y="282"/>
                  </a:cubicBezTo>
                  <a:cubicBezTo>
                    <a:pt x="118" y="304"/>
                    <a:pt x="118" y="304"/>
                    <a:pt x="118" y="304"/>
                  </a:cubicBezTo>
                  <a:cubicBezTo>
                    <a:pt x="147" y="249"/>
                    <a:pt x="186" y="201"/>
                    <a:pt x="233" y="164"/>
                  </a:cubicBezTo>
                  <a:close/>
                </a:path>
              </a:pathLst>
            </a:custGeom>
            <a:solidFill>
              <a:srgbClr val="FFA185"/>
            </a:solidFill>
            <a:ln>
              <a:noFill/>
            </a:ln>
          </p:spPr>
          <p:txBody>
            <a:bodyPr anchor="ctr"/>
            <a:lstStyle/>
            <a:p>
              <a:pPr algn="ctr"/>
            </a:p>
          </p:txBody>
        </p:sp>
        <p:sp>
          <p:nvSpPr>
            <p:cNvPr id="1048686" name="íṣ1íḑè"/>
            <p:cNvSpPr/>
            <p:nvPr/>
          </p:nvSpPr>
          <p:spPr bwMode="auto">
            <a:xfrm>
              <a:off x="7188135" y="1954218"/>
              <a:ext cx="1292071" cy="1828315"/>
            </a:xfrm>
            <a:custGeom>
              <a:avLst/>
              <a:gdLst>
                <a:gd name="T0" fmla="*/ 0 w 1118"/>
                <a:gd name="T1" fmla="*/ 0 h 1582"/>
                <a:gd name="T2" fmla="*/ 958 w 1118"/>
                <a:gd name="T3" fmla="*/ 0 h 1582"/>
                <a:gd name="T4" fmla="*/ 1118 w 1118"/>
                <a:gd name="T5" fmla="*/ 161 h 1582"/>
                <a:gd name="T6" fmla="*/ 1118 w 1118"/>
                <a:gd name="T7" fmla="*/ 0 h 1582"/>
                <a:gd name="T8" fmla="*/ 1118 w 1118"/>
                <a:gd name="T9" fmla="*/ 1582 h 1582"/>
                <a:gd name="T10" fmla="*/ 0 w 1118"/>
                <a:gd name="T11" fmla="*/ 1582 h 1582"/>
                <a:gd name="T12" fmla="*/ 0 w 1118"/>
                <a:gd name="T13" fmla="*/ 0 h 1582"/>
              </a:gdLst>
              <a:ahLst/>
              <a:cxnLst>
                <a:cxn ang="0">
                  <a:pos x="T0" y="T1"/>
                </a:cxn>
                <a:cxn ang="0">
                  <a:pos x="T2" y="T3"/>
                </a:cxn>
                <a:cxn ang="0">
                  <a:pos x="T4" y="T5"/>
                </a:cxn>
                <a:cxn ang="0">
                  <a:pos x="T6" y="T7"/>
                </a:cxn>
                <a:cxn ang="0">
                  <a:pos x="T8" y="T9"/>
                </a:cxn>
                <a:cxn ang="0">
                  <a:pos x="T10" y="T11"/>
                </a:cxn>
                <a:cxn ang="0">
                  <a:pos x="T12" y="T13"/>
                </a:cxn>
              </a:cxnLst>
              <a:rect l="0" t="0" r="r" b="b"/>
              <a:pathLst>
                <a:path w="1118" h="1582">
                  <a:moveTo>
                    <a:pt x="0" y="0"/>
                  </a:moveTo>
                  <a:lnTo>
                    <a:pt x="958" y="0"/>
                  </a:lnTo>
                  <a:lnTo>
                    <a:pt x="1118" y="161"/>
                  </a:lnTo>
                  <a:lnTo>
                    <a:pt x="1118" y="0"/>
                  </a:lnTo>
                  <a:lnTo>
                    <a:pt x="1118" y="1582"/>
                  </a:lnTo>
                  <a:lnTo>
                    <a:pt x="0" y="1582"/>
                  </a:lnTo>
                  <a:lnTo>
                    <a:pt x="0" y="0"/>
                  </a:lnTo>
                  <a:close/>
                </a:path>
              </a:pathLst>
            </a:custGeom>
            <a:solidFill>
              <a:srgbClr val="FFFFFF"/>
            </a:solidFill>
            <a:ln>
              <a:noFill/>
            </a:ln>
          </p:spPr>
          <p:txBody>
            <a:bodyPr anchor="ctr"/>
            <a:lstStyle/>
            <a:p>
              <a:pPr algn="ctr"/>
            </a:p>
          </p:txBody>
        </p:sp>
        <p:sp>
          <p:nvSpPr>
            <p:cNvPr id="1048687" name="ís1iḍê"/>
            <p:cNvSpPr/>
            <p:nvPr/>
          </p:nvSpPr>
          <p:spPr bwMode="auto">
            <a:xfrm>
              <a:off x="7972855" y="3252067"/>
              <a:ext cx="0" cy="114414"/>
            </a:xfrm>
            <a:prstGeom prst="line">
              <a:avLst/>
            </a:prstGeom>
            <a:noFill/>
            <a:ln w="11113" cap="flat">
              <a:solidFill>
                <a:srgbClr val="CCCCCC"/>
              </a:solidFill>
              <a:prstDash val="solid"/>
              <a:miter lim="800000"/>
            </a:ln>
          </p:spPr>
          <p:txBody>
            <a:bodyPr anchor="ctr"/>
            <a:lstStyle/>
            <a:p>
              <a:pPr algn="ctr"/>
            </a:p>
          </p:txBody>
        </p:sp>
        <p:sp>
          <p:nvSpPr>
            <p:cNvPr id="1048688" name="iŝḻiḍê"/>
            <p:cNvSpPr/>
            <p:nvPr/>
          </p:nvSpPr>
          <p:spPr bwMode="auto">
            <a:xfrm>
              <a:off x="8251378" y="3252067"/>
              <a:ext cx="0" cy="228828"/>
            </a:xfrm>
            <a:prstGeom prst="line">
              <a:avLst/>
            </a:prstGeom>
            <a:noFill/>
            <a:ln w="11113" cap="flat">
              <a:solidFill>
                <a:srgbClr val="CCCCCC"/>
              </a:solidFill>
              <a:prstDash val="solid"/>
              <a:miter lim="800000"/>
            </a:ln>
          </p:spPr>
          <p:txBody>
            <a:bodyPr anchor="ctr"/>
            <a:lstStyle/>
            <a:p>
              <a:pPr algn="ctr"/>
            </a:p>
          </p:txBody>
        </p:sp>
        <p:sp>
          <p:nvSpPr>
            <p:cNvPr id="1048689" name="ísḷïḋê"/>
            <p:cNvSpPr/>
            <p:nvPr/>
          </p:nvSpPr>
          <p:spPr bwMode="auto">
            <a:xfrm>
              <a:off x="7520976" y="2150686"/>
              <a:ext cx="626389" cy="43917"/>
            </a:xfrm>
            <a:prstGeom prst="rect">
              <a:avLst/>
            </a:prstGeom>
            <a:solidFill>
              <a:srgbClr val="CCCCCC"/>
            </a:solidFill>
            <a:ln>
              <a:noFill/>
            </a:ln>
          </p:spPr>
          <p:txBody>
            <a:bodyPr anchor="ctr"/>
            <a:lstStyle/>
            <a:p>
              <a:pPr algn="ctr"/>
            </a:p>
          </p:txBody>
        </p:sp>
        <p:sp>
          <p:nvSpPr>
            <p:cNvPr id="1048690" name="ïş1ïďè"/>
            <p:cNvSpPr/>
            <p:nvPr/>
          </p:nvSpPr>
          <p:spPr bwMode="auto">
            <a:xfrm>
              <a:off x="7306016" y="2262789"/>
              <a:ext cx="1056309" cy="43917"/>
            </a:xfrm>
            <a:prstGeom prst="rect">
              <a:avLst/>
            </a:prstGeom>
            <a:solidFill>
              <a:srgbClr val="CCCCCC"/>
            </a:solidFill>
            <a:ln>
              <a:noFill/>
            </a:ln>
          </p:spPr>
          <p:txBody>
            <a:bodyPr anchor="ctr"/>
            <a:lstStyle/>
            <a:p>
              <a:pPr algn="ctr"/>
            </a:p>
          </p:txBody>
        </p:sp>
        <p:sp>
          <p:nvSpPr>
            <p:cNvPr id="1048691" name="ísḷïḑe"/>
            <p:cNvSpPr/>
            <p:nvPr/>
          </p:nvSpPr>
          <p:spPr bwMode="auto">
            <a:xfrm>
              <a:off x="7306016" y="2341377"/>
              <a:ext cx="1056309" cy="43917"/>
            </a:xfrm>
            <a:prstGeom prst="rect">
              <a:avLst/>
            </a:prstGeom>
            <a:solidFill>
              <a:srgbClr val="CCCCCC"/>
            </a:solidFill>
            <a:ln>
              <a:noFill/>
            </a:ln>
          </p:spPr>
          <p:txBody>
            <a:bodyPr anchor="ctr"/>
            <a:lstStyle/>
            <a:p>
              <a:pPr algn="ctr"/>
            </a:p>
          </p:txBody>
        </p:sp>
        <p:sp>
          <p:nvSpPr>
            <p:cNvPr id="1048692" name="ïśļîḍe"/>
            <p:cNvSpPr/>
            <p:nvPr/>
          </p:nvSpPr>
          <p:spPr bwMode="auto">
            <a:xfrm>
              <a:off x="7306016" y="2418808"/>
              <a:ext cx="1056309" cy="43917"/>
            </a:xfrm>
            <a:prstGeom prst="rect">
              <a:avLst/>
            </a:prstGeom>
            <a:solidFill>
              <a:srgbClr val="CCCCCC"/>
            </a:solidFill>
            <a:ln>
              <a:noFill/>
            </a:ln>
          </p:spPr>
          <p:txBody>
            <a:bodyPr anchor="ctr"/>
            <a:lstStyle/>
            <a:p>
              <a:pPr algn="ctr"/>
            </a:p>
          </p:txBody>
        </p:sp>
        <p:sp>
          <p:nvSpPr>
            <p:cNvPr id="1048693" name="îṣḷîdê"/>
            <p:cNvSpPr/>
            <p:nvPr/>
          </p:nvSpPr>
          <p:spPr bwMode="auto">
            <a:xfrm>
              <a:off x="7306016" y="2497396"/>
              <a:ext cx="494639" cy="43917"/>
            </a:xfrm>
            <a:prstGeom prst="rect">
              <a:avLst/>
            </a:prstGeom>
            <a:solidFill>
              <a:srgbClr val="CCCCCC"/>
            </a:solidFill>
            <a:ln>
              <a:noFill/>
            </a:ln>
          </p:spPr>
          <p:txBody>
            <a:bodyPr anchor="ctr"/>
            <a:lstStyle/>
            <a:p>
              <a:pPr algn="ctr"/>
            </a:p>
          </p:txBody>
        </p:sp>
        <p:sp>
          <p:nvSpPr>
            <p:cNvPr id="1048694" name="ïṩľïďê"/>
            <p:cNvSpPr/>
            <p:nvPr/>
          </p:nvSpPr>
          <p:spPr bwMode="auto">
            <a:xfrm>
              <a:off x="8087269" y="2743560"/>
              <a:ext cx="275056" cy="272745"/>
            </a:xfrm>
            <a:prstGeom prst="ellipse">
              <a:avLst/>
            </a:prstGeom>
            <a:solidFill>
              <a:srgbClr val="EF4136"/>
            </a:solidFill>
            <a:ln>
              <a:noFill/>
            </a:ln>
          </p:spPr>
          <p:txBody>
            <a:bodyPr anchor="ctr"/>
            <a:lstStyle/>
            <a:p>
              <a:pPr algn="ctr"/>
            </a:p>
          </p:txBody>
        </p:sp>
        <p:sp>
          <p:nvSpPr>
            <p:cNvPr id="1048695" name="ïṡľíḑé"/>
            <p:cNvSpPr/>
            <p:nvPr/>
          </p:nvSpPr>
          <p:spPr bwMode="auto">
            <a:xfrm>
              <a:off x="8103448" y="2879932"/>
              <a:ext cx="122504" cy="114414"/>
            </a:xfrm>
            <a:custGeom>
              <a:avLst/>
              <a:gdLst>
                <a:gd name="T0" fmla="*/ 23 w 61"/>
                <a:gd name="T1" fmla="*/ 57 h 57"/>
                <a:gd name="T2" fmla="*/ 0 w 61"/>
                <a:gd name="T3" fmla="*/ 31 h 57"/>
                <a:gd name="T4" fmla="*/ 61 w 61"/>
                <a:gd name="T5" fmla="*/ 0 h 57"/>
                <a:gd name="T6" fmla="*/ 23 w 61"/>
                <a:gd name="T7" fmla="*/ 57 h 57"/>
              </a:gdLst>
              <a:ahLst/>
              <a:cxnLst>
                <a:cxn ang="0">
                  <a:pos x="T0" y="T1"/>
                </a:cxn>
                <a:cxn ang="0">
                  <a:pos x="T2" y="T3"/>
                </a:cxn>
                <a:cxn ang="0">
                  <a:pos x="T4" y="T5"/>
                </a:cxn>
                <a:cxn ang="0">
                  <a:pos x="T6" y="T7"/>
                </a:cxn>
              </a:cxnLst>
              <a:rect l="0" t="0" r="r" b="b"/>
              <a:pathLst>
                <a:path w="61" h="57">
                  <a:moveTo>
                    <a:pt x="23" y="57"/>
                  </a:moveTo>
                  <a:cubicBezTo>
                    <a:pt x="13" y="51"/>
                    <a:pt x="5" y="42"/>
                    <a:pt x="0" y="31"/>
                  </a:cubicBezTo>
                  <a:cubicBezTo>
                    <a:pt x="61" y="0"/>
                    <a:pt x="61" y="0"/>
                    <a:pt x="61" y="0"/>
                  </a:cubicBezTo>
                  <a:lnTo>
                    <a:pt x="23" y="57"/>
                  </a:lnTo>
                  <a:close/>
                </a:path>
              </a:pathLst>
            </a:custGeom>
            <a:solidFill>
              <a:srgbClr val="FCD8D6"/>
            </a:solidFill>
            <a:ln>
              <a:noFill/>
            </a:ln>
          </p:spPr>
          <p:txBody>
            <a:bodyPr anchor="ctr"/>
            <a:lstStyle/>
            <a:p>
              <a:pPr algn="ctr"/>
            </a:p>
          </p:txBody>
        </p:sp>
        <p:sp>
          <p:nvSpPr>
            <p:cNvPr id="1048696" name="íṥlîďè"/>
            <p:cNvSpPr/>
            <p:nvPr/>
          </p:nvSpPr>
          <p:spPr bwMode="auto">
            <a:xfrm>
              <a:off x="8087269" y="2771296"/>
              <a:ext cx="138684" cy="169888"/>
            </a:xfrm>
            <a:custGeom>
              <a:avLst/>
              <a:gdLst>
                <a:gd name="T0" fmla="*/ 8 w 69"/>
                <a:gd name="T1" fmla="*/ 85 h 85"/>
                <a:gd name="T2" fmla="*/ 0 w 69"/>
                <a:gd name="T3" fmla="*/ 54 h 85"/>
                <a:gd name="T4" fmla="*/ 27 w 69"/>
                <a:gd name="T5" fmla="*/ 0 h 85"/>
                <a:gd name="T6" fmla="*/ 69 w 69"/>
                <a:gd name="T7" fmla="*/ 54 h 85"/>
                <a:gd name="T8" fmla="*/ 8 w 69"/>
                <a:gd name="T9" fmla="*/ 85 h 85"/>
              </a:gdLst>
              <a:ahLst/>
              <a:cxnLst>
                <a:cxn ang="0">
                  <a:pos x="T0" y="T1"/>
                </a:cxn>
                <a:cxn ang="0">
                  <a:pos x="T2" y="T3"/>
                </a:cxn>
                <a:cxn ang="0">
                  <a:pos x="T4" y="T5"/>
                </a:cxn>
                <a:cxn ang="0">
                  <a:pos x="T6" y="T7"/>
                </a:cxn>
                <a:cxn ang="0">
                  <a:pos x="T8" y="T9"/>
                </a:cxn>
              </a:cxnLst>
              <a:rect l="0" t="0" r="r" b="b"/>
              <a:pathLst>
                <a:path w="69" h="85">
                  <a:moveTo>
                    <a:pt x="8" y="85"/>
                  </a:moveTo>
                  <a:cubicBezTo>
                    <a:pt x="3" y="76"/>
                    <a:pt x="0" y="65"/>
                    <a:pt x="0" y="54"/>
                  </a:cubicBezTo>
                  <a:cubicBezTo>
                    <a:pt x="0" y="32"/>
                    <a:pt x="11" y="13"/>
                    <a:pt x="27" y="0"/>
                  </a:cubicBezTo>
                  <a:cubicBezTo>
                    <a:pt x="69" y="54"/>
                    <a:pt x="69" y="54"/>
                    <a:pt x="69" y="54"/>
                  </a:cubicBezTo>
                  <a:lnTo>
                    <a:pt x="8" y="85"/>
                  </a:lnTo>
                  <a:close/>
                </a:path>
              </a:pathLst>
            </a:custGeom>
            <a:solidFill>
              <a:srgbClr val="F9B3AF"/>
            </a:solidFill>
            <a:ln>
              <a:noFill/>
            </a:ln>
          </p:spPr>
          <p:txBody>
            <a:bodyPr anchor="ctr"/>
            <a:lstStyle/>
            <a:p>
              <a:pPr algn="ctr"/>
            </a:p>
          </p:txBody>
        </p:sp>
        <p:sp>
          <p:nvSpPr>
            <p:cNvPr id="1048697" name="i$1îḋe"/>
            <p:cNvSpPr/>
            <p:nvPr/>
          </p:nvSpPr>
          <p:spPr bwMode="auto">
            <a:xfrm>
              <a:off x="8141587" y="2743560"/>
              <a:ext cx="84366" cy="136372"/>
            </a:xfrm>
            <a:custGeom>
              <a:avLst/>
              <a:gdLst>
                <a:gd name="T0" fmla="*/ 0 w 42"/>
                <a:gd name="T1" fmla="*/ 14 h 68"/>
                <a:gd name="T2" fmla="*/ 42 w 42"/>
                <a:gd name="T3" fmla="*/ 0 h 68"/>
                <a:gd name="T4" fmla="*/ 42 w 42"/>
                <a:gd name="T5" fmla="*/ 68 h 68"/>
                <a:gd name="T6" fmla="*/ 0 w 42"/>
                <a:gd name="T7" fmla="*/ 14 h 68"/>
              </a:gdLst>
              <a:ahLst/>
              <a:cxnLst>
                <a:cxn ang="0">
                  <a:pos x="T0" y="T1"/>
                </a:cxn>
                <a:cxn ang="0">
                  <a:pos x="T2" y="T3"/>
                </a:cxn>
                <a:cxn ang="0">
                  <a:pos x="T4" y="T5"/>
                </a:cxn>
                <a:cxn ang="0">
                  <a:pos x="T6" y="T7"/>
                </a:cxn>
              </a:cxnLst>
              <a:rect l="0" t="0" r="r" b="b"/>
              <a:pathLst>
                <a:path w="42" h="68">
                  <a:moveTo>
                    <a:pt x="0" y="14"/>
                  </a:moveTo>
                  <a:cubicBezTo>
                    <a:pt x="11" y="5"/>
                    <a:pt x="26" y="0"/>
                    <a:pt x="42" y="0"/>
                  </a:cubicBezTo>
                  <a:cubicBezTo>
                    <a:pt x="42" y="68"/>
                    <a:pt x="42" y="68"/>
                    <a:pt x="42" y="68"/>
                  </a:cubicBezTo>
                  <a:lnTo>
                    <a:pt x="0" y="14"/>
                  </a:lnTo>
                  <a:close/>
                </a:path>
              </a:pathLst>
            </a:custGeom>
            <a:solidFill>
              <a:srgbClr val="F48C85"/>
            </a:solidFill>
            <a:ln>
              <a:noFill/>
            </a:ln>
          </p:spPr>
          <p:txBody>
            <a:bodyPr anchor="ctr"/>
            <a:lstStyle/>
            <a:p>
              <a:pPr algn="ctr"/>
            </a:p>
          </p:txBody>
        </p:sp>
        <p:sp>
          <p:nvSpPr>
            <p:cNvPr id="1048698" name="íṧḷîḍé"/>
            <p:cNvSpPr/>
            <p:nvPr/>
          </p:nvSpPr>
          <p:spPr bwMode="auto">
            <a:xfrm>
              <a:off x="8225953" y="2743560"/>
              <a:ext cx="98234" cy="136372"/>
            </a:xfrm>
            <a:custGeom>
              <a:avLst/>
              <a:gdLst>
                <a:gd name="T0" fmla="*/ 0 w 49"/>
                <a:gd name="T1" fmla="*/ 0 h 68"/>
                <a:gd name="T2" fmla="*/ 0 w 49"/>
                <a:gd name="T3" fmla="*/ 68 h 68"/>
                <a:gd name="T4" fmla="*/ 49 w 49"/>
                <a:gd name="T5" fmla="*/ 20 h 68"/>
                <a:gd name="T6" fmla="*/ 0 w 49"/>
                <a:gd name="T7" fmla="*/ 0 h 68"/>
              </a:gdLst>
              <a:ahLst/>
              <a:cxnLst>
                <a:cxn ang="0">
                  <a:pos x="T0" y="T1"/>
                </a:cxn>
                <a:cxn ang="0">
                  <a:pos x="T2" y="T3"/>
                </a:cxn>
                <a:cxn ang="0">
                  <a:pos x="T4" y="T5"/>
                </a:cxn>
                <a:cxn ang="0">
                  <a:pos x="T6" y="T7"/>
                </a:cxn>
              </a:cxnLst>
              <a:rect l="0" t="0" r="r" b="b"/>
              <a:pathLst>
                <a:path w="49" h="68">
                  <a:moveTo>
                    <a:pt x="0" y="0"/>
                  </a:moveTo>
                  <a:cubicBezTo>
                    <a:pt x="0" y="68"/>
                    <a:pt x="0" y="68"/>
                    <a:pt x="0" y="68"/>
                  </a:cubicBezTo>
                  <a:cubicBezTo>
                    <a:pt x="49" y="20"/>
                    <a:pt x="49" y="20"/>
                    <a:pt x="49" y="20"/>
                  </a:cubicBezTo>
                  <a:cubicBezTo>
                    <a:pt x="36" y="8"/>
                    <a:pt x="19" y="0"/>
                    <a:pt x="0" y="0"/>
                  </a:cubicBezTo>
                  <a:close/>
                </a:path>
              </a:pathLst>
            </a:custGeom>
            <a:solidFill>
              <a:srgbClr val="F2675D"/>
            </a:solidFill>
            <a:ln>
              <a:noFill/>
            </a:ln>
          </p:spPr>
          <p:txBody>
            <a:bodyPr anchor="ctr"/>
            <a:lstStyle/>
            <a:p>
              <a:pPr algn="ctr"/>
            </a:p>
          </p:txBody>
        </p:sp>
        <p:sp>
          <p:nvSpPr>
            <p:cNvPr id="1048699" name="isḻiďè"/>
            <p:cNvSpPr/>
            <p:nvPr/>
          </p:nvSpPr>
          <p:spPr bwMode="auto">
            <a:xfrm>
              <a:off x="7306016" y="3039419"/>
              <a:ext cx="629856" cy="16180"/>
            </a:xfrm>
            <a:prstGeom prst="rect">
              <a:avLst/>
            </a:prstGeom>
            <a:solidFill>
              <a:srgbClr val="CCCCCC"/>
            </a:solidFill>
            <a:ln>
              <a:noFill/>
            </a:ln>
          </p:spPr>
          <p:txBody>
            <a:bodyPr anchor="ctr"/>
            <a:lstStyle/>
            <a:p>
              <a:pPr algn="ctr"/>
            </a:p>
          </p:txBody>
        </p:sp>
        <p:sp>
          <p:nvSpPr>
            <p:cNvPr id="1048700" name="iṩlïḋe"/>
            <p:cNvSpPr/>
            <p:nvPr/>
          </p:nvSpPr>
          <p:spPr bwMode="auto">
            <a:xfrm>
              <a:off x="7306016" y="2703110"/>
              <a:ext cx="112103" cy="336308"/>
            </a:xfrm>
            <a:prstGeom prst="rect">
              <a:avLst/>
            </a:prstGeom>
            <a:solidFill>
              <a:srgbClr val="4C8EB4"/>
            </a:solidFill>
            <a:ln>
              <a:noFill/>
            </a:ln>
          </p:spPr>
          <p:txBody>
            <a:bodyPr anchor="ctr"/>
            <a:lstStyle/>
            <a:p>
              <a:pPr algn="ctr"/>
            </a:p>
          </p:txBody>
        </p:sp>
        <p:sp>
          <p:nvSpPr>
            <p:cNvPr id="1048701" name="îŝļïḋê"/>
            <p:cNvSpPr/>
            <p:nvPr/>
          </p:nvSpPr>
          <p:spPr bwMode="auto">
            <a:xfrm>
              <a:off x="7436610" y="2829081"/>
              <a:ext cx="109791" cy="210337"/>
            </a:xfrm>
            <a:prstGeom prst="rect">
              <a:avLst/>
            </a:prstGeom>
            <a:solidFill>
              <a:srgbClr val="609DC1"/>
            </a:solidFill>
            <a:ln>
              <a:noFill/>
            </a:ln>
          </p:spPr>
          <p:txBody>
            <a:bodyPr anchor="ctr"/>
            <a:lstStyle/>
            <a:p>
              <a:pPr algn="ctr"/>
            </a:p>
          </p:txBody>
        </p:sp>
        <p:sp>
          <p:nvSpPr>
            <p:cNvPr id="1048702" name="ïşḷíḑê"/>
            <p:cNvSpPr/>
            <p:nvPr/>
          </p:nvSpPr>
          <p:spPr bwMode="auto">
            <a:xfrm>
              <a:off x="7564893" y="2901890"/>
              <a:ext cx="112103" cy="137528"/>
            </a:xfrm>
            <a:prstGeom prst="rect">
              <a:avLst/>
            </a:prstGeom>
            <a:solidFill>
              <a:srgbClr val="73ACCD"/>
            </a:solidFill>
            <a:ln>
              <a:noFill/>
            </a:ln>
          </p:spPr>
          <p:txBody>
            <a:bodyPr anchor="ctr"/>
            <a:lstStyle/>
            <a:p>
              <a:pPr algn="ctr"/>
            </a:p>
          </p:txBody>
        </p:sp>
        <p:sp>
          <p:nvSpPr>
            <p:cNvPr id="1048703" name="î$liḍe"/>
            <p:cNvSpPr/>
            <p:nvPr/>
          </p:nvSpPr>
          <p:spPr bwMode="auto">
            <a:xfrm>
              <a:off x="7693175" y="2836016"/>
              <a:ext cx="112103" cy="203403"/>
            </a:xfrm>
            <a:prstGeom prst="rect">
              <a:avLst/>
            </a:prstGeom>
            <a:solidFill>
              <a:srgbClr val="87BBDA"/>
            </a:solidFill>
            <a:ln>
              <a:noFill/>
            </a:ln>
          </p:spPr>
          <p:txBody>
            <a:bodyPr anchor="ctr"/>
            <a:lstStyle/>
            <a:p>
              <a:pPr algn="ctr"/>
            </a:p>
          </p:txBody>
        </p:sp>
        <p:sp>
          <p:nvSpPr>
            <p:cNvPr id="1048704" name="isḻïḋé"/>
            <p:cNvSpPr/>
            <p:nvPr/>
          </p:nvSpPr>
          <p:spPr bwMode="auto">
            <a:xfrm>
              <a:off x="7823769" y="2893801"/>
              <a:ext cx="112103" cy="145618"/>
            </a:xfrm>
            <a:prstGeom prst="rect">
              <a:avLst/>
            </a:prstGeom>
            <a:solidFill>
              <a:srgbClr val="9ACAE6"/>
            </a:solidFill>
            <a:ln>
              <a:noFill/>
            </a:ln>
          </p:spPr>
          <p:txBody>
            <a:bodyPr anchor="ctr"/>
            <a:lstStyle/>
            <a:p>
              <a:pPr algn="ctr"/>
            </a:p>
          </p:txBody>
        </p:sp>
        <p:sp>
          <p:nvSpPr>
            <p:cNvPr id="1048705" name="ïsļîḑè"/>
            <p:cNvSpPr/>
            <p:nvPr/>
          </p:nvSpPr>
          <p:spPr bwMode="auto">
            <a:xfrm>
              <a:off x="8097670" y="3039419"/>
              <a:ext cx="55474" cy="16180"/>
            </a:xfrm>
            <a:prstGeom prst="rect">
              <a:avLst/>
            </a:prstGeom>
            <a:solidFill>
              <a:srgbClr val="CCCCCC"/>
            </a:solidFill>
            <a:ln>
              <a:noFill/>
            </a:ln>
          </p:spPr>
          <p:txBody>
            <a:bodyPr anchor="ctr"/>
            <a:lstStyle/>
            <a:p>
              <a:pPr algn="ctr"/>
            </a:p>
          </p:txBody>
        </p:sp>
        <p:sp>
          <p:nvSpPr>
            <p:cNvPr id="1048706" name="iś1ïdé"/>
            <p:cNvSpPr/>
            <p:nvPr/>
          </p:nvSpPr>
          <p:spPr bwMode="auto">
            <a:xfrm>
              <a:off x="8179725" y="3039419"/>
              <a:ext cx="167576" cy="16180"/>
            </a:xfrm>
            <a:prstGeom prst="rect">
              <a:avLst/>
            </a:prstGeom>
            <a:solidFill>
              <a:srgbClr val="CCCCCC"/>
            </a:solidFill>
            <a:ln>
              <a:noFill/>
            </a:ln>
          </p:spPr>
          <p:txBody>
            <a:bodyPr anchor="ctr"/>
            <a:lstStyle/>
            <a:p>
              <a:pPr algn="ctr"/>
            </a:p>
          </p:txBody>
        </p:sp>
        <p:sp>
          <p:nvSpPr>
            <p:cNvPr id="1048707" name="íṡļïḓè"/>
            <p:cNvSpPr/>
            <p:nvPr/>
          </p:nvSpPr>
          <p:spPr bwMode="auto">
            <a:xfrm>
              <a:off x="8295294" y="1954218"/>
              <a:ext cx="184912" cy="186067"/>
            </a:xfrm>
            <a:custGeom>
              <a:avLst/>
              <a:gdLst>
                <a:gd name="T0" fmla="*/ 0 w 160"/>
                <a:gd name="T1" fmla="*/ 161 h 161"/>
                <a:gd name="T2" fmla="*/ 160 w 160"/>
                <a:gd name="T3" fmla="*/ 161 h 161"/>
                <a:gd name="T4" fmla="*/ 0 w 160"/>
                <a:gd name="T5" fmla="*/ 0 h 161"/>
                <a:gd name="T6" fmla="*/ 0 w 160"/>
                <a:gd name="T7" fmla="*/ 161 h 161"/>
              </a:gdLst>
              <a:ahLst/>
              <a:cxnLst>
                <a:cxn ang="0">
                  <a:pos x="T0" y="T1"/>
                </a:cxn>
                <a:cxn ang="0">
                  <a:pos x="T2" y="T3"/>
                </a:cxn>
                <a:cxn ang="0">
                  <a:pos x="T4" y="T5"/>
                </a:cxn>
                <a:cxn ang="0">
                  <a:pos x="T6" y="T7"/>
                </a:cxn>
              </a:cxnLst>
              <a:rect l="0" t="0" r="r" b="b"/>
              <a:pathLst>
                <a:path w="160" h="161">
                  <a:moveTo>
                    <a:pt x="0" y="161"/>
                  </a:moveTo>
                  <a:lnTo>
                    <a:pt x="160" y="161"/>
                  </a:lnTo>
                  <a:lnTo>
                    <a:pt x="0" y="0"/>
                  </a:lnTo>
                  <a:lnTo>
                    <a:pt x="0" y="161"/>
                  </a:lnTo>
                  <a:close/>
                </a:path>
              </a:pathLst>
            </a:custGeom>
            <a:solidFill>
              <a:srgbClr val="CCCCCC"/>
            </a:solidFill>
            <a:ln>
              <a:noFill/>
            </a:ln>
          </p:spPr>
          <p:txBody>
            <a:bodyPr anchor="ctr"/>
            <a:lstStyle/>
            <a:p>
              <a:pPr algn="ctr"/>
            </a:p>
          </p:txBody>
        </p:sp>
        <p:sp>
          <p:nvSpPr>
            <p:cNvPr id="1048708" name="ïŝľiḑé"/>
            <p:cNvSpPr/>
            <p:nvPr/>
          </p:nvSpPr>
          <p:spPr bwMode="auto">
            <a:xfrm>
              <a:off x="7306016" y="3218552"/>
              <a:ext cx="223050" cy="68186"/>
            </a:xfrm>
            <a:prstGeom prst="rect">
              <a:avLst/>
            </a:prstGeom>
            <a:solidFill>
              <a:srgbClr val="EF4136"/>
            </a:solidFill>
            <a:ln>
              <a:noFill/>
            </a:ln>
          </p:spPr>
          <p:txBody>
            <a:bodyPr anchor="ctr"/>
            <a:lstStyle/>
            <a:p>
              <a:pPr algn="ctr"/>
            </a:p>
          </p:txBody>
        </p:sp>
        <p:sp>
          <p:nvSpPr>
            <p:cNvPr id="1048709" name="iṧ1iḓe"/>
            <p:cNvSpPr/>
            <p:nvPr/>
          </p:nvSpPr>
          <p:spPr bwMode="auto">
            <a:xfrm>
              <a:off x="7584540" y="3218552"/>
              <a:ext cx="223050" cy="68186"/>
            </a:xfrm>
            <a:prstGeom prst="rect">
              <a:avLst/>
            </a:prstGeom>
            <a:solidFill>
              <a:srgbClr val="9ACAE6"/>
            </a:solidFill>
            <a:ln>
              <a:noFill/>
            </a:ln>
          </p:spPr>
          <p:txBody>
            <a:bodyPr anchor="ctr"/>
            <a:lstStyle/>
            <a:p>
              <a:pPr algn="ctr"/>
            </a:p>
          </p:txBody>
        </p:sp>
        <p:sp>
          <p:nvSpPr>
            <p:cNvPr id="1048710" name="išľiḋe"/>
            <p:cNvSpPr/>
            <p:nvPr/>
          </p:nvSpPr>
          <p:spPr bwMode="auto">
            <a:xfrm>
              <a:off x="7860752" y="3218552"/>
              <a:ext cx="225361" cy="68186"/>
            </a:xfrm>
            <a:prstGeom prst="rect">
              <a:avLst/>
            </a:prstGeom>
            <a:solidFill>
              <a:srgbClr val="609DC1"/>
            </a:solidFill>
            <a:ln>
              <a:noFill/>
            </a:ln>
          </p:spPr>
          <p:txBody>
            <a:bodyPr anchor="ctr"/>
            <a:lstStyle/>
            <a:p>
              <a:pPr algn="ctr"/>
            </a:p>
          </p:txBody>
        </p:sp>
        <p:sp>
          <p:nvSpPr>
            <p:cNvPr id="1048711" name="i$líḋè"/>
            <p:cNvSpPr/>
            <p:nvPr/>
          </p:nvSpPr>
          <p:spPr bwMode="auto">
            <a:xfrm>
              <a:off x="8139275" y="3218552"/>
              <a:ext cx="223050" cy="68186"/>
            </a:xfrm>
            <a:prstGeom prst="rect">
              <a:avLst/>
            </a:prstGeom>
            <a:solidFill>
              <a:srgbClr val="9ACAE6"/>
            </a:solidFill>
            <a:ln>
              <a:noFill/>
            </a:ln>
          </p:spPr>
          <p:txBody>
            <a:bodyPr anchor="ctr"/>
            <a:lstStyle/>
            <a:p>
              <a:pPr algn="ctr"/>
            </a:p>
          </p:txBody>
        </p:sp>
        <p:sp>
          <p:nvSpPr>
            <p:cNvPr id="1048712" name="îšlîḓe"/>
            <p:cNvSpPr/>
            <p:nvPr/>
          </p:nvSpPr>
          <p:spPr bwMode="auto">
            <a:xfrm>
              <a:off x="7306016" y="3331810"/>
              <a:ext cx="223050" cy="68186"/>
            </a:xfrm>
            <a:prstGeom prst="rect">
              <a:avLst/>
            </a:prstGeom>
            <a:solidFill>
              <a:srgbClr val="F2675D"/>
            </a:solidFill>
            <a:ln>
              <a:noFill/>
            </a:ln>
          </p:spPr>
          <p:txBody>
            <a:bodyPr anchor="ctr"/>
            <a:lstStyle/>
            <a:p>
              <a:pPr algn="ctr"/>
            </a:p>
          </p:txBody>
        </p:sp>
        <p:sp>
          <p:nvSpPr>
            <p:cNvPr id="1048713" name="í$ľîďè"/>
            <p:cNvSpPr/>
            <p:nvPr/>
          </p:nvSpPr>
          <p:spPr bwMode="auto">
            <a:xfrm>
              <a:off x="7306016" y="3446224"/>
              <a:ext cx="223050" cy="68186"/>
            </a:xfrm>
            <a:prstGeom prst="rect">
              <a:avLst/>
            </a:prstGeom>
            <a:solidFill>
              <a:srgbClr val="F48C85"/>
            </a:solidFill>
            <a:ln>
              <a:noFill/>
            </a:ln>
          </p:spPr>
          <p:txBody>
            <a:bodyPr anchor="ctr"/>
            <a:lstStyle/>
            <a:p>
              <a:pPr algn="ctr"/>
            </a:p>
          </p:txBody>
        </p:sp>
        <p:sp>
          <p:nvSpPr>
            <p:cNvPr id="1048714" name="iŝļïḍê"/>
            <p:cNvSpPr/>
            <p:nvPr/>
          </p:nvSpPr>
          <p:spPr bwMode="auto">
            <a:xfrm>
              <a:off x="7306016" y="3560639"/>
              <a:ext cx="223050" cy="68186"/>
            </a:xfrm>
            <a:prstGeom prst="rect">
              <a:avLst/>
            </a:prstGeom>
            <a:solidFill>
              <a:srgbClr val="FCD8D6"/>
            </a:solidFill>
            <a:ln>
              <a:noFill/>
            </a:ln>
          </p:spPr>
          <p:txBody>
            <a:bodyPr anchor="ctr"/>
            <a:lstStyle/>
            <a:p>
              <a:pPr algn="ctr"/>
            </a:p>
          </p:txBody>
        </p:sp>
        <p:sp>
          <p:nvSpPr>
            <p:cNvPr id="1048715" name="íşļiḑe"/>
            <p:cNvSpPr/>
            <p:nvPr/>
          </p:nvSpPr>
          <p:spPr bwMode="auto">
            <a:xfrm>
              <a:off x="7860752" y="3331810"/>
              <a:ext cx="225361" cy="68186"/>
            </a:xfrm>
            <a:prstGeom prst="rect">
              <a:avLst/>
            </a:prstGeom>
            <a:solidFill>
              <a:srgbClr val="609DC1"/>
            </a:solidFill>
            <a:ln>
              <a:noFill/>
            </a:ln>
          </p:spPr>
          <p:txBody>
            <a:bodyPr anchor="ctr"/>
            <a:lstStyle/>
            <a:p>
              <a:pPr algn="ctr"/>
            </a:p>
          </p:txBody>
        </p:sp>
        <p:sp>
          <p:nvSpPr>
            <p:cNvPr id="1048716" name="iṡlíḓé"/>
            <p:cNvSpPr/>
            <p:nvPr/>
          </p:nvSpPr>
          <p:spPr bwMode="auto">
            <a:xfrm>
              <a:off x="8139275" y="3331810"/>
              <a:ext cx="223050" cy="68186"/>
            </a:xfrm>
            <a:prstGeom prst="rect">
              <a:avLst/>
            </a:prstGeom>
            <a:solidFill>
              <a:srgbClr val="9ACAE6"/>
            </a:solidFill>
            <a:ln>
              <a:noFill/>
            </a:ln>
          </p:spPr>
          <p:txBody>
            <a:bodyPr anchor="ctr"/>
            <a:lstStyle/>
            <a:p>
              <a:pPr algn="ctr"/>
            </a:p>
          </p:txBody>
        </p:sp>
        <p:sp>
          <p:nvSpPr>
            <p:cNvPr id="1048717" name="iṥľiḍé"/>
            <p:cNvSpPr/>
            <p:nvPr/>
          </p:nvSpPr>
          <p:spPr bwMode="auto">
            <a:xfrm>
              <a:off x="8139275" y="3446224"/>
              <a:ext cx="223050" cy="68186"/>
            </a:xfrm>
            <a:prstGeom prst="rect">
              <a:avLst/>
            </a:prstGeom>
            <a:solidFill>
              <a:srgbClr val="9ACAE6"/>
            </a:solidFill>
            <a:ln>
              <a:noFill/>
            </a:ln>
          </p:spPr>
          <p:txBody>
            <a:bodyPr anchor="ctr"/>
            <a:lstStyle/>
            <a:p>
              <a:pPr algn="ctr"/>
            </a:p>
          </p:txBody>
        </p:sp>
        <p:sp>
          <p:nvSpPr>
            <p:cNvPr id="1048718" name="íṥ1ïḑè"/>
            <p:cNvSpPr/>
            <p:nvPr/>
          </p:nvSpPr>
          <p:spPr bwMode="auto">
            <a:xfrm>
              <a:off x="4432950" y="3142276"/>
              <a:ext cx="2985169" cy="1962376"/>
            </a:xfrm>
            <a:custGeom>
              <a:avLst/>
              <a:gdLst>
                <a:gd name="T0" fmla="*/ 52 w 1491"/>
                <a:gd name="T1" fmla="*/ 0 h 980"/>
                <a:gd name="T2" fmla="*/ 1440 w 1491"/>
                <a:gd name="T3" fmla="*/ 0 h 980"/>
                <a:gd name="T4" fmla="*/ 1491 w 1491"/>
                <a:gd name="T5" fmla="*/ 51 h 980"/>
                <a:gd name="T6" fmla="*/ 1491 w 1491"/>
                <a:gd name="T7" fmla="*/ 928 h 980"/>
                <a:gd name="T8" fmla="*/ 1440 w 1491"/>
                <a:gd name="T9" fmla="*/ 980 h 980"/>
                <a:gd name="T10" fmla="*/ 52 w 1491"/>
                <a:gd name="T11" fmla="*/ 980 h 980"/>
                <a:gd name="T12" fmla="*/ 0 w 1491"/>
                <a:gd name="T13" fmla="*/ 928 h 980"/>
                <a:gd name="T14" fmla="*/ 0 w 1491"/>
                <a:gd name="T15" fmla="*/ 51 h 980"/>
                <a:gd name="T16" fmla="*/ 52 w 1491"/>
                <a:gd name="T17" fmla="*/ 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1" h="980">
                  <a:moveTo>
                    <a:pt x="52" y="0"/>
                  </a:moveTo>
                  <a:cubicBezTo>
                    <a:pt x="1440" y="0"/>
                    <a:pt x="1440" y="0"/>
                    <a:pt x="1440" y="0"/>
                  </a:cubicBezTo>
                  <a:cubicBezTo>
                    <a:pt x="1468" y="0"/>
                    <a:pt x="1491" y="23"/>
                    <a:pt x="1491" y="51"/>
                  </a:cubicBezTo>
                  <a:cubicBezTo>
                    <a:pt x="1491" y="928"/>
                    <a:pt x="1491" y="928"/>
                    <a:pt x="1491" y="928"/>
                  </a:cubicBezTo>
                  <a:cubicBezTo>
                    <a:pt x="1491" y="957"/>
                    <a:pt x="1468" y="980"/>
                    <a:pt x="1440" y="980"/>
                  </a:cubicBezTo>
                  <a:cubicBezTo>
                    <a:pt x="52" y="980"/>
                    <a:pt x="52" y="980"/>
                    <a:pt x="52" y="980"/>
                  </a:cubicBezTo>
                  <a:cubicBezTo>
                    <a:pt x="23" y="980"/>
                    <a:pt x="0" y="957"/>
                    <a:pt x="0" y="928"/>
                  </a:cubicBezTo>
                  <a:cubicBezTo>
                    <a:pt x="0" y="51"/>
                    <a:pt x="0" y="51"/>
                    <a:pt x="0" y="51"/>
                  </a:cubicBezTo>
                  <a:cubicBezTo>
                    <a:pt x="0" y="23"/>
                    <a:pt x="23" y="0"/>
                    <a:pt x="52" y="0"/>
                  </a:cubicBezTo>
                  <a:close/>
                </a:path>
              </a:pathLst>
            </a:custGeom>
            <a:solidFill>
              <a:srgbClr val="808080"/>
            </a:solidFill>
            <a:ln>
              <a:noFill/>
            </a:ln>
          </p:spPr>
          <p:txBody>
            <a:bodyPr anchor="ctr"/>
            <a:lstStyle/>
            <a:p>
              <a:pPr algn="ctr"/>
            </a:p>
          </p:txBody>
        </p:sp>
        <p:sp>
          <p:nvSpPr>
            <p:cNvPr id="1048719" name="îŝḻïdè"/>
            <p:cNvSpPr/>
            <p:nvPr/>
          </p:nvSpPr>
          <p:spPr bwMode="auto">
            <a:xfrm>
              <a:off x="4586658" y="3346834"/>
              <a:ext cx="2677754" cy="1437689"/>
            </a:xfrm>
            <a:prstGeom prst="rect">
              <a:avLst/>
            </a:prstGeom>
            <a:solidFill>
              <a:srgbClr val="FFFFFF"/>
            </a:solidFill>
            <a:ln>
              <a:noFill/>
            </a:ln>
          </p:spPr>
          <p:txBody>
            <a:bodyPr anchor="ctr"/>
            <a:lstStyle/>
            <a:p>
              <a:pPr algn="ctr"/>
            </a:p>
          </p:txBody>
        </p:sp>
        <p:sp>
          <p:nvSpPr>
            <p:cNvPr id="1048720" name="îśḷîďè"/>
            <p:cNvSpPr/>
            <p:nvPr/>
          </p:nvSpPr>
          <p:spPr bwMode="auto">
            <a:xfrm>
              <a:off x="5862549" y="4872357"/>
              <a:ext cx="125971" cy="128283"/>
            </a:xfrm>
            <a:prstGeom prst="rect">
              <a:avLst/>
            </a:prstGeom>
            <a:solidFill>
              <a:srgbClr val="CCCCCC"/>
            </a:solidFill>
            <a:ln>
              <a:noFill/>
            </a:ln>
          </p:spPr>
          <p:txBody>
            <a:bodyPr anchor="ctr"/>
            <a:lstStyle/>
            <a:p>
              <a:pPr algn="ctr"/>
            </a:p>
          </p:txBody>
        </p:sp>
        <p:sp>
          <p:nvSpPr>
            <p:cNvPr id="1048721" name="ïŝliḑè"/>
            <p:cNvSpPr/>
            <p:nvPr/>
          </p:nvSpPr>
          <p:spPr bwMode="auto">
            <a:xfrm>
              <a:off x="3914041" y="5104652"/>
              <a:ext cx="4022987" cy="340931"/>
            </a:xfrm>
            <a:custGeom>
              <a:avLst/>
              <a:gdLst>
                <a:gd name="T0" fmla="*/ 449 w 3481"/>
                <a:gd name="T1" fmla="*/ 0 h 295"/>
                <a:gd name="T2" fmla="*/ 3032 w 3481"/>
                <a:gd name="T3" fmla="*/ 0 h 295"/>
                <a:gd name="T4" fmla="*/ 3481 w 3481"/>
                <a:gd name="T5" fmla="*/ 295 h 295"/>
                <a:gd name="T6" fmla="*/ 0 w 3481"/>
                <a:gd name="T7" fmla="*/ 295 h 295"/>
                <a:gd name="T8" fmla="*/ 449 w 3481"/>
                <a:gd name="T9" fmla="*/ 0 h 295"/>
              </a:gdLst>
              <a:ahLst/>
              <a:cxnLst>
                <a:cxn ang="0">
                  <a:pos x="T0" y="T1"/>
                </a:cxn>
                <a:cxn ang="0">
                  <a:pos x="T2" y="T3"/>
                </a:cxn>
                <a:cxn ang="0">
                  <a:pos x="T4" y="T5"/>
                </a:cxn>
                <a:cxn ang="0">
                  <a:pos x="T6" y="T7"/>
                </a:cxn>
                <a:cxn ang="0">
                  <a:pos x="T8" y="T9"/>
                </a:cxn>
              </a:cxnLst>
              <a:rect l="0" t="0" r="r" b="b"/>
              <a:pathLst>
                <a:path w="3481" h="295">
                  <a:moveTo>
                    <a:pt x="449" y="0"/>
                  </a:moveTo>
                  <a:lnTo>
                    <a:pt x="3032" y="0"/>
                  </a:lnTo>
                  <a:lnTo>
                    <a:pt x="3481" y="295"/>
                  </a:lnTo>
                  <a:lnTo>
                    <a:pt x="0" y="295"/>
                  </a:lnTo>
                  <a:lnTo>
                    <a:pt x="449" y="0"/>
                  </a:lnTo>
                  <a:close/>
                </a:path>
              </a:pathLst>
            </a:custGeom>
            <a:solidFill>
              <a:srgbClr val="808080"/>
            </a:solidFill>
            <a:ln>
              <a:noFill/>
            </a:ln>
          </p:spPr>
          <p:txBody>
            <a:bodyPr anchor="ctr"/>
            <a:lstStyle/>
            <a:p>
              <a:pPr algn="ctr"/>
            </a:p>
          </p:txBody>
        </p:sp>
        <p:sp>
          <p:nvSpPr>
            <p:cNvPr id="1048722" name="ïşļïḍè"/>
            <p:cNvSpPr/>
            <p:nvPr/>
          </p:nvSpPr>
          <p:spPr bwMode="auto">
            <a:xfrm>
              <a:off x="3914041" y="5445583"/>
              <a:ext cx="4022987" cy="189535"/>
            </a:xfrm>
            <a:custGeom>
              <a:avLst/>
              <a:gdLst>
                <a:gd name="T0" fmla="*/ 0 w 2009"/>
                <a:gd name="T1" fmla="*/ 0 h 95"/>
                <a:gd name="T2" fmla="*/ 2009 w 2009"/>
                <a:gd name="T3" fmla="*/ 0 h 95"/>
                <a:gd name="T4" fmla="*/ 2009 w 2009"/>
                <a:gd name="T5" fmla="*/ 58 h 95"/>
                <a:gd name="T6" fmla="*/ 1972 w 2009"/>
                <a:gd name="T7" fmla="*/ 95 h 95"/>
                <a:gd name="T8" fmla="*/ 37 w 2009"/>
                <a:gd name="T9" fmla="*/ 95 h 95"/>
                <a:gd name="T10" fmla="*/ 0 w 2009"/>
                <a:gd name="T11" fmla="*/ 58 h 95"/>
                <a:gd name="T12" fmla="*/ 0 w 2009"/>
                <a:gd name="T13" fmla="*/ 0 h 95"/>
              </a:gdLst>
              <a:ahLst/>
              <a:cxnLst>
                <a:cxn ang="0">
                  <a:pos x="T0" y="T1"/>
                </a:cxn>
                <a:cxn ang="0">
                  <a:pos x="T2" y="T3"/>
                </a:cxn>
                <a:cxn ang="0">
                  <a:pos x="T4" y="T5"/>
                </a:cxn>
                <a:cxn ang="0">
                  <a:pos x="T6" y="T7"/>
                </a:cxn>
                <a:cxn ang="0">
                  <a:pos x="T8" y="T9"/>
                </a:cxn>
                <a:cxn ang="0">
                  <a:pos x="T10" y="T11"/>
                </a:cxn>
                <a:cxn ang="0">
                  <a:pos x="T12" y="T13"/>
                </a:cxn>
              </a:cxnLst>
              <a:rect l="0" t="0" r="r" b="b"/>
              <a:pathLst>
                <a:path w="2009" h="95">
                  <a:moveTo>
                    <a:pt x="0" y="0"/>
                  </a:moveTo>
                  <a:cubicBezTo>
                    <a:pt x="2009" y="0"/>
                    <a:pt x="2009" y="0"/>
                    <a:pt x="2009" y="0"/>
                  </a:cubicBezTo>
                  <a:cubicBezTo>
                    <a:pt x="2009" y="58"/>
                    <a:pt x="2009" y="58"/>
                    <a:pt x="2009" y="58"/>
                  </a:cubicBezTo>
                  <a:cubicBezTo>
                    <a:pt x="2009" y="78"/>
                    <a:pt x="1993" y="95"/>
                    <a:pt x="1972" y="95"/>
                  </a:cubicBezTo>
                  <a:cubicBezTo>
                    <a:pt x="37" y="95"/>
                    <a:pt x="37" y="95"/>
                    <a:pt x="37" y="95"/>
                  </a:cubicBezTo>
                  <a:cubicBezTo>
                    <a:pt x="17" y="95"/>
                    <a:pt x="0" y="78"/>
                    <a:pt x="0" y="58"/>
                  </a:cubicBezTo>
                  <a:lnTo>
                    <a:pt x="0" y="0"/>
                  </a:lnTo>
                  <a:close/>
                </a:path>
              </a:pathLst>
            </a:custGeom>
            <a:solidFill>
              <a:srgbClr val="4D4D4D"/>
            </a:solidFill>
            <a:ln>
              <a:noFill/>
            </a:ln>
          </p:spPr>
          <p:txBody>
            <a:bodyPr anchor="ctr"/>
            <a:lstStyle/>
            <a:p>
              <a:pPr algn="ctr"/>
            </a:p>
          </p:txBody>
        </p:sp>
        <p:sp>
          <p:nvSpPr>
            <p:cNvPr id="1048723" name="išlïḍê"/>
            <p:cNvSpPr/>
            <p:nvPr/>
          </p:nvSpPr>
          <p:spPr bwMode="auto">
            <a:xfrm>
              <a:off x="5520462" y="5543817"/>
              <a:ext cx="812456" cy="52006"/>
            </a:xfrm>
            <a:prstGeom prst="rect">
              <a:avLst/>
            </a:prstGeom>
            <a:solidFill>
              <a:srgbClr val="808080"/>
            </a:solidFill>
            <a:ln>
              <a:noFill/>
            </a:ln>
          </p:spPr>
          <p:txBody>
            <a:bodyPr anchor="ctr"/>
            <a:lstStyle/>
            <a:p>
              <a:pPr algn="ctr"/>
            </a:p>
          </p:txBody>
        </p:sp>
        <p:sp>
          <p:nvSpPr>
            <p:cNvPr id="1048724" name="îṥľiḍê"/>
            <p:cNvSpPr/>
            <p:nvPr/>
          </p:nvSpPr>
          <p:spPr bwMode="auto">
            <a:xfrm>
              <a:off x="3914041" y="5445583"/>
              <a:ext cx="4022987" cy="57785"/>
            </a:xfrm>
            <a:prstGeom prst="rect">
              <a:avLst/>
            </a:prstGeom>
            <a:solidFill>
              <a:srgbClr val="666666"/>
            </a:solidFill>
            <a:ln>
              <a:noFill/>
            </a:ln>
          </p:spPr>
          <p:txBody>
            <a:bodyPr anchor="ctr"/>
            <a:lstStyle/>
            <a:p>
              <a:pPr algn="ctr"/>
            </a:p>
          </p:txBody>
        </p:sp>
        <p:sp>
          <p:nvSpPr>
            <p:cNvPr id="1048725" name="íSľîďè"/>
            <p:cNvSpPr/>
            <p:nvPr/>
          </p:nvSpPr>
          <p:spPr bwMode="auto">
            <a:xfrm>
              <a:off x="4022677" y="5126610"/>
              <a:ext cx="3762955" cy="286613"/>
            </a:xfrm>
            <a:custGeom>
              <a:avLst/>
              <a:gdLst>
                <a:gd name="T0" fmla="*/ 1852 w 1879"/>
                <a:gd name="T1" fmla="*/ 120 h 143"/>
                <a:gd name="T2" fmla="*/ 1566 w 1879"/>
                <a:gd name="T3" fmla="*/ 52 h 143"/>
                <a:gd name="T4" fmla="*/ 1566 w 1879"/>
                <a:gd name="T5" fmla="*/ 87 h 143"/>
                <a:gd name="T6" fmla="*/ 1566 w 1879"/>
                <a:gd name="T7" fmla="*/ 38 h 143"/>
                <a:gd name="T8" fmla="*/ 1728 w 1879"/>
                <a:gd name="T9" fmla="*/ 38 h 143"/>
                <a:gd name="T10" fmla="*/ 1566 w 1879"/>
                <a:gd name="T11" fmla="*/ 4 h 143"/>
                <a:gd name="T12" fmla="*/ 1803 w 1879"/>
                <a:gd name="T13" fmla="*/ 87 h 143"/>
                <a:gd name="T14" fmla="*/ 337 w 1879"/>
                <a:gd name="T15" fmla="*/ 105 h 143"/>
                <a:gd name="T16" fmla="*/ 914 w 1879"/>
                <a:gd name="T17" fmla="*/ 140 h 143"/>
                <a:gd name="T18" fmla="*/ 1566 w 1879"/>
                <a:gd name="T19" fmla="*/ 2 h 143"/>
                <a:gd name="T20" fmla="*/ 1566 w 1879"/>
                <a:gd name="T21" fmla="*/ 36 h 143"/>
                <a:gd name="T22" fmla="*/ 1433 w 1879"/>
                <a:gd name="T23" fmla="*/ 20 h 143"/>
                <a:gd name="T24" fmla="*/ 1566 w 1879"/>
                <a:gd name="T25" fmla="*/ 52 h 143"/>
                <a:gd name="T26" fmla="*/ 1462 w 1879"/>
                <a:gd name="T27" fmla="*/ 52 h 143"/>
                <a:gd name="T28" fmla="*/ 1517 w 1879"/>
                <a:gd name="T29" fmla="*/ 138 h 143"/>
                <a:gd name="T30" fmla="*/ 1486 w 1879"/>
                <a:gd name="T31" fmla="*/ 103 h 143"/>
                <a:gd name="T32" fmla="*/ 434 w 1879"/>
                <a:gd name="T33" fmla="*/ 52 h 143"/>
                <a:gd name="T34" fmla="*/ 337 w 1879"/>
                <a:gd name="T35" fmla="*/ 38 h 143"/>
                <a:gd name="T36" fmla="*/ 490 w 1879"/>
                <a:gd name="T37" fmla="*/ 1 h 143"/>
                <a:gd name="T38" fmla="*/ 337 w 1879"/>
                <a:gd name="T39" fmla="*/ 5 h 143"/>
                <a:gd name="T40" fmla="*/ 966 w 1879"/>
                <a:gd name="T41" fmla="*/ 104 h 143"/>
                <a:gd name="T42" fmla="*/ 964 w 1879"/>
                <a:gd name="T43" fmla="*/ 140 h 143"/>
                <a:gd name="T44" fmla="*/ 598 w 1879"/>
                <a:gd name="T45" fmla="*/ 52 h 143"/>
                <a:gd name="T46" fmla="*/ 457 w 1879"/>
                <a:gd name="T47" fmla="*/ 71 h 143"/>
                <a:gd name="T48" fmla="*/ 754 w 1879"/>
                <a:gd name="T49" fmla="*/ 71 h 143"/>
                <a:gd name="T50" fmla="*/ 640 w 1879"/>
                <a:gd name="T51" fmla="*/ 52 h 143"/>
                <a:gd name="T52" fmla="*/ 922 w 1879"/>
                <a:gd name="T53" fmla="*/ 89 h 143"/>
                <a:gd name="T54" fmla="*/ 969 w 1879"/>
                <a:gd name="T55" fmla="*/ 52 h 143"/>
                <a:gd name="T56" fmla="*/ 967 w 1879"/>
                <a:gd name="T57" fmla="*/ 88 h 143"/>
                <a:gd name="T58" fmla="*/ 1256 w 1879"/>
                <a:gd name="T59" fmla="*/ 52 h 143"/>
                <a:gd name="T60" fmla="*/ 1138 w 1879"/>
                <a:gd name="T61" fmla="*/ 70 h 143"/>
                <a:gd name="T62" fmla="*/ 1435 w 1879"/>
                <a:gd name="T63" fmla="*/ 70 h 143"/>
                <a:gd name="T64" fmla="*/ 1298 w 1879"/>
                <a:gd name="T65" fmla="*/ 52 h 143"/>
                <a:gd name="T66" fmla="*/ 610 w 1879"/>
                <a:gd name="T67" fmla="*/ 38 h 143"/>
                <a:gd name="T68" fmla="*/ 676 w 1879"/>
                <a:gd name="T69" fmla="*/ 1 h 143"/>
                <a:gd name="T70" fmla="*/ 650 w 1879"/>
                <a:gd name="T71" fmla="*/ 38 h 143"/>
                <a:gd name="T72" fmla="*/ 934 w 1879"/>
                <a:gd name="T73" fmla="*/ 1 h 143"/>
                <a:gd name="T74" fmla="*/ 817 w 1879"/>
                <a:gd name="T75" fmla="*/ 19 h 143"/>
                <a:gd name="T76" fmla="*/ 1086 w 1879"/>
                <a:gd name="T77" fmla="*/ 20 h 143"/>
                <a:gd name="T78" fmla="*/ 972 w 1879"/>
                <a:gd name="T79" fmla="*/ 1 h 143"/>
                <a:gd name="T80" fmla="*/ 1249 w 1879"/>
                <a:gd name="T81" fmla="*/ 38 h 143"/>
                <a:gd name="T82" fmla="*/ 1268 w 1879"/>
                <a:gd name="T83" fmla="*/ 2 h 143"/>
                <a:gd name="T84" fmla="*/ 1290 w 1879"/>
                <a:gd name="T85" fmla="*/ 38 h 143"/>
                <a:gd name="T86" fmla="*/ 337 w 1879"/>
                <a:gd name="T87" fmla="*/ 105 h 143"/>
                <a:gd name="T88" fmla="*/ 337 w 1879"/>
                <a:gd name="T89" fmla="*/ 1 h 143"/>
                <a:gd name="T90" fmla="*/ 266 w 1879"/>
                <a:gd name="T91" fmla="*/ 38 h 143"/>
                <a:gd name="T92" fmla="*/ 331 w 1879"/>
                <a:gd name="T93" fmla="*/ 38 h 143"/>
                <a:gd name="T94" fmla="*/ 337 w 1879"/>
                <a:gd name="T95" fmla="*/ 90 h 143"/>
                <a:gd name="T96" fmla="*/ 312 w 1879"/>
                <a:gd name="T97" fmla="*/ 52 h 143"/>
                <a:gd name="T98" fmla="*/ 266 w 1879"/>
                <a:gd name="T99" fmla="*/ 52 h 143"/>
                <a:gd name="T100" fmla="*/ 266 w 1879"/>
                <a:gd name="T101" fmla="*/ 142 h 143"/>
                <a:gd name="T102" fmla="*/ 266 w 1879"/>
                <a:gd name="T103" fmla="*/ 0 h 143"/>
                <a:gd name="T104" fmla="*/ 232 w 1879"/>
                <a:gd name="T105" fmla="*/ 0 h 143"/>
                <a:gd name="T106" fmla="*/ 243 w 1879"/>
                <a:gd name="T107" fmla="*/ 71 h 143"/>
                <a:gd name="T108" fmla="*/ 148 w 1879"/>
                <a:gd name="T109" fmla="*/ 52 h 143"/>
                <a:gd name="T110" fmla="*/ 266 w 1879"/>
                <a:gd name="T111" fmla="*/ 9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79" h="143">
                  <a:moveTo>
                    <a:pt x="1566" y="138"/>
                  </a:moveTo>
                  <a:cubicBezTo>
                    <a:pt x="1566" y="102"/>
                    <a:pt x="1566" y="102"/>
                    <a:pt x="1566" y="102"/>
                  </a:cubicBezTo>
                  <a:cubicBezTo>
                    <a:pt x="1825" y="102"/>
                    <a:pt x="1825" y="102"/>
                    <a:pt x="1825" y="102"/>
                  </a:cubicBezTo>
                  <a:cubicBezTo>
                    <a:pt x="1834" y="108"/>
                    <a:pt x="1843" y="114"/>
                    <a:pt x="1852" y="120"/>
                  </a:cubicBezTo>
                  <a:cubicBezTo>
                    <a:pt x="1861" y="125"/>
                    <a:pt x="1870" y="131"/>
                    <a:pt x="1879" y="137"/>
                  </a:cubicBezTo>
                  <a:cubicBezTo>
                    <a:pt x="1774" y="138"/>
                    <a:pt x="1670" y="138"/>
                    <a:pt x="1566" y="138"/>
                  </a:cubicBezTo>
                  <a:close/>
                  <a:moveTo>
                    <a:pt x="1566" y="87"/>
                  </a:moveTo>
                  <a:cubicBezTo>
                    <a:pt x="1566" y="52"/>
                    <a:pt x="1566" y="52"/>
                    <a:pt x="1566" y="52"/>
                  </a:cubicBezTo>
                  <a:cubicBezTo>
                    <a:pt x="1585" y="52"/>
                    <a:pt x="1585" y="52"/>
                    <a:pt x="1585" y="52"/>
                  </a:cubicBezTo>
                  <a:cubicBezTo>
                    <a:pt x="1592" y="58"/>
                    <a:pt x="1599" y="63"/>
                    <a:pt x="1606" y="70"/>
                  </a:cubicBezTo>
                  <a:cubicBezTo>
                    <a:pt x="1612" y="75"/>
                    <a:pt x="1619" y="81"/>
                    <a:pt x="1626" y="87"/>
                  </a:cubicBezTo>
                  <a:cubicBezTo>
                    <a:pt x="1566" y="87"/>
                    <a:pt x="1566" y="87"/>
                    <a:pt x="1566" y="87"/>
                  </a:cubicBezTo>
                  <a:close/>
                  <a:moveTo>
                    <a:pt x="1566" y="38"/>
                  </a:moveTo>
                  <a:cubicBezTo>
                    <a:pt x="1566" y="36"/>
                    <a:pt x="1566" y="36"/>
                    <a:pt x="1566" y="36"/>
                  </a:cubicBezTo>
                  <a:cubicBezTo>
                    <a:pt x="1568" y="38"/>
                    <a:pt x="1568" y="38"/>
                    <a:pt x="1568" y="38"/>
                  </a:cubicBezTo>
                  <a:cubicBezTo>
                    <a:pt x="1566" y="38"/>
                    <a:pt x="1566" y="38"/>
                    <a:pt x="1566" y="38"/>
                  </a:cubicBezTo>
                  <a:close/>
                  <a:moveTo>
                    <a:pt x="1566" y="4"/>
                  </a:moveTo>
                  <a:cubicBezTo>
                    <a:pt x="1573" y="9"/>
                    <a:pt x="1580" y="14"/>
                    <a:pt x="1587" y="20"/>
                  </a:cubicBezTo>
                  <a:cubicBezTo>
                    <a:pt x="1595" y="26"/>
                    <a:pt x="1602" y="32"/>
                    <a:pt x="1609" y="38"/>
                  </a:cubicBezTo>
                  <a:cubicBezTo>
                    <a:pt x="1649" y="38"/>
                    <a:pt x="1688" y="38"/>
                    <a:pt x="1728" y="38"/>
                  </a:cubicBezTo>
                  <a:cubicBezTo>
                    <a:pt x="1719" y="32"/>
                    <a:pt x="1711" y="26"/>
                    <a:pt x="1702" y="20"/>
                  </a:cubicBezTo>
                  <a:cubicBezTo>
                    <a:pt x="1693" y="14"/>
                    <a:pt x="1684" y="8"/>
                    <a:pt x="1675" y="2"/>
                  </a:cubicBezTo>
                  <a:cubicBezTo>
                    <a:pt x="1566" y="2"/>
                    <a:pt x="1566" y="2"/>
                    <a:pt x="1566" y="2"/>
                  </a:cubicBezTo>
                  <a:cubicBezTo>
                    <a:pt x="1566" y="4"/>
                    <a:pt x="1566" y="4"/>
                    <a:pt x="1566" y="4"/>
                  </a:cubicBezTo>
                  <a:close/>
                  <a:moveTo>
                    <a:pt x="1627" y="52"/>
                  </a:moveTo>
                  <a:cubicBezTo>
                    <a:pt x="1667" y="52"/>
                    <a:pt x="1708" y="52"/>
                    <a:pt x="1749" y="52"/>
                  </a:cubicBezTo>
                  <a:cubicBezTo>
                    <a:pt x="1758" y="57"/>
                    <a:pt x="1767" y="63"/>
                    <a:pt x="1776" y="69"/>
                  </a:cubicBezTo>
                  <a:cubicBezTo>
                    <a:pt x="1785" y="75"/>
                    <a:pt x="1794" y="81"/>
                    <a:pt x="1803" y="87"/>
                  </a:cubicBezTo>
                  <a:cubicBezTo>
                    <a:pt x="1759" y="87"/>
                    <a:pt x="1715" y="87"/>
                    <a:pt x="1672" y="87"/>
                  </a:cubicBezTo>
                  <a:cubicBezTo>
                    <a:pt x="1664" y="81"/>
                    <a:pt x="1657" y="75"/>
                    <a:pt x="1649" y="69"/>
                  </a:cubicBezTo>
                  <a:cubicBezTo>
                    <a:pt x="1642" y="63"/>
                    <a:pt x="1634" y="58"/>
                    <a:pt x="1627" y="52"/>
                  </a:cubicBezTo>
                  <a:close/>
                  <a:moveTo>
                    <a:pt x="337" y="105"/>
                  </a:moveTo>
                  <a:cubicBezTo>
                    <a:pt x="490" y="105"/>
                    <a:pt x="490" y="105"/>
                    <a:pt x="490" y="105"/>
                  </a:cubicBezTo>
                  <a:cubicBezTo>
                    <a:pt x="633" y="104"/>
                    <a:pt x="776" y="104"/>
                    <a:pt x="920" y="104"/>
                  </a:cubicBezTo>
                  <a:cubicBezTo>
                    <a:pt x="919" y="110"/>
                    <a:pt x="918" y="116"/>
                    <a:pt x="917" y="122"/>
                  </a:cubicBezTo>
                  <a:cubicBezTo>
                    <a:pt x="916" y="128"/>
                    <a:pt x="915" y="134"/>
                    <a:pt x="914" y="140"/>
                  </a:cubicBezTo>
                  <a:cubicBezTo>
                    <a:pt x="762" y="141"/>
                    <a:pt x="609" y="141"/>
                    <a:pt x="457" y="142"/>
                  </a:cubicBezTo>
                  <a:cubicBezTo>
                    <a:pt x="337" y="142"/>
                    <a:pt x="337" y="142"/>
                    <a:pt x="337" y="142"/>
                  </a:cubicBezTo>
                  <a:cubicBezTo>
                    <a:pt x="337" y="105"/>
                    <a:pt x="337" y="105"/>
                    <a:pt x="337" y="105"/>
                  </a:cubicBezTo>
                  <a:close/>
                  <a:moveTo>
                    <a:pt x="1566" y="2"/>
                  </a:moveTo>
                  <a:cubicBezTo>
                    <a:pt x="1566" y="4"/>
                    <a:pt x="1566" y="4"/>
                    <a:pt x="1566" y="4"/>
                  </a:cubicBezTo>
                  <a:cubicBezTo>
                    <a:pt x="1564" y="2"/>
                    <a:pt x="1564" y="2"/>
                    <a:pt x="1564" y="2"/>
                  </a:cubicBezTo>
                  <a:cubicBezTo>
                    <a:pt x="1566" y="2"/>
                    <a:pt x="1566" y="2"/>
                    <a:pt x="1566" y="2"/>
                  </a:cubicBezTo>
                  <a:close/>
                  <a:moveTo>
                    <a:pt x="1566" y="36"/>
                  </a:moveTo>
                  <a:cubicBezTo>
                    <a:pt x="1560" y="31"/>
                    <a:pt x="1554" y="25"/>
                    <a:pt x="1548" y="20"/>
                  </a:cubicBezTo>
                  <a:cubicBezTo>
                    <a:pt x="1541" y="14"/>
                    <a:pt x="1533" y="8"/>
                    <a:pt x="1527" y="2"/>
                  </a:cubicBezTo>
                  <a:cubicBezTo>
                    <a:pt x="1490" y="2"/>
                    <a:pt x="1453" y="2"/>
                    <a:pt x="1416" y="2"/>
                  </a:cubicBezTo>
                  <a:cubicBezTo>
                    <a:pt x="1422" y="8"/>
                    <a:pt x="1427" y="14"/>
                    <a:pt x="1433" y="20"/>
                  </a:cubicBezTo>
                  <a:cubicBezTo>
                    <a:pt x="1439" y="26"/>
                    <a:pt x="1444" y="32"/>
                    <a:pt x="1449" y="38"/>
                  </a:cubicBezTo>
                  <a:cubicBezTo>
                    <a:pt x="1488" y="38"/>
                    <a:pt x="1527" y="38"/>
                    <a:pt x="1566" y="38"/>
                  </a:cubicBezTo>
                  <a:cubicBezTo>
                    <a:pt x="1566" y="36"/>
                    <a:pt x="1566" y="36"/>
                    <a:pt x="1566" y="36"/>
                  </a:cubicBezTo>
                  <a:close/>
                  <a:moveTo>
                    <a:pt x="1566" y="52"/>
                  </a:moveTo>
                  <a:cubicBezTo>
                    <a:pt x="1566" y="87"/>
                    <a:pt x="1566" y="87"/>
                    <a:pt x="1566" y="87"/>
                  </a:cubicBezTo>
                  <a:cubicBezTo>
                    <a:pt x="1495" y="88"/>
                    <a:pt x="1495" y="88"/>
                    <a:pt x="1495" y="88"/>
                  </a:cubicBezTo>
                  <a:cubicBezTo>
                    <a:pt x="1490" y="82"/>
                    <a:pt x="1484" y="76"/>
                    <a:pt x="1479" y="70"/>
                  </a:cubicBezTo>
                  <a:cubicBezTo>
                    <a:pt x="1473" y="64"/>
                    <a:pt x="1468" y="58"/>
                    <a:pt x="1462" y="52"/>
                  </a:cubicBezTo>
                  <a:cubicBezTo>
                    <a:pt x="1497" y="52"/>
                    <a:pt x="1532" y="52"/>
                    <a:pt x="1566" y="52"/>
                  </a:cubicBezTo>
                  <a:close/>
                  <a:moveTo>
                    <a:pt x="1566" y="102"/>
                  </a:moveTo>
                  <a:cubicBezTo>
                    <a:pt x="1566" y="138"/>
                    <a:pt x="1566" y="138"/>
                    <a:pt x="1566" y="138"/>
                  </a:cubicBezTo>
                  <a:cubicBezTo>
                    <a:pt x="1517" y="138"/>
                    <a:pt x="1517" y="138"/>
                    <a:pt x="1517" y="138"/>
                  </a:cubicBezTo>
                  <a:cubicBezTo>
                    <a:pt x="1397" y="139"/>
                    <a:pt x="1277" y="139"/>
                    <a:pt x="1157" y="140"/>
                  </a:cubicBezTo>
                  <a:cubicBezTo>
                    <a:pt x="1155" y="133"/>
                    <a:pt x="1153" y="127"/>
                    <a:pt x="1152" y="121"/>
                  </a:cubicBezTo>
                  <a:cubicBezTo>
                    <a:pt x="1150" y="115"/>
                    <a:pt x="1149" y="109"/>
                    <a:pt x="1147" y="103"/>
                  </a:cubicBezTo>
                  <a:cubicBezTo>
                    <a:pt x="1260" y="103"/>
                    <a:pt x="1373" y="103"/>
                    <a:pt x="1486" y="103"/>
                  </a:cubicBezTo>
                  <a:cubicBezTo>
                    <a:pt x="1566" y="102"/>
                    <a:pt x="1566" y="102"/>
                    <a:pt x="1566" y="102"/>
                  </a:cubicBezTo>
                  <a:close/>
                  <a:moveTo>
                    <a:pt x="337" y="90"/>
                  </a:moveTo>
                  <a:cubicBezTo>
                    <a:pt x="337" y="52"/>
                    <a:pt x="337" y="52"/>
                    <a:pt x="337" y="52"/>
                  </a:cubicBezTo>
                  <a:cubicBezTo>
                    <a:pt x="369" y="52"/>
                    <a:pt x="401" y="52"/>
                    <a:pt x="434" y="52"/>
                  </a:cubicBezTo>
                  <a:cubicBezTo>
                    <a:pt x="427" y="59"/>
                    <a:pt x="420" y="65"/>
                    <a:pt x="414" y="71"/>
                  </a:cubicBezTo>
                  <a:cubicBezTo>
                    <a:pt x="407" y="77"/>
                    <a:pt x="400" y="83"/>
                    <a:pt x="393" y="89"/>
                  </a:cubicBezTo>
                  <a:cubicBezTo>
                    <a:pt x="337" y="90"/>
                    <a:pt x="337" y="90"/>
                    <a:pt x="337" y="90"/>
                  </a:cubicBezTo>
                  <a:close/>
                  <a:moveTo>
                    <a:pt x="337" y="38"/>
                  </a:moveTo>
                  <a:cubicBezTo>
                    <a:pt x="337" y="34"/>
                    <a:pt x="337" y="34"/>
                    <a:pt x="337" y="34"/>
                  </a:cubicBezTo>
                  <a:cubicBezTo>
                    <a:pt x="343" y="29"/>
                    <a:pt x="349" y="24"/>
                    <a:pt x="356" y="19"/>
                  </a:cubicBezTo>
                  <a:cubicBezTo>
                    <a:pt x="364" y="13"/>
                    <a:pt x="372" y="7"/>
                    <a:pt x="380" y="1"/>
                  </a:cubicBezTo>
                  <a:cubicBezTo>
                    <a:pt x="417" y="1"/>
                    <a:pt x="453" y="1"/>
                    <a:pt x="490" y="1"/>
                  </a:cubicBezTo>
                  <a:cubicBezTo>
                    <a:pt x="483" y="7"/>
                    <a:pt x="477" y="13"/>
                    <a:pt x="470" y="19"/>
                  </a:cubicBezTo>
                  <a:cubicBezTo>
                    <a:pt x="463" y="25"/>
                    <a:pt x="456" y="32"/>
                    <a:pt x="450" y="38"/>
                  </a:cubicBezTo>
                  <a:cubicBezTo>
                    <a:pt x="412" y="38"/>
                    <a:pt x="374" y="38"/>
                    <a:pt x="337" y="38"/>
                  </a:cubicBezTo>
                  <a:close/>
                  <a:moveTo>
                    <a:pt x="337" y="5"/>
                  </a:moveTo>
                  <a:cubicBezTo>
                    <a:pt x="338" y="3"/>
                    <a:pt x="340" y="2"/>
                    <a:pt x="342" y="1"/>
                  </a:cubicBezTo>
                  <a:cubicBezTo>
                    <a:pt x="337" y="1"/>
                    <a:pt x="337" y="1"/>
                    <a:pt x="337" y="1"/>
                  </a:cubicBezTo>
                  <a:cubicBezTo>
                    <a:pt x="337" y="5"/>
                    <a:pt x="337" y="5"/>
                    <a:pt x="337" y="5"/>
                  </a:cubicBezTo>
                  <a:close/>
                  <a:moveTo>
                    <a:pt x="966" y="104"/>
                  </a:moveTo>
                  <a:cubicBezTo>
                    <a:pt x="1011" y="104"/>
                    <a:pt x="1056" y="103"/>
                    <a:pt x="1101" y="103"/>
                  </a:cubicBezTo>
                  <a:cubicBezTo>
                    <a:pt x="1102" y="109"/>
                    <a:pt x="1103" y="115"/>
                    <a:pt x="1104" y="121"/>
                  </a:cubicBezTo>
                  <a:cubicBezTo>
                    <a:pt x="1105" y="128"/>
                    <a:pt x="1106" y="134"/>
                    <a:pt x="1107" y="140"/>
                  </a:cubicBezTo>
                  <a:cubicBezTo>
                    <a:pt x="1059" y="140"/>
                    <a:pt x="1012" y="140"/>
                    <a:pt x="964" y="140"/>
                  </a:cubicBezTo>
                  <a:cubicBezTo>
                    <a:pt x="964" y="134"/>
                    <a:pt x="965" y="128"/>
                    <a:pt x="965" y="122"/>
                  </a:cubicBezTo>
                  <a:cubicBezTo>
                    <a:pt x="965" y="116"/>
                    <a:pt x="966" y="110"/>
                    <a:pt x="966" y="104"/>
                  </a:cubicBezTo>
                  <a:close/>
                  <a:moveTo>
                    <a:pt x="476" y="52"/>
                  </a:moveTo>
                  <a:cubicBezTo>
                    <a:pt x="517" y="52"/>
                    <a:pt x="558" y="52"/>
                    <a:pt x="598" y="52"/>
                  </a:cubicBezTo>
                  <a:cubicBezTo>
                    <a:pt x="594" y="58"/>
                    <a:pt x="589" y="64"/>
                    <a:pt x="584" y="71"/>
                  </a:cubicBezTo>
                  <a:cubicBezTo>
                    <a:pt x="579" y="77"/>
                    <a:pt x="574" y="83"/>
                    <a:pt x="570" y="89"/>
                  </a:cubicBezTo>
                  <a:cubicBezTo>
                    <a:pt x="526" y="89"/>
                    <a:pt x="482" y="89"/>
                    <a:pt x="438" y="89"/>
                  </a:cubicBezTo>
                  <a:cubicBezTo>
                    <a:pt x="445" y="83"/>
                    <a:pt x="451" y="77"/>
                    <a:pt x="457" y="71"/>
                  </a:cubicBezTo>
                  <a:cubicBezTo>
                    <a:pt x="464" y="65"/>
                    <a:pt x="470" y="58"/>
                    <a:pt x="476" y="52"/>
                  </a:cubicBezTo>
                  <a:close/>
                  <a:moveTo>
                    <a:pt x="640" y="52"/>
                  </a:moveTo>
                  <a:cubicBezTo>
                    <a:pt x="681" y="52"/>
                    <a:pt x="722" y="52"/>
                    <a:pt x="763" y="52"/>
                  </a:cubicBezTo>
                  <a:cubicBezTo>
                    <a:pt x="760" y="58"/>
                    <a:pt x="757" y="64"/>
                    <a:pt x="754" y="71"/>
                  </a:cubicBezTo>
                  <a:cubicBezTo>
                    <a:pt x="751" y="77"/>
                    <a:pt x="749" y="83"/>
                    <a:pt x="746" y="89"/>
                  </a:cubicBezTo>
                  <a:cubicBezTo>
                    <a:pt x="702" y="89"/>
                    <a:pt x="658" y="89"/>
                    <a:pt x="615" y="89"/>
                  </a:cubicBezTo>
                  <a:cubicBezTo>
                    <a:pt x="619" y="83"/>
                    <a:pt x="623" y="77"/>
                    <a:pt x="628" y="71"/>
                  </a:cubicBezTo>
                  <a:cubicBezTo>
                    <a:pt x="632" y="65"/>
                    <a:pt x="636" y="58"/>
                    <a:pt x="640" y="52"/>
                  </a:cubicBezTo>
                  <a:close/>
                  <a:moveTo>
                    <a:pt x="805" y="52"/>
                  </a:moveTo>
                  <a:cubicBezTo>
                    <a:pt x="846" y="52"/>
                    <a:pt x="886" y="52"/>
                    <a:pt x="927" y="52"/>
                  </a:cubicBezTo>
                  <a:cubicBezTo>
                    <a:pt x="926" y="58"/>
                    <a:pt x="925" y="64"/>
                    <a:pt x="924" y="70"/>
                  </a:cubicBezTo>
                  <a:cubicBezTo>
                    <a:pt x="924" y="76"/>
                    <a:pt x="923" y="82"/>
                    <a:pt x="922" y="89"/>
                  </a:cubicBezTo>
                  <a:cubicBezTo>
                    <a:pt x="878" y="89"/>
                    <a:pt x="834" y="89"/>
                    <a:pt x="791" y="89"/>
                  </a:cubicBezTo>
                  <a:cubicBezTo>
                    <a:pt x="793" y="83"/>
                    <a:pt x="796" y="77"/>
                    <a:pt x="798" y="70"/>
                  </a:cubicBezTo>
                  <a:cubicBezTo>
                    <a:pt x="800" y="64"/>
                    <a:pt x="802" y="58"/>
                    <a:pt x="805" y="52"/>
                  </a:cubicBezTo>
                  <a:close/>
                  <a:moveTo>
                    <a:pt x="969" y="52"/>
                  </a:moveTo>
                  <a:cubicBezTo>
                    <a:pt x="1010" y="52"/>
                    <a:pt x="1051" y="52"/>
                    <a:pt x="1091" y="52"/>
                  </a:cubicBezTo>
                  <a:cubicBezTo>
                    <a:pt x="1092" y="58"/>
                    <a:pt x="1093" y="64"/>
                    <a:pt x="1095" y="70"/>
                  </a:cubicBezTo>
                  <a:cubicBezTo>
                    <a:pt x="1096" y="76"/>
                    <a:pt x="1097" y="82"/>
                    <a:pt x="1098" y="88"/>
                  </a:cubicBezTo>
                  <a:cubicBezTo>
                    <a:pt x="1054" y="88"/>
                    <a:pt x="1010" y="88"/>
                    <a:pt x="967" y="88"/>
                  </a:cubicBezTo>
                  <a:cubicBezTo>
                    <a:pt x="967" y="82"/>
                    <a:pt x="968" y="76"/>
                    <a:pt x="968" y="70"/>
                  </a:cubicBezTo>
                  <a:cubicBezTo>
                    <a:pt x="968" y="64"/>
                    <a:pt x="969" y="58"/>
                    <a:pt x="969" y="52"/>
                  </a:cubicBezTo>
                  <a:close/>
                  <a:moveTo>
                    <a:pt x="1133" y="52"/>
                  </a:moveTo>
                  <a:cubicBezTo>
                    <a:pt x="1174" y="52"/>
                    <a:pt x="1215" y="52"/>
                    <a:pt x="1256" y="52"/>
                  </a:cubicBezTo>
                  <a:cubicBezTo>
                    <a:pt x="1259" y="58"/>
                    <a:pt x="1262" y="64"/>
                    <a:pt x="1265" y="70"/>
                  </a:cubicBezTo>
                  <a:cubicBezTo>
                    <a:pt x="1268" y="76"/>
                    <a:pt x="1271" y="82"/>
                    <a:pt x="1274" y="88"/>
                  </a:cubicBezTo>
                  <a:cubicBezTo>
                    <a:pt x="1230" y="88"/>
                    <a:pt x="1187" y="88"/>
                    <a:pt x="1143" y="88"/>
                  </a:cubicBezTo>
                  <a:cubicBezTo>
                    <a:pt x="1142" y="82"/>
                    <a:pt x="1140" y="76"/>
                    <a:pt x="1138" y="70"/>
                  </a:cubicBezTo>
                  <a:cubicBezTo>
                    <a:pt x="1137" y="64"/>
                    <a:pt x="1135" y="58"/>
                    <a:pt x="1133" y="52"/>
                  </a:cubicBezTo>
                  <a:close/>
                  <a:moveTo>
                    <a:pt x="1298" y="52"/>
                  </a:moveTo>
                  <a:cubicBezTo>
                    <a:pt x="1339" y="52"/>
                    <a:pt x="1379" y="52"/>
                    <a:pt x="1420" y="52"/>
                  </a:cubicBezTo>
                  <a:cubicBezTo>
                    <a:pt x="1425" y="58"/>
                    <a:pt x="1430" y="64"/>
                    <a:pt x="1435" y="70"/>
                  </a:cubicBezTo>
                  <a:cubicBezTo>
                    <a:pt x="1440" y="76"/>
                    <a:pt x="1445" y="82"/>
                    <a:pt x="1450" y="88"/>
                  </a:cubicBezTo>
                  <a:cubicBezTo>
                    <a:pt x="1406" y="88"/>
                    <a:pt x="1363" y="88"/>
                    <a:pt x="1319" y="88"/>
                  </a:cubicBezTo>
                  <a:cubicBezTo>
                    <a:pt x="1316" y="82"/>
                    <a:pt x="1312" y="76"/>
                    <a:pt x="1309" y="70"/>
                  </a:cubicBezTo>
                  <a:cubicBezTo>
                    <a:pt x="1305" y="64"/>
                    <a:pt x="1301" y="58"/>
                    <a:pt x="1298" y="52"/>
                  </a:cubicBezTo>
                  <a:close/>
                  <a:moveTo>
                    <a:pt x="528" y="1"/>
                  </a:moveTo>
                  <a:cubicBezTo>
                    <a:pt x="565" y="1"/>
                    <a:pt x="602" y="1"/>
                    <a:pt x="638" y="1"/>
                  </a:cubicBezTo>
                  <a:cubicBezTo>
                    <a:pt x="634" y="7"/>
                    <a:pt x="629" y="13"/>
                    <a:pt x="624" y="19"/>
                  </a:cubicBezTo>
                  <a:cubicBezTo>
                    <a:pt x="619" y="26"/>
                    <a:pt x="614" y="32"/>
                    <a:pt x="610" y="38"/>
                  </a:cubicBezTo>
                  <a:cubicBezTo>
                    <a:pt x="570" y="38"/>
                    <a:pt x="530" y="38"/>
                    <a:pt x="491" y="38"/>
                  </a:cubicBezTo>
                  <a:cubicBezTo>
                    <a:pt x="497" y="32"/>
                    <a:pt x="503" y="26"/>
                    <a:pt x="509" y="19"/>
                  </a:cubicBezTo>
                  <a:cubicBezTo>
                    <a:pt x="516" y="13"/>
                    <a:pt x="522" y="7"/>
                    <a:pt x="528" y="1"/>
                  </a:cubicBezTo>
                  <a:close/>
                  <a:moveTo>
                    <a:pt x="676" y="1"/>
                  </a:moveTo>
                  <a:cubicBezTo>
                    <a:pt x="713" y="1"/>
                    <a:pt x="750" y="1"/>
                    <a:pt x="786" y="1"/>
                  </a:cubicBezTo>
                  <a:cubicBezTo>
                    <a:pt x="783" y="7"/>
                    <a:pt x="781" y="13"/>
                    <a:pt x="778" y="19"/>
                  </a:cubicBezTo>
                  <a:cubicBezTo>
                    <a:pt x="775" y="26"/>
                    <a:pt x="772" y="32"/>
                    <a:pt x="769" y="38"/>
                  </a:cubicBezTo>
                  <a:cubicBezTo>
                    <a:pt x="730" y="38"/>
                    <a:pt x="690" y="38"/>
                    <a:pt x="650" y="38"/>
                  </a:cubicBezTo>
                  <a:cubicBezTo>
                    <a:pt x="655" y="32"/>
                    <a:pt x="659" y="26"/>
                    <a:pt x="663" y="19"/>
                  </a:cubicBezTo>
                  <a:cubicBezTo>
                    <a:pt x="668" y="13"/>
                    <a:pt x="672" y="7"/>
                    <a:pt x="676" y="1"/>
                  </a:cubicBezTo>
                  <a:close/>
                  <a:moveTo>
                    <a:pt x="824" y="1"/>
                  </a:moveTo>
                  <a:cubicBezTo>
                    <a:pt x="861" y="1"/>
                    <a:pt x="898" y="1"/>
                    <a:pt x="934" y="1"/>
                  </a:cubicBezTo>
                  <a:cubicBezTo>
                    <a:pt x="933" y="7"/>
                    <a:pt x="933" y="13"/>
                    <a:pt x="932" y="20"/>
                  </a:cubicBezTo>
                  <a:cubicBezTo>
                    <a:pt x="931" y="26"/>
                    <a:pt x="930" y="32"/>
                    <a:pt x="929" y="38"/>
                  </a:cubicBezTo>
                  <a:cubicBezTo>
                    <a:pt x="889" y="38"/>
                    <a:pt x="850" y="38"/>
                    <a:pt x="810" y="38"/>
                  </a:cubicBezTo>
                  <a:cubicBezTo>
                    <a:pt x="813" y="32"/>
                    <a:pt x="815" y="26"/>
                    <a:pt x="817" y="19"/>
                  </a:cubicBezTo>
                  <a:cubicBezTo>
                    <a:pt x="820" y="13"/>
                    <a:pt x="822" y="7"/>
                    <a:pt x="824" y="1"/>
                  </a:cubicBezTo>
                  <a:close/>
                  <a:moveTo>
                    <a:pt x="972" y="1"/>
                  </a:moveTo>
                  <a:cubicBezTo>
                    <a:pt x="1009" y="1"/>
                    <a:pt x="1046" y="1"/>
                    <a:pt x="1082" y="1"/>
                  </a:cubicBezTo>
                  <a:cubicBezTo>
                    <a:pt x="1084" y="8"/>
                    <a:pt x="1085" y="14"/>
                    <a:pt x="1086" y="20"/>
                  </a:cubicBezTo>
                  <a:cubicBezTo>
                    <a:pt x="1087" y="26"/>
                    <a:pt x="1088" y="32"/>
                    <a:pt x="1089" y="38"/>
                  </a:cubicBezTo>
                  <a:cubicBezTo>
                    <a:pt x="1049" y="38"/>
                    <a:pt x="1010" y="38"/>
                    <a:pt x="970" y="38"/>
                  </a:cubicBezTo>
                  <a:cubicBezTo>
                    <a:pt x="970" y="32"/>
                    <a:pt x="971" y="26"/>
                    <a:pt x="971" y="20"/>
                  </a:cubicBezTo>
                  <a:cubicBezTo>
                    <a:pt x="972" y="13"/>
                    <a:pt x="972" y="7"/>
                    <a:pt x="972" y="1"/>
                  </a:cubicBezTo>
                  <a:close/>
                  <a:moveTo>
                    <a:pt x="1120" y="1"/>
                  </a:moveTo>
                  <a:cubicBezTo>
                    <a:pt x="1157" y="2"/>
                    <a:pt x="1194" y="2"/>
                    <a:pt x="1230" y="2"/>
                  </a:cubicBezTo>
                  <a:cubicBezTo>
                    <a:pt x="1234" y="8"/>
                    <a:pt x="1237" y="14"/>
                    <a:pt x="1240" y="20"/>
                  </a:cubicBezTo>
                  <a:cubicBezTo>
                    <a:pt x="1243" y="26"/>
                    <a:pt x="1246" y="32"/>
                    <a:pt x="1249" y="38"/>
                  </a:cubicBezTo>
                  <a:cubicBezTo>
                    <a:pt x="1209" y="38"/>
                    <a:pt x="1169" y="38"/>
                    <a:pt x="1130" y="38"/>
                  </a:cubicBezTo>
                  <a:cubicBezTo>
                    <a:pt x="1128" y="32"/>
                    <a:pt x="1127" y="26"/>
                    <a:pt x="1125" y="20"/>
                  </a:cubicBezTo>
                  <a:cubicBezTo>
                    <a:pt x="1123" y="14"/>
                    <a:pt x="1122" y="8"/>
                    <a:pt x="1120" y="1"/>
                  </a:cubicBezTo>
                  <a:close/>
                  <a:moveTo>
                    <a:pt x="1268" y="2"/>
                  </a:moveTo>
                  <a:cubicBezTo>
                    <a:pt x="1305" y="2"/>
                    <a:pt x="1342" y="2"/>
                    <a:pt x="1378" y="2"/>
                  </a:cubicBezTo>
                  <a:cubicBezTo>
                    <a:pt x="1384" y="8"/>
                    <a:pt x="1389" y="14"/>
                    <a:pt x="1393" y="20"/>
                  </a:cubicBezTo>
                  <a:cubicBezTo>
                    <a:pt x="1399" y="26"/>
                    <a:pt x="1404" y="32"/>
                    <a:pt x="1409" y="38"/>
                  </a:cubicBezTo>
                  <a:cubicBezTo>
                    <a:pt x="1369" y="38"/>
                    <a:pt x="1329" y="38"/>
                    <a:pt x="1290" y="38"/>
                  </a:cubicBezTo>
                  <a:cubicBezTo>
                    <a:pt x="1286" y="32"/>
                    <a:pt x="1282" y="26"/>
                    <a:pt x="1279" y="20"/>
                  </a:cubicBezTo>
                  <a:cubicBezTo>
                    <a:pt x="1275" y="14"/>
                    <a:pt x="1272" y="8"/>
                    <a:pt x="1268" y="2"/>
                  </a:cubicBezTo>
                  <a:close/>
                  <a:moveTo>
                    <a:pt x="266" y="105"/>
                  </a:moveTo>
                  <a:cubicBezTo>
                    <a:pt x="337" y="105"/>
                    <a:pt x="337" y="105"/>
                    <a:pt x="337" y="105"/>
                  </a:cubicBezTo>
                  <a:cubicBezTo>
                    <a:pt x="337" y="142"/>
                    <a:pt x="337" y="142"/>
                    <a:pt x="337" y="142"/>
                  </a:cubicBezTo>
                  <a:cubicBezTo>
                    <a:pt x="266" y="142"/>
                    <a:pt x="266" y="142"/>
                    <a:pt x="266" y="142"/>
                  </a:cubicBezTo>
                  <a:cubicBezTo>
                    <a:pt x="266" y="105"/>
                    <a:pt x="266" y="105"/>
                    <a:pt x="266" y="105"/>
                  </a:cubicBezTo>
                  <a:close/>
                  <a:moveTo>
                    <a:pt x="337" y="1"/>
                  </a:moveTo>
                  <a:cubicBezTo>
                    <a:pt x="337" y="5"/>
                    <a:pt x="337" y="5"/>
                    <a:pt x="337" y="5"/>
                  </a:cubicBezTo>
                  <a:cubicBezTo>
                    <a:pt x="330" y="9"/>
                    <a:pt x="323" y="14"/>
                    <a:pt x="316" y="19"/>
                  </a:cubicBezTo>
                  <a:cubicBezTo>
                    <a:pt x="307" y="25"/>
                    <a:pt x="298" y="32"/>
                    <a:pt x="290" y="38"/>
                  </a:cubicBezTo>
                  <a:cubicBezTo>
                    <a:pt x="266" y="38"/>
                    <a:pt x="266" y="38"/>
                    <a:pt x="266" y="38"/>
                  </a:cubicBezTo>
                  <a:cubicBezTo>
                    <a:pt x="266" y="0"/>
                    <a:pt x="266" y="0"/>
                    <a:pt x="266" y="0"/>
                  </a:cubicBezTo>
                  <a:cubicBezTo>
                    <a:pt x="290" y="0"/>
                    <a:pt x="313" y="1"/>
                    <a:pt x="337" y="1"/>
                  </a:cubicBezTo>
                  <a:close/>
                  <a:moveTo>
                    <a:pt x="337" y="34"/>
                  </a:moveTo>
                  <a:cubicBezTo>
                    <a:pt x="335" y="35"/>
                    <a:pt x="333" y="36"/>
                    <a:pt x="331" y="38"/>
                  </a:cubicBezTo>
                  <a:cubicBezTo>
                    <a:pt x="337" y="38"/>
                    <a:pt x="337" y="38"/>
                    <a:pt x="337" y="38"/>
                  </a:cubicBezTo>
                  <a:cubicBezTo>
                    <a:pt x="337" y="34"/>
                    <a:pt x="337" y="34"/>
                    <a:pt x="337" y="34"/>
                  </a:cubicBezTo>
                  <a:close/>
                  <a:moveTo>
                    <a:pt x="337" y="52"/>
                  </a:moveTo>
                  <a:cubicBezTo>
                    <a:pt x="337" y="90"/>
                    <a:pt x="337" y="90"/>
                    <a:pt x="337" y="90"/>
                  </a:cubicBezTo>
                  <a:cubicBezTo>
                    <a:pt x="266" y="90"/>
                    <a:pt x="266" y="90"/>
                    <a:pt x="266" y="90"/>
                  </a:cubicBezTo>
                  <a:cubicBezTo>
                    <a:pt x="266" y="87"/>
                    <a:pt x="266" y="87"/>
                    <a:pt x="266" y="87"/>
                  </a:cubicBezTo>
                  <a:cubicBezTo>
                    <a:pt x="273" y="82"/>
                    <a:pt x="280" y="76"/>
                    <a:pt x="287" y="71"/>
                  </a:cubicBezTo>
                  <a:cubicBezTo>
                    <a:pt x="295" y="65"/>
                    <a:pt x="304" y="59"/>
                    <a:pt x="312" y="52"/>
                  </a:cubicBezTo>
                  <a:cubicBezTo>
                    <a:pt x="337" y="52"/>
                    <a:pt x="337" y="52"/>
                    <a:pt x="337" y="52"/>
                  </a:cubicBezTo>
                  <a:close/>
                  <a:moveTo>
                    <a:pt x="266" y="55"/>
                  </a:moveTo>
                  <a:cubicBezTo>
                    <a:pt x="270" y="52"/>
                    <a:pt x="270" y="52"/>
                    <a:pt x="270" y="52"/>
                  </a:cubicBezTo>
                  <a:cubicBezTo>
                    <a:pt x="266" y="52"/>
                    <a:pt x="266" y="52"/>
                    <a:pt x="266" y="52"/>
                  </a:cubicBezTo>
                  <a:lnTo>
                    <a:pt x="266" y="55"/>
                  </a:lnTo>
                  <a:close/>
                  <a:moveTo>
                    <a:pt x="61" y="105"/>
                  </a:moveTo>
                  <a:cubicBezTo>
                    <a:pt x="266" y="105"/>
                    <a:pt x="266" y="105"/>
                    <a:pt x="266" y="105"/>
                  </a:cubicBezTo>
                  <a:cubicBezTo>
                    <a:pt x="266" y="142"/>
                    <a:pt x="266" y="142"/>
                    <a:pt x="266" y="142"/>
                  </a:cubicBezTo>
                  <a:cubicBezTo>
                    <a:pt x="177" y="142"/>
                    <a:pt x="89" y="143"/>
                    <a:pt x="0" y="143"/>
                  </a:cubicBezTo>
                  <a:cubicBezTo>
                    <a:pt x="10" y="137"/>
                    <a:pt x="20" y="130"/>
                    <a:pt x="31" y="124"/>
                  </a:cubicBezTo>
                  <a:cubicBezTo>
                    <a:pt x="41" y="118"/>
                    <a:pt x="51" y="112"/>
                    <a:pt x="61" y="105"/>
                  </a:cubicBezTo>
                  <a:close/>
                  <a:moveTo>
                    <a:pt x="266" y="0"/>
                  </a:moveTo>
                  <a:cubicBezTo>
                    <a:pt x="266" y="38"/>
                    <a:pt x="266" y="38"/>
                    <a:pt x="266" y="38"/>
                  </a:cubicBezTo>
                  <a:cubicBezTo>
                    <a:pt x="234" y="38"/>
                    <a:pt x="203" y="38"/>
                    <a:pt x="171" y="38"/>
                  </a:cubicBezTo>
                  <a:cubicBezTo>
                    <a:pt x="181" y="32"/>
                    <a:pt x="192" y="25"/>
                    <a:pt x="202" y="19"/>
                  </a:cubicBezTo>
                  <a:cubicBezTo>
                    <a:pt x="212" y="13"/>
                    <a:pt x="222" y="7"/>
                    <a:pt x="232" y="0"/>
                  </a:cubicBezTo>
                  <a:cubicBezTo>
                    <a:pt x="266" y="0"/>
                    <a:pt x="266" y="0"/>
                    <a:pt x="266" y="0"/>
                  </a:cubicBezTo>
                  <a:close/>
                  <a:moveTo>
                    <a:pt x="266" y="52"/>
                  </a:moveTo>
                  <a:cubicBezTo>
                    <a:pt x="266" y="55"/>
                    <a:pt x="266" y="55"/>
                    <a:pt x="266" y="55"/>
                  </a:cubicBezTo>
                  <a:cubicBezTo>
                    <a:pt x="258" y="60"/>
                    <a:pt x="251" y="66"/>
                    <a:pt x="243" y="71"/>
                  </a:cubicBezTo>
                  <a:cubicBezTo>
                    <a:pt x="235" y="77"/>
                    <a:pt x="226" y="84"/>
                    <a:pt x="217" y="90"/>
                  </a:cubicBezTo>
                  <a:cubicBezTo>
                    <a:pt x="174" y="90"/>
                    <a:pt x="130" y="90"/>
                    <a:pt x="86" y="90"/>
                  </a:cubicBezTo>
                  <a:cubicBezTo>
                    <a:pt x="97" y="84"/>
                    <a:pt x="107" y="77"/>
                    <a:pt x="117" y="71"/>
                  </a:cubicBezTo>
                  <a:cubicBezTo>
                    <a:pt x="127" y="65"/>
                    <a:pt x="137" y="59"/>
                    <a:pt x="148" y="52"/>
                  </a:cubicBezTo>
                  <a:cubicBezTo>
                    <a:pt x="187" y="52"/>
                    <a:pt x="226" y="52"/>
                    <a:pt x="266" y="52"/>
                  </a:cubicBezTo>
                  <a:close/>
                  <a:moveTo>
                    <a:pt x="266" y="87"/>
                  </a:moveTo>
                  <a:cubicBezTo>
                    <a:pt x="262" y="90"/>
                    <a:pt x="262" y="90"/>
                    <a:pt x="262" y="90"/>
                  </a:cubicBezTo>
                  <a:cubicBezTo>
                    <a:pt x="266" y="90"/>
                    <a:pt x="266" y="90"/>
                    <a:pt x="266" y="90"/>
                  </a:cubicBezTo>
                  <a:lnTo>
                    <a:pt x="266" y="87"/>
                  </a:lnTo>
                  <a:close/>
                </a:path>
              </a:pathLst>
            </a:custGeom>
            <a:solidFill>
              <a:srgbClr val="CCCCCC"/>
            </a:solidFill>
            <a:ln>
              <a:noFill/>
            </a:ln>
          </p:spPr>
          <p:txBody>
            <a:bodyPr anchor="ctr"/>
            <a:lstStyle/>
            <a:p>
              <a:pPr algn="ctr"/>
            </a:p>
          </p:txBody>
        </p:sp>
        <p:sp>
          <p:nvSpPr>
            <p:cNvPr id="1048726" name="ïṣļiḍé"/>
            <p:cNvSpPr/>
            <p:nvPr/>
          </p:nvSpPr>
          <p:spPr bwMode="auto">
            <a:xfrm>
              <a:off x="4586658" y="1375213"/>
              <a:ext cx="2677754" cy="248475"/>
            </a:xfrm>
            <a:prstGeom prst="rect">
              <a:avLst/>
            </a:prstGeom>
            <a:solidFill>
              <a:srgbClr val="FFFFFF"/>
            </a:solidFill>
            <a:ln>
              <a:noFill/>
            </a:ln>
          </p:spPr>
          <p:txBody>
            <a:bodyPr anchor="ctr"/>
            <a:lstStyle/>
            <a:p>
              <a:pPr algn="ctr"/>
            </a:p>
          </p:txBody>
        </p:sp>
        <p:sp>
          <p:nvSpPr>
            <p:cNvPr id="1048727" name="íṩḻîďé"/>
            <p:cNvSpPr/>
            <p:nvPr/>
          </p:nvSpPr>
          <p:spPr bwMode="auto">
            <a:xfrm>
              <a:off x="4586658" y="1569370"/>
              <a:ext cx="2641927" cy="54318"/>
            </a:xfrm>
            <a:prstGeom prst="rect">
              <a:avLst/>
            </a:prstGeom>
            <a:solidFill>
              <a:srgbClr val="FFCD61"/>
            </a:solidFill>
            <a:ln>
              <a:noFill/>
            </a:ln>
          </p:spPr>
          <p:txBody>
            <a:bodyPr anchor="ctr"/>
            <a:lstStyle/>
            <a:p>
              <a:pPr algn="ctr"/>
            </a:p>
          </p:txBody>
        </p:sp>
        <p:sp>
          <p:nvSpPr>
            <p:cNvPr id="1048728" name="ïṧľíďe"/>
            <p:cNvSpPr/>
            <p:nvPr/>
          </p:nvSpPr>
          <p:spPr bwMode="auto">
            <a:xfrm>
              <a:off x="4586658" y="1451489"/>
              <a:ext cx="28892" cy="172199"/>
            </a:xfrm>
            <a:prstGeom prst="rect">
              <a:avLst/>
            </a:prstGeom>
            <a:solidFill>
              <a:srgbClr val="FFCD61"/>
            </a:solidFill>
            <a:ln>
              <a:noFill/>
            </a:ln>
          </p:spPr>
          <p:txBody>
            <a:bodyPr anchor="ctr"/>
            <a:lstStyle/>
            <a:p>
              <a:pPr algn="ctr"/>
            </a:p>
          </p:txBody>
        </p:sp>
        <p:sp>
          <p:nvSpPr>
            <p:cNvPr id="1048729" name="iṣḻîďè"/>
            <p:cNvSpPr/>
            <p:nvPr/>
          </p:nvSpPr>
          <p:spPr bwMode="auto">
            <a:xfrm>
              <a:off x="4651377" y="1500028"/>
              <a:ext cx="11557" cy="123660"/>
            </a:xfrm>
            <a:prstGeom prst="rect">
              <a:avLst/>
            </a:prstGeom>
            <a:solidFill>
              <a:srgbClr val="FFCD61"/>
            </a:solidFill>
            <a:ln>
              <a:noFill/>
            </a:ln>
          </p:spPr>
          <p:txBody>
            <a:bodyPr anchor="ctr"/>
            <a:lstStyle/>
            <a:p>
              <a:pPr algn="ctr"/>
            </a:p>
          </p:txBody>
        </p:sp>
        <p:sp>
          <p:nvSpPr>
            <p:cNvPr id="1048730" name="ïŝľíḓé"/>
            <p:cNvSpPr/>
            <p:nvPr/>
          </p:nvSpPr>
          <p:spPr bwMode="auto">
            <a:xfrm>
              <a:off x="4701072" y="1500028"/>
              <a:ext cx="10401" cy="123660"/>
            </a:xfrm>
            <a:prstGeom prst="rect">
              <a:avLst/>
            </a:prstGeom>
            <a:solidFill>
              <a:srgbClr val="FFCD61"/>
            </a:solidFill>
            <a:ln>
              <a:noFill/>
            </a:ln>
          </p:spPr>
          <p:txBody>
            <a:bodyPr anchor="ctr"/>
            <a:lstStyle/>
            <a:p>
              <a:pPr algn="ctr"/>
            </a:p>
          </p:txBody>
        </p:sp>
        <p:sp>
          <p:nvSpPr>
            <p:cNvPr id="1048731" name="ïś1iďê"/>
            <p:cNvSpPr/>
            <p:nvPr/>
          </p:nvSpPr>
          <p:spPr bwMode="auto">
            <a:xfrm>
              <a:off x="4750767" y="1500028"/>
              <a:ext cx="10401" cy="123660"/>
            </a:xfrm>
            <a:prstGeom prst="rect">
              <a:avLst/>
            </a:prstGeom>
            <a:solidFill>
              <a:srgbClr val="FFCD61"/>
            </a:solidFill>
            <a:ln>
              <a:noFill/>
            </a:ln>
          </p:spPr>
          <p:txBody>
            <a:bodyPr anchor="ctr"/>
            <a:lstStyle/>
            <a:p>
              <a:pPr algn="ctr"/>
            </a:p>
          </p:txBody>
        </p:sp>
        <p:sp>
          <p:nvSpPr>
            <p:cNvPr id="1048732" name="ïSļîḍe"/>
            <p:cNvSpPr/>
            <p:nvPr/>
          </p:nvSpPr>
          <p:spPr bwMode="auto">
            <a:xfrm>
              <a:off x="4799306" y="1500028"/>
              <a:ext cx="10401" cy="123660"/>
            </a:xfrm>
            <a:prstGeom prst="rect">
              <a:avLst/>
            </a:prstGeom>
            <a:solidFill>
              <a:srgbClr val="FFCD61"/>
            </a:solidFill>
            <a:ln>
              <a:noFill/>
            </a:ln>
          </p:spPr>
          <p:txBody>
            <a:bodyPr anchor="ctr"/>
            <a:lstStyle/>
            <a:p>
              <a:pPr algn="ctr"/>
            </a:p>
          </p:txBody>
        </p:sp>
        <p:sp>
          <p:nvSpPr>
            <p:cNvPr id="1048733" name="işļîḋé"/>
            <p:cNvSpPr/>
            <p:nvPr/>
          </p:nvSpPr>
          <p:spPr bwMode="auto">
            <a:xfrm>
              <a:off x="4849001" y="1451489"/>
              <a:ext cx="28892" cy="172199"/>
            </a:xfrm>
            <a:prstGeom prst="rect">
              <a:avLst/>
            </a:prstGeom>
            <a:solidFill>
              <a:srgbClr val="FFCD61"/>
            </a:solidFill>
            <a:ln>
              <a:noFill/>
            </a:ln>
          </p:spPr>
          <p:txBody>
            <a:bodyPr anchor="ctr"/>
            <a:lstStyle/>
            <a:p>
              <a:pPr algn="ctr"/>
            </a:p>
          </p:txBody>
        </p:sp>
        <p:sp>
          <p:nvSpPr>
            <p:cNvPr id="1048734" name="íšlíḑè"/>
            <p:cNvSpPr/>
            <p:nvPr/>
          </p:nvSpPr>
          <p:spPr bwMode="auto">
            <a:xfrm>
              <a:off x="4913720" y="1500028"/>
              <a:ext cx="9246" cy="123660"/>
            </a:xfrm>
            <a:prstGeom prst="rect">
              <a:avLst/>
            </a:prstGeom>
            <a:solidFill>
              <a:srgbClr val="FFCD61"/>
            </a:solidFill>
            <a:ln>
              <a:noFill/>
            </a:ln>
          </p:spPr>
          <p:txBody>
            <a:bodyPr anchor="ctr"/>
            <a:lstStyle/>
            <a:p>
              <a:pPr algn="ctr"/>
            </a:p>
          </p:txBody>
        </p:sp>
        <p:sp>
          <p:nvSpPr>
            <p:cNvPr id="1048735" name="î$ḷidé"/>
            <p:cNvSpPr/>
            <p:nvPr/>
          </p:nvSpPr>
          <p:spPr bwMode="auto">
            <a:xfrm>
              <a:off x="4961104" y="1500028"/>
              <a:ext cx="12713" cy="123660"/>
            </a:xfrm>
            <a:prstGeom prst="rect">
              <a:avLst/>
            </a:prstGeom>
            <a:solidFill>
              <a:srgbClr val="FFCD61"/>
            </a:solidFill>
            <a:ln>
              <a:noFill/>
            </a:ln>
          </p:spPr>
          <p:txBody>
            <a:bodyPr anchor="ctr"/>
            <a:lstStyle/>
            <a:p>
              <a:pPr algn="ctr"/>
            </a:p>
          </p:txBody>
        </p:sp>
        <p:sp>
          <p:nvSpPr>
            <p:cNvPr id="1048736" name="ísḷíḓé"/>
            <p:cNvSpPr/>
            <p:nvPr/>
          </p:nvSpPr>
          <p:spPr bwMode="auto">
            <a:xfrm>
              <a:off x="5011955" y="1500028"/>
              <a:ext cx="9246" cy="123660"/>
            </a:xfrm>
            <a:prstGeom prst="rect">
              <a:avLst/>
            </a:prstGeom>
            <a:solidFill>
              <a:srgbClr val="FFCD61"/>
            </a:solidFill>
            <a:ln>
              <a:noFill/>
            </a:ln>
          </p:spPr>
          <p:txBody>
            <a:bodyPr anchor="ctr"/>
            <a:lstStyle/>
            <a:p>
              <a:pPr algn="ctr"/>
            </a:p>
          </p:txBody>
        </p:sp>
        <p:sp>
          <p:nvSpPr>
            <p:cNvPr id="1048737" name="îŝḻîḑê"/>
            <p:cNvSpPr/>
            <p:nvPr/>
          </p:nvSpPr>
          <p:spPr bwMode="auto">
            <a:xfrm>
              <a:off x="5061650" y="1500028"/>
              <a:ext cx="10401" cy="123660"/>
            </a:xfrm>
            <a:prstGeom prst="rect">
              <a:avLst/>
            </a:prstGeom>
            <a:solidFill>
              <a:srgbClr val="FFCD61"/>
            </a:solidFill>
            <a:ln>
              <a:noFill/>
            </a:ln>
          </p:spPr>
          <p:txBody>
            <a:bodyPr anchor="ctr"/>
            <a:lstStyle/>
            <a:p>
              <a:pPr algn="ctr"/>
            </a:p>
          </p:txBody>
        </p:sp>
        <p:sp>
          <p:nvSpPr>
            <p:cNvPr id="1048738" name="îṥlïḑê"/>
            <p:cNvSpPr/>
            <p:nvPr/>
          </p:nvSpPr>
          <p:spPr bwMode="auto">
            <a:xfrm>
              <a:off x="5110189" y="1451489"/>
              <a:ext cx="27737" cy="172199"/>
            </a:xfrm>
            <a:prstGeom prst="rect">
              <a:avLst/>
            </a:prstGeom>
            <a:solidFill>
              <a:srgbClr val="FFCD61"/>
            </a:solidFill>
            <a:ln>
              <a:noFill/>
            </a:ln>
          </p:spPr>
          <p:txBody>
            <a:bodyPr anchor="ctr"/>
            <a:lstStyle/>
            <a:p>
              <a:pPr algn="ctr"/>
            </a:p>
          </p:txBody>
        </p:sp>
        <p:sp>
          <p:nvSpPr>
            <p:cNvPr id="1048739" name="ï$ľïďê"/>
            <p:cNvSpPr/>
            <p:nvPr/>
          </p:nvSpPr>
          <p:spPr bwMode="auto">
            <a:xfrm>
              <a:off x="5173753" y="1500028"/>
              <a:ext cx="10401" cy="123660"/>
            </a:xfrm>
            <a:prstGeom prst="rect">
              <a:avLst/>
            </a:prstGeom>
            <a:solidFill>
              <a:srgbClr val="FFCD61"/>
            </a:solidFill>
            <a:ln>
              <a:noFill/>
            </a:ln>
          </p:spPr>
          <p:txBody>
            <a:bodyPr anchor="ctr"/>
            <a:lstStyle/>
            <a:p>
              <a:pPr algn="ctr"/>
            </a:p>
          </p:txBody>
        </p:sp>
        <p:sp>
          <p:nvSpPr>
            <p:cNvPr id="1048740" name="íṣḷîḓê"/>
            <p:cNvSpPr/>
            <p:nvPr/>
          </p:nvSpPr>
          <p:spPr bwMode="auto">
            <a:xfrm>
              <a:off x="5223448" y="1500028"/>
              <a:ext cx="10401" cy="123660"/>
            </a:xfrm>
            <a:prstGeom prst="rect">
              <a:avLst/>
            </a:prstGeom>
            <a:solidFill>
              <a:srgbClr val="FFCD61"/>
            </a:solidFill>
            <a:ln>
              <a:noFill/>
            </a:ln>
          </p:spPr>
          <p:txBody>
            <a:bodyPr anchor="ctr"/>
            <a:lstStyle/>
            <a:p>
              <a:pPr algn="ctr"/>
            </a:p>
          </p:txBody>
        </p:sp>
        <p:sp>
          <p:nvSpPr>
            <p:cNvPr id="1048741" name="ïṣḻïḍè"/>
            <p:cNvSpPr/>
            <p:nvPr/>
          </p:nvSpPr>
          <p:spPr bwMode="auto">
            <a:xfrm>
              <a:off x="5271987" y="1500028"/>
              <a:ext cx="11557" cy="123660"/>
            </a:xfrm>
            <a:prstGeom prst="rect">
              <a:avLst/>
            </a:prstGeom>
            <a:solidFill>
              <a:srgbClr val="FFCD61"/>
            </a:solidFill>
            <a:ln>
              <a:noFill/>
            </a:ln>
          </p:spPr>
          <p:txBody>
            <a:bodyPr anchor="ctr"/>
            <a:lstStyle/>
            <a:p>
              <a:pPr algn="ctr"/>
            </a:p>
          </p:txBody>
        </p:sp>
        <p:sp>
          <p:nvSpPr>
            <p:cNvPr id="1048742" name="íṧlïdé"/>
            <p:cNvSpPr/>
            <p:nvPr/>
          </p:nvSpPr>
          <p:spPr bwMode="auto">
            <a:xfrm>
              <a:off x="5321682" y="1500028"/>
              <a:ext cx="10401" cy="123660"/>
            </a:xfrm>
            <a:prstGeom prst="rect">
              <a:avLst/>
            </a:prstGeom>
            <a:solidFill>
              <a:srgbClr val="FFCD61"/>
            </a:solidFill>
            <a:ln>
              <a:noFill/>
            </a:ln>
          </p:spPr>
          <p:txBody>
            <a:bodyPr anchor="ctr"/>
            <a:lstStyle/>
            <a:p>
              <a:pPr algn="ctr"/>
            </a:p>
          </p:txBody>
        </p:sp>
        <p:sp>
          <p:nvSpPr>
            <p:cNvPr id="1048743" name="îšlíḓê"/>
            <p:cNvSpPr/>
            <p:nvPr/>
          </p:nvSpPr>
          <p:spPr bwMode="auto">
            <a:xfrm>
              <a:off x="5372533" y="1451489"/>
              <a:ext cx="27737" cy="172199"/>
            </a:xfrm>
            <a:prstGeom prst="rect">
              <a:avLst/>
            </a:prstGeom>
            <a:solidFill>
              <a:srgbClr val="FFCD61"/>
            </a:solidFill>
            <a:ln>
              <a:noFill/>
            </a:ln>
          </p:spPr>
          <p:txBody>
            <a:bodyPr anchor="ctr"/>
            <a:lstStyle/>
            <a:p>
              <a:pPr algn="ctr"/>
            </a:p>
          </p:txBody>
        </p:sp>
        <p:sp>
          <p:nvSpPr>
            <p:cNvPr id="1048744" name="iŝļïḍê"/>
            <p:cNvSpPr/>
            <p:nvPr/>
          </p:nvSpPr>
          <p:spPr bwMode="auto">
            <a:xfrm>
              <a:off x="5436096" y="1500028"/>
              <a:ext cx="10401" cy="123660"/>
            </a:xfrm>
            <a:prstGeom prst="rect">
              <a:avLst/>
            </a:prstGeom>
            <a:solidFill>
              <a:srgbClr val="FFCD61"/>
            </a:solidFill>
            <a:ln>
              <a:noFill/>
            </a:ln>
          </p:spPr>
          <p:txBody>
            <a:bodyPr anchor="ctr"/>
            <a:lstStyle/>
            <a:p>
              <a:pPr algn="ctr"/>
            </a:p>
          </p:txBody>
        </p:sp>
        <p:sp>
          <p:nvSpPr>
            <p:cNvPr id="1048745" name="iṥlïďe"/>
            <p:cNvSpPr/>
            <p:nvPr/>
          </p:nvSpPr>
          <p:spPr bwMode="auto">
            <a:xfrm>
              <a:off x="5484635" y="1500028"/>
              <a:ext cx="9246" cy="123660"/>
            </a:xfrm>
            <a:prstGeom prst="rect">
              <a:avLst/>
            </a:prstGeom>
            <a:solidFill>
              <a:srgbClr val="FFCD61"/>
            </a:solidFill>
            <a:ln>
              <a:noFill/>
            </a:ln>
          </p:spPr>
          <p:txBody>
            <a:bodyPr anchor="ctr"/>
            <a:lstStyle/>
            <a:p>
              <a:pPr algn="ctr"/>
            </a:p>
          </p:txBody>
        </p:sp>
        <p:sp>
          <p:nvSpPr>
            <p:cNvPr id="1048746" name="ïš1iḑe"/>
            <p:cNvSpPr/>
            <p:nvPr/>
          </p:nvSpPr>
          <p:spPr bwMode="auto">
            <a:xfrm>
              <a:off x="5534330" y="1500028"/>
              <a:ext cx="10401" cy="123660"/>
            </a:xfrm>
            <a:prstGeom prst="rect">
              <a:avLst/>
            </a:prstGeom>
            <a:solidFill>
              <a:srgbClr val="FFCD61"/>
            </a:solidFill>
            <a:ln>
              <a:noFill/>
            </a:ln>
          </p:spPr>
          <p:txBody>
            <a:bodyPr anchor="ctr"/>
            <a:lstStyle/>
            <a:p>
              <a:pPr algn="ctr"/>
            </a:p>
          </p:txBody>
        </p:sp>
        <p:sp>
          <p:nvSpPr>
            <p:cNvPr id="1048747" name="iŝ1ïḑê"/>
            <p:cNvSpPr/>
            <p:nvPr/>
          </p:nvSpPr>
          <p:spPr bwMode="auto">
            <a:xfrm>
              <a:off x="5584026" y="1500028"/>
              <a:ext cx="10401" cy="123660"/>
            </a:xfrm>
            <a:prstGeom prst="rect">
              <a:avLst/>
            </a:prstGeom>
            <a:solidFill>
              <a:srgbClr val="FFCD61"/>
            </a:solidFill>
            <a:ln>
              <a:noFill/>
            </a:ln>
          </p:spPr>
          <p:txBody>
            <a:bodyPr anchor="ctr"/>
            <a:lstStyle/>
            <a:p>
              <a:pPr algn="ctr"/>
            </a:p>
          </p:txBody>
        </p:sp>
        <p:sp>
          <p:nvSpPr>
            <p:cNvPr id="1048748" name="îš1ïdê"/>
            <p:cNvSpPr/>
            <p:nvPr/>
          </p:nvSpPr>
          <p:spPr bwMode="auto">
            <a:xfrm>
              <a:off x="5632565" y="1451489"/>
              <a:ext cx="27737" cy="172199"/>
            </a:xfrm>
            <a:prstGeom prst="rect">
              <a:avLst/>
            </a:prstGeom>
            <a:solidFill>
              <a:srgbClr val="FFCD61"/>
            </a:solidFill>
            <a:ln>
              <a:noFill/>
            </a:ln>
          </p:spPr>
          <p:txBody>
            <a:bodyPr anchor="ctr"/>
            <a:lstStyle/>
            <a:p>
              <a:pPr algn="ctr"/>
            </a:p>
          </p:txBody>
        </p:sp>
        <p:sp>
          <p:nvSpPr>
            <p:cNvPr id="1048749" name="îSḻïḑê"/>
            <p:cNvSpPr/>
            <p:nvPr/>
          </p:nvSpPr>
          <p:spPr bwMode="auto">
            <a:xfrm>
              <a:off x="5696128" y="1500028"/>
              <a:ext cx="10401" cy="123660"/>
            </a:xfrm>
            <a:prstGeom prst="rect">
              <a:avLst/>
            </a:prstGeom>
            <a:solidFill>
              <a:srgbClr val="FFCD61"/>
            </a:solidFill>
            <a:ln>
              <a:noFill/>
            </a:ln>
          </p:spPr>
          <p:txBody>
            <a:bodyPr anchor="ctr"/>
            <a:lstStyle/>
            <a:p>
              <a:pPr algn="ctr"/>
            </a:p>
          </p:txBody>
        </p:sp>
        <p:sp>
          <p:nvSpPr>
            <p:cNvPr id="1048750" name="iSlïḓê"/>
            <p:cNvSpPr/>
            <p:nvPr/>
          </p:nvSpPr>
          <p:spPr bwMode="auto">
            <a:xfrm>
              <a:off x="5746979" y="1500028"/>
              <a:ext cx="9246" cy="123660"/>
            </a:xfrm>
            <a:prstGeom prst="rect">
              <a:avLst/>
            </a:prstGeom>
            <a:solidFill>
              <a:srgbClr val="FFCD61"/>
            </a:solidFill>
            <a:ln>
              <a:noFill/>
            </a:ln>
          </p:spPr>
          <p:txBody>
            <a:bodyPr anchor="ctr"/>
            <a:lstStyle/>
            <a:p>
              <a:pPr algn="ctr"/>
            </a:p>
          </p:txBody>
        </p:sp>
        <p:sp>
          <p:nvSpPr>
            <p:cNvPr id="1048751" name="iśḻidè"/>
            <p:cNvSpPr/>
            <p:nvPr/>
          </p:nvSpPr>
          <p:spPr bwMode="auto">
            <a:xfrm>
              <a:off x="5794363" y="1500028"/>
              <a:ext cx="10401" cy="123660"/>
            </a:xfrm>
            <a:prstGeom prst="rect">
              <a:avLst/>
            </a:prstGeom>
            <a:solidFill>
              <a:srgbClr val="FFCD61"/>
            </a:solidFill>
            <a:ln>
              <a:noFill/>
            </a:ln>
          </p:spPr>
          <p:txBody>
            <a:bodyPr anchor="ctr"/>
            <a:lstStyle/>
            <a:p>
              <a:pPr algn="ctr"/>
            </a:p>
          </p:txBody>
        </p:sp>
        <p:sp>
          <p:nvSpPr>
            <p:cNvPr id="1048752" name="íṣliḋe"/>
            <p:cNvSpPr/>
            <p:nvPr/>
          </p:nvSpPr>
          <p:spPr bwMode="auto">
            <a:xfrm>
              <a:off x="5845213" y="1500028"/>
              <a:ext cx="9246" cy="123660"/>
            </a:xfrm>
            <a:prstGeom prst="rect">
              <a:avLst/>
            </a:prstGeom>
            <a:solidFill>
              <a:srgbClr val="FFCD61"/>
            </a:solidFill>
            <a:ln>
              <a:noFill/>
            </a:ln>
          </p:spPr>
          <p:txBody>
            <a:bodyPr anchor="ctr"/>
            <a:lstStyle/>
            <a:p>
              <a:pPr algn="ctr"/>
            </a:p>
          </p:txBody>
        </p:sp>
        <p:sp>
          <p:nvSpPr>
            <p:cNvPr id="1048753" name="ïs1îḋè"/>
            <p:cNvSpPr/>
            <p:nvPr/>
          </p:nvSpPr>
          <p:spPr bwMode="auto">
            <a:xfrm>
              <a:off x="5894908" y="1451489"/>
              <a:ext cx="27737" cy="172199"/>
            </a:xfrm>
            <a:prstGeom prst="rect">
              <a:avLst/>
            </a:prstGeom>
            <a:solidFill>
              <a:srgbClr val="FFCD61"/>
            </a:solidFill>
            <a:ln>
              <a:noFill/>
            </a:ln>
          </p:spPr>
          <p:txBody>
            <a:bodyPr anchor="ctr"/>
            <a:lstStyle/>
            <a:p>
              <a:pPr algn="ctr"/>
            </a:p>
          </p:txBody>
        </p:sp>
        <p:sp>
          <p:nvSpPr>
            <p:cNvPr id="1048754" name="ï$ľíḍê"/>
            <p:cNvSpPr/>
            <p:nvPr/>
          </p:nvSpPr>
          <p:spPr bwMode="auto">
            <a:xfrm>
              <a:off x="5958472" y="1500028"/>
              <a:ext cx="10401" cy="123660"/>
            </a:xfrm>
            <a:prstGeom prst="rect">
              <a:avLst/>
            </a:prstGeom>
            <a:solidFill>
              <a:srgbClr val="FFCD61"/>
            </a:solidFill>
            <a:ln>
              <a:noFill/>
            </a:ln>
          </p:spPr>
          <p:txBody>
            <a:bodyPr anchor="ctr"/>
            <a:lstStyle/>
            <a:p>
              <a:pPr algn="ctr"/>
            </a:p>
          </p:txBody>
        </p:sp>
        <p:sp>
          <p:nvSpPr>
            <p:cNvPr id="1048755" name="isliďé"/>
            <p:cNvSpPr/>
            <p:nvPr/>
          </p:nvSpPr>
          <p:spPr bwMode="auto">
            <a:xfrm>
              <a:off x="6007011" y="1500028"/>
              <a:ext cx="10401" cy="123660"/>
            </a:xfrm>
            <a:prstGeom prst="rect">
              <a:avLst/>
            </a:prstGeom>
            <a:solidFill>
              <a:srgbClr val="FFCD61"/>
            </a:solidFill>
            <a:ln>
              <a:noFill/>
            </a:ln>
          </p:spPr>
          <p:txBody>
            <a:bodyPr anchor="ctr"/>
            <a:lstStyle/>
            <a:p>
              <a:pPr algn="ctr"/>
            </a:p>
          </p:txBody>
        </p:sp>
        <p:sp>
          <p:nvSpPr>
            <p:cNvPr id="1048756" name="ï$ḻíďe"/>
            <p:cNvSpPr/>
            <p:nvPr/>
          </p:nvSpPr>
          <p:spPr bwMode="auto">
            <a:xfrm>
              <a:off x="6056706" y="1500028"/>
              <a:ext cx="10401" cy="123660"/>
            </a:xfrm>
            <a:prstGeom prst="rect">
              <a:avLst/>
            </a:prstGeom>
            <a:solidFill>
              <a:srgbClr val="FFCD61"/>
            </a:solidFill>
            <a:ln>
              <a:noFill/>
            </a:ln>
          </p:spPr>
          <p:txBody>
            <a:bodyPr anchor="ctr"/>
            <a:lstStyle/>
            <a:p>
              <a:pPr algn="ctr"/>
            </a:p>
          </p:txBody>
        </p:sp>
        <p:sp>
          <p:nvSpPr>
            <p:cNvPr id="1048757" name="ïṩḻîḍè"/>
            <p:cNvSpPr/>
            <p:nvPr/>
          </p:nvSpPr>
          <p:spPr bwMode="auto">
            <a:xfrm>
              <a:off x="6105246" y="1500028"/>
              <a:ext cx="9246" cy="123660"/>
            </a:xfrm>
            <a:prstGeom prst="rect">
              <a:avLst/>
            </a:prstGeom>
            <a:solidFill>
              <a:srgbClr val="FFCD61"/>
            </a:solidFill>
            <a:ln>
              <a:noFill/>
            </a:ln>
          </p:spPr>
          <p:txBody>
            <a:bodyPr anchor="ctr"/>
            <a:lstStyle/>
            <a:p>
              <a:pPr algn="ctr"/>
            </a:p>
          </p:txBody>
        </p:sp>
        <p:sp>
          <p:nvSpPr>
            <p:cNvPr id="1048758" name="îṡḷïďè"/>
            <p:cNvSpPr/>
            <p:nvPr/>
          </p:nvSpPr>
          <p:spPr bwMode="auto">
            <a:xfrm>
              <a:off x="6154941" y="1451489"/>
              <a:ext cx="27737" cy="172199"/>
            </a:xfrm>
            <a:prstGeom prst="rect">
              <a:avLst/>
            </a:prstGeom>
            <a:solidFill>
              <a:srgbClr val="FFCD61"/>
            </a:solidFill>
            <a:ln>
              <a:noFill/>
            </a:ln>
          </p:spPr>
          <p:txBody>
            <a:bodyPr anchor="ctr"/>
            <a:lstStyle/>
            <a:p>
              <a:pPr algn="ctr"/>
            </a:p>
          </p:txBody>
        </p:sp>
        <p:sp>
          <p:nvSpPr>
            <p:cNvPr id="1048759" name="ïṩḷïďè"/>
            <p:cNvSpPr/>
            <p:nvPr/>
          </p:nvSpPr>
          <p:spPr bwMode="auto">
            <a:xfrm>
              <a:off x="6219660" y="1500028"/>
              <a:ext cx="9246" cy="123660"/>
            </a:xfrm>
            <a:prstGeom prst="rect">
              <a:avLst/>
            </a:prstGeom>
            <a:solidFill>
              <a:srgbClr val="FFCD61"/>
            </a:solidFill>
            <a:ln>
              <a:noFill/>
            </a:ln>
          </p:spPr>
          <p:txBody>
            <a:bodyPr anchor="ctr"/>
            <a:lstStyle/>
            <a:p>
              <a:pPr algn="ctr"/>
            </a:p>
          </p:txBody>
        </p:sp>
        <p:sp>
          <p:nvSpPr>
            <p:cNvPr id="1048760" name="íŝḻiďê"/>
            <p:cNvSpPr/>
            <p:nvPr/>
          </p:nvSpPr>
          <p:spPr bwMode="auto">
            <a:xfrm>
              <a:off x="6269355" y="1500028"/>
              <a:ext cx="10401" cy="123660"/>
            </a:xfrm>
            <a:prstGeom prst="rect">
              <a:avLst/>
            </a:prstGeom>
            <a:solidFill>
              <a:srgbClr val="FFCD61"/>
            </a:solidFill>
            <a:ln>
              <a:noFill/>
            </a:ln>
          </p:spPr>
          <p:txBody>
            <a:bodyPr anchor="ctr"/>
            <a:lstStyle/>
            <a:p>
              <a:pPr algn="ctr"/>
            </a:p>
          </p:txBody>
        </p:sp>
        <p:sp>
          <p:nvSpPr>
            <p:cNvPr id="1048761" name="iṩḷîḍe"/>
            <p:cNvSpPr/>
            <p:nvPr/>
          </p:nvSpPr>
          <p:spPr bwMode="auto">
            <a:xfrm>
              <a:off x="6316738" y="1500028"/>
              <a:ext cx="10401" cy="123660"/>
            </a:xfrm>
            <a:prstGeom prst="rect">
              <a:avLst/>
            </a:prstGeom>
            <a:solidFill>
              <a:srgbClr val="FFCD61"/>
            </a:solidFill>
            <a:ln>
              <a:noFill/>
            </a:ln>
          </p:spPr>
          <p:txBody>
            <a:bodyPr anchor="ctr"/>
            <a:lstStyle/>
            <a:p>
              <a:pPr algn="ctr"/>
            </a:p>
          </p:txBody>
        </p:sp>
        <p:sp>
          <p:nvSpPr>
            <p:cNvPr id="1048762" name="iṥlïḓê"/>
            <p:cNvSpPr/>
            <p:nvPr/>
          </p:nvSpPr>
          <p:spPr bwMode="auto">
            <a:xfrm>
              <a:off x="6367589" y="1500028"/>
              <a:ext cx="9246" cy="123660"/>
            </a:xfrm>
            <a:prstGeom prst="rect">
              <a:avLst/>
            </a:prstGeom>
            <a:solidFill>
              <a:srgbClr val="FFCD61"/>
            </a:solidFill>
            <a:ln>
              <a:noFill/>
            </a:ln>
          </p:spPr>
          <p:txBody>
            <a:bodyPr anchor="ctr"/>
            <a:lstStyle/>
            <a:p>
              <a:pPr algn="ctr"/>
            </a:p>
          </p:txBody>
        </p:sp>
        <p:sp>
          <p:nvSpPr>
            <p:cNvPr id="1048763" name="î$ḷïḑe"/>
            <p:cNvSpPr/>
            <p:nvPr/>
          </p:nvSpPr>
          <p:spPr bwMode="auto">
            <a:xfrm>
              <a:off x="6414973" y="1451489"/>
              <a:ext cx="30048" cy="172199"/>
            </a:xfrm>
            <a:prstGeom prst="rect">
              <a:avLst/>
            </a:prstGeom>
            <a:solidFill>
              <a:srgbClr val="FFCD61"/>
            </a:solidFill>
            <a:ln>
              <a:noFill/>
            </a:ln>
          </p:spPr>
          <p:txBody>
            <a:bodyPr anchor="ctr"/>
            <a:lstStyle/>
            <a:p>
              <a:pPr algn="ctr"/>
            </a:p>
          </p:txBody>
        </p:sp>
        <p:sp>
          <p:nvSpPr>
            <p:cNvPr id="1048764" name="iślïḋè"/>
            <p:cNvSpPr/>
            <p:nvPr/>
          </p:nvSpPr>
          <p:spPr bwMode="auto">
            <a:xfrm>
              <a:off x="6479692" y="1500028"/>
              <a:ext cx="11557" cy="123660"/>
            </a:xfrm>
            <a:prstGeom prst="rect">
              <a:avLst/>
            </a:prstGeom>
            <a:solidFill>
              <a:srgbClr val="FFCD61"/>
            </a:solidFill>
            <a:ln>
              <a:noFill/>
            </a:ln>
          </p:spPr>
          <p:txBody>
            <a:bodyPr anchor="ctr"/>
            <a:lstStyle/>
            <a:p>
              <a:pPr algn="ctr"/>
            </a:p>
          </p:txBody>
        </p:sp>
        <p:sp>
          <p:nvSpPr>
            <p:cNvPr id="1048765" name="ïSlîḓe"/>
            <p:cNvSpPr/>
            <p:nvPr/>
          </p:nvSpPr>
          <p:spPr bwMode="auto">
            <a:xfrm>
              <a:off x="6529387" y="1500028"/>
              <a:ext cx="10401" cy="123660"/>
            </a:xfrm>
            <a:prstGeom prst="rect">
              <a:avLst/>
            </a:prstGeom>
            <a:solidFill>
              <a:srgbClr val="FFCD61"/>
            </a:solidFill>
            <a:ln>
              <a:noFill/>
            </a:ln>
          </p:spPr>
          <p:txBody>
            <a:bodyPr anchor="ctr"/>
            <a:lstStyle/>
            <a:p>
              <a:pPr algn="ctr"/>
            </a:p>
          </p:txBody>
        </p:sp>
        <p:sp>
          <p:nvSpPr>
            <p:cNvPr id="1048766" name="íšļiḓe"/>
            <p:cNvSpPr/>
            <p:nvPr/>
          </p:nvSpPr>
          <p:spPr bwMode="auto">
            <a:xfrm>
              <a:off x="6579082" y="1500028"/>
              <a:ext cx="10401" cy="123660"/>
            </a:xfrm>
            <a:prstGeom prst="rect">
              <a:avLst/>
            </a:prstGeom>
            <a:solidFill>
              <a:srgbClr val="FFCD61"/>
            </a:solidFill>
            <a:ln>
              <a:noFill/>
            </a:ln>
          </p:spPr>
          <p:txBody>
            <a:bodyPr anchor="ctr"/>
            <a:lstStyle/>
            <a:p>
              <a:pPr algn="ctr"/>
            </a:p>
          </p:txBody>
        </p:sp>
        <p:sp>
          <p:nvSpPr>
            <p:cNvPr id="1048767" name="îSḻîḓè"/>
            <p:cNvSpPr/>
            <p:nvPr/>
          </p:nvSpPr>
          <p:spPr bwMode="auto">
            <a:xfrm>
              <a:off x="6627621" y="1500028"/>
              <a:ext cx="10401" cy="123660"/>
            </a:xfrm>
            <a:prstGeom prst="rect">
              <a:avLst/>
            </a:prstGeom>
            <a:solidFill>
              <a:srgbClr val="FFCD61"/>
            </a:solidFill>
            <a:ln>
              <a:noFill/>
            </a:ln>
          </p:spPr>
          <p:txBody>
            <a:bodyPr anchor="ctr"/>
            <a:lstStyle/>
            <a:p>
              <a:pPr algn="ctr"/>
            </a:p>
          </p:txBody>
        </p:sp>
        <p:sp>
          <p:nvSpPr>
            <p:cNvPr id="1048768" name="íšḷïḋé"/>
            <p:cNvSpPr/>
            <p:nvPr/>
          </p:nvSpPr>
          <p:spPr bwMode="auto">
            <a:xfrm>
              <a:off x="6677316" y="1451489"/>
              <a:ext cx="28892" cy="172199"/>
            </a:xfrm>
            <a:prstGeom prst="rect">
              <a:avLst/>
            </a:prstGeom>
            <a:solidFill>
              <a:srgbClr val="FFCD61"/>
            </a:solidFill>
            <a:ln>
              <a:noFill/>
            </a:ln>
          </p:spPr>
          <p:txBody>
            <a:bodyPr anchor="ctr"/>
            <a:lstStyle/>
            <a:p>
              <a:pPr algn="ctr"/>
            </a:p>
          </p:txBody>
        </p:sp>
        <p:sp>
          <p:nvSpPr>
            <p:cNvPr id="1048769" name="ïṥ1ïdé"/>
            <p:cNvSpPr/>
            <p:nvPr/>
          </p:nvSpPr>
          <p:spPr bwMode="auto">
            <a:xfrm>
              <a:off x="6742036" y="1500028"/>
              <a:ext cx="9246" cy="123660"/>
            </a:xfrm>
            <a:prstGeom prst="rect">
              <a:avLst/>
            </a:prstGeom>
            <a:solidFill>
              <a:srgbClr val="FFCD61"/>
            </a:solidFill>
            <a:ln>
              <a:noFill/>
            </a:ln>
          </p:spPr>
          <p:txBody>
            <a:bodyPr anchor="ctr"/>
            <a:lstStyle/>
            <a:p>
              <a:pPr algn="ctr"/>
            </a:p>
          </p:txBody>
        </p:sp>
        <p:sp>
          <p:nvSpPr>
            <p:cNvPr id="1048770" name="îślíďè"/>
            <p:cNvSpPr/>
            <p:nvPr/>
          </p:nvSpPr>
          <p:spPr bwMode="auto">
            <a:xfrm>
              <a:off x="6791731" y="1500028"/>
              <a:ext cx="10401" cy="123660"/>
            </a:xfrm>
            <a:prstGeom prst="rect">
              <a:avLst/>
            </a:prstGeom>
            <a:solidFill>
              <a:srgbClr val="FFCD61"/>
            </a:solidFill>
            <a:ln>
              <a:noFill/>
            </a:ln>
          </p:spPr>
          <p:txBody>
            <a:bodyPr anchor="ctr"/>
            <a:lstStyle/>
            <a:p>
              <a:pPr algn="ctr"/>
            </a:p>
          </p:txBody>
        </p:sp>
        <p:sp>
          <p:nvSpPr>
            <p:cNvPr id="1048771" name="ïṥḷiḑê"/>
            <p:cNvSpPr/>
            <p:nvPr/>
          </p:nvSpPr>
          <p:spPr bwMode="auto">
            <a:xfrm>
              <a:off x="6840270" y="1500028"/>
              <a:ext cx="9246" cy="123660"/>
            </a:xfrm>
            <a:prstGeom prst="rect">
              <a:avLst/>
            </a:prstGeom>
            <a:solidFill>
              <a:srgbClr val="FFCD61"/>
            </a:solidFill>
            <a:ln>
              <a:noFill/>
            </a:ln>
          </p:spPr>
          <p:txBody>
            <a:bodyPr anchor="ctr"/>
            <a:lstStyle/>
            <a:p>
              <a:pPr algn="ctr"/>
            </a:p>
          </p:txBody>
        </p:sp>
        <p:sp>
          <p:nvSpPr>
            <p:cNvPr id="1048772" name="íṥļîḋé"/>
            <p:cNvSpPr/>
            <p:nvPr/>
          </p:nvSpPr>
          <p:spPr bwMode="auto">
            <a:xfrm>
              <a:off x="6889965" y="1500028"/>
              <a:ext cx="10401" cy="123660"/>
            </a:xfrm>
            <a:prstGeom prst="rect">
              <a:avLst/>
            </a:prstGeom>
            <a:solidFill>
              <a:srgbClr val="FFCD61"/>
            </a:solidFill>
            <a:ln>
              <a:noFill/>
            </a:ln>
          </p:spPr>
          <p:txBody>
            <a:bodyPr anchor="ctr"/>
            <a:lstStyle/>
            <a:p>
              <a:pPr algn="ctr"/>
            </a:p>
          </p:txBody>
        </p:sp>
        <p:sp>
          <p:nvSpPr>
            <p:cNvPr id="1048773" name="iśļïḍè"/>
            <p:cNvSpPr/>
            <p:nvPr/>
          </p:nvSpPr>
          <p:spPr bwMode="auto">
            <a:xfrm>
              <a:off x="6938504" y="1451489"/>
              <a:ext cx="27737" cy="172199"/>
            </a:xfrm>
            <a:prstGeom prst="rect">
              <a:avLst/>
            </a:prstGeom>
            <a:solidFill>
              <a:srgbClr val="FFCD61"/>
            </a:solidFill>
            <a:ln>
              <a:noFill/>
            </a:ln>
          </p:spPr>
          <p:txBody>
            <a:bodyPr anchor="ctr"/>
            <a:lstStyle/>
            <a:p>
              <a:pPr algn="ctr"/>
            </a:p>
          </p:txBody>
        </p:sp>
        <p:sp>
          <p:nvSpPr>
            <p:cNvPr id="1048774" name="îšḻîḓè"/>
            <p:cNvSpPr/>
            <p:nvPr/>
          </p:nvSpPr>
          <p:spPr bwMode="auto">
            <a:xfrm>
              <a:off x="7002068" y="1500028"/>
              <a:ext cx="10401" cy="123660"/>
            </a:xfrm>
            <a:prstGeom prst="rect">
              <a:avLst/>
            </a:prstGeom>
            <a:solidFill>
              <a:srgbClr val="FFCD61"/>
            </a:solidFill>
            <a:ln>
              <a:noFill/>
            </a:ln>
          </p:spPr>
          <p:txBody>
            <a:bodyPr anchor="ctr"/>
            <a:lstStyle/>
            <a:p>
              <a:pPr algn="ctr"/>
            </a:p>
          </p:txBody>
        </p:sp>
        <p:sp>
          <p:nvSpPr>
            <p:cNvPr id="1048775" name="iṡḷïḍè"/>
            <p:cNvSpPr/>
            <p:nvPr/>
          </p:nvSpPr>
          <p:spPr bwMode="auto">
            <a:xfrm>
              <a:off x="7051763" y="1500028"/>
              <a:ext cx="10401" cy="123660"/>
            </a:xfrm>
            <a:prstGeom prst="rect">
              <a:avLst/>
            </a:prstGeom>
            <a:solidFill>
              <a:srgbClr val="FFCD61"/>
            </a:solidFill>
            <a:ln>
              <a:noFill/>
            </a:ln>
          </p:spPr>
          <p:txBody>
            <a:bodyPr anchor="ctr"/>
            <a:lstStyle/>
            <a:p>
              <a:pPr algn="ctr"/>
            </a:p>
          </p:txBody>
        </p:sp>
        <p:sp>
          <p:nvSpPr>
            <p:cNvPr id="1048776" name="ïṡ1îďe"/>
            <p:cNvSpPr/>
            <p:nvPr/>
          </p:nvSpPr>
          <p:spPr bwMode="auto">
            <a:xfrm>
              <a:off x="7102613" y="1500028"/>
              <a:ext cx="9246" cy="123660"/>
            </a:xfrm>
            <a:prstGeom prst="rect">
              <a:avLst/>
            </a:prstGeom>
            <a:solidFill>
              <a:srgbClr val="FFCD61"/>
            </a:solidFill>
            <a:ln>
              <a:noFill/>
            </a:ln>
          </p:spPr>
          <p:txBody>
            <a:bodyPr anchor="ctr"/>
            <a:lstStyle/>
            <a:p>
              <a:pPr algn="ctr"/>
            </a:p>
          </p:txBody>
        </p:sp>
        <p:sp>
          <p:nvSpPr>
            <p:cNvPr id="1048777" name="î$lîḑé"/>
            <p:cNvSpPr/>
            <p:nvPr/>
          </p:nvSpPr>
          <p:spPr bwMode="auto">
            <a:xfrm>
              <a:off x="7149997" y="1500028"/>
              <a:ext cx="10401" cy="123660"/>
            </a:xfrm>
            <a:prstGeom prst="rect">
              <a:avLst/>
            </a:prstGeom>
            <a:solidFill>
              <a:srgbClr val="FFCD61"/>
            </a:solidFill>
            <a:ln>
              <a:noFill/>
            </a:ln>
          </p:spPr>
          <p:txBody>
            <a:bodyPr anchor="ctr"/>
            <a:lstStyle/>
            <a:p>
              <a:pPr algn="ctr"/>
            </a:p>
          </p:txBody>
        </p:sp>
        <p:sp>
          <p:nvSpPr>
            <p:cNvPr id="1048778" name="iSlîďê"/>
            <p:cNvSpPr/>
            <p:nvPr/>
          </p:nvSpPr>
          <p:spPr bwMode="auto">
            <a:xfrm>
              <a:off x="7200848" y="1451489"/>
              <a:ext cx="27737" cy="172199"/>
            </a:xfrm>
            <a:prstGeom prst="rect">
              <a:avLst/>
            </a:prstGeom>
            <a:solidFill>
              <a:srgbClr val="FFCD61"/>
            </a:solidFill>
            <a:ln>
              <a:noFill/>
            </a:ln>
          </p:spPr>
          <p:txBody>
            <a:bodyPr anchor="ctr"/>
            <a:lstStyle/>
            <a:p>
              <a:pPr algn="ctr"/>
            </a:p>
          </p:txBody>
        </p:sp>
        <p:sp>
          <p:nvSpPr>
            <p:cNvPr id="1048779" name="išḷïḑe"/>
            <p:cNvSpPr/>
            <p:nvPr/>
          </p:nvSpPr>
          <p:spPr bwMode="auto">
            <a:xfrm>
              <a:off x="3974137" y="3735149"/>
              <a:ext cx="144462" cy="918780"/>
            </a:xfrm>
            <a:custGeom>
              <a:avLst/>
              <a:gdLst>
                <a:gd name="T0" fmla="*/ 2 w 125"/>
                <a:gd name="T1" fmla="*/ 0 h 795"/>
                <a:gd name="T2" fmla="*/ 125 w 125"/>
                <a:gd name="T3" fmla="*/ 0 h 795"/>
                <a:gd name="T4" fmla="*/ 123 w 125"/>
                <a:gd name="T5" fmla="*/ 795 h 795"/>
                <a:gd name="T6" fmla="*/ 0 w 125"/>
                <a:gd name="T7" fmla="*/ 793 h 795"/>
                <a:gd name="T8" fmla="*/ 2 w 125"/>
                <a:gd name="T9" fmla="*/ 0 h 795"/>
              </a:gdLst>
              <a:ahLst/>
              <a:cxnLst>
                <a:cxn ang="0">
                  <a:pos x="T0" y="T1"/>
                </a:cxn>
                <a:cxn ang="0">
                  <a:pos x="T2" y="T3"/>
                </a:cxn>
                <a:cxn ang="0">
                  <a:pos x="T4" y="T5"/>
                </a:cxn>
                <a:cxn ang="0">
                  <a:pos x="T6" y="T7"/>
                </a:cxn>
                <a:cxn ang="0">
                  <a:pos x="T8" y="T9"/>
                </a:cxn>
              </a:cxnLst>
              <a:rect l="0" t="0" r="r" b="b"/>
              <a:pathLst>
                <a:path w="125" h="795">
                  <a:moveTo>
                    <a:pt x="2" y="0"/>
                  </a:moveTo>
                  <a:lnTo>
                    <a:pt x="125" y="0"/>
                  </a:lnTo>
                  <a:lnTo>
                    <a:pt x="123" y="795"/>
                  </a:lnTo>
                  <a:lnTo>
                    <a:pt x="0" y="793"/>
                  </a:lnTo>
                  <a:lnTo>
                    <a:pt x="2" y="0"/>
                  </a:lnTo>
                  <a:close/>
                </a:path>
              </a:pathLst>
            </a:custGeom>
            <a:solidFill>
              <a:srgbClr val="FFFFFF"/>
            </a:solidFill>
            <a:ln>
              <a:noFill/>
            </a:ln>
          </p:spPr>
          <p:txBody>
            <a:bodyPr anchor="ctr"/>
            <a:lstStyle/>
            <a:p>
              <a:pPr algn="ctr"/>
            </a:p>
          </p:txBody>
        </p:sp>
        <p:sp>
          <p:nvSpPr>
            <p:cNvPr id="1048780" name="ísḷíďè"/>
            <p:cNvSpPr/>
            <p:nvPr/>
          </p:nvSpPr>
          <p:spPr bwMode="auto">
            <a:xfrm>
              <a:off x="4001874" y="3774443"/>
              <a:ext cx="88989" cy="837881"/>
            </a:xfrm>
            <a:custGeom>
              <a:avLst/>
              <a:gdLst>
                <a:gd name="T0" fmla="*/ 2 w 77"/>
                <a:gd name="T1" fmla="*/ 0 h 725"/>
                <a:gd name="T2" fmla="*/ 0 w 77"/>
                <a:gd name="T3" fmla="*/ 725 h 725"/>
                <a:gd name="T4" fmla="*/ 75 w 77"/>
                <a:gd name="T5" fmla="*/ 725 h 725"/>
                <a:gd name="T6" fmla="*/ 77 w 77"/>
                <a:gd name="T7" fmla="*/ 2 h 725"/>
                <a:gd name="T8" fmla="*/ 2 w 77"/>
                <a:gd name="T9" fmla="*/ 0 h 725"/>
              </a:gdLst>
              <a:ahLst/>
              <a:cxnLst>
                <a:cxn ang="0">
                  <a:pos x="T0" y="T1"/>
                </a:cxn>
                <a:cxn ang="0">
                  <a:pos x="T2" y="T3"/>
                </a:cxn>
                <a:cxn ang="0">
                  <a:pos x="T4" y="T5"/>
                </a:cxn>
                <a:cxn ang="0">
                  <a:pos x="T6" y="T7"/>
                </a:cxn>
                <a:cxn ang="0">
                  <a:pos x="T8" y="T9"/>
                </a:cxn>
              </a:cxnLst>
              <a:rect l="0" t="0" r="r" b="b"/>
              <a:pathLst>
                <a:path w="77" h="725">
                  <a:moveTo>
                    <a:pt x="2" y="0"/>
                  </a:moveTo>
                  <a:lnTo>
                    <a:pt x="0" y="725"/>
                  </a:lnTo>
                  <a:lnTo>
                    <a:pt x="75" y="725"/>
                  </a:lnTo>
                  <a:lnTo>
                    <a:pt x="77" y="2"/>
                  </a:lnTo>
                  <a:lnTo>
                    <a:pt x="2" y="0"/>
                  </a:lnTo>
                  <a:close/>
                </a:path>
              </a:pathLst>
            </a:custGeom>
            <a:solidFill>
              <a:srgbClr val="87BBDA"/>
            </a:solidFill>
            <a:ln>
              <a:noFill/>
            </a:ln>
          </p:spPr>
          <p:txBody>
            <a:bodyPr anchor="ctr"/>
            <a:lstStyle/>
            <a:p>
              <a:pPr algn="ctr"/>
            </a:p>
          </p:txBody>
        </p:sp>
        <p:sp>
          <p:nvSpPr>
            <p:cNvPr id="1048781" name="iṩliḓê"/>
            <p:cNvSpPr/>
            <p:nvPr/>
          </p:nvSpPr>
          <p:spPr bwMode="auto">
            <a:xfrm>
              <a:off x="3875903" y="3502854"/>
              <a:ext cx="344398" cy="317817"/>
            </a:xfrm>
            <a:custGeom>
              <a:avLst/>
              <a:gdLst>
                <a:gd name="T0" fmla="*/ 131 w 172"/>
                <a:gd name="T1" fmla="*/ 0 h 159"/>
                <a:gd name="T2" fmla="*/ 172 w 172"/>
                <a:gd name="T3" fmla="*/ 74 h 159"/>
                <a:gd name="T4" fmla="*/ 86 w 172"/>
                <a:gd name="T5" fmla="*/ 159 h 159"/>
                <a:gd name="T6" fmla="*/ 0 w 172"/>
                <a:gd name="T7" fmla="*/ 73 h 159"/>
                <a:gd name="T8" fmla="*/ 42 w 172"/>
                <a:gd name="T9" fmla="*/ 0 h 159"/>
                <a:gd name="T10" fmla="*/ 41 w 172"/>
                <a:gd name="T11" fmla="*/ 49 h 159"/>
                <a:gd name="T12" fmla="*/ 41 w 172"/>
                <a:gd name="T13" fmla="*/ 74 h 159"/>
                <a:gd name="T14" fmla="*/ 64 w 172"/>
                <a:gd name="T15" fmla="*/ 87 h 159"/>
                <a:gd name="T16" fmla="*/ 86 w 172"/>
                <a:gd name="T17" fmla="*/ 100 h 159"/>
                <a:gd name="T18" fmla="*/ 108 w 172"/>
                <a:gd name="T19" fmla="*/ 88 h 159"/>
                <a:gd name="T20" fmla="*/ 131 w 172"/>
                <a:gd name="T21" fmla="*/ 75 h 159"/>
                <a:gd name="T22" fmla="*/ 131 w 172"/>
                <a:gd name="T23" fmla="*/ 49 h 159"/>
                <a:gd name="T24" fmla="*/ 131 w 172"/>
                <a:gd name="T2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59">
                  <a:moveTo>
                    <a:pt x="131" y="0"/>
                  </a:moveTo>
                  <a:cubicBezTo>
                    <a:pt x="155" y="16"/>
                    <a:pt x="172" y="43"/>
                    <a:pt x="172" y="74"/>
                  </a:cubicBezTo>
                  <a:cubicBezTo>
                    <a:pt x="171" y="121"/>
                    <a:pt x="133" y="159"/>
                    <a:pt x="86" y="159"/>
                  </a:cubicBezTo>
                  <a:cubicBezTo>
                    <a:pt x="38" y="159"/>
                    <a:pt x="0" y="120"/>
                    <a:pt x="0" y="73"/>
                  </a:cubicBezTo>
                  <a:cubicBezTo>
                    <a:pt x="0" y="42"/>
                    <a:pt x="17" y="15"/>
                    <a:pt x="42" y="0"/>
                  </a:cubicBezTo>
                  <a:cubicBezTo>
                    <a:pt x="41" y="49"/>
                    <a:pt x="41" y="49"/>
                    <a:pt x="41" y="49"/>
                  </a:cubicBezTo>
                  <a:cubicBezTo>
                    <a:pt x="41" y="74"/>
                    <a:pt x="41" y="74"/>
                    <a:pt x="41" y="74"/>
                  </a:cubicBezTo>
                  <a:cubicBezTo>
                    <a:pt x="64" y="87"/>
                    <a:pt x="64" y="87"/>
                    <a:pt x="64" y="87"/>
                  </a:cubicBezTo>
                  <a:cubicBezTo>
                    <a:pt x="86" y="100"/>
                    <a:pt x="86" y="100"/>
                    <a:pt x="86" y="100"/>
                  </a:cubicBezTo>
                  <a:cubicBezTo>
                    <a:pt x="108" y="88"/>
                    <a:pt x="108" y="88"/>
                    <a:pt x="108" y="88"/>
                  </a:cubicBezTo>
                  <a:cubicBezTo>
                    <a:pt x="131" y="75"/>
                    <a:pt x="131" y="75"/>
                    <a:pt x="131" y="75"/>
                  </a:cubicBezTo>
                  <a:cubicBezTo>
                    <a:pt x="131" y="49"/>
                    <a:pt x="131" y="49"/>
                    <a:pt x="131" y="49"/>
                  </a:cubicBezTo>
                  <a:lnTo>
                    <a:pt x="131" y="0"/>
                  </a:lnTo>
                  <a:close/>
                </a:path>
              </a:pathLst>
            </a:custGeom>
            <a:solidFill>
              <a:srgbClr val="FFFFFF"/>
            </a:solidFill>
            <a:ln>
              <a:noFill/>
            </a:ln>
          </p:spPr>
          <p:txBody>
            <a:bodyPr anchor="ctr"/>
            <a:lstStyle/>
            <a:p>
              <a:pPr algn="ctr"/>
            </a:p>
          </p:txBody>
        </p:sp>
        <p:sp>
          <p:nvSpPr>
            <p:cNvPr id="1048782" name="íṩlíḋè"/>
            <p:cNvSpPr/>
            <p:nvPr/>
          </p:nvSpPr>
          <p:spPr bwMode="auto">
            <a:xfrm>
              <a:off x="3873592" y="4536048"/>
              <a:ext cx="343242" cy="317817"/>
            </a:xfrm>
            <a:custGeom>
              <a:avLst/>
              <a:gdLst>
                <a:gd name="T0" fmla="*/ 130 w 171"/>
                <a:gd name="T1" fmla="*/ 159 h 159"/>
                <a:gd name="T2" fmla="*/ 171 w 171"/>
                <a:gd name="T3" fmla="*/ 86 h 159"/>
                <a:gd name="T4" fmla="*/ 86 w 171"/>
                <a:gd name="T5" fmla="*/ 0 h 159"/>
                <a:gd name="T6" fmla="*/ 0 w 171"/>
                <a:gd name="T7" fmla="*/ 85 h 159"/>
                <a:gd name="T8" fmla="*/ 40 w 171"/>
                <a:gd name="T9" fmla="*/ 158 h 159"/>
                <a:gd name="T10" fmla="*/ 41 w 171"/>
                <a:gd name="T11" fmla="*/ 110 h 159"/>
                <a:gd name="T12" fmla="*/ 41 w 171"/>
                <a:gd name="T13" fmla="*/ 84 h 159"/>
                <a:gd name="T14" fmla="*/ 63 w 171"/>
                <a:gd name="T15" fmla="*/ 71 h 159"/>
                <a:gd name="T16" fmla="*/ 85 w 171"/>
                <a:gd name="T17" fmla="*/ 59 h 159"/>
                <a:gd name="T18" fmla="*/ 108 w 171"/>
                <a:gd name="T19" fmla="*/ 72 h 159"/>
                <a:gd name="T20" fmla="*/ 130 w 171"/>
                <a:gd name="T21" fmla="*/ 85 h 159"/>
                <a:gd name="T22" fmla="*/ 130 w 171"/>
                <a:gd name="T23" fmla="*/ 110 h 159"/>
                <a:gd name="T24" fmla="*/ 130 w 171"/>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59">
                  <a:moveTo>
                    <a:pt x="130" y="159"/>
                  </a:moveTo>
                  <a:cubicBezTo>
                    <a:pt x="154" y="144"/>
                    <a:pt x="171" y="117"/>
                    <a:pt x="171" y="86"/>
                  </a:cubicBezTo>
                  <a:cubicBezTo>
                    <a:pt x="171" y="39"/>
                    <a:pt x="133" y="0"/>
                    <a:pt x="86" y="0"/>
                  </a:cubicBezTo>
                  <a:cubicBezTo>
                    <a:pt x="38" y="0"/>
                    <a:pt x="0" y="38"/>
                    <a:pt x="0" y="85"/>
                  </a:cubicBezTo>
                  <a:cubicBezTo>
                    <a:pt x="0" y="116"/>
                    <a:pt x="16" y="143"/>
                    <a:pt x="40" y="158"/>
                  </a:cubicBezTo>
                  <a:cubicBezTo>
                    <a:pt x="41" y="110"/>
                    <a:pt x="41" y="110"/>
                    <a:pt x="41" y="110"/>
                  </a:cubicBezTo>
                  <a:cubicBezTo>
                    <a:pt x="41" y="84"/>
                    <a:pt x="41" y="84"/>
                    <a:pt x="41" y="84"/>
                  </a:cubicBezTo>
                  <a:cubicBezTo>
                    <a:pt x="63" y="71"/>
                    <a:pt x="63" y="71"/>
                    <a:pt x="63" y="71"/>
                  </a:cubicBezTo>
                  <a:cubicBezTo>
                    <a:pt x="85" y="59"/>
                    <a:pt x="85" y="59"/>
                    <a:pt x="85" y="59"/>
                  </a:cubicBezTo>
                  <a:cubicBezTo>
                    <a:pt x="108" y="72"/>
                    <a:pt x="108" y="72"/>
                    <a:pt x="108" y="72"/>
                  </a:cubicBezTo>
                  <a:cubicBezTo>
                    <a:pt x="130" y="85"/>
                    <a:pt x="130" y="85"/>
                    <a:pt x="130" y="85"/>
                  </a:cubicBezTo>
                  <a:cubicBezTo>
                    <a:pt x="130" y="110"/>
                    <a:pt x="130" y="110"/>
                    <a:pt x="130" y="110"/>
                  </a:cubicBezTo>
                  <a:lnTo>
                    <a:pt x="130" y="159"/>
                  </a:lnTo>
                  <a:close/>
                </a:path>
              </a:pathLst>
            </a:custGeom>
            <a:solidFill>
              <a:srgbClr val="FFFFFF"/>
            </a:solidFill>
            <a:ln>
              <a:noFill/>
            </a:ln>
          </p:spPr>
          <p:txBody>
            <a:bodyPr anchor="ctr"/>
            <a:lstStyle/>
            <a:p>
              <a:pPr algn="ctr"/>
            </a:p>
          </p:txBody>
        </p:sp>
        <p:sp>
          <p:nvSpPr>
            <p:cNvPr id="1048783" name="işliḍé"/>
            <p:cNvSpPr/>
            <p:nvPr/>
          </p:nvSpPr>
          <p:spPr bwMode="auto">
            <a:xfrm>
              <a:off x="3900173" y="4563785"/>
              <a:ext cx="287769" cy="228828"/>
            </a:xfrm>
            <a:custGeom>
              <a:avLst/>
              <a:gdLst>
                <a:gd name="T0" fmla="*/ 131 w 144"/>
                <a:gd name="T1" fmla="*/ 114 h 114"/>
                <a:gd name="T2" fmla="*/ 144 w 144"/>
                <a:gd name="T3" fmla="*/ 72 h 114"/>
                <a:gd name="T4" fmla="*/ 73 w 144"/>
                <a:gd name="T5" fmla="*/ 0 h 114"/>
                <a:gd name="T6" fmla="*/ 0 w 144"/>
                <a:gd name="T7" fmla="*/ 71 h 114"/>
                <a:gd name="T8" fmla="*/ 14 w 144"/>
                <a:gd name="T9" fmla="*/ 113 h 114"/>
                <a:gd name="T10" fmla="*/ 14 w 144"/>
                <a:gd name="T11" fmla="*/ 62 h 114"/>
                <a:gd name="T12" fmla="*/ 73 w 144"/>
                <a:gd name="T13" fmla="*/ 29 h 114"/>
                <a:gd name="T14" fmla="*/ 131 w 144"/>
                <a:gd name="T15" fmla="*/ 63 h 114"/>
                <a:gd name="T16" fmla="*/ 131 w 144"/>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14">
                  <a:moveTo>
                    <a:pt x="131" y="114"/>
                  </a:moveTo>
                  <a:cubicBezTo>
                    <a:pt x="139" y="102"/>
                    <a:pt x="144" y="87"/>
                    <a:pt x="144" y="72"/>
                  </a:cubicBezTo>
                  <a:cubicBezTo>
                    <a:pt x="144" y="32"/>
                    <a:pt x="112" y="0"/>
                    <a:pt x="73" y="0"/>
                  </a:cubicBezTo>
                  <a:cubicBezTo>
                    <a:pt x="33" y="0"/>
                    <a:pt x="1" y="32"/>
                    <a:pt x="0" y="71"/>
                  </a:cubicBezTo>
                  <a:cubicBezTo>
                    <a:pt x="0" y="87"/>
                    <a:pt x="5" y="101"/>
                    <a:pt x="14" y="113"/>
                  </a:cubicBezTo>
                  <a:cubicBezTo>
                    <a:pt x="14" y="62"/>
                    <a:pt x="14" y="62"/>
                    <a:pt x="14" y="62"/>
                  </a:cubicBezTo>
                  <a:cubicBezTo>
                    <a:pt x="73" y="29"/>
                    <a:pt x="73" y="29"/>
                    <a:pt x="73" y="29"/>
                  </a:cubicBezTo>
                  <a:cubicBezTo>
                    <a:pt x="131" y="63"/>
                    <a:pt x="131" y="63"/>
                    <a:pt x="131" y="63"/>
                  </a:cubicBezTo>
                  <a:lnTo>
                    <a:pt x="131" y="114"/>
                  </a:lnTo>
                  <a:close/>
                </a:path>
              </a:pathLst>
            </a:custGeom>
            <a:solidFill>
              <a:srgbClr val="87BBDA"/>
            </a:solidFill>
            <a:ln>
              <a:noFill/>
            </a:ln>
          </p:spPr>
          <p:txBody>
            <a:bodyPr anchor="ctr"/>
            <a:lstStyle/>
            <a:p>
              <a:pPr algn="ctr"/>
            </a:p>
          </p:txBody>
        </p:sp>
        <p:sp>
          <p:nvSpPr>
            <p:cNvPr id="1048784" name="iṩľiḓé"/>
            <p:cNvSpPr/>
            <p:nvPr/>
          </p:nvSpPr>
          <p:spPr bwMode="auto">
            <a:xfrm>
              <a:off x="3903640" y="3564106"/>
              <a:ext cx="288925" cy="228828"/>
            </a:xfrm>
            <a:custGeom>
              <a:avLst/>
              <a:gdLst>
                <a:gd name="T0" fmla="*/ 14 w 144"/>
                <a:gd name="T1" fmla="*/ 0 h 114"/>
                <a:gd name="T2" fmla="*/ 0 w 144"/>
                <a:gd name="T3" fmla="*/ 41 h 114"/>
                <a:gd name="T4" fmla="*/ 72 w 144"/>
                <a:gd name="T5" fmla="*/ 114 h 114"/>
                <a:gd name="T6" fmla="*/ 144 w 144"/>
                <a:gd name="T7" fmla="*/ 42 h 114"/>
                <a:gd name="T8" fmla="*/ 131 w 144"/>
                <a:gd name="T9" fmla="*/ 0 h 114"/>
                <a:gd name="T10" fmla="*/ 130 w 144"/>
                <a:gd name="T11" fmla="*/ 51 h 114"/>
                <a:gd name="T12" fmla="*/ 72 w 144"/>
                <a:gd name="T13" fmla="*/ 85 h 114"/>
                <a:gd name="T14" fmla="*/ 13 w 144"/>
                <a:gd name="T15" fmla="*/ 51 h 114"/>
                <a:gd name="T16" fmla="*/ 14 w 144"/>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14">
                  <a:moveTo>
                    <a:pt x="14" y="0"/>
                  </a:moveTo>
                  <a:cubicBezTo>
                    <a:pt x="5" y="12"/>
                    <a:pt x="0" y="26"/>
                    <a:pt x="0" y="41"/>
                  </a:cubicBezTo>
                  <a:cubicBezTo>
                    <a:pt x="0" y="81"/>
                    <a:pt x="32" y="113"/>
                    <a:pt x="72" y="114"/>
                  </a:cubicBezTo>
                  <a:cubicBezTo>
                    <a:pt x="111" y="114"/>
                    <a:pt x="144" y="82"/>
                    <a:pt x="144" y="42"/>
                  </a:cubicBezTo>
                  <a:cubicBezTo>
                    <a:pt x="144" y="27"/>
                    <a:pt x="139" y="12"/>
                    <a:pt x="131" y="0"/>
                  </a:cubicBezTo>
                  <a:cubicBezTo>
                    <a:pt x="130" y="51"/>
                    <a:pt x="130" y="51"/>
                    <a:pt x="130" y="51"/>
                  </a:cubicBezTo>
                  <a:cubicBezTo>
                    <a:pt x="72" y="85"/>
                    <a:pt x="72" y="85"/>
                    <a:pt x="72" y="85"/>
                  </a:cubicBezTo>
                  <a:cubicBezTo>
                    <a:pt x="13" y="51"/>
                    <a:pt x="13" y="51"/>
                    <a:pt x="13" y="51"/>
                  </a:cubicBezTo>
                  <a:lnTo>
                    <a:pt x="14" y="0"/>
                  </a:lnTo>
                  <a:close/>
                </a:path>
              </a:pathLst>
            </a:custGeom>
            <a:solidFill>
              <a:srgbClr val="87BBDA"/>
            </a:solidFill>
            <a:ln>
              <a:noFill/>
            </a:ln>
          </p:spPr>
          <p:txBody>
            <a:bodyPr anchor="ctr"/>
            <a:lstStyle/>
            <a:p>
              <a:pPr algn="ctr"/>
            </a:p>
          </p:txBody>
        </p:sp>
        <p:sp>
          <p:nvSpPr>
            <p:cNvPr id="1048785" name="îSḷidê"/>
            <p:cNvSpPr/>
            <p:nvPr/>
          </p:nvSpPr>
          <p:spPr bwMode="auto">
            <a:xfrm>
              <a:off x="7627301" y="3502854"/>
              <a:ext cx="129438" cy="1351012"/>
            </a:xfrm>
            <a:custGeom>
              <a:avLst/>
              <a:gdLst>
                <a:gd name="T0" fmla="*/ 65 w 65"/>
                <a:gd name="T1" fmla="*/ 74 h 675"/>
                <a:gd name="T2" fmla="*/ 32 w 65"/>
                <a:gd name="T3" fmla="*/ 0 h 675"/>
                <a:gd name="T4" fmla="*/ 0 w 65"/>
                <a:gd name="T5" fmla="*/ 74 h 675"/>
                <a:gd name="T6" fmla="*/ 0 w 65"/>
                <a:gd name="T7" fmla="*/ 657 h 675"/>
                <a:gd name="T8" fmla="*/ 18 w 65"/>
                <a:gd name="T9" fmla="*/ 675 h 675"/>
                <a:gd name="T10" fmla="*/ 47 w 65"/>
                <a:gd name="T11" fmla="*/ 675 h 675"/>
                <a:gd name="T12" fmla="*/ 65 w 65"/>
                <a:gd name="T13" fmla="*/ 657 h 675"/>
                <a:gd name="T14" fmla="*/ 65 w 65"/>
                <a:gd name="T15" fmla="*/ 74 h 6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75">
                  <a:moveTo>
                    <a:pt x="65" y="74"/>
                  </a:moveTo>
                  <a:cubicBezTo>
                    <a:pt x="32" y="0"/>
                    <a:pt x="32" y="0"/>
                    <a:pt x="32" y="0"/>
                  </a:cubicBezTo>
                  <a:cubicBezTo>
                    <a:pt x="0" y="74"/>
                    <a:pt x="0" y="74"/>
                    <a:pt x="0" y="74"/>
                  </a:cubicBezTo>
                  <a:cubicBezTo>
                    <a:pt x="0" y="657"/>
                    <a:pt x="0" y="657"/>
                    <a:pt x="0" y="657"/>
                  </a:cubicBezTo>
                  <a:cubicBezTo>
                    <a:pt x="0" y="667"/>
                    <a:pt x="8" y="675"/>
                    <a:pt x="18" y="675"/>
                  </a:cubicBezTo>
                  <a:cubicBezTo>
                    <a:pt x="47" y="675"/>
                    <a:pt x="47" y="675"/>
                    <a:pt x="47" y="675"/>
                  </a:cubicBezTo>
                  <a:cubicBezTo>
                    <a:pt x="57" y="675"/>
                    <a:pt x="65" y="667"/>
                    <a:pt x="65" y="657"/>
                  </a:cubicBezTo>
                  <a:lnTo>
                    <a:pt x="65" y="74"/>
                  </a:lnTo>
                  <a:close/>
                </a:path>
              </a:pathLst>
            </a:custGeom>
            <a:solidFill>
              <a:srgbClr val="FFEEC9"/>
            </a:solidFill>
            <a:ln>
              <a:noFill/>
            </a:ln>
          </p:spPr>
          <p:txBody>
            <a:bodyPr anchor="ctr"/>
            <a:lstStyle/>
            <a:p>
              <a:pPr algn="ctr"/>
            </a:p>
          </p:txBody>
        </p:sp>
        <p:sp>
          <p:nvSpPr>
            <p:cNvPr id="1048786" name="í$lïḑe"/>
            <p:cNvSpPr/>
            <p:nvPr/>
          </p:nvSpPr>
          <p:spPr bwMode="auto">
            <a:xfrm>
              <a:off x="7690864" y="3502854"/>
              <a:ext cx="65875" cy="1351012"/>
            </a:xfrm>
            <a:custGeom>
              <a:avLst/>
              <a:gdLst>
                <a:gd name="T0" fmla="*/ 33 w 33"/>
                <a:gd name="T1" fmla="*/ 74 h 675"/>
                <a:gd name="T2" fmla="*/ 0 w 33"/>
                <a:gd name="T3" fmla="*/ 0 h 675"/>
                <a:gd name="T4" fmla="*/ 15 w 33"/>
                <a:gd name="T5" fmla="*/ 77 h 675"/>
                <a:gd name="T6" fmla="*/ 15 w 33"/>
                <a:gd name="T7" fmla="*/ 675 h 675"/>
                <a:gd name="T8" fmla="*/ 15 w 33"/>
                <a:gd name="T9" fmla="*/ 675 h 675"/>
                <a:gd name="T10" fmla="*/ 33 w 33"/>
                <a:gd name="T11" fmla="*/ 657 h 675"/>
                <a:gd name="T12" fmla="*/ 33 w 33"/>
                <a:gd name="T13" fmla="*/ 74 h 675"/>
              </a:gdLst>
              <a:ahLst/>
              <a:cxnLst>
                <a:cxn ang="0">
                  <a:pos x="T0" y="T1"/>
                </a:cxn>
                <a:cxn ang="0">
                  <a:pos x="T2" y="T3"/>
                </a:cxn>
                <a:cxn ang="0">
                  <a:pos x="T4" y="T5"/>
                </a:cxn>
                <a:cxn ang="0">
                  <a:pos x="T6" y="T7"/>
                </a:cxn>
                <a:cxn ang="0">
                  <a:pos x="T8" y="T9"/>
                </a:cxn>
                <a:cxn ang="0">
                  <a:pos x="T10" y="T11"/>
                </a:cxn>
                <a:cxn ang="0">
                  <a:pos x="T12" y="T13"/>
                </a:cxn>
              </a:cxnLst>
              <a:rect l="0" t="0" r="r" b="b"/>
              <a:pathLst>
                <a:path w="33" h="675">
                  <a:moveTo>
                    <a:pt x="33" y="74"/>
                  </a:moveTo>
                  <a:cubicBezTo>
                    <a:pt x="0" y="0"/>
                    <a:pt x="0" y="0"/>
                    <a:pt x="0" y="0"/>
                  </a:cubicBezTo>
                  <a:cubicBezTo>
                    <a:pt x="15" y="77"/>
                    <a:pt x="15" y="77"/>
                    <a:pt x="15" y="77"/>
                  </a:cubicBezTo>
                  <a:cubicBezTo>
                    <a:pt x="15" y="675"/>
                    <a:pt x="15" y="675"/>
                    <a:pt x="15" y="675"/>
                  </a:cubicBezTo>
                  <a:cubicBezTo>
                    <a:pt x="15" y="675"/>
                    <a:pt x="15" y="675"/>
                    <a:pt x="15" y="675"/>
                  </a:cubicBezTo>
                  <a:cubicBezTo>
                    <a:pt x="25" y="675"/>
                    <a:pt x="33" y="667"/>
                    <a:pt x="33" y="657"/>
                  </a:cubicBezTo>
                  <a:lnTo>
                    <a:pt x="33" y="74"/>
                  </a:lnTo>
                  <a:close/>
                </a:path>
              </a:pathLst>
            </a:custGeom>
            <a:solidFill>
              <a:srgbClr val="FFCD61"/>
            </a:solidFill>
            <a:ln>
              <a:noFill/>
            </a:ln>
          </p:spPr>
          <p:txBody>
            <a:bodyPr anchor="ctr"/>
            <a:lstStyle/>
            <a:p>
              <a:pPr algn="ctr"/>
            </a:p>
          </p:txBody>
        </p:sp>
        <p:sp>
          <p:nvSpPr>
            <p:cNvPr id="1048787" name="îSlídè"/>
            <p:cNvSpPr/>
            <p:nvPr/>
          </p:nvSpPr>
          <p:spPr bwMode="auto">
            <a:xfrm>
              <a:off x="7627301" y="3502854"/>
              <a:ext cx="129438" cy="1271268"/>
            </a:xfrm>
            <a:custGeom>
              <a:avLst/>
              <a:gdLst>
                <a:gd name="T0" fmla="*/ 65 w 65"/>
                <a:gd name="T1" fmla="*/ 74 h 635"/>
                <a:gd name="T2" fmla="*/ 32 w 65"/>
                <a:gd name="T3" fmla="*/ 0 h 635"/>
                <a:gd name="T4" fmla="*/ 0 w 65"/>
                <a:gd name="T5" fmla="*/ 74 h 635"/>
                <a:gd name="T6" fmla="*/ 0 w 65"/>
                <a:gd name="T7" fmla="*/ 631 h 635"/>
                <a:gd name="T8" fmla="*/ 65 w 65"/>
                <a:gd name="T9" fmla="*/ 631 h 635"/>
                <a:gd name="T10" fmla="*/ 65 w 65"/>
                <a:gd name="T11" fmla="*/ 74 h 635"/>
              </a:gdLst>
              <a:ahLst/>
              <a:cxnLst>
                <a:cxn ang="0">
                  <a:pos x="T0" y="T1"/>
                </a:cxn>
                <a:cxn ang="0">
                  <a:pos x="T2" y="T3"/>
                </a:cxn>
                <a:cxn ang="0">
                  <a:pos x="T4" y="T5"/>
                </a:cxn>
                <a:cxn ang="0">
                  <a:pos x="T6" y="T7"/>
                </a:cxn>
                <a:cxn ang="0">
                  <a:pos x="T8" y="T9"/>
                </a:cxn>
                <a:cxn ang="0">
                  <a:pos x="T10" y="T11"/>
                </a:cxn>
              </a:cxnLst>
              <a:rect l="0" t="0" r="r" b="b"/>
              <a:pathLst>
                <a:path w="65" h="635">
                  <a:moveTo>
                    <a:pt x="65" y="74"/>
                  </a:moveTo>
                  <a:cubicBezTo>
                    <a:pt x="32" y="0"/>
                    <a:pt x="32" y="0"/>
                    <a:pt x="32" y="0"/>
                  </a:cubicBezTo>
                  <a:cubicBezTo>
                    <a:pt x="0" y="74"/>
                    <a:pt x="0" y="74"/>
                    <a:pt x="0" y="74"/>
                  </a:cubicBezTo>
                  <a:cubicBezTo>
                    <a:pt x="0" y="631"/>
                    <a:pt x="0" y="631"/>
                    <a:pt x="0" y="631"/>
                  </a:cubicBezTo>
                  <a:cubicBezTo>
                    <a:pt x="23" y="635"/>
                    <a:pt x="44" y="635"/>
                    <a:pt x="65" y="631"/>
                  </a:cubicBezTo>
                  <a:lnTo>
                    <a:pt x="65" y="74"/>
                  </a:lnTo>
                  <a:close/>
                </a:path>
              </a:pathLst>
            </a:custGeom>
            <a:solidFill>
              <a:srgbClr val="C0F7FC"/>
            </a:solidFill>
            <a:ln>
              <a:noFill/>
            </a:ln>
          </p:spPr>
          <p:txBody>
            <a:bodyPr anchor="ctr"/>
            <a:lstStyle/>
            <a:p>
              <a:pPr algn="ctr"/>
            </a:p>
          </p:txBody>
        </p:sp>
        <p:sp>
          <p:nvSpPr>
            <p:cNvPr id="1048788" name="íṧļîḓé"/>
            <p:cNvSpPr/>
            <p:nvPr/>
          </p:nvSpPr>
          <p:spPr bwMode="auto">
            <a:xfrm>
              <a:off x="7690864" y="3502854"/>
              <a:ext cx="65875" cy="1268957"/>
            </a:xfrm>
            <a:custGeom>
              <a:avLst/>
              <a:gdLst>
                <a:gd name="T0" fmla="*/ 33 w 33"/>
                <a:gd name="T1" fmla="*/ 74 h 634"/>
                <a:gd name="T2" fmla="*/ 0 w 33"/>
                <a:gd name="T3" fmla="*/ 0 h 634"/>
                <a:gd name="T4" fmla="*/ 15 w 33"/>
                <a:gd name="T5" fmla="*/ 77 h 634"/>
                <a:gd name="T6" fmla="*/ 15 w 33"/>
                <a:gd name="T7" fmla="*/ 634 h 634"/>
                <a:gd name="T8" fmla="*/ 33 w 33"/>
                <a:gd name="T9" fmla="*/ 631 h 634"/>
                <a:gd name="T10" fmla="*/ 33 w 33"/>
                <a:gd name="T11" fmla="*/ 74 h 634"/>
              </a:gdLst>
              <a:ahLst/>
              <a:cxnLst>
                <a:cxn ang="0">
                  <a:pos x="T0" y="T1"/>
                </a:cxn>
                <a:cxn ang="0">
                  <a:pos x="T2" y="T3"/>
                </a:cxn>
                <a:cxn ang="0">
                  <a:pos x="T4" y="T5"/>
                </a:cxn>
                <a:cxn ang="0">
                  <a:pos x="T6" y="T7"/>
                </a:cxn>
                <a:cxn ang="0">
                  <a:pos x="T8" y="T9"/>
                </a:cxn>
                <a:cxn ang="0">
                  <a:pos x="T10" y="T11"/>
                </a:cxn>
              </a:cxnLst>
              <a:rect l="0" t="0" r="r" b="b"/>
              <a:pathLst>
                <a:path w="33" h="634">
                  <a:moveTo>
                    <a:pt x="33" y="74"/>
                  </a:moveTo>
                  <a:cubicBezTo>
                    <a:pt x="0" y="0"/>
                    <a:pt x="0" y="0"/>
                    <a:pt x="0" y="0"/>
                  </a:cubicBezTo>
                  <a:cubicBezTo>
                    <a:pt x="15" y="77"/>
                    <a:pt x="15" y="77"/>
                    <a:pt x="15" y="77"/>
                  </a:cubicBezTo>
                  <a:cubicBezTo>
                    <a:pt x="15" y="634"/>
                    <a:pt x="15" y="634"/>
                    <a:pt x="15" y="634"/>
                  </a:cubicBezTo>
                  <a:cubicBezTo>
                    <a:pt x="26" y="634"/>
                    <a:pt x="22" y="633"/>
                    <a:pt x="33" y="631"/>
                  </a:cubicBezTo>
                  <a:lnTo>
                    <a:pt x="33" y="74"/>
                  </a:lnTo>
                  <a:close/>
                </a:path>
              </a:pathLst>
            </a:custGeom>
            <a:solidFill>
              <a:srgbClr val="A2EDF4"/>
            </a:solidFill>
            <a:ln>
              <a:noFill/>
            </a:ln>
          </p:spPr>
          <p:txBody>
            <a:bodyPr anchor="ctr"/>
            <a:lstStyle/>
            <a:p>
              <a:pPr algn="ctr"/>
            </a:p>
          </p:txBody>
        </p:sp>
        <p:sp>
          <p:nvSpPr>
            <p:cNvPr id="1048789" name="ïśļiḍé"/>
            <p:cNvSpPr/>
            <p:nvPr/>
          </p:nvSpPr>
          <p:spPr bwMode="auto">
            <a:xfrm>
              <a:off x="7627301" y="3502854"/>
              <a:ext cx="129438" cy="1229663"/>
            </a:xfrm>
            <a:custGeom>
              <a:avLst/>
              <a:gdLst>
                <a:gd name="T0" fmla="*/ 65 w 65"/>
                <a:gd name="T1" fmla="*/ 74 h 614"/>
                <a:gd name="T2" fmla="*/ 32 w 65"/>
                <a:gd name="T3" fmla="*/ 0 h 614"/>
                <a:gd name="T4" fmla="*/ 0 w 65"/>
                <a:gd name="T5" fmla="*/ 74 h 614"/>
                <a:gd name="T6" fmla="*/ 0 w 65"/>
                <a:gd name="T7" fmla="*/ 610 h 614"/>
                <a:gd name="T8" fmla="*/ 65 w 65"/>
                <a:gd name="T9" fmla="*/ 610 h 614"/>
                <a:gd name="T10" fmla="*/ 65 w 65"/>
                <a:gd name="T11" fmla="*/ 74 h 614"/>
              </a:gdLst>
              <a:ahLst/>
              <a:cxnLst>
                <a:cxn ang="0">
                  <a:pos x="T0" y="T1"/>
                </a:cxn>
                <a:cxn ang="0">
                  <a:pos x="T2" y="T3"/>
                </a:cxn>
                <a:cxn ang="0">
                  <a:pos x="T4" y="T5"/>
                </a:cxn>
                <a:cxn ang="0">
                  <a:pos x="T6" y="T7"/>
                </a:cxn>
                <a:cxn ang="0">
                  <a:pos x="T8" y="T9"/>
                </a:cxn>
                <a:cxn ang="0">
                  <a:pos x="T10" y="T11"/>
                </a:cxn>
              </a:cxnLst>
              <a:rect l="0" t="0" r="r" b="b"/>
              <a:pathLst>
                <a:path w="65" h="614">
                  <a:moveTo>
                    <a:pt x="65" y="74"/>
                  </a:moveTo>
                  <a:cubicBezTo>
                    <a:pt x="32" y="0"/>
                    <a:pt x="32" y="0"/>
                    <a:pt x="32" y="0"/>
                  </a:cubicBezTo>
                  <a:cubicBezTo>
                    <a:pt x="0" y="74"/>
                    <a:pt x="0" y="74"/>
                    <a:pt x="0" y="74"/>
                  </a:cubicBezTo>
                  <a:cubicBezTo>
                    <a:pt x="0" y="610"/>
                    <a:pt x="0" y="610"/>
                    <a:pt x="0" y="610"/>
                  </a:cubicBezTo>
                  <a:cubicBezTo>
                    <a:pt x="23" y="614"/>
                    <a:pt x="45" y="614"/>
                    <a:pt x="65" y="610"/>
                  </a:cubicBezTo>
                  <a:lnTo>
                    <a:pt x="65" y="74"/>
                  </a:lnTo>
                  <a:close/>
                </a:path>
              </a:pathLst>
            </a:custGeom>
            <a:solidFill>
              <a:srgbClr val="87BBDA"/>
            </a:solidFill>
            <a:ln>
              <a:noFill/>
            </a:ln>
          </p:spPr>
          <p:txBody>
            <a:bodyPr anchor="ctr"/>
            <a:lstStyle/>
            <a:p>
              <a:pPr algn="ctr"/>
            </a:p>
          </p:txBody>
        </p:sp>
        <p:sp>
          <p:nvSpPr>
            <p:cNvPr id="1048790" name="ïsļîḍé"/>
            <p:cNvSpPr/>
            <p:nvPr/>
          </p:nvSpPr>
          <p:spPr bwMode="auto">
            <a:xfrm>
              <a:off x="7693175" y="3508632"/>
              <a:ext cx="63563" cy="1219262"/>
            </a:xfrm>
            <a:custGeom>
              <a:avLst/>
              <a:gdLst>
                <a:gd name="T0" fmla="*/ 32 w 32"/>
                <a:gd name="T1" fmla="*/ 74 h 609"/>
                <a:gd name="T2" fmla="*/ 0 w 32"/>
                <a:gd name="T3" fmla="*/ 0 h 609"/>
                <a:gd name="T4" fmla="*/ 16 w 32"/>
                <a:gd name="T5" fmla="*/ 74 h 609"/>
                <a:gd name="T6" fmla="*/ 16 w 32"/>
                <a:gd name="T7" fmla="*/ 607 h 609"/>
                <a:gd name="T8" fmla="*/ 32 w 32"/>
                <a:gd name="T9" fmla="*/ 607 h 609"/>
                <a:gd name="T10" fmla="*/ 32 w 32"/>
                <a:gd name="T11" fmla="*/ 74 h 609"/>
              </a:gdLst>
              <a:ahLst/>
              <a:cxnLst>
                <a:cxn ang="0">
                  <a:pos x="T0" y="T1"/>
                </a:cxn>
                <a:cxn ang="0">
                  <a:pos x="T2" y="T3"/>
                </a:cxn>
                <a:cxn ang="0">
                  <a:pos x="T4" y="T5"/>
                </a:cxn>
                <a:cxn ang="0">
                  <a:pos x="T6" y="T7"/>
                </a:cxn>
                <a:cxn ang="0">
                  <a:pos x="T8" y="T9"/>
                </a:cxn>
                <a:cxn ang="0">
                  <a:pos x="T10" y="T11"/>
                </a:cxn>
              </a:cxnLst>
              <a:rect l="0" t="0" r="r" b="b"/>
              <a:pathLst>
                <a:path w="32" h="609">
                  <a:moveTo>
                    <a:pt x="32" y="74"/>
                  </a:moveTo>
                  <a:cubicBezTo>
                    <a:pt x="0" y="0"/>
                    <a:pt x="0" y="0"/>
                    <a:pt x="0" y="0"/>
                  </a:cubicBezTo>
                  <a:cubicBezTo>
                    <a:pt x="16" y="74"/>
                    <a:pt x="16" y="74"/>
                    <a:pt x="16" y="74"/>
                  </a:cubicBezTo>
                  <a:cubicBezTo>
                    <a:pt x="16" y="607"/>
                    <a:pt x="16" y="607"/>
                    <a:pt x="16" y="607"/>
                  </a:cubicBezTo>
                  <a:cubicBezTo>
                    <a:pt x="27" y="607"/>
                    <a:pt x="21" y="609"/>
                    <a:pt x="32" y="607"/>
                  </a:cubicBezTo>
                  <a:lnTo>
                    <a:pt x="32" y="74"/>
                  </a:lnTo>
                  <a:close/>
                </a:path>
              </a:pathLst>
            </a:custGeom>
            <a:solidFill>
              <a:srgbClr val="4C8EB4"/>
            </a:solidFill>
            <a:ln>
              <a:noFill/>
            </a:ln>
          </p:spPr>
          <p:txBody>
            <a:bodyPr anchor="ctr"/>
            <a:lstStyle/>
            <a:p>
              <a:pPr algn="ctr"/>
            </a:p>
          </p:txBody>
        </p:sp>
        <p:sp>
          <p:nvSpPr>
            <p:cNvPr id="1048791" name="iṡlíďe"/>
            <p:cNvSpPr/>
            <p:nvPr/>
          </p:nvSpPr>
          <p:spPr bwMode="auto">
            <a:xfrm>
              <a:off x="7627301" y="3502854"/>
              <a:ext cx="129438" cy="153708"/>
            </a:xfrm>
            <a:custGeom>
              <a:avLst/>
              <a:gdLst>
                <a:gd name="T0" fmla="*/ 65 w 65"/>
                <a:gd name="T1" fmla="*/ 74 h 77"/>
                <a:gd name="T2" fmla="*/ 32 w 65"/>
                <a:gd name="T3" fmla="*/ 0 h 77"/>
                <a:gd name="T4" fmla="*/ 0 w 65"/>
                <a:gd name="T5" fmla="*/ 74 h 77"/>
                <a:gd name="T6" fmla="*/ 32 w 65"/>
                <a:gd name="T7" fmla="*/ 77 h 77"/>
                <a:gd name="T8" fmla="*/ 65 w 65"/>
                <a:gd name="T9" fmla="*/ 74 h 77"/>
              </a:gdLst>
              <a:ahLst/>
              <a:cxnLst>
                <a:cxn ang="0">
                  <a:pos x="T0" y="T1"/>
                </a:cxn>
                <a:cxn ang="0">
                  <a:pos x="T2" y="T3"/>
                </a:cxn>
                <a:cxn ang="0">
                  <a:pos x="T4" y="T5"/>
                </a:cxn>
                <a:cxn ang="0">
                  <a:pos x="T6" y="T7"/>
                </a:cxn>
                <a:cxn ang="0">
                  <a:pos x="T8" y="T9"/>
                </a:cxn>
              </a:cxnLst>
              <a:rect l="0" t="0" r="r" b="b"/>
              <a:pathLst>
                <a:path w="65" h="77">
                  <a:moveTo>
                    <a:pt x="65" y="74"/>
                  </a:moveTo>
                  <a:cubicBezTo>
                    <a:pt x="32" y="0"/>
                    <a:pt x="32" y="0"/>
                    <a:pt x="32" y="0"/>
                  </a:cubicBezTo>
                  <a:cubicBezTo>
                    <a:pt x="0" y="74"/>
                    <a:pt x="0" y="74"/>
                    <a:pt x="0" y="74"/>
                  </a:cubicBezTo>
                  <a:cubicBezTo>
                    <a:pt x="10" y="76"/>
                    <a:pt x="21" y="77"/>
                    <a:pt x="32" y="77"/>
                  </a:cubicBezTo>
                  <a:cubicBezTo>
                    <a:pt x="44" y="77"/>
                    <a:pt x="55" y="76"/>
                    <a:pt x="65" y="74"/>
                  </a:cubicBezTo>
                  <a:close/>
                </a:path>
              </a:pathLst>
            </a:custGeom>
            <a:solidFill>
              <a:srgbClr val="FFFFFF"/>
            </a:solidFill>
            <a:ln>
              <a:noFill/>
            </a:ln>
          </p:spPr>
          <p:txBody>
            <a:bodyPr anchor="ctr"/>
            <a:lstStyle/>
            <a:p>
              <a:pPr algn="ctr"/>
            </a:p>
          </p:txBody>
        </p:sp>
        <p:sp>
          <p:nvSpPr>
            <p:cNvPr id="1048792" name="i$ľiḓè"/>
            <p:cNvSpPr/>
            <p:nvPr/>
          </p:nvSpPr>
          <p:spPr bwMode="auto">
            <a:xfrm>
              <a:off x="7690864" y="3502854"/>
              <a:ext cx="65875" cy="153708"/>
            </a:xfrm>
            <a:custGeom>
              <a:avLst/>
              <a:gdLst>
                <a:gd name="T0" fmla="*/ 33 w 33"/>
                <a:gd name="T1" fmla="*/ 74 h 77"/>
                <a:gd name="T2" fmla="*/ 0 w 33"/>
                <a:gd name="T3" fmla="*/ 0 h 77"/>
                <a:gd name="T4" fmla="*/ 17 w 33"/>
                <a:gd name="T5" fmla="*/ 77 h 77"/>
                <a:gd name="T6" fmla="*/ 33 w 33"/>
                <a:gd name="T7" fmla="*/ 74 h 77"/>
              </a:gdLst>
              <a:ahLst/>
              <a:cxnLst>
                <a:cxn ang="0">
                  <a:pos x="T0" y="T1"/>
                </a:cxn>
                <a:cxn ang="0">
                  <a:pos x="T2" y="T3"/>
                </a:cxn>
                <a:cxn ang="0">
                  <a:pos x="T4" y="T5"/>
                </a:cxn>
                <a:cxn ang="0">
                  <a:pos x="T6" y="T7"/>
                </a:cxn>
              </a:cxnLst>
              <a:rect l="0" t="0" r="r" b="b"/>
              <a:pathLst>
                <a:path w="33" h="77">
                  <a:moveTo>
                    <a:pt x="33" y="74"/>
                  </a:moveTo>
                  <a:cubicBezTo>
                    <a:pt x="0" y="0"/>
                    <a:pt x="0" y="0"/>
                    <a:pt x="0" y="0"/>
                  </a:cubicBezTo>
                  <a:cubicBezTo>
                    <a:pt x="17" y="77"/>
                    <a:pt x="17" y="77"/>
                    <a:pt x="17" y="77"/>
                  </a:cubicBezTo>
                  <a:cubicBezTo>
                    <a:pt x="28" y="77"/>
                    <a:pt x="23" y="76"/>
                    <a:pt x="33" y="74"/>
                  </a:cubicBezTo>
                  <a:close/>
                </a:path>
              </a:pathLst>
            </a:custGeom>
            <a:solidFill>
              <a:srgbClr val="CCCCCC"/>
            </a:solidFill>
            <a:ln>
              <a:noFill/>
            </a:ln>
          </p:spPr>
          <p:txBody>
            <a:bodyPr anchor="ctr"/>
            <a:lstStyle/>
            <a:p>
              <a:pPr algn="ctr"/>
            </a:p>
          </p:txBody>
        </p:sp>
        <p:sp>
          <p:nvSpPr>
            <p:cNvPr id="1048793" name="íṥliḑe"/>
            <p:cNvSpPr/>
            <p:nvPr/>
          </p:nvSpPr>
          <p:spPr bwMode="auto">
            <a:xfrm>
              <a:off x="7671217" y="3502854"/>
              <a:ext cx="41605" cy="52006"/>
            </a:xfrm>
            <a:custGeom>
              <a:avLst/>
              <a:gdLst>
                <a:gd name="T0" fmla="*/ 21 w 21"/>
                <a:gd name="T1" fmla="*/ 25 h 26"/>
                <a:gd name="T2" fmla="*/ 10 w 21"/>
                <a:gd name="T3" fmla="*/ 0 h 26"/>
                <a:gd name="T4" fmla="*/ 0 w 21"/>
                <a:gd name="T5" fmla="*/ 25 h 26"/>
                <a:gd name="T6" fmla="*/ 10 w 21"/>
                <a:gd name="T7" fmla="*/ 26 h 26"/>
                <a:gd name="T8" fmla="*/ 21 w 21"/>
                <a:gd name="T9" fmla="*/ 25 h 26"/>
              </a:gdLst>
              <a:ahLst/>
              <a:cxnLst>
                <a:cxn ang="0">
                  <a:pos x="T0" y="T1"/>
                </a:cxn>
                <a:cxn ang="0">
                  <a:pos x="T2" y="T3"/>
                </a:cxn>
                <a:cxn ang="0">
                  <a:pos x="T4" y="T5"/>
                </a:cxn>
                <a:cxn ang="0">
                  <a:pos x="T6" y="T7"/>
                </a:cxn>
                <a:cxn ang="0">
                  <a:pos x="T8" y="T9"/>
                </a:cxn>
              </a:cxnLst>
              <a:rect l="0" t="0" r="r" b="b"/>
              <a:pathLst>
                <a:path w="21" h="26">
                  <a:moveTo>
                    <a:pt x="21" y="25"/>
                  </a:moveTo>
                  <a:cubicBezTo>
                    <a:pt x="10" y="0"/>
                    <a:pt x="10" y="0"/>
                    <a:pt x="10" y="0"/>
                  </a:cubicBezTo>
                  <a:cubicBezTo>
                    <a:pt x="0" y="25"/>
                    <a:pt x="0" y="25"/>
                    <a:pt x="0" y="25"/>
                  </a:cubicBezTo>
                  <a:cubicBezTo>
                    <a:pt x="3" y="26"/>
                    <a:pt x="7" y="26"/>
                    <a:pt x="10" y="26"/>
                  </a:cubicBezTo>
                  <a:cubicBezTo>
                    <a:pt x="14" y="26"/>
                    <a:pt x="18" y="26"/>
                    <a:pt x="21" y="25"/>
                  </a:cubicBezTo>
                  <a:close/>
                </a:path>
              </a:pathLst>
            </a:custGeom>
            <a:solidFill>
              <a:srgbClr val="4D4D4D"/>
            </a:solidFill>
            <a:ln>
              <a:noFill/>
            </a:ln>
          </p:spPr>
          <p:txBody>
            <a:bodyPr anchor="ctr"/>
            <a:lstStyle/>
            <a:p>
              <a:pPr algn="ctr"/>
            </a:p>
          </p:txBody>
        </p:sp>
        <p:sp>
          <p:nvSpPr>
            <p:cNvPr id="1048794" name="ïsľiḋê"/>
            <p:cNvSpPr/>
            <p:nvPr/>
          </p:nvSpPr>
          <p:spPr bwMode="auto">
            <a:xfrm>
              <a:off x="3619338" y="2062853"/>
              <a:ext cx="543178" cy="542023"/>
            </a:xfrm>
            <a:custGeom>
              <a:avLst/>
              <a:gdLst>
                <a:gd name="T0" fmla="*/ 239 w 271"/>
                <a:gd name="T1" fmla="*/ 189 h 271"/>
                <a:gd name="T2" fmla="*/ 254 w 271"/>
                <a:gd name="T3" fmla="*/ 202 h 271"/>
                <a:gd name="T4" fmla="*/ 222 w 271"/>
                <a:gd name="T5" fmla="*/ 241 h 271"/>
                <a:gd name="T6" fmla="*/ 207 w 271"/>
                <a:gd name="T7" fmla="*/ 228 h 271"/>
                <a:gd name="T8" fmla="*/ 171 w 271"/>
                <a:gd name="T9" fmla="*/ 246 h 271"/>
                <a:gd name="T10" fmla="*/ 172 w 271"/>
                <a:gd name="T11" fmla="*/ 266 h 271"/>
                <a:gd name="T12" fmla="*/ 136 w 271"/>
                <a:gd name="T13" fmla="*/ 270 h 271"/>
                <a:gd name="T14" fmla="*/ 136 w 271"/>
                <a:gd name="T15" fmla="*/ 213 h 271"/>
                <a:gd name="T16" fmla="*/ 195 w 271"/>
                <a:gd name="T17" fmla="*/ 186 h 271"/>
                <a:gd name="T18" fmla="*/ 186 w 271"/>
                <a:gd name="T19" fmla="*/ 76 h 271"/>
                <a:gd name="T20" fmla="*/ 186 w 271"/>
                <a:gd name="T21" fmla="*/ 76 h 271"/>
                <a:gd name="T22" fmla="*/ 158 w 271"/>
                <a:gd name="T23" fmla="*/ 61 h 271"/>
                <a:gd name="T24" fmla="*/ 136 w 271"/>
                <a:gd name="T25" fmla="*/ 57 h 271"/>
                <a:gd name="T26" fmla="*/ 136 w 271"/>
                <a:gd name="T27" fmla="*/ 1 h 271"/>
                <a:gd name="T28" fmla="*/ 149 w 271"/>
                <a:gd name="T29" fmla="*/ 0 h 271"/>
                <a:gd name="T30" fmla="*/ 151 w 271"/>
                <a:gd name="T31" fmla="*/ 20 h 271"/>
                <a:gd name="T32" fmla="*/ 190 w 271"/>
                <a:gd name="T33" fmla="*/ 32 h 271"/>
                <a:gd name="T34" fmla="*/ 203 w 271"/>
                <a:gd name="T35" fmla="*/ 17 h 271"/>
                <a:gd name="T36" fmla="*/ 241 w 271"/>
                <a:gd name="T37" fmla="*/ 49 h 271"/>
                <a:gd name="T38" fmla="*/ 228 w 271"/>
                <a:gd name="T39" fmla="*/ 64 h 271"/>
                <a:gd name="T40" fmla="*/ 247 w 271"/>
                <a:gd name="T41" fmla="*/ 101 h 271"/>
                <a:gd name="T42" fmla="*/ 267 w 271"/>
                <a:gd name="T43" fmla="*/ 99 h 271"/>
                <a:gd name="T44" fmla="*/ 271 w 271"/>
                <a:gd name="T45" fmla="*/ 149 h 271"/>
                <a:gd name="T46" fmla="*/ 251 w 271"/>
                <a:gd name="T47" fmla="*/ 150 h 271"/>
                <a:gd name="T48" fmla="*/ 239 w 271"/>
                <a:gd name="T49" fmla="*/ 189 h 271"/>
                <a:gd name="T50" fmla="*/ 136 w 271"/>
                <a:gd name="T51" fmla="*/ 270 h 271"/>
                <a:gd name="T52" fmla="*/ 123 w 271"/>
                <a:gd name="T53" fmla="*/ 271 h 271"/>
                <a:gd name="T54" fmla="*/ 121 w 271"/>
                <a:gd name="T55" fmla="*/ 251 h 271"/>
                <a:gd name="T56" fmla="*/ 82 w 271"/>
                <a:gd name="T57" fmla="*/ 238 h 271"/>
                <a:gd name="T58" fmla="*/ 69 w 271"/>
                <a:gd name="T59" fmla="*/ 254 h 271"/>
                <a:gd name="T60" fmla="*/ 31 w 271"/>
                <a:gd name="T61" fmla="*/ 222 h 271"/>
                <a:gd name="T62" fmla="*/ 44 w 271"/>
                <a:gd name="T63" fmla="*/ 206 h 271"/>
                <a:gd name="T64" fmla="*/ 25 w 271"/>
                <a:gd name="T65" fmla="*/ 170 h 271"/>
                <a:gd name="T66" fmla="*/ 5 w 271"/>
                <a:gd name="T67" fmla="*/ 172 h 271"/>
                <a:gd name="T68" fmla="*/ 0 w 271"/>
                <a:gd name="T69" fmla="*/ 122 h 271"/>
                <a:gd name="T70" fmla="*/ 20 w 271"/>
                <a:gd name="T71" fmla="*/ 120 h 271"/>
                <a:gd name="T72" fmla="*/ 33 w 271"/>
                <a:gd name="T73" fmla="*/ 82 h 271"/>
                <a:gd name="T74" fmla="*/ 17 w 271"/>
                <a:gd name="T75" fmla="*/ 69 h 271"/>
                <a:gd name="T76" fmla="*/ 49 w 271"/>
                <a:gd name="T77" fmla="*/ 30 h 271"/>
                <a:gd name="T78" fmla="*/ 65 w 271"/>
                <a:gd name="T79" fmla="*/ 43 h 271"/>
                <a:gd name="T80" fmla="*/ 101 w 271"/>
                <a:gd name="T81" fmla="*/ 24 h 271"/>
                <a:gd name="T82" fmla="*/ 99 w 271"/>
                <a:gd name="T83" fmla="*/ 4 h 271"/>
                <a:gd name="T84" fmla="*/ 136 w 271"/>
                <a:gd name="T85" fmla="*/ 1 h 271"/>
                <a:gd name="T86" fmla="*/ 136 w 271"/>
                <a:gd name="T87" fmla="*/ 57 h 271"/>
                <a:gd name="T88" fmla="*/ 76 w 271"/>
                <a:gd name="T89" fmla="*/ 85 h 271"/>
                <a:gd name="T90" fmla="*/ 86 w 271"/>
                <a:gd name="T91" fmla="*/ 195 h 271"/>
                <a:gd name="T92" fmla="*/ 113 w 271"/>
                <a:gd name="T93" fmla="*/ 210 h 271"/>
                <a:gd name="T94" fmla="*/ 136 w 271"/>
                <a:gd name="T95" fmla="*/ 213 h 271"/>
                <a:gd name="T96" fmla="*/ 136 w 271"/>
                <a:gd name="T97" fmla="*/ 27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1" h="271">
                  <a:moveTo>
                    <a:pt x="239" y="189"/>
                  </a:moveTo>
                  <a:cubicBezTo>
                    <a:pt x="254" y="202"/>
                    <a:pt x="254" y="202"/>
                    <a:pt x="254" y="202"/>
                  </a:cubicBezTo>
                  <a:cubicBezTo>
                    <a:pt x="222" y="241"/>
                    <a:pt x="222" y="241"/>
                    <a:pt x="222" y="241"/>
                  </a:cubicBezTo>
                  <a:cubicBezTo>
                    <a:pt x="207" y="228"/>
                    <a:pt x="207" y="228"/>
                    <a:pt x="207" y="228"/>
                  </a:cubicBezTo>
                  <a:cubicBezTo>
                    <a:pt x="196" y="236"/>
                    <a:pt x="184" y="242"/>
                    <a:pt x="171" y="246"/>
                  </a:cubicBezTo>
                  <a:cubicBezTo>
                    <a:pt x="172" y="266"/>
                    <a:pt x="172" y="266"/>
                    <a:pt x="172" y="266"/>
                  </a:cubicBezTo>
                  <a:cubicBezTo>
                    <a:pt x="136" y="270"/>
                    <a:pt x="136" y="270"/>
                    <a:pt x="136" y="270"/>
                  </a:cubicBezTo>
                  <a:cubicBezTo>
                    <a:pt x="136" y="213"/>
                    <a:pt x="136" y="213"/>
                    <a:pt x="136" y="213"/>
                  </a:cubicBezTo>
                  <a:cubicBezTo>
                    <a:pt x="158" y="213"/>
                    <a:pt x="180" y="204"/>
                    <a:pt x="195" y="186"/>
                  </a:cubicBezTo>
                  <a:cubicBezTo>
                    <a:pt x="223" y="153"/>
                    <a:pt x="219" y="103"/>
                    <a:pt x="186" y="76"/>
                  </a:cubicBezTo>
                  <a:cubicBezTo>
                    <a:pt x="186" y="76"/>
                    <a:pt x="186" y="76"/>
                    <a:pt x="186" y="76"/>
                  </a:cubicBezTo>
                  <a:cubicBezTo>
                    <a:pt x="178" y="69"/>
                    <a:pt x="169" y="64"/>
                    <a:pt x="158" y="61"/>
                  </a:cubicBezTo>
                  <a:cubicBezTo>
                    <a:pt x="151" y="59"/>
                    <a:pt x="143" y="57"/>
                    <a:pt x="136" y="57"/>
                  </a:cubicBezTo>
                  <a:cubicBezTo>
                    <a:pt x="136" y="1"/>
                    <a:pt x="136" y="1"/>
                    <a:pt x="136" y="1"/>
                  </a:cubicBezTo>
                  <a:cubicBezTo>
                    <a:pt x="149" y="0"/>
                    <a:pt x="149" y="0"/>
                    <a:pt x="149" y="0"/>
                  </a:cubicBezTo>
                  <a:cubicBezTo>
                    <a:pt x="151" y="20"/>
                    <a:pt x="151" y="20"/>
                    <a:pt x="151" y="20"/>
                  </a:cubicBezTo>
                  <a:cubicBezTo>
                    <a:pt x="164" y="22"/>
                    <a:pt x="178" y="26"/>
                    <a:pt x="190" y="32"/>
                  </a:cubicBezTo>
                  <a:cubicBezTo>
                    <a:pt x="203" y="17"/>
                    <a:pt x="203" y="17"/>
                    <a:pt x="203" y="17"/>
                  </a:cubicBezTo>
                  <a:cubicBezTo>
                    <a:pt x="241" y="49"/>
                    <a:pt x="241" y="49"/>
                    <a:pt x="241" y="49"/>
                  </a:cubicBezTo>
                  <a:cubicBezTo>
                    <a:pt x="228" y="64"/>
                    <a:pt x="228" y="64"/>
                    <a:pt x="228" y="64"/>
                  </a:cubicBezTo>
                  <a:cubicBezTo>
                    <a:pt x="236" y="75"/>
                    <a:pt x="243" y="88"/>
                    <a:pt x="247" y="101"/>
                  </a:cubicBezTo>
                  <a:cubicBezTo>
                    <a:pt x="267" y="99"/>
                    <a:pt x="267" y="99"/>
                    <a:pt x="267" y="99"/>
                  </a:cubicBezTo>
                  <a:cubicBezTo>
                    <a:pt x="271" y="149"/>
                    <a:pt x="271" y="149"/>
                    <a:pt x="271" y="149"/>
                  </a:cubicBezTo>
                  <a:cubicBezTo>
                    <a:pt x="251" y="150"/>
                    <a:pt x="251" y="150"/>
                    <a:pt x="251" y="150"/>
                  </a:cubicBezTo>
                  <a:cubicBezTo>
                    <a:pt x="249" y="164"/>
                    <a:pt x="245" y="177"/>
                    <a:pt x="239" y="189"/>
                  </a:cubicBezTo>
                  <a:close/>
                  <a:moveTo>
                    <a:pt x="136" y="270"/>
                  </a:moveTo>
                  <a:cubicBezTo>
                    <a:pt x="123" y="271"/>
                    <a:pt x="123" y="271"/>
                    <a:pt x="123" y="271"/>
                  </a:cubicBezTo>
                  <a:cubicBezTo>
                    <a:pt x="121" y="251"/>
                    <a:pt x="121" y="251"/>
                    <a:pt x="121" y="251"/>
                  </a:cubicBezTo>
                  <a:cubicBezTo>
                    <a:pt x="107" y="249"/>
                    <a:pt x="94" y="245"/>
                    <a:pt x="82" y="238"/>
                  </a:cubicBezTo>
                  <a:cubicBezTo>
                    <a:pt x="69" y="254"/>
                    <a:pt x="69" y="254"/>
                    <a:pt x="69" y="254"/>
                  </a:cubicBezTo>
                  <a:cubicBezTo>
                    <a:pt x="31" y="222"/>
                    <a:pt x="31" y="222"/>
                    <a:pt x="31" y="222"/>
                  </a:cubicBezTo>
                  <a:cubicBezTo>
                    <a:pt x="44" y="206"/>
                    <a:pt x="44" y="206"/>
                    <a:pt x="44" y="206"/>
                  </a:cubicBezTo>
                  <a:cubicBezTo>
                    <a:pt x="35" y="195"/>
                    <a:pt x="29" y="183"/>
                    <a:pt x="25" y="170"/>
                  </a:cubicBezTo>
                  <a:cubicBezTo>
                    <a:pt x="5" y="172"/>
                    <a:pt x="5" y="172"/>
                    <a:pt x="5" y="172"/>
                  </a:cubicBezTo>
                  <a:cubicBezTo>
                    <a:pt x="0" y="122"/>
                    <a:pt x="0" y="122"/>
                    <a:pt x="0" y="122"/>
                  </a:cubicBezTo>
                  <a:cubicBezTo>
                    <a:pt x="20" y="120"/>
                    <a:pt x="20" y="120"/>
                    <a:pt x="20" y="120"/>
                  </a:cubicBezTo>
                  <a:cubicBezTo>
                    <a:pt x="22" y="107"/>
                    <a:pt x="26" y="94"/>
                    <a:pt x="33" y="82"/>
                  </a:cubicBezTo>
                  <a:cubicBezTo>
                    <a:pt x="17" y="69"/>
                    <a:pt x="17" y="69"/>
                    <a:pt x="17" y="69"/>
                  </a:cubicBezTo>
                  <a:cubicBezTo>
                    <a:pt x="49" y="30"/>
                    <a:pt x="49" y="30"/>
                    <a:pt x="49" y="30"/>
                  </a:cubicBezTo>
                  <a:cubicBezTo>
                    <a:pt x="65" y="43"/>
                    <a:pt x="65" y="43"/>
                    <a:pt x="65" y="43"/>
                  </a:cubicBezTo>
                  <a:cubicBezTo>
                    <a:pt x="76" y="35"/>
                    <a:pt x="88" y="29"/>
                    <a:pt x="101" y="24"/>
                  </a:cubicBezTo>
                  <a:cubicBezTo>
                    <a:pt x="99" y="4"/>
                    <a:pt x="99" y="4"/>
                    <a:pt x="99" y="4"/>
                  </a:cubicBezTo>
                  <a:cubicBezTo>
                    <a:pt x="136" y="1"/>
                    <a:pt x="136" y="1"/>
                    <a:pt x="136" y="1"/>
                  </a:cubicBezTo>
                  <a:cubicBezTo>
                    <a:pt x="136" y="57"/>
                    <a:pt x="136" y="57"/>
                    <a:pt x="136" y="57"/>
                  </a:cubicBezTo>
                  <a:cubicBezTo>
                    <a:pt x="113" y="57"/>
                    <a:pt x="91" y="67"/>
                    <a:pt x="76" y="85"/>
                  </a:cubicBezTo>
                  <a:cubicBezTo>
                    <a:pt x="48" y="118"/>
                    <a:pt x="53" y="168"/>
                    <a:pt x="86" y="195"/>
                  </a:cubicBezTo>
                  <a:cubicBezTo>
                    <a:pt x="94" y="202"/>
                    <a:pt x="103" y="207"/>
                    <a:pt x="113" y="210"/>
                  </a:cubicBezTo>
                  <a:cubicBezTo>
                    <a:pt x="121" y="212"/>
                    <a:pt x="128" y="213"/>
                    <a:pt x="136" y="213"/>
                  </a:cubicBezTo>
                  <a:lnTo>
                    <a:pt x="136" y="270"/>
                  </a:lnTo>
                  <a:close/>
                </a:path>
              </a:pathLst>
            </a:custGeom>
            <a:solidFill>
              <a:srgbClr val="808080"/>
            </a:solidFill>
            <a:ln>
              <a:noFill/>
            </a:ln>
          </p:spPr>
          <p:txBody>
            <a:bodyPr anchor="ctr"/>
            <a:lstStyle/>
            <a:p>
              <a:pPr algn="ctr"/>
            </a:p>
          </p:txBody>
        </p:sp>
        <p:sp>
          <p:nvSpPr>
            <p:cNvPr id="1048795" name="iśḷîdé"/>
            <p:cNvSpPr/>
            <p:nvPr/>
          </p:nvSpPr>
          <p:spPr bwMode="auto">
            <a:xfrm>
              <a:off x="7726691" y="1159097"/>
              <a:ext cx="538556" cy="374446"/>
            </a:xfrm>
            <a:custGeom>
              <a:avLst/>
              <a:gdLst>
                <a:gd name="T0" fmla="*/ 213 w 269"/>
                <a:gd name="T1" fmla="*/ 68 h 187"/>
                <a:gd name="T2" fmla="*/ 269 w 269"/>
                <a:gd name="T3" fmla="*/ 127 h 187"/>
                <a:gd name="T4" fmla="*/ 269 w 269"/>
                <a:gd name="T5" fmla="*/ 127 h 187"/>
                <a:gd name="T6" fmla="*/ 211 w 269"/>
                <a:gd name="T7" fmla="*/ 187 h 187"/>
                <a:gd name="T8" fmla="*/ 63 w 269"/>
                <a:gd name="T9" fmla="*/ 187 h 187"/>
                <a:gd name="T10" fmla="*/ 0 w 269"/>
                <a:gd name="T11" fmla="*/ 127 h 187"/>
                <a:gd name="T12" fmla="*/ 0 w 269"/>
                <a:gd name="T13" fmla="*/ 127 h 187"/>
                <a:gd name="T14" fmla="*/ 55 w 269"/>
                <a:gd name="T15" fmla="*/ 68 h 187"/>
                <a:gd name="T16" fmla="*/ 55 w 269"/>
                <a:gd name="T17" fmla="*/ 66 h 187"/>
                <a:gd name="T18" fmla="*/ 134 w 269"/>
                <a:gd name="T19" fmla="*/ 0 h 187"/>
                <a:gd name="T20" fmla="*/ 213 w 269"/>
                <a:gd name="T21" fmla="*/ 66 h 187"/>
                <a:gd name="T22" fmla="*/ 213 w 269"/>
                <a:gd name="T23" fmla="*/ 6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187">
                  <a:moveTo>
                    <a:pt x="213" y="68"/>
                  </a:moveTo>
                  <a:cubicBezTo>
                    <a:pt x="245" y="75"/>
                    <a:pt x="269" y="99"/>
                    <a:pt x="269" y="127"/>
                  </a:cubicBezTo>
                  <a:cubicBezTo>
                    <a:pt x="269" y="127"/>
                    <a:pt x="269" y="127"/>
                    <a:pt x="269" y="127"/>
                  </a:cubicBezTo>
                  <a:cubicBezTo>
                    <a:pt x="269" y="157"/>
                    <a:pt x="244" y="187"/>
                    <a:pt x="211" y="187"/>
                  </a:cubicBezTo>
                  <a:cubicBezTo>
                    <a:pt x="63" y="187"/>
                    <a:pt x="63" y="187"/>
                    <a:pt x="63" y="187"/>
                  </a:cubicBezTo>
                  <a:cubicBezTo>
                    <a:pt x="27" y="187"/>
                    <a:pt x="0" y="158"/>
                    <a:pt x="0" y="127"/>
                  </a:cubicBezTo>
                  <a:cubicBezTo>
                    <a:pt x="0" y="127"/>
                    <a:pt x="0" y="127"/>
                    <a:pt x="0" y="127"/>
                  </a:cubicBezTo>
                  <a:cubicBezTo>
                    <a:pt x="0" y="99"/>
                    <a:pt x="23" y="75"/>
                    <a:pt x="55" y="68"/>
                  </a:cubicBezTo>
                  <a:cubicBezTo>
                    <a:pt x="55" y="68"/>
                    <a:pt x="55" y="67"/>
                    <a:pt x="55" y="66"/>
                  </a:cubicBezTo>
                  <a:cubicBezTo>
                    <a:pt x="55" y="30"/>
                    <a:pt x="91" y="0"/>
                    <a:pt x="134" y="0"/>
                  </a:cubicBezTo>
                  <a:cubicBezTo>
                    <a:pt x="178" y="0"/>
                    <a:pt x="213" y="30"/>
                    <a:pt x="213" y="66"/>
                  </a:cubicBezTo>
                  <a:cubicBezTo>
                    <a:pt x="213" y="67"/>
                    <a:pt x="213" y="68"/>
                    <a:pt x="213" y="68"/>
                  </a:cubicBezTo>
                  <a:close/>
                </a:path>
              </a:pathLst>
            </a:custGeom>
            <a:solidFill>
              <a:srgbClr val="FFBBA6"/>
            </a:solidFill>
            <a:ln>
              <a:noFill/>
            </a:ln>
          </p:spPr>
          <p:txBody>
            <a:bodyPr anchor="ctr"/>
            <a:lstStyle/>
            <a:p>
              <a:pPr algn="ctr"/>
            </a:p>
          </p:txBody>
        </p:sp>
        <p:sp>
          <p:nvSpPr>
            <p:cNvPr id="1048796" name="îšļîḋé"/>
            <p:cNvSpPr/>
            <p:nvPr/>
          </p:nvSpPr>
          <p:spPr bwMode="auto">
            <a:xfrm>
              <a:off x="7619211" y="1151007"/>
              <a:ext cx="376758" cy="262344"/>
            </a:xfrm>
            <a:custGeom>
              <a:avLst/>
              <a:gdLst>
                <a:gd name="T0" fmla="*/ 149 w 188"/>
                <a:gd name="T1" fmla="*/ 48 h 131"/>
                <a:gd name="T2" fmla="*/ 188 w 188"/>
                <a:gd name="T3" fmla="*/ 89 h 131"/>
                <a:gd name="T4" fmla="*/ 188 w 188"/>
                <a:gd name="T5" fmla="*/ 89 h 131"/>
                <a:gd name="T6" fmla="*/ 147 w 188"/>
                <a:gd name="T7" fmla="*/ 131 h 131"/>
                <a:gd name="T8" fmla="*/ 44 w 188"/>
                <a:gd name="T9" fmla="*/ 131 h 131"/>
                <a:gd name="T10" fmla="*/ 0 w 188"/>
                <a:gd name="T11" fmla="*/ 89 h 131"/>
                <a:gd name="T12" fmla="*/ 0 w 188"/>
                <a:gd name="T13" fmla="*/ 89 h 131"/>
                <a:gd name="T14" fmla="*/ 39 w 188"/>
                <a:gd name="T15" fmla="*/ 48 h 131"/>
                <a:gd name="T16" fmla="*/ 39 w 188"/>
                <a:gd name="T17" fmla="*/ 47 h 131"/>
                <a:gd name="T18" fmla="*/ 94 w 188"/>
                <a:gd name="T19" fmla="*/ 0 h 131"/>
                <a:gd name="T20" fmla="*/ 149 w 188"/>
                <a:gd name="T21" fmla="*/ 47 h 131"/>
                <a:gd name="T22" fmla="*/ 149 w 188"/>
                <a:gd name="T23" fmla="*/ 4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131">
                  <a:moveTo>
                    <a:pt x="149" y="48"/>
                  </a:moveTo>
                  <a:cubicBezTo>
                    <a:pt x="172" y="53"/>
                    <a:pt x="188" y="69"/>
                    <a:pt x="188" y="89"/>
                  </a:cubicBezTo>
                  <a:cubicBezTo>
                    <a:pt x="188" y="89"/>
                    <a:pt x="188" y="89"/>
                    <a:pt x="188" y="89"/>
                  </a:cubicBezTo>
                  <a:cubicBezTo>
                    <a:pt x="188" y="110"/>
                    <a:pt x="171" y="131"/>
                    <a:pt x="147" y="131"/>
                  </a:cubicBezTo>
                  <a:cubicBezTo>
                    <a:pt x="44" y="131"/>
                    <a:pt x="44" y="131"/>
                    <a:pt x="44" y="131"/>
                  </a:cubicBezTo>
                  <a:cubicBezTo>
                    <a:pt x="19" y="131"/>
                    <a:pt x="0" y="111"/>
                    <a:pt x="0" y="89"/>
                  </a:cubicBezTo>
                  <a:cubicBezTo>
                    <a:pt x="0" y="89"/>
                    <a:pt x="0" y="89"/>
                    <a:pt x="0" y="89"/>
                  </a:cubicBezTo>
                  <a:cubicBezTo>
                    <a:pt x="0" y="69"/>
                    <a:pt x="17" y="53"/>
                    <a:pt x="39" y="48"/>
                  </a:cubicBezTo>
                  <a:cubicBezTo>
                    <a:pt x="39" y="48"/>
                    <a:pt x="39" y="47"/>
                    <a:pt x="39" y="47"/>
                  </a:cubicBezTo>
                  <a:cubicBezTo>
                    <a:pt x="39" y="21"/>
                    <a:pt x="64" y="0"/>
                    <a:pt x="94" y="0"/>
                  </a:cubicBezTo>
                  <a:cubicBezTo>
                    <a:pt x="125" y="0"/>
                    <a:pt x="149" y="21"/>
                    <a:pt x="149" y="47"/>
                  </a:cubicBezTo>
                  <a:cubicBezTo>
                    <a:pt x="149" y="47"/>
                    <a:pt x="149" y="48"/>
                    <a:pt x="149" y="48"/>
                  </a:cubicBezTo>
                  <a:close/>
                </a:path>
              </a:pathLst>
            </a:custGeom>
            <a:solidFill>
              <a:srgbClr val="FFFFFF"/>
            </a:solidFill>
            <a:ln>
              <a:noFill/>
            </a:ln>
          </p:spPr>
          <p:txBody>
            <a:bodyPr anchor="ctr"/>
            <a:lstStyle/>
            <a:p>
              <a:pPr algn="ctr"/>
            </a:p>
          </p:txBody>
        </p:sp>
        <p:sp>
          <p:nvSpPr>
            <p:cNvPr id="1048797" name="işḷîḍè"/>
            <p:cNvSpPr/>
            <p:nvPr/>
          </p:nvSpPr>
          <p:spPr bwMode="auto">
            <a:xfrm>
              <a:off x="4913720" y="1954218"/>
              <a:ext cx="2024784" cy="2830306"/>
            </a:xfrm>
            <a:prstGeom prst="rect">
              <a:avLst/>
            </a:prstGeom>
            <a:solidFill>
              <a:srgbClr val="4D4D4D"/>
            </a:solidFill>
            <a:ln>
              <a:noFill/>
            </a:ln>
          </p:spPr>
          <p:txBody>
            <a:bodyPr anchor="ctr"/>
            <a:lstStyle/>
            <a:p>
              <a:pPr algn="ctr"/>
            </a:p>
          </p:txBody>
        </p:sp>
        <p:sp>
          <p:nvSpPr>
            <p:cNvPr id="1048798" name="íṧļiḓê"/>
            <p:cNvSpPr/>
            <p:nvPr/>
          </p:nvSpPr>
          <p:spPr bwMode="auto">
            <a:xfrm>
              <a:off x="5061650" y="2118327"/>
              <a:ext cx="970787" cy="35827"/>
            </a:xfrm>
            <a:prstGeom prst="rect">
              <a:avLst/>
            </a:prstGeom>
            <a:solidFill>
              <a:srgbClr val="F2675D"/>
            </a:solidFill>
            <a:ln>
              <a:noFill/>
            </a:ln>
          </p:spPr>
          <p:txBody>
            <a:bodyPr anchor="ctr"/>
            <a:lstStyle/>
            <a:p>
              <a:pPr algn="ctr"/>
            </a:p>
          </p:txBody>
        </p:sp>
        <p:sp>
          <p:nvSpPr>
            <p:cNvPr id="1048799" name="iṧļîḓè"/>
            <p:cNvSpPr/>
            <p:nvPr/>
          </p:nvSpPr>
          <p:spPr bwMode="auto">
            <a:xfrm>
              <a:off x="5061650" y="2208471"/>
              <a:ext cx="310883" cy="38138"/>
            </a:xfrm>
            <a:prstGeom prst="rect">
              <a:avLst/>
            </a:prstGeom>
            <a:solidFill>
              <a:srgbClr val="9ACAE6"/>
            </a:solidFill>
            <a:ln>
              <a:noFill/>
            </a:ln>
          </p:spPr>
          <p:txBody>
            <a:bodyPr anchor="ctr"/>
            <a:lstStyle/>
            <a:p>
              <a:pPr algn="ctr"/>
            </a:p>
          </p:txBody>
        </p:sp>
        <p:sp>
          <p:nvSpPr>
            <p:cNvPr id="1048800" name="íSlíḋé"/>
            <p:cNvSpPr/>
            <p:nvPr/>
          </p:nvSpPr>
          <p:spPr bwMode="auto">
            <a:xfrm>
              <a:off x="5061650" y="2300927"/>
              <a:ext cx="502729" cy="35827"/>
            </a:xfrm>
            <a:prstGeom prst="rect">
              <a:avLst/>
            </a:prstGeom>
            <a:solidFill>
              <a:srgbClr val="CCCCCC"/>
            </a:solidFill>
            <a:ln>
              <a:noFill/>
            </a:ln>
          </p:spPr>
          <p:txBody>
            <a:bodyPr anchor="ctr"/>
            <a:lstStyle/>
            <a:p>
              <a:pPr algn="ctr"/>
            </a:p>
          </p:txBody>
        </p:sp>
        <p:sp>
          <p:nvSpPr>
            <p:cNvPr id="1048801" name="íś1ïḍê"/>
            <p:cNvSpPr/>
            <p:nvPr/>
          </p:nvSpPr>
          <p:spPr bwMode="auto">
            <a:xfrm>
              <a:off x="5296257" y="2391072"/>
              <a:ext cx="292392" cy="38138"/>
            </a:xfrm>
            <a:prstGeom prst="rect">
              <a:avLst/>
            </a:prstGeom>
            <a:solidFill>
              <a:srgbClr val="9ACAE6"/>
            </a:solidFill>
            <a:ln>
              <a:noFill/>
            </a:ln>
          </p:spPr>
          <p:txBody>
            <a:bodyPr anchor="ctr"/>
            <a:lstStyle/>
            <a:p>
              <a:pPr algn="ctr"/>
            </a:p>
          </p:txBody>
        </p:sp>
        <p:sp>
          <p:nvSpPr>
            <p:cNvPr id="1048802" name="ïşlîḓé"/>
            <p:cNvSpPr/>
            <p:nvPr/>
          </p:nvSpPr>
          <p:spPr bwMode="auto">
            <a:xfrm>
              <a:off x="5296257" y="2483527"/>
              <a:ext cx="292392" cy="35827"/>
            </a:xfrm>
            <a:prstGeom prst="rect">
              <a:avLst/>
            </a:prstGeom>
            <a:solidFill>
              <a:srgbClr val="9ACAE6"/>
            </a:solidFill>
            <a:ln>
              <a:noFill/>
            </a:ln>
          </p:spPr>
          <p:txBody>
            <a:bodyPr anchor="ctr"/>
            <a:lstStyle/>
            <a:p>
              <a:pPr algn="ctr"/>
            </a:p>
          </p:txBody>
        </p:sp>
        <p:sp>
          <p:nvSpPr>
            <p:cNvPr id="1048803" name="iśḷïḓè"/>
            <p:cNvSpPr/>
            <p:nvPr/>
          </p:nvSpPr>
          <p:spPr bwMode="auto">
            <a:xfrm>
              <a:off x="5498504" y="2573672"/>
              <a:ext cx="286613" cy="38138"/>
            </a:xfrm>
            <a:prstGeom prst="rect">
              <a:avLst/>
            </a:prstGeom>
            <a:solidFill>
              <a:srgbClr val="9ACAE6"/>
            </a:solidFill>
            <a:ln>
              <a:noFill/>
            </a:ln>
          </p:spPr>
          <p:txBody>
            <a:bodyPr anchor="ctr"/>
            <a:lstStyle/>
            <a:p>
              <a:pPr algn="ctr"/>
            </a:p>
          </p:txBody>
        </p:sp>
        <p:sp>
          <p:nvSpPr>
            <p:cNvPr id="1048804" name="iSļïḍè"/>
            <p:cNvSpPr/>
            <p:nvPr/>
          </p:nvSpPr>
          <p:spPr bwMode="auto">
            <a:xfrm>
              <a:off x="5477701" y="2208471"/>
              <a:ext cx="531621" cy="38138"/>
            </a:xfrm>
            <a:prstGeom prst="rect">
              <a:avLst/>
            </a:prstGeom>
            <a:solidFill>
              <a:srgbClr val="CCCCCC"/>
            </a:solidFill>
            <a:ln>
              <a:noFill/>
            </a:ln>
          </p:spPr>
          <p:txBody>
            <a:bodyPr anchor="ctr"/>
            <a:lstStyle/>
            <a:p>
              <a:pPr algn="ctr"/>
            </a:p>
          </p:txBody>
        </p:sp>
        <p:sp>
          <p:nvSpPr>
            <p:cNvPr id="1048805" name="ïş1íde"/>
            <p:cNvSpPr/>
            <p:nvPr/>
          </p:nvSpPr>
          <p:spPr bwMode="auto">
            <a:xfrm>
              <a:off x="6084443" y="2208471"/>
              <a:ext cx="255409" cy="38138"/>
            </a:xfrm>
            <a:prstGeom prst="rect">
              <a:avLst/>
            </a:prstGeom>
            <a:solidFill>
              <a:srgbClr val="CCCCCC"/>
            </a:solidFill>
            <a:ln>
              <a:noFill/>
            </a:ln>
          </p:spPr>
          <p:txBody>
            <a:bodyPr anchor="ctr"/>
            <a:lstStyle/>
            <a:p>
              <a:pPr algn="ctr"/>
            </a:p>
          </p:txBody>
        </p:sp>
        <p:sp>
          <p:nvSpPr>
            <p:cNvPr id="1048806" name="îṧḷiḋe"/>
            <p:cNvSpPr/>
            <p:nvPr/>
          </p:nvSpPr>
          <p:spPr bwMode="auto">
            <a:xfrm>
              <a:off x="6435775" y="2208471"/>
              <a:ext cx="342087" cy="38138"/>
            </a:xfrm>
            <a:prstGeom prst="rect">
              <a:avLst/>
            </a:prstGeom>
            <a:solidFill>
              <a:srgbClr val="CCCCCC"/>
            </a:solidFill>
            <a:ln>
              <a:noFill/>
            </a:ln>
          </p:spPr>
          <p:txBody>
            <a:bodyPr anchor="ctr"/>
            <a:lstStyle/>
            <a:p>
              <a:pPr algn="ctr"/>
            </a:p>
          </p:txBody>
        </p:sp>
        <p:sp>
          <p:nvSpPr>
            <p:cNvPr id="1048807" name="íṡľïḍê"/>
            <p:cNvSpPr/>
            <p:nvPr/>
          </p:nvSpPr>
          <p:spPr bwMode="auto">
            <a:xfrm>
              <a:off x="5648745" y="2300927"/>
              <a:ext cx="298170" cy="35827"/>
            </a:xfrm>
            <a:prstGeom prst="rect">
              <a:avLst/>
            </a:prstGeom>
            <a:solidFill>
              <a:srgbClr val="9ACAE6"/>
            </a:solidFill>
            <a:ln>
              <a:noFill/>
            </a:ln>
          </p:spPr>
          <p:txBody>
            <a:bodyPr anchor="ctr"/>
            <a:lstStyle/>
            <a:p>
              <a:pPr algn="ctr"/>
            </a:p>
          </p:txBody>
        </p:sp>
        <p:sp>
          <p:nvSpPr>
            <p:cNvPr id="1048808" name="îṣ1ïḍè"/>
            <p:cNvSpPr/>
            <p:nvPr/>
          </p:nvSpPr>
          <p:spPr bwMode="auto">
            <a:xfrm>
              <a:off x="5678793" y="2391072"/>
              <a:ext cx="169888" cy="38138"/>
            </a:xfrm>
            <a:prstGeom prst="rect">
              <a:avLst/>
            </a:prstGeom>
            <a:solidFill>
              <a:srgbClr val="CCCCCC"/>
            </a:solidFill>
            <a:ln>
              <a:noFill/>
            </a:ln>
          </p:spPr>
          <p:txBody>
            <a:bodyPr anchor="ctr"/>
            <a:lstStyle/>
            <a:p>
              <a:pPr algn="ctr"/>
            </a:p>
          </p:txBody>
        </p:sp>
        <p:sp>
          <p:nvSpPr>
            <p:cNvPr id="1048809" name="îṩlïde"/>
            <p:cNvSpPr/>
            <p:nvPr/>
          </p:nvSpPr>
          <p:spPr bwMode="auto">
            <a:xfrm>
              <a:off x="5678793" y="2483527"/>
              <a:ext cx="292392" cy="35827"/>
            </a:xfrm>
            <a:prstGeom prst="rect">
              <a:avLst/>
            </a:prstGeom>
            <a:solidFill>
              <a:srgbClr val="CCCCCC"/>
            </a:solidFill>
            <a:ln>
              <a:noFill/>
            </a:ln>
          </p:spPr>
          <p:txBody>
            <a:bodyPr anchor="ctr"/>
            <a:lstStyle/>
            <a:p>
              <a:pPr algn="ctr"/>
            </a:p>
          </p:txBody>
        </p:sp>
        <p:sp>
          <p:nvSpPr>
            <p:cNvPr id="1048810" name="iṩḷïďé"/>
            <p:cNvSpPr/>
            <p:nvPr/>
          </p:nvSpPr>
          <p:spPr bwMode="auto">
            <a:xfrm>
              <a:off x="5930735" y="2391072"/>
              <a:ext cx="324751" cy="38138"/>
            </a:xfrm>
            <a:prstGeom prst="rect">
              <a:avLst/>
            </a:prstGeom>
            <a:solidFill>
              <a:srgbClr val="CCCCCC"/>
            </a:solidFill>
            <a:ln>
              <a:noFill/>
            </a:ln>
          </p:spPr>
          <p:txBody>
            <a:bodyPr anchor="ctr"/>
            <a:lstStyle/>
            <a:p>
              <a:pPr algn="ctr"/>
            </a:p>
          </p:txBody>
        </p:sp>
        <p:sp>
          <p:nvSpPr>
            <p:cNvPr id="1048811" name="îṡḷidê"/>
            <p:cNvSpPr/>
            <p:nvPr/>
          </p:nvSpPr>
          <p:spPr bwMode="auto">
            <a:xfrm>
              <a:off x="6321361" y="2391072"/>
              <a:ext cx="169888" cy="38138"/>
            </a:xfrm>
            <a:prstGeom prst="rect">
              <a:avLst/>
            </a:prstGeom>
            <a:solidFill>
              <a:srgbClr val="CCCCCC"/>
            </a:solidFill>
            <a:ln>
              <a:noFill/>
            </a:ln>
          </p:spPr>
          <p:txBody>
            <a:bodyPr anchor="ctr"/>
            <a:lstStyle/>
            <a:p>
              <a:pPr algn="ctr"/>
            </a:p>
          </p:txBody>
        </p:sp>
        <p:sp>
          <p:nvSpPr>
            <p:cNvPr id="1048812" name="ïS1îḑè"/>
            <p:cNvSpPr/>
            <p:nvPr/>
          </p:nvSpPr>
          <p:spPr bwMode="auto">
            <a:xfrm>
              <a:off x="6565214" y="2391072"/>
              <a:ext cx="212649" cy="38138"/>
            </a:xfrm>
            <a:prstGeom prst="rect">
              <a:avLst/>
            </a:prstGeom>
            <a:solidFill>
              <a:srgbClr val="CCCCCC"/>
            </a:solidFill>
            <a:ln>
              <a:noFill/>
            </a:ln>
          </p:spPr>
          <p:txBody>
            <a:bodyPr anchor="ctr"/>
            <a:lstStyle/>
            <a:p>
              <a:pPr algn="ctr"/>
            </a:p>
          </p:txBody>
        </p:sp>
        <p:sp>
          <p:nvSpPr>
            <p:cNvPr id="1048813" name="iṩļïḋê"/>
            <p:cNvSpPr/>
            <p:nvPr/>
          </p:nvSpPr>
          <p:spPr bwMode="auto">
            <a:xfrm>
              <a:off x="6037059" y="2483527"/>
              <a:ext cx="368668" cy="35827"/>
            </a:xfrm>
            <a:prstGeom prst="rect">
              <a:avLst/>
            </a:prstGeom>
            <a:solidFill>
              <a:srgbClr val="CCCCCC"/>
            </a:solidFill>
            <a:ln>
              <a:noFill/>
            </a:ln>
          </p:spPr>
          <p:txBody>
            <a:bodyPr anchor="ctr"/>
            <a:lstStyle/>
            <a:p>
              <a:pPr algn="ctr"/>
            </a:p>
          </p:txBody>
        </p:sp>
        <p:sp>
          <p:nvSpPr>
            <p:cNvPr id="1048814" name="iSľîḓé"/>
            <p:cNvSpPr/>
            <p:nvPr/>
          </p:nvSpPr>
          <p:spPr bwMode="auto">
            <a:xfrm>
              <a:off x="6461201" y="2483527"/>
              <a:ext cx="110947" cy="35827"/>
            </a:xfrm>
            <a:prstGeom prst="rect">
              <a:avLst/>
            </a:prstGeom>
            <a:solidFill>
              <a:srgbClr val="CCCCCC"/>
            </a:solidFill>
            <a:ln>
              <a:noFill/>
            </a:ln>
          </p:spPr>
          <p:txBody>
            <a:bodyPr anchor="ctr"/>
            <a:lstStyle/>
            <a:p>
              <a:pPr algn="ctr"/>
            </a:p>
          </p:txBody>
        </p:sp>
        <p:sp>
          <p:nvSpPr>
            <p:cNvPr id="1048815" name="ïṧḷîdê"/>
            <p:cNvSpPr/>
            <p:nvPr/>
          </p:nvSpPr>
          <p:spPr bwMode="auto">
            <a:xfrm>
              <a:off x="5864860" y="2573672"/>
              <a:ext cx="212649" cy="38138"/>
            </a:xfrm>
            <a:prstGeom prst="rect">
              <a:avLst/>
            </a:prstGeom>
            <a:solidFill>
              <a:srgbClr val="CCCCCC"/>
            </a:solidFill>
            <a:ln>
              <a:noFill/>
            </a:ln>
          </p:spPr>
          <p:txBody>
            <a:bodyPr anchor="ctr"/>
            <a:lstStyle/>
            <a:p>
              <a:pPr algn="ctr"/>
            </a:p>
          </p:txBody>
        </p:sp>
        <p:sp>
          <p:nvSpPr>
            <p:cNvPr id="1048816" name="íṥļïde"/>
            <p:cNvSpPr/>
            <p:nvPr/>
          </p:nvSpPr>
          <p:spPr bwMode="auto">
            <a:xfrm>
              <a:off x="5296257" y="2755117"/>
              <a:ext cx="292392" cy="38138"/>
            </a:xfrm>
            <a:prstGeom prst="rect">
              <a:avLst/>
            </a:prstGeom>
            <a:solidFill>
              <a:srgbClr val="9ACAE6"/>
            </a:solidFill>
            <a:ln>
              <a:noFill/>
            </a:ln>
          </p:spPr>
          <p:txBody>
            <a:bodyPr anchor="ctr"/>
            <a:lstStyle/>
            <a:p>
              <a:pPr algn="ctr"/>
            </a:p>
          </p:txBody>
        </p:sp>
        <p:sp>
          <p:nvSpPr>
            <p:cNvPr id="1048817" name="ïṣļidè"/>
            <p:cNvSpPr/>
            <p:nvPr/>
          </p:nvSpPr>
          <p:spPr bwMode="auto">
            <a:xfrm>
              <a:off x="5296257" y="2847573"/>
              <a:ext cx="292392" cy="35827"/>
            </a:xfrm>
            <a:prstGeom prst="rect">
              <a:avLst/>
            </a:prstGeom>
            <a:solidFill>
              <a:srgbClr val="9ACAE6"/>
            </a:solidFill>
            <a:ln>
              <a:noFill/>
            </a:ln>
          </p:spPr>
          <p:txBody>
            <a:bodyPr anchor="ctr"/>
            <a:lstStyle/>
            <a:p>
              <a:pPr algn="ctr"/>
            </a:p>
          </p:txBody>
        </p:sp>
        <p:sp>
          <p:nvSpPr>
            <p:cNvPr id="1048818" name="íSḻïḓé"/>
            <p:cNvSpPr/>
            <p:nvPr/>
          </p:nvSpPr>
          <p:spPr bwMode="auto">
            <a:xfrm>
              <a:off x="5678793" y="2755117"/>
              <a:ext cx="169888" cy="38138"/>
            </a:xfrm>
            <a:prstGeom prst="rect">
              <a:avLst/>
            </a:prstGeom>
            <a:solidFill>
              <a:srgbClr val="CCCCCC"/>
            </a:solidFill>
            <a:ln>
              <a:noFill/>
            </a:ln>
          </p:spPr>
          <p:txBody>
            <a:bodyPr anchor="ctr"/>
            <a:lstStyle/>
            <a:p>
              <a:pPr algn="ctr"/>
            </a:p>
          </p:txBody>
        </p:sp>
        <p:sp>
          <p:nvSpPr>
            <p:cNvPr id="1048819" name="îṡlïḑê"/>
            <p:cNvSpPr/>
            <p:nvPr/>
          </p:nvSpPr>
          <p:spPr bwMode="auto">
            <a:xfrm>
              <a:off x="5678793" y="2847573"/>
              <a:ext cx="262344" cy="35827"/>
            </a:xfrm>
            <a:prstGeom prst="rect">
              <a:avLst/>
            </a:prstGeom>
            <a:solidFill>
              <a:srgbClr val="CCCCCC"/>
            </a:solidFill>
            <a:ln>
              <a:noFill/>
            </a:ln>
          </p:spPr>
          <p:txBody>
            <a:bodyPr anchor="ctr"/>
            <a:lstStyle/>
            <a:p>
              <a:pPr algn="ctr"/>
            </a:p>
          </p:txBody>
        </p:sp>
        <p:sp>
          <p:nvSpPr>
            <p:cNvPr id="1048820" name="iSļidè"/>
            <p:cNvSpPr/>
            <p:nvPr/>
          </p:nvSpPr>
          <p:spPr bwMode="auto">
            <a:xfrm>
              <a:off x="5930735" y="2755117"/>
              <a:ext cx="250787" cy="38138"/>
            </a:xfrm>
            <a:prstGeom prst="rect">
              <a:avLst/>
            </a:prstGeom>
            <a:solidFill>
              <a:srgbClr val="CCCCCC"/>
            </a:solidFill>
            <a:ln>
              <a:noFill/>
            </a:ln>
          </p:spPr>
          <p:txBody>
            <a:bodyPr anchor="ctr"/>
            <a:lstStyle/>
            <a:p>
              <a:pPr algn="ctr"/>
            </a:p>
          </p:txBody>
        </p:sp>
        <p:sp>
          <p:nvSpPr>
            <p:cNvPr id="1048821" name="íś1iḋê"/>
            <p:cNvSpPr/>
            <p:nvPr/>
          </p:nvSpPr>
          <p:spPr bwMode="auto">
            <a:xfrm>
              <a:off x="6231217" y="2755117"/>
              <a:ext cx="131750" cy="38138"/>
            </a:xfrm>
            <a:prstGeom prst="rect">
              <a:avLst/>
            </a:prstGeom>
            <a:solidFill>
              <a:srgbClr val="CCCCCC"/>
            </a:solidFill>
            <a:ln>
              <a:noFill/>
            </a:ln>
          </p:spPr>
          <p:txBody>
            <a:bodyPr anchor="ctr"/>
            <a:lstStyle/>
            <a:p>
              <a:pPr algn="ctr"/>
            </a:p>
          </p:txBody>
        </p:sp>
        <p:sp>
          <p:nvSpPr>
            <p:cNvPr id="1048822" name="ïslíḓé"/>
            <p:cNvSpPr/>
            <p:nvPr/>
          </p:nvSpPr>
          <p:spPr bwMode="auto">
            <a:xfrm>
              <a:off x="6419596" y="2755117"/>
              <a:ext cx="161798" cy="38138"/>
            </a:xfrm>
            <a:prstGeom prst="rect">
              <a:avLst/>
            </a:prstGeom>
            <a:solidFill>
              <a:srgbClr val="CCCCCC"/>
            </a:solidFill>
            <a:ln>
              <a:noFill/>
            </a:ln>
          </p:spPr>
          <p:txBody>
            <a:bodyPr anchor="ctr"/>
            <a:lstStyle/>
            <a:p>
              <a:pPr algn="ctr"/>
            </a:p>
          </p:txBody>
        </p:sp>
        <p:sp>
          <p:nvSpPr>
            <p:cNvPr id="1048823" name="í$ḻiḋê"/>
            <p:cNvSpPr/>
            <p:nvPr/>
          </p:nvSpPr>
          <p:spPr bwMode="auto">
            <a:xfrm>
              <a:off x="6198857" y="2847573"/>
              <a:ext cx="292392" cy="35827"/>
            </a:xfrm>
            <a:prstGeom prst="rect">
              <a:avLst/>
            </a:prstGeom>
            <a:solidFill>
              <a:srgbClr val="CCCCCC"/>
            </a:solidFill>
            <a:ln>
              <a:noFill/>
            </a:ln>
          </p:spPr>
          <p:txBody>
            <a:bodyPr anchor="ctr"/>
            <a:lstStyle/>
            <a:p>
              <a:pPr algn="ctr"/>
            </a:p>
          </p:txBody>
        </p:sp>
        <p:sp>
          <p:nvSpPr>
            <p:cNvPr id="1048824" name="ïş1ïďé"/>
            <p:cNvSpPr/>
            <p:nvPr/>
          </p:nvSpPr>
          <p:spPr bwMode="auto">
            <a:xfrm>
              <a:off x="5296257" y="2937717"/>
              <a:ext cx="292392" cy="38138"/>
            </a:xfrm>
            <a:prstGeom prst="rect">
              <a:avLst/>
            </a:prstGeom>
            <a:solidFill>
              <a:srgbClr val="9ACAE6"/>
            </a:solidFill>
            <a:ln>
              <a:noFill/>
            </a:ln>
          </p:spPr>
          <p:txBody>
            <a:bodyPr anchor="ctr"/>
            <a:lstStyle/>
            <a:p>
              <a:pPr algn="ctr"/>
            </a:p>
          </p:txBody>
        </p:sp>
        <p:sp>
          <p:nvSpPr>
            <p:cNvPr id="1048825" name="îṡḻîďe"/>
            <p:cNvSpPr/>
            <p:nvPr/>
          </p:nvSpPr>
          <p:spPr bwMode="auto">
            <a:xfrm>
              <a:off x="5296257" y="3030173"/>
              <a:ext cx="292392" cy="35827"/>
            </a:xfrm>
            <a:prstGeom prst="rect">
              <a:avLst/>
            </a:prstGeom>
            <a:solidFill>
              <a:srgbClr val="9ACAE6"/>
            </a:solidFill>
            <a:ln>
              <a:noFill/>
            </a:ln>
          </p:spPr>
          <p:txBody>
            <a:bodyPr anchor="ctr"/>
            <a:lstStyle/>
            <a:p>
              <a:pPr algn="ctr"/>
            </a:p>
          </p:txBody>
        </p:sp>
        <p:sp>
          <p:nvSpPr>
            <p:cNvPr id="1048826" name="îşļíḓê"/>
            <p:cNvSpPr/>
            <p:nvPr/>
          </p:nvSpPr>
          <p:spPr bwMode="auto">
            <a:xfrm>
              <a:off x="5678793" y="2937717"/>
              <a:ext cx="169888" cy="38138"/>
            </a:xfrm>
            <a:prstGeom prst="rect">
              <a:avLst/>
            </a:prstGeom>
            <a:solidFill>
              <a:srgbClr val="CCCCCC"/>
            </a:solidFill>
            <a:ln>
              <a:noFill/>
            </a:ln>
          </p:spPr>
          <p:txBody>
            <a:bodyPr anchor="ctr"/>
            <a:lstStyle/>
            <a:p>
              <a:pPr algn="ctr"/>
            </a:p>
          </p:txBody>
        </p:sp>
        <p:sp>
          <p:nvSpPr>
            <p:cNvPr id="1048827" name="í$ḷïdé"/>
            <p:cNvSpPr/>
            <p:nvPr/>
          </p:nvSpPr>
          <p:spPr bwMode="auto">
            <a:xfrm>
              <a:off x="5678793" y="3030173"/>
              <a:ext cx="536244" cy="35827"/>
            </a:xfrm>
            <a:prstGeom prst="rect">
              <a:avLst/>
            </a:prstGeom>
            <a:solidFill>
              <a:srgbClr val="CCCCCC"/>
            </a:solidFill>
            <a:ln>
              <a:noFill/>
            </a:ln>
          </p:spPr>
          <p:txBody>
            <a:bodyPr anchor="ctr"/>
            <a:lstStyle/>
            <a:p>
              <a:pPr algn="ctr"/>
            </a:p>
          </p:txBody>
        </p:sp>
        <p:sp>
          <p:nvSpPr>
            <p:cNvPr id="1048828" name="í$ļîḑè"/>
            <p:cNvSpPr/>
            <p:nvPr/>
          </p:nvSpPr>
          <p:spPr bwMode="auto">
            <a:xfrm>
              <a:off x="5930735" y="2937717"/>
              <a:ext cx="324751" cy="38138"/>
            </a:xfrm>
            <a:prstGeom prst="rect">
              <a:avLst/>
            </a:prstGeom>
            <a:solidFill>
              <a:srgbClr val="CCCCCC"/>
            </a:solidFill>
            <a:ln>
              <a:noFill/>
            </a:ln>
          </p:spPr>
          <p:txBody>
            <a:bodyPr anchor="ctr"/>
            <a:lstStyle/>
            <a:p>
              <a:pPr algn="ctr"/>
            </a:p>
          </p:txBody>
        </p:sp>
        <p:sp>
          <p:nvSpPr>
            <p:cNvPr id="1048829" name="ïşḷïḋe"/>
            <p:cNvSpPr/>
            <p:nvPr/>
          </p:nvSpPr>
          <p:spPr bwMode="auto">
            <a:xfrm>
              <a:off x="6321361" y="2937717"/>
              <a:ext cx="169888" cy="38138"/>
            </a:xfrm>
            <a:prstGeom prst="rect">
              <a:avLst/>
            </a:prstGeom>
            <a:solidFill>
              <a:srgbClr val="CCCCCC"/>
            </a:solidFill>
            <a:ln>
              <a:noFill/>
            </a:ln>
          </p:spPr>
          <p:txBody>
            <a:bodyPr anchor="ctr"/>
            <a:lstStyle/>
            <a:p>
              <a:pPr algn="ctr"/>
            </a:p>
          </p:txBody>
        </p:sp>
        <p:sp>
          <p:nvSpPr>
            <p:cNvPr id="1048830" name="íṡľíḑê"/>
            <p:cNvSpPr/>
            <p:nvPr/>
          </p:nvSpPr>
          <p:spPr bwMode="auto">
            <a:xfrm>
              <a:off x="6565214" y="2937717"/>
              <a:ext cx="212649" cy="38138"/>
            </a:xfrm>
            <a:prstGeom prst="rect">
              <a:avLst/>
            </a:prstGeom>
            <a:solidFill>
              <a:srgbClr val="CCCCCC"/>
            </a:solidFill>
            <a:ln>
              <a:noFill/>
            </a:ln>
          </p:spPr>
          <p:txBody>
            <a:bodyPr anchor="ctr"/>
            <a:lstStyle/>
            <a:p>
              <a:pPr algn="ctr"/>
            </a:p>
          </p:txBody>
        </p:sp>
        <p:sp>
          <p:nvSpPr>
            <p:cNvPr id="1048831" name="isliďê"/>
            <p:cNvSpPr/>
            <p:nvPr/>
          </p:nvSpPr>
          <p:spPr bwMode="auto">
            <a:xfrm>
              <a:off x="6280912" y="3030173"/>
              <a:ext cx="300482" cy="35827"/>
            </a:xfrm>
            <a:prstGeom prst="rect">
              <a:avLst/>
            </a:prstGeom>
            <a:solidFill>
              <a:srgbClr val="CCCCCC"/>
            </a:solidFill>
            <a:ln>
              <a:noFill/>
            </a:ln>
          </p:spPr>
          <p:txBody>
            <a:bodyPr anchor="ctr"/>
            <a:lstStyle/>
            <a:p>
              <a:pPr algn="ctr"/>
            </a:p>
          </p:txBody>
        </p:sp>
        <p:sp>
          <p:nvSpPr>
            <p:cNvPr id="1048832" name="iSľiḓe"/>
            <p:cNvSpPr/>
            <p:nvPr/>
          </p:nvSpPr>
          <p:spPr bwMode="auto">
            <a:xfrm>
              <a:off x="6001233" y="2847573"/>
              <a:ext cx="123660" cy="35827"/>
            </a:xfrm>
            <a:prstGeom prst="rect">
              <a:avLst/>
            </a:prstGeom>
            <a:solidFill>
              <a:srgbClr val="CCCCCC"/>
            </a:solidFill>
            <a:ln>
              <a:noFill/>
            </a:ln>
          </p:spPr>
          <p:txBody>
            <a:bodyPr anchor="ctr"/>
            <a:lstStyle/>
            <a:p>
              <a:pPr algn="ctr"/>
            </a:p>
          </p:txBody>
        </p:sp>
        <p:sp>
          <p:nvSpPr>
            <p:cNvPr id="1048833" name="ïšḻíḑé"/>
            <p:cNvSpPr/>
            <p:nvPr/>
          </p:nvSpPr>
          <p:spPr bwMode="auto">
            <a:xfrm>
              <a:off x="5061650" y="3211618"/>
              <a:ext cx="310883" cy="38138"/>
            </a:xfrm>
            <a:prstGeom prst="rect">
              <a:avLst/>
            </a:prstGeom>
            <a:solidFill>
              <a:srgbClr val="9ACAE6"/>
            </a:solidFill>
            <a:ln>
              <a:noFill/>
            </a:ln>
          </p:spPr>
          <p:txBody>
            <a:bodyPr anchor="ctr"/>
            <a:lstStyle/>
            <a:p>
              <a:pPr algn="ctr"/>
            </a:p>
          </p:txBody>
        </p:sp>
        <p:sp>
          <p:nvSpPr>
            <p:cNvPr id="1048834" name="iSḷîḓê"/>
            <p:cNvSpPr/>
            <p:nvPr/>
          </p:nvSpPr>
          <p:spPr bwMode="auto">
            <a:xfrm>
              <a:off x="5061650" y="3304074"/>
              <a:ext cx="502729" cy="35827"/>
            </a:xfrm>
            <a:prstGeom prst="rect">
              <a:avLst/>
            </a:prstGeom>
            <a:solidFill>
              <a:srgbClr val="CCCCCC"/>
            </a:solidFill>
            <a:ln>
              <a:noFill/>
            </a:ln>
          </p:spPr>
          <p:txBody>
            <a:bodyPr anchor="ctr"/>
            <a:lstStyle/>
            <a:p>
              <a:pPr algn="ctr"/>
            </a:p>
          </p:txBody>
        </p:sp>
        <p:sp>
          <p:nvSpPr>
            <p:cNvPr id="1048835" name="íṧļídè"/>
            <p:cNvSpPr/>
            <p:nvPr/>
          </p:nvSpPr>
          <p:spPr bwMode="auto">
            <a:xfrm>
              <a:off x="5296257" y="3394218"/>
              <a:ext cx="292392" cy="38138"/>
            </a:xfrm>
            <a:prstGeom prst="rect">
              <a:avLst/>
            </a:prstGeom>
            <a:solidFill>
              <a:srgbClr val="9ACAE6"/>
            </a:solidFill>
            <a:ln>
              <a:noFill/>
            </a:ln>
          </p:spPr>
          <p:txBody>
            <a:bodyPr anchor="ctr"/>
            <a:lstStyle/>
            <a:p>
              <a:pPr algn="ctr"/>
            </a:p>
          </p:txBody>
        </p:sp>
        <p:sp>
          <p:nvSpPr>
            <p:cNvPr id="1048836" name="íşļïďê"/>
            <p:cNvSpPr/>
            <p:nvPr/>
          </p:nvSpPr>
          <p:spPr bwMode="auto">
            <a:xfrm>
              <a:off x="5296257" y="3486674"/>
              <a:ext cx="292392" cy="35827"/>
            </a:xfrm>
            <a:prstGeom prst="rect">
              <a:avLst/>
            </a:prstGeom>
            <a:solidFill>
              <a:srgbClr val="9ACAE6"/>
            </a:solidFill>
            <a:ln>
              <a:noFill/>
            </a:ln>
          </p:spPr>
          <p:txBody>
            <a:bodyPr anchor="ctr"/>
            <a:lstStyle/>
            <a:p>
              <a:pPr algn="ctr"/>
            </a:p>
          </p:txBody>
        </p:sp>
        <p:sp>
          <p:nvSpPr>
            <p:cNvPr id="1048837" name="í$lîḍé"/>
            <p:cNvSpPr/>
            <p:nvPr/>
          </p:nvSpPr>
          <p:spPr bwMode="auto">
            <a:xfrm>
              <a:off x="5498504" y="3576818"/>
              <a:ext cx="286613" cy="38138"/>
            </a:xfrm>
            <a:prstGeom prst="rect">
              <a:avLst/>
            </a:prstGeom>
            <a:solidFill>
              <a:srgbClr val="9ACAE6"/>
            </a:solidFill>
            <a:ln>
              <a:noFill/>
            </a:ln>
          </p:spPr>
          <p:txBody>
            <a:bodyPr anchor="ctr"/>
            <a:lstStyle/>
            <a:p>
              <a:pPr algn="ctr"/>
            </a:p>
          </p:txBody>
        </p:sp>
        <p:sp>
          <p:nvSpPr>
            <p:cNvPr id="1048838" name="ïŝlîḓè"/>
            <p:cNvSpPr/>
            <p:nvPr/>
          </p:nvSpPr>
          <p:spPr bwMode="auto">
            <a:xfrm>
              <a:off x="5477701" y="3211618"/>
              <a:ext cx="294703" cy="38138"/>
            </a:xfrm>
            <a:prstGeom prst="rect">
              <a:avLst/>
            </a:prstGeom>
            <a:solidFill>
              <a:srgbClr val="CCCCCC"/>
            </a:solidFill>
            <a:ln>
              <a:noFill/>
            </a:ln>
          </p:spPr>
          <p:txBody>
            <a:bodyPr anchor="ctr"/>
            <a:lstStyle/>
            <a:p>
              <a:pPr algn="ctr"/>
            </a:p>
          </p:txBody>
        </p:sp>
        <p:sp>
          <p:nvSpPr>
            <p:cNvPr id="1048839" name="išḷïḋè"/>
            <p:cNvSpPr/>
            <p:nvPr/>
          </p:nvSpPr>
          <p:spPr bwMode="auto">
            <a:xfrm>
              <a:off x="5848681" y="3211618"/>
              <a:ext cx="147929" cy="38138"/>
            </a:xfrm>
            <a:prstGeom prst="rect">
              <a:avLst/>
            </a:prstGeom>
            <a:solidFill>
              <a:srgbClr val="CCCCCC"/>
            </a:solidFill>
            <a:ln>
              <a:noFill/>
            </a:ln>
          </p:spPr>
          <p:txBody>
            <a:bodyPr anchor="ctr"/>
            <a:lstStyle/>
            <a:p>
              <a:pPr algn="ctr"/>
            </a:p>
          </p:txBody>
        </p:sp>
        <p:sp>
          <p:nvSpPr>
            <p:cNvPr id="1048840" name="iṩľíḓe"/>
            <p:cNvSpPr/>
            <p:nvPr/>
          </p:nvSpPr>
          <p:spPr bwMode="auto">
            <a:xfrm>
              <a:off x="6092533" y="3211618"/>
              <a:ext cx="472681" cy="38138"/>
            </a:xfrm>
            <a:prstGeom prst="rect">
              <a:avLst/>
            </a:prstGeom>
            <a:solidFill>
              <a:srgbClr val="CCCCCC"/>
            </a:solidFill>
            <a:ln>
              <a:noFill/>
            </a:ln>
          </p:spPr>
          <p:txBody>
            <a:bodyPr anchor="ctr"/>
            <a:lstStyle/>
            <a:p>
              <a:pPr algn="ctr"/>
            </a:p>
          </p:txBody>
        </p:sp>
        <p:sp>
          <p:nvSpPr>
            <p:cNvPr id="1048841" name="iṣḻiďé"/>
            <p:cNvSpPr/>
            <p:nvPr/>
          </p:nvSpPr>
          <p:spPr bwMode="auto">
            <a:xfrm>
              <a:off x="5648745" y="3304074"/>
              <a:ext cx="298170" cy="35827"/>
            </a:xfrm>
            <a:prstGeom prst="rect">
              <a:avLst/>
            </a:prstGeom>
            <a:solidFill>
              <a:srgbClr val="9ACAE6"/>
            </a:solidFill>
            <a:ln>
              <a:noFill/>
            </a:ln>
          </p:spPr>
          <p:txBody>
            <a:bodyPr anchor="ctr"/>
            <a:lstStyle/>
            <a:p>
              <a:pPr algn="ctr"/>
            </a:p>
          </p:txBody>
        </p:sp>
        <p:sp>
          <p:nvSpPr>
            <p:cNvPr id="1048842" name="íSḻïdè"/>
            <p:cNvSpPr/>
            <p:nvPr/>
          </p:nvSpPr>
          <p:spPr bwMode="auto">
            <a:xfrm>
              <a:off x="5678793" y="3394218"/>
              <a:ext cx="331685" cy="38138"/>
            </a:xfrm>
            <a:prstGeom prst="rect">
              <a:avLst/>
            </a:prstGeom>
            <a:solidFill>
              <a:srgbClr val="CCCCCC"/>
            </a:solidFill>
            <a:ln>
              <a:noFill/>
            </a:ln>
          </p:spPr>
          <p:txBody>
            <a:bodyPr anchor="ctr"/>
            <a:lstStyle/>
            <a:p>
              <a:pPr algn="ctr"/>
            </a:p>
          </p:txBody>
        </p:sp>
        <p:sp>
          <p:nvSpPr>
            <p:cNvPr id="1048843" name="íṡļiḑe"/>
            <p:cNvSpPr/>
            <p:nvPr/>
          </p:nvSpPr>
          <p:spPr bwMode="auto">
            <a:xfrm>
              <a:off x="5678793" y="3486674"/>
              <a:ext cx="225361" cy="35827"/>
            </a:xfrm>
            <a:prstGeom prst="rect">
              <a:avLst/>
            </a:prstGeom>
            <a:solidFill>
              <a:srgbClr val="CCCCCC"/>
            </a:solidFill>
            <a:ln>
              <a:noFill/>
            </a:ln>
          </p:spPr>
          <p:txBody>
            <a:bodyPr anchor="ctr"/>
            <a:lstStyle/>
            <a:p>
              <a:pPr algn="ctr"/>
            </a:p>
          </p:txBody>
        </p:sp>
        <p:sp>
          <p:nvSpPr>
            <p:cNvPr id="1048844" name="îš1iḋe"/>
            <p:cNvSpPr/>
            <p:nvPr/>
          </p:nvSpPr>
          <p:spPr bwMode="auto">
            <a:xfrm>
              <a:off x="6092533" y="3394218"/>
              <a:ext cx="248475" cy="38138"/>
            </a:xfrm>
            <a:prstGeom prst="rect">
              <a:avLst/>
            </a:prstGeom>
            <a:solidFill>
              <a:srgbClr val="CCCCCC"/>
            </a:solidFill>
            <a:ln>
              <a:noFill/>
            </a:ln>
          </p:spPr>
          <p:txBody>
            <a:bodyPr anchor="ctr"/>
            <a:lstStyle/>
            <a:p>
              <a:pPr algn="ctr"/>
            </a:p>
          </p:txBody>
        </p:sp>
        <p:sp>
          <p:nvSpPr>
            <p:cNvPr id="1048845" name="îṥḷiḓè"/>
            <p:cNvSpPr/>
            <p:nvPr/>
          </p:nvSpPr>
          <p:spPr bwMode="auto">
            <a:xfrm>
              <a:off x="5971185" y="3486674"/>
              <a:ext cx="434543" cy="35827"/>
            </a:xfrm>
            <a:prstGeom prst="rect">
              <a:avLst/>
            </a:prstGeom>
            <a:solidFill>
              <a:srgbClr val="CCCCCC"/>
            </a:solidFill>
            <a:ln>
              <a:noFill/>
            </a:ln>
          </p:spPr>
          <p:txBody>
            <a:bodyPr anchor="ctr"/>
            <a:lstStyle/>
            <a:p>
              <a:pPr algn="ctr"/>
            </a:p>
          </p:txBody>
        </p:sp>
        <p:sp>
          <p:nvSpPr>
            <p:cNvPr id="1048846" name="îšľiḍê"/>
            <p:cNvSpPr/>
            <p:nvPr/>
          </p:nvSpPr>
          <p:spPr bwMode="auto">
            <a:xfrm>
              <a:off x="6461201" y="3486674"/>
              <a:ext cx="110947" cy="35827"/>
            </a:xfrm>
            <a:prstGeom prst="rect">
              <a:avLst/>
            </a:prstGeom>
            <a:solidFill>
              <a:srgbClr val="CCCCCC"/>
            </a:solidFill>
            <a:ln>
              <a:noFill/>
            </a:ln>
          </p:spPr>
          <p:txBody>
            <a:bodyPr anchor="ctr"/>
            <a:lstStyle/>
            <a:p>
              <a:pPr algn="ctr"/>
            </a:p>
          </p:txBody>
        </p:sp>
        <p:sp>
          <p:nvSpPr>
            <p:cNvPr id="1048847" name="îṧḻîdé"/>
            <p:cNvSpPr/>
            <p:nvPr/>
          </p:nvSpPr>
          <p:spPr bwMode="auto">
            <a:xfrm>
              <a:off x="5864860" y="3576818"/>
              <a:ext cx="212649" cy="38138"/>
            </a:xfrm>
            <a:prstGeom prst="rect">
              <a:avLst/>
            </a:prstGeom>
            <a:solidFill>
              <a:srgbClr val="CCCCCC"/>
            </a:solidFill>
            <a:ln>
              <a:noFill/>
            </a:ln>
          </p:spPr>
          <p:txBody>
            <a:bodyPr anchor="ctr"/>
            <a:lstStyle/>
            <a:p>
              <a:pPr algn="ctr"/>
            </a:p>
          </p:txBody>
        </p:sp>
        <p:sp>
          <p:nvSpPr>
            <p:cNvPr id="1048848" name="íṡḷíḍê"/>
            <p:cNvSpPr/>
            <p:nvPr/>
          </p:nvSpPr>
          <p:spPr bwMode="auto">
            <a:xfrm>
              <a:off x="6124892" y="3576818"/>
              <a:ext cx="394093" cy="38138"/>
            </a:xfrm>
            <a:prstGeom prst="rect">
              <a:avLst/>
            </a:prstGeom>
            <a:solidFill>
              <a:srgbClr val="CCCCCC"/>
            </a:solidFill>
            <a:ln>
              <a:noFill/>
            </a:ln>
          </p:spPr>
          <p:txBody>
            <a:bodyPr anchor="ctr"/>
            <a:lstStyle/>
            <a:p>
              <a:pPr algn="ctr"/>
            </a:p>
          </p:txBody>
        </p:sp>
        <p:sp>
          <p:nvSpPr>
            <p:cNvPr id="1048849" name="ïSḷiḓê"/>
            <p:cNvSpPr/>
            <p:nvPr/>
          </p:nvSpPr>
          <p:spPr bwMode="auto">
            <a:xfrm>
              <a:off x="6577926" y="3576818"/>
              <a:ext cx="117881" cy="38138"/>
            </a:xfrm>
            <a:prstGeom prst="rect">
              <a:avLst/>
            </a:prstGeom>
            <a:solidFill>
              <a:srgbClr val="CCCCCC"/>
            </a:solidFill>
            <a:ln>
              <a:noFill/>
            </a:ln>
          </p:spPr>
          <p:txBody>
            <a:bodyPr anchor="ctr"/>
            <a:lstStyle/>
            <a:p>
              <a:pPr algn="ctr"/>
            </a:p>
          </p:txBody>
        </p:sp>
        <p:sp>
          <p:nvSpPr>
            <p:cNvPr id="1048850" name="iSľïḑè"/>
            <p:cNvSpPr/>
            <p:nvPr/>
          </p:nvSpPr>
          <p:spPr bwMode="auto">
            <a:xfrm>
              <a:off x="5296257" y="3759419"/>
              <a:ext cx="292392" cy="36982"/>
            </a:xfrm>
            <a:prstGeom prst="rect">
              <a:avLst/>
            </a:prstGeom>
            <a:solidFill>
              <a:srgbClr val="9ACAE6"/>
            </a:solidFill>
            <a:ln>
              <a:noFill/>
            </a:ln>
          </p:spPr>
          <p:txBody>
            <a:bodyPr anchor="ctr"/>
            <a:lstStyle/>
            <a:p>
              <a:pPr algn="ctr"/>
            </a:p>
          </p:txBody>
        </p:sp>
        <p:sp>
          <p:nvSpPr>
            <p:cNvPr id="1048851" name="iślíḋe"/>
            <p:cNvSpPr/>
            <p:nvPr/>
          </p:nvSpPr>
          <p:spPr bwMode="auto">
            <a:xfrm>
              <a:off x="5296257" y="3850719"/>
              <a:ext cx="292392" cy="35827"/>
            </a:xfrm>
            <a:prstGeom prst="rect">
              <a:avLst/>
            </a:prstGeom>
            <a:solidFill>
              <a:srgbClr val="9ACAE6"/>
            </a:solidFill>
            <a:ln>
              <a:noFill/>
            </a:ln>
          </p:spPr>
          <p:txBody>
            <a:bodyPr anchor="ctr"/>
            <a:lstStyle/>
            <a:p>
              <a:pPr algn="ctr"/>
            </a:p>
          </p:txBody>
        </p:sp>
        <p:sp>
          <p:nvSpPr>
            <p:cNvPr id="1048852" name="ïśḻîḍê"/>
            <p:cNvSpPr/>
            <p:nvPr/>
          </p:nvSpPr>
          <p:spPr bwMode="auto">
            <a:xfrm>
              <a:off x="5678793" y="3759419"/>
              <a:ext cx="481926" cy="36982"/>
            </a:xfrm>
            <a:prstGeom prst="rect">
              <a:avLst/>
            </a:prstGeom>
            <a:solidFill>
              <a:srgbClr val="CCCCCC"/>
            </a:solidFill>
            <a:ln>
              <a:noFill/>
            </a:ln>
          </p:spPr>
          <p:txBody>
            <a:bodyPr anchor="ctr"/>
            <a:lstStyle/>
            <a:p>
              <a:pPr algn="ctr"/>
            </a:p>
          </p:txBody>
        </p:sp>
        <p:sp>
          <p:nvSpPr>
            <p:cNvPr id="1048853" name="iSḷíḓê"/>
            <p:cNvSpPr/>
            <p:nvPr/>
          </p:nvSpPr>
          <p:spPr bwMode="auto">
            <a:xfrm>
              <a:off x="5678793" y="3850719"/>
              <a:ext cx="262344" cy="35827"/>
            </a:xfrm>
            <a:prstGeom prst="rect">
              <a:avLst/>
            </a:prstGeom>
            <a:solidFill>
              <a:srgbClr val="CCCCCC"/>
            </a:solidFill>
            <a:ln>
              <a:noFill/>
            </a:ln>
          </p:spPr>
          <p:txBody>
            <a:bodyPr anchor="ctr"/>
            <a:lstStyle/>
            <a:p>
              <a:pPr algn="ctr"/>
            </a:p>
          </p:txBody>
        </p:sp>
        <p:sp>
          <p:nvSpPr>
            <p:cNvPr id="1048854" name="íSlïḋê"/>
            <p:cNvSpPr/>
            <p:nvPr/>
          </p:nvSpPr>
          <p:spPr bwMode="auto">
            <a:xfrm>
              <a:off x="6231217" y="3759419"/>
              <a:ext cx="131750" cy="36982"/>
            </a:xfrm>
            <a:prstGeom prst="rect">
              <a:avLst/>
            </a:prstGeom>
            <a:solidFill>
              <a:srgbClr val="CCCCCC"/>
            </a:solidFill>
            <a:ln>
              <a:noFill/>
            </a:ln>
          </p:spPr>
          <p:txBody>
            <a:bodyPr anchor="ctr"/>
            <a:lstStyle/>
            <a:p>
              <a:pPr algn="ctr"/>
            </a:p>
          </p:txBody>
        </p:sp>
        <p:sp>
          <p:nvSpPr>
            <p:cNvPr id="1048855" name="îṡ1îďè"/>
            <p:cNvSpPr/>
            <p:nvPr/>
          </p:nvSpPr>
          <p:spPr bwMode="auto">
            <a:xfrm>
              <a:off x="6419596" y="3759419"/>
              <a:ext cx="161798" cy="36982"/>
            </a:xfrm>
            <a:prstGeom prst="rect">
              <a:avLst/>
            </a:prstGeom>
            <a:solidFill>
              <a:srgbClr val="CCCCCC"/>
            </a:solidFill>
            <a:ln>
              <a:noFill/>
            </a:ln>
          </p:spPr>
          <p:txBody>
            <a:bodyPr anchor="ctr"/>
            <a:lstStyle/>
            <a:p>
              <a:pPr algn="ctr"/>
            </a:p>
          </p:txBody>
        </p:sp>
        <p:sp>
          <p:nvSpPr>
            <p:cNvPr id="1048856" name="íšlîḑê"/>
            <p:cNvSpPr/>
            <p:nvPr/>
          </p:nvSpPr>
          <p:spPr bwMode="auto">
            <a:xfrm>
              <a:off x="6198857" y="3850719"/>
              <a:ext cx="292392" cy="35827"/>
            </a:xfrm>
            <a:prstGeom prst="rect">
              <a:avLst/>
            </a:prstGeom>
            <a:solidFill>
              <a:srgbClr val="CCCCCC"/>
            </a:solidFill>
            <a:ln>
              <a:noFill/>
            </a:ln>
          </p:spPr>
          <p:txBody>
            <a:bodyPr anchor="ctr"/>
            <a:lstStyle/>
            <a:p>
              <a:pPr algn="ctr"/>
            </a:p>
          </p:txBody>
        </p:sp>
        <p:sp>
          <p:nvSpPr>
            <p:cNvPr id="1048857" name="íS1îḑe"/>
            <p:cNvSpPr/>
            <p:nvPr/>
          </p:nvSpPr>
          <p:spPr bwMode="auto">
            <a:xfrm>
              <a:off x="6001233" y="3850719"/>
              <a:ext cx="123660" cy="35827"/>
            </a:xfrm>
            <a:prstGeom prst="rect">
              <a:avLst/>
            </a:prstGeom>
            <a:solidFill>
              <a:srgbClr val="CCCCCC"/>
            </a:solidFill>
            <a:ln>
              <a:noFill/>
            </a:ln>
          </p:spPr>
          <p:txBody>
            <a:bodyPr anchor="ctr"/>
            <a:lstStyle/>
            <a:p>
              <a:pPr algn="ctr"/>
            </a:p>
          </p:txBody>
        </p:sp>
        <p:sp>
          <p:nvSpPr>
            <p:cNvPr id="1048858" name="ïsļïdé"/>
            <p:cNvSpPr/>
            <p:nvPr/>
          </p:nvSpPr>
          <p:spPr bwMode="auto">
            <a:xfrm>
              <a:off x="5061650" y="4000960"/>
              <a:ext cx="310883" cy="35827"/>
            </a:xfrm>
            <a:prstGeom prst="rect">
              <a:avLst/>
            </a:prstGeom>
            <a:solidFill>
              <a:srgbClr val="9ACAE6"/>
            </a:solidFill>
            <a:ln>
              <a:noFill/>
            </a:ln>
          </p:spPr>
          <p:txBody>
            <a:bodyPr anchor="ctr"/>
            <a:lstStyle/>
            <a:p>
              <a:pPr algn="ctr"/>
            </a:p>
          </p:txBody>
        </p:sp>
        <p:sp>
          <p:nvSpPr>
            <p:cNvPr id="1048859" name="iṧlîḋé"/>
            <p:cNvSpPr/>
            <p:nvPr/>
          </p:nvSpPr>
          <p:spPr bwMode="auto">
            <a:xfrm>
              <a:off x="5061650" y="4091104"/>
              <a:ext cx="502729" cy="35827"/>
            </a:xfrm>
            <a:prstGeom prst="rect">
              <a:avLst/>
            </a:prstGeom>
            <a:solidFill>
              <a:srgbClr val="CCCCCC"/>
            </a:solidFill>
            <a:ln>
              <a:noFill/>
            </a:ln>
          </p:spPr>
          <p:txBody>
            <a:bodyPr anchor="ctr"/>
            <a:lstStyle/>
            <a:p>
              <a:pPr algn="ctr"/>
            </a:p>
          </p:txBody>
        </p:sp>
        <p:sp>
          <p:nvSpPr>
            <p:cNvPr id="1048860" name="i$1îḓê"/>
            <p:cNvSpPr/>
            <p:nvPr/>
          </p:nvSpPr>
          <p:spPr bwMode="auto">
            <a:xfrm>
              <a:off x="5296257" y="4183560"/>
              <a:ext cx="292392" cy="35827"/>
            </a:xfrm>
            <a:prstGeom prst="rect">
              <a:avLst/>
            </a:prstGeom>
            <a:solidFill>
              <a:srgbClr val="9ACAE6"/>
            </a:solidFill>
            <a:ln>
              <a:noFill/>
            </a:ln>
          </p:spPr>
          <p:txBody>
            <a:bodyPr anchor="ctr"/>
            <a:lstStyle/>
            <a:p>
              <a:pPr algn="ctr"/>
            </a:p>
          </p:txBody>
        </p:sp>
        <p:sp>
          <p:nvSpPr>
            <p:cNvPr id="1048861" name="iṡľîḋé"/>
            <p:cNvSpPr/>
            <p:nvPr/>
          </p:nvSpPr>
          <p:spPr bwMode="auto">
            <a:xfrm>
              <a:off x="5296257" y="4273705"/>
              <a:ext cx="292392" cy="38138"/>
            </a:xfrm>
            <a:prstGeom prst="rect">
              <a:avLst/>
            </a:prstGeom>
            <a:solidFill>
              <a:srgbClr val="9ACAE6"/>
            </a:solidFill>
            <a:ln>
              <a:noFill/>
            </a:ln>
          </p:spPr>
          <p:txBody>
            <a:bodyPr anchor="ctr"/>
            <a:lstStyle/>
            <a:p>
              <a:pPr algn="ctr"/>
            </a:p>
          </p:txBody>
        </p:sp>
        <p:sp>
          <p:nvSpPr>
            <p:cNvPr id="1048862" name="îŝľïďé"/>
            <p:cNvSpPr/>
            <p:nvPr/>
          </p:nvSpPr>
          <p:spPr bwMode="auto">
            <a:xfrm>
              <a:off x="5498504" y="4366161"/>
              <a:ext cx="286613" cy="35827"/>
            </a:xfrm>
            <a:prstGeom prst="rect">
              <a:avLst/>
            </a:prstGeom>
            <a:solidFill>
              <a:srgbClr val="9ACAE6"/>
            </a:solidFill>
            <a:ln>
              <a:noFill/>
            </a:ln>
          </p:spPr>
          <p:txBody>
            <a:bodyPr anchor="ctr"/>
            <a:lstStyle/>
            <a:p>
              <a:pPr algn="ctr"/>
            </a:p>
          </p:txBody>
        </p:sp>
        <p:sp>
          <p:nvSpPr>
            <p:cNvPr id="1048863" name="îšľiḓe"/>
            <p:cNvSpPr/>
            <p:nvPr/>
          </p:nvSpPr>
          <p:spPr bwMode="auto">
            <a:xfrm>
              <a:off x="5477701" y="4000960"/>
              <a:ext cx="294703" cy="35827"/>
            </a:xfrm>
            <a:prstGeom prst="rect">
              <a:avLst/>
            </a:prstGeom>
            <a:solidFill>
              <a:srgbClr val="CCCCCC"/>
            </a:solidFill>
            <a:ln>
              <a:noFill/>
            </a:ln>
          </p:spPr>
          <p:txBody>
            <a:bodyPr anchor="ctr"/>
            <a:lstStyle/>
            <a:p>
              <a:pPr algn="ctr"/>
            </a:p>
          </p:txBody>
        </p:sp>
        <p:sp>
          <p:nvSpPr>
            <p:cNvPr id="1048864" name="iŝľíḍe"/>
            <p:cNvSpPr/>
            <p:nvPr/>
          </p:nvSpPr>
          <p:spPr bwMode="auto">
            <a:xfrm>
              <a:off x="5848681" y="4000960"/>
              <a:ext cx="147929" cy="35827"/>
            </a:xfrm>
            <a:prstGeom prst="rect">
              <a:avLst/>
            </a:prstGeom>
            <a:solidFill>
              <a:srgbClr val="CCCCCC"/>
            </a:solidFill>
            <a:ln>
              <a:noFill/>
            </a:ln>
          </p:spPr>
          <p:txBody>
            <a:bodyPr anchor="ctr"/>
            <a:lstStyle/>
            <a:p>
              <a:pPr algn="ctr"/>
            </a:p>
          </p:txBody>
        </p:sp>
        <p:sp>
          <p:nvSpPr>
            <p:cNvPr id="1048865" name="iṧļîḍè"/>
            <p:cNvSpPr/>
            <p:nvPr/>
          </p:nvSpPr>
          <p:spPr bwMode="auto">
            <a:xfrm>
              <a:off x="6092533" y="4000960"/>
              <a:ext cx="685329" cy="35827"/>
            </a:xfrm>
            <a:prstGeom prst="rect">
              <a:avLst/>
            </a:prstGeom>
            <a:solidFill>
              <a:srgbClr val="CCCCCC"/>
            </a:solidFill>
            <a:ln>
              <a:noFill/>
            </a:ln>
          </p:spPr>
          <p:txBody>
            <a:bodyPr anchor="ctr"/>
            <a:lstStyle/>
            <a:p>
              <a:pPr algn="ctr"/>
            </a:p>
          </p:txBody>
        </p:sp>
        <p:sp>
          <p:nvSpPr>
            <p:cNvPr id="1048866" name="ïšlíḍè"/>
            <p:cNvSpPr/>
            <p:nvPr/>
          </p:nvSpPr>
          <p:spPr bwMode="auto">
            <a:xfrm>
              <a:off x="5648745" y="4091104"/>
              <a:ext cx="298170" cy="35827"/>
            </a:xfrm>
            <a:prstGeom prst="rect">
              <a:avLst/>
            </a:prstGeom>
            <a:solidFill>
              <a:srgbClr val="9ACAE6"/>
            </a:solidFill>
            <a:ln>
              <a:noFill/>
            </a:ln>
          </p:spPr>
          <p:txBody>
            <a:bodyPr anchor="ctr"/>
            <a:lstStyle/>
            <a:p>
              <a:pPr algn="ctr"/>
            </a:p>
          </p:txBody>
        </p:sp>
        <p:sp>
          <p:nvSpPr>
            <p:cNvPr id="1048867" name="îṩḻïḍè"/>
            <p:cNvSpPr/>
            <p:nvPr/>
          </p:nvSpPr>
          <p:spPr bwMode="auto">
            <a:xfrm>
              <a:off x="5678793" y="4183560"/>
              <a:ext cx="331685" cy="35827"/>
            </a:xfrm>
            <a:prstGeom prst="rect">
              <a:avLst/>
            </a:prstGeom>
            <a:solidFill>
              <a:srgbClr val="CCCCCC"/>
            </a:solidFill>
            <a:ln>
              <a:noFill/>
            </a:ln>
          </p:spPr>
          <p:txBody>
            <a:bodyPr anchor="ctr"/>
            <a:lstStyle/>
            <a:p>
              <a:pPr algn="ctr"/>
            </a:p>
          </p:txBody>
        </p:sp>
        <p:sp>
          <p:nvSpPr>
            <p:cNvPr id="1048868" name="iśḻîďè"/>
            <p:cNvSpPr/>
            <p:nvPr/>
          </p:nvSpPr>
          <p:spPr bwMode="auto">
            <a:xfrm>
              <a:off x="5678793" y="4273705"/>
              <a:ext cx="225361" cy="38138"/>
            </a:xfrm>
            <a:prstGeom prst="rect">
              <a:avLst/>
            </a:prstGeom>
            <a:solidFill>
              <a:srgbClr val="CCCCCC"/>
            </a:solidFill>
            <a:ln>
              <a:noFill/>
            </a:ln>
          </p:spPr>
          <p:txBody>
            <a:bodyPr anchor="ctr"/>
            <a:lstStyle/>
            <a:p>
              <a:pPr algn="ctr"/>
            </a:p>
          </p:txBody>
        </p:sp>
        <p:sp>
          <p:nvSpPr>
            <p:cNvPr id="1048869" name="işľïḋe"/>
            <p:cNvSpPr/>
            <p:nvPr/>
          </p:nvSpPr>
          <p:spPr bwMode="auto">
            <a:xfrm>
              <a:off x="6092533" y="4183560"/>
              <a:ext cx="248475" cy="35827"/>
            </a:xfrm>
            <a:prstGeom prst="rect">
              <a:avLst/>
            </a:prstGeom>
            <a:solidFill>
              <a:srgbClr val="CCCCCC"/>
            </a:solidFill>
            <a:ln>
              <a:noFill/>
            </a:ln>
          </p:spPr>
          <p:txBody>
            <a:bodyPr anchor="ctr"/>
            <a:lstStyle/>
            <a:p>
              <a:pPr algn="ctr"/>
            </a:p>
          </p:txBody>
        </p:sp>
        <p:sp>
          <p:nvSpPr>
            <p:cNvPr id="1048870" name="íŝ1iḍè"/>
            <p:cNvSpPr/>
            <p:nvPr/>
          </p:nvSpPr>
          <p:spPr bwMode="auto">
            <a:xfrm>
              <a:off x="6406883" y="4183560"/>
              <a:ext cx="150241" cy="35827"/>
            </a:xfrm>
            <a:prstGeom prst="rect">
              <a:avLst/>
            </a:prstGeom>
            <a:solidFill>
              <a:srgbClr val="CCCCCC"/>
            </a:solidFill>
            <a:ln>
              <a:noFill/>
            </a:ln>
          </p:spPr>
          <p:txBody>
            <a:bodyPr anchor="ctr"/>
            <a:lstStyle/>
            <a:p>
              <a:pPr algn="ctr"/>
            </a:p>
          </p:txBody>
        </p:sp>
        <p:sp>
          <p:nvSpPr>
            <p:cNvPr id="1048871" name="ïšliḋê"/>
            <p:cNvSpPr/>
            <p:nvPr/>
          </p:nvSpPr>
          <p:spPr bwMode="auto">
            <a:xfrm>
              <a:off x="6631088" y="4183560"/>
              <a:ext cx="146774" cy="35827"/>
            </a:xfrm>
            <a:prstGeom prst="rect">
              <a:avLst/>
            </a:prstGeom>
            <a:solidFill>
              <a:srgbClr val="CCCCCC"/>
            </a:solidFill>
            <a:ln>
              <a:noFill/>
            </a:ln>
          </p:spPr>
          <p:txBody>
            <a:bodyPr anchor="ctr"/>
            <a:lstStyle/>
            <a:p>
              <a:pPr algn="ctr"/>
            </a:p>
          </p:txBody>
        </p:sp>
        <p:sp>
          <p:nvSpPr>
            <p:cNvPr id="1048872" name="íṡľiḍè"/>
            <p:cNvSpPr/>
            <p:nvPr/>
          </p:nvSpPr>
          <p:spPr bwMode="auto">
            <a:xfrm>
              <a:off x="5971185" y="4273705"/>
              <a:ext cx="434543" cy="38138"/>
            </a:xfrm>
            <a:prstGeom prst="rect">
              <a:avLst/>
            </a:prstGeom>
            <a:solidFill>
              <a:srgbClr val="CCCCCC"/>
            </a:solidFill>
            <a:ln>
              <a:noFill/>
            </a:ln>
          </p:spPr>
          <p:txBody>
            <a:bodyPr anchor="ctr"/>
            <a:lstStyle/>
            <a:p>
              <a:pPr algn="ctr"/>
            </a:p>
          </p:txBody>
        </p:sp>
        <p:sp>
          <p:nvSpPr>
            <p:cNvPr id="1048873" name="íślide"/>
            <p:cNvSpPr/>
            <p:nvPr/>
          </p:nvSpPr>
          <p:spPr bwMode="auto">
            <a:xfrm>
              <a:off x="6461201" y="4273705"/>
              <a:ext cx="110947" cy="38138"/>
            </a:xfrm>
            <a:prstGeom prst="rect">
              <a:avLst/>
            </a:prstGeom>
            <a:solidFill>
              <a:srgbClr val="CCCCCC"/>
            </a:solidFill>
            <a:ln>
              <a:noFill/>
            </a:ln>
          </p:spPr>
          <p:txBody>
            <a:bodyPr anchor="ctr"/>
            <a:lstStyle/>
            <a:p>
              <a:pPr algn="ctr"/>
            </a:p>
          </p:txBody>
        </p:sp>
        <p:sp>
          <p:nvSpPr>
            <p:cNvPr id="1048874" name="íṩḻiḑè"/>
            <p:cNvSpPr/>
            <p:nvPr/>
          </p:nvSpPr>
          <p:spPr bwMode="auto">
            <a:xfrm>
              <a:off x="5864860" y="4366161"/>
              <a:ext cx="212649" cy="35827"/>
            </a:xfrm>
            <a:prstGeom prst="rect">
              <a:avLst/>
            </a:prstGeom>
            <a:solidFill>
              <a:srgbClr val="CCCCCC"/>
            </a:solidFill>
            <a:ln>
              <a:noFill/>
            </a:ln>
          </p:spPr>
          <p:txBody>
            <a:bodyPr anchor="ctr"/>
            <a:lstStyle/>
            <a:p>
              <a:pPr algn="ctr"/>
            </a:p>
          </p:txBody>
        </p:sp>
        <p:sp>
          <p:nvSpPr>
            <p:cNvPr id="1048875" name="ïṧļiďê"/>
            <p:cNvSpPr/>
            <p:nvPr/>
          </p:nvSpPr>
          <p:spPr bwMode="auto">
            <a:xfrm>
              <a:off x="5296257" y="4547605"/>
              <a:ext cx="292392" cy="35827"/>
            </a:xfrm>
            <a:prstGeom prst="rect">
              <a:avLst/>
            </a:prstGeom>
            <a:solidFill>
              <a:srgbClr val="9ACAE6"/>
            </a:solidFill>
            <a:ln>
              <a:noFill/>
            </a:ln>
          </p:spPr>
          <p:txBody>
            <a:bodyPr anchor="ctr"/>
            <a:lstStyle/>
            <a:p>
              <a:pPr algn="ctr"/>
            </a:p>
          </p:txBody>
        </p:sp>
        <p:sp>
          <p:nvSpPr>
            <p:cNvPr id="1048876" name="íṥ1íďé"/>
            <p:cNvSpPr/>
            <p:nvPr/>
          </p:nvSpPr>
          <p:spPr bwMode="auto">
            <a:xfrm>
              <a:off x="5296257" y="4637750"/>
              <a:ext cx="292392" cy="38138"/>
            </a:xfrm>
            <a:prstGeom prst="rect">
              <a:avLst/>
            </a:prstGeom>
            <a:solidFill>
              <a:srgbClr val="9ACAE6"/>
            </a:solidFill>
            <a:ln>
              <a:noFill/>
            </a:ln>
          </p:spPr>
          <p:txBody>
            <a:bodyPr anchor="ctr"/>
            <a:lstStyle/>
            <a:p>
              <a:pPr algn="ctr"/>
            </a:p>
          </p:txBody>
        </p:sp>
        <p:sp>
          <p:nvSpPr>
            <p:cNvPr id="1048877" name="ïs1ïḋé"/>
            <p:cNvSpPr/>
            <p:nvPr/>
          </p:nvSpPr>
          <p:spPr bwMode="auto">
            <a:xfrm>
              <a:off x="5678793" y="4547605"/>
              <a:ext cx="481926" cy="35827"/>
            </a:xfrm>
            <a:prstGeom prst="rect">
              <a:avLst/>
            </a:prstGeom>
            <a:solidFill>
              <a:srgbClr val="CCCCCC"/>
            </a:solidFill>
            <a:ln>
              <a:noFill/>
            </a:ln>
          </p:spPr>
          <p:txBody>
            <a:bodyPr anchor="ctr"/>
            <a:lstStyle/>
            <a:p>
              <a:pPr algn="ctr"/>
            </a:p>
          </p:txBody>
        </p:sp>
        <p:sp>
          <p:nvSpPr>
            <p:cNvPr id="1048878" name="ïşľiḑê"/>
            <p:cNvSpPr/>
            <p:nvPr/>
          </p:nvSpPr>
          <p:spPr bwMode="auto">
            <a:xfrm>
              <a:off x="5678793" y="4637750"/>
              <a:ext cx="262344" cy="38138"/>
            </a:xfrm>
            <a:prstGeom prst="rect">
              <a:avLst/>
            </a:prstGeom>
            <a:solidFill>
              <a:srgbClr val="CCCCCC"/>
            </a:solidFill>
            <a:ln>
              <a:noFill/>
            </a:ln>
          </p:spPr>
          <p:txBody>
            <a:bodyPr anchor="ctr"/>
            <a:lstStyle/>
            <a:p>
              <a:pPr algn="ctr"/>
            </a:p>
          </p:txBody>
        </p:sp>
        <p:sp>
          <p:nvSpPr>
            <p:cNvPr id="1048879" name="ïṡļïďê"/>
            <p:cNvSpPr/>
            <p:nvPr/>
          </p:nvSpPr>
          <p:spPr bwMode="auto">
            <a:xfrm>
              <a:off x="6231217" y="4547605"/>
              <a:ext cx="131750" cy="35827"/>
            </a:xfrm>
            <a:prstGeom prst="rect">
              <a:avLst/>
            </a:prstGeom>
            <a:solidFill>
              <a:srgbClr val="CCCCCC"/>
            </a:solidFill>
            <a:ln>
              <a:noFill/>
            </a:ln>
          </p:spPr>
          <p:txBody>
            <a:bodyPr anchor="ctr"/>
            <a:lstStyle/>
            <a:p>
              <a:pPr algn="ctr"/>
            </a:p>
          </p:txBody>
        </p:sp>
        <p:sp>
          <p:nvSpPr>
            <p:cNvPr id="1048880" name="îṧlïḋè"/>
            <p:cNvSpPr/>
            <p:nvPr/>
          </p:nvSpPr>
          <p:spPr bwMode="auto">
            <a:xfrm>
              <a:off x="6419596" y="4547605"/>
              <a:ext cx="161798" cy="35827"/>
            </a:xfrm>
            <a:prstGeom prst="rect">
              <a:avLst/>
            </a:prstGeom>
            <a:solidFill>
              <a:srgbClr val="CCCCCC"/>
            </a:solidFill>
            <a:ln>
              <a:noFill/>
            </a:ln>
          </p:spPr>
          <p:txBody>
            <a:bodyPr anchor="ctr"/>
            <a:lstStyle/>
            <a:p>
              <a:pPr algn="ctr"/>
            </a:p>
          </p:txBody>
        </p:sp>
        <p:sp>
          <p:nvSpPr>
            <p:cNvPr id="1048881" name="í$ľîďê"/>
            <p:cNvSpPr/>
            <p:nvPr/>
          </p:nvSpPr>
          <p:spPr bwMode="auto">
            <a:xfrm>
              <a:off x="6198857" y="4637750"/>
              <a:ext cx="292392" cy="38138"/>
            </a:xfrm>
            <a:prstGeom prst="rect">
              <a:avLst/>
            </a:prstGeom>
            <a:solidFill>
              <a:srgbClr val="CCCCCC"/>
            </a:solidFill>
            <a:ln>
              <a:noFill/>
            </a:ln>
          </p:spPr>
          <p:txBody>
            <a:bodyPr anchor="ctr"/>
            <a:lstStyle/>
            <a:p>
              <a:pPr algn="ctr"/>
            </a:p>
          </p:txBody>
        </p:sp>
        <p:sp>
          <p:nvSpPr>
            <p:cNvPr id="1048882" name="íşlïde"/>
            <p:cNvSpPr/>
            <p:nvPr/>
          </p:nvSpPr>
          <p:spPr bwMode="auto">
            <a:xfrm>
              <a:off x="6001233" y="4637750"/>
              <a:ext cx="123660" cy="38138"/>
            </a:xfrm>
            <a:prstGeom prst="rect">
              <a:avLst/>
            </a:prstGeom>
            <a:solidFill>
              <a:srgbClr val="CCCCCC"/>
            </a:solidFill>
            <a:ln>
              <a:noFill/>
            </a:ln>
          </p:spPr>
          <p:txBody>
            <a:bodyPr anchor="ctr"/>
            <a:lstStyle/>
            <a:p>
              <a:pPr algn="ctr"/>
            </a:p>
          </p:txBody>
        </p:sp>
      </p:grpSp>
      <p:grpSp>
        <p:nvGrpSpPr>
          <p:cNvPr id="171" name="ddf261e7-53b6-4548-86e9-6cda8be738ac"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6"/>
            </p:custDataLst>
          </p:nvPr>
        </p:nvGrpSpPr>
        <p:grpSpPr>
          <a:xfrm>
            <a:off x="3170063" y="2128219"/>
            <a:ext cx="960634" cy="544145"/>
            <a:chOff x="2065338" y="0"/>
            <a:chExt cx="8051801" cy="6858000"/>
          </a:xfrm>
        </p:grpSpPr>
        <p:sp>
          <p:nvSpPr>
            <p:cNvPr id="1048883" name="ïṡlíḋé"/>
            <p:cNvSpPr/>
            <p:nvPr/>
          </p:nvSpPr>
          <p:spPr bwMode="auto">
            <a:xfrm>
              <a:off x="4752976" y="0"/>
              <a:ext cx="3019425" cy="4014788"/>
            </a:xfrm>
            <a:custGeom>
              <a:avLst/>
              <a:gdLst>
                <a:gd name="T0" fmla="*/ 937 w 1873"/>
                <a:gd name="T1" fmla="*/ 0 h 2494"/>
                <a:gd name="T2" fmla="*/ 0 w 1873"/>
                <a:gd name="T3" fmla="*/ 405 h 2494"/>
                <a:gd name="T4" fmla="*/ 0 w 1873"/>
                <a:gd name="T5" fmla="*/ 1408 h 2494"/>
                <a:gd name="T6" fmla="*/ 937 w 1873"/>
                <a:gd name="T7" fmla="*/ 2494 h 2494"/>
                <a:gd name="T8" fmla="*/ 1873 w 1873"/>
                <a:gd name="T9" fmla="*/ 1408 h 2494"/>
                <a:gd name="T10" fmla="*/ 1873 w 1873"/>
                <a:gd name="T11" fmla="*/ 405 h 2494"/>
                <a:gd name="T12" fmla="*/ 937 w 1873"/>
                <a:gd name="T13" fmla="*/ 0 h 2494"/>
              </a:gdLst>
              <a:ahLst/>
              <a:cxnLst>
                <a:cxn ang="0">
                  <a:pos x="T0" y="T1"/>
                </a:cxn>
                <a:cxn ang="0">
                  <a:pos x="T2" y="T3"/>
                </a:cxn>
                <a:cxn ang="0">
                  <a:pos x="T4" y="T5"/>
                </a:cxn>
                <a:cxn ang="0">
                  <a:pos x="T6" y="T7"/>
                </a:cxn>
                <a:cxn ang="0">
                  <a:pos x="T8" y="T9"/>
                </a:cxn>
                <a:cxn ang="0">
                  <a:pos x="T10" y="T11"/>
                </a:cxn>
                <a:cxn ang="0">
                  <a:pos x="T12" y="T13"/>
                </a:cxn>
              </a:cxnLst>
              <a:rect l="0" t="0" r="r" b="b"/>
              <a:pathLst>
                <a:path w="1873" h="2494">
                  <a:moveTo>
                    <a:pt x="937" y="0"/>
                  </a:moveTo>
                  <a:cubicBezTo>
                    <a:pt x="0" y="405"/>
                    <a:pt x="0" y="405"/>
                    <a:pt x="0" y="405"/>
                  </a:cubicBezTo>
                  <a:cubicBezTo>
                    <a:pt x="0" y="1408"/>
                    <a:pt x="0" y="1408"/>
                    <a:pt x="0" y="1408"/>
                  </a:cubicBezTo>
                  <a:cubicBezTo>
                    <a:pt x="0" y="1408"/>
                    <a:pt x="55" y="2106"/>
                    <a:pt x="937" y="2494"/>
                  </a:cubicBezTo>
                  <a:cubicBezTo>
                    <a:pt x="1818" y="2106"/>
                    <a:pt x="1873" y="1408"/>
                    <a:pt x="1873" y="1408"/>
                  </a:cubicBezTo>
                  <a:cubicBezTo>
                    <a:pt x="1873" y="405"/>
                    <a:pt x="1873" y="405"/>
                    <a:pt x="1873" y="405"/>
                  </a:cubicBezTo>
                  <a:cubicBezTo>
                    <a:pt x="937" y="0"/>
                    <a:pt x="937" y="0"/>
                    <a:pt x="937" y="0"/>
                  </a:cubicBezTo>
                </a:path>
              </a:pathLst>
            </a:custGeom>
            <a:solidFill>
              <a:srgbClr val="005984"/>
            </a:solidFill>
            <a:ln>
              <a:noFill/>
            </a:ln>
          </p:spPr>
          <p:txBody>
            <a:bodyPr vert="horz" wrap="square" lIns="91440" tIns="45720" rIns="91440" bIns="45720" numCol="1" anchor="t" anchorCtr="0" compatLnSpc="1"/>
            <a:lstStyle/>
            <a:p>
              <a:endParaRPr lang="zh-CN" altLang="en-US"/>
            </a:p>
          </p:txBody>
        </p:sp>
        <p:sp>
          <p:nvSpPr>
            <p:cNvPr id="1048884" name="ïšlîḍé"/>
            <p:cNvSpPr/>
            <p:nvPr/>
          </p:nvSpPr>
          <p:spPr bwMode="auto">
            <a:xfrm>
              <a:off x="5062538" y="411163"/>
              <a:ext cx="2401888" cy="3194050"/>
            </a:xfrm>
            <a:custGeom>
              <a:avLst/>
              <a:gdLst>
                <a:gd name="T0" fmla="*/ 745 w 1490"/>
                <a:gd name="T1" fmla="*/ 0 h 1984"/>
                <a:gd name="T2" fmla="*/ 0 w 1490"/>
                <a:gd name="T3" fmla="*/ 322 h 1984"/>
                <a:gd name="T4" fmla="*/ 0 w 1490"/>
                <a:gd name="T5" fmla="*/ 1120 h 1984"/>
                <a:gd name="T6" fmla="*/ 745 w 1490"/>
                <a:gd name="T7" fmla="*/ 1984 h 1984"/>
                <a:gd name="T8" fmla="*/ 1490 w 1490"/>
                <a:gd name="T9" fmla="*/ 1120 h 1984"/>
                <a:gd name="T10" fmla="*/ 1490 w 1490"/>
                <a:gd name="T11" fmla="*/ 322 h 1984"/>
                <a:gd name="T12" fmla="*/ 745 w 1490"/>
                <a:gd name="T13" fmla="*/ 0 h 1984"/>
              </a:gdLst>
              <a:ahLst/>
              <a:cxnLst>
                <a:cxn ang="0">
                  <a:pos x="T0" y="T1"/>
                </a:cxn>
                <a:cxn ang="0">
                  <a:pos x="T2" y="T3"/>
                </a:cxn>
                <a:cxn ang="0">
                  <a:pos x="T4" y="T5"/>
                </a:cxn>
                <a:cxn ang="0">
                  <a:pos x="T6" y="T7"/>
                </a:cxn>
                <a:cxn ang="0">
                  <a:pos x="T8" y="T9"/>
                </a:cxn>
                <a:cxn ang="0">
                  <a:pos x="T10" y="T11"/>
                </a:cxn>
                <a:cxn ang="0">
                  <a:pos x="T12" y="T13"/>
                </a:cxn>
              </a:cxnLst>
              <a:rect l="0" t="0" r="r" b="b"/>
              <a:pathLst>
                <a:path w="1490" h="1984">
                  <a:moveTo>
                    <a:pt x="745" y="0"/>
                  </a:moveTo>
                  <a:cubicBezTo>
                    <a:pt x="0" y="322"/>
                    <a:pt x="0" y="322"/>
                    <a:pt x="0" y="322"/>
                  </a:cubicBezTo>
                  <a:cubicBezTo>
                    <a:pt x="0" y="1120"/>
                    <a:pt x="0" y="1120"/>
                    <a:pt x="0" y="1120"/>
                  </a:cubicBezTo>
                  <a:cubicBezTo>
                    <a:pt x="0" y="1120"/>
                    <a:pt x="44" y="1676"/>
                    <a:pt x="745" y="1984"/>
                  </a:cubicBezTo>
                  <a:cubicBezTo>
                    <a:pt x="1446" y="1676"/>
                    <a:pt x="1490" y="1120"/>
                    <a:pt x="1490" y="1120"/>
                  </a:cubicBezTo>
                  <a:cubicBezTo>
                    <a:pt x="1490" y="322"/>
                    <a:pt x="1490" y="322"/>
                    <a:pt x="1490" y="322"/>
                  </a:cubicBezTo>
                  <a:cubicBezTo>
                    <a:pt x="745" y="0"/>
                    <a:pt x="745" y="0"/>
                    <a:pt x="745" y="0"/>
                  </a:cubicBezTo>
                </a:path>
              </a:pathLst>
            </a:custGeom>
            <a:solidFill>
              <a:srgbClr val="FFDF42"/>
            </a:solidFill>
            <a:ln>
              <a:noFill/>
            </a:ln>
          </p:spPr>
          <p:txBody>
            <a:bodyPr vert="horz" wrap="square" lIns="91440" tIns="45720" rIns="91440" bIns="45720" numCol="1" anchor="t" anchorCtr="0" compatLnSpc="1"/>
            <a:lstStyle/>
            <a:p>
              <a:endParaRPr lang="zh-CN" altLang="en-US"/>
            </a:p>
          </p:txBody>
        </p:sp>
        <p:sp>
          <p:nvSpPr>
            <p:cNvPr id="1048885" name="íśļiḓe"/>
            <p:cNvSpPr/>
            <p:nvPr/>
          </p:nvSpPr>
          <p:spPr bwMode="auto">
            <a:xfrm>
              <a:off x="6264276" y="0"/>
              <a:ext cx="1508125" cy="4014788"/>
            </a:xfrm>
            <a:custGeom>
              <a:avLst/>
              <a:gdLst>
                <a:gd name="T0" fmla="*/ 151 w 936"/>
                <a:gd name="T1" fmla="*/ 2164 h 2494"/>
                <a:gd name="T2" fmla="*/ 0 w 936"/>
                <a:gd name="T3" fmla="*/ 2239 h 2494"/>
                <a:gd name="T4" fmla="*/ 0 w 936"/>
                <a:gd name="T5" fmla="*/ 2494 h 2494"/>
                <a:gd name="T6" fmla="*/ 225 w 936"/>
                <a:gd name="T7" fmla="*/ 2379 h 2494"/>
                <a:gd name="T8" fmla="*/ 224 w 936"/>
                <a:gd name="T9" fmla="*/ 2362 h 2494"/>
                <a:gd name="T10" fmla="*/ 323 w 936"/>
                <a:gd name="T11" fmla="*/ 2225 h 2494"/>
                <a:gd name="T12" fmla="*/ 322 w 936"/>
                <a:gd name="T13" fmla="*/ 2199 h 2494"/>
                <a:gd name="T14" fmla="*/ 323 w 936"/>
                <a:gd name="T15" fmla="*/ 2179 h 2494"/>
                <a:gd name="T16" fmla="*/ 151 w 936"/>
                <a:gd name="T17" fmla="*/ 2179 h 2494"/>
                <a:gd name="T18" fmla="*/ 151 w 936"/>
                <a:gd name="T19" fmla="*/ 2164 h 2494"/>
                <a:gd name="T20" fmla="*/ 936 w 936"/>
                <a:gd name="T21" fmla="*/ 1172 h 2494"/>
                <a:gd name="T22" fmla="*/ 745 w 936"/>
                <a:gd name="T23" fmla="*/ 1172 h 2494"/>
                <a:gd name="T24" fmla="*/ 745 w 936"/>
                <a:gd name="T25" fmla="*/ 1375 h 2494"/>
                <a:gd name="T26" fmla="*/ 191 w 936"/>
                <a:gd name="T27" fmla="*/ 2140 h 2494"/>
                <a:gd name="T28" fmla="*/ 331 w 936"/>
                <a:gd name="T29" fmla="*/ 2140 h 2494"/>
                <a:gd name="T30" fmla="*/ 507 w 936"/>
                <a:gd name="T31" fmla="*/ 2013 h 2494"/>
                <a:gd name="T32" fmla="*/ 561 w 936"/>
                <a:gd name="T33" fmla="*/ 2021 h 2494"/>
                <a:gd name="T34" fmla="*/ 826 w 936"/>
                <a:gd name="T35" fmla="*/ 1754 h 2494"/>
                <a:gd name="T36" fmla="*/ 936 w 936"/>
                <a:gd name="T37" fmla="*/ 1408 h 2494"/>
                <a:gd name="T38" fmla="*/ 936 w 936"/>
                <a:gd name="T39" fmla="*/ 1172 h 2494"/>
                <a:gd name="T40" fmla="*/ 0 w 936"/>
                <a:gd name="T41" fmla="*/ 0 h 2494"/>
                <a:gd name="T42" fmla="*/ 0 w 936"/>
                <a:gd name="T43" fmla="*/ 255 h 2494"/>
                <a:gd name="T44" fmla="*/ 634 w 936"/>
                <a:gd name="T45" fmla="*/ 529 h 2494"/>
                <a:gd name="T46" fmla="*/ 786 w 936"/>
                <a:gd name="T47" fmla="*/ 480 h 2494"/>
                <a:gd name="T48" fmla="*/ 861 w 936"/>
                <a:gd name="T49" fmla="*/ 491 h 2494"/>
                <a:gd name="T50" fmla="*/ 895 w 936"/>
                <a:gd name="T51" fmla="*/ 387 h 2494"/>
                <a:gd name="T52" fmla="*/ 0 w 936"/>
                <a:gd name="T53" fmla="*/ 0 h 2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6" h="2494">
                  <a:moveTo>
                    <a:pt x="151" y="2164"/>
                  </a:moveTo>
                  <a:cubicBezTo>
                    <a:pt x="104" y="2190"/>
                    <a:pt x="54" y="2216"/>
                    <a:pt x="0" y="2239"/>
                  </a:cubicBezTo>
                  <a:cubicBezTo>
                    <a:pt x="0" y="2494"/>
                    <a:pt x="0" y="2494"/>
                    <a:pt x="0" y="2494"/>
                  </a:cubicBezTo>
                  <a:cubicBezTo>
                    <a:pt x="82" y="2458"/>
                    <a:pt x="157" y="2419"/>
                    <a:pt x="225" y="2379"/>
                  </a:cubicBezTo>
                  <a:cubicBezTo>
                    <a:pt x="224" y="2373"/>
                    <a:pt x="224" y="2367"/>
                    <a:pt x="224" y="2362"/>
                  </a:cubicBezTo>
                  <a:cubicBezTo>
                    <a:pt x="224" y="2298"/>
                    <a:pt x="266" y="2243"/>
                    <a:pt x="323" y="2225"/>
                  </a:cubicBezTo>
                  <a:cubicBezTo>
                    <a:pt x="322" y="2216"/>
                    <a:pt x="322" y="2208"/>
                    <a:pt x="322" y="2199"/>
                  </a:cubicBezTo>
                  <a:cubicBezTo>
                    <a:pt x="322" y="2192"/>
                    <a:pt x="322" y="2185"/>
                    <a:pt x="323" y="2179"/>
                  </a:cubicBezTo>
                  <a:cubicBezTo>
                    <a:pt x="151" y="2179"/>
                    <a:pt x="151" y="2179"/>
                    <a:pt x="151" y="2179"/>
                  </a:cubicBezTo>
                  <a:cubicBezTo>
                    <a:pt x="151" y="2164"/>
                    <a:pt x="151" y="2164"/>
                    <a:pt x="151" y="2164"/>
                  </a:cubicBezTo>
                  <a:moveTo>
                    <a:pt x="936" y="1172"/>
                  </a:moveTo>
                  <a:cubicBezTo>
                    <a:pt x="745" y="1172"/>
                    <a:pt x="745" y="1172"/>
                    <a:pt x="745" y="1172"/>
                  </a:cubicBezTo>
                  <a:cubicBezTo>
                    <a:pt x="745" y="1375"/>
                    <a:pt x="745" y="1375"/>
                    <a:pt x="745" y="1375"/>
                  </a:cubicBezTo>
                  <a:cubicBezTo>
                    <a:pt x="745" y="1375"/>
                    <a:pt x="709" y="1825"/>
                    <a:pt x="191" y="2140"/>
                  </a:cubicBezTo>
                  <a:cubicBezTo>
                    <a:pt x="331" y="2140"/>
                    <a:pt x="331" y="2140"/>
                    <a:pt x="331" y="2140"/>
                  </a:cubicBezTo>
                  <a:cubicBezTo>
                    <a:pt x="355" y="2066"/>
                    <a:pt x="425" y="2013"/>
                    <a:pt x="507" y="2013"/>
                  </a:cubicBezTo>
                  <a:cubicBezTo>
                    <a:pt x="526" y="2013"/>
                    <a:pt x="544" y="2016"/>
                    <a:pt x="561" y="2021"/>
                  </a:cubicBezTo>
                  <a:cubicBezTo>
                    <a:pt x="587" y="1887"/>
                    <a:pt x="692" y="1781"/>
                    <a:pt x="826" y="1754"/>
                  </a:cubicBezTo>
                  <a:cubicBezTo>
                    <a:pt x="925" y="1556"/>
                    <a:pt x="936" y="1408"/>
                    <a:pt x="936" y="1408"/>
                  </a:cubicBezTo>
                  <a:cubicBezTo>
                    <a:pt x="936" y="1172"/>
                    <a:pt x="936" y="1172"/>
                    <a:pt x="936" y="1172"/>
                  </a:cubicBezTo>
                  <a:moveTo>
                    <a:pt x="0" y="0"/>
                  </a:moveTo>
                  <a:cubicBezTo>
                    <a:pt x="0" y="255"/>
                    <a:pt x="0" y="255"/>
                    <a:pt x="0" y="255"/>
                  </a:cubicBezTo>
                  <a:cubicBezTo>
                    <a:pt x="634" y="529"/>
                    <a:pt x="634" y="529"/>
                    <a:pt x="634" y="529"/>
                  </a:cubicBezTo>
                  <a:cubicBezTo>
                    <a:pt x="677" y="498"/>
                    <a:pt x="729" y="480"/>
                    <a:pt x="786" y="480"/>
                  </a:cubicBezTo>
                  <a:cubicBezTo>
                    <a:pt x="812" y="480"/>
                    <a:pt x="837" y="484"/>
                    <a:pt x="861" y="491"/>
                  </a:cubicBezTo>
                  <a:cubicBezTo>
                    <a:pt x="868" y="454"/>
                    <a:pt x="880" y="420"/>
                    <a:pt x="895" y="387"/>
                  </a:cubicBezTo>
                  <a:cubicBezTo>
                    <a:pt x="0" y="0"/>
                    <a:pt x="0" y="0"/>
                    <a:pt x="0" y="0"/>
                  </a:cubicBezTo>
                </a:path>
              </a:pathLst>
            </a:custGeom>
            <a:solidFill>
              <a:srgbClr val="04537A"/>
            </a:solidFill>
            <a:ln>
              <a:noFill/>
            </a:ln>
          </p:spPr>
          <p:txBody>
            <a:bodyPr vert="horz" wrap="square" lIns="91440" tIns="45720" rIns="91440" bIns="45720" numCol="1" anchor="t" anchorCtr="0" compatLnSpc="1"/>
            <a:lstStyle/>
            <a:p>
              <a:endParaRPr lang="zh-CN" altLang="en-US"/>
            </a:p>
          </p:txBody>
        </p:sp>
        <p:sp>
          <p:nvSpPr>
            <p:cNvPr id="1048886" name="íSḻîḑe"/>
            <p:cNvSpPr/>
            <p:nvPr/>
          </p:nvSpPr>
          <p:spPr bwMode="auto">
            <a:xfrm>
              <a:off x="6264276" y="411163"/>
              <a:ext cx="1200150" cy="3194050"/>
            </a:xfrm>
            <a:custGeom>
              <a:avLst/>
              <a:gdLst>
                <a:gd name="T0" fmla="*/ 0 w 745"/>
                <a:gd name="T1" fmla="*/ 0 h 1984"/>
                <a:gd name="T2" fmla="*/ 0 w 745"/>
                <a:gd name="T3" fmla="*/ 1918 h 1984"/>
                <a:gd name="T4" fmla="*/ 14 w 745"/>
                <a:gd name="T5" fmla="*/ 1932 h 1984"/>
                <a:gd name="T6" fmla="*/ 0 w 745"/>
                <a:gd name="T7" fmla="*/ 1946 h 1984"/>
                <a:gd name="T8" fmla="*/ 0 w 745"/>
                <a:gd name="T9" fmla="*/ 1984 h 1984"/>
                <a:gd name="T10" fmla="*/ 151 w 745"/>
                <a:gd name="T11" fmla="*/ 1909 h 1984"/>
                <a:gd name="T12" fmla="*/ 151 w 745"/>
                <a:gd name="T13" fmla="*/ 1885 h 1984"/>
                <a:gd name="T14" fmla="*/ 191 w 745"/>
                <a:gd name="T15" fmla="*/ 1885 h 1984"/>
                <a:gd name="T16" fmla="*/ 745 w 745"/>
                <a:gd name="T17" fmla="*/ 1120 h 1984"/>
                <a:gd name="T18" fmla="*/ 745 w 745"/>
                <a:gd name="T19" fmla="*/ 917 h 1984"/>
                <a:gd name="T20" fmla="*/ 591 w 745"/>
                <a:gd name="T21" fmla="*/ 917 h 1984"/>
                <a:gd name="T22" fmla="*/ 388 w 745"/>
                <a:gd name="T23" fmla="*/ 715 h 1984"/>
                <a:gd name="T24" fmla="*/ 528 w 745"/>
                <a:gd name="T25" fmla="*/ 522 h 1984"/>
                <a:gd name="T26" fmla="*/ 525 w 745"/>
                <a:gd name="T27" fmla="*/ 486 h 1984"/>
                <a:gd name="T28" fmla="*/ 634 w 745"/>
                <a:gd name="T29" fmla="*/ 274 h 1984"/>
                <a:gd name="T30" fmla="*/ 0 w 745"/>
                <a:gd name="T31" fmla="*/ 0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5" h="1984">
                  <a:moveTo>
                    <a:pt x="0" y="0"/>
                  </a:moveTo>
                  <a:cubicBezTo>
                    <a:pt x="0" y="1918"/>
                    <a:pt x="0" y="1918"/>
                    <a:pt x="0" y="1918"/>
                  </a:cubicBezTo>
                  <a:cubicBezTo>
                    <a:pt x="14" y="1932"/>
                    <a:pt x="14" y="1932"/>
                    <a:pt x="14" y="1932"/>
                  </a:cubicBezTo>
                  <a:cubicBezTo>
                    <a:pt x="0" y="1946"/>
                    <a:pt x="0" y="1946"/>
                    <a:pt x="0" y="1946"/>
                  </a:cubicBezTo>
                  <a:cubicBezTo>
                    <a:pt x="0" y="1984"/>
                    <a:pt x="0" y="1984"/>
                    <a:pt x="0" y="1984"/>
                  </a:cubicBezTo>
                  <a:cubicBezTo>
                    <a:pt x="54" y="1961"/>
                    <a:pt x="104" y="1935"/>
                    <a:pt x="151" y="1909"/>
                  </a:cubicBezTo>
                  <a:cubicBezTo>
                    <a:pt x="151" y="1885"/>
                    <a:pt x="151" y="1885"/>
                    <a:pt x="151" y="1885"/>
                  </a:cubicBezTo>
                  <a:cubicBezTo>
                    <a:pt x="191" y="1885"/>
                    <a:pt x="191" y="1885"/>
                    <a:pt x="191" y="1885"/>
                  </a:cubicBezTo>
                  <a:cubicBezTo>
                    <a:pt x="709" y="1570"/>
                    <a:pt x="745" y="1120"/>
                    <a:pt x="745" y="1120"/>
                  </a:cubicBezTo>
                  <a:cubicBezTo>
                    <a:pt x="745" y="917"/>
                    <a:pt x="745" y="917"/>
                    <a:pt x="745" y="917"/>
                  </a:cubicBezTo>
                  <a:cubicBezTo>
                    <a:pt x="591" y="917"/>
                    <a:pt x="591" y="917"/>
                    <a:pt x="591" y="917"/>
                  </a:cubicBezTo>
                  <a:cubicBezTo>
                    <a:pt x="479" y="917"/>
                    <a:pt x="388" y="826"/>
                    <a:pt x="388" y="715"/>
                  </a:cubicBezTo>
                  <a:cubicBezTo>
                    <a:pt x="388" y="625"/>
                    <a:pt x="447" y="549"/>
                    <a:pt x="528" y="522"/>
                  </a:cubicBezTo>
                  <a:cubicBezTo>
                    <a:pt x="526" y="510"/>
                    <a:pt x="525" y="498"/>
                    <a:pt x="525" y="486"/>
                  </a:cubicBezTo>
                  <a:cubicBezTo>
                    <a:pt x="525" y="399"/>
                    <a:pt x="568" y="321"/>
                    <a:pt x="634" y="274"/>
                  </a:cubicBezTo>
                  <a:cubicBezTo>
                    <a:pt x="0" y="0"/>
                    <a:pt x="0" y="0"/>
                    <a:pt x="0" y="0"/>
                  </a:cubicBezTo>
                </a:path>
              </a:pathLst>
            </a:custGeom>
            <a:solidFill>
              <a:srgbClr val="E9CB3F"/>
            </a:solidFill>
            <a:ln>
              <a:noFill/>
            </a:ln>
          </p:spPr>
          <p:txBody>
            <a:bodyPr vert="horz" wrap="square" lIns="91440" tIns="45720" rIns="91440" bIns="45720" numCol="1" anchor="t" anchorCtr="0" compatLnSpc="1"/>
            <a:lstStyle/>
            <a:p>
              <a:endParaRPr lang="zh-CN" altLang="en-US"/>
            </a:p>
          </p:txBody>
        </p:sp>
        <p:sp>
          <p:nvSpPr>
            <p:cNvPr id="1048887" name="iṡ1îḓé"/>
            <p:cNvSpPr/>
            <p:nvPr/>
          </p:nvSpPr>
          <p:spPr bwMode="auto">
            <a:xfrm>
              <a:off x="5786438" y="1398588"/>
              <a:ext cx="1419225" cy="977900"/>
            </a:xfrm>
            <a:custGeom>
              <a:avLst/>
              <a:gdLst>
                <a:gd name="T0" fmla="*/ 297 w 894"/>
                <a:gd name="T1" fmla="*/ 615 h 616"/>
                <a:gd name="T2" fmla="*/ 894 w 894"/>
                <a:gd name="T3" fmla="*/ 105 h 616"/>
                <a:gd name="T4" fmla="*/ 804 w 894"/>
                <a:gd name="T5" fmla="*/ 0 h 616"/>
                <a:gd name="T6" fmla="*/ 309 w 894"/>
                <a:gd name="T7" fmla="*/ 423 h 616"/>
                <a:gd name="T8" fmla="*/ 104 w 894"/>
                <a:gd name="T9" fmla="*/ 192 h 616"/>
                <a:gd name="T10" fmla="*/ 0 w 894"/>
                <a:gd name="T11" fmla="*/ 283 h 616"/>
                <a:gd name="T12" fmla="*/ 296 w 894"/>
                <a:gd name="T13" fmla="*/ 615 h 616"/>
                <a:gd name="T14" fmla="*/ 296 w 894"/>
                <a:gd name="T15" fmla="*/ 616 h 616"/>
                <a:gd name="T16" fmla="*/ 296 w 894"/>
                <a:gd name="T17" fmla="*/ 616 h 616"/>
                <a:gd name="T18" fmla="*/ 297 w 894"/>
                <a:gd name="T19" fmla="*/ 61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4" h="616">
                  <a:moveTo>
                    <a:pt x="297" y="615"/>
                  </a:moveTo>
                  <a:lnTo>
                    <a:pt x="894" y="105"/>
                  </a:lnTo>
                  <a:lnTo>
                    <a:pt x="804" y="0"/>
                  </a:lnTo>
                  <a:lnTo>
                    <a:pt x="309" y="423"/>
                  </a:lnTo>
                  <a:lnTo>
                    <a:pt x="104" y="192"/>
                  </a:lnTo>
                  <a:lnTo>
                    <a:pt x="0" y="283"/>
                  </a:lnTo>
                  <a:lnTo>
                    <a:pt x="296" y="615"/>
                  </a:lnTo>
                  <a:lnTo>
                    <a:pt x="296" y="616"/>
                  </a:lnTo>
                  <a:lnTo>
                    <a:pt x="296" y="616"/>
                  </a:lnTo>
                  <a:lnTo>
                    <a:pt x="297" y="615"/>
                  </a:lnTo>
                  <a:close/>
                </a:path>
              </a:pathLst>
            </a:custGeom>
            <a:solidFill>
              <a:srgbClr val="09C6A2"/>
            </a:solidFill>
            <a:ln>
              <a:noFill/>
            </a:ln>
          </p:spPr>
          <p:txBody>
            <a:bodyPr vert="horz" wrap="square" lIns="91440" tIns="45720" rIns="91440" bIns="45720" numCol="1" anchor="t" anchorCtr="0" compatLnSpc="1"/>
            <a:lstStyle/>
            <a:p>
              <a:endParaRPr lang="zh-CN" altLang="en-US"/>
            </a:p>
          </p:txBody>
        </p:sp>
        <p:sp>
          <p:nvSpPr>
            <p:cNvPr id="1048888" name="îşlíďé"/>
            <p:cNvSpPr/>
            <p:nvPr/>
          </p:nvSpPr>
          <p:spPr bwMode="auto">
            <a:xfrm>
              <a:off x="2965451" y="3498850"/>
              <a:ext cx="2725738" cy="2708275"/>
            </a:xfrm>
            <a:custGeom>
              <a:avLst/>
              <a:gdLst>
                <a:gd name="T0" fmla="*/ 33 w 1717"/>
                <a:gd name="T1" fmla="*/ 1706 h 1706"/>
                <a:gd name="T2" fmla="*/ 0 w 1717"/>
                <a:gd name="T3" fmla="*/ 1687 h 1706"/>
                <a:gd name="T4" fmla="*/ 935 w 1717"/>
                <a:gd name="T5" fmla="*/ 0 h 1706"/>
                <a:gd name="T6" fmla="*/ 1717 w 1717"/>
                <a:gd name="T7" fmla="*/ 0 h 1706"/>
                <a:gd name="T8" fmla="*/ 1717 w 1717"/>
                <a:gd name="T9" fmla="*/ 39 h 1706"/>
                <a:gd name="T10" fmla="*/ 959 w 1717"/>
                <a:gd name="T11" fmla="*/ 39 h 1706"/>
                <a:gd name="T12" fmla="*/ 33 w 1717"/>
                <a:gd name="T13" fmla="*/ 1706 h 1706"/>
              </a:gdLst>
              <a:ahLst/>
              <a:cxnLst>
                <a:cxn ang="0">
                  <a:pos x="T0" y="T1"/>
                </a:cxn>
                <a:cxn ang="0">
                  <a:pos x="T2" y="T3"/>
                </a:cxn>
                <a:cxn ang="0">
                  <a:pos x="T4" y="T5"/>
                </a:cxn>
                <a:cxn ang="0">
                  <a:pos x="T6" y="T7"/>
                </a:cxn>
                <a:cxn ang="0">
                  <a:pos x="T8" y="T9"/>
                </a:cxn>
                <a:cxn ang="0">
                  <a:pos x="T10" y="T11"/>
                </a:cxn>
                <a:cxn ang="0">
                  <a:pos x="T12" y="T13"/>
                </a:cxn>
              </a:cxnLst>
              <a:rect l="0" t="0" r="r" b="b"/>
              <a:pathLst>
                <a:path w="1717" h="1706">
                  <a:moveTo>
                    <a:pt x="33" y="1706"/>
                  </a:moveTo>
                  <a:lnTo>
                    <a:pt x="0" y="1687"/>
                  </a:lnTo>
                  <a:lnTo>
                    <a:pt x="935" y="0"/>
                  </a:lnTo>
                  <a:lnTo>
                    <a:pt x="1717" y="0"/>
                  </a:lnTo>
                  <a:lnTo>
                    <a:pt x="1717" y="39"/>
                  </a:lnTo>
                  <a:lnTo>
                    <a:pt x="959" y="39"/>
                  </a:lnTo>
                  <a:lnTo>
                    <a:pt x="33" y="1706"/>
                  </a:lnTo>
                  <a:close/>
                </a:path>
              </a:pathLst>
            </a:custGeom>
            <a:solidFill>
              <a:srgbClr val="3F3F3F"/>
            </a:solidFill>
            <a:ln>
              <a:noFill/>
            </a:ln>
          </p:spPr>
          <p:txBody>
            <a:bodyPr vert="horz" wrap="square" lIns="91440" tIns="45720" rIns="91440" bIns="45720" numCol="1" anchor="t" anchorCtr="0" compatLnSpc="1"/>
            <a:lstStyle/>
            <a:p>
              <a:endParaRPr lang="zh-CN" altLang="en-US"/>
            </a:p>
          </p:txBody>
        </p:sp>
        <p:sp>
          <p:nvSpPr>
            <p:cNvPr id="1048889" name="î$ļîďè"/>
            <p:cNvSpPr/>
            <p:nvPr/>
          </p:nvSpPr>
          <p:spPr bwMode="auto">
            <a:xfrm>
              <a:off x="2965451" y="3498850"/>
              <a:ext cx="2725738" cy="2708275"/>
            </a:xfrm>
            <a:custGeom>
              <a:avLst/>
              <a:gdLst>
                <a:gd name="T0" fmla="*/ 33 w 1717"/>
                <a:gd name="T1" fmla="*/ 1706 h 1706"/>
                <a:gd name="T2" fmla="*/ 0 w 1717"/>
                <a:gd name="T3" fmla="*/ 1687 h 1706"/>
                <a:gd name="T4" fmla="*/ 935 w 1717"/>
                <a:gd name="T5" fmla="*/ 0 h 1706"/>
                <a:gd name="T6" fmla="*/ 1717 w 1717"/>
                <a:gd name="T7" fmla="*/ 0 h 1706"/>
                <a:gd name="T8" fmla="*/ 1717 w 1717"/>
                <a:gd name="T9" fmla="*/ 39 h 1706"/>
                <a:gd name="T10" fmla="*/ 959 w 1717"/>
                <a:gd name="T11" fmla="*/ 39 h 1706"/>
                <a:gd name="T12" fmla="*/ 33 w 1717"/>
                <a:gd name="T13" fmla="*/ 1706 h 1706"/>
              </a:gdLst>
              <a:ahLst/>
              <a:cxnLst>
                <a:cxn ang="0">
                  <a:pos x="T0" y="T1"/>
                </a:cxn>
                <a:cxn ang="0">
                  <a:pos x="T2" y="T3"/>
                </a:cxn>
                <a:cxn ang="0">
                  <a:pos x="T4" y="T5"/>
                </a:cxn>
                <a:cxn ang="0">
                  <a:pos x="T6" y="T7"/>
                </a:cxn>
                <a:cxn ang="0">
                  <a:pos x="T8" y="T9"/>
                </a:cxn>
                <a:cxn ang="0">
                  <a:pos x="T10" y="T11"/>
                </a:cxn>
                <a:cxn ang="0">
                  <a:pos x="T12" y="T13"/>
                </a:cxn>
              </a:cxnLst>
              <a:rect l="0" t="0" r="r" b="b"/>
              <a:pathLst>
                <a:path w="1717" h="1706">
                  <a:moveTo>
                    <a:pt x="33" y="1706"/>
                  </a:moveTo>
                  <a:lnTo>
                    <a:pt x="0" y="1687"/>
                  </a:lnTo>
                  <a:lnTo>
                    <a:pt x="935" y="0"/>
                  </a:lnTo>
                  <a:lnTo>
                    <a:pt x="1717" y="0"/>
                  </a:lnTo>
                  <a:lnTo>
                    <a:pt x="1717" y="39"/>
                  </a:lnTo>
                  <a:lnTo>
                    <a:pt x="959" y="39"/>
                  </a:lnTo>
                  <a:lnTo>
                    <a:pt x="33" y="1706"/>
                  </a:lnTo>
                </a:path>
              </a:pathLst>
            </a:custGeom>
            <a:noFill/>
            <a:ln>
              <a:noFill/>
            </a:ln>
          </p:spPr>
          <p:txBody>
            <a:bodyPr vert="horz" wrap="square" lIns="91440" tIns="45720" rIns="91440" bIns="45720" numCol="1" anchor="t" anchorCtr="0" compatLnSpc="1"/>
            <a:lstStyle/>
            <a:p>
              <a:endParaRPr lang="zh-CN" altLang="en-US"/>
            </a:p>
          </p:txBody>
        </p:sp>
        <p:sp>
          <p:nvSpPr>
            <p:cNvPr id="1048890" name="iŝḷïḍé"/>
            <p:cNvSpPr/>
            <p:nvPr/>
          </p:nvSpPr>
          <p:spPr bwMode="auto">
            <a:xfrm>
              <a:off x="5675313" y="3476625"/>
              <a:ext cx="611188" cy="2911475"/>
            </a:xfrm>
            <a:custGeom>
              <a:avLst/>
              <a:gdLst>
                <a:gd name="T0" fmla="*/ 40 w 385"/>
                <a:gd name="T1" fmla="*/ 1834 h 1834"/>
                <a:gd name="T2" fmla="*/ 0 w 385"/>
                <a:gd name="T3" fmla="*/ 1834 h 1834"/>
                <a:gd name="T4" fmla="*/ 0 w 385"/>
                <a:gd name="T5" fmla="*/ 356 h 1834"/>
                <a:gd name="T6" fmla="*/ 357 w 385"/>
                <a:gd name="T7" fmla="*/ 0 h 1834"/>
                <a:gd name="T8" fmla="*/ 385 w 385"/>
                <a:gd name="T9" fmla="*/ 28 h 1834"/>
                <a:gd name="T10" fmla="*/ 40 w 385"/>
                <a:gd name="T11" fmla="*/ 373 h 1834"/>
                <a:gd name="T12" fmla="*/ 40 w 385"/>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385" h="1834">
                  <a:moveTo>
                    <a:pt x="40" y="1834"/>
                  </a:moveTo>
                  <a:lnTo>
                    <a:pt x="0" y="1834"/>
                  </a:lnTo>
                  <a:lnTo>
                    <a:pt x="0" y="356"/>
                  </a:lnTo>
                  <a:lnTo>
                    <a:pt x="357" y="0"/>
                  </a:lnTo>
                  <a:lnTo>
                    <a:pt x="385" y="28"/>
                  </a:lnTo>
                  <a:lnTo>
                    <a:pt x="40" y="373"/>
                  </a:lnTo>
                  <a:lnTo>
                    <a:pt x="40" y="1834"/>
                  </a:lnTo>
                  <a:close/>
                </a:path>
              </a:pathLst>
            </a:custGeom>
            <a:solidFill>
              <a:srgbClr val="3F3F3F"/>
            </a:solidFill>
            <a:ln>
              <a:noFill/>
            </a:ln>
          </p:spPr>
          <p:txBody>
            <a:bodyPr vert="horz" wrap="square" lIns="91440" tIns="45720" rIns="91440" bIns="45720" numCol="1" anchor="t" anchorCtr="0" compatLnSpc="1"/>
            <a:lstStyle/>
            <a:p>
              <a:endParaRPr lang="zh-CN" altLang="en-US"/>
            </a:p>
          </p:txBody>
        </p:sp>
        <p:sp>
          <p:nvSpPr>
            <p:cNvPr id="1048891" name="ísliḑe"/>
            <p:cNvSpPr/>
            <p:nvPr/>
          </p:nvSpPr>
          <p:spPr bwMode="auto">
            <a:xfrm>
              <a:off x="5675313" y="3476625"/>
              <a:ext cx="611188" cy="2911475"/>
            </a:xfrm>
            <a:custGeom>
              <a:avLst/>
              <a:gdLst>
                <a:gd name="T0" fmla="*/ 40 w 385"/>
                <a:gd name="T1" fmla="*/ 1834 h 1834"/>
                <a:gd name="T2" fmla="*/ 0 w 385"/>
                <a:gd name="T3" fmla="*/ 1834 h 1834"/>
                <a:gd name="T4" fmla="*/ 0 w 385"/>
                <a:gd name="T5" fmla="*/ 356 h 1834"/>
                <a:gd name="T6" fmla="*/ 357 w 385"/>
                <a:gd name="T7" fmla="*/ 0 h 1834"/>
                <a:gd name="T8" fmla="*/ 385 w 385"/>
                <a:gd name="T9" fmla="*/ 28 h 1834"/>
                <a:gd name="T10" fmla="*/ 40 w 385"/>
                <a:gd name="T11" fmla="*/ 373 h 1834"/>
                <a:gd name="T12" fmla="*/ 40 w 385"/>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385" h="1834">
                  <a:moveTo>
                    <a:pt x="40" y="1834"/>
                  </a:moveTo>
                  <a:lnTo>
                    <a:pt x="0" y="1834"/>
                  </a:lnTo>
                  <a:lnTo>
                    <a:pt x="0" y="356"/>
                  </a:lnTo>
                  <a:lnTo>
                    <a:pt x="357" y="0"/>
                  </a:lnTo>
                  <a:lnTo>
                    <a:pt x="385" y="28"/>
                  </a:lnTo>
                  <a:lnTo>
                    <a:pt x="40" y="373"/>
                  </a:lnTo>
                  <a:lnTo>
                    <a:pt x="40" y="1834"/>
                  </a:lnTo>
                </a:path>
              </a:pathLst>
            </a:custGeom>
            <a:noFill/>
            <a:ln>
              <a:noFill/>
            </a:ln>
          </p:spPr>
          <p:txBody>
            <a:bodyPr vert="horz" wrap="square" lIns="91440" tIns="45720" rIns="91440" bIns="45720" numCol="1" anchor="t" anchorCtr="0" compatLnSpc="1"/>
            <a:lstStyle/>
            <a:p>
              <a:endParaRPr lang="zh-CN" altLang="en-US"/>
            </a:p>
          </p:txBody>
        </p:sp>
        <p:sp>
          <p:nvSpPr>
            <p:cNvPr id="1048892" name="i$ḷiḋê"/>
            <p:cNvSpPr/>
            <p:nvPr/>
          </p:nvSpPr>
          <p:spPr bwMode="auto">
            <a:xfrm>
              <a:off x="6507163" y="3444875"/>
              <a:ext cx="2663825" cy="2882900"/>
            </a:xfrm>
            <a:custGeom>
              <a:avLst/>
              <a:gdLst>
                <a:gd name="T0" fmla="*/ 1641 w 1678"/>
                <a:gd name="T1" fmla="*/ 1816 h 1816"/>
                <a:gd name="T2" fmla="*/ 986 w 1678"/>
                <a:gd name="T3" fmla="*/ 40 h 1816"/>
                <a:gd name="T4" fmla="*/ 0 w 1678"/>
                <a:gd name="T5" fmla="*/ 40 h 1816"/>
                <a:gd name="T6" fmla="*/ 0 w 1678"/>
                <a:gd name="T7" fmla="*/ 0 h 1816"/>
                <a:gd name="T8" fmla="*/ 1014 w 1678"/>
                <a:gd name="T9" fmla="*/ 0 h 1816"/>
                <a:gd name="T10" fmla="*/ 1678 w 1678"/>
                <a:gd name="T11" fmla="*/ 1802 h 1816"/>
                <a:gd name="T12" fmla="*/ 1641 w 1678"/>
                <a:gd name="T13" fmla="*/ 1816 h 1816"/>
              </a:gdLst>
              <a:ahLst/>
              <a:cxnLst>
                <a:cxn ang="0">
                  <a:pos x="T0" y="T1"/>
                </a:cxn>
                <a:cxn ang="0">
                  <a:pos x="T2" y="T3"/>
                </a:cxn>
                <a:cxn ang="0">
                  <a:pos x="T4" y="T5"/>
                </a:cxn>
                <a:cxn ang="0">
                  <a:pos x="T6" y="T7"/>
                </a:cxn>
                <a:cxn ang="0">
                  <a:pos x="T8" y="T9"/>
                </a:cxn>
                <a:cxn ang="0">
                  <a:pos x="T10" y="T11"/>
                </a:cxn>
                <a:cxn ang="0">
                  <a:pos x="T12" y="T13"/>
                </a:cxn>
              </a:cxnLst>
              <a:rect l="0" t="0" r="r" b="b"/>
              <a:pathLst>
                <a:path w="1678" h="1816">
                  <a:moveTo>
                    <a:pt x="1641" y="1816"/>
                  </a:moveTo>
                  <a:lnTo>
                    <a:pt x="986" y="40"/>
                  </a:lnTo>
                  <a:lnTo>
                    <a:pt x="0" y="40"/>
                  </a:lnTo>
                  <a:lnTo>
                    <a:pt x="0" y="0"/>
                  </a:lnTo>
                  <a:lnTo>
                    <a:pt x="1014" y="0"/>
                  </a:lnTo>
                  <a:lnTo>
                    <a:pt x="1678" y="1802"/>
                  </a:lnTo>
                  <a:lnTo>
                    <a:pt x="1641" y="1816"/>
                  </a:lnTo>
                  <a:close/>
                </a:path>
              </a:pathLst>
            </a:custGeom>
            <a:solidFill>
              <a:srgbClr val="3F3F3F"/>
            </a:solidFill>
            <a:ln>
              <a:noFill/>
            </a:ln>
          </p:spPr>
          <p:txBody>
            <a:bodyPr vert="horz" wrap="square" lIns="91440" tIns="45720" rIns="91440" bIns="45720" numCol="1" anchor="t" anchorCtr="0" compatLnSpc="1"/>
            <a:lstStyle/>
            <a:p>
              <a:endParaRPr lang="zh-CN" altLang="en-US"/>
            </a:p>
          </p:txBody>
        </p:sp>
        <p:sp>
          <p:nvSpPr>
            <p:cNvPr id="1048893" name="îṡ1íďè"/>
            <p:cNvSpPr/>
            <p:nvPr/>
          </p:nvSpPr>
          <p:spPr bwMode="auto">
            <a:xfrm>
              <a:off x="6507163" y="3444875"/>
              <a:ext cx="2663825" cy="2882900"/>
            </a:xfrm>
            <a:custGeom>
              <a:avLst/>
              <a:gdLst>
                <a:gd name="T0" fmla="*/ 1641 w 1678"/>
                <a:gd name="T1" fmla="*/ 1816 h 1816"/>
                <a:gd name="T2" fmla="*/ 986 w 1678"/>
                <a:gd name="T3" fmla="*/ 40 h 1816"/>
                <a:gd name="T4" fmla="*/ 0 w 1678"/>
                <a:gd name="T5" fmla="*/ 40 h 1816"/>
                <a:gd name="T6" fmla="*/ 0 w 1678"/>
                <a:gd name="T7" fmla="*/ 0 h 1816"/>
                <a:gd name="T8" fmla="*/ 1014 w 1678"/>
                <a:gd name="T9" fmla="*/ 0 h 1816"/>
                <a:gd name="T10" fmla="*/ 1678 w 1678"/>
                <a:gd name="T11" fmla="*/ 1802 h 1816"/>
                <a:gd name="T12" fmla="*/ 1641 w 1678"/>
                <a:gd name="T13" fmla="*/ 1816 h 1816"/>
              </a:gdLst>
              <a:ahLst/>
              <a:cxnLst>
                <a:cxn ang="0">
                  <a:pos x="T0" y="T1"/>
                </a:cxn>
                <a:cxn ang="0">
                  <a:pos x="T2" y="T3"/>
                </a:cxn>
                <a:cxn ang="0">
                  <a:pos x="T4" y="T5"/>
                </a:cxn>
                <a:cxn ang="0">
                  <a:pos x="T6" y="T7"/>
                </a:cxn>
                <a:cxn ang="0">
                  <a:pos x="T8" y="T9"/>
                </a:cxn>
                <a:cxn ang="0">
                  <a:pos x="T10" y="T11"/>
                </a:cxn>
                <a:cxn ang="0">
                  <a:pos x="T12" y="T13"/>
                </a:cxn>
              </a:cxnLst>
              <a:rect l="0" t="0" r="r" b="b"/>
              <a:pathLst>
                <a:path w="1678" h="1816">
                  <a:moveTo>
                    <a:pt x="1641" y="1816"/>
                  </a:moveTo>
                  <a:lnTo>
                    <a:pt x="986" y="40"/>
                  </a:lnTo>
                  <a:lnTo>
                    <a:pt x="0" y="40"/>
                  </a:lnTo>
                  <a:lnTo>
                    <a:pt x="0" y="0"/>
                  </a:lnTo>
                  <a:lnTo>
                    <a:pt x="1014" y="0"/>
                  </a:lnTo>
                  <a:lnTo>
                    <a:pt x="1678" y="1802"/>
                  </a:lnTo>
                  <a:lnTo>
                    <a:pt x="1641" y="1816"/>
                  </a:lnTo>
                </a:path>
              </a:pathLst>
            </a:custGeom>
            <a:noFill/>
            <a:ln>
              <a:noFill/>
            </a:ln>
          </p:spPr>
          <p:txBody>
            <a:bodyPr vert="horz" wrap="square" lIns="91440" tIns="45720" rIns="91440" bIns="45720" numCol="1" anchor="t" anchorCtr="0" compatLnSpc="1"/>
            <a:lstStyle/>
            <a:p>
              <a:endParaRPr lang="zh-CN" altLang="en-US"/>
            </a:p>
          </p:txBody>
        </p:sp>
        <p:sp>
          <p:nvSpPr>
            <p:cNvPr id="1048894" name="íṧľiḍé"/>
            <p:cNvSpPr/>
            <p:nvPr/>
          </p:nvSpPr>
          <p:spPr bwMode="auto">
            <a:xfrm>
              <a:off x="5603876" y="3424238"/>
              <a:ext cx="203200" cy="201613"/>
            </a:xfrm>
            <a:prstGeom prst="ellipse">
              <a:avLst/>
            </a:prstGeom>
            <a:solidFill>
              <a:srgbClr val="3F3F3F"/>
            </a:solidFill>
            <a:ln>
              <a:noFill/>
            </a:ln>
          </p:spPr>
          <p:txBody>
            <a:bodyPr vert="horz" wrap="square" lIns="91440" tIns="45720" rIns="91440" bIns="45720" numCol="1" anchor="t" anchorCtr="0" compatLnSpc="1"/>
            <a:lstStyle/>
            <a:p>
              <a:endParaRPr lang="zh-CN" altLang="en-US"/>
            </a:p>
          </p:txBody>
        </p:sp>
        <p:sp>
          <p:nvSpPr>
            <p:cNvPr id="1048895" name="îṧ1îḑê"/>
            <p:cNvSpPr/>
            <p:nvPr/>
          </p:nvSpPr>
          <p:spPr bwMode="auto">
            <a:xfrm>
              <a:off x="6146801" y="3397250"/>
              <a:ext cx="203200" cy="203200"/>
            </a:xfrm>
            <a:prstGeom prst="ellipse">
              <a:avLst/>
            </a:prstGeom>
            <a:solidFill>
              <a:srgbClr val="3F3F3F"/>
            </a:solidFill>
            <a:ln>
              <a:noFill/>
            </a:ln>
          </p:spPr>
          <p:txBody>
            <a:bodyPr vert="horz" wrap="square" lIns="91440" tIns="45720" rIns="91440" bIns="45720" numCol="1" anchor="t" anchorCtr="0" compatLnSpc="1"/>
            <a:lstStyle/>
            <a:p>
              <a:endParaRPr lang="zh-CN" altLang="en-US"/>
            </a:p>
          </p:txBody>
        </p:sp>
        <p:sp>
          <p:nvSpPr>
            <p:cNvPr id="1048896" name="isḻídé"/>
            <p:cNvSpPr/>
            <p:nvPr/>
          </p:nvSpPr>
          <p:spPr bwMode="auto">
            <a:xfrm>
              <a:off x="6440488" y="3376613"/>
              <a:ext cx="203200" cy="201613"/>
            </a:xfrm>
            <a:prstGeom prst="ellipse">
              <a:avLst/>
            </a:prstGeom>
            <a:solidFill>
              <a:srgbClr val="3F3F3F"/>
            </a:solidFill>
            <a:ln>
              <a:noFill/>
            </a:ln>
          </p:spPr>
          <p:txBody>
            <a:bodyPr vert="horz" wrap="square" lIns="91440" tIns="45720" rIns="91440" bIns="45720" numCol="1" anchor="t" anchorCtr="0" compatLnSpc="1"/>
            <a:lstStyle/>
            <a:p>
              <a:endParaRPr lang="zh-CN" altLang="en-US"/>
            </a:p>
          </p:txBody>
        </p:sp>
        <p:sp>
          <p:nvSpPr>
            <p:cNvPr id="1048897" name="îṣľiḋé"/>
            <p:cNvSpPr/>
            <p:nvPr/>
          </p:nvSpPr>
          <p:spPr bwMode="auto">
            <a:xfrm>
              <a:off x="3878263" y="4071938"/>
              <a:ext cx="255588" cy="347663"/>
            </a:xfrm>
            <a:custGeom>
              <a:avLst/>
              <a:gdLst>
                <a:gd name="T0" fmla="*/ 131 w 159"/>
                <a:gd name="T1" fmla="*/ 63 h 216"/>
                <a:gd name="T2" fmla="*/ 159 w 159"/>
                <a:gd name="T3" fmla="*/ 63 h 216"/>
                <a:gd name="T4" fmla="*/ 159 w 159"/>
                <a:gd name="T5" fmla="*/ 21 h 216"/>
                <a:gd name="T6" fmla="*/ 137 w 159"/>
                <a:gd name="T7" fmla="*/ 0 h 216"/>
                <a:gd name="T8" fmla="*/ 22 w 159"/>
                <a:gd name="T9" fmla="*/ 0 h 216"/>
                <a:gd name="T10" fmla="*/ 0 w 159"/>
                <a:gd name="T11" fmla="*/ 21 h 216"/>
                <a:gd name="T12" fmla="*/ 0 w 159"/>
                <a:gd name="T13" fmla="*/ 195 h 216"/>
                <a:gd name="T14" fmla="*/ 22 w 159"/>
                <a:gd name="T15" fmla="*/ 216 h 216"/>
                <a:gd name="T16" fmla="*/ 28 w 159"/>
                <a:gd name="T17" fmla="*/ 216 h 216"/>
                <a:gd name="T18" fmla="*/ 28 w 159"/>
                <a:gd name="T19" fmla="*/ 23 h 216"/>
                <a:gd name="T20" fmla="*/ 131 w 159"/>
                <a:gd name="T21" fmla="*/ 23 h 216"/>
                <a:gd name="T22" fmla="*/ 131 w 159"/>
                <a:gd name="T23" fmla="*/ 6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216">
                  <a:moveTo>
                    <a:pt x="131" y="63"/>
                  </a:moveTo>
                  <a:cubicBezTo>
                    <a:pt x="159" y="63"/>
                    <a:pt x="159" y="63"/>
                    <a:pt x="159" y="63"/>
                  </a:cubicBezTo>
                  <a:cubicBezTo>
                    <a:pt x="159" y="21"/>
                    <a:pt x="159" y="21"/>
                    <a:pt x="159" y="21"/>
                  </a:cubicBezTo>
                  <a:cubicBezTo>
                    <a:pt x="159" y="10"/>
                    <a:pt x="149" y="0"/>
                    <a:pt x="137" y="0"/>
                  </a:cubicBezTo>
                  <a:cubicBezTo>
                    <a:pt x="22" y="0"/>
                    <a:pt x="22" y="0"/>
                    <a:pt x="22" y="0"/>
                  </a:cubicBezTo>
                  <a:cubicBezTo>
                    <a:pt x="10" y="0"/>
                    <a:pt x="0" y="10"/>
                    <a:pt x="0" y="21"/>
                  </a:cubicBezTo>
                  <a:cubicBezTo>
                    <a:pt x="0" y="195"/>
                    <a:pt x="0" y="195"/>
                    <a:pt x="0" y="195"/>
                  </a:cubicBezTo>
                  <a:cubicBezTo>
                    <a:pt x="0" y="207"/>
                    <a:pt x="10" y="216"/>
                    <a:pt x="22" y="216"/>
                  </a:cubicBezTo>
                  <a:cubicBezTo>
                    <a:pt x="28" y="216"/>
                    <a:pt x="28" y="216"/>
                    <a:pt x="28" y="216"/>
                  </a:cubicBezTo>
                  <a:cubicBezTo>
                    <a:pt x="28" y="23"/>
                    <a:pt x="28" y="23"/>
                    <a:pt x="28" y="23"/>
                  </a:cubicBezTo>
                  <a:cubicBezTo>
                    <a:pt x="131" y="23"/>
                    <a:pt x="131" y="23"/>
                    <a:pt x="131" y="23"/>
                  </a:cubicBezTo>
                  <a:lnTo>
                    <a:pt x="131" y="63"/>
                  </a:lnTo>
                  <a:close/>
                </a:path>
              </a:pathLst>
            </a:custGeom>
            <a:solidFill>
              <a:srgbClr val="DBDBDB"/>
            </a:solidFill>
            <a:ln>
              <a:noFill/>
            </a:ln>
          </p:spPr>
          <p:txBody>
            <a:bodyPr vert="horz" wrap="square" lIns="91440" tIns="45720" rIns="91440" bIns="45720" numCol="1" anchor="t" anchorCtr="0" compatLnSpc="1"/>
            <a:lstStyle/>
            <a:p>
              <a:endParaRPr lang="zh-CN" altLang="en-US"/>
            </a:p>
          </p:txBody>
        </p:sp>
        <p:sp>
          <p:nvSpPr>
            <p:cNvPr id="1048898" name="îṩḻîḓé"/>
            <p:cNvSpPr/>
            <p:nvPr/>
          </p:nvSpPr>
          <p:spPr bwMode="auto">
            <a:xfrm>
              <a:off x="3840163" y="4265613"/>
              <a:ext cx="331788" cy="360363"/>
            </a:xfrm>
            <a:custGeom>
              <a:avLst/>
              <a:gdLst>
                <a:gd name="T0" fmla="*/ 206 w 206"/>
                <a:gd name="T1" fmla="*/ 202 h 223"/>
                <a:gd name="T2" fmla="*/ 185 w 206"/>
                <a:gd name="T3" fmla="*/ 223 h 223"/>
                <a:gd name="T4" fmla="*/ 21 w 206"/>
                <a:gd name="T5" fmla="*/ 223 h 223"/>
                <a:gd name="T6" fmla="*/ 0 w 206"/>
                <a:gd name="T7" fmla="*/ 202 h 223"/>
                <a:gd name="T8" fmla="*/ 0 w 206"/>
                <a:gd name="T9" fmla="*/ 21 h 223"/>
                <a:gd name="T10" fmla="*/ 21 w 206"/>
                <a:gd name="T11" fmla="*/ 0 h 223"/>
                <a:gd name="T12" fmla="*/ 185 w 206"/>
                <a:gd name="T13" fmla="*/ 0 h 223"/>
                <a:gd name="T14" fmla="*/ 206 w 206"/>
                <a:gd name="T15" fmla="*/ 21 h 223"/>
                <a:gd name="T16" fmla="*/ 206 w 206"/>
                <a:gd name="T17" fmla="*/ 20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23">
                  <a:moveTo>
                    <a:pt x="206" y="202"/>
                  </a:moveTo>
                  <a:cubicBezTo>
                    <a:pt x="206" y="214"/>
                    <a:pt x="196" y="223"/>
                    <a:pt x="185" y="223"/>
                  </a:cubicBezTo>
                  <a:cubicBezTo>
                    <a:pt x="21" y="223"/>
                    <a:pt x="21" y="223"/>
                    <a:pt x="21" y="223"/>
                  </a:cubicBezTo>
                  <a:cubicBezTo>
                    <a:pt x="9" y="223"/>
                    <a:pt x="0" y="214"/>
                    <a:pt x="0" y="202"/>
                  </a:cubicBezTo>
                  <a:cubicBezTo>
                    <a:pt x="0" y="21"/>
                    <a:pt x="0" y="21"/>
                    <a:pt x="0" y="21"/>
                  </a:cubicBezTo>
                  <a:cubicBezTo>
                    <a:pt x="0" y="9"/>
                    <a:pt x="9" y="0"/>
                    <a:pt x="21" y="0"/>
                  </a:cubicBezTo>
                  <a:cubicBezTo>
                    <a:pt x="185" y="0"/>
                    <a:pt x="185" y="0"/>
                    <a:pt x="185" y="0"/>
                  </a:cubicBezTo>
                  <a:cubicBezTo>
                    <a:pt x="196" y="0"/>
                    <a:pt x="206" y="9"/>
                    <a:pt x="206" y="21"/>
                  </a:cubicBezTo>
                  <a:cubicBezTo>
                    <a:pt x="206" y="202"/>
                    <a:pt x="206" y="202"/>
                    <a:pt x="206" y="202"/>
                  </a:cubicBezTo>
                </a:path>
              </a:pathLst>
            </a:custGeom>
            <a:solidFill>
              <a:srgbClr val="223666"/>
            </a:solidFill>
            <a:ln>
              <a:noFill/>
            </a:ln>
          </p:spPr>
          <p:txBody>
            <a:bodyPr vert="horz" wrap="square" lIns="91440" tIns="45720" rIns="91440" bIns="45720" numCol="1" anchor="t" anchorCtr="0" compatLnSpc="1"/>
            <a:lstStyle/>
            <a:p>
              <a:endParaRPr lang="zh-CN" altLang="en-US"/>
            </a:p>
          </p:txBody>
        </p:sp>
        <p:sp>
          <p:nvSpPr>
            <p:cNvPr id="1048899" name="iŝḷíḑé"/>
            <p:cNvSpPr/>
            <p:nvPr/>
          </p:nvSpPr>
          <p:spPr bwMode="auto">
            <a:xfrm>
              <a:off x="3976688" y="4381500"/>
              <a:ext cx="58738" cy="84138"/>
            </a:xfrm>
            <a:custGeom>
              <a:avLst/>
              <a:gdLst>
                <a:gd name="T0" fmla="*/ 19 w 37"/>
                <a:gd name="T1" fmla="*/ 0 h 52"/>
                <a:gd name="T2" fmla="*/ 0 w 37"/>
                <a:gd name="T3" fmla="*/ 18 h 52"/>
                <a:gd name="T4" fmla="*/ 10 w 37"/>
                <a:gd name="T5" fmla="*/ 34 h 52"/>
                <a:gd name="T6" fmla="*/ 10 w 37"/>
                <a:gd name="T7" fmla="*/ 52 h 52"/>
                <a:gd name="T8" fmla="*/ 12 w 37"/>
                <a:gd name="T9" fmla="*/ 50 h 52"/>
                <a:gd name="T10" fmla="*/ 12 w 37"/>
                <a:gd name="T11" fmla="*/ 31 h 52"/>
                <a:gd name="T12" fmla="*/ 4 w 37"/>
                <a:gd name="T13" fmla="*/ 19 h 52"/>
                <a:gd name="T14" fmla="*/ 19 w 37"/>
                <a:gd name="T15" fmla="*/ 4 h 52"/>
                <a:gd name="T16" fmla="*/ 33 w 37"/>
                <a:gd name="T17" fmla="*/ 19 h 52"/>
                <a:gd name="T18" fmla="*/ 26 w 37"/>
                <a:gd name="T19" fmla="*/ 31 h 52"/>
                <a:gd name="T20" fmla="*/ 26 w 37"/>
                <a:gd name="T21" fmla="*/ 33 h 52"/>
                <a:gd name="T22" fmla="*/ 37 w 37"/>
                <a:gd name="T23" fmla="*/ 20 h 52"/>
                <a:gd name="T24" fmla="*/ 37 w 37"/>
                <a:gd name="T25" fmla="*/ 18 h 52"/>
                <a:gd name="T26" fmla="*/ 19 w 37"/>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52">
                  <a:moveTo>
                    <a:pt x="19" y="0"/>
                  </a:moveTo>
                  <a:cubicBezTo>
                    <a:pt x="9" y="0"/>
                    <a:pt x="0" y="8"/>
                    <a:pt x="0" y="18"/>
                  </a:cubicBezTo>
                  <a:cubicBezTo>
                    <a:pt x="0" y="25"/>
                    <a:pt x="4" y="31"/>
                    <a:pt x="10" y="34"/>
                  </a:cubicBezTo>
                  <a:cubicBezTo>
                    <a:pt x="10" y="52"/>
                    <a:pt x="10" y="52"/>
                    <a:pt x="10" y="52"/>
                  </a:cubicBezTo>
                  <a:cubicBezTo>
                    <a:pt x="12" y="50"/>
                    <a:pt x="12" y="50"/>
                    <a:pt x="12" y="50"/>
                  </a:cubicBezTo>
                  <a:cubicBezTo>
                    <a:pt x="12" y="31"/>
                    <a:pt x="12" y="31"/>
                    <a:pt x="12" y="31"/>
                  </a:cubicBezTo>
                  <a:cubicBezTo>
                    <a:pt x="7" y="29"/>
                    <a:pt x="4" y="24"/>
                    <a:pt x="4" y="19"/>
                  </a:cubicBezTo>
                  <a:cubicBezTo>
                    <a:pt x="4" y="11"/>
                    <a:pt x="11" y="4"/>
                    <a:pt x="19" y="4"/>
                  </a:cubicBezTo>
                  <a:cubicBezTo>
                    <a:pt x="27" y="4"/>
                    <a:pt x="33" y="11"/>
                    <a:pt x="33" y="19"/>
                  </a:cubicBezTo>
                  <a:cubicBezTo>
                    <a:pt x="33" y="24"/>
                    <a:pt x="30" y="29"/>
                    <a:pt x="26" y="31"/>
                  </a:cubicBezTo>
                  <a:cubicBezTo>
                    <a:pt x="26" y="33"/>
                    <a:pt x="26" y="33"/>
                    <a:pt x="26" y="33"/>
                  </a:cubicBezTo>
                  <a:cubicBezTo>
                    <a:pt x="37" y="20"/>
                    <a:pt x="37" y="20"/>
                    <a:pt x="37" y="20"/>
                  </a:cubicBezTo>
                  <a:cubicBezTo>
                    <a:pt x="37" y="19"/>
                    <a:pt x="37" y="19"/>
                    <a:pt x="37" y="18"/>
                  </a:cubicBezTo>
                  <a:cubicBezTo>
                    <a:pt x="37" y="8"/>
                    <a:pt x="29" y="0"/>
                    <a:pt x="19" y="0"/>
                  </a:cubicBezTo>
                </a:path>
              </a:pathLst>
            </a:custGeom>
            <a:solidFill>
              <a:srgbClr val="0E1629"/>
            </a:solidFill>
            <a:ln>
              <a:noFill/>
            </a:ln>
          </p:spPr>
          <p:txBody>
            <a:bodyPr vert="horz" wrap="square" lIns="91440" tIns="45720" rIns="91440" bIns="45720" numCol="1" anchor="t" anchorCtr="0" compatLnSpc="1"/>
            <a:lstStyle/>
            <a:p>
              <a:endParaRPr lang="zh-CN" altLang="en-US"/>
            </a:p>
          </p:txBody>
        </p:sp>
        <p:sp>
          <p:nvSpPr>
            <p:cNvPr id="1048900" name="iśḷîḍé"/>
            <p:cNvSpPr/>
            <p:nvPr/>
          </p:nvSpPr>
          <p:spPr bwMode="auto">
            <a:xfrm>
              <a:off x="3983038" y="4387850"/>
              <a:ext cx="46038" cy="74613"/>
            </a:xfrm>
            <a:custGeom>
              <a:avLst/>
              <a:gdLst>
                <a:gd name="T0" fmla="*/ 15 w 29"/>
                <a:gd name="T1" fmla="*/ 0 h 46"/>
                <a:gd name="T2" fmla="*/ 0 w 29"/>
                <a:gd name="T3" fmla="*/ 15 h 46"/>
                <a:gd name="T4" fmla="*/ 8 w 29"/>
                <a:gd name="T5" fmla="*/ 27 h 46"/>
                <a:gd name="T6" fmla="*/ 8 w 29"/>
                <a:gd name="T7" fmla="*/ 46 h 46"/>
                <a:gd name="T8" fmla="*/ 22 w 29"/>
                <a:gd name="T9" fmla="*/ 29 h 46"/>
                <a:gd name="T10" fmla="*/ 22 w 29"/>
                <a:gd name="T11" fmla="*/ 27 h 46"/>
                <a:gd name="T12" fmla="*/ 29 w 29"/>
                <a:gd name="T13" fmla="*/ 15 h 46"/>
                <a:gd name="T14" fmla="*/ 15 w 2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6">
                  <a:moveTo>
                    <a:pt x="15" y="0"/>
                  </a:moveTo>
                  <a:cubicBezTo>
                    <a:pt x="7" y="0"/>
                    <a:pt x="0" y="7"/>
                    <a:pt x="0" y="15"/>
                  </a:cubicBezTo>
                  <a:cubicBezTo>
                    <a:pt x="0" y="20"/>
                    <a:pt x="3" y="25"/>
                    <a:pt x="8" y="27"/>
                  </a:cubicBezTo>
                  <a:cubicBezTo>
                    <a:pt x="8" y="46"/>
                    <a:pt x="8" y="46"/>
                    <a:pt x="8" y="46"/>
                  </a:cubicBezTo>
                  <a:cubicBezTo>
                    <a:pt x="22" y="29"/>
                    <a:pt x="22" y="29"/>
                    <a:pt x="22" y="29"/>
                  </a:cubicBezTo>
                  <a:cubicBezTo>
                    <a:pt x="22" y="27"/>
                    <a:pt x="22" y="27"/>
                    <a:pt x="22" y="27"/>
                  </a:cubicBezTo>
                  <a:cubicBezTo>
                    <a:pt x="26" y="25"/>
                    <a:pt x="29" y="20"/>
                    <a:pt x="29" y="15"/>
                  </a:cubicBezTo>
                  <a:cubicBezTo>
                    <a:pt x="29" y="7"/>
                    <a:pt x="23" y="0"/>
                    <a:pt x="15" y="0"/>
                  </a:cubicBezTo>
                </a:path>
              </a:pathLst>
            </a:custGeom>
            <a:solidFill>
              <a:srgbClr val="070B14"/>
            </a:solidFill>
            <a:ln>
              <a:noFill/>
            </a:ln>
          </p:spPr>
          <p:txBody>
            <a:bodyPr vert="horz" wrap="square" lIns="91440" tIns="45720" rIns="91440" bIns="45720" numCol="1" anchor="t" anchorCtr="0" compatLnSpc="1"/>
            <a:lstStyle/>
            <a:p>
              <a:endParaRPr lang="zh-CN" altLang="en-US"/>
            </a:p>
          </p:txBody>
        </p:sp>
        <p:sp>
          <p:nvSpPr>
            <p:cNvPr id="1048901" name="ïṣḷïde"/>
            <p:cNvSpPr/>
            <p:nvPr/>
          </p:nvSpPr>
          <p:spPr bwMode="auto">
            <a:xfrm>
              <a:off x="4171951" y="4298950"/>
              <a:ext cx="0" cy="1588"/>
            </a:xfrm>
            <a:custGeom>
              <a:avLst/>
              <a:gdLst>
                <a:gd name="T0" fmla="*/ 1 h 1"/>
                <a:gd name="T1" fmla="*/ 1 h 1"/>
                <a:gd name="T2" fmla="*/ 1 h 1"/>
                <a:gd name="T3" fmla="*/ 1 h 1"/>
                <a:gd name="T4" fmla="*/ 1 h 1"/>
                <a:gd name="T5" fmla="*/ 1 h 1"/>
                <a:gd name="T6" fmla="*/ 1 h 1"/>
                <a:gd name="T7" fmla="*/ 1 h 1"/>
                <a:gd name="T8" fmla="*/ 1 h 1"/>
                <a:gd name="T9" fmla="*/ 0 h 1"/>
                <a:gd name="T10" fmla="*/ 0 h 1"/>
                <a:gd name="T11" fmla="*/ 0 h 1"/>
                <a:gd name="T12" fmla="*/ 0 h 1"/>
                <a:gd name="T13" fmla="*/ 0 h 1"/>
                <a:gd name="T14" fmla="*/ 0 h 1"/>
                <a:gd name="T15" fmla="*/ 0 h 1"/>
                <a:gd name="T16" fmla="*/ 0 h 1"/>
                <a:gd name="T17"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Lst>
              <a:rect l="0" t="0" r="r" b="b"/>
              <a:pathLst>
                <a:path h="1">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5E5E5"/>
            </a:solidFill>
            <a:ln>
              <a:noFill/>
            </a:ln>
          </p:spPr>
          <p:txBody>
            <a:bodyPr vert="horz" wrap="square" lIns="91440" tIns="45720" rIns="91440" bIns="45720" numCol="1" anchor="t" anchorCtr="0" compatLnSpc="1"/>
            <a:lstStyle/>
            <a:p>
              <a:endParaRPr lang="zh-CN" altLang="en-US"/>
            </a:p>
          </p:txBody>
        </p:sp>
        <p:sp>
          <p:nvSpPr>
            <p:cNvPr id="1048902" name="ï$lîďè"/>
            <p:cNvSpPr/>
            <p:nvPr/>
          </p:nvSpPr>
          <p:spPr bwMode="auto">
            <a:xfrm>
              <a:off x="3875088" y="46259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393939"/>
            </a:solidFill>
            <a:ln>
              <a:noFill/>
            </a:ln>
          </p:spPr>
          <p:txBody>
            <a:bodyPr vert="horz" wrap="square" lIns="91440" tIns="45720" rIns="91440" bIns="45720" numCol="1" anchor="t" anchorCtr="0" compatLnSpc="1"/>
            <a:lstStyle/>
            <a:p>
              <a:endParaRPr lang="zh-CN" altLang="en-US"/>
            </a:p>
          </p:txBody>
        </p:sp>
        <p:sp>
          <p:nvSpPr>
            <p:cNvPr id="1048903" name="ïsľîḋe"/>
            <p:cNvSpPr/>
            <p:nvPr/>
          </p:nvSpPr>
          <p:spPr bwMode="auto">
            <a:xfrm>
              <a:off x="3860801" y="4270375"/>
              <a:ext cx="311150" cy="355600"/>
            </a:xfrm>
            <a:custGeom>
              <a:avLst/>
              <a:gdLst>
                <a:gd name="T0" fmla="*/ 182 w 193"/>
                <a:gd name="T1" fmla="*/ 0 h 220"/>
                <a:gd name="T2" fmla="*/ 108 w 193"/>
                <a:gd name="T3" fmla="*/ 89 h 220"/>
                <a:gd name="T4" fmla="*/ 99 w 193"/>
                <a:gd name="T5" fmla="*/ 103 h 220"/>
                <a:gd name="T6" fmla="*/ 99 w 193"/>
                <a:gd name="T7" fmla="*/ 147 h 220"/>
                <a:gd name="T8" fmla="*/ 81 w 193"/>
                <a:gd name="T9" fmla="*/ 147 h 220"/>
                <a:gd name="T10" fmla="*/ 81 w 193"/>
                <a:gd name="T11" fmla="*/ 121 h 220"/>
                <a:gd name="T12" fmla="*/ 0 w 193"/>
                <a:gd name="T13" fmla="*/ 219 h 220"/>
                <a:gd name="T14" fmla="*/ 8 w 193"/>
                <a:gd name="T15" fmla="*/ 220 h 220"/>
                <a:gd name="T16" fmla="*/ 8 w 193"/>
                <a:gd name="T17" fmla="*/ 220 h 220"/>
                <a:gd name="T18" fmla="*/ 8 w 193"/>
                <a:gd name="T19" fmla="*/ 220 h 220"/>
                <a:gd name="T20" fmla="*/ 172 w 193"/>
                <a:gd name="T21" fmla="*/ 220 h 220"/>
                <a:gd name="T22" fmla="*/ 193 w 193"/>
                <a:gd name="T23" fmla="*/ 199 h 220"/>
                <a:gd name="T24" fmla="*/ 193 w 193"/>
                <a:gd name="T25" fmla="*/ 18 h 220"/>
                <a:gd name="T26" fmla="*/ 193 w 193"/>
                <a:gd name="T27" fmla="*/ 18 h 220"/>
                <a:gd name="T28" fmla="*/ 193 w 193"/>
                <a:gd name="T29" fmla="*/ 18 h 220"/>
                <a:gd name="T30" fmla="*/ 193 w 193"/>
                <a:gd name="T31" fmla="*/ 18 h 220"/>
                <a:gd name="T32" fmla="*/ 193 w 193"/>
                <a:gd name="T33" fmla="*/ 18 h 220"/>
                <a:gd name="T34" fmla="*/ 193 w 193"/>
                <a:gd name="T35" fmla="*/ 18 h 220"/>
                <a:gd name="T36" fmla="*/ 193 w 193"/>
                <a:gd name="T37" fmla="*/ 18 h 220"/>
                <a:gd name="T38" fmla="*/ 193 w 193"/>
                <a:gd name="T39" fmla="*/ 18 h 220"/>
                <a:gd name="T40" fmla="*/ 193 w 193"/>
                <a:gd name="T41" fmla="*/ 17 h 220"/>
                <a:gd name="T42" fmla="*/ 193 w 193"/>
                <a:gd name="T43" fmla="*/ 17 h 220"/>
                <a:gd name="T44" fmla="*/ 193 w 193"/>
                <a:gd name="T45" fmla="*/ 17 h 220"/>
                <a:gd name="T46" fmla="*/ 193 w 193"/>
                <a:gd name="T47" fmla="*/ 17 h 220"/>
                <a:gd name="T48" fmla="*/ 193 w 193"/>
                <a:gd name="T49" fmla="*/ 17 h 220"/>
                <a:gd name="T50" fmla="*/ 193 w 193"/>
                <a:gd name="T51" fmla="*/ 17 h 220"/>
                <a:gd name="T52" fmla="*/ 182 w 193"/>
                <a:gd name="T5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3" h="220">
                  <a:moveTo>
                    <a:pt x="182" y="0"/>
                  </a:moveTo>
                  <a:cubicBezTo>
                    <a:pt x="108" y="89"/>
                    <a:pt x="108" y="89"/>
                    <a:pt x="108" y="89"/>
                  </a:cubicBezTo>
                  <a:cubicBezTo>
                    <a:pt x="108" y="95"/>
                    <a:pt x="104" y="101"/>
                    <a:pt x="99" y="103"/>
                  </a:cubicBezTo>
                  <a:cubicBezTo>
                    <a:pt x="99" y="147"/>
                    <a:pt x="99" y="147"/>
                    <a:pt x="99" y="147"/>
                  </a:cubicBezTo>
                  <a:cubicBezTo>
                    <a:pt x="81" y="147"/>
                    <a:pt x="81" y="147"/>
                    <a:pt x="81" y="147"/>
                  </a:cubicBezTo>
                  <a:cubicBezTo>
                    <a:pt x="81" y="121"/>
                    <a:pt x="81" y="121"/>
                    <a:pt x="81" y="121"/>
                  </a:cubicBezTo>
                  <a:cubicBezTo>
                    <a:pt x="0" y="219"/>
                    <a:pt x="0" y="219"/>
                    <a:pt x="0" y="219"/>
                  </a:cubicBezTo>
                  <a:cubicBezTo>
                    <a:pt x="3" y="220"/>
                    <a:pt x="5" y="220"/>
                    <a:pt x="8" y="220"/>
                  </a:cubicBezTo>
                  <a:cubicBezTo>
                    <a:pt x="8" y="220"/>
                    <a:pt x="8" y="220"/>
                    <a:pt x="8" y="220"/>
                  </a:cubicBezTo>
                  <a:cubicBezTo>
                    <a:pt x="8" y="220"/>
                    <a:pt x="8" y="220"/>
                    <a:pt x="8" y="220"/>
                  </a:cubicBezTo>
                  <a:cubicBezTo>
                    <a:pt x="172" y="220"/>
                    <a:pt x="172" y="220"/>
                    <a:pt x="172" y="220"/>
                  </a:cubicBezTo>
                  <a:cubicBezTo>
                    <a:pt x="183" y="220"/>
                    <a:pt x="193" y="211"/>
                    <a:pt x="193" y="199"/>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2" y="9"/>
                    <a:pt x="188" y="3"/>
                    <a:pt x="182" y="0"/>
                  </a:cubicBezTo>
                </a:path>
              </a:pathLst>
            </a:custGeom>
            <a:solidFill>
              <a:srgbClr val="1F305C"/>
            </a:solidFill>
            <a:ln>
              <a:noFill/>
            </a:ln>
          </p:spPr>
          <p:txBody>
            <a:bodyPr vert="horz" wrap="square" lIns="91440" tIns="45720" rIns="91440" bIns="45720" numCol="1" anchor="t" anchorCtr="0" compatLnSpc="1"/>
            <a:lstStyle/>
            <a:p>
              <a:endParaRPr lang="zh-CN" altLang="en-US"/>
            </a:p>
          </p:txBody>
        </p:sp>
        <p:sp>
          <p:nvSpPr>
            <p:cNvPr id="1048904" name="îSḻîḍê"/>
            <p:cNvSpPr/>
            <p:nvPr/>
          </p:nvSpPr>
          <p:spPr bwMode="auto">
            <a:xfrm>
              <a:off x="3992563" y="4414838"/>
              <a:ext cx="42863" cy="92075"/>
            </a:xfrm>
            <a:custGeom>
              <a:avLst/>
              <a:gdLst>
                <a:gd name="T0" fmla="*/ 27 w 27"/>
                <a:gd name="T1" fmla="*/ 0 h 58"/>
                <a:gd name="T2" fmla="*/ 16 w 27"/>
                <a:gd name="T3" fmla="*/ 13 h 58"/>
                <a:gd name="T4" fmla="*/ 16 w 27"/>
                <a:gd name="T5" fmla="*/ 46 h 58"/>
                <a:gd name="T6" fmla="*/ 16 w 27"/>
                <a:gd name="T7" fmla="*/ 46 h 58"/>
                <a:gd name="T8" fmla="*/ 16 w 27"/>
                <a:gd name="T9" fmla="*/ 55 h 58"/>
                <a:gd name="T10" fmla="*/ 2 w 27"/>
                <a:gd name="T11" fmla="*/ 55 h 58"/>
                <a:gd name="T12" fmla="*/ 2 w 27"/>
                <a:gd name="T13" fmla="*/ 46 h 58"/>
                <a:gd name="T14" fmla="*/ 2 w 27"/>
                <a:gd name="T15" fmla="*/ 30 h 58"/>
                <a:gd name="T16" fmla="*/ 0 w 27"/>
                <a:gd name="T17" fmla="*/ 32 h 58"/>
                <a:gd name="T18" fmla="*/ 0 w 27"/>
                <a:gd name="T19" fmla="*/ 58 h 58"/>
                <a:gd name="T20" fmla="*/ 18 w 27"/>
                <a:gd name="T21" fmla="*/ 58 h 58"/>
                <a:gd name="T22" fmla="*/ 18 w 27"/>
                <a:gd name="T23" fmla="*/ 14 h 58"/>
                <a:gd name="T24" fmla="*/ 27 w 27"/>
                <a:gd name="T2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58">
                  <a:moveTo>
                    <a:pt x="27" y="0"/>
                  </a:moveTo>
                  <a:cubicBezTo>
                    <a:pt x="16" y="13"/>
                    <a:pt x="16" y="13"/>
                    <a:pt x="16" y="13"/>
                  </a:cubicBezTo>
                  <a:cubicBezTo>
                    <a:pt x="16" y="46"/>
                    <a:pt x="16" y="46"/>
                    <a:pt x="16" y="46"/>
                  </a:cubicBezTo>
                  <a:cubicBezTo>
                    <a:pt x="16" y="46"/>
                    <a:pt x="16" y="46"/>
                    <a:pt x="16" y="46"/>
                  </a:cubicBezTo>
                  <a:cubicBezTo>
                    <a:pt x="16" y="55"/>
                    <a:pt x="16" y="55"/>
                    <a:pt x="16" y="55"/>
                  </a:cubicBezTo>
                  <a:cubicBezTo>
                    <a:pt x="2" y="55"/>
                    <a:pt x="2" y="55"/>
                    <a:pt x="2" y="55"/>
                  </a:cubicBezTo>
                  <a:cubicBezTo>
                    <a:pt x="2" y="46"/>
                    <a:pt x="2" y="46"/>
                    <a:pt x="2" y="46"/>
                  </a:cubicBezTo>
                  <a:cubicBezTo>
                    <a:pt x="2" y="30"/>
                    <a:pt x="2" y="30"/>
                    <a:pt x="2" y="30"/>
                  </a:cubicBezTo>
                  <a:cubicBezTo>
                    <a:pt x="0" y="32"/>
                    <a:pt x="0" y="32"/>
                    <a:pt x="0" y="32"/>
                  </a:cubicBezTo>
                  <a:cubicBezTo>
                    <a:pt x="0" y="58"/>
                    <a:pt x="0" y="58"/>
                    <a:pt x="0" y="58"/>
                  </a:cubicBezTo>
                  <a:cubicBezTo>
                    <a:pt x="18" y="58"/>
                    <a:pt x="18" y="58"/>
                    <a:pt x="18" y="58"/>
                  </a:cubicBezTo>
                  <a:cubicBezTo>
                    <a:pt x="18" y="14"/>
                    <a:pt x="18" y="14"/>
                    <a:pt x="18" y="14"/>
                  </a:cubicBezTo>
                  <a:cubicBezTo>
                    <a:pt x="23" y="12"/>
                    <a:pt x="27" y="6"/>
                    <a:pt x="27" y="0"/>
                  </a:cubicBezTo>
                </a:path>
              </a:pathLst>
            </a:custGeom>
            <a:solidFill>
              <a:srgbClr val="0D1425"/>
            </a:solidFill>
            <a:ln>
              <a:noFill/>
            </a:ln>
          </p:spPr>
          <p:txBody>
            <a:bodyPr vert="horz" wrap="square" lIns="91440" tIns="45720" rIns="91440" bIns="45720" numCol="1" anchor="t" anchorCtr="0" compatLnSpc="1"/>
            <a:lstStyle/>
            <a:p>
              <a:endParaRPr lang="zh-CN" altLang="en-US"/>
            </a:p>
          </p:txBody>
        </p:sp>
        <p:sp>
          <p:nvSpPr>
            <p:cNvPr id="1048905" name="iṧľíḋê"/>
            <p:cNvSpPr/>
            <p:nvPr/>
          </p:nvSpPr>
          <p:spPr bwMode="auto">
            <a:xfrm>
              <a:off x="3995738" y="4435475"/>
              <a:ext cx="22225" cy="66675"/>
            </a:xfrm>
            <a:custGeom>
              <a:avLst/>
              <a:gdLst>
                <a:gd name="T0" fmla="*/ 14 w 14"/>
                <a:gd name="T1" fmla="*/ 0 h 42"/>
                <a:gd name="T2" fmla="*/ 0 w 14"/>
                <a:gd name="T3" fmla="*/ 17 h 42"/>
                <a:gd name="T4" fmla="*/ 0 w 14"/>
                <a:gd name="T5" fmla="*/ 33 h 42"/>
                <a:gd name="T6" fmla="*/ 0 w 14"/>
                <a:gd name="T7" fmla="*/ 42 h 42"/>
                <a:gd name="T8" fmla="*/ 14 w 14"/>
                <a:gd name="T9" fmla="*/ 42 h 42"/>
                <a:gd name="T10" fmla="*/ 14 w 14"/>
                <a:gd name="T11" fmla="*/ 33 h 42"/>
                <a:gd name="T12" fmla="*/ 14 w 14"/>
                <a:gd name="T13" fmla="*/ 33 h 42"/>
                <a:gd name="T14" fmla="*/ 14 w 14"/>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2">
                  <a:moveTo>
                    <a:pt x="14" y="0"/>
                  </a:moveTo>
                  <a:lnTo>
                    <a:pt x="0" y="17"/>
                  </a:lnTo>
                  <a:lnTo>
                    <a:pt x="0" y="33"/>
                  </a:lnTo>
                  <a:lnTo>
                    <a:pt x="0" y="42"/>
                  </a:lnTo>
                  <a:lnTo>
                    <a:pt x="14" y="42"/>
                  </a:lnTo>
                  <a:lnTo>
                    <a:pt x="14" y="33"/>
                  </a:lnTo>
                  <a:lnTo>
                    <a:pt x="14" y="33"/>
                  </a:lnTo>
                  <a:lnTo>
                    <a:pt x="14" y="0"/>
                  </a:lnTo>
                  <a:close/>
                </a:path>
              </a:pathLst>
            </a:custGeom>
            <a:solidFill>
              <a:srgbClr val="060A12"/>
            </a:solidFill>
            <a:ln>
              <a:noFill/>
            </a:ln>
          </p:spPr>
          <p:txBody>
            <a:bodyPr vert="horz" wrap="square" lIns="91440" tIns="45720" rIns="91440" bIns="45720" numCol="1" anchor="t" anchorCtr="0" compatLnSpc="1"/>
            <a:lstStyle/>
            <a:p>
              <a:endParaRPr lang="zh-CN" altLang="en-US"/>
            </a:p>
          </p:txBody>
        </p:sp>
        <p:sp>
          <p:nvSpPr>
            <p:cNvPr id="1048906" name="ïşlîḋé"/>
            <p:cNvSpPr/>
            <p:nvPr/>
          </p:nvSpPr>
          <p:spPr bwMode="auto">
            <a:xfrm>
              <a:off x="3995738" y="4435475"/>
              <a:ext cx="22225" cy="66675"/>
            </a:xfrm>
            <a:custGeom>
              <a:avLst/>
              <a:gdLst>
                <a:gd name="T0" fmla="*/ 14 w 14"/>
                <a:gd name="T1" fmla="*/ 0 h 42"/>
                <a:gd name="T2" fmla="*/ 0 w 14"/>
                <a:gd name="T3" fmla="*/ 17 h 42"/>
                <a:gd name="T4" fmla="*/ 0 w 14"/>
                <a:gd name="T5" fmla="*/ 33 h 42"/>
                <a:gd name="T6" fmla="*/ 0 w 14"/>
                <a:gd name="T7" fmla="*/ 42 h 42"/>
                <a:gd name="T8" fmla="*/ 14 w 14"/>
                <a:gd name="T9" fmla="*/ 42 h 42"/>
                <a:gd name="T10" fmla="*/ 14 w 14"/>
                <a:gd name="T11" fmla="*/ 33 h 42"/>
                <a:gd name="T12" fmla="*/ 14 w 14"/>
                <a:gd name="T13" fmla="*/ 33 h 42"/>
                <a:gd name="T14" fmla="*/ 14 w 14"/>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2">
                  <a:moveTo>
                    <a:pt x="14" y="0"/>
                  </a:moveTo>
                  <a:lnTo>
                    <a:pt x="0" y="17"/>
                  </a:lnTo>
                  <a:lnTo>
                    <a:pt x="0" y="33"/>
                  </a:lnTo>
                  <a:lnTo>
                    <a:pt x="0" y="42"/>
                  </a:lnTo>
                  <a:lnTo>
                    <a:pt x="14" y="42"/>
                  </a:lnTo>
                  <a:lnTo>
                    <a:pt x="14" y="33"/>
                  </a:lnTo>
                  <a:lnTo>
                    <a:pt x="14" y="33"/>
                  </a:lnTo>
                  <a:lnTo>
                    <a:pt x="14" y="0"/>
                  </a:lnTo>
                </a:path>
              </a:pathLst>
            </a:custGeom>
            <a:noFill/>
            <a:ln>
              <a:noFill/>
            </a:ln>
          </p:spPr>
          <p:txBody>
            <a:bodyPr vert="horz" wrap="square" lIns="91440" tIns="45720" rIns="91440" bIns="45720" numCol="1" anchor="t" anchorCtr="0" compatLnSpc="1"/>
            <a:lstStyle/>
            <a:p>
              <a:endParaRPr lang="zh-CN" altLang="en-US"/>
            </a:p>
          </p:txBody>
        </p:sp>
        <p:sp>
          <p:nvSpPr>
            <p:cNvPr id="1048907" name="iṧľîḓé"/>
            <p:cNvSpPr/>
            <p:nvPr/>
          </p:nvSpPr>
          <p:spPr bwMode="auto">
            <a:xfrm>
              <a:off x="5549901" y="4168775"/>
              <a:ext cx="254000" cy="347663"/>
            </a:xfrm>
            <a:custGeom>
              <a:avLst/>
              <a:gdLst>
                <a:gd name="T0" fmla="*/ 131 w 158"/>
                <a:gd name="T1" fmla="*/ 63 h 216"/>
                <a:gd name="T2" fmla="*/ 158 w 158"/>
                <a:gd name="T3" fmla="*/ 63 h 216"/>
                <a:gd name="T4" fmla="*/ 158 w 158"/>
                <a:gd name="T5" fmla="*/ 21 h 216"/>
                <a:gd name="T6" fmla="*/ 137 w 158"/>
                <a:gd name="T7" fmla="*/ 0 h 216"/>
                <a:gd name="T8" fmla="*/ 22 w 158"/>
                <a:gd name="T9" fmla="*/ 0 h 216"/>
                <a:gd name="T10" fmla="*/ 0 w 158"/>
                <a:gd name="T11" fmla="*/ 21 h 216"/>
                <a:gd name="T12" fmla="*/ 0 w 158"/>
                <a:gd name="T13" fmla="*/ 195 h 216"/>
                <a:gd name="T14" fmla="*/ 22 w 158"/>
                <a:gd name="T15" fmla="*/ 216 h 216"/>
                <a:gd name="T16" fmla="*/ 28 w 158"/>
                <a:gd name="T17" fmla="*/ 216 h 216"/>
                <a:gd name="T18" fmla="*/ 28 w 158"/>
                <a:gd name="T19" fmla="*/ 23 h 216"/>
                <a:gd name="T20" fmla="*/ 131 w 158"/>
                <a:gd name="T21" fmla="*/ 23 h 216"/>
                <a:gd name="T22" fmla="*/ 131 w 158"/>
                <a:gd name="T23" fmla="*/ 6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216">
                  <a:moveTo>
                    <a:pt x="131" y="63"/>
                  </a:moveTo>
                  <a:cubicBezTo>
                    <a:pt x="158" y="63"/>
                    <a:pt x="158" y="63"/>
                    <a:pt x="158" y="63"/>
                  </a:cubicBezTo>
                  <a:cubicBezTo>
                    <a:pt x="158" y="21"/>
                    <a:pt x="158" y="21"/>
                    <a:pt x="158" y="21"/>
                  </a:cubicBezTo>
                  <a:cubicBezTo>
                    <a:pt x="158" y="10"/>
                    <a:pt x="149" y="0"/>
                    <a:pt x="137" y="0"/>
                  </a:cubicBezTo>
                  <a:cubicBezTo>
                    <a:pt x="22" y="0"/>
                    <a:pt x="22" y="0"/>
                    <a:pt x="22" y="0"/>
                  </a:cubicBezTo>
                  <a:cubicBezTo>
                    <a:pt x="10" y="0"/>
                    <a:pt x="0" y="10"/>
                    <a:pt x="0" y="21"/>
                  </a:cubicBezTo>
                  <a:cubicBezTo>
                    <a:pt x="0" y="195"/>
                    <a:pt x="0" y="195"/>
                    <a:pt x="0" y="195"/>
                  </a:cubicBezTo>
                  <a:cubicBezTo>
                    <a:pt x="0" y="207"/>
                    <a:pt x="10" y="216"/>
                    <a:pt x="22" y="216"/>
                  </a:cubicBezTo>
                  <a:cubicBezTo>
                    <a:pt x="28" y="216"/>
                    <a:pt x="28" y="216"/>
                    <a:pt x="28" y="216"/>
                  </a:cubicBezTo>
                  <a:cubicBezTo>
                    <a:pt x="28" y="23"/>
                    <a:pt x="28" y="23"/>
                    <a:pt x="28" y="23"/>
                  </a:cubicBezTo>
                  <a:cubicBezTo>
                    <a:pt x="131" y="23"/>
                    <a:pt x="131" y="23"/>
                    <a:pt x="131" y="23"/>
                  </a:cubicBezTo>
                  <a:lnTo>
                    <a:pt x="131" y="63"/>
                  </a:lnTo>
                  <a:close/>
                </a:path>
              </a:pathLst>
            </a:custGeom>
            <a:solidFill>
              <a:srgbClr val="DBDBDB"/>
            </a:solidFill>
            <a:ln>
              <a:noFill/>
            </a:ln>
          </p:spPr>
          <p:txBody>
            <a:bodyPr vert="horz" wrap="square" lIns="91440" tIns="45720" rIns="91440" bIns="45720" numCol="1" anchor="t" anchorCtr="0" compatLnSpc="1"/>
            <a:lstStyle/>
            <a:p>
              <a:endParaRPr lang="zh-CN" altLang="en-US"/>
            </a:p>
          </p:txBody>
        </p:sp>
        <p:sp>
          <p:nvSpPr>
            <p:cNvPr id="1048908" name="íṣḷíḑé"/>
            <p:cNvSpPr/>
            <p:nvPr/>
          </p:nvSpPr>
          <p:spPr bwMode="auto">
            <a:xfrm>
              <a:off x="5511801" y="4362450"/>
              <a:ext cx="333375" cy="358775"/>
            </a:xfrm>
            <a:custGeom>
              <a:avLst/>
              <a:gdLst>
                <a:gd name="T0" fmla="*/ 206 w 206"/>
                <a:gd name="T1" fmla="*/ 202 h 223"/>
                <a:gd name="T2" fmla="*/ 184 w 206"/>
                <a:gd name="T3" fmla="*/ 223 h 223"/>
                <a:gd name="T4" fmla="*/ 21 w 206"/>
                <a:gd name="T5" fmla="*/ 223 h 223"/>
                <a:gd name="T6" fmla="*/ 0 w 206"/>
                <a:gd name="T7" fmla="*/ 202 h 223"/>
                <a:gd name="T8" fmla="*/ 0 w 206"/>
                <a:gd name="T9" fmla="*/ 21 h 223"/>
                <a:gd name="T10" fmla="*/ 21 w 206"/>
                <a:gd name="T11" fmla="*/ 0 h 223"/>
                <a:gd name="T12" fmla="*/ 184 w 206"/>
                <a:gd name="T13" fmla="*/ 0 h 223"/>
                <a:gd name="T14" fmla="*/ 206 w 206"/>
                <a:gd name="T15" fmla="*/ 21 h 223"/>
                <a:gd name="T16" fmla="*/ 206 w 206"/>
                <a:gd name="T17" fmla="*/ 20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23">
                  <a:moveTo>
                    <a:pt x="206" y="202"/>
                  </a:moveTo>
                  <a:cubicBezTo>
                    <a:pt x="206" y="214"/>
                    <a:pt x="196" y="223"/>
                    <a:pt x="184" y="223"/>
                  </a:cubicBezTo>
                  <a:cubicBezTo>
                    <a:pt x="21" y="223"/>
                    <a:pt x="21" y="223"/>
                    <a:pt x="21" y="223"/>
                  </a:cubicBezTo>
                  <a:cubicBezTo>
                    <a:pt x="9" y="223"/>
                    <a:pt x="0" y="214"/>
                    <a:pt x="0" y="202"/>
                  </a:cubicBezTo>
                  <a:cubicBezTo>
                    <a:pt x="0" y="21"/>
                    <a:pt x="0" y="21"/>
                    <a:pt x="0" y="21"/>
                  </a:cubicBezTo>
                  <a:cubicBezTo>
                    <a:pt x="0" y="9"/>
                    <a:pt x="9" y="0"/>
                    <a:pt x="21" y="0"/>
                  </a:cubicBezTo>
                  <a:cubicBezTo>
                    <a:pt x="184" y="0"/>
                    <a:pt x="184" y="0"/>
                    <a:pt x="184" y="0"/>
                  </a:cubicBezTo>
                  <a:cubicBezTo>
                    <a:pt x="196" y="0"/>
                    <a:pt x="206" y="9"/>
                    <a:pt x="206" y="21"/>
                  </a:cubicBezTo>
                  <a:cubicBezTo>
                    <a:pt x="206" y="202"/>
                    <a:pt x="206" y="202"/>
                    <a:pt x="206" y="202"/>
                  </a:cubicBezTo>
                </a:path>
              </a:pathLst>
            </a:custGeom>
            <a:solidFill>
              <a:srgbClr val="FFC221"/>
            </a:solidFill>
            <a:ln>
              <a:noFill/>
            </a:ln>
          </p:spPr>
          <p:txBody>
            <a:bodyPr vert="horz" wrap="square" lIns="91440" tIns="45720" rIns="91440" bIns="45720" numCol="1" anchor="t" anchorCtr="0" compatLnSpc="1"/>
            <a:lstStyle/>
            <a:p>
              <a:endParaRPr lang="zh-CN" altLang="en-US"/>
            </a:p>
          </p:txBody>
        </p:sp>
        <p:sp>
          <p:nvSpPr>
            <p:cNvPr id="1048909" name="iṥḻîďè"/>
            <p:cNvSpPr/>
            <p:nvPr/>
          </p:nvSpPr>
          <p:spPr bwMode="auto">
            <a:xfrm>
              <a:off x="5648326" y="4478338"/>
              <a:ext cx="58738" cy="84138"/>
            </a:xfrm>
            <a:custGeom>
              <a:avLst/>
              <a:gdLst>
                <a:gd name="T0" fmla="*/ 19 w 37"/>
                <a:gd name="T1" fmla="*/ 0 h 52"/>
                <a:gd name="T2" fmla="*/ 0 w 37"/>
                <a:gd name="T3" fmla="*/ 18 h 52"/>
                <a:gd name="T4" fmla="*/ 10 w 37"/>
                <a:gd name="T5" fmla="*/ 34 h 52"/>
                <a:gd name="T6" fmla="*/ 10 w 37"/>
                <a:gd name="T7" fmla="*/ 52 h 52"/>
                <a:gd name="T8" fmla="*/ 12 w 37"/>
                <a:gd name="T9" fmla="*/ 50 h 52"/>
                <a:gd name="T10" fmla="*/ 12 w 37"/>
                <a:gd name="T11" fmla="*/ 31 h 52"/>
                <a:gd name="T12" fmla="*/ 4 w 37"/>
                <a:gd name="T13" fmla="*/ 19 h 52"/>
                <a:gd name="T14" fmla="*/ 19 w 37"/>
                <a:gd name="T15" fmla="*/ 4 h 52"/>
                <a:gd name="T16" fmla="*/ 33 w 37"/>
                <a:gd name="T17" fmla="*/ 19 h 52"/>
                <a:gd name="T18" fmla="*/ 26 w 37"/>
                <a:gd name="T19" fmla="*/ 31 h 52"/>
                <a:gd name="T20" fmla="*/ 26 w 37"/>
                <a:gd name="T21" fmla="*/ 34 h 52"/>
                <a:gd name="T22" fmla="*/ 37 w 37"/>
                <a:gd name="T23" fmla="*/ 20 h 52"/>
                <a:gd name="T24" fmla="*/ 37 w 37"/>
                <a:gd name="T25" fmla="*/ 18 h 52"/>
                <a:gd name="T26" fmla="*/ 19 w 37"/>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52">
                  <a:moveTo>
                    <a:pt x="19" y="0"/>
                  </a:moveTo>
                  <a:cubicBezTo>
                    <a:pt x="8" y="0"/>
                    <a:pt x="0" y="8"/>
                    <a:pt x="0" y="18"/>
                  </a:cubicBezTo>
                  <a:cubicBezTo>
                    <a:pt x="0" y="25"/>
                    <a:pt x="4" y="31"/>
                    <a:pt x="10" y="34"/>
                  </a:cubicBezTo>
                  <a:cubicBezTo>
                    <a:pt x="10" y="52"/>
                    <a:pt x="10" y="52"/>
                    <a:pt x="10" y="52"/>
                  </a:cubicBezTo>
                  <a:cubicBezTo>
                    <a:pt x="12" y="50"/>
                    <a:pt x="12" y="50"/>
                    <a:pt x="12" y="50"/>
                  </a:cubicBezTo>
                  <a:cubicBezTo>
                    <a:pt x="12" y="31"/>
                    <a:pt x="12" y="31"/>
                    <a:pt x="12" y="31"/>
                  </a:cubicBezTo>
                  <a:cubicBezTo>
                    <a:pt x="7" y="29"/>
                    <a:pt x="4" y="24"/>
                    <a:pt x="4" y="19"/>
                  </a:cubicBezTo>
                  <a:cubicBezTo>
                    <a:pt x="4" y="11"/>
                    <a:pt x="11" y="4"/>
                    <a:pt x="19" y="4"/>
                  </a:cubicBezTo>
                  <a:cubicBezTo>
                    <a:pt x="27" y="4"/>
                    <a:pt x="33" y="11"/>
                    <a:pt x="33" y="19"/>
                  </a:cubicBezTo>
                  <a:cubicBezTo>
                    <a:pt x="33" y="24"/>
                    <a:pt x="30" y="29"/>
                    <a:pt x="26" y="31"/>
                  </a:cubicBezTo>
                  <a:cubicBezTo>
                    <a:pt x="26" y="34"/>
                    <a:pt x="26" y="34"/>
                    <a:pt x="26" y="34"/>
                  </a:cubicBezTo>
                  <a:cubicBezTo>
                    <a:pt x="37" y="20"/>
                    <a:pt x="37" y="20"/>
                    <a:pt x="37" y="20"/>
                  </a:cubicBezTo>
                  <a:cubicBezTo>
                    <a:pt x="37" y="19"/>
                    <a:pt x="37" y="19"/>
                    <a:pt x="37" y="18"/>
                  </a:cubicBezTo>
                  <a:cubicBezTo>
                    <a:pt x="37" y="8"/>
                    <a:pt x="29" y="0"/>
                    <a:pt x="19" y="0"/>
                  </a:cubicBezTo>
                </a:path>
              </a:pathLst>
            </a:custGeom>
            <a:solidFill>
              <a:srgbClr val="664E0D"/>
            </a:solidFill>
            <a:ln>
              <a:noFill/>
            </a:ln>
          </p:spPr>
          <p:txBody>
            <a:bodyPr vert="horz" wrap="square" lIns="91440" tIns="45720" rIns="91440" bIns="45720" numCol="1" anchor="t" anchorCtr="0" compatLnSpc="1"/>
            <a:lstStyle/>
            <a:p>
              <a:endParaRPr lang="zh-CN" altLang="en-US"/>
            </a:p>
          </p:txBody>
        </p:sp>
        <p:sp>
          <p:nvSpPr>
            <p:cNvPr id="1048910" name="ïṩlïďè"/>
            <p:cNvSpPr/>
            <p:nvPr/>
          </p:nvSpPr>
          <p:spPr bwMode="auto">
            <a:xfrm>
              <a:off x="5654676" y="4484688"/>
              <a:ext cx="46038" cy="74613"/>
            </a:xfrm>
            <a:custGeom>
              <a:avLst/>
              <a:gdLst>
                <a:gd name="T0" fmla="*/ 15 w 29"/>
                <a:gd name="T1" fmla="*/ 0 h 46"/>
                <a:gd name="T2" fmla="*/ 0 w 29"/>
                <a:gd name="T3" fmla="*/ 15 h 46"/>
                <a:gd name="T4" fmla="*/ 8 w 29"/>
                <a:gd name="T5" fmla="*/ 27 h 46"/>
                <a:gd name="T6" fmla="*/ 8 w 29"/>
                <a:gd name="T7" fmla="*/ 46 h 46"/>
                <a:gd name="T8" fmla="*/ 22 w 29"/>
                <a:gd name="T9" fmla="*/ 30 h 46"/>
                <a:gd name="T10" fmla="*/ 22 w 29"/>
                <a:gd name="T11" fmla="*/ 27 h 46"/>
                <a:gd name="T12" fmla="*/ 29 w 29"/>
                <a:gd name="T13" fmla="*/ 15 h 46"/>
                <a:gd name="T14" fmla="*/ 15 w 2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6">
                  <a:moveTo>
                    <a:pt x="15" y="0"/>
                  </a:moveTo>
                  <a:cubicBezTo>
                    <a:pt x="7" y="0"/>
                    <a:pt x="0" y="7"/>
                    <a:pt x="0" y="15"/>
                  </a:cubicBezTo>
                  <a:cubicBezTo>
                    <a:pt x="0" y="20"/>
                    <a:pt x="3" y="25"/>
                    <a:pt x="8" y="27"/>
                  </a:cubicBezTo>
                  <a:cubicBezTo>
                    <a:pt x="8" y="46"/>
                    <a:pt x="8" y="46"/>
                    <a:pt x="8" y="46"/>
                  </a:cubicBezTo>
                  <a:cubicBezTo>
                    <a:pt x="22" y="30"/>
                    <a:pt x="22" y="30"/>
                    <a:pt x="22" y="30"/>
                  </a:cubicBezTo>
                  <a:cubicBezTo>
                    <a:pt x="22" y="27"/>
                    <a:pt x="22" y="27"/>
                    <a:pt x="22" y="27"/>
                  </a:cubicBezTo>
                  <a:cubicBezTo>
                    <a:pt x="26" y="25"/>
                    <a:pt x="29" y="20"/>
                    <a:pt x="29" y="15"/>
                  </a:cubicBezTo>
                  <a:cubicBezTo>
                    <a:pt x="29" y="7"/>
                    <a:pt x="23" y="0"/>
                    <a:pt x="15" y="0"/>
                  </a:cubicBezTo>
                </a:path>
              </a:pathLst>
            </a:custGeom>
            <a:solidFill>
              <a:srgbClr val="332706"/>
            </a:solidFill>
            <a:ln>
              <a:noFill/>
            </a:ln>
          </p:spPr>
          <p:txBody>
            <a:bodyPr vert="horz" wrap="square" lIns="91440" tIns="45720" rIns="91440" bIns="45720" numCol="1" anchor="t" anchorCtr="0" compatLnSpc="1"/>
            <a:lstStyle/>
            <a:p>
              <a:endParaRPr lang="zh-CN" altLang="en-US"/>
            </a:p>
          </p:txBody>
        </p:sp>
        <p:sp>
          <p:nvSpPr>
            <p:cNvPr id="1048911" name="îṩḻíḓe"/>
            <p:cNvSpPr/>
            <p:nvPr/>
          </p:nvSpPr>
          <p:spPr bwMode="auto">
            <a:xfrm>
              <a:off x="5546726" y="4395788"/>
              <a:ext cx="298450" cy="325438"/>
            </a:xfrm>
            <a:custGeom>
              <a:avLst/>
              <a:gdLst>
                <a:gd name="T0" fmla="*/ 0 w 185"/>
                <a:gd name="T1" fmla="*/ 203 h 203"/>
                <a:gd name="T2" fmla="*/ 0 w 185"/>
                <a:gd name="T3" fmla="*/ 203 h 203"/>
                <a:gd name="T4" fmla="*/ 0 w 185"/>
                <a:gd name="T5" fmla="*/ 203 h 203"/>
                <a:gd name="T6" fmla="*/ 185 w 185"/>
                <a:gd name="T7" fmla="*/ 1 h 203"/>
                <a:gd name="T8" fmla="*/ 185 w 185"/>
                <a:gd name="T9" fmla="*/ 1 h 203"/>
                <a:gd name="T10" fmla="*/ 185 w 185"/>
                <a:gd name="T11" fmla="*/ 1 h 203"/>
                <a:gd name="T12" fmla="*/ 185 w 185"/>
                <a:gd name="T13" fmla="*/ 1 h 203"/>
                <a:gd name="T14" fmla="*/ 185 w 185"/>
                <a:gd name="T15" fmla="*/ 1 h 203"/>
                <a:gd name="T16" fmla="*/ 185 w 185"/>
                <a:gd name="T17" fmla="*/ 1 h 203"/>
                <a:gd name="T18" fmla="*/ 185 w 185"/>
                <a:gd name="T19" fmla="*/ 1 h 203"/>
                <a:gd name="T20" fmla="*/ 185 w 185"/>
                <a:gd name="T21" fmla="*/ 1 h 203"/>
                <a:gd name="T22" fmla="*/ 185 w 185"/>
                <a:gd name="T23" fmla="*/ 1 h 203"/>
                <a:gd name="T24" fmla="*/ 185 w 185"/>
                <a:gd name="T25" fmla="*/ 0 h 203"/>
                <a:gd name="T26" fmla="*/ 185 w 185"/>
                <a:gd name="T27" fmla="*/ 0 h 203"/>
                <a:gd name="T28" fmla="*/ 185 w 185"/>
                <a:gd name="T29" fmla="*/ 0 h 203"/>
                <a:gd name="T30" fmla="*/ 185 w 185"/>
                <a:gd name="T31" fmla="*/ 0 h 203"/>
                <a:gd name="T32" fmla="*/ 185 w 185"/>
                <a:gd name="T33" fmla="*/ 0 h 203"/>
                <a:gd name="T34" fmla="*/ 185 w 185"/>
                <a:gd name="T35" fmla="*/ 0 h 203"/>
                <a:gd name="T36" fmla="*/ 185 w 185"/>
                <a:gd name="T37" fmla="*/ 0 h 203"/>
                <a:gd name="T38" fmla="*/ 185 w 185"/>
                <a:gd name="T39" fmla="*/ 0 h 203"/>
                <a:gd name="T40" fmla="*/ 185 w 185"/>
                <a:gd name="T41"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5" h="203">
                  <a:moveTo>
                    <a:pt x="0" y="203"/>
                  </a:moveTo>
                  <a:cubicBezTo>
                    <a:pt x="0" y="203"/>
                    <a:pt x="0" y="203"/>
                    <a:pt x="0" y="203"/>
                  </a:cubicBezTo>
                  <a:cubicBezTo>
                    <a:pt x="0" y="203"/>
                    <a:pt x="0" y="203"/>
                    <a:pt x="0" y="203"/>
                  </a:cubicBezTo>
                  <a:moveTo>
                    <a:pt x="185" y="1"/>
                  </a:moveTo>
                  <a:cubicBezTo>
                    <a:pt x="185" y="1"/>
                    <a:pt x="185" y="1"/>
                    <a:pt x="185" y="1"/>
                  </a:cubicBezTo>
                  <a:cubicBezTo>
                    <a:pt x="185" y="1"/>
                    <a:pt x="185" y="1"/>
                    <a:pt x="185" y="1"/>
                  </a:cubicBezTo>
                  <a:moveTo>
                    <a:pt x="185" y="1"/>
                  </a:moveTo>
                  <a:cubicBezTo>
                    <a:pt x="185" y="1"/>
                    <a:pt x="185" y="1"/>
                    <a:pt x="185" y="1"/>
                  </a:cubicBezTo>
                  <a:cubicBezTo>
                    <a:pt x="185" y="1"/>
                    <a:pt x="185" y="1"/>
                    <a:pt x="185" y="1"/>
                  </a:cubicBezTo>
                  <a:moveTo>
                    <a:pt x="185" y="1"/>
                  </a:moveTo>
                  <a:cubicBezTo>
                    <a:pt x="185" y="1"/>
                    <a:pt x="185" y="1"/>
                    <a:pt x="185" y="1"/>
                  </a:cubicBezTo>
                  <a:cubicBezTo>
                    <a:pt x="185" y="1"/>
                    <a:pt x="185" y="1"/>
                    <a:pt x="185" y="1"/>
                  </a:cubicBezTo>
                  <a:moveTo>
                    <a:pt x="185" y="0"/>
                  </a:moveTo>
                  <a:cubicBezTo>
                    <a:pt x="185" y="0"/>
                    <a:pt x="185" y="0"/>
                    <a:pt x="185" y="0"/>
                  </a:cubicBezTo>
                  <a:cubicBezTo>
                    <a:pt x="185" y="0"/>
                    <a:pt x="185" y="0"/>
                    <a:pt x="185" y="0"/>
                  </a:cubicBezTo>
                  <a:moveTo>
                    <a:pt x="185" y="0"/>
                  </a:moveTo>
                  <a:cubicBezTo>
                    <a:pt x="185" y="0"/>
                    <a:pt x="185" y="0"/>
                    <a:pt x="185" y="0"/>
                  </a:cubicBezTo>
                  <a:cubicBezTo>
                    <a:pt x="185" y="0"/>
                    <a:pt x="185" y="0"/>
                    <a:pt x="185" y="0"/>
                  </a:cubicBezTo>
                  <a:moveTo>
                    <a:pt x="185" y="0"/>
                  </a:moveTo>
                  <a:cubicBezTo>
                    <a:pt x="185" y="0"/>
                    <a:pt x="185" y="0"/>
                    <a:pt x="185" y="0"/>
                  </a:cubicBezTo>
                  <a:cubicBezTo>
                    <a:pt x="185" y="0"/>
                    <a:pt x="185" y="0"/>
                    <a:pt x="185" y="0"/>
                  </a:cubicBezTo>
                </a:path>
              </a:pathLst>
            </a:custGeom>
            <a:solidFill>
              <a:srgbClr val="E5E5E5"/>
            </a:solidFill>
            <a:ln>
              <a:noFill/>
            </a:ln>
          </p:spPr>
          <p:txBody>
            <a:bodyPr vert="horz" wrap="square" lIns="91440" tIns="45720" rIns="91440" bIns="45720" numCol="1" anchor="t" anchorCtr="0" compatLnSpc="1"/>
            <a:lstStyle/>
            <a:p>
              <a:endParaRPr lang="zh-CN" altLang="en-US"/>
            </a:p>
          </p:txBody>
        </p:sp>
        <p:sp>
          <p:nvSpPr>
            <p:cNvPr id="1048912" name="i$ḻïḑé"/>
            <p:cNvSpPr/>
            <p:nvPr/>
          </p:nvSpPr>
          <p:spPr bwMode="auto">
            <a:xfrm>
              <a:off x="5534026" y="4367213"/>
              <a:ext cx="311150" cy="354013"/>
            </a:xfrm>
            <a:custGeom>
              <a:avLst/>
              <a:gdLst>
                <a:gd name="T0" fmla="*/ 182 w 193"/>
                <a:gd name="T1" fmla="*/ 0 h 220"/>
                <a:gd name="T2" fmla="*/ 108 w 193"/>
                <a:gd name="T3" fmla="*/ 89 h 220"/>
                <a:gd name="T4" fmla="*/ 98 w 193"/>
                <a:gd name="T5" fmla="*/ 103 h 220"/>
                <a:gd name="T6" fmla="*/ 98 w 193"/>
                <a:gd name="T7" fmla="*/ 147 h 220"/>
                <a:gd name="T8" fmla="*/ 81 w 193"/>
                <a:gd name="T9" fmla="*/ 147 h 220"/>
                <a:gd name="T10" fmla="*/ 81 w 193"/>
                <a:gd name="T11" fmla="*/ 121 h 220"/>
                <a:gd name="T12" fmla="*/ 0 w 193"/>
                <a:gd name="T13" fmla="*/ 219 h 220"/>
                <a:gd name="T14" fmla="*/ 8 w 193"/>
                <a:gd name="T15" fmla="*/ 220 h 220"/>
                <a:gd name="T16" fmla="*/ 8 w 193"/>
                <a:gd name="T17" fmla="*/ 220 h 220"/>
                <a:gd name="T18" fmla="*/ 8 w 193"/>
                <a:gd name="T19" fmla="*/ 220 h 220"/>
                <a:gd name="T20" fmla="*/ 171 w 193"/>
                <a:gd name="T21" fmla="*/ 220 h 220"/>
                <a:gd name="T22" fmla="*/ 193 w 193"/>
                <a:gd name="T23" fmla="*/ 199 h 220"/>
                <a:gd name="T24" fmla="*/ 193 w 193"/>
                <a:gd name="T25" fmla="*/ 18 h 220"/>
                <a:gd name="T26" fmla="*/ 193 w 193"/>
                <a:gd name="T27" fmla="*/ 18 h 220"/>
                <a:gd name="T28" fmla="*/ 193 w 193"/>
                <a:gd name="T29" fmla="*/ 18 h 220"/>
                <a:gd name="T30" fmla="*/ 193 w 193"/>
                <a:gd name="T31" fmla="*/ 18 h 220"/>
                <a:gd name="T32" fmla="*/ 193 w 193"/>
                <a:gd name="T33" fmla="*/ 18 h 220"/>
                <a:gd name="T34" fmla="*/ 193 w 193"/>
                <a:gd name="T35" fmla="*/ 18 h 220"/>
                <a:gd name="T36" fmla="*/ 193 w 193"/>
                <a:gd name="T37" fmla="*/ 18 h 220"/>
                <a:gd name="T38" fmla="*/ 193 w 193"/>
                <a:gd name="T39" fmla="*/ 18 h 220"/>
                <a:gd name="T40" fmla="*/ 193 w 193"/>
                <a:gd name="T41" fmla="*/ 17 h 220"/>
                <a:gd name="T42" fmla="*/ 193 w 193"/>
                <a:gd name="T43" fmla="*/ 17 h 220"/>
                <a:gd name="T44" fmla="*/ 193 w 193"/>
                <a:gd name="T45" fmla="*/ 17 h 220"/>
                <a:gd name="T46" fmla="*/ 193 w 193"/>
                <a:gd name="T47" fmla="*/ 17 h 220"/>
                <a:gd name="T48" fmla="*/ 193 w 193"/>
                <a:gd name="T49" fmla="*/ 17 h 220"/>
                <a:gd name="T50" fmla="*/ 193 w 193"/>
                <a:gd name="T51" fmla="*/ 17 h 220"/>
                <a:gd name="T52" fmla="*/ 182 w 193"/>
                <a:gd name="T5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3" h="220">
                  <a:moveTo>
                    <a:pt x="182" y="0"/>
                  </a:moveTo>
                  <a:cubicBezTo>
                    <a:pt x="108" y="89"/>
                    <a:pt x="108" y="89"/>
                    <a:pt x="108" y="89"/>
                  </a:cubicBezTo>
                  <a:cubicBezTo>
                    <a:pt x="108" y="95"/>
                    <a:pt x="104" y="101"/>
                    <a:pt x="98" y="103"/>
                  </a:cubicBezTo>
                  <a:cubicBezTo>
                    <a:pt x="98" y="147"/>
                    <a:pt x="98" y="147"/>
                    <a:pt x="98" y="147"/>
                  </a:cubicBezTo>
                  <a:cubicBezTo>
                    <a:pt x="81" y="147"/>
                    <a:pt x="81" y="147"/>
                    <a:pt x="81" y="147"/>
                  </a:cubicBezTo>
                  <a:cubicBezTo>
                    <a:pt x="81" y="121"/>
                    <a:pt x="81" y="121"/>
                    <a:pt x="81" y="121"/>
                  </a:cubicBezTo>
                  <a:cubicBezTo>
                    <a:pt x="0" y="219"/>
                    <a:pt x="0" y="219"/>
                    <a:pt x="0" y="219"/>
                  </a:cubicBezTo>
                  <a:cubicBezTo>
                    <a:pt x="2" y="220"/>
                    <a:pt x="5" y="220"/>
                    <a:pt x="8" y="220"/>
                  </a:cubicBezTo>
                  <a:cubicBezTo>
                    <a:pt x="8" y="220"/>
                    <a:pt x="8" y="220"/>
                    <a:pt x="8" y="220"/>
                  </a:cubicBezTo>
                  <a:cubicBezTo>
                    <a:pt x="8" y="220"/>
                    <a:pt x="8" y="220"/>
                    <a:pt x="8" y="220"/>
                  </a:cubicBezTo>
                  <a:cubicBezTo>
                    <a:pt x="171" y="220"/>
                    <a:pt x="171" y="220"/>
                    <a:pt x="171" y="220"/>
                  </a:cubicBezTo>
                  <a:cubicBezTo>
                    <a:pt x="183" y="220"/>
                    <a:pt x="193" y="211"/>
                    <a:pt x="193" y="199"/>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2" y="9"/>
                    <a:pt x="188" y="3"/>
                    <a:pt x="182" y="0"/>
                  </a:cubicBezTo>
                </a:path>
              </a:pathLst>
            </a:custGeom>
            <a:solidFill>
              <a:srgbClr val="E5AE1E"/>
            </a:solidFill>
            <a:ln>
              <a:noFill/>
            </a:ln>
          </p:spPr>
          <p:txBody>
            <a:bodyPr vert="horz" wrap="square" lIns="91440" tIns="45720" rIns="91440" bIns="45720" numCol="1" anchor="t" anchorCtr="0" compatLnSpc="1"/>
            <a:lstStyle/>
            <a:p>
              <a:endParaRPr lang="zh-CN" altLang="en-US"/>
            </a:p>
          </p:txBody>
        </p:sp>
        <p:sp>
          <p:nvSpPr>
            <p:cNvPr id="1048913" name="îşlíḋé"/>
            <p:cNvSpPr/>
            <p:nvPr/>
          </p:nvSpPr>
          <p:spPr bwMode="auto">
            <a:xfrm>
              <a:off x="5664201" y="4511675"/>
              <a:ext cx="42863" cy="92075"/>
            </a:xfrm>
            <a:custGeom>
              <a:avLst/>
              <a:gdLst>
                <a:gd name="T0" fmla="*/ 27 w 27"/>
                <a:gd name="T1" fmla="*/ 0 h 58"/>
                <a:gd name="T2" fmla="*/ 16 w 27"/>
                <a:gd name="T3" fmla="*/ 14 h 58"/>
                <a:gd name="T4" fmla="*/ 16 w 27"/>
                <a:gd name="T5" fmla="*/ 46 h 58"/>
                <a:gd name="T6" fmla="*/ 16 w 27"/>
                <a:gd name="T7" fmla="*/ 46 h 58"/>
                <a:gd name="T8" fmla="*/ 16 w 27"/>
                <a:gd name="T9" fmla="*/ 55 h 58"/>
                <a:gd name="T10" fmla="*/ 2 w 27"/>
                <a:gd name="T11" fmla="*/ 55 h 58"/>
                <a:gd name="T12" fmla="*/ 2 w 27"/>
                <a:gd name="T13" fmla="*/ 46 h 58"/>
                <a:gd name="T14" fmla="*/ 2 w 27"/>
                <a:gd name="T15" fmla="*/ 30 h 58"/>
                <a:gd name="T16" fmla="*/ 0 w 27"/>
                <a:gd name="T17" fmla="*/ 32 h 58"/>
                <a:gd name="T18" fmla="*/ 0 w 27"/>
                <a:gd name="T19" fmla="*/ 58 h 58"/>
                <a:gd name="T20" fmla="*/ 17 w 27"/>
                <a:gd name="T21" fmla="*/ 58 h 58"/>
                <a:gd name="T22" fmla="*/ 17 w 27"/>
                <a:gd name="T23" fmla="*/ 14 h 58"/>
                <a:gd name="T24" fmla="*/ 27 w 27"/>
                <a:gd name="T2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58">
                  <a:moveTo>
                    <a:pt x="27" y="0"/>
                  </a:moveTo>
                  <a:cubicBezTo>
                    <a:pt x="16" y="14"/>
                    <a:pt x="16" y="14"/>
                    <a:pt x="16" y="14"/>
                  </a:cubicBezTo>
                  <a:cubicBezTo>
                    <a:pt x="16" y="46"/>
                    <a:pt x="16" y="46"/>
                    <a:pt x="16" y="46"/>
                  </a:cubicBezTo>
                  <a:cubicBezTo>
                    <a:pt x="16" y="46"/>
                    <a:pt x="16" y="46"/>
                    <a:pt x="16" y="46"/>
                  </a:cubicBezTo>
                  <a:cubicBezTo>
                    <a:pt x="16" y="55"/>
                    <a:pt x="16" y="55"/>
                    <a:pt x="16" y="55"/>
                  </a:cubicBezTo>
                  <a:cubicBezTo>
                    <a:pt x="2" y="55"/>
                    <a:pt x="2" y="55"/>
                    <a:pt x="2" y="55"/>
                  </a:cubicBezTo>
                  <a:cubicBezTo>
                    <a:pt x="2" y="46"/>
                    <a:pt x="2" y="46"/>
                    <a:pt x="2" y="46"/>
                  </a:cubicBezTo>
                  <a:cubicBezTo>
                    <a:pt x="2" y="30"/>
                    <a:pt x="2" y="30"/>
                    <a:pt x="2" y="30"/>
                  </a:cubicBezTo>
                  <a:cubicBezTo>
                    <a:pt x="0" y="32"/>
                    <a:pt x="0" y="32"/>
                    <a:pt x="0" y="32"/>
                  </a:cubicBezTo>
                  <a:cubicBezTo>
                    <a:pt x="0" y="58"/>
                    <a:pt x="0" y="58"/>
                    <a:pt x="0" y="58"/>
                  </a:cubicBezTo>
                  <a:cubicBezTo>
                    <a:pt x="17" y="58"/>
                    <a:pt x="17" y="58"/>
                    <a:pt x="17" y="58"/>
                  </a:cubicBezTo>
                  <a:cubicBezTo>
                    <a:pt x="17" y="14"/>
                    <a:pt x="17" y="14"/>
                    <a:pt x="17" y="14"/>
                  </a:cubicBezTo>
                  <a:cubicBezTo>
                    <a:pt x="23" y="12"/>
                    <a:pt x="27" y="6"/>
                    <a:pt x="27" y="0"/>
                  </a:cubicBezTo>
                </a:path>
              </a:pathLst>
            </a:custGeom>
            <a:solidFill>
              <a:srgbClr val="5C460C"/>
            </a:solidFill>
            <a:ln>
              <a:noFill/>
            </a:ln>
          </p:spPr>
          <p:txBody>
            <a:bodyPr vert="horz" wrap="square" lIns="91440" tIns="45720" rIns="91440" bIns="45720" numCol="1" anchor="t" anchorCtr="0" compatLnSpc="1"/>
            <a:lstStyle/>
            <a:p>
              <a:endParaRPr lang="zh-CN" altLang="en-US"/>
            </a:p>
          </p:txBody>
        </p:sp>
        <p:sp>
          <p:nvSpPr>
            <p:cNvPr id="1048914" name="iṣlïḋé"/>
            <p:cNvSpPr/>
            <p:nvPr/>
          </p:nvSpPr>
          <p:spPr bwMode="auto">
            <a:xfrm>
              <a:off x="5667376" y="4533900"/>
              <a:ext cx="22225" cy="65088"/>
            </a:xfrm>
            <a:custGeom>
              <a:avLst/>
              <a:gdLst>
                <a:gd name="T0" fmla="*/ 14 w 14"/>
                <a:gd name="T1" fmla="*/ 0 h 41"/>
                <a:gd name="T2" fmla="*/ 0 w 14"/>
                <a:gd name="T3" fmla="*/ 16 h 41"/>
                <a:gd name="T4" fmla="*/ 0 w 14"/>
                <a:gd name="T5" fmla="*/ 32 h 41"/>
                <a:gd name="T6" fmla="*/ 0 w 14"/>
                <a:gd name="T7" fmla="*/ 41 h 41"/>
                <a:gd name="T8" fmla="*/ 14 w 14"/>
                <a:gd name="T9" fmla="*/ 41 h 41"/>
                <a:gd name="T10" fmla="*/ 14 w 14"/>
                <a:gd name="T11" fmla="*/ 32 h 41"/>
                <a:gd name="T12" fmla="*/ 14 w 14"/>
                <a:gd name="T13" fmla="*/ 32 h 41"/>
                <a:gd name="T14" fmla="*/ 14 w 14"/>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1">
                  <a:moveTo>
                    <a:pt x="14" y="0"/>
                  </a:moveTo>
                  <a:lnTo>
                    <a:pt x="0" y="16"/>
                  </a:lnTo>
                  <a:lnTo>
                    <a:pt x="0" y="32"/>
                  </a:lnTo>
                  <a:lnTo>
                    <a:pt x="0" y="41"/>
                  </a:lnTo>
                  <a:lnTo>
                    <a:pt x="14" y="41"/>
                  </a:lnTo>
                  <a:lnTo>
                    <a:pt x="14" y="32"/>
                  </a:lnTo>
                  <a:lnTo>
                    <a:pt x="14" y="32"/>
                  </a:lnTo>
                  <a:lnTo>
                    <a:pt x="14" y="0"/>
                  </a:lnTo>
                  <a:close/>
                </a:path>
              </a:pathLst>
            </a:custGeom>
            <a:solidFill>
              <a:srgbClr val="2E2305"/>
            </a:solidFill>
            <a:ln>
              <a:noFill/>
            </a:ln>
          </p:spPr>
          <p:txBody>
            <a:bodyPr vert="horz" wrap="square" lIns="91440" tIns="45720" rIns="91440" bIns="45720" numCol="1" anchor="t" anchorCtr="0" compatLnSpc="1"/>
            <a:lstStyle/>
            <a:p>
              <a:endParaRPr lang="zh-CN" altLang="en-US"/>
            </a:p>
          </p:txBody>
        </p:sp>
        <p:sp>
          <p:nvSpPr>
            <p:cNvPr id="1048915" name="ï$1ïďê"/>
            <p:cNvSpPr/>
            <p:nvPr/>
          </p:nvSpPr>
          <p:spPr bwMode="auto">
            <a:xfrm>
              <a:off x="5667376" y="4533900"/>
              <a:ext cx="22225" cy="65088"/>
            </a:xfrm>
            <a:custGeom>
              <a:avLst/>
              <a:gdLst>
                <a:gd name="T0" fmla="*/ 14 w 14"/>
                <a:gd name="T1" fmla="*/ 0 h 41"/>
                <a:gd name="T2" fmla="*/ 0 w 14"/>
                <a:gd name="T3" fmla="*/ 16 h 41"/>
                <a:gd name="T4" fmla="*/ 0 w 14"/>
                <a:gd name="T5" fmla="*/ 32 h 41"/>
                <a:gd name="T6" fmla="*/ 0 w 14"/>
                <a:gd name="T7" fmla="*/ 41 h 41"/>
                <a:gd name="T8" fmla="*/ 14 w 14"/>
                <a:gd name="T9" fmla="*/ 41 h 41"/>
                <a:gd name="T10" fmla="*/ 14 w 14"/>
                <a:gd name="T11" fmla="*/ 32 h 41"/>
                <a:gd name="T12" fmla="*/ 14 w 14"/>
                <a:gd name="T13" fmla="*/ 32 h 41"/>
                <a:gd name="T14" fmla="*/ 14 w 14"/>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1">
                  <a:moveTo>
                    <a:pt x="14" y="0"/>
                  </a:moveTo>
                  <a:lnTo>
                    <a:pt x="0" y="16"/>
                  </a:lnTo>
                  <a:lnTo>
                    <a:pt x="0" y="32"/>
                  </a:lnTo>
                  <a:lnTo>
                    <a:pt x="0" y="41"/>
                  </a:lnTo>
                  <a:lnTo>
                    <a:pt x="14" y="41"/>
                  </a:lnTo>
                  <a:lnTo>
                    <a:pt x="14" y="32"/>
                  </a:lnTo>
                  <a:lnTo>
                    <a:pt x="14" y="32"/>
                  </a:lnTo>
                  <a:lnTo>
                    <a:pt x="14" y="0"/>
                  </a:lnTo>
                </a:path>
              </a:pathLst>
            </a:custGeom>
            <a:noFill/>
            <a:ln>
              <a:noFill/>
            </a:ln>
          </p:spPr>
          <p:txBody>
            <a:bodyPr vert="horz" wrap="square" lIns="91440" tIns="45720" rIns="91440" bIns="45720" numCol="1" anchor="t" anchorCtr="0" compatLnSpc="1"/>
            <a:lstStyle/>
            <a:p>
              <a:endParaRPr lang="zh-CN" altLang="en-US"/>
            </a:p>
          </p:txBody>
        </p:sp>
        <p:sp>
          <p:nvSpPr>
            <p:cNvPr id="1048916" name="íśḻiďè"/>
            <p:cNvSpPr/>
            <p:nvPr/>
          </p:nvSpPr>
          <p:spPr bwMode="auto">
            <a:xfrm>
              <a:off x="8374063" y="4208463"/>
              <a:ext cx="257175" cy="347663"/>
            </a:xfrm>
            <a:custGeom>
              <a:avLst/>
              <a:gdLst>
                <a:gd name="T0" fmla="*/ 131 w 159"/>
                <a:gd name="T1" fmla="*/ 63 h 216"/>
                <a:gd name="T2" fmla="*/ 159 w 159"/>
                <a:gd name="T3" fmla="*/ 63 h 216"/>
                <a:gd name="T4" fmla="*/ 159 w 159"/>
                <a:gd name="T5" fmla="*/ 21 h 216"/>
                <a:gd name="T6" fmla="*/ 137 w 159"/>
                <a:gd name="T7" fmla="*/ 0 h 216"/>
                <a:gd name="T8" fmla="*/ 22 w 159"/>
                <a:gd name="T9" fmla="*/ 0 h 216"/>
                <a:gd name="T10" fmla="*/ 0 w 159"/>
                <a:gd name="T11" fmla="*/ 21 h 216"/>
                <a:gd name="T12" fmla="*/ 0 w 159"/>
                <a:gd name="T13" fmla="*/ 195 h 216"/>
                <a:gd name="T14" fmla="*/ 22 w 159"/>
                <a:gd name="T15" fmla="*/ 216 h 216"/>
                <a:gd name="T16" fmla="*/ 28 w 159"/>
                <a:gd name="T17" fmla="*/ 216 h 216"/>
                <a:gd name="T18" fmla="*/ 28 w 159"/>
                <a:gd name="T19" fmla="*/ 23 h 216"/>
                <a:gd name="T20" fmla="*/ 131 w 159"/>
                <a:gd name="T21" fmla="*/ 23 h 216"/>
                <a:gd name="T22" fmla="*/ 131 w 159"/>
                <a:gd name="T23" fmla="*/ 6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9" h="216">
                  <a:moveTo>
                    <a:pt x="131" y="63"/>
                  </a:moveTo>
                  <a:cubicBezTo>
                    <a:pt x="159" y="63"/>
                    <a:pt x="159" y="63"/>
                    <a:pt x="159" y="63"/>
                  </a:cubicBezTo>
                  <a:cubicBezTo>
                    <a:pt x="159" y="21"/>
                    <a:pt x="159" y="21"/>
                    <a:pt x="159" y="21"/>
                  </a:cubicBezTo>
                  <a:cubicBezTo>
                    <a:pt x="159" y="10"/>
                    <a:pt x="149" y="0"/>
                    <a:pt x="137" y="0"/>
                  </a:cubicBezTo>
                  <a:cubicBezTo>
                    <a:pt x="22" y="0"/>
                    <a:pt x="22" y="0"/>
                    <a:pt x="22" y="0"/>
                  </a:cubicBezTo>
                  <a:cubicBezTo>
                    <a:pt x="10" y="0"/>
                    <a:pt x="0" y="10"/>
                    <a:pt x="0" y="21"/>
                  </a:cubicBezTo>
                  <a:cubicBezTo>
                    <a:pt x="0" y="195"/>
                    <a:pt x="0" y="195"/>
                    <a:pt x="0" y="195"/>
                  </a:cubicBezTo>
                  <a:cubicBezTo>
                    <a:pt x="0" y="207"/>
                    <a:pt x="10" y="216"/>
                    <a:pt x="22" y="216"/>
                  </a:cubicBezTo>
                  <a:cubicBezTo>
                    <a:pt x="28" y="216"/>
                    <a:pt x="28" y="216"/>
                    <a:pt x="28" y="216"/>
                  </a:cubicBezTo>
                  <a:cubicBezTo>
                    <a:pt x="28" y="23"/>
                    <a:pt x="28" y="23"/>
                    <a:pt x="28" y="23"/>
                  </a:cubicBezTo>
                  <a:cubicBezTo>
                    <a:pt x="131" y="23"/>
                    <a:pt x="131" y="23"/>
                    <a:pt x="131" y="23"/>
                  </a:cubicBezTo>
                  <a:lnTo>
                    <a:pt x="131" y="63"/>
                  </a:lnTo>
                  <a:close/>
                </a:path>
              </a:pathLst>
            </a:custGeom>
            <a:solidFill>
              <a:srgbClr val="DBDBDB"/>
            </a:solidFill>
            <a:ln>
              <a:noFill/>
            </a:ln>
          </p:spPr>
          <p:txBody>
            <a:bodyPr vert="horz" wrap="square" lIns="91440" tIns="45720" rIns="91440" bIns="45720" numCol="1" anchor="t" anchorCtr="0" compatLnSpc="1"/>
            <a:lstStyle/>
            <a:p>
              <a:endParaRPr lang="zh-CN" altLang="en-US"/>
            </a:p>
          </p:txBody>
        </p:sp>
        <p:sp>
          <p:nvSpPr>
            <p:cNvPr id="1048917" name="îṧḻîḍè"/>
            <p:cNvSpPr/>
            <p:nvPr/>
          </p:nvSpPr>
          <p:spPr bwMode="auto">
            <a:xfrm>
              <a:off x="8337551" y="4403725"/>
              <a:ext cx="331788" cy="358775"/>
            </a:xfrm>
            <a:custGeom>
              <a:avLst/>
              <a:gdLst>
                <a:gd name="T0" fmla="*/ 206 w 206"/>
                <a:gd name="T1" fmla="*/ 202 h 223"/>
                <a:gd name="T2" fmla="*/ 185 w 206"/>
                <a:gd name="T3" fmla="*/ 223 h 223"/>
                <a:gd name="T4" fmla="*/ 21 w 206"/>
                <a:gd name="T5" fmla="*/ 223 h 223"/>
                <a:gd name="T6" fmla="*/ 0 w 206"/>
                <a:gd name="T7" fmla="*/ 202 h 223"/>
                <a:gd name="T8" fmla="*/ 0 w 206"/>
                <a:gd name="T9" fmla="*/ 21 h 223"/>
                <a:gd name="T10" fmla="*/ 21 w 206"/>
                <a:gd name="T11" fmla="*/ 0 h 223"/>
                <a:gd name="T12" fmla="*/ 185 w 206"/>
                <a:gd name="T13" fmla="*/ 0 h 223"/>
                <a:gd name="T14" fmla="*/ 206 w 206"/>
                <a:gd name="T15" fmla="*/ 21 h 223"/>
                <a:gd name="T16" fmla="*/ 206 w 206"/>
                <a:gd name="T17" fmla="*/ 20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23">
                  <a:moveTo>
                    <a:pt x="206" y="202"/>
                  </a:moveTo>
                  <a:cubicBezTo>
                    <a:pt x="206" y="214"/>
                    <a:pt x="196" y="223"/>
                    <a:pt x="185" y="223"/>
                  </a:cubicBezTo>
                  <a:cubicBezTo>
                    <a:pt x="21" y="223"/>
                    <a:pt x="21" y="223"/>
                    <a:pt x="21" y="223"/>
                  </a:cubicBezTo>
                  <a:cubicBezTo>
                    <a:pt x="9" y="223"/>
                    <a:pt x="0" y="214"/>
                    <a:pt x="0" y="202"/>
                  </a:cubicBezTo>
                  <a:cubicBezTo>
                    <a:pt x="0" y="21"/>
                    <a:pt x="0" y="21"/>
                    <a:pt x="0" y="21"/>
                  </a:cubicBezTo>
                  <a:cubicBezTo>
                    <a:pt x="0" y="9"/>
                    <a:pt x="9" y="0"/>
                    <a:pt x="21" y="0"/>
                  </a:cubicBezTo>
                  <a:cubicBezTo>
                    <a:pt x="185" y="0"/>
                    <a:pt x="185" y="0"/>
                    <a:pt x="185" y="0"/>
                  </a:cubicBezTo>
                  <a:cubicBezTo>
                    <a:pt x="196" y="0"/>
                    <a:pt x="206" y="9"/>
                    <a:pt x="206" y="21"/>
                  </a:cubicBezTo>
                  <a:cubicBezTo>
                    <a:pt x="206" y="202"/>
                    <a:pt x="206" y="202"/>
                    <a:pt x="206" y="202"/>
                  </a:cubicBezTo>
                </a:path>
              </a:pathLst>
            </a:custGeom>
            <a:solidFill>
              <a:srgbClr val="FF6900"/>
            </a:solidFill>
            <a:ln>
              <a:noFill/>
            </a:ln>
          </p:spPr>
          <p:txBody>
            <a:bodyPr vert="horz" wrap="square" lIns="91440" tIns="45720" rIns="91440" bIns="45720" numCol="1" anchor="t" anchorCtr="0" compatLnSpc="1"/>
            <a:lstStyle/>
            <a:p>
              <a:endParaRPr lang="zh-CN" altLang="en-US"/>
            </a:p>
          </p:txBody>
        </p:sp>
        <p:sp>
          <p:nvSpPr>
            <p:cNvPr id="1048918" name="îśḻídê"/>
            <p:cNvSpPr/>
            <p:nvPr/>
          </p:nvSpPr>
          <p:spPr bwMode="auto">
            <a:xfrm>
              <a:off x="8472488" y="4519613"/>
              <a:ext cx="60325" cy="82550"/>
            </a:xfrm>
            <a:custGeom>
              <a:avLst/>
              <a:gdLst>
                <a:gd name="T0" fmla="*/ 19 w 37"/>
                <a:gd name="T1" fmla="*/ 0 h 52"/>
                <a:gd name="T2" fmla="*/ 0 w 37"/>
                <a:gd name="T3" fmla="*/ 18 h 52"/>
                <a:gd name="T4" fmla="*/ 10 w 37"/>
                <a:gd name="T5" fmla="*/ 35 h 52"/>
                <a:gd name="T6" fmla="*/ 10 w 37"/>
                <a:gd name="T7" fmla="*/ 52 h 52"/>
                <a:gd name="T8" fmla="*/ 12 w 37"/>
                <a:gd name="T9" fmla="*/ 50 h 52"/>
                <a:gd name="T10" fmla="*/ 12 w 37"/>
                <a:gd name="T11" fmla="*/ 32 h 52"/>
                <a:gd name="T12" fmla="*/ 4 w 37"/>
                <a:gd name="T13" fmla="*/ 19 h 52"/>
                <a:gd name="T14" fmla="*/ 19 w 37"/>
                <a:gd name="T15" fmla="*/ 4 h 52"/>
                <a:gd name="T16" fmla="*/ 33 w 37"/>
                <a:gd name="T17" fmla="*/ 19 h 52"/>
                <a:gd name="T18" fmla="*/ 26 w 37"/>
                <a:gd name="T19" fmla="*/ 32 h 52"/>
                <a:gd name="T20" fmla="*/ 26 w 37"/>
                <a:gd name="T21" fmla="*/ 34 h 52"/>
                <a:gd name="T22" fmla="*/ 37 w 37"/>
                <a:gd name="T23" fmla="*/ 20 h 52"/>
                <a:gd name="T24" fmla="*/ 37 w 37"/>
                <a:gd name="T25" fmla="*/ 18 h 52"/>
                <a:gd name="T26" fmla="*/ 19 w 37"/>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52">
                  <a:moveTo>
                    <a:pt x="19" y="0"/>
                  </a:moveTo>
                  <a:cubicBezTo>
                    <a:pt x="9" y="0"/>
                    <a:pt x="0" y="8"/>
                    <a:pt x="0" y="18"/>
                  </a:cubicBezTo>
                  <a:cubicBezTo>
                    <a:pt x="0" y="25"/>
                    <a:pt x="4" y="31"/>
                    <a:pt x="10" y="35"/>
                  </a:cubicBezTo>
                  <a:cubicBezTo>
                    <a:pt x="10" y="52"/>
                    <a:pt x="10" y="52"/>
                    <a:pt x="10" y="52"/>
                  </a:cubicBezTo>
                  <a:cubicBezTo>
                    <a:pt x="12" y="50"/>
                    <a:pt x="12" y="50"/>
                    <a:pt x="12" y="50"/>
                  </a:cubicBezTo>
                  <a:cubicBezTo>
                    <a:pt x="12" y="32"/>
                    <a:pt x="12" y="32"/>
                    <a:pt x="12" y="32"/>
                  </a:cubicBezTo>
                  <a:cubicBezTo>
                    <a:pt x="7" y="29"/>
                    <a:pt x="4" y="24"/>
                    <a:pt x="4" y="19"/>
                  </a:cubicBezTo>
                  <a:cubicBezTo>
                    <a:pt x="4" y="11"/>
                    <a:pt x="11" y="4"/>
                    <a:pt x="19" y="4"/>
                  </a:cubicBezTo>
                  <a:cubicBezTo>
                    <a:pt x="27" y="4"/>
                    <a:pt x="33" y="11"/>
                    <a:pt x="33" y="19"/>
                  </a:cubicBezTo>
                  <a:cubicBezTo>
                    <a:pt x="33" y="24"/>
                    <a:pt x="30" y="29"/>
                    <a:pt x="26" y="32"/>
                  </a:cubicBezTo>
                  <a:cubicBezTo>
                    <a:pt x="26" y="34"/>
                    <a:pt x="26" y="34"/>
                    <a:pt x="26" y="34"/>
                  </a:cubicBezTo>
                  <a:cubicBezTo>
                    <a:pt x="37" y="20"/>
                    <a:pt x="37" y="20"/>
                    <a:pt x="37" y="20"/>
                  </a:cubicBezTo>
                  <a:cubicBezTo>
                    <a:pt x="37" y="19"/>
                    <a:pt x="37" y="19"/>
                    <a:pt x="37" y="18"/>
                  </a:cubicBezTo>
                  <a:cubicBezTo>
                    <a:pt x="37" y="8"/>
                    <a:pt x="29" y="0"/>
                    <a:pt x="19" y="0"/>
                  </a:cubicBezTo>
                </a:path>
              </a:pathLst>
            </a:custGeom>
            <a:solidFill>
              <a:srgbClr val="662A00"/>
            </a:solidFill>
            <a:ln>
              <a:noFill/>
            </a:ln>
          </p:spPr>
          <p:txBody>
            <a:bodyPr vert="horz" wrap="square" lIns="91440" tIns="45720" rIns="91440" bIns="45720" numCol="1" anchor="t" anchorCtr="0" compatLnSpc="1"/>
            <a:lstStyle/>
            <a:p>
              <a:endParaRPr lang="zh-CN" altLang="en-US"/>
            </a:p>
          </p:txBody>
        </p:sp>
        <p:sp>
          <p:nvSpPr>
            <p:cNvPr id="1048919" name="iṩlîḓè"/>
            <p:cNvSpPr/>
            <p:nvPr/>
          </p:nvSpPr>
          <p:spPr bwMode="auto">
            <a:xfrm>
              <a:off x="8478838" y="4525963"/>
              <a:ext cx="47625" cy="73025"/>
            </a:xfrm>
            <a:custGeom>
              <a:avLst/>
              <a:gdLst>
                <a:gd name="T0" fmla="*/ 15 w 29"/>
                <a:gd name="T1" fmla="*/ 0 h 46"/>
                <a:gd name="T2" fmla="*/ 0 w 29"/>
                <a:gd name="T3" fmla="*/ 15 h 46"/>
                <a:gd name="T4" fmla="*/ 8 w 29"/>
                <a:gd name="T5" fmla="*/ 28 h 46"/>
                <a:gd name="T6" fmla="*/ 8 w 29"/>
                <a:gd name="T7" fmla="*/ 46 h 46"/>
                <a:gd name="T8" fmla="*/ 22 w 29"/>
                <a:gd name="T9" fmla="*/ 30 h 46"/>
                <a:gd name="T10" fmla="*/ 22 w 29"/>
                <a:gd name="T11" fmla="*/ 28 h 46"/>
                <a:gd name="T12" fmla="*/ 29 w 29"/>
                <a:gd name="T13" fmla="*/ 15 h 46"/>
                <a:gd name="T14" fmla="*/ 15 w 2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6">
                  <a:moveTo>
                    <a:pt x="15" y="0"/>
                  </a:moveTo>
                  <a:cubicBezTo>
                    <a:pt x="7" y="0"/>
                    <a:pt x="0" y="7"/>
                    <a:pt x="0" y="15"/>
                  </a:cubicBezTo>
                  <a:cubicBezTo>
                    <a:pt x="0" y="20"/>
                    <a:pt x="3" y="25"/>
                    <a:pt x="8" y="28"/>
                  </a:cubicBezTo>
                  <a:cubicBezTo>
                    <a:pt x="8" y="46"/>
                    <a:pt x="8" y="46"/>
                    <a:pt x="8" y="46"/>
                  </a:cubicBezTo>
                  <a:cubicBezTo>
                    <a:pt x="22" y="30"/>
                    <a:pt x="22" y="30"/>
                    <a:pt x="22" y="30"/>
                  </a:cubicBezTo>
                  <a:cubicBezTo>
                    <a:pt x="22" y="28"/>
                    <a:pt x="22" y="28"/>
                    <a:pt x="22" y="28"/>
                  </a:cubicBezTo>
                  <a:cubicBezTo>
                    <a:pt x="26" y="25"/>
                    <a:pt x="29" y="20"/>
                    <a:pt x="29" y="15"/>
                  </a:cubicBezTo>
                  <a:cubicBezTo>
                    <a:pt x="29" y="7"/>
                    <a:pt x="23" y="0"/>
                    <a:pt x="15" y="0"/>
                  </a:cubicBezTo>
                </a:path>
              </a:pathLst>
            </a:custGeom>
            <a:solidFill>
              <a:srgbClr val="331500"/>
            </a:solidFill>
            <a:ln>
              <a:noFill/>
            </a:ln>
          </p:spPr>
          <p:txBody>
            <a:bodyPr vert="horz" wrap="square" lIns="91440" tIns="45720" rIns="91440" bIns="45720" numCol="1" anchor="t" anchorCtr="0" compatLnSpc="1"/>
            <a:lstStyle/>
            <a:p>
              <a:endParaRPr lang="zh-CN" altLang="en-US"/>
            </a:p>
          </p:txBody>
        </p:sp>
        <p:sp>
          <p:nvSpPr>
            <p:cNvPr id="1048920" name="iṧlíḓè"/>
            <p:cNvSpPr/>
            <p:nvPr/>
          </p:nvSpPr>
          <p:spPr bwMode="auto">
            <a:xfrm>
              <a:off x="8669338" y="4435475"/>
              <a:ext cx="0" cy="1588"/>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0 h 1"/>
                <a:gd name="T12" fmla="*/ 0 h 1"/>
                <a:gd name="T13" fmla="*/ 0 h 1"/>
                <a:gd name="T14"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1">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5E5E5"/>
            </a:solidFill>
            <a:ln>
              <a:noFill/>
            </a:ln>
          </p:spPr>
          <p:txBody>
            <a:bodyPr vert="horz" wrap="square" lIns="91440" tIns="45720" rIns="91440" bIns="45720" numCol="1" anchor="t" anchorCtr="0" compatLnSpc="1"/>
            <a:lstStyle/>
            <a:p>
              <a:endParaRPr lang="zh-CN" altLang="en-US"/>
            </a:p>
          </p:txBody>
        </p:sp>
        <p:sp>
          <p:nvSpPr>
            <p:cNvPr id="1048921" name="isliḍè"/>
            <p:cNvSpPr/>
            <p:nvPr/>
          </p:nvSpPr>
          <p:spPr bwMode="auto">
            <a:xfrm>
              <a:off x="8358188" y="4408488"/>
              <a:ext cx="311150" cy="354013"/>
            </a:xfrm>
            <a:custGeom>
              <a:avLst/>
              <a:gdLst>
                <a:gd name="T0" fmla="*/ 182 w 193"/>
                <a:gd name="T1" fmla="*/ 0 h 220"/>
                <a:gd name="T2" fmla="*/ 108 w 193"/>
                <a:gd name="T3" fmla="*/ 89 h 220"/>
                <a:gd name="T4" fmla="*/ 99 w 193"/>
                <a:gd name="T5" fmla="*/ 104 h 220"/>
                <a:gd name="T6" fmla="*/ 99 w 193"/>
                <a:gd name="T7" fmla="*/ 148 h 220"/>
                <a:gd name="T8" fmla="*/ 81 w 193"/>
                <a:gd name="T9" fmla="*/ 148 h 220"/>
                <a:gd name="T10" fmla="*/ 81 w 193"/>
                <a:gd name="T11" fmla="*/ 121 h 220"/>
                <a:gd name="T12" fmla="*/ 0 w 193"/>
                <a:gd name="T13" fmla="*/ 219 h 220"/>
                <a:gd name="T14" fmla="*/ 8 w 193"/>
                <a:gd name="T15" fmla="*/ 220 h 220"/>
                <a:gd name="T16" fmla="*/ 172 w 193"/>
                <a:gd name="T17" fmla="*/ 220 h 220"/>
                <a:gd name="T18" fmla="*/ 193 w 193"/>
                <a:gd name="T19" fmla="*/ 199 h 220"/>
                <a:gd name="T20" fmla="*/ 193 w 193"/>
                <a:gd name="T21" fmla="*/ 18 h 220"/>
                <a:gd name="T22" fmla="*/ 193 w 193"/>
                <a:gd name="T23" fmla="*/ 18 h 220"/>
                <a:gd name="T24" fmla="*/ 193 w 193"/>
                <a:gd name="T25" fmla="*/ 18 h 220"/>
                <a:gd name="T26" fmla="*/ 193 w 193"/>
                <a:gd name="T27" fmla="*/ 18 h 220"/>
                <a:gd name="T28" fmla="*/ 193 w 193"/>
                <a:gd name="T29" fmla="*/ 18 h 220"/>
                <a:gd name="T30" fmla="*/ 193 w 193"/>
                <a:gd name="T31" fmla="*/ 18 h 220"/>
                <a:gd name="T32" fmla="*/ 193 w 193"/>
                <a:gd name="T33" fmla="*/ 17 h 220"/>
                <a:gd name="T34" fmla="*/ 193 w 193"/>
                <a:gd name="T35" fmla="*/ 17 h 220"/>
                <a:gd name="T36" fmla="*/ 193 w 193"/>
                <a:gd name="T37" fmla="*/ 17 h 220"/>
                <a:gd name="T38" fmla="*/ 193 w 193"/>
                <a:gd name="T39" fmla="*/ 17 h 220"/>
                <a:gd name="T40" fmla="*/ 193 w 193"/>
                <a:gd name="T41" fmla="*/ 17 h 220"/>
                <a:gd name="T42" fmla="*/ 193 w 193"/>
                <a:gd name="T43" fmla="*/ 17 h 220"/>
                <a:gd name="T44" fmla="*/ 182 w 193"/>
                <a:gd name="T45"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3" h="220">
                  <a:moveTo>
                    <a:pt x="182" y="0"/>
                  </a:moveTo>
                  <a:cubicBezTo>
                    <a:pt x="108" y="89"/>
                    <a:pt x="108" y="89"/>
                    <a:pt x="108" y="89"/>
                  </a:cubicBezTo>
                  <a:cubicBezTo>
                    <a:pt x="108" y="95"/>
                    <a:pt x="104" y="101"/>
                    <a:pt x="99" y="104"/>
                  </a:cubicBezTo>
                  <a:cubicBezTo>
                    <a:pt x="99" y="148"/>
                    <a:pt x="99" y="148"/>
                    <a:pt x="99" y="148"/>
                  </a:cubicBezTo>
                  <a:cubicBezTo>
                    <a:pt x="81" y="148"/>
                    <a:pt x="81" y="148"/>
                    <a:pt x="81" y="148"/>
                  </a:cubicBezTo>
                  <a:cubicBezTo>
                    <a:pt x="81" y="121"/>
                    <a:pt x="81" y="121"/>
                    <a:pt x="81" y="121"/>
                  </a:cubicBezTo>
                  <a:cubicBezTo>
                    <a:pt x="0" y="219"/>
                    <a:pt x="0" y="219"/>
                    <a:pt x="0" y="219"/>
                  </a:cubicBezTo>
                  <a:cubicBezTo>
                    <a:pt x="3" y="220"/>
                    <a:pt x="5" y="220"/>
                    <a:pt x="8" y="220"/>
                  </a:cubicBezTo>
                  <a:cubicBezTo>
                    <a:pt x="172" y="220"/>
                    <a:pt x="172" y="220"/>
                    <a:pt x="172" y="220"/>
                  </a:cubicBezTo>
                  <a:cubicBezTo>
                    <a:pt x="183" y="220"/>
                    <a:pt x="193" y="211"/>
                    <a:pt x="193" y="199"/>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7"/>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3" y="17"/>
                    <a:pt x="193" y="17"/>
                    <a:pt x="193" y="17"/>
                  </a:cubicBezTo>
                  <a:cubicBezTo>
                    <a:pt x="192" y="9"/>
                    <a:pt x="188" y="3"/>
                    <a:pt x="182" y="0"/>
                  </a:cubicBezTo>
                </a:path>
              </a:pathLst>
            </a:custGeom>
            <a:solidFill>
              <a:srgbClr val="E55E00"/>
            </a:solidFill>
            <a:ln>
              <a:noFill/>
            </a:ln>
          </p:spPr>
          <p:txBody>
            <a:bodyPr vert="horz" wrap="square" lIns="91440" tIns="45720" rIns="91440" bIns="45720" numCol="1" anchor="t" anchorCtr="0" compatLnSpc="1"/>
            <a:lstStyle/>
            <a:p>
              <a:endParaRPr lang="zh-CN" altLang="en-US"/>
            </a:p>
          </p:txBody>
        </p:sp>
        <p:sp>
          <p:nvSpPr>
            <p:cNvPr id="1048922" name="îṩ1iḓè"/>
            <p:cNvSpPr/>
            <p:nvPr/>
          </p:nvSpPr>
          <p:spPr bwMode="auto">
            <a:xfrm>
              <a:off x="8488363" y="4551363"/>
              <a:ext cx="44450" cy="95250"/>
            </a:xfrm>
            <a:custGeom>
              <a:avLst/>
              <a:gdLst>
                <a:gd name="T0" fmla="*/ 27 w 27"/>
                <a:gd name="T1" fmla="*/ 0 h 59"/>
                <a:gd name="T2" fmla="*/ 16 w 27"/>
                <a:gd name="T3" fmla="*/ 14 h 59"/>
                <a:gd name="T4" fmla="*/ 16 w 27"/>
                <a:gd name="T5" fmla="*/ 46 h 59"/>
                <a:gd name="T6" fmla="*/ 16 w 27"/>
                <a:gd name="T7" fmla="*/ 46 h 59"/>
                <a:gd name="T8" fmla="*/ 16 w 27"/>
                <a:gd name="T9" fmla="*/ 55 h 59"/>
                <a:gd name="T10" fmla="*/ 2 w 27"/>
                <a:gd name="T11" fmla="*/ 55 h 59"/>
                <a:gd name="T12" fmla="*/ 2 w 27"/>
                <a:gd name="T13" fmla="*/ 46 h 59"/>
                <a:gd name="T14" fmla="*/ 2 w 27"/>
                <a:gd name="T15" fmla="*/ 30 h 59"/>
                <a:gd name="T16" fmla="*/ 0 w 27"/>
                <a:gd name="T17" fmla="*/ 32 h 59"/>
                <a:gd name="T18" fmla="*/ 0 w 27"/>
                <a:gd name="T19" fmla="*/ 59 h 59"/>
                <a:gd name="T20" fmla="*/ 18 w 27"/>
                <a:gd name="T21" fmla="*/ 59 h 59"/>
                <a:gd name="T22" fmla="*/ 18 w 27"/>
                <a:gd name="T23" fmla="*/ 15 h 59"/>
                <a:gd name="T24" fmla="*/ 27 w 27"/>
                <a:gd name="T2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59">
                  <a:moveTo>
                    <a:pt x="27" y="0"/>
                  </a:moveTo>
                  <a:cubicBezTo>
                    <a:pt x="16" y="14"/>
                    <a:pt x="16" y="14"/>
                    <a:pt x="16" y="14"/>
                  </a:cubicBezTo>
                  <a:cubicBezTo>
                    <a:pt x="16" y="46"/>
                    <a:pt x="16" y="46"/>
                    <a:pt x="16" y="46"/>
                  </a:cubicBezTo>
                  <a:cubicBezTo>
                    <a:pt x="16" y="46"/>
                    <a:pt x="16" y="46"/>
                    <a:pt x="16" y="46"/>
                  </a:cubicBezTo>
                  <a:cubicBezTo>
                    <a:pt x="16" y="55"/>
                    <a:pt x="16" y="55"/>
                    <a:pt x="16" y="55"/>
                  </a:cubicBezTo>
                  <a:cubicBezTo>
                    <a:pt x="2" y="55"/>
                    <a:pt x="2" y="55"/>
                    <a:pt x="2" y="55"/>
                  </a:cubicBezTo>
                  <a:cubicBezTo>
                    <a:pt x="2" y="46"/>
                    <a:pt x="2" y="46"/>
                    <a:pt x="2" y="46"/>
                  </a:cubicBezTo>
                  <a:cubicBezTo>
                    <a:pt x="2" y="30"/>
                    <a:pt x="2" y="30"/>
                    <a:pt x="2" y="30"/>
                  </a:cubicBezTo>
                  <a:cubicBezTo>
                    <a:pt x="0" y="32"/>
                    <a:pt x="0" y="32"/>
                    <a:pt x="0" y="32"/>
                  </a:cubicBezTo>
                  <a:cubicBezTo>
                    <a:pt x="0" y="59"/>
                    <a:pt x="0" y="59"/>
                    <a:pt x="0" y="59"/>
                  </a:cubicBezTo>
                  <a:cubicBezTo>
                    <a:pt x="18" y="59"/>
                    <a:pt x="18" y="59"/>
                    <a:pt x="18" y="59"/>
                  </a:cubicBezTo>
                  <a:cubicBezTo>
                    <a:pt x="18" y="15"/>
                    <a:pt x="18" y="15"/>
                    <a:pt x="18" y="15"/>
                  </a:cubicBezTo>
                  <a:cubicBezTo>
                    <a:pt x="23" y="12"/>
                    <a:pt x="27" y="6"/>
                    <a:pt x="27" y="0"/>
                  </a:cubicBezTo>
                </a:path>
              </a:pathLst>
            </a:custGeom>
            <a:solidFill>
              <a:srgbClr val="5C2600"/>
            </a:solidFill>
            <a:ln>
              <a:noFill/>
            </a:ln>
          </p:spPr>
          <p:txBody>
            <a:bodyPr vert="horz" wrap="square" lIns="91440" tIns="45720" rIns="91440" bIns="45720" numCol="1" anchor="t" anchorCtr="0" compatLnSpc="1"/>
            <a:lstStyle/>
            <a:p>
              <a:endParaRPr lang="zh-CN" altLang="en-US"/>
            </a:p>
          </p:txBody>
        </p:sp>
        <p:sp>
          <p:nvSpPr>
            <p:cNvPr id="1048923" name="ïṡ1ïḋe"/>
            <p:cNvSpPr/>
            <p:nvPr/>
          </p:nvSpPr>
          <p:spPr bwMode="auto">
            <a:xfrm>
              <a:off x="8491538" y="4573588"/>
              <a:ext cx="22225" cy="66675"/>
            </a:xfrm>
            <a:custGeom>
              <a:avLst/>
              <a:gdLst>
                <a:gd name="T0" fmla="*/ 14 w 14"/>
                <a:gd name="T1" fmla="*/ 0 h 42"/>
                <a:gd name="T2" fmla="*/ 0 w 14"/>
                <a:gd name="T3" fmla="*/ 16 h 42"/>
                <a:gd name="T4" fmla="*/ 0 w 14"/>
                <a:gd name="T5" fmla="*/ 33 h 42"/>
                <a:gd name="T6" fmla="*/ 0 w 14"/>
                <a:gd name="T7" fmla="*/ 42 h 42"/>
                <a:gd name="T8" fmla="*/ 14 w 14"/>
                <a:gd name="T9" fmla="*/ 42 h 42"/>
                <a:gd name="T10" fmla="*/ 14 w 14"/>
                <a:gd name="T11" fmla="*/ 33 h 42"/>
                <a:gd name="T12" fmla="*/ 14 w 14"/>
                <a:gd name="T13" fmla="*/ 33 h 42"/>
                <a:gd name="T14" fmla="*/ 14 w 14"/>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2">
                  <a:moveTo>
                    <a:pt x="14" y="0"/>
                  </a:moveTo>
                  <a:lnTo>
                    <a:pt x="0" y="16"/>
                  </a:lnTo>
                  <a:lnTo>
                    <a:pt x="0" y="33"/>
                  </a:lnTo>
                  <a:lnTo>
                    <a:pt x="0" y="42"/>
                  </a:lnTo>
                  <a:lnTo>
                    <a:pt x="14" y="42"/>
                  </a:lnTo>
                  <a:lnTo>
                    <a:pt x="14" y="33"/>
                  </a:lnTo>
                  <a:lnTo>
                    <a:pt x="14" y="33"/>
                  </a:lnTo>
                  <a:lnTo>
                    <a:pt x="14" y="0"/>
                  </a:lnTo>
                  <a:close/>
                </a:path>
              </a:pathLst>
            </a:custGeom>
            <a:solidFill>
              <a:srgbClr val="2E1300"/>
            </a:solidFill>
            <a:ln>
              <a:noFill/>
            </a:ln>
          </p:spPr>
          <p:txBody>
            <a:bodyPr vert="horz" wrap="square" lIns="91440" tIns="45720" rIns="91440" bIns="45720" numCol="1" anchor="t" anchorCtr="0" compatLnSpc="1"/>
            <a:lstStyle/>
            <a:p>
              <a:endParaRPr lang="zh-CN" altLang="en-US"/>
            </a:p>
          </p:txBody>
        </p:sp>
        <p:sp>
          <p:nvSpPr>
            <p:cNvPr id="1048924" name="îṡ1iďè"/>
            <p:cNvSpPr/>
            <p:nvPr/>
          </p:nvSpPr>
          <p:spPr bwMode="auto">
            <a:xfrm>
              <a:off x="8491538" y="4573588"/>
              <a:ext cx="22225" cy="66675"/>
            </a:xfrm>
            <a:custGeom>
              <a:avLst/>
              <a:gdLst>
                <a:gd name="T0" fmla="*/ 14 w 14"/>
                <a:gd name="T1" fmla="*/ 0 h 42"/>
                <a:gd name="T2" fmla="*/ 0 w 14"/>
                <a:gd name="T3" fmla="*/ 16 h 42"/>
                <a:gd name="T4" fmla="*/ 0 w 14"/>
                <a:gd name="T5" fmla="*/ 33 h 42"/>
                <a:gd name="T6" fmla="*/ 0 w 14"/>
                <a:gd name="T7" fmla="*/ 42 h 42"/>
                <a:gd name="T8" fmla="*/ 14 w 14"/>
                <a:gd name="T9" fmla="*/ 42 h 42"/>
                <a:gd name="T10" fmla="*/ 14 w 14"/>
                <a:gd name="T11" fmla="*/ 33 h 42"/>
                <a:gd name="T12" fmla="*/ 14 w 14"/>
                <a:gd name="T13" fmla="*/ 33 h 42"/>
                <a:gd name="T14" fmla="*/ 14 w 14"/>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2">
                  <a:moveTo>
                    <a:pt x="14" y="0"/>
                  </a:moveTo>
                  <a:lnTo>
                    <a:pt x="0" y="16"/>
                  </a:lnTo>
                  <a:lnTo>
                    <a:pt x="0" y="33"/>
                  </a:lnTo>
                  <a:lnTo>
                    <a:pt x="0" y="42"/>
                  </a:lnTo>
                  <a:lnTo>
                    <a:pt x="14" y="42"/>
                  </a:lnTo>
                  <a:lnTo>
                    <a:pt x="14" y="33"/>
                  </a:lnTo>
                  <a:lnTo>
                    <a:pt x="14" y="33"/>
                  </a:lnTo>
                  <a:lnTo>
                    <a:pt x="14" y="0"/>
                  </a:lnTo>
                </a:path>
              </a:pathLst>
            </a:custGeom>
            <a:noFill/>
            <a:ln>
              <a:noFill/>
            </a:ln>
          </p:spPr>
          <p:txBody>
            <a:bodyPr vert="horz" wrap="square" lIns="91440" tIns="45720" rIns="91440" bIns="45720" numCol="1" anchor="t" anchorCtr="0" compatLnSpc="1"/>
            <a:lstStyle/>
            <a:p>
              <a:endParaRPr lang="zh-CN" altLang="en-US"/>
            </a:p>
          </p:txBody>
        </p:sp>
        <p:sp>
          <p:nvSpPr>
            <p:cNvPr id="1048925" name="îšļîde"/>
            <p:cNvSpPr/>
            <p:nvPr/>
          </p:nvSpPr>
          <p:spPr bwMode="auto">
            <a:xfrm>
              <a:off x="2224088" y="1557338"/>
              <a:ext cx="3227388" cy="1716088"/>
            </a:xfrm>
            <a:custGeom>
              <a:avLst/>
              <a:gdLst>
                <a:gd name="T0" fmla="*/ 1799 w 2002"/>
                <a:gd name="T1" fmla="*/ 661 h 1066"/>
                <a:gd name="T2" fmla="*/ 1769 w 2002"/>
                <a:gd name="T3" fmla="*/ 661 h 1066"/>
                <a:gd name="T4" fmla="*/ 1777 w 2002"/>
                <a:gd name="T5" fmla="*/ 599 h 1066"/>
                <a:gd name="T6" fmla="*/ 1531 w 2002"/>
                <a:gd name="T7" fmla="*/ 352 h 1066"/>
                <a:gd name="T8" fmla="*/ 1408 w 2002"/>
                <a:gd name="T9" fmla="*/ 385 h 1066"/>
                <a:gd name="T10" fmla="*/ 941 w 2002"/>
                <a:gd name="T11" fmla="*/ 0 h 1066"/>
                <a:gd name="T12" fmla="*/ 473 w 2002"/>
                <a:gd name="T13" fmla="*/ 385 h 1066"/>
                <a:gd name="T14" fmla="*/ 398 w 2002"/>
                <a:gd name="T15" fmla="*/ 374 h 1066"/>
                <a:gd name="T16" fmla="*/ 137 w 2002"/>
                <a:gd name="T17" fmla="*/ 635 h 1066"/>
                <a:gd name="T18" fmla="*/ 140 w 2002"/>
                <a:gd name="T19" fmla="*/ 671 h 1066"/>
                <a:gd name="T20" fmla="*/ 0 w 2002"/>
                <a:gd name="T21" fmla="*/ 863 h 1066"/>
                <a:gd name="T22" fmla="*/ 203 w 2002"/>
                <a:gd name="T23" fmla="*/ 1066 h 1066"/>
                <a:gd name="T24" fmla="*/ 1799 w 2002"/>
                <a:gd name="T25" fmla="*/ 1066 h 1066"/>
                <a:gd name="T26" fmla="*/ 2002 w 2002"/>
                <a:gd name="T27" fmla="*/ 863 h 1066"/>
                <a:gd name="T28" fmla="*/ 1799 w 2002"/>
                <a:gd name="T29" fmla="*/ 661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02" h="1066">
                  <a:moveTo>
                    <a:pt x="1799" y="661"/>
                  </a:moveTo>
                  <a:cubicBezTo>
                    <a:pt x="1769" y="661"/>
                    <a:pt x="1769" y="661"/>
                    <a:pt x="1769" y="661"/>
                  </a:cubicBezTo>
                  <a:cubicBezTo>
                    <a:pt x="1774" y="641"/>
                    <a:pt x="1777" y="620"/>
                    <a:pt x="1777" y="599"/>
                  </a:cubicBezTo>
                  <a:cubicBezTo>
                    <a:pt x="1777" y="462"/>
                    <a:pt x="1667" y="352"/>
                    <a:pt x="1531" y="352"/>
                  </a:cubicBezTo>
                  <a:cubicBezTo>
                    <a:pt x="1486" y="352"/>
                    <a:pt x="1444" y="364"/>
                    <a:pt x="1408" y="385"/>
                  </a:cubicBezTo>
                  <a:cubicBezTo>
                    <a:pt x="1365" y="166"/>
                    <a:pt x="1172" y="0"/>
                    <a:pt x="941" y="0"/>
                  </a:cubicBezTo>
                  <a:cubicBezTo>
                    <a:pt x="709" y="0"/>
                    <a:pt x="516" y="166"/>
                    <a:pt x="473" y="385"/>
                  </a:cubicBezTo>
                  <a:cubicBezTo>
                    <a:pt x="450" y="378"/>
                    <a:pt x="424" y="374"/>
                    <a:pt x="398" y="374"/>
                  </a:cubicBezTo>
                  <a:cubicBezTo>
                    <a:pt x="254" y="374"/>
                    <a:pt x="137" y="491"/>
                    <a:pt x="137" y="635"/>
                  </a:cubicBezTo>
                  <a:cubicBezTo>
                    <a:pt x="137" y="647"/>
                    <a:pt x="138" y="659"/>
                    <a:pt x="140" y="671"/>
                  </a:cubicBezTo>
                  <a:cubicBezTo>
                    <a:pt x="59" y="697"/>
                    <a:pt x="0" y="774"/>
                    <a:pt x="0" y="863"/>
                  </a:cubicBezTo>
                  <a:cubicBezTo>
                    <a:pt x="0" y="975"/>
                    <a:pt x="91" y="1066"/>
                    <a:pt x="203" y="1066"/>
                  </a:cubicBezTo>
                  <a:cubicBezTo>
                    <a:pt x="1799" y="1066"/>
                    <a:pt x="1799" y="1066"/>
                    <a:pt x="1799" y="1066"/>
                  </a:cubicBezTo>
                  <a:cubicBezTo>
                    <a:pt x="1911" y="1066"/>
                    <a:pt x="2002" y="975"/>
                    <a:pt x="2002" y="863"/>
                  </a:cubicBezTo>
                  <a:cubicBezTo>
                    <a:pt x="2002" y="752"/>
                    <a:pt x="1911" y="661"/>
                    <a:pt x="1799" y="661"/>
                  </a:cubicBezTo>
                </a:path>
              </a:pathLst>
            </a:custGeom>
            <a:solidFill>
              <a:srgbClr val="FFFFFF"/>
            </a:solidFill>
            <a:ln>
              <a:noFill/>
            </a:ln>
          </p:spPr>
          <p:txBody>
            <a:bodyPr vert="horz" wrap="square" lIns="91440" tIns="45720" rIns="91440" bIns="45720" numCol="1" anchor="t" anchorCtr="0" compatLnSpc="1"/>
            <a:lstStyle/>
            <a:p>
              <a:endParaRPr lang="zh-CN" altLang="en-US"/>
            </a:p>
          </p:txBody>
        </p:sp>
        <p:sp>
          <p:nvSpPr>
            <p:cNvPr id="1048926" name="iś1íḓè"/>
            <p:cNvSpPr/>
            <p:nvPr/>
          </p:nvSpPr>
          <p:spPr bwMode="auto">
            <a:xfrm>
              <a:off x="3711576" y="1557338"/>
              <a:ext cx="1739900" cy="1716088"/>
            </a:xfrm>
            <a:custGeom>
              <a:avLst/>
              <a:gdLst>
                <a:gd name="T0" fmla="*/ 18 w 1079"/>
                <a:gd name="T1" fmla="*/ 0 h 1066"/>
                <a:gd name="T2" fmla="*/ 18 w 1079"/>
                <a:gd name="T3" fmla="*/ 0 h 1066"/>
                <a:gd name="T4" fmla="*/ 0 w 1079"/>
                <a:gd name="T5" fmla="*/ 1 h 1066"/>
                <a:gd name="T6" fmla="*/ 0 w 1079"/>
                <a:gd name="T7" fmla="*/ 1066 h 1066"/>
                <a:gd name="T8" fmla="*/ 876 w 1079"/>
                <a:gd name="T9" fmla="*/ 1066 h 1066"/>
                <a:gd name="T10" fmla="*/ 1079 w 1079"/>
                <a:gd name="T11" fmla="*/ 863 h 1066"/>
                <a:gd name="T12" fmla="*/ 917 w 1079"/>
                <a:gd name="T13" fmla="*/ 665 h 1066"/>
                <a:gd name="T14" fmla="*/ 876 w 1079"/>
                <a:gd name="T15" fmla="*/ 661 h 1066"/>
                <a:gd name="T16" fmla="*/ 846 w 1079"/>
                <a:gd name="T17" fmla="*/ 661 h 1066"/>
                <a:gd name="T18" fmla="*/ 846 w 1079"/>
                <a:gd name="T19" fmla="*/ 661 h 1066"/>
                <a:gd name="T20" fmla="*/ 854 w 1079"/>
                <a:gd name="T21" fmla="*/ 599 h 1066"/>
                <a:gd name="T22" fmla="*/ 646 w 1079"/>
                <a:gd name="T23" fmla="*/ 355 h 1066"/>
                <a:gd name="T24" fmla="*/ 608 w 1079"/>
                <a:gd name="T25" fmla="*/ 352 h 1066"/>
                <a:gd name="T26" fmla="*/ 485 w 1079"/>
                <a:gd name="T27" fmla="*/ 385 h 1066"/>
                <a:gd name="T28" fmla="*/ 18 w 1079"/>
                <a:gd name="T29" fmla="*/ 0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79" h="1066">
                  <a:moveTo>
                    <a:pt x="18" y="0"/>
                  </a:moveTo>
                  <a:cubicBezTo>
                    <a:pt x="18" y="0"/>
                    <a:pt x="18" y="0"/>
                    <a:pt x="18" y="0"/>
                  </a:cubicBezTo>
                  <a:cubicBezTo>
                    <a:pt x="12" y="0"/>
                    <a:pt x="6" y="0"/>
                    <a:pt x="0" y="1"/>
                  </a:cubicBezTo>
                  <a:cubicBezTo>
                    <a:pt x="0" y="1066"/>
                    <a:pt x="0" y="1066"/>
                    <a:pt x="0" y="1066"/>
                  </a:cubicBezTo>
                  <a:cubicBezTo>
                    <a:pt x="876" y="1066"/>
                    <a:pt x="876" y="1066"/>
                    <a:pt x="876" y="1066"/>
                  </a:cubicBezTo>
                  <a:cubicBezTo>
                    <a:pt x="988" y="1066"/>
                    <a:pt x="1079" y="975"/>
                    <a:pt x="1079" y="863"/>
                  </a:cubicBezTo>
                  <a:cubicBezTo>
                    <a:pt x="1079" y="765"/>
                    <a:pt x="1009" y="684"/>
                    <a:pt x="917" y="665"/>
                  </a:cubicBezTo>
                  <a:cubicBezTo>
                    <a:pt x="903" y="662"/>
                    <a:pt x="890" y="661"/>
                    <a:pt x="876" y="661"/>
                  </a:cubicBezTo>
                  <a:cubicBezTo>
                    <a:pt x="846" y="661"/>
                    <a:pt x="846" y="661"/>
                    <a:pt x="846" y="661"/>
                  </a:cubicBezTo>
                  <a:cubicBezTo>
                    <a:pt x="846" y="661"/>
                    <a:pt x="846" y="661"/>
                    <a:pt x="846" y="661"/>
                  </a:cubicBezTo>
                  <a:cubicBezTo>
                    <a:pt x="851" y="641"/>
                    <a:pt x="854" y="620"/>
                    <a:pt x="854" y="599"/>
                  </a:cubicBezTo>
                  <a:cubicBezTo>
                    <a:pt x="854" y="476"/>
                    <a:pt x="764" y="374"/>
                    <a:pt x="646" y="355"/>
                  </a:cubicBezTo>
                  <a:cubicBezTo>
                    <a:pt x="634" y="353"/>
                    <a:pt x="621" y="352"/>
                    <a:pt x="608" y="352"/>
                  </a:cubicBezTo>
                  <a:cubicBezTo>
                    <a:pt x="563" y="352"/>
                    <a:pt x="521" y="364"/>
                    <a:pt x="485" y="385"/>
                  </a:cubicBezTo>
                  <a:cubicBezTo>
                    <a:pt x="442" y="166"/>
                    <a:pt x="249" y="0"/>
                    <a:pt x="18" y="0"/>
                  </a:cubicBezTo>
                </a:path>
              </a:pathLst>
            </a:custGeom>
            <a:solidFill>
              <a:srgbClr val="E5E5E5"/>
            </a:solidFill>
            <a:ln>
              <a:noFill/>
            </a:ln>
          </p:spPr>
          <p:txBody>
            <a:bodyPr vert="horz" wrap="square" lIns="91440" tIns="45720" rIns="91440" bIns="45720" numCol="1" anchor="t" anchorCtr="0" compatLnSpc="1"/>
            <a:lstStyle/>
            <a:p>
              <a:endParaRPr lang="zh-CN" altLang="en-US"/>
            </a:p>
          </p:txBody>
        </p:sp>
        <p:sp>
          <p:nvSpPr>
            <p:cNvPr id="1048927" name="iṣḻîďé"/>
            <p:cNvSpPr/>
            <p:nvPr/>
          </p:nvSpPr>
          <p:spPr bwMode="auto">
            <a:xfrm>
              <a:off x="6889751" y="171450"/>
              <a:ext cx="3227388" cy="1716088"/>
            </a:xfrm>
            <a:custGeom>
              <a:avLst/>
              <a:gdLst>
                <a:gd name="T0" fmla="*/ 1799 w 2002"/>
                <a:gd name="T1" fmla="*/ 661 h 1066"/>
                <a:gd name="T2" fmla="*/ 1769 w 2002"/>
                <a:gd name="T3" fmla="*/ 661 h 1066"/>
                <a:gd name="T4" fmla="*/ 1777 w 2002"/>
                <a:gd name="T5" fmla="*/ 599 h 1066"/>
                <a:gd name="T6" fmla="*/ 1530 w 2002"/>
                <a:gd name="T7" fmla="*/ 352 h 1066"/>
                <a:gd name="T8" fmla="*/ 1408 w 2002"/>
                <a:gd name="T9" fmla="*/ 385 h 1066"/>
                <a:gd name="T10" fmla="*/ 940 w 2002"/>
                <a:gd name="T11" fmla="*/ 0 h 1066"/>
                <a:gd name="T12" fmla="*/ 473 w 2002"/>
                <a:gd name="T13" fmla="*/ 385 h 1066"/>
                <a:gd name="T14" fmla="*/ 398 w 2002"/>
                <a:gd name="T15" fmla="*/ 374 h 1066"/>
                <a:gd name="T16" fmla="*/ 137 w 2002"/>
                <a:gd name="T17" fmla="*/ 635 h 1066"/>
                <a:gd name="T18" fmla="*/ 140 w 2002"/>
                <a:gd name="T19" fmla="*/ 671 h 1066"/>
                <a:gd name="T20" fmla="*/ 0 w 2002"/>
                <a:gd name="T21" fmla="*/ 864 h 1066"/>
                <a:gd name="T22" fmla="*/ 203 w 2002"/>
                <a:gd name="T23" fmla="*/ 1066 h 1066"/>
                <a:gd name="T24" fmla="*/ 1799 w 2002"/>
                <a:gd name="T25" fmla="*/ 1066 h 1066"/>
                <a:gd name="T26" fmla="*/ 2002 w 2002"/>
                <a:gd name="T27" fmla="*/ 864 h 1066"/>
                <a:gd name="T28" fmla="*/ 1799 w 2002"/>
                <a:gd name="T29" fmla="*/ 661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02" h="1066">
                  <a:moveTo>
                    <a:pt x="1799" y="661"/>
                  </a:moveTo>
                  <a:cubicBezTo>
                    <a:pt x="1769" y="661"/>
                    <a:pt x="1769" y="661"/>
                    <a:pt x="1769" y="661"/>
                  </a:cubicBezTo>
                  <a:cubicBezTo>
                    <a:pt x="1774" y="641"/>
                    <a:pt x="1777" y="620"/>
                    <a:pt x="1777" y="599"/>
                  </a:cubicBezTo>
                  <a:cubicBezTo>
                    <a:pt x="1777" y="463"/>
                    <a:pt x="1666" y="352"/>
                    <a:pt x="1530" y="352"/>
                  </a:cubicBezTo>
                  <a:cubicBezTo>
                    <a:pt x="1486" y="352"/>
                    <a:pt x="1444" y="364"/>
                    <a:pt x="1408" y="385"/>
                  </a:cubicBezTo>
                  <a:cubicBezTo>
                    <a:pt x="1365" y="166"/>
                    <a:pt x="1172" y="0"/>
                    <a:pt x="940" y="0"/>
                  </a:cubicBezTo>
                  <a:cubicBezTo>
                    <a:pt x="709" y="0"/>
                    <a:pt x="516" y="166"/>
                    <a:pt x="473" y="385"/>
                  </a:cubicBezTo>
                  <a:cubicBezTo>
                    <a:pt x="449" y="378"/>
                    <a:pt x="424" y="374"/>
                    <a:pt x="398" y="374"/>
                  </a:cubicBezTo>
                  <a:cubicBezTo>
                    <a:pt x="254" y="374"/>
                    <a:pt x="137" y="491"/>
                    <a:pt x="137" y="635"/>
                  </a:cubicBezTo>
                  <a:cubicBezTo>
                    <a:pt x="137" y="647"/>
                    <a:pt x="138" y="659"/>
                    <a:pt x="140" y="671"/>
                  </a:cubicBezTo>
                  <a:cubicBezTo>
                    <a:pt x="59" y="698"/>
                    <a:pt x="0" y="774"/>
                    <a:pt x="0" y="864"/>
                  </a:cubicBezTo>
                  <a:cubicBezTo>
                    <a:pt x="0" y="975"/>
                    <a:pt x="91" y="1066"/>
                    <a:pt x="203" y="1066"/>
                  </a:cubicBezTo>
                  <a:cubicBezTo>
                    <a:pt x="1799" y="1066"/>
                    <a:pt x="1799" y="1066"/>
                    <a:pt x="1799" y="1066"/>
                  </a:cubicBezTo>
                  <a:cubicBezTo>
                    <a:pt x="1911" y="1066"/>
                    <a:pt x="2002" y="975"/>
                    <a:pt x="2002" y="864"/>
                  </a:cubicBezTo>
                  <a:cubicBezTo>
                    <a:pt x="2002" y="752"/>
                    <a:pt x="1911" y="661"/>
                    <a:pt x="1799" y="661"/>
                  </a:cubicBezTo>
                </a:path>
              </a:pathLst>
            </a:custGeom>
            <a:solidFill>
              <a:srgbClr val="FFFFFF"/>
            </a:solidFill>
            <a:ln>
              <a:noFill/>
            </a:ln>
          </p:spPr>
          <p:txBody>
            <a:bodyPr vert="horz" wrap="square" lIns="91440" tIns="45720" rIns="91440" bIns="45720" numCol="1" anchor="t" anchorCtr="0" compatLnSpc="1"/>
            <a:lstStyle/>
            <a:p>
              <a:endParaRPr lang="zh-CN" altLang="en-US"/>
            </a:p>
          </p:txBody>
        </p:sp>
        <p:sp>
          <p:nvSpPr>
            <p:cNvPr id="1048928" name="ïSḷïḓè"/>
            <p:cNvSpPr/>
            <p:nvPr/>
          </p:nvSpPr>
          <p:spPr bwMode="auto">
            <a:xfrm>
              <a:off x="8377238" y="171450"/>
              <a:ext cx="1739900" cy="1716088"/>
            </a:xfrm>
            <a:custGeom>
              <a:avLst/>
              <a:gdLst>
                <a:gd name="T0" fmla="*/ 17 w 1079"/>
                <a:gd name="T1" fmla="*/ 0 h 1066"/>
                <a:gd name="T2" fmla="*/ 17 w 1079"/>
                <a:gd name="T3" fmla="*/ 0 h 1066"/>
                <a:gd name="T4" fmla="*/ 0 w 1079"/>
                <a:gd name="T5" fmla="*/ 1 h 1066"/>
                <a:gd name="T6" fmla="*/ 0 w 1079"/>
                <a:gd name="T7" fmla="*/ 1066 h 1066"/>
                <a:gd name="T8" fmla="*/ 876 w 1079"/>
                <a:gd name="T9" fmla="*/ 1066 h 1066"/>
                <a:gd name="T10" fmla="*/ 1079 w 1079"/>
                <a:gd name="T11" fmla="*/ 864 h 1066"/>
                <a:gd name="T12" fmla="*/ 876 w 1079"/>
                <a:gd name="T13" fmla="*/ 661 h 1066"/>
                <a:gd name="T14" fmla="*/ 846 w 1079"/>
                <a:gd name="T15" fmla="*/ 661 h 1066"/>
                <a:gd name="T16" fmla="*/ 846 w 1079"/>
                <a:gd name="T17" fmla="*/ 661 h 1066"/>
                <a:gd name="T18" fmla="*/ 854 w 1079"/>
                <a:gd name="T19" fmla="*/ 599 h 1066"/>
                <a:gd name="T20" fmla="*/ 607 w 1079"/>
                <a:gd name="T21" fmla="*/ 352 h 1066"/>
                <a:gd name="T22" fmla="*/ 485 w 1079"/>
                <a:gd name="T23" fmla="*/ 385 h 1066"/>
                <a:gd name="T24" fmla="*/ 17 w 1079"/>
                <a:gd name="T25" fmla="*/ 0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9" h="1066">
                  <a:moveTo>
                    <a:pt x="17" y="0"/>
                  </a:moveTo>
                  <a:cubicBezTo>
                    <a:pt x="17" y="0"/>
                    <a:pt x="17" y="0"/>
                    <a:pt x="17" y="0"/>
                  </a:cubicBezTo>
                  <a:cubicBezTo>
                    <a:pt x="12" y="0"/>
                    <a:pt x="6" y="1"/>
                    <a:pt x="0" y="1"/>
                  </a:cubicBezTo>
                  <a:cubicBezTo>
                    <a:pt x="0" y="1066"/>
                    <a:pt x="0" y="1066"/>
                    <a:pt x="0" y="1066"/>
                  </a:cubicBezTo>
                  <a:cubicBezTo>
                    <a:pt x="876" y="1066"/>
                    <a:pt x="876" y="1066"/>
                    <a:pt x="876" y="1066"/>
                  </a:cubicBezTo>
                  <a:cubicBezTo>
                    <a:pt x="988" y="1066"/>
                    <a:pt x="1079" y="975"/>
                    <a:pt x="1079" y="864"/>
                  </a:cubicBezTo>
                  <a:cubicBezTo>
                    <a:pt x="1079" y="752"/>
                    <a:pt x="988" y="661"/>
                    <a:pt x="876" y="661"/>
                  </a:cubicBezTo>
                  <a:cubicBezTo>
                    <a:pt x="846" y="661"/>
                    <a:pt x="846" y="661"/>
                    <a:pt x="846" y="661"/>
                  </a:cubicBezTo>
                  <a:cubicBezTo>
                    <a:pt x="846" y="661"/>
                    <a:pt x="846" y="661"/>
                    <a:pt x="846" y="661"/>
                  </a:cubicBezTo>
                  <a:cubicBezTo>
                    <a:pt x="851" y="641"/>
                    <a:pt x="854" y="620"/>
                    <a:pt x="854" y="599"/>
                  </a:cubicBezTo>
                  <a:cubicBezTo>
                    <a:pt x="854" y="463"/>
                    <a:pt x="743" y="352"/>
                    <a:pt x="607" y="352"/>
                  </a:cubicBezTo>
                  <a:cubicBezTo>
                    <a:pt x="563" y="352"/>
                    <a:pt x="521" y="364"/>
                    <a:pt x="485" y="385"/>
                  </a:cubicBezTo>
                  <a:cubicBezTo>
                    <a:pt x="442" y="166"/>
                    <a:pt x="249" y="0"/>
                    <a:pt x="17" y="0"/>
                  </a:cubicBezTo>
                </a:path>
              </a:pathLst>
            </a:custGeom>
            <a:solidFill>
              <a:srgbClr val="E5E5E5"/>
            </a:solidFill>
            <a:ln>
              <a:noFill/>
            </a:ln>
          </p:spPr>
          <p:txBody>
            <a:bodyPr vert="horz" wrap="square" lIns="91440" tIns="45720" rIns="91440" bIns="45720" numCol="1" anchor="t" anchorCtr="0" compatLnSpc="1"/>
            <a:lstStyle/>
            <a:p>
              <a:endParaRPr lang="zh-CN" altLang="en-US"/>
            </a:p>
          </p:txBody>
        </p:sp>
        <p:sp>
          <p:nvSpPr>
            <p:cNvPr id="1048929" name="i$ļiḑè"/>
            <p:cNvSpPr/>
            <p:nvPr/>
          </p:nvSpPr>
          <p:spPr bwMode="auto">
            <a:xfrm>
              <a:off x="6624638" y="2813050"/>
              <a:ext cx="2297113" cy="1220788"/>
            </a:xfrm>
            <a:custGeom>
              <a:avLst/>
              <a:gdLst>
                <a:gd name="T0" fmla="*/ 1280 w 1425"/>
                <a:gd name="T1" fmla="*/ 470 h 759"/>
                <a:gd name="T2" fmla="*/ 1259 w 1425"/>
                <a:gd name="T3" fmla="*/ 470 h 759"/>
                <a:gd name="T4" fmla="*/ 1265 w 1425"/>
                <a:gd name="T5" fmla="*/ 426 h 759"/>
                <a:gd name="T6" fmla="*/ 1089 w 1425"/>
                <a:gd name="T7" fmla="*/ 251 h 759"/>
                <a:gd name="T8" fmla="*/ 1002 w 1425"/>
                <a:gd name="T9" fmla="*/ 274 h 759"/>
                <a:gd name="T10" fmla="*/ 669 w 1425"/>
                <a:gd name="T11" fmla="*/ 0 h 759"/>
                <a:gd name="T12" fmla="*/ 337 w 1425"/>
                <a:gd name="T13" fmla="*/ 274 h 759"/>
                <a:gd name="T14" fmla="*/ 283 w 1425"/>
                <a:gd name="T15" fmla="*/ 266 h 759"/>
                <a:gd name="T16" fmla="*/ 98 w 1425"/>
                <a:gd name="T17" fmla="*/ 452 h 759"/>
                <a:gd name="T18" fmla="*/ 99 w 1425"/>
                <a:gd name="T19" fmla="*/ 478 h 759"/>
                <a:gd name="T20" fmla="*/ 0 w 1425"/>
                <a:gd name="T21" fmla="*/ 615 h 759"/>
                <a:gd name="T22" fmla="*/ 144 w 1425"/>
                <a:gd name="T23" fmla="*/ 759 h 759"/>
                <a:gd name="T24" fmla="*/ 1280 w 1425"/>
                <a:gd name="T25" fmla="*/ 759 h 759"/>
                <a:gd name="T26" fmla="*/ 1425 w 1425"/>
                <a:gd name="T27" fmla="*/ 615 h 759"/>
                <a:gd name="T28" fmla="*/ 1280 w 1425"/>
                <a:gd name="T29" fmla="*/ 470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25" h="759">
                  <a:moveTo>
                    <a:pt x="1280" y="470"/>
                  </a:moveTo>
                  <a:cubicBezTo>
                    <a:pt x="1259" y="470"/>
                    <a:pt x="1259" y="470"/>
                    <a:pt x="1259" y="470"/>
                  </a:cubicBezTo>
                  <a:cubicBezTo>
                    <a:pt x="1263" y="456"/>
                    <a:pt x="1265" y="441"/>
                    <a:pt x="1265" y="426"/>
                  </a:cubicBezTo>
                  <a:cubicBezTo>
                    <a:pt x="1265" y="329"/>
                    <a:pt x="1186" y="251"/>
                    <a:pt x="1089" y="251"/>
                  </a:cubicBezTo>
                  <a:cubicBezTo>
                    <a:pt x="1058" y="251"/>
                    <a:pt x="1028" y="259"/>
                    <a:pt x="1002" y="274"/>
                  </a:cubicBezTo>
                  <a:cubicBezTo>
                    <a:pt x="972" y="118"/>
                    <a:pt x="834" y="0"/>
                    <a:pt x="669" y="0"/>
                  </a:cubicBezTo>
                  <a:cubicBezTo>
                    <a:pt x="505" y="0"/>
                    <a:pt x="367" y="118"/>
                    <a:pt x="337" y="274"/>
                  </a:cubicBezTo>
                  <a:cubicBezTo>
                    <a:pt x="320" y="269"/>
                    <a:pt x="302" y="266"/>
                    <a:pt x="283" y="266"/>
                  </a:cubicBezTo>
                  <a:cubicBezTo>
                    <a:pt x="181" y="266"/>
                    <a:pt x="98" y="349"/>
                    <a:pt x="98" y="452"/>
                  </a:cubicBezTo>
                  <a:cubicBezTo>
                    <a:pt x="98" y="461"/>
                    <a:pt x="98" y="469"/>
                    <a:pt x="99" y="478"/>
                  </a:cubicBezTo>
                  <a:cubicBezTo>
                    <a:pt x="42" y="496"/>
                    <a:pt x="0" y="551"/>
                    <a:pt x="0" y="615"/>
                  </a:cubicBezTo>
                  <a:cubicBezTo>
                    <a:pt x="0" y="694"/>
                    <a:pt x="65" y="759"/>
                    <a:pt x="144" y="759"/>
                  </a:cubicBezTo>
                  <a:cubicBezTo>
                    <a:pt x="1280" y="759"/>
                    <a:pt x="1280" y="759"/>
                    <a:pt x="1280" y="759"/>
                  </a:cubicBezTo>
                  <a:cubicBezTo>
                    <a:pt x="1360" y="759"/>
                    <a:pt x="1425" y="694"/>
                    <a:pt x="1425" y="615"/>
                  </a:cubicBezTo>
                  <a:cubicBezTo>
                    <a:pt x="1425" y="535"/>
                    <a:pt x="1360" y="470"/>
                    <a:pt x="1280" y="470"/>
                  </a:cubicBezTo>
                </a:path>
              </a:pathLst>
            </a:custGeom>
            <a:solidFill>
              <a:srgbClr val="FFFFFF"/>
            </a:solidFill>
            <a:ln>
              <a:noFill/>
            </a:ln>
          </p:spPr>
          <p:txBody>
            <a:bodyPr vert="horz" wrap="square" lIns="91440" tIns="45720" rIns="91440" bIns="45720" numCol="1" anchor="t" anchorCtr="0" compatLnSpc="1"/>
            <a:lstStyle/>
            <a:p>
              <a:endParaRPr lang="zh-CN" altLang="en-US"/>
            </a:p>
          </p:txBody>
        </p:sp>
        <p:sp>
          <p:nvSpPr>
            <p:cNvPr id="1048930" name="íşlïḑé"/>
            <p:cNvSpPr/>
            <p:nvPr/>
          </p:nvSpPr>
          <p:spPr bwMode="auto">
            <a:xfrm>
              <a:off x="7683501" y="2813050"/>
              <a:ext cx="1238250" cy="1220788"/>
            </a:xfrm>
            <a:custGeom>
              <a:avLst/>
              <a:gdLst>
                <a:gd name="T0" fmla="*/ 12 w 768"/>
                <a:gd name="T1" fmla="*/ 0 h 759"/>
                <a:gd name="T2" fmla="*/ 12 w 768"/>
                <a:gd name="T3" fmla="*/ 0 h 759"/>
                <a:gd name="T4" fmla="*/ 0 w 768"/>
                <a:gd name="T5" fmla="*/ 1 h 759"/>
                <a:gd name="T6" fmla="*/ 0 w 768"/>
                <a:gd name="T7" fmla="*/ 759 h 759"/>
                <a:gd name="T8" fmla="*/ 623 w 768"/>
                <a:gd name="T9" fmla="*/ 759 h 759"/>
                <a:gd name="T10" fmla="*/ 768 w 768"/>
                <a:gd name="T11" fmla="*/ 615 h 759"/>
                <a:gd name="T12" fmla="*/ 623 w 768"/>
                <a:gd name="T13" fmla="*/ 470 h 759"/>
                <a:gd name="T14" fmla="*/ 602 w 768"/>
                <a:gd name="T15" fmla="*/ 470 h 759"/>
                <a:gd name="T16" fmla="*/ 602 w 768"/>
                <a:gd name="T17" fmla="*/ 470 h 759"/>
                <a:gd name="T18" fmla="*/ 608 w 768"/>
                <a:gd name="T19" fmla="*/ 426 h 759"/>
                <a:gd name="T20" fmla="*/ 432 w 768"/>
                <a:gd name="T21" fmla="*/ 251 h 759"/>
                <a:gd name="T22" fmla="*/ 345 w 768"/>
                <a:gd name="T23" fmla="*/ 274 h 759"/>
                <a:gd name="T24" fmla="*/ 12 w 768"/>
                <a:gd name="T25" fmla="*/ 0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8" h="759">
                  <a:moveTo>
                    <a:pt x="12" y="0"/>
                  </a:moveTo>
                  <a:cubicBezTo>
                    <a:pt x="12" y="0"/>
                    <a:pt x="12" y="0"/>
                    <a:pt x="12" y="0"/>
                  </a:cubicBezTo>
                  <a:cubicBezTo>
                    <a:pt x="8" y="0"/>
                    <a:pt x="4" y="0"/>
                    <a:pt x="0" y="1"/>
                  </a:cubicBezTo>
                  <a:cubicBezTo>
                    <a:pt x="0" y="759"/>
                    <a:pt x="0" y="759"/>
                    <a:pt x="0" y="759"/>
                  </a:cubicBezTo>
                  <a:cubicBezTo>
                    <a:pt x="623" y="759"/>
                    <a:pt x="623" y="759"/>
                    <a:pt x="623" y="759"/>
                  </a:cubicBezTo>
                  <a:cubicBezTo>
                    <a:pt x="703" y="759"/>
                    <a:pt x="768" y="694"/>
                    <a:pt x="768" y="615"/>
                  </a:cubicBezTo>
                  <a:cubicBezTo>
                    <a:pt x="768" y="535"/>
                    <a:pt x="703" y="470"/>
                    <a:pt x="623" y="470"/>
                  </a:cubicBezTo>
                  <a:cubicBezTo>
                    <a:pt x="602" y="470"/>
                    <a:pt x="602" y="470"/>
                    <a:pt x="602" y="470"/>
                  </a:cubicBezTo>
                  <a:cubicBezTo>
                    <a:pt x="602" y="470"/>
                    <a:pt x="602" y="470"/>
                    <a:pt x="602" y="470"/>
                  </a:cubicBezTo>
                  <a:cubicBezTo>
                    <a:pt x="606" y="456"/>
                    <a:pt x="608" y="441"/>
                    <a:pt x="608" y="426"/>
                  </a:cubicBezTo>
                  <a:cubicBezTo>
                    <a:pt x="608" y="329"/>
                    <a:pt x="529" y="251"/>
                    <a:pt x="432" y="251"/>
                  </a:cubicBezTo>
                  <a:cubicBezTo>
                    <a:pt x="401" y="251"/>
                    <a:pt x="371" y="259"/>
                    <a:pt x="345" y="274"/>
                  </a:cubicBezTo>
                  <a:cubicBezTo>
                    <a:pt x="315" y="118"/>
                    <a:pt x="177" y="0"/>
                    <a:pt x="12" y="0"/>
                  </a:cubicBezTo>
                </a:path>
              </a:pathLst>
            </a:custGeom>
            <a:solidFill>
              <a:srgbClr val="E5E5E5"/>
            </a:solidFill>
            <a:ln>
              <a:noFill/>
            </a:ln>
          </p:spPr>
          <p:txBody>
            <a:bodyPr vert="horz" wrap="square" lIns="91440" tIns="45720" rIns="91440" bIns="45720" numCol="1" anchor="t" anchorCtr="0" compatLnSpc="1"/>
            <a:lstStyle/>
            <a:p>
              <a:endParaRPr lang="zh-CN" altLang="en-US"/>
            </a:p>
          </p:txBody>
        </p:sp>
        <p:sp>
          <p:nvSpPr>
            <p:cNvPr id="1048931" name="îšľïďè"/>
            <p:cNvSpPr/>
            <p:nvPr/>
          </p:nvSpPr>
          <p:spPr bwMode="auto">
            <a:xfrm>
              <a:off x="2441576" y="5924550"/>
              <a:ext cx="1071563" cy="49213"/>
            </a:xfrm>
            <a:prstGeom prst="rect">
              <a:avLst/>
            </a:prstGeom>
            <a:solidFill>
              <a:srgbClr val="003333"/>
            </a:solidFill>
            <a:ln>
              <a:noFill/>
            </a:ln>
          </p:spPr>
          <p:txBody>
            <a:bodyPr vert="horz" wrap="square" lIns="91440" tIns="45720" rIns="91440" bIns="45720" numCol="1" anchor="t" anchorCtr="0" compatLnSpc="1"/>
            <a:lstStyle/>
            <a:p>
              <a:endParaRPr lang="zh-CN" altLang="en-US"/>
            </a:p>
          </p:txBody>
        </p:sp>
        <p:sp>
          <p:nvSpPr>
            <p:cNvPr id="1048932" name="íṡḷïḓé"/>
            <p:cNvSpPr/>
            <p:nvPr/>
          </p:nvSpPr>
          <p:spPr bwMode="auto">
            <a:xfrm>
              <a:off x="2065338" y="5319713"/>
              <a:ext cx="1822450" cy="619125"/>
            </a:xfrm>
            <a:custGeom>
              <a:avLst/>
              <a:gdLst>
                <a:gd name="T0" fmla="*/ 1060 w 1130"/>
                <a:gd name="T1" fmla="*/ 0 h 385"/>
                <a:gd name="T2" fmla="*/ 60 w 1130"/>
                <a:gd name="T3" fmla="*/ 0 h 385"/>
                <a:gd name="T4" fmla="*/ 9 w 1130"/>
                <a:gd name="T5" fmla="*/ 63 h 385"/>
                <a:gd name="T6" fmla="*/ 9 w 1130"/>
                <a:gd name="T7" fmla="*/ 62 h 385"/>
                <a:gd name="T8" fmla="*/ 9 w 1130"/>
                <a:gd name="T9" fmla="*/ 69 h 385"/>
                <a:gd name="T10" fmla="*/ 82 w 1130"/>
                <a:gd name="T11" fmla="*/ 342 h 385"/>
                <a:gd name="T12" fmla="*/ 157 w 1130"/>
                <a:gd name="T13" fmla="*/ 385 h 385"/>
                <a:gd name="T14" fmla="*/ 993 w 1130"/>
                <a:gd name="T15" fmla="*/ 385 h 385"/>
                <a:gd name="T16" fmla="*/ 1066 w 1130"/>
                <a:gd name="T17" fmla="*/ 343 h 385"/>
                <a:gd name="T18" fmla="*/ 1123 w 1130"/>
                <a:gd name="T19" fmla="*/ 69 h 385"/>
                <a:gd name="T20" fmla="*/ 1123 w 1130"/>
                <a:gd name="T21" fmla="*/ 66 h 385"/>
                <a:gd name="T22" fmla="*/ 1123 w 1130"/>
                <a:gd name="T23" fmla="*/ 66 h 385"/>
                <a:gd name="T24" fmla="*/ 1126 w 1130"/>
                <a:gd name="T25" fmla="*/ 42 h 385"/>
                <a:gd name="T26" fmla="*/ 1060 w 1130"/>
                <a:gd name="T27" fmla="*/ 0 h 385"/>
                <a:gd name="T28" fmla="*/ 9 w 1130"/>
                <a:gd name="T29" fmla="*/ 58 h 385"/>
                <a:gd name="T30" fmla="*/ 9 w 1130"/>
                <a:gd name="T31" fmla="*/ 60 h 385"/>
                <a:gd name="T32" fmla="*/ 9 w 1130"/>
                <a:gd name="T33" fmla="*/ 58 h 385"/>
                <a:gd name="T34" fmla="*/ 11 w 1130"/>
                <a:gd name="T35" fmla="*/ 52 h 385"/>
                <a:gd name="T36" fmla="*/ 11 w 1130"/>
                <a:gd name="T37" fmla="*/ 53 h 385"/>
                <a:gd name="T38" fmla="*/ 11 w 1130"/>
                <a:gd name="T39" fmla="*/ 52 h 385"/>
                <a:gd name="T40" fmla="*/ 10 w 1130"/>
                <a:gd name="T41" fmla="*/ 55 h 385"/>
                <a:gd name="T42" fmla="*/ 10 w 1130"/>
                <a:gd name="T43" fmla="*/ 56 h 385"/>
                <a:gd name="T44" fmla="*/ 10 w 1130"/>
                <a:gd name="T45" fmla="*/ 55 h 385"/>
                <a:gd name="T46" fmla="*/ 51 w 1130"/>
                <a:gd name="T47" fmla="*/ 28 h 385"/>
                <a:gd name="T48" fmla="*/ 55 w 1130"/>
                <a:gd name="T49" fmla="*/ 28 h 385"/>
                <a:gd name="T50" fmla="*/ 51 w 1130"/>
                <a:gd name="T51" fmla="*/ 28 h 385"/>
                <a:gd name="T52" fmla="*/ 23 w 1130"/>
                <a:gd name="T53" fmla="*/ 38 h 385"/>
                <a:gd name="T54" fmla="*/ 23 w 1130"/>
                <a:gd name="T55" fmla="*/ 38 h 385"/>
                <a:gd name="T56" fmla="*/ 23 w 1130"/>
                <a:gd name="T57" fmla="*/ 38 h 385"/>
                <a:gd name="T58" fmla="*/ 26 w 1130"/>
                <a:gd name="T59" fmla="*/ 36 h 385"/>
                <a:gd name="T60" fmla="*/ 27 w 1130"/>
                <a:gd name="T61" fmla="*/ 36 h 385"/>
                <a:gd name="T62" fmla="*/ 26 w 1130"/>
                <a:gd name="T63" fmla="*/ 36 h 385"/>
                <a:gd name="T64" fmla="*/ 30 w 1130"/>
                <a:gd name="T65" fmla="*/ 34 h 385"/>
                <a:gd name="T66" fmla="*/ 31 w 1130"/>
                <a:gd name="T67" fmla="*/ 34 h 385"/>
                <a:gd name="T68" fmla="*/ 30 w 1130"/>
                <a:gd name="T69" fmla="*/ 34 h 385"/>
                <a:gd name="T70" fmla="*/ 34 w 1130"/>
                <a:gd name="T71" fmla="*/ 32 h 385"/>
                <a:gd name="T72" fmla="*/ 35 w 1130"/>
                <a:gd name="T73" fmla="*/ 32 h 385"/>
                <a:gd name="T74" fmla="*/ 34 w 1130"/>
                <a:gd name="T75" fmla="*/ 32 h 385"/>
                <a:gd name="T76" fmla="*/ 38 w 1130"/>
                <a:gd name="T77" fmla="*/ 31 h 385"/>
                <a:gd name="T78" fmla="*/ 40 w 1130"/>
                <a:gd name="T79" fmla="*/ 30 h 385"/>
                <a:gd name="T80" fmla="*/ 38 w 1130"/>
                <a:gd name="T81" fmla="*/ 31 h 385"/>
                <a:gd name="T82" fmla="*/ 42 w 1130"/>
                <a:gd name="T83" fmla="*/ 29 h 385"/>
                <a:gd name="T84" fmla="*/ 44 w 1130"/>
                <a:gd name="T85" fmla="*/ 29 h 385"/>
                <a:gd name="T86" fmla="*/ 42 w 1130"/>
                <a:gd name="T87" fmla="*/ 29 h 385"/>
                <a:gd name="T88" fmla="*/ 47 w 1130"/>
                <a:gd name="T89" fmla="*/ 29 h 385"/>
                <a:gd name="T90" fmla="*/ 49 w 1130"/>
                <a:gd name="T91" fmla="*/ 28 h 385"/>
                <a:gd name="T92" fmla="*/ 47 w 1130"/>
                <a:gd name="T93" fmla="*/ 2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0" h="385">
                  <a:moveTo>
                    <a:pt x="1060" y="0"/>
                  </a:moveTo>
                  <a:cubicBezTo>
                    <a:pt x="60" y="0"/>
                    <a:pt x="60" y="0"/>
                    <a:pt x="60" y="0"/>
                  </a:cubicBezTo>
                  <a:cubicBezTo>
                    <a:pt x="14" y="0"/>
                    <a:pt x="0" y="29"/>
                    <a:pt x="9" y="63"/>
                  </a:cubicBezTo>
                  <a:cubicBezTo>
                    <a:pt x="9" y="63"/>
                    <a:pt x="9" y="62"/>
                    <a:pt x="9" y="62"/>
                  </a:cubicBezTo>
                  <a:cubicBezTo>
                    <a:pt x="9" y="64"/>
                    <a:pt x="9" y="66"/>
                    <a:pt x="9" y="69"/>
                  </a:cubicBezTo>
                  <a:cubicBezTo>
                    <a:pt x="82" y="342"/>
                    <a:pt x="82" y="342"/>
                    <a:pt x="82" y="342"/>
                  </a:cubicBezTo>
                  <a:cubicBezTo>
                    <a:pt x="93" y="384"/>
                    <a:pt x="103" y="385"/>
                    <a:pt x="157" y="385"/>
                  </a:cubicBezTo>
                  <a:cubicBezTo>
                    <a:pt x="993" y="385"/>
                    <a:pt x="993" y="385"/>
                    <a:pt x="993" y="385"/>
                  </a:cubicBezTo>
                  <a:cubicBezTo>
                    <a:pt x="1036" y="385"/>
                    <a:pt x="1058" y="385"/>
                    <a:pt x="1066" y="343"/>
                  </a:cubicBezTo>
                  <a:cubicBezTo>
                    <a:pt x="1123" y="69"/>
                    <a:pt x="1123" y="69"/>
                    <a:pt x="1123" y="69"/>
                  </a:cubicBezTo>
                  <a:cubicBezTo>
                    <a:pt x="1123" y="68"/>
                    <a:pt x="1123" y="67"/>
                    <a:pt x="1123" y="66"/>
                  </a:cubicBezTo>
                  <a:cubicBezTo>
                    <a:pt x="1123" y="66"/>
                    <a:pt x="1123" y="66"/>
                    <a:pt x="1123" y="66"/>
                  </a:cubicBezTo>
                  <a:cubicBezTo>
                    <a:pt x="1126" y="42"/>
                    <a:pt x="1126" y="42"/>
                    <a:pt x="1126" y="42"/>
                  </a:cubicBezTo>
                  <a:cubicBezTo>
                    <a:pt x="1130" y="9"/>
                    <a:pt x="1086" y="0"/>
                    <a:pt x="1060" y="0"/>
                  </a:cubicBezTo>
                  <a:moveTo>
                    <a:pt x="9" y="58"/>
                  </a:moveTo>
                  <a:cubicBezTo>
                    <a:pt x="9" y="59"/>
                    <a:pt x="9" y="59"/>
                    <a:pt x="9" y="60"/>
                  </a:cubicBezTo>
                  <a:cubicBezTo>
                    <a:pt x="9" y="59"/>
                    <a:pt x="9" y="59"/>
                    <a:pt x="9" y="58"/>
                  </a:cubicBezTo>
                  <a:moveTo>
                    <a:pt x="11" y="52"/>
                  </a:moveTo>
                  <a:cubicBezTo>
                    <a:pt x="11" y="53"/>
                    <a:pt x="11" y="53"/>
                    <a:pt x="11" y="53"/>
                  </a:cubicBezTo>
                  <a:cubicBezTo>
                    <a:pt x="11" y="52"/>
                    <a:pt x="11" y="52"/>
                    <a:pt x="11" y="52"/>
                  </a:cubicBezTo>
                  <a:moveTo>
                    <a:pt x="10" y="55"/>
                  </a:moveTo>
                  <a:cubicBezTo>
                    <a:pt x="10" y="55"/>
                    <a:pt x="10" y="56"/>
                    <a:pt x="10" y="56"/>
                  </a:cubicBezTo>
                  <a:cubicBezTo>
                    <a:pt x="10" y="56"/>
                    <a:pt x="10" y="55"/>
                    <a:pt x="10" y="55"/>
                  </a:cubicBezTo>
                  <a:moveTo>
                    <a:pt x="51" y="28"/>
                  </a:moveTo>
                  <a:cubicBezTo>
                    <a:pt x="52" y="28"/>
                    <a:pt x="54" y="28"/>
                    <a:pt x="55" y="28"/>
                  </a:cubicBezTo>
                  <a:cubicBezTo>
                    <a:pt x="54" y="28"/>
                    <a:pt x="52" y="28"/>
                    <a:pt x="51" y="28"/>
                  </a:cubicBezTo>
                  <a:moveTo>
                    <a:pt x="23" y="38"/>
                  </a:moveTo>
                  <a:cubicBezTo>
                    <a:pt x="23" y="38"/>
                    <a:pt x="23" y="38"/>
                    <a:pt x="23" y="38"/>
                  </a:cubicBezTo>
                  <a:cubicBezTo>
                    <a:pt x="23" y="38"/>
                    <a:pt x="23" y="38"/>
                    <a:pt x="23" y="38"/>
                  </a:cubicBezTo>
                  <a:moveTo>
                    <a:pt x="26" y="36"/>
                  </a:moveTo>
                  <a:cubicBezTo>
                    <a:pt x="27" y="36"/>
                    <a:pt x="27" y="36"/>
                    <a:pt x="27" y="36"/>
                  </a:cubicBezTo>
                  <a:cubicBezTo>
                    <a:pt x="26" y="36"/>
                    <a:pt x="26" y="36"/>
                    <a:pt x="26" y="36"/>
                  </a:cubicBezTo>
                  <a:moveTo>
                    <a:pt x="30" y="34"/>
                  </a:moveTo>
                  <a:cubicBezTo>
                    <a:pt x="31" y="34"/>
                    <a:pt x="31" y="34"/>
                    <a:pt x="31" y="34"/>
                  </a:cubicBezTo>
                  <a:cubicBezTo>
                    <a:pt x="30" y="34"/>
                    <a:pt x="30" y="34"/>
                    <a:pt x="30" y="34"/>
                  </a:cubicBezTo>
                  <a:moveTo>
                    <a:pt x="34" y="32"/>
                  </a:moveTo>
                  <a:cubicBezTo>
                    <a:pt x="34" y="32"/>
                    <a:pt x="35" y="32"/>
                    <a:pt x="35" y="32"/>
                  </a:cubicBezTo>
                  <a:cubicBezTo>
                    <a:pt x="35" y="32"/>
                    <a:pt x="34" y="32"/>
                    <a:pt x="34" y="32"/>
                  </a:cubicBezTo>
                  <a:moveTo>
                    <a:pt x="38" y="31"/>
                  </a:moveTo>
                  <a:cubicBezTo>
                    <a:pt x="38" y="31"/>
                    <a:pt x="39" y="30"/>
                    <a:pt x="40" y="30"/>
                  </a:cubicBezTo>
                  <a:cubicBezTo>
                    <a:pt x="39" y="30"/>
                    <a:pt x="38" y="31"/>
                    <a:pt x="38" y="31"/>
                  </a:cubicBezTo>
                  <a:moveTo>
                    <a:pt x="42" y="29"/>
                  </a:moveTo>
                  <a:cubicBezTo>
                    <a:pt x="43" y="29"/>
                    <a:pt x="44" y="29"/>
                    <a:pt x="44" y="29"/>
                  </a:cubicBezTo>
                  <a:cubicBezTo>
                    <a:pt x="44" y="29"/>
                    <a:pt x="43" y="29"/>
                    <a:pt x="42" y="29"/>
                  </a:cubicBezTo>
                  <a:moveTo>
                    <a:pt x="47" y="29"/>
                  </a:moveTo>
                  <a:cubicBezTo>
                    <a:pt x="47" y="28"/>
                    <a:pt x="48" y="28"/>
                    <a:pt x="49" y="28"/>
                  </a:cubicBezTo>
                  <a:cubicBezTo>
                    <a:pt x="48" y="28"/>
                    <a:pt x="47" y="28"/>
                    <a:pt x="47" y="29"/>
                  </a:cubicBezTo>
                </a:path>
              </a:pathLst>
            </a:custGeom>
            <a:solidFill>
              <a:srgbClr val="34495E"/>
            </a:solidFill>
            <a:ln>
              <a:noFill/>
            </a:ln>
          </p:spPr>
          <p:txBody>
            <a:bodyPr vert="horz" wrap="square" lIns="91440" tIns="45720" rIns="91440" bIns="45720" numCol="1" anchor="t" anchorCtr="0" compatLnSpc="1"/>
            <a:lstStyle/>
            <a:p>
              <a:endParaRPr lang="zh-CN" altLang="en-US"/>
            </a:p>
          </p:txBody>
        </p:sp>
        <p:sp>
          <p:nvSpPr>
            <p:cNvPr id="1048933" name="isľîḋê"/>
            <p:cNvSpPr/>
            <p:nvPr/>
          </p:nvSpPr>
          <p:spPr bwMode="auto">
            <a:xfrm>
              <a:off x="2074863" y="5319713"/>
              <a:ext cx="1806575" cy="106363"/>
            </a:xfrm>
            <a:custGeom>
              <a:avLst/>
              <a:gdLst>
                <a:gd name="T0" fmla="*/ 1054 w 1120"/>
                <a:gd name="T1" fmla="*/ 0 h 66"/>
                <a:gd name="T2" fmla="*/ 891 w 1120"/>
                <a:gd name="T3" fmla="*/ 0 h 66"/>
                <a:gd name="T4" fmla="*/ 847 w 1120"/>
                <a:gd name="T5" fmla="*/ 0 h 66"/>
                <a:gd name="T6" fmla="*/ 54 w 1120"/>
                <a:gd name="T7" fmla="*/ 0 h 66"/>
                <a:gd name="T8" fmla="*/ 0 w 1120"/>
                <a:gd name="T9" fmla="*/ 45 h 66"/>
                <a:gd name="T10" fmla="*/ 3 w 1120"/>
                <a:gd name="T11" fmla="*/ 63 h 66"/>
                <a:gd name="T12" fmla="*/ 21 w 1120"/>
                <a:gd name="T13" fmla="*/ 36 h 66"/>
                <a:gd name="T14" fmla="*/ 21 w 1120"/>
                <a:gd name="T15" fmla="*/ 36 h 66"/>
                <a:gd name="T16" fmla="*/ 21 w 1120"/>
                <a:gd name="T17" fmla="*/ 36 h 66"/>
                <a:gd name="T18" fmla="*/ 41 w 1120"/>
                <a:gd name="T19" fmla="*/ 29 h 66"/>
                <a:gd name="T20" fmla="*/ 41 w 1120"/>
                <a:gd name="T21" fmla="*/ 29 h 66"/>
                <a:gd name="T22" fmla="*/ 41 w 1120"/>
                <a:gd name="T23" fmla="*/ 29 h 66"/>
                <a:gd name="T24" fmla="*/ 49 w 1120"/>
                <a:gd name="T25" fmla="*/ 28 h 66"/>
                <a:gd name="T26" fmla="*/ 1071 w 1120"/>
                <a:gd name="T27" fmla="*/ 28 h 66"/>
                <a:gd name="T28" fmla="*/ 1117 w 1120"/>
                <a:gd name="T29" fmla="*/ 66 h 66"/>
                <a:gd name="T30" fmla="*/ 1120 w 1120"/>
                <a:gd name="T31" fmla="*/ 42 h 66"/>
                <a:gd name="T32" fmla="*/ 1120 w 1120"/>
                <a:gd name="T33" fmla="*/ 39 h 66"/>
                <a:gd name="T34" fmla="*/ 1054 w 1120"/>
                <a:gd name="T3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0" h="66">
                  <a:moveTo>
                    <a:pt x="1054" y="0"/>
                  </a:moveTo>
                  <a:cubicBezTo>
                    <a:pt x="891" y="0"/>
                    <a:pt x="891" y="0"/>
                    <a:pt x="891" y="0"/>
                  </a:cubicBezTo>
                  <a:cubicBezTo>
                    <a:pt x="847" y="0"/>
                    <a:pt x="847" y="0"/>
                    <a:pt x="847" y="0"/>
                  </a:cubicBezTo>
                  <a:cubicBezTo>
                    <a:pt x="54" y="0"/>
                    <a:pt x="54" y="0"/>
                    <a:pt x="54" y="0"/>
                  </a:cubicBezTo>
                  <a:cubicBezTo>
                    <a:pt x="17" y="0"/>
                    <a:pt x="0" y="19"/>
                    <a:pt x="0" y="45"/>
                  </a:cubicBezTo>
                  <a:cubicBezTo>
                    <a:pt x="0" y="51"/>
                    <a:pt x="1" y="57"/>
                    <a:pt x="3" y="63"/>
                  </a:cubicBezTo>
                  <a:cubicBezTo>
                    <a:pt x="3" y="52"/>
                    <a:pt x="10" y="42"/>
                    <a:pt x="21" y="36"/>
                  </a:cubicBezTo>
                  <a:cubicBezTo>
                    <a:pt x="21" y="36"/>
                    <a:pt x="21" y="36"/>
                    <a:pt x="21" y="36"/>
                  </a:cubicBezTo>
                  <a:cubicBezTo>
                    <a:pt x="21" y="36"/>
                    <a:pt x="21" y="36"/>
                    <a:pt x="21" y="36"/>
                  </a:cubicBezTo>
                  <a:cubicBezTo>
                    <a:pt x="27" y="32"/>
                    <a:pt x="34" y="30"/>
                    <a:pt x="41" y="29"/>
                  </a:cubicBezTo>
                  <a:cubicBezTo>
                    <a:pt x="41" y="29"/>
                    <a:pt x="41" y="29"/>
                    <a:pt x="41" y="29"/>
                  </a:cubicBezTo>
                  <a:cubicBezTo>
                    <a:pt x="41" y="29"/>
                    <a:pt x="41" y="29"/>
                    <a:pt x="41" y="29"/>
                  </a:cubicBezTo>
                  <a:cubicBezTo>
                    <a:pt x="44" y="28"/>
                    <a:pt x="47" y="28"/>
                    <a:pt x="49" y="28"/>
                  </a:cubicBezTo>
                  <a:cubicBezTo>
                    <a:pt x="1071" y="28"/>
                    <a:pt x="1071" y="28"/>
                    <a:pt x="1071" y="28"/>
                  </a:cubicBezTo>
                  <a:cubicBezTo>
                    <a:pt x="1092" y="28"/>
                    <a:pt x="1113" y="48"/>
                    <a:pt x="1117" y="66"/>
                  </a:cubicBezTo>
                  <a:cubicBezTo>
                    <a:pt x="1120" y="42"/>
                    <a:pt x="1120" y="42"/>
                    <a:pt x="1120" y="42"/>
                  </a:cubicBezTo>
                  <a:cubicBezTo>
                    <a:pt x="1120" y="41"/>
                    <a:pt x="1120" y="40"/>
                    <a:pt x="1120" y="39"/>
                  </a:cubicBezTo>
                  <a:cubicBezTo>
                    <a:pt x="1120" y="8"/>
                    <a:pt x="1079" y="0"/>
                    <a:pt x="1054" y="0"/>
                  </a:cubicBezTo>
                </a:path>
              </a:pathLst>
            </a:custGeom>
            <a:solidFill>
              <a:srgbClr val="1A242F"/>
            </a:solidFill>
            <a:ln>
              <a:noFill/>
            </a:ln>
          </p:spPr>
          <p:txBody>
            <a:bodyPr vert="horz" wrap="square" lIns="91440" tIns="45720" rIns="91440" bIns="45720" numCol="1" anchor="t" anchorCtr="0" compatLnSpc="1"/>
            <a:lstStyle/>
            <a:p>
              <a:endParaRPr lang="zh-CN" altLang="en-US"/>
            </a:p>
          </p:txBody>
        </p:sp>
        <p:sp>
          <p:nvSpPr>
            <p:cNvPr id="1048934" name="ïṧ1íḑê"/>
            <p:cNvSpPr/>
            <p:nvPr/>
          </p:nvSpPr>
          <p:spPr bwMode="auto">
            <a:xfrm>
              <a:off x="2162176" y="5392738"/>
              <a:ext cx="1641475" cy="512763"/>
            </a:xfrm>
            <a:custGeom>
              <a:avLst/>
              <a:gdLst>
                <a:gd name="T0" fmla="*/ 1034 w 1034"/>
                <a:gd name="T1" fmla="*/ 0 h 323"/>
                <a:gd name="T2" fmla="*/ 843 w 1034"/>
                <a:gd name="T3" fmla="*/ 0 h 323"/>
                <a:gd name="T4" fmla="*/ 485 w 1034"/>
                <a:gd name="T5" fmla="*/ 323 h 323"/>
                <a:gd name="T6" fmla="*/ 455 w 1034"/>
                <a:gd name="T7" fmla="*/ 323 h 323"/>
                <a:gd name="T8" fmla="*/ 739 w 1034"/>
                <a:gd name="T9" fmla="*/ 0 h 323"/>
                <a:gd name="T10" fmla="*/ 631 w 1034"/>
                <a:gd name="T11" fmla="*/ 0 h 323"/>
                <a:gd name="T12" fmla="*/ 337 w 1034"/>
                <a:gd name="T13" fmla="*/ 323 h 323"/>
                <a:gd name="T14" fmla="*/ 185 w 1034"/>
                <a:gd name="T15" fmla="*/ 323 h 323"/>
                <a:gd name="T16" fmla="*/ 412 w 1034"/>
                <a:gd name="T17" fmla="*/ 1 h 323"/>
                <a:gd name="T18" fmla="*/ 0 w 1034"/>
                <a:gd name="T19" fmla="*/ 1 h 323"/>
                <a:gd name="T20" fmla="*/ 64 w 1034"/>
                <a:gd name="T21" fmla="*/ 323 h 323"/>
                <a:gd name="T22" fmla="*/ 978 w 1034"/>
                <a:gd name="T23" fmla="*/ 323 h 323"/>
                <a:gd name="T24" fmla="*/ 1034 w 1034"/>
                <a:gd name="T2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323">
                  <a:moveTo>
                    <a:pt x="1034" y="0"/>
                  </a:moveTo>
                  <a:lnTo>
                    <a:pt x="843" y="0"/>
                  </a:lnTo>
                  <a:lnTo>
                    <a:pt x="485" y="323"/>
                  </a:lnTo>
                  <a:lnTo>
                    <a:pt x="455" y="323"/>
                  </a:lnTo>
                  <a:lnTo>
                    <a:pt x="739" y="0"/>
                  </a:lnTo>
                  <a:lnTo>
                    <a:pt x="631" y="0"/>
                  </a:lnTo>
                  <a:lnTo>
                    <a:pt x="337" y="323"/>
                  </a:lnTo>
                  <a:lnTo>
                    <a:pt x="185" y="323"/>
                  </a:lnTo>
                  <a:lnTo>
                    <a:pt x="412" y="1"/>
                  </a:lnTo>
                  <a:lnTo>
                    <a:pt x="0" y="1"/>
                  </a:lnTo>
                  <a:lnTo>
                    <a:pt x="64" y="323"/>
                  </a:lnTo>
                  <a:lnTo>
                    <a:pt x="978" y="323"/>
                  </a:lnTo>
                  <a:lnTo>
                    <a:pt x="1034" y="0"/>
                  </a:lnTo>
                  <a:close/>
                </a:path>
              </a:pathLst>
            </a:custGeom>
            <a:solidFill>
              <a:srgbClr val="D6DBDF"/>
            </a:solidFill>
            <a:ln>
              <a:noFill/>
            </a:ln>
          </p:spPr>
          <p:txBody>
            <a:bodyPr vert="horz" wrap="square" lIns="91440" tIns="45720" rIns="91440" bIns="45720" numCol="1" anchor="t" anchorCtr="0" compatLnSpc="1"/>
            <a:lstStyle/>
            <a:p>
              <a:endParaRPr lang="zh-CN" altLang="en-US"/>
            </a:p>
          </p:txBody>
        </p:sp>
        <p:sp>
          <p:nvSpPr>
            <p:cNvPr id="1048935" name="îšḷïḋê"/>
            <p:cNvSpPr/>
            <p:nvPr/>
          </p:nvSpPr>
          <p:spPr bwMode="auto">
            <a:xfrm>
              <a:off x="2162176" y="5392738"/>
              <a:ext cx="1641475" cy="512763"/>
            </a:xfrm>
            <a:custGeom>
              <a:avLst/>
              <a:gdLst>
                <a:gd name="T0" fmla="*/ 1034 w 1034"/>
                <a:gd name="T1" fmla="*/ 0 h 323"/>
                <a:gd name="T2" fmla="*/ 843 w 1034"/>
                <a:gd name="T3" fmla="*/ 0 h 323"/>
                <a:gd name="T4" fmla="*/ 485 w 1034"/>
                <a:gd name="T5" fmla="*/ 323 h 323"/>
                <a:gd name="T6" fmla="*/ 455 w 1034"/>
                <a:gd name="T7" fmla="*/ 323 h 323"/>
                <a:gd name="T8" fmla="*/ 739 w 1034"/>
                <a:gd name="T9" fmla="*/ 0 h 323"/>
                <a:gd name="T10" fmla="*/ 631 w 1034"/>
                <a:gd name="T11" fmla="*/ 0 h 323"/>
                <a:gd name="T12" fmla="*/ 337 w 1034"/>
                <a:gd name="T13" fmla="*/ 323 h 323"/>
                <a:gd name="T14" fmla="*/ 185 w 1034"/>
                <a:gd name="T15" fmla="*/ 323 h 323"/>
                <a:gd name="T16" fmla="*/ 412 w 1034"/>
                <a:gd name="T17" fmla="*/ 1 h 323"/>
                <a:gd name="T18" fmla="*/ 0 w 1034"/>
                <a:gd name="T19" fmla="*/ 1 h 323"/>
                <a:gd name="T20" fmla="*/ 64 w 1034"/>
                <a:gd name="T21" fmla="*/ 323 h 323"/>
                <a:gd name="T22" fmla="*/ 978 w 1034"/>
                <a:gd name="T23" fmla="*/ 323 h 323"/>
                <a:gd name="T24" fmla="*/ 1034 w 1034"/>
                <a:gd name="T2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323">
                  <a:moveTo>
                    <a:pt x="1034" y="0"/>
                  </a:moveTo>
                  <a:lnTo>
                    <a:pt x="843" y="0"/>
                  </a:lnTo>
                  <a:lnTo>
                    <a:pt x="485" y="323"/>
                  </a:lnTo>
                  <a:lnTo>
                    <a:pt x="455" y="323"/>
                  </a:lnTo>
                  <a:lnTo>
                    <a:pt x="739" y="0"/>
                  </a:lnTo>
                  <a:lnTo>
                    <a:pt x="631" y="0"/>
                  </a:lnTo>
                  <a:lnTo>
                    <a:pt x="337" y="323"/>
                  </a:lnTo>
                  <a:lnTo>
                    <a:pt x="185" y="323"/>
                  </a:lnTo>
                  <a:lnTo>
                    <a:pt x="412" y="1"/>
                  </a:lnTo>
                  <a:lnTo>
                    <a:pt x="0" y="1"/>
                  </a:lnTo>
                  <a:lnTo>
                    <a:pt x="64" y="323"/>
                  </a:lnTo>
                  <a:lnTo>
                    <a:pt x="978" y="323"/>
                  </a:lnTo>
                  <a:lnTo>
                    <a:pt x="1034" y="0"/>
                  </a:lnTo>
                </a:path>
              </a:pathLst>
            </a:custGeom>
            <a:noFill/>
            <a:ln>
              <a:noFill/>
            </a:ln>
          </p:spPr>
          <p:txBody>
            <a:bodyPr vert="horz" wrap="square" lIns="91440" tIns="45720" rIns="91440" bIns="45720" numCol="1" anchor="t" anchorCtr="0" compatLnSpc="1"/>
            <a:lstStyle/>
            <a:p>
              <a:endParaRPr lang="zh-CN" altLang="en-US"/>
            </a:p>
          </p:txBody>
        </p:sp>
        <p:sp>
          <p:nvSpPr>
            <p:cNvPr id="1048936" name="iś1íďê"/>
            <p:cNvSpPr/>
            <p:nvPr/>
          </p:nvSpPr>
          <p:spPr bwMode="auto">
            <a:xfrm>
              <a:off x="2197101" y="5953125"/>
              <a:ext cx="1571625" cy="904875"/>
            </a:xfrm>
            <a:custGeom>
              <a:avLst/>
              <a:gdLst>
                <a:gd name="T0" fmla="*/ 28 w 974"/>
                <a:gd name="T1" fmla="*/ 0 h 562"/>
                <a:gd name="T2" fmla="*/ 946 w 974"/>
                <a:gd name="T3" fmla="*/ 0 h 562"/>
                <a:gd name="T4" fmla="*/ 974 w 974"/>
                <a:gd name="T5" fmla="*/ 28 h 562"/>
                <a:gd name="T6" fmla="*/ 974 w 974"/>
                <a:gd name="T7" fmla="*/ 534 h 562"/>
                <a:gd name="T8" fmla="*/ 946 w 974"/>
                <a:gd name="T9" fmla="*/ 562 h 562"/>
                <a:gd name="T10" fmla="*/ 28 w 974"/>
                <a:gd name="T11" fmla="*/ 562 h 562"/>
                <a:gd name="T12" fmla="*/ 0 w 974"/>
                <a:gd name="T13" fmla="*/ 534 h 562"/>
                <a:gd name="T14" fmla="*/ 0 w 974"/>
                <a:gd name="T15" fmla="*/ 28 h 562"/>
                <a:gd name="T16" fmla="*/ 28 w 974"/>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4" h="562">
                  <a:moveTo>
                    <a:pt x="28" y="0"/>
                  </a:moveTo>
                  <a:cubicBezTo>
                    <a:pt x="946" y="0"/>
                    <a:pt x="946" y="0"/>
                    <a:pt x="946" y="0"/>
                  </a:cubicBezTo>
                  <a:cubicBezTo>
                    <a:pt x="961" y="0"/>
                    <a:pt x="974" y="13"/>
                    <a:pt x="974" y="28"/>
                  </a:cubicBezTo>
                  <a:cubicBezTo>
                    <a:pt x="974" y="534"/>
                    <a:pt x="974" y="534"/>
                    <a:pt x="974" y="534"/>
                  </a:cubicBezTo>
                  <a:cubicBezTo>
                    <a:pt x="974" y="549"/>
                    <a:pt x="961" y="562"/>
                    <a:pt x="946" y="562"/>
                  </a:cubicBezTo>
                  <a:cubicBezTo>
                    <a:pt x="28" y="562"/>
                    <a:pt x="28" y="562"/>
                    <a:pt x="28" y="562"/>
                  </a:cubicBezTo>
                  <a:cubicBezTo>
                    <a:pt x="12" y="562"/>
                    <a:pt x="0" y="549"/>
                    <a:pt x="0" y="534"/>
                  </a:cubicBezTo>
                  <a:cubicBezTo>
                    <a:pt x="0" y="28"/>
                    <a:pt x="0" y="28"/>
                    <a:pt x="0" y="28"/>
                  </a:cubicBezTo>
                  <a:cubicBezTo>
                    <a:pt x="0" y="13"/>
                    <a:pt x="12" y="0"/>
                    <a:pt x="28" y="0"/>
                  </a:cubicBezTo>
                </a:path>
              </a:pathLst>
            </a:custGeom>
            <a:solidFill>
              <a:srgbClr val="ECF0F1"/>
            </a:solidFill>
            <a:ln>
              <a:noFill/>
            </a:ln>
          </p:spPr>
          <p:txBody>
            <a:bodyPr vert="horz" wrap="square" lIns="91440" tIns="45720" rIns="91440" bIns="45720" numCol="1" anchor="t" anchorCtr="0" compatLnSpc="1"/>
            <a:lstStyle/>
            <a:p>
              <a:endParaRPr lang="zh-CN" altLang="en-US"/>
            </a:p>
          </p:txBody>
        </p:sp>
        <p:sp>
          <p:nvSpPr>
            <p:cNvPr id="1048937" name="iS1iḍè"/>
            <p:cNvSpPr/>
            <p:nvPr/>
          </p:nvSpPr>
          <p:spPr bwMode="auto">
            <a:xfrm>
              <a:off x="2773363" y="6581775"/>
              <a:ext cx="419100" cy="220663"/>
            </a:xfrm>
            <a:prstGeom prst="rect">
              <a:avLst/>
            </a:prstGeom>
            <a:solidFill>
              <a:srgbClr val="003333"/>
            </a:solidFill>
            <a:ln>
              <a:noFill/>
            </a:ln>
          </p:spPr>
          <p:txBody>
            <a:bodyPr vert="horz" wrap="square" lIns="91440" tIns="45720" rIns="91440" bIns="45720" numCol="1" anchor="t" anchorCtr="0" compatLnSpc="1"/>
            <a:lstStyle/>
            <a:p>
              <a:endParaRPr lang="zh-CN" altLang="en-US"/>
            </a:p>
          </p:txBody>
        </p:sp>
        <p:sp>
          <p:nvSpPr>
            <p:cNvPr id="1048938" name="îśľïdè"/>
            <p:cNvSpPr/>
            <p:nvPr/>
          </p:nvSpPr>
          <p:spPr bwMode="auto">
            <a:xfrm>
              <a:off x="2773363" y="6581775"/>
              <a:ext cx="419100" cy="220663"/>
            </a:xfrm>
            <a:prstGeom prst="rect">
              <a:avLst/>
            </a:prstGeom>
            <a:noFill/>
            <a:ln>
              <a:noFill/>
            </a:ln>
          </p:spPr>
          <p:txBody>
            <a:bodyPr vert="horz" wrap="square" lIns="91440" tIns="45720" rIns="91440" bIns="45720" numCol="1" anchor="t" anchorCtr="0" compatLnSpc="1"/>
            <a:lstStyle/>
            <a:p>
              <a:endParaRPr lang="zh-CN" altLang="en-US"/>
            </a:p>
          </p:txBody>
        </p:sp>
        <p:sp>
          <p:nvSpPr>
            <p:cNvPr id="1048939" name="ïŝḷíďê"/>
            <p:cNvSpPr/>
            <p:nvPr/>
          </p:nvSpPr>
          <p:spPr bwMode="auto">
            <a:xfrm>
              <a:off x="2274888" y="6030913"/>
              <a:ext cx="1414463" cy="511175"/>
            </a:xfrm>
            <a:prstGeom prst="rect">
              <a:avLst/>
            </a:prstGeom>
            <a:solidFill>
              <a:srgbClr val="A5A8A8"/>
            </a:solidFill>
            <a:ln>
              <a:noFill/>
            </a:ln>
          </p:spPr>
          <p:txBody>
            <a:bodyPr vert="horz" wrap="square" lIns="91440" tIns="45720" rIns="91440" bIns="45720" numCol="1" anchor="t" anchorCtr="0" compatLnSpc="1"/>
            <a:lstStyle/>
            <a:p>
              <a:endParaRPr lang="zh-CN" altLang="en-US"/>
            </a:p>
          </p:txBody>
        </p:sp>
        <p:sp>
          <p:nvSpPr>
            <p:cNvPr id="1048940" name="íṩľîḋe"/>
            <p:cNvSpPr/>
            <p:nvPr/>
          </p:nvSpPr>
          <p:spPr bwMode="auto">
            <a:xfrm>
              <a:off x="2274888" y="6030913"/>
              <a:ext cx="1414463" cy="511175"/>
            </a:xfrm>
            <a:prstGeom prst="rect">
              <a:avLst/>
            </a:prstGeom>
            <a:noFill/>
            <a:ln>
              <a:noFill/>
            </a:ln>
          </p:spPr>
          <p:txBody>
            <a:bodyPr vert="horz" wrap="square" lIns="91440" tIns="45720" rIns="91440" bIns="45720" numCol="1" anchor="t" anchorCtr="0" compatLnSpc="1"/>
            <a:lstStyle/>
            <a:p>
              <a:endParaRPr lang="zh-CN" altLang="en-US"/>
            </a:p>
          </p:txBody>
        </p:sp>
        <p:sp>
          <p:nvSpPr>
            <p:cNvPr id="1048941" name="ïṥlïḓè"/>
            <p:cNvSpPr/>
            <p:nvPr/>
          </p:nvSpPr>
          <p:spPr bwMode="auto">
            <a:xfrm>
              <a:off x="2801938" y="6599238"/>
              <a:ext cx="352425" cy="188913"/>
            </a:xfrm>
            <a:custGeom>
              <a:avLst/>
              <a:gdLst>
                <a:gd name="T0" fmla="*/ 205 w 218"/>
                <a:gd name="T1" fmla="*/ 0 h 118"/>
                <a:gd name="T2" fmla="*/ 12 w 218"/>
                <a:gd name="T3" fmla="*/ 0 h 118"/>
                <a:gd name="T4" fmla="*/ 0 w 218"/>
                <a:gd name="T5" fmla="*/ 59 h 118"/>
                <a:gd name="T6" fmla="*/ 12 w 218"/>
                <a:gd name="T7" fmla="*/ 118 h 118"/>
                <a:gd name="T8" fmla="*/ 205 w 218"/>
                <a:gd name="T9" fmla="*/ 118 h 118"/>
                <a:gd name="T10" fmla="*/ 218 w 218"/>
                <a:gd name="T11" fmla="*/ 59 h 118"/>
                <a:gd name="T12" fmla="*/ 205 w 218"/>
                <a:gd name="T13" fmla="*/ 0 h 118"/>
              </a:gdLst>
              <a:ahLst/>
              <a:cxnLst>
                <a:cxn ang="0">
                  <a:pos x="T0" y="T1"/>
                </a:cxn>
                <a:cxn ang="0">
                  <a:pos x="T2" y="T3"/>
                </a:cxn>
                <a:cxn ang="0">
                  <a:pos x="T4" y="T5"/>
                </a:cxn>
                <a:cxn ang="0">
                  <a:pos x="T6" y="T7"/>
                </a:cxn>
                <a:cxn ang="0">
                  <a:pos x="T8" y="T9"/>
                </a:cxn>
                <a:cxn ang="0">
                  <a:pos x="T10" y="T11"/>
                </a:cxn>
                <a:cxn ang="0">
                  <a:pos x="T12" y="T13"/>
                </a:cxn>
              </a:cxnLst>
              <a:rect l="0" t="0" r="r" b="b"/>
              <a:pathLst>
                <a:path w="218" h="118">
                  <a:moveTo>
                    <a:pt x="205" y="0"/>
                  </a:moveTo>
                  <a:cubicBezTo>
                    <a:pt x="12" y="0"/>
                    <a:pt x="12" y="0"/>
                    <a:pt x="12" y="0"/>
                  </a:cubicBezTo>
                  <a:cubicBezTo>
                    <a:pt x="5" y="0"/>
                    <a:pt x="0" y="26"/>
                    <a:pt x="0" y="59"/>
                  </a:cubicBezTo>
                  <a:cubicBezTo>
                    <a:pt x="0" y="91"/>
                    <a:pt x="5" y="118"/>
                    <a:pt x="12" y="118"/>
                  </a:cubicBezTo>
                  <a:cubicBezTo>
                    <a:pt x="205" y="118"/>
                    <a:pt x="205" y="118"/>
                    <a:pt x="205" y="118"/>
                  </a:cubicBezTo>
                  <a:cubicBezTo>
                    <a:pt x="212" y="118"/>
                    <a:pt x="218" y="91"/>
                    <a:pt x="218" y="59"/>
                  </a:cubicBezTo>
                  <a:cubicBezTo>
                    <a:pt x="218" y="26"/>
                    <a:pt x="212" y="0"/>
                    <a:pt x="205" y="0"/>
                  </a:cubicBezTo>
                </a:path>
              </a:pathLst>
            </a:custGeom>
            <a:solidFill>
              <a:srgbClr val="002424"/>
            </a:solidFill>
            <a:ln>
              <a:noFill/>
            </a:ln>
          </p:spPr>
          <p:txBody>
            <a:bodyPr vert="horz" wrap="square" lIns="91440" tIns="45720" rIns="91440" bIns="45720" numCol="1" anchor="t" anchorCtr="0" compatLnSpc="1"/>
            <a:lstStyle/>
            <a:p>
              <a:endParaRPr lang="zh-CN" altLang="en-US"/>
            </a:p>
          </p:txBody>
        </p:sp>
        <p:sp>
          <p:nvSpPr>
            <p:cNvPr id="1048942" name="íṧlîḍe"/>
            <p:cNvSpPr/>
            <p:nvPr/>
          </p:nvSpPr>
          <p:spPr bwMode="auto">
            <a:xfrm>
              <a:off x="2816226" y="5392738"/>
              <a:ext cx="347663" cy="1588"/>
            </a:xfrm>
            <a:custGeom>
              <a:avLst/>
              <a:gdLst>
                <a:gd name="T0" fmla="*/ 1 w 219"/>
                <a:gd name="T1" fmla="*/ 0 h 1"/>
                <a:gd name="T2" fmla="*/ 0 w 219"/>
                <a:gd name="T3" fmla="*/ 1 h 1"/>
                <a:gd name="T4" fmla="*/ 219 w 219"/>
                <a:gd name="T5" fmla="*/ 0 h 1"/>
                <a:gd name="T6" fmla="*/ 219 w 219"/>
                <a:gd name="T7" fmla="*/ 0 h 1"/>
                <a:gd name="T8" fmla="*/ 1 w 219"/>
                <a:gd name="T9" fmla="*/ 0 h 1"/>
              </a:gdLst>
              <a:ahLst/>
              <a:cxnLst>
                <a:cxn ang="0">
                  <a:pos x="T0" y="T1"/>
                </a:cxn>
                <a:cxn ang="0">
                  <a:pos x="T2" y="T3"/>
                </a:cxn>
                <a:cxn ang="0">
                  <a:pos x="T4" y="T5"/>
                </a:cxn>
                <a:cxn ang="0">
                  <a:pos x="T6" y="T7"/>
                </a:cxn>
                <a:cxn ang="0">
                  <a:pos x="T8" y="T9"/>
                </a:cxn>
              </a:cxnLst>
              <a:rect l="0" t="0" r="r" b="b"/>
              <a:pathLst>
                <a:path w="219" h="1">
                  <a:moveTo>
                    <a:pt x="1" y="0"/>
                  </a:moveTo>
                  <a:lnTo>
                    <a:pt x="0" y="1"/>
                  </a:lnTo>
                  <a:lnTo>
                    <a:pt x="219" y="0"/>
                  </a:lnTo>
                  <a:lnTo>
                    <a:pt x="219" y="0"/>
                  </a:lnTo>
                  <a:lnTo>
                    <a:pt x="1" y="0"/>
                  </a:lnTo>
                  <a:close/>
                </a:path>
              </a:pathLst>
            </a:custGeom>
            <a:solidFill>
              <a:srgbClr val="9AA4AF"/>
            </a:solidFill>
            <a:ln>
              <a:noFill/>
            </a:ln>
          </p:spPr>
          <p:txBody>
            <a:bodyPr vert="horz" wrap="square" lIns="91440" tIns="45720" rIns="91440" bIns="45720" numCol="1" anchor="t" anchorCtr="0" compatLnSpc="1"/>
            <a:lstStyle/>
            <a:p>
              <a:endParaRPr lang="zh-CN" altLang="en-US"/>
            </a:p>
          </p:txBody>
        </p:sp>
        <p:sp>
          <p:nvSpPr>
            <p:cNvPr id="1048943" name="îṣlïḓè"/>
            <p:cNvSpPr/>
            <p:nvPr/>
          </p:nvSpPr>
          <p:spPr bwMode="auto">
            <a:xfrm>
              <a:off x="2816226" y="5392738"/>
              <a:ext cx="347663" cy="1588"/>
            </a:xfrm>
            <a:custGeom>
              <a:avLst/>
              <a:gdLst>
                <a:gd name="T0" fmla="*/ 1 w 219"/>
                <a:gd name="T1" fmla="*/ 0 h 1"/>
                <a:gd name="T2" fmla="*/ 0 w 219"/>
                <a:gd name="T3" fmla="*/ 1 h 1"/>
                <a:gd name="T4" fmla="*/ 219 w 219"/>
                <a:gd name="T5" fmla="*/ 0 h 1"/>
                <a:gd name="T6" fmla="*/ 219 w 219"/>
                <a:gd name="T7" fmla="*/ 0 h 1"/>
                <a:gd name="T8" fmla="*/ 1 w 219"/>
                <a:gd name="T9" fmla="*/ 0 h 1"/>
              </a:gdLst>
              <a:ahLst/>
              <a:cxnLst>
                <a:cxn ang="0">
                  <a:pos x="T0" y="T1"/>
                </a:cxn>
                <a:cxn ang="0">
                  <a:pos x="T2" y="T3"/>
                </a:cxn>
                <a:cxn ang="0">
                  <a:pos x="T4" y="T5"/>
                </a:cxn>
                <a:cxn ang="0">
                  <a:pos x="T6" y="T7"/>
                </a:cxn>
                <a:cxn ang="0">
                  <a:pos x="T8" y="T9"/>
                </a:cxn>
              </a:cxnLst>
              <a:rect l="0" t="0" r="r" b="b"/>
              <a:pathLst>
                <a:path w="219" h="1">
                  <a:moveTo>
                    <a:pt x="1" y="0"/>
                  </a:moveTo>
                  <a:lnTo>
                    <a:pt x="0" y="1"/>
                  </a:lnTo>
                  <a:lnTo>
                    <a:pt x="219" y="0"/>
                  </a:lnTo>
                  <a:lnTo>
                    <a:pt x="219" y="0"/>
                  </a:lnTo>
                  <a:lnTo>
                    <a:pt x="1" y="0"/>
                  </a:lnTo>
                </a:path>
              </a:pathLst>
            </a:custGeom>
            <a:noFill/>
            <a:ln>
              <a:noFill/>
            </a:ln>
          </p:spPr>
          <p:txBody>
            <a:bodyPr vert="horz" wrap="square" lIns="91440" tIns="45720" rIns="91440" bIns="45720" numCol="1" anchor="t" anchorCtr="0" compatLnSpc="1"/>
            <a:lstStyle/>
            <a:p>
              <a:endParaRPr lang="zh-CN" altLang="en-US"/>
            </a:p>
          </p:txBody>
        </p:sp>
        <p:sp>
          <p:nvSpPr>
            <p:cNvPr id="1048944" name="îṣḻiďè"/>
            <p:cNvSpPr/>
            <p:nvPr/>
          </p:nvSpPr>
          <p:spPr bwMode="auto">
            <a:xfrm>
              <a:off x="2455863" y="5392738"/>
              <a:ext cx="708025" cy="512763"/>
            </a:xfrm>
            <a:custGeom>
              <a:avLst/>
              <a:gdLst>
                <a:gd name="T0" fmla="*/ 446 w 446"/>
                <a:gd name="T1" fmla="*/ 0 h 323"/>
                <a:gd name="T2" fmla="*/ 227 w 446"/>
                <a:gd name="T3" fmla="*/ 1 h 323"/>
                <a:gd name="T4" fmla="*/ 0 w 446"/>
                <a:gd name="T5" fmla="*/ 323 h 323"/>
                <a:gd name="T6" fmla="*/ 152 w 446"/>
                <a:gd name="T7" fmla="*/ 323 h 323"/>
                <a:gd name="T8" fmla="*/ 446 w 446"/>
                <a:gd name="T9" fmla="*/ 0 h 323"/>
              </a:gdLst>
              <a:ahLst/>
              <a:cxnLst>
                <a:cxn ang="0">
                  <a:pos x="T0" y="T1"/>
                </a:cxn>
                <a:cxn ang="0">
                  <a:pos x="T2" y="T3"/>
                </a:cxn>
                <a:cxn ang="0">
                  <a:pos x="T4" y="T5"/>
                </a:cxn>
                <a:cxn ang="0">
                  <a:pos x="T6" y="T7"/>
                </a:cxn>
                <a:cxn ang="0">
                  <a:pos x="T8" y="T9"/>
                </a:cxn>
              </a:cxnLst>
              <a:rect l="0" t="0" r="r" b="b"/>
              <a:pathLst>
                <a:path w="446" h="323">
                  <a:moveTo>
                    <a:pt x="446" y="0"/>
                  </a:moveTo>
                  <a:lnTo>
                    <a:pt x="227" y="1"/>
                  </a:lnTo>
                  <a:lnTo>
                    <a:pt x="0" y="323"/>
                  </a:lnTo>
                  <a:lnTo>
                    <a:pt x="152" y="323"/>
                  </a:lnTo>
                  <a:lnTo>
                    <a:pt x="446" y="0"/>
                  </a:lnTo>
                  <a:close/>
                </a:path>
              </a:pathLst>
            </a:custGeom>
            <a:solidFill>
              <a:srgbClr val="EBEDEF"/>
            </a:solidFill>
            <a:ln>
              <a:noFill/>
            </a:ln>
          </p:spPr>
          <p:txBody>
            <a:bodyPr vert="horz" wrap="square" lIns="91440" tIns="45720" rIns="91440" bIns="45720" numCol="1" anchor="t" anchorCtr="0" compatLnSpc="1"/>
            <a:lstStyle/>
            <a:p>
              <a:endParaRPr lang="zh-CN" altLang="en-US"/>
            </a:p>
          </p:txBody>
        </p:sp>
        <p:sp>
          <p:nvSpPr>
            <p:cNvPr id="1048945" name="iṥľíďè"/>
            <p:cNvSpPr/>
            <p:nvPr/>
          </p:nvSpPr>
          <p:spPr bwMode="auto">
            <a:xfrm>
              <a:off x="2455863" y="5392738"/>
              <a:ext cx="708025" cy="512763"/>
            </a:xfrm>
            <a:custGeom>
              <a:avLst/>
              <a:gdLst>
                <a:gd name="T0" fmla="*/ 446 w 446"/>
                <a:gd name="T1" fmla="*/ 0 h 323"/>
                <a:gd name="T2" fmla="*/ 227 w 446"/>
                <a:gd name="T3" fmla="*/ 1 h 323"/>
                <a:gd name="T4" fmla="*/ 0 w 446"/>
                <a:gd name="T5" fmla="*/ 323 h 323"/>
                <a:gd name="T6" fmla="*/ 152 w 446"/>
                <a:gd name="T7" fmla="*/ 323 h 323"/>
                <a:gd name="T8" fmla="*/ 446 w 446"/>
                <a:gd name="T9" fmla="*/ 0 h 323"/>
              </a:gdLst>
              <a:ahLst/>
              <a:cxnLst>
                <a:cxn ang="0">
                  <a:pos x="T0" y="T1"/>
                </a:cxn>
                <a:cxn ang="0">
                  <a:pos x="T2" y="T3"/>
                </a:cxn>
                <a:cxn ang="0">
                  <a:pos x="T4" y="T5"/>
                </a:cxn>
                <a:cxn ang="0">
                  <a:pos x="T6" y="T7"/>
                </a:cxn>
                <a:cxn ang="0">
                  <a:pos x="T8" y="T9"/>
                </a:cxn>
              </a:cxnLst>
              <a:rect l="0" t="0" r="r" b="b"/>
              <a:pathLst>
                <a:path w="446" h="323">
                  <a:moveTo>
                    <a:pt x="446" y="0"/>
                  </a:moveTo>
                  <a:lnTo>
                    <a:pt x="227" y="1"/>
                  </a:lnTo>
                  <a:lnTo>
                    <a:pt x="0" y="323"/>
                  </a:lnTo>
                  <a:lnTo>
                    <a:pt x="152" y="323"/>
                  </a:lnTo>
                  <a:lnTo>
                    <a:pt x="446" y="0"/>
                  </a:lnTo>
                </a:path>
              </a:pathLst>
            </a:custGeom>
            <a:noFill/>
            <a:ln>
              <a:noFill/>
            </a:ln>
          </p:spPr>
          <p:txBody>
            <a:bodyPr vert="horz" wrap="square" lIns="91440" tIns="45720" rIns="91440" bIns="45720" numCol="1" anchor="t" anchorCtr="0" compatLnSpc="1"/>
            <a:lstStyle/>
            <a:p>
              <a:endParaRPr lang="zh-CN" altLang="en-US"/>
            </a:p>
          </p:txBody>
        </p:sp>
        <p:sp>
          <p:nvSpPr>
            <p:cNvPr id="1048946" name="îṣḻiḍê"/>
            <p:cNvSpPr/>
            <p:nvPr/>
          </p:nvSpPr>
          <p:spPr bwMode="auto">
            <a:xfrm>
              <a:off x="3335338" y="5392738"/>
              <a:ext cx="165100" cy="0"/>
            </a:xfrm>
            <a:custGeom>
              <a:avLst/>
              <a:gdLst>
                <a:gd name="T0" fmla="*/ 104 w 104"/>
                <a:gd name="T1" fmla="*/ 0 w 104"/>
                <a:gd name="T2" fmla="*/ 104 w 104"/>
                <a:gd name="T3" fmla="*/ 104 w 104"/>
              </a:gdLst>
              <a:ahLst/>
              <a:cxnLst>
                <a:cxn ang="0">
                  <a:pos x="T0" y="0"/>
                </a:cxn>
                <a:cxn ang="0">
                  <a:pos x="T1" y="0"/>
                </a:cxn>
                <a:cxn ang="0">
                  <a:pos x="T2" y="0"/>
                </a:cxn>
                <a:cxn ang="0">
                  <a:pos x="T3" y="0"/>
                </a:cxn>
              </a:cxnLst>
              <a:rect l="0" t="0" r="r" b="b"/>
              <a:pathLst>
                <a:path w="104">
                  <a:moveTo>
                    <a:pt x="104" y="0"/>
                  </a:moveTo>
                  <a:lnTo>
                    <a:pt x="0" y="0"/>
                  </a:lnTo>
                  <a:lnTo>
                    <a:pt x="104" y="0"/>
                  </a:lnTo>
                  <a:lnTo>
                    <a:pt x="104" y="0"/>
                  </a:lnTo>
                  <a:close/>
                </a:path>
              </a:pathLst>
            </a:custGeom>
            <a:solidFill>
              <a:srgbClr val="9AA4AF"/>
            </a:solidFill>
            <a:ln>
              <a:noFill/>
            </a:ln>
          </p:spPr>
          <p:txBody>
            <a:bodyPr vert="horz" wrap="square" lIns="91440" tIns="45720" rIns="91440" bIns="45720" numCol="1" anchor="t" anchorCtr="0" compatLnSpc="1"/>
            <a:lstStyle/>
            <a:p>
              <a:endParaRPr lang="zh-CN" altLang="en-US"/>
            </a:p>
          </p:txBody>
        </p:sp>
        <p:sp>
          <p:nvSpPr>
            <p:cNvPr id="1048947" name="iŝľïḍe"/>
            <p:cNvSpPr/>
            <p:nvPr/>
          </p:nvSpPr>
          <p:spPr bwMode="auto">
            <a:xfrm>
              <a:off x="3335338" y="5392738"/>
              <a:ext cx="165100" cy="0"/>
            </a:xfrm>
            <a:custGeom>
              <a:avLst/>
              <a:gdLst>
                <a:gd name="T0" fmla="*/ 104 w 104"/>
                <a:gd name="T1" fmla="*/ 0 w 104"/>
                <a:gd name="T2" fmla="*/ 104 w 104"/>
                <a:gd name="T3" fmla="*/ 104 w 104"/>
              </a:gdLst>
              <a:ahLst/>
              <a:cxnLst>
                <a:cxn ang="0">
                  <a:pos x="T0" y="0"/>
                </a:cxn>
                <a:cxn ang="0">
                  <a:pos x="T1" y="0"/>
                </a:cxn>
                <a:cxn ang="0">
                  <a:pos x="T2" y="0"/>
                </a:cxn>
                <a:cxn ang="0">
                  <a:pos x="T3" y="0"/>
                </a:cxn>
              </a:cxnLst>
              <a:rect l="0" t="0" r="r" b="b"/>
              <a:pathLst>
                <a:path w="104">
                  <a:moveTo>
                    <a:pt x="104" y="0"/>
                  </a:moveTo>
                  <a:lnTo>
                    <a:pt x="0" y="0"/>
                  </a:lnTo>
                  <a:lnTo>
                    <a:pt x="104" y="0"/>
                  </a:lnTo>
                  <a:lnTo>
                    <a:pt x="104" y="0"/>
                  </a:lnTo>
                </a:path>
              </a:pathLst>
            </a:custGeom>
            <a:noFill/>
            <a:ln>
              <a:noFill/>
            </a:ln>
          </p:spPr>
          <p:txBody>
            <a:bodyPr vert="horz" wrap="square" lIns="91440" tIns="45720" rIns="91440" bIns="45720" numCol="1" anchor="t" anchorCtr="0" compatLnSpc="1"/>
            <a:lstStyle/>
            <a:p>
              <a:endParaRPr lang="zh-CN" altLang="en-US"/>
            </a:p>
          </p:txBody>
        </p:sp>
        <p:sp>
          <p:nvSpPr>
            <p:cNvPr id="1048948" name="íślîḓè"/>
            <p:cNvSpPr/>
            <p:nvPr/>
          </p:nvSpPr>
          <p:spPr bwMode="auto">
            <a:xfrm>
              <a:off x="2884488" y="5392738"/>
              <a:ext cx="615950" cy="512763"/>
            </a:xfrm>
            <a:custGeom>
              <a:avLst/>
              <a:gdLst>
                <a:gd name="T0" fmla="*/ 388 w 388"/>
                <a:gd name="T1" fmla="*/ 0 h 323"/>
                <a:gd name="T2" fmla="*/ 284 w 388"/>
                <a:gd name="T3" fmla="*/ 0 h 323"/>
                <a:gd name="T4" fmla="*/ 0 w 388"/>
                <a:gd name="T5" fmla="*/ 323 h 323"/>
                <a:gd name="T6" fmla="*/ 30 w 388"/>
                <a:gd name="T7" fmla="*/ 323 h 323"/>
                <a:gd name="T8" fmla="*/ 388 w 388"/>
                <a:gd name="T9" fmla="*/ 0 h 323"/>
              </a:gdLst>
              <a:ahLst/>
              <a:cxnLst>
                <a:cxn ang="0">
                  <a:pos x="T0" y="T1"/>
                </a:cxn>
                <a:cxn ang="0">
                  <a:pos x="T2" y="T3"/>
                </a:cxn>
                <a:cxn ang="0">
                  <a:pos x="T4" y="T5"/>
                </a:cxn>
                <a:cxn ang="0">
                  <a:pos x="T6" y="T7"/>
                </a:cxn>
                <a:cxn ang="0">
                  <a:pos x="T8" y="T9"/>
                </a:cxn>
              </a:cxnLst>
              <a:rect l="0" t="0" r="r" b="b"/>
              <a:pathLst>
                <a:path w="388" h="323">
                  <a:moveTo>
                    <a:pt x="388" y="0"/>
                  </a:moveTo>
                  <a:lnTo>
                    <a:pt x="284" y="0"/>
                  </a:lnTo>
                  <a:lnTo>
                    <a:pt x="0" y="323"/>
                  </a:lnTo>
                  <a:lnTo>
                    <a:pt x="30" y="323"/>
                  </a:lnTo>
                  <a:lnTo>
                    <a:pt x="388" y="0"/>
                  </a:lnTo>
                  <a:close/>
                </a:path>
              </a:pathLst>
            </a:custGeom>
            <a:solidFill>
              <a:srgbClr val="EBEDEF"/>
            </a:solidFill>
            <a:ln>
              <a:noFill/>
            </a:ln>
          </p:spPr>
          <p:txBody>
            <a:bodyPr vert="horz" wrap="square" lIns="91440" tIns="45720" rIns="91440" bIns="45720" numCol="1" anchor="t" anchorCtr="0" compatLnSpc="1"/>
            <a:lstStyle/>
            <a:p>
              <a:endParaRPr lang="zh-CN" altLang="en-US"/>
            </a:p>
          </p:txBody>
        </p:sp>
        <p:sp>
          <p:nvSpPr>
            <p:cNvPr id="1048949" name="íṣḷiďé"/>
            <p:cNvSpPr/>
            <p:nvPr/>
          </p:nvSpPr>
          <p:spPr bwMode="auto">
            <a:xfrm>
              <a:off x="2884488" y="5392738"/>
              <a:ext cx="615950" cy="512763"/>
            </a:xfrm>
            <a:custGeom>
              <a:avLst/>
              <a:gdLst>
                <a:gd name="T0" fmla="*/ 388 w 388"/>
                <a:gd name="T1" fmla="*/ 0 h 323"/>
                <a:gd name="T2" fmla="*/ 284 w 388"/>
                <a:gd name="T3" fmla="*/ 0 h 323"/>
                <a:gd name="T4" fmla="*/ 0 w 388"/>
                <a:gd name="T5" fmla="*/ 323 h 323"/>
                <a:gd name="T6" fmla="*/ 30 w 388"/>
                <a:gd name="T7" fmla="*/ 323 h 323"/>
                <a:gd name="T8" fmla="*/ 388 w 388"/>
                <a:gd name="T9" fmla="*/ 0 h 323"/>
              </a:gdLst>
              <a:ahLst/>
              <a:cxnLst>
                <a:cxn ang="0">
                  <a:pos x="T0" y="T1"/>
                </a:cxn>
                <a:cxn ang="0">
                  <a:pos x="T2" y="T3"/>
                </a:cxn>
                <a:cxn ang="0">
                  <a:pos x="T4" y="T5"/>
                </a:cxn>
                <a:cxn ang="0">
                  <a:pos x="T6" y="T7"/>
                </a:cxn>
                <a:cxn ang="0">
                  <a:pos x="T8" y="T9"/>
                </a:cxn>
              </a:cxnLst>
              <a:rect l="0" t="0" r="r" b="b"/>
              <a:pathLst>
                <a:path w="388" h="323">
                  <a:moveTo>
                    <a:pt x="388" y="0"/>
                  </a:moveTo>
                  <a:lnTo>
                    <a:pt x="284" y="0"/>
                  </a:lnTo>
                  <a:lnTo>
                    <a:pt x="0" y="323"/>
                  </a:lnTo>
                  <a:lnTo>
                    <a:pt x="30" y="323"/>
                  </a:lnTo>
                  <a:lnTo>
                    <a:pt x="388" y="0"/>
                  </a:lnTo>
                </a:path>
              </a:pathLst>
            </a:custGeom>
            <a:noFill/>
            <a:ln>
              <a:noFill/>
            </a:ln>
          </p:spPr>
          <p:txBody>
            <a:bodyPr vert="horz" wrap="square" lIns="91440" tIns="45720" rIns="91440" bIns="45720" numCol="1" anchor="t" anchorCtr="0" compatLnSpc="1"/>
            <a:lstStyle/>
            <a:p>
              <a:endParaRPr lang="zh-CN" altLang="en-US"/>
            </a:p>
          </p:txBody>
        </p:sp>
        <p:sp>
          <p:nvSpPr>
            <p:cNvPr id="1048950" name="iṥļîďè"/>
            <p:cNvSpPr/>
            <p:nvPr/>
          </p:nvSpPr>
          <p:spPr bwMode="auto">
            <a:xfrm>
              <a:off x="2298701"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1" name="isḻïďê"/>
            <p:cNvSpPr/>
            <p:nvPr/>
          </p:nvSpPr>
          <p:spPr bwMode="auto">
            <a:xfrm>
              <a:off x="2405063"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2" name="iŝlíḑê"/>
            <p:cNvSpPr/>
            <p:nvPr/>
          </p:nvSpPr>
          <p:spPr bwMode="auto">
            <a:xfrm>
              <a:off x="2511426"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3" name="ïṣlîďé"/>
            <p:cNvSpPr/>
            <p:nvPr/>
          </p:nvSpPr>
          <p:spPr bwMode="auto">
            <a:xfrm>
              <a:off x="2617788" y="6059488"/>
              <a:ext cx="80963" cy="90488"/>
            </a:xfrm>
            <a:custGeom>
              <a:avLst/>
              <a:gdLst>
                <a:gd name="T0" fmla="*/ 4 w 50"/>
                <a:gd name="T1" fmla="*/ 0 h 56"/>
                <a:gd name="T2" fmla="*/ 45 w 50"/>
                <a:gd name="T3" fmla="*/ 0 h 56"/>
                <a:gd name="T4" fmla="*/ 50 w 50"/>
                <a:gd name="T5" fmla="*/ 6 h 56"/>
                <a:gd name="T6" fmla="*/ 50 w 50"/>
                <a:gd name="T7" fmla="*/ 50 h 56"/>
                <a:gd name="T8" fmla="*/ 45 w 50"/>
                <a:gd name="T9" fmla="*/ 56 h 56"/>
                <a:gd name="T10" fmla="*/ 4 w 50"/>
                <a:gd name="T11" fmla="*/ 56 h 56"/>
                <a:gd name="T12" fmla="*/ 0 w 50"/>
                <a:gd name="T13" fmla="*/ 50 h 56"/>
                <a:gd name="T14" fmla="*/ 0 w 50"/>
                <a:gd name="T15" fmla="*/ 6 h 56"/>
                <a:gd name="T16" fmla="*/ 4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4" y="0"/>
                  </a:moveTo>
                  <a:cubicBezTo>
                    <a:pt x="45" y="0"/>
                    <a:pt x="45" y="0"/>
                    <a:pt x="45" y="0"/>
                  </a:cubicBezTo>
                  <a:cubicBezTo>
                    <a:pt x="48" y="0"/>
                    <a:pt x="50" y="3"/>
                    <a:pt x="50" y="6"/>
                  </a:cubicBezTo>
                  <a:cubicBezTo>
                    <a:pt x="50" y="50"/>
                    <a:pt x="50" y="50"/>
                    <a:pt x="50" y="50"/>
                  </a:cubicBezTo>
                  <a:cubicBezTo>
                    <a:pt x="50" y="53"/>
                    <a:pt x="48"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4" name="iṡḷiďè"/>
            <p:cNvSpPr/>
            <p:nvPr/>
          </p:nvSpPr>
          <p:spPr bwMode="auto">
            <a:xfrm>
              <a:off x="2724151"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5" name="îṥḷíďê"/>
            <p:cNvSpPr/>
            <p:nvPr/>
          </p:nvSpPr>
          <p:spPr bwMode="auto">
            <a:xfrm>
              <a:off x="2830513"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6" name="íṩḻiḓè"/>
            <p:cNvSpPr/>
            <p:nvPr/>
          </p:nvSpPr>
          <p:spPr bwMode="auto">
            <a:xfrm>
              <a:off x="2936876"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7" name="íṥľîḍe"/>
            <p:cNvSpPr/>
            <p:nvPr/>
          </p:nvSpPr>
          <p:spPr bwMode="auto">
            <a:xfrm>
              <a:off x="3044826" y="6059488"/>
              <a:ext cx="79375" cy="90488"/>
            </a:xfrm>
            <a:custGeom>
              <a:avLst/>
              <a:gdLst>
                <a:gd name="T0" fmla="*/ 5 w 50"/>
                <a:gd name="T1" fmla="*/ 0 h 56"/>
                <a:gd name="T2" fmla="*/ 46 w 50"/>
                <a:gd name="T3" fmla="*/ 0 h 56"/>
                <a:gd name="T4" fmla="*/ 50 w 50"/>
                <a:gd name="T5" fmla="*/ 6 h 56"/>
                <a:gd name="T6" fmla="*/ 50 w 50"/>
                <a:gd name="T7" fmla="*/ 50 h 56"/>
                <a:gd name="T8" fmla="*/ 46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6" y="0"/>
                    <a:pt x="46" y="0"/>
                    <a:pt x="46" y="0"/>
                  </a:cubicBezTo>
                  <a:cubicBezTo>
                    <a:pt x="48" y="0"/>
                    <a:pt x="50" y="3"/>
                    <a:pt x="50" y="6"/>
                  </a:cubicBezTo>
                  <a:cubicBezTo>
                    <a:pt x="50" y="50"/>
                    <a:pt x="50" y="50"/>
                    <a:pt x="50" y="50"/>
                  </a:cubicBezTo>
                  <a:cubicBezTo>
                    <a:pt x="50" y="53"/>
                    <a:pt x="48" y="56"/>
                    <a:pt x="46"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8" name="isḻïḍè"/>
            <p:cNvSpPr/>
            <p:nvPr/>
          </p:nvSpPr>
          <p:spPr bwMode="auto">
            <a:xfrm>
              <a:off x="3152776" y="6059488"/>
              <a:ext cx="77788"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1" y="56"/>
                    <a:pt x="0" y="53"/>
                    <a:pt x="0" y="50"/>
                  </a:cubicBezTo>
                  <a:cubicBezTo>
                    <a:pt x="0" y="6"/>
                    <a:pt x="0" y="6"/>
                    <a:pt x="0" y="6"/>
                  </a:cubicBezTo>
                  <a:cubicBezTo>
                    <a:pt x="0" y="3"/>
                    <a:pt x="1"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59" name="íṥļiḑé"/>
            <p:cNvSpPr/>
            <p:nvPr/>
          </p:nvSpPr>
          <p:spPr bwMode="auto">
            <a:xfrm>
              <a:off x="3259138" y="6059488"/>
              <a:ext cx="77788"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0" name="íslîdè"/>
            <p:cNvSpPr/>
            <p:nvPr/>
          </p:nvSpPr>
          <p:spPr bwMode="auto">
            <a:xfrm>
              <a:off x="3365501" y="6059488"/>
              <a:ext cx="77788"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1" name="işḻíďe"/>
            <p:cNvSpPr/>
            <p:nvPr/>
          </p:nvSpPr>
          <p:spPr bwMode="auto">
            <a:xfrm>
              <a:off x="2459038"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2" name="iṥḷïḋè"/>
            <p:cNvSpPr/>
            <p:nvPr/>
          </p:nvSpPr>
          <p:spPr bwMode="auto">
            <a:xfrm>
              <a:off x="2565401"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3" name="iṣḻîďé"/>
            <p:cNvSpPr/>
            <p:nvPr/>
          </p:nvSpPr>
          <p:spPr bwMode="auto">
            <a:xfrm>
              <a:off x="2671763"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4" name="íşlíďè"/>
            <p:cNvSpPr/>
            <p:nvPr/>
          </p:nvSpPr>
          <p:spPr bwMode="auto">
            <a:xfrm>
              <a:off x="2778126"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5" name="iśḻíḓé"/>
            <p:cNvSpPr/>
            <p:nvPr/>
          </p:nvSpPr>
          <p:spPr bwMode="auto">
            <a:xfrm>
              <a:off x="2884488"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6" name="iṧľiḍé"/>
            <p:cNvSpPr/>
            <p:nvPr/>
          </p:nvSpPr>
          <p:spPr bwMode="auto">
            <a:xfrm>
              <a:off x="2990851" y="6183313"/>
              <a:ext cx="80963" cy="88900"/>
            </a:xfrm>
            <a:custGeom>
              <a:avLst/>
              <a:gdLst>
                <a:gd name="T0" fmla="*/ 5 w 50"/>
                <a:gd name="T1" fmla="*/ 0 h 55"/>
                <a:gd name="T2" fmla="*/ 46 w 50"/>
                <a:gd name="T3" fmla="*/ 0 h 55"/>
                <a:gd name="T4" fmla="*/ 50 w 50"/>
                <a:gd name="T5" fmla="*/ 6 h 55"/>
                <a:gd name="T6" fmla="*/ 50 w 50"/>
                <a:gd name="T7" fmla="*/ 49 h 55"/>
                <a:gd name="T8" fmla="*/ 46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6" y="0"/>
                    <a:pt x="46" y="0"/>
                    <a:pt x="46" y="0"/>
                  </a:cubicBezTo>
                  <a:cubicBezTo>
                    <a:pt x="48" y="0"/>
                    <a:pt x="50" y="3"/>
                    <a:pt x="50" y="6"/>
                  </a:cubicBezTo>
                  <a:cubicBezTo>
                    <a:pt x="50" y="49"/>
                    <a:pt x="50" y="49"/>
                    <a:pt x="50" y="49"/>
                  </a:cubicBezTo>
                  <a:cubicBezTo>
                    <a:pt x="50" y="53"/>
                    <a:pt x="48" y="55"/>
                    <a:pt x="46"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7" name="iṧlïḓê"/>
            <p:cNvSpPr/>
            <p:nvPr/>
          </p:nvSpPr>
          <p:spPr bwMode="auto">
            <a:xfrm>
              <a:off x="3098801"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8" name="îṥliḓê"/>
            <p:cNvSpPr/>
            <p:nvPr/>
          </p:nvSpPr>
          <p:spPr bwMode="auto">
            <a:xfrm>
              <a:off x="3205163"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69" name="îṧlîḋe"/>
            <p:cNvSpPr/>
            <p:nvPr/>
          </p:nvSpPr>
          <p:spPr bwMode="auto">
            <a:xfrm>
              <a:off x="3311526"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0" name="iṧ1îdé"/>
            <p:cNvSpPr/>
            <p:nvPr/>
          </p:nvSpPr>
          <p:spPr bwMode="auto">
            <a:xfrm>
              <a:off x="3417888"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1" name="iŝḷiďé"/>
            <p:cNvSpPr/>
            <p:nvPr/>
          </p:nvSpPr>
          <p:spPr bwMode="auto">
            <a:xfrm>
              <a:off x="3471863" y="6059488"/>
              <a:ext cx="77788"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2" name="ï$líḑe"/>
            <p:cNvSpPr/>
            <p:nvPr/>
          </p:nvSpPr>
          <p:spPr bwMode="auto">
            <a:xfrm>
              <a:off x="3578226" y="6059488"/>
              <a:ext cx="77788"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3" name="îṥlíḓè"/>
            <p:cNvSpPr/>
            <p:nvPr/>
          </p:nvSpPr>
          <p:spPr bwMode="auto">
            <a:xfrm>
              <a:off x="3525838" y="6183313"/>
              <a:ext cx="130175" cy="88900"/>
            </a:xfrm>
            <a:custGeom>
              <a:avLst/>
              <a:gdLst>
                <a:gd name="T0" fmla="*/ 4 w 81"/>
                <a:gd name="T1" fmla="*/ 0 h 55"/>
                <a:gd name="T2" fmla="*/ 77 w 81"/>
                <a:gd name="T3" fmla="*/ 0 h 55"/>
                <a:gd name="T4" fmla="*/ 81 w 81"/>
                <a:gd name="T5" fmla="*/ 6 h 55"/>
                <a:gd name="T6" fmla="*/ 81 w 81"/>
                <a:gd name="T7" fmla="*/ 49 h 55"/>
                <a:gd name="T8" fmla="*/ 77 w 81"/>
                <a:gd name="T9" fmla="*/ 55 h 55"/>
                <a:gd name="T10" fmla="*/ 4 w 81"/>
                <a:gd name="T11" fmla="*/ 55 h 55"/>
                <a:gd name="T12" fmla="*/ 0 w 81"/>
                <a:gd name="T13" fmla="*/ 49 h 55"/>
                <a:gd name="T14" fmla="*/ 0 w 81"/>
                <a:gd name="T15" fmla="*/ 6 h 55"/>
                <a:gd name="T16" fmla="*/ 4 w 81"/>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5">
                  <a:moveTo>
                    <a:pt x="4" y="0"/>
                  </a:moveTo>
                  <a:cubicBezTo>
                    <a:pt x="77" y="0"/>
                    <a:pt x="77" y="0"/>
                    <a:pt x="77" y="0"/>
                  </a:cubicBezTo>
                  <a:cubicBezTo>
                    <a:pt x="79" y="0"/>
                    <a:pt x="81" y="3"/>
                    <a:pt x="81" y="6"/>
                  </a:cubicBezTo>
                  <a:cubicBezTo>
                    <a:pt x="81" y="49"/>
                    <a:pt x="81" y="49"/>
                    <a:pt x="81" y="49"/>
                  </a:cubicBezTo>
                  <a:cubicBezTo>
                    <a:pt x="81" y="53"/>
                    <a:pt x="79" y="55"/>
                    <a:pt x="77"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4" name="iSļiḓê"/>
            <p:cNvSpPr/>
            <p:nvPr/>
          </p:nvSpPr>
          <p:spPr bwMode="auto">
            <a:xfrm>
              <a:off x="2298701" y="6183313"/>
              <a:ext cx="138113" cy="88900"/>
            </a:xfrm>
            <a:custGeom>
              <a:avLst/>
              <a:gdLst>
                <a:gd name="T0" fmla="*/ 5 w 85"/>
                <a:gd name="T1" fmla="*/ 0 h 55"/>
                <a:gd name="T2" fmla="*/ 80 w 85"/>
                <a:gd name="T3" fmla="*/ 0 h 55"/>
                <a:gd name="T4" fmla="*/ 85 w 85"/>
                <a:gd name="T5" fmla="*/ 6 h 55"/>
                <a:gd name="T6" fmla="*/ 85 w 85"/>
                <a:gd name="T7" fmla="*/ 49 h 55"/>
                <a:gd name="T8" fmla="*/ 80 w 85"/>
                <a:gd name="T9" fmla="*/ 55 h 55"/>
                <a:gd name="T10" fmla="*/ 5 w 85"/>
                <a:gd name="T11" fmla="*/ 55 h 55"/>
                <a:gd name="T12" fmla="*/ 0 w 85"/>
                <a:gd name="T13" fmla="*/ 49 h 55"/>
                <a:gd name="T14" fmla="*/ 0 w 85"/>
                <a:gd name="T15" fmla="*/ 6 h 55"/>
                <a:gd name="T16" fmla="*/ 5 w 8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55">
                  <a:moveTo>
                    <a:pt x="5" y="0"/>
                  </a:moveTo>
                  <a:cubicBezTo>
                    <a:pt x="80" y="0"/>
                    <a:pt x="80" y="0"/>
                    <a:pt x="80" y="0"/>
                  </a:cubicBezTo>
                  <a:cubicBezTo>
                    <a:pt x="83" y="0"/>
                    <a:pt x="85" y="3"/>
                    <a:pt x="85" y="6"/>
                  </a:cubicBezTo>
                  <a:cubicBezTo>
                    <a:pt x="85" y="49"/>
                    <a:pt x="85" y="49"/>
                    <a:pt x="85" y="49"/>
                  </a:cubicBezTo>
                  <a:cubicBezTo>
                    <a:pt x="85" y="53"/>
                    <a:pt x="83" y="55"/>
                    <a:pt x="80"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5" name="íṡļíḓé"/>
            <p:cNvSpPr/>
            <p:nvPr/>
          </p:nvSpPr>
          <p:spPr bwMode="auto">
            <a:xfrm>
              <a:off x="2298701" y="6307138"/>
              <a:ext cx="160338" cy="88900"/>
            </a:xfrm>
            <a:custGeom>
              <a:avLst/>
              <a:gdLst>
                <a:gd name="T0" fmla="*/ 5 w 99"/>
                <a:gd name="T1" fmla="*/ 0 h 55"/>
                <a:gd name="T2" fmla="*/ 95 w 99"/>
                <a:gd name="T3" fmla="*/ 0 h 55"/>
                <a:gd name="T4" fmla="*/ 99 w 99"/>
                <a:gd name="T5" fmla="*/ 5 h 55"/>
                <a:gd name="T6" fmla="*/ 99 w 99"/>
                <a:gd name="T7" fmla="*/ 49 h 55"/>
                <a:gd name="T8" fmla="*/ 95 w 99"/>
                <a:gd name="T9" fmla="*/ 55 h 55"/>
                <a:gd name="T10" fmla="*/ 5 w 99"/>
                <a:gd name="T11" fmla="*/ 55 h 55"/>
                <a:gd name="T12" fmla="*/ 0 w 99"/>
                <a:gd name="T13" fmla="*/ 49 h 55"/>
                <a:gd name="T14" fmla="*/ 0 w 99"/>
                <a:gd name="T15" fmla="*/ 5 h 55"/>
                <a:gd name="T16" fmla="*/ 5 w 9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5">
                  <a:moveTo>
                    <a:pt x="5" y="0"/>
                  </a:moveTo>
                  <a:cubicBezTo>
                    <a:pt x="95" y="0"/>
                    <a:pt x="95" y="0"/>
                    <a:pt x="95" y="0"/>
                  </a:cubicBezTo>
                  <a:cubicBezTo>
                    <a:pt x="97" y="0"/>
                    <a:pt x="99" y="2"/>
                    <a:pt x="99" y="5"/>
                  </a:cubicBezTo>
                  <a:cubicBezTo>
                    <a:pt x="99" y="49"/>
                    <a:pt x="99" y="49"/>
                    <a:pt x="99" y="49"/>
                  </a:cubicBezTo>
                  <a:cubicBezTo>
                    <a:pt x="99" y="52"/>
                    <a:pt x="97" y="55"/>
                    <a:pt x="95" y="55"/>
                  </a:cubicBezTo>
                  <a:cubicBezTo>
                    <a:pt x="5" y="55"/>
                    <a:pt x="5" y="55"/>
                    <a:pt x="5" y="55"/>
                  </a:cubicBezTo>
                  <a:cubicBezTo>
                    <a:pt x="2" y="55"/>
                    <a:pt x="0" y="52"/>
                    <a:pt x="0" y="49"/>
                  </a:cubicBezTo>
                  <a:cubicBezTo>
                    <a:pt x="0" y="5"/>
                    <a:pt x="0" y="5"/>
                    <a:pt x="0" y="5"/>
                  </a:cubicBezTo>
                  <a:cubicBezTo>
                    <a:pt x="0" y="2"/>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6" name="íṣļîḑê"/>
            <p:cNvSpPr/>
            <p:nvPr/>
          </p:nvSpPr>
          <p:spPr bwMode="auto">
            <a:xfrm>
              <a:off x="2298701" y="6429375"/>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7" name="iṥļîḋé"/>
            <p:cNvSpPr/>
            <p:nvPr/>
          </p:nvSpPr>
          <p:spPr bwMode="auto">
            <a:xfrm>
              <a:off x="2405063" y="6429375"/>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8" name="î$lidé"/>
            <p:cNvSpPr/>
            <p:nvPr/>
          </p:nvSpPr>
          <p:spPr bwMode="auto">
            <a:xfrm>
              <a:off x="2511426" y="6429375"/>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79" name="ïš1îḍe"/>
            <p:cNvSpPr/>
            <p:nvPr/>
          </p:nvSpPr>
          <p:spPr bwMode="auto">
            <a:xfrm>
              <a:off x="2617788" y="6429375"/>
              <a:ext cx="696913" cy="88900"/>
            </a:xfrm>
            <a:custGeom>
              <a:avLst/>
              <a:gdLst>
                <a:gd name="T0" fmla="*/ 5 w 432"/>
                <a:gd name="T1" fmla="*/ 0 h 55"/>
                <a:gd name="T2" fmla="*/ 427 w 432"/>
                <a:gd name="T3" fmla="*/ 0 h 55"/>
                <a:gd name="T4" fmla="*/ 432 w 432"/>
                <a:gd name="T5" fmla="*/ 6 h 55"/>
                <a:gd name="T6" fmla="*/ 432 w 432"/>
                <a:gd name="T7" fmla="*/ 50 h 55"/>
                <a:gd name="T8" fmla="*/ 427 w 432"/>
                <a:gd name="T9" fmla="*/ 55 h 55"/>
                <a:gd name="T10" fmla="*/ 5 w 432"/>
                <a:gd name="T11" fmla="*/ 55 h 55"/>
                <a:gd name="T12" fmla="*/ 0 w 432"/>
                <a:gd name="T13" fmla="*/ 50 h 55"/>
                <a:gd name="T14" fmla="*/ 0 w 432"/>
                <a:gd name="T15" fmla="*/ 6 h 55"/>
                <a:gd name="T16" fmla="*/ 5 w 432"/>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2" h="55">
                  <a:moveTo>
                    <a:pt x="5" y="0"/>
                  </a:moveTo>
                  <a:cubicBezTo>
                    <a:pt x="427" y="0"/>
                    <a:pt x="427" y="0"/>
                    <a:pt x="427" y="0"/>
                  </a:cubicBezTo>
                  <a:cubicBezTo>
                    <a:pt x="430" y="0"/>
                    <a:pt x="432" y="3"/>
                    <a:pt x="432" y="6"/>
                  </a:cubicBezTo>
                  <a:cubicBezTo>
                    <a:pt x="432" y="50"/>
                    <a:pt x="432" y="50"/>
                    <a:pt x="432" y="50"/>
                  </a:cubicBezTo>
                  <a:cubicBezTo>
                    <a:pt x="432" y="53"/>
                    <a:pt x="430" y="55"/>
                    <a:pt x="427"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0" name="i$1ïḑè"/>
            <p:cNvSpPr/>
            <p:nvPr/>
          </p:nvSpPr>
          <p:spPr bwMode="auto">
            <a:xfrm>
              <a:off x="2484438"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1" name="ïṥľîďê"/>
            <p:cNvSpPr/>
            <p:nvPr/>
          </p:nvSpPr>
          <p:spPr bwMode="auto">
            <a:xfrm>
              <a:off x="2590801"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2" name="íSḻíḍe"/>
            <p:cNvSpPr/>
            <p:nvPr/>
          </p:nvSpPr>
          <p:spPr bwMode="auto">
            <a:xfrm>
              <a:off x="2697163"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3" name="ïṡḷïḋé"/>
            <p:cNvSpPr/>
            <p:nvPr/>
          </p:nvSpPr>
          <p:spPr bwMode="auto">
            <a:xfrm>
              <a:off x="2803526" y="6307138"/>
              <a:ext cx="80963" cy="88900"/>
            </a:xfrm>
            <a:custGeom>
              <a:avLst/>
              <a:gdLst>
                <a:gd name="T0" fmla="*/ 4 w 50"/>
                <a:gd name="T1" fmla="*/ 0 h 55"/>
                <a:gd name="T2" fmla="*/ 45 w 50"/>
                <a:gd name="T3" fmla="*/ 0 h 55"/>
                <a:gd name="T4" fmla="*/ 50 w 50"/>
                <a:gd name="T5" fmla="*/ 6 h 55"/>
                <a:gd name="T6" fmla="*/ 50 w 50"/>
                <a:gd name="T7" fmla="*/ 50 h 55"/>
                <a:gd name="T8" fmla="*/ 45 w 50"/>
                <a:gd name="T9" fmla="*/ 55 h 55"/>
                <a:gd name="T10" fmla="*/ 4 w 50"/>
                <a:gd name="T11" fmla="*/ 55 h 55"/>
                <a:gd name="T12" fmla="*/ 0 w 50"/>
                <a:gd name="T13" fmla="*/ 50 h 55"/>
                <a:gd name="T14" fmla="*/ 0 w 50"/>
                <a:gd name="T15" fmla="*/ 6 h 55"/>
                <a:gd name="T16" fmla="*/ 4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4" y="0"/>
                  </a:moveTo>
                  <a:cubicBezTo>
                    <a:pt x="45" y="0"/>
                    <a:pt x="45" y="0"/>
                    <a:pt x="45" y="0"/>
                  </a:cubicBezTo>
                  <a:cubicBezTo>
                    <a:pt x="48" y="0"/>
                    <a:pt x="50" y="3"/>
                    <a:pt x="50" y="6"/>
                  </a:cubicBezTo>
                  <a:cubicBezTo>
                    <a:pt x="50" y="50"/>
                    <a:pt x="50" y="50"/>
                    <a:pt x="50" y="50"/>
                  </a:cubicBezTo>
                  <a:cubicBezTo>
                    <a:pt x="50" y="53"/>
                    <a:pt x="48"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4" name="ïṡlïḑê"/>
            <p:cNvSpPr/>
            <p:nvPr/>
          </p:nvSpPr>
          <p:spPr bwMode="auto">
            <a:xfrm>
              <a:off x="2909888" y="6307138"/>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5" name="îšlíḍè"/>
            <p:cNvSpPr/>
            <p:nvPr/>
          </p:nvSpPr>
          <p:spPr bwMode="auto">
            <a:xfrm>
              <a:off x="3016251" y="6307138"/>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6" name="ï$ḻiḓé"/>
            <p:cNvSpPr/>
            <p:nvPr/>
          </p:nvSpPr>
          <p:spPr bwMode="auto">
            <a:xfrm>
              <a:off x="3122613" y="6307138"/>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7" name="í$líḑe"/>
            <p:cNvSpPr/>
            <p:nvPr/>
          </p:nvSpPr>
          <p:spPr bwMode="auto">
            <a:xfrm>
              <a:off x="3228976" y="6307138"/>
              <a:ext cx="80963" cy="88900"/>
            </a:xfrm>
            <a:custGeom>
              <a:avLst/>
              <a:gdLst>
                <a:gd name="T0" fmla="*/ 5 w 50"/>
                <a:gd name="T1" fmla="*/ 0 h 55"/>
                <a:gd name="T2" fmla="*/ 46 w 50"/>
                <a:gd name="T3" fmla="*/ 0 h 55"/>
                <a:gd name="T4" fmla="*/ 50 w 50"/>
                <a:gd name="T5" fmla="*/ 6 h 55"/>
                <a:gd name="T6" fmla="*/ 50 w 50"/>
                <a:gd name="T7" fmla="*/ 50 h 55"/>
                <a:gd name="T8" fmla="*/ 46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6" y="0"/>
                    <a:pt x="46" y="0"/>
                    <a:pt x="46" y="0"/>
                  </a:cubicBezTo>
                  <a:cubicBezTo>
                    <a:pt x="48" y="0"/>
                    <a:pt x="50" y="3"/>
                    <a:pt x="50" y="6"/>
                  </a:cubicBezTo>
                  <a:cubicBezTo>
                    <a:pt x="50" y="50"/>
                    <a:pt x="50" y="50"/>
                    <a:pt x="50" y="50"/>
                  </a:cubicBezTo>
                  <a:cubicBezTo>
                    <a:pt x="50" y="53"/>
                    <a:pt x="48" y="55"/>
                    <a:pt x="46"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8" name="ïṩļïḓe"/>
            <p:cNvSpPr/>
            <p:nvPr/>
          </p:nvSpPr>
          <p:spPr bwMode="auto">
            <a:xfrm>
              <a:off x="3335338" y="6307138"/>
              <a:ext cx="138113" cy="88900"/>
            </a:xfrm>
            <a:custGeom>
              <a:avLst/>
              <a:gdLst>
                <a:gd name="T0" fmla="*/ 5 w 85"/>
                <a:gd name="T1" fmla="*/ 0 h 55"/>
                <a:gd name="T2" fmla="*/ 81 w 85"/>
                <a:gd name="T3" fmla="*/ 0 h 55"/>
                <a:gd name="T4" fmla="*/ 85 w 85"/>
                <a:gd name="T5" fmla="*/ 6 h 55"/>
                <a:gd name="T6" fmla="*/ 85 w 85"/>
                <a:gd name="T7" fmla="*/ 50 h 55"/>
                <a:gd name="T8" fmla="*/ 81 w 85"/>
                <a:gd name="T9" fmla="*/ 55 h 55"/>
                <a:gd name="T10" fmla="*/ 5 w 85"/>
                <a:gd name="T11" fmla="*/ 55 h 55"/>
                <a:gd name="T12" fmla="*/ 0 w 85"/>
                <a:gd name="T13" fmla="*/ 50 h 55"/>
                <a:gd name="T14" fmla="*/ 0 w 85"/>
                <a:gd name="T15" fmla="*/ 6 h 55"/>
                <a:gd name="T16" fmla="*/ 5 w 8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55">
                  <a:moveTo>
                    <a:pt x="5" y="0"/>
                  </a:moveTo>
                  <a:cubicBezTo>
                    <a:pt x="81" y="0"/>
                    <a:pt x="81" y="0"/>
                    <a:pt x="81" y="0"/>
                  </a:cubicBezTo>
                  <a:cubicBezTo>
                    <a:pt x="83" y="0"/>
                    <a:pt x="85" y="3"/>
                    <a:pt x="85" y="6"/>
                  </a:cubicBezTo>
                  <a:cubicBezTo>
                    <a:pt x="85" y="50"/>
                    <a:pt x="85" y="50"/>
                    <a:pt x="85" y="50"/>
                  </a:cubicBezTo>
                  <a:cubicBezTo>
                    <a:pt x="85" y="53"/>
                    <a:pt x="83" y="55"/>
                    <a:pt x="81"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89" name="íśḻíde"/>
            <p:cNvSpPr/>
            <p:nvPr/>
          </p:nvSpPr>
          <p:spPr bwMode="auto">
            <a:xfrm>
              <a:off x="3497263" y="6307138"/>
              <a:ext cx="158750" cy="88900"/>
            </a:xfrm>
            <a:custGeom>
              <a:avLst/>
              <a:gdLst>
                <a:gd name="T0" fmla="*/ 4 w 99"/>
                <a:gd name="T1" fmla="*/ 0 h 55"/>
                <a:gd name="T2" fmla="*/ 94 w 99"/>
                <a:gd name="T3" fmla="*/ 0 h 55"/>
                <a:gd name="T4" fmla="*/ 99 w 99"/>
                <a:gd name="T5" fmla="*/ 5 h 55"/>
                <a:gd name="T6" fmla="*/ 99 w 99"/>
                <a:gd name="T7" fmla="*/ 49 h 55"/>
                <a:gd name="T8" fmla="*/ 94 w 99"/>
                <a:gd name="T9" fmla="*/ 55 h 55"/>
                <a:gd name="T10" fmla="*/ 4 w 99"/>
                <a:gd name="T11" fmla="*/ 55 h 55"/>
                <a:gd name="T12" fmla="*/ 0 w 99"/>
                <a:gd name="T13" fmla="*/ 49 h 55"/>
                <a:gd name="T14" fmla="*/ 0 w 99"/>
                <a:gd name="T15" fmla="*/ 5 h 55"/>
                <a:gd name="T16" fmla="*/ 4 w 9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5">
                  <a:moveTo>
                    <a:pt x="4" y="0"/>
                  </a:moveTo>
                  <a:cubicBezTo>
                    <a:pt x="94" y="0"/>
                    <a:pt x="94" y="0"/>
                    <a:pt x="94" y="0"/>
                  </a:cubicBezTo>
                  <a:cubicBezTo>
                    <a:pt x="97" y="0"/>
                    <a:pt x="99" y="2"/>
                    <a:pt x="99" y="5"/>
                  </a:cubicBezTo>
                  <a:cubicBezTo>
                    <a:pt x="99" y="49"/>
                    <a:pt x="99" y="49"/>
                    <a:pt x="99" y="49"/>
                  </a:cubicBezTo>
                  <a:cubicBezTo>
                    <a:pt x="99" y="52"/>
                    <a:pt x="97" y="55"/>
                    <a:pt x="94" y="55"/>
                  </a:cubicBezTo>
                  <a:cubicBezTo>
                    <a:pt x="4" y="55"/>
                    <a:pt x="4" y="55"/>
                    <a:pt x="4" y="55"/>
                  </a:cubicBezTo>
                  <a:cubicBezTo>
                    <a:pt x="2" y="55"/>
                    <a:pt x="0" y="52"/>
                    <a:pt x="0" y="49"/>
                  </a:cubicBezTo>
                  <a:cubicBezTo>
                    <a:pt x="0" y="5"/>
                    <a:pt x="0" y="5"/>
                    <a:pt x="0" y="5"/>
                  </a:cubicBezTo>
                  <a:cubicBezTo>
                    <a:pt x="0" y="2"/>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90" name="iS1íďê"/>
            <p:cNvSpPr/>
            <p:nvPr/>
          </p:nvSpPr>
          <p:spPr bwMode="auto">
            <a:xfrm>
              <a:off x="3514726" y="6429375"/>
              <a:ext cx="60325" cy="31750"/>
            </a:xfrm>
            <a:custGeom>
              <a:avLst/>
              <a:gdLst>
                <a:gd name="T0" fmla="*/ 2 w 37"/>
                <a:gd name="T1" fmla="*/ 0 h 19"/>
                <a:gd name="T2" fmla="*/ 35 w 37"/>
                <a:gd name="T3" fmla="*/ 0 h 19"/>
                <a:gd name="T4" fmla="*/ 37 w 37"/>
                <a:gd name="T5" fmla="*/ 2 h 19"/>
                <a:gd name="T6" fmla="*/ 37 w 37"/>
                <a:gd name="T7" fmla="*/ 17 h 19"/>
                <a:gd name="T8" fmla="*/ 35 w 37"/>
                <a:gd name="T9" fmla="*/ 19 h 19"/>
                <a:gd name="T10" fmla="*/ 2 w 37"/>
                <a:gd name="T11" fmla="*/ 19 h 19"/>
                <a:gd name="T12" fmla="*/ 0 w 37"/>
                <a:gd name="T13" fmla="*/ 17 h 19"/>
                <a:gd name="T14" fmla="*/ 0 w 37"/>
                <a:gd name="T15" fmla="*/ 2 h 19"/>
                <a:gd name="T16" fmla="*/ 2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2" y="0"/>
                  </a:moveTo>
                  <a:cubicBezTo>
                    <a:pt x="35" y="0"/>
                    <a:pt x="35" y="0"/>
                    <a:pt x="35" y="0"/>
                  </a:cubicBezTo>
                  <a:cubicBezTo>
                    <a:pt x="36" y="0"/>
                    <a:pt x="37" y="1"/>
                    <a:pt x="37" y="2"/>
                  </a:cubicBezTo>
                  <a:cubicBezTo>
                    <a:pt x="37" y="17"/>
                    <a:pt x="37" y="17"/>
                    <a:pt x="37" y="17"/>
                  </a:cubicBezTo>
                  <a:cubicBezTo>
                    <a:pt x="37" y="18"/>
                    <a:pt x="36" y="19"/>
                    <a:pt x="35" y="19"/>
                  </a:cubicBezTo>
                  <a:cubicBezTo>
                    <a:pt x="2" y="19"/>
                    <a:pt x="2" y="19"/>
                    <a:pt x="2" y="19"/>
                  </a:cubicBezTo>
                  <a:cubicBezTo>
                    <a:pt x="1" y="19"/>
                    <a:pt x="0" y="18"/>
                    <a:pt x="0" y="17"/>
                  </a:cubicBezTo>
                  <a:cubicBezTo>
                    <a:pt x="0" y="2"/>
                    <a:pt x="0" y="2"/>
                    <a:pt x="0" y="2"/>
                  </a:cubicBezTo>
                  <a:cubicBezTo>
                    <a:pt x="0" y="1"/>
                    <a:pt x="1" y="0"/>
                    <a:pt x="2"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91" name="îSļîḍe"/>
            <p:cNvSpPr/>
            <p:nvPr/>
          </p:nvSpPr>
          <p:spPr bwMode="auto">
            <a:xfrm>
              <a:off x="3514726" y="6483350"/>
              <a:ext cx="60325" cy="30163"/>
            </a:xfrm>
            <a:custGeom>
              <a:avLst/>
              <a:gdLst>
                <a:gd name="T0" fmla="*/ 2 w 37"/>
                <a:gd name="T1" fmla="*/ 0 h 19"/>
                <a:gd name="T2" fmla="*/ 35 w 37"/>
                <a:gd name="T3" fmla="*/ 0 h 19"/>
                <a:gd name="T4" fmla="*/ 37 w 37"/>
                <a:gd name="T5" fmla="*/ 2 h 19"/>
                <a:gd name="T6" fmla="*/ 37 w 37"/>
                <a:gd name="T7" fmla="*/ 17 h 19"/>
                <a:gd name="T8" fmla="*/ 35 w 37"/>
                <a:gd name="T9" fmla="*/ 19 h 19"/>
                <a:gd name="T10" fmla="*/ 2 w 37"/>
                <a:gd name="T11" fmla="*/ 19 h 19"/>
                <a:gd name="T12" fmla="*/ 0 w 37"/>
                <a:gd name="T13" fmla="*/ 17 h 19"/>
                <a:gd name="T14" fmla="*/ 0 w 37"/>
                <a:gd name="T15" fmla="*/ 2 h 19"/>
                <a:gd name="T16" fmla="*/ 2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2" y="0"/>
                  </a:moveTo>
                  <a:cubicBezTo>
                    <a:pt x="35" y="0"/>
                    <a:pt x="35" y="0"/>
                    <a:pt x="35" y="0"/>
                  </a:cubicBezTo>
                  <a:cubicBezTo>
                    <a:pt x="36" y="0"/>
                    <a:pt x="37" y="1"/>
                    <a:pt x="37" y="2"/>
                  </a:cubicBezTo>
                  <a:cubicBezTo>
                    <a:pt x="37" y="17"/>
                    <a:pt x="37" y="17"/>
                    <a:pt x="37" y="17"/>
                  </a:cubicBezTo>
                  <a:cubicBezTo>
                    <a:pt x="37" y="18"/>
                    <a:pt x="36" y="19"/>
                    <a:pt x="35" y="19"/>
                  </a:cubicBezTo>
                  <a:cubicBezTo>
                    <a:pt x="2" y="19"/>
                    <a:pt x="2" y="19"/>
                    <a:pt x="2" y="19"/>
                  </a:cubicBezTo>
                  <a:cubicBezTo>
                    <a:pt x="1" y="19"/>
                    <a:pt x="0" y="18"/>
                    <a:pt x="0" y="17"/>
                  </a:cubicBezTo>
                  <a:cubicBezTo>
                    <a:pt x="0" y="2"/>
                    <a:pt x="0" y="2"/>
                    <a:pt x="0" y="2"/>
                  </a:cubicBezTo>
                  <a:cubicBezTo>
                    <a:pt x="0" y="1"/>
                    <a:pt x="1" y="0"/>
                    <a:pt x="2"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92" name="íṥļiḑe"/>
            <p:cNvSpPr/>
            <p:nvPr/>
          </p:nvSpPr>
          <p:spPr bwMode="auto">
            <a:xfrm>
              <a:off x="3433763" y="6483350"/>
              <a:ext cx="60325" cy="30163"/>
            </a:xfrm>
            <a:custGeom>
              <a:avLst/>
              <a:gdLst>
                <a:gd name="T0" fmla="*/ 1 w 37"/>
                <a:gd name="T1" fmla="*/ 0 h 19"/>
                <a:gd name="T2" fmla="*/ 35 w 37"/>
                <a:gd name="T3" fmla="*/ 0 h 19"/>
                <a:gd name="T4" fmla="*/ 37 w 37"/>
                <a:gd name="T5" fmla="*/ 2 h 19"/>
                <a:gd name="T6" fmla="*/ 37 w 37"/>
                <a:gd name="T7" fmla="*/ 17 h 19"/>
                <a:gd name="T8" fmla="*/ 35 w 37"/>
                <a:gd name="T9" fmla="*/ 19 h 19"/>
                <a:gd name="T10" fmla="*/ 1 w 37"/>
                <a:gd name="T11" fmla="*/ 19 h 19"/>
                <a:gd name="T12" fmla="*/ 0 w 37"/>
                <a:gd name="T13" fmla="*/ 17 h 19"/>
                <a:gd name="T14" fmla="*/ 0 w 37"/>
                <a:gd name="T15" fmla="*/ 2 h 19"/>
                <a:gd name="T16" fmla="*/ 1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1" y="0"/>
                  </a:moveTo>
                  <a:cubicBezTo>
                    <a:pt x="35" y="0"/>
                    <a:pt x="35" y="0"/>
                    <a:pt x="35" y="0"/>
                  </a:cubicBezTo>
                  <a:cubicBezTo>
                    <a:pt x="36" y="0"/>
                    <a:pt x="37" y="1"/>
                    <a:pt x="37" y="2"/>
                  </a:cubicBezTo>
                  <a:cubicBezTo>
                    <a:pt x="37" y="17"/>
                    <a:pt x="37" y="17"/>
                    <a:pt x="37" y="17"/>
                  </a:cubicBezTo>
                  <a:cubicBezTo>
                    <a:pt x="37" y="18"/>
                    <a:pt x="36" y="19"/>
                    <a:pt x="35" y="19"/>
                  </a:cubicBezTo>
                  <a:cubicBezTo>
                    <a:pt x="1" y="19"/>
                    <a:pt x="1" y="19"/>
                    <a:pt x="1" y="19"/>
                  </a:cubicBezTo>
                  <a:cubicBezTo>
                    <a:pt x="0" y="19"/>
                    <a:pt x="0" y="18"/>
                    <a:pt x="0" y="17"/>
                  </a:cubicBezTo>
                  <a:cubicBezTo>
                    <a:pt x="0" y="2"/>
                    <a:pt x="0" y="2"/>
                    <a:pt x="0" y="2"/>
                  </a:cubicBezTo>
                  <a:cubicBezTo>
                    <a:pt x="0" y="1"/>
                    <a:pt x="0" y="0"/>
                    <a:pt x="1"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93" name="íṥḷide"/>
            <p:cNvSpPr/>
            <p:nvPr/>
          </p:nvSpPr>
          <p:spPr bwMode="auto">
            <a:xfrm>
              <a:off x="3595688" y="6483350"/>
              <a:ext cx="58738" cy="30163"/>
            </a:xfrm>
            <a:custGeom>
              <a:avLst/>
              <a:gdLst>
                <a:gd name="T0" fmla="*/ 2 w 37"/>
                <a:gd name="T1" fmla="*/ 0 h 19"/>
                <a:gd name="T2" fmla="*/ 36 w 37"/>
                <a:gd name="T3" fmla="*/ 0 h 19"/>
                <a:gd name="T4" fmla="*/ 37 w 37"/>
                <a:gd name="T5" fmla="*/ 2 h 19"/>
                <a:gd name="T6" fmla="*/ 37 w 37"/>
                <a:gd name="T7" fmla="*/ 17 h 19"/>
                <a:gd name="T8" fmla="*/ 36 w 37"/>
                <a:gd name="T9" fmla="*/ 19 h 19"/>
                <a:gd name="T10" fmla="*/ 2 w 37"/>
                <a:gd name="T11" fmla="*/ 19 h 19"/>
                <a:gd name="T12" fmla="*/ 0 w 37"/>
                <a:gd name="T13" fmla="*/ 17 h 19"/>
                <a:gd name="T14" fmla="*/ 0 w 37"/>
                <a:gd name="T15" fmla="*/ 2 h 19"/>
                <a:gd name="T16" fmla="*/ 2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2" y="0"/>
                  </a:moveTo>
                  <a:cubicBezTo>
                    <a:pt x="36" y="0"/>
                    <a:pt x="36" y="0"/>
                    <a:pt x="36" y="0"/>
                  </a:cubicBezTo>
                  <a:cubicBezTo>
                    <a:pt x="36" y="0"/>
                    <a:pt x="37" y="1"/>
                    <a:pt x="37" y="2"/>
                  </a:cubicBezTo>
                  <a:cubicBezTo>
                    <a:pt x="37" y="17"/>
                    <a:pt x="37" y="17"/>
                    <a:pt x="37" y="17"/>
                  </a:cubicBezTo>
                  <a:cubicBezTo>
                    <a:pt x="37" y="18"/>
                    <a:pt x="36" y="19"/>
                    <a:pt x="36" y="19"/>
                  </a:cubicBezTo>
                  <a:cubicBezTo>
                    <a:pt x="2" y="19"/>
                    <a:pt x="2" y="19"/>
                    <a:pt x="2" y="19"/>
                  </a:cubicBezTo>
                  <a:cubicBezTo>
                    <a:pt x="1" y="19"/>
                    <a:pt x="0" y="18"/>
                    <a:pt x="0" y="17"/>
                  </a:cubicBezTo>
                  <a:cubicBezTo>
                    <a:pt x="0" y="2"/>
                    <a:pt x="0" y="2"/>
                    <a:pt x="0" y="2"/>
                  </a:cubicBezTo>
                  <a:cubicBezTo>
                    <a:pt x="0" y="1"/>
                    <a:pt x="1" y="0"/>
                    <a:pt x="2"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94" name="íṧ1ide"/>
            <p:cNvSpPr/>
            <p:nvPr/>
          </p:nvSpPr>
          <p:spPr bwMode="auto">
            <a:xfrm>
              <a:off x="3333751" y="6429375"/>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8995" name="íṩlîdê"/>
            <p:cNvSpPr/>
            <p:nvPr/>
          </p:nvSpPr>
          <p:spPr bwMode="auto">
            <a:xfrm>
              <a:off x="5513388" y="5924550"/>
              <a:ext cx="1073150" cy="49213"/>
            </a:xfrm>
            <a:prstGeom prst="rect">
              <a:avLst/>
            </a:prstGeom>
            <a:solidFill>
              <a:srgbClr val="003333"/>
            </a:solidFill>
            <a:ln>
              <a:noFill/>
            </a:ln>
          </p:spPr>
          <p:txBody>
            <a:bodyPr vert="horz" wrap="square" lIns="91440" tIns="45720" rIns="91440" bIns="45720" numCol="1" anchor="t" anchorCtr="0" compatLnSpc="1"/>
            <a:lstStyle/>
            <a:p>
              <a:endParaRPr lang="zh-CN" altLang="en-US"/>
            </a:p>
          </p:txBody>
        </p:sp>
        <p:sp>
          <p:nvSpPr>
            <p:cNvPr id="1048996" name="îṧlíḑé"/>
            <p:cNvSpPr/>
            <p:nvPr/>
          </p:nvSpPr>
          <p:spPr bwMode="auto">
            <a:xfrm>
              <a:off x="5138738" y="5319713"/>
              <a:ext cx="1819275" cy="619125"/>
            </a:xfrm>
            <a:custGeom>
              <a:avLst/>
              <a:gdLst>
                <a:gd name="T0" fmla="*/ 1060 w 1129"/>
                <a:gd name="T1" fmla="*/ 0 h 385"/>
                <a:gd name="T2" fmla="*/ 60 w 1129"/>
                <a:gd name="T3" fmla="*/ 0 h 385"/>
                <a:gd name="T4" fmla="*/ 8 w 1129"/>
                <a:gd name="T5" fmla="*/ 63 h 385"/>
                <a:gd name="T6" fmla="*/ 9 w 1129"/>
                <a:gd name="T7" fmla="*/ 62 h 385"/>
                <a:gd name="T8" fmla="*/ 9 w 1129"/>
                <a:gd name="T9" fmla="*/ 69 h 385"/>
                <a:gd name="T10" fmla="*/ 82 w 1129"/>
                <a:gd name="T11" fmla="*/ 342 h 385"/>
                <a:gd name="T12" fmla="*/ 156 w 1129"/>
                <a:gd name="T13" fmla="*/ 385 h 385"/>
                <a:gd name="T14" fmla="*/ 993 w 1129"/>
                <a:gd name="T15" fmla="*/ 385 h 385"/>
                <a:gd name="T16" fmla="*/ 1066 w 1129"/>
                <a:gd name="T17" fmla="*/ 343 h 385"/>
                <a:gd name="T18" fmla="*/ 1122 w 1129"/>
                <a:gd name="T19" fmla="*/ 69 h 385"/>
                <a:gd name="T20" fmla="*/ 1123 w 1129"/>
                <a:gd name="T21" fmla="*/ 66 h 385"/>
                <a:gd name="T22" fmla="*/ 1123 w 1129"/>
                <a:gd name="T23" fmla="*/ 66 h 385"/>
                <a:gd name="T24" fmla="*/ 1125 w 1129"/>
                <a:gd name="T25" fmla="*/ 42 h 385"/>
                <a:gd name="T26" fmla="*/ 1060 w 1129"/>
                <a:gd name="T27" fmla="*/ 0 h 385"/>
                <a:gd name="T28" fmla="*/ 9 w 1129"/>
                <a:gd name="T29" fmla="*/ 58 h 385"/>
                <a:gd name="T30" fmla="*/ 9 w 1129"/>
                <a:gd name="T31" fmla="*/ 60 h 385"/>
                <a:gd name="T32" fmla="*/ 9 w 1129"/>
                <a:gd name="T33" fmla="*/ 58 h 385"/>
                <a:gd name="T34" fmla="*/ 11 w 1129"/>
                <a:gd name="T35" fmla="*/ 52 h 385"/>
                <a:gd name="T36" fmla="*/ 11 w 1129"/>
                <a:gd name="T37" fmla="*/ 53 h 385"/>
                <a:gd name="T38" fmla="*/ 11 w 1129"/>
                <a:gd name="T39" fmla="*/ 52 h 385"/>
                <a:gd name="T40" fmla="*/ 10 w 1129"/>
                <a:gd name="T41" fmla="*/ 55 h 385"/>
                <a:gd name="T42" fmla="*/ 9 w 1129"/>
                <a:gd name="T43" fmla="*/ 56 h 385"/>
                <a:gd name="T44" fmla="*/ 10 w 1129"/>
                <a:gd name="T45" fmla="*/ 55 h 385"/>
                <a:gd name="T46" fmla="*/ 51 w 1129"/>
                <a:gd name="T47" fmla="*/ 28 h 385"/>
                <a:gd name="T48" fmla="*/ 55 w 1129"/>
                <a:gd name="T49" fmla="*/ 28 h 385"/>
                <a:gd name="T50" fmla="*/ 51 w 1129"/>
                <a:gd name="T51" fmla="*/ 28 h 385"/>
                <a:gd name="T52" fmla="*/ 23 w 1129"/>
                <a:gd name="T53" fmla="*/ 38 h 385"/>
                <a:gd name="T54" fmla="*/ 23 w 1129"/>
                <a:gd name="T55" fmla="*/ 38 h 385"/>
                <a:gd name="T56" fmla="*/ 23 w 1129"/>
                <a:gd name="T57" fmla="*/ 38 h 385"/>
                <a:gd name="T58" fmla="*/ 26 w 1129"/>
                <a:gd name="T59" fmla="*/ 36 h 385"/>
                <a:gd name="T60" fmla="*/ 27 w 1129"/>
                <a:gd name="T61" fmla="*/ 36 h 385"/>
                <a:gd name="T62" fmla="*/ 26 w 1129"/>
                <a:gd name="T63" fmla="*/ 36 h 385"/>
                <a:gd name="T64" fmla="*/ 30 w 1129"/>
                <a:gd name="T65" fmla="*/ 34 h 385"/>
                <a:gd name="T66" fmla="*/ 31 w 1129"/>
                <a:gd name="T67" fmla="*/ 34 h 385"/>
                <a:gd name="T68" fmla="*/ 30 w 1129"/>
                <a:gd name="T69" fmla="*/ 34 h 385"/>
                <a:gd name="T70" fmla="*/ 34 w 1129"/>
                <a:gd name="T71" fmla="*/ 32 h 385"/>
                <a:gd name="T72" fmla="*/ 35 w 1129"/>
                <a:gd name="T73" fmla="*/ 32 h 385"/>
                <a:gd name="T74" fmla="*/ 34 w 1129"/>
                <a:gd name="T75" fmla="*/ 32 h 385"/>
                <a:gd name="T76" fmla="*/ 38 w 1129"/>
                <a:gd name="T77" fmla="*/ 31 h 385"/>
                <a:gd name="T78" fmla="*/ 39 w 1129"/>
                <a:gd name="T79" fmla="*/ 30 h 385"/>
                <a:gd name="T80" fmla="*/ 38 w 1129"/>
                <a:gd name="T81" fmla="*/ 31 h 385"/>
                <a:gd name="T82" fmla="*/ 42 w 1129"/>
                <a:gd name="T83" fmla="*/ 29 h 385"/>
                <a:gd name="T84" fmla="*/ 44 w 1129"/>
                <a:gd name="T85" fmla="*/ 29 h 385"/>
                <a:gd name="T86" fmla="*/ 42 w 1129"/>
                <a:gd name="T87" fmla="*/ 29 h 385"/>
                <a:gd name="T88" fmla="*/ 46 w 1129"/>
                <a:gd name="T89" fmla="*/ 29 h 385"/>
                <a:gd name="T90" fmla="*/ 49 w 1129"/>
                <a:gd name="T91" fmla="*/ 28 h 385"/>
                <a:gd name="T92" fmla="*/ 46 w 1129"/>
                <a:gd name="T93" fmla="*/ 2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29" h="385">
                  <a:moveTo>
                    <a:pt x="1060" y="0"/>
                  </a:moveTo>
                  <a:cubicBezTo>
                    <a:pt x="60" y="0"/>
                    <a:pt x="60" y="0"/>
                    <a:pt x="60" y="0"/>
                  </a:cubicBezTo>
                  <a:cubicBezTo>
                    <a:pt x="14" y="0"/>
                    <a:pt x="0" y="29"/>
                    <a:pt x="8" y="63"/>
                  </a:cubicBezTo>
                  <a:cubicBezTo>
                    <a:pt x="8" y="63"/>
                    <a:pt x="9" y="62"/>
                    <a:pt x="9" y="62"/>
                  </a:cubicBezTo>
                  <a:cubicBezTo>
                    <a:pt x="8" y="64"/>
                    <a:pt x="9" y="66"/>
                    <a:pt x="9" y="69"/>
                  </a:cubicBezTo>
                  <a:cubicBezTo>
                    <a:pt x="82" y="342"/>
                    <a:pt x="82" y="342"/>
                    <a:pt x="82" y="342"/>
                  </a:cubicBezTo>
                  <a:cubicBezTo>
                    <a:pt x="93" y="384"/>
                    <a:pt x="102" y="385"/>
                    <a:pt x="156" y="385"/>
                  </a:cubicBezTo>
                  <a:cubicBezTo>
                    <a:pt x="993" y="385"/>
                    <a:pt x="993" y="385"/>
                    <a:pt x="993" y="385"/>
                  </a:cubicBezTo>
                  <a:cubicBezTo>
                    <a:pt x="1036" y="385"/>
                    <a:pt x="1057" y="385"/>
                    <a:pt x="1066" y="343"/>
                  </a:cubicBezTo>
                  <a:cubicBezTo>
                    <a:pt x="1122" y="69"/>
                    <a:pt x="1122" y="69"/>
                    <a:pt x="1122" y="69"/>
                  </a:cubicBezTo>
                  <a:cubicBezTo>
                    <a:pt x="1123" y="68"/>
                    <a:pt x="1123" y="67"/>
                    <a:pt x="1123" y="66"/>
                  </a:cubicBezTo>
                  <a:cubicBezTo>
                    <a:pt x="1123" y="66"/>
                    <a:pt x="1123" y="66"/>
                    <a:pt x="1123" y="66"/>
                  </a:cubicBezTo>
                  <a:cubicBezTo>
                    <a:pt x="1125" y="42"/>
                    <a:pt x="1125" y="42"/>
                    <a:pt x="1125" y="42"/>
                  </a:cubicBezTo>
                  <a:cubicBezTo>
                    <a:pt x="1129" y="9"/>
                    <a:pt x="1085" y="0"/>
                    <a:pt x="1060" y="0"/>
                  </a:cubicBezTo>
                  <a:moveTo>
                    <a:pt x="9" y="58"/>
                  </a:moveTo>
                  <a:cubicBezTo>
                    <a:pt x="9" y="59"/>
                    <a:pt x="9" y="59"/>
                    <a:pt x="9" y="60"/>
                  </a:cubicBezTo>
                  <a:cubicBezTo>
                    <a:pt x="9" y="59"/>
                    <a:pt x="9" y="59"/>
                    <a:pt x="9" y="58"/>
                  </a:cubicBezTo>
                  <a:moveTo>
                    <a:pt x="11" y="52"/>
                  </a:moveTo>
                  <a:cubicBezTo>
                    <a:pt x="11" y="53"/>
                    <a:pt x="11" y="53"/>
                    <a:pt x="11" y="53"/>
                  </a:cubicBezTo>
                  <a:cubicBezTo>
                    <a:pt x="11" y="52"/>
                    <a:pt x="11" y="52"/>
                    <a:pt x="11" y="52"/>
                  </a:cubicBezTo>
                  <a:moveTo>
                    <a:pt x="10" y="55"/>
                  </a:moveTo>
                  <a:cubicBezTo>
                    <a:pt x="10" y="55"/>
                    <a:pt x="10" y="56"/>
                    <a:pt x="9" y="56"/>
                  </a:cubicBezTo>
                  <a:cubicBezTo>
                    <a:pt x="10" y="56"/>
                    <a:pt x="10" y="55"/>
                    <a:pt x="10" y="55"/>
                  </a:cubicBezTo>
                  <a:moveTo>
                    <a:pt x="51" y="28"/>
                  </a:moveTo>
                  <a:cubicBezTo>
                    <a:pt x="52" y="28"/>
                    <a:pt x="54" y="28"/>
                    <a:pt x="55" y="28"/>
                  </a:cubicBezTo>
                  <a:cubicBezTo>
                    <a:pt x="54" y="28"/>
                    <a:pt x="52" y="28"/>
                    <a:pt x="51" y="28"/>
                  </a:cubicBezTo>
                  <a:moveTo>
                    <a:pt x="23" y="38"/>
                  </a:moveTo>
                  <a:cubicBezTo>
                    <a:pt x="23" y="38"/>
                    <a:pt x="23" y="38"/>
                    <a:pt x="23" y="38"/>
                  </a:cubicBezTo>
                  <a:cubicBezTo>
                    <a:pt x="23" y="38"/>
                    <a:pt x="23" y="38"/>
                    <a:pt x="23" y="38"/>
                  </a:cubicBezTo>
                  <a:moveTo>
                    <a:pt x="26" y="36"/>
                  </a:moveTo>
                  <a:cubicBezTo>
                    <a:pt x="27" y="36"/>
                    <a:pt x="27" y="36"/>
                    <a:pt x="27" y="36"/>
                  </a:cubicBezTo>
                  <a:cubicBezTo>
                    <a:pt x="26" y="36"/>
                    <a:pt x="26" y="36"/>
                    <a:pt x="26" y="36"/>
                  </a:cubicBezTo>
                  <a:moveTo>
                    <a:pt x="30" y="34"/>
                  </a:moveTo>
                  <a:cubicBezTo>
                    <a:pt x="31" y="34"/>
                    <a:pt x="31" y="34"/>
                    <a:pt x="31" y="34"/>
                  </a:cubicBezTo>
                  <a:cubicBezTo>
                    <a:pt x="30" y="34"/>
                    <a:pt x="30" y="34"/>
                    <a:pt x="30" y="34"/>
                  </a:cubicBezTo>
                  <a:moveTo>
                    <a:pt x="34" y="32"/>
                  </a:moveTo>
                  <a:cubicBezTo>
                    <a:pt x="34" y="32"/>
                    <a:pt x="34" y="32"/>
                    <a:pt x="35" y="32"/>
                  </a:cubicBezTo>
                  <a:cubicBezTo>
                    <a:pt x="34" y="32"/>
                    <a:pt x="34" y="32"/>
                    <a:pt x="34" y="32"/>
                  </a:cubicBezTo>
                  <a:moveTo>
                    <a:pt x="38" y="31"/>
                  </a:moveTo>
                  <a:cubicBezTo>
                    <a:pt x="38" y="31"/>
                    <a:pt x="39" y="30"/>
                    <a:pt x="39" y="30"/>
                  </a:cubicBezTo>
                  <a:cubicBezTo>
                    <a:pt x="39" y="30"/>
                    <a:pt x="38" y="31"/>
                    <a:pt x="38" y="31"/>
                  </a:cubicBezTo>
                  <a:moveTo>
                    <a:pt x="42" y="29"/>
                  </a:moveTo>
                  <a:cubicBezTo>
                    <a:pt x="43" y="29"/>
                    <a:pt x="43" y="29"/>
                    <a:pt x="44" y="29"/>
                  </a:cubicBezTo>
                  <a:cubicBezTo>
                    <a:pt x="43" y="29"/>
                    <a:pt x="43" y="29"/>
                    <a:pt x="42" y="29"/>
                  </a:cubicBezTo>
                  <a:moveTo>
                    <a:pt x="46" y="29"/>
                  </a:moveTo>
                  <a:cubicBezTo>
                    <a:pt x="47" y="28"/>
                    <a:pt x="48" y="28"/>
                    <a:pt x="49" y="28"/>
                  </a:cubicBezTo>
                  <a:cubicBezTo>
                    <a:pt x="48" y="28"/>
                    <a:pt x="47" y="28"/>
                    <a:pt x="46" y="29"/>
                  </a:cubicBezTo>
                </a:path>
              </a:pathLst>
            </a:custGeom>
            <a:solidFill>
              <a:srgbClr val="34495E"/>
            </a:solidFill>
            <a:ln>
              <a:noFill/>
            </a:ln>
          </p:spPr>
          <p:txBody>
            <a:bodyPr vert="horz" wrap="square" lIns="91440" tIns="45720" rIns="91440" bIns="45720" numCol="1" anchor="t" anchorCtr="0" compatLnSpc="1"/>
            <a:lstStyle/>
            <a:p>
              <a:endParaRPr lang="zh-CN" altLang="en-US"/>
            </a:p>
          </p:txBody>
        </p:sp>
        <p:sp>
          <p:nvSpPr>
            <p:cNvPr id="1048997" name="íś1íḑè"/>
            <p:cNvSpPr/>
            <p:nvPr/>
          </p:nvSpPr>
          <p:spPr bwMode="auto">
            <a:xfrm>
              <a:off x="5148263" y="5319713"/>
              <a:ext cx="1804988" cy="106363"/>
            </a:xfrm>
            <a:custGeom>
              <a:avLst/>
              <a:gdLst>
                <a:gd name="T0" fmla="*/ 1054 w 1120"/>
                <a:gd name="T1" fmla="*/ 0 h 66"/>
                <a:gd name="T2" fmla="*/ 366 w 1120"/>
                <a:gd name="T3" fmla="*/ 0 h 66"/>
                <a:gd name="T4" fmla="*/ 327 w 1120"/>
                <a:gd name="T5" fmla="*/ 0 h 66"/>
                <a:gd name="T6" fmla="*/ 54 w 1120"/>
                <a:gd name="T7" fmla="*/ 0 h 66"/>
                <a:gd name="T8" fmla="*/ 0 w 1120"/>
                <a:gd name="T9" fmla="*/ 45 h 66"/>
                <a:gd name="T10" fmla="*/ 2 w 1120"/>
                <a:gd name="T11" fmla="*/ 63 h 66"/>
                <a:gd name="T12" fmla="*/ 21 w 1120"/>
                <a:gd name="T13" fmla="*/ 36 h 66"/>
                <a:gd name="T14" fmla="*/ 21 w 1120"/>
                <a:gd name="T15" fmla="*/ 36 h 66"/>
                <a:gd name="T16" fmla="*/ 21 w 1120"/>
                <a:gd name="T17" fmla="*/ 36 h 66"/>
                <a:gd name="T18" fmla="*/ 40 w 1120"/>
                <a:gd name="T19" fmla="*/ 29 h 66"/>
                <a:gd name="T20" fmla="*/ 40 w 1120"/>
                <a:gd name="T21" fmla="*/ 29 h 66"/>
                <a:gd name="T22" fmla="*/ 40 w 1120"/>
                <a:gd name="T23" fmla="*/ 29 h 66"/>
                <a:gd name="T24" fmla="*/ 49 w 1120"/>
                <a:gd name="T25" fmla="*/ 28 h 66"/>
                <a:gd name="T26" fmla="*/ 1070 w 1120"/>
                <a:gd name="T27" fmla="*/ 28 h 66"/>
                <a:gd name="T28" fmla="*/ 1117 w 1120"/>
                <a:gd name="T29" fmla="*/ 66 h 66"/>
                <a:gd name="T30" fmla="*/ 1119 w 1120"/>
                <a:gd name="T31" fmla="*/ 42 h 66"/>
                <a:gd name="T32" fmla="*/ 1120 w 1120"/>
                <a:gd name="T33" fmla="*/ 39 h 66"/>
                <a:gd name="T34" fmla="*/ 1054 w 1120"/>
                <a:gd name="T3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0" h="66">
                  <a:moveTo>
                    <a:pt x="1054" y="0"/>
                  </a:moveTo>
                  <a:cubicBezTo>
                    <a:pt x="366" y="0"/>
                    <a:pt x="366" y="0"/>
                    <a:pt x="366" y="0"/>
                  </a:cubicBezTo>
                  <a:cubicBezTo>
                    <a:pt x="327" y="0"/>
                    <a:pt x="327" y="0"/>
                    <a:pt x="327" y="0"/>
                  </a:cubicBezTo>
                  <a:cubicBezTo>
                    <a:pt x="54" y="0"/>
                    <a:pt x="54" y="0"/>
                    <a:pt x="54" y="0"/>
                  </a:cubicBezTo>
                  <a:cubicBezTo>
                    <a:pt x="16" y="0"/>
                    <a:pt x="0" y="19"/>
                    <a:pt x="0" y="45"/>
                  </a:cubicBezTo>
                  <a:cubicBezTo>
                    <a:pt x="0" y="51"/>
                    <a:pt x="1" y="57"/>
                    <a:pt x="2" y="63"/>
                  </a:cubicBezTo>
                  <a:cubicBezTo>
                    <a:pt x="2" y="52"/>
                    <a:pt x="10" y="42"/>
                    <a:pt x="21" y="36"/>
                  </a:cubicBezTo>
                  <a:cubicBezTo>
                    <a:pt x="21" y="36"/>
                    <a:pt x="21" y="36"/>
                    <a:pt x="21" y="36"/>
                  </a:cubicBezTo>
                  <a:cubicBezTo>
                    <a:pt x="21" y="36"/>
                    <a:pt x="21" y="36"/>
                    <a:pt x="21" y="36"/>
                  </a:cubicBezTo>
                  <a:cubicBezTo>
                    <a:pt x="27" y="32"/>
                    <a:pt x="33" y="30"/>
                    <a:pt x="40" y="29"/>
                  </a:cubicBezTo>
                  <a:cubicBezTo>
                    <a:pt x="40" y="29"/>
                    <a:pt x="40" y="29"/>
                    <a:pt x="40" y="29"/>
                  </a:cubicBezTo>
                  <a:cubicBezTo>
                    <a:pt x="40" y="29"/>
                    <a:pt x="40" y="29"/>
                    <a:pt x="40" y="29"/>
                  </a:cubicBezTo>
                  <a:cubicBezTo>
                    <a:pt x="43" y="28"/>
                    <a:pt x="46" y="28"/>
                    <a:pt x="49" y="28"/>
                  </a:cubicBezTo>
                  <a:cubicBezTo>
                    <a:pt x="1070" y="28"/>
                    <a:pt x="1070" y="28"/>
                    <a:pt x="1070" y="28"/>
                  </a:cubicBezTo>
                  <a:cubicBezTo>
                    <a:pt x="1091" y="28"/>
                    <a:pt x="1113" y="48"/>
                    <a:pt x="1117" y="66"/>
                  </a:cubicBezTo>
                  <a:cubicBezTo>
                    <a:pt x="1119" y="42"/>
                    <a:pt x="1119" y="42"/>
                    <a:pt x="1119" y="42"/>
                  </a:cubicBezTo>
                  <a:cubicBezTo>
                    <a:pt x="1120" y="41"/>
                    <a:pt x="1120" y="40"/>
                    <a:pt x="1120" y="39"/>
                  </a:cubicBezTo>
                  <a:cubicBezTo>
                    <a:pt x="1120" y="8"/>
                    <a:pt x="1078" y="0"/>
                    <a:pt x="1054" y="0"/>
                  </a:cubicBezTo>
                </a:path>
              </a:pathLst>
            </a:custGeom>
            <a:solidFill>
              <a:srgbClr val="1A242F"/>
            </a:solidFill>
            <a:ln>
              <a:noFill/>
            </a:ln>
          </p:spPr>
          <p:txBody>
            <a:bodyPr vert="horz" wrap="square" lIns="91440" tIns="45720" rIns="91440" bIns="45720" numCol="1" anchor="t" anchorCtr="0" compatLnSpc="1"/>
            <a:lstStyle/>
            <a:p>
              <a:endParaRPr lang="zh-CN" altLang="en-US"/>
            </a:p>
          </p:txBody>
        </p:sp>
        <p:sp>
          <p:nvSpPr>
            <p:cNvPr id="1048998" name="íṡḷïḋé"/>
            <p:cNvSpPr/>
            <p:nvPr/>
          </p:nvSpPr>
          <p:spPr bwMode="auto">
            <a:xfrm>
              <a:off x="5233988" y="5392738"/>
              <a:ext cx="1643063" cy="512763"/>
            </a:xfrm>
            <a:custGeom>
              <a:avLst/>
              <a:gdLst>
                <a:gd name="T0" fmla="*/ 1035 w 1035"/>
                <a:gd name="T1" fmla="*/ 0 h 323"/>
                <a:gd name="T2" fmla="*/ 844 w 1035"/>
                <a:gd name="T3" fmla="*/ 0 h 323"/>
                <a:gd name="T4" fmla="*/ 486 w 1035"/>
                <a:gd name="T5" fmla="*/ 323 h 323"/>
                <a:gd name="T6" fmla="*/ 456 w 1035"/>
                <a:gd name="T7" fmla="*/ 323 h 323"/>
                <a:gd name="T8" fmla="*/ 739 w 1035"/>
                <a:gd name="T9" fmla="*/ 0 h 323"/>
                <a:gd name="T10" fmla="*/ 631 w 1035"/>
                <a:gd name="T11" fmla="*/ 0 h 323"/>
                <a:gd name="T12" fmla="*/ 338 w 1035"/>
                <a:gd name="T13" fmla="*/ 323 h 323"/>
                <a:gd name="T14" fmla="*/ 186 w 1035"/>
                <a:gd name="T15" fmla="*/ 323 h 323"/>
                <a:gd name="T16" fmla="*/ 413 w 1035"/>
                <a:gd name="T17" fmla="*/ 1 h 323"/>
                <a:gd name="T18" fmla="*/ 0 w 1035"/>
                <a:gd name="T19" fmla="*/ 1 h 323"/>
                <a:gd name="T20" fmla="*/ 65 w 1035"/>
                <a:gd name="T21" fmla="*/ 323 h 323"/>
                <a:gd name="T22" fmla="*/ 979 w 1035"/>
                <a:gd name="T23" fmla="*/ 323 h 323"/>
                <a:gd name="T24" fmla="*/ 1035 w 1035"/>
                <a:gd name="T2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323">
                  <a:moveTo>
                    <a:pt x="1035" y="0"/>
                  </a:moveTo>
                  <a:lnTo>
                    <a:pt x="844" y="0"/>
                  </a:lnTo>
                  <a:lnTo>
                    <a:pt x="486" y="323"/>
                  </a:lnTo>
                  <a:lnTo>
                    <a:pt x="456" y="323"/>
                  </a:lnTo>
                  <a:lnTo>
                    <a:pt x="739" y="0"/>
                  </a:lnTo>
                  <a:lnTo>
                    <a:pt x="631" y="0"/>
                  </a:lnTo>
                  <a:lnTo>
                    <a:pt x="338" y="323"/>
                  </a:lnTo>
                  <a:lnTo>
                    <a:pt x="186" y="323"/>
                  </a:lnTo>
                  <a:lnTo>
                    <a:pt x="413" y="1"/>
                  </a:lnTo>
                  <a:lnTo>
                    <a:pt x="0" y="1"/>
                  </a:lnTo>
                  <a:lnTo>
                    <a:pt x="65" y="323"/>
                  </a:lnTo>
                  <a:lnTo>
                    <a:pt x="979" y="323"/>
                  </a:lnTo>
                  <a:lnTo>
                    <a:pt x="1035" y="0"/>
                  </a:lnTo>
                  <a:close/>
                </a:path>
              </a:pathLst>
            </a:custGeom>
            <a:solidFill>
              <a:srgbClr val="D6DBDF"/>
            </a:solidFill>
            <a:ln>
              <a:noFill/>
            </a:ln>
          </p:spPr>
          <p:txBody>
            <a:bodyPr vert="horz" wrap="square" lIns="91440" tIns="45720" rIns="91440" bIns="45720" numCol="1" anchor="t" anchorCtr="0" compatLnSpc="1"/>
            <a:lstStyle/>
            <a:p>
              <a:endParaRPr lang="zh-CN" altLang="en-US"/>
            </a:p>
          </p:txBody>
        </p:sp>
        <p:sp>
          <p:nvSpPr>
            <p:cNvPr id="1048999" name="íşḻïde"/>
            <p:cNvSpPr/>
            <p:nvPr/>
          </p:nvSpPr>
          <p:spPr bwMode="auto">
            <a:xfrm>
              <a:off x="5233988" y="5392738"/>
              <a:ext cx="1643063" cy="512763"/>
            </a:xfrm>
            <a:custGeom>
              <a:avLst/>
              <a:gdLst>
                <a:gd name="T0" fmla="*/ 1035 w 1035"/>
                <a:gd name="T1" fmla="*/ 0 h 323"/>
                <a:gd name="T2" fmla="*/ 844 w 1035"/>
                <a:gd name="T3" fmla="*/ 0 h 323"/>
                <a:gd name="T4" fmla="*/ 486 w 1035"/>
                <a:gd name="T5" fmla="*/ 323 h 323"/>
                <a:gd name="T6" fmla="*/ 456 w 1035"/>
                <a:gd name="T7" fmla="*/ 323 h 323"/>
                <a:gd name="T8" fmla="*/ 739 w 1035"/>
                <a:gd name="T9" fmla="*/ 0 h 323"/>
                <a:gd name="T10" fmla="*/ 631 w 1035"/>
                <a:gd name="T11" fmla="*/ 0 h 323"/>
                <a:gd name="T12" fmla="*/ 338 w 1035"/>
                <a:gd name="T13" fmla="*/ 323 h 323"/>
                <a:gd name="T14" fmla="*/ 186 w 1035"/>
                <a:gd name="T15" fmla="*/ 323 h 323"/>
                <a:gd name="T16" fmla="*/ 413 w 1035"/>
                <a:gd name="T17" fmla="*/ 1 h 323"/>
                <a:gd name="T18" fmla="*/ 0 w 1035"/>
                <a:gd name="T19" fmla="*/ 1 h 323"/>
                <a:gd name="T20" fmla="*/ 65 w 1035"/>
                <a:gd name="T21" fmla="*/ 323 h 323"/>
                <a:gd name="T22" fmla="*/ 979 w 1035"/>
                <a:gd name="T23" fmla="*/ 323 h 323"/>
                <a:gd name="T24" fmla="*/ 1035 w 1035"/>
                <a:gd name="T2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323">
                  <a:moveTo>
                    <a:pt x="1035" y="0"/>
                  </a:moveTo>
                  <a:lnTo>
                    <a:pt x="844" y="0"/>
                  </a:lnTo>
                  <a:lnTo>
                    <a:pt x="486" y="323"/>
                  </a:lnTo>
                  <a:lnTo>
                    <a:pt x="456" y="323"/>
                  </a:lnTo>
                  <a:lnTo>
                    <a:pt x="739" y="0"/>
                  </a:lnTo>
                  <a:lnTo>
                    <a:pt x="631" y="0"/>
                  </a:lnTo>
                  <a:lnTo>
                    <a:pt x="338" y="323"/>
                  </a:lnTo>
                  <a:lnTo>
                    <a:pt x="186" y="323"/>
                  </a:lnTo>
                  <a:lnTo>
                    <a:pt x="413" y="1"/>
                  </a:lnTo>
                  <a:lnTo>
                    <a:pt x="0" y="1"/>
                  </a:lnTo>
                  <a:lnTo>
                    <a:pt x="65" y="323"/>
                  </a:lnTo>
                  <a:lnTo>
                    <a:pt x="979" y="323"/>
                  </a:lnTo>
                  <a:lnTo>
                    <a:pt x="1035" y="0"/>
                  </a:lnTo>
                </a:path>
              </a:pathLst>
            </a:custGeom>
            <a:noFill/>
            <a:ln>
              <a:noFill/>
            </a:ln>
          </p:spPr>
          <p:txBody>
            <a:bodyPr vert="horz" wrap="square" lIns="91440" tIns="45720" rIns="91440" bIns="45720" numCol="1" anchor="t" anchorCtr="0" compatLnSpc="1"/>
            <a:lstStyle/>
            <a:p>
              <a:endParaRPr lang="zh-CN" altLang="en-US"/>
            </a:p>
          </p:txBody>
        </p:sp>
        <p:sp>
          <p:nvSpPr>
            <p:cNvPr id="1049000" name="ïṣḻîdê"/>
            <p:cNvSpPr/>
            <p:nvPr/>
          </p:nvSpPr>
          <p:spPr bwMode="auto">
            <a:xfrm>
              <a:off x="5270501" y="5953125"/>
              <a:ext cx="1568450" cy="904875"/>
            </a:xfrm>
            <a:custGeom>
              <a:avLst/>
              <a:gdLst>
                <a:gd name="T0" fmla="*/ 27 w 973"/>
                <a:gd name="T1" fmla="*/ 0 h 562"/>
                <a:gd name="T2" fmla="*/ 946 w 973"/>
                <a:gd name="T3" fmla="*/ 0 h 562"/>
                <a:gd name="T4" fmla="*/ 973 w 973"/>
                <a:gd name="T5" fmla="*/ 28 h 562"/>
                <a:gd name="T6" fmla="*/ 973 w 973"/>
                <a:gd name="T7" fmla="*/ 534 h 562"/>
                <a:gd name="T8" fmla="*/ 946 w 973"/>
                <a:gd name="T9" fmla="*/ 562 h 562"/>
                <a:gd name="T10" fmla="*/ 27 w 973"/>
                <a:gd name="T11" fmla="*/ 562 h 562"/>
                <a:gd name="T12" fmla="*/ 0 w 973"/>
                <a:gd name="T13" fmla="*/ 534 h 562"/>
                <a:gd name="T14" fmla="*/ 0 w 973"/>
                <a:gd name="T15" fmla="*/ 28 h 562"/>
                <a:gd name="T16" fmla="*/ 27 w 973"/>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3" h="562">
                  <a:moveTo>
                    <a:pt x="27" y="0"/>
                  </a:moveTo>
                  <a:cubicBezTo>
                    <a:pt x="946" y="0"/>
                    <a:pt x="946" y="0"/>
                    <a:pt x="946" y="0"/>
                  </a:cubicBezTo>
                  <a:cubicBezTo>
                    <a:pt x="961" y="0"/>
                    <a:pt x="973" y="13"/>
                    <a:pt x="973" y="28"/>
                  </a:cubicBezTo>
                  <a:cubicBezTo>
                    <a:pt x="973" y="534"/>
                    <a:pt x="973" y="534"/>
                    <a:pt x="973" y="534"/>
                  </a:cubicBezTo>
                  <a:cubicBezTo>
                    <a:pt x="973" y="549"/>
                    <a:pt x="961" y="562"/>
                    <a:pt x="946" y="562"/>
                  </a:cubicBezTo>
                  <a:cubicBezTo>
                    <a:pt x="27" y="562"/>
                    <a:pt x="27" y="562"/>
                    <a:pt x="27" y="562"/>
                  </a:cubicBezTo>
                  <a:cubicBezTo>
                    <a:pt x="12" y="562"/>
                    <a:pt x="0" y="549"/>
                    <a:pt x="0" y="534"/>
                  </a:cubicBezTo>
                  <a:cubicBezTo>
                    <a:pt x="0" y="28"/>
                    <a:pt x="0" y="28"/>
                    <a:pt x="0" y="28"/>
                  </a:cubicBezTo>
                  <a:cubicBezTo>
                    <a:pt x="0" y="13"/>
                    <a:pt x="12" y="0"/>
                    <a:pt x="27" y="0"/>
                  </a:cubicBezTo>
                </a:path>
              </a:pathLst>
            </a:custGeom>
            <a:solidFill>
              <a:srgbClr val="ECF0F1"/>
            </a:solidFill>
            <a:ln>
              <a:noFill/>
            </a:ln>
          </p:spPr>
          <p:txBody>
            <a:bodyPr vert="horz" wrap="square" lIns="91440" tIns="45720" rIns="91440" bIns="45720" numCol="1" anchor="t" anchorCtr="0" compatLnSpc="1"/>
            <a:lstStyle/>
            <a:p>
              <a:endParaRPr lang="zh-CN" altLang="en-US"/>
            </a:p>
          </p:txBody>
        </p:sp>
        <p:sp>
          <p:nvSpPr>
            <p:cNvPr id="1049001" name="ïṣľïḋê"/>
            <p:cNvSpPr/>
            <p:nvPr/>
          </p:nvSpPr>
          <p:spPr bwMode="auto">
            <a:xfrm>
              <a:off x="5845176" y="6581775"/>
              <a:ext cx="420688" cy="220663"/>
            </a:xfrm>
            <a:prstGeom prst="rect">
              <a:avLst/>
            </a:prstGeom>
            <a:solidFill>
              <a:srgbClr val="003333"/>
            </a:solidFill>
            <a:ln>
              <a:noFill/>
            </a:ln>
          </p:spPr>
          <p:txBody>
            <a:bodyPr vert="horz" wrap="square" lIns="91440" tIns="45720" rIns="91440" bIns="45720" numCol="1" anchor="t" anchorCtr="0" compatLnSpc="1"/>
            <a:lstStyle/>
            <a:p>
              <a:endParaRPr lang="zh-CN" altLang="en-US"/>
            </a:p>
          </p:txBody>
        </p:sp>
        <p:sp>
          <p:nvSpPr>
            <p:cNvPr id="1049002" name="ïşḻiḓê"/>
            <p:cNvSpPr/>
            <p:nvPr/>
          </p:nvSpPr>
          <p:spPr bwMode="auto">
            <a:xfrm>
              <a:off x="5845176" y="6581775"/>
              <a:ext cx="420688" cy="220663"/>
            </a:xfrm>
            <a:prstGeom prst="rect">
              <a:avLst/>
            </a:prstGeom>
            <a:noFill/>
            <a:ln>
              <a:noFill/>
            </a:ln>
          </p:spPr>
          <p:txBody>
            <a:bodyPr vert="horz" wrap="square" lIns="91440" tIns="45720" rIns="91440" bIns="45720" numCol="1" anchor="t" anchorCtr="0" compatLnSpc="1"/>
            <a:lstStyle/>
            <a:p>
              <a:endParaRPr lang="zh-CN" altLang="en-US"/>
            </a:p>
          </p:txBody>
        </p:sp>
        <p:sp>
          <p:nvSpPr>
            <p:cNvPr id="1049003" name="ïşlïḓé"/>
            <p:cNvSpPr/>
            <p:nvPr/>
          </p:nvSpPr>
          <p:spPr bwMode="auto">
            <a:xfrm>
              <a:off x="5348288" y="6030913"/>
              <a:ext cx="1414463" cy="511175"/>
            </a:xfrm>
            <a:prstGeom prst="rect">
              <a:avLst/>
            </a:prstGeom>
            <a:solidFill>
              <a:srgbClr val="A5A8A8"/>
            </a:solidFill>
            <a:ln>
              <a:noFill/>
            </a:ln>
          </p:spPr>
          <p:txBody>
            <a:bodyPr vert="horz" wrap="square" lIns="91440" tIns="45720" rIns="91440" bIns="45720" numCol="1" anchor="t" anchorCtr="0" compatLnSpc="1"/>
            <a:lstStyle/>
            <a:p>
              <a:endParaRPr lang="zh-CN" altLang="en-US"/>
            </a:p>
          </p:txBody>
        </p:sp>
        <p:sp>
          <p:nvSpPr>
            <p:cNvPr id="1049004" name="íŝlîḋe"/>
            <p:cNvSpPr/>
            <p:nvPr/>
          </p:nvSpPr>
          <p:spPr bwMode="auto">
            <a:xfrm>
              <a:off x="5348288" y="6030913"/>
              <a:ext cx="1414463" cy="511175"/>
            </a:xfrm>
            <a:prstGeom prst="rect">
              <a:avLst/>
            </a:prstGeom>
            <a:noFill/>
            <a:ln>
              <a:noFill/>
            </a:ln>
          </p:spPr>
          <p:txBody>
            <a:bodyPr vert="horz" wrap="square" lIns="91440" tIns="45720" rIns="91440" bIns="45720" numCol="1" anchor="t" anchorCtr="0" compatLnSpc="1"/>
            <a:lstStyle/>
            <a:p>
              <a:endParaRPr lang="zh-CN" altLang="en-US"/>
            </a:p>
          </p:txBody>
        </p:sp>
        <p:sp>
          <p:nvSpPr>
            <p:cNvPr id="1049005" name="ïṧḷiḍê"/>
            <p:cNvSpPr/>
            <p:nvPr/>
          </p:nvSpPr>
          <p:spPr bwMode="auto">
            <a:xfrm>
              <a:off x="5873751" y="6599238"/>
              <a:ext cx="350838" cy="188913"/>
            </a:xfrm>
            <a:custGeom>
              <a:avLst/>
              <a:gdLst>
                <a:gd name="T0" fmla="*/ 206 w 218"/>
                <a:gd name="T1" fmla="*/ 0 h 118"/>
                <a:gd name="T2" fmla="*/ 13 w 218"/>
                <a:gd name="T3" fmla="*/ 0 h 118"/>
                <a:gd name="T4" fmla="*/ 0 w 218"/>
                <a:gd name="T5" fmla="*/ 59 h 118"/>
                <a:gd name="T6" fmla="*/ 13 w 218"/>
                <a:gd name="T7" fmla="*/ 118 h 118"/>
                <a:gd name="T8" fmla="*/ 206 w 218"/>
                <a:gd name="T9" fmla="*/ 118 h 118"/>
                <a:gd name="T10" fmla="*/ 218 w 218"/>
                <a:gd name="T11" fmla="*/ 59 h 118"/>
                <a:gd name="T12" fmla="*/ 206 w 218"/>
                <a:gd name="T13" fmla="*/ 0 h 118"/>
              </a:gdLst>
              <a:ahLst/>
              <a:cxnLst>
                <a:cxn ang="0">
                  <a:pos x="T0" y="T1"/>
                </a:cxn>
                <a:cxn ang="0">
                  <a:pos x="T2" y="T3"/>
                </a:cxn>
                <a:cxn ang="0">
                  <a:pos x="T4" y="T5"/>
                </a:cxn>
                <a:cxn ang="0">
                  <a:pos x="T6" y="T7"/>
                </a:cxn>
                <a:cxn ang="0">
                  <a:pos x="T8" y="T9"/>
                </a:cxn>
                <a:cxn ang="0">
                  <a:pos x="T10" y="T11"/>
                </a:cxn>
                <a:cxn ang="0">
                  <a:pos x="T12" y="T13"/>
                </a:cxn>
              </a:cxnLst>
              <a:rect l="0" t="0" r="r" b="b"/>
              <a:pathLst>
                <a:path w="218" h="118">
                  <a:moveTo>
                    <a:pt x="206" y="0"/>
                  </a:moveTo>
                  <a:cubicBezTo>
                    <a:pt x="13" y="0"/>
                    <a:pt x="13" y="0"/>
                    <a:pt x="13" y="0"/>
                  </a:cubicBezTo>
                  <a:cubicBezTo>
                    <a:pt x="6" y="0"/>
                    <a:pt x="0" y="26"/>
                    <a:pt x="0" y="59"/>
                  </a:cubicBezTo>
                  <a:cubicBezTo>
                    <a:pt x="0" y="91"/>
                    <a:pt x="6" y="118"/>
                    <a:pt x="13" y="118"/>
                  </a:cubicBezTo>
                  <a:cubicBezTo>
                    <a:pt x="206" y="118"/>
                    <a:pt x="206" y="118"/>
                    <a:pt x="206" y="118"/>
                  </a:cubicBezTo>
                  <a:cubicBezTo>
                    <a:pt x="213" y="118"/>
                    <a:pt x="218" y="91"/>
                    <a:pt x="218" y="59"/>
                  </a:cubicBezTo>
                  <a:cubicBezTo>
                    <a:pt x="218" y="26"/>
                    <a:pt x="213" y="0"/>
                    <a:pt x="206" y="0"/>
                  </a:cubicBezTo>
                </a:path>
              </a:pathLst>
            </a:custGeom>
            <a:solidFill>
              <a:srgbClr val="002424"/>
            </a:solidFill>
            <a:ln>
              <a:noFill/>
            </a:ln>
          </p:spPr>
          <p:txBody>
            <a:bodyPr vert="horz" wrap="square" lIns="91440" tIns="45720" rIns="91440" bIns="45720" numCol="1" anchor="t" anchorCtr="0" compatLnSpc="1"/>
            <a:lstStyle/>
            <a:p>
              <a:endParaRPr lang="zh-CN" altLang="en-US"/>
            </a:p>
          </p:txBody>
        </p:sp>
        <p:sp>
          <p:nvSpPr>
            <p:cNvPr id="1049006" name="îšliḍê"/>
            <p:cNvSpPr/>
            <p:nvPr/>
          </p:nvSpPr>
          <p:spPr bwMode="auto">
            <a:xfrm>
              <a:off x="5889626" y="5392738"/>
              <a:ext cx="346075" cy="1588"/>
            </a:xfrm>
            <a:custGeom>
              <a:avLst/>
              <a:gdLst>
                <a:gd name="T0" fmla="*/ 0 w 218"/>
                <a:gd name="T1" fmla="*/ 0 h 1"/>
                <a:gd name="T2" fmla="*/ 0 w 218"/>
                <a:gd name="T3" fmla="*/ 1 h 1"/>
                <a:gd name="T4" fmla="*/ 218 w 218"/>
                <a:gd name="T5" fmla="*/ 0 h 1"/>
                <a:gd name="T6" fmla="*/ 218 w 218"/>
                <a:gd name="T7" fmla="*/ 0 h 1"/>
                <a:gd name="T8" fmla="*/ 0 w 218"/>
                <a:gd name="T9" fmla="*/ 0 h 1"/>
              </a:gdLst>
              <a:ahLst/>
              <a:cxnLst>
                <a:cxn ang="0">
                  <a:pos x="T0" y="T1"/>
                </a:cxn>
                <a:cxn ang="0">
                  <a:pos x="T2" y="T3"/>
                </a:cxn>
                <a:cxn ang="0">
                  <a:pos x="T4" y="T5"/>
                </a:cxn>
                <a:cxn ang="0">
                  <a:pos x="T6" y="T7"/>
                </a:cxn>
                <a:cxn ang="0">
                  <a:pos x="T8" y="T9"/>
                </a:cxn>
              </a:cxnLst>
              <a:rect l="0" t="0" r="r" b="b"/>
              <a:pathLst>
                <a:path w="218" h="1">
                  <a:moveTo>
                    <a:pt x="0" y="0"/>
                  </a:moveTo>
                  <a:lnTo>
                    <a:pt x="0" y="1"/>
                  </a:lnTo>
                  <a:lnTo>
                    <a:pt x="218" y="0"/>
                  </a:lnTo>
                  <a:lnTo>
                    <a:pt x="218" y="0"/>
                  </a:lnTo>
                  <a:lnTo>
                    <a:pt x="0" y="0"/>
                  </a:lnTo>
                  <a:close/>
                </a:path>
              </a:pathLst>
            </a:custGeom>
            <a:solidFill>
              <a:srgbClr val="9AA4AF"/>
            </a:solidFill>
            <a:ln>
              <a:noFill/>
            </a:ln>
          </p:spPr>
          <p:txBody>
            <a:bodyPr vert="horz" wrap="square" lIns="91440" tIns="45720" rIns="91440" bIns="45720" numCol="1" anchor="t" anchorCtr="0" compatLnSpc="1"/>
            <a:lstStyle/>
            <a:p>
              <a:endParaRPr lang="zh-CN" altLang="en-US"/>
            </a:p>
          </p:txBody>
        </p:sp>
        <p:sp>
          <p:nvSpPr>
            <p:cNvPr id="1049007" name="ïṥ1ïďe"/>
            <p:cNvSpPr/>
            <p:nvPr/>
          </p:nvSpPr>
          <p:spPr bwMode="auto">
            <a:xfrm>
              <a:off x="5889626" y="5392738"/>
              <a:ext cx="346075" cy="1588"/>
            </a:xfrm>
            <a:custGeom>
              <a:avLst/>
              <a:gdLst>
                <a:gd name="T0" fmla="*/ 0 w 218"/>
                <a:gd name="T1" fmla="*/ 0 h 1"/>
                <a:gd name="T2" fmla="*/ 0 w 218"/>
                <a:gd name="T3" fmla="*/ 1 h 1"/>
                <a:gd name="T4" fmla="*/ 218 w 218"/>
                <a:gd name="T5" fmla="*/ 0 h 1"/>
                <a:gd name="T6" fmla="*/ 218 w 218"/>
                <a:gd name="T7" fmla="*/ 0 h 1"/>
                <a:gd name="T8" fmla="*/ 0 w 218"/>
                <a:gd name="T9" fmla="*/ 0 h 1"/>
              </a:gdLst>
              <a:ahLst/>
              <a:cxnLst>
                <a:cxn ang="0">
                  <a:pos x="T0" y="T1"/>
                </a:cxn>
                <a:cxn ang="0">
                  <a:pos x="T2" y="T3"/>
                </a:cxn>
                <a:cxn ang="0">
                  <a:pos x="T4" y="T5"/>
                </a:cxn>
                <a:cxn ang="0">
                  <a:pos x="T6" y="T7"/>
                </a:cxn>
                <a:cxn ang="0">
                  <a:pos x="T8" y="T9"/>
                </a:cxn>
              </a:cxnLst>
              <a:rect l="0" t="0" r="r" b="b"/>
              <a:pathLst>
                <a:path w="218" h="1">
                  <a:moveTo>
                    <a:pt x="0" y="0"/>
                  </a:moveTo>
                  <a:lnTo>
                    <a:pt x="0" y="1"/>
                  </a:lnTo>
                  <a:lnTo>
                    <a:pt x="218" y="0"/>
                  </a:lnTo>
                  <a:lnTo>
                    <a:pt x="218" y="0"/>
                  </a:lnTo>
                  <a:lnTo>
                    <a:pt x="0" y="0"/>
                  </a:lnTo>
                </a:path>
              </a:pathLst>
            </a:custGeom>
            <a:noFill/>
            <a:ln>
              <a:noFill/>
            </a:ln>
          </p:spPr>
          <p:txBody>
            <a:bodyPr vert="horz" wrap="square" lIns="91440" tIns="45720" rIns="91440" bIns="45720" numCol="1" anchor="t" anchorCtr="0" compatLnSpc="1"/>
            <a:lstStyle/>
            <a:p>
              <a:endParaRPr lang="zh-CN" altLang="en-US"/>
            </a:p>
          </p:txBody>
        </p:sp>
        <p:sp>
          <p:nvSpPr>
            <p:cNvPr id="1049008" name="îṡliďe"/>
            <p:cNvSpPr/>
            <p:nvPr/>
          </p:nvSpPr>
          <p:spPr bwMode="auto">
            <a:xfrm>
              <a:off x="5529263" y="5392738"/>
              <a:ext cx="706438" cy="512763"/>
            </a:xfrm>
            <a:custGeom>
              <a:avLst/>
              <a:gdLst>
                <a:gd name="T0" fmla="*/ 445 w 445"/>
                <a:gd name="T1" fmla="*/ 0 h 323"/>
                <a:gd name="T2" fmla="*/ 227 w 445"/>
                <a:gd name="T3" fmla="*/ 1 h 323"/>
                <a:gd name="T4" fmla="*/ 0 w 445"/>
                <a:gd name="T5" fmla="*/ 323 h 323"/>
                <a:gd name="T6" fmla="*/ 152 w 445"/>
                <a:gd name="T7" fmla="*/ 323 h 323"/>
                <a:gd name="T8" fmla="*/ 445 w 445"/>
                <a:gd name="T9" fmla="*/ 0 h 323"/>
              </a:gdLst>
              <a:ahLst/>
              <a:cxnLst>
                <a:cxn ang="0">
                  <a:pos x="T0" y="T1"/>
                </a:cxn>
                <a:cxn ang="0">
                  <a:pos x="T2" y="T3"/>
                </a:cxn>
                <a:cxn ang="0">
                  <a:pos x="T4" y="T5"/>
                </a:cxn>
                <a:cxn ang="0">
                  <a:pos x="T6" y="T7"/>
                </a:cxn>
                <a:cxn ang="0">
                  <a:pos x="T8" y="T9"/>
                </a:cxn>
              </a:cxnLst>
              <a:rect l="0" t="0" r="r" b="b"/>
              <a:pathLst>
                <a:path w="445" h="323">
                  <a:moveTo>
                    <a:pt x="445" y="0"/>
                  </a:moveTo>
                  <a:lnTo>
                    <a:pt x="227" y="1"/>
                  </a:lnTo>
                  <a:lnTo>
                    <a:pt x="0" y="323"/>
                  </a:lnTo>
                  <a:lnTo>
                    <a:pt x="152" y="323"/>
                  </a:lnTo>
                  <a:lnTo>
                    <a:pt x="445" y="0"/>
                  </a:lnTo>
                  <a:close/>
                </a:path>
              </a:pathLst>
            </a:custGeom>
            <a:solidFill>
              <a:srgbClr val="EBEDEF"/>
            </a:solidFill>
            <a:ln>
              <a:noFill/>
            </a:ln>
          </p:spPr>
          <p:txBody>
            <a:bodyPr vert="horz" wrap="square" lIns="91440" tIns="45720" rIns="91440" bIns="45720" numCol="1" anchor="t" anchorCtr="0" compatLnSpc="1"/>
            <a:lstStyle/>
            <a:p>
              <a:endParaRPr lang="zh-CN" altLang="en-US"/>
            </a:p>
          </p:txBody>
        </p:sp>
        <p:sp>
          <p:nvSpPr>
            <p:cNvPr id="1049009" name="ïsḷiḋè"/>
            <p:cNvSpPr/>
            <p:nvPr/>
          </p:nvSpPr>
          <p:spPr bwMode="auto">
            <a:xfrm>
              <a:off x="5529263" y="5392738"/>
              <a:ext cx="706438" cy="512763"/>
            </a:xfrm>
            <a:custGeom>
              <a:avLst/>
              <a:gdLst>
                <a:gd name="T0" fmla="*/ 445 w 445"/>
                <a:gd name="T1" fmla="*/ 0 h 323"/>
                <a:gd name="T2" fmla="*/ 227 w 445"/>
                <a:gd name="T3" fmla="*/ 1 h 323"/>
                <a:gd name="T4" fmla="*/ 0 w 445"/>
                <a:gd name="T5" fmla="*/ 323 h 323"/>
                <a:gd name="T6" fmla="*/ 152 w 445"/>
                <a:gd name="T7" fmla="*/ 323 h 323"/>
                <a:gd name="T8" fmla="*/ 445 w 445"/>
                <a:gd name="T9" fmla="*/ 0 h 323"/>
              </a:gdLst>
              <a:ahLst/>
              <a:cxnLst>
                <a:cxn ang="0">
                  <a:pos x="T0" y="T1"/>
                </a:cxn>
                <a:cxn ang="0">
                  <a:pos x="T2" y="T3"/>
                </a:cxn>
                <a:cxn ang="0">
                  <a:pos x="T4" y="T5"/>
                </a:cxn>
                <a:cxn ang="0">
                  <a:pos x="T6" y="T7"/>
                </a:cxn>
                <a:cxn ang="0">
                  <a:pos x="T8" y="T9"/>
                </a:cxn>
              </a:cxnLst>
              <a:rect l="0" t="0" r="r" b="b"/>
              <a:pathLst>
                <a:path w="445" h="323">
                  <a:moveTo>
                    <a:pt x="445" y="0"/>
                  </a:moveTo>
                  <a:lnTo>
                    <a:pt x="227" y="1"/>
                  </a:lnTo>
                  <a:lnTo>
                    <a:pt x="0" y="323"/>
                  </a:lnTo>
                  <a:lnTo>
                    <a:pt x="152" y="323"/>
                  </a:lnTo>
                  <a:lnTo>
                    <a:pt x="445" y="0"/>
                  </a:lnTo>
                </a:path>
              </a:pathLst>
            </a:custGeom>
            <a:noFill/>
            <a:ln>
              <a:noFill/>
            </a:ln>
          </p:spPr>
          <p:txBody>
            <a:bodyPr vert="horz" wrap="square" lIns="91440" tIns="45720" rIns="91440" bIns="45720" numCol="1" anchor="t" anchorCtr="0" compatLnSpc="1"/>
            <a:lstStyle/>
            <a:p>
              <a:endParaRPr lang="zh-CN" altLang="en-US"/>
            </a:p>
          </p:txBody>
        </p:sp>
        <p:sp>
          <p:nvSpPr>
            <p:cNvPr id="1049010" name="îśľíďé"/>
            <p:cNvSpPr/>
            <p:nvPr/>
          </p:nvSpPr>
          <p:spPr bwMode="auto">
            <a:xfrm>
              <a:off x="6407151" y="5392738"/>
              <a:ext cx="166688" cy="0"/>
            </a:xfrm>
            <a:custGeom>
              <a:avLst/>
              <a:gdLst>
                <a:gd name="T0" fmla="*/ 105 w 105"/>
                <a:gd name="T1" fmla="*/ 0 w 105"/>
                <a:gd name="T2" fmla="*/ 105 w 105"/>
                <a:gd name="T3" fmla="*/ 105 w 105"/>
              </a:gdLst>
              <a:ahLst/>
              <a:cxnLst>
                <a:cxn ang="0">
                  <a:pos x="T0" y="0"/>
                </a:cxn>
                <a:cxn ang="0">
                  <a:pos x="T1" y="0"/>
                </a:cxn>
                <a:cxn ang="0">
                  <a:pos x="T2" y="0"/>
                </a:cxn>
                <a:cxn ang="0">
                  <a:pos x="T3" y="0"/>
                </a:cxn>
              </a:cxnLst>
              <a:rect l="0" t="0" r="r" b="b"/>
              <a:pathLst>
                <a:path w="105">
                  <a:moveTo>
                    <a:pt x="105" y="0"/>
                  </a:moveTo>
                  <a:lnTo>
                    <a:pt x="0" y="0"/>
                  </a:lnTo>
                  <a:lnTo>
                    <a:pt x="105" y="0"/>
                  </a:lnTo>
                  <a:lnTo>
                    <a:pt x="105" y="0"/>
                  </a:lnTo>
                  <a:close/>
                </a:path>
              </a:pathLst>
            </a:custGeom>
            <a:solidFill>
              <a:srgbClr val="9AA4AF"/>
            </a:solidFill>
            <a:ln>
              <a:noFill/>
            </a:ln>
          </p:spPr>
          <p:txBody>
            <a:bodyPr vert="horz" wrap="square" lIns="91440" tIns="45720" rIns="91440" bIns="45720" numCol="1" anchor="t" anchorCtr="0" compatLnSpc="1"/>
            <a:lstStyle/>
            <a:p>
              <a:endParaRPr lang="zh-CN" altLang="en-US"/>
            </a:p>
          </p:txBody>
        </p:sp>
        <p:sp>
          <p:nvSpPr>
            <p:cNvPr id="1049011" name="iṧļiḍê"/>
            <p:cNvSpPr/>
            <p:nvPr/>
          </p:nvSpPr>
          <p:spPr bwMode="auto">
            <a:xfrm>
              <a:off x="6407151" y="5392738"/>
              <a:ext cx="166688" cy="0"/>
            </a:xfrm>
            <a:custGeom>
              <a:avLst/>
              <a:gdLst>
                <a:gd name="T0" fmla="*/ 105 w 105"/>
                <a:gd name="T1" fmla="*/ 0 w 105"/>
                <a:gd name="T2" fmla="*/ 105 w 105"/>
                <a:gd name="T3" fmla="*/ 105 w 105"/>
              </a:gdLst>
              <a:ahLst/>
              <a:cxnLst>
                <a:cxn ang="0">
                  <a:pos x="T0" y="0"/>
                </a:cxn>
                <a:cxn ang="0">
                  <a:pos x="T1" y="0"/>
                </a:cxn>
                <a:cxn ang="0">
                  <a:pos x="T2" y="0"/>
                </a:cxn>
                <a:cxn ang="0">
                  <a:pos x="T3" y="0"/>
                </a:cxn>
              </a:cxnLst>
              <a:rect l="0" t="0" r="r" b="b"/>
              <a:pathLst>
                <a:path w="105">
                  <a:moveTo>
                    <a:pt x="105" y="0"/>
                  </a:moveTo>
                  <a:lnTo>
                    <a:pt x="0" y="0"/>
                  </a:lnTo>
                  <a:lnTo>
                    <a:pt x="105" y="0"/>
                  </a:lnTo>
                  <a:lnTo>
                    <a:pt x="105" y="0"/>
                  </a:lnTo>
                </a:path>
              </a:pathLst>
            </a:custGeom>
            <a:noFill/>
            <a:ln>
              <a:noFill/>
            </a:ln>
          </p:spPr>
          <p:txBody>
            <a:bodyPr vert="horz" wrap="square" lIns="91440" tIns="45720" rIns="91440" bIns="45720" numCol="1" anchor="t" anchorCtr="0" compatLnSpc="1"/>
            <a:lstStyle/>
            <a:p>
              <a:endParaRPr lang="zh-CN" altLang="en-US"/>
            </a:p>
          </p:txBody>
        </p:sp>
        <p:sp>
          <p:nvSpPr>
            <p:cNvPr id="1049012" name="îṧľíďe"/>
            <p:cNvSpPr/>
            <p:nvPr/>
          </p:nvSpPr>
          <p:spPr bwMode="auto">
            <a:xfrm>
              <a:off x="5957888" y="5392738"/>
              <a:ext cx="615950" cy="512763"/>
            </a:xfrm>
            <a:custGeom>
              <a:avLst/>
              <a:gdLst>
                <a:gd name="T0" fmla="*/ 388 w 388"/>
                <a:gd name="T1" fmla="*/ 0 h 323"/>
                <a:gd name="T2" fmla="*/ 283 w 388"/>
                <a:gd name="T3" fmla="*/ 0 h 323"/>
                <a:gd name="T4" fmla="*/ 0 w 388"/>
                <a:gd name="T5" fmla="*/ 323 h 323"/>
                <a:gd name="T6" fmla="*/ 30 w 388"/>
                <a:gd name="T7" fmla="*/ 323 h 323"/>
                <a:gd name="T8" fmla="*/ 388 w 388"/>
                <a:gd name="T9" fmla="*/ 0 h 323"/>
              </a:gdLst>
              <a:ahLst/>
              <a:cxnLst>
                <a:cxn ang="0">
                  <a:pos x="T0" y="T1"/>
                </a:cxn>
                <a:cxn ang="0">
                  <a:pos x="T2" y="T3"/>
                </a:cxn>
                <a:cxn ang="0">
                  <a:pos x="T4" y="T5"/>
                </a:cxn>
                <a:cxn ang="0">
                  <a:pos x="T6" y="T7"/>
                </a:cxn>
                <a:cxn ang="0">
                  <a:pos x="T8" y="T9"/>
                </a:cxn>
              </a:cxnLst>
              <a:rect l="0" t="0" r="r" b="b"/>
              <a:pathLst>
                <a:path w="388" h="323">
                  <a:moveTo>
                    <a:pt x="388" y="0"/>
                  </a:moveTo>
                  <a:lnTo>
                    <a:pt x="283" y="0"/>
                  </a:lnTo>
                  <a:lnTo>
                    <a:pt x="0" y="323"/>
                  </a:lnTo>
                  <a:lnTo>
                    <a:pt x="30" y="323"/>
                  </a:lnTo>
                  <a:lnTo>
                    <a:pt x="388" y="0"/>
                  </a:lnTo>
                  <a:close/>
                </a:path>
              </a:pathLst>
            </a:custGeom>
            <a:solidFill>
              <a:srgbClr val="EBEDEF"/>
            </a:solidFill>
            <a:ln>
              <a:noFill/>
            </a:ln>
          </p:spPr>
          <p:txBody>
            <a:bodyPr vert="horz" wrap="square" lIns="91440" tIns="45720" rIns="91440" bIns="45720" numCol="1" anchor="t" anchorCtr="0" compatLnSpc="1"/>
            <a:lstStyle/>
            <a:p>
              <a:endParaRPr lang="zh-CN" altLang="en-US"/>
            </a:p>
          </p:txBody>
        </p:sp>
        <p:sp>
          <p:nvSpPr>
            <p:cNvPr id="1049013" name="îṩḻidê"/>
            <p:cNvSpPr/>
            <p:nvPr/>
          </p:nvSpPr>
          <p:spPr bwMode="auto">
            <a:xfrm>
              <a:off x="5957888" y="5392738"/>
              <a:ext cx="615950" cy="512763"/>
            </a:xfrm>
            <a:custGeom>
              <a:avLst/>
              <a:gdLst>
                <a:gd name="T0" fmla="*/ 388 w 388"/>
                <a:gd name="T1" fmla="*/ 0 h 323"/>
                <a:gd name="T2" fmla="*/ 283 w 388"/>
                <a:gd name="T3" fmla="*/ 0 h 323"/>
                <a:gd name="T4" fmla="*/ 0 w 388"/>
                <a:gd name="T5" fmla="*/ 323 h 323"/>
                <a:gd name="T6" fmla="*/ 30 w 388"/>
                <a:gd name="T7" fmla="*/ 323 h 323"/>
                <a:gd name="T8" fmla="*/ 388 w 388"/>
                <a:gd name="T9" fmla="*/ 0 h 323"/>
              </a:gdLst>
              <a:ahLst/>
              <a:cxnLst>
                <a:cxn ang="0">
                  <a:pos x="T0" y="T1"/>
                </a:cxn>
                <a:cxn ang="0">
                  <a:pos x="T2" y="T3"/>
                </a:cxn>
                <a:cxn ang="0">
                  <a:pos x="T4" y="T5"/>
                </a:cxn>
                <a:cxn ang="0">
                  <a:pos x="T6" y="T7"/>
                </a:cxn>
                <a:cxn ang="0">
                  <a:pos x="T8" y="T9"/>
                </a:cxn>
              </a:cxnLst>
              <a:rect l="0" t="0" r="r" b="b"/>
              <a:pathLst>
                <a:path w="388" h="323">
                  <a:moveTo>
                    <a:pt x="388" y="0"/>
                  </a:moveTo>
                  <a:lnTo>
                    <a:pt x="283" y="0"/>
                  </a:lnTo>
                  <a:lnTo>
                    <a:pt x="0" y="323"/>
                  </a:lnTo>
                  <a:lnTo>
                    <a:pt x="30" y="323"/>
                  </a:lnTo>
                  <a:lnTo>
                    <a:pt x="388" y="0"/>
                  </a:lnTo>
                </a:path>
              </a:pathLst>
            </a:custGeom>
            <a:noFill/>
            <a:ln>
              <a:noFill/>
            </a:ln>
          </p:spPr>
          <p:txBody>
            <a:bodyPr vert="horz" wrap="square" lIns="91440" tIns="45720" rIns="91440" bIns="45720" numCol="1" anchor="t" anchorCtr="0" compatLnSpc="1"/>
            <a:lstStyle/>
            <a:p>
              <a:endParaRPr lang="zh-CN" altLang="en-US"/>
            </a:p>
          </p:txBody>
        </p:sp>
        <p:sp>
          <p:nvSpPr>
            <p:cNvPr id="1049014" name="ïšḷîdè"/>
            <p:cNvSpPr/>
            <p:nvPr/>
          </p:nvSpPr>
          <p:spPr bwMode="auto">
            <a:xfrm>
              <a:off x="5372101"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15" name="iṥļïḍe"/>
            <p:cNvSpPr/>
            <p:nvPr/>
          </p:nvSpPr>
          <p:spPr bwMode="auto">
            <a:xfrm>
              <a:off x="5478463"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16" name="îṣļíďe"/>
            <p:cNvSpPr/>
            <p:nvPr/>
          </p:nvSpPr>
          <p:spPr bwMode="auto">
            <a:xfrm>
              <a:off x="5584826"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17" name="îṥḻíḍe"/>
            <p:cNvSpPr/>
            <p:nvPr/>
          </p:nvSpPr>
          <p:spPr bwMode="auto">
            <a:xfrm>
              <a:off x="5691188"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18" name="îŝlîḍê"/>
            <p:cNvSpPr/>
            <p:nvPr/>
          </p:nvSpPr>
          <p:spPr bwMode="auto">
            <a:xfrm>
              <a:off x="5797551"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19" name="íṣ1íḋe"/>
            <p:cNvSpPr/>
            <p:nvPr/>
          </p:nvSpPr>
          <p:spPr bwMode="auto">
            <a:xfrm>
              <a:off x="5903913"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8" y="0"/>
                    <a:pt x="49" y="3"/>
                    <a:pt x="49" y="6"/>
                  </a:cubicBezTo>
                  <a:cubicBezTo>
                    <a:pt x="49" y="50"/>
                    <a:pt x="49" y="50"/>
                    <a:pt x="49" y="50"/>
                  </a:cubicBezTo>
                  <a:cubicBezTo>
                    <a:pt x="49" y="53"/>
                    <a:pt x="48"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0" name="ïṩḷíďê"/>
            <p:cNvSpPr/>
            <p:nvPr/>
          </p:nvSpPr>
          <p:spPr bwMode="auto">
            <a:xfrm>
              <a:off x="6010276"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1" name="íṧľíḓè"/>
            <p:cNvSpPr/>
            <p:nvPr/>
          </p:nvSpPr>
          <p:spPr bwMode="auto">
            <a:xfrm>
              <a:off x="6116638"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2" name="î$ļïḍé"/>
            <p:cNvSpPr/>
            <p:nvPr/>
          </p:nvSpPr>
          <p:spPr bwMode="auto">
            <a:xfrm>
              <a:off x="6223001"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3" name="ïŝľîdè"/>
            <p:cNvSpPr/>
            <p:nvPr/>
          </p:nvSpPr>
          <p:spPr bwMode="auto">
            <a:xfrm>
              <a:off x="6329363"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4" name="iṩ1îḍê"/>
            <p:cNvSpPr/>
            <p:nvPr/>
          </p:nvSpPr>
          <p:spPr bwMode="auto">
            <a:xfrm>
              <a:off x="6435726" y="6059488"/>
              <a:ext cx="80963" cy="90488"/>
            </a:xfrm>
            <a:custGeom>
              <a:avLst/>
              <a:gdLst>
                <a:gd name="T0" fmla="*/ 5 w 50"/>
                <a:gd name="T1" fmla="*/ 0 h 56"/>
                <a:gd name="T2" fmla="*/ 46 w 50"/>
                <a:gd name="T3" fmla="*/ 0 h 56"/>
                <a:gd name="T4" fmla="*/ 50 w 50"/>
                <a:gd name="T5" fmla="*/ 6 h 56"/>
                <a:gd name="T6" fmla="*/ 50 w 50"/>
                <a:gd name="T7" fmla="*/ 50 h 56"/>
                <a:gd name="T8" fmla="*/ 46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6" y="0"/>
                    <a:pt x="46" y="0"/>
                    <a:pt x="46" y="0"/>
                  </a:cubicBezTo>
                  <a:cubicBezTo>
                    <a:pt x="48" y="0"/>
                    <a:pt x="50" y="3"/>
                    <a:pt x="50" y="6"/>
                  </a:cubicBezTo>
                  <a:cubicBezTo>
                    <a:pt x="50" y="50"/>
                    <a:pt x="50" y="50"/>
                    <a:pt x="50" y="50"/>
                  </a:cubicBezTo>
                  <a:cubicBezTo>
                    <a:pt x="50" y="53"/>
                    <a:pt x="48" y="56"/>
                    <a:pt x="46"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5" name="iSľíḓè"/>
            <p:cNvSpPr/>
            <p:nvPr/>
          </p:nvSpPr>
          <p:spPr bwMode="auto">
            <a:xfrm>
              <a:off x="5532438" y="6183313"/>
              <a:ext cx="77788"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6" name="íṡļiďé"/>
            <p:cNvSpPr/>
            <p:nvPr/>
          </p:nvSpPr>
          <p:spPr bwMode="auto">
            <a:xfrm>
              <a:off x="5638801" y="6183313"/>
              <a:ext cx="77788"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7" name="ïśḻïdè"/>
            <p:cNvSpPr/>
            <p:nvPr/>
          </p:nvSpPr>
          <p:spPr bwMode="auto">
            <a:xfrm>
              <a:off x="5745163" y="6183313"/>
              <a:ext cx="77788"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8" name="íṥlîḑé"/>
            <p:cNvSpPr/>
            <p:nvPr/>
          </p:nvSpPr>
          <p:spPr bwMode="auto">
            <a:xfrm>
              <a:off x="5851526" y="6183313"/>
              <a:ext cx="80963" cy="88900"/>
            </a:xfrm>
            <a:custGeom>
              <a:avLst/>
              <a:gdLst>
                <a:gd name="T0" fmla="*/ 4 w 50"/>
                <a:gd name="T1" fmla="*/ 0 h 55"/>
                <a:gd name="T2" fmla="*/ 45 w 50"/>
                <a:gd name="T3" fmla="*/ 0 h 55"/>
                <a:gd name="T4" fmla="*/ 50 w 50"/>
                <a:gd name="T5" fmla="*/ 6 h 55"/>
                <a:gd name="T6" fmla="*/ 50 w 50"/>
                <a:gd name="T7" fmla="*/ 49 h 55"/>
                <a:gd name="T8" fmla="*/ 45 w 50"/>
                <a:gd name="T9" fmla="*/ 55 h 55"/>
                <a:gd name="T10" fmla="*/ 4 w 50"/>
                <a:gd name="T11" fmla="*/ 55 h 55"/>
                <a:gd name="T12" fmla="*/ 0 w 50"/>
                <a:gd name="T13" fmla="*/ 49 h 55"/>
                <a:gd name="T14" fmla="*/ 0 w 50"/>
                <a:gd name="T15" fmla="*/ 6 h 55"/>
                <a:gd name="T16" fmla="*/ 4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4" y="0"/>
                  </a:moveTo>
                  <a:cubicBezTo>
                    <a:pt x="45" y="0"/>
                    <a:pt x="45" y="0"/>
                    <a:pt x="45" y="0"/>
                  </a:cubicBezTo>
                  <a:cubicBezTo>
                    <a:pt x="48" y="0"/>
                    <a:pt x="50" y="3"/>
                    <a:pt x="50" y="6"/>
                  </a:cubicBezTo>
                  <a:cubicBezTo>
                    <a:pt x="50" y="49"/>
                    <a:pt x="50" y="49"/>
                    <a:pt x="50" y="49"/>
                  </a:cubicBezTo>
                  <a:cubicBezTo>
                    <a:pt x="50" y="53"/>
                    <a:pt x="48"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29" name="îsľíḋè"/>
            <p:cNvSpPr/>
            <p:nvPr/>
          </p:nvSpPr>
          <p:spPr bwMode="auto">
            <a:xfrm>
              <a:off x="5957888"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0" name="ïṥlîḋé"/>
            <p:cNvSpPr/>
            <p:nvPr/>
          </p:nvSpPr>
          <p:spPr bwMode="auto">
            <a:xfrm>
              <a:off x="6064251"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1" name="ïsľiḑê"/>
            <p:cNvSpPr/>
            <p:nvPr/>
          </p:nvSpPr>
          <p:spPr bwMode="auto">
            <a:xfrm>
              <a:off x="6170613"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2" name="ïšḷïďé"/>
            <p:cNvSpPr/>
            <p:nvPr/>
          </p:nvSpPr>
          <p:spPr bwMode="auto">
            <a:xfrm>
              <a:off x="6276976" y="6183313"/>
              <a:ext cx="80963" cy="88900"/>
            </a:xfrm>
            <a:custGeom>
              <a:avLst/>
              <a:gdLst>
                <a:gd name="T0" fmla="*/ 5 w 50"/>
                <a:gd name="T1" fmla="*/ 0 h 55"/>
                <a:gd name="T2" fmla="*/ 46 w 50"/>
                <a:gd name="T3" fmla="*/ 0 h 55"/>
                <a:gd name="T4" fmla="*/ 50 w 50"/>
                <a:gd name="T5" fmla="*/ 6 h 55"/>
                <a:gd name="T6" fmla="*/ 50 w 50"/>
                <a:gd name="T7" fmla="*/ 49 h 55"/>
                <a:gd name="T8" fmla="*/ 46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6" y="0"/>
                    <a:pt x="46" y="0"/>
                    <a:pt x="46" y="0"/>
                  </a:cubicBezTo>
                  <a:cubicBezTo>
                    <a:pt x="48" y="0"/>
                    <a:pt x="50" y="3"/>
                    <a:pt x="50" y="6"/>
                  </a:cubicBezTo>
                  <a:cubicBezTo>
                    <a:pt x="50" y="49"/>
                    <a:pt x="50" y="49"/>
                    <a:pt x="50" y="49"/>
                  </a:cubicBezTo>
                  <a:cubicBezTo>
                    <a:pt x="50" y="53"/>
                    <a:pt x="48" y="55"/>
                    <a:pt x="46"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3" name="í$ľïḍê"/>
            <p:cNvSpPr/>
            <p:nvPr/>
          </p:nvSpPr>
          <p:spPr bwMode="auto">
            <a:xfrm>
              <a:off x="6383338" y="6183313"/>
              <a:ext cx="80963" cy="88900"/>
            </a:xfrm>
            <a:custGeom>
              <a:avLst/>
              <a:gdLst>
                <a:gd name="T0" fmla="*/ 5 w 50"/>
                <a:gd name="T1" fmla="*/ 0 h 55"/>
                <a:gd name="T2" fmla="*/ 46 w 50"/>
                <a:gd name="T3" fmla="*/ 0 h 55"/>
                <a:gd name="T4" fmla="*/ 50 w 50"/>
                <a:gd name="T5" fmla="*/ 6 h 55"/>
                <a:gd name="T6" fmla="*/ 50 w 50"/>
                <a:gd name="T7" fmla="*/ 49 h 55"/>
                <a:gd name="T8" fmla="*/ 46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6" y="0"/>
                    <a:pt x="46" y="0"/>
                    <a:pt x="46" y="0"/>
                  </a:cubicBezTo>
                  <a:cubicBezTo>
                    <a:pt x="48" y="0"/>
                    <a:pt x="50" y="3"/>
                    <a:pt x="50" y="6"/>
                  </a:cubicBezTo>
                  <a:cubicBezTo>
                    <a:pt x="50" y="49"/>
                    <a:pt x="50" y="49"/>
                    <a:pt x="50" y="49"/>
                  </a:cubicBezTo>
                  <a:cubicBezTo>
                    <a:pt x="50" y="53"/>
                    <a:pt x="48" y="55"/>
                    <a:pt x="46"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4" name="íṥļïďé"/>
            <p:cNvSpPr/>
            <p:nvPr/>
          </p:nvSpPr>
          <p:spPr bwMode="auto">
            <a:xfrm>
              <a:off x="6491288"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5" name="iS1iḋè"/>
            <p:cNvSpPr/>
            <p:nvPr/>
          </p:nvSpPr>
          <p:spPr bwMode="auto">
            <a:xfrm>
              <a:off x="6543676"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1" y="56"/>
                    <a:pt x="0" y="53"/>
                    <a:pt x="0" y="50"/>
                  </a:cubicBezTo>
                  <a:cubicBezTo>
                    <a:pt x="0" y="6"/>
                    <a:pt x="0" y="6"/>
                    <a:pt x="0" y="6"/>
                  </a:cubicBezTo>
                  <a:cubicBezTo>
                    <a:pt x="0" y="3"/>
                    <a:pt x="1"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6" name="í$1íďê"/>
            <p:cNvSpPr/>
            <p:nvPr/>
          </p:nvSpPr>
          <p:spPr bwMode="auto">
            <a:xfrm>
              <a:off x="6650038"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7" name="ïs1íḑé"/>
            <p:cNvSpPr/>
            <p:nvPr/>
          </p:nvSpPr>
          <p:spPr bwMode="auto">
            <a:xfrm>
              <a:off x="6599238" y="6183313"/>
              <a:ext cx="130175" cy="88900"/>
            </a:xfrm>
            <a:custGeom>
              <a:avLst/>
              <a:gdLst>
                <a:gd name="T0" fmla="*/ 4 w 81"/>
                <a:gd name="T1" fmla="*/ 0 h 55"/>
                <a:gd name="T2" fmla="*/ 77 w 81"/>
                <a:gd name="T3" fmla="*/ 0 h 55"/>
                <a:gd name="T4" fmla="*/ 81 w 81"/>
                <a:gd name="T5" fmla="*/ 6 h 55"/>
                <a:gd name="T6" fmla="*/ 81 w 81"/>
                <a:gd name="T7" fmla="*/ 49 h 55"/>
                <a:gd name="T8" fmla="*/ 77 w 81"/>
                <a:gd name="T9" fmla="*/ 55 h 55"/>
                <a:gd name="T10" fmla="*/ 4 w 81"/>
                <a:gd name="T11" fmla="*/ 55 h 55"/>
                <a:gd name="T12" fmla="*/ 0 w 81"/>
                <a:gd name="T13" fmla="*/ 49 h 55"/>
                <a:gd name="T14" fmla="*/ 0 w 81"/>
                <a:gd name="T15" fmla="*/ 6 h 55"/>
                <a:gd name="T16" fmla="*/ 4 w 81"/>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5">
                  <a:moveTo>
                    <a:pt x="4" y="0"/>
                  </a:moveTo>
                  <a:cubicBezTo>
                    <a:pt x="77" y="0"/>
                    <a:pt x="77" y="0"/>
                    <a:pt x="77" y="0"/>
                  </a:cubicBezTo>
                  <a:cubicBezTo>
                    <a:pt x="79" y="0"/>
                    <a:pt x="81" y="3"/>
                    <a:pt x="81" y="6"/>
                  </a:cubicBezTo>
                  <a:cubicBezTo>
                    <a:pt x="81" y="49"/>
                    <a:pt x="81" y="49"/>
                    <a:pt x="81" y="49"/>
                  </a:cubicBezTo>
                  <a:cubicBezTo>
                    <a:pt x="81" y="53"/>
                    <a:pt x="79" y="55"/>
                    <a:pt x="77"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8" name="îṧlîďe"/>
            <p:cNvSpPr/>
            <p:nvPr/>
          </p:nvSpPr>
          <p:spPr bwMode="auto">
            <a:xfrm>
              <a:off x="5372101" y="6183313"/>
              <a:ext cx="134938" cy="88900"/>
            </a:xfrm>
            <a:custGeom>
              <a:avLst/>
              <a:gdLst>
                <a:gd name="T0" fmla="*/ 5 w 84"/>
                <a:gd name="T1" fmla="*/ 0 h 55"/>
                <a:gd name="T2" fmla="*/ 80 w 84"/>
                <a:gd name="T3" fmla="*/ 0 h 55"/>
                <a:gd name="T4" fmla="*/ 84 w 84"/>
                <a:gd name="T5" fmla="*/ 6 h 55"/>
                <a:gd name="T6" fmla="*/ 84 w 84"/>
                <a:gd name="T7" fmla="*/ 49 h 55"/>
                <a:gd name="T8" fmla="*/ 80 w 84"/>
                <a:gd name="T9" fmla="*/ 55 h 55"/>
                <a:gd name="T10" fmla="*/ 5 w 84"/>
                <a:gd name="T11" fmla="*/ 55 h 55"/>
                <a:gd name="T12" fmla="*/ 0 w 84"/>
                <a:gd name="T13" fmla="*/ 49 h 55"/>
                <a:gd name="T14" fmla="*/ 0 w 84"/>
                <a:gd name="T15" fmla="*/ 6 h 55"/>
                <a:gd name="T16" fmla="*/ 5 w 84"/>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55">
                  <a:moveTo>
                    <a:pt x="5" y="0"/>
                  </a:moveTo>
                  <a:cubicBezTo>
                    <a:pt x="80" y="0"/>
                    <a:pt x="80" y="0"/>
                    <a:pt x="80" y="0"/>
                  </a:cubicBezTo>
                  <a:cubicBezTo>
                    <a:pt x="82" y="0"/>
                    <a:pt x="84" y="3"/>
                    <a:pt x="84" y="6"/>
                  </a:cubicBezTo>
                  <a:cubicBezTo>
                    <a:pt x="84" y="49"/>
                    <a:pt x="84" y="49"/>
                    <a:pt x="84" y="49"/>
                  </a:cubicBezTo>
                  <a:cubicBezTo>
                    <a:pt x="84" y="53"/>
                    <a:pt x="82" y="55"/>
                    <a:pt x="80"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39" name="iS1ídé"/>
            <p:cNvSpPr/>
            <p:nvPr/>
          </p:nvSpPr>
          <p:spPr bwMode="auto">
            <a:xfrm>
              <a:off x="5372101" y="6307138"/>
              <a:ext cx="160338" cy="88900"/>
            </a:xfrm>
            <a:custGeom>
              <a:avLst/>
              <a:gdLst>
                <a:gd name="T0" fmla="*/ 5 w 99"/>
                <a:gd name="T1" fmla="*/ 0 h 55"/>
                <a:gd name="T2" fmla="*/ 95 w 99"/>
                <a:gd name="T3" fmla="*/ 0 h 55"/>
                <a:gd name="T4" fmla="*/ 99 w 99"/>
                <a:gd name="T5" fmla="*/ 5 h 55"/>
                <a:gd name="T6" fmla="*/ 99 w 99"/>
                <a:gd name="T7" fmla="*/ 49 h 55"/>
                <a:gd name="T8" fmla="*/ 95 w 99"/>
                <a:gd name="T9" fmla="*/ 55 h 55"/>
                <a:gd name="T10" fmla="*/ 5 w 99"/>
                <a:gd name="T11" fmla="*/ 55 h 55"/>
                <a:gd name="T12" fmla="*/ 0 w 99"/>
                <a:gd name="T13" fmla="*/ 49 h 55"/>
                <a:gd name="T14" fmla="*/ 0 w 99"/>
                <a:gd name="T15" fmla="*/ 5 h 55"/>
                <a:gd name="T16" fmla="*/ 5 w 9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5">
                  <a:moveTo>
                    <a:pt x="5" y="0"/>
                  </a:moveTo>
                  <a:cubicBezTo>
                    <a:pt x="95" y="0"/>
                    <a:pt x="95" y="0"/>
                    <a:pt x="95" y="0"/>
                  </a:cubicBezTo>
                  <a:cubicBezTo>
                    <a:pt x="97" y="0"/>
                    <a:pt x="99" y="2"/>
                    <a:pt x="99" y="5"/>
                  </a:cubicBezTo>
                  <a:cubicBezTo>
                    <a:pt x="99" y="49"/>
                    <a:pt x="99" y="49"/>
                    <a:pt x="99" y="49"/>
                  </a:cubicBezTo>
                  <a:cubicBezTo>
                    <a:pt x="99" y="52"/>
                    <a:pt x="97" y="55"/>
                    <a:pt x="95" y="55"/>
                  </a:cubicBezTo>
                  <a:cubicBezTo>
                    <a:pt x="5" y="55"/>
                    <a:pt x="5" y="55"/>
                    <a:pt x="5" y="55"/>
                  </a:cubicBezTo>
                  <a:cubicBezTo>
                    <a:pt x="2" y="55"/>
                    <a:pt x="0" y="52"/>
                    <a:pt x="0" y="49"/>
                  </a:cubicBezTo>
                  <a:cubicBezTo>
                    <a:pt x="0" y="5"/>
                    <a:pt x="0" y="5"/>
                    <a:pt x="0" y="5"/>
                  </a:cubicBezTo>
                  <a:cubicBezTo>
                    <a:pt x="0" y="2"/>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0" name="islïdé"/>
            <p:cNvSpPr/>
            <p:nvPr/>
          </p:nvSpPr>
          <p:spPr bwMode="auto">
            <a:xfrm>
              <a:off x="5372101" y="6429375"/>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1" name="ïŝļíḑé"/>
            <p:cNvSpPr/>
            <p:nvPr/>
          </p:nvSpPr>
          <p:spPr bwMode="auto">
            <a:xfrm>
              <a:off x="5478463" y="6429375"/>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2" name="îSlíďè"/>
            <p:cNvSpPr/>
            <p:nvPr/>
          </p:nvSpPr>
          <p:spPr bwMode="auto">
            <a:xfrm>
              <a:off x="5584826" y="6429375"/>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3" name="ïsḻïde"/>
            <p:cNvSpPr/>
            <p:nvPr/>
          </p:nvSpPr>
          <p:spPr bwMode="auto">
            <a:xfrm>
              <a:off x="5691188" y="6429375"/>
              <a:ext cx="696913" cy="88900"/>
            </a:xfrm>
            <a:custGeom>
              <a:avLst/>
              <a:gdLst>
                <a:gd name="T0" fmla="*/ 5 w 432"/>
                <a:gd name="T1" fmla="*/ 0 h 55"/>
                <a:gd name="T2" fmla="*/ 427 w 432"/>
                <a:gd name="T3" fmla="*/ 0 h 55"/>
                <a:gd name="T4" fmla="*/ 432 w 432"/>
                <a:gd name="T5" fmla="*/ 6 h 55"/>
                <a:gd name="T6" fmla="*/ 432 w 432"/>
                <a:gd name="T7" fmla="*/ 50 h 55"/>
                <a:gd name="T8" fmla="*/ 427 w 432"/>
                <a:gd name="T9" fmla="*/ 55 h 55"/>
                <a:gd name="T10" fmla="*/ 5 w 432"/>
                <a:gd name="T11" fmla="*/ 55 h 55"/>
                <a:gd name="T12" fmla="*/ 0 w 432"/>
                <a:gd name="T13" fmla="*/ 50 h 55"/>
                <a:gd name="T14" fmla="*/ 0 w 432"/>
                <a:gd name="T15" fmla="*/ 6 h 55"/>
                <a:gd name="T16" fmla="*/ 5 w 432"/>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2" h="55">
                  <a:moveTo>
                    <a:pt x="5" y="0"/>
                  </a:moveTo>
                  <a:cubicBezTo>
                    <a:pt x="427" y="0"/>
                    <a:pt x="427" y="0"/>
                    <a:pt x="427" y="0"/>
                  </a:cubicBezTo>
                  <a:cubicBezTo>
                    <a:pt x="430" y="0"/>
                    <a:pt x="432" y="3"/>
                    <a:pt x="432" y="6"/>
                  </a:cubicBezTo>
                  <a:cubicBezTo>
                    <a:pt x="432" y="50"/>
                    <a:pt x="432" y="50"/>
                    <a:pt x="432" y="50"/>
                  </a:cubicBezTo>
                  <a:cubicBezTo>
                    <a:pt x="432" y="53"/>
                    <a:pt x="430" y="55"/>
                    <a:pt x="427"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4" name="íṡliḋe"/>
            <p:cNvSpPr/>
            <p:nvPr/>
          </p:nvSpPr>
          <p:spPr bwMode="auto">
            <a:xfrm>
              <a:off x="5557838"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5" name="íş1íḋé"/>
            <p:cNvSpPr/>
            <p:nvPr/>
          </p:nvSpPr>
          <p:spPr bwMode="auto">
            <a:xfrm>
              <a:off x="5664201"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6" name="îš1îḍê"/>
            <p:cNvSpPr/>
            <p:nvPr/>
          </p:nvSpPr>
          <p:spPr bwMode="auto">
            <a:xfrm>
              <a:off x="5770563"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7" name="iślîdê"/>
            <p:cNvSpPr/>
            <p:nvPr/>
          </p:nvSpPr>
          <p:spPr bwMode="auto">
            <a:xfrm>
              <a:off x="5876926"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8" name="ïṥ1ïḑê"/>
            <p:cNvSpPr/>
            <p:nvPr/>
          </p:nvSpPr>
          <p:spPr bwMode="auto">
            <a:xfrm>
              <a:off x="5983288"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49" name="ïś1iḑé"/>
            <p:cNvSpPr/>
            <p:nvPr/>
          </p:nvSpPr>
          <p:spPr bwMode="auto">
            <a:xfrm>
              <a:off x="6089651"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0" name="íšļídé"/>
            <p:cNvSpPr/>
            <p:nvPr/>
          </p:nvSpPr>
          <p:spPr bwMode="auto">
            <a:xfrm>
              <a:off x="6196013" y="6307138"/>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1" name="ísḷîḓe"/>
            <p:cNvSpPr/>
            <p:nvPr/>
          </p:nvSpPr>
          <p:spPr bwMode="auto">
            <a:xfrm>
              <a:off x="6302376" y="6307138"/>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2" name="iśḷïḓé"/>
            <p:cNvSpPr/>
            <p:nvPr/>
          </p:nvSpPr>
          <p:spPr bwMode="auto">
            <a:xfrm>
              <a:off x="6408738" y="6307138"/>
              <a:ext cx="136525" cy="88900"/>
            </a:xfrm>
            <a:custGeom>
              <a:avLst/>
              <a:gdLst>
                <a:gd name="T0" fmla="*/ 5 w 85"/>
                <a:gd name="T1" fmla="*/ 0 h 55"/>
                <a:gd name="T2" fmla="*/ 80 w 85"/>
                <a:gd name="T3" fmla="*/ 0 h 55"/>
                <a:gd name="T4" fmla="*/ 85 w 85"/>
                <a:gd name="T5" fmla="*/ 6 h 55"/>
                <a:gd name="T6" fmla="*/ 85 w 85"/>
                <a:gd name="T7" fmla="*/ 50 h 55"/>
                <a:gd name="T8" fmla="*/ 80 w 85"/>
                <a:gd name="T9" fmla="*/ 55 h 55"/>
                <a:gd name="T10" fmla="*/ 5 w 85"/>
                <a:gd name="T11" fmla="*/ 55 h 55"/>
                <a:gd name="T12" fmla="*/ 0 w 85"/>
                <a:gd name="T13" fmla="*/ 50 h 55"/>
                <a:gd name="T14" fmla="*/ 0 w 85"/>
                <a:gd name="T15" fmla="*/ 6 h 55"/>
                <a:gd name="T16" fmla="*/ 5 w 8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55">
                  <a:moveTo>
                    <a:pt x="5" y="0"/>
                  </a:moveTo>
                  <a:cubicBezTo>
                    <a:pt x="80" y="0"/>
                    <a:pt x="80" y="0"/>
                    <a:pt x="80" y="0"/>
                  </a:cubicBezTo>
                  <a:cubicBezTo>
                    <a:pt x="83" y="0"/>
                    <a:pt x="85" y="3"/>
                    <a:pt x="85" y="6"/>
                  </a:cubicBezTo>
                  <a:cubicBezTo>
                    <a:pt x="85" y="50"/>
                    <a:pt x="85" y="50"/>
                    <a:pt x="85" y="50"/>
                  </a:cubicBezTo>
                  <a:cubicBezTo>
                    <a:pt x="85" y="53"/>
                    <a:pt x="83" y="55"/>
                    <a:pt x="80"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3" name="ïṣlíḋé"/>
            <p:cNvSpPr/>
            <p:nvPr/>
          </p:nvSpPr>
          <p:spPr bwMode="auto">
            <a:xfrm>
              <a:off x="6570663" y="6307138"/>
              <a:ext cx="158750" cy="88900"/>
            </a:xfrm>
            <a:custGeom>
              <a:avLst/>
              <a:gdLst>
                <a:gd name="T0" fmla="*/ 4 w 99"/>
                <a:gd name="T1" fmla="*/ 0 h 55"/>
                <a:gd name="T2" fmla="*/ 94 w 99"/>
                <a:gd name="T3" fmla="*/ 0 h 55"/>
                <a:gd name="T4" fmla="*/ 99 w 99"/>
                <a:gd name="T5" fmla="*/ 5 h 55"/>
                <a:gd name="T6" fmla="*/ 99 w 99"/>
                <a:gd name="T7" fmla="*/ 49 h 55"/>
                <a:gd name="T8" fmla="*/ 94 w 99"/>
                <a:gd name="T9" fmla="*/ 55 h 55"/>
                <a:gd name="T10" fmla="*/ 4 w 99"/>
                <a:gd name="T11" fmla="*/ 55 h 55"/>
                <a:gd name="T12" fmla="*/ 0 w 99"/>
                <a:gd name="T13" fmla="*/ 49 h 55"/>
                <a:gd name="T14" fmla="*/ 0 w 99"/>
                <a:gd name="T15" fmla="*/ 5 h 55"/>
                <a:gd name="T16" fmla="*/ 4 w 9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5">
                  <a:moveTo>
                    <a:pt x="4" y="0"/>
                  </a:moveTo>
                  <a:cubicBezTo>
                    <a:pt x="94" y="0"/>
                    <a:pt x="94" y="0"/>
                    <a:pt x="94" y="0"/>
                  </a:cubicBezTo>
                  <a:cubicBezTo>
                    <a:pt x="97" y="0"/>
                    <a:pt x="99" y="2"/>
                    <a:pt x="99" y="5"/>
                  </a:cubicBezTo>
                  <a:cubicBezTo>
                    <a:pt x="99" y="49"/>
                    <a:pt x="99" y="49"/>
                    <a:pt x="99" y="49"/>
                  </a:cubicBezTo>
                  <a:cubicBezTo>
                    <a:pt x="99" y="52"/>
                    <a:pt x="97" y="55"/>
                    <a:pt x="94" y="55"/>
                  </a:cubicBezTo>
                  <a:cubicBezTo>
                    <a:pt x="4" y="55"/>
                    <a:pt x="4" y="55"/>
                    <a:pt x="4" y="55"/>
                  </a:cubicBezTo>
                  <a:cubicBezTo>
                    <a:pt x="2" y="55"/>
                    <a:pt x="0" y="52"/>
                    <a:pt x="0" y="49"/>
                  </a:cubicBezTo>
                  <a:cubicBezTo>
                    <a:pt x="0" y="5"/>
                    <a:pt x="0" y="5"/>
                    <a:pt x="0" y="5"/>
                  </a:cubicBezTo>
                  <a:cubicBezTo>
                    <a:pt x="0" y="2"/>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4" name="iṩľiḑê"/>
            <p:cNvSpPr/>
            <p:nvPr/>
          </p:nvSpPr>
          <p:spPr bwMode="auto">
            <a:xfrm>
              <a:off x="6588126" y="6429375"/>
              <a:ext cx="58738" cy="31750"/>
            </a:xfrm>
            <a:custGeom>
              <a:avLst/>
              <a:gdLst>
                <a:gd name="T0" fmla="*/ 1 w 37"/>
                <a:gd name="T1" fmla="*/ 0 h 19"/>
                <a:gd name="T2" fmla="*/ 35 w 37"/>
                <a:gd name="T3" fmla="*/ 0 h 19"/>
                <a:gd name="T4" fmla="*/ 37 w 37"/>
                <a:gd name="T5" fmla="*/ 2 h 19"/>
                <a:gd name="T6" fmla="*/ 37 w 37"/>
                <a:gd name="T7" fmla="*/ 17 h 19"/>
                <a:gd name="T8" fmla="*/ 35 w 37"/>
                <a:gd name="T9" fmla="*/ 19 h 19"/>
                <a:gd name="T10" fmla="*/ 1 w 37"/>
                <a:gd name="T11" fmla="*/ 19 h 19"/>
                <a:gd name="T12" fmla="*/ 0 w 37"/>
                <a:gd name="T13" fmla="*/ 17 h 19"/>
                <a:gd name="T14" fmla="*/ 0 w 37"/>
                <a:gd name="T15" fmla="*/ 2 h 19"/>
                <a:gd name="T16" fmla="*/ 1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1" y="0"/>
                  </a:moveTo>
                  <a:cubicBezTo>
                    <a:pt x="35" y="0"/>
                    <a:pt x="35" y="0"/>
                    <a:pt x="35" y="0"/>
                  </a:cubicBezTo>
                  <a:cubicBezTo>
                    <a:pt x="36" y="0"/>
                    <a:pt x="37" y="1"/>
                    <a:pt x="37" y="2"/>
                  </a:cubicBezTo>
                  <a:cubicBezTo>
                    <a:pt x="37" y="17"/>
                    <a:pt x="37" y="17"/>
                    <a:pt x="37" y="17"/>
                  </a:cubicBezTo>
                  <a:cubicBezTo>
                    <a:pt x="37" y="18"/>
                    <a:pt x="36" y="19"/>
                    <a:pt x="35" y="19"/>
                  </a:cubicBezTo>
                  <a:cubicBezTo>
                    <a:pt x="1" y="19"/>
                    <a:pt x="1" y="19"/>
                    <a:pt x="1" y="19"/>
                  </a:cubicBezTo>
                  <a:cubicBezTo>
                    <a:pt x="1" y="19"/>
                    <a:pt x="0" y="18"/>
                    <a:pt x="0" y="17"/>
                  </a:cubicBezTo>
                  <a:cubicBezTo>
                    <a:pt x="0" y="2"/>
                    <a:pt x="0" y="2"/>
                    <a:pt x="0" y="2"/>
                  </a:cubicBezTo>
                  <a:cubicBezTo>
                    <a:pt x="0" y="1"/>
                    <a:pt x="1" y="0"/>
                    <a:pt x="1"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5" name="îṥlíḋé"/>
            <p:cNvSpPr/>
            <p:nvPr/>
          </p:nvSpPr>
          <p:spPr bwMode="auto">
            <a:xfrm>
              <a:off x="6588126" y="6483350"/>
              <a:ext cx="58738" cy="30163"/>
            </a:xfrm>
            <a:custGeom>
              <a:avLst/>
              <a:gdLst>
                <a:gd name="T0" fmla="*/ 1 w 37"/>
                <a:gd name="T1" fmla="*/ 0 h 19"/>
                <a:gd name="T2" fmla="*/ 35 w 37"/>
                <a:gd name="T3" fmla="*/ 0 h 19"/>
                <a:gd name="T4" fmla="*/ 37 w 37"/>
                <a:gd name="T5" fmla="*/ 2 h 19"/>
                <a:gd name="T6" fmla="*/ 37 w 37"/>
                <a:gd name="T7" fmla="*/ 17 h 19"/>
                <a:gd name="T8" fmla="*/ 35 w 37"/>
                <a:gd name="T9" fmla="*/ 19 h 19"/>
                <a:gd name="T10" fmla="*/ 1 w 37"/>
                <a:gd name="T11" fmla="*/ 19 h 19"/>
                <a:gd name="T12" fmla="*/ 0 w 37"/>
                <a:gd name="T13" fmla="*/ 17 h 19"/>
                <a:gd name="T14" fmla="*/ 0 w 37"/>
                <a:gd name="T15" fmla="*/ 2 h 19"/>
                <a:gd name="T16" fmla="*/ 1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1" y="0"/>
                  </a:moveTo>
                  <a:cubicBezTo>
                    <a:pt x="35" y="0"/>
                    <a:pt x="35" y="0"/>
                    <a:pt x="35" y="0"/>
                  </a:cubicBezTo>
                  <a:cubicBezTo>
                    <a:pt x="36" y="0"/>
                    <a:pt x="37" y="1"/>
                    <a:pt x="37" y="2"/>
                  </a:cubicBezTo>
                  <a:cubicBezTo>
                    <a:pt x="37" y="17"/>
                    <a:pt x="37" y="17"/>
                    <a:pt x="37" y="17"/>
                  </a:cubicBezTo>
                  <a:cubicBezTo>
                    <a:pt x="37" y="18"/>
                    <a:pt x="36" y="19"/>
                    <a:pt x="35" y="19"/>
                  </a:cubicBezTo>
                  <a:cubicBezTo>
                    <a:pt x="1" y="19"/>
                    <a:pt x="1" y="19"/>
                    <a:pt x="1" y="19"/>
                  </a:cubicBezTo>
                  <a:cubicBezTo>
                    <a:pt x="1" y="19"/>
                    <a:pt x="0" y="18"/>
                    <a:pt x="0" y="17"/>
                  </a:cubicBezTo>
                  <a:cubicBezTo>
                    <a:pt x="0" y="2"/>
                    <a:pt x="0" y="2"/>
                    <a:pt x="0" y="2"/>
                  </a:cubicBezTo>
                  <a:cubicBezTo>
                    <a:pt x="0" y="1"/>
                    <a:pt x="1" y="0"/>
                    <a:pt x="1"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6" name="íṧ1îḋê"/>
            <p:cNvSpPr/>
            <p:nvPr/>
          </p:nvSpPr>
          <p:spPr bwMode="auto">
            <a:xfrm>
              <a:off x="6507163" y="6483350"/>
              <a:ext cx="60325" cy="30163"/>
            </a:xfrm>
            <a:custGeom>
              <a:avLst/>
              <a:gdLst>
                <a:gd name="T0" fmla="*/ 1 w 37"/>
                <a:gd name="T1" fmla="*/ 0 h 19"/>
                <a:gd name="T2" fmla="*/ 35 w 37"/>
                <a:gd name="T3" fmla="*/ 0 h 19"/>
                <a:gd name="T4" fmla="*/ 37 w 37"/>
                <a:gd name="T5" fmla="*/ 2 h 19"/>
                <a:gd name="T6" fmla="*/ 37 w 37"/>
                <a:gd name="T7" fmla="*/ 17 h 19"/>
                <a:gd name="T8" fmla="*/ 35 w 37"/>
                <a:gd name="T9" fmla="*/ 19 h 19"/>
                <a:gd name="T10" fmla="*/ 1 w 37"/>
                <a:gd name="T11" fmla="*/ 19 h 19"/>
                <a:gd name="T12" fmla="*/ 0 w 37"/>
                <a:gd name="T13" fmla="*/ 17 h 19"/>
                <a:gd name="T14" fmla="*/ 0 w 37"/>
                <a:gd name="T15" fmla="*/ 2 h 19"/>
                <a:gd name="T16" fmla="*/ 1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1" y="0"/>
                  </a:moveTo>
                  <a:cubicBezTo>
                    <a:pt x="35" y="0"/>
                    <a:pt x="35" y="0"/>
                    <a:pt x="35" y="0"/>
                  </a:cubicBezTo>
                  <a:cubicBezTo>
                    <a:pt x="36" y="0"/>
                    <a:pt x="37" y="1"/>
                    <a:pt x="37" y="2"/>
                  </a:cubicBezTo>
                  <a:cubicBezTo>
                    <a:pt x="37" y="17"/>
                    <a:pt x="37" y="17"/>
                    <a:pt x="37" y="17"/>
                  </a:cubicBezTo>
                  <a:cubicBezTo>
                    <a:pt x="37" y="18"/>
                    <a:pt x="36" y="19"/>
                    <a:pt x="35" y="19"/>
                  </a:cubicBezTo>
                  <a:cubicBezTo>
                    <a:pt x="1" y="19"/>
                    <a:pt x="1" y="19"/>
                    <a:pt x="1" y="19"/>
                  </a:cubicBezTo>
                  <a:cubicBezTo>
                    <a:pt x="0" y="19"/>
                    <a:pt x="0" y="18"/>
                    <a:pt x="0" y="17"/>
                  </a:cubicBezTo>
                  <a:cubicBezTo>
                    <a:pt x="0" y="2"/>
                    <a:pt x="0" y="2"/>
                    <a:pt x="0" y="2"/>
                  </a:cubicBezTo>
                  <a:cubicBezTo>
                    <a:pt x="0" y="1"/>
                    <a:pt x="0" y="0"/>
                    <a:pt x="1"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7" name="ïśḷiḑè"/>
            <p:cNvSpPr/>
            <p:nvPr/>
          </p:nvSpPr>
          <p:spPr bwMode="auto">
            <a:xfrm>
              <a:off x="6669088" y="6483350"/>
              <a:ext cx="58738" cy="30163"/>
            </a:xfrm>
            <a:custGeom>
              <a:avLst/>
              <a:gdLst>
                <a:gd name="T0" fmla="*/ 2 w 37"/>
                <a:gd name="T1" fmla="*/ 0 h 19"/>
                <a:gd name="T2" fmla="*/ 35 w 37"/>
                <a:gd name="T3" fmla="*/ 0 h 19"/>
                <a:gd name="T4" fmla="*/ 37 w 37"/>
                <a:gd name="T5" fmla="*/ 2 h 19"/>
                <a:gd name="T6" fmla="*/ 37 w 37"/>
                <a:gd name="T7" fmla="*/ 17 h 19"/>
                <a:gd name="T8" fmla="*/ 35 w 37"/>
                <a:gd name="T9" fmla="*/ 19 h 19"/>
                <a:gd name="T10" fmla="*/ 2 w 37"/>
                <a:gd name="T11" fmla="*/ 19 h 19"/>
                <a:gd name="T12" fmla="*/ 0 w 37"/>
                <a:gd name="T13" fmla="*/ 17 h 19"/>
                <a:gd name="T14" fmla="*/ 0 w 37"/>
                <a:gd name="T15" fmla="*/ 2 h 19"/>
                <a:gd name="T16" fmla="*/ 2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2" y="0"/>
                  </a:moveTo>
                  <a:cubicBezTo>
                    <a:pt x="35" y="0"/>
                    <a:pt x="35" y="0"/>
                    <a:pt x="35" y="0"/>
                  </a:cubicBezTo>
                  <a:cubicBezTo>
                    <a:pt x="36" y="0"/>
                    <a:pt x="37" y="1"/>
                    <a:pt x="37" y="2"/>
                  </a:cubicBezTo>
                  <a:cubicBezTo>
                    <a:pt x="37" y="17"/>
                    <a:pt x="37" y="17"/>
                    <a:pt x="37" y="17"/>
                  </a:cubicBezTo>
                  <a:cubicBezTo>
                    <a:pt x="37" y="18"/>
                    <a:pt x="36" y="19"/>
                    <a:pt x="35" y="19"/>
                  </a:cubicBezTo>
                  <a:cubicBezTo>
                    <a:pt x="2" y="19"/>
                    <a:pt x="2" y="19"/>
                    <a:pt x="2" y="19"/>
                  </a:cubicBezTo>
                  <a:cubicBezTo>
                    <a:pt x="1" y="19"/>
                    <a:pt x="0" y="18"/>
                    <a:pt x="0" y="17"/>
                  </a:cubicBezTo>
                  <a:cubicBezTo>
                    <a:pt x="0" y="2"/>
                    <a:pt x="0" y="2"/>
                    <a:pt x="0" y="2"/>
                  </a:cubicBezTo>
                  <a:cubicBezTo>
                    <a:pt x="0" y="1"/>
                    <a:pt x="1" y="0"/>
                    <a:pt x="2"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8" name="íšļíḍe"/>
            <p:cNvSpPr/>
            <p:nvPr/>
          </p:nvSpPr>
          <p:spPr bwMode="auto">
            <a:xfrm>
              <a:off x="6407151" y="6429375"/>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59" name="íşļïḋé"/>
            <p:cNvSpPr/>
            <p:nvPr/>
          </p:nvSpPr>
          <p:spPr bwMode="auto">
            <a:xfrm>
              <a:off x="8459788" y="5924550"/>
              <a:ext cx="1071563" cy="49213"/>
            </a:xfrm>
            <a:prstGeom prst="rect">
              <a:avLst/>
            </a:prstGeom>
            <a:solidFill>
              <a:srgbClr val="003333"/>
            </a:solidFill>
            <a:ln>
              <a:noFill/>
            </a:ln>
          </p:spPr>
          <p:txBody>
            <a:bodyPr vert="horz" wrap="square" lIns="91440" tIns="45720" rIns="91440" bIns="45720" numCol="1" anchor="t" anchorCtr="0" compatLnSpc="1"/>
            <a:lstStyle/>
            <a:p>
              <a:endParaRPr lang="zh-CN" altLang="en-US"/>
            </a:p>
          </p:txBody>
        </p:sp>
        <p:sp>
          <p:nvSpPr>
            <p:cNvPr id="1049060" name="i$ļïďe"/>
            <p:cNvSpPr/>
            <p:nvPr/>
          </p:nvSpPr>
          <p:spPr bwMode="auto">
            <a:xfrm>
              <a:off x="8083551" y="5319713"/>
              <a:ext cx="1822450" cy="619125"/>
            </a:xfrm>
            <a:custGeom>
              <a:avLst/>
              <a:gdLst>
                <a:gd name="T0" fmla="*/ 1060 w 1130"/>
                <a:gd name="T1" fmla="*/ 0 h 385"/>
                <a:gd name="T2" fmla="*/ 60 w 1130"/>
                <a:gd name="T3" fmla="*/ 0 h 385"/>
                <a:gd name="T4" fmla="*/ 9 w 1130"/>
                <a:gd name="T5" fmla="*/ 63 h 385"/>
                <a:gd name="T6" fmla="*/ 9 w 1130"/>
                <a:gd name="T7" fmla="*/ 62 h 385"/>
                <a:gd name="T8" fmla="*/ 10 w 1130"/>
                <a:gd name="T9" fmla="*/ 69 h 385"/>
                <a:gd name="T10" fmla="*/ 82 w 1130"/>
                <a:gd name="T11" fmla="*/ 342 h 385"/>
                <a:gd name="T12" fmla="*/ 157 w 1130"/>
                <a:gd name="T13" fmla="*/ 385 h 385"/>
                <a:gd name="T14" fmla="*/ 993 w 1130"/>
                <a:gd name="T15" fmla="*/ 385 h 385"/>
                <a:gd name="T16" fmla="*/ 1066 w 1130"/>
                <a:gd name="T17" fmla="*/ 343 h 385"/>
                <a:gd name="T18" fmla="*/ 1123 w 1130"/>
                <a:gd name="T19" fmla="*/ 69 h 385"/>
                <a:gd name="T20" fmla="*/ 1123 w 1130"/>
                <a:gd name="T21" fmla="*/ 66 h 385"/>
                <a:gd name="T22" fmla="*/ 1123 w 1130"/>
                <a:gd name="T23" fmla="*/ 66 h 385"/>
                <a:gd name="T24" fmla="*/ 1126 w 1130"/>
                <a:gd name="T25" fmla="*/ 42 h 385"/>
                <a:gd name="T26" fmla="*/ 1060 w 1130"/>
                <a:gd name="T27" fmla="*/ 0 h 385"/>
                <a:gd name="T28" fmla="*/ 9 w 1130"/>
                <a:gd name="T29" fmla="*/ 58 h 385"/>
                <a:gd name="T30" fmla="*/ 9 w 1130"/>
                <a:gd name="T31" fmla="*/ 60 h 385"/>
                <a:gd name="T32" fmla="*/ 9 w 1130"/>
                <a:gd name="T33" fmla="*/ 58 h 385"/>
                <a:gd name="T34" fmla="*/ 11 w 1130"/>
                <a:gd name="T35" fmla="*/ 52 h 385"/>
                <a:gd name="T36" fmla="*/ 11 w 1130"/>
                <a:gd name="T37" fmla="*/ 53 h 385"/>
                <a:gd name="T38" fmla="*/ 11 w 1130"/>
                <a:gd name="T39" fmla="*/ 52 h 385"/>
                <a:gd name="T40" fmla="*/ 10 w 1130"/>
                <a:gd name="T41" fmla="*/ 55 h 385"/>
                <a:gd name="T42" fmla="*/ 10 w 1130"/>
                <a:gd name="T43" fmla="*/ 56 h 385"/>
                <a:gd name="T44" fmla="*/ 10 w 1130"/>
                <a:gd name="T45" fmla="*/ 55 h 385"/>
                <a:gd name="T46" fmla="*/ 51 w 1130"/>
                <a:gd name="T47" fmla="*/ 28 h 385"/>
                <a:gd name="T48" fmla="*/ 56 w 1130"/>
                <a:gd name="T49" fmla="*/ 28 h 385"/>
                <a:gd name="T50" fmla="*/ 51 w 1130"/>
                <a:gd name="T51" fmla="*/ 28 h 385"/>
                <a:gd name="T52" fmla="*/ 23 w 1130"/>
                <a:gd name="T53" fmla="*/ 38 h 385"/>
                <a:gd name="T54" fmla="*/ 23 w 1130"/>
                <a:gd name="T55" fmla="*/ 38 h 385"/>
                <a:gd name="T56" fmla="*/ 23 w 1130"/>
                <a:gd name="T57" fmla="*/ 38 h 385"/>
                <a:gd name="T58" fmla="*/ 26 w 1130"/>
                <a:gd name="T59" fmla="*/ 36 h 385"/>
                <a:gd name="T60" fmla="*/ 27 w 1130"/>
                <a:gd name="T61" fmla="*/ 36 h 385"/>
                <a:gd name="T62" fmla="*/ 26 w 1130"/>
                <a:gd name="T63" fmla="*/ 36 h 385"/>
                <a:gd name="T64" fmla="*/ 30 w 1130"/>
                <a:gd name="T65" fmla="*/ 34 h 385"/>
                <a:gd name="T66" fmla="*/ 31 w 1130"/>
                <a:gd name="T67" fmla="*/ 34 h 385"/>
                <a:gd name="T68" fmla="*/ 30 w 1130"/>
                <a:gd name="T69" fmla="*/ 34 h 385"/>
                <a:gd name="T70" fmla="*/ 34 w 1130"/>
                <a:gd name="T71" fmla="*/ 32 h 385"/>
                <a:gd name="T72" fmla="*/ 35 w 1130"/>
                <a:gd name="T73" fmla="*/ 32 h 385"/>
                <a:gd name="T74" fmla="*/ 34 w 1130"/>
                <a:gd name="T75" fmla="*/ 32 h 385"/>
                <a:gd name="T76" fmla="*/ 38 w 1130"/>
                <a:gd name="T77" fmla="*/ 31 h 385"/>
                <a:gd name="T78" fmla="*/ 40 w 1130"/>
                <a:gd name="T79" fmla="*/ 30 h 385"/>
                <a:gd name="T80" fmla="*/ 38 w 1130"/>
                <a:gd name="T81" fmla="*/ 31 h 385"/>
                <a:gd name="T82" fmla="*/ 42 w 1130"/>
                <a:gd name="T83" fmla="*/ 29 h 385"/>
                <a:gd name="T84" fmla="*/ 44 w 1130"/>
                <a:gd name="T85" fmla="*/ 29 h 385"/>
                <a:gd name="T86" fmla="*/ 42 w 1130"/>
                <a:gd name="T87" fmla="*/ 29 h 385"/>
                <a:gd name="T88" fmla="*/ 47 w 1130"/>
                <a:gd name="T89" fmla="*/ 29 h 385"/>
                <a:gd name="T90" fmla="*/ 49 w 1130"/>
                <a:gd name="T91" fmla="*/ 28 h 385"/>
                <a:gd name="T92" fmla="*/ 47 w 1130"/>
                <a:gd name="T93" fmla="*/ 2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0" h="385">
                  <a:moveTo>
                    <a:pt x="1060" y="0"/>
                  </a:moveTo>
                  <a:cubicBezTo>
                    <a:pt x="60" y="0"/>
                    <a:pt x="60" y="0"/>
                    <a:pt x="60" y="0"/>
                  </a:cubicBezTo>
                  <a:cubicBezTo>
                    <a:pt x="14" y="0"/>
                    <a:pt x="0" y="29"/>
                    <a:pt x="9" y="63"/>
                  </a:cubicBezTo>
                  <a:cubicBezTo>
                    <a:pt x="9" y="63"/>
                    <a:pt x="9" y="62"/>
                    <a:pt x="9" y="62"/>
                  </a:cubicBezTo>
                  <a:cubicBezTo>
                    <a:pt x="9" y="64"/>
                    <a:pt x="9" y="66"/>
                    <a:pt x="10" y="69"/>
                  </a:cubicBezTo>
                  <a:cubicBezTo>
                    <a:pt x="82" y="342"/>
                    <a:pt x="82" y="342"/>
                    <a:pt x="82" y="342"/>
                  </a:cubicBezTo>
                  <a:cubicBezTo>
                    <a:pt x="93" y="384"/>
                    <a:pt x="103" y="385"/>
                    <a:pt x="157" y="385"/>
                  </a:cubicBezTo>
                  <a:cubicBezTo>
                    <a:pt x="993" y="385"/>
                    <a:pt x="993" y="385"/>
                    <a:pt x="993" y="385"/>
                  </a:cubicBezTo>
                  <a:cubicBezTo>
                    <a:pt x="1036" y="385"/>
                    <a:pt x="1058" y="385"/>
                    <a:pt x="1066" y="343"/>
                  </a:cubicBezTo>
                  <a:cubicBezTo>
                    <a:pt x="1123" y="69"/>
                    <a:pt x="1123" y="69"/>
                    <a:pt x="1123" y="69"/>
                  </a:cubicBezTo>
                  <a:cubicBezTo>
                    <a:pt x="1123" y="68"/>
                    <a:pt x="1123" y="67"/>
                    <a:pt x="1123" y="66"/>
                  </a:cubicBezTo>
                  <a:cubicBezTo>
                    <a:pt x="1123" y="66"/>
                    <a:pt x="1123" y="66"/>
                    <a:pt x="1123" y="66"/>
                  </a:cubicBezTo>
                  <a:cubicBezTo>
                    <a:pt x="1126" y="42"/>
                    <a:pt x="1126" y="42"/>
                    <a:pt x="1126" y="42"/>
                  </a:cubicBezTo>
                  <a:cubicBezTo>
                    <a:pt x="1130" y="9"/>
                    <a:pt x="1086" y="0"/>
                    <a:pt x="1060" y="0"/>
                  </a:cubicBezTo>
                  <a:moveTo>
                    <a:pt x="9" y="58"/>
                  </a:moveTo>
                  <a:cubicBezTo>
                    <a:pt x="9" y="59"/>
                    <a:pt x="9" y="59"/>
                    <a:pt x="9" y="60"/>
                  </a:cubicBezTo>
                  <a:cubicBezTo>
                    <a:pt x="9" y="59"/>
                    <a:pt x="9" y="59"/>
                    <a:pt x="9" y="58"/>
                  </a:cubicBezTo>
                  <a:moveTo>
                    <a:pt x="11" y="52"/>
                  </a:moveTo>
                  <a:cubicBezTo>
                    <a:pt x="11" y="53"/>
                    <a:pt x="11" y="53"/>
                    <a:pt x="11" y="53"/>
                  </a:cubicBezTo>
                  <a:cubicBezTo>
                    <a:pt x="11" y="52"/>
                    <a:pt x="11" y="52"/>
                    <a:pt x="11" y="52"/>
                  </a:cubicBezTo>
                  <a:moveTo>
                    <a:pt x="10" y="55"/>
                  </a:moveTo>
                  <a:cubicBezTo>
                    <a:pt x="10" y="55"/>
                    <a:pt x="10" y="56"/>
                    <a:pt x="10" y="56"/>
                  </a:cubicBezTo>
                  <a:cubicBezTo>
                    <a:pt x="10" y="56"/>
                    <a:pt x="10" y="55"/>
                    <a:pt x="10" y="55"/>
                  </a:cubicBezTo>
                  <a:moveTo>
                    <a:pt x="51" y="28"/>
                  </a:moveTo>
                  <a:cubicBezTo>
                    <a:pt x="53" y="28"/>
                    <a:pt x="54" y="28"/>
                    <a:pt x="56" y="28"/>
                  </a:cubicBezTo>
                  <a:cubicBezTo>
                    <a:pt x="54" y="28"/>
                    <a:pt x="53" y="28"/>
                    <a:pt x="51" y="28"/>
                  </a:cubicBezTo>
                  <a:moveTo>
                    <a:pt x="23" y="38"/>
                  </a:moveTo>
                  <a:cubicBezTo>
                    <a:pt x="23" y="38"/>
                    <a:pt x="23" y="38"/>
                    <a:pt x="23" y="38"/>
                  </a:cubicBezTo>
                  <a:cubicBezTo>
                    <a:pt x="23" y="38"/>
                    <a:pt x="23" y="38"/>
                    <a:pt x="23" y="38"/>
                  </a:cubicBezTo>
                  <a:moveTo>
                    <a:pt x="26" y="36"/>
                  </a:moveTo>
                  <a:cubicBezTo>
                    <a:pt x="27" y="36"/>
                    <a:pt x="27" y="36"/>
                    <a:pt x="27" y="36"/>
                  </a:cubicBezTo>
                  <a:cubicBezTo>
                    <a:pt x="26" y="36"/>
                    <a:pt x="26" y="36"/>
                    <a:pt x="26" y="36"/>
                  </a:cubicBezTo>
                  <a:moveTo>
                    <a:pt x="30" y="34"/>
                  </a:moveTo>
                  <a:cubicBezTo>
                    <a:pt x="31" y="34"/>
                    <a:pt x="31" y="34"/>
                    <a:pt x="31" y="34"/>
                  </a:cubicBezTo>
                  <a:cubicBezTo>
                    <a:pt x="30" y="34"/>
                    <a:pt x="30" y="34"/>
                    <a:pt x="30" y="34"/>
                  </a:cubicBezTo>
                  <a:moveTo>
                    <a:pt x="34" y="32"/>
                  </a:moveTo>
                  <a:cubicBezTo>
                    <a:pt x="34" y="32"/>
                    <a:pt x="35" y="32"/>
                    <a:pt x="35" y="32"/>
                  </a:cubicBezTo>
                  <a:cubicBezTo>
                    <a:pt x="35" y="32"/>
                    <a:pt x="34" y="32"/>
                    <a:pt x="34" y="32"/>
                  </a:cubicBezTo>
                  <a:moveTo>
                    <a:pt x="38" y="31"/>
                  </a:moveTo>
                  <a:cubicBezTo>
                    <a:pt x="38" y="31"/>
                    <a:pt x="39" y="30"/>
                    <a:pt x="40" y="30"/>
                  </a:cubicBezTo>
                  <a:cubicBezTo>
                    <a:pt x="39" y="30"/>
                    <a:pt x="38" y="31"/>
                    <a:pt x="38" y="31"/>
                  </a:cubicBezTo>
                  <a:moveTo>
                    <a:pt x="42" y="29"/>
                  </a:moveTo>
                  <a:cubicBezTo>
                    <a:pt x="43" y="29"/>
                    <a:pt x="44" y="29"/>
                    <a:pt x="44" y="29"/>
                  </a:cubicBezTo>
                  <a:cubicBezTo>
                    <a:pt x="44" y="29"/>
                    <a:pt x="43" y="29"/>
                    <a:pt x="42" y="29"/>
                  </a:cubicBezTo>
                  <a:moveTo>
                    <a:pt x="47" y="29"/>
                  </a:moveTo>
                  <a:cubicBezTo>
                    <a:pt x="47" y="28"/>
                    <a:pt x="48" y="28"/>
                    <a:pt x="49" y="28"/>
                  </a:cubicBezTo>
                  <a:cubicBezTo>
                    <a:pt x="48" y="28"/>
                    <a:pt x="47" y="28"/>
                    <a:pt x="47" y="29"/>
                  </a:cubicBezTo>
                </a:path>
              </a:pathLst>
            </a:custGeom>
            <a:solidFill>
              <a:srgbClr val="34495E"/>
            </a:solidFill>
            <a:ln>
              <a:noFill/>
            </a:ln>
          </p:spPr>
          <p:txBody>
            <a:bodyPr vert="horz" wrap="square" lIns="91440" tIns="45720" rIns="91440" bIns="45720" numCol="1" anchor="t" anchorCtr="0" compatLnSpc="1"/>
            <a:lstStyle/>
            <a:p>
              <a:endParaRPr lang="zh-CN" altLang="en-US"/>
            </a:p>
          </p:txBody>
        </p:sp>
        <p:sp>
          <p:nvSpPr>
            <p:cNvPr id="1049061" name="ïṧ1iḑê"/>
            <p:cNvSpPr/>
            <p:nvPr/>
          </p:nvSpPr>
          <p:spPr bwMode="auto">
            <a:xfrm>
              <a:off x="8093076" y="5319713"/>
              <a:ext cx="1806575" cy="106363"/>
            </a:xfrm>
            <a:custGeom>
              <a:avLst/>
              <a:gdLst>
                <a:gd name="T0" fmla="*/ 1054 w 1120"/>
                <a:gd name="T1" fmla="*/ 0 h 66"/>
                <a:gd name="T2" fmla="*/ 442 w 1120"/>
                <a:gd name="T3" fmla="*/ 0 h 66"/>
                <a:gd name="T4" fmla="*/ 402 w 1120"/>
                <a:gd name="T5" fmla="*/ 0 h 66"/>
                <a:gd name="T6" fmla="*/ 54 w 1120"/>
                <a:gd name="T7" fmla="*/ 0 h 66"/>
                <a:gd name="T8" fmla="*/ 0 w 1120"/>
                <a:gd name="T9" fmla="*/ 45 h 66"/>
                <a:gd name="T10" fmla="*/ 3 w 1120"/>
                <a:gd name="T11" fmla="*/ 63 h 66"/>
                <a:gd name="T12" fmla="*/ 17 w 1120"/>
                <a:gd name="T13" fmla="*/ 38 h 66"/>
                <a:gd name="T14" fmla="*/ 17 w 1120"/>
                <a:gd name="T15" fmla="*/ 38 h 66"/>
                <a:gd name="T16" fmla="*/ 17 w 1120"/>
                <a:gd name="T17" fmla="*/ 38 h 66"/>
                <a:gd name="T18" fmla="*/ 41 w 1120"/>
                <a:gd name="T19" fmla="*/ 29 h 66"/>
                <a:gd name="T20" fmla="*/ 41 w 1120"/>
                <a:gd name="T21" fmla="*/ 29 h 66"/>
                <a:gd name="T22" fmla="*/ 41 w 1120"/>
                <a:gd name="T23" fmla="*/ 29 h 66"/>
                <a:gd name="T24" fmla="*/ 50 w 1120"/>
                <a:gd name="T25" fmla="*/ 28 h 66"/>
                <a:gd name="T26" fmla="*/ 1071 w 1120"/>
                <a:gd name="T27" fmla="*/ 28 h 66"/>
                <a:gd name="T28" fmla="*/ 1117 w 1120"/>
                <a:gd name="T29" fmla="*/ 66 h 66"/>
                <a:gd name="T30" fmla="*/ 1120 w 1120"/>
                <a:gd name="T31" fmla="*/ 42 h 66"/>
                <a:gd name="T32" fmla="*/ 1120 w 1120"/>
                <a:gd name="T33" fmla="*/ 39 h 66"/>
                <a:gd name="T34" fmla="*/ 1054 w 1120"/>
                <a:gd name="T3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0" h="66">
                  <a:moveTo>
                    <a:pt x="1054" y="0"/>
                  </a:moveTo>
                  <a:cubicBezTo>
                    <a:pt x="442" y="0"/>
                    <a:pt x="442" y="0"/>
                    <a:pt x="442" y="0"/>
                  </a:cubicBezTo>
                  <a:cubicBezTo>
                    <a:pt x="402" y="0"/>
                    <a:pt x="402" y="0"/>
                    <a:pt x="402" y="0"/>
                  </a:cubicBezTo>
                  <a:cubicBezTo>
                    <a:pt x="54" y="0"/>
                    <a:pt x="54" y="0"/>
                    <a:pt x="54" y="0"/>
                  </a:cubicBezTo>
                  <a:cubicBezTo>
                    <a:pt x="17" y="0"/>
                    <a:pt x="0" y="19"/>
                    <a:pt x="0" y="45"/>
                  </a:cubicBezTo>
                  <a:cubicBezTo>
                    <a:pt x="0" y="51"/>
                    <a:pt x="1" y="57"/>
                    <a:pt x="3" y="63"/>
                  </a:cubicBezTo>
                  <a:cubicBezTo>
                    <a:pt x="3" y="53"/>
                    <a:pt x="9" y="45"/>
                    <a:pt x="17" y="38"/>
                  </a:cubicBezTo>
                  <a:cubicBezTo>
                    <a:pt x="17" y="38"/>
                    <a:pt x="17" y="38"/>
                    <a:pt x="17" y="38"/>
                  </a:cubicBezTo>
                  <a:cubicBezTo>
                    <a:pt x="17" y="38"/>
                    <a:pt x="17" y="38"/>
                    <a:pt x="17" y="38"/>
                  </a:cubicBezTo>
                  <a:cubicBezTo>
                    <a:pt x="24" y="33"/>
                    <a:pt x="32" y="30"/>
                    <a:pt x="41" y="29"/>
                  </a:cubicBezTo>
                  <a:cubicBezTo>
                    <a:pt x="41" y="29"/>
                    <a:pt x="41" y="29"/>
                    <a:pt x="41" y="29"/>
                  </a:cubicBezTo>
                  <a:cubicBezTo>
                    <a:pt x="41" y="29"/>
                    <a:pt x="41" y="29"/>
                    <a:pt x="41" y="29"/>
                  </a:cubicBezTo>
                  <a:cubicBezTo>
                    <a:pt x="44" y="28"/>
                    <a:pt x="47" y="28"/>
                    <a:pt x="50" y="28"/>
                  </a:cubicBezTo>
                  <a:cubicBezTo>
                    <a:pt x="1071" y="28"/>
                    <a:pt x="1071" y="28"/>
                    <a:pt x="1071" y="28"/>
                  </a:cubicBezTo>
                  <a:cubicBezTo>
                    <a:pt x="1092" y="28"/>
                    <a:pt x="1113" y="48"/>
                    <a:pt x="1117" y="66"/>
                  </a:cubicBezTo>
                  <a:cubicBezTo>
                    <a:pt x="1120" y="42"/>
                    <a:pt x="1120" y="42"/>
                    <a:pt x="1120" y="42"/>
                  </a:cubicBezTo>
                  <a:cubicBezTo>
                    <a:pt x="1120" y="41"/>
                    <a:pt x="1120" y="40"/>
                    <a:pt x="1120" y="39"/>
                  </a:cubicBezTo>
                  <a:cubicBezTo>
                    <a:pt x="1120" y="8"/>
                    <a:pt x="1079" y="0"/>
                    <a:pt x="1054" y="0"/>
                  </a:cubicBezTo>
                </a:path>
              </a:pathLst>
            </a:custGeom>
            <a:solidFill>
              <a:srgbClr val="1A242F"/>
            </a:solidFill>
            <a:ln>
              <a:noFill/>
            </a:ln>
          </p:spPr>
          <p:txBody>
            <a:bodyPr vert="horz" wrap="square" lIns="91440" tIns="45720" rIns="91440" bIns="45720" numCol="1" anchor="t" anchorCtr="0" compatLnSpc="1"/>
            <a:lstStyle/>
            <a:p>
              <a:endParaRPr lang="zh-CN" altLang="en-US"/>
            </a:p>
          </p:txBody>
        </p:sp>
        <p:sp>
          <p:nvSpPr>
            <p:cNvPr id="1049062" name="îsľíḍê"/>
            <p:cNvSpPr/>
            <p:nvPr/>
          </p:nvSpPr>
          <p:spPr bwMode="auto">
            <a:xfrm>
              <a:off x="8180388" y="5392738"/>
              <a:ext cx="1641475" cy="512763"/>
            </a:xfrm>
            <a:custGeom>
              <a:avLst/>
              <a:gdLst>
                <a:gd name="T0" fmla="*/ 1034 w 1034"/>
                <a:gd name="T1" fmla="*/ 0 h 323"/>
                <a:gd name="T2" fmla="*/ 843 w 1034"/>
                <a:gd name="T3" fmla="*/ 0 h 323"/>
                <a:gd name="T4" fmla="*/ 486 w 1034"/>
                <a:gd name="T5" fmla="*/ 323 h 323"/>
                <a:gd name="T6" fmla="*/ 455 w 1034"/>
                <a:gd name="T7" fmla="*/ 323 h 323"/>
                <a:gd name="T8" fmla="*/ 740 w 1034"/>
                <a:gd name="T9" fmla="*/ 0 h 323"/>
                <a:gd name="T10" fmla="*/ 631 w 1034"/>
                <a:gd name="T11" fmla="*/ 0 h 323"/>
                <a:gd name="T12" fmla="*/ 337 w 1034"/>
                <a:gd name="T13" fmla="*/ 323 h 323"/>
                <a:gd name="T14" fmla="*/ 185 w 1034"/>
                <a:gd name="T15" fmla="*/ 323 h 323"/>
                <a:gd name="T16" fmla="*/ 413 w 1034"/>
                <a:gd name="T17" fmla="*/ 1 h 323"/>
                <a:gd name="T18" fmla="*/ 0 w 1034"/>
                <a:gd name="T19" fmla="*/ 1 h 323"/>
                <a:gd name="T20" fmla="*/ 65 w 1034"/>
                <a:gd name="T21" fmla="*/ 323 h 323"/>
                <a:gd name="T22" fmla="*/ 978 w 1034"/>
                <a:gd name="T23" fmla="*/ 323 h 323"/>
                <a:gd name="T24" fmla="*/ 1034 w 1034"/>
                <a:gd name="T2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323">
                  <a:moveTo>
                    <a:pt x="1034" y="0"/>
                  </a:moveTo>
                  <a:lnTo>
                    <a:pt x="843" y="0"/>
                  </a:lnTo>
                  <a:lnTo>
                    <a:pt x="486" y="323"/>
                  </a:lnTo>
                  <a:lnTo>
                    <a:pt x="455" y="323"/>
                  </a:lnTo>
                  <a:lnTo>
                    <a:pt x="740" y="0"/>
                  </a:lnTo>
                  <a:lnTo>
                    <a:pt x="631" y="0"/>
                  </a:lnTo>
                  <a:lnTo>
                    <a:pt x="337" y="323"/>
                  </a:lnTo>
                  <a:lnTo>
                    <a:pt x="185" y="323"/>
                  </a:lnTo>
                  <a:lnTo>
                    <a:pt x="413" y="1"/>
                  </a:lnTo>
                  <a:lnTo>
                    <a:pt x="0" y="1"/>
                  </a:lnTo>
                  <a:lnTo>
                    <a:pt x="65" y="323"/>
                  </a:lnTo>
                  <a:lnTo>
                    <a:pt x="978" y="323"/>
                  </a:lnTo>
                  <a:lnTo>
                    <a:pt x="1034" y="0"/>
                  </a:lnTo>
                  <a:close/>
                </a:path>
              </a:pathLst>
            </a:custGeom>
            <a:solidFill>
              <a:srgbClr val="D6DBDF"/>
            </a:solidFill>
            <a:ln>
              <a:noFill/>
            </a:ln>
          </p:spPr>
          <p:txBody>
            <a:bodyPr vert="horz" wrap="square" lIns="91440" tIns="45720" rIns="91440" bIns="45720" numCol="1" anchor="t" anchorCtr="0" compatLnSpc="1"/>
            <a:lstStyle/>
            <a:p>
              <a:endParaRPr lang="zh-CN" altLang="en-US"/>
            </a:p>
          </p:txBody>
        </p:sp>
        <p:sp>
          <p:nvSpPr>
            <p:cNvPr id="1049063" name="ïsḻiďé"/>
            <p:cNvSpPr/>
            <p:nvPr/>
          </p:nvSpPr>
          <p:spPr bwMode="auto">
            <a:xfrm>
              <a:off x="8180388" y="5392738"/>
              <a:ext cx="1641475" cy="512763"/>
            </a:xfrm>
            <a:custGeom>
              <a:avLst/>
              <a:gdLst>
                <a:gd name="T0" fmla="*/ 1034 w 1034"/>
                <a:gd name="T1" fmla="*/ 0 h 323"/>
                <a:gd name="T2" fmla="*/ 843 w 1034"/>
                <a:gd name="T3" fmla="*/ 0 h 323"/>
                <a:gd name="T4" fmla="*/ 486 w 1034"/>
                <a:gd name="T5" fmla="*/ 323 h 323"/>
                <a:gd name="T6" fmla="*/ 455 w 1034"/>
                <a:gd name="T7" fmla="*/ 323 h 323"/>
                <a:gd name="T8" fmla="*/ 740 w 1034"/>
                <a:gd name="T9" fmla="*/ 0 h 323"/>
                <a:gd name="T10" fmla="*/ 631 w 1034"/>
                <a:gd name="T11" fmla="*/ 0 h 323"/>
                <a:gd name="T12" fmla="*/ 337 w 1034"/>
                <a:gd name="T13" fmla="*/ 323 h 323"/>
                <a:gd name="T14" fmla="*/ 185 w 1034"/>
                <a:gd name="T15" fmla="*/ 323 h 323"/>
                <a:gd name="T16" fmla="*/ 413 w 1034"/>
                <a:gd name="T17" fmla="*/ 1 h 323"/>
                <a:gd name="T18" fmla="*/ 0 w 1034"/>
                <a:gd name="T19" fmla="*/ 1 h 323"/>
                <a:gd name="T20" fmla="*/ 65 w 1034"/>
                <a:gd name="T21" fmla="*/ 323 h 323"/>
                <a:gd name="T22" fmla="*/ 978 w 1034"/>
                <a:gd name="T23" fmla="*/ 323 h 323"/>
                <a:gd name="T24" fmla="*/ 1034 w 1034"/>
                <a:gd name="T25"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323">
                  <a:moveTo>
                    <a:pt x="1034" y="0"/>
                  </a:moveTo>
                  <a:lnTo>
                    <a:pt x="843" y="0"/>
                  </a:lnTo>
                  <a:lnTo>
                    <a:pt x="486" y="323"/>
                  </a:lnTo>
                  <a:lnTo>
                    <a:pt x="455" y="323"/>
                  </a:lnTo>
                  <a:lnTo>
                    <a:pt x="740" y="0"/>
                  </a:lnTo>
                  <a:lnTo>
                    <a:pt x="631" y="0"/>
                  </a:lnTo>
                  <a:lnTo>
                    <a:pt x="337" y="323"/>
                  </a:lnTo>
                  <a:lnTo>
                    <a:pt x="185" y="323"/>
                  </a:lnTo>
                  <a:lnTo>
                    <a:pt x="413" y="1"/>
                  </a:lnTo>
                  <a:lnTo>
                    <a:pt x="0" y="1"/>
                  </a:lnTo>
                  <a:lnTo>
                    <a:pt x="65" y="323"/>
                  </a:lnTo>
                  <a:lnTo>
                    <a:pt x="978" y="323"/>
                  </a:lnTo>
                  <a:lnTo>
                    <a:pt x="1034" y="0"/>
                  </a:lnTo>
                </a:path>
              </a:pathLst>
            </a:custGeom>
            <a:noFill/>
            <a:ln>
              <a:noFill/>
            </a:ln>
          </p:spPr>
          <p:txBody>
            <a:bodyPr vert="horz" wrap="square" lIns="91440" tIns="45720" rIns="91440" bIns="45720" numCol="1" anchor="t" anchorCtr="0" compatLnSpc="1"/>
            <a:lstStyle/>
            <a:p>
              <a:endParaRPr lang="zh-CN" altLang="en-US"/>
            </a:p>
          </p:txBody>
        </p:sp>
        <p:sp>
          <p:nvSpPr>
            <p:cNvPr id="1049064" name="íślíďe"/>
            <p:cNvSpPr/>
            <p:nvPr/>
          </p:nvSpPr>
          <p:spPr bwMode="auto">
            <a:xfrm>
              <a:off x="8216901" y="5953125"/>
              <a:ext cx="1570038" cy="904875"/>
            </a:xfrm>
            <a:custGeom>
              <a:avLst/>
              <a:gdLst>
                <a:gd name="T0" fmla="*/ 28 w 974"/>
                <a:gd name="T1" fmla="*/ 0 h 562"/>
                <a:gd name="T2" fmla="*/ 946 w 974"/>
                <a:gd name="T3" fmla="*/ 0 h 562"/>
                <a:gd name="T4" fmla="*/ 974 w 974"/>
                <a:gd name="T5" fmla="*/ 28 h 562"/>
                <a:gd name="T6" fmla="*/ 974 w 974"/>
                <a:gd name="T7" fmla="*/ 534 h 562"/>
                <a:gd name="T8" fmla="*/ 946 w 974"/>
                <a:gd name="T9" fmla="*/ 562 h 562"/>
                <a:gd name="T10" fmla="*/ 28 w 974"/>
                <a:gd name="T11" fmla="*/ 562 h 562"/>
                <a:gd name="T12" fmla="*/ 0 w 974"/>
                <a:gd name="T13" fmla="*/ 534 h 562"/>
                <a:gd name="T14" fmla="*/ 0 w 974"/>
                <a:gd name="T15" fmla="*/ 28 h 562"/>
                <a:gd name="T16" fmla="*/ 28 w 974"/>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4" h="562">
                  <a:moveTo>
                    <a:pt x="28" y="0"/>
                  </a:moveTo>
                  <a:cubicBezTo>
                    <a:pt x="946" y="0"/>
                    <a:pt x="946" y="0"/>
                    <a:pt x="946" y="0"/>
                  </a:cubicBezTo>
                  <a:cubicBezTo>
                    <a:pt x="961" y="0"/>
                    <a:pt x="974" y="13"/>
                    <a:pt x="974" y="28"/>
                  </a:cubicBezTo>
                  <a:cubicBezTo>
                    <a:pt x="974" y="534"/>
                    <a:pt x="974" y="534"/>
                    <a:pt x="974" y="534"/>
                  </a:cubicBezTo>
                  <a:cubicBezTo>
                    <a:pt x="974" y="549"/>
                    <a:pt x="961" y="562"/>
                    <a:pt x="946" y="562"/>
                  </a:cubicBezTo>
                  <a:cubicBezTo>
                    <a:pt x="28" y="562"/>
                    <a:pt x="28" y="562"/>
                    <a:pt x="28" y="562"/>
                  </a:cubicBezTo>
                  <a:cubicBezTo>
                    <a:pt x="12" y="562"/>
                    <a:pt x="0" y="549"/>
                    <a:pt x="0" y="534"/>
                  </a:cubicBezTo>
                  <a:cubicBezTo>
                    <a:pt x="0" y="28"/>
                    <a:pt x="0" y="28"/>
                    <a:pt x="0" y="28"/>
                  </a:cubicBezTo>
                  <a:cubicBezTo>
                    <a:pt x="0" y="13"/>
                    <a:pt x="12" y="0"/>
                    <a:pt x="28" y="0"/>
                  </a:cubicBezTo>
                </a:path>
              </a:pathLst>
            </a:custGeom>
            <a:solidFill>
              <a:srgbClr val="ECF0F1"/>
            </a:solidFill>
            <a:ln>
              <a:noFill/>
            </a:ln>
          </p:spPr>
          <p:txBody>
            <a:bodyPr vert="horz" wrap="square" lIns="91440" tIns="45720" rIns="91440" bIns="45720" numCol="1" anchor="t" anchorCtr="0" compatLnSpc="1"/>
            <a:lstStyle/>
            <a:p>
              <a:endParaRPr lang="zh-CN" altLang="en-US"/>
            </a:p>
          </p:txBody>
        </p:sp>
        <p:sp>
          <p:nvSpPr>
            <p:cNvPr id="1049065" name="iṩļíḍe"/>
            <p:cNvSpPr/>
            <p:nvPr/>
          </p:nvSpPr>
          <p:spPr bwMode="auto">
            <a:xfrm>
              <a:off x="8791576" y="6581775"/>
              <a:ext cx="419100" cy="220663"/>
            </a:xfrm>
            <a:prstGeom prst="rect">
              <a:avLst/>
            </a:prstGeom>
            <a:solidFill>
              <a:srgbClr val="003333"/>
            </a:solidFill>
            <a:ln>
              <a:noFill/>
            </a:ln>
          </p:spPr>
          <p:txBody>
            <a:bodyPr vert="horz" wrap="square" lIns="91440" tIns="45720" rIns="91440" bIns="45720" numCol="1" anchor="t" anchorCtr="0" compatLnSpc="1"/>
            <a:lstStyle/>
            <a:p>
              <a:endParaRPr lang="zh-CN" altLang="en-US"/>
            </a:p>
          </p:txBody>
        </p:sp>
        <p:sp>
          <p:nvSpPr>
            <p:cNvPr id="1049066" name="ísľîḋê"/>
            <p:cNvSpPr/>
            <p:nvPr/>
          </p:nvSpPr>
          <p:spPr bwMode="auto">
            <a:xfrm>
              <a:off x="8791576" y="6581775"/>
              <a:ext cx="419100" cy="220663"/>
            </a:xfrm>
            <a:prstGeom prst="rect">
              <a:avLst/>
            </a:prstGeom>
            <a:noFill/>
            <a:ln>
              <a:noFill/>
            </a:ln>
          </p:spPr>
          <p:txBody>
            <a:bodyPr vert="horz" wrap="square" lIns="91440" tIns="45720" rIns="91440" bIns="45720" numCol="1" anchor="t" anchorCtr="0" compatLnSpc="1"/>
            <a:lstStyle/>
            <a:p>
              <a:endParaRPr lang="zh-CN" altLang="en-US"/>
            </a:p>
          </p:txBody>
        </p:sp>
        <p:sp>
          <p:nvSpPr>
            <p:cNvPr id="1049067" name="i$lîḓe"/>
            <p:cNvSpPr/>
            <p:nvPr/>
          </p:nvSpPr>
          <p:spPr bwMode="auto">
            <a:xfrm>
              <a:off x="8293101" y="6030913"/>
              <a:ext cx="1414463" cy="511175"/>
            </a:xfrm>
            <a:prstGeom prst="rect">
              <a:avLst/>
            </a:prstGeom>
            <a:solidFill>
              <a:srgbClr val="A5A8A8"/>
            </a:solidFill>
            <a:ln>
              <a:noFill/>
            </a:ln>
          </p:spPr>
          <p:txBody>
            <a:bodyPr vert="horz" wrap="square" lIns="91440" tIns="45720" rIns="91440" bIns="45720" numCol="1" anchor="t" anchorCtr="0" compatLnSpc="1"/>
            <a:lstStyle/>
            <a:p>
              <a:endParaRPr lang="zh-CN" altLang="en-US"/>
            </a:p>
          </p:txBody>
        </p:sp>
        <p:sp>
          <p:nvSpPr>
            <p:cNvPr id="1049068" name="îsļîde"/>
            <p:cNvSpPr/>
            <p:nvPr/>
          </p:nvSpPr>
          <p:spPr bwMode="auto">
            <a:xfrm>
              <a:off x="8293101" y="6030913"/>
              <a:ext cx="1414463" cy="511175"/>
            </a:xfrm>
            <a:prstGeom prst="rect">
              <a:avLst/>
            </a:prstGeom>
            <a:noFill/>
            <a:ln>
              <a:noFill/>
            </a:ln>
          </p:spPr>
          <p:txBody>
            <a:bodyPr vert="horz" wrap="square" lIns="91440" tIns="45720" rIns="91440" bIns="45720" numCol="1" anchor="t" anchorCtr="0" compatLnSpc="1"/>
            <a:lstStyle/>
            <a:p>
              <a:endParaRPr lang="zh-CN" altLang="en-US"/>
            </a:p>
          </p:txBody>
        </p:sp>
        <p:sp>
          <p:nvSpPr>
            <p:cNvPr id="1049069" name="ïslïḍé"/>
            <p:cNvSpPr/>
            <p:nvPr/>
          </p:nvSpPr>
          <p:spPr bwMode="auto">
            <a:xfrm>
              <a:off x="8820151" y="6599238"/>
              <a:ext cx="352425" cy="188913"/>
            </a:xfrm>
            <a:custGeom>
              <a:avLst/>
              <a:gdLst>
                <a:gd name="T0" fmla="*/ 205 w 218"/>
                <a:gd name="T1" fmla="*/ 0 h 118"/>
                <a:gd name="T2" fmla="*/ 12 w 218"/>
                <a:gd name="T3" fmla="*/ 0 h 118"/>
                <a:gd name="T4" fmla="*/ 0 w 218"/>
                <a:gd name="T5" fmla="*/ 59 h 118"/>
                <a:gd name="T6" fmla="*/ 12 w 218"/>
                <a:gd name="T7" fmla="*/ 118 h 118"/>
                <a:gd name="T8" fmla="*/ 205 w 218"/>
                <a:gd name="T9" fmla="*/ 118 h 118"/>
                <a:gd name="T10" fmla="*/ 218 w 218"/>
                <a:gd name="T11" fmla="*/ 59 h 118"/>
                <a:gd name="T12" fmla="*/ 205 w 218"/>
                <a:gd name="T13" fmla="*/ 0 h 118"/>
              </a:gdLst>
              <a:ahLst/>
              <a:cxnLst>
                <a:cxn ang="0">
                  <a:pos x="T0" y="T1"/>
                </a:cxn>
                <a:cxn ang="0">
                  <a:pos x="T2" y="T3"/>
                </a:cxn>
                <a:cxn ang="0">
                  <a:pos x="T4" y="T5"/>
                </a:cxn>
                <a:cxn ang="0">
                  <a:pos x="T6" y="T7"/>
                </a:cxn>
                <a:cxn ang="0">
                  <a:pos x="T8" y="T9"/>
                </a:cxn>
                <a:cxn ang="0">
                  <a:pos x="T10" y="T11"/>
                </a:cxn>
                <a:cxn ang="0">
                  <a:pos x="T12" y="T13"/>
                </a:cxn>
              </a:cxnLst>
              <a:rect l="0" t="0" r="r" b="b"/>
              <a:pathLst>
                <a:path w="218" h="118">
                  <a:moveTo>
                    <a:pt x="205" y="0"/>
                  </a:moveTo>
                  <a:cubicBezTo>
                    <a:pt x="12" y="0"/>
                    <a:pt x="12" y="0"/>
                    <a:pt x="12" y="0"/>
                  </a:cubicBezTo>
                  <a:cubicBezTo>
                    <a:pt x="5" y="0"/>
                    <a:pt x="0" y="26"/>
                    <a:pt x="0" y="59"/>
                  </a:cubicBezTo>
                  <a:cubicBezTo>
                    <a:pt x="0" y="91"/>
                    <a:pt x="5" y="118"/>
                    <a:pt x="12" y="118"/>
                  </a:cubicBezTo>
                  <a:cubicBezTo>
                    <a:pt x="205" y="118"/>
                    <a:pt x="205" y="118"/>
                    <a:pt x="205" y="118"/>
                  </a:cubicBezTo>
                  <a:cubicBezTo>
                    <a:pt x="212" y="118"/>
                    <a:pt x="218" y="91"/>
                    <a:pt x="218" y="59"/>
                  </a:cubicBezTo>
                  <a:cubicBezTo>
                    <a:pt x="218" y="26"/>
                    <a:pt x="212" y="0"/>
                    <a:pt x="205" y="0"/>
                  </a:cubicBezTo>
                </a:path>
              </a:pathLst>
            </a:custGeom>
            <a:solidFill>
              <a:srgbClr val="002424"/>
            </a:solidFill>
            <a:ln>
              <a:noFill/>
            </a:ln>
          </p:spPr>
          <p:txBody>
            <a:bodyPr vert="horz" wrap="square" lIns="91440" tIns="45720" rIns="91440" bIns="45720" numCol="1" anchor="t" anchorCtr="0" compatLnSpc="1"/>
            <a:lstStyle/>
            <a:p>
              <a:endParaRPr lang="zh-CN" altLang="en-US"/>
            </a:p>
          </p:txBody>
        </p:sp>
        <p:sp>
          <p:nvSpPr>
            <p:cNvPr id="1049070" name="ïṥḷïde"/>
            <p:cNvSpPr/>
            <p:nvPr/>
          </p:nvSpPr>
          <p:spPr bwMode="auto">
            <a:xfrm>
              <a:off x="8836026" y="5392738"/>
              <a:ext cx="346075" cy="1588"/>
            </a:xfrm>
            <a:custGeom>
              <a:avLst/>
              <a:gdLst>
                <a:gd name="T0" fmla="*/ 1 w 218"/>
                <a:gd name="T1" fmla="*/ 0 h 1"/>
                <a:gd name="T2" fmla="*/ 0 w 218"/>
                <a:gd name="T3" fmla="*/ 1 h 1"/>
                <a:gd name="T4" fmla="*/ 218 w 218"/>
                <a:gd name="T5" fmla="*/ 0 h 1"/>
                <a:gd name="T6" fmla="*/ 218 w 218"/>
                <a:gd name="T7" fmla="*/ 0 h 1"/>
                <a:gd name="T8" fmla="*/ 1 w 218"/>
                <a:gd name="T9" fmla="*/ 0 h 1"/>
              </a:gdLst>
              <a:ahLst/>
              <a:cxnLst>
                <a:cxn ang="0">
                  <a:pos x="T0" y="T1"/>
                </a:cxn>
                <a:cxn ang="0">
                  <a:pos x="T2" y="T3"/>
                </a:cxn>
                <a:cxn ang="0">
                  <a:pos x="T4" y="T5"/>
                </a:cxn>
                <a:cxn ang="0">
                  <a:pos x="T6" y="T7"/>
                </a:cxn>
                <a:cxn ang="0">
                  <a:pos x="T8" y="T9"/>
                </a:cxn>
              </a:cxnLst>
              <a:rect l="0" t="0" r="r" b="b"/>
              <a:pathLst>
                <a:path w="218" h="1">
                  <a:moveTo>
                    <a:pt x="1" y="0"/>
                  </a:moveTo>
                  <a:lnTo>
                    <a:pt x="0" y="1"/>
                  </a:lnTo>
                  <a:lnTo>
                    <a:pt x="218" y="0"/>
                  </a:lnTo>
                  <a:lnTo>
                    <a:pt x="218" y="0"/>
                  </a:lnTo>
                  <a:lnTo>
                    <a:pt x="1" y="0"/>
                  </a:lnTo>
                  <a:close/>
                </a:path>
              </a:pathLst>
            </a:custGeom>
            <a:solidFill>
              <a:srgbClr val="9AA4AF"/>
            </a:solidFill>
            <a:ln>
              <a:noFill/>
            </a:ln>
          </p:spPr>
          <p:txBody>
            <a:bodyPr vert="horz" wrap="square" lIns="91440" tIns="45720" rIns="91440" bIns="45720" numCol="1" anchor="t" anchorCtr="0" compatLnSpc="1"/>
            <a:lstStyle/>
            <a:p>
              <a:endParaRPr lang="zh-CN" altLang="en-US"/>
            </a:p>
          </p:txBody>
        </p:sp>
        <p:sp>
          <p:nvSpPr>
            <p:cNvPr id="1049071" name="ísļíďè"/>
            <p:cNvSpPr/>
            <p:nvPr/>
          </p:nvSpPr>
          <p:spPr bwMode="auto">
            <a:xfrm>
              <a:off x="8836026" y="5392738"/>
              <a:ext cx="346075" cy="1588"/>
            </a:xfrm>
            <a:custGeom>
              <a:avLst/>
              <a:gdLst>
                <a:gd name="T0" fmla="*/ 1 w 218"/>
                <a:gd name="T1" fmla="*/ 0 h 1"/>
                <a:gd name="T2" fmla="*/ 0 w 218"/>
                <a:gd name="T3" fmla="*/ 1 h 1"/>
                <a:gd name="T4" fmla="*/ 218 w 218"/>
                <a:gd name="T5" fmla="*/ 0 h 1"/>
                <a:gd name="T6" fmla="*/ 218 w 218"/>
                <a:gd name="T7" fmla="*/ 0 h 1"/>
                <a:gd name="T8" fmla="*/ 1 w 218"/>
                <a:gd name="T9" fmla="*/ 0 h 1"/>
              </a:gdLst>
              <a:ahLst/>
              <a:cxnLst>
                <a:cxn ang="0">
                  <a:pos x="T0" y="T1"/>
                </a:cxn>
                <a:cxn ang="0">
                  <a:pos x="T2" y="T3"/>
                </a:cxn>
                <a:cxn ang="0">
                  <a:pos x="T4" y="T5"/>
                </a:cxn>
                <a:cxn ang="0">
                  <a:pos x="T6" y="T7"/>
                </a:cxn>
                <a:cxn ang="0">
                  <a:pos x="T8" y="T9"/>
                </a:cxn>
              </a:cxnLst>
              <a:rect l="0" t="0" r="r" b="b"/>
              <a:pathLst>
                <a:path w="218" h="1">
                  <a:moveTo>
                    <a:pt x="1" y="0"/>
                  </a:moveTo>
                  <a:lnTo>
                    <a:pt x="0" y="1"/>
                  </a:lnTo>
                  <a:lnTo>
                    <a:pt x="218" y="0"/>
                  </a:lnTo>
                  <a:lnTo>
                    <a:pt x="218" y="0"/>
                  </a:lnTo>
                  <a:lnTo>
                    <a:pt x="1" y="0"/>
                  </a:lnTo>
                </a:path>
              </a:pathLst>
            </a:custGeom>
            <a:noFill/>
            <a:ln>
              <a:noFill/>
            </a:ln>
          </p:spPr>
          <p:txBody>
            <a:bodyPr vert="horz" wrap="square" lIns="91440" tIns="45720" rIns="91440" bIns="45720" numCol="1" anchor="t" anchorCtr="0" compatLnSpc="1"/>
            <a:lstStyle/>
            <a:p>
              <a:endParaRPr lang="zh-CN" altLang="en-US"/>
            </a:p>
          </p:txBody>
        </p:sp>
        <p:sp>
          <p:nvSpPr>
            <p:cNvPr id="1049072" name="î$ḻiďê"/>
            <p:cNvSpPr/>
            <p:nvPr/>
          </p:nvSpPr>
          <p:spPr bwMode="auto">
            <a:xfrm>
              <a:off x="8474076" y="5392738"/>
              <a:ext cx="708025" cy="512763"/>
            </a:xfrm>
            <a:custGeom>
              <a:avLst/>
              <a:gdLst>
                <a:gd name="T0" fmla="*/ 446 w 446"/>
                <a:gd name="T1" fmla="*/ 0 h 323"/>
                <a:gd name="T2" fmla="*/ 228 w 446"/>
                <a:gd name="T3" fmla="*/ 1 h 323"/>
                <a:gd name="T4" fmla="*/ 0 w 446"/>
                <a:gd name="T5" fmla="*/ 323 h 323"/>
                <a:gd name="T6" fmla="*/ 152 w 446"/>
                <a:gd name="T7" fmla="*/ 323 h 323"/>
                <a:gd name="T8" fmla="*/ 446 w 446"/>
                <a:gd name="T9" fmla="*/ 0 h 323"/>
              </a:gdLst>
              <a:ahLst/>
              <a:cxnLst>
                <a:cxn ang="0">
                  <a:pos x="T0" y="T1"/>
                </a:cxn>
                <a:cxn ang="0">
                  <a:pos x="T2" y="T3"/>
                </a:cxn>
                <a:cxn ang="0">
                  <a:pos x="T4" y="T5"/>
                </a:cxn>
                <a:cxn ang="0">
                  <a:pos x="T6" y="T7"/>
                </a:cxn>
                <a:cxn ang="0">
                  <a:pos x="T8" y="T9"/>
                </a:cxn>
              </a:cxnLst>
              <a:rect l="0" t="0" r="r" b="b"/>
              <a:pathLst>
                <a:path w="446" h="323">
                  <a:moveTo>
                    <a:pt x="446" y="0"/>
                  </a:moveTo>
                  <a:lnTo>
                    <a:pt x="228" y="1"/>
                  </a:lnTo>
                  <a:lnTo>
                    <a:pt x="0" y="323"/>
                  </a:lnTo>
                  <a:lnTo>
                    <a:pt x="152" y="323"/>
                  </a:lnTo>
                  <a:lnTo>
                    <a:pt x="446" y="0"/>
                  </a:lnTo>
                  <a:close/>
                </a:path>
              </a:pathLst>
            </a:custGeom>
            <a:solidFill>
              <a:srgbClr val="EBEDEF"/>
            </a:solidFill>
            <a:ln>
              <a:noFill/>
            </a:ln>
          </p:spPr>
          <p:txBody>
            <a:bodyPr vert="horz" wrap="square" lIns="91440" tIns="45720" rIns="91440" bIns="45720" numCol="1" anchor="t" anchorCtr="0" compatLnSpc="1"/>
            <a:lstStyle/>
            <a:p>
              <a:endParaRPr lang="zh-CN" altLang="en-US"/>
            </a:p>
          </p:txBody>
        </p:sp>
        <p:sp>
          <p:nvSpPr>
            <p:cNvPr id="1049073" name="íṧļiḑê"/>
            <p:cNvSpPr/>
            <p:nvPr/>
          </p:nvSpPr>
          <p:spPr bwMode="auto">
            <a:xfrm>
              <a:off x="8474076" y="5392738"/>
              <a:ext cx="708025" cy="512763"/>
            </a:xfrm>
            <a:custGeom>
              <a:avLst/>
              <a:gdLst>
                <a:gd name="T0" fmla="*/ 446 w 446"/>
                <a:gd name="T1" fmla="*/ 0 h 323"/>
                <a:gd name="T2" fmla="*/ 228 w 446"/>
                <a:gd name="T3" fmla="*/ 1 h 323"/>
                <a:gd name="T4" fmla="*/ 0 w 446"/>
                <a:gd name="T5" fmla="*/ 323 h 323"/>
                <a:gd name="T6" fmla="*/ 152 w 446"/>
                <a:gd name="T7" fmla="*/ 323 h 323"/>
                <a:gd name="T8" fmla="*/ 446 w 446"/>
                <a:gd name="T9" fmla="*/ 0 h 323"/>
              </a:gdLst>
              <a:ahLst/>
              <a:cxnLst>
                <a:cxn ang="0">
                  <a:pos x="T0" y="T1"/>
                </a:cxn>
                <a:cxn ang="0">
                  <a:pos x="T2" y="T3"/>
                </a:cxn>
                <a:cxn ang="0">
                  <a:pos x="T4" y="T5"/>
                </a:cxn>
                <a:cxn ang="0">
                  <a:pos x="T6" y="T7"/>
                </a:cxn>
                <a:cxn ang="0">
                  <a:pos x="T8" y="T9"/>
                </a:cxn>
              </a:cxnLst>
              <a:rect l="0" t="0" r="r" b="b"/>
              <a:pathLst>
                <a:path w="446" h="323">
                  <a:moveTo>
                    <a:pt x="446" y="0"/>
                  </a:moveTo>
                  <a:lnTo>
                    <a:pt x="228" y="1"/>
                  </a:lnTo>
                  <a:lnTo>
                    <a:pt x="0" y="323"/>
                  </a:lnTo>
                  <a:lnTo>
                    <a:pt x="152" y="323"/>
                  </a:lnTo>
                  <a:lnTo>
                    <a:pt x="446" y="0"/>
                  </a:lnTo>
                </a:path>
              </a:pathLst>
            </a:custGeom>
            <a:noFill/>
            <a:ln>
              <a:noFill/>
            </a:ln>
          </p:spPr>
          <p:txBody>
            <a:bodyPr vert="horz" wrap="square" lIns="91440" tIns="45720" rIns="91440" bIns="45720" numCol="1" anchor="t" anchorCtr="0" compatLnSpc="1"/>
            <a:lstStyle/>
            <a:p>
              <a:endParaRPr lang="zh-CN" altLang="en-US"/>
            </a:p>
          </p:txBody>
        </p:sp>
        <p:sp>
          <p:nvSpPr>
            <p:cNvPr id="1049074" name="îṩľíḑè"/>
            <p:cNvSpPr/>
            <p:nvPr/>
          </p:nvSpPr>
          <p:spPr bwMode="auto">
            <a:xfrm>
              <a:off x="9355138" y="5392738"/>
              <a:ext cx="163513" cy="0"/>
            </a:xfrm>
            <a:custGeom>
              <a:avLst/>
              <a:gdLst>
                <a:gd name="T0" fmla="*/ 103 w 103"/>
                <a:gd name="T1" fmla="*/ 0 w 103"/>
                <a:gd name="T2" fmla="*/ 103 w 103"/>
                <a:gd name="T3" fmla="*/ 103 w 103"/>
              </a:gdLst>
              <a:ahLst/>
              <a:cxnLst>
                <a:cxn ang="0">
                  <a:pos x="T0" y="0"/>
                </a:cxn>
                <a:cxn ang="0">
                  <a:pos x="T1" y="0"/>
                </a:cxn>
                <a:cxn ang="0">
                  <a:pos x="T2" y="0"/>
                </a:cxn>
                <a:cxn ang="0">
                  <a:pos x="T3" y="0"/>
                </a:cxn>
              </a:cxnLst>
              <a:rect l="0" t="0" r="r" b="b"/>
              <a:pathLst>
                <a:path w="103">
                  <a:moveTo>
                    <a:pt x="103" y="0"/>
                  </a:moveTo>
                  <a:lnTo>
                    <a:pt x="0" y="0"/>
                  </a:lnTo>
                  <a:lnTo>
                    <a:pt x="103" y="0"/>
                  </a:lnTo>
                  <a:lnTo>
                    <a:pt x="103" y="0"/>
                  </a:lnTo>
                  <a:close/>
                </a:path>
              </a:pathLst>
            </a:custGeom>
            <a:solidFill>
              <a:srgbClr val="9AA4AF"/>
            </a:solidFill>
            <a:ln>
              <a:noFill/>
            </a:ln>
          </p:spPr>
          <p:txBody>
            <a:bodyPr vert="horz" wrap="square" lIns="91440" tIns="45720" rIns="91440" bIns="45720" numCol="1" anchor="t" anchorCtr="0" compatLnSpc="1"/>
            <a:lstStyle/>
            <a:p>
              <a:endParaRPr lang="zh-CN" altLang="en-US"/>
            </a:p>
          </p:txBody>
        </p:sp>
        <p:sp>
          <p:nvSpPr>
            <p:cNvPr id="1049075" name="ïŝḷïḓé"/>
            <p:cNvSpPr/>
            <p:nvPr/>
          </p:nvSpPr>
          <p:spPr bwMode="auto">
            <a:xfrm>
              <a:off x="9355138" y="5392738"/>
              <a:ext cx="163513" cy="0"/>
            </a:xfrm>
            <a:custGeom>
              <a:avLst/>
              <a:gdLst>
                <a:gd name="T0" fmla="*/ 103 w 103"/>
                <a:gd name="T1" fmla="*/ 0 w 103"/>
                <a:gd name="T2" fmla="*/ 103 w 103"/>
                <a:gd name="T3" fmla="*/ 103 w 103"/>
              </a:gdLst>
              <a:ahLst/>
              <a:cxnLst>
                <a:cxn ang="0">
                  <a:pos x="T0" y="0"/>
                </a:cxn>
                <a:cxn ang="0">
                  <a:pos x="T1" y="0"/>
                </a:cxn>
                <a:cxn ang="0">
                  <a:pos x="T2" y="0"/>
                </a:cxn>
                <a:cxn ang="0">
                  <a:pos x="T3" y="0"/>
                </a:cxn>
              </a:cxnLst>
              <a:rect l="0" t="0" r="r" b="b"/>
              <a:pathLst>
                <a:path w="103">
                  <a:moveTo>
                    <a:pt x="103" y="0"/>
                  </a:moveTo>
                  <a:lnTo>
                    <a:pt x="0" y="0"/>
                  </a:lnTo>
                  <a:lnTo>
                    <a:pt x="103" y="0"/>
                  </a:lnTo>
                  <a:lnTo>
                    <a:pt x="103" y="0"/>
                  </a:lnTo>
                </a:path>
              </a:pathLst>
            </a:custGeom>
            <a:noFill/>
            <a:ln>
              <a:noFill/>
            </a:ln>
          </p:spPr>
          <p:txBody>
            <a:bodyPr vert="horz" wrap="square" lIns="91440" tIns="45720" rIns="91440" bIns="45720" numCol="1" anchor="t" anchorCtr="0" compatLnSpc="1"/>
            <a:lstStyle/>
            <a:p>
              <a:endParaRPr lang="zh-CN" altLang="en-US"/>
            </a:p>
          </p:txBody>
        </p:sp>
        <p:sp>
          <p:nvSpPr>
            <p:cNvPr id="1049076" name="ïśliḋé"/>
            <p:cNvSpPr/>
            <p:nvPr/>
          </p:nvSpPr>
          <p:spPr bwMode="auto">
            <a:xfrm>
              <a:off x="8902701" y="5392738"/>
              <a:ext cx="615950" cy="512763"/>
            </a:xfrm>
            <a:custGeom>
              <a:avLst/>
              <a:gdLst>
                <a:gd name="T0" fmla="*/ 388 w 388"/>
                <a:gd name="T1" fmla="*/ 0 h 323"/>
                <a:gd name="T2" fmla="*/ 285 w 388"/>
                <a:gd name="T3" fmla="*/ 0 h 323"/>
                <a:gd name="T4" fmla="*/ 0 w 388"/>
                <a:gd name="T5" fmla="*/ 323 h 323"/>
                <a:gd name="T6" fmla="*/ 31 w 388"/>
                <a:gd name="T7" fmla="*/ 323 h 323"/>
                <a:gd name="T8" fmla="*/ 388 w 388"/>
                <a:gd name="T9" fmla="*/ 0 h 323"/>
              </a:gdLst>
              <a:ahLst/>
              <a:cxnLst>
                <a:cxn ang="0">
                  <a:pos x="T0" y="T1"/>
                </a:cxn>
                <a:cxn ang="0">
                  <a:pos x="T2" y="T3"/>
                </a:cxn>
                <a:cxn ang="0">
                  <a:pos x="T4" y="T5"/>
                </a:cxn>
                <a:cxn ang="0">
                  <a:pos x="T6" y="T7"/>
                </a:cxn>
                <a:cxn ang="0">
                  <a:pos x="T8" y="T9"/>
                </a:cxn>
              </a:cxnLst>
              <a:rect l="0" t="0" r="r" b="b"/>
              <a:pathLst>
                <a:path w="388" h="323">
                  <a:moveTo>
                    <a:pt x="388" y="0"/>
                  </a:moveTo>
                  <a:lnTo>
                    <a:pt x="285" y="0"/>
                  </a:lnTo>
                  <a:lnTo>
                    <a:pt x="0" y="323"/>
                  </a:lnTo>
                  <a:lnTo>
                    <a:pt x="31" y="323"/>
                  </a:lnTo>
                  <a:lnTo>
                    <a:pt x="388" y="0"/>
                  </a:lnTo>
                  <a:close/>
                </a:path>
              </a:pathLst>
            </a:custGeom>
            <a:solidFill>
              <a:srgbClr val="EBEDEF"/>
            </a:solidFill>
            <a:ln>
              <a:noFill/>
            </a:ln>
          </p:spPr>
          <p:txBody>
            <a:bodyPr vert="horz" wrap="square" lIns="91440" tIns="45720" rIns="91440" bIns="45720" numCol="1" anchor="t" anchorCtr="0" compatLnSpc="1"/>
            <a:lstStyle/>
            <a:p>
              <a:endParaRPr lang="zh-CN" altLang="en-US"/>
            </a:p>
          </p:txBody>
        </p:sp>
        <p:sp>
          <p:nvSpPr>
            <p:cNvPr id="1049077" name="îślíďê"/>
            <p:cNvSpPr/>
            <p:nvPr/>
          </p:nvSpPr>
          <p:spPr bwMode="auto">
            <a:xfrm>
              <a:off x="8902701" y="5392738"/>
              <a:ext cx="615950" cy="512763"/>
            </a:xfrm>
            <a:custGeom>
              <a:avLst/>
              <a:gdLst>
                <a:gd name="T0" fmla="*/ 388 w 388"/>
                <a:gd name="T1" fmla="*/ 0 h 323"/>
                <a:gd name="T2" fmla="*/ 285 w 388"/>
                <a:gd name="T3" fmla="*/ 0 h 323"/>
                <a:gd name="T4" fmla="*/ 0 w 388"/>
                <a:gd name="T5" fmla="*/ 323 h 323"/>
                <a:gd name="T6" fmla="*/ 31 w 388"/>
                <a:gd name="T7" fmla="*/ 323 h 323"/>
                <a:gd name="T8" fmla="*/ 388 w 388"/>
                <a:gd name="T9" fmla="*/ 0 h 323"/>
              </a:gdLst>
              <a:ahLst/>
              <a:cxnLst>
                <a:cxn ang="0">
                  <a:pos x="T0" y="T1"/>
                </a:cxn>
                <a:cxn ang="0">
                  <a:pos x="T2" y="T3"/>
                </a:cxn>
                <a:cxn ang="0">
                  <a:pos x="T4" y="T5"/>
                </a:cxn>
                <a:cxn ang="0">
                  <a:pos x="T6" y="T7"/>
                </a:cxn>
                <a:cxn ang="0">
                  <a:pos x="T8" y="T9"/>
                </a:cxn>
              </a:cxnLst>
              <a:rect l="0" t="0" r="r" b="b"/>
              <a:pathLst>
                <a:path w="388" h="323">
                  <a:moveTo>
                    <a:pt x="388" y="0"/>
                  </a:moveTo>
                  <a:lnTo>
                    <a:pt x="285" y="0"/>
                  </a:lnTo>
                  <a:lnTo>
                    <a:pt x="0" y="323"/>
                  </a:lnTo>
                  <a:lnTo>
                    <a:pt x="31" y="323"/>
                  </a:lnTo>
                  <a:lnTo>
                    <a:pt x="388" y="0"/>
                  </a:lnTo>
                </a:path>
              </a:pathLst>
            </a:custGeom>
            <a:noFill/>
            <a:ln>
              <a:noFill/>
            </a:ln>
          </p:spPr>
          <p:txBody>
            <a:bodyPr vert="horz" wrap="square" lIns="91440" tIns="45720" rIns="91440" bIns="45720" numCol="1" anchor="t" anchorCtr="0" compatLnSpc="1"/>
            <a:lstStyle/>
            <a:p>
              <a:endParaRPr lang="zh-CN" altLang="en-US"/>
            </a:p>
          </p:txBody>
        </p:sp>
        <p:sp>
          <p:nvSpPr>
            <p:cNvPr id="1049078" name="iṧlíḋé"/>
            <p:cNvSpPr/>
            <p:nvPr/>
          </p:nvSpPr>
          <p:spPr bwMode="auto">
            <a:xfrm>
              <a:off x="8318501" y="6059488"/>
              <a:ext cx="77788"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79" name="işḻïḋé"/>
            <p:cNvSpPr/>
            <p:nvPr/>
          </p:nvSpPr>
          <p:spPr bwMode="auto">
            <a:xfrm>
              <a:off x="8424863" y="6059488"/>
              <a:ext cx="77788"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0" name="îşļíḑe"/>
            <p:cNvSpPr/>
            <p:nvPr/>
          </p:nvSpPr>
          <p:spPr bwMode="auto">
            <a:xfrm>
              <a:off x="8531226" y="6059488"/>
              <a:ext cx="79375" cy="90488"/>
            </a:xfrm>
            <a:custGeom>
              <a:avLst/>
              <a:gdLst>
                <a:gd name="T0" fmla="*/ 4 w 50"/>
                <a:gd name="T1" fmla="*/ 0 h 56"/>
                <a:gd name="T2" fmla="*/ 45 w 50"/>
                <a:gd name="T3" fmla="*/ 0 h 56"/>
                <a:gd name="T4" fmla="*/ 50 w 50"/>
                <a:gd name="T5" fmla="*/ 6 h 56"/>
                <a:gd name="T6" fmla="*/ 50 w 50"/>
                <a:gd name="T7" fmla="*/ 50 h 56"/>
                <a:gd name="T8" fmla="*/ 45 w 50"/>
                <a:gd name="T9" fmla="*/ 56 h 56"/>
                <a:gd name="T10" fmla="*/ 4 w 50"/>
                <a:gd name="T11" fmla="*/ 56 h 56"/>
                <a:gd name="T12" fmla="*/ 0 w 50"/>
                <a:gd name="T13" fmla="*/ 50 h 56"/>
                <a:gd name="T14" fmla="*/ 0 w 50"/>
                <a:gd name="T15" fmla="*/ 6 h 56"/>
                <a:gd name="T16" fmla="*/ 4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4" y="0"/>
                  </a:moveTo>
                  <a:cubicBezTo>
                    <a:pt x="45" y="0"/>
                    <a:pt x="45" y="0"/>
                    <a:pt x="45" y="0"/>
                  </a:cubicBezTo>
                  <a:cubicBezTo>
                    <a:pt x="48" y="0"/>
                    <a:pt x="50" y="3"/>
                    <a:pt x="50" y="6"/>
                  </a:cubicBezTo>
                  <a:cubicBezTo>
                    <a:pt x="50" y="50"/>
                    <a:pt x="50" y="50"/>
                    <a:pt x="50" y="50"/>
                  </a:cubicBezTo>
                  <a:cubicBezTo>
                    <a:pt x="50" y="53"/>
                    <a:pt x="48"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1" name="îšļidé"/>
            <p:cNvSpPr/>
            <p:nvPr/>
          </p:nvSpPr>
          <p:spPr bwMode="auto">
            <a:xfrm>
              <a:off x="8637588" y="6059488"/>
              <a:ext cx="79375"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2" name="îśļïḍè"/>
            <p:cNvSpPr/>
            <p:nvPr/>
          </p:nvSpPr>
          <p:spPr bwMode="auto">
            <a:xfrm>
              <a:off x="8743951" y="6059488"/>
              <a:ext cx="79375"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3" name="îṡľîḋê"/>
            <p:cNvSpPr/>
            <p:nvPr/>
          </p:nvSpPr>
          <p:spPr bwMode="auto">
            <a:xfrm>
              <a:off x="8850313"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4" name="iśľiḓê"/>
            <p:cNvSpPr/>
            <p:nvPr/>
          </p:nvSpPr>
          <p:spPr bwMode="auto">
            <a:xfrm>
              <a:off x="8956675" y="6059488"/>
              <a:ext cx="80963" cy="90488"/>
            </a:xfrm>
            <a:custGeom>
              <a:avLst/>
              <a:gdLst>
                <a:gd name="T0" fmla="*/ 5 w 50"/>
                <a:gd name="T1" fmla="*/ 0 h 56"/>
                <a:gd name="T2" fmla="*/ 45 w 50"/>
                <a:gd name="T3" fmla="*/ 0 h 56"/>
                <a:gd name="T4" fmla="*/ 50 w 50"/>
                <a:gd name="T5" fmla="*/ 6 h 56"/>
                <a:gd name="T6" fmla="*/ 50 w 50"/>
                <a:gd name="T7" fmla="*/ 50 h 56"/>
                <a:gd name="T8" fmla="*/ 45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5" y="0"/>
                    <a:pt x="45" y="0"/>
                    <a:pt x="45" y="0"/>
                  </a:cubicBezTo>
                  <a:cubicBezTo>
                    <a:pt x="48" y="0"/>
                    <a:pt x="50" y="3"/>
                    <a:pt x="50" y="6"/>
                  </a:cubicBezTo>
                  <a:cubicBezTo>
                    <a:pt x="50" y="50"/>
                    <a:pt x="50" y="50"/>
                    <a:pt x="50" y="50"/>
                  </a:cubicBezTo>
                  <a:cubicBezTo>
                    <a:pt x="50" y="53"/>
                    <a:pt x="48" y="56"/>
                    <a:pt x="45"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5" name="ïS1îḍe"/>
            <p:cNvSpPr/>
            <p:nvPr/>
          </p:nvSpPr>
          <p:spPr bwMode="auto">
            <a:xfrm>
              <a:off x="9063038" y="6059488"/>
              <a:ext cx="80963" cy="90488"/>
            </a:xfrm>
            <a:custGeom>
              <a:avLst/>
              <a:gdLst>
                <a:gd name="T0" fmla="*/ 5 w 50"/>
                <a:gd name="T1" fmla="*/ 0 h 56"/>
                <a:gd name="T2" fmla="*/ 46 w 50"/>
                <a:gd name="T3" fmla="*/ 0 h 56"/>
                <a:gd name="T4" fmla="*/ 50 w 50"/>
                <a:gd name="T5" fmla="*/ 6 h 56"/>
                <a:gd name="T6" fmla="*/ 50 w 50"/>
                <a:gd name="T7" fmla="*/ 50 h 56"/>
                <a:gd name="T8" fmla="*/ 46 w 50"/>
                <a:gd name="T9" fmla="*/ 56 h 56"/>
                <a:gd name="T10" fmla="*/ 5 w 50"/>
                <a:gd name="T11" fmla="*/ 56 h 56"/>
                <a:gd name="T12" fmla="*/ 0 w 50"/>
                <a:gd name="T13" fmla="*/ 50 h 56"/>
                <a:gd name="T14" fmla="*/ 0 w 50"/>
                <a:gd name="T15" fmla="*/ 6 h 56"/>
                <a:gd name="T16" fmla="*/ 5 w 5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6">
                  <a:moveTo>
                    <a:pt x="5" y="0"/>
                  </a:moveTo>
                  <a:cubicBezTo>
                    <a:pt x="46" y="0"/>
                    <a:pt x="46" y="0"/>
                    <a:pt x="46" y="0"/>
                  </a:cubicBezTo>
                  <a:cubicBezTo>
                    <a:pt x="48" y="0"/>
                    <a:pt x="50" y="3"/>
                    <a:pt x="50" y="6"/>
                  </a:cubicBezTo>
                  <a:cubicBezTo>
                    <a:pt x="50" y="50"/>
                    <a:pt x="50" y="50"/>
                    <a:pt x="50" y="50"/>
                  </a:cubicBezTo>
                  <a:cubicBezTo>
                    <a:pt x="50" y="53"/>
                    <a:pt x="48" y="56"/>
                    <a:pt x="46" y="56"/>
                  </a:cubicBezTo>
                  <a:cubicBezTo>
                    <a:pt x="5" y="56"/>
                    <a:pt x="5" y="56"/>
                    <a:pt x="5" y="56"/>
                  </a:cubicBezTo>
                  <a:cubicBezTo>
                    <a:pt x="2" y="56"/>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6" name="i$ḷiḓe"/>
            <p:cNvSpPr/>
            <p:nvPr/>
          </p:nvSpPr>
          <p:spPr bwMode="auto">
            <a:xfrm>
              <a:off x="9170988"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1" y="56"/>
                    <a:pt x="0" y="53"/>
                    <a:pt x="0" y="50"/>
                  </a:cubicBezTo>
                  <a:cubicBezTo>
                    <a:pt x="0" y="6"/>
                    <a:pt x="0" y="6"/>
                    <a:pt x="0" y="6"/>
                  </a:cubicBezTo>
                  <a:cubicBezTo>
                    <a:pt x="0" y="3"/>
                    <a:pt x="1"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7" name="isḷíďê"/>
            <p:cNvSpPr/>
            <p:nvPr/>
          </p:nvSpPr>
          <p:spPr bwMode="auto">
            <a:xfrm>
              <a:off x="9277350"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8" name="isľîḋê"/>
            <p:cNvSpPr/>
            <p:nvPr/>
          </p:nvSpPr>
          <p:spPr bwMode="auto">
            <a:xfrm>
              <a:off x="9383713"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89" name="iSḷïdè"/>
            <p:cNvSpPr/>
            <p:nvPr/>
          </p:nvSpPr>
          <p:spPr bwMode="auto">
            <a:xfrm>
              <a:off x="8477250" y="6183313"/>
              <a:ext cx="80963" cy="88900"/>
            </a:xfrm>
            <a:custGeom>
              <a:avLst/>
              <a:gdLst>
                <a:gd name="T0" fmla="*/ 4 w 50"/>
                <a:gd name="T1" fmla="*/ 0 h 55"/>
                <a:gd name="T2" fmla="*/ 45 w 50"/>
                <a:gd name="T3" fmla="*/ 0 h 55"/>
                <a:gd name="T4" fmla="*/ 50 w 50"/>
                <a:gd name="T5" fmla="*/ 6 h 55"/>
                <a:gd name="T6" fmla="*/ 50 w 50"/>
                <a:gd name="T7" fmla="*/ 49 h 55"/>
                <a:gd name="T8" fmla="*/ 45 w 50"/>
                <a:gd name="T9" fmla="*/ 55 h 55"/>
                <a:gd name="T10" fmla="*/ 4 w 50"/>
                <a:gd name="T11" fmla="*/ 55 h 55"/>
                <a:gd name="T12" fmla="*/ 0 w 50"/>
                <a:gd name="T13" fmla="*/ 49 h 55"/>
                <a:gd name="T14" fmla="*/ 0 w 50"/>
                <a:gd name="T15" fmla="*/ 6 h 55"/>
                <a:gd name="T16" fmla="*/ 4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4" y="0"/>
                  </a:moveTo>
                  <a:cubicBezTo>
                    <a:pt x="45" y="0"/>
                    <a:pt x="45" y="0"/>
                    <a:pt x="45" y="0"/>
                  </a:cubicBezTo>
                  <a:cubicBezTo>
                    <a:pt x="48" y="0"/>
                    <a:pt x="50" y="3"/>
                    <a:pt x="50" y="6"/>
                  </a:cubicBezTo>
                  <a:cubicBezTo>
                    <a:pt x="50" y="49"/>
                    <a:pt x="50" y="49"/>
                    <a:pt x="50" y="49"/>
                  </a:cubicBezTo>
                  <a:cubicBezTo>
                    <a:pt x="50" y="53"/>
                    <a:pt x="48"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0" name="îṣlïḋe"/>
            <p:cNvSpPr/>
            <p:nvPr/>
          </p:nvSpPr>
          <p:spPr bwMode="auto">
            <a:xfrm>
              <a:off x="8583613"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1" name="îSḷíďe"/>
            <p:cNvSpPr/>
            <p:nvPr/>
          </p:nvSpPr>
          <p:spPr bwMode="auto">
            <a:xfrm>
              <a:off x="8689975"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2" name="îṥļíḍe"/>
            <p:cNvSpPr/>
            <p:nvPr/>
          </p:nvSpPr>
          <p:spPr bwMode="auto">
            <a:xfrm>
              <a:off x="8796338" y="6183313"/>
              <a:ext cx="80963" cy="88900"/>
            </a:xfrm>
            <a:custGeom>
              <a:avLst/>
              <a:gdLst>
                <a:gd name="T0" fmla="*/ 5 w 50"/>
                <a:gd name="T1" fmla="*/ 0 h 55"/>
                <a:gd name="T2" fmla="*/ 45 w 50"/>
                <a:gd name="T3" fmla="*/ 0 h 55"/>
                <a:gd name="T4" fmla="*/ 50 w 50"/>
                <a:gd name="T5" fmla="*/ 6 h 55"/>
                <a:gd name="T6" fmla="*/ 50 w 50"/>
                <a:gd name="T7" fmla="*/ 49 h 55"/>
                <a:gd name="T8" fmla="*/ 45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49"/>
                    <a:pt x="50" y="49"/>
                    <a:pt x="50" y="49"/>
                  </a:cubicBezTo>
                  <a:cubicBezTo>
                    <a:pt x="50" y="53"/>
                    <a:pt x="48" y="55"/>
                    <a:pt x="45"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3" name="iŝľíďé"/>
            <p:cNvSpPr/>
            <p:nvPr/>
          </p:nvSpPr>
          <p:spPr bwMode="auto">
            <a:xfrm>
              <a:off x="8902700" y="6183313"/>
              <a:ext cx="80963" cy="88900"/>
            </a:xfrm>
            <a:custGeom>
              <a:avLst/>
              <a:gdLst>
                <a:gd name="T0" fmla="*/ 5 w 50"/>
                <a:gd name="T1" fmla="*/ 0 h 55"/>
                <a:gd name="T2" fmla="*/ 46 w 50"/>
                <a:gd name="T3" fmla="*/ 0 h 55"/>
                <a:gd name="T4" fmla="*/ 50 w 50"/>
                <a:gd name="T5" fmla="*/ 6 h 55"/>
                <a:gd name="T6" fmla="*/ 50 w 50"/>
                <a:gd name="T7" fmla="*/ 49 h 55"/>
                <a:gd name="T8" fmla="*/ 46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6" y="0"/>
                    <a:pt x="46" y="0"/>
                    <a:pt x="46" y="0"/>
                  </a:cubicBezTo>
                  <a:cubicBezTo>
                    <a:pt x="48" y="0"/>
                    <a:pt x="50" y="3"/>
                    <a:pt x="50" y="6"/>
                  </a:cubicBezTo>
                  <a:cubicBezTo>
                    <a:pt x="50" y="49"/>
                    <a:pt x="50" y="49"/>
                    <a:pt x="50" y="49"/>
                  </a:cubicBezTo>
                  <a:cubicBezTo>
                    <a:pt x="50" y="53"/>
                    <a:pt x="48" y="55"/>
                    <a:pt x="46"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4" name="íśḷiḍè"/>
            <p:cNvSpPr/>
            <p:nvPr/>
          </p:nvSpPr>
          <p:spPr bwMode="auto">
            <a:xfrm>
              <a:off x="9009063" y="6183313"/>
              <a:ext cx="80963" cy="88900"/>
            </a:xfrm>
            <a:custGeom>
              <a:avLst/>
              <a:gdLst>
                <a:gd name="T0" fmla="*/ 5 w 50"/>
                <a:gd name="T1" fmla="*/ 0 h 55"/>
                <a:gd name="T2" fmla="*/ 46 w 50"/>
                <a:gd name="T3" fmla="*/ 0 h 55"/>
                <a:gd name="T4" fmla="*/ 50 w 50"/>
                <a:gd name="T5" fmla="*/ 6 h 55"/>
                <a:gd name="T6" fmla="*/ 50 w 50"/>
                <a:gd name="T7" fmla="*/ 49 h 55"/>
                <a:gd name="T8" fmla="*/ 46 w 50"/>
                <a:gd name="T9" fmla="*/ 55 h 55"/>
                <a:gd name="T10" fmla="*/ 5 w 50"/>
                <a:gd name="T11" fmla="*/ 55 h 55"/>
                <a:gd name="T12" fmla="*/ 0 w 50"/>
                <a:gd name="T13" fmla="*/ 49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6" y="0"/>
                    <a:pt x="46" y="0"/>
                    <a:pt x="46" y="0"/>
                  </a:cubicBezTo>
                  <a:cubicBezTo>
                    <a:pt x="48" y="0"/>
                    <a:pt x="50" y="3"/>
                    <a:pt x="50" y="6"/>
                  </a:cubicBezTo>
                  <a:cubicBezTo>
                    <a:pt x="50" y="49"/>
                    <a:pt x="50" y="49"/>
                    <a:pt x="50" y="49"/>
                  </a:cubicBezTo>
                  <a:cubicBezTo>
                    <a:pt x="50" y="53"/>
                    <a:pt x="48" y="55"/>
                    <a:pt x="46" y="55"/>
                  </a:cubicBezTo>
                  <a:cubicBezTo>
                    <a:pt x="5" y="55"/>
                    <a:pt x="5" y="55"/>
                    <a:pt x="5" y="55"/>
                  </a:cubicBezTo>
                  <a:cubicBezTo>
                    <a:pt x="2" y="55"/>
                    <a:pt x="0" y="53"/>
                    <a:pt x="0" y="49"/>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5" name="íś1íḍe"/>
            <p:cNvSpPr/>
            <p:nvPr/>
          </p:nvSpPr>
          <p:spPr bwMode="auto">
            <a:xfrm>
              <a:off x="9117013"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6" name="ïṩḻîďê"/>
            <p:cNvSpPr/>
            <p:nvPr/>
          </p:nvSpPr>
          <p:spPr bwMode="auto">
            <a:xfrm>
              <a:off x="9223375"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7" name="iŝlíďé"/>
            <p:cNvSpPr/>
            <p:nvPr/>
          </p:nvSpPr>
          <p:spPr bwMode="auto">
            <a:xfrm>
              <a:off x="9329738"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8" name="iŝļîḓè"/>
            <p:cNvSpPr/>
            <p:nvPr/>
          </p:nvSpPr>
          <p:spPr bwMode="auto">
            <a:xfrm>
              <a:off x="9436100" y="6183313"/>
              <a:ext cx="79375" cy="88900"/>
            </a:xfrm>
            <a:custGeom>
              <a:avLst/>
              <a:gdLst>
                <a:gd name="T0" fmla="*/ 4 w 49"/>
                <a:gd name="T1" fmla="*/ 0 h 55"/>
                <a:gd name="T2" fmla="*/ 45 w 49"/>
                <a:gd name="T3" fmla="*/ 0 h 55"/>
                <a:gd name="T4" fmla="*/ 49 w 49"/>
                <a:gd name="T5" fmla="*/ 6 h 55"/>
                <a:gd name="T6" fmla="*/ 49 w 49"/>
                <a:gd name="T7" fmla="*/ 49 h 55"/>
                <a:gd name="T8" fmla="*/ 45 w 49"/>
                <a:gd name="T9" fmla="*/ 55 h 55"/>
                <a:gd name="T10" fmla="*/ 4 w 49"/>
                <a:gd name="T11" fmla="*/ 55 h 55"/>
                <a:gd name="T12" fmla="*/ 0 w 49"/>
                <a:gd name="T13" fmla="*/ 49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49"/>
                    <a:pt x="49" y="49"/>
                    <a:pt x="49" y="49"/>
                  </a:cubicBezTo>
                  <a:cubicBezTo>
                    <a:pt x="49" y="53"/>
                    <a:pt x="47" y="55"/>
                    <a:pt x="45"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099" name="ïśļîḍê"/>
            <p:cNvSpPr/>
            <p:nvPr/>
          </p:nvSpPr>
          <p:spPr bwMode="auto">
            <a:xfrm>
              <a:off x="9490075"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0" name="íṡļíďé"/>
            <p:cNvSpPr/>
            <p:nvPr/>
          </p:nvSpPr>
          <p:spPr bwMode="auto">
            <a:xfrm>
              <a:off x="9596438" y="6059488"/>
              <a:ext cx="79375" cy="90488"/>
            </a:xfrm>
            <a:custGeom>
              <a:avLst/>
              <a:gdLst>
                <a:gd name="T0" fmla="*/ 4 w 49"/>
                <a:gd name="T1" fmla="*/ 0 h 56"/>
                <a:gd name="T2" fmla="*/ 45 w 49"/>
                <a:gd name="T3" fmla="*/ 0 h 56"/>
                <a:gd name="T4" fmla="*/ 49 w 49"/>
                <a:gd name="T5" fmla="*/ 6 h 56"/>
                <a:gd name="T6" fmla="*/ 49 w 49"/>
                <a:gd name="T7" fmla="*/ 50 h 56"/>
                <a:gd name="T8" fmla="*/ 45 w 49"/>
                <a:gd name="T9" fmla="*/ 56 h 56"/>
                <a:gd name="T10" fmla="*/ 4 w 49"/>
                <a:gd name="T11" fmla="*/ 56 h 56"/>
                <a:gd name="T12" fmla="*/ 0 w 49"/>
                <a:gd name="T13" fmla="*/ 50 h 56"/>
                <a:gd name="T14" fmla="*/ 0 w 49"/>
                <a:gd name="T15" fmla="*/ 6 h 56"/>
                <a:gd name="T16" fmla="*/ 4 w 49"/>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6">
                  <a:moveTo>
                    <a:pt x="4" y="0"/>
                  </a:moveTo>
                  <a:cubicBezTo>
                    <a:pt x="45" y="0"/>
                    <a:pt x="45" y="0"/>
                    <a:pt x="45" y="0"/>
                  </a:cubicBezTo>
                  <a:cubicBezTo>
                    <a:pt x="47" y="0"/>
                    <a:pt x="49" y="3"/>
                    <a:pt x="49" y="6"/>
                  </a:cubicBezTo>
                  <a:cubicBezTo>
                    <a:pt x="49" y="50"/>
                    <a:pt x="49" y="50"/>
                    <a:pt x="49" y="50"/>
                  </a:cubicBezTo>
                  <a:cubicBezTo>
                    <a:pt x="49" y="53"/>
                    <a:pt x="47" y="56"/>
                    <a:pt x="45" y="56"/>
                  </a:cubicBezTo>
                  <a:cubicBezTo>
                    <a:pt x="4" y="56"/>
                    <a:pt x="4" y="56"/>
                    <a:pt x="4" y="56"/>
                  </a:cubicBezTo>
                  <a:cubicBezTo>
                    <a:pt x="2" y="56"/>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1" name="is1íḑê"/>
            <p:cNvSpPr/>
            <p:nvPr/>
          </p:nvSpPr>
          <p:spPr bwMode="auto">
            <a:xfrm>
              <a:off x="9544050" y="6183313"/>
              <a:ext cx="131763" cy="88900"/>
            </a:xfrm>
            <a:custGeom>
              <a:avLst/>
              <a:gdLst>
                <a:gd name="T0" fmla="*/ 4 w 81"/>
                <a:gd name="T1" fmla="*/ 0 h 55"/>
                <a:gd name="T2" fmla="*/ 77 w 81"/>
                <a:gd name="T3" fmla="*/ 0 h 55"/>
                <a:gd name="T4" fmla="*/ 81 w 81"/>
                <a:gd name="T5" fmla="*/ 6 h 55"/>
                <a:gd name="T6" fmla="*/ 81 w 81"/>
                <a:gd name="T7" fmla="*/ 49 h 55"/>
                <a:gd name="T8" fmla="*/ 77 w 81"/>
                <a:gd name="T9" fmla="*/ 55 h 55"/>
                <a:gd name="T10" fmla="*/ 4 w 81"/>
                <a:gd name="T11" fmla="*/ 55 h 55"/>
                <a:gd name="T12" fmla="*/ 0 w 81"/>
                <a:gd name="T13" fmla="*/ 49 h 55"/>
                <a:gd name="T14" fmla="*/ 0 w 81"/>
                <a:gd name="T15" fmla="*/ 6 h 55"/>
                <a:gd name="T16" fmla="*/ 4 w 81"/>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5">
                  <a:moveTo>
                    <a:pt x="4" y="0"/>
                  </a:moveTo>
                  <a:cubicBezTo>
                    <a:pt x="77" y="0"/>
                    <a:pt x="77" y="0"/>
                    <a:pt x="77" y="0"/>
                  </a:cubicBezTo>
                  <a:cubicBezTo>
                    <a:pt x="79" y="0"/>
                    <a:pt x="81" y="3"/>
                    <a:pt x="81" y="6"/>
                  </a:cubicBezTo>
                  <a:cubicBezTo>
                    <a:pt x="81" y="49"/>
                    <a:pt x="81" y="49"/>
                    <a:pt x="81" y="49"/>
                  </a:cubicBezTo>
                  <a:cubicBezTo>
                    <a:pt x="81" y="53"/>
                    <a:pt x="79" y="55"/>
                    <a:pt x="77" y="55"/>
                  </a:cubicBezTo>
                  <a:cubicBezTo>
                    <a:pt x="4" y="55"/>
                    <a:pt x="4" y="55"/>
                    <a:pt x="4" y="55"/>
                  </a:cubicBezTo>
                  <a:cubicBezTo>
                    <a:pt x="2" y="55"/>
                    <a:pt x="0" y="53"/>
                    <a:pt x="0" y="49"/>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2" name="iṡḷîḋè"/>
            <p:cNvSpPr/>
            <p:nvPr/>
          </p:nvSpPr>
          <p:spPr bwMode="auto">
            <a:xfrm>
              <a:off x="8320088" y="6183313"/>
              <a:ext cx="134938" cy="88900"/>
            </a:xfrm>
            <a:custGeom>
              <a:avLst/>
              <a:gdLst>
                <a:gd name="T0" fmla="*/ 4 w 84"/>
                <a:gd name="T1" fmla="*/ 0 h 55"/>
                <a:gd name="T2" fmla="*/ 79 w 84"/>
                <a:gd name="T3" fmla="*/ 0 h 55"/>
                <a:gd name="T4" fmla="*/ 84 w 84"/>
                <a:gd name="T5" fmla="*/ 6 h 55"/>
                <a:gd name="T6" fmla="*/ 84 w 84"/>
                <a:gd name="T7" fmla="*/ 49 h 55"/>
                <a:gd name="T8" fmla="*/ 79 w 84"/>
                <a:gd name="T9" fmla="*/ 55 h 55"/>
                <a:gd name="T10" fmla="*/ 4 w 84"/>
                <a:gd name="T11" fmla="*/ 55 h 55"/>
                <a:gd name="T12" fmla="*/ 0 w 84"/>
                <a:gd name="T13" fmla="*/ 49 h 55"/>
                <a:gd name="T14" fmla="*/ 0 w 84"/>
                <a:gd name="T15" fmla="*/ 6 h 55"/>
                <a:gd name="T16" fmla="*/ 4 w 84"/>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55">
                  <a:moveTo>
                    <a:pt x="4" y="0"/>
                  </a:moveTo>
                  <a:cubicBezTo>
                    <a:pt x="79" y="0"/>
                    <a:pt x="79" y="0"/>
                    <a:pt x="79" y="0"/>
                  </a:cubicBezTo>
                  <a:cubicBezTo>
                    <a:pt x="82" y="0"/>
                    <a:pt x="84" y="3"/>
                    <a:pt x="84" y="6"/>
                  </a:cubicBezTo>
                  <a:cubicBezTo>
                    <a:pt x="84" y="49"/>
                    <a:pt x="84" y="49"/>
                    <a:pt x="84" y="49"/>
                  </a:cubicBezTo>
                  <a:cubicBezTo>
                    <a:pt x="84" y="53"/>
                    <a:pt x="82" y="55"/>
                    <a:pt x="79" y="55"/>
                  </a:cubicBezTo>
                  <a:cubicBezTo>
                    <a:pt x="4" y="55"/>
                    <a:pt x="4" y="55"/>
                    <a:pt x="4" y="55"/>
                  </a:cubicBezTo>
                  <a:cubicBezTo>
                    <a:pt x="1" y="55"/>
                    <a:pt x="0" y="53"/>
                    <a:pt x="0" y="49"/>
                  </a:cubicBezTo>
                  <a:cubicBezTo>
                    <a:pt x="0" y="6"/>
                    <a:pt x="0" y="6"/>
                    <a:pt x="0" y="6"/>
                  </a:cubicBezTo>
                  <a:cubicBezTo>
                    <a:pt x="0" y="3"/>
                    <a:pt x="1"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3" name="iSliďê"/>
            <p:cNvSpPr/>
            <p:nvPr/>
          </p:nvSpPr>
          <p:spPr bwMode="auto">
            <a:xfrm>
              <a:off x="8320088" y="6307138"/>
              <a:ext cx="157163" cy="88900"/>
            </a:xfrm>
            <a:custGeom>
              <a:avLst/>
              <a:gdLst>
                <a:gd name="T0" fmla="*/ 4 w 98"/>
                <a:gd name="T1" fmla="*/ 0 h 55"/>
                <a:gd name="T2" fmla="*/ 94 w 98"/>
                <a:gd name="T3" fmla="*/ 0 h 55"/>
                <a:gd name="T4" fmla="*/ 98 w 98"/>
                <a:gd name="T5" fmla="*/ 5 h 55"/>
                <a:gd name="T6" fmla="*/ 98 w 98"/>
                <a:gd name="T7" fmla="*/ 49 h 55"/>
                <a:gd name="T8" fmla="*/ 94 w 98"/>
                <a:gd name="T9" fmla="*/ 55 h 55"/>
                <a:gd name="T10" fmla="*/ 4 w 98"/>
                <a:gd name="T11" fmla="*/ 55 h 55"/>
                <a:gd name="T12" fmla="*/ 0 w 98"/>
                <a:gd name="T13" fmla="*/ 49 h 55"/>
                <a:gd name="T14" fmla="*/ 0 w 98"/>
                <a:gd name="T15" fmla="*/ 5 h 55"/>
                <a:gd name="T16" fmla="*/ 4 w 98"/>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5">
                  <a:moveTo>
                    <a:pt x="4" y="0"/>
                  </a:moveTo>
                  <a:cubicBezTo>
                    <a:pt x="94" y="0"/>
                    <a:pt x="94" y="0"/>
                    <a:pt x="94" y="0"/>
                  </a:cubicBezTo>
                  <a:cubicBezTo>
                    <a:pt x="96" y="0"/>
                    <a:pt x="98" y="2"/>
                    <a:pt x="98" y="5"/>
                  </a:cubicBezTo>
                  <a:cubicBezTo>
                    <a:pt x="98" y="49"/>
                    <a:pt x="98" y="49"/>
                    <a:pt x="98" y="49"/>
                  </a:cubicBezTo>
                  <a:cubicBezTo>
                    <a:pt x="98" y="52"/>
                    <a:pt x="96" y="55"/>
                    <a:pt x="94" y="55"/>
                  </a:cubicBezTo>
                  <a:cubicBezTo>
                    <a:pt x="4" y="55"/>
                    <a:pt x="4" y="55"/>
                    <a:pt x="4" y="55"/>
                  </a:cubicBezTo>
                  <a:cubicBezTo>
                    <a:pt x="1" y="55"/>
                    <a:pt x="0" y="52"/>
                    <a:pt x="0" y="49"/>
                  </a:cubicBezTo>
                  <a:cubicBezTo>
                    <a:pt x="0" y="5"/>
                    <a:pt x="0" y="5"/>
                    <a:pt x="0" y="5"/>
                  </a:cubicBezTo>
                  <a:cubicBezTo>
                    <a:pt x="0" y="2"/>
                    <a:pt x="1"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4" name="ïṧļîḑe"/>
            <p:cNvSpPr/>
            <p:nvPr/>
          </p:nvSpPr>
          <p:spPr bwMode="auto">
            <a:xfrm>
              <a:off x="8320088" y="6429375"/>
              <a:ext cx="77788" cy="88900"/>
            </a:xfrm>
            <a:custGeom>
              <a:avLst/>
              <a:gdLst>
                <a:gd name="T0" fmla="*/ 4 w 49"/>
                <a:gd name="T1" fmla="*/ 0 h 55"/>
                <a:gd name="T2" fmla="*/ 44 w 49"/>
                <a:gd name="T3" fmla="*/ 0 h 55"/>
                <a:gd name="T4" fmla="*/ 49 w 49"/>
                <a:gd name="T5" fmla="*/ 6 h 55"/>
                <a:gd name="T6" fmla="*/ 49 w 49"/>
                <a:gd name="T7" fmla="*/ 50 h 55"/>
                <a:gd name="T8" fmla="*/ 44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4" y="0"/>
                    <a:pt x="44" y="0"/>
                    <a:pt x="44" y="0"/>
                  </a:cubicBezTo>
                  <a:cubicBezTo>
                    <a:pt x="47" y="0"/>
                    <a:pt x="49" y="3"/>
                    <a:pt x="49" y="6"/>
                  </a:cubicBezTo>
                  <a:cubicBezTo>
                    <a:pt x="49" y="50"/>
                    <a:pt x="49" y="50"/>
                    <a:pt x="49" y="50"/>
                  </a:cubicBezTo>
                  <a:cubicBezTo>
                    <a:pt x="49" y="53"/>
                    <a:pt x="47" y="55"/>
                    <a:pt x="44" y="55"/>
                  </a:cubicBezTo>
                  <a:cubicBezTo>
                    <a:pt x="4" y="55"/>
                    <a:pt x="4" y="55"/>
                    <a:pt x="4" y="55"/>
                  </a:cubicBezTo>
                  <a:cubicBezTo>
                    <a:pt x="1" y="55"/>
                    <a:pt x="0" y="53"/>
                    <a:pt x="0" y="50"/>
                  </a:cubicBezTo>
                  <a:cubicBezTo>
                    <a:pt x="0" y="6"/>
                    <a:pt x="0" y="6"/>
                    <a:pt x="0" y="6"/>
                  </a:cubicBezTo>
                  <a:cubicBezTo>
                    <a:pt x="0" y="3"/>
                    <a:pt x="1"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5" name="í$ḻïḍé"/>
            <p:cNvSpPr/>
            <p:nvPr/>
          </p:nvSpPr>
          <p:spPr bwMode="auto">
            <a:xfrm>
              <a:off x="8426450" y="6429375"/>
              <a:ext cx="77788" cy="88900"/>
            </a:xfrm>
            <a:custGeom>
              <a:avLst/>
              <a:gdLst>
                <a:gd name="T0" fmla="*/ 4 w 49"/>
                <a:gd name="T1" fmla="*/ 0 h 55"/>
                <a:gd name="T2" fmla="*/ 44 w 49"/>
                <a:gd name="T3" fmla="*/ 0 h 55"/>
                <a:gd name="T4" fmla="*/ 49 w 49"/>
                <a:gd name="T5" fmla="*/ 6 h 55"/>
                <a:gd name="T6" fmla="*/ 49 w 49"/>
                <a:gd name="T7" fmla="*/ 50 h 55"/>
                <a:gd name="T8" fmla="*/ 44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4" y="0"/>
                    <a:pt x="44" y="0"/>
                    <a:pt x="44" y="0"/>
                  </a:cubicBezTo>
                  <a:cubicBezTo>
                    <a:pt x="47" y="0"/>
                    <a:pt x="49" y="3"/>
                    <a:pt x="49" y="6"/>
                  </a:cubicBezTo>
                  <a:cubicBezTo>
                    <a:pt x="49" y="50"/>
                    <a:pt x="49" y="50"/>
                    <a:pt x="49" y="50"/>
                  </a:cubicBezTo>
                  <a:cubicBezTo>
                    <a:pt x="49" y="53"/>
                    <a:pt x="47" y="55"/>
                    <a:pt x="44"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6" name="íṧḷîdê"/>
            <p:cNvSpPr/>
            <p:nvPr/>
          </p:nvSpPr>
          <p:spPr bwMode="auto">
            <a:xfrm>
              <a:off x="8531225" y="6429375"/>
              <a:ext cx="79375"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7" name="îŝ1îḍè"/>
            <p:cNvSpPr/>
            <p:nvPr/>
          </p:nvSpPr>
          <p:spPr bwMode="auto">
            <a:xfrm>
              <a:off x="8637588" y="6429375"/>
              <a:ext cx="695325" cy="88900"/>
            </a:xfrm>
            <a:custGeom>
              <a:avLst/>
              <a:gdLst>
                <a:gd name="T0" fmla="*/ 5 w 432"/>
                <a:gd name="T1" fmla="*/ 0 h 55"/>
                <a:gd name="T2" fmla="*/ 427 w 432"/>
                <a:gd name="T3" fmla="*/ 0 h 55"/>
                <a:gd name="T4" fmla="*/ 432 w 432"/>
                <a:gd name="T5" fmla="*/ 6 h 55"/>
                <a:gd name="T6" fmla="*/ 432 w 432"/>
                <a:gd name="T7" fmla="*/ 50 h 55"/>
                <a:gd name="T8" fmla="*/ 427 w 432"/>
                <a:gd name="T9" fmla="*/ 55 h 55"/>
                <a:gd name="T10" fmla="*/ 5 w 432"/>
                <a:gd name="T11" fmla="*/ 55 h 55"/>
                <a:gd name="T12" fmla="*/ 0 w 432"/>
                <a:gd name="T13" fmla="*/ 50 h 55"/>
                <a:gd name="T14" fmla="*/ 0 w 432"/>
                <a:gd name="T15" fmla="*/ 6 h 55"/>
                <a:gd name="T16" fmla="*/ 5 w 432"/>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2" h="55">
                  <a:moveTo>
                    <a:pt x="5" y="0"/>
                  </a:moveTo>
                  <a:cubicBezTo>
                    <a:pt x="427" y="0"/>
                    <a:pt x="427" y="0"/>
                    <a:pt x="427" y="0"/>
                  </a:cubicBezTo>
                  <a:cubicBezTo>
                    <a:pt x="430" y="0"/>
                    <a:pt x="432" y="3"/>
                    <a:pt x="432" y="6"/>
                  </a:cubicBezTo>
                  <a:cubicBezTo>
                    <a:pt x="432" y="50"/>
                    <a:pt x="432" y="50"/>
                    <a:pt x="432" y="50"/>
                  </a:cubicBezTo>
                  <a:cubicBezTo>
                    <a:pt x="432" y="53"/>
                    <a:pt x="430" y="55"/>
                    <a:pt x="427"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8" name="î$ḻíḍè"/>
            <p:cNvSpPr/>
            <p:nvPr/>
          </p:nvSpPr>
          <p:spPr bwMode="auto">
            <a:xfrm>
              <a:off x="8502650"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09" name="î$ľïḑe"/>
            <p:cNvSpPr/>
            <p:nvPr/>
          </p:nvSpPr>
          <p:spPr bwMode="auto">
            <a:xfrm>
              <a:off x="8609013" y="6307138"/>
              <a:ext cx="79375"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0" name="iṥļidè"/>
            <p:cNvSpPr/>
            <p:nvPr/>
          </p:nvSpPr>
          <p:spPr bwMode="auto">
            <a:xfrm>
              <a:off x="8715375" y="6307138"/>
              <a:ext cx="80963" cy="88900"/>
            </a:xfrm>
            <a:custGeom>
              <a:avLst/>
              <a:gdLst>
                <a:gd name="T0" fmla="*/ 4 w 50"/>
                <a:gd name="T1" fmla="*/ 0 h 55"/>
                <a:gd name="T2" fmla="*/ 45 w 50"/>
                <a:gd name="T3" fmla="*/ 0 h 55"/>
                <a:gd name="T4" fmla="*/ 50 w 50"/>
                <a:gd name="T5" fmla="*/ 6 h 55"/>
                <a:gd name="T6" fmla="*/ 50 w 50"/>
                <a:gd name="T7" fmla="*/ 50 h 55"/>
                <a:gd name="T8" fmla="*/ 45 w 50"/>
                <a:gd name="T9" fmla="*/ 55 h 55"/>
                <a:gd name="T10" fmla="*/ 4 w 50"/>
                <a:gd name="T11" fmla="*/ 55 h 55"/>
                <a:gd name="T12" fmla="*/ 0 w 50"/>
                <a:gd name="T13" fmla="*/ 50 h 55"/>
                <a:gd name="T14" fmla="*/ 0 w 50"/>
                <a:gd name="T15" fmla="*/ 6 h 55"/>
                <a:gd name="T16" fmla="*/ 4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4" y="0"/>
                  </a:moveTo>
                  <a:cubicBezTo>
                    <a:pt x="45" y="0"/>
                    <a:pt x="45" y="0"/>
                    <a:pt x="45" y="0"/>
                  </a:cubicBezTo>
                  <a:cubicBezTo>
                    <a:pt x="48" y="0"/>
                    <a:pt x="50" y="3"/>
                    <a:pt x="50" y="6"/>
                  </a:cubicBezTo>
                  <a:cubicBezTo>
                    <a:pt x="50" y="50"/>
                    <a:pt x="50" y="50"/>
                    <a:pt x="50" y="50"/>
                  </a:cubicBezTo>
                  <a:cubicBezTo>
                    <a:pt x="50" y="53"/>
                    <a:pt x="48"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1" name="iśḻíḍè"/>
            <p:cNvSpPr/>
            <p:nvPr/>
          </p:nvSpPr>
          <p:spPr bwMode="auto">
            <a:xfrm>
              <a:off x="8821738" y="6307138"/>
              <a:ext cx="80963"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2" name="îṥḻíḍe"/>
            <p:cNvSpPr/>
            <p:nvPr/>
          </p:nvSpPr>
          <p:spPr bwMode="auto">
            <a:xfrm>
              <a:off x="8929688" y="6307138"/>
              <a:ext cx="79375"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3" name="î$liďè"/>
            <p:cNvSpPr/>
            <p:nvPr/>
          </p:nvSpPr>
          <p:spPr bwMode="auto">
            <a:xfrm>
              <a:off x="9036050" y="6307138"/>
              <a:ext cx="79375"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4" name="isḷíḋe"/>
            <p:cNvSpPr/>
            <p:nvPr/>
          </p:nvSpPr>
          <p:spPr bwMode="auto">
            <a:xfrm>
              <a:off x="9142413" y="6307138"/>
              <a:ext cx="79375" cy="88900"/>
            </a:xfrm>
            <a:custGeom>
              <a:avLst/>
              <a:gdLst>
                <a:gd name="T0" fmla="*/ 5 w 50"/>
                <a:gd name="T1" fmla="*/ 0 h 55"/>
                <a:gd name="T2" fmla="*/ 45 w 50"/>
                <a:gd name="T3" fmla="*/ 0 h 55"/>
                <a:gd name="T4" fmla="*/ 50 w 50"/>
                <a:gd name="T5" fmla="*/ 6 h 55"/>
                <a:gd name="T6" fmla="*/ 50 w 50"/>
                <a:gd name="T7" fmla="*/ 50 h 55"/>
                <a:gd name="T8" fmla="*/ 45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5" y="0"/>
                    <a:pt x="45" y="0"/>
                    <a:pt x="45" y="0"/>
                  </a:cubicBezTo>
                  <a:cubicBezTo>
                    <a:pt x="48" y="0"/>
                    <a:pt x="50" y="3"/>
                    <a:pt x="50" y="6"/>
                  </a:cubicBezTo>
                  <a:cubicBezTo>
                    <a:pt x="50" y="50"/>
                    <a:pt x="50" y="50"/>
                    <a:pt x="50" y="50"/>
                  </a:cubicBezTo>
                  <a:cubicBezTo>
                    <a:pt x="50" y="53"/>
                    <a:pt x="48" y="55"/>
                    <a:pt x="45"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5" name="iṩlîḑé"/>
            <p:cNvSpPr/>
            <p:nvPr/>
          </p:nvSpPr>
          <p:spPr bwMode="auto">
            <a:xfrm>
              <a:off x="9248775" y="6307138"/>
              <a:ext cx="79375" cy="88900"/>
            </a:xfrm>
            <a:custGeom>
              <a:avLst/>
              <a:gdLst>
                <a:gd name="T0" fmla="*/ 5 w 50"/>
                <a:gd name="T1" fmla="*/ 0 h 55"/>
                <a:gd name="T2" fmla="*/ 46 w 50"/>
                <a:gd name="T3" fmla="*/ 0 h 55"/>
                <a:gd name="T4" fmla="*/ 50 w 50"/>
                <a:gd name="T5" fmla="*/ 6 h 55"/>
                <a:gd name="T6" fmla="*/ 50 w 50"/>
                <a:gd name="T7" fmla="*/ 50 h 55"/>
                <a:gd name="T8" fmla="*/ 46 w 50"/>
                <a:gd name="T9" fmla="*/ 55 h 55"/>
                <a:gd name="T10" fmla="*/ 5 w 50"/>
                <a:gd name="T11" fmla="*/ 55 h 55"/>
                <a:gd name="T12" fmla="*/ 0 w 50"/>
                <a:gd name="T13" fmla="*/ 50 h 55"/>
                <a:gd name="T14" fmla="*/ 0 w 50"/>
                <a:gd name="T15" fmla="*/ 6 h 55"/>
                <a:gd name="T16" fmla="*/ 5 w 50"/>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5">
                  <a:moveTo>
                    <a:pt x="5" y="0"/>
                  </a:moveTo>
                  <a:cubicBezTo>
                    <a:pt x="46" y="0"/>
                    <a:pt x="46" y="0"/>
                    <a:pt x="46" y="0"/>
                  </a:cubicBezTo>
                  <a:cubicBezTo>
                    <a:pt x="48" y="0"/>
                    <a:pt x="50" y="3"/>
                    <a:pt x="50" y="6"/>
                  </a:cubicBezTo>
                  <a:cubicBezTo>
                    <a:pt x="50" y="50"/>
                    <a:pt x="50" y="50"/>
                    <a:pt x="50" y="50"/>
                  </a:cubicBezTo>
                  <a:cubicBezTo>
                    <a:pt x="50" y="53"/>
                    <a:pt x="48" y="55"/>
                    <a:pt x="46"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6" name="íṥḷîḑe"/>
            <p:cNvSpPr/>
            <p:nvPr/>
          </p:nvSpPr>
          <p:spPr bwMode="auto">
            <a:xfrm>
              <a:off x="9355138" y="6307138"/>
              <a:ext cx="136525" cy="88900"/>
            </a:xfrm>
            <a:custGeom>
              <a:avLst/>
              <a:gdLst>
                <a:gd name="T0" fmla="*/ 5 w 85"/>
                <a:gd name="T1" fmla="*/ 0 h 55"/>
                <a:gd name="T2" fmla="*/ 81 w 85"/>
                <a:gd name="T3" fmla="*/ 0 h 55"/>
                <a:gd name="T4" fmla="*/ 85 w 85"/>
                <a:gd name="T5" fmla="*/ 6 h 55"/>
                <a:gd name="T6" fmla="*/ 85 w 85"/>
                <a:gd name="T7" fmla="*/ 50 h 55"/>
                <a:gd name="T8" fmla="*/ 81 w 85"/>
                <a:gd name="T9" fmla="*/ 55 h 55"/>
                <a:gd name="T10" fmla="*/ 5 w 85"/>
                <a:gd name="T11" fmla="*/ 55 h 55"/>
                <a:gd name="T12" fmla="*/ 0 w 85"/>
                <a:gd name="T13" fmla="*/ 50 h 55"/>
                <a:gd name="T14" fmla="*/ 0 w 85"/>
                <a:gd name="T15" fmla="*/ 6 h 55"/>
                <a:gd name="T16" fmla="*/ 5 w 85"/>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55">
                  <a:moveTo>
                    <a:pt x="5" y="0"/>
                  </a:moveTo>
                  <a:cubicBezTo>
                    <a:pt x="81" y="0"/>
                    <a:pt x="81" y="0"/>
                    <a:pt x="81" y="0"/>
                  </a:cubicBezTo>
                  <a:cubicBezTo>
                    <a:pt x="83" y="0"/>
                    <a:pt x="85" y="3"/>
                    <a:pt x="85" y="6"/>
                  </a:cubicBezTo>
                  <a:cubicBezTo>
                    <a:pt x="85" y="50"/>
                    <a:pt x="85" y="50"/>
                    <a:pt x="85" y="50"/>
                  </a:cubicBezTo>
                  <a:cubicBezTo>
                    <a:pt x="85" y="53"/>
                    <a:pt x="83" y="55"/>
                    <a:pt x="81" y="55"/>
                  </a:cubicBezTo>
                  <a:cubicBezTo>
                    <a:pt x="5" y="55"/>
                    <a:pt x="5" y="55"/>
                    <a:pt x="5" y="55"/>
                  </a:cubicBezTo>
                  <a:cubicBezTo>
                    <a:pt x="2" y="55"/>
                    <a:pt x="0" y="53"/>
                    <a:pt x="0" y="50"/>
                  </a:cubicBezTo>
                  <a:cubicBezTo>
                    <a:pt x="0" y="6"/>
                    <a:pt x="0" y="6"/>
                    <a:pt x="0" y="6"/>
                  </a:cubicBezTo>
                  <a:cubicBezTo>
                    <a:pt x="0" y="3"/>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7" name="íṩḻîḓê"/>
            <p:cNvSpPr/>
            <p:nvPr/>
          </p:nvSpPr>
          <p:spPr bwMode="auto">
            <a:xfrm>
              <a:off x="9515475" y="6307138"/>
              <a:ext cx="160338" cy="88900"/>
            </a:xfrm>
            <a:custGeom>
              <a:avLst/>
              <a:gdLst>
                <a:gd name="T0" fmla="*/ 5 w 99"/>
                <a:gd name="T1" fmla="*/ 0 h 55"/>
                <a:gd name="T2" fmla="*/ 95 w 99"/>
                <a:gd name="T3" fmla="*/ 0 h 55"/>
                <a:gd name="T4" fmla="*/ 99 w 99"/>
                <a:gd name="T5" fmla="*/ 5 h 55"/>
                <a:gd name="T6" fmla="*/ 99 w 99"/>
                <a:gd name="T7" fmla="*/ 49 h 55"/>
                <a:gd name="T8" fmla="*/ 95 w 99"/>
                <a:gd name="T9" fmla="*/ 55 h 55"/>
                <a:gd name="T10" fmla="*/ 5 w 99"/>
                <a:gd name="T11" fmla="*/ 55 h 55"/>
                <a:gd name="T12" fmla="*/ 0 w 99"/>
                <a:gd name="T13" fmla="*/ 49 h 55"/>
                <a:gd name="T14" fmla="*/ 0 w 99"/>
                <a:gd name="T15" fmla="*/ 5 h 55"/>
                <a:gd name="T16" fmla="*/ 5 w 9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5">
                  <a:moveTo>
                    <a:pt x="5" y="0"/>
                  </a:moveTo>
                  <a:cubicBezTo>
                    <a:pt x="95" y="0"/>
                    <a:pt x="95" y="0"/>
                    <a:pt x="95" y="0"/>
                  </a:cubicBezTo>
                  <a:cubicBezTo>
                    <a:pt x="97" y="0"/>
                    <a:pt x="99" y="2"/>
                    <a:pt x="99" y="5"/>
                  </a:cubicBezTo>
                  <a:cubicBezTo>
                    <a:pt x="99" y="49"/>
                    <a:pt x="99" y="49"/>
                    <a:pt x="99" y="49"/>
                  </a:cubicBezTo>
                  <a:cubicBezTo>
                    <a:pt x="99" y="52"/>
                    <a:pt x="97" y="55"/>
                    <a:pt x="95" y="55"/>
                  </a:cubicBezTo>
                  <a:cubicBezTo>
                    <a:pt x="5" y="55"/>
                    <a:pt x="5" y="55"/>
                    <a:pt x="5" y="55"/>
                  </a:cubicBezTo>
                  <a:cubicBezTo>
                    <a:pt x="2" y="55"/>
                    <a:pt x="0" y="52"/>
                    <a:pt x="0" y="49"/>
                  </a:cubicBezTo>
                  <a:cubicBezTo>
                    <a:pt x="0" y="5"/>
                    <a:pt x="0" y="5"/>
                    <a:pt x="0" y="5"/>
                  </a:cubicBezTo>
                  <a:cubicBezTo>
                    <a:pt x="0" y="2"/>
                    <a:pt x="2" y="0"/>
                    <a:pt x="5"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8" name="î$ḷidè"/>
            <p:cNvSpPr/>
            <p:nvPr/>
          </p:nvSpPr>
          <p:spPr bwMode="auto">
            <a:xfrm>
              <a:off x="9532938" y="6429375"/>
              <a:ext cx="60325" cy="31750"/>
            </a:xfrm>
            <a:custGeom>
              <a:avLst/>
              <a:gdLst>
                <a:gd name="T0" fmla="*/ 2 w 37"/>
                <a:gd name="T1" fmla="*/ 0 h 19"/>
                <a:gd name="T2" fmla="*/ 35 w 37"/>
                <a:gd name="T3" fmla="*/ 0 h 19"/>
                <a:gd name="T4" fmla="*/ 37 w 37"/>
                <a:gd name="T5" fmla="*/ 2 h 19"/>
                <a:gd name="T6" fmla="*/ 37 w 37"/>
                <a:gd name="T7" fmla="*/ 17 h 19"/>
                <a:gd name="T8" fmla="*/ 35 w 37"/>
                <a:gd name="T9" fmla="*/ 19 h 19"/>
                <a:gd name="T10" fmla="*/ 2 w 37"/>
                <a:gd name="T11" fmla="*/ 19 h 19"/>
                <a:gd name="T12" fmla="*/ 0 w 37"/>
                <a:gd name="T13" fmla="*/ 17 h 19"/>
                <a:gd name="T14" fmla="*/ 0 w 37"/>
                <a:gd name="T15" fmla="*/ 2 h 19"/>
                <a:gd name="T16" fmla="*/ 2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2" y="0"/>
                  </a:moveTo>
                  <a:cubicBezTo>
                    <a:pt x="35" y="0"/>
                    <a:pt x="35" y="0"/>
                    <a:pt x="35" y="0"/>
                  </a:cubicBezTo>
                  <a:cubicBezTo>
                    <a:pt x="36" y="0"/>
                    <a:pt x="37" y="1"/>
                    <a:pt x="37" y="2"/>
                  </a:cubicBezTo>
                  <a:cubicBezTo>
                    <a:pt x="37" y="17"/>
                    <a:pt x="37" y="17"/>
                    <a:pt x="37" y="17"/>
                  </a:cubicBezTo>
                  <a:cubicBezTo>
                    <a:pt x="37" y="18"/>
                    <a:pt x="36" y="19"/>
                    <a:pt x="35" y="19"/>
                  </a:cubicBezTo>
                  <a:cubicBezTo>
                    <a:pt x="2" y="19"/>
                    <a:pt x="2" y="19"/>
                    <a:pt x="2" y="19"/>
                  </a:cubicBezTo>
                  <a:cubicBezTo>
                    <a:pt x="1" y="19"/>
                    <a:pt x="0" y="18"/>
                    <a:pt x="0" y="17"/>
                  </a:cubicBezTo>
                  <a:cubicBezTo>
                    <a:pt x="0" y="2"/>
                    <a:pt x="0" y="2"/>
                    <a:pt x="0" y="2"/>
                  </a:cubicBezTo>
                  <a:cubicBezTo>
                    <a:pt x="0" y="1"/>
                    <a:pt x="1" y="0"/>
                    <a:pt x="2"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19" name="ïšļiďê"/>
            <p:cNvSpPr/>
            <p:nvPr/>
          </p:nvSpPr>
          <p:spPr bwMode="auto">
            <a:xfrm>
              <a:off x="9532938" y="6483350"/>
              <a:ext cx="60325" cy="30163"/>
            </a:xfrm>
            <a:custGeom>
              <a:avLst/>
              <a:gdLst>
                <a:gd name="T0" fmla="*/ 2 w 37"/>
                <a:gd name="T1" fmla="*/ 0 h 19"/>
                <a:gd name="T2" fmla="*/ 35 w 37"/>
                <a:gd name="T3" fmla="*/ 0 h 19"/>
                <a:gd name="T4" fmla="*/ 37 w 37"/>
                <a:gd name="T5" fmla="*/ 2 h 19"/>
                <a:gd name="T6" fmla="*/ 37 w 37"/>
                <a:gd name="T7" fmla="*/ 17 h 19"/>
                <a:gd name="T8" fmla="*/ 35 w 37"/>
                <a:gd name="T9" fmla="*/ 19 h 19"/>
                <a:gd name="T10" fmla="*/ 2 w 37"/>
                <a:gd name="T11" fmla="*/ 19 h 19"/>
                <a:gd name="T12" fmla="*/ 0 w 37"/>
                <a:gd name="T13" fmla="*/ 17 h 19"/>
                <a:gd name="T14" fmla="*/ 0 w 37"/>
                <a:gd name="T15" fmla="*/ 2 h 19"/>
                <a:gd name="T16" fmla="*/ 2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2" y="0"/>
                  </a:moveTo>
                  <a:cubicBezTo>
                    <a:pt x="35" y="0"/>
                    <a:pt x="35" y="0"/>
                    <a:pt x="35" y="0"/>
                  </a:cubicBezTo>
                  <a:cubicBezTo>
                    <a:pt x="36" y="0"/>
                    <a:pt x="37" y="1"/>
                    <a:pt x="37" y="2"/>
                  </a:cubicBezTo>
                  <a:cubicBezTo>
                    <a:pt x="37" y="17"/>
                    <a:pt x="37" y="17"/>
                    <a:pt x="37" y="17"/>
                  </a:cubicBezTo>
                  <a:cubicBezTo>
                    <a:pt x="37" y="18"/>
                    <a:pt x="36" y="19"/>
                    <a:pt x="35" y="19"/>
                  </a:cubicBezTo>
                  <a:cubicBezTo>
                    <a:pt x="2" y="19"/>
                    <a:pt x="2" y="19"/>
                    <a:pt x="2" y="19"/>
                  </a:cubicBezTo>
                  <a:cubicBezTo>
                    <a:pt x="1" y="19"/>
                    <a:pt x="0" y="18"/>
                    <a:pt x="0" y="17"/>
                  </a:cubicBezTo>
                  <a:cubicBezTo>
                    <a:pt x="0" y="2"/>
                    <a:pt x="0" y="2"/>
                    <a:pt x="0" y="2"/>
                  </a:cubicBezTo>
                  <a:cubicBezTo>
                    <a:pt x="0" y="1"/>
                    <a:pt x="1" y="0"/>
                    <a:pt x="2"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20" name="îṥ1ïḋê"/>
            <p:cNvSpPr/>
            <p:nvPr/>
          </p:nvSpPr>
          <p:spPr bwMode="auto">
            <a:xfrm>
              <a:off x="9453563" y="6483350"/>
              <a:ext cx="58738" cy="30163"/>
            </a:xfrm>
            <a:custGeom>
              <a:avLst/>
              <a:gdLst>
                <a:gd name="T0" fmla="*/ 1 w 37"/>
                <a:gd name="T1" fmla="*/ 0 h 19"/>
                <a:gd name="T2" fmla="*/ 35 w 37"/>
                <a:gd name="T3" fmla="*/ 0 h 19"/>
                <a:gd name="T4" fmla="*/ 37 w 37"/>
                <a:gd name="T5" fmla="*/ 2 h 19"/>
                <a:gd name="T6" fmla="*/ 37 w 37"/>
                <a:gd name="T7" fmla="*/ 17 h 19"/>
                <a:gd name="T8" fmla="*/ 35 w 37"/>
                <a:gd name="T9" fmla="*/ 19 h 19"/>
                <a:gd name="T10" fmla="*/ 1 w 37"/>
                <a:gd name="T11" fmla="*/ 19 h 19"/>
                <a:gd name="T12" fmla="*/ 0 w 37"/>
                <a:gd name="T13" fmla="*/ 17 h 19"/>
                <a:gd name="T14" fmla="*/ 0 w 37"/>
                <a:gd name="T15" fmla="*/ 2 h 19"/>
                <a:gd name="T16" fmla="*/ 1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1" y="0"/>
                  </a:moveTo>
                  <a:cubicBezTo>
                    <a:pt x="35" y="0"/>
                    <a:pt x="35" y="0"/>
                    <a:pt x="35" y="0"/>
                  </a:cubicBezTo>
                  <a:cubicBezTo>
                    <a:pt x="36" y="0"/>
                    <a:pt x="37" y="1"/>
                    <a:pt x="37" y="2"/>
                  </a:cubicBezTo>
                  <a:cubicBezTo>
                    <a:pt x="37" y="17"/>
                    <a:pt x="37" y="17"/>
                    <a:pt x="37" y="17"/>
                  </a:cubicBezTo>
                  <a:cubicBezTo>
                    <a:pt x="37" y="18"/>
                    <a:pt x="36" y="19"/>
                    <a:pt x="35" y="19"/>
                  </a:cubicBezTo>
                  <a:cubicBezTo>
                    <a:pt x="1" y="19"/>
                    <a:pt x="1" y="19"/>
                    <a:pt x="1" y="19"/>
                  </a:cubicBezTo>
                  <a:cubicBezTo>
                    <a:pt x="0" y="19"/>
                    <a:pt x="0" y="18"/>
                    <a:pt x="0" y="17"/>
                  </a:cubicBezTo>
                  <a:cubicBezTo>
                    <a:pt x="0" y="2"/>
                    <a:pt x="0" y="2"/>
                    <a:pt x="0" y="2"/>
                  </a:cubicBezTo>
                  <a:cubicBezTo>
                    <a:pt x="0" y="1"/>
                    <a:pt x="0" y="0"/>
                    <a:pt x="1"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21" name="işḻíḋê"/>
            <p:cNvSpPr/>
            <p:nvPr/>
          </p:nvSpPr>
          <p:spPr bwMode="auto">
            <a:xfrm>
              <a:off x="9613900" y="6483350"/>
              <a:ext cx="60325" cy="30163"/>
            </a:xfrm>
            <a:custGeom>
              <a:avLst/>
              <a:gdLst>
                <a:gd name="T0" fmla="*/ 2 w 37"/>
                <a:gd name="T1" fmla="*/ 0 h 19"/>
                <a:gd name="T2" fmla="*/ 36 w 37"/>
                <a:gd name="T3" fmla="*/ 0 h 19"/>
                <a:gd name="T4" fmla="*/ 37 w 37"/>
                <a:gd name="T5" fmla="*/ 2 h 19"/>
                <a:gd name="T6" fmla="*/ 37 w 37"/>
                <a:gd name="T7" fmla="*/ 17 h 19"/>
                <a:gd name="T8" fmla="*/ 36 w 37"/>
                <a:gd name="T9" fmla="*/ 19 h 19"/>
                <a:gd name="T10" fmla="*/ 2 w 37"/>
                <a:gd name="T11" fmla="*/ 19 h 19"/>
                <a:gd name="T12" fmla="*/ 0 w 37"/>
                <a:gd name="T13" fmla="*/ 17 h 19"/>
                <a:gd name="T14" fmla="*/ 0 w 37"/>
                <a:gd name="T15" fmla="*/ 2 h 19"/>
                <a:gd name="T16" fmla="*/ 2 w 37"/>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9">
                  <a:moveTo>
                    <a:pt x="2" y="0"/>
                  </a:moveTo>
                  <a:cubicBezTo>
                    <a:pt x="36" y="0"/>
                    <a:pt x="36" y="0"/>
                    <a:pt x="36" y="0"/>
                  </a:cubicBezTo>
                  <a:cubicBezTo>
                    <a:pt x="37" y="0"/>
                    <a:pt x="37" y="1"/>
                    <a:pt x="37" y="2"/>
                  </a:cubicBezTo>
                  <a:cubicBezTo>
                    <a:pt x="37" y="17"/>
                    <a:pt x="37" y="17"/>
                    <a:pt x="37" y="17"/>
                  </a:cubicBezTo>
                  <a:cubicBezTo>
                    <a:pt x="37" y="18"/>
                    <a:pt x="37" y="19"/>
                    <a:pt x="36" y="19"/>
                  </a:cubicBezTo>
                  <a:cubicBezTo>
                    <a:pt x="2" y="19"/>
                    <a:pt x="2" y="19"/>
                    <a:pt x="2" y="19"/>
                  </a:cubicBezTo>
                  <a:cubicBezTo>
                    <a:pt x="1" y="19"/>
                    <a:pt x="0" y="18"/>
                    <a:pt x="0" y="17"/>
                  </a:cubicBezTo>
                  <a:cubicBezTo>
                    <a:pt x="0" y="2"/>
                    <a:pt x="0" y="2"/>
                    <a:pt x="0" y="2"/>
                  </a:cubicBezTo>
                  <a:cubicBezTo>
                    <a:pt x="0" y="1"/>
                    <a:pt x="1" y="0"/>
                    <a:pt x="2"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sp>
          <p:nvSpPr>
            <p:cNvPr id="1049122" name="íşḷiďè"/>
            <p:cNvSpPr/>
            <p:nvPr/>
          </p:nvSpPr>
          <p:spPr bwMode="auto">
            <a:xfrm>
              <a:off x="9353550" y="6429375"/>
              <a:ext cx="77788" cy="88900"/>
            </a:xfrm>
            <a:custGeom>
              <a:avLst/>
              <a:gdLst>
                <a:gd name="T0" fmla="*/ 4 w 49"/>
                <a:gd name="T1" fmla="*/ 0 h 55"/>
                <a:gd name="T2" fmla="*/ 45 w 49"/>
                <a:gd name="T3" fmla="*/ 0 h 55"/>
                <a:gd name="T4" fmla="*/ 49 w 49"/>
                <a:gd name="T5" fmla="*/ 6 h 55"/>
                <a:gd name="T6" fmla="*/ 49 w 49"/>
                <a:gd name="T7" fmla="*/ 50 h 55"/>
                <a:gd name="T8" fmla="*/ 45 w 49"/>
                <a:gd name="T9" fmla="*/ 55 h 55"/>
                <a:gd name="T10" fmla="*/ 4 w 49"/>
                <a:gd name="T11" fmla="*/ 55 h 55"/>
                <a:gd name="T12" fmla="*/ 0 w 49"/>
                <a:gd name="T13" fmla="*/ 50 h 55"/>
                <a:gd name="T14" fmla="*/ 0 w 49"/>
                <a:gd name="T15" fmla="*/ 6 h 55"/>
                <a:gd name="T16" fmla="*/ 4 w 4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 y="0"/>
                  </a:moveTo>
                  <a:cubicBezTo>
                    <a:pt x="45" y="0"/>
                    <a:pt x="45" y="0"/>
                    <a:pt x="45" y="0"/>
                  </a:cubicBezTo>
                  <a:cubicBezTo>
                    <a:pt x="47" y="0"/>
                    <a:pt x="49" y="3"/>
                    <a:pt x="49" y="6"/>
                  </a:cubicBezTo>
                  <a:cubicBezTo>
                    <a:pt x="49" y="50"/>
                    <a:pt x="49" y="50"/>
                    <a:pt x="49" y="50"/>
                  </a:cubicBezTo>
                  <a:cubicBezTo>
                    <a:pt x="49" y="53"/>
                    <a:pt x="47" y="55"/>
                    <a:pt x="45" y="55"/>
                  </a:cubicBezTo>
                  <a:cubicBezTo>
                    <a:pt x="4" y="55"/>
                    <a:pt x="4" y="55"/>
                    <a:pt x="4" y="55"/>
                  </a:cubicBezTo>
                  <a:cubicBezTo>
                    <a:pt x="2" y="55"/>
                    <a:pt x="0" y="53"/>
                    <a:pt x="0" y="50"/>
                  </a:cubicBezTo>
                  <a:cubicBezTo>
                    <a:pt x="0" y="6"/>
                    <a:pt x="0" y="6"/>
                    <a:pt x="0" y="6"/>
                  </a:cubicBezTo>
                  <a:cubicBezTo>
                    <a:pt x="0" y="3"/>
                    <a:pt x="2" y="0"/>
                    <a:pt x="4" y="0"/>
                  </a:cubicBezTo>
                  <a:close/>
                </a:path>
              </a:pathLst>
            </a:custGeom>
            <a:solidFill>
              <a:srgbClr val="333333"/>
            </a:solidFill>
            <a:ln>
              <a:noFill/>
            </a:ln>
          </p:spPr>
          <p:txBody>
            <a:bodyPr vert="horz" wrap="square" lIns="91440" tIns="45720" rIns="91440" bIns="45720" numCol="1" anchor="t" anchorCtr="0" compatLnSpc="1"/>
            <a:lstStyle/>
            <a:p>
              <a:endParaRPr lang="zh-CN" altLang="en-US"/>
            </a:p>
          </p:txBody>
        </p:sp>
      </p:grpSp>
      <p:sp>
        <p:nvSpPr>
          <p:cNvPr id="1049123" name="文本框 580"/>
          <p:cNvSpPr txBox="1"/>
          <p:nvPr/>
        </p:nvSpPr>
        <p:spPr>
          <a:xfrm>
            <a:off x="4220283" y="2508798"/>
            <a:ext cx="1678253" cy="276999"/>
          </a:xfrm>
          <a:prstGeom prst="rect">
            <a:avLst/>
          </a:prstGeom>
          <a:noFill/>
        </p:spPr>
        <p:txBody>
          <a:bodyPr wrap="square" rtlCol="0">
            <a:spAutoFit/>
          </a:bodyPr>
          <a:lstStyle/>
          <a:p>
            <a:r>
              <a:rPr lang="en-US" altLang="zh-CN" sz="1200" dirty="0"/>
              <a:t>Information</a:t>
            </a:r>
            <a:endParaRPr lang="zh-CN" altLang="en-US" sz="1200" dirty="0"/>
          </a:p>
        </p:txBody>
      </p:sp>
      <p:pic>
        <p:nvPicPr>
          <p:cNvPr id="2097154" name="图片 581"/>
          <p:cNvPicPr>
            <a:picLocks noChangeAspect="1"/>
          </p:cNvPicPr>
          <p:nvPr/>
        </p:nvPicPr>
        <p:blipFill>
          <a:blip r:embed="rId7" cstate="email"/>
          <a:stretch>
            <a:fillRect/>
          </a:stretch>
        </p:blipFill>
        <p:spPr>
          <a:xfrm>
            <a:off x="986223" y="2922864"/>
            <a:ext cx="1165504" cy="567632"/>
          </a:xfrm>
          <a:prstGeom prst="rect">
            <a:avLst/>
          </a:prstGeom>
        </p:spPr>
      </p:pic>
      <p:pic>
        <p:nvPicPr>
          <p:cNvPr id="2097155" name="图片 582"/>
          <p:cNvPicPr>
            <a:picLocks noChangeAspect="1"/>
          </p:cNvPicPr>
          <p:nvPr/>
        </p:nvPicPr>
        <p:blipFill>
          <a:blip r:embed="rId8" cstate="screen"/>
          <a:stretch>
            <a:fillRect/>
          </a:stretch>
        </p:blipFill>
        <p:spPr>
          <a:xfrm>
            <a:off x="2351564" y="2933904"/>
            <a:ext cx="899589" cy="567632"/>
          </a:xfrm>
          <a:prstGeom prst="rect">
            <a:avLst/>
          </a:prstGeom>
        </p:spPr>
      </p:pic>
      <p:pic>
        <p:nvPicPr>
          <p:cNvPr id="2097156" name="图片 583"/>
          <p:cNvPicPr>
            <a:picLocks noChangeAspect="1"/>
          </p:cNvPicPr>
          <p:nvPr/>
        </p:nvPicPr>
        <p:blipFill>
          <a:blip r:embed="rId9" cstate="email"/>
          <a:stretch>
            <a:fillRect/>
          </a:stretch>
        </p:blipFill>
        <p:spPr>
          <a:xfrm>
            <a:off x="3383975" y="2932290"/>
            <a:ext cx="899590" cy="536518"/>
          </a:xfrm>
          <a:prstGeom prst="rect">
            <a:avLst/>
          </a:prstGeom>
        </p:spPr>
      </p:pic>
      <p:pic>
        <p:nvPicPr>
          <p:cNvPr id="2097157" name="图片 584"/>
          <p:cNvPicPr>
            <a:picLocks noChangeAspect="1"/>
          </p:cNvPicPr>
          <p:nvPr/>
        </p:nvPicPr>
        <p:blipFill>
          <a:blip r:embed="rId10" cstate="screen"/>
          <a:stretch>
            <a:fillRect/>
          </a:stretch>
        </p:blipFill>
        <p:spPr>
          <a:xfrm>
            <a:off x="4413039" y="2932290"/>
            <a:ext cx="803027" cy="449695"/>
          </a:xfrm>
          <a:prstGeom prst="rect">
            <a:avLst/>
          </a:prstGeom>
        </p:spPr>
      </p:pic>
      <p:sp>
        <p:nvSpPr>
          <p:cNvPr id="1049124" name="文本框 585"/>
          <p:cNvSpPr txBox="1"/>
          <p:nvPr/>
        </p:nvSpPr>
        <p:spPr>
          <a:xfrm>
            <a:off x="4277384" y="3333024"/>
            <a:ext cx="1678253" cy="276999"/>
          </a:xfrm>
          <a:prstGeom prst="rect">
            <a:avLst/>
          </a:prstGeom>
          <a:noFill/>
        </p:spPr>
        <p:txBody>
          <a:bodyPr wrap="square" rtlCol="0">
            <a:spAutoFit/>
          </a:bodyPr>
          <a:lstStyle/>
          <a:p>
            <a:r>
              <a:rPr lang="en-US" altLang="zh-CN" sz="1200" dirty="0"/>
              <a:t>Applications</a:t>
            </a:r>
            <a:endParaRPr lang="zh-CN" altLang="en-US" sz="1200" dirty="0"/>
          </a:p>
        </p:txBody>
      </p:sp>
      <p:pic>
        <p:nvPicPr>
          <p:cNvPr id="2097158" name="Picture 8"/>
          <p:cNvPicPr>
            <a:picLocks noChangeAspect="1" noChangeArrowheads="1"/>
          </p:cNvPicPr>
          <p:nvPr/>
        </p:nvPicPr>
        <p:blipFill>
          <a:blip r:embed="rId11" cstate="screen"/>
          <a:srcRect/>
          <a:stretch>
            <a:fillRect/>
          </a:stretch>
        </p:blipFill>
        <p:spPr bwMode="auto">
          <a:xfrm>
            <a:off x="1016211" y="3721623"/>
            <a:ext cx="1016757" cy="560602"/>
          </a:xfrm>
          <a:prstGeom prst="rect">
            <a:avLst/>
          </a:prstGeom>
          <a:noFill/>
          <a:ln>
            <a:noFill/>
          </a:ln>
          <a:effectLst/>
        </p:spPr>
      </p:pic>
      <p:grpSp>
        <p:nvGrpSpPr>
          <p:cNvPr id="172" name="f947ff87-c07e-4601-81e8-8eb0fa723378"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12"/>
            </p:custDataLst>
          </p:nvPr>
        </p:nvGrpSpPr>
        <p:grpSpPr>
          <a:xfrm>
            <a:off x="2224596" y="3689185"/>
            <a:ext cx="715034" cy="579443"/>
            <a:chOff x="3562350" y="1216026"/>
            <a:chExt cx="5081588" cy="4117975"/>
          </a:xfrm>
        </p:grpSpPr>
        <p:sp>
          <p:nvSpPr>
            <p:cNvPr id="1049125" name="îṣlïďê"/>
            <p:cNvSpPr/>
            <p:nvPr/>
          </p:nvSpPr>
          <p:spPr bwMode="auto">
            <a:xfrm>
              <a:off x="5340350" y="1216026"/>
              <a:ext cx="1512888" cy="1470025"/>
            </a:xfrm>
            <a:custGeom>
              <a:avLst/>
              <a:gdLst>
                <a:gd name="T0" fmla="*/ 97 w 103"/>
                <a:gd name="T1" fmla="*/ 100 h 100"/>
                <a:gd name="T2" fmla="*/ 98 w 103"/>
                <a:gd name="T3" fmla="*/ 59 h 100"/>
                <a:gd name="T4" fmla="*/ 4 w 103"/>
                <a:gd name="T5" fmla="*/ 53 h 100"/>
                <a:gd name="T6" fmla="*/ 21 w 103"/>
                <a:gd name="T7" fmla="*/ 91 h 100"/>
                <a:gd name="T8" fmla="*/ 97 w 103"/>
                <a:gd name="T9" fmla="*/ 100 h 100"/>
              </a:gdLst>
              <a:ahLst/>
              <a:cxnLst>
                <a:cxn ang="0">
                  <a:pos x="T0" y="T1"/>
                </a:cxn>
                <a:cxn ang="0">
                  <a:pos x="T2" y="T3"/>
                </a:cxn>
                <a:cxn ang="0">
                  <a:pos x="T4" y="T5"/>
                </a:cxn>
                <a:cxn ang="0">
                  <a:pos x="T6" y="T7"/>
                </a:cxn>
                <a:cxn ang="0">
                  <a:pos x="T8" y="T9"/>
                </a:cxn>
              </a:cxnLst>
              <a:rect l="0" t="0" r="r" b="b"/>
              <a:pathLst>
                <a:path w="103" h="100">
                  <a:moveTo>
                    <a:pt x="97" y="100"/>
                  </a:moveTo>
                  <a:cubicBezTo>
                    <a:pt x="102" y="85"/>
                    <a:pt x="103" y="77"/>
                    <a:pt x="98" y="59"/>
                  </a:cubicBezTo>
                  <a:cubicBezTo>
                    <a:pt x="83" y="0"/>
                    <a:pt x="13" y="20"/>
                    <a:pt x="4" y="53"/>
                  </a:cubicBezTo>
                  <a:cubicBezTo>
                    <a:pt x="0" y="69"/>
                    <a:pt x="14" y="84"/>
                    <a:pt x="21" y="91"/>
                  </a:cubicBezTo>
                  <a:cubicBezTo>
                    <a:pt x="28" y="98"/>
                    <a:pt x="95" y="90"/>
                    <a:pt x="97" y="100"/>
                  </a:cubicBezTo>
                  <a:close/>
                </a:path>
              </a:pathLst>
            </a:custGeom>
            <a:solidFill>
              <a:srgbClr val="3C3C3B"/>
            </a:solidFill>
            <a:ln>
              <a:noFill/>
            </a:ln>
          </p:spPr>
          <p:txBody>
            <a:bodyPr anchor="ctr"/>
            <a:lstStyle/>
            <a:p>
              <a:pPr algn="ctr"/>
            </a:p>
          </p:txBody>
        </p:sp>
        <p:sp>
          <p:nvSpPr>
            <p:cNvPr id="1049126" name="íšľïḓê"/>
            <p:cNvSpPr/>
            <p:nvPr/>
          </p:nvSpPr>
          <p:spPr bwMode="auto">
            <a:xfrm>
              <a:off x="6103938" y="2406651"/>
              <a:ext cx="954088" cy="1265238"/>
            </a:xfrm>
            <a:custGeom>
              <a:avLst/>
              <a:gdLst>
                <a:gd name="T0" fmla="*/ 0 w 601"/>
                <a:gd name="T1" fmla="*/ 324 h 797"/>
                <a:gd name="T2" fmla="*/ 351 w 601"/>
                <a:gd name="T3" fmla="*/ 0 h 797"/>
                <a:gd name="T4" fmla="*/ 499 w 601"/>
                <a:gd name="T5" fmla="*/ 380 h 797"/>
                <a:gd name="T6" fmla="*/ 601 w 601"/>
                <a:gd name="T7" fmla="*/ 612 h 797"/>
                <a:gd name="T8" fmla="*/ 18 w 601"/>
                <a:gd name="T9" fmla="*/ 797 h 797"/>
                <a:gd name="T10" fmla="*/ 0 w 601"/>
                <a:gd name="T11" fmla="*/ 324 h 797"/>
              </a:gdLst>
              <a:ahLst/>
              <a:cxnLst>
                <a:cxn ang="0">
                  <a:pos x="T0" y="T1"/>
                </a:cxn>
                <a:cxn ang="0">
                  <a:pos x="T2" y="T3"/>
                </a:cxn>
                <a:cxn ang="0">
                  <a:pos x="T4" y="T5"/>
                </a:cxn>
                <a:cxn ang="0">
                  <a:pos x="T6" y="T7"/>
                </a:cxn>
                <a:cxn ang="0">
                  <a:pos x="T8" y="T9"/>
                </a:cxn>
                <a:cxn ang="0">
                  <a:pos x="T10" y="T11"/>
                </a:cxn>
              </a:cxnLst>
              <a:rect l="0" t="0" r="r" b="b"/>
              <a:pathLst>
                <a:path w="601" h="797">
                  <a:moveTo>
                    <a:pt x="0" y="324"/>
                  </a:moveTo>
                  <a:lnTo>
                    <a:pt x="351" y="0"/>
                  </a:lnTo>
                  <a:lnTo>
                    <a:pt x="499" y="380"/>
                  </a:lnTo>
                  <a:lnTo>
                    <a:pt x="601" y="612"/>
                  </a:lnTo>
                  <a:lnTo>
                    <a:pt x="18" y="797"/>
                  </a:lnTo>
                  <a:lnTo>
                    <a:pt x="0" y="324"/>
                  </a:lnTo>
                  <a:close/>
                </a:path>
              </a:pathLst>
            </a:custGeom>
            <a:solidFill>
              <a:srgbClr val="F2C799"/>
            </a:solidFill>
            <a:ln>
              <a:noFill/>
            </a:ln>
          </p:spPr>
          <p:txBody>
            <a:bodyPr anchor="ctr"/>
            <a:lstStyle/>
            <a:p>
              <a:pPr algn="ctr"/>
            </a:p>
          </p:txBody>
        </p:sp>
        <p:sp>
          <p:nvSpPr>
            <p:cNvPr id="1049127" name="isļïdê"/>
            <p:cNvSpPr/>
            <p:nvPr/>
          </p:nvSpPr>
          <p:spPr bwMode="auto">
            <a:xfrm>
              <a:off x="5164138" y="3186113"/>
              <a:ext cx="3376613" cy="2147888"/>
            </a:xfrm>
            <a:custGeom>
              <a:avLst/>
              <a:gdLst>
                <a:gd name="T0" fmla="*/ 60 w 230"/>
                <a:gd name="T1" fmla="*/ 12 h 146"/>
                <a:gd name="T2" fmla="*/ 136 w 230"/>
                <a:gd name="T3" fmla="*/ 0 h 146"/>
                <a:gd name="T4" fmla="*/ 163 w 230"/>
                <a:gd name="T5" fmla="*/ 5 h 146"/>
                <a:gd name="T6" fmla="*/ 198 w 230"/>
                <a:gd name="T7" fmla="*/ 33 h 146"/>
                <a:gd name="T8" fmla="*/ 230 w 230"/>
                <a:gd name="T9" fmla="*/ 101 h 146"/>
                <a:gd name="T10" fmla="*/ 196 w 230"/>
                <a:gd name="T11" fmla="*/ 146 h 146"/>
                <a:gd name="T12" fmla="*/ 0 w 230"/>
                <a:gd name="T13" fmla="*/ 146 h 146"/>
                <a:gd name="T14" fmla="*/ 16 w 230"/>
                <a:gd name="T15" fmla="*/ 34 h 146"/>
                <a:gd name="T16" fmla="*/ 60 w 230"/>
                <a:gd name="T17" fmla="*/ 1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46">
                  <a:moveTo>
                    <a:pt x="60" y="12"/>
                  </a:moveTo>
                  <a:cubicBezTo>
                    <a:pt x="74" y="32"/>
                    <a:pt x="97" y="22"/>
                    <a:pt x="136" y="0"/>
                  </a:cubicBezTo>
                  <a:cubicBezTo>
                    <a:pt x="163" y="5"/>
                    <a:pt x="163" y="5"/>
                    <a:pt x="163" y="5"/>
                  </a:cubicBezTo>
                  <a:cubicBezTo>
                    <a:pt x="179" y="8"/>
                    <a:pt x="192" y="18"/>
                    <a:pt x="198" y="33"/>
                  </a:cubicBezTo>
                  <a:cubicBezTo>
                    <a:pt x="230" y="101"/>
                    <a:pt x="230" y="101"/>
                    <a:pt x="230" y="101"/>
                  </a:cubicBezTo>
                  <a:cubicBezTo>
                    <a:pt x="196" y="146"/>
                    <a:pt x="196" y="146"/>
                    <a:pt x="196" y="146"/>
                  </a:cubicBezTo>
                  <a:cubicBezTo>
                    <a:pt x="0" y="146"/>
                    <a:pt x="0" y="146"/>
                    <a:pt x="0" y="146"/>
                  </a:cubicBezTo>
                  <a:cubicBezTo>
                    <a:pt x="16" y="34"/>
                    <a:pt x="16" y="34"/>
                    <a:pt x="16" y="34"/>
                  </a:cubicBezTo>
                  <a:cubicBezTo>
                    <a:pt x="60" y="12"/>
                    <a:pt x="60" y="12"/>
                    <a:pt x="60" y="12"/>
                  </a:cubicBezTo>
                </a:path>
              </a:pathLst>
            </a:custGeom>
            <a:solidFill>
              <a:srgbClr val="D5ECF5"/>
            </a:solidFill>
            <a:ln>
              <a:noFill/>
            </a:ln>
          </p:spPr>
          <p:txBody>
            <a:bodyPr anchor="ctr"/>
            <a:lstStyle/>
            <a:p>
              <a:pPr algn="ctr"/>
            </a:p>
          </p:txBody>
        </p:sp>
        <p:sp>
          <p:nvSpPr>
            <p:cNvPr id="1049128" name="iṥliḋê"/>
            <p:cNvSpPr/>
            <p:nvPr/>
          </p:nvSpPr>
          <p:spPr bwMode="auto">
            <a:xfrm>
              <a:off x="6176963" y="3892551"/>
              <a:ext cx="719138" cy="1279525"/>
            </a:xfrm>
            <a:custGeom>
              <a:avLst/>
              <a:gdLst>
                <a:gd name="T0" fmla="*/ 17 w 49"/>
                <a:gd name="T1" fmla="*/ 1 h 87"/>
                <a:gd name="T2" fmla="*/ 5 w 49"/>
                <a:gd name="T3" fmla="*/ 0 h 87"/>
                <a:gd name="T4" fmla="*/ 11 w 49"/>
                <a:gd name="T5" fmla="*/ 87 h 87"/>
                <a:gd name="T6" fmla="*/ 49 w 49"/>
                <a:gd name="T7" fmla="*/ 81 h 87"/>
                <a:gd name="T8" fmla="*/ 17 w 49"/>
                <a:gd name="T9" fmla="*/ 1 h 87"/>
              </a:gdLst>
              <a:ahLst/>
              <a:cxnLst>
                <a:cxn ang="0">
                  <a:pos x="T0" y="T1"/>
                </a:cxn>
                <a:cxn ang="0">
                  <a:pos x="T2" y="T3"/>
                </a:cxn>
                <a:cxn ang="0">
                  <a:pos x="T4" y="T5"/>
                </a:cxn>
                <a:cxn ang="0">
                  <a:pos x="T6" y="T7"/>
                </a:cxn>
                <a:cxn ang="0">
                  <a:pos x="T8" y="T9"/>
                </a:cxn>
              </a:cxnLst>
              <a:rect l="0" t="0" r="r" b="b"/>
              <a:pathLst>
                <a:path w="49" h="87">
                  <a:moveTo>
                    <a:pt x="17" y="1"/>
                  </a:moveTo>
                  <a:cubicBezTo>
                    <a:pt x="5" y="0"/>
                    <a:pt x="5" y="0"/>
                    <a:pt x="5" y="0"/>
                  </a:cubicBezTo>
                  <a:cubicBezTo>
                    <a:pt x="0" y="33"/>
                    <a:pt x="0" y="63"/>
                    <a:pt x="11" y="87"/>
                  </a:cubicBezTo>
                  <a:cubicBezTo>
                    <a:pt x="49" y="81"/>
                    <a:pt x="49" y="81"/>
                    <a:pt x="49" y="81"/>
                  </a:cubicBezTo>
                  <a:cubicBezTo>
                    <a:pt x="31" y="59"/>
                    <a:pt x="21" y="32"/>
                    <a:pt x="17" y="1"/>
                  </a:cubicBezTo>
                  <a:close/>
                </a:path>
              </a:pathLst>
            </a:custGeom>
            <a:solidFill>
              <a:srgbClr val="CF4518"/>
            </a:solidFill>
            <a:ln>
              <a:noFill/>
            </a:ln>
          </p:spPr>
          <p:txBody>
            <a:bodyPr anchor="ctr"/>
            <a:lstStyle/>
            <a:p>
              <a:pPr algn="ctr"/>
            </a:p>
          </p:txBody>
        </p:sp>
        <p:sp>
          <p:nvSpPr>
            <p:cNvPr id="1049129" name="ï$1ïḓe"/>
            <p:cNvSpPr/>
            <p:nvPr/>
          </p:nvSpPr>
          <p:spPr bwMode="auto">
            <a:xfrm>
              <a:off x="6015038" y="4746626"/>
              <a:ext cx="617538" cy="220663"/>
            </a:xfrm>
            <a:custGeom>
              <a:avLst/>
              <a:gdLst>
                <a:gd name="T0" fmla="*/ 7 w 42"/>
                <a:gd name="T1" fmla="*/ 0 h 15"/>
                <a:gd name="T2" fmla="*/ 20 w 42"/>
                <a:gd name="T3" fmla="*/ 3 h 15"/>
                <a:gd name="T4" fmla="*/ 41 w 42"/>
                <a:gd name="T5" fmla="*/ 5 h 15"/>
                <a:gd name="T6" fmla="*/ 30 w 42"/>
                <a:gd name="T7" fmla="*/ 14 h 15"/>
                <a:gd name="T8" fmla="*/ 18 w 42"/>
                <a:gd name="T9" fmla="*/ 14 h 15"/>
                <a:gd name="T10" fmla="*/ 2 w 42"/>
                <a:gd name="T11" fmla="*/ 9 h 15"/>
                <a:gd name="T12" fmla="*/ 2 w 42"/>
                <a:gd name="T13" fmla="*/ 0 h 15"/>
                <a:gd name="T14" fmla="*/ 7 w 42"/>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5">
                  <a:moveTo>
                    <a:pt x="7" y="0"/>
                  </a:moveTo>
                  <a:cubicBezTo>
                    <a:pt x="11" y="2"/>
                    <a:pt x="16" y="3"/>
                    <a:pt x="20" y="3"/>
                  </a:cubicBezTo>
                  <a:cubicBezTo>
                    <a:pt x="26" y="4"/>
                    <a:pt x="34" y="5"/>
                    <a:pt x="41" y="5"/>
                  </a:cubicBezTo>
                  <a:cubicBezTo>
                    <a:pt x="42" y="5"/>
                    <a:pt x="33" y="14"/>
                    <a:pt x="30" y="14"/>
                  </a:cubicBezTo>
                  <a:cubicBezTo>
                    <a:pt x="25" y="15"/>
                    <a:pt x="23" y="15"/>
                    <a:pt x="18" y="14"/>
                  </a:cubicBezTo>
                  <a:cubicBezTo>
                    <a:pt x="13" y="14"/>
                    <a:pt x="5" y="13"/>
                    <a:pt x="2" y="9"/>
                  </a:cubicBezTo>
                  <a:cubicBezTo>
                    <a:pt x="0" y="6"/>
                    <a:pt x="0" y="2"/>
                    <a:pt x="2" y="0"/>
                  </a:cubicBezTo>
                  <a:cubicBezTo>
                    <a:pt x="3" y="0"/>
                    <a:pt x="6" y="0"/>
                    <a:pt x="7" y="0"/>
                  </a:cubicBezTo>
                  <a:close/>
                </a:path>
              </a:pathLst>
            </a:custGeom>
            <a:solidFill>
              <a:srgbClr val="F2C799"/>
            </a:solidFill>
            <a:ln>
              <a:noFill/>
            </a:ln>
          </p:spPr>
          <p:txBody>
            <a:bodyPr anchor="ctr"/>
            <a:lstStyle/>
            <a:p>
              <a:pPr algn="ctr"/>
            </a:p>
          </p:txBody>
        </p:sp>
        <p:sp>
          <p:nvSpPr>
            <p:cNvPr id="1049130" name="îṧḻiḑè"/>
            <p:cNvSpPr/>
            <p:nvPr/>
          </p:nvSpPr>
          <p:spPr bwMode="auto">
            <a:xfrm>
              <a:off x="5634038" y="4819651"/>
              <a:ext cx="1571625" cy="455613"/>
            </a:xfrm>
            <a:custGeom>
              <a:avLst/>
              <a:gdLst>
                <a:gd name="T0" fmla="*/ 67 w 107"/>
                <a:gd name="T1" fmla="*/ 0 h 31"/>
                <a:gd name="T2" fmla="*/ 33 w 107"/>
                <a:gd name="T3" fmla="*/ 9 h 31"/>
                <a:gd name="T4" fmla="*/ 0 w 107"/>
                <a:gd name="T5" fmla="*/ 29 h 31"/>
                <a:gd name="T6" fmla="*/ 61 w 107"/>
                <a:gd name="T7" fmla="*/ 28 h 31"/>
                <a:gd name="T8" fmla="*/ 84 w 107"/>
                <a:gd name="T9" fmla="*/ 31 h 31"/>
                <a:gd name="T10" fmla="*/ 94 w 107"/>
                <a:gd name="T11" fmla="*/ 31 h 31"/>
                <a:gd name="T12" fmla="*/ 103 w 107"/>
                <a:gd name="T13" fmla="*/ 16 h 31"/>
                <a:gd name="T14" fmla="*/ 67 w 10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31">
                  <a:moveTo>
                    <a:pt x="67" y="0"/>
                  </a:moveTo>
                  <a:cubicBezTo>
                    <a:pt x="33" y="9"/>
                    <a:pt x="33" y="9"/>
                    <a:pt x="33" y="9"/>
                  </a:cubicBezTo>
                  <a:cubicBezTo>
                    <a:pt x="0" y="29"/>
                    <a:pt x="0" y="29"/>
                    <a:pt x="0" y="29"/>
                  </a:cubicBezTo>
                  <a:cubicBezTo>
                    <a:pt x="61" y="28"/>
                    <a:pt x="61" y="28"/>
                    <a:pt x="61" y="28"/>
                  </a:cubicBezTo>
                  <a:cubicBezTo>
                    <a:pt x="68" y="31"/>
                    <a:pt x="76" y="31"/>
                    <a:pt x="84" y="31"/>
                  </a:cubicBezTo>
                  <a:cubicBezTo>
                    <a:pt x="88" y="31"/>
                    <a:pt x="91" y="31"/>
                    <a:pt x="94" y="31"/>
                  </a:cubicBezTo>
                  <a:cubicBezTo>
                    <a:pt x="102" y="31"/>
                    <a:pt x="107" y="23"/>
                    <a:pt x="103" y="16"/>
                  </a:cubicBezTo>
                  <a:cubicBezTo>
                    <a:pt x="97" y="4"/>
                    <a:pt x="82" y="3"/>
                    <a:pt x="67" y="0"/>
                  </a:cubicBezTo>
                </a:path>
              </a:pathLst>
            </a:custGeom>
            <a:solidFill>
              <a:srgbClr val="FFD2A1"/>
            </a:solidFill>
            <a:ln>
              <a:noFill/>
            </a:ln>
          </p:spPr>
          <p:txBody>
            <a:bodyPr anchor="ctr"/>
            <a:lstStyle/>
            <a:p>
              <a:pPr algn="ctr"/>
            </a:p>
          </p:txBody>
        </p:sp>
        <p:sp>
          <p:nvSpPr>
            <p:cNvPr id="1049131" name="îŝļiḍè"/>
            <p:cNvSpPr/>
            <p:nvPr/>
          </p:nvSpPr>
          <p:spPr bwMode="auto">
            <a:xfrm>
              <a:off x="6970713" y="4848226"/>
              <a:ext cx="395288" cy="485775"/>
            </a:xfrm>
            <a:custGeom>
              <a:avLst/>
              <a:gdLst>
                <a:gd name="T0" fmla="*/ 18 w 27"/>
                <a:gd name="T1" fmla="*/ 0 h 33"/>
                <a:gd name="T2" fmla="*/ 0 w 27"/>
                <a:gd name="T3" fmla="*/ 3 h 33"/>
                <a:gd name="T4" fmla="*/ 5 w 27"/>
                <a:gd name="T5" fmla="*/ 33 h 33"/>
                <a:gd name="T6" fmla="*/ 27 w 27"/>
                <a:gd name="T7" fmla="*/ 33 h 33"/>
                <a:gd name="T8" fmla="*/ 18 w 27"/>
                <a:gd name="T9" fmla="*/ 0 h 33"/>
              </a:gdLst>
              <a:ahLst/>
              <a:cxnLst>
                <a:cxn ang="0">
                  <a:pos x="T0" y="T1"/>
                </a:cxn>
                <a:cxn ang="0">
                  <a:pos x="T2" y="T3"/>
                </a:cxn>
                <a:cxn ang="0">
                  <a:pos x="T4" y="T5"/>
                </a:cxn>
                <a:cxn ang="0">
                  <a:pos x="T6" y="T7"/>
                </a:cxn>
                <a:cxn ang="0">
                  <a:pos x="T8" y="T9"/>
                </a:cxn>
              </a:cxnLst>
              <a:rect l="0" t="0" r="r" b="b"/>
              <a:pathLst>
                <a:path w="27" h="33">
                  <a:moveTo>
                    <a:pt x="18" y="0"/>
                  </a:moveTo>
                  <a:cubicBezTo>
                    <a:pt x="0" y="3"/>
                    <a:pt x="0" y="3"/>
                    <a:pt x="0" y="3"/>
                  </a:cubicBezTo>
                  <a:cubicBezTo>
                    <a:pt x="3" y="12"/>
                    <a:pt x="5" y="20"/>
                    <a:pt x="5" y="33"/>
                  </a:cubicBezTo>
                  <a:cubicBezTo>
                    <a:pt x="27" y="33"/>
                    <a:pt x="27" y="33"/>
                    <a:pt x="27" y="33"/>
                  </a:cubicBezTo>
                  <a:cubicBezTo>
                    <a:pt x="18" y="0"/>
                    <a:pt x="18" y="0"/>
                    <a:pt x="18" y="0"/>
                  </a:cubicBezTo>
                </a:path>
              </a:pathLst>
            </a:custGeom>
            <a:solidFill>
              <a:srgbClr val="DEF6FF"/>
            </a:solidFill>
            <a:ln>
              <a:noFill/>
            </a:ln>
          </p:spPr>
          <p:txBody>
            <a:bodyPr anchor="ctr"/>
            <a:lstStyle/>
            <a:p>
              <a:pPr algn="ctr"/>
            </a:p>
          </p:txBody>
        </p:sp>
        <p:sp>
          <p:nvSpPr>
            <p:cNvPr id="1049132" name="í$liḋe"/>
            <p:cNvSpPr/>
            <p:nvPr/>
          </p:nvSpPr>
          <p:spPr bwMode="auto">
            <a:xfrm>
              <a:off x="4532313" y="2627313"/>
              <a:ext cx="439738" cy="912813"/>
            </a:xfrm>
            <a:custGeom>
              <a:avLst/>
              <a:gdLst>
                <a:gd name="T0" fmla="*/ 30 w 30"/>
                <a:gd name="T1" fmla="*/ 46 h 62"/>
                <a:gd name="T2" fmla="*/ 19 w 30"/>
                <a:gd name="T3" fmla="*/ 30 h 62"/>
                <a:gd name="T4" fmla="*/ 18 w 30"/>
                <a:gd name="T5" fmla="*/ 29 h 62"/>
                <a:gd name="T6" fmla="*/ 18 w 30"/>
                <a:gd name="T7" fmla="*/ 11 h 62"/>
                <a:gd name="T8" fmla="*/ 22 w 30"/>
                <a:gd name="T9" fmla="*/ 17 h 62"/>
                <a:gd name="T10" fmla="*/ 22 w 30"/>
                <a:gd name="T11" fmla="*/ 18 h 62"/>
                <a:gd name="T12" fmla="*/ 30 w 30"/>
                <a:gd name="T13" fmla="*/ 18 h 62"/>
                <a:gd name="T14" fmla="*/ 30 w 30"/>
                <a:gd name="T15" fmla="*/ 17 h 62"/>
                <a:gd name="T16" fmla="*/ 18 w 30"/>
                <a:gd name="T17" fmla="*/ 5 h 62"/>
                <a:gd name="T18" fmla="*/ 18 w 30"/>
                <a:gd name="T19" fmla="*/ 0 h 62"/>
                <a:gd name="T20" fmla="*/ 13 w 30"/>
                <a:gd name="T21" fmla="*/ 0 h 62"/>
                <a:gd name="T22" fmla="*/ 13 w 30"/>
                <a:gd name="T23" fmla="*/ 5 h 62"/>
                <a:gd name="T24" fmla="*/ 0 w 30"/>
                <a:gd name="T25" fmla="*/ 17 h 62"/>
                <a:gd name="T26" fmla="*/ 12 w 30"/>
                <a:gd name="T27" fmla="*/ 34 h 62"/>
                <a:gd name="T28" fmla="*/ 13 w 30"/>
                <a:gd name="T29" fmla="*/ 34 h 62"/>
                <a:gd name="T30" fmla="*/ 13 w 30"/>
                <a:gd name="T31" fmla="*/ 53 h 62"/>
                <a:gd name="T32" fmla="*/ 8 w 30"/>
                <a:gd name="T33" fmla="*/ 46 h 62"/>
                <a:gd name="T34" fmla="*/ 8 w 30"/>
                <a:gd name="T35" fmla="*/ 44 h 62"/>
                <a:gd name="T36" fmla="*/ 0 w 30"/>
                <a:gd name="T37" fmla="*/ 44 h 62"/>
                <a:gd name="T38" fmla="*/ 0 w 30"/>
                <a:gd name="T39" fmla="*/ 46 h 62"/>
                <a:gd name="T40" fmla="*/ 13 w 30"/>
                <a:gd name="T41" fmla="*/ 58 h 62"/>
                <a:gd name="T42" fmla="*/ 13 w 30"/>
                <a:gd name="T43" fmla="*/ 62 h 62"/>
                <a:gd name="T44" fmla="*/ 18 w 30"/>
                <a:gd name="T45" fmla="*/ 62 h 62"/>
                <a:gd name="T46" fmla="*/ 18 w 30"/>
                <a:gd name="T47" fmla="*/ 58 h 62"/>
                <a:gd name="T48" fmla="*/ 30 w 30"/>
                <a:gd name="T49" fmla="*/ 46 h 62"/>
                <a:gd name="T50" fmla="*/ 9 w 30"/>
                <a:gd name="T51" fmla="*/ 17 h 62"/>
                <a:gd name="T52" fmla="*/ 13 w 30"/>
                <a:gd name="T53" fmla="*/ 11 h 62"/>
                <a:gd name="T54" fmla="*/ 13 w 30"/>
                <a:gd name="T55" fmla="*/ 25 h 62"/>
                <a:gd name="T56" fmla="*/ 9 w 30"/>
                <a:gd name="T57" fmla="*/ 17 h 62"/>
                <a:gd name="T58" fmla="*/ 18 w 30"/>
                <a:gd name="T59" fmla="*/ 53 h 62"/>
                <a:gd name="T60" fmla="*/ 18 w 30"/>
                <a:gd name="T61" fmla="*/ 38 h 62"/>
                <a:gd name="T62" fmla="*/ 22 w 30"/>
                <a:gd name="T63" fmla="*/ 46 h 62"/>
                <a:gd name="T64" fmla="*/ 18 w 30"/>
                <a:gd name="T65"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62">
                  <a:moveTo>
                    <a:pt x="30" y="46"/>
                  </a:moveTo>
                  <a:cubicBezTo>
                    <a:pt x="30" y="38"/>
                    <a:pt x="24" y="34"/>
                    <a:pt x="19" y="30"/>
                  </a:cubicBezTo>
                  <a:cubicBezTo>
                    <a:pt x="18" y="30"/>
                    <a:pt x="18" y="29"/>
                    <a:pt x="18" y="29"/>
                  </a:cubicBezTo>
                  <a:cubicBezTo>
                    <a:pt x="18" y="11"/>
                    <a:pt x="18" y="11"/>
                    <a:pt x="18" y="11"/>
                  </a:cubicBezTo>
                  <a:cubicBezTo>
                    <a:pt x="21" y="11"/>
                    <a:pt x="22" y="14"/>
                    <a:pt x="22" y="17"/>
                  </a:cubicBezTo>
                  <a:cubicBezTo>
                    <a:pt x="22" y="18"/>
                    <a:pt x="22" y="18"/>
                    <a:pt x="22" y="18"/>
                  </a:cubicBezTo>
                  <a:cubicBezTo>
                    <a:pt x="30" y="18"/>
                    <a:pt x="30" y="18"/>
                    <a:pt x="30" y="18"/>
                  </a:cubicBezTo>
                  <a:cubicBezTo>
                    <a:pt x="30" y="17"/>
                    <a:pt x="30" y="17"/>
                    <a:pt x="30" y="17"/>
                  </a:cubicBezTo>
                  <a:cubicBezTo>
                    <a:pt x="30" y="8"/>
                    <a:pt x="24" y="6"/>
                    <a:pt x="18" y="5"/>
                  </a:cubicBezTo>
                  <a:cubicBezTo>
                    <a:pt x="18" y="0"/>
                    <a:pt x="18" y="0"/>
                    <a:pt x="18" y="0"/>
                  </a:cubicBezTo>
                  <a:cubicBezTo>
                    <a:pt x="13" y="0"/>
                    <a:pt x="13" y="0"/>
                    <a:pt x="13" y="0"/>
                  </a:cubicBezTo>
                  <a:cubicBezTo>
                    <a:pt x="13" y="5"/>
                    <a:pt x="13" y="5"/>
                    <a:pt x="13" y="5"/>
                  </a:cubicBezTo>
                  <a:cubicBezTo>
                    <a:pt x="7" y="6"/>
                    <a:pt x="0" y="8"/>
                    <a:pt x="0" y="17"/>
                  </a:cubicBezTo>
                  <a:cubicBezTo>
                    <a:pt x="0" y="25"/>
                    <a:pt x="6" y="29"/>
                    <a:pt x="12" y="34"/>
                  </a:cubicBezTo>
                  <a:cubicBezTo>
                    <a:pt x="13" y="34"/>
                    <a:pt x="13" y="34"/>
                    <a:pt x="13" y="34"/>
                  </a:cubicBezTo>
                  <a:cubicBezTo>
                    <a:pt x="13" y="53"/>
                    <a:pt x="13" y="53"/>
                    <a:pt x="13" y="53"/>
                  </a:cubicBezTo>
                  <a:cubicBezTo>
                    <a:pt x="9" y="52"/>
                    <a:pt x="8" y="49"/>
                    <a:pt x="8" y="46"/>
                  </a:cubicBezTo>
                  <a:cubicBezTo>
                    <a:pt x="8" y="44"/>
                    <a:pt x="8" y="44"/>
                    <a:pt x="8" y="44"/>
                  </a:cubicBezTo>
                  <a:cubicBezTo>
                    <a:pt x="0" y="44"/>
                    <a:pt x="0" y="44"/>
                    <a:pt x="0" y="44"/>
                  </a:cubicBezTo>
                  <a:cubicBezTo>
                    <a:pt x="0" y="46"/>
                    <a:pt x="0" y="46"/>
                    <a:pt x="0" y="46"/>
                  </a:cubicBezTo>
                  <a:cubicBezTo>
                    <a:pt x="0" y="55"/>
                    <a:pt x="6" y="58"/>
                    <a:pt x="13" y="58"/>
                  </a:cubicBezTo>
                  <a:cubicBezTo>
                    <a:pt x="13" y="62"/>
                    <a:pt x="13" y="62"/>
                    <a:pt x="13" y="62"/>
                  </a:cubicBezTo>
                  <a:cubicBezTo>
                    <a:pt x="18" y="62"/>
                    <a:pt x="18" y="62"/>
                    <a:pt x="18" y="62"/>
                  </a:cubicBezTo>
                  <a:cubicBezTo>
                    <a:pt x="18" y="58"/>
                    <a:pt x="18" y="58"/>
                    <a:pt x="18" y="58"/>
                  </a:cubicBezTo>
                  <a:cubicBezTo>
                    <a:pt x="24" y="58"/>
                    <a:pt x="30" y="55"/>
                    <a:pt x="30" y="46"/>
                  </a:cubicBezTo>
                  <a:close/>
                  <a:moveTo>
                    <a:pt x="9" y="17"/>
                  </a:moveTo>
                  <a:cubicBezTo>
                    <a:pt x="9" y="15"/>
                    <a:pt x="10" y="12"/>
                    <a:pt x="13" y="11"/>
                  </a:cubicBezTo>
                  <a:cubicBezTo>
                    <a:pt x="13" y="25"/>
                    <a:pt x="13" y="25"/>
                    <a:pt x="13" y="25"/>
                  </a:cubicBezTo>
                  <a:cubicBezTo>
                    <a:pt x="10" y="23"/>
                    <a:pt x="9" y="20"/>
                    <a:pt x="9" y="17"/>
                  </a:cubicBezTo>
                  <a:close/>
                  <a:moveTo>
                    <a:pt x="18" y="53"/>
                  </a:moveTo>
                  <a:cubicBezTo>
                    <a:pt x="18" y="38"/>
                    <a:pt x="18" y="38"/>
                    <a:pt x="18" y="38"/>
                  </a:cubicBezTo>
                  <a:cubicBezTo>
                    <a:pt x="20" y="40"/>
                    <a:pt x="22" y="43"/>
                    <a:pt x="22" y="46"/>
                  </a:cubicBezTo>
                  <a:cubicBezTo>
                    <a:pt x="22" y="49"/>
                    <a:pt x="21" y="52"/>
                    <a:pt x="18" y="53"/>
                  </a:cubicBezTo>
                  <a:close/>
                </a:path>
              </a:pathLst>
            </a:custGeom>
            <a:solidFill>
              <a:srgbClr val="00A19A"/>
            </a:solidFill>
            <a:ln>
              <a:noFill/>
            </a:ln>
          </p:spPr>
          <p:txBody>
            <a:bodyPr anchor="ctr"/>
            <a:lstStyle/>
            <a:p>
              <a:pPr algn="ctr"/>
            </a:p>
          </p:txBody>
        </p:sp>
        <p:sp>
          <p:nvSpPr>
            <p:cNvPr id="1049133" name="íṣḷîdè"/>
            <p:cNvSpPr/>
            <p:nvPr/>
          </p:nvSpPr>
          <p:spPr bwMode="auto">
            <a:xfrm>
              <a:off x="3621088" y="3686176"/>
              <a:ext cx="2276475" cy="1530350"/>
            </a:xfrm>
            <a:custGeom>
              <a:avLst/>
              <a:gdLst>
                <a:gd name="T0" fmla="*/ 154 w 155"/>
                <a:gd name="T1" fmla="*/ 96 h 104"/>
                <a:gd name="T2" fmla="*/ 135 w 155"/>
                <a:gd name="T3" fmla="*/ 8 h 104"/>
                <a:gd name="T4" fmla="*/ 125 w 155"/>
                <a:gd name="T5" fmla="*/ 0 h 104"/>
                <a:gd name="T6" fmla="*/ 7 w 155"/>
                <a:gd name="T7" fmla="*/ 0 h 104"/>
                <a:gd name="T8" fmla="*/ 1 w 155"/>
                <a:gd name="T9" fmla="*/ 8 h 104"/>
                <a:gd name="T10" fmla="*/ 21 w 155"/>
                <a:gd name="T11" fmla="*/ 96 h 104"/>
                <a:gd name="T12" fmla="*/ 30 w 155"/>
                <a:gd name="T13" fmla="*/ 104 h 104"/>
                <a:gd name="T14" fmla="*/ 148 w 155"/>
                <a:gd name="T15" fmla="*/ 104 h 104"/>
                <a:gd name="T16" fmla="*/ 154 w 155"/>
                <a:gd name="T17"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104">
                  <a:moveTo>
                    <a:pt x="154" y="96"/>
                  </a:moveTo>
                  <a:cubicBezTo>
                    <a:pt x="135" y="8"/>
                    <a:pt x="135" y="8"/>
                    <a:pt x="135" y="8"/>
                  </a:cubicBezTo>
                  <a:cubicBezTo>
                    <a:pt x="134" y="4"/>
                    <a:pt x="129" y="0"/>
                    <a:pt x="125" y="0"/>
                  </a:cubicBezTo>
                  <a:cubicBezTo>
                    <a:pt x="7" y="0"/>
                    <a:pt x="7" y="0"/>
                    <a:pt x="7" y="0"/>
                  </a:cubicBezTo>
                  <a:cubicBezTo>
                    <a:pt x="3" y="0"/>
                    <a:pt x="0" y="4"/>
                    <a:pt x="1" y="8"/>
                  </a:cubicBezTo>
                  <a:cubicBezTo>
                    <a:pt x="21" y="96"/>
                    <a:pt x="21" y="96"/>
                    <a:pt x="21" y="96"/>
                  </a:cubicBezTo>
                  <a:cubicBezTo>
                    <a:pt x="22" y="101"/>
                    <a:pt x="26" y="104"/>
                    <a:pt x="30" y="104"/>
                  </a:cubicBezTo>
                  <a:cubicBezTo>
                    <a:pt x="148" y="104"/>
                    <a:pt x="148" y="104"/>
                    <a:pt x="148" y="104"/>
                  </a:cubicBezTo>
                  <a:cubicBezTo>
                    <a:pt x="152" y="104"/>
                    <a:pt x="155" y="101"/>
                    <a:pt x="154" y="96"/>
                  </a:cubicBezTo>
                  <a:close/>
                </a:path>
              </a:pathLst>
            </a:custGeom>
            <a:solidFill>
              <a:srgbClr val="3C3C3B"/>
            </a:solidFill>
            <a:ln>
              <a:noFill/>
            </a:ln>
          </p:spPr>
          <p:txBody>
            <a:bodyPr anchor="ctr"/>
            <a:lstStyle/>
            <a:p>
              <a:pPr algn="ctr"/>
            </a:p>
          </p:txBody>
        </p:sp>
        <p:sp>
          <p:nvSpPr>
            <p:cNvPr id="1049134" name="iṥlídé"/>
            <p:cNvSpPr/>
            <p:nvPr/>
          </p:nvSpPr>
          <p:spPr bwMode="auto">
            <a:xfrm>
              <a:off x="3562350" y="3686176"/>
              <a:ext cx="2276475" cy="1530350"/>
            </a:xfrm>
            <a:custGeom>
              <a:avLst/>
              <a:gdLst>
                <a:gd name="T0" fmla="*/ 148 w 155"/>
                <a:gd name="T1" fmla="*/ 104 h 104"/>
                <a:gd name="T2" fmla="*/ 30 w 155"/>
                <a:gd name="T3" fmla="*/ 104 h 104"/>
                <a:gd name="T4" fmla="*/ 20 w 155"/>
                <a:gd name="T5" fmla="*/ 96 h 104"/>
                <a:gd name="T6" fmla="*/ 1 w 155"/>
                <a:gd name="T7" fmla="*/ 8 h 104"/>
                <a:gd name="T8" fmla="*/ 7 w 155"/>
                <a:gd name="T9" fmla="*/ 0 h 104"/>
                <a:gd name="T10" fmla="*/ 125 w 155"/>
                <a:gd name="T11" fmla="*/ 0 h 104"/>
                <a:gd name="T12" fmla="*/ 134 w 155"/>
                <a:gd name="T13" fmla="*/ 8 h 104"/>
                <a:gd name="T14" fmla="*/ 154 w 155"/>
                <a:gd name="T15" fmla="*/ 96 h 104"/>
                <a:gd name="T16" fmla="*/ 148 w 155"/>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104">
                  <a:moveTo>
                    <a:pt x="148" y="104"/>
                  </a:moveTo>
                  <a:cubicBezTo>
                    <a:pt x="30" y="104"/>
                    <a:pt x="30" y="104"/>
                    <a:pt x="30" y="104"/>
                  </a:cubicBezTo>
                  <a:cubicBezTo>
                    <a:pt x="26" y="104"/>
                    <a:pt x="21" y="101"/>
                    <a:pt x="20" y="96"/>
                  </a:cubicBezTo>
                  <a:cubicBezTo>
                    <a:pt x="1" y="8"/>
                    <a:pt x="1" y="8"/>
                    <a:pt x="1" y="8"/>
                  </a:cubicBezTo>
                  <a:cubicBezTo>
                    <a:pt x="0" y="4"/>
                    <a:pt x="3" y="0"/>
                    <a:pt x="7" y="0"/>
                  </a:cubicBezTo>
                  <a:cubicBezTo>
                    <a:pt x="125" y="0"/>
                    <a:pt x="125" y="0"/>
                    <a:pt x="125" y="0"/>
                  </a:cubicBezTo>
                  <a:cubicBezTo>
                    <a:pt x="129" y="0"/>
                    <a:pt x="133" y="4"/>
                    <a:pt x="134" y="8"/>
                  </a:cubicBezTo>
                  <a:cubicBezTo>
                    <a:pt x="154" y="96"/>
                    <a:pt x="154" y="96"/>
                    <a:pt x="154" y="96"/>
                  </a:cubicBezTo>
                  <a:cubicBezTo>
                    <a:pt x="155" y="101"/>
                    <a:pt x="152" y="104"/>
                    <a:pt x="148" y="104"/>
                  </a:cubicBezTo>
                  <a:close/>
                </a:path>
              </a:pathLst>
            </a:custGeom>
            <a:solidFill>
              <a:srgbClr val="575756"/>
            </a:solidFill>
            <a:ln>
              <a:noFill/>
            </a:ln>
          </p:spPr>
          <p:txBody>
            <a:bodyPr anchor="ctr"/>
            <a:lstStyle/>
            <a:p>
              <a:pPr algn="ctr"/>
            </a:p>
          </p:txBody>
        </p:sp>
        <p:sp>
          <p:nvSpPr>
            <p:cNvPr id="1049135" name="ïṣ1iḍê"/>
            <p:cNvSpPr/>
            <p:nvPr/>
          </p:nvSpPr>
          <p:spPr bwMode="auto">
            <a:xfrm>
              <a:off x="4532313" y="4333876"/>
              <a:ext cx="249238" cy="234950"/>
            </a:xfrm>
            <a:custGeom>
              <a:avLst/>
              <a:gdLst>
                <a:gd name="T0" fmla="*/ 17 w 17"/>
                <a:gd name="T1" fmla="*/ 8 h 16"/>
                <a:gd name="T2" fmla="*/ 10 w 17"/>
                <a:gd name="T3" fmla="*/ 16 h 16"/>
                <a:gd name="T4" fmla="*/ 1 w 17"/>
                <a:gd name="T5" fmla="*/ 8 h 16"/>
                <a:gd name="T6" fmla="*/ 7 w 17"/>
                <a:gd name="T7" fmla="*/ 0 h 16"/>
                <a:gd name="T8" fmla="*/ 17 w 17"/>
                <a:gd name="T9" fmla="*/ 8 h 16"/>
              </a:gdLst>
              <a:ahLst/>
              <a:cxnLst>
                <a:cxn ang="0">
                  <a:pos x="T0" y="T1"/>
                </a:cxn>
                <a:cxn ang="0">
                  <a:pos x="T2" y="T3"/>
                </a:cxn>
                <a:cxn ang="0">
                  <a:pos x="T4" y="T5"/>
                </a:cxn>
                <a:cxn ang="0">
                  <a:pos x="T6" y="T7"/>
                </a:cxn>
                <a:cxn ang="0">
                  <a:pos x="T8" y="T9"/>
                </a:cxn>
              </a:cxnLst>
              <a:rect l="0" t="0" r="r" b="b"/>
              <a:pathLst>
                <a:path w="17" h="16">
                  <a:moveTo>
                    <a:pt x="17" y="8"/>
                  </a:moveTo>
                  <a:cubicBezTo>
                    <a:pt x="17" y="12"/>
                    <a:pt x="15" y="16"/>
                    <a:pt x="10" y="16"/>
                  </a:cubicBezTo>
                  <a:cubicBezTo>
                    <a:pt x="6" y="16"/>
                    <a:pt x="2" y="12"/>
                    <a:pt x="1" y="8"/>
                  </a:cubicBezTo>
                  <a:cubicBezTo>
                    <a:pt x="0" y="4"/>
                    <a:pt x="2" y="0"/>
                    <a:pt x="7" y="0"/>
                  </a:cubicBezTo>
                  <a:cubicBezTo>
                    <a:pt x="11" y="0"/>
                    <a:pt x="16" y="4"/>
                    <a:pt x="17" y="8"/>
                  </a:cubicBezTo>
                  <a:close/>
                </a:path>
              </a:pathLst>
            </a:custGeom>
            <a:solidFill>
              <a:srgbClr val="DEF6FF"/>
            </a:solidFill>
            <a:ln>
              <a:noFill/>
            </a:ln>
          </p:spPr>
          <p:txBody>
            <a:bodyPr anchor="ctr"/>
            <a:lstStyle/>
            <a:p>
              <a:pPr algn="ctr"/>
            </a:p>
          </p:txBody>
        </p:sp>
        <p:sp>
          <p:nvSpPr>
            <p:cNvPr id="1049136" name="ïşļíḋè"/>
            <p:cNvSpPr/>
            <p:nvPr/>
          </p:nvSpPr>
          <p:spPr bwMode="auto">
            <a:xfrm>
              <a:off x="4106863" y="5216526"/>
              <a:ext cx="2863850" cy="117475"/>
            </a:xfrm>
            <a:custGeom>
              <a:avLst/>
              <a:gdLst>
                <a:gd name="T0" fmla="*/ 1804 w 1804"/>
                <a:gd name="T1" fmla="*/ 74 h 74"/>
                <a:gd name="T2" fmla="*/ 1508 w 1804"/>
                <a:gd name="T3" fmla="*/ 74 h 74"/>
                <a:gd name="T4" fmla="*/ 0 w 1804"/>
                <a:gd name="T5" fmla="*/ 74 h 74"/>
                <a:gd name="T6" fmla="*/ 0 w 1804"/>
                <a:gd name="T7" fmla="*/ 0 h 74"/>
                <a:gd name="T8" fmla="*/ 1804 w 1804"/>
                <a:gd name="T9" fmla="*/ 0 h 74"/>
                <a:gd name="T10" fmla="*/ 1804 w 1804"/>
                <a:gd name="T11" fmla="*/ 74 h 74"/>
              </a:gdLst>
              <a:ahLst/>
              <a:cxnLst>
                <a:cxn ang="0">
                  <a:pos x="T0" y="T1"/>
                </a:cxn>
                <a:cxn ang="0">
                  <a:pos x="T2" y="T3"/>
                </a:cxn>
                <a:cxn ang="0">
                  <a:pos x="T4" y="T5"/>
                </a:cxn>
                <a:cxn ang="0">
                  <a:pos x="T6" y="T7"/>
                </a:cxn>
                <a:cxn ang="0">
                  <a:pos x="T8" y="T9"/>
                </a:cxn>
                <a:cxn ang="0">
                  <a:pos x="T10" y="T11"/>
                </a:cxn>
              </a:cxnLst>
              <a:rect l="0" t="0" r="r" b="b"/>
              <a:pathLst>
                <a:path w="1804" h="74">
                  <a:moveTo>
                    <a:pt x="1804" y="74"/>
                  </a:moveTo>
                  <a:lnTo>
                    <a:pt x="1508" y="74"/>
                  </a:lnTo>
                  <a:lnTo>
                    <a:pt x="0" y="74"/>
                  </a:lnTo>
                  <a:lnTo>
                    <a:pt x="0" y="0"/>
                  </a:lnTo>
                  <a:lnTo>
                    <a:pt x="1804" y="0"/>
                  </a:lnTo>
                  <a:lnTo>
                    <a:pt x="1804" y="74"/>
                  </a:lnTo>
                  <a:close/>
                </a:path>
              </a:pathLst>
            </a:custGeom>
            <a:solidFill>
              <a:srgbClr val="575756"/>
            </a:solidFill>
            <a:ln>
              <a:noFill/>
            </a:ln>
          </p:spPr>
          <p:txBody>
            <a:bodyPr anchor="ctr"/>
            <a:lstStyle/>
            <a:p>
              <a:pPr algn="ctr"/>
            </a:p>
          </p:txBody>
        </p:sp>
        <p:sp>
          <p:nvSpPr>
            <p:cNvPr id="1049137" name="íš1ïḑe"/>
            <p:cNvSpPr/>
            <p:nvPr/>
          </p:nvSpPr>
          <p:spPr bwMode="auto">
            <a:xfrm>
              <a:off x="4106863" y="5216526"/>
              <a:ext cx="1776413" cy="117475"/>
            </a:xfrm>
            <a:prstGeom prst="rect">
              <a:avLst/>
            </a:prstGeom>
            <a:solidFill>
              <a:srgbClr val="3C3C3B"/>
            </a:solidFill>
            <a:ln>
              <a:noFill/>
            </a:ln>
          </p:spPr>
          <p:txBody>
            <a:bodyPr anchor="ctr"/>
            <a:lstStyle/>
            <a:p>
              <a:pPr algn="ctr"/>
            </a:p>
          </p:txBody>
        </p:sp>
        <p:sp>
          <p:nvSpPr>
            <p:cNvPr id="1049138" name="îŝḻiḍe"/>
            <p:cNvSpPr/>
            <p:nvPr/>
          </p:nvSpPr>
          <p:spPr bwMode="auto">
            <a:xfrm>
              <a:off x="7234238" y="4643438"/>
              <a:ext cx="1409700" cy="690563"/>
            </a:xfrm>
            <a:custGeom>
              <a:avLst/>
              <a:gdLst>
                <a:gd name="T0" fmla="*/ 89 w 96"/>
                <a:gd name="T1" fmla="*/ 2 h 47"/>
                <a:gd name="T2" fmla="*/ 38 w 96"/>
                <a:gd name="T3" fmla="*/ 0 h 47"/>
                <a:gd name="T4" fmla="*/ 0 w 96"/>
                <a:gd name="T5" fmla="*/ 14 h 47"/>
                <a:gd name="T6" fmla="*/ 9 w 96"/>
                <a:gd name="T7" fmla="*/ 47 h 47"/>
                <a:gd name="T8" fmla="*/ 86 w 96"/>
                <a:gd name="T9" fmla="*/ 47 h 47"/>
                <a:gd name="T10" fmla="*/ 89 w 96"/>
                <a:gd name="T11" fmla="*/ 2 h 47"/>
              </a:gdLst>
              <a:ahLst/>
              <a:cxnLst>
                <a:cxn ang="0">
                  <a:pos x="T0" y="T1"/>
                </a:cxn>
                <a:cxn ang="0">
                  <a:pos x="T2" y="T3"/>
                </a:cxn>
                <a:cxn ang="0">
                  <a:pos x="T4" y="T5"/>
                </a:cxn>
                <a:cxn ang="0">
                  <a:pos x="T6" y="T7"/>
                </a:cxn>
                <a:cxn ang="0">
                  <a:pos x="T8" y="T9"/>
                </a:cxn>
                <a:cxn ang="0">
                  <a:pos x="T10" y="T11"/>
                </a:cxn>
              </a:cxnLst>
              <a:rect l="0" t="0" r="r" b="b"/>
              <a:pathLst>
                <a:path w="96" h="47">
                  <a:moveTo>
                    <a:pt x="89" y="2"/>
                  </a:moveTo>
                  <a:cubicBezTo>
                    <a:pt x="38" y="0"/>
                    <a:pt x="38" y="0"/>
                    <a:pt x="38" y="0"/>
                  </a:cubicBezTo>
                  <a:cubicBezTo>
                    <a:pt x="0" y="14"/>
                    <a:pt x="0" y="14"/>
                    <a:pt x="0" y="14"/>
                  </a:cubicBezTo>
                  <a:cubicBezTo>
                    <a:pt x="9" y="47"/>
                    <a:pt x="9" y="47"/>
                    <a:pt x="9" y="47"/>
                  </a:cubicBezTo>
                  <a:cubicBezTo>
                    <a:pt x="86" y="47"/>
                    <a:pt x="86" y="47"/>
                    <a:pt x="86" y="47"/>
                  </a:cubicBezTo>
                  <a:cubicBezTo>
                    <a:pt x="96" y="41"/>
                    <a:pt x="96" y="25"/>
                    <a:pt x="89" y="2"/>
                  </a:cubicBezTo>
                </a:path>
              </a:pathLst>
            </a:custGeom>
            <a:solidFill>
              <a:srgbClr val="D5ECF5"/>
            </a:solidFill>
            <a:ln>
              <a:noFill/>
            </a:ln>
          </p:spPr>
          <p:txBody>
            <a:bodyPr anchor="ctr"/>
            <a:lstStyle/>
            <a:p>
              <a:pPr algn="ctr"/>
            </a:p>
          </p:txBody>
        </p:sp>
        <p:sp>
          <p:nvSpPr>
            <p:cNvPr id="1049139" name="íšḷîďe"/>
            <p:cNvSpPr/>
            <p:nvPr/>
          </p:nvSpPr>
          <p:spPr bwMode="auto">
            <a:xfrm>
              <a:off x="6176963" y="3524251"/>
              <a:ext cx="307975" cy="382588"/>
            </a:xfrm>
            <a:custGeom>
              <a:avLst/>
              <a:gdLst>
                <a:gd name="T0" fmla="*/ 157 w 194"/>
                <a:gd name="T1" fmla="*/ 241 h 241"/>
                <a:gd name="T2" fmla="*/ 46 w 194"/>
                <a:gd name="T3" fmla="*/ 232 h 241"/>
                <a:gd name="T4" fmla="*/ 0 w 194"/>
                <a:gd name="T5" fmla="*/ 0 h 241"/>
                <a:gd name="T6" fmla="*/ 194 w 194"/>
                <a:gd name="T7" fmla="*/ 0 h 241"/>
                <a:gd name="T8" fmla="*/ 157 w 194"/>
                <a:gd name="T9" fmla="*/ 241 h 241"/>
              </a:gdLst>
              <a:ahLst/>
              <a:cxnLst>
                <a:cxn ang="0">
                  <a:pos x="T0" y="T1"/>
                </a:cxn>
                <a:cxn ang="0">
                  <a:pos x="T2" y="T3"/>
                </a:cxn>
                <a:cxn ang="0">
                  <a:pos x="T4" y="T5"/>
                </a:cxn>
                <a:cxn ang="0">
                  <a:pos x="T6" y="T7"/>
                </a:cxn>
                <a:cxn ang="0">
                  <a:pos x="T8" y="T9"/>
                </a:cxn>
              </a:cxnLst>
              <a:rect l="0" t="0" r="r" b="b"/>
              <a:pathLst>
                <a:path w="194" h="241">
                  <a:moveTo>
                    <a:pt x="157" y="241"/>
                  </a:moveTo>
                  <a:lnTo>
                    <a:pt x="46" y="232"/>
                  </a:lnTo>
                  <a:lnTo>
                    <a:pt x="0" y="0"/>
                  </a:lnTo>
                  <a:lnTo>
                    <a:pt x="194" y="0"/>
                  </a:lnTo>
                  <a:lnTo>
                    <a:pt x="157" y="241"/>
                  </a:lnTo>
                  <a:close/>
                </a:path>
              </a:pathLst>
            </a:custGeom>
            <a:solidFill>
              <a:srgbClr val="E94E1B"/>
            </a:solidFill>
            <a:ln>
              <a:noFill/>
            </a:ln>
          </p:spPr>
          <p:txBody>
            <a:bodyPr anchor="ctr"/>
            <a:lstStyle/>
            <a:p>
              <a:pPr algn="ctr"/>
            </a:p>
          </p:txBody>
        </p:sp>
        <p:sp>
          <p:nvSpPr>
            <p:cNvPr id="1049140" name="isḷïḋê"/>
            <p:cNvSpPr/>
            <p:nvPr/>
          </p:nvSpPr>
          <p:spPr bwMode="auto">
            <a:xfrm>
              <a:off x="5927725" y="3230563"/>
              <a:ext cx="381000" cy="617538"/>
            </a:xfrm>
            <a:custGeom>
              <a:avLst/>
              <a:gdLst>
                <a:gd name="T0" fmla="*/ 26 w 26"/>
                <a:gd name="T1" fmla="*/ 20 h 42"/>
                <a:gd name="T2" fmla="*/ 8 w 26"/>
                <a:gd name="T3" fmla="*/ 42 h 42"/>
                <a:gd name="T4" fmla="*/ 0 w 26"/>
                <a:gd name="T5" fmla="*/ 13 h 42"/>
                <a:gd name="T6" fmla="*/ 13 w 26"/>
                <a:gd name="T7" fmla="*/ 0 h 42"/>
                <a:gd name="T8" fmla="*/ 26 w 26"/>
                <a:gd name="T9" fmla="*/ 20 h 42"/>
              </a:gdLst>
              <a:ahLst/>
              <a:cxnLst>
                <a:cxn ang="0">
                  <a:pos x="T0" y="T1"/>
                </a:cxn>
                <a:cxn ang="0">
                  <a:pos x="T2" y="T3"/>
                </a:cxn>
                <a:cxn ang="0">
                  <a:pos x="T4" y="T5"/>
                </a:cxn>
                <a:cxn ang="0">
                  <a:pos x="T6" y="T7"/>
                </a:cxn>
                <a:cxn ang="0">
                  <a:pos x="T8" y="T9"/>
                </a:cxn>
              </a:cxnLst>
              <a:rect l="0" t="0" r="r" b="b"/>
              <a:pathLst>
                <a:path w="26" h="42">
                  <a:moveTo>
                    <a:pt x="26" y="20"/>
                  </a:moveTo>
                  <a:cubicBezTo>
                    <a:pt x="8" y="42"/>
                    <a:pt x="8" y="42"/>
                    <a:pt x="8" y="42"/>
                  </a:cubicBezTo>
                  <a:cubicBezTo>
                    <a:pt x="0" y="13"/>
                    <a:pt x="0" y="13"/>
                    <a:pt x="0" y="13"/>
                  </a:cubicBezTo>
                  <a:cubicBezTo>
                    <a:pt x="13" y="0"/>
                    <a:pt x="13" y="0"/>
                    <a:pt x="13" y="0"/>
                  </a:cubicBezTo>
                  <a:cubicBezTo>
                    <a:pt x="12" y="8"/>
                    <a:pt x="17" y="17"/>
                    <a:pt x="26" y="20"/>
                  </a:cubicBezTo>
                  <a:close/>
                </a:path>
              </a:pathLst>
            </a:custGeom>
            <a:solidFill>
              <a:srgbClr val="DEF6FF"/>
            </a:solidFill>
            <a:ln>
              <a:noFill/>
            </a:ln>
          </p:spPr>
          <p:txBody>
            <a:bodyPr anchor="ctr"/>
            <a:lstStyle/>
            <a:p>
              <a:pPr algn="ctr"/>
            </a:p>
          </p:txBody>
        </p:sp>
        <p:sp>
          <p:nvSpPr>
            <p:cNvPr id="1049141" name="i$ḻíḍè"/>
            <p:cNvSpPr/>
            <p:nvPr/>
          </p:nvSpPr>
          <p:spPr bwMode="auto">
            <a:xfrm>
              <a:off x="6308725" y="2995613"/>
              <a:ext cx="852488" cy="852488"/>
            </a:xfrm>
            <a:custGeom>
              <a:avLst/>
              <a:gdLst>
                <a:gd name="T0" fmla="*/ 0 w 58"/>
                <a:gd name="T1" fmla="*/ 36 h 58"/>
                <a:gd name="T2" fmla="*/ 25 w 58"/>
                <a:gd name="T3" fmla="*/ 58 h 58"/>
                <a:gd name="T4" fmla="*/ 58 w 58"/>
                <a:gd name="T5" fmla="*/ 13 h 58"/>
                <a:gd name="T6" fmla="*/ 40 w 58"/>
                <a:gd name="T7" fmla="*/ 0 h 58"/>
                <a:gd name="T8" fmla="*/ 0 w 58"/>
                <a:gd name="T9" fmla="*/ 36 h 58"/>
              </a:gdLst>
              <a:ahLst/>
              <a:cxnLst>
                <a:cxn ang="0">
                  <a:pos x="T0" y="T1"/>
                </a:cxn>
                <a:cxn ang="0">
                  <a:pos x="T2" y="T3"/>
                </a:cxn>
                <a:cxn ang="0">
                  <a:pos x="T4" y="T5"/>
                </a:cxn>
                <a:cxn ang="0">
                  <a:pos x="T6" y="T7"/>
                </a:cxn>
                <a:cxn ang="0">
                  <a:pos x="T8" y="T9"/>
                </a:cxn>
              </a:cxnLst>
              <a:rect l="0" t="0" r="r" b="b"/>
              <a:pathLst>
                <a:path w="58" h="58">
                  <a:moveTo>
                    <a:pt x="0" y="36"/>
                  </a:moveTo>
                  <a:cubicBezTo>
                    <a:pt x="25" y="58"/>
                    <a:pt x="25" y="58"/>
                    <a:pt x="25" y="58"/>
                  </a:cubicBezTo>
                  <a:cubicBezTo>
                    <a:pt x="58" y="13"/>
                    <a:pt x="58" y="13"/>
                    <a:pt x="58" y="13"/>
                  </a:cubicBezTo>
                  <a:cubicBezTo>
                    <a:pt x="40" y="0"/>
                    <a:pt x="40" y="0"/>
                    <a:pt x="40" y="0"/>
                  </a:cubicBezTo>
                  <a:cubicBezTo>
                    <a:pt x="38" y="12"/>
                    <a:pt x="16" y="36"/>
                    <a:pt x="0" y="36"/>
                  </a:cubicBezTo>
                  <a:close/>
                </a:path>
              </a:pathLst>
            </a:custGeom>
            <a:solidFill>
              <a:srgbClr val="DEF6FF"/>
            </a:solidFill>
            <a:ln>
              <a:noFill/>
            </a:ln>
          </p:spPr>
          <p:txBody>
            <a:bodyPr anchor="ctr"/>
            <a:lstStyle/>
            <a:p>
              <a:pPr algn="ctr"/>
            </a:p>
          </p:txBody>
        </p:sp>
        <p:sp>
          <p:nvSpPr>
            <p:cNvPr id="1049142" name="íşlíḍe"/>
            <p:cNvSpPr/>
            <p:nvPr/>
          </p:nvSpPr>
          <p:spPr bwMode="auto">
            <a:xfrm>
              <a:off x="5441950" y="1774826"/>
              <a:ext cx="1235075" cy="1544638"/>
            </a:xfrm>
            <a:custGeom>
              <a:avLst/>
              <a:gdLst>
                <a:gd name="T0" fmla="*/ 18 w 84"/>
                <a:gd name="T1" fmla="*/ 67 h 105"/>
                <a:gd name="T2" fmla="*/ 43 w 84"/>
                <a:gd name="T3" fmla="*/ 104 h 105"/>
                <a:gd name="T4" fmla="*/ 63 w 84"/>
                <a:gd name="T5" fmla="*/ 101 h 105"/>
                <a:gd name="T6" fmla="*/ 77 w 84"/>
                <a:gd name="T7" fmla="*/ 84 h 105"/>
                <a:gd name="T8" fmla="*/ 84 w 84"/>
                <a:gd name="T9" fmla="*/ 68 h 105"/>
                <a:gd name="T10" fmla="*/ 82 w 84"/>
                <a:gd name="T11" fmla="*/ 48 h 105"/>
                <a:gd name="T12" fmla="*/ 77 w 84"/>
                <a:gd name="T13" fmla="*/ 26 h 105"/>
                <a:gd name="T14" fmla="*/ 71 w 84"/>
                <a:gd name="T15" fmla="*/ 10 h 105"/>
                <a:gd name="T16" fmla="*/ 56 w 84"/>
                <a:gd name="T17" fmla="*/ 1 h 105"/>
                <a:gd name="T18" fmla="*/ 9 w 84"/>
                <a:gd name="T19" fmla="*/ 18 h 105"/>
                <a:gd name="T20" fmla="*/ 18 w 84"/>
                <a:gd name="T21" fmla="*/ 6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05">
                  <a:moveTo>
                    <a:pt x="18" y="67"/>
                  </a:moveTo>
                  <a:cubicBezTo>
                    <a:pt x="22" y="77"/>
                    <a:pt x="34" y="102"/>
                    <a:pt x="43" y="104"/>
                  </a:cubicBezTo>
                  <a:cubicBezTo>
                    <a:pt x="51" y="105"/>
                    <a:pt x="57" y="104"/>
                    <a:pt x="63" y="101"/>
                  </a:cubicBezTo>
                  <a:cubicBezTo>
                    <a:pt x="69" y="97"/>
                    <a:pt x="74" y="91"/>
                    <a:pt x="77" y="84"/>
                  </a:cubicBezTo>
                  <a:cubicBezTo>
                    <a:pt x="80" y="78"/>
                    <a:pt x="84" y="75"/>
                    <a:pt x="84" y="68"/>
                  </a:cubicBezTo>
                  <a:cubicBezTo>
                    <a:pt x="84" y="61"/>
                    <a:pt x="83" y="55"/>
                    <a:pt x="82" y="48"/>
                  </a:cubicBezTo>
                  <a:cubicBezTo>
                    <a:pt x="80" y="41"/>
                    <a:pt x="79" y="33"/>
                    <a:pt x="77" y="26"/>
                  </a:cubicBezTo>
                  <a:cubicBezTo>
                    <a:pt x="76" y="20"/>
                    <a:pt x="75" y="14"/>
                    <a:pt x="71" y="10"/>
                  </a:cubicBezTo>
                  <a:cubicBezTo>
                    <a:pt x="68" y="5"/>
                    <a:pt x="62" y="2"/>
                    <a:pt x="56" y="1"/>
                  </a:cubicBezTo>
                  <a:cubicBezTo>
                    <a:pt x="51" y="0"/>
                    <a:pt x="23" y="1"/>
                    <a:pt x="9" y="18"/>
                  </a:cubicBezTo>
                  <a:cubicBezTo>
                    <a:pt x="0" y="27"/>
                    <a:pt x="2" y="33"/>
                    <a:pt x="18" y="67"/>
                  </a:cubicBezTo>
                  <a:close/>
                </a:path>
              </a:pathLst>
            </a:custGeom>
            <a:solidFill>
              <a:srgbClr val="FFD2A1"/>
            </a:solidFill>
            <a:ln>
              <a:noFill/>
            </a:ln>
          </p:spPr>
          <p:txBody>
            <a:bodyPr anchor="ctr"/>
            <a:lstStyle/>
            <a:p>
              <a:pPr algn="ctr"/>
            </a:p>
          </p:txBody>
        </p:sp>
        <p:sp>
          <p:nvSpPr>
            <p:cNvPr id="1049143" name="iśḻiďè"/>
            <p:cNvSpPr/>
            <p:nvPr/>
          </p:nvSpPr>
          <p:spPr bwMode="auto">
            <a:xfrm>
              <a:off x="5634038" y="1758951"/>
              <a:ext cx="1012825" cy="692150"/>
            </a:xfrm>
            <a:custGeom>
              <a:avLst/>
              <a:gdLst>
                <a:gd name="T0" fmla="*/ 66 w 69"/>
                <a:gd name="T1" fmla="*/ 19 h 47"/>
                <a:gd name="T2" fmla="*/ 54 w 69"/>
                <a:gd name="T3" fmla="*/ 3 h 47"/>
                <a:gd name="T4" fmla="*/ 40 w 69"/>
                <a:gd name="T5" fmla="*/ 0 h 47"/>
                <a:gd name="T6" fmla="*/ 0 w 69"/>
                <a:gd name="T7" fmla="*/ 4 h 47"/>
                <a:gd name="T8" fmla="*/ 0 w 69"/>
                <a:gd name="T9" fmla="*/ 24 h 47"/>
                <a:gd name="T10" fmla="*/ 60 w 69"/>
                <a:gd name="T11" fmla="*/ 47 h 47"/>
                <a:gd name="T12" fmla="*/ 69 w 69"/>
                <a:gd name="T13" fmla="*/ 42 h 47"/>
                <a:gd name="T14" fmla="*/ 66 w 69"/>
                <a:gd name="T15" fmla="*/ 19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47">
                  <a:moveTo>
                    <a:pt x="66" y="19"/>
                  </a:moveTo>
                  <a:cubicBezTo>
                    <a:pt x="64" y="12"/>
                    <a:pt x="60" y="6"/>
                    <a:pt x="54" y="3"/>
                  </a:cubicBezTo>
                  <a:cubicBezTo>
                    <a:pt x="50" y="1"/>
                    <a:pt x="45" y="0"/>
                    <a:pt x="40" y="0"/>
                  </a:cubicBezTo>
                  <a:cubicBezTo>
                    <a:pt x="32" y="0"/>
                    <a:pt x="7" y="3"/>
                    <a:pt x="0" y="4"/>
                  </a:cubicBezTo>
                  <a:cubicBezTo>
                    <a:pt x="0" y="24"/>
                    <a:pt x="0" y="24"/>
                    <a:pt x="0" y="24"/>
                  </a:cubicBezTo>
                  <a:cubicBezTo>
                    <a:pt x="24" y="21"/>
                    <a:pt x="51" y="9"/>
                    <a:pt x="60" y="47"/>
                  </a:cubicBezTo>
                  <a:cubicBezTo>
                    <a:pt x="63" y="45"/>
                    <a:pt x="67" y="43"/>
                    <a:pt x="69" y="42"/>
                  </a:cubicBezTo>
                  <a:cubicBezTo>
                    <a:pt x="69" y="35"/>
                    <a:pt x="68" y="25"/>
                    <a:pt x="66" y="19"/>
                  </a:cubicBezTo>
                  <a:close/>
                </a:path>
              </a:pathLst>
            </a:custGeom>
            <a:solidFill>
              <a:srgbClr val="3C3C3B"/>
            </a:solidFill>
            <a:ln>
              <a:noFill/>
            </a:ln>
          </p:spPr>
          <p:txBody>
            <a:bodyPr anchor="ctr"/>
            <a:lstStyle/>
            <a:p>
              <a:pPr algn="ctr"/>
            </a:p>
          </p:txBody>
        </p:sp>
        <p:sp>
          <p:nvSpPr>
            <p:cNvPr id="1049144" name="îš1iďè"/>
            <p:cNvSpPr/>
            <p:nvPr/>
          </p:nvSpPr>
          <p:spPr bwMode="auto">
            <a:xfrm>
              <a:off x="6543675" y="2112963"/>
              <a:ext cx="220663" cy="455613"/>
            </a:xfrm>
            <a:custGeom>
              <a:avLst/>
              <a:gdLst>
                <a:gd name="T0" fmla="*/ 14 w 15"/>
                <a:gd name="T1" fmla="*/ 12 h 31"/>
                <a:gd name="T2" fmla="*/ 10 w 15"/>
                <a:gd name="T3" fmla="*/ 30 h 31"/>
                <a:gd name="T4" fmla="*/ 1 w 15"/>
                <a:gd name="T5" fmla="*/ 13 h 31"/>
                <a:gd name="T6" fmla="*/ 6 w 15"/>
                <a:gd name="T7" fmla="*/ 1 h 31"/>
                <a:gd name="T8" fmla="*/ 14 w 15"/>
                <a:gd name="T9" fmla="*/ 12 h 31"/>
              </a:gdLst>
              <a:ahLst/>
              <a:cxnLst>
                <a:cxn ang="0">
                  <a:pos x="T0" y="T1"/>
                </a:cxn>
                <a:cxn ang="0">
                  <a:pos x="T2" y="T3"/>
                </a:cxn>
                <a:cxn ang="0">
                  <a:pos x="T4" y="T5"/>
                </a:cxn>
                <a:cxn ang="0">
                  <a:pos x="T6" y="T7"/>
                </a:cxn>
                <a:cxn ang="0">
                  <a:pos x="T8" y="T9"/>
                </a:cxn>
              </a:cxnLst>
              <a:rect l="0" t="0" r="r" b="b"/>
              <a:pathLst>
                <a:path w="15" h="31">
                  <a:moveTo>
                    <a:pt x="14" y="12"/>
                  </a:moveTo>
                  <a:cubicBezTo>
                    <a:pt x="15" y="21"/>
                    <a:pt x="13" y="28"/>
                    <a:pt x="10" y="30"/>
                  </a:cubicBezTo>
                  <a:cubicBezTo>
                    <a:pt x="6" y="31"/>
                    <a:pt x="2" y="20"/>
                    <a:pt x="1" y="13"/>
                  </a:cubicBezTo>
                  <a:cubicBezTo>
                    <a:pt x="0" y="6"/>
                    <a:pt x="2" y="2"/>
                    <a:pt x="6" y="1"/>
                  </a:cubicBezTo>
                  <a:cubicBezTo>
                    <a:pt x="10" y="0"/>
                    <a:pt x="14" y="5"/>
                    <a:pt x="14" y="12"/>
                  </a:cubicBezTo>
                  <a:close/>
                </a:path>
              </a:pathLst>
            </a:custGeom>
            <a:solidFill>
              <a:srgbClr val="FFD2A1"/>
            </a:solidFill>
            <a:ln>
              <a:noFill/>
            </a:ln>
          </p:spPr>
          <p:txBody>
            <a:bodyPr anchor="ctr"/>
            <a:lstStyle/>
            <a:p>
              <a:pPr algn="ctr"/>
            </a:p>
          </p:txBody>
        </p:sp>
        <p:sp>
          <p:nvSpPr>
            <p:cNvPr id="1049145" name="is1îḋe"/>
            <p:cNvSpPr/>
            <p:nvPr/>
          </p:nvSpPr>
          <p:spPr bwMode="auto">
            <a:xfrm>
              <a:off x="5486400" y="1892301"/>
              <a:ext cx="911225" cy="587375"/>
            </a:xfrm>
            <a:custGeom>
              <a:avLst/>
              <a:gdLst>
                <a:gd name="T0" fmla="*/ 60 w 62"/>
                <a:gd name="T1" fmla="*/ 11 h 40"/>
                <a:gd name="T2" fmla="*/ 33 w 62"/>
                <a:gd name="T3" fmla="*/ 0 h 40"/>
                <a:gd name="T4" fmla="*/ 9 w 62"/>
                <a:gd name="T5" fmla="*/ 5 h 40"/>
                <a:gd name="T6" fmla="*/ 0 w 62"/>
                <a:gd name="T7" fmla="*/ 19 h 40"/>
                <a:gd name="T8" fmla="*/ 50 w 62"/>
                <a:gd name="T9" fmla="*/ 27 h 40"/>
                <a:gd name="T10" fmla="*/ 44 w 62"/>
                <a:gd name="T11" fmla="*/ 26 h 40"/>
                <a:gd name="T12" fmla="*/ 60 w 62"/>
                <a:gd name="T13" fmla="*/ 11 h 40"/>
              </a:gdLst>
              <a:ahLst/>
              <a:cxnLst>
                <a:cxn ang="0">
                  <a:pos x="T0" y="T1"/>
                </a:cxn>
                <a:cxn ang="0">
                  <a:pos x="T2" y="T3"/>
                </a:cxn>
                <a:cxn ang="0">
                  <a:pos x="T4" y="T5"/>
                </a:cxn>
                <a:cxn ang="0">
                  <a:pos x="T6" y="T7"/>
                </a:cxn>
                <a:cxn ang="0">
                  <a:pos x="T8" y="T9"/>
                </a:cxn>
                <a:cxn ang="0">
                  <a:pos x="T10" y="T11"/>
                </a:cxn>
                <a:cxn ang="0">
                  <a:pos x="T12" y="T13"/>
                </a:cxn>
              </a:cxnLst>
              <a:rect l="0" t="0" r="r" b="b"/>
              <a:pathLst>
                <a:path w="62" h="40">
                  <a:moveTo>
                    <a:pt x="60" y="11"/>
                  </a:moveTo>
                  <a:cubicBezTo>
                    <a:pt x="51" y="7"/>
                    <a:pt x="43" y="1"/>
                    <a:pt x="33" y="0"/>
                  </a:cubicBezTo>
                  <a:cubicBezTo>
                    <a:pt x="33" y="0"/>
                    <a:pt x="9" y="5"/>
                    <a:pt x="9" y="5"/>
                  </a:cubicBezTo>
                  <a:cubicBezTo>
                    <a:pt x="1" y="10"/>
                    <a:pt x="1" y="10"/>
                    <a:pt x="0" y="19"/>
                  </a:cubicBezTo>
                  <a:cubicBezTo>
                    <a:pt x="15" y="40"/>
                    <a:pt x="44" y="29"/>
                    <a:pt x="50" y="27"/>
                  </a:cubicBezTo>
                  <a:cubicBezTo>
                    <a:pt x="48" y="27"/>
                    <a:pt x="46" y="26"/>
                    <a:pt x="44" y="26"/>
                  </a:cubicBezTo>
                  <a:cubicBezTo>
                    <a:pt x="59" y="19"/>
                    <a:pt x="62" y="15"/>
                    <a:pt x="60" y="11"/>
                  </a:cubicBezTo>
                  <a:close/>
                </a:path>
              </a:pathLst>
            </a:custGeom>
            <a:solidFill>
              <a:srgbClr val="3C3C3B"/>
            </a:solidFill>
            <a:ln>
              <a:noFill/>
            </a:ln>
          </p:spPr>
          <p:txBody>
            <a:bodyPr anchor="ctr"/>
            <a:lstStyle/>
            <a:p>
              <a:pPr algn="ctr"/>
            </a:p>
          </p:txBody>
        </p:sp>
        <p:sp>
          <p:nvSpPr>
            <p:cNvPr id="1049146" name="ïṡļíḓè"/>
            <p:cNvSpPr/>
            <p:nvPr/>
          </p:nvSpPr>
          <p:spPr bwMode="auto">
            <a:xfrm>
              <a:off x="6985000" y="3951288"/>
              <a:ext cx="925513" cy="941388"/>
            </a:xfrm>
            <a:custGeom>
              <a:avLst/>
              <a:gdLst>
                <a:gd name="T0" fmla="*/ 20 w 63"/>
                <a:gd name="T1" fmla="*/ 0 h 64"/>
                <a:gd name="T2" fmla="*/ 33 w 63"/>
                <a:gd name="T3" fmla="*/ 38 h 64"/>
                <a:gd name="T4" fmla="*/ 34 w 63"/>
                <a:gd name="T5" fmla="*/ 45 h 64"/>
                <a:gd name="T6" fmla="*/ 0 w 63"/>
                <a:gd name="T7" fmla="*/ 64 h 64"/>
                <a:gd name="T8" fmla="*/ 1 w 63"/>
                <a:gd name="T9" fmla="*/ 64 h 64"/>
                <a:gd name="T10" fmla="*/ 23 w 63"/>
                <a:gd name="T11" fmla="*/ 59 h 64"/>
                <a:gd name="T12" fmla="*/ 30 w 63"/>
                <a:gd name="T13" fmla="*/ 56 h 64"/>
                <a:gd name="T14" fmla="*/ 43 w 63"/>
                <a:gd name="T15" fmla="*/ 52 h 64"/>
                <a:gd name="T16" fmla="*/ 55 w 63"/>
                <a:gd name="T17" fmla="*/ 47 h 64"/>
                <a:gd name="T18" fmla="*/ 63 w 63"/>
                <a:gd name="T19" fmla="*/ 47 h 64"/>
                <a:gd name="T20" fmla="*/ 43 w 63"/>
                <a:gd name="T21" fmla="*/ 41 h 64"/>
                <a:gd name="T22" fmla="*/ 35 w 63"/>
                <a:gd name="T23" fmla="*/ 29 h 64"/>
                <a:gd name="T24" fmla="*/ 20 w 63"/>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4">
                  <a:moveTo>
                    <a:pt x="20" y="0"/>
                  </a:moveTo>
                  <a:cubicBezTo>
                    <a:pt x="24" y="13"/>
                    <a:pt x="29" y="25"/>
                    <a:pt x="33" y="38"/>
                  </a:cubicBezTo>
                  <a:cubicBezTo>
                    <a:pt x="34" y="40"/>
                    <a:pt x="34" y="43"/>
                    <a:pt x="34" y="45"/>
                  </a:cubicBezTo>
                  <a:cubicBezTo>
                    <a:pt x="31" y="53"/>
                    <a:pt x="6" y="62"/>
                    <a:pt x="0" y="64"/>
                  </a:cubicBezTo>
                  <a:cubicBezTo>
                    <a:pt x="1" y="64"/>
                    <a:pt x="1" y="64"/>
                    <a:pt x="1" y="64"/>
                  </a:cubicBezTo>
                  <a:cubicBezTo>
                    <a:pt x="8" y="62"/>
                    <a:pt x="16" y="61"/>
                    <a:pt x="23" y="59"/>
                  </a:cubicBezTo>
                  <a:cubicBezTo>
                    <a:pt x="30" y="56"/>
                    <a:pt x="30" y="56"/>
                    <a:pt x="30" y="56"/>
                  </a:cubicBezTo>
                  <a:cubicBezTo>
                    <a:pt x="34" y="55"/>
                    <a:pt x="38" y="53"/>
                    <a:pt x="43" y="52"/>
                  </a:cubicBezTo>
                  <a:cubicBezTo>
                    <a:pt x="55" y="47"/>
                    <a:pt x="55" y="47"/>
                    <a:pt x="55" y="47"/>
                  </a:cubicBezTo>
                  <a:cubicBezTo>
                    <a:pt x="63" y="47"/>
                    <a:pt x="63" y="47"/>
                    <a:pt x="63" y="47"/>
                  </a:cubicBezTo>
                  <a:cubicBezTo>
                    <a:pt x="55" y="45"/>
                    <a:pt x="47" y="44"/>
                    <a:pt x="43" y="41"/>
                  </a:cubicBezTo>
                  <a:cubicBezTo>
                    <a:pt x="40" y="38"/>
                    <a:pt x="37" y="33"/>
                    <a:pt x="35" y="29"/>
                  </a:cubicBezTo>
                  <a:cubicBezTo>
                    <a:pt x="30" y="20"/>
                    <a:pt x="25" y="10"/>
                    <a:pt x="20" y="0"/>
                  </a:cubicBezTo>
                </a:path>
              </a:pathLst>
            </a:custGeom>
            <a:solidFill>
              <a:srgbClr val="C2D7DF"/>
            </a:solidFill>
            <a:ln>
              <a:noFill/>
            </a:ln>
          </p:spPr>
          <p:txBody>
            <a:bodyPr anchor="ctr"/>
            <a:lstStyle/>
            <a:p>
              <a:pPr algn="ctr"/>
            </a:p>
          </p:txBody>
        </p:sp>
        <p:sp>
          <p:nvSpPr>
            <p:cNvPr id="1049147" name="iślîḑè"/>
            <p:cNvSpPr/>
            <p:nvPr/>
          </p:nvSpPr>
          <p:spPr bwMode="auto">
            <a:xfrm>
              <a:off x="6970713" y="49085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E8C093"/>
            </a:solidFill>
            <a:ln>
              <a:noFill/>
            </a:ln>
          </p:spPr>
          <p:txBody>
            <a:bodyPr anchor="ctr"/>
            <a:lstStyle/>
            <a:p>
              <a:pPr algn="ctr"/>
            </a:p>
          </p:txBody>
        </p:sp>
        <p:sp>
          <p:nvSpPr>
            <p:cNvPr id="1049148" name="ïSļîḍé"/>
            <p:cNvSpPr/>
            <p:nvPr/>
          </p:nvSpPr>
          <p:spPr bwMode="auto">
            <a:xfrm>
              <a:off x="6970713" y="4892676"/>
              <a:ext cx="28575" cy="15875"/>
            </a:xfrm>
            <a:custGeom>
              <a:avLst/>
              <a:gdLst>
                <a:gd name="T0" fmla="*/ 2 w 2"/>
                <a:gd name="T1" fmla="*/ 0 h 1"/>
                <a:gd name="T2" fmla="*/ 1 w 2"/>
                <a:gd name="T3" fmla="*/ 0 h 1"/>
                <a:gd name="T4" fmla="*/ 0 w 2"/>
                <a:gd name="T5" fmla="*/ 1 h 1"/>
                <a:gd name="T6" fmla="*/ 0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0" y="0"/>
                    <a:pt x="0" y="1"/>
                    <a:pt x="0" y="1"/>
                  </a:cubicBezTo>
                  <a:cubicBezTo>
                    <a:pt x="0" y="1"/>
                    <a:pt x="0" y="1"/>
                    <a:pt x="0" y="1"/>
                  </a:cubicBezTo>
                  <a:cubicBezTo>
                    <a:pt x="0" y="0"/>
                    <a:pt x="1" y="0"/>
                    <a:pt x="2" y="0"/>
                  </a:cubicBezTo>
                </a:path>
              </a:pathLst>
            </a:custGeom>
            <a:solidFill>
              <a:srgbClr val="CAE0E8"/>
            </a:solidFill>
            <a:ln>
              <a:noFill/>
            </a:ln>
          </p:spPr>
          <p:txBody>
            <a:bodyPr anchor="ctr"/>
            <a:lstStyle/>
            <a:p>
              <a:pPr algn="ctr"/>
            </a:p>
          </p:txBody>
        </p:sp>
        <p:sp>
          <p:nvSpPr>
            <p:cNvPr id="1049149" name="iṧlíḋè"/>
            <p:cNvSpPr/>
            <p:nvPr/>
          </p:nvSpPr>
          <p:spPr bwMode="auto">
            <a:xfrm>
              <a:off x="7323138" y="4643438"/>
              <a:ext cx="806450" cy="176213"/>
            </a:xfrm>
            <a:custGeom>
              <a:avLst/>
              <a:gdLst>
                <a:gd name="T0" fmla="*/ 7 w 55"/>
                <a:gd name="T1" fmla="*/ 9 h 12"/>
                <a:gd name="T2" fmla="*/ 0 w 55"/>
                <a:gd name="T3" fmla="*/ 12 h 12"/>
                <a:gd name="T4" fmla="*/ 0 w 55"/>
                <a:gd name="T5" fmla="*/ 12 h 12"/>
                <a:gd name="T6" fmla="*/ 7 w 55"/>
                <a:gd name="T7" fmla="*/ 9 h 12"/>
                <a:gd name="T8" fmla="*/ 32 w 55"/>
                <a:gd name="T9" fmla="*/ 0 h 12"/>
                <a:gd name="T10" fmla="*/ 20 w 55"/>
                <a:gd name="T11" fmla="*/ 5 h 12"/>
                <a:gd name="T12" fmla="*/ 25 w 55"/>
                <a:gd name="T13" fmla="*/ 3 h 12"/>
                <a:gd name="T14" fmla="*/ 33 w 55"/>
                <a:gd name="T15" fmla="*/ 3 h 12"/>
                <a:gd name="T16" fmla="*/ 55 w 55"/>
                <a:gd name="T17" fmla="*/ 9 h 12"/>
                <a:gd name="T18" fmla="*/ 40 w 55"/>
                <a:gd name="T19" fmla="*/ 0 h 12"/>
                <a:gd name="T20" fmla="*/ 32 w 5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12">
                  <a:moveTo>
                    <a:pt x="7" y="9"/>
                  </a:moveTo>
                  <a:cubicBezTo>
                    <a:pt x="0" y="12"/>
                    <a:pt x="0" y="12"/>
                    <a:pt x="0" y="12"/>
                  </a:cubicBezTo>
                  <a:cubicBezTo>
                    <a:pt x="0" y="12"/>
                    <a:pt x="0" y="12"/>
                    <a:pt x="0" y="12"/>
                  </a:cubicBezTo>
                  <a:cubicBezTo>
                    <a:pt x="2" y="11"/>
                    <a:pt x="5" y="10"/>
                    <a:pt x="7" y="9"/>
                  </a:cubicBezTo>
                  <a:moveTo>
                    <a:pt x="32" y="0"/>
                  </a:moveTo>
                  <a:cubicBezTo>
                    <a:pt x="20" y="5"/>
                    <a:pt x="20" y="5"/>
                    <a:pt x="20" y="5"/>
                  </a:cubicBezTo>
                  <a:cubicBezTo>
                    <a:pt x="21" y="4"/>
                    <a:pt x="23" y="3"/>
                    <a:pt x="25" y="3"/>
                  </a:cubicBezTo>
                  <a:cubicBezTo>
                    <a:pt x="27" y="3"/>
                    <a:pt x="30" y="3"/>
                    <a:pt x="33" y="3"/>
                  </a:cubicBezTo>
                  <a:cubicBezTo>
                    <a:pt x="40" y="3"/>
                    <a:pt x="49" y="4"/>
                    <a:pt x="55" y="9"/>
                  </a:cubicBezTo>
                  <a:cubicBezTo>
                    <a:pt x="52" y="4"/>
                    <a:pt x="46" y="2"/>
                    <a:pt x="40" y="0"/>
                  </a:cubicBezTo>
                  <a:cubicBezTo>
                    <a:pt x="32" y="0"/>
                    <a:pt x="32" y="0"/>
                    <a:pt x="32" y="0"/>
                  </a:cubicBezTo>
                </a:path>
              </a:pathLst>
            </a:custGeom>
            <a:solidFill>
              <a:srgbClr val="C2D7DF"/>
            </a:solidFill>
            <a:ln>
              <a:noFill/>
            </a:ln>
          </p:spPr>
          <p:txBody>
            <a:bodyPr anchor="ctr"/>
            <a:lstStyle/>
            <a:p>
              <a:pPr algn="ctr"/>
            </a:p>
          </p:txBody>
        </p:sp>
        <p:sp>
          <p:nvSpPr>
            <p:cNvPr id="1049150" name="îsľíḋè"/>
            <p:cNvSpPr/>
            <p:nvPr/>
          </p:nvSpPr>
          <p:spPr bwMode="auto">
            <a:xfrm>
              <a:off x="3768725" y="2554288"/>
              <a:ext cx="469900" cy="587375"/>
            </a:xfrm>
            <a:custGeom>
              <a:avLst/>
              <a:gdLst>
                <a:gd name="T0" fmla="*/ 20 w 32"/>
                <a:gd name="T1" fmla="*/ 6 h 40"/>
                <a:gd name="T2" fmla="*/ 27 w 32"/>
                <a:gd name="T3" fmla="*/ 9 h 40"/>
                <a:gd name="T4" fmla="*/ 27 w 32"/>
                <a:gd name="T5" fmla="*/ 9 h 40"/>
                <a:gd name="T6" fmla="*/ 28 w 32"/>
                <a:gd name="T7" fmla="*/ 9 h 40"/>
                <a:gd name="T8" fmla="*/ 31 w 32"/>
                <a:gd name="T9" fmla="*/ 7 h 40"/>
                <a:gd name="T10" fmla="*/ 32 w 32"/>
                <a:gd name="T11" fmla="*/ 6 h 40"/>
                <a:gd name="T12" fmla="*/ 31 w 32"/>
                <a:gd name="T13" fmla="*/ 5 h 40"/>
                <a:gd name="T14" fmla="*/ 20 w 32"/>
                <a:gd name="T15" fmla="*/ 0 h 40"/>
                <a:gd name="T16" fmla="*/ 5 w 32"/>
                <a:gd name="T17" fmla="*/ 14 h 40"/>
                <a:gd name="T18" fmla="*/ 0 w 32"/>
                <a:gd name="T19" fmla="*/ 14 h 40"/>
                <a:gd name="T20" fmla="*/ 0 w 32"/>
                <a:gd name="T21" fmla="*/ 18 h 40"/>
                <a:gd name="T22" fmla="*/ 4 w 32"/>
                <a:gd name="T23" fmla="*/ 18 h 40"/>
                <a:gd name="T24" fmla="*/ 4 w 32"/>
                <a:gd name="T25" fmla="*/ 20 h 40"/>
                <a:gd name="T26" fmla="*/ 4 w 32"/>
                <a:gd name="T27" fmla="*/ 22 h 40"/>
                <a:gd name="T28" fmla="*/ 0 w 32"/>
                <a:gd name="T29" fmla="*/ 22 h 40"/>
                <a:gd name="T30" fmla="*/ 0 w 32"/>
                <a:gd name="T31" fmla="*/ 26 h 40"/>
                <a:gd name="T32" fmla="*/ 5 w 32"/>
                <a:gd name="T33" fmla="*/ 26 h 40"/>
                <a:gd name="T34" fmla="*/ 20 w 32"/>
                <a:gd name="T35" fmla="*/ 40 h 40"/>
                <a:gd name="T36" fmla="*/ 30 w 32"/>
                <a:gd name="T37" fmla="*/ 36 h 40"/>
                <a:gd name="T38" fmla="*/ 30 w 32"/>
                <a:gd name="T39" fmla="*/ 36 h 40"/>
                <a:gd name="T40" fmla="*/ 30 w 32"/>
                <a:gd name="T41" fmla="*/ 35 h 40"/>
                <a:gd name="T42" fmla="*/ 26 w 32"/>
                <a:gd name="T43" fmla="*/ 32 h 40"/>
                <a:gd name="T44" fmla="*/ 26 w 32"/>
                <a:gd name="T45" fmla="*/ 32 h 40"/>
                <a:gd name="T46" fmla="*/ 26 w 32"/>
                <a:gd name="T47" fmla="*/ 32 h 40"/>
                <a:gd name="T48" fmla="*/ 20 w 32"/>
                <a:gd name="T49" fmla="*/ 34 h 40"/>
                <a:gd name="T50" fmla="*/ 10 w 32"/>
                <a:gd name="T51" fmla="*/ 26 h 40"/>
                <a:gd name="T52" fmla="*/ 24 w 32"/>
                <a:gd name="T53" fmla="*/ 26 h 40"/>
                <a:gd name="T54" fmla="*/ 24 w 32"/>
                <a:gd name="T55" fmla="*/ 22 h 40"/>
                <a:gd name="T56" fmla="*/ 9 w 32"/>
                <a:gd name="T57" fmla="*/ 22 h 40"/>
                <a:gd name="T58" fmla="*/ 9 w 32"/>
                <a:gd name="T59" fmla="*/ 20 h 40"/>
                <a:gd name="T60" fmla="*/ 9 w 32"/>
                <a:gd name="T61" fmla="*/ 18 h 40"/>
                <a:gd name="T62" fmla="*/ 24 w 32"/>
                <a:gd name="T63" fmla="*/ 18 h 40"/>
                <a:gd name="T64" fmla="*/ 24 w 32"/>
                <a:gd name="T65" fmla="*/ 14 h 40"/>
                <a:gd name="T66" fmla="*/ 10 w 32"/>
                <a:gd name="T67" fmla="*/ 14 h 40"/>
                <a:gd name="T68" fmla="*/ 20 w 32"/>
                <a:gd name="T6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40">
                  <a:moveTo>
                    <a:pt x="20" y="6"/>
                  </a:moveTo>
                  <a:cubicBezTo>
                    <a:pt x="23" y="6"/>
                    <a:pt x="25" y="7"/>
                    <a:pt x="27" y="9"/>
                  </a:cubicBezTo>
                  <a:cubicBezTo>
                    <a:pt x="27" y="9"/>
                    <a:pt x="27" y="9"/>
                    <a:pt x="27" y="9"/>
                  </a:cubicBezTo>
                  <a:cubicBezTo>
                    <a:pt x="28" y="9"/>
                    <a:pt x="28" y="9"/>
                    <a:pt x="28" y="9"/>
                  </a:cubicBezTo>
                  <a:cubicBezTo>
                    <a:pt x="29" y="8"/>
                    <a:pt x="30" y="7"/>
                    <a:pt x="31" y="7"/>
                  </a:cubicBezTo>
                  <a:cubicBezTo>
                    <a:pt x="32" y="6"/>
                    <a:pt x="32" y="6"/>
                    <a:pt x="32" y="6"/>
                  </a:cubicBezTo>
                  <a:cubicBezTo>
                    <a:pt x="31" y="5"/>
                    <a:pt x="31" y="5"/>
                    <a:pt x="31" y="5"/>
                  </a:cubicBezTo>
                  <a:cubicBezTo>
                    <a:pt x="28" y="2"/>
                    <a:pt x="24" y="0"/>
                    <a:pt x="20" y="0"/>
                  </a:cubicBezTo>
                  <a:cubicBezTo>
                    <a:pt x="13" y="0"/>
                    <a:pt x="7" y="6"/>
                    <a:pt x="5" y="14"/>
                  </a:cubicBezTo>
                  <a:cubicBezTo>
                    <a:pt x="0" y="14"/>
                    <a:pt x="0" y="14"/>
                    <a:pt x="0" y="14"/>
                  </a:cubicBezTo>
                  <a:cubicBezTo>
                    <a:pt x="0" y="18"/>
                    <a:pt x="0" y="18"/>
                    <a:pt x="0" y="18"/>
                  </a:cubicBezTo>
                  <a:cubicBezTo>
                    <a:pt x="4" y="18"/>
                    <a:pt x="4" y="18"/>
                    <a:pt x="4" y="18"/>
                  </a:cubicBezTo>
                  <a:cubicBezTo>
                    <a:pt x="4" y="19"/>
                    <a:pt x="4" y="19"/>
                    <a:pt x="4" y="20"/>
                  </a:cubicBezTo>
                  <a:cubicBezTo>
                    <a:pt x="4" y="21"/>
                    <a:pt x="4" y="21"/>
                    <a:pt x="4" y="22"/>
                  </a:cubicBezTo>
                  <a:cubicBezTo>
                    <a:pt x="0" y="22"/>
                    <a:pt x="0" y="22"/>
                    <a:pt x="0" y="22"/>
                  </a:cubicBezTo>
                  <a:cubicBezTo>
                    <a:pt x="0" y="26"/>
                    <a:pt x="0" y="26"/>
                    <a:pt x="0" y="26"/>
                  </a:cubicBezTo>
                  <a:cubicBezTo>
                    <a:pt x="5" y="26"/>
                    <a:pt x="5" y="26"/>
                    <a:pt x="5" y="26"/>
                  </a:cubicBezTo>
                  <a:cubicBezTo>
                    <a:pt x="7" y="34"/>
                    <a:pt x="13" y="40"/>
                    <a:pt x="20" y="40"/>
                  </a:cubicBezTo>
                  <a:cubicBezTo>
                    <a:pt x="24" y="40"/>
                    <a:pt x="27" y="39"/>
                    <a:pt x="30" y="36"/>
                  </a:cubicBezTo>
                  <a:cubicBezTo>
                    <a:pt x="30" y="36"/>
                    <a:pt x="30" y="36"/>
                    <a:pt x="30" y="36"/>
                  </a:cubicBezTo>
                  <a:cubicBezTo>
                    <a:pt x="30" y="35"/>
                    <a:pt x="30" y="35"/>
                    <a:pt x="30" y="35"/>
                  </a:cubicBezTo>
                  <a:cubicBezTo>
                    <a:pt x="29" y="34"/>
                    <a:pt x="28" y="33"/>
                    <a:pt x="26" y="32"/>
                  </a:cubicBezTo>
                  <a:cubicBezTo>
                    <a:pt x="26" y="32"/>
                    <a:pt x="26" y="32"/>
                    <a:pt x="26" y="32"/>
                  </a:cubicBezTo>
                  <a:cubicBezTo>
                    <a:pt x="26" y="32"/>
                    <a:pt x="26" y="32"/>
                    <a:pt x="26" y="32"/>
                  </a:cubicBezTo>
                  <a:cubicBezTo>
                    <a:pt x="24" y="33"/>
                    <a:pt x="22" y="34"/>
                    <a:pt x="20" y="34"/>
                  </a:cubicBezTo>
                  <a:cubicBezTo>
                    <a:pt x="16" y="34"/>
                    <a:pt x="12" y="31"/>
                    <a:pt x="10" y="26"/>
                  </a:cubicBezTo>
                  <a:cubicBezTo>
                    <a:pt x="24" y="26"/>
                    <a:pt x="24" y="26"/>
                    <a:pt x="24" y="26"/>
                  </a:cubicBezTo>
                  <a:cubicBezTo>
                    <a:pt x="24" y="22"/>
                    <a:pt x="24" y="22"/>
                    <a:pt x="24" y="22"/>
                  </a:cubicBezTo>
                  <a:cubicBezTo>
                    <a:pt x="9" y="22"/>
                    <a:pt x="9" y="22"/>
                    <a:pt x="9" y="22"/>
                  </a:cubicBezTo>
                  <a:cubicBezTo>
                    <a:pt x="9" y="21"/>
                    <a:pt x="9" y="21"/>
                    <a:pt x="9" y="20"/>
                  </a:cubicBezTo>
                  <a:cubicBezTo>
                    <a:pt x="9" y="19"/>
                    <a:pt x="9" y="19"/>
                    <a:pt x="9" y="18"/>
                  </a:cubicBezTo>
                  <a:cubicBezTo>
                    <a:pt x="24" y="18"/>
                    <a:pt x="24" y="18"/>
                    <a:pt x="24" y="18"/>
                  </a:cubicBezTo>
                  <a:cubicBezTo>
                    <a:pt x="24" y="14"/>
                    <a:pt x="24" y="14"/>
                    <a:pt x="24" y="14"/>
                  </a:cubicBezTo>
                  <a:cubicBezTo>
                    <a:pt x="10" y="14"/>
                    <a:pt x="10" y="14"/>
                    <a:pt x="10" y="14"/>
                  </a:cubicBezTo>
                  <a:cubicBezTo>
                    <a:pt x="12" y="9"/>
                    <a:pt x="16" y="6"/>
                    <a:pt x="20" y="6"/>
                  </a:cubicBezTo>
                  <a:close/>
                </a:path>
              </a:pathLst>
            </a:custGeom>
            <a:solidFill>
              <a:srgbClr val="00A19A"/>
            </a:solidFill>
            <a:ln>
              <a:noFill/>
            </a:ln>
          </p:spPr>
          <p:txBody>
            <a:bodyPr anchor="ctr"/>
            <a:lstStyle/>
            <a:p>
              <a:pPr algn="ctr"/>
            </a:p>
          </p:txBody>
        </p:sp>
        <p:sp>
          <p:nvSpPr>
            <p:cNvPr id="1049151" name="íşḷiḑê"/>
            <p:cNvSpPr/>
            <p:nvPr/>
          </p:nvSpPr>
          <p:spPr bwMode="auto">
            <a:xfrm>
              <a:off x="4619625" y="2098676"/>
              <a:ext cx="192088" cy="307975"/>
            </a:xfrm>
            <a:custGeom>
              <a:avLst/>
              <a:gdLst>
                <a:gd name="T0" fmla="*/ 11 w 13"/>
                <a:gd name="T1" fmla="*/ 1 h 21"/>
                <a:gd name="T2" fmla="*/ 6 w 13"/>
                <a:gd name="T3" fmla="*/ 0 h 21"/>
                <a:gd name="T4" fmla="*/ 2 w 13"/>
                <a:gd name="T5" fmla="*/ 1 h 21"/>
                <a:gd name="T6" fmla="*/ 0 w 13"/>
                <a:gd name="T7" fmla="*/ 5 h 21"/>
                <a:gd name="T8" fmla="*/ 0 w 13"/>
                <a:gd name="T9" fmla="*/ 16 h 21"/>
                <a:gd name="T10" fmla="*/ 2 w 13"/>
                <a:gd name="T11" fmla="*/ 20 h 21"/>
                <a:gd name="T12" fmla="*/ 6 w 13"/>
                <a:gd name="T13" fmla="*/ 21 h 21"/>
                <a:gd name="T14" fmla="*/ 11 w 13"/>
                <a:gd name="T15" fmla="*/ 20 h 21"/>
                <a:gd name="T16" fmla="*/ 13 w 13"/>
                <a:gd name="T17" fmla="*/ 16 h 21"/>
                <a:gd name="T18" fmla="*/ 13 w 13"/>
                <a:gd name="T19" fmla="*/ 5 h 21"/>
                <a:gd name="T20" fmla="*/ 11 w 13"/>
                <a:gd name="T21" fmla="*/ 1 h 21"/>
                <a:gd name="T22" fmla="*/ 9 w 13"/>
                <a:gd name="T23" fmla="*/ 16 h 21"/>
                <a:gd name="T24" fmla="*/ 8 w 13"/>
                <a:gd name="T25" fmla="*/ 17 h 21"/>
                <a:gd name="T26" fmla="*/ 6 w 13"/>
                <a:gd name="T27" fmla="*/ 18 h 21"/>
                <a:gd name="T28" fmla="*/ 5 w 13"/>
                <a:gd name="T29" fmla="*/ 17 h 21"/>
                <a:gd name="T30" fmla="*/ 4 w 13"/>
                <a:gd name="T31" fmla="*/ 16 h 21"/>
                <a:gd name="T32" fmla="*/ 4 w 13"/>
                <a:gd name="T33" fmla="*/ 5 h 21"/>
                <a:gd name="T34" fmla="*/ 5 w 13"/>
                <a:gd name="T35" fmla="*/ 3 h 21"/>
                <a:gd name="T36" fmla="*/ 6 w 13"/>
                <a:gd name="T37" fmla="*/ 3 h 21"/>
                <a:gd name="T38" fmla="*/ 8 w 13"/>
                <a:gd name="T39" fmla="*/ 3 h 21"/>
                <a:gd name="T40" fmla="*/ 9 w 13"/>
                <a:gd name="T41" fmla="*/ 5 h 21"/>
                <a:gd name="T42" fmla="*/ 9 w 13"/>
                <a:gd name="T4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11" y="1"/>
                  </a:moveTo>
                  <a:cubicBezTo>
                    <a:pt x="10" y="0"/>
                    <a:pt x="8" y="0"/>
                    <a:pt x="6" y="0"/>
                  </a:cubicBezTo>
                  <a:cubicBezTo>
                    <a:pt x="5" y="0"/>
                    <a:pt x="3" y="0"/>
                    <a:pt x="2" y="1"/>
                  </a:cubicBezTo>
                  <a:cubicBezTo>
                    <a:pt x="1" y="2"/>
                    <a:pt x="0" y="3"/>
                    <a:pt x="0" y="5"/>
                  </a:cubicBezTo>
                  <a:cubicBezTo>
                    <a:pt x="0" y="16"/>
                    <a:pt x="0" y="16"/>
                    <a:pt x="0" y="16"/>
                  </a:cubicBezTo>
                  <a:cubicBezTo>
                    <a:pt x="0" y="17"/>
                    <a:pt x="1" y="19"/>
                    <a:pt x="2" y="20"/>
                  </a:cubicBezTo>
                  <a:cubicBezTo>
                    <a:pt x="3" y="20"/>
                    <a:pt x="5" y="21"/>
                    <a:pt x="6" y="21"/>
                  </a:cubicBezTo>
                  <a:cubicBezTo>
                    <a:pt x="8" y="21"/>
                    <a:pt x="10" y="20"/>
                    <a:pt x="11" y="20"/>
                  </a:cubicBezTo>
                  <a:cubicBezTo>
                    <a:pt x="12" y="19"/>
                    <a:pt x="13" y="17"/>
                    <a:pt x="13" y="16"/>
                  </a:cubicBezTo>
                  <a:cubicBezTo>
                    <a:pt x="13" y="5"/>
                    <a:pt x="13" y="5"/>
                    <a:pt x="13" y="5"/>
                  </a:cubicBezTo>
                  <a:cubicBezTo>
                    <a:pt x="13" y="3"/>
                    <a:pt x="12" y="2"/>
                    <a:pt x="11" y="1"/>
                  </a:cubicBezTo>
                  <a:close/>
                  <a:moveTo>
                    <a:pt x="9" y="16"/>
                  </a:moveTo>
                  <a:cubicBezTo>
                    <a:pt x="9" y="17"/>
                    <a:pt x="8" y="17"/>
                    <a:pt x="8" y="17"/>
                  </a:cubicBezTo>
                  <a:cubicBezTo>
                    <a:pt x="8" y="18"/>
                    <a:pt x="7" y="18"/>
                    <a:pt x="6" y="18"/>
                  </a:cubicBezTo>
                  <a:cubicBezTo>
                    <a:pt x="6" y="18"/>
                    <a:pt x="5" y="18"/>
                    <a:pt x="5" y="17"/>
                  </a:cubicBezTo>
                  <a:cubicBezTo>
                    <a:pt x="4" y="17"/>
                    <a:pt x="4" y="17"/>
                    <a:pt x="4" y="16"/>
                  </a:cubicBezTo>
                  <a:cubicBezTo>
                    <a:pt x="4" y="5"/>
                    <a:pt x="4" y="5"/>
                    <a:pt x="4" y="5"/>
                  </a:cubicBezTo>
                  <a:cubicBezTo>
                    <a:pt x="4" y="4"/>
                    <a:pt x="4" y="4"/>
                    <a:pt x="5" y="3"/>
                  </a:cubicBezTo>
                  <a:cubicBezTo>
                    <a:pt x="5" y="3"/>
                    <a:pt x="6" y="3"/>
                    <a:pt x="6" y="3"/>
                  </a:cubicBezTo>
                  <a:cubicBezTo>
                    <a:pt x="7" y="3"/>
                    <a:pt x="8" y="3"/>
                    <a:pt x="8" y="3"/>
                  </a:cubicBezTo>
                  <a:cubicBezTo>
                    <a:pt x="8" y="4"/>
                    <a:pt x="9" y="4"/>
                    <a:pt x="9" y="5"/>
                  </a:cubicBezTo>
                  <a:lnTo>
                    <a:pt x="9" y="16"/>
                  </a:lnTo>
                  <a:close/>
                </a:path>
              </a:pathLst>
            </a:custGeom>
            <a:solidFill>
              <a:srgbClr val="00A19A"/>
            </a:solidFill>
            <a:ln>
              <a:noFill/>
            </a:ln>
          </p:spPr>
          <p:txBody>
            <a:bodyPr anchor="ctr"/>
            <a:lstStyle/>
            <a:p>
              <a:pPr algn="ctr"/>
            </a:p>
          </p:txBody>
        </p:sp>
        <p:sp>
          <p:nvSpPr>
            <p:cNvPr id="1049152" name="îšļîdé"/>
            <p:cNvSpPr/>
            <p:nvPr/>
          </p:nvSpPr>
          <p:spPr bwMode="auto">
            <a:xfrm>
              <a:off x="4283075" y="1803401"/>
              <a:ext cx="190500" cy="309563"/>
            </a:xfrm>
            <a:custGeom>
              <a:avLst/>
              <a:gdLst>
                <a:gd name="T0" fmla="*/ 11 w 13"/>
                <a:gd name="T1" fmla="*/ 19 h 21"/>
                <a:gd name="T2" fmla="*/ 13 w 13"/>
                <a:gd name="T3" fmla="*/ 16 h 21"/>
                <a:gd name="T4" fmla="*/ 13 w 13"/>
                <a:gd name="T5" fmla="*/ 5 h 21"/>
                <a:gd name="T6" fmla="*/ 11 w 13"/>
                <a:gd name="T7" fmla="*/ 1 h 21"/>
                <a:gd name="T8" fmla="*/ 7 w 13"/>
                <a:gd name="T9" fmla="*/ 0 h 21"/>
                <a:gd name="T10" fmla="*/ 2 w 13"/>
                <a:gd name="T11" fmla="*/ 1 h 21"/>
                <a:gd name="T12" fmla="*/ 0 w 13"/>
                <a:gd name="T13" fmla="*/ 5 h 21"/>
                <a:gd name="T14" fmla="*/ 0 w 13"/>
                <a:gd name="T15" fmla="*/ 16 h 21"/>
                <a:gd name="T16" fmla="*/ 2 w 13"/>
                <a:gd name="T17" fmla="*/ 19 h 21"/>
                <a:gd name="T18" fmla="*/ 7 w 13"/>
                <a:gd name="T19" fmla="*/ 21 h 21"/>
                <a:gd name="T20" fmla="*/ 11 w 13"/>
                <a:gd name="T21" fmla="*/ 19 h 21"/>
                <a:gd name="T22" fmla="*/ 5 w 13"/>
                <a:gd name="T23" fmla="*/ 17 h 21"/>
                <a:gd name="T24" fmla="*/ 4 w 13"/>
                <a:gd name="T25" fmla="*/ 16 h 21"/>
                <a:gd name="T26" fmla="*/ 4 w 13"/>
                <a:gd name="T27" fmla="*/ 4 h 21"/>
                <a:gd name="T28" fmla="*/ 5 w 13"/>
                <a:gd name="T29" fmla="*/ 3 h 21"/>
                <a:gd name="T30" fmla="*/ 7 w 13"/>
                <a:gd name="T31" fmla="*/ 3 h 21"/>
                <a:gd name="T32" fmla="*/ 8 w 13"/>
                <a:gd name="T33" fmla="*/ 3 h 21"/>
                <a:gd name="T34" fmla="*/ 9 w 13"/>
                <a:gd name="T35" fmla="*/ 4 h 21"/>
                <a:gd name="T36" fmla="*/ 9 w 13"/>
                <a:gd name="T37" fmla="*/ 16 h 21"/>
                <a:gd name="T38" fmla="*/ 8 w 13"/>
                <a:gd name="T39" fmla="*/ 17 h 21"/>
                <a:gd name="T40" fmla="*/ 7 w 13"/>
                <a:gd name="T41" fmla="*/ 18 h 21"/>
                <a:gd name="T42" fmla="*/ 5 w 13"/>
                <a:gd name="T4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11" y="19"/>
                  </a:moveTo>
                  <a:cubicBezTo>
                    <a:pt x="12" y="18"/>
                    <a:pt x="13" y="17"/>
                    <a:pt x="13" y="16"/>
                  </a:cubicBezTo>
                  <a:cubicBezTo>
                    <a:pt x="13" y="5"/>
                    <a:pt x="13" y="5"/>
                    <a:pt x="13" y="5"/>
                  </a:cubicBezTo>
                  <a:cubicBezTo>
                    <a:pt x="13" y="3"/>
                    <a:pt x="12" y="2"/>
                    <a:pt x="11" y="1"/>
                  </a:cubicBezTo>
                  <a:cubicBezTo>
                    <a:pt x="10" y="0"/>
                    <a:pt x="8" y="0"/>
                    <a:pt x="7" y="0"/>
                  </a:cubicBezTo>
                  <a:cubicBezTo>
                    <a:pt x="5" y="0"/>
                    <a:pt x="3" y="0"/>
                    <a:pt x="2" y="1"/>
                  </a:cubicBezTo>
                  <a:cubicBezTo>
                    <a:pt x="1" y="2"/>
                    <a:pt x="0" y="3"/>
                    <a:pt x="0" y="5"/>
                  </a:cubicBezTo>
                  <a:cubicBezTo>
                    <a:pt x="0" y="16"/>
                    <a:pt x="0" y="16"/>
                    <a:pt x="0" y="16"/>
                  </a:cubicBezTo>
                  <a:cubicBezTo>
                    <a:pt x="0" y="17"/>
                    <a:pt x="1" y="18"/>
                    <a:pt x="2" y="19"/>
                  </a:cubicBezTo>
                  <a:cubicBezTo>
                    <a:pt x="3" y="20"/>
                    <a:pt x="5" y="21"/>
                    <a:pt x="7" y="21"/>
                  </a:cubicBezTo>
                  <a:cubicBezTo>
                    <a:pt x="8" y="21"/>
                    <a:pt x="10" y="20"/>
                    <a:pt x="11" y="19"/>
                  </a:cubicBezTo>
                  <a:close/>
                  <a:moveTo>
                    <a:pt x="5" y="17"/>
                  </a:moveTo>
                  <a:cubicBezTo>
                    <a:pt x="4" y="17"/>
                    <a:pt x="4" y="16"/>
                    <a:pt x="4" y="16"/>
                  </a:cubicBezTo>
                  <a:cubicBezTo>
                    <a:pt x="4" y="4"/>
                    <a:pt x="4" y="4"/>
                    <a:pt x="4" y="4"/>
                  </a:cubicBezTo>
                  <a:cubicBezTo>
                    <a:pt x="4" y="4"/>
                    <a:pt x="4" y="4"/>
                    <a:pt x="5" y="3"/>
                  </a:cubicBezTo>
                  <a:cubicBezTo>
                    <a:pt x="5" y="3"/>
                    <a:pt x="6" y="3"/>
                    <a:pt x="7" y="3"/>
                  </a:cubicBezTo>
                  <a:cubicBezTo>
                    <a:pt x="7" y="3"/>
                    <a:pt x="8" y="3"/>
                    <a:pt x="8" y="3"/>
                  </a:cubicBezTo>
                  <a:cubicBezTo>
                    <a:pt x="9" y="4"/>
                    <a:pt x="9" y="4"/>
                    <a:pt x="9" y="4"/>
                  </a:cubicBezTo>
                  <a:cubicBezTo>
                    <a:pt x="9" y="16"/>
                    <a:pt x="9" y="16"/>
                    <a:pt x="9" y="16"/>
                  </a:cubicBezTo>
                  <a:cubicBezTo>
                    <a:pt x="9" y="16"/>
                    <a:pt x="9" y="17"/>
                    <a:pt x="8" y="17"/>
                  </a:cubicBezTo>
                  <a:cubicBezTo>
                    <a:pt x="8" y="17"/>
                    <a:pt x="7" y="18"/>
                    <a:pt x="7" y="18"/>
                  </a:cubicBezTo>
                  <a:cubicBezTo>
                    <a:pt x="6" y="18"/>
                    <a:pt x="5" y="17"/>
                    <a:pt x="5" y="17"/>
                  </a:cubicBezTo>
                  <a:close/>
                </a:path>
              </a:pathLst>
            </a:custGeom>
            <a:solidFill>
              <a:srgbClr val="00A19A"/>
            </a:solidFill>
            <a:ln>
              <a:noFill/>
            </a:ln>
          </p:spPr>
          <p:txBody>
            <a:bodyPr anchor="ctr"/>
            <a:lstStyle/>
            <a:p>
              <a:pPr algn="ctr"/>
            </a:p>
          </p:txBody>
        </p:sp>
        <p:sp>
          <p:nvSpPr>
            <p:cNvPr id="1049153" name="iSľîḋê"/>
            <p:cNvSpPr/>
            <p:nvPr/>
          </p:nvSpPr>
          <p:spPr bwMode="auto">
            <a:xfrm>
              <a:off x="4325938" y="1803401"/>
              <a:ext cx="441325" cy="603250"/>
            </a:xfrm>
            <a:custGeom>
              <a:avLst/>
              <a:gdLst>
                <a:gd name="T0" fmla="*/ 241 w 278"/>
                <a:gd name="T1" fmla="*/ 0 h 380"/>
                <a:gd name="T2" fmla="*/ 0 w 278"/>
                <a:gd name="T3" fmla="*/ 380 h 380"/>
                <a:gd name="T4" fmla="*/ 37 w 278"/>
                <a:gd name="T5" fmla="*/ 380 h 380"/>
                <a:gd name="T6" fmla="*/ 278 w 278"/>
                <a:gd name="T7" fmla="*/ 0 h 380"/>
                <a:gd name="T8" fmla="*/ 241 w 278"/>
                <a:gd name="T9" fmla="*/ 0 h 380"/>
              </a:gdLst>
              <a:ahLst/>
              <a:cxnLst>
                <a:cxn ang="0">
                  <a:pos x="T0" y="T1"/>
                </a:cxn>
                <a:cxn ang="0">
                  <a:pos x="T2" y="T3"/>
                </a:cxn>
                <a:cxn ang="0">
                  <a:pos x="T4" y="T5"/>
                </a:cxn>
                <a:cxn ang="0">
                  <a:pos x="T6" y="T7"/>
                </a:cxn>
                <a:cxn ang="0">
                  <a:pos x="T8" y="T9"/>
                </a:cxn>
              </a:cxnLst>
              <a:rect l="0" t="0" r="r" b="b"/>
              <a:pathLst>
                <a:path w="278" h="380">
                  <a:moveTo>
                    <a:pt x="241" y="0"/>
                  </a:moveTo>
                  <a:lnTo>
                    <a:pt x="0" y="380"/>
                  </a:lnTo>
                  <a:lnTo>
                    <a:pt x="37" y="380"/>
                  </a:lnTo>
                  <a:lnTo>
                    <a:pt x="278" y="0"/>
                  </a:lnTo>
                  <a:lnTo>
                    <a:pt x="241" y="0"/>
                  </a:lnTo>
                  <a:close/>
                </a:path>
              </a:pathLst>
            </a:custGeom>
            <a:solidFill>
              <a:srgbClr val="00A19A"/>
            </a:solidFill>
            <a:ln>
              <a:noFill/>
            </a:ln>
          </p:spPr>
          <p:txBody>
            <a:bodyPr anchor="ctr"/>
            <a:lstStyle/>
            <a:p>
              <a:pPr algn="ctr"/>
            </a:p>
          </p:txBody>
        </p:sp>
      </p:grpSp>
      <p:grpSp>
        <p:nvGrpSpPr>
          <p:cNvPr id="173" name="8dec1d28-8422-443c-a59e-cc9b781da2d9"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13"/>
            </p:custDataLst>
          </p:nvPr>
        </p:nvGrpSpPr>
        <p:grpSpPr>
          <a:xfrm>
            <a:off x="3132569" y="3755728"/>
            <a:ext cx="1235633" cy="501864"/>
            <a:chOff x="2736850" y="863600"/>
            <a:chExt cx="6723063" cy="5133976"/>
          </a:xfrm>
        </p:grpSpPr>
        <p:sp>
          <p:nvSpPr>
            <p:cNvPr id="1049154" name="ïṣḷíḍé"/>
            <p:cNvSpPr/>
            <p:nvPr/>
          </p:nvSpPr>
          <p:spPr bwMode="auto">
            <a:xfrm>
              <a:off x="8216900" y="2822575"/>
              <a:ext cx="473075" cy="1608138"/>
            </a:xfrm>
            <a:custGeom>
              <a:avLst/>
              <a:gdLst>
                <a:gd name="T0" fmla="*/ 98 w 298"/>
                <a:gd name="T1" fmla="*/ 105 h 1013"/>
                <a:gd name="T2" fmla="*/ 298 w 298"/>
                <a:gd name="T3" fmla="*/ 0 h 1013"/>
                <a:gd name="T4" fmla="*/ 295 w 298"/>
                <a:gd name="T5" fmla="*/ 915 h 1013"/>
                <a:gd name="T6" fmla="*/ 111 w 298"/>
                <a:gd name="T7" fmla="*/ 1013 h 1013"/>
                <a:gd name="T8" fmla="*/ 0 w 298"/>
                <a:gd name="T9" fmla="*/ 931 h 1013"/>
                <a:gd name="T10" fmla="*/ 8 w 298"/>
                <a:gd name="T11" fmla="*/ 46 h 1013"/>
                <a:gd name="T12" fmla="*/ 98 w 298"/>
                <a:gd name="T13" fmla="*/ 105 h 1013"/>
              </a:gdLst>
              <a:ahLst/>
              <a:cxnLst>
                <a:cxn ang="0">
                  <a:pos x="T0" y="T1"/>
                </a:cxn>
                <a:cxn ang="0">
                  <a:pos x="T2" y="T3"/>
                </a:cxn>
                <a:cxn ang="0">
                  <a:pos x="T4" y="T5"/>
                </a:cxn>
                <a:cxn ang="0">
                  <a:pos x="T6" y="T7"/>
                </a:cxn>
                <a:cxn ang="0">
                  <a:pos x="T8" y="T9"/>
                </a:cxn>
                <a:cxn ang="0">
                  <a:pos x="T10" y="T11"/>
                </a:cxn>
                <a:cxn ang="0">
                  <a:pos x="T12" y="T13"/>
                </a:cxn>
              </a:cxnLst>
              <a:rect l="0" t="0" r="r" b="b"/>
              <a:pathLst>
                <a:path w="298" h="1013">
                  <a:moveTo>
                    <a:pt x="98" y="105"/>
                  </a:moveTo>
                  <a:lnTo>
                    <a:pt x="298" y="0"/>
                  </a:lnTo>
                  <a:lnTo>
                    <a:pt x="295" y="915"/>
                  </a:lnTo>
                  <a:lnTo>
                    <a:pt x="111" y="1013"/>
                  </a:lnTo>
                  <a:lnTo>
                    <a:pt x="0" y="931"/>
                  </a:lnTo>
                  <a:lnTo>
                    <a:pt x="8" y="46"/>
                  </a:lnTo>
                  <a:lnTo>
                    <a:pt x="98" y="105"/>
                  </a:lnTo>
                  <a:close/>
                </a:path>
              </a:pathLst>
            </a:custGeom>
            <a:gradFill>
              <a:gsLst>
                <a:gs pos="0">
                  <a:srgbClr val="F8C487">
                    <a:alpha val="62000"/>
                  </a:srgbClr>
                </a:gs>
                <a:gs pos="100000">
                  <a:schemeClr val="bg1">
                    <a:alpha val="0"/>
                  </a:schemeClr>
                </a:gs>
              </a:gsLst>
              <a:lin ang="5400000" scaled="1"/>
            </a:gradFill>
            <a:ln>
              <a:noFill/>
            </a:ln>
          </p:spPr>
          <p:txBody>
            <a:bodyPr anchor="ctr"/>
            <a:lstStyle/>
            <a:p>
              <a:pPr algn="ctr"/>
            </a:p>
          </p:txBody>
        </p:sp>
        <p:sp>
          <p:nvSpPr>
            <p:cNvPr id="1049155" name="ïṩliḓé"/>
            <p:cNvSpPr/>
            <p:nvPr/>
          </p:nvSpPr>
          <p:spPr bwMode="auto">
            <a:xfrm>
              <a:off x="8216900" y="2822575"/>
              <a:ext cx="473075" cy="1608138"/>
            </a:xfrm>
            <a:custGeom>
              <a:avLst/>
              <a:gdLst>
                <a:gd name="T0" fmla="*/ 98 w 298"/>
                <a:gd name="T1" fmla="*/ 105 h 1013"/>
                <a:gd name="T2" fmla="*/ 298 w 298"/>
                <a:gd name="T3" fmla="*/ 0 h 1013"/>
                <a:gd name="T4" fmla="*/ 295 w 298"/>
                <a:gd name="T5" fmla="*/ 915 h 1013"/>
                <a:gd name="T6" fmla="*/ 111 w 298"/>
                <a:gd name="T7" fmla="*/ 1013 h 1013"/>
                <a:gd name="T8" fmla="*/ 0 w 298"/>
                <a:gd name="T9" fmla="*/ 931 h 1013"/>
                <a:gd name="T10" fmla="*/ 8 w 298"/>
                <a:gd name="T11" fmla="*/ 46 h 1013"/>
                <a:gd name="T12" fmla="*/ 98 w 298"/>
                <a:gd name="T13" fmla="*/ 105 h 1013"/>
              </a:gdLst>
              <a:ahLst/>
              <a:cxnLst>
                <a:cxn ang="0">
                  <a:pos x="T0" y="T1"/>
                </a:cxn>
                <a:cxn ang="0">
                  <a:pos x="T2" y="T3"/>
                </a:cxn>
                <a:cxn ang="0">
                  <a:pos x="T4" y="T5"/>
                </a:cxn>
                <a:cxn ang="0">
                  <a:pos x="T6" y="T7"/>
                </a:cxn>
                <a:cxn ang="0">
                  <a:pos x="T8" y="T9"/>
                </a:cxn>
                <a:cxn ang="0">
                  <a:pos x="T10" y="T11"/>
                </a:cxn>
                <a:cxn ang="0">
                  <a:pos x="T12" y="T13"/>
                </a:cxn>
              </a:cxnLst>
              <a:rect l="0" t="0" r="r" b="b"/>
              <a:pathLst>
                <a:path w="298" h="1013">
                  <a:moveTo>
                    <a:pt x="98" y="105"/>
                  </a:moveTo>
                  <a:lnTo>
                    <a:pt x="298" y="0"/>
                  </a:lnTo>
                  <a:lnTo>
                    <a:pt x="295" y="915"/>
                  </a:lnTo>
                  <a:lnTo>
                    <a:pt x="111" y="1013"/>
                  </a:lnTo>
                  <a:lnTo>
                    <a:pt x="0" y="931"/>
                  </a:lnTo>
                  <a:lnTo>
                    <a:pt x="8" y="46"/>
                  </a:lnTo>
                  <a:lnTo>
                    <a:pt x="98" y="105"/>
                  </a:lnTo>
                </a:path>
              </a:pathLst>
            </a:custGeom>
            <a:noFill/>
            <a:ln>
              <a:noFill/>
            </a:ln>
          </p:spPr>
          <p:txBody>
            <a:bodyPr anchor="ctr"/>
            <a:lstStyle/>
            <a:p>
              <a:pPr algn="ctr"/>
            </a:p>
          </p:txBody>
        </p:sp>
        <p:sp>
          <p:nvSpPr>
            <p:cNvPr id="1049156" name="ïṧ1ïḍé"/>
            <p:cNvSpPr/>
            <p:nvPr/>
          </p:nvSpPr>
          <p:spPr bwMode="auto">
            <a:xfrm>
              <a:off x="7935913" y="863600"/>
              <a:ext cx="754063" cy="1938338"/>
            </a:xfrm>
            <a:custGeom>
              <a:avLst/>
              <a:gdLst>
                <a:gd name="T0" fmla="*/ 5 w 185"/>
                <a:gd name="T1" fmla="*/ 3 h 476"/>
                <a:gd name="T2" fmla="*/ 11 w 185"/>
                <a:gd name="T3" fmla="*/ 368 h 476"/>
                <a:gd name="T4" fmla="*/ 185 w 185"/>
                <a:gd name="T5" fmla="*/ 476 h 476"/>
                <a:gd name="T6" fmla="*/ 185 w 185"/>
                <a:gd name="T7" fmla="*/ 115 h 476"/>
              </a:gdLst>
              <a:ahLst/>
              <a:cxnLst>
                <a:cxn ang="0">
                  <a:pos x="T0" y="T1"/>
                </a:cxn>
                <a:cxn ang="0">
                  <a:pos x="T2" y="T3"/>
                </a:cxn>
                <a:cxn ang="0">
                  <a:pos x="T4" y="T5"/>
                </a:cxn>
                <a:cxn ang="0">
                  <a:pos x="T6" y="T7"/>
                </a:cxn>
              </a:cxnLst>
              <a:rect l="0" t="0" r="r" b="b"/>
              <a:pathLst>
                <a:path w="185" h="476">
                  <a:moveTo>
                    <a:pt x="5" y="3"/>
                  </a:moveTo>
                  <a:cubicBezTo>
                    <a:pt x="0" y="0"/>
                    <a:pt x="11" y="368"/>
                    <a:pt x="11" y="368"/>
                  </a:cubicBezTo>
                  <a:cubicBezTo>
                    <a:pt x="185" y="476"/>
                    <a:pt x="185" y="476"/>
                    <a:pt x="185" y="476"/>
                  </a:cubicBezTo>
                  <a:cubicBezTo>
                    <a:pt x="185" y="115"/>
                    <a:pt x="185" y="115"/>
                    <a:pt x="185" y="115"/>
                  </a:cubicBezTo>
                </a:path>
              </a:pathLst>
            </a:custGeom>
            <a:solidFill>
              <a:srgbClr val="DBA877"/>
            </a:solidFill>
            <a:ln>
              <a:noFill/>
            </a:ln>
          </p:spPr>
          <p:txBody>
            <a:bodyPr anchor="ctr"/>
            <a:lstStyle/>
            <a:p>
              <a:pPr algn="ctr"/>
            </a:p>
          </p:txBody>
        </p:sp>
        <p:sp>
          <p:nvSpPr>
            <p:cNvPr id="1049157" name="ïṣľîďé"/>
            <p:cNvSpPr/>
            <p:nvPr/>
          </p:nvSpPr>
          <p:spPr bwMode="auto">
            <a:xfrm>
              <a:off x="7678738" y="920750"/>
              <a:ext cx="998538" cy="1698625"/>
            </a:xfrm>
            <a:custGeom>
              <a:avLst/>
              <a:gdLst>
                <a:gd name="T0" fmla="*/ 629 w 629"/>
                <a:gd name="T1" fmla="*/ 277 h 1070"/>
                <a:gd name="T2" fmla="*/ 193 w 629"/>
                <a:gd name="T3" fmla="*/ 0 h 1070"/>
                <a:gd name="T4" fmla="*/ 0 w 629"/>
                <a:gd name="T5" fmla="*/ 92 h 1070"/>
                <a:gd name="T6" fmla="*/ 90 w 629"/>
                <a:gd name="T7" fmla="*/ 1005 h 1070"/>
                <a:gd name="T8" fmla="*/ 411 w 629"/>
                <a:gd name="T9" fmla="*/ 1070 h 1070"/>
                <a:gd name="T10" fmla="*/ 583 w 629"/>
                <a:gd name="T11" fmla="*/ 1023 h 1070"/>
                <a:gd name="T12" fmla="*/ 629 w 629"/>
                <a:gd name="T13" fmla="*/ 277 h 1070"/>
              </a:gdLst>
              <a:ahLst/>
              <a:cxnLst>
                <a:cxn ang="0">
                  <a:pos x="T0" y="T1"/>
                </a:cxn>
                <a:cxn ang="0">
                  <a:pos x="T2" y="T3"/>
                </a:cxn>
                <a:cxn ang="0">
                  <a:pos x="T4" y="T5"/>
                </a:cxn>
                <a:cxn ang="0">
                  <a:pos x="T6" y="T7"/>
                </a:cxn>
                <a:cxn ang="0">
                  <a:pos x="T8" y="T9"/>
                </a:cxn>
                <a:cxn ang="0">
                  <a:pos x="T10" y="T11"/>
                </a:cxn>
                <a:cxn ang="0">
                  <a:pos x="T12" y="T13"/>
                </a:cxn>
              </a:cxnLst>
              <a:rect l="0" t="0" r="r" b="b"/>
              <a:pathLst>
                <a:path w="629" h="1070">
                  <a:moveTo>
                    <a:pt x="629" y="277"/>
                  </a:moveTo>
                  <a:lnTo>
                    <a:pt x="193" y="0"/>
                  </a:lnTo>
                  <a:lnTo>
                    <a:pt x="0" y="92"/>
                  </a:lnTo>
                  <a:lnTo>
                    <a:pt x="90" y="1005"/>
                  </a:lnTo>
                  <a:lnTo>
                    <a:pt x="411" y="1070"/>
                  </a:lnTo>
                  <a:lnTo>
                    <a:pt x="583" y="1023"/>
                  </a:lnTo>
                  <a:lnTo>
                    <a:pt x="629" y="277"/>
                  </a:lnTo>
                  <a:close/>
                </a:path>
              </a:pathLst>
            </a:custGeom>
            <a:solidFill>
              <a:srgbClr val="FFF0E1"/>
            </a:solidFill>
            <a:ln>
              <a:noFill/>
            </a:ln>
          </p:spPr>
          <p:txBody>
            <a:bodyPr anchor="ctr"/>
            <a:lstStyle/>
            <a:p>
              <a:pPr algn="ctr"/>
            </a:p>
          </p:txBody>
        </p:sp>
        <p:sp>
          <p:nvSpPr>
            <p:cNvPr id="1049158" name="iṡḷîḋe"/>
            <p:cNvSpPr/>
            <p:nvPr/>
          </p:nvSpPr>
          <p:spPr bwMode="auto">
            <a:xfrm>
              <a:off x="8372475" y="1331913"/>
              <a:ext cx="317500" cy="1657350"/>
            </a:xfrm>
            <a:custGeom>
              <a:avLst/>
              <a:gdLst>
                <a:gd name="T0" fmla="*/ 200 w 200"/>
                <a:gd name="T1" fmla="*/ 0 h 1044"/>
                <a:gd name="T2" fmla="*/ 0 w 200"/>
                <a:gd name="T3" fmla="*/ 118 h 1044"/>
                <a:gd name="T4" fmla="*/ 0 w 200"/>
                <a:gd name="T5" fmla="*/ 1044 h 1044"/>
                <a:gd name="T6" fmla="*/ 200 w 200"/>
                <a:gd name="T7" fmla="*/ 939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39"/>
                  </a:lnTo>
                  <a:lnTo>
                    <a:pt x="200" y="0"/>
                  </a:lnTo>
                  <a:close/>
                </a:path>
              </a:pathLst>
            </a:custGeom>
            <a:solidFill>
              <a:srgbClr val="F8C487"/>
            </a:solidFill>
            <a:ln>
              <a:noFill/>
            </a:ln>
          </p:spPr>
          <p:txBody>
            <a:bodyPr anchor="ctr"/>
            <a:lstStyle/>
            <a:p>
              <a:pPr algn="ctr"/>
            </a:p>
          </p:txBody>
        </p:sp>
        <p:sp>
          <p:nvSpPr>
            <p:cNvPr id="1049159" name="işḻîḑé"/>
            <p:cNvSpPr/>
            <p:nvPr/>
          </p:nvSpPr>
          <p:spPr bwMode="auto">
            <a:xfrm>
              <a:off x="8372475" y="1331913"/>
              <a:ext cx="317500" cy="1657350"/>
            </a:xfrm>
            <a:custGeom>
              <a:avLst/>
              <a:gdLst>
                <a:gd name="T0" fmla="*/ 200 w 200"/>
                <a:gd name="T1" fmla="*/ 0 h 1044"/>
                <a:gd name="T2" fmla="*/ 0 w 200"/>
                <a:gd name="T3" fmla="*/ 118 h 1044"/>
                <a:gd name="T4" fmla="*/ 0 w 200"/>
                <a:gd name="T5" fmla="*/ 1044 h 1044"/>
                <a:gd name="T6" fmla="*/ 200 w 200"/>
                <a:gd name="T7" fmla="*/ 939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39"/>
                  </a:lnTo>
                  <a:lnTo>
                    <a:pt x="200" y="0"/>
                  </a:lnTo>
                </a:path>
              </a:pathLst>
            </a:custGeom>
            <a:noFill/>
            <a:ln>
              <a:noFill/>
            </a:ln>
          </p:spPr>
          <p:txBody>
            <a:bodyPr anchor="ctr"/>
            <a:lstStyle/>
            <a:p>
              <a:pPr algn="ctr"/>
            </a:p>
          </p:txBody>
        </p:sp>
        <p:sp>
          <p:nvSpPr>
            <p:cNvPr id="1049160" name="îšļiḋe"/>
            <p:cNvSpPr/>
            <p:nvPr/>
          </p:nvSpPr>
          <p:spPr bwMode="auto">
            <a:xfrm>
              <a:off x="7621588" y="1027113"/>
              <a:ext cx="750888" cy="1962150"/>
            </a:xfrm>
            <a:custGeom>
              <a:avLst/>
              <a:gdLst>
                <a:gd name="T0" fmla="*/ 5 w 184"/>
                <a:gd name="T1" fmla="*/ 3 h 482"/>
                <a:gd name="T2" fmla="*/ 10 w 184"/>
                <a:gd name="T3" fmla="*/ 373 h 482"/>
                <a:gd name="T4" fmla="*/ 184 w 184"/>
                <a:gd name="T5" fmla="*/ 482 h 482"/>
                <a:gd name="T6" fmla="*/ 184 w 184"/>
                <a:gd name="T7" fmla="*/ 121 h 482"/>
              </a:gdLst>
              <a:ahLst/>
              <a:cxnLst>
                <a:cxn ang="0">
                  <a:pos x="T0" y="T1"/>
                </a:cxn>
                <a:cxn ang="0">
                  <a:pos x="T2" y="T3"/>
                </a:cxn>
                <a:cxn ang="0">
                  <a:pos x="T4" y="T5"/>
                </a:cxn>
                <a:cxn ang="0">
                  <a:pos x="T6" y="T7"/>
                </a:cxn>
              </a:cxnLst>
              <a:rect l="0" t="0" r="r" b="b"/>
              <a:pathLst>
                <a:path w="184" h="482">
                  <a:moveTo>
                    <a:pt x="5" y="3"/>
                  </a:moveTo>
                  <a:cubicBezTo>
                    <a:pt x="0" y="0"/>
                    <a:pt x="10" y="373"/>
                    <a:pt x="10" y="373"/>
                  </a:cubicBezTo>
                  <a:cubicBezTo>
                    <a:pt x="184" y="482"/>
                    <a:pt x="184" y="482"/>
                    <a:pt x="184" y="482"/>
                  </a:cubicBezTo>
                  <a:cubicBezTo>
                    <a:pt x="184" y="121"/>
                    <a:pt x="184" y="121"/>
                    <a:pt x="184" y="121"/>
                  </a:cubicBezTo>
                </a:path>
              </a:pathLst>
            </a:custGeom>
            <a:solidFill>
              <a:srgbClr val="DBA877"/>
            </a:solidFill>
            <a:ln>
              <a:noFill/>
            </a:ln>
          </p:spPr>
          <p:txBody>
            <a:bodyPr anchor="ctr"/>
            <a:lstStyle/>
            <a:p>
              <a:pPr algn="ctr"/>
            </a:p>
          </p:txBody>
        </p:sp>
        <p:sp>
          <p:nvSpPr>
            <p:cNvPr id="1049161" name="ïṩ1ïḓè"/>
            <p:cNvSpPr/>
            <p:nvPr/>
          </p:nvSpPr>
          <p:spPr bwMode="auto">
            <a:xfrm>
              <a:off x="8510588" y="1701800"/>
              <a:ext cx="98425" cy="754063"/>
            </a:xfrm>
            <a:custGeom>
              <a:avLst/>
              <a:gdLst>
                <a:gd name="T0" fmla="*/ 62 w 62"/>
                <a:gd name="T1" fmla="*/ 0 h 475"/>
                <a:gd name="T2" fmla="*/ 62 w 62"/>
                <a:gd name="T3" fmla="*/ 426 h 475"/>
                <a:gd name="T4" fmla="*/ 0 w 62"/>
                <a:gd name="T5" fmla="*/ 475 h 475"/>
                <a:gd name="T6" fmla="*/ 0 w 62"/>
                <a:gd name="T7" fmla="*/ 42 h 475"/>
                <a:gd name="T8" fmla="*/ 62 w 62"/>
                <a:gd name="T9" fmla="*/ 0 h 475"/>
              </a:gdLst>
              <a:ahLst/>
              <a:cxnLst>
                <a:cxn ang="0">
                  <a:pos x="T0" y="T1"/>
                </a:cxn>
                <a:cxn ang="0">
                  <a:pos x="T2" y="T3"/>
                </a:cxn>
                <a:cxn ang="0">
                  <a:pos x="T4" y="T5"/>
                </a:cxn>
                <a:cxn ang="0">
                  <a:pos x="T6" y="T7"/>
                </a:cxn>
                <a:cxn ang="0">
                  <a:pos x="T8" y="T9"/>
                </a:cxn>
              </a:cxnLst>
              <a:rect l="0" t="0" r="r" b="b"/>
              <a:pathLst>
                <a:path w="62" h="475">
                  <a:moveTo>
                    <a:pt x="62" y="0"/>
                  </a:moveTo>
                  <a:lnTo>
                    <a:pt x="62" y="426"/>
                  </a:lnTo>
                  <a:lnTo>
                    <a:pt x="0" y="475"/>
                  </a:lnTo>
                  <a:lnTo>
                    <a:pt x="0" y="42"/>
                  </a:lnTo>
                  <a:lnTo>
                    <a:pt x="62" y="0"/>
                  </a:lnTo>
                  <a:close/>
                </a:path>
              </a:pathLst>
            </a:custGeom>
            <a:solidFill>
              <a:srgbClr val="FFF0E1"/>
            </a:solidFill>
            <a:ln>
              <a:noFill/>
            </a:ln>
          </p:spPr>
          <p:txBody>
            <a:bodyPr anchor="ctr"/>
            <a:lstStyle/>
            <a:p>
              <a:pPr algn="ctr"/>
            </a:p>
          </p:txBody>
        </p:sp>
        <p:sp>
          <p:nvSpPr>
            <p:cNvPr id="1049162" name="îsḷïḓé"/>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close/>
                </a:path>
              </a:pathLst>
            </a:custGeom>
            <a:solidFill>
              <a:srgbClr val="F8C487"/>
            </a:solidFill>
            <a:ln>
              <a:noFill/>
            </a:ln>
          </p:spPr>
          <p:txBody>
            <a:bodyPr anchor="ctr"/>
            <a:lstStyle/>
            <a:p>
              <a:pPr algn="ctr"/>
            </a:p>
          </p:txBody>
        </p:sp>
        <p:sp>
          <p:nvSpPr>
            <p:cNvPr id="1049163" name="íśḷiḋe"/>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path>
              </a:pathLst>
            </a:custGeom>
            <a:noFill/>
            <a:ln>
              <a:noFill/>
            </a:ln>
          </p:spPr>
          <p:txBody>
            <a:bodyPr anchor="ctr"/>
            <a:lstStyle/>
            <a:p>
              <a:pPr algn="ctr"/>
            </a:p>
          </p:txBody>
        </p:sp>
        <p:sp>
          <p:nvSpPr>
            <p:cNvPr id="1049164" name="ïs1iḋê"/>
            <p:cNvSpPr/>
            <p:nvPr/>
          </p:nvSpPr>
          <p:spPr bwMode="auto">
            <a:xfrm>
              <a:off x="6994525" y="1323975"/>
              <a:ext cx="749300" cy="1958975"/>
            </a:xfrm>
            <a:custGeom>
              <a:avLst/>
              <a:gdLst>
                <a:gd name="T0" fmla="*/ 5 w 184"/>
                <a:gd name="T1" fmla="*/ 3 h 481"/>
                <a:gd name="T2" fmla="*/ 10 w 184"/>
                <a:gd name="T3" fmla="*/ 373 h 481"/>
                <a:gd name="T4" fmla="*/ 184 w 184"/>
                <a:gd name="T5" fmla="*/ 481 h 481"/>
                <a:gd name="T6" fmla="*/ 184 w 184"/>
                <a:gd name="T7" fmla="*/ 120 h 481"/>
              </a:gdLst>
              <a:ahLst/>
              <a:cxnLst>
                <a:cxn ang="0">
                  <a:pos x="T0" y="T1"/>
                </a:cxn>
                <a:cxn ang="0">
                  <a:pos x="T2" y="T3"/>
                </a:cxn>
                <a:cxn ang="0">
                  <a:pos x="T4" y="T5"/>
                </a:cxn>
                <a:cxn ang="0">
                  <a:pos x="T6" y="T7"/>
                </a:cxn>
              </a:cxnLst>
              <a:rect l="0" t="0" r="r" b="b"/>
              <a:pathLst>
                <a:path w="184" h="481">
                  <a:moveTo>
                    <a:pt x="5" y="3"/>
                  </a:moveTo>
                  <a:cubicBezTo>
                    <a:pt x="0" y="0"/>
                    <a:pt x="10" y="373"/>
                    <a:pt x="10" y="373"/>
                  </a:cubicBezTo>
                  <a:cubicBezTo>
                    <a:pt x="184" y="481"/>
                    <a:pt x="184" y="481"/>
                    <a:pt x="184" y="481"/>
                  </a:cubicBezTo>
                  <a:cubicBezTo>
                    <a:pt x="184" y="120"/>
                    <a:pt x="184" y="120"/>
                    <a:pt x="184" y="120"/>
                  </a:cubicBezTo>
                </a:path>
              </a:pathLst>
            </a:custGeom>
            <a:solidFill>
              <a:srgbClr val="EDB57E"/>
            </a:solidFill>
            <a:ln>
              <a:noFill/>
            </a:ln>
          </p:spPr>
          <p:txBody>
            <a:bodyPr anchor="ctr"/>
            <a:lstStyle/>
            <a:p>
              <a:pPr algn="ctr"/>
            </a:p>
          </p:txBody>
        </p:sp>
        <p:sp>
          <p:nvSpPr>
            <p:cNvPr id="1049165" name="ïṡlîḋè"/>
            <p:cNvSpPr/>
            <p:nvPr/>
          </p:nvSpPr>
          <p:spPr bwMode="auto">
            <a:xfrm>
              <a:off x="8050213" y="2854325"/>
              <a:ext cx="174625" cy="1584325"/>
            </a:xfrm>
            <a:custGeom>
              <a:avLst/>
              <a:gdLst>
                <a:gd name="T0" fmla="*/ 8 w 110"/>
                <a:gd name="T1" fmla="*/ 52 h 998"/>
                <a:gd name="T2" fmla="*/ 110 w 110"/>
                <a:gd name="T3" fmla="*/ 0 h 998"/>
                <a:gd name="T4" fmla="*/ 110 w 110"/>
                <a:gd name="T5" fmla="*/ 939 h 998"/>
                <a:gd name="T6" fmla="*/ 0 w 110"/>
                <a:gd name="T7" fmla="*/ 998 h 998"/>
                <a:gd name="T8" fmla="*/ 8 w 110"/>
                <a:gd name="T9" fmla="*/ 52 h 998"/>
              </a:gdLst>
              <a:ahLst/>
              <a:cxnLst>
                <a:cxn ang="0">
                  <a:pos x="T0" y="T1"/>
                </a:cxn>
                <a:cxn ang="0">
                  <a:pos x="T2" y="T3"/>
                </a:cxn>
                <a:cxn ang="0">
                  <a:pos x="T4" y="T5"/>
                </a:cxn>
                <a:cxn ang="0">
                  <a:pos x="T6" y="T7"/>
                </a:cxn>
                <a:cxn ang="0">
                  <a:pos x="T8" y="T9"/>
                </a:cxn>
              </a:cxnLst>
              <a:rect l="0" t="0" r="r" b="b"/>
              <a:pathLst>
                <a:path w="110" h="998">
                  <a:moveTo>
                    <a:pt x="8" y="52"/>
                  </a:moveTo>
                  <a:lnTo>
                    <a:pt x="110" y="0"/>
                  </a:lnTo>
                  <a:lnTo>
                    <a:pt x="110" y="939"/>
                  </a:lnTo>
                  <a:lnTo>
                    <a:pt x="0" y="998"/>
                  </a:lnTo>
                  <a:lnTo>
                    <a:pt x="8" y="52"/>
                  </a:lnTo>
                  <a:close/>
                </a:path>
              </a:pathLst>
            </a:custGeom>
            <a:gradFill>
              <a:gsLst>
                <a:gs pos="0">
                  <a:srgbClr val="4D9596">
                    <a:alpha val="73000"/>
                  </a:srgbClr>
                </a:gs>
                <a:gs pos="100000">
                  <a:schemeClr val="bg1">
                    <a:alpha val="0"/>
                  </a:schemeClr>
                </a:gs>
              </a:gsLst>
              <a:lin ang="5400000" scaled="1"/>
            </a:gradFill>
            <a:ln>
              <a:noFill/>
            </a:ln>
          </p:spPr>
          <p:txBody>
            <a:bodyPr anchor="ctr"/>
            <a:lstStyle/>
            <a:p>
              <a:pPr algn="ctr"/>
            </a:p>
          </p:txBody>
        </p:sp>
        <p:sp>
          <p:nvSpPr>
            <p:cNvPr id="1049166" name="iŝlíďè"/>
            <p:cNvSpPr/>
            <p:nvPr/>
          </p:nvSpPr>
          <p:spPr bwMode="auto">
            <a:xfrm>
              <a:off x="8050213" y="2854325"/>
              <a:ext cx="174625" cy="1584325"/>
            </a:xfrm>
            <a:custGeom>
              <a:avLst/>
              <a:gdLst>
                <a:gd name="T0" fmla="*/ 8 w 110"/>
                <a:gd name="T1" fmla="*/ 52 h 998"/>
                <a:gd name="T2" fmla="*/ 110 w 110"/>
                <a:gd name="T3" fmla="*/ 0 h 998"/>
                <a:gd name="T4" fmla="*/ 110 w 110"/>
                <a:gd name="T5" fmla="*/ 939 h 998"/>
                <a:gd name="T6" fmla="*/ 0 w 110"/>
                <a:gd name="T7" fmla="*/ 998 h 998"/>
              </a:gdLst>
              <a:ahLst/>
              <a:cxnLst>
                <a:cxn ang="0">
                  <a:pos x="T0" y="T1"/>
                </a:cxn>
                <a:cxn ang="0">
                  <a:pos x="T2" y="T3"/>
                </a:cxn>
                <a:cxn ang="0">
                  <a:pos x="T4" y="T5"/>
                </a:cxn>
                <a:cxn ang="0">
                  <a:pos x="T6" y="T7"/>
                </a:cxn>
              </a:cxnLst>
              <a:rect l="0" t="0" r="r" b="b"/>
              <a:pathLst>
                <a:path w="110" h="998">
                  <a:moveTo>
                    <a:pt x="8" y="52"/>
                  </a:moveTo>
                  <a:lnTo>
                    <a:pt x="110" y="0"/>
                  </a:lnTo>
                  <a:lnTo>
                    <a:pt x="110" y="939"/>
                  </a:lnTo>
                  <a:lnTo>
                    <a:pt x="0" y="998"/>
                  </a:lnTo>
                </a:path>
              </a:pathLst>
            </a:custGeom>
            <a:noFill/>
            <a:ln>
              <a:noFill/>
            </a:ln>
          </p:spPr>
          <p:txBody>
            <a:bodyPr anchor="ctr"/>
            <a:lstStyle/>
            <a:p>
              <a:pPr algn="ctr"/>
            </a:p>
          </p:txBody>
        </p:sp>
        <p:sp>
          <p:nvSpPr>
            <p:cNvPr id="1049167" name="íśļíḋe"/>
            <p:cNvSpPr/>
            <p:nvPr/>
          </p:nvSpPr>
          <p:spPr bwMode="auto">
            <a:xfrm>
              <a:off x="7475538" y="928688"/>
              <a:ext cx="754063" cy="1943100"/>
            </a:xfrm>
            <a:custGeom>
              <a:avLst/>
              <a:gdLst>
                <a:gd name="T0" fmla="*/ 5 w 185"/>
                <a:gd name="T1" fmla="*/ 4 h 477"/>
                <a:gd name="T2" fmla="*/ 11 w 185"/>
                <a:gd name="T3" fmla="*/ 368 h 477"/>
                <a:gd name="T4" fmla="*/ 185 w 185"/>
                <a:gd name="T5" fmla="*/ 477 h 477"/>
                <a:gd name="T6" fmla="*/ 185 w 185"/>
                <a:gd name="T7" fmla="*/ 116 h 477"/>
              </a:gdLst>
              <a:ahLst/>
              <a:cxnLst>
                <a:cxn ang="0">
                  <a:pos x="T0" y="T1"/>
                </a:cxn>
                <a:cxn ang="0">
                  <a:pos x="T2" y="T3"/>
                </a:cxn>
                <a:cxn ang="0">
                  <a:pos x="T4" y="T5"/>
                </a:cxn>
                <a:cxn ang="0">
                  <a:pos x="T6" y="T7"/>
                </a:cxn>
              </a:cxnLst>
              <a:rect l="0" t="0" r="r" b="b"/>
              <a:pathLst>
                <a:path w="185" h="477">
                  <a:moveTo>
                    <a:pt x="5" y="4"/>
                  </a:moveTo>
                  <a:cubicBezTo>
                    <a:pt x="0" y="0"/>
                    <a:pt x="11" y="368"/>
                    <a:pt x="11" y="368"/>
                  </a:cubicBezTo>
                  <a:cubicBezTo>
                    <a:pt x="185" y="477"/>
                    <a:pt x="185" y="477"/>
                    <a:pt x="185" y="477"/>
                  </a:cubicBezTo>
                  <a:cubicBezTo>
                    <a:pt x="185" y="116"/>
                    <a:pt x="185" y="116"/>
                    <a:pt x="185" y="116"/>
                  </a:cubicBezTo>
                </a:path>
              </a:pathLst>
            </a:custGeom>
            <a:solidFill>
              <a:srgbClr val="457C7C"/>
            </a:solidFill>
            <a:ln>
              <a:noFill/>
            </a:ln>
          </p:spPr>
          <p:txBody>
            <a:bodyPr anchor="ctr"/>
            <a:lstStyle/>
            <a:p>
              <a:pPr algn="ctr"/>
            </a:p>
          </p:txBody>
        </p:sp>
        <p:sp>
          <p:nvSpPr>
            <p:cNvPr id="1049168" name="í$1iḋè"/>
            <p:cNvSpPr/>
            <p:nvPr/>
          </p:nvSpPr>
          <p:spPr bwMode="auto">
            <a:xfrm>
              <a:off x="7215188" y="990600"/>
              <a:ext cx="1001713" cy="1697038"/>
            </a:xfrm>
            <a:custGeom>
              <a:avLst/>
              <a:gdLst>
                <a:gd name="T0" fmla="*/ 631 w 631"/>
                <a:gd name="T1" fmla="*/ 277 h 1069"/>
                <a:gd name="T2" fmla="*/ 195 w 631"/>
                <a:gd name="T3" fmla="*/ 0 h 1069"/>
                <a:gd name="T4" fmla="*/ 0 w 631"/>
                <a:gd name="T5" fmla="*/ 92 h 1069"/>
                <a:gd name="T6" fmla="*/ 92 w 631"/>
                <a:gd name="T7" fmla="*/ 1005 h 1069"/>
                <a:gd name="T8" fmla="*/ 410 w 631"/>
                <a:gd name="T9" fmla="*/ 1069 h 1069"/>
                <a:gd name="T10" fmla="*/ 585 w 631"/>
                <a:gd name="T11" fmla="*/ 1023 h 1069"/>
                <a:gd name="T12" fmla="*/ 631 w 631"/>
                <a:gd name="T13" fmla="*/ 277 h 1069"/>
              </a:gdLst>
              <a:ahLst/>
              <a:cxnLst>
                <a:cxn ang="0">
                  <a:pos x="T0" y="T1"/>
                </a:cxn>
                <a:cxn ang="0">
                  <a:pos x="T2" y="T3"/>
                </a:cxn>
                <a:cxn ang="0">
                  <a:pos x="T4" y="T5"/>
                </a:cxn>
                <a:cxn ang="0">
                  <a:pos x="T6" y="T7"/>
                </a:cxn>
                <a:cxn ang="0">
                  <a:pos x="T8" y="T9"/>
                </a:cxn>
                <a:cxn ang="0">
                  <a:pos x="T10" y="T11"/>
                </a:cxn>
                <a:cxn ang="0">
                  <a:pos x="T12" y="T13"/>
                </a:cxn>
              </a:cxnLst>
              <a:rect l="0" t="0" r="r" b="b"/>
              <a:pathLst>
                <a:path w="631" h="1069">
                  <a:moveTo>
                    <a:pt x="631" y="277"/>
                  </a:moveTo>
                  <a:lnTo>
                    <a:pt x="195" y="0"/>
                  </a:lnTo>
                  <a:lnTo>
                    <a:pt x="0" y="92"/>
                  </a:lnTo>
                  <a:lnTo>
                    <a:pt x="92" y="1005"/>
                  </a:lnTo>
                  <a:lnTo>
                    <a:pt x="410" y="1069"/>
                  </a:lnTo>
                  <a:lnTo>
                    <a:pt x="585" y="1023"/>
                  </a:lnTo>
                  <a:lnTo>
                    <a:pt x="631" y="277"/>
                  </a:lnTo>
                  <a:close/>
                </a:path>
              </a:pathLst>
            </a:custGeom>
            <a:solidFill>
              <a:srgbClr val="FFF0E1"/>
            </a:solidFill>
            <a:ln>
              <a:noFill/>
            </a:ln>
          </p:spPr>
          <p:txBody>
            <a:bodyPr anchor="ctr"/>
            <a:lstStyle/>
            <a:p>
              <a:pPr algn="ctr"/>
            </a:p>
          </p:txBody>
        </p:sp>
        <p:sp>
          <p:nvSpPr>
            <p:cNvPr id="1049169" name="îṥļíḋe"/>
            <p:cNvSpPr/>
            <p:nvPr/>
          </p:nvSpPr>
          <p:spPr bwMode="auto">
            <a:xfrm>
              <a:off x="7912100" y="1397000"/>
              <a:ext cx="317500" cy="1657350"/>
            </a:xfrm>
            <a:custGeom>
              <a:avLst/>
              <a:gdLst>
                <a:gd name="T0" fmla="*/ 200 w 200"/>
                <a:gd name="T1" fmla="*/ 0 h 1044"/>
                <a:gd name="T2" fmla="*/ 0 w 200"/>
                <a:gd name="T3" fmla="*/ 118 h 1044"/>
                <a:gd name="T4" fmla="*/ 0 w 200"/>
                <a:gd name="T5" fmla="*/ 1044 h 1044"/>
                <a:gd name="T6" fmla="*/ 200 w 200"/>
                <a:gd name="T7" fmla="*/ 941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41"/>
                  </a:lnTo>
                  <a:lnTo>
                    <a:pt x="200" y="0"/>
                  </a:lnTo>
                  <a:close/>
                </a:path>
              </a:pathLst>
            </a:custGeom>
            <a:solidFill>
              <a:srgbClr val="4D9596"/>
            </a:solidFill>
            <a:ln>
              <a:noFill/>
            </a:ln>
          </p:spPr>
          <p:txBody>
            <a:bodyPr anchor="ctr"/>
            <a:lstStyle/>
            <a:p>
              <a:pPr algn="ctr"/>
            </a:p>
          </p:txBody>
        </p:sp>
        <p:sp>
          <p:nvSpPr>
            <p:cNvPr id="1049170" name="iŝlídè"/>
            <p:cNvSpPr/>
            <p:nvPr/>
          </p:nvSpPr>
          <p:spPr bwMode="auto">
            <a:xfrm>
              <a:off x="7912100" y="1397000"/>
              <a:ext cx="317500" cy="1657350"/>
            </a:xfrm>
            <a:custGeom>
              <a:avLst/>
              <a:gdLst>
                <a:gd name="T0" fmla="*/ 200 w 200"/>
                <a:gd name="T1" fmla="*/ 0 h 1044"/>
                <a:gd name="T2" fmla="*/ 0 w 200"/>
                <a:gd name="T3" fmla="*/ 118 h 1044"/>
                <a:gd name="T4" fmla="*/ 0 w 200"/>
                <a:gd name="T5" fmla="*/ 1044 h 1044"/>
                <a:gd name="T6" fmla="*/ 200 w 200"/>
                <a:gd name="T7" fmla="*/ 941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41"/>
                  </a:lnTo>
                  <a:lnTo>
                    <a:pt x="200" y="0"/>
                  </a:lnTo>
                </a:path>
              </a:pathLst>
            </a:custGeom>
            <a:noFill/>
            <a:ln>
              <a:noFill/>
            </a:ln>
          </p:spPr>
          <p:txBody>
            <a:bodyPr anchor="ctr"/>
            <a:lstStyle/>
            <a:p>
              <a:pPr algn="ctr"/>
            </a:p>
          </p:txBody>
        </p:sp>
        <p:sp>
          <p:nvSpPr>
            <p:cNvPr id="1049171" name="işḻíḓe"/>
            <p:cNvSpPr/>
            <p:nvPr/>
          </p:nvSpPr>
          <p:spPr bwMode="auto">
            <a:xfrm>
              <a:off x="7161213" y="1095375"/>
              <a:ext cx="750888" cy="1958975"/>
            </a:xfrm>
            <a:custGeom>
              <a:avLst/>
              <a:gdLst>
                <a:gd name="T0" fmla="*/ 5 w 184"/>
                <a:gd name="T1" fmla="*/ 3 h 481"/>
                <a:gd name="T2" fmla="*/ 10 w 184"/>
                <a:gd name="T3" fmla="*/ 373 h 481"/>
                <a:gd name="T4" fmla="*/ 184 w 184"/>
                <a:gd name="T5" fmla="*/ 481 h 481"/>
                <a:gd name="T6" fmla="*/ 184 w 184"/>
                <a:gd name="T7" fmla="*/ 120 h 481"/>
              </a:gdLst>
              <a:ahLst/>
              <a:cxnLst>
                <a:cxn ang="0">
                  <a:pos x="T0" y="T1"/>
                </a:cxn>
                <a:cxn ang="0">
                  <a:pos x="T2" y="T3"/>
                </a:cxn>
                <a:cxn ang="0">
                  <a:pos x="T4" y="T5"/>
                </a:cxn>
                <a:cxn ang="0">
                  <a:pos x="T6" y="T7"/>
                </a:cxn>
              </a:cxnLst>
              <a:rect l="0" t="0" r="r" b="b"/>
              <a:pathLst>
                <a:path w="184" h="481">
                  <a:moveTo>
                    <a:pt x="5" y="3"/>
                  </a:moveTo>
                  <a:cubicBezTo>
                    <a:pt x="0" y="0"/>
                    <a:pt x="10" y="373"/>
                    <a:pt x="10" y="373"/>
                  </a:cubicBezTo>
                  <a:cubicBezTo>
                    <a:pt x="184" y="481"/>
                    <a:pt x="184" y="481"/>
                    <a:pt x="184" y="481"/>
                  </a:cubicBezTo>
                  <a:cubicBezTo>
                    <a:pt x="184" y="120"/>
                    <a:pt x="184" y="120"/>
                    <a:pt x="184" y="120"/>
                  </a:cubicBezTo>
                </a:path>
              </a:pathLst>
            </a:custGeom>
            <a:solidFill>
              <a:srgbClr val="457C7C"/>
            </a:solidFill>
            <a:ln>
              <a:noFill/>
            </a:ln>
          </p:spPr>
          <p:txBody>
            <a:bodyPr anchor="ctr"/>
            <a:lstStyle/>
            <a:p>
              <a:pPr algn="ctr"/>
            </a:p>
          </p:txBody>
        </p:sp>
        <p:sp>
          <p:nvSpPr>
            <p:cNvPr id="1049172" name="íşľíḑe"/>
            <p:cNvSpPr/>
            <p:nvPr/>
          </p:nvSpPr>
          <p:spPr bwMode="auto">
            <a:xfrm>
              <a:off x="8050213" y="1771650"/>
              <a:ext cx="93663" cy="754063"/>
            </a:xfrm>
            <a:custGeom>
              <a:avLst/>
              <a:gdLst>
                <a:gd name="T0" fmla="*/ 59 w 59"/>
                <a:gd name="T1" fmla="*/ 0 h 475"/>
                <a:gd name="T2" fmla="*/ 59 w 59"/>
                <a:gd name="T3" fmla="*/ 426 h 475"/>
                <a:gd name="T4" fmla="*/ 0 w 59"/>
                <a:gd name="T5" fmla="*/ 475 h 475"/>
                <a:gd name="T6" fmla="*/ 0 w 59"/>
                <a:gd name="T7" fmla="*/ 41 h 475"/>
                <a:gd name="T8" fmla="*/ 59 w 59"/>
                <a:gd name="T9" fmla="*/ 0 h 475"/>
              </a:gdLst>
              <a:ahLst/>
              <a:cxnLst>
                <a:cxn ang="0">
                  <a:pos x="T0" y="T1"/>
                </a:cxn>
                <a:cxn ang="0">
                  <a:pos x="T2" y="T3"/>
                </a:cxn>
                <a:cxn ang="0">
                  <a:pos x="T4" y="T5"/>
                </a:cxn>
                <a:cxn ang="0">
                  <a:pos x="T6" y="T7"/>
                </a:cxn>
                <a:cxn ang="0">
                  <a:pos x="T8" y="T9"/>
                </a:cxn>
              </a:cxnLst>
              <a:rect l="0" t="0" r="r" b="b"/>
              <a:pathLst>
                <a:path w="59" h="475">
                  <a:moveTo>
                    <a:pt x="59" y="0"/>
                  </a:moveTo>
                  <a:lnTo>
                    <a:pt x="59" y="426"/>
                  </a:lnTo>
                  <a:lnTo>
                    <a:pt x="0" y="475"/>
                  </a:lnTo>
                  <a:lnTo>
                    <a:pt x="0" y="41"/>
                  </a:lnTo>
                  <a:lnTo>
                    <a:pt x="59" y="0"/>
                  </a:lnTo>
                  <a:close/>
                </a:path>
              </a:pathLst>
            </a:custGeom>
            <a:solidFill>
              <a:srgbClr val="FFF0E1"/>
            </a:solidFill>
            <a:ln>
              <a:noFill/>
            </a:ln>
          </p:spPr>
          <p:txBody>
            <a:bodyPr anchor="ctr"/>
            <a:lstStyle/>
            <a:p>
              <a:pPr algn="ctr"/>
            </a:p>
          </p:txBody>
        </p:sp>
        <p:sp>
          <p:nvSpPr>
            <p:cNvPr id="1049173" name="íṡḻïḑê"/>
            <p:cNvSpPr/>
            <p:nvPr/>
          </p:nvSpPr>
          <p:spPr bwMode="auto">
            <a:xfrm>
              <a:off x="7194550" y="2916238"/>
              <a:ext cx="876300" cy="1835150"/>
            </a:xfrm>
            <a:custGeom>
              <a:avLst/>
              <a:gdLst>
                <a:gd name="T0" fmla="*/ 5 w 215"/>
                <a:gd name="T1" fmla="*/ 4 h 451"/>
                <a:gd name="T2" fmla="*/ 137 w 215"/>
                <a:gd name="T3" fmla="*/ 90 h 451"/>
                <a:gd name="T4" fmla="*/ 213 w 215"/>
                <a:gd name="T5" fmla="*/ 49 h 451"/>
                <a:gd name="T6" fmla="*/ 215 w 215"/>
                <a:gd name="T7" fmla="*/ 410 h 451"/>
                <a:gd name="T8" fmla="*/ 137 w 215"/>
                <a:gd name="T9" fmla="*/ 451 h 451"/>
                <a:gd name="T10" fmla="*/ 5 w 215"/>
                <a:gd name="T11" fmla="*/ 369 h 451"/>
                <a:gd name="T12" fmla="*/ 5 w 215"/>
                <a:gd name="T13" fmla="*/ 4 h 451"/>
              </a:gdLst>
              <a:ahLst/>
              <a:cxnLst>
                <a:cxn ang="0">
                  <a:pos x="T0" y="T1"/>
                </a:cxn>
                <a:cxn ang="0">
                  <a:pos x="T2" y="T3"/>
                </a:cxn>
                <a:cxn ang="0">
                  <a:pos x="T4" y="T5"/>
                </a:cxn>
                <a:cxn ang="0">
                  <a:pos x="T6" y="T7"/>
                </a:cxn>
                <a:cxn ang="0">
                  <a:pos x="T8" y="T9"/>
                </a:cxn>
                <a:cxn ang="0">
                  <a:pos x="T10" y="T11"/>
                </a:cxn>
                <a:cxn ang="0">
                  <a:pos x="T12" y="T13"/>
                </a:cxn>
              </a:cxnLst>
              <a:rect l="0" t="0" r="r" b="b"/>
              <a:pathLst>
                <a:path w="215" h="451">
                  <a:moveTo>
                    <a:pt x="5" y="4"/>
                  </a:moveTo>
                  <a:cubicBezTo>
                    <a:pt x="137" y="90"/>
                    <a:pt x="137" y="90"/>
                    <a:pt x="137" y="90"/>
                  </a:cubicBezTo>
                  <a:cubicBezTo>
                    <a:pt x="213" y="49"/>
                    <a:pt x="213" y="49"/>
                    <a:pt x="213" y="49"/>
                  </a:cubicBezTo>
                  <a:cubicBezTo>
                    <a:pt x="215" y="410"/>
                    <a:pt x="215" y="410"/>
                    <a:pt x="215" y="410"/>
                  </a:cubicBezTo>
                  <a:cubicBezTo>
                    <a:pt x="137" y="451"/>
                    <a:pt x="137" y="451"/>
                    <a:pt x="137" y="451"/>
                  </a:cubicBezTo>
                  <a:cubicBezTo>
                    <a:pt x="5" y="369"/>
                    <a:pt x="5" y="369"/>
                    <a:pt x="5" y="369"/>
                  </a:cubicBezTo>
                  <a:cubicBezTo>
                    <a:pt x="5" y="369"/>
                    <a:pt x="0" y="0"/>
                    <a:pt x="5" y="4"/>
                  </a:cubicBezTo>
                  <a:close/>
                </a:path>
              </a:pathLst>
            </a:custGeom>
            <a:gradFill>
              <a:gsLst>
                <a:gs pos="0">
                  <a:srgbClr val="E2AAA6"/>
                </a:gs>
                <a:gs pos="100000">
                  <a:schemeClr val="bg1">
                    <a:alpha val="0"/>
                  </a:schemeClr>
                </a:gs>
              </a:gsLst>
              <a:lin ang="5400000" scaled="1"/>
            </a:gradFill>
            <a:ln>
              <a:noFill/>
            </a:ln>
          </p:spPr>
          <p:txBody>
            <a:bodyPr anchor="ctr"/>
            <a:lstStyle/>
            <a:p>
              <a:pPr algn="ctr"/>
            </a:p>
          </p:txBody>
        </p:sp>
        <p:sp>
          <p:nvSpPr>
            <p:cNvPr id="1049174" name="îṣ1ïďé"/>
            <p:cNvSpPr/>
            <p:nvPr/>
          </p:nvSpPr>
          <p:spPr bwMode="auto">
            <a:xfrm>
              <a:off x="7308850" y="1157288"/>
              <a:ext cx="754063" cy="1938338"/>
            </a:xfrm>
            <a:custGeom>
              <a:avLst/>
              <a:gdLst>
                <a:gd name="T0" fmla="*/ 5 w 185"/>
                <a:gd name="T1" fmla="*/ 3 h 476"/>
                <a:gd name="T2" fmla="*/ 11 w 185"/>
                <a:gd name="T3" fmla="*/ 368 h 476"/>
                <a:gd name="T4" fmla="*/ 185 w 185"/>
                <a:gd name="T5" fmla="*/ 476 h 476"/>
                <a:gd name="T6" fmla="*/ 185 w 185"/>
                <a:gd name="T7" fmla="*/ 115 h 476"/>
              </a:gdLst>
              <a:ahLst/>
              <a:cxnLst>
                <a:cxn ang="0">
                  <a:pos x="T0" y="T1"/>
                </a:cxn>
                <a:cxn ang="0">
                  <a:pos x="T2" y="T3"/>
                </a:cxn>
                <a:cxn ang="0">
                  <a:pos x="T4" y="T5"/>
                </a:cxn>
                <a:cxn ang="0">
                  <a:pos x="T6" y="T7"/>
                </a:cxn>
              </a:cxnLst>
              <a:rect l="0" t="0" r="r" b="b"/>
              <a:pathLst>
                <a:path w="185" h="476">
                  <a:moveTo>
                    <a:pt x="5" y="3"/>
                  </a:moveTo>
                  <a:cubicBezTo>
                    <a:pt x="0" y="0"/>
                    <a:pt x="11" y="368"/>
                    <a:pt x="11" y="368"/>
                  </a:cubicBezTo>
                  <a:cubicBezTo>
                    <a:pt x="185" y="476"/>
                    <a:pt x="185" y="476"/>
                    <a:pt x="185" y="476"/>
                  </a:cubicBezTo>
                  <a:cubicBezTo>
                    <a:pt x="185" y="115"/>
                    <a:pt x="185" y="115"/>
                    <a:pt x="185" y="115"/>
                  </a:cubicBezTo>
                </a:path>
              </a:pathLst>
            </a:custGeom>
            <a:solidFill>
              <a:srgbClr val="CE9695"/>
            </a:solidFill>
            <a:ln>
              <a:noFill/>
            </a:ln>
          </p:spPr>
          <p:txBody>
            <a:bodyPr anchor="ctr"/>
            <a:lstStyle/>
            <a:p>
              <a:pPr algn="ctr"/>
            </a:p>
          </p:txBody>
        </p:sp>
        <p:sp>
          <p:nvSpPr>
            <p:cNvPr id="1049175" name="ïṥľiḍe"/>
            <p:cNvSpPr/>
            <p:nvPr/>
          </p:nvSpPr>
          <p:spPr bwMode="auto">
            <a:xfrm>
              <a:off x="7046913" y="1214438"/>
              <a:ext cx="1003300" cy="1697038"/>
            </a:xfrm>
            <a:custGeom>
              <a:avLst/>
              <a:gdLst>
                <a:gd name="T0" fmla="*/ 632 w 632"/>
                <a:gd name="T1" fmla="*/ 277 h 1069"/>
                <a:gd name="T2" fmla="*/ 196 w 632"/>
                <a:gd name="T3" fmla="*/ 0 h 1069"/>
                <a:gd name="T4" fmla="*/ 0 w 632"/>
                <a:gd name="T5" fmla="*/ 92 h 1069"/>
                <a:gd name="T6" fmla="*/ 93 w 632"/>
                <a:gd name="T7" fmla="*/ 1008 h 1069"/>
                <a:gd name="T8" fmla="*/ 411 w 632"/>
                <a:gd name="T9" fmla="*/ 1069 h 1069"/>
                <a:gd name="T10" fmla="*/ 586 w 632"/>
                <a:gd name="T11" fmla="*/ 1026 h 1069"/>
                <a:gd name="T12" fmla="*/ 632 w 632"/>
                <a:gd name="T13" fmla="*/ 277 h 1069"/>
              </a:gdLst>
              <a:ahLst/>
              <a:cxnLst>
                <a:cxn ang="0">
                  <a:pos x="T0" y="T1"/>
                </a:cxn>
                <a:cxn ang="0">
                  <a:pos x="T2" y="T3"/>
                </a:cxn>
                <a:cxn ang="0">
                  <a:pos x="T4" y="T5"/>
                </a:cxn>
                <a:cxn ang="0">
                  <a:pos x="T6" y="T7"/>
                </a:cxn>
                <a:cxn ang="0">
                  <a:pos x="T8" y="T9"/>
                </a:cxn>
                <a:cxn ang="0">
                  <a:pos x="T10" y="T11"/>
                </a:cxn>
                <a:cxn ang="0">
                  <a:pos x="T12" y="T13"/>
                </a:cxn>
              </a:cxnLst>
              <a:rect l="0" t="0" r="r" b="b"/>
              <a:pathLst>
                <a:path w="632" h="1069">
                  <a:moveTo>
                    <a:pt x="632" y="277"/>
                  </a:moveTo>
                  <a:lnTo>
                    <a:pt x="196" y="0"/>
                  </a:lnTo>
                  <a:lnTo>
                    <a:pt x="0" y="92"/>
                  </a:lnTo>
                  <a:lnTo>
                    <a:pt x="93" y="1008"/>
                  </a:lnTo>
                  <a:lnTo>
                    <a:pt x="411" y="1069"/>
                  </a:lnTo>
                  <a:lnTo>
                    <a:pt x="586" y="1026"/>
                  </a:lnTo>
                  <a:lnTo>
                    <a:pt x="632" y="277"/>
                  </a:lnTo>
                  <a:close/>
                </a:path>
              </a:pathLst>
            </a:custGeom>
            <a:solidFill>
              <a:srgbClr val="FFF0E1"/>
            </a:solidFill>
            <a:ln>
              <a:noFill/>
            </a:ln>
          </p:spPr>
          <p:txBody>
            <a:bodyPr anchor="ctr"/>
            <a:lstStyle/>
            <a:p>
              <a:pPr algn="ctr"/>
            </a:p>
          </p:txBody>
        </p:sp>
        <p:sp>
          <p:nvSpPr>
            <p:cNvPr id="1049176" name="i$liḍè"/>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close/>
                </a:path>
              </a:pathLst>
            </a:custGeom>
            <a:solidFill>
              <a:srgbClr val="E2AAA6"/>
            </a:solidFill>
            <a:ln>
              <a:noFill/>
            </a:ln>
          </p:spPr>
          <p:txBody>
            <a:bodyPr anchor="ctr"/>
            <a:lstStyle/>
            <a:p>
              <a:pPr algn="ctr"/>
            </a:p>
          </p:txBody>
        </p:sp>
        <p:sp>
          <p:nvSpPr>
            <p:cNvPr id="1049177" name="í$ľiḓè"/>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path>
              </a:pathLst>
            </a:custGeom>
            <a:noFill/>
            <a:ln>
              <a:noFill/>
            </a:ln>
          </p:spPr>
          <p:txBody>
            <a:bodyPr anchor="ctr"/>
            <a:lstStyle/>
            <a:p>
              <a:pPr algn="ctr"/>
            </a:p>
          </p:txBody>
        </p:sp>
        <p:sp>
          <p:nvSpPr>
            <p:cNvPr id="1049178" name="ïśḻîdê"/>
            <p:cNvSpPr/>
            <p:nvPr/>
          </p:nvSpPr>
          <p:spPr bwMode="auto">
            <a:xfrm>
              <a:off x="6994525" y="1323975"/>
              <a:ext cx="749300" cy="1958975"/>
            </a:xfrm>
            <a:custGeom>
              <a:avLst/>
              <a:gdLst>
                <a:gd name="T0" fmla="*/ 5 w 184"/>
                <a:gd name="T1" fmla="*/ 3 h 481"/>
                <a:gd name="T2" fmla="*/ 10 w 184"/>
                <a:gd name="T3" fmla="*/ 373 h 481"/>
                <a:gd name="T4" fmla="*/ 184 w 184"/>
                <a:gd name="T5" fmla="*/ 481 h 481"/>
                <a:gd name="T6" fmla="*/ 184 w 184"/>
                <a:gd name="T7" fmla="*/ 120 h 481"/>
              </a:gdLst>
              <a:ahLst/>
              <a:cxnLst>
                <a:cxn ang="0">
                  <a:pos x="T0" y="T1"/>
                </a:cxn>
                <a:cxn ang="0">
                  <a:pos x="T2" y="T3"/>
                </a:cxn>
                <a:cxn ang="0">
                  <a:pos x="T4" y="T5"/>
                </a:cxn>
                <a:cxn ang="0">
                  <a:pos x="T6" y="T7"/>
                </a:cxn>
              </a:cxnLst>
              <a:rect l="0" t="0" r="r" b="b"/>
              <a:pathLst>
                <a:path w="184" h="481">
                  <a:moveTo>
                    <a:pt x="5" y="3"/>
                  </a:moveTo>
                  <a:cubicBezTo>
                    <a:pt x="0" y="0"/>
                    <a:pt x="10" y="373"/>
                    <a:pt x="10" y="373"/>
                  </a:cubicBezTo>
                  <a:cubicBezTo>
                    <a:pt x="184" y="481"/>
                    <a:pt x="184" y="481"/>
                    <a:pt x="184" y="481"/>
                  </a:cubicBezTo>
                  <a:cubicBezTo>
                    <a:pt x="184" y="120"/>
                    <a:pt x="184" y="120"/>
                    <a:pt x="184" y="120"/>
                  </a:cubicBezTo>
                </a:path>
              </a:pathLst>
            </a:custGeom>
            <a:solidFill>
              <a:srgbClr val="CE9695"/>
            </a:solidFill>
            <a:ln>
              <a:noFill/>
            </a:ln>
          </p:spPr>
          <p:txBody>
            <a:bodyPr anchor="ctr"/>
            <a:lstStyle/>
            <a:p>
              <a:pPr algn="ctr"/>
            </a:p>
          </p:txBody>
        </p:sp>
        <p:sp>
          <p:nvSpPr>
            <p:cNvPr id="1049179" name="íslíḑè"/>
            <p:cNvSpPr/>
            <p:nvPr/>
          </p:nvSpPr>
          <p:spPr bwMode="auto">
            <a:xfrm>
              <a:off x="7883525" y="1995488"/>
              <a:ext cx="93663" cy="754063"/>
            </a:xfrm>
            <a:custGeom>
              <a:avLst/>
              <a:gdLst>
                <a:gd name="T0" fmla="*/ 59 w 59"/>
                <a:gd name="T1" fmla="*/ 0 h 475"/>
                <a:gd name="T2" fmla="*/ 59 w 59"/>
                <a:gd name="T3" fmla="*/ 428 h 475"/>
                <a:gd name="T4" fmla="*/ 0 w 59"/>
                <a:gd name="T5" fmla="*/ 475 h 475"/>
                <a:gd name="T6" fmla="*/ 0 w 59"/>
                <a:gd name="T7" fmla="*/ 44 h 475"/>
                <a:gd name="T8" fmla="*/ 59 w 59"/>
                <a:gd name="T9" fmla="*/ 0 h 475"/>
              </a:gdLst>
              <a:ahLst/>
              <a:cxnLst>
                <a:cxn ang="0">
                  <a:pos x="T0" y="T1"/>
                </a:cxn>
                <a:cxn ang="0">
                  <a:pos x="T2" y="T3"/>
                </a:cxn>
                <a:cxn ang="0">
                  <a:pos x="T4" y="T5"/>
                </a:cxn>
                <a:cxn ang="0">
                  <a:pos x="T6" y="T7"/>
                </a:cxn>
                <a:cxn ang="0">
                  <a:pos x="T8" y="T9"/>
                </a:cxn>
              </a:cxnLst>
              <a:rect l="0" t="0" r="r" b="b"/>
              <a:pathLst>
                <a:path w="59" h="475">
                  <a:moveTo>
                    <a:pt x="59" y="0"/>
                  </a:moveTo>
                  <a:lnTo>
                    <a:pt x="59" y="428"/>
                  </a:lnTo>
                  <a:lnTo>
                    <a:pt x="0" y="475"/>
                  </a:lnTo>
                  <a:lnTo>
                    <a:pt x="0" y="44"/>
                  </a:lnTo>
                  <a:lnTo>
                    <a:pt x="59" y="0"/>
                  </a:lnTo>
                  <a:close/>
                </a:path>
              </a:pathLst>
            </a:custGeom>
            <a:solidFill>
              <a:srgbClr val="FFF0E1"/>
            </a:solidFill>
            <a:ln>
              <a:noFill/>
            </a:ln>
          </p:spPr>
          <p:txBody>
            <a:bodyPr anchor="ctr"/>
            <a:lstStyle/>
            <a:p>
              <a:pPr algn="ctr"/>
            </a:p>
          </p:txBody>
        </p:sp>
        <p:sp>
          <p:nvSpPr>
            <p:cNvPr id="1049180" name="íS1iḍe"/>
            <p:cNvSpPr/>
            <p:nvPr/>
          </p:nvSpPr>
          <p:spPr bwMode="auto">
            <a:xfrm>
              <a:off x="7677944" y="3521075"/>
              <a:ext cx="1779588" cy="939800"/>
            </a:xfrm>
            <a:custGeom>
              <a:avLst/>
              <a:gdLst>
                <a:gd name="T0" fmla="*/ 0 w 437"/>
                <a:gd name="T1" fmla="*/ 85 h 231"/>
                <a:gd name="T2" fmla="*/ 0 w 437"/>
                <a:gd name="T3" fmla="*/ 103 h 231"/>
                <a:gd name="T4" fmla="*/ 46 w 437"/>
                <a:gd name="T5" fmla="*/ 181 h 231"/>
                <a:gd name="T6" fmla="*/ 135 w 437"/>
                <a:gd name="T7" fmla="*/ 231 h 231"/>
                <a:gd name="T8" fmla="*/ 383 w 437"/>
                <a:gd name="T9" fmla="*/ 92 h 231"/>
                <a:gd name="T10" fmla="*/ 437 w 437"/>
                <a:gd name="T11" fmla="*/ 0 h 231"/>
                <a:gd name="T12" fmla="*/ 437 w 437"/>
                <a:gd name="T13" fmla="*/ 0 h 231"/>
                <a:gd name="T14" fmla="*/ 0 w 437"/>
                <a:gd name="T15" fmla="*/ 85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7" h="231">
                  <a:moveTo>
                    <a:pt x="0" y="85"/>
                  </a:moveTo>
                  <a:cubicBezTo>
                    <a:pt x="0" y="103"/>
                    <a:pt x="0" y="103"/>
                    <a:pt x="0" y="103"/>
                  </a:cubicBezTo>
                  <a:cubicBezTo>
                    <a:pt x="0" y="135"/>
                    <a:pt x="18" y="165"/>
                    <a:pt x="46" y="181"/>
                  </a:cubicBezTo>
                  <a:cubicBezTo>
                    <a:pt x="135" y="231"/>
                    <a:pt x="135" y="231"/>
                    <a:pt x="135" y="231"/>
                  </a:cubicBezTo>
                  <a:cubicBezTo>
                    <a:pt x="383" y="92"/>
                    <a:pt x="383" y="92"/>
                    <a:pt x="383" y="92"/>
                  </a:cubicBezTo>
                  <a:cubicBezTo>
                    <a:pt x="417" y="73"/>
                    <a:pt x="437" y="38"/>
                    <a:pt x="437" y="0"/>
                  </a:cubicBezTo>
                  <a:cubicBezTo>
                    <a:pt x="437" y="0"/>
                    <a:pt x="437" y="0"/>
                    <a:pt x="437" y="0"/>
                  </a:cubicBezTo>
                  <a:lnTo>
                    <a:pt x="0" y="85"/>
                  </a:lnTo>
                  <a:close/>
                </a:path>
              </a:pathLst>
            </a:custGeom>
            <a:solidFill>
              <a:schemeClr val="bg1">
                <a:lumMod val="85000"/>
                <a:alpha val="61000"/>
              </a:schemeClr>
            </a:solidFill>
            <a:ln>
              <a:noFill/>
            </a:ln>
          </p:spPr>
          <p:txBody>
            <a:bodyPr anchor="ctr"/>
            <a:lstStyle/>
            <a:p>
              <a:pPr algn="ctr"/>
            </a:p>
          </p:txBody>
        </p:sp>
        <p:sp>
          <p:nvSpPr>
            <p:cNvPr id="1049181" name="îṡļiḍè"/>
            <p:cNvSpPr/>
            <p:nvPr/>
          </p:nvSpPr>
          <p:spPr bwMode="auto">
            <a:xfrm>
              <a:off x="7659688" y="3200400"/>
              <a:ext cx="1800225" cy="1035050"/>
            </a:xfrm>
            <a:custGeom>
              <a:avLst/>
              <a:gdLst>
                <a:gd name="T0" fmla="*/ 304 w 442"/>
                <a:gd name="T1" fmla="*/ 4 h 254"/>
                <a:gd name="T2" fmla="*/ 433 w 442"/>
                <a:gd name="T3" fmla="*/ 68 h 254"/>
                <a:gd name="T4" fmla="*/ 429 w 442"/>
                <a:gd name="T5" fmla="*/ 99 h 254"/>
                <a:gd name="T6" fmla="*/ 166 w 442"/>
                <a:gd name="T7" fmla="*/ 245 h 254"/>
                <a:gd name="T8" fmla="*/ 115 w 442"/>
                <a:gd name="T9" fmla="*/ 244 h 254"/>
                <a:gd name="T10" fmla="*/ 13 w 442"/>
                <a:gd name="T11" fmla="*/ 182 h 254"/>
                <a:gd name="T12" fmla="*/ 9 w 442"/>
                <a:gd name="T13" fmla="*/ 149 h 254"/>
                <a:gd name="T14" fmla="*/ 281 w 442"/>
                <a:gd name="T15" fmla="*/ 4 h 254"/>
                <a:gd name="T16" fmla="*/ 304 w 442"/>
                <a:gd name="T17" fmla="*/ 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2" h="254">
                  <a:moveTo>
                    <a:pt x="304" y="4"/>
                  </a:moveTo>
                  <a:cubicBezTo>
                    <a:pt x="433" y="68"/>
                    <a:pt x="433" y="68"/>
                    <a:pt x="433" y="68"/>
                  </a:cubicBezTo>
                  <a:cubicBezTo>
                    <a:pt x="442" y="73"/>
                    <a:pt x="442" y="93"/>
                    <a:pt x="429" y="99"/>
                  </a:cubicBezTo>
                  <a:cubicBezTo>
                    <a:pt x="166" y="245"/>
                    <a:pt x="166" y="245"/>
                    <a:pt x="166" y="245"/>
                  </a:cubicBezTo>
                  <a:cubicBezTo>
                    <a:pt x="150" y="254"/>
                    <a:pt x="131" y="254"/>
                    <a:pt x="115" y="244"/>
                  </a:cubicBezTo>
                  <a:cubicBezTo>
                    <a:pt x="13" y="182"/>
                    <a:pt x="13" y="182"/>
                    <a:pt x="13" y="182"/>
                  </a:cubicBezTo>
                  <a:cubicBezTo>
                    <a:pt x="0" y="175"/>
                    <a:pt x="0" y="155"/>
                    <a:pt x="9" y="149"/>
                  </a:cubicBezTo>
                  <a:cubicBezTo>
                    <a:pt x="281" y="4"/>
                    <a:pt x="281" y="4"/>
                    <a:pt x="281" y="4"/>
                  </a:cubicBezTo>
                  <a:cubicBezTo>
                    <a:pt x="288" y="0"/>
                    <a:pt x="297" y="0"/>
                    <a:pt x="304" y="4"/>
                  </a:cubicBezTo>
                  <a:close/>
                </a:path>
              </a:pathLst>
            </a:custGeom>
            <a:solidFill>
              <a:srgbClr val="D3D3D3"/>
            </a:solidFill>
            <a:ln>
              <a:noFill/>
            </a:ln>
          </p:spPr>
          <p:txBody>
            <a:bodyPr anchor="ctr"/>
            <a:lstStyle/>
            <a:p>
              <a:pPr algn="ctr"/>
            </a:p>
          </p:txBody>
        </p:sp>
        <p:sp>
          <p:nvSpPr>
            <p:cNvPr id="1049182" name="ï$ḻîḑè"/>
            <p:cNvSpPr/>
            <p:nvPr/>
          </p:nvSpPr>
          <p:spPr bwMode="auto">
            <a:xfrm>
              <a:off x="7675563" y="3152775"/>
              <a:ext cx="1768475" cy="1033463"/>
            </a:xfrm>
            <a:custGeom>
              <a:avLst/>
              <a:gdLst>
                <a:gd name="T0" fmla="*/ 301 w 434"/>
                <a:gd name="T1" fmla="*/ 4 h 254"/>
                <a:gd name="T2" fmla="*/ 425 w 434"/>
                <a:gd name="T3" fmla="*/ 77 h 254"/>
                <a:gd name="T4" fmla="*/ 425 w 434"/>
                <a:gd name="T5" fmla="*/ 99 h 254"/>
                <a:gd name="T6" fmla="*/ 163 w 434"/>
                <a:gd name="T7" fmla="*/ 245 h 254"/>
                <a:gd name="T8" fmla="*/ 111 w 434"/>
                <a:gd name="T9" fmla="*/ 244 h 254"/>
                <a:gd name="T10" fmla="*/ 9 w 434"/>
                <a:gd name="T11" fmla="*/ 182 h 254"/>
                <a:gd name="T12" fmla="*/ 9 w 434"/>
                <a:gd name="T13" fmla="*/ 158 h 254"/>
                <a:gd name="T14" fmla="*/ 277 w 434"/>
                <a:gd name="T15" fmla="*/ 4 h 254"/>
                <a:gd name="T16" fmla="*/ 301 w 434"/>
                <a:gd name="T17" fmla="*/ 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4" h="254">
                  <a:moveTo>
                    <a:pt x="301" y="4"/>
                  </a:moveTo>
                  <a:cubicBezTo>
                    <a:pt x="425" y="77"/>
                    <a:pt x="425" y="77"/>
                    <a:pt x="425" y="77"/>
                  </a:cubicBezTo>
                  <a:cubicBezTo>
                    <a:pt x="434" y="82"/>
                    <a:pt x="434" y="94"/>
                    <a:pt x="425" y="99"/>
                  </a:cubicBezTo>
                  <a:cubicBezTo>
                    <a:pt x="163" y="245"/>
                    <a:pt x="163" y="245"/>
                    <a:pt x="163" y="245"/>
                  </a:cubicBezTo>
                  <a:cubicBezTo>
                    <a:pt x="146" y="254"/>
                    <a:pt x="127" y="254"/>
                    <a:pt x="111" y="244"/>
                  </a:cubicBezTo>
                  <a:cubicBezTo>
                    <a:pt x="9" y="182"/>
                    <a:pt x="9" y="182"/>
                    <a:pt x="9" y="182"/>
                  </a:cubicBezTo>
                  <a:cubicBezTo>
                    <a:pt x="0" y="176"/>
                    <a:pt x="0" y="163"/>
                    <a:pt x="9" y="158"/>
                  </a:cubicBezTo>
                  <a:cubicBezTo>
                    <a:pt x="277" y="4"/>
                    <a:pt x="277" y="4"/>
                    <a:pt x="277" y="4"/>
                  </a:cubicBezTo>
                  <a:cubicBezTo>
                    <a:pt x="284" y="0"/>
                    <a:pt x="293" y="0"/>
                    <a:pt x="301" y="4"/>
                  </a:cubicBezTo>
                  <a:close/>
                </a:path>
              </a:pathLst>
            </a:custGeom>
            <a:solidFill>
              <a:srgbClr val="F5F5F5"/>
            </a:solidFill>
            <a:ln>
              <a:noFill/>
            </a:ln>
          </p:spPr>
          <p:txBody>
            <a:bodyPr anchor="ctr"/>
            <a:lstStyle/>
            <a:p>
              <a:pPr algn="ctr"/>
            </a:p>
          </p:txBody>
        </p:sp>
        <p:sp>
          <p:nvSpPr>
            <p:cNvPr id="1049183" name="îṣḻïdé"/>
            <p:cNvSpPr/>
            <p:nvPr/>
          </p:nvSpPr>
          <p:spPr bwMode="auto">
            <a:xfrm>
              <a:off x="7837488" y="3221038"/>
              <a:ext cx="1492250" cy="863600"/>
            </a:xfrm>
            <a:custGeom>
              <a:avLst/>
              <a:gdLst>
                <a:gd name="T0" fmla="*/ 347 w 940"/>
                <a:gd name="T1" fmla="*/ 544 h 544"/>
                <a:gd name="T2" fmla="*/ 0 w 940"/>
                <a:gd name="T3" fmla="*/ 336 h 544"/>
                <a:gd name="T4" fmla="*/ 581 w 940"/>
                <a:gd name="T5" fmla="*/ 0 h 544"/>
                <a:gd name="T6" fmla="*/ 940 w 940"/>
                <a:gd name="T7" fmla="*/ 213 h 544"/>
                <a:gd name="T8" fmla="*/ 347 w 940"/>
                <a:gd name="T9" fmla="*/ 544 h 544"/>
              </a:gdLst>
              <a:ahLst/>
              <a:cxnLst>
                <a:cxn ang="0">
                  <a:pos x="T0" y="T1"/>
                </a:cxn>
                <a:cxn ang="0">
                  <a:pos x="T2" y="T3"/>
                </a:cxn>
                <a:cxn ang="0">
                  <a:pos x="T4" y="T5"/>
                </a:cxn>
                <a:cxn ang="0">
                  <a:pos x="T6" y="T7"/>
                </a:cxn>
                <a:cxn ang="0">
                  <a:pos x="T8" y="T9"/>
                </a:cxn>
              </a:cxnLst>
              <a:rect l="0" t="0" r="r" b="b"/>
              <a:pathLst>
                <a:path w="940" h="544">
                  <a:moveTo>
                    <a:pt x="347" y="544"/>
                  </a:moveTo>
                  <a:lnTo>
                    <a:pt x="0" y="336"/>
                  </a:lnTo>
                  <a:lnTo>
                    <a:pt x="581" y="0"/>
                  </a:lnTo>
                  <a:lnTo>
                    <a:pt x="940" y="213"/>
                  </a:lnTo>
                  <a:lnTo>
                    <a:pt x="347" y="544"/>
                  </a:lnTo>
                  <a:close/>
                </a:path>
              </a:pathLst>
            </a:custGeom>
            <a:solidFill>
              <a:srgbClr val="4D9596"/>
            </a:solidFill>
            <a:ln>
              <a:noFill/>
            </a:ln>
          </p:spPr>
          <p:txBody>
            <a:bodyPr anchor="ctr"/>
            <a:lstStyle/>
            <a:p>
              <a:pPr algn="ctr"/>
            </a:p>
          </p:txBody>
        </p:sp>
        <p:sp>
          <p:nvSpPr>
            <p:cNvPr id="1049184" name="îśļíḓè"/>
            <p:cNvSpPr/>
            <p:nvPr/>
          </p:nvSpPr>
          <p:spPr bwMode="auto">
            <a:xfrm>
              <a:off x="7943850" y="3910013"/>
              <a:ext cx="122238" cy="76200"/>
            </a:xfrm>
            <a:prstGeom prst="ellipse">
              <a:avLst/>
            </a:prstGeom>
            <a:solidFill>
              <a:srgbClr val="D3D3D3"/>
            </a:solidFill>
            <a:ln>
              <a:noFill/>
            </a:ln>
          </p:spPr>
          <p:txBody>
            <a:bodyPr anchor="ctr"/>
            <a:lstStyle/>
            <a:p>
              <a:pPr algn="ctr"/>
            </a:p>
          </p:txBody>
        </p:sp>
        <p:sp>
          <p:nvSpPr>
            <p:cNvPr id="1049185" name="ïŝļïďè"/>
            <p:cNvSpPr/>
            <p:nvPr/>
          </p:nvSpPr>
          <p:spPr bwMode="auto">
            <a:xfrm>
              <a:off x="8318500" y="3343275"/>
              <a:ext cx="225425" cy="741363"/>
            </a:xfrm>
            <a:custGeom>
              <a:avLst/>
              <a:gdLst>
                <a:gd name="T0" fmla="*/ 80 w 142"/>
                <a:gd name="T1" fmla="*/ 36 h 467"/>
                <a:gd name="T2" fmla="*/ 0 w 142"/>
                <a:gd name="T3" fmla="*/ 441 h 467"/>
                <a:gd name="T4" fmla="*/ 44 w 142"/>
                <a:gd name="T5" fmla="*/ 467 h 467"/>
                <a:gd name="T6" fmla="*/ 142 w 142"/>
                <a:gd name="T7" fmla="*/ 0 h 467"/>
                <a:gd name="T8" fmla="*/ 80 w 142"/>
                <a:gd name="T9" fmla="*/ 36 h 467"/>
              </a:gdLst>
              <a:ahLst/>
              <a:cxnLst>
                <a:cxn ang="0">
                  <a:pos x="T0" y="T1"/>
                </a:cxn>
                <a:cxn ang="0">
                  <a:pos x="T2" y="T3"/>
                </a:cxn>
                <a:cxn ang="0">
                  <a:pos x="T4" y="T5"/>
                </a:cxn>
                <a:cxn ang="0">
                  <a:pos x="T6" y="T7"/>
                </a:cxn>
                <a:cxn ang="0">
                  <a:pos x="T8" y="T9"/>
                </a:cxn>
              </a:cxnLst>
              <a:rect l="0" t="0" r="r" b="b"/>
              <a:pathLst>
                <a:path w="142" h="467">
                  <a:moveTo>
                    <a:pt x="80" y="36"/>
                  </a:moveTo>
                  <a:lnTo>
                    <a:pt x="0" y="441"/>
                  </a:lnTo>
                  <a:lnTo>
                    <a:pt x="44" y="467"/>
                  </a:lnTo>
                  <a:lnTo>
                    <a:pt x="142" y="0"/>
                  </a:lnTo>
                  <a:lnTo>
                    <a:pt x="80" y="36"/>
                  </a:lnTo>
                  <a:close/>
                </a:path>
              </a:pathLst>
            </a:custGeom>
            <a:solidFill>
              <a:srgbClr val="FFFFFF"/>
            </a:solidFill>
            <a:ln>
              <a:noFill/>
            </a:ln>
          </p:spPr>
          <p:txBody>
            <a:bodyPr anchor="ctr"/>
            <a:lstStyle/>
            <a:p>
              <a:pPr algn="ctr"/>
            </a:p>
          </p:txBody>
        </p:sp>
        <p:sp>
          <p:nvSpPr>
            <p:cNvPr id="1049186" name="isḷiḋè"/>
            <p:cNvSpPr/>
            <p:nvPr/>
          </p:nvSpPr>
          <p:spPr bwMode="auto">
            <a:xfrm>
              <a:off x="8474075" y="3221038"/>
              <a:ext cx="342900" cy="819150"/>
            </a:xfrm>
            <a:custGeom>
              <a:avLst/>
              <a:gdLst>
                <a:gd name="T0" fmla="*/ 0 w 216"/>
                <a:gd name="T1" fmla="*/ 516 h 516"/>
                <a:gd name="T2" fmla="*/ 97 w 216"/>
                <a:gd name="T3" fmla="*/ 49 h 516"/>
                <a:gd name="T4" fmla="*/ 180 w 216"/>
                <a:gd name="T5" fmla="*/ 0 h 516"/>
                <a:gd name="T6" fmla="*/ 216 w 216"/>
                <a:gd name="T7" fmla="*/ 21 h 516"/>
                <a:gd name="T8" fmla="*/ 136 w 216"/>
                <a:gd name="T9" fmla="*/ 439 h 516"/>
                <a:gd name="T10" fmla="*/ 0 w 216"/>
                <a:gd name="T11" fmla="*/ 516 h 516"/>
              </a:gdLst>
              <a:ahLst/>
              <a:cxnLst>
                <a:cxn ang="0">
                  <a:pos x="T0" y="T1"/>
                </a:cxn>
                <a:cxn ang="0">
                  <a:pos x="T2" y="T3"/>
                </a:cxn>
                <a:cxn ang="0">
                  <a:pos x="T4" y="T5"/>
                </a:cxn>
                <a:cxn ang="0">
                  <a:pos x="T6" y="T7"/>
                </a:cxn>
                <a:cxn ang="0">
                  <a:pos x="T8" y="T9"/>
                </a:cxn>
                <a:cxn ang="0">
                  <a:pos x="T10" y="T11"/>
                </a:cxn>
              </a:cxnLst>
              <a:rect l="0" t="0" r="r" b="b"/>
              <a:pathLst>
                <a:path w="216" h="516">
                  <a:moveTo>
                    <a:pt x="0" y="516"/>
                  </a:moveTo>
                  <a:lnTo>
                    <a:pt x="97" y="49"/>
                  </a:lnTo>
                  <a:lnTo>
                    <a:pt x="180" y="0"/>
                  </a:lnTo>
                  <a:lnTo>
                    <a:pt x="216" y="21"/>
                  </a:lnTo>
                  <a:lnTo>
                    <a:pt x="136" y="439"/>
                  </a:lnTo>
                  <a:lnTo>
                    <a:pt x="0" y="516"/>
                  </a:lnTo>
                  <a:close/>
                </a:path>
              </a:pathLst>
            </a:custGeom>
            <a:solidFill>
              <a:srgbClr val="FFFFFF"/>
            </a:solidFill>
            <a:ln>
              <a:noFill/>
            </a:ln>
          </p:spPr>
          <p:txBody>
            <a:bodyPr anchor="ctr"/>
            <a:lstStyle/>
            <a:p>
              <a:pPr algn="ctr"/>
            </a:p>
          </p:txBody>
        </p:sp>
        <p:sp>
          <p:nvSpPr>
            <p:cNvPr id="1049187" name="îṣḻîḓê"/>
            <p:cNvSpPr/>
            <p:nvPr/>
          </p:nvSpPr>
          <p:spPr bwMode="auto">
            <a:xfrm>
              <a:off x="3668713" y="4311650"/>
              <a:ext cx="3913188" cy="1646238"/>
            </a:xfrm>
            <a:custGeom>
              <a:avLst/>
              <a:gdLst>
                <a:gd name="T0" fmla="*/ 0 w 960"/>
                <a:gd name="T1" fmla="*/ 121 h 404"/>
                <a:gd name="T2" fmla="*/ 0 w 960"/>
                <a:gd name="T3" fmla="*/ 132 h 404"/>
                <a:gd name="T4" fmla="*/ 43 w 960"/>
                <a:gd name="T5" fmla="*/ 205 h 404"/>
                <a:gd name="T6" fmla="*/ 367 w 960"/>
                <a:gd name="T7" fmla="*/ 404 h 404"/>
                <a:gd name="T8" fmla="*/ 897 w 960"/>
                <a:gd name="T9" fmla="*/ 96 h 404"/>
                <a:gd name="T10" fmla="*/ 960 w 960"/>
                <a:gd name="T11" fmla="*/ 0 h 404"/>
                <a:gd name="T12" fmla="*/ 960 w 960"/>
                <a:gd name="T13" fmla="*/ 0 h 404"/>
                <a:gd name="T14" fmla="*/ 0 w 960"/>
                <a:gd name="T15" fmla="*/ 121 h 4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0" h="404">
                  <a:moveTo>
                    <a:pt x="0" y="121"/>
                  </a:moveTo>
                  <a:cubicBezTo>
                    <a:pt x="0" y="132"/>
                    <a:pt x="0" y="132"/>
                    <a:pt x="0" y="132"/>
                  </a:cubicBezTo>
                  <a:cubicBezTo>
                    <a:pt x="1" y="162"/>
                    <a:pt x="17" y="189"/>
                    <a:pt x="43" y="205"/>
                  </a:cubicBezTo>
                  <a:cubicBezTo>
                    <a:pt x="367" y="404"/>
                    <a:pt x="367" y="404"/>
                    <a:pt x="367" y="404"/>
                  </a:cubicBezTo>
                  <a:cubicBezTo>
                    <a:pt x="897" y="96"/>
                    <a:pt x="897" y="96"/>
                    <a:pt x="897" y="96"/>
                  </a:cubicBezTo>
                  <a:cubicBezTo>
                    <a:pt x="932" y="75"/>
                    <a:pt x="955" y="40"/>
                    <a:pt x="960" y="0"/>
                  </a:cubicBezTo>
                  <a:cubicBezTo>
                    <a:pt x="960" y="0"/>
                    <a:pt x="960" y="0"/>
                    <a:pt x="960" y="0"/>
                  </a:cubicBezTo>
                  <a:lnTo>
                    <a:pt x="0" y="121"/>
                  </a:lnTo>
                  <a:close/>
                </a:path>
              </a:pathLst>
            </a:custGeom>
            <a:solidFill>
              <a:srgbClr val="F5F5F5"/>
            </a:solidFill>
            <a:ln>
              <a:noFill/>
            </a:ln>
          </p:spPr>
          <p:txBody>
            <a:bodyPr anchor="ctr"/>
            <a:lstStyle/>
            <a:p>
              <a:pPr algn="ctr"/>
            </a:p>
          </p:txBody>
        </p:sp>
        <p:sp>
          <p:nvSpPr>
            <p:cNvPr id="1049188" name="iṣļïḓê"/>
            <p:cNvSpPr/>
            <p:nvPr/>
          </p:nvSpPr>
          <p:spPr bwMode="auto">
            <a:xfrm>
              <a:off x="3657600" y="3379788"/>
              <a:ext cx="3952875" cy="2289175"/>
            </a:xfrm>
            <a:custGeom>
              <a:avLst/>
              <a:gdLst>
                <a:gd name="T0" fmla="*/ 949 w 970"/>
                <a:gd name="T1" fmla="*/ 191 h 562"/>
                <a:gd name="T2" fmla="*/ 616 w 970"/>
                <a:gd name="T3" fmla="*/ 0 h 562"/>
                <a:gd name="T4" fmla="*/ 10 w 970"/>
                <a:gd name="T5" fmla="*/ 331 h 562"/>
                <a:gd name="T6" fmla="*/ 10 w 970"/>
                <a:gd name="T7" fmla="*/ 355 h 562"/>
                <a:gd name="T8" fmla="*/ 336 w 970"/>
                <a:gd name="T9" fmla="*/ 544 h 562"/>
                <a:gd name="T10" fmla="*/ 436 w 970"/>
                <a:gd name="T11" fmla="*/ 544 h 562"/>
                <a:gd name="T12" fmla="*/ 949 w 970"/>
                <a:gd name="T13" fmla="*/ 247 h 562"/>
                <a:gd name="T14" fmla="*/ 949 w 970"/>
                <a:gd name="T15" fmla="*/ 191 h 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0" h="562">
                  <a:moveTo>
                    <a:pt x="949" y="191"/>
                  </a:moveTo>
                  <a:cubicBezTo>
                    <a:pt x="616" y="0"/>
                    <a:pt x="616" y="0"/>
                    <a:pt x="616" y="0"/>
                  </a:cubicBezTo>
                  <a:cubicBezTo>
                    <a:pt x="616" y="0"/>
                    <a:pt x="118" y="271"/>
                    <a:pt x="10" y="331"/>
                  </a:cubicBezTo>
                  <a:cubicBezTo>
                    <a:pt x="1" y="336"/>
                    <a:pt x="0" y="349"/>
                    <a:pt x="10" y="355"/>
                  </a:cubicBezTo>
                  <a:cubicBezTo>
                    <a:pt x="70" y="390"/>
                    <a:pt x="252" y="495"/>
                    <a:pt x="336" y="544"/>
                  </a:cubicBezTo>
                  <a:cubicBezTo>
                    <a:pt x="367" y="562"/>
                    <a:pt x="405" y="562"/>
                    <a:pt x="436" y="544"/>
                  </a:cubicBezTo>
                  <a:cubicBezTo>
                    <a:pt x="949" y="247"/>
                    <a:pt x="949" y="247"/>
                    <a:pt x="949" y="247"/>
                  </a:cubicBezTo>
                  <a:cubicBezTo>
                    <a:pt x="970" y="235"/>
                    <a:pt x="970" y="204"/>
                    <a:pt x="949" y="191"/>
                  </a:cubicBezTo>
                  <a:close/>
                </a:path>
              </a:pathLst>
            </a:custGeom>
            <a:solidFill>
              <a:srgbClr val="D3D3D3"/>
            </a:solidFill>
            <a:ln>
              <a:noFill/>
            </a:ln>
          </p:spPr>
          <p:txBody>
            <a:bodyPr anchor="ctr"/>
            <a:lstStyle/>
            <a:p>
              <a:pPr algn="ctr"/>
            </a:p>
          </p:txBody>
        </p:sp>
        <p:sp>
          <p:nvSpPr>
            <p:cNvPr id="1049189" name="îṩḻíḍe"/>
            <p:cNvSpPr/>
            <p:nvPr/>
          </p:nvSpPr>
          <p:spPr bwMode="auto">
            <a:xfrm>
              <a:off x="3613150" y="1527175"/>
              <a:ext cx="2562225" cy="3208338"/>
            </a:xfrm>
            <a:custGeom>
              <a:avLst/>
              <a:gdLst>
                <a:gd name="T0" fmla="*/ 584 w 629"/>
                <a:gd name="T1" fmla="*/ 4 h 788"/>
                <a:gd name="T2" fmla="*/ 18 w 629"/>
                <a:gd name="T3" fmla="*/ 329 h 788"/>
                <a:gd name="T4" fmla="*/ 0 w 629"/>
                <a:gd name="T5" fmla="*/ 359 h 788"/>
                <a:gd name="T6" fmla="*/ 0 w 629"/>
                <a:gd name="T7" fmla="*/ 762 h 788"/>
                <a:gd name="T8" fmla="*/ 16 w 629"/>
                <a:gd name="T9" fmla="*/ 788 h 788"/>
                <a:gd name="T10" fmla="*/ 16 w 629"/>
                <a:gd name="T11" fmla="*/ 788 h 788"/>
                <a:gd name="T12" fmla="*/ 629 w 629"/>
                <a:gd name="T13" fmla="*/ 432 h 788"/>
                <a:gd name="T14" fmla="*/ 629 w 629"/>
                <a:gd name="T15" fmla="*/ 30 h 788"/>
                <a:gd name="T16" fmla="*/ 606 w 629"/>
                <a:gd name="T17" fmla="*/ 6 h 788"/>
                <a:gd name="T18" fmla="*/ 584 w 629"/>
                <a:gd name="T19" fmla="*/ 4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9" h="788">
                  <a:moveTo>
                    <a:pt x="584" y="4"/>
                  </a:moveTo>
                  <a:cubicBezTo>
                    <a:pt x="18" y="329"/>
                    <a:pt x="18" y="329"/>
                    <a:pt x="18" y="329"/>
                  </a:cubicBezTo>
                  <a:cubicBezTo>
                    <a:pt x="7" y="335"/>
                    <a:pt x="0" y="347"/>
                    <a:pt x="0" y="359"/>
                  </a:cubicBezTo>
                  <a:cubicBezTo>
                    <a:pt x="0" y="762"/>
                    <a:pt x="0" y="762"/>
                    <a:pt x="0" y="762"/>
                  </a:cubicBezTo>
                  <a:cubicBezTo>
                    <a:pt x="0" y="773"/>
                    <a:pt x="6" y="783"/>
                    <a:pt x="16" y="788"/>
                  </a:cubicBezTo>
                  <a:cubicBezTo>
                    <a:pt x="16" y="788"/>
                    <a:pt x="16" y="788"/>
                    <a:pt x="16" y="788"/>
                  </a:cubicBezTo>
                  <a:cubicBezTo>
                    <a:pt x="629" y="432"/>
                    <a:pt x="629" y="432"/>
                    <a:pt x="629" y="432"/>
                  </a:cubicBezTo>
                  <a:cubicBezTo>
                    <a:pt x="629" y="30"/>
                    <a:pt x="629" y="30"/>
                    <a:pt x="629" y="30"/>
                  </a:cubicBezTo>
                  <a:cubicBezTo>
                    <a:pt x="624" y="20"/>
                    <a:pt x="617" y="11"/>
                    <a:pt x="606" y="6"/>
                  </a:cubicBezTo>
                  <a:cubicBezTo>
                    <a:pt x="600" y="1"/>
                    <a:pt x="591" y="0"/>
                    <a:pt x="584" y="4"/>
                  </a:cubicBezTo>
                  <a:close/>
                </a:path>
              </a:pathLst>
            </a:custGeom>
            <a:solidFill>
              <a:srgbClr val="D3D3D3"/>
            </a:solidFill>
            <a:ln>
              <a:noFill/>
            </a:ln>
          </p:spPr>
          <p:txBody>
            <a:bodyPr anchor="ctr"/>
            <a:lstStyle/>
            <a:p>
              <a:pPr algn="ctr"/>
            </a:p>
          </p:txBody>
        </p:sp>
        <p:sp>
          <p:nvSpPr>
            <p:cNvPr id="1049190" name="î$ļíḋé"/>
            <p:cNvSpPr/>
            <p:nvPr/>
          </p:nvSpPr>
          <p:spPr bwMode="auto">
            <a:xfrm>
              <a:off x="3678238" y="1563688"/>
              <a:ext cx="2497138" cy="3171825"/>
            </a:xfrm>
            <a:custGeom>
              <a:avLst/>
              <a:gdLst>
                <a:gd name="T0" fmla="*/ 0 w 613"/>
                <a:gd name="T1" fmla="*/ 779 h 779"/>
                <a:gd name="T2" fmla="*/ 613 w 613"/>
                <a:gd name="T3" fmla="*/ 429 h 779"/>
                <a:gd name="T4" fmla="*/ 613 w 613"/>
                <a:gd name="T5" fmla="*/ 25 h 779"/>
                <a:gd name="T6" fmla="*/ 583 w 613"/>
                <a:gd name="T7" fmla="*/ 8 h 779"/>
                <a:gd name="T8" fmla="*/ 10 w 613"/>
                <a:gd name="T9" fmla="*/ 334 h 779"/>
                <a:gd name="T10" fmla="*/ 0 w 613"/>
                <a:gd name="T11" fmla="*/ 351 h 779"/>
                <a:gd name="T12" fmla="*/ 0 w 613"/>
                <a:gd name="T13" fmla="*/ 779 h 779"/>
              </a:gdLst>
              <a:ahLst/>
              <a:cxnLst>
                <a:cxn ang="0">
                  <a:pos x="T0" y="T1"/>
                </a:cxn>
                <a:cxn ang="0">
                  <a:pos x="T2" y="T3"/>
                </a:cxn>
                <a:cxn ang="0">
                  <a:pos x="T4" y="T5"/>
                </a:cxn>
                <a:cxn ang="0">
                  <a:pos x="T6" y="T7"/>
                </a:cxn>
                <a:cxn ang="0">
                  <a:pos x="T8" y="T9"/>
                </a:cxn>
                <a:cxn ang="0">
                  <a:pos x="T10" y="T11"/>
                </a:cxn>
                <a:cxn ang="0">
                  <a:pos x="T12" y="T13"/>
                </a:cxn>
              </a:cxnLst>
              <a:rect l="0" t="0" r="r" b="b"/>
              <a:pathLst>
                <a:path w="613" h="779">
                  <a:moveTo>
                    <a:pt x="0" y="779"/>
                  </a:moveTo>
                  <a:cubicBezTo>
                    <a:pt x="613" y="429"/>
                    <a:pt x="613" y="429"/>
                    <a:pt x="613" y="429"/>
                  </a:cubicBezTo>
                  <a:cubicBezTo>
                    <a:pt x="613" y="25"/>
                    <a:pt x="613" y="25"/>
                    <a:pt x="613" y="25"/>
                  </a:cubicBezTo>
                  <a:cubicBezTo>
                    <a:pt x="613" y="10"/>
                    <a:pt x="596" y="0"/>
                    <a:pt x="583" y="8"/>
                  </a:cubicBezTo>
                  <a:cubicBezTo>
                    <a:pt x="10" y="334"/>
                    <a:pt x="10" y="334"/>
                    <a:pt x="10" y="334"/>
                  </a:cubicBezTo>
                  <a:cubicBezTo>
                    <a:pt x="4" y="338"/>
                    <a:pt x="0" y="344"/>
                    <a:pt x="0" y="351"/>
                  </a:cubicBezTo>
                  <a:lnTo>
                    <a:pt x="0" y="779"/>
                  </a:lnTo>
                  <a:close/>
                </a:path>
              </a:pathLst>
            </a:custGeom>
            <a:solidFill>
              <a:srgbClr val="EBEBEB"/>
            </a:solidFill>
            <a:ln>
              <a:noFill/>
            </a:ln>
          </p:spPr>
          <p:txBody>
            <a:bodyPr anchor="ctr"/>
            <a:lstStyle/>
            <a:p>
              <a:pPr algn="ctr"/>
            </a:p>
          </p:txBody>
        </p:sp>
        <p:sp>
          <p:nvSpPr>
            <p:cNvPr id="1049191" name="ïSlíḍè"/>
            <p:cNvSpPr/>
            <p:nvPr/>
          </p:nvSpPr>
          <p:spPr bwMode="auto">
            <a:xfrm>
              <a:off x="3652838" y="3311525"/>
              <a:ext cx="3965575" cy="2282825"/>
            </a:xfrm>
            <a:custGeom>
              <a:avLst/>
              <a:gdLst>
                <a:gd name="T0" fmla="*/ 951 w 973"/>
                <a:gd name="T1" fmla="*/ 191 h 561"/>
                <a:gd name="T2" fmla="*/ 619 w 973"/>
                <a:gd name="T3" fmla="*/ 0 h 561"/>
                <a:gd name="T4" fmla="*/ 6 w 973"/>
                <a:gd name="T5" fmla="*/ 350 h 561"/>
                <a:gd name="T6" fmla="*/ 339 w 973"/>
                <a:gd name="T7" fmla="*/ 543 h 561"/>
                <a:gd name="T8" fmla="*/ 438 w 973"/>
                <a:gd name="T9" fmla="*/ 543 h 561"/>
                <a:gd name="T10" fmla="*/ 951 w 973"/>
                <a:gd name="T11" fmla="*/ 247 h 561"/>
                <a:gd name="T12" fmla="*/ 951 w 973"/>
                <a:gd name="T13" fmla="*/ 191 h 561"/>
              </a:gdLst>
              <a:ahLst/>
              <a:cxnLst>
                <a:cxn ang="0">
                  <a:pos x="T0" y="T1"/>
                </a:cxn>
                <a:cxn ang="0">
                  <a:pos x="T2" y="T3"/>
                </a:cxn>
                <a:cxn ang="0">
                  <a:pos x="T4" y="T5"/>
                </a:cxn>
                <a:cxn ang="0">
                  <a:pos x="T6" y="T7"/>
                </a:cxn>
                <a:cxn ang="0">
                  <a:pos x="T8" y="T9"/>
                </a:cxn>
                <a:cxn ang="0">
                  <a:pos x="T10" y="T11"/>
                </a:cxn>
                <a:cxn ang="0">
                  <a:pos x="T12" y="T13"/>
                </a:cxn>
              </a:cxnLst>
              <a:rect l="0" t="0" r="r" b="b"/>
              <a:pathLst>
                <a:path w="973" h="561">
                  <a:moveTo>
                    <a:pt x="951" y="191"/>
                  </a:moveTo>
                  <a:cubicBezTo>
                    <a:pt x="619" y="0"/>
                    <a:pt x="619" y="0"/>
                    <a:pt x="619" y="0"/>
                  </a:cubicBezTo>
                  <a:cubicBezTo>
                    <a:pt x="619" y="0"/>
                    <a:pt x="0" y="347"/>
                    <a:pt x="6" y="350"/>
                  </a:cubicBezTo>
                  <a:cubicBezTo>
                    <a:pt x="10" y="352"/>
                    <a:pt x="236" y="484"/>
                    <a:pt x="339" y="543"/>
                  </a:cubicBezTo>
                  <a:cubicBezTo>
                    <a:pt x="369" y="561"/>
                    <a:pt x="407" y="561"/>
                    <a:pt x="438" y="543"/>
                  </a:cubicBezTo>
                  <a:cubicBezTo>
                    <a:pt x="951" y="247"/>
                    <a:pt x="951" y="247"/>
                    <a:pt x="951" y="247"/>
                  </a:cubicBezTo>
                  <a:cubicBezTo>
                    <a:pt x="973" y="234"/>
                    <a:pt x="972" y="203"/>
                    <a:pt x="951" y="191"/>
                  </a:cubicBezTo>
                  <a:close/>
                </a:path>
              </a:pathLst>
            </a:custGeom>
            <a:solidFill>
              <a:srgbClr val="F5F5F5"/>
            </a:solidFill>
            <a:ln>
              <a:noFill/>
            </a:ln>
          </p:spPr>
          <p:txBody>
            <a:bodyPr anchor="ctr"/>
            <a:lstStyle/>
            <a:p>
              <a:pPr algn="ctr"/>
            </a:p>
          </p:txBody>
        </p:sp>
        <p:sp>
          <p:nvSpPr>
            <p:cNvPr id="1049192" name="îṩľídè"/>
            <p:cNvSpPr/>
            <p:nvPr/>
          </p:nvSpPr>
          <p:spPr bwMode="auto">
            <a:xfrm>
              <a:off x="5995988" y="3429000"/>
              <a:ext cx="265113" cy="166688"/>
            </a:xfrm>
            <a:custGeom>
              <a:avLst/>
              <a:gdLst>
                <a:gd name="T0" fmla="*/ 167 w 167"/>
                <a:gd name="T1" fmla="*/ 51 h 105"/>
                <a:gd name="T2" fmla="*/ 93 w 167"/>
                <a:gd name="T3" fmla="*/ 0 h 105"/>
                <a:gd name="T4" fmla="*/ 0 w 167"/>
                <a:gd name="T5" fmla="*/ 54 h 105"/>
                <a:gd name="T6" fmla="*/ 72 w 167"/>
                <a:gd name="T7" fmla="*/ 105 h 105"/>
                <a:gd name="T8" fmla="*/ 167 w 167"/>
                <a:gd name="T9" fmla="*/ 51 h 105"/>
              </a:gdLst>
              <a:ahLst/>
              <a:cxnLst>
                <a:cxn ang="0">
                  <a:pos x="T0" y="T1"/>
                </a:cxn>
                <a:cxn ang="0">
                  <a:pos x="T2" y="T3"/>
                </a:cxn>
                <a:cxn ang="0">
                  <a:pos x="T4" y="T5"/>
                </a:cxn>
                <a:cxn ang="0">
                  <a:pos x="T6" y="T7"/>
                </a:cxn>
                <a:cxn ang="0">
                  <a:pos x="T8" y="T9"/>
                </a:cxn>
              </a:cxnLst>
              <a:rect l="0" t="0" r="r" b="b"/>
              <a:pathLst>
                <a:path w="167" h="105">
                  <a:moveTo>
                    <a:pt x="167" y="51"/>
                  </a:moveTo>
                  <a:lnTo>
                    <a:pt x="93" y="0"/>
                  </a:lnTo>
                  <a:lnTo>
                    <a:pt x="0" y="54"/>
                  </a:lnTo>
                  <a:lnTo>
                    <a:pt x="72" y="105"/>
                  </a:lnTo>
                  <a:lnTo>
                    <a:pt x="167" y="51"/>
                  </a:lnTo>
                  <a:close/>
                </a:path>
              </a:pathLst>
            </a:custGeom>
            <a:solidFill>
              <a:srgbClr val="484F72"/>
            </a:solidFill>
            <a:ln>
              <a:noFill/>
            </a:ln>
          </p:spPr>
          <p:txBody>
            <a:bodyPr anchor="ctr"/>
            <a:lstStyle/>
            <a:p>
              <a:pPr algn="ctr"/>
            </a:p>
          </p:txBody>
        </p:sp>
        <p:sp>
          <p:nvSpPr>
            <p:cNvPr id="1049193" name="îsļîḍe"/>
            <p:cNvSpPr/>
            <p:nvPr/>
          </p:nvSpPr>
          <p:spPr bwMode="auto">
            <a:xfrm>
              <a:off x="5829300" y="3525838"/>
              <a:ext cx="265113" cy="163513"/>
            </a:xfrm>
            <a:custGeom>
              <a:avLst/>
              <a:gdLst>
                <a:gd name="T0" fmla="*/ 167 w 167"/>
                <a:gd name="T1" fmla="*/ 52 h 103"/>
                <a:gd name="T2" fmla="*/ 95 w 167"/>
                <a:gd name="T3" fmla="*/ 0 h 103"/>
                <a:gd name="T4" fmla="*/ 0 w 167"/>
                <a:gd name="T5" fmla="*/ 54 h 103"/>
                <a:gd name="T6" fmla="*/ 74 w 167"/>
                <a:gd name="T7" fmla="*/ 103 h 103"/>
                <a:gd name="T8" fmla="*/ 167 w 167"/>
                <a:gd name="T9" fmla="*/ 52 h 103"/>
              </a:gdLst>
              <a:ahLst/>
              <a:cxnLst>
                <a:cxn ang="0">
                  <a:pos x="T0" y="T1"/>
                </a:cxn>
                <a:cxn ang="0">
                  <a:pos x="T2" y="T3"/>
                </a:cxn>
                <a:cxn ang="0">
                  <a:pos x="T4" y="T5"/>
                </a:cxn>
                <a:cxn ang="0">
                  <a:pos x="T6" y="T7"/>
                </a:cxn>
                <a:cxn ang="0">
                  <a:pos x="T8" y="T9"/>
                </a:cxn>
              </a:cxnLst>
              <a:rect l="0" t="0" r="r" b="b"/>
              <a:pathLst>
                <a:path w="167" h="103">
                  <a:moveTo>
                    <a:pt x="167" y="52"/>
                  </a:moveTo>
                  <a:lnTo>
                    <a:pt x="95" y="0"/>
                  </a:lnTo>
                  <a:lnTo>
                    <a:pt x="0" y="54"/>
                  </a:lnTo>
                  <a:lnTo>
                    <a:pt x="74" y="103"/>
                  </a:lnTo>
                  <a:lnTo>
                    <a:pt x="167" y="52"/>
                  </a:lnTo>
                  <a:close/>
                </a:path>
              </a:pathLst>
            </a:custGeom>
            <a:solidFill>
              <a:srgbClr val="484F72"/>
            </a:solidFill>
            <a:ln>
              <a:noFill/>
            </a:ln>
          </p:spPr>
          <p:txBody>
            <a:bodyPr anchor="ctr"/>
            <a:lstStyle/>
            <a:p>
              <a:pPr algn="ctr"/>
            </a:p>
          </p:txBody>
        </p:sp>
        <p:sp>
          <p:nvSpPr>
            <p:cNvPr id="1049194" name="îs1îḋè"/>
            <p:cNvSpPr/>
            <p:nvPr/>
          </p:nvSpPr>
          <p:spPr bwMode="auto">
            <a:xfrm>
              <a:off x="5662613" y="3624263"/>
              <a:ext cx="260350" cy="166688"/>
            </a:xfrm>
            <a:custGeom>
              <a:avLst/>
              <a:gdLst>
                <a:gd name="T0" fmla="*/ 164 w 164"/>
                <a:gd name="T1" fmla="*/ 51 h 105"/>
                <a:gd name="T2" fmla="*/ 92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2" y="0"/>
                  </a:lnTo>
                  <a:lnTo>
                    <a:pt x="0" y="54"/>
                  </a:lnTo>
                  <a:lnTo>
                    <a:pt x="72" y="105"/>
                  </a:lnTo>
                  <a:lnTo>
                    <a:pt x="164" y="51"/>
                  </a:lnTo>
                  <a:close/>
                </a:path>
              </a:pathLst>
            </a:custGeom>
            <a:solidFill>
              <a:srgbClr val="484F72"/>
            </a:solidFill>
            <a:ln>
              <a:noFill/>
            </a:ln>
          </p:spPr>
          <p:txBody>
            <a:bodyPr anchor="ctr"/>
            <a:lstStyle/>
            <a:p>
              <a:pPr algn="ctr"/>
            </a:p>
          </p:txBody>
        </p:sp>
        <p:sp>
          <p:nvSpPr>
            <p:cNvPr id="1049195" name="íŝļîḍe"/>
            <p:cNvSpPr/>
            <p:nvPr/>
          </p:nvSpPr>
          <p:spPr bwMode="auto">
            <a:xfrm>
              <a:off x="5486400" y="3725863"/>
              <a:ext cx="261938" cy="163513"/>
            </a:xfrm>
            <a:custGeom>
              <a:avLst/>
              <a:gdLst>
                <a:gd name="T0" fmla="*/ 165 w 165"/>
                <a:gd name="T1" fmla="*/ 51 h 103"/>
                <a:gd name="T2" fmla="*/ 93 w 165"/>
                <a:gd name="T3" fmla="*/ 0 h 103"/>
                <a:gd name="T4" fmla="*/ 0 w 165"/>
                <a:gd name="T5" fmla="*/ 54 h 103"/>
                <a:gd name="T6" fmla="*/ 72 w 165"/>
                <a:gd name="T7" fmla="*/ 103 h 103"/>
                <a:gd name="T8" fmla="*/ 165 w 165"/>
                <a:gd name="T9" fmla="*/ 51 h 103"/>
              </a:gdLst>
              <a:ahLst/>
              <a:cxnLst>
                <a:cxn ang="0">
                  <a:pos x="T0" y="T1"/>
                </a:cxn>
                <a:cxn ang="0">
                  <a:pos x="T2" y="T3"/>
                </a:cxn>
                <a:cxn ang="0">
                  <a:pos x="T4" y="T5"/>
                </a:cxn>
                <a:cxn ang="0">
                  <a:pos x="T6" y="T7"/>
                </a:cxn>
                <a:cxn ang="0">
                  <a:pos x="T8" y="T9"/>
                </a:cxn>
              </a:cxnLst>
              <a:rect l="0" t="0" r="r" b="b"/>
              <a:pathLst>
                <a:path w="165" h="103">
                  <a:moveTo>
                    <a:pt x="165" y="51"/>
                  </a:moveTo>
                  <a:lnTo>
                    <a:pt x="93" y="0"/>
                  </a:lnTo>
                  <a:lnTo>
                    <a:pt x="0" y="54"/>
                  </a:lnTo>
                  <a:lnTo>
                    <a:pt x="72" y="103"/>
                  </a:lnTo>
                  <a:lnTo>
                    <a:pt x="165" y="51"/>
                  </a:lnTo>
                  <a:close/>
                </a:path>
              </a:pathLst>
            </a:custGeom>
            <a:solidFill>
              <a:srgbClr val="484F72"/>
            </a:solidFill>
            <a:ln>
              <a:noFill/>
            </a:ln>
          </p:spPr>
          <p:txBody>
            <a:bodyPr anchor="ctr"/>
            <a:lstStyle/>
            <a:p>
              <a:pPr algn="ctr"/>
            </a:p>
          </p:txBody>
        </p:sp>
        <p:sp>
          <p:nvSpPr>
            <p:cNvPr id="1049196" name="ïṡľíḓé"/>
            <p:cNvSpPr/>
            <p:nvPr/>
          </p:nvSpPr>
          <p:spPr bwMode="auto">
            <a:xfrm>
              <a:off x="5324475" y="3819525"/>
              <a:ext cx="260350" cy="163513"/>
            </a:xfrm>
            <a:custGeom>
              <a:avLst/>
              <a:gdLst>
                <a:gd name="T0" fmla="*/ 164 w 164"/>
                <a:gd name="T1" fmla="*/ 51 h 103"/>
                <a:gd name="T2" fmla="*/ 92 w 164"/>
                <a:gd name="T3" fmla="*/ 0 h 103"/>
                <a:gd name="T4" fmla="*/ 0 w 164"/>
                <a:gd name="T5" fmla="*/ 54 h 103"/>
                <a:gd name="T6" fmla="*/ 72 w 164"/>
                <a:gd name="T7" fmla="*/ 103 h 103"/>
                <a:gd name="T8" fmla="*/ 164 w 164"/>
                <a:gd name="T9" fmla="*/ 51 h 103"/>
              </a:gdLst>
              <a:ahLst/>
              <a:cxnLst>
                <a:cxn ang="0">
                  <a:pos x="T0" y="T1"/>
                </a:cxn>
                <a:cxn ang="0">
                  <a:pos x="T2" y="T3"/>
                </a:cxn>
                <a:cxn ang="0">
                  <a:pos x="T4" y="T5"/>
                </a:cxn>
                <a:cxn ang="0">
                  <a:pos x="T6" y="T7"/>
                </a:cxn>
                <a:cxn ang="0">
                  <a:pos x="T8" y="T9"/>
                </a:cxn>
              </a:cxnLst>
              <a:rect l="0" t="0" r="r" b="b"/>
              <a:pathLst>
                <a:path w="164" h="103">
                  <a:moveTo>
                    <a:pt x="164" y="51"/>
                  </a:moveTo>
                  <a:lnTo>
                    <a:pt x="92" y="0"/>
                  </a:lnTo>
                  <a:lnTo>
                    <a:pt x="0" y="54"/>
                  </a:lnTo>
                  <a:lnTo>
                    <a:pt x="72" y="103"/>
                  </a:lnTo>
                  <a:lnTo>
                    <a:pt x="164" y="51"/>
                  </a:lnTo>
                  <a:close/>
                </a:path>
              </a:pathLst>
            </a:custGeom>
            <a:solidFill>
              <a:srgbClr val="484F72"/>
            </a:solidFill>
            <a:ln>
              <a:noFill/>
            </a:ln>
          </p:spPr>
          <p:txBody>
            <a:bodyPr anchor="ctr"/>
            <a:lstStyle/>
            <a:p>
              <a:pPr algn="ctr"/>
            </a:p>
          </p:txBody>
        </p:sp>
        <p:sp>
          <p:nvSpPr>
            <p:cNvPr id="1049197" name="íṥliḋè"/>
            <p:cNvSpPr/>
            <p:nvPr/>
          </p:nvSpPr>
          <p:spPr bwMode="auto">
            <a:xfrm>
              <a:off x="5148263" y="3917950"/>
              <a:ext cx="265113" cy="166688"/>
            </a:xfrm>
            <a:custGeom>
              <a:avLst/>
              <a:gdLst>
                <a:gd name="T0" fmla="*/ 167 w 167"/>
                <a:gd name="T1" fmla="*/ 51 h 105"/>
                <a:gd name="T2" fmla="*/ 95 w 167"/>
                <a:gd name="T3" fmla="*/ 0 h 105"/>
                <a:gd name="T4" fmla="*/ 0 w 167"/>
                <a:gd name="T5" fmla="*/ 54 h 105"/>
                <a:gd name="T6" fmla="*/ 75 w 167"/>
                <a:gd name="T7" fmla="*/ 105 h 105"/>
                <a:gd name="T8" fmla="*/ 167 w 167"/>
                <a:gd name="T9" fmla="*/ 51 h 105"/>
              </a:gdLst>
              <a:ahLst/>
              <a:cxnLst>
                <a:cxn ang="0">
                  <a:pos x="T0" y="T1"/>
                </a:cxn>
                <a:cxn ang="0">
                  <a:pos x="T2" y="T3"/>
                </a:cxn>
                <a:cxn ang="0">
                  <a:pos x="T4" y="T5"/>
                </a:cxn>
                <a:cxn ang="0">
                  <a:pos x="T6" y="T7"/>
                </a:cxn>
                <a:cxn ang="0">
                  <a:pos x="T8" y="T9"/>
                </a:cxn>
              </a:cxnLst>
              <a:rect l="0" t="0" r="r" b="b"/>
              <a:pathLst>
                <a:path w="167" h="105">
                  <a:moveTo>
                    <a:pt x="167" y="51"/>
                  </a:moveTo>
                  <a:lnTo>
                    <a:pt x="95" y="0"/>
                  </a:lnTo>
                  <a:lnTo>
                    <a:pt x="0" y="54"/>
                  </a:lnTo>
                  <a:lnTo>
                    <a:pt x="75" y="105"/>
                  </a:lnTo>
                  <a:lnTo>
                    <a:pt x="167" y="51"/>
                  </a:lnTo>
                  <a:close/>
                </a:path>
              </a:pathLst>
            </a:custGeom>
            <a:solidFill>
              <a:srgbClr val="484F72"/>
            </a:solidFill>
            <a:ln>
              <a:noFill/>
            </a:ln>
          </p:spPr>
          <p:txBody>
            <a:bodyPr anchor="ctr"/>
            <a:lstStyle/>
            <a:p>
              <a:pPr algn="ctr"/>
            </a:p>
          </p:txBody>
        </p:sp>
        <p:sp>
          <p:nvSpPr>
            <p:cNvPr id="1049198" name="î$ľîďè"/>
            <p:cNvSpPr/>
            <p:nvPr/>
          </p:nvSpPr>
          <p:spPr bwMode="auto">
            <a:xfrm>
              <a:off x="4981575" y="4019550"/>
              <a:ext cx="260350" cy="166688"/>
            </a:xfrm>
            <a:custGeom>
              <a:avLst/>
              <a:gdLst>
                <a:gd name="T0" fmla="*/ 164 w 164"/>
                <a:gd name="T1" fmla="*/ 51 h 105"/>
                <a:gd name="T2" fmla="*/ 92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2" y="0"/>
                  </a:lnTo>
                  <a:lnTo>
                    <a:pt x="0" y="54"/>
                  </a:lnTo>
                  <a:lnTo>
                    <a:pt x="72" y="105"/>
                  </a:lnTo>
                  <a:lnTo>
                    <a:pt x="164" y="51"/>
                  </a:lnTo>
                  <a:close/>
                </a:path>
              </a:pathLst>
            </a:custGeom>
            <a:solidFill>
              <a:srgbClr val="484F72"/>
            </a:solidFill>
            <a:ln>
              <a:noFill/>
            </a:ln>
          </p:spPr>
          <p:txBody>
            <a:bodyPr anchor="ctr"/>
            <a:lstStyle/>
            <a:p>
              <a:pPr algn="ctr"/>
            </a:p>
          </p:txBody>
        </p:sp>
        <p:sp>
          <p:nvSpPr>
            <p:cNvPr id="1049199" name="íşḷíḑe"/>
            <p:cNvSpPr/>
            <p:nvPr/>
          </p:nvSpPr>
          <p:spPr bwMode="auto">
            <a:xfrm>
              <a:off x="4810125" y="4113213"/>
              <a:ext cx="260350" cy="166688"/>
            </a:xfrm>
            <a:custGeom>
              <a:avLst/>
              <a:gdLst>
                <a:gd name="T0" fmla="*/ 164 w 164"/>
                <a:gd name="T1" fmla="*/ 51 h 105"/>
                <a:gd name="T2" fmla="*/ 93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3" y="0"/>
                  </a:lnTo>
                  <a:lnTo>
                    <a:pt x="0" y="54"/>
                  </a:lnTo>
                  <a:lnTo>
                    <a:pt x="72" y="105"/>
                  </a:lnTo>
                  <a:lnTo>
                    <a:pt x="164" y="51"/>
                  </a:lnTo>
                  <a:close/>
                </a:path>
              </a:pathLst>
            </a:custGeom>
            <a:solidFill>
              <a:srgbClr val="484F72"/>
            </a:solidFill>
            <a:ln>
              <a:noFill/>
            </a:ln>
          </p:spPr>
          <p:txBody>
            <a:bodyPr anchor="ctr"/>
            <a:lstStyle/>
            <a:p>
              <a:pPr algn="ctr"/>
            </a:p>
          </p:txBody>
        </p:sp>
        <p:sp>
          <p:nvSpPr>
            <p:cNvPr id="1049200" name="îsḷïdé"/>
            <p:cNvSpPr/>
            <p:nvPr/>
          </p:nvSpPr>
          <p:spPr bwMode="auto">
            <a:xfrm>
              <a:off x="4638675" y="4214813"/>
              <a:ext cx="261938" cy="166688"/>
            </a:xfrm>
            <a:custGeom>
              <a:avLst/>
              <a:gdLst>
                <a:gd name="T0" fmla="*/ 165 w 165"/>
                <a:gd name="T1" fmla="*/ 51 h 105"/>
                <a:gd name="T2" fmla="*/ 93 w 165"/>
                <a:gd name="T3" fmla="*/ 0 h 105"/>
                <a:gd name="T4" fmla="*/ 0 w 165"/>
                <a:gd name="T5" fmla="*/ 54 h 105"/>
                <a:gd name="T6" fmla="*/ 72 w 165"/>
                <a:gd name="T7" fmla="*/ 105 h 105"/>
                <a:gd name="T8" fmla="*/ 165 w 165"/>
                <a:gd name="T9" fmla="*/ 51 h 105"/>
              </a:gdLst>
              <a:ahLst/>
              <a:cxnLst>
                <a:cxn ang="0">
                  <a:pos x="T0" y="T1"/>
                </a:cxn>
                <a:cxn ang="0">
                  <a:pos x="T2" y="T3"/>
                </a:cxn>
                <a:cxn ang="0">
                  <a:pos x="T4" y="T5"/>
                </a:cxn>
                <a:cxn ang="0">
                  <a:pos x="T6" y="T7"/>
                </a:cxn>
                <a:cxn ang="0">
                  <a:pos x="T8" y="T9"/>
                </a:cxn>
              </a:cxnLst>
              <a:rect l="0" t="0" r="r" b="b"/>
              <a:pathLst>
                <a:path w="165" h="105">
                  <a:moveTo>
                    <a:pt x="165" y="51"/>
                  </a:moveTo>
                  <a:lnTo>
                    <a:pt x="93" y="0"/>
                  </a:lnTo>
                  <a:lnTo>
                    <a:pt x="0" y="54"/>
                  </a:lnTo>
                  <a:lnTo>
                    <a:pt x="72" y="105"/>
                  </a:lnTo>
                  <a:lnTo>
                    <a:pt x="165" y="51"/>
                  </a:lnTo>
                  <a:close/>
                </a:path>
              </a:pathLst>
            </a:custGeom>
            <a:solidFill>
              <a:srgbClr val="484F72"/>
            </a:solidFill>
            <a:ln>
              <a:noFill/>
            </a:ln>
          </p:spPr>
          <p:txBody>
            <a:bodyPr anchor="ctr"/>
            <a:lstStyle/>
            <a:p>
              <a:pPr algn="ctr"/>
            </a:p>
          </p:txBody>
        </p:sp>
        <p:sp>
          <p:nvSpPr>
            <p:cNvPr id="1049201" name="ïšḻíḑé"/>
            <p:cNvSpPr/>
            <p:nvPr/>
          </p:nvSpPr>
          <p:spPr bwMode="auto">
            <a:xfrm>
              <a:off x="4468813" y="4311650"/>
              <a:ext cx="263525" cy="168275"/>
            </a:xfrm>
            <a:custGeom>
              <a:avLst/>
              <a:gdLst>
                <a:gd name="T0" fmla="*/ 166 w 166"/>
                <a:gd name="T1" fmla="*/ 52 h 106"/>
                <a:gd name="T2" fmla="*/ 92 w 166"/>
                <a:gd name="T3" fmla="*/ 0 h 106"/>
                <a:gd name="T4" fmla="*/ 0 w 166"/>
                <a:gd name="T5" fmla="*/ 54 h 106"/>
                <a:gd name="T6" fmla="*/ 71 w 166"/>
                <a:gd name="T7" fmla="*/ 106 h 106"/>
                <a:gd name="T8" fmla="*/ 166 w 166"/>
                <a:gd name="T9" fmla="*/ 52 h 106"/>
              </a:gdLst>
              <a:ahLst/>
              <a:cxnLst>
                <a:cxn ang="0">
                  <a:pos x="T0" y="T1"/>
                </a:cxn>
                <a:cxn ang="0">
                  <a:pos x="T2" y="T3"/>
                </a:cxn>
                <a:cxn ang="0">
                  <a:pos x="T4" y="T5"/>
                </a:cxn>
                <a:cxn ang="0">
                  <a:pos x="T6" y="T7"/>
                </a:cxn>
                <a:cxn ang="0">
                  <a:pos x="T8" y="T9"/>
                </a:cxn>
              </a:cxnLst>
              <a:rect l="0" t="0" r="r" b="b"/>
              <a:pathLst>
                <a:path w="166" h="106">
                  <a:moveTo>
                    <a:pt x="166" y="52"/>
                  </a:moveTo>
                  <a:lnTo>
                    <a:pt x="92" y="0"/>
                  </a:lnTo>
                  <a:lnTo>
                    <a:pt x="0" y="54"/>
                  </a:lnTo>
                  <a:lnTo>
                    <a:pt x="71" y="106"/>
                  </a:lnTo>
                  <a:lnTo>
                    <a:pt x="166" y="52"/>
                  </a:lnTo>
                  <a:close/>
                </a:path>
              </a:pathLst>
            </a:custGeom>
            <a:solidFill>
              <a:srgbClr val="484F72"/>
            </a:solidFill>
            <a:ln>
              <a:noFill/>
            </a:ln>
          </p:spPr>
          <p:txBody>
            <a:bodyPr anchor="ctr"/>
            <a:lstStyle/>
            <a:p>
              <a:pPr algn="ctr"/>
            </a:p>
          </p:txBody>
        </p:sp>
        <p:sp>
          <p:nvSpPr>
            <p:cNvPr id="1049202" name="iślïḋê"/>
            <p:cNvSpPr/>
            <p:nvPr/>
          </p:nvSpPr>
          <p:spPr bwMode="auto">
            <a:xfrm>
              <a:off x="4297363" y="4410075"/>
              <a:ext cx="260350" cy="166688"/>
            </a:xfrm>
            <a:custGeom>
              <a:avLst/>
              <a:gdLst>
                <a:gd name="T0" fmla="*/ 164 w 164"/>
                <a:gd name="T1" fmla="*/ 51 h 105"/>
                <a:gd name="T2" fmla="*/ 92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2" y="0"/>
                  </a:lnTo>
                  <a:lnTo>
                    <a:pt x="0" y="54"/>
                  </a:lnTo>
                  <a:lnTo>
                    <a:pt x="72" y="105"/>
                  </a:lnTo>
                  <a:lnTo>
                    <a:pt x="164" y="51"/>
                  </a:lnTo>
                  <a:close/>
                </a:path>
              </a:pathLst>
            </a:custGeom>
            <a:solidFill>
              <a:srgbClr val="484F72"/>
            </a:solidFill>
            <a:ln>
              <a:noFill/>
            </a:ln>
          </p:spPr>
          <p:txBody>
            <a:bodyPr anchor="ctr"/>
            <a:lstStyle/>
            <a:p>
              <a:pPr algn="ctr"/>
            </a:p>
          </p:txBody>
        </p:sp>
        <p:sp>
          <p:nvSpPr>
            <p:cNvPr id="1049203" name="ïṣḻîde"/>
            <p:cNvSpPr/>
            <p:nvPr/>
          </p:nvSpPr>
          <p:spPr bwMode="auto">
            <a:xfrm>
              <a:off x="4133850" y="4503738"/>
              <a:ext cx="260350" cy="166688"/>
            </a:xfrm>
            <a:custGeom>
              <a:avLst/>
              <a:gdLst>
                <a:gd name="T0" fmla="*/ 164 w 164"/>
                <a:gd name="T1" fmla="*/ 51 h 105"/>
                <a:gd name="T2" fmla="*/ 93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3" y="0"/>
                  </a:lnTo>
                  <a:lnTo>
                    <a:pt x="0" y="54"/>
                  </a:lnTo>
                  <a:lnTo>
                    <a:pt x="72" y="105"/>
                  </a:lnTo>
                  <a:lnTo>
                    <a:pt x="164" y="51"/>
                  </a:lnTo>
                  <a:close/>
                </a:path>
              </a:pathLst>
            </a:custGeom>
            <a:solidFill>
              <a:srgbClr val="484F72"/>
            </a:solidFill>
            <a:ln>
              <a:noFill/>
            </a:ln>
          </p:spPr>
          <p:txBody>
            <a:bodyPr anchor="ctr"/>
            <a:lstStyle/>
            <a:p>
              <a:pPr algn="ctr"/>
            </a:p>
          </p:txBody>
        </p:sp>
        <p:sp>
          <p:nvSpPr>
            <p:cNvPr id="1049204" name="işḻíḋé"/>
            <p:cNvSpPr/>
            <p:nvPr/>
          </p:nvSpPr>
          <p:spPr bwMode="auto">
            <a:xfrm>
              <a:off x="4167188" y="4727575"/>
              <a:ext cx="255588" cy="150813"/>
            </a:xfrm>
            <a:custGeom>
              <a:avLst/>
              <a:gdLst>
                <a:gd name="T0" fmla="*/ 161 w 161"/>
                <a:gd name="T1" fmla="*/ 44 h 95"/>
                <a:gd name="T2" fmla="*/ 92 w 161"/>
                <a:gd name="T3" fmla="*/ 0 h 95"/>
                <a:gd name="T4" fmla="*/ 0 w 161"/>
                <a:gd name="T5" fmla="*/ 54 h 95"/>
                <a:gd name="T6" fmla="*/ 69 w 161"/>
                <a:gd name="T7" fmla="*/ 95 h 95"/>
                <a:gd name="T8" fmla="*/ 161 w 161"/>
                <a:gd name="T9" fmla="*/ 44 h 95"/>
              </a:gdLst>
              <a:ahLst/>
              <a:cxnLst>
                <a:cxn ang="0">
                  <a:pos x="T0" y="T1"/>
                </a:cxn>
                <a:cxn ang="0">
                  <a:pos x="T2" y="T3"/>
                </a:cxn>
                <a:cxn ang="0">
                  <a:pos x="T4" y="T5"/>
                </a:cxn>
                <a:cxn ang="0">
                  <a:pos x="T6" y="T7"/>
                </a:cxn>
                <a:cxn ang="0">
                  <a:pos x="T8" y="T9"/>
                </a:cxn>
              </a:cxnLst>
              <a:rect l="0" t="0" r="r" b="b"/>
              <a:pathLst>
                <a:path w="161" h="95">
                  <a:moveTo>
                    <a:pt x="161" y="44"/>
                  </a:moveTo>
                  <a:lnTo>
                    <a:pt x="92" y="0"/>
                  </a:lnTo>
                  <a:lnTo>
                    <a:pt x="0" y="54"/>
                  </a:lnTo>
                  <a:lnTo>
                    <a:pt x="69" y="95"/>
                  </a:lnTo>
                  <a:lnTo>
                    <a:pt x="161" y="44"/>
                  </a:lnTo>
                  <a:close/>
                </a:path>
              </a:pathLst>
            </a:custGeom>
            <a:solidFill>
              <a:srgbClr val="484F72"/>
            </a:solidFill>
            <a:ln>
              <a:noFill/>
            </a:ln>
          </p:spPr>
          <p:txBody>
            <a:bodyPr anchor="ctr"/>
            <a:lstStyle/>
            <a:p>
              <a:pPr algn="ctr"/>
            </a:p>
          </p:txBody>
        </p:sp>
        <p:sp>
          <p:nvSpPr>
            <p:cNvPr id="1049205" name="íṩḷiḓé"/>
            <p:cNvSpPr/>
            <p:nvPr/>
          </p:nvSpPr>
          <p:spPr bwMode="auto">
            <a:xfrm>
              <a:off x="4337050" y="4625975"/>
              <a:ext cx="261938" cy="150813"/>
            </a:xfrm>
            <a:custGeom>
              <a:avLst/>
              <a:gdLst>
                <a:gd name="T0" fmla="*/ 165 w 165"/>
                <a:gd name="T1" fmla="*/ 41 h 95"/>
                <a:gd name="T2" fmla="*/ 93 w 165"/>
                <a:gd name="T3" fmla="*/ 0 h 95"/>
                <a:gd name="T4" fmla="*/ 0 w 165"/>
                <a:gd name="T5" fmla="*/ 54 h 95"/>
                <a:gd name="T6" fmla="*/ 72 w 165"/>
                <a:gd name="T7" fmla="*/ 95 h 95"/>
                <a:gd name="T8" fmla="*/ 165 w 165"/>
                <a:gd name="T9" fmla="*/ 41 h 95"/>
              </a:gdLst>
              <a:ahLst/>
              <a:cxnLst>
                <a:cxn ang="0">
                  <a:pos x="T0" y="T1"/>
                </a:cxn>
                <a:cxn ang="0">
                  <a:pos x="T2" y="T3"/>
                </a:cxn>
                <a:cxn ang="0">
                  <a:pos x="T4" y="T5"/>
                </a:cxn>
                <a:cxn ang="0">
                  <a:pos x="T6" y="T7"/>
                </a:cxn>
                <a:cxn ang="0">
                  <a:pos x="T8" y="T9"/>
                </a:cxn>
              </a:cxnLst>
              <a:rect l="0" t="0" r="r" b="b"/>
              <a:pathLst>
                <a:path w="165" h="95">
                  <a:moveTo>
                    <a:pt x="165" y="41"/>
                  </a:moveTo>
                  <a:lnTo>
                    <a:pt x="93" y="0"/>
                  </a:lnTo>
                  <a:lnTo>
                    <a:pt x="0" y="54"/>
                  </a:lnTo>
                  <a:lnTo>
                    <a:pt x="72" y="95"/>
                  </a:lnTo>
                  <a:lnTo>
                    <a:pt x="165" y="41"/>
                  </a:lnTo>
                  <a:close/>
                </a:path>
              </a:pathLst>
            </a:custGeom>
            <a:solidFill>
              <a:srgbClr val="484F72"/>
            </a:solidFill>
            <a:ln>
              <a:noFill/>
            </a:ln>
          </p:spPr>
          <p:txBody>
            <a:bodyPr anchor="ctr"/>
            <a:lstStyle/>
            <a:p>
              <a:pPr algn="ctr"/>
            </a:p>
          </p:txBody>
        </p:sp>
        <p:sp>
          <p:nvSpPr>
            <p:cNvPr id="1049206" name="ïṣļîḋè"/>
            <p:cNvSpPr/>
            <p:nvPr/>
          </p:nvSpPr>
          <p:spPr bwMode="auto">
            <a:xfrm>
              <a:off x="4643438" y="4610100"/>
              <a:ext cx="260350" cy="150813"/>
            </a:xfrm>
            <a:custGeom>
              <a:avLst/>
              <a:gdLst>
                <a:gd name="T0" fmla="*/ 164 w 164"/>
                <a:gd name="T1" fmla="*/ 41 h 95"/>
                <a:gd name="T2" fmla="*/ 92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2" y="0"/>
                  </a:lnTo>
                  <a:lnTo>
                    <a:pt x="0" y="54"/>
                  </a:lnTo>
                  <a:lnTo>
                    <a:pt x="72" y="95"/>
                  </a:lnTo>
                  <a:lnTo>
                    <a:pt x="164" y="41"/>
                  </a:lnTo>
                  <a:close/>
                </a:path>
              </a:pathLst>
            </a:custGeom>
            <a:solidFill>
              <a:srgbClr val="484F72"/>
            </a:solidFill>
            <a:ln>
              <a:noFill/>
            </a:ln>
          </p:spPr>
          <p:txBody>
            <a:bodyPr anchor="ctr"/>
            <a:lstStyle/>
            <a:p>
              <a:pPr algn="ctr"/>
            </a:p>
          </p:txBody>
        </p:sp>
        <p:sp>
          <p:nvSpPr>
            <p:cNvPr id="1049207" name="íṡļîḍé"/>
            <p:cNvSpPr/>
            <p:nvPr/>
          </p:nvSpPr>
          <p:spPr bwMode="auto">
            <a:xfrm>
              <a:off x="4471988" y="4706938"/>
              <a:ext cx="260350" cy="150813"/>
            </a:xfrm>
            <a:custGeom>
              <a:avLst/>
              <a:gdLst>
                <a:gd name="T0" fmla="*/ 164 w 164"/>
                <a:gd name="T1" fmla="*/ 41 h 95"/>
                <a:gd name="T2" fmla="*/ 93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3" y="0"/>
                  </a:lnTo>
                  <a:lnTo>
                    <a:pt x="0" y="54"/>
                  </a:lnTo>
                  <a:lnTo>
                    <a:pt x="72" y="95"/>
                  </a:lnTo>
                  <a:lnTo>
                    <a:pt x="164" y="41"/>
                  </a:lnTo>
                  <a:close/>
                </a:path>
              </a:pathLst>
            </a:custGeom>
            <a:solidFill>
              <a:srgbClr val="484F72"/>
            </a:solidFill>
            <a:ln>
              <a:noFill/>
            </a:ln>
          </p:spPr>
          <p:txBody>
            <a:bodyPr anchor="ctr"/>
            <a:lstStyle/>
            <a:p>
              <a:pPr algn="ctr"/>
            </a:p>
          </p:txBody>
        </p:sp>
        <p:sp>
          <p:nvSpPr>
            <p:cNvPr id="1049208" name="iṥḷïḑê"/>
            <p:cNvSpPr/>
            <p:nvPr/>
          </p:nvSpPr>
          <p:spPr bwMode="auto">
            <a:xfrm>
              <a:off x="4614863" y="4789488"/>
              <a:ext cx="260350" cy="149225"/>
            </a:xfrm>
            <a:custGeom>
              <a:avLst/>
              <a:gdLst>
                <a:gd name="T0" fmla="*/ 164 w 164"/>
                <a:gd name="T1" fmla="*/ 41 h 94"/>
                <a:gd name="T2" fmla="*/ 92 w 164"/>
                <a:gd name="T3" fmla="*/ 0 h 94"/>
                <a:gd name="T4" fmla="*/ 0 w 164"/>
                <a:gd name="T5" fmla="*/ 53 h 94"/>
                <a:gd name="T6" fmla="*/ 72 w 164"/>
                <a:gd name="T7" fmla="*/ 94 h 94"/>
                <a:gd name="T8" fmla="*/ 164 w 164"/>
                <a:gd name="T9" fmla="*/ 41 h 94"/>
              </a:gdLst>
              <a:ahLst/>
              <a:cxnLst>
                <a:cxn ang="0">
                  <a:pos x="T0" y="T1"/>
                </a:cxn>
                <a:cxn ang="0">
                  <a:pos x="T2" y="T3"/>
                </a:cxn>
                <a:cxn ang="0">
                  <a:pos x="T4" y="T5"/>
                </a:cxn>
                <a:cxn ang="0">
                  <a:pos x="T6" y="T7"/>
                </a:cxn>
                <a:cxn ang="0">
                  <a:pos x="T8" y="T9"/>
                </a:cxn>
              </a:cxnLst>
              <a:rect l="0" t="0" r="r" b="b"/>
              <a:pathLst>
                <a:path w="164" h="94">
                  <a:moveTo>
                    <a:pt x="164" y="41"/>
                  </a:moveTo>
                  <a:lnTo>
                    <a:pt x="92" y="0"/>
                  </a:lnTo>
                  <a:lnTo>
                    <a:pt x="0" y="53"/>
                  </a:lnTo>
                  <a:lnTo>
                    <a:pt x="72" y="94"/>
                  </a:lnTo>
                  <a:lnTo>
                    <a:pt x="164" y="41"/>
                  </a:lnTo>
                  <a:close/>
                </a:path>
              </a:pathLst>
            </a:custGeom>
            <a:solidFill>
              <a:srgbClr val="484F72"/>
            </a:solidFill>
            <a:ln>
              <a:noFill/>
            </a:ln>
          </p:spPr>
          <p:txBody>
            <a:bodyPr anchor="ctr"/>
            <a:lstStyle/>
            <a:p>
              <a:pPr algn="ctr"/>
            </a:p>
          </p:txBody>
        </p:sp>
        <p:sp>
          <p:nvSpPr>
            <p:cNvPr id="1049209" name="iš1ïďe"/>
            <p:cNvSpPr/>
            <p:nvPr/>
          </p:nvSpPr>
          <p:spPr bwMode="auto">
            <a:xfrm>
              <a:off x="4786313" y="4691063"/>
              <a:ext cx="257175" cy="153988"/>
            </a:xfrm>
            <a:custGeom>
              <a:avLst/>
              <a:gdLst>
                <a:gd name="T0" fmla="*/ 162 w 162"/>
                <a:gd name="T1" fmla="*/ 44 h 97"/>
                <a:gd name="T2" fmla="*/ 92 w 162"/>
                <a:gd name="T3" fmla="*/ 0 h 97"/>
                <a:gd name="T4" fmla="*/ 0 w 162"/>
                <a:gd name="T5" fmla="*/ 54 h 97"/>
                <a:gd name="T6" fmla="*/ 69 w 162"/>
                <a:gd name="T7" fmla="*/ 97 h 97"/>
                <a:gd name="T8" fmla="*/ 162 w 162"/>
                <a:gd name="T9" fmla="*/ 44 h 97"/>
              </a:gdLst>
              <a:ahLst/>
              <a:cxnLst>
                <a:cxn ang="0">
                  <a:pos x="T0" y="T1"/>
                </a:cxn>
                <a:cxn ang="0">
                  <a:pos x="T2" y="T3"/>
                </a:cxn>
                <a:cxn ang="0">
                  <a:pos x="T4" y="T5"/>
                </a:cxn>
                <a:cxn ang="0">
                  <a:pos x="T6" y="T7"/>
                </a:cxn>
                <a:cxn ang="0">
                  <a:pos x="T8" y="T9"/>
                </a:cxn>
              </a:cxnLst>
              <a:rect l="0" t="0" r="r" b="b"/>
              <a:pathLst>
                <a:path w="162" h="97">
                  <a:moveTo>
                    <a:pt x="162" y="44"/>
                  </a:moveTo>
                  <a:lnTo>
                    <a:pt x="92" y="0"/>
                  </a:lnTo>
                  <a:lnTo>
                    <a:pt x="0" y="54"/>
                  </a:lnTo>
                  <a:lnTo>
                    <a:pt x="69" y="97"/>
                  </a:lnTo>
                  <a:lnTo>
                    <a:pt x="162" y="44"/>
                  </a:lnTo>
                  <a:close/>
                </a:path>
              </a:pathLst>
            </a:custGeom>
            <a:solidFill>
              <a:srgbClr val="484F72"/>
            </a:solidFill>
            <a:ln>
              <a:noFill/>
            </a:ln>
          </p:spPr>
          <p:txBody>
            <a:bodyPr anchor="ctr"/>
            <a:lstStyle/>
            <a:p>
              <a:pPr algn="ctr"/>
            </a:p>
          </p:txBody>
        </p:sp>
        <p:sp>
          <p:nvSpPr>
            <p:cNvPr id="1049210" name="ïṩḷíde"/>
            <p:cNvSpPr/>
            <p:nvPr/>
          </p:nvSpPr>
          <p:spPr bwMode="auto">
            <a:xfrm>
              <a:off x="4929188" y="4776788"/>
              <a:ext cx="255588" cy="150813"/>
            </a:xfrm>
            <a:custGeom>
              <a:avLst/>
              <a:gdLst>
                <a:gd name="T0" fmla="*/ 161 w 161"/>
                <a:gd name="T1" fmla="*/ 41 h 95"/>
                <a:gd name="T2" fmla="*/ 92 w 161"/>
                <a:gd name="T3" fmla="*/ 0 h 95"/>
                <a:gd name="T4" fmla="*/ 0 w 161"/>
                <a:gd name="T5" fmla="*/ 54 h 95"/>
                <a:gd name="T6" fmla="*/ 69 w 161"/>
                <a:gd name="T7" fmla="*/ 95 h 95"/>
                <a:gd name="T8" fmla="*/ 161 w 161"/>
                <a:gd name="T9" fmla="*/ 41 h 95"/>
              </a:gdLst>
              <a:ahLst/>
              <a:cxnLst>
                <a:cxn ang="0">
                  <a:pos x="T0" y="T1"/>
                </a:cxn>
                <a:cxn ang="0">
                  <a:pos x="T2" y="T3"/>
                </a:cxn>
                <a:cxn ang="0">
                  <a:pos x="T4" y="T5"/>
                </a:cxn>
                <a:cxn ang="0">
                  <a:pos x="T6" y="T7"/>
                </a:cxn>
                <a:cxn ang="0">
                  <a:pos x="T8" y="T9"/>
                </a:cxn>
              </a:cxnLst>
              <a:rect l="0" t="0" r="r" b="b"/>
              <a:pathLst>
                <a:path w="161" h="95">
                  <a:moveTo>
                    <a:pt x="161" y="41"/>
                  </a:moveTo>
                  <a:lnTo>
                    <a:pt x="92" y="0"/>
                  </a:lnTo>
                  <a:lnTo>
                    <a:pt x="0" y="54"/>
                  </a:lnTo>
                  <a:lnTo>
                    <a:pt x="69" y="95"/>
                  </a:lnTo>
                  <a:lnTo>
                    <a:pt x="161" y="41"/>
                  </a:lnTo>
                  <a:close/>
                </a:path>
              </a:pathLst>
            </a:custGeom>
            <a:solidFill>
              <a:srgbClr val="484F72"/>
            </a:solidFill>
            <a:ln>
              <a:noFill/>
            </a:ln>
          </p:spPr>
          <p:txBody>
            <a:bodyPr anchor="ctr"/>
            <a:lstStyle/>
            <a:p>
              <a:pPr algn="ctr"/>
            </a:p>
          </p:txBody>
        </p:sp>
        <p:sp>
          <p:nvSpPr>
            <p:cNvPr id="1049211" name="ïšļîdé"/>
            <p:cNvSpPr/>
            <p:nvPr/>
          </p:nvSpPr>
          <p:spPr bwMode="auto">
            <a:xfrm>
              <a:off x="4757738" y="4870450"/>
              <a:ext cx="260350" cy="153988"/>
            </a:xfrm>
            <a:custGeom>
              <a:avLst/>
              <a:gdLst>
                <a:gd name="T0" fmla="*/ 164 w 164"/>
                <a:gd name="T1" fmla="*/ 43 h 97"/>
                <a:gd name="T2" fmla="*/ 92 w 164"/>
                <a:gd name="T3" fmla="*/ 0 h 97"/>
                <a:gd name="T4" fmla="*/ 0 w 164"/>
                <a:gd name="T5" fmla="*/ 54 h 97"/>
                <a:gd name="T6" fmla="*/ 72 w 164"/>
                <a:gd name="T7" fmla="*/ 97 h 97"/>
                <a:gd name="T8" fmla="*/ 164 w 164"/>
                <a:gd name="T9" fmla="*/ 43 h 97"/>
              </a:gdLst>
              <a:ahLst/>
              <a:cxnLst>
                <a:cxn ang="0">
                  <a:pos x="T0" y="T1"/>
                </a:cxn>
                <a:cxn ang="0">
                  <a:pos x="T2" y="T3"/>
                </a:cxn>
                <a:cxn ang="0">
                  <a:pos x="T4" y="T5"/>
                </a:cxn>
                <a:cxn ang="0">
                  <a:pos x="T6" y="T7"/>
                </a:cxn>
                <a:cxn ang="0">
                  <a:pos x="T8" y="T9"/>
                </a:cxn>
              </a:cxnLst>
              <a:rect l="0" t="0" r="r" b="b"/>
              <a:pathLst>
                <a:path w="164" h="97">
                  <a:moveTo>
                    <a:pt x="164" y="43"/>
                  </a:moveTo>
                  <a:lnTo>
                    <a:pt x="92" y="0"/>
                  </a:lnTo>
                  <a:lnTo>
                    <a:pt x="0" y="54"/>
                  </a:lnTo>
                  <a:lnTo>
                    <a:pt x="72" y="97"/>
                  </a:lnTo>
                  <a:lnTo>
                    <a:pt x="164" y="43"/>
                  </a:lnTo>
                  <a:close/>
                </a:path>
              </a:pathLst>
            </a:custGeom>
            <a:solidFill>
              <a:srgbClr val="484F72"/>
            </a:solidFill>
            <a:ln>
              <a:noFill/>
            </a:ln>
          </p:spPr>
          <p:txBody>
            <a:bodyPr anchor="ctr"/>
            <a:lstStyle/>
            <a:p>
              <a:pPr algn="ctr"/>
            </a:p>
          </p:txBody>
        </p:sp>
        <p:sp>
          <p:nvSpPr>
            <p:cNvPr id="1049212" name="íśľîḍé"/>
            <p:cNvSpPr/>
            <p:nvPr/>
          </p:nvSpPr>
          <p:spPr bwMode="auto">
            <a:xfrm>
              <a:off x="4581525" y="4972050"/>
              <a:ext cx="261938" cy="153988"/>
            </a:xfrm>
            <a:custGeom>
              <a:avLst/>
              <a:gdLst>
                <a:gd name="T0" fmla="*/ 165 w 165"/>
                <a:gd name="T1" fmla="*/ 44 h 97"/>
                <a:gd name="T2" fmla="*/ 93 w 165"/>
                <a:gd name="T3" fmla="*/ 0 h 97"/>
                <a:gd name="T4" fmla="*/ 0 w 165"/>
                <a:gd name="T5" fmla="*/ 54 h 97"/>
                <a:gd name="T6" fmla="*/ 72 w 165"/>
                <a:gd name="T7" fmla="*/ 97 h 97"/>
                <a:gd name="T8" fmla="*/ 165 w 165"/>
                <a:gd name="T9" fmla="*/ 44 h 97"/>
              </a:gdLst>
              <a:ahLst/>
              <a:cxnLst>
                <a:cxn ang="0">
                  <a:pos x="T0" y="T1"/>
                </a:cxn>
                <a:cxn ang="0">
                  <a:pos x="T2" y="T3"/>
                </a:cxn>
                <a:cxn ang="0">
                  <a:pos x="T4" y="T5"/>
                </a:cxn>
                <a:cxn ang="0">
                  <a:pos x="T6" y="T7"/>
                </a:cxn>
                <a:cxn ang="0">
                  <a:pos x="T8" y="T9"/>
                </a:cxn>
              </a:cxnLst>
              <a:rect l="0" t="0" r="r" b="b"/>
              <a:pathLst>
                <a:path w="165" h="97">
                  <a:moveTo>
                    <a:pt x="165" y="44"/>
                  </a:moveTo>
                  <a:lnTo>
                    <a:pt x="93" y="0"/>
                  </a:lnTo>
                  <a:lnTo>
                    <a:pt x="0" y="54"/>
                  </a:lnTo>
                  <a:lnTo>
                    <a:pt x="72" y="97"/>
                  </a:lnTo>
                  <a:lnTo>
                    <a:pt x="165" y="44"/>
                  </a:lnTo>
                  <a:close/>
                </a:path>
              </a:pathLst>
            </a:custGeom>
            <a:solidFill>
              <a:srgbClr val="484F72"/>
            </a:solidFill>
            <a:ln>
              <a:noFill/>
            </a:ln>
          </p:spPr>
          <p:txBody>
            <a:bodyPr anchor="ctr"/>
            <a:lstStyle/>
            <a:p>
              <a:pPr algn="ctr"/>
            </a:p>
          </p:txBody>
        </p:sp>
        <p:sp>
          <p:nvSpPr>
            <p:cNvPr id="1049213" name="íṡļíḋé"/>
            <p:cNvSpPr/>
            <p:nvPr/>
          </p:nvSpPr>
          <p:spPr bwMode="auto">
            <a:xfrm>
              <a:off x="4724400" y="5057775"/>
              <a:ext cx="257175" cy="150813"/>
            </a:xfrm>
            <a:custGeom>
              <a:avLst/>
              <a:gdLst>
                <a:gd name="T0" fmla="*/ 162 w 162"/>
                <a:gd name="T1" fmla="*/ 41 h 95"/>
                <a:gd name="T2" fmla="*/ 93 w 162"/>
                <a:gd name="T3" fmla="*/ 0 h 95"/>
                <a:gd name="T4" fmla="*/ 0 w 162"/>
                <a:gd name="T5" fmla="*/ 54 h 95"/>
                <a:gd name="T6" fmla="*/ 70 w 162"/>
                <a:gd name="T7" fmla="*/ 95 h 95"/>
                <a:gd name="T8" fmla="*/ 162 w 162"/>
                <a:gd name="T9" fmla="*/ 41 h 95"/>
              </a:gdLst>
              <a:ahLst/>
              <a:cxnLst>
                <a:cxn ang="0">
                  <a:pos x="T0" y="T1"/>
                </a:cxn>
                <a:cxn ang="0">
                  <a:pos x="T2" y="T3"/>
                </a:cxn>
                <a:cxn ang="0">
                  <a:pos x="T4" y="T5"/>
                </a:cxn>
                <a:cxn ang="0">
                  <a:pos x="T6" y="T7"/>
                </a:cxn>
                <a:cxn ang="0">
                  <a:pos x="T8" y="T9"/>
                </a:cxn>
              </a:cxnLst>
              <a:rect l="0" t="0" r="r" b="b"/>
              <a:pathLst>
                <a:path w="162" h="95">
                  <a:moveTo>
                    <a:pt x="162" y="41"/>
                  </a:moveTo>
                  <a:lnTo>
                    <a:pt x="93" y="0"/>
                  </a:lnTo>
                  <a:lnTo>
                    <a:pt x="0" y="54"/>
                  </a:lnTo>
                  <a:lnTo>
                    <a:pt x="70" y="95"/>
                  </a:lnTo>
                  <a:lnTo>
                    <a:pt x="162" y="41"/>
                  </a:lnTo>
                  <a:close/>
                </a:path>
              </a:pathLst>
            </a:custGeom>
            <a:solidFill>
              <a:srgbClr val="484F72"/>
            </a:solidFill>
            <a:ln>
              <a:noFill/>
            </a:ln>
          </p:spPr>
          <p:txBody>
            <a:bodyPr anchor="ctr"/>
            <a:lstStyle/>
            <a:p>
              <a:pPr algn="ctr"/>
            </a:p>
          </p:txBody>
        </p:sp>
        <p:sp>
          <p:nvSpPr>
            <p:cNvPr id="1049214" name="ïṡḻïdê"/>
            <p:cNvSpPr/>
            <p:nvPr/>
          </p:nvSpPr>
          <p:spPr bwMode="auto">
            <a:xfrm>
              <a:off x="4864100" y="5138738"/>
              <a:ext cx="260350" cy="150813"/>
            </a:xfrm>
            <a:custGeom>
              <a:avLst/>
              <a:gdLst>
                <a:gd name="T0" fmla="*/ 164 w 164"/>
                <a:gd name="T1" fmla="*/ 44 h 95"/>
                <a:gd name="T2" fmla="*/ 95 w 164"/>
                <a:gd name="T3" fmla="*/ 0 h 95"/>
                <a:gd name="T4" fmla="*/ 0 w 164"/>
                <a:gd name="T5" fmla="*/ 54 h 95"/>
                <a:gd name="T6" fmla="*/ 71 w 164"/>
                <a:gd name="T7" fmla="*/ 95 h 95"/>
                <a:gd name="T8" fmla="*/ 164 w 164"/>
                <a:gd name="T9" fmla="*/ 44 h 95"/>
              </a:gdLst>
              <a:ahLst/>
              <a:cxnLst>
                <a:cxn ang="0">
                  <a:pos x="T0" y="T1"/>
                </a:cxn>
                <a:cxn ang="0">
                  <a:pos x="T2" y="T3"/>
                </a:cxn>
                <a:cxn ang="0">
                  <a:pos x="T4" y="T5"/>
                </a:cxn>
                <a:cxn ang="0">
                  <a:pos x="T6" y="T7"/>
                </a:cxn>
                <a:cxn ang="0">
                  <a:pos x="T8" y="T9"/>
                </a:cxn>
              </a:cxnLst>
              <a:rect l="0" t="0" r="r" b="b"/>
              <a:pathLst>
                <a:path w="164" h="95">
                  <a:moveTo>
                    <a:pt x="164" y="44"/>
                  </a:moveTo>
                  <a:lnTo>
                    <a:pt x="95" y="0"/>
                  </a:lnTo>
                  <a:lnTo>
                    <a:pt x="0" y="54"/>
                  </a:lnTo>
                  <a:lnTo>
                    <a:pt x="71" y="95"/>
                  </a:lnTo>
                  <a:lnTo>
                    <a:pt x="164" y="44"/>
                  </a:lnTo>
                  <a:close/>
                </a:path>
              </a:pathLst>
            </a:custGeom>
            <a:solidFill>
              <a:srgbClr val="484F72"/>
            </a:solidFill>
            <a:ln>
              <a:noFill/>
            </a:ln>
          </p:spPr>
          <p:txBody>
            <a:bodyPr anchor="ctr"/>
            <a:lstStyle/>
            <a:p>
              <a:pPr algn="ctr"/>
            </a:p>
          </p:txBody>
        </p:sp>
        <p:sp>
          <p:nvSpPr>
            <p:cNvPr id="1049215" name="îsḷîḓê"/>
            <p:cNvSpPr/>
            <p:nvPr/>
          </p:nvSpPr>
          <p:spPr bwMode="auto">
            <a:xfrm>
              <a:off x="5210175" y="4938713"/>
              <a:ext cx="260350" cy="150813"/>
            </a:xfrm>
            <a:custGeom>
              <a:avLst/>
              <a:gdLst>
                <a:gd name="T0" fmla="*/ 164 w 164"/>
                <a:gd name="T1" fmla="*/ 44 h 95"/>
                <a:gd name="T2" fmla="*/ 92 w 164"/>
                <a:gd name="T3" fmla="*/ 0 h 95"/>
                <a:gd name="T4" fmla="*/ 0 w 164"/>
                <a:gd name="T5" fmla="*/ 54 h 95"/>
                <a:gd name="T6" fmla="*/ 72 w 164"/>
                <a:gd name="T7" fmla="*/ 95 h 95"/>
                <a:gd name="T8" fmla="*/ 164 w 164"/>
                <a:gd name="T9" fmla="*/ 44 h 95"/>
              </a:gdLst>
              <a:ahLst/>
              <a:cxnLst>
                <a:cxn ang="0">
                  <a:pos x="T0" y="T1"/>
                </a:cxn>
                <a:cxn ang="0">
                  <a:pos x="T2" y="T3"/>
                </a:cxn>
                <a:cxn ang="0">
                  <a:pos x="T4" y="T5"/>
                </a:cxn>
                <a:cxn ang="0">
                  <a:pos x="T6" y="T7"/>
                </a:cxn>
                <a:cxn ang="0">
                  <a:pos x="T8" y="T9"/>
                </a:cxn>
              </a:cxnLst>
              <a:rect l="0" t="0" r="r" b="b"/>
              <a:pathLst>
                <a:path w="164" h="95">
                  <a:moveTo>
                    <a:pt x="164" y="44"/>
                  </a:moveTo>
                  <a:lnTo>
                    <a:pt x="92" y="0"/>
                  </a:lnTo>
                  <a:lnTo>
                    <a:pt x="0" y="54"/>
                  </a:lnTo>
                  <a:lnTo>
                    <a:pt x="72" y="95"/>
                  </a:lnTo>
                  <a:lnTo>
                    <a:pt x="164" y="44"/>
                  </a:lnTo>
                  <a:close/>
                </a:path>
              </a:pathLst>
            </a:custGeom>
            <a:solidFill>
              <a:srgbClr val="484F72"/>
            </a:solidFill>
            <a:ln>
              <a:noFill/>
            </a:ln>
          </p:spPr>
          <p:txBody>
            <a:bodyPr anchor="ctr"/>
            <a:lstStyle/>
            <a:p>
              <a:pPr algn="ctr"/>
            </a:p>
          </p:txBody>
        </p:sp>
        <p:sp>
          <p:nvSpPr>
            <p:cNvPr id="1049216" name="îšlîḓé"/>
            <p:cNvSpPr/>
            <p:nvPr/>
          </p:nvSpPr>
          <p:spPr bwMode="auto">
            <a:xfrm>
              <a:off x="4895850" y="4956175"/>
              <a:ext cx="260350" cy="150813"/>
            </a:xfrm>
            <a:custGeom>
              <a:avLst/>
              <a:gdLst>
                <a:gd name="T0" fmla="*/ 164 w 164"/>
                <a:gd name="T1" fmla="*/ 41 h 95"/>
                <a:gd name="T2" fmla="*/ 93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3" y="0"/>
                  </a:lnTo>
                  <a:lnTo>
                    <a:pt x="0" y="54"/>
                  </a:lnTo>
                  <a:lnTo>
                    <a:pt x="72" y="95"/>
                  </a:lnTo>
                  <a:lnTo>
                    <a:pt x="164" y="41"/>
                  </a:lnTo>
                  <a:close/>
                </a:path>
              </a:pathLst>
            </a:custGeom>
            <a:solidFill>
              <a:srgbClr val="484F72"/>
            </a:solidFill>
            <a:ln>
              <a:noFill/>
            </a:ln>
          </p:spPr>
          <p:txBody>
            <a:bodyPr anchor="ctr"/>
            <a:lstStyle/>
            <a:p>
              <a:pPr algn="ctr"/>
            </a:p>
          </p:txBody>
        </p:sp>
        <p:sp>
          <p:nvSpPr>
            <p:cNvPr id="1049217" name="ïṩļiḑè"/>
            <p:cNvSpPr/>
            <p:nvPr/>
          </p:nvSpPr>
          <p:spPr bwMode="auto">
            <a:xfrm>
              <a:off x="5038725" y="5037138"/>
              <a:ext cx="257175" cy="150813"/>
            </a:xfrm>
            <a:custGeom>
              <a:avLst/>
              <a:gdLst>
                <a:gd name="T0" fmla="*/ 162 w 162"/>
                <a:gd name="T1" fmla="*/ 41 h 95"/>
                <a:gd name="T2" fmla="*/ 92 w 162"/>
                <a:gd name="T3" fmla="*/ 0 h 95"/>
                <a:gd name="T4" fmla="*/ 0 w 162"/>
                <a:gd name="T5" fmla="*/ 54 h 95"/>
                <a:gd name="T6" fmla="*/ 69 w 162"/>
                <a:gd name="T7" fmla="*/ 95 h 95"/>
                <a:gd name="T8" fmla="*/ 162 w 162"/>
                <a:gd name="T9" fmla="*/ 41 h 95"/>
              </a:gdLst>
              <a:ahLst/>
              <a:cxnLst>
                <a:cxn ang="0">
                  <a:pos x="T0" y="T1"/>
                </a:cxn>
                <a:cxn ang="0">
                  <a:pos x="T2" y="T3"/>
                </a:cxn>
                <a:cxn ang="0">
                  <a:pos x="T4" y="T5"/>
                </a:cxn>
                <a:cxn ang="0">
                  <a:pos x="T6" y="T7"/>
                </a:cxn>
                <a:cxn ang="0">
                  <a:pos x="T8" y="T9"/>
                </a:cxn>
              </a:cxnLst>
              <a:rect l="0" t="0" r="r" b="b"/>
              <a:pathLst>
                <a:path w="162" h="95">
                  <a:moveTo>
                    <a:pt x="162" y="41"/>
                  </a:moveTo>
                  <a:lnTo>
                    <a:pt x="92" y="0"/>
                  </a:lnTo>
                  <a:lnTo>
                    <a:pt x="0" y="54"/>
                  </a:lnTo>
                  <a:lnTo>
                    <a:pt x="69" y="95"/>
                  </a:lnTo>
                  <a:lnTo>
                    <a:pt x="162" y="41"/>
                  </a:lnTo>
                  <a:close/>
                </a:path>
              </a:pathLst>
            </a:custGeom>
            <a:solidFill>
              <a:srgbClr val="484F72"/>
            </a:solidFill>
            <a:ln>
              <a:noFill/>
            </a:ln>
          </p:spPr>
          <p:txBody>
            <a:bodyPr anchor="ctr"/>
            <a:lstStyle/>
            <a:p>
              <a:pPr algn="ctr"/>
            </a:p>
          </p:txBody>
        </p:sp>
        <p:sp>
          <p:nvSpPr>
            <p:cNvPr id="1049218" name="îṥļíḍè"/>
            <p:cNvSpPr/>
            <p:nvPr/>
          </p:nvSpPr>
          <p:spPr bwMode="auto">
            <a:xfrm>
              <a:off x="5067300" y="4857750"/>
              <a:ext cx="260350" cy="150813"/>
            </a:xfrm>
            <a:custGeom>
              <a:avLst/>
              <a:gdLst>
                <a:gd name="T0" fmla="*/ 164 w 164"/>
                <a:gd name="T1" fmla="*/ 41 h 95"/>
                <a:gd name="T2" fmla="*/ 95 w 164"/>
                <a:gd name="T3" fmla="*/ 0 h 95"/>
                <a:gd name="T4" fmla="*/ 0 w 164"/>
                <a:gd name="T5" fmla="*/ 51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5" y="0"/>
                  </a:lnTo>
                  <a:lnTo>
                    <a:pt x="0" y="51"/>
                  </a:lnTo>
                  <a:lnTo>
                    <a:pt x="72" y="95"/>
                  </a:lnTo>
                  <a:lnTo>
                    <a:pt x="164" y="41"/>
                  </a:lnTo>
                  <a:close/>
                </a:path>
              </a:pathLst>
            </a:custGeom>
            <a:solidFill>
              <a:srgbClr val="484F72"/>
            </a:solidFill>
            <a:ln>
              <a:noFill/>
            </a:ln>
          </p:spPr>
          <p:txBody>
            <a:bodyPr anchor="ctr"/>
            <a:lstStyle/>
            <a:p>
              <a:pPr algn="ctr"/>
            </a:p>
          </p:txBody>
        </p:sp>
        <p:sp>
          <p:nvSpPr>
            <p:cNvPr id="1049219" name="íṩliḑé"/>
            <p:cNvSpPr/>
            <p:nvPr/>
          </p:nvSpPr>
          <p:spPr bwMode="auto">
            <a:xfrm>
              <a:off x="5410200" y="4467225"/>
              <a:ext cx="598488" cy="346075"/>
            </a:xfrm>
            <a:custGeom>
              <a:avLst/>
              <a:gdLst>
                <a:gd name="T0" fmla="*/ 377 w 377"/>
                <a:gd name="T1" fmla="*/ 41 h 218"/>
                <a:gd name="T2" fmla="*/ 302 w 377"/>
                <a:gd name="T3" fmla="*/ 0 h 218"/>
                <a:gd name="T4" fmla="*/ 0 w 377"/>
                <a:gd name="T5" fmla="*/ 174 h 218"/>
                <a:gd name="T6" fmla="*/ 69 w 377"/>
                <a:gd name="T7" fmla="*/ 218 h 218"/>
                <a:gd name="T8" fmla="*/ 377 w 377"/>
                <a:gd name="T9" fmla="*/ 41 h 218"/>
              </a:gdLst>
              <a:ahLst/>
              <a:cxnLst>
                <a:cxn ang="0">
                  <a:pos x="T0" y="T1"/>
                </a:cxn>
                <a:cxn ang="0">
                  <a:pos x="T2" y="T3"/>
                </a:cxn>
                <a:cxn ang="0">
                  <a:pos x="T4" y="T5"/>
                </a:cxn>
                <a:cxn ang="0">
                  <a:pos x="T6" y="T7"/>
                </a:cxn>
                <a:cxn ang="0">
                  <a:pos x="T8" y="T9"/>
                </a:cxn>
              </a:cxnLst>
              <a:rect l="0" t="0" r="r" b="b"/>
              <a:pathLst>
                <a:path w="377" h="218">
                  <a:moveTo>
                    <a:pt x="377" y="41"/>
                  </a:moveTo>
                  <a:lnTo>
                    <a:pt x="302" y="0"/>
                  </a:lnTo>
                  <a:lnTo>
                    <a:pt x="0" y="174"/>
                  </a:lnTo>
                  <a:lnTo>
                    <a:pt x="69" y="218"/>
                  </a:lnTo>
                  <a:lnTo>
                    <a:pt x="377" y="41"/>
                  </a:lnTo>
                  <a:close/>
                </a:path>
              </a:pathLst>
            </a:custGeom>
            <a:solidFill>
              <a:srgbClr val="484F72"/>
            </a:solidFill>
            <a:ln>
              <a:noFill/>
            </a:ln>
          </p:spPr>
          <p:txBody>
            <a:bodyPr anchor="ctr"/>
            <a:lstStyle/>
            <a:p>
              <a:pPr algn="ctr"/>
            </a:p>
          </p:txBody>
        </p:sp>
        <p:sp>
          <p:nvSpPr>
            <p:cNvPr id="1049220" name="íşḷïdê"/>
            <p:cNvSpPr/>
            <p:nvPr/>
          </p:nvSpPr>
          <p:spPr bwMode="auto">
            <a:xfrm>
              <a:off x="5267325" y="4483100"/>
              <a:ext cx="431800" cy="249238"/>
            </a:xfrm>
            <a:custGeom>
              <a:avLst/>
              <a:gdLst>
                <a:gd name="T0" fmla="*/ 272 w 272"/>
                <a:gd name="T1" fmla="*/ 41 h 157"/>
                <a:gd name="T2" fmla="*/ 200 w 272"/>
                <a:gd name="T3" fmla="*/ 0 h 157"/>
                <a:gd name="T4" fmla="*/ 0 w 272"/>
                <a:gd name="T5" fmla="*/ 116 h 157"/>
                <a:gd name="T6" fmla="*/ 69 w 272"/>
                <a:gd name="T7" fmla="*/ 157 h 157"/>
                <a:gd name="T8" fmla="*/ 272 w 272"/>
                <a:gd name="T9" fmla="*/ 41 h 157"/>
              </a:gdLst>
              <a:ahLst/>
              <a:cxnLst>
                <a:cxn ang="0">
                  <a:pos x="T0" y="T1"/>
                </a:cxn>
                <a:cxn ang="0">
                  <a:pos x="T2" y="T3"/>
                </a:cxn>
                <a:cxn ang="0">
                  <a:pos x="T4" y="T5"/>
                </a:cxn>
                <a:cxn ang="0">
                  <a:pos x="T6" y="T7"/>
                </a:cxn>
                <a:cxn ang="0">
                  <a:pos x="T8" y="T9"/>
                </a:cxn>
              </a:cxnLst>
              <a:rect l="0" t="0" r="r" b="b"/>
              <a:pathLst>
                <a:path w="272" h="157">
                  <a:moveTo>
                    <a:pt x="272" y="41"/>
                  </a:moveTo>
                  <a:lnTo>
                    <a:pt x="200" y="0"/>
                  </a:lnTo>
                  <a:lnTo>
                    <a:pt x="0" y="116"/>
                  </a:lnTo>
                  <a:lnTo>
                    <a:pt x="69" y="157"/>
                  </a:lnTo>
                  <a:lnTo>
                    <a:pt x="272" y="41"/>
                  </a:lnTo>
                  <a:close/>
                </a:path>
              </a:pathLst>
            </a:custGeom>
            <a:solidFill>
              <a:srgbClr val="484F72"/>
            </a:solidFill>
            <a:ln>
              <a:noFill/>
            </a:ln>
          </p:spPr>
          <p:txBody>
            <a:bodyPr anchor="ctr"/>
            <a:lstStyle/>
            <a:p>
              <a:pPr algn="ctr"/>
            </a:p>
          </p:txBody>
        </p:sp>
        <p:sp>
          <p:nvSpPr>
            <p:cNvPr id="1049221" name="ïšļîdè"/>
            <p:cNvSpPr/>
            <p:nvPr/>
          </p:nvSpPr>
          <p:spPr bwMode="auto">
            <a:xfrm>
              <a:off x="5119688" y="4495800"/>
              <a:ext cx="265113" cy="153988"/>
            </a:xfrm>
            <a:custGeom>
              <a:avLst/>
              <a:gdLst>
                <a:gd name="T0" fmla="*/ 167 w 167"/>
                <a:gd name="T1" fmla="*/ 43 h 97"/>
                <a:gd name="T2" fmla="*/ 95 w 167"/>
                <a:gd name="T3" fmla="*/ 0 h 97"/>
                <a:gd name="T4" fmla="*/ 0 w 167"/>
                <a:gd name="T5" fmla="*/ 54 h 97"/>
                <a:gd name="T6" fmla="*/ 72 w 167"/>
                <a:gd name="T7" fmla="*/ 97 h 97"/>
                <a:gd name="T8" fmla="*/ 167 w 167"/>
                <a:gd name="T9" fmla="*/ 43 h 97"/>
              </a:gdLst>
              <a:ahLst/>
              <a:cxnLst>
                <a:cxn ang="0">
                  <a:pos x="T0" y="T1"/>
                </a:cxn>
                <a:cxn ang="0">
                  <a:pos x="T2" y="T3"/>
                </a:cxn>
                <a:cxn ang="0">
                  <a:pos x="T4" y="T5"/>
                </a:cxn>
                <a:cxn ang="0">
                  <a:pos x="T6" y="T7"/>
                </a:cxn>
                <a:cxn ang="0">
                  <a:pos x="T8" y="T9"/>
                </a:cxn>
              </a:cxnLst>
              <a:rect l="0" t="0" r="r" b="b"/>
              <a:pathLst>
                <a:path w="167" h="97">
                  <a:moveTo>
                    <a:pt x="167" y="43"/>
                  </a:moveTo>
                  <a:lnTo>
                    <a:pt x="95" y="0"/>
                  </a:lnTo>
                  <a:lnTo>
                    <a:pt x="0" y="54"/>
                  </a:lnTo>
                  <a:lnTo>
                    <a:pt x="72" y="97"/>
                  </a:lnTo>
                  <a:lnTo>
                    <a:pt x="167" y="43"/>
                  </a:lnTo>
                  <a:close/>
                </a:path>
              </a:pathLst>
            </a:custGeom>
            <a:solidFill>
              <a:srgbClr val="484F72"/>
            </a:solidFill>
            <a:ln>
              <a:noFill/>
            </a:ln>
          </p:spPr>
          <p:txBody>
            <a:bodyPr anchor="ctr"/>
            <a:lstStyle/>
            <a:p>
              <a:pPr algn="ctr"/>
            </a:p>
          </p:txBody>
        </p:sp>
        <p:sp>
          <p:nvSpPr>
            <p:cNvPr id="1049222" name="íšļïḍé"/>
            <p:cNvSpPr/>
            <p:nvPr/>
          </p:nvSpPr>
          <p:spPr bwMode="auto">
            <a:xfrm>
              <a:off x="5291138" y="4402138"/>
              <a:ext cx="265113" cy="150813"/>
            </a:xfrm>
            <a:custGeom>
              <a:avLst/>
              <a:gdLst>
                <a:gd name="T0" fmla="*/ 167 w 167"/>
                <a:gd name="T1" fmla="*/ 41 h 95"/>
                <a:gd name="T2" fmla="*/ 93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69" y="95"/>
                  </a:lnTo>
                  <a:lnTo>
                    <a:pt x="167" y="41"/>
                  </a:lnTo>
                  <a:close/>
                </a:path>
              </a:pathLst>
            </a:custGeom>
            <a:solidFill>
              <a:srgbClr val="484F72"/>
            </a:solidFill>
            <a:ln>
              <a:noFill/>
            </a:ln>
          </p:spPr>
          <p:txBody>
            <a:bodyPr anchor="ctr"/>
            <a:lstStyle/>
            <a:p>
              <a:pPr algn="ctr"/>
            </a:p>
          </p:txBody>
        </p:sp>
        <p:sp>
          <p:nvSpPr>
            <p:cNvPr id="1049223" name="išḷîḋè"/>
            <p:cNvSpPr/>
            <p:nvPr/>
          </p:nvSpPr>
          <p:spPr bwMode="auto">
            <a:xfrm>
              <a:off x="5462588" y="4300538"/>
              <a:ext cx="265113" cy="153988"/>
            </a:xfrm>
            <a:custGeom>
              <a:avLst/>
              <a:gdLst>
                <a:gd name="T0" fmla="*/ 167 w 167"/>
                <a:gd name="T1" fmla="*/ 43 h 97"/>
                <a:gd name="T2" fmla="*/ 95 w 167"/>
                <a:gd name="T3" fmla="*/ 0 h 97"/>
                <a:gd name="T4" fmla="*/ 0 w 167"/>
                <a:gd name="T5" fmla="*/ 56 h 97"/>
                <a:gd name="T6" fmla="*/ 72 w 167"/>
                <a:gd name="T7" fmla="*/ 97 h 97"/>
                <a:gd name="T8" fmla="*/ 167 w 167"/>
                <a:gd name="T9" fmla="*/ 43 h 97"/>
              </a:gdLst>
              <a:ahLst/>
              <a:cxnLst>
                <a:cxn ang="0">
                  <a:pos x="T0" y="T1"/>
                </a:cxn>
                <a:cxn ang="0">
                  <a:pos x="T2" y="T3"/>
                </a:cxn>
                <a:cxn ang="0">
                  <a:pos x="T4" y="T5"/>
                </a:cxn>
                <a:cxn ang="0">
                  <a:pos x="T6" y="T7"/>
                </a:cxn>
                <a:cxn ang="0">
                  <a:pos x="T8" y="T9"/>
                </a:cxn>
              </a:cxnLst>
              <a:rect l="0" t="0" r="r" b="b"/>
              <a:pathLst>
                <a:path w="167" h="97">
                  <a:moveTo>
                    <a:pt x="167" y="43"/>
                  </a:moveTo>
                  <a:lnTo>
                    <a:pt x="95" y="0"/>
                  </a:lnTo>
                  <a:lnTo>
                    <a:pt x="0" y="56"/>
                  </a:lnTo>
                  <a:lnTo>
                    <a:pt x="72" y="97"/>
                  </a:lnTo>
                  <a:lnTo>
                    <a:pt x="167" y="43"/>
                  </a:lnTo>
                  <a:close/>
                </a:path>
              </a:pathLst>
            </a:custGeom>
            <a:solidFill>
              <a:srgbClr val="484F72"/>
            </a:solidFill>
            <a:ln>
              <a:noFill/>
            </a:ln>
          </p:spPr>
          <p:txBody>
            <a:bodyPr anchor="ctr"/>
            <a:lstStyle/>
            <a:p>
              <a:pPr algn="ctr"/>
            </a:p>
          </p:txBody>
        </p:sp>
        <p:sp>
          <p:nvSpPr>
            <p:cNvPr id="1049224" name="ísḷídè"/>
            <p:cNvSpPr/>
            <p:nvPr/>
          </p:nvSpPr>
          <p:spPr bwMode="auto">
            <a:xfrm>
              <a:off x="5605463" y="4381500"/>
              <a:ext cx="265113" cy="155575"/>
            </a:xfrm>
            <a:custGeom>
              <a:avLst/>
              <a:gdLst>
                <a:gd name="T0" fmla="*/ 167 w 167"/>
                <a:gd name="T1" fmla="*/ 44 h 98"/>
                <a:gd name="T2" fmla="*/ 92 w 167"/>
                <a:gd name="T3" fmla="*/ 0 h 98"/>
                <a:gd name="T4" fmla="*/ 0 w 167"/>
                <a:gd name="T5" fmla="*/ 56 h 98"/>
                <a:gd name="T6" fmla="*/ 69 w 167"/>
                <a:gd name="T7" fmla="*/ 98 h 98"/>
                <a:gd name="T8" fmla="*/ 167 w 167"/>
                <a:gd name="T9" fmla="*/ 44 h 98"/>
              </a:gdLst>
              <a:ahLst/>
              <a:cxnLst>
                <a:cxn ang="0">
                  <a:pos x="T0" y="T1"/>
                </a:cxn>
                <a:cxn ang="0">
                  <a:pos x="T2" y="T3"/>
                </a:cxn>
                <a:cxn ang="0">
                  <a:pos x="T4" y="T5"/>
                </a:cxn>
                <a:cxn ang="0">
                  <a:pos x="T6" y="T7"/>
                </a:cxn>
                <a:cxn ang="0">
                  <a:pos x="T8" y="T9"/>
                </a:cxn>
              </a:cxnLst>
              <a:rect l="0" t="0" r="r" b="b"/>
              <a:pathLst>
                <a:path w="167" h="98">
                  <a:moveTo>
                    <a:pt x="167" y="44"/>
                  </a:moveTo>
                  <a:lnTo>
                    <a:pt x="92" y="0"/>
                  </a:lnTo>
                  <a:lnTo>
                    <a:pt x="0" y="56"/>
                  </a:lnTo>
                  <a:lnTo>
                    <a:pt x="69" y="98"/>
                  </a:lnTo>
                  <a:lnTo>
                    <a:pt x="167" y="44"/>
                  </a:lnTo>
                  <a:close/>
                </a:path>
              </a:pathLst>
            </a:custGeom>
            <a:solidFill>
              <a:srgbClr val="484F72"/>
            </a:solidFill>
            <a:ln>
              <a:noFill/>
            </a:ln>
          </p:spPr>
          <p:txBody>
            <a:bodyPr anchor="ctr"/>
            <a:lstStyle/>
            <a:p>
              <a:pPr algn="ctr"/>
            </a:p>
          </p:txBody>
        </p:sp>
        <p:sp>
          <p:nvSpPr>
            <p:cNvPr id="1049225" name="îṥlîḋê"/>
            <p:cNvSpPr/>
            <p:nvPr/>
          </p:nvSpPr>
          <p:spPr bwMode="auto">
            <a:xfrm>
              <a:off x="5767388" y="4284663"/>
              <a:ext cx="265113" cy="153988"/>
            </a:xfrm>
            <a:custGeom>
              <a:avLst/>
              <a:gdLst>
                <a:gd name="T0" fmla="*/ 167 w 167"/>
                <a:gd name="T1" fmla="*/ 41 h 97"/>
                <a:gd name="T2" fmla="*/ 95 w 167"/>
                <a:gd name="T3" fmla="*/ 0 h 97"/>
                <a:gd name="T4" fmla="*/ 0 w 167"/>
                <a:gd name="T5" fmla="*/ 53 h 97"/>
                <a:gd name="T6" fmla="*/ 72 w 167"/>
                <a:gd name="T7" fmla="*/ 97 h 97"/>
                <a:gd name="T8" fmla="*/ 167 w 167"/>
                <a:gd name="T9" fmla="*/ 41 h 97"/>
              </a:gdLst>
              <a:ahLst/>
              <a:cxnLst>
                <a:cxn ang="0">
                  <a:pos x="T0" y="T1"/>
                </a:cxn>
                <a:cxn ang="0">
                  <a:pos x="T2" y="T3"/>
                </a:cxn>
                <a:cxn ang="0">
                  <a:pos x="T4" y="T5"/>
                </a:cxn>
                <a:cxn ang="0">
                  <a:pos x="T6" y="T7"/>
                </a:cxn>
                <a:cxn ang="0">
                  <a:pos x="T8" y="T9"/>
                </a:cxn>
              </a:cxnLst>
              <a:rect l="0" t="0" r="r" b="b"/>
              <a:pathLst>
                <a:path w="167" h="97">
                  <a:moveTo>
                    <a:pt x="167" y="41"/>
                  </a:moveTo>
                  <a:lnTo>
                    <a:pt x="95" y="0"/>
                  </a:lnTo>
                  <a:lnTo>
                    <a:pt x="0" y="53"/>
                  </a:lnTo>
                  <a:lnTo>
                    <a:pt x="72" y="97"/>
                  </a:lnTo>
                  <a:lnTo>
                    <a:pt x="167" y="41"/>
                  </a:lnTo>
                  <a:close/>
                </a:path>
              </a:pathLst>
            </a:custGeom>
            <a:solidFill>
              <a:srgbClr val="484F72"/>
            </a:solidFill>
            <a:ln>
              <a:noFill/>
            </a:ln>
          </p:spPr>
          <p:txBody>
            <a:bodyPr anchor="ctr"/>
            <a:lstStyle/>
            <a:p>
              <a:pPr algn="ctr"/>
            </a:p>
          </p:txBody>
        </p:sp>
        <p:sp>
          <p:nvSpPr>
            <p:cNvPr id="1049226" name="îsľîdé"/>
            <p:cNvSpPr/>
            <p:nvPr/>
          </p:nvSpPr>
          <p:spPr bwMode="auto">
            <a:xfrm>
              <a:off x="6110288" y="4092575"/>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27" name="ïSļidé"/>
            <p:cNvSpPr/>
            <p:nvPr/>
          </p:nvSpPr>
          <p:spPr bwMode="auto">
            <a:xfrm>
              <a:off x="6281738" y="399415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28" name="ïṥ1îďé"/>
            <p:cNvSpPr/>
            <p:nvPr/>
          </p:nvSpPr>
          <p:spPr bwMode="auto">
            <a:xfrm>
              <a:off x="6477000" y="3713163"/>
              <a:ext cx="265113" cy="150813"/>
            </a:xfrm>
            <a:custGeom>
              <a:avLst/>
              <a:gdLst>
                <a:gd name="T0" fmla="*/ 167 w 167"/>
                <a:gd name="T1" fmla="*/ 41 h 95"/>
                <a:gd name="T2" fmla="*/ 93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69" y="95"/>
                  </a:lnTo>
                  <a:lnTo>
                    <a:pt x="167" y="41"/>
                  </a:lnTo>
                  <a:close/>
                </a:path>
              </a:pathLst>
            </a:custGeom>
            <a:solidFill>
              <a:srgbClr val="484F72"/>
            </a:solidFill>
            <a:ln>
              <a:noFill/>
            </a:ln>
          </p:spPr>
          <p:txBody>
            <a:bodyPr anchor="ctr"/>
            <a:lstStyle/>
            <a:p>
              <a:pPr algn="ctr"/>
            </a:p>
          </p:txBody>
        </p:sp>
        <p:sp>
          <p:nvSpPr>
            <p:cNvPr id="1049229" name="ïŝļíḑê"/>
            <p:cNvSpPr/>
            <p:nvPr/>
          </p:nvSpPr>
          <p:spPr bwMode="auto">
            <a:xfrm>
              <a:off x="6310313" y="3811588"/>
              <a:ext cx="265113" cy="153988"/>
            </a:xfrm>
            <a:custGeom>
              <a:avLst/>
              <a:gdLst>
                <a:gd name="T0" fmla="*/ 167 w 167"/>
                <a:gd name="T1" fmla="*/ 44 h 97"/>
                <a:gd name="T2" fmla="*/ 92 w 167"/>
                <a:gd name="T3" fmla="*/ 0 h 97"/>
                <a:gd name="T4" fmla="*/ 0 w 167"/>
                <a:gd name="T5" fmla="*/ 54 h 97"/>
                <a:gd name="T6" fmla="*/ 69 w 167"/>
                <a:gd name="T7" fmla="*/ 97 h 97"/>
                <a:gd name="T8" fmla="*/ 167 w 167"/>
                <a:gd name="T9" fmla="*/ 44 h 97"/>
              </a:gdLst>
              <a:ahLst/>
              <a:cxnLst>
                <a:cxn ang="0">
                  <a:pos x="T0" y="T1"/>
                </a:cxn>
                <a:cxn ang="0">
                  <a:pos x="T2" y="T3"/>
                </a:cxn>
                <a:cxn ang="0">
                  <a:pos x="T4" y="T5"/>
                </a:cxn>
                <a:cxn ang="0">
                  <a:pos x="T6" y="T7"/>
                </a:cxn>
                <a:cxn ang="0">
                  <a:pos x="T8" y="T9"/>
                </a:cxn>
              </a:cxnLst>
              <a:rect l="0" t="0" r="r" b="b"/>
              <a:pathLst>
                <a:path w="167" h="97">
                  <a:moveTo>
                    <a:pt x="167" y="44"/>
                  </a:moveTo>
                  <a:lnTo>
                    <a:pt x="92" y="0"/>
                  </a:lnTo>
                  <a:lnTo>
                    <a:pt x="0" y="54"/>
                  </a:lnTo>
                  <a:lnTo>
                    <a:pt x="69" y="97"/>
                  </a:lnTo>
                  <a:lnTo>
                    <a:pt x="167" y="44"/>
                  </a:lnTo>
                  <a:close/>
                </a:path>
              </a:pathLst>
            </a:custGeom>
            <a:solidFill>
              <a:srgbClr val="484F72"/>
            </a:solidFill>
            <a:ln>
              <a:noFill/>
            </a:ln>
          </p:spPr>
          <p:txBody>
            <a:bodyPr anchor="ctr"/>
            <a:lstStyle/>
            <a:p>
              <a:pPr algn="ctr"/>
            </a:p>
          </p:txBody>
        </p:sp>
        <p:sp>
          <p:nvSpPr>
            <p:cNvPr id="1049230" name="iṣḻiďé"/>
            <p:cNvSpPr/>
            <p:nvPr/>
          </p:nvSpPr>
          <p:spPr bwMode="auto">
            <a:xfrm>
              <a:off x="6138863" y="3910013"/>
              <a:ext cx="265113" cy="153988"/>
            </a:xfrm>
            <a:custGeom>
              <a:avLst/>
              <a:gdLst>
                <a:gd name="T0" fmla="*/ 167 w 167"/>
                <a:gd name="T1" fmla="*/ 43 h 97"/>
                <a:gd name="T2" fmla="*/ 95 w 167"/>
                <a:gd name="T3" fmla="*/ 0 h 97"/>
                <a:gd name="T4" fmla="*/ 0 w 167"/>
                <a:gd name="T5" fmla="*/ 53 h 97"/>
                <a:gd name="T6" fmla="*/ 72 w 167"/>
                <a:gd name="T7" fmla="*/ 97 h 97"/>
                <a:gd name="T8" fmla="*/ 167 w 167"/>
                <a:gd name="T9" fmla="*/ 43 h 97"/>
              </a:gdLst>
              <a:ahLst/>
              <a:cxnLst>
                <a:cxn ang="0">
                  <a:pos x="T0" y="T1"/>
                </a:cxn>
                <a:cxn ang="0">
                  <a:pos x="T2" y="T3"/>
                </a:cxn>
                <a:cxn ang="0">
                  <a:pos x="T4" y="T5"/>
                </a:cxn>
                <a:cxn ang="0">
                  <a:pos x="T6" y="T7"/>
                </a:cxn>
                <a:cxn ang="0">
                  <a:pos x="T8" y="T9"/>
                </a:cxn>
              </a:cxnLst>
              <a:rect l="0" t="0" r="r" b="b"/>
              <a:pathLst>
                <a:path w="167" h="97">
                  <a:moveTo>
                    <a:pt x="167" y="43"/>
                  </a:moveTo>
                  <a:lnTo>
                    <a:pt x="95" y="0"/>
                  </a:lnTo>
                  <a:lnTo>
                    <a:pt x="0" y="53"/>
                  </a:lnTo>
                  <a:lnTo>
                    <a:pt x="72" y="97"/>
                  </a:lnTo>
                  <a:lnTo>
                    <a:pt x="167" y="43"/>
                  </a:lnTo>
                  <a:close/>
                </a:path>
              </a:pathLst>
            </a:custGeom>
            <a:solidFill>
              <a:srgbClr val="484F72"/>
            </a:solidFill>
            <a:ln>
              <a:noFill/>
            </a:ln>
          </p:spPr>
          <p:txBody>
            <a:bodyPr anchor="ctr"/>
            <a:lstStyle/>
            <a:p>
              <a:pPr algn="ctr"/>
            </a:p>
          </p:txBody>
        </p:sp>
        <p:sp>
          <p:nvSpPr>
            <p:cNvPr id="1049231" name="iŝļïḋè"/>
            <p:cNvSpPr/>
            <p:nvPr/>
          </p:nvSpPr>
          <p:spPr bwMode="auto">
            <a:xfrm>
              <a:off x="5967413" y="401161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32" name="íṩḷiḓè"/>
            <p:cNvSpPr/>
            <p:nvPr/>
          </p:nvSpPr>
          <p:spPr bwMode="auto">
            <a:xfrm>
              <a:off x="5800725" y="410845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33" name="ïś1iḍè"/>
            <p:cNvSpPr/>
            <p:nvPr/>
          </p:nvSpPr>
          <p:spPr bwMode="auto">
            <a:xfrm>
              <a:off x="5629275" y="4206875"/>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34" name="íşļîďé"/>
            <p:cNvSpPr/>
            <p:nvPr/>
          </p:nvSpPr>
          <p:spPr bwMode="auto">
            <a:xfrm>
              <a:off x="5316538" y="4217988"/>
              <a:ext cx="263525" cy="150813"/>
            </a:xfrm>
            <a:custGeom>
              <a:avLst/>
              <a:gdLst>
                <a:gd name="T0" fmla="*/ 166 w 166"/>
                <a:gd name="T1" fmla="*/ 42 h 95"/>
                <a:gd name="T2" fmla="*/ 94 w 166"/>
                <a:gd name="T3" fmla="*/ 0 h 95"/>
                <a:gd name="T4" fmla="*/ 0 w 166"/>
                <a:gd name="T5" fmla="*/ 54 h 95"/>
                <a:gd name="T6" fmla="*/ 71 w 166"/>
                <a:gd name="T7" fmla="*/ 95 h 95"/>
                <a:gd name="T8" fmla="*/ 166 w 166"/>
                <a:gd name="T9" fmla="*/ 42 h 95"/>
              </a:gdLst>
              <a:ahLst/>
              <a:cxnLst>
                <a:cxn ang="0">
                  <a:pos x="T0" y="T1"/>
                </a:cxn>
                <a:cxn ang="0">
                  <a:pos x="T2" y="T3"/>
                </a:cxn>
                <a:cxn ang="0">
                  <a:pos x="T4" y="T5"/>
                </a:cxn>
                <a:cxn ang="0">
                  <a:pos x="T6" y="T7"/>
                </a:cxn>
                <a:cxn ang="0">
                  <a:pos x="T8" y="T9"/>
                </a:cxn>
              </a:cxnLst>
              <a:rect l="0" t="0" r="r" b="b"/>
              <a:pathLst>
                <a:path w="166" h="95">
                  <a:moveTo>
                    <a:pt x="166" y="42"/>
                  </a:moveTo>
                  <a:lnTo>
                    <a:pt x="94" y="0"/>
                  </a:lnTo>
                  <a:lnTo>
                    <a:pt x="0" y="54"/>
                  </a:lnTo>
                  <a:lnTo>
                    <a:pt x="71" y="95"/>
                  </a:lnTo>
                  <a:lnTo>
                    <a:pt x="166" y="42"/>
                  </a:lnTo>
                  <a:close/>
                </a:path>
              </a:pathLst>
            </a:custGeom>
            <a:solidFill>
              <a:srgbClr val="484F72"/>
            </a:solidFill>
            <a:ln>
              <a:noFill/>
            </a:ln>
          </p:spPr>
          <p:txBody>
            <a:bodyPr anchor="ctr"/>
            <a:lstStyle/>
            <a:p>
              <a:pPr algn="ctr"/>
            </a:p>
          </p:txBody>
        </p:sp>
        <p:sp>
          <p:nvSpPr>
            <p:cNvPr id="1049235" name="iṡļîḍé"/>
            <p:cNvSpPr/>
            <p:nvPr/>
          </p:nvSpPr>
          <p:spPr bwMode="auto">
            <a:xfrm>
              <a:off x="5491163" y="412115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36" name="ïṣ1iďè"/>
            <p:cNvSpPr/>
            <p:nvPr/>
          </p:nvSpPr>
          <p:spPr bwMode="auto">
            <a:xfrm>
              <a:off x="5657850" y="4022725"/>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37" name="ïSlîḋè"/>
            <p:cNvSpPr/>
            <p:nvPr/>
          </p:nvSpPr>
          <p:spPr bwMode="auto">
            <a:xfrm>
              <a:off x="5834063" y="3925888"/>
              <a:ext cx="263525" cy="150813"/>
            </a:xfrm>
            <a:custGeom>
              <a:avLst/>
              <a:gdLst>
                <a:gd name="T0" fmla="*/ 166 w 166"/>
                <a:gd name="T1" fmla="*/ 41 h 95"/>
                <a:gd name="T2" fmla="*/ 92 w 166"/>
                <a:gd name="T3" fmla="*/ 0 h 95"/>
                <a:gd name="T4" fmla="*/ 0 w 166"/>
                <a:gd name="T5" fmla="*/ 54 h 95"/>
                <a:gd name="T6" fmla="*/ 69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2" y="0"/>
                  </a:lnTo>
                  <a:lnTo>
                    <a:pt x="0" y="54"/>
                  </a:lnTo>
                  <a:lnTo>
                    <a:pt x="69" y="95"/>
                  </a:lnTo>
                  <a:lnTo>
                    <a:pt x="166" y="41"/>
                  </a:lnTo>
                  <a:close/>
                </a:path>
              </a:pathLst>
            </a:custGeom>
            <a:solidFill>
              <a:srgbClr val="484F72"/>
            </a:solidFill>
            <a:ln>
              <a:noFill/>
            </a:ln>
          </p:spPr>
          <p:txBody>
            <a:bodyPr anchor="ctr"/>
            <a:lstStyle/>
            <a:p>
              <a:pPr algn="ctr"/>
            </a:p>
          </p:txBody>
        </p:sp>
        <p:sp>
          <p:nvSpPr>
            <p:cNvPr id="1049238" name="iŝḻíḍe"/>
            <p:cNvSpPr/>
            <p:nvPr/>
          </p:nvSpPr>
          <p:spPr bwMode="auto">
            <a:xfrm>
              <a:off x="6008688" y="3824288"/>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39" name="îS1íďe"/>
            <p:cNvSpPr/>
            <p:nvPr/>
          </p:nvSpPr>
          <p:spPr bwMode="auto">
            <a:xfrm>
              <a:off x="6172200" y="3730625"/>
              <a:ext cx="263525" cy="150813"/>
            </a:xfrm>
            <a:custGeom>
              <a:avLst/>
              <a:gdLst>
                <a:gd name="T0" fmla="*/ 166 w 166"/>
                <a:gd name="T1" fmla="*/ 41 h 95"/>
                <a:gd name="T2" fmla="*/ 95 w 166"/>
                <a:gd name="T3" fmla="*/ 0 h 95"/>
                <a:gd name="T4" fmla="*/ 0 w 166"/>
                <a:gd name="T5" fmla="*/ 54 h 95"/>
                <a:gd name="T6" fmla="*/ 71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5" y="0"/>
                  </a:lnTo>
                  <a:lnTo>
                    <a:pt x="0" y="54"/>
                  </a:lnTo>
                  <a:lnTo>
                    <a:pt x="71" y="95"/>
                  </a:lnTo>
                  <a:lnTo>
                    <a:pt x="166" y="41"/>
                  </a:lnTo>
                  <a:close/>
                </a:path>
              </a:pathLst>
            </a:custGeom>
            <a:solidFill>
              <a:srgbClr val="484F72"/>
            </a:solidFill>
            <a:ln>
              <a:noFill/>
            </a:ln>
          </p:spPr>
          <p:txBody>
            <a:bodyPr anchor="ctr"/>
            <a:lstStyle/>
            <a:p>
              <a:pPr algn="ctr"/>
            </a:p>
          </p:txBody>
        </p:sp>
        <p:sp>
          <p:nvSpPr>
            <p:cNvPr id="1049240" name="ïṥḻiḑê"/>
            <p:cNvSpPr/>
            <p:nvPr/>
          </p:nvSpPr>
          <p:spPr bwMode="auto">
            <a:xfrm>
              <a:off x="6338888" y="363220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41" name="îṣ1iḋe"/>
            <p:cNvSpPr/>
            <p:nvPr/>
          </p:nvSpPr>
          <p:spPr bwMode="auto">
            <a:xfrm>
              <a:off x="6200775" y="3551238"/>
              <a:ext cx="263525" cy="150813"/>
            </a:xfrm>
            <a:custGeom>
              <a:avLst/>
              <a:gdLst>
                <a:gd name="T0" fmla="*/ 166 w 166"/>
                <a:gd name="T1" fmla="*/ 41 h 95"/>
                <a:gd name="T2" fmla="*/ 95 w 166"/>
                <a:gd name="T3" fmla="*/ 0 h 95"/>
                <a:gd name="T4" fmla="*/ 0 w 166"/>
                <a:gd name="T5" fmla="*/ 54 h 95"/>
                <a:gd name="T6" fmla="*/ 71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5" y="0"/>
                  </a:lnTo>
                  <a:lnTo>
                    <a:pt x="0" y="54"/>
                  </a:lnTo>
                  <a:lnTo>
                    <a:pt x="71" y="95"/>
                  </a:lnTo>
                  <a:lnTo>
                    <a:pt x="166" y="41"/>
                  </a:lnTo>
                  <a:close/>
                </a:path>
              </a:pathLst>
            </a:custGeom>
            <a:solidFill>
              <a:srgbClr val="484F72"/>
            </a:solidFill>
            <a:ln>
              <a:noFill/>
            </a:ln>
          </p:spPr>
          <p:txBody>
            <a:bodyPr anchor="ctr"/>
            <a:lstStyle/>
            <a:p>
              <a:pPr algn="ctr"/>
            </a:p>
          </p:txBody>
        </p:sp>
        <p:sp>
          <p:nvSpPr>
            <p:cNvPr id="1049242" name="işľïḍè"/>
            <p:cNvSpPr/>
            <p:nvPr/>
          </p:nvSpPr>
          <p:spPr bwMode="auto">
            <a:xfrm>
              <a:off x="6037263" y="3648075"/>
              <a:ext cx="265113" cy="150813"/>
            </a:xfrm>
            <a:custGeom>
              <a:avLst/>
              <a:gdLst>
                <a:gd name="T0" fmla="*/ 167 w 167"/>
                <a:gd name="T1" fmla="*/ 41 h 95"/>
                <a:gd name="T2" fmla="*/ 95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69" y="95"/>
                  </a:lnTo>
                  <a:lnTo>
                    <a:pt x="167" y="41"/>
                  </a:lnTo>
                  <a:close/>
                </a:path>
              </a:pathLst>
            </a:custGeom>
            <a:solidFill>
              <a:srgbClr val="484F72"/>
            </a:solidFill>
            <a:ln>
              <a:noFill/>
            </a:ln>
          </p:spPr>
          <p:txBody>
            <a:bodyPr anchor="ctr"/>
            <a:lstStyle/>
            <a:p>
              <a:pPr algn="ctr"/>
            </a:p>
          </p:txBody>
        </p:sp>
        <p:sp>
          <p:nvSpPr>
            <p:cNvPr id="1049243" name="iṣļiḑe"/>
            <p:cNvSpPr/>
            <p:nvPr/>
          </p:nvSpPr>
          <p:spPr bwMode="auto">
            <a:xfrm>
              <a:off x="5857875" y="3746500"/>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44" name="îṧḻíďè"/>
            <p:cNvSpPr/>
            <p:nvPr/>
          </p:nvSpPr>
          <p:spPr bwMode="auto">
            <a:xfrm>
              <a:off x="5691188" y="384810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45" name="íṩḷidè"/>
            <p:cNvSpPr/>
            <p:nvPr/>
          </p:nvSpPr>
          <p:spPr bwMode="auto">
            <a:xfrm>
              <a:off x="5519738" y="3946525"/>
              <a:ext cx="265113" cy="150813"/>
            </a:xfrm>
            <a:custGeom>
              <a:avLst/>
              <a:gdLst>
                <a:gd name="T0" fmla="*/ 167 w 167"/>
                <a:gd name="T1" fmla="*/ 41 h 95"/>
                <a:gd name="T2" fmla="*/ 95 w 167"/>
                <a:gd name="T3" fmla="*/ 0 h 95"/>
                <a:gd name="T4" fmla="*/ 0 w 167"/>
                <a:gd name="T5" fmla="*/ 53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3"/>
                  </a:lnTo>
                  <a:lnTo>
                    <a:pt x="72" y="95"/>
                  </a:lnTo>
                  <a:lnTo>
                    <a:pt x="167" y="41"/>
                  </a:lnTo>
                  <a:close/>
                </a:path>
              </a:pathLst>
            </a:custGeom>
            <a:solidFill>
              <a:srgbClr val="484F72"/>
            </a:solidFill>
            <a:ln>
              <a:noFill/>
            </a:ln>
          </p:spPr>
          <p:txBody>
            <a:bodyPr anchor="ctr"/>
            <a:lstStyle/>
            <a:p>
              <a:pPr algn="ctr"/>
            </a:p>
          </p:txBody>
        </p:sp>
        <p:sp>
          <p:nvSpPr>
            <p:cNvPr id="1049246" name="íŝľíďé"/>
            <p:cNvSpPr/>
            <p:nvPr/>
          </p:nvSpPr>
          <p:spPr bwMode="auto">
            <a:xfrm>
              <a:off x="5348288" y="404336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47" name="íṧľîḋè"/>
            <p:cNvSpPr/>
            <p:nvPr/>
          </p:nvSpPr>
          <p:spPr bwMode="auto">
            <a:xfrm>
              <a:off x="5184775" y="4141788"/>
              <a:ext cx="265113" cy="150813"/>
            </a:xfrm>
            <a:custGeom>
              <a:avLst/>
              <a:gdLst>
                <a:gd name="T0" fmla="*/ 167 w 167"/>
                <a:gd name="T1" fmla="*/ 41 h 95"/>
                <a:gd name="T2" fmla="*/ 93 w 167"/>
                <a:gd name="T3" fmla="*/ 0 h 95"/>
                <a:gd name="T4" fmla="*/ 0 w 167"/>
                <a:gd name="T5" fmla="*/ 54 h 95"/>
                <a:gd name="T6" fmla="*/ 70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70" y="95"/>
                  </a:lnTo>
                  <a:lnTo>
                    <a:pt x="167" y="41"/>
                  </a:lnTo>
                  <a:close/>
                </a:path>
              </a:pathLst>
            </a:custGeom>
            <a:solidFill>
              <a:srgbClr val="484F72"/>
            </a:solidFill>
            <a:ln>
              <a:noFill/>
            </a:ln>
          </p:spPr>
          <p:txBody>
            <a:bodyPr anchor="ctr"/>
            <a:lstStyle/>
            <a:p>
              <a:pPr algn="ctr"/>
            </a:p>
          </p:txBody>
        </p:sp>
        <p:sp>
          <p:nvSpPr>
            <p:cNvPr id="1049248" name="ïşḷîḋè"/>
            <p:cNvSpPr/>
            <p:nvPr/>
          </p:nvSpPr>
          <p:spPr bwMode="auto">
            <a:xfrm>
              <a:off x="5145088" y="4321175"/>
              <a:ext cx="265113" cy="149225"/>
            </a:xfrm>
            <a:custGeom>
              <a:avLst/>
              <a:gdLst>
                <a:gd name="T0" fmla="*/ 167 w 167"/>
                <a:gd name="T1" fmla="*/ 41 h 94"/>
                <a:gd name="T2" fmla="*/ 95 w 167"/>
                <a:gd name="T3" fmla="*/ 0 h 94"/>
                <a:gd name="T4" fmla="*/ 0 w 167"/>
                <a:gd name="T5" fmla="*/ 53 h 94"/>
                <a:gd name="T6" fmla="*/ 72 w 167"/>
                <a:gd name="T7" fmla="*/ 94 h 94"/>
                <a:gd name="T8" fmla="*/ 167 w 167"/>
                <a:gd name="T9" fmla="*/ 41 h 94"/>
              </a:gdLst>
              <a:ahLst/>
              <a:cxnLst>
                <a:cxn ang="0">
                  <a:pos x="T0" y="T1"/>
                </a:cxn>
                <a:cxn ang="0">
                  <a:pos x="T2" y="T3"/>
                </a:cxn>
                <a:cxn ang="0">
                  <a:pos x="T4" y="T5"/>
                </a:cxn>
                <a:cxn ang="0">
                  <a:pos x="T6" y="T7"/>
                </a:cxn>
                <a:cxn ang="0">
                  <a:pos x="T8" y="T9"/>
                </a:cxn>
              </a:cxnLst>
              <a:rect l="0" t="0" r="r" b="b"/>
              <a:pathLst>
                <a:path w="167" h="94">
                  <a:moveTo>
                    <a:pt x="167" y="41"/>
                  </a:moveTo>
                  <a:lnTo>
                    <a:pt x="95" y="0"/>
                  </a:lnTo>
                  <a:lnTo>
                    <a:pt x="0" y="53"/>
                  </a:lnTo>
                  <a:lnTo>
                    <a:pt x="72" y="94"/>
                  </a:lnTo>
                  <a:lnTo>
                    <a:pt x="167" y="41"/>
                  </a:lnTo>
                  <a:close/>
                </a:path>
              </a:pathLst>
            </a:custGeom>
            <a:solidFill>
              <a:srgbClr val="484F72"/>
            </a:solidFill>
            <a:ln>
              <a:noFill/>
            </a:ln>
          </p:spPr>
          <p:txBody>
            <a:bodyPr anchor="ctr"/>
            <a:lstStyle/>
            <a:p>
              <a:pPr algn="ctr"/>
            </a:p>
          </p:txBody>
        </p:sp>
        <p:sp>
          <p:nvSpPr>
            <p:cNvPr id="1049249" name="íšḻîḑê"/>
            <p:cNvSpPr/>
            <p:nvPr/>
          </p:nvSpPr>
          <p:spPr bwMode="auto">
            <a:xfrm>
              <a:off x="5014913" y="4238625"/>
              <a:ext cx="263525" cy="150813"/>
            </a:xfrm>
            <a:custGeom>
              <a:avLst/>
              <a:gdLst>
                <a:gd name="T0" fmla="*/ 166 w 166"/>
                <a:gd name="T1" fmla="*/ 41 h 95"/>
                <a:gd name="T2" fmla="*/ 92 w 166"/>
                <a:gd name="T3" fmla="*/ 0 h 95"/>
                <a:gd name="T4" fmla="*/ 0 w 166"/>
                <a:gd name="T5" fmla="*/ 54 h 95"/>
                <a:gd name="T6" fmla="*/ 69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2" y="0"/>
                  </a:lnTo>
                  <a:lnTo>
                    <a:pt x="0" y="54"/>
                  </a:lnTo>
                  <a:lnTo>
                    <a:pt x="69" y="95"/>
                  </a:lnTo>
                  <a:lnTo>
                    <a:pt x="166" y="41"/>
                  </a:lnTo>
                  <a:close/>
                </a:path>
              </a:pathLst>
            </a:custGeom>
            <a:solidFill>
              <a:srgbClr val="484F72"/>
            </a:solidFill>
            <a:ln>
              <a:noFill/>
            </a:ln>
          </p:spPr>
          <p:txBody>
            <a:bodyPr anchor="ctr"/>
            <a:lstStyle/>
            <a:p>
              <a:pPr algn="ctr"/>
            </a:p>
          </p:txBody>
        </p:sp>
        <p:sp>
          <p:nvSpPr>
            <p:cNvPr id="1049250" name="ïśḷïďê"/>
            <p:cNvSpPr/>
            <p:nvPr/>
          </p:nvSpPr>
          <p:spPr bwMode="auto">
            <a:xfrm>
              <a:off x="4973638" y="441801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51" name="íSḻiḍé"/>
            <p:cNvSpPr/>
            <p:nvPr/>
          </p:nvSpPr>
          <p:spPr bwMode="auto">
            <a:xfrm>
              <a:off x="4843463" y="4340225"/>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52" name="iŝļïḓê"/>
            <p:cNvSpPr/>
            <p:nvPr/>
          </p:nvSpPr>
          <p:spPr bwMode="auto">
            <a:xfrm>
              <a:off x="6456363" y="3795713"/>
              <a:ext cx="423863" cy="252413"/>
            </a:xfrm>
            <a:custGeom>
              <a:avLst/>
              <a:gdLst>
                <a:gd name="T0" fmla="*/ 267 w 267"/>
                <a:gd name="T1" fmla="*/ 41 h 159"/>
                <a:gd name="T2" fmla="*/ 198 w 267"/>
                <a:gd name="T3" fmla="*/ 0 h 159"/>
                <a:gd name="T4" fmla="*/ 0 w 267"/>
                <a:gd name="T5" fmla="*/ 115 h 159"/>
                <a:gd name="T6" fmla="*/ 70 w 267"/>
                <a:gd name="T7" fmla="*/ 159 h 159"/>
                <a:gd name="T8" fmla="*/ 267 w 267"/>
                <a:gd name="T9" fmla="*/ 41 h 159"/>
              </a:gdLst>
              <a:ahLst/>
              <a:cxnLst>
                <a:cxn ang="0">
                  <a:pos x="T0" y="T1"/>
                </a:cxn>
                <a:cxn ang="0">
                  <a:pos x="T2" y="T3"/>
                </a:cxn>
                <a:cxn ang="0">
                  <a:pos x="T4" y="T5"/>
                </a:cxn>
                <a:cxn ang="0">
                  <a:pos x="T6" y="T7"/>
                </a:cxn>
                <a:cxn ang="0">
                  <a:pos x="T8" y="T9"/>
                </a:cxn>
              </a:cxnLst>
              <a:rect l="0" t="0" r="r" b="b"/>
              <a:pathLst>
                <a:path w="267" h="159">
                  <a:moveTo>
                    <a:pt x="267" y="41"/>
                  </a:moveTo>
                  <a:lnTo>
                    <a:pt x="198" y="0"/>
                  </a:lnTo>
                  <a:lnTo>
                    <a:pt x="0" y="115"/>
                  </a:lnTo>
                  <a:lnTo>
                    <a:pt x="70" y="159"/>
                  </a:lnTo>
                  <a:lnTo>
                    <a:pt x="267" y="41"/>
                  </a:lnTo>
                  <a:close/>
                </a:path>
              </a:pathLst>
            </a:custGeom>
            <a:solidFill>
              <a:srgbClr val="484F72"/>
            </a:solidFill>
            <a:ln>
              <a:noFill/>
            </a:ln>
          </p:spPr>
          <p:txBody>
            <a:bodyPr anchor="ctr"/>
            <a:lstStyle/>
            <a:p>
              <a:pPr algn="ctr"/>
            </a:p>
          </p:txBody>
        </p:sp>
        <p:sp>
          <p:nvSpPr>
            <p:cNvPr id="1049253" name="îşļîḑê"/>
            <p:cNvSpPr/>
            <p:nvPr/>
          </p:nvSpPr>
          <p:spPr bwMode="auto">
            <a:xfrm>
              <a:off x="5938838" y="4191000"/>
              <a:ext cx="265113" cy="149225"/>
            </a:xfrm>
            <a:custGeom>
              <a:avLst/>
              <a:gdLst>
                <a:gd name="T0" fmla="*/ 167 w 167"/>
                <a:gd name="T1" fmla="*/ 41 h 94"/>
                <a:gd name="T2" fmla="*/ 95 w 167"/>
                <a:gd name="T3" fmla="*/ 0 h 94"/>
                <a:gd name="T4" fmla="*/ 0 w 167"/>
                <a:gd name="T5" fmla="*/ 53 h 94"/>
                <a:gd name="T6" fmla="*/ 72 w 167"/>
                <a:gd name="T7" fmla="*/ 94 h 94"/>
                <a:gd name="T8" fmla="*/ 167 w 167"/>
                <a:gd name="T9" fmla="*/ 41 h 94"/>
              </a:gdLst>
              <a:ahLst/>
              <a:cxnLst>
                <a:cxn ang="0">
                  <a:pos x="T0" y="T1"/>
                </a:cxn>
                <a:cxn ang="0">
                  <a:pos x="T2" y="T3"/>
                </a:cxn>
                <a:cxn ang="0">
                  <a:pos x="T4" y="T5"/>
                </a:cxn>
                <a:cxn ang="0">
                  <a:pos x="T6" y="T7"/>
                </a:cxn>
                <a:cxn ang="0">
                  <a:pos x="T8" y="T9"/>
                </a:cxn>
              </a:cxnLst>
              <a:rect l="0" t="0" r="r" b="b"/>
              <a:pathLst>
                <a:path w="167" h="94">
                  <a:moveTo>
                    <a:pt x="167" y="41"/>
                  </a:moveTo>
                  <a:lnTo>
                    <a:pt x="95" y="0"/>
                  </a:lnTo>
                  <a:lnTo>
                    <a:pt x="0" y="53"/>
                  </a:lnTo>
                  <a:lnTo>
                    <a:pt x="72" y="94"/>
                  </a:lnTo>
                  <a:lnTo>
                    <a:pt x="167" y="41"/>
                  </a:lnTo>
                  <a:close/>
                </a:path>
              </a:pathLst>
            </a:custGeom>
            <a:solidFill>
              <a:srgbClr val="484F72"/>
            </a:solidFill>
            <a:ln>
              <a:noFill/>
            </a:ln>
          </p:spPr>
          <p:txBody>
            <a:bodyPr anchor="ctr"/>
            <a:lstStyle/>
            <a:p>
              <a:pPr algn="ctr"/>
            </a:p>
          </p:txBody>
        </p:sp>
        <p:sp>
          <p:nvSpPr>
            <p:cNvPr id="1049254" name="îŝlíḑe"/>
            <p:cNvSpPr/>
            <p:nvPr/>
          </p:nvSpPr>
          <p:spPr bwMode="auto">
            <a:xfrm>
              <a:off x="5543550" y="4743450"/>
              <a:ext cx="265113" cy="155575"/>
            </a:xfrm>
            <a:custGeom>
              <a:avLst/>
              <a:gdLst>
                <a:gd name="T0" fmla="*/ 167 w 167"/>
                <a:gd name="T1" fmla="*/ 44 h 98"/>
                <a:gd name="T2" fmla="*/ 95 w 167"/>
                <a:gd name="T3" fmla="*/ 0 h 98"/>
                <a:gd name="T4" fmla="*/ 0 w 167"/>
                <a:gd name="T5" fmla="*/ 54 h 98"/>
                <a:gd name="T6" fmla="*/ 72 w 167"/>
                <a:gd name="T7" fmla="*/ 98 h 98"/>
                <a:gd name="T8" fmla="*/ 167 w 167"/>
                <a:gd name="T9" fmla="*/ 44 h 98"/>
              </a:gdLst>
              <a:ahLst/>
              <a:cxnLst>
                <a:cxn ang="0">
                  <a:pos x="T0" y="T1"/>
                </a:cxn>
                <a:cxn ang="0">
                  <a:pos x="T2" y="T3"/>
                </a:cxn>
                <a:cxn ang="0">
                  <a:pos x="T4" y="T5"/>
                </a:cxn>
                <a:cxn ang="0">
                  <a:pos x="T6" y="T7"/>
                </a:cxn>
                <a:cxn ang="0">
                  <a:pos x="T8" y="T9"/>
                </a:cxn>
              </a:cxnLst>
              <a:rect l="0" t="0" r="r" b="b"/>
              <a:pathLst>
                <a:path w="167" h="98">
                  <a:moveTo>
                    <a:pt x="167" y="44"/>
                  </a:moveTo>
                  <a:lnTo>
                    <a:pt x="95" y="0"/>
                  </a:lnTo>
                  <a:lnTo>
                    <a:pt x="0" y="54"/>
                  </a:lnTo>
                  <a:lnTo>
                    <a:pt x="72" y="98"/>
                  </a:lnTo>
                  <a:lnTo>
                    <a:pt x="167" y="44"/>
                  </a:lnTo>
                  <a:close/>
                </a:path>
              </a:pathLst>
            </a:custGeom>
            <a:solidFill>
              <a:srgbClr val="484F72"/>
            </a:solidFill>
            <a:ln>
              <a:noFill/>
            </a:ln>
          </p:spPr>
          <p:txBody>
            <a:bodyPr anchor="ctr"/>
            <a:lstStyle/>
            <a:p>
              <a:pPr algn="ctr"/>
            </a:p>
          </p:txBody>
        </p:sp>
        <p:sp>
          <p:nvSpPr>
            <p:cNvPr id="1049255" name="íŝlîḑé"/>
            <p:cNvSpPr/>
            <p:nvPr/>
          </p:nvSpPr>
          <p:spPr bwMode="auto">
            <a:xfrm>
              <a:off x="5715000" y="4641850"/>
              <a:ext cx="265113" cy="155575"/>
            </a:xfrm>
            <a:custGeom>
              <a:avLst/>
              <a:gdLst>
                <a:gd name="T0" fmla="*/ 167 w 167"/>
                <a:gd name="T1" fmla="*/ 44 h 98"/>
                <a:gd name="T2" fmla="*/ 95 w 167"/>
                <a:gd name="T3" fmla="*/ 0 h 98"/>
                <a:gd name="T4" fmla="*/ 0 w 167"/>
                <a:gd name="T5" fmla="*/ 57 h 98"/>
                <a:gd name="T6" fmla="*/ 69 w 167"/>
                <a:gd name="T7" fmla="*/ 98 h 98"/>
                <a:gd name="T8" fmla="*/ 167 w 167"/>
                <a:gd name="T9" fmla="*/ 44 h 98"/>
              </a:gdLst>
              <a:ahLst/>
              <a:cxnLst>
                <a:cxn ang="0">
                  <a:pos x="T0" y="T1"/>
                </a:cxn>
                <a:cxn ang="0">
                  <a:pos x="T2" y="T3"/>
                </a:cxn>
                <a:cxn ang="0">
                  <a:pos x="T4" y="T5"/>
                </a:cxn>
                <a:cxn ang="0">
                  <a:pos x="T6" y="T7"/>
                </a:cxn>
                <a:cxn ang="0">
                  <a:pos x="T8" y="T9"/>
                </a:cxn>
              </a:cxnLst>
              <a:rect l="0" t="0" r="r" b="b"/>
              <a:pathLst>
                <a:path w="167" h="98">
                  <a:moveTo>
                    <a:pt x="167" y="44"/>
                  </a:moveTo>
                  <a:lnTo>
                    <a:pt x="95" y="0"/>
                  </a:lnTo>
                  <a:lnTo>
                    <a:pt x="0" y="57"/>
                  </a:lnTo>
                  <a:lnTo>
                    <a:pt x="69" y="98"/>
                  </a:lnTo>
                  <a:lnTo>
                    <a:pt x="167" y="44"/>
                  </a:lnTo>
                  <a:close/>
                </a:path>
              </a:pathLst>
            </a:custGeom>
            <a:solidFill>
              <a:srgbClr val="484F72"/>
            </a:solidFill>
            <a:ln>
              <a:noFill/>
            </a:ln>
          </p:spPr>
          <p:txBody>
            <a:bodyPr anchor="ctr"/>
            <a:lstStyle/>
            <a:p>
              <a:pPr algn="ctr"/>
            </a:p>
          </p:txBody>
        </p:sp>
        <p:sp>
          <p:nvSpPr>
            <p:cNvPr id="1049256" name="ïṣḻîḋe"/>
            <p:cNvSpPr/>
            <p:nvPr/>
          </p:nvSpPr>
          <p:spPr bwMode="auto">
            <a:xfrm>
              <a:off x="6734175" y="4059238"/>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257" name="îŝļiḑè"/>
            <p:cNvSpPr/>
            <p:nvPr/>
          </p:nvSpPr>
          <p:spPr bwMode="auto">
            <a:xfrm>
              <a:off x="6908800" y="3962400"/>
              <a:ext cx="265113" cy="150813"/>
            </a:xfrm>
            <a:custGeom>
              <a:avLst/>
              <a:gdLst>
                <a:gd name="T0" fmla="*/ 167 w 167"/>
                <a:gd name="T1" fmla="*/ 41 h 95"/>
                <a:gd name="T2" fmla="*/ 93 w 167"/>
                <a:gd name="T3" fmla="*/ 0 h 95"/>
                <a:gd name="T4" fmla="*/ 0 w 167"/>
                <a:gd name="T5" fmla="*/ 54 h 95"/>
                <a:gd name="T6" fmla="*/ 70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70" y="95"/>
                  </a:lnTo>
                  <a:lnTo>
                    <a:pt x="167" y="41"/>
                  </a:lnTo>
                  <a:close/>
                </a:path>
              </a:pathLst>
            </a:custGeom>
            <a:solidFill>
              <a:srgbClr val="484F72"/>
            </a:solidFill>
            <a:ln>
              <a:noFill/>
            </a:ln>
          </p:spPr>
          <p:txBody>
            <a:bodyPr anchor="ctr"/>
            <a:lstStyle/>
            <a:p>
              <a:pPr algn="ctr"/>
            </a:p>
          </p:txBody>
        </p:sp>
        <p:sp>
          <p:nvSpPr>
            <p:cNvPr id="1049258" name="îṩlidé"/>
            <p:cNvSpPr/>
            <p:nvPr/>
          </p:nvSpPr>
          <p:spPr bwMode="auto">
            <a:xfrm>
              <a:off x="6757988" y="3881438"/>
              <a:ext cx="265113" cy="149225"/>
            </a:xfrm>
            <a:custGeom>
              <a:avLst/>
              <a:gdLst>
                <a:gd name="T0" fmla="*/ 167 w 167"/>
                <a:gd name="T1" fmla="*/ 41 h 94"/>
                <a:gd name="T2" fmla="*/ 93 w 167"/>
                <a:gd name="T3" fmla="*/ 0 h 94"/>
                <a:gd name="T4" fmla="*/ 0 w 167"/>
                <a:gd name="T5" fmla="*/ 53 h 94"/>
                <a:gd name="T6" fmla="*/ 70 w 167"/>
                <a:gd name="T7" fmla="*/ 94 h 94"/>
                <a:gd name="T8" fmla="*/ 167 w 167"/>
                <a:gd name="T9" fmla="*/ 41 h 94"/>
              </a:gdLst>
              <a:ahLst/>
              <a:cxnLst>
                <a:cxn ang="0">
                  <a:pos x="T0" y="T1"/>
                </a:cxn>
                <a:cxn ang="0">
                  <a:pos x="T2" y="T3"/>
                </a:cxn>
                <a:cxn ang="0">
                  <a:pos x="T4" y="T5"/>
                </a:cxn>
                <a:cxn ang="0">
                  <a:pos x="T6" y="T7"/>
                </a:cxn>
                <a:cxn ang="0">
                  <a:pos x="T8" y="T9"/>
                </a:cxn>
              </a:cxnLst>
              <a:rect l="0" t="0" r="r" b="b"/>
              <a:pathLst>
                <a:path w="167" h="94">
                  <a:moveTo>
                    <a:pt x="167" y="41"/>
                  </a:moveTo>
                  <a:lnTo>
                    <a:pt x="93" y="0"/>
                  </a:lnTo>
                  <a:lnTo>
                    <a:pt x="0" y="53"/>
                  </a:lnTo>
                  <a:lnTo>
                    <a:pt x="70" y="94"/>
                  </a:lnTo>
                  <a:lnTo>
                    <a:pt x="167" y="41"/>
                  </a:lnTo>
                  <a:close/>
                </a:path>
              </a:pathLst>
            </a:custGeom>
            <a:solidFill>
              <a:srgbClr val="484F72"/>
            </a:solidFill>
            <a:ln>
              <a:noFill/>
            </a:ln>
          </p:spPr>
          <p:txBody>
            <a:bodyPr anchor="ctr"/>
            <a:lstStyle/>
            <a:p>
              <a:pPr algn="ctr"/>
            </a:p>
          </p:txBody>
        </p:sp>
        <p:sp>
          <p:nvSpPr>
            <p:cNvPr id="1049259" name="íśḷïde"/>
            <p:cNvSpPr/>
            <p:nvPr/>
          </p:nvSpPr>
          <p:spPr bwMode="auto">
            <a:xfrm>
              <a:off x="6591300" y="3975100"/>
              <a:ext cx="265113" cy="153988"/>
            </a:xfrm>
            <a:custGeom>
              <a:avLst/>
              <a:gdLst>
                <a:gd name="T0" fmla="*/ 167 w 167"/>
                <a:gd name="T1" fmla="*/ 41 h 97"/>
                <a:gd name="T2" fmla="*/ 92 w 167"/>
                <a:gd name="T3" fmla="*/ 0 h 97"/>
                <a:gd name="T4" fmla="*/ 0 w 167"/>
                <a:gd name="T5" fmla="*/ 53 h 97"/>
                <a:gd name="T6" fmla="*/ 69 w 167"/>
                <a:gd name="T7" fmla="*/ 97 h 97"/>
                <a:gd name="T8" fmla="*/ 167 w 167"/>
                <a:gd name="T9" fmla="*/ 41 h 97"/>
              </a:gdLst>
              <a:ahLst/>
              <a:cxnLst>
                <a:cxn ang="0">
                  <a:pos x="T0" y="T1"/>
                </a:cxn>
                <a:cxn ang="0">
                  <a:pos x="T2" y="T3"/>
                </a:cxn>
                <a:cxn ang="0">
                  <a:pos x="T4" y="T5"/>
                </a:cxn>
                <a:cxn ang="0">
                  <a:pos x="T6" y="T7"/>
                </a:cxn>
                <a:cxn ang="0">
                  <a:pos x="T8" y="T9"/>
                </a:cxn>
              </a:cxnLst>
              <a:rect l="0" t="0" r="r" b="b"/>
              <a:pathLst>
                <a:path w="167" h="97">
                  <a:moveTo>
                    <a:pt x="167" y="41"/>
                  </a:moveTo>
                  <a:lnTo>
                    <a:pt x="92" y="0"/>
                  </a:lnTo>
                  <a:lnTo>
                    <a:pt x="0" y="53"/>
                  </a:lnTo>
                  <a:lnTo>
                    <a:pt x="69" y="97"/>
                  </a:lnTo>
                  <a:lnTo>
                    <a:pt x="167" y="41"/>
                  </a:lnTo>
                  <a:close/>
                </a:path>
              </a:pathLst>
            </a:custGeom>
            <a:solidFill>
              <a:srgbClr val="484F72"/>
            </a:solidFill>
            <a:ln>
              <a:noFill/>
            </a:ln>
          </p:spPr>
          <p:txBody>
            <a:bodyPr anchor="ctr"/>
            <a:lstStyle/>
            <a:p>
              <a:pPr algn="ctr"/>
            </a:p>
          </p:txBody>
        </p:sp>
        <p:sp>
          <p:nvSpPr>
            <p:cNvPr id="1049260" name="îSľîḓé"/>
            <p:cNvSpPr/>
            <p:nvPr/>
          </p:nvSpPr>
          <p:spPr bwMode="auto">
            <a:xfrm>
              <a:off x="6419850" y="4076700"/>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61" name="íṥ1ïde"/>
            <p:cNvSpPr/>
            <p:nvPr/>
          </p:nvSpPr>
          <p:spPr bwMode="auto">
            <a:xfrm>
              <a:off x="6248400" y="4178300"/>
              <a:ext cx="265113" cy="150813"/>
            </a:xfrm>
            <a:custGeom>
              <a:avLst/>
              <a:gdLst>
                <a:gd name="T0" fmla="*/ 167 w 167"/>
                <a:gd name="T1" fmla="*/ 41 h 95"/>
                <a:gd name="T2" fmla="*/ 93 w 167"/>
                <a:gd name="T3" fmla="*/ 0 h 95"/>
                <a:gd name="T4" fmla="*/ 0 w 167"/>
                <a:gd name="T5" fmla="*/ 54 h 95"/>
                <a:gd name="T6" fmla="*/ 70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70" y="95"/>
                  </a:lnTo>
                  <a:lnTo>
                    <a:pt x="167" y="41"/>
                  </a:lnTo>
                  <a:close/>
                </a:path>
              </a:pathLst>
            </a:custGeom>
            <a:solidFill>
              <a:srgbClr val="484F72"/>
            </a:solidFill>
            <a:ln>
              <a:noFill/>
            </a:ln>
          </p:spPr>
          <p:txBody>
            <a:bodyPr anchor="ctr"/>
            <a:lstStyle/>
            <a:p>
              <a:pPr algn="ctr"/>
            </a:p>
          </p:txBody>
        </p:sp>
        <p:sp>
          <p:nvSpPr>
            <p:cNvPr id="1049262" name="ïsḷídê"/>
            <p:cNvSpPr/>
            <p:nvPr/>
          </p:nvSpPr>
          <p:spPr bwMode="auto">
            <a:xfrm>
              <a:off x="6078538" y="4267200"/>
              <a:ext cx="263525" cy="155575"/>
            </a:xfrm>
            <a:custGeom>
              <a:avLst/>
              <a:gdLst>
                <a:gd name="T0" fmla="*/ 166 w 166"/>
                <a:gd name="T1" fmla="*/ 44 h 98"/>
                <a:gd name="T2" fmla="*/ 95 w 166"/>
                <a:gd name="T3" fmla="*/ 0 h 98"/>
                <a:gd name="T4" fmla="*/ 0 w 166"/>
                <a:gd name="T5" fmla="*/ 57 h 98"/>
                <a:gd name="T6" fmla="*/ 71 w 166"/>
                <a:gd name="T7" fmla="*/ 98 h 98"/>
                <a:gd name="T8" fmla="*/ 166 w 166"/>
                <a:gd name="T9" fmla="*/ 44 h 98"/>
              </a:gdLst>
              <a:ahLst/>
              <a:cxnLst>
                <a:cxn ang="0">
                  <a:pos x="T0" y="T1"/>
                </a:cxn>
                <a:cxn ang="0">
                  <a:pos x="T2" y="T3"/>
                </a:cxn>
                <a:cxn ang="0">
                  <a:pos x="T4" y="T5"/>
                </a:cxn>
                <a:cxn ang="0">
                  <a:pos x="T6" y="T7"/>
                </a:cxn>
                <a:cxn ang="0">
                  <a:pos x="T8" y="T9"/>
                </a:cxn>
              </a:cxnLst>
              <a:rect l="0" t="0" r="r" b="b"/>
              <a:pathLst>
                <a:path w="166" h="98">
                  <a:moveTo>
                    <a:pt x="166" y="44"/>
                  </a:moveTo>
                  <a:lnTo>
                    <a:pt x="95" y="0"/>
                  </a:lnTo>
                  <a:lnTo>
                    <a:pt x="0" y="57"/>
                  </a:lnTo>
                  <a:lnTo>
                    <a:pt x="71" y="98"/>
                  </a:lnTo>
                  <a:lnTo>
                    <a:pt x="166" y="44"/>
                  </a:lnTo>
                  <a:close/>
                </a:path>
              </a:pathLst>
            </a:custGeom>
            <a:solidFill>
              <a:srgbClr val="484F72"/>
            </a:solidFill>
            <a:ln>
              <a:noFill/>
            </a:ln>
          </p:spPr>
          <p:txBody>
            <a:bodyPr anchor="ctr"/>
            <a:lstStyle/>
            <a:p>
              <a:pPr algn="ctr"/>
            </a:p>
          </p:txBody>
        </p:sp>
        <p:sp>
          <p:nvSpPr>
            <p:cNvPr id="1049263" name="íṣ1ïḓe"/>
            <p:cNvSpPr/>
            <p:nvPr/>
          </p:nvSpPr>
          <p:spPr bwMode="auto">
            <a:xfrm>
              <a:off x="5910263" y="437356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264" name="ï$ḷîdè"/>
            <p:cNvSpPr/>
            <p:nvPr/>
          </p:nvSpPr>
          <p:spPr bwMode="auto">
            <a:xfrm>
              <a:off x="5886450" y="4162425"/>
              <a:ext cx="936625" cy="536575"/>
            </a:xfrm>
            <a:custGeom>
              <a:avLst/>
              <a:gdLst>
                <a:gd name="T0" fmla="*/ 590 w 590"/>
                <a:gd name="T1" fmla="*/ 41 h 338"/>
                <a:gd name="T2" fmla="*/ 518 w 590"/>
                <a:gd name="T3" fmla="*/ 0 h 338"/>
                <a:gd name="T4" fmla="*/ 0 w 590"/>
                <a:gd name="T5" fmla="*/ 297 h 338"/>
                <a:gd name="T6" fmla="*/ 69 w 590"/>
                <a:gd name="T7" fmla="*/ 338 h 338"/>
                <a:gd name="T8" fmla="*/ 590 w 590"/>
                <a:gd name="T9" fmla="*/ 41 h 338"/>
              </a:gdLst>
              <a:ahLst/>
              <a:cxnLst>
                <a:cxn ang="0">
                  <a:pos x="T0" y="T1"/>
                </a:cxn>
                <a:cxn ang="0">
                  <a:pos x="T2" y="T3"/>
                </a:cxn>
                <a:cxn ang="0">
                  <a:pos x="T4" y="T5"/>
                </a:cxn>
                <a:cxn ang="0">
                  <a:pos x="T6" y="T7"/>
                </a:cxn>
                <a:cxn ang="0">
                  <a:pos x="T8" y="T9"/>
                </a:cxn>
              </a:cxnLst>
              <a:rect l="0" t="0" r="r" b="b"/>
              <a:pathLst>
                <a:path w="590" h="338">
                  <a:moveTo>
                    <a:pt x="590" y="41"/>
                  </a:moveTo>
                  <a:lnTo>
                    <a:pt x="518" y="0"/>
                  </a:lnTo>
                  <a:lnTo>
                    <a:pt x="0" y="297"/>
                  </a:lnTo>
                  <a:lnTo>
                    <a:pt x="69" y="338"/>
                  </a:lnTo>
                  <a:lnTo>
                    <a:pt x="590" y="41"/>
                  </a:lnTo>
                  <a:close/>
                </a:path>
              </a:pathLst>
            </a:custGeom>
            <a:solidFill>
              <a:srgbClr val="484F72"/>
            </a:solidFill>
            <a:ln>
              <a:noFill/>
            </a:ln>
          </p:spPr>
          <p:txBody>
            <a:bodyPr anchor="ctr"/>
            <a:lstStyle/>
            <a:p>
              <a:pPr algn="ctr"/>
            </a:p>
          </p:txBody>
        </p:sp>
        <p:sp>
          <p:nvSpPr>
            <p:cNvPr id="1049265" name="ïşļîde"/>
            <p:cNvSpPr/>
            <p:nvPr/>
          </p:nvSpPr>
          <p:spPr bwMode="auto">
            <a:xfrm>
              <a:off x="4443413" y="4894263"/>
              <a:ext cx="257175" cy="150813"/>
            </a:xfrm>
            <a:custGeom>
              <a:avLst/>
              <a:gdLst>
                <a:gd name="T0" fmla="*/ 162 w 162"/>
                <a:gd name="T1" fmla="*/ 41 h 95"/>
                <a:gd name="T2" fmla="*/ 93 w 162"/>
                <a:gd name="T3" fmla="*/ 0 h 95"/>
                <a:gd name="T4" fmla="*/ 0 w 162"/>
                <a:gd name="T5" fmla="*/ 52 h 95"/>
                <a:gd name="T6" fmla="*/ 69 w 162"/>
                <a:gd name="T7" fmla="*/ 95 h 95"/>
                <a:gd name="T8" fmla="*/ 162 w 162"/>
                <a:gd name="T9" fmla="*/ 41 h 95"/>
              </a:gdLst>
              <a:ahLst/>
              <a:cxnLst>
                <a:cxn ang="0">
                  <a:pos x="T0" y="T1"/>
                </a:cxn>
                <a:cxn ang="0">
                  <a:pos x="T2" y="T3"/>
                </a:cxn>
                <a:cxn ang="0">
                  <a:pos x="T4" y="T5"/>
                </a:cxn>
                <a:cxn ang="0">
                  <a:pos x="T6" y="T7"/>
                </a:cxn>
                <a:cxn ang="0">
                  <a:pos x="T8" y="T9"/>
                </a:cxn>
              </a:cxnLst>
              <a:rect l="0" t="0" r="r" b="b"/>
              <a:pathLst>
                <a:path w="162" h="95">
                  <a:moveTo>
                    <a:pt x="162" y="41"/>
                  </a:moveTo>
                  <a:lnTo>
                    <a:pt x="93" y="0"/>
                  </a:lnTo>
                  <a:lnTo>
                    <a:pt x="0" y="52"/>
                  </a:lnTo>
                  <a:lnTo>
                    <a:pt x="69" y="95"/>
                  </a:lnTo>
                  <a:lnTo>
                    <a:pt x="162" y="41"/>
                  </a:lnTo>
                  <a:close/>
                </a:path>
              </a:pathLst>
            </a:custGeom>
            <a:solidFill>
              <a:srgbClr val="484F72"/>
            </a:solidFill>
            <a:ln>
              <a:noFill/>
            </a:ln>
          </p:spPr>
          <p:txBody>
            <a:bodyPr anchor="ctr"/>
            <a:lstStyle/>
            <a:p>
              <a:pPr algn="ctr"/>
            </a:p>
          </p:txBody>
        </p:sp>
        <p:sp>
          <p:nvSpPr>
            <p:cNvPr id="1049266" name="îšḻïḑe"/>
            <p:cNvSpPr/>
            <p:nvPr/>
          </p:nvSpPr>
          <p:spPr bwMode="auto">
            <a:xfrm>
              <a:off x="4305300" y="4805363"/>
              <a:ext cx="257175" cy="150813"/>
            </a:xfrm>
            <a:custGeom>
              <a:avLst/>
              <a:gdLst>
                <a:gd name="T0" fmla="*/ 162 w 162"/>
                <a:gd name="T1" fmla="*/ 43 h 95"/>
                <a:gd name="T2" fmla="*/ 92 w 162"/>
                <a:gd name="T3" fmla="*/ 0 h 95"/>
                <a:gd name="T4" fmla="*/ 0 w 162"/>
                <a:gd name="T5" fmla="*/ 54 h 95"/>
                <a:gd name="T6" fmla="*/ 69 w 162"/>
                <a:gd name="T7" fmla="*/ 95 h 95"/>
                <a:gd name="T8" fmla="*/ 162 w 162"/>
                <a:gd name="T9" fmla="*/ 43 h 95"/>
              </a:gdLst>
              <a:ahLst/>
              <a:cxnLst>
                <a:cxn ang="0">
                  <a:pos x="T0" y="T1"/>
                </a:cxn>
                <a:cxn ang="0">
                  <a:pos x="T2" y="T3"/>
                </a:cxn>
                <a:cxn ang="0">
                  <a:pos x="T4" y="T5"/>
                </a:cxn>
                <a:cxn ang="0">
                  <a:pos x="T6" y="T7"/>
                </a:cxn>
                <a:cxn ang="0">
                  <a:pos x="T8" y="T9"/>
                </a:cxn>
              </a:cxnLst>
              <a:rect l="0" t="0" r="r" b="b"/>
              <a:pathLst>
                <a:path w="162" h="95">
                  <a:moveTo>
                    <a:pt x="162" y="43"/>
                  </a:moveTo>
                  <a:lnTo>
                    <a:pt x="92" y="0"/>
                  </a:lnTo>
                  <a:lnTo>
                    <a:pt x="0" y="54"/>
                  </a:lnTo>
                  <a:lnTo>
                    <a:pt x="69" y="95"/>
                  </a:lnTo>
                  <a:lnTo>
                    <a:pt x="162" y="43"/>
                  </a:lnTo>
                  <a:close/>
                </a:path>
              </a:pathLst>
            </a:custGeom>
            <a:solidFill>
              <a:srgbClr val="484F72"/>
            </a:solidFill>
            <a:ln>
              <a:noFill/>
            </a:ln>
          </p:spPr>
          <p:txBody>
            <a:bodyPr anchor="ctr"/>
            <a:lstStyle/>
            <a:p>
              <a:pPr algn="ctr"/>
            </a:p>
          </p:txBody>
        </p:sp>
        <p:sp>
          <p:nvSpPr>
            <p:cNvPr id="1049267" name="íŝliḋê"/>
            <p:cNvSpPr/>
            <p:nvPr/>
          </p:nvSpPr>
          <p:spPr bwMode="auto">
            <a:xfrm>
              <a:off x="4505325" y="4532313"/>
              <a:ext cx="260350" cy="150813"/>
            </a:xfrm>
            <a:custGeom>
              <a:avLst/>
              <a:gdLst>
                <a:gd name="T0" fmla="*/ 164 w 164"/>
                <a:gd name="T1" fmla="*/ 41 h 95"/>
                <a:gd name="T2" fmla="*/ 92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2" y="0"/>
                  </a:lnTo>
                  <a:lnTo>
                    <a:pt x="0" y="54"/>
                  </a:lnTo>
                  <a:lnTo>
                    <a:pt x="72" y="95"/>
                  </a:lnTo>
                  <a:lnTo>
                    <a:pt x="164" y="41"/>
                  </a:lnTo>
                  <a:close/>
                </a:path>
              </a:pathLst>
            </a:custGeom>
            <a:solidFill>
              <a:srgbClr val="484F72"/>
            </a:solidFill>
            <a:ln>
              <a:noFill/>
            </a:ln>
          </p:spPr>
          <p:txBody>
            <a:bodyPr anchor="ctr"/>
            <a:lstStyle/>
            <a:p>
              <a:pPr algn="ctr"/>
            </a:p>
          </p:txBody>
        </p:sp>
        <p:sp>
          <p:nvSpPr>
            <p:cNvPr id="1049268" name="ïşlïḑè"/>
            <p:cNvSpPr/>
            <p:nvPr/>
          </p:nvSpPr>
          <p:spPr bwMode="auto">
            <a:xfrm>
              <a:off x="5886450" y="4568825"/>
              <a:ext cx="738188" cy="431800"/>
            </a:xfrm>
            <a:custGeom>
              <a:avLst/>
              <a:gdLst>
                <a:gd name="T0" fmla="*/ 465 w 465"/>
                <a:gd name="T1" fmla="*/ 110 h 272"/>
                <a:gd name="T2" fmla="*/ 272 w 465"/>
                <a:gd name="T3" fmla="*/ 0 h 272"/>
                <a:gd name="T4" fmla="*/ 0 w 465"/>
                <a:gd name="T5" fmla="*/ 159 h 272"/>
                <a:gd name="T6" fmla="*/ 182 w 465"/>
                <a:gd name="T7" fmla="*/ 272 h 272"/>
                <a:gd name="T8" fmla="*/ 465 w 465"/>
                <a:gd name="T9" fmla="*/ 110 h 272"/>
              </a:gdLst>
              <a:ahLst/>
              <a:cxnLst>
                <a:cxn ang="0">
                  <a:pos x="T0" y="T1"/>
                </a:cxn>
                <a:cxn ang="0">
                  <a:pos x="T2" y="T3"/>
                </a:cxn>
                <a:cxn ang="0">
                  <a:pos x="T4" y="T5"/>
                </a:cxn>
                <a:cxn ang="0">
                  <a:pos x="T6" y="T7"/>
                </a:cxn>
                <a:cxn ang="0">
                  <a:pos x="T8" y="T9"/>
                </a:cxn>
              </a:cxnLst>
              <a:rect l="0" t="0" r="r" b="b"/>
              <a:pathLst>
                <a:path w="465" h="272">
                  <a:moveTo>
                    <a:pt x="465" y="110"/>
                  </a:moveTo>
                  <a:lnTo>
                    <a:pt x="272" y="0"/>
                  </a:lnTo>
                  <a:lnTo>
                    <a:pt x="0" y="159"/>
                  </a:lnTo>
                  <a:lnTo>
                    <a:pt x="182" y="272"/>
                  </a:lnTo>
                  <a:lnTo>
                    <a:pt x="465" y="110"/>
                  </a:lnTo>
                  <a:close/>
                </a:path>
              </a:pathLst>
            </a:custGeom>
            <a:solidFill>
              <a:srgbClr val="484F72"/>
            </a:solidFill>
            <a:ln>
              <a:noFill/>
            </a:ln>
          </p:spPr>
          <p:txBody>
            <a:bodyPr anchor="ctr"/>
            <a:lstStyle/>
            <a:p>
              <a:pPr algn="ctr"/>
            </a:p>
          </p:txBody>
        </p:sp>
        <p:sp>
          <p:nvSpPr>
            <p:cNvPr id="1049269" name="iṧliḓé"/>
            <p:cNvSpPr/>
            <p:nvPr/>
          </p:nvSpPr>
          <p:spPr bwMode="auto">
            <a:xfrm>
              <a:off x="3767138" y="1677988"/>
              <a:ext cx="2327275" cy="2849563"/>
            </a:xfrm>
            <a:custGeom>
              <a:avLst/>
              <a:gdLst>
                <a:gd name="T0" fmla="*/ 0 w 1466"/>
                <a:gd name="T1" fmla="*/ 844 h 1795"/>
                <a:gd name="T2" fmla="*/ 0 w 1466"/>
                <a:gd name="T3" fmla="*/ 1795 h 1795"/>
                <a:gd name="T4" fmla="*/ 1456 w 1466"/>
                <a:gd name="T5" fmla="*/ 972 h 1795"/>
                <a:gd name="T6" fmla="*/ 1466 w 1466"/>
                <a:gd name="T7" fmla="*/ 0 h 1795"/>
                <a:gd name="T8" fmla="*/ 0 w 1466"/>
                <a:gd name="T9" fmla="*/ 844 h 1795"/>
              </a:gdLst>
              <a:ahLst/>
              <a:cxnLst>
                <a:cxn ang="0">
                  <a:pos x="T0" y="T1"/>
                </a:cxn>
                <a:cxn ang="0">
                  <a:pos x="T2" y="T3"/>
                </a:cxn>
                <a:cxn ang="0">
                  <a:pos x="T4" y="T5"/>
                </a:cxn>
                <a:cxn ang="0">
                  <a:pos x="T6" y="T7"/>
                </a:cxn>
                <a:cxn ang="0">
                  <a:pos x="T8" y="T9"/>
                </a:cxn>
              </a:cxnLst>
              <a:rect l="0" t="0" r="r" b="b"/>
              <a:pathLst>
                <a:path w="1466" h="1795">
                  <a:moveTo>
                    <a:pt x="0" y="844"/>
                  </a:moveTo>
                  <a:lnTo>
                    <a:pt x="0" y="1795"/>
                  </a:lnTo>
                  <a:lnTo>
                    <a:pt x="1456" y="972"/>
                  </a:lnTo>
                  <a:lnTo>
                    <a:pt x="1466" y="0"/>
                  </a:lnTo>
                  <a:lnTo>
                    <a:pt x="0" y="844"/>
                  </a:lnTo>
                  <a:close/>
                </a:path>
              </a:pathLst>
            </a:custGeom>
            <a:solidFill>
              <a:srgbClr val="8FD1CC"/>
            </a:solidFill>
            <a:ln>
              <a:noFill/>
            </a:ln>
          </p:spPr>
          <p:txBody>
            <a:bodyPr anchor="ctr"/>
            <a:lstStyle/>
            <a:p>
              <a:pPr algn="ctr"/>
            </a:p>
          </p:txBody>
        </p:sp>
        <p:sp>
          <p:nvSpPr>
            <p:cNvPr id="1049270" name="ïṧľîde"/>
            <p:cNvSpPr/>
            <p:nvPr/>
          </p:nvSpPr>
          <p:spPr bwMode="auto">
            <a:xfrm>
              <a:off x="4929188" y="2260600"/>
              <a:ext cx="39688" cy="52388"/>
            </a:xfrm>
            <a:custGeom>
              <a:avLst/>
              <a:gdLst>
                <a:gd name="T0" fmla="*/ 2 w 10"/>
                <a:gd name="T1" fmla="*/ 5 h 13"/>
                <a:gd name="T2" fmla="*/ 3 w 10"/>
                <a:gd name="T3" fmla="*/ 12 h 13"/>
                <a:gd name="T4" fmla="*/ 9 w 10"/>
                <a:gd name="T5" fmla="*/ 8 h 13"/>
                <a:gd name="T6" fmla="*/ 7 w 10"/>
                <a:gd name="T7" fmla="*/ 1 h 13"/>
                <a:gd name="T8" fmla="*/ 2 w 10"/>
                <a:gd name="T9" fmla="*/ 5 h 13"/>
              </a:gdLst>
              <a:ahLst/>
              <a:cxnLst>
                <a:cxn ang="0">
                  <a:pos x="T0" y="T1"/>
                </a:cxn>
                <a:cxn ang="0">
                  <a:pos x="T2" y="T3"/>
                </a:cxn>
                <a:cxn ang="0">
                  <a:pos x="T4" y="T5"/>
                </a:cxn>
                <a:cxn ang="0">
                  <a:pos x="T6" y="T7"/>
                </a:cxn>
                <a:cxn ang="0">
                  <a:pos x="T8" y="T9"/>
                </a:cxn>
              </a:cxnLst>
              <a:rect l="0" t="0" r="r" b="b"/>
              <a:pathLst>
                <a:path w="10" h="13">
                  <a:moveTo>
                    <a:pt x="2" y="5"/>
                  </a:moveTo>
                  <a:cubicBezTo>
                    <a:pt x="0" y="8"/>
                    <a:pt x="1" y="11"/>
                    <a:pt x="3" y="12"/>
                  </a:cubicBezTo>
                  <a:cubicBezTo>
                    <a:pt x="5" y="13"/>
                    <a:pt x="8" y="11"/>
                    <a:pt x="9" y="8"/>
                  </a:cubicBezTo>
                  <a:cubicBezTo>
                    <a:pt x="10" y="5"/>
                    <a:pt x="10" y="2"/>
                    <a:pt x="7" y="1"/>
                  </a:cubicBezTo>
                  <a:cubicBezTo>
                    <a:pt x="5" y="0"/>
                    <a:pt x="3" y="2"/>
                    <a:pt x="2" y="5"/>
                  </a:cubicBezTo>
                  <a:close/>
                </a:path>
              </a:pathLst>
            </a:custGeom>
            <a:solidFill>
              <a:srgbClr val="86A2B7"/>
            </a:solidFill>
            <a:ln>
              <a:noFill/>
            </a:ln>
          </p:spPr>
          <p:txBody>
            <a:bodyPr anchor="ctr"/>
            <a:lstStyle/>
            <a:p>
              <a:pPr algn="ctr"/>
            </a:p>
          </p:txBody>
        </p:sp>
        <p:sp>
          <p:nvSpPr>
            <p:cNvPr id="1049271" name="ís1îḑe"/>
            <p:cNvSpPr/>
            <p:nvPr/>
          </p:nvSpPr>
          <p:spPr bwMode="auto">
            <a:xfrm>
              <a:off x="4864100" y="3379788"/>
              <a:ext cx="0" cy="0"/>
            </a:xfrm>
            <a:prstGeom prst="line">
              <a:avLst/>
            </a:prstGeom>
            <a:noFill/>
            <a:ln w="15875" cap="flat">
              <a:solidFill>
                <a:srgbClr val="417ED6"/>
              </a:solidFill>
              <a:prstDash val="solid"/>
              <a:miter lim="800000"/>
            </a:ln>
          </p:spPr>
          <p:txBody>
            <a:bodyPr anchor="ctr"/>
            <a:lstStyle/>
            <a:p>
              <a:pPr algn="ctr"/>
            </a:p>
          </p:txBody>
        </p:sp>
        <p:sp>
          <p:nvSpPr>
            <p:cNvPr id="1049272" name="ïṡ1iḍe"/>
            <p:cNvSpPr/>
            <p:nvPr/>
          </p:nvSpPr>
          <p:spPr bwMode="auto">
            <a:xfrm>
              <a:off x="3767138" y="3257550"/>
              <a:ext cx="2254250" cy="379413"/>
            </a:xfrm>
            <a:custGeom>
              <a:avLst/>
              <a:gdLst>
                <a:gd name="T0" fmla="*/ 1191 w 1420"/>
                <a:gd name="T1" fmla="*/ 128 h 239"/>
                <a:gd name="T2" fmla="*/ 0 w 1420"/>
                <a:gd name="T3" fmla="*/ 239 h 239"/>
                <a:gd name="T4" fmla="*/ 0 w 1420"/>
                <a:gd name="T5" fmla="*/ 110 h 239"/>
                <a:gd name="T6" fmla="*/ 1420 w 1420"/>
                <a:gd name="T7" fmla="*/ 0 h 239"/>
                <a:gd name="T8" fmla="*/ 1191 w 1420"/>
                <a:gd name="T9" fmla="*/ 128 h 239"/>
              </a:gdLst>
              <a:ahLst/>
              <a:cxnLst>
                <a:cxn ang="0">
                  <a:pos x="T0" y="T1"/>
                </a:cxn>
                <a:cxn ang="0">
                  <a:pos x="T2" y="T3"/>
                </a:cxn>
                <a:cxn ang="0">
                  <a:pos x="T4" y="T5"/>
                </a:cxn>
                <a:cxn ang="0">
                  <a:pos x="T6" y="T7"/>
                </a:cxn>
                <a:cxn ang="0">
                  <a:pos x="T8" y="T9"/>
                </a:cxn>
              </a:cxnLst>
              <a:rect l="0" t="0" r="r" b="b"/>
              <a:pathLst>
                <a:path w="1420" h="239">
                  <a:moveTo>
                    <a:pt x="1191" y="128"/>
                  </a:moveTo>
                  <a:lnTo>
                    <a:pt x="0" y="239"/>
                  </a:lnTo>
                  <a:lnTo>
                    <a:pt x="0" y="110"/>
                  </a:lnTo>
                  <a:lnTo>
                    <a:pt x="1420" y="0"/>
                  </a:lnTo>
                  <a:lnTo>
                    <a:pt x="1191" y="128"/>
                  </a:lnTo>
                  <a:close/>
                </a:path>
              </a:pathLst>
            </a:custGeom>
            <a:solidFill>
              <a:srgbClr val="FFFFFF"/>
            </a:solidFill>
            <a:ln>
              <a:noFill/>
            </a:ln>
          </p:spPr>
          <p:txBody>
            <a:bodyPr anchor="ctr"/>
            <a:lstStyle/>
            <a:p>
              <a:pPr algn="ctr"/>
            </a:p>
          </p:txBody>
        </p:sp>
        <p:sp>
          <p:nvSpPr>
            <p:cNvPr id="1049273" name="ïṧḻïďe"/>
            <p:cNvSpPr/>
            <p:nvPr/>
          </p:nvSpPr>
          <p:spPr bwMode="auto">
            <a:xfrm>
              <a:off x="3767138" y="2851150"/>
              <a:ext cx="2311400" cy="406400"/>
            </a:xfrm>
            <a:custGeom>
              <a:avLst/>
              <a:gdLst>
                <a:gd name="T0" fmla="*/ 0 w 1456"/>
                <a:gd name="T1" fmla="*/ 256 h 256"/>
                <a:gd name="T2" fmla="*/ 1456 w 1456"/>
                <a:gd name="T3" fmla="*/ 159 h 256"/>
                <a:gd name="T4" fmla="*/ 1456 w 1456"/>
                <a:gd name="T5" fmla="*/ 0 h 256"/>
                <a:gd name="T6" fmla="*/ 0 w 1456"/>
                <a:gd name="T7" fmla="*/ 105 h 256"/>
                <a:gd name="T8" fmla="*/ 0 w 1456"/>
                <a:gd name="T9" fmla="*/ 256 h 256"/>
              </a:gdLst>
              <a:ahLst/>
              <a:cxnLst>
                <a:cxn ang="0">
                  <a:pos x="T0" y="T1"/>
                </a:cxn>
                <a:cxn ang="0">
                  <a:pos x="T2" y="T3"/>
                </a:cxn>
                <a:cxn ang="0">
                  <a:pos x="T4" y="T5"/>
                </a:cxn>
                <a:cxn ang="0">
                  <a:pos x="T6" y="T7"/>
                </a:cxn>
                <a:cxn ang="0">
                  <a:pos x="T8" y="T9"/>
                </a:cxn>
              </a:cxnLst>
              <a:rect l="0" t="0" r="r" b="b"/>
              <a:pathLst>
                <a:path w="1456" h="256">
                  <a:moveTo>
                    <a:pt x="0" y="256"/>
                  </a:moveTo>
                  <a:lnTo>
                    <a:pt x="1456" y="159"/>
                  </a:lnTo>
                  <a:lnTo>
                    <a:pt x="1456" y="0"/>
                  </a:lnTo>
                  <a:lnTo>
                    <a:pt x="0" y="105"/>
                  </a:lnTo>
                  <a:lnTo>
                    <a:pt x="0" y="256"/>
                  </a:lnTo>
                  <a:close/>
                </a:path>
              </a:pathLst>
            </a:custGeom>
            <a:solidFill>
              <a:srgbClr val="FFFFFF"/>
            </a:solidFill>
            <a:ln>
              <a:noFill/>
            </a:ln>
          </p:spPr>
          <p:txBody>
            <a:bodyPr anchor="ctr"/>
            <a:lstStyle/>
            <a:p>
              <a:pPr algn="ctr"/>
            </a:p>
          </p:txBody>
        </p:sp>
        <p:sp>
          <p:nvSpPr>
            <p:cNvPr id="1049274" name="işľiḑè"/>
            <p:cNvSpPr/>
            <p:nvPr/>
          </p:nvSpPr>
          <p:spPr bwMode="auto">
            <a:xfrm>
              <a:off x="6672263" y="2854325"/>
              <a:ext cx="750888" cy="1209675"/>
            </a:xfrm>
            <a:custGeom>
              <a:avLst/>
              <a:gdLst>
                <a:gd name="T0" fmla="*/ 184 w 184"/>
                <a:gd name="T1" fmla="*/ 295 h 297"/>
                <a:gd name="T2" fmla="*/ 182 w 184"/>
                <a:gd name="T3" fmla="*/ 64 h 297"/>
                <a:gd name="T4" fmla="*/ 1 w 184"/>
                <a:gd name="T5" fmla="*/ 64 h 297"/>
                <a:gd name="T6" fmla="*/ 0 w 184"/>
                <a:gd name="T7" fmla="*/ 297 h 297"/>
                <a:gd name="T8" fmla="*/ 184 w 184"/>
                <a:gd name="T9" fmla="*/ 295 h 297"/>
              </a:gdLst>
              <a:ahLst/>
              <a:cxnLst>
                <a:cxn ang="0">
                  <a:pos x="T0" y="T1"/>
                </a:cxn>
                <a:cxn ang="0">
                  <a:pos x="T2" y="T3"/>
                </a:cxn>
                <a:cxn ang="0">
                  <a:pos x="T4" y="T5"/>
                </a:cxn>
                <a:cxn ang="0">
                  <a:pos x="T6" y="T7"/>
                </a:cxn>
                <a:cxn ang="0">
                  <a:pos x="T8" y="T9"/>
                </a:cxn>
              </a:cxnLst>
              <a:rect l="0" t="0" r="r" b="b"/>
              <a:pathLst>
                <a:path w="184" h="297">
                  <a:moveTo>
                    <a:pt x="184" y="295"/>
                  </a:moveTo>
                  <a:cubicBezTo>
                    <a:pt x="182" y="64"/>
                    <a:pt x="182" y="64"/>
                    <a:pt x="182" y="64"/>
                  </a:cubicBezTo>
                  <a:cubicBezTo>
                    <a:pt x="137" y="0"/>
                    <a:pt x="47" y="8"/>
                    <a:pt x="1" y="64"/>
                  </a:cubicBezTo>
                  <a:cubicBezTo>
                    <a:pt x="0" y="297"/>
                    <a:pt x="0" y="297"/>
                    <a:pt x="0" y="297"/>
                  </a:cubicBezTo>
                  <a:lnTo>
                    <a:pt x="184" y="295"/>
                  </a:lnTo>
                  <a:close/>
                </a:path>
              </a:pathLst>
            </a:custGeom>
            <a:solidFill>
              <a:srgbClr val="F5F5F5"/>
            </a:solidFill>
            <a:ln>
              <a:noFill/>
            </a:ln>
          </p:spPr>
          <p:txBody>
            <a:bodyPr anchor="ctr"/>
            <a:lstStyle/>
            <a:p>
              <a:pPr algn="ctr"/>
            </a:p>
          </p:txBody>
        </p:sp>
        <p:sp>
          <p:nvSpPr>
            <p:cNvPr id="1049275" name="ïṥ1ídé"/>
            <p:cNvSpPr/>
            <p:nvPr/>
          </p:nvSpPr>
          <p:spPr bwMode="auto">
            <a:xfrm>
              <a:off x="6656388" y="2513013"/>
              <a:ext cx="774700" cy="788988"/>
            </a:xfrm>
            <a:custGeom>
              <a:avLst/>
              <a:gdLst>
                <a:gd name="T0" fmla="*/ 190 w 190"/>
                <a:gd name="T1" fmla="*/ 23 h 194"/>
                <a:gd name="T2" fmla="*/ 190 w 190"/>
                <a:gd name="T3" fmla="*/ 133 h 194"/>
                <a:gd name="T4" fmla="*/ 105 w 190"/>
                <a:gd name="T5" fmla="*/ 192 h 194"/>
                <a:gd name="T6" fmla="*/ 1 w 190"/>
                <a:gd name="T7" fmla="*/ 133 h 194"/>
                <a:gd name="T8" fmla="*/ 4 w 190"/>
                <a:gd name="T9" fmla="*/ 0 h 194"/>
                <a:gd name="T10" fmla="*/ 93 w 190"/>
                <a:gd name="T11" fmla="*/ 42 h 194"/>
                <a:gd name="T12" fmla="*/ 190 w 190"/>
                <a:gd name="T13" fmla="*/ 23 h 194"/>
              </a:gdLst>
              <a:ahLst/>
              <a:cxnLst>
                <a:cxn ang="0">
                  <a:pos x="T0" y="T1"/>
                </a:cxn>
                <a:cxn ang="0">
                  <a:pos x="T2" y="T3"/>
                </a:cxn>
                <a:cxn ang="0">
                  <a:pos x="T4" y="T5"/>
                </a:cxn>
                <a:cxn ang="0">
                  <a:pos x="T6" y="T7"/>
                </a:cxn>
                <a:cxn ang="0">
                  <a:pos x="T8" y="T9"/>
                </a:cxn>
                <a:cxn ang="0">
                  <a:pos x="T10" y="T11"/>
                </a:cxn>
                <a:cxn ang="0">
                  <a:pos x="T12" y="T13"/>
                </a:cxn>
              </a:cxnLst>
              <a:rect l="0" t="0" r="r" b="b"/>
              <a:pathLst>
                <a:path w="190" h="194">
                  <a:moveTo>
                    <a:pt x="190" y="23"/>
                  </a:moveTo>
                  <a:cubicBezTo>
                    <a:pt x="190" y="133"/>
                    <a:pt x="190" y="133"/>
                    <a:pt x="190" y="133"/>
                  </a:cubicBezTo>
                  <a:cubicBezTo>
                    <a:pt x="190" y="133"/>
                    <a:pt x="190" y="191"/>
                    <a:pt x="105" y="192"/>
                  </a:cubicBezTo>
                  <a:cubicBezTo>
                    <a:pt x="0" y="194"/>
                    <a:pt x="1" y="133"/>
                    <a:pt x="1" y="133"/>
                  </a:cubicBezTo>
                  <a:cubicBezTo>
                    <a:pt x="4" y="0"/>
                    <a:pt x="4" y="0"/>
                    <a:pt x="4" y="0"/>
                  </a:cubicBezTo>
                  <a:cubicBezTo>
                    <a:pt x="4" y="0"/>
                    <a:pt x="14" y="44"/>
                    <a:pt x="93" y="42"/>
                  </a:cubicBezTo>
                  <a:cubicBezTo>
                    <a:pt x="181" y="40"/>
                    <a:pt x="190" y="23"/>
                    <a:pt x="190" y="23"/>
                  </a:cubicBezTo>
                  <a:close/>
                </a:path>
              </a:pathLst>
            </a:custGeom>
            <a:solidFill>
              <a:srgbClr val="EBEBEB"/>
            </a:solidFill>
            <a:ln>
              <a:noFill/>
            </a:ln>
          </p:spPr>
          <p:txBody>
            <a:bodyPr anchor="ctr"/>
            <a:lstStyle/>
            <a:p>
              <a:pPr algn="ctr"/>
            </a:p>
          </p:txBody>
        </p:sp>
        <p:sp>
          <p:nvSpPr>
            <p:cNvPr id="1049276" name="îŝḷiḓe"/>
            <p:cNvSpPr/>
            <p:nvPr/>
          </p:nvSpPr>
          <p:spPr bwMode="auto">
            <a:xfrm>
              <a:off x="4378325" y="1987550"/>
              <a:ext cx="1508125" cy="2076450"/>
            </a:xfrm>
            <a:custGeom>
              <a:avLst/>
              <a:gdLst>
                <a:gd name="T0" fmla="*/ 0 w 950"/>
                <a:gd name="T1" fmla="*/ 531 h 1308"/>
                <a:gd name="T2" fmla="*/ 3 w 950"/>
                <a:gd name="T3" fmla="*/ 1308 h 1308"/>
                <a:gd name="T4" fmla="*/ 950 w 950"/>
                <a:gd name="T5" fmla="*/ 772 h 1308"/>
                <a:gd name="T6" fmla="*/ 950 w 950"/>
                <a:gd name="T7" fmla="*/ 0 h 1308"/>
                <a:gd name="T8" fmla="*/ 0 w 950"/>
                <a:gd name="T9" fmla="*/ 531 h 1308"/>
              </a:gdLst>
              <a:ahLst/>
              <a:cxnLst>
                <a:cxn ang="0">
                  <a:pos x="T0" y="T1"/>
                </a:cxn>
                <a:cxn ang="0">
                  <a:pos x="T2" y="T3"/>
                </a:cxn>
                <a:cxn ang="0">
                  <a:pos x="T4" y="T5"/>
                </a:cxn>
                <a:cxn ang="0">
                  <a:pos x="T6" y="T7"/>
                </a:cxn>
                <a:cxn ang="0">
                  <a:pos x="T8" y="T9"/>
                </a:cxn>
              </a:cxnLst>
              <a:rect l="0" t="0" r="r" b="b"/>
              <a:pathLst>
                <a:path w="950" h="1308">
                  <a:moveTo>
                    <a:pt x="0" y="531"/>
                  </a:moveTo>
                  <a:lnTo>
                    <a:pt x="3" y="1308"/>
                  </a:lnTo>
                  <a:lnTo>
                    <a:pt x="950" y="772"/>
                  </a:lnTo>
                  <a:lnTo>
                    <a:pt x="950" y="0"/>
                  </a:lnTo>
                  <a:lnTo>
                    <a:pt x="0" y="531"/>
                  </a:lnTo>
                  <a:close/>
                </a:path>
              </a:pathLst>
            </a:custGeom>
            <a:solidFill>
              <a:srgbClr val="F8F9FB"/>
            </a:solidFill>
            <a:ln>
              <a:noFill/>
            </a:ln>
          </p:spPr>
          <p:txBody>
            <a:bodyPr anchor="ctr"/>
            <a:lstStyle/>
            <a:p>
              <a:pPr algn="ctr"/>
            </a:p>
          </p:txBody>
        </p:sp>
        <p:sp>
          <p:nvSpPr>
            <p:cNvPr id="1049277" name="ï$lide"/>
            <p:cNvSpPr/>
            <p:nvPr/>
          </p:nvSpPr>
          <p:spPr bwMode="auto">
            <a:xfrm>
              <a:off x="4383088" y="1982788"/>
              <a:ext cx="1506538" cy="969963"/>
            </a:xfrm>
            <a:custGeom>
              <a:avLst/>
              <a:gdLst>
                <a:gd name="T0" fmla="*/ 949 w 949"/>
                <a:gd name="T1" fmla="*/ 0 h 611"/>
                <a:gd name="T2" fmla="*/ 949 w 949"/>
                <a:gd name="T3" fmla="*/ 72 h 611"/>
                <a:gd name="T4" fmla="*/ 0 w 949"/>
                <a:gd name="T5" fmla="*/ 611 h 611"/>
                <a:gd name="T6" fmla="*/ 0 w 949"/>
                <a:gd name="T7" fmla="*/ 531 h 611"/>
                <a:gd name="T8" fmla="*/ 949 w 949"/>
                <a:gd name="T9" fmla="*/ 0 h 611"/>
              </a:gdLst>
              <a:ahLst/>
              <a:cxnLst>
                <a:cxn ang="0">
                  <a:pos x="T0" y="T1"/>
                </a:cxn>
                <a:cxn ang="0">
                  <a:pos x="T2" y="T3"/>
                </a:cxn>
                <a:cxn ang="0">
                  <a:pos x="T4" y="T5"/>
                </a:cxn>
                <a:cxn ang="0">
                  <a:pos x="T6" y="T7"/>
                </a:cxn>
                <a:cxn ang="0">
                  <a:pos x="T8" y="T9"/>
                </a:cxn>
              </a:cxnLst>
              <a:rect l="0" t="0" r="r" b="b"/>
              <a:pathLst>
                <a:path w="949" h="611">
                  <a:moveTo>
                    <a:pt x="949" y="0"/>
                  </a:moveTo>
                  <a:lnTo>
                    <a:pt x="949" y="72"/>
                  </a:lnTo>
                  <a:lnTo>
                    <a:pt x="0" y="611"/>
                  </a:lnTo>
                  <a:lnTo>
                    <a:pt x="0" y="531"/>
                  </a:lnTo>
                  <a:lnTo>
                    <a:pt x="949" y="0"/>
                  </a:lnTo>
                  <a:close/>
                </a:path>
              </a:pathLst>
            </a:custGeom>
            <a:solidFill>
              <a:srgbClr val="D3D3D3"/>
            </a:solidFill>
            <a:ln>
              <a:noFill/>
            </a:ln>
          </p:spPr>
          <p:txBody>
            <a:bodyPr anchor="ctr"/>
            <a:lstStyle/>
            <a:p>
              <a:pPr algn="ctr"/>
            </a:p>
          </p:txBody>
        </p:sp>
        <p:sp>
          <p:nvSpPr>
            <p:cNvPr id="1049278" name="íSľiḋê"/>
            <p:cNvSpPr/>
            <p:nvPr/>
          </p:nvSpPr>
          <p:spPr bwMode="auto">
            <a:xfrm>
              <a:off x="5022850" y="2208213"/>
              <a:ext cx="806450" cy="1041400"/>
            </a:xfrm>
            <a:custGeom>
              <a:avLst/>
              <a:gdLst>
                <a:gd name="T0" fmla="*/ 508 w 508"/>
                <a:gd name="T1" fmla="*/ 0 h 656"/>
                <a:gd name="T2" fmla="*/ 508 w 508"/>
                <a:gd name="T3" fmla="*/ 374 h 656"/>
                <a:gd name="T4" fmla="*/ 13 w 508"/>
                <a:gd name="T5" fmla="*/ 656 h 656"/>
                <a:gd name="T6" fmla="*/ 0 w 508"/>
                <a:gd name="T7" fmla="*/ 284 h 656"/>
                <a:gd name="T8" fmla="*/ 508 w 508"/>
                <a:gd name="T9" fmla="*/ 0 h 656"/>
              </a:gdLst>
              <a:ahLst/>
              <a:cxnLst>
                <a:cxn ang="0">
                  <a:pos x="T0" y="T1"/>
                </a:cxn>
                <a:cxn ang="0">
                  <a:pos x="T2" y="T3"/>
                </a:cxn>
                <a:cxn ang="0">
                  <a:pos x="T4" y="T5"/>
                </a:cxn>
                <a:cxn ang="0">
                  <a:pos x="T6" y="T7"/>
                </a:cxn>
                <a:cxn ang="0">
                  <a:pos x="T8" y="T9"/>
                </a:cxn>
              </a:cxnLst>
              <a:rect l="0" t="0" r="r" b="b"/>
              <a:pathLst>
                <a:path w="508" h="656">
                  <a:moveTo>
                    <a:pt x="508" y="0"/>
                  </a:moveTo>
                  <a:lnTo>
                    <a:pt x="508" y="374"/>
                  </a:lnTo>
                  <a:lnTo>
                    <a:pt x="13" y="656"/>
                  </a:lnTo>
                  <a:lnTo>
                    <a:pt x="0" y="284"/>
                  </a:lnTo>
                  <a:lnTo>
                    <a:pt x="508" y="0"/>
                  </a:lnTo>
                  <a:close/>
                </a:path>
              </a:pathLst>
            </a:custGeom>
            <a:solidFill>
              <a:srgbClr val="4D9596"/>
            </a:solidFill>
            <a:ln>
              <a:noFill/>
            </a:ln>
          </p:spPr>
          <p:txBody>
            <a:bodyPr anchor="ctr"/>
            <a:lstStyle/>
            <a:p>
              <a:pPr algn="ctr"/>
            </a:p>
          </p:txBody>
        </p:sp>
        <p:sp>
          <p:nvSpPr>
            <p:cNvPr id="1049279" name="îsḻiḑe"/>
            <p:cNvSpPr/>
            <p:nvPr/>
          </p:nvSpPr>
          <p:spPr bwMode="auto">
            <a:xfrm>
              <a:off x="5038725" y="2728913"/>
              <a:ext cx="795338" cy="520700"/>
            </a:xfrm>
            <a:custGeom>
              <a:avLst/>
              <a:gdLst>
                <a:gd name="T0" fmla="*/ 501 w 501"/>
                <a:gd name="T1" fmla="*/ 49 h 328"/>
                <a:gd name="T2" fmla="*/ 498 w 501"/>
                <a:gd name="T3" fmla="*/ 0 h 328"/>
                <a:gd name="T4" fmla="*/ 0 w 501"/>
                <a:gd name="T5" fmla="*/ 277 h 328"/>
                <a:gd name="T6" fmla="*/ 3 w 501"/>
                <a:gd name="T7" fmla="*/ 328 h 328"/>
                <a:gd name="T8" fmla="*/ 501 w 501"/>
                <a:gd name="T9" fmla="*/ 49 h 328"/>
              </a:gdLst>
              <a:ahLst/>
              <a:cxnLst>
                <a:cxn ang="0">
                  <a:pos x="T0" y="T1"/>
                </a:cxn>
                <a:cxn ang="0">
                  <a:pos x="T2" y="T3"/>
                </a:cxn>
                <a:cxn ang="0">
                  <a:pos x="T4" y="T5"/>
                </a:cxn>
                <a:cxn ang="0">
                  <a:pos x="T6" y="T7"/>
                </a:cxn>
                <a:cxn ang="0">
                  <a:pos x="T8" y="T9"/>
                </a:cxn>
              </a:cxnLst>
              <a:rect l="0" t="0" r="r" b="b"/>
              <a:pathLst>
                <a:path w="501" h="328">
                  <a:moveTo>
                    <a:pt x="501" y="49"/>
                  </a:moveTo>
                  <a:lnTo>
                    <a:pt x="498" y="0"/>
                  </a:lnTo>
                  <a:lnTo>
                    <a:pt x="0" y="277"/>
                  </a:lnTo>
                  <a:lnTo>
                    <a:pt x="3" y="328"/>
                  </a:lnTo>
                  <a:lnTo>
                    <a:pt x="501" y="49"/>
                  </a:lnTo>
                  <a:close/>
                </a:path>
              </a:pathLst>
            </a:custGeom>
            <a:solidFill>
              <a:srgbClr val="E2ECF8"/>
            </a:solidFill>
            <a:ln>
              <a:noFill/>
            </a:ln>
          </p:spPr>
          <p:txBody>
            <a:bodyPr anchor="ctr"/>
            <a:lstStyle/>
            <a:p>
              <a:pPr algn="ctr"/>
            </a:p>
          </p:txBody>
        </p:sp>
        <p:sp>
          <p:nvSpPr>
            <p:cNvPr id="1049280" name="ïśļïḓe"/>
            <p:cNvSpPr/>
            <p:nvPr/>
          </p:nvSpPr>
          <p:spPr bwMode="auto">
            <a:xfrm>
              <a:off x="5418138" y="2622550"/>
              <a:ext cx="68263" cy="106363"/>
            </a:xfrm>
            <a:custGeom>
              <a:avLst/>
              <a:gdLst>
                <a:gd name="T0" fmla="*/ 0 w 43"/>
                <a:gd name="T1" fmla="*/ 0 h 67"/>
                <a:gd name="T2" fmla="*/ 0 w 43"/>
                <a:gd name="T3" fmla="*/ 67 h 67"/>
                <a:gd name="T4" fmla="*/ 43 w 43"/>
                <a:gd name="T5" fmla="*/ 16 h 67"/>
                <a:gd name="T6" fmla="*/ 0 w 43"/>
                <a:gd name="T7" fmla="*/ 0 h 67"/>
              </a:gdLst>
              <a:ahLst/>
              <a:cxnLst>
                <a:cxn ang="0">
                  <a:pos x="T0" y="T1"/>
                </a:cxn>
                <a:cxn ang="0">
                  <a:pos x="T2" y="T3"/>
                </a:cxn>
                <a:cxn ang="0">
                  <a:pos x="T4" y="T5"/>
                </a:cxn>
                <a:cxn ang="0">
                  <a:pos x="T6" y="T7"/>
                </a:cxn>
              </a:cxnLst>
              <a:rect l="0" t="0" r="r" b="b"/>
              <a:pathLst>
                <a:path w="43" h="67">
                  <a:moveTo>
                    <a:pt x="0" y="0"/>
                  </a:moveTo>
                  <a:lnTo>
                    <a:pt x="0" y="67"/>
                  </a:lnTo>
                  <a:lnTo>
                    <a:pt x="43" y="16"/>
                  </a:lnTo>
                  <a:lnTo>
                    <a:pt x="0" y="0"/>
                  </a:lnTo>
                  <a:close/>
                </a:path>
              </a:pathLst>
            </a:custGeom>
            <a:solidFill>
              <a:srgbClr val="F8F9FB"/>
            </a:solidFill>
            <a:ln>
              <a:noFill/>
            </a:ln>
          </p:spPr>
          <p:txBody>
            <a:bodyPr anchor="ctr"/>
            <a:lstStyle/>
            <a:p>
              <a:pPr algn="ctr"/>
            </a:p>
          </p:txBody>
        </p:sp>
        <p:sp>
          <p:nvSpPr>
            <p:cNvPr id="1049281" name="iṡlíḍé"/>
            <p:cNvSpPr/>
            <p:nvPr/>
          </p:nvSpPr>
          <p:spPr bwMode="auto">
            <a:xfrm>
              <a:off x="4484688" y="2700338"/>
              <a:ext cx="496888" cy="630238"/>
            </a:xfrm>
            <a:custGeom>
              <a:avLst/>
              <a:gdLst>
                <a:gd name="T0" fmla="*/ 305 w 313"/>
                <a:gd name="T1" fmla="*/ 0 h 397"/>
                <a:gd name="T2" fmla="*/ 313 w 313"/>
                <a:gd name="T3" fmla="*/ 220 h 397"/>
                <a:gd name="T4" fmla="*/ 2 w 313"/>
                <a:gd name="T5" fmla="*/ 397 h 397"/>
                <a:gd name="T6" fmla="*/ 0 w 313"/>
                <a:gd name="T7" fmla="*/ 177 h 397"/>
                <a:gd name="T8" fmla="*/ 305 w 313"/>
                <a:gd name="T9" fmla="*/ 0 h 397"/>
              </a:gdLst>
              <a:ahLst/>
              <a:cxnLst>
                <a:cxn ang="0">
                  <a:pos x="T0" y="T1"/>
                </a:cxn>
                <a:cxn ang="0">
                  <a:pos x="T2" y="T3"/>
                </a:cxn>
                <a:cxn ang="0">
                  <a:pos x="T4" y="T5"/>
                </a:cxn>
                <a:cxn ang="0">
                  <a:pos x="T6" y="T7"/>
                </a:cxn>
                <a:cxn ang="0">
                  <a:pos x="T8" y="T9"/>
                </a:cxn>
              </a:cxnLst>
              <a:rect l="0" t="0" r="r" b="b"/>
              <a:pathLst>
                <a:path w="313" h="397">
                  <a:moveTo>
                    <a:pt x="305" y="0"/>
                  </a:moveTo>
                  <a:lnTo>
                    <a:pt x="313" y="220"/>
                  </a:lnTo>
                  <a:lnTo>
                    <a:pt x="2" y="397"/>
                  </a:lnTo>
                  <a:lnTo>
                    <a:pt x="0" y="177"/>
                  </a:lnTo>
                  <a:lnTo>
                    <a:pt x="305" y="0"/>
                  </a:lnTo>
                  <a:close/>
                </a:path>
              </a:pathLst>
            </a:custGeom>
            <a:solidFill>
              <a:srgbClr val="E2ECF8"/>
            </a:solidFill>
            <a:ln>
              <a:noFill/>
            </a:ln>
          </p:spPr>
          <p:txBody>
            <a:bodyPr anchor="ctr"/>
            <a:lstStyle/>
            <a:p>
              <a:pPr algn="ctr"/>
            </a:p>
          </p:txBody>
        </p:sp>
        <p:sp>
          <p:nvSpPr>
            <p:cNvPr id="1049282" name="íŝ1ïdé"/>
            <p:cNvSpPr/>
            <p:nvPr/>
          </p:nvSpPr>
          <p:spPr bwMode="auto">
            <a:xfrm>
              <a:off x="4487863" y="2708275"/>
              <a:ext cx="473075" cy="622300"/>
            </a:xfrm>
            <a:custGeom>
              <a:avLst/>
              <a:gdLst>
                <a:gd name="T0" fmla="*/ 0 w 116"/>
                <a:gd name="T1" fmla="*/ 153 h 153"/>
                <a:gd name="T2" fmla="*/ 1 w 116"/>
                <a:gd name="T3" fmla="*/ 152 h 153"/>
                <a:gd name="T4" fmla="*/ 5 w 116"/>
                <a:gd name="T5" fmla="*/ 147 h 153"/>
                <a:gd name="T6" fmla="*/ 18 w 116"/>
                <a:gd name="T7" fmla="*/ 131 h 153"/>
                <a:gd name="T8" fmla="*/ 60 w 116"/>
                <a:gd name="T9" fmla="*/ 78 h 153"/>
                <a:gd name="T10" fmla="*/ 100 w 116"/>
                <a:gd name="T11" fmla="*/ 23 h 153"/>
                <a:gd name="T12" fmla="*/ 112 w 116"/>
                <a:gd name="T13" fmla="*/ 6 h 153"/>
                <a:gd name="T14" fmla="*/ 115 w 116"/>
                <a:gd name="T15" fmla="*/ 1 h 153"/>
                <a:gd name="T16" fmla="*/ 116 w 116"/>
                <a:gd name="T17" fmla="*/ 0 h 153"/>
                <a:gd name="T18" fmla="*/ 115 w 116"/>
                <a:gd name="T19" fmla="*/ 1 h 153"/>
                <a:gd name="T20" fmla="*/ 112 w 116"/>
                <a:gd name="T21" fmla="*/ 6 h 153"/>
                <a:gd name="T22" fmla="*/ 101 w 116"/>
                <a:gd name="T23" fmla="*/ 24 h 153"/>
                <a:gd name="T24" fmla="*/ 62 w 116"/>
                <a:gd name="T25" fmla="*/ 79 h 153"/>
                <a:gd name="T26" fmla="*/ 19 w 116"/>
                <a:gd name="T27" fmla="*/ 132 h 153"/>
                <a:gd name="T28" fmla="*/ 6 w 116"/>
                <a:gd name="T29" fmla="*/ 148 h 153"/>
                <a:gd name="T30" fmla="*/ 2 w 116"/>
                <a:gd name="T31" fmla="*/ 152 h 153"/>
                <a:gd name="T32" fmla="*/ 0 w 116"/>
                <a:gd name="T33"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 h="153">
                  <a:moveTo>
                    <a:pt x="0" y="153"/>
                  </a:moveTo>
                  <a:cubicBezTo>
                    <a:pt x="0" y="153"/>
                    <a:pt x="1" y="153"/>
                    <a:pt x="1" y="152"/>
                  </a:cubicBezTo>
                  <a:cubicBezTo>
                    <a:pt x="2" y="150"/>
                    <a:pt x="3" y="149"/>
                    <a:pt x="5" y="147"/>
                  </a:cubicBezTo>
                  <a:cubicBezTo>
                    <a:pt x="8" y="143"/>
                    <a:pt x="13" y="138"/>
                    <a:pt x="18" y="131"/>
                  </a:cubicBezTo>
                  <a:cubicBezTo>
                    <a:pt x="29" y="118"/>
                    <a:pt x="44" y="99"/>
                    <a:pt x="60" y="78"/>
                  </a:cubicBezTo>
                  <a:cubicBezTo>
                    <a:pt x="76" y="57"/>
                    <a:pt x="90" y="37"/>
                    <a:pt x="100" y="23"/>
                  </a:cubicBezTo>
                  <a:cubicBezTo>
                    <a:pt x="105" y="16"/>
                    <a:pt x="109" y="10"/>
                    <a:pt x="112" y="6"/>
                  </a:cubicBezTo>
                  <a:cubicBezTo>
                    <a:pt x="113" y="4"/>
                    <a:pt x="114" y="2"/>
                    <a:pt x="115" y="1"/>
                  </a:cubicBezTo>
                  <a:cubicBezTo>
                    <a:pt x="116" y="0"/>
                    <a:pt x="116" y="0"/>
                    <a:pt x="116" y="0"/>
                  </a:cubicBezTo>
                  <a:cubicBezTo>
                    <a:pt x="116" y="0"/>
                    <a:pt x="116" y="0"/>
                    <a:pt x="115" y="1"/>
                  </a:cubicBezTo>
                  <a:cubicBezTo>
                    <a:pt x="115" y="3"/>
                    <a:pt x="114" y="4"/>
                    <a:pt x="112" y="6"/>
                  </a:cubicBezTo>
                  <a:cubicBezTo>
                    <a:pt x="110" y="10"/>
                    <a:pt x="106" y="16"/>
                    <a:pt x="101" y="24"/>
                  </a:cubicBezTo>
                  <a:cubicBezTo>
                    <a:pt x="92" y="38"/>
                    <a:pt x="78" y="58"/>
                    <a:pt x="62" y="79"/>
                  </a:cubicBezTo>
                  <a:cubicBezTo>
                    <a:pt x="46" y="101"/>
                    <a:pt x="31" y="119"/>
                    <a:pt x="19" y="132"/>
                  </a:cubicBezTo>
                  <a:cubicBezTo>
                    <a:pt x="14" y="139"/>
                    <a:pt x="9" y="144"/>
                    <a:pt x="6" y="148"/>
                  </a:cubicBezTo>
                  <a:cubicBezTo>
                    <a:pt x="4" y="149"/>
                    <a:pt x="3" y="151"/>
                    <a:pt x="2" y="152"/>
                  </a:cubicBezTo>
                  <a:cubicBezTo>
                    <a:pt x="1" y="153"/>
                    <a:pt x="0" y="153"/>
                    <a:pt x="0" y="153"/>
                  </a:cubicBezTo>
                  <a:close/>
                </a:path>
              </a:pathLst>
            </a:custGeom>
            <a:solidFill>
              <a:srgbClr val="697584"/>
            </a:solidFill>
            <a:ln>
              <a:noFill/>
            </a:ln>
          </p:spPr>
          <p:txBody>
            <a:bodyPr anchor="ctr"/>
            <a:lstStyle/>
            <a:p>
              <a:pPr algn="ctr"/>
            </a:p>
          </p:txBody>
        </p:sp>
        <p:sp>
          <p:nvSpPr>
            <p:cNvPr id="1049283" name="ïşḻiḓé"/>
            <p:cNvSpPr/>
            <p:nvPr/>
          </p:nvSpPr>
          <p:spPr bwMode="auto">
            <a:xfrm>
              <a:off x="4479925" y="2976563"/>
              <a:ext cx="506413" cy="73025"/>
            </a:xfrm>
            <a:custGeom>
              <a:avLst/>
              <a:gdLst>
                <a:gd name="T0" fmla="*/ 1 w 124"/>
                <a:gd name="T1" fmla="*/ 1 h 18"/>
                <a:gd name="T2" fmla="*/ 5 w 124"/>
                <a:gd name="T3" fmla="*/ 1 h 18"/>
                <a:gd name="T4" fmla="*/ 19 w 124"/>
                <a:gd name="T5" fmla="*/ 2 h 18"/>
                <a:gd name="T6" fmla="*/ 63 w 124"/>
                <a:gd name="T7" fmla="*/ 8 h 18"/>
                <a:gd name="T8" fmla="*/ 106 w 124"/>
                <a:gd name="T9" fmla="*/ 14 h 18"/>
                <a:gd name="T10" fmla="*/ 119 w 124"/>
                <a:gd name="T11" fmla="*/ 16 h 18"/>
                <a:gd name="T12" fmla="*/ 124 w 124"/>
                <a:gd name="T13" fmla="*/ 17 h 18"/>
                <a:gd name="T14" fmla="*/ 119 w 124"/>
                <a:gd name="T15" fmla="*/ 17 h 18"/>
                <a:gd name="T16" fmla="*/ 106 w 124"/>
                <a:gd name="T17" fmla="*/ 16 h 18"/>
                <a:gd name="T18" fmla="*/ 62 w 124"/>
                <a:gd name="T19" fmla="*/ 10 h 18"/>
                <a:gd name="T20" fmla="*/ 19 w 124"/>
                <a:gd name="T21" fmla="*/ 4 h 18"/>
                <a:gd name="T22" fmla="*/ 5 w 124"/>
                <a:gd name="T23" fmla="*/ 2 h 18"/>
                <a:gd name="T24" fmla="*/ 1 w 124"/>
                <a:gd name="T25"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18">
                  <a:moveTo>
                    <a:pt x="1" y="1"/>
                  </a:moveTo>
                  <a:cubicBezTo>
                    <a:pt x="1" y="0"/>
                    <a:pt x="2" y="0"/>
                    <a:pt x="5" y="1"/>
                  </a:cubicBezTo>
                  <a:cubicBezTo>
                    <a:pt x="9" y="1"/>
                    <a:pt x="13" y="1"/>
                    <a:pt x="19" y="2"/>
                  </a:cubicBezTo>
                  <a:cubicBezTo>
                    <a:pt x="30" y="3"/>
                    <a:pt x="45" y="5"/>
                    <a:pt x="63" y="8"/>
                  </a:cubicBezTo>
                  <a:cubicBezTo>
                    <a:pt x="79" y="10"/>
                    <a:pt x="95" y="13"/>
                    <a:pt x="106" y="14"/>
                  </a:cubicBezTo>
                  <a:cubicBezTo>
                    <a:pt x="111" y="15"/>
                    <a:pt x="116" y="16"/>
                    <a:pt x="119" y="16"/>
                  </a:cubicBezTo>
                  <a:cubicBezTo>
                    <a:pt x="123" y="17"/>
                    <a:pt x="124" y="17"/>
                    <a:pt x="124" y="17"/>
                  </a:cubicBezTo>
                  <a:cubicBezTo>
                    <a:pt x="124" y="18"/>
                    <a:pt x="122" y="18"/>
                    <a:pt x="119" y="17"/>
                  </a:cubicBezTo>
                  <a:cubicBezTo>
                    <a:pt x="116" y="17"/>
                    <a:pt x="112" y="17"/>
                    <a:pt x="106" y="16"/>
                  </a:cubicBezTo>
                  <a:cubicBezTo>
                    <a:pt x="95" y="15"/>
                    <a:pt x="79" y="12"/>
                    <a:pt x="62" y="10"/>
                  </a:cubicBezTo>
                  <a:cubicBezTo>
                    <a:pt x="45" y="8"/>
                    <a:pt x="30" y="5"/>
                    <a:pt x="19" y="4"/>
                  </a:cubicBezTo>
                  <a:cubicBezTo>
                    <a:pt x="13" y="3"/>
                    <a:pt x="9" y="2"/>
                    <a:pt x="5" y="2"/>
                  </a:cubicBezTo>
                  <a:cubicBezTo>
                    <a:pt x="2" y="1"/>
                    <a:pt x="0" y="1"/>
                    <a:pt x="1" y="1"/>
                  </a:cubicBezTo>
                  <a:close/>
                </a:path>
              </a:pathLst>
            </a:custGeom>
            <a:solidFill>
              <a:srgbClr val="697584"/>
            </a:solidFill>
            <a:ln>
              <a:noFill/>
            </a:ln>
          </p:spPr>
          <p:txBody>
            <a:bodyPr anchor="ctr"/>
            <a:lstStyle/>
            <a:p>
              <a:pPr algn="ctr"/>
            </a:p>
          </p:txBody>
        </p:sp>
        <p:sp>
          <p:nvSpPr>
            <p:cNvPr id="1049284" name="ïṧliďê"/>
            <p:cNvSpPr/>
            <p:nvPr/>
          </p:nvSpPr>
          <p:spPr bwMode="auto">
            <a:xfrm>
              <a:off x="4500563" y="3090863"/>
              <a:ext cx="481013" cy="358775"/>
            </a:xfrm>
            <a:custGeom>
              <a:avLst/>
              <a:gdLst>
                <a:gd name="T0" fmla="*/ 303 w 303"/>
                <a:gd name="T1" fmla="*/ 0 h 226"/>
                <a:gd name="T2" fmla="*/ 303 w 303"/>
                <a:gd name="T3" fmla="*/ 51 h 226"/>
                <a:gd name="T4" fmla="*/ 0 w 303"/>
                <a:gd name="T5" fmla="*/ 226 h 226"/>
                <a:gd name="T6" fmla="*/ 0 w 303"/>
                <a:gd name="T7" fmla="*/ 174 h 226"/>
                <a:gd name="T8" fmla="*/ 303 w 303"/>
                <a:gd name="T9" fmla="*/ 0 h 226"/>
              </a:gdLst>
              <a:ahLst/>
              <a:cxnLst>
                <a:cxn ang="0">
                  <a:pos x="T0" y="T1"/>
                </a:cxn>
                <a:cxn ang="0">
                  <a:pos x="T2" y="T3"/>
                </a:cxn>
                <a:cxn ang="0">
                  <a:pos x="T4" y="T5"/>
                </a:cxn>
                <a:cxn ang="0">
                  <a:pos x="T6" y="T7"/>
                </a:cxn>
                <a:cxn ang="0">
                  <a:pos x="T8" y="T9"/>
                </a:cxn>
              </a:cxnLst>
              <a:rect l="0" t="0" r="r" b="b"/>
              <a:pathLst>
                <a:path w="303" h="226">
                  <a:moveTo>
                    <a:pt x="303" y="0"/>
                  </a:moveTo>
                  <a:lnTo>
                    <a:pt x="303" y="51"/>
                  </a:lnTo>
                  <a:lnTo>
                    <a:pt x="0" y="226"/>
                  </a:lnTo>
                  <a:lnTo>
                    <a:pt x="0" y="174"/>
                  </a:lnTo>
                  <a:lnTo>
                    <a:pt x="303" y="0"/>
                  </a:lnTo>
                  <a:close/>
                </a:path>
              </a:pathLst>
            </a:custGeom>
            <a:solidFill>
              <a:srgbClr val="E2ECF8"/>
            </a:solidFill>
            <a:ln>
              <a:noFill/>
            </a:ln>
          </p:spPr>
          <p:txBody>
            <a:bodyPr anchor="ctr"/>
            <a:lstStyle/>
            <a:p>
              <a:pPr algn="ctr"/>
            </a:p>
          </p:txBody>
        </p:sp>
        <p:sp>
          <p:nvSpPr>
            <p:cNvPr id="1049285" name="ïṩ1îḍè"/>
            <p:cNvSpPr/>
            <p:nvPr/>
          </p:nvSpPr>
          <p:spPr bwMode="auto">
            <a:xfrm>
              <a:off x="4513263" y="3359150"/>
              <a:ext cx="484188" cy="354013"/>
            </a:xfrm>
            <a:custGeom>
              <a:avLst/>
              <a:gdLst>
                <a:gd name="T0" fmla="*/ 305 w 305"/>
                <a:gd name="T1" fmla="*/ 0 h 223"/>
                <a:gd name="T2" fmla="*/ 305 w 305"/>
                <a:gd name="T3" fmla="*/ 52 h 223"/>
                <a:gd name="T4" fmla="*/ 0 w 305"/>
                <a:gd name="T5" fmla="*/ 223 h 223"/>
                <a:gd name="T6" fmla="*/ 0 w 305"/>
                <a:gd name="T7" fmla="*/ 172 h 223"/>
                <a:gd name="T8" fmla="*/ 305 w 305"/>
                <a:gd name="T9" fmla="*/ 0 h 223"/>
              </a:gdLst>
              <a:ahLst/>
              <a:cxnLst>
                <a:cxn ang="0">
                  <a:pos x="T0" y="T1"/>
                </a:cxn>
                <a:cxn ang="0">
                  <a:pos x="T2" y="T3"/>
                </a:cxn>
                <a:cxn ang="0">
                  <a:pos x="T4" y="T5"/>
                </a:cxn>
                <a:cxn ang="0">
                  <a:pos x="T6" y="T7"/>
                </a:cxn>
                <a:cxn ang="0">
                  <a:pos x="T8" y="T9"/>
                </a:cxn>
              </a:cxnLst>
              <a:rect l="0" t="0" r="r" b="b"/>
              <a:pathLst>
                <a:path w="305" h="223">
                  <a:moveTo>
                    <a:pt x="305" y="0"/>
                  </a:moveTo>
                  <a:lnTo>
                    <a:pt x="305" y="52"/>
                  </a:lnTo>
                  <a:lnTo>
                    <a:pt x="0" y="223"/>
                  </a:lnTo>
                  <a:lnTo>
                    <a:pt x="0" y="172"/>
                  </a:lnTo>
                  <a:lnTo>
                    <a:pt x="305" y="0"/>
                  </a:lnTo>
                  <a:close/>
                </a:path>
              </a:pathLst>
            </a:custGeom>
            <a:solidFill>
              <a:srgbClr val="E2ECF8"/>
            </a:solidFill>
            <a:ln>
              <a:noFill/>
            </a:ln>
          </p:spPr>
          <p:txBody>
            <a:bodyPr anchor="ctr"/>
            <a:lstStyle/>
            <a:p>
              <a:pPr algn="ctr"/>
            </a:p>
          </p:txBody>
        </p:sp>
        <p:sp>
          <p:nvSpPr>
            <p:cNvPr id="1049286" name="îSľidé"/>
            <p:cNvSpPr/>
            <p:nvPr/>
          </p:nvSpPr>
          <p:spPr bwMode="auto">
            <a:xfrm>
              <a:off x="4525963" y="3489325"/>
              <a:ext cx="479425" cy="355600"/>
            </a:xfrm>
            <a:custGeom>
              <a:avLst/>
              <a:gdLst>
                <a:gd name="T0" fmla="*/ 302 w 302"/>
                <a:gd name="T1" fmla="*/ 0 h 224"/>
                <a:gd name="T2" fmla="*/ 302 w 302"/>
                <a:gd name="T3" fmla="*/ 52 h 224"/>
                <a:gd name="T4" fmla="*/ 0 w 302"/>
                <a:gd name="T5" fmla="*/ 224 h 224"/>
                <a:gd name="T6" fmla="*/ 0 w 302"/>
                <a:gd name="T7" fmla="*/ 172 h 224"/>
                <a:gd name="T8" fmla="*/ 302 w 302"/>
                <a:gd name="T9" fmla="*/ 0 h 224"/>
              </a:gdLst>
              <a:ahLst/>
              <a:cxnLst>
                <a:cxn ang="0">
                  <a:pos x="T0" y="T1"/>
                </a:cxn>
                <a:cxn ang="0">
                  <a:pos x="T2" y="T3"/>
                </a:cxn>
                <a:cxn ang="0">
                  <a:pos x="T4" y="T5"/>
                </a:cxn>
                <a:cxn ang="0">
                  <a:pos x="T6" y="T7"/>
                </a:cxn>
                <a:cxn ang="0">
                  <a:pos x="T8" y="T9"/>
                </a:cxn>
              </a:cxnLst>
              <a:rect l="0" t="0" r="r" b="b"/>
              <a:pathLst>
                <a:path w="302" h="224">
                  <a:moveTo>
                    <a:pt x="302" y="0"/>
                  </a:moveTo>
                  <a:lnTo>
                    <a:pt x="302" y="52"/>
                  </a:lnTo>
                  <a:lnTo>
                    <a:pt x="0" y="224"/>
                  </a:lnTo>
                  <a:lnTo>
                    <a:pt x="0" y="172"/>
                  </a:lnTo>
                  <a:lnTo>
                    <a:pt x="302" y="0"/>
                  </a:lnTo>
                  <a:close/>
                </a:path>
              </a:pathLst>
            </a:custGeom>
            <a:solidFill>
              <a:srgbClr val="E2ECF8"/>
            </a:solidFill>
            <a:ln>
              <a:noFill/>
            </a:ln>
          </p:spPr>
          <p:txBody>
            <a:bodyPr anchor="ctr"/>
            <a:lstStyle/>
            <a:p>
              <a:pPr algn="ctr"/>
            </a:p>
          </p:txBody>
        </p:sp>
        <p:sp>
          <p:nvSpPr>
            <p:cNvPr id="1049287" name="ïSḷîḓé"/>
            <p:cNvSpPr/>
            <p:nvPr/>
          </p:nvSpPr>
          <p:spPr bwMode="auto">
            <a:xfrm>
              <a:off x="4741863" y="3213100"/>
              <a:ext cx="239713" cy="215900"/>
            </a:xfrm>
            <a:custGeom>
              <a:avLst/>
              <a:gdLst>
                <a:gd name="T0" fmla="*/ 151 w 151"/>
                <a:gd name="T1" fmla="*/ 0 h 136"/>
                <a:gd name="T2" fmla="*/ 151 w 151"/>
                <a:gd name="T3" fmla="*/ 51 h 136"/>
                <a:gd name="T4" fmla="*/ 0 w 151"/>
                <a:gd name="T5" fmla="*/ 136 h 136"/>
                <a:gd name="T6" fmla="*/ 0 w 151"/>
                <a:gd name="T7" fmla="*/ 87 h 136"/>
                <a:gd name="T8" fmla="*/ 151 w 151"/>
                <a:gd name="T9" fmla="*/ 0 h 136"/>
              </a:gdLst>
              <a:ahLst/>
              <a:cxnLst>
                <a:cxn ang="0">
                  <a:pos x="T0" y="T1"/>
                </a:cxn>
                <a:cxn ang="0">
                  <a:pos x="T2" y="T3"/>
                </a:cxn>
                <a:cxn ang="0">
                  <a:pos x="T4" y="T5"/>
                </a:cxn>
                <a:cxn ang="0">
                  <a:pos x="T6" y="T7"/>
                </a:cxn>
                <a:cxn ang="0">
                  <a:pos x="T8" y="T9"/>
                </a:cxn>
              </a:cxnLst>
              <a:rect l="0" t="0" r="r" b="b"/>
              <a:pathLst>
                <a:path w="151" h="136">
                  <a:moveTo>
                    <a:pt x="151" y="0"/>
                  </a:moveTo>
                  <a:lnTo>
                    <a:pt x="151" y="51"/>
                  </a:lnTo>
                  <a:lnTo>
                    <a:pt x="0" y="136"/>
                  </a:lnTo>
                  <a:lnTo>
                    <a:pt x="0" y="87"/>
                  </a:lnTo>
                  <a:lnTo>
                    <a:pt x="151" y="0"/>
                  </a:lnTo>
                  <a:close/>
                </a:path>
              </a:pathLst>
            </a:custGeom>
            <a:solidFill>
              <a:srgbClr val="E2ECF8"/>
            </a:solidFill>
            <a:ln>
              <a:noFill/>
            </a:ln>
          </p:spPr>
          <p:txBody>
            <a:bodyPr anchor="ctr"/>
            <a:lstStyle/>
            <a:p>
              <a:pPr algn="ctr"/>
            </a:p>
          </p:txBody>
        </p:sp>
        <p:sp>
          <p:nvSpPr>
            <p:cNvPr id="1049288" name="ïṣ1íḍé"/>
            <p:cNvSpPr/>
            <p:nvPr/>
          </p:nvSpPr>
          <p:spPr bwMode="auto">
            <a:xfrm>
              <a:off x="5054600" y="2887663"/>
              <a:ext cx="774700" cy="793750"/>
            </a:xfrm>
            <a:custGeom>
              <a:avLst/>
              <a:gdLst>
                <a:gd name="T0" fmla="*/ 488 w 488"/>
                <a:gd name="T1" fmla="*/ 228 h 500"/>
                <a:gd name="T2" fmla="*/ 488 w 488"/>
                <a:gd name="T3" fmla="*/ 0 h 500"/>
                <a:gd name="T4" fmla="*/ 0 w 488"/>
                <a:gd name="T5" fmla="*/ 285 h 500"/>
                <a:gd name="T6" fmla="*/ 3 w 488"/>
                <a:gd name="T7" fmla="*/ 500 h 500"/>
                <a:gd name="T8" fmla="*/ 488 w 488"/>
                <a:gd name="T9" fmla="*/ 228 h 500"/>
              </a:gdLst>
              <a:ahLst/>
              <a:cxnLst>
                <a:cxn ang="0">
                  <a:pos x="T0" y="T1"/>
                </a:cxn>
                <a:cxn ang="0">
                  <a:pos x="T2" y="T3"/>
                </a:cxn>
                <a:cxn ang="0">
                  <a:pos x="T4" y="T5"/>
                </a:cxn>
                <a:cxn ang="0">
                  <a:pos x="T6" y="T7"/>
                </a:cxn>
                <a:cxn ang="0">
                  <a:pos x="T8" y="T9"/>
                </a:cxn>
              </a:cxnLst>
              <a:rect l="0" t="0" r="r" b="b"/>
              <a:pathLst>
                <a:path w="488" h="500">
                  <a:moveTo>
                    <a:pt x="488" y="228"/>
                  </a:moveTo>
                  <a:lnTo>
                    <a:pt x="488" y="0"/>
                  </a:lnTo>
                  <a:lnTo>
                    <a:pt x="0" y="285"/>
                  </a:lnTo>
                  <a:lnTo>
                    <a:pt x="3" y="500"/>
                  </a:lnTo>
                  <a:lnTo>
                    <a:pt x="488" y="228"/>
                  </a:lnTo>
                  <a:close/>
                </a:path>
              </a:pathLst>
            </a:custGeom>
            <a:solidFill>
              <a:srgbClr val="F8C487"/>
            </a:solidFill>
            <a:ln>
              <a:noFill/>
            </a:ln>
          </p:spPr>
          <p:txBody>
            <a:bodyPr anchor="ctr"/>
            <a:lstStyle/>
            <a:p>
              <a:pPr algn="ctr"/>
            </a:p>
          </p:txBody>
        </p:sp>
        <p:sp>
          <p:nvSpPr>
            <p:cNvPr id="1049289" name="iṣļïďê"/>
            <p:cNvSpPr/>
            <p:nvPr/>
          </p:nvSpPr>
          <p:spPr bwMode="auto">
            <a:xfrm>
              <a:off x="5776913" y="2085975"/>
              <a:ext cx="28575" cy="28575"/>
            </a:xfrm>
            <a:prstGeom prst="ellipse">
              <a:avLst/>
            </a:prstGeom>
            <a:solidFill>
              <a:srgbClr val="F8F9FB"/>
            </a:solidFill>
            <a:ln>
              <a:noFill/>
            </a:ln>
          </p:spPr>
          <p:txBody>
            <a:bodyPr anchor="ctr"/>
            <a:lstStyle/>
            <a:p>
              <a:pPr algn="ctr"/>
            </a:p>
          </p:txBody>
        </p:sp>
        <p:sp>
          <p:nvSpPr>
            <p:cNvPr id="1049290" name="ïṧļíḑê"/>
            <p:cNvSpPr/>
            <p:nvPr/>
          </p:nvSpPr>
          <p:spPr bwMode="auto">
            <a:xfrm>
              <a:off x="5738813" y="2105025"/>
              <a:ext cx="25400" cy="25400"/>
            </a:xfrm>
            <a:prstGeom prst="ellipse">
              <a:avLst/>
            </a:prstGeom>
            <a:solidFill>
              <a:srgbClr val="F8F9FB"/>
            </a:solidFill>
            <a:ln>
              <a:noFill/>
            </a:ln>
          </p:spPr>
          <p:txBody>
            <a:bodyPr anchor="ctr"/>
            <a:lstStyle/>
            <a:p>
              <a:pPr algn="ctr"/>
            </a:p>
          </p:txBody>
        </p:sp>
        <p:sp>
          <p:nvSpPr>
            <p:cNvPr id="1049291" name="îŝľîḍê"/>
            <p:cNvSpPr/>
            <p:nvPr/>
          </p:nvSpPr>
          <p:spPr bwMode="auto">
            <a:xfrm>
              <a:off x="5813425" y="2068513"/>
              <a:ext cx="23813" cy="25400"/>
            </a:xfrm>
            <a:custGeom>
              <a:avLst/>
              <a:gdLst>
                <a:gd name="T0" fmla="*/ 0 w 6"/>
                <a:gd name="T1" fmla="*/ 3 h 6"/>
                <a:gd name="T2" fmla="*/ 3 w 6"/>
                <a:gd name="T3" fmla="*/ 6 h 6"/>
                <a:gd name="T4" fmla="*/ 6 w 6"/>
                <a:gd name="T5" fmla="*/ 3 h 6"/>
                <a:gd name="T6" fmla="*/ 3 w 6"/>
                <a:gd name="T7" fmla="*/ 0 h 6"/>
                <a:gd name="T8" fmla="*/ 0 w 6"/>
                <a:gd name="T9" fmla="*/ 3 h 6"/>
              </a:gdLst>
              <a:ahLst/>
              <a:cxnLst>
                <a:cxn ang="0">
                  <a:pos x="T0" y="T1"/>
                </a:cxn>
                <a:cxn ang="0">
                  <a:pos x="T2" y="T3"/>
                </a:cxn>
                <a:cxn ang="0">
                  <a:pos x="T4" y="T5"/>
                </a:cxn>
                <a:cxn ang="0">
                  <a:pos x="T6" y="T7"/>
                </a:cxn>
                <a:cxn ang="0">
                  <a:pos x="T8" y="T9"/>
                </a:cxn>
              </a:cxnLst>
              <a:rect l="0" t="0" r="r" b="b"/>
              <a:pathLst>
                <a:path w="6" h="6">
                  <a:moveTo>
                    <a:pt x="0" y="3"/>
                  </a:moveTo>
                  <a:cubicBezTo>
                    <a:pt x="0" y="5"/>
                    <a:pt x="1" y="6"/>
                    <a:pt x="3" y="6"/>
                  </a:cubicBezTo>
                  <a:cubicBezTo>
                    <a:pt x="5" y="6"/>
                    <a:pt x="6" y="5"/>
                    <a:pt x="6" y="3"/>
                  </a:cubicBezTo>
                  <a:cubicBezTo>
                    <a:pt x="6" y="1"/>
                    <a:pt x="5" y="0"/>
                    <a:pt x="3" y="0"/>
                  </a:cubicBezTo>
                  <a:cubicBezTo>
                    <a:pt x="1" y="0"/>
                    <a:pt x="0" y="2"/>
                    <a:pt x="0" y="3"/>
                  </a:cubicBezTo>
                  <a:close/>
                </a:path>
              </a:pathLst>
            </a:custGeom>
            <a:solidFill>
              <a:srgbClr val="F8F9FB"/>
            </a:solidFill>
            <a:ln>
              <a:noFill/>
            </a:ln>
          </p:spPr>
          <p:txBody>
            <a:bodyPr anchor="ctr"/>
            <a:lstStyle/>
            <a:p>
              <a:pPr algn="ctr"/>
            </a:p>
          </p:txBody>
        </p:sp>
        <p:sp>
          <p:nvSpPr>
            <p:cNvPr id="1049292" name="iṣḻíḋé"/>
            <p:cNvSpPr/>
            <p:nvPr/>
          </p:nvSpPr>
          <p:spPr bwMode="auto">
            <a:xfrm>
              <a:off x="2744788" y="2903538"/>
              <a:ext cx="1508125" cy="2076450"/>
            </a:xfrm>
            <a:custGeom>
              <a:avLst/>
              <a:gdLst>
                <a:gd name="T0" fmla="*/ 0 w 950"/>
                <a:gd name="T1" fmla="*/ 531 h 1308"/>
                <a:gd name="T2" fmla="*/ 0 w 950"/>
                <a:gd name="T3" fmla="*/ 1308 h 1308"/>
                <a:gd name="T4" fmla="*/ 950 w 950"/>
                <a:gd name="T5" fmla="*/ 772 h 1308"/>
                <a:gd name="T6" fmla="*/ 947 w 950"/>
                <a:gd name="T7" fmla="*/ 0 h 1308"/>
                <a:gd name="T8" fmla="*/ 0 w 950"/>
                <a:gd name="T9" fmla="*/ 531 h 1308"/>
              </a:gdLst>
              <a:ahLst/>
              <a:cxnLst>
                <a:cxn ang="0">
                  <a:pos x="T0" y="T1"/>
                </a:cxn>
                <a:cxn ang="0">
                  <a:pos x="T2" y="T3"/>
                </a:cxn>
                <a:cxn ang="0">
                  <a:pos x="T4" y="T5"/>
                </a:cxn>
                <a:cxn ang="0">
                  <a:pos x="T6" y="T7"/>
                </a:cxn>
                <a:cxn ang="0">
                  <a:pos x="T8" y="T9"/>
                </a:cxn>
              </a:cxnLst>
              <a:rect l="0" t="0" r="r" b="b"/>
              <a:pathLst>
                <a:path w="950" h="1308">
                  <a:moveTo>
                    <a:pt x="0" y="531"/>
                  </a:moveTo>
                  <a:lnTo>
                    <a:pt x="0" y="1308"/>
                  </a:lnTo>
                  <a:lnTo>
                    <a:pt x="950" y="772"/>
                  </a:lnTo>
                  <a:lnTo>
                    <a:pt x="947" y="0"/>
                  </a:lnTo>
                  <a:lnTo>
                    <a:pt x="0" y="531"/>
                  </a:lnTo>
                  <a:close/>
                </a:path>
              </a:pathLst>
            </a:custGeom>
            <a:solidFill>
              <a:srgbClr val="F8F9FB"/>
            </a:solidFill>
            <a:ln>
              <a:noFill/>
            </a:ln>
          </p:spPr>
          <p:txBody>
            <a:bodyPr anchor="ctr"/>
            <a:lstStyle/>
            <a:p>
              <a:pPr algn="ctr"/>
            </a:p>
          </p:txBody>
        </p:sp>
        <p:sp>
          <p:nvSpPr>
            <p:cNvPr id="1049293" name="ï$1îḍe"/>
            <p:cNvSpPr/>
            <p:nvPr/>
          </p:nvSpPr>
          <p:spPr bwMode="auto">
            <a:xfrm>
              <a:off x="2744788" y="2900363"/>
              <a:ext cx="1508125" cy="968375"/>
            </a:xfrm>
            <a:custGeom>
              <a:avLst/>
              <a:gdLst>
                <a:gd name="T0" fmla="*/ 950 w 950"/>
                <a:gd name="T1" fmla="*/ 0 h 610"/>
                <a:gd name="T2" fmla="*/ 950 w 950"/>
                <a:gd name="T3" fmla="*/ 71 h 610"/>
                <a:gd name="T4" fmla="*/ 0 w 950"/>
                <a:gd name="T5" fmla="*/ 610 h 610"/>
                <a:gd name="T6" fmla="*/ 0 w 950"/>
                <a:gd name="T7" fmla="*/ 530 h 610"/>
                <a:gd name="T8" fmla="*/ 950 w 950"/>
                <a:gd name="T9" fmla="*/ 0 h 610"/>
              </a:gdLst>
              <a:ahLst/>
              <a:cxnLst>
                <a:cxn ang="0">
                  <a:pos x="T0" y="T1"/>
                </a:cxn>
                <a:cxn ang="0">
                  <a:pos x="T2" y="T3"/>
                </a:cxn>
                <a:cxn ang="0">
                  <a:pos x="T4" y="T5"/>
                </a:cxn>
                <a:cxn ang="0">
                  <a:pos x="T6" y="T7"/>
                </a:cxn>
                <a:cxn ang="0">
                  <a:pos x="T8" y="T9"/>
                </a:cxn>
              </a:cxnLst>
              <a:rect l="0" t="0" r="r" b="b"/>
              <a:pathLst>
                <a:path w="950" h="610">
                  <a:moveTo>
                    <a:pt x="950" y="0"/>
                  </a:moveTo>
                  <a:lnTo>
                    <a:pt x="950" y="71"/>
                  </a:lnTo>
                  <a:lnTo>
                    <a:pt x="0" y="610"/>
                  </a:lnTo>
                  <a:lnTo>
                    <a:pt x="0" y="530"/>
                  </a:lnTo>
                  <a:lnTo>
                    <a:pt x="950" y="0"/>
                  </a:lnTo>
                  <a:close/>
                </a:path>
              </a:pathLst>
            </a:custGeom>
            <a:solidFill>
              <a:srgbClr val="D3D3D3"/>
            </a:solidFill>
            <a:ln>
              <a:noFill/>
            </a:ln>
          </p:spPr>
          <p:txBody>
            <a:bodyPr anchor="ctr"/>
            <a:lstStyle/>
            <a:p>
              <a:pPr algn="ctr"/>
            </a:p>
          </p:txBody>
        </p:sp>
        <p:sp>
          <p:nvSpPr>
            <p:cNvPr id="1049294" name="ïṥ1íḑê"/>
            <p:cNvSpPr/>
            <p:nvPr/>
          </p:nvSpPr>
          <p:spPr bwMode="auto">
            <a:xfrm>
              <a:off x="3359150" y="3257550"/>
              <a:ext cx="795338" cy="520700"/>
            </a:xfrm>
            <a:custGeom>
              <a:avLst/>
              <a:gdLst>
                <a:gd name="T0" fmla="*/ 501 w 501"/>
                <a:gd name="T1" fmla="*/ 49 h 328"/>
                <a:gd name="T2" fmla="*/ 498 w 501"/>
                <a:gd name="T3" fmla="*/ 0 h 328"/>
                <a:gd name="T4" fmla="*/ 0 w 501"/>
                <a:gd name="T5" fmla="*/ 277 h 328"/>
                <a:gd name="T6" fmla="*/ 3 w 501"/>
                <a:gd name="T7" fmla="*/ 328 h 328"/>
                <a:gd name="T8" fmla="*/ 501 w 501"/>
                <a:gd name="T9" fmla="*/ 49 h 328"/>
              </a:gdLst>
              <a:ahLst/>
              <a:cxnLst>
                <a:cxn ang="0">
                  <a:pos x="T0" y="T1"/>
                </a:cxn>
                <a:cxn ang="0">
                  <a:pos x="T2" y="T3"/>
                </a:cxn>
                <a:cxn ang="0">
                  <a:pos x="T4" y="T5"/>
                </a:cxn>
                <a:cxn ang="0">
                  <a:pos x="T6" y="T7"/>
                </a:cxn>
                <a:cxn ang="0">
                  <a:pos x="T8" y="T9"/>
                </a:cxn>
              </a:cxnLst>
              <a:rect l="0" t="0" r="r" b="b"/>
              <a:pathLst>
                <a:path w="501" h="328">
                  <a:moveTo>
                    <a:pt x="501" y="49"/>
                  </a:moveTo>
                  <a:lnTo>
                    <a:pt x="498" y="0"/>
                  </a:lnTo>
                  <a:lnTo>
                    <a:pt x="0" y="277"/>
                  </a:lnTo>
                  <a:lnTo>
                    <a:pt x="3" y="328"/>
                  </a:lnTo>
                  <a:lnTo>
                    <a:pt x="501" y="49"/>
                  </a:lnTo>
                  <a:close/>
                </a:path>
              </a:pathLst>
            </a:custGeom>
            <a:solidFill>
              <a:srgbClr val="E2ECF8"/>
            </a:solidFill>
            <a:ln>
              <a:noFill/>
            </a:ln>
          </p:spPr>
          <p:txBody>
            <a:bodyPr anchor="ctr"/>
            <a:lstStyle/>
            <a:p>
              <a:pPr algn="ctr"/>
            </a:p>
          </p:txBody>
        </p:sp>
        <p:sp>
          <p:nvSpPr>
            <p:cNvPr id="1049295" name="ïṣ1îḍe"/>
            <p:cNvSpPr/>
            <p:nvPr/>
          </p:nvSpPr>
          <p:spPr bwMode="auto">
            <a:xfrm>
              <a:off x="3429000" y="4006850"/>
              <a:ext cx="481013" cy="354013"/>
            </a:xfrm>
            <a:custGeom>
              <a:avLst/>
              <a:gdLst>
                <a:gd name="T0" fmla="*/ 303 w 303"/>
                <a:gd name="T1" fmla="*/ 0 h 223"/>
                <a:gd name="T2" fmla="*/ 303 w 303"/>
                <a:gd name="T3" fmla="*/ 51 h 223"/>
                <a:gd name="T4" fmla="*/ 0 w 303"/>
                <a:gd name="T5" fmla="*/ 223 h 223"/>
                <a:gd name="T6" fmla="*/ 0 w 303"/>
                <a:gd name="T7" fmla="*/ 175 h 223"/>
                <a:gd name="T8" fmla="*/ 303 w 303"/>
                <a:gd name="T9" fmla="*/ 0 h 223"/>
              </a:gdLst>
              <a:ahLst/>
              <a:cxnLst>
                <a:cxn ang="0">
                  <a:pos x="T0" y="T1"/>
                </a:cxn>
                <a:cxn ang="0">
                  <a:pos x="T2" y="T3"/>
                </a:cxn>
                <a:cxn ang="0">
                  <a:pos x="T4" y="T5"/>
                </a:cxn>
                <a:cxn ang="0">
                  <a:pos x="T6" y="T7"/>
                </a:cxn>
                <a:cxn ang="0">
                  <a:pos x="T8" y="T9"/>
                </a:cxn>
              </a:cxnLst>
              <a:rect l="0" t="0" r="r" b="b"/>
              <a:pathLst>
                <a:path w="303" h="223">
                  <a:moveTo>
                    <a:pt x="303" y="0"/>
                  </a:moveTo>
                  <a:lnTo>
                    <a:pt x="303" y="51"/>
                  </a:lnTo>
                  <a:lnTo>
                    <a:pt x="0" y="223"/>
                  </a:lnTo>
                  <a:lnTo>
                    <a:pt x="0" y="175"/>
                  </a:lnTo>
                  <a:lnTo>
                    <a:pt x="303" y="0"/>
                  </a:lnTo>
                  <a:close/>
                </a:path>
              </a:pathLst>
            </a:custGeom>
            <a:solidFill>
              <a:srgbClr val="E2ECF8"/>
            </a:solidFill>
            <a:ln>
              <a:noFill/>
            </a:ln>
          </p:spPr>
          <p:txBody>
            <a:bodyPr anchor="ctr"/>
            <a:lstStyle/>
            <a:p>
              <a:pPr algn="ctr"/>
            </a:p>
          </p:txBody>
        </p:sp>
        <p:sp>
          <p:nvSpPr>
            <p:cNvPr id="1049296" name="iṣļîde"/>
            <p:cNvSpPr/>
            <p:nvPr/>
          </p:nvSpPr>
          <p:spPr bwMode="auto">
            <a:xfrm>
              <a:off x="3714750" y="3986213"/>
              <a:ext cx="484188" cy="354013"/>
            </a:xfrm>
            <a:custGeom>
              <a:avLst/>
              <a:gdLst>
                <a:gd name="T0" fmla="*/ 305 w 305"/>
                <a:gd name="T1" fmla="*/ 0 h 223"/>
                <a:gd name="T2" fmla="*/ 305 w 305"/>
                <a:gd name="T3" fmla="*/ 52 h 223"/>
                <a:gd name="T4" fmla="*/ 0 w 305"/>
                <a:gd name="T5" fmla="*/ 223 h 223"/>
                <a:gd name="T6" fmla="*/ 0 w 305"/>
                <a:gd name="T7" fmla="*/ 175 h 223"/>
                <a:gd name="T8" fmla="*/ 305 w 305"/>
                <a:gd name="T9" fmla="*/ 0 h 223"/>
              </a:gdLst>
              <a:ahLst/>
              <a:cxnLst>
                <a:cxn ang="0">
                  <a:pos x="T0" y="T1"/>
                </a:cxn>
                <a:cxn ang="0">
                  <a:pos x="T2" y="T3"/>
                </a:cxn>
                <a:cxn ang="0">
                  <a:pos x="T4" y="T5"/>
                </a:cxn>
                <a:cxn ang="0">
                  <a:pos x="T6" y="T7"/>
                </a:cxn>
                <a:cxn ang="0">
                  <a:pos x="T8" y="T9"/>
                </a:cxn>
              </a:cxnLst>
              <a:rect l="0" t="0" r="r" b="b"/>
              <a:pathLst>
                <a:path w="305" h="223">
                  <a:moveTo>
                    <a:pt x="305" y="0"/>
                  </a:moveTo>
                  <a:lnTo>
                    <a:pt x="305" y="52"/>
                  </a:lnTo>
                  <a:lnTo>
                    <a:pt x="0" y="223"/>
                  </a:lnTo>
                  <a:lnTo>
                    <a:pt x="0" y="175"/>
                  </a:lnTo>
                  <a:lnTo>
                    <a:pt x="305" y="0"/>
                  </a:lnTo>
                  <a:close/>
                </a:path>
              </a:pathLst>
            </a:custGeom>
            <a:solidFill>
              <a:srgbClr val="E2ECF8"/>
            </a:solidFill>
            <a:ln>
              <a:noFill/>
            </a:ln>
          </p:spPr>
          <p:txBody>
            <a:bodyPr anchor="ctr"/>
            <a:lstStyle/>
            <a:p>
              <a:pPr algn="ctr"/>
            </a:p>
          </p:txBody>
        </p:sp>
        <p:sp>
          <p:nvSpPr>
            <p:cNvPr id="1049297" name="islidé"/>
            <p:cNvSpPr/>
            <p:nvPr/>
          </p:nvSpPr>
          <p:spPr bwMode="auto">
            <a:xfrm>
              <a:off x="2805113" y="4430713"/>
              <a:ext cx="327025" cy="292100"/>
            </a:xfrm>
            <a:custGeom>
              <a:avLst/>
              <a:gdLst>
                <a:gd name="T0" fmla="*/ 206 w 206"/>
                <a:gd name="T1" fmla="*/ 0 h 184"/>
                <a:gd name="T2" fmla="*/ 206 w 206"/>
                <a:gd name="T3" fmla="*/ 56 h 184"/>
                <a:gd name="T4" fmla="*/ 0 w 206"/>
                <a:gd name="T5" fmla="*/ 184 h 184"/>
                <a:gd name="T6" fmla="*/ 0 w 206"/>
                <a:gd name="T7" fmla="*/ 128 h 184"/>
                <a:gd name="T8" fmla="*/ 206 w 206"/>
                <a:gd name="T9" fmla="*/ 0 h 184"/>
              </a:gdLst>
              <a:ahLst/>
              <a:cxnLst>
                <a:cxn ang="0">
                  <a:pos x="T0" y="T1"/>
                </a:cxn>
                <a:cxn ang="0">
                  <a:pos x="T2" y="T3"/>
                </a:cxn>
                <a:cxn ang="0">
                  <a:pos x="T4" y="T5"/>
                </a:cxn>
                <a:cxn ang="0">
                  <a:pos x="T6" y="T7"/>
                </a:cxn>
                <a:cxn ang="0">
                  <a:pos x="T8" y="T9"/>
                </a:cxn>
              </a:cxnLst>
              <a:rect l="0" t="0" r="r" b="b"/>
              <a:pathLst>
                <a:path w="206" h="184">
                  <a:moveTo>
                    <a:pt x="206" y="0"/>
                  </a:moveTo>
                  <a:lnTo>
                    <a:pt x="206" y="56"/>
                  </a:lnTo>
                  <a:lnTo>
                    <a:pt x="0" y="184"/>
                  </a:lnTo>
                  <a:lnTo>
                    <a:pt x="0" y="128"/>
                  </a:lnTo>
                  <a:lnTo>
                    <a:pt x="206" y="0"/>
                  </a:lnTo>
                  <a:close/>
                </a:path>
              </a:pathLst>
            </a:custGeom>
            <a:solidFill>
              <a:srgbClr val="E2ECF8"/>
            </a:solidFill>
            <a:ln>
              <a:noFill/>
            </a:ln>
          </p:spPr>
          <p:txBody>
            <a:bodyPr anchor="ctr"/>
            <a:lstStyle/>
            <a:p>
              <a:pPr algn="ctr"/>
            </a:p>
          </p:txBody>
        </p:sp>
        <p:sp>
          <p:nvSpPr>
            <p:cNvPr id="1049298" name="îšľïdé"/>
            <p:cNvSpPr/>
            <p:nvPr/>
          </p:nvSpPr>
          <p:spPr bwMode="auto">
            <a:xfrm>
              <a:off x="2822575" y="4568825"/>
              <a:ext cx="325438" cy="293688"/>
            </a:xfrm>
            <a:custGeom>
              <a:avLst/>
              <a:gdLst>
                <a:gd name="T0" fmla="*/ 205 w 205"/>
                <a:gd name="T1" fmla="*/ 0 h 185"/>
                <a:gd name="T2" fmla="*/ 205 w 205"/>
                <a:gd name="T3" fmla="*/ 56 h 185"/>
                <a:gd name="T4" fmla="*/ 0 w 205"/>
                <a:gd name="T5" fmla="*/ 185 h 185"/>
                <a:gd name="T6" fmla="*/ 0 w 205"/>
                <a:gd name="T7" fmla="*/ 128 h 185"/>
                <a:gd name="T8" fmla="*/ 205 w 205"/>
                <a:gd name="T9" fmla="*/ 0 h 185"/>
              </a:gdLst>
              <a:ahLst/>
              <a:cxnLst>
                <a:cxn ang="0">
                  <a:pos x="T0" y="T1"/>
                </a:cxn>
                <a:cxn ang="0">
                  <a:pos x="T2" y="T3"/>
                </a:cxn>
                <a:cxn ang="0">
                  <a:pos x="T4" y="T5"/>
                </a:cxn>
                <a:cxn ang="0">
                  <a:pos x="T6" y="T7"/>
                </a:cxn>
                <a:cxn ang="0">
                  <a:pos x="T8" y="T9"/>
                </a:cxn>
              </a:cxnLst>
              <a:rect l="0" t="0" r="r" b="b"/>
              <a:pathLst>
                <a:path w="205" h="185">
                  <a:moveTo>
                    <a:pt x="205" y="0"/>
                  </a:moveTo>
                  <a:lnTo>
                    <a:pt x="205" y="56"/>
                  </a:lnTo>
                  <a:lnTo>
                    <a:pt x="0" y="185"/>
                  </a:lnTo>
                  <a:lnTo>
                    <a:pt x="0" y="128"/>
                  </a:lnTo>
                  <a:lnTo>
                    <a:pt x="205" y="0"/>
                  </a:lnTo>
                  <a:close/>
                </a:path>
              </a:pathLst>
            </a:custGeom>
            <a:solidFill>
              <a:srgbClr val="E2ECF8"/>
            </a:solidFill>
            <a:ln>
              <a:noFill/>
            </a:ln>
          </p:spPr>
          <p:txBody>
            <a:bodyPr anchor="ctr"/>
            <a:lstStyle/>
            <a:p>
              <a:pPr algn="ctr"/>
            </a:p>
          </p:txBody>
        </p:sp>
        <p:sp>
          <p:nvSpPr>
            <p:cNvPr id="1049299" name="ïsľíḑe"/>
            <p:cNvSpPr/>
            <p:nvPr/>
          </p:nvSpPr>
          <p:spPr bwMode="auto">
            <a:xfrm>
              <a:off x="3946525" y="3856038"/>
              <a:ext cx="244475" cy="215900"/>
            </a:xfrm>
            <a:custGeom>
              <a:avLst/>
              <a:gdLst>
                <a:gd name="T0" fmla="*/ 154 w 154"/>
                <a:gd name="T1" fmla="*/ 0 h 136"/>
                <a:gd name="T2" fmla="*/ 154 w 154"/>
                <a:gd name="T3" fmla="*/ 49 h 136"/>
                <a:gd name="T4" fmla="*/ 0 w 154"/>
                <a:gd name="T5" fmla="*/ 136 h 136"/>
                <a:gd name="T6" fmla="*/ 0 w 154"/>
                <a:gd name="T7" fmla="*/ 85 h 136"/>
                <a:gd name="T8" fmla="*/ 154 w 154"/>
                <a:gd name="T9" fmla="*/ 0 h 136"/>
              </a:gdLst>
              <a:ahLst/>
              <a:cxnLst>
                <a:cxn ang="0">
                  <a:pos x="T0" y="T1"/>
                </a:cxn>
                <a:cxn ang="0">
                  <a:pos x="T2" y="T3"/>
                </a:cxn>
                <a:cxn ang="0">
                  <a:pos x="T4" y="T5"/>
                </a:cxn>
                <a:cxn ang="0">
                  <a:pos x="T6" y="T7"/>
                </a:cxn>
                <a:cxn ang="0">
                  <a:pos x="T8" y="T9"/>
                </a:cxn>
              </a:cxnLst>
              <a:rect l="0" t="0" r="r" b="b"/>
              <a:pathLst>
                <a:path w="154" h="136">
                  <a:moveTo>
                    <a:pt x="154" y="0"/>
                  </a:moveTo>
                  <a:lnTo>
                    <a:pt x="154" y="49"/>
                  </a:lnTo>
                  <a:lnTo>
                    <a:pt x="0" y="136"/>
                  </a:lnTo>
                  <a:lnTo>
                    <a:pt x="0" y="85"/>
                  </a:lnTo>
                  <a:lnTo>
                    <a:pt x="154" y="0"/>
                  </a:lnTo>
                  <a:close/>
                </a:path>
              </a:pathLst>
            </a:custGeom>
            <a:solidFill>
              <a:srgbClr val="E2ECF8"/>
            </a:solidFill>
            <a:ln>
              <a:noFill/>
            </a:ln>
          </p:spPr>
          <p:txBody>
            <a:bodyPr anchor="ctr"/>
            <a:lstStyle/>
            <a:p>
              <a:pPr algn="ctr"/>
            </a:p>
          </p:txBody>
        </p:sp>
        <p:sp>
          <p:nvSpPr>
            <p:cNvPr id="1049300" name="ïṡlîḓé"/>
            <p:cNvSpPr/>
            <p:nvPr/>
          </p:nvSpPr>
          <p:spPr bwMode="auto">
            <a:xfrm>
              <a:off x="2805113" y="3816350"/>
              <a:ext cx="327025" cy="736600"/>
            </a:xfrm>
            <a:custGeom>
              <a:avLst/>
              <a:gdLst>
                <a:gd name="T0" fmla="*/ 206 w 206"/>
                <a:gd name="T1" fmla="*/ 341 h 464"/>
                <a:gd name="T2" fmla="*/ 206 w 206"/>
                <a:gd name="T3" fmla="*/ 0 h 464"/>
                <a:gd name="T4" fmla="*/ 0 w 206"/>
                <a:gd name="T5" fmla="*/ 112 h 464"/>
                <a:gd name="T6" fmla="*/ 0 w 206"/>
                <a:gd name="T7" fmla="*/ 464 h 464"/>
                <a:gd name="T8" fmla="*/ 206 w 206"/>
                <a:gd name="T9" fmla="*/ 341 h 464"/>
              </a:gdLst>
              <a:ahLst/>
              <a:cxnLst>
                <a:cxn ang="0">
                  <a:pos x="T0" y="T1"/>
                </a:cxn>
                <a:cxn ang="0">
                  <a:pos x="T2" y="T3"/>
                </a:cxn>
                <a:cxn ang="0">
                  <a:pos x="T4" y="T5"/>
                </a:cxn>
                <a:cxn ang="0">
                  <a:pos x="T6" y="T7"/>
                </a:cxn>
                <a:cxn ang="0">
                  <a:pos x="T8" y="T9"/>
                </a:cxn>
              </a:cxnLst>
              <a:rect l="0" t="0" r="r" b="b"/>
              <a:pathLst>
                <a:path w="206" h="464">
                  <a:moveTo>
                    <a:pt x="206" y="341"/>
                  </a:moveTo>
                  <a:lnTo>
                    <a:pt x="206" y="0"/>
                  </a:lnTo>
                  <a:lnTo>
                    <a:pt x="0" y="112"/>
                  </a:lnTo>
                  <a:lnTo>
                    <a:pt x="0" y="464"/>
                  </a:lnTo>
                  <a:lnTo>
                    <a:pt x="206" y="341"/>
                  </a:lnTo>
                  <a:close/>
                </a:path>
              </a:pathLst>
            </a:custGeom>
            <a:solidFill>
              <a:srgbClr val="F8C487"/>
            </a:solidFill>
            <a:ln>
              <a:noFill/>
            </a:ln>
          </p:spPr>
          <p:txBody>
            <a:bodyPr anchor="ctr"/>
            <a:lstStyle/>
            <a:p>
              <a:pPr algn="ctr"/>
            </a:p>
          </p:txBody>
        </p:sp>
        <p:sp>
          <p:nvSpPr>
            <p:cNvPr id="1049301" name="ïṣlîdé"/>
            <p:cNvSpPr/>
            <p:nvPr/>
          </p:nvSpPr>
          <p:spPr bwMode="auto">
            <a:xfrm>
              <a:off x="4141788" y="3001963"/>
              <a:ext cx="25400" cy="23813"/>
            </a:xfrm>
            <a:prstGeom prst="ellipse">
              <a:avLst/>
            </a:prstGeom>
            <a:solidFill>
              <a:srgbClr val="F8F9FB"/>
            </a:solidFill>
            <a:ln>
              <a:noFill/>
            </a:ln>
          </p:spPr>
          <p:txBody>
            <a:bodyPr anchor="ctr"/>
            <a:lstStyle/>
            <a:p>
              <a:pPr algn="ctr"/>
            </a:p>
          </p:txBody>
        </p:sp>
        <p:sp>
          <p:nvSpPr>
            <p:cNvPr id="1049302" name="i$liḍè"/>
            <p:cNvSpPr/>
            <p:nvPr/>
          </p:nvSpPr>
          <p:spPr bwMode="auto">
            <a:xfrm>
              <a:off x="4102100" y="3021013"/>
              <a:ext cx="28575" cy="25400"/>
            </a:xfrm>
            <a:prstGeom prst="ellipse">
              <a:avLst/>
            </a:prstGeom>
            <a:solidFill>
              <a:srgbClr val="F8F9FB"/>
            </a:solidFill>
            <a:ln>
              <a:noFill/>
            </a:ln>
          </p:spPr>
          <p:txBody>
            <a:bodyPr anchor="ctr"/>
            <a:lstStyle/>
            <a:p>
              <a:pPr algn="ctr"/>
            </a:p>
          </p:txBody>
        </p:sp>
        <p:sp>
          <p:nvSpPr>
            <p:cNvPr id="1049303" name="ïŝľíḑé"/>
            <p:cNvSpPr/>
            <p:nvPr/>
          </p:nvSpPr>
          <p:spPr bwMode="auto">
            <a:xfrm>
              <a:off x="4175125" y="2984500"/>
              <a:ext cx="28575" cy="25400"/>
            </a:xfrm>
            <a:prstGeom prst="ellipse">
              <a:avLst/>
            </a:prstGeom>
            <a:solidFill>
              <a:srgbClr val="F8F9FB"/>
            </a:solidFill>
            <a:ln>
              <a:noFill/>
            </a:ln>
          </p:spPr>
          <p:txBody>
            <a:bodyPr anchor="ctr"/>
            <a:lstStyle/>
            <a:p>
              <a:pPr algn="ctr"/>
            </a:p>
          </p:txBody>
        </p:sp>
        <p:sp>
          <p:nvSpPr>
            <p:cNvPr id="1049304" name="íşļíḓe"/>
            <p:cNvSpPr/>
            <p:nvPr/>
          </p:nvSpPr>
          <p:spPr bwMode="auto">
            <a:xfrm>
              <a:off x="3213100" y="3592513"/>
              <a:ext cx="962025" cy="723900"/>
            </a:xfrm>
            <a:custGeom>
              <a:avLst/>
              <a:gdLst>
                <a:gd name="T0" fmla="*/ 0 w 236"/>
                <a:gd name="T1" fmla="*/ 178 h 178"/>
                <a:gd name="T2" fmla="*/ 41 w 236"/>
                <a:gd name="T3" fmla="*/ 86 h 178"/>
                <a:gd name="T4" fmla="*/ 80 w 236"/>
                <a:gd name="T5" fmla="*/ 100 h 178"/>
                <a:gd name="T6" fmla="*/ 127 w 236"/>
                <a:gd name="T7" fmla="*/ 16 h 178"/>
                <a:gd name="T8" fmla="*/ 147 w 236"/>
                <a:gd name="T9" fmla="*/ 37 h 178"/>
                <a:gd name="T10" fmla="*/ 176 w 236"/>
                <a:gd name="T11" fmla="*/ 61 h 178"/>
                <a:gd name="T12" fmla="*/ 211 w 236"/>
                <a:gd name="T13" fmla="*/ 2 h 178"/>
                <a:gd name="T14" fmla="*/ 236 w 236"/>
                <a:gd name="T15" fmla="*/ 42 h 178"/>
                <a:gd name="T16" fmla="*/ 0 w 236"/>
                <a:gd name="T17"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78">
                  <a:moveTo>
                    <a:pt x="0" y="178"/>
                  </a:moveTo>
                  <a:cubicBezTo>
                    <a:pt x="0" y="178"/>
                    <a:pt x="17" y="90"/>
                    <a:pt x="41" y="86"/>
                  </a:cubicBezTo>
                  <a:cubicBezTo>
                    <a:pt x="66" y="82"/>
                    <a:pt x="59" y="112"/>
                    <a:pt x="80" y="100"/>
                  </a:cubicBezTo>
                  <a:cubicBezTo>
                    <a:pt x="100" y="89"/>
                    <a:pt x="102" y="16"/>
                    <a:pt x="127" y="16"/>
                  </a:cubicBezTo>
                  <a:cubicBezTo>
                    <a:pt x="127" y="16"/>
                    <a:pt x="140" y="11"/>
                    <a:pt x="147" y="37"/>
                  </a:cubicBezTo>
                  <a:cubicBezTo>
                    <a:pt x="153" y="62"/>
                    <a:pt x="161" y="75"/>
                    <a:pt x="176" y="61"/>
                  </a:cubicBezTo>
                  <a:cubicBezTo>
                    <a:pt x="192" y="47"/>
                    <a:pt x="196" y="3"/>
                    <a:pt x="211" y="2"/>
                  </a:cubicBezTo>
                  <a:cubicBezTo>
                    <a:pt x="227" y="0"/>
                    <a:pt x="236" y="35"/>
                    <a:pt x="236" y="42"/>
                  </a:cubicBezTo>
                  <a:lnTo>
                    <a:pt x="0" y="178"/>
                  </a:lnTo>
                  <a:close/>
                </a:path>
              </a:pathLst>
            </a:custGeom>
            <a:solidFill>
              <a:srgbClr val="E2AAA6"/>
            </a:solidFill>
            <a:ln>
              <a:noFill/>
            </a:ln>
          </p:spPr>
          <p:txBody>
            <a:bodyPr anchor="ctr"/>
            <a:lstStyle/>
            <a:p>
              <a:pPr algn="ctr"/>
            </a:p>
          </p:txBody>
        </p:sp>
        <p:sp>
          <p:nvSpPr>
            <p:cNvPr id="1049305" name="ïṧ1íḓé"/>
            <p:cNvSpPr/>
            <p:nvPr/>
          </p:nvSpPr>
          <p:spPr bwMode="auto">
            <a:xfrm>
              <a:off x="2736850" y="3844925"/>
              <a:ext cx="985838" cy="1176338"/>
            </a:xfrm>
            <a:custGeom>
              <a:avLst/>
              <a:gdLst>
                <a:gd name="T0" fmla="*/ 2 w 242"/>
                <a:gd name="T1" fmla="*/ 0 h 289"/>
                <a:gd name="T2" fmla="*/ 3 w 242"/>
                <a:gd name="T3" fmla="*/ 6 h 289"/>
                <a:gd name="T4" fmla="*/ 3 w 242"/>
                <a:gd name="T5" fmla="*/ 22 h 289"/>
                <a:gd name="T6" fmla="*/ 4 w 242"/>
                <a:gd name="T7" fmla="*/ 83 h 289"/>
                <a:gd name="T8" fmla="*/ 4 w 242"/>
                <a:gd name="T9" fmla="*/ 282 h 289"/>
                <a:gd name="T10" fmla="*/ 4 w 242"/>
                <a:gd name="T11" fmla="*/ 285 h 289"/>
                <a:gd name="T12" fmla="*/ 1 w 242"/>
                <a:gd name="T13" fmla="*/ 284 h 289"/>
                <a:gd name="T14" fmla="*/ 171 w 242"/>
                <a:gd name="T15" fmla="*/ 184 h 289"/>
                <a:gd name="T16" fmla="*/ 222 w 242"/>
                <a:gd name="T17" fmla="*/ 154 h 289"/>
                <a:gd name="T18" fmla="*/ 237 w 242"/>
                <a:gd name="T19" fmla="*/ 146 h 289"/>
                <a:gd name="T20" fmla="*/ 242 w 242"/>
                <a:gd name="T21" fmla="*/ 144 h 289"/>
                <a:gd name="T22" fmla="*/ 237 w 242"/>
                <a:gd name="T23" fmla="*/ 147 h 289"/>
                <a:gd name="T24" fmla="*/ 223 w 242"/>
                <a:gd name="T25" fmla="*/ 155 h 289"/>
                <a:gd name="T26" fmla="*/ 172 w 242"/>
                <a:gd name="T27" fmla="*/ 186 h 289"/>
                <a:gd name="T28" fmla="*/ 3 w 242"/>
                <a:gd name="T29" fmla="*/ 287 h 289"/>
                <a:gd name="T30" fmla="*/ 0 w 242"/>
                <a:gd name="T31" fmla="*/ 289 h 289"/>
                <a:gd name="T32" fmla="*/ 0 w 242"/>
                <a:gd name="T33" fmla="*/ 285 h 289"/>
                <a:gd name="T34" fmla="*/ 0 w 242"/>
                <a:gd name="T35" fmla="*/ 282 h 289"/>
                <a:gd name="T36" fmla="*/ 1 w 242"/>
                <a:gd name="T37" fmla="*/ 83 h 289"/>
                <a:gd name="T38" fmla="*/ 2 w 242"/>
                <a:gd name="T39" fmla="*/ 22 h 289"/>
                <a:gd name="T40" fmla="*/ 2 w 242"/>
                <a:gd name="T41" fmla="*/ 6 h 289"/>
                <a:gd name="T42" fmla="*/ 2 w 242"/>
                <a:gd name="T43"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2" h="289">
                  <a:moveTo>
                    <a:pt x="2" y="0"/>
                  </a:moveTo>
                  <a:cubicBezTo>
                    <a:pt x="3" y="0"/>
                    <a:pt x="3" y="2"/>
                    <a:pt x="3" y="6"/>
                  </a:cubicBezTo>
                  <a:cubicBezTo>
                    <a:pt x="3" y="10"/>
                    <a:pt x="3" y="15"/>
                    <a:pt x="3" y="22"/>
                  </a:cubicBezTo>
                  <a:cubicBezTo>
                    <a:pt x="3" y="37"/>
                    <a:pt x="3" y="57"/>
                    <a:pt x="4" y="83"/>
                  </a:cubicBezTo>
                  <a:cubicBezTo>
                    <a:pt x="4" y="134"/>
                    <a:pt x="4" y="204"/>
                    <a:pt x="4" y="282"/>
                  </a:cubicBezTo>
                  <a:cubicBezTo>
                    <a:pt x="4" y="283"/>
                    <a:pt x="4" y="284"/>
                    <a:pt x="4" y="285"/>
                  </a:cubicBezTo>
                  <a:cubicBezTo>
                    <a:pt x="1" y="284"/>
                    <a:pt x="1" y="284"/>
                    <a:pt x="1" y="284"/>
                  </a:cubicBezTo>
                  <a:cubicBezTo>
                    <a:pt x="67" y="244"/>
                    <a:pt x="127" y="209"/>
                    <a:pt x="171" y="184"/>
                  </a:cubicBezTo>
                  <a:cubicBezTo>
                    <a:pt x="192" y="171"/>
                    <a:pt x="210" y="161"/>
                    <a:pt x="222" y="154"/>
                  </a:cubicBezTo>
                  <a:cubicBezTo>
                    <a:pt x="228" y="151"/>
                    <a:pt x="233" y="148"/>
                    <a:pt x="237" y="146"/>
                  </a:cubicBezTo>
                  <a:cubicBezTo>
                    <a:pt x="240" y="144"/>
                    <a:pt x="242" y="143"/>
                    <a:pt x="242" y="144"/>
                  </a:cubicBezTo>
                  <a:cubicBezTo>
                    <a:pt x="242" y="144"/>
                    <a:pt x="240" y="145"/>
                    <a:pt x="237" y="147"/>
                  </a:cubicBezTo>
                  <a:cubicBezTo>
                    <a:pt x="234" y="149"/>
                    <a:pt x="229" y="152"/>
                    <a:pt x="223" y="155"/>
                  </a:cubicBezTo>
                  <a:cubicBezTo>
                    <a:pt x="211" y="163"/>
                    <a:pt x="194" y="173"/>
                    <a:pt x="172" y="186"/>
                  </a:cubicBezTo>
                  <a:cubicBezTo>
                    <a:pt x="129" y="212"/>
                    <a:pt x="69" y="248"/>
                    <a:pt x="3" y="287"/>
                  </a:cubicBezTo>
                  <a:cubicBezTo>
                    <a:pt x="0" y="289"/>
                    <a:pt x="0" y="289"/>
                    <a:pt x="0" y="289"/>
                  </a:cubicBezTo>
                  <a:cubicBezTo>
                    <a:pt x="0" y="285"/>
                    <a:pt x="0" y="285"/>
                    <a:pt x="0" y="285"/>
                  </a:cubicBezTo>
                  <a:cubicBezTo>
                    <a:pt x="0" y="284"/>
                    <a:pt x="0" y="283"/>
                    <a:pt x="0" y="282"/>
                  </a:cubicBezTo>
                  <a:cubicBezTo>
                    <a:pt x="0" y="204"/>
                    <a:pt x="0" y="134"/>
                    <a:pt x="1" y="83"/>
                  </a:cubicBezTo>
                  <a:cubicBezTo>
                    <a:pt x="1" y="57"/>
                    <a:pt x="1" y="37"/>
                    <a:pt x="2" y="22"/>
                  </a:cubicBezTo>
                  <a:cubicBezTo>
                    <a:pt x="2" y="15"/>
                    <a:pt x="2" y="10"/>
                    <a:pt x="2" y="6"/>
                  </a:cubicBezTo>
                  <a:cubicBezTo>
                    <a:pt x="2" y="2"/>
                    <a:pt x="2" y="0"/>
                    <a:pt x="2" y="0"/>
                  </a:cubicBezTo>
                  <a:close/>
                </a:path>
              </a:pathLst>
            </a:custGeom>
            <a:solidFill>
              <a:srgbClr val="E2ECF8"/>
            </a:solidFill>
            <a:ln>
              <a:noFill/>
            </a:ln>
          </p:spPr>
          <p:txBody>
            <a:bodyPr anchor="ctr"/>
            <a:lstStyle/>
            <a:p>
              <a:pPr algn="ctr"/>
            </a:p>
          </p:txBody>
        </p:sp>
        <p:sp>
          <p:nvSpPr>
            <p:cNvPr id="1049306" name="ïṣľîḋè"/>
            <p:cNvSpPr/>
            <p:nvPr/>
          </p:nvSpPr>
          <p:spPr bwMode="auto">
            <a:xfrm>
              <a:off x="8216900" y="2822575"/>
              <a:ext cx="473075" cy="1608138"/>
            </a:xfrm>
            <a:custGeom>
              <a:avLst/>
              <a:gdLst>
                <a:gd name="T0" fmla="*/ 98 w 298"/>
                <a:gd name="T1" fmla="*/ 105 h 1013"/>
                <a:gd name="T2" fmla="*/ 298 w 298"/>
                <a:gd name="T3" fmla="*/ 0 h 1013"/>
                <a:gd name="T4" fmla="*/ 295 w 298"/>
                <a:gd name="T5" fmla="*/ 915 h 1013"/>
                <a:gd name="T6" fmla="*/ 111 w 298"/>
                <a:gd name="T7" fmla="*/ 1013 h 1013"/>
                <a:gd name="T8" fmla="*/ 0 w 298"/>
                <a:gd name="T9" fmla="*/ 931 h 1013"/>
                <a:gd name="T10" fmla="*/ 8 w 298"/>
                <a:gd name="T11" fmla="*/ 46 h 1013"/>
                <a:gd name="T12" fmla="*/ 98 w 298"/>
                <a:gd name="T13" fmla="*/ 105 h 1013"/>
              </a:gdLst>
              <a:ahLst/>
              <a:cxnLst>
                <a:cxn ang="0">
                  <a:pos x="T0" y="T1"/>
                </a:cxn>
                <a:cxn ang="0">
                  <a:pos x="T2" y="T3"/>
                </a:cxn>
                <a:cxn ang="0">
                  <a:pos x="T4" y="T5"/>
                </a:cxn>
                <a:cxn ang="0">
                  <a:pos x="T6" y="T7"/>
                </a:cxn>
                <a:cxn ang="0">
                  <a:pos x="T8" y="T9"/>
                </a:cxn>
                <a:cxn ang="0">
                  <a:pos x="T10" y="T11"/>
                </a:cxn>
                <a:cxn ang="0">
                  <a:pos x="T12" y="T13"/>
                </a:cxn>
              </a:cxnLst>
              <a:rect l="0" t="0" r="r" b="b"/>
              <a:pathLst>
                <a:path w="298" h="1013">
                  <a:moveTo>
                    <a:pt x="98" y="105"/>
                  </a:moveTo>
                  <a:lnTo>
                    <a:pt x="298" y="0"/>
                  </a:lnTo>
                  <a:lnTo>
                    <a:pt x="295" y="915"/>
                  </a:lnTo>
                  <a:lnTo>
                    <a:pt x="111" y="1013"/>
                  </a:lnTo>
                  <a:lnTo>
                    <a:pt x="0" y="931"/>
                  </a:lnTo>
                  <a:lnTo>
                    <a:pt x="8" y="46"/>
                  </a:lnTo>
                  <a:lnTo>
                    <a:pt x="98" y="105"/>
                  </a:lnTo>
                </a:path>
              </a:pathLst>
            </a:custGeom>
            <a:noFill/>
            <a:ln>
              <a:noFill/>
            </a:ln>
          </p:spPr>
          <p:txBody>
            <a:bodyPr anchor="ctr"/>
            <a:lstStyle/>
            <a:p>
              <a:pPr algn="ctr"/>
            </a:p>
          </p:txBody>
        </p:sp>
        <p:sp>
          <p:nvSpPr>
            <p:cNvPr id="1049307" name="îSḷïḑê"/>
            <p:cNvSpPr/>
            <p:nvPr/>
          </p:nvSpPr>
          <p:spPr bwMode="auto">
            <a:xfrm>
              <a:off x="7935913" y="863600"/>
              <a:ext cx="754063" cy="1938338"/>
            </a:xfrm>
            <a:custGeom>
              <a:avLst/>
              <a:gdLst>
                <a:gd name="T0" fmla="*/ 5 w 185"/>
                <a:gd name="T1" fmla="*/ 3 h 476"/>
                <a:gd name="T2" fmla="*/ 11 w 185"/>
                <a:gd name="T3" fmla="*/ 368 h 476"/>
                <a:gd name="T4" fmla="*/ 185 w 185"/>
                <a:gd name="T5" fmla="*/ 476 h 476"/>
                <a:gd name="T6" fmla="*/ 185 w 185"/>
                <a:gd name="T7" fmla="*/ 115 h 476"/>
              </a:gdLst>
              <a:ahLst/>
              <a:cxnLst>
                <a:cxn ang="0">
                  <a:pos x="T0" y="T1"/>
                </a:cxn>
                <a:cxn ang="0">
                  <a:pos x="T2" y="T3"/>
                </a:cxn>
                <a:cxn ang="0">
                  <a:pos x="T4" y="T5"/>
                </a:cxn>
                <a:cxn ang="0">
                  <a:pos x="T6" y="T7"/>
                </a:cxn>
              </a:cxnLst>
              <a:rect l="0" t="0" r="r" b="b"/>
              <a:pathLst>
                <a:path w="185" h="476">
                  <a:moveTo>
                    <a:pt x="5" y="3"/>
                  </a:moveTo>
                  <a:cubicBezTo>
                    <a:pt x="0" y="0"/>
                    <a:pt x="11" y="368"/>
                    <a:pt x="11" y="368"/>
                  </a:cubicBezTo>
                  <a:cubicBezTo>
                    <a:pt x="185" y="476"/>
                    <a:pt x="185" y="476"/>
                    <a:pt x="185" y="476"/>
                  </a:cubicBezTo>
                  <a:cubicBezTo>
                    <a:pt x="185" y="115"/>
                    <a:pt x="185" y="115"/>
                    <a:pt x="185" y="115"/>
                  </a:cubicBezTo>
                </a:path>
              </a:pathLst>
            </a:custGeom>
            <a:solidFill>
              <a:srgbClr val="DBA877"/>
            </a:solidFill>
            <a:ln>
              <a:noFill/>
            </a:ln>
          </p:spPr>
          <p:txBody>
            <a:bodyPr anchor="ctr"/>
            <a:lstStyle/>
            <a:p>
              <a:pPr algn="ctr"/>
            </a:p>
          </p:txBody>
        </p:sp>
        <p:sp>
          <p:nvSpPr>
            <p:cNvPr id="1049308" name="îšḷiḍê"/>
            <p:cNvSpPr/>
            <p:nvPr/>
          </p:nvSpPr>
          <p:spPr bwMode="auto">
            <a:xfrm>
              <a:off x="7678738" y="920750"/>
              <a:ext cx="998538" cy="1698625"/>
            </a:xfrm>
            <a:custGeom>
              <a:avLst/>
              <a:gdLst>
                <a:gd name="T0" fmla="*/ 629 w 629"/>
                <a:gd name="T1" fmla="*/ 277 h 1070"/>
                <a:gd name="T2" fmla="*/ 193 w 629"/>
                <a:gd name="T3" fmla="*/ 0 h 1070"/>
                <a:gd name="T4" fmla="*/ 0 w 629"/>
                <a:gd name="T5" fmla="*/ 92 h 1070"/>
                <a:gd name="T6" fmla="*/ 90 w 629"/>
                <a:gd name="T7" fmla="*/ 1005 h 1070"/>
                <a:gd name="T8" fmla="*/ 411 w 629"/>
                <a:gd name="T9" fmla="*/ 1070 h 1070"/>
                <a:gd name="T10" fmla="*/ 583 w 629"/>
                <a:gd name="T11" fmla="*/ 1023 h 1070"/>
                <a:gd name="T12" fmla="*/ 629 w 629"/>
                <a:gd name="T13" fmla="*/ 277 h 1070"/>
              </a:gdLst>
              <a:ahLst/>
              <a:cxnLst>
                <a:cxn ang="0">
                  <a:pos x="T0" y="T1"/>
                </a:cxn>
                <a:cxn ang="0">
                  <a:pos x="T2" y="T3"/>
                </a:cxn>
                <a:cxn ang="0">
                  <a:pos x="T4" y="T5"/>
                </a:cxn>
                <a:cxn ang="0">
                  <a:pos x="T6" y="T7"/>
                </a:cxn>
                <a:cxn ang="0">
                  <a:pos x="T8" y="T9"/>
                </a:cxn>
                <a:cxn ang="0">
                  <a:pos x="T10" y="T11"/>
                </a:cxn>
                <a:cxn ang="0">
                  <a:pos x="T12" y="T13"/>
                </a:cxn>
              </a:cxnLst>
              <a:rect l="0" t="0" r="r" b="b"/>
              <a:pathLst>
                <a:path w="629" h="1070">
                  <a:moveTo>
                    <a:pt x="629" y="277"/>
                  </a:moveTo>
                  <a:lnTo>
                    <a:pt x="193" y="0"/>
                  </a:lnTo>
                  <a:lnTo>
                    <a:pt x="0" y="92"/>
                  </a:lnTo>
                  <a:lnTo>
                    <a:pt x="90" y="1005"/>
                  </a:lnTo>
                  <a:lnTo>
                    <a:pt x="411" y="1070"/>
                  </a:lnTo>
                  <a:lnTo>
                    <a:pt x="583" y="1023"/>
                  </a:lnTo>
                  <a:lnTo>
                    <a:pt x="629" y="277"/>
                  </a:lnTo>
                  <a:close/>
                </a:path>
              </a:pathLst>
            </a:custGeom>
            <a:solidFill>
              <a:srgbClr val="FFF0E1"/>
            </a:solidFill>
            <a:ln>
              <a:noFill/>
            </a:ln>
          </p:spPr>
          <p:txBody>
            <a:bodyPr anchor="ctr"/>
            <a:lstStyle/>
            <a:p>
              <a:pPr algn="ctr"/>
            </a:p>
          </p:txBody>
        </p:sp>
        <p:sp>
          <p:nvSpPr>
            <p:cNvPr id="1049309" name="îṣḷíḋê"/>
            <p:cNvSpPr/>
            <p:nvPr/>
          </p:nvSpPr>
          <p:spPr bwMode="auto">
            <a:xfrm>
              <a:off x="8372475" y="1331913"/>
              <a:ext cx="317500" cy="1657350"/>
            </a:xfrm>
            <a:custGeom>
              <a:avLst/>
              <a:gdLst>
                <a:gd name="T0" fmla="*/ 200 w 200"/>
                <a:gd name="T1" fmla="*/ 0 h 1044"/>
                <a:gd name="T2" fmla="*/ 0 w 200"/>
                <a:gd name="T3" fmla="*/ 118 h 1044"/>
                <a:gd name="T4" fmla="*/ 0 w 200"/>
                <a:gd name="T5" fmla="*/ 1044 h 1044"/>
                <a:gd name="T6" fmla="*/ 200 w 200"/>
                <a:gd name="T7" fmla="*/ 939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39"/>
                  </a:lnTo>
                  <a:lnTo>
                    <a:pt x="200" y="0"/>
                  </a:lnTo>
                  <a:close/>
                </a:path>
              </a:pathLst>
            </a:custGeom>
            <a:solidFill>
              <a:srgbClr val="F8C487"/>
            </a:solidFill>
            <a:ln>
              <a:noFill/>
            </a:ln>
          </p:spPr>
          <p:txBody>
            <a:bodyPr anchor="ctr"/>
            <a:lstStyle/>
            <a:p>
              <a:pPr algn="ctr"/>
            </a:p>
          </p:txBody>
        </p:sp>
        <p:sp>
          <p:nvSpPr>
            <p:cNvPr id="1049310" name="iṥḻiďè"/>
            <p:cNvSpPr/>
            <p:nvPr/>
          </p:nvSpPr>
          <p:spPr bwMode="auto">
            <a:xfrm>
              <a:off x="8372475" y="1331913"/>
              <a:ext cx="317500" cy="1657350"/>
            </a:xfrm>
            <a:custGeom>
              <a:avLst/>
              <a:gdLst>
                <a:gd name="T0" fmla="*/ 200 w 200"/>
                <a:gd name="T1" fmla="*/ 0 h 1044"/>
                <a:gd name="T2" fmla="*/ 0 w 200"/>
                <a:gd name="T3" fmla="*/ 118 h 1044"/>
                <a:gd name="T4" fmla="*/ 0 w 200"/>
                <a:gd name="T5" fmla="*/ 1044 h 1044"/>
                <a:gd name="T6" fmla="*/ 200 w 200"/>
                <a:gd name="T7" fmla="*/ 939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39"/>
                  </a:lnTo>
                  <a:lnTo>
                    <a:pt x="200" y="0"/>
                  </a:lnTo>
                </a:path>
              </a:pathLst>
            </a:custGeom>
            <a:noFill/>
            <a:ln>
              <a:noFill/>
            </a:ln>
          </p:spPr>
          <p:txBody>
            <a:bodyPr anchor="ctr"/>
            <a:lstStyle/>
            <a:p>
              <a:pPr algn="ctr"/>
            </a:p>
          </p:txBody>
        </p:sp>
        <p:sp>
          <p:nvSpPr>
            <p:cNvPr id="1049311" name="íŝľîḋê"/>
            <p:cNvSpPr/>
            <p:nvPr/>
          </p:nvSpPr>
          <p:spPr bwMode="auto">
            <a:xfrm>
              <a:off x="7621588" y="1027113"/>
              <a:ext cx="750888" cy="1962150"/>
            </a:xfrm>
            <a:custGeom>
              <a:avLst/>
              <a:gdLst>
                <a:gd name="T0" fmla="*/ 5 w 184"/>
                <a:gd name="T1" fmla="*/ 3 h 482"/>
                <a:gd name="T2" fmla="*/ 10 w 184"/>
                <a:gd name="T3" fmla="*/ 373 h 482"/>
                <a:gd name="T4" fmla="*/ 184 w 184"/>
                <a:gd name="T5" fmla="*/ 482 h 482"/>
                <a:gd name="T6" fmla="*/ 184 w 184"/>
                <a:gd name="T7" fmla="*/ 121 h 482"/>
              </a:gdLst>
              <a:ahLst/>
              <a:cxnLst>
                <a:cxn ang="0">
                  <a:pos x="T0" y="T1"/>
                </a:cxn>
                <a:cxn ang="0">
                  <a:pos x="T2" y="T3"/>
                </a:cxn>
                <a:cxn ang="0">
                  <a:pos x="T4" y="T5"/>
                </a:cxn>
                <a:cxn ang="0">
                  <a:pos x="T6" y="T7"/>
                </a:cxn>
              </a:cxnLst>
              <a:rect l="0" t="0" r="r" b="b"/>
              <a:pathLst>
                <a:path w="184" h="482">
                  <a:moveTo>
                    <a:pt x="5" y="3"/>
                  </a:moveTo>
                  <a:cubicBezTo>
                    <a:pt x="0" y="0"/>
                    <a:pt x="10" y="373"/>
                    <a:pt x="10" y="373"/>
                  </a:cubicBezTo>
                  <a:cubicBezTo>
                    <a:pt x="184" y="482"/>
                    <a:pt x="184" y="482"/>
                    <a:pt x="184" y="482"/>
                  </a:cubicBezTo>
                  <a:cubicBezTo>
                    <a:pt x="184" y="121"/>
                    <a:pt x="184" y="121"/>
                    <a:pt x="184" y="121"/>
                  </a:cubicBezTo>
                </a:path>
              </a:pathLst>
            </a:custGeom>
            <a:solidFill>
              <a:srgbClr val="DBA877"/>
            </a:solidFill>
            <a:ln>
              <a:noFill/>
            </a:ln>
          </p:spPr>
          <p:txBody>
            <a:bodyPr anchor="ctr"/>
            <a:lstStyle/>
            <a:p>
              <a:pPr algn="ctr"/>
            </a:p>
          </p:txBody>
        </p:sp>
        <p:sp>
          <p:nvSpPr>
            <p:cNvPr id="1049312" name="ï$ļïḓé"/>
            <p:cNvSpPr/>
            <p:nvPr/>
          </p:nvSpPr>
          <p:spPr bwMode="auto">
            <a:xfrm>
              <a:off x="8510588" y="1701800"/>
              <a:ext cx="98425" cy="754063"/>
            </a:xfrm>
            <a:custGeom>
              <a:avLst/>
              <a:gdLst>
                <a:gd name="T0" fmla="*/ 62 w 62"/>
                <a:gd name="T1" fmla="*/ 0 h 475"/>
                <a:gd name="T2" fmla="*/ 62 w 62"/>
                <a:gd name="T3" fmla="*/ 426 h 475"/>
                <a:gd name="T4" fmla="*/ 0 w 62"/>
                <a:gd name="T5" fmla="*/ 475 h 475"/>
                <a:gd name="T6" fmla="*/ 0 w 62"/>
                <a:gd name="T7" fmla="*/ 42 h 475"/>
                <a:gd name="T8" fmla="*/ 62 w 62"/>
                <a:gd name="T9" fmla="*/ 0 h 475"/>
              </a:gdLst>
              <a:ahLst/>
              <a:cxnLst>
                <a:cxn ang="0">
                  <a:pos x="T0" y="T1"/>
                </a:cxn>
                <a:cxn ang="0">
                  <a:pos x="T2" y="T3"/>
                </a:cxn>
                <a:cxn ang="0">
                  <a:pos x="T4" y="T5"/>
                </a:cxn>
                <a:cxn ang="0">
                  <a:pos x="T6" y="T7"/>
                </a:cxn>
                <a:cxn ang="0">
                  <a:pos x="T8" y="T9"/>
                </a:cxn>
              </a:cxnLst>
              <a:rect l="0" t="0" r="r" b="b"/>
              <a:pathLst>
                <a:path w="62" h="475">
                  <a:moveTo>
                    <a:pt x="62" y="0"/>
                  </a:moveTo>
                  <a:lnTo>
                    <a:pt x="62" y="426"/>
                  </a:lnTo>
                  <a:lnTo>
                    <a:pt x="0" y="475"/>
                  </a:lnTo>
                  <a:lnTo>
                    <a:pt x="0" y="42"/>
                  </a:lnTo>
                  <a:lnTo>
                    <a:pt x="62" y="0"/>
                  </a:lnTo>
                  <a:close/>
                </a:path>
              </a:pathLst>
            </a:custGeom>
            <a:solidFill>
              <a:srgbClr val="FFF0E1"/>
            </a:solidFill>
            <a:ln>
              <a:noFill/>
            </a:ln>
          </p:spPr>
          <p:txBody>
            <a:bodyPr anchor="ctr"/>
            <a:lstStyle/>
            <a:p>
              <a:pPr algn="ctr"/>
            </a:p>
          </p:txBody>
        </p:sp>
        <p:sp>
          <p:nvSpPr>
            <p:cNvPr id="1049313" name="ïṥľïḓê"/>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close/>
                </a:path>
              </a:pathLst>
            </a:custGeom>
            <a:solidFill>
              <a:srgbClr val="F8C487"/>
            </a:solidFill>
            <a:ln>
              <a:noFill/>
            </a:ln>
          </p:spPr>
          <p:txBody>
            <a:bodyPr anchor="ctr"/>
            <a:lstStyle/>
            <a:p>
              <a:pPr algn="ctr"/>
            </a:p>
          </p:txBody>
        </p:sp>
        <p:sp>
          <p:nvSpPr>
            <p:cNvPr id="1049314" name="îŝľíďe"/>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path>
              </a:pathLst>
            </a:custGeom>
            <a:noFill/>
            <a:ln>
              <a:noFill/>
            </a:ln>
          </p:spPr>
          <p:txBody>
            <a:bodyPr anchor="ctr"/>
            <a:lstStyle/>
            <a:p>
              <a:pPr algn="ctr"/>
            </a:p>
          </p:txBody>
        </p:sp>
        <p:sp>
          <p:nvSpPr>
            <p:cNvPr id="1049315" name="ïṡľîḑé"/>
            <p:cNvSpPr/>
            <p:nvPr/>
          </p:nvSpPr>
          <p:spPr bwMode="auto">
            <a:xfrm>
              <a:off x="6994525" y="1323975"/>
              <a:ext cx="749300" cy="1958975"/>
            </a:xfrm>
            <a:custGeom>
              <a:avLst/>
              <a:gdLst>
                <a:gd name="T0" fmla="*/ 5 w 184"/>
                <a:gd name="T1" fmla="*/ 3 h 481"/>
                <a:gd name="T2" fmla="*/ 10 w 184"/>
                <a:gd name="T3" fmla="*/ 373 h 481"/>
                <a:gd name="T4" fmla="*/ 184 w 184"/>
                <a:gd name="T5" fmla="*/ 481 h 481"/>
                <a:gd name="T6" fmla="*/ 184 w 184"/>
                <a:gd name="T7" fmla="*/ 120 h 481"/>
              </a:gdLst>
              <a:ahLst/>
              <a:cxnLst>
                <a:cxn ang="0">
                  <a:pos x="T0" y="T1"/>
                </a:cxn>
                <a:cxn ang="0">
                  <a:pos x="T2" y="T3"/>
                </a:cxn>
                <a:cxn ang="0">
                  <a:pos x="T4" y="T5"/>
                </a:cxn>
                <a:cxn ang="0">
                  <a:pos x="T6" y="T7"/>
                </a:cxn>
              </a:cxnLst>
              <a:rect l="0" t="0" r="r" b="b"/>
              <a:pathLst>
                <a:path w="184" h="481">
                  <a:moveTo>
                    <a:pt x="5" y="3"/>
                  </a:moveTo>
                  <a:cubicBezTo>
                    <a:pt x="0" y="0"/>
                    <a:pt x="10" y="373"/>
                    <a:pt x="10" y="373"/>
                  </a:cubicBezTo>
                  <a:cubicBezTo>
                    <a:pt x="184" y="481"/>
                    <a:pt x="184" y="481"/>
                    <a:pt x="184" y="481"/>
                  </a:cubicBezTo>
                  <a:cubicBezTo>
                    <a:pt x="184" y="120"/>
                    <a:pt x="184" y="120"/>
                    <a:pt x="184" y="120"/>
                  </a:cubicBezTo>
                </a:path>
              </a:pathLst>
            </a:custGeom>
            <a:solidFill>
              <a:srgbClr val="EDB57E"/>
            </a:solidFill>
            <a:ln>
              <a:noFill/>
            </a:ln>
          </p:spPr>
          <p:txBody>
            <a:bodyPr anchor="ctr"/>
            <a:lstStyle/>
            <a:p>
              <a:pPr algn="ctr"/>
            </a:p>
          </p:txBody>
        </p:sp>
        <p:sp>
          <p:nvSpPr>
            <p:cNvPr id="1049316" name="îṩlíḍê"/>
            <p:cNvSpPr/>
            <p:nvPr/>
          </p:nvSpPr>
          <p:spPr bwMode="auto">
            <a:xfrm>
              <a:off x="8050213" y="2854325"/>
              <a:ext cx="174625" cy="1584325"/>
            </a:xfrm>
            <a:custGeom>
              <a:avLst/>
              <a:gdLst>
                <a:gd name="T0" fmla="*/ 8 w 110"/>
                <a:gd name="T1" fmla="*/ 52 h 998"/>
                <a:gd name="T2" fmla="*/ 110 w 110"/>
                <a:gd name="T3" fmla="*/ 0 h 998"/>
                <a:gd name="T4" fmla="*/ 110 w 110"/>
                <a:gd name="T5" fmla="*/ 939 h 998"/>
                <a:gd name="T6" fmla="*/ 0 w 110"/>
                <a:gd name="T7" fmla="*/ 998 h 998"/>
              </a:gdLst>
              <a:ahLst/>
              <a:cxnLst>
                <a:cxn ang="0">
                  <a:pos x="T0" y="T1"/>
                </a:cxn>
                <a:cxn ang="0">
                  <a:pos x="T2" y="T3"/>
                </a:cxn>
                <a:cxn ang="0">
                  <a:pos x="T4" y="T5"/>
                </a:cxn>
                <a:cxn ang="0">
                  <a:pos x="T6" y="T7"/>
                </a:cxn>
              </a:cxnLst>
              <a:rect l="0" t="0" r="r" b="b"/>
              <a:pathLst>
                <a:path w="110" h="998">
                  <a:moveTo>
                    <a:pt x="8" y="52"/>
                  </a:moveTo>
                  <a:lnTo>
                    <a:pt x="110" y="0"/>
                  </a:lnTo>
                  <a:lnTo>
                    <a:pt x="110" y="939"/>
                  </a:lnTo>
                  <a:lnTo>
                    <a:pt x="0" y="998"/>
                  </a:lnTo>
                </a:path>
              </a:pathLst>
            </a:custGeom>
            <a:noFill/>
            <a:ln>
              <a:noFill/>
            </a:ln>
          </p:spPr>
          <p:txBody>
            <a:bodyPr anchor="ctr"/>
            <a:lstStyle/>
            <a:p>
              <a:pPr algn="ctr"/>
            </a:p>
          </p:txBody>
        </p:sp>
        <p:sp>
          <p:nvSpPr>
            <p:cNvPr id="1049317" name="íSļïḋe"/>
            <p:cNvSpPr/>
            <p:nvPr/>
          </p:nvSpPr>
          <p:spPr bwMode="auto">
            <a:xfrm>
              <a:off x="7475538" y="928688"/>
              <a:ext cx="754063" cy="1943100"/>
            </a:xfrm>
            <a:custGeom>
              <a:avLst/>
              <a:gdLst>
                <a:gd name="T0" fmla="*/ 5 w 185"/>
                <a:gd name="T1" fmla="*/ 4 h 477"/>
                <a:gd name="T2" fmla="*/ 11 w 185"/>
                <a:gd name="T3" fmla="*/ 368 h 477"/>
                <a:gd name="T4" fmla="*/ 185 w 185"/>
                <a:gd name="T5" fmla="*/ 477 h 477"/>
                <a:gd name="T6" fmla="*/ 185 w 185"/>
                <a:gd name="T7" fmla="*/ 116 h 477"/>
              </a:gdLst>
              <a:ahLst/>
              <a:cxnLst>
                <a:cxn ang="0">
                  <a:pos x="T0" y="T1"/>
                </a:cxn>
                <a:cxn ang="0">
                  <a:pos x="T2" y="T3"/>
                </a:cxn>
                <a:cxn ang="0">
                  <a:pos x="T4" y="T5"/>
                </a:cxn>
                <a:cxn ang="0">
                  <a:pos x="T6" y="T7"/>
                </a:cxn>
              </a:cxnLst>
              <a:rect l="0" t="0" r="r" b="b"/>
              <a:pathLst>
                <a:path w="185" h="477">
                  <a:moveTo>
                    <a:pt x="5" y="4"/>
                  </a:moveTo>
                  <a:cubicBezTo>
                    <a:pt x="0" y="0"/>
                    <a:pt x="11" y="368"/>
                    <a:pt x="11" y="368"/>
                  </a:cubicBezTo>
                  <a:cubicBezTo>
                    <a:pt x="185" y="477"/>
                    <a:pt x="185" y="477"/>
                    <a:pt x="185" y="477"/>
                  </a:cubicBezTo>
                  <a:cubicBezTo>
                    <a:pt x="185" y="116"/>
                    <a:pt x="185" y="116"/>
                    <a:pt x="185" y="116"/>
                  </a:cubicBezTo>
                </a:path>
              </a:pathLst>
            </a:custGeom>
            <a:solidFill>
              <a:srgbClr val="457C7C"/>
            </a:solidFill>
            <a:ln>
              <a:noFill/>
            </a:ln>
          </p:spPr>
          <p:txBody>
            <a:bodyPr anchor="ctr"/>
            <a:lstStyle/>
            <a:p>
              <a:pPr algn="ctr"/>
            </a:p>
          </p:txBody>
        </p:sp>
        <p:sp>
          <p:nvSpPr>
            <p:cNvPr id="1049318" name="íṣḷiḍé"/>
            <p:cNvSpPr/>
            <p:nvPr/>
          </p:nvSpPr>
          <p:spPr bwMode="auto">
            <a:xfrm>
              <a:off x="7215188" y="990600"/>
              <a:ext cx="1001713" cy="1697038"/>
            </a:xfrm>
            <a:custGeom>
              <a:avLst/>
              <a:gdLst>
                <a:gd name="T0" fmla="*/ 631 w 631"/>
                <a:gd name="T1" fmla="*/ 277 h 1069"/>
                <a:gd name="T2" fmla="*/ 195 w 631"/>
                <a:gd name="T3" fmla="*/ 0 h 1069"/>
                <a:gd name="T4" fmla="*/ 0 w 631"/>
                <a:gd name="T5" fmla="*/ 92 h 1069"/>
                <a:gd name="T6" fmla="*/ 92 w 631"/>
                <a:gd name="T7" fmla="*/ 1005 h 1069"/>
                <a:gd name="T8" fmla="*/ 410 w 631"/>
                <a:gd name="T9" fmla="*/ 1069 h 1069"/>
                <a:gd name="T10" fmla="*/ 585 w 631"/>
                <a:gd name="T11" fmla="*/ 1023 h 1069"/>
                <a:gd name="T12" fmla="*/ 631 w 631"/>
                <a:gd name="T13" fmla="*/ 277 h 1069"/>
              </a:gdLst>
              <a:ahLst/>
              <a:cxnLst>
                <a:cxn ang="0">
                  <a:pos x="T0" y="T1"/>
                </a:cxn>
                <a:cxn ang="0">
                  <a:pos x="T2" y="T3"/>
                </a:cxn>
                <a:cxn ang="0">
                  <a:pos x="T4" y="T5"/>
                </a:cxn>
                <a:cxn ang="0">
                  <a:pos x="T6" y="T7"/>
                </a:cxn>
                <a:cxn ang="0">
                  <a:pos x="T8" y="T9"/>
                </a:cxn>
                <a:cxn ang="0">
                  <a:pos x="T10" y="T11"/>
                </a:cxn>
                <a:cxn ang="0">
                  <a:pos x="T12" y="T13"/>
                </a:cxn>
              </a:cxnLst>
              <a:rect l="0" t="0" r="r" b="b"/>
              <a:pathLst>
                <a:path w="631" h="1069">
                  <a:moveTo>
                    <a:pt x="631" y="277"/>
                  </a:moveTo>
                  <a:lnTo>
                    <a:pt x="195" y="0"/>
                  </a:lnTo>
                  <a:lnTo>
                    <a:pt x="0" y="92"/>
                  </a:lnTo>
                  <a:lnTo>
                    <a:pt x="92" y="1005"/>
                  </a:lnTo>
                  <a:lnTo>
                    <a:pt x="410" y="1069"/>
                  </a:lnTo>
                  <a:lnTo>
                    <a:pt x="585" y="1023"/>
                  </a:lnTo>
                  <a:lnTo>
                    <a:pt x="631" y="277"/>
                  </a:lnTo>
                  <a:close/>
                </a:path>
              </a:pathLst>
            </a:custGeom>
            <a:solidFill>
              <a:srgbClr val="FFF0E1"/>
            </a:solidFill>
            <a:ln>
              <a:noFill/>
            </a:ln>
          </p:spPr>
          <p:txBody>
            <a:bodyPr anchor="ctr"/>
            <a:lstStyle/>
            <a:p>
              <a:pPr algn="ctr"/>
            </a:p>
          </p:txBody>
        </p:sp>
        <p:sp>
          <p:nvSpPr>
            <p:cNvPr id="1049319" name="í$ḷïḍe"/>
            <p:cNvSpPr/>
            <p:nvPr/>
          </p:nvSpPr>
          <p:spPr bwMode="auto">
            <a:xfrm>
              <a:off x="7912100" y="1397000"/>
              <a:ext cx="317500" cy="1657350"/>
            </a:xfrm>
            <a:custGeom>
              <a:avLst/>
              <a:gdLst>
                <a:gd name="T0" fmla="*/ 200 w 200"/>
                <a:gd name="T1" fmla="*/ 0 h 1044"/>
                <a:gd name="T2" fmla="*/ 0 w 200"/>
                <a:gd name="T3" fmla="*/ 118 h 1044"/>
                <a:gd name="T4" fmla="*/ 0 w 200"/>
                <a:gd name="T5" fmla="*/ 1044 h 1044"/>
                <a:gd name="T6" fmla="*/ 200 w 200"/>
                <a:gd name="T7" fmla="*/ 941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41"/>
                  </a:lnTo>
                  <a:lnTo>
                    <a:pt x="200" y="0"/>
                  </a:lnTo>
                  <a:close/>
                </a:path>
              </a:pathLst>
            </a:custGeom>
            <a:solidFill>
              <a:srgbClr val="4D9596"/>
            </a:solidFill>
            <a:ln>
              <a:noFill/>
            </a:ln>
          </p:spPr>
          <p:txBody>
            <a:bodyPr anchor="ctr"/>
            <a:lstStyle/>
            <a:p>
              <a:pPr algn="ctr"/>
            </a:p>
          </p:txBody>
        </p:sp>
        <p:sp>
          <p:nvSpPr>
            <p:cNvPr id="1049320" name="ïsḷiḑê"/>
            <p:cNvSpPr/>
            <p:nvPr/>
          </p:nvSpPr>
          <p:spPr bwMode="auto">
            <a:xfrm>
              <a:off x="7912100" y="1397000"/>
              <a:ext cx="317500" cy="1657350"/>
            </a:xfrm>
            <a:custGeom>
              <a:avLst/>
              <a:gdLst>
                <a:gd name="T0" fmla="*/ 200 w 200"/>
                <a:gd name="T1" fmla="*/ 0 h 1044"/>
                <a:gd name="T2" fmla="*/ 0 w 200"/>
                <a:gd name="T3" fmla="*/ 118 h 1044"/>
                <a:gd name="T4" fmla="*/ 0 w 200"/>
                <a:gd name="T5" fmla="*/ 1044 h 1044"/>
                <a:gd name="T6" fmla="*/ 200 w 200"/>
                <a:gd name="T7" fmla="*/ 941 h 1044"/>
                <a:gd name="T8" fmla="*/ 200 w 200"/>
                <a:gd name="T9" fmla="*/ 0 h 1044"/>
              </a:gdLst>
              <a:ahLst/>
              <a:cxnLst>
                <a:cxn ang="0">
                  <a:pos x="T0" y="T1"/>
                </a:cxn>
                <a:cxn ang="0">
                  <a:pos x="T2" y="T3"/>
                </a:cxn>
                <a:cxn ang="0">
                  <a:pos x="T4" y="T5"/>
                </a:cxn>
                <a:cxn ang="0">
                  <a:pos x="T6" y="T7"/>
                </a:cxn>
                <a:cxn ang="0">
                  <a:pos x="T8" y="T9"/>
                </a:cxn>
              </a:cxnLst>
              <a:rect l="0" t="0" r="r" b="b"/>
              <a:pathLst>
                <a:path w="200" h="1044">
                  <a:moveTo>
                    <a:pt x="200" y="0"/>
                  </a:moveTo>
                  <a:lnTo>
                    <a:pt x="0" y="118"/>
                  </a:lnTo>
                  <a:lnTo>
                    <a:pt x="0" y="1044"/>
                  </a:lnTo>
                  <a:lnTo>
                    <a:pt x="200" y="941"/>
                  </a:lnTo>
                  <a:lnTo>
                    <a:pt x="200" y="0"/>
                  </a:lnTo>
                </a:path>
              </a:pathLst>
            </a:custGeom>
            <a:noFill/>
            <a:ln>
              <a:noFill/>
            </a:ln>
          </p:spPr>
          <p:txBody>
            <a:bodyPr anchor="ctr"/>
            <a:lstStyle/>
            <a:p>
              <a:pPr algn="ctr"/>
            </a:p>
          </p:txBody>
        </p:sp>
        <p:sp>
          <p:nvSpPr>
            <p:cNvPr id="1049321" name="íṡļïḍè"/>
            <p:cNvSpPr/>
            <p:nvPr/>
          </p:nvSpPr>
          <p:spPr bwMode="auto">
            <a:xfrm>
              <a:off x="7161213" y="1095375"/>
              <a:ext cx="750888" cy="1958975"/>
            </a:xfrm>
            <a:custGeom>
              <a:avLst/>
              <a:gdLst>
                <a:gd name="T0" fmla="*/ 5 w 184"/>
                <a:gd name="T1" fmla="*/ 3 h 481"/>
                <a:gd name="T2" fmla="*/ 10 w 184"/>
                <a:gd name="T3" fmla="*/ 373 h 481"/>
                <a:gd name="T4" fmla="*/ 184 w 184"/>
                <a:gd name="T5" fmla="*/ 481 h 481"/>
                <a:gd name="T6" fmla="*/ 184 w 184"/>
                <a:gd name="T7" fmla="*/ 120 h 481"/>
              </a:gdLst>
              <a:ahLst/>
              <a:cxnLst>
                <a:cxn ang="0">
                  <a:pos x="T0" y="T1"/>
                </a:cxn>
                <a:cxn ang="0">
                  <a:pos x="T2" y="T3"/>
                </a:cxn>
                <a:cxn ang="0">
                  <a:pos x="T4" y="T5"/>
                </a:cxn>
                <a:cxn ang="0">
                  <a:pos x="T6" y="T7"/>
                </a:cxn>
              </a:cxnLst>
              <a:rect l="0" t="0" r="r" b="b"/>
              <a:pathLst>
                <a:path w="184" h="481">
                  <a:moveTo>
                    <a:pt x="5" y="3"/>
                  </a:moveTo>
                  <a:cubicBezTo>
                    <a:pt x="0" y="0"/>
                    <a:pt x="10" y="373"/>
                    <a:pt x="10" y="373"/>
                  </a:cubicBezTo>
                  <a:cubicBezTo>
                    <a:pt x="184" y="481"/>
                    <a:pt x="184" y="481"/>
                    <a:pt x="184" y="481"/>
                  </a:cubicBezTo>
                  <a:cubicBezTo>
                    <a:pt x="184" y="120"/>
                    <a:pt x="184" y="120"/>
                    <a:pt x="184" y="120"/>
                  </a:cubicBezTo>
                </a:path>
              </a:pathLst>
            </a:custGeom>
            <a:solidFill>
              <a:srgbClr val="457C7C"/>
            </a:solidFill>
            <a:ln>
              <a:noFill/>
            </a:ln>
          </p:spPr>
          <p:txBody>
            <a:bodyPr anchor="ctr"/>
            <a:lstStyle/>
            <a:p>
              <a:pPr algn="ctr"/>
            </a:p>
          </p:txBody>
        </p:sp>
        <p:sp>
          <p:nvSpPr>
            <p:cNvPr id="1049322" name="íṣlíḍé"/>
            <p:cNvSpPr/>
            <p:nvPr/>
          </p:nvSpPr>
          <p:spPr bwMode="auto">
            <a:xfrm>
              <a:off x="8050213" y="1771650"/>
              <a:ext cx="93663" cy="754063"/>
            </a:xfrm>
            <a:custGeom>
              <a:avLst/>
              <a:gdLst>
                <a:gd name="T0" fmla="*/ 59 w 59"/>
                <a:gd name="T1" fmla="*/ 0 h 475"/>
                <a:gd name="T2" fmla="*/ 59 w 59"/>
                <a:gd name="T3" fmla="*/ 426 h 475"/>
                <a:gd name="T4" fmla="*/ 0 w 59"/>
                <a:gd name="T5" fmla="*/ 475 h 475"/>
                <a:gd name="T6" fmla="*/ 0 w 59"/>
                <a:gd name="T7" fmla="*/ 41 h 475"/>
                <a:gd name="T8" fmla="*/ 59 w 59"/>
                <a:gd name="T9" fmla="*/ 0 h 475"/>
              </a:gdLst>
              <a:ahLst/>
              <a:cxnLst>
                <a:cxn ang="0">
                  <a:pos x="T0" y="T1"/>
                </a:cxn>
                <a:cxn ang="0">
                  <a:pos x="T2" y="T3"/>
                </a:cxn>
                <a:cxn ang="0">
                  <a:pos x="T4" y="T5"/>
                </a:cxn>
                <a:cxn ang="0">
                  <a:pos x="T6" y="T7"/>
                </a:cxn>
                <a:cxn ang="0">
                  <a:pos x="T8" y="T9"/>
                </a:cxn>
              </a:cxnLst>
              <a:rect l="0" t="0" r="r" b="b"/>
              <a:pathLst>
                <a:path w="59" h="475">
                  <a:moveTo>
                    <a:pt x="59" y="0"/>
                  </a:moveTo>
                  <a:lnTo>
                    <a:pt x="59" y="426"/>
                  </a:lnTo>
                  <a:lnTo>
                    <a:pt x="0" y="475"/>
                  </a:lnTo>
                  <a:lnTo>
                    <a:pt x="0" y="41"/>
                  </a:lnTo>
                  <a:lnTo>
                    <a:pt x="59" y="0"/>
                  </a:lnTo>
                  <a:close/>
                </a:path>
              </a:pathLst>
            </a:custGeom>
            <a:solidFill>
              <a:srgbClr val="FFF0E1"/>
            </a:solidFill>
            <a:ln>
              <a:noFill/>
            </a:ln>
          </p:spPr>
          <p:txBody>
            <a:bodyPr anchor="ctr"/>
            <a:lstStyle/>
            <a:p>
              <a:pPr algn="ctr"/>
            </a:p>
          </p:txBody>
        </p:sp>
        <p:sp>
          <p:nvSpPr>
            <p:cNvPr id="1049323" name="iŝļidè"/>
            <p:cNvSpPr/>
            <p:nvPr/>
          </p:nvSpPr>
          <p:spPr bwMode="auto">
            <a:xfrm>
              <a:off x="7308850" y="1157288"/>
              <a:ext cx="754063" cy="1938338"/>
            </a:xfrm>
            <a:custGeom>
              <a:avLst/>
              <a:gdLst>
                <a:gd name="T0" fmla="*/ 5 w 185"/>
                <a:gd name="T1" fmla="*/ 3 h 476"/>
                <a:gd name="T2" fmla="*/ 11 w 185"/>
                <a:gd name="T3" fmla="*/ 368 h 476"/>
                <a:gd name="T4" fmla="*/ 185 w 185"/>
                <a:gd name="T5" fmla="*/ 476 h 476"/>
                <a:gd name="T6" fmla="*/ 185 w 185"/>
                <a:gd name="T7" fmla="*/ 115 h 476"/>
              </a:gdLst>
              <a:ahLst/>
              <a:cxnLst>
                <a:cxn ang="0">
                  <a:pos x="T0" y="T1"/>
                </a:cxn>
                <a:cxn ang="0">
                  <a:pos x="T2" y="T3"/>
                </a:cxn>
                <a:cxn ang="0">
                  <a:pos x="T4" y="T5"/>
                </a:cxn>
                <a:cxn ang="0">
                  <a:pos x="T6" y="T7"/>
                </a:cxn>
              </a:cxnLst>
              <a:rect l="0" t="0" r="r" b="b"/>
              <a:pathLst>
                <a:path w="185" h="476">
                  <a:moveTo>
                    <a:pt x="5" y="3"/>
                  </a:moveTo>
                  <a:cubicBezTo>
                    <a:pt x="0" y="0"/>
                    <a:pt x="11" y="368"/>
                    <a:pt x="11" y="368"/>
                  </a:cubicBezTo>
                  <a:cubicBezTo>
                    <a:pt x="185" y="476"/>
                    <a:pt x="185" y="476"/>
                    <a:pt x="185" y="476"/>
                  </a:cubicBezTo>
                  <a:cubicBezTo>
                    <a:pt x="185" y="115"/>
                    <a:pt x="185" y="115"/>
                    <a:pt x="185" y="115"/>
                  </a:cubicBezTo>
                </a:path>
              </a:pathLst>
            </a:custGeom>
            <a:solidFill>
              <a:srgbClr val="CE9695"/>
            </a:solidFill>
            <a:ln>
              <a:noFill/>
            </a:ln>
          </p:spPr>
          <p:txBody>
            <a:bodyPr anchor="ctr"/>
            <a:lstStyle/>
            <a:p>
              <a:pPr algn="ctr"/>
            </a:p>
          </p:txBody>
        </p:sp>
        <p:sp>
          <p:nvSpPr>
            <p:cNvPr id="1049324" name="íṧḻîdè"/>
            <p:cNvSpPr/>
            <p:nvPr/>
          </p:nvSpPr>
          <p:spPr bwMode="auto">
            <a:xfrm>
              <a:off x="7046913" y="1214438"/>
              <a:ext cx="1003300" cy="1697038"/>
            </a:xfrm>
            <a:custGeom>
              <a:avLst/>
              <a:gdLst>
                <a:gd name="T0" fmla="*/ 632 w 632"/>
                <a:gd name="T1" fmla="*/ 277 h 1069"/>
                <a:gd name="T2" fmla="*/ 196 w 632"/>
                <a:gd name="T3" fmla="*/ 0 h 1069"/>
                <a:gd name="T4" fmla="*/ 0 w 632"/>
                <a:gd name="T5" fmla="*/ 92 h 1069"/>
                <a:gd name="T6" fmla="*/ 93 w 632"/>
                <a:gd name="T7" fmla="*/ 1008 h 1069"/>
                <a:gd name="T8" fmla="*/ 411 w 632"/>
                <a:gd name="T9" fmla="*/ 1069 h 1069"/>
                <a:gd name="T10" fmla="*/ 586 w 632"/>
                <a:gd name="T11" fmla="*/ 1026 h 1069"/>
                <a:gd name="T12" fmla="*/ 632 w 632"/>
                <a:gd name="T13" fmla="*/ 277 h 1069"/>
              </a:gdLst>
              <a:ahLst/>
              <a:cxnLst>
                <a:cxn ang="0">
                  <a:pos x="T0" y="T1"/>
                </a:cxn>
                <a:cxn ang="0">
                  <a:pos x="T2" y="T3"/>
                </a:cxn>
                <a:cxn ang="0">
                  <a:pos x="T4" y="T5"/>
                </a:cxn>
                <a:cxn ang="0">
                  <a:pos x="T6" y="T7"/>
                </a:cxn>
                <a:cxn ang="0">
                  <a:pos x="T8" y="T9"/>
                </a:cxn>
                <a:cxn ang="0">
                  <a:pos x="T10" y="T11"/>
                </a:cxn>
                <a:cxn ang="0">
                  <a:pos x="T12" y="T13"/>
                </a:cxn>
              </a:cxnLst>
              <a:rect l="0" t="0" r="r" b="b"/>
              <a:pathLst>
                <a:path w="632" h="1069">
                  <a:moveTo>
                    <a:pt x="632" y="277"/>
                  </a:moveTo>
                  <a:lnTo>
                    <a:pt x="196" y="0"/>
                  </a:lnTo>
                  <a:lnTo>
                    <a:pt x="0" y="92"/>
                  </a:lnTo>
                  <a:lnTo>
                    <a:pt x="93" y="1008"/>
                  </a:lnTo>
                  <a:lnTo>
                    <a:pt x="411" y="1069"/>
                  </a:lnTo>
                  <a:lnTo>
                    <a:pt x="586" y="1026"/>
                  </a:lnTo>
                  <a:lnTo>
                    <a:pt x="632" y="277"/>
                  </a:lnTo>
                  <a:close/>
                </a:path>
              </a:pathLst>
            </a:custGeom>
            <a:solidFill>
              <a:srgbClr val="FFF0E1"/>
            </a:solidFill>
            <a:ln>
              <a:noFill/>
            </a:ln>
          </p:spPr>
          <p:txBody>
            <a:bodyPr anchor="ctr"/>
            <a:lstStyle/>
            <a:p>
              <a:pPr algn="ctr"/>
            </a:p>
          </p:txBody>
        </p:sp>
        <p:sp>
          <p:nvSpPr>
            <p:cNvPr id="1049325" name="ïŝḻiḍe"/>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close/>
                </a:path>
              </a:pathLst>
            </a:custGeom>
            <a:solidFill>
              <a:srgbClr val="E2AAA6"/>
            </a:solidFill>
            <a:ln>
              <a:noFill/>
            </a:ln>
          </p:spPr>
          <p:txBody>
            <a:bodyPr anchor="ctr"/>
            <a:lstStyle/>
            <a:p>
              <a:pPr algn="ctr"/>
            </a:p>
          </p:txBody>
        </p:sp>
        <p:sp>
          <p:nvSpPr>
            <p:cNvPr id="1049326" name="iṡľïḍê"/>
            <p:cNvSpPr/>
            <p:nvPr/>
          </p:nvSpPr>
          <p:spPr bwMode="auto">
            <a:xfrm>
              <a:off x="7743825" y="1625600"/>
              <a:ext cx="319088" cy="1657350"/>
            </a:xfrm>
            <a:custGeom>
              <a:avLst/>
              <a:gdLst>
                <a:gd name="T0" fmla="*/ 201 w 201"/>
                <a:gd name="T1" fmla="*/ 0 h 1044"/>
                <a:gd name="T2" fmla="*/ 0 w 201"/>
                <a:gd name="T3" fmla="*/ 118 h 1044"/>
                <a:gd name="T4" fmla="*/ 0 w 201"/>
                <a:gd name="T5" fmla="*/ 1044 h 1044"/>
                <a:gd name="T6" fmla="*/ 201 w 201"/>
                <a:gd name="T7" fmla="*/ 938 h 1044"/>
                <a:gd name="T8" fmla="*/ 201 w 201"/>
                <a:gd name="T9" fmla="*/ 0 h 1044"/>
              </a:gdLst>
              <a:ahLst/>
              <a:cxnLst>
                <a:cxn ang="0">
                  <a:pos x="T0" y="T1"/>
                </a:cxn>
                <a:cxn ang="0">
                  <a:pos x="T2" y="T3"/>
                </a:cxn>
                <a:cxn ang="0">
                  <a:pos x="T4" y="T5"/>
                </a:cxn>
                <a:cxn ang="0">
                  <a:pos x="T6" y="T7"/>
                </a:cxn>
                <a:cxn ang="0">
                  <a:pos x="T8" y="T9"/>
                </a:cxn>
              </a:cxnLst>
              <a:rect l="0" t="0" r="r" b="b"/>
              <a:pathLst>
                <a:path w="201" h="1044">
                  <a:moveTo>
                    <a:pt x="201" y="0"/>
                  </a:moveTo>
                  <a:lnTo>
                    <a:pt x="0" y="118"/>
                  </a:lnTo>
                  <a:lnTo>
                    <a:pt x="0" y="1044"/>
                  </a:lnTo>
                  <a:lnTo>
                    <a:pt x="201" y="938"/>
                  </a:lnTo>
                  <a:lnTo>
                    <a:pt x="201" y="0"/>
                  </a:lnTo>
                </a:path>
              </a:pathLst>
            </a:custGeom>
            <a:noFill/>
            <a:ln>
              <a:noFill/>
            </a:ln>
          </p:spPr>
          <p:txBody>
            <a:bodyPr anchor="ctr"/>
            <a:lstStyle/>
            <a:p>
              <a:pPr algn="ctr"/>
            </a:p>
          </p:txBody>
        </p:sp>
        <p:sp>
          <p:nvSpPr>
            <p:cNvPr id="1049327" name="îṡlíḓê"/>
            <p:cNvSpPr/>
            <p:nvPr/>
          </p:nvSpPr>
          <p:spPr bwMode="auto">
            <a:xfrm>
              <a:off x="6994525" y="1323975"/>
              <a:ext cx="749300" cy="1958975"/>
            </a:xfrm>
            <a:custGeom>
              <a:avLst/>
              <a:gdLst>
                <a:gd name="T0" fmla="*/ 5 w 184"/>
                <a:gd name="T1" fmla="*/ 3 h 481"/>
                <a:gd name="T2" fmla="*/ 10 w 184"/>
                <a:gd name="T3" fmla="*/ 373 h 481"/>
                <a:gd name="T4" fmla="*/ 184 w 184"/>
                <a:gd name="T5" fmla="*/ 481 h 481"/>
                <a:gd name="T6" fmla="*/ 184 w 184"/>
                <a:gd name="T7" fmla="*/ 120 h 481"/>
              </a:gdLst>
              <a:ahLst/>
              <a:cxnLst>
                <a:cxn ang="0">
                  <a:pos x="T0" y="T1"/>
                </a:cxn>
                <a:cxn ang="0">
                  <a:pos x="T2" y="T3"/>
                </a:cxn>
                <a:cxn ang="0">
                  <a:pos x="T4" y="T5"/>
                </a:cxn>
                <a:cxn ang="0">
                  <a:pos x="T6" y="T7"/>
                </a:cxn>
              </a:cxnLst>
              <a:rect l="0" t="0" r="r" b="b"/>
              <a:pathLst>
                <a:path w="184" h="481">
                  <a:moveTo>
                    <a:pt x="5" y="3"/>
                  </a:moveTo>
                  <a:cubicBezTo>
                    <a:pt x="0" y="0"/>
                    <a:pt x="10" y="373"/>
                    <a:pt x="10" y="373"/>
                  </a:cubicBezTo>
                  <a:cubicBezTo>
                    <a:pt x="184" y="481"/>
                    <a:pt x="184" y="481"/>
                    <a:pt x="184" y="481"/>
                  </a:cubicBezTo>
                  <a:cubicBezTo>
                    <a:pt x="184" y="120"/>
                    <a:pt x="184" y="120"/>
                    <a:pt x="184" y="120"/>
                  </a:cubicBezTo>
                </a:path>
              </a:pathLst>
            </a:custGeom>
            <a:solidFill>
              <a:srgbClr val="CE9695"/>
            </a:solidFill>
            <a:ln>
              <a:noFill/>
            </a:ln>
          </p:spPr>
          <p:txBody>
            <a:bodyPr anchor="ctr"/>
            <a:lstStyle/>
            <a:p>
              <a:pPr algn="ctr"/>
            </a:p>
          </p:txBody>
        </p:sp>
        <p:sp>
          <p:nvSpPr>
            <p:cNvPr id="1049328" name="îşḻiḓê"/>
            <p:cNvSpPr/>
            <p:nvPr/>
          </p:nvSpPr>
          <p:spPr bwMode="auto">
            <a:xfrm>
              <a:off x="7883525" y="1995488"/>
              <a:ext cx="93663" cy="754063"/>
            </a:xfrm>
            <a:custGeom>
              <a:avLst/>
              <a:gdLst>
                <a:gd name="T0" fmla="*/ 59 w 59"/>
                <a:gd name="T1" fmla="*/ 0 h 475"/>
                <a:gd name="T2" fmla="*/ 59 w 59"/>
                <a:gd name="T3" fmla="*/ 428 h 475"/>
                <a:gd name="T4" fmla="*/ 0 w 59"/>
                <a:gd name="T5" fmla="*/ 475 h 475"/>
                <a:gd name="T6" fmla="*/ 0 w 59"/>
                <a:gd name="T7" fmla="*/ 44 h 475"/>
                <a:gd name="T8" fmla="*/ 59 w 59"/>
                <a:gd name="T9" fmla="*/ 0 h 475"/>
              </a:gdLst>
              <a:ahLst/>
              <a:cxnLst>
                <a:cxn ang="0">
                  <a:pos x="T0" y="T1"/>
                </a:cxn>
                <a:cxn ang="0">
                  <a:pos x="T2" y="T3"/>
                </a:cxn>
                <a:cxn ang="0">
                  <a:pos x="T4" y="T5"/>
                </a:cxn>
                <a:cxn ang="0">
                  <a:pos x="T6" y="T7"/>
                </a:cxn>
                <a:cxn ang="0">
                  <a:pos x="T8" y="T9"/>
                </a:cxn>
              </a:cxnLst>
              <a:rect l="0" t="0" r="r" b="b"/>
              <a:pathLst>
                <a:path w="59" h="475">
                  <a:moveTo>
                    <a:pt x="59" y="0"/>
                  </a:moveTo>
                  <a:lnTo>
                    <a:pt x="59" y="428"/>
                  </a:lnTo>
                  <a:lnTo>
                    <a:pt x="0" y="475"/>
                  </a:lnTo>
                  <a:lnTo>
                    <a:pt x="0" y="44"/>
                  </a:lnTo>
                  <a:lnTo>
                    <a:pt x="59" y="0"/>
                  </a:lnTo>
                  <a:close/>
                </a:path>
              </a:pathLst>
            </a:custGeom>
            <a:solidFill>
              <a:srgbClr val="FFF0E1"/>
            </a:solidFill>
            <a:ln>
              <a:noFill/>
            </a:ln>
          </p:spPr>
          <p:txBody>
            <a:bodyPr anchor="ctr"/>
            <a:lstStyle/>
            <a:p>
              <a:pPr algn="ctr"/>
            </a:p>
          </p:txBody>
        </p:sp>
        <p:sp>
          <p:nvSpPr>
            <p:cNvPr id="1049329" name="îŝ1íḓê"/>
            <p:cNvSpPr/>
            <p:nvPr/>
          </p:nvSpPr>
          <p:spPr bwMode="auto">
            <a:xfrm>
              <a:off x="7659688" y="3200400"/>
              <a:ext cx="1800225" cy="1035050"/>
            </a:xfrm>
            <a:custGeom>
              <a:avLst/>
              <a:gdLst>
                <a:gd name="T0" fmla="*/ 304 w 442"/>
                <a:gd name="T1" fmla="*/ 4 h 254"/>
                <a:gd name="T2" fmla="*/ 433 w 442"/>
                <a:gd name="T3" fmla="*/ 68 h 254"/>
                <a:gd name="T4" fmla="*/ 429 w 442"/>
                <a:gd name="T5" fmla="*/ 99 h 254"/>
                <a:gd name="T6" fmla="*/ 166 w 442"/>
                <a:gd name="T7" fmla="*/ 245 h 254"/>
                <a:gd name="T8" fmla="*/ 115 w 442"/>
                <a:gd name="T9" fmla="*/ 244 h 254"/>
                <a:gd name="T10" fmla="*/ 13 w 442"/>
                <a:gd name="T11" fmla="*/ 182 h 254"/>
                <a:gd name="T12" fmla="*/ 9 w 442"/>
                <a:gd name="T13" fmla="*/ 149 h 254"/>
                <a:gd name="T14" fmla="*/ 281 w 442"/>
                <a:gd name="T15" fmla="*/ 4 h 254"/>
                <a:gd name="T16" fmla="*/ 304 w 442"/>
                <a:gd name="T17" fmla="*/ 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2" h="254">
                  <a:moveTo>
                    <a:pt x="304" y="4"/>
                  </a:moveTo>
                  <a:cubicBezTo>
                    <a:pt x="433" y="68"/>
                    <a:pt x="433" y="68"/>
                    <a:pt x="433" y="68"/>
                  </a:cubicBezTo>
                  <a:cubicBezTo>
                    <a:pt x="442" y="73"/>
                    <a:pt x="442" y="93"/>
                    <a:pt x="429" y="99"/>
                  </a:cubicBezTo>
                  <a:cubicBezTo>
                    <a:pt x="166" y="245"/>
                    <a:pt x="166" y="245"/>
                    <a:pt x="166" y="245"/>
                  </a:cubicBezTo>
                  <a:cubicBezTo>
                    <a:pt x="150" y="254"/>
                    <a:pt x="131" y="254"/>
                    <a:pt x="115" y="244"/>
                  </a:cubicBezTo>
                  <a:cubicBezTo>
                    <a:pt x="13" y="182"/>
                    <a:pt x="13" y="182"/>
                    <a:pt x="13" y="182"/>
                  </a:cubicBezTo>
                  <a:cubicBezTo>
                    <a:pt x="0" y="175"/>
                    <a:pt x="0" y="155"/>
                    <a:pt x="9" y="149"/>
                  </a:cubicBezTo>
                  <a:cubicBezTo>
                    <a:pt x="281" y="4"/>
                    <a:pt x="281" y="4"/>
                    <a:pt x="281" y="4"/>
                  </a:cubicBezTo>
                  <a:cubicBezTo>
                    <a:pt x="288" y="0"/>
                    <a:pt x="297" y="0"/>
                    <a:pt x="304" y="4"/>
                  </a:cubicBezTo>
                  <a:close/>
                </a:path>
              </a:pathLst>
            </a:custGeom>
            <a:solidFill>
              <a:srgbClr val="D3D3D3"/>
            </a:solidFill>
            <a:ln>
              <a:noFill/>
            </a:ln>
          </p:spPr>
          <p:txBody>
            <a:bodyPr anchor="ctr"/>
            <a:lstStyle/>
            <a:p>
              <a:pPr algn="ctr"/>
            </a:p>
          </p:txBody>
        </p:sp>
        <p:sp>
          <p:nvSpPr>
            <p:cNvPr id="1049330" name="ïṧliďé"/>
            <p:cNvSpPr/>
            <p:nvPr/>
          </p:nvSpPr>
          <p:spPr bwMode="auto">
            <a:xfrm>
              <a:off x="7675563" y="3152775"/>
              <a:ext cx="1768475" cy="1033463"/>
            </a:xfrm>
            <a:custGeom>
              <a:avLst/>
              <a:gdLst>
                <a:gd name="T0" fmla="*/ 301 w 434"/>
                <a:gd name="T1" fmla="*/ 4 h 254"/>
                <a:gd name="T2" fmla="*/ 425 w 434"/>
                <a:gd name="T3" fmla="*/ 77 h 254"/>
                <a:gd name="T4" fmla="*/ 425 w 434"/>
                <a:gd name="T5" fmla="*/ 99 h 254"/>
                <a:gd name="T6" fmla="*/ 163 w 434"/>
                <a:gd name="T7" fmla="*/ 245 h 254"/>
                <a:gd name="T8" fmla="*/ 111 w 434"/>
                <a:gd name="T9" fmla="*/ 244 h 254"/>
                <a:gd name="T10" fmla="*/ 9 w 434"/>
                <a:gd name="T11" fmla="*/ 182 h 254"/>
                <a:gd name="T12" fmla="*/ 9 w 434"/>
                <a:gd name="T13" fmla="*/ 158 h 254"/>
                <a:gd name="T14" fmla="*/ 277 w 434"/>
                <a:gd name="T15" fmla="*/ 4 h 254"/>
                <a:gd name="T16" fmla="*/ 301 w 434"/>
                <a:gd name="T17" fmla="*/ 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4" h="254">
                  <a:moveTo>
                    <a:pt x="301" y="4"/>
                  </a:moveTo>
                  <a:cubicBezTo>
                    <a:pt x="425" y="77"/>
                    <a:pt x="425" y="77"/>
                    <a:pt x="425" y="77"/>
                  </a:cubicBezTo>
                  <a:cubicBezTo>
                    <a:pt x="434" y="82"/>
                    <a:pt x="434" y="94"/>
                    <a:pt x="425" y="99"/>
                  </a:cubicBezTo>
                  <a:cubicBezTo>
                    <a:pt x="163" y="245"/>
                    <a:pt x="163" y="245"/>
                    <a:pt x="163" y="245"/>
                  </a:cubicBezTo>
                  <a:cubicBezTo>
                    <a:pt x="146" y="254"/>
                    <a:pt x="127" y="254"/>
                    <a:pt x="111" y="244"/>
                  </a:cubicBezTo>
                  <a:cubicBezTo>
                    <a:pt x="9" y="182"/>
                    <a:pt x="9" y="182"/>
                    <a:pt x="9" y="182"/>
                  </a:cubicBezTo>
                  <a:cubicBezTo>
                    <a:pt x="0" y="176"/>
                    <a:pt x="0" y="163"/>
                    <a:pt x="9" y="158"/>
                  </a:cubicBezTo>
                  <a:cubicBezTo>
                    <a:pt x="277" y="4"/>
                    <a:pt x="277" y="4"/>
                    <a:pt x="277" y="4"/>
                  </a:cubicBezTo>
                  <a:cubicBezTo>
                    <a:pt x="284" y="0"/>
                    <a:pt x="293" y="0"/>
                    <a:pt x="301" y="4"/>
                  </a:cubicBezTo>
                  <a:close/>
                </a:path>
              </a:pathLst>
            </a:custGeom>
            <a:solidFill>
              <a:srgbClr val="F5F5F5"/>
            </a:solidFill>
            <a:ln>
              <a:noFill/>
            </a:ln>
          </p:spPr>
          <p:txBody>
            <a:bodyPr anchor="ctr"/>
            <a:lstStyle/>
            <a:p>
              <a:pPr algn="ctr"/>
            </a:p>
          </p:txBody>
        </p:sp>
        <p:sp>
          <p:nvSpPr>
            <p:cNvPr id="1049331" name="íṡlïḍê"/>
            <p:cNvSpPr/>
            <p:nvPr/>
          </p:nvSpPr>
          <p:spPr bwMode="auto">
            <a:xfrm>
              <a:off x="7837488" y="3221038"/>
              <a:ext cx="1492250" cy="863600"/>
            </a:xfrm>
            <a:custGeom>
              <a:avLst/>
              <a:gdLst>
                <a:gd name="T0" fmla="*/ 347 w 940"/>
                <a:gd name="T1" fmla="*/ 544 h 544"/>
                <a:gd name="T2" fmla="*/ 0 w 940"/>
                <a:gd name="T3" fmla="*/ 336 h 544"/>
                <a:gd name="T4" fmla="*/ 581 w 940"/>
                <a:gd name="T5" fmla="*/ 0 h 544"/>
                <a:gd name="T6" fmla="*/ 940 w 940"/>
                <a:gd name="T7" fmla="*/ 213 h 544"/>
                <a:gd name="T8" fmla="*/ 347 w 940"/>
                <a:gd name="T9" fmla="*/ 544 h 544"/>
              </a:gdLst>
              <a:ahLst/>
              <a:cxnLst>
                <a:cxn ang="0">
                  <a:pos x="T0" y="T1"/>
                </a:cxn>
                <a:cxn ang="0">
                  <a:pos x="T2" y="T3"/>
                </a:cxn>
                <a:cxn ang="0">
                  <a:pos x="T4" y="T5"/>
                </a:cxn>
                <a:cxn ang="0">
                  <a:pos x="T6" y="T7"/>
                </a:cxn>
                <a:cxn ang="0">
                  <a:pos x="T8" y="T9"/>
                </a:cxn>
              </a:cxnLst>
              <a:rect l="0" t="0" r="r" b="b"/>
              <a:pathLst>
                <a:path w="940" h="544">
                  <a:moveTo>
                    <a:pt x="347" y="544"/>
                  </a:moveTo>
                  <a:lnTo>
                    <a:pt x="0" y="336"/>
                  </a:lnTo>
                  <a:lnTo>
                    <a:pt x="581" y="0"/>
                  </a:lnTo>
                  <a:lnTo>
                    <a:pt x="940" y="213"/>
                  </a:lnTo>
                  <a:lnTo>
                    <a:pt x="347" y="544"/>
                  </a:lnTo>
                  <a:close/>
                </a:path>
              </a:pathLst>
            </a:custGeom>
            <a:solidFill>
              <a:srgbClr val="4D9596"/>
            </a:solidFill>
            <a:ln>
              <a:noFill/>
            </a:ln>
          </p:spPr>
          <p:txBody>
            <a:bodyPr anchor="ctr"/>
            <a:lstStyle/>
            <a:p>
              <a:pPr algn="ctr"/>
            </a:p>
          </p:txBody>
        </p:sp>
        <p:sp>
          <p:nvSpPr>
            <p:cNvPr id="1049332" name="iṩľîḓé"/>
            <p:cNvSpPr/>
            <p:nvPr/>
          </p:nvSpPr>
          <p:spPr bwMode="auto">
            <a:xfrm>
              <a:off x="7943850" y="3910013"/>
              <a:ext cx="122238" cy="76200"/>
            </a:xfrm>
            <a:prstGeom prst="ellipse">
              <a:avLst/>
            </a:prstGeom>
            <a:solidFill>
              <a:srgbClr val="D3D3D3"/>
            </a:solidFill>
            <a:ln>
              <a:noFill/>
            </a:ln>
          </p:spPr>
          <p:txBody>
            <a:bodyPr anchor="ctr"/>
            <a:lstStyle/>
            <a:p>
              <a:pPr algn="ctr"/>
            </a:p>
          </p:txBody>
        </p:sp>
        <p:sp>
          <p:nvSpPr>
            <p:cNvPr id="1049333" name="iş1ïḋe"/>
            <p:cNvSpPr/>
            <p:nvPr/>
          </p:nvSpPr>
          <p:spPr bwMode="auto">
            <a:xfrm>
              <a:off x="8318500" y="3343275"/>
              <a:ext cx="225425" cy="741363"/>
            </a:xfrm>
            <a:custGeom>
              <a:avLst/>
              <a:gdLst>
                <a:gd name="T0" fmla="*/ 80 w 142"/>
                <a:gd name="T1" fmla="*/ 36 h 467"/>
                <a:gd name="T2" fmla="*/ 0 w 142"/>
                <a:gd name="T3" fmla="*/ 441 h 467"/>
                <a:gd name="T4" fmla="*/ 44 w 142"/>
                <a:gd name="T5" fmla="*/ 467 h 467"/>
                <a:gd name="T6" fmla="*/ 142 w 142"/>
                <a:gd name="T7" fmla="*/ 0 h 467"/>
                <a:gd name="T8" fmla="*/ 80 w 142"/>
                <a:gd name="T9" fmla="*/ 36 h 467"/>
              </a:gdLst>
              <a:ahLst/>
              <a:cxnLst>
                <a:cxn ang="0">
                  <a:pos x="T0" y="T1"/>
                </a:cxn>
                <a:cxn ang="0">
                  <a:pos x="T2" y="T3"/>
                </a:cxn>
                <a:cxn ang="0">
                  <a:pos x="T4" y="T5"/>
                </a:cxn>
                <a:cxn ang="0">
                  <a:pos x="T6" y="T7"/>
                </a:cxn>
                <a:cxn ang="0">
                  <a:pos x="T8" y="T9"/>
                </a:cxn>
              </a:cxnLst>
              <a:rect l="0" t="0" r="r" b="b"/>
              <a:pathLst>
                <a:path w="142" h="467">
                  <a:moveTo>
                    <a:pt x="80" y="36"/>
                  </a:moveTo>
                  <a:lnTo>
                    <a:pt x="0" y="441"/>
                  </a:lnTo>
                  <a:lnTo>
                    <a:pt x="44" y="467"/>
                  </a:lnTo>
                  <a:lnTo>
                    <a:pt x="142" y="0"/>
                  </a:lnTo>
                  <a:lnTo>
                    <a:pt x="80" y="36"/>
                  </a:lnTo>
                  <a:close/>
                </a:path>
              </a:pathLst>
            </a:custGeom>
            <a:solidFill>
              <a:srgbClr val="FFFFFF">
                <a:alpha val="50000"/>
              </a:srgbClr>
            </a:solidFill>
            <a:ln>
              <a:noFill/>
            </a:ln>
          </p:spPr>
          <p:txBody>
            <a:bodyPr anchor="ctr"/>
            <a:lstStyle/>
            <a:p>
              <a:pPr algn="ctr"/>
            </a:p>
          </p:txBody>
        </p:sp>
        <p:sp>
          <p:nvSpPr>
            <p:cNvPr id="1049334" name="îšḻiḍé"/>
            <p:cNvSpPr/>
            <p:nvPr/>
          </p:nvSpPr>
          <p:spPr bwMode="auto">
            <a:xfrm>
              <a:off x="8474075" y="3221038"/>
              <a:ext cx="342900" cy="819150"/>
            </a:xfrm>
            <a:custGeom>
              <a:avLst/>
              <a:gdLst>
                <a:gd name="T0" fmla="*/ 0 w 216"/>
                <a:gd name="T1" fmla="*/ 516 h 516"/>
                <a:gd name="T2" fmla="*/ 97 w 216"/>
                <a:gd name="T3" fmla="*/ 49 h 516"/>
                <a:gd name="T4" fmla="*/ 180 w 216"/>
                <a:gd name="T5" fmla="*/ 0 h 516"/>
                <a:gd name="T6" fmla="*/ 216 w 216"/>
                <a:gd name="T7" fmla="*/ 21 h 516"/>
                <a:gd name="T8" fmla="*/ 136 w 216"/>
                <a:gd name="T9" fmla="*/ 439 h 516"/>
                <a:gd name="T10" fmla="*/ 0 w 216"/>
                <a:gd name="T11" fmla="*/ 516 h 516"/>
              </a:gdLst>
              <a:ahLst/>
              <a:cxnLst>
                <a:cxn ang="0">
                  <a:pos x="T0" y="T1"/>
                </a:cxn>
                <a:cxn ang="0">
                  <a:pos x="T2" y="T3"/>
                </a:cxn>
                <a:cxn ang="0">
                  <a:pos x="T4" y="T5"/>
                </a:cxn>
                <a:cxn ang="0">
                  <a:pos x="T6" y="T7"/>
                </a:cxn>
                <a:cxn ang="0">
                  <a:pos x="T8" y="T9"/>
                </a:cxn>
                <a:cxn ang="0">
                  <a:pos x="T10" y="T11"/>
                </a:cxn>
              </a:cxnLst>
              <a:rect l="0" t="0" r="r" b="b"/>
              <a:pathLst>
                <a:path w="216" h="516">
                  <a:moveTo>
                    <a:pt x="0" y="516"/>
                  </a:moveTo>
                  <a:lnTo>
                    <a:pt x="97" y="49"/>
                  </a:lnTo>
                  <a:lnTo>
                    <a:pt x="180" y="0"/>
                  </a:lnTo>
                  <a:lnTo>
                    <a:pt x="216" y="21"/>
                  </a:lnTo>
                  <a:lnTo>
                    <a:pt x="136" y="439"/>
                  </a:lnTo>
                  <a:lnTo>
                    <a:pt x="0" y="516"/>
                  </a:lnTo>
                  <a:close/>
                </a:path>
              </a:pathLst>
            </a:custGeom>
            <a:solidFill>
              <a:srgbClr val="FFFFFF">
                <a:alpha val="50000"/>
              </a:srgbClr>
            </a:solidFill>
            <a:ln>
              <a:noFill/>
            </a:ln>
          </p:spPr>
          <p:txBody>
            <a:bodyPr anchor="ctr"/>
            <a:lstStyle/>
            <a:p>
              <a:pPr algn="ctr"/>
            </a:p>
          </p:txBody>
        </p:sp>
        <p:sp>
          <p:nvSpPr>
            <p:cNvPr id="1049335" name="iṣḷîḓé"/>
            <p:cNvSpPr/>
            <p:nvPr/>
          </p:nvSpPr>
          <p:spPr bwMode="auto">
            <a:xfrm>
              <a:off x="3668713" y="4311650"/>
              <a:ext cx="3913188" cy="1646238"/>
            </a:xfrm>
            <a:custGeom>
              <a:avLst/>
              <a:gdLst>
                <a:gd name="T0" fmla="*/ 0 w 960"/>
                <a:gd name="T1" fmla="*/ 121 h 404"/>
                <a:gd name="T2" fmla="*/ 0 w 960"/>
                <a:gd name="T3" fmla="*/ 132 h 404"/>
                <a:gd name="T4" fmla="*/ 43 w 960"/>
                <a:gd name="T5" fmla="*/ 205 h 404"/>
                <a:gd name="T6" fmla="*/ 367 w 960"/>
                <a:gd name="T7" fmla="*/ 404 h 404"/>
                <a:gd name="T8" fmla="*/ 897 w 960"/>
                <a:gd name="T9" fmla="*/ 96 h 404"/>
                <a:gd name="T10" fmla="*/ 960 w 960"/>
                <a:gd name="T11" fmla="*/ 0 h 404"/>
                <a:gd name="T12" fmla="*/ 960 w 960"/>
                <a:gd name="T13" fmla="*/ 0 h 404"/>
                <a:gd name="T14" fmla="*/ 0 w 960"/>
                <a:gd name="T15" fmla="*/ 121 h 4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0" h="404">
                  <a:moveTo>
                    <a:pt x="0" y="121"/>
                  </a:moveTo>
                  <a:cubicBezTo>
                    <a:pt x="0" y="132"/>
                    <a:pt x="0" y="132"/>
                    <a:pt x="0" y="132"/>
                  </a:cubicBezTo>
                  <a:cubicBezTo>
                    <a:pt x="1" y="162"/>
                    <a:pt x="17" y="189"/>
                    <a:pt x="43" y="205"/>
                  </a:cubicBezTo>
                  <a:cubicBezTo>
                    <a:pt x="367" y="404"/>
                    <a:pt x="367" y="404"/>
                    <a:pt x="367" y="404"/>
                  </a:cubicBezTo>
                  <a:cubicBezTo>
                    <a:pt x="897" y="96"/>
                    <a:pt x="897" y="96"/>
                    <a:pt x="897" y="96"/>
                  </a:cubicBezTo>
                  <a:cubicBezTo>
                    <a:pt x="932" y="75"/>
                    <a:pt x="955" y="40"/>
                    <a:pt x="960" y="0"/>
                  </a:cubicBezTo>
                  <a:cubicBezTo>
                    <a:pt x="960" y="0"/>
                    <a:pt x="960" y="0"/>
                    <a:pt x="960" y="0"/>
                  </a:cubicBezTo>
                  <a:lnTo>
                    <a:pt x="0" y="121"/>
                  </a:lnTo>
                  <a:close/>
                </a:path>
              </a:pathLst>
            </a:custGeom>
            <a:solidFill>
              <a:schemeClr val="bg1">
                <a:lumMod val="85000"/>
                <a:alpha val="57000"/>
              </a:schemeClr>
            </a:solidFill>
            <a:ln>
              <a:noFill/>
            </a:ln>
          </p:spPr>
          <p:txBody>
            <a:bodyPr anchor="ctr"/>
            <a:lstStyle/>
            <a:p>
              <a:pPr algn="ctr"/>
            </a:p>
          </p:txBody>
        </p:sp>
        <p:sp>
          <p:nvSpPr>
            <p:cNvPr id="1049336" name="íśľîdè"/>
            <p:cNvSpPr/>
            <p:nvPr/>
          </p:nvSpPr>
          <p:spPr bwMode="auto">
            <a:xfrm>
              <a:off x="3657600" y="3379788"/>
              <a:ext cx="3952875" cy="2289175"/>
            </a:xfrm>
            <a:custGeom>
              <a:avLst/>
              <a:gdLst>
                <a:gd name="T0" fmla="*/ 949 w 970"/>
                <a:gd name="T1" fmla="*/ 191 h 562"/>
                <a:gd name="T2" fmla="*/ 616 w 970"/>
                <a:gd name="T3" fmla="*/ 0 h 562"/>
                <a:gd name="T4" fmla="*/ 10 w 970"/>
                <a:gd name="T5" fmla="*/ 331 h 562"/>
                <a:gd name="T6" fmla="*/ 10 w 970"/>
                <a:gd name="T7" fmla="*/ 355 h 562"/>
                <a:gd name="T8" fmla="*/ 336 w 970"/>
                <a:gd name="T9" fmla="*/ 544 h 562"/>
                <a:gd name="T10" fmla="*/ 436 w 970"/>
                <a:gd name="T11" fmla="*/ 544 h 562"/>
                <a:gd name="T12" fmla="*/ 949 w 970"/>
                <a:gd name="T13" fmla="*/ 247 h 562"/>
                <a:gd name="T14" fmla="*/ 949 w 970"/>
                <a:gd name="T15" fmla="*/ 191 h 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0" h="562">
                  <a:moveTo>
                    <a:pt x="949" y="191"/>
                  </a:moveTo>
                  <a:cubicBezTo>
                    <a:pt x="616" y="0"/>
                    <a:pt x="616" y="0"/>
                    <a:pt x="616" y="0"/>
                  </a:cubicBezTo>
                  <a:cubicBezTo>
                    <a:pt x="616" y="0"/>
                    <a:pt x="118" y="271"/>
                    <a:pt x="10" y="331"/>
                  </a:cubicBezTo>
                  <a:cubicBezTo>
                    <a:pt x="1" y="336"/>
                    <a:pt x="0" y="349"/>
                    <a:pt x="10" y="355"/>
                  </a:cubicBezTo>
                  <a:cubicBezTo>
                    <a:pt x="70" y="390"/>
                    <a:pt x="252" y="495"/>
                    <a:pt x="336" y="544"/>
                  </a:cubicBezTo>
                  <a:cubicBezTo>
                    <a:pt x="367" y="562"/>
                    <a:pt x="405" y="562"/>
                    <a:pt x="436" y="544"/>
                  </a:cubicBezTo>
                  <a:cubicBezTo>
                    <a:pt x="949" y="247"/>
                    <a:pt x="949" y="247"/>
                    <a:pt x="949" y="247"/>
                  </a:cubicBezTo>
                  <a:cubicBezTo>
                    <a:pt x="970" y="235"/>
                    <a:pt x="970" y="204"/>
                    <a:pt x="949" y="191"/>
                  </a:cubicBezTo>
                  <a:close/>
                </a:path>
              </a:pathLst>
            </a:custGeom>
            <a:solidFill>
              <a:srgbClr val="D3D3D3"/>
            </a:solidFill>
            <a:ln>
              <a:noFill/>
            </a:ln>
          </p:spPr>
          <p:txBody>
            <a:bodyPr anchor="ctr"/>
            <a:lstStyle/>
            <a:p>
              <a:pPr algn="ctr"/>
            </a:p>
          </p:txBody>
        </p:sp>
        <p:sp>
          <p:nvSpPr>
            <p:cNvPr id="1049337" name="îṥļïḓè"/>
            <p:cNvSpPr/>
            <p:nvPr/>
          </p:nvSpPr>
          <p:spPr bwMode="auto">
            <a:xfrm>
              <a:off x="3613150" y="1527175"/>
              <a:ext cx="2562225" cy="3208338"/>
            </a:xfrm>
            <a:custGeom>
              <a:avLst/>
              <a:gdLst>
                <a:gd name="T0" fmla="*/ 584 w 629"/>
                <a:gd name="T1" fmla="*/ 4 h 788"/>
                <a:gd name="T2" fmla="*/ 18 w 629"/>
                <a:gd name="T3" fmla="*/ 329 h 788"/>
                <a:gd name="T4" fmla="*/ 0 w 629"/>
                <a:gd name="T5" fmla="*/ 359 h 788"/>
                <a:gd name="T6" fmla="*/ 0 w 629"/>
                <a:gd name="T7" fmla="*/ 762 h 788"/>
                <a:gd name="T8" fmla="*/ 16 w 629"/>
                <a:gd name="T9" fmla="*/ 788 h 788"/>
                <a:gd name="T10" fmla="*/ 16 w 629"/>
                <a:gd name="T11" fmla="*/ 788 h 788"/>
                <a:gd name="T12" fmla="*/ 629 w 629"/>
                <a:gd name="T13" fmla="*/ 432 h 788"/>
                <a:gd name="T14" fmla="*/ 629 w 629"/>
                <a:gd name="T15" fmla="*/ 30 h 788"/>
                <a:gd name="T16" fmla="*/ 606 w 629"/>
                <a:gd name="T17" fmla="*/ 6 h 788"/>
                <a:gd name="T18" fmla="*/ 584 w 629"/>
                <a:gd name="T19" fmla="*/ 4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9" h="788">
                  <a:moveTo>
                    <a:pt x="584" y="4"/>
                  </a:moveTo>
                  <a:cubicBezTo>
                    <a:pt x="18" y="329"/>
                    <a:pt x="18" y="329"/>
                    <a:pt x="18" y="329"/>
                  </a:cubicBezTo>
                  <a:cubicBezTo>
                    <a:pt x="7" y="335"/>
                    <a:pt x="0" y="347"/>
                    <a:pt x="0" y="359"/>
                  </a:cubicBezTo>
                  <a:cubicBezTo>
                    <a:pt x="0" y="762"/>
                    <a:pt x="0" y="762"/>
                    <a:pt x="0" y="762"/>
                  </a:cubicBezTo>
                  <a:cubicBezTo>
                    <a:pt x="0" y="773"/>
                    <a:pt x="6" y="783"/>
                    <a:pt x="16" y="788"/>
                  </a:cubicBezTo>
                  <a:cubicBezTo>
                    <a:pt x="16" y="788"/>
                    <a:pt x="16" y="788"/>
                    <a:pt x="16" y="788"/>
                  </a:cubicBezTo>
                  <a:cubicBezTo>
                    <a:pt x="629" y="432"/>
                    <a:pt x="629" y="432"/>
                    <a:pt x="629" y="432"/>
                  </a:cubicBezTo>
                  <a:cubicBezTo>
                    <a:pt x="629" y="30"/>
                    <a:pt x="629" y="30"/>
                    <a:pt x="629" y="30"/>
                  </a:cubicBezTo>
                  <a:cubicBezTo>
                    <a:pt x="624" y="20"/>
                    <a:pt x="617" y="11"/>
                    <a:pt x="606" y="6"/>
                  </a:cubicBezTo>
                  <a:cubicBezTo>
                    <a:pt x="600" y="1"/>
                    <a:pt x="591" y="0"/>
                    <a:pt x="584" y="4"/>
                  </a:cubicBezTo>
                  <a:close/>
                </a:path>
              </a:pathLst>
            </a:custGeom>
            <a:solidFill>
              <a:srgbClr val="D3D3D3"/>
            </a:solidFill>
            <a:ln>
              <a:noFill/>
            </a:ln>
          </p:spPr>
          <p:txBody>
            <a:bodyPr anchor="ctr"/>
            <a:lstStyle/>
            <a:p>
              <a:pPr algn="ctr"/>
            </a:p>
          </p:txBody>
        </p:sp>
        <p:sp>
          <p:nvSpPr>
            <p:cNvPr id="1049338" name="íş1íḍé"/>
            <p:cNvSpPr/>
            <p:nvPr/>
          </p:nvSpPr>
          <p:spPr bwMode="auto">
            <a:xfrm>
              <a:off x="3678238" y="1563688"/>
              <a:ext cx="2497138" cy="3171825"/>
            </a:xfrm>
            <a:custGeom>
              <a:avLst/>
              <a:gdLst>
                <a:gd name="T0" fmla="*/ 0 w 613"/>
                <a:gd name="T1" fmla="*/ 779 h 779"/>
                <a:gd name="T2" fmla="*/ 613 w 613"/>
                <a:gd name="T3" fmla="*/ 429 h 779"/>
                <a:gd name="T4" fmla="*/ 613 w 613"/>
                <a:gd name="T5" fmla="*/ 25 h 779"/>
                <a:gd name="T6" fmla="*/ 583 w 613"/>
                <a:gd name="T7" fmla="*/ 8 h 779"/>
                <a:gd name="T8" fmla="*/ 10 w 613"/>
                <a:gd name="T9" fmla="*/ 334 h 779"/>
                <a:gd name="T10" fmla="*/ 0 w 613"/>
                <a:gd name="T11" fmla="*/ 351 h 779"/>
                <a:gd name="T12" fmla="*/ 0 w 613"/>
                <a:gd name="T13" fmla="*/ 779 h 779"/>
              </a:gdLst>
              <a:ahLst/>
              <a:cxnLst>
                <a:cxn ang="0">
                  <a:pos x="T0" y="T1"/>
                </a:cxn>
                <a:cxn ang="0">
                  <a:pos x="T2" y="T3"/>
                </a:cxn>
                <a:cxn ang="0">
                  <a:pos x="T4" y="T5"/>
                </a:cxn>
                <a:cxn ang="0">
                  <a:pos x="T6" y="T7"/>
                </a:cxn>
                <a:cxn ang="0">
                  <a:pos x="T8" y="T9"/>
                </a:cxn>
                <a:cxn ang="0">
                  <a:pos x="T10" y="T11"/>
                </a:cxn>
                <a:cxn ang="0">
                  <a:pos x="T12" y="T13"/>
                </a:cxn>
              </a:cxnLst>
              <a:rect l="0" t="0" r="r" b="b"/>
              <a:pathLst>
                <a:path w="613" h="779">
                  <a:moveTo>
                    <a:pt x="0" y="779"/>
                  </a:moveTo>
                  <a:cubicBezTo>
                    <a:pt x="613" y="429"/>
                    <a:pt x="613" y="429"/>
                    <a:pt x="613" y="429"/>
                  </a:cubicBezTo>
                  <a:cubicBezTo>
                    <a:pt x="613" y="25"/>
                    <a:pt x="613" y="25"/>
                    <a:pt x="613" y="25"/>
                  </a:cubicBezTo>
                  <a:cubicBezTo>
                    <a:pt x="613" y="10"/>
                    <a:pt x="596" y="0"/>
                    <a:pt x="583" y="8"/>
                  </a:cubicBezTo>
                  <a:cubicBezTo>
                    <a:pt x="10" y="334"/>
                    <a:pt x="10" y="334"/>
                    <a:pt x="10" y="334"/>
                  </a:cubicBezTo>
                  <a:cubicBezTo>
                    <a:pt x="4" y="338"/>
                    <a:pt x="0" y="344"/>
                    <a:pt x="0" y="351"/>
                  </a:cubicBezTo>
                  <a:lnTo>
                    <a:pt x="0" y="779"/>
                  </a:lnTo>
                  <a:close/>
                </a:path>
              </a:pathLst>
            </a:custGeom>
            <a:solidFill>
              <a:srgbClr val="EBEBEB"/>
            </a:solidFill>
            <a:ln>
              <a:noFill/>
            </a:ln>
          </p:spPr>
          <p:txBody>
            <a:bodyPr anchor="ctr"/>
            <a:lstStyle/>
            <a:p>
              <a:pPr algn="ctr"/>
            </a:p>
          </p:txBody>
        </p:sp>
        <p:sp>
          <p:nvSpPr>
            <p:cNvPr id="1049339" name="îSļiḑe"/>
            <p:cNvSpPr/>
            <p:nvPr/>
          </p:nvSpPr>
          <p:spPr bwMode="auto">
            <a:xfrm>
              <a:off x="3652838" y="3311525"/>
              <a:ext cx="3965575" cy="2282825"/>
            </a:xfrm>
            <a:custGeom>
              <a:avLst/>
              <a:gdLst>
                <a:gd name="T0" fmla="*/ 951 w 973"/>
                <a:gd name="T1" fmla="*/ 191 h 561"/>
                <a:gd name="T2" fmla="*/ 619 w 973"/>
                <a:gd name="T3" fmla="*/ 0 h 561"/>
                <a:gd name="T4" fmla="*/ 6 w 973"/>
                <a:gd name="T5" fmla="*/ 350 h 561"/>
                <a:gd name="T6" fmla="*/ 339 w 973"/>
                <a:gd name="T7" fmla="*/ 543 h 561"/>
                <a:gd name="T8" fmla="*/ 438 w 973"/>
                <a:gd name="T9" fmla="*/ 543 h 561"/>
                <a:gd name="T10" fmla="*/ 951 w 973"/>
                <a:gd name="T11" fmla="*/ 247 h 561"/>
                <a:gd name="T12" fmla="*/ 951 w 973"/>
                <a:gd name="T13" fmla="*/ 191 h 561"/>
              </a:gdLst>
              <a:ahLst/>
              <a:cxnLst>
                <a:cxn ang="0">
                  <a:pos x="T0" y="T1"/>
                </a:cxn>
                <a:cxn ang="0">
                  <a:pos x="T2" y="T3"/>
                </a:cxn>
                <a:cxn ang="0">
                  <a:pos x="T4" y="T5"/>
                </a:cxn>
                <a:cxn ang="0">
                  <a:pos x="T6" y="T7"/>
                </a:cxn>
                <a:cxn ang="0">
                  <a:pos x="T8" y="T9"/>
                </a:cxn>
                <a:cxn ang="0">
                  <a:pos x="T10" y="T11"/>
                </a:cxn>
                <a:cxn ang="0">
                  <a:pos x="T12" y="T13"/>
                </a:cxn>
              </a:cxnLst>
              <a:rect l="0" t="0" r="r" b="b"/>
              <a:pathLst>
                <a:path w="973" h="561">
                  <a:moveTo>
                    <a:pt x="951" y="191"/>
                  </a:moveTo>
                  <a:cubicBezTo>
                    <a:pt x="619" y="0"/>
                    <a:pt x="619" y="0"/>
                    <a:pt x="619" y="0"/>
                  </a:cubicBezTo>
                  <a:cubicBezTo>
                    <a:pt x="619" y="0"/>
                    <a:pt x="0" y="347"/>
                    <a:pt x="6" y="350"/>
                  </a:cubicBezTo>
                  <a:cubicBezTo>
                    <a:pt x="10" y="352"/>
                    <a:pt x="236" y="484"/>
                    <a:pt x="339" y="543"/>
                  </a:cubicBezTo>
                  <a:cubicBezTo>
                    <a:pt x="369" y="561"/>
                    <a:pt x="407" y="561"/>
                    <a:pt x="438" y="543"/>
                  </a:cubicBezTo>
                  <a:cubicBezTo>
                    <a:pt x="951" y="247"/>
                    <a:pt x="951" y="247"/>
                    <a:pt x="951" y="247"/>
                  </a:cubicBezTo>
                  <a:cubicBezTo>
                    <a:pt x="973" y="234"/>
                    <a:pt x="972" y="203"/>
                    <a:pt x="951" y="191"/>
                  </a:cubicBezTo>
                  <a:close/>
                </a:path>
              </a:pathLst>
            </a:custGeom>
            <a:solidFill>
              <a:srgbClr val="F5F5F5"/>
            </a:solidFill>
            <a:ln>
              <a:noFill/>
            </a:ln>
          </p:spPr>
          <p:txBody>
            <a:bodyPr anchor="ctr"/>
            <a:lstStyle/>
            <a:p>
              <a:pPr algn="ctr"/>
            </a:p>
          </p:txBody>
        </p:sp>
        <p:sp>
          <p:nvSpPr>
            <p:cNvPr id="1049340" name="î$ḻíďé"/>
            <p:cNvSpPr/>
            <p:nvPr/>
          </p:nvSpPr>
          <p:spPr bwMode="auto">
            <a:xfrm>
              <a:off x="5995988" y="3429000"/>
              <a:ext cx="265113" cy="166688"/>
            </a:xfrm>
            <a:custGeom>
              <a:avLst/>
              <a:gdLst>
                <a:gd name="T0" fmla="*/ 167 w 167"/>
                <a:gd name="T1" fmla="*/ 51 h 105"/>
                <a:gd name="T2" fmla="*/ 93 w 167"/>
                <a:gd name="T3" fmla="*/ 0 h 105"/>
                <a:gd name="T4" fmla="*/ 0 w 167"/>
                <a:gd name="T5" fmla="*/ 54 h 105"/>
                <a:gd name="T6" fmla="*/ 72 w 167"/>
                <a:gd name="T7" fmla="*/ 105 h 105"/>
                <a:gd name="T8" fmla="*/ 167 w 167"/>
                <a:gd name="T9" fmla="*/ 51 h 105"/>
              </a:gdLst>
              <a:ahLst/>
              <a:cxnLst>
                <a:cxn ang="0">
                  <a:pos x="T0" y="T1"/>
                </a:cxn>
                <a:cxn ang="0">
                  <a:pos x="T2" y="T3"/>
                </a:cxn>
                <a:cxn ang="0">
                  <a:pos x="T4" y="T5"/>
                </a:cxn>
                <a:cxn ang="0">
                  <a:pos x="T6" y="T7"/>
                </a:cxn>
                <a:cxn ang="0">
                  <a:pos x="T8" y="T9"/>
                </a:cxn>
              </a:cxnLst>
              <a:rect l="0" t="0" r="r" b="b"/>
              <a:pathLst>
                <a:path w="167" h="105">
                  <a:moveTo>
                    <a:pt x="167" y="51"/>
                  </a:moveTo>
                  <a:lnTo>
                    <a:pt x="93" y="0"/>
                  </a:lnTo>
                  <a:lnTo>
                    <a:pt x="0" y="54"/>
                  </a:lnTo>
                  <a:lnTo>
                    <a:pt x="72" y="105"/>
                  </a:lnTo>
                  <a:lnTo>
                    <a:pt x="167" y="51"/>
                  </a:lnTo>
                  <a:close/>
                </a:path>
              </a:pathLst>
            </a:custGeom>
            <a:solidFill>
              <a:srgbClr val="484F72"/>
            </a:solidFill>
            <a:ln>
              <a:noFill/>
            </a:ln>
          </p:spPr>
          <p:txBody>
            <a:bodyPr anchor="ctr"/>
            <a:lstStyle/>
            <a:p>
              <a:pPr algn="ctr"/>
            </a:p>
          </p:txBody>
        </p:sp>
        <p:sp>
          <p:nvSpPr>
            <p:cNvPr id="1049341" name="íṥļïḋè"/>
            <p:cNvSpPr/>
            <p:nvPr/>
          </p:nvSpPr>
          <p:spPr bwMode="auto">
            <a:xfrm>
              <a:off x="5829300" y="3525838"/>
              <a:ext cx="265113" cy="163513"/>
            </a:xfrm>
            <a:custGeom>
              <a:avLst/>
              <a:gdLst>
                <a:gd name="T0" fmla="*/ 167 w 167"/>
                <a:gd name="T1" fmla="*/ 52 h 103"/>
                <a:gd name="T2" fmla="*/ 95 w 167"/>
                <a:gd name="T3" fmla="*/ 0 h 103"/>
                <a:gd name="T4" fmla="*/ 0 w 167"/>
                <a:gd name="T5" fmla="*/ 54 h 103"/>
                <a:gd name="T6" fmla="*/ 74 w 167"/>
                <a:gd name="T7" fmla="*/ 103 h 103"/>
                <a:gd name="T8" fmla="*/ 167 w 167"/>
                <a:gd name="T9" fmla="*/ 52 h 103"/>
              </a:gdLst>
              <a:ahLst/>
              <a:cxnLst>
                <a:cxn ang="0">
                  <a:pos x="T0" y="T1"/>
                </a:cxn>
                <a:cxn ang="0">
                  <a:pos x="T2" y="T3"/>
                </a:cxn>
                <a:cxn ang="0">
                  <a:pos x="T4" y="T5"/>
                </a:cxn>
                <a:cxn ang="0">
                  <a:pos x="T6" y="T7"/>
                </a:cxn>
                <a:cxn ang="0">
                  <a:pos x="T8" y="T9"/>
                </a:cxn>
              </a:cxnLst>
              <a:rect l="0" t="0" r="r" b="b"/>
              <a:pathLst>
                <a:path w="167" h="103">
                  <a:moveTo>
                    <a:pt x="167" y="52"/>
                  </a:moveTo>
                  <a:lnTo>
                    <a:pt x="95" y="0"/>
                  </a:lnTo>
                  <a:lnTo>
                    <a:pt x="0" y="54"/>
                  </a:lnTo>
                  <a:lnTo>
                    <a:pt x="74" y="103"/>
                  </a:lnTo>
                  <a:lnTo>
                    <a:pt x="167" y="52"/>
                  </a:lnTo>
                  <a:close/>
                </a:path>
              </a:pathLst>
            </a:custGeom>
            <a:solidFill>
              <a:srgbClr val="484F72"/>
            </a:solidFill>
            <a:ln>
              <a:noFill/>
            </a:ln>
          </p:spPr>
          <p:txBody>
            <a:bodyPr anchor="ctr"/>
            <a:lstStyle/>
            <a:p>
              <a:pPr algn="ctr"/>
            </a:p>
          </p:txBody>
        </p:sp>
        <p:sp>
          <p:nvSpPr>
            <p:cNvPr id="1049342" name="íṥḻîḍé"/>
            <p:cNvSpPr/>
            <p:nvPr/>
          </p:nvSpPr>
          <p:spPr bwMode="auto">
            <a:xfrm>
              <a:off x="5662613" y="3624263"/>
              <a:ext cx="260350" cy="166688"/>
            </a:xfrm>
            <a:custGeom>
              <a:avLst/>
              <a:gdLst>
                <a:gd name="T0" fmla="*/ 164 w 164"/>
                <a:gd name="T1" fmla="*/ 51 h 105"/>
                <a:gd name="T2" fmla="*/ 92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2" y="0"/>
                  </a:lnTo>
                  <a:lnTo>
                    <a:pt x="0" y="54"/>
                  </a:lnTo>
                  <a:lnTo>
                    <a:pt x="72" y="105"/>
                  </a:lnTo>
                  <a:lnTo>
                    <a:pt x="164" y="51"/>
                  </a:lnTo>
                  <a:close/>
                </a:path>
              </a:pathLst>
            </a:custGeom>
            <a:solidFill>
              <a:srgbClr val="484F72"/>
            </a:solidFill>
            <a:ln>
              <a:noFill/>
            </a:ln>
          </p:spPr>
          <p:txBody>
            <a:bodyPr anchor="ctr"/>
            <a:lstStyle/>
            <a:p>
              <a:pPr algn="ctr"/>
            </a:p>
          </p:txBody>
        </p:sp>
        <p:sp>
          <p:nvSpPr>
            <p:cNvPr id="1049343" name="íŝ1îḓè"/>
            <p:cNvSpPr/>
            <p:nvPr/>
          </p:nvSpPr>
          <p:spPr bwMode="auto">
            <a:xfrm>
              <a:off x="5486400" y="3725863"/>
              <a:ext cx="261938" cy="163513"/>
            </a:xfrm>
            <a:custGeom>
              <a:avLst/>
              <a:gdLst>
                <a:gd name="T0" fmla="*/ 165 w 165"/>
                <a:gd name="T1" fmla="*/ 51 h 103"/>
                <a:gd name="T2" fmla="*/ 93 w 165"/>
                <a:gd name="T3" fmla="*/ 0 h 103"/>
                <a:gd name="T4" fmla="*/ 0 w 165"/>
                <a:gd name="T5" fmla="*/ 54 h 103"/>
                <a:gd name="T6" fmla="*/ 72 w 165"/>
                <a:gd name="T7" fmla="*/ 103 h 103"/>
                <a:gd name="T8" fmla="*/ 165 w 165"/>
                <a:gd name="T9" fmla="*/ 51 h 103"/>
              </a:gdLst>
              <a:ahLst/>
              <a:cxnLst>
                <a:cxn ang="0">
                  <a:pos x="T0" y="T1"/>
                </a:cxn>
                <a:cxn ang="0">
                  <a:pos x="T2" y="T3"/>
                </a:cxn>
                <a:cxn ang="0">
                  <a:pos x="T4" y="T5"/>
                </a:cxn>
                <a:cxn ang="0">
                  <a:pos x="T6" y="T7"/>
                </a:cxn>
                <a:cxn ang="0">
                  <a:pos x="T8" y="T9"/>
                </a:cxn>
              </a:cxnLst>
              <a:rect l="0" t="0" r="r" b="b"/>
              <a:pathLst>
                <a:path w="165" h="103">
                  <a:moveTo>
                    <a:pt x="165" y="51"/>
                  </a:moveTo>
                  <a:lnTo>
                    <a:pt x="93" y="0"/>
                  </a:lnTo>
                  <a:lnTo>
                    <a:pt x="0" y="54"/>
                  </a:lnTo>
                  <a:lnTo>
                    <a:pt x="72" y="103"/>
                  </a:lnTo>
                  <a:lnTo>
                    <a:pt x="165" y="51"/>
                  </a:lnTo>
                  <a:close/>
                </a:path>
              </a:pathLst>
            </a:custGeom>
            <a:solidFill>
              <a:srgbClr val="484F72"/>
            </a:solidFill>
            <a:ln>
              <a:noFill/>
            </a:ln>
          </p:spPr>
          <p:txBody>
            <a:bodyPr anchor="ctr"/>
            <a:lstStyle/>
            <a:p>
              <a:pPr algn="ctr"/>
            </a:p>
          </p:txBody>
        </p:sp>
        <p:sp>
          <p:nvSpPr>
            <p:cNvPr id="1049344" name="îṧlïďê"/>
            <p:cNvSpPr/>
            <p:nvPr/>
          </p:nvSpPr>
          <p:spPr bwMode="auto">
            <a:xfrm>
              <a:off x="5324475" y="3819525"/>
              <a:ext cx="260350" cy="163513"/>
            </a:xfrm>
            <a:custGeom>
              <a:avLst/>
              <a:gdLst>
                <a:gd name="T0" fmla="*/ 164 w 164"/>
                <a:gd name="T1" fmla="*/ 51 h 103"/>
                <a:gd name="T2" fmla="*/ 92 w 164"/>
                <a:gd name="T3" fmla="*/ 0 h 103"/>
                <a:gd name="T4" fmla="*/ 0 w 164"/>
                <a:gd name="T5" fmla="*/ 54 h 103"/>
                <a:gd name="T6" fmla="*/ 72 w 164"/>
                <a:gd name="T7" fmla="*/ 103 h 103"/>
                <a:gd name="T8" fmla="*/ 164 w 164"/>
                <a:gd name="T9" fmla="*/ 51 h 103"/>
              </a:gdLst>
              <a:ahLst/>
              <a:cxnLst>
                <a:cxn ang="0">
                  <a:pos x="T0" y="T1"/>
                </a:cxn>
                <a:cxn ang="0">
                  <a:pos x="T2" y="T3"/>
                </a:cxn>
                <a:cxn ang="0">
                  <a:pos x="T4" y="T5"/>
                </a:cxn>
                <a:cxn ang="0">
                  <a:pos x="T6" y="T7"/>
                </a:cxn>
                <a:cxn ang="0">
                  <a:pos x="T8" y="T9"/>
                </a:cxn>
              </a:cxnLst>
              <a:rect l="0" t="0" r="r" b="b"/>
              <a:pathLst>
                <a:path w="164" h="103">
                  <a:moveTo>
                    <a:pt x="164" y="51"/>
                  </a:moveTo>
                  <a:lnTo>
                    <a:pt x="92" y="0"/>
                  </a:lnTo>
                  <a:lnTo>
                    <a:pt x="0" y="54"/>
                  </a:lnTo>
                  <a:lnTo>
                    <a:pt x="72" y="103"/>
                  </a:lnTo>
                  <a:lnTo>
                    <a:pt x="164" y="51"/>
                  </a:lnTo>
                  <a:close/>
                </a:path>
              </a:pathLst>
            </a:custGeom>
            <a:solidFill>
              <a:srgbClr val="484F72"/>
            </a:solidFill>
            <a:ln>
              <a:noFill/>
            </a:ln>
          </p:spPr>
          <p:txBody>
            <a:bodyPr anchor="ctr"/>
            <a:lstStyle/>
            <a:p>
              <a:pPr algn="ctr"/>
            </a:p>
          </p:txBody>
        </p:sp>
        <p:sp>
          <p:nvSpPr>
            <p:cNvPr id="1049345" name="iśļíďê"/>
            <p:cNvSpPr/>
            <p:nvPr/>
          </p:nvSpPr>
          <p:spPr bwMode="auto">
            <a:xfrm>
              <a:off x="5148263" y="3917950"/>
              <a:ext cx="265113" cy="166688"/>
            </a:xfrm>
            <a:custGeom>
              <a:avLst/>
              <a:gdLst>
                <a:gd name="T0" fmla="*/ 167 w 167"/>
                <a:gd name="T1" fmla="*/ 51 h 105"/>
                <a:gd name="T2" fmla="*/ 95 w 167"/>
                <a:gd name="T3" fmla="*/ 0 h 105"/>
                <a:gd name="T4" fmla="*/ 0 w 167"/>
                <a:gd name="T5" fmla="*/ 54 h 105"/>
                <a:gd name="T6" fmla="*/ 75 w 167"/>
                <a:gd name="T7" fmla="*/ 105 h 105"/>
                <a:gd name="T8" fmla="*/ 167 w 167"/>
                <a:gd name="T9" fmla="*/ 51 h 105"/>
              </a:gdLst>
              <a:ahLst/>
              <a:cxnLst>
                <a:cxn ang="0">
                  <a:pos x="T0" y="T1"/>
                </a:cxn>
                <a:cxn ang="0">
                  <a:pos x="T2" y="T3"/>
                </a:cxn>
                <a:cxn ang="0">
                  <a:pos x="T4" y="T5"/>
                </a:cxn>
                <a:cxn ang="0">
                  <a:pos x="T6" y="T7"/>
                </a:cxn>
                <a:cxn ang="0">
                  <a:pos x="T8" y="T9"/>
                </a:cxn>
              </a:cxnLst>
              <a:rect l="0" t="0" r="r" b="b"/>
              <a:pathLst>
                <a:path w="167" h="105">
                  <a:moveTo>
                    <a:pt x="167" y="51"/>
                  </a:moveTo>
                  <a:lnTo>
                    <a:pt x="95" y="0"/>
                  </a:lnTo>
                  <a:lnTo>
                    <a:pt x="0" y="54"/>
                  </a:lnTo>
                  <a:lnTo>
                    <a:pt x="75" y="105"/>
                  </a:lnTo>
                  <a:lnTo>
                    <a:pt x="167" y="51"/>
                  </a:lnTo>
                  <a:close/>
                </a:path>
              </a:pathLst>
            </a:custGeom>
            <a:solidFill>
              <a:srgbClr val="484F72"/>
            </a:solidFill>
            <a:ln>
              <a:noFill/>
            </a:ln>
          </p:spPr>
          <p:txBody>
            <a:bodyPr anchor="ctr"/>
            <a:lstStyle/>
            <a:p>
              <a:pPr algn="ctr"/>
            </a:p>
          </p:txBody>
        </p:sp>
        <p:sp>
          <p:nvSpPr>
            <p:cNvPr id="1049346" name="í$ḷïḑè"/>
            <p:cNvSpPr/>
            <p:nvPr/>
          </p:nvSpPr>
          <p:spPr bwMode="auto">
            <a:xfrm>
              <a:off x="4981575" y="4019550"/>
              <a:ext cx="260350" cy="166688"/>
            </a:xfrm>
            <a:custGeom>
              <a:avLst/>
              <a:gdLst>
                <a:gd name="T0" fmla="*/ 164 w 164"/>
                <a:gd name="T1" fmla="*/ 51 h 105"/>
                <a:gd name="T2" fmla="*/ 92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2" y="0"/>
                  </a:lnTo>
                  <a:lnTo>
                    <a:pt x="0" y="54"/>
                  </a:lnTo>
                  <a:lnTo>
                    <a:pt x="72" y="105"/>
                  </a:lnTo>
                  <a:lnTo>
                    <a:pt x="164" y="51"/>
                  </a:lnTo>
                  <a:close/>
                </a:path>
              </a:pathLst>
            </a:custGeom>
            <a:solidFill>
              <a:srgbClr val="484F72"/>
            </a:solidFill>
            <a:ln>
              <a:noFill/>
            </a:ln>
          </p:spPr>
          <p:txBody>
            <a:bodyPr anchor="ctr"/>
            <a:lstStyle/>
            <a:p>
              <a:pPr algn="ctr"/>
            </a:p>
          </p:txBody>
        </p:sp>
        <p:sp>
          <p:nvSpPr>
            <p:cNvPr id="1049347" name="îŝḷîdê"/>
            <p:cNvSpPr/>
            <p:nvPr/>
          </p:nvSpPr>
          <p:spPr bwMode="auto">
            <a:xfrm>
              <a:off x="4810125" y="4113213"/>
              <a:ext cx="260350" cy="166688"/>
            </a:xfrm>
            <a:custGeom>
              <a:avLst/>
              <a:gdLst>
                <a:gd name="T0" fmla="*/ 164 w 164"/>
                <a:gd name="T1" fmla="*/ 51 h 105"/>
                <a:gd name="T2" fmla="*/ 93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3" y="0"/>
                  </a:lnTo>
                  <a:lnTo>
                    <a:pt x="0" y="54"/>
                  </a:lnTo>
                  <a:lnTo>
                    <a:pt x="72" y="105"/>
                  </a:lnTo>
                  <a:lnTo>
                    <a:pt x="164" y="51"/>
                  </a:lnTo>
                  <a:close/>
                </a:path>
              </a:pathLst>
            </a:custGeom>
            <a:solidFill>
              <a:srgbClr val="484F72"/>
            </a:solidFill>
            <a:ln>
              <a:noFill/>
            </a:ln>
          </p:spPr>
          <p:txBody>
            <a:bodyPr anchor="ctr"/>
            <a:lstStyle/>
            <a:p>
              <a:pPr algn="ctr"/>
            </a:p>
          </p:txBody>
        </p:sp>
        <p:sp>
          <p:nvSpPr>
            <p:cNvPr id="1049348" name="ïSḷïḓê"/>
            <p:cNvSpPr/>
            <p:nvPr/>
          </p:nvSpPr>
          <p:spPr bwMode="auto">
            <a:xfrm>
              <a:off x="4638675" y="4214813"/>
              <a:ext cx="261938" cy="166688"/>
            </a:xfrm>
            <a:custGeom>
              <a:avLst/>
              <a:gdLst>
                <a:gd name="T0" fmla="*/ 165 w 165"/>
                <a:gd name="T1" fmla="*/ 51 h 105"/>
                <a:gd name="T2" fmla="*/ 93 w 165"/>
                <a:gd name="T3" fmla="*/ 0 h 105"/>
                <a:gd name="T4" fmla="*/ 0 w 165"/>
                <a:gd name="T5" fmla="*/ 54 h 105"/>
                <a:gd name="T6" fmla="*/ 72 w 165"/>
                <a:gd name="T7" fmla="*/ 105 h 105"/>
                <a:gd name="T8" fmla="*/ 165 w 165"/>
                <a:gd name="T9" fmla="*/ 51 h 105"/>
              </a:gdLst>
              <a:ahLst/>
              <a:cxnLst>
                <a:cxn ang="0">
                  <a:pos x="T0" y="T1"/>
                </a:cxn>
                <a:cxn ang="0">
                  <a:pos x="T2" y="T3"/>
                </a:cxn>
                <a:cxn ang="0">
                  <a:pos x="T4" y="T5"/>
                </a:cxn>
                <a:cxn ang="0">
                  <a:pos x="T6" y="T7"/>
                </a:cxn>
                <a:cxn ang="0">
                  <a:pos x="T8" y="T9"/>
                </a:cxn>
              </a:cxnLst>
              <a:rect l="0" t="0" r="r" b="b"/>
              <a:pathLst>
                <a:path w="165" h="105">
                  <a:moveTo>
                    <a:pt x="165" y="51"/>
                  </a:moveTo>
                  <a:lnTo>
                    <a:pt x="93" y="0"/>
                  </a:lnTo>
                  <a:lnTo>
                    <a:pt x="0" y="54"/>
                  </a:lnTo>
                  <a:lnTo>
                    <a:pt x="72" y="105"/>
                  </a:lnTo>
                  <a:lnTo>
                    <a:pt x="165" y="51"/>
                  </a:lnTo>
                  <a:close/>
                </a:path>
              </a:pathLst>
            </a:custGeom>
            <a:solidFill>
              <a:srgbClr val="484F72"/>
            </a:solidFill>
            <a:ln>
              <a:noFill/>
            </a:ln>
          </p:spPr>
          <p:txBody>
            <a:bodyPr anchor="ctr"/>
            <a:lstStyle/>
            <a:p>
              <a:pPr algn="ctr"/>
            </a:p>
          </p:txBody>
        </p:sp>
        <p:sp>
          <p:nvSpPr>
            <p:cNvPr id="1049349" name="işľíḓe"/>
            <p:cNvSpPr/>
            <p:nvPr/>
          </p:nvSpPr>
          <p:spPr bwMode="auto">
            <a:xfrm>
              <a:off x="4468813" y="4311650"/>
              <a:ext cx="263525" cy="168275"/>
            </a:xfrm>
            <a:custGeom>
              <a:avLst/>
              <a:gdLst>
                <a:gd name="T0" fmla="*/ 166 w 166"/>
                <a:gd name="T1" fmla="*/ 52 h 106"/>
                <a:gd name="T2" fmla="*/ 92 w 166"/>
                <a:gd name="T3" fmla="*/ 0 h 106"/>
                <a:gd name="T4" fmla="*/ 0 w 166"/>
                <a:gd name="T5" fmla="*/ 54 h 106"/>
                <a:gd name="T6" fmla="*/ 71 w 166"/>
                <a:gd name="T7" fmla="*/ 106 h 106"/>
                <a:gd name="T8" fmla="*/ 166 w 166"/>
                <a:gd name="T9" fmla="*/ 52 h 106"/>
              </a:gdLst>
              <a:ahLst/>
              <a:cxnLst>
                <a:cxn ang="0">
                  <a:pos x="T0" y="T1"/>
                </a:cxn>
                <a:cxn ang="0">
                  <a:pos x="T2" y="T3"/>
                </a:cxn>
                <a:cxn ang="0">
                  <a:pos x="T4" y="T5"/>
                </a:cxn>
                <a:cxn ang="0">
                  <a:pos x="T6" y="T7"/>
                </a:cxn>
                <a:cxn ang="0">
                  <a:pos x="T8" y="T9"/>
                </a:cxn>
              </a:cxnLst>
              <a:rect l="0" t="0" r="r" b="b"/>
              <a:pathLst>
                <a:path w="166" h="106">
                  <a:moveTo>
                    <a:pt x="166" y="52"/>
                  </a:moveTo>
                  <a:lnTo>
                    <a:pt x="92" y="0"/>
                  </a:lnTo>
                  <a:lnTo>
                    <a:pt x="0" y="54"/>
                  </a:lnTo>
                  <a:lnTo>
                    <a:pt x="71" y="106"/>
                  </a:lnTo>
                  <a:lnTo>
                    <a:pt x="166" y="52"/>
                  </a:lnTo>
                  <a:close/>
                </a:path>
              </a:pathLst>
            </a:custGeom>
            <a:solidFill>
              <a:srgbClr val="484F72"/>
            </a:solidFill>
            <a:ln>
              <a:noFill/>
            </a:ln>
          </p:spPr>
          <p:txBody>
            <a:bodyPr anchor="ctr"/>
            <a:lstStyle/>
            <a:p>
              <a:pPr algn="ctr"/>
            </a:p>
          </p:txBody>
        </p:sp>
        <p:sp>
          <p:nvSpPr>
            <p:cNvPr id="1049350" name="íṡļïḓê"/>
            <p:cNvSpPr/>
            <p:nvPr/>
          </p:nvSpPr>
          <p:spPr bwMode="auto">
            <a:xfrm>
              <a:off x="4297363" y="4410075"/>
              <a:ext cx="260350" cy="166688"/>
            </a:xfrm>
            <a:custGeom>
              <a:avLst/>
              <a:gdLst>
                <a:gd name="T0" fmla="*/ 164 w 164"/>
                <a:gd name="T1" fmla="*/ 51 h 105"/>
                <a:gd name="T2" fmla="*/ 92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2" y="0"/>
                  </a:lnTo>
                  <a:lnTo>
                    <a:pt x="0" y="54"/>
                  </a:lnTo>
                  <a:lnTo>
                    <a:pt x="72" y="105"/>
                  </a:lnTo>
                  <a:lnTo>
                    <a:pt x="164" y="51"/>
                  </a:lnTo>
                  <a:close/>
                </a:path>
              </a:pathLst>
            </a:custGeom>
            <a:solidFill>
              <a:srgbClr val="484F72"/>
            </a:solidFill>
            <a:ln>
              <a:noFill/>
            </a:ln>
          </p:spPr>
          <p:txBody>
            <a:bodyPr anchor="ctr"/>
            <a:lstStyle/>
            <a:p>
              <a:pPr algn="ctr"/>
            </a:p>
          </p:txBody>
        </p:sp>
        <p:sp>
          <p:nvSpPr>
            <p:cNvPr id="1049351" name="îşļïḍe"/>
            <p:cNvSpPr/>
            <p:nvPr/>
          </p:nvSpPr>
          <p:spPr bwMode="auto">
            <a:xfrm>
              <a:off x="4133850" y="4503738"/>
              <a:ext cx="260350" cy="166688"/>
            </a:xfrm>
            <a:custGeom>
              <a:avLst/>
              <a:gdLst>
                <a:gd name="T0" fmla="*/ 164 w 164"/>
                <a:gd name="T1" fmla="*/ 51 h 105"/>
                <a:gd name="T2" fmla="*/ 93 w 164"/>
                <a:gd name="T3" fmla="*/ 0 h 105"/>
                <a:gd name="T4" fmla="*/ 0 w 164"/>
                <a:gd name="T5" fmla="*/ 54 h 105"/>
                <a:gd name="T6" fmla="*/ 72 w 164"/>
                <a:gd name="T7" fmla="*/ 105 h 105"/>
                <a:gd name="T8" fmla="*/ 164 w 164"/>
                <a:gd name="T9" fmla="*/ 51 h 105"/>
              </a:gdLst>
              <a:ahLst/>
              <a:cxnLst>
                <a:cxn ang="0">
                  <a:pos x="T0" y="T1"/>
                </a:cxn>
                <a:cxn ang="0">
                  <a:pos x="T2" y="T3"/>
                </a:cxn>
                <a:cxn ang="0">
                  <a:pos x="T4" y="T5"/>
                </a:cxn>
                <a:cxn ang="0">
                  <a:pos x="T6" y="T7"/>
                </a:cxn>
                <a:cxn ang="0">
                  <a:pos x="T8" y="T9"/>
                </a:cxn>
              </a:cxnLst>
              <a:rect l="0" t="0" r="r" b="b"/>
              <a:pathLst>
                <a:path w="164" h="105">
                  <a:moveTo>
                    <a:pt x="164" y="51"/>
                  </a:moveTo>
                  <a:lnTo>
                    <a:pt x="93" y="0"/>
                  </a:lnTo>
                  <a:lnTo>
                    <a:pt x="0" y="54"/>
                  </a:lnTo>
                  <a:lnTo>
                    <a:pt x="72" y="105"/>
                  </a:lnTo>
                  <a:lnTo>
                    <a:pt x="164" y="51"/>
                  </a:lnTo>
                  <a:close/>
                </a:path>
              </a:pathLst>
            </a:custGeom>
            <a:solidFill>
              <a:srgbClr val="484F72"/>
            </a:solidFill>
            <a:ln>
              <a:noFill/>
            </a:ln>
          </p:spPr>
          <p:txBody>
            <a:bodyPr anchor="ctr"/>
            <a:lstStyle/>
            <a:p>
              <a:pPr algn="ctr"/>
            </a:p>
          </p:txBody>
        </p:sp>
        <p:sp>
          <p:nvSpPr>
            <p:cNvPr id="1049352" name="ïṣ1ïde"/>
            <p:cNvSpPr/>
            <p:nvPr/>
          </p:nvSpPr>
          <p:spPr bwMode="auto">
            <a:xfrm>
              <a:off x="4167188" y="4727575"/>
              <a:ext cx="255588" cy="150813"/>
            </a:xfrm>
            <a:custGeom>
              <a:avLst/>
              <a:gdLst>
                <a:gd name="T0" fmla="*/ 161 w 161"/>
                <a:gd name="T1" fmla="*/ 44 h 95"/>
                <a:gd name="T2" fmla="*/ 92 w 161"/>
                <a:gd name="T3" fmla="*/ 0 h 95"/>
                <a:gd name="T4" fmla="*/ 0 w 161"/>
                <a:gd name="T5" fmla="*/ 54 h 95"/>
                <a:gd name="T6" fmla="*/ 69 w 161"/>
                <a:gd name="T7" fmla="*/ 95 h 95"/>
                <a:gd name="T8" fmla="*/ 161 w 161"/>
                <a:gd name="T9" fmla="*/ 44 h 95"/>
              </a:gdLst>
              <a:ahLst/>
              <a:cxnLst>
                <a:cxn ang="0">
                  <a:pos x="T0" y="T1"/>
                </a:cxn>
                <a:cxn ang="0">
                  <a:pos x="T2" y="T3"/>
                </a:cxn>
                <a:cxn ang="0">
                  <a:pos x="T4" y="T5"/>
                </a:cxn>
                <a:cxn ang="0">
                  <a:pos x="T6" y="T7"/>
                </a:cxn>
                <a:cxn ang="0">
                  <a:pos x="T8" y="T9"/>
                </a:cxn>
              </a:cxnLst>
              <a:rect l="0" t="0" r="r" b="b"/>
              <a:pathLst>
                <a:path w="161" h="95">
                  <a:moveTo>
                    <a:pt x="161" y="44"/>
                  </a:moveTo>
                  <a:lnTo>
                    <a:pt x="92" y="0"/>
                  </a:lnTo>
                  <a:lnTo>
                    <a:pt x="0" y="54"/>
                  </a:lnTo>
                  <a:lnTo>
                    <a:pt x="69" y="95"/>
                  </a:lnTo>
                  <a:lnTo>
                    <a:pt x="161" y="44"/>
                  </a:lnTo>
                  <a:close/>
                </a:path>
              </a:pathLst>
            </a:custGeom>
            <a:solidFill>
              <a:srgbClr val="484F72"/>
            </a:solidFill>
            <a:ln>
              <a:noFill/>
            </a:ln>
          </p:spPr>
          <p:txBody>
            <a:bodyPr anchor="ctr"/>
            <a:lstStyle/>
            <a:p>
              <a:pPr algn="ctr"/>
            </a:p>
          </p:txBody>
        </p:sp>
        <p:sp>
          <p:nvSpPr>
            <p:cNvPr id="1049353" name="îSḷídê"/>
            <p:cNvSpPr/>
            <p:nvPr/>
          </p:nvSpPr>
          <p:spPr bwMode="auto">
            <a:xfrm>
              <a:off x="4337050" y="4625975"/>
              <a:ext cx="261938" cy="150813"/>
            </a:xfrm>
            <a:custGeom>
              <a:avLst/>
              <a:gdLst>
                <a:gd name="T0" fmla="*/ 165 w 165"/>
                <a:gd name="T1" fmla="*/ 41 h 95"/>
                <a:gd name="T2" fmla="*/ 93 w 165"/>
                <a:gd name="T3" fmla="*/ 0 h 95"/>
                <a:gd name="T4" fmla="*/ 0 w 165"/>
                <a:gd name="T5" fmla="*/ 54 h 95"/>
                <a:gd name="T6" fmla="*/ 72 w 165"/>
                <a:gd name="T7" fmla="*/ 95 h 95"/>
                <a:gd name="T8" fmla="*/ 165 w 165"/>
                <a:gd name="T9" fmla="*/ 41 h 95"/>
              </a:gdLst>
              <a:ahLst/>
              <a:cxnLst>
                <a:cxn ang="0">
                  <a:pos x="T0" y="T1"/>
                </a:cxn>
                <a:cxn ang="0">
                  <a:pos x="T2" y="T3"/>
                </a:cxn>
                <a:cxn ang="0">
                  <a:pos x="T4" y="T5"/>
                </a:cxn>
                <a:cxn ang="0">
                  <a:pos x="T6" y="T7"/>
                </a:cxn>
                <a:cxn ang="0">
                  <a:pos x="T8" y="T9"/>
                </a:cxn>
              </a:cxnLst>
              <a:rect l="0" t="0" r="r" b="b"/>
              <a:pathLst>
                <a:path w="165" h="95">
                  <a:moveTo>
                    <a:pt x="165" y="41"/>
                  </a:moveTo>
                  <a:lnTo>
                    <a:pt x="93" y="0"/>
                  </a:lnTo>
                  <a:lnTo>
                    <a:pt x="0" y="54"/>
                  </a:lnTo>
                  <a:lnTo>
                    <a:pt x="72" y="95"/>
                  </a:lnTo>
                  <a:lnTo>
                    <a:pt x="165" y="41"/>
                  </a:lnTo>
                  <a:close/>
                </a:path>
              </a:pathLst>
            </a:custGeom>
            <a:solidFill>
              <a:srgbClr val="484F72"/>
            </a:solidFill>
            <a:ln>
              <a:noFill/>
            </a:ln>
          </p:spPr>
          <p:txBody>
            <a:bodyPr anchor="ctr"/>
            <a:lstStyle/>
            <a:p>
              <a:pPr algn="ctr"/>
            </a:p>
          </p:txBody>
        </p:sp>
        <p:sp>
          <p:nvSpPr>
            <p:cNvPr id="1049354" name="iSľîḋê"/>
            <p:cNvSpPr/>
            <p:nvPr/>
          </p:nvSpPr>
          <p:spPr bwMode="auto">
            <a:xfrm>
              <a:off x="4643438" y="4610100"/>
              <a:ext cx="260350" cy="150813"/>
            </a:xfrm>
            <a:custGeom>
              <a:avLst/>
              <a:gdLst>
                <a:gd name="T0" fmla="*/ 164 w 164"/>
                <a:gd name="T1" fmla="*/ 41 h 95"/>
                <a:gd name="T2" fmla="*/ 92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2" y="0"/>
                  </a:lnTo>
                  <a:lnTo>
                    <a:pt x="0" y="54"/>
                  </a:lnTo>
                  <a:lnTo>
                    <a:pt x="72" y="95"/>
                  </a:lnTo>
                  <a:lnTo>
                    <a:pt x="164" y="41"/>
                  </a:lnTo>
                  <a:close/>
                </a:path>
              </a:pathLst>
            </a:custGeom>
            <a:solidFill>
              <a:srgbClr val="484F72"/>
            </a:solidFill>
            <a:ln>
              <a:noFill/>
            </a:ln>
          </p:spPr>
          <p:txBody>
            <a:bodyPr anchor="ctr"/>
            <a:lstStyle/>
            <a:p>
              <a:pPr algn="ctr"/>
            </a:p>
          </p:txBody>
        </p:sp>
        <p:sp>
          <p:nvSpPr>
            <p:cNvPr id="1049355" name="îšľîḍe"/>
            <p:cNvSpPr/>
            <p:nvPr/>
          </p:nvSpPr>
          <p:spPr bwMode="auto">
            <a:xfrm>
              <a:off x="4471988" y="4706938"/>
              <a:ext cx="260350" cy="150813"/>
            </a:xfrm>
            <a:custGeom>
              <a:avLst/>
              <a:gdLst>
                <a:gd name="T0" fmla="*/ 164 w 164"/>
                <a:gd name="T1" fmla="*/ 41 h 95"/>
                <a:gd name="T2" fmla="*/ 93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3" y="0"/>
                  </a:lnTo>
                  <a:lnTo>
                    <a:pt x="0" y="54"/>
                  </a:lnTo>
                  <a:lnTo>
                    <a:pt x="72" y="95"/>
                  </a:lnTo>
                  <a:lnTo>
                    <a:pt x="164" y="41"/>
                  </a:lnTo>
                  <a:close/>
                </a:path>
              </a:pathLst>
            </a:custGeom>
            <a:solidFill>
              <a:srgbClr val="484F72"/>
            </a:solidFill>
            <a:ln>
              <a:noFill/>
            </a:ln>
          </p:spPr>
          <p:txBody>
            <a:bodyPr anchor="ctr"/>
            <a:lstStyle/>
            <a:p>
              <a:pPr algn="ctr"/>
            </a:p>
          </p:txBody>
        </p:sp>
        <p:sp>
          <p:nvSpPr>
            <p:cNvPr id="1049356" name="îšḻïďe"/>
            <p:cNvSpPr/>
            <p:nvPr/>
          </p:nvSpPr>
          <p:spPr bwMode="auto">
            <a:xfrm>
              <a:off x="4614863" y="4789488"/>
              <a:ext cx="260350" cy="149225"/>
            </a:xfrm>
            <a:custGeom>
              <a:avLst/>
              <a:gdLst>
                <a:gd name="T0" fmla="*/ 164 w 164"/>
                <a:gd name="T1" fmla="*/ 41 h 94"/>
                <a:gd name="T2" fmla="*/ 92 w 164"/>
                <a:gd name="T3" fmla="*/ 0 h 94"/>
                <a:gd name="T4" fmla="*/ 0 w 164"/>
                <a:gd name="T5" fmla="*/ 53 h 94"/>
                <a:gd name="T6" fmla="*/ 72 w 164"/>
                <a:gd name="T7" fmla="*/ 94 h 94"/>
                <a:gd name="T8" fmla="*/ 164 w 164"/>
                <a:gd name="T9" fmla="*/ 41 h 94"/>
              </a:gdLst>
              <a:ahLst/>
              <a:cxnLst>
                <a:cxn ang="0">
                  <a:pos x="T0" y="T1"/>
                </a:cxn>
                <a:cxn ang="0">
                  <a:pos x="T2" y="T3"/>
                </a:cxn>
                <a:cxn ang="0">
                  <a:pos x="T4" y="T5"/>
                </a:cxn>
                <a:cxn ang="0">
                  <a:pos x="T6" y="T7"/>
                </a:cxn>
                <a:cxn ang="0">
                  <a:pos x="T8" y="T9"/>
                </a:cxn>
              </a:cxnLst>
              <a:rect l="0" t="0" r="r" b="b"/>
              <a:pathLst>
                <a:path w="164" h="94">
                  <a:moveTo>
                    <a:pt x="164" y="41"/>
                  </a:moveTo>
                  <a:lnTo>
                    <a:pt x="92" y="0"/>
                  </a:lnTo>
                  <a:lnTo>
                    <a:pt x="0" y="53"/>
                  </a:lnTo>
                  <a:lnTo>
                    <a:pt x="72" y="94"/>
                  </a:lnTo>
                  <a:lnTo>
                    <a:pt x="164" y="41"/>
                  </a:lnTo>
                  <a:close/>
                </a:path>
              </a:pathLst>
            </a:custGeom>
            <a:solidFill>
              <a:srgbClr val="484F72"/>
            </a:solidFill>
            <a:ln>
              <a:noFill/>
            </a:ln>
          </p:spPr>
          <p:txBody>
            <a:bodyPr anchor="ctr"/>
            <a:lstStyle/>
            <a:p>
              <a:pPr algn="ctr"/>
            </a:p>
          </p:txBody>
        </p:sp>
        <p:sp>
          <p:nvSpPr>
            <p:cNvPr id="1049357" name="işḷîde"/>
            <p:cNvSpPr/>
            <p:nvPr/>
          </p:nvSpPr>
          <p:spPr bwMode="auto">
            <a:xfrm>
              <a:off x="4786313" y="4691063"/>
              <a:ext cx="257175" cy="153988"/>
            </a:xfrm>
            <a:custGeom>
              <a:avLst/>
              <a:gdLst>
                <a:gd name="T0" fmla="*/ 162 w 162"/>
                <a:gd name="T1" fmla="*/ 44 h 97"/>
                <a:gd name="T2" fmla="*/ 92 w 162"/>
                <a:gd name="T3" fmla="*/ 0 h 97"/>
                <a:gd name="T4" fmla="*/ 0 w 162"/>
                <a:gd name="T5" fmla="*/ 54 h 97"/>
                <a:gd name="T6" fmla="*/ 69 w 162"/>
                <a:gd name="T7" fmla="*/ 97 h 97"/>
                <a:gd name="T8" fmla="*/ 162 w 162"/>
                <a:gd name="T9" fmla="*/ 44 h 97"/>
              </a:gdLst>
              <a:ahLst/>
              <a:cxnLst>
                <a:cxn ang="0">
                  <a:pos x="T0" y="T1"/>
                </a:cxn>
                <a:cxn ang="0">
                  <a:pos x="T2" y="T3"/>
                </a:cxn>
                <a:cxn ang="0">
                  <a:pos x="T4" y="T5"/>
                </a:cxn>
                <a:cxn ang="0">
                  <a:pos x="T6" y="T7"/>
                </a:cxn>
                <a:cxn ang="0">
                  <a:pos x="T8" y="T9"/>
                </a:cxn>
              </a:cxnLst>
              <a:rect l="0" t="0" r="r" b="b"/>
              <a:pathLst>
                <a:path w="162" h="97">
                  <a:moveTo>
                    <a:pt x="162" y="44"/>
                  </a:moveTo>
                  <a:lnTo>
                    <a:pt x="92" y="0"/>
                  </a:lnTo>
                  <a:lnTo>
                    <a:pt x="0" y="54"/>
                  </a:lnTo>
                  <a:lnTo>
                    <a:pt x="69" y="97"/>
                  </a:lnTo>
                  <a:lnTo>
                    <a:pt x="162" y="44"/>
                  </a:lnTo>
                  <a:close/>
                </a:path>
              </a:pathLst>
            </a:custGeom>
            <a:solidFill>
              <a:srgbClr val="484F72"/>
            </a:solidFill>
            <a:ln>
              <a:noFill/>
            </a:ln>
          </p:spPr>
          <p:txBody>
            <a:bodyPr anchor="ctr"/>
            <a:lstStyle/>
            <a:p>
              <a:pPr algn="ctr"/>
            </a:p>
          </p:txBody>
        </p:sp>
        <p:sp>
          <p:nvSpPr>
            <p:cNvPr id="1049358" name="ï$ḻíḓê"/>
            <p:cNvSpPr/>
            <p:nvPr/>
          </p:nvSpPr>
          <p:spPr bwMode="auto">
            <a:xfrm>
              <a:off x="4929188" y="4776788"/>
              <a:ext cx="255588" cy="150813"/>
            </a:xfrm>
            <a:custGeom>
              <a:avLst/>
              <a:gdLst>
                <a:gd name="T0" fmla="*/ 161 w 161"/>
                <a:gd name="T1" fmla="*/ 41 h 95"/>
                <a:gd name="T2" fmla="*/ 92 w 161"/>
                <a:gd name="T3" fmla="*/ 0 h 95"/>
                <a:gd name="T4" fmla="*/ 0 w 161"/>
                <a:gd name="T5" fmla="*/ 54 h 95"/>
                <a:gd name="T6" fmla="*/ 69 w 161"/>
                <a:gd name="T7" fmla="*/ 95 h 95"/>
                <a:gd name="T8" fmla="*/ 161 w 161"/>
                <a:gd name="T9" fmla="*/ 41 h 95"/>
              </a:gdLst>
              <a:ahLst/>
              <a:cxnLst>
                <a:cxn ang="0">
                  <a:pos x="T0" y="T1"/>
                </a:cxn>
                <a:cxn ang="0">
                  <a:pos x="T2" y="T3"/>
                </a:cxn>
                <a:cxn ang="0">
                  <a:pos x="T4" y="T5"/>
                </a:cxn>
                <a:cxn ang="0">
                  <a:pos x="T6" y="T7"/>
                </a:cxn>
                <a:cxn ang="0">
                  <a:pos x="T8" y="T9"/>
                </a:cxn>
              </a:cxnLst>
              <a:rect l="0" t="0" r="r" b="b"/>
              <a:pathLst>
                <a:path w="161" h="95">
                  <a:moveTo>
                    <a:pt x="161" y="41"/>
                  </a:moveTo>
                  <a:lnTo>
                    <a:pt x="92" y="0"/>
                  </a:lnTo>
                  <a:lnTo>
                    <a:pt x="0" y="54"/>
                  </a:lnTo>
                  <a:lnTo>
                    <a:pt x="69" y="95"/>
                  </a:lnTo>
                  <a:lnTo>
                    <a:pt x="161" y="41"/>
                  </a:lnTo>
                  <a:close/>
                </a:path>
              </a:pathLst>
            </a:custGeom>
            <a:solidFill>
              <a:srgbClr val="484F72"/>
            </a:solidFill>
            <a:ln>
              <a:noFill/>
            </a:ln>
          </p:spPr>
          <p:txBody>
            <a:bodyPr anchor="ctr"/>
            <a:lstStyle/>
            <a:p>
              <a:pPr algn="ctr"/>
            </a:p>
          </p:txBody>
        </p:sp>
        <p:sp>
          <p:nvSpPr>
            <p:cNvPr id="1049359" name="íşlîḑé"/>
            <p:cNvSpPr/>
            <p:nvPr/>
          </p:nvSpPr>
          <p:spPr bwMode="auto">
            <a:xfrm>
              <a:off x="4757738" y="4870450"/>
              <a:ext cx="260350" cy="153988"/>
            </a:xfrm>
            <a:custGeom>
              <a:avLst/>
              <a:gdLst>
                <a:gd name="T0" fmla="*/ 164 w 164"/>
                <a:gd name="T1" fmla="*/ 43 h 97"/>
                <a:gd name="T2" fmla="*/ 92 w 164"/>
                <a:gd name="T3" fmla="*/ 0 h 97"/>
                <a:gd name="T4" fmla="*/ 0 w 164"/>
                <a:gd name="T5" fmla="*/ 54 h 97"/>
                <a:gd name="T6" fmla="*/ 72 w 164"/>
                <a:gd name="T7" fmla="*/ 97 h 97"/>
                <a:gd name="T8" fmla="*/ 164 w 164"/>
                <a:gd name="T9" fmla="*/ 43 h 97"/>
              </a:gdLst>
              <a:ahLst/>
              <a:cxnLst>
                <a:cxn ang="0">
                  <a:pos x="T0" y="T1"/>
                </a:cxn>
                <a:cxn ang="0">
                  <a:pos x="T2" y="T3"/>
                </a:cxn>
                <a:cxn ang="0">
                  <a:pos x="T4" y="T5"/>
                </a:cxn>
                <a:cxn ang="0">
                  <a:pos x="T6" y="T7"/>
                </a:cxn>
                <a:cxn ang="0">
                  <a:pos x="T8" y="T9"/>
                </a:cxn>
              </a:cxnLst>
              <a:rect l="0" t="0" r="r" b="b"/>
              <a:pathLst>
                <a:path w="164" h="97">
                  <a:moveTo>
                    <a:pt x="164" y="43"/>
                  </a:moveTo>
                  <a:lnTo>
                    <a:pt x="92" y="0"/>
                  </a:lnTo>
                  <a:lnTo>
                    <a:pt x="0" y="54"/>
                  </a:lnTo>
                  <a:lnTo>
                    <a:pt x="72" y="97"/>
                  </a:lnTo>
                  <a:lnTo>
                    <a:pt x="164" y="43"/>
                  </a:lnTo>
                  <a:close/>
                </a:path>
              </a:pathLst>
            </a:custGeom>
            <a:solidFill>
              <a:srgbClr val="484F72"/>
            </a:solidFill>
            <a:ln>
              <a:noFill/>
            </a:ln>
          </p:spPr>
          <p:txBody>
            <a:bodyPr anchor="ctr"/>
            <a:lstStyle/>
            <a:p>
              <a:pPr algn="ctr"/>
            </a:p>
          </p:txBody>
        </p:sp>
        <p:sp>
          <p:nvSpPr>
            <p:cNvPr id="1049360" name="íSḷîḍè"/>
            <p:cNvSpPr/>
            <p:nvPr/>
          </p:nvSpPr>
          <p:spPr bwMode="auto">
            <a:xfrm>
              <a:off x="4581525" y="4972050"/>
              <a:ext cx="261938" cy="153988"/>
            </a:xfrm>
            <a:custGeom>
              <a:avLst/>
              <a:gdLst>
                <a:gd name="T0" fmla="*/ 165 w 165"/>
                <a:gd name="T1" fmla="*/ 44 h 97"/>
                <a:gd name="T2" fmla="*/ 93 w 165"/>
                <a:gd name="T3" fmla="*/ 0 h 97"/>
                <a:gd name="T4" fmla="*/ 0 w 165"/>
                <a:gd name="T5" fmla="*/ 54 h 97"/>
                <a:gd name="T6" fmla="*/ 72 w 165"/>
                <a:gd name="T7" fmla="*/ 97 h 97"/>
                <a:gd name="T8" fmla="*/ 165 w 165"/>
                <a:gd name="T9" fmla="*/ 44 h 97"/>
              </a:gdLst>
              <a:ahLst/>
              <a:cxnLst>
                <a:cxn ang="0">
                  <a:pos x="T0" y="T1"/>
                </a:cxn>
                <a:cxn ang="0">
                  <a:pos x="T2" y="T3"/>
                </a:cxn>
                <a:cxn ang="0">
                  <a:pos x="T4" y="T5"/>
                </a:cxn>
                <a:cxn ang="0">
                  <a:pos x="T6" y="T7"/>
                </a:cxn>
                <a:cxn ang="0">
                  <a:pos x="T8" y="T9"/>
                </a:cxn>
              </a:cxnLst>
              <a:rect l="0" t="0" r="r" b="b"/>
              <a:pathLst>
                <a:path w="165" h="97">
                  <a:moveTo>
                    <a:pt x="165" y="44"/>
                  </a:moveTo>
                  <a:lnTo>
                    <a:pt x="93" y="0"/>
                  </a:lnTo>
                  <a:lnTo>
                    <a:pt x="0" y="54"/>
                  </a:lnTo>
                  <a:lnTo>
                    <a:pt x="72" y="97"/>
                  </a:lnTo>
                  <a:lnTo>
                    <a:pt x="165" y="44"/>
                  </a:lnTo>
                  <a:close/>
                </a:path>
              </a:pathLst>
            </a:custGeom>
            <a:solidFill>
              <a:srgbClr val="484F72"/>
            </a:solidFill>
            <a:ln>
              <a:noFill/>
            </a:ln>
          </p:spPr>
          <p:txBody>
            <a:bodyPr anchor="ctr"/>
            <a:lstStyle/>
            <a:p>
              <a:pPr algn="ctr"/>
            </a:p>
          </p:txBody>
        </p:sp>
        <p:sp>
          <p:nvSpPr>
            <p:cNvPr id="1049361" name="ïṡlïde"/>
            <p:cNvSpPr/>
            <p:nvPr/>
          </p:nvSpPr>
          <p:spPr bwMode="auto">
            <a:xfrm>
              <a:off x="4724400" y="5057775"/>
              <a:ext cx="257175" cy="150813"/>
            </a:xfrm>
            <a:custGeom>
              <a:avLst/>
              <a:gdLst>
                <a:gd name="T0" fmla="*/ 162 w 162"/>
                <a:gd name="T1" fmla="*/ 41 h 95"/>
                <a:gd name="T2" fmla="*/ 93 w 162"/>
                <a:gd name="T3" fmla="*/ 0 h 95"/>
                <a:gd name="T4" fmla="*/ 0 w 162"/>
                <a:gd name="T5" fmla="*/ 54 h 95"/>
                <a:gd name="T6" fmla="*/ 70 w 162"/>
                <a:gd name="T7" fmla="*/ 95 h 95"/>
                <a:gd name="T8" fmla="*/ 162 w 162"/>
                <a:gd name="T9" fmla="*/ 41 h 95"/>
              </a:gdLst>
              <a:ahLst/>
              <a:cxnLst>
                <a:cxn ang="0">
                  <a:pos x="T0" y="T1"/>
                </a:cxn>
                <a:cxn ang="0">
                  <a:pos x="T2" y="T3"/>
                </a:cxn>
                <a:cxn ang="0">
                  <a:pos x="T4" y="T5"/>
                </a:cxn>
                <a:cxn ang="0">
                  <a:pos x="T6" y="T7"/>
                </a:cxn>
                <a:cxn ang="0">
                  <a:pos x="T8" y="T9"/>
                </a:cxn>
              </a:cxnLst>
              <a:rect l="0" t="0" r="r" b="b"/>
              <a:pathLst>
                <a:path w="162" h="95">
                  <a:moveTo>
                    <a:pt x="162" y="41"/>
                  </a:moveTo>
                  <a:lnTo>
                    <a:pt x="93" y="0"/>
                  </a:lnTo>
                  <a:lnTo>
                    <a:pt x="0" y="54"/>
                  </a:lnTo>
                  <a:lnTo>
                    <a:pt x="70" y="95"/>
                  </a:lnTo>
                  <a:lnTo>
                    <a:pt x="162" y="41"/>
                  </a:lnTo>
                  <a:close/>
                </a:path>
              </a:pathLst>
            </a:custGeom>
            <a:solidFill>
              <a:srgbClr val="484F72"/>
            </a:solidFill>
            <a:ln>
              <a:noFill/>
            </a:ln>
          </p:spPr>
          <p:txBody>
            <a:bodyPr anchor="ctr"/>
            <a:lstStyle/>
            <a:p>
              <a:pPr algn="ctr"/>
            </a:p>
          </p:txBody>
        </p:sp>
        <p:sp>
          <p:nvSpPr>
            <p:cNvPr id="1049362" name="iš1îḋe"/>
            <p:cNvSpPr/>
            <p:nvPr/>
          </p:nvSpPr>
          <p:spPr bwMode="auto">
            <a:xfrm>
              <a:off x="4864100" y="5138738"/>
              <a:ext cx="260350" cy="150813"/>
            </a:xfrm>
            <a:custGeom>
              <a:avLst/>
              <a:gdLst>
                <a:gd name="T0" fmla="*/ 164 w 164"/>
                <a:gd name="T1" fmla="*/ 44 h 95"/>
                <a:gd name="T2" fmla="*/ 95 w 164"/>
                <a:gd name="T3" fmla="*/ 0 h 95"/>
                <a:gd name="T4" fmla="*/ 0 w 164"/>
                <a:gd name="T5" fmla="*/ 54 h 95"/>
                <a:gd name="T6" fmla="*/ 71 w 164"/>
                <a:gd name="T7" fmla="*/ 95 h 95"/>
                <a:gd name="T8" fmla="*/ 164 w 164"/>
                <a:gd name="T9" fmla="*/ 44 h 95"/>
              </a:gdLst>
              <a:ahLst/>
              <a:cxnLst>
                <a:cxn ang="0">
                  <a:pos x="T0" y="T1"/>
                </a:cxn>
                <a:cxn ang="0">
                  <a:pos x="T2" y="T3"/>
                </a:cxn>
                <a:cxn ang="0">
                  <a:pos x="T4" y="T5"/>
                </a:cxn>
                <a:cxn ang="0">
                  <a:pos x="T6" y="T7"/>
                </a:cxn>
                <a:cxn ang="0">
                  <a:pos x="T8" y="T9"/>
                </a:cxn>
              </a:cxnLst>
              <a:rect l="0" t="0" r="r" b="b"/>
              <a:pathLst>
                <a:path w="164" h="95">
                  <a:moveTo>
                    <a:pt x="164" y="44"/>
                  </a:moveTo>
                  <a:lnTo>
                    <a:pt x="95" y="0"/>
                  </a:lnTo>
                  <a:lnTo>
                    <a:pt x="0" y="54"/>
                  </a:lnTo>
                  <a:lnTo>
                    <a:pt x="71" y="95"/>
                  </a:lnTo>
                  <a:lnTo>
                    <a:pt x="164" y="44"/>
                  </a:lnTo>
                  <a:close/>
                </a:path>
              </a:pathLst>
            </a:custGeom>
            <a:solidFill>
              <a:srgbClr val="484F72"/>
            </a:solidFill>
            <a:ln>
              <a:noFill/>
            </a:ln>
          </p:spPr>
          <p:txBody>
            <a:bodyPr anchor="ctr"/>
            <a:lstStyle/>
            <a:p>
              <a:pPr algn="ctr"/>
            </a:p>
          </p:txBody>
        </p:sp>
        <p:sp>
          <p:nvSpPr>
            <p:cNvPr id="1049363" name="íṣ1íḓe"/>
            <p:cNvSpPr/>
            <p:nvPr/>
          </p:nvSpPr>
          <p:spPr bwMode="auto">
            <a:xfrm>
              <a:off x="5210175" y="4938713"/>
              <a:ext cx="260350" cy="150813"/>
            </a:xfrm>
            <a:custGeom>
              <a:avLst/>
              <a:gdLst>
                <a:gd name="T0" fmla="*/ 164 w 164"/>
                <a:gd name="T1" fmla="*/ 44 h 95"/>
                <a:gd name="T2" fmla="*/ 92 w 164"/>
                <a:gd name="T3" fmla="*/ 0 h 95"/>
                <a:gd name="T4" fmla="*/ 0 w 164"/>
                <a:gd name="T5" fmla="*/ 54 h 95"/>
                <a:gd name="T6" fmla="*/ 72 w 164"/>
                <a:gd name="T7" fmla="*/ 95 h 95"/>
                <a:gd name="T8" fmla="*/ 164 w 164"/>
                <a:gd name="T9" fmla="*/ 44 h 95"/>
              </a:gdLst>
              <a:ahLst/>
              <a:cxnLst>
                <a:cxn ang="0">
                  <a:pos x="T0" y="T1"/>
                </a:cxn>
                <a:cxn ang="0">
                  <a:pos x="T2" y="T3"/>
                </a:cxn>
                <a:cxn ang="0">
                  <a:pos x="T4" y="T5"/>
                </a:cxn>
                <a:cxn ang="0">
                  <a:pos x="T6" y="T7"/>
                </a:cxn>
                <a:cxn ang="0">
                  <a:pos x="T8" y="T9"/>
                </a:cxn>
              </a:cxnLst>
              <a:rect l="0" t="0" r="r" b="b"/>
              <a:pathLst>
                <a:path w="164" h="95">
                  <a:moveTo>
                    <a:pt x="164" y="44"/>
                  </a:moveTo>
                  <a:lnTo>
                    <a:pt x="92" y="0"/>
                  </a:lnTo>
                  <a:lnTo>
                    <a:pt x="0" y="54"/>
                  </a:lnTo>
                  <a:lnTo>
                    <a:pt x="72" y="95"/>
                  </a:lnTo>
                  <a:lnTo>
                    <a:pt x="164" y="44"/>
                  </a:lnTo>
                  <a:close/>
                </a:path>
              </a:pathLst>
            </a:custGeom>
            <a:solidFill>
              <a:srgbClr val="484F72"/>
            </a:solidFill>
            <a:ln>
              <a:noFill/>
            </a:ln>
          </p:spPr>
          <p:txBody>
            <a:bodyPr anchor="ctr"/>
            <a:lstStyle/>
            <a:p>
              <a:pPr algn="ctr"/>
            </a:p>
          </p:txBody>
        </p:sp>
        <p:sp>
          <p:nvSpPr>
            <p:cNvPr id="1049364" name="is1îḋè"/>
            <p:cNvSpPr/>
            <p:nvPr/>
          </p:nvSpPr>
          <p:spPr bwMode="auto">
            <a:xfrm>
              <a:off x="4895850" y="4956175"/>
              <a:ext cx="260350" cy="150813"/>
            </a:xfrm>
            <a:custGeom>
              <a:avLst/>
              <a:gdLst>
                <a:gd name="T0" fmla="*/ 164 w 164"/>
                <a:gd name="T1" fmla="*/ 41 h 95"/>
                <a:gd name="T2" fmla="*/ 93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3" y="0"/>
                  </a:lnTo>
                  <a:lnTo>
                    <a:pt x="0" y="54"/>
                  </a:lnTo>
                  <a:lnTo>
                    <a:pt x="72" y="95"/>
                  </a:lnTo>
                  <a:lnTo>
                    <a:pt x="164" y="41"/>
                  </a:lnTo>
                  <a:close/>
                </a:path>
              </a:pathLst>
            </a:custGeom>
            <a:solidFill>
              <a:srgbClr val="484F72"/>
            </a:solidFill>
            <a:ln>
              <a:noFill/>
            </a:ln>
          </p:spPr>
          <p:txBody>
            <a:bodyPr anchor="ctr"/>
            <a:lstStyle/>
            <a:p>
              <a:pPr algn="ctr"/>
            </a:p>
          </p:txBody>
        </p:sp>
        <p:sp>
          <p:nvSpPr>
            <p:cNvPr id="1049365" name="ïSliḍê"/>
            <p:cNvSpPr/>
            <p:nvPr/>
          </p:nvSpPr>
          <p:spPr bwMode="auto">
            <a:xfrm>
              <a:off x="5038725" y="5037138"/>
              <a:ext cx="257175" cy="150813"/>
            </a:xfrm>
            <a:custGeom>
              <a:avLst/>
              <a:gdLst>
                <a:gd name="T0" fmla="*/ 162 w 162"/>
                <a:gd name="T1" fmla="*/ 41 h 95"/>
                <a:gd name="T2" fmla="*/ 92 w 162"/>
                <a:gd name="T3" fmla="*/ 0 h 95"/>
                <a:gd name="T4" fmla="*/ 0 w 162"/>
                <a:gd name="T5" fmla="*/ 54 h 95"/>
                <a:gd name="T6" fmla="*/ 69 w 162"/>
                <a:gd name="T7" fmla="*/ 95 h 95"/>
                <a:gd name="T8" fmla="*/ 162 w 162"/>
                <a:gd name="T9" fmla="*/ 41 h 95"/>
              </a:gdLst>
              <a:ahLst/>
              <a:cxnLst>
                <a:cxn ang="0">
                  <a:pos x="T0" y="T1"/>
                </a:cxn>
                <a:cxn ang="0">
                  <a:pos x="T2" y="T3"/>
                </a:cxn>
                <a:cxn ang="0">
                  <a:pos x="T4" y="T5"/>
                </a:cxn>
                <a:cxn ang="0">
                  <a:pos x="T6" y="T7"/>
                </a:cxn>
                <a:cxn ang="0">
                  <a:pos x="T8" y="T9"/>
                </a:cxn>
              </a:cxnLst>
              <a:rect l="0" t="0" r="r" b="b"/>
              <a:pathLst>
                <a:path w="162" h="95">
                  <a:moveTo>
                    <a:pt x="162" y="41"/>
                  </a:moveTo>
                  <a:lnTo>
                    <a:pt x="92" y="0"/>
                  </a:lnTo>
                  <a:lnTo>
                    <a:pt x="0" y="54"/>
                  </a:lnTo>
                  <a:lnTo>
                    <a:pt x="69" y="95"/>
                  </a:lnTo>
                  <a:lnTo>
                    <a:pt x="162" y="41"/>
                  </a:lnTo>
                  <a:close/>
                </a:path>
              </a:pathLst>
            </a:custGeom>
            <a:solidFill>
              <a:srgbClr val="484F72"/>
            </a:solidFill>
            <a:ln>
              <a:noFill/>
            </a:ln>
          </p:spPr>
          <p:txBody>
            <a:bodyPr anchor="ctr"/>
            <a:lstStyle/>
            <a:p>
              <a:pPr algn="ctr"/>
            </a:p>
          </p:txBody>
        </p:sp>
        <p:sp>
          <p:nvSpPr>
            <p:cNvPr id="1049366" name="íṣļiḓé"/>
            <p:cNvSpPr/>
            <p:nvPr/>
          </p:nvSpPr>
          <p:spPr bwMode="auto">
            <a:xfrm>
              <a:off x="5067300" y="4857750"/>
              <a:ext cx="260350" cy="150813"/>
            </a:xfrm>
            <a:custGeom>
              <a:avLst/>
              <a:gdLst>
                <a:gd name="T0" fmla="*/ 164 w 164"/>
                <a:gd name="T1" fmla="*/ 41 h 95"/>
                <a:gd name="T2" fmla="*/ 95 w 164"/>
                <a:gd name="T3" fmla="*/ 0 h 95"/>
                <a:gd name="T4" fmla="*/ 0 w 164"/>
                <a:gd name="T5" fmla="*/ 51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5" y="0"/>
                  </a:lnTo>
                  <a:lnTo>
                    <a:pt x="0" y="51"/>
                  </a:lnTo>
                  <a:lnTo>
                    <a:pt x="72" y="95"/>
                  </a:lnTo>
                  <a:lnTo>
                    <a:pt x="164" y="41"/>
                  </a:lnTo>
                  <a:close/>
                </a:path>
              </a:pathLst>
            </a:custGeom>
            <a:solidFill>
              <a:srgbClr val="484F72"/>
            </a:solidFill>
            <a:ln>
              <a:noFill/>
            </a:ln>
          </p:spPr>
          <p:txBody>
            <a:bodyPr anchor="ctr"/>
            <a:lstStyle/>
            <a:p>
              <a:pPr algn="ctr"/>
            </a:p>
          </p:txBody>
        </p:sp>
        <p:sp>
          <p:nvSpPr>
            <p:cNvPr id="1049367" name="ïş1îḋê"/>
            <p:cNvSpPr/>
            <p:nvPr/>
          </p:nvSpPr>
          <p:spPr bwMode="auto">
            <a:xfrm>
              <a:off x="5410200" y="4467225"/>
              <a:ext cx="598488" cy="346075"/>
            </a:xfrm>
            <a:custGeom>
              <a:avLst/>
              <a:gdLst>
                <a:gd name="T0" fmla="*/ 377 w 377"/>
                <a:gd name="T1" fmla="*/ 41 h 218"/>
                <a:gd name="T2" fmla="*/ 302 w 377"/>
                <a:gd name="T3" fmla="*/ 0 h 218"/>
                <a:gd name="T4" fmla="*/ 0 w 377"/>
                <a:gd name="T5" fmla="*/ 174 h 218"/>
                <a:gd name="T6" fmla="*/ 69 w 377"/>
                <a:gd name="T7" fmla="*/ 218 h 218"/>
                <a:gd name="T8" fmla="*/ 377 w 377"/>
                <a:gd name="T9" fmla="*/ 41 h 218"/>
              </a:gdLst>
              <a:ahLst/>
              <a:cxnLst>
                <a:cxn ang="0">
                  <a:pos x="T0" y="T1"/>
                </a:cxn>
                <a:cxn ang="0">
                  <a:pos x="T2" y="T3"/>
                </a:cxn>
                <a:cxn ang="0">
                  <a:pos x="T4" y="T5"/>
                </a:cxn>
                <a:cxn ang="0">
                  <a:pos x="T6" y="T7"/>
                </a:cxn>
                <a:cxn ang="0">
                  <a:pos x="T8" y="T9"/>
                </a:cxn>
              </a:cxnLst>
              <a:rect l="0" t="0" r="r" b="b"/>
              <a:pathLst>
                <a:path w="377" h="218">
                  <a:moveTo>
                    <a:pt x="377" y="41"/>
                  </a:moveTo>
                  <a:lnTo>
                    <a:pt x="302" y="0"/>
                  </a:lnTo>
                  <a:lnTo>
                    <a:pt x="0" y="174"/>
                  </a:lnTo>
                  <a:lnTo>
                    <a:pt x="69" y="218"/>
                  </a:lnTo>
                  <a:lnTo>
                    <a:pt x="377" y="41"/>
                  </a:lnTo>
                  <a:close/>
                </a:path>
              </a:pathLst>
            </a:custGeom>
            <a:solidFill>
              <a:srgbClr val="484F72"/>
            </a:solidFill>
            <a:ln>
              <a:noFill/>
            </a:ln>
          </p:spPr>
          <p:txBody>
            <a:bodyPr anchor="ctr"/>
            <a:lstStyle/>
            <a:p>
              <a:pPr algn="ctr"/>
            </a:p>
          </p:txBody>
        </p:sp>
        <p:sp>
          <p:nvSpPr>
            <p:cNvPr id="1049368" name="îṧḷiḍe"/>
            <p:cNvSpPr/>
            <p:nvPr/>
          </p:nvSpPr>
          <p:spPr bwMode="auto">
            <a:xfrm>
              <a:off x="5267325" y="4483100"/>
              <a:ext cx="431800" cy="249238"/>
            </a:xfrm>
            <a:custGeom>
              <a:avLst/>
              <a:gdLst>
                <a:gd name="T0" fmla="*/ 272 w 272"/>
                <a:gd name="T1" fmla="*/ 41 h 157"/>
                <a:gd name="T2" fmla="*/ 200 w 272"/>
                <a:gd name="T3" fmla="*/ 0 h 157"/>
                <a:gd name="T4" fmla="*/ 0 w 272"/>
                <a:gd name="T5" fmla="*/ 116 h 157"/>
                <a:gd name="T6" fmla="*/ 69 w 272"/>
                <a:gd name="T7" fmla="*/ 157 h 157"/>
                <a:gd name="T8" fmla="*/ 272 w 272"/>
                <a:gd name="T9" fmla="*/ 41 h 157"/>
              </a:gdLst>
              <a:ahLst/>
              <a:cxnLst>
                <a:cxn ang="0">
                  <a:pos x="T0" y="T1"/>
                </a:cxn>
                <a:cxn ang="0">
                  <a:pos x="T2" y="T3"/>
                </a:cxn>
                <a:cxn ang="0">
                  <a:pos x="T4" y="T5"/>
                </a:cxn>
                <a:cxn ang="0">
                  <a:pos x="T6" y="T7"/>
                </a:cxn>
                <a:cxn ang="0">
                  <a:pos x="T8" y="T9"/>
                </a:cxn>
              </a:cxnLst>
              <a:rect l="0" t="0" r="r" b="b"/>
              <a:pathLst>
                <a:path w="272" h="157">
                  <a:moveTo>
                    <a:pt x="272" y="41"/>
                  </a:moveTo>
                  <a:lnTo>
                    <a:pt x="200" y="0"/>
                  </a:lnTo>
                  <a:lnTo>
                    <a:pt x="0" y="116"/>
                  </a:lnTo>
                  <a:lnTo>
                    <a:pt x="69" y="157"/>
                  </a:lnTo>
                  <a:lnTo>
                    <a:pt x="272" y="41"/>
                  </a:lnTo>
                  <a:close/>
                </a:path>
              </a:pathLst>
            </a:custGeom>
            <a:solidFill>
              <a:srgbClr val="484F72"/>
            </a:solidFill>
            <a:ln>
              <a:noFill/>
            </a:ln>
          </p:spPr>
          <p:txBody>
            <a:bodyPr anchor="ctr"/>
            <a:lstStyle/>
            <a:p>
              <a:pPr algn="ctr"/>
            </a:p>
          </p:txBody>
        </p:sp>
        <p:sp>
          <p:nvSpPr>
            <p:cNvPr id="1049369" name="îslîḍe"/>
            <p:cNvSpPr/>
            <p:nvPr/>
          </p:nvSpPr>
          <p:spPr bwMode="auto">
            <a:xfrm>
              <a:off x="5119688" y="4495800"/>
              <a:ext cx="265113" cy="153988"/>
            </a:xfrm>
            <a:custGeom>
              <a:avLst/>
              <a:gdLst>
                <a:gd name="T0" fmla="*/ 167 w 167"/>
                <a:gd name="T1" fmla="*/ 43 h 97"/>
                <a:gd name="T2" fmla="*/ 95 w 167"/>
                <a:gd name="T3" fmla="*/ 0 h 97"/>
                <a:gd name="T4" fmla="*/ 0 w 167"/>
                <a:gd name="T5" fmla="*/ 54 h 97"/>
                <a:gd name="T6" fmla="*/ 72 w 167"/>
                <a:gd name="T7" fmla="*/ 97 h 97"/>
                <a:gd name="T8" fmla="*/ 167 w 167"/>
                <a:gd name="T9" fmla="*/ 43 h 97"/>
              </a:gdLst>
              <a:ahLst/>
              <a:cxnLst>
                <a:cxn ang="0">
                  <a:pos x="T0" y="T1"/>
                </a:cxn>
                <a:cxn ang="0">
                  <a:pos x="T2" y="T3"/>
                </a:cxn>
                <a:cxn ang="0">
                  <a:pos x="T4" y="T5"/>
                </a:cxn>
                <a:cxn ang="0">
                  <a:pos x="T6" y="T7"/>
                </a:cxn>
                <a:cxn ang="0">
                  <a:pos x="T8" y="T9"/>
                </a:cxn>
              </a:cxnLst>
              <a:rect l="0" t="0" r="r" b="b"/>
              <a:pathLst>
                <a:path w="167" h="97">
                  <a:moveTo>
                    <a:pt x="167" y="43"/>
                  </a:moveTo>
                  <a:lnTo>
                    <a:pt x="95" y="0"/>
                  </a:lnTo>
                  <a:lnTo>
                    <a:pt x="0" y="54"/>
                  </a:lnTo>
                  <a:lnTo>
                    <a:pt x="72" y="97"/>
                  </a:lnTo>
                  <a:lnTo>
                    <a:pt x="167" y="43"/>
                  </a:lnTo>
                  <a:close/>
                </a:path>
              </a:pathLst>
            </a:custGeom>
            <a:solidFill>
              <a:srgbClr val="484F72"/>
            </a:solidFill>
            <a:ln>
              <a:noFill/>
            </a:ln>
          </p:spPr>
          <p:txBody>
            <a:bodyPr anchor="ctr"/>
            <a:lstStyle/>
            <a:p>
              <a:pPr algn="ctr"/>
            </a:p>
          </p:txBody>
        </p:sp>
        <p:sp>
          <p:nvSpPr>
            <p:cNvPr id="1049370" name="í$1îďe"/>
            <p:cNvSpPr/>
            <p:nvPr/>
          </p:nvSpPr>
          <p:spPr bwMode="auto">
            <a:xfrm>
              <a:off x="5291138" y="4402138"/>
              <a:ext cx="265113" cy="150813"/>
            </a:xfrm>
            <a:custGeom>
              <a:avLst/>
              <a:gdLst>
                <a:gd name="T0" fmla="*/ 167 w 167"/>
                <a:gd name="T1" fmla="*/ 41 h 95"/>
                <a:gd name="T2" fmla="*/ 93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69" y="95"/>
                  </a:lnTo>
                  <a:lnTo>
                    <a:pt x="167" y="41"/>
                  </a:lnTo>
                  <a:close/>
                </a:path>
              </a:pathLst>
            </a:custGeom>
            <a:solidFill>
              <a:srgbClr val="484F72"/>
            </a:solidFill>
            <a:ln>
              <a:noFill/>
            </a:ln>
          </p:spPr>
          <p:txBody>
            <a:bodyPr anchor="ctr"/>
            <a:lstStyle/>
            <a:p>
              <a:pPr algn="ctr"/>
            </a:p>
          </p:txBody>
        </p:sp>
        <p:sp>
          <p:nvSpPr>
            <p:cNvPr id="1049371" name="işļidé"/>
            <p:cNvSpPr/>
            <p:nvPr/>
          </p:nvSpPr>
          <p:spPr bwMode="auto">
            <a:xfrm>
              <a:off x="5462588" y="4300538"/>
              <a:ext cx="265113" cy="153988"/>
            </a:xfrm>
            <a:custGeom>
              <a:avLst/>
              <a:gdLst>
                <a:gd name="T0" fmla="*/ 167 w 167"/>
                <a:gd name="T1" fmla="*/ 43 h 97"/>
                <a:gd name="T2" fmla="*/ 95 w 167"/>
                <a:gd name="T3" fmla="*/ 0 h 97"/>
                <a:gd name="T4" fmla="*/ 0 w 167"/>
                <a:gd name="T5" fmla="*/ 56 h 97"/>
                <a:gd name="T6" fmla="*/ 72 w 167"/>
                <a:gd name="T7" fmla="*/ 97 h 97"/>
                <a:gd name="T8" fmla="*/ 167 w 167"/>
                <a:gd name="T9" fmla="*/ 43 h 97"/>
              </a:gdLst>
              <a:ahLst/>
              <a:cxnLst>
                <a:cxn ang="0">
                  <a:pos x="T0" y="T1"/>
                </a:cxn>
                <a:cxn ang="0">
                  <a:pos x="T2" y="T3"/>
                </a:cxn>
                <a:cxn ang="0">
                  <a:pos x="T4" y="T5"/>
                </a:cxn>
                <a:cxn ang="0">
                  <a:pos x="T6" y="T7"/>
                </a:cxn>
                <a:cxn ang="0">
                  <a:pos x="T8" y="T9"/>
                </a:cxn>
              </a:cxnLst>
              <a:rect l="0" t="0" r="r" b="b"/>
              <a:pathLst>
                <a:path w="167" h="97">
                  <a:moveTo>
                    <a:pt x="167" y="43"/>
                  </a:moveTo>
                  <a:lnTo>
                    <a:pt x="95" y="0"/>
                  </a:lnTo>
                  <a:lnTo>
                    <a:pt x="0" y="56"/>
                  </a:lnTo>
                  <a:lnTo>
                    <a:pt x="72" y="97"/>
                  </a:lnTo>
                  <a:lnTo>
                    <a:pt x="167" y="43"/>
                  </a:lnTo>
                  <a:close/>
                </a:path>
              </a:pathLst>
            </a:custGeom>
            <a:solidFill>
              <a:srgbClr val="484F72"/>
            </a:solidFill>
            <a:ln>
              <a:noFill/>
            </a:ln>
          </p:spPr>
          <p:txBody>
            <a:bodyPr anchor="ctr"/>
            <a:lstStyle/>
            <a:p>
              <a:pPr algn="ctr"/>
            </a:p>
          </p:txBody>
        </p:sp>
        <p:sp>
          <p:nvSpPr>
            <p:cNvPr id="1049372" name="îSḻíḍê"/>
            <p:cNvSpPr/>
            <p:nvPr/>
          </p:nvSpPr>
          <p:spPr bwMode="auto">
            <a:xfrm>
              <a:off x="5605463" y="4381500"/>
              <a:ext cx="265113" cy="155575"/>
            </a:xfrm>
            <a:custGeom>
              <a:avLst/>
              <a:gdLst>
                <a:gd name="T0" fmla="*/ 167 w 167"/>
                <a:gd name="T1" fmla="*/ 44 h 98"/>
                <a:gd name="T2" fmla="*/ 92 w 167"/>
                <a:gd name="T3" fmla="*/ 0 h 98"/>
                <a:gd name="T4" fmla="*/ 0 w 167"/>
                <a:gd name="T5" fmla="*/ 56 h 98"/>
                <a:gd name="T6" fmla="*/ 69 w 167"/>
                <a:gd name="T7" fmla="*/ 98 h 98"/>
                <a:gd name="T8" fmla="*/ 167 w 167"/>
                <a:gd name="T9" fmla="*/ 44 h 98"/>
              </a:gdLst>
              <a:ahLst/>
              <a:cxnLst>
                <a:cxn ang="0">
                  <a:pos x="T0" y="T1"/>
                </a:cxn>
                <a:cxn ang="0">
                  <a:pos x="T2" y="T3"/>
                </a:cxn>
                <a:cxn ang="0">
                  <a:pos x="T4" y="T5"/>
                </a:cxn>
                <a:cxn ang="0">
                  <a:pos x="T6" y="T7"/>
                </a:cxn>
                <a:cxn ang="0">
                  <a:pos x="T8" y="T9"/>
                </a:cxn>
              </a:cxnLst>
              <a:rect l="0" t="0" r="r" b="b"/>
              <a:pathLst>
                <a:path w="167" h="98">
                  <a:moveTo>
                    <a:pt x="167" y="44"/>
                  </a:moveTo>
                  <a:lnTo>
                    <a:pt x="92" y="0"/>
                  </a:lnTo>
                  <a:lnTo>
                    <a:pt x="0" y="56"/>
                  </a:lnTo>
                  <a:lnTo>
                    <a:pt x="69" y="98"/>
                  </a:lnTo>
                  <a:lnTo>
                    <a:pt x="167" y="44"/>
                  </a:lnTo>
                  <a:close/>
                </a:path>
              </a:pathLst>
            </a:custGeom>
            <a:solidFill>
              <a:srgbClr val="484F72"/>
            </a:solidFill>
            <a:ln>
              <a:noFill/>
            </a:ln>
          </p:spPr>
          <p:txBody>
            <a:bodyPr anchor="ctr"/>
            <a:lstStyle/>
            <a:p>
              <a:pPr algn="ctr"/>
            </a:p>
          </p:txBody>
        </p:sp>
        <p:sp>
          <p:nvSpPr>
            <p:cNvPr id="1049373" name="ïṥḻiďè"/>
            <p:cNvSpPr/>
            <p:nvPr/>
          </p:nvSpPr>
          <p:spPr bwMode="auto">
            <a:xfrm>
              <a:off x="5767388" y="4284663"/>
              <a:ext cx="265113" cy="153988"/>
            </a:xfrm>
            <a:custGeom>
              <a:avLst/>
              <a:gdLst>
                <a:gd name="T0" fmla="*/ 167 w 167"/>
                <a:gd name="T1" fmla="*/ 41 h 97"/>
                <a:gd name="T2" fmla="*/ 95 w 167"/>
                <a:gd name="T3" fmla="*/ 0 h 97"/>
                <a:gd name="T4" fmla="*/ 0 w 167"/>
                <a:gd name="T5" fmla="*/ 53 h 97"/>
                <a:gd name="T6" fmla="*/ 72 w 167"/>
                <a:gd name="T7" fmla="*/ 97 h 97"/>
                <a:gd name="T8" fmla="*/ 167 w 167"/>
                <a:gd name="T9" fmla="*/ 41 h 97"/>
              </a:gdLst>
              <a:ahLst/>
              <a:cxnLst>
                <a:cxn ang="0">
                  <a:pos x="T0" y="T1"/>
                </a:cxn>
                <a:cxn ang="0">
                  <a:pos x="T2" y="T3"/>
                </a:cxn>
                <a:cxn ang="0">
                  <a:pos x="T4" y="T5"/>
                </a:cxn>
                <a:cxn ang="0">
                  <a:pos x="T6" y="T7"/>
                </a:cxn>
                <a:cxn ang="0">
                  <a:pos x="T8" y="T9"/>
                </a:cxn>
              </a:cxnLst>
              <a:rect l="0" t="0" r="r" b="b"/>
              <a:pathLst>
                <a:path w="167" h="97">
                  <a:moveTo>
                    <a:pt x="167" y="41"/>
                  </a:moveTo>
                  <a:lnTo>
                    <a:pt x="95" y="0"/>
                  </a:lnTo>
                  <a:lnTo>
                    <a:pt x="0" y="53"/>
                  </a:lnTo>
                  <a:lnTo>
                    <a:pt x="72" y="97"/>
                  </a:lnTo>
                  <a:lnTo>
                    <a:pt x="167" y="41"/>
                  </a:lnTo>
                  <a:close/>
                </a:path>
              </a:pathLst>
            </a:custGeom>
            <a:solidFill>
              <a:srgbClr val="484F72"/>
            </a:solidFill>
            <a:ln>
              <a:noFill/>
            </a:ln>
          </p:spPr>
          <p:txBody>
            <a:bodyPr anchor="ctr"/>
            <a:lstStyle/>
            <a:p>
              <a:pPr algn="ctr"/>
            </a:p>
          </p:txBody>
        </p:sp>
        <p:sp>
          <p:nvSpPr>
            <p:cNvPr id="1049374" name="îŝḷiḍè"/>
            <p:cNvSpPr/>
            <p:nvPr/>
          </p:nvSpPr>
          <p:spPr bwMode="auto">
            <a:xfrm>
              <a:off x="6110288" y="4092575"/>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375" name="îṧlíďé"/>
            <p:cNvSpPr/>
            <p:nvPr/>
          </p:nvSpPr>
          <p:spPr bwMode="auto">
            <a:xfrm>
              <a:off x="6281738" y="399415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376" name="î$1iḑe"/>
            <p:cNvSpPr/>
            <p:nvPr/>
          </p:nvSpPr>
          <p:spPr bwMode="auto">
            <a:xfrm>
              <a:off x="6477000" y="3713163"/>
              <a:ext cx="265113" cy="150813"/>
            </a:xfrm>
            <a:custGeom>
              <a:avLst/>
              <a:gdLst>
                <a:gd name="T0" fmla="*/ 167 w 167"/>
                <a:gd name="T1" fmla="*/ 41 h 95"/>
                <a:gd name="T2" fmla="*/ 93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69" y="95"/>
                  </a:lnTo>
                  <a:lnTo>
                    <a:pt x="167" y="41"/>
                  </a:lnTo>
                  <a:close/>
                </a:path>
              </a:pathLst>
            </a:custGeom>
            <a:solidFill>
              <a:srgbClr val="484F72"/>
            </a:solidFill>
            <a:ln>
              <a:noFill/>
            </a:ln>
          </p:spPr>
          <p:txBody>
            <a:bodyPr anchor="ctr"/>
            <a:lstStyle/>
            <a:p>
              <a:pPr algn="ctr"/>
            </a:p>
          </p:txBody>
        </p:sp>
        <p:sp>
          <p:nvSpPr>
            <p:cNvPr id="1049377" name="íṣļiḑè"/>
            <p:cNvSpPr/>
            <p:nvPr/>
          </p:nvSpPr>
          <p:spPr bwMode="auto">
            <a:xfrm>
              <a:off x="6310313" y="3811588"/>
              <a:ext cx="265113" cy="153988"/>
            </a:xfrm>
            <a:custGeom>
              <a:avLst/>
              <a:gdLst>
                <a:gd name="T0" fmla="*/ 167 w 167"/>
                <a:gd name="T1" fmla="*/ 44 h 97"/>
                <a:gd name="T2" fmla="*/ 92 w 167"/>
                <a:gd name="T3" fmla="*/ 0 h 97"/>
                <a:gd name="T4" fmla="*/ 0 w 167"/>
                <a:gd name="T5" fmla="*/ 54 h 97"/>
                <a:gd name="T6" fmla="*/ 69 w 167"/>
                <a:gd name="T7" fmla="*/ 97 h 97"/>
                <a:gd name="T8" fmla="*/ 167 w 167"/>
                <a:gd name="T9" fmla="*/ 44 h 97"/>
              </a:gdLst>
              <a:ahLst/>
              <a:cxnLst>
                <a:cxn ang="0">
                  <a:pos x="T0" y="T1"/>
                </a:cxn>
                <a:cxn ang="0">
                  <a:pos x="T2" y="T3"/>
                </a:cxn>
                <a:cxn ang="0">
                  <a:pos x="T4" y="T5"/>
                </a:cxn>
                <a:cxn ang="0">
                  <a:pos x="T6" y="T7"/>
                </a:cxn>
                <a:cxn ang="0">
                  <a:pos x="T8" y="T9"/>
                </a:cxn>
              </a:cxnLst>
              <a:rect l="0" t="0" r="r" b="b"/>
              <a:pathLst>
                <a:path w="167" h="97">
                  <a:moveTo>
                    <a:pt x="167" y="44"/>
                  </a:moveTo>
                  <a:lnTo>
                    <a:pt x="92" y="0"/>
                  </a:lnTo>
                  <a:lnTo>
                    <a:pt x="0" y="54"/>
                  </a:lnTo>
                  <a:lnTo>
                    <a:pt x="69" y="97"/>
                  </a:lnTo>
                  <a:lnTo>
                    <a:pt x="167" y="44"/>
                  </a:lnTo>
                  <a:close/>
                </a:path>
              </a:pathLst>
            </a:custGeom>
            <a:solidFill>
              <a:srgbClr val="484F72"/>
            </a:solidFill>
            <a:ln>
              <a:noFill/>
            </a:ln>
          </p:spPr>
          <p:txBody>
            <a:bodyPr anchor="ctr"/>
            <a:lstStyle/>
            <a:p>
              <a:pPr algn="ctr"/>
            </a:p>
          </p:txBody>
        </p:sp>
        <p:sp>
          <p:nvSpPr>
            <p:cNvPr id="1049378" name="iṡḷíḓê"/>
            <p:cNvSpPr/>
            <p:nvPr/>
          </p:nvSpPr>
          <p:spPr bwMode="auto">
            <a:xfrm>
              <a:off x="6138863" y="3910013"/>
              <a:ext cx="265113" cy="153988"/>
            </a:xfrm>
            <a:custGeom>
              <a:avLst/>
              <a:gdLst>
                <a:gd name="T0" fmla="*/ 167 w 167"/>
                <a:gd name="T1" fmla="*/ 43 h 97"/>
                <a:gd name="T2" fmla="*/ 95 w 167"/>
                <a:gd name="T3" fmla="*/ 0 h 97"/>
                <a:gd name="T4" fmla="*/ 0 w 167"/>
                <a:gd name="T5" fmla="*/ 53 h 97"/>
                <a:gd name="T6" fmla="*/ 72 w 167"/>
                <a:gd name="T7" fmla="*/ 97 h 97"/>
                <a:gd name="T8" fmla="*/ 167 w 167"/>
                <a:gd name="T9" fmla="*/ 43 h 97"/>
              </a:gdLst>
              <a:ahLst/>
              <a:cxnLst>
                <a:cxn ang="0">
                  <a:pos x="T0" y="T1"/>
                </a:cxn>
                <a:cxn ang="0">
                  <a:pos x="T2" y="T3"/>
                </a:cxn>
                <a:cxn ang="0">
                  <a:pos x="T4" y="T5"/>
                </a:cxn>
                <a:cxn ang="0">
                  <a:pos x="T6" y="T7"/>
                </a:cxn>
                <a:cxn ang="0">
                  <a:pos x="T8" y="T9"/>
                </a:cxn>
              </a:cxnLst>
              <a:rect l="0" t="0" r="r" b="b"/>
              <a:pathLst>
                <a:path w="167" h="97">
                  <a:moveTo>
                    <a:pt x="167" y="43"/>
                  </a:moveTo>
                  <a:lnTo>
                    <a:pt x="95" y="0"/>
                  </a:lnTo>
                  <a:lnTo>
                    <a:pt x="0" y="53"/>
                  </a:lnTo>
                  <a:lnTo>
                    <a:pt x="72" y="97"/>
                  </a:lnTo>
                  <a:lnTo>
                    <a:pt x="167" y="43"/>
                  </a:lnTo>
                  <a:close/>
                </a:path>
              </a:pathLst>
            </a:custGeom>
            <a:solidFill>
              <a:srgbClr val="484F72"/>
            </a:solidFill>
            <a:ln>
              <a:noFill/>
            </a:ln>
          </p:spPr>
          <p:txBody>
            <a:bodyPr anchor="ctr"/>
            <a:lstStyle/>
            <a:p>
              <a:pPr algn="ctr"/>
            </a:p>
          </p:txBody>
        </p:sp>
        <p:sp>
          <p:nvSpPr>
            <p:cNvPr id="1049379" name="íslîdè"/>
            <p:cNvSpPr/>
            <p:nvPr/>
          </p:nvSpPr>
          <p:spPr bwMode="auto">
            <a:xfrm>
              <a:off x="5967413" y="401161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380" name="íšľiḍè"/>
            <p:cNvSpPr/>
            <p:nvPr/>
          </p:nvSpPr>
          <p:spPr bwMode="auto">
            <a:xfrm>
              <a:off x="5800725" y="410845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381" name="íślíḓe"/>
            <p:cNvSpPr/>
            <p:nvPr/>
          </p:nvSpPr>
          <p:spPr bwMode="auto">
            <a:xfrm>
              <a:off x="5629275" y="4206875"/>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382" name="ïš1îḓe"/>
            <p:cNvSpPr/>
            <p:nvPr/>
          </p:nvSpPr>
          <p:spPr bwMode="auto">
            <a:xfrm>
              <a:off x="5316538" y="4217988"/>
              <a:ext cx="263525" cy="150813"/>
            </a:xfrm>
            <a:custGeom>
              <a:avLst/>
              <a:gdLst>
                <a:gd name="T0" fmla="*/ 166 w 166"/>
                <a:gd name="T1" fmla="*/ 42 h 95"/>
                <a:gd name="T2" fmla="*/ 94 w 166"/>
                <a:gd name="T3" fmla="*/ 0 h 95"/>
                <a:gd name="T4" fmla="*/ 0 w 166"/>
                <a:gd name="T5" fmla="*/ 54 h 95"/>
                <a:gd name="T6" fmla="*/ 71 w 166"/>
                <a:gd name="T7" fmla="*/ 95 h 95"/>
                <a:gd name="T8" fmla="*/ 166 w 166"/>
                <a:gd name="T9" fmla="*/ 42 h 95"/>
              </a:gdLst>
              <a:ahLst/>
              <a:cxnLst>
                <a:cxn ang="0">
                  <a:pos x="T0" y="T1"/>
                </a:cxn>
                <a:cxn ang="0">
                  <a:pos x="T2" y="T3"/>
                </a:cxn>
                <a:cxn ang="0">
                  <a:pos x="T4" y="T5"/>
                </a:cxn>
                <a:cxn ang="0">
                  <a:pos x="T6" y="T7"/>
                </a:cxn>
                <a:cxn ang="0">
                  <a:pos x="T8" y="T9"/>
                </a:cxn>
              </a:cxnLst>
              <a:rect l="0" t="0" r="r" b="b"/>
              <a:pathLst>
                <a:path w="166" h="95">
                  <a:moveTo>
                    <a:pt x="166" y="42"/>
                  </a:moveTo>
                  <a:lnTo>
                    <a:pt x="94" y="0"/>
                  </a:lnTo>
                  <a:lnTo>
                    <a:pt x="0" y="54"/>
                  </a:lnTo>
                  <a:lnTo>
                    <a:pt x="71" y="95"/>
                  </a:lnTo>
                  <a:lnTo>
                    <a:pt x="166" y="42"/>
                  </a:lnTo>
                  <a:close/>
                </a:path>
              </a:pathLst>
            </a:custGeom>
            <a:solidFill>
              <a:srgbClr val="484F72"/>
            </a:solidFill>
            <a:ln>
              <a:noFill/>
            </a:ln>
          </p:spPr>
          <p:txBody>
            <a:bodyPr anchor="ctr"/>
            <a:lstStyle/>
            <a:p>
              <a:pPr algn="ctr"/>
            </a:p>
          </p:txBody>
        </p:sp>
        <p:sp>
          <p:nvSpPr>
            <p:cNvPr id="1049383" name="îṥ1íde"/>
            <p:cNvSpPr/>
            <p:nvPr/>
          </p:nvSpPr>
          <p:spPr bwMode="auto">
            <a:xfrm>
              <a:off x="5491163" y="412115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384" name="íś1ídé"/>
            <p:cNvSpPr/>
            <p:nvPr/>
          </p:nvSpPr>
          <p:spPr bwMode="auto">
            <a:xfrm>
              <a:off x="5657850" y="4022725"/>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385" name="iṧlîḓé"/>
            <p:cNvSpPr/>
            <p:nvPr/>
          </p:nvSpPr>
          <p:spPr bwMode="auto">
            <a:xfrm>
              <a:off x="5834063" y="3925888"/>
              <a:ext cx="263525" cy="150813"/>
            </a:xfrm>
            <a:custGeom>
              <a:avLst/>
              <a:gdLst>
                <a:gd name="T0" fmla="*/ 166 w 166"/>
                <a:gd name="T1" fmla="*/ 41 h 95"/>
                <a:gd name="T2" fmla="*/ 92 w 166"/>
                <a:gd name="T3" fmla="*/ 0 h 95"/>
                <a:gd name="T4" fmla="*/ 0 w 166"/>
                <a:gd name="T5" fmla="*/ 54 h 95"/>
                <a:gd name="T6" fmla="*/ 69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2" y="0"/>
                  </a:lnTo>
                  <a:lnTo>
                    <a:pt x="0" y="54"/>
                  </a:lnTo>
                  <a:lnTo>
                    <a:pt x="69" y="95"/>
                  </a:lnTo>
                  <a:lnTo>
                    <a:pt x="166" y="41"/>
                  </a:lnTo>
                  <a:close/>
                </a:path>
              </a:pathLst>
            </a:custGeom>
            <a:solidFill>
              <a:srgbClr val="484F72"/>
            </a:solidFill>
            <a:ln>
              <a:noFill/>
            </a:ln>
          </p:spPr>
          <p:txBody>
            <a:bodyPr anchor="ctr"/>
            <a:lstStyle/>
            <a:p>
              <a:pPr algn="ctr"/>
            </a:p>
          </p:txBody>
        </p:sp>
        <p:sp>
          <p:nvSpPr>
            <p:cNvPr id="1049386" name="ïslíḓè"/>
            <p:cNvSpPr/>
            <p:nvPr/>
          </p:nvSpPr>
          <p:spPr bwMode="auto">
            <a:xfrm>
              <a:off x="6008688" y="3824288"/>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387" name="iŝļîḑê"/>
            <p:cNvSpPr/>
            <p:nvPr/>
          </p:nvSpPr>
          <p:spPr bwMode="auto">
            <a:xfrm>
              <a:off x="6172200" y="3730625"/>
              <a:ext cx="263525" cy="150813"/>
            </a:xfrm>
            <a:custGeom>
              <a:avLst/>
              <a:gdLst>
                <a:gd name="T0" fmla="*/ 166 w 166"/>
                <a:gd name="T1" fmla="*/ 41 h 95"/>
                <a:gd name="T2" fmla="*/ 95 w 166"/>
                <a:gd name="T3" fmla="*/ 0 h 95"/>
                <a:gd name="T4" fmla="*/ 0 w 166"/>
                <a:gd name="T5" fmla="*/ 54 h 95"/>
                <a:gd name="T6" fmla="*/ 71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5" y="0"/>
                  </a:lnTo>
                  <a:lnTo>
                    <a:pt x="0" y="54"/>
                  </a:lnTo>
                  <a:lnTo>
                    <a:pt x="71" y="95"/>
                  </a:lnTo>
                  <a:lnTo>
                    <a:pt x="166" y="41"/>
                  </a:lnTo>
                  <a:close/>
                </a:path>
              </a:pathLst>
            </a:custGeom>
            <a:solidFill>
              <a:srgbClr val="484F72"/>
            </a:solidFill>
            <a:ln>
              <a:noFill/>
            </a:ln>
          </p:spPr>
          <p:txBody>
            <a:bodyPr anchor="ctr"/>
            <a:lstStyle/>
            <a:p>
              <a:pPr algn="ctr"/>
            </a:p>
          </p:txBody>
        </p:sp>
        <p:sp>
          <p:nvSpPr>
            <p:cNvPr id="1049388" name="ïṥlidé"/>
            <p:cNvSpPr/>
            <p:nvPr/>
          </p:nvSpPr>
          <p:spPr bwMode="auto">
            <a:xfrm>
              <a:off x="6338888" y="363220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389" name="işḷíḓe"/>
            <p:cNvSpPr/>
            <p:nvPr/>
          </p:nvSpPr>
          <p:spPr bwMode="auto">
            <a:xfrm>
              <a:off x="6200775" y="3551238"/>
              <a:ext cx="263525" cy="150813"/>
            </a:xfrm>
            <a:custGeom>
              <a:avLst/>
              <a:gdLst>
                <a:gd name="T0" fmla="*/ 166 w 166"/>
                <a:gd name="T1" fmla="*/ 41 h 95"/>
                <a:gd name="T2" fmla="*/ 95 w 166"/>
                <a:gd name="T3" fmla="*/ 0 h 95"/>
                <a:gd name="T4" fmla="*/ 0 w 166"/>
                <a:gd name="T5" fmla="*/ 54 h 95"/>
                <a:gd name="T6" fmla="*/ 71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5" y="0"/>
                  </a:lnTo>
                  <a:lnTo>
                    <a:pt x="0" y="54"/>
                  </a:lnTo>
                  <a:lnTo>
                    <a:pt x="71" y="95"/>
                  </a:lnTo>
                  <a:lnTo>
                    <a:pt x="166" y="41"/>
                  </a:lnTo>
                  <a:close/>
                </a:path>
              </a:pathLst>
            </a:custGeom>
            <a:solidFill>
              <a:srgbClr val="484F72"/>
            </a:solidFill>
            <a:ln>
              <a:noFill/>
            </a:ln>
          </p:spPr>
          <p:txBody>
            <a:bodyPr anchor="ctr"/>
            <a:lstStyle/>
            <a:p>
              <a:pPr algn="ctr"/>
            </a:p>
          </p:txBody>
        </p:sp>
        <p:sp>
          <p:nvSpPr>
            <p:cNvPr id="1049390" name="íSlíḋê"/>
            <p:cNvSpPr/>
            <p:nvPr/>
          </p:nvSpPr>
          <p:spPr bwMode="auto">
            <a:xfrm>
              <a:off x="6037263" y="3648075"/>
              <a:ext cx="265113" cy="150813"/>
            </a:xfrm>
            <a:custGeom>
              <a:avLst/>
              <a:gdLst>
                <a:gd name="T0" fmla="*/ 167 w 167"/>
                <a:gd name="T1" fmla="*/ 41 h 95"/>
                <a:gd name="T2" fmla="*/ 95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69" y="95"/>
                  </a:lnTo>
                  <a:lnTo>
                    <a:pt x="167" y="41"/>
                  </a:lnTo>
                  <a:close/>
                </a:path>
              </a:pathLst>
            </a:custGeom>
            <a:solidFill>
              <a:srgbClr val="484F72"/>
            </a:solidFill>
            <a:ln>
              <a:noFill/>
            </a:ln>
          </p:spPr>
          <p:txBody>
            <a:bodyPr anchor="ctr"/>
            <a:lstStyle/>
            <a:p>
              <a:pPr algn="ctr"/>
            </a:p>
          </p:txBody>
        </p:sp>
        <p:sp>
          <p:nvSpPr>
            <p:cNvPr id="1049391" name="ïSlíďé"/>
            <p:cNvSpPr/>
            <p:nvPr/>
          </p:nvSpPr>
          <p:spPr bwMode="auto">
            <a:xfrm>
              <a:off x="5857875" y="3746500"/>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392" name="ïṩḷîḋè"/>
            <p:cNvSpPr/>
            <p:nvPr/>
          </p:nvSpPr>
          <p:spPr bwMode="auto">
            <a:xfrm>
              <a:off x="5691188" y="3848100"/>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393" name="íšļíḍè"/>
            <p:cNvSpPr/>
            <p:nvPr/>
          </p:nvSpPr>
          <p:spPr bwMode="auto">
            <a:xfrm>
              <a:off x="5519738" y="3946525"/>
              <a:ext cx="265113" cy="150813"/>
            </a:xfrm>
            <a:custGeom>
              <a:avLst/>
              <a:gdLst>
                <a:gd name="T0" fmla="*/ 167 w 167"/>
                <a:gd name="T1" fmla="*/ 41 h 95"/>
                <a:gd name="T2" fmla="*/ 95 w 167"/>
                <a:gd name="T3" fmla="*/ 0 h 95"/>
                <a:gd name="T4" fmla="*/ 0 w 167"/>
                <a:gd name="T5" fmla="*/ 53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3"/>
                  </a:lnTo>
                  <a:lnTo>
                    <a:pt x="72" y="95"/>
                  </a:lnTo>
                  <a:lnTo>
                    <a:pt x="167" y="41"/>
                  </a:lnTo>
                  <a:close/>
                </a:path>
              </a:pathLst>
            </a:custGeom>
            <a:solidFill>
              <a:srgbClr val="484F72"/>
            </a:solidFill>
            <a:ln>
              <a:noFill/>
            </a:ln>
          </p:spPr>
          <p:txBody>
            <a:bodyPr anchor="ctr"/>
            <a:lstStyle/>
            <a:p>
              <a:pPr algn="ctr"/>
            </a:p>
          </p:txBody>
        </p:sp>
        <p:sp>
          <p:nvSpPr>
            <p:cNvPr id="1049394" name="ísḷîḑé"/>
            <p:cNvSpPr/>
            <p:nvPr/>
          </p:nvSpPr>
          <p:spPr bwMode="auto">
            <a:xfrm>
              <a:off x="5348288" y="404336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395" name="ïṩľiďé"/>
            <p:cNvSpPr/>
            <p:nvPr/>
          </p:nvSpPr>
          <p:spPr bwMode="auto">
            <a:xfrm>
              <a:off x="5184775" y="4141788"/>
              <a:ext cx="265113" cy="150813"/>
            </a:xfrm>
            <a:custGeom>
              <a:avLst/>
              <a:gdLst>
                <a:gd name="T0" fmla="*/ 167 w 167"/>
                <a:gd name="T1" fmla="*/ 41 h 95"/>
                <a:gd name="T2" fmla="*/ 93 w 167"/>
                <a:gd name="T3" fmla="*/ 0 h 95"/>
                <a:gd name="T4" fmla="*/ 0 w 167"/>
                <a:gd name="T5" fmla="*/ 54 h 95"/>
                <a:gd name="T6" fmla="*/ 70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70" y="95"/>
                  </a:lnTo>
                  <a:lnTo>
                    <a:pt x="167" y="41"/>
                  </a:lnTo>
                  <a:close/>
                </a:path>
              </a:pathLst>
            </a:custGeom>
            <a:solidFill>
              <a:srgbClr val="484F72"/>
            </a:solidFill>
            <a:ln>
              <a:noFill/>
            </a:ln>
          </p:spPr>
          <p:txBody>
            <a:bodyPr anchor="ctr"/>
            <a:lstStyle/>
            <a:p>
              <a:pPr algn="ctr"/>
            </a:p>
          </p:txBody>
        </p:sp>
        <p:sp>
          <p:nvSpPr>
            <p:cNvPr id="1049396" name="iṣļîḓé"/>
            <p:cNvSpPr/>
            <p:nvPr/>
          </p:nvSpPr>
          <p:spPr bwMode="auto">
            <a:xfrm>
              <a:off x="5145088" y="4321175"/>
              <a:ext cx="265113" cy="149225"/>
            </a:xfrm>
            <a:custGeom>
              <a:avLst/>
              <a:gdLst>
                <a:gd name="T0" fmla="*/ 167 w 167"/>
                <a:gd name="T1" fmla="*/ 41 h 94"/>
                <a:gd name="T2" fmla="*/ 95 w 167"/>
                <a:gd name="T3" fmla="*/ 0 h 94"/>
                <a:gd name="T4" fmla="*/ 0 w 167"/>
                <a:gd name="T5" fmla="*/ 53 h 94"/>
                <a:gd name="T6" fmla="*/ 72 w 167"/>
                <a:gd name="T7" fmla="*/ 94 h 94"/>
                <a:gd name="T8" fmla="*/ 167 w 167"/>
                <a:gd name="T9" fmla="*/ 41 h 94"/>
              </a:gdLst>
              <a:ahLst/>
              <a:cxnLst>
                <a:cxn ang="0">
                  <a:pos x="T0" y="T1"/>
                </a:cxn>
                <a:cxn ang="0">
                  <a:pos x="T2" y="T3"/>
                </a:cxn>
                <a:cxn ang="0">
                  <a:pos x="T4" y="T5"/>
                </a:cxn>
                <a:cxn ang="0">
                  <a:pos x="T6" y="T7"/>
                </a:cxn>
                <a:cxn ang="0">
                  <a:pos x="T8" y="T9"/>
                </a:cxn>
              </a:cxnLst>
              <a:rect l="0" t="0" r="r" b="b"/>
              <a:pathLst>
                <a:path w="167" h="94">
                  <a:moveTo>
                    <a:pt x="167" y="41"/>
                  </a:moveTo>
                  <a:lnTo>
                    <a:pt x="95" y="0"/>
                  </a:lnTo>
                  <a:lnTo>
                    <a:pt x="0" y="53"/>
                  </a:lnTo>
                  <a:lnTo>
                    <a:pt x="72" y="94"/>
                  </a:lnTo>
                  <a:lnTo>
                    <a:pt x="167" y="41"/>
                  </a:lnTo>
                  <a:close/>
                </a:path>
              </a:pathLst>
            </a:custGeom>
            <a:solidFill>
              <a:srgbClr val="484F72"/>
            </a:solidFill>
            <a:ln>
              <a:noFill/>
            </a:ln>
          </p:spPr>
          <p:txBody>
            <a:bodyPr anchor="ctr"/>
            <a:lstStyle/>
            <a:p>
              <a:pPr algn="ctr"/>
            </a:p>
          </p:txBody>
        </p:sp>
        <p:sp>
          <p:nvSpPr>
            <p:cNvPr id="1049397" name="îṩļîdé"/>
            <p:cNvSpPr/>
            <p:nvPr/>
          </p:nvSpPr>
          <p:spPr bwMode="auto">
            <a:xfrm>
              <a:off x="5014913" y="4238625"/>
              <a:ext cx="263525" cy="150813"/>
            </a:xfrm>
            <a:custGeom>
              <a:avLst/>
              <a:gdLst>
                <a:gd name="T0" fmla="*/ 166 w 166"/>
                <a:gd name="T1" fmla="*/ 41 h 95"/>
                <a:gd name="T2" fmla="*/ 92 w 166"/>
                <a:gd name="T3" fmla="*/ 0 h 95"/>
                <a:gd name="T4" fmla="*/ 0 w 166"/>
                <a:gd name="T5" fmla="*/ 54 h 95"/>
                <a:gd name="T6" fmla="*/ 69 w 166"/>
                <a:gd name="T7" fmla="*/ 95 h 95"/>
                <a:gd name="T8" fmla="*/ 166 w 166"/>
                <a:gd name="T9" fmla="*/ 41 h 95"/>
              </a:gdLst>
              <a:ahLst/>
              <a:cxnLst>
                <a:cxn ang="0">
                  <a:pos x="T0" y="T1"/>
                </a:cxn>
                <a:cxn ang="0">
                  <a:pos x="T2" y="T3"/>
                </a:cxn>
                <a:cxn ang="0">
                  <a:pos x="T4" y="T5"/>
                </a:cxn>
                <a:cxn ang="0">
                  <a:pos x="T6" y="T7"/>
                </a:cxn>
                <a:cxn ang="0">
                  <a:pos x="T8" y="T9"/>
                </a:cxn>
              </a:cxnLst>
              <a:rect l="0" t="0" r="r" b="b"/>
              <a:pathLst>
                <a:path w="166" h="95">
                  <a:moveTo>
                    <a:pt x="166" y="41"/>
                  </a:moveTo>
                  <a:lnTo>
                    <a:pt x="92" y="0"/>
                  </a:lnTo>
                  <a:lnTo>
                    <a:pt x="0" y="54"/>
                  </a:lnTo>
                  <a:lnTo>
                    <a:pt x="69" y="95"/>
                  </a:lnTo>
                  <a:lnTo>
                    <a:pt x="166" y="41"/>
                  </a:lnTo>
                  <a:close/>
                </a:path>
              </a:pathLst>
            </a:custGeom>
            <a:solidFill>
              <a:srgbClr val="484F72"/>
            </a:solidFill>
            <a:ln>
              <a:noFill/>
            </a:ln>
          </p:spPr>
          <p:txBody>
            <a:bodyPr anchor="ctr"/>
            <a:lstStyle/>
            <a:p>
              <a:pPr algn="ctr"/>
            </a:p>
          </p:txBody>
        </p:sp>
        <p:sp>
          <p:nvSpPr>
            <p:cNvPr id="1049398" name="ïṩḷíďê"/>
            <p:cNvSpPr/>
            <p:nvPr/>
          </p:nvSpPr>
          <p:spPr bwMode="auto">
            <a:xfrm>
              <a:off x="4973638" y="441801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399" name="íSļïde"/>
            <p:cNvSpPr/>
            <p:nvPr/>
          </p:nvSpPr>
          <p:spPr bwMode="auto">
            <a:xfrm>
              <a:off x="4843463" y="4340225"/>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400" name="iśľîḑè"/>
            <p:cNvSpPr/>
            <p:nvPr/>
          </p:nvSpPr>
          <p:spPr bwMode="auto">
            <a:xfrm>
              <a:off x="6456363" y="3795713"/>
              <a:ext cx="423863" cy="252413"/>
            </a:xfrm>
            <a:custGeom>
              <a:avLst/>
              <a:gdLst>
                <a:gd name="T0" fmla="*/ 267 w 267"/>
                <a:gd name="T1" fmla="*/ 41 h 159"/>
                <a:gd name="T2" fmla="*/ 198 w 267"/>
                <a:gd name="T3" fmla="*/ 0 h 159"/>
                <a:gd name="T4" fmla="*/ 0 w 267"/>
                <a:gd name="T5" fmla="*/ 115 h 159"/>
                <a:gd name="T6" fmla="*/ 70 w 267"/>
                <a:gd name="T7" fmla="*/ 159 h 159"/>
                <a:gd name="T8" fmla="*/ 267 w 267"/>
                <a:gd name="T9" fmla="*/ 41 h 159"/>
              </a:gdLst>
              <a:ahLst/>
              <a:cxnLst>
                <a:cxn ang="0">
                  <a:pos x="T0" y="T1"/>
                </a:cxn>
                <a:cxn ang="0">
                  <a:pos x="T2" y="T3"/>
                </a:cxn>
                <a:cxn ang="0">
                  <a:pos x="T4" y="T5"/>
                </a:cxn>
                <a:cxn ang="0">
                  <a:pos x="T6" y="T7"/>
                </a:cxn>
                <a:cxn ang="0">
                  <a:pos x="T8" y="T9"/>
                </a:cxn>
              </a:cxnLst>
              <a:rect l="0" t="0" r="r" b="b"/>
              <a:pathLst>
                <a:path w="267" h="159">
                  <a:moveTo>
                    <a:pt x="267" y="41"/>
                  </a:moveTo>
                  <a:lnTo>
                    <a:pt x="198" y="0"/>
                  </a:lnTo>
                  <a:lnTo>
                    <a:pt x="0" y="115"/>
                  </a:lnTo>
                  <a:lnTo>
                    <a:pt x="70" y="159"/>
                  </a:lnTo>
                  <a:lnTo>
                    <a:pt x="267" y="41"/>
                  </a:lnTo>
                  <a:close/>
                </a:path>
              </a:pathLst>
            </a:custGeom>
            <a:solidFill>
              <a:srgbClr val="484F72"/>
            </a:solidFill>
            <a:ln>
              <a:noFill/>
            </a:ln>
          </p:spPr>
          <p:txBody>
            <a:bodyPr anchor="ctr"/>
            <a:lstStyle/>
            <a:p>
              <a:pPr algn="ctr"/>
            </a:p>
          </p:txBody>
        </p:sp>
        <p:sp>
          <p:nvSpPr>
            <p:cNvPr id="1049401" name="íšļïḑé"/>
            <p:cNvSpPr/>
            <p:nvPr/>
          </p:nvSpPr>
          <p:spPr bwMode="auto">
            <a:xfrm>
              <a:off x="5938838" y="4191000"/>
              <a:ext cx="265113" cy="149225"/>
            </a:xfrm>
            <a:custGeom>
              <a:avLst/>
              <a:gdLst>
                <a:gd name="T0" fmla="*/ 167 w 167"/>
                <a:gd name="T1" fmla="*/ 41 h 94"/>
                <a:gd name="T2" fmla="*/ 95 w 167"/>
                <a:gd name="T3" fmla="*/ 0 h 94"/>
                <a:gd name="T4" fmla="*/ 0 w 167"/>
                <a:gd name="T5" fmla="*/ 53 h 94"/>
                <a:gd name="T6" fmla="*/ 72 w 167"/>
                <a:gd name="T7" fmla="*/ 94 h 94"/>
                <a:gd name="T8" fmla="*/ 167 w 167"/>
                <a:gd name="T9" fmla="*/ 41 h 94"/>
              </a:gdLst>
              <a:ahLst/>
              <a:cxnLst>
                <a:cxn ang="0">
                  <a:pos x="T0" y="T1"/>
                </a:cxn>
                <a:cxn ang="0">
                  <a:pos x="T2" y="T3"/>
                </a:cxn>
                <a:cxn ang="0">
                  <a:pos x="T4" y="T5"/>
                </a:cxn>
                <a:cxn ang="0">
                  <a:pos x="T6" y="T7"/>
                </a:cxn>
                <a:cxn ang="0">
                  <a:pos x="T8" y="T9"/>
                </a:cxn>
              </a:cxnLst>
              <a:rect l="0" t="0" r="r" b="b"/>
              <a:pathLst>
                <a:path w="167" h="94">
                  <a:moveTo>
                    <a:pt x="167" y="41"/>
                  </a:moveTo>
                  <a:lnTo>
                    <a:pt x="95" y="0"/>
                  </a:lnTo>
                  <a:lnTo>
                    <a:pt x="0" y="53"/>
                  </a:lnTo>
                  <a:lnTo>
                    <a:pt x="72" y="94"/>
                  </a:lnTo>
                  <a:lnTo>
                    <a:pt x="167" y="41"/>
                  </a:lnTo>
                  <a:close/>
                </a:path>
              </a:pathLst>
            </a:custGeom>
            <a:solidFill>
              <a:srgbClr val="484F72"/>
            </a:solidFill>
            <a:ln>
              <a:noFill/>
            </a:ln>
          </p:spPr>
          <p:txBody>
            <a:bodyPr anchor="ctr"/>
            <a:lstStyle/>
            <a:p>
              <a:pPr algn="ctr"/>
            </a:p>
          </p:txBody>
        </p:sp>
        <p:sp>
          <p:nvSpPr>
            <p:cNvPr id="1049402" name="ïṧ1iḓe"/>
            <p:cNvSpPr/>
            <p:nvPr/>
          </p:nvSpPr>
          <p:spPr bwMode="auto">
            <a:xfrm>
              <a:off x="5543550" y="4743450"/>
              <a:ext cx="265113" cy="155575"/>
            </a:xfrm>
            <a:custGeom>
              <a:avLst/>
              <a:gdLst>
                <a:gd name="T0" fmla="*/ 167 w 167"/>
                <a:gd name="T1" fmla="*/ 44 h 98"/>
                <a:gd name="T2" fmla="*/ 95 w 167"/>
                <a:gd name="T3" fmla="*/ 0 h 98"/>
                <a:gd name="T4" fmla="*/ 0 w 167"/>
                <a:gd name="T5" fmla="*/ 54 h 98"/>
                <a:gd name="T6" fmla="*/ 72 w 167"/>
                <a:gd name="T7" fmla="*/ 98 h 98"/>
                <a:gd name="T8" fmla="*/ 167 w 167"/>
                <a:gd name="T9" fmla="*/ 44 h 98"/>
              </a:gdLst>
              <a:ahLst/>
              <a:cxnLst>
                <a:cxn ang="0">
                  <a:pos x="T0" y="T1"/>
                </a:cxn>
                <a:cxn ang="0">
                  <a:pos x="T2" y="T3"/>
                </a:cxn>
                <a:cxn ang="0">
                  <a:pos x="T4" y="T5"/>
                </a:cxn>
                <a:cxn ang="0">
                  <a:pos x="T6" y="T7"/>
                </a:cxn>
                <a:cxn ang="0">
                  <a:pos x="T8" y="T9"/>
                </a:cxn>
              </a:cxnLst>
              <a:rect l="0" t="0" r="r" b="b"/>
              <a:pathLst>
                <a:path w="167" h="98">
                  <a:moveTo>
                    <a:pt x="167" y="44"/>
                  </a:moveTo>
                  <a:lnTo>
                    <a:pt x="95" y="0"/>
                  </a:lnTo>
                  <a:lnTo>
                    <a:pt x="0" y="54"/>
                  </a:lnTo>
                  <a:lnTo>
                    <a:pt x="72" y="98"/>
                  </a:lnTo>
                  <a:lnTo>
                    <a:pt x="167" y="44"/>
                  </a:lnTo>
                  <a:close/>
                </a:path>
              </a:pathLst>
            </a:custGeom>
            <a:solidFill>
              <a:srgbClr val="484F72"/>
            </a:solidFill>
            <a:ln>
              <a:noFill/>
            </a:ln>
          </p:spPr>
          <p:txBody>
            <a:bodyPr anchor="ctr"/>
            <a:lstStyle/>
            <a:p>
              <a:pPr algn="ctr"/>
            </a:p>
          </p:txBody>
        </p:sp>
        <p:sp>
          <p:nvSpPr>
            <p:cNvPr id="1049403" name="ïṧḻiḓe"/>
            <p:cNvSpPr/>
            <p:nvPr/>
          </p:nvSpPr>
          <p:spPr bwMode="auto">
            <a:xfrm>
              <a:off x="5715000" y="4641850"/>
              <a:ext cx="265113" cy="155575"/>
            </a:xfrm>
            <a:custGeom>
              <a:avLst/>
              <a:gdLst>
                <a:gd name="T0" fmla="*/ 167 w 167"/>
                <a:gd name="T1" fmla="*/ 44 h 98"/>
                <a:gd name="T2" fmla="*/ 95 w 167"/>
                <a:gd name="T3" fmla="*/ 0 h 98"/>
                <a:gd name="T4" fmla="*/ 0 w 167"/>
                <a:gd name="T5" fmla="*/ 57 h 98"/>
                <a:gd name="T6" fmla="*/ 69 w 167"/>
                <a:gd name="T7" fmla="*/ 98 h 98"/>
                <a:gd name="T8" fmla="*/ 167 w 167"/>
                <a:gd name="T9" fmla="*/ 44 h 98"/>
              </a:gdLst>
              <a:ahLst/>
              <a:cxnLst>
                <a:cxn ang="0">
                  <a:pos x="T0" y="T1"/>
                </a:cxn>
                <a:cxn ang="0">
                  <a:pos x="T2" y="T3"/>
                </a:cxn>
                <a:cxn ang="0">
                  <a:pos x="T4" y="T5"/>
                </a:cxn>
                <a:cxn ang="0">
                  <a:pos x="T6" y="T7"/>
                </a:cxn>
                <a:cxn ang="0">
                  <a:pos x="T8" y="T9"/>
                </a:cxn>
              </a:cxnLst>
              <a:rect l="0" t="0" r="r" b="b"/>
              <a:pathLst>
                <a:path w="167" h="98">
                  <a:moveTo>
                    <a:pt x="167" y="44"/>
                  </a:moveTo>
                  <a:lnTo>
                    <a:pt x="95" y="0"/>
                  </a:lnTo>
                  <a:lnTo>
                    <a:pt x="0" y="57"/>
                  </a:lnTo>
                  <a:lnTo>
                    <a:pt x="69" y="98"/>
                  </a:lnTo>
                  <a:lnTo>
                    <a:pt x="167" y="44"/>
                  </a:lnTo>
                  <a:close/>
                </a:path>
              </a:pathLst>
            </a:custGeom>
            <a:solidFill>
              <a:srgbClr val="484F72"/>
            </a:solidFill>
            <a:ln>
              <a:noFill/>
            </a:ln>
          </p:spPr>
          <p:txBody>
            <a:bodyPr anchor="ctr"/>
            <a:lstStyle/>
            <a:p>
              <a:pPr algn="ctr"/>
            </a:p>
          </p:txBody>
        </p:sp>
        <p:sp>
          <p:nvSpPr>
            <p:cNvPr id="1049404" name="iṡļîḑê"/>
            <p:cNvSpPr/>
            <p:nvPr/>
          </p:nvSpPr>
          <p:spPr bwMode="auto">
            <a:xfrm>
              <a:off x="6734175" y="4059238"/>
              <a:ext cx="265113" cy="150813"/>
            </a:xfrm>
            <a:custGeom>
              <a:avLst/>
              <a:gdLst>
                <a:gd name="T0" fmla="*/ 167 w 167"/>
                <a:gd name="T1" fmla="*/ 41 h 95"/>
                <a:gd name="T2" fmla="*/ 92 w 167"/>
                <a:gd name="T3" fmla="*/ 0 h 95"/>
                <a:gd name="T4" fmla="*/ 0 w 167"/>
                <a:gd name="T5" fmla="*/ 54 h 95"/>
                <a:gd name="T6" fmla="*/ 69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2" y="0"/>
                  </a:lnTo>
                  <a:lnTo>
                    <a:pt x="0" y="54"/>
                  </a:lnTo>
                  <a:lnTo>
                    <a:pt x="69" y="95"/>
                  </a:lnTo>
                  <a:lnTo>
                    <a:pt x="167" y="41"/>
                  </a:lnTo>
                  <a:close/>
                </a:path>
              </a:pathLst>
            </a:custGeom>
            <a:solidFill>
              <a:srgbClr val="484F72"/>
            </a:solidFill>
            <a:ln>
              <a:noFill/>
            </a:ln>
          </p:spPr>
          <p:txBody>
            <a:bodyPr anchor="ctr"/>
            <a:lstStyle/>
            <a:p>
              <a:pPr algn="ctr"/>
            </a:p>
          </p:txBody>
        </p:sp>
        <p:sp>
          <p:nvSpPr>
            <p:cNvPr id="1049405" name="iśļíḑè"/>
            <p:cNvSpPr/>
            <p:nvPr/>
          </p:nvSpPr>
          <p:spPr bwMode="auto">
            <a:xfrm>
              <a:off x="6908800" y="3962400"/>
              <a:ext cx="265113" cy="150813"/>
            </a:xfrm>
            <a:custGeom>
              <a:avLst/>
              <a:gdLst>
                <a:gd name="T0" fmla="*/ 167 w 167"/>
                <a:gd name="T1" fmla="*/ 41 h 95"/>
                <a:gd name="T2" fmla="*/ 93 w 167"/>
                <a:gd name="T3" fmla="*/ 0 h 95"/>
                <a:gd name="T4" fmla="*/ 0 w 167"/>
                <a:gd name="T5" fmla="*/ 54 h 95"/>
                <a:gd name="T6" fmla="*/ 70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70" y="95"/>
                  </a:lnTo>
                  <a:lnTo>
                    <a:pt x="167" y="41"/>
                  </a:lnTo>
                  <a:close/>
                </a:path>
              </a:pathLst>
            </a:custGeom>
            <a:solidFill>
              <a:srgbClr val="484F72"/>
            </a:solidFill>
            <a:ln>
              <a:noFill/>
            </a:ln>
          </p:spPr>
          <p:txBody>
            <a:bodyPr anchor="ctr"/>
            <a:lstStyle/>
            <a:p>
              <a:pPr algn="ctr"/>
            </a:p>
          </p:txBody>
        </p:sp>
        <p:sp>
          <p:nvSpPr>
            <p:cNvPr id="1049406" name="iSḻiḍè"/>
            <p:cNvSpPr/>
            <p:nvPr/>
          </p:nvSpPr>
          <p:spPr bwMode="auto">
            <a:xfrm>
              <a:off x="6757988" y="3881438"/>
              <a:ext cx="265113" cy="149225"/>
            </a:xfrm>
            <a:custGeom>
              <a:avLst/>
              <a:gdLst>
                <a:gd name="T0" fmla="*/ 167 w 167"/>
                <a:gd name="T1" fmla="*/ 41 h 94"/>
                <a:gd name="T2" fmla="*/ 93 w 167"/>
                <a:gd name="T3" fmla="*/ 0 h 94"/>
                <a:gd name="T4" fmla="*/ 0 w 167"/>
                <a:gd name="T5" fmla="*/ 53 h 94"/>
                <a:gd name="T6" fmla="*/ 70 w 167"/>
                <a:gd name="T7" fmla="*/ 94 h 94"/>
                <a:gd name="T8" fmla="*/ 167 w 167"/>
                <a:gd name="T9" fmla="*/ 41 h 94"/>
              </a:gdLst>
              <a:ahLst/>
              <a:cxnLst>
                <a:cxn ang="0">
                  <a:pos x="T0" y="T1"/>
                </a:cxn>
                <a:cxn ang="0">
                  <a:pos x="T2" y="T3"/>
                </a:cxn>
                <a:cxn ang="0">
                  <a:pos x="T4" y="T5"/>
                </a:cxn>
                <a:cxn ang="0">
                  <a:pos x="T6" y="T7"/>
                </a:cxn>
                <a:cxn ang="0">
                  <a:pos x="T8" y="T9"/>
                </a:cxn>
              </a:cxnLst>
              <a:rect l="0" t="0" r="r" b="b"/>
              <a:pathLst>
                <a:path w="167" h="94">
                  <a:moveTo>
                    <a:pt x="167" y="41"/>
                  </a:moveTo>
                  <a:lnTo>
                    <a:pt x="93" y="0"/>
                  </a:lnTo>
                  <a:lnTo>
                    <a:pt x="0" y="53"/>
                  </a:lnTo>
                  <a:lnTo>
                    <a:pt x="70" y="94"/>
                  </a:lnTo>
                  <a:lnTo>
                    <a:pt x="167" y="41"/>
                  </a:lnTo>
                  <a:close/>
                </a:path>
              </a:pathLst>
            </a:custGeom>
            <a:solidFill>
              <a:srgbClr val="484F72"/>
            </a:solidFill>
            <a:ln>
              <a:noFill/>
            </a:ln>
          </p:spPr>
          <p:txBody>
            <a:bodyPr anchor="ctr"/>
            <a:lstStyle/>
            <a:p>
              <a:pPr algn="ctr"/>
            </a:p>
          </p:txBody>
        </p:sp>
        <p:sp>
          <p:nvSpPr>
            <p:cNvPr id="1049407" name="išḷiḑe"/>
            <p:cNvSpPr/>
            <p:nvPr/>
          </p:nvSpPr>
          <p:spPr bwMode="auto">
            <a:xfrm>
              <a:off x="6591300" y="3975100"/>
              <a:ext cx="265113" cy="153988"/>
            </a:xfrm>
            <a:custGeom>
              <a:avLst/>
              <a:gdLst>
                <a:gd name="T0" fmla="*/ 167 w 167"/>
                <a:gd name="T1" fmla="*/ 41 h 97"/>
                <a:gd name="T2" fmla="*/ 92 w 167"/>
                <a:gd name="T3" fmla="*/ 0 h 97"/>
                <a:gd name="T4" fmla="*/ 0 w 167"/>
                <a:gd name="T5" fmla="*/ 53 h 97"/>
                <a:gd name="T6" fmla="*/ 69 w 167"/>
                <a:gd name="T7" fmla="*/ 97 h 97"/>
                <a:gd name="T8" fmla="*/ 167 w 167"/>
                <a:gd name="T9" fmla="*/ 41 h 97"/>
              </a:gdLst>
              <a:ahLst/>
              <a:cxnLst>
                <a:cxn ang="0">
                  <a:pos x="T0" y="T1"/>
                </a:cxn>
                <a:cxn ang="0">
                  <a:pos x="T2" y="T3"/>
                </a:cxn>
                <a:cxn ang="0">
                  <a:pos x="T4" y="T5"/>
                </a:cxn>
                <a:cxn ang="0">
                  <a:pos x="T6" y="T7"/>
                </a:cxn>
                <a:cxn ang="0">
                  <a:pos x="T8" y="T9"/>
                </a:cxn>
              </a:cxnLst>
              <a:rect l="0" t="0" r="r" b="b"/>
              <a:pathLst>
                <a:path w="167" h="97">
                  <a:moveTo>
                    <a:pt x="167" y="41"/>
                  </a:moveTo>
                  <a:lnTo>
                    <a:pt x="92" y="0"/>
                  </a:lnTo>
                  <a:lnTo>
                    <a:pt x="0" y="53"/>
                  </a:lnTo>
                  <a:lnTo>
                    <a:pt x="69" y="97"/>
                  </a:lnTo>
                  <a:lnTo>
                    <a:pt x="167" y="41"/>
                  </a:lnTo>
                  <a:close/>
                </a:path>
              </a:pathLst>
            </a:custGeom>
            <a:solidFill>
              <a:srgbClr val="484F72"/>
            </a:solidFill>
            <a:ln>
              <a:noFill/>
            </a:ln>
          </p:spPr>
          <p:txBody>
            <a:bodyPr anchor="ctr"/>
            <a:lstStyle/>
            <a:p>
              <a:pPr algn="ctr"/>
            </a:p>
          </p:txBody>
        </p:sp>
        <p:sp>
          <p:nvSpPr>
            <p:cNvPr id="1049408" name="ïṩľîďe"/>
            <p:cNvSpPr/>
            <p:nvPr/>
          </p:nvSpPr>
          <p:spPr bwMode="auto">
            <a:xfrm>
              <a:off x="6419850" y="4076700"/>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409" name="işľíḑe"/>
            <p:cNvSpPr/>
            <p:nvPr/>
          </p:nvSpPr>
          <p:spPr bwMode="auto">
            <a:xfrm>
              <a:off x="6248400" y="4178300"/>
              <a:ext cx="265113" cy="150813"/>
            </a:xfrm>
            <a:custGeom>
              <a:avLst/>
              <a:gdLst>
                <a:gd name="T0" fmla="*/ 167 w 167"/>
                <a:gd name="T1" fmla="*/ 41 h 95"/>
                <a:gd name="T2" fmla="*/ 93 w 167"/>
                <a:gd name="T3" fmla="*/ 0 h 95"/>
                <a:gd name="T4" fmla="*/ 0 w 167"/>
                <a:gd name="T5" fmla="*/ 54 h 95"/>
                <a:gd name="T6" fmla="*/ 70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3" y="0"/>
                  </a:lnTo>
                  <a:lnTo>
                    <a:pt x="0" y="54"/>
                  </a:lnTo>
                  <a:lnTo>
                    <a:pt x="70" y="95"/>
                  </a:lnTo>
                  <a:lnTo>
                    <a:pt x="167" y="41"/>
                  </a:lnTo>
                  <a:close/>
                </a:path>
              </a:pathLst>
            </a:custGeom>
            <a:solidFill>
              <a:srgbClr val="484F72"/>
            </a:solidFill>
            <a:ln>
              <a:noFill/>
            </a:ln>
          </p:spPr>
          <p:txBody>
            <a:bodyPr anchor="ctr"/>
            <a:lstStyle/>
            <a:p>
              <a:pPr algn="ctr"/>
            </a:p>
          </p:txBody>
        </p:sp>
        <p:sp>
          <p:nvSpPr>
            <p:cNvPr id="1049410" name="ïṧlîďè"/>
            <p:cNvSpPr/>
            <p:nvPr/>
          </p:nvSpPr>
          <p:spPr bwMode="auto">
            <a:xfrm>
              <a:off x="6078538" y="4267200"/>
              <a:ext cx="263525" cy="155575"/>
            </a:xfrm>
            <a:custGeom>
              <a:avLst/>
              <a:gdLst>
                <a:gd name="T0" fmla="*/ 166 w 166"/>
                <a:gd name="T1" fmla="*/ 44 h 98"/>
                <a:gd name="T2" fmla="*/ 95 w 166"/>
                <a:gd name="T3" fmla="*/ 0 h 98"/>
                <a:gd name="T4" fmla="*/ 0 w 166"/>
                <a:gd name="T5" fmla="*/ 57 h 98"/>
                <a:gd name="T6" fmla="*/ 71 w 166"/>
                <a:gd name="T7" fmla="*/ 98 h 98"/>
                <a:gd name="T8" fmla="*/ 166 w 166"/>
                <a:gd name="T9" fmla="*/ 44 h 98"/>
              </a:gdLst>
              <a:ahLst/>
              <a:cxnLst>
                <a:cxn ang="0">
                  <a:pos x="T0" y="T1"/>
                </a:cxn>
                <a:cxn ang="0">
                  <a:pos x="T2" y="T3"/>
                </a:cxn>
                <a:cxn ang="0">
                  <a:pos x="T4" y="T5"/>
                </a:cxn>
                <a:cxn ang="0">
                  <a:pos x="T6" y="T7"/>
                </a:cxn>
                <a:cxn ang="0">
                  <a:pos x="T8" y="T9"/>
                </a:cxn>
              </a:cxnLst>
              <a:rect l="0" t="0" r="r" b="b"/>
              <a:pathLst>
                <a:path w="166" h="98">
                  <a:moveTo>
                    <a:pt x="166" y="44"/>
                  </a:moveTo>
                  <a:lnTo>
                    <a:pt x="95" y="0"/>
                  </a:lnTo>
                  <a:lnTo>
                    <a:pt x="0" y="57"/>
                  </a:lnTo>
                  <a:lnTo>
                    <a:pt x="71" y="98"/>
                  </a:lnTo>
                  <a:lnTo>
                    <a:pt x="166" y="44"/>
                  </a:lnTo>
                  <a:close/>
                </a:path>
              </a:pathLst>
            </a:custGeom>
            <a:solidFill>
              <a:srgbClr val="484F72"/>
            </a:solidFill>
            <a:ln>
              <a:noFill/>
            </a:ln>
          </p:spPr>
          <p:txBody>
            <a:bodyPr anchor="ctr"/>
            <a:lstStyle/>
            <a:p>
              <a:pPr algn="ctr"/>
            </a:p>
          </p:txBody>
        </p:sp>
        <p:sp>
          <p:nvSpPr>
            <p:cNvPr id="1049411" name="iṡlîďé"/>
            <p:cNvSpPr/>
            <p:nvPr/>
          </p:nvSpPr>
          <p:spPr bwMode="auto">
            <a:xfrm>
              <a:off x="5910263" y="4373563"/>
              <a:ext cx="265113" cy="150813"/>
            </a:xfrm>
            <a:custGeom>
              <a:avLst/>
              <a:gdLst>
                <a:gd name="T0" fmla="*/ 167 w 167"/>
                <a:gd name="T1" fmla="*/ 41 h 95"/>
                <a:gd name="T2" fmla="*/ 95 w 167"/>
                <a:gd name="T3" fmla="*/ 0 h 95"/>
                <a:gd name="T4" fmla="*/ 0 w 167"/>
                <a:gd name="T5" fmla="*/ 54 h 95"/>
                <a:gd name="T6" fmla="*/ 72 w 167"/>
                <a:gd name="T7" fmla="*/ 95 h 95"/>
                <a:gd name="T8" fmla="*/ 167 w 167"/>
                <a:gd name="T9" fmla="*/ 41 h 95"/>
              </a:gdLst>
              <a:ahLst/>
              <a:cxnLst>
                <a:cxn ang="0">
                  <a:pos x="T0" y="T1"/>
                </a:cxn>
                <a:cxn ang="0">
                  <a:pos x="T2" y="T3"/>
                </a:cxn>
                <a:cxn ang="0">
                  <a:pos x="T4" y="T5"/>
                </a:cxn>
                <a:cxn ang="0">
                  <a:pos x="T6" y="T7"/>
                </a:cxn>
                <a:cxn ang="0">
                  <a:pos x="T8" y="T9"/>
                </a:cxn>
              </a:cxnLst>
              <a:rect l="0" t="0" r="r" b="b"/>
              <a:pathLst>
                <a:path w="167" h="95">
                  <a:moveTo>
                    <a:pt x="167" y="41"/>
                  </a:moveTo>
                  <a:lnTo>
                    <a:pt x="95" y="0"/>
                  </a:lnTo>
                  <a:lnTo>
                    <a:pt x="0" y="54"/>
                  </a:lnTo>
                  <a:lnTo>
                    <a:pt x="72" y="95"/>
                  </a:lnTo>
                  <a:lnTo>
                    <a:pt x="167" y="41"/>
                  </a:lnTo>
                  <a:close/>
                </a:path>
              </a:pathLst>
            </a:custGeom>
            <a:solidFill>
              <a:srgbClr val="484F72"/>
            </a:solidFill>
            <a:ln>
              <a:noFill/>
            </a:ln>
          </p:spPr>
          <p:txBody>
            <a:bodyPr anchor="ctr"/>
            <a:lstStyle/>
            <a:p>
              <a:pPr algn="ctr"/>
            </a:p>
          </p:txBody>
        </p:sp>
        <p:sp>
          <p:nvSpPr>
            <p:cNvPr id="1049412" name="iŝľîdê"/>
            <p:cNvSpPr/>
            <p:nvPr/>
          </p:nvSpPr>
          <p:spPr bwMode="auto">
            <a:xfrm>
              <a:off x="5886450" y="4162425"/>
              <a:ext cx="936625" cy="536575"/>
            </a:xfrm>
            <a:custGeom>
              <a:avLst/>
              <a:gdLst>
                <a:gd name="T0" fmla="*/ 590 w 590"/>
                <a:gd name="T1" fmla="*/ 41 h 338"/>
                <a:gd name="T2" fmla="*/ 518 w 590"/>
                <a:gd name="T3" fmla="*/ 0 h 338"/>
                <a:gd name="T4" fmla="*/ 0 w 590"/>
                <a:gd name="T5" fmla="*/ 297 h 338"/>
                <a:gd name="T6" fmla="*/ 69 w 590"/>
                <a:gd name="T7" fmla="*/ 338 h 338"/>
                <a:gd name="T8" fmla="*/ 590 w 590"/>
                <a:gd name="T9" fmla="*/ 41 h 338"/>
              </a:gdLst>
              <a:ahLst/>
              <a:cxnLst>
                <a:cxn ang="0">
                  <a:pos x="T0" y="T1"/>
                </a:cxn>
                <a:cxn ang="0">
                  <a:pos x="T2" y="T3"/>
                </a:cxn>
                <a:cxn ang="0">
                  <a:pos x="T4" y="T5"/>
                </a:cxn>
                <a:cxn ang="0">
                  <a:pos x="T6" y="T7"/>
                </a:cxn>
                <a:cxn ang="0">
                  <a:pos x="T8" y="T9"/>
                </a:cxn>
              </a:cxnLst>
              <a:rect l="0" t="0" r="r" b="b"/>
              <a:pathLst>
                <a:path w="590" h="338">
                  <a:moveTo>
                    <a:pt x="590" y="41"/>
                  </a:moveTo>
                  <a:lnTo>
                    <a:pt x="518" y="0"/>
                  </a:lnTo>
                  <a:lnTo>
                    <a:pt x="0" y="297"/>
                  </a:lnTo>
                  <a:lnTo>
                    <a:pt x="69" y="338"/>
                  </a:lnTo>
                  <a:lnTo>
                    <a:pt x="590" y="41"/>
                  </a:lnTo>
                  <a:close/>
                </a:path>
              </a:pathLst>
            </a:custGeom>
            <a:solidFill>
              <a:srgbClr val="484F72"/>
            </a:solidFill>
            <a:ln>
              <a:noFill/>
            </a:ln>
          </p:spPr>
          <p:txBody>
            <a:bodyPr anchor="ctr"/>
            <a:lstStyle/>
            <a:p>
              <a:pPr algn="ctr"/>
            </a:p>
          </p:txBody>
        </p:sp>
        <p:sp>
          <p:nvSpPr>
            <p:cNvPr id="1049413" name="íşḷíḓe"/>
            <p:cNvSpPr/>
            <p:nvPr/>
          </p:nvSpPr>
          <p:spPr bwMode="auto">
            <a:xfrm>
              <a:off x="4443413" y="4894263"/>
              <a:ext cx="257175" cy="150813"/>
            </a:xfrm>
            <a:custGeom>
              <a:avLst/>
              <a:gdLst>
                <a:gd name="T0" fmla="*/ 162 w 162"/>
                <a:gd name="T1" fmla="*/ 41 h 95"/>
                <a:gd name="T2" fmla="*/ 93 w 162"/>
                <a:gd name="T3" fmla="*/ 0 h 95"/>
                <a:gd name="T4" fmla="*/ 0 w 162"/>
                <a:gd name="T5" fmla="*/ 52 h 95"/>
                <a:gd name="T6" fmla="*/ 69 w 162"/>
                <a:gd name="T7" fmla="*/ 95 h 95"/>
                <a:gd name="T8" fmla="*/ 162 w 162"/>
                <a:gd name="T9" fmla="*/ 41 h 95"/>
              </a:gdLst>
              <a:ahLst/>
              <a:cxnLst>
                <a:cxn ang="0">
                  <a:pos x="T0" y="T1"/>
                </a:cxn>
                <a:cxn ang="0">
                  <a:pos x="T2" y="T3"/>
                </a:cxn>
                <a:cxn ang="0">
                  <a:pos x="T4" y="T5"/>
                </a:cxn>
                <a:cxn ang="0">
                  <a:pos x="T6" y="T7"/>
                </a:cxn>
                <a:cxn ang="0">
                  <a:pos x="T8" y="T9"/>
                </a:cxn>
              </a:cxnLst>
              <a:rect l="0" t="0" r="r" b="b"/>
              <a:pathLst>
                <a:path w="162" h="95">
                  <a:moveTo>
                    <a:pt x="162" y="41"/>
                  </a:moveTo>
                  <a:lnTo>
                    <a:pt x="93" y="0"/>
                  </a:lnTo>
                  <a:lnTo>
                    <a:pt x="0" y="52"/>
                  </a:lnTo>
                  <a:lnTo>
                    <a:pt x="69" y="95"/>
                  </a:lnTo>
                  <a:lnTo>
                    <a:pt x="162" y="41"/>
                  </a:lnTo>
                  <a:close/>
                </a:path>
              </a:pathLst>
            </a:custGeom>
            <a:solidFill>
              <a:srgbClr val="484F72"/>
            </a:solidFill>
            <a:ln>
              <a:noFill/>
            </a:ln>
          </p:spPr>
          <p:txBody>
            <a:bodyPr anchor="ctr"/>
            <a:lstStyle/>
            <a:p>
              <a:pPr algn="ctr"/>
            </a:p>
          </p:txBody>
        </p:sp>
        <p:sp>
          <p:nvSpPr>
            <p:cNvPr id="1049414" name="íṥľíḋé"/>
            <p:cNvSpPr/>
            <p:nvPr/>
          </p:nvSpPr>
          <p:spPr bwMode="auto">
            <a:xfrm>
              <a:off x="4305300" y="4805363"/>
              <a:ext cx="257175" cy="150813"/>
            </a:xfrm>
            <a:custGeom>
              <a:avLst/>
              <a:gdLst>
                <a:gd name="T0" fmla="*/ 162 w 162"/>
                <a:gd name="T1" fmla="*/ 43 h 95"/>
                <a:gd name="T2" fmla="*/ 92 w 162"/>
                <a:gd name="T3" fmla="*/ 0 h 95"/>
                <a:gd name="T4" fmla="*/ 0 w 162"/>
                <a:gd name="T5" fmla="*/ 54 h 95"/>
                <a:gd name="T6" fmla="*/ 69 w 162"/>
                <a:gd name="T7" fmla="*/ 95 h 95"/>
                <a:gd name="T8" fmla="*/ 162 w 162"/>
                <a:gd name="T9" fmla="*/ 43 h 95"/>
              </a:gdLst>
              <a:ahLst/>
              <a:cxnLst>
                <a:cxn ang="0">
                  <a:pos x="T0" y="T1"/>
                </a:cxn>
                <a:cxn ang="0">
                  <a:pos x="T2" y="T3"/>
                </a:cxn>
                <a:cxn ang="0">
                  <a:pos x="T4" y="T5"/>
                </a:cxn>
                <a:cxn ang="0">
                  <a:pos x="T6" y="T7"/>
                </a:cxn>
                <a:cxn ang="0">
                  <a:pos x="T8" y="T9"/>
                </a:cxn>
              </a:cxnLst>
              <a:rect l="0" t="0" r="r" b="b"/>
              <a:pathLst>
                <a:path w="162" h="95">
                  <a:moveTo>
                    <a:pt x="162" y="43"/>
                  </a:moveTo>
                  <a:lnTo>
                    <a:pt x="92" y="0"/>
                  </a:lnTo>
                  <a:lnTo>
                    <a:pt x="0" y="54"/>
                  </a:lnTo>
                  <a:lnTo>
                    <a:pt x="69" y="95"/>
                  </a:lnTo>
                  <a:lnTo>
                    <a:pt x="162" y="43"/>
                  </a:lnTo>
                  <a:close/>
                </a:path>
              </a:pathLst>
            </a:custGeom>
            <a:solidFill>
              <a:srgbClr val="484F72"/>
            </a:solidFill>
            <a:ln>
              <a:noFill/>
            </a:ln>
          </p:spPr>
          <p:txBody>
            <a:bodyPr anchor="ctr"/>
            <a:lstStyle/>
            <a:p>
              <a:pPr algn="ctr"/>
            </a:p>
          </p:txBody>
        </p:sp>
        <p:sp>
          <p:nvSpPr>
            <p:cNvPr id="1049415" name="ïŝļïḋé"/>
            <p:cNvSpPr/>
            <p:nvPr/>
          </p:nvSpPr>
          <p:spPr bwMode="auto">
            <a:xfrm>
              <a:off x="4505325" y="4532313"/>
              <a:ext cx="260350" cy="150813"/>
            </a:xfrm>
            <a:custGeom>
              <a:avLst/>
              <a:gdLst>
                <a:gd name="T0" fmla="*/ 164 w 164"/>
                <a:gd name="T1" fmla="*/ 41 h 95"/>
                <a:gd name="T2" fmla="*/ 92 w 164"/>
                <a:gd name="T3" fmla="*/ 0 h 95"/>
                <a:gd name="T4" fmla="*/ 0 w 164"/>
                <a:gd name="T5" fmla="*/ 54 h 95"/>
                <a:gd name="T6" fmla="*/ 72 w 164"/>
                <a:gd name="T7" fmla="*/ 95 h 95"/>
                <a:gd name="T8" fmla="*/ 164 w 164"/>
                <a:gd name="T9" fmla="*/ 41 h 95"/>
              </a:gdLst>
              <a:ahLst/>
              <a:cxnLst>
                <a:cxn ang="0">
                  <a:pos x="T0" y="T1"/>
                </a:cxn>
                <a:cxn ang="0">
                  <a:pos x="T2" y="T3"/>
                </a:cxn>
                <a:cxn ang="0">
                  <a:pos x="T4" y="T5"/>
                </a:cxn>
                <a:cxn ang="0">
                  <a:pos x="T6" y="T7"/>
                </a:cxn>
                <a:cxn ang="0">
                  <a:pos x="T8" y="T9"/>
                </a:cxn>
              </a:cxnLst>
              <a:rect l="0" t="0" r="r" b="b"/>
              <a:pathLst>
                <a:path w="164" h="95">
                  <a:moveTo>
                    <a:pt x="164" y="41"/>
                  </a:moveTo>
                  <a:lnTo>
                    <a:pt x="92" y="0"/>
                  </a:lnTo>
                  <a:lnTo>
                    <a:pt x="0" y="54"/>
                  </a:lnTo>
                  <a:lnTo>
                    <a:pt x="72" y="95"/>
                  </a:lnTo>
                  <a:lnTo>
                    <a:pt x="164" y="41"/>
                  </a:lnTo>
                  <a:close/>
                </a:path>
              </a:pathLst>
            </a:custGeom>
            <a:solidFill>
              <a:srgbClr val="484F72"/>
            </a:solidFill>
            <a:ln>
              <a:noFill/>
            </a:ln>
          </p:spPr>
          <p:txBody>
            <a:bodyPr anchor="ctr"/>
            <a:lstStyle/>
            <a:p>
              <a:pPr algn="ctr"/>
            </a:p>
          </p:txBody>
        </p:sp>
        <p:sp>
          <p:nvSpPr>
            <p:cNvPr id="1049416" name="iṡ1íďe"/>
            <p:cNvSpPr/>
            <p:nvPr/>
          </p:nvSpPr>
          <p:spPr bwMode="auto">
            <a:xfrm>
              <a:off x="5886450" y="4568825"/>
              <a:ext cx="738188" cy="431800"/>
            </a:xfrm>
            <a:custGeom>
              <a:avLst/>
              <a:gdLst>
                <a:gd name="T0" fmla="*/ 465 w 465"/>
                <a:gd name="T1" fmla="*/ 110 h 272"/>
                <a:gd name="T2" fmla="*/ 272 w 465"/>
                <a:gd name="T3" fmla="*/ 0 h 272"/>
                <a:gd name="T4" fmla="*/ 0 w 465"/>
                <a:gd name="T5" fmla="*/ 159 h 272"/>
                <a:gd name="T6" fmla="*/ 182 w 465"/>
                <a:gd name="T7" fmla="*/ 272 h 272"/>
                <a:gd name="T8" fmla="*/ 465 w 465"/>
                <a:gd name="T9" fmla="*/ 110 h 272"/>
              </a:gdLst>
              <a:ahLst/>
              <a:cxnLst>
                <a:cxn ang="0">
                  <a:pos x="T0" y="T1"/>
                </a:cxn>
                <a:cxn ang="0">
                  <a:pos x="T2" y="T3"/>
                </a:cxn>
                <a:cxn ang="0">
                  <a:pos x="T4" y="T5"/>
                </a:cxn>
                <a:cxn ang="0">
                  <a:pos x="T6" y="T7"/>
                </a:cxn>
                <a:cxn ang="0">
                  <a:pos x="T8" y="T9"/>
                </a:cxn>
              </a:cxnLst>
              <a:rect l="0" t="0" r="r" b="b"/>
              <a:pathLst>
                <a:path w="465" h="272">
                  <a:moveTo>
                    <a:pt x="465" y="110"/>
                  </a:moveTo>
                  <a:lnTo>
                    <a:pt x="272" y="0"/>
                  </a:lnTo>
                  <a:lnTo>
                    <a:pt x="0" y="159"/>
                  </a:lnTo>
                  <a:lnTo>
                    <a:pt x="182" y="272"/>
                  </a:lnTo>
                  <a:lnTo>
                    <a:pt x="465" y="110"/>
                  </a:lnTo>
                  <a:close/>
                </a:path>
              </a:pathLst>
            </a:custGeom>
            <a:solidFill>
              <a:srgbClr val="484F72"/>
            </a:solidFill>
            <a:ln>
              <a:noFill/>
            </a:ln>
          </p:spPr>
          <p:txBody>
            <a:bodyPr anchor="ctr"/>
            <a:lstStyle/>
            <a:p>
              <a:pPr algn="ctr"/>
            </a:p>
          </p:txBody>
        </p:sp>
        <p:sp>
          <p:nvSpPr>
            <p:cNvPr id="1049417" name="ïsļîḍè"/>
            <p:cNvSpPr/>
            <p:nvPr/>
          </p:nvSpPr>
          <p:spPr bwMode="auto">
            <a:xfrm>
              <a:off x="3767138" y="1677988"/>
              <a:ext cx="2327275" cy="2849563"/>
            </a:xfrm>
            <a:custGeom>
              <a:avLst/>
              <a:gdLst>
                <a:gd name="T0" fmla="*/ 0 w 1466"/>
                <a:gd name="T1" fmla="*/ 844 h 1795"/>
                <a:gd name="T2" fmla="*/ 0 w 1466"/>
                <a:gd name="T3" fmla="*/ 1795 h 1795"/>
                <a:gd name="T4" fmla="*/ 1456 w 1466"/>
                <a:gd name="T5" fmla="*/ 972 h 1795"/>
                <a:gd name="T6" fmla="*/ 1466 w 1466"/>
                <a:gd name="T7" fmla="*/ 0 h 1795"/>
                <a:gd name="T8" fmla="*/ 0 w 1466"/>
                <a:gd name="T9" fmla="*/ 844 h 1795"/>
              </a:gdLst>
              <a:ahLst/>
              <a:cxnLst>
                <a:cxn ang="0">
                  <a:pos x="T0" y="T1"/>
                </a:cxn>
                <a:cxn ang="0">
                  <a:pos x="T2" y="T3"/>
                </a:cxn>
                <a:cxn ang="0">
                  <a:pos x="T4" y="T5"/>
                </a:cxn>
                <a:cxn ang="0">
                  <a:pos x="T6" y="T7"/>
                </a:cxn>
                <a:cxn ang="0">
                  <a:pos x="T8" y="T9"/>
                </a:cxn>
              </a:cxnLst>
              <a:rect l="0" t="0" r="r" b="b"/>
              <a:pathLst>
                <a:path w="1466" h="1795">
                  <a:moveTo>
                    <a:pt x="0" y="844"/>
                  </a:moveTo>
                  <a:lnTo>
                    <a:pt x="0" y="1795"/>
                  </a:lnTo>
                  <a:lnTo>
                    <a:pt x="1456" y="972"/>
                  </a:lnTo>
                  <a:lnTo>
                    <a:pt x="1466" y="0"/>
                  </a:lnTo>
                  <a:lnTo>
                    <a:pt x="0" y="844"/>
                  </a:lnTo>
                  <a:close/>
                </a:path>
              </a:pathLst>
            </a:custGeom>
            <a:solidFill>
              <a:srgbClr val="8FD1CC"/>
            </a:solidFill>
            <a:ln>
              <a:noFill/>
            </a:ln>
          </p:spPr>
          <p:txBody>
            <a:bodyPr anchor="ctr"/>
            <a:lstStyle/>
            <a:p>
              <a:pPr algn="ctr"/>
            </a:p>
          </p:txBody>
        </p:sp>
        <p:sp>
          <p:nvSpPr>
            <p:cNvPr id="1049418" name="îṩḷídé"/>
            <p:cNvSpPr/>
            <p:nvPr/>
          </p:nvSpPr>
          <p:spPr bwMode="auto">
            <a:xfrm>
              <a:off x="4929188" y="2260600"/>
              <a:ext cx="39688" cy="52388"/>
            </a:xfrm>
            <a:custGeom>
              <a:avLst/>
              <a:gdLst>
                <a:gd name="T0" fmla="*/ 2 w 10"/>
                <a:gd name="T1" fmla="*/ 5 h 13"/>
                <a:gd name="T2" fmla="*/ 3 w 10"/>
                <a:gd name="T3" fmla="*/ 12 h 13"/>
                <a:gd name="T4" fmla="*/ 9 w 10"/>
                <a:gd name="T5" fmla="*/ 8 h 13"/>
                <a:gd name="T6" fmla="*/ 7 w 10"/>
                <a:gd name="T7" fmla="*/ 1 h 13"/>
                <a:gd name="T8" fmla="*/ 2 w 10"/>
                <a:gd name="T9" fmla="*/ 5 h 13"/>
              </a:gdLst>
              <a:ahLst/>
              <a:cxnLst>
                <a:cxn ang="0">
                  <a:pos x="T0" y="T1"/>
                </a:cxn>
                <a:cxn ang="0">
                  <a:pos x="T2" y="T3"/>
                </a:cxn>
                <a:cxn ang="0">
                  <a:pos x="T4" y="T5"/>
                </a:cxn>
                <a:cxn ang="0">
                  <a:pos x="T6" y="T7"/>
                </a:cxn>
                <a:cxn ang="0">
                  <a:pos x="T8" y="T9"/>
                </a:cxn>
              </a:cxnLst>
              <a:rect l="0" t="0" r="r" b="b"/>
              <a:pathLst>
                <a:path w="10" h="13">
                  <a:moveTo>
                    <a:pt x="2" y="5"/>
                  </a:moveTo>
                  <a:cubicBezTo>
                    <a:pt x="0" y="8"/>
                    <a:pt x="1" y="11"/>
                    <a:pt x="3" y="12"/>
                  </a:cubicBezTo>
                  <a:cubicBezTo>
                    <a:pt x="5" y="13"/>
                    <a:pt x="8" y="11"/>
                    <a:pt x="9" y="8"/>
                  </a:cubicBezTo>
                  <a:cubicBezTo>
                    <a:pt x="10" y="5"/>
                    <a:pt x="10" y="2"/>
                    <a:pt x="7" y="1"/>
                  </a:cubicBezTo>
                  <a:cubicBezTo>
                    <a:pt x="5" y="0"/>
                    <a:pt x="3" y="2"/>
                    <a:pt x="2" y="5"/>
                  </a:cubicBezTo>
                  <a:close/>
                </a:path>
              </a:pathLst>
            </a:custGeom>
            <a:solidFill>
              <a:srgbClr val="86A2B7"/>
            </a:solidFill>
            <a:ln>
              <a:noFill/>
            </a:ln>
          </p:spPr>
          <p:txBody>
            <a:bodyPr anchor="ctr"/>
            <a:lstStyle/>
            <a:p>
              <a:pPr algn="ctr"/>
            </a:p>
          </p:txBody>
        </p:sp>
        <p:sp>
          <p:nvSpPr>
            <p:cNvPr id="1049419" name="íṩ1idè"/>
            <p:cNvSpPr/>
            <p:nvPr/>
          </p:nvSpPr>
          <p:spPr bwMode="auto">
            <a:xfrm>
              <a:off x="4864100" y="3379788"/>
              <a:ext cx="0" cy="0"/>
            </a:xfrm>
            <a:prstGeom prst="line">
              <a:avLst/>
            </a:prstGeom>
            <a:noFill/>
            <a:ln w="15875" cap="flat">
              <a:solidFill>
                <a:srgbClr val="417ED6"/>
              </a:solidFill>
              <a:prstDash val="solid"/>
              <a:miter lim="800000"/>
            </a:ln>
          </p:spPr>
          <p:txBody>
            <a:bodyPr anchor="ctr"/>
            <a:lstStyle/>
            <a:p>
              <a:pPr algn="ctr"/>
            </a:p>
          </p:txBody>
        </p:sp>
        <p:sp>
          <p:nvSpPr>
            <p:cNvPr id="1049420" name="ïṣ1îḑe"/>
            <p:cNvSpPr/>
            <p:nvPr/>
          </p:nvSpPr>
          <p:spPr bwMode="auto">
            <a:xfrm>
              <a:off x="3767138" y="3257550"/>
              <a:ext cx="2254250" cy="379413"/>
            </a:xfrm>
            <a:custGeom>
              <a:avLst/>
              <a:gdLst>
                <a:gd name="T0" fmla="*/ 1191 w 1420"/>
                <a:gd name="T1" fmla="*/ 128 h 239"/>
                <a:gd name="T2" fmla="*/ 0 w 1420"/>
                <a:gd name="T3" fmla="*/ 239 h 239"/>
                <a:gd name="T4" fmla="*/ 0 w 1420"/>
                <a:gd name="T5" fmla="*/ 110 h 239"/>
                <a:gd name="T6" fmla="*/ 1420 w 1420"/>
                <a:gd name="T7" fmla="*/ 0 h 239"/>
                <a:gd name="T8" fmla="*/ 1191 w 1420"/>
                <a:gd name="T9" fmla="*/ 128 h 239"/>
              </a:gdLst>
              <a:ahLst/>
              <a:cxnLst>
                <a:cxn ang="0">
                  <a:pos x="T0" y="T1"/>
                </a:cxn>
                <a:cxn ang="0">
                  <a:pos x="T2" y="T3"/>
                </a:cxn>
                <a:cxn ang="0">
                  <a:pos x="T4" y="T5"/>
                </a:cxn>
                <a:cxn ang="0">
                  <a:pos x="T6" y="T7"/>
                </a:cxn>
                <a:cxn ang="0">
                  <a:pos x="T8" y="T9"/>
                </a:cxn>
              </a:cxnLst>
              <a:rect l="0" t="0" r="r" b="b"/>
              <a:pathLst>
                <a:path w="1420" h="239">
                  <a:moveTo>
                    <a:pt x="1191" y="128"/>
                  </a:moveTo>
                  <a:lnTo>
                    <a:pt x="0" y="239"/>
                  </a:lnTo>
                  <a:lnTo>
                    <a:pt x="0" y="110"/>
                  </a:lnTo>
                  <a:lnTo>
                    <a:pt x="1420" y="0"/>
                  </a:lnTo>
                  <a:lnTo>
                    <a:pt x="1191" y="128"/>
                  </a:lnTo>
                  <a:close/>
                </a:path>
              </a:pathLst>
            </a:custGeom>
            <a:solidFill>
              <a:srgbClr val="FFFFFF">
                <a:alpha val="50000"/>
              </a:srgbClr>
            </a:solidFill>
            <a:ln>
              <a:noFill/>
            </a:ln>
          </p:spPr>
          <p:txBody>
            <a:bodyPr anchor="ctr"/>
            <a:lstStyle/>
            <a:p>
              <a:pPr algn="ctr"/>
            </a:p>
          </p:txBody>
        </p:sp>
        <p:sp>
          <p:nvSpPr>
            <p:cNvPr id="1049421" name="iṡľïḑé"/>
            <p:cNvSpPr/>
            <p:nvPr/>
          </p:nvSpPr>
          <p:spPr bwMode="auto">
            <a:xfrm>
              <a:off x="3767138" y="2851150"/>
              <a:ext cx="2311400" cy="406400"/>
            </a:xfrm>
            <a:custGeom>
              <a:avLst/>
              <a:gdLst>
                <a:gd name="T0" fmla="*/ 0 w 1456"/>
                <a:gd name="T1" fmla="*/ 256 h 256"/>
                <a:gd name="T2" fmla="*/ 1456 w 1456"/>
                <a:gd name="T3" fmla="*/ 159 h 256"/>
                <a:gd name="T4" fmla="*/ 1456 w 1456"/>
                <a:gd name="T5" fmla="*/ 0 h 256"/>
                <a:gd name="T6" fmla="*/ 0 w 1456"/>
                <a:gd name="T7" fmla="*/ 105 h 256"/>
                <a:gd name="T8" fmla="*/ 0 w 1456"/>
                <a:gd name="T9" fmla="*/ 256 h 256"/>
              </a:gdLst>
              <a:ahLst/>
              <a:cxnLst>
                <a:cxn ang="0">
                  <a:pos x="T0" y="T1"/>
                </a:cxn>
                <a:cxn ang="0">
                  <a:pos x="T2" y="T3"/>
                </a:cxn>
                <a:cxn ang="0">
                  <a:pos x="T4" y="T5"/>
                </a:cxn>
                <a:cxn ang="0">
                  <a:pos x="T6" y="T7"/>
                </a:cxn>
                <a:cxn ang="0">
                  <a:pos x="T8" y="T9"/>
                </a:cxn>
              </a:cxnLst>
              <a:rect l="0" t="0" r="r" b="b"/>
              <a:pathLst>
                <a:path w="1456" h="256">
                  <a:moveTo>
                    <a:pt x="0" y="256"/>
                  </a:moveTo>
                  <a:lnTo>
                    <a:pt x="1456" y="159"/>
                  </a:lnTo>
                  <a:lnTo>
                    <a:pt x="1456" y="0"/>
                  </a:lnTo>
                  <a:lnTo>
                    <a:pt x="0" y="105"/>
                  </a:lnTo>
                  <a:lnTo>
                    <a:pt x="0" y="256"/>
                  </a:lnTo>
                  <a:close/>
                </a:path>
              </a:pathLst>
            </a:custGeom>
            <a:solidFill>
              <a:srgbClr val="FFFFFF">
                <a:alpha val="50000"/>
              </a:srgbClr>
            </a:solidFill>
            <a:ln>
              <a:noFill/>
            </a:ln>
          </p:spPr>
          <p:txBody>
            <a:bodyPr anchor="ctr"/>
            <a:lstStyle/>
            <a:p>
              <a:pPr algn="ctr"/>
            </a:p>
          </p:txBody>
        </p:sp>
        <p:sp>
          <p:nvSpPr>
            <p:cNvPr id="1049422" name="ïṧ1îḑé"/>
            <p:cNvSpPr/>
            <p:nvPr/>
          </p:nvSpPr>
          <p:spPr bwMode="auto">
            <a:xfrm>
              <a:off x="6656387" y="1574007"/>
              <a:ext cx="779463" cy="1212850"/>
            </a:xfrm>
            <a:custGeom>
              <a:avLst/>
              <a:gdLst>
                <a:gd name="T0" fmla="*/ 58 w 191"/>
                <a:gd name="T1" fmla="*/ 296 h 298"/>
                <a:gd name="T2" fmla="*/ 118 w 191"/>
                <a:gd name="T3" fmla="*/ 291 h 298"/>
                <a:gd name="T4" fmla="*/ 169 w 191"/>
                <a:gd name="T5" fmla="*/ 268 h 298"/>
                <a:gd name="T6" fmla="*/ 183 w 191"/>
                <a:gd name="T7" fmla="*/ 217 h 298"/>
                <a:gd name="T8" fmla="*/ 156 w 191"/>
                <a:gd name="T9" fmla="*/ 178 h 298"/>
                <a:gd name="T10" fmla="*/ 165 w 191"/>
                <a:gd name="T11" fmla="*/ 129 h 298"/>
                <a:gd name="T12" fmla="*/ 126 w 191"/>
                <a:gd name="T13" fmla="*/ 93 h 298"/>
                <a:gd name="T14" fmla="*/ 90 w 191"/>
                <a:gd name="T15" fmla="*/ 13 h 298"/>
                <a:gd name="T16" fmla="*/ 45 w 191"/>
                <a:gd name="T17" fmla="*/ 7 h 298"/>
                <a:gd name="T18" fmla="*/ 21 w 191"/>
                <a:gd name="T19" fmla="*/ 47 h 298"/>
                <a:gd name="T20" fmla="*/ 25 w 191"/>
                <a:gd name="T21" fmla="*/ 102 h 298"/>
                <a:gd name="T22" fmla="*/ 4 w 191"/>
                <a:gd name="T23" fmla="*/ 136 h 298"/>
                <a:gd name="T24" fmla="*/ 14 w 191"/>
                <a:gd name="T25" fmla="*/ 181 h 298"/>
                <a:gd name="T26" fmla="*/ 9 w 191"/>
                <a:gd name="T27" fmla="*/ 215 h 298"/>
                <a:gd name="T28" fmla="*/ 6 w 191"/>
                <a:gd name="T29" fmla="*/ 249 h 298"/>
                <a:gd name="T30" fmla="*/ 58 w 191"/>
                <a:gd name="T31" fmla="*/ 29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 h="298">
                  <a:moveTo>
                    <a:pt x="58" y="296"/>
                  </a:moveTo>
                  <a:cubicBezTo>
                    <a:pt x="78" y="298"/>
                    <a:pt x="99" y="296"/>
                    <a:pt x="118" y="291"/>
                  </a:cubicBezTo>
                  <a:cubicBezTo>
                    <a:pt x="137" y="287"/>
                    <a:pt x="155" y="281"/>
                    <a:pt x="169" y="268"/>
                  </a:cubicBezTo>
                  <a:cubicBezTo>
                    <a:pt x="183" y="256"/>
                    <a:pt x="191" y="234"/>
                    <a:pt x="183" y="217"/>
                  </a:cubicBezTo>
                  <a:cubicBezTo>
                    <a:pt x="176" y="203"/>
                    <a:pt x="159" y="194"/>
                    <a:pt x="156" y="178"/>
                  </a:cubicBezTo>
                  <a:cubicBezTo>
                    <a:pt x="154" y="161"/>
                    <a:pt x="168" y="145"/>
                    <a:pt x="165" y="129"/>
                  </a:cubicBezTo>
                  <a:cubicBezTo>
                    <a:pt x="160" y="112"/>
                    <a:pt x="139" y="106"/>
                    <a:pt x="126" y="93"/>
                  </a:cubicBezTo>
                  <a:cubicBezTo>
                    <a:pt x="106" y="72"/>
                    <a:pt x="112" y="33"/>
                    <a:pt x="90" y="13"/>
                  </a:cubicBezTo>
                  <a:cubicBezTo>
                    <a:pt x="78" y="2"/>
                    <a:pt x="59" y="0"/>
                    <a:pt x="45" y="7"/>
                  </a:cubicBezTo>
                  <a:cubicBezTo>
                    <a:pt x="30" y="15"/>
                    <a:pt x="21" y="31"/>
                    <a:pt x="21" y="47"/>
                  </a:cubicBezTo>
                  <a:cubicBezTo>
                    <a:pt x="21" y="65"/>
                    <a:pt x="31" y="84"/>
                    <a:pt x="25" y="102"/>
                  </a:cubicBezTo>
                  <a:cubicBezTo>
                    <a:pt x="20" y="114"/>
                    <a:pt x="7" y="123"/>
                    <a:pt x="4" y="136"/>
                  </a:cubicBezTo>
                  <a:cubicBezTo>
                    <a:pt x="0" y="151"/>
                    <a:pt x="11" y="166"/>
                    <a:pt x="14" y="181"/>
                  </a:cubicBezTo>
                  <a:cubicBezTo>
                    <a:pt x="16" y="192"/>
                    <a:pt x="12" y="204"/>
                    <a:pt x="9" y="215"/>
                  </a:cubicBezTo>
                  <a:cubicBezTo>
                    <a:pt x="6" y="226"/>
                    <a:pt x="3" y="238"/>
                    <a:pt x="6" y="249"/>
                  </a:cubicBezTo>
                  <a:cubicBezTo>
                    <a:pt x="6" y="249"/>
                    <a:pt x="13" y="293"/>
                    <a:pt x="58" y="296"/>
                  </a:cubicBezTo>
                  <a:close/>
                </a:path>
              </a:pathLst>
            </a:custGeom>
            <a:gradFill>
              <a:gsLst>
                <a:gs pos="0">
                  <a:srgbClr val="00AA9E"/>
                </a:gs>
                <a:gs pos="100000">
                  <a:srgbClr val="00C195"/>
                </a:gs>
              </a:gsLst>
              <a:lin ang="5400000" scaled="1"/>
            </a:gradFill>
            <a:ln>
              <a:noFill/>
            </a:ln>
          </p:spPr>
          <p:txBody>
            <a:bodyPr anchor="ctr"/>
            <a:lstStyle/>
            <a:p>
              <a:pPr algn="ctr"/>
            </a:p>
          </p:txBody>
        </p:sp>
        <p:sp>
          <p:nvSpPr>
            <p:cNvPr id="1049423" name="îṧ1iḑê"/>
            <p:cNvSpPr/>
            <p:nvPr/>
          </p:nvSpPr>
          <p:spPr bwMode="auto">
            <a:xfrm>
              <a:off x="6864350" y="1768475"/>
              <a:ext cx="644525" cy="923925"/>
            </a:xfrm>
            <a:custGeom>
              <a:avLst/>
              <a:gdLst>
                <a:gd name="T0" fmla="*/ 31 w 158"/>
                <a:gd name="T1" fmla="*/ 209 h 227"/>
                <a:gd name="T2" fmla="*/ 75 w 158"/>
                <a:gd name="T3" fmla="*/ 224 h 227"/>
                <a:gd name="T4" fmla="*/ 118 w 158"/>
                <a:gd name="T5" fmla="*/ 222 h 227"/>
                <a:gd name="T6" fmla="*/ 143 w 158"/>
                <a:gd name="T7" fmla="*/ 191 h 227"/>
                <a:gd name="T8" fmla="*/ 136 w 158"/>
                <a:gd name="T9" fmla="*/ 155 h 227"/>
                <a:gd name="T10" fmla="*/ 156 w 158"/>
                <a:gd name="T11" fmla="*/ 122 h 227"/>
                <a:gd name="T12" fmla="*/ 139 w 158"/>
                <a:gd name="T13" fmla="*/ 85 h 227"/>
                <a:gd name="T14" fmla="*/ 137 w 158"/>
                <a:gd name="T15" fmla="*/ 18 h 227"/>
                <a:gd name="T16" fmla="*/ 107 w 158"/>
                <a:gd name="T17" fmla="*/ 0 h 227"/>
                <a:gd name="T18" fmla="*/ 78 w 158"/>
                <a:gd name="T19" fmla="*/ 21 h 227"/>
                <a:gd name="T20" fmla="*/ 65 w 158"/>
                <a:gd name="T21" fmla="*/ 61 h 227"/>
                <a:gd name="T22" fmla="*/ 40 w 158"/>
                <a:gd name="T23" fmla="*/ 79 h 227"/>
                <a:gd name="T24" fmla="*/ 33 w 158"/>
                <a:gd name="T25" fmla="*/ 114 h 227"/>
                <a:gd name="T26" fmla="*/ 20 w 158"/>
                <a:gd name="T27" fmla="*/ 137 h 227"/>
                <a:gd name="T28" fmla="*/ 8 w 158"/>
                <a:gd name="T29" fmla="*/ 160 h 227"/>
                <a:gd name="T30" fmla="*/ 31 w 158"/>
                <a:gd name="T31" fmla="*/ 20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 h="227">
                  <a:moveTo>
                    <a:pt x="31" y="209"/>
                  </a:moveTo>
                  <a:cubicBezTo>
                    <a:pt x="45" y="217"/>
                    <a:pt x="60" y="221"/>
                    <a:pt x="75" y="224"/>
                  </a:cubicBezTo>
                  <a:cubicBezTo>
                    <a:pt x="89" y="226"/>
                    <a:pt x="104" y="227"/>
                    <a:pt x="118" y="222"/>
                  </a:cubicBezTo>
                  <a:cubicBezTo>
                    <a:pt x="131" y="218"/>
                    <a:pt x="143" y="205"/>
                    <a:pt x="143" y="191"/>
                  </a:cubicBezTo>
                  <a:cubicBezTo>
                    <a:pt x="142" y="178"/>
                    <a:pt x="133" y="167"/>
                    <a:pt x="136" y="155"/>
                  </a:cubicBezTo>
                  <a:cubicBezTo>
                    <a:pt x="139" y="142"/>
                    <a:pt x="154" y="135"/>
                    <a:pt x="156" y="122"/>
                  </a:cubicBezTo>
                  <a:cubicBezTo>
                    <a:pt x="158" y="109"/>
                    <a:pt x="145" y="98"/>
                    <a:pt x="139" y="85"/>
                  </a:cubicBezTo>
                  <a:cubicBezTo>
                    <a:pt x="131" y="64"/>
                    <a:pt x="147" y="39"/>
                    <a:pt x="137" y="18"/>
                  </a:cubicBezTo>
                  <a:cubicBezTo>
                    <a:pt x="132" y="7"/>
                    <a:pt x="120" y="0"/>
                    <a:pt x="107" y="0"/>
                  </a:cubicBezTo>
                  <a:cubicBezTo>
                    <a:pt x="95" y="1"/>
                    <a:pt x="83" y="10"/>
                    <a:pt x="78" y="21"/>
                  </a:cubicBezTo>
                  <a:cubicBezTo>
                    <a:pt x="73" y="34"/>
                    <a:pt x="75" y="51"/>
                    <a:pt x="65" y="61"/>
                  </a:cubicBezTo>
                  <a:cubicBezTo>
                    <a:pt x="58" y="69"/>
                    <a:pt x="46" y="71"/>
                    <a:pt x="40" y="79"/>
                  </a:cubicBezTo>
                  <a:cubicBezTo>
                    <a:pt x="33" y="89"/>
                    <a:pt x="36" y="103"/>
                    <a:pt x="33" y="114"/>
                  </a:cubicBezTo>
                  <a:cubicBezTo>
                    <a:pt x="31" y="123"/>
                    <a:pt x="26" y="130"/>
                    <a:pt x="20" y="137"/>
                  </a:cubicBezTo>
                  <a:cubicBezTo>
                    <a:pt x="15" y="144"/>
                    <a:pt x="9" y="151"/>
                    <a:pt x="8" y="160"/>
                  </a:cubicBezTo>
                  <a:cubicBezTo>
                    <a:pt x="8" y="160"/>
                    <a:pt x="0" y="193"/>
                    <a:pt x="31" y="209"/>
                  </a:cubicBezTo>
                  <a:close/>
                </a:path>
              </a:pathLst>
            </a:custGeom>
            <a:gradFill>
              <a:gsLst>
                <a:gs pos="0">
                  <a:srgbClr val="00AA9E"/>
                </a:gs>
                <a:gs pos="100000">
                  <a:srgbClr val="00C195"/>
                </a:gs>
              </a:gsLst>
              <a:lin ang="5400000" scaled="1"/>
            </a:gradFill>
            <a:ln>
              <a:noFill/>
            </a:ln>
          </p:spPr>
          <p:txBody>
            <a:bodyPr anchor="ctr"/>
            <a:lstStyle/>
            <a:p>
              <a:pPr algn="ctr"/>
            </a:p>
          </p:txBody>
        </p:sp>
        <p:sp>
          <p:nvSpPr>
            <p:cNvPr id="1049424" name="ïṥļiḍê"/>
            <p:cNvSpPr/>
            <p:nvPr/>
          </p:nvSpPr>
          <p:spPr bwMode="auto">
            <a:xfrm>
              <a:off x="6770688" y="1852613"/>
              <a:ext cx="561975" cy="904875"/>
            </a:xfrm>
            <a:custGeom>
              <a:avLst/>
              <a:gdLst>
                <a:gd name="T0" fmla="*/ 33 w 138"/>
                <a:gd name="T1" fmla="*/ 218 h 222"/>
                <a:gd name="T2" fmla="*/ 78 w 138"/>
                <a:gd name="T3" fmla="*/ 221 h 222"/>
                <a:gd name="T4" fmla="*/ 118 w 138"/>
                <a:gd name="T5" fmla="*/ 210 h 222"/>
                <a:gd name="T6" fmla="*/ 134 w 138"/>
                <a:gd name="T7" fmla="*/ 175 h 222"/>
                <a:gd name="T8" fmla="*/ 120 w 138"/>
                <a:gd name="T9" fmla="*/ 142 h 222"/>
                <a:gd name="T10" fmla="*/ 131 w 138"/>
                <a:gd name="T11" fmla="*/ 108 h 222"/>
                <a:gd name="T12" fmla="*/ 108 w 138"/>
                <a:gd name="T13" fmla="*/ 76 h 222"/>
                <a:gd name="T14" fmla="*/ 91 w 138"/>
                <a:gd name="T15" fmla="*/ 14 h 222"/>
                <a:gd name="T16" fmla="*/ 58 w 138"/>
                <a:gd name="T17" fmla="*/ 4 h 222"/>
                <a:gd name="T18" fmla="*/ 35 w 138"/>
                <a:gd name="T19" fmla="*/ 30 h 222"/>
                <a:gd name="T20" fmla="*/ 32 w 138"/>
                <a:gd name="T21" fmla="*/ 70 h 222"/>
                <a:gd name="T22" fmla="*/ 12 w 138"/>
                <a:gd name="T23" fmla="*/ 93 h 222"/>
                <a:gd name="T24" fmla="*/ 14 w 138"/>
                <a:gd name="T25" fmla="*/ 128 h 222"/>
                <a:gd name="T26" fmla="*/ 7 w 138"/>
                <a:gd name="T27" fmla="*/ 152 h 222"/>
                <a:gd name="T28" fmla="*/ 0 w 138"/>
                <a:gd name="T29" fmla="*/ 176 h 222"/>
                <a:gd name="T30" fmla="*/ 33 w 138"/>
                <a:gd name="T31" fmla="*/ 218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 h="222">
                  <a:moveTo>
                    <a:pt x="33" y="218"/>
                  </a:moveTo>
                  <a:cubicBezTo>
                    <a:pt x="48" y="221"/>
                    <a:pt x="63" y="222"/>
                    <a:pt x="78" y="221"/>
                  </a:cubicBezTo>
                  <a:cubicBezTo>
                    <a:pt x="92" y="220"/>
                    <a:pt x="106" y="218"/>
                    <a:pt x="118" y="210"/>
                  </a:cubicBezTo>
                  <a:cubicBezTo>
                    <a:pt x="130" y="203"/>
                    <a:pt x="138" y="188"/>
                    <a:pt x="134" y="175"/>
                  </a:cubicBezTo>
                  <a:cubicBezTo>
                    <a:pt x="131" y="163"/>
                    <a:pt x="120" y="154"/>
                    <a:pt x="120" y="142"/>
                  </a:cubicBezTo>
                  <a:cubicBezTo>
                    <a:pt x="120" y="130"/>
                    <a:pt x="132" y="120"/>
                    <a:pt x="131" y="108"/>
                  </a:cubicBezTo>
                  <a:cubicBezTo>
                    <a:pt x="131" y="94"/>
                    <a:pt x="115" y="87"/>
                    <a:pt x="108" y="76"/>
                  </a:cubicBezTo>
                  <a:cubicBezTo>
                    <a:pt x="95" y="58"/>
                    <a:pt x="104" y="31"/>
                    <a:pt x="91" y="14"/>
                  </a:cubicBezTo>
                  <a:cubicBezTo>
                    <a:pt x="83" y="4"/>
                    <a:pt x="69" y="0"/>
                    <a:pt x="58" y="4"/>
                  </a:cubicBezTo>
                  <a:cubicBezTo>
                    <a:pt x="46" y="7"/>
                    <a:pt x="37" y="18"/>
                    <a:pt x="35" y="30"/>
                  </a:cubicBezTo>
                  <a:cubicBezTo>
                    <a:pt x="33" y="43"/>
                    <a:pt x="39" y="59"/>
                    <a:pt x="32" y="70"/>
                  </a:cubicBezTo>
                  <a:cubicBezTo>
                    <a:pt x="27" y="79"/>
                    <a:pt x="16" y="84"/>
                    <a:pt x="12" y="93"/>
                  </a:cubicBezTo>
                  <a:cubicBezTo>
                    <a:pt x="8" y="104"/>
                    <a:pt x="14" y="116"/>
                    <a:pt x="14" y="128"/>
                  </a:cubicBezTo>
                  <a:cubicBezTo>
                    <a:pt x="14" y="136"/>
                    <a:pt x="11" y="144"/>
                    <a:pt x="7" y="152"/>
                  </a:cubicBezTo>
                  <a:cubicBezTo>
                    <a:pt x="3" y="160"/>
                    <a:pt x="0" y="168"/>
                    <a:pt x="0" y="176"/>
                  </a:cubicBezTo>
                  <a:cubicBezTo>
                    <a:pt x="0" y="176"/>
                    <a:pt x="0" y="210"/>
                    <a:pt x="33" y="218"/>
                  </a:cubicBezTo>
                  <a:close/>
                </a:path>
              </a:pathLst>
            </a:custGeom>
            <a:gradFill>
              <a:gsLst>
                <a:gs pos="0">
                  <a:srgbClr val="00D78D"/>
                </a:gs>
                <a:gs pos="100000">
                  <a:srgbClr val="00D78D"/>
                </a:gs>
              </a:gsLst>
              <a:lin ang="5400000" scaled="1"/>
            </a:gradFill>
            <a:ln>
              <a:noFill/>
            </a:ln>
          </p:spPr>
          <p:txBody>
            <a:bodyPr anchor="ctr"/>
            <a:lstStyle/>
            <a:p>
              <a:pPr algn="ctr"/>
            </a:p>
          </p:txBody>
        </p:sp>
        <p:sp>
          <p:nvSpPr>
            <p:cNvPr id="1049425" name="îşlïḍè"/>
            <p:cNvSpPr/>
            <p:nvPr/>
          </p:nvSpPr>
          <p:spPr bwMode="auto">
            <a:xfrm>
              <a:off x="6672263" y="2854325"/>
              <a:ext cx="750888" cy="1209675"/>
            </a:xfrm>
            <a:custGeom>
              <a:avLst/>
              <a:gdLst>
                <a:gd name="T0" fmla="*/ 184 w 184"/>
                <a:gd name="T1" fmla="*/ 295 h 297"/>
                <a:gd name="T2" fmla="*/ 182 w 184"/>
                <a:gd name="T3" fmla="*/ 64 h 297"/>
                <a:gd name="T4" fmla="*/ 1 w 184"/>
                <a:gd name="T5" fmla="*/ 64 h 297"/>
                <a:gd name="T6" fmla="*/ 0 w 184"/>
                <a:gd name="T7" fmla="*/ 297 h 297"/>
                <a:gd name="T8" fmla="*/ 184 w 184"/>
                <a:gd name="T9" fmla="*/ 295 h 297"/>
              </a:gdLst>
              <a:ahLst/>
              <a:cxnLst>
                <a:cxn ang="0">
                  <a:pos x="T0" y="T1"/>
                </a:cxn>
                <a:cxn ang="0">
                  <a:pos x="T2" y="T3"/>
                </a:cxn>
                <a:cxn ang="0">
                  <a:pos x="T4" y="T5"/>
                </a:cxn>
                <a:cxn ang="0">
                  <a:pos x="T6" y="T7"/>
                </a:cxn>
                <a:cxn ang="0">
                  <a:pos x="T8" y="T9"/>
                </a:cxn>
              </a:cxnLst>
              <a:rect l="0" t="0" r="r" b="b"/>
              <a:pathLst>
                <a:path w="184" h="297">
                  <a:moveTo>
                    <a:pt x="184" y="295"/>
                  </a:moveTo>
                  <a:cubicBezTo>
                    <a:pt x="182" y="64"/>
                    <a:pt x="182" y="64"/>
                    <a:pt x="182" y="64"/>
                  </a:cubicBezTo>
                  <a:cubicBezTo>
                    <a:pt x="137" y="0"/>
                    <a:pt x="47" y="8"/>
                    <a:pt x="1" y="64"/>
                  </a:cubicBezTo>
                  <a:cubicBezTo>
                    <a:pt x="0" y="297"/>
                    <a:pt x="0" y="297"/>
                    <a:pt x="0" y="297"/>
                  </a:cubicBezTo>
                  <a:lnTo>
                    <a:pt x="184" y="295"/>
                  </a:lnTo>
                  <a:close/>
                </a:path>
              </a:pathLst>
            </a:custGeom>
            <a:gradFill>
              <a:gsLst>
                <a:gs pos="0">
                  <a:schemeClr val="bg1">
                    <a:lumMod val="85000"/>
                  </a:schemeClr>
                </a:gs>
                <a:gs pos="100000">
                  <a:schemeClr val="bg1">
                    <a:alpha val="0"/>
                  </a:schemeClr>
                </a:gs>
              </a:gsLst>
              <a:lin ang="5400000" scaled="1"/>
            </a:gradFill>
            <a:ln>
              <a:noFill/>
            </a:ln>
          </p:spPr>
          <p:txBody>
            <a:bodyPr anchor="ctr"/>
            <a:lstStyle/>
            <a:p>
              <a:pPr algn="ctr"/>
            </a:p>
          </p:txBody>
        </p:sp>
        <p:sp>
          <p:nvSpPr>
            <p:cNvPr id="1049426" name="i$ľíḑe"/>
            <p:cNvSpPr/>
            <p:nvPr/>
          </p:nvSpPr>
          <p:spPr bwMode="auto">
            <a:xfrm>
              <a:off x="6656388" y="2513013"/>
              <a:ext cx="774700" cy="788988"/>
            </a:xfrm>
            <a:custGeom>
              <a:avLst/>
              <a:gdLst>
                <a:gd name="T0" fmla="*/ 190 w 190"/>
                <a:gd name="T1" fmla="*/ 23 h 194"/>
                <a:gd name="T2" fmla="*/ 190 w 190"/>
                <a:gd name="T3" fmla="*/ 133 h 194"/>
                <a:gd name="T4" fmla="*/ 105 w 190"/>
                <a:gd name="T5" fmla="*/ 192 h 194"/>
                <a:gd name="T6" fmla="*/ 1 w 190"/>
                <a:gd name="T7" fmla="*/ 133 h 194"/>
                <a:gd name="T8" fmla="*/ 4 w 190"/>
                <a:gd name="T9" fmla="*/ 0 h 194"/>
                <a:gd name="T10" fmla="*/ 93 w 190"/>
                <a:gd name="T11" fmla="*/ 42 h 194"/>
                <a:gd name="T12" fmla="*/ 190 w 190"/>
                <a:gd name="T13" fmla="*/ 23 h 194"/>
              </a:gdLst>
              <a:ahLst/>
              <a:cxnLst>
                <a:cxn ang="0">
                  <a:pos x="T0" y="T1"/>
                </a:cxn>
                <a:cxn ang="0">
                  <a:pos x="T2" y="T3"/>
                </a:cxn>
                <a:cxn ang="0">
                  <a:pos x="T4" y="T5"/>
                </a:cxn>
                <a:cxn ang="0">
                  <a:pos x="T6" y="T7"/>
                </a:cxn>
                <a:cxn ang="0">
                  <a:pos x="T8" y="T9"/>
                </a:cxn>
                <a:cxn ang="0">
                  <a:pos x="T10" y="T11"/>
                </a:cxn>
                <a:cxn ang="0">
                  <a:pos x="T12" y="T13"/>
                </a:cxn>
              </a:cxnLst>
              <a:rect l="0" t="0" r="r" b="b"/>
              <a:pathLst>
                <a:path w="190" h="194">
                  <a:moveTo>
                    <a:pt x="190" y="23"/>
                  </a:moveTo>
                  <a:cubicBezTo>
                    <a:pt x="190" y="133"/>
                    <a:pt x="190" y="133"/>
                    <a:pt x="190" y="133"/>
                  </a:cubicBezTo>
                  <a:cubicBezTo>
                    <a:pt x="190" y="133"/>
                    <a:pt x="190" y="191"/>
                    <a:pt x="105" y="192"/>
                  </a:cubicBezTo>
                  <a:cubicBezTo>
                    <a:pt x="0" y="194"/>
                    <a:pt x="1" y="133"/>
                    <a:pt x="1" y="133"/>
                  </a:cubicBezTo>
                  <a:cubicBezTo>
                    <a:pt x="4" y="0"/>
                    <a:pt x="4" y="0"/>
                    <a:pt x="4" y="0"/>
                  </a:cubicBezTo>
                  <a:cubicBezTo>
                    <a:pt x="4" y="0"/>
                    <a:pt x="14" y="44"/>
                    <a:pt x="93" y="42"/>
                  </a:cubicBezTo>
                  <a:cubicBezTo>
                    <a:pt x="181" y="40"/>
                    <a:pt x="190" y="23"/>
                    <a:pt x="190" y="23"/>
                  </a:cubicBezTo>
                  <a:close/>
                </a:path>
              </a:pathLst>
            </a:custGeom>
            <a:solidFill>
              <a:srgbClr val="EBEBEB"/>
            </a:solidFill>
            <a:ln>
              <a:noFill/>
            </a:ln>
          </p:spPr>
          <p:txBody>
            <a:bodyPr anchor="ctr"/>
            <a:lstStyle/>
            <a:p>
              <a:pPr algn="ctr"/>
            </a:p>
          </p:txBody>
        </p:sp>
        <p:sp>
          <p:nvSpPr>
            <p:cNvPr id="1049427" name="ïšḷiḑè"/>
            <p:cNvSpPr/>
            <p:nvPr/>
          </p:nvSpPr>
          <p:spPr bwMode="auto">
            <a:xfrm>
              <a:off x="4378325" y="1987550"/>
              <a:ext cx="1508125" cy="2076450"/>
            </a:xfrm>
            <a:custGeom>
              <a:avLst/>
              <a:gdLst>
                <a:gd name="T0" fmla="*/ 0 w 950"/>
                <a:gd name="T1" fmla="*/ 531 h 1308"/>
                <a:gd name="T2" fmla="*/ 3 w 950"/>
                <a:gd name="T3" fmla="*/ 1308 h 1308"/>
                <a:gd name="T4" fmla="*/ 950 w 950"/>
                <a:gd name="T5" fmla="*/ 772 h 1308"/>
                <a:gd name="T6" fmla="*/ 950 w 950"/>
                <a:gd name="T7" fmla="*/ 0 h 1308"/>
                <a:gd name="T8" fmla="*/ 0 w 950"/>
                <a:gd name="T9" fmla="*/ 531 h 1308"/>
              </a:gdLst>
              <a:ahLst/>
              <a:cxnLst>
                <a:cxn ang="0">
                  <a:pos x="T0" y="T1"/>
                </a:cxn>
                <a:cxn ang="0">
                  <a:pos x="T2" y="T3"/>
                </a:cxn>
                <a:cxn ang="0">
                  <a:pos x="T4" y="T5"/>
                </a:cxn>
                <a:cxn ang="0">
                  <a:pos x="T6" y="T7"/>
                </a:cxn>
                <a:cxn ang="0">
                  <a:pos x="T8" y="T9"/>
                </a:cxn>
              </a:cxnLst>
              <a:rect l="0" t="0" r="r" b="b"/>
              <a:pathLst>
                <a:path w="950" h="1308">
                  <a:moveTo>
                    <a:pt x="0" y="531"/>
                  </a:moveTo>
                  <a:lnTo>
                    <a:pt x="3" y="1308"/>
                  </a:lnTo>
                  <a:lnTo>
                    <a:pt x="950" y="772"/>
                  </a:lnTo>
                  <a:lnTo>
                    <a:pt x="950" y="0"/>
                  </a:lnTo>
                  <a:lnTo>
                    <a:pt x="0" y="531"/>
                  </a:lnTo>
                  <a:close/>
                </a:path>
              </a:pathLst>
            </a:custGeom>
            <a:solidFill>
              <a:srgbClr val="F8F9FB"/>
            </a:solidFill>
            <a:ln>
              <a:noFill/>
            </a:ln>
          </p:spPr>
          <p:txBody>
            <a:bodyPr anchor="ctr"/>
            <a:lstStyle/>
            <a:p>
              <a:pPr algn="ctr"/>
            </a:p>
          </p:txBody>
        </p:sp>
        <p:sp>
          <p:nvSpPr>
            <p:cNvPr id="1049428" name="îšḻíḑè"/>
            <p:cNvSpPr/>
            <p:nvPr/>
          </p:nvSpPr>
          <p:spPr bwMode="auto">
            <a:xfrm>
              <a:off x="4383088" y="1982788"/>
              <a:ext cx="1506538" cy="969963"/>
            </a:xfrm>
            <a:custGeom>
              <a:avLst/>
              <a:gdLst>
                <a:gd name="T0" fmla="*/ 949 w 949"/>
                <a:gd name="T1" fmla="*/ 0 h 611"/>
                <a:gd name="T2" fmla="*/ 949 w 949"/>
                <a:gd name="T3" fmla="*/ 72 h 611"/>
                <a:gd name="T4" fmla="*/ 0 w 949"/>
                <a:gd name="T5" fmla="*/ 611 h 611"/>
                <a:gd name="T6" fmla="*/ 0 w 949"/>
                <a:gd name="T7" fmla="*/ 531 h 611"/>
                <a:gd name="T8" fmla="*/ 949 w 949"/>
                <a:gd name="T9" fmla="*/ 0 h 611"/>
              </a:gdLst>
              <a:ahLst/>
              <a:cxnLst>
                <a:cxn ang="0">
                  <a:pos x="T0" y="T1"/>
                </a:cxn>
                <a:cxn ang="0">
                  <a:pos x="T2" y="T3"/>
                </a:cxn>
                <a:cxn ang="0">
                  <a:pos x="T4" y="T5"/>
                </a:cxn>
                <a:cxn ang="0">
                  <a:pos x="T6" y="T7"/>
                </a:cxn>
                <a:cxn ang="0">
                  <a:pos x="T8" y="T9"/>
                </a:cxn>
              </a:cxnLst>
              <a:rect l="0" t="0" r="r" b="b"/>
              <a:pathLst>
                <a:path w="949" h="611">
                  <a:moveTo>
                    <a:pt x="949" y="0"/>
                  </a:moveTo>
                  <a:lnTo>
                    <a:pt x="949" y="72"/>
                  </a:lnTo>
                  <a:lnTo>
                    <a:pt x="0" y="611"/>
                  </a:lnTo>
                  <a:lnTo>
                    <a:pt x="0" y="531"/>
                  </a:lnTo>
                  <a:lnTo>
                    <a:pt x="949" y="0"/>
                  </a:lnTo>
                  <a:close/>
                </a:path>
              </a:pathLst>
            </a:custGeom>
            <a:solidFill>
              <a:srgbClr val="D3D3D3"/>
            </a:solidFill>
            <a:ln>
              <a:noFill/>
            </a:ln>
          </p:spPr>
          <p:txBody>
            <a:bodyPr anchor="ctr"/>
            <a:lstStyle/>
            <a:p>
              <a:pPr algn="ctr"/>
            </a:p>
          </p:txBody>
        </p:sp>
        <p:sp>
          <p:nvSpPr>
            <p:cNvPr id="1049429" name="iš1íďe"/>
            <p:cNvSpPr/>
            <p:nvPr/>
          </p:nvSpPr>
          <p:spPr bwMode="auto">
            <a:xfrm>
              <a:off x="5022850" y="2208213"/>
              <a:ext cx="806450" cy="1041400"/>
            </a:xfrm>
            <a:custGeom>
              <a:avLst/>
              <a:gdLst>
                <a:gd name="T0" fmla="*/ 508 w 508"/>
                <a:gd name="T1" fmla="*/ 0 h 656"/>
                <a:gd name="T2" fmla="*/ 508 w 508"/>
                <a:gd name="T3" fmla="*/ 374 h 656"/>
                <a:gd name="T4" fmla="*/ 13 w 508"/>
                <a:gd name="T5" fmla="*/ 656 h 656"/>
                <a:gd name="T6" fmla="*/ 0 w 508"/>
                <a:gd name="T7" fmla="*/ 284 h 656"/>
                <a:gd name="T8" fmla="*/ 508 w 508"/>
                <a:gd name="T9" fmla="*/ 0 h 656"/>
              </a:gdLst>
              <a:ahLst/>
              <a:cxnLst>
                <a:cxn ang="0">
                  <a:pos x="T0" y="T1"/>
                </a:cxn>
                <a:cxn ang="0">
                  <a:pos x="T2" y="T3"/>
                </a:cxn>
                <a:cxn ang="0">
                  <a:pos x="T4" y="T5"/>
                </a:cxn>
                <a:cxn ang="0">
                  <a:pos x="T6" y="T7"/>
                </a:cxn>
                <a:cxn ang="0">
                  <a:pos x="T8" y="T9"/>
                </a:cxn>
              </a:cxnLst>
              <a:rect l="0" t="0" r="r" b="b"/>
              <a:pathLst>
                <a:path w="508" h="656">
                  <a:moveTo>
                    <a:pt x="508" y="0"/>
                  </a:moveTo>
                  <a:lnTo>
                    <a:pt x="508" y="374"/>
                  </a:lnTo>
                  <a:lnTo>
                    <a:pt x="13" y="656"/>
                  </a:lnTo>
                  <a:lnTo>
                    <a:pt x="0" y="284"/>
                  </a:lnTo>
                  <a:lnTo>
                    <a:pt x="508" y="0"/>
                  </a:lnTo>
                  <a:close/>
                </a:path>
              </a:pathLst>
            </a:custGeom>
            <a:solidFill>
              <a:srgbClr val="4D9596"/>
            </a:solidFill>
            <a:ln>
              <a:noFill/>
            </a:ln>
          </p:spPr>
          <p:txBody>
            <a:bodyPr anchor="ctr"/>
            <a:lstStyle/>
            <a:p>
              <a:pPr algn="ctr"/>
            </a:p>
          </p:txBody>
        </p:sp>
        <p:sp>
          <p:nvSpPr>
            <p:cNvPr id="1049430" name="îs1îḋé"/>
            <p:cNvSpPr/>
            <p:nvPr/>
          </p:nvSpPr>
          <p:spPr bwMode="auto">
            <a:xfrm>
              <a:off x="5038725" y="2728913"/>
              <a:ext cx="795338" cy="520700"/>
            </a:xfrm>
            <a:custGeom>
              <a:avLst/>
              <a:gdLst>
                <a:gd name="T0" fmla="*/ 501 w 501"/>
                <a:gd name="T1" fmla="*/ 49 h 328"/>
                <a:gd name="T2" fmla="*/ 498 w 501"/>
                <a:gd name="T3" fmla="*/ 0 h 328"/>
                <a:gd name="T4" fmla="*/ 0 w 501"/>
                <a:gd name="T5" fmla="*/ 277 h 328"/>
                <a:gd name="T6" fmla="*/ 3 w 501"/>
                <a:gd name="T7" fmla="*/ 328 h 328"/>
                <a:gd name="T8" fmla="*/ 501 w 501"/>
                <a:gd name="T9" fmla="*/ 49 h 328"/>
              </a:gdLst>
              <a:ahLst/>
              <a:cxnLst>
                <a:cxn ang="0">
                  <a:pos x="T0" y="T1"/>
                </a:cxn>
                <a:cxn ang="0">
                  <a:pos x="T2" y="T3"/>
                </a:cxn>
                <a:cxn ang="0">
                  <a:pos x="T4" y="T5"/>
                </a:cxn>
                <a:cxn ang="0">
                  <a:pos x="T6" y="T7"/>
                </a:cxn>
                <a:cxn ang="0">
                  <a:pos x="T8" y="T9"/>
                </a:cxn>
              </a:cxnLst>
              <a:rect l="0" t="0" r="r" b="b"/>
              <a:pathLst>
                <a:path w="501" h="328">
                  <a:moveTo>
                    <a:pt x="501" y="49"/>
                  </a:moveTo>
                  <a:lnTo>
                    <a:pt x="498" y="0"/>
                  </a:lnTo>
                  <a:lnTo>
                    <a:pt x="0" y="277"/>
                  </a:lnTo>
                  <a:lnTo>
                    <a:pt x="3" y="328"/>
                  </a:lnTo>
                  <a:lnTo>
                    <a:pt x="501" y="49"/>
                  </a:lnTo>
                  <a:close/>
                </a:path>
              </a:pathLst>
            </a:custGeom>
            <a:solidFill>
              <a:srgbClr val="E2ECF8"/>
            </a:solidFill>
            <a:ln>
              <a:noFill/>
            </a:ln>
          </p:spPr>
          <p:txBody>
            <a:bodyPr anchor="ctr"/>
            <a:lstStyle/>
            <a:p>
              <a:pPr algn="ctr"/>
            </a:p>
          </p:txBody>
        </p:sp>
        <p:sp>
          <p:nvSpPr>
            <p:cNvPr id="1049431" name="í$lîḍè"/>
            <p:cNvSpPr/>
            <p:nvPr/>
          </p:nvSpPr>
          <p:spPr bwMode="auto">
            <a:xfrm>
              <a:off x="5418138" y="2622550"/>
              <a:ext cx="68263" cy="106363"/>
            </a:xfrm>
            <a:custGeom>
              <a:avLst/>
              <a:gdLst>
                <a:gd name="T0" fmla="*/ 0 w 43"/>
                <a:gd name="T1" fmla="*/ 0 h 67"/>
                <a:gd name="T2" fmla="*/ 0 w 43"/>
                <a:gd name="T3" fmla="*/ 67 h 67"/>
                <a:gd name="T4" fmla="*/ 43 w 43"/>
                <a:gd name="T5" fmla="*/ 16 h 67"/>
                <a:gd name="T6" fmla="*/ 0 w 43"/>
                <a:gd name="T7" fmla="*/ 0 h 67"/>
              </a:gdLst>
              <a:ahLst/>
              <a:cxnLst>
                <a:cxn ang="0">
                  <a:pos x="T0" y="T1"/>
                </a:cxn>
                <a:cxn ang="0">
                  <a:pos x="T2" y="T3"/>
                </a:cxn>
                <a:cxn ang="0">
                  <a:pos x="T4" y="T5"/>
                </a:cxn>
                <a:cxn ang="0">
                  <a:pos x="T6" y="T7"/>
                </a:cxn>
              </a:cxnLst>
              <a:rect l="0" t="0" r="r" b="b"/>
              <a:pathLst>
                <a:path w="43" h="67">
                  <a:moveTo>
                    <a:pt x="0" y="0"/>
                  </a:moveTo>
                  <a:lnTo>
                    <a:pt x="0" y="67"/>
                  </a:lnTo>
                  <a:lnTo>
                    <a:pt x="43" y="16"/>
                  </a:lnTo>
                  <a:lnTo>
                    <a:pt x="0" y="0"/>
                  </a:lnTo>
                  <a:close/>
                </a:path>
              </a:pathLst>
            </a:custGeom>
            <a:solidFill>
              <a:srgbClr val="F8F9FB"/>
            </a:solidFill>
            <a:ln>
              <a:noFill/>
            </a:ln>
          </p:spPr>
          <p:txBody>
            <a:bodyPr anchor="ctr"/>
            <a:lstStyle/>
            <a:p>
              <a:pPr algn="ctr"/>
            </a:p>
          </p:txBody>
        </p:sp>
        <p:sp>
          <p:nvSpPr>
            <p:cNvPr id="1049432" name="iS1ïḋê"/>
            <p:cNvSpPr/>
            <p:nvPr/>
          </p:nvSpPr>
          <p:spPr bwMode="auto">
            <a:xfrm>
              <a:off x="4484688" y="2700338"/>
              <a:ext cx="496888" cy="630238"/>
            </a:xfrm>
            <a:custGeom>
              <a:avLst/>
              <a:gdLst>
                <a:gd name="T0" fmla="*/ 305 w 313"/>
                <a:gd name="T1" fmla="*/ 0 h 397"/>
                <a:gd name="T2" fmla="*/ 313 w 313"/>
                <a:gd name="T3" fmla="*/ 220 h 397"/>
                <a:gd name="T4" fmla="*/ 2 w 313"/>
                <a:gd name="T5" fmla="*/ 397 h 397"/>
                <a:gd name="T6" fmla="*/ 0 w 313"/>
                <a:gd name="T7" fmla="*/ 177 h 397"/>
                <a:gd name="T8" fmla="*/ 305 w 313"/>
                <a:gd name="T9" fmla="*/ 0 h 397"/>
              </a:gdLst>
              <a:ahLst/>
              <a:cxnLst>
                <a:cxn ang="0">
                  <a:pos x="T0" y="T1"/>
                </a:cxn>
                <a:cxn ang="0">
                  <a:pos x="T2" y="T3"/>
                </a:cxn>
                <a:cxn ang="0">
                  <a:pos x="T4" y="T5"/>
                </a:cxn>
                <a:cxn ang="0">
                  <a:pos x="T6" y="T7"/>
                </a:cxn>
                <a:cxn ang="0">
                  <a:pos x="T8" y="T9"/>
                </a:cxn>
              </a:cxnLst>
              <a:rect l="0" t="0" r="r" b="b"/>
              <a:pathLst>
                <a:path w="313" h="397">
                  <a:moveTo>
                    <a:pt x="305" y="0"/>
                  </a:moveTo>
                  <a:lnTo>
                    <a:pt x="313" y="220"/>
                  </a:lnTo>
                  <a:lnTo>
                    <a:pt x="2" y="397"/>
                  </a:lnTo>
                  <a:lnTo>
                    <a:pt x="0" y="177"/>
                  </a:lnTo>
                  <a:lnTo>
                    <a:pt x="305" y="0"/>
                  </a:lnTo>
                  <a:close/>
                </a:path>
              </a:pathLst>
            </a:custGeom>
            <a:solidFill>
              <a:srgbClr val="E2ECF8"/>
            </a:solidFill>
            <a:ln>
              <a:noFill/>
            </a:ln>
          </p:spPr>
          <p:txBody>
            <a:bodyPr anchor="ctr"/>
            <a:lstStyle/>
            <a:p>
              <a:pPr algn="ctr"/>
            </a:p>
          </p:txBody>
        </p:sp>
        <p:sp>
          <p:nvSpPr>
            <p:cNvPr id="1049433" name="iŝḻíḑè"/>
            <p:cNvSpPr/>
            <p:nvPr/>
          </p:nvSpPr>
          <p:spPr bwMode="auto">
            <a:xfrm>
              <a:off x="4487863" y="2708275"/>
              <a:ext cx="473075" cy="622300"/>
            </a:xfrm>
            <a:custGeom>
              <a:avLst/>
              <a:gdLst>
                <a:gd name="T0" fmla="*/ 0 w 116"/>
                <a:gd name="T1" fmla="*/ 153 h 153"/>
                <a:gd name="T2" fmla="*/ 1 w 116"/>
                <a:gd name="T3" fmla="*/ 152 h 153"/>
                <a:gd name="T4" fmla="*/ 5 w 116"/>
                <a:gd name="T5" fmla="*/ 147 h 153"/>
                <a:gd name="T6" fmla="*/ 18 w 116"/>
                <a:gd name="T7" fmla="*/ 131 h 153"/>
                <a:gd name="T8" fmla="*/ 60 w 116"/>
                <a:gd name="T9" fmla="*/ 78 h 153"/>
                <a:gd name="T10" fmla="*/ 100 w 116"/>
                <a:gd name="T11" fmla="*/ 23 h 153"/>
                <a:gd name="T12" fmla="*/ 112 w 116"/>
                <a:gd name="T13" fmla="*/ 6 h 153"/>
                <a:gd name="T14" fmla="*/ 115 w 116"/>
                <a:gd name="T15" fmla="*/ 1 h 153"/>
                <a:gd name="T16" fmla="*/ 116 w 116"/>
                <a:gd name="T17" fmla="*/ 0 h 153"/>
                <a:gd name="T18" fmla="*/ 115 w 116"/>
                <a:gd name="T19" fmla="*/ 1 h 153"/>
                <a:gd name="T20" fmla="*/ 112 w 116"/>
                <a:gd name="T21" fmla="*/ 6 h 153"/>
                <a:gd name="T22" fmla="*/ 101 w 116"/>
                <a:gd name="T23" fmla="*/ 24 h 153"/>
                <a:gd name="T24" fmla="*/ 62 w 116"/>
                <a:gd name="T25" fmla="*/ 79 h 153"/>
                <a:gd name="T26" fmla="*/ 19 w 116"/>
                <a:gd name="T27" fmla="*/ 132 h 153"/>
                <a:gd name="T28" fmla="*/ 6 w 116"/>
                <a:gd name="T29" fmla="*/ 148 h 153"/>
                <a:gd name="T30" fmla="*/ 2 w 116"/>
                <a:gd name="T31" fmla="*/ 152 h 153"/>
                <a:gd name="T32" fmla="*/ 0 w 116"/>
                <a:gd name="T33"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 h="153">
                  <a:moveTo>
                    <a:pt x="0" y="153"/>
                  </a:moveTo>
                  <a:cubicBezTo>
                    <a:pt x="0" y="153"/>
                    <a:pt x="1" y="153"/>
                    <a:pt x="1" y="152"/>
                  </a:cubicBezTo>
                  <a:cubicBezTo>
                    <a:pt x="2" y="150"/>
                    <a:pt x="3" y="149"/>
                    <a:pt x="5" y="147"/>
                  </a:cubicBezTo>
                  <a:cubicBezTo>
                    <a:pt x="8" y="143"/>
                    <a:pt x="13" y="138"/>
                    <a:pt x="18" y="131"/>
                  </a:cubicBezTo>
                  <a:cubicBezTo>
                    <a:pt x="29" y="118"/>
                    <a:pt x="44" y="99"/>
                    <a:pt x="60" y="78"/>
                  </a:cubicBezTo>
                  <a:cubicBezTo>
                    <a:pt x="76" y="57"/>
                    <a:pt x="90" y="37"/>
                    <a:pt x="100" y="23"/>
                  </a:cubicBezTo>
                  <a:cubicBezTo>
                    <a:pt x="105" y="16"/>
                    <a:pt x="109" y="10"/>
                    <a:pt x="112" y="6"/>
                  </a:cubicBezTo>
                  <a:cubicBezTo>
                    <a:pt x="113" y="4"/>
                    <a:pt x="114" y="2"/>
                    <a:pt x="115" y="1"/>
                  </a:cubicBezTo>
                  <a:cubicBezTo>
                    <a:pt x="116" y="0"/>
                    <a:pt x="116" y="0"/>
                    <a:pt x="116" y="0"/>
                  </a:cubicBezTo>
                  <a:cubicBezTo>
                    <a:pt x="116" y="0"/>
                    <a:pt x="116" y="0"/>
                    <a:pt x="115" y="1"/>
                  </a:cubicBezTo>
                  <a:cubicBezTo>
                    <a:pt x="115" y="3"/>
                    <a:pt x="114" y="4"/>
                    <a:pt x="112" y="6"/>
                  </a:cubicBezTo>
                  <a:cubicBezTo>
                    <a:pt x="110" y="10"/>
                    <a:pt x="106" y="16"/>
                    <a:pt x="101" y="24"/>
                  </a:cubicBezTo>
                  <a:cubicBezTo>
                    <a:pt x="92" y="38"/>
                    <a:pt x="78" y="58"/>
                    <a:pt x="62" y="79"/>
                  </a:cubicBezTo>
                  <a:cubicBezTo>
                    <a:pt x="46" y="101"/>
                    <a:pt x="31" y="119"/>
                    <a:pt x="19" y="132"/>
                  </a:cubicBezTo>
                  <a:cubicBezTo>
                    <a:pt x="14" y="139"/>
                    <a:pt x="9" y="144"/>
                    <a:pt x="6" y="148"/>
                  </a:cubicBezTo>
                  <a:cubicBezTo>
                    <a:pt x="4" y="149"/>
                    <a:pt x="3" y="151"/>
                    <a:pt x="2" y="152"/>
                  </a:cubicBezTo>
                  <a:cubicBezTo>
                    <a:pt x="1" y="153"/>
                    <a:pt x="0" y="153"/>
                    <a:pt x="0" y="153"/>
                  </a:cubicBezTo>
                  <a:close/>
                </a:path>
              </a:pathLst>
            </a:custGeom>
            <a:solidFill>
              <a:srgbClr val="697584"/>
            </a:solidFill>
            <a:ln>
              <a:noFill/>
            </a:ln>
          </p:spPr>
          <p:txBody>
            <a:bodyPr anchor="ctr"/>
            <a:lstStyle/>
            <a:p>
              <a:pPr algn="ctr"/>
            </a:p>
          </p:txBody>
        </p:sp>
        <p:sp>
          <p:nvSpPr>
            <p:cNvPr id="1049434" name="ïsľïḑé"/>
            <p:cNvSpPr/>
            <p:nvPr/>
          </p:nvSpPr>
          <p:spPr bwMode="auto">
            <a:xfrm>
              <a:off x="4479925" y="2976563"/>
              <a:ext cx="506413" cy="73025"/>
            </a:xfrm>
            <a:custGeom>
              <a:avLst/>
              <a:gdLst>
                <a:gd name="T0" fmla="*/ 1 w 124"/>
                <a:gd name="T1" fmla="*/ 1 h 18"/>
                <a:gd name="T2" fmla="*/ 5 w 124"/>
                <a:gd name="T3" fmla="*/ 1 h 18"/>
                <a:gd name="T4" fmla="*/ 19 w 124"/>
                <a:gd name="T5" fmla="*/ 2 h 18"/>
                <a:gd name="T6" fmla="*/ 63 w 124"/>
                <a:gd name="T7" fmla="*/ 8 h 18"/>
                <a:gd name="T8" fmla="*/ 106 w 124"/>
                <a:gd name="T9" fmla="*/ 14 h 18"/>
                <a:gd name="T10" fmla="*/ 119 w 124"/>
                <a:gd name="T11" fmla="*/ 16 h 18"/>
                <a:gd name="T12" fmla="*/ 124 w 124"/>
                <a:gd name="T13" fmla="*/ 17 h 18"/>
                <a:gd name="T14" fmla="*/ 119 w 124"/>
                <a:gd name="T15" fmla="*/ 17 h 18"/>
                <a:gd name="T16" fmla="*/ 106 w 124"/>
                <a:gd name="T17" fmla="*/ 16 h 18"/>
                <a:gd name="T18" fmla="*/ 62 w 124"/>
                <a:gd name="T19" fmla="*/ 10 h 18"/>
                <a:gd name="T20" fmla="*/ 19 w 124"/>
                <a:gd name="T21" fmla="*/ 4 h 18"/>
                <a:gd name="T22" fmla="*/ 5 w 124"/>
                <a:gd name="T23" fmla="*/ 2 h 18"/>
                <a:gd name="T24" fmla="*/ 1 w 124"/>
                <a:gd name="T25"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18">
                  <a:moveTo>
                    <a:pt x="1" y="1"/>
                  </a:moveTo>
                  <a:cubicBezTo>
                    <a:pt x="1" y="0"/>
                    <a:pt x="2" y="0"/>
                    <a:pt x="5" y="1"/>
                  </a:cubicBezTo>
                  <a:cubicBezTo>
                    <a:pt x="9" y="1"/>
                    <a:pt x="13" y="1"/>
                    <a:pt x="19" y="2"/>
                  </a:cubicBezTo>
                  <a:cubicBezTo>
                    <a:pt x="30" y="3"/>
                    <a:pt x="45" y="5"/>
                    <a:pt x="63" y="8"/>
                  </a:cubicBezTo>
                  <a:cubicBezTo>
                    <a:pt x="79" y="10"/>
                    <a:pt x="95" y="13"/>
                    <a:pt x="106" y="14"/>
                  </a:cubicBezTo>
                  <a:cubicBezTo>
                    <a:pt x="111" y="15"/>
                    <a:pt x="116" y="16"/>
                    <a:pt x="119" y="16"/>
                  </a:cubicBezTo>
                  <a:cubicBezTo>
                    <a:pt x="123" y="17"/>
                    <a:pt x="124" y="17"/>
                    <a:pt x="124" y="17"/>
                  </a:cubicBezTo>
                  <a:cubicBezTo>
                    <a:pt x="124" y="18"/>
                    <a:pt x="122" y="18"/>
                    <a:pt x="119" y="17"/>
                  </a:cubicBezTo>
                  <a:cubicBezTo>
                    <a:pt x="116" y="17"/>
                    <a:pt x="112" y="17"/>
                    <a:pt x="106" y="16"/>
                  </a:cubicBezTo>
                  <a:cubicBezTo>
                    <a:pt x="95" y="15"/>
                    <a:pt x="79" y="12"/>
                    <a:pt x="62" y="10"/>
                  </a:cubicBezTo>
                  <a:cubicBezTo>
                    <a:pt x="45" y="8"/>
                    <a:pt x="30" y="5"/>
                    <a:pt x="19" y="4"/>
                  </a:cubicBezTo>
                  <a:cubicBezTo>
                    <a:pt x="13" y="3"/>
                    <a:pt x="9" y="2"/>
                    <a:pt x="5" y="2"/>
                  </a:cubicBezTo>
                  <a:cubicBezTo>
                    <a:pt x="2" y="1"/>
                    <a:pt x="0" y="1"/>
                    <a:pt x="1" y="1"/>
                  </a:cubicBezTo>
                  <a:close/>
                </a:path>
              </a:pathLst>
            </a:custGeom>
            <a:solidFill>
              <a:srgbClr val="697584"/>
            </a:solidFill>
            <a:ln>
              <a:noFill/>
            </a:ln>
          </p:spPr>
          <p:txBody>
            <a:bodyPr anchor="ctr"/>
            <a:lstStyle/>
            <a:p>
              <a:pPr algn="ctr"/>
            </a:p>
          </p:txBody>
        </p:sp>
        <p:sp>
          <p:nvSpPr>
            <p:cNvPr id="1049435" name="íšlíďé"/>
            <p:cNvSpPr/>
            <p:nvPr/>
          </p:nvSpPr>
          <p:spPr bwMode="auto">
            <a:xfrm>
              <a:off x="4500563" y="3090863"/>
              <a:ext cx="481013" cy="358775"/>
            </a:xfrm>
            <a:custGeom>
              <a:avLst/>
              <a:gdLst>
                <a:gd name="T0" fmla="*/ 303 w 303"/>
                <a:gd name="T1" fmla="*/ 0 h 226"/>
                <a:gd name="T2" fmla="*/ 303 w 303"/>
                <a:gd name="T3" fmla="*/ 51 h 226"/>
                <a:gd name="T4" fmla="*/ 0 w 303"/>
                <a:gd name="T5" fmla="*/ 226 h 226"/>
                <a:gd name="T6" fmla="*/ 0 w 303"/>
                <a:gd name="T7" fmla="*/ 174 h 226"/>
                <a:gd name="T8" fmla="*/ 303 w 303"/>
                <a:gd name="T9" fmla="*/ 0 h 226"/>
              </a:gdLst>
              <a:ahLst/>
              <a:cxnLst>
                <a:cxn ang="0">
                  <a:pos x="T0" y="T1"/>
                </a:cxn>
                <a:cxn ang="0">
                  <a:pos x="T2" y="T3"/>
                </a:cxn>
                <a:cxn ang="0">
                  <a:pos x="T4" y="T5"/>
                </a:cxn>
                <a:cxn ang="0">
                  <a:pos x="T6" y="T7"/>
                </a:cxn>
                <a:cxn ang="0">
                  <a:pos x="T8" y="T9"/>
                </a:cxn>
              </a:cxnLst>
              <a:rect l="0" t="0" r="r" b="b"/>
              <a:pathLst>
                <a:path w="303" h="226">
                  <a:moveTo>
                    <a:pt x="303" y="0"/>
                  </a:moveTo>
                  <a:lnTo>
                    <a:pt x="303" y="51"/>
                  </a:lnTo>
                  <a:lnTo>
                    <a:pt x="0" y="226"/>
                  </a:lnTo>
                  <a:lnTo>
                    <a:pt x="0" y="174"/>
                  </a:lnTo>
                  <a:lnTo>
                    <a:pt x="303" y="0"/>
                  </a:lnTo>
                  <a:close/>
                </a:path>
              </a:pathLst>
            </a:custGeom>
            <a:solidFill>
              <a:srgbClr val="E2ECF8"/>
            </a:solidFill>
            <a:ln>
              <a:noFill/>
            </a:ln>
          </p:spPr>
          <p:txBody>
            <a:bodyPr anchor="ctr"/>
            <a:lstStyle/>
            <a:p>
              <a:pPr algn="ctr"/>
            </a:p>
          </p:txBody>
        </p:sp>
        <p:sp>
          <p:nvSpPr>
            <p:cNvPr id="1049436" name="i$ļiḑè"/>
            <p:cNvSpPr/>
            <p:nvPr/>
          </p:nvSpPr>
          <p:spPr bwMode="auto">
            <a:xfrm>
              <a:off x="4513263" y="3359150"/>
              <a:ext cx="484188" cy="354013"/>
            </a:xfrm>
            <a:custGeom>
              <a:avLst/>
              <a:gdLst>
                <a:gd name="T0" fmla="*/ 305 w 305"/>
                <a:gd name="T1" fmla="*/ 0 h 223"/>
                <a:gd name="T2" fmla="*/ 305 w 305"/>
                <a:gd name="T3" fmla="*/ 52 h 223"/>
                <a:gd name="T4" fmla="*/ 0 w 305"/>
                <a:gd name="T5" fmla="*/ 223 h 223"/>
                <a:gd name="T6" fmla="*/ 0 w 305"/>
                <a:gd name="T7" fmla="*/ 172 h 223"/>
                <a:gd name="T8" fmla="*/ 305 w 305"/>
                <a:gd name="T9" fmla="*/ 0 h 223"/>
              </a:gdLst>
              <a:ahLst/>
              <a:cxnLst>
                <a:cxn ang="0">
                  <a:pos x="T0" y="T1"/>
                </a:cxn>
                <a:cxn ang="0">
                  <a:pos x="T2" y="T3"/>
                </a:cxn>
                <a:cxn ang="0">
                  <a:pos x="T4" y="T5"/>
                </a:cxn>
                <a:cxn ang="0">
                  <a:pos x="T6" y="T7"/>
                </a:cxn>
                <a:cxn ang="0">
                  <a:pos x="T8" y="T9"/>
                </a:cxn>
              </a:cxnLst>
              <a:rect l="0" t="0" r="r" b="b"/>
              <a:pathLst>
                <a:path w="305" h="223">
                  <a:moveTo>
                    <a:pt x="305" y="0"/>
                  </a:moveTo>
                  <a:lnTo>
                    <a:pt x="305" y="52"/>
                  </a:lnTo>
                  <a:lnTo>
                    <a:pt x="0" y="223"/>
                  </a:lnTo>
                  <a:lnTo>
                    <a:pt x="0" y="172"/>
                  </a:lnTo>
                  <a:lnTo>
                    <a:pt x="305" y="0"/>
                  </a:lnTo>
                  <a:close/>
                </a:path>
              </a:pathLst>
            </a:custGeom>
            <a:solidFill>
              <a:srgbClr val="E2ECF8"/>
            </a:solidFill>
            <a:ln>
              <a:noFill/>
            </a:ln>
          </p:spPr>
          <p:txBody>
            <a:bodyPr anchor="ctr"/>
            <a:lstStyle/>
            <a:p>
              <a:pPr algn="ctr"/>
            </a:p>
          </p:txBody>
        </p:sp>
        <p:sp>
          <p:nvSpPr>
            <p:cNvPr id="1049437" name="ïṧľíḋè"/>
            <p:cNvSpPr/>
            <p:nvPr/>
          </p:nvSpPr>
          <p:spPr bwMode="auto">
            <a:xfrm>
              <a:off x="4525963" y="3489325"/>
              <a:ext cx="479425" cy="355600"/>
            </a:xfrm>
            <a:custGeom>
              <a:avLst/>
              <a:gdLst>
                <a:gd name="T0" fmla="*/ 302 w 302"/>
                <a:gd name="T1" fmla="*/ 0 h 224"/>
                <a:gd name="T2" fmla="*/ 302 w 302"/>
                <a:gd name="T3" fmla="*/ 52 h 224"/>
                <a:gd name="T4" fmla="*/ 0 w 302"/>
                <a:gd name="T5" fmla="*/ 224 h 224"/>
                <a:gd name="T6" fmla="*/ 0 w 302"/>
                <a:gd name="T7" fmla="*/ 172 h 224"/>
                <a:gd name="T8" fmla="*/ 302 w 302"/>
                <a:gd name="T9" fmla="*/ 0 h 224"/>
              </a:gdLst>
              <a:ahLst/>
              <a:cxnLst>
                <a:cxn ang="0">
                  <a:pos x="T0" y="T1"/>
                </a:cxn>
                <a:cxn ang="0">
                  <a:pos x="T2" y="T3"/>
                </a:cxn>
                <a:cxn ang="0">
                  <a:pos x="T4" y="T5"/>
                </a:cxn>
                <a:cxn ang="0">
                  <a:pos x="T6" y="T7"/>
                </a:cxn>
                <a:cxn ang="0">
                  <a:pos x="T8" y="T9"/>
                </a:cxn>
              </a:cxnLst>
              <a:rect l="0" t="0" r="r" b="b"/>
              <a:pathLst>
                <a:path w="302" h="224">
                  <a:moveTo>
                    <a:pt x="302" y="0"/>
                  </a:moveTo>
                  <a:lnTo>
                    <a:pt x="302" y="52"/>
                  </a:lnTo>
                  <a:lnTo>
                    <a:pt x="0" y="224"/>
                  </a:lnTo>
                  <a:lnTo>
                    <a:pt x="0" y="172"/>
                  </a:lnTo>
                  <a:lnTo>
                    <a:pt x="302" y="0"/>
                  </a:lnTo>
                  <a:close/>
                </a:path>
              </a:pathLst>
            </a:custGeom>
            <a:solidFill>
              <a:srgbClr val="E2ECF8"/>
            </a:solidFill>
            <a:ln>
              <a:noFill/>
            </a:ln>
          </p:spPr>
          <p:txBody>
            <a:bodyPr anchor="ctr"/>
            <a:lstStyle/>
            <a:p>
              <a:pPr algn="ctr"/>
            </a:p>
          </p:txBody>
        </p:sp>
        <p:sp>
          <p:nvSpPr>
            <p:cNvPr id="1049438" name="ísļíḋe"/>
            <p:cNvSpPr/>
            <p:nvPr/>
          </p:nvSpPr>
          <p:spPr bwMode="auto">
            <a:xfrm>
              <a:off x="4741863" y="3213100"/>
              <a:ext cx="239713" cy="215900"/>
            </a:xfrm>
            <a:custGeom>
              <a:avLst/>
              <a:gdLst>
                <a:gd name="T0" fmla="*/ 151 w 151"/>
                <a:gd name="T1" fmla="*/ 0 h 136"/>
                <a:gd name="T2" fmla="*/ 151 w 151"/>
                <a:gd name="T3" fmla="*/ 51 h 136"/>
                <a:gd name="T4" fmla="*/ 0 w 151"/>
                <a:gd name="T5" fmla="*/ 136 h 136"/>
                <a:gd name="T6" fmla="*/ 0 w 151"/>
                <a:gd name="T7" fmla="*/ 87 h 136"/>
                <a:gd name="T8" fmla="*/ 151 w 151"/>
                <a:gd name="T9" fmla="*/ 0 h 136"/>
              </a:gdLst>
              <a:ahLst/>
              <a:cxnLst>
                <a:cxn ang="0">
                  <a:pos x="T0" y="T1"/>
                </a:cxn>
                <a:cxn ang="0">
                  <a:pos x="T2" y="T3"/>
                </a:cxn>
                <a:cxn ang="0">
                  <a:pos x="T4" y="T5"/>
                </a:cxn>
                <a:cxn ang="0">
                  <a:pos x="T6" y="T7"/>
                </a:cxn>
                <a:cxn ang="0">
                  <a:pos x="T8" y="T9"/>
                </a:cxn>
              </a:cxnLst>
              <a:rect l="0" t="0" r="r" b="b"/>
              <a:pathLst>
                <a:path w="151" h="136">
                  <a:moveTo>
                    <a:pt x="151" y="0"/>
                  </a:moveTo>
                  <a:lnTo>
                    <a:pt x="151" y="51"/>
                  </a:lnTo>
                  <a:lnTo>
                    <a:pt x="0" y="136"/>
                  </a:lnTo>
                  <a:lnTo>
                    <a:pt x="0" y="87"/>
                  </a:lnTo>
                  <a:lnTo>
                    <a:pt x="151" y="0"/>
                  </a:lnTo>
                  <a:close/>
                </a:path>
              </a:pathLst>
            </a:custGeom>
            <a:solidFill>
              <a:srgbClr val="E2ECF8"/>
            </a:solidFill>
            <a:ln>
              <a:noFill/>
            </a:ln>
          </p:spPr>
          <p:txBody>
            <a:bodyPr anchor="ctr"/>
            <a:lstStyle/>
            <a:p>
              <a:pPr algn="ctr"/>
            </a:p>
          </p:txBody>
        </p:sp>
        <p:sp>
          <p:nvSpPr>
            <p:cNvPr id="1049439" name="isļîḑe"/>
            <p:cNvSpPr/>
            <p:nvPr/>
          </p:nvSpPr>
          <p:spPr bwMode="auto">
            <a:xfrm>
              <a:off x="5054600" y="2887663"/>
              <a:ext cx="774700" cy="793750"/>
            </a:xfrm>
            <a:custGeom>
              <a:avLst/>
              <a:gdLst>
                <a:gd name="T0" fmla="*/ 488 w 488"/>
                <a:gd name="T1" fmla="*/ 228 h 500"/>
                <a:gd name="T2" fmla="*/ 488 w 488"/>
                <a:gd name="T3" fmla="*/ 0 h 500"/>
                <a:gd name="T4" fmla="*/ 0 w 488"/>
                <a:gd name="T5" fmla="*/ 285 h 500"/>
                <a:gd name="T6" fmla="*/ 3 w 488"/>
                <a:gd name="T7" fmla="*/ 500 h 500"/>
                <a:gd name="T8" fmla="*/ 488 w 488"/>
                <a:gd name="T9" fmla="*/ 228 h 500"/>
              </a:gdLst>
              <a:ahLst/>
              <a:cxnLst>
                <a:cxn ang="0">
                  <a:pos x="T0" y="T1"/>
                </a:cxn>
                <a:cxn ang="0">
                  <a:pos x="T2" y="T3"/>
                </a:cxn>
                <a:cxn ang="0">
                  <a:pos x="T4" y="T5"/>
                </a:cxn>
                <a:cxn ang="0">
                  <a:pos x="T6" y="T7"/>
                </a:cxn>
                <a:cxn ang="0">
                  <a:pos x="T8" y="T9"/>
                </a:cxn>
              </a:cxnLst>
              <a:rect l="0" t="0" r="r" b="b"/>
              <a:pathLst>
                <a:path w="488" h="500">
                  <a:moveTo>
                    <a:pt x="488" y="228"/>
                  </a:moveTo>
                  <a:lnTo>
                    <a:pt x="488" y="0"/>
                  </a:lnTo>
                  <a:lnTo>
                    <a:pt x="0" y="285"/>
                  </a:lnTo>
                  <a:lnTo>
                    <a:pt x="3" y="500"/>
                  </a:lnTo>
                  <a:lnTo>
                    <a:pt x="488" y="228"/>
                  </a:lnTo>
                  <a:close/>
                </a:path>
              </a:pathLst>
            </a:custGeom>
            <a:solidFill>
              <a:srgbClr val="F8C487"/>
            </a:solidFill>
            <a:ln>
              <a:noFill/>
            </a:ln>
          </p:spPr>
          <p:txBody>
            <a:bodyPr anchor="ctr"/>
            <a:lstStyle/>
            <a:p>
              <a:pPr algn="ctr"/>
            </a:p>
          </p:txBody>
        </p:sp>
        <p:sp>
          <p:nvSpPr>
            <p:cNvPr id="1049440" name="íṣļîḍé"/>
            <p:cNvSpPr/>
            <p:nvPr/>
          </p:nvSpPr>
          <p:spPr bwMode="auto">
            <a:xfrm>
              <a:off x="5776913" y="2085975"/>
              <a:ext cx="28575" cy="28575"/>
            </a:xfrm>
            <a:prstGeom prst="ellipse">
              <a:avLst/>
            </a:prstGeom>
            <a:solidFill>
              <a:srgbClr val="F8F9FB"/>
            </a:solidFill>
            <a:ln>
              <a:noFill/>
            </a:ln>
          </p:spPr>
          <p:txBody>
            <a:bodyPr anchor="ctr"/>
            <a:lstStyle/>
            <a:p>
              <a:pPr algn="ctr"/>
            </a:p>
          </p:txBody>
        </p:sp>
        <p:sp>
          <p:nvSpPr>
            <p:cNvPr id="1049441" name="iṧ1îďe"/>
            <p:cNvSpPr/>
            <p:nvPr/>
          </p:nvSpPr>
          <p:spPr bwMode="auto">
            <a:xfrm>
              <a:off x="5738813" y="2105025"/>
              <a:ext cx="25400" cy="25400"/>
            </a:xfrm>
            <a:prstGeom prst="ellipse">
              <a:avLst/>
            </a:prstGeom>
            <a:solidFill>
              <a:srgbClr val="F8F9FB"/>
            </a:solidFill>
            <a:ln>
              <a:noFill/>
            </a:ln>
          </p:spPr>
          <p:txBody>
            <a:bodyPr anchor="ctr"/>
            <a:lstStyle/>
            <a:p>
              <a:pPr algn="ctr"/>
            </a:p>
          </p:txBody>
        </p:sp>
        <p:sp>
          <p:nvSpPr>
            <p:cNvPr id="1049442" name="iš1îḍé"/>
            <p:cNvSpPr/>
            <p:nvPr/>
          </p:nvSpPr>
          <p:spPr bwMode="auto">
            <a:xfrm>
              <a:off x="5813425" y="2068513"/>
              <a:ext cx="23813" cy="25400"/>
            </a:xfrm>
            <a:custGeom>
              <a:avLst/>
              <a:gdLst>
                <a:gd name="T0" fmla="*/ 0 w 6"/>
                <a:gd name="T1" fmla="*/ 3 h 6"/>
                <a:gd name="T2" fmla="*/ 3 w 6"/>
                <a:gd name="T3" fmla="*/ 6 h 6"/>
                <a:gd name="T4" fmla="*/ 6 w 6"/>
                <a:gd name="T5" fmla="*/ 3 h 6"/>
                <a:gd name="T6" fmla="*/ 3 w 6"/>
                <a:gd name="T7" fmla="*/ 0 h 6"/>
                <a:gd name="T8" fmla="*/ 0 w 6"/>
                <a:gd name="T9" fmla="*/ 3 h 6"/>
              </a:gdLst>
              <a:ahLst/>
              <a:cxnLst>
                <a:cxn ang="0">
                  <a:pos x="T0" y="T1"/>
                </a:cxn>
                <a:cxn ang="0">
                  <a:pos x="T2" y="T3"/>
                </a:cxn>
                <a:cxn ang="0">
                  <a:pos x="T4" y="T5"/>
                </a:cxn>
                <a:cxn ang="0">
                  <a:pos x="T6" y="T7"/>
                </a:cxn>
                <a:cxn ang="0">
                  <a:pos x="T8" y="T9"/>
                </a:cxn>
              </a:cxnLst>
              <a:rect l="0" t="0" r="r" b="b"/>
              <a:pathLst>
                <a:path w="6" h="6">
                  <a:moveTo>
                    <a:pt x="0" y="3"/>
                  </a:moveTo>
                  <a:cubicBezTo>
                    <a:pt x="0" y="5"/>
                    <a:pt x="1" y="6"/>
                    <a:pt x="3" y="6"/>
                  </a:cubicBezTo>
                  <a:cubicBezTo>
                    <a:pt x="5" y="6"/>
                    <a:pt x="6" y="5"/>
                    <a:pt x="6" y="3"/>
                  </a:cubicBezTo>
                  <a:cubicBezTo>
                    <a:pt x="6" y="1"/>
                    <a:pt x="5" y="0"/>
                    <a:pt x="3" y="0"/>
                  </a:cubicBezTo>
                  <a:cubicBezTo>
                    <a:pt x="1" y="0"/>
                    <a:pt x="0" y="2"/>
                    <a:pt x="0" y="3"/>
                  </a:cubicBezTo>
                  <a:close/>
                </a:path>
              </a:pathLst>
            </a:custGeom>
            <a:solidFill>
              <a:srgbClr val="F8F9FB"/>
            </a:solidFill>
            <a:ln>
              <a:noFill/>
            </a:ln>
          </p:spPr>
          <p:txBody>
            <a:bodyPr anchor="ctr"/>
            <a:lstStyle/>
            <a:p>
              <a:pPr algn="ctr"/>
            </a:p>
          </p:txBody>
        </p:sp>
        <p:sp>
          <p:nvSpPr>
            <p:cNvPr id="1049443" name="ïṥḷïḑè"/>
            <p:cNvSpPr/>
            <p:nvPr/>
          </p:nvSpPr>
          <p:spPr bwMode="auto">
            <a:xfrm>
              <a:off x="2744788" y="2903538"/>
              <a:ext cx="1508125" cy="2076450"/>
            </a:xfrm>
            <a:custGeom>
              <a:avLst/>
              <a:gdLst>
                <a:gd name="T0" fmla="*/ 0 w 950"/>
                <a:gd name="T1" fmla="*/ 531 h 1308"/>
                <a:gd name="T2" fmla="*/ 0 w 950"/>
                <a:gd name="T3" fmla="*/ 1308 h 1308"/>
                <a:gd name="T4" fmla="*/ 950 w 950"/>
                <a:gd name="T5" fmla="*/ 772 h 1308"/>
                <a:gd name="T6" fmla="*/ 947 w 950"/>
                <a:gd name="T7" fmla="*/ 0 h 1308"/>
                <a:gd name="T8" fmla="*/ 0 w 950"/>
                <a:gd name="T9" fmla="*/ 531 h 1308"/>
              </a:gdLst>
              <a:ahLst/>
              <a:cxnLst>
                <a:cxn ang="0">
                  <a:pos x="T0" y="T1"/>
                </a:cxn>
                <a:cxn ang="0">
                  <a:pos x="T2" y="T3"/>
                </a:cxn>
                <a:cxn ang="0">
                  <a:pos x="T4" y="T5"/>
                </a:cxn>
                <a:cxn ang="0">
                  <a:pos x="T6" y="T7"/>
                </a:cxn>
                <a:cxn ang="0">
                  <a:pos x="T8" y="T9"/>
                </a:cxn>
              </a:cxnLst>
              <a:rect l="0" t="0" r="r" b="b"/>
              <a:pathLst>
                <a:path w="950" h="1308">
                  <a:moveTo>
                    <a:pt x="0" y="531"/>
                  </a:moveTo>
                  <a:lnTo>
                    <a:pt x="0" y="1308"/>
                  </a:lnTo>
                  <a:lnTo>
                    <a:pt x="950" y="772"/>
                  </a:lnTo>
                  <a:lnTo>
                    <a:pt x="947" y="0"/>
                  </a:lnTo>
                  <a:lnTo>
                    <a:pt x="0" y="531"/>
                  </a:lnTo>
                  <a:close/>
                </a:path>
              </a:pathLst>
            </a:custGeom>
            <a:solidFill>
              <a:srgbClr val="F8F9FB"/>
            </a:solidFill>
            <a:ln>
              <a:noFill/>
            </a:ln>
          </p:spPr>
          <p:txBody>
            <a:bodyPr anchor="ctr"/>
            <a:lstStyle/>
            <a:p>
              <a:pPr algn="ctr"/>
            </a:p>
          </p:txBody>
        </p:sp>
        <p:sp>
          <p:nvSpPr>
            <p:cNvPr id="1049444" name="ïSļidê"/>
            <p:cNvSpPr/>
            <p:nvPr/>
          </p:nvSpPr>
          <p:spPr bwMode="auto">
            <a:xfrm>
              <a:off x="2744788" y="2900363"/>
              <a:ext cx="1508125" cy="968375"/>
            </a:xfrm>
            <a:custGeom>
              <a:avLst/>
              <a:gdLst>
                <a:gd name="T0" fmla="*/ 950 w 950"/>
                <a:gd name="T1" fmla="*/ 0 h 610"/>
                <a:gd name="T2" fmla="*/ 950 w 950"/>
                <a:gd name="T3" fmla="*/ 71 h 610"/>
                <a:gd name="T4" fmla="*/ 0 w 950"/>
                <a:gd name="T5" fmla="*/ 610 h 610"/>
                <a:gd name="T6" fmla="*/ 0 w 950"/>
                <a:gd name="T7" fmla="*/ 530 h 610"/>
                <a:gd name="T8" fmla="*/ 950 w 950"/>
                <a:gd name="T9" fmla="*/ 0 h 610"/>
              </a:gdLst>
              <a:ahLst/>
              <a:cxnLst>
                <a:cxn ang="0">
                  <a:pos x="T0" y="T1"/>
                </a:cxn>
                <a:cxn ang="0">
                  <a:pos x="T2" y="T3"/>
                </a:cxn>
                <a:cxn ang="0">
                  <a:pos x="T4" y="T5"/>
                </a:cxn>
                <a:cxn ang="0">
                  <a:pos x="T6" y="T7"/>
                </a:cxn>
                <a:cxn ang="0">
                  <a:pos x="T8" y="T9"/>
                </a:cxn>
              </a:cxnLst>
              <a:rect l="0" t="0" r="r" b="b"/>
              <a:pathLst>
                <a:path w="950" h="610">
                  <a:moveTo>
                    <a:pt x="950" y="0"/>
                  </a:moveTo>
                  <a:lnTo>
                    <a:pt x="950" y="71"/>
                  </a:lnTo>
                  <a:lnTo>
                    <a:pt x="0" y="610"/>
                  </a:lnTo>
                  <a:lnTo>
                    <a:pt x="0" y="530"/>
                  </a:lnTo>
                  <a:lnTo>
                    <a:pt x="950" y="0"/>
                  </a:lnTo>
                  <a:close/>
                </a:path>
              </a:pathLst>
            </a:custGeom>
            <a:solidFill>
              <a:srgbClr val="D3D3D3"/>
            </a:solidFill>
            <a:ln>
              <a:noFill/>
            </a:ln>
          </p:spPr>
          <p:txBody>
            <a:bodyPr anchor="ctr"/>
            <a:lstStyle/>
            <a:p>
              <a:pPr algn="ctr"/>
            </a:p>
          </p:txBody>
        </p:sp>
        <p:sp>
          <p:nvSpPr>
            <p:cNvPr id="1049445" name="ïṥļíďê"/>
            <p:cNvSpPr/>
            <p:nvPr/>
          </p:nvSpPr>
          <p:spPr bwMode="auto">
            <a:xfrm>
              <a:off x="3359150" y="3257550"/>
              <a:ext cx="795338" cy="520700"/>
            </a:xfrm>
            <a:custGeom>
              <a:avLst/>
              <a:gdLst>
                <a:gd name="T0" fmla="*/ 501 w 501"/>
                <a:gd name="T1" fmla="*/ 49 h 328"/>
                <a:gd name="T2" fmla="*/ 498 w 501"/>
                <a:gd name="T3" fmla="*/ 0 h 328"/>
                <a:gd name="T4" fmla="*/ 0 w 501"/>
                <a:gd name="T5" fmla="*/ 277 h 328"/>
                <a:gd name="T6" fmla="*/ 3 w 501"/>
                <a:gd name="T7" fmla="*/ 328 h 328"/>
                <a:gd name="T8" fmla="*/ 501 w 501"/>
                <a:gd name="T9" fmla="*/ 49 h 328"/>
              </a:gdLst>
              <a:ahLst/>
              <a:cxnLst>
                <a:cxn ang="0">
                  <a:pos x="T0" y="T1"/>
                </a:cxn>
                <a:cxn ang="0">
                  <a:pos x="T2" y="T3"/>
                </a:cxn>
                <a:cxn ang="0">
                  <a:pos x="T4" y="T5"/>
                </a:cxn>
                <a:cxn ang="0">
                  <a:pos x="T6" y="T7"/>
                </a:cxn>
                <a:cxn ang="0">
                  <a:pos x="T8" y="T9"/>
                </a:cxn>
              </a:cxnLst>
              <a:rect l="0" t="0" r="r" b="b"/>
              <a:pathLst>
                <a:path w="501" h="328">
                  <a:moveTo>
                    <a:pt x="501" y="49"/>
                  </a:moveTo>
                  <a:lnTo>
                    <a:pt x="498" y="0"/>
                  </a:lnTo>
                  <a:lnTo>
                    <a:pt x="0" y="277"/>
                  </a:lnTo>
                  <a:lnTo>
                    <a:pt x="3" y="328"/>
                  </a:lnTo>
                  <a:lnTo>
                    <a:pt x="501" y="49"/>
                  </a:lnTo>
                  <a:close/>
                </a:path>
              </a:pathLst>
            </a:custGeom>
            <a:solidFill>
              <a:srgbClr val="E2ECF8"/>
            </a:solidFill>
            <a:ln>
              <a:noFill/>
            </a:ln>
          </p:spPr>
          <p:txBody>
            <a:bodyPr anchor="ctr"/>
            <a:lstStyle/>
            <a:p>
              <a:pPr algn="ctr"/>
            </a:p>
          </p:txBody>
        </p:sp>
        <p:sp>
          <p:nvSpPr>
            <p:cNvPr id="1049446" name="ï$ľïḋé"/>
            <p:cNvSpPr/>
            <p:nvPr/>
          </p:nvSpPr>
          <p:spPr bwMode="auto">
            <a:xfrm>
              <a:off x="3429000" y="4006850"/>
              <a:ext cx="481013" cy="354013"/>
            </a:xfrm>
            <a:custGeom>
              <a:avLst/>
              <a:gdLst>
                <a:gd name="T0" fmla="*/ 303 w 303"/>
                <a:gd name="T1" fmla="*/ 0 h 223"/>
                <a:gd name="T2" fmla="*/ 303 w 303"/>
                <a:gd name="T3" fmla="*/ 51 h 223"/>
                <a:gd name="T4" fmla="*/ 0 w 303"/>
                <a:gd name="T5" fmla="*/ 223 h 223"/>
                <a:gd name="T6" fmla="*/ 0 w 303"/>
                <a:gd name="T7" fmla="*/ 175 h 223"/>
                <a:gd name="T8" fmla="*/ 303 w 303"/>
                <a:gd name="T9" fmla="*/ 0 h 223"/>
              </a:gdLst>
              <a:ahLst/>
              <a:cxnLst>
                <a:cxn ang="0">
                  <a:pos x="T0" y="T1"/>
                </a:cxn>
                <a:cxn ang="0">
                  <a:pos x="T2" y="T3"/>
                </a:cxn>
                <a:cxn ang="0">
                  <a:pos x="T4" y="T5"/>
                </a:cxn>
                <a:cxn ang="0">
                  <a:pos x="T6" y="T7"/>
                </a:cxn>
                <a:cxn ang="0">
                  <a:pos x="T8" y="T9"/>
                </a:cxn>
              </a:cxnLst>
              <a:rect l="0" t="0" r="r" b="b"/>
              <a:pathLst>
                <a:path w="303" h="223">
                  <a:moveTo>
                    <a:pt x="303" y="0"/>
                  </a:moveTo>
                  <a:lnTo>
                    <a:pt x="303" y="51"/>
                  </a:lnTo>
                  <a:lnTo>
                    <a:pt x="0" y="223"/>
                  </a:lnTo>
                  <a:lnTo>
                    <a:pt x="0" y="175"/>
                  </a:lnTo>
                  <a:lnTo>
                    <a:pt x="303" y="0"/>
                  </a:lnTo>
                  <a:close/>
                </a:path>
              </a:pathLst>
            </a:custGeom>
            <a:solidFill>
              <a:srgbClr val="E2ECF8"/>
            </a:solidFill>
            <a:ln>
              <a:noFill/>
            </a:ln>
          </p:spPr>
          <p:txBody>
            <a:bodyPr anchor="ctr"/>
            <a:lstStyle/>
            <a:p>
              <a:pPr algn="ctr"/>
            </a:p>
          </p:txBody>
        </p:sp>
        <p:sp>
          <p:nvSpPr>
            <p:cNvPr id="1049447" name="íŝlîdè"/>
            <p:cNvSpPr/>
            <p:nvPr/>
          </p:nvSpPr>
          <p:spPr bwMode="auto">
            <a:xfrm>
              <a:off x="3714750" y="3986213"/>
              <a:ext cx="484188" cy="354013"/>
            </a:xfrm>
            <a:custGeom>
              <a:avLst/>
              <a:gdLst>
                <a:gd name="T0" fmla="*/ 305 w 305"/>
                <a:gd name="T1" fmla="*/ 0 h 223"/>
                <a:gd name="T2" fmla="*/ 305 w 305"/>
                <a:gd name="T3" fmla="*/ 52 h 223"/>
                <a:gd name="T4" fmla="*/ 0 w 305"/>
                <a:gd name="T5" fmla="*/ 223 h 223"/>
                <a:gd name="T6" fmla="*/ 0 w 305"/>
                <a:gd name="T7" fmla="*/ 175 h 223"/>
                <a:gd name="T8" fmla="*/ 305 w 305"/>
                <a:gd name="T9" fmla="*/ 0 h 223"/>
              </a:gdLst>
              <a:ahLst/>
              <a:cxnLst>
                <a:cxn ang="0">
                  <a:pos x="T0" y="T1"/>
                </a:cxn>
                <a:cxn ang="0">
                  <a:pos x="T2" y="T3"/>
                </a:cxn>
                <a:cxn ang="0">
                  <a:pos x="T4" y="T5"/>
                </a:cxn>
                <a:cxn ang="0">
                  <a:pos x="T6" y="T7"/>
                </a:cxn>
                <a:cxn ang="0">
                  <a:pos x="T8" y="T9"/>
                </a:cxn>
              </a:cxnLst>
              <a:rect l="0" t="0" r="r" b="b"/>
              <a:pathLst>
                <a:path w="305" h="223">
                  <a:moveTo>
                    <a:pt x="305" y="0"/>
                  </a:moveTo>
                  <a:lnTo>
                    <a:pt x="305" y="52"/>
                  </a:lnTo>
                  <a:lnTo>
                    <a:pt x="0" y="223"/>
                  </a:lnTo>
                  <a:lnTo>
                    <a:pt x="0" y="175"/>
                  </a:lnTo>
                  <a:lnTo>
                    <a:pt x="305" y="0"/>
                  </a:lnTo>
                  <a:close/>
                </a:path>
              </a:pathLst>
            </a:custGeom>
            <a:solidFill>
              <a:srgbClr val="E2ECF8"/>
            </a:solidFill>
            <a:ln>
              <a:noFill/>
            </a:ln>
          </p:spPr>
          <p:txBody>
            <a:bodyPr anchor="ctr"/>
            <a:lstStyle/>
            <a:p>
              <a:pPr algn="ctr"/>
            </a:p>
          </p:txBody>
        </p:sp>
        <p:sp>
          <p:nvSpPr>
            <p:cNvPr id="1049448" name="iṣḷïḑe"/>
            <p:cNvSpPr/>
            <p:nvPr/>
          </p:nvSpPr>
          <p:spPr bwMode="auto">
            <a:xfrm>
              <a:off x="2805113" y="4430713"/>
              <a:ext cx="327025" cy="292100"/>
            </a:xfrm>
            <a:custGeom>
              <a:avLst/>
              <a:gdLst>
                <a:gd name="T0" fmla="*/ 206 w 206"/>
                <a:gd name="T1" fmla="*/ 0 h 184"/>
                <a:gd name="T2" fmla="*/ 206 w 206"/>
                <a:gd name="T3" fmla="*/ 56 h 184"/>
                <a:gd name="T4" fmla="*/ 0 w 206"/>
                <a:gd name="T5" fmla="*/ 184 h 184"/>
                <a:gd name="T6" fmla="*/ 0 w 206"/>
                <a:gd name="T7" fmla="*/ 128 h 184"/>
                <a:gd name="T8" fmla="*/ 206 w 206"/>
                <a:gd name="T9" fmla="*/ 0 h 184"/>
              </a:gdLst>
              <a:ahLst/>
              <a:cxnLst>
                <a:cxn ang="0">
                  <a:pos x="T0" y="T1"/>
                </a:cxn>
                <a:cxn ang="0">
                  <a:pos x="T2" y="T3"/>
                </a:cxn>
                <a:cxn ang="0">
                  <a:pos x="T4" y="T5"/>
                </a:cxn>
                <a:cxn ang="0">
                  <a:pos x="T6" y="T7"/>
                </a:cxn>
                <a:cxn ang="0">
                  <a:pos x="T8" y="T9"/>
                </a:cxn>
              </a:cxnLst>
              <a:rect l="0" t="0" r="r" b="b"/>
              <a:pathLst>
                <a:path w="206" h="184">
                  <a:moveTo>
                    <a:pt x="206" y="0"/>
                  </a:moveTo>
                  <a:lnTo>
                    <a:pt x="206" y="56"/>
                  </a:lnTo>
                  <a:lnTo>
                    <a:pt x="0" y="184"/>
                  </a:lnTo>
                  <a:lnTo>
                    <a:pt x="0" y="128"/>
                  </a:lnTo>
                  <a:lnTo>
                    <a:pt x="206" y="0"/>
                  </a:lnTo>
                  <a:close/>
                </a:path>
              </a:pathLst>
            </a:custGeom>
            <a:solidFill>
              <a:srgbClr val="E2ECF8"/>
            </a:solidFill>
            <a:ln>
              <a:noFill/>
            </a:ln>
          </p:spPr>
          <p:txBody>
            <a:bodyPr anchor="ctr"/>
            <a:lstStyle/>
            <a:p>
              <a:pPr algn="ctr"/>
            </a:p>
          </p:txBody>
        </p:sp>
        <p:sp>
          <p:nvSpPr>
            <p:cNvPr id="1049449" name="íṡ1iḓè"/>
            <p:cNvSpPr/>
            <p:nvPr/>
          </p:nvSpPr>
          <p:spPr bwMode="auto">
            <a:xfrm>
              <a:off x="2822575" y="4568825"/>
              <a:ext cx="325438" cy="293688"/>
            </a:xfrm>
            <a:custGeom>
              <a:avLst/>
              <a:gdLst>
                <a:gd name="T0" fmla="*/ 205 w 205"/>
                <a:gd name="T1" fmla="*/ 0 h 185"/>
                <a:gd name="T2" fmla="*/ 205 w 205"/>
                <a:gd name="T3" fmla="*/ 56 h 185"/>
                <a:gd name="T4" fmla="*/ 0 w 205"/>
                <a:gd name="T5" fmla="*/ 185 h 185"/>
                <a:gd name="T6" fmla="*/ 0 w 205"/>
                <a:gd name="T7" fmla="*/ 128 h 185"/>
                <a:gd name="T8" fmla="*/ 205 w 205"/>
                <a:gd name="T9" fmla="*/ 0 h 185"/>
              </a:gdLst>
              <a:ahLst/>
              <a:cxnLst>
                <a:cxn ang="0">
                  <a:pos x="T0" y="T1"/>
                </a:cxn>
                <a:cxn ang="0">
                  <a:pos x="T2" y="T3"/>
                </a:cxn>
                <a:cxn ang="0">
                  <a:pos x="T4" y="T5"/>
                </a:cxn>
                <a:cxn ang="0">
                  <a:pos x="T6" y="T7"/>
                </a:cxn>
                <a:cxn ang="0">
                  <a:pos x="T8" y="T9"/>
                </a:cxn>
              </a:cxnLst>
              <a:rect l="0" t="0" r="r" b="b"/>
              <a:pathLst>
                <a:path w="205" h="185">
                  <a:moveTo>
                    <a:pt x="205" y="0"/>
                  </a:moveTo>
                  <a:lnTo>
                    <a:pt x="205" y="56"/>
                  </a:lnTo>
                  <a:lnTo>
                    <a:pt x="0" y="185"/>
                  </a:lnTo>
                  <a:lnTo>
                    <a:pt x="0" y="128"/>
                  </a:lnTo>
                  <a:lnTo>
                    <a:pt x="205" y="0"/>
                  </a:lnTo>
                  <a:close/>
                </a:path>
              </a:pathLst>
            </a:custGeom>
            <a:solidFill>
              <a:srgbClr val="E2ECF8"/>
            </a:solidFill>
            <a:ln>
              <a:noFill/>
            </a:ln>
          </p:spPr>
          <p:txBody>
            <a:bodyPr anchor="ctr"/>
            <a:lstStyle/>
            <a:p>
              <a:pPr algn="ctr"/>
            </a:p>
          </p:txBody>
        </p:sp>
        <p:sp>
          <p:nvSpPr>
            <p:cNvPr id="1049450" name="ïSļíḑè"/>
            <p:cNvSpPr/>
            <p:nvPr/>
          </p:nvSpPr>
          <p:spPr bwMode="auto">
            <a:xfrm>
              <a:off x="3946525" y="3856038"/>
              <a:ext cx="244475" cy="215900"/>
            </a:xfrm>
            <a:custGeom>
              <a:avLst/>
              <a:gdLst>
                <a:gd name="T0" fmla="*/ 154 w 154"/>
                <a:gd name="T1" fmla="*/ 0 h 136"/>
                <a:gd name="T2" fmla="*/ 154 w 154"/>
                <a:gd name="T3" fmla="*/ 49 h 136"/>
                <a:gd name="T4" fmla="*/ 0 w 154"/>
                <a:gd name="T5" fmla="*/ 136 h 136"/>
                <a:gd name="T6" fmla="*/ 0 w 154"/>
                <a:gd name="T7" fmla="*/ 85 h 136"/>
                <a:gd name="T8" fmla="*/ 154 w 154"/>
                <a:gd name="T9" fmla="*/ 0 h 136"/>
              </a:gdLst>
              <a:ahLst/>
              <a:cxnLst>
                <a:cxn ang="0">
                  <a:pos x="T0" y="T1"/>
                </a:cxn>
                <a:cxn ang="0">
                  <a:pos x="T2" y="T3"/>
                </a:cxn>
                <a:cxn ang="0">
                  <a:pos x="T4" y="T5"/>
                </a:cxn>
                <a:cxn ang="0">
                  <a:pos x="T6" y="T7"/>
                </a:cxn>
                <a:cxn ang="0">
                  <a:pos x="T8" y="T9"/>
                </a:cxn>
              </a:cxnLst>
              <a:rect l="0" t="0" r="r" b="b"/>
              <a:pathLst>
                <a:path w="154" h="136">
                  <a:moveTo>
                    <a:pt x="154" y="0"/>
                  </a:moveTo>
                  <a:lnTo>
                    <a:pt x="154" y="49"/>
                  </a:lnTo>
                  <a:lnTo>
                    <a:pt x="0" y="136"/>
                  </a:lnTo>
                  <a:lnTo>
                    <a:pt x="0" y="85"/>
                  </a:lnTo>
                  <a:lnTo>
                    <a:pt x="154" y="0"/>
                  </a:lnTo>
                  <a:close/>
                </a:path>
              </a:pathLst>
            </a:custGeom>
            <a:solidFill>
              <a:srgbClr val="E2ECF8"/>
            </a:solidFill>
            <a:ln>
              <a:noFill/>
            </a:ln>
          </p:spPr>
          <p:txBody>
            <a:bodyPr anchor="ctr"/>
            <a:lstStyle/>
            <a:p>
              <a:pPr algn="ctr"/>
            </a:p>
          </p:txBody>
        </p:sp>
        <p:sp>
          <p:nvSpPr>
            <p:cNvPr id="1049451" name="íš1iḓe"/>
            <p:cNvSpPr/>
            <p:nvPr/>
          </p:nvSpPr>
          <p:spPr bwMode="auto">
            <a:xfrm>
              <a:off x="2805113" y="3816350"/>
              <a:ext cx="327025" cy="736600"/>
            </a:xfrm>
            <a:custGeom>
              <a:avLst/>
              <a:gdLst>
                <a:gd name="T0" fmla="*/ 206 w 206"/>
                <a:gd name="T1" fmla="*/ 341 h 464"/>
                <a:gd name="T2" fmla="*/ 206 w 206"/>
                <a:gd name="T3" fmla="*/ 0 h 464"/>
                <a:gd name="T4" fmla="*/ 0 w 206"/>
                <a:gd name="T5" fmla="*/ 112 h 464"/>
                <a:gd name="T6" fmla="*/ 0 w 206"/>
                <a:gd name="T7" fmla="*/ 464 h 464"/>
                <a:gd name="T8" fmla="*/ 206 w 206"/>
                <a:gd name="T9" fmla="*/ 341 h 464"/>
              </a:gdLst>
              <a:ahLst/>
              <a:cxnLst>
                <a:cxn ang="0">
                  <a:pos x="T0" y="T1"/>
                </a:cxn>
                <a:cxn ang="0">
                  <a:pos x="T2" y="T3"/>
                </a:cxn>
                <a:cxn ang="0">
                  <a:pos x="T4" y="T5"/>
                </a:cxn>
                <a:cxn ang="0">
                  <a:pos x="T6" y="T7"/>
                </a:cxn>
                <a:cxn ang="0">
                  <a:pos x="T8" y="T9"/>
                </a:cxn>
              </a:cxnLst>
              <a:rect l="0" t="0" r="r" b="b"/>
              <a:pathLst>
                <a:path w="206" h="464">
                  <a:moveTo>
                    <a:pt x="206" y="341"/>
                  </a:moveTo>
                  <a:lnTo>
                    <a:pt x="206" y="0"/>
                  </a:lnTo>
                  <a:lnTo>
                    <a:pt x="0" y="112"/>
                  </a:lnTo>
                  <a:lnTo>
                    <a:pt x="0" y="464"/>
                  </a:lnTo>
                  <a:lnTo>
                    <a:pt x="206" y="341"/>
                  </a:lnTo>
                  <a:close/>
                </a:path>
              </a:pathLst>
            </a:custGeom>
            <a:solidFill>
              <a:srgbClr val="F8C487"/>
            </a:solidFill>
            <a:ln>
              <a:noFill/>
            </a:ln>
          </p:spPr>
          <p:txBody>
            <a:bodyPr anchor="ctr"/>
            <a:lstStyle/>
            <a:p>
              <a:pPr algn="ctr"/>
            </a:p>
          </p:txBody>
        </p:sp>
        <p:sp>
          <p:nvSpPr>
            <p:cNvPr id="1049452" name="íSlíḑê"/>
            <p:cNvSpPr/>
            <p:nvPr/>
          </p:nvSpPr>
          <p:spPr bwMode="auto">
            <a:xfrm>
              <a:off x="4141788" y="3001963"/>
              <a:ext cx="25400" cy="23813"/>
            </a:xfrm>
            <a:prstGeom prst="ellipse">
              <a:avLst/>
            </a:prstGeom>
            <a:solidFill>
              <a:srgbClr val="F8F9FB"/>
            </a:solidFill>
            <a:ln>
              <a:noFill/>
            </a:ln>
          </p:spPr>
          <p:txBody>
            <a:bodyPr anchor="ctr"/>
            <a:lstStyle/>
            <a:p>
              <a:pPr algn="ctr"/>
            </a:p>
          </p:txBody>
        </p:sp>
        <p:sp>
          <p:nvSpPr>
            <p:cNvPr id="1049453" name="iś1ídé"/>
            <p:cNvSpPr/>
            <p:nvPr/>
          </p:nvSpPr>
          <p:spPr bwMode="auto">
            <a:xfrm>
              <a:off x="4102100" y="3021013"/>
              <a:ext cx="28575" cy="25400"/>
            </a:xfrm>
            <a:prstGeom prst="ellipse">
              <a:avLst/>
            </a:prstGeom>
            <a:solidFill>
              <a:srgbClr val="F8F9FB"/>
            </a:solidFill>
            <a:ln>
              <a:noFill/>
            </a:ln>
          </p:spPr>
          <p:txBody>
            <a:bodyPr anchor="ctr"/>
            <a:lstStyle/>
            <a:p>
              <a:pPr algn="ctr"/>
            </a:p>
          </p:txBody>
        </p:sp>
        <p:sp>
          <p:nvSpPr>
            <p:cNvPr id="1049454" name="iSḻídé"/>
            <p:cNvSpPr/>
            <p:nvPr/>
          </p:nvSpPr>
          <p:spPr bwMode="auto">
            <a:xfrm>
              <a:off x="4175125" y="2984500"/>
              <a:ext cx="28575" cy="25400"/>
            </a:xfrm>
            <a:prstGeom prst="ellipse">
              <a:avLst/>
            </a:prstGeom>
            <a:solidFill>
              <a:srgbClr val="F8F9FB"/>
            </a:solidFill>
            <a:ln>
              <a:noFill/>
            </a:ln>
          </p:spPr>
          <p:txBody>
            <a:bodyPr anchor="ctr"/>
            <a:lstStyle/>
            <a:p>
              <a:pPr algn="ctr"/>
            </a:p>
          </p:txBody>
        </p:sp>
        <p:sp>
          <p:nvSpPr>
            <p:cNvPr id="1049455" name="ïṣľïde"/>
            <p:cNvSpPr/>
            <p:nvPr/>
          </p:nvSpPr>
          <p:spPr bwMode="auto">
            <a:xfrm>
              <a:off x="3213100" y="3592513"/>
              <a:ext cx="962025" cy="723900"/>
            </a:xfrm>
            <a:custGeom>
              <a:avLst/>
              <a:gdLst>
                <a:gd name="T0" fmla="*/ 0 w 236"/>
                <a:gd name="T1" fmla="*/ 178 h 178"/>
                <a:gd name="T2" fmla="*/ 41 w 236"/>
                <a:gd name="T3" fmla="*/ 86 h 178"/>
                <a:gd name="T4" fmla="*/ 80 w 236"/>
                <a:gd name="T5" fmla="*/ 100 h 178"/>
                <a:gd name="T6" fmla="*/ 127 w 236"/>
                <a:gd name="T7" fmla="*/ 16 h 178"/>
                <a:gd name="T8" fmla="*/ 147 w 236"/>
                <a:gd name="T9" fmla="*/ 37 h 178"/>
                <a:gd name="T10" fmla="*/ 176 w 236"/>
                <a:gd name="T11" fmla="*/ 61 h 178"/>
                <a:gd name="T12" fmla="*/ 211 w 236"/>
                <a:gd name="T13" fmla="*/ 2 h 178"/>
                <a:gd name="T14" fmla="*/ 236 w 236"/>
                <a:gd name="T15" fmla="*/ 42 h 178"/>
                <a:gd name="T16" fmla="*/ 0 w 236"/>
                <a:gd name="T17"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78">
                  <a:moveTo>
                    <a:pt x="0" y="178"/>
                  </a:moveTo>
                  <a:cubicBezTo>
                    <a:pt x="0" y="178"/>
                    <a:pt x="17" y="90"/>
                    <a:pt x="41" y="86"/>
                  </a:cubicBezTo>
                  <a:cubicBezTo>
                    <a:pt x="66" y="82"/>
                    <a:pt x="59" y="112"/>
                    <a:pt x="80" y="100"/>
                  </a:cubicBezTo>
                  <a:cubicBezTo>
                    <a:pt x="100" y="89"/>
                    <a:pt x="102" y="16"/>
                    <a:pt x="127" y="16"/>
                  </a:cubicBezTo>
                  <a:cubicBezTo>
                    <a:pt x="127" y="16"/>
                    <a:pt x="140" y="11"/>
                    <a:pt x="147" y="37"/>
                  </a:cubicBezTo>
                  <a:cubicBezTo>
                    <a:pt x="153" y="62"/>
                    <a:pt x="161" y="75"/>
                    <a:pt x="176" y="61"/>
                  </a:cubicBezTo>
                  <a:cubicBezTo>
                    <a:pt x="192" y="47"/>
                    <a:pt x="196" y="3"/>
                    <a:pt x="211" y="2"/>
                  </a:cubicBezTo>
                  <a:cubicBezTo>
                    <a:pt x="227" y="0"/>
                    <a:pt x="236" y="35"/>
                    <a:pt x="236" y="42"/>
                  </a:cubicBezTo>
                  <a:lnTo>
                    <a:pt x="0" y="178"/>
                  </a:lnTo>
                  <a:close/>
                </a:path>
              </a:pathLst>
            </a:custGeom>
            <a:solidFill>
              <a:srgbClr val="E2AAA6"/>
            </a:solidFill>
            <a:ln>
              <a:noFill/>
            </a:ln>
          </p:spPr>
          <p:txBody>
            <a:bodyPr anchor="ctr"/>
            <a:lstStyle/>
            <a:p>
              <a:pPr algn="ctr"/>
            </a:p>
          </p:txBody>
        </p:sp>
        <p:sp>
          <p:nvSpPr>
            <p:cNvPr id="1049456" name="ïS1ïde"/>
            <p:cNvSpPr/>
            <p:nvPr/>
          </p:nvSpPr>
          <p:spPr bwMode="auto">
            <a:xfrm>
              <a:off x="2736850" y="3844925"/>
              <a:ext cx="985838" cy="1176338"/>
            </a:xfrm>
            <a:custGeom>
              <a:avLst/>
              <a:gdLst>
                <a:gd name="T0" fmla="*/ 2 w 242"/>
                <a:gd name="T1" fmla="*/ 0 h 289"/>
                <a:gd name="T2" fmla="*/ 3 w 242"/>
                <a:gd name="T3" fmla="*/ 6 h 289"/>
                <a:gd name="T4" fmla="*/ 3 w 242"/>
                <a:gd name="T5" fmla="*/ 22 h 289"/>
                <a:gd name="T6" fmla="*/ 4 w 242"/>
                <a:gd name="T7" fmla="*/ 83 h 289"/>
                <a:gd name="T8" fmla="*/ 4 w 242"/>
                <a:gd name="T9" fmla="*/ 282 h 289"/>
                <a:gd name="T10" fmla="*/ 4 w 242"/>
                <a:gd name="T11" fmla="*/ 285 h 289"/>
                <a:gd name="T12" fmla="*/ 1 w 242"/>
                <a:gd name="T13" fmla="*/ 284 h 289"/>
                <a:gd name="T14" fmla="*/ 171 w 242"/>
                <a:gd name="T15" fmla="*/ 184 h 289"/>
                <a:gd name="T16" fmla="*/ 222 w 242"/>
                <a:gd name="T17" fmla="*/ 154 h 289"/>
                <a:gd name="T18" fmla="*/ 237 w 242"/>
                <a:gd name="T19" fmla="*/ 146 h 289"/>
                <a:gd name="T20" fmla="*/ 242 w 242"/>
                <a:gd name="T21" fmla="*/ 144 h 289"/>
                <a:gd name="T22" fmla="*/ 237 w 242"/>
                <a:gd name="T23" fmla="*/ 147 h 289"/>
                <a:gd name="T24" fmla="*/ 223 w 242"/>
                <a:gd name="T25" fmla="*/ 155 h 289"/>
                <a:gd name="T26" fmla="*/ 172 w 242"/>
                <a:gd name="T27" fmla="*/ 186 h 289"/>
                <a:gd name="T28" fmla="*/ 3 w 242"/>
                <a:gd name="T29" fmla="*/ 287 h 289"/>
                <a:gd name="T30" fmla="*/ 0 w 242"/>
                <a:gd name="T31" fmla="*/ 289 h 289"/>
                <a:gd name="T32" fmla="*/ 0 w 242"/>
                <a:gd name="T33" fmla="*/ 285 h 289"/>
                <a:gd name="T34" fmla="*/ 0 w 242"/>
                <a:gd name="T35" fmla="*/ 282 h 289"/>
                <a:gd name="T36" fmla="*/ 1 w 242"/>
                <a:gd name="T37" fmla="*/ 83 h 289"/>
                <a:gd name="T38" fmla="*/ 2 w 242"/>
                <a:gd name="T39" fmla="*/ 22 h 289"/>
                <a:gd name="T40" fmla="*/ 2 w 242"/>
                <a:gd name="T41" fmla="*/ 6 h 289"/>
                <a:gd name="T42" fmla="*/ 2 w 242"/>
                <a:gd name="T43"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2" h="289">
                  <a:moveTo>
                    <a:pt x="2" y="0"/>
                  </a:moveTo>
                  <a:cubicBezTo>
                    <a:pt x="3" y="0"/>
                    <a:pt x="3" y="2"/>
                    <a:pt x="3" y="6"/>
                  </a:cubicBezTo>
                  <a:cubicBezTo>
                    <a:pt x="3" y="10"/>
                    <a:pt x="3" y="15"/>
                    <a:pt x="3" y="22"/>
                  </a:cubicBezTo>
                  <a:cubicBezTo>
                    <a:pt x="3" y="37"/>
                    <a:pt x="3" y="57"/>
                    <a:pt x="4" y="83"/>
                  </a:cubicBezTo>
                  <a:cubicBezTo>
                    <a:pt x="4" y="134"/>
                    <a:pt x="4" y="204"/>
                    <a:pt x="4" y="282"/>
                  </a:cubicBezTo>
                  <a:cubicBezTo>
                    <a:pt x="4" y="283"/>
                    <a:pt x="4" y="284"/>
                    <a:pt x="4" y="285"/>
                  </a:cubicBezTo>
                  <a:cubicBezTo>
                    <a:pt x="1" y="284"/>
                    <a:pt x="1" y="284"/>
                    <a:pt x="1" y="284"/>
                  </a:cubicBezTo>
                  <a:cubicBezTo>
                    <a:pt x="67" y="244"/>
                    <a:pt x="127" y="209"/>
                    <a:pt x="171" y="184"/>
                  </a:cubicBezTo>
                  <a:cubicBezTo>
                    <a:pt x="192" y="171"/>
                    <a:pt x="210" y="161"/>
                    <a:pt x="222" y="154"/>
                  </a:cubicBezTo>
                  <a:cubicBezTo>
                    <a:pt x="228" y="151"/>
                    <a:pt x="233" y="148"/>
                    <a:pt x="237" y="146"/>
                  </a:cubicBezTo>
                  <a:cubicBezTo>
                    <a:pt x="240" y="144"/>
                    <a:pt x="242" y="143"/>
                    <a:pt x="242" y="144"/>
                  </a:cubicBezTo>
                  <a:cubicBezTo>
                    <a:pt x="242" y="144"/>
                    <a:pt x="240" y="145"/>
                    <a:pt x="237" y="147"/>
                  </a:cubicBezTo>
                  <a:cubicBezTo>
                    <a:pt x="234" y="149"/>
                    <a:pt x="229" y="152"/>
                    <a:pt x="223" y="155"/>
                  </a:cubicBezTo>
                  <a:cubicBezTo>
                    <a:pt x="211" y="163"/>
                    <a:pt x="194" y="173"/>
                    <a:pt x="172" y="186"/>
                  </a:cubicBezTo>
                  <a:cubicBezTo>
                    <a:pt x="129" y="212"/>
                    <a:pt x="69" y="248"/>
                    <a:pt x="3" y="287"/>
                  </a:cubicBezTo>
                  <a:cubicBezTo>
                    <a:pt x="0" y="289"/>
                    <a:pt x="0" y="289"/>
                    <a:pt x="0" y="289"/>
                  </a:cubicBezTo>
                  <a:cubicBezTo>
                    <a:pt x="0" y="285"/>
                    <a:pt x="0" y="285"/>
                    <a:pt x="0" y="285"/>
                  </a:cubicBezTo>
                  <a:cubicBezTo>
                    <a:pt x="0" y="284"/>
                    <a:pt x="0" y="283"/>
                    <a:pt x="0" y="282"/>
                  </a:cubicBezTo>
                  <a:cubicBezTo>
                    <a:pt x="0" y="204"/>
                    <a:pt x="0" y="134"/>
                    <a:pt x="1" y="83"/>
                  </a:cubicBezTo>
                  <a:cubicBezTo>
                    <a:pt x="1" y="57"/>
                    <a:pt x="1" y="37"/>
                    <a:pt x="2" y="22"/>
                  </a:cubicBezTo>
                  <a:cubicBezTo>
                    <a:pt x="2" y="15"/>
                    <a:pt x="2" y="10"/>
                    <a:pt x="2" y="6"/>
                  </a:cubicBezTo>
                  <a:cubicBezTo>
                    <a:pt x="2" y="2"/>
                    <a:pt x="2" y="0"/>
                    <a:pt x="2" y="0"/>
                  </a:cubicBezTo>
                  <a:close/>
                </a:path>
              </a:pathLst>
            </a:custGeom>
            <a:solidFill>
              <a:srgbClr val="E2ECF8"/>
            </a:solidFill>
            <a:ln>
              <a:noFill/>
            </a:ln>
          </p:spPr>
          <p:txBody>
            <a:bodyPr anchor="ctr"/>
            <a:lstStyle/>
            <a:p>
              <a:pPr algn="ctr"/>
            </a:p>
          </p:txBody>
        </p:sp>
        <p:sp>
          <p:nvSpPr>
            <p:cNvPr id="1049457" name="íšḷîḑé"/>
            <p:cNvSpPr/>
            <p:nvPr/>
          </p:nvSpPr>
          <p:spPr bwMode="auto">
            <a:xfrm>
              <a:off x="3649663" y="5500688"/>
              <a:ext cx="989013" cy="496888"/>
            </a:xfrm>
            <a:custGeom>
              <a:avLst/>
              <a:gdLst>
                <a:gd name="T0" fmla="*/ 0 w 243"/>
                <a:gd name="T1" fmla="*/ 0 h 122"/>
                <a:gd name="T2" fmla="*/ 0 w 243"/>
                <a:gd name="T3" fmla="*/ 0 h 122"/>
                <a:gd name="T4" fmla="*/ 45 w 243"/>
                <a:gd name="T5" fmla="*/ 60 h 122"/>
                <a:gd name="T6" fmla="*/ 182 w 243"/>
                <a:gd name="T7" fmla="*/ 116 h 122"/>
                <a:gd name="T8" fmla="*/ 238 w 243"/>
                <a:gd name="T9" fmla="*/ 67 h 122"/>
                <a:gd name="T10" fmla="*/ 0 w 243"/>
                <a:gd name="T11" fmla="*/ 0 h 122"/>
              </a:gdLst>
              <a:ahLst/>
              <a:cxnLst>
                <a:cxn ang="0">
                  <a:pos x="T0" y="T1"/>
                </a:cxn>
                <a:cxn ang="0">
                  <a:pos x="T2" y="T3"/>
                </a:cxn>
                <a:cxn ang="0">
                  <a:pos x="T4" y="T5"/>
                </a:cxn>
                <a:cxn ang="0">
                  <a:pos x="T6" y="T7"/>
                </a:cxn>
                <a:cxn ang="0">
                  <a:pos x="T8" y="T9"/>
                </a:cxn>
                <a:cxn ang="0">
                  <a:pos x="T10" y="T11"/>
                </a:cxn>
              </a:cxnLst>
              <a:rect l="0" t="0" r="r" b="b"/>
              <a:pathLst>
                <a:path w="243" h="122">
                  <a:moveTo>
                    <a:pt x="0" y="0"/>
                  </a:moveTo>
                  <a:cubicBezTo>
                    <a:pt x="0" y="0"/>
                    <a:pt x="0" y="0"/>
                    <a:pt x="0" y="0"/>
                  </a:cubicBezTo>
                  <a:cubicBezTo>
                    <a:pt x="6" y="25"/>
                    <a:pt x="22" y="46"/>
                    <a:pt x="45" y="60"/>
                  </a:cubicBezTo>
                  <a:cubicBezTo>
                    <a:pt x="86" y="85"/>
                    <a:pt x="154" y="122"/>
                    <a:pt x="182" y="116"/>
                  </a:cubicBezTo>
                  <a:cubicBezTo>
                    <a:pt x="225" y="108"/>
                    <a:pt x="234" y="94"/>
                    <a:pt x="238" y="67"/>
                  </a:cubicBezTo>
                  <a:cubicBezTo>
                    <a:pt x="243" y="40"/>
                    <a:pt x="0" y="0"/>
                    <a:pt x="0" y="0"/>
                  </a:cubicBezTo>
                  <a:close/>
                </a:path>
              </a:pathLst>
            </a:custGeom>
            <a:solidFill>
              <a:schemeClr val="bg1">
                <a:lumMod val="85000"/>
                <a:alpha val="53000"/>
              </a:schemeClr>
            </a:solidFill>
            <a:ln>
              <a:noFill/>
            </a:ln>
          </p:spPr>
          <p:txBody>
            <a:bodyPr anchor="ctr"/>
            <a:lstStyle/>
            <a:p>
              <a:pPr algn="ctr"/>
            </a:p>
          </p:txBody>
        </p:sp>
        <p:sp>
          <p:nvSpPr>
            <p:cNvPr id="1049458" name="ïSḷiďè"/>
            <p:cNvSpPr/>
            <p:nvPr/>
          </p:nvSpPr>
          <p:spPr bwMode="auto">
            <a:xfrm>
              <a:off x="3527425" y="5135563"/>
              <a:ext cx="1193800" cy="817563"/>
            </a:xfrm>
            <a:custGeom>
              <a:avLst/>
              <a:gdLst>
                <a:gd name="T0" fmla="*/ 56 w 293"/>
                <a:gd name="T1" fmla="*/ 27 h 201"/>
                <a:gd name="T2" fmla="*/ 30 w 293"/>
                <a:gd name="T3" fmla="*/ 93 h 201"/>
                <a:gd name="T4" fmla="*/ 50 w 293"/>
                <a:gd name="T5" fmla="*/ 112 h 201"/>
                <a:gd name="T6" fmla="*/ 168 w 293"/>
                <a:gd name="T7" fmla="*/ 180 h 201"/>
                <a:gd name="T8" fmla="*/ 254 w 293"/>
                <a:gd name="T9" fmla="*/ 175 h 201"/>
                <a:gd name="T10" fmla="*/ 234 w 293"/>
                <a:gd name="T11" fmla="*/ 80 h 201"/>
                <a:gd name="T12" fmla="*/ 56 w 293"/>
                <a:gd name="T13" fmla="*/ 27 h 201"/>
              </a:gdLst>
              <a:ahLst/>
              <a:cxnLst>
                <a:cxn ang="0">
                  <a:pos x="T0" y="T1"/>
                </a:cxn>
                <a:cxn ang="0">
                  <a:pos x="T2" y="T3"/>
                </a:cxn>
                <a:cxn ang="0">
                  <a:pos x="T4" y="T5"/>
                </a:cxn>
                <a:cxn ang="0">
                  <a:pos x="T6" y="T7"/>
                </a:cxn>
                <a:cxn ang="0">
                  <a:pos x="T8" y="T9"/>
                </a:cxn>
                <a:cxn ang="0">
                  <a:pos x="T10" y="T11"/>
                </a:cxn>
                <a:cxn ang="0">
                  <a:pos x="T12" y="T13"/>
                </a:cxn>
              </a:cxnLst>
              <a:rect l="0" t="0" r="r" b="b"/>
              <a:pathLst>
                <a:path w="293" h="201">
                  <a:moveTo>
                    <a:pt x="56" y="27"/>
                  </a:moveTo>
                  <a:cubicBezTo>
                    <a:pt x="56" y="27"/>
                    <a:pt x="0" y="47"/>
                    <a:pt x="30" y="93"/>
                  </a:cubicBezTo>
                  <a:cubicBezTo>
                    <a:pt x="30" y="93"/>
                    <a:pt x="40" y="107"/>
                    <a:pt x="50" y="112"/>
                  </a:cubicBezTo>
                  <a:cubicBezTo>
                    <a:pt x="61" y="118"/>
                    <a:pt x="168" y="180"/>
                    <a:pt x="168" y="180"/>
                  </a:cubicBezTo>
                  <a:cubicBezTo>
                    <a:pt x="168" y="180"/>
                    <a:pt x="215" y="201"/>
                    <a:pt x="254" y="175"/>
                  </a:cubicBezTo>
                  <a:cubicBezTo>
                    <a:pt x="293" y="150"/>
                    <a:pt x="268" y="102"/>
                    <a:pt x="234" y="80"/>
                  </a:cubicBezTo>
                  <a:cubicBezTo>
                    <a:pt x="201" y="58"/>
                    <a:pt x="119" y="0"/>
                    <a:pt x="56" y="27"/>
                  </a:cubicBezTo>
                  <a:close/>
                </a:path>
              </a:pathLst>
            </a:custGeom>
            <a:solidFill>
              <a:srgbClr val="EBEBEB"/>
            </a:solidFill>
            <a:ln>
              <a:noFill/>
            </a:ln>
          </p:spPr>
          <p:txBody>
            <a:bodyPr anchor="ctr"/>
            <a:lstStyle/>
            <a:p>
              <a:pPr algn="ctr"/>
            </a:p>
          </p:txBody>
        </p:sp>
        <p:sp>
          <p:nvSpPr>
            <p:cNvPr id="1049459" name="íṥ1iḋé"/>
            <p:cNvSpPr/>
            <p:nvPr/>
          </p:nvSpPr>
          <p:spPr bwMode="auto">
            <a:xfrm>
              <a:off x="3608388" y="5403850"/>
              <a:ext cx="1030288" cy="533400"/>
            </a:xfrm>
            <a:custGeom>
              <a:avLst/>
              <a:gdLst>
                <a:gd name="T0" fmla="*/ 253 w 253"/>
                <a:gd name="T1" fmla="*/ 70 h 131"/>
                <a:gd name="T2" fmla="*/ 197 w 253"/>
                <a:gd name="T3" fmla="*/ 116 h 131"/>
                <a:gd name="T4" fmla="*/ 109 w 253"/>
                <a:gd name="T5" fmla="*/ 76 h 131"/>
                <a:gd name="T6" fmla="*/ 42 w 253"/>
                <a:gd name="T7" fmla="*/ 38 h 131"/>
                <a:gd name="T8" fmla="*/ 1 w 253"/>
                <a:gd name="T9" fmla="*/ 0 h 131"/>
                <a:gd name="T10" fmla="*/ 26 w 253"/>
                <a:gd name="T11" fmla="*/ 44 h 131"/>
                <a:gd name="T12" fmla="*/ 142 w 253"/>
                <a:gd name="T13" fmla="*/ 112 h 131"/>
                <a:gd name="T14" fmla="*/ 160 w 253"/>
                <a:gd name="T15" fmla="*/ 119 h 131"/>
                <a:gd name="T16" fmla="*/ 253 w 253"/>
                <a:gd name="T17" fmla="*/ 7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131">
                  <a:moveTo>
                    <a:pt x="253" y="70"/>
                  </a:moveTo>
                  <a:cubicBezTo>
                    <a:pt x="253" y="70"/>
                    <a:pt x="248" y="113"/>
                    <a:pt x="197" y="116"/>
                  </a:cubicBezTo>
                  <a:cubicBezTo>
                    <a:pt x="146" y="119"/>
                    <a:pt x="115" y="83"/>
                    <a:pt x="109" y="76"/>
                  </a:cubicBezTo>
                  <a:cubicBezTo>
                    <a:pt x="97" y="63"/>
                    <a:pt x="76" y="46"/>
                    <a:pt x="42" y="38"/>
                  </a:cubicBezTo>
                  <a:cubicBezTo>
                    <a:pt x="16" y="31"/>
                    <a:pt x="0" y="8"/>
                    <a:pt x="1" y="0"/>
                  </a:cubicBezTo>
                  <a:cubicBezTo>
                    <a:pt x="1" y="0"/>
                    <a:pt x="0" y="28"/>
                    <a:pt x="26" y="44"/>
                  </a:cubicBezTo>
                  <a:cubicBezTo>
                    <a:pt x="48" y="56"/>
                    <a:pt x="119" y="98"/>
                    <a:pt x="142" y="112"/>
                  </a:cubicBezTo>
                  <a:cubicBezTo>
                    <a:pt x="148" y="115"/>
                    <a:pt x="154" y="117"/>
                    <a:pt x="160" y="119"/>
                  </a:cubicBezTo>
                  <a:cubicBezTo>
                    <a:pt x="187" y="124"/>
                    <a:pt x="253" y="131"/>
                    <a:pt x="253" y="70"/>
                  </a:cubicBezTo>
                  <a:close/>
                </a:path>
              </a:pathLst>
            </a:custGeom>
            <a:solidFill>
              <a:srgbClr val="D3D3D3"/>
            </a:solidFill>
            <a:ln>
              <a:noFill/>
            </a:ln>
          </p:spPr>
          <p:txBody>
            <a:bodyPr anchor="ctr"/>
            <a:lstStyle/>
            <a:p>
              <a:pPr algn="ctr"/>
            </a:p>
          </p:txBody>
        </p:sp>
        <p:sp>
          <p:nvSpPr>
            <p:cNvPr id="1049460" name="íSḷíḋe"/>
            <p:cNvSpPr/>
            <p:nvPr/>
          </p:nvSpPr>
          <p:spPr bwMode="auto">
            <a:xfrm>
              <a:off x="3746500" y="5268913"/>
              <a:ext cx="139700" cy="49213"/>
            </a:xfrm>
            <a:prstGeom prst="ellipse">
              <a:avLst/>
            </a:prstGeom>
            <a:solidFill>
              <a:srgbClr val="D3D3D3"/>
            </a:solidFill>
            <a:ln>
              <a:noFill/>
            </a:ln>
          </p:spPr>
          <p:txBody>
            <a:bodyPr anchor="ctr"/>
            <a:lstStyle/>
            <a:p>
              <a:pPr algn="ctr"/>
            </a:p>
          </p:txBody>
        </p:sp>
      </p:grpSp>
      <p:grpSp>
        <p:nvGrpSpPr>
          <p:cNvPr id="174" name="56874b46-5193-4442-b0f4-0f1296462fc8"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14"/>
            </p:custDataLst>
          </p:nvPr>
        </p:nvGrpSpPr>
        <p:grpSpPr>
          <a:xfrm>
            <a:off x="929541" y="4471872"/>
            <a:ext cx="1164340" cy="629948"/>
            <a:chOff x="2377230" y="1417018"/>
            <a:chExt cx="7437540" cy="4023964"/>
          </a:xfrm>
        </p:grpSpPr>
        <p:sp>
          <p:nvSpPr>
            <p:cNvPr id="1049461" name="îṡḻïḍé"/>
            <p:cNvSpPr/>
            <p:nvPr/>
          </p:nvSpPr>
          <p:spPr bwMode="auto">
            <a:xfrm>
              <a:off x="2377230" y="1534079"/>
              <a:ext cx="7025738" cy="3875548"/>
            </a:xfrm>
            <a:custGeom>
              <a:avLst/>
              <a:gdLst>
                <a:gd name="T0" fmla="*/ 298 w 2499"/>
                <a:gd name="T1" fmla="*/ 1379 h 1379"/>
                <a:gd name="T2" fmla="*/ 552 w 2499"/>
                <a:gd name="T3" fmla="*/ 967 h 1379"/>
                <a:gd name="T4" fmla="*/ 308 w 2499"/>
                <a:gd name="T5" fmla="*/ 26 h 1379"/>
                <a:gd name="T6" fmla="*/ 673 w 2499"/>
                <a:gd name="T7" fmla="*/ 191 h 1379"/>
                <a:gd name="T8" fmla="*/ 1071 w 2499"/>
                <a:gd name="T9" fmla="*/ 346 h 1379"/>
                <a:gd name="T10" fmla="*/ 1897 w 2499"/>
                <a:gd name="T11" fmla="*/ 228 h 1379"/>
                <a:gd name="T12" fmla="*/ 1958 w 2499"/>
                <a:gd name="T13" fmla="*/ 880 h 1379"/>
                <a:gd name="T14" fmla="*/ 2499 w 2499"/>
                <a:gd name="T15" fmla="*/ 1379 h 1379"/>
                <a:gd name="T16" fmla="*/ 298 w 2499"/>
                <a:gd name="T17" fmla="*/ 1379 h 1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9" h="1379">
                  <a:moveTo>
                    <a:pt x="298" y="1379"/>
                  </a:moveTo>
                  <a:cubicBezTo>
                    <a:pt x="298" y="1379"/>
                    <a:pt x="744" y="1164"/>
                    <a:pt x="552" y="967"/>
                  </a:cubicBezTo>
                  <a:cubicBezTo>
                    <a:pt x="361" y="770"/>
                    <a:pt x="0" y="79"/>
                    <a:pt x="308" y="26"/>
                  </a:cubicBezTo>
                  <a:cubicBezTo>
                    <a:pt x="455" y="0"/>
                    <a:pt x="564" y="95"/>
                    <a:pt x="673" y="191"/>
                  </a:cubicBezTo>
                  <a:cubicBezTo>
                    <a:pt x="790" y="294"/>
                    <a:pt x="907" y="397"/>
                    <a:pt x="1071" y="346"/>
                  </a:cubicBezTo>
                  <a:cubicBezTo>
                    <a:pt x="1385" y="246"/>
                    <a:pt x="1629" y="38"/>
                    <a:pt x="1897" y="228"/>
                  </a:cubicBezTo>
                  <a:cubicBezTo>
                    <a:pt x="2203" y="444"/>
                    <a:pt x="1762" y="780"/>
                    <a:pt x="1958" y="880"/>
                  </a:cubicBezTo>
                  <a:cubicBezTo>
                    <a:pt x="2155" y="980"/>
                    <a:pt x="2487" y="1181"/>
                    <a:pt x="2499" y="1379"/>
                  </a:cubicBezTo>
                  <a:cubicBezTo>
                    <a:pt x="298" y="1379"/>
                    <a:pt x="298" y="1379"/>
                    <a:pt x="298" y="1379"/>
                  </a:cubicBezTo>
                </a:path>
              </a:pathLst>
            </a:custGeom>
            <a:solidFill>
              <a:srgbClr val="EEF6FF"/>
            </a:solidFill>
            <a:ln>
              <a:noFill/>
            </a:ln>
          </p:spPr>
          <p:txBody>
            <a:bodyPr anchor="ctr"/>
            <a:lstStyle/>
            <a:p>
              <a:pPr algn="ctr"/>
            </a:p>
          </p:txBody>
        </p:sp>
        <p:sp>
          <p:nvSpPr>
            <p:cNvPr id="1049462" name="ï$1ïde"/>
            <p:cNvSpPr/>
            <p:nvPr/>
          </p:nvSpPr>
          <p:spPr bwMode="auto">
            <a:xfrm>
              <a:off x="5071718" y="1417018"/>
              <a:ext cx="403442" cy="359544"/>
            </a:xfrm>
            <a:prstGeom prst="ellipse">
              <a:avLst/>
            </a:prstGeom>
            <a:solidFill>
              <a:srgbClr val="EEF6FF"/>
            </a:solidFill>
            <a:ln>
              <a:noFill/>
            </a:ln>
          </p:spPr>
          <p:txBody>
            <a:bodyPr anchor="ctr"/>
            <a:lstStyle/>
            <a:p>
              <a:pPr algn="ctr"/>
            </a:p>
          </p:txBody>
        </p:sp>
        <p:sp>
          <p:nvSpPr>
            <p:cNvPr id="1049463" name="îṡļíḍê"/>
            <p:cNvSpPr/>
            <p:nvPr/>
          </p:nvSpPr>
          <p:spPr bwMode="auto">
            <a:xfrm>
              <a:off x="7051300" y="1529898"/>
              <a:ext cx="267567" cy="238302"/>
            </a:xfrm>
            <a:prstGeom prst="ellipse">
              <a:avLst/>
            </a:prstGeom>
            <a:solidFill>
              <a:srgbClr val="EEF6FF"/>
            </a:solidFill>
            <a:ln>
              <a:noFill/>
            </a:ln>
          </p:spPr>
          <p:txBody>
            <a:bodyPr anchor="ctr"/>
            <a:lstStyle/>
            <a:p>
              <a:pPr algn="ctr"/>
            </a:p>
          </p:txBody>
        </p:sp>
        <p:sp>
          <p:nvSpPr>
            <p:cNvPr id="1049464" name="ïšḷïḑè"/>
            <p:cNvSpPr/>
            <p:nvPr/>
          </p:nvSpPr>
          <p:spPr bwMode="auto">
            <a:xfrm>
              <a:off x="2586267" y="4755340"/>
              <a:ext cx="386719" cy="342821"/>
            </a:xfrm>
            <a:prstGeom prst="ellipse">
              <a:avLst/>
            </a:prstGeom>
            <a:solidFill>
              <a:srgbClr val="EEF6FF"/>
            </a:solidFill>
            <a:ln>
              <a:noFill/>
            </a:ln>
          </p:spPr>
          <p:txBody>
            <a:bodyPr anchor="ctr"/>
            <a:lstStyle/>
            <a:p>
              <a:pPr algn="ctr"/>
            </a:p>
          </p:txBody>
        </p:sp>
        <p:sp>
          <p:nvSpPr>
            <p:cNvPr id="1049465" name="iŝḷíḑe"/>
            <p:cNvSpPr/>
            <p:nvPr/>
          </p:nvSpPr>
          <p:spPr bwMode="auto">
            <a:xfrm>
              <a:off x="7513271" y="1833001"/>
              <a:ext cx="165140" cy="148417"/>
            </a:xfrm>
            <a:prstGeom prst="ellipse">
              <a:avLst/>
            </a:prstGeom>
            <a:solidFill>
              <a:srgbClr val="EEF6FF"/>
            </a:solidFill>
            <a:ln>
              <a:noFill/>
            </a:ln>
          </p:spPr>
          <p:txBody>
            <a:bodyPr anchor="ctr"/>
            <a:lstStyle/>
            <a:p>
              <a:pPr algn="ctr"/>
            </a:p>
          </p:txBody>
        </p:sp>
        <p:sp>
          <p:nvSpPr>
            <p:cNvPr id="1049466" name="íṧḷîďe"/>
            <p:cNvSpPr/>
            <p:nvPr/>
          </p:nvSpPr>
          <p:spPr bwMode="auto">
            <a:xfrm>
              <a:off x="3397331" y="4324724"/>
              <a:ext cx="165140" cy="150507"/>
            </a:xfrm>
            <a:prstGeom prst="ellipse">
              <a:avLst/>
            </a:prstGeom>
            <a:solidFill>
              <a:srgbClr val="EEF6FF"/>
            </a:solidFill>
            <a:ln>
              <a:noFill/>
            </a:ln>
          </p:spPr>
          <p:txBody>
            <a:bodyPr anchor="ctr"/>
            <a:lstStyle/>
            <a:p>
              <a:pPr algn="ctr"/>
            </a:p>
          </p:txBody>
        </p:sp>
        <p:sp>
          <p:nvSpPr>
            <p:cNvPr id="1049467" name="îşļiḋê"/>
            <p:cNvSpPr/>
            <p:nvPr/>
          </p:nvSpPr>
          <p:spPr bwMode="auto">
            <a:xfrm>
              <a:off x="8489475" y="3866933"/>
              <a:ext cx="165140" cy="146326"/>
            </a:xfrm>
            <a:prstGeom prst="ellipse">
              <a:avLst/>
            </a:prstGeom>
            <a:solidFill>
              <a:srgbClr val="EEF6FF"/>
            </a:solidFill>
            <a:ln>
              <a:noFill/>
            </a:ln>
          </p:spPr>
          <p:txBody>
            <a:bodyPr anchor="ctr"/>
            <a:lstStyle/>
            <a:p>
              <a:pPr algn="ctr"/>
            </a:p>
          </p:txBody>
        </p:sp>
        <p:sp>
          <p:nvSpPr>
            <p:cNvPr id="1049468" name="íṥļïḍê"/>
            <p:cNvSpPr/>
            <p:nvPr/>
          </p:nvSpPr>
          <p:spPr bwMode="auto">
            <a:xfrm>
              <a:off x="5621486" y="1973057"/>
              <a:ext cx="163049" cy="146326"/>
            </a:xfrm>
            <a:prstGeom prst="ellipse">
              <a:avLst/>
            </a:prstGeom>
            <a:solidFill>
              <a:srgbClr val="EEF6FF"/>
            </a:solidFill>
            <a:ln>
              <a:noFill/>
            </a:ln>
          </p:spPr>
          <p:txBody>
            <a:bodyPr anchor="ctr"/>
            <a:lstStyle/>
            <a:p>
              <a:pPr algn="ctr"/>
            </a:p>
          </p:txBody>
        </p:sp>
        <p:sp>
          <p:nvSpPr>
            <p:cNvPr id="1049469" name="işļïḓè"/>
            <p:cNvSpPr/>
            <p:nvPr/>
          </p:nvSpPr>
          <p:spPr bwMode="auto">
            <a:xfrm>
              <a:off x="7866544" y="2056672"/>
              <a:ext cx="1948226" cy="1718285"/>
            </a:xfrm>
            <a:custGeom>
              <a:avLst/>
              <a:gdLst>
                <a:gd name="T0" fmla="*/ 660 w 693"/>
                <a:gd name="T1" fmla="*/ 611 h 611"/>
                <a:gd name="T2" fmla="*/ 32 w 693"/>
                <a:gd name="T3" fmla="*/ 611 h 611"/>
                <a:gd name="T4" fmla="*/ 0 w 693"/>
                <a:gd name="T5" fmla="*/ 578 h 611"/>
                <a:gd name="T6" fmla="*/ 0 w 693"/>
                <a:gd name="T7" fmla="*/ 33 h 611"/>
                <a:gd name="T8" fmla="*/ 32 w 693"/>
                <a:gd name="T9" fmla="*/ 0 h 611"/>
                <a:gd name="T10" fmla="*/ 660 w 693"/>
                <a:gd name="T11" fmla="*/ 0 h 611"/>
                <a:gd name="T12" fmla="*/ 693 w 693"/>
                <a:gd name="T13" fmla="*/ 33 h 611"/>
                <a:gd name="T14" fmla="*/ 693 w 693"/>
                <a:gd name="T15" fmla="*/ 578 h 611"/>
                <a:gd name="T16" fmla="*/ 660 w 693"/>
                <a:gd name="T17"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3" h="611">
                  <a:moveTo>
                    <a:pt x="660" y="611"/>
                  </a:moveTo>
                  <a:cubicBezTo>
                    <a:pt x="32" y="611"/>
                    <a:pt x="32" y="611"/>
                    <a:pt x="32" y="611"/>
                  </a:cubicBezTo>
                  <a:cubicBezTo>
                    <a:pt x="14" y="611"/>
                    <a:pt x="0" y="596"/>
                    <a:pt x="0" y="578"/>
                  </a:cubicBezTo>
                  <a:cubicBezTo>
                    <a:pt x="0" y="33"/>
                    <a:pt x="0" y="33"/>
                    <a:pt x="0" y="33"/>
                  </a:cubicBezTo>
                  <a:cubicBezTo>
                    <a:pt x="0" y="15"/>
                    <a:pt x="14" y="0"/>
                    <a:pt x="32" y="0"/>
                  </a:cubicBezTo>
                  <a:cubicBezTo>
                    <a:pt x="660" y="0"/>
                    <a:pt x="660" y="0"/>
                    <a:pt x="660" y="0"/>
                  </a:cubicBezTo>
                  <a:cubicBezTo>
                    <a:pt x="678" y="0"/>
                    <a:pt x="693" y="15"/>
                    <a:pt x="693" y="33"/>
                  </a:cubicBezTo>
                  <a:cubicBezTo>
                    <a:pt x="693" y="578"/>
                    <a:pt x="693" y="578"/>
                    <a:pt x="693" y="578"/>
                  </a:cubicBezTo>
                  <a:cubicBezTo>
                    <a:pt x="693" y="596"/>
                    <a:pt x="678" y="611"/>
                    <a:pt x="660" y="611"/>
                  </a:cubicBezTo>
                  <a:close/>
                </a:path>
              </a:pathLst>
            </a:custGeom>
            <a:solidFill>
              <a:srgbClr val="FFFFFF"/>
            </a:solidFill>
            <a:ln>
              <a:noFill/>
            </a:ln>
          </p:spPr>
          <p:txBody>
            <a:bodyPr anchor="ctr"/>
            <a:lstStyle/>
            <a:p>
              <a:pPr algn="ctr"/>
            </a:p>
          </p:txBody>
        </p:sp>
        <p:sp>
          <p:nvSpPr>
            <p:cNvPr id="1049470" name="íṧḷíḓé"/>
            <p:cNvSpPr/>
            <p:nvPr/>
          </p:nvSpPr>
          <p:spPr bwMode="auto">
            <a:xfrm>
              <a:off x="7866544" y="2056672"/>
              <a:ext cx="1948226" cy="1718285"/>
            </a:xfrm>
            <a:custGeom>
              <a:avLst/>
              <a:gdLst>
                <a:gd name="T0" fmla="*/ 660 w 693"/>
                <a:gd name="T1" fmla="*/ 611 h 611"/>
                <a:gd name="T2" fmla="*/ 32 w 693"/>
                <a:gd name="T3" fmla="*/ 611 h 611"/>
                <a:gd name="T4" fmla="*/ 0 w 693"/>
                <a:gd name="T5" fmla="*/ 578 h 611"/>
                <a:gd name="T6" fmla="*/ 0 w 693"/>
                <a:gd name="T7" fmla="*/ 33 h 611"/>
                <a:gd name="T8" fmla="*/ 32 w 693"/>
                <a:gd name="T9" fmla="*/ 0 h 611"/>
                <a:gd name="T10" fmla="*/ 660 w 693"/>
                <a:gd name="T11" fmla="*/ 0 h 611"/>
                <a:gd name="T12" fmla="*/ 693 w 693"/>
                <a:gd name="T13" fmla="*/ 33 h 611"/>
                <a:gd name="T14" fmla="*/ 693 w 693"/>
                <a:gd name="T15" fmla="*/ 578 h 611"/>
                <a:gd name="T16" fmla="*/ 660 w 693"/>
                <a:gd name="T17"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3" h="611">
                  <a:moveTo>
                    <a:pt x="660" y="611"/>
                  </a:moveTo>
                  <a:cubicBezTo>
                    <a:pt x="32" y="611"/>
                    <a:pt x="32" y="611"/>
                    <a:pt x="32" y="611"/>
                  </a:cubicBezTo>
                  <a:cubicBezTo>
                    <a:pt x="14" y="611"/>
                    <a:pt x="0" y="596"/>
                    <a:pt x="0" y="578"/>
                  </a:cubicBezTo>
                  <a:cubicBezTo>
                    <a:pt x="0" y="33"/>
                    <a:pt x="0" y="33"/>
                    <a:pt x="0" y="33"/>
                  </a:cubicBezTo>
                  <a:cubicBezTo>
                    <a:pt x="0" y="15"/>
                    <a:pt x="14" y="0"/>
                    <a:pt x="32" y="0"/>
                  </a:cubicBezTo>
                  <a:cubicBezTo>
                    <a:pt x="660" y="0"/>
                    <a:pt x="660" y="0"/>
                    <a:pt x="660" y="0"/>
                  </a:cubicBezTo>
                  <a:cubicBezTo>
                    <a:pt x="678" y="0"/>
                    <a:pt x="693" y="15"/>
                    <a:pt x="693" y="33"/>
                  </a:cubicBezTo>
                  <a:cubicBezTo>
                    <a:pt x="693" y="578"/>
                    <a:pt x="693" y="578"/>
                    <a:pt x="693" y="578"/>
                  </a:cubicBezTo>
                  <a:cubicBezTo>
                    <a:pt x="693" y="596"/>
                    <a:pt x="678" y="611"/>
                    <a:pt x="660" y="611"/>
                  </a:cubicBezTo>
                  <a:close/>
                </a:path>
              </a:pathLst>
            </a:custGeom>
            <a:noFill/>
            <a:ln w="9525" cap="flat">
              <a:solidFill>
                <a:srgbClr val="C5D5E8"/>
              </a:solidFill>
              <a:prstDash val="solid"/>
              <a:miter lim="800000"/>
            </a:ln>
          </p:spPr>
          <p:txBody>
            <a:bodyPr anchor="ctr"/>
            <a:lstStyle/>
            <a:p>
              <a:pPr algn="ctr"/>
            </a:p>
          </p:txBody>
        </p:sp>
        <p:sp>
          <p:nvSpPr>
            <p:cNvPr id="1049471" name="ïṡļiḍe"/>
            <p:cNvSpPr/>
            <p:nvPr/>
          </p:nvSpPr>
          <p:spPr bwMode="auto">
            <a:xfrm>
              <a:off x="7782929" y="1956334"/>
              <a:ext cx="1948226" cy="1716195"/>
            </a:xfrm>
            <a:custGeom>
              <a:avLst/>
              <a:gdLst>
                <a:gd name="T0" fmla="*/ 660 w 693"/>
                <a:gd name="T1" fmla="*/ 611 h 611"/>
                <a:gd name="T2" fmla="*/ 33 w 693"/>
                <a:gd name="T3" fmla="*/ 611 h 611"/>
                <a:gd name="T4" fmla="*/ 0 w 693"/>
                <a:gd name="T5" fmla="*/ 578 h 611"/>
                <a:gd name="T6" fmla="*/ 0 w 693"/>
                <a:gd name="T7" fmla="*/ 33 h 611"/>
                <a:gd name="T8" fmla="*/ 33 w 693"/>
                <a:gd name="T9" fmla="*/ 0 h 611"/>
                <a:gd name="T10" fmla="*/ 660 w 693"/>
                <a:gd name="T11" fmla="*/ 0 h 611"/>
                <a:gd name="T12" fmla="*/ 693 w 693"/>
                <a:gd name="T13" fmla="*/ 33 h 611"/>
                <a:gd name="T14" fmla="*/ 693 w 693"/>
                <a:gd name="T15" fmla="*/ 578 h 611"/>
                <a:gd name="T16" fmla="*/ 660 w 693"/>
                <a:gd name="T17"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3" h="611">
                  <a:moveTo>
                    <a:pt x="660" y="611"/>
                  </a:moveTo>
                  <a:cubicBezTo>
                    <a:pt x="33" y="611"/>
                    <a:pt x="33" y="611"/>
                    <a:pt x="33" y="611"/>
                  </a:cubicBezTo>
                  <a:cubicBezTo>
                    <a:pt x="15" y="611"/>
                    <a:pt x="0" y="596"/>
                    <a:pt x="0" y="578"/>
                  </a:cubicBezTo>
                  <a:cubicBezTo>
                    <a:pt x="0" y="33"/>
                    <a:pt x="0" y="33"/>
                    <a:pt x="0" y="33"/>
                  </a:cubicBezTo>
                  <a:cubicBezTo>
                    <a:pt x="0" y="15"/>
                    <a:pt x="15" y="0"/>
                    <a:pt x="33" y="0"/>
                  </a:cubicBezTo>
                  <a:cubicBezTo>
                    <a:pt x="660" y="0"/>
                    <a:pt x="660" y="0"/>
                    <a:pt x="660" y="0"/>
                  </a:cubicBezTo>
                  <a:cubicBezTo>
                    <a:pt x="678" y="0"/>
                    <a:pt x="693" y="15"/>
                    <a:pt x="693" y="33"/>
                  </a:cubicBezTo>
                  <a:cubicBezTo>
                    <a:pt x="693" y="578"/>
                    <a:pt x="693" y="578"/>
                    <a:pt x="693" y="578"/>
                  </a:cubicBezTo>
                  <a:cubicBezTo>
                    <a:pt x="693" y="596"/>
                    <a:pt x="678" y="611"/>
                    <a:pt x="660" y="611"/>
                  </a:cubicBezTo>
                  <a:close/>
                </a:path>
              </a:pathLst>
            </a:custGeom>
            <a:solidFill>
              <a:srgbClr val="FFFFFF"/>
            </a:solidFill>
            <a:ln>
              <a:noFill/>
            </a:ln>
          </p:spPr>
          <p:txBody>
            <a:bodyPr anchor="ctr"/>
            <a:lstStyle/>
            <a:p>
              <a:pPr algn="ctr"/>
            </a:p>
          </p:txBody>
        </p:sp>
        <p:sp>
          <p:nvSpPr>
            <p:cNvPr id="1049472" name="íSļíḓé"/>
            <p:cNvSpPr/>
            <p:nvPr/>
          </p:nvSpPr>
          <p:spPr bwMode="auto">
            <a:xfrm>
              <a:off x="7782929" y="1956334"/>
              <a:ext cx="1948226" cy="1716195"/>
            </a:xfrm>
            <a:custGeom>
              <a:avLst/>
              <a:gdLst>
                <a:gd name="T0" fmla="*/ 660 w 693"/>
                <a:gd name="T1" fmla="*/ 611 h 611"/>
                <a:gd name="T2" fmla="*/ 33 w 693"/>
                <a:gd name="T3" fmla="*/ 611 h 611"/>
                <a:gd name="T4" fmla="*/ 0 w 693"/>
                <a:gd name="T5" fmla="*/ 578 h 611"/>
                <a:gd name="T6" fmla="*/ 0 w 693"/>
                <a:gd name="T7" fmla="*/ 33 h 611"/>
                <a:gd name="T8" fmla="*/ 33 w 693"/>
                <a:gd name="T9" fmla="*/ 0 h 611"/>
                <a:gd name="T10" fmla="*/ 660 w 693"/>
                <a:gd name="T11" fmla="*/ 0 h 611"/>
                <a:gd name="T12" fmla="*/ 693 w 693"/>
                <a:gd name="T13" fmla="*/ 33 h 611"/>
                <a:gd name="T14" fmla="*/ 693 w 693"/>
                <a:gd name="T15" fmla="*/ 578 h 611"/>
                <a:gd name="T16" fmla="*/ 660 w 693"/>
                <a:gd name="T17"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3" h="611">
                  <a:moveTo>
                    <a:pt x="660" y="611"/>
                  </a:moveTo>
                  <a:cubicBezTo>
                    <a:pt x="33" y="611"/>
                    <a:pt x="33" y="611"/>
                    <a:pt x="33" y="611"/>
                  </a:cubicBezTo>
                  <a:cubicBezTo>
                    <a:pt x="15" y="611"/>
                    <a:pt x="0" y="596"/>
                    <a:pt x="0" y="578"/>
                  </a:cubicBezTo>
                  <a:cubicBezTo>
                    <a:pt x="0" y="33"/>
                    <a:pt x="0" y="33"/>
                    <a:pt x="0" y="33"/>
                  </a:cubicBezTo>
                  <a:cubicBezTo>
                    <a:pt x="0" y="15"/>
                    <a:pt x="15" y="0"/>
                    <a:pt x="33" y="0"/>
                  </a:cubicBezTo>
                  <a:cubicBezTo>
                    <a:pt x="660" y="0"/>
                    <a:pt x="660" y="0"/>
                    <a:pt x="660" y="0"/>
                  </a:cubicBezTo>
                  <a:cubicBezTo>
                    <a:pt x="678" y="0"/>
                    <a:pt x="693" y="15"/>
                    <a:pt x="693" y="33"/>
                  </a:cubicBezTo>
                  <a:cubicBezTo>
                    <a:pt x="693" y="578"/>
                    <a:pt x="693" y="578"/>
                    <a:pt x="693" y="578"/>
                  </a:cubicBezTo>
                  <a:cubicBezTo>
                    <a:pt x="693" y="596"/>
                    <a:pt x="678" y="611"/>
                    <a:pt x="660" y="611"/>
                  </a:cubicBezTo>
                  <a:close/>
                </a:path>
              </a:pathLst>
            </a:custGeom>
            <a:noFill/>
            <a:ln w="9525" cap="flat">
              <a:solidFill>
                <a:srgbClr val="C5D5E8"/>
              </a:solidFill>
              <a:prstDash val="solid"/>
              <a:miter lim="800000"/>
            </a:ln>
          </p:spPr>
          <p:txBody>
            <a:bodyPr anchor="ctr"/>
            <a:lstStyle/>
            <a:p>
              <a:pPr algn="ctr"/>
            </a:p>
          </p:txBody>
        </p:sp>
        <p:sp>
          <p:nvSpPr>
            <p:cNvPr id="1049473" name="íṥļïḑe"/>
            <p:cNvSpPr/>
            <p:nvPr/>
          </p:nvSpPr>
          <p:spPr bwMode="auto">
            <a:xfrm>
              <a:off x="8901277" y="2177913"/>
              <a:ext cx="677280" cy="259206"/>
            </a:xfrm>
            <a:prstGeom prst="rect">
              <a:avLst/>
            </a:prstGeom>
            <a:solidFill>
              <a:srgbClr val="D1E7FF"/>
            </a:solidFill>
            <a:ln>
              <a:noFill/>
            </a:ln>
          </p:spPr>
          <p:txBody>
            <a:bodyPr anchor="ctr"/>
            <a:lstStyle/>
            <a:p>
              <a:pPr algn="ctr"/>
            </a:p>
          </p:txBody>
        </p:sp>
        <p:sp>
          <p:nvSpPr>
            <p:cNvPr id="1049474" name="ïślîḍé"/>
            <p:cNvSpPr/>
            <p:nvPr/>
          </p:nvSpPr>
          <p:spPr bwMode="auto">
            <a:xfrm>
              <a:off x="8901277" y="2529096"/>
              <a:ext cx="677280" cy="259206"/>
            </a:xfrm>
            <a:prstGeom prst="rect">
              <a:avLst/>
            </a:prstGeom>
            <a:solidFill>
              <a:srgbClr val="D1E7FF"/>
            </a:solidFill>
            <a:ln>
              <a:noFill/>
            </a:ln>
          </p:spPr>
          <p:txBody>
            <a:bodyPr anchor="ctr"/>
            <a:lstStyle/>
            <a:p>
              <a:pPr algn="ctr"/>
            </a:p>
          </p:txBody>
        </p:sp>
        <p:sp>
          <p:nvSpPr>
            <p:cNvPr id="1049475" name="íṥ1íḋe"/>
            <p:cNvSpPr/>
            <p:nvPr/>
          </p:nvSpPr>
          <p:spPr bwMode="auto">
            <a:xfrm>
              <a:off x="8901277" y="2884459"/>
              <a:ext cx="677280" cy="255025"/>
            </a:xfrm>
            <a:prstGeom prst="rect">
              <a:avLst/>
            </a:prstGeom>
            <a:solidFill>
              <a:srgbClr val="D1E7FF"/>
            </a:solidFill>
            <a:ln>
              <a:noFill/>
            </a:ln>
          </p:spPr>
          <p:txBody>
            <a:bodyPr anchor="ctr"/>
            <a:lstStyle/>
            <a:p>
              <a:pPr algn="ctr"/>
            </a:p>
          </p:txBody>
        </p:sp>
        <p:sp>
          <p:nvSpPr>
            <p:cNvPr id="1049476" name="íslïḍê"/>
            <p:cNvSpPr/>
            <p:nvPr/>
          </p:nvSpPr>
          <p:spPr bwMode="auto">
            <a:xfrm>
              <a:off x="8901277" y="3235641"/>
              <a:ext cx="677280" cy="255025"/>
            </a:xfrm>
            <a:prstGeom prst="rect">
              <a:avLst/>
            </a:prstGeom>
            <a:solidFill>
              <a:srgbClr val="D1E7FF"/>
            </a:solidFill>
            <a:ln>
              <a:noFill/>
            </a:ln>
          </p:spPr>
          <p:txBody>
            <a:bodyPr anchor="ctr"/>
            <a:lstStyle/>
            <a:p>
              <a:pPr algn="ctr"/>
            </a:p>
          </p:txBody>
        </p:sp>
        <p:sp>
          <p:nvSpPr>
            <p:cNvPr id="1049477" name="iś1íḍè"/>
            <p:cNvSpPr/>
            <p:nvPr/>
          </p:nvSpPr>
          <p:spPr bwMode="auto">
            <a:xfrm>
              <a:off x="7996147" y="2844741"/>
              <a:ext cx="152598" cy="645925"/>
            </a:xfrm>
            <a:prstGeom prst="rect">
              <a:avLst/>
            </a:prstGeom>
            <a:solidFill>
              <a:srgbClr val="5DCBC2"/>
            </a:solidFill>
            <a:ln>
              <a:noFill/>
            </a:ln>
          </p:spPr>
          <p:txBody>
            <a:bodyPr anchor="ctr"/>
            <a:lstStyle/>
            <a:p>
              <a:pPr algn="ctr"/>
            </a:p>
          </p:txBody>
        </p:sp>
        <p:sp>
          <p:nvSpPr>
            <p:cNvPr id="1049478" name="íŝ1iḍe"/>
            <p:cNvSpPr/>
            <p:nvPr/>
          </p:nvSpPr>
          <p:spPr bwMode="auto">
            <a:xfrm>
              <a:off x="8606536" y="2934628"/>
              <a:ext cx="148417" cy="556039"/>
            </a:xfrm>
            <a:prstGeom prst="rect">
              <a:avLst/>
            </a:prstGeom>
            <a:solidFill>
              <a:srgbClr val="D1E7FF"/>
            </a:solidFill>
            <a:ln>
              <a:noFill/>
            </a:ln>
          </p:spPr>
          <p:txBody>
            <a:bodyPr anchor="ctr"/>
            <a:lstStyle/>
            <a:p>
              <a:pPr algn="ctr"/>
            </a:p>
          </p:txBody>
        </p:sp>
        <p:sp>
          <p:nvSpPr>
            <p:cNvPr id="1049479" name="îṥlïḑè"/>
            <p:cNvSpPr/>
            <p:nvPr/>
          </p:nvSpPr>
          <p:spPr bwMode="auto">
            <a:xfrm>
              <a:off x="8201004" y="3060050"/>
              <a:ext cx="150507" cy="430616"/>
            </a:xfrm>
            <a:prstGeom prst="rect">
              <a:avLst/>
            </a:prstGeom>
            <a:solidFill>
              <a:srgbClr val="D1E7FF"/>
            </a:solidFill>
            <a:ln>
              <a:noFill/>
            </a:ln>
          </p:spPr>
          <p:txBody>
            <a:bodyPr anchor="ctr"/>
            <a:lstStyle/>
            <a:p>
              <a:pPr algn="ctr"/>
            </a:p>
          </p:txBody>
        </p:sp>
        <p:sp>
          <p:nvSpPr>
            <p:cNvPr id="1049480" name="ísḻïḑê"/>
            <p:cNvSpPr/>
            <p:nvPr/>
          </p:nvSpPr>
          <p:spPr bwMode="auto">
            <a:xfrm>
              <a:off x="8410041" y="3139484"/>
              <a:ext cx="150507" cy="351182"/>
            </a:xfrm>
            <a:prstGeom prst="rect">
              <a:avLst/>
            </a:prstGeom>
            <a:solidFill>
              <a:srgbClr val="D1E7FF"/>
            </a:solidFill>
            <a:ln>
              <a:noFill/>
            </a:ln>
          </p:spPr>
          <p:txBody>
            <a:bodyPr anchor="ctr"/>
            <a:lstStyle/>
            <a:p>
              <a:pPr algn="ctr"/>
            </a:p>
          </p:txBody>
        </p:sp>
        <p:sp>
          <p:nvSpPr>
            <p:cNvPr id="1049481" name="isḷíďé"/>
            <p:cNvSpPr/>
            <p:nvPr/>
          </p:nvSpPr>
          <p:spPr bwMode="auto">
            <a:xfrm>
              <a:off x="7931345" y="3490666"/>
              <a:ext cx="880047" cy="0"/>
            </a:xfrm>
            <a:prstGeom prst="line">
              <a:avLst/>
            </a:prstGeom>
            <a:noFill/>
            <a:ln w="9525" cap="flat">
              <a:solidFill>
                <a:srgbClr val="5DCBC2"/>
              </a:solidFill>
              <a:prstDash val="solid"/>
              <a:miter lim="800000"/>
            </a:ln>
          </p:spPr>
          <p:txBody>
            <a:bodyPr anchor="ctr"/>
            <a:lstStyle/>
            <a:p>
              <a:pPr algn="ctr"/>
            </a:p>
          </p:txBody>
        </p:sp>
        <p:sp>
          <p:nvSpPr>
            <p:cNvPr id="1049482" name="íṥlïḓè"/>
            <p:cNvSpPr/>
            <p:nvPr/>
          </p:nvSpPr>
          <p:spPr bwMode="auto">
            <a:xfrm>
              <a:off x="8376595" y="2198817"/>
              <a:ext cx="294743" cy="334459"/>
            </a:xfrm>
            <a:custGeom>
              <a:avLst/>
              <a:gdLst>
                <a:gd name="T0" fmla="*/ 105 w 105"/>
                <a:gd name="T1" fmla="*/ 85 h 119"/>
                <a:gd name="T2" fmla="*/ 100 w 105"/>
                <a:gd name="T3" fmla="*/ 119 h 119"/>
                <a:gd name="T4" fmla="*/ 0 w 105"/>
                <a:gd name="T5" fmla="*/ 85 h 119"/>
                <a:gd name="T6" fmla="*/ 63 w 105"/>
                <a:gd name="T7" fmla="*/ 0 h 119"/>
                <a:gd name="T8" fmla="*/ 105 w 105"/>
                <a:gd name="T9" fmla="*/ 85 h 119"/>
              </a:gdLst>
              <a:ahLst/>
              <a:cxnLst>
                <a:cxn ang="0">
                  <a:pos x="T0" y="T1"/>
                </a:cxn>
                <a:cxn ang="0">
                  <a:pos x="T2" y="T3"/>
                </a:cxn>
                <a:cxn ang="0">
                  <a:pos x="T4" y="T5"/>
                </a:cxn>
                <a:cxn ang="0">
                  <a:pos x="T6" y="T7"/>
                </a:cxn>
                <a:cxn ang="0">
                  <a:pos x="T8" y="T9"/>
                </a:cxn>
              </a:cxnLst>
              <a:rect l="0" t="0" r="r" b="b"/>
              <a:pathLst>
                <a:path w="105" h="119">
                  <a:moveTo>
                    <a:pt x="105" y="85"/>
                  </a:moveTo>
                  <a:cubicBezTo>
                    <a:pt x="105" y="97"/>
                    <a:pt x="104" y="108"/>
                    <a:pt x="100" y="119"/>
                  </a:cubicBezTo>
                  <a:cubicBezTo>
                    <a:pt x="0" y="85"/>
                    <a:pt x="0" y="85"/>
                    <a:pt x="0" y="85"/>
                  </a:cubicBezTo>
                  <a:cubicBezTo>
                    <a:pt x="63" y="0"/>
                    <a:pt x="63" y="0"/>
                    <a:pt x="63" y="0"/>
                  </a:cubicBezTo>
                  <a:cubicBezTo>
                    <a:pt x="89" y="19"/>
                    <a:pt x="105" y="50"/>
                    <a:pt x="105" y="85"/>
                  </a:cubicBezTo>
                  <a:close/>
                </a:path>
              </a:pathLst>
            </a:custGeom>
            <a:solidFill>
              <a:srgbClr val="5DCBC2"/>
            </a:solidFill>
            <a:ln>
              <a:noFill/>
            </a:ln>
          </p:spPr>
          <p:txBody>
            <a:bodyPr anchor="ctr"/>
            <a:lstStyle/>
            <a:p>
              <a:pPr algn="ctr"/>
            </a:p>
          </p:txBody>
        </p:sp>
        <p:sp>
          <p:nvSpPr>
            <p:cNvPr id="1049483" name="ïṥḻïḍé"/>
            <p:cNvSpPr/>
            <p:nvPr/>
          </p:nvSpPr>
          <p:spPr bwMode="auto">
            <a:xfrm>
              <a:off x="8077671" y="2138195"/>
              <a:ext cx="579033" cy="595756"/>
            </a:xfrm>
            <a:custGeom>
              <a:avLst/>
              <a:gdLst>
                <a:gd name="T0" fmla="*/ 206 w 206"/>
                <a:gd name="T1" fmla="*/ 140 h 212"/>
                <a:gd name="T2" fmla="*/ 206 w 206"/>
                <a:gd name="T3" fmla="*/ 140 h 212"/>
                <a:gd name="T4" fmla="*/ 105 w 206"/>
                <a:gd name="T5" fmla="*/ 212 h 212"/>
                <a:gd name="T6" fmla="*/ 0 w 206"/>
                <a:gd name="T7" fmla="*/ 106 h 212"/>
                <a:gd name="T8" fmla="*/ 105 w 206"/>
                <a:gd name="T9" fmla="*/ 0 h 212"/>
                <a:gd name="T10" fmla="*/ 169 w 206"/>
                <a:gd name="T11" fmla="*/ 22 h 212"/>
                <a:gd name="T12" fmla="*/ 105 w 206"/>
                <a:gd name="T13" fmla="*/ 106 h 212"/>
                <a:gd name="T14" fmla="*/ 206 w 206"/>
                <a:gd name="T15" fmla="*/ 140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212">
                  <a:moveTo>
                    <a:pt x="206" y="140"/>
                  </a:moveTo>
                  <a:cubicBezTo>
                    <a:pt x="206" y="140"/>
                    <a:pt x="206" y="140"/>
                    <a:pt x="206" y="140"/>
                  </a:cubicBezTo>
                  <a:cubicBezTo>
                    <a:pt x="191" y="182"/>
                    <a:pt x="152" y="212"/>
                    <a:pt x="105" y="212"/>
                  </a:cubicBezTo>
                  <a:cubicBezTo>
                    <a:pt x="47" y="212"/>
                    <a:pt x="0" y="165"/>
                    <a:pt x="0" y="106"/>
                  </a:cubicBezTo>
                  <a:cubicBezTo>
                    <a:pt x="0" y="48"/>
                    <a:pt x="47" y="0"/>
                    <a:pt x="105" y="0"/>
                  </a:cubicBezTo>
                  <a:cubicBezTo>
                    <a:pt x="129" y="0"/>
                    <a:pt x="151" y="8"/>
                    <a:pt x="169" y="22"/>
                  </a:cubicBezTo>
                  <a:cubicBezTo>
                    <a:pt x="105" y="106"/>
                    <a:pt x="105" y="106"/>
                    <a:pt x="105" y="106"/>
                  </a:cubicBezTo>
                  <a:lnTo>
                    <a:pt x="206" y="140"/>
                  </a:lnTo>
                  <a:close/>
                </a:path>
              </a:pathLst>
            </a:custGeom>
            <a:solidFill>
              <a:srgbClr val="D1E7FF"/>
            </a:solidFill>
            <a:ln>
              <a:noFill/>
            </a:ln>
          </p:spPr>
          <p:txBody>
            <a:bodyPr anchor="ctr"/>
            <a:lstStyle/>
            <a:p>
              <a:pPr algn="ctr"/>
            </a:p>
          </p:txBody>
        </p:sp>
        <p:sp>
          <p:nvSpPr>
            <p:cNvPr id="1049484" name="îṡ1ïḑé"/>
            <p:cNvSpPr/>
            <p:nvPr/>
          </p:nvSpPr>
          <p:spPr bwMode="auto">
            <a:xfrm>
              <a:off x="8092304" y="2194636"/>
              <a:ext cx="568581" cy="539316"/>
            </a:xfrm>
            <a:custGeom>
              <a:avLst/>
              <a:gdLst>
                <a:gd name="T0" fmla="*/ 202 w 202"/>
                <a:gd name="T1" fmla="*/ 117 h 192"/>
                <a:gd name="T2" fmla="*/ 103 w 202"/>
                <a:gd name="T3" fmla="*/ 85 h 192"/>
                <a:gd name="T4" fmla="*/ 164 w 202"/>
                <a:gd name="T5" fmla="*/ 2 h 192"/>
                <a:gd name="T6" fmla="*/ 162 w 202"/>
                <a:gd name="T7" fmla="*/ 0 h 192"/>
                <a:gd name="T8" fmla="*/ 101 w 202"/>
                <a:gd name="T9" fmla="*/ 84 h 192"/>
                <a:gd name="T10" fmla="*/ 40 w 202"/>
                <a:gd name="T11" fmla="*/ 0 h 192"/>
                <a:gd name="T12" fmla="*/ 37 w 202"/>
                <a:gd name="T13" fmla="*/ 2 h 192"/>
                <a:gd name="T14" fmla="*/ 98 w 202"/>
                <a:gd name="T15" fmla="*/ 85 h 192"/>
                <a:gd name="T16" fmla="*/ 0 w 202"/>
                <a:gd name="T17" fmla="*/ 117 h 192"/>
                <a:gd name="T18" fmla="*/ 1 w 202"/>
                <a:gd name="T19" fmla="*/ 120 h 192"/>
                <a:gd name="T20" fmla="*/ 99 w 202"/>
                <a:gd name="T21" fmla="*/ 88 h 192"/>
                <a:gd name="T22" fmla="*/ 99 w 202"/>
                <a:gd name="T23" fmla="*/ 192 h 192"/>
                <a:gd name="T24" fmla="*/ 101 w 202"/>
                <a:gd name="T25" fmla="*/ 192 h 192"/>
                <a:gd name="T26" fmla="*/ 102 w 202"/>
                <a:gd name="T27" fmla="*/ 192 h 192"/>
                <a:gd name="T28" fmla="*/ 102 w 202"/>
                <a:gd name="T29" fmla="*/ 88 h 192"/>
                <a:gd name="T30" fmla="*/ 201 w 202"/>
                <a:gd name="T31" fmla="*/ 120 h 192"/>
                <a:gd name="T32" fmla="*/ 202 w 202"/>
                <a:gd name="T33" fmla="*/ 11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2" h="192">
                  <a:moveTo>
                    <a:pt x="202" y="117"/>
                  </a:moveTo>
                  <a:cubicBezTo>
                    <a:pt x="103" y="85"/>
                    <a:pt x="103" y="85"/>
                    <a:pt x="103" y="85"/>
                  </a:cubicBezTo>
                  <a:cubicBezTo>
                    <a:pt x="164" y="2"/>
                    <a:pt x="164" y="2"/>
                    <a:pt x="164" y="2"/>
                  </a:cubicBezTo>
                  <a:cubicBezTo>
                    <a:pt x="163" y="1"/>
                    <a:pt x="163" y="0"/>
                    <a:pt x="162" y="0"/>
                  </a:cubicBezTo>
                  <a:cubicBezTo>
                    <a:pt x="101" y="84"/>
                    <a:pt x="101" y="84"/>
                    <a:pt x="101" y="84"/>
                  </a:cubicBezTo>
                  <a:cubicBezTo>
                    <a:pt x="40" y="0"/>
                    <a:pt x="40" y="0"/>
                    <a:pt x="40" y="0"/>
                  </a:cubicBezTo>
                  <a:cubicBezTo>
                    <a:pt x="39" y="0"/>
                    <a:pt x="38" y="1"/>
                    <a:pt x="37" y="2"/>
                  </a:cubicBezTo>
                  <a:cubicBezTo>
                    <a:pt x="98" y="85"/>
                    <a:pt x="98" y="85"/>
                    <a:pt x="98" y="85"/>
                  </a:cubicBezTo>
                  <a:cubicBezTo>
                    <a:pt x="0" y="117"/>
                    <a:pt x="0" y="117"/>
                    <a:pt x="0" y="117"/>
                  </a:cubicBezTo>
                  <a:cubicBezTo>
                    <a:pt x="0" y="118"/>
                    <a:pt x="0" y="119"/>
                    <a:pt x="1" y="120"/>
                  </a:cubicBezTo>
                  <a:cubicBezTo>
                    <a:pt x="99" y="88"/>
                    <a:pt x="99" y="88"/>
                    <a:pt x="99" y="88"/>
                  </a:cubicBezTo>
                  <a:cubicBezTo>
                    <a:pt x="99" y="192"/>
                    <a:pt x="99" y="192"/>
                    <a:pt x="99" y="192"/>
                  </a:cubicBezTo>
                  <a:cubicBezTo>
                    <a:pt x="100" y="192"/>
                    <a:pt x="100" y="192"/>
                    <a:pt x="101" y="192"/>
                  </a:cubicBezTo>
                  <a:cubicBezTo>
                    <a:pt x="101" y="192"/>
                    <a:pt x="102" y="192"/>
                    <a:pt x="102" y="192"/>
                  </a:cubicBezTo>
                  <a:cubicBezTo>
                    <a:pt x="102" y="88"/>
                    <a:pt x="102" y="88"/>
                    <a:pt x="102" y="88"/>
                  </a:cubicBezTo>
                  <a:cubicBezTo>
                    <a:pt x="201" y="120"/>
                    <a:pt x="201" y="120"/>
                    <a:pt x="201" y="120"/>
                  </a:cubicBezTo>
                  <a:cubicBezTo>
                    <a:pt x="201" y="119"/>
                    <a:pt x="202" y="118"/>
                    <a:pt x="202" y="117"/>
                  </a:cubicBezTo>
                  <a:close/>
                </a:path>
              </a:pathLst>
            </a:custGeom>
            <a:solidFill>
              <a:srgbClr val="FFFFFF"/>
            </a:solidFill>
            <a:ln>
              <a:noFill/>
            </a:ln>
          </p:spPr>
          <p:txBody>
            <a:bodyPr anchor="ctr"/>
            <a:lstStyle/>
            <a:p>
              <a:pPr algn="ctr"/>
            </a:p>
          </p:txBody>
        </p:sp>
        <p:sp>
          <p:nvSpPr>
            <p:cNvPr id="1049485" name="ïṣļïḍe"/>
            <p:cNvSpPr/>
            <p:nvPr/>
          </p:nvSpPr>
          <p:spPr bwMode="auto">
            <a:xfrm>
              <a:off x="8566818" y="4659183"/>
              <a:ext cx="792251" cy="645925"/>
            </a:xfrm>
            <a:custGeom>
              <a:avLst/>
              <a:gdLst>
                <a:gd name="T0" fmla="*/ 38 w 282"/>
                <a:gd name="T1" fmla="*/ 1 h 230"/>
                <a:gd name="T2" fmla="*/ 262 w 282"/>
                <a:gd name="T3" fmla="*/ 27 h 230"/>
                <a:gd name="T4" fmla="*/ 281 w 282"/>
                <a:gd name="T5" fmla="*/ 50 h 230"/>
                <a:gd name="T6" fmla="*/ 267 w 282"/>
                <a:gd name="T7" fmla="*/ 170 h 230"/>
                <a:gd name="T8" fmla="*/ 244 w 282"/>
                <a:gd name="T9" fmla="*/ 188 h 230"/>
                <a:gd name="T10" fmla="*/ 236 w 282"/>
                <a:gd name="T11" fmla="*/ 187 h 230"/>
                <a:gd name="T12" fmla="*/ 225 w 282"/>
                <a:gd name="T13" fmla="*/ 230 h 230"/>
                <a:gd name="T14" fmla="*/ 200 w 282"/>
                <a:gd name="T15" fmla="*/ 183 h 230"/>
                <a:gd name="T16" fmla="*/ 19 w 282"/>
                <a:gd name="T17" fmla="*/ 162 h 230"/>
                <a:gd name="T18" fmla="*/ 1 w 282"/>
                <a:gd name="T19" fmla="*/ 139 h 230"/>
                <a:gd name="T20" fmla="*/ 15 w 282"/>
                <a:gd name="T21" fmla="*/ 19 h 230"/>
                <a:gd name="T22" fmla="*/ 38 w 282"/>
                <a:gd name="T23" fmla="*/ 1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2" h="230">
                  <a:moveTo>
                    <a:pt x="38" y="1"/>
                  </a:moveTo>
                  <a:cubicBezTo>
                    <a:pt x="262" y="27"/>
                    <a:pt x="262" y="27"/>
                    <a:pt x="262" y="27"/>
                  </a:cubicBezTo>
                  <a:cubicBezTo>
                    <a:pt x="274" y="28"/>
                    <a:pt x="282" y="39"/>
                    <a:pt x="281" y="50"/>
                  </a:cubicBezTo>
                  <a:cubicBezTo>
                    <a:pt x="267" y="170"/>
                    <a:pt x="267" y="170"/>
                    <a:pt x="267" y="170"/>
                  </a:cubicBezTo>
                  <a:cubicBezTo>
                    <a:pt x="266" y="181"/>
                    <a:pt x="255" y="190"/>
                    <a:pt x="244" y="188"/>
                  </a:cubicBezTo>
                  <a:cubicBezTo>
                    <a:pt x="236" y="187"/>
                    <a:pt x="236" y="187"/>
                    <a:pt x="236" y="187"/>
                  </a:cubicBezTo>
                  <a:cubicBezTo>
                    <a:pt x="225" y="230"/>
                    <a:pt x="225" y="230"/>
                    <a:pt x="225" y="230"/>
                  </a:cubicBezTo>
                  <a:cubicBezTo>
                    <a:pt x="200" y="183"/>
                    <a:pt x="200" y="183"/>
                    <a:pt x="200" y="183"/>
                  </a:cubicBezTo>
                  <a:cubicBezTo>
                    <a:pt x="19" y="162"/>
                    <a:pt x="19" y="162"/>
                    <a:pt x="19" y="162"/>
                  </a:cubicBezTo>
                  <a:cubicBezTo>
                    <a:pt x="8" y="161"/>
                    <a:pt x="0" y="150"/>
                    <a:pt x="1" y="139"/>
                  </a:cubicBezTo>
                  <a:cubicBezTo>
                    <a:pt x="15" y="19"/>
                    <a:pt x="15" y="19"/>
                    <a:pt x="15" y="19"/>
                  </a:cubicBezTo>
                  <a:cubicBezTo>
                    <a:pt x="16" y="8"/>
                    <a:pt x="27" y="0"/>
                    <a:pt x="38" y="1"/>
                  </a:cubicBezTo>
                  <a:close/>
                </a:path>
              </a:pathLst>
            </a:custGeom>
            <a:solidFill>
              <a:srgbClr val="5DCBC2"/>
            </a:solidFill>
            <a:ln>
              <a:noFill/>
            </a:ln>
          </p:spPr>
          <p:txBody>
            <a:bodyPr anchor="ctr"/>
            <a:lstStyle/>
            <a:p>
              <a:pPr algn="ctr"/>
            </a:p>
          </p:txBody>
        </p:sp>
        <p:sp>
          <p:nvSpPr>
            <p:cNvPr id="1049486" name="ï$ḷiḋè"/>
            <p:cNvSpPr/>
            <p:nvPr/>
          </p:nvSpPr>
          <p:spPr bwMode="auto">
            <a:xfrm>
              <a:off x="9072688" y="4910028"/>
              <a:ext cx="71073" cy="66892"/>
            </a:xfrm>
            <a:custGeom>
              <a:avLst/>
              <a:gdLst>
                <a:gd name="T0" fmla="*/ 1 w 25"/>
                <a:gd name="T1" fmla="*/ 10 h 24"/>
                <a:gd name="T2" fmla="*/ 11 w 25"/>
                <a:gd name="T3" fmla="*/ 23 h 24"/>
                <a:gd name="T4" fmla="*/ 24 w 25"/>
                <a:gd name="T5" fmla="*/ 13 h 24"/>
                <a:gd name="T6" fmla="*/ 14 w 25"/>
                <a:gd name="T7" fmla="*/ 0 h 24"/>
                <a:gd name="T8" fmla="*/ 1 w 25"/>
                <a:gd name="T9" fmla="*/ 10 h 24"/>
              </a:gdLst>
              <a:ahLst/>
              <a:cxnLst>
                <a:cxn ang="0">
                  <a:pos x="T0" y="T1"/>
                </a:cxn>
                <a:cxn ang="0">
                  <a:pos x="T2" y="T3"/>
                </a:cxn>
                <a:cxn ang="0">
                  <a:pos x="T4" y="T5"/>
                </a:cxn>
                <a:cxn ang="0">
                  <a:pos x="T6" y="T7"/>
                </a:cxn>
                <a:cxn ang="0">
                  <a:pos x="T8" y="T9"/>
                </a:cxn>
              </a:cxnLst>
              <a:rect l="0" t="0" r="r" b="b"/>
              <a:pathLst>
                <a:path w="25" h="24">
                  <a:moveTo>
                    <a:pt x="1" y="10"/>
                  </a:moveTo>
                  <a:cubicBezTo>
                    <a:pt x="0" y="17"/>
                    <a:pt x="5" y="22"/>
                    <a:pt x="11" y="23"/>
                  </a:cubicBezTo>
                  <a:cubicBezTo>
                    <a:pt x="17" y="24"/>
                    <a:pt x="23" y="19"/>
                    <a:pt x="24" y="13"/>
                  </a:cubicBezTo>
                  <a:cubicBezTo>
                    <a:pt x="25" y="7"/>
                    <a:pt x="20" y="1"/>
                    <a:pt x="14" y="0"/>
                  </a:cubicBezTo>
                  <a:cubicBezTo>
                    <a:pt x="7" y="0"/>
                    <a:pt x="2" y="4"/>
                    <a:pt x="1" y="10"/>
                  </a:cubicBezTo>
                  <a:close/>
                </a:path>
              </a:pathLst>
            </a:custGeom>
            <a:solidFill>
              <a:srgbClr val="FFFFFF"/>
            </a:solidFill>
            <a:ln>
              <a:noFill/>
            </a:ln>
          </p:spPr>
          <p:txBody>
            <a:bodyPr anchor="ctr"/>
            <a:lstStyle/>
            <a:p>
              <a:pPr algn="ctr"/>
            </a:p>
          </p:txBody>
        </p:sp>
        <p:sp>
          <p:nvSpPr>
            <p:cNvPr id="1049487" name="îSḷíḓê"/>
            <p:cNvSpPr/>
            <p:nvPr/>
          </p:nvSpPr>
          <p:spPr bwMode="auto">
            <a:xfrm>
              <a:off x="8930542" y="4893305"/>
              <a:ext cx="66892" cy="66892"/>
            </a:xfrm>
            <a:custGeom>
              <a:avLst/>
              <a:gdLst>
                <a:gd name="T0" fmla="*/ 1 w 24"/>
                <a:gd name="T1" fmla="*/ 10 h 24"/>
                <a:gd name="T2" fmla="*/ 11 w 24"/>
                <a:gd name="T3" fmla="*/ 23 h 24"/>
                <a:gd name="T4" fmla="*/ 23 w 24"/>
                <a:gd name="T5" fmla="*/ 13 h 24"/>
                <a:gd name="T6" fmla="*/ 13 w 24"/>
                <a:gd name="T7" fmla="*/ 0 h 24"/>
                <a:gd name="T8" fmla="*/ 1 w 24"/>
                <a:gd name="T9" fmla="*/ 10 h 24"/>
              </a:gdLst>
              <a:ahLst/>
              <a:cxnLst>
                <a:cxn ang="0">
                  <a:pos x="T0" y="T1"/>
                </a:cxn>
                <a:cxn ang="0">
                  <a:pos x="T2" y="T3"/>
                </a:cxn>
                <a:cxn ang="0">
                  <a:pos x="T4" y="T5"/>
                </a:cxn>
                <a:cxn ang="0">
                  <a:pos x="T6" y="T7"/>
                </a:cxn>
                <a:cxn ang="0">
                  <a:pos x="T8" y="T9"/>
                </a:cxn>
              </a:cxnLst>
              <a:rect l="0" t="0" r="r" b="b"/>
              <a:pathLst>
                <a:path w="24" h="24">
                  <a:moveTo>
                    <a:pt x="1" y="10"/>
                  </a:moveTo>
                  <a:cubicBezTo>
                    <a:pt x="0" y="17"/>
                    <a:pt x="4" y="22"/>
                    <a:pt x="11" y="23"/>
                  </a:cubicBezTo>
                  <a:cubicBezTo>
                    <a:pt x="17" y="24"/>
                    <a:pt x="23" y="19"/>
                    <a:pt x="23" y="13"/>
                  </a:cubicBezTo>
                  <a:cubicBezTo>
                    <a:pt x="24" y="7"/>
                    <a:pt x="20" y="1"/>
                    <a:pt x="13" y="0"/>
                  </a:cubicBezTo>
                  <a:cubicBezTo>
                    <a:pt x="7" y="0"/>
                    <a:pt x="1" y="4"/>
                    <a:pt x="1" y="10"/>
                  </a:cubicBezTo>
                  <a:close/>
                </a:path>
              </a:pathLst>
            </a:custGeom>
            <a:solidFill>
              <a:srgbClr val="FFFFFF"/>
            </a:solidFill>
            <a:ln>
              <a:noFill/>
            </a:ln>
          </p:spPr>
          <p:txBody>
            <a:bodyPr anchor="ctr"/>
            <a:lstStyle/>
            <a:p>
              <a:pPr algn="ctr"/>
            </a:p>
          </p:txBody>
        </p:sp>
        <p:sp>
          <p:nvSpPr>
            <p:cNvPr id="1049488" name="ïşḷïḓe"/>
            <p:cNvSpPr/>
            <p:nvPr/>
          </p:nvSpPr>
          <p:spPr bwMode="auto">
            <a:xfrm>
              <a:off x="8784216" y="4876582"/>
              <a:ext cx="68983" cy="66892"/>
            </a:xfrm>
            <a:custGeom>
              <a:avLst/>
              <a:gdLst>
                <a:gd name="T0" fmla="*/ 1 w 25"/>
                <a:gd name="T1" fmla="*/ 10 h 24"/>
                <a:gd name="T2" fmla="*/ 11 w 25"/>
                <a:gd name="T3" fmla="*/ 23 h 24"/>
                <a:gd name="T4" fmla="*/ 24 w 25"/>
                <a:gd name="T5" fmla="*/ 13 h 24"/>
                <a:gd name="T6" fmla="*/ 14 w 25"/>
                <a:gd name="T7" fmla="*/ 0 h 24"/>
                <a:gd name="T8" fmla="*/ 1 w 25"/>
                <a:gd name="T9" fmla="*/ 10 h 24"/>
              </a:gdLst>
              <a:ahLst/>
              <a:cxnLst>
                <a:cxn ang="0">
                  <a:pos x="T0" y="T1"/>
                </a:cxn>
                <a:cxn ang="0">
                  <a:pos x="T2" y="T3"/>
                </a:cxn>
                <a:cxn ang="0">
                  <a:pos x="T4" y="T5"/>
                </a:cxn>
                <a:cxn ang="0">
                  <a:pos x="T6" y="T7"/>
                </a:cxn>
                <a:cxn ang="0">
                  <a:pos x="T8" y="T9"/>
                </a:cxn>
              </a:cxnLst>
              <a:rect l="0" t="0" r="r" b="b"/>
              <a:pathLst>
                <a:path w="25" h="24">
                  <a:moveTo>
                    <a:pt x="1" y="10"/>
                  </a:moveTo>
                  <a:cubicBezTo>
                    <a:pt x="0" y="17"/>
                    <a:pt x="5" y="22"/>
                    <a:pt x="11" y="23"/>
                  </a:cubicBezTo>
                  <a:cubicBezTo>
                    <a:pt x="18" y="24"/>
                    <a:pt x="23" y="19"/>
                    <a:pt x="24" y="13"/>
                  </a:cubicBezTo>
                  <a:cubicBezTo>
                    <a:pt x="25" y="7"/>
                    <a:pt x="20" y="1"/>
                    <a:pt x="14" y="0"/>
                  </a:cubicBezTo>
                  <a:cubicBezTo>
                    <a:pt x="8" y="0"/>
                    <a:pt x="2" y="4"/>
                    <a:pt x="1" y="10"/>
                  </a:cubicBezTo>
                  <a:close/>
                </a:path>
              </a:pathLst>
            </a:custGeom>
            <a:solidFill>
              <a:srgbClr val="FFFFFF"/>
            </a:solidFill>
            <a:ln>
              <a:noFill/>
            </a:ln>
          </p:spPr>
          <p:txBody>
            <a:bodyPr anchor="ctr"/>
            <a:lstStyle/>
            <a:p>
              <a:pPr algn="ctr"/>
            </a:p>
          </p:txBody>
        </p:sp>
        <p:sp>
          <p:nvSpPr>
            <p:cNvPr id="1049489" name="îṣḷiḍe"/>
            <p:cNvSpPr/>
            <p:nvPr/>
          </p:nvSpPr>
          <p:spPr bwMode="auto">
            <a:xfrm>
              <a:off x="8188461" y="3950548"/>
              <a:ext cx="744172" cy="608299"/>
            </a:xfrm>
            <a:custGeom>
              <a:avLst/>
              <a:gdLst>
                <a:gd name="T0" fmla="*/ 36 w 265"/>
                <a:gd name="T1" fmla="*/ 1 h 216"/>
                <a:gd name="T2" fmla="*/ 247 w 265"/>
                <a:gd name="T3" fmla="*/ 26 h 216"/>
                <a:gd name="T4" fmla="*/ 264 w 265"/>
                <a:gd name="T5" fmla="*/ 47 h 216"/>
                <a:gd name="T6" fmla="*/ 251 w 265"/>
                <a:gd name="T7" fmla="*/ 160 h 216"/>
                <a:gd name="T8" fmla="*/ 229 w 265"/>
                <a:gd name="T9" fmla="*/ 177 h 216"/>
                <a:gd name="T10" fmla="*/ 222 w 265"/>
                <a:gd name="T11" fmla="*/ 176 h 216"/>
                <a:gd name="T12" fmla="*/ 211 w 265"/>
                <a:gd name="T13" fmla="*/ 216 h 216"/>
                <a:gd name="T14" fmla="*/ 188 w 265"/>
                <a:gd name="T15" fmla="*/ 172 h 216"/>
                <a:gd name="T16" fmla="*/ 18 w 265"/>
                <a:gd name="T17" fmla="*/ 153 h 216"/>
                <a:gd name="T18" fmla="*/ 1 w 265"/>
                <a:gd name="T19" fmla="*/ 131 h 216"/>
                <a:gd name="T20" fmla="*/ 14 w 265"/>
                <a:gd name="T21" fmla="*/ 18 h 216"/>
                <a:gd name="T22" fmla="*/ 36 w 265"/>
                <a:gd name="T23" fmla="*/ 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5" h="216">
                  <a:moveTo>
                    <a:pt x="36" y="1"/>
                  </a:moveTo>
                  <a:cubicBezTo>
                    <a:pt x="247" y="26"/>
                    <a:pt x="247" y="26"/>
                    <a:pt x="247" y="26"/>
                  </a:cubicBezTo>
                  <a:cubicBezTo>
                    <a:pt x="257" y="27"/>
                    <a:pt x="265" y="37"/>
                    <a:pt x="264" y="47"/>
                  </a:cubicBezTo>
                  <a:cubicBezTo>
                    <a:pt x="251" y="160"/>
                    <a:pt x="251" y="160"/>
                    <a:pt x="251" y="160"/>
                  </a:cubicBezTo>
                  <a:cubicBezTo>
                    <a:pt x="250" y="171"/>
                    <a:pt x="240" y="178"/>
                    <a:pt x="229" y="177"/>
                  </a:cubicBezTo>
                  <a:cubicBezTo>
                    <a:pt x="222" y="176"/>
                    <a:pt x="222" y="176"/>
                    <a:pt x="222" y="176"/>
                  </a:cubicBezTo>
                  <a:cubicBezTo>
                    <a:pt x="211" y="216"/>
                    <a:pt x="211" y="216"/>
                    <a:pt x="211" y="216"/>
                  </a:cubicBezTo>
                  <a:cubicBezTo>
                    <a:pt x="188" y="172"/>
                    <a:pt x="188" y="172"/>
                    <a:pt x="188" y="172"/>
                  </a:cubicBezTo>
                  <a:cubicBezTo>
                    <a:pt x="18" y="153"/>
                    <a:pt x="18" y="153"/>
                    <a:pt x="18" y="153"/>
                  </a:cubicBezTo>
                  <a:cubicBezTo>
                    <a:pt x="8" y="151"/>
                    <a:pt x="0" y="142"/>
                    <a:pt x="1" y="131"/>
                  </a:cubicBezTo>
                  <a:cubicBezTo>
                    <a:pt x="14" y="18"/>
                    <a:pt x="14" y="18"/>
                    <a:pt x="14" y="18"/>
                  </a:cubicBezTo>
                  <a:cubicBezTo>
                    <a:pt x="16" y="8"/>
                    <a:pt x="25" y="0"/>
                    <a:pt x="36" y="1"/>
                  </a:cubicBezTo>
                  <a:close/>
                </a:path>
              </a:pathLst>
            </a:custGeom>
            <a:solidFill>
              <a:srgbClr val="5DCBC2"/>
            </a:solidFill>
            <a:ln>
              <a:noFill/>
            </a:ln>
          </p:spPr>
          <p:txBody>
            <a:bodyPr anchor="ctr"/>
            <a:lstStyle/>
            <a:p>
              <a:pPr algn="ctr"/>
            </a:p>
          </p:txBody>
        </p:sp>
        <p:sp>
          <p:nvSpPr>
            <p:cNvPr id="1049490" name="ï$ľiḍè"/>
            <p:cNvSpPr/>
            <p:nvPr/>
          </p:nvSpPr>
          <p:spPr bwMode="auto">
            <a:xfrm>
              <a:off x="8665066" y="4184670"/>
              <a:ext cx="62711" cy="64802"/>
            </a:xfrm>
            <a:custGeom>
              <a:avLst/>
              <a:gdLst>
                <a:gd name="T0" fmla="*/ 0 w 22"/>
                <a:gd name="T1" fmla="*/ 11 h 23"/>
                <a:gd name="T2" fmla="*/ 10 w 22"/>
                <a:gd name="T3" fmla="*/ 22 h 23"/>
                <a:gd name="T4" fmla="*/ 22 w 22"/>
                <a:gd name="T5" fmla="*/ 13 h 23"/>
                <a:gd name="T6" fmla="*/ 12 w 22"/>
                <a:gd name="T7" fmla="*/ 1 h 23"/>
                <a:gd name="T8" fmla="*/ 0 w 22"/>
                <a:gd name="T9" fmla="*/ 11 h 23"/>
              </a:gdLst>
              <a:ahLst/>
              <a:cxnLst>
                <a:cxn ang="0">
                  <a:pos x="T0" y="T1"/>
                </a:cxn>
                <a:cxn ang="0">
                  <a:pos x="T2" y="T3"/>
                </a:cxn>
                <a:cxn ang="0">
                  <a:pos x="T4" y="T5"/>
                </a:cxn>
                <a:cxn ang="0">
                  <a:pos x="T6" y="T7"/>
                </a:cxn>
                <a:cxn ang="0">
                  <a:pos x="T8" y="T9"/>
                </a:cxn>
              </a:cxnLst>
              <a:rect l="0" t="0" r="r" b="b"/>
              <a:pathLst>
                <a:path w="22" h="23">
                  <a:moveTo>
                    <a:pt x="0" y="11"/>
                  </a:moveTo>
                  <a:cubicBezTo>
                    <a:pt x="0" y="16"/>
                    <a:pt x="4" y="22"/>
                    <a:pt x="10" y="22"/>
                  </a:cubicBezTo>
                  <a:cubicBezTo>
                    <a:pt x="16" y="23"/>
                    <a:pt x="21" y="19"/>
                    <a:pt x="22" y="13"/>
                  </a:cubicBezTo>
                  <a:cubicBezTo>
                    <a:pt x="22" y="7"/>
                    <a:pt x="18" y="2"/>
                    <a:pt x="12" y="1"/>
                  </a:cubicBezTo>
                  <a:cubicBezTo>
                    <a:pt x="6" y="0"/>
                    <a:pt x="1" y="5"/>
                    <a:pt x="0" y="11"/>
                  </a:cubicBezTo>
                  <a:close/>
                </a:path>
              </a:pathLst>
            </a:custGeom>
            <a:solidFill>
              <a:srgbClr val="FFFFFF"/>
            </a:solidFill>
            <a:ln>
              <a:noFill/>
            </a:ln>
          </p:spPr>
          <p:txBody>
            <a:bodyPr anchor="ctr"/>
            <a:lstStyle/>
            <a:p>
              <a:pPr algn="ctr"/>
            </a:p>
          </p:txBody>
        </p:sp>
        <p:sp>
          <p:nvSpPr>
            <p:cNvPr id="1049491" name="iṩ1iďé"/>
            <p:cNvSpPr/>
            <p:nvPr/>
          </p:nvSpPr>
          <p:spPr bwMode="auto">
            <a:xfrm>
              <a:off x="8527101" y="4170036"/>
              <a:ext cx="64802" cy="62711"/>
            </a:xfrm>
            <a:custGeom>
              <a:avLst/>
              <a:gdLst>
                <a:gd name="T0" fmla="*/ 1 w 23"/>
                <a:gd name="T1" fmla="*/ 10 h 22"/>
                <a:gd name="T2" fmla="*/ 10 w 23"/>
                <a:gd name="T3" fmla="*/ 22 h 22"/>
                <a:gd name="T4" fmla="*/ 22 w 23"/>
                <a:gd name="T5" fmla="*/ 12 h 22"/>
                <a:gd name="T6" fmla="*/ 13 w 23"/>
                <a:gd name="T7" fmla="*/ 0 h 22"/>
                <a:gd name="T8" fmla="*/ 1 w 23"/>
                <a:gd name="T9" fmla="*/ 10 h 22"/>
              </a:gdLst>
              <a:ahLst/>
              <a:cxnLst>
                <a:cxn ang="0">
                  <a:pos x="T0" y="T1"/>
                </a:cxn>
                <a:cxn ang="0">
                  <a:pos x="T2" y="T3"/>
                </a:cxn>
                <a:cxn ang="0">
                  <a:pos x="T4" y="T5"/>
                </a:cxn>
                <a:cxn ang="0">
                  <a:pos x="T6" y="T7"/>
                </a:cxn>
                <a:cxn ang="0">
                  <a:pos x="T8" y="T9"/>
                </a:cxn>
              </a:cxnLst>
              <a:rect l="0" t="0" r="r" b="b"/>
              <a:pathLst>
                <a:path w="23" h="22">
                  <a:moveTo>
                    <a:pt x="1" y="10"/>
                  </a:moveTo>
                  <a:cubicBezTo>
                    <a:pt x="0" y="16"/>
                    <a:pt x="4" y="21"/>
                    <a:pt x="10" y="22"/>
                  </a:cubicBezTo>
                  <a:cubicBezTo>
                    <a:pt x="16" y="22"/>
                    <a:pt x="22" y="18"/>
                    <a:pt x="22" y="12"/>
                  </a:cubicBezTo>
                  <a:cubicBezTo>
                    <a:pt x="23" y="6"/>
                    <a:pt x="19" y="1"/>
                    <a:pt x="13" y="0"/>
                  </a:cubicBezTo>
                  <a:cubicBezTo>
                    <a:pt x="7" y="0"/>
                    <a:pt x="2" y="4"/>
                    <a:pt x="1" y="10"/>
                  </a:cubicBezTo>
                  <a:close/>
                </a:path>
              </a:pathLst>
            </a:custGeom>
            <a:solidFill>
              <a:srgbClr val="FFFFFF"/>
            </a:solidFill>
            <a:ln>
              <a:noFill/>
            </a:ln>
          </p:spPr>
          <p:txBody>
            <a:bodyPr anchor="ctr"/>
            <a:lstStyle/>
            <a:p>
              <a:pPr algn="ctr"/>
            </a:p>
          </p:txBody>
        </p:sp>
        <p:sp>
          <p:nvSpPr>
            <p:cNvPr id="1049492" name="îšlîḋè"/>
            <p:cNvSpPr/>
            <p:nvPr/>
          </p:nvSpPr>
          <p:spPr bwMode="auto">
            <a:xfrm>
              <a:off x="8393318" y="4153313"/>
              <a:ext cx="64802" cy="64802"/>
            </a:xfrm>
            <a:custGeom>
              <a:avLst/>
              <a:gdLst>
                <a:gd name="T0" fmla="*/ 1 w 23"/>
                <a:gd name="T1" fmla="*/ 10 h 23"/>
                <a:gd name="T2" fmla="*/ 10 w 23"/>
                <a:gd name="T3" fmla="*/ 22 h 23"/>
                <a:gd name="T4" fmla="*/ 22 w 23"/>
                <a:gd name="T5" fmla="*/ 13 h 23"/>
                <a:gd name="T6" fmla="*/ 13 w 23"/>
                <a:gd name="T7" fmla="*/ 1 h 23"/>
                <a:gd name="T8" fmla="*/ 1 w 23"/>
                <a:gd name="T9" fmla="*/ 10 h 23"/>
              </a:gdLst>
              <a:ahLst/>
              <a:cxnLst>
                <a:cxn ang="0">
                  <a:pos x="T0" y="T1"/>
                </a:cxn>
                <a:cxn ang="0">
                  <a:pos x="T2" y="T3"/>
                </a:cxn>
                <a:cxn ang="0">
                  <a:pos x="T4" y="T5"/>
                </a:cxn>
                <a:cxn ang="0">
                  <a:pos x="T6" y="T7"/>
                </a:cxn>
                <a:cxn ang="0">
                  <a:pos x="T8" y="T9"/>
                </a:cxn>
              </a:cxnLst>
              <a:rect l="0" t="0" r="r" b="b"/>
              <a:pathLst>
                <a:path w="23" h="23">
                  <a:moveTo>
                    <a:pt x="1" y="10"/>
                  </a:moveTo>
                  <a:cubicBezTo>
                    <a:pt x="0" y="16"/>
                    <a:pt x="4" y="22"/>
                    <a:pt x="10" y="22"/>
                  </a:cubicBezTo>
                  <a:cubicBezTo>
                    <a:pt x="16" y="23"/>
                    <a:pt x="21" y="19"/>
                    <a:pt x="22" y="13"/>
                  </a:cubicBezTo>
                  <a:cubicBezTo>
                    <a:pt x="23" y="7"/>
                    <a:pt x="18" y="2"/>
                    <a:pt x="13" y="1"/>
                  </a:cubicBezTo>
                  <a:cubicBezTo>
                    <a:pt x="7" y="0"/>
                    <a:pt x="1" y="4"/>
                    <a:pt x="1" y="10"/>
                  </a:cubicBezTo>
                  <a:close/>
                </a:path>
              </a:pathLst>
            </a:custGeom>
            <a:solidFill>
              <a:srgbClr val="FFFFFF"/>
            </a:solidFill>
            <a:ln>
              <a:noFill/>
            </a:ln>
          </p:spPr>
          <p:txBody>
            <a:bodyPr anchor="ctr"/>
            <a:lstStyle/>
            <a:p>
              <a:pPr algn="ctr"/>
            </a:p>
          </p:txBody>
        </p:sp>
        <p:sp>
          <p:nvSpPr>
            <p:cNvPr id="1049493" name="isļiďé"/>
            <p:cNvSpPr/>
            <p:nvPr/>
          </p:nvSpPr>
          <p:spPr bwMode="auto">
            <a:xfrm>
              <a:off x="9085230" y="4199301"/>
              <a:ext cx="702365" cy="572762"/>
            </a:xfrm>
            <a:custGeom>
              <a:avLst/>
              <a:gdLst>
                <a:gd name="T0" fmla="*/ 34 w 250"/>
                <a:gd name="T1" fmla="*/ 2 h 204"/>
                <a:gd name="T2" fmla="*/ 233 w 250"/>
                <a:gd name="T3" fmla="*/ 25 h 204"/>
                <a:gd name="T4" fmla="*/ 249 w 250"/>
                <a:gd name="T5" fmla="*/ 45 h 204"/>
                <a:gd name="T6" fmla="*/ 237 w 250"/>
                <a:gd name="T7" fmla="*/ 151 h 204"/>
                <a:gd name="T8" fmla="*/ 216 w 250"/>
                <a:gd name="T9" fmla="*/ 168 h 204"/>
                <a:gd name="T10" fmla="*/ 209 w 250"/>
                <a:gd name="T11" fmla="*/ 167 h 204"/>
                <a:gd name="T12" fmla="*/ 199 w 250"/>
                <a:gd name="T13" fmla="*/ 204 h 204"/>
                <a:gd name="T14" fmla="*/ 178 w 250"/>
                <a:gd name="T15" fmla="*/ 163 h 204"/>
                <a:gd name="T16" fmla="*/ 17 w 250"/>
                <a:gd name="T17" fmla="*/ 145 h 204"/>
                <a:gd name="T18" fmla="*/ 1 w 250"/>
                <a:gd name="T19" fmla="*/ 124 h 204"/>
                <a:gd name="T20" fmla="*/ 13 w 250"/>
                <a:gd name="T21" fmla="*/ 18 h 204"/>
                <a:gd name="T22" fmla="*/ 34 w 250"/>
                <a:gd name="T23" fmla="*/ 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04">
                  <a:moveTo>
                    <a:pt x="34" y="2"/>
                  </a:moveTo>
                  <a:cubicBezTo>
                    <a:pt x="233" y="25"/>
                    <a:pt x="233" y="25"/>
                    <a:pt x="233" y="25"/>
                  </a:cubicBezTo>
                  <a:cubicBezTo>
                    <a:pt x="243" y="26"/>
                    <a:pt x="250" y="35"/>
                    <a:pt x="249" y="45"/>
                  </a:cubicBezTo>
                  <a:cubicBezTo>
                    <a:pt x="237" y="151"/>
                    <a:pt x="237" y="151"/>
                    <a:pt x="237" y="151"/>
                  </a:cubicBezTo>
                  <a:cubicBezTo>
                    <a:pt x="236" y="162"/>
                    <a:pt x="226" y="169"/>
                    <a:pt x="216" y="168"/>
                  </a:cubicBezTo>
                  <a:cubicBezTo>
                    <a:pt x="209" y="167"/>
                    <a:pt x="209" y="167"/>
                    <a:pt x="209" y="167"/>
                  </a:cubicBezTo>
                  <a:cubicBezTo>
                    <a:pt x="199" y="204"/>
                    <a:pt x="199" y="204"/>
                    <a:pt x="199" y="204"/>
                  </a:cubicBezTo>
                  <a:cubicBezTo>
                    <a:pt x="178" y="163"/>
                    <a:pt x="178" y="163"/>
                    <a:pt x="178" y="163"/>
                  </a:cubicBezTo>
                  <a:cubicBezTo>
                    <a:pt x="17" y="145"/>
                    <a:pt x="17" y="145"/>
                    <a:pt x="17" y="145"/>
                  </a:cubicBezTo>
                  <a:cubicBezTo>
                    <a:pt x="7" y="143"/>
                    <a:pt x="0" y="134"/>
                    <a:pt x="1" y="124"/>
                  </a:cubicBezTo>
                  <a:cubicBezTo>
                    <a:pt x="13" y="18"/>
                    <a:pt x="13" y="18"/>
                    <a:pt x="13" y="18"/>
                  </a:cubicBezTo>
                  <a:cubicBezTo>
                    <a:pt x="15" y="8"/>
                    <a:pt x="24" y="0"/>
                    <a:pt x="34" y="2"/>
                  </a:cubicBezTo>
                  <a:close/>
                </a:path>
              </a:pathLst>
            </a:custGeom>
            <a:solidFill>
              <a:srgbClr val="5DCBC2"/>
            </a:solidFill>
            <a:ln>
              <a:noFill/>
            </a:ln>
          </p:spPr>
          <p:txBody>
            <a:bodyPr anchor="ctr"/>
            <a:lstStyle/>
            <a:p>
              <a:pPr algn="ctr"/>
            </a:p>
          </p:txBody>
        </p:sp>
        <p:sp>
          <p:nvSpPr>
            <p:cNvPr id="1049494" name="ïSḷîḋê"/>
            <p:cNvSpPr/>
            <p:nvPr/>
          </p:nvSpPr>
          <p:spPr bwMode="auto">
            <a:xfrm>
              <a:off x="9534660" y="4420881"/>
              <a:ext cx="60621" cy="62711"/>
            </a:xfrm>
            <a:custGeom>
              <a:avLst/>
              <a:gdLst>
                <a:gd name="T0" fmla="*/ 1 w 22"/>
                <a:gd name="T1" fmla="*/ 10 h 22"/>
                <a:gd name="T2" fmla="*/ 10 w 22"/>
                <a:gd name="T3" fmla="*/ 21 h 22"/>
                <a:gd name="T4" fmla="*/ 21 w 22"/>
                <a:gd name="T5" fmla="*/ 12 h 22"/>
                <a:gd name="T6" fmla="*/ 12 w 22"/>
                <a:gd name="T7" fmla="*/ 1 h 22"/>
                <a:gd name="T8" fmla="*/ 1 w 22"/>
                <a:gd name="T9" fmla="*/ 10 h 22"/>
              </a:gdLst>
              <a:ahLst/>
              <a:cxnLst>
                <a:cxn ang="0">
                  <a:pos x="T0" y="T1"/>
                </a:cxn>
                <a:cxn ang="0">
                  <a:pos x="T2" y="T3"/>
                </a:cxn>
                <a:cxn ang="0">
                  <a:pos x="T4" y="T5"/>
                </a:cxn>
                <a:cxn ang="0">
                  <a:pos x="T6" y="T7"/>
                </a:cxn>
                <a:cxn ang="0">
                  <a:pos x="T8" y="T9"/>
                </a:cxn>
              </a:cxnLst>
              <a:rect l="0" t="0" r="r" b="b"/>
              <a:pathLst>
                <a:path w="22" h="22">
                  <a:moveTo>
                    <a:pt x="1" y="10"/>
                  </a:moveTo>
                  <a:cubicBezTo>
                    <a:pt x="0" y="15"/>
                    <a:pt x="4" y="20"/>
                    <a:pt x="10" y="21"/>
                  </a:cubicBezTo>
                  <a:cubicBezTo>
                    <a:pt x="15" y="22"/>
                    <a:pt x="20" y="18"/>
                    <a:pt x="21" y="12"/>
                  </a:cubicBezTo>
                  <a:cubicBezTo>
                    <a:pt x="22" y="7"/>
                    <a:pt x="18" y="1"/>
                    <a:pt x="12" y="1"/>
                  </a:cubicBezTo>
                  <a:cubicBezTo>
                    <a:pt x="6" y="0"/>
                    <a:pt x="1" y="4"/>
                    <a:pt x="1" y="10"/>
                  </a:cubicBezTo>
                  <a:close/>
                </a:path>
              </a:pathLst>
            </a:custGeom>
            <a:solidFill>
              <a:srgbClr val="FFFFFF"/>
            </a:solidFill>
            <a:ln>
              <a:noFill/>
            </a:ln>
          </p:spPr>
          <p:txBody>
            <a:bodyPr anchor="ctr"/>
            <a:lstStyle/>
            <a:p>
              <a:pPr algn="ctr"/>
            </a:p>
          </p:txBody>
        </p:sp>
        <p:sp>
          <p:nvSpPr>
            <p:cNvPr id="1049495" name="íŝḻîḋe"/>
            <p:cNvSpPr/>
            <p:nvPr/>
          </p:nvSpPr>
          <p:spPr bwMode="auto">
            <a:xfrm>
              <a:off x="9405057" y="4406249"/>
              <a:ext cx="62711" cy="58530"/>
            </a:xfrm>
            <a:custGeom>
              <a:avLst/>
              <a:gdLst>
                <a:gd name="T0" fmla="*/ 1 w 22"/>
                <a:gd name="T1" fmla="*/ 9 h 21"/>
                <a:gd name="T2" fmla="*/ 10 w 22"/>
                <a:gd name="T3" fmla="*/ 21 h 21"/>
                <a:gd name="T4" fmla="*/ 21 w 22"/>
                <a:gd name="T5" fmla="*/ 12 h 21"/>
                <a:gd name="T6" fmla="*/ 12 w 22"/>
                <a:gd name="T7" fmla="*/ 1 h 21"/>
                <a:gd name="T8" fmla="*/ 1 w 22"/>
                <a:gd name="T9" fmla="*/ 9 h 21"/>
              </a:gdLst>
              <a:ahLst/>
              <a:cxnLst>
                <a:cxn ang="0">
                  <a:pos x="T0" y="T1"/>
                </a:cxn>
                <a:cxn ang="0">
                  <a:pos x="T2" y="T3"/>
                </a:cxn>
                <a:cxn ang="0">
                  <a:pos x="T4" y="T5"/>
                </a:cxn>
                <a:cxn ang="0">
                  <a:pos x="T6" y="T7"/>
                </a:cxn>
                <a:cxn ang="0">
                  <a:pos x="T8" y="T9"/>
                </a:cxn>
              </a:cxnLst>
              <a:rect l="0" t="0" r="r" b="b"/>
              <a:pathLst>
                <a:path w="22" h="21">
                  <a:moveTo>
                    <a:pt x="1" y="9"/>
                  </a:moveTo>
                  <a:cubicBezTo>
                    <a:pt x="0" y="15"/>
                    <a:pt x="4" y="20"/>
                    <a:pt x="10" y="21"/>
                  </a:cubicBezTo>
                  <a:cubicBezTo>
                    <a:pt x="16" y="21"/>
                    <a:pt x="21" y="17"/>
                    <a:pt x="21" y="12"/>
                  </a:cubicBezTo>
                  <a:cubicBezTo>
                    <a:pt x="22" y="6"/>
                    <a:pt x="18" y="1"/>
                    <a:pt x="12" y="1"/>
                  </a:cubicBezTo>
                  <a:cubicBezTo>
                    <a:pt x="7" y="0"/>
                    <a:pt x="2" y="4"/>
                    <a:pt x="1" y="9"/>
                  </a:cubicBezTo>
                  <a:close/>
                </a:path>
              </a:pathLst>
            </a:custGeom>
            <a:solidFill>
              <a:srgbClr val="FFFFFF"/>
            </a:solidFill>
            <a:ln>
              <a:noFill/>
            </a:ln>
          </p:spPr>
          <p:txBody>
            <a:bodyPr anchor="ctr"/>
            <a:lstStyle/>
            <a:p>
              <a:pPr algn="ctr"/>
            </a:p>
          </p:txBody>
        </p:sp>
        <p:sp>
          <p:nvSpPr>
            <p:cNvPr id="1049496" name="ïṩļíḋè"/>
            <p:cNvSpPr/>
            <p:nvPr/>
          </p:nvSpPr>
          <p:spPr bwMode="auto">
            <a:xfrm>
              <a:off x="9277544" y="4393707"/>
              <a:ext cx="60621" cy="58530"/>
            </a:xfrm>
            <a:custGeom>
              <a:avLst/>
              <a:gdLst>
                <a:gd name="T0" fmla="*/ 0 w 21"/>
                <a:gd name="T1" fmla="*/ 9 h 21"/>
                <a:gd name="T2" fmla="*/ 9 w 21"/>
                <a:gd name="T3" fmla="*/ 20 h 21"/>
                <a:gd name="T4" fmla="*/ 21 w 21"/>
                <a:gd name="T5" fmla="*/ 11 h 21"/>
                <a:gd name="T6" fmla="*/ 12 w 21"/>
                <a:gd name="T7" fmla="*/ 0 h 21"/>
                <a:gd name="T8" fmla="*/ 0 w 21"/>
                <a:gd name="T9" fmla="*/ 9 h 21"/>
              </a:gdLst>
              <a:ahLst/>
              <a:cxnLst>
                <a:cxn ang="0">
                  <a:pos x="T0" y="T1"/>
                </a:cxn>
                <a:cxn ang="0">
                  <a:pos x="T2" y="T3"/>
                </a:cxn>
                <a:cxn ang="0">
                  <a:pos x="T4" y="T5"/>
                </a:cxn>
                <a:cxn ang="0">
                  <a:pos x="T6" y="T7"/>
                </a:cxn>
                <a:cxn ang="0">
                  <a:pos x="T8" y="T9"/>
                </a:cxn>
              </a:cxnLst>
              <a:rect l="0" t="0" r="r" b="b"/>
              <a:pathLst>
                <a:path w="21" h="21">
                  <a:moveTo>
                    <a:pt x="0" y="9"/>
                  </a:moveTo>
                  <a:cubicBezTo>
                    <a:pt x="0" y="15"/>
                    <a:pt x="4" y="20"/>
                    <a:pt x="9" y="20"/>
                  </a:cubicBezTo>
                  <a:cubicBezTo>
                    <a:pt x="15" y="21"/>
                    <a:pt x="20" y="17"/>
                    <a:pt x="21" y="11"/>
                  </a:cubicBezTo>
                  <a:cubicBezTo>
                    <a:pt x="21" y="6"/>
                    <a:pt x="17" y="1"/>
                    <a:pt x="12" y="0"/>
                  </a:cubicBezTo>
                  <a:cubicBezTo>
                    <a:pt x="6" y="0"/>
                    <a:pt x="1" y="4"/>
                    <a:pt x="0" y="9"/>
                  </a:cubicBezTo>
                  <a:close/>
                </a:path>
              </a:pathLst>
            </a:custGeom>
            <a:solidFill>
              <a:srgbClr val="FFFFFF"/>
            </a:solidFill>
            <a:ln>
              <a:noFill/>
            </a:ln>
          </p:spPr>
          <p:txBody>
            <a:bodyPr anchor="ctr"/>
            <a:lstStyle/>
            <a:p>
              <a:pPr algn="ctr"/>
            </a:p>
          </p:txBody>
        </p:sp>
        <p:sp>
          <p:nvSpPr>
            <p:cNvPr id="1049497" name="îş1iḍê"/>
            <p:cNvSpPr/>
            <p:nvPr/>
          </p:nvSpPr>
          <p:spPr bwMode="auto">
            <a:xfrm>
              <a:off x="2835021" y="1793285"/>
              <a:ext cx="1124620" cy="1128800"/>
            </a:xfrm>
            <a:custGeom>
              <a:avLst/>
              <a:gdLst>
                <a:gd name="T0" fmla="*/ 353 w 400"/>
                <a:gd name="T1" fmla="*/ 129 h 402"/>
                <a:gd name="T2" fmla="*/ 395 w 400"/>
                <a:gd name="T3" fmla="*/ 269 h 402"/>
                <a:gd name="T4" fmla="*/ 374 w 400"/>
                <a:gd name="T5" fmla="*/ 309 h 402"/>
                <a:gd name="T6" fmla="*/ 84 w 400"/>
                <a:gd name="T7" fmla="*/ 397 h 402"/>
                <a:gd name="T8" fmla="*/ 45 w 400"/>
                <a:gd name="T9" fmla="*/ 375 h 402"/>
                <a:gd name="T10" fmla="*/ 2 w 400"/>
                <a:gd name="T11" fmla="*/ 235 h 402"/>
                <a:gd name="T12" fmla="*/ 1 w 400"/>
                <a:gd name="T13" fmla="*/ 230 h 402"/>
                <a:gd name="T14" fmla="*/ 0 w 400"/>
                <a:gd name="T15" fmla="*/ 223 h 402"/>
                <a:gd name="T16" fmla="*/ 130 w 400"/>
                <a:gd name="T17" fmla="*/ 11 h 402"/>
                <a:gd name="T18" fmla="*/ 340 w 400"/>
                <a:gd name="T19" fmla="*/ 112 h 402"/>
                <a:gd name="T20" fmla="*/ 345 w 400"/>
                <a:gd name="T21" fmla="*/ 115 h 402"/>
                <a:gd name="T22" fmla="*/ 353 w 400"/>
                <a:gd name="T23" fmla="*/ 12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0" h="402">
                  <a:moveTo>
                    <a:pt x="353" y="129"/>
                  </a:moveTo>
                  <a:cubicBezTo>
                    <a:pt x="395" y="269"/>
                    <a:pt x="395" y="269"/>
                    <a:pt x="395" y="269"/>
                  </a:cubicBezTo>
                  <a:cubicBezTo>
                    <a:pt x="400" y="286"/>
                    <a:pt x="391" y="304"/>
                    <a:pt x="374" y="309"/>
                  </a:cubicBezTo>
                  <a:cubicBezTo>
                    <a:pt x="84" y="397"/>
                    <a:pt x="84" y="397"/>
                    <a:pt x="84" y="397"/>
                  </a:cubicBezTo>
                  <a:cubicBezTo>
                    <a:pt x="67" y="402"/>
                    <a:pt x="50" y="392"/>
                    <a:pt x="45" y="375"/>
                  </a:cubicBezTo>
                  <a:cubicBezTo>
                    <a:pt x="2" y="235"/>
                    <a:pt x="2" y="235"/>
                    <a:pt x="2" y="235"/>
                  </a:cubicBezTo>
                  <a:cubicBezTo>
                    <a:pt x="1" y="233"/>
                    <a:pt x="1" y="232"/>
                    <a:pt x="1" y="230"/>
                  </a:cubicBezTo>
                  <a:cubicBezTo>
                    <a:pt x="0" y="228"/>
                    <a:pt x="0" y="226"/>
                    <a:pt x="0" y="223"/>
                  </a:cubicBezTo>
                  <a:cubicBezTo>
                    <a:pt x="2" y="179"/>
                    <a:pt x="100" y="22"/>
                    <a:pt x="130" y="11"/>
                  </a:cubicBezTo>
                  <a:cubicBezTo>
                    <a:pt x="158" y="0"/>
                    <a:pt x="297" y="69"/>
                    <a:pt x="340" y="112"/>
                  </a:cubicBezTo>
                  <a:cubicBezTo>
                    <a:pt x="342" y="113"/>
                    <a:pt x="343" y="114"/>
                    <a:pt x="345" y="115"/>
                  </a:cubicBezTo>
                  <a:cubicBezTo>
                    <a:pt x="348" y="119"/>
                    <a:pt x="351" y="123"/>
                    <a:pt x="353" y="129"/>
                  </a:cubicBezTo>
                  <a:close/>
                </a:path>
              </a:pathLst>
            </a:custGeom>
            <a:solidFill>
              <a:srgbClr val="5DCBC2"/>
            </a:solidFill>
            <a:ln>
              <a:noFill/>
            </a:ln>
          </p:spPr>
          <p:txBody>
            <a:bodyPr anchor="ctr"/>
            <a:lstStyle/>
            <a:p>
              <a:pPr algn="ctr"/>
            </a:p>
          </p:txBody>
        </p:sp>
        <p:sp>
          <p:nvSpPr>
            <p:cNvPr id="1049498" name="ïSľíḋe"/>
            <p:cNvSpPr/>
            <p:nvPr/>
          </p:nvSpPr>
          <p:spPr bwMode="auto">
            <a:xfrm>
              <a:off x="2837112" y="1807917"/>
              <a:ext cx="969932" cy="679371"/>
            </a:xfrm>
            <a:custGeom>
              <a:avLst/>
              <a:gdLst>
                <a:gd name="T0" fmla="*/ 345 w 345"/>
                <a:gd name="T1" fmla="*/ 110 h 242"/>
                <a:gd name="T2" fmla="*/ 310 w 345"/>
                <a:gd name="T3" fmla="*/ 141 h 242"/>
                <a:gd name="T4" fmla="*/ 196 w 345"/>
                <a:gd name="T5" fmla="*/ 237 h 242"/>
                <a:gd name="T6" fmla="*/ 46 w 345"/>
                <a:gd name="T7" fmla="*/ 224 h 242"/>
                <a:gd name="T8" fmla="*/ 0 w 345"/>
                <a:gd name="T9" fmla="*/ 218 h 242"/>
                <a:gd name="T10" fmla="*/ 24 w 345"/>
                <a:gd name="T11" fmla="*/ 152 h 242"/>
                <a:gd name="T12" fmla="*/ 62 w 345"/>
                <a:gd name="T13" fmla="*/ 86 h 242"/>
                <a:gd name="T14" fmla="*/ 130 w 345"/>
                <a:gd name="T15" fmla="*/ 5 h 242"/>
                <a:gd name="T16" fmla="*/ 229 w 345"/>
                <a:gd name="T17" fmla="*/ 36 h 242"/>
                <a:gd name="T18" fmla="*/ 288 w 345"/>
                <a:gd name="T19" fmla="*/ 68 h 242"/>
                <a:gd name="T20" fmla="*/ 341 w 345"/>
                <a:gd name="T21" fmla="*/ 106 h 242"/>
                <a:gd name="T22" fmla="*/ 345 w 345"/>
                <a:gd name="T23" fmla="*/ 11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5" h="242">
                  <a:moveTo>
                    <a:pt x="345" y="110"/>
                  </a:moveTo>
                  <a:cubicBezTo>
                    <a:pt x="334" y="119"/>
                    <a:pt x="323" y="130"/>
                    <a:pt x="310" y="141"/>
                  </a:cubicBezTo>
                  <a:cubicBezTo>
                    <a:pt x="262" y="184"/>
                    <a:pt x="207" y="233"/>
                    <a:pt x="196" y="237"/>
                  </a:cubicBezTo>
                  <a:cubicBezTo>
                    <a:pt x="182" y="242"/>
                    <a:pt x="100" y="232"/>
                    <a:pt x="46" y="224"/>
                  </a:cubicBezTo>
                  <a:cubicBezTo>
                    <a:pt x="23" y="221"/>
                    <a:pt x="5" y="218"/>
                    <a:pt x="0" y="218"/>
                  </a:cubicBezTo>
                  <a:cubicBezTo>
                    <a:pt x="1" y="204"/>
                    <a:pt x="10" y="180"/>
                    <a:pt x="24" y="152"/>
                  </a:cubicBezTo>
                  <a:cubicBezTo>
                    <a:pt x="35" y="131"/>
                    <a:pt x="49" y="108"/>
                    <a:pt x="62" y="86"/>
                  </a:cubicBezTo>
                  <a:cubicBezTo>
                    <a:pt x="89" y="45"/>
                    <a:pt x="116" y="10"/>
                    <a:pt x="130" y="5"/>
                  </a:cubicBezTo>
                  <a:cubicBezTo>
                    <a:pt x="144" y="0"/>
                    <a:pt x="186" y="15"/>
                    <a:pt x="229" y="36"/>
                  </a:cubicBezTo>
                  <a:cubicBezTo>
                    <a:pt x="249" y="46"/>
                    <a:pt x="270" y="57"/>
                    <a:pt x="288" y="68"/>
                  </a:cubicBezTo>
                  <a:cubicBezTo>
                    <a:pt x="310" y="81"/>
                    <a:pt x="329" y="95"/>
                    <a:pt x="341" y="106"/>
                  </a:cubicBezTo>
                  <a:cubicBezTo>
                    <a:pt x="342" y="107"/>
                    <a:pt x="343" y="108"/>
                    <a:pt x="345" y="110"/>
                  </a:cubicBezTo>
                  <a:close/>
                </a:path>
              </a:pathLst>
            </a:custGeom>
            <a:solidFill>
              <a:srgbClr val="479C95"/>
            </a:solidFill>
            <a:ln>
              <a:noFill/>
            </a:ln>
          </p:spPr>
          <p:txBody>
            <a:bodyPr anchor="ctr"/>
            <a:lstStyle/>
            <a:p>
              <a:pPr algn="ctr"/>
            </a:p>
          </p:txBody>
        </p:sp>
        <p:sp>
          <p:nvSpPr>
            <p:cNvPr id="1049499" name="îṣlîḋè"/>
            <p:cNvSpPr/>
            <p:nvPr/>
          </p:nvSpPr>
          <p:spPr bwMode="auto">
            <a:xfrm>
              <a:off x="2862196" y="1868538"/>
              <a:ext cx="846601" cy="618750"/>
            </a:xfrm>
            <a:custGeom>
              <a:avLst/>
              <a:gdLst>
                <a:gd name="T0" fmla="*/ 266 w 301"/>
                <a:gd name="T1" fmla="*/ 0 h 220"/>
                <a:gd name="T2" fmla="*/ 301 w 301"/>
                <a:gd name="T3" fmla="*/ 119 h 220"/>
                <a:gd name="T4" fmla="*/ 187 w 301"/>
                <a:gd name="T5" fmla="*/ 215 h 220"/>
                <a:gd name="T6" fmla="*/ 37 w 301"/>
                <a:gd name="T7" fmla="*/ 202 h 220"/>
                <a:gd name="T8" fmla="*/ 0 w 301"/>
                <a:gd name="T9" fmla="*/ 80 h 220"/>
                <a:gd name="T10" fmla="*/ 266 w 301"/>
                <a:gd name="T11" fmla="*/ 0 h 220"/>
              </a:gdLst>
              <a:ahLst/>
              <a:cxnLst>
                <a:cxn ang="0">
                  <a:pos x="T0" y="T1"/>
                </a:cxn>
                <a:cxn ang="0">
                  <a:pos x="T2" y="T3"/>
                </a:cxn>
                <a:cxn ang="0">
                  <a:pos x="T4" y="T5"/>
                </a:cxn>
                <a:cxn ang="0">
                  <a:pos x="T6" y="T7"/>
                </a:cxn>
                <a:cxn ang="0">
                  <a:pos x="T8" y="T9"/>
                </a:cxn>
                <a:cxn ang="0">
                  <a:pos x="T10" y="T11"/>
                </a:cxn>
              </a:cxnLst>
              <a:rect l="0" t="0" r="r" b="b"/>
              <a:pathLst>
                <a:path w="301" h="220">
                  <a:moveTo>
                    <a:pt x="266" y="0"/>
                  </a:moveTo>
                  <a:cubicBezTo>
                    <a:pt x="301" y="119"/>
                    <a:pt x="301" y="119"/>
                    <a:pt x="301" y="119"/>
                  </a:cubicBezTo>
                  <a:cubicBezTo>
                    <a:pt x="253" y="162"/>
                    <a:pt x="198" y="211"/>
                    <a:pt x="187" y="215"/>
                  </a:cubicBezTo>
                  <a:cubicBezTo>
                    <a:pt x="173" y="220"/>
                    <a:pt x="91" y="210"/>
                    <a:pt x="37" y="202"/>
                  </a:cubicBezTo>
                  <a:cubicBezTo>
                    <a:pt x="0" y="80"/>
                    <a:pt x="0" y="80"/>
                    <a:pt x="0" y="80"/>
                  </a:cubicBezTo>
                  <a:lnTo>
                    <a:pt x="266" y="0"/>
                  </a:lnTo>
                  <a:close/>
                </a:path>
              </a:pathLst>
            </a:custGeom>
            <a:solidFill>
              <a:srgbClr val="FFFFFF"/>
            </a:solidFill>
            <a:ln>
              <a:noFill/>
            </a:ln>
          </p:spPr>
          <p:txBody>
            <a:bodyPr anchor="ctr"/>
            <a:lstStyle/>
            <a:p>
              <a:pPr algn="ctr"/>
            </a:p>
          </p:txBody>
        </p:sp>
        <p:sp>
          <p:nvSpPr>
            <p:cNvPr id="1049500" name="îṣlíḑe"/>
            <p:cNvSpPr/>
            <p:nvPr/>
          </p:nvSpPr>
          <p:spPr bwMode="auto">
            <a:xfrm>
              <a:off x="2960443" y="1987689"/>
              <a:ext cx="612479" cy="198586"/>
            </a:xfrm>
            <a:custGeom>
              <a:avLst/>
              <a:gdLst>
                <a:gd name="T0" fmla="*/ 215 w 218"/>
                <a:gd name="T1" fmla="*/ 7 h 71"/>
                <a:gd name="T2" fmla="*/ 5 w 218"/>
                <a:gd name="T3" fmla="*/ 71 h 71"/>
                <a:gd name="T4" fmla="*/ 1 w 218"/>
                <a:gd name="T5" fmla="*/ 69 h 71"/>
                <a:gd name="T6" fmla="*/ 1 w 218"/>
                <a:gd name="T7" fmla="*/ 68 h 71"/>
                <a:gd name="T8" fmla="*/ 3 w 218"/>
                <a:gd name="T9" fmla="*/ 64 h 71"/>
                <a:gd name="T10" fmla="*/ 213 w 218"/>
                <a:gd name="T11" fmla="*/ 1 h 71"/>
                <a:gd name="T12" fmla="*/ 217 w 218"/>
                <a:gd name="T13" fmla="*/ 3 h 71"/>
                <a:gd name="T14" fmla="*/ 217 w 218"/>
                <a:gd name="T15" fmla="*/ 3 h 71"/>
                <a:gd name="T16" fmla="*/ 215 w 218"/>
                <a:gd name="T17"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71">
                  <a:moveTo>
                    <a:pt x="215" y="7"/>
                  </a:moveTo>
                  <a:cubicBezTo>
                    <a:pt x="5" y="71"/>
                    <a:pt x="5" y="71"/>
                    <a:pt x="5" y="71"/>
                  </a:cubicBezTo>
                  <a:cubicBezTo>
                    <a:pt x="3" y="71"/>
                    <a:pt x="2" y="70"/>
                    <a:pt x="1" y="69"/>
                  </a:cubicBezTo>
                  <a:cubicBezTo>
                    <a:pt x="1" y="68"/>
                    <a:pt x="1" y="68"/>
                    <a:pt x="1" y="68"/>
                  </a:cubicBezTo>
                  <a:cubicBezTo>
                    <a:pt x="0" y="67"/>
                    <a:pt x="1" y="65"/>
                    <a:pt x="3" y="64"/>
                  </a:cubicBezTo>
                  <a:cubicBezTo>
                    <a:pt x="213" y="1"/>
                    <a:pt x="213" y="1"/>
                    <a:pt x="213" y="1"/>
                  </a:cubicBezTo>
                  <a:cubicBezTo>
                    <a:pt x="215" y="0"/>
                    <a:pt x="217" y="1"/>
                    <a:pt x="217" y="3"/>
                  </a:cubicBezTo>
                  <a:cubicBezTo>
                    <a:pt x="217" y="3"/>
                    <a:pt x="217" y="3"/>
                    <a:pt x="217" y="3"/>
                  </a:cubicBezTo>
                  <a:cubicBezTo>
                    <a:pt x="218" y="5"/>
                    <a:pt x="217" y="7"/>
                    <a:pt x="215" y="7"/>
                  </a:cubicBezTo>
                  <a:close/>
                </a:path>
              </a:pathLst>
            </a:custGeom>
            <a:solidFill>
              <a:srgbClr val="6A80AF"/>
            </a:solidFill>
            <a:ln>
              <a:noFill/>
            </a:ln>
          </p:spPr>
          <p:txBody>
            <a:bodyPr anchor="ctr"/>
            <a:lstStyle/>
            <a:p>
              <a:pPr algn="ctr"/>
            </a:p>
          </p:txBody>
        </p:sp>
        <p:sp>
          <p:nvSpPr>
            <p:cNvPr id="1049501" name="îşļiḑé"/>
            <p:cNvSpPr/>
            <p:nvPr/>
          </p:nvSpPr>
          <p:spPr bwMode="auto">
            <a:xfrm>
              <a:off x="2981347" y="2052491"/>
              <a:ext cx="612479" cy="198586"/>
            </a:xfrm>
            <a:custGeom>
              <a:avLst/>
              <a:gdLst>
                <a:gd name="T0" fmla="*/ 215 w 218"/>
                <a:gd name="T1" fmla="*/ 7 h 71"/>
                <a:gd name="T2" fmla="*/ 5 w 218"/>
                <a:gd name="T3" fmla="*/ 70 h 71"/>
                <a:gd name="T4" fmla="*/ 1 w 218"/>
                <a:gd name="T5" fmla="*/ 68 h 71"/>
                <a:gd name="T6" fmla="*/ 1 w 218"/>
                <a:gd name="T7" fmla="*/ 68 h 71"/>
                <a:gd name="T8" fmla="*/ 3 w 218"/>
                <a:gd name="T9" fmla="*/ 64 h 71"/>
                <a:gd name="T10" fmla="*/ 213 w 218"/>
                <a:gd name="T11" fmla="*/ 0 h 71"/>
                <a:gd name="T12" fmla="*/ 217 w 218"/>
                <a:gd name="T13" fmla="*/ 2 h 71"/>
                <a:gd name="T14" fmla="*/ 217 w 218"/>
                <a:gd name="T15" fmla="*/ 3 h 71"/>
                <a:gd name="T16" fmla="*/ 215 w 218"/>
                <a:gd name="T17"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71">
                  <a:moveTo>
                    <a:pt x="215" y="7"/>
                  </a:moveTo>
                  <a:cubicBezTo>
                    <a:pt x="5" y="70"/>
                    <a:pt x="5" y="70"/>
                    <a:pt x="5" y="70"/>
                  </a:cubicBezTo>
                  <a:cubicBezTo>
                    <a:pt x="3" y="71"/>
                    <a:pt x="1" y="70"/>
                    <a:pt x="1" y="68"/>
                  </a:cubicBezTo>
                  <a:cubicBezTo>
                    <a:pt x="1" y="68"/>
                    <a:pt x="1" y="68"/>
                    <a:pt x="1" y="68"/>
                  </a:cubicBezTo>
                  <a:cubicBezTo>
                    <a:pt x="0" y="66"/>
                    <a:pt x="1" y="64"/>
                    <a:pt x="3" y="64"/>
                  </a:cubicBezTo>
                  <a:cubicBezTo>
                    <a:pt x="213" y="0"/>
                    <a:pt x="213" y="0"/>
                    <a:pt x="213" y="0"/>
                  </a:cubicBezTo>
                  <a:cubicBezTo>
                    <a:pt x="215" y="0"/>
                    <a:pt x="216" y="1"/>
                    <a:pt x="217" y="2"/>
                  </a:cubicBezTo>
                  <a:cubicBezTo>
                    <a:pt x="217" y="3"/>
                    <a:pt x="217" y="3"/>
                    <a:pt x="217" y="3"/>
                  </a:cubicBezTo>
                  <a:cubicBezTo>
                    <a:pt x="218" y="4"/>
                    <a:pt x="217" y="6"/>
                    <a:pt x="215" y="7"/>
                  </a:cubicBezTo>
                  <a:close/>
                </a:path>
              </a:pathLst>
            </a:custGeom>
            <a:solidFill>
              <a:srgbClr val="6A80AF"/>
            </a:solidFill>
            <a:ln>
              <a:noFill/>
            </a:ln>
          </p:spPr>
          <p:txBody>
            <a:bodyPr anchor="ctr"/>
            <a:lstStyle/>
            <a:p>
              <a:pPr algn="ctr"/>
            </a:p>
          </p:txBody>
        </p:sp>
        <p:sp>
          <p:nvSpPr>
            <p:cNvPr id="1049502" name="ïŝḷíḑê"/>
            <p:cNvSpPr/>
            <p:nvPr/>
          </p:nvSpPr>
          <p:spPr bwMode="auto">
            <a:xfrm>
              <a:off x="3000161" y="2113111"/>
              <a:ext cx="610388" cy="200676"/>
            </a:xfrm>
            <a:custGeom>
              <a:avLst/>
              <a:gdLst>
                <a:gd name="T0" fmla="*/ 215 w 217"/>
                <a:gd name="T1" fmla="*/ 7 h 71"/>
                <a:gd name="T2" fmla="*/ 5 w 217"/>
                <a:gd name="T3" fmla="*/ 71 h 71"/>
                <a:gd name="T4" fmla="*/ 1 w 217"/>
                <a:gd name="T5" fmla="*/ 68 h 71"/>
                <a:gd name="T6" fmla="*/ 1 w 217"/>
                <a:gd name="T7" fmla="*/ 68 h 71"/>
                <a:gd name="T8" fmla="*/ 3 w 217"/>
                <a:gd name="T9" fmla="*/ 64 h 71"/>
                <a:gd name="T10" fmla="*/ 213 w 217"/>
                <a:gd name="T11" fmla="*/ 1 h 71"/>
                <a:gd name="T12" fmla="*/ 217 w 217"/>
                <a:gd name="T13" fmla="*/ 3 h 71"/>
                <a:gd name="T14" fmla="*/ 217 w 217"/>
                <a:gd name="T15" fmla="*/ 3 h 71"/>
                <a:gd name="T16" fmla="*/ 215 w 217"/>
                <a:gd name="T17"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71">
                  <a:moveTo>
                    <a:pt x="215" y="7"/>
                  </a:moveTo>
                  <a:cubicBezTo>
                    <a:pt x="5" y="71"/>
                    <a:pt x="5" y="71"/>
                    <a:pt x="5" y="71"/>
                  </a:cubicBezTo>
                  <a:cubicBezTo>
                    <a:pt x="3" y="71"/>
                    <a:pt x="1" y="70"/>
                    <a:pt x="1" y="68"/>
                  </a:cubicBezTo>
                  <a:cubicBezTo>
                    <a:pt x="1" y="68"/>
                    <a:pt x="1" y="68"/>
                    <a:pt x="1" y="68"/>
                  </a:cubicBezTo>
                  <a:cubicBezTo>
                    <a:pt x="0" y="66"/>
                    <a:pt x="1" y="65"/>
                    <a:pt x="3" y="64"/>
                  </a:cubicBezTo>
                  <a:cubicBezTo>
                    <a:pt x="213" y="1"/>
                    <a:pt x="213" y="1"/>
                    <a:pt x="213" y="1"/>
                  </a:cubicBezTo>
                  <a:cubicBezTo>
                    <a:pt x="214" y="0"/>
                    <a:pt x="216" y="1"/>
                    <a:pt x="217" y="3"/>
                  </a:cubicBezTo>
                  <a:cubicBezTo>
                    <a:pt x="217" y="3"/>
                    <a:pt x="217" y="3"/>
                    <a:pt x="217" y="3"/>
                  </a:cubicBezTo>
                  <a:cubicBezTo>
                    <a:pt x="217" y="5"/>
                    <a:pt x="216" y="7"/>
                    <a:pt x="215" y="7"/>
                  </a:cubicBezTo>
                  <a:close/>
                </a:path>
              </a:pathLst>
            </a:custGeom>
            <a:solidFill>
              <a:srgbClr val="6A80AF"/>
            </a:solidFill>
            <a:ln>
              <a:noFill/>
            </a:ln>
          </p:spPr>
          <p:txBody>
            <a:bodyPr anchor="ctr"/>
            <a:lstStyle/>
            <a:p>
              <a:pPr algn="ctr"/>
            </a:p>
          </p:txBody>
        </p:sp>
        <p:sp>
          <p:nvSpPr>
            <p:cNvPr id="1049503" name="îŝļïḓe"/>
            <p:cNvSpPr/>
            <p:nvPr/>
          </p:nvSpPr>
          <p:spPr bwMode="auto">
            <a:xfrm>
              <a:off x="3021064" y="2177913"/>
              <a:ext cx="608299" cy="196495"/>
            </a:xfrm>
            <a:custGeom>
              <a:avLst/>
              <a:gdLst>
                <a:gd name="T0" fmla="*/ 214 w 217"/>
                <a:gd name="T1" fmla="*/ 6 h 70"/>
                <a:gd name="T2" fmla="*/ 4 w 217"/>
                <a:gd name="T3" fmla="*/ 70 h 70"/>
                <a:gd name="T4" fmla="*/ 0 w 217"/>
                <a:gd name="T5" fmla="*/ 68 h 70"/>
                <a:gd name="T6" fmla="*/ 0 w 217"/>
                <a:gd name="T7" fmla="*/ 68 h 70"/>
                <a:gd name="T8" fmla="*/ 2 w 217"/>
                <a:gd name="T9" fmla="*/ 64 h 70"/>
                <a:gd name="T10" fmla="*/ 213 w 217"/>
                <a:gd name="T11" fmla="*/ 0 h 70"/>
                <a:gd name="T12" fmla="*/ 217 w 217"/>
                <a:gd name="T13" fmla="*/ 2 h 70"/>
                <a:gd name="T14" fmla="*/ 217 w 217"/>
                <a:gd name="T15" fmla="*/ 3 h 70"/>
                <a:gd name="T16" fmla="*/ 214 w 217"/>
                <a:gd name="T17"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70">
                  <a:moveTo>
                    <a:pt x="214" y="6"/>
                  </a:moveTo>
                  <a:cubicBezTo>
                    <a:pt x="4" y="70"/>
                    <a:pt x="4" y="70"/>
                    <a:pt x="4" y="70"/>
                  </a:cubicBezTo>
                  <a:cubicBezTo>
                    <a:pt x="3" y="70"/>
                    <a:pt x="1" y="70"/>
                    <a:pt x="0" y="68"/>
                  </a:cubicBezTo>
                  <a:cubicBezTo>
                    <a:pt x="0" y="68"/>
                    <a:pt x="0" y="68"/>
                    <a:pt x="0" y="68"/>
                  </a:cubicBezTo>
                  <a:cubicBezTo>
                    <a:pt x="0" y="66"/>
                    <a:pt x="1" y="64"/>
                    <a:pt x="2" y="64"/>
                  </a:cubicBezTo>
                  <a:cubicBezTo>
                    <a:pt x="213" y="0"/>
                    <a:pt x="213" y="0"/>
                    <a:pt x="213" y="0"/>
                  </a:cubicBezTo>
                  <a:cubicBezTo>
                    <a:pt x="214" y="0"/>
                    <a:pt x="216" y="1"/>
                    <a:pt x="217" y="2"/>
                  </a:cubicBezTo>
                  <a:cubicBezTo>
                    <a:pt x="217" y="3"/>
                    <a:pt x="217" y="3"/>
                    <a:pt x="217" y="3"/>
                  </a:cubicBezTo>
                  <a:cubicBezTo>
                    <a:pt x="217" y="4"/>
                    <a:pt x="216" y="6"/>
                    <a:pt x="214" y="6"/>
                  </a:cubicBezTo>
                  <a:close/>
                </a:path>
              </a:pathLst>
            </a:custGeom>
            <a:solidFill>
              <a:srgbClr val="6A80AF"/>
            </a:solidFill>
            <a:ln>
              <a:noFill/>
            </a:ln>
          </p:spPr>
          <p:txBody>
            <a:bodyPr anchor="ctr"/>
            <a:lstStyle/>
            <a:p>
              <a:pPr algn="ctr"/>
            </a:p>
          </p:txBody>
        </p:sp>
        <p:sp>
          <p:nvSpPr>
            <p:cNvPr id="1049504" name="íšļîdé"/>
            <p:cNvSpPr/>
            <p:nvPr/>
          </p:nvSpPr>
          <p:spPr bwMode="auto">
            <a:xfrm>
              <a:off x="5153243" y="3354791"/>
              <a:ext cx="2907707" cy="2086191"/>
            </a:xfrm>
            <a:custGeom>
              <a:avLst/>
              <a:gdLst>
                <a:gd name="T0" fmla="*/ 1007 w 1034"/>
                <a:gd name="T1" fmla="*/ 408 h 742"/>
                <a:gd name="T2" fmla="*/ 842 w 1034"/>
                <a:gd name="T3" fmla="*/ 234 h 742"/>
                <a:gd name="T4" fmla="*/ 680 w 1034"/>
                <a:gd name="T5" fmla="*/ 171 h 742"/>
                <a:gd name="T6" fmla="*/ 588 w 1034"/>
                <a:gd name="T7" fmla="*/ 163 h 742"/>
                <a:gd name="T8" fmla="*/ 420 w 1034"/>
                <a:gd name="T9" fmla="*/ 154 h 742"/>
                <a:gd name="T10" fmla="*/ 83 w 1034"/>
                <a:gd name="T11" fmla="*/ 4 h 742"/>
                <a:gd name="T12" fmla="*/ 61 w 1034"/>
                <a:gd name="T13" fmla="*/ 5 h 742"/>
                <a:gd name="T14" fmla="*/ 13 w 1034"/>
                <a:gd name="T15" fmla="*/ 36 h 742"/>
                <a:gd name="T16" fmla="*/ 5 w 1034"/>
                <a:gd name="T17" fmla="*/ 63 h 742"/>
                <a:gd name="T18" fmla="*/ 172 w 1034"/>
                <a:gd name="T19" fmla="*/ 215 h 742"/>
                <a:gd name="T20" fmla="*/ 316 w 1034"/>
                <a:gd name="T21" fmla="*/ 276 h 742"/>
                <a:gd name="T22" fmla="*/ 316 w 1034"/>
                <a:gd name="T23" fmla="*/ 276 h 742"/>
                <a:gd name="T24" fmla="*/ 488 w 1034"/>
                <a:gd name="T25" fmla="*/ 321 h 742"/>
                <a:gd name="T26" fmla="*/ 467 w 1034"/>
                <a:gd name="T27" fmla="*/ 742 h 742"/>
                <a:gd name="T28" fmla="*/ 840 w 1034"/>
                <a:gd name="T29" fmla="*/ 742 h 742"/>
                <a:gd name="T30" fmla="*/ 832 w 1034"/>
                <a:gd name="T31" fmla="*/ 687 h 742"/>
                <a:gd name="T32" fmla="*/ 1009 w 1034"/>
                <a:gd name="T33" fmla="*/ 552 h 742"/>
                <a:gd name="T34" fmla="*/ 1030 w 1034"/>
                <a:gd name="T35" fmla="*/ 500 h 742"/>
                <a:gd name="T36" fmla="*/ 1007 w 1034"/>
                <a:gd name="T37" fmla="*/ 408 h 742"/>
                <a:gd name="T38" fmla="*/ 914 w 1034"/>
                <a:gd name="T39" fmla="*/ 476 h 742"/>
                <a:gd name="T40" fmla="*/ 817 w 1034"/>
                <a:gd name="T41" fmla="*/ 579 h 742"/>
                <a:gd name="T42" fmla="*/ 817 w 1034"/>
                <a:gd name="T43" fmla="*/ 372 h 742"/>
                <a:gd name="T44" fmla="*/ 914 w 1034"/>
                <a:gd name="T45" fmla="*/ 47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34" h="742">
                  <a:moveTo>
                    <a:pt x="1007" y="408"/>
                  </a:moveTo>
                  <a:cubicBezTo>
                    <a:pt x="969" y="343"/>
                    <a:pt x="893" y="282"/>
                    <a:pt x="842" y="234"/>
                  </a:cubicBezTo>
                  <a:cubicBezTo>
                    <a:pt x="767" y="163"/>
                    <a:pt x="680" y="171"/>
                    <a:pt x="680" y="171"/>
                  </a:cubicBezTo>
                  <a:cubicBezTo>
                    <a:pt x="588" y="163"/>
                    <a:pt x="588" y="163"/>
                    <a:pt x="588" y="163"/>
                  </a:cubicBezTo>
                  <a:cubicBezTo>
                    <a:pt x="588" y="163"/>
                    <a:pt x="547" y="163"/>
                    <a:pt x="420" y="154"/>
                  </a:cubicBezTo>
                  <a:cubicBezTo>
                    <a:pt x="309" y="146"/>
                    <a:pt x="130" y="34"/>
                    <a:pt x="83" y="4"/>
                  </a:cubicBezTo>
                  <a:cubicBezTo>
                    <a:pt x="76" y="0"/>
                    <a:pt x="67" y="0"/>
                    <a:pt x="61" y="5"/>
                  </a:cubicBezTo>
                  <a:cubicBezTo>
                    <a:pt x="13" y="36"/>
                    <a:pt x="13" y="36"/>
                    <a:pt x="13" y="36"/>
                  </a:cubicBezTo>
                  <a:cubicBezTo>
                    <a:pt x="4" y="42"/>
                    <a:pt x="0" y="54"/>
                    <a:pt x="5" y="63"/>
                  </a:cubicBezTo>
                  <a:cubicBezTo>
                    <a:pt x="39" y="127"/>
                    <a:pt x="102" y="176"/>
                    <a:pt x="172" y="215"/>
                  </a:cubicBezTo>
                  <a:cubicBezTo>
                    <a:pt x="220" y="240"/>
                    <a:pt x="270" y="261"/>
                    <a:pt x="316" y="276"/>
                  </a:cubicBezTo>
                  <a:cubicBezTo>
                    <a:pt x="316" y="276"/>
                    <a:pt x="316" y="276"/>
                    <a:pt x="316" y="276"/>
                  </a:cubicBezTo>
                  <a:cubicBezTo>
                    <a:pt x="410" y="308"/>
                    <a:pt x="488" y="321"/>
                    <a:pt x="488" y="321"/>
                  </a:cubicBezTo>
                  <a:cubicBezTo>
                    <a:pt x="452" y="579"/>
                    <a:pt x="467" y="742"/>
                    <a:pt x="467" y="742"/>
                  </a:cubicBezTo>
                  <a:cubicBezTo>
                    <a:pt x="840" y="742"/>
                    <a:pt x="840" y="742"/>
                    <a:pt x="840" y="742"/>
                  </a:cubicBezTo>
                  <a:cubicBezTo>
                    <a:pt x="832" y="687"/>
                    <a:pt x="832" y="687"/>
                    <a:pt x="832" y="687"/>
                  </a:cubicBezTo>
                  <a:cubicBezTo>
                    <a:pt x="832" y="687"/>
                    <a:pt x="957" y="629"/>
                    <a:pt x="1009" y="552"/>
                  </a:cubicBezTo>
                  <a:cubicBezTo>
                    <a:pt x="1020" y="536"/>
                    <a:pt x="1028" y="518"/>
                    <a:pt x="1030" y="500"/>
                  </a:cubicBezTo>
                  <a:cubicBezTo>
                    <a:pt x="1034" y="469"/>
                    <a:pt x="1025" y="438"/>
                    <a:pt x="1007" y="408"/>
                  </a:cubicBezTo>
                  <a:moveTo>
                    <a:pt x="914" y="476"/>
                  </a:moveTo>
                  <a:cubicBezTo>
                    <a:pt x="907" y="534"/>
                    <a:pt x="817" y="579"/>
                    <a:pt x="817" y="579"/>
                  </a:cubicBezTo>
                  <a:cubicBezTo>
                    <a:pt x="817" y="372"/>
                    <a:pt x="817" y="372"/>
                    <a:pt x="817" y="372"/>
                  </a:cubicBezTo>
                  <a:cubicBezTo>
                    <a:pt x="817" y="372"/>
                    <a:pt x="921" y="418"/>
                    <a:pt x="914" y="476"/>
                  </a:cubicBezTo>
                </a:path>
              </a:pathLst>
            </a:custGeom>
            <a:solidFill>
              <a:srgbClr val="63A4E8"/>
            </a:solidFill>
            <a:ln>
              <a:noFill/>
            </a:ln>
          </p:spPr>
          <p:txBody>
            <a:bodyPr anchor="ctr"/>
            <a:lstStyle/>
            <a:p>
              <a:pPr algn="ctr"/>
            </a:p>
          </p:txBody>
        </p:sp>
        <p:sp>
          <p:nvSpPr>
            <p:cNvPr id="1049505" name="ïśliḓé"/>
            <p:cNvSpPr/>
            <p:nvPr/>
          </p:nvSpPr>
          <p:spPr bwMode="auto">
            <a:xfrm>
              <a:off x="4574209" y="1989780"/>
              <a:ext cx="1555236" cy="1254223"/>
            </a:xfrm>
            <a:custGeom>
              <a:avLst/>
              <a:gdLst>
                <a:gd name="T0" fmla="*/ 532 w 553"/>
                <a:gd name="T1" fmla="*/ 446 h 446"/>
                <a:gd name="T2" fmla="*/ 20 w 553"/>
                <a:gd name="T3" fmla="*/ 446 h 446"/>
                <a:gd name="T4" fmla="*/ 0 w 553"/>
                <a:gd name="T5" fmla="*/ 425 h 446"/>
                <a:gd name="T6" fmla="*/ 0 w 553"/>
                <a:gd name="T7" fmla="*/ 20 h 446"/>
                <a:gd name="T8" fmla="*/ 20 w 553"/>
                <a:gd name="T9" fmla="*/ 0 h 446"/>
                <a:gd name="T10" fmla="*/ 532 w 553"/>
                <a:gd name="T11" fmla="*/ 0 h 446"/>
                <a:gd name="T12" fmla="*/ 553 w 553"/>
                <a:gd name="T13" fmla="*/ 20 h 446"/>
                <a:gd name="T14" fmla="*/ 553 w 553"/>
                <a:gd name="T15" fmla="*/ 425 h 446"/>
                <a:gd name="T16" fmla="*/ 532 w 553"/>
                <a:gd name="T17" fmla="*/ 44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3" h="446">
                  <a:moveTo>
                    <a:pt x="532" y="446"/>
                  </a:moveTo>
                  <a:cubicBezTo>
                    <a:pt x="20" y="446"/>
                    <a:pt x="20" y="446"/>
                    <a:pt x="20" y="446"/>
                  </a:cubicBezTo>
                  <a:cubicBezTo>
                    <a:pt x="9" y="446"/>
                    <a:pt x="0" y="437"/>
                    <a:pt x="0" y="425"/>
                  </a:cubicBezTo>
                  <a:cubicBezTo>
                    <a:pt x="0" y="20"/>
                    <a:pt x="0" y="20"/>
                    <a:pt x="0" y="20"/>
                  </a:cubicBezTo>
                  <a:cubicBezTo>
                    <a:pt x="0" y="9"/>
                    <a:pt x="9" y="0"/>
                    <a:pt x="20" y="0"/>
                  </a:cubicBezTo>
                  <a:cubicBezTo>
                    <a:pt x="532" y="0"/>
                    <a:pt x="532" y="0"/>
                    <a:pt x="532" y="0"/>
                  </a:cubicBezTo>
                  <a:cubicBezTo>
                    <a:pt x="543" y="0"/>
                    <a:pt x="553" y="9"/>
                    <a:pt x="553" y="20"/>
                  </a:cubicBezTo>
                  <a:cubicBezTo>
                    <a:pt x="553" y="425"/>
                    <a:pt x="553" y="425"/>
                    <a:pt x="553" y="425"/>
                  </a:cubicBezTo>
                  <a:cubicBezTo>
                    <a:pt x="553" y="437"/>
                    <a:pt x="543" y="446"/>
                    <a:pt x="532" y="446"/>
                  </a:cubicBezTo>
                  <a:close/>
                </a:path>
              </a:pathLst>
            </a:custGeom>
            <a:solidFill>
              <a:srgbClr val="FFFFFF"/>
            </a:solidFill>
            <a:ln>
              <a:noFill/>
            </a:ln>
          </p:spPr>
          <p:txBody>
            <a:bodyPr anchor="ctr"/>
            <a:lstStyle/>
            <a:p>
              <a:pPr algn="ctr"/>
            </a:p>
          </p:txBody>
        </p:sp>
        <p:sp>
          <p:nvSpPr>
            <p:cNvPr id="1049506" name="iśľïḑè"/>
            <p:cNvSpPr/>
            <p:nvPr/>
          </p:nvSpPr>
          <p:spPr bwMode="auto">
            <a:xfrm>
              <a:off x="4574209" y="1989780"/>
              <a:ext cx="1555236" cy="1254223"/>
            </a:xfrm>
            <a:custGeom>
              <a:avLst/>
              <a:gdLst>
                <a:gd name="T0" fmla="*/ 532 w 553"/>
                <a:gd name="T1" fmla="*/ 446 h 446"/>
                <a:gd name="T2" fmla="*/ 20 w 553"/>
                <a:gd name="T3" fmla="*/ 446 h 446"/>
                <a:gd name="T4" fmla="*/ 0 w 553"/>
                <a:gd name="T5" fmla="*/ 425 h 446"/>
                <a:gd name="T6" fmla="*/ 0 w 553"/>
                <a:gd name="T7" fmla="*/ 20 h 446"/>
                <a:gd name="T8" fmla="*/ 20 w 553"/>
                <a:gd name="T9" fmla="*/ 0 h 446"/>
                <a:gd name="T10" fmla="*/ 532 w 553"/>
                <a:gd name="T11" fmla="*/ 0 h 446"/>
                <a:gd name="T12" fmla="*/ 553 w 553"/>
                <a:gd name="T13" fmla="*/ 20 h 446"/>
                <a:gd name="T14" fmla="*/ 553 w 553"/>
                <a:gd name="T15" fmla="*/ 425 h 446"/>
                <a:gd name="T16" fmla="*/ 532 w 553"/>
                <a:gd name="T17" fmla="*/ 44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3" h="446">
                  <a:moveTo>
                    <a:pt x="532" y="446"/>
                  </a:moveTo>
                  <a:cubicBezTo>
                    <a:pt x="20" y="446"/>
                    <a:pt x="20" y="446"/>
                    <a:pt x="20" y="446"/>
                  </a:cubicBezTo>
                  <a:cubicBezTo>
                    <a:pt x="9" y="446"/>
                    <a:pt x="0" y="437"/>
                    <a:pt x="0" y="425"/>
                  </a:cubicBezTo>
                  <a:cubicBezTo>
                    <a:pt x="0" y="20"/>
                    <a:pt x="0" y="20"/>
                    <a:pt x="0" y="20"/>
                  </a:cubicBezTo>
                  <a:cubicBezTo>
                    <a:pt x="0" y="9"/>
                    <a:pt x="9" y="0"/>
                    <a:pt x="20" y="0"/>
                  </a:cubicBezTo>
                  <a:cubicBezTo>
                    <a:pt x="532" y="0"/>
                    <a:pt x="532" y="0"/>
                    <a:pt x="532" y="0"/>
                  </a:cubicBezTo>
                  <a:cubicBezTo>
                    <a:pt x="543" y="0"/>
                    <a:pt x="553" y="9"/>
                    <a:pt x="553" y="20"/>
                  </a:cubicBezTo>
                  <a:cubicBezTo>
                    <a:pt x="553" y="425"/>
                    <a:pt x="553" y="425"/>
                    <a:pt x="553" y="425"/>
                  </a:cubicBezTo>
                  <a:cubicBezTo>
                    <a:pt x="553" y="437"/>
                    <a:pt x="543" y="446"/>
                    <a:pt x="532" y="446"/>
                  </a:cubicBezTo>
                  <a:close/>
                </a:path>
              </a:pathLst>
            </a:custGeom>
            <a:noFill/>
            <a:ln w="9525" cap="flat">
              <a:solidFill>
                <a:srgbClr val="C5D5E8"/>
              </a:solidFill>
              <a:prstDash val="solid"/>
              <a:miter lim="800000"/>
            </a:ln>
          </p:spPr>
          <p:txBody>
            <a:bodyPr anchor="ctr"/>
            <a:lstStyle/>
            <a:p>
              <a:pPr algn="ctr"/>
            </a:p>
          </p:txBody>
        </p:sp>
        <p:sp>
          <p:nvSpPr>
            <p:cNvPr id="1049507" name="íŝľîḓè"/>
            <p:cNvSpPr/>
            <p:nvPr/>
          </p:nvSpPr>
          <p:spPr bwMode="auto">
            <a:xfrm>
              <a:off x="4467601" y="1933339"/>
              <a:ext cx="1555236" cy="1254223"/>
            </a:xfrm>
            <a:custGeom>
              <a:avLst/>
              <a:gdLst>
                <a:gd name="T0" fmla="*/ 532 w 553"/>
                <a:gd name="T1" fmla="*/ 446 h 446"/>
                <a:gd name="T2" fmla="*/ 21 w 553"/>
                <a:gd name="T3" fmla="*/ 446 h 446"/>
                <a:gd name="T4" fmla="*/ 0 w 553"/>
                <a:gd name="T5" fmla="*/ 426 h 446"/>
                <a:gd name="T6" fmla="*/ 0 w 553"/>
                <a:gd name="T7" fmla="*/ 20 h 446"/>
                <a:gd name="T8" fmla="*/ 21 w 553"/>
                <a:gd name="T9" fmla="*/ 0 h 446"/>
                <a:gd name="T10" fmla="*/ 532 w 553"/>
                <a:gd name="T11" fmla="*/ 0 h 446"/>
                <a:gd name="T12" fmla="*/ 553 w 553"/>
                <a:gd name="T13" fmla="*/ 20 h 446"/>
                <a:gd name="T14" fmla="*/ 553 w 553"/>
                <a:gd name="T15" fmla="*/ 426 h 446"/>
                <a:gd name="T16" fmla="*/ 532 w 553"/>
                <a:gd name="T17" fmla="*/ 44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3" h="446">
                  <a:moveTo>
                    <a:pt x="532" y="446"/>
                  </a:moveTo>
                  <a:cubicBezTo>
                    <a:pt x="21" y="446"/>
                    <a:pt x="21" y="446"/>
                    <a:pt x="21" y="446"/>
                  </a:cubicBezTo>
                  <a:cubicBezTo>
                    <a:pt x="9" y="446"/>
                    <a:pt x="0" y="437"/>
                    <a:pt x="0" y="426"/>
                  </a:cubicBezTo>
                  <a:cubicBezTo>
                    <a:pt x="0" y="20"/>
                    <a:pt x="0" y="20"/>
                    <a:pt x="0" y="20"/>
                  </a:cubicBezTo>
                  <a:cubicBezTo>
                    <a:pt x="0" y="9"/>
                    <a:pt x="9" y="0"/>
                    <a:pt x="21" y="0"/>
                  </a:cubicBezTo>
                  <a:cubicBezTo>
                    <a:pt x="532" y="0"/>
                    <a:pt x="532" y="0"/>
                    <a:pt x="532" y="0"/>
                  </a:cubicBezTo>
                  <a:cubicBezTo>
                    <a:pt x="544" y="0"/>
                    <a:pt x="553" y="9"/>
                    <a:pt x="553" y="20"/>
                  </a:cubicBezTo>
                  <a:cubicBezTo>
                    <a:pt x="553" y="426"/>
                    <a:pt x="553" y="426"/>
                    <a:pt x="553" y="426"/>
                  </a:cubicBezTo>
                  <a:cubicBezTo>
                    <a:pt x="553" y="437"/>
                    <a:pt x="544" y="446"/>
                    <a:pt x="532" y="446"/>
                  </a:cubicBezTo>
                  <a:close/>
                </a:path>
              </a:pathLst>
            </a:custGeom>
            <a:solidFill>
              <a:srgbClr val="FFFFFF"/>
            </a:solidFill>
            <a:ln>
              <a:noFill/>
            </a:ln>
          </p:spPr>
          <p:txBody>
            <a:bodyPr anchor="ctr"/>
            <a:lstStyle/>
            <a:p>
              <a:pPr algn="ctr"/>
            </a:p>
          </p:txBody>
        </p:sp>
        <p:sp>
          <p:nvSpPr>
            <p:cNvPr id="1049508" name="í$1ídé"/>
            <p:cNvSpPr/>
            <p:nvPr/>
          </p:nvSpPr>
          <p:spPr bwMode="auto">
            <a:xfrm>
              <a:off x="4467601" y="1933339"/>
              <a:ext cx="1555236" cy="1254223"/>
            </a:xfrm>
            <a:custGeom>
              <a:avLst/>
              <a:gdLst>
                <a:gd name="T0" fmla="*/ 532 w 553"/>
                <a:gd name="T1" fmla="*/ 446 h 446"/>
                <a:gd name="T2" fmla="*/ 21 w 553"/>
                <a:gd name="T3" fmla="*/ 446 h 446"/>
                <a:gd name="T4" fmla="*/ 0 w 553"/>
                <a:gd name="T5" fmla="*/ 426 h 446"/>
                <a:gd name="T6" fmla="*/ 0 w 553"/>
                <a:gd name="T7" fmla="*/ 20 h 446"/>
                <a:gd name="T8" fmla="*/ 21 w 553"/>
                <a:gd name="T9" fmla="*/ 0 h 446"/>
                <a:gd name="T10" fmla="*/ 532 w 553"/>
                <a:gd name="T11" fmla="*/ 0 h 446"/>
                <a:gd name="T12" fmla="*/ 553 w 553"/>
                <a:gd name="T13" fmla="*/ 20 h 446"/>
                <a:gd name="T14" fmla="*/ 553 w 553"/>
                <a:gd name="T15" fmla="*/ 426 h 446"/>
                <a:gd name="T16" fmla="*/ 532 w 553"/>
                <a:gd name="T17" fmla="*/ 44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3" h="446">
                  <a:moveTo>
                    <a:pt x="532" y="446"/>
                  </a:moveTo>
                  <a:cubicBezTo>
                    <a:pt x="21" y="446"/>
                    <a:pt x="21" y="446"/>
                    <a:pt x="21" y="446"/>
                  </a:cubicBezTo>
                  <a:cubicBezTo>
                    <a:pt x="9" y="446"/>
                    <a:pt x="0" y="437"/>
                    <a:pt x="0" y="426"/>
                  </a:cubicBezTo>
                  <a:cubicBezTo>
                    <a:pt x="0" y="20"/>
                    <a:pt x="0" y="20"/>
                    <a:pt x="0" y="20"/>
                  </a:cubicBezTo>
                  <a:cubicBezTo>
                    <a:pt x="0" y="9"/>
                    <a:pt x="9" y="0"/>
                    <a:pt x="21" y="0"/>
                  </a:cubicBezTo>
                  <a:cubicBezTo>
                    <a:pt x="532" y="0"/>
                    <a:pt x="532" y="0"/>
                    <a:pt x="532" y="0"/>
                  </a:cubicBezTo>
                  <a:cubicBezTo>
                    <a:pt x="544" y="0"/>
                    <a:pt x="553" y="9"/>
                    <a:pt x="553" y="20"/>
                  </a:cubicBezTo>
                  <a:cubicBezTo>
                    <a:pt x="553" y="426"/>
                    <a:pt x="553" y="426"/>
                    <a:pt x="553" y="426"/>
                  </a:cubicBezTo>
                  <a:cubicBezTo>
                    <a:pt x="553" y="437"/>
                    <a:pt x="544" y="446"/>
                    <a:pt x="532" y="446"/>
                  </a:cubicBezTo>
                  <a:close/>
                </a:path>
              </a:pathLst>
            </a:custGeom>
            <a:noFill/>
            <a:ln w="9525" cap="flat">
              <a:solidFill>
                <a:srgbClr val="C5D5E8"/>
              </a:solidFill>
              <a:prstDash val="solid"/>
              <a:miter lim="800000"/>
            </a:ln>
          </p:spPr>
          <p:txBody>
            <a:bodyPr anchor="ctr"/>
            <a:lstStyle/>
            <a:p>
              <a:pPr algn="ctr"/>
            </a:p>
          </p:txBody>
        </p:sp>
        <p:sp>
          <p:nvSpPr>
            <p:cNvPr id="1049509" name="ïšḻiďé"/>
            <p:cNvSpPr/>
            <p:nvPr/>
          </p:nvSpPr>
          <p:spPr bwMode="auto">
            <a:xfrm>
              <a:off x="4662005" y="2106841"/>
              <a:ext cx="211128" cy="211128"/>
            </a:xfrm>
            <a:prstGeom prst="ellipse">
              <a:avLst/>
            </a:prstGeom>
            <a:solidFill>
              <a:srgbClr val="D1E7FF"/>
            </a:solidFill>
            <a:ln>
              <a:noFill/>
            </a:ln>
          </p:spPr>
          <p:txBody>
            <a:bodyPr anchor="ctr"/>
            <a:lstStyle/>
            <a:p>
              <a:pPr algn="ctr"/>
            </a:p>
          </p:txBody>
        </p:sp>
        <p:sp>
          <p:nvSpPr>
            <p:cNvPr id="1049510" name="îşḻiḋè"/>
            <p:cNvSpPr/>
            <p:nvPr/>
          </p:nvSpPr>
          <p:spPr bwMode="auto">
            <a:xfrm>
              <a:off x="4634831" y="2412035"/>
              <a:ext cx="265478" cy="545588"/>
            </a:xfrm>
            <a:prstGeom prst="rect">
              <a:avLst/>
            </a:prstGeom>
            <a:solidFill>
              <a:srgbClr val="D1E7FF"/>
            </a:solidFill>
            <a:ln>
              <a:noFill/>
            </a:ln>
          </p:spPr>
          <p:txBody>
            <a:bodyPr anchor="ctr"/>
            <a:lstStyle/>
            <a:p>
              <a:pPr algn="ctr"/>
            </a:p>
          </p:txBody>
        </p:sp>
        <p:sp>
          <p:nvSpPr>
            <p:cNvPr id="1049511" name="íŝ1iḋe"/>
            <p:cNvSpPr/>
            <p:nvPr/>
          </p:nvSpPr>
          <p:spPr bwMode="auto">
            <a:xfrm>
              <a:off x="5140700" y="2106841"/>
              <a:ext cx="209037" cy="211128"/>
            </a:xfrm>
            <a:prstGeom prst="ellipse">
              <a:avLst/>
            </a:prstGeom>
            <a:solidFill>
              <a:srgbClr val="5DCBC2"/>
            </a:solidFill>
            <a:ln>
              <a:noFill/>
            </a:ln>
          </p:spPr>
          <p:txBody>
            <a:bodyPr anchor="ctr"/>
            <a:lstStyle/>
            <a:p>
              <a:pPr algn="ctr"/>
            </a:p>
          </p:txBody>
        </p:sp>
        <p:sp>
          <p:nvSpPr>
            <p:cNvPr id="1049512" name="îṧ1iḍê"/>
            <p:cNvSpPr/>
            <p:nvPr/>
          </p:nvSpPr>
          <p:spPr bwMode="auto">
            <a:xfrm>
              <a:off x="5111435" y="2412035"/>
              <a:ext cx="267567" cy="545588"/>
            </a:xfrm>
            <a:prstGeom prst="rect">
              <a:avLst/>
            </a:prstGeom>
            <a:solidFill>
              <a:srgbClr val="5DCBC2"/>
            </a:solidFill>
            <a:ln>
              <a:noFill/>
            </a:ln>
          </p:spPr>
          <p:txBody>
            <a:bodyPr anchor="ctr"/>
            <a:lstStyle/>
            <a:p>
              <a:pPr algn="ctr"/>
            </a:p>
          </p:txBody>
        </p:sp>
        <p:sp>
          <p:nvSpPr>
            <p:cNvPr id="1049513" name="îṧliḋê"/>
            <p:cNvSpPr/>
            <p:nvPr/>
          </p:nvSpPr>
          <p:spPr bwMode="auto">
            <a:xfrm>
              <a:off x="5617305" y="2106841"/>
              <a:ext cx="211128" cy="211128"/>
            </a:xfrm>
            <a:prstGeom prst="ellipse">
              <a:avLst/>
            </a:prstGeom>
            <a:solidFill>
              <a:srgbClr val="D1E7FF"/>
            </a:solidFill>
            <a:ln>
              <a:noFill/>
            </a:ln>
          </p:spPr>
          <p:txBody>
            <a:bodyPr anchor="ctr"/>
            <a:lstStyle/>
            <a:p>
              <a:pPr algn="ctr"/>
            </a:p>
          </p:txBody>
        </p:sp>
        <p:sp>
          <p:nvSpPr>
            <p:cNvPr id="1049514" name="îṥlïḋê"/>
            <p:cNvSpPr/>
            <p:nvPr/>
          </p:nvSpPr>
          <p:spPr bwMode="auto">
            <a:xfrm>
              <a:off x="5590130" y="2412035"/>
              <a:ext cx="267567" cy="545588"/>
            </a:xfrm>
            <a:prstGeom prst="rect">
              <a:avLst/>
            </a:prstGeom>
            <a:solidFill>
              <a:srgbClr val="D1E7FF"/>
            </a:solidFill>
            <a:ln>
              <a:noFill/>
            </a:ln>
          </p:spPr>
          <p:txBody>
            <a:bodyPr anchor="ctr"/>
            <a:lstStyle/>
            <a:p>
              <a:pPr algn="ctr"/>
            </a:p>
          </p:txBody>
        </p:sp>
        <p:sp>
          <p:nvSpPr>
            <p:cNvPr id="1049515" name="ïşľîḋé"/>
            <p:cNvSpPr/>
            <p:nvPr/>
          </p:nvSpPr>
          <p:spPr bwMode="auto">
            <a:xfrm>
              <a:off x="4515679" y="2639885"/>
              <a:ext cx="48079" cy="89887"/>
            </a:xfrm>
            <a:custGeom>
              <a:avLst/>
              <a:gdLst>
                <a:gd name="T0" fmla="*/ 22 w 23"/>
                <a:gd name="T1" fmla="*/ 0 h 43"/>
                <a:gd name="T2" fmla="*/ 0 w 23"/>
                <a:gd name="T3" fmla="*/ 21 h 43"/>
                <a:gd name="T4" fmla="*/ 23 w 23"/>
                <a:gd name="T5" fmla="*/ 43 h 43"/>
                <a:gd name="T6" fmla="*/ 22 w 23"/>
                <a:gd name="T7" fmla="*/ 0 h 43"/>
              </a:gdLst>
              <a:ahLst/>
              <a:cxnLst>
                <a:cxn ang="0">
                  <a:pos x="T0" y="T1"/>
                </a:cxn>
                <a:cxn ang="0">
                  <a:pos x="T2" y="T3"/>
                </a:cxn>
                <a:cxn ang="0">
                  <a:pos x="T4" y="T5"/>
                </a:cxn>
                <a:cxn ang="0">
                  <a:pos x="T6" y="T7"/>
                </a:cxn>
              </a:cxnLst>
              <a:rect l="0" t="0" r="r" b="b"/>
              <a:pathLst>
                <a:path w="23" h="43">
                  <a:moveTo>
                    <a:pt x="22" y="0"/>
                  </a:moveTo>
                  <a:lnTo>
                    <a:pt x="0" y="21"/>
                  </a:lnTo>
                  <a:lnTo>
                    <a:pt x="23" y="43"/>
                  </a:lnTo>
                  <a:lnTo>
                    <a:pt x="22" y="0"/>
                  </a:lnTo>
                  <a:close/>
                </a:path>
              </a:pathLst>
            </a:custGeom>
            <a:solidFill>
              <a:srgbClr val="5DCBC2"/>
            </a:solidFill>
            <a:ln>
              <a:noFill/>
            </a:ln>
          </p:spPr>
          <p:txBody>
            <a:bodyPr anchor="ctr"/>
            <a:lstStyle/>
            <a:p>
              <a:pPr algn="ctr"/>
            </a:p>
          </p:txBody>
        </p:sp>
        <p:sp>
          <p:nvSpPr>
            <p:cNvPr id="1049516" name="îṡľiḋe"/>
            <p:cNvSpPr/>
            <p:nvPr/>
          </p:nvSpPr>
          <p:spPr bwMode="auto">
            <a:xfrm>
              <a:off x="5918318" y="2639885"/>
              <a:ext cx="48079" cy="89887"/>
            </a:xfrm>
            <a:custGeom>
              <a:avLst/>
              <a:gdLst>
                <a:gd name="T0" fmla="*/ 2 w 23"/>
                <a:gd name="T1" fmla="*/ 0 h 43"/>
                <a:gd name="T2" fmla="*/ 23 w 23"/>
                <a:gd name="T3" fmla="*/ 21 h 43"/>
                <a:gd name="T4" fmla="*/ 0 w 23"/>
                <a:gd name="T5" fmla="*/ 43 h 43"/>
                <a:gd name="T6" fmla="*/ 2 w 23"/>
                <a:gd name="T7" fmla="*/ 0 h 43"/>
              </a:gdLst>
              <a:ahLst/>
              <a:cxnLst>
                <a:cxn ang="0">
                  <a:pos x="T0" y="T1"/>
                </a:cxn>
                <a:cxn ang="0">
                  <a:pos x="T2" y="T3"/>
                </a:cxn>
                <a:cxn ang="0">
                  <a:pos x="T4" y="T5"/>
                </a:cxn>
                <a:cxn ang="0">
                  <a:pos x="T6" y="T7"/>
                </a:cxn>
              </a:cxnLst>
              <a:rect l="0" t="0" r="r" b="b"/>
              <a:pathLst>
                <a:path w="23" h="43">
                  <a:moveTo>
                    <a:pt x="2" y="0"/>
                  </a:moveTo>
                  <a:lnTo>
                    <a:pt x="23" y="21"/>
                  </a:lnTo>
                  <a:lnTo>
                    <a:pt x="0" y="43"/>
                  </a:lnTo>
                  <a:lnTo>
                    <a:pt x="2" y="0"/>
                  </a:lnTo>
                  <a:close/>
                </a:path>
              </a:pathLst>
            </a:custGeom>
            <a:solidFill>
              <a:srgbClr val="5DCBC2"/>
            </a:solidFill>
            <a:ln>
              <a:noFill/>
            </a:ln>
          </p:spPr>
          <p:txBody>
            <a:bodyPr anchor="ctr"/>
            <a:lstStyle/>
            <a:p>
              <a:pPr algn="ctr"/>
            </a:p>
          </p:txBody>
        </p:sp>
        <p:sp>
          <p:nvSpPr>
            <p:cNvPr id="1049517" name="íśḻïḓè"/>
            <p:cNvSpPr/>
            <p:nvPr/>
          </p:nvSpPr>
          <p:spPr bwMode="auto">
            <a:xfrm>
              <a:off x="4969290" y="3026604"/>
              <a:ext cx="372086" cy="455701"/>
            </a:xfrm>
            <a:custGeom>
              <a:avLst/>
              <a:gdLst>
                <a:gd name="T0" fmla="*/ 133 w 133"/>
                <a:gd name="T1" fmla="*/ 128 h 162"/>
                <a:gd name="T2" fmla="*/ 80 w 133"/>
                <a:gd name="T3" fmla="*/ 3 h 162"/>
                <a:gd name="T4" fmla="*/ 80 w 133"/>
                <a:gd name="T5" fmla="*/ 60 h 162"/>
                <a:gd name="T6" fmla="*/ 0 w 133"/>
                <a:gd name="T7" fmla="*/ 59 h 162"/>
                <a:gd name="T8" fmla="*/ 84 w 133"/>
                <a:gd name="T9" fmla="*/ 162 h 162"/>
                <a:gd name="T10" fmla="*/ 133 w 133"/>
                <a:gd name="T11" fmla="*/ 128 h 162"/>
              </a:gdLst>
              <a:ahLst/>
              <a:cxnLst>
                <a:cxn ang="0">
                  <a:pos x="T0" y="T1"/>
                </a:cxn>
                <a:cxn ang="0">
                  <a:pos x="T2" y="T3"/>
                </a:cxn>
                <a:cxn ang="0">
                  <a:pos x="T4" y="T5"/>
                </a:cxn>
                <a:cxn ang="0">
                  <a:pos x="T6" y="T7"/>
                </a:cxn>
                <a:cxn ang="0">
                  <a:pos x="T8" y="T9"/>
                </a:cxn>
                <a:cxn ang="0">
                  <a:pos x="T10" y="T11"/>
                </a:cxn>
              </a:cxnLst>
              <a:rect l="0" t="0" r="r" b="b"/>
              <a:pathLst>
                <a:path w="133" h="162">
                  <a:moveTo>
                    <a:pt x="133" y="128"/>
                  </a:moveTo>
                  <a:cubicBezTo>
                    <a:pt x="133" y="128"/>
                    <a:pt x="96" y="0"/>
                    <a:pt x="80" y="3"/>
                  </a:cubicBezTo>
                  <a:cubicBezTo>
                    <a:pt x="63" y="6"/>
                    <a:pt x="80" y="60"/>
                    <a:pt x="80" y="60"/>
                  </a:cubicBezTo>
                  <a:cubicBezTo>
                    <a:pt x="0" y="59"/>
                    <a:pt x="0" y="59"/>
                    <a:pt x="0" y="59"/>
                  </a:cubicBezTo>
                  <a:cubicBezTo>
                    <a:pt x="0" y="59"/>
                    <a:pt x="60" y="146"/>
                    <a:pt x="84" y="162"/>
                  </a:cubicBezTo>
                  <a:lnTo>
                    <a:pt x="133" y="128"/>
                  </a:lnTo>
                  <a:close/>
                </a:path>
              </a:pathLst>
            </a:custGeom>
            <a:solidFill>
              <a:srgbClr val="FFACB6"/>
            </a:solidFill>
            <a:ln>
              <a:noFill/>
            </a:ln>
          </p:spPr>
          <p:txBody>
            <a:bodyPr anchor="ctr"/>
            <a:lstStyle/>
            <a:p>
              <a:pPr algn="ctr"/>
            </a:p>
          </p:txBody>
        </p:sp>
        <p:sp>
          <p:nvSpPr>
            <p:cNvPr id="1049518" name="íṣľïḍe"/>
            <p:cNvSpPr/>
            <p:nvPr/>
          </p:nvSpPr>
          <p:spPr bwMode="auto">
            <a:xfrm>
              <a:off x="7130734" y="4960197"/>
              <a:ext cx="384628" cy="480785"/>
            </a:xfrm>
            <a:custGeom>
              <a:avLst/>
              <a:gdLst>
                <a:gd name="T0" fmla="*/ 25 w 184"/>
                <a:gd name="T1" fmla="*/ 0 h 230"/>
                <a:gd name="T2" fmla="*/ 0 w 184"/>
                <a:gd name="T3" fmla="*/ 223 h 230"/>
                <a:gd name="T4" fmla="*/ 184 w 184"/>
                <a:gd name="T5" fmla="*/ 230 h 230"/>
                <a:gd name="T6" fmla="*/ 25 w 184"/>
                <a:gd name="T7" fmla="*/ 0 h 230"/>
              </a:gdLst>
              <a:ahLst/>
              <a:cxnLst>
                <a:cxn ang="0">
                  <a:pos x="T0" y="T1"/>
                </a:cxn>
                <a:cxn ang="0">
                  <a:pos x="T2" y="T3"/>
                </a:cxn>
                <a:cxn ang="0">
                  <a:pos x="T4" y="T5"/>
                </a:cxn>
                <a:cxn ang="0">
                  <a:pos x="T6" y="T7"/>
                </a:cxn>
              </a:cxnLst>
              <a:rect l="0" t="0" r="r" b="b"/>
              <a:pathLst>
                <a:path w="184" h="230">
                  <a:moveTo>
                    <a:pt x="25" y="0"/>
                  </a:moveTo>
                  <a:lnTo>
                    <a:pt x="0" y="223"/>
                  </a:lnTo>
                  <a:lnTo>
                    <a:pt x="184" y="230"/>
                  </a:lnTo>
                  <a:lnTo>
                    <a:pt x="25" y="0"/>
                  </a:lnTo>
                  <a:close/>
                </a:path>
              </a:pathLst>
            </a:custGeom>
            <a:solidFill>
              <a:srgbClr val="4F87E2"/>
            </a:solidFill>
            <a:ln>
              <a:noFill/>
            </a:ln>
          </p:spPr>
          <p:txBody>
            <a:bodyPr anchor="ctr"/>
            <a:lstStyle/>
            <a:p>
              <a:pPr algn="ctr"/>
            </a:p>
          </p:txBody>
        </p:sp>
        <p:sp>
          <p:nvSpPr>
            <p:cNvPr id="1049519" name="íṣḷiḑé"/>
            <p:cNvSpPr/>
            <p:nvPr/>
          </p:nvSpPr>
          <p:spPr bwMode="auto">
            <a:xfrm>
              <a:off x="7130734" y="4960197"/>
              <a:ext cx="384628" cy="480785"/>
            </a:xfrm>
            <a:custGeom>
              <a:avLst/>
              <a:gdLst>
                <a:gd name="T0" fmla="*/ 25 w 184"/>
                <a:gd name="T1" fmla="*/ 0 h 230"/>
                <a:gd name="T2" fmla="*/ 0 w 184"/>
                <a:gd name="T3" fmla="*/ 223 h 230"/>
                <a:gd name="T4" fmla="*/ 184 w 184"/>
                <a:gd name="T5" fmla="*/ 230 h 230"/>
                <a:gd name="T6" fmla="*/ 25 w 184"/>
                <a:gd name="T7" fmla="*/ 0 h 230"/>
              </a:gdLst>
              <a:ahLst/>
              <a:cxnLst>
                <a:cxn ang="0">
                  <a:pos x="T0" y="T1"/>
                </a:cxn>
                <a:cxn ang="0">
                  <a:pos x="T2" y="T3"/>
                </a:cxn>
                <a:cxn ang="0">
                  <a:pos x="T4" y="T5"/>
                </a:cxn>
                <a:cxn ang="0">
                  <a:pos x="T6" y="T7"/>
                </a:cxn>
              </a:cxnLst>
              <a:rect l="0" t="0" r="r" b="b"/>
              <a:pathLst>
                <a:path w="184" h="230">
                  <a:moveTo>
                    <a:pt x="25" y="0"/>
                  </a:moveTo>
                  <a:lnTo>
                    <a:pt x="0" y="223"/>
                  </a:lnTo>
                  <a:lnTo>
                    <a:pt x="184" y="230"/>
                  </a:lnTo>
                  <a:lnTo>
                    <a:pt x="25" y="0"/>
                  </a:lnTo>
                </a:path>
              </a:pathLst>
            </a:custGeom>
            <a:noFill/>
            <a:ln>
              <a:noFill/>
            </a:ln>
          </p:spPr>
          <p:txBody>
            <a:bodyPr anchor="ctr"/>
            <a:lstStyle/>
            <a:p>
              <a:pPr algn="ctr"/>
            </a:p>
          </p:txBody>
        </p:sp>
        <p:sp>
          <p:nvSpPr>
            <p:cNvPr id="1049520" name="iŝľiḋè"/>
            <p:cNvSpPr/>
            <p:nvPr/>
          </p:nvSpPr>
          <p:spPr bwMode="auto">
            <a:xfrm>
              <a:off x="5732275" y="3574281"/>
              <a:ext cx="223670" cy="526774"/>
            </a:xfrm>
            <a:custGeom>
              <a:avLst/>
              <a:gdLst>
                <a:gd name="T0" fmla="*/ 0 w 107"/>
                <a:gd name="T1" fmla="*/ 0 h 252"/>
                <a:gd name="T2" fmla="*/ 18 w 107"/>
                <a:gd name="T3" fmla="*/ 215 h 252"/>
                <a:gd name="T4" fmla="*/ 107 w 107"/>
                <a:gd name="T5" fmla="*/ 252 h 252"/>
                <a:gd name="T6" fmla="*/ 0 w 107"/>
                <a:gd name="T7" fmla="*/ 0 h 252"/>
              </a:gdLst>
              <a:ahLst/>
              <a:cxnLst>
                <a:cxn ang="0">
                  <a:pos x="T0" y="T1"/>
                </a:cxn>
                <a:cxn ang="0">
                  <a:pos x="T2" y="T3"/>
                </a:cxn>
                <a:cxn ang="0">
                  <a:pos x="T4" y="T5"/>
                </a:cxn>
                <a:cxn ang="0">
                  <a:pos x="T6" y="T7"/>
                </a:cxn>
              </a:cxnLst>
              <a:rect l="0" t="0" r="r" b="b"/>
              <a:pathLst>
                <a:path w="107" h="252">
                  <a:moveTo>
                    <a:pt x="0" y="0"/>
                  </a:moveTo>
                  <a:lnTo>
                    <a:pt x="18" y="215"/>
                  </a:lnTo>
                  <a:lnTo>
                    <a:pt x="107" y="252"/>
                  </a:lnTo>
                  <a:lnTo>
                    <a:pt x="0" y="0"/>
                  </a:lnTo>
                  <a:close/>
                </a:path>
              </a:pathLst>
            </a:custGeom>
            <a:solidFill>
              <a:srgbClr val="4F87E2"/>
            </a:solidFill>
            <a:ln>
              <a:noFill/>
            </a:ln>
          </p:spPr>
          <p:txBody>
            <a:bodyPr anchor="ctr"/>
            <a:lstStyle/>
            <a:p>
              <a:pPr algn="ctr"/>
            </a:p>
          </p:txBody>
        </p:sp>
        <p:sp>
          <p:nvSpPr>
            <p:cNvPr id="1049521" name="ïṧļíḑe"/>
            <p:cNvSpPr/>
            <p:nvPr/>
          </p:nvSpPr>
          <p:spPr bwMode="auto">
            <a:xfrm>
              <a:off x="5732275" y="3574281"/>
              <a:ext cx="223670" cy="526774"/>
            </a:xfrm>
            <a:custGeom>
              <a:avLst/>
              <a:gdLst>
                <a:gd name="T0" fmla="*/ 0 w 107"/>
                <a:gd name="T1" fmla="*/ 0 h 252"/>
                <a:gd name="T2" fmla="*/ 18 w 107"/>
                <a:gd name="T3" fmla="*/ 215 h 252"/>
                <a:gd name="T4" fmla="*/ 107 w 107"/>
                <a:gd name="T5" fmla="*/ 252 h 252"/>
                <a:gd name="T6" fmla="*/ 0 w 107"/>
                <a:gd name="T7" fmla="*/ 0 h 252"/>
              </a:gdLst>
              <a:ahLst/>
              <a:cxnLst>
                <a:cxn ang="0">
                  <a:pos x="T0" y="T1"/>
                </a:cxn>
                <a:cxn ang="0">
                  <a:pos x="T2" y="T3"/>
                </a:cxn>
                <a:cxn ang="0">
                  <a:pos x="T4" y="T5"/>
                </a:cxn>
                <a:cxn ang="0">
                  <a:pos x="T6" y="T7"/>
                </a:cxn>
              </a:cxnLst>
              <a:rect l="0" t="0" r="r" b="b"/>
              <a:pathLst>
                <a:path w="107" h="252">
                  <a:moveTo>
                    <a:pt x="0" y="0"/>
                  </a:moveTo>
                  <a:lnTo>
                    <a:pt x="18" y="215"/>
                  </a:lnTo>
                  <a:lnTo>
                    <a:pt x="107" y="252"/>
                  </a:lnTo>
                  <a:lnTo>
                    <a:pt x="0" y="0"/>
                  </a:lnTo>
                </a:path>
              </a:pathLst>
            </a:custGeom>
            <a:noFill/>
            <a:ln>
              <a:noFill/>
            </a:ln>
          </p:spPr>
          <p:txBody>
            <a:bodyPr anchor="ctr"/>
            <a:lstStyle/>
            <a:p>
              <a:pPr algn="ctr"/>
            </a:p>
          </p:txBody>
        </p:sp>
        <p:sp>
          <p:nvSpPr>
            <p:cNvPr id="1049522" name="îṥļiḑê"/>
            <p:cNvSpPr/>
            <p:nvPr/>
          </p:nvSpPr>
          <p:spPr bwMode="auto">
            <a:xfrm>
              <a:off x="6852714" y="4960197"/>
              <a:ext cx="330279" cy="466153"/>
            </a:xfrm>
            <a:custGeom>
              <a:avLst/>
              <a:gdLst>
                <a:gd name="T0" fmla="*/ 99 w 118"/>
                <a:gd name="T1" fmla="*/ 166 h 166"/>
                <a:gd name="T2" fmla="*/ 19 w 118"/>
                <a:gd name="T3" fmla="*/ 166 h 166"/>
                <a:gd name="T4" fmla="*/ 0 w 118"/>
                <a:gd name="T5" fmla="*/ 147 h 166"/>
                <a:gd name="T6" fmla="*/ 0 w 118"/>
                <a:gd name="T7" fmla="*/ 0 h 166"/>
                <a:gd name="T8" fmla="*/ 118 w 118"/>
                <a:gd name="T9" fmla="*/ 0 h 166"/>
                <a:gd name="T10" fmla="*/ 118 w 118"/>
                <a:gd name="T11" fmla="*/ 147 h 166"/>
                <a:gd name="T12" fmla="*/ 99 w 118"/>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18" h="166">
                  <a:moveTo>
                    <a:pt x="99" y="166"/>
                  </a:moveTo>
                  <a:cubicBezTo>
                    <a:pt x="19" y="166"/>
                    <a:pt x="19" y="166"/>
                    <a:pt x="19" y="166"/>
                  </a:cubicBezTo>
                  <a:cubicBezTo>
                    <a:pt x="8" y="166"/>
                    <a:pt x="0" y="157"/>
                    <a:pt x="0" y="147"/>
                  </a:cubicBezTo>
                  <a:cubicBezTo>
                    <a:pt x="0" y="0"/>
                    <a:pt x="0" y="0"/>
                    <a:pt x="0" y="0"/>
                  </a:cubicBezTo>
                  <a:cubicBezTo>
                    <a:pt x="118" y="0"/>
                    <a:pt x="118" y="0"/>
                    <a:pt x="118" y="0"/>
                  </a:cubicBezTo>
                  <a:cubicBezTo>
                    <a:pt x="118" y="147"/>
                    <a:pt x="118" y="147"/>
                    <a:pt x="118" y="147"/>
                  </a:cubicBezTo>
                  <a:cubicBezTo>
                    <a:pt x="118" y="157"/>
                    <a:pt x="110" y="166"/>
                    <a:pt x="99" y="166"/>
                  </a:cubicBezTo>
                  <a:close/>
                </a:path>
              </a:pathLst>
            </a:custGeom>
            <a:solidFill>
              <a:srgbClr val="FFFFFF"/>
            </a:solidFill>
            <a:ln>
              <a:noFill/>
            </a:ln>
          </p:spPr>
          <p:txBody>
            <a:bodyPr anchor="ctr"/>
            <a:lstStyle/>
            <a:p>
              <a:pPr algn="ctr"/>
            </a:p>
          </p:txBody>
        </p:sp>
        <p:sp>
          <p:nvSpPr>
            <p:cNvPr id="1049523" name="ïṣḷïḋé"/>
            <p:cNvSpPr/>
            <p:nvPr/>
          </p:nvSpPr>
          <p:spPr bwMode="auto">
            <a:xfrm>
              <a:off x="6911244" y="4809690"/>
              <a:ext cx="35537" cy="140056"/>
            </a:xfrm>
            <a:custGeom>
              <a:avLst/>
              <a:gdLst>
                <a:gd name="T0" fmla="*/ 10 w 13"/>
                <a:gd name="T1" fmla="*/ 0 h 50"/>
                <a:gd name="T2" fmla="*/ 9 w 13"/>
                <a:gd name="T3" fmla="*/ 1 h 50"/>
                <a:gd name="T4" fmla="*/ 9 w 13"/>
                <a:gd name="T5" fmla="*/ 1 h 50"/>
                <a:gd name="T6" fmla="*/ 6 w 13"/>
                <a:gd name="T7" fmla="*/ 12 h 50"/>
                <a:gd name="T8" fmla="*/ 1 w 13"/>
                <a:gd name="T9" fmla="*/ 24 h 50"/>
                <a:gd name="T10" fmla="*/ 0 w 13"/>
                <a:gd name="T11" fmla="*/ 31 h 50"/>
                <a:gd name="T12" fmla="*/ 0 w 13"/>
                <a:gd name="T13" fmla="*/ 38 h 50"/>
                <a:gd name="T14" fmla="*/ 5 w 13"/>
                <a:gd name="T15" fmla="*/ 50 h 50"/>
                <a:gd name="T16" fmla="*/ 6 w 13"/>
                <a:gd name="T17" fmla="*/ 50 h 50"/>
                <a:gd name="T18" fmla="*/ 7 w 13"/>
                <a:gd name="T19" fmla="*/ 49 h 50"/>
                <a:gd name="T20" fmla="*/ 7 w 13"/>
                <a:gd name="T21" fmla="*/ 49 h 50"/>
                <a:gd name="T22" fmla="*/ 6 w 13"/>
                <a:gd name="T23" fmla="*/ 37 h 50"/>
                <a:gd name="T24" fmla="*/ 8 w 13"/>
                <a:gd name="T25" fmla="*/ 26 h 50"/>
                <a:gd name="T26" fmla="*/ 11 w 13"/>
                <a:gd name="T27" fmla="*/ 14 h 50"/>
                <a:gd name="T28" fmla="*/ 11 w 13"/>
                <a:gd name="T29" fmla="*/ 0 h 50"/>
                <a:gd name="T30" fmla="*/ 10 w 13"/>
                <a:gd name="T31" fmla="*/ 0 h 50"/>
                <a:gd name="T32" fmla="*/ 10 w 13"/>
                <a:gd name="T3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50">
                  <a:moveTo>
                    <a:pt x="10" y="0"/>
                  </a:moveTo>
                  <a:cubicBezTo>
                    <a:pt x="10" y="0"/>
                    <a:pt x="9" y="0"/>
                    <a:pt x="9" y="1"/>
                  </a:cubicBezTo>
                  <a:cubicBezTo>
                    <a:pt x="9" y="1"/>
                    <a:pt x="9" y="1"/>
                    <a:pt x="9" y="1"/>
                  </a:cubicBezTo>
                  <a:cubicBezTo>
                    <a:pt x="9" y="5"/>
                    <a:pt x="7" y="8"/>
                    <a:pt x="6" y="12"/>
                  </a:cubicBezTo>
                  <a:cubicBezTo>
                    <a:pt x="4" y="16"/>
                    <a:pt x="3" y="20"/>
                    <a:pt x="1" y="24"/>
                  </a:cubicBezTo>
                  <a:cubicBezTo>
                    <a:pt x="1" y="26"/>
                    <a:pt x="0" y="28"/>
                    <a:pt x="0" y="31"/>
                  </a:cubicBezTo>
                  <a:cubicBezTo>
                    <a:pt x="0" y="33"/>
                    <a:pt x="0" y="35"/>
                    <a:pt x="0" y="38"/>
                  </a:cubicBezTo>
                  <a:cubicBezTo>
                    <a:pt x="1" y="42"/>
                    <a:pt x="2" y="46"/>
                    <a:pt x="5" y="50"/>
                  </a:cubicBezTo>
                  <a:cubicBezTo>
                    <a:pt x="6" y="50"/>
                    <a:pt x="6" y="50"/>
                    <a:pt x="6" y="50"/>
                  </a:cubicBezTo>
                  <a:cubicBezTo>
                    <a:pt x="7" y="50"/>
                    <a:pt x="7" y="50"/>
                    <a:pt x="7" y="49"/>
                  </a:cubicBezTo>
                  <a:cubicBezTo>
                    <a:pt x="7" y="49"/>
                    <a:pt x="7" y="49"/>
                    <a:pt x="7" y="49"/>
                  </a:cubicBezTo>
                  <a:cubicBezTo>
                    <a:pt x="7" y="45"/>
                    <a:pt x="6" y="41"/>
                    <a:pt x="6" y="37"/>
                  </a:cubicBezTo>
                  <a:cubicBezTo>
                    <a:pt x="6" y="33"/>
                    <a:pt x="7" y="29"/>
                    <a:pt x="8" y="26"/>
                  </a:cubicBezTo>
                  <a:cubicBezTo>
                    <a:pt x="8" y="22"/>
                    <a:pt x="10" y="18"/>
                    <a:pt x="11" y="14"/>
                  </a:cubicBezTo>
                  <a:cubicBezTo>
                    <a:pt x="12" y="10"/>
                    <a:pt x="13" y="5"/>
                    <a:pt x="11" y="0"/>
                  </a:cubicBezTo>
                  <a:cubicBezTo>
                    <a:pt x="11" y="0"/>
                    <a:pt x="11" y="0"/>
                    <a:pt x="10" y="0"/>
                  </a:cubicBezTo>
                  <a:cubicBezTo>
                    <a:pt x="10" y="0"/>
                    <a:pt x="10" y="0"/>
                    <a:pt x="10" y="0"/>
                  </a:cubicBezTo>
                </a:path>
              </a:pathLst>
            </a:custGeom>
            <a:solidFill>
              <a:srgbClr val="92BFEF"/>
            </a:solidFill>
            <a:ln>
              <a:noFill/>
            </a:ln>
          </p:spPr>
          <p:txBody>
            <a:bodyPr anchor="ctr"/>
            <a:lstStyle/>
            <a:p>
              <a:pPr algn="ctr"/>
            </a:p>
          </p:txBody>
        </p:sp>
        <p:sp>
          <p:nvSpPr>
            <p:cNvPr id="1049524" name="íşļiḋé"/>
            <p:cNvSpPr/>
            <p:nvPr/>
          </p:nvSpPr>
          <p:spPr bwMode="auto">
            <a:xfrm>
              <a:off x="7084745" y="4834774"/>
              <a:ext cx="31356" cy="114971"/>
            </a:xfrm>
            <a:custGeom>
              <a:avLst/>
              <a:gdLst>
                <a:gd name="T0" fmla="*/ 2 w 11"/>
                <a:gd name="T1" fmla="*/ 0 h 41"/>
                <a:gd name="T2" fmla="*/ 1 w 11"/>
                <a:gd name="T3" fmla="*/ 1 h 41"/>
                <a:gd name="T4" fmla="*/ 2 w 11"/>
                <a:gd name="T5" fmla="*/ 12 h 41"/>
                <a:gd name="T6" fmla="*/ 4 w 11"/>
                <a:gd name="T7" fmla="*/ 21 h 41"/>
                <a:gd name="T8" fmla="*/ 5 w 11"/>
                <a:gd name="T9" fmla="*/ 30 h 41"/>
                <a:gd name="T10" fmla="*/ 5 w 11"/>
                <a:gd name="T11" fmla="*/ 40 h 41"/>
                <a:gd name="T12" fmla="*/ 5 w 11"/>
                <a:gd name="T13" fmla="*/ 40 h 41"/>
                <a:gd name="T14" fmla="*/ 5 w 11"/>
                <a:gd name="T15" fmla="*/ 41 h 41"/>
                <a:gd name="T16" fmla="*/ 6 w 11"/>
                <a:gd name="T17" fmla="*/ 41 h 41"/>
                <a:gd name="T18" fmla="*/ 7 w 11"/>
                <a:gd name="T19" fmla="*/ 41 h 41"/>
                <a:gd name="T20" fmla="*/ 11 w 11"/>
                <a:gd name="T21" fmla="*/ 31 h 41"/>
                <a:gd name="T22" fmla="*/ 11 w 11"/>
                <a:gd name="T23" fmla="*/ 25 h 41"/>
                <a:gd name="T24" fmla="*/ 10 w 11"/>
                <a:gd name="T25" fmla="*/ 20 h 41"/>
                <a:gd name="T26" fmla="*/ 6 w 11"/>
                <a:gd name="T27" fmla="*/ 10 h 41"/>
                <a:gd name="T28" fmla="*/ 3 w 11"/>
                <a:gd name="T29" fmla="*/ 1 h 41"/>
                <a:gd name="T30" fmla="*/ 3 w 11"/>
                <a:gd name="T31" fmla="*/ 1 h 41"/>
                <a:gd name="T32" fmla="*/ 3 w 11"/>
                <a:gd name="T33" fmla="*/ 0 h 41"/>
                <a:gd name="T34" fmla="*/ 2 w 11"/>
                <a:gd name="T3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41">
                  <a:moveTo>
                    <a:pt x="2" y="0"/>
                  </a:moveTo>
                  <a:cubicBezTo>
                    <a:pt x="2" y="0"/>
                    <a:pt x="1" y="0"/>
                    <a:pt x="1" y="1"/>
                  </a:cubicBezTo>
                  <a:cubicBezTo>
                    <a:pt x="0" y="4"/>
                    <a:pt x="1" y="8"/>
                    <a:pt x="2" y="12"/>
                  </a:cubicBezTo>
                  <a:cubicBezTo>
                    <a:pt x="2" y="15"/>
                    <a:pt x="3" y="18"/>
                    <a:pt x="4" y="21"/>
                  </a:cubicBezTo>
                  <a:cubicBezTo>
                    <a:pt x="5" y="24"/>
                    <a:pt x="5" y="27"/>
                    <a:pt x="5" y="30"/>
                  </a:cubicBezTo>
                  <a:cubicBezTo>
                    <a:pt x="5" y="34"/>
                    <a:pt x="5" y="37"/>
                    <a:pt x="5" y="40"/>
                  </a:cubicBezTo>
                  <a:cubicBezTo>
                    <a:pt x="5" y="40"/>
                    <a:pt x="5" y="40"/>
                    <a:pt x="5" y="40"/>
                  </a:cubicBezTo>
                  <a:cubicBezTo>
                    <a:pt x="5" y="41"/>
                    <a:pt x="5" y="41"/>
                    <a:pt x="5" y="41"/>
                  </a:cubicBezTo>
                  <a:cubicBezTo>
                    <a:pt x="5" y="41"/>
                    <a:pt x="6" y="41"/>
                    <a:pt x="6" y="41"/>
                  </a:cubicBezTo>
                  <a:cubicBezTo>
                    <a:pt x="6" y="41"/>
                    <a:pt x="6" y="41"/>
                    <a:pt x="7" y="41"/>
                  </a:cubicBezTo>
                  <a:cubicBezTo>
                    <a:pt x="9" y="38"/>
                    <a:pt x="11" y="35"/>
                    <a:pt x="11" y="31"/>
                  </a:cubicBezTo>
                  <a:cubicBezTo>
                    <a:pt x="11" y="29"/>
                    <a:pt x="11" y="27"/>
                    <a:pt x="11" y="25"/>
                  </a:cubicBezTo>
                  <a:cubicBezTo>
                    <a:pt x="11" y="23"/>
                    <a:pt x="11" y="22"/>
                    <a:pt x="10" y="20"/>
                  </a:cubicBezTo>
                  <a:cubicBezTo>
                    <a:pt x="9" y="16"/>
                    <a:pt x="8" y="13"/>
                    <a:pt x="6" y="10"/>
                  </a:cubicBezTo>
                  <a:cubicBezTo>
                    <a:pt x="5" y="7"/>
                    <a:pt x="4" y="4"/>
                    <a:pt x="3" y="1"/>
                  </a:cubicBezTo>
                  <a:cubicBezTo>
                    <a:pt x="3" y="1"/>
                    <a:pt x="3" y="1"/>
                    <a:pt x="3" y="1"/>
                  </a:cubicBezTo>
                  <a:cubicBezTo>
                    <a:pt x="3" y="1"/>
                    <a:pt x="3" y="0"/>
                    <a:pt x="3" y="0"/>
                  </a:cubicBezTo>
                  <a:cubicBezTo>
                    <a:pt x="3" y="0"/>
                    <a:pt x="2" y="0"/>
                    <a:pt x="2" y="0"/>
                  </a:cubicBezTo>
                </a:path>
              </a:pathLst>
            </a:custGeom>
            <a:solidFill>
              <a:srgbClr val="92BFEF"/>
            </a:solidFill>
            <a:ln>
              <a:noFill/>
            </a:ln>
          </p:spPr>
          <p:txBody>
            <a:bodyPr anchor="ctr"/>
            <a:lstStyle/>
            <a:p>
              <a:pPr algn="ctr"/>
            </a:p>
          </p:txBody>
        </p:sp>
        <p:sp>
          <p:nvSpPr>
            <p:cNvPr id="1049525" name="ïṥḻîdè"/>
            <p:cNvSpPr/>
            <p:nvPr/>
          </p:nvSpPr>
          <p:spPr bwMode="auto">
            <a:xfrm>
              <a:off x="6992769" y="4761612"/>
              <a:ext cx="41807" cy="188133"/>
            </a:xfrm>
            <a:custGeom>
              <a:avLst/>
              <a:gdLst>
                <a:gd name="T0" fmla="*/ 2 w 15"/>
                <a:gd name="T1" fmla="*/ 0 h 67"/>
                <a:gd name="T2" fmla="*/ 1 w 15"/>
                <a:gd name="T3" fmla="*/ 1 h 67"/>
                <a:gd name="T4" fmla="*/ 2 w 15"/>
                <a:gd name="T5" fmla="*/ 18 h 67"/>
                <a:gd name="T6" fmla="*/ 7 w 15"/>
                <a:gd name="T7" fmla="*/ 34 h 67"/>
                <a:gd name="T8" fmla="*/ 8 w 15"/>
                <a:gd name="T9" fmla="*/ 50 h 67"/>
                <a:gd name="T10" fmla="*/ 7 w 15"/>
                <a:gd name="T11" fmla="*/ 66 h 67"/>
                <a:gd name="T12" fmla="*/ 7 w 15"/>
                <a:gd name="T13" fmla="*/ 66 h 67"/>
                <a:gd name="T14" fmla="*/ 7 w 15"/>
                <a:gd name="T15" fmla="*/ 67 h 67"/>
                <a:gd name="T16" fmla="*/ 7 w 15"/>
                <a:gd name="T17" fmla="*/ 67 h 67"/>
                <a:gd name="T18" fmla="*/ 8 w 15"/>
                <a:gd name="T19" fmla="*/ 67 h 67"/>
                <a:gd name="T20" fmla="*/ 14 w 15"/>
                <a:gd name="T21" fmla="*/ 50 h 67"/>
                <a:gd name="T22" fmla="*/ 14 w 15"/>
                <a:gd name="T23" fmla="*/ 42 h 67"/>
                <a:gd name="T24" fmla="*/ 13 w 15"/>
                <a:gd name="T25" fmla="*/ 33 h 67"/>
                <a:gd name="T26" fmla="*/ 7 w 15"/>
                <a:gd name="T27" fmla="*/ 17 h 67"/>
                <a:gd name="T28" fmla="*/ 3 w 15"/>
                <a:gd name="T29" fmla="*/ 1 h 67"/>
                <a:gd name="T30" fmla="*/ 3 w 15"/>
                <a:gd name="T31" fmla="*/ 1 h 67"/>
                <a:gd name="T32" fmla="*/ 2 w 15"/>
                <a:gd name="T33" fmla="*/ 0 h 67"/>
                <a:gd name="T34" fmla="*/ 2 w 15"/>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67">
                  <a:moveTo>
                    <a:pt x="2" y="0"/>
                  </a:moveTo>
                  <a:cubicBezTo>
                    <a:pt x="1" y="0"/>
                    <a:pt x="1" y="1"/>
                    <a:pt x="1" y="1"/>
                  </a:cubicBezTo>
                  <a:cubicBezTo>
                    <a:pt x="0" y="7"/>
                    <a:pt x="1" y="13"/>
                    <a:pt x="2" y="18"/>
                  </a:cubicBezTo>
                  <a:cubicBezTo>
                    <a:pt x="4" y="24"/>
                    <a:pt x="5" y="29"/>
                    <a:pt x="7" y="34"/>
                  </a:cubicBezTo>
                  <a:cubicBezTo>
                    <a:pt x="8" y="40"/>
                    <a:pt x="8" y="45"/>
                    <a:pt x="8" y="50"/>
                  </a:cubicBezTo>
                  <a:cubicBezTo>
                    <a:pt x="8" y="55"/>
                    <a:pt x="8" y="61"/>
                    <a:pt x="7" y="66"/>
                  </a:cubicBezTo>
                  <a:cubicBezTo>
                    <a:pt x="7" y="66"/>
                    <a:pt x="7" y="66"/>
                    <a:pt x="7" y="66"/>
                  </a:cubicBezTo>
                  <a:cubicBezTo>
                    <a:pt x="7" y="67"/>
                    <a:pt x="7" y="67"/>
                    <a:pt x="7" y="67"/>
                  </a:cubicBezTo>
                  <a:cubicBezTo>
                    <a:pt x="7" y="67"/>
                    <a:pt x="7" y="67"/>
                    <a:pt x="7" y="67"/>
                  </a:cubicBezTo>
                  <a:cubicBezTo>
                    <a:pt x="8" y="67"/>
                    <a:pt x="8" y="67"/>
                    <a:pt x="8" y="67"/>
                  </a:cubicBezTo>
                  <a:cubicBezTo>
                    <a:pt x="12" y="62"/>
                    <a:pt x="14" y="56"/>
                    <a:pt x="14" y="50"/>
                  </a:cubicBezTo>
                  <a:cubicBezTo>
                    <a:pt x="15" y="47"/>
                    <a:pt x="15" y="45"/>
                    <a:pt x="14" y="42"/>
                  </a:cubicBezTo>
                  <a:cubicBezTo>
                    <a:pt x="14" y="39"/>
                    <a:pt x="13" y="36"/>
                    <a:pt x="13" y="33"/>
                  </a:cubicBezTo>
                  <a:cubicBezTo>
                    <a:pt x="11" y="27"/>
                    <a:pt x="9" y="22"/>
                    <a:pt x="7" y="17"/>
                  </a:cubicBezTo>
                  <a:cubicBezTo>
                    <a:pt x="5" y="12"/>
                    <a:pt x="3" y="7"/>
                    <a:pt x="3" y="1"/>
                  </a:cubicBezTo>
                  <a:cubicBezTo>
                    <a:pt x="3" y="1"/>
                    <a:pt x="3" y="1"/>
                    <a:pt x="3" y="1"/>
                  </a:cubicBezTo>
                  <a:cubicBezTo>
                    <a:pt x="3" y="1"/>
                    <a:pt x="3" y="0"/>
                    <a:pt x="2" y="0"/>
                  </a:cubicBezTo>
                  <a:cubicBezTo>
                    <a:pt x="2" y="0"/>
                    <a:pt x="2" y="0"/>
                    <a:pt x="2" y="0"/>
                  </a:cubicBezTo>
                </a:path>
              </a:pathLst>
            </a:custGeom>
            <a:solidFill>
              <a:srgbClr val="92BFEF"/>
            </a:solidFill>
            <a:ln>
              <a:noFill/>
            </a:ln>
          </p:spPr>
          <p:txBody>
            <a:bodyPr anchor="ctr"/>
            <a:lstStyle/>
            <a:p>
              <a:pPr algn="ctr"/>
            </a:p>
          </p:txBody>
        </p:sp>
        <p:sp>
          <p:nvSpPr>
            <p:cNvPr id="1049526" name="î$1îďê"/>
            <p:cNvSpPr/>
            <p:nvPr/>
          </p:nvSpPr>
          <p:spPr bwMode="auto">
            <a:xfrm>
              <a:off x="6927967" y="5144149"/>
              <a:ext cx="355363" cy="296833"/>
            </a:xfrm>
            <a:custGeom>
              <a:avLst/>
              <a:gdLst>
                <a:gd name="T0" fmla="*/ 99 w 126"/>
                <a:gd name="T1" fmla="*/ 5 h 106"/>
                <a:gd name="T2" fmla="*/ 35 w 126"/>
                <a:gd name="T3" fmla="*/ 9 h 106"/>
                <a:gd name="T4" fmla="*/ 5 w 126"/>
                <a:gd name="T5" fmla="*/ 46 h 106"/>
                <a:gd name="T6" fmla="*/ 28 w 126"/>
                <a:gd name="T7" fmla="*/ 36 h 106"/>
                <a:gd name="T8" fmla="*/ 8 w 126"/>
                <a:gd name="T9" fmla="*/ 68 h 106"/>
                <a:gd name="T10" fmla="*/ 39 w 126"/>
                <a:gd name="T11" fmla="*/ 57 h 106"/>
                <a:gd name="T12" fmla="*/ 22 w 126"/>
                <a:gd name="T13" fmla="*/ 85 h 106"/>
                <a:gd name="T14" fmla="*/ 48 w 126"/>
                <a:gd name="T15" fmla="*/ 71 h 106"/>
                <a:gd name="T16" fmla="*/ 43 w 126"/>
                <a:gd name="T17" fmla="*/ 96 h 106"/>
                <a:gd name="T18" fmla="*/ 82 w 126"/>
                <a:gd name="T19" fmla="*/ 73 h 106"/>
                <a:gd name="T20" fmla="*/ 126 w 126"/>
                <a:gd name="T21" fmla="*/ 79 h 106"/>
                <a:gd name="T22" fmla="*/ 99 w 126"/>
                <a:gd name="T23" fmla="*/ 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106">
                  <a:moveTo>
                    <a:pt x="99" y="5"/>
                  </a:moveTo>
                  <a:cubicBezTo>
                    <a:pt x="99" y="5"/>
                    <a:pt x="52" y="0"/>
                    <a:pt x="35" y="9"/>
                  </a:cubicBezTo>
                  <a:cubicBezTo>
                    <a:pt x="18" y="17"/>
                    <a:pt x="0" y="40"/>
                    <a:pt x="5" y="46"/>
                  </a:cubicBezTo>
                  <a:cubicBezTo>
                    <a:pt x="10" y="51"/>
                    <a:pt x="28" y="36"/>
                    <a:pt x="28" y="36"/>
                  </a:cubicBezTo>
                  <a:cubicBezTo>
                    <a:pt x="28" y="36"/>
                    <a:pt x="7" y="59"/>
                    <a:pt x="8" y="68"/>
                  </a:cubicBezTo>
                  <a:cubicBezTo>
                    <a:pt x="9" y="77"/>
                    <a:pt x="39" y="57"/>
                    <a:pt x="39" y="57"/>
                  </a:cubicBezTo>
                  <a:cubicBezTo>
                    <a:pt x="39" y="57"/>
                    <a:pt x="20" y="76"/>
                    <a:pt x="22" y="85"/>
                  </a:cubicBezTo>
                  <a:cubicBezTo>
                    <a:pt x="24" y="95"/>
                    <a:pt x="48" y="71"/>
                    <a:pt x="48" y="71"/>
                  </a:cubicBezTo>
                  <a:cubicBezTo>
                    <a:pt x="48" y="71"/>
                    <a:pt x="39" y="89"/>
                    <a:pt x="43" y="96"/>
                  </a:cubicBezTo>
                  <a:cubicBezTo>
                    <a:pt x="48" y="106"/>
                    <a:pt x="77" y="73"/>
                    <a:pt x="82" y="73"/>
                  </a:cubicBezTo>
                  <a:cubicBezTo>
                    <a:pt x="87" y="73"/>
                    <a:pt x="126" y="79"/>
                    <a:pt x="126" y="79"/>
                  </a:cubicBezTo>
                  <a:lnTo>
                    <a:pt x="99" y="5"/>
                  </a:lnTo>
                  <a:close/>
                </a:path>
              </a:pathLst>
            </a:custGeom>
            <a:solidFill>
              <a:srgbClr val="FFACB6"/>
            </a:solidFill>
            <a:ln>
              <a:noFill/>
            </a:ln>
          </p:spPr>
          <p:txBody>
            <a:bodyPr anchor="ctr"/>
            <a:lstStyle/>
            <a:p>
              <a:pPr algn="ctr"/>
            </a:p>
          </p:txBody>
        </p:sp>
        <p:sp>
          <p:nvSpPr>
            <p:cNvPr id="1049527" name="îşḻíḍê"/>
            <p:cNvSpPr/>
            <p:nvPr/>
          </p:nvSpPr>
          <p:spPr bwMode="auto">
            <a:xfrm>
              <a:off x="5638209" y="3883656"/>
              <a:ext cx="403442" cy="248755"/>
            </a:xfrm>
            <a:custGeom>
              <a:avLst/>
              <a:gdLst>
                <a:gd name="T0" fmla="*/ 144 w 144"/>
                <a:gd name="T1" fmla="*/ 88 h 88"/>
                <a:gd name="T2" fmla="*/ 0 w 144"/>
                <a:gd name="T3" fmla="*/ 27 h 88"/>
                <a:gd name="T4" fmla="*/ 144 w 144"/>
                <a:gd name="T5" fmla="*/ 88 h 88"/>
              </a:gdLst>
              <a:ahLst/>
              <a:cxnLst>
                <a:cxn ang="0">
                  <a:pos x="T0" y="T1"/>
                </a:cxn>
                <a:cxn ang="0">
                  <a:pos x="T2" y="T3"/>
                </a:cxn>
                <a:cxn ang="0">
                  <a:pos x="T4" y="T5"/>
                </a:cxn>
              </a:cxnLst>
              <a:rect l="0" t="0" r="r" b="b"/>
              <a:pathLst>
                <a:path w="144" h="88">
                  <a:moveTo>
                    <a:pt x="144" y="88"/>
                  </a:moveTo>
                  <a:cubicBezTo>
                    <a:pt x="98" y="73"/>
                    <a:pt x="48" y="52"/>
                    <a:pt x="0" y="27"/>
                  </a:cubicBezTo>
                  <a:cubicBezTo>
                    <a:pt x="0" y="27"/>
                    <a:pt x="97" y="0"/>
                    <a:pt x="144" y="88"/>
                  </a:cubicBezTo>
                  <a:close/>
                </a:path>
              </a:pathLst>
            </a:custGeom>
            <a:solidFill>
              <a:srgbClr val="99CBFF"/>
            </a:solidFill>
            <a:ln>
              <a:noFill/>
            </a:ln>
          </p:spPr>
          <p:txBody>
            <a:bodyPr anchor="ctr"/>
            <a:lstStyle/>
            <a:p>
              <a:pPr algn="ctr"/>
            </a:p>
          </p:txBody>
        </p:sp>
        <p:sp>
          <p:nvSpPr>
            <p:cNvPr id="1049528" name="îś1îḋê"/>
            <p:cNvSpPr/>
            <p:nvPr/>
          </p:nvSpPr>
          <p:spPr bwMode="auto">
            <a:xfrm>
              <a:off x="5197140" y="3384057"/>
              <a:ext cx="215309" cy="194405"/>
            </a:xfrm>
            <a:custGeom>
              <a:avLst/>
              <a:gdLst>
                <a:gd name="T0" fmla="*/ 77 w 77"/>
                <a:gd name="T1" fmla="*/ 0 h 69"/>
                <a:gd name="T2" fmla="*/ 0 w 77"/>
                <a:gd name="T3" fmla="*/ 69 h 69"/>
              </a:gdLst>
              <a:ahLst/>
              <a:cxnLst>
                <a:cxn ang="0">
                  <a:pos x="T0" y="T1"/>
                </a:cxn>
                <a:cxn ang="0">
                  <a:pos x="T2" y="T3"/>
                </a:cxn>
              </a:cxnLst>
              <a:rect l="0" t="0" r="r" b="b"/>
              <a:pathLst>
                <a:path w="77" h="69">
                  <a:moveTo>
                    <a:pt x="77" y="0"/>
                  </a:moveTo>
                  <a:cubicBezTo>
                    <a:pt x="77" y="0"/>
                    <a:pt x="34" y="52"/>
                    <a:pt x="0" y="69"/>
                  </a:cubicBezTo>
                </a:path>
              </a:pathLst>
            </a:custGeom>
            <a:noFill/>
            <a:ln w="4763" cap="rnd">
              <a:solidFill>
                <a:srgbClr val="99CBFF"/>
              </a:solidFill>
              <a:prstDash val="solid"/>
              <a:miter lim="800000"/>
            </a:ln>
          </p:spPr>
          <p:txBody>
            <a:bodyPr anchor="ctr"/>
            <a:lstStyle/>
            <a:p>
              <a:pPr algn="ctr"/>
            </a:p>
          </p:txBody>
        </p:sp>
        <p:sp>
          <p:nvSpPr>
            <p:cNvPr id="1049529" name="isľïďè"/>
            <p:cNvSpPr/>
            <p:nvPr/>
          </p:nvSpPr>
          <p:spPr bwMode="auto">
            <a:xfrm>
              <a:off x="7197626" y="4983191"/>
              <a:ext cx="294743" cy="407623"/>
            </a:xfrm>
            <a:custGeom>
              <a:avLst/>
              <a:gdLst>
                <a:gd name="T0" fmla="*/ 90 w 105"/>
                <a:gd name="T1" fmla="*/ 0 h 145"/>
                <a:gd name="T2" fmla="*/ 3 w 105"/>
                <a:gd name="T3" fmla="*/ 62 h 145"/>
                <a:gd name="T4" fmla="*/ 38 w 105"/>
                <a:gd name="T5" fmla="*/ 143 h 145"/>
                <a:gd name="T6" fmla="*/ 105 w 105"/>
                <a:gd name="T7" fmla="*/ 108 h 145"/>
              </a:gdLst>
              <a:ahLst/>
              <a:cxnLst>
                <a:cxn ang="0">
                  <a:pos x="T0" y="T1"/>
                </a:cxn>
                <a:cxn ang="0">
                  <a:pos x="T2" y="T3"/>
                </a:cxn>
                <a:cxn ang="0">
                  <a:pos x="T4" y="T5"/>
                </a:cxn>
                <a:cxn ang="0">
                  <a:pos x="T6" y="T7"/>
                </a:cxn>
              </a:cxnLst>
              <a:rect l="0" t="0" r="r" b="b"/>
              <a:pathLst>
                <a:path w="105" h="145">
                  <a:moveTo>
                    <a:pt x="90" y="0"/>
                  </a:moveTo>
                  <a:cubicBezTo>
                    <a:pt x="84" y="1"/>
                    <a:pt x="0" y="50"/>
                    <a:pt x="3" y="62"/>
                  </a:cubicBezTo>
                  <a:cubicBezTo>
                    <a:pt x="6" y="74"/>
                    <a:pt x="25" y="145"/>
                    <a:pt x="38" y="143"/>
                  </a:cubicBezTo>
                  <a:cubicBezTo>
                    <a:pt x="51" y="141"/>
                    <a:pt x="105" y="108"/>
                    <a:pt x="105" y="108"/>
                  </a:cubicBezTo>
                </a:path>
              </a:pathLst>
            </a:custGeom>
            <a:solidFill>
              <a:srgbClr val="63A4E8"/>
            </a:solidFill>
            <a:ln>
              <a:noFill/>
            </a:ln>
          </p:spPr>
          <p:txBody>
            <a:bodyPr anchor="ctr"/>
            <a:lstStyle/>
            <a:p>
              <a:pPr algn="ctr"/>
            </a:p>
          </p:txBody>
        </p:sp>
        <p:sp>
          <p:nvSpPr>
            <p:cNvPr id="1049530" name="îŝļïḑe"/>
            <p:cNvSpPr/>
            <p:nvPr/>
          </p:nvSpPr>
          <p:spPr bwMode="auto">
            <a:xfrm>
              <a:off x="7197626" y="4983191"/>
              <a:ext cx="294743" cy="407623"/>
            </a:xfrm>
            <a:custGeom>
              <a:avLst/>
              <a:gdLst>
                <a:gd name="T0" fmla="*/ 90 w 105"/>
                <a:gd name="T1" fmla="*/ 0 h 145"/>
                <a:gd name="T2" fmla="*/ 3 w 105"/>
                <a:gd name="T3" fmla="*/ 62 h 145"/>
                <a:gd name="T4" fmla="*/ 38 w 105"/>
                <a:gd name="T5" fmla="*/ 143 h 145"/>
                <a:gd name="T6" fmla="*/ 105 w 105"/>
                <a:gd name="T7" fmla="*/ 108 h 145"/>
              </a:gdLst>
              <a:ahLst/>
              <a:cxnLst>
                <a:cxn ang="0">
                  <a:pos x="T0" y="T1"/>
                </a:cxn>
                <a:cxn ang="0">
                  <a:pos x="T2" y="T3"/>
                </a:cxn>
                <a:cxn ang="0">
                  <a:pos x="T4" y="T5"/>
                </a:cxn>
                <a:cxn ang="0">
                  <a:pos x="T6" y="T7"/>
                </a:cxn>
              </a:cxnLst>
              <a:rect l="0" t="0" r="r" b="b"/>
              <a:pathLst>
                <a:path w="105" h="145">
                  <a:moveTo>
                    <a:pt x="90" y="0"/>
                  </a:moveTo>
                  <a:cubicBezTo>
                    <a:pt x="84" y="1"/>
                    <a:pt x="0" y="50"/>
                    <a:pt x="3" y="62"/>
                  </a:cubicBezTo>
                  <a:cubicBezTo>
                    <a:pt x="6" y="74"/>
                    <a:pt x="25" y="145"/>
                    <a:pt x="38" y="143"/>
                  </a:cubicBezTo>
                  <a:cubicBezTo>
                    <a:pt x="51" y="141"/>
                    <a:pt x="105" y="108"/>
                    <a:pt x="105" y="108"/>
                  </a:cubicBezTo>
                </a:path>
              </a:pathLst>
            </a:custGeom>
            <a:noFill/>
            <a:ln w="4763" cap="rnd">
              <a:solidFill>
                <a:srgbClr val="99CBFF"/>
              </a:solidFill>
              <a:prstDash val="solid"/>
              <a:miter lim="800000"/>
            </a:ln>
          </p:spPr>
          <p:txBody>
            <a:bodyPr anchor="ctr"/>
            <a:lstStyle/>
            <a:p>
              <a:pPr algn="ctr"/>
            </a:p>
          </p:txBody>
        </p:sp>
        <p:sp>
          <p:nvSpPr>
            <p:cNvPr id="1049531" name="iṧľiḑè"/>
            <p:cNvSpPr/>
            <p:nvPr/>
          </p:nvSpPr>
          <p:spPr bwMode="auto">
            <a:xfrm>
              <a:off x="6737744" y="3816764"/>
              <a:ext cx="390900" cy="133784"/>
            </a:xfrm>
            <a:custGeom>
              <a:avLst/>
              <a:gdLst>
                <a:gd name="T0" fmla="*/ 0 w 139"/>
                <a:gd name="T1" fmla="*/ 0 h 48"/>
                <a:gd name="T2" fmla="*/ 65 w 139"/>
                <a:gd name="T3" fmla="*/ 47 h 48"/>
                <a:gd name="T4" fmla="*/ 139 w 139"/>
                <a:gd name="T5" fmla="*/ 8 h 48"/>
              </a:gdLst>
              <a:ahLst/>
              <a:cxnLst>
                <a:cxn ang="0">
                  <a:pos x="T0" y="T1"/>
                </a:cxn>
                <a:cxn ang="0">
                  <a:pos x="T2" y="T3"/>
                </a:cxn>
                <a:cxn ang="0">
                  <a:pos x="T4" y="T5"/>
                </a:cxn>
              </a:cxnLst>
              <a:rect l="0" t="0" r="r" b="b"/>
              <a:pathLst>
                <a:path w="139" h="48">
                  <a:moveTo>
                    <a:pt x="0" y="0"/>
                  </a:moveTo>
                  <a:cubicBezTo>
                    <a:pt x="0" y="0"/>
                    <a:pt x="7" y="47"/>
                    <a:pt x="65" y="47"/>
                  </a:cubicBezTo>
                  <a:cubicBezTo>
                    <a:pt x="124" y="48"/>
                    <a:pt x="139" y="8"/>
                    <a:pt x="139" y="8"/>
                  </a:cubicBezTo>
                </a:path>
              </a:pathLst>
            </a:custGeom>
            <a:noFill/>
            <a:ln w="9525" cap="rnd">
              <a:solidFill>
                <a:srgbClr val="99CBFF"/>
              </a:solidFill>
              <a:prstDash val="solid"/>
              <a:miter lim="800000"/>
            </a:ln>
          </p:spPr>
          <p:txBody>
            <a:bodyPr anchor="ctr"/>
            <a:lstStyle/>
            <a:p>
              <a:pPr algn="ctr"/>
            </a:p>
          </p:txBody>
        </p:sp>
        <p:sp>
          <p:nvSpPr>
            <p:cNvPr id="1049532" name="ïsḷîḋè"/>
            <p:cNvSpPr/>
            <p:nvPr/>
          </p:nvSpPr>
          <p:spPr bwMode="auto">
            <a:xfrm>
              <a:off x="7264517" y="5096071"/>
              <a:ext cx="112880" cy="257116"/>
            </a:xfrm>
            <a:custGeom>
              <a:avLst/>
              <a:gdLst>
                <a:gd name="T0" fmla="*/ 0 w 40"/>
                <a:gd name="T1" fmla="*/ 0 h 92"/>
                <a:gd name="T2" fmla="*/ 40 w 40"/>
                <a:gd name="T3" fmla="*/ 92 h 92"/>
              </a:gdLst>
              <a:ahLst/>
              <a:cxnLst>
                <a:cxn ang="0">
                  <a:pos x="T0" y="T1"/>
                </a:cxn>
                <a:cxn ang="0">
                  <a:pos x="T2" y="T3"/>
                </a:cxn>
              </a:cxnLst>
              <a:rect l="0" t="0" r="r" b="b"/>
              <a:pathLst>
                <a:path w="40" h="92">
                  <a:moveTo>
                    <a:pt x="0" y="0"/>
                  </a:moveTo>
                  <a:cubicBezTo>
                    <a:pt x="0" y="0"/>
                    <a:pt x="20" y="71"/>
                    <a:pt x="40" y="92"/>
                  </a:cubicBezTo>
                </a:path>
              </a:pathLst>
            </a:custGeom>
            <a:noFill/>
            <a:ln w="4763" cap="rnd">
              <a:solidFill>
                <a:srgbClr val="99CBFF"/>
              </a:solidFill>
              <a:prstDash val="solid"/>
              <a:miter lim="800000"/>
            </a:ln>
          </p:spPr>
          <p:txBody>
            <a:bodyPr anchor="ctr"/>
            <a:lstStyle/>
            <a:p>
              <a:pPr algn="ctr"/>
            </a:p>
          </p:txBody>
        </p:sp>
        <p:sp>
          <p:nvSpPr>
            <p:cNvPr id="1049533" name="îSļïḑê"/>
            <p:cNvSpPr/>
            <p:nvPr/>
          </p:nvSpPr>
          <p:spPr bwMode="auto">
            <a:xfrm>
              <a:off x="6484808" y="4454327"/>
              <a:ext cx="965751" cy="244574"/>
            </a:xfrm>
            <a:custGeom>
              <a:avLst/>
              <a:gdLst>
                <a:gd name="T0" fmla="*/ 6 w 344"/>
                <a:gd name="T1" fmla="*/ 0 h 87"/>
                <a:gd name="T2" fmla="*/ 344 w 344"/>
                <a:gd name="T3" fmla="*/ 16 h 87"/>
                <a:gd name="T4" fmla="*/ 344 w 344"/>
                <a:gd name="T5" fmla="*/ 76 h 87"/>
                <a:gd name="T6" fmla="*/ 0 w 344"/>
                <a:gd name="T7" fmla="*/ 54 h 87"/>
                <a:gd name="T8" fmla="*/ 6 w 344"/>
                <a:gd name="T9" fmla="*/ 0 h 87"/>
              </a:gdLst>
              <a:ahLst/>
              <a:cxnLst>
                <a:cxn ang="0">
                  <a:pos x="T0" y="T1"/>
                </a:cxn>
                <a:cxn ang="0">
                  <a:pos x="T2" y="T3"/>
                </a:cxn>
                <a:cxn ang="0">
                  <a:pos x="T4" y="T5"/>
                </a:cxn>
                <a:cxn ang="0">
                  <a:pos x="T6" y="T7"/>
                </a:cxn>
                <a:cxn ang="0">
                  <a:pos x="T8" y="T9"/>
                </a:cxn>
              </a:cxnLst>
              <a:rect l="0" t="0" r="r" b="b"/>
              <a:pathLst>
                <a:path w="344" h="87">
                  <a:moveTo>
                    <a:pt x="6" y="0"/>
                  </a:moveTo>
                  <a:cubicBezTo>
                    <a:pt x="6" y="0"/>
                    <a:pt x="183" y="21"/>
                    <a:pt x="344" y="16"/>
                  </a:cubicBezTo>
                  <a:cubicBezTo>
                    <a:pt x="344" y="76"/>
                    <a:pt x="344" y="76"/>
                    <a:pt x="344" y="76"/>
                  </a:cubicBezTo>
                  <a:cubicBezTo>
                    <a:pt x="344" y="76"/>
                    <a:pt x="87" y="87"/>
                    <a:pt x="0" y="54"/>
                  </a:cubicBezTo>
                  <a:lnTo>
                    <a:pt x="6" y="0"/>
                  </a:lnTo>
                  <a:close/>
                </a:path>
              </a:pathLst>
            </a:custGeom>
            <a:solidFill>
              <a:srgbClr val="99CBFF"/>
            </a:solidFill>
            <a:ln>
              <a:noFill/>
            </a:ln>
          </p:spPr>
          <p:txBody>
            <a:bodyPr anchor="ctr"/>
            <a:lstStyle/>
            <a:p>
              <a:pPr algn="ctr"/>
            </a:p>
          </p:txBody>
        </p:sp>
        <p:sp>
          <p:nvSpPr>
            <p:cNvPr id="1049534" name="î$lïḓe"/>
            <p:cNvSpPr/>
            <p:nvPr/>
          </p:nvSpPr>
          <p:spPr bwMode="auto">
            <a:xfrm>
              <a:off x="7914622" y="4502406"/>
              <a:ext cx="146326" cy="405532"/>
            </a:xfrm>
            <a:custGeom>
              <a:avLst/>
              <a:gdLst>
                <a:gd name="T0" fmla="*/ 48 w 52"/>
                <a:gd name="T1" fmla="*/ 92 h 144"/>
                <a:gd name="T2" fmla="*/ 27 w 52"/>
                <a:gd name="T3" fmla="*/ 144 h 144"/>
                <a:gd name="T4" fmla="*/ 25 w 52"/>
                <a:gd name="T5" fmla="*/ 0 h 144"/>
                <a:gd name="T6" fmla="*/ 48 w 52"/>
                <a:gd name="T7" fmla="*/ 92 h 144"/>
              </a:gdLst>
              <a:ahLst/>
              <a:cxnLst>
                <a:cxn ang="0">
                  <a:pos x="T0" y="T1"/>
                </a:cxn>
                <a:cxn ang="0">
                  <a:pos x="T2" y="T3"/>
                </a:cxn>
                <a:cxn ang="0">
                  <a:pos x="T4" y="T5"/>
                </a:cxn>
                <a:cxn ang="0">
                  <a:pos x="T6" y="T7"/>
                </a:cxn>
              </a:cxnLst>
              <a:rect l="0" t="0" r="r" b="b"/>
              <a:pathLst>
                <a:path w="52" h="144">
                  <a:moveTo>
                    <a:pt x="48" y="92"/>
                  </a:moveTo>
                  <a:cubicBezTo>
                    <a:pt x="46" y="110"/>
                    <a:pt x="38" y="128"/>
                    <a:pt x="27" y="144"/>
                  </a:cubicBezTo>
                  <a:cubicBezTo>
                    <a:pt x="0" y="94"/>
                    <a:pt x="17" y="27"/>
                    <a:pt x="25" y="0"/>
                  </a:cubicBezTo>
                  <a:cubicBezTo>
                    <a:pt x="43" y="30"/>
                    <a:pt x="52" y="61"/>
                    <a:pt x="48" y="92"/>
                  </a:cubicBezTo>
                  <a:close/>
                </a:path>
              </a:pathLst>
            </a:custGeom>
            <a:solidFill>
              <a:srgbClr val="99CBFF"/>
            </a:solidFill>
            <a:ln>
              <a:noFill/>
            </a:ln>
          </p:spPr>
          <p:txBody>
            <a:bodyPr anchor="ctr"/>
            <a:lstStyle/>
            <a:p>
              <a:pPr algn="ctr"/>
            </a:p>
          </p:txBody>
        </p:sp>
        <p:sp>
          <p:nvSpPr>
            <p:cNvPr id="1049535" name="išlîde"/>
            <p:cNvSpPr/>
            <p:nvPr/>
          </p:nvSpPr>
          <p:spPr bwMode="auto">
            <a:xfrm>
              <a:off x="6787913" y="3597275"/>
              <a:ext cx="278020" cy="294743"/>
            </a:xfrm>
            <a:custGeom>
              <a:avLst/>
              <a:gdLst>
                <a:gd name="T0" fmla="*/ 7 w 99"/>
                <a:gd name="T1" fmla="*/ 77 h 105"/>
                <a:gd name="T2" fmla="*/ 2 w 99"/>
                <a:gd name="T3" fmla="*/ 86 h 105"/>
                <a:gd name="T4" fmla="*/ 3 w 99"/>
                <a:gd name="T5" fmla="*/ 87 h 105"/>
                <a:gd name="T6" fmla="*/ 27 w 99"/>
                <a:gd name="T7" fmla="*/ 101 h 105"/>
                <a:gd name="T8" fmla="*/ 45 w 99"/>
                <a:gd name="T9" fmla="*/ 104 h 105"/>
                <a:gd name="T10" fmla="*/ 99 w 99"/>
                <a:gd name="T11" fmla="*/ 85 h 105"/>
                <a:gd name="T12" fmla="*/ 86 w 99"/>
                <a:gd name="T13" fmla="*/ 17 h 105"/>
                <a:gd name="T14" fmla="*/ 86 w 99"/>
                <a:gd name="T15" fmla="*/ 15 h 105"/>
                <a:gd name="T16" fmla="*/ 86 w 99"/>
                <a:gd name="T17" fmla="*/ 15 h 105"/>
                <a:gd name="T18" fmla="*/ 86 w 99"/>
                <a:gd name="T19" fmla="*/ 15 h 105"/>
                <a:gd name="T20" fmla="*/ 89 w 99"/>
                <a:gd name="T21" fmla="*/ 0 h 105"/>
                <a:gd name="T22" fmla="*/ 28 w 99"/>
                <a:gd name="T23" fmla="*/ 2 h 105"/>
                <a:gd name="T24" fmla="*/ 9 w 99"/>
                <a:gd name="T25" fmla="*/ 3 h 105"/>
                <a:gd name="T26" fmla="*/ 8 w 99"/>
                <a:gd name="T27" fmla="*/ 3 h 105"/>
                <a:gd name="T28" fmla="*/ 6 w 99"/>
                <a:gd name="T29" fmla="*/ 4 h 105"/>
                <a:gd name="T30" fmla="*/ 0 w 99"/>
                <a:gd name="T31" fmla="*/ 4 h 105"/>
                <a:gd name="T32" fmla="*/ 0 w 99"/>
                <a:gd name="T33" fmla="*/ 4 h 105"/>
                <a:gd name="T34" fmla="*/ 4 w 99"/>
                <a:gd name="T35" fmla="*/ 11 h 105"/>
                <a:gd name="T36" fmla="*/ 13 w 99"/>
                <a:gd name="T37" fmla="*/ 64 h 105"/>
                <a:gd name="T38" fmla="*/ 7 w 99"/>
                <a:gd name="T39"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105">
                  <a:moveTo>
                    <a:pt x="7" y="77"/>
                  </a:moveTo>
                  <a:cubicBezTo>
                    <a:pt x="5" y="81"/>
                    <a:pt x="3" y="84"/>
                    <a:pt x="2" y="86"/>
                  </a:cubicBezTo>
                  <a:cubicBezTo>
                    <a:pt x="2" y="86"/>
                    <a:pt x="2" y="86"/>
                    <a:pt x="3" y="87"/>
                  </a:cubicBezTo>
                  <a:cubicBezTo>
                    <a:pt x="12" y="93"/>
                    <a:pt x="19" y="98"/>
                    <a:pt x="27" y="101"/>
                  </a:cubicBezTo>
                  <a:cubicBezTo>
                    <a:pt x="32" y="102"/>
                    <a:pt x="38" y="103"/>
                    <a:pt x="45" y="104"/>
                  </a:cubicBezTo>
                  <a:cubicBezTo>
                    <a:pt x="66" y="105"/>
                    <a:pt x="85" y="102"/>
                    <a:pt x="99" y="85"/>
                  </a:cubicBezTo>
                  <a:cubicBezTo>
                    <a:pt x="79" y="65"/>
                    <a:pt x="82" y="43"/>
                    <a:pt x="86" y="17"/>
                  </a:cubicBezTo>
                  <a:cubicBezTo>
                    <a:pt x="86" y="16"/>
                    <a:pt x="86" y="15"/>
                    <a:pt x="86" y="15"/>
                  </a:cubicBezTo>
                  <a:cubicBezTo>
                    <a:pt x="86" y="15"/>
                    <a:pt x="86" y="15"/>
                    <a:pt x="86" y="15"/>
                  </a:cubicBezTo>
                  <a:cubicBezTo>
                    <a:pt x="86" y="15"/>
                    <a:pt x="86" y="15"/>
                    <a:pt x="86" y="15"/>
                  </a:cubicBezTo>
                  <a:cubicBezTo>
                    <a:pt x="87" y="9"/>
                    <a:pt x="88" y="5"/>
                    <a:pt x="89" y="0"/>
                  </a:cubicBezTo>
                  <a:cubicBezTo>
                    <a:pt x="71" y="0"/>
                    <a:pt x="42" y="1"/>
                    <a:pt x="28" y="2"/>
                  </a:cubicBezTo>
                  <a:cubicBezTo>
                    <a:pt x="17" y="3"/>
                    <a:pt x="14" y="3"/>
                    <a:pt x="9" y="3"/>
                  </a:cubicBezTo>
                  <a:cubicBezTo>
                    <a:pt x="8" y="3"/>
                    <a:pt x="8" y="3"/>
                    <a:pt x="8" y="3"/>
                  </a:cubicBezTo>
                  <a:cubicBezTo>
                    <a:pt x="7" y="4"/>
                    <a:pt x="7" y="4"/>
                    <a:pt x="6" y="4"/>
                  </a:cubicBezTo>
                  <a:cubicBezTo>
                    <a:pt x="4" y="4"/>
                    <a:pt x="2" y="4"/>
                    <a:pt x="0" y="4"/>
                  </a:cubicBezTo>
                  <a:cubicBezTo>
                    <a:pt x="0" y="4"/>
                    <a:pt x="0" y="4"/>
                    <a:pt x="0" y="4"/>
                  </a:cubicBezTo>
                  <a:cubicBezTo>
                    <a:pt x="1" y="6"/>
                    <a:pt x="3" y="8"/>
                    <a:pt x="4" y="11"/>
                  </a:cubicBezTo>
                  <a:cubicBezTo>
                    <a:pt x="14" y="27"/>
                    <a:pt x="20" y="45"/>
                    <a:pt x="13" y="64"/>
                  </a:cubicBezTo>
                  <a:cubicBezTo>
                    <a:pt x="12" y="67"/>
                    <a:pt x="9" y="72"/>
                    <a:pt x="7" y="77"/>
                  </a:cubicBezTo>
                  <a:close/>
                </a:path>
              </a:pathLst>
            </a:custGeom>
            <a:solidFill>
              <a:srgbClr val="FFACB6"/>
            </a:solidFill>
            <a:ln>
              <a:noFill/>
            </a:ln>
          </p:spPr>
          <p:txBody>
            <a:bodyPr anchor="ctr"/>
            <a:lstStyle/>
            <a:p>
              <a:pPr algn="ctr"/>
            </a:p>
          </p:txBody>
        </p:sp>
        <p:sp>
          <p:nvSpPr>
            <p:cNvPr id="1049536" name="íšľïdé"/>
            <p:cNvSpPr/>
            <p:nvPr/>
          </p:nvSpPr>
          <p:spPr bwMode="auto">
            <a:xfrm>
              <a:off x="6787913" y="3597275"/>
              <a:ext cx="255025" cy="236213"/>
            </a:xfrm>
            <a:custGeom>
              <a:avLst/>
              <a:gdLst>
                <a:gd name="T0" fmla="*/ 0 w 91"/>
                <a:gd name="T1" fmla="*/ 4 h 84"/>
                <a:gd name="T2" fmla="*/ 0 w 91"/>
                <a:gd name="T3" fmla="*/ 4 h 84"/>
                <a:gd name="T4" fmla="*/ 4 w 91"/>
                <a:gd name="T5" fmla="*/ 11 h 84"/>
                <a:gd name="T6" fmla="*/ 13 w 91"/>
                <a:gd name="T7" fmla="*/ 64 h 84"/>
                <a:gd name="T8" fmla="*/ 7 w 91"/>
                <a:gd name="T9" fmla="*/ 77 h 84"/>
                <a:gd name="T10" fmla="*/ 86 w 91"/>
                <a:gd name="T11" fmla="*/ 15 h 84"/>
                <a:gd name="T12" fmla="*/ 86 w 91"/>
                <a:gd name="T13" fmla="*/ 15 h 84"/>
                <a:gd name="T14" fmla="*/ 86 w 91"/>
                <a:gd name="T15" fmla="*/ 15 h 84"/>
                <a:gd name="T16" fmla="*/ 87 w 91"/>
                <a:gd name="T17" fmla="*/ 15 h 84"/>
                <a:gd name="T18" fmla="*/ 86 w 91"/>
                <a:gd name="T19" fmla="*/ 15 h 84"/>
                <a:gd name="T20" fmla="*/ 89 w 91"/>
                <a:gd name="T21" fmla="*/ 0 h 84"/>
                <a:gd name="T22" fmla="*/ 89 w 91"/>
                <a:gd name="T23" fmla="*/ 0 h 84"/>
                <a:gd name="T24" fmla="*/ 9 w 91"/>
                <a:gd name="T25" fmla="*/ 3 h 84"/>
                <a:gd name="T26" fmla="*/ 8 w 91"/>
                <a:gd name="T27" fmla="*/ 3 h 84"/>
                <a:gd name="T28" fmla="*/ 6 w 91"/>
                <a:gd name="T29" fmla="*/ 4 h 84"/>
                <a:gd name="T30" fmla="*/ 0 w 91"/>
                <a:gd name="T31" fmla="*/ 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84">
                  <a:moveTo>
                    <a:pt x="0" y="4"/>
                  </a:moveTo>
                  <a:cubicBezTo>
                    <a:pt x="0" y="4"/>
                    <a:pt x="0" y="4"/>
                    <a:pt x="0" y="4"/>
                  </a:cubicBezTo>
                  <a:cubicBezTo>
                    <a:pt x="2" y="6"/>
                    <a:pt x="3" y="8"/>
                    <a:pt x="4" y="11"/>
                  </a:cubicBezTo>
                  <a:cubicBezTo>
                    <a:pt x="14" y="27"/>
                    <a:pt x="20" y="45"/>
                    <a:pt x="13" y="64"/>
                  </a:cubicBezTo>
                  <a:cubicBezTo>
                    <a:pt x="12" y="67"/>
                    <a:pt x="9" y="72"/>
                    <a:pt x="7" y="77"/>
                  </a:cubicBezTo>
                  <a:cubicBezTo>
                    <a:pt x="47" y="84"/>
                    <a:pt x="67" y="46"/>
                    <a:pt x="86" y="15"/>
                  </a:cubicBezTo>
                  <a:cubicBezTo>
                    <a:pt x="86" y="15"/>
                    <a:pt x="86" y="15"/>
                    <a:pt x="86" y="15"/>
                  </a:cubicBezTo>
                  <a:cubicBezTo>
                    <a:pt x="86" y="15"/>
                    <a:pt x="86" y="15"/>
                    <a:pt x="86" y="15"/>
                  </a:cubicBezTo>
                  <a:cubicBezTo>
                    <a:pt x="87" y="15"/>
                    <a:pt x="87" y="15"/>
                    <a:pt x="87" y="15"/>
                  </a:cubicBezTo>
                  <a:cubicBezTo>
                    <a:pt x="86" y="15"/>
                    <a:pt x="86" y="15"/>
                    <a:pt x="86" y="15"/>
                  </a:cubicBezTo>
                  <a:cubicBezTo>
                    <a:pt x="90" y="10"/>
                    <a:pt x="91" y="5"/>
                    <a:pt x="89" y="0"/>
                  </a:cubicBezTo>
                  <a:cubicBezTo>
                    <a:pt x="89" y="0"/>
                    <a:pt x="89" y="0"/>
                    <a:pt x="89" y="0"/>
                  </a:cubicBezTo>
                  <a:cubicBezTo>
                    <a:pt x="62" y="0"/>
                    <a:pt x="35" y="2"/>
                    <a:pt x="9" y="3"/>
                  </a:cubicBezTo>
                  <a:cubicBezTo>
                    <a:pt x="8" y="3"/>
                    <a:pt x="8" y="3"/>
                    <a:pt x="8" y="3"/>
                  </a:cubicBezTo>
                  <a:cubicBezTo>
                    <a:pt x="7" y="4"/>
                    <a:pt x="6" y="4"/>
                    <a:pt x="6" y="4"/>
                  </a:cubicBezTo>
                  <a:cubicBezTo>
                    <a:pt x="4" y="4"/>
                    <a:pt x="2" y="4"/>
                    <a:pt x="0" y="4"/>
                  </a:cubicBezTo>
                  <a:close/>
                </a:path>
              </a:pathLst>
            </a:custGeom>
            <a:solidFill>
              <a:srgbClr val="FF96A3"/>
            </a:solidFill>
            <a:ln>
              <a:noFill/>
            </a:ln>
          </p:spPr>
          <p:txBody>
            <a:bodyPr anchor="ctr"/>
            <a:lstStyle/>
            <a:p>
              <a:pPr algn="ctr"/>
            </a:p>
          </p:txBody>
        </p:sp>
        <p:sp>
          <p:nvSpPr>
            <p:cNvPr id="1049537" name="íṩḷîḓe"/>
            <p:cNvSpPr/>
            <p:nvPr/>
          </p:nvSpPr>
          <p:spPr bwMode="auto">
            <a:xfrm>
              <a:off x="6334302" y="3055869"/>
              <a:ext cx="179772" cy="192314"/>
            </a:xfrm>
            <a:custGeom>
              <a:avLst/>
              <a:gdLst>
                <a:gd name="T0" fmla="*/ 0 w 64"/>
                <a:gd name="T1" fmla="*/ 34 h 69"/>
                <a:gd name="T2" fmla="*/ 0 w 64"/>
                <a:gd name="T3" fmla="*/ 40 h 69"/>
                <a:gd name="T4" fmla="*/ 31 w 64"/>
                <a:gd name="T5" fmla="*/ 69 h 69"/>
                <a:gd name="T6" fmla="*/ 64 w 64"/>
                <a:gd name="T7" fmla="*/ 35 h 69"/>
                <a:gd name="T8" fmla="*/ 32 w 64"/>
                <a:gd name="T9" fmla="*/ 1 h 69"/>
                <a:gd name="T10" fmla="*/ 32 w 64"/>
                <a:gd name="T11" fmla="*/ 1 h 69"/>
                <a:gd name="T12" fmla="*/ 0 w 64"/>
                <a:gd name="T13" fmla="*/ 34 h 69"/>
              </a:gdLst>
              <a:ahLst/>
              <a:cxnLst>
                <a:cxn ang="0">
                  <a:pos x="T0" y="T1"/>
                </a:cxn>
                <a:cxn ang="0">
                  <a:pos x="T2" y="T3"/>
                </a:cxn>
                <a:cxn ang="0">
                  <a:pos x="T4" y="T5"/>
                </a:cxn>
                <a:cxn ang="0">
                  <a:pos x="T6" y="T7"/>
                </a:cxn>
                <a:cxn ang="0">
                  <a:pos x="T8" y="T9"/>
                </a:cxn>
                <a:cxn ang="0">
                  <a:pos x="T10" y="T11"/>
                </a:cxn>
                <a:cxn ang="0">
                  <a:pos x="T12" y="T13"/>
                </a:cxn>
              </a:cxnLst>
              <a:rect l="0" t="0" r="r" b="b"/>
              <a:pathLst>
                <a:path w="64" h="69">
                  <a:moveTo>
                    <a:pt x="0" y="34"/>
                  </a:moveTo>
                  <a:cubicBezTo>
                    <a:pt x="0" y="36"/>
                    <a:pt x="0" y="38"/>
                    <a:pt x="0" y="40"/>
                  </a:cubicBezTo>
                  <a:cubicBezTo>
                    <a:pt x="2" y="56"/>
                    <a:pt x="15" y="68"/>
                    <a:pt x="31" y="69"/>
                  </a:cubicBezTo>
                  <a:cubicBezTo>
                    <a:pt x="49" y="69"/>
                    <a:pt x="63" y="54"/>
                    <a:pt x="64" y="35"/>
                  </a:cubicBezTo>
                  <a:cubicBezTo>
                    <a:pt x="64" y="16"/>
                    <a:pt x="50" y="1"/>
                    <a:pt x="32" y="1"/>
                  </a:cubicBezTo>
                  <a:cubicBezTo>
                    <a:pt x="32" y="1"/>
                    <a:pt x="32" y="1"/>
                    <a:pt x="32" y="1"/>
                  </a:cubicBezTo>
                  <a:cubicBezTo>
                    <a:pt x="15" y="0"/>
                    <a:pt x="0" y="15"/>
                    <a:pt x="0" y="34"/>
                  </a:cubicBezTo>
                  <a:close/>
                </a:path>
              </a:pathLst>
            </a:custGeom>
            <a:solidFill>
              <a:srgbClr val="FFACB6"/>
            </a:solidFill>
            <a:ln>
              <a:noFill/>
            </a:ln>
          </p:spPr>
          <p:txBody>
            <a:bodyPr anchor="ctr"/>
            <a:lstStyle/>
            <a:p>
              <a:pPr algn="ctr"/>
            </a:p>
          </p:txBody>
        </p:sp>
        <p:sp>
          <p:nvSpPr>
            <p:cNvPr id="1049538" name="iṡḻïdê"/>
            <p:cNvSpPr/>
            <p:nvPr/>
          </p:nvSpPr>
          <p:spPr bwMode="auto">
            <a:xfrm>
              <a:off x="6380290" y="3106038"/>
              <a:ext cx="89887" cy="94067"/>
            </a:xfrm>
            <a:custGeom>
              <a:avLst/>
              <a:gdLst>
                <a:gd name="T0" fmla="*/ 0 w 32"/>
                <a:gd name="T1" fmla="*/ 16 h 34"/>
                <a:gd name="T2" fmla="*/ 15 w 32"/>
                <a:gd name="T3" fmla="*/ 33 h 34"/>
                <a:gd name="T4" fmla="*/ 31 w 32"/>
                <a:gd name="T5" fmla="*/ 17 h 34"/>
                <a:gd name="T6" fmla="*/ 16 w 32"/>
                <a:gd name="T7" fmla="*/ 0 h 34"/>
                <a:gd name="T8" fmla="*/ 0 w 32"/>
                <a:gd name="T9" fmla="*/ 16 h 34"/>
              </a:gdLst>
              <a:ahLst/>
              <a:cxnLst>
                <a:cxn ang="0">
                  <a:pos x="T0" y="T1"/>
                </a:cxn>
                <a:cxn ang="0">
                  <a:pos x="T2" y="T3"/>
                </a:cxn>
                <a:cxn ang="0">
                  <a:pos x="T4" y="T5"/>
                </a:cxn>
                <a:cxn ang="0">
                  <a:pos x="T6" y="T7"/>
                </a:cxn>
                <a:cxn ang="0">
                  <a:pos x="T8" y="T9"/>
                </a:cxn>
              </a:cxnLst>
              <a:rect l="0" t="0" r="r" b="b"/>
              <a:pathLst>
                <a:path w="32" h="34">
                  <a:moveTo>
                    <a:pt x="0" y="16"/>
                  </a:moveTo>
                  <a:cubicBezTo>
                    <a:pt x="0" y="26"/>
                    <a:pt x="7" y="33"/>
                    <a:pt x="15" y="33"/>
                  </a:cubicBezTo>
                  <a:cubicBezTo>
                    <a:pt x="24" y="34"/>
                    <a:pt x="31" y="26"/>
                    <a:pt x="31" y="17"/>
                  </a:cubicBezTo>
                  <a:cubicBezTo>
                    <a:pt x="32" y="8"/>
                    <a:pt x="25" y="0"/>
                    <a:pt x="16" y="0"/>
                  </a:cubicBezTo>
                  <a:cubicBezTo>
                    <a:pt x="7" y="0"/>
                    <a:pt x="0" y="7"/>
                    <a:pt x="0" y="16"/>
                  </a:cubicBezTo>
                  <a:close/>
                </a:path>
              </a:pathLst>
            </a:custGeom>
            <a:solidFill>
              <a:srgbClr val="FF96A3"/>
            </a:solidFill>
            <a:ln>
              <a:noFill/>
            </a:ln>
          </p:spPr>
          <p:txBody>
            <a:bodyPr anchor="ctr"/>
            <a:lstStyle/>
            <a:p>
              <a:pPr algn="ctr"/>
            </a:p>
          </p:txBody>
        </p:sp>
        <p:sp>
          <p:nvSpPr>
            <p:cNvPr id="1049539" name="ïšlîḋè"/>
            <p:cNvSpPr/>
            <p:nvPr/>
          </p:nvSpPr>
          <p:spPr bwMode="auto">
            <a:xfrm>
              <a:off x="6334302" y="3057959"/>
              <a:ext cx="179772" cy="190224"/>
            </a:xfrm>
            <a:custGeom>
              <a:avLst/>
              <a:gdLst>
                <a:gd name="T0" fmla="*/ 0 w 64"/>
                <a:gd name="T1" fmla="*/ 39 h 68"/>
                <a:gd name="T2" fmla="*/ 31 w 64"/>
                <a:gd name="T3" fmla="*/ 68 h 68"/>
                <a:gd name="T4" fmla="*/ 64 w 64"/>
                <a:gd name="T5" fmla="*/ 34 h 68"/>
                <a:gd name="T6" fmla="*/ 32 w 64"/>
                <a:gd name="T7" fmla="*/ 0 h 68"/>
                <a:gd name="T8" fmla="*/ 32 w 64"/>
                <a:gd name="T9" fmla="*/ 0 h 68"/>
                <a:gd name="T10" fmla="*/ 33 w 64"/>
                <a:gd name="T11" fmla="*/ 11 h 68"/>
                <a:gd name="T12" fmla="*/ 0 w 64"/>
                <a:gd name="T13" fmla="*/ 39 h 68"/>
              </a:gdLst>
              <a:ahLst/>
              <a:cxnLst>
                <a:cxn ang="0">
                  <a:pos x="T0" y="T1"/>
                </a:cxn>
                <a:cxn ang="0">
                  <a:pos x="T2" y="T3"/>
                </a:cxn>
                <a:cxn ang="0">
                  <a:pos x="T4" y="T5"/>
                </a:cxn>
                <a:cxn ang="0">
                  <a:pos x="T6" y="T7"/>
                </a:cxn>
                <a:cxn ang="0">
                  <a:pos x="T8" y="T9"/>
                </a:cxn>
                <a:cxn ang="0">
                  <a:pos x="T10" y="T11"/>
                </a:cxn>
                <a:cxn ang="0">
                  <a:pos x="T12" y="T13"/>
                </a:cxn>
              </a:cxnLst>
              <a:rect l="0" t="0" r="r" b="b"/>
              <a:pathLst>
                <a:path w="64" h="68">
                  <a:moveTo>
                    <a:pt x="0" y="39"/>
                  </a:moveTo>
                  <a:cubicBezTo>
                    <a:pt x="2" y="55"/>
                    <a:pt x="15" y="67"/>
                    <a:pt x="31" y="68"/>
                  </a:cubicBezTo>
                  <a:cubicBezTo>
                    <a:pt x="49" y="68"/>
                    <a:pt x="63" y="53"/>
                    <a:pt x="64" y="34"/>
                  </a:cubicBezTo>
                  <a:cubicBezTo>
                    <a:pt x="64" y="15"/>
                    <a:pt x="50" y="0"/>
                    <a:pt x="32" y="0"/>
                  </a:cubicBezTo>
                  <a:cubicBezTo>
                    <a:pt x="32" y="0"/>
                    <a:pt x="32" y="0"/>
                    <a:pt x="32" y="0"/>
                  </a:cubicBezTo>
                  <a:cubicBezTo>
                    <a:pt x="33" y="11"/>
                    <a:pt x="33" y="11"/>
                    <a:pt x="33" y="11"/>
                  </a:cubicBezTo>
                  <a:cubicBezTo>
                    <a:pt x="33" y="11"/>
                    <a:pt x="24" y="37"/>
                    <a:pt x="0" y="39"/>
                  </a:cubicBezTo>
                  <a:close/>
                </a:path>
              </a:pathLst>
            </a:custGeom>
            <a:solidFill>
              <a:srgbClr val="43274D">
                <a:alpha val="10000"/>
              </a:srgbClr>
            </a:solidFill>
            <a:ln>
              <a:noFill/>
            </a:ln>
          </p:spPr>
          <p:txBody>
            <a:bodyPr anchor="ctr"/>
            <a:lstStyle/>
            <a:p>
              <a:pPr algn="ctr"/>
            </a:p>
          </p:txBody>
        </p:sp>
        <p:sp>
          <p:nvSpPr>
            <p:cNvPr id="1049540" name="ï$1ídé"/>
            <p:cNvSpPr/>
            <p:nvPr/>
          </p:nvSpPr>
          <p:spPr bwMode="auto">
            <a:xfrm>
              <a:off x="7304234" y="3028694"/>
              <a:ext cx="200676" cy="209037"/>
            </a:xfrm>
            <a:custGeom>
              <a:avLst/>
              <a:gdLst>
                <a:gd name="T0" fmla="*/ 11 w 71"/>
                <a:gd name="T1" fmla="*/ 15 h 74"/>
                <a:gd name="T2" fmla="*/ 16 w 71"/>
                <a:gd name="T3" fmla="*/ 63 h 74"/>
                <a:gd name="T4" fmla="*/ 60 w 71"/>
                <a:gd name="T5" fmla="*/ 58 h 74"/>
                <a:gd name="T6" fmla="*/ 56 w 71"/>
                <a:gd name="T7" fmla="*/ 10 h 74"/>
                <a:gd name="T8" fmla="*/ 55 w 71"/>
                <a:gd name="T9" fmla="*/ 10 h 74"/>
                <a:gd name="T10" fmla="*/ 18 w 71"/>
                <a:gd name="T11" fmla="*/ 9 h 74"/>
                <a:gd name="T12" fmla="*/ 11 w 71"/>
                <a:gd name="T13" fmla="*/ 15 h 74"/>
              </a:gdLst>
              <a:ahLst/>
              <a:cxnLst>
                <a:cxn ang="0">
                  <a:pos x="T0" y="T1"/>
                </a:cxn>
                <a:cxn ang="0">
                  <a:pos x="T2" y="T3"/>
                </a:cxn>
                <a:cxn ang="0">
                  <a:pos x="T4" y="T5"/>
                </a:cxn>
                <a:cxn ang="0">
                  <a:pos x="T6" y="T7"/>
                </a:cxn>
                <a:cxn ang="0">
                  <a:pos x="T8" y="T9"/>
                </a:cxn>
                <a:cxn ang="0">
                  <a:pos x="T10" y="T11"/>
                </a:cxn>
                <a:cxn ang="0">
                  <a:pos x="T12" y="T13"/>
                </a:cxn>
              </a:cxnLst>
              <a:rect l="0" t="0" r="r" b="b"/>
              <a:pathLst>
                <a:path w="71" h="74">
                  <a:moveTo>
                    <a:pt x="11" y="15"/>
                  </a:moveTo>
                  <a:cubicBezTo>
                    <a:pt x="0" y="29"/>
                    <a:pt x="2" y="51"/>
                    <a:pt x="16" y="63"/>
                  </a:cubicBezTo>
                  <a:cubicBezTo>
                    <a:pt x="29" y="74"/>
                    <a:pt x="49" y="72"/>
                    <a:pt x="60" y="58"/>
                  </a:cubicBezTo>
                  <a:cubicBezTo>
                    <a:pt x="71" y="44"/>
                    <a:pt x="69" y="22"/>
                    <a:pt x="56" y="10"/>
                  </a:cubicBezTo>
                  <a:cubicBezTo>
                    <a:pt x="55" y="10"/>
                    <a:pt x="55" y="10"/>
                    <a:pt x="55" y="10"/>
                  </a:cubicBezTo>
                  <a:cubicBezTo>
                    <a:pt x="44" y="0"/>
                    <a:pt x="29" y="0"/>
                    <a:pt x="18" y="9"/>
                  </a:cubicBezTo>
                  <a:cubicBezTo>
                    <a:pt x="15" y="10"/>
                    <a:pt x="13" y="12"/>
                    <a:pt x="11" y="15"/>
                  </a:cubicBezTo>
                  <a:close/>
                </a:path>
              </a:pathLst>
            </a:custGeom>
            <a:solidFill>
              <a:srgbClr val="FFACB6"/>
            </a:solidFill>
            <a:ln>
              <a:noFill/>
            </a:ln>
          </p:spPr>
          <p:txBody>
            <a:bodyPr anchor="ctr"/>
            <a:lstStyle/>
            <a:p>
              <a:pPr algn="ctr"/>
            </a:p>
          </p:txBody>
        </p:sp>
        <p:sp>
          <p:nvSpPr>
            <p:cNvPr id="1049541" name="iś1íḍè"/>
            <p:cNvSpPr/>
            <p:nvPr/>
          </p:nvSpPr>
          <p:spPr bwMode="auto">
            <a:xfrm>
              <a:off x="7352313" y="3074682"/>
              <a:ext cx="104519" cy="114971"/>
            </a:xfrm>
            <a:custGeom>
              <a:avLst/>
              <a:gdLst>
                <a:gd name="T0" fmla="*/ 6 w 37"/>
                <a:gd name="T1" fmla="*/ 9 h 41"/>
                <a:gd name="T2" fmla="*/ 8 w 37"/>
                <a:gd name="T3" fmla="*/ 34 h 41"/>
                <a:gd name="T4" fmla="*/ 32 w 37"/>
                <a:gd name="T5" fmla="*/ 32 h 41"/>
                <a:gd name="T6" fmla="*/ 29 w 37"/>
                <a:gd name="T7" fmla="*/ 7 h 41"/>
                <a:gd name="T8" fmla="*/ 6 w 37"/>
                <a:gd name="T9" fmla="*/ 9 h 41"/>
              </a:gdLst>
              <a:ahLst/>
              <a:cxnLst>
                <a:cxn ang="0">
                  <a:pos x="T0" y="T1"/>
                </a:cxn>
                <a:cxn ang="0">
                  <a:pos x="T2" y="T3"/>
                </a:cxn>
                <a:cxn ang="0">
                  <a:pos x="T4" y="T5"/>
                </a:cxn>
                <a:cxn ang="0">
                  <a:pos x="T6" y="T7"/>
                </a:cxn>
                <a:cxn ang="0">
                  <a:pos x="T8" y="T9"/>
                </a:cxn>
              </a:cxnLst>
              <a:rect l="0" t="0" r="r" b="b"/>
              <a:pathLst>
                <a:path w="37" h="41">
                  <a:moveTo>
                    <a:pt x="6" y="9"/>
                  </a:moveTo>
                  <a:cubicBezTo>
                    <a:pt x="0" y="17"/>
                    <a:pt x="1" y="28"/>
                    <a:pt x="8" y="34"/>
                  </a:cubicBezTo>
                  <a:cubicBezTo>
                    <a:pt x="15" y="41"/>
                    <a:pt x="26" y="39"/>
                    <a:pt x="32" y="32"/>
                  </a:cubicBezTo>
                  <a:cubicBezTo>
                    <a:pt x="37" y="24"/>
                    <a:pt x="36" y="13"/>
                    <a:pt x="29" y="7"/>
                  </a:cubicBezTo>
                  <a:cubicBezTo>
                    <a:pt x="22" y="0"/>
                    <a:pt x="12" y="2"/>
                    <a:pt x="6" y="9"/>
                  </a:cubicBezTo>
                  <a:close/>
                </a:path>
              </a:pathLst>
            </a:custGeom>
            <a:solidFill>
              <a:srgbClr val="FF96A3"/>
            </a:solidFill>
            <a:ln>
              <a:noFill/>
            </a:ln>
          </p:spPr>
          <p:txBody>
            <a:bodyPr anchor="ctr"/>
            <a:lstStyle/>
            <a:p>
              <a:pPr algn="ctr"/>
            </a:p>
          </p:txBody>
        </p:sp>
        <p:sp>
          <p:nvSpPr>
            <p:cNvPr id="1049542" name="ïşḻïḍe"/>
            <p:cNvSpPr/>
            <p:nvPr/>
          </p:nvSpPr>
          <p:spPr bwMode="auto">
            <a:xfrm>
              <a:off x="7304234" y="3055869"/>
              <a:ext cx="200676" cy="181863"/>
            </a:xfrm>
            <a:custGeom>
              <a:avLst/>
              <a:gdLst>
                <a:gd name="T0" fmla="*/ 11 w 71"/>
                <a:gd name="T1" fmla="*/ 6 h 65"/>
                <a:gd name="T2" fmla="*/ 16 w 71"/>
                <a:gd name="T3" fmla="*/ 54 h 65"/>
                <a:gd name="T4" fmla="*/ 60 w 71"/>
                <a:gd name="T5" fmla="*/ 49 h 65"/>
                <a:gd name="T6" fmla="*/ 56 w 71"/>
                <a:gd name="T7" fmla="*/ 1 h 65"/>
                <a:gd name="T8" fmla="*/ 55 w 71"/>
                <a:gd name="T9" fmla="*/ 1 h 65"/>
                <a:gd name="T10" fmla="*/ 18 w 71"/>
                <a:gd name="T11" fmla="*/ 0 h 65"/>
                <a:gd name="T12" fmla="*/ 11 w 71"/>
                <a:gd name="T13" fmla="*/ 6 h 65"/>
              </a:gdLst>
              <a:ahLst/>
              <a:cxnLst>
                <a:cxn ang="0">
                  <a:pos x="T0" y="T1"/>
                </a:cxn>
                <a:cxn ang="0">
                  <a:pos x="T2" y="T3"/>
                </a:cxn>
                <a:cxn ang="0">
                  <a:pos x="T4" y="T5"/>
                </a:cxn>
                <a:cxn ang="0">
                  <a:pos x="T6" y="T7"/>
                </a:cxn>
                <a:cxn ang="0">
                  <a:pos x="T8" y="T9"/>
                </a:cxn>
                <a:cxn ang="0">
                  <a:pos x="T10" y="T11"/>
                </a:cxn>
                <a:cxn ang="0">
                  <a:pos x="T12" y="T13"/>
                </a:cxn>
              </a:cxnLst>
              <a:rect l="0" t="0" r="r" b="b"/>
              <a:pathLst>
                <a:path w="71" h="65">
                  <a:moveTo>
                    <a:pt x="11" y="6"/>
                  </a:moveTo>
                  <a:cubicBezTo>
                    <a:pt x="0" y="20"/>
                    <a:pt x="2" y="42"/>
                    <a:pt x="16" y="54"/>
                  </a:cubicBezTo>
                  <a:cubicBezTo>
                    <a:pt x="29" y="65"/>
                    <a:pt x="49" y="63"/>
                    <a:pt x="60" y="49"/>
                  </a:cubicBezTo>
                  <a:cubicBezTo>
                    <a:pt x="71" y="35"/>
                    <a:pt x="69" y="13"/>
                    <a:pt x="56" y="1"/>
                  </a:cubicBezTo>
                  <a:cubicBezTo>
                    <a:pt x="55" y="1"/>
                    <a:pt x="55" y="1"/>
                    <a:pt x="55" y="1"/>
                  </a:cubicBezTo>
                  <a:cubicBezTo>
                    <a:pt x="49" y="6"/>
                    <a:pt x="36" y="15"/>
                    <a:pt x="18" y="0"/>
                  </a:cubicBezTo>
                  <a:cubicBezTo>
                    <a:pt x="15" y="1"/>
                    <a:pt x="13" y="3"/>
                    <a:pt x="11" y="6"/>
                  </a:cubicBezTo>
                  <a:close/>
                </a:path>
              </a:pathLst>
            </a:custGeom>
            <a:solidFill>
              <a:srgbClr val="43274D">
                <a:alpha val="10000"/>
              </a:srgbClr>
            </a:solidFill>
            <a:ln>
              <a:noFill/>
            </a:ln>
          </p:spPr>
          <p:txBody>
            <a:bodyPr anchor="ctr"/>
            <a:lstStyle/>
            <a:p>
              <a:pPr algn="ctr"/>
            </a:p>
          </p:txBody>
        </p:sp>
        <p:sp>
          <p:nvSpPr>
            <p:cNvPr id="1049543" name="iSļíďè"/>
            <p:cNvSpPr/>
            <p:nvPr/>
          </p:nvSpPr>
          <p:spPr bwMode="auto">
            <a:xfrm>
              <a:off x="6357296" y="3133212"/>
              <a:ext cx="140056" cy="175591"/>
            </a:xfrm>
            <a:custGeom>
              <a:avLst/>
              <a:gdLst>
                <a:gd name="T0" fmla="*/ 32 w 50"/>
                <a:gd name="T1" fmla="*/ 26 h 62"/>
                <a:gd name="T2" fmla="*/ 33 w 50"/>
                <a:gd name="T3" fmla="*/ 13 h 62"/>
                <a:gd name="T4" fmla="*/ 13 w 50"/>
                <a:gd name="T5" fmla="*/ 2 h 62"/>
                <a:gd name="T6" fmla="*/ 3 w 50"/>
                <a:gd name="T7" fmla="*/ 22 h 62"/>
                <a:gd name="T8" fmla="*/ 22 w 50"/>
                <a:gd name="T9" fmla="*/ 33 h 62"/>
                <a:gd name="T10" fmla="*/ 39 w 50"/>
                <a:gd name="T11" fmla="*/ 62 h 62"/>
                <a:gd name="T12" fmla="*/ 49 w 50"/>
                <a:gd name="T13" fmla="*/ 55 h 62"/>
                <a:gd name="T14" fmla="*/ 32 w 50"/>
                <a:gd name="T15" fmla="*/ 26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62">
                  <a:moveTo>
                    <a:pt x="32" y="26"/>
                  </a:moveTo>
                  <a:cubicBezTo>
                    <a:pt x="34" y="22"/>
                    <a:pt x="34" y="18"/>
                    <a:pt x="33" y="13"/>
                  </a:cubicBezTo>
                  <a:cubicBezTo>
                    <a:pt x="31" y="5"/>
                    <a:pt x="22" y="0"/>
                    <a:pt x="13" y="2"/>
                  </a:cubicBezTo>
                  <a:cubicBezTo>
                    <a:pt x="5" y="5"/>
                    <a:pt x="0" y="14"/>
                    <a:pt x="3" y="22"/>
                  </a:cubicBezTo>
                  <a:cubicBezTo>
                    <a:pt x="5" y="30"/>
                    <a:pt x="14" y="35"/>
                    <a:pt x="22" y="33"/>
                  </a:cubicBezTo>
                  <a:cubicBezTo>
                    <a:pt x="39" y="62"/>
                    <a:pt x="39" y="62"/>
                    <a:pt x="39" y="62"/>
                  </a:cubicBezTo>
                  <a:cubicBezTo>
                    <a:pt x="39" y="62"/>
                    <a:pt x="50" y="60"/>
                    <a:pt x="49" y="55"/>
                  </a:cubicBezTo>
                  <a:lnTo>
                    <a:pt x="32" y="26"/>
                  </a:lnTo>
                  <a:close/>
                </a:path>
              </a:pathLst>
            </a:custGeom>
            <a:solidFill>
              <a:srgbClr val="FFFFFF"/>
            </a:solidFill>
            <a:ln>
              <a:noFill/>
            </a:ln>
          </p:spPr>
          <p:txBody>
            <a:bodyPr anchor="ctr"/>
            <a:lstStyle/>
            <a:p>
              <a:pPr algn="ctr"/>
            </a:p>
          </p:txBody>
        </p:sp>
        <p:sp>
          <p:nvSpPr>
            <p:cNvPr id="1049544" name="isḷíḓe"/>
            <p:cNvSpPr/>
            <p:nvPr/>
          </p:nvSpPr>
          <p:spPr bwMode="auto">
            <a:xfrm>
              <a:off x="7329318" y="3110219"/>
              <a:ext cx="137964" cy="175591"/>
            </a:xfrm>
            <a:custGeom>
              <a:avLst/>
              <a:gdLst>
                <a:gd name="T0" fmla="*/ 18 w 49"/>
                <a:gd name="T1" fmla="*/ 25 h 62"/>
                <a:gd name="T2" fmla="*/ 16 w 49"/>
                <a:gd name="T3" fmla="*/ 13 h 62"/>
                <a:gd name="T4" fmla="*/ 36 w 49"/>
                <a:gd name="T5" fmla="*/ 2 h 62"/>
                <a:gd name="T6" fmla="*/ 47 w 49"/>
                <a:gd name="T7" fmla="*/ 22 h 62"/>
                <a:gd name="T8" fmla="*/ 28 w 49"/>
                <a:gd name="T9" fmla="*/ 33 h 62"/>
                <a:gd name="T10" fmla="*/ 11 w 49"/>
                <a:gd name="T11" fmla="*/ 62 h 62"/>
                <a:gd name="T12" fmla="*/ 0 w 49"/>
                <a:gd name="T13" fmla="*/ 54 h 62"/>
                <a:gd name="T14" fmla="*/ 18 w 49"/>
                <a:gd name="T15" fmla="*/ 25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2">
                  <a:moveTo>
                    <a:pt x="18" y="25"/>
                  </a:moveTo>
                  <a:cubicBezTo>
                    <a:pt x="16" y="22"/>
                    <a:pt x="15" y="17"/>
                    <a:pt x="16" y="13"/>
                  </a:cubicBezTo>
                  <a:cubicBezTo>
                    <a:pt x="19" y="4"/>
                    <a:pt x="28" y="0"/>
                    <a:pt x="36" y="2"/>
                  </a:cubicBezTo>
                  <a:cubicBezTo>
                    <a:pt x="44" y="4"/>
                    <a:pt x="49" y="13"/>
                    <a:pt x="47" y="22"/>
                  </a:cubicBezTo>
                  <a:cubicBezTo>
                    <a:pt x="44" y="30"/>
                    <a:pt x="36" y="35"/>
                    <a:pt x="28" y="33"/>
                  </a:cubicBezTo>
                  <a:cubicBezTo>
                    <a:pt x="11" y="62"/>
                    <a:pt x="11" y="62"/>
                    <a:pt x="11" y="62"/>
                  </a:cubicBezTo>
                  <a:cubicBezTo>
                    <a:pt x="11" y="62"/>
                    <a:pt x="0" y="59"/>
                    <a:pt x="0" y="54"/>
                  </a:cubicBezTo>
                  <a:lnTo>
                    <a:pt x="18" y="25"/>
                  </a:lnTo>
                  <a:close/>
                </a:path>
              </a:pathLst>
            </a:custGeom>
            <a:solidFill>
              <a:srgbClr val="FFFFFF"/>
            </a:solidFill>
            <a:ln>
              <a:noFill/>
            </a:ln>
          </p:spPr>
          <p:txBody>
            <a:bodyPr anchor="ctr"/>
            <a:lstStyle/>
            <a:p>
              <a:pPr algn="ctr"/>
            </a:p>
          </p:txBody>
        </p:sp>
        <p:sp>
          <p:nvSpPr>
            <p:cNvPr id="1049545" name="iṣļiďê"/>
            <p:cNvSpPr/>
            <p:nvPr/>
          </p:nvSpPr>
          <p:spPr bwMode="auto">
            <a:xfrm>
              <a:off x="6415827" y="2386950"/>
              <a:ext cx="982474" cy="1275126"/>
            </a:xfrm>
            <a:custGeom>
              <a:avLst/>
              <a:gdLst>
                <a:gd name="T0" fmla="*/ 349 w 349"/>
                <a:gd name="T1" fmla="*/ 225 h 454"/>
                <a:gd name="T2" fmla="*/ 348 w 349"/>
                <a:gd name="T3" fmla="*/ 241 h 454"/>
                <a:gd name="T4" fmla="*/ 348 w 349"/>
                <a:gd name="T5" fmla="*/ 247 h 454"/>
                <a:gd name="T6" fmla="*/ 336 w 349"/>
                <a:gd name="T7" fmla="*/ 314 h 454"/>
                <a:gd name="T8" fmla="*/ 245 w 349"/>
                <a:gd name="T9" fmla="*/ 436 h 454"/>
                <a:gd name="T10" fmla="*/ 177 w 349"/>
                <a:gd name="T11" fmla="*/ 454 h 454"/>
                <a:gd name="T12" fmla="*/ 140 w 349"/>
                <a:gd name="T13" fmla="*/ 449 h 454"/>
                <a:gd name="T14" fmla="*/ 66 w 349"/>
                <a:gd name="T15" fmla="*/ 404 h 454"/>
                <a:gd name="T16" fmla="*/ 10 w 349"/>
                <a:gd name="T17" fmla="*/ 298 h 454"/>
                <a:gd name="T18" fmla="*/ 2 w 349"/>
                <a:gd name="T19" fmla="*/ 253 h 454"/>
                <a:gd name="T20" fmla="*/ 0 w 349"/>
                <a:gd name="T21" fmla="*/ 229 h 454"/>
                <a:gd name="T22" fmla="*/ 0 w 349"/>
                <a:gd name="T23" fmla="*/ 223 h 454"/>
                <a:gd name="T24" fmla="*/ 1 w 349"/>
                <a:gd name="T25" fmla="*/ 219 h 454"/>
                <a:gd name="T26" fmla="*/ 1 w 349"/>
                <a:gd name="T27" fmla="*/ 216 h 454"/>
                <a:gd name="T28" fmla="*/ 2 w 349"/>
                <a:gd name="T29" fmla="*/ 199 h 454"/>
                <a:gd name="T30" fmla="*/ 23 w 349"/>
                <a:gd name="T31" fmla="*/ 115 h 454"/>
                <a:gd name="T32" fmla="*/ 92 w 349"/>
                <a:gd name="T33" fmla="*/ 27 h 454"/>
                <a:gd name="T34" fmla="*/ 172 w 349"/>
                <a:gd name="T35" fmla="*/ 0 h 454"/>
                <a:gd name="T36" fmla="*/ 211 w 349"/>
                <a:gd name="T37" fmla="*/ 6 h 454"/>
                <a:gd name="T38" fmla="*/ 341 w 349"/>
                <a:gd name="T39" fmla="*/ 160 h 454"/>
                <a:gd name="T40" fmla="*/ 349 w 349"/>
                <a:gd name="T41" fmla="*/ 22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9" h="454">
                  <a:moveTo>
                    <a:pt x="349" y="225"/>
                  </a:moveTo>
                  <a:cubicBezTo>
                    <a:pt x="349" y="231"/>
                    <a:pt x="349" y="236"/>
                    <a:pt x="348" y="241"/>
                  </a:cubicBezTo>
                  <a:cubicBezTo>
                    <a:pt x="348" y="243"/>
                    <a:pt x="348" y="245"/>
                    <a:pt x="348" y="247"/>
                  </a:cubicBezTo>
                  <a:cubicBezTo>
                    <a:pt x="347" y="270"/>
                    <a:pt x="342" y="293"/>
                    <a:pt x="336" y="314"/>
                  </a:cubicBezTo>
                  <a:cubicBezTo>
                    <a:pt x="319" y="369"/>
                    <a:pt x="286" y="412"/>
                    <a:pt x="245" y="436"/>
                  </a:cubicBezTo>
                  <a:cubicBezTo>
                    <a:pt x="224" y="447"/>
                    <a:pt x="201" y="454"/>
                    <a:pt x="177" y="454"/>
                  </a:cubicBezTo>
                  <a:cubicBezTo>
                    <a:pt x="164" y="454"/>
                    <a:pt x="152" y="453"/>
                    <a:pt x="140" y="449"/>
                  </a:cubicBezTo>
                  <a:cubicBezTo>
                    <a:pt x="112" y="442"/>
                    <a:pt x="87" y="426"/>
                    <a:pt x="66" y="404"/>
                  </a:cubicBezTo>
                  <a:cubicBezTo>
                    <a:pt x="40" y="377"/>
                    <a:pt x="20" y="340"/>
                    <a:pt x="10" y="298"/>
                  </a:cubicBezTo>
                  <a:cubicBezTo>
                    <a:pt x="6" y="284"/>
                    <a:pt x="3" y="269"/>
                    <a:pt x="2" y="253"/>
                  </a:cubicBezTo>
                  <a:cubicBezTo>
                    <a:pt x="1" y="245"/>
                    <a:pt x="1" y="237"/>
                    <a:pt x="0" y="229"/>
                  </a:cubicBezTo>
                  <a:cubicBezTo>
                    <a:pt x="0" y="227"/>
                    <a:pt x="0" y="225"/>
                    <a:pt x="0" y="223"/>
                  </a:cubicBezTo>
                  <a:cubicBezTo>
                    <a:pt x="1" y="222"/>
                    <a:pt x="1" y="221"/>
                    <a:pt x="1" y="219"/>
                  </a:cubicBezTo>
                  <a:cubicBezTo>
                    <a:pt x="1" y="218"/>
                    <a:pt x="1" y="217"/>
                    <a:pt x="1" y="216"/>
                  </a:cubicBezTo>
                  <a:cubicBezTo>
                    <a:pt x="1" y="210"/>
                    <a:pt x="1" y="204"/>
                    <a:pt x="2" y="199"/>
                  </a:cubicBezTo>
                  <a:cubicBezTo>
                    <a:pt x="4" y="169"/>
                    <a:pt x="12" y="141"/>
                    <a:pt x="23" y="115"/>
                  </a:cubicBezTo>
                  <a:cubicBezTo>
                    <a:pt x="39" y="78"/>
                    <a:pt x="63" y="47"/>
                    <a:pt x="92" y="27"/>
                  </a:cubicBezTo>
                  <a:cubicBezTo>
                    <a:pt x="116" y="10"/>
                    <a:pt x="143" y="1"/>
                    <a:pt x="172" y="0"/>
                  </a:cubicBezTo>
                  <a:cubicBezTo>
                    <a:pt x="186" y="0"/>
                    <a:pt x="199" y="2"/>
                    <a:pt x="211" y="6"/>
                  </a:cubicBezTo>
                  <a:cubicBezTo>
                    <a:pt x="273" y="23"/>
                    <a:pt x="322" y="83"/>
                    <a:pt x="341" y="160"/>
                  </a:cubicBezTo>
                  <a:cubicBezTo>
                    <a:pt x="346" y="181"/>
                    <a:pt x="349" y="203"/>
                    <a:pt x="349" y="225"/>
                  </a:cubicBezTo>
                  <a:close/>
                </a:path>
              </a:pathLst>
            </a:custGeom>
            <a:solidFill>
              <a:srgbClr val="FFACB6"/>
            </a:solidFill>
            <a:ln>
              <a:noFill/>
            </a:ln>
          </p:spPr>
          <p:txBody>
            <a:bodyPr anchor="ctr"/>
            <a:lstStyle/>
            <a:p>
              <a:pPr algn="ctr"/>
            </a:p>
          </p:txBody>
        </p:sp>
        <p:sp>
          <p:nvSpPr>
            <p:cNvPr id="1049546" name="íSľiḍè"/>
            <p:cNvSpPr/>
            <p:nvPr/>
          </p:nvSpPr>
          <p:spPr bwMode="auto">
            <a:xfrm>
              <a:off x="7205987" y="2673330"/>
              <a:ext cx="229941" cy="553949"/>
            </a:xfrm>
            <a:custGeom>
              <a:avLst/>
              <a:gdLst>
                <a:gd name="T0" fmla="*/ 0 w 82"/>
                <a:gd name="T1" fmla="*/ 38 h 197"/>
                <a:gd name="T2" fmla="*/ 30 w 82"/>
                <a:gd name="T3" fmla="*/ 107 h 197"/>
                <a:gd name="T4" fmla="*/ 30 w 82"/>
                <a:gd name="T5" fmla="*/ 197 h 197"/>
                <a:gd name="T6" fmla="*/ 79 w 82"/>
                <a:gd name="T7" fmla="*/ 119 h 197"/>
                <a:gd name="T8" fmla="*/ 45 w 82"/>
                <a:gd name="T9" fmla="*/ 14 h 197"/>
                <a:gd name="T10" fmla="*/ 0 w 82"/>
                <a:gd name="T11" fmla="*/ 38 h 197"/>
              </a:gdLst>
              <a:ahLst/>
              <a:cxnLst>
                <a:cxn ang="0">
                  <a:pos x="T0" y="T1"/>
                </a:cxn>
                <a:cxn ang="0">
                  <a:pos x="T2" y="T3"/>
                </a:cxn>
                <a:cxn ang="0">
                  <a:pos x="T4" y="T5"/>
                </a:cxn>
                <a:cxn ang="0">
                  <a:pos x="T6" y="T7"/>
                </a:cxn>
                <a:cxn ang="0">
                  <a:pos x="T8" y="T9"/>
                </a:cxn>
                <a:cxn ang="0">
                  <a:pos x="T10" y="T11"/>
                </a:cxn>
              </a:cxnLst>
              <a:rect l="0" t="0" r="r" b="b"/>
              <a:pathLst>
                <a:path w="82" h="197">
                  <a:moveTo>
                    <a:pt x="0" y="38"/>
                  </a:moveTo>
                  <a:cubicBezTo>
                    <a:pt x="0" y="38"/>
                    <a:pt x="14" y="77"/>
                    <a:pt x="30" y="107"/>
                  </a:cubicBezTo>
                  <a:cubicBezTo>
                    <a:pt x="46" y="137"/>
                    <a:pt x="39" y="185"/>
                    <a:pt x="30" y="197"/>
                  </a:cubicBezTo>
                  <a:cubicBezTo>
                    <a:pt x="30" y="197"/>
                    <a:pt x="80" y="150"/>
                    <a:pt x="79" y="119"/>
                  </a:cubicBezTo>
                  <a:cubicBezTo>
                    <a:pt x="78" y="88"/>
                    <a:pt x="82" y="28"/>
                    <a:pt x="45" y="14"/>
                  </a:cubicBezTo>
                  <a:cubicBezTo>
                    <a:pt x="8" y="0"/>
                    <a:pt x="0" y="38"/>
                    <a:pt x="0" y="38"/>
                  </a:cubicBezTo>
                  <a:close/>
                </a:path>
              </a:pathLst>
            </a:custGeom>
            <a:solidFill>
              <a:srgbClr val="01004C"/>
            </a:solidFill>
            <a:ln>
              <a:noFill/>
            </a:ln>
          </p:spPr>
          <p:txBody>
            <a:bodyPr anchor="ctr"/>
            <a:lstStyle/>
            <a:p>
              <a:pPr algn="ctr"/>
            </a:p>
          </p:txBody>
        </p:sp>
        <p:sp>
          <p:nvSpPr>
            <p:cNvPr id="1049547" name="ïŝḻíde"/>
            <p:cNvSpPr/>
            <p:nvPr/>
          </p:nvSpPr>
          <p:spPr bwMode="auto">
            <a:xfrm>
              <a:off x="6959323" y="3164568"/>
              <a:ext cx="401351" cy="447339"/>
            </a:xfrm>
            <a:custGeom>
              <a:avLst/>
              <a:gdLst>
                <a:gd name="T0" fmla="*/ 52 w 143"/>
                <a:gd name="T1" fmla="*/ 159 h 159"/>
                <a:gd name="T2" fmla="*/ 143 w 143"/>
                <a:gd name="T3" fmla="*/ 37 h 159"/>
                <a:gd name="T4" fmla="*/ 76 w 143"/>
                <a:gd name="T5" fmla="*/ 0 h 159"/>
                <a:gd name="T6" fmla="*/ 1 w 143"/>
                <a:gd name="T7" fmla="*/ 83 h 159"/>
                <a:gd name="T8" fmla="*/ 52 w 143"/>
                <a:gd name="T9" fmla="*/ 159 h 159"/>
              </a:gdLst>
              <a:ahLst/>
              <a:cxnLst>
                <a:cxn ang="0">
                  <a:pos x="T0" y="T1"/>
                </a:cxn>
                <a:cxn ang="0">
                  <a:pos x="T2" y="T3"/>
                </a:cxn>
                <a:cxn ang="0">
                  <a:pos x="T4" y="T5"/>
                </a:cxn>
                <a:cxn ang="0">
                  <a:pos x="T6" y="T7"/>
                </a:cxn>
                <a:cxn ang="0">
                  <a:pos x="T8" y="T9"/>
                </a:cxn>
              </a:cxnLst>
              <a:rect l="0" t="0" r="r" b="b"/>
              <a:pathLst>
                <a:path w="143" h="159">
                  <a:moveTo>
                    <a:pt x="52" y="159"/>
                  </a:moveTo>
                  <a:cubicBezTo>
                    <a:pt x="93" y="135"/>
                    <a:pt x="126" y="92"/>
                    <a:pt x="143" y="37"/>
                  </a:cubicBezTo>
                  <a:cubicBezTo>
                    <a:pt x="127" y="18"/>
                    <a:pt x="99" y="0"/>
                    <a:pt x="76" y="0"/>
                  </a:cubicBezTo>
                  <a:cubicBezTo>
                    <a:pt x="34" y="0"/>
                    <a:pt x="0" y="37"/>
                    <a:pt x="1" y="83"/>
                  </a:cubicBezTo>
                  <a:cubicBezTo>
                    <a:pt x="1" y="118"/>
                    <a:pt x="22" y="148"/>
                    <a:pt x="52" y="159"/>
                  </a:cubicBezTo>
                  <a:close/>
                </a:path>
              </a:pathLst>
            </a:custGeom>
            <a:solidFill>
              <a:srgbClr val="FF96A3"/>
            </a:solidFill>
            <a:ln>
              <a:noFill/>
            </a:ln>
          </p:spPr>
          <p:txBody>
            <a:bodyPr anchor="ctr"/>
            <a:lstStyle/>
            <a:p>
              <a:pPr algn="ctr"/>
            </a:p>
          </p:txBody>
        </p:sp>
        <p:sp>
          <p:nvSpPr>
            <p:cNvPr id="1049548" name="ïşľiḑè"/>
            <p:cNvSpPr/>
            <p:nvPr/>
          </p:nvSpPr>
          <p:spPr bwMode="auto">
            <a:xfrm>
              <a:off x="6445092" y="3223099"/>
              <a:ext cx="188133" cy="298924"/>
            </a:xfrm>
            <a:custGeom>
              <a:avLst/>
              <a:gdLst>
                <a:gd name="T0" fmla="*/ 0 w 67"/>
                <a:gd name="T1" fmla="*/ 0 h 106"/>
                <a:gd name="T2" fmla="*/ 56 w 67"/>
                <a:gd name="T3" fmla="*/ 106 h 106"/>
                <a:gd name="T4" fmla="*/ 67 w 67"/>
                <a:gd name="T5" fmla="*/ 67 h 106"/>
                <a:gd name="T6" fmla="*/ 3 w 67"/>
                <a:gd name="T7" fmla="*/ 0 h 106"/>
                <a:gd name="T8" fmla="*/ 0 w 67"/>
                <a:gd name="T9" fmla="*/ 0 h 106"/>
              </a:gdLst>
              <a:ahLst/>
              <a:cxnLst>
                <a:cxn ang="0">
                  <a:pos x="T0" y="T1"/>
                </a:cxn>
                <a:cxn ang="0">
                  <a:pos x="T2" y="T3"/>
                </a:cxn>
                <a:cxn ang="0">
                  <a:pos x="T4" y="T5"/>
                </a:cxn>
                <a:cxn ang="0">
                  <a:pos x="T6" y="T7"/>
                </a:cxn>
                <a:cxn ang="0">
                  <a:pos x="T8" y="T9"/>
                </a:cxn>
              </a:cxnLst>
              <a:rect l="0" t="0" r="r" b="b"/>
              <a:pathLst>
                <a:path w="67" h="106">
                  <a:moveTo>
                    <a:pt x="0" y="0"/>
                  </a:moveTo>
                  <a:cubicBezTo>
                    <a:pt x="10" y="42"/>
                    <a:pt x="30" y="79"/>
                    <a:pt x="56" y="106"/>
                  </a:cubicBezTo>
                  <a:cubicBezTo>
                    <a:pt x="63" y="95"/>
                    <a:pt x="67" y="82"/>
                    <a:pt x="67" y="67"/>
                  </a:cubicBezTo>
                  <a:cubicBezTo>
                    <a:pt x="66" y="30"/>
                    <a:pt x="38" y="0"/>
                    <a:pt x="3" y="0"/>
                  </a:cubicBezTo>
                  <a:cubicBezTo>
                    <a:pt x="2" y="0"/>
                    <a:pt x="1" y="0"/>
                    <a:pt x="0" y="0"/>
                  </a:cubicBezTo>
                  <a:close/>
                </a:path>
              </a:pathLst>
            </a:custGeom>
            <a:solidFill>
              <a:srgbClr val="FF96A3"/>
            </a:solidFill>
            <a:ln>
              <a:noFill/>
            </a:ln>
          </p:spPr>
          <p:txBody>
            <a:bodyPr anchor="ctr"/>
            <a:lstStyle/>
            <a:p>
              <a:pPr algn="ctr"/>
            </a:p>
          </p:txBody>
        </p:sp>
        <p:sp>
          <p:nvSpPr>
            <p:cNvPr id="1049549" name="ïṥľïḋê"/>
            <p:cNvSpPr/>
            <p:nvPr/>
          </p:nvSpPr>
          <p:spPr bwMode="auto">
            <a:xfrm>
              <a:off x="6560062" y="3060050"/>
              <a:ext cx="148417" cy="96157"/>
            </a:xfrm>
            <a:custGeom>
              <a:avLst/>
              <a:gdLst>
                <a:gd name="T0" fmla="*/ 27 w 53"/>
                <a:gd name="T1" fmla="*/ 0 h 34"/>
                <a:gd name="T2" fmla="*/ 53 w 53"/>
                <a:gd name="T3" fmla="*/ 28 h 34"/>
                <a:gd name="T4" fmla="*/ 48 w 53"/>
                <a:gd name="T5" fmla="*/ 34 h 34"/>
                <a:gd name="T6" fmla="*/ 43 w 53"/>
                <a:gd name="T7" fmla="*/ 28 h 34"/>
                <a:gd name="T8" fmla="*/ 27 w 53"/>
                <a:gd name="T9" fmla="*/ 11 h 34"/>
                <a:gd name="T10" fmla="*/ 10 w 53"/>
                <a:gd name="T11" fmla="*/ 28 h 34"/>
                <a:gd name="T12" fmla="*/ 5 w 53"/>
                <a:gd name="T13" fmla="*/ 33 h 34"/>
                <a:gd name="T14" fmla="*/ 0 w 53"/>
                <a:gd name="T15" fmla="*/ 28 h 34"/>
                <a:gd name="T16" fmla="*/ 27 w 5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4">
                  <a:moveTo>
                    <a:pt x="27" y="0"/>
                  </a:moveTo>
                  <a:cubicBezTo>
                    <a:pt x="41" y="0"/>
                    <a:pt x="53" y="13"/>
                    <a:pt x="53" y="28"/>
                  </a:cubicBezTo>
                  <a:cubicBezTo>
                    <a:pt x="53" y="31"/>
                    <a:pt x="51" y="34"/>
                    <a:pt x="48" y="34"/>
                  </a:cubicBezTo>
                  <a:cubicBezTo>
                    <a:pt x="45" y="34"/>
                    <a:pt x="43" y="31"/>
                    <a:pt x="43" y="28"/>
                  </a:cubicBezTo>
                  <a:cubicBezTo>
                    <a:pt x="43" y="19"/>
                    <a:pt x="36" y="11"/>
                    <a:pt x="27" y="11"/>
                  </a:cubicBezTo>
                  <a:cubicBezTo>
                    <a:pt x="18" y="10"/>
                    <a:pt x="10" y="18"/>
                    <a:pt x="10" y="28"/>
                  </a:cubicBezTo>
                  <a:cubicBezTo>
                    <a:pt x="10" y="31"/>
                    <a:pt x="8" y="33"/>
                    <a:pt x="5" y="33"/>
                  </a:cubicBezTo>
                  <a:cubicBezTo>
                    <a:pt x="2" y="33"/>
                    <a:pt x="0" y="31"/>
                    <a:pt x="0" y="28"/>
                  </a:cubicBezTo>
                  <a:cubicBezTo>
                    <a:pt x="0" y="12"/>
                    <a:pt x="12" y="0"/>
                    <a:pt x="27" y="0"/>
                  </a:cubicBezTo>
                  <a:close/>
                </a:path>
              </a:pathLst>
            </a:custGeom>
            <a:solidFill>
              <a:srgbClr val="874048"/>
            </a:solidFill>
            <a:ln>
              <a:noFill/>
            </a:ln>
          </p:spPr>
          <p:txBody>
            <a:bodyPr anchor="ctr"/>
            <a:lstStyle/>
            <a:p>
              <a:pPr algn="ctr"/>
            </a:p>
          </p:txBody>
        </p:sp>
        <p:sp>
          <p:nvSpPr>
            <p:cNvPr id="1049550" name="ïṣļïḍé"/>
            <p:cNvSpPr/>
            <p:nvPr/>
          </p:nvSpPr>
          <p:spPr bwMode="auto">
            <a:xfrm>
              <a:off x="6892431" y="3064231"/>
              <a:ext cx="156778" cy="94067"/>
            </a:xfrm>
            <a:custGeom>
              <a:avLst/>
              <a:gdLst>
                <a:gd name="T0" fmla="*/ 28 w 56"/>
                <a:gd name="T1" fmla="*/ 0 h 34"/>
                <a:gd name="T2" fmla="*/ 0 w 56"/>
                <a:gd name="T3" fmla="*/ 28 h 34"/>
                <a:gd name="T4" fmla="*/ 6 w 56"/>
                <a:gd name="T5" fmla="*/ 34 h 34"/>
                <a:gd name="T6" fmla="*/ 11 w 56"/>
                <a:gd name="T7" fmla="*/ 28 h 34"/>
                <a:gd name="T8" fmla="*/ 28 w 56"/>
                <a:gd name="T9" fmla="*/ 11 h 34"/>
                <a:gd name="T10" fmla="*/ 45 w 56"/>
                <a:gd name="T11" fmla="*/ 29 h 34"/>
                <a:gd name="T12" fmla="*/ 51 w 56"/>
                <a:gd name="T13" fmla="*/ 34 h 34"/>
                <a:gd name="T14" fmla="*/ 56 w 56"/>
                <a:gd name="T15" fmla="*/ 29 h 34"/>
                <a:gd name="T16" fmla="*/ 28 w 56"/>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28" y="0"/>
                  </a:moveTo>
                  <a:cubicBezTo>
                    <a:pt x="13" y="0"/>
                    <a:pt x="0" y="13"/>
                    <a:pt x="0" y="28"/>
                  </a:cubicBezTo>
                  <a:cubicBezTo>
                    <a:pt x="0" y="31"/>
                    <a:pt x="3" y="33"/>
                    <a:pt x="6" y="34"/>
                  </a:cubicBezTo>
                  <a:cubicBezTo>
                    <a:pt x="8" y="34"/>
                    <a:pt x="11" y="31"/>
                    <a:pt x="11" y="28"/>
                  </a:cubicBezTo>
                  <a:cubicBezTo>
                    <a:pt x="11" y="19"/>
                    <a:pt x="19" y="11"/>
                    <a:pt x="28" y="11"/>
                  </a:cubicBezTo>
                  <a:cubicBezTo>
                    <a:pt x="38" y="11"/>
                    <a:pt x="46" y="19"/>
                    <a:pt x="45" y="29"/>
                  </a:cubicBezTo>
                  <a:cubicBezTo>
                    <a:pt x="45" y="32"/>
                    <a:pt x="48" y="34"/>
                    <a:pt x="51" y="34"/>
                  </a:cubicBezTo>
                  <a:cubicBezTo>
                    <a:pt x="54" y="34"/>
                    <a:pt x="56" y="32"/>
                    <a:pt x="56" y="29"/>
                  </a:cubicBezTo>
                  <a:cubicBezTo>
                    <a:pt x="56" y="13"/>
                    <a:pt x="44" y="0"/>
                    <a:pt x="28" y="0"/>
                  </a:cubicBezTo>
                  <a:close/>
                </a:path>
              </a:pathLst>
            </a:custGeom>
            <a:solidFill>
              <a:srgbClr val="874048"/>
            </a:solidFill>
            <a:ln>
              <a:noFill/>
            </a:ln>
          </p:spPr>
          <p:txBody>
            <a:bodyPr anchor="ctr"/>
            <a:lstStyle/>
            <a:p>
              <a:pPr algn="ctr"/>
            </a:p>
          </p:txBody>
        </p:sp>
        <p:sp>
          <p:nvSpPr>
            <p:cNvPr id="1049551" name="ïšḻïḍè"/>
            <p:cNvSpPr/>
            <p:nvPr/>
          </p:nvSpPr>
          <p:spPr bwMode="auto">
            <a:xfrm>
              <a:off x="6879889" y="2911633"/>
              <a:ext cx="211128" cy="131694"/>
            </a:xfrm>
            <a:custGeom>
              <a:avLst/>
              <a:gdLst>
                <a:gd name="T0" fmla="*/ 0 w 75"/>
                <a:gd name="T1" fmla="*/ 18 h 47"/>
                <a:gd name="T2" fmla="*/ 66 w 75"/>
                <a:gd name="T3" fmla="*/ 42 h 47"/>
                <a:gd name="T4" fmla="*/ 70 w 75"/>
                <a:gd name="T5" fmla="*/ 28 h 47"/>
                <a:gd name="T6" fmla="*/ 6 w 75"/>
                <a:gd name="T7" fmla="*/ 2 h 47"/>
                <a:gd name="T8" fmla="*/ 0 w 75"/>
                <a:gd name="T9" fmla="*/ 18 h 47"/>
              </a:gdLst>
              <a:ahLst/>
              <a:cxnLst>
                <a:cxn ang="0">
                  <a:pos x="T0" y="T1"/>
                </a:cxn>
                <a:cxn ang="0">
                  <a:pos x="T2" y="T3"/>
                </a:cxn>
                <a:cxn ang="0">
                  <a:pos x="T4" y="T5"/>
                </a:cxn>
                <a:cxn ang="0">
                  <a:pos x="T6" y="T7"/>
                </a:cxn>
                <a:cxn ang="0">
                  <a:pos x="T8" y="T9"/>
                </a:cxn>
              </a:cxnLst>
              <a:rect l="0" t="0" r="r" b="b"/>
              <a:pathLst>
                <a:path w="75" h="47">
                  <a:moveTo>
                    <a:pt x="0" y="18"/>
                  </a:moveTo>
                  <a:cubicBezTo>
                    <a:pt x="0" y="18"/>
                    <a:pt x="62" y="47"/>
                    <a:pt x="66" y="42"/>
                  </a:cubicBezTo>
                  <a:cubicBezTo>
                    <a:pt x="71" y="38"/>
                    <a:pt x="75" y="32"/>
                    <a:pt x="70" y="28"/>
                  </a:cubicBezTo>
                  <a:cubicBezTo>
                    <a:pt x="64" y="24"/>
                    <a:pt x="10" y="0"/>
                    <a:pt x="6" y="2"/>
                  </a:cubicBezTo>
                  <a:cubicBezTo>
                    <a:pt x="2" y="3"/>
                    <a:pt x="0" y="8"/>
                    <a:pt x="0" y="18"/>
                  </a:cubicBezTo>
                  <a:close/>
                </a:path>
              </a:pathLst>
            </a:custGeom>
            <a:solidFill>
              <a:srgbClr val="01004C"/>
            </a:solidFill>
            <a:ln>
              <a:noFill/>
            </a:ln>
          </p:spPr>
          <p:txBody>
            <a:bodyPr anchor="ctr"/>
            <a:lstStyle/>
            <a:p>
              <a:pPr algn="ctr"/>
            </a:p>
          </p:txBody>
        </p:sp>
        <p:sp>
          <p:nvSpPr>
            <p:cNvPr id="1049552" name="îşļiḍe"/>
            <p:cNvSpPr/>
            <p:nvPr/>
          </p:nvSpPr>
          <p:spPr bwMode="auto">
            <a:xfrm>
              <a:off x="6518254" y="2926266"/>
              <a:ext cx="196495" cy="121242"/>
            </a:xfrm>
            <a:custGeom>
              <a:avLst/>
              <a:gdLst>
                <a:gd name="T0" fmla="*/ 69 w 70"/>
                <a:gd name="T1" fmla="*/ 14 h 43"/>
                <a:gd name="T2" fmla="*/ 7 w 70"/>
                <a:gd name="T3" fmla="*/ 39 h 43"/>
                <a:gd name="T4" fmla="*/ 5 w 70"/>
                <a:gd name="T5" fmla="*/ 24 h 43"/>
                <a:gd name="T6" fmla="*/ 64 w 70"/>
                <a:gd name="T7" fmla="*/ 1 h 43"/>
                <a:gd name="T8" fmla="*/ 69 w 70"/>
                <a:gd name="T9" fmla="*/ 14 h 43"/>
              </a:gdLst>
              <a:ahLst/>
              <a:cxnLst>
                <a:cxn ang="0">
                  <a:pos x="T0" y="T1"/>
                </a:cxn>
                <a:cxn ang="0">
                  <a:pos x="T2" y="T3"/>
                </a:cxn>
                <a:cxn ang="0">
                  <a:pos x="T4" y="T5"/>
                </a:cxn>
                <a:cxn ang="0">
                  <a:pos x="T6" y="T7"/>
                </a:cxn>
                <a:cxn ang="0">
                  <a:pos x="T8" y="T9"/>
                </a:cxn>
              </a:cxnLst>
              <a:rect l="0" t="0" r="r" b="b"/>
              <a:pathLst>
                <a:path w="70" h="43">
                  <a:moveTo>
                    <a:pt x="69" y="14"/>
                  </a:moveTo>
                  <a:cubicBezTo>
                    <a:pt x="69" y="14"/>
                    <a:pt x="11" y="43"/>
                    <a:pt x="7" y="39"/>
                  </a:cubicBezTo>
                  <a:cubicBezTo>
                    <a:pt x="4" y="34"/>
                    <a:pt x="0" y="28"/>
                    <a:pt x="5" y="24"/>
                  </a:cubicBezTo>
                  <a:cubicBezTo>
                    <a:pt x="10" y="21"/>
                    <a:pt x="60" y="0"/>
                    <a:pt x="64" y="1"/>
                  </a:cubicBezTo>
                  <a:cubicBezTo>
                    <a:pt x="67" y="3"/>
                    <a:pt x="70" y="5"/>
                    <a:pt x="69" y="14"/>
                  </a:cubicBezTo>
                  <a:close/>
                </a:path>
              </a:pathLst>
            </a:custGeom>
            <a:solidFill>
              <a:srgbClr val="01004C"/>
            </a:solidFill>
            <a:ln>
              <a:noFill/>
            </a:ln>
          </p:spPr>
          <p:txBody>
            <a:bodyPr anchor="ctr"/>
            <a:lstStyle/>
            <a:p>
              <a:pPr algn="ctr"/>
            </a:p>
          </p:txBody>
        </p:sp>
        <p:sp>
          <p:nvSpPr>
            <p:cNvPr id="1049553" name="íŝ1îḍê"/>
            <p:cNvSpPr/>
            <p:nvPr/>
          </p:nvSpPr>
          <p:spPr bwMode="auto">
            <a:xfrm>
              <a:off x="6746105" y="3066320"/>
              <a:ext cx="91976" cy="181863"/>
            </a:xfrm>
            <a:custGeom>
              <a:avLst/>
              <a:gdLst>
                <a:gd name="T0" fmla="*/ 29 w 33"/>
                <a:gd name="T1" fmla="*/ 60 h 65"/>
                <a:gd name="T2" fmla="*/ 1 w 33"/>
                <a:gd name="T3" fmla="*/ 60 h 65"/>
                <a:gd name="T4" fmla="*/ 0 w 33"/>
                <a:gd name="T5" fmla="*/ 50 h 65"/>
                <a:gd name="T6" fmla="*/ 16 w 33"/>
                <a:gd name="T7" fmla="*/ 0 h 65"/>
                <a:gd name="T8" fmla="*/ 18 w 33"/>
                <a:gd name="T9" fmla="*/ 0 h 65"/>
                <a:gd name="T10" fmla="*/ 29 w 33"/>
                <a:gd name="T11" fmla="*/ 60 h 65"/>
              </a:gdLst>
              <a:ahLst/>
              <a:cxnLst>
                <a:cxn ang="0">
                  <a:pos x="T0" y="T1"/>
                </a:cxn>
                <a:cxn ang="0">
                  <a:pos x="T2" y="T3"/>
                </a:cxn>
                <a:cxn ang="0">
                  <a:pos x="T4" y="T5"/>
                </a:cxn>
                <a:cxn ang="0">
                  <a:pos x="T6" y="T7"/>
                </a:cxn>
                <a:cxn ang="0">
                  <a:pos x="T8" y="T9"/>
                </a:cxn>
                <a:cxn ang="0">
                  <a:pos x="T10" y="T11"/>
                </a:cxn>
              </a:cxnLst>
              <a:rect l="0" t="0" r="r" b="b"/>
              <a:pathLst>
                <a:path w="33" h="65">
                  <a:moveTo>
                    <a:pt x="29" y="60"/>
                  </a:moveTo>
                  <a:cubicBezTo>
                    <a:pt x="25" y="65"/>
                    <a:pt x="6" y="65"/>
                    <a:pt x="1" y="60"/>
                  </a:cubicBezTo>
                  <a:cubicBezTo>
                    <a:pt x="0" y="59"/>
                    <a:pt x="0" y="56"/>
                    <a:pt x="0" y="50"/>
                  </a:cubicBezTo>
                  <a:cubicBezTo>
                    <a:pt x="1" y="33"/>
                    <a:pt x="9" y="0"/>
                    <a:pt x="16" y="0"/>
                  </a:cubicBezTo>
                  <a:cubicBezTo>
                    <a:pt x="17" y="0"/>
                    <a:pt x="17" y="0"/>
                    <a:pt x="18" y="0"/>
                  </a:cubicBezTo>
                  <a:cubicBezTo>
                    <a:pt x="26" y="6"/>
                    <a:pt x="33" y="56"/>
                    <a:pt x="29" y="60"/>
                  </a:cubicBezTo>
                  <a:close/>
                </a:path>
              </a:pathLst>
            </a:custGeom>
            <a:solidFill>
              <a:srgbClr val="FF96A3"/>
            </a:solidFill>
            <a:ln>
              <a:noFill/>
            </a:ln>
          </p:spPr>
          <p:txBody>
            <a:bodyPr anchor="ctr"/>
            <a:lstStyle/>
            <a:p>
              <a:pPr algn="ctr"/>
            </a:p>
          </p:txBody>
        </p:sp>
        <p:sp>
          <p:nvSpPr>
            <p:cNvPr id="1049554" name="îşḻíḋè"/>
            <p:cNvSpPr/>
            <p:nvPr/>
          </p:nvSpPr>
          <p:spPr bwMode="auto">
            <a:xfrm>
              <a:off x="6746105" y="3066320"/>
              <a:ext cx="91976" cy="181863"/>
            </a:xfrm>
            <a:custGeom>
              <a:avLst/>
              <a:gdLst>
                <a:gd name="T0" fmla="*/ 29 w 33"/>
                <a:gd name="T1" fmla="*/ 60 h 65"/>
                <a:gd name="T2" fmla="*/ 1 w 33"/>
                <a:gd name="T3" fmla="*/ 60 h 65"/>
                <a:gd name="T4" fmla="*/ 0 w 33"/>
                <a:gd name="T5" fmla="*/ 50 h 65"/>
                <a:gd name="T6" fmla="*/ 18 w 33"/>
                <a:gd name="T7" fmla="*/ 0 h 65"/>
                <a:gd name="T8" fmla="*/ 29 w 33"/>
                <a:gd name="T9" fmla="*/ 60 h 65"/>
              </a:gdLst>
              <a:ahLst/>
              <a:cxnLst>
                <a:cxn ang="0">
                  <a:pos x="T0" y="T1"/>
                </a:cxn>
                <a:cxn ang="0">
                  <a:pos x="T2" y="T3"/>
                </a:cxn>
                <a:cxn ang="0">
                  <a:pos x="T4" y="T5"/>
                </a:cxn>
                <a:cxn ang="0">
                  <a:pos x="T6" y="T7"/>
                </a:cxn>
                <a:cxn ang="0">
                  <a:pos x="T8" y="T9"/>
                </a:cxn>
              </a:cxnLst>
              <a:rect l="0" t="0" r="r" b="b"/>
              <a:pathLst>
                <a:path w="33" h="65">
                  <a:moveTo>
                    <a:pt x="29" y="60"/>
                  </a:moveTo>
                  <a:cubicBezTo>
                    <a:pt x="25" y="65"/>
                    <a:pt x="6" y="65"/>
                    <a:pt x="1" y="60"/>
                  </a:cubicBezTo>
                  <a:cubicBezTo>
                    <a:pt x="0" y="59"/>
                    <a:pt x="0" y="56"/>
                    <a:pt x="0" y="50"/>
                  </a:cubicBezTo>
                  <a:cubicBezTo>
                    <a:pt x="20" y="44"/>
                    <a:pt x="20" y="16"/>
                    <a:pt x="18" y="0"/>
                  </a:cubicBezTo>
                  <a:cubicBezTo>
                    <a:pt x="26" y="6"/>
                    <a:pt x="33" y="56"/>
                    <a:pt x="29" y="60"/>
                  </a:cubicBezTo>
                  <a:close/>
                </a:path>
              </a:pathLst>
            </a:custGeom>
            <a:solidFill>
              <a:srgbClr val="43274D">
                <a:alpha val="10000"/>
              </a:srgbClr>
            </a:solidFill>
            <a:ln>
              <a:noFill/>
            </a:ln>
          </p:spPr>
          <p:txBody>
            <a:bodyPr anchor="ctr"/>
            <a:lstStyle/>
            <a:p>
              <a:pPr algn="ctr"/>
            </a:p>
          </p:txBody>
        </p:sp>
        <p:sp>
          <p:nvSpPr>
            <p:cNvPr id="1049555" name="îŝḻíḋê"/>
            <p:cNvSpPr/>
            <p:nvPr/>
          </p:nvSpPr>
          <p:spPr bwMode="auto">
            <a:xfrm>
              <a:off x="6693845" y="3310894"/>
              <a:ext cx="198586" cy="75253"/>
            </a:xfrm>
            <a:custGeom>
              <a:avLst/>
              <a:gdLst>
                <a:gd name="T0" fmla="*/ 0 w 70"/>
                <a:gd name="T1" fmla="*/ 1 h 27"/>
                <a:gd name="T2" fmla="*/ 35 w 70"/>
                <a:gd name="T3" fmla="*/ 5 h 27"/>
                <a:gd name="T4" fmla="*/ 70 w 70"/>
                <a:gd name="T5" fmla="*/ 0 h 27"/>
                <a:gd name="T6" fmla="*/ 36 w 70"/>
                <a:gd name="T7" fmla="*/ 26 h 27"/>
                <a:gd name="T8" fmla="*/ 0 w 70"/>
                <a:gd name="T9" fmla="*/ 1 h 27"/>
              </a:gdLst>
              <a:ahLst/>
              <a:cxnLst>
                <a:cxn ang="0">
                  <a:pos x="T0" y="T1"/>
                </a:cxn>
                <a:cxn ang="0">
                  <a:pos x="T2" y="T3"/>
                </a:cxn>
                <a:cxn ang="0">
                  <a:pos x="T4" y="T5"/>
                </a:cxn>
                <a:cxn ang="0">
                  <a:pos x="T6" y="T7"/>
                </a:cxn>
                <a:cxn ang="0">
                  <a:pos x="T8" y="T9"/>
                </a:cxn>
              </a:cxnLst>
              <a:rect l="0" t="0" r="r" b="b"/>
              <a:pathLst>
                <a:path w="70" h="27">
                  <a:moveTo>
                    <a:pt x="0" y="1"/>
                  </a:moveTo>
                  <a:cubicBezTo>
                    <a:pt x="0" y="1"/>
                    <a:pt x="19" y="5"/>
                    <a:pt x="35" y="5"/>
                  </a:cubicBezTo>
                  <a:cubicBezTo>
                    <a:pt x="51" y="5"/>
                    <a:pt x="70" y="0"/>
                    <a:pt x="70" y="0"/>
                  </a:cubicBezTo>
                  <a:cubicBezTo>
                    <a:pt x="70" y="0"/>
                    <a:pt x="61" y="26"/>
                    <a:pt x="36" y="26"/>
                  </a:cubicBezTo>
                  <a:cubicBezTo>
                    <a:pt x="10" y="27"/>
                    <a:pt x="0" y="1"/>
                    <a:pt x="0" y="1"/>
                  </a:cubicBezTo>
                  <a:close/>
                </a:path>
              </a:pathLst>
            </a:custGeom>
            <a:solidFill>
              <a:srgbClr val="FFFFFF"/>
            </a:solidFill>
            <a:ln>
              <a:noFill/>
            </a:ln>
          </p:spPr>
          <p:txBody>
            <a:bodyPr anchor="ctr"/>
            <a:lstStyle/>
            <a:p>
              <a:pPr algn="ctr"/>
            </a:p>
          </p:txBody>
        </p:sp>
        <p:sp>
          <p:nvSpPr>
            <p:cNvPr id="1049556" name="ïşliḓe"/>
            <p:cNvSpPr/>
            <p:nvPr/>
          </p:nvSpPr>
          <p:spPr bwMode="auto">
            <a:xfrm>
              <a:off x="6227693" y="2242714"/>
              <a:ext cx="1206145" cy="955300"/>
            </a:xfrm>
            <a:custGeom>
              <a:avLst/>
              <a:gdLst>
                <a:gd name="T0" fmla="*/ 355 w 429"/>
                <a:gd name="T1" fmla="*/ 43 h 340"/>
                <a:gd name="T2" fmla="*/ 248 w 429"/>
                <a:gd name="T3" fmla="*/ 24 h 340"/>
                <a:gd name="T4" fmla="*/ 176 w 429"/>
                <a:gd name="T5" fmla="*/ 17 h 340"/>
                <a:gd name="T6" fmla="*/ 123 w 429"/>
                <a:gd name="T7" fmla="*/ 57 h 340"/>
                <a:gd name="T8" fmla="*/ 65 w 429"/>
                <a:gd name="T9" fmla="*/ 82 h 340"/>
                <a:gd name="T10" fmla="*/ 11 w 429"/>
                <a:gd name="T11" fmla="*/ 159 h 340"/>
                <a:gd name="T12" fmla="*/ 14 w 429"/>
                <a:gd name="T13" fmla="*/ 244 h 340"/>
                <a:gd name="T14" fmla="*/ 6 w 429"/>
                <a:gd name="T15" fmla="*/ 340 h 340"/>
                <a:gd name="T16" fmla="*/ 38 w 429"/>
                <a:gd name="T17" fmla="*/ 307 h 340"/>
                <a:gd name="T18" fmla="*/ 51 w 429"/>
                <a:gd name="T19" fmla="*/ 278 h 340"/>
                <a:gd name="T20" fmla="*/ 58 w 429"/>
                <a:gd name="T21" fmla="*/ 275 h 340"/>
                <a:gd name="T22" fmla="*/ 90 w 429"/>
                <a:gd name="T23" fmla="*/ 340 h 340"/>
                <a:gd name="T24" fmla="*/ 85 w 429"/>
                <a:gd name="T25" fmla="*/ 265 h 340"/>
                <a:gd name="T26" fmla="*/ 85 w 429"/>
                <a:gd name="T27" fmla="*/ 265 h 340"/>
                <a:gd name="T28" fmla="*/ 90 w 429"/>
                <a:gd name="T29" fmla="*/ 260 h 340"/>
                <a:gd name="T30" fmla="*/ 123 w 429"/>
                <a:gd name="T31" fmla="*/ 208 h 340"/>
                <a:gd name="T32" fmla="*/ 188 w 429"/>
                <a:gd name="T33" fmla="*/ 184 h 340"/>
                <a:gd name="T34" fmla="*/ 264 w 429"/>
                <a:gd name="T35" fmla="*/ 148 h 340"/>
                <a:gd name="T36" fmla="*/ 236 w 429"/>
                <a:gd name="T37" fmla="*/ 191 h 340"/>
                <a:gd name="T38" fmla="*/ 199 w 429"/>
                <a:gd name="T39" fmla="*/ 220 h 340"/>
                <a:gd name="T40" fmla="*/ 188 w 429"/>
                <a:gd name="T41" fmla="*/ 256 h 340"/>
                <a:gd name="T42" fmla="*/ 232 w 429"/>
                <a:gd name="T43" fmla="*/ 218 h 340"/>
                <a:gd name="T44" fmla="*/ 273 w 429"/>
                <a:gd name="T45" fmla="*/ 206 h 340"/>
                <a:gd name="T46" fmla="*/ 324 w 429"/>
                <a:gd name="T47" fmla="*/ 148 h 340"/>
                <a:gd name="T48" fmla="*/ 315 w 429"/>
                <a:gd name="T49" fmla="*/ 176 h 340"/>
                <a:gd name="T50" fmla="*/ 298 w 429"/>
                <a:gd name="T51" fmla="*/ 206 h 340"/>
                <a:gd name="T52" fmla="*/ 327 w 429"/>
                <a:gd name="T53" fmla="*/ 212 h 340"/>
                <a:gd name="T54" fmla="*/ 393 w 429"/>
                <a:gd name="T55" fmla="*/ 167 h 340"/>
                <a:gd name="T56" fmla="*/ 355 w 429"/>
                <a:gd name="T57" fmla="*/ 43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9" h="340">
                  <a:moveTo>
                    <a:pt x="355" y="43"/>
                  </a:moveTo>
                  <a:cubicBezTo>
                    <a:pt x="280" y="0"/>
                    <a:pt x="281" y="23"/>
                    <a:pt x="248" y="24"/>
                  </a:cubicBezTo>
                  <a:cubicBezTo>
                    <a:pt x="216" y="25"/>
                    <a:pt x="204" y="1"/>
                    <a:pt x="176" y="17"/>
                  </a:cubicBezTo>
                  <a:cubicBezTo>
                    <a:pt x="148" y="33"/>
                    <a:pt x="149" y="55"/>
                    <a:pt x="123" y="57"/>
                  </a:cubicBezTo>
                  <a:cubicBezTo>
                    <a:pt x="96" y="60"/>
                    <a:pt x="67" y="55"/>
                    <a:pt x="65" y="82"/>
                  </a:cubicBezTo>
                  <a:cubicBezTo>
                    <a:pt x="63" y="109"/>
                    <a:pt x="23" y="122"/>
                    <a:pt x="11" y="159"/>
                  </a:cubicBezTo>
                  <a:cubicBezTo>
                    <a:pt x="0" y="195"/>
                    <a:pt x="16" y="214"/>
                    <a:pt x="14" y="244"/>
                  </a:cubicBezTo>
                  <a:cubicBezTo>
                    <a:pt x="13" y="275"/>
                    <a:pt x="30" y="306"/>
                    <a:pt x="6" y="340"/>
                  </a:cubicBezTo>
                  <a:cubicBezTo>
                    <a:pt x="6" y="340"/>
                    <a:pt x="30" y="323"/>
                    <a:pt x="38" y="307"/>
                  </a:cubicBezTo>
                  <a:cubicBezTo>
                    <a:pt x="46" y="290"/>
                    <a:pt x="39" y="285"/>
                    <a:pt x="51" y="278"/>
                  </a:cubicBezTo>
                  <a:cubicBezTo>
                    <a:pt x="53" y="277"/>
                    <a:pt x="56" y="276"/>
                    <a:pt x="58" y="275"/>
                  </a:cubicBezTo>
                  <a:cubicBezTo>
                    <a:pt x="64" y="309"/>
                    <a:pt x="90" y="340"/>
                    <a:pt x="90" y="340"/>
                  </a:cubicBezTo>
                  <a:cubicBezTo>
                    <a:pt x="77" y="316"/>
                    <a:pt x="85" y="265"/>
                    <a:pt x="85" y="265"/>
                  </a:cubicBezTo>
                  <a:cubicBezTo>
                    <a:pt x="85" y="265"/>
                    <a:pt x="85" y="265"/>
                    <a:pt x="85" y="265"/>
                  </a:cubicBezTo>
                  <a:cubicBezTo>
                    <a:pt x="87" y="263"/>
                    <a:pt x="88" y="262"/>
                    <a:pt x="90" y="260"/>
                  </a:cubicBezTo>
                  <a:cubicBezTo>
                    <a:pt x="103" y="246"/>
                    <a:pt x="98" y="221"/>
                    <a:pt x="123" y="208"/>
                  </a:cubicBezTo>
                  <a:cubicBezTo>
                    <a:pt x="148" y="196"/>
                    <a:pt x="167" y="200"/>
                    <a:pt x="188" y="184"/>
                  </a:cubicBezTo>
                  <a:cubicBezTo>
                    <a:pt x="209" y="168"/>
                    <a:pt x="264" y="148"/>
                    <a:pt x="264" y="148"/>
                  </a:cubicBezTo>
                  <a:cubicBezTo>
                    <a:pt x="264" y="148"/>
                    <a:pt x="254" y="177"/>
                    <a:pt x="236" y="191"/>
                  </a:cubicBezTo>
                  <a:cubicBezTo>
                    <a:pt x="218" y="205"/>
                    <a:pt x="210" y="204"/>
                    <a:pt x="199" y="220"/>
                  </a:cubicBezTo>
                  <a:cubicBezTo>
                    <a:pt x="188" y="236"/>
                    <a:pt x="188" y="256"/>
                    <a:pt x="188" y="256"/>
                  </a:cubicBezTo>
                  <a:cubicBezTo>
                    <a:pt x="188" y="256"/>
                    <a:pt x="216" y="222"/>
                    <a:pt x="232" y="218"/>
                  </a:cubicBezTo>
                  <a:cubicBezTo>
                    <a:pt x="247" y="213"/>
                    <a:pt x="263" y="215"/>
                    <a:pt x="273" y="206"/>
                  </a:cubicBezTo>
                  <a:cubicBezTo>
                    <a:pt x="284" y="196"/>
                    <a:pt x="298" y="154"/>
                    <a:pt x="324" y="148"/>
                  </a:cubicBezTo>
                  <a:cubicBezTo>
                    <a:pt x="324" y="148"/>
                    <a:pt x="316" y="159"/>
                    <a:pt x="315" y="176"/>
                  </a:cubicBezTo>
                  <a:cubicBezTo>
                    <a:pt x="314" y="192"/>
                    <a:pt x="311" y="204"/>
                    <a:pt x="298" y="206"/>
                  </a:cubicBezTo>
                  <a:cubicBezTo>
                    <a:pt x="298" y="206"/>
                    <a:pt x="311" y="218"/>
                    <a:pt x="327" y="212"/>
                  </a:cubicBezTo>
                  <a:cubicBezTo>
                    <a:pt x="344" y="206"/>
                    <a:pt x="356" y="161"/>
                    <a:pt x="393" y="167"/>
                  </a:cubicBezTo>
                  <a:cubicBezTo>
                    <a:pt x="393" y="167"/>
                    <a:pt x="429" y="85"/>
                    <a:pt x="355" y="43"/>
                  </a:cubicBezTo>
                  <a:close/>
                </a:path>
              </a:pathLst>
            </a:custGeom>
            <a:solidFill>
              <a:srgbClr val="0C0A5D"/>
            </a:solidFill>
            <a:ln>
              <a:noFill/>
            </a:ln>
          </p:spPr>
          <p:txBody>
            <a:bodyPr anchor="ctr"/>
            <a:lstStyle/>
            <a:p>
              <a:pPr algn="ctr"/>
            </a:p>
          </p:txBody>
        </p:sp>
        <p:sp>
          <p:nvSpPr>
            <p:cNvPr id="1049557" name="iSľiḍé"/>
            <p:cNvSpPr/>
            <p:nvPr/>
          </p:nvSpPr>
          <p:spPr bwMode="auto">
            <a:xfrm>
              <a:off x="6501531" y="2529096"/>
              <a:ext cx="432707" cy="259206"/>
            </a:xfrm>
            <a:custGeom>
              <a:avLst/>
              <a:gdLst>
                <a:gd name="T0" fmla="*/ 0 w 154"/>
                <a:gd name="T1" fmla="*/ 92 h 92"/>
                <a:gd name="T2" fmla="*/ 42 w 154"/>
                <a:gd name="T3" fmla="*/ 55 h 92"/>
                <a:gd name="T4" fmla="*/ 110 w 154"/>
                <a:gd name="T5" fmla="*/ 30 h 92"/>
                <a:gd name="T6" fmla="*/ 154 w 154"/>
                <a:gd name="T7" fmla="*/ 0 h 92"/>
              </a:gdLst>
              <a:ahLst/>
              <a:cxnLst>
                <a:cxn ang="0">
                  <a:pos x="T0" y="T1"/>
                </a:cxn>
                <a:cxn ang="0">
                  <a:pos x="T2" y="T3"/>
                </a:cxn>
                <a:cxn ang="0">
                  <a:pos x="T4" y="T5"/>
                </a:cxn>
                <a:cxn ang="0">
                  <a:pos x="T6" y="T7"/>
                </a:cxn>
              </a:cxnLst>
              <a:rect l="0" t="0" r="r" b="b"/>
              <a:pathLst>
                <a:path w="154" h="92">
                  <a:moveTo>
                    <a:pt x="0" y="92"/>
                  </a:moveTo>
                  <a:cubicBezTo>
                    <a:pt x="0" y="92"/>
                    <a:pt x="9" y="58"/>
                    <a:pt x="42" y="55"/>
                  </a:cubicBezTo>
                  <a:cubicBezTo>
                    <a:pt x="75" y="53"/>
                    <a:pt x="103" y="47"/>
                    <a:pt x="110" y="30"/>
                  </a:cubicBezTo>
                  <a:cubicBezTo>
                    <a:pt x="117" y="13"/>
                    <a:pt x="140" y="4"/>
                    <a:pt x="154" y="0"/>
                  </a:cubicBezTo>
                </a:path>
              </a:pathLst>
            </a:custGeom>
            <a:noFill/>
            <a:ln w="9525" cap="rnd">
              <a:solidFill>
                <a:srgbClr val="100D7D"/>
              </a:solidFill>
              <a:prstDash val="solid"/>
              <a:miter lim="800000"/>
            </a:ln>
          </p:spPr>
          <p:txBody>
            <a:bodyPr anchor="ctr"/>
            <a:lstStyle/>
            <a:p>
              <a:pPr algn="ctr"/>
            </a:p>
          </p:txBody>
        </p:sp>
        <p:sp>
          <p:nvSpPr>
            <p:cNvPr id="1049558" name="îŝliḍé"/>
            <p:cNvSpPr/>
            <p:nvPr/>
          </p:nvSpPr>
          <p:spPr bwMode="auto">
            <a:xfrm>
              <a:off x="6334302" y="2510282"/>
              <a:ext cx="257116" cy="211128"/>
            </a:xfrm>
            <a:custGeom>
              <a:avLst/>
              <a:gdLst>
                <a:gd name="T0" fmla="*/ 8 w 91"/>
                <a:gd name="T1" fmla="*/ 75 h 75"/>
                <a:gd name="T2" fmla="*/ 29 w 91"/>
                <a:gd name="T3" fmla="*/ 34 h 75"/>
                <a:gd name="T4" fmla="*/ 91 w 91"/>
                <a:gd name="T5" fmla="*/ 0 h 75"/>
              </a:gdLst>
              <a:ahLst/>
              <a:cxnLst>
                <a:cxn ang="0">
                  <a:pos x="T0" y="T1"/>
                </a:cxn>
                <a:cxn ang="0">
                  <a:pos x="T2" y="T3"/>
                </a:cxn>
                <a:cxn ang="0">
                  <a:pos x="T4" y="T5"/>
                </a:cxn>
              </a:cxnLst>
              <a:rect l="0" t="0" r="r" b="b"/>
              <a:pathLst>
                <a:path w="91" h="75">
                  <a:moveTo>
                    <a:pt x="8" y="75"/>
                  </a:moveTo>
                  <a:cubicBezTo>
                    <a:pt x="8" y="75"/>
                    <a:pt x="0" y="44"/>
                    <a:pt x="29" y="34"/>
                  </a:cubicBezTo>
                  <a:cubicBezTo>
                    <a:pt x="59" y="24"/>
                    <a:pt x="91" y="14"/>
                    <a:pt x="91" y="0"/>
                  </a:cubicBezTo>
                </a:path>
              </a:pathLst>
            </a:custGeom>
            <a:noFill/>
            <a:ln w="9525" cap="rnd">
              <a:solidFill>
                <a:srgbClr val="100D7D"/>
              </a:solidFill>
              <a:prstDash val="solid"/>
              <a:miter lim="800000"/>
            </a:ln>
          </p:spPr>
          <p:txBody>
            <a:bodyPr anchor="ctr"/>
            <a:lstStyle/>
            <a:p>
              <a:pPr algn="ctr"/>
            </a:p>
          </p:txBody>
        </p:sp>
        <p:sp>
          <p:nvSpPr>
            <p:cNvPr id="1049559" name="ïs1îḋè"/>
            <p:cNvSpPr/>
            <p:nvPr/>
          </p:nvSpPr>
          <p:spPr bwMode="auto">
            <a:xfrm>
              <a:off x="3577103" y="3484395"/>
              <a:ext cx="2259692" cy="1459079"/>
            </a:xfrm>
            <a:custGeom>
              <a:avLst/>
              <a:gdLst>
                <a:gd name="T0" fmla="*/ 778 w 804"/>
                <a:gd name="T1" fmla="*/ 519 h 519"/>
                <a:gd name="T2" fmla="*/ 61 w 804"/>
                <a:gd name="T3" fmla="*/ 519 h 519"/>
                <a:gd name="T4" fmla="*/ 37 w 804"/>
                <a:gd name="T5" fmla="*/ 496 h 519"/>
                <a:gd name="T6" fmla="*/ 1 w 804"/>
                <a:gd name="T7" fmla="*/ 26 h 519"/>
                <a:gd name="T8" fmla="*/ 25 w 804"/>
                <a:gd name="T9" fmla="*/ 0 h 519"/>
                <a:gd name="T10" fmla="*/ 742 w 804"/>
                <a:gd name="T11" fmla="*/ 0 h 519"/>
                <a:gd name="T12" fmla="*/ 767 w 804"/>
                <a:gd name="T13" fmla="*/ 23 h 519"/>
                <a:gd name="T14" fmla="*/ 803 w 804"/>
                <a:gd name="T15" fmla="*/ 492 h 519"/>
                <a:gd name="T16" fmla="*/ 778 w 804"/>
                <a:gd name="T17" fmla="*/ 519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4" h="519">
                  <a:moveTo>
                    <a:pt x="778" y="519"/>
                  </a:moveTo>
                  <a:cubicBezTo>
                    <a:pt x="61" y="519"/>
                    <a:pt x="61" y="519"/>
                    <a:pt x="61" y="519"/>
                  </a:cubicBezTo>
                  <a:cubicBezTo>
                    <a:pt x="49" y="519"/>
                    <a:pt x="38" y="509"/>
                    <a:pt x="37" y="496"/>
                  </a:cubicBezTo>
                  <a:cubicBezTo>
                    <a:pt x="1" y="26"/>
                    <a:pt x="1" y="26"/>
                    <a:pt x="1" y="26"/>
                  </a:cubicBezTo>
                  <a:cubicBezTo>
                    <a:pt x="0" y="12"/>
                    <a:pt x="11" y="0"/>
                    <a:pt x="25" y="0"/>
                  </a:cubicBezTo>
                  <a:cubicBezTo>
                    <a:pt x="742" y="0"/>
                    <a:pt x="742" y="0"/>
                    <a:pt x="742" y="0"/>
                  </a:cubicBezTo>
                  <a:cubicBezTo>
                    <a:pt x="755" y="0"/>
                    <a:pt x="766" y="10"/>
                    <a:pt x="767" y="23"/>
                  </a:cubicBezTo>
                  <a:cubicBezTo>
                    <a:pt x="803" y="492"/>
                    <a:pt x="803" y="492"/>
                    <a:pt x="803" y="492"/>
                  </a:cubicBezTo>
                  <a:cubicBezTo>
                    <a:pt x="804" y="506"/>
                    <a:pt x="793" y="519"/>
                    <a:pt x="778" y="519"/>
                  </a:cubicBezTo>
                </a:path>
              </a:pathLst>
            </a:custGeom>
            <a:solidFill>
              <a:srgbClr val="C5D5E8"/>
            </a:solidFill>
            <a:ln>
              <a:noFill/>
            </a:ln>
          </p:spPr>
          <p:txBody>
            <a:bodyPr anchor="ctr"/>
            <a:lstStyle/>
            <a:p>
              <a:pPr algn="ctr"/>
            </a:p>
          </p:txBody>
        </p:sp>
        <p:sp>
          <p:nvSpPr>
            <p:cNvPr id="1049560" name="ïṩļîḍé"/>
            <p:cNvSpPr/>
            <p:nvPr/>
          </p:nvSpPr>
          <p:spPr bwMode="auto">
            <a:xfrm>
              <a:off x="3608458" y="3889927"/>
              <a:ext cx="606208" cy="242483"/>
            </a:xfrm>
            <a:custGeom>
              <a:avLst/>
              <a:gdLst>
                <a:gd name="T0" fmla="*/ 216 w 216"/>
                <a:gd name="T1" fmla="*/ 0 h 86"/>
                <a:gd name="T2" fmla="*/ 0 w 216"/>
                <a:gd name="T3" fmla="*/ 9 h 86"/>
                <a:gd name="T4" fmla="*/ 6 w 216"/>
                <a:gd name="T5" fmla="*/ 86 h 86"/>
                <a:gd name="T6" fmla="*/ 216 w 216"/>
                <a:gd name="T7" fmla="*/ 0 h 86"/>
              </a:gdLst>
              <a:ahLst/>
              <a:cxnLst>
                <a:cxn ang="0">
                  <a:pos x="T0" y="T1"/>
                </a:cxn>
                <a:cxn ang="0">
                  <a:pos x="T2" y="T3"/>
                </a:cxn>
                <a:cxn ang="0">
                  <a:pos x="T4" y="T5"/>
                </a:cxn>
                <a:cxn ang="0">
                  <a:pos x="T6" y="T7"/>
                </a:cxn>
              </a:cxnLst>
              <a:rect l="0" t="0" r="r" b="b"/>
              <a:pathLst>
                <a:path w="216" h="86">
                  <a:moveTo>
                    <a:pt x="216" y="0"/>
                  </a:moveTo>
                  <a:cubicBezTo>
                    <a:pt x="0" y="9"/>
                    <a:pt x="0" y="9"/>
                    <a:pt x="0" y="9"/>
                  </a:cubicBezTo>
                  <a:cubicBezTo>
                    <a:pt x="6" y="86"/>
                    <a:pt x="6" y="86"/>
                    <a:pt x="6" y="86"/>
                  </a:cubicBezTo>
                  <a:cubicBezTo>
                    <a:pt x="6" y="86"/>
                    <a:pt x="207" y="6"/>
                    <a:pt x="216" y="0"/>
                  </a:cubicBezTo>
                </a:path>
              </a:pathLst>
            </a:custGeom>
            <a:solidFill>
              <a:srgbClr val="B4C4D7"/>
            </a:solidFill>
            <a:ln>
              <a:noFill/>
            </a:ln>
          </p:spPr>
          <p:txBody>
            <a:bodyPr anchor="ctr"/>
            <a:lstStyle/>
            <a:p>
              <a:pPr algn="ctr"/>
            </a:p>
          </p:txBody>
        </p:sp>
        <p:sp>
          <p:nvSpPr>
            <p:cNvPr id="1049561" name="ísḷîḋè"/>
            <p:cNvSpPr/>
            <p:nvPr/>
          </p:nvSpPr>
          <p:spPr bwMode="auto">
            <a:xfrm>
              <a:off x="4400709" y="4690539"/>
              <a:ext cx="96157" cy="252936"/>
            </a:xfrm>
            <a:custGeom>
              <a:avLst/>
              <a:gdLst>
                <a:gd name="T0" fmla="*/ 46 w 46"/>
                <a:gd name="T1" fmla="*/ 0 h 121"/>
                <a:gd name="T2" fmla="*/ 0 w 46"/>
                <a:gd name="T3" fmla="*/ 121 h 121"/>
                <a:gd name="T4" fmla="*/ 46 w 46"/>
                <a:gd name="T5" fmla="*/ 121 h 121"/>
                <a:gd name="T6" fmla="*/ 46 w 46"/>
                <a:gd name="T7" fmla="*/ 0 h 121"/>
              </a:gdLst>
              <a:ahLst/>
              <a:cxnLst>
                <a:cxn ang="0">
                  <a:pos x="T0" y="T1"/>
                </a:cxn>
                <a:cxn ang="0">
                  <a:pos x="T2" y="T3"/>
                </a:cxn>
                <a:cxn ang="0">
                  <a:pos x="T4" y="T5"/>
                </a:cxn>
                <a:cxn ang="0">
                  <a:pos x="T6" y="T7"/>
                </a:cxn>
              </a:cxnLst>
              <a:rect l="0" t="0" r="r" b="b"/>
              <a:pathLst>
                <a:path w="46" h="121">
                  <a:moveTo>
                    <a:pt x="46" y="0"/>
                  </a:moveTo>
                  <a:lnTo>
                    <a:pt x="0" y="121"/>
                  </a:lnTo>
                  <a:lnTo>
                    <a:pt x="46" y="121"/>
                  </a:lnTo>
                  <a:lnTo>
                    <a:pt x="46" y="0"/>
                  </a:lnTo>
                  <a:close/>
                </a:path>
              </a:pathLst>
            </a:custGeom>
            <a:solidFill>
              <a:srgbClr val="BDCCDF"/>
            </a:solidFill>
            <a:ln>
              <a:noFill/>
            </a:ln>
          </p:spPr>
          <p:txBody>
            <a:bodyPr anchor="ctr"/>
            <a:lstStyle/>
            <a:p>
              <a:pPr algn="ctr"/>
            </a:p>
          </p:txBody>
        </p:sp>
        <p:sp>
          <p:nvSpPr>
            <p:cNvPr id="1049562" name="ïs1ïḑè"/>
            <p:cNvSpPr/>
            <p:nvPr/>
          </p:nvSpPr>
          <p:spPr bwMode="auto">
            <a:xfrm>
              <a:off x="4400709" y="4690539"/>
              <a:ext cx="96157" cy="252936"/>
            </a:xfrm>
            <a:custGeom>
              <a:avLst/>
              <a:gdLst>
                <a:gd name="T0" fmla="*/ 46 w 46"/>
                <a:gd name="T1" fmla="*/ 0 h 121"/>
                <a:gd name="T2" fmla="*/ 0 w 46"/>
                <a:gd name="T3" fmla="*/ 121 h 121"/>
                <a:gd name="T4" fmla="*/ 46 w 46"/>
                <a:gd name="T5" fmla="*/ 121 h 121"/>
                <a:gd name="T6" fmla="*/ 46 w 46"/>
                <a:gd name="T7" fmla="*/ 0 h 121"/>
              </a:gdLst>
              <a:ahLst/>
              <a:cxnLst>
                <a:cxn ang="0">
                  <a:pos x="T0" y="T1"/>
                </a:cxn>
                <a:cxn ang="0">
                  <a:pos x="T2" y="T3"/>
                </a:cxn>
                <a:cxn ang="0">
                  <a:pos x="T4" y="T5"/>
                </a:cxn>
                <a:cxn ang="0">
                  <a:pos x="T6" y="T7"/>
                </a:cxn>
              </a:cxnLst>
              <a:rect l="0" t="0" r="r" b="b"/>
              <a:pathLst>
                <a:path w="46" h="121">
                  <a:moveTo>
                    <a:pt x="46" y="0"/>
                  </a:moveTo>
                  <a:lnTo>
                    <a:pt x="0" y="121"/>
                  </a:lnTo>
                  <a:lnTo>
                    <a:pt x="46" y="121"/>
                  </a:lnTo>
                  <a:lnTo>
                    <a:pt x="46" y="0"/>
                  </a:lnTo>
                </a:path>
              </a:pathLst>
            </a:custGeom>
            <a:noFill/>
            <a:ln>
              <a:noFill/>
            </a:ln>
          </p:spPr>
          <p:txBody>
            <a:bodyPr anchor="ctr"/>
            <a:lstStyle/>
            <a:p>
              <a:pPr algn="ctr"/>
            </a:p>
          </p:txBody>
        </p:sp>
        <p:sp>
          <p:nvSpPr>
            <p:cNvPr id="1049563" name="íṥļíḑé"/>
            <p:cNvSpPr/>
            <p:nvPr/>
          </p:nvSpPr>
          <p:spPr bwMode="auto">
            <a:xfrm>
              <a:off x="4917030" y="4690539"/>
              <a:ext cx="142145" cy="252936"/>
            </a:xfrm>
            <a:custGeom>
              <a:avLst/>
              <a:gdLst>
                <a:gd name="T0" fmla="*/ 0 w 68"/>
                <a:gd name="T1" fmla="*/ 0 h 121"/>
                <a:gd name="T2" fmla="*/ 8 w 68"/>
                <a:gd name="T3" fmla="*/ 121 h 121"/>
                <a:gd name="T4" fmla="*/ 68 w 68"/>
                <a:gd name="T5" fmla="*/ 121 h 121"/>
                <a:gd name="T6" fmla="*/ 0 w 68"/>
                <a:gd name="T7" fmla="*/ 0 h 121"/>
              </a:gdLst>
              <a:ahLst/>
              <a:cxnLst>
                <a:cxn ang="0">
                  <a:pos x="T0" y="T1"/>
                </a:cxn>
                <a:cxn ang="0">
                  <a:pos x="T2" y="T3"/>
                </a:cxn>
                <a:cxn ang="0">
                  <a:pos x="T4" y="T5"/>
                </a:cxn>
                <a:cxn ang="0">
                  <a:pos x="T6" y="T7"/>
                </a:cxn>
              </a:cxnLst>
              <a:rect l="0" t="0" r="r" b="b"/>
              <a:pathLst>
                <a:path w="68" h="121">
                  <a:moveTo>
                    <a:pt x="0" y="0"/>
                  </a:moveTo>
                  <a:lnTo>
                    <a:pt x="8" y="121"/>
                  </a:lnTo>
                  <a:lnTo>
                    <a:pt x="68" y="121"/>
                  </a:lnTo>
                  <a:lnTo>
                    <a:pt x="0" y="0"/>
                  </a:lnTo>
                  <a:close/>
                </a:path>
              </a:pathLst>
            </a:custGeom>
            <a:solidFill>
              <a:srgbClr val="BDCCDF"/>
            </a:solidFill>
            <a:ln>
              <a:noFill/>
            </a:ln>
          </p:spPr>
          <p:txBody>
            <a:bodyPr anchor="ctr"/>
            <a:lstStyle/>
            <a:p>
              <a:pPr algn="ctr"/>
            </a:p>
          </p:txBody>
        </p:sp>
        <p:sp>
          <p:nvSpPr>
            <p:cNvPr id="1049564" name="iślíḑe"/>
            <p:cNvSpPr/>
            <p:nvPr/>
          </p:nvSpPr>
          <p:spPr bwMode="auto">
            <a:xfrm>
              <a:off x="4917030" y="4690539"/>
              <a:ext cx="142145" cy="252936"/>
            </a:xfrm>
            <a:custGeom>
              <a:avLst/>
              <a:gdLst>
                <a:gd name="T0" fmla="*/ 0 w 68"/>
                <a:gd name="T1" fmla="*/ 0 h 121"/>
                <a:gd name="T2" fmla="*/ 8 w 68"/>
                <a:gd name="T3" fmla="*/ 121 h 121"/>
                <a:gd name="T4" fmla="*/ 68 w 68"/>
                <a:gd name="T5" fmla="*/ 121 h 121"/>
                <a:gd name="T6" fmla="*/ 0 w 68"/>
                <a:gd name="T7" fmla="*/ 0 h 121"/>
              </a:gdLst>
              <a:ahLst/>
              <a:cxnLst>
                <a:cxn ang="0">
                  <a:pos x="T0" y="T1"/>
                </a:cxn>
                <a:cxn ang="0">
                  <a:pos x="T2" y="T3"/>
                </a:cxn>
                <a:cxn ang="0">
                  <a:pos x="T4" y="T5"/>
                </a:cxn>
                <a:cxn ang="0">
                  <a:pos x="T6" y="T7"/>
                </a:cxn>
              </a:cxnLst>
              <a:rect l="0" t="0" r="r" b="b"/>
              <a:pathLst>
                <a:path w="68" h="121">
                  <a:moveTo>
                    <a:pt x="0" y="0"/>
                  </a:moveTo>
                  <a:lnTo>
                    <a:pt x="8" y="121"/>
                  </a:lnTo>
                  <a:lnTo>
                    <a:pt x="68" y="121"/>
                  </a:lnTo>
                  <a:lnTo>
                    <a:pt x="0" y="0"/>
                  </a:lnTo>
                </a:path>
              </a:pathLst>
            </a:custGeom>
            <a:noFill/>
            <a:ln>
              <a:noFill/>
            </a:ln>
          </p:spPr>
          <p:txBody>
            <a:bodyPr anchor="ctr"/>
            <a:lstStyle/>
            <a:p>
              <a:pPr algn="ctr"/>
            </a:p>
          </p:txBody>
        </p:sp>
        <p:sp>
          <p:nvSpPr>
            <p:cNvPr id="1049565" name="îśḷïḍe"/>
            <p:cNvSpPr/>
            <p:nvPr/>
          </p:nvSpPr>
          <p:spPr bwMode="auto">
            <a:xfrm>
              <a:off x="4613927" y="4119867"/>
              <a:ext cx="186044" cy="186044"/>
            </a:xfrm>
            <a:custGeom>
              <a:avLst/>
              <a:gdLst>
                <a:gd name="T0" fmla="*/ 54 w 66"/>
                <a:gd name="T1" fmla="*/ 12 h 66"/>
                <a:gd name="T2" fmla="*/ 54 w 66"/>
                <a:gd name="T3" fmla="*/ 55 h 66"/>
                <a:gd name="T4" fmla="*/ 12 w 66"/>
                <a:gd name="T5" fmla="*/ 55 h 66"/>
                <a:gd name="T6" fmla="*/ 12 w 66"/>
                <a:gd name="T7" fmla="*/ 12 h 66"/>
                <a:gd name="T8" fmla="*/ 54 w 66"/>
                <a:gd name="T9" fmla="*/ 12 h 66"/>
              </a:gdLst>
              <a:ahLst/>
              <a:cxnLst>
                <a:cxn ang="0">
                  <a:pos x="T0" y="T1"/>
                </a:cxn>
                <a:cxn ang="0">
                  <a:pos x="T2" y="T3"/>
                </a:cxn>
                <a:cxn ang="0">
                  <a:pos x="T4" y="T5"/>
                </a:cxn>
                <a:cxn ang="0">
                  <a:pos x="T6" y="T7"/>
                </a:cxn>
                <a:cxn ang="0">
                  <a:pos x="T8" y="T9"/>
                </a:cxn>
              </a:cxnLst>
              <a:rect l="0" t="0" r="r" b="b"/>
              <a:pathLst>
                <a:path w="66" h="66">
                  <a:moveTo>
                    <a:pt x="54" y="12"/>
                  </a:moveTo>
                  <a:cubicBezTo>
                    <a:pt x="66" y="24"/>
                    <a:pt x="66" y="43"/>
                    <a:pt x="54" y="55"/>
                  </a:cubicBezTo>
                  <a:cubicBezTo>
                    <a:pt x="42" y="66"/>
                    <a:pt x="23" y="66"/>
                    <a:pt x="12" y="55"/>
                  </a:cubicBezTo>
                  <a:cubicBezTo>
                    <a:pt x="0" y="43"/>
                    <a:pt x="0" y="24"/>
                    <a:pt x="12" y="12"/>
                  </a:cubicBezTo>
                  <a:cubicBezTo>
                    <a:pt x="23" y="0"/>
                    <a:pt x="42" y="0"/>
                    <a:pt x="54" y="12"/>
                  </a:cubicBezTo>
                  <a:close/>
                </a:path>
              </a:pathLst>
            </a:custGeom>
            <a:solidFill>
              <a:srgbClr val="FFFFFF"/>
            </a:solidFill>
            <a:ln>
              <a:noFill/>
            </a:ln>
          </p:spPr>
          <p:txBody>
            <a:bodyPr anchor="ctr"/>
            <a:lstStyle/>
            <a:p>
              <a:pPr algn="ctr"/>
            </a:p>
          </p:txBody>
        </p:sp>
        <p:sp>
          <p:nvSpPr>
            <p:cNvPr id="1049566" name="îṩļïḓè"/>
            <p:cNvSpPr/>
            <p:nvPr/>
          </p:nvSpPr>
          <p:spPr bwMode="auto">
            <a:xfrm>
              <a:off x="4457148" y="4690539"/>
              <a:ext cx="499599" cy="604118"/>
            </a:xfrm>
            <a:custGeom>
              <a:avLst/>
              <a:gdLst>
                <a:gd name="T0" fmla="*/ 239 w 239"/>
                <a:gd name="T1" fmla="*/ 289 h 289"/>
                <a:gd name="T2" fmla="*/ 0 w 239"/>
                <a:gd name="T3" fmla="*/ 289 h 289"/>
                <a:gd name="T4" fmla="*/ 19 w 239"/>
                <a:gd name="T5" fmla="*/ 0 h 289"/>
                <a:gd name="T6" fmla="*/ 220 w 239"/>
                <a:gd name="T7" fmla="*/ 0 h 289"/>
                <a:gd name="T8" fmla="*/ 239 w 239"/>
                <a:gd name="T9" fmla="*/ 289 h 289"/>
              </a:gdLst>
              <a:ahLst/>
              <a:cxnLst>
                <a:cxn ang="0">
                  <a:pos x="T0" y="T1"/>
                </a:cxn>
                <a:cxn ang="0">
                  <a:pos x="T2" y="T3"/>
                </a:cxn>
                <a:cxn ang="0">
                  <a:pos x="T4" y="T5"/>
                </a:cxn>
                <a:cxn ang="0">
                  <a:pos x="T6" y="T7"/>
                </a:cxn>
                <a:cxn ang="0">
                  <a:pos x="T8" y="T9"/>
                </a:cxn>
              </a:cxnLst>
              <a:rect l="0" t="0" r="r" b="b"/>
              <a:pathLst>
                <a:path w="239" h="289">
                  <a:moveTo>
                    <a:pt x="239" y="289"/>
                  </a:moveTo>
                  <a:lnTo>
                    <a:pt x="0" y="289"/>
                  </a:lnTo>
                  <a:lnTo>
                    <a:pt x="19" y="0"/>
                  </a:lnTo>
                  <a:lnTo>
                    <a:pt x="220" y="0"/>
                  </a:lnTo>
                  <a:lnTo>
                    <a:pt x="239" y="289"/>
                  </a:lnTo>
                  <a:close/>
                </a:path>
              </a:pathLst>
            </a:custGeom>
            <a:solidFill>
              <a:srgbClr val="91B8E3"/>
            </a:solidFill>
            <a:ln>
              <a:noFill/>
            </a:ln>
          </p:spPr>
          <p:txBody>
            <a:bodyPr anchor="ctr"/>
            <a:lstStyle/>
            <a:p>
              <a:pPr algn="ctr"/>
            </a:p>
          </p:txBody>
        </p:sp>
        <p:sp>
          <p:nvSpPr>
            <p:cNvPr id="1049567" name="ïSļïḋè"/>
            <p:cNvSpPr/>
            <p:nvPr/>
          </p:nvSpPr>
          <p:spPr bwMode="auto">
            <a:xfrm>
              <a:off x="4239750" y="5275843"/>
              <a:ext cx="930216" cy="133784"/>
            </a:xfrm>
            <a:custGeom>
              <a:avLst/>
              <a:gdLst>
                <a:gd name="T0" fmla="*/ 331 w 331"/>
                <a:gd name="T1" fmla="*/ 48 h 48"/>
                <a:gd name="T2" fmla="*/ 0 w 331"/>
                <a:gd name="T3" fmla="*/ 48 h 48"/>
                <a:gd name="T4" fmla="*/ 48 w 331"/>
                <a:gd name="T5" fmla="*/ 0 h 48"/>
                <a:gd name="T6" fmla="*/ 283 w 331"/>
                <a:gd name="T7" fmla="*/ 0 h 48"/>
                <a:gd name="T8" fmla="*/ 331 w 331"/>
                <a:gd name="T9" fmla="*/ 48 h 48"/>
              </a:gdLst>
              <a:ahLst/>
              <a:cxnLst>
                <a:cxn ang="0">
                  <a:pos x="T0" y="T1"/>
                </a:cxn>
                <a:cxn ang="0">
                  <a:pos x="T2" y="T3"/>
                </a:cxn>
                <a:cxn ang="0">
                  <a:pos x="T4" y="T5"/>
                </a:cxn>
                <a:cxn ang="0">
                  <a:pos x="T6" y="T7"/>
                </a:cxn>
                <a:cxn ang="0">
                  <a:pos x="T8" y="T9"/>
                </a:cxn>
              </a:cxnLst>
              <a:rect l="0" t="0" r="r" b="b"/>
              <a:pathLst>
                <a:path w="331" h="48">
                  <a:moveTo>
                    <a:pt x="331" y="48"/>
                  </a:moveTo>
                  <a:cubicBezTo>
                    <a:pt x="0" y="48"/>
                    <a:pt x="0" y="48"/>
                    <a:pt x="0" y="48"/>
                  </a:cubicBezTo>
                  <a:cubicBezTo>
                    <a:pt x="0" y="22"/>
                    <a:pt x="22" y="0"/>
                    <a:pt x="48" y="0"/>
                  </a:cubicBezTo>
                  <a:cubicBezTo>
                    <a:pt x="283" y="0"/>
                    <a:pt x="283" y="0"/>
                    <a:pt x="283" y="0"/>
                  </a:cubicBezTo>
                  <a:cubicBezTo>
                    <a:pt x="310" y="0"/>
                    <a:pt x="331" y="22"/>
                    <a:pt x="331" y="48"/>
                  </a:cubicBezTo>
                  <a:close/>
                </a:path>
              </a:pathLst>
            </a:custGeom>
            <a:solidFill>
              <a:srgbClr val="C5D5E8"/>
            </a:solidFill>
            <a:ln>
              <a:noFill/>
            </a:ln>
          </p:spPr>
          <p:txBody>
            <a:bodyPr anchor="ctr"/>
            <a:lstStyle/>
            <a:p>
              <a:pPr algn="ctr"/>
            </a:p>
          </p:txBody>
        </p:sp>
        <p:sp>
          <p:nvSpPr>
            <p:cNvPr id="1049568" name="îşļîḋé"/>
            <p:cNvSpPr/>
            <p:nvPr/>
          </p:nvSpPr>
          <p:spPr bwMode="auto">
            <a:xfrm>
              <a:off x="5347647" y="5336463"/>
              <a:ext cx="938577" cy="81525"/>
            </a:xfrm>
            <a:prstGeom prst="rect">
              <a:avLst/>
            </a:prstGeom>
            <a:solidFill>
              <a:srgbClr val="C5D5E8"/>
            </a:solidFill>
            <a:ln>
              <a:noFill/>
            </a:ln>
          </p:spPr>
          <p:txBody>
            <a:bodyPr anchor="ctr"/>
            <a:lstStyle/>
            <a:p>
              <a:pPr algn="ctr"/>
            </a:p>
          </p:txBody>
        </p:sp>
        <p:sp>
          <p:nvSpPr>
            <p:cNvPr id="1049569" name="ïṩḻïḍe"/>
            <p:cNvSpPr/>
            <p:nvPr/>
          </p:nvSpPr>
          <p:spPr bwMode="auto">
            <a:xfrm>
              <a:off x="5379003" y="5315560"/>
              <a:ext cx="165140" cy="35537"/>
            </a:xfrm>
            <a:prstGeom prst="rect">
              <a:avLst/>
            </a:prstGeom>
            <a:solidFill>
              <a:srgbClr val="C5D5E8"/>
            </a:solidFill>
            <a:ln>
              <a:noFill/>
            </a:ln>
          </p:spPr>
          <p:txBody>
            <a:bodyPr anchor="ctr"/>
            <a:lstStyle/>
            <a:p>
              <a:pPr algn="ctr"/>
            </a:p>
          </p:txBody>
        </p:sp>
        <p:sp>
          <p:nvSpPr>
            <p:cNvPr id="1049570" name="ísļîdê"/>
            <p:cNvSpPr/>
            <p:nvPr/>
          </p:nvSpPr>
          <p:spPr bwMode="auto">
            <a:xfrm>
              <a:off x="5556684" y="5315560"/>
              <a:ext cx="165140" cy="35537"/>
            </a:xfrm>
            <a:prstGeom prst="rect">
              <a:avLst/>
            </a:prstGeom>
            <a:solidFill>
              <a:srgbClr val="C5D5E8"/>
            </a:solidFill>
            <a:ln>
              <a:noFill/>
            </a:ln>
          </p:spPr>
          <p:txBody>
            <a:bodyPr anchor="ctr"/>
            <a:lstStyle/>
            <a:p>
              <a:pPr algn="ctr"/>
            </a:p>
          </p:txBody>
        </p:sp>
        <p:sp>
          <p:nvSpPr>
            <p:cNvPr id="1049571" name="îSļïḋe"/>
            <p:cNvSpPr/>
            <p:nvPr/>
          </p:nvSpPr>
          <p:spPr bwMode="auto">
            <a:xfrm>
              <a:off x="5732275" y="5315560"/>
              <a:ext cx="169321" cy="35537"/>
            </a:xfrm>
            <a:prstGeom prst="rect">
              <a:avLst/>
            </a:prstGeom>
            <a:solidFill>
              <a:srgbClr val="C5D5E8"/>
            </a:solidFill>
            <a:ln>
              <a:noFill/>
            </a:ln>
          </p:spPr>
          <p:txBody>
            <a:bodyPr anchor="ctr"/>
            <a:lstStyle/>
            <a:p>
              <a:pPr algn="ctr"/>
            </a:p>
          </p:txBody>
        </p:sp>
        <p:sp>
          <p:nvSpPr>
            <p:cNvPr id="1049572" name="ïṣḻiḍé"/>
            <p:cNvSpPr/>
            <p:nvPr/>
          </p:nvSpPr>
          <p:spPr bwMode="auto">
            <a:xfrm>
              <a:off x="5912047" y="5315560"/>
              <a:ext cx="167230" cy="35537"/>
            </a:xfrm>
            <a:prstGeom prst="rect">
              <a:avLst/>
            </a:prstGeom>
            <a:solidFill>
              <a:srgbClr val="C5D5E8"/>
            </a:solidFill>
            <a:ln>
              <a:noFill/>
            </a:ln>
          </p:spPr>
          <p:txBody>
            <a:bodyPr anchor="ctr"/>
            <a:lstStyle/>
            <a:p>
              <a:pPr algn="ctr"/>
            </a:p>
          </p:txBody>
        </p:sp>
        <p:sp>
          <p:nvSpPr>
            <p:cNvPr id="1049573" name="iṩḻïḓé"/>
            <p:cNvSpPr/>
            <p:nvPr/>
          </p:nvSpPr>
          <p:spPr bwMode="auto">
            <a:xfrm>
              <a:off x="6089729" y="5315560"/>
              <a:ext cx="167230" cy="35537"/>
            </a:xfrm>
            <a:prstGeom prst="rect">
              <a:avLst/>
            </a:prstGeom>
            <a:solidFill>
              <a:srgbClr val="C5D5E8"/>
            </a:solidFill>
            <a:ln>
              <a:noFill/>
            </a:ln>
          </p:spPr>
          <p:txBody>
            <a:bodyPr anchor="ctr"/>
            <a:lstStyle/>
            <a:p>
              <a:pPr algn="ctr"/>
            </a:p>
          </p:txBody>
        </p:sp>
        <p:sp>
          <p:nvSpPr>
            <p:cNvPr id="1049574" name="îş1iďe"/>
            <p:cNvSpPr/>
            <p:nvPr/>
          </p:nvSpPr>
          <p:spPr bwMode="auto">
            <a:xfrm>
              <a:off x="2985527" y="3223099"/>
              <a:ext cx="1254223" cy="877956"/>
            </a:xfrm>
            <a:custGeom>
              <a:avLst/>
              <a:gdLst>
                <a:gd name="T0" fmla="*/ 414 w 446"/>
                <a:gd name="T1" fmla="*/ 0 h 312"/>
                <a:gd name="T2" fmla="*/ 32 w 446"/>
                <a:gd name="T3" fmla="*/ 0 h 312"/>
                <a:gd name="T4" fmla="*/ 0 w 446"/>
                <a:gd name="T5" fmla="*/ 32 h 312"/>
                <a:gd name="T6" fmla="*/ 0 w 446"/>
                <a:gd name="T7" fmla="*/ 215 h 312"/>
                <a:gd name="T8" fmla="*/ 32 w 446"/>
                <a:gd name="T9" fmla="*/ 246 h 312"/>
                <a:gd name="T10" fmla="*/ 44 w 446"/>
                <a:gd name="T11" fmla="*/ 246 h 312"/>
                <a:gd name="T12" fmla="*/ 53 w 446"/>
                <a:gd name="T13" fmla="*/ 312 h 312"/>
                <a:gd name="T14" fmla="*/ 98 w 446"/>
                <a:gd name="T15" fmla="*/ 246 h 312"/>
                <a:gd name="T16" fmla="*/ 414 w 446"/>
                <a:gd name="T17" fmla="*/ 246 h 312"/>
                <a:gd name="T18" fmla="*/ 446 w 446"/>
                <a:gd name="T19" fmla="*/ 215 h 312"/>
                <a:gd name="T20" fmla="*/ 446 w 446"/>
                <a:gd name="T21" fmla="*/ 32 h 312"/>
                <a:gd name="T22" fmla="*/ 414 w 446"/>
                <a:gd name="T23"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6" h="312">
                  <a:moveTo>
                    <a:pt x="414" y="0"/>
                  </a:moveTo>
                  <a:cubicBezTo>
                    <a:pt x="32" y="0"/>
                    <a:pt x="32" y="0"/>
                    <a:pt x="32" y="0"/>
                  </a:cubicBezTo>
                  <a:cubicBezTo>
                    <a:pt x="14" y="0"/>
                    <a:pt x="0" y="14"/>
                    <a:pt x="0" y="32"/>
                  </a:cubicBezTo>
                  <a:cubicBezTo>
                    <a:pt x="0" y="215"/>
                    <a:pt x="0" y="215"/>
                    <a:pt x="0" y="215"/>
                  </a:cubicBezTo>
                  <a:cubicBezTo>
                    <a:pt x="0" y="232"/>
                    <a:pt x="14" y="246"/>
                    <a:pt x="32" y="246"/>
                  </a:cubicBezTo>
                  <a:cubicBezTo>
                    <a:pt x="44" y="246"/>
                    <a:pt x="44" y="246"/>
                    <a:pt x="44" y="246"/>
                  </a:cubicBezTo>
                  <a:cubicBezTo>
                    <a:pt x="53" y="312"/>
                    <a:pt x="53" y="312"/>
                    <a:pt x="53" y="312"/>
                  </a:cubicBezTo>
                  <a:cubicBezTo>
                    <a:pt x="98" y="246"/>
                    <a:pt x="98" y="246"/>
                    <a:pt x="98" y="246"/>
                  </a:cubicBezTo>
                  <a:cubicBezTo>
                    <a:pt x="414" y="246"/>
                    <a:pt x="414" y="246"/>
                    <a:pt x="414" y="246"/>
                  </a:cubicBezTo>
                  <a:cubicBezTo>
                    <a:pt x="432" y="246"/>
                    <a:pt x="446" y="232"/>
                    <a:pt x="446" y="215"/>
                  </a:cubicBezTo>
                  <a:cubicBezTo>
                    <a:pt x="446" y="32"/>
                    <a:pt x="446" y="32"/>
                    <a:pt x="446" y="32"/>
                  </a:cubicBezTo>
                  <a:cubicBezTo>
                    <a:pt x="446" y="14"/>
                    <a:pt x="432" y="0"/>
                    <a:pt x="414" y="0"/>
                  </a:cubicBezTo>
                  <a:close/>
                </a:path>
              </a:pathLst>
            </a:custGeom>
            <a:solidFill>
              <a:srgbClr val="A5D1FE"/>
            </a:solidFill>
            <a:ln>
              <a:noFill/>
            </a:ln>
          </p:spPr>
          <p:txBody>
            <a:bodyPr anchor="ctr"/>
            <a:lstStyle/>
            <a:p>
              <a:pPr algn="ctr"/>
            </a:p>
          </p:txBody>
        </p:sp>
        <p:sp>
          <p:nvSpPr>
            <p:cNvPr id="1049575" name="íṧ1íḋé"/>
            <p:cNvSpPr/>
            <p:nvPr/>
          </p:nvSpPr>
          <p:spPr bwMode="auto">
            <a:xfrm>
              <a:off x="3342981" y="3522021"/>
              <a:ext cx="98248" cy="98248"/>
            </a:xfrm>
            <a:prstGeom prst="ellipse">
              <a:avLst/>
            </a:prstGeom>
            <a:solidFill>
              <a:srgbClr val="FFFFFF"/>
            </a:solidFill>
            <a:ln>
              <a:noFill/>
            </a:ln>
          </p:spPr>
          <p:txBody>
            <a:bodyPr anchor="ctr"/>
            <a:lstStyle/>
            <a:p>
              <a:pPr algn="ctr"/>
            </a:p>
          </p:txBody>
        </p:sp>
        <p:sp>
          <p:nvSpPr>
            <p:cNvPr id="1049576" name="ïśḻîḋe"/>
            <p:cNvSpPr/>
            <p:nvPr/>
          </p:nvSpPr>
          <p:spPr bwMode="auto">
            <a:xfrm>
              <a:off x="3564561" y="3522021"/>
              <a:ext cx="96157" cy="98248"/>
            </a:xfrm>
            <a:prstGeom prst="ellipse">
              <a:avLst/>
            </a:prstGeom>
            <a:solidFill>
              <a:srgbClr val="FFFFFF"/>
            </a:solidFill>
            <a:ln>
              <a:noFill/>
            </a:ln>
          </p:spPr>
          <p:txBody>
            <a:bodyPr anchor="ctr"/>
            <a:lstStyle/>
            <a:p>
              <a:pPr algn="ctr"/>
            </a:p>
          </p:txBody>
        </p:sp>
        <p:sp>
          <p:nvSpPr>
            <p:cNvPr id="1049577" name="îŝḷíďé"/>
            <p:cNvSpPr/>
            <p:nvPr/>
          </p:nvSpPr>
          <p:spPr bwMode="auto">
            <a:xfrm>
              <a:off x="3784049" y="3522021"/>
              <a:ext cx="98248" cy="98248"/>
            </a:xfrm>
            <a:prstGeom prst="ellipse">
              <a:avLst/>
            </a:prstGeom>
            <a:solidFill>
              <a:srgbClr val="FFFFFF"/>
            </a:solidFill>
            <a:ln>
              <a:noFill/>
            </a:ln>
          </p:spPr>
          <p:txBody>
            <a:bodyPr anchor="ctr"/>
            <a:lstStyle/>
            <a:p>
              <a:pPr algn="ctr"/>
            </a:p>
          </p:txBody>
        </p:sp>
        <p:sp>
          <p:nvSpPr>
            <p:cNvPr id="1049578" name="îŝ1íḓê"/>
            <p:cNvSpPr/>
            <p:nvPr/>
          </p:nvSpPr>
          <p:spPr bwMode="auto">
            <a:xfrm>
              <a:off x="3209198" y="5430531"/>
              <a:ext cx="6156143" cy="0"/>
            </a:xfrm>
            <a:prstGeom prst="line">
              <a:avLst/>
            </a:prstGeom>
            <a:noFill/>
            <a:ln w="25400" cap="rnd">
              <a:solidFill>
                <a:srgbClr val="0C0A5D"/>
              </a:solidFill>
              <a:prstDash val="solid"/>
              <a:miter lim="800000"/>
            </a:ln>
          </p:spPr>
          <p:txBody>
            <a:bodyPr anchor="ctr"/>
            <a:lstStyle/>
            <a:p>
              <a:pPr algn="ctr"/>
            </a:p>
          </p:txBody>
        </p:sp>
      </p:grpSp>
      <p:grpSp>
        <p:nvGrpSpPr>
          <p:cNvPr id="175" name="62435c87-6019-4225-b315-ff6db442b1bc"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15"/>
            </p:custDataLst>
          </p:nvPr>
        </p:nvGrpSpPr>
        <p:grpSpPr>
          <a:xfrm>
            <a:off x="2405931" y="4471153"/>
            <a:ext cx="845222" cy="646170"/>
            <a:chOff x="3405188" y="1355726"/>
            <a:chExt cx="5392738" cy="4122737"/>
          </a:xfrm>
        </p:grpSpPr>
        <p:sp>
          <p:nvSpPr>
            <p:cNvPr id="1049579" name="iṣlïde"/>
            <p:cNvSpPr/>
            <p:nvPr/>
          </p:nvSpPr>
          <p:spPr bwMode="auto">
            <a:xfrm>
              <a:off x="3498851" y="5094288"/>
              <a:ext cx="5299075" cy="384175"/>
            </a:xfrm>
            <a:prstGeom prst="ellipse">
              <a:avLst/>
            </a:prstGeom>
            <a:solidFill>
              <a:srgbClr val="D3D2CD"/>
            </a:solidFill>
            <a:ln>
              <a:noFill/>
            </a:ln>
          </p:spPr>
          <p:txBody>
            <a:bodyPr anchor="ctr"/>
            <a:lstStyle/>
            <a:p>
              <a:pPr algn="ctr"/>
            </a:p>
          </p:txBody>
        </p:sp>
        <p:sp>
          <p:nvSpPr>
            <p:cNvPr id="1049580" name="ïṡlîḍè"/>
            <p:cNvSpPr/>
            <p:nvPr/>
          </p:nvSpPr>
          <p:spPr bwMode="auto">
            <a:xfrm>
              <a:off x="8121651" y="5199063"/>
              <a:ext cx="222250" cy="268288"/>
            </a:xfrm>
            <a:custGeom>
              <a:avLst/>
              <a:gdLst>
                <a:gd name="T0" fmla="*/ 44 w 140"/>
                <a:gd name="T1" fmla="*/ 0 h 169"/>
                <a:gd name="T2" fmla="*/ 74 w 140"/>
                <a:gd name="T3" fmla="*/ 8 h 169"/>
                <a:gd name="T4" fmla="*/ 67 w 140"/>
                <a:gd name="T5" fmla="*/ 59 h 169"/>
                <a:gd name="T6" fmla="*/ 74 w 140"/>
                <a:gd name="T7" fmla="*/ 81 h 169"/>
                <a:gd name="T8" fmla="*/ 140 w 140"/>
                <a:gd name="T9" fmla="*/ 169 h 169"/>
                <a:gd name="T10" fmla="*/ 0 w 140"/>
                <a:gd name="T11" fmla="*/ 88 h 169"/>
                <a:gd name="T12" fmla="*/ 44 w 140"/>
                <a:gd name="T13" fmla="*/ 0 h 169"/>
              </a:gdLst>
              <a:ahLst/>
              <a:cxnLst>
                <a:cxn ang="0">
                  <a:pos x="T0" y="T1"/>
                </a:cxn>
                <a:cxn ang="0">
                  <a:pos x="T2" y="T3"/>
                </a:cxn>
                <a:cxn ang="0">
                  <a:pos x="T4" y="T5"/>
                </a:cxn>
                <a:cxn ang="0">
                  <a:pos x="T6" y="T7"/>
                </a:cxn>
                <a:cxn ang="0">
                  <a:pos x="T8" y="T9"/>
                </a:cxn>
                <a:cxn ang="0">
                  <a:pos x="T10" y="T11"/>
                </a:cxn>
                <a:cxn ang="0">
                  <a:pos x="T12" y="T13"/>
                </a:cxn>
              </a:cxnLst>
              <a:rect l="0" t="0" r="r" b="b"/>
              <a:pathLst>
                <a:path w="140" h="169">
                  <a:moveTo>
                    <a:pt x="44" y="0"/>
                  </a:moveTo>
                  <a:lnTo>
                    <a:pt x="74" y="8"/>
                  </a:lnTo>
                  <a:lnTo>
                    <a:pt x="67" y="59"/>
                  </a:lnTo>
                  <a:lnTo>
                    <a:pt x="74" y="81"/>
                  </a:lnTo>
                  <a:lnTo>
                    <a:pt x="140" y="169"/>
                  </a:lnTo>
                  <a:lnTo>
                    <a:pt x="0" y="88"/>
                  </a:lnTo>
                  <a:lnTo>
                    <a:pt x="44" y="0"/>
                  </a:lnTo>
                  <a:close/>
                </a:path>
              </a:pathLst>
            </a:custGeom>
            <a:solidFill>
              <a:srgbClr val="7A92CE"/>
            </a:solidFill>
            <a:ln>
              <a:noFill/>
            </a:ln>
          </p:spPr>
          <p:txBody>
            <a:bodyPr anchor="ctr"/>
            <a:lstStyle/>
            <a:p>
              <a:pPr algn="ctr"/>
            </a:p>
          </p:txBody>
        </p:sp>
        <p:sp>
          <p:nvSpPr>
            <p:cNvPr id="1049581" name="iṩľíḍe"/>
            <p:cNvSpPr/>
            <p:nvPr/>
          </p:nvSpPr>
          <p:spPr bwMode="auto">
            <a:xfrm>
              <a:off x="7947026" y="5129213"/>
              <a:ext cx="244475" cy="222250"/>
            </a:xfrm>
            <a:custGeom>
              <a:avLst/>
              <a:gdLst>
                <a:gd name="T0" fmla="*/ 132 w 154"/>
                <a:gd name="T1" fmla="*/ 0 h 140"/>
                <a:gd name="T2" fmla="*/ 103 w 154"/>
                <a:gd name="T3" fmla="*/ 0 h 140"/>
                <a:gd name="T4" fmla="*/ 96 w 154"/>
                <a:gd name="T5" fmla="*/ 44 h 140"/>
                <a:gd name="T6" fmla="*/ 88 w 154"/>
                <a:gd name="T7" fmla="*/ 66 h 140"/>
                <a:gd name="T8" fmla="*/ 0 w 154"/>
                <a:gd name="T9" fmla="*/ 140 h 140"/>
                <a:gd name="T10" fmla="*/ 154 w 154"/>
                <a:gd name="T11" fmla="*/ 88 h 140"/>
                <a:gd name="T12" fmla="*/ 132 w 154"/>
                <a:gd name="T13" fmla="*/ 0 h 140"/>
              </a:gdLst>
              <a:ahLst/>
              <a:cxnLst>
                <a:cxn ang="0">
                  <a:pos x="T0" y="T1"/>
                </a:cxn>
                <a:cxn ang="0">
                  <a:pos x="T2" y="T3"/>
                </a:cxn>
                <a:cxn ang="0">
                  <a:pos x="T4" y="T5"/>
                </a:cxn>
                <a:cxn ang="0">
                  <a:pos x="T6" y="T7"/>
                </a:cxn>
                <a:cxn ang="0">
                  <a:pos x="T8" y="T9"/>
                </a:cxn>
                <a:cxn ang="0">
                  <a:pos x="T10" y="T11"/>
                </a:cxn>
                <a:cxn ang="0">
                  <a:pos x="T12" y="T13"/>
                </a:cxn>
              </a:cxnLst>
              <a:rect l="0" t="0" r="r" b="b"/>
              <a:pathLst>
                <a:path w="154" h="140">
                  <a:moveTo>
                    <a:pt x="132" y="0"/>
                  </a:moveTo>
                  <a:lnTo>
                    <a:pt x="103" y="0"/>
                  </a:lnTo>
                  <a:lnTo>
                    <a:pt x="96" y="44"/>
                  </a:lnTo>
                  <a:lnTo>
                    <a:pt x="88" y="66"/>
                  </a:lnTo>
                  <a:lnTo>
                    <a:pt x="0" y="140"/>
                  </a:lnTo>
                  <a:lnTo>
                    <a:pt x="154" y="88"/>
                  </a:lnTo>
                  <a:lnTo>
                    <a:pt x="132" y="0"/>
                  </a:lnTo>
                  <a:close/>
                </a:path>
              </a:pathLst>
            </a:custGeom>
            <a:solidFill>
              <a:srgbClr val="7A92CE"/>
            </a:solidFill>
            <a:ln>
              <a:noFill/>
            </a:ln>
          </p:spPr>
          <p:txBody>
            <a:bodyPr anchor="ctr"/>
            <a:lstStyle/>
            <a:p>
              <a:pPr algn="ctr"/>
            </a:p>
          </p:txBody>
        </p:sp>
        <p:sp>
          <p:nvSpPr>
            <p:cNvPr id="1049582" name="îṡlîḋe"/>
            <p:cNvSpPr/>
            <p:nvPr/>
          </p:nvSpPr>
          <p:spPr bwMode="auto">
            <a:xfrm>
              <a:off x="8016876" y="3090863"/>
              <a:ext cx="547688" cy="2201863"/>
            </a:xfrm>
            <a:custGeom>
              <a:avLst/>
              <a:gdLst>
                <a:gd name="T0" fmla="*/ 323 w 345"/>
                <a:gd name="T1" fmla="*/ 0 h 1387"/>
                <a:gd name="T2" fmla="*/ 345 w 345"/>
                <a:gd name="T3" fmla="*/ 726 h 1387"/>
                <a:gd name="T4" fmla="*/ 140 w 345"/>
                <a:gd name="T5" fmla="*/ 1387 h 1387"/>
                <a:gd name="T6" fmla="*/ 81 w 345"/>
                <a:gd name="T7" fmla="*/ 1358 h 1387"/>
                <a:gd name="T8" fmla="*/ 184 w 345"/>
                <a:gd name="T9" fmla="*/ 771 h 1387"/>
                <a:gd name="T10" fmla="*/ 0 w 345"/>
                <a:gd name="T11" fmla="*/ 161 h 1387"/>
                <a:gd name="T12" fmla="*/ 323 w 345"/>
                <a:gd name="T13" fmla="*/ 0 h 1387"/>
              </a:gdLst>
              <a:ahLst/>
              <a:cxnLst>
                <a:cxn ang="0">
                  <a:pos x="T0" y="T1"/>
                </a:cxn>
                <a:cxn ang="0">
                  <a:pos x="T2" y="T3"/>
                </a:cxn>
                <a:cxn ang="0">
                  <a:pos x="T4" y="T5"/>
                </a:cxn>
                <a:cxn ang="0">
                  <a:pos x="T6" y="T7"/>
                </a:cxn>
                <a:cxn ang="0">
                  <a:pos x="T8" y="T9"/>
                </a:cxn>
                <a:cxn ang="0">
                  <a:pos x="T10" y="T11"/>
                </a:cxn>
                <a:cxn ang="0">
                  <a:pos x="T12" y="T13"/>
                </a:cxn>
              </a:cxnLst>
              <a:rect l="0" t="0" r="r" b="b"/>
              <a:pathLst>
                <a:path w="345" h="1387">
                  <a:moveTo>
                    <a:pt x="323" y="0"/>
                  </a:moveTo>
                  <a:lnTo>
                    <a:pt x="345" y="726"/>
                  </a:lnTo>
                  <a:lnTo>
                    <a:pt x="140" y="1387"/>
                  </a:lnTo>
                  <a:lnTo>
                    <a:pt x="81" y="1358"/>
                  </a:lnTo>
                  <a:lnTo>
                    <a:pt x="184" y="771"/>
                  </a:lnTo>
                  <a:lnTo>
                    <a:pt x="0" y="161"/>
                  </a:lnTo>
                  <a:lnTo>
                    <a:pt x="323" y="0"/>
                  </a:lnTo>
                  <a:close/>
                </a:path>
              </a:pathLst>
            </a:custGeom>
            <a:solidFill>
              <a:srgbClr val="11141B"/>
            </a:solidFill>
            <a:ln>
              <a:noFill/>
            </a:ln>
          </p:spPr>
          <p:txBody>
            <a:bodyPr anchor="ctr"/>
            <a:lstStyle/>
            <a:p>
              <a:pPr algn="ctr"/>
            </a:p>
          </p:txBody>
        </p:sp>
        <p:sp>
          <p:nvSpPr>
            <p:cNvPr id="1049583" name="ïS1îḍe"/>
            <p:cNvSpPr/>
            <p:nvPr/>
          </p:nvSpPr>
          <p:spPr bwMode="auto">
            <a:xfrm>
              <a:off x="7656513" y="3090863"/>
              <a:ext cx="547688" cy="2108200"/>
            </a:xfrm>
            <a:custGeom>
              <a:avLst/>
              <a:gdLst>
                <a:gd name="T0" fmla="*/ 271 w 345"/>
                <a:gd name="T1" fmla="*/ 139 h 1328"/>
                <a:gd name="T2" fmla="*/ 271 w 345"/>
                <a:gd name="T3" fmla="*/ 741 h 1328"/>
                <a:gd name="T4" fmla="*/ 345 w 345"/>
                <a:gd name="T5" fmla="*/ 1328 h 1328"/>
                <a:gd name="T6" fmla="*/ 271 w 345"/>
                <a:gd name="T7" fmla="*/ 1328 h 1328"/>
                <a:gd name="T8" fmla="*/ 132 w 345"/>
                <a:gd name="T9" fmla="*/ 734 h 1328"/>
                <a:gd name="T10" fmla="*/ 0 w 345"/>
                <a:gd name="T11" fmla="*/ 0 h 1328"/>
                <a:gd name="T12" fmla="*/ 271 w 345"/>
                <a:gd name="T13" fmla="*/ 139 h 1328"/>
              </a:gdLst>
              <a:ahLst/>
              <a:cxnLst>
                <a:cxn ang="0">
                  <a:pos x="T0" y="T1"/>
                </a:cxn>
                <a:cxn ang="0">
                  <a:pos x="T2" y="T3"/>
                </a:cxn>
                <a:cxn ang="0">
                  <a:pos x="T4" y="T5"/>
                </a:cxn>
                <a:cxn ang="0">
                  <a:pos x="T6" y="T7"/>
                </a:cxn>
                <a:cxn ang="0">
                  <a:pos x="T8" y="T9"/>
                </a:cxn>
                <a:cxn ang="0">
                  <a:pos x="T10" y="T11"/>
                </a:cxn>
                <a:cxn ang="0">
                  <a:pos x="T12" y="T13"/>
                </a:cxn>
              </a:cxnLst>
              <a:rect l="0" t="0" r="r" b="b"/>
              <a:pathLst>
                <a:path w="345" h="1328">
                  <a:moveTo>
                    <a:pt x="271" y="139"/>
                  </a:moveTo>
                  <a:lnTo>
                    <a:pt x="271" y="741"/>
                  </a:lnTo>
                  <a:lnTo>
                    <a:pt x="345" y="1328"/>
                  </a:lnTo>
                  <a:lnTo>
                    <a:pt x="271" y="1328"/>
                  </a:lnTo>
                  <a:lnTo>
                    <a:pt x="132" y="734"/>
                  </a:lnTo>
                  <a:lnTo>
                    <a:pt x="0" y="0"/>
                  </a:lnTo>
                  <a:lnTo>
                    <a:pt x="271" y="139"/>
                  </a:lnTo>
                  <a:close/>
                </a:path>
              </a:pathLst>
            </a:custGeom>
            <a:solidFill>
              <a:srgbClr val="171B23"/>
            </a:solidFill>
            <a:ln>
              <a:noFill/>
            </a:ln>
          </p:spPr>
          <p:txBody>
            <a:bodyPr anchor="ctr"/>
            <a:lstStyle/>
            <a:p>
              <a:pPr algn="ctr"/>
            </a:p>
          </p:txBody>
        </p:sp>
        <p:sp>
          <p:nvSpPr>
            <p:cNvPr id="1049584" name="iSḻiḋé"/>
            <p:cNvSpPr/>
            <p:nvPr/>
          </p:nvSpPr>
          <p:spPr bwMode="auto">
            <a:xfrm>
              <a:off x="7726363" y="3230563"/>
              <a:ext cx="139700" cy="268288"/>
            </a:xfrm>
            <a:custGeom>
              <a:avLst/>
              <a:gdLst>
                <a:gd name="T0" fmla="*/ 0 w 12"/>
                <a:gd name="T1" fmla="*/ 23 h 23"/>
                <a:gd name="T2" fmla="*/ 0 w 12"/>
                <a:gd name="T3" fmla="*/ 22 h 23"/>
                <a:gd name="T4" fmla="*/ 6 w 12"/>
                <a:gd name="T5" fmla="*/ 19 h 23"/>
                <a:gd name="T6" fmla="*/ 9 w 12"/>
                <a:gd name="T7" fmla="*/ 0 h 23"/>
                <a:gd name="T8" fmla="*/ 10 w 12"/>
                <a:gd name="T9" fmla="*/ 0 h 23"/>
                <a:gd name="T10" fmla="*/ 6 w 12"/>
                <a:gd name="T11" fmla="*/ 20 h 23"/>
                <a:gd name="T12" fmla="*/ 0 w 12"/>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2" h="23">
                  <a:moveTo>
                    <a:pt x="0" y="23"/>
                  </a:moveTo>
                  <a:cubicBezTo>
                    <a:pt x="0" y="22"/>
                    <a:pt x="0" y="22"/>
                    <a:pt x="0" y="22"/>
                  </a:cubicBezTo>
                  <a:cubicBezTo>
                    <a:pt x="2" y="22"/>
                    <a:pt x="4" y="21"/>
                    <a:pt x="6" y="19"/>
                  </a:cubicBezTo>
                  <a:cubicBezTo>
                    <a:pt x="11" y="13"/>
                    <a:pt x="9" y="0"/>
                    <a:pt x="9" y="0"/>
                  </a:cubicBezTo>
                  <a:cubicBezTo>
                    <a:pt x="10" y="0"/>
                    <a:pt x="10" y="0"/>
                    <a:pt x="10" y="0"/>
                  </a:cubicBezTo>
                  <a:cubicBezTo>
                    <a:pt x="10" y="1"/>
                    <a:pt x="12" y="14"/>
                    <a:pt x="6" y="20"/>
                  </a:cubicBezTo>
                  <a:cubicBezTo>
                    <a:pt x="5" y="22"/>
                    <a:pt x="3" y="23"/>
                    <a:pt x="0" y="23"/>
                  </a:cubicBezTo>
                  <a:close/>
                </a:path>
              </a:pathLst>
            </a:custGeom>
            <a:solidFill>
              <a:srgbClr val="DDB39B"/>
            </a:solidFill>
            <a:ln>
              <a:noFill/>
            </a:ln>
          </p:spPr>
          <p:txBody>
            <a:bodyPr anchor="ctr"/>
            <a:lstStyle/>
            <a:p>
              <a:pPr algn="ctr"/>
            </a:p>
          </p:txBody>
        </p:sp>
        <p:sp>
          <p:nvSpPr>
            <p:cNvPr id="1049585" name="išlïďê"/>
            <p:cNvSpPr/>
            <p:nvPr/>
          </p:nvSpPr>
          <p:spPr bwMode="auto">
            <a:xfrm>
              <a:off x="8402638" y="3171826"/>
              <a:ext cx="139700" cy="268288"/>
            </a:xfrm>
            <a:custGeom>
              <a:avLst/>
              <a:gdLst>
                <a:gd name="T0" fmla="*/ 12 w 12"/>
                <a:gd name="T1" fmla="*/ 23 h 23"/>
                <a:gd name="T2" fmla="*/ 6 w 12"/>
                <a:gd name="T3" fmla="*/ 20 h 23"/>
                <a:gd name="T4" fmla="*/ 2 w 12"/>
                <a:gd name="T5" fmla="*/ 0 h 23"/>
                <a:gd name="T6" fmla="*/ 3 w 12"/>
                <a:gd name="T7" fmla="*/ 1 h 23"/>
                <a:gd name="T8" fmla="*/ 6 w 12"/>
                <a:gd name="T9" fmla="*/ 20 h 23"/>
                <a:gd name="T10" fmla="*/ 12 w 12"/>
                <a:gd name="T11" fmla="*/ 22 h 23"/>
                <a:gd name="T12" fmla="*/ 12 w 12"/>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2" h="23">
                  <a:moveTo>
                    <a:pt x="12" y="23"/>
                  </a:moveTo>
                  <a:cubicBezTo>
                    <a:pt x="9" y="23"/>
                    <a:pt x="7" y="22"/>
                    <a:pt x="6" y="20"/>
                  </a:cubicBezTo>
                  <a:cubicBezTo>
                    <a:pt x="0" y="14"/>
                    <a:pt x="2" y="1"/>
                    <a:pt x="2" y="0"/>
                  </a:cubicBezTo>
                  <a:cubicBezTo>
                    <a:pt x="3" y="1"/>
                    <a:pt x="3" y="1"/>
                    <a:pt x="3" y="1"/>
                  </a:cubicBezTo>
                  <a:cubicBezTo>
                    <a:pt x="3" y="1"/>
                    <a:pt x="1" y="14"/>
                    <a:pt x="6" y="20"/>
                  </a:cubicBezTo>
                  <a:cubicBezTo>
                    <a:pt x="8" y="21"/>
                    <a:pt x="10" y="22"/>
                    <a:pt x="12" y="22"/>
                  </a:cubicBezTo>
                  <a:lnTo>
                    <a:pt x="12" y="23"/>
                  </a:lnTo>
                  <a:close/>
                </a:path>
              </a:pathLst>
            </a:custGeom>
            <a:solidFill>
              <a:srgbClr val="DDB39B"/>
            </a:solidFill>
            <a:ln>
              <a:noFill/>
            </a:ln>
          </p:spPr>
          <p:txBody>
            <a:bodyPr anchor="ctr"/>
            <a:lstStyle/>
            <a:p>
              <a:pPr algn="ctr"/>
            </a:p>
          </p:txBody>
        </p:sp>
        <p:sp>
          <p:nvSpPr>
            <p:cNvPr id="1049586" name="i$líḍè"/>
            <p:cNvSpPr/>
            <p:nvPr/>
          </p:nvSpPr>
          <p:spPr bwMode="auto">
            <a:xfrm>
              <a:off x="4406901" y="4756151"/>
              <a:ext cx="303213" cy="525463"/>
            </a:xfrm>
            <a:custGeom>
              <a:avLst/>
              <a:gdLst>
                <a:gd name="T0" fmla="*/ 117 w 191"/>
                <a:gd name="T1" fmla="*/ 0 h 331"/>
                <a:gd name="T2" fmla="*/ 161 w 191"/>
                <a:gd name="T3" fmla="*/ 30 h 331"/>
                <a:gd name="T4" fmla="*/ 125 w 191"/>
                <a:gd name="T5" fmla="*/ 110 h 331"/>
                <a:gd name="T6" fmla="*/ 125 w 191"/>
                <a:gd name="T7" fmla="*/ 147 h 331"/>
                <a:gd name="T8" fmla="*/ 191 w 191"/>
                <a:gd name="T9" fmla="*/ 331 h 331"/>
                <a:gd name="T10" fmla="*/ 0 w 191"/>
                <a:gd name="T11" fmla="*/ 118 h 331"/>
                <a:gd name="T12" fmla="*/ 117 w 191"/>
                <a:gd name="T13" fmla="*/ 0 h 331"/>
              </a:gdLst>
              <a:ahLst/>
              <a:cxnLst>
                <a:cxn ang="0">
                  <a:pos x="T0" y="T1"/>
                </a:cxn>
                <a:cxn ang="0">
                  <a:pos x="T2" y="T3"/>
                </a:cxn>
                <a:cxn ang="0">
                  <a:pos x="T4" y="T5"/>
                </a:cxn>
                <a:cxn ang="0">
                  <a:pos x="T6" y="T7"/>
                </a:cxn>
                <a:cxn ang="0">
                  <a:pos x="T8" y="T9"/>
                </a:cxn>
                <a:cxn ang="0">
                  <a:pos x="T10" y="T11"/>
                </a:cxn>
                <a:cxn ang="0">
                  <a:pos x="T12" y="T13"/>
                </a:cxn>
              </a:cxnLst>
              <a:rect l="0" t="0" r="r" b="b"/>
              <a:pathLst>
                <a:path w="191" h="331">
                  <a:moveTo>
                    <a:pt x="117" y="0"/>
                  </a:moveTo>
                  <a:lnTo>
                    <a:pt x="161" y="30"/>
                  </a:lnTo>
                  <a:lnTo>
                    <a:pt x="125" y="110"/>
                  </a:lnTo>
                  <a:lnTo>
                    <a:pt x="125" y="147"/>
                  </a:lnTo>
                  <a:lnTo>
                    <a:pt x="191" y="331"/>
                  </a:lnTo>
                  <a:lnTo>
                    <a:pt x="0" y="118"/>
                  </a:lnTo>
                  <a:lnTo>
                    <a:pt x="117" y="0"/>
                  </a:lnTo>
                  <a:close/>
                </a:path>
              </a:pathLst>
            </a:custGeom>
            <a:solidFill>
              <a:srgbClr val="171B23"/>
            </a:solidFill>
            <a:ln>
              <a:noFill/>
            </a:ln>
          </p:spPr>
          <p:txBody>
            <a:bodyPr anchor="ctr"/>
            <a:lstStyle/>
            <a:p>
              <a:pPr algn="ctr"/>
            </a:p>
          </p:txBody>
        </p:sp>
        <p:sp>
          <p:nvSpPr>
            <p:cNvPr id="1049587" name="iślïḑè"/>
            <p:cNvSpPr/>
            <p:nvPr/>
          </p:nvSpPr>
          <p:spPr bwMode="auto">
            <a:xfrm>
              <a:off x="3894138" y="3125788"/>
              <a:ext cx="1643063" cy="1782763"/>
            </a:xfrm>
            <a:custGeom>
              <a:avLst/>
              <a:gdLst>
                <a:gd name="T0" fmla="*/ 40 w 141"/>
                <a:gd name="T1" fmla="*/ 0 h 153"/>
                <a:gd name="T2" fmla="*/ 129 w 141"/>
                <a:gd name="T3" fmla="*/ 28 h 153"/>
                <a:gd name="T4" fmla="*/ 132 w 141"/>
                <a:gd name="T5" fmla="*/ 57 h 153"/>
                <a:gd name="T6" fmla="*/ 62 w 141"/>
                <a:gd name="T7" fmla="*/ 153 h 153"/>
                <a:gd name="T8" fmla="*/ 53 w 141"/>
                <a:gd name="T9" fmla="*/ 145 h 153"/>
                <a:gd name="T10" fmla="*/ 97 w 141"/>
                <a:gd name="T11" fmla="*/ 51 h 153"/>
                <a:gd name="T12" fmla="*/ 0 w 141"/>
                <a:gd name="T13" fmla="*/ 29 h 153"/>
                <a:gd name="T14" fmla="*/ 40 w 141"/>
                <a:gd name="T15" fmla="*/ 0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153">
                  <a:moveTo>
                    <a:pt x="40" y="0"/>
                  </a:moveTo>
                  <a:cubicBezTo>
                    <a:pt x="40" y="0"/>
                    <a:pt x="106" y="16"/>
                    <a:pt x="129" y="28"/>
                  </a:cubicBezTo>
                  <a:cubicBezTo>
                    <a:pt x="137" y="31"/>
                    <a:pt x="141" y="41"/>
                    <a:pt x="132" y="57"/>
                  </a:cubicBezTo>
                  <a:cubicBezTo>
                    <a:pt x="121" y="77"/>
                    <a:pt x="62" y="153"/>
                    <a:pt x="62" y="153"/>
                  </a:cubicBezTo>
                  <a:cubicBezTo>
                    <a:pt x="53" y="145"/>
                    <a:pt x="53" y="145"/>
                    <a:pt x="53" y="145"/>
                  </a:cubicBezTo>
                  <a:cubicBezTo>
                    <a:pt x="97" y="51"/>
                    <a:pt x="97" y="51"/>
                    <a:pt x="97" y="51"/>
                  </a:cubicBezTo>
                  <a:cubicBezTo>
                    <a:pt x="0" y="29"/>
                    <a:pt x="0" y="29"/>
                    <a:pt x="0" y="29"/>
                  </a:cubicBezTo>
                  <a:lnTo>
                    <a:pt x="40" y="0"/>
                  </a:lnTo>
                  <a:close/>
                </a:path>
              </a:pathLst>
            </a:custGeom>
            <a:solidFill>
              <a:srgbClr val="6884BC"/>
            </a:solidFill>
            <a:ln>
              <a:noFill/>
            </a:ln>
          </p:spPr>
          <p:txBody>
            <a:bodyPr anchor="ctr"/>
            <a:lstStyle/>
            <a:p>
              <a:pPr algn="ctr"/>
            </a:p>
          </p:txBody>
        </p:sp>
        <p:sp>
          <p:nvSpPr>
            <p:cNvPr id="1049588" name="ïṩľide"/>
            <p:cNvSpPr/>
            <p:nvPr/>
          </p:nvSpPr>
          <p:spPr bwMode="auto">
            <a:xfrm>
              <a:off x="4535488" y="3254376"/>
              <a:ext cx="849313" cy="1619250"/>
            </a:xfrm>
            <a:custGeom>
              <a:avLst/>
              <a:gdLst>
                <a:gd name="T0" fmla="*/ 4 w 73"/>
                <a:gd name="T1" fmla="*/ 139 h 139"/>
                <a:gd name="T2" fmla="*/ 4 w 73"/>
                <a:gd name="T3" fmla="*/ 139 h 139"/>
                <a:gd name="T4" fmla="*/ 66 w 73"/>
                <a:gd name="T5" fmla="*/ 39 h 139"/>
                <a:gd name="T6" fmla="*/ 70 w 73"/>
                <a:gd name="T7" fmla="*/ 25 h 139"/>
                <a:gd name="T8" fmla="*/ 0 w 73"/>
                <a:gd name="T9" fmla="*/ 1 h 139"/>
                <a:gd name="T10" fmla="*/ 0 w 73"/>
                <a:gd name="T11" fmla="*/ 0 h 139"/>
                <a:gd name="T12" fmla="*/ 71 w 73"/>
                <a:gd name="T13" fmla="*/ 24 h 139"/>
                <a:gd name="T14" fmla="*/ 67 w 73"/>
                <a:gd name="T15" fmla="*/ 39 h 139"/>
                <a:gd name="T16" fmla="*/ 4 w 73"/>
                <a:gd name="T1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39">
                  <a:moveTo>
                    <a:pt x="4" y="139"/>
                  </a:moveTo>
                  <a:cubicBezTo>
                    <a:pt x="4" y="139"/>
                    <a:pt x="4" y="139"/>
                    <a:pt x="4" y="139"/>
                  </a:cubicBezTo>
                  <a:cubicBezTo>
                    <a:pt x="4" y="138"/>
                    <a:pt x="50" y="66"/>
                    <a:pt x="66" y="39"/>
                  </a:cubicBezTo>
                  <a:cubicBezTo>
                    <a:pt x="69" y="33"/>
                    <a:pt x="72" y="29"/>
                    <a:pt x="70" y="25"/>
                  </a:cubicBezTo>
                  <a:cubicBezTo>
                    <a:pt x="67" y="17"/>
                    <a:pt x="49" y="11"/>
                    <a:pt x="0" y="1"/>
                  </a:cubicBezTo>
                  <a:cubicBezTo>
                    <a:pt x="0" y="0"/>
                    <a:pt x="0" y="0"/>
                    <a:pt x="0" y="0"/>
                  </a:cubicBezTo>
                  <a:cubicBezTo>
                    <a:pt x="50" y="11"/>
                    <a:pt x="68" y="17"/>
                    <a:pt x="71" y="24"/>
                  </a:cubicBezTo>
                  <a:cubicBezTo>
                    <a:pt x="73" y="29"/>
                    <a:pt x="70" y="33"/>
                    <a:pt x="67" y="39"/>
                  </a:cubicBezTo>
                  <a:cubicBezTo>
                    <a:pt x="51" y="67"/>
                    <a:pt x="5" y="139"/>
                    <a:pt x="4" y="139"/>
                  </a:cubicBezTo>
                  <a:close/>
                </a:path>
              </a:pathLst>
            </a:custGeom>
            <a:solidFill>
              <a:srgbClr val="486799"/>
            </a:solidFill>
            <a:ln>
              <a:noFill/>
            </a:ln>
          </p:spPr>
          <p:txBody>
            <a:bodyPr anchor="ctr"/>
            <a:lstStyle/>
            <a:p>
              <a:pPr algn="ctr"/>
            </a:p>
          </p:txBody>
        </p:sp>
        <p:sp>
          <p:nvSpPr>
            <p:cNvPr id="1049589" name="ï$ḻïḑè"/>
            <p:cNvSpPr/>
            <p:nvPr/>
          </p:nvSpPr>
          <p:spPr bwMode="auto">
            <a:xfrm>
              <a:off x="3509963" y="1774826"/>
              <a:ext cx="815975" cy="1257300"/>
            </a:xfrm>
            <a:custGeom>
              <a:avLst/>
              <a:gdLst>
                <a:gd name="T0" fmla="*/ 44 w 70"/>
                <a:gd name="T1" fmla="*/ 4 h 108"/>
                <a:gd name="T2" fmla="*/ 32 w 70"/>
                <a:gd name="T3" fmla="*/ 17 h 108"/>
                <a:gd name="T4" fmla="*/ 21 w 70"/>
                <a:gd name="T5" fmla="*/ 38 h 108"/>
                <a:gd name="T6" fmla="*/ 4 w 70"/>
                <a:gd name="T7" fmla="*/ 69 h 108"/>
                <a:gd name="T8" fmla="*/ 6 w 70"/>
                <a:gd name="T9" fmla="*/ 101 h 108"/>
                <a:gd name="T10" fmla="*/ 23 w 70"/>
                <a:gd name="T11" fmla="*/ 97 h 108"/>
                <a:gd name="T12" fmla="*/ 48 w 70"/>
                <a:gd name="T13" fmla="*/ 59 h 108"/>
                <a:gd name="T14" fmla="*/ 64 w 70"/>
                <a:gd name="T15" fmla="*/ 48 h 108"/>
                <a:gd name="T16" fmla="*/ 64 w 70"/>
                <a:gd name="T17" fmla="*/ 31 h 108"/>
                <a:gd name="T18" fmla="*/ 56 w 70"/>
                <a:gd name="T19" fmla="*/ 5 h 108"/>
                <a:gd name="T20" fmla="*/ 44 w 70"/>
                <a:gd name="T21" fmla="*/ 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08">
                  <a:moveTo>
                    <a:pt x="44" y="4"/>
                  </a:moveTo>
                  <a:cubicBezTo>
                    <a:pt x="44" y="4"/>
                    <a:pt x="32" y="9"/>
                    <a:pt x="32" y="17"/>
                  </a:cubicBezTo>
                  <a:cubicBezTo>
                    <a:pt x="31" y="25"/>
                    <a:pt x="29" y="30"/>
                    <a:pt x="21" y="38"/>
                  </a:cubicBezTo>
                  <a:cubicBezTo>
                    <a:pt x="13" y="46"/>
                    <a:pt x="0" y="60"/>
                    <a:pt x="4" y="69"/>
                  </a:cubicBezTo>
                  <a:cubicBezTo>
                    <a:pt x="9" y="83"/>
                    <a:pt x="0" y="93"/>
                    <a:pt x="6" y="101"/>
                  </a:cubicBezTo>
                  <a:cubicBezTo>
                    <a:pt x="11" y="108"/>
                    <a:pt x="21" y="102"/>
                    <a:pt x="23" y="97"/>
                  </a:cubicBezTo>
                  <a:cubicBezTo>
                    <a:pt x="26" y="92"/>
                    <a:pt x="45" y="68"/>
                    <a:pt x="48" y="59"/>
                  </a:cubicBezTo>
                  <a:cubicBezTo>
                    <a:pt x="50" y="51"/>
                    <a:pt x="61" y="54"/>
                    <a:pt x="64" y="48"/>
                  </a:cubicBezTo>
                  <a:cubicBezTo>
                    <a:pt x="67" y="42"/>
                    <a:pt x="63" y="34"/>
                    <a:pt x="64" y="31"/>
                  </a:cubicBezTo>
                  <a:cubicBezTo>
                    <a:pt x="70" y="19"/>
                    <a:pt x="63" y="10"/>
                    <a:pt x="56" y="5"/>
                  </a:cubicBezTo>
                  <a:cubicBezTo>
                    <a:pt x="48" y="0"/>
                    <a:pt x="44" y="4"/>
                    <a:pt x="44" y="4"/>
                  </a:cubicBezTo>
                  <a:close/>
                </a:path>
              </a:pathLst>
            </a:custGeom>
            <a:solidFill>
              <a:srgbClr val="EFCCB9"/>
            </a:solidFill>
            <a:ln>
              <a:noFill/>
            </a:ln>
          </p:spPr>
          <p:txBody>
            <a:bodyPr anchor="ctr"/>
            <a:lstStyle/>
            <a:p>
              <a:pPr algn="ctr"/>
            </a:p>
          </p:txBody>
        </p:sp>
        <p:sp>
          <p:nvSpPr>
            <p:cNvPr id="1049590" name="íšlîḋé"/>
            <p:cNvSpPr/>
            <p:nvPr/>
          </p:nvSpPr>
          <p:spPr bwMode="auto">
            <a:xfrm>
              <a:off x="6013451" y="4908551"/>
              <a:ext cx="665163" cy="325438"/>
            </a:xfrm>
            <a:custGeom>
              <a:avLst/>
              <a:gdLst>
                <a:gd name="T0" fmla="*/ 0 w 419"/>
                <a:gd name="T1" fmla="*/ 44 h 205"/>
                <a:gd name="T2" fmla="*/ 52 w 419"/>
                <a:gd name="T3" fmla="*/ 0 h 205"/>
                <a:gd name="T4" fmla="*/ 133 w 419"/>
                <a:gd name="T5" fmla="*/ 58 h 205"/>
                <a:gd name="T6" fmla="*/ 184 w 419"/>
                <a:gd name="T7" fmla="*/ 73 h 205"/>
                <a:gd name="T8" fmla="*/ 419 w 419"/>
                <a:gd name="T9" fmla="*/ 36 h 205"/>
                <a:gd name="T10" fmla="*/ 111 w 419"/>
                <a:gd name="T11" fmla="*/ 205 h 205"/>
                <a:gd name="T12" fmla="*/ 0 w 419"/>
                <a:gd name="T13" fmla="*/ 44 h 205"/>
              </a:gdLst>
              <a:ahLst/>
              <a:cxnLst>
                <a:cxn ang="0">
                  <a:pos x="T0" y="T1"/>
                </a:cxn>
                <a:cxn ang="0">
                  <a:pos x="T2" y="T3"/>
                </a:cxn>
                <a:cxn ang="0">
                  <a:pos x="T4" y="T5"/>
                </a:cxn>
                <a:cxn ang="0">
                  <a:pos x="T6" y="T7"/>
                </a:cxn>
                <a:cxn ang="0">
                  <a:pos x="T8" y="T9"/>
                </a:cxn>
                <a:cxn ang="0">
                  <a:pos x="T10" y="T11"/>
                </a:cxn>
                <a:cxn ang="0">
                  <a:pos x="T12" y="T13"/>
                </a:cxn>
              </a:cxnLst>
              <a:rect l="0" t="0" r="r" b="b"/>
              <a:pathLst>
                <a:path w="419" h="205">
                  <a:moveTo>
                    <a:pt x="0" y="44"/>
                  </a:moveTo>
                  <a:lnTo>
                    <a:pt x="52" y="0"/>
                  </a:lnTo>
                  <a:lnTo>
                    <a:pt x="133" y="58"/>
                  </a:lnTo>
                  <a:lnTo>
                    <a:pt x="184" y="73"/>
                  </a:lnTo>
                  <a:lnTo>
                    <a:pt x="419" y="36"/>
                  </a:lnTo>
                  <a:lnTo>
                    <a:pt x="111" y="205"/>
                  </a:lnTo>
                  <a:lnTo>
                    <a:pt x="0" y="44"/>
                  </a:lnTo>
                  <a:close/>
                </a:path>
              </a:pathLst>
            </a:custGeom>
            <a:solidFill>
              <a:srgbClr val="171B23"/>
            </a:solidFill>
            <a:ln>
              <a:noFill/>
            </a:ln>
          </p:spPr>
          <p:txBody>
            <a:bodyPr anchor="ctr"/>
            <a:lstStyle/>
            <a:p>
              <a:pPr algn="ctr"/>
            </a:p>
          </p:txBody>
        </p:sp>
        <p:sp>
          <p:nvSpPr>
            <p:cNvPr id="1049591" name="ïṣļíḓê"/>
            <p:cNvSpPr/>
            <p:nvPr/>
          </p:nvSpPr>
          <p:spPr bwMode="auto">
            <a:xfrm>
              <a:off x="3835401" y="3289301"/>
              <a:ext cx="2319338" cy="1735138"/>
            </a:xfrm>
            <a:custGeom>
              <a:avLst/>
              <a:gdLst>
                <a:gd name="T0" fmla="*/ 1 w 199"/>
                <a:gd name="T1" fmla="*/ 16 h 149"/>
                <a:gd name="T2" fmla="*/ 26 w 199"/>
                <a:gd name="T3" fmla="*/ 45 h 149"/>
                <a:gd name="T4" fmla="*/ 93 w 199"/>
                <a:gd name="T5" fmla="*/ 46 h 149"/>
                <a:gd name="T6" fmla="*/ 190 w 199"/>
                <a:gd name="T7" fmla="*/ 149 h 149"/>
                <a:gd name="T8" fmla="*/ 199 w 199"/>
                <a:gd name="T9" fmla="*/ 143 h 149"/>
                <a:gd name="T10" fmla="*/ 134 w 199"/>
                <a:gd name="T11" fmla="*/ 39 h 149"/>
                <a:gd name="T12" fmla="*/ 120 w 199"/>
                <a:gd name="T13" fmla="*/ 20 h 149"/>
                <a:gd name="T14" fmla="*/ 32 w 199"/>
                <a:gd name="T15" fmla="*/ 0 h 149"/>
                <a:gd name="T16" fmla="*/ 1 w 199"/>
                <a:gd name="T17" fmla="*/ 1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49">
                  <a:moveTo>
                    <a:pt x="1" y="16"/>
                  </a:moveTo>
                  <a:cubicBezTo>
                    <a:pt x="1" y="16"/>
                    <a:pt x="0" y="39"/>
                    <a:pt x="26" y="45"/>
                  </a:cubicBezTo>
                  <a:cubicBezTo>
                    <a:pt x="26" y="45"/>
                    <a:pt x="49" y="45"/>
                    <a:pt x="93" y="46"/>
                  </a:cubicBezTo>
                  <a:cubicBezTo>
                    <a:pt x="190" y="149"/>
                    <a:pt x="190" y="149"/>
                    <a:pt x="190" y="149"/>
                  </a:cubicBezTo>
                  <a:cubicBezTo>
                    <a:pt x="199" y="143"/>
                    <a:pt x="199" y="143"/>
                    <a:pt x="199" y="143"/>
                  </a:cubicBezTo>
                  <a:cubicBezTo>
                    <a:pt x="134" y="39"/>
                    <a:pt x="134" y="39"/>
                    <a:pt x="134" y="39"/>
                  </a:cubicBezTo>
                  <a:cubicBezTo>
                    <a:pt x="134" y="39"/>
                    <a:pt x="125" y="23"/>
                    <a:pt x="120" y="20"/>
                  </a:cubicBezTo>
                  <a:cubicBezTo>
                    <a:pt x="102" y="9"/>
                    <a:pt x="32" y="0"/>
                    <a:pt x="32" y="0"/>
                  </a:cubicBezTo>
                  <a:lnTo>
                    <a:pt x="1" y="16"/>
                  </a:lnTo>
                  <a:close/>
                </a:path>
              </a:pathLst>
            </a:custGeom>
            <a:solidFill>
              <a:srgbClr val="7A92CE"/>
            </a:solidFill>
            <a:ln>
              <a:noFill/>
            </a:ln>
          </p:spPr>
          <p:txBody>
            <a:bodyPr anchor="ctr"/>
            <a:lstStyle/>
            <a:p>
              <a:pPr algn="ctr"/>
            </a:p>
          </p:txBody>
        </p:sp>
        <p:sp>
          <p:nvSpPr>
            <p:cNvPr id="1049592" name="ïṡļîḍe"/>
            <p:cNvSpPr/>
            <p:nvPr/>
          </p:nvSpPr>
          <p:spPr bwMode="auto">
            <a:xfrm>
              <a:off x="5478463" y="2695576"/>
              <a:ext cx="244475" cy="139700"/>
            </a:xfrm>
            <a:custGeom>
              <a:avLst/>
              <a:gdLst>
                <a:gd name="T0" fmla="*/ 0 w 21"/>
                <a:gd name="T1" fmla="*/ 6 h 12"/>
                <a:gd name="T2" fmla="*/ 15 w 21"/>
                <a:gd name="T3" fmla="*/ 2 h 12"/>
                <a:gd name="T4" fmla="*/ 0 w 21"/>
                <a:gd name="T5" fmla="*/ 9 h 12"/>
                <a:gd name="T6" fmla="*/ 0 w 21"/>
                <a:gd name="T7" fmla="*/ 6 h 12"/>
              </a:gdLst>
              <a:ahLst/>
              <a:cxnLst>
                <a:cxn ang="0">
                  <a:pos x="T0" y="T1"/>
                </a:cxn>
                <a:cxn ang="0">
                  <a:pos x="T2" y="T3"/>
                </a:cxn>
                <a:cxn ang="0">
                  <a:pos x="T4" y="T5"/>
                </a:cxn>
                <a:cxn ang="0">
                  <a:pos x="T6" y="T7"/>
                </a:cxn>
              </a:cxnLst>
              <a:rect l="0" t="0" r="r" b="b"/>
              <a:pathLst>
                <a:path w="21" h="12">
                  <a:moveTo>
                    <a:pt x="0" y="6"/>
                  </a:moveTo>
                  <a:cubicBezTo>
                    <a:pt x="0" y="6"/>
                    <a:pt x="13" y="0"/>
                    <a:pt x="15" y="2"/>
                  </a:cubicBezTo>
                  <a:cubicBezTo>
                    <a:pt x="17" y="4"/>
                    <a:pt x="21" y="12"/>
                    <a:pt x="0" y="9"/>
                  </a:cubicBezTo>
                  <a:lnTo>
                    <a:pt x="0" y="6"/>
                  </a:lnTo>
                  <a:close/>
                </a:path>
              </a:pathLst>
            </a:custGeom>
            <a:solidFill>
              <a:srgbClr val="FE7A42"/>
            </a:solidFill>
            <a:ln>
              <a:noFill/>
            </a:ln>
          </p:spPr>
          <p:txBody>
            <a:bodyPr anchor="ctr"/>
            <a:lstStyle/>
            <a:p>
              <a:pPr algn="ctr"/>
            </a:p>
          </p:txBody>
        </p:sp>
        <p:sp>
          <p:nvSpPr>
            <p:cNvPr id="1049593" name="isľîḋê"/>
            <p:cNvSpPr/>
            <p:nvPr/>
          </p:nvSpPr>
          <p:spPr bwMode="auto">
            <a:xfrm>
              <a:off x="4197351" y="2124076"/>
              <a:ext cx="1327150" cy="1001713"/>
            </a:xfrm>
            <a:custGeom>
              <a:avLst/>
              <a:gdLst>
                <a:gd name="T0" fmla="*/ 7 w 114"/>
                <a:gd name="T1" fmla="*/ 31 h 86"/>
                <a:gd name="T2" fmla="*/ 36 w 114"/>
                <a:gd name="T3" fmla="*/ 86 h 86"/>
                <a:gd name="T4" fmla="*/ 114 w 114"/>
                <a:gd name="T5" fmla="*/ 58 h 86"/>
                <a:gd name="T6" fmla="*/ 113 w 114"/>
                <a:gd name="T7" fmla="*/ 53 h 86"/>
                <a:gd name="T8" fmla="*/ 49 w 114"/>
                <a:gd name="T9" fmla="*/ 64 h 86"/>
                <a:gd name="T10" fmla="*/ 20 w 114"/>
                <a:gd name="T11" fmla="*/ 17 h 86"/>
                <a:gd name="T12" fmla="*/ 0 w 114"/>
                <a:gd name="T13" fmla="*/ 7 h 86"/>
                <a:gd name="T14" fmla="*/ 7 w 114"/>
                <a:gd name="T15" fmla="*/ 31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86">
                  <a:moveTo>
                    <a:pt x="7" y="31"/>
                  </a:moveTo>
                  <a:cubicBezTo>
                    <a:pt x="36" y="86"/>
                    <a:pt x="36" y="86"/>
                    <a:pt x="36" y="86"/>
                  </a:cubicBezTo>
                  <a:cubicBezTo>
                    <a:pt x="114" y="58"/>
                    <a:pt x="114" y="58"/>
                    <a:pt x="114" y="58"/>
                  </a:cubicBezTo>
                  <a:cubicBezTo>
                    <a:pt x="113" y="53"/>
                    <a:pt x="113" y="53"/>
                    <a:pt x="113" y="53"/>
                  </a:cubicBezTo>
                  <a:cubicBezTo>
                    <a:pt x="49" y="64"/>
                    <a:pt x="49" y="64"/>
                    <a:pt x="49" y="64"/>
                  </a:cubicBezTo>
                  <a:cubicBezTo>
                    <a:pt x="20" y="17"/>
                    <a:pt x="20" y="17"/>
                    <a:pt x="20" y="17"/>
                  </a:cubicBezTo>
                  <a:cubicBezTo>
                    <a:pt x="20" y="17"/>
                    <a:pt x="11" y="0"/>
                    <a:pt x="0" y="7"/>
                  </a:cubicBezTo>
                  <a:cubicBezTo>
                    <a:pt x="0" y="7"/>
                    <a:pt x="1" y="20"/>
                    <a:pt x="7" y="31"/>
                  </a:cubicBezTo>
                  <a:close/>
                </a:path>
              </a:pathLst>
            </a:custGeom>
            <a:solidFill>
              <a:srgbClr val="DB2C39"/>
            </a:solidFill>
            <a:ln>
              <a:noFill/>
            </a:ln>
          </p:spPr>
          <p:txBody>
            <a:bodyPr anchor="ctr"/>
            <a:lstStyle/>
            <a:p>
              <a:pPr algn="ctr"/>
            </a:p>
          </p:txBody>
        </p:sp>
        <p:sp>
          <p:nvSpPr>
            <p:cNvPr id="1049594" name="iSḷidé"/>
            <p:cNvSpPr/>
            <p:nvPr/>
          </p:nvSpPr>
          <p:spPr bwMode="auto">
            <a:xfrm>
              <a:off x="3730626" y="2182813"/>
              <a:ext cx="909638" cy="1304925"/>
            </a:xfrm>
            <a:custGeom>
              <a:avLst/>
              <a:gdLst>
                <a:gd name="T0" fmla="*/ 8 w 78"/>
                <a:gd name="T1" fmla="*/ 12 h 112"/>
                <a:gd name="T2" fmla="*/ 1 w 78"/>
                <a:gd name="T3" fmla="*/ 38 h 112"/>
                <a:gd name="T4" fmla="*/ 11 w 78"/>
                <a:gd name="T5" fmla="*/ 78 h 112"/>
                <a:gd name="T6" fmla="*/ 9 w 78"/>
                <a:gd name="T7" fmla="*/ 112 h 112"/>
                <a:gd name="T8" fmla="*/ 78 w 78"/>
                <a:gd name="T9" fmla="*/ 89 h 112"/>
                <a:gd name="T10" fmla="*/ 74 w 78"/>
                <a:gd name="T11" fmla="*/ 59 h 112"/>
                <a:gd name="T12" fmla="*/ 64 w 78"/>
                <a:gd name="T13" fmla="*/ 48 h 112"/>
                <a:gd name="T14" fmla="*/ 67 w 78"/>
                <a:gd name="T15" fmla="*/ 35 h 112"/>
                <a:gd name="T16" fmla="*/ 44 w 78"/>
                <a:gd name="T17" fmla="*/ 0 h 112"/>
                <a:gd name="T18" fmla="*/ 8 w 78"/>
                <a:gd name="T19" fmla="*/ 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112">
                  <a:moveTo>
                    <a:pt x="8" y="12"/>
                  </a:moveTo>
                  <a:cubicBezTo>
                    <a:pt x="8" y="12"/>
                    <a:pt x="2" y="20"/>
                    <a:pt x="1" y="38"/>
                  </a:cubicBezTo>
                  <a:cubicBezTo>
                    <a:pt x="0" y="56"/>
                    <a:pt x="11" y="78"/>
                    <a:pt x="11" y="78"/>
                  </a:cubicBezTo>
                  <a:cubicBezTo>
                    <a:pt x="9" y="112"/>
                    <a:pt x="9" y="112"/>
                    <a:pt x="9" y="112"/>
                  </a:cubicBezTo>
                  <a:cubicBezTo>
                    <a:pt x="78" y="89"/>
                    <a:pt x="78" y="89"/>
                    <a:pt x="78" y="89"/>
                  </a:cubicBezTo>
                  <a:cubicBezTo>
                    <a:pt x="74" y="59"/>
                    <a:pt x="74" y="59"/>
                    <a:pt x="74" y="59"/>
                  </a:cubicBezTo>
                  <a:cubicBezTo>
                    <a:pt x="64" y="48"/>
                    <a:pt x="64" y="48"/>
                    <a:pt x="64" y="48"/>
                  </a:cubicBezTo>
                  <a:cubicBezTo>
                    <a:pt x="67" y="35"/>
                    <a:pt x="67" y="35"/>
                    <a:pt x="67" y="35"/>
                  </a:cubicBezTo>
                  <a:cubicBezTo>
                    <a:pt x="44" y="0"/>
                    <a:pt x="44" y="0"/>
                    <a:pt x="44" y="0"/>
                  </a:cubicBezTo>
                  <a:lnTo>
                    <a:pt x="8" y="12"/>
                  </a:lnTo>
                  <a:close/>
                </a:path>
              </a:pathLst>
            </a:custGeom>
            <a:solidFill>
              <a:srgbClr val="171B23"/>
            </a:solidFill>
            <a:ln>
              <a:noFill/>
            </a:ln>
          </p:spPr>
          <p:txBody>
            <a:bodyPr anchor="ctr"/>
            <a:lstStyle/>
            <a:p>
              <a:pPr algn="ctr"/>
            </a:p>
          </p:txBody>
        </p:sp>
        <p:sp>
          <p:nvSpPr>
            <p:cNvPr id="1049595" name="ïSḷïďé"/>
            <p:cNvSpPr/>
            <p:nvPr/>
          </p:nvSpPr>
          <p:spPr bwMode="auto">
            <a:xfrm>
              <a:off x="4884738" y="3055938"/>
              <a:ext cx="2038350" cy="93663"/>
            </a:xfrm>
            <a:prstGeom prst="rect">
              <a:avLst/>
            </a:prstGeom>
            <a:solidFill>
              <a:srgbClr val="552226"/>
            </a:solidFill>
            <a:ln>
              <a:noFill/>
            </a:ln>
          </p:spPr>
          <p:txBody>
            <a:bodyPr anchor="ctr"/>
            <a:lstStyle/>
            <a:p>
              <a:pPr algn="ctr"/>
            </a:p>
          </p:txBody>
        </p:sp>
        <p:sp>
          <p:nvSpPr>
            <p:cNvPr id="1049596" name="iṩ1îďê"/>
            <p:cNvSpPr/>
            <p:nvPr/>
          </p:nvSpPr>
          <p:spPr bwMode="auto">
            <a:xfrm>
              <a:off x="5070476" y="5257801"/>
              <a:ext cx="1538288" cy="58738"/>
            </a:xfrm>
            <a:prstGeom prst="rect">
              <a:avLst/>
            </a:prstGeom>
            <a:solidFill>
              <a:srgbClr val="552226"/>
            </a:solidFill>
            <a:ln>
              <a:noFill/>
            </a:ln>
          </p:spPr>
          <p:txBody>
            <a:bodyPr anchor="ctr"/>
            <a:lstStyle/>
            <a:p>
              <a:pPr algn="ctr"/>
            </a:p>
          </p:txBody>
        </p:sp>
        <p:sp>
          <p:nvSpPr>
            <p:cNvPr id="1049597" name="ïṡḷíḋé"/>
            <p:cNvSpPr/>
            <p:nvPr/>
          </p:nvSpPr>
          <p:spPr bwMode="auto">
            <a:xfrm>
              <a:off x="5768976" y="3101976"/>
              <a:ext cx="82550" cy="2179638"/>
            </a:xfrm>
            <a:prstGeom prst="rect">
              <a:avLst/>
            </a:prstGeom>
            <a:solidFill>
              <a:srgbClr val="552226"/>
            </a:solidFill>
            <a:ln>
              <a:noFill/>
            </a:ln>
          </p:spPr>
          <p:txBody>
            <a:bodyPr anchor="ctr"/>
            <a:lstStyle/>
            <a:p>
              <a:pPr algn="ctr"/>
            </a:p>
          </p:txBody>
        </p:sp>
        <p:sp>
          <p:nvSpPr>
            <p:cNvPr id="1049598" name="íśḷîďè"/>
            <p:cNvSpPr/>
            <p:nvPr/>
          </p:nvSpPr>
          <p:spPr bwMode="auto">
            <a:xfrm>
              <a:off x="3941763" y="2089151"/>
              <a:ext cx="266700" cy="395288"/>
            </a:xfrm>
            <a:custGeom>
              <a:avLst/>
              <a:gdLst>
                <a:gd name="T0" fmla="*/ 5 w 23"/>
                <a:gd name="T1" fmla="*/ 0 h 34"/>
                <a:gd name="T2" fmla="*/ 0 w 23"/>
                <a:gd name="T3" fmla="*/ 18 h 34"/>
                <a:gd name="T4" fmla="*/ 21 w 23"/>
                <a:gd name="T5" fmla="*/ 25 h 34"/>
                <a:gd name="T6" fmla="*/ 17 w 23"/>
                <a:gd name="T7" fmla="*/ 0 h 34"/>
                <a:gd name="T8" fmla="*/ 5 w 23"/>
                <a:gd name="T9" fmla="*/ 0 h 34"/>
              </a:gdLst>
              <a:ahLst/>
              <a:cxnLst>
                <a:cxn ang="0">
                  <a:pos x="T0" y="T1"/>
                </a:cxn>
                <a:cxn ang="0">
                  <a:pos x="T2" y="T3"/>
                </a:cxn>
                <a:cxn ang="0">
                  <a:pos x="T4" y="T5"/>
                </a:cxn>
                <a:cxn ang="0">
                  <a:pos x="T6" y="T7"/>
                </a:cxn>
                <a:cxn ang="0">
                  <a:pos x="T8" y="T9"/>
                </a:cxn>
              </a:cxnLst>
              <a:rect l="0" t="0" r="r" b="b"/>
              <a:pathLst>
                <a:path w="23" h="34">
                  <a:moveTo>
                    <a:pt x="5" y="0"/>
                  </a:moveTo>
                  <a:cubicBezTo>
                    <a:pt x="0" y="18"/>
                    <a:pt x="0" y="18"/>
                    <a:pt x="0" y="18"/>
                  </a:cubicBezTo>
                  <a:cubicBezTo>
                    <a:pt x="0" y="18"/>
                    <a:pt x="23" y="34"/>
                    <a:pt x="21" y="25"/>
                  </a:cubicBezTo>
                  <a:cubicBezTo>
                    <a:pt x="18" y="17"/>
                    <a:pt x="17" y="0"/>
                    <a:pt x="17" y="0"/>
                  </a:cubicBezTo>
                  <a:lnTo>
                    <a:pt x="5" y="0"/>
                  </a:lnTo>
                  <a:close/>
                </a:path>
              </a:pathLst>
            </a:custGeom>
            <a:solidFill>
              <a:srgbClr val="FE7A42"/>
            </a:solidFill>
            <a:ln>
              <a:noFill/>
            </a:ln>
          </p:spPr>
          <p:txBody>
            <a:bodyPr anchor="ctr"/>
            <a:lstStyle/>
            <a:p>
              <a:pPr algn="ctr"/>
            </a:p>
          </p:txBody>
        </p:sp>
        <p:sp>
          <p:nvSpPr>
            <p:cNvPr id="1049599" name="ïšļíḍe"/>
            <p:cNvSpPr/>
            <p:nvPr/>
          </p:nvSpPr>
          <p:spPr bwMode="auto">
            <a:xfrm>
              <a:off x="3952876" y="1785938"/>
              <a:ext cx="290513" cy="454025"/>
            </a:xfrm>
            <a:custGeom>
              <a:avLst/>
              <a:gdLst>
                <a:gd name="T0" fmla="*/ 4 w 25"/>
                <a:gd name="T1" fmla="*/ 6 h 39"/>
                <a:gd name="T2" fmla="*/ 2 w 25"/>
                <a:gd name="T3" fmla="*/ 21 h 39"/>
                <a:gd name="T4" fmla="*/ 13 w 25"/>
                <a:gd name="T5" fmla="*/ 37 h 39"/>
                <a:gd name="T6" fmla="*/ 21 w 25"/>
                <a:gd name="T7" fmla="*/ 31 h 39"/>
                <a:gd name="T8" fmla="*/ 16 w 25"/>
                <a:gd name="T9" fmla="*/ 3 h 39"/>
                <a:gd name="T10" fmla="*/ 4 w 25"/>
                <a:gd name="T11" fmla="*/ 6 h 39"/>
              </a:gdLst>
              <a:ahLst/>
              <a:cxnLst>
                <a:cxn ang="0">
                  <a:pos x="T0" y="T1"/>
                </a:cxn>
                <a:cxn ang="0">
                  <a:pos x="T2" y="T3"/>
                </a:cxn>
                <a:cxn ang="0">
                  <a:pos x="T4" y="T5"/>
                </a:cxn>
                <a:cxn ang="0">
                  <a:pos x="T6" y="T7"/>
                </a:cxn>
                <a:cxn ang="0">
                  <a:pos x="T8" y="T9"/>
                </a:cxn>
                <a:cxn ang="0">
                  <a:pos x="T10" y="T11"/>
                </a:cxn>
              </a:cxnLst>
              <a:rect l="0" t="0" r="r" b="b"/>
              <a:pathLst>
                <a:path w="25" h="39">
                  <a:moveTo>
                    <a:pt x="4" y="6"/>
                  </a:moveTo>
                  <a:cubicBezTo>
                    <a:pt x="3" y="9"/>
                    <a:pt x="0" y="16"/>
                    <a:pt x="2" y="21"/>
                  </a:cubicBezTo>
                  <a:cubicBezTo>
                    <a:pt x="4" y="26"/>
                    <a:pt x="7" y="35"/>
                    <a:pt x="13" y="37"/>
                  </a:cubicBezTo>
                  <a:cubicBezTo>
                    <a:pt x="18" y="39"/>
                    <a:pt x="20" y="33"/>
                    <a:pt x="21" y="31"/>
                  </a:cubicBezTo>
                  <a:cubicBezTo>
                    <a:pt x="22" y="29"/>
                    <a:pt x="25" y="8"/>
                    <a:pt x="16" y="3"/>
                  </a:cubicBezTo>
                  <a:cubicBezTo>
                    <a:pt x="9" y="0"/>
                    <a:pt x="5" y="3"/>
                    <a:pt x="4" y="6"/>
                  </a:cubicBezTo>
                  <a:close/>
                </a:path>
              </a:pathLst>
            </a:custGeom>
            <a:solidFill>
              <a:srgbClr val="FF8155"/>
            </a:solidFill>
            <a:ln>
              <a:noFill/>
            </a:ln>
          </p:spPr>
          <p:txBody>
            <a:bodyPr anchor="ctr"/>
            <a:lstStyle/>
            <a:p>
              <a:pPr algn="ctr"/>
            </a:p>
          </p:txBody>
        </p:sp>
        <p:sp>
          <p:nvSpPr>
            <p:cNvPr id="1049600" name="ïšļïḍé"/>
            <p:cNvSpPr/>
            <p:nvPr/>
          </p:nvSpPr>
          <p:spPr bwMode="auto">
            <a:xfrm>
              <a:off x="3941763" y="1798638"/>
              <a:ext cx="279400" cy="231775"/>
            </a:xfrm>
            <a:custGeom>
              <a:avLst/>
              <a:gdLst>
                <a:gd name="T0" fmla="*/ 14 w 24"/>
                <a:gd name="T1" fmla="*/ 7 h 20"/>
                <a:gd name="T2" fmla="*/ 1 w 24"/>
                <a:gd name="T3" fmla="*/ 20 h 20"/>
                <a:gd name="T4" fmla="*/ 11 w 24"/>
                <a:gd name="T5" fmla="*/ 1 h 20"/>
                <a:gd name="T6" fmla="*/ 24 w 24"/>
                <a:gd name="T7" fmla="*/ 15 h 20"/>
                <a:gd name="T8" fmla="*/ 14 w 24"/>
                <a:gd name="T9" fmla="*/ 7 h 20"/>
              </a:gdLst>
              <a:ahLst/>
              <a:cxnLst>
                <a:cxn ang="0">
                  <a:pos x="T0" y="T1"/>
                </a:cxn>
                <a:cxn ang="0">
                  <a:pos x="T2" y="T3"/>
                </a:cxn>
                <a:cxn ang="0">
                  <a:pos x="T4" y="T5"/>
                </a:cxn>
                <a:cxn ang="0">
                  <a:pos x="T6" y="T7"/>
                </a:cxn>
                <a:cxn ang="0">
                  <a:pos x="T8" y="T9"/>
                </a:cxn>
              </a:cxnLst>
              <a:rect l="0" t="0" r="r" b="b"/>
              <a:pathLst>
                <a:path w="24" h="20">
                  <a:moveTo>
                    <a:pt x="14" y="7"/>
                  </a:moveTo>
                  <a:cubicBezTo>
                    <a:pt x="14" y="7"/>
                    <a:pt x="9" y="18"/>
                    <a:pt x="1" y="20"/>
                  </a:cubicBezTo>
                  <a:cubicBezTo>
                    <a:pt x="1" y="20"/>
                    <a:pt x="0" y="3"/>
                    <a:pt x="11" y="1"/>
                  </a:cubicBezTo>
                  <a:cubicBezTo>
                    <a:pt x="11" y="1"/>
                    <a:pt x="23" y="0"/>
                    <a:pt x="24" y="15"/>
                  </a:cubicBezTo>
                  <a:cubicBezTo>
                    <a:pt x="24" y="15"/>
                    <a:pt x="15" y="12"/>
                    <a:pt x="14" y="7"/>
                  </a:cubicBezTo>
                  <a:close/>
                </a:path>
              </a:pathLst>
            </a:custGeom>
            <a:solidFill>
              <a:srgbClr val="DDB39B"/>
            </a:solidFill>
            <a:ln>
              <a:noFill/>
            </a:ln>
          </p:spPr>
          <p:txBody>
            <a:bodyPr anchor="ctr"/>
            <a:lstStyle/>
            <a:p>
              <a:pPr algn="ctr"/>
            </a:p>
          </p:txBody>
        </p:sp>
        <p:sp>
          <p:nvSpPr>
            <p:cNvPr id="1049601" name="ísľiḍê"/>
            <p:cNvSpPr/>
            <p:nvPr/>
          </p:nvSpPr>
          <p:spPr bwMode="auto">
            <a:xfrm>
              <a:off x="3824288" y="5222876"/>
              <a:ext cx="676275" cy="58738"/>
            </a:xfrm>
            <a:prstGeom prst="rect">
              <a:avLst/>
            </a:prstGeom>
            <a:solidFill>
              <a:srgbClr val="DDB39B"/>
            </a:solidFill>
            <a:ln>
              <a:noFill/>
            </a:ln>
          </p:spPr>
          <p:txBody>
            <a:bodyPr anchor="ctr"/>
            <a:lstStyle/>
            <a:p>
              <a:pPr algn="ctr"/>
            </a:p>
          </p:txBody>
        </p:sp>
        <p:sp>
          <p:nvSpPr>
            <p:cNvPr id="1049602" name="iṩlíḑê"/>
            <p:cNvSpPr/>
            <p:nvPr/>
          </p:nvSpPr>
          <p:spPr bwMode="auto">
            <a:xfrm>
              <a:off x="4116388" y="3952876"/>
              <a:ext cx="80963" cy="1304925"/>
            </a:xfrm>
            <a:prstGeom prst="rect">
              <a:avLst/>
            </a:prstGeom>
            <a:solidFill>
              <a:srgbClr val="DDB39B"/>
            </a:solidFill>
            <a:ln>
              <a:noFill/>
            </a:ln>
          </p:spPr>
          <p:txBody>
            <a:bodyPr anchor="ctr"/>
            <a:lstStyle/>
            <a:p>
              <a:pPr algn="ctr"/>
            </a:p>
          </p:txBody>
        </p:sp>
        <p:sp>
          <p:nvSpPr>
            <p:cNvPr id="1049603" name="ïṧḷiḑê"/>
            <p:cNvSpPr/>
            <p:nvPr/>
          </p:nvSpPr>
          <p:spPr bwMode="auto">
            <a:xfrm>
              <a:off x="3556001" y="3789363"/>
              <a:ext cx="1223963" cy="82550"/>
            </a:xfrm>
            <a:prstGeom prst="rect">
              <a:avLst/>
            </a:prstGeom>
            <a:solidFill>
              <a:srgbClr val="DDB39B"/>
            </a:solidFill>
            <a:ln>
              <a:noFill/>
            </a:ln>
          </p:spPr>
          <p:txBody>
            <a:bodyPr anchor="ctr"/>
            <a:lstStyle/>
            <a:p>
              <a:pPr algn="ctr"/>
            </a:p>
          </p:txBody>
        </p:sp>
        <p:sp>
          <p:nvSpPr>
            <p:cNvPr id="1049604" name="ïś1íďe"/>
            <p:cNvSpPr/>
            <p:nvPr/>
          </p:nvSpPr>
          <p:spPr bwMode="auto">
            <a:xfrm>
              <a:off x="3405188" y="2660651"/>
              <a:ext cx="303213" cy="1211263"/>
            </a:xfrm>
            <a:custGeom>
              <a:avLst/>
              <a:gdLst>
                <a:gd name="T0" fmla="*/ 132 w 191"/>
                <a:gd name="T1" fmla="*/ 763 h 763"/>
                <a:gd name="T2" fmla="*/ 0 w 191"/>
                <a:gd name="T3" fmla="*/ 7 h 763"/>
                <a:gd name="T4" fmla="*/ 51 w 191"/>
                <a:gd name="T5" fmla="*/ 0 h 763"/>
                <a:gd name="T6" fmla="*/ 191 w 191"/>
                <a:gd name="T7" fmla="*/ 755 h 763"/>
                <a:gd name="T8" fmla="*/ 132 w 191"/>
                <a:gd name="T9" fmla="*/ 763 h 763"/>
              </a:gdLst>
              <a:ahLst/>
              <a:cxnLst>
                <a:cxn ang="0">
                  <a:pos x="T0" y="T1"/>
                </a:cxn>
                <a:cxn ang="0">
                  <a:pos x="T2" y="T3"/>
                </a:cxn>
                <a:cxn ang="0">
                  <a:pos x="T4" y="T5"/>
                </a:cxn>
                <a:cxn ang="0">
                  <a:pos x="T6" y="T7"/>
                </a:cxn>
                <a:cxn ang="0">
                  <a:pos x="T8" y="T9"/>
                </a:cxn>
              </a:cxnLst>
              <a:rect l="0" t="0" r="r" b="b"/>
              <a:pathLst>
                <a:path w="191" h="763">
                  <a:moveTo>
                    <a:pt x="132" y="763"/>
                  </a:moveTo>
                  <a:lnTo>
                    <a:pt x="0" y="7"/>
                  </a:lnTo>
                  <a:lnTo>
                    <a:pt x="51" y="0"/>
                  </a:lnTo>
                  <a:lnTo>
                    <a:pt x="191" y="755"/>
                  </a:lnTo>
                  <a:lnTo>
                    <a:pt x="132" y="763"/>
                  </a:lnTo>
                  <a:close/>
                </a:path>
              </a:pathLst>
            </a:custGeom>
            <a:solidFill>
              <a:srgbClr val="DDB39B"/>
            </a:solidFill>
            <a:ln>
              <a:noFill/>
            </a:ln>
          </p:spPr>
          <p:txBody>
            <a:bodyPr anchor="ctr"/>
            <a:lstStyle/>
            <a:p>
              <a:pPr algn="ctr"/>
            </a:p>
          </p:txBody>
        </p:sp>
        <p:sp>
          <p:nvSpPr>
            <p:cNvPr id="1049605" name="ïṧḻïḓe"/>
            <p:cNvSpPr/>
            <p:nvPr/>
          </p:nvSpPr>
          <p:spPr bwMode="auto">
            <a:xfrm>
              <a:off x="3778251" y="3871913"/>
              <a:ext cx="768350" cy="150813"/>
            </a:xfrm>
            <a:prstGeom prst="rect">
              <a:avLst/>
            </a:prstGeom>
            <a:solidFill>
              <a:srgbClr val="EFCCB9"/>
            </a:solidFill>
            <a:ln>
              <a:noFill/>
            </a:ln>
          </p:spPr>
          <p:txBody>
            <a:bodyPr anchor="ctr"/>
            <a:lstStyle/>
            <a:p>
              <a:pPr algn="ctr"/>
            </a:p>
          </p:txBody>
        </p:sp>
        <p:sp>
          <p:nvSpPr>
            <p:cNvPr id="1049606" name="ísḻide"/>
            <p:cNvSpPr/>
            <p:nvPr/>
          </p:nvSpPr>
          <p:spPr bwMode="auto">
            <a:xfrm>
              <a:off x="5572126" y="2379663"/>
              <a:ext cx="1106488" cy="665163"/>
            </a:xfrm>
            <a:custGeom>
              <a:avLst/>
              <a:gdLst>
                <a:gd name="T0" fmla="*/ 154 w 697"/>
                <a:gd name="T1" fmla="*/ 0 h 419"/>
                <a:gd name="T2" fmla="*/ 0 w 697"/>
                <a:gd name="T3" fmla="*/ 419 h 419"/>
                <a:gd name="T4" fmla="*/ 521 w 697"/>
                <a:gd name="T5" fmla="*/ 419 h 419"/>
                <a:gd name="T6" fmla="*/ 697 w 697"/>
                <a:gd name="T7" fmla="*/ 0 h 419"/>
                <a:gd name="T8" fmla="*/ 154 w 697"/>
                <a:gd name="T9" fmla="*/ 0 h 419"/>
              </a:gdLst>
              <a:ahLst/>
              <a:cxnLst>
                <a:cxn ang="0">
                  <a:pos x="T0" y="T1"/>
                </a:cxn>
                <a:cxn ang="0">
                  <a:pos x="T2" y="T3"/>
                </a:cxn>
                <a:cxn ang="0">
                  <a:pos x="T4" y="T5"/>
                </a:cxn>
                <a:cxn ang="0">
                  <a:pos x="T6" y="T7"/>
                </a:cxn>
                <a:cxn ang="0">
                  <a:pos x="T8" y="T9"/>
                </a:cxn>
              </a:cxnLst>
              <a:rect l="0" t="0" r="r" b="b"/>
              <a:pathLst>
                <a:path w="697" h="419">
                  <a:moveTo>
                    <a:pt x="154" y="0"/>
                  </a:moveTo>
                  <a:lnTo>
                    <a:pt x="0" y="419"/>
                  </a:lnTo>
                  <a:lnTo>
                    <a:pt x="521" y="419"/>
                  </a:lnTo>
                  <a:lnTo>
                    <a:pt x="697" y="0"/>
                  </a:lnTo>
                  <a:lnTo>
                    <a:pt x="154" y="0"/>
                  </a:lnTo>
                  <a:close/>
                </a:path>
              </a:pathLst>
            </a:custGeom>
            <a:solidFill>
              <a:srgbClr val="DDB39B"/>
            </a:solidFill>
            <a:ln>
              <a:noFill/>
            </a:ln>
          </p:spPr>
          <p:txBody>
            <a:bodyPr anchor="ctr"/>
            <a:lstStyle/>
            <a:p>
              <a:pPr algn="ctr"/>
            </a:p>
          </p:txBody>
        </p:sp>
        <p:sp>
          <p:nvSpPr>
            <p:cNvPr id="1049607" name="iṩḷïḑé"/>
            <p:cNvSpPr/>
            <p:nvPr/>
          </p:nvSpPr>
          <p:spPr bwMode="auto">
            <a:xfrm>
              <a:off x="4965701" y="2997201"/>
              <a:ext cx="628650" cy="47625"/>
            </a:xfrm>
            <a:custGeom>
              <a:avLst/>
              <a:gdLst>
                <a:gd name="T0" fmla="*/ 382 w 396"/>
                <a:gd name="T1" fmla="*/ 30 h 30"/>
                <a:gd name="T2" fmla="*/ 0 w 396"/>
                <a:gd name="T3" fmla="*/ 30 h 30"/>
                <a:gd name="T4" fmla="*/ 0 w 396"/>
                <a:gd name="T5" fmla="*/ 0 h 30"/>
                <a:gd name="T6" fmla="*/ 396 w 396"/>
                <a:gd name="T7" fmla="*/ 0 h 30"/>
                <a:gd name="T8" fmla="*/ 382 w 396"/>
                <a:gd name="T9" fmla="*/ 30 h 30"/>
              </a:gdLst>
              <a:ahLst/>
              <a:cxnLst>
                <a:cxn ang="0">
                  <a:pos x="T0" y="T1"/>
                </a:cxn>
                <a:cxn ang="0">
                  <a:pos x="T2" y="T3"/>
                </a:cxn>
                <a:cxn ang="0">
                  <a:pos x="T4" y="T5"/>
                </a:cxn>
                <a:cxn ang="0">
                  <a:pos x="T6" y="T7"/>
                </a:cxn>
                <a:cxn ang="0">
                  <a:pos x="T8" y="T9"/>
                </a:cxn>
              </a:cxnLst>
              <a:rect l="0" t="0" r="r" b="b"/>
              <a:pathLst>
                <a:path w="396" h="30">
                  <a:moveTo>
                    <a:pt x="382" y="30"/>
                  </a:moveTo>
                  <a:lnTo>
                    <a:pt x="0" y="30"/>
                  </a:lnTo>
                  <a:lnTo>
                    <a:pt x="0" y="0"/>
                  </a:lnTo>
                  <a:lnTo>
                    <a:pt x="396" y="0"/>
                  </a:lnTo>
                  <a:lnTo>
                    <a:pt x="382" y="30"/>
                  </a:lnTo>
                  <a:close/>
                </a:path>
              </a:pathLst>
            </a:custGeom>
            <a:solidFill>
              <a:srgbClr val="DDB39B"/>
            </a:solidFill>
            <a:ln>
              <a:noFill/>
            </a:ln>
          </p:spPr>
          <p:txBody>
            <a:bodyPr anchor="ctr"/>
            <a:lstStyle/>
            <a:p>
              <a:pPr algn="ctr"/>
            </a:p>
          </p:txBody>
        </p:sp>
        <p:sp>
          <p:nvSpPr>
            <p:cNvPr id="1049608" name="iṥlîḍé"/>
            <p:cNvSpPr/>
            <p:nvPr/>
          </p:nvSpPr>
          <p:spPr bwMode="auto">
            <a:xfrm>
              <a:off x="6573838" y="2765426"/>
              <a:ext cx="231775" cy="150813"/>
            </a:xfrm>
            <a:custGeom>
              <a:avLst/>
              <a:gdLst>
                <a:gd name="T0" fmla="*/ 19 w 20"/>
                <a:gd name="T1" fmla="*/ 1 h 13"/>
                <a:gd name="T2" fmla="*/ 4 w 20"/>
                <a:gd name="T3" fmla="*/ 2 h 13"/>
                <a:gd name="T4" fmla="*/ 20 w 20"/>
                <a:gd name="T5" fmla="*/ 6 h 13"/>
                <a:gd name="T6" fmla="*/ 19 w 20"/>
                <a:gd name="T7" fmla="*/ 1 h 13"/>
              </a:gdLst>
              <a:ahLst/>
              <a:cxnLst>
                <a:cxn ang="0">
                  <a:pos x="T0" y="T1"/>
                </a:cxn>
                <a:cxn ang="0">
                  <a:pos x="T2" y="T3"/>
                </a:cxn>
                <a:cxn ang="0">
                  <a:pos x="T4" y="T5"/>
                </a:cxn>
                <a:cxn ang="0">
                  <a:pos x="T6" y="T7"/>
                </a:cxn>
              </a:cxnLst>
              <a:rect l="0" t="0" r="r" b="b"/>
              <a:pathLst>
                <a:path w="20" h="13">
                  <a:moveTo>
                    <a:pt x="19" y="1"/>
                  </a:moveTo>
                  <a:cubicBezTo>
                    <a:pt x="19" y="1"/>
                    <a:pt x="6" y="0"/>
                    <a:pt x="4" y="2"/>
                  </a:cubicBezTo>
                  <a:cubicBezTo>
                    <a:pt x="3" y="4"/>
                    <a:pt x="0" y="13"/>
                    <a:pt x="20" y="6"/>
                  </a:cubicBezTo>
                  <a:lnTo>
                    <a:pt x="19" y="1"/>
                  </a:lnTo>
                  <a:close/>
                </a:path>
              </a:pathLst>
            </a:custGeom>
            <a:solidFill>
              <a:srgbClr val="FE7A42"/>
            </a:solidFill>
            <a:ln>
              <a:noFill/>
            </a:ln>
          </p:spPr>
          <p:txBody>
            <a:bodyPr anchor="ctr"/>
            <a:lstStyle/>
            <a:p>
              <a:pPr algn="ctr"/>
            </a:p>
          </p:txBody>
        </p:sp>
        <p:sp>
          <p:nvSpPr>
            <p:cNvPr id="1049609" name="íṣlïďe"/>
            <p:cNvSpPr/>
            <p:nvPr/>
          </p:nvSpPr>
          <p:spPr bwMode="auto">
            <a:xfrm>
              <a:off x="6783388" y="1798638"/>
              <a:ext cx="1012825" cy="1058863"/>
            </a:xfrm>
            <a:custGeom>
              <a:avLst/>
              <a:gdLst>
                <a:gd name="T0" fmla="*/ 86 w 87"/>
                <a:gd name="T1" fmla="*/ 26 h 91"/>
                <a:gd name="T2" fmla="*/ 79 w 87"/>
                <a:gd name="T3" fmla="*/ 85 h 91"/>
                <a:gd name="T4" fmla="*/ 0 w 87"/>
                <a:gd name="T5" fmla="*/ 91 h 91"/>
                <a:gd name="T6" fmla="*/ 0 w 87"/>
                <a:gd name="T7" fmla="*/ 84 h 91"/>
                <a:gd name="T8" fmla="*/ 60 w 87"/>
                <a:gd name="T9" fmla="*/ 70 h 91"/>
                <a:gd name="T10" fmla="*/ 68 w 87"/>
                <a:gd name="T11" fmla="*/ 18 h 91"/>
                <a:gd name="T12" fmla="*/ 81 w 87"/>
                <a:gd name="T13" fmla="*/ 2 h 91"/>
                <a:gd name="T14" fmla="*/ 86 w 87"/>
                <a:gd name="T15" fmla="*/ 26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91">
                  <a:moveTo>
                    <a:pt x="86" y="26"/>
                  </a:moveTo>
                  <a:cubicBezTo>
                    <a:pt x="79" y="85"/>
                    <a:pt x="79" y="85"/>
                    <a:pt x="79" y="85"/>
                  </a:cubicBezTo>
                  <a:cubicBezTo>
                    <a:pt x="0" y="91"/>
                    <a:pt x="0" y="91"/>
                    <a:pt x="0" y="91"/>
                  </a:cubicBezTo>
                  <a:cubicBezTo>
                    <a:pt x="0" y="84"/>
                    <a:pt x="0" y="84"/>
                    <a:pt x="0" y="84"/>
                  </a:cubicBezTo>
                  <a:cubicBezTo>
                    <a:pt x="60" y="70"/>
                    <a:pt x="60" y="70"/>
                    <a:pt x="60" y="70"/>
                  </a:cubicBezTo>
                  <a:cubicBezTo>
                    <a:pt x="68" y="18"/>
                    <a:pt x="68" y="18"/>
                    <a:pt x="68" y="18"/>
                  </a:cubicBezTo>
                  <a:cubicBezTo>
                    <a:pt x="68" y="18"/>
                    <a:pt x="70" y="0"/>
                    <a:pt x="81" y="2"/>
                  </a:cubicBezTo>
                  <a:cubicBezTo>
                    <a:pt x="81" y="2"/>
                    <a:pt x="87" y="14"/>
                    <a:pt x="86" y="26"/>
                  </a:cubicBezTo>
                  <a:close/>
                </a:path>
              </a:pathLst>
            </a:custGeom>
            <a:solidFill>
              <a:srgbClr val="7A92CE"/>
            </a:solidFill>
            <a:ln>
              <a:noFill/>
            </a:ln>
          </p:spPr>
          <p:txBody>
            <a:bodyPr anchor="ctr"/>
            <a:lstStyle/>
            <a:p>
              <a:pPr algn="ctr"/>
            </a:p>
          </p:txBody>
        </p:sp>
        <p:sp>
          <p:nvSpPr>
            <p:cNvPr id="1049610" name="îşlídé"/>
            <p:cNvSpPr/>
            <p:nvPr/>
          </p:nvSpPr>
          <p:spPr bwMode="auto">
            <a:xfrm>
              <a:off x="7527926" y="1739901"/>
              <a:ext cx="1084263" cy="1758950"/>
            </a:xfrm>
            <a:custGeom>
              <a:avLst/>
              <a:gdLst>
                <a:gd name="T0" fmla="*/ 60 w 93"/>
                <a:gd name="T1" fmla="*/ 8 h 151"/>
                <a:gd name="T2" fmla="*/ 91 w 93"/>
                <a:gd name="T3" fmla="*/ 33 h 151"/>
                <a:gd name="T4" fmla="*/ 85 w 93"/>
                <a:gd name="T5" fmla="*/ 85 h 151"/>
                <a:gd name="T6" fmla="*/ 86 w 93"/>
                <a:gd name="T7" fmla="*/ 127 h 151"/>
                <a:gd name="T8" fmla="*/ 12 w 93"/>
                <a:gd name="T9" fmla="*/ 124 h 151"/>
                <a:gd name="T10" fmla="*/ 13 w 93"/>
                <a:gd name="T11" fmla="*/ 56 h 151"/>
                <a:gd name="T12" fmla="*/ 14 w 93"/>
                <a:gd name="T13" fmla="*/ 7 h 151"/>
                <a:gd name="T14" fmla="*/ 60 w 93"/>
                <a:gd name="T15" fmla="*/ 8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51">
                  <a:moveTo>
                    <a:pt x="60" y="8"/>
                  </a:moveTo>
                  <a:cubicBezTo>
                    <a:pt x="70" y="11"/>
                    <a:pt x="89" y="19"/>
                    <a:pt x="91" y="33"/>
                  </a:cubicBezTo>
                  <a:cubicBezTo>
                    <a:pt x="93" y="47"/>
                    <a:pt x="85" y="85"/>
                    <a:pt x="85" y="85"/>
                  </a:cubicBezTo>
                  <a:cubicBezTo>
                    <a:pt x="86" y="127"/>
                    <a:pt x="86" y="127"/>
                    <a:pt x="86" y="127"/>
                  </a:cubicBezTo>
                  <a:cubicBezTo>
                    <a:pt x="86" y="127"/>
                    <a:pt x="50" y="151"/>
                    <a:pt x="12" y="124"/>
                  </a:cubicBezTo>
                  <a:cubicBezTo>
                    <a:pt x="12" y="124"/>
                    <a:pt x="14" y="75"/>
                    <a:pt x="13" y="56"/>
                  </a:cubicBezTo>
                  <a:cubicBezTo>
                    <a:pt x="12" y="45"/>
                    <a:pt x="0" y="13"/>
                    <a:pt x="14" y="7"/>
                  </a:cubicBezTo>
                  <a:cubicBezTo>
                    <a:pt x="35" y="0"/>
                    <a:pt x="51" y="5"/>
                    <a:pt x="60" y="8"/>
                  </a:cubicBezTo>
                  <a:close/>
                </a:path>
              </a:pathLst>
            </a:custGeom>
            <a:solidFill>
              <a:srgbClr val="CB2428"/>
            </a:solidFill>
            <a:ln>
              <a:noFill/>
            </a:ln>
          </p:spPr>
          <p:txBody>
            <a:bodyPr anchor="ctr"/>
            <a:lstStyle/>
            <a:p>
              <a:pPr algn="ctr"/>
            </a:p>
          </p:txBody>
        </p:sp>
        <p:sp>
          <p:nvSpPr>
            <p:cNvPr id="1049611" name="isḷidé"/>
            <p:cNvSpPr/>
            <p:nvPr/>
          </p:nvSpPr>
          <p:spPr bwMode="auto">
            <a:xfrm>
              <a:off x="7562851" y="3090863"/>
              <a:ext cx="209550" cy="174625"/>
            </a:xfrm>
            <a:custGeom>
              <a:avLst/>
              <a:gdLst>
                <a:gd name="T0" fmla="*/ 17 w 18"/>
                <a:gd name="T1" fmla="*/ 0 h 15"/>
                <a:gd name="T2" fmla="*/ 2 w 18"/>
                <a:gd name="T3" fmla="*/ 3 h 15"/>
                <a:gd name="T4" fmla="*/ 18 w 18"/>
                <a:gd name="T5" fmla="*/ 5 h 15"/>
                <a:gd name="T6" fmla="*/ 17 w 18"/>
                <a:gd name="T7" fmla="*/ 0 h 15"/>
              </a:gdLst>
              <a:ahLst/>
              <a:cxnLst>
                <a:cxn ang="0">
                  <a:pos x="T0" y="T1"/>
                </a:cxn>
                <a:cxn ang="0">
                  <a:pos x="T2" y="T3"/>
                </a:cxn>
                <a:cxn ang="0">
                  <a:pos x="T4" y="T5"/>
                </a:cxn>
                <a:cxn ang="0">
                  <a:pos x="T6" y="T7"/>
                </a:cxn>
              </a:cxnLst>
              <a:rect l="0" t="0" r="r" b="b"/>
              <a:pathLst>
                <a:path w="18" h="15">
                  <a:moveTo>
                    <a:pt x="17" y="0"/>
                  </a:moveTo>
                  <a:cubicBezTo>
                    <a:pt x="17" y="0"/>
                    <a:pt x="4" y="0"/>
                    <a:pt x="2" y="3"/>
                  </a:cubicBezTo>
                  <a:cubicBezTo>
                    <a:pt x="1" y="5"/>
                    <a:pt x="0" y="15"/>
                    <a:pt x="18" y="5"/>
                  </a:cubicBezTo>
                  <a:lnTo>
                    <a:pt x="17" y="0"/>
                  </a:lnTo>
                  <a:close/>
                </a:path>
              </a:pathLst>
            </a:custGeom>
            <a:solidFill>
              <a:srgbClr val="FE7A42"/>
            </a:solidFill>
            <a:ln>
              <a:noFill/>
            </a:ln>
          </p:spPr>
          <p:txBody>
            <a:bodyPr anchor="ctr"/>
            <a:lstStyle/>
            <a:p>
              <a:pPr algn="ctr"/>
            </a:p>
          </p:txBody>
        </p:sp>
        <p:sp>
          <p:nvSpPr>
            <p:cNvPr id="1049612" name="išļîďe"/>
            <p:cNvSpPr/>
            <p:nvPr/>
          </p:nvSpPr>
          <p:spPr bwMode="auto">
            <a:xfrm>
              <a:off x="7737476" y="1925638"/>
              <a:ext cx="920750" cy="1235075"/>
            </a:xfrm>
            <a:custGeom>
              <a:avLst/>
              <a:gdLst>
                <a:gd name="T0" fmla="*/ 76 w 79"/>
                <a:gd name="T1" fmla="*/ 28 h 106"/>
                <a:gd name="T2" fmla="*/ 79 w 79"/>
                <a:gd name="T3" fmla="*/ 88 h 106"/>
                <a:gd name="T4" fmla="*/ 2 w 79"/>
                <a:gd name="T5" fmla="*/ 106 h 106"/>
                <a:gd name="T6" fmla="*/ 0 w 79"/>
                <a:gd name="T7" fmla="*/ 100 h 106"/>
                <a:gd name="T8" fmla="*/ 57 w 79"/>
                <a:gd name="T9" fmla="*/ 76 h 106"/>
                <a:gd name="T10" fmla="*/ 57 w 79"/>
                <a:gd name="T11" fmla="*/ 23 h 106"/>
                <a:gd name="T12" fmla="*/ 68 w 79"/>
                <a:gd name="T13" fmla="*/ 6 h 106"/>
                <a:gd name="T14" fmla="*/ 76 w 79"/>
                <a:gd name="T15" fmla="*/ 28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106">
                  <a:moveTo>
                    <a:pt x="76" y="28"/>
                  </a:moveTo>
                  <a:cubicBezTo>
                    <a:pt x="79" y="88"/>
                    <a:pt x="79" y="88"/>
                    <a:pt x="79" y="88"/>
                  </a:cubicBezTo>
                  <a:cubicBezTo>
                    <a:pt x="2" y="106"/>
                    <a:pt x="2" y="106"/>
                    <a:pt x="2" y="106"/>
                  </a:cubicBezTo>
                  <a:cubicBezTo>
                    <a:pt x="0" y="100"/>
                    <a:pt x="0" y="100"/>
                    <a:pt x="0" y="100"/>
                  </a:cubicBezTo>
                  <a:cubicBezTo>
                    <a:pt x="57" y="76"/>
                    <a:pt x="57" y="76"/>
                    <a:pt x="57" y="76"/>
                  </a:cubicBezTo>
                  <a:cubicBezTo>
                    <a:pt x="57" y="23"/>
                    <a:pt x="57" y="23"/>
                    <a:pt x="57" y="23"/>
                  </a:cubicBezTo>
                  <a:cubicBezTo>
                    <a:pt x="57" y="23"/>
                    <a:pt x="57" y="0"/>
                    <a:pt x="68" y="6"/>
                  </a:cubicBezTo>
                  <a:cubicBezTo>
                    <a:pt x="73" y="9"/>
                    <a:pt x="75" y="16"/>
                    <a:pt x="76" y="28"/>
                  </a:cubicBezTo>
                  <a:close/>
                </a:path>
              </a:pathLst>
            </a:custGeom>
            <a:solidFill>
              <a:srgbClr val="7A92CE"/>
            </a:solidFill>
            <a:ln>
              <a:noFill/>
            </a:ln>
          </p:spPr>
          <p:txBody>
            <a:bodyPr anchor="ctr"/>
            <a:lstStyle/>
            <a:p>
              <a:pPr algn="ctr"/>
            </a:p>
          </p:txBody>
        </p:sp>
        <p:sp>
          <p:nvSpPr>
            <p:cNvPr id="1049613" name="ïSļídè"/>
            <p:cNvSpPr/>
            <p:nvPr/>
          </p:nvSpPr>
          <p:spPr bwMode="auto">
            <a:xfrm>
              <a:off x="7935913" y="1635126"/>
              <a:ext cx="233363" cy="325438"/>
            </a:xfrm>
            <a:custGeom>
              <a:avLst/>
              <a:gdLst>
                <a:gd name="T0" fmla="*/ 18 w 20"/>
                <a:gd name="T1" fmla="*/ 1 h 28"/>
                <a:gd name="T2" fmla="*/ 20 w 20"/>
                <a:gd name="T3" fmla="*/ 17 h 28"/>
                <a:gd name="T4" fmla="*/ 2 w 20"/>
                <a:gd name="T5" fmla="*/ 21 h 28"/>
                <a:gd name="T6" fmla="*/ 8 w 20"/>
                <a:gd name="T7" fmla="*/ 0 h 28"/>
                <a:gd name="T8" fmla="*/ 18 w 20"/>
                <a:gd name="T9" fmla="*/ 1 h 28"/>
              </a:gdLst>
              <a:ahLst/>
              <a:cxnLst>
                <a:cxn ang="0">
                  <a:pos x="T0" y="T1"/>
                </a:cxn>
                <a:cxn ang="0">
                  <a:pos x="T2" y="T3"/>
                </a:cxn>
                <a:cxn ang="0">
                  <a:pos x="T4" y="T5"/>
                </a:cxn>
                <a:cxn ang="0">
                  <a:pos x="T6" y="T7"/>
                </a:cxn>
                <a:cxn ang="0">
                  <a:pos x="T8" y="T9"/>
                </a:cxn>
              </a:cxnLst>
              <a:rect l="0" t="0" r="r" b="b"/>
              <a:pathLst>
                <a:path w="20" h="28">
                  <a:moveTo>
                    <a:pt x="18" y="1"/>
                  </a:moveTo>
                  <a:cubicBezTo>
                    <a:pt x="20" y="17"/>
                    <a:pt x="20" y="17"/>
                    <a:pt x="20" y="17"/>
                  </a:cubicBezTo>
                  <a:cubicBezTo>
                    <a:pt x="20" y="17"/>
                    <a:pt x="0" y="28"/>
                    <a:pt x="2" y="21"/>
                  </a:cubicBezTo>
                  <a:cubicBezTo>
                    <a:pt x="5" y="14"/>
                    <a:pt x="8" y="0"/>
                    <a:pt x="8" y="0"/>
                  </a:cubicBezTo>
                  <a:lnTo>
                    <a:pt x="18" y="1"/>
                  </a:lnTo>
                  <a:close/>
                </a:path>
              </a:pathLst>
            </a:custGeom>
            <a:solidFill>
              <a:srgbClr val="FE7A42"/>
            </a:solidFill>
            <a:ln>
              <a:noFill/>
            </a:ln>
          </p:spPr>
          <p:txBody>
            <a:bodyPr anchor="ctr"/>
            <a:lstStyle/>
            <a:p>
              <a:pPr algn="ctr"/>
            </a:p>
          </p:txBody>
        </p:sp>
        <p:sp>
          <p:nvSpPr>
            <p:cNvPr id="1049614" name="ïṡlíḍe"/>
            <p:cNvSpPr/>
            <p:nvPr/>
          </p:nvSpPr>
          <p:spPr bwMode="auto">
            <a:xfrm>
              <a:off x="7947026" y="1377951"/>
              <a:ext cx="257175" cy="384175"/>
            </a:xfrm>
            <a:custGeom>
              <a:avLst/>
              <a:gdLst>
                <a:gd name="T0" fmla="*/ 19 w 22"/>
                <a:gd name="T1" fmla="*/ 5 h 33"/>
                <a:gd name="T2" fmla="*/ 19 w 22"/>
                <a:gd name="T3" fmla="*/ 19 h 33"/>
                <a:gd name="T4" fmla="*/ 9 w 22"/>
                <a:gd name="T5" fmla="*/ 31 h 33"/>
                <a:gd name="T6" fmla="*/ 1 w 22"/>
                <a:gd name="T7" fmla="*/ 26 h 33"/>
                <a:gd name="T8" fmla="*/ 9 w 22"/>
                <a:gd name="T9" fmla="*/ 2 h 33"/>
                <a:gd name="T10" fmla="*/ 19 w 22"/>
                <a:gd name="T11" fmla="*/ 5 h 33"/>
              </a:gdLst>
              <a:ahLst/>
              <a:cxnLst>
                <a:cxn ang="0">
                  <a:pos x="T0" y="T1"/>
                </a:cxn>
                <a:cxn ang="0">
                  <a:pos x="T2" y="T3"/>
                </a:cxn>
                <a:cxn ang="0">
                  <a:pos x="T4" y="T5"/>
                </a:cxn>
                <a:cxn ang="0">
                  <a:pos x="T6" y="T7"/>
                </a:cxn>
                <a:cxn ang="0">
                  <a:pos x="T8" y="T9"/>
                </a:cxn>
                <a:cxn ang="0">
                  <a:pos x="T10" y="T11"/>
                </a:cxn>
              </a:cxnLst>
              <a:rect l="0" t="0" r="r" b="b"/>
              <a:pathLst>
                <a:path w="22" h="33">
                  <a:moveTo>
                    <a:pt x="19" y="5"/>
                  </a:moveTo>
                  <a:cubicBezTo>
                    <a:pt x="20" y="9"/>
                    <a:pt x="22" y="15"/>
                    <a:pt x="19" y="19"/>
                  </a:cubicBezTo>
                  <a:cubicBezTo>
                    <a:pt x="17" y="23"/>
                    <a:pt x="14" y="30"/>
                    <a:pt x="9" y="31"/>
                  </a:cubicBezTo>
                  <a:cubicBezTo>
                    <a:pt x="4" y="33"/>
                    <a:pt x="1" y="28"/>
                    <a:pt x="1" y="26"/>
                  </a:cubicBezTo>
                  <a:cubicBezTo>
                    <a:pt x="0" y="23"/>
                    <a:pt x="1" y="6"/>
                    <a:pt x="9" y="2"/>
                  </a:cubicBezTo>
                  <a:cubicBezTo>
                    <a:pt x="15" y="0"/>
                    <a:pt x="18" y="3"/>
                    <a:pt x="19" y="5"/>
                  </a:cubicBezTo>
                  <a:close/>
                </a:path>
              </a:pathLst>
            </a:custGeom>
            <a:solidFill>
              <a:srgbClr val="FF8155"/>
            </a:solidFill>
            <a:ln>
              <a:noFill/>
            </a:ln>
          </p:spPr>
          <p:txBody>
            <a:bodyPr anchor="ctr"/>
            <a:lstStyle/>
            <a:p>
              <a:pPr algn="ctr"/>
            </a:p>
          </p:txBody>
        </p:sp>
        <p:sp>
          <p:nvSpPr>
            <p:cNvPr id="1049615" name="ïṩlîḑe"/>
            <p:cNvSpPr/>
            <p:nvPr/>
          </p:nvSpPr>
          <p:spPr bwMode="auto">
            <a:xfrm>
              <a:off x="8005763" y="1355726"/>
              <a:ext cx="209550" cy="279400"/>
            </a:xfrm>
            <a:custGeom>
              <a:avLst/>
              <a:gdLst>
                <a:gd name="T0" fmla="*/ 0 w 18"/>
                <a:gd name="T1" fmla="*/ 7 h 24"/>
                <a:gd name="T2" fmla="*/ 9 w 18"/>
                <a:gd name="T3" fmla="*/ 10 h 24"/>
                <a:gd name="T4" fmla="*/ 13 w 18"/>
                <a:gd name="T5" fmla="*/ 15 h 24"/>
                <a:gd name="T6" fmla="*/ 13 w 18"/>
                <a:gd name="T7" fmla="*/ 23 h 24"/>
                <a:gd name="T8" fmla="*/ 16 w 18"/>
                <a:gd name="T9" fmla="*/ 8 h 24"/>
                <a:gd name="T10" fmla="*/ 0 w 18"/>
                <a:gd name="T11" fmla="*/ 7 h 24"/>
              </a:gdLst>
              <a:ahLst/>
              <a:cxnLst>
                <a:cxn ang="0">
                  <a:pos x="T0" y="T1"/>
                </a:cxn>
                <a:cxn ang="0">
                  <a:pos x="T2" y="T3"/>
                </a:cxn>
                <a:cxn ang="0">
                  <a:pos x="T4" y="T5"/>
                </a:cxn>
                <a:cxn ang="0">
                  <a:pos x="T6" y="T7"/>
                </a:cxn>
                <a:cxn ang="0">
                  <a:pos x="T8" y="T9"/>
                </a:cxn>
                <a:cxn ang="0">
                  <a:pos x="T10" y="T11"/>
                </a:cxn>
              </a:cxnLst>
              <a:rect l="0" t="0" r="r" b="b"/>
              <a:pathLst>
                <a:path w="18" h="24">
                  <a:moveTo>
                    <a:pt x="0" y="7"/>
                  </a:moveTo>
                  <a:cubicBezTo>
                    <a:pt x="0" y="7"/>
                    <a:pt x="3" y="11"/>
                    <a:pt x="9" y="10"/>
                  </a:cubicBezTo>
                  <a:cubicBezTo>
                    <a:pt x="14" y="9"/>
                    <a:pt x="13" y="14"/>
                    <a:pt x="13" y="15"/>
                  </a:cubicBezTo>
                  <a:cubicBezTo>
                    <a:pt x="13" y="16"/>
                    <a:pt x="11" y="23"/>
                    <a:pt x="13" y="23"/>
                  </a:cubicBezTo>
                  <a:cubicBezTo>
                    <a:pt x="15" y="24"/>
                    <a:pt x="18" y="15"/>
                    <a:pt x="16" y="8"/>
                  </a:cubicBezTo>
                  <a:cubicBezTo>
                    <a:pt x="14" y="2"/>
                    <a:pt x="4" y="0"/>
                    <a:pt x="0" y="7"/>
                  </a:cubicBezTo>
                  <a:close/>
                </a:path>
              </a:pathLst>
            </a:custGeom>
            <a:solidFill>
              <a:srgbClr val="171B23"/>
            </a:solidFill>
            <a:ln>
              <a:noFill/>
            </a:ln>
          </p:spPr>
          <p:txBody>
            <a:bodyPr anchor="ctr"/>
            <a:lstStyle/>
            <a:p>
              <a:pPr algn="ctr"/>
            </a:p>
          </p:txBody>
        </p:sp>
        <p:sp>
          <p:nvSpPr>
            <p:cNvPr id="1049616" name="ïṧľiḓè"/>
            <p:cNvSpPr/>
            <p:nvPr/>
          </p:nvSpPr>
          <p:spPr bwMode="auto">
            <a:xfrm>
              <a:off x="7924801" y="1576388"/>
              <a:ext cx="220663" cy="185738"/>
            </a:xfrm>
            <a:custGeom>
              <a:avLst/>
              <a:gdLst>
                <a:gd name="T0" fmla="*/ 19 w 19"/>
                <a:gd name="T1" fmla="*/ 7 h 16"/>
                <a:gd name="T2" fmla="*/ 7 w 19"/>
                <a:gd name="T3" fmla="*/ 10 h 16"/>
                <a:gd name="T4" fmla="*/ 3 w 19"/>
                <a:gd name="T5" fmla="*/ 2 h 16"/>
                <a:gd name="T6" fmla="*/ 7 w 19"/>
                <a:gd name="T7" fmla="*/ 14 h 16"/>
                <a:gd name="T8" fmla="*/ 19 w 19"/>
                <a:gd name="T9" fmla="*/ 7 h 16"/>
              </a:gdLst>
              <a:ahLst/>
              <a:cxnLst>
                <a:cxn ang="0">
                  <a:pos x="T0" y="T1"/>
                </a:cxn>
                <a:cxn ang="0">
                  <a:pos x="T2" y="T3"/>
                </a:cxn>
                <a:cxn ang="0">
                  <a:pos x="T4" y="T5"/>
                </a:cxn>
                <a:cxn ang="0">
                  <a:pos x="T6" y="T7"/>
                </a:cxn>
                <a:cxn ang="0">
                  <a:pos x="T8" y="T9"/>
                </a:cxn>
              </a:cxnLst>
              <a:rect l="0" t="0" r="r" b="b"/>
              <a:pathLst>
                <a:path w="19" h="16">
                  <a:moveTo>
                    <a:pt x="19" y="7"/>
                  </a:moveTo>
                  <a:cubicBezTo>
                    <a:pt x="19" y="7"/>
                    <a:pt x="13" y="11"/>
                    <a:pt x="7" y="10"/>
                  </a:cubicBezTo>
                  <a:cubicBezTo>
                    <a:pt x="4" y="9"/>
                    <a:pt x="3" y="3"/>
                    <a:pt x="3" y="2"/>
                  </a:cubicBezTo>
                  <a:cubicBezTo>
                    <a:pt x="3" y="0"/>
                    <a:pt x="0" y="13"/>
                    <a:pt x="7" y="14"/>
                  </a:cubicBezTo>
                  <a:cubicBezTo>
                    <a:pt x="15" y="16"/>
                    <a:pt x="19" y="7"/>
                    <a:pt x="19" y="7"/>
                  </a:cubicBezTo>
                  <a:close/>
                </a:path>
              </a:pathLst>
            </a:custGeom>
            <a:solidFill>
              <a:srgbClr val="171B23"/>
            </a:solidFill>
            <a:ln>
              <a:noFill/>
            </a:ln>
          </p:spPr>
          <p:txBody>
            <a:bodyPr anchor="ctr"/>
            <a:lstStyle/>
            <a:p>
              <a:pPr algn="ctr"/>
            </a:p>
          </p:txBody>
        </p:sp>
        <p:sp>
          <p:nvSpPr>
            <p:cNvPr id="1049617" name="ïsľîḑé"/>
            <p:cNvSpPr/>
            <p:nvPr/>
          </p:nvSpPr>
          <p:spPr bwMode="auto">
            <a:xfrm>
              <a:off x="4151313" y="2624138"/>
              <a:ext cx="360363" cy="211138"/>
            </a:xfrm>
            <a:custGeom>
              <a:avLst/>
              <a:gdLst>
                <a:gd name="T0" fmla="*/ 205 w 227"/>
                <a:gd name="T1" fmla="*/ 74 h 133"/>
                <a:gd name="T2" fmla="*/ 0 w 227"/>
                <a:gd name="T3" fmla="*/ 133 h 133"/>
                <a:gd name="T4" fmla="*/ 227 w 227"/>
                <a:gd name="T5" fmla="*/ 0 h 133"/>
                <a:gd name="T6" fmla="*/ 205 w 227"/>
                <a:gd name="T7" fmla="*/ 74 h 133"/>
              </a:gdLst>
              <a:ahLst/>
              <a:cxnLst>
                <a:cxn ang="0">
                  <a:pos x="T0" y="T1"/>
                </a:cxn>
                <a:cxn ang="0">
                  <a:pos x="T2" y="T3"/>
                </a:cxn>
                <a:cxn ang="0">
                  <a:pos x="T4" y="T5"/>
                </a:cxn>
                <a:cxn ang="0">
                  <a:pos x="T6" y="T7"/>
                </a:cxn>
              </a:cxnLst>
              <a:rect l="0" t="0" r="r" b="b"/>
              <a:pathLst>
                <a:path w="227" h="133">
                  <a:moveTo>
                    <a:pt x="205" y="74"/>
                  </a:moveTo>
                  <a:lnTo>
                    <a:pt x="0" y="133"/>
                  </a:lnTo>
                  <a:lnTo>
                    <a:pt x="227" y="0"/>
                  </a:lnTo>
                  <a:lnTo>
                    <a:pt x="205" y="74"/>
                  </a:lnTo>
                  <a:close/>
                </a:path>
              </a:pathLst>
            </a:custGeom>
            <a:solidFill>
              <a:srgbClr val="0A0C0F"/>
            </a:solidFill>
            <a:ln>
              <a:noFill/>
            </a:ln>
          </p:spPr>
          <p:txBody>
            <a:bodyPr anchor="ctr"/>
            <a:lstStyle/>
            <a:p>
              <a:pPr algn="ctr"/>
            </a:p>
          </p:txBody>
        </p:sp>
        <p:sp>
          <p:nvSpPr>
            <p:cNvPr id="1049618" name="išḷiďê"/>
            <p:cNvSpPr/>
            <p:nvPr/>
          </p:nvSpPr>
          <p:spPr bwMode="auto">
            <a:xfrm>
              <a:off x="4675188" y="2730501"/>
              <a:ext cx="290513" cy="185738"/>
            </a:xfrm>
            <a:custGeom>
              <a:avLst/>
              <a:gdLst>
                <a:gd name="T0" fmla="*/ 25 w 25"/>
                <a:gd name="T1" fmla="*/ 9 h 16"/>
                <a:gd name="T2" fmla="*/ 8 w 25"/>
                <a:gd name="T3" fmla="*/ 12 h 16"/>
                <a:gd name="T4" fmla="*/ 0 w 25"/>
                <a:gd name="T5" fmla="*/ 0 h 16"/>
                <a:gd name="T6" fmla="*/ 3 w 25"/>
                <a:gd name="T7" fmla="*/ 16 h 16"/>
                <a:gd name="T8" fmla="*/ 25 w 25"/>
                <a:gd name="T9" fmla="*/ 9 h 16"/>
              </a:gdLst>
              <a:ahLst/>
              <a:cxnLst>
                <a:cxn ang="0">
                  <a:pos x="T0" y="T1"/>
                </a:cxn>
                <a:cxn ang="0">
                  <a:pos x="T2" y="T3"/>
                </a:cxn>
                <a:cxn ang="0">
                  <a:pos x="T4" y="T5"/>
                </a:cxn>
                <a:cxn ang="0">
                  <a:pos x="T6" y="T7"/>
                </a:cxn>
                <a:cxn ang="0">
                  <a:pos x="T8" y="T9"/>
                </a:cxn>
              </a:cxnLst>
              <a:rect l="0" t="0" r="r" b="b"/>
              <a:pathLst>
                <a:path w="25" h="16">
                  <a:moveTo>
                    <a:pt x="25" y="9"/>
                  </a:moveTo>
                  <a:cubicBezTo>
                    <a:pt x="25" y="9"/>
                    <a:pt x="8" y="12"/>
                    <a:pt x="8" y="12"/>
                  </a:cubicBezTo>
                  <a:cubicBezTo>
                    <a:pt x="0" y="0"/>
                    <a:pt x="0" y="0"/>
                    <a:pt x="0" y="0"/>
                  </a:cubicBezTo>
                  <a:cubicBezTo>
                    <a:pt x="3" y="16"/>
                    <a:pt x="3" y="16"/>
                    <a:pt x="3" y="16"/>
                  </a:cubicBezTo>
                  <a:lnTo>
                    <a:pt x="25" y="9"/>
                  </a:lnTo>
                  <a:close/>
                </a:path>
              </a:pathLst>
            </a:custGeom>
            <a:solidFill>
              <a:srgbClr val="C4182D"/>
            </a:solidFill>
            <a:ln>
              <a:noFill/>
            </a:ln>
          </p:spPr>
          <p:txBody>
            <a:bodyPr anchor="ctr"/>
            <a:lstStyle/>
            <a:p>
              <a:pPr algn="ctr"/>
            </a:p>
          </p:txBody>
        </p:sp>
        <p:sp>
          <p:nvSpPr>
            <p:cNvPr id="1049619" name="îsḻïḑé"/>
            <p:cNvSpPr/>
            <p:nvPr/>
          </p:nvSpPr>
          <p:spPr bwMode="auto">
            <a:xfrm>
              <a:off x="4162426" y="3370263"/>
              <a:ext cx="1968500" cy="1608138"/>
            </a:xfrm>
            <a:custGeom>
              <a:avLst/>
              <a:gdLst>
                <a:gd name="T0" fmla="*/ 168 w 169"/>
                <a:gd name="T1" fmla="*/ 138 h 138"/>
                <a:gd name="T2" fmla="*/ 84 w 169"/>
                <a:gd name="T3" fmla="*/ 26 h 138"/>
                <a:gd name="T4" fmla="*/ 0 w 169"/>
                <a:gd name="T5" fmla="*/ 1 h 138"/>
                <a:gd name="T6" fmla="*/ 0 w 169"/>
                <a:gd name="T7" fmla="*/ 0 h 138"/>
                <a:gd name="T8" fmla="*/ 85 w 169"/>
                <a:gd name="T9" fmla="*/ 25 h 138"/>
                <a:gd name="T10" fmla="*/ 169 w 169"/>
                <a:gd name="T11" fmla="*/ 137 h 138"/>
                <a:gd name="T12" fmla="*/ 168 w 169"/>
                <a:gd name="T13" fmla="*/ 138 h 138"/>
              </a:gdLst>
              <a:ahLst/>
              <a:cxnLst>
                <a:cxn ang="0">
                  <a:pos x="T0" y="T1"/>
                </a:cxn>
                <a:cxn ang="0">
                  <a:pos x="T2" y="T3"/>
                </a:cxn>
                <a:cxn ang="0">
                  <a:pos x="T4" y="T5"/>
                </a:cxn>
                <a:cxn ang="0">
                  <a:pos x="T6" y="T7"/>
                </a:cxn>
                <a:cxn ang="0">
                  <a:pos x="T8" y="T9"/>
                </a:cxn>
                <a:cxn ang="0">
                  <a:pos x="T10" y="T11"/>
                </a:cxn>
                <a:cxn ang="0">
                  <a:pos x="T12" y="T13"/>
                </a:cxn>
              </a:cxnLst>
              <a:rect l="0" t="0" r="r" b="b"/>
              <a:pathLst>
                <a:path w="169" h="138">
                  <a:moveTo>
                    <a:pt x="168" y="138"/>
                  </a:moveTo>
                  <a:cubicBezTo>
                    <a:pt x="167" y="137"/>
                    <a:pt x="95" y="39"/>
                    <a:pt x="84" y="26"/>
                  </a:cubicBezTo>
                  <a:cubicBezTo>
                    <a:pt x="74" y="12"/>
                    <a:pt x="1" y="1"/>
                    <a:pt x="0" y="1"/>
                  </a:cubicBezTo>
                  <a:cubicBezTo>
                    <a:pt x="0" y="0"/>
                    <a:pt x="0" y="0"/>
                    <a:pt x="0" y="0"/>
                  </a:cubicBezTo>
                  <a:cubicBezTo>
                    <a:pt x="3" y="1"/>
                    <a:pt x="75" y="11"/>
                    <a:pt x="85" y="25"/>
                  </a:cubicBezTo>
                  <a:cubicBezTo>
                    <a:pt x="96" y="39"/>
                    <a:pt x="168" y="136"/>
                    <a:pt x="169" y="137"/>
                  </a:cubicBezTo>
                  <a:lnTo>
                    <a:pt x="168" y="138"/>
                  </a:lnTo>
                  <a:close/>
                </a:path>
              </a:pathLst>
            </a:custGeom>
            <a:solidFill>
              <a:srgbClr val="486799"/>
            </a:solidFill>
            <a:ln>
              <a:noFill/>
            </a:ln>
          </p:spPr>
          <p:txBody>
            <a:bodyPr anchor="ctr"/>
            <a:lstStyle/>
            <a:p>
              <a:pPr algn="ctr"/>
            </a:p>
          </p:txBody>
        </p:sp>
        <p:sp>
          <p:nvSpPr>
            <p:cNvPr id="1049620" name="íŝļîdé"/>
            <p:cNvSpPr/>
            <p:nvPr/>
          </p:nvSpPr>
          <p:spPr bwMode="auto">
            <a:xfrm>
              <a:off x="4605338" y="3487738"/>
              <a:ext cx="220663" cy="185738"/>
            </a:xfrm>
            <a:custGeom>
              <a:avLst/>
              <a:gdLst>
                <a:gd name="T0" fmla="*/ 2 w 19"/>
                <a:gd name="T1" fmla="*/ 0 h 16"/>
                <a:gd name="T2" fmla="*/ 17 w 19"/>
                <a:gd name="T3" fmla="*/ 4 h 16"/>
                <a:gd name="T4" fmla="*/ 0 w 19"/>
                <a:gd name="T5" fmla="*/ 6 h 16"/>
                <a:gd name="T6" fmla="*/ 2 w 19"/>
                <a:gd name="T7" fmla="*/ 0 h 16"/>
              </a:gdLst>
              <a:ahLst/>
              <a:cxnLst>
                <a:cxn ang="0">
                  <a:pos x="T0" y="T1"/>
                </a:cxn>
                <a:cxn ang="0">
                  <a:pos x="T2" y="T3"/>
                </a:cxn>
                <a:cxn ang="0">
                  <a:pos x="T4" y="T5"/>
                </a:cxn>
                <a:cxn ang="0">
                  <a:pos x="T6" y="T7"/>
                </a:cxn>
              </a:cxnLst>
              <a:rect l="0" t="0" r="r" b="b"/>
              <a:pathLst>
                <a:path w="19" h="16">
                  <a:moveTo>
                    <a:pt x="2" y="0"/>
                  </a:moveTo>
                  <a:cubicBezTo>
                    <a:pt x="2" y="0"/>
                    <a:pt x="16" y="1"/>
                    <a:pt x="17" y="4"/>
                  </a:cubicBezTo>
                  <a:cubicBezTo>
                    <a:pt x="19" y="6"/>
                    <a:pt x="19" y="16"/>
                    <a:pt x="0" y="6"/>
                  </a:cubicBezTo>
                  <a:lnTo>
                    <a:pt x="2" y="0"/>
                  </a:lnTo>
                  <a:close/>
                </a:path>
              </a:pathLst>
            </a:custGeom>
            <a:solidFill>
              <a:srgbClr val="FE7A42"/>
            </a:solidFill>
            <a:ln>
              <a:noFill/>
            </a:ln>
          </p:spPr>
          <p:txBody>
            <a:bodyPr anchor="ctr"/>
            <a:lstStyle/>
            <a:p>
              <a:pPr algn="ctr"/>
            </a:p>
          </p:txBody>
        </p:sp>
        <p:sp>
          <p:nvSpPr>
            <p:cNvPr id="1049621" name="íślíḑe"/>
            <p:cNvSpPr/>
            <p:nvPr/>
          </p:nvSpPr>
          <p:spPr bwMode="auto">
            <a:xfrm>
              <a:off x="3684588" y="2344738"/>
              <a:ext cx="966788" cy="1223963"/>
            </a:xfrm>
            <a:custGeom>
              <a:avLst/>
              <a:gdLst>
                <a:gd name="T0" fmla="*/ 3 w 83"/>
                <a:gd name="T1" fmla="*/ 23 h 105"/>
                <a:gd name="T2" fmla="*/ 0 w 83"/>
                <a:gd name="T3" fmla="*/ 86 h 105"/>
                <a:gd name="T4" fmla="*/ 81 w 83"/>
                <a:gd name="T5" fmla="*/ 105 h 105"/>
                <a:gd name="T6" fmla="*/ 83 w 83"/>
                <a:gd name="T7" fmla="*/ 98 h 105"/>
                <a:gd name="T8" fmla="*/ 23 w 83"/>
                <a:gd name="T9" fmla="*/ 74 h 105"/>
                <a:gd name="T10" fmla="*/ 23 w 83"/>
                <a:gd name="T11" fmla="*/ 18 h 105"/>
                <a:gd name="T12" fmla="*/ 12 w 83"/>
                <a:gd name="T13" fmla="*/ 0 h 105"/>
                <a:gd name="T14" fmla="*/ 3 w 83"/>
                <a:gd name="T15" fmla="*/ 23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05">
                  <a:moveTo>
                    <a:pt x="3" y="23"/>
                  </a:moveTo>
                  <a:cubicBezTo>
                    <a:pt x="0" y="86"/>
                    <a:pt x="0" y="86"/>
                    <a:pt x="0" y="86"/>
                  </a:cubicBezTo>
                  <a:cubicBezTo>
                    <a:pt x="81" y="105"/>
                    <a:pt x="81" y="105"/>
                    <a:pt x="81" y="105"/>
                  </a:cubicBezTo>
                  <a:cubicBezTo>
                    <a:pt x="83" y="98"/>
                    <a:pt x="83" y="98"/>
                    <a:pt x="83" y="98"/>
                  </a:cubicBezTo>
                  <a:cubicBezTo>
                    <a:pt x="23" y="74"/>
                    <a:pt x="23" y="74"/>
                    <a:pt x="23" y="74"/>
                  </a:cubicBezTo>
                  <a:cubicBezTo>
                    <a:pt x="23" y="18"/>
                    <a:pt x="23" y="18"/>
                    <a:pt x="23" y="18"/>
                  </a:cubicBezTo>
                  <a:cubicBezTo>
                    <a:pt x="23" y="18"/>
                    <a:pt x="24" y="0"/>
                    <a:pt x="12" y="0"/>
                  </a:cubicBezTo>
                  <a:cubicBezTo>
                    <a:pt x="12" y="0"/>
                    <a:pt x="4" y="11"/>
                    <a:pt x="3" y="23"/>
                  </a:cubicBezTo>
                  <a:close/>
                </a:path>
              </a:pathLst>
            </a:custGeom>
            <a:solidFill>
              <a:srgbClr val="DB2C39"/>
            </a:solidFill>
            <a:ln>
              <a:noFill/>
            </a:ln>
          </p:spPr>
          <p:txBody>
            <a:bodyPr anchor="ctr"/>
            <a:lstStyle/>
            <a:p>
              <a:pPr algn="ctr"/>
            </a:p>
          </p:txBody>
        </p:sp>
        <p:sp>
          <p:nvSpPr>
            <p:cNvPr id="1049622" name="îşliḑê"/>
            <p:cNvSpPr/>
            <p:nvPr/>
          </p:nvSpPr>
          <p:spPr bwMode="auto">
            <a:xfrm>
              <a:off x="3848101" y="3090863"/>
              <a:ext cx="314325" cy="198438"/>
            </a:xfrm>
            <a:custGeom>
              <a:avLst/>
              <a:gdLst>
                <a:gd name="T0" fmla="*/ 59 w 198"/>
                <a:gd name="T1" fmla="*/ 0 h 125"/>
                <a:gd name="T2" fmla="*/ 0 w 198"/>
                <a:gd name="T3" fmla="*/ 81 h 125"/>
                <a:gd name="T4" fmla="*/ 198 w 198"/>
                <a:gd name="T5" fmla="*/ 125 h 125"/>
                <a:gd name="T6" fmla="*/ 66 w 198"/>
                <a:gd name="T7" fmla="*/ 73 h 125"/>
                <a:gd name="T8" fmla="*/ 59 w 198"/>
                <a:gd name="T9" fmla="*/ 0 h 125"/>
              </a:gdLst>
              <a:ahLst/>
              <a:cxnLst>
                <a:cxn ang="0">
                  <a:pos x="T0" y="T1"/>
                </a:cxn>
                <a:cxn ang="0">
                  <a:pos x="T2" y="T3"/>
                </a:cxn>
                <a:cxn ang="0">
                  <a:pos x="T4" y="T5"/>
                </a:cxn>
                <a:cxn ang="0">
                  <a:pos x="T6" y="T7"/>
                </a:cxn>
                <a:cxn ang="0">
                  <a:pos x="T8" y="T9"/>
                </a:cxn>
              </a:cxnLst>
              <a:rect l="0" t="0" r="r" b="b"/>
              <a:pathLst>
                <a:path w="198" h="125">
                  <a:moveTo>
                    <a:pt x="59" y="0"/>
                  </a:moveTo>
                  <a:lnTo>
                    <a:pt x="0" y="81"/>
                  </a:lnTo>
                  <a:lnTo>
                    <a:pt x="198" y="125"/>
                  </a:lnTo>
                  <a:lnTo>
                    <a:pt x="66" y="73"/>
                  </a:lnTo>
                  <a:lnTo>
                    <a:pt x="59" y="0"/>
                  </a:lnTo>
                  <a:close/>
                </a:path>
              </a:pathLst>
            </a:custGeom>
            <a:solidFill>
              <a:srgbClr val="C4182D"/>
            </a:solidFill>
            <a:ln>
              <a:noFill/>
            </a:ln>
          </p:spPr>
          <p:txBody>
            <a:bodyPr anchor="ctr"/>
            <a:lstStyle/>
            <a:p>
              <a:pPr algn="ctr"/>
            </a:p>
          </p:txBody>
        </p:sp>
        <p:sp>
          <p:nvSpPr>
            <p:cNvPr id="1049623" name="ïSḷîḋé"/>
            <p:cNvSpPr/>
            <p:nvPr/>
          </p:nvSpPr>
          <p:spPr bwMode="auto">
            <a:xfrm>
              <a:off x="7680326" y="2392363"/>
              <a:ext cx="465138" cy="161925"/>
            </a:xfrm>
            <a:custGeom>
              <a:avLst/>
              <a:gdLst>
                <a:gd name="T0" fmla="*/ 0 w 293"/>
                <a:gd name="T1" fmla="*/ 0 h 102"/>
                <a:gd name="T2" fmla="*/ 102 w 293"/>
                <a:gd name="T3" fmla="*/ 29 h 102"/>
                <a:gd name="T4" fmla="*/ 293 w 293"/>
                <a:gd name="T5" fmla="*/ 29 h 102"/>
                <a:gd name="T6" fmla="*/ 161 w 293"/>
                <a:gd name="T7" fmla="*/ 102 h 102"/>
                <a:gd name="T8" fmla="*/ 0 w 293"/>
                <a:gd name="T9" fmla="*/ 88 h 102"/>
                <a:gd name="T10" fmla="*/ 0 w 293"/>
                <a:gd name="T11" fmla="*/ 0 h 102"/>
              </a:gdLst>
              <a:ahLst/>
              <a:cxnLst>
                <a:cxn ang="0">
                  <a:pos x="T0" y="T1"/>
                </a:cxn>
                <a:cxn ang="0">
                  <a:pos x="T2" y="T3"/>
                </a:cxn>
                <a:cxn ang="0">
                  <a:pos x="T4" y="T5"/>
                </a:cxn>
                <a:cxn ang="0">
                  <a:pos x="T6" y="T7"/>
                </a:cxn>
                <a:cxn ang="0">
                  <a:pos x="T8" y="T9"/>
                </a:cxn>
                <a:cxn ang="0">
                  <a:pos x="T10" y="T11"/>
                </a:cxn>
              </a:cxnLst>
              <a:rect l="0" t="0" r="r" b="b"/>
              <a:pathLst>
                <a:path w="293" h="102">
                  <a:moveTo>
                    <a:pt x="0" y="0"/>
                  </a:moveTo>
                  <a:lnTo>
                    <a:pt x="102" y="29"/>
                  </a:lnTo>
                  <a:lnTo>
                    <a:pt x="293" y="29"/>
                  </a:lnTo>
                  <a:lnTo>
                    <a:pt x="161" y="102"/>
                  </a:lnTo>
                  <a:lnTo>
                    <a:pt x="0" y="88"/>
                  </a:lnTo>
                  <a:lnTo>
                    <a:pt x="0" y="0"/>
                  </a:lnTo>
                  <a:close/>
                </a:path>
              </a:pathLst>
            </a:custGeom>
            <a:solidFill>
              <a:srgbClr val="B21D28"/>
            </a:solidFill>
            <a:ln>
              <a:noFill/>
            </a:ln>
          </p:spPr>
          <p:txBody>
            <a:bodyPr anchor="ctr"/>
            <a:lstStyle/>
            <a:p>
              <a:pPr algn="ctr"/>
            </a:p>
          </p:txBody>
        </p:sp>
      </p:grpSp>
      <p:sp>
        <p:nvSpPr>
          <p:cNvPr id="1049624" name="文本框 1352"/>
          <p:cNvSpPr txBox="1"/>
          <p:nvPr/>
        </p:nvSpPr>
        <p:spPr>
          <a:xfrm>
            <a:off x="4061018" y="4096866"/>
            <a:ext cx="1678253" cy="276999"/>
          </a:xfrm>
          <a:prstGeom prst="rect">
            <a:avLst/>
          </a:prstGeom>
          <a:noFill/>
        </p:spPr>
        <p:txBody>
          <a:bodyPr wrap="square" rtlCol="0">
            <a:spAutoFit/>
          </a:bodyPr>
          <a:lstStyle/>
          <a:p>
            <a:r>
              <a:rPr lang="en-US" altLang="zh-CN" sz="1200" dirty="0"/>
              <a:t>Infrastructure</a:t>
            </a:r>
            <a:endParaRPr lang="zh-CN" altLang="en-US" sz="1200" dirty="0"/>
          </a:p>
        </p:txBody>
      </p:sp>
      <p:sp>
        <p:nvSpPr>
          <p:cNvPr id="1049625" name="文本框 1353"/>
          <p:cNvSpPr txBox="1"/>
          <p:nvPr/>
        </p:nvSpPr>
        <p:spPr>
          <a:xfrm>
            <a:off x="3370775" y="4859224"/>
            <a:ext cx="2202689" cy="281949"/>
          </a:xfrm>
          <a:prstGeom prst="rect">
            <a:avLst/>
          </a:prstGeom>
          <a:noFill/>
        </p:spPr>
        <p:txBody>
          <a:bodyPr wrap="square" rtlCol="0">
            <a:spAutoFit/>
          </a:bodyPr>
          <a:lstStyle/>
          <a:p>
            <a:r>
              <a:rPr lang="en-US" altLang="zh-CN" sz="1200" dirty="0"/>
              <a:t>Enterprise IT Management</a:t>
            </a:r>
            <a:endParaRPr lang="zh-CN" altLang="en-US" sz="1200" dirty="0"/>
          </a:p>
        </p:txBody>
      </p:sp>
      <p:sp>
        <p:nvSpPr>
          <p:cNvPr id="1049626" name="文本框 1354"/>
          <p:cNvSpPr txBox="1"/>
          <p:nvPr/>
        </p:nvSpPr>
        <p:spPr>
          <a:xfrm>
            <a:off x="5395834" y="1070401"/>
            <a:ext cx="995680" cy="411480"/>
          </a:xfrm>
          <a:prstGeom prst="rect">
            <a:avLst/>
          </a:prstGeom>
          <a:noFill/>
        </p:spPr>
        <p:txBody>
          <a:bodyPr wrap="none" rtlCol="0">
            <a:spAutoFit/>
          </a:bodyPr>
          <a:lstStyle/>
          <a:p>
            <a:r>
              <a:rPr lang="zh-CN" altLang="en-US" sz="1600" b="1" u="sng" dirty="0"/>
              <a:t>业务架构</a:t>
            </a:r>
            <a:endParaRPr lang="zh-CN" altLang="en-US" sz="1600" u="sng" dirty="0"/>
          </a:p>
        </p:txBody>
      </p:sp>
      <p:sp>
        <p:nvSpPr>
          <p:cNvPr id="1049627" name="文本框 1355"/>
          <p:cNvSpPr txBox="1"/>
          <p:nvPr/>
        </p:nvSpPr>
        <p:spPr>
          <a:xfrm>
            <a:off x="5355186" y="2042562"/>
            <a:ext cx="995680" cy="411479"/>
          </a:xfrm>
          <a:prstGeom prst="rect">
            <a:avLst/>
          </a:prstGeom>
          <a:noFill/>
        </p:spPr>
        <p:txBody>
          <a:bodyPr wrap="none" rtlCol="0">
            <a:spAutoFit/>
          </a:bodyPr>
          <a:lstStyle/>
          <a:p>
            <a:r>
              <a:rPr lang="zh-CN" altLang="en-US" sz="1600" b="1" u="sng" dirty="0"/>
              <a:t>信息架构</a:t>
            </a:r>
            <a:endParaRPr lang="zh-CN" altLang="en-US" sz="1600" u="sng" dirty="0"/>
          </a:p>
        </p:txBody>
      </p:sp>
      <p:sp>
        <p:nvSpPr>
          <p:cNvPr id="1049628" name="文本框 1356"/>
          <p:cNvSpPr txBox="1"/>
          <p:nvPr/>
        </p:nvSpPr>
        <p:spPr>
          <a:xfrm>
            <a:off x="5395834" y="2835314"/>
            <a:ext cx="995680" cy="411479"/>
          </a:xfrm>
          <a:prstGeom prst="rect">
            <a:avLst/>
          </a:prstGeom>
          <a:noFill/>
        </p:spPr>
        <p:txBody>
          <a:bodyPr wrap="none" rtlCol="0">
            <a:spAutoFit/>
          </a:bodyPr>
          <a:lstStyle/>
          <a:p>
            <a:r>
              <a:rPr lang="zh-CN" altLang="en-US" sz="1600" b="1" u="sng" dirty="0"/>
              <a:t>应用架构</a:t>
            </a:r>
            <a:endParaRPr lang="zh-CN" altLang="en-US" sz="1600" u="sng" dirty="0"/>
          </a:p>
        </p:txBody>
      </p:sp>
      <p:sp>
        <p:nvSpPr>
          <p:cNvPr id="1049629" name="文本框 1357"/>
          <p:cNvSpPr txBox="1"/>
          <p:nvPr/>
        </p:nvSpPr>
        <p:spPr>
          <a:xfrm>
            <a:off x="5395834" y="3626603"/>
            <a:ext cx="995680" cy="411480"/>
          </a:xfrm>
          <a:prstGeom prst="rect">
            <a:avLst/>
          </a:prstGeom>
          <a:noFill/>
        </p:spPr>
        <p:txBody>
          <a:bodyPr wrap="none" rtlCol="0">
            <a:spAutoFit/>
          </a:bodyPr>
          <a:lstStyle/>
          <a:p>
            <a:r>
              <a:rPr lang="zh-CN" altLang="en-US" sz="1600" b="1" u="sng" dirty="0"/>
              <a:t>技术架构</a:t>
            </a:r>
            <a:endParaRPr lang="zh-CN" altLang="en-US" sz="1600" u="sng" dirty="0"/>
          </a:p>
        </p:txBody>
      </p:sp>
      <p:sp>
        <p:nvSpPr>
          <p:cNvPr id="1049630" name="文本框 1358"/>
          <p:cNvSpPr txBox="1"/>
          <p:nvPr/>
        </p:nvSpPr>
        <p:spPr>
          <a:xfrm>
            <a:off x="5094067" y="4455635"/>
            <a:ext cx="1201309" cy="411479"/>
          </a:xfrm>
          <a:prstGeom prst="rect">
            <a:avLst/>
          </a:prstGeom>
          <a:noFill/>
        </p:spPr>
        <p:txBody>
          <a:bodyPr wrap="square" rtlCol="0">
            <a:spAutoFit/>
          </a:bodyPr>
          <a:lstStyle/>
          <a:p>
            <a:r>
              <a:rPr lang="zh-CN" altLang="en-US" sz="1600" b="1" u="sng" dirty="0"/>
              <a:t>企业</a:t>
            </a:r>
            <a:r>
              <a:rPr lang="en-US" altLang="zh-CN" sz="1600" b="1" u="sng" dirty="0"/>
              <a:t>IT</a:t>
            </a:r>
            <a:r>
              <a:rPr lang="zh-CN" altLang="en-US" sz="1600" b="1" u="sng" dirty="0"/>
              <a:t>管理</a:t>
            </a:r>
            <a:endParaRPr lang="zh-CN" altLang="en-US" sz="1600" u="sng" dirty="0"/>
          </a:p>
        </p:txBody>
      </p:sp>
      <p:sp>
        <p:nvSpPr>
          <p:cNvPr id="1049631" name="文本框 1360"/>
          <p:cNvSpPr txBox="1"/>
          <p:nvPr/>
        </p:nvSpPr>
        <p:spPr>
          <a:xfrm rot="16200000">
            <a:off x="5162892" y="2792969"/>
            <a:ext cx="2368421" cy="370838"/>
          </a:xfrm>
          <a:prstGeom prst="rect">
            <a:avLst/>
          </a:prstGeom>
          <a:noFill/>
        </p:spPr>
        <p:txBody>
          <a:bodyPr wrap="none" rtlCol="0">
            <a:spAutoFit/>
          </a:bodyPr>
          <a:lstStyle/>
          <a:p>
            <a:r>
              <a:rPr lang="en-US" altLang="zh-CN" b="1" dirty="0"/>
              <a:t>Security Architecture</a:t>
            </a:r>
            <a:endParaRPr lang="zh-CN" altLang="en-US" b="1" dirty="0"/>
          </a:p>
        </p:txBody>
      </p:sp>
      <p:sp>
        <p:nvSpPr>
          <p:cNvPr id="1049632" name="sketched-right-arrow_37071"/>
          <p:cNvSpPr>
            <a:spLocks noChangeAspect="1"/>
          </p:cNvSpPr>
          <p:nvPr/>
        </p:nvSpPr>
        <p:spPr bwMode="auto">
          <a:xfrm rot="10800000">
            <a:off x="6864565" y="1084356"/>
            <a:ext cx="1190079" cy="790779"/>
          </a:xfrm>
          <a:custGeom>
            <a:avLst/>
            <a:gdLst>
              <a:gd name="connsiteX0" fmla="*/ 359049 w 599972"/>
              <a:gd name="connsiteY0" fmla="*/ 349705 h 398667"/>
              <a:gd name="connsiteX1" fmla="*/ 362846 w 599972"/>
              <a:gd name="connsiteY1" fmla="*/ 382327 h 398667"/>
              <a:gd name="connsiteX2" fmla="*/ 363606 w 599972"/>
              <a:gd name="connsiteY2" fmla="*/ 382327 h 398667"/>
              <a:gd name="connsiteX3" fmla="*/ 366860 w 599972"/>
              <a:gd name="connsiteY3" fmla="*/ 386879 h 398667"/>
              <a:gd name="connsiteX4" fmla="*/ 365124 w 599972"/>
              <a:gd name="connsiteY4" fmla="*/ 386879 h 398667"/>
              <a:gd name="connsiteX5" fmla="*/ 367402 w 599972"/>
              <a:gd name="connsiteY5" fmla="*/ 387637 h 398667"/>
              <a:gd name="connsiteX6" fmla="*/ 366860 w 599972"/>
              <a:gd name="connsiteY6" fmla="*/ 386879 h 398667"/>
              <a:gd name="connsiteX7" fmla="*/ 371959 w 599972"/>
              <a:gd name="connsiteY7" fmla="*/ 386879 h 398667"/>
              <a:gd name="connsiteX8" fmla="*/ 392462 w 599972"/>
              <a:gd name="connsiteY8" fmla="*/ 369430 h 398667"/>
              <a:gd name="connsiteX9" fmla="*/ 382590 w 599972"/>
              <a:gd name="connsiteY9" fmla="*/ 366396 h 398667"/>
              <a:gd name="connsiteX10" fmla="*/ 364365 w 599972"/>
              <a:gd name="connsiteY10" fmla="*/ 355016 h 398667"/>
              <a:gd name="connsiteX11" fmla="*/ 359049 w 599972"/>
              <a:gd name="connsiteY11" fmla="*/ 349705 h 398667"/>
              <a:gd name="connsiteX12" fmla="*/ 352974 w 599972"/>
              <a:gd name="connsiteY12" fmla="*/ 311774 h 398667"/>
              <a:gd name="connsiteX13" fmla="*/ 358290 w 599972"/>
              <a:gd name="connsiteY13" fmla="*/ 333774 h 398667"/>
              <a:gd name="connsiteX14" fmla="*/ 364365 w 599972"/>
              <a:gd name="connsiteY14" fmla="*/ 337567 h 398667"/>
              <a:gd name="connsiteX15" fmla="*/ 393981 w 599972"/>
              <a:gd name="connsiteY15" fmla="*/ 356533 h 398667"/>
              <a:gd name="connsiteX16" fmla="*/ 399296 w 599972"/>
              <a:gd name="connsiteY16" fmla="*/ 364120 h 398667"/>
              <a:gd name="connsiteX17" fmla="*/ 406890 w 599972"/>
              <a:gd name="connsiteY17" fmla="*/ 357292 h 398667"/>
              <a:gd name="connsiteX18" fmla="*/ 419800 w 599972"/>
              <a:gd name="connsiteY18" fmla="*/ 346671 h 398667"/>
              <a:gd name="connsiteX19" fmla="*/ 407649 w 599972"/>
              <a:gd name="connsiteY19" fmla="*/ 345154 h 398667"/>
              <a:gd name="connsiteX20" fmla="*/ 361327 w 599972"/>
              <a:gd name="connsiteY20" fmla="*/ 318601 h 398667"/>
              <a:gd name="connsiteX21" fmla="*/ 352974 w 599972"/>
              <a:gd name="connsiteY21" fmla="*/ 311774 h 398667"/>
              <a:gd name="connsiteX22" fmla="*/ 109123 w 599972"/>
              <a:gd name="connsiteY22" fmla="*/ 286740 h 398667"/>
              <a:gd name="connsiteX23" fmla="*/ 121475 w 599972"/>
              <a:gd name="connsiteY23" fmla="*/ 292050 h 398667"/>
              <a:gd name="connsiteX24" fmla="*/ 130698 w 599972"/>
              <a:gd name="connsiteY24" fmla="*/ 292494 h 398667"/>
              <a:gd name="connsiteX25" fmla="*/ 132688 w 599972"/>
              <a:gd name="connsiteY25" fmla="*/ 292809 h 398667"/>
              <a:gd name="connsiteX26" fmla="*/ 137248 w 599972"/>
              <a:gd name="connsiteY26" fmla="*/ 292809 h 398667"/>
              <a:gd name="connsiteX27" fmla="*/ 130698 w 599972"/>
              <a:gd name="connsiteY27" fmla="*/ 292494 h 398667"/>
              <a:gd name="connsiteX28" fmla="*/ 120715 w 599972"/>
              <a:gd name="connsiteY28" fmla="*/ 290912 h 398667"/>
              <a:gd name="connsiteX29" fmla="*/ 109883 w 599972"/>
              <a:gd name="connsiteY29" fmla="*/ 286740 h 398667"/>
              <a:gd name="connsiteX30" fmla="*/ 109123 w 599972"/>
              <a:gd name="connsiteY30" fmla="*/ 286740 h 398667"/>
              <a:gd name="connsiteX31" fmla="*/ 20258 w 599972"/>
              <a:gd name="connsiteY31" fmla="*/ 285960 h 398667"/>
              <a:gd name="connsiteX32" fmla="*/ 21777 w 599972"/>
              <a:gd name="connsiteY32" fmla="*/ 286719 h 398667"/>
              <a:gd name="connsiteX33" fmla="*/ 44566 w 599972"/>
              <a:gd name="connsiteY33" fmla="*/ 292786 h 398667"/>
              <a:gd name="connsiteX34" fmla="*/ 20258 w 599972"/>
              <a:gd name="connsiteY34" fmla="*/ 285960 h 398667"/>
              <a:gd name="connsiteX35" fmla="*/ 194216 w 599972"/>
              <a:gd name="connsiteY35" fmla="*/ 284468 h 398667"/>
              <a:gd name="connsiteX36" fmla="*/ 197254 w 599972"/>
              <a:gd name="connsiteY36" fmla="*/ 285985 h 398667"/>
              <a:gd name="connsiteX37" fmla="*/ 197300 w 599972"/>
              <a:gd name="connsiteY37" fmla="*/ 285997 h 398667"/>
              <a:gd name="connsiteX38" fmla="*/ 208174 w 599972"/>
              <a:gd name="connsiteY38" fmla="*/ 291389 h 398667"/>
              <a:gd name="connsiteX39" fmla="*/ 219064 w 599972"/>
              <a:gd name="connsiteY39" fmla="*/ 291791 h 398667"/>
              <a:gd name="connsiteX40" fmla="*/ 220044 w 599972"/>
              <a:gd name="connsiteY40" fmla="*/ 292052 h 398667"/>
              <a:gd name="connsiteX41" fmla="*/ 226121 w 599972"/>
              <a:gd name="connsiteY41" fmla="*/ 292052 h 398667"/>
              <a:gd name="connsiteX42" fmla="*/ 219064 w 599972"/>
              <a:gd name="connsiteY42" fmla="*/ 291791 h 398667"/>
              <a:gd name="connsiteX43" fmla="*/ 197300 w 599972"/>
              <a:gd name="connsiteY43" fmla="*/ 285997 h 398667"/>
              <a:gd name="connsiteX44" fmla="*/ 289186 w 599972"/>
              <a:gd name="connsiteY44" fmla="*/ 275359 h 398667"/>
              <a:gd name="connsiteX45" fmla="*/ 295261 w 599972"/>
              <a:gd name="connsiteY45" fmla="*/ 281428 h 398667"/>
              <a:gd name="connsiteX46" fmla="*/ 303615 w 599972"/>
              <a:gd name="connsiteY46" fmla="*/ 285980 h 398667"/>
              <a:gd name="connsiteX47" fmla="*/ 306652 w 599972"/>
              <a:gd name="connsiteY47" fmla="*/ 287497 h 398667"/>
              <a:gd name="connsiteX48" fmla="*/ 289186 w 599972"/>
              <a:gd name="connsiteY48" fmla="*/ 275359 h 398667"/>
              <a:gd name="connsiteX49" fmla="*/ 105322 w 599972"/>
              <a:gd name="connsiteY49" fmla="*/ 210883 h 398667"/>
              <a:gd name="connsiteX50" fmla="*/ 105322 w 599972"/>
              <a:gd name="connsiteY50" fmla="*/ 234398 h 398667"/>
              <a:gd name="connsiteX51" fmla="*/ 105322 w 599972"/>
              <a:gd name="connsiteY51" fmla="*/ 255639 h 398667"/>
              <a:gd name="connsiteX52" fmla="*/ 109883 w 599972"/>
              <a:gd name="connsiteY52" fmla="*/ 256397 h 398667"/>
              <a:gd name="connsiteX53" fmla="*/ 150171 w 599972"/>
              <a:gd name="connsiteY53" fmla="*/ 279154 h 398667"/>
              <a:gd name="connsiteX54" fmla="*/ 155492 w 599972"/>
              <a:gd name="connsiteY54" fmla="*/ 283706 h 398667"/>
              <a:gd name="connsiteX55" fmla="*/ 156252 w 599972"/>
              <a:gd name="connsiteY55" fmla="*/ 281430 h 398667"/>
              <a:gd name="connsiteX56" fmla="*/ 156252 w 599972"/>
              <a:gd name="connsiteY56" fmla="*/ 240467 h 398667"/>
              <a:gd name="connsiteX57" fmla="*/ 151691 w 599972"/>
              <a:gd name="connsiteY57" fmla="*/ 238191 h 398667"/>
              <a:gd name="connsiteX58" fmla="*/ 109883 w 599972"/>
              <a:gd name="connsiteY58" fmla="*/ 214676 h 398667"/>
              <a:gd name="connsiteX59" fmla="*/ 105322 w 599972"/>
              <a:gd name="connsiteY59" fmla="*/ 210883 h 398667"/>
              <a:gd name="connsiteX60" fmla="*/ 191177 w 599972"/>
              <a:gd name="connsiteY60" fmla="*/ 209378 h 398667"/>
              <a:gd name="connsiteX61" fmla="*/ 191177 w 599972"/>
              <a:gd name="connsiteY61" fmla="*/ 234408 h 398667"/>
              <a:gd name="connsiteX62" fmla="*/ 191177 w 599972"/>
              <a:gd name="connsiteY62" fmla="*/ 254887 h 398667"/>
              <a:gd name="connsiteX63" fmla="*/ 197254 w 599972"/>
              <a:gd name="connsiteY63" fmla="*/ 256404 h 398667"/>
              <a:gd name="connsiteX64" fmla="*/ 237516 w 599972"/>
              <a:gd name="connsiteY64" fmla="*/ 279158 h 398667"/>
              <a:gd name="connsiteX65" fmla="*/ 243593 w 599972"/>
              <a:gd name="connsiteY65" fmla="*/ 284468 h 398667"/>
              <a:gd name="connsiteX66" fmla="*/ 245112 w 599972"/>
              <a:gd name="connsiteY66" fmla="*/ 281434 h 398667"/>
              <a:gd name="connsiteX67" fmla="*/ 245112 w 599972"/>
              <a:gd name="connsiteY67" fmla="*/ 239717 h 398667"/>
              <a:gd name="connsiteX68" fmla="*/ 239035 w 599972"/>
              <a:gd name="connsiteY68" fmla="*/ 238200 h 398667"/>
              <a:gd name="connsiteX69" fmla="*/ 197254 w 599972"/>
              <a:gd name="connsiteY69" fmla="*/ 214687 h 398667"/>
              <a:gd name="connsiteX70" fmla="*/ 191177 w 599972"/>
              <a:gd name="connsiteY70" fmla="*/ 209378 h 398667"/>
              <a:gd name="connsiteX71" fmla="*/ 16459 w 599972"/>
              <a:gd name="connsiteY71" fmla="*/ 209363 h 398667"/>
              <a:gd name="connsiteX72" fmla="*/ 16459 w 599972"/>
              <a:gd name="connsiteY72" fmla="*/ 234390 h 398667"/>
              <a:gd name="connsiteX73" fmla="*/ 16459 w 599972"/>
              <a:gd name="connsiteY73" fmla="*/ 255625 h 398667"/>
              <a:gd name="connsiteX74" fmla="*/ 22536 w 599972"/>
              <a:gd name="connsiteY74" fmla="*/ 257141 h 398667"/>
              <a:gd name="connsiteX75" fmla="*/ 62798 w 599972"/>
              <a:gd name="connsiteY75" fmla="*/ 279893 h 398667"/>
              <a:gd name="connsiteX76" fmla="*/ 68115 w 599972"/>
              <a:gd name="connsiteY76" fmla="*/ 284443 h 398667"/>
              <a:gd name="connsiteX77" fmla="*/ 70394 w 599972"/>
              <a:gd name="connsiteY77" fmla="*/ 281410 h 398667"/>
              <a:gd name="connsiteX78" fmla="*/ 70394 w 599972"/>
              <a:gd name="connsiteY78" fmla="*/ 240457 h 398667"/>
              <a:gd name="connsiteX79" fmla="*/ 64317 w 599972"/>
              <a:gd name="connsiteY79" fmla="*/ 238940 h 398667"/>
              <a:gd name="connsiteX80" fmla="*/ 22536 w 599972"/>
              <a:gd name="connsiteY80" fmla="*/ 215430 h 398667"/>
              <a:gd name="connsiteX81" fmla="*/ 16459 w 599972"/>
              <a:gd name="connsiteY81" fmla="*/ 209363 h 398667"/>
              <a:gd name="connsiteX82" fmla="*/ 105322 w 599972"/>
              <a:gd name="connsiteY82" fmla="*/ 170678 h 398667"/>
              <a:gd name="connsiteX83" fmla="*/ 105322 w 599972"/>
              <a:gd name="connsiteY83" fmla="*/ 190401 h 398667"/>
              <a:gd name="connsiteX84" fmla="*/ 109123 w 599972"/>
              <a:gd name="connsiteY84" fmla="*/ 191918 h 398667"/>
              <a:gd name="connsiteX85" fmla="*/ 152451 w 599972"/>
              <a:gd name="connsiteY85" fmla="*/ 219986 h 398667"/>
              <a:gd name="connsiteX86" fmla="*/ 156252 w 599972"/>
              <a:gd name="connsiteY86" fmla="*/ 223778 h 398667"/>
              <a:gd name="connsiteX87" fmla="*/ 156252 w 599972"/>
              <a:gd name="connsiteY87" fmla="*/ 203297 h 398667"/>
              <a:gd name="connsiteX88" fmla="*/ 152451 w 599972"/>
              <a:gd name="connsiteY88" fmla="*/ 201021 h 398667"/>
              <a:gd name="connsiteX89" fmla="*/ 109123 w 599972"/>
              <a:gd name="connsiteY89" fmla="*/ 173712 h 398667"/>
              <a:gd name="connsiteX90" fmla="*/ 105322 w 599972"/>
              <a:gd name="connsiteY90" fmla="*/ 170678 h 398667"/>
              <a:gd name="connsiteX91" fmla="*/ 191177 w 599972"/>
              <a:gd name="connsiteY91" fmla="*/ 169178 h 398667"/>
              <a:gd name="connsiteX92" fmla="*/ 191177 w 599972"/>
              <a:gd name="connsiteY92" fmla="*/ 190416 h 398667"/>
              <a:gd name="connsiteX93" fmla="*/ 196495 w 599972"/>
              <a:gd name="connsiteY93" fmla="*/ 191933 h 398667"/>
              <a:gd name="connsiteX94" fmla="*/ 239795 w 599972"/>
              <a:gd name="connsiteY94" fmla="*/ 219997 h 398667"/>
              <a:gd name="connsiteX95" fmla="*/ 245112 w 599972"/>
              <a:gd name="connsiteY95" fmla="*/ 225306 h 398667"/>
              <a:gd name="connsiteX96" fmla="*/ 245112 w 599972"/>
              <a:gd name="connsiteY96" fmla="*/ 203310 h 398667"/>
              <a:gd name="connsiteX97" fmla="*/ 239795 w 599972"/>
              <a:gd name="connsiteY97" fmla="*/ 201035 h 398667"/>
              <a:gd name="connsiteX98" fmla="*/ 196495 w 599972"/>
              <a:gd name="connsiteY98" fmla="*/ 173729 h 398667"/>
              <a:gd name="connsiteX99" fmla="*/ 191177 w 599972"/>
              <a:gd name="connsiteY99" fmla="*/ 169178 h 398667"/>
              <a:gd name="connsiteX100" fmla="*/ 16459 w 599972"/>
              <a:gd name="connsiteY100" fmla="*/ 169168 h 398667"/>
              <a:gd name="connsiteX101" fmla="*/ 16459 w 599972"/>
              <a:gd name="connsiteY101" fmla="*/ 190403 h 398667"/>
              <a:gd name="connsiteX102" fmla="*/ 21777 w 599972"/>
              <a:gd name="connsiteY102" fmla="*/ 191920 h 398667"/>
              <a:gd name="connsiteX103" fmla="*/ 65077 w 599972"/>
              <a:gd name="connsiteY103" fmla="*/ 220739 h 398667"/>
              <a:gd name="connsiteX104" fmla="*/ 70394 w 599972"/>
              <a:gd name="connsiteY104" fmla="*/ 225289 h 398667"/>
              <a:gd name="connsiteX105" fmla="*/ 70394 w 599972"/>
              <a:gd name="connsiteY105" fmla="*/ 203296 h 398667"/>
              <a:gd name="connsiteX106" fmla="*/ 64317 w 599972"/>
              <a:gd name="connsiteY106" fmla="*/ 201021 h 398667"/>
              <a:gd name="connsiteX107" fmla="*/ 21777 w 599972"/>
              <a:gd name="connsiteY107" fmla="*/ 174477 h 398667"/>
              <a:gd name="connsiteX108" fmla="*/ 16459 w 599972"/>
              <a:gd name="connsiteY108" fmla="*/ 169168 h 398667"/>
              <a:gd name="connsiteX109" fmla="*/ 311968 w 599972"/>
              <a:gd name="connsiteY109" fmla="*/ 154735 h 398667"/>
              <a:gd name="connsiteX110" fmla="*/ 407649 w 599972"/>
              <a:gd name="connsiteY110" fmla="*/ 215426 h 398667"/>
              <a:gd name="connsiteX111" fmla="*/ 493459 w 599972"/>
              <a:gd name="connsiteY111" fmla="*/ 265497 h 398667"/>
              <a:gd name="connsiteX112" fmla="*/ 494219 w 599972"/>
              <a:gd name="connsiteY112" fmla="*/ 265497 h 398667"/>
              <a:gd name="connsiteX113" fmla="*/ 311968 w 599972"/>
              <a:gd name="connsiteY113" fmla="*/ 154735 h 398667"/>
              <a:gd name="connsiteX114" fmla="*/ 105322 w 599972"/>
              <a:gd name="connsiteY114" fmla="*/ 153231 h 398667"/>
              <a:gd name="connsiteX115" fmla="*/ 105322 w 599972"/>
              <a:gd name="connsiteY115" fmla="*/ 156265 h 398667"/>
              <a:gd name="connsiteX116" fmla="*/ 109123 w 599972"/>
              <a:gd name="connsiteY116" fmla="*/ 157782 h 398667"/>
              <a:gd name="connsiteX117" fmla="*/ 153972 w 599972"/>
              <a:gd name="connsiteY117" fmla="*/ 185850 h 398667"/>
              <a:gd name="connsiteX118" fmla="*/ 156252 w 599972"/>
              <a:gd name="connsiteY118" fmla="*/ 187367 h 398667"/>
              <a:gd name="connsiteX119" fmla="*/ 156252 w 599972"/>
              <a:gd name="connsiteY119" fmla="*/ 184332 h 398667"/>
              <a:gd name="connsiteX120" fmla="*/ 152451 w 599972"/>
              <a:gd name="connsiteY120" fmla="*/ 182815 h 398667"/>
              <a:gd name="connsiteX121" fmla="*/ 109883 w 599972"/>
              <a:gd name="connsiteY121" fmla="*/ 157024 h 398667"/>
              <a:gd name="connsiteX122" fmla="*/ 105322 w 599972"/>
              <a:gd name="connsiteY122" fmla="*/ 153231 h 398667"/>
              <a:gd name="connsiteX123" fmla="*/ 191177 w 599972"/>
              <a:gd name="connsiteY123" fmla="*/ 151733 h 398667"/>
              <a:gd name="connsiteX124" fmla="*/ 191177 w 599972"/>
              <a:gd name="connsiteY124" fmla="*/ 155526 h 398667"/>
              <a:gd name="connsiteX125" fmla="*/ 197254 w 599972"/>
              <a:gd name="connsiteY125" fmla="*/ 157801 h 398667"/>
              <a:gd name="connsiteX126" fmla="*/ 241314 w 599972"/>
              <a:gd name="connsiteY126" fmla="*/ 185865 h 398667"/>
              <a:gd name="connsiteX127" fmla="*/ 245112 w 599972"/>
              <a:gd name="connsiteY127" fmla="*/ 188141 h 398667"/>
              <a:gd name="connsiteX128" fmla="*/ 245112 w 599972"/>
              <a:gd name="connsiteY128" fmla="*/ 184348 h 398667"/>
              <a:gd name="connsiteX129" fmla="*/ 239795 w 599972"/>
              <a:gd name="connsiteY129" fmla="*/ 182831 h 398667"/>
              <a:gd name="connsiteX130" fmla="*/ 197254 w 599972"/>
              <a:gd name="connsiteY130" fmla="*/ 156284 h 398667"/>
              <a:gd name="connsiteX131" fmla="*/ 191177 w 599972"/>
              <a:gd name="connsiteY131" fmla="*/ 151733 h 398667"/>
              <a:gd name="connsiteX132" fmla="*/ 16459 w 599972"/>
              <a:gd name="connsiteY132" fmla="*/ 151726 h 398667"/>
              <a:gd name="connsiteX133" fmla="*/ 16459 w 599972"/>
              <a:gd name="connsiteY133" fmla="*/ 156276 h 398667"/>
              <a:gd name="connsiteX134" fmla="*/ 21777 w 599972"/>
              <a:gd name="connsiteY134" fmla="*/ 158551 h 398667"/>
              <a:gd name="connsiteX135" fmla="*/ 66596 w 599972"/>
              <a:gd name="connsiteY135" fmla="*/ 185853 h 398667"/>
              <a:gd name="connsiteX136" fmla="*/ 70394 w 599972"/>
              <a:gd name="connsiteY136" fmla="*/ 188128 h 398667"/>
              <a:gd name="connsiteX137" fmla="*/ 70394 w 599972"/>
              <a:gd name="connsiteY137" fmla="*/ 185095 h 398667"/>
              <a:gd name="connsiteX138" fmla="*/ 64317 w 599972"/>
              <a:gd name="connsiteY138" fmla="*/ 182819 h 398667"/>
              <a:gd name="connsiteX139" fmla="*/ 21777 w 599972"/>
              <a:gd name="connsiteY139" fmla="*/ 157034 h 398667"/>
              <a:gd name="connsiteX140" fmla="*/ 16459 w 599972"/>
              <a:gd name="connsiteY140" fmla="*/ 151726 h 398667"/>
              <a:gd name="connsiteX141" fmla="*/ 285390 w 599972"/>
              <a:gd name="connsiteY141" fmla="*/ 147907 h 398667"/>
              <a:gd name="connsiteX142" fmla="*/ 286908 w 599972"/>
              <a:gd name="connsiteY142" fmla="*/ 250324 h 398667"/>
              <a:gd name="connsiteX143" fmla="*/ 295261 w 599972"/>
              <a:gd name="connsiteY143" fmla="*/ 249565 h 398667"/>
              <a:gd name="connsiteX144" fmla="*/ 430431 w 599972"/>
              <a:gd name="connsiteY144" fmla="*/ 326946 h 398667"/>
              <a:gd name="connsiteX145" fmla="*/ 434228 w 599972"/>
              <a:gd name="connsiteY145" fmla="*/ 334533 h 398667"/>
              <a:gd name="connsiteX146" fmla="*/ 470678 w 599972"/>
              <a:gd name="connsiteY146" fmla="*/ 303428 h 398667"/>
              <a:gd name="connsiteX147" fmla="*/ 460047 w 599972"/>
              <a:gd name="connsiteY147" fmla="*/ 301153 h 398667"/>
              <a:gd name="connsiteX148" fmla="*/ 429671 w 599972"/>
              <a:gd name="connsiteY148" fmla="*/ 282945 h 398667"/>
              <a:gd name="connsiteX149" fmla="*/ 295261 w 599972"/>
              <a:gd name="connsiteY149" fmla="*/ 209357 h 398667"/>
              <a:gd name="connsiteX150" fmla="*/ 285390 w 599972"/>
              <a:gd name="connsiteY150" fmla="*/ 195702 h 398667"/>
              <a:gd name="connsiteX151" fmla="*/ 289186 w 599972"/>
              <a:gd name="connsiteY151" fmla="*/ 188874 h 398667"/>
              <a:gd name="connsiteX152" fmla="*/ 289186 w 599972"/>
              <a:gd name="connsiteY152" fmla="*/ 188115 h 398667"/>
              <a:gd name="connsiteX153" fmla="*/ 285390 w 599972"/>
              <a:gd name="connsiteY153" fmla="*/ 176736 h 398667"/>
              <a:gd name="connsiteX154" fmla="*/ 294502 w 599972"/>
              <a:gd name="connsiteY154" fmla="*/ 175218 h 398667"/>
              <a:gd name="connsiteX155" fmla="*/ 428912 w 599972"/>
              <a:gd name="connsiteY155" fmla="*/ 265497 h 398667"/>
              <a:gd name="connsiteX156" fmla="*/ 472956 w 599972"/>
              <a:gd name="connsiteY156" fmla="*/ 290532 h 398667"/>
              <a:gd name="connsiteX157" fmla="*/ 478272 w 599972"/>
              <a:gd name="connsiteY157" fmla="*/ 297359 h 398667"/>
              <a:gd name="connsiteX158" fmla="*/ 498015 w 599972"/>
              <a:gd name="connsiteY158" fmla="*/ 280669 h 398667"/>
              <a:gd name="connsiteX159" fmla="*/ 486625 w 599972"/>
              <a:gd name="connsiteY159" fmla="*/ 279152 h 398667"/>
              <a:gd name="connsiteX160" fmla="*/ 436506 w 599972"/>
              <a:gd name="connsiteY160" fmla="*/ 249565 h 398667"/>
              <a:gd name="connsiteX161" fmla="*/ 295261 w 599972"/>
              <a:gd name="connsiteY161" fmla="*/ 160804 h 398667"/>
              <a:gd name="connsiteX162" fmla="*/ 285390 w 599972"/>
              <a:gd name="connsiteY162" fmla="*/ 147907 h 398667"/>
              <a:gd name="connsiteX163" fmla="*/ 286149 w 599972"/>
              <a:gd name="connsiteY163" fmla="*/ 137287 h 398667"/>
              <a:gd name="connsiteX164" fmla="*/ 286149 w 599972"/>
              <a:gd name="connsiteY164" fmla="*/ 142597 h 398667"/>
              <a:gd name="connsiteX165" fmla="*/ 287668 w 599972"/>
              <a:gd name="connsiteY165" fmla="*/ 140321 h 398667"/>
              <a:gd name="connsiteX166" fmla="*/ 287668 w 599972"/>
              <a:gd name="connsiteY166" fmla="*/ 139562 h 398667"/>
              <a:gd name="connsiteX167" fmla="*/ 286149 w 599972"/>
              <a:gd name="connsiteY167" fmla="*/ 137287 h 398667"/>
              <a:gd name="connsiteX168" fmla="*/ 384868 w 599972"/>
              <a:gd name="connsiteY168" fmla="*/ 133493 h 398667"/>
              <a:gd name="connsiteX169" fmla="*/ 384109 w 599972"/>
              <a:gd name="connsiteY169" fmla="*/ 135011 h 398667"/>
              <a:gd name="connsiteX170" fmla="*/ 533706 w 599972"/>
              <a:gd name="connsiteY170" fmla="*/ 233634 h 398667"/>
              <a:gd name="connsiteX171" fmla="*/ 540541 w 599972"/>
              <a:gd name="connsiteY171" fmla="*/ 237427 h 398667"/>
              <a:gd name="connsiteX172" fmla="*/ 544338 w 599972"/>
              <a:gd name="connsiteY172" fmla="*/ 241979 h 398667"/>
              <a:gd name="connsiteX173" fmla="*/ 555728 w 599972"/>
              <a:gd name="connsiteY173" fmla="*/ 233634 h 398667"/>
              <a:gd name="connsiteX174" fmla="*/ 544338 w 599972"/>
              <a:gd name="connsiteY174" fmla="*/ 230599 h 398667"/>
              <a:gd name="connsiteX175" fmla="*/ 407649 w 599972"/>
              <a:gd name="connsiteY175" fmla="*/ 144114 h 398667"/>
              <a:gd name="connsiteX176" fmla="*/ 384868 w 599972"/>
              <a:gd name="connsiteY176" fmla="*/ 133493 h 398667"/>
              <a:gd name="connsiteX177" fmla="*/ 105322 w 599972"/>
              <a:gd name="connsiteY177" fmla="*/ 124405 h 398667"/>
              <a:gd name="connsiteX178" fmla="*/ 105322 w 599972"/>
              <a:gd name="connsiteY178" fmla="*/ 138059 h 398667"/>
              <a:gd name="connsiteX179" fmla="*/ 109883 w 599972"/>
              <a:gd name="connsiteY179" fmla="*/ 140335 h 398667"/>
              <a:gd name="connsiteX180" fmla="*/ 152451 w 599972"/>
              <a:gd name="connsiteY180" fmla="*/ 166127 h 398667"/>
              <a:gd name="connsiteX181" fmla="*/ 156252 w 599972"/>
              <a:gd name="connsiteY181" fmla="*/ 169920 h 398667"/>
              <a:gd name="connsiteX182" fmla="*/ 156252 w 599972"/>
              <a:gd name="connsiteY182" fmla="*/ 151714 h 398667"/>
              <a:gd name="connsiteX183" fmla="*/ 151691 w 599972"/>
              <a:gd name="connsiteY183" fmla="*/ 150955 h 398667"/>
              <a:gd name="connsiteX184" fmla="*/ 110643 w 599972"/>
              <a:gd name="connsiteY184" fmla="*/ 128956 h 398667"/>
              <a:gd name="connsiteX185" fmla="*/ 105322 w 599972"/>
              <a:gd name="connsiteY185" fmla="*/ 124405 h 398667"/>
              <a:gd name="connsiteX186" fmla="*/ 191177 w 599972"/>
              <a:gd name="connsiteY186" fmla="*/ 122153 h 398667"/>
              <a:gd name="connsiteX187" fmla="*/ 191177 w 599972"/>
              <a:gd name="connsiteY187" fmla="*/ 138081 h 398667"/>
              <a:gd name="connsiteX188" fmla="*/ 197254 w 599972"/>
              <a:gd name="connsiteY188" fmla="*/ 139598 h 398667"/>
              <a:gd name="connsiteX189" fmla="*/ 239795 w 599972"/>
              <a:gd name="connsiteY189" fmla="*/ 166145 h 398667"/>
              <a:gd name="connsiteX190" fmla="*/ 245112 w 599972"/>
              <a:gd name="connsiteY190" fmla="*/ 170695 h 398667"/>
              <a:gd name="connsiteX191" fmla="*/ 245112 w 599972"/>
              <a:gd name="connsiteY191" fmla="*/ 151733 h 398667"/>
              <a:gd name="connsiteX192" fmla="*/ 239035 w 599972"/>
              <a:gd name="connsiteY192" fmla="*/ 150216 h 398667"/>
              <a:gd name="connsiteX193" fmla="*/ 198014 w 599972"/>
              <a:gd name="connsiteY193" fmla="*/ 128979 h 398667"/>
              <a:gd name="connsiteX194" fmla="*/ 191177 w 599972"/>
              <a:gd name="connsiteY194" fmla="*/ 122153 h 398667"/>
              <a:gd name="connsiteX195" fmla="*/ 16459 w 599972"/>
              <a:gd name="connsiteY195" fmla="*/ 122148 h 398667"/>
              <a:gd name="connsiteX196" fmla="*/ 16459 w 599972"/>
              <a:gd name="connsiteY196" fmla="*/ 138075 h 398667"/>
              <a:gd name="connsiteX197" fmla="*/ 21777 w 599972"/>
              <a:gd name="connsiteY197" fmla="*/ 140350 h 398667"/>
              <a:gd name="connsiteX198" fmla="*/ 64317 w 599972"/>
              <a:gd name="connsiteY198" fmla="*/ 166135 h 398667"/>
              <a:gd name="connsiteX199" fmla="*/ 70394 w 599972"/>
              <a:gd name="connsiteY199" fmla="*/ 170685 h 398667"/>
              <a:gd name="connsiteX200" fmla="*/ 70394 w 599972"/>
              <a:gd name="connsiteY200" fmla="*/ 152484 h 398667"/>
              <a:gd name="connsiteX201" fmla="*/ 64317 w 599972"/>
              <a:gd name="connsiteY201" fmla="*/ 150967 h 398667"/>
              <a:gd name="connsiteX202" fmla="*/ 23296 w 599972"/>
              <a:gd name="connsiteY202" fmla="*/ 128974 h 398667"/>
              <a:gd name="connsiteX203" fmla="*/ 16459 w 599972"/>
              <a:gd name="connsiteY203" fmla="*/ 122148 h 398667"/>
              <a:gd name="connsiteX204" fmla="*/ 290705 w 599972"/>
              <a:gd name="connsiteY204" fmla="*/ 116045 h 398667"/>
              <a:gd name="connsiteX205" fmla="*/ 287668 w 599972"/>
              <a:gd name="connsiteY205" fmla="*/ 125907 h 398667"/>
              <a:gd name="connsiteX206" fmla="*/ 295261 w 599972"/>
              <a:gd name="connsiteY206" fmla="*/ 127424 h 398667"/>
              <a:gd name="connsiteX207" fmla="*/ 510925 w 599972"/>
              <a:gd name="connsiteY207" fmla="*/ 258669 h 398667"/>
              <a:gd name="connsiteX208" fmla="*/ 514722 w 599972"/>
              <a:gd name="connsiteY208" fmla="*/ 266255 h 398667"/>
              <a:gd name="connsiteX209" fmla="*/ 534466 w 599972"/>
              <a:gd name="connsiteY209" fmla="*/ 249565 h 398667"/>
              <a:gd name="connsiteX210" fmla="*/ 530669 w 599972"/>
              <a:gd name="connsiteY210" fmla="*/ 249565 h 398667"/>
              <a:gd name="connsiteX211" fmla="*/ 525353 w 599972"/>
              <a:gd name="connsiteY211" fmla="*/ 246531 h 398667"/>
              <a:gd name="connsiteX212" fmla="*/ 486625 w 599972"/>
              <a:gd name="connsiteY212" fmla="*/ 223771 h 398667"/>
              <a:gd name="connsiteX213" fmla="*/ 442581 w 599972"/>
              <a:gd name="connsiteY213" fmla="*/ 198736 h 398667"/>
              <a:gd name="connsiteX214" fmla="*/ 296780 w 599972"/>
              <a:gd name="connsiteY214" fmla="*/ 122114 h 398667"/>
              <a:gd name="connsiteX215" fmla="*/ 290705 w 599972"/>
              <a:gd name="connsiteY215" fmla="*/ 116045 h 398667"/>
              <a:gd name="connsiteX216" fmla="*/ 125846 w 599972"/>
              <a:gd name="connsiteY216" fmla="*/ 106104 h 398667"/>
              <a:gd name="connsiteX217" fmla="*/ 105322 w 599972"/>
              <a:gd name="connsiteY217" fmla="*/ 116819 h 398667"/>
              <a:gd name="connsiteX218" fmla="*/ 112924 w 599972"/>
              <a:gd name="connsiteY218" fmla="*/ 114544 h 398667"/>
              <a:gd name="connsiteX219" fmla="*/ 127367 w 599972"/>
              <a:gd name="connsiteY219" fmla="*/ 114544 h 398667"/>
              <a:gd name="connsiteX220" fmla="*/ 150171 w 599972"/>
              <a:gd name="connsiteY220" fmla="*/ 121371 h 398667"/>
              <a:gd name="connsiteX221" fmla="*/ 152451 w 599972"/>
              <a:gd name="connsiteY221" fmla="*/ 122888 h 398667"/>
              <a:gd name="connsiteX222" fmla="*/ 156252 w 599972"/>
              <a:gd name="connsiteY222" fmla="*/ 126681 h 398667"/>
              <a:gd name="connsiteX223" fmla="*/ 156252 w 599972"/>
              <a:gd name="connsiteY223" fmla="*/ 122888 h 398667"/>
              <a:gd name="connsiteX224" fmla="*/ 155492 w 599972"/>
              <a:gd name="connsiteY224" fmla="*/ 118336 h 398667"/>
              <a:gd name="connsiteX225" fmla="*/ 153212 w 599972"/>
              <a:gd name="connsiteY225" fmla="*/ 117578 h 398667"/>
              <a:gd name="connsiteX226" fmla="*/ 150171 w 599972"/>
              <a:gd name="connsiteY226" fmla="*/ 116061 h 398667"/>
              <a:gd name="connsiteX227" fmla="*/ 147891 w 599972"/>
              <a:gd name="connsiteY227" fmla="*/ 114544 h 398667"/>
              <a:gd name="connsiteX228" fmla="*/ 148651 w 599972"/>
              <a:gd name="connsiteY228" fmla="*/ 114544 h 398667"/>
              <a:gd name="connsiteX229" fmla="*/ 153212 w 599972"/>
              <a:gd name="connsiteY229" fmla="*/ 115302 h 398667"/>
              <a:gd name="connsiteX230" fmla="*/ 125846 w 599972"/>
              <a:gd name="connsiteY230" fmla="*/ 106104 h 398667"/>
              <a:gd name="connsiteX231" fmla="*/ 38299 w 599972"/>
              <a:gd name="connsiteY231" fmla="*/ 106032 h 398667"/>
              <a:gd name="connsiteX232" fmla="*/ 16459 w 599972"/>
              <a:gd name="connsiteY232" fmla="*/ 117598 h 398667"/>
              <a:gd name="connsiteX233" fmla="*/ 16459 w 599972"/>
              <a:gd name="connsiteY233" fmla="*/ 118357 h 398667"/>
              <a:gd name="connsiteX234" fmla="*/ 17219 w 599972"/>
              <a:gd name="connsiteY234" fmla="*/ 116840 h 398667"/>
              <a:gd name="connsiteX235" fmla="*/ 25575 w 599972"/>
              <a:gd name="connsiteY235" fmla="*/ 114565 h 398667"/>
              <a:gd name="connsiteX236" fmla="*/ 39249 w 599972"/>
              <a:gd name="connsiteY236" fmla="*/ 114565 h 398667"/>
              <a:gd name="connsiteX237" fmla="*/ 62798 w 599972"/>
              <a:gd name="connsiteY237" fmla="*/ 121390 h 398667"/>
              <a:gd name="connsiteX238" fmla="*/ 65077 w 599972"/>
              <a:gd name="connsiteY238" fmla="*/ 122907 h 398667"/>
              <a:gd name="connsiteX239" fmla="*/ 70394 w 599972"/>
              <a:gd name="connsiteY239" fmla="*/ 128216 h 398667"/>
              <a:gd name="connsiteX240" fmla="*/ 70394 w 599972"/>
              <a:gd name="connsiteY240" fmla="*/ 122907 h 398667"/>
              <a:gd name="connsiteX241" fmla="*/ 69634 w 599972"/>
              <a:gd name="connsiteY241" fmla="*/ 119873 h 398667"/>
              <a:gd name="connsiteX242" fmla="*/ 65836 w 599972"/>
              <a:gd name="connsiteY242" fmla="*/ 117598 h 398667"/>
              <a:gd name="connsiteX243" fmla="*/ 62798 w 599972"/>
              <a:gd name="connsiteY243" fmla="*/ 116081 h 398667"/>
              <a:gd name="connsiteX244" fmla="*/ 60519 w 599972"/>
              <a:gd name="connsiteY244" fmla="*/ 114565 h 398667"/>
              <a:gd name="connsiteX245" fmla="*/ 61278 w 599972"/>
              <a:gd name="connsiteY245" fmla="*/ 114565 h 398667"/>
              <a:gd name="connsiteX246" fmla="*/ 68115 w 599972"/>
              <a:gd name="connsiteY246" fmla="*/ 116081 h 398667"/>
              <a:gd name="connsiteX247" fmla="*/ 38299 w 599972"/>
              <a:gd name="connsiteY247" fmla="*/ 106032 h 398667"/>
              <a:gd name="connsiteX248" fmla="*/ 212637 w 599972"/>
              <a:gd name="connsiteY248" fmla="*/ 105940 h 398667"/>
              <a:gd name="connsiteX249" fmla="*/ 191177 w 599972"/>
              <a:gd name="connsiteY249" fmla="*/ 117602 h 398667"/>
              <a:gd name="connsiteX250" fmla="*/ 192697 w 599972"/>
              <a:gd name="connsiteY250" fmla="*/ 116843 h 398667"/>
              <a:gd name="connsiteX251" fmla="*/ 200293 w 599972"/>
              <a:gd name="connsiteY251" fmla="*/ 113809 h 398667"/>
              <a:gd name="connsiteX252" fmla="*/ 214726 w 599972"/>
              <a:gd name="connsiteY252" fmla="*/ 113809 h 398667"/>
              <a:gd name="connsiteX253" fmla="*/ 237516 w 599972"/>
              <a:gd name="connsiteY253" fmla="*/ 120636 h 398667"/>
              <a:gd name="connsiteX254" fmla="*/ 239795 w 599972"/>
              <a:gd name="connsiteY254" fmla="*/ 122153 h 398667"/>
              <a:gd name="connsiteX255" fmla="*/ 245112 w 599972"/>
              <a:gd name="connsiteY255" fmla="*/ 127462 h 398667"/>
              <a:gd name="connsiteX256" fmla="*/ 245112 w 599972"/>
              <a:gd name="connsiteY256" fmla="*/ 122911 h 398667"/>
              <a:gd name="connsiteX257" fmla="*/ 244352 w 599972"/>
              <a:gd name="connsiteY257" fmla="*/ 119119 h 398667"/>
              <a:gd name="connsiteX258" fmla="*/ 241314 w 599972"/>
              <a:gd name="connsiteY258" fmla="*/ 116843 h 398667"/>
              <a:gd name="connsiteX259" fmla="*/ 237516 w 599972"/>
              <a:gd name="connsiteY259" fmla="*/ 115326 h 398667"/>
              <a:gd name="connsiteX260" fmla="*/ 235237 w 599972"/>
              <a:gd name="connsiteY260" fmla="*/ 113809 h 398667"/>
              <a:gd name="connsiteX261" fmla="*/ 235996 w 599972"/>
              <a:gd name="connsiteY261" fmla="*/ 113809 h 398667"/>
              <a:gd name="connsiteX262" fmla="*/ 242073 w 599972"/>
              <a:gd name="connsiteY262" fmla="*/ 115326 h 398667"/>
              <a:gd name="connsiteX263" fmla="*/ 212637 w 599972"/>
              <a:gd name="connsiteY263" fmla="*/ 105940 h 398667"/>
              <a:gd name="connsiteX264" fmla="*/ 474475 w 599972"/>
              <a:gd name="connsiteY264" fmla="*/ 104665 h 398667"/>
              <a:gd name="connsiteX265" fmla="*/ 473715 w 599972"/>
              <a:gd name="connsiteY265" fmla="*/ 106182 h 398667"/>
              <a:gd name="connsiteX266" fmla="*/ 489662 w 599972"/>
              <a:gd name="connsiteY266" fmla="*/ 115286 h 398667"/>
              <a:gd name="connsiteX267" fmla="*/ 496497 w 599972"/>
              <a:gd name="connsiteY267" fmla="*/ 119079 h 398667"/>
              <a:gd name="connsiteX268" fmla="*/ 482828 w 599972"/>
              <a:gd name="connsiteY268" fmla="*/ 107700 h 398667"/>
              <a:gd name="connsiteX269" fmla="*/ 482069 w 599972"/>
              <a:gd name="connsiteY269" fmla="*/ 106941 h 398667"/>
              <a:gd name="connsiteX270" fmla="*/ 474475 w 599972"/>
              <a:gd name="connsiteY270" fmla="*/ 104665 h 398667"/>
              <a:gd name="connsiteX271" fmla="*/ 133923 w 599972"/>
              <a:gd name="connsiteY271" fmla="*/ 97286 h 398667"/>
              <a:gd name="connsiteX272" fmla="*/ 171455 w 599972"/>
              <a:gd name="connsiteY272" fmla="*/ 123646 h 398667"/>
              <a:gd name="connsiteX273" fmla="*/ 171455 w 599972"/>
              <a:gd name="connsiteY273" fmla="*/ 278396 h 398667"/>
              <a:gd name="connsiteX274" fmla="*/ 170695 w 599972"/>
              <a:gd name="connsiteY274" fmla="*/ 278396 h 398667"/>
              <a:gd name="connsiteX275" fmla="*/ 171455 w 599972"/>
              <a:gd name="connsiteY275" fmla="*/ 279154 h 398667"/>
              <a:gd name="connsiteX276" fmla="*/ 90119 w 599972"/>
              <a:gd name="connsiteY276" fmla="*/ 275362 h 398667"/>
              <a:gd name="connsiteX277" fmla="*/ 90119 w 599972"/>
              <a:gd name="connsiteY277" fmla="*/ 179022 h 398667"/>
              <a:gd name="connsiteX278" fmla="*/ 90119 w 599972"/>
              <a:gd name="connsiteY278" fmla="*/ 119854 h 398667"/>
              <a:gd name="connsiteX279" fmla="*/ 133923 w 599972"/>
              <a:gd name="connsiteY279" fmla="*/ 97286 h 398667"/>
              <a:gd name="connsiteX280" fmla="*/ 221278 w 599972"/>
              <a:gd name="connsiteY280" fmla="*/ 97028 h 398667"/>
              <a:gd name="connsiteX281" fmla="*/ 259545 w 599972"/>
              <a:gd name="connsiteY281" fmla="*/ 123670 h 398667"/>
              <a:gd name="connsiteX282" fmla="*/ 259545 w 599972"/>
              <a:gd name="connsiteY282" fmla="*/ 278400 h 398667"/>
              <a:gd name="connsiteX283" fmla="*/ 259545 w 599972"/>
              <a:gd name="connsiteY283" fmla="*/ 279158 h 398667"/>
              <a:gd name="connsiteX284" fmla="*/ 176744 w 599972"/>
              <a:gd name="connsiteY284" fmla="*/ 275366 h 398667"/>
              <a:gd name="connsiteX285" fmla="*/ 176744 w 599972"/>
              <a:gd name="connsiteY285" fmla="*/ 179039 h 398667"/>
              <a:gd name="connsiteX286" fmla="*/ 176744 w 599972"/>
              <a:gd name="connsiteY286" fmla="*/ 119877 h 398667"/>
              <a:gd name="connsiteX287" fmla="*/ 221278 w 599972"/>
              <a:gd name="connsiteY287" fmla="*/ 97028 h 398667"/>
              <a:gd name="connsiteX288" fmla="*/ 46560 w 599972"/>
              <a:gd name="connsiteY288" fmla="*/ 96742 h 398667"/>
              <a:gd name="connsiteX289" fmla="*/ 84827 w 599972"/>
              <a:gd name="connsiteY289" fmla="*/ 123665 h 398667"/>
              <a:gd name="connsiteX290" fmla="*/ 84827 w 599972"/>
              <a:gd name="connsiteY290" fmla="*/ 278376 h 398667"/>
              <a:gd name="connsiteX291" fmla="*/ 84827 w 599972"/>
              <a:gd name="connsiteY291" fmla="*/ 279135 h 398667"/>
              <a:gd name="connsiteX292" fmla="*/ 2026 w 599972"/>
              <a:gd name="connsiteY292" fmla="*/ 275343 h 398667"/>
              <a:gd name="connsiteX293" fmla="*/ 2026 w 599972"/>
              <a:gd name="connsiteY293" fmla="*/ 179028 h 398667"/>
              <a:gd name="connsiteX294" fmla="*/ 2026 w 599972"/>
              <a:gd name="connsiteY294" fmla="*/ 119873 h 398667"/>
              <a:gd name="connsiteX295" fmla="*/ 46560 w 599972"/>
              <a:gd name="connsiteY295" fmla="*/ 96742 h 398667"/>
              <a:gd name="connsiteX296" fmla="*/ 357531 w 599972"/>
              <a:gd name="connsiteY296" fmla="*/ 56871 h 398667"/>
              <a:gd name="connsiteX297" fmla="*/ 316524 w 599972"/>
              <a:gd name="connsiteY297" fmla="*/ 107700 h 398667"/>
              <a:gd name="connsiteX298" fmla="*/ 327155 w 599972"/>
              <a:gd name="connsiteY298" fmla="*/ 107700 h 398667"/>
              <a:gd name="connsiteX299" fmla="*/ 341584 w 599972"/>
              <a:gd name="connsiteY299" fmla="*/ 101631 h 398667"/>
              <a:gd name="connsiteX300" fmla="*/ 358290 w 599972"/>
              <a:gd name="connsiteY300" fmla="*/ 98596 h 398667"/>
              <a:gd name="connsiteX301" fmla="*/ 403853 w 599972"/>
              <a:gd name="connsiteY301" fmla="*/ 125148 h 398667"/>
              <a:gd name="connsiteX302" fmla="*/ 555728 w 599972"/>
              <a:gd name="connsiteY302" fmla="*/ 221495 h 398667"/>
              <a:gd name="connsiteX303" fmla="*/ 560284 w 599972"/>
              <a:gd name="connsiteY303" fmla="*/ 224530 h 398667"/>
              <a:gd name="connsiteX304" fmla="*/ 561044 w 599972"/>
              <a:gd name="connsiteY304" fmla="*/ 229840 h 398667"/>
              <a:gd name="connsiteX305" fmla="*/ 571675 w 599972"/>
              <a:gd name="connsiteY305" fmla="*/ 182046 h 398667"/>
              <a:gd name="connsiteX306" fmla="*/ 570916 w 599972"/>
              <a:gd name="connsiteY306" fmla="*/ 181288 h 398667"/>
              <a:gd name="connsiteX307" fmla="*/ 384109 w 599972"/>
              <a:gd name="connsiteY307" fmla="*/ 74320 h 398667"/>
              <a:gd name="connsiteX308" fmla="*/ 364365 w 599972"/>
              <a:gd name="connsiteY308" fmla="*/ 63699 h 398667"/>
              <a:gd name="connsiteX309" fmla="*/ 357531 w 599972"/>
              <a:gd name="connsiteY309" fmla="*/ 56871 h 398667"/>
              <a:gd name="connsiteX310" fmla="*/ 358290 w 599972"/>
              <a:gd name="connsiteY310" fmla="*/ 33353 h 398667"/>
              <a:gd name="connsiteX311" fmla="*/ 358290 w 599972"/>
              <a:gd name="connsiteY311" fmla="*/ 41698 h 398667"/>
              <a:gd name="connsiteX312" fmla="*/ 359049 w 599972"/>
              <a:gd name="connsiteY312" fmla="*/ 42457 h 398667"/>
              <a:gd name="connsiteX313" fmla="*/ 374237 w 599972"/>
              <a:gd name="connsiteY313" fmla="*/ 49284 h 398667"/>
              <a:gd name="connsiteX314" fmla="*/ 417521 w 599972"/>
              <a:gd name="connsiteY314" fmla="*/ 66733 h 398667"/>
              <a:gd name="connsiteX315" fmla="*/ 418281 w 599972"/>
              <a:gd name="connsiteY315" fmla="*/ 65216 h 398667"/>
              <a:gd name="connsiteX316" fmla="*/ 365124 w 599972"/>
              <a:gd name="connsiteY316" fmla="*/ 37146 h 398667"/>
              <a:gd name="connsiteX317" fmla="*/ 358290 w 599972"/>
              <a:gd name="connsiteY317" fmla="*/ 33353 h 398667"/>
              <a:gd name="connsiteX318" fmla="*/ 365884 w 599972"/>
              <a:gd name="connsiteY318" fmla="*/ 15904 h 398667"/>
              <a:gd name="connsiteX319" fmla="*/ 358290 w 599972"/>
              <a:gd name="connsiteY319" fmla="*/ 18180 h 398667"/>
              <a:gd name="connsiteX320" fmla="*/ 358290 w 599972"/>
              <a:gd name="connsiteY320" fmla="*/ 18939 h 398667"/>
              <a:gd name="connsiteX321" fmla="*/ 368921 w 599972"/>
              <a:gd name="connsiteY321" fmla="*/ 21215 h 398667"/>
              <a:gd name="connsiteX322" fmla="*/ 402334 w 599972"/>
              <a:gd name="connsiteY322" fmla="*/ 38663 h 398667"/>
              <a:gd name="connsiteX323" fmla="*/ 384868 w 599972"/>
              <a:gd name="connsiteY323" fmla="*/ 25767 h 398667"/>
              <a:gd name="connsiteX324" fmla="*/ 371199 w 599972"/>
              <a:gd name="connsiteY324" fmla="*/ 18939 h 398667"/>
              <a:gd name="connsiteX325" fmla="*/ 365884 w 599972"/>
              <a:gd name="connsiteY325" fmla="*/ 15904 h 398667"/>
              <a:gd name="connsiteX326" fmla="*/ 358053 w 599972"/>
              <a:gd name="connsiteY326" fmla="*/ 862 h 398667"/>
              <a:gd name="connsiteX327" fmla="*/ 411446 w 599972"/>
              <a:gd name="connsiteY327" fmla="*/ 29560 h 398667"/>
              <a:gd name="connsiteX328" fmla="*/ 564081 w 599972"/>
              <a:gd name="connsiteY328" fmla="*/ 158528 h 398667"/>
              <a:gd name="connsiteX329" fmla="*/ 588381 w 599972"/>
              <a:gd name="connsiteY329" fmla="*/ 218461 h 398667"/>
              <a:gd name="connsiteX330" fmla="*/ 449415 w 599972"/>
              <a:gd name="connsiteY330" fmla="*/ 335291 h 398667"/>
              <a:gd name="connsiteX331" fmla="*/ 355252 w 599972"/>
              <a:gd name="connsiteY331" fmla="*/ 397500 h 398667"/>
              <a:gd name="connsiteX332" fmla="*/ 343862 w 599972"/>
              <a:gd name="connsiteY332" fmla="*/ 346671 h 398667"/>
              <a:gd name="connsiteX333" fmla="*/ 292224 w 599972"/>
              <a:gd name="connsiteY333" fmla="*/ 299635 h 398667"/>
              <a:gd name="connsiteX334" fmla="*/ 277036 w 599972"/>
              <a:gd name="connsiteY334" fmla="*/ 292808 h 398667"/>
              <a:gd name="connsiteX335" fmla="*/ 272480 w 599972"/>
              <a:gd name="connsiteY335" fmla="*/ 229840 h 398667"/>
              <a:gd name="connsiteX336" fmla="*/ 272480 w 599972"/>
              <a:gd name="connsiteY336" fmla="*/ 131217 h 398667"/>
              <a:gd name="connsiteX337" fmla="*/ 292983 w 599972"/>
              <a:gd name="connsiteY337" fmla="*/ 99355 h 398667"/>
              <a:gd name="connsiteX338" fmla="*/ 338546 w 599972"/>
              <a:gd name="connsiteY338" fmla="*/ 85699 h 398667"/>
              <a:gd name="connsiteX339" fmla="*/ 343862 w 599972"/>
              <a:gd name="connsiteY339" fmla="*/ 21973 h 398667"/>
              <a:gd name="connsiteX340" fmla="*/ 343862 w 599972"/>
              <a:gd name="connsiteY340" fmla="*/ 19698 h 398667"/>
              <a:gd name="connsiteX341" fmla="*/ 344621 w 599972"/>
              <a:gd name="connsiteY341" fmla="*/ 17422 h 398667"/>
              <a:gd name="connsiteX342" fmla="*/ 358053 w 599972"/>
              <a:gd name="connsiteY342" fmla="*/ 862 h 39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599972" h="398667">
                <a:moveTo>
                  <a:pt x="359049" y="349705"/>
                </a:moveTo>
                <a:cubicBezTo>
                  <a:pt x="359049" y="360326"/>
                  <a:pt x="359809" y="373982"/>
                  <a:pt x="362846" y="382327"/>
                </a:cubicBezTo>
                <a:cubicBezTo>
                  <a:pt x="362846" y="382327"/>
                  <a:pt x="363606" y="382327"/>
                  <a:pt x="363606" y="382327"/>
                </a:cubicBezTo>
                <a:lnTo>
                  <a:pt x="366860" y="386879"/>
                </a:lnTo>
                <a:lnTo>
                  <a:pt x="365124" y="386879"/>
                </a:lnTo>
                <a:cubicBezTo>
                  <a:pt x="365884" y="386879"/>
                  <a:pt x="366643" y="387637"/>
                  <a:pt x="367402" y="387637"/>
                </a:cubicBezTo>
                <a:lnTo>
                  <a:pt x="366860" y="386879"/>
                </a:lnTo>
                <a:lnTo>
                  <a:pt x="371959" y="386879"/>
                </a:lnTo>
                <a:cubicBezTo>
                  <a:pt x="378793" y="380810"/>
                  <a:pt x="385627" y="374741"/>
                  <a:pt x="392462" y="369430"/>
                </a:cubicBezTo>
                <a:cubicBezTo>
                  <a:pt x="389424" y="369430"/>
                  <a:pt x="385627" y="368671"/>
                  <a:pt x="382590" y="366396"/>
                </a:cubicBezTo>
                <a:cubicBezTo>
                  <a:pt x="376515" y="362602"/>
                  <a:pt x="370440" y="358809"/>
                  <a:pt x="364365" y="355016"/>
                </a:cubicBezTo>
                <a:cubicBezTo>
                  <a:pt x="362087" y="353499"/>
                  <a:pt x="360568" y="351981"/>
                  <a:pt x="359049" y="349705"/>
                </a:cubicBezTo>
                <a:close/>
                <a:moveTo>
                  <a:pt x="352974" y="311774"/>
                </a:moveTo>
                <a:cubicBezTo>
                  <a:pt x="356012" y="318601"/>
                  <a:pt x="357531" y="326188"/>
                  <a:pt x="358290" y="333774"/>
                </a:cubicBezTo>
                <a:cubicBezTo>
                  <a:pt x="359809" y="335291"/>
                  <a:pt x="362087" y="336050"/>
                  <a:pt x="364365" y="337567"/>
                </a:cubicBezTo>
                <a:cubicBezTo>
                  <a:pt x="374237" y="343636"/>
                  <a:pt x="384109" y="350464"/>
                  <a:pt x="393981" y="356533"/>
                </a:cubicBezTo>
                <a:cubicBezTo>
                  <a:pt x="397018" y="358809"/>
                  <a:pt x="398537" y="361844"/>
                  <a:pt x="399296" y="364120"/>
                </a:cubicBezTo>
                <a:cubicBezTo>
                  <a:pt x="401574" y="361844"/>
                  <a:pt x="404612" y="359568"/>
                  <a:pt x="406890" y="357292"/>
                </a:cubicBezTo>
                <a:cubicBezTo>
                  <a:pt x="411446" y="353499"/>
                  <a:pt x="415243" y="350464"/>
                  <a:pt x="419800" y="346671"/>
                </a:cubicBezTo>
                <a:cubicBezTo>
                  <a:pt x="416003" y="347430"/>
                  <a:pt x="411446" y="347430"/>
                  <a:pt x="407649" y="345154"/>
                </a:cubicBezTo>
                <a:cubicBezTo>
                  <a:pt x="392462" y="336050"/>
                  <a:pt x="376515" y="327705"/>
                  <a:pt x="361327" y="318601"/>
                </a:cubicBezTo>
                <a:cubicBezTo>
                  <a:pt x="358290" y="317084"/>
                  <a:pt x="355252" y="314049"/>
                  <a:pt x="352974" y="311774"/>
                </a:cubicBezTo>
                <a:close/>
                <a:moveTo>
                  <a:pt x="109123" y="286740"/>
                </a:moveTo>
                <a:cubicBezTo>
                  <a:pt x="112164" y="289395"/>
                  <a:pt x="116534" y="291102"/>
                  <a:pt x="121475" y="292050"/>
                </a:cubicBezTo>
                <a:lnTo>
                  <a:pt x="130698" y="292494"/>
                </a:lnTo>
                <a:lnTo>
                  <a:pt x="132688" y="292809"/>
                </a:lnTo>
                <a:lnTo>
                  <a:pt x="137248" y="292809"/>
                </a:lnTo>
                <a:lnTo>
                  <a:pt x="130698" y="292494"/>
                </a:lnTo>
                <a:lnTo>
                  <a:pt x="120715" y="290912"/>
                </a:lnTo>
                <a:cubicBezTo>
                  <a:pt x="116535" y="289774"/>
                  <a:pt x="112544" y="288257"/>
                  <a:pt x="109883" y="286740"/>
                </a:cubicBezTo>
                <a:cubicBezTo>
                  <a:pt x="109123" y="286740"/>
                  <a:pt x="109123" y="286740"/>
                  <a:pt x="109123" y="286740"/>
                </a:cubicBezTo>
                <a:close/>
                <a:moveTo>
                  <a:pt x="20258" y="285960"/>
                </a:moveTo>
                <a:cubicBezTo>
                  <a:pt x="21017" y="285960"/>
                  <a:pt x="21777" y="285960"/>
                  <a:pt x="21777" y="286719"/>
                </a:cubicBezTo>
                <a:cubicBezTo>
                  <a:pt x="27854" y="289752"/>
                  <a:pt x="37729" y="292786"/>
                  <a:pt x="44566" y="292786"/>
                </a:cubicBezTo>
                <a:cubicBezTo>
                  <a:pt x="35450" y="292786"/>
                  <a:pt x="25575" y="290511"/>
                  <a:pt x="20258" y="285960"/>
                </a:cubicBezTo>
                <a:close/>
                <a:moveTo>
                  <a:pt x="194216" y="284468"/>
                </a:moveTo>
                <a:cubicBezTo>
                  <a:pt x="194976" y="285226"/>
                  <a:pt x="195735" y="285985"/>
                  <a:pt x="197254" y="285985"/>
                </a:cubicBezTo>
                <a:lnTo>
                  <a:pt x="197300" y="285997"/>
                </a:lnTo>
                <a:lnTo>
                  <a:pt x="208174" y="291389"/>
                </a:lnTo>
                <a:lnTo>
                  <a:pt x="219064" y="291791"/>
                </a:lnTo>
                <a:lnTo>
                  <a:pt x="220044" y="292052"/>
                </a:lnTo>
                <a:lnTo>
                  <a:pt x="226121" y="292052"/>
                </a:lnTo>
                <a:lnTo>
                  <a:pt x="219064" y="291791"/>
                </a:lnTo>
                <a:lnTo>
                  <a:pt x="197300" y="285997"/>
                </a:lnTo>
                <a:close/>
                <a:moveTo>
                  <a:pt x="289186" y="275359"/>
                </a:moveTo>
                <a:cubicBezTo>
                  <a:pt x="291465" y="278393"/>
                  <a:pt x="292983" y="279911"/>
                  <a:pt x="295261" y="281428"/>
                </a:cubicBezTo>
                <a:cubicBezTo>
                  <a:pt x="298299" y="282945"/>
                  <a:pt x="300577" y="284462"/>
                  <a:pt x="303615" y="285980"/>
                </a:cubicBezTo>
                <a:cubicBezTo>
                  <a:pt x="304374" y="286738"/>
                  <a:pt x="305133" y="286738"/>
                  <a:pt x="306652" y="287497"/>
                </a:cubicBezTo>
                <a:cubicBezTo>
                  <a:pt x="297540" y="285980"/>
                  <a:pt x="292224" y="282945"/>
                  <a:pt x="289186" y="275359"/>
                </a:cubicBezTo>
                <a:close/>
                <a:moveTo>
                  <a:pt x="105322" y="210883"/>
                </a:moveTo>
                <a:lnTo>
                  <a:pt x="105322" y="234398"/>
                </a:lnTo>
                <a:lnTo>
                  <a:pt x="105322" y="255639"/>
                </a:lnTo>
                <a:cubicBezTo>
                  <a:pt x="106842" y="255639"/>
                  <a:pt x="108363" y="255639"/>
                  <a:pt x="109883" y="256397"/>
                </a:cubicBezTo>
                <a:cubicBezTo>
                  <a:pt x="122806" y="263983"/>
                  <a:pt x="136488" y="271569"/>
                  <a:pt x="150171" y="279154"/>
                </a:cubicBezTo>
                <a:cubicBezTo>
                  <a:pt x="152451" y="280672"/>
                  <a:pt x="153972" y="282189"/>
                  <a:pt x="155492" y="283706"/>
                </a:cubicBezTo>
                <a:cubicBezTo>
                  <a:pt x="155492" y="282947"/>
                  <a:pt x="156252" y="282189"/>
                  <a:pt x="156252" y="281430"/>
                </a:cubicBezTo>
                <a:lnTo>
                  <a:pt x="156252" y="240467"/>
                </a:lnTo>
                <a:cubicBezTo>
                  <a:pt x="154732" y="239708"/>
                  <a:pt x="153212" y="239708"/>
                  <a:pt x="151691" y="238191"/>
                </a:cubicBezTo>
                <a:cubicBezTo>
                  <a:pt x="138009" y="230606"/>
                  <a:pt x="123566" y="222261"/>
                  <a:pt x="109883" y="214676"/>
                </a:cubicBezTo>
                <a:cubicBezTo>
                  <a:pt x="108363" y="213917"/>
                  <a:pt x="106842" y="212400"/>
                  <a:pt x="105322" y="210883"/>
                </a:cubicBezTo>
                <a:close/>
                <a:moveTo>
                  <a:pt x="191177" y="209378"/>
                </a:moveTo>
                <a:lnTo>
                  <a:pt x="191177" y="234408"/>
                </a:lnTo>
                <a:cubicBezTo>
                  <a:pt x="191177" y="241234"/>
                  <a:pt x="191177" y="248061"/>
                  <a:pt x="191177" y="254887"/>
                </a:cubicBezTo>
                <a:cubicBezTo>
                  <a:pt x="193456" y="254887"/>
                  <a:pt x="194976" y="255645"/>
                  <a:pt x="197254" y="256404"/>
                </a:cubicBezTo>
                <a:cubicBezTo>
                  <a:pt x="210928" y="263989"/>
                  <a:pt x="223842" y="271573"/>
                  <a:pt x="237516" y="279158"/>
                </a:cubicBezTo>
                <a:cubicBezTo>
                  <a:pt x="239795" y="280675"/>
                  <a:pt x="242073" y="282192"/>
                  <a:pt x="243593" y="284468"/>
                </a:cubicBezTo>
                <a:cubicBezTo>
                  <a:pt x="244352" y="283709"/>
                  <a:pt x="244352" y="282192"/>
                  <a:pt x="245112" y="281434"/>
                </a:cubicBezTo>
                <a:lnTo>
                  <a:pt x="245112" y="239717"/>
                </a:lnTo>
                <a:cubicBezTo>
                  <a:pt x="243593" y="239717"/>
                  <a:pt x="241314" y="239717"/>
                  <a:pt x="239035" y="238200"/>
                </a:cubicBezTo>
                <a:cubicBezTo>
                  <a:pt x="225361" y="230615"/>
                  <a:pt x="211688" y="222272"/>
                  <a:pt x="197254" y="214687"/>
                </a:cubicBezTo>
                <a:cubicBezTo>
                  <a:pt x="194976" y="213170"/>
                  <a:pt x="193456" y="211653"/>
                  <a:pt x="191177" y="209378"/>
                </a:cubicBezTo>
                <a:close/>
                <a:moveTo>
                  <a:pt x="16459" y="209363"/>
                </a:moveTo>
                <a:lnTo>
                  <a:pt x="16459" y="234390"/>
                </a:lnTo>
                <a:cubicBezTo>
                  <a:pt x="16459" y="241215"/>
                  <a:pt x="16459" y="248041"/>
                  <a:pt x="16459" y="255625"/>
                </a:cubicBezTo>
                <a:cubicBezTo>
                  <a:pt x="17979" y="255625"/>
                  <a:pt x="20258" y="255625"/>
                  <a:pt x="22536" y="257141"/>
                </a:cubicBezTo>
                <a:cubicBezTo>
                  <a:pt x="35450" y="264725"/>
                  <a:pt x="49124" y="272309"/>
                  <a:pt x="62798" y="279893"/>
                </a:cubicBezTo>
                <a:cubicBezTo>
                  <a:pt x="65077" y="280651"/>
                  <a:pt x="67355" y="282927"/>
                  <a:pt x="68115" y="284443"/>
                </a:cubicBezTo>
                <a:cubicBezTo>
                  <a:pt x="68875" y="283685"/>
                  <a:pt x="69634" y="282168"/>
                  <a:pt x="70394" y="281410"/>
                </a:cubicBezTo>
                <a:lnTo>
                  <a:pt x="70394" y="240457"/>
                </a:lnTo>
                <a:cubicBezTo>
                  <a:pt x="68115" y="240457"/>
                  <a:pt x="66596" y="239699"/>
                  <a:pt x="64317" y="238940"/>
                </a:cubicBezTo>
                <a:cubicBezTo>
                  <a:pt x="50643" y="230598"/>
                  <a:pt x="36210" y="223014"/>
                  <a:pt x="22536" y="215430"/>
                </a:cubicBezTo>
                <a:cubicBezTo>
                  <a:pt x="20258" y="213913"/>
                  <a:pt x="17979" y="211638"/>
                  <a:pt x="16459" y="209363"/>
                </a:cubicBezTo>
                <a:close/>
                <a:moveTo>
                  <a:pt x="105322" y="170678"/>
                </a:moveTo>
                <a:lnTo>
                  <a:pt x="105322" y="190401"/>
                </a:lnTo>
                <a:cubicBezTo>
                  <a:pt x="106082" y="190401"/>
                  <a:pt x="107603" y="191160"/>
                  <a:pt x="109123" y="191918"/>
                </a:cubicBezTo>
                <a:cubicBezTo>
                  <a:pt x="123566" y="201780"/>
                  <a:pt x="138009" y="210883"/>
                  <a:pt x="152451" y="219986"/>
                </a:cubicBezTo>
                <a:cubicBezTo>
                  <a:pt x="153972" y="221503"/>
                  <a:pt x="155492" y="222261"/>
                  <a:pt x="156252" y="223778"/>
                </a:cubicBezTo>
                <a:lnTo>
                  <a:pt x="156252" y="203297"/>
                </a:lnTo>
                <a:cubicBezTo>
                  <a:pt x="155492" y="202538"/>
                  <a:pt x="153972" y="201780"/>
                  <a:pt x="152451" y="201021"/>
                </a:cubicBezTo>
                <a:cubicBezTo>
                  <a:pt x="138009" y="191918"/>
                  <a:pt x="123566" y="182815"/>
                  <a:pt x="109123" y="173712"/>
                </a:cubicBezTo>
                <a:cubicBezTo>
                  <a:pt x="107603" y="172954"/>
                  <a:pt x="106082" y="172195"/>
                  <a:pt x="105322" y="170678"/>
                </a:cubicBezTo>
                <a:close/>
                <a:moveTo>
                  <a:pt x="191177" y="169178"/>
                </a:moveTo>
                <a:lnTo>
                  <a:pt x="191177" y="190416"/>
                </a:lnTo>
                <a:cubicBezTo>
                  <a:pt x="193456" y="190416"/>
                  <a:pt x="194976" y="190416"/>
                  <a:pt x="196495" y="191933"/>
                </a:cubicBezTo>
                <a:cubicBezTo>
                  <a:pt x="210928" y="201035"/>
                  <a:pt x="225361" y="210895"/>
                  <a:pt x="239795" y="219997"/>
                </a:cubicBezTo>
                <a:cubicBezTo>
                  <a:pt x="241314" y="221514"/>
                  <a:pt x="243593" y="223031"/>
                  <a:pt x="245112" y="225306"/>
                </a:cubicBezTo>
                <a:lnTo>
                  <a:pt x="245112" y="203310"/>
                </a:lnTo>
                <a:cubicBezTo>
                  <a:pt x="243593" y="202552"/>
                  <a:pt x="241314" y="202552"/>
                  <a:pt x="239795" y="201035"/>
                </a:cubicBezTo>
                <a:cubicBezTo>
                  <a:pt x="225361" y="191933"/>
                  <a:pt x="210928" y="182831"/>
                  <a:pt x="196495" y="173729"/>
                </a:cubicBezTo>
                <a:cubicBezTo>
                  <a:pt x="194976" y="172212"/>
                  <a:pt x="193456" y="170695"/>
                  <a:pt x="191177" y="169178"/>
                </a:cubicBezTo>
                <a:close/>
                <a:moveTo>
                  <a:pt x="16459" y="169168"/>
                </a:moveTo>
                <a:lnTo>
                  <a:pt x="16459" y="190403"/>
                </a:lnTo>
                <a:cubicBezTo>
                  <a:pt x="17979" y="190403"/>
                  <a:pt x="19498" y="191162"/>
                  <a:pt x="21777" y="191920"/>
                </a:cubicBezTo>
                <a:cubicBezTo>
                  <a:pt x="36210" y="201779"/>
                  <a:pt x="50643" y="211638"/>
                  <a:pt x="65077" y="220739"/>
                </a:cubicBezTo>
                <a:cubicBezTo>
                  <a:pt x="66596" y="221497"/>
                  <a:pt x="68875" y="223772"/>
                  <a:pt x="70394" y="225289"/>
                </a:cubicBezTo>
                <a:lnTo>
                  <a:pt x="70394" y="203296"/>
                </a:lnTo>
                <a:cubicBezTo>
                  <a:pt x="68115" y="203296"/>
                  <a:pt x="66596" y="202538"/>
                  <a:pt x="64317" y="201021"/>
                </a:cubicBezTo>
                <a:cubicBezTo>
                  <a:pt x="50643" y="192679"/>
                  <a:pt x="36210" y="183578"/>
                  <a:pt x="21777" y="174477"/>
                </a:cubicBezTo>
                <a:cubicBezTo>
                  <a:pt x="20258" y="172960"/>
                  <a:pt x="17979" y="171444"/>
                  <a:pt x="16459" y="169168"/>
                </a:cubicBezTo>
                <a:close/>
                <a:moveTo>
                  <a:pt x="311968" y="154735"/>
                </a:moveTo>
                <a:cubicBezTo>
                  <a:pt x="343862" y="174460"/>
                  <a:pt x="375756" y="195702"/>
                  <a:pt x="407649" y="215426"/>
                </a:cubicBezTo>
                <a:cubicBezTo>
                  <a:pt x="436506" y="232116"/>
                  <a:pt x="464603" y="249565"/>
                  <a:pt x="493459" y="265497"/>
                </a:cubicBezTo>
                <a:cubicBezTo>
                  <a:pt x="499534" y="268531"/>
                  <a:pt x="499534" y="268531"/>
                  <a:pt x="494219" y="265497"/>
                </a:cubicBezTo>
                <a:cubicBezTo>
                  <a:pt x="433468" y="228323"/>
                  <a:pt x="372718" y="191909"/>
                  <a:pt x="311968" y="154735"/>
                </a:cubicBezTo>
                <a:close/>
                <a:moveTo>
                  <a:pt x="105322" y="153231"/>
                </a:moveTo>
                <a:lnTo>
                  <a:pt x="105322" y="156265"/>
                </a:lnTo>
                <a:cubicBezTo>
                  <a:pt x="106082" y="156265"/>
                  <a:pt x="107603" y="157024"/>
                  <a:pt x="109123" y="157782"/>
                </a:cubicBezTo>
                <a:cubicBezTo>
                  <a:pt x="124326" y="167644"/>
                  <a:pt x="138769" y="176747"/>
                  <a:pt x="153972" y="185850"/>
                </a:cubicBezTo>
                <a:cubicBezTo>
                  <a:pt x="154732" y="186608"/>
                  <a:pt x="155492" y="186608"/>
                  <a:pt x="156252" y="187367"/>
                </a:cubicBezTo>
                <a:lnTo>
                  <a:pt x="156252" y="184332"/>
                </a:lnTo>
                <a:cubicBezTo>
                  <a:pt x="155492" y="184332"/>
                  <a:pt x="153972" y="183574"/>
                  <a:pt x="152451" y="182815"/>
                </a:cubicBezTo>
                <a:cubicBezTo>
                  <a:pt x="138009" y="173712"/>
                  <a:pt x="123566" y="165368"/>
                  <a:pt x="109883" y="157024"/>
                </a:cubicBezTo>
                <a:cubicBezTo>
                  <a:pt x="107603" y="155507"/>
                  <a:pt x="106842" y="154748"/>
                  <a:pt x="105322" y="153231"/>
                </a:cubicBezTo>
                <a:close/>
                <a:moveTo>
                  <a:pt x="191177" y="151733"/>
                </a:moveTo>
                <a:cubicBezTo>
                  <a:pt x="191177" y="153250"/>
                  <a:pt x="191177" y="154009"/>
                  <a:pt x="191177" y="155526"/>
                </a:cubicBezTo>
                <a:cubicBezTo>
                  <a:pt x="193456" y="155526"/>
                  <a:pt x="194976" y="156284"/>
                  <a:pt x="197254" y="157801"/>
                </a:cubicBezTo>
                <a:cubicBezTo>
                  <a:pt x="211688" y="166903"/>
                  <a:pt x="226121" y="176763"/>
                  <a:pt x="241314" y="185865"/>
                </a:cubicBezTo>
                <a:cubicBezTo>
                  <a:pt x="242833" y="186624"/>
                  <a:pt x="243593" y="187382"/>
                  <a:pt x="245112" y="188141"/>
                </a:cubicBezTo>
                <a:lnTo>
                  <a:pt x="245112" y="184348"/>
                </a:lnTo>
                <a:cubicBezTo>
                  <a:pt x="243593" y="184348"/>
                  <a:pt x="241314" y="183590"/>
                  <a:pt x="239795" y="182831"/>
                </a:cubicBezTo>
                <a:cubicBezTo>
                  <a:pt x="225361" y="173729"/>
                  <a:pt x="210928" y="165386"/>
                  <a:pt x="197254" y="156284"/>
                </a:cubicBezTo>
                <a:cubicBezTo>
                  <a:pt x="194976" y="155526"/>
                  <a:pt x="193456" y="153250"/>
                  <a:pt x="191177" y="151733"/>
                </a:cubicBezTo>
                <a:close/>
                <a:moveTo>
                  <a:pt x="16459" y="151726"/>
                </a:moveTo>
                <a:lnTo>
                  <a:pt x="16459" y="156276"/>
                </a:lnTo>
                <a:cubicBezTo>
                  <a:pt x="17979" y="156276"/>
                  <a:pt x="20258" y="157034"/>
                  <a:pt x="21777" y="158551"/>
                </a:cubicBezTo>
                <a:cubicBezTo>
                  <a:pt x="36970" y="167652"/>
                  <a:pt x="51403" y="176752"/>
                  <a:pt x="66596" y="185853"/>
                </a:cubicBezTo>
                <a:cubicBezTo>
                  <a:pt x="67355" y="186611"/>
                  <a:pt x="68875" y="187370"/>
                  <a:pt x="70394" y="188128"/>
                </a:cubicBezTo>
                <a:lnTo>
                  <a:pt x="70394" y="185095"/>
                </a:lnTo>
                <a:cubicBezTo>
                  <a:pt x="68115" y="185095"/>
                  <a:pt x="66596" y="184336"/>
                  <a:pt x="64317" y="182819"/>
                </a:cubicBezTo>
                <a:cubicBezTo>
                  <a:pt x="50643" y="174477"/>
                  <a:pt x="36210" y="165377"/>
                  <a:pt x="21777" y="157034"/>
                </a:cubicBezTo>
                <a:cubicBezTo>
                  <a:pt x="20258" y="155518"/>
                  <a:pt x="17979" y="154001"/>
                  <a:pt x="16459" y="151726"/>
                </a:cubicBezTo>
                <a:close/>
                <a:moveTo>
                  <a:pt x="285390" y="147907"/>
                </a:moveTo>
                <a:cubicBezTo>
                  <a:pt x="283871" y="183564"/>
                  <a:pt x="286149" y="234392"/>
                  <a:pt x="286908" y="250324"/>
                </a:cubicBezTo>
                <a:cubicBezTo>
                  <a:pt x="288427" y="248048"/>
                  <a:pt x="291465" y="248048"/>
                  <a:pt x="295261" y="249565"/>
                </a:cubicBezTo>
                <a:cubicBezTo>
                  <a:pt x="339305" y="276117"/>
                  <a:pt x="384868" y="301153"/>
                  <a:pt x="430431" y="326946"/>
                </a:cubicBezTo>
                <a:cubicBezTo>
                  <a:pt x="433468" y="328464"/>
                  <a:pt x="434987" y="331498"/>
                  <a:pt x="434228" y="334533"/>
                </a:cubicBezTo>
                <a:cubicBezTo>
                  <a:pt x="446378" y="323912"/>
                  <a:pt x="458528" y="314049"/>
                  <a:pt x="470678" y="303428"/>
                </a:cubicBezTo>
                <a:cubicBezTo>
                  <a:pt x="466881" y="304187"/>
                  <a:pt x="463084" y="303428"/>
                  <a:pt x="460047" y="301153"/>
                </a:cubicBezTo>
                <a:cubicBezTo>
                  <a:pt x="450175" y="295083"/>
                  <a:pt x="439543" y="289014"/>
                  <a:pt x="429671" y="282945"/>
                </a:cubicBezTo>
                <a:cubicBezTo>
                  <a:pt x="385627" y="257910"/>
                  <a:pt x="340824" y="232875"/>
                  <a:pt x="295261" y="209357"/>
                </a:cubicBezTo>
                <a:cubicBezTo>
                  <a:pt x="289946" y="207081"/>
                  <a:pt x="285390" y="200254"/>
                  <a:pt x="285390" y="195702"/>
                </a:cubicBezTo>
                <a:cubicBezTo>
                  <a:pt x="285390" y="191150"/>
                  <a:pt x="286908" y="188115"/>
                  <a:pt x="289186" y="188874"/>
                </a:cubicBezTo>
                <a:cubicBezTo>
                  <a:pt x="291465" y="190391"/>
                  <a:pt x="291465" y="189633"/>
                  <a:pt x="289186" y="188115"/>
                </a:cubicBezTo>
                <a:cubicBezTo>
                  <a:pt x="286908" y="186598"/>
                  <a:pt x="285390" y="182046"/>
                  <a:pt x="285390" y="176736"/>
                </a:cubicBezTo>
                <a:cubicBezTo>
                  <a:pt x="285390" y="172184"/>
                  <a:pt x="289186" y="171425"/>
                  <a:pt x="294502" y="175218"/>
                </a:cubicBezTo>
                <a:cubicBezTo>
                  <a:pt x="338546" y="207081"/>
                  <a:pt x="383349" y="236668"/>
                  <a:pt x="428912" y="265497"/>
                </a:cubicBezTo>
                <a:cubicBezTo>
                  <a:pt x="444100" y="273842"/>
                  <a:pt x="458528" y="282187"/>
                  <a:pt x="472956" y="290532"/>
                </a:cubicBezTo>
                <a:cubicBezTo>
                  <a:pt x="475994" y="292808"/>
                  <a:pt x="478272" y="295083"/>
                  <a:pt x="478272" y="297359"/>
                </a:cubicBezTo>
                <a:cubicBezTo>
                  <a:pt x="485106" y="292049"/>
                  <a:pt x="491181" y="285980"/>
                  <a:pt x="498015" y="280669"/>
                </a:cubicBezTo>
                <a:cubicBezTo>
                  <a:pt x="494219" y="281428"/>
                  <a:pt x="490422" y="280669"/>
                  <a:pt x="486625" y="279152"/>
                </a:cubicBezTo>
                <a:cubicBezTo>
                  <a:pt x="469918" y="269290"/>
                  <a:pt x="453212" y="259427"/>
                  <a:pt x="436506" y="249565"/>
                </a:cubicBezTo>
                <a:cubicBezTo>
                  <a:pt x="388665" y="221495"/>
                  <a:pt x="343102" y="189633"/>
                  <a:pt x="295261" y="160804"/>
                </a:cubicBezTo>
                <a:cubicBezTo>
                  <a:pt x="289946" y="157770"/>
                  <a:pt x="286149" y="152459"/>
                  <a:pt x="285390" y="147907"/>
                </a:cubicBezTo>
                <a:close/>
                <a:moveTo>
                  <a:pt x="286149" y="137287"/>
                </a:moveTo>
                <a:cubicBezTo>
                  <a:pt x="286149" y="138804"/>
                  <a:pt x="286149" y="140321"/>
                  <a:pt x="286149" y="142597"/>
                </a:cubicBezTo>
                <a:cubicBezTo>
                  <a:pt x="286149" y="140321"/>
                  <a:pt x="286908" y="139562"/>
                  <a:pt x="287668" y="140321"/>
                </a:cubicBezTo>
                <a:cubicBezTo>
                  <a:pt x="289186" y="141080"/>
                  <a:pt x="289186" y="141080"/>
                  <a:pt x="287668" y="139562"/>
                </a:cubicBezTo>
                <a:cubicBezTo>
                  <a:pt x="286908" y="139562"/>
                  <a:pt x="286908" y="138804"/>
                  <a:pt x="286149" y="137287"/>
                </a:cubicBezTo>
                <a:close/>
                <a:moveTo>
                  <a:pt x="384868" y="133493"/>
                </a:moveTo>
                <a:cubicBezTo>
                  <a:pt x="378793" y="131217"/>
                  <a:pt x="378793" y="131976"/>
                  <a:pt x="384109" y="135011"/>
                </a:cubicBezTo>
                <a:cubicBezTo>
                  <a:pt x="433468" y="168391"/>
                  <a:pt x="483587" y="200254"/>
                  <a:pt x="533706" y="233634"/>
                </a:cubicBezTo>
                <a:cubicBezTo>
                  <a:pt x="535984" y="234392"/>
                  <a:pt x="538263" y="235910"/>
                  <a:pt x="540541" y="237427"/>
                </a:cubicBezTo>
                <a:cubicBezTo>
                  <a:pt x="542819" y="238944"/>
                  <a:pt x="544338" y="240461"/>
                  <a:pt x="544338" y="241979"/>
                </a:cubicBezTo>
                <a:cubicBezTo>
                  <a:pt x="548134" y="239703"/>
                  <a:pt x="551931" y="236668"/>
                  <a:pt x="555728" y="233634"/>
                </a:cubicBezTo>
                <a:cubicBezTo>
                  <a:pt x="552691" y="234392"/>
                  <a:pt x="548134" y="232875"/>
                  <a:pt x="544338" y="230599"/>
                </a:cubicBezTo>
                <a:cubicBezTo>
                  <a:pt x="500294" y="199495"/>
                  <a:pt x="453972" y="171425"/>
                  <a:pt x="407649" y="144114"/>
                </a:cubicBezTo>
                <a:cubicBezTo>
                  <a:pt x="400056" y="140321"/>
                  <a:pt x="392462" y="137287"/>
                  <a:pt x="384868" y="133493"/>
                </a:cubicBezTo>
                <a:close/>
                <a:moveTo>
                  <a:pt x="105322" y="124405"/>
                </a:moveTo>
                <a:lnTo>
                  <a:pt x="105322" y="138059"/>
                </a:lnTo>
                <a:cubicBezTo>
                  <a:pt x="106842" y="138818"/>
                  <a:pt x="107603" y="138818"/>
                  <a:pt x="109883" y="140335"/>
                </a:cubicBezTo>
                <a:cubicBezTo>
                  <a:pt x="123566" y="148679"/>
                  <a:pt x="138009" y="157782"/>
                  <a:pt x="152451" y="166127"/>
                </a:cubicBezTo>
                <a:cubicBezTo>
                  <a:pt x="153972" y="166885"/>
                  <a:pt x="155492" y="168402"/>
                  <a:pt x="156252" y="169920"/>
                </a:cubicBezTo>
                <a:lnTo>
                  <a:pt x="156252" y="151714"/>
                </a:lnTo>
                <a:cubicBezTo>
                  <a:pt x="154732" y="151714"/>
                  <a:pt x="153212" y="151714"/>
                  <a:pt x="151691" y="150955"/>
                </a:cubicBezTo>
                <a:cubicBezTo>
                  <a:pt x="138009" y="143369"/>
                  <a:pt x="124326" y="136542"/>
                  <a:pt x="110643" y="128956"/>
                </a:cubicBezTo>
                <a:cubicBezTo>
                  <a:pt x="108363" y="127439"/>
                  <a:pt x="106842" y="125922"/>
                  <a:pt x="105322" y="124405"/>
                </a:cubicBezTo>
                <a:close/>
                <a:moveTo>
                  <a:pt x="191177" y="122153"/>
                </a:moveTo>
                <a:cubicBezTo>
                  <a:pt x="191177" y="127462"/>
                  <a:pt x="191177" y="132771"/>
                  <a:pt x="191177" y="138081"/>
                </a:cubicBezTo>
                <a:cubicBezTo>
                  <a:pt x="193456" y="138081"/>
                  <a:pt x="194976" y="138839"/>
                  <a:pt x="197254" y="139598"/>
                </a:cubicBezTo>
                <a:cubicBezTo>
                  <a:pt x="210928" y="148700"/>
                  <a:pt x="225361" y="157043"/>
                  <a:pt x="239795" y="166145"/>
                </a:cubicBezTo>
                <a:cubicBezTo>
                  <a:pt x="241314" y="166903"/>
                  <a:pt x="243593" y="168420"/>
                  <a:pt x="245112" y="170695"/>
                </a:cubicBezTo>
                <a:lnTo>
                  <a:pt x="245112" y="151733"/>
                </a:lnTo>
                <a:cubicBezTo>
                  <a:pt x="243593" y="151733"/>
                  <a:pt x="241314" y="151733"/>
                  <a:pt x="239035" y="150216"/>
                </a:cubicBezTo>
                <a:cubicBezTo>
                  <a:pt x="225361" y="143390"/>
                  <a:pt x="211688" y="135805"/>
                  <a:pt x="198014" y="128979"/>
                </a:cubicBezTo>
                <a:cubicBezTo>
                  <a:pt x="194976" y="127462"/>
                  <a:pt x="192697" y="124428"/>
                  <a:pt x="191177" y="122153"/>
                </a:cubicBezTo>
                <a:close/>
                <a:moveTo>
                  <a:pt x="16459" y="122148"/>
                </a:moveTo>
                <a:cubicBezTo>
                  <a:pt x="16459" y="127457"/>
                  <a:pt x="16459" y="132766"/>
                  <a:pt x="16459" y="138075"/>
                </a:cubicBezTo>
                <a:cubicBezTo>
                  <a:pt x="17979" y="138833"/>
                  <a:pt x="20258" y="138833"/>
                  <a:pt x="21777" y="140350"/>
                </a:cubicBezTo>
                <a:cubicBezTo>
                  <a:pt x="36210" y="148692"/>
                  <a:pt x="50643" y="157793"/>
                  <a:pt x="64317" y="166135"/>
                </a:cubicBezTo>
                <a:cubicBezTo>
                  <a:pt x="66596" y="167652"/>
                  <a:pt x="68115" y="169168"/>
                  <a:pt x="70394" y="170685"/>
                </a:cubicBezTo>
                <a:lnTo>
                  <a:pt x="70394" y="152484"/>
                </a:lnTo>
                <a:cubicBezTo>
                  <a:pt x="68115" y="152484"/>
                  <a:pt x="66596" y="152484"/>
                  <a:pt x="64317" y="150967"/>
                </a:cubicBezTo>
                <a:cubicBezTo>
                  <a:pt x="50643" y="143383"/>
                  <a:pt x="36970" y="136558"/>
                  <a:pt x="23296" y="128974"/>
                </a:cubicBezTo>
                <a:cubicBezTo>
                  <a:pt x="20258" y="127457"/>
                  <a:pt x="17219" y="124424"/>
                  <a:pt x="16459" y="122148"/>
                </a:cubicBezTo>
                <a:close/>
                <a:moveTo>
                  <a:pt x="290705" y="116045"/>
                </a:moveTo>
                <a:cubicBezTo>
                  <a:pt x="289186" y="119079"/>
                  <a:pt x="288427" y="122114"/>
                  <a:pt x="287668" y="125907"/>
                </a:cubicBezTo>
                <a:cubicBezTo>
                  <a:pt x="289946" y="125148"/>
                  <a:pt x="292224" y="125907"/>
                  <a:pt x="295261" y="127424"/>
                </a:cubicBezTo>
                <a:cubicBezTo>
                  <a:pt x="367402" y="171425"/>
                  <a:pt x="438784" y="214668"/>
                  <a:pt x="510925" y="258669"/>
                </a:cubicBezTo>
                <a:cubicBezTo>
                  <a:pt x="513962" y="260945"/>
                  <a:pt x="515481" y="263221"/>
                  <a:pt x="514722" y="266255"/>
                </a:cubicBezTo>
                <a:cubicBezTo>
                  <a:pt x="521556" y="260945"/>
                  <a:pt x="527631" y="255634"/>
                  <a:pt x="534466" y="249565"/>
                </a:cubicBezTo>
                <a:cubicBezTo>
                  <a:pt x="532947" y="250324"/>
                  <a:pt x="531428" y="249565"/>
                  <a:pt x="530669" y="249565"/>
                </a:cubicBezTo>
                <a:cubicBezTo>
                  <a:pt x="528391" y="248048"/>
                  <a:pt x="526872" y="247289"/>
                  <a:pt x="525353" y="246531"/>
                </a:cubicBezTo>
                <a:cubicBezTo>
                  <a:pt x="512444" y="238944"/>
                  <a:pt x="499534" y="231358"/>
                  <a:pt x="486625" y="223771"/>
                </a:cubicBezTo>
                <a:cubicBezTo>
                  <a:pt x="472197" y="215426"/>
                  <a:pt x="457009" y="207081"/>
                  <a:pt x="442581" y="198736"/>
                </a:cubicBezTo>
                <a:cubicBezTo>
                  <a:pt x="393981" y="172184"/>
                  <a:pt x="345380" y="147149"/>
                  <a:pt x="296780" y="122114"/>
                </a:cubicBezTo>
                <a:cubicBezTo>
                  <a:pt x="293743" y="120596"/>
                  <a:pt x="291465" y="118321"/>
                  <a:pt x="290705" y="116045"/>
                </a:cubicBezTo>
                <a:close/>
                <a:moveTo>
                  <a:pt x="125846" y="106104"/>
                </a:moveTo>
                <a:cubicBezTo>
                  <a:pt x="115394" y="106199"/>
                  <a:pt x="106082" y="109613"/>
                  <a:pt x="105322" y="116819"/>
                </a:cubicBezTo>
                <a:cubicBezTo>
                  <a:pt x="107603" y="115302"/>
                  <a:pt x="109883" y="114544"/>
                  <a:pt x="112924" y="114544"/>
                </a:cubicBezTo>
                <a:lnTo>
                  <a:pt x="127367" y="114544"/>
                </a:lnTo>
                <a:cubicBezTo>
                  <a:pt x="134208" y="114544"/>
                  <a:pt x="144090" y="117578"/>
                  <a:pt x="150171" y="121371"/>
                </a:cubicBezTo>
                <a:cubicBezTo>
                  <a:pt x="150931" y="121371"/>
                  <a:pt x="151691" y="122129"/>
                  <a:pt x="152451" y="122888"/>
                </a:cubicBezTo>
                <a:cubicBezTo>
                  <a:pt x="153972" y="123646"/>
                  <a:pt x="155492" y="125164"/>
                  <a:pt x="156252" y="126681"/>
                </a:cubicBezTo>
                <a:lnTo>
                  <a:pt x="156252" y="122888"/>
                </a:lnTo>
                <a:cubicBezTo>
                  <a:pt x="156252" y="121371"/>
                  <a:pt x="156252" y="119854"/>
                  <a:pt x="155492" y="118336"/>
                </a:cubicBezTo>
                <a:cubicBezTo>
                  <a:pt x="154732" y="118336"/>
                  <a:pt x="153972" y="117578"/>
                  <a:pt x="153212" y="117578"/>
                </a:cubicBezTo>
                <a:cubicBezTo>
                  <a:pt x="152451" y="116819"/>
                  <a:pt x="151691" y="116061"/>
                  <a:pt x="150171" y="116061"/>
                </a:cubicBezTo>
                <a:cubicBezTo>
                  <a:pt x="148651" y="115302"/>
                  <a:pt x="147130" y="114544"/>
                  <a:pt x="147891" y="114544"/>
                </a:cubicBezTo>
                <a:lnTo>
                  <a:pt x="148651" y="114544"/>
                </a:lnTo>
                <a:cubicBezTo>
                  <a:pt x="150171" y="114544"/>
                  <a:pt x="151691" y="114544"/>
                  <a:pt x="153212" y="115302"/>
                </a:cubicBezTo>
                <a:cubicBezTo>
                  <a:pt x="147891" y="109234"/>
                  <a:pt x="136298" y="106010"/>
                  <a:pt x="125846" y="106104"/>
                </a:cubicBezTo>
                <a:close/>
                <a:moveTo>
                  <a:pt x="38299" y="106032"/>
                </a:moveTo>
                <a:cubicBezTo>
                  <a:pt x="26715" y="106222"/>
                  <a:pt x="16459" y="110014"/>
                  <a:pt x="16459" y="117598"/>
                </a:cubicBezTo>
                <a:lnTo>
                  <a:pt x="16459" y="118357"/>
                </a:lnTo>
                <a:cubicBezTo>
                  <a:pt x="16459" y="117598"/>
                  <a:pt x="17219" y="117598"/>
                  <a:pt x="17219" y="116840"/>
                </a:cubicBezTo>
                <a:cubicBezTo>
                  <a:pt x="19498" y="115323"/>
                  <a:pt x="22536" y="114565"/>
                  <a:pt x="25575" y="114565"/>
                </a:cubicBezTo>
                <a:lnTo>
                  <a:pt x="39249" y="114565"/>
                </a:lnTo>
                <a:cubicBezTo>
                  <a:pt x="46845" y="114565"/>
                  <a:pt x="56720" y="117598"/>
                  <a:pt x="62798" y="121390"/>
                </a:cubicBezTo>
                <a:cubicBezTo>
                  <a:pt x="63557" y="122148"/>
                  <a:pt x="64317" y="122148"/>
                  <a:pt x="65077" y="122907"/>
                </a:cubicBezTo>
                <a:cubicBezTo>
                  <a:pt x="66596" y="124424"/>
                  <a:pt x="68875" y="125940"/>
                  <a:pt x="70394" y="128216"/>
                </a:cubicBezTo>
                <a:lnTo>
                  <a:pt x="70394" y="122907"/>
                </a:lnTo>
                <a:cubicBezTo>
                  <a:pt x="70394" y="121390"/>
                  <a:pt x="69634" y="120632"/>
                  <a:pt x="69634" y="119873"/>
                </a:cubicBezTo>
                <a:cubicBezTo>
                  <a:pt x="68115" y="119115"/>
                  <a:pt x="67355" y="118357"/>
                  <a:pt x="65836" y="117598"/>
                </a:cubicBezTo>
                <a:cubicBezTo>
                  <a:pt x="65077" y="116840"/>
                  <a:pt x="63557" y="116840"/>
                  <a:pt x="62798" y="116081"/>
                </a:cubicBezTo>
                <a:cubicBezTo>
                  <a:pt x="61278" y="115323"/>
                  <a:pt x="59759" y="114565"/>
                  <a:pt x="60519" y="114565"/>
                </a:cubicBezTo>
                <a:lnTo>
                  <a:pt x="61278" y="114565"/>
                </a:lnTo>
                <a:cubicBezTo>
                  <a:pt x="63557" y="114565"/>
                  <a:pt x="65836" y="115323"/>
                  <a:pt x="68115" y="116081"/>
                </a:cubicBezTo>
                <a:cubicBezTo>
                  <a:pt x="62798" y="109256"/>
                  <a:pt x="49884" y="105843"/>
                  <a:pt x="38299" y="106032"/>
                </a:cubicBezTo>
                <a:close/>
                <a:moveTo>
                  <a:pt x="212637" y="105940"/>
                </a:moveTo>
                <a:cubicBezTo>
                  <a:pt x="201242" y="106225"/>
                  <a:pt x="191177" y="110017"/>
                  <a:pt x="191177" y="117602"/>
                </a:cubicBezTo>
                <a:cubicBezTo>
                  <a:pt x="191937" y="116843"/>
                  <a:pt x="191937" y="116843"/>
                  <a:pt x="192697" y="116843"/>
                </a:cubicBezTo>
                <a:cubicBezTo>
                  <a:pt x="194216" y="114568"/>
                  <a:pt x="197254" y="113809"/>
                  <a:pt x="200293" y="113809"/>
                </a:cubicBezTo>
                <a:lnTo>
                  <a:pt x="214726" y="113809"/>
                </a:lnTo>
                <a:cubicBezTo>
                  <a:pt x="221563" y="113809"/>
                  <a:pt x="231438" y="116843"/>
                  <a:pt x="237516" y="120636"/>
                </a:cubicBezTo>
                <a:cubicBezTo>
                  <a:pt x="238275" y="121394"/>
                  <a:pt x="239035" y="122153"/>
                  <a:pt x="239795" y="122153"/>
                </a:cubicBezTo>
                <a:cubicBezTo>
                  <a:pt x="242073" y="123670"/>
                  <a:pt x="243593" y="125945"/>
                  <a:pt x="245112" y="127462"/>
                </a:cubicBezTo>
                <a:lnTo>
                  <a:pt x="245112" y="122911"/>
                </a:lnTo>
                <a:cubicBezTo>
                  <a:pt x="245112" y="121394"/>
                  <a:pt x="245112" y="119877"/>
                  <a:pt x="244352" y="119119"/>
                </a:cubicBezTo>
                <a:cubicBezTo>
                  <a:pt x="243593" y="118360"/>
                  <a:pt x="242073" y="117602"/>
                  <a:pt x="241314" y="116843"/>
                </a:cubicBezTo>
                <a:cubicBezTo>
                  <a:pt x="239795" y="116843"/>
                  <a:pt x="239035" y="116085"/>
                  <a:pt x="237516" y="115326"/>
                </a:cubicBezTo>
                <a:cubicBezTo>
                  <a:pt x="235996" y="114568"/>
                  <a:pt x="235237" y="113809"/>
                  <a:pt x="235237" y="113809"/>
                </a:cubicBezTo>
                <a:lnTo>
                  <a:pt x="235996" y="113809"/>
                </a:lnTo>
                <a:cubicBezTo>
                  <a:pt x="238275" y="113809"/>
                  <a:pt x="240554" y="114568"/>
                  <a:pt x="242073" y="115326"/>
                </a:cubicBezTo>
                <a:cubicBezTo>
                  <a:pt x="236756" y="108879"/>
                  <a:pt x="224032" y="105656"/>
                  <a:pt x="212637" y="105940"/>
                </a:cubicBezTo>
                <a:close/>
                <a:moveTo>
                  <a:pt x="474475" y="104665"/>
                </a:moveTo>
                <a:cubicBezTo>
                  <a:pt x="468400" y="102389"/>
                  <a:pt x="468400" y="103148"/>
                  <a:pt x="473715" y="106182"/>
                </a:cubicBezTo>
                <a:cubicBezTo>
                  <a:pt x="479031" y="109217"/>
                  <a:pt x="484347" y="112251"/>
                  <a:pt x="489662" y="115286"/>
                </a:cubicBezTo>
                <a:cubicBezTo>
                  <a:pt x="491940" y="116803"/>
                  <a:pt x="494219" y="117562"/>
                  <a:pt x="496497" y="119079"/>
                </a:cubicBezTo>
                <a:cubicBezTo>
                  <a:pt x="491940" y="115286"/>
                  <a:pt x="487384" y="111493"/>
                  <a:pt x="482828" y="107700"/>
                </a:cubicBezTo>
                <a:cubicBezTo>
                  <a:pt x="482828" y="107700"/>
                  <a:pt x="482828" y="107700"/>
                  <a:pt x="482069" y="106941"/>
                </a:cubicBezTo>
                <a:cubicBezTo>
                  <a:pt x="479790" y="106182"/>
                  <a:pt x="476753" y="105424"/>
                  <a:pt x="474475" y="104665"/>
                </a:cubicBezTo>
                <a:close/>
                <a:moveTo>
                  <a:pt x="133923" y="97286"/>
                </a:moveTo>
                <a:cubicBezTo>
                  <a:pt x="153212" y="97665"/>
                  <a:pt x="171455" y="106199"/>
                  <a:pt x="171455" y="123646"/>
                </a:cubicBezTo>
                <a:lnTo>
                  <a:pt x="171455" y="278396"/>
                </a:lnTo>
                <a:cubicBezTo>
                  <a:pt x="171455" y="278396"/>
                  <a:pt x="170695" y="278396"/>
                  <a:pt x="170695" y="278396"/>
                </a:cubicBezTo>
                <a:cubicBezTo>
                  <a:pt x="170695" y="278396"/>
                  <a:pt x="171455" y="278396"/>
                  <a:pt x="171455" y="279154"/>
                </a:cubicBezTo>
                <a:cubicBezTo>
                  <a:pt x="163094" y="309497"/>
                  <a:pt x="90119" y="310256"/>
                  <a:pt x="90119" y="275362"/>
                </a:cubicBezTo>
                <a:lnTo>
                  <a:pt x="90119" y="179022"/>
                </a:lnTo>
                <a:cubicBezTo>
                  <a:pt x="90119" y="161575"/>
                  <a:pt x="85558" y="137301"/>
                  <a:pt x="90119" y="119854"/>
                </a:cubicBezTo>
                <a:cubicBezTo>
                  <a:pt x="94300" y="104683"/>
                  <a:pt x="114634" y="96907"/>
                  <a:pt x="133923" y="97286"/>
                </a:cubicBezTo>
                <a:close/>
                <a:moveTo>
                  <a:pt x="221278" y="97028"/>
                </a:moveTo>
                <a:cubicBezTo>
                  <a:pt x="240934" y="97313"/>
                  <a:pt x="259545" y="105846"/>
                  <a:pt x="259545" y="123670"/>
                </a:cubicBezTo>
                <a:lnTo>
                  <a:pt x="259545" y="278400"/>
                </a:lnTo>
                <a:cubicBezTo>
                  <a:pt x="259545" y="278400"/>
                  <a:pt x="259545" y="279158"/>
                  <a:pt x="259545" y="279158"/>
                </a:cubicBezTo>
                <a:cubicBezTo>
                  <a:pt x="251189" y="309498"/>
                  <a:pt x="176744" y="310256"/>
                  <a:pt x="176744" y="275366"/>
                </a:cubicBezTo>
                <a:lnTo>
                  <a:pt x="176744" y="179039"/>
                </a:lnTo>
                <a:cubicBezTo>
                  <a:pt x="176744" y="161594"/>
                  <a:pt x="172186" y="137322"/>
                  <a:pt x="176744" y="119877"/>
                </a:cubicBezTo>
                <a:cubicBezTo>
                  <a:pt x="180922" y="104708"/>
                  <a:pt x="201622" y="96744"/>
                  <a:pt x="221278" y="97028"/>
                </a:cubicBezTo>
                <a:close/>
                <a:moveTo>
                  <a:pt x="46560" y="96742"/>
                </a:moveTo>
                <a:cubicBezTo>
                  <a:pt x="66216" y="97122"/>
                  <a:pt x="84827" y="105843"/>
                  <a:pt x="84827" y="123665"/>
                </a:cubicBezTo>
                <a:lnTo>
                  <a:pt x="84827" y="278376"/>
                </a:lnTo>
                <a:cubicBezTo>
                  <a:pt x="84827" y="278376"/>
                  <a:pt x="84827" y="279135"/>
                  <a:pt x="84827" y="279135"/>
                </a:cubicBezTo>
                <a:cubicBezTo>
                  <a:pt x="76471" y="309470"/>
                  <a:pt x="2026" y="310987"/>
                  <a:pt x="2026" y="275343"/>
                </a:cubicBezTo>
                <a:cubicBezTo>
                  <a:pt x="2026" y="242732"/>
                  <a:pt x="2026" y="210880"/>
                  <a:pt x="2026" y="179028"/>
                </a:cubicBezTo>
                <a:cubicBezTo>
                  <a:pt x="2026" y="161585"/>
                  <a:pt x="-2532" y="137316"/>
                  <a:pt x="2026" y="119873"/>
                </a:cubicBezTo>
                <a:cubicBezTo>
                  <a:pt x="6204" y="104326"/>
                  <a:pt x="26905" y="96363"/>
                  <a:pt x="46560" y="96742"/>
                </a:cubicBezTo>
                <a:close/>
                <a:moveTo>
                  <a:pt x="357531" y="56871"/>
                </a:moveTo>
                <a:cubicBezTo>
                  <a:pt x="354493" y="84940"/>
                  <a:pt x="346140" y="102389"/>
                  <a:pt x="316524" y="107700"/>
                </a:cubicBezTo>
                <a:lnTo>
                  <a:pt x="327155" y="107700"/>
                </a:lnTo>
                <a:cubicBezTo>
                  <a:pt x="332471" y="107700"/>
                  <a:pt x="337027" y="105424"/>
                  <a:pt x="341584" y="101631"/>
                </a:cubicBezTo>
                <a:cubicBezTo>
                  <a:pt x="346140" y="97837"/>
                  <a:pt x="352215" y="95561"/>
                  <a:pt x="358290" y="98596"/>
                </a:cubicBezTo>
                <a:cubicBezTo>
                  <a:pt x="373477" y="106941"/>
                  <a:pt x="388665" y="116045"/>
                  <a:pt x="403853" y="125148"/>
                </a:cubicBezTo>
                <a:cubicBezTo>
                  <a:pt x="457009" y="151701"/>
                  <a:pt x="507128" y="185839"/>
                  <a:pt x="555728" y="221495"/>
                </a:cubicBezTo>
                <a:cubicBezTo>
                  <a:pt x="557247" y="222254"/>
                  <a:pt x="558766" y="223771"/>
                  <a:pt x="560284" y="224530"/>
                </a:cubicBezTo>
                <a:cubicBezTo>
                  <a:pt x="561803" y="226047"/>
                  <a:pt x="561803" y="227565"/>
                  <a:pt x="561044" y="229840"/>
                </a:cubicBezTo>
                <a:cubicBezTo>
                  <a:pt x="578510" y="215426"/>
                  <a:pt x="592938" y="199495"/>
                  <a:pt x="571675" y="182046"/>
                </a:cubicBezTo>
                <a:cubicBezTo>
                  <a:pt x="571675" y="182046"/>
                  <a:pt x="570916" y="182046"/>
                  <a:pt x="570916" y="181288"/>
                </a:cubicBezTo>
                <a:cubicBezTo>
                  <a:pt x="507887" y="146390"/>
                  <a:pt x="445618" y="110734"/>
                  <a:pt x="384109" y="74320"/>
                </a:cubicBezTo>
                <a:cubicBezTo>
                  <a:pt x="378034" y="70526"/>
                  <a:pt x="371199" y="67492"/>
                  <a:pt x="364365" y="63699"/>
                </a:cubicBezTo>
                <a:cubicBezTo>
                  <a:pt x="362087" y="62181"/>
                  <a:pt x="359049" y="59905"/>
                  <a:pt x="357531" y="56871"/>
                </a:cubicBezTo>
                <a:close/>
                <a:moveTo>
                  <a:pt x="358290" y="33353"/>
                </a:moveTo>
                <a:cubicBezTo>
                  <a:pt x="358290" y="36388"/>
                  <a:pt x="358290" y="39422"/>
                  <a:pt x="358290" y="41698"/>
                </a:cubicBezTo>
                <a:cubicBezTo>
                  <a:pt x="358290" y="41698"/>
                  <a:pt x="359049" y="41698"/>
                  <a:pt x="359049" y="42457"/>
                </a:cubicBezTo>
                <a:cubicBezTo>
                  <a:pt x="361327" y="43974"/>
                  <a:pt x="368162" y="47009"/>
                  <a:pt x="374237" y="49284"/>
                </a:cubicBezTo>
                <a:cubicBezTo>
                  <a:pt x="388665" y="55354"/>
                  <a:pt x="403093" y="61423"/>
                  <a:pt x="417521" y="66733"/>
                </a:cubicBezTo>
                <a:cubicBezTo>
                  <a:pt x="423596" y="69009"/>
                  <a:pt x="423596" y="68250"/>
                  <a:pt x="418281" y="65216"/>
                </a:cubicBezTo>
                <a:cubicBezTo>
                  <a:pt x="400815" y="55354"/>
                  <a:pt x="382590" y="46250"/>
                  <a:pt x="365124" y="37146"/>
                </a:cubicBezTo>
                <a:cubicBezTo>
                  <a:pt x="362087" y="36388"/>
                  <a:pt x="360568" y="34870"/>
                  <a:pt x="358290" y="33353"/>
                </a:cubicBezTo>
                <a:close/>
                <a:moveTo>
                  <a:pt x="365884" y="15904"/>
                </a:moveTo>
                <a:cubicBezTo>
                  <a:pt x="362087" y="15146"/>
                  <a:pt x="359049" y="15904"/>
                  <a:pt x="358290" y="18180"/>
                </a:cubicBezTo>
                <a:cubicBezTo>
                  <a:pt x="358290" y="18939"/>
                  <a:pt x="358290" y="18939"/>
                  <a:pt x="358290" y="18939"/>
                </a:cubicBezTo>
                <a:cubicBezTo>
                  <a:pt x="361327" y="18939"/>
                  <a:pt x="365124" y="19698"/>
                  <a:pt x="368921" y="21215"/>
                </a:cubicBezTo>
                <a:cubicBezTo>
                  <a:pt x="380312" y="27284"/>
                  <a:pt x="391703" y="32594"/>
                  <a:pt x="402334" y="38663"/>
                </a:cubicBezTo>
                <a:cubicBezTo>
                  <a:pt x="396259" y="34112"/>
                  <a:pt x="390184" y="29560"/>
                  <a:pt x="384868" y="25767"/>
                </a:cubicBezTo>
                <a:cubicBezTo>
                  <a:pt x="380312" y="23491"/>
                  <a:pt x="375756" y="21215"/>
                  <a:pt x="371199" y="18939"/>
                </a:cubicBezTo>
                <a:cubicBezTo>
                  <a:pt x="368921" y="18180"/>
                  <a:pt x="367402" y="16663"/>
                  <a:pt x="365884" y="15904"/>
                </a:cubicBezTo>
                <a:close/>
                <a:moveTo>
                  <a:pt x="358053" y="862"/>
                </a:moveTo>
                <a:cubicBezTo>
                  <a:pt x="374569" y="-4721"/>
                  <a:pt x="398347" y="18180"/>
                  <a:pt x="411446" y="29560"/>
                </a:cubicBezTo>
                <a:cubicBezTo>
                  <a:pt x="462325" y="72802"/>
                  <a:pt x="513203" y="115286"/>
                  <a:pt x="564081" y="158528"/>
                </a:cubicBezTo>
                <a:cubicBezTo>
                  <a:pt x="583825" y="174460"/>
                  <a:pt x="617997" y="193426"/>
                  <a:pt x="588381" y="218461"/>
                </a:cubicBezTo>
                <a:cubicBezTo>
                  <a:pt x="542059" y="257152"/>
                  <a:pt x="495737" y="296601"/>
                  <a:pt x="449415" y="335291"/>
                </a:cubicBezTo>
                <a:cubicBezTo>
                  <a:pt x="430431" y="351981"/>
                  <a:pt x="386387" y="407362"/>
                  <a:pt x="355252" y="397500"/>
                </a:cubicBezTo>
                <a:cubicBezTo>
                  <a:pt x="337027" y="392189"/>
                  <a:pt x="343862" y="358809"/>
                  <a:pt x="343862" y="346671"/>
                </a:cubicBezTo>
                <a:cubicBezTo>
                  <a:pt x="343862" y="314808"/>
                  <a:pt x="321080" y="302670"/>
                  <a:pt x="292224" y="299635"/>
                </a:cubicBezTo>
                <a:cubicBezTo>
                  <a:pt x="287668" y="299635"/>
                  <a:pt x="278555" y="297359"/>
                  <a:pt x="277036" y="292808"/>
                </a:cubicBezTo>
                <a:cubicBezTo>
                  <a:pt x="268683" y="273083"/>
                  <a:pt x="272480" y="250324"/>
                  <a:pt x="272480" y="229840"/>
                </a:cubicBezTo>
                <a:lnTo>
                  <a:pt x="272480" y="131217"/>
                </a:lnTo>
                <a:cubicBezTo>
                  <a:pt x="272480" y="114527"/>
                  <a:pt x="274758" y="103906"/>
                  <a:pt x="292983" y="99355"/>
                </a:cubicBezTo>
                <a:cubicBezTo>
                  <a:pt x="307412" y="95561"/>
                  <a:pt x="330952" y="107700"/>
                  <a:pt x="338546" y="85699"/>
                </a:cubicBezTo>
                <a:cubicBezTo>
                  <a:pt x="346140" y="65216"/>
                  <a:pt x="343862" y="43215"/>
                  <a:pt x="343862" y="21973"/>
                </a:cubicBezTo>
                <a:cubicBezTo>
                  <a:pt x="343862" y="21215"/>
                  <a:pt x="343102" y="20456"/>
                  <a:pt x="343862" y="19698"/>
                </a:cubicBezTo>
                <a:cubicBezTo>
                  <a:pt x="343862" y="18939"/>
                  <a:pt x="343862" y="18180"/>
                  <a:pt x="344621" y="17422"/>
                </a:cubicBezTo>
                <a:cubicBezTo>
                  <a:pt x="347849" y="7749"/>
                  <a:pt x="352547" y="2723"/>
                  <a:pt x="358053" y="862"/>
                </a:cubicBezTo>
                <a:close/>
              </a:path>
            </a:pathLst>
          </a:custGeom>
          <a:solidFill>
            <a:srgbClr val="143B68"/>
          </a:solidFill>
          <a:ln>
            <a:noFill/>
          </a:ln>
        </p:spPr>
      </p:sp>
      <p:sp>
        <p:nvSpPr>
          <p:cNvPr id="1049633" name="流程图: 过程 1362"/>
          <p:cNvSpPr/>
          <p:nvPr/>
        </p:nvSpPr>
        <p:spPr>
          <a:xfrm>
            <a:off x="8255732" y="1115434"/>
            <a:ext cx="3579953" cy="726779"/>
          </a:xfrm>
          <a:prstGeom prst="flowChartProcess">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3600" b="1" dirty="0">
                <a:solidFill>
                  <a:schemeClr val="tx1"/>
                </a:solidFill>
              </a:rPr>
              <a:t>借鉴标杆</a:t>
            </a:r>
            <a:endParaRPr lang="zh-CN" altLang="en-US" sz="3600" b="1" dirty="0">
              <a:solidFill>
                <a:schemeClr val="tx1"/>
              </a:solidFill>
            </a:endParaRPr>
          </a:p>
        </p:txBody>
      </p:sp>
      <p:sp>
        <p:nvSpPr>
          <p:cNvPr id="1049634" name="sketched-right-arrow_37071"/>
          <p:cNvSpPr>
            <a:spLocks noChangeAspect="1"/>
          </p:cNvSpPr>
          <p:nvPr/>
        </p:nvSpPr>
        <p:spPr bwMode="auto">
          <a:xfrm rot="10800000">
            <a:off x="6864565" y="2502893"/>
            <a:ext cx="1190079" cy="790779"/>
          </a:xfrm>
          <a:custGeom>
            <a:avLst/>
            <a:gdLst>
              <a:gd name="connsiteX0" fmla="*/ 359049 w 599972"/>
              <a:gd name="connsiteY0" fmla="*/ 349705 h 398667"/>
              <a:gd name="connsiteX1" fmla="*/ 362846 w 599972"/>
              <a:gd name="connsiteY1" fmla="*/ 382327 h 398667"/>
              <a:gd name="connsiteX2" fmla="*/ 363606 w 599972"/>
              <a:gd name="connsiteY2" fmla="*/ 382327 h 398667"/>
              <a:gd name="connsiteX3" fmla="*/ 366860 w 599972"/>
              <a:gd name="connsiteY3" fmla="*/ 386879 h 398667"/>
              <a:gd name="connsiteX4" fmla="*/ 365124 w 599972"/>
              <a:gd name="connsiteY4" fmla="*/ 386879 h 398667"/>
              <a:gd name="connsiteX5" fmla="*/ 367402 w 599972"/>
              <a:gd name="connsiteY5" fmla="*/ 387637 h 398667"/>
              <a:gd name="connsiteX6" fmla="*/ 366860 w 599972"/>
              <a:gd name="connsiteY6" fmla="*/ 386879 h 398667"/>
              <a:gd name="connsiteX7" fmla="*/ 371959 w 599972"/>
              <a:gd name="connsiteY7" fmla="*/ 386879 h 398667"/>
              <a:gd name="connsiteX8" fmla="*/ 392462 w 599972"/>
              <a:gd name="connsiteY8" fmla="*/ 369430 h 398667"/>
              <a:gd name="connsiteX9" fmla="*/ 382590 w 599972"/>
              <a:gd name="connsiteY9" fmla="*/ 366396 h 398667"/>
              <a:gd name="connsiteX10" fmla="*/ 364365 w 599972"/>
              <a:gd name="connsiteY10" fmla="*/ 355016 h 398667"/>
              <a:gd name="connsiteX11" fmla="*/ 359049 w 599972"/>
              <a:gd name="connsiteY11" fmla="*/ 349705 h 398667"/>
              <a:gd name="connsiteX12" fmla="*/ 352974 w 599972"/>
              <a:gd name="connsiteY12" fmla="*/ 311774 h 398667"/>
              <a:gd name="connsiteX13" fmla="*/ 358290 w 599972"/>
              <a:gd name="connsiteY13" fmla="*/ 333774 h 398667"/>
              <a:gd name="connsiteX14" fmla="*/ 364365 w 599972"/>
              <a:gd name="connsiteY14" fmla="*/ 337567 h 398667"/>
              <a:gd name="connsiteX15" fmla="*/ 393981 w 599972"/>
              <a:gd name="connsiteY15" fmla="*/ 356533 h 398667"/>
              <a:gd name="connsiteX16" fmla="*/ 399296 w 599972"/>
              <a:gd name="connsiteY16" fmla="*/ 364120 h 398667"/>
              <a:gd name="connsiteX17" fmla="*/ 406890 w 599972"/>
              <a:gd name="connsiteY17" fmla="*/ 357292 h 398667"/>
              <a:gd name="connsiteX18" fmla="*/ 419800 w 599972"/>
              <a:gd name="connsiteY18" fmla="*/ 346671 h 398667"/>
              <a:gd name="connsiteX19" fmla="*/ 407649 w 599972"/>
              <a:gd name="connsiteY19" fmla="*/ 345154 h 398667"/>
              <a:gd name="connsiteX20" fmla="*/ 361327 w 599972"/>
              <a:gd name="connsiteY20" fmla="*/ 318601 h 398667"/>
              <a:gd name="connsiteX21" fmla="*/ 352974 w 599972"/>
              <a:gd name="connsiteY21" fmla="*/ 311774 h 398667"/>
              <a:gd name="connsiteX22" fmla="*/ 109123 w 599972"/>
              <a:gd name="connsiteY22" fmla="*/ 286740 h 398667"/>
              <a:gd name="connsiteX23" fmla="*/ 121475 w 599972"/>
              <a:gd name="connsiteY23" fmla="*/ 292050 h 398667"/>
              <a:gd name="connsiteX24" fmla="*/ 130698 w 599972"/>
              <a:gd name="connsiteY24" fmla="*/ 292494 h 398667"/>
              <a:gd name="connsiteX25" fmla="*/ 132688 w 599972"/>
              <a:gd name="connsiteY25" fmla="*/ 292809 h 398667"/>
              <a:gd name="connsiteX26" fmla="*/ 137248 w 599972"/>
              <a:gd name="connsiteY26" fmla="*/ 292809 h 398667"/>
              <a:gd name="connsiteX27" fmla="*/ 130698 w 599972"/>
              <a:gd name="connsiteY27" fmla="*/ 292494 h 398667"/>
              <a:gd name="connsiteX28" fmla="*/ 120715 w 599972"/>
              <a:gd name="connsiteY28" fmla="*/ 290912 h 398667"/>
              <a:gd name="connsiteX29" fmla="*/ 109883 w 599972"/>
              <a:gd name="connsiteY29" fmla="*/ 286740 h 398667"/>
              <a:gd name="connsiteX30" fmla="*/ 109123 w 599972"/>
              <a:gd name="connsiteY30" fmla="*/ 286740 h 398667"/>
              <a:gd name="connsiteX31" fmla="*/ 20258 w 599972"/>
              <a:gd name="connsiteY31" fmla="*/ 285960 h 398667"/>
              <a:gd name="connsiteX32" fmla="*/ 21777 w 599972"/>
              <a:gd name="connsiteY32" fmla="*/ 286719 h 398667"/>
              <a:gd name="connsiteX33" fmla="*/ 44566 w 599972"/>
              <a:gd name="connsiteY33" fmla="*/ 292786 h 398667"/>
              <a:gd name="connsiteX34" fmla="*/ 20258 w 599972"/>
              <a:gd name="connsiteY34" fmla="*/ 285960 h 398667"/>
              <a:gd name="connsiteX35" fmla="*/ 194216 w 599972"/>
              <a:gd name="connsiteY35" fmla="*/ 284468 h 398667"/>
              <a:gd name="connsiteX36" fmla="*/ 197254 w 599972"/>
              <a:gd name="connsiteY36" fmla="*/ 285985 h 398667"/>
              <a:gd name="connsiteX37" fmla="*/ 197300 w 599972"/>
              <a:gd name="connsiteY37" fmla="*/ 285997 h 398667"/>
              <a:gd name="connsiteX38" fmla="*/ 208174 w 599972"/>
              <a:gd name="connsiteY38" fmla="*/ 291389 h 398667"/>
              <a:gd name="connsiteX39" fmla="*/ 219064 w 599972"/>
              <a:gd name="connsiteY39" fmla="*/ 291791 h 398667"/>
              <a:gd name="connsiteX40" fmla="*/ 220044 w 599972"/>
              <a:gd name="connsiteY40" fmla="*/ 292052 h 398667"/>
              <a:gd name="connsiteX41" fmla="*/ 226121 w 599972"/>
              <a:gd name="connsiteY41" fmla="*/ 292052 h 398667"/>
              <a:gd name="connsiteX42" fmla="*/ 219064 w 599972"/>
              <a:gd name="connsiteY42" fmla="*/ 291791 h 398667"/>
              <a:gd name="connsiteX43" fmla="*/ 197300 w 599972"/>
              <a:gd name="connsiteY43" fmla="*/ 285997 h 398667"/>
              <a:gd name="connsiteX44" fmla="*/ 289186 w 599972"/>
              <a:gd name="connsiteY44" fmla="*/ 275359 h 398667"/>
              <a:gd name="connsiteX45" fmla="*/ 295261 w 599972"/>
              <a:gd name="connsiteY45" fmla="*/ 281428 h 398667"/>
              <a:gd name="connsiteX46" fmla="*/ 303615 w 599972"/>
              <a:gd name="connsiteY46" fmla="*/ 285980 h 398667"/>
              <a:gd name="connsiteX47" fmla="*/ 306652 w 599972"/>
              <a:gd name="connsiteY47" fmla="*/ 287497 h 398667"/>
              <a:gd name="connsiteX48" fmla="*/ 289186 w 599972"/>
              <a:gd name="connsiteY48" fmla="*/ 275359 h 398667"/>
              <a:gd name="connsiteX49" fmla="*/ 105322 w 599972"/>
              <a:gd name="connsiteY49" fmla="*/ 210883 h 398667"/>
              <a:gd name="connsiteX50" fmla="*/ 105322 w 599972"/>
              <a:gd name="connsiteY50" fmla="*/ 234398 h 398667"/>
              <a:gd name="connsiteX51" fmla="*/ 105322 w 599972"/>
              <a:gd name="connsiteY51" fmla="*/ 255639 h 398667"/>
              <a:gd name="connsiteX52" fmla="*/ 109883 w 599972"/>
              <a:gd name="connsiteY52" fmla="*/ 256397 h 398667"/>
              <a:gd name="connsiteX53" fmla="*/ 150171 w 599972"/>
              <a:gd name="connsiteY53" fmla="*/ 279154 h 398667"/>
              <a:gd name="connsiteX54" fmla="*/ 155492 w 599972"/>
              <a:gd name="connsiteY54" fmla="*/ 283706 h 398667"/>
              <a:gd name="connsiteX55" fmla="*/ 156252 w 599972"/>
              <a:gd name="connsiteY55" fmla="*/ 281430 h 398667"/>
              <a:gd name="connsiteX56" fmla="*/ 156252 w 599972"/>
              <a:gd name="connsiteY56" fmla="*/ 240467 h 398667"/>
              <a:gd name="connsiteX57" fmla="*/ 151691 w 599972"/>
              <a:gd name="connsiteY57" fmla="*/ 238191 h 398667"/>
              <a:gd name="connsiteX58" fmla="*/ 109883 w 599972"/>
              <a:gd name="connsiteY58" fmla="*/ 214676 h 398667"/>
              <a:gd name="connsiteX59" fmla="*/ 105322 w 599972"/>
              <a:gd name="connsiteY59" fmla="*/ 210883 h 398667"/>
              <a:gd name="connsiteX60" fmla="*/ 191177 w 599972"/>
              <a:gd name="connsiteY60" fmla="*/ 209378 h 398667"/>
              <a:gd name="connsiteX61" fmla="*/ 191177 w 599972"/>
              <a:gd name="connsiteY61" fmla="*/ 234408 h 398667"/>
              <a:gd name="connsiteX62" fmla="*/ 191177 w 599972"/>
              <a:gd name="connsiteY62" fmla="*/ 254887 h 398667"/>
              <a:gd name="connsiteX63" fmla="*/ 197254 w 599972"/>
              <a:gd name="connsiteY63" fmla="*/ 256404 h 398667"/>
              <a:gd name="connsiteX64" fmla="*/ 237516 w 599972"/>
              <a:gd name="connsiteY64" fmla="*/ 279158 h 398667"/>
              <a:gd name="connsiteX65" fmla="*/ 243593 w 599972"/>
              <a:gd name="connsiteY65" fmla="*/ 284468 h 398667"/>
              <a:gd name="connsiteX66" fmla="*/ 245112 w 599972"/>
              <a:gd name="connsiteY66" fmla="*/ 281434 h 398667"/>
              <a:gd name="connsiteX67" fmla="*/ 245112 w 599972"/>
              <a:gd name="connsiteY67" fmla="*/ 239717 h 398667"/>
              <a:gd name="connsiteX68" fmla="*/ 239035 w 599972"/>
              <a:gd name="connsiteY68" fmla="*/ 238200 h 398667"/>
              <a:gd name="connsiteX69" fmla="*/ 197254 w 599972"/>
              <a:gd name="connsiteY69" fmla="*/ 214687 h 398667"/>
              <a:gd name="connsiteX70" fmla="*/ 191177 w 599972"/>
              <a:gd name="connsiteY70" fmla="*/ 209378 h 398667"/>
              <a:gd name="connsiteX71" fmla="*/ 16459 w 599972"/>
              <a:gd name="connsiteY71" fmla="*/ 209363 h 398667"/>
              <a:gd name="connsiteX72" fmla="*/ 16459 w 599972"/>
              <a:gd name="connsiteY72" fmla="*/ 234390 h 398667"/>
              <a:gd name="connsiteX73" fmla="*/ 16459 w 599972"/>
              <a:gd name="connsiteY73" fmla="*/ 255625 h 398667"/>
              <a:gd name="connsiteX74" fmla="*/ 22536 w 599972"/>
              <a:gd name="connsiteY74" fmla="*/ 257141 h 398667"/>
              <a:gd name="connsiteX75" fmla="*/ 62798 w 599972"/>
              <a:gd name="connsiteY75" fmla="*/ 279893 h 398667"/>
              <a:gd name="connsiteX76" fmla="*/ 68115 w 599972"/>
              <a:gd name="connsiteY76" fmla="*/ 284443 h 398667"/>
              <a:gd name="connsiteX77" fmla="*/ 70394 w 599972"/>
              <a:gd name="connsiteY77" fmla="*/ 281410 h 398667"/>
              <a:gd name="connsiteX78" fmla="*/ 70394 w 599972"/>
              <a:gd name="connsiteY78" fmla="*/ 240457 h 398667"/>
              <a:gd name="connsiteX79" fmla="*/ 64317 w 599972"/>
              <a:gd name="connsiteY79" fmla="*/ 238940 h 398667"/>
              <a:gd name="connsiteX80" fmla="*/ 22536 w 599972"/>
              <a:gd name="connsiteY80" fmla="*/ 215430 h 398667"/>
              <a:gd name="connsiteX81" fmla="*/ 16459 w 599972"/>
              <a:gd name="connsiteY81" fmla="*/ 209363 h 398667"/>
              <a:gd name="connsiteX82" fmla="*/ 105322 w 599972"/>
              <a:gd name="connsiteY82" fmla="*/ 170678 h 398667"/>
              <a:gd name="connsiteX83" fmla="*/ 105322 w 599972"/>
              <a:gd name="connsiteY83" fmla="*/ 190401 h 398667"/>
              <a:gd name="connsiteX84" fmla="*/ 109123 w 599972"/>
              <a:gd name="connsiteY84" fmla="*/ 191918 h 398667"/>
              <a:gd name="connsiteX85" fmla="*/ 152451 w 599972"/>
              <a:gd name="connsiteY85" fmla="*/ 219986 h 398667"/>
              <a:gd name="connsiteX86" fmla="*/ 156252 w 599972"/>
              <a:gd name="connsiteY86" fmla="*/ 223778 h 398667"/>
              <a:gd name="connsiteX87" fmla="*/ 156252 w 599972"/>
              <a:gd name="connsiteY87" fmla="*/ 203297 h 398667"/>
              <a:gd name="connsiteX88" fmla="*/ 152451 w 599972"/>
              <a:gd name="connsiteY88" fmla="*/ 201021 h 398667"/>
              <a:gd name="connsiteX89" fmla="*/ 109123 w 599972"/>
              <a:gd name="connsiteY89" fmla="*/ 173712 h 398667"/>
              <a:gd name="connsiteX90" fmla="*/ 105322 w 599972"/>
              <a:gd name="connsiteY90" fmla="*/ 170678 h 398667"/>
              <a:gd name="connsiteX91" fmla="*/ 191177 w 599972"/>
              <a:gd name="connsiteY91" fmla="*/ 169178 h 398667"/>
              <a:gd name="connsiteX92" fmla="*/ 191177 w 599972"/>
              <a:gd name="connsiteY92" fmla="*/ 190416 h 398667"/>
              <a:gd name="connsiteX93" fmla="*/ 196495 w 599972"/>
              <a:gd name="connsiteY93" fmla="*/ 191933 h 398667"/>
              <a:gd name="connsiteX94" fmla="*/ 239795 w 599972"/>
              <a:gd name="connsiteY94" fmla="*/ 219997 h 398667"/>
              <a:gd name="connsiteX95" fmla="*/ 245112 w 599972"/>
              <a:gd name="connsiteY95" fmla="*/ 225306 h 398667"/>
              <a:gd name="connsiteX96" fmla="*/ 245112 w 599972"/>
              <a:gd name="connsiteY96" fmla="*/ 203310 h 398667"/>
              <a:gd name="connsiteX97" fmla="*/ 239795 w 599972"/>
              <a:gd name="connsiteY97" fmla="*/ 201035 h 398667"/>
              <a:gd name="connsiteX98" fmla="*/ 196495 w 599972"/>
              <a:gd name="connsiteY98" fmla="*/ 173729 h 398667"/>
              <a:gd name="connsiteX99" fmla="*/ 191177 w 599972"/>
              <a:gd name="connsiteY99" fmla="*/ 169178 h 398667"/>
              <a:gd name="connsiteX100" fmla="*/ 16459 w 599972"/>
              <a:gd name="connsiteY100" fmla="*/ 169168 h 398667"/>
              <a:gd name="connsiteX101" fmla="*/ 16459 w 599972"/>
              <a:gd name="connsiteY101" fmla="*/ 190403 h 398667"/>
              <a:gd name="connsiteX102" fmla="*/ 21777 w 599972"/>
              <a:gd name="connsiteY102" fmla="*/ 191920 h 398667"/>
              <a:gd name="connsiteX103" fmla="*/ 65077 w 599972"/>
              <a:gd name="connsiteY103" fmla="*/ 220739 h 398667"/>
              <a:gd name="connsiteX104" fmla="*/ 70394 w 599972"/>
              <a:gd name="connsiteY104" fmla="*/ 225289 h 398667"/>
              <a:gd name="connsiteX105" fmla="*/ 70394 w 599972"/>
              <a:gd name="connsiteY105" fmla="*/ 203296 h 398667"/>
              <a:gd name="connsiteX106" fmla="*/ 64317 w 599972"/>
              <a:gd name="connsiteY106" fmla="*/ 201021 h 398667"/>
              <a:gd name="connsiteX107" fmla="*/ 21777 w 599972"/>
              <a:gd name="connsiteY107" fmla="*/ 174477 h 398667"/>
              <a:gd name="connsiteX108" fmla="*/ 16459 w 599972"/>
              <a:gd name="connsiteY108" fmla="*/ 169168 h 398667"/>
              <a:gd name="connsiteX109" fmla="*/ 311968 w 599972"/>
              <a:gd name="connsiteY109" fmla="*/ 154735 h 398667"/>
              <a:gd name="connsiteX110" fmla="*/ 407649 w 599972"/>
              <a:gd name="connsiteY110" fmla="*/ 215426 h 398667"/>
              <a:gd name="connsiteX111" fmla="*/ 493459 w 599972"/>
              <a:gd name="connsiteY111" fmla="*/ 265497 h 398667"/>
              <a:gd name="connsiteX112" fmla="*/ 494219 w 599972"/>
              <a:gd name="connsiteY112" fmla="*/ 265497 h 398667"/>
              <a:gd name="connsiteX113" fmla="*/ 311968 w 599972"/>
              <a:gd name="connsiteY113" fmla="*/ 154735 h 398667"/>
              <a:gd name="connsiteX114" fmla="*/ 105322 w 599972"/>
              <a:gd name="connsiteY114" fmla="*/ 153231 h 398667"/>
              <a:gd name="connsiteX115" fmla="*/ 105322 w 599972"/>
              <a:gd name="connsiteY115" fmla="*/ 156265 h 398667"/>
              <a:gd name="connsiteX116" fmla="*/ 109123 w 599972"/>
              <a:gd name="connsiteY116" fmla="*/ 157782 h 398667"/>
              <a:gd name="connsiteX117" fmla="*/ 153972 w 599972"/>
              <a:gd name="connsiteY117" fmla="*/ 185850 h 398667"/>
              <a:gd name="connsiteX118" fmla="*/ 156252 w 599972"/>
              <a:gd name="connsiteY118" fmla="*/ 187367 h 398667"/>
              <a:gd name="connsiteX119" fmla="*/ 156252 w 599972"/>
              <a:gd name="connsiteY119" fmla="*/ 184332 h 398667"/>
              <a:gd name="connsiteX120" fmla="*/ 152451 w 599972"/>
              <a:gd name="connsiteY120" fmla="*/ 182815 h 398667"/>
              <a:gd name="connsiteX121" fmla="*/ 109883 w 599972"/>
              <a:gd name="connsiteY121" fmla="*/ 157024 h 398667"/>
              <a:gd name="connsiteX122" fmla="*/ 105322 w 599972"/>
              <a:gd name="connsiteY122" fmla="*/ 153231 h 398667"/>
              <a:gd name="connsiteX123" fmla="*/ 191177 w 599972"/>
              <a:gd name="connsiteY123" fmla="*/ 151733 h 398667"/>
              <a:gd name="connsiteX124" fmla="*/ 191177 w 599972"/>
              <a:gd name="connsiteY124" fmla="*/ 155526 h 398667"/>
              <a:gd name="connsiteX125" fmla="*/ 197254 w 599972"/>
              <a:gd name="connsiteY125" fmla="*/ 157801 h 398667"/>
              <a:gd name="connsiteX126" fmla="*/ 241314 w 599972"/>
              <a:gd name="connsiteY126" fmla="*/ 185865 h 398667"/>
              <a:gd name="connsiteX127" fmla="*/ 245112 w 599972"/>
              <a:gd name="connsiteY127" fmla="*/ 188141 h 398667"/>
              <a:gd name="connsiteX128" fmla="*/ 245112 w 599972"/>
              <a:gd name="connsiteY128" fmla="*/ 184348 h 398667"/>
              <a:gd name="connsiteX129" fmla="*/ 239795 w 599972"/>
              <a:gd name="connsiteY129" fmla="*/ 182831 h 398667"/>
              <a:gd name="connsiteX130" fmla="*/ 197254 w 599972"/>
              <a:gd name="connsiteY130" fmla="*/ 156284 h 398667"/>
              <a:gd name="connsiteX131" fmla="*/ 191177 w 599972"/>
              <a:gd name="connsiteY131" fmla="*/ 151733 h 398667"/>
              <a:gd name="connsiteX132" fmla="*/ 16459 w 599972"/>
              <a:gd name="connsiteY132" fmla="*/ 151726 h 398667"/>
              <a:gd name="connsiteX133" fmla="*/ 16459 w 599972"/>
              <a:gd name="connsiteY133" fmla="*/ 156276 h 398667"/>
              <a:gd name="connsiteX134" fmla="*/ 21777 w 599972"/>
              <a:gd name="connsiteY134" fmla="*/ 158551 h 398667"/>
              <a:gd name="connsiteX135" fmla="*/ 66596 w 599972"/>
              <a:gd name="connsiteY135" fmla="*/ 185853 h 398667"/>
              <a:gd name="connsiteX136" fmla="*/ 70394 w 599972"/>
              <a:gd name="connsiteY136" fmla="*/ 188128 h 398667"/>
              <a:gd name="connsiteX137" fmla="*/ 70394 w 599972"/>
              <a:gd name="connsiteY137" fmla="*/ 185095 h 398667"/>
              <a:gd name="connsiteX138" fmla="*/ 64317 w 599972"/>
              <a:gd name="connsiteY138" fmla="*/ 182819 h 398667"/>
              <a:gd name="connsiteX139" fmla="*/ 21777 w 599972"/>
              <a:gd name="connsiteY139" fmla="*/ 157034 h 398667"/>
              <a:gd name="connsiteX140" fmla="*/ 16459 w 599972"/>
              <a:gd name="connsiteY140" fmla="*/ 151726 h 398667"/>
              <a:gd name="connsiteX141" fmla="*/ 285390 w 599972"/>
              <a:gd name="connsiteY141" fmla="*/ 147907 h 398667"/>
              <a:gd name="connsiteX142" fmla="*/ 286908 w 599972"/>
              <a:gd name="connsiteY142" fmla="*/ 250324 h 398667"/>
              <a:gd name="connsiteX143" fmla="*/ 295261 w 599972"/>
              <a:gd name="connsiteY143" fmla="*/ 249565 h 398667"/>
              <a:gd name="connsiteX144" fmla="*/ 430431 w 599972"/>
              <a:gd name="connsiteY144" fmla="*/ 326946 h 398667"/>
              <a:gd name="connsiteX145" fmla="*/ 434228 w 599972"/>
              <a:gd name="connsiteY145" fmla="*/ 334533 h 398667"/>
              <a:gd name="connsiteX146" fmla="*/ 470678 w 599972"/>
              <a:gd name="connsiteY146" fmla="*/ 303428 h 398667"/>
              <a:gd name="connsiteX147" fmla="*/ 460047 w 599972"/>
              <a:gd name="connsiteY147" fmla="*/ 301153 h 398667"/>
              <a:gd name="connsiteX148" fmla="*/ 429671 w 599972"/>
              <a:gd name="connsiteY148" fmla="*/ 282945 h 398667"/>
              <a:gd name="connsiteX149" fmla="*/ 295261 w 599972"/>
              <a:gd name="connsiteY149" fmla="*/ 209357 h 398667"/>
              <a:gd name="connsiteX150" fmla="*/ 285390 w 599972"/>
              <a:gd name="connsiteY150" fmla="*/ 195702 h 398667"/>
              <a:gd name="connsiteX151" fmla="*/ 289186 w 599972"/>
              <a:gd name="connsiteY151" fmla="*/ 188874 h 398667"/>
              <a:gd name="connsiteX152" fmla="*/ 289186 w 599972"/>
              <a:gd name="connsiteY152" fmla="*/ 188115 h 398667"/>
              <a:gd name="connsiteX153" fmla="*/ 285390 w 599972"/>
              <a:gd name="connsiteY153" fmla="*/ 176736 h 398667"/>
              <a:gd name="connsiteX154" fmla="*/ 294502 w 599972"/>
              <a:gd name="connsiteY154" fmla="*/ 175218 h 398667"/>
              <a:gd name="connsiteX155" fmla="*/ 428912 w 599972"/>
              <a:gd name="connsiteY155" fmla="*/ 265497 h 398667"/>
              <a:gd name="connsiteX156" fmla="*/ 472956 w 599972"/>
              <a:gd name="connsiteY156" fmla="*/ 290532 h 398667"/>
              <a:gd name="connsiteX157" fmla="*/ 478272 w 599972"/>
              <a:gd name="connsiteY157" fmla="*/ 297359 h 398667"/>
              <a:gd name="connsiteX158" fmla="*/ 498015 w 599972"/>
              <a:gd name="connsiteY158" fmla="*/ 280669 h 398667"/>
              <a:gd name="connsiteX159" fmla="*/ 486625 w 599972"/>
              <a:gd name="connsiteY159" fmla="*/ 279152 h 398667"/>
              <a:gd name="connsiteX160" fmla="*/ 436506 w 599972"/>
              <a:gd name="connsiteY160" fmla="*/ 249565 h 398667"/>
              <a:gd name="connsiteX161" fmla="*/ 295261 w 599972"/>
              <a:gd name="connsiteY161" fmla="*/ 160804 h 398667"/>
              <a:gd name="connsiteX162" fmla="*/ 285390 w 599972"/>
              <a:gd name="connsiteY162" fmla="*/ 147907 h 398667"/>
              <a:gd name="connsiteX163" fmla="*/ 286149 w 599972"/>
              <a:gd name="connsiteY163" fmla="*/ 137287 h 398667"/>
              <a:gd name="connsiteX164" fmla="*/ 286149 w 599972"/>
              <a:gd name="connsiteY164" fmla="*/ 142597 h 398667"/>
              <a:gd name="connsiteX165" fmla="*/ 287668 w 599972"/>
              <a:gd name="connsiteY165" fmla="*/ 140321 h 398667"/>
              <a:gd name="connsiteX166" fmla="*/ 287668 w 599972"/>
              <a:gd name="connsiteY166" fmla="*/ 139562 h 398667"/>
              <a:gd name="connsiteX167" fmla="*/ 286149 w 599972"/>
              <a:gd name="connsiteY167" fmla="*/ 137287 h 398667"/>
              <a:gd name="connsiteX168" fmla="*/ 384868 w 599972"/>
              <a:gd name="connsiteY168" fmla="*/ 133493 h 398667"/>
              <a:gd name="connsiteX169" fmla="*/ 384109 w 599972"/>
              <a:gd name="connsiteY169" fmla="*/ 135011 h 398667"/>
              <a:gd name="connsiteX170" fmla="*/ 533706 w 599972"/>
              <a:gd name="connsiteY170" fmla="*/ 233634 h 398667"/>
              <a:gd name="connsiteX171" fmla="*/ 540541 w 599972"/>
              <a:gd name="connsiteY171" fmla="*/ 237427 h 398667"/>
              <a:gd name="connsiteX172" fmla="*/ 544338 w 599972"/>
              <a:gd name="connsiteY172" fmla="*/ 241979 h 398667"/>
              <a:gd name="connsiteX173" fmla="*/ 555728 w 599972"/>
              <a:gd name="connsiteY173" fmla="*/ 233634 h 398667"/>
              <a:gd name="connsiteX174" fmla="*/ 544338 w 599972"/>
              <a:gd name="connsiteY174" fmla="*/ 230599 h 398667"/>
              <a:gd name="connsiteX175" fmla="*/ 407649 w 599972"/>
              <a:gd name="connsiteY175" fmla="*/ 144114 h 398667"/>
              <a:gd name="connsiteX176" fmla="*/ 384868 w 599972"/>
              <a:gd name="connsiteY176" fmla="*/ 133493 h 398667"/>
              <a:gd name="connsiteX177" fmla="*/ 105322 w 599972"/>
              <a:gd name="connsiteY177" fmla="*/ 124405 h 398667"/>
              <a:gd name="connsiteX178" fmla="*/ 105322 w 599972"/>
              <a:gd name="connsiteY178" fmla="*/ 138059 h 398667"/>
              <a:gd name="connsiteX179" fmla="*/ 109883 w 599972"/>
              <a:gd name="connsiteY179" fmla="*/ 140335 h 398667"/>
              <a:gd name="connsiteX180" fmla="*/ 152451 w 599972"/>
              <a:gd name="connsiteY180" fmla="*/ 166127 h 398667"/>
              <a:gd name="connsiteX181" fmla="*/ 156252 w 599972"/>
              <a:gd name="connsiteY181" fmla="*/ 169920 h 398667"/>
              <a:gd name="connsiteX182" fmla="*/ 156252 w 599972"/>
              <a:gd name="connsiteY182" fmla="*/ 151714 h 398667"/>
              <a:gd name="connsiteX183" fmla="*/ 151691 w 599972"/>
              <a:gd name="connsiteY183" fmla="*/ 150955 h 398667"/>
              <a:gd name="connsiteX184" fmla="*/ 110643 w 599972"/>
              <a:gd name="connsiteY184" fmla="*/ 128956 h 398667"/>
              <a:gd name="connsiteX185" fmla="*/ 105322 w 599972"/>
              <a:gd name="connsiteY185" fmla="*/ 124405 h 398667"/>
              <a:gd name="connsiteX186" fmla="*/ 191177 w 599972"/>
              <a:gd name="connsiteY186" fmla="*/ 122153 h 398667"/>
              <a:gd name="connsiteX187" fmla="*/ 191177 w 599972"/>
              <a:gd name="connsiteY187" fmla="*/ 138081 h 398667"/>
              <a:gd name="connsiteX188" fmla="*/ 197254 w 599972"/>
              <a:gd name="connsiteY188" fmla="*/ 139598 h 398667"/>
              <a:gd name="connsiteX189" fmla="*/ 239795 w 599972"/>
              <a:gd name="connsiteY189" fmla="*/ 166145 h 398667"/>
              <a:gd name="connsiteX190" fmla="*/ 245112 w 599972"/>
              <a:gd name="connsiteY190" fmla="*/ 170695 h 398667"/>
              <a:gd name="connsiteX191" fmla="*/ 245112 w 599972"/>
              <a:gd name="connsiteY191" fmla="*/ 151733 h 398667"/>
              <a:gd name="connsiteX192" fmla="*/ 239035 w 599972"/>
              <a:gd name="connsiteY192" fmla="*/ 150216 h 398667"/>
              <a:gd name="connsiteX193" fmla="*/ 198014 w 599972"/>
              <a:gd name="connsiteY193" fmla="*/ 128979 h 398667"/>
              <a:gd name="connsiteX194" fmla="*/ 191177 w 599972"/>
              <a:gd name="connsiteY194" fmla="*/ 122153 h 398667"/>
              <a:gd name="connsiteX195" fmla="*/ 16459 w 599972"/>
              <a:gd name="connsiteY195" fmla="*/ 122148 h 398667"/>
              <a:gd name="connsiteX196" fmla="*/ 16459 w 599972"/>
              <a:gd name="connsiteY196" fmla="*/ 138075 h 398667"/>
              <a:gd name="connsiteX197" fmla="*/ 21777 w 599972"/>
              <a:gd name="connsiteY197" fmla="*/ 140350 h 398667"/>
              <a:gd name="connsiteX198" fmla="*/ 64317 w 599972"/>
              <a:gd name="connsiteY198" fmla="*/ 166135 h 398667"/>
              <a:gd name="connsiteX199" fmla="*/ 70394 w 599972"/>
              <a:gd name="connsiteY199" fmla="*/ 170685 h 398667"/>
              <a:gd name="connsiteX200" fmla="*/ 70394 w 599972"/>
              <a:gd name="connsiteY200" fmla="*/ 152484 h 398667"/>
              <a:gd name="connsiteX201" fmla="*/ 64317 w 599972"/>
              <a:gd name="connsiteY201" fmla="*/ 150967 h 398667"/>
              <a:gd name="connsiteX202" fmla="*/ 23296 w 599972"/>
              <a:gd name="connsiteY202" fmla="*/ 128974 h 398667"/>
              <a:gd name="connsiteX203" fmla="*/ 16459 w 599972"/>
              <a:gd name="connsiteY203" fmla="*/ 122148 h 398667"/>
              <a:gd name="connsiteX204" fmla="*/ 290705 w 599972"/>
              <a:gd name="connsiteY204" fmla="*/ 116045 h 398667"/>
              <a:gd name="connsiteX205" fmla="*/ 287668 w 599972"/>
              <a:gd name="connsiteY205" fmla="*/ 125907 h 398667"/>
              <a:gd name="connsiteX206" fmla="*/ 295261 w 599972"/>
              <a:gd name="connsiteY206" fmla="*/ 127424 h 398667"/>
              <a:gd name="connsiteX207" fmla="*/ 510925 w 599972"/>
              <a:gd name="connsiteY207" fmla="*/ 258669 h 398667"/>
              <a:gd name="connsiteX208" fmla="*/ 514722 w 599972"/>
              <a:gd name="connsiteY208" fmla="*/ 266255 h 398667"/>
              <a:gd name="connsiteX209" fmla="*/ 534466 w 599972"/>
              <a:gd name="connsiteY209" fmla="*/ 249565 h 398667"/>
              <a:gd name="connsiteX210" fmla="*/ 530669 w 599972"/>
              <a:gd name="connsiteY210" fmla="*/ 249565 h 398667"/>
              <a:gd name="connsiteX211" fmla="*/ 525353 w 599972"/>
              <a:gd name="connsiteY211" fmla="*/ 246531 h 398667"/>
              <a:gd name="connsiteX212" fmla="*/ 486625 w 599972"/>
              <a:gd name="connsiteY212" fmla="*/ 223771 h 398667"/>
              <a:gd name="connsiteX213" fmla="*/ 442581 w 599972"/>
              <a:gd name="connsiteY213" fmla="*/ 198736 h 398667"/>
              <a:gd name="connsiteX214" fmla="*/ 296780 w 599972"/>
              <a:gd name="connsiteY214" fmla="*/ 122114 h 398667"/>
              <a:gd name="connsiteX215" fmla="*/ 290705 w 599972"/>
              <a:gd name="connsiteY215" fmla="*/ 116045 h 398667"/>
              <a:gd name="connsiteX216" fmla="*/ 125846 w 599972"/>
              <a:gd name="connsiteY216" fmla="*/ 106104 h 398667"/>
              <a:gd name="connsiteX217" fmla="*/ 105322 w 599972"/>
              <a:gd name="connsiteY217" fmla="*/ 116819 h 398667"/>
              <a:gd name="connsiteX218" fmla="*/ 112924 w 599972"/>
              <a:gd name="connsiteY218" fmla="*/ 114544 h 398667"/>
              <a:gd name="connsiteX219" fmla="*/ 127367 w 599972"/>
              <a:gd name="connsiteY219" fmla="*/ 114544 h 398667"/>
              <a:gd name="connsiteX220" fmla="*/ 150171 w 599972"/>
              <a:gd name="connsiteY220" fmla="*/ 121371 h 398667"/>
              <a:gd name="connsiteX221" fmla="*/ 152451 w 599972"/>
              <a:gd name="connsiteY221" fmla="*/ 122888 h 398667"/>
              <a:gd name="connsiteX222" fmla="*/ 156252 w 599972"/>
              <a:gd name="connsiteY222" fmla="*/ 126681 h 398667"/>
              <a:gd name="connsiteX223" fmla="*/ 156252 w 599972"/>
              <a:gd name="connsiteY223" fmla="*/ 122888 h 398667"/>
              <a:gd name="connsiteX224" fmla="*/ 155492 w 599972"/>
              <a:gd name="connsiteY224" fmla="*/ 118336 h 398667"/>
              <a:gd name="connsiteX225" fmla="*/ 153212 w 599972"/>
              <a:gd name="connsiteY225" fmla="*/ 117578 h 398667"/>
              <a:gd name="connsiteX226" fmla="*/ 150171 w 599972"/>
              <a:gd name="connsiteY226" fmla="*/ 116061 h 398667"/>
              <a:gd name="connsiteX227" fmla="*/ 147891 w 599972"/>
              <a:gd name="connsiteY227" fmla="*/ 114544 h 398667"/>
              <a:gd name="connsiteX228" fmla="*/ 148651 w 599972"/>
              <a:gd name="connsiteY228" fmla="*/ 114544 h 398667"/>
              <a:gd name="connsiteX229" fmla="*/ 153212 w 599972"/>
              <a:gd name="connsiteY229" fmla="*/ 115302 h 398667"/>
              <a:gd name="connsiteX230" fmla="*/ 125846 w 599972"/>
              <a:gd name="connsiteY230" fmla="*/ 106104 h 398667"/>
              <a:gd name="connsiteX231" fmla="*/ 38299 w 599972"/>
              <a:gd name="connsiteY231" fmla="*/ 106032 h 398667"/>
              <a:gd name="connsiteX232" fmla="*/ 16459 w 599972"/>
              <a:gd name="connsiteY232" fmla="*/ 117598 h 398667"/>
              <a:gd name="connsiteX233" fmla="*/ 16459 w 599972"/>
              <a:gd name="connsiteY233" fmla="*/ 118357 h 398667"/>
              <a:gd name="connsiteX234" fmla="*/ 17219 w 599972"/>
              <a:gd name="connsiteY234" fmla="*/ 116840 h 398667"/>
              <a:gd name="connsiteX235" fmla="*/ 25575 w 599972"/>
              <a:gd name="connsiteY235" fmla="*/ 114565 h 398667"/>
              <a:gd name="connsiteX236" fmla="*/ 39249 w 599972"/>
              <a:gd name="connsiteY236" fmla="*/ 114565 h 398667"/>
              <a:gd name="connsiteX237" fmla="*/ 62798 w 599972"/>
              <a:gd name="connsiteY237" fmla="*/ 121390 h 398667"/>
              <a:gd name="connsiteX238" fmla="*/ 65077 w 599972"/>
              <a:gd name="connsiteY238" fmla="*/ 122907 h 398667"/>
              <a:gd name="connsiteX239" fmla="*/ 70394 w 599972"/>
              <a:gd name="connsiteY239" fmla="*/ 128216 h 398667"/>
              <a:gd name="connsiteX240" fmla="*/ 70394 w 599972"/>
              <a:gd name="connsiteY240" fmla="*/ 122907 h 398667"/>
              <a:gd name="connsiteX241" fmla="*/ 69634 w 599972"/>
              <a:gd name="connsiteY241" fmla="*/ 119873 h 398667"/>
              <a:gd name="connsiteX242" fmla="*/ 65836 w 599972"/>
              <a:gd name="connsiteY242" fmla="*/ 117598 h 398667"/>
              <a:gd name="connsiteX243" fmla="*/ 62798 w 599972"/>
              <a:gd name="connsiteY243" fmla="*/ 116081 h 398667"/>
              <a:gd name="connsiteX244" fmla="*/ 60519 w 599972"/>
              <a:gd name="connsiteY244" fmla="*/ 114565 h 398667"/>
              <a:gd name="connsiteX245" fmla="*/ 61278 w 599972"/>
              <a:gd name="connsiteY245" fmla="*/ 114565 h 398667"/>
              <a:gd name="connsiteX246" fmla="*/ 68115 w 599972"/>
              <a:gd name="connsiteY246" fmla="*/ 116081 h 398667"/>
              <a:gd name="connsiteX247" fmla="*/ 38299 w 599972"/>
              <a:gd name="connsiteY247" fmla="*/ 106032 h 398667"/>
              <a:gd name="connsiteX248" fmla="*/ 212637 w 599972"/>
              <a:gd name="connsiteY248" fmla="*/ 105940 h 398667"/>
              <a:gd name="connsiteX249" fmla="*/ 191177 w 599972"/>
              <a:gd name="connsiteY249" fmla="*/ 117602 h 398667"/>
              <a:gd name="connsiteX250" fmla="*/ 192697 w 599972"/>
              <a:gd name="connsiteY250" fmla="*/ 116843 h 398667"/>
              <a:gd name="connsiteX251" fmla="*/ 200293 w 599972"/>
              <a:gd name="connsiteY251" fmla="*/ 113809 h 398667"/>
              <a:gd name="connsiteX252" fmla="*/ 214726 w 599972"/>
              <a:gd name="connsiteY252" fmla="*/ 113809 h 398667"/>
              <a:gd name="connsiteX253" fmla="*/ 237516 w 599972"/>
              <a:gd name="connsiteY253" fmla="*/ 120636 h 398667"/>
              <a:gd name="connsiteX254" fmla="*/ 239795 w 599972"/>
              <a:gd name="connsiteY254" fmla="*/ 122153 h 398667"/>
              <a:gd name="connsiteX255" fmla="*/ 245112 w 599972"/>
              <a:gd name="connsiteY255" fmla="*/ 127462 h 398667"/>
              <a:gd name="connsiteX256" fmla="*/ 245112 w 599972"/>
              <a:gd name="connsiteY256" fmla="*/ 122911 h 398667"/>
              <a:gd name="connsiteX257" fmla="*/ 244352 w 599972"/>
              <a:gd name="connsiteY257" fmla="*/ 119119 h 398667"/>
              <a:gd name="connsiteX258" fmla="*/ 241314 w 599972"/>
              <a:gd name="connsiteY258" fmla="*/ 116843 h 398667"/>
              <a:gd name="connsiteX259" fmla="*/ 237516 w 599972"/>
              <a:gd name="connsiteY259" fmla="*/ 115326 h 398667"/>
              <a:gd name="connsiteX260" fmla="*/ 235237 w 599972"/>
              <a:gd name="connsiteY260" fmla="*/ 113809 h 398667"/>
              <a:gd name="connsiteX261" fmla="*/ 235996 w 599972"/>
              <a:gd name="connsiteY261" fmla="*/ 113809 h 398667"/>
              <a:gd name="connsiteX262" fmla="*/ 242073 w 599972"/>
              <a:gd name="connsiteY262" fmla="*/ 115326 h 398667"/>
              <a:gd name="connsiteX263" fmla="*/ 212637 w 599972"/>
              <a:gd name="connsiteY263" fmla="*/ 105940 h 398667"/>
              <a:gd name="connsiteX264" fmla="*/ 474475 w 599972"/>
              <a:gd name="connsiteY264" fmla="*/ 104665 h 398667"/>
              <a:gd name="connsiteX265" fmla="*/ 473715 w 599972"/>
              <a:gd name="connsiteY265" fmla="*/ 106182 h 398667"/>
              <a:gd name="connsiteX266" fmla="*/ 489662 w 599972"/>
              <a:gd name="connsiteY266" fmla="*/ 115286 h 398667"/>
              <a:gd name="connsiteX267" fmla="*/ 496497 w 599972"/>
              <a:gd name="connsiteY267" fmla="*/ 119079 h 398667"/>
              <a:gd name="connsiteX268" fmla="*/ 482828 w 599972"/>
              <a:gd name="connsiteY268" fmla="*/ 107700 h 398667"/>
              <a:gd name="connsiteX269" fmla="*/ 482069 w 599972"/>
              <a:gd name="connsiteY269" fmla="*/ 106941 h 398667"/>
              <a:gd name="connsiteX270" fmla="*/ 474475 w 599972"/>
              <a:gd name="connsiteY270" fmla="*/ 104665 h 398667"/>
              <a:gd name="connsiteX271" fmla="*/ 133923 w 599972"/>
              <a:gd name="connsiteY271" fmla="*/ 97286 h 398667"/>
              <a:gd name="connsiteX272" fmla="*/ 171455 w 599972"/>
              <a:gd name="connsiteY272" fmla="*/ 123646 h 398667"/>
              <a:gd name="connsiteX273" fmla="*/ 171455 w 599972"/>
              <a:gd name="connsiteY273" fmla="*/ 278396 h 398667"/>
              <a:gd name="connsiteX274" fmla="*/ 170695 w 599972"/>
              <a:gd name="connsiteY274" fmla="*/ 278396 h 398667"/>
              <a:gd name="connsiteX275" fmla="*/ 171455 w 599972"/>
              <a:gd name="connsiteY275" fmla="*/ 279154 h 398667"/>
              <a:gd name="connsiteX276" fmla="*/ 90119 w 599972"/>
              <a:gd name="connsiteY276" fmla="*/ 275362 h 398667"/>
              <a:gd name="connsiteX277" fmla="*/ 90119 w 599972"/>
              <a:gd name="connsiteY277" fmla="*/ 179022 h 398667"/>
              <a:gd name="connsiteX278" fmla="*/ 90119 w 599972"/>
              <a:gd name="connsiteY278" fmla="*/ 119854 h 398667"/>
              <a:gd name="connsiteX279" fmla="*/ 133923 w 599972"/>
              <a:gd name="connsiteY279" fmla="*/ 97286 h 398667"/>
              <a:gd name="connsiteX280" fmla="*/ 221278 w 599972"/>
              <a:gd name="connsiteY280" fmla="*/ 97028 h 398667"/>
              <a:gd name="connsiteX281" fmla="*/ 259545 w 599972"/>
              <a:gd name="connsiteY281" fmla="*/ 123670 h 398667"/>
              <a:gd name="connsiteX282" fmla="*/ 259545 w 599972"/>
              <a:gd name="connsiteY282" fmla="*/ 278400 h 398667"/>
              <a:gd name="connsiteX283" fmla="*/ 259545 w 599972"/>
              <a:gd name="connsiteY283" fmla="*/ 279158 h 398667"/>
              <a:gd name="connsiteX284" fmla="*/ 176744 w 599972"/>
              <a:gd name="connsiteY284" fmla="*/ 275366 h 398667"/>
              <a:gd name="connsiteX285" fmla="*/ 176744 w 599972"/>
              <a:gd name="connsiteY285" fmla="*/ 179039 h 398667"/>
              <a:gd name="connsiteX286" fmla="*/ 176744 w 599972"/>
              <a:gd name="connsiteY286" fmla="*/ 119877 h 398667"/>
              <a:gd name="connsiteX287" fmla="*/ 221278 w 599972"/>
              <a:gd name="connsiteY287" fmla="*/ 97028 h 398667"/>
              <a:gd name="connsiteX288" fmla="*/ 46560 w 599972"/>
              <a:gd name="connsiteY288" fmla="*/ 96742 h 398667"/>
              <a:gd name="connsiteX289" fmla="*/ 84827 w 599972"/>
              <a:gd name="connsiteY289" fmla="*/ 123665 h 398667"/>
              <a:gd name="connsiteX290" fmla="*/ 84827 w 599972"/>
              <a:gd name="connsiteY290" fmla="*/ 278376 h 398667"/>
              <a:gd name="connsiteX291" fmla="*/ 84827 w 599972"/>
              <a:gd name="connsiteY291" fmla="*/ 279135 h 398667"/>
              <a:gd name="connsiteX292" fmla="*/ 2026 w 599972"/>
              <a:gd name="connsiteY292" fmla="*/ 275343 h 398667"/>
              <a:gd name="connsiteX293" fmla="*/ 2026 w 599972"/>
              <a:gd name="connsiteY293" fmla="*/ 179028 h 398667"/>
              <a:gd name="connsiteX294" fmla="*/ 2026 w 599972"/>
              <a:gd name="connsiteY294" fmla="*/ 119873 h 398667"/>
              <a:gd name="connsiteX295" fmla="*/ 46560 w 599972"/>
              <a:gd name="connsiteY295" fmla="*/ 96742 h 398667"/>
              <a:gd name="connsiteX296" fmla="*/ 357531 w 599972"/>
              <a:gd name="connsiteY296" fmla="*/ 56871 h 398667"/>
              <a:gd name="connsiteX297" fmla="*/ 316524 w 599972"/>
              <a:gd name="connsiteY297" fmla="*/ 107700 h 398667"/>
              <a:gd name="connsiteX298" fmla="*/ 327155 w 599972"/>
              <a:gd name="connsiteY298" fmla="*/ 107700 h 398667"/>
              <a:gd name="connsiteX299" fmla="*/ 341584 w 599972"/>
              <a:gd name="connsiteY299" fmla="*/ 101631 h 398667"/>
              <a:gd name="connsiteX300" fmla="*/ 358290 w 599972"/>
              <a:gd name="connsiteY300" fmla="*/ 98596 h 398667"/>
              <a:gd name="connsiteX301" fmla="*/ 403853 w 599972"/>
              <a:gd name="connsiteY301" fmla="*/ 125148 h 398667"/>
              <a:gd name="connsiteX302" fmla="*/ 555728 w 599972"/>
              <a:gd name="connsiteY302" fmla="*/ 221495 h 398667"/>
              <a:gd name="connsiteX303" fmla="*/ 560284 w 599972"/>
              <a:gd name="connsiteY303" fmla="*/ 224530 h 398667"/>
              <a:gd name="connsiteX304" fmla="*/ 561044 w 599972"/>
              <a:gd name="connsiteY304" fmla="*/ 229840 h 398667"/>
              <a:gd name="connsiteX305" fmla="*/ 571675 w 599972"/>
              <a:gd name="connsiteY305" fmla="*/ 182046 h 398667"/>
              <a:gd name="connsiteX306" fmla="*/ 570916 w 599972"/>
              <a:gd name="connsiteY306" fmla="*/ 181288 h 398667"/>
              <a:gd name="connsiteX307" fmla="*/ 384109 w 599972"/>
              <a:gd name="connsiteY307" fmla="*/ 74320 h 398667"/>
              <a:gd name="connsiteX308" fmla="*/ 364365 w 599972"/>
              <a:gd name="connsiteY308" fmla="*/ 63699 h 398667"/>
              <a:gd name="connsiteX309" fmla="*/ 357531 w 599972"/>
              <a:gd name="connsiteY309" fmla="*/ 56871 h 398667"/>
              <a:gd name="connsiteX310" fmla="*/ 358290 w 599972"/>
              <a:gd name="connsiteY310" fmla="*/ 33353 h 398667"/>
              <a:gd name="connsiteX311" fmla="*/ 358290 w 599972"/>
              <a:gd name="connsiteY311" fmla="*/ 41698 h 398667"/>
              <a:gd name="connsiteX312" fmla="*/ 359049 w 599972"/>
              <a:gd name="connsiteY312" fmla="*/ 42457 h 398667"/>
              <a:gd name="connsiteX313" fmla="*/ 374237 w 599972"/>
              <a:gd name="connsiteY313" fmla="*/ 49284 h 398667"/>
              <a:gd name="connsiteX314" fmla="*/ 417521 w 599972"/>
              <a:gd name="connsiteY314" fmla="*/ 66733 h 398667"/>
              <a:gd name="connsiteX315" fmla="*/ 418281 w 599972"/>
              <a:gd name="connsiteY315" fmla="*/ 65216 h 398667"/>
              <a:gd name="connsiteX316" fmla="*/ 365124 w 599972"/>
              <a:gd name="connsiteY316" fmla="*/ 37146 h 398667"/>
              <a:gd name="connsiteX317" fmla="*/ 358290 w 599972"/>
              <a:gd name="connsiteY317" fmla="*/ 33353 h 398667"/>
              <a:gd name="connsiteX318" fmla="*/ 365884 w 599972"/>
              <a:gd name="connsiteY318" fmla="*/ 15904 h 398667"/>
              <a:gd name="connsiteX319" fmla="*/ 358290 w 599972"/>
              <a:gd name="connsiteY319" fmla="*/ 18180 h 398667"/>
              <a:gd name="connsiteX320" fmla="*/ 358290 w 599972"/>
              <a:gd name="connsiteY320" fmla="*/ 18939 h 398667"/>
              <a:gd name="connsiteX321" fmla="*/ 368921 w 599972"/>
              <a:gd name="connsiteY321" fmla="*/ 21215 h 398667"/>
              <a:gd name="connsiteX322" fmla="*/ 402334 w 599972"/>
              <a:gd name="connsiteY322" fmla="*/ 38663 h 398667"/>
              <a:gd name="connsiteX323" fmla="*/ 384868 w 599972"/>
              <a:gd name="connsiteY323" fmla="*/ 25767 h 398667"/>
              <a:gd name="connsiteX324" fmla="*/ 371199 w 599972"/>
              <a:gd name="connsiteY324" fmla="*/ 18939 h 398667"/>
              <a:gd name="connsiteX325" fmla="*/ 365884 w 599972"/>
              <a:gd name="connsiteY325" fmla="*/ 15904 h 398667"/>
              <a:gd name="connsiteX326" fmla="*/ 358053 w 599972"/>
              <a:gd name="connsiteY326" fmla="*/ 862 h 398667"/>
              <a:gd name="connsiteX327" fmla="*/ 411446 w 599972"/>
              <a:gd name="connsiteY327" fmla="*/ 29560 h 398667"/>
              <a:gd name="connsiteX328" fmla="*/ 564081 w 599972"/>
              <a:gd name="connsiteY328" fmla="*/ 158528 h 398667"/>
              <a:gd name="connsiteX329" fmla="*/ 588381 w 599972"/>
              <a:gd name="connsiteY329" fmla="*/ 218461 h 398667"/>
              <a:gd name="connsiteX330" fmla="*/ 449415 w 599972"/>
              <a:gd name="connsiteY330" fmla="*/ 335291 h 398667"/>
              <a:gd name="connsiteX331" fmla="*/ 355252 w 599972"/>
              <a:gd name="connsiteY331" fmla="*/ 397500 h 398667"/>
              <a:gd name="connsiteX332" fmla="*/ 343862 w 599972"/>
              <a:gd name="connsiteY332" fmla="*/ 346671 h 398667"/>
              <a:gd name="connsiteX333" fmla="*/ 292224 w 599972"/>
              <a:gd name="connsiteY333" fmla="*/ 299635 h 398667"/>
              <a:gd name="connsiteX334" fmla="*/ 277036 w 599972"/>
              <a:gd name="connsiteY334" fmla="*/ 292808 h 398667"/>
              <a:gd name="connsiteX335" fmla="*/ 272480 w 599972"/>
              <a:gd name="connsiteY335" fmla="*/ 229840 h 398667"/>
              <a:gd name="connsiteX336" fmla="*/ 272480 w 599972"/>
              <a:gd name="connsiteY336" fmla="*/ 131217 h 398667"/>
              <a:gd name="connsiteX337" fmla="*/ 292983 w 599972"/>
              <a:gd name="connsiteY337" fmla="*/ 99355 h 398667"/>
              <a:gd name="connsiteX338" fmla="*/ 338546 w 599972"/>
              <a:gd name="connsiteY338" fmla="*/ 85699 h 398667"/>
              <a:gd name="connsiteX339" fmla="*/ 343862 w 599972"/>
              <a:gd name="connsiteY339" fmla="*/ 21973 h 398667"/>
              <a:gd name="connsiteX340" fmla="*/ 343862 w 599972"/>
              <a:gd name="connsiteY340" fmla="*/ 19698 h 398667"/>
              <a:gd name="connsiteX341" fmla="*/ 344621 w 599972"/>
              <a:gd name="connsiteY341" fmla="*/ 17422 h 398667"/>
              <a:gd name="connsiteX342" fmla="*/ 358053 w 599972"/>
              <a:gd name="connsiteY342" fmla="*/ 862 h 39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599972" h="398667">
                <a:moveTo>
                  <a:pt x="359049" y="349705"/>
                </a:moveTo>
                <a:cubicBezTo>
                  <a:pt x="359049" y="360326"/>
                  <a:pt x="359809" y="373982"/>
                  <a:pt x="362846" y="382327"/>
                </a:cubicBezTo>
                <a:cubicBezTo>
                  <a:pt x="362846" y="382327"/>
                  <a:pt x="363606" y="382327"/>
                  <a:pt x="363606" y="382327"/>
                </a:cubicBezTo>
                <a:lnTo>
                  <a:pt x="366860" y="386879"/>
                </a:lnTo>
                <a:lnTo>
                  <a:pt x="365124" y="386879"/>
                </a:lnTo>
                <a:cubicBezTo>
                  <a:pt x="365884" y="386879"/>
                  <a:pt x="366643" y="387637"/>
                  <a:pt x="367402" y="387637"/>
                </a:cubicBezTo>
                <a:lnTo>
                  <a:pt x="366860" y="386879"/>
                </a:lnTo>
                <a:lnTo>
                  <a:pt x="371959" y="386879"/>
                </a:lnTo>
                <a:cubicBezTo>
                  <a:pt x="378793" y="380810"/>
                  <a:pt x="385627" y="374741"/>
                  <a:pt x="392462" y="369430"/>
                </a:cubicBezTo>
                <a:cubicBezTo>
                  <a:pt x="389424" y="369430"/>
                  <a:pt x="385627" y="368671"/>
                  <a:pt x="382590" y="366396"/>
                </a:cubicBezTo>
                <a:cubicBezTo>
                  <a:pt x="376515" y="362602"/>
                  <a:pt x="370440" y="358809"/>
                  <a:pt x="364365" y="355016"/>
                </a:cubicBezTo>
                <a:cubicBezTo>
                  <a:pt x="362087" y="353499"/>
                  <a:pt x="360568" y="351981"/>
                  <a:pt x="359049" y="349705"/>
                </a:cubicBezTo>
                <a:close/>
                <a:moveTo>
                  <a:pt x="352974" y="311774"/>
                </a:moveTo>
                <a:cubicBezTo>
                  <a:pt x="356012" y="318601"/>
                  <a:pt x="357531" y="326188"/>
                  <a:pt x="358290" y="333774"/>
                </a:cubicBezTo>
                <a:cubicBezTo>
                  <a:pt x="359809" y="335291"/>
                  <a:pt x="362087" y="336050"/>
                  <a:pt x="364365" y="337567"/>
                </a:cubicBezTo>
                <a:cubicBezTo>
                  <a:pt x="374237" y="343636"/>
                  <a:pt x="384109" y="350464"/>
                  <a:pt x="393981" y="356533"/>
                </a:cubicBezTo>
                <a:cubicBezTo>
                  <a:pt x="397018" y="358809"/>
                  <a:pt x="398537" y="361844"/>
                  <a:pt x="399296" y="364120"/>
                </a:cubicBezTo>
                <a:cubicBezTo>
                  <a:pt x="401574" y="361844"/>
                  <a:pt x="404612" y="359568"/>
                  <a:pt x="406890" y="357292"/>
                </a:cubicBezTo>
                <a:cubicBezTo>
                  <a:pt x="411446" y="353499"/>
                  <a:pt x="415243" y="350464"/>
                  <a:pt x="419800" y="346671"/>
                </a:cubicBezTo>
                <a:cubicBezTo>
                  <a:pt x="416003" y="347430"/>
                  <a:pt x="411446" y="347430"/>
                  <a:pt x="407649" y="345154"/>
                </a:cubicBezTo>
                <a:cubicBezTo>
                  <a:pt x="392462" y="336050"/>
                  <a:pt x="376515" y="327705"/>
                  <a:pt x="361327" y="318601"/>
                </a:cubicBezTo>
                <a:cubicBezTo>
                  <a:pt x="358290" y="317084"/>
                  <a:pt x="355252" y="314049"/>
                  <a:pt x="352974" y="311774"/>
                </a:cubicBezTo>
                <a:close/>
                <a:moveTo>
                  <a:pt x="109123" y="286740"/>
                </a:moveTo>
                <a:cubicBezTo>
                  <a:pt x="112164" y="289395"/>
                  <a:pt x="116534" y="291102"/>
                  <a:pt x="121475" y="292050"/>
                </a:cubicBezTo>
                <a:lnTo>
                  <a:pt x="130698" y="292494"/>
                </a:lnTo>
                <a:lnTo>
                  <a:pt x="132688" y="292809"/>
                </a:lnTo>
                <a:lnTo>
                  <a:pt x="137248" y="292809"/>
                </a:lnTo>
                <a:lnTo>
                  <a:pt x="130698" y="292494"/>
                </a:lnTo>
                <a:lnTo>
                  <a:pt x="120715" y="290912"/>
                </a:lnTo>
                <a:cubicBezTo>
                  <a:pt x="116535" y="289774"/>
                  <a:pt x="112544" y="288257"/>
                  <a:pt x="109883" y="286740"/>
                </a:cubicBezTo>
                <a:cubicBezTo>
                  <a:pt x="109123" y="286740"/>
                  <a:pt x="109123" y="286740"/>
                  <a:pt x="109123" y="286740"/>
                </a:cubicBezTo>
                <a:close/>
                <a:moveTo>
                  <a:pt x="20258" y="285960"/>
                </a:moveTo>
                <a:cubicBezTo>
                  <a:pt x="21017" y="285960"/>
                  <a:pt x="21777" y="285960"/>
                  <a:pt x="21777" y="286719"/>
                </a:cubicBezTo>
                <a:cubicBezTo>
                  <a:pt x="27854" y="289752"/>
                  <a:pt x="37729" y="292786"/>
                  <a:pt x="44566" y="292786"/>
                </a:cubicBezTo>
                <a:cubicBezTo>
                  <a:pt x="35450" y="292786"/>
                  <a:pt x="25575" y="290511"/>
                  <a:pt x="20258" y="285960"/>
                </a:cubicBezTo>
                <a:close/>
                <a:moveTo>
                  <a:pt x="194216" y="284468"/>
                </a:moveTo>
                <a:cubicBezTo>
                  <a:pt x="194976" y="285226"/>
                  <a:pt x="195735" y="285985"/>
                  <a:pt x="197254" y="285985"/>
                </a:cubicBezTo>
                <a:lnTo>
                  <a:pt x="197300" y="285997"/>
                </a:lnTo>
                <a:lnTo>
                  <a:pt x="208174" y="291389"/>
                </a:lnTo>
                <a:lnTo>
                  <a:pt x="219064" y="291791"/>
                </a:lnTo>
                <a:lnTo>
                  <a:pt x="220044" y="292052"/>
                </a:lnTo>
                <a:lnTo>
                  <a:pt x="226121" y="292052"/>
                </a:lnTo>
                <a:lnTo>
                  <a:pt x="219064" y="291791"/>
                </a:lnTo>
                <a:lnTo>
                  <a:pt x="197300" y="285997"/>
                </a:lnTo>
                <a:close/>
                <a:moveTo>
                  <a:pt x="289186" y="275359"/>
                </a:moveTo>
                <a:cubicBezTo>
                  <a:pt x="291465" y="278393"/>
                  <a:pt x="292983" y="279911"/>
                  <a:pt x="295261" y="281428"/>
                </a:cubicBezTo>
                <a:cubicBezTo>
                  <a:pt x="298299" y="282945"/>
                  <a:pt x="300577" y="284462"/>
                  <a:pt x="303615" y="285980"/>
                </a:cubicBezTo>
                <a:cubicBezTo>
                  <a:pt x="304374" y="286738"/>
                  <a:pt x="305133" y="286738"/>
                  <a:pt x="306652" y="287497"/>
                </a:cubicBezTo>
                <a:cubicBezTo>
                  <a:pt x="297540" y="285980"/>
                  <a:pt x="292224" y="282945"/>
                  <a:pt x="289186" y="275359"/>
                </a:cubicBezTo>
                <a:close/>
                <a:moveTo>
                  <a:pt x="105322" y="210883"/>
                </a:moveTo>
                <a:lnTo>
                  <a:pt x="105322" y="234398"/>
                </a:lnTo>
                <a:lnTo>
                  <a:pt x="105322" y="255639"/>
                </a:lnTo>
                <a:cubicBezTo>
                  <a:pt x="106842" y="255639"/>
                  <a:pt x="108363" y="255639"/>
                  <a:pt x="109883" y="256397"/>
                </a:cubicBezTo>
                <a:cubicBezTo>
                  <a:pt x="122806" y="263983"/>
                  <a:pt x="136488" y="271569"/>
                  <a:pt x="150171" y="279154"/>
                </a:cubicBezTo>
                <a:cubicBezTo>
                  <a:pt x="152451" y="280672"/>
                  <a:pt x="153972" y="282189"/>
                  <a:pt x="155492" y="283706"/>
                </a:cubicBezTo>
                <a:cubicBezTo>
                  <a:pt x="155492" y="282947"/>
                  <a:pt x="156252" y="282189"/>
                  <a:pt x="156252" y="281430"/>
                </a:cubicBezTo>
                <a:lnTo>
                  <a:pt x="156252" y="240467"/>
                </a:lnTo>
                <a:cubicBezTo>
                  <a:pt x="154732" y="239708"/>
                  <a:pt x="153212" y="239708"/>
                  <a:pt x="151691" y="238191"/>
                </a:cubicBezTo>
                <a:cubicBezTo>
                  <a:pt x="138009" y="230606"/>
                  <a:pt x="123566" y="222261"/>
                  <a:pt x="109883" y="214676"/>
                </a:cubicBezTo>
                <a:cubicBezTo>
                  <a:pt x="108363" y="213917"/>
                  <a:pt x="106842" y="212400"/>
                  <a:pt x="105322" y="210883"/>
                </a:cubicBezTo>
                <a:close/>
                <a:moveTo>
                  <a:pt x="191177" y="209378"/>
                </a:moveTo>
                <a:lnTo>
                  <a:pt x="191177" y="234408"/>
                </a:lnTo>
                <a:cubicBezTo>
                  <a:pt x="191177" y="241234"/>
                  <a:pt x="191177" y="248061"/>
                  <a:pt x="191177" y="254887"/>
                </a:cubicBezTo>
                <a:cubicBezTo>
                  <a:pt x="193456" y="254887"/>
                  <a:pt x="194976" y="255645"/>
                  <a:pt x="197254" y="256404"/>
                </a:cubicBezTo>
                <a:cubicBezTo>
                  <a:pt x="210928" y="263989"/>
                  <a:pt x="223842" y="271573"/>
                  <a:pt x="237516" y="279158"/>
                </a:cubicBezTo>
                <a:cubicBezTo>
                  <a:pt x="239795" y="280675"/>
                  <a:pt x="242073" y="282192"/>
                  <a:pt x="243593" y="284468"/>
                </a:cubicBezTo>
                <a:cubicBezTo>
                  <a:pt x="244352" y="283709"/>
                  <a:pt x="244352" y="282192"/>
                  <a:pt x="245112" y="281434"/>
                </a:cubicBezTo>
                <a:lnTo>
                  <a:pt x="245112" y="239717"/>
                </a:lnTo>
                <a:cubicBezTo>
                  <a:pt x="243593" y="239717"/>
                  <a:pt x="241314" y="239717"/>
                  <a:pt x="239035" y="238200"/>
                </a:cubicBezTo>
                <a:cubicBezTo>
                  <a:pt x="225361" y="230615"/>
                  <a:pt x="211688" y="222272"/>
                  <a:pt x="197254" y="214687"/>
                </a:cubicBezTo>
                <a:cubicBezTo>
                  <a:pt x="194976" y="213170"/>
                  <a:pt x="193456" y="211653"/>
                  <a:pt x="191177" y="209378"/>
                </a:cubicBezTo>
                <a:close/>
                <a:moveTo>
                  <a:pt x="16459" y="209363"/>
                </a:moveTo>
                <a:lnTo>
                  <a:pt x="16459" y="234390"/>
                </a:lnTo>
                <a:cubicBezTo>
                  <a:pt x="16459" y="241215"/>
                  <a:pt x="16459" y="248041"/>
                  <a:pt x="16459" y="255625"/>
                </a:cubicBezTo>
                <a:cubicBezTo>
                  <a:pt x="17979" y="255625"/>
                  <a:pt x="20258" y="255625"/>
                  <a:pt x="22536" y="257141"/>
                </a:cubicBezTo>
                <a:cubicBezTo>
                  <a:pt x="35450" y="264725"/>
                  <a:pt x="49124" y="272309"/>
                  <a:pt x="62798" y="279893"/>
                </a:cubicBezTo>
                <a:cubicBezTo>
                  <a:pt x="65077" y="280651"/>
                  <a:pt x="67355" y="282927"/>
                  <a:pt x="68115" y="284443"/>
                </a:cubicBezTo>
                <a:cubicBezTo>
                  <a:pt x="68875" y="283685"/>
                  <a:pt x="69634" y="282168"/>
                  <a:pt x="70394" y="281410"/>
                </a:cubicBezTo>
                <a:lnTo>
                  <a:pt x="70394" y="240457"/>
                </a:lnTo>
                <a:cubicBezTo>
                  <a:pt x="68115" y="240457"/>
                  <a:pt x="66596" y="239699"/>
                  <a:pt x="64317" y="238940"/>
                </a:cubicBezTo>
                <a:cubicBezTo>
                  <a:pt x="50643" y="230598"/>
                  <a:pt x="36210" y="223014"/>
                  <a:pt x="22536" y="215430"/>
                </a:cubicBezTo>
                <a:cubicBezTo>
                  <a:pt x="20258" y="213913"/>
                  <a:pt x="17979" y="211638"/>
                  <a:pt x="16459" y="209363"/>
                </a:cubicBezTo>
                <a:close/>
                <a:moveTo>
                  <a:pt x="105322" y="170678"/>
                </a:moveTo>
                <a:lnTo>
                  <a:pt x="105322" y="190401"/>
                </a:lnTo>
                <a:cubicBezTo>
                  <a:pt x="106082" y="190401"/>
                  <a:pt x="107603" y="191160"/>
                  <a:pt x="109123" y="191918"/>
                </a:cubicBezTo>
                <a:cubicBezTo>
                  <a:pt x="123566" y="201780"/>
                  <a:pt x="138009" y="210883"/>
                  <a:pt x="152451" y="219986"/>
                </a:cubicBezTo>
                <a:cubicBezTo>
                  <a:pt x="153972" y="221503"/>
                  <a:pt x="155492" y="222261"/>
                  <a:pt x="156252" y="223778"/>
                </a:cubicBezTo>
                <a:lnTo>
                  <a:pt x="156252" y="203297"/>
                </a:lnTo>
                <a:cubicBezTo>
                  <a:pt x="155492" y="202538"/>
                  <a:pt x="153972" y="201780"/>
                  <a:pt x="152451" y="201021"/>
                </a:cubicBezTo>
                <a:cubicBezTo>
                  <a:pt x="138009" y="191918"/>
                  <a:pt x="123566" y="182815"/>
                  <a:pt x="109123" y="173712"/>
                </a:cubicBezTo>
                <a:cubicBezTo>
                  <a:pt x="107603" y="172954"/>
                  <a:pt x="106082" y="172195"/>
                  <a:pt x="105322" y="170678"/>
                </a:cubicBezTo>
                <a:close/>
                <a:moveTo>
                  <a:pt x="191177" y="169178"/>
                </a:moveTo>
                <a:lnTo>
                  <a:pt x="191177" y="190416"/>
                </a:lnTo>
                <a:cubicBezTo>
                  <a:pt x="193456" y="190416"/>
                  <a:pt x="194976" y="190416"/>
                  <a:pt x="196495" y="191933"/>
                </a:cubicBezTo>
                <a:cubicBezTo>
                  <a:pt x="210928" y="201035"/>
                  <a:pt x="225361" y="210895"/>
                  <a:pt x="239795" y="219997"/>
                </a:cubicBezTo>
                <a:cubicBezTo>
                  <a:pt x="241314" y="221514"/>
                  <a:pt x="243593" y="223031"/>
                  <a:pt x="245112" y="225306"/>
                </a:cubicBezTo>
                <a:lnTo>
                  <a:pt x="245112" y="203310"/>
                </a:lnTo>
                <a:cubicBezTo>
                  <a:pt x="243593" y="202552"/>
                  <a:pt x="241314" y="202552"/>
                  <a:pt x="239795" y="201035"/>
                </a:cubicBezTo>
                <a:cubicBezTo>
                  <a:pt x="225361" y="191933"/>
                  <a:pt x="210928" y="182831"/>
                  <a:pt x="196495" y="173729"/>
                </a:cubicBezTo>
                <a:cubicBezTo>
                  <a:pt x="194976" y="172212"/>
                  <a:pt x="193456" y="170695"/>
                  <a:pt x="191177" y="169178"/>
                </a:cubicBezTo>
                <a:close/>
                <a:moveTo>
                  <a:pt x="16459" y="169168"/>
                </a:moveTo>
                <a:lnTo>
                  <a:pt x="16459" y="190403"/>
                </a:lnTo>
                <a:cubicBezTo>
                  <a:pt x="17979" y="190403"/>
                  <a:pt x="19498" y="191162"/>
                  <a:pt x="21777" y="191920"/>
                </a:cubicBezTo>
                <a:cubicBezTo>
                  <a:pt x="36210" y="201779"/>
                  <a:pt x="50643" y="211638"/>
                  <a:pt x="65077" y="220739"/>
                </a:cubicBezTo>
                <a:cubicBezTo>
                  <a:pt x="66596" y="221497"/>
                  <a:pt x="68875" y="223772"/>
                  <a:pt x="70394" y="225289"/>
                </a:cubicBezTo>
                <a:lnTo>
                  <a:pt x="70394" y="203296"/>
                </a:lnTo>
                <a:cubicBezTo>
                  <a:pt x="68115" y="203296"/>
                  <a:pt x="66596" y="202538"/>
                  <a:pt x="64317" y="201021"/>
                </a:cubicBezTo>
                <a:cubicBezTo>
                  <a:pt x="50643" y="192679"/>
                  <a:pt x="36210" y="183578"/>
                  <a:pt x="21777" y="174477"/>
                </a:cubicBezTo>
                <a:cubicBezTo>
                  <a:pt x="20258" y="172960"/>
                  <a:pt x="17979" y="171444"/>
                  <a:pt x="16459" y="169168"/>
                </a:cubicBezTo>
                <a:close/>
                <a:moveTo>
                  <a:pt x="311968" y="154735"/>
                </a:moveTo>
                <a:cubicBezTo>
                  <a:pt x="343862" y="174460"/>
                  <a:pt x="375756" y="195702"/>
                  <a:pt x="407649" y="215426"/>
                </a:cubicBezTo>
                <a:cubicBezTo>
                  <a:pt x="436506" y="232116"/>
                  <a:pt x="464603" y="249565"/>
                  <a:pt x="493459" y="265497"/>
                </a:cubicBezTo>
                <a:cubicBezTo>
                  <a:pt x="499534" y="268531"/>
                  <a:pt x="499534" y="268531"/>
                  <a:pt x="494219" y="265497"/>
                </a:cubicBezTo>
                <a:cubicBezTo>
                  <a:pt x="433468" y="228323"/>
                  <a:pt x="372718" y="191909"/>
                  <a:pt x="311968" y="154735"/>
                </a:cubicBezTo>
                <a:close/>
                <a:moveTo>
                  <a:pt x="105322" y="153231"/>
                </a:moveTo>
                <a:lnTo>
                  <a:pt x="105322" y="156265"/>
                </a:lnTo>
                <a:cubicBezTo>
                  <a:pt x="106082" y="156265"/>
                  <a:pt x="107603" y="157024"/>
                  <a:pt x="109123" y="157782"/>
                </a:cubicBezTo>
                <a:cubicBezTo>
                  <a:pt x="124326" y="167644"/>
                  <a:pt x="138769" y="176747"/>
                  <a:pt x="153972" y="185850"/>
                </a:cubicBezTo>
                <a:cubicBezTo>
                  <a:pt x="154732" y="186608"/>
                  <a:pt x="155492" y="186608"/>
                  <a:pt x="156252" y="187367"/>
                </a:cubicBezTo>
                <a:lnTo>
                  <a:pt x="156252" y="184332"/>
                </a:lnTo>
                <a:cubicBezTo>
                  <a:pt x="155492" y="184332"/>
                  <a:pt x="153972" y="183574"/>
                  <a:pt x="152451" y="182815"/>
                </a:cubicBezTo>
                <a:cubicBezTo>
                  <a:pt x="138009" y="173712"/>
                  <a:pt x="123566" y="165368"/>
                  <a:pt x="109883" y="157024"/>
                </a:cubicBezTo>
                <a:cubicBezTo>
                  <a:pt x="107603" y="155507"/>
                  <a:pt x="106842" y="154748"/>
                  <a:pt x="105322" y="153231"/>
                </a:cubicBezTo>
                <a:close/>
                <a:moveTo>
                  <a:pt x="191177" y="151733"/>
                </a:moveTo>
                <a:cubicBezTo>
                  <a:pt x="191177" y="153250"/>
                  <a:pt x="191177" y="154009"/>
                  <a:pt x="191177" y="155526"/>
                </a:cubicBezTo>
                <a:cubicBezTo>
                  <a:pt x="193456" y="155526"/>
                  <a:pt x="194976" y="156284"/>
                  <a:pt x="197254" y="157801"/>
                </a:cubicBezTo>
                <a:cubicBezTo>
                  <a:pt x="211688" y="166903"/>
                  <a:pt x="226121" y="176763"/>
                  <a:pt x="241314" y="185865"/>
                </a:cubicBezTo>
                <a:cubicBezTo>
                  <a:pt x="242833" y="186624"/>
                  <a:pt x="243593" y="187382"/>
                  <a:pt x="245112" y="188141"/>
                </a:cubicBezTo>
                <a:lnTo>
                  <a:pt x="245112" y="184348"/>
                </a:lnTo>
                <a:cubicBezTo>
                  <a:pt x="243593" y="184348"/>
                  <a:pt x="241314" y="183590"/>
                  <a:pt x="239795" y="182831"/>
                </a:cubicBezTo>
                <a:cubicBezTo>
                  <a:pt x="225361" y="173729"/>
                  <a:pt x="210928" y="165386"/>
                  <a:pt x="197254" y="156284"/>
                </a:cubicBezTo>
                <a:cubicBezTo>
                  <a:pt x="194976" y="155526"/>
                  <a:pt x="193456" y="153250"/>
                  <a:pt x="191177" y="151733"/>
                </a:cubicBezTo>
                <a:close/>
                <a:moveTo>
                  <a:pt x="16459" y="151726"/>
                </a:moveTo>
                <a:lnTo>
                  <a:pt x="16459" y="156276"/>
                </a:lnTo>
                <a:cubicBezTo>
                  <a:pt x="17979" y="156276"/>
                  <a:pt x="20258" y="157034"/>
                  <a:pt x="21777" y="158551"/>
                </a:cubicBezTo>
                <a:cubicBezTo>
                  <a:pt x="36970" y="167652"/>
                  <a:pt x="51403" y="176752"/>
                  <a:pt x="66596" y="185853"/>
                </a:cubicBezTo>
                <a:cubicBezTo>
                  <a:pt x="67355" y="186611"/>
                  <a:pt x="68875" y="187370"/>
                  <a:pt x="70394" y="188128"/>
                </a:cubicBezTo>
                <a:lnTo>
                  <a:pt x="70394" y="185095"/>
                </a:lnTo>
                <a:cubicBezTo>
                  <a:pt x="68115" y="185095"/>
                  <a:pt x="66596" y="184336"/>
                  <a:pt x="64317" y="182819"/>
                </a:cubicBezTo>
                <a:cubicBezTo>
                  <a:pt x="50643" y="174477"/>
                  <a:pt x="36210" y="165377"/>
                  <a:pt x="21777" y="157034"/>
                </a:cubicBezTo>
                <a:cubicBezTo>
                  <a:pt x="20258" y="155518"/>
                  <a:pt x="17979" y="154001"/>
                  <a:pt x="16459" y="151726"/>
                </a:cubicBezTo>
                <a:close/>
                <a:moveTo>
                  <a:pt x="285390" y="147907"/>
                </a:moveTo>
                <a:cubicBezTo>
                  <a:pt x="283871" y="183564"/>
                  <a:pt x="286149" y="234392"/>
                  <a:pt x="286908" y="250324"/>
                </a:cubicBezTo>
                <a:cubicBezTo>
                  <a:pt x="288427" y="248048"/>
                  <a:pt x="291465" y="248048"/>
                  <a:pt x="295261" y="249565"/>
                </a:cubicBezTo>
                <a:cubicBezTo>
                  <a:pt x="339305" y="276117"/>
                  <a:pt x="384868" y="301153"/>
                  <a:pt x="430431" y="326946"/>
                </a:cubicBezTo>
                <a:cubicBezTo>
                  <a:pt x="433468" y="328464"/>
                  <a:pt x="434987" y="331498"/>
                  <a:pt x="434228" y="334533"/>
                </a:cubicBezTo>
                <a:cubicBezTo>
                  <a:pt x="446378" y="323912"/>
                  <a:pt x="458528" y="314049"/>
                  <a:pt x="470678" y="303428"/>
                </a:cubicBezTo>
                <a:cubicBezTo>
                  <a:pt x="466881" y="304187"/>
                  <a:pt x="463084" y="303428"/>
                  <a:pt x="460047" y="301153"/>
                </a:cubicBezTo>
                <a:cubicBezTo>
                  <a:pt x="450175" y="295083"/>
                  <a:pt x="439543" y="289014"/>
                  <a:pt x="429671" y="282945"/>
                </a:cubicBezTo>
                <a:cubicBezTo>
                  <a:pt x="385627" y="257910"/>
                  <a:pt x="340824" y="232875"/>
                  <a:pt x="295261" y="209357"/>
                </a:cubicBezTo>
                <a:cubicBezTo>
                  <a:pt x="289946" y="207081"/>
                  <a:pt x="285390" y="200254"/>
                  <a:pt x="285390" y="195702"/>
                </a:cubicBezTo>
                <a:cubicBezTo>
                  <a:pt x="285390" y="191150"/>
                  <a:pt x="286908" y="188115"/>
                  <a:pt x="289186" y="188874"/>
                </a:cubicBezTo>
                <a:cubicBezTo>
                  <a:pt x="291465" y="190391"/>
                  <a:pt x="291465" y="189633"/>
                  <a:pt x="289186" y="188115"/>
                </a:cubicBezTo>
                <a:cubicBezTo>
                  <a:pt x="286908" y="186598"/>
                  <a:pt x="285390" y="182046"/>
                  <a:pt x="285390" y="176736"/>
                </a:cubicBezTo>
                <a:cubicBezTo>
                  <a:pt x="285390" y="172184"/>
                  <a:pt x="289186" y="171425"/>
                  <a:pt x="294502" y="175218"/>
                </a:cubicBezTo>
                <a:cubicBezTo>
                  <a:pt x="338546" y="207081"/>
                  <a:pt x="383349" y="236668"/>
                  <a:pt x="428912" y="265497"/>
                </a:cubicBezTo>
                <a:cubicBezTo>
                  <a:pt x="444100" y="273842"/>
                  <a:pt x="458528" y="282187"/>
                  <a:pt x="472956" y="290532"/>
                </a:cubicBezTo>
                <a:cubicBezTo>
                  <a:pt x="475994" y="292808"/>
                  <a:pt x="478272" y="295083"/>
                  <a:pt x="478272" y="297359"/>
                </a:cubicBezTo>
                <a:cubicBezTo>
                  <a:pt x="485106" y="292049"/>
                  <a:pt x="491181" y="285980"/>
                  <a:pt x="498015" y="280669"/>
                </a:cubicBezTo>
                <a:cubicBezTo>
                  <a:pt x="494219" y="281428"/>
                  <a:pt x="490422" y="280669"/>
                  <a:pt x="486625" y="279152"/>
                </a:cubicBezTo>
                <a:cubicBezTo>
                  <a:pt x="469918" y="269290"/>
                  <a:pt x="453212" y="259427"/>
                  <a:pt x="436506" y="249565"/>
                </a:cubicBezTo>
                <a:cubicBezTo>
                  <a:pt x="388665" y="221495"/>
                  <a:pt x="343102" y="189633"/>
                  <a:pt x="295261" y="160804"/>
                </a:cubicBezTo>
                <a:cubicBezTo>
                  <a:pt x="289946" y="157770"/>
                  <a:pt x="286149" y="152459"/>
                  <a:pt x="285390" y="147907"/>
                </a:cubicBezTo>
                <a:close/>
                <a:moveTo>
                  <a:pt x="286149" y="137287"/>
                </a:moveTo>
                <a:cubicBezTo>
                  <a:pt x="286149" y="138804"/>
                  <a:pt x="286149" y="140321"/>
                  <a:pt x="286149" y="142597"/>
                </a:cubicBezTo>
                <a:cubicBezTo>
                  <a:pt x="286149" y="140321"/>
                  <a:pt x="286908" y="139562"/>
                  <a:pt x="287668" y="140321"/>
                </a:cubicBezTo>
                <a:cubicBezTo>
                  <a:pt x="289186" y="141080"/>
                  <a:pt x="289186" y="141080"/>
                  <a:pt x="287668" y="139562"/>
                </a:cubicBezTo>
                <a:cubicBezTo>
                  <a:pt x="286908" y="139562"/>
                  <a:pt x="286908" y="138804"/>
                  <a:pt x="286149" y="137287"/>
                </a:cubicBezTo>
                <a:close/>
                <a:moveTo>
                  <a:pt x="384868" y="133493"/>
                </a:moveTo>
                <a:cubicBezTo>
                  <a:pt x="378793" y="131217"/>
                  <a:pt x="378793" y="131976"/>
                  <a:pt x="384109" y="135011"/>
                </a:cubicBezTo>
                <a:cubicBezTo>
                  <a:pt x="433468" y="168391"/>
                  <a:pt x="483587" y="200254"/>
                  <a:pt x="533706" y="233634"/>
                </a:cubicBezTo>
                <a:cubicBezTo>
                  <a:pt x="535984" y="234392"/>
                  <a:pt x="538263" y="235910"/>
                  <a:pt x="540541" y="237427"/>
                </a:cubicBezTo>
                <a:cubicBezTo>
                  <a:pt x="542819" y="238944"/>
                  <a:pt x="544338" y="240461"/>
                  <a:pt x="544338" y="241979"/>
                </a:cubicBezTo>
                <a:cubicBezTo>
                  <a:pt x="548134" y="239703"/>
                  <a:pt x="551931" y="236668"/>
                  <a:pt x="555728" y="233634"/>
                </a:cubicBezTo>
                <a:cubicBezTo>
                  <a:pt x="552691" y="234392"/>
                  <a:pt x="548134" y="232875"/>
                  <a:pt x="544338" y="230599"/>
                </a:cubicBezTo>
                <a:cubicBezTo>
                  <a:pt x="500294" y="199495"/>
                  <a:pt x="453972" y="171425"/>
                  <a:pt x="407649" y="144114"/>
                </a:cubicBezTo>
                <a:cubicBezTo>
                  <a:pt x="400056" y="140321"/>
                  <a:pt x="392462" y="137287"/>
                  <a:pt x="384868" y="133493"/>
                </a:cubicBezTo>
                <a:close/>
                <a:moveTo>
                  <a:pt x="105322" y="124405"/>
                </a:moveTo>
                <a:lnTo>
                  <a:pt x="105322" y="138059"/>
                </a:lnTo>
                <a:cubicBezTo>
                  <a:pt x="106842" y="138818"/>
                  <a:pt x="107603" y="138818"/>
                  <a:pt x="109883" y="140335"/>
                </a:cubicBezTo>
                <a:cubicBezTo>
                  <a:pt x="123566" y="148679"/>
                  <a:pt x="138009" y="157782"/>
                  <a:pt x="152451" y="166127"/>
                </a:cubicBezTo>
                <a:cubicBezTo>
                  <a:pt x="153972" y="166885"/>
                  <a:pt x="155492" y="168402"/>
                  <a:pt x="156252" y="169920"/>
                </a:cubicBezTo>
                <a:lnTo>
                  <a:pt x="156252" y="151714"/>
                </a:lnTo>
                <a:cubicBezTo>
                  <a:pt x="154732" y="151714"/>
                  <a:pt x="153212" y="151714"/>
                  <a:pt x="151691" y="150955"/>
                </a:cubicBezTo>
                <a:cubicBezTo>
                  <a:pt x="138009" y="143369"/>
                  <a:pt x="124326" y="136542"/>
                  <a:pt x="110643" y="128956"/>
                </a:cubicBezTo>
                <a:cubicBezTo>
                  <a:pt x="108363" y="127439"/>
                  <a:pt x="106842" y="125922"/>
                  <a:pt x="105322" y="124405"/>
                </a:cubicBezTo>
                <a:close/>
                <a:moveTo>
                  <a:pt x="191177" y="122153"/>
                </a:moveTo>
                <a:cubicBezTo>
                  <a:pt x="191177" y="127462"/>
                  <a:pt x="191177" y="132771"/>
                  <a:pt x="191177" y="138081"/>
                </a:cubicBezTo>
                <a:cubicBezTo>
                  <a:pt x="193456" y="138081"/>
                  <a:pt x="194976" y="138839"/>
                  <a:pt x="197254" y="139598"/>
                </a:cubicBezTo>
                <a:cubicBezTo>
                  <a:pt x="210928" y="148700"/>
                  <a:pt x="225361" y="157043"/>
                  <a:pt x="239795" y="166145"/>
                </a:cubicBezTo>
                <a:cubicBezTo>
                  <a:pt x="241314" y="166903"/>
                  <a:pt x="243593" y="168420"/>
                  <a:pt x="245112" y="170695"/>
                </a:cubicBezTo>
                <a:lnTo>
                  <a:pt x="245112" y="151733"/>
                </a:lnTo>
                <a:cubicBezTo>
                  <a:pt x="243593" y="151733"/>
                  <a:pt x="241314" y="151733"/>
                  <a:pt x="239035" y="150216"/>
                </a:cubicBezTo>
                <a:cubicBezTo>
                  <a:pt x="225361" y="143390"/>
                  <a:pt x="211688" y="135805"/>
                  <a:pt x="198014" y="128979"/>
                </a:cubicBezTo>
                <a:cubicBezTo>
                  <a:pt x="194976" y="127462"/>
                  <a:pt x="192697" y="124428"/>
                  <a:pt x="191177" y="122153"/>
                </a:cubicBezTo>
                <a:close/>
                <a:moveTo>
                  <a:pt x="16459" y="122148"/>
                </a:moveTo>
                <a:cubicBezTo>
                  <a:pt x="16459" y="127457"/>
                  <a:pt x="16459" y="132766"/>
                  <a:pt x="16459" y="138075"/>
                </a:cubicBezTo>
                <a:cubicBezTo>
                  <a:pt x="17979" y="138833"/>
                  <a:pt x="20258" y="138833"/>
                  <a:pt x="21777" y="140350"/>
                </a:cubicBezTo>
                <a:cubicBezTo>
                  <a:pt x="36210" y="148692"/>
                  <a:pt x="50643" y="157793"/>
                  <a:pt x="64317" y="166135"/>
                </a:cubicBezTo>
                <a:cubicBezTo>
                  <a:pt x="66596" y="167652"/>
                  <a:pt x="68115" y="169168"/>
                  <a:pt x="70394" y="170685"/>
                </a:cubicBezTo>
                <a:lnTo>
                  <a:pt x="70394" y="152484"/>
                </a:lnTo>
                <a:cubicBezTo>
                  <a:pt x="68115" y="152484"/>
                  <a:pt x="66596" y="152484"/>
                  <a:pt x="64317" y="150967"/>
                </a:cubicBezTo>
                <a:cubicBezTo>
                  <a:pt x="50643" y="143383"/>
                  <a:pt x="36970" y="136558"/>
                  <a:pt x="23296" y="128974"/>
                </a:cubicBezTo>
                <a:cubicBezTo>
                  <a:pt x="20258" y="127457"/>
                  <a:pt x="17219" y="124424"/>
                  <a:pt x="16459" y="122148"/>
                </a:cubicBezTo>
                <a:close/>
                <a:moveTo>
                  <a:pt x="290705" y="116045"/>
                </a:moveTo>
                <a:cubicBezTo>
                  <a:pt x="289186" y="119079"/>
                  <a:pt x="288427" y="122114"/>
                  <a:pt x="287668" y="125907"/>
                </a:cubicBezTo>
                <a:cubicBezTo>
                  <a:pt x="289946" y="125148"/>
                  <a:pt x="292224" y="125907"/>
                  <a:pt x="295261" y="127424"/>
                </a:cubicBezTo>
                <a:cubicBezTo>
                  <a:pt x="367402" y="171425"/>
                  <a:pt x="438784" y="214668"/>
                  <a:pt x="510925" y="258669"/>
                </a:cubicBezTo>
                <a:cubicBezTo>
                  <a:pt x="513962" y="260945"/>
                  <a:pt x="515481" y="263221"/>
                  <a:pt x="514722" y="266255"/>
                </a:cubicBezTo>
                <a:cubicBezTo>
                  <a:pt x="521556" y="260945"/>
                  <a:pt x="527631" y="255634"/>
                  <a:pt x="534466" y="249565"/>
                </a:cubicBezTo>
                <a:cubicBezTo>
                  <a:pt x="532947" y="250324"/>
                  <a:pt x="531428" y="249565"/>
                  <a:pt x="530669" y="249565"/>
                </a:cubicBezTo>
                <a:cubicBezTo>
                  <a:pt x="528391" y="248048"/>
                  <a:pt x="526872" y="247289"/>
                  <a:pt x="525353" y="246531"/>
                </a:cubicBezTo>
                <a:cubicBezTo>
                  <a:pt x="512444" y="238944"/>
                  <a:pt x="499534" y="231358"/>
                  <a:pt x="486625" y="223771"/>
                </a:cubicBezTo>
                <a:cubicBezTo>
                  <a:pt x="472197" y="215426"/>
                  <a:pt x="457009" y="207081"/>
                  <a:pt x="442581" y="198736"/>
                </a:cubicBezTo>
                <a:cubicBezTo>
                  <a:pt x="393981" y="172184"/>
                  <a:pt x="345380" y="147149"/>
                  <a:pt x="296780" y="122114"/>
                </a:cubicBezTo>
                <a:cubicBezTo>
                  <a:pt x="293743" y="120596"/>
                  <a:pt x="291465" y="118321"/>
                  <a:pt x="290705" y="116045"/>
                </a:cubicBezTo>
                <a:close/>
                <a:moveTo>
                  <a:pt x="125846" y="106104"/>
                </a:moveTo>
                <a:cubicBezTo>
                  <a:pt x="115394" y="106199"/>
                  <a:pt x="106082" y="109613"/>
                  <a:pt x="105322" y="116819"/>
                </a:cubicBezTo>
                <a:cubicBezTo>
                  <a:pt x="107603" y="115302"/>
                  <a:pt x="109883" y="114544"/>
                  <a:pt x="112924" y="114544"/>
                </a:cubicBezTo>
                <a:lnTo>
                  <a:pt x="127367" y="114544"/>
                </a:lnTo>
                <a:cubicBezTo>
                  <a:pt x="134208" y="114544"/>
                  <a:pt x="144090" y="117578"/>
                  <a:pt x="150171" y="121371"/>
                </a:cubicBezTo>
                <a:cubicBezTo>
                  <a:pt x="150931" y="121371"/>
                  <a:pt x="151691" y="122129"/>
                  <a:pt x="152451" y="122888"/>
                </a:cubicBezTo>
                <a:cubicBezTo>
                  <a:pt x="153972" y="123646"/>
                  <a:pt x="155492" y="125164"/>
                  <a:pt x="156252" y="126681"/>
                </a:cubicBezTo>
                <a:lnTo>
                  <a:pt x="156252" y="122888"/>
                </a:lnTo>
                <a:cubicBezTo>
                  <a:pt x="156252" y="121371"/>
                  <a:pt x="156252" y="119854"/>
                  <a:pt x="155492" y="118336"/>
                </a:cubicBezTo>
                <a:cubicBezTo>
                  <a:pt x="154732" y="118336"/>
                  <a:pt x="153972" y="117578"/>
                  <a:pt x="153212" y="117578"/>
                </a:cubicBezTo>
                <a:cubicBezTo>
                  <a:pt x="152451" y="116819"/>
                  <a:pt x="151691" y="116061"/>
                  <a:pt x="150171" y="116061"/>
                </a:cubicBezTo>
                <a:cubicBezTo>
                  <a:pt x="148651" y="115302"/>
                  <a:pt x="147130" y="114544"/>
                  <a:pt x="147891" y="114544"/>
                </a:cubicBezTo>
                <a:lnTo>
                  <a:pt x="148651" y="114544"/>
                </a:lnTo>
                <a:cubicBezTo>
                  <a:pt x="150171" y="114544"/>
                  <a:pt x="151691" y="114544"/>
                  <a:pt x="153212" y="115302"/>
                </a:cubicBezTo>
                <a:cubicBezTo>
                  <a:pt x="147891" y="109234"/>
                  <a:pt x="136298" y="106010"/>
                  <a:pt x="125846" y="106104"/>
                </a:cubicBezTo>
                <a:close/>
                <a:moveTo>
                  <a:pt x="38299" y="106032"/>
                </a:moveTo>
                <a:cubicBezTo>
                  <a:pt x="26715" y="106222"/>
                  <a:pt x="16459" y="110014"/>
                  <a:pt x="16459" y="117598"/>
                </a:cubicBezTo>
                <a:lnTo>
                  <a:pt x="16459" y="118357"/>
                </a:lnTo>
                <a:cubicBezTo>
                  <a:pt x="16459" y="117598"/>
                  <a:pt x="17219" y="117598"/>
                  <a:pt x="17219" y="116840"/>
                </a:cubicBezTo>
                <a:cubicBezTo>
                  <a:pt x="19498" y="115323"/>
                  <a:pt x="22536" y="114565"/>
                  <a:pt x="25575" y="114565"/>
                </a:cubicBezTo>
                <a:lnTo>
                  <a:pt x="39249" y="114565"/>
                </a:lnTo>
                <a:cubicBezTo>
                  <a:pt x="46845" y="114565"/>
                  <a:pt x="56720" y="117598"/>
                  <a:pt x="62798" y="121390"/>
                </a:cubicBezTo>
                <a:cubicBezTo>
                  <a:pt x="63557" y="122148"/>
                  <a:pt x="64317" y="122148"/>
                  <a:pt x="65077" y="122907"/>
                </a:cubicBezTo>
                <a:cubicBezTo>
                  <a:pt x="66596" y="124424"/>
                  <a:pt x="68875" y="125940"/>
                  <a:pt x="70394" y="128216"/>
                </a:cubicBezTo>
                <a:lnTo>
                  <a:pt x="70394" y="122907"/>
                </a:lnTo>
                <a:cubicBezTo>
                  <a:pt x="70394" y="121390"/>
                  <a:pt x="69634" y="120632"/>
                  <a:pt x="69634" y="119873"/>
                </a:cubicBezTo>
                <a:cubicBezTo>
                  <a:pt x="68115" y="119115"/>
                  <a:pt x="67355" y="118357"/>
                  <a:pt x="65836" y="117598"/>
                </a:cubicBezTo>
                <a:cubicBezTo>
                  <a:pt x="65077" y="116840"/>
                  <a:pt x="63557" y="116840"/>
                  <a:pt x="62798" y="116081"/>
                </a:cubicBezTo>
                <a:cubicBezTo>
                  <a:pt x="61278" y="115323"/>
                  <a:pt x="59759" y="114565"/>
                  <a:pt x="60519" y="114565"/>
                </a:cubicBezTo>
                <a:lnTo>
                  <a:pt x="61278" y="114565"/>
                </a:lnTo>
                <a:cubicBezTo>
                  <a:pt x="63557" y="114565"/>
                  <a:pt x="65836" y="115323"/>
                  <a:pt x="68115" y="116081"/>
                </a:cubicBezTo>
                <a:cubicBezTo>
                  <a:pt x="62798" y="109256"/>
                  <a:pt x="49884" y="105843"/>
                  <a:pt x="38299" y="106032"/>
                </a:cubicBezTo>
                <a:close/>
                <a:moveTo>
                  <a:pt x="212637" y="105940"/>
                </a:moveTo>
                <a:cubicBezTo>
                  <a:pt x="201242" y="106225"/>
                  <a:pt x="191177" y="110017"/>
                  <a:pt x="191177" y="117602"/>
                </a:cubicBezTo>
                <a:cubicBezTo>
                  <a:pt x="191937" y="116843"/>
                  <a:pt x="191937" y="116843"/>
                  <a:pt x="192697" y="116843"/>
                </a:cubicBezTo>
                <a:cubicBezTo>
                  <a:pt x="194216" y="114568"/>
                  <a:pt x="197254" y="113809"/>
                  <a:pt x="200293" y="113809"/>
                </a:cubicBezTo>
                <a:lnTo>
                  <a:pt x="214726" y="113809"/>
                </a:lnTo>
                <a:cubicBezTo>
                  <a:pt x="221563" y="113809"/>
                  <a:pt x="231438" y="116843"/>
                  <a:pt x="237516" y="120636"/>
                </a:cubicBezTo>
                <a:cubicBezTo>
                  <a:pt x="238275" y="121394"/>
                  <a:pt x="239035" y="122153"/>
                  <a:pt x="239795" y="122153"/>
                </a:cubicBezTo>
                <a:cubicBezTo>
                  <a:pt x="242073" y="123670"/>
                  <a:pt x="243593" y="125945"/>
                  <a:pt x="245112" y="127462"/>
                </a:cubicBezTo>
                <a:lnTo>
                  <a:pt x="245112" y="122911"/>
                </a:lnTo>
                <a:cubicBezTo>
                  <a:pt x="245112" y="121394"/>
                  <a:pt x="245112" y="119877"/>
                  <a:pt x="244352" y="119119"/>
                </a:cubicBezTo>
                <a:cubicBezTo>
                  <a:pt x="243593" y="118360"/>
                  <a:pt x="242073" y="117602"/>
                  <a:pt x="241314" y="116843"/>
                </a:cubicBezTo>
                <a:cubicBezTo>
                  <a:pt x="239795" y="116843"/>
                  <a:pt x="239035" y="116085"/>
                  <a:pt x="237516" y="115326"/>
                </a:cubicBezTo>
                <a:cubicBezTo>
                  <a:pt x="235996" y="114568"/>
                  <a:pt x="235237" y="113809"/>
                  <a:pt x="235237" y="113809"/>
                </a:cubicBezTo>
                <a:lnTo>
                  <a:pt x="235996" y="113809"/>
                </a:lnTo>
                <a:cubicBezTo>
                  <a:pt x="238275" y="113809"/>
                  <a:pt x="240554" y="114568"/>
                  <a:pt x="242073" y="115326"/>
                </a:cubicBezTo>
                <a:cubicBezTo>
                  <a:pt x="236756" y="108879"/>
                  <a:pt x="224032" y="105656"/>
                  <a:pt x="212637" y="105940"/>
                </a:cubicBezTo>
                <a:close/>
                <a:moveTo>
                  <a:pt x="474475" y="104665"/>
                </a:moveTo>
                <a:cubicBezTo>
                  <a:pt x="468400" y="102389"/>
                  <a:pt x="468400" y="103148"/>
                  <a:pt x="473715" y="106182"/>
                </a:cubicBezTo>
                <a:cubicBezTo>
                  <a:pt x="479031" y="109217"/>
                  <a:pt x="484347" y="112251"/>
                  <a:pt x="489662" y="115286"/>
                </a:cubicBezTo>
                <a:cubicBezTo>
                  <a:pt x="491940" y="116803"/>
                  <a:pt x="494219" y="117562"/>
                  <a:pt x="496497" y="119079"/>
                </a:cubicBezTo>
                <a:cubicBezTo>
                  <a:pt x="491940" y="115286"/>
                  <a:pt x="487384" y="111493"/>
                  <a:pt x="482828" y="107700"/>
                </a:cubicBezTo>
                <a:cubicBezTo>
                  <a:pt x="482828" y="107700"/>
                  <a:pt x="482828" y="107700"/>
                  <a:pt x="482069" y="106941"/>
                </a:cubicBezTo>
                <a:cubicBezTo>
                  <a:pt x="479790" y="106182"/>
                  <a:pt x="476753" y="105424"/>
                  <a:pt x="474475" y="104665"/>
                </a:cubicBezTo>
                <a:close/>
                <a:moveTo>
                  <a:pt x="133923" y="97286"/>
                </a:moveTo>
                <a:cubicBezTo>
                  <a:pt x="153212" y="97665"/>
                  <a:pt x="171455" y="106199"/>
                  <a:pt x="171455" y="123646"/>
                </a:cubicBezTo>
                <a:lnTo>
                  <a:pt x="171455" y="278396"/>
                </a:lnTo>
                <a:cubicBezTo>
                  <a:pt x="171455" y="278396"/>
                  <a:pt x="170695" y="278396"/>
                  <a:pt x="170695" y="278396"/>
                </a:cubicBezTo>
                <a:cubicBezTo>
                  <a:pt x="170695" y="278396"/>
                  <a:pt x="171455" y="278396"/>
                  <a:pt x="171455" y="279154"/>
                </a:cubicBezTo>
                <a:cubicBezTo>
                  <a:pt x="163094" y="309497"/>
                  <a:pt x="90119" y="310256"/>
                  <a:pt x="90119" y="275362"/>
                </a:cubicBezTo>
                <a:lnTo>
                  <a:pt x="90119" y="179022"/>
                </a:lnTo>
                <a:cubicBezTo>
                  <a:pt x="90119" y="161575"/>
                  <a:pt x="85558" y="137301"/>
                  <a:pt x="90119" y="119854"/>
                </a:cubicBezTo>
                <a:cubicBezTo>
                  <a:pt x="94300" y="104683"/>
                  <a:pt x="114634" y="96907"/>
                  <a:pt x="133923" y="97286"/>
                </a:cubicBezTo>
                <a:close/>
                <a:moveTo>
                  <a:pt x="221278" y="97028"/>
                </a:moveTo>
                <a:cubicBezTo>
                  <a:pt x="240934" y="97313"/>
                  <a:pt x="259545" y="105846"/>
                  <a:pt x="259545" y="123670"/>
                </a:cubicBezTo>
                <a:lnTo>
                  <a:pt x="259545" y="278400"/>
                </a:lnTo>
                <a:cubicBezTo>
                  <a:pt x="259545" y="278400"/>
                  <a:pt x="259545" y="279158"/>
                  <a:pt x="259545" y="279158"/>
                </a:cubicBezTo>
                <a:cubicBezTo>
                  <a:pt x="251189" y="309498"/>
                  <a:pt x="176744" y="310256"/>
                  <a:pt x="176744" y="275366"/>
                </a:cubicBezTo>
                <a:lnTo>
                  <a:pt x="176744" y="179039"/>
                </a:lnTo>
                <a:cubicBezTo>
                  <a:pt x="176744" y="161594"/>
                  <a:pt x="172186" y="137322"/>
                  <a:pt x="176744" y="119877"/>
                </a:cubicBezTo>
                <a:cubicBezTo>
                  <a:pt x="180922" y="104708"/>
                  <a:pt x="201622" y="96744"/>
                  <a:pt x="221278" y="97028"/>
                </a:cubicBezTo>
                <a:close/>
                <a:moveTo>
                  <a:pt x="46560" y="96742"/>
                </a:moveTo>
                <a:cubicBezTo>
                  <a:pt x="66216" y="97122"/>
                  <a:pt x="84827" y="105843"/>
                  <a:pt x="84827" y="123665"/>
                </a:cubicBezTo>
                <a:lnTo>
                  <a:pt x="84827" y="278376"/>
                </a:lnTo>
                <a:cubicBezTo>
                  <a:pt x="84827" y="278376"/>
                  <a:pt x="84827" y="279135"/>
                  <a:pt x="84827" y="279135"/>
                </a:cubicBezTo>
                <a:cubicBezTo>
                  <a:pt x="76471" y="309470"/>
                  <a:pt x="2026" y="310987"/>
                  <a:pt x="2026" y="275343"/>
                </a:cubicBezTo>
                <a:cubicBezTo>
                  <a:pt x="2026" y="242732"/>
                  <a:pt x="2026" y="210880"/>
                  <a:pt x="2026" y="179028"/>
                </a:cubicBezTo>
                <a:cubicBezTo>
                  <a:pt x="2026" y="161585"/>
                  <a:pt x="-2532" y="137316"/>
                  <a:pt x="2026" y="119873"/>
                </a:cubicBezTo>
                <a:cubicBezTo>
                  <a:pt x="6204" y="104326"/>
                  <a:pt x="26905" y="96363"/>
                  <a:pt x="46560" y="96742"/>
                </a:cubicBezTo>
                <a:close/>
                <a:moveTo>
                  <a:pt x="357531" y="56871"/>
                </a:moveTo>
                <a:cubicBezTo>
                  <a:pt x="354493" y="84940"/>
                  <a:pt x="346140" y="102389"/>
                  <a:pt x="316524" y="107700"/>
                </a:cubicBezTo>
                <a:lnTo>
                  <a:pt x="327155" y="107700"/>
                </a:lnTo>
                <a:cubicBezTo>
                  <a:pt x="332471" y="107700"/>
                  <a:pt x="337027" y="105424"/>
                  <a:pt x="341584" y="101631"/>
                </a:cubicBezTo>
                <a:cubicBezTo>
                  <a:pt x="346140" y="97837"/>
                  <a:pt x="352215" y="95561"/>
                  <a:pt x="358290" y="98596"/>
                </a:cubicBezTo>
                <a:cubicBezTo>
                  <a:pt x="373477" y="106941"/>
                  <a:pt x="388665" y="116045"/>
                  <a:pt x="403853" y="125148"/>
                </a:cubicBezTo>
                <a:cubicBezTo>
                  <a:pt x="457009" y="151701"/>
                  <a:pt x="507128" y="185839"/>
                  <a:pt x="555728" y="221495"/>
                </a:cubicBezTo>
                <a:cubicBezTo>
                  <a:pt x="557247" y="222254"/>
                  <a:pt x="558766" y="223771"/>
                  <a:pt x="560284" y="224530"/>
                </a:cubicBezTo>
                <a:cubicBezTo>
                  <a:pt x="561803" y="226047"/>
                  <a:pt x="561803" y="227565"/>
                  <a:pt x="561044" y="229840"/>
                </a:cubicBezTo>
                <a:cubicBezTo>
                  <a:pt x="578510" y="215426"/>
                  <a:pt x="592938" y="199495"/>
                  <a:pt x="571675" y="182046"/>
                </a:cubicBezTo>
                <a:cubicBezTo>
                  <a:pt x="571675" y="182046"/>
                  <a:pt x="570916" y="182046"/>
                  <a:pt x="570916" y="181288"/>
                </a:cubicBezTo>
                <a:cubicBezTo>
                  <a:pt x="507887" y="146390"/>
                  <a:pt x="445618" y="110734"/>
                  <a:pt x="384109" y="74320"/>
                </a:cubicBezTo>
                <a:cubicBezTo>
                  <a:pt x="378034" y="70526"/>
                  <a:pt x="371199" y="67492"/>
                  <a:pt x="364365" y="63699"/>
                </a:cubicBezTo>
                <a:cubicBezTo>
                  <a:pt x="362087" y="62181"/>
                  <a:pt x="359049" y="59905"/>
                  <a:pt x="357531" y="56871"/>
                </a:cubicBezTo>
                <a:close/>
                <a:moveTo>
                  <a:pt x="358290" y="33353"/>
                </a:moveTo>
                <a:cubicBezTo>
                  <a:pt x="358290" y="36388"/>
                  <a:pt x="358290" y="39422"/>
                  <a:pt x="358290" y="41698"/>
                </a:cubicBezTo>
                <a:cubicBezTo>
                  <a:pt x="358290" y="41698"/>
                  <a:pt x="359049" y="41698"/>
                  <a:pt x="359049" y="42457"/>
                </a:cubicBezTo>
                <a:cubicBezTo>
                  <a:pt x="361327" y="43974"/>
                  <a:pt x="368162" y="47009"/>
                  <a:pt x="374237" y="49284"/>
                </a:cubicBezTo>
                <a:cubicBezTo>
                  <a:pt x="388665" y="55354"/>
                  <a:pt x="403093" y="61423"/>
                  <a:pt x="417521" y="66733"/>
                </a:cubicBezTo>
                <a:cubicBezTo>
                  <a:pt x="423596" y="69009"/>
                  <a:pt x="423596" y="68250"/>
                  <a:pt x="418281" y="65216"/>
                </a:cubicBezTo>
                <a:cubicBezTo>
                  <a:pt x="400815" y="55354"/>
                  <a:pt x="382590" y="46250"/>
                  <a:pt x="365124" y="37146"/>
                </a:cubicBezTo>
                <a:cubicBezTo>
                  <a:pt x="362087" y="36388"/>
                  <a:pt x="360568" y="34870"/>
                  <a:pt x="358290" y="33353"/>
                </a:cubicBezTo>
                <a:close/>
                <a:moveTo>
                  <a:pt x="365884" y="15904"/>
                </a:moveTo>
                <a:cubicBezTo>
                  <a:pt x="362087" y="15146"/>
                  <a:pt x="359049" y="15904"/>
                  <a:pt x="358290" y="18180"/>
                </a:cubicBezTo>
                <a:cubicBezTo>
                  <a:pt x="358290" y="18939"/>
                  <a:pt x="358290" y="18939"/>
                  <a:pt x="358290" y="18939"/>
                </a:cubicBezTo>
                <a:cubicBezTo>
                  <a:pt x="361327" y="18939"/>
                  <a:pt x="365124" y="19698"/>
                  <a:pt x="368921" y="21215"/>
                </a:cubicBezTo>
                <a:cubicBezTo>
                  <a:pt x="380312" y="27284"/>
                  <a:pt x="391703" y="32594"/>
                  <a:pt x="402334" y="38663"/>
                </a:cubicBezTo>
                <a:cubicBezTo>
                  <a:pt x="396259" y="34112"/>
                  <a:pt x="390184" y="29560"/>
                  <a:pt x="384868" y="25767"/>
                </a:cubicBezTo>
                <a:cubicBezTo>
                  <a:pt x="380312" y="23491"/>
                  <a:pt x="375756" y="21215"/>
                  <a:pt x="371199" y="18939"/>
                </a:cubicBezTo>
                <a:cubicBezTo>
                  <a:pt x="368921" y="18180"/>
                  <a:pt x="367402" y="16663"/>
                  <a:pt x="365884" y="15904"/>
                </a:cubicBezTo>
                <a:close/>
                <a:moveTo>
                  <a:pt x="358053" y="862"/>
                </a:moveTo>
                <a:cubicBezTo>
                  <a:pt x="374569" y="-4721"/>
                  <a:pt x="398347" y="18180"/>
                  <a:pt x="411446" y="29560"/>
                </a:cubicBezTo>
                <a:cubicBezTo>
                  <a:pt x="462325" y="72802"/>
                  <a:pt x="513203" y="115286"/>
                  <a:pt x="564081" y="158528"/>
                </a:cubicBezTo>
                <a:cubicBezTo>
                  <a:pt x="583825" y="174460"/>
                  <a:pt x="617997" y="193426"/>
                  <a:pt x="588381" y="218461"/>
                </a:cubicBezTo>
                <a:cubicBezTo>
                  <a:pt x="542059" y="257152"/>
                  <a:pt x="495737" y="296601"/>
                  <a:pt x="449415" y="335291"/>
                </a:cubicBezTo>
                <a:cubicBezTo>
                  <a:pt x="430431" y="351981"/>
                  <a:pt x="386387" y="407362"/>
                  <a:pt x="355252" y="397500"/>
                </a:cubicBezTo>
                <a:cubicBezTo>
                  <a:pt x="337027" y="392189"/>
                  <a:pt x="343862" y="358809"/>
                  <a:pt x="343862" y="346671"/>
                </a:cubicBezTo>
                <a:cubicBezTo>
                  <a:pt x="343862" y="314808"/>
                  <a:pt x="321080" y="302670"/>
                  <a:pt x="292224" y="299635"/>
                </a:cubicBezTo>
                <a:cubicBezTo>
                  <a:pt x="287668" y="299635"/>
                  <a:pt x="278555" y="297359"/>
                  <a:pt x="277036" y="292808"/>
                </a:cubicBezTo>
                <a:cubicBezTo>
                  <a:pt x="268683" y="273083"/>
                  <a:pt x="272480" y="250324"/>
                  <a:pt x="272480" y="229840"/>
                </a:cubicBezTo>
                <a:lnTo>
                  <a:pt x="272480" y="131217"/>
                </a:lnTo>
                <a:cubicBezTo>
                  <a:pt x="272480" y="114527"/>
                  <a:pt x="274758" y="103906"/>
                  <a:pt x="292983" y="99355"/>
                </a:cubicBezTo>
                <a:cubicBezTo>
                  <a:pt x="307412" y="95561"/>
                  <a:pt x="330952" y="107700"/>
                  <a:pt x="338546" y="85699"/>
                </a:cubicBezTo>
                <a:cubicBezTo>
                  <a:pt x="346140" y="65216"/>
                  <a:pt x="343862" y="43215"/>
                  <a:pt x="343862" y="21973"/>
                </a:cubicBezTo>
                <a:cubicBezTo>
                  <a:pt x="343862" y="21215"/>
                  <a:pt x="343102" y="20456"/>
                  <a:pt x="343862" y="19698"/>
                </a:cubicBezTo>
                <a:cubicBezTo>
                  <a:pt x="343862" y="18939"/>
                  <a:pt x="343862" y="18180"/>
                  <a:pt x="344621" y="17422"/>
                </a:cubicBezTo>
                <a:cubicBezTo>
                  <a:pt x="347849" y="7749"/>
                  <a:pt x="352547" y="2723"/>
                  <a:pt x="358053" y="862"/>
                </a:cubicBezTo>
                <a:close/>
              </a:path>
            </a:pathLst>
          </a:custGeom>
          <a:solidFill>
            <a:srgbClr val="143B68"/>
          </a:solidFill>
          <a:ln>
            <a:noFill/>
          </a:ln>
        </p:spPr>
      </p:sp>
      <p:sp>
        <p:nvSpPr>
          <p:cNvPr id="1049635" name="流程图: 过程 1364"/>
          <p:cNvSpPr/>
          <p:nvPr/>
        </p:nvSpPr>
        <p:spPr>
          <a:xfrm>
            <a:off x="8255732" y="2533970"/>
            <a:ext cx="3579953" cy="2057347"/>
          </a:xfrm>
          <a:prstGeom prst="flowChartProcess">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3600" b="1" dirty="0">
                <a:solidFill>
                  <a:schemeClr val="tx1"/>
                </a:solidFill>
              </a:rPr>
              <a:t>业务蓝图</a:t>
            </a:r>
            <a:endParaRPr lang="en-US" altLang="zh-CN" sz="3600" b="1" dirty="0">
              <a:solidFill>
                <a:schemeClr val="tx1"/>
              </a:solidFill>
            </a:endParaRPr>
          </a:p>
          <a:p>
            <a:pPr marL="342900" indent="-342900">
              <a:buFont typeface="Arial" panose="020B0604020202020204" pitchFamily="34" charset="0"/>
              <a:buChar char="•"/>
            </a:pPr>
            <a:r>
              <a:rPr lang="zh-CN" altLang="en-US" sz="2000" dirty="0">
                <a:solidFill>
                  <a:schemeClr val="tx1"/>
                </a:solidFill>
              </a:rPr>
              <a:t>价值链 </a:t>
            </a:r>
            <a:endParaRPr lang="en-US" altLang="zh-CN" sz="2000" dirty="0">
              <a:solidFill>
                <a:schemeClr val="tx1"/>
              </a:solidFill>
            </a:endParaRPr>
          </a:p>
          <a:p>
            <a:pPr marL="342900" indent="-342900">
              <a:buFont typeface="Arial" panose="020B0604020202020204" pitchFamily="34" charset="0"/>
              <a:buChar char="•"/>
            </a:pPr>
            <a:r>
              <a:rPr lang="zh-CN" altLang="en-US" sz="2000" dirty="0">
                <a:solidFill>
                  <a:schemeClr val="tx1"/>
                </a:solidFill>
              </a:rPr>
              <a:t>一级和二级流程 </a:t>
            </a:r>
            <a:endParaRPr lang="en-US" altLang="zh-CN" sz="2000" dirty="0">
              <a:solidFill>
                <a:schemeClr val="tx1"/>
              </a:solidFill>
            </a:endParaRPr>
          </a:p>
          <a:p>
            <a:pPr marL="342900" indent="-342900">
              <a:buFont typeface="Arial" panose="020B0604020202020204" pitchFamily="34" charset="0"/>
              <a:buChar char="•"/>
            </a:pPr>
            <a:r>
              <a:rPr lang="zh-CN" altLang="en-US" sz="2000" dirty="0">
                <a:solidFill>
                  <a:schemeClr val="tx1"/>
                </a:solidFill>
              </a:rPr>
              <a:t>数据模型 </a:t>
            </a:r>
            <a:endParaRPr lang="en-US" altLang="zh-CN" sz="2000" dirty="0">
              <a:solidFill>
                <a:schemeClr val="tx1"/>
              </a:solidFill>
            </a:endParaRPr>
          </a:p>
          <a:p>
            <a:pPr marL="342900" indent="-342900">
              <a:buFont typeface="Arial" panose="020B0604020202020204" pitchFamily="34" charset="0"/>
              <a:buChar char="•"/>
            </a:pPr>
            <a:r>
              <a:rPr lang="zh-CN" altLang="en-US" sz="2000" dirty="0">
                <a:solidFill>
                  <a:schemeClr val="tx1"/>
                </a:solidFill>
              </a:rPr>
              <a:t>应用映射</a:t>
            </a:r>
            <a:endParaRPr lang="zh-CN" altLang="en-US" sz="2000" dirty="0">
              <a:solidFill>
                <a:schemeClr val="tx1"/>
              </a:solidFill>
            </a:endParaRPr>
          </a:p>
        </p:txBody>
      </p:sp>
      <p:sp>
        <p:nvSpPr>
          <p:cNvPr id="1049636" name="sketched-right-arrow_37071"/>
          <p:cNvSpPr>
            <a:spLocks noChangeAspect="1"/>
          </p:cNvSpPr>
          <p:nvPr/>
        </p:nvSpPr>
        <p:spPr bwMode="auto">
          <a:xfrm>
            <a:off x="6864565" y="5693158"/>
            <a:ext cx="1190079" cy="790779"/>
          </a:xfrm>
          <a:custGeom>
            <a:avLst/>
            <a:gdLst>
              <a:gd name="connsiteX0" fmla="*/ 359049 w 599972"/>
              <a:gd name="connsiteY0" fmla="*/ 349705 h 398667"/>
              <a:gd name="connsiteX1" fmla="*/ 362846 w 599972"/>
              <a:gd name="connsiteY1" fmla="*/ 382327 h 398667"/>
              <a:gd name="connsiteX2" fmla="*/ 363606 w 599972"/>
              <a:gd name="connsiteY2" fmla="*/ 382327 h 398667"/>
              <a:gd name="connsiteX3" fmla="*/ 366860 w 599972"/>
              <a:gd name="connsiteY3" fmla="*/ 386879 h 398667"/>
              <a:gd name="connsiteX4" fmla="*/ 365124 w 599972"/>
              <a:gd name="connsiteY4" fmla="*/ 386879 h 398667"/>
              <a:gd name="connsiteX5" fmla="*/ 367402 w 599972"/>
              <a:gd name="connsiteY5" fmla="*/ 387637 h 398667"/>
              <a:gd name="connsiteX6" fmla="*/ 366860 w 599972"/>
              <a:gd name="connsiteY6" fmla="*/ 386879 h 398667"/>
              <a:gd name="connsiteX7" fmla="*/ 371959 w 599972"/>
              <a:gd name="connsiteY7" fmla="*/ 386879 h 398667"/>
              <a:gd name="connsiteX8" fmla="*/ 392462 w 599972"/>
              <a:gd name="connsiteY8" fmla="*/ 369430 h 398667"/>
              <a:gd name="connsiteX9" fmla="*/ 382590 w 599972"/>
              <a:gd name="connsiteY9" fmla="*/ 366396 h 398667"/>
              <a:gd name="connsiteX10" fmla="*/ 364365 w 599972"/>
              <a:gd name="connsiteY10" fmla="*/ 355016 h 398667"/>
              <a:gd name="connsiteX11" fmla="*/ 359049 w 599972"/>
              <a:gd name="connsiteY11" fmla="*/ 349705 h 398667"/>
              <a:gd name="connsiteX12" fmla="*/ 352974 w 599972"/>
              <a:gd name="connsiteY12" fmla="*/ 311774 h 398667"/>
              <a:gd name="connsiteX13" fmla="*/ 358290 w 599972"/>
              <a:gd name="connsiteY13" fmla="*/ 333774 h 398667"/>
              <a:gd name="connsiteX14" fmla="*/ 364365 w 599972"/>
              <a:gd name="connsiteY14" fmla="*/ 337567 h 398667"/>
              <a:gd name="connsiteX15" fmla="*/ 393981 w 599972"/>
              <a:gd name="connsiteY15" fmla="*/ 356533 h 398667"/>
              <a:gd name="connsiteX16" fmla="*/ 399296 w 599972"/>
              <a:gd name="connsiteY16" fmla="*/ 364120 h 398667"/>
              <a:gd name="connsiteX17" fmla="*/ 406890 w 599972"/>
              <a:gd name="connsiteY17" fmla="*/ 357292 h 398667"/>
              <a:gd name="connsiteX18" fmla="*/ 419800 w 599972"/>
              <a:gd name="connsiteY18" fmla="*/ 346671 h 398667"/>
              <a:gd name="connsiteX19" fmla="*/ 407649 w 599972"/>
              <a:gd name="connsiteY19" fmla="*/ 345154 h 398667"/>
              <a:gd name="connsiteX20" fmla="*/ 361327 w 599972"/>
              <a:gd name="connsiteY20" fmla="*/ 318601 h 398667"/>
              <a:gd name="connsiteX21" fmla="*/ 352974 w 599972"/>
              <a:gd name="connsiteY21" fmla="*/ 311774 h 398667"/>
              <a:gd name="connsiteX22" fmla="*/ 109123 w 599972"/>
              <a:gd name="connsiteY22" fmla="*/ 286740 h 398667"/>
              <a:gd name="connsiteX23" fmla="*/ 121475 w 599972"/>
              <a:gd name="connsiteY23" fmla="*/ 292050 h 398667"/>
              <a:gd name="connsiteX24" fmla="*/ 130698 w 599972"/>
              <a:gd name="connsiteY24" fmla="*/ 292494 h 398667"/>
              <a:gd name="connsiteX25" fmla="*/ 132688 w 599972"/>
              <a:gd name="connsiteY25" fmla="*/ 292809 h 398667"/>
              <a:gd name="connsiteX26" fmla="*/ 137248 w 599972"/>
              <a:gd name="connsiteY26" fmla="*/ 292809 h 398667"/>
              <a:gd name="connsiteX27" fmla="*/ 130698 w 599972"/>
              <a:gd name="connsiteY27" fmla="*/ 292494 h 398667"/>
              <a:gd name="connsiteX28" fmla="*/ 120715 w 599972"/>
              <a:gd name="connsiteY28" fmla="*/ 290912 h 398667"/>
              <a:gd name="connsiteX29" fmla="*/ 109883 w 599972"/>
              <a:gd name="connsiteY29" fmla="*/ 286740 h 398667"/>
              <a:gd name="connsiteX30" fmla="*/ 109123 w 599972"/>
              <a:gd name="connsiteY30" fmla="*/ 286740 h 398667"/>
              <a:gd name="connsiteX31" fmla="*/ 20258 w 599972"/>
              <a:gd name="connsiteY31" fmla="*/ 285960 h 398667"/>
              <a:gd name="connsiteX32" fmla="*/ 21777 w 599972"/>
              <a:gd name="connsiteY32" fmla="*/ 286719 h 398667"/>
              <a:gd name="connsiteX33" fmla="*/ 44566 w 599972"/>
              <a:gd name="connsiteY33" fmla="*/ 292786 h 398667"/>
              <a:gd name="connsiteX34" fmla="*/ 20258 w 599972"/>
              <a:gd name="connsiteY34" fmla="*/ 285960 h 398667"/>
              <a:gd name="connsiteX35" fmla="*/ 194216 w 599972"/>
              <a:gd name="connsiteY35" fmla="*/ 284468 h 398667"/>
              <a:gd name="connsiteX36" fmla="*/ 197254 w 599972"/>
              <a:gd name="connsiteY36" fmla="*/ 285985 h 398667"/>
              <a:gd name="connsiteX37" fmla="*/ 197300 w 599972"/>
              <a:gd name="connsiteY37" fmla="*/ 285997 h 398667"/>
              <a:gd name="connsiteX38" fmla="*/ 208174 w 599972"/>
              <a:gd name="connsiteY38" fmla="*/ 291389 h 398667"/>
              <a:gd name="connsiteX39" fmla="*/ 219064 w 599972"/>
              <a:gd name="connsiteY39" fmla="*/ 291791 h 398667"/>
              <a:gd name="connsiteX40" fmla="*/ 220044 w 599972"/>
              <a:gd name="connsiteY40" fmla="*/ 292052 h 398667"/>
              <a:gd name="connsiteX41" fmla="*/ 226121 w 599972"/>
              <a:gd name="connsiteY41" fmla="*/ 292052 h 398667"/>
              <a:gd name="connsiteX42" fmla="*/ 219064 w 599972"/>
              <a:gd name="connsiteY42" fmla="*/ 291791 h 398667"/>
              <a:gd name="connsiteX43" fmla="*/ 197300 w 599972"/>
              <a:gd name="connsiteY43" fmla="*/ 285997 h 398667"/>
              <a:gd name="connsiteX44" fmla="*/ 289186 w 599972"/>
              <a:gd name="connsiteY44" fmla="*/ 275359 h 398667"/>
              <a:gd name="connsiteX45" fmla="*/ 295261 w 599972"/>
              <a:gd name="connsiteY45" fmla="*/ 281428 h 398667"/>
              <a:gd name="connsiteX46" fmla="*/ 303615 w 599972"/>
              <a:gd name="connsiteY46" fmla="*/ 285980 h 398667"/>
              <a:gd name="connsiteX47" fmla="*/ 306652 w 599972"/>
              <a:gd name="connsiteY47" fmla="*/ 287497 h 398667"/>
              <a:gd name="connsiteX48" fmla="*/ 289186 w 599972"/>
              <a:gd name="connsiteY48" fmla="*/ 275359 h 398667"/>
              <a:gd name="connsiteX49" fmla="*/ 105322 w 599972"/>
              <a:gd name="connsiteY49" fmla="*/ 210883 h 398667"/>
              <a:gd name="connsiteX50" fmla="*/ 105322 w 599972"/>
              <a:gd name="connsiteY50" fmla="*/ 234398 h 398667"/>
              <a:gd name="connsiteX51" fmla="*/ 105322 w 599972"/>
              <a:gd name="connsiteY51" fmla="*/ 255639 h 398667"/>
              <a:gd name="connsiteX52" fmla="*/ 109883 w 599972"/>
              <a:gd name="connsiteY52" fmla="*/ 256397 h 398667"/>
              <a:gd name="connsiteX53" fmla="*/ 150171 w 599972"/>
              <a:gd name="connsiteY53" fmla="*/ 279154 h 398667"/>
              <a:gd name="connsiteX54" fmla="*/ 155492 w 599972"/>
              <a:gd name="connsiteY54" fmla="*/ 283706 h 398667"/>
              <a:gd name="connsiteX55" fmla="*/ 156252 w 599972"/>
              <a:gd name="connsiteY55" fmla="*/ 281430 h 398667"/>
              <a:gd name="connsiteX56" fmla="*/ 156252 w 599972"/>
              <a:gd name="connsiteY56" fmla="*/ 240467 h 398667"/>
              <a:gd name="connsiteX57" fmla="*/ 151691 w 599972"/>
              <a:gd name="connsiteY57" fmla="*/ 238191 h 398667"/>
              <a:gd name="connsiteX58" fmla="*/ 109883 w 599972"/>
              <a:gd name="connsiteY58" fmla="*/ 214676 h 398667"/>
              <a:gd name="connsiteX59" fmla="*/ 105322 w 599972"/>
              <a:gd name="connsiteY59" fmla="*/ 210883 h 398667"/>
              <a:gd name="connsiteX60" fmla="*/ 191177 w 599972"/>
              <a:gd name="connsiteY60" fmla="*/ 209378 h 398667"/>
              <a:gd name="connsiteX61" fmla="*/ 191177 w 599972"/>
              <a:gd name="connsiteY61" fmla="*/ 234408 h 398667"/>
              <a:gd name="connsiteX62" fmla="*/ 191177 w 599972"/>
              <a:gd name="connsiteY62" fmla="*/ 254887 h 398667"/>
              <a:gd name="connsiteX63" fmla="*/ 197254 w 599972"/>
              <a:gd name="connsiteY63" fmla="*/ 256404 h 398667"/>
              <a:gd name="connsiteX64" fmla="*/ 237516 w 599972"/>
              <a:gd name="connsiteY64" fmla="*/ 279158 h 398667"/>
              <a:gd name="connsiteX65" fmla="*/ 243593 w 599972"/>
              <a:gd name="connsiteY65" fmla="*/ 284468 h 398667"/>
              <a:gd name="connsiteX66" fmla="*/ 245112 w 599972"/>
              <a:gd name="connsiteY66" fmla="*/ 281434 h 398667"/>
              <a:gd name="connsiteX67" fmla="*/ 245112 w 599972"/>
              <a:gd name="connsiteY67" fmla="*/ 239717 h 398667"/>
              <a:gd name="connsiteX68" fmla="*/ 239035 w 599972"/>
              <a:gd name="connsiteY68" fmla="*/ 238200 h 398667"/>
              <a:gd name="connsiteX69" fmla="*/ 197254 w 599972"/>
              <a:gd name="connsiteY69" fmla="*/ 214687 h 398667"/>
              <a:gd name="connsiteX70" fmla="*/ 191177 w 599972"/>
              <a:gd name="connsiteY70" fmla="*/ 209378 h 398667"/>
              <a:gd name="connsiteX71" fmla="*/ 16459 w 599972"/>
              <a:gd name="connsiteY71" fmla="*/ 209363 h 398667"/>
              <a:gd name="connsiteX72" fmla="*/ 16459 w 599972"/>
              <a:gd name="connsiteY72" fmla="*/ 234390 h 398667"/>
              <a:gd name="connsiteX73" fmla="*/ 16459 w 599972"/>
              <a:gd name="connsiteY73" fmla="*/ 255625 h 398667"/>
              <a:gd name="connsiteX74" fmla="*/ 22536 w 599972"/>
              <a:gd name="connsiteY74" fmla="*/ 257141 h 398667"/>
              <a:gd name="connsiteX75" fmla="*/ 62798 w 599972"/>
              <a:gd name="connsiteY75" fmla="*/ 279893 h 398667"/>
              <a:gd name="connsiteX76" fmla="*/ 68115 w 599972"/>
              <a:gd name="connsiteY76" fmla="*/ 284443 h 398667"/>
              <a:gd name="connsiteX77" fmla="*/ 70394 w 599972"/>
              <a:gd name="connsiteY77" fmla="*/ 281410 h 398667"/>
              <a:gd name="connsiteX78" fmla="*/ 70394 w 599972"/>
              <a:gd name="connsiteY78" fmla="*/ 240457 h 398667"/>
              <a:gd name="connsiteX79" fmla="*/ 64317 w 599972"/>
              <a:gd name="connsiteY79" fmla="*/ 238940 h 398667"/>
              <a:gd name="connsiteX80" fmla="*/ 22536 w 599972"/>
              <a:gd name="connsiteY80" fmla="*/ 215430 h 398667"/>
              <a:gd name="connsiteX81" fmla="*/ 16459 w 599972"/>
              <a:gd name="connsiteY81" fmla="*/ 209363 h 398667"/>
              <a:gd name="connsiteX82" fmla="*/ 105322 w 599972"/>
              <a:gd name="connsiteY82" fmla="*/ 170678 h 398667"/>
              <a:gd name="connsiteX83" fmla="*/ 105322 w 599972"/>
              <a:gd name="connsiteY83" fmla="*/ 190401 h 398667"/>
              <a:gd name="connsiteX84" fmla="*/ 109123 w 599972"/>
              <a:gd name="connsiteY84" fmla="*/ 191918 h 398667"/>
              <a:gd name="connsiteX85" fmla="*/ 152451 w 599972"/>
              <a:gd name="connsiteY85" fmla="*/ 219986 h 398667"/>
              <a:gd name="connsiteX86" fmla="*/ 156252 w 599972"/>
              <a:gd name="connsiteY86" fmla="*/ 223778 h 398667"/>
              <a:gd name="connsiteX87" fmla="*/ 156252 w 599972"/>
              <a:gd name="connsiteY87" fmla="*/ 203297 h 398667"/>
              <a:gd name="connsiteX88" fmla="*/ 152451 w 599972"/>
              <a:gd name="connsiteY88" fmla="*/ 201021 h 398667"/>
              <a:gd name="connsiteX89" fmla="*/ 109123 w 599972"/>
              <a:gd name="connsiteY89" fmla="*/ 173712 h 398667"/>
              <a:gd name="connsiteX90" fmla="*/ 105322 w 599972"/>
              <a:gd name="connsiteY90" fmla="*/ 170678 h 398667"/>
              <a:gd name="connsiteX91" fmla="*/ 191177 w 599972"/>
              <a:gd name="connsiteY91" fmla="*/ 169178 h 398667"/>
              <a:gd name="connsiteX92" fmla="*/ 191177 w 599972"/>
              <a:gd name="connsiteY92" fmla="*/ 190416 h 398667"/>
              <a:gd name="connsiteX93" fmla="*/ 196495 w 599972"/>
              <a:gd name="connsiteY93" fmla="*/ 191933 h 398667"/>
              <a:gd name="connsiteX94" fmla="*/ 239795 w 599972"/>
              <a:gd name="connsiteY94" fmla="*/ 219997 h 398667"/>
              <a:gd name="connsiteX95" fmla="*/ 245112 w 599972"/>
              <a:gd name="connsiteY95" fmla="*/ 225306 h 398667"/>
              <a:gd name="connsiteX96" fmla="*/ 245112 w 599972"/>
              <a:gd name="connsiteY96" fmla="*/ 203310 h 398667"/>
              <a:gd name="connsiteX97" fmla="*/ 239795 w 599972"/>
              <a:gd name="connsiteY97" fmla="*/ 201035 h 398667"/>
              <a:gd name="connsiteX98" fmla="*/ 196495 w 599972"/>
              <a:gd name="connsiteY98" fmla="*/ 173729 h 398667"/>
              <a:gd name="connsiteX99" fmla="*/ 191177 w 599972"/>
              <a:gd name="connsiteY99" fmla="*/ 169178 h 398667"/>
              <a:gd name="connsiteX100" fmla="*/ 16459 w 599972"/>
              <a:gd name="connsiteY100" fmla="*/ 169168 h 398667"/>
              <a:gd name="connsiteX101" fmla="*/ 16459 w 599972"/>
              <a:gd name="connsiteY101" fmla="*/ 190403 h 398667"/>
              <a:gd name="connsiteX102" fmla="*/ 21777 w 599972"/>
              <a:gd name="connsiteY102" fmla="*/ 191920 h 398667"/>
              <a:gd name="connsiteX103" fmla="*/ 65077 w 599972"/>
              <a:gd name="connsiteY103" fmla="*/ 220739 h 398667"/>
              <a:gd name="connsiteX104" fmla="*/ 70394 w 599972"/>
              <a:gd name="connsiteY104" fmla="*/ 225289 h 398667"/>
              <a:gd name="connsiteX105" fmla="*/ 70394 w 599972"/>
              <a:gd name="connsiteY105" fmla="*/ 203296 h 398667"/>
              <a:gd name="connsiteX106" fmla="*/ 64317 w 599972"/>
              <a:gd name="connsiteY106" fmla="*/ 201021 h 398667"/>
              <a:gd name="connsiteX107" fmla="*/ 21777 w 599972"/>
              <a:gd name="connsiteY107" fmla="*/ 174477 h 398667"/>
              <a:gd name="connsiteX108" fmla="*/ 16459 w 599972"/>
              <a:gd name="connsiteY108" fmla="*/ 169168 h 398667"/>
              <a:gd name="connsiteX109" fmla="*/ 311968 w 599972"/>
              <a:gd name="connsiteY109" fmla="*/ 154735 h 398667"/>
              <a:gd name="connsiteX110" fmla="*/ 407649 w 599972"/>
              <a:gd name="connsiteY110" fmla="*/ 215426 h 398667"/>
              <a:gd name="connsiteX111" fmla="*/ 493459 w 599972"/>
              <a:gd name="connsiteY111" fmla="*/ 265497 h 398667"/>
              <a:gd name="connsiteX112" fmla="*/ 494219 w 599972"/>
              <a:gd name="connsiteY112" fmla="*/ 265497 h 398667"/>
              <a:gd name="connsiteX113" fmla="*/ 311968 w 599972"/>
              <a:gd name="connsiteY113" fmla="*/ 154735 h 398667"/>
              <a:gd name="connsiteX114" fmla="*/ 105322 w 599972"/>
              <a:gd name="connsiteY114" fmla="*/ 153231 h 398667"/>
              <a:gd name="connsiteX115" fmla="*/ 105322 w 599972"/>
              <a:gd name="connsiteY115" fmla="*/ 156265 h 398667"/>
              <a:gd name="connsiteX116" fmla="*/ 109123 w 599972"/>
              <a:gd name="connsiteY116" fmla="*/ 157782 h 398667"/>
              <a:gd name="connsiteX117" fmla="*/ 153972 w 599972"/>
              <a:gd name="connsiteY117" fmla="*/ 185850 h 398667"/>
              <a:gd name="connsiteX118" fmla="*/ 156252 w 599972"/>
              <a:gd name="connsiteY118" fmla="*/ 187367 h 398667"/>
              <a:gd name="connsiteX119" fmla="*/ 156252 w 599972"/>
              <a:gd name="connsiteY119" fmla="*/ 184332 h 398667"/>
              <a:gd name="connsiteX120" fmla="*/ 152451 w 599972"/>
              <a:gd name="connsiteY120" fmla="*/ 182815 h 398667"/>
              <a:gd name="connsiteX121" fmla="*/ 109883 w 599972"/>
              <a:gd name="connsiteY121" fmla="*/ 157024 h 398667"/>
              <a:gd name="connsiteX122" fmla="*/ 105322 w 599972"/>
              <a:gd name="connsiteY122" fmla="*/ 153231 h 398667"/>
              <a:gd name="connsiteX123" fmla="*/ 191177 w 599972"/>
              <a:gd name="connsiteY123" fmla="*/ 151733 h 398667"/>
              <a:gd name="connsiteX124" fmla="*/ 191177 w 599972"/>
              <a:gd name="connsiteY124" fmla="*/ 155526 h 398667"/>
              <a:gd name="connsiteX125" fmla="*/ 197254 w 599972"/>
              <a:gd name="connsiteY125" fmla="*/ 157801 h 398667"/>
              <a:gd name="connsiteX126" fmla="*/ 241314 w 599972"/>
              <a:gd name="connsiteY126" fmla="*/ 185865 h 398667"/>
              <a:gd name="connsiteX127" fmla="*/ 245112 w 599972"/>
              <a:gd name="connsiteY127" fmla="*/ 188141 h 398667"/>
              <a:gd name="connsiteX128" fmla="*/ 245112 w 599972"/>
              <a:gd name="connsiteY128" fmla="*/ 184348 h 398667"/>
              <a:gd name="connsiteX129" fmla="*/ 239795 w 599972"/>
              <a:gd name="connsiteY129" fmla="*/ 182831 h 398667"/>
              <a:gd name="connsiteX130" fmla="*/ 197254 w 599972"/>
              <a:gd name="connsiteY130" fmla="*/ 156284 h 398667"/>
              <a:gd name="connsiteX131" fmla="*/ 191177 w 599972"/>
              <a:gd name="connsiteY131" fmla="*/ 151733 h 398667"/>
              <a:gd name="connsiteX132" fmla="*/ 16459 w 599972"/>
              <a:gd name="connsiteY132" fmla="*/ 151726 h 398667"/>
              <a:gd name="connsiteX133" fmla="*/ 16459 w 599972"/>
              <a:gd name="connsiteY133" fmla="*/ 156276 h 398667"/>
              <a:gd name="connsiteX134" fmla="*/ 21777 w 599972"/>
              <a:gd name="connsiteY134" fmla="*/ 158551 h 398667"/>
              <a:gd name="connsiteX135" fmla="*/ 66596 w 599972"/>
              <a:gd name="connsiteY135" fmla="*/ 185853 h 398667"/>
              <a:gd name="connsiteX136" fmla="*/ 70394 w 599972"/>
              <a:gd name="connsiteY136" fmla="*/ 188128 h 398667"/>
              <a:gd name="connsiteX137" fmla="*/ 70394 w 599972"/>
              <a:gd name="connsiteY137" fmla="*/ 185095 h 398667"/>
              <a:gd name="connsiteX138" fmla="*/ 64317 w 599972"/>
              <a:gd name="connsiteY138" fmla="*/ 182819 h 398667"/>
              <a:gd name="connsiteX139" fmla="*/ 21777 w 599972"/>
              <a:gd name="connsiteY139" fmla="*/ 157034 h 398667"/>
              <a:gd name="connsiteX140" fmla="*/ 16459 w 599972"/>
              <a:gd name="connsiteY140" fmla="*/ 151726 h 398667"/>
              <a:gd name="connsiteX141" fmla="*/ 285390 w 599972"/>
              <a:gd name="connsiteY141" fmla="*/ 147907 h 398667"/>
              <a:gd name="connsiteX142" fmla="*/ 286908 w 599972"/>
              <a:gd name="connsiteY142" fmla="*/ 250324 h 398667"/>
              <a:gd name="connsiteX143" fmla="*/ 295261 w 599972"/>
              <a:gd name="connsiteY143" fmla="*/ 249565 h 398667"/>
              <a:gd name="connsiteX144" fmla="*/ 430431 w 599972"/>
              <a:gd name="connsiteY144" fmla="*/ 326946 h 398667"/>
              <a:gd name="connsiteX145" fmla="*/ 434228 w 599972"/>
              <a:gd name="connsiteY145" fmla="*/ 334533 h 398667"/>
              <a:gd name="connsiteX146" fmla="*/ 470678 w 599972"/>
              <a:gd name="connsiteY146" fmla="*/ 303428 h 398667"/>
              <a:gd name="connsiteX147" fmla="*/ 460047 w 599972"/>
              <a:gd name="connsiteY147" fmla="*/ 301153 h 398667"/>
              <a:gd name="connsiteX148" fmla="*/ 429671 w 599972"/>
              <a:gd name="connsiteY148" fmla="*/ 282945 h 398667"/>
              <a:gd name="connsiteX149" fmla="*/ 295261 w 599972"/>
              <a:gd name="connsiteY149" fmla="*/ 209357 h 398667"/>
              <a:gd name="connsiteX150" fmla="*/ 285390 w 599972"/>
              <a:gd name="connsiteY150" fmla="*/ 195702 h 398667"/>
              <a:gd name="connsiteX151" fmla="*/ 289186 w 599972"/>
              <a:gd name="connsiteY151" fmla="*/ 188874 h 398667"/>
              <a:gd name="connsiteX152" fmla="*/ 289186 w 599972"/>
              <a:gd name="connsiteY152" fmla="*/ 188115 h 398667"/>
              <a:gd name="connsiteX153" fmla="*/ 285390 w 599972"/>
              <a:gd name="connsiteY153" fmla="*/ 176736 h 398667"/>
              <a:gd name="connsiteX154" fmla="*/ 294502 w 599972"/>
              <a:gd name="connsiteY154" fmla="*/ 175218 h 398667"/>
              <a:gd name="connsiteX155" fmla="*/ 428912 w 599972"/>
              <a:gd name="connsiteY155" fmla="*/ 265497 h 398667"/>
              <a:gd name="connsiteX156" fmla="*/ 472956 w 599972"/>
              <a:gd name="connsiteY156" fmla="*/ 290532 h 398667"/>
              <a:gd name="connsiteX157" fmla="*/ 478272 w 599972"/>
              <a:gd name="connsiteY157" fmla="*/ 297359 h 398667"/>
              <a:gd name="connsiteX158" fmla="*/ 498015 w 599972"/>
              <a:gd name="connsiteY158" fmla="*/ 280669 h 398667"/>
              <a:gd name="connsiteX159" fmla="*/ 486625 w 599972"/>
              <a:gd name="connsiteY159" fmla="*/ 279152 h 398667"/>
              <a:gd name="connsiteX160" fmla="*/ 436506 w 599972"/>
              <a:gd name="connsiteY160" fmla="*/ 249565 h 398667"/>
              <a:gd name="connsiteX161" fmla="*/ 295261 w 599972"/>
              <a:gd name="connsiteY161" fmla="*/ 160804 h 398667"/>
              <a:gd name="connsiteX162" fmla="*/ 285390 w 599972"/>
              <a:gd name="connsiteY162" fmla="*/ 147907 h 398667"/>
              <a:gd name="connsiteX163" fmla="*/ 286149 w 599972"/>
              <a:gd name="connsiteY163" fmla="*/ 137287 h 398667"/>
              <a:gd name="connsiteX164" fmla="*/ 286149 w 599972"/>
              <a:gd name="connsiteY164" fmla="*/ 142597 h 398667"/>
              <a:gd name="connsiteX165" fmla="*/ 287668 w 599972"/>
              <a:gd name="connsiteY165" fmla="*/ 140321 h 398667"/>
              <a:gd name="connsiteX166" fmla="*/ 287668 w 599972"/>
              <a:gd name="connsiteY166" fmla="*/ 139562 h 398667"/>
              <a:gd name="connsiteX167" fmla="*/ 286149 w 599972"/>
              <a:gd name="connsiteY167" fmla="*/ 137287 h 398667"/>
              <a:gd name="connsiteX168" fmla="*/ 384868 w 599972"/>
              <a:gd name="connsiteY168" fmla="*/ 133493 h 398667"/>
              <a:gd name="connsiteX169" fmla="*/ 384109 w 599972"/>
              <a:gd name="connsiteY169" fmla="*/ 135011 h 398667"/>
              <a:gd name="connsiteX170" fmla="*/ 533706 w 599972"/>
              <a:gd name="connsiteY170" fmla="*/ 233634 h 398667"/>
              <a:gd name="connsiteX171" fmla="*/ 540541 w 599972"/>
              <a:gd name="connsiteY171" fmla="*/ 237427 h 398667"/>
              <a:gd name="connsiteX172" fmla="*/ 544338 w 599972"/>
              <a:gd name="connsiteY172" fmla="*/ 241979 h 398667"/>
              <a:gd name="connsiteX173" fmla="*/ 555728 w 599972"/>
              <a:gd name="connsiteY173" fmla="*/ 233634 h 398667"/>
              <a:gd name="connsiteX174" fmla="*/ 544338 w 599972"/>
              <a:gd name="connsiteY174" fmla="*/ 230599 h 398667"/>
              <a:gd name="connsiteX175" fmla="*/ 407649 w 599972"/>
              <a:gd name="connsiteY175" fmla="*/ 144114 h 398667"/>
              <a:gd name="connsiteX176" fmla="*/ 384868 w 599972"/>
              <a:gd name="connsiteY176" fmla="*/ 133493 h 398667"/>
              <a:gd name="connsiteX177" fmla="*/ 105322 w 599972"/>
              <a:gd name="connsiteY177" fmla="*/ 124405 h 398667"/>
              <a:gd name="connsiteX178" fmla="*/ 105322 w 599972"/>
              <a:gd name="connsiteY178" fmla="*/ 138059 h 398667"/>
              <a:gd name="connsiteX179" fmla="*/ 109883 w 599972"/>
              <a:gd name="connsiteY179" fmla="*/ 140335 h 398667"/>
              <a:gd name="connsiteX180" fmla="*/ 152451 w 599972"/>
              <a:gd name="connsiteY180" fmla="*/ 166127 h 398667"/>
              <a:gd name="connsiteX181" fmla="*/ 156252 w 599972"/>
              <a:gd name="connsiteY181" fmla="*/ 169920 h 398667"/>
              <a:gd name="connsiteX182" fmla="*/ 156252 w 599972"/>
              <a:gd name="connsiteY182" fmla="*/ 151714 h 398667"/>
              <a:gd name="connsiteX183" fmla="*/ 151691 w 599972"/>
              <a:gd name="connsiteY183" fmla="*/ 150955 h 398667"/>
              <a:gd name="connsiteX184" fmla="*/ 110643 w 599972"/>
              <a:gd name="connsiteY184" fmla="*/ 128956 h 398667"/>
              <a:gd name="connsiteX185" fmla="*/ 105322 w 599972"/>
              <a:gd name="connsiteY185" fmla="*/ 124405 h 398667"/>
              <a:gd name="connsiteX186" fmla="*/ 191177 w 599972"/>
              <a:gd name="connsiteY186" fmla="*/ 122153 h 398667"/>
              <a:gd name="connsiteX187" fmla="*/ 191177 w 599972"/>
              <a:gd name="connsiteY187" fmla="*/ 138081 h 398667"/>
              <a:gd name="connsiteX188" fmla="*/ 197254 w 599972"/>
              <a:gd name="connsiteY188" fmla="*/ 139598 h 398667"/>
              <a:gd name="connsiteX189" fmla="*/ 239795 w 599972"/>
              <a:gd name="connsiteY189" fmla="*/ 166145 h 398667"/>
              <a:gd name="connsiteX190" fmla="*/ 245112 w 599972"/>
              <a:gd name="connsiteY190" fmla="*/ 170695 h 398667"/>
              <a:gd name="connsiteX191" fmla="*/ 245112 w 599972"/>
              <a:gd name="connsiteY191" fmla="*/ 151733 h 398667"/>
              <a:gd name="connsiteX192" fmla="*/ 239035 w 599972"/>
              <a:gd name="connsiteY192" fmla="*/ 150216 h 398667"/>
              <a:gd name="connsiteX193" fmla="*/ 198014 w 599972"/>
              <a:gd name="connsiteY193" fmla="*/ 128979 h 398667"/>
              <a:gd name="connsiteX194" fmla="*/ 191177 w 599972"/>
              <a:gd name="connsiteY194" fmla="*/ 122153 h 398667"/>
              <a:gd name="connsiteX195" fmla="*/ 16459 w 599972"/>
              <a:gd name="connsiteY195" fmla="*/ 122148 h 398667"/>
              <a:gd name="connsiteX196" fmla="*/ 16459 w 599972"/>
              <a:gd name="connsiteY196" fmla="*/ 138075 h 398667"/>
              <a:gd name="connsiteX197" fmla="*/ 21777 w 599972"/>
              <a:gd name="connsiteY197" fmla="*/ 140350 h 398667"/>
              <a:gd name="connsiteX198" fmla="*/ 64317 w 599972"/>
              <a:gd name="connsiteY198" fmla="*/ 166135 h 398667"/>
              <a:gd name="connsiteX199" fmla="*/ 70394 w 599972"/>
              <a:gd name="connsiteY199" fmla="*/ 170685 h 398667"/>
              <a:gd name="connsiteX200" fmla="*/ 70394 w 599972"/>
              <a:gd name="connsiteY200" fmla="*/ 152484 h 398667"/>
              <a:gd name="connsiteX201" fmla="*/ 64317 w 599972"/>
              <a:gd name="connsiteY201" fmla="*/ 150967 h 398667"/>
              <a:gd name="connsiteX202" fmla="*/ 23296 w 599972"/>
              <a:gd name="connsiteY202" fmla="*/ 128974 h 398667"/>
              <a:gd name="connsiteX203" fmla="*/ 16459 w 599972"/>
              <a:gd name="connsiteY203" fmla="*/ 122148 h 398667"/>
              <a:gd name="connsiteX204" fmla="*/ 290705 w 599972"/>
              <a:gd name="connsiteY204" fmla="*/ 116045 h 398667"/>
              <a:gd name="connsiteX205" fmla="*/ 287668 w 599972"/>
              <a:gd name="connsiteY205" fmla="*/ 125907 h 398667"/>
              <a:gd name="connsiteX206" fmla="*/ 295261 w 599972"/>
              <a:gd name="connsiteY206" fmla="*/ 127424 h 398667"/>
              <a:gd name="connsiteX207" fmla="*/ 510925 w 599972"/>
              <a:gd name="connsiteY207" fmla="*/ 258669 h 398667"/>
              <a:gd name="connsiteX208" fmla="*/ 514722 w 599972"/>
              <a:gd name="connsiteY208" fmla="*/ 266255 h 398667"/>
              <a:gd name="connsiteX209" fmla="*/ 534466 w 599972"/>
              <a:gd name="connsiteY209" fmla="*/ 249565 h 398667"/>
              <a:gd name="connsiteX210" fmla="*/ 530669 w 599972"/>
              <a:gd name="connsiteY210" fmla="*/ 249565 h 398667"/>
              <a:gd name="connsiteX211" fmla="*/ 525353 w 599972"/>
              <a:gd name="connsiteY211" fmla="*/ 246531 h 398667"/>
              <a:gd name="connsiteX212" fmla="*/ 486625 w 599972"/>
              <a:gd name="connsiteY212" fmla="*/ 223771 h 398667"/>
              <a:gd name="connsiteX213" fmla="*/ 442581 w 599972"/>
              <a:gd name="connsiteY213" fmla="*/ 198736 h 398667"/>
              <a:gd name="connsiteX214" fmla="*/ 296780 w 599972"/>
              <a:gd name="connsiteY214" fmla="*/ 122114 h 398667"/>
              <a:gd name="connsiteX215" fmla="*/ 290705 w 599972"/>
              <a:gd name="connsiteY215" fmla="*/ 116045 h 398667"/>
              <a:gd name="connsiteX216" fmla="*/ 125846 w 599972"/>
              <a:gd name="connsiteY216" fmla="*/ 106104 h 398667"/>
              <a:gd name="connsiteX217" fmla="*/ 105322 w 599972"/>
              <a:gd name="connsiteY217" fmla="*/ 116819 h 398667"/>
              <a:gd name="connsiteX218" fmla="*/ 112924 w 599972"/>
              <a:gd name="connsiteY218" fmla="*/ 114544 h 398667"/>
              <a:gd name="connsiteX219" fmla="*/ 127367 w 599972"/>
              <a:gd name="connsiteY219" fmla="*/ 114544 h 398667"/>
              <a:gd name="connsiteX220" fmla="*/ 150171 w 599972"/>
              <a:gd name="connsiteY220" fmla="*/ 121371 h 398667"/>
              <a:gd name="connsiteX221" fmla="*/ 152451 w 599972"/>
              <a:gd name="connsiteY221" fmla="*/ 122888 h 398667"/>
              <a:gd name="connsiteX222" fmla="*/ 156252 w 599972"/>
              <a:gd name="connsiteY222" fmla="*/ 126681 h 398667"/>
              <a:gd name="connsiteX223" fmla="*/ 156252 w 599972"/>
              <a:gd name="connsiteY223" fmla="*/ 122888 h 398667"/>
              <a:gd name="connsiteX224" fmla="*/ 155492 w 599972"/>
              <a:gd name="connsiteY224" fmla="*/ 118336 h 398667"/>
              <a:gd name="connsiteX225" fmla="*/ 153212 w 599972"/>
              <a:gd name="connsiteY225" fmla="*/ 117578 h 398667"/>
              <a:gd name="connsiteX226" fmla="*/ 150171 w 599972"/>
              <a:gd name="connsiteY226" fmla="*/ 116061 h 398667"/>
              <a:gd name="connsiteX227" fmla="*/ 147891 w 599972"/>
              <a:gd name="connsiteY227" fmla="*/ 114544 h 398667"/>
              <a:gd name="connsiteX228" fmla="*/ 148651 w 599972"/>
              <a:gd name="connsiteY228" fmla="*/ 114544 h 398667"/>
              <a:gd name="connsiteX229" fmla="*/ 153212 w 599972"/>
              <a:gd name="connsiteY229" fmla="*/ 115302 h 398667"/>
              <a:gd name="connsiteX230" fmla="*/ 125846 w 599972"/>
              <a:gd name="connsiteY230" fmla="*/ 106104 h 398667"/>
              <a:gd name="connsiteX231" fmla="*/ 38299 w 599972"/>
              <a:gd name="connsiteY231" fmla="*/ 106032 h 398667"/>
              <a:gd name="connsiteX232" fmla="*/ 16459 w 599972"/>
              <a:gd name="connsiteY232" fmla="*/ 117598 h 398667"/>
              <a:gd name="connsiteX233" fmla="*/ 16459 w 599972"/>
              <a:gd name="connsiteY233" fmla="*/ 118357 h 398667"/>
              <a:gd name="connsiteX234" fmla="*/ 17219 w 599972"/>
              <a:gd name="connsiteY234" fmla="*/ 116840 h 398667"/>
              <a:gd name="connsiteX235" fmla="*/ 25575 w 599972"/>
              <a:gd name="connsiteY235" fmla="*/ 114565 h 398667"/>
              <a:gd name="connsiteX236" fmla="*/ 39249 w 599972"/>
              <a:gd name="connsiteY236" fmla="*/ 114565 h 398667"/>
              <a:gd name="connsiteX237" fmla="*/ 62798 w 599972"/>
              <a:gd name="connsiteY237" fmla="*/ 121390 h 398667"/>
              <a:gd name="connsiteX238" fmla="*/ 65077 w 599972"/>
              <a:gd name="connsiteY238" fmla="*/ 122907 h 398667"/>
              <a:gd name="connsiteX239" fmla="*/ 70394 w 599972"/>
              <a:gd name="connsiteY239" fmla="*/ 128216 h 398667"/>
              <a:gd name="connsiteX240" fmla="*/ 70394 w 599972"/>
              <a:gd name="connsiteY240" fmla="*/ 122907 h 398667"/>
              <a:gd name="connsiteX241" fmla="*/ 69634 w 599972"/>
              <a:gd name="connsiteY241" fmla="*/ 119873 h 398667"/>
              <a:gd name="connsiteX242" fmla="*/ 65836 w 599972"/>
              <a:gd name="connsiteY242" fmla="*/ 117598 h 398667"/>
              <a:gd name="connsiteX243" fmla="*/ 62798 w 599972"/>
              <a:gd name="connsiteY243" fmla="*/ 116081 h 398667"/>
              <a:gd name="connsiteX244" fmla="*/ 60519 w 599972"/>
              <a:gd name="connsiteY244" fmla="*/ 114565 h 398667"/>
              <a:gd name="connsiteX245" fmla="*/ 61278 w 599972"/>
              <a:gd name="connsiteY245" fmla="*/ 114565 h 398667"/>
              <a:gd name="connsiteX246" fmla="*/ 68115 w 599972"/>
              <a:gd name="connsiteY246" fmla="*/ 116081 h 398667"/>
              <a:gd name="connsiteX247" fmla="*/ 38299 w 599972"/>
              <a:gd name="connsiteY247" fmla="*/ 106032 h 398667"/>
              <a:gd name="connsiteX248" fmla="*/ 212637 w 599972"/>
              <a:gd name="connsiteY248" fmla="*/ 105940 h 398667"/>
              <a:gd name="connsiteX249" fmla="*/ 191177 w 599972"/>
              <a:gd name="connsiteY249" fmla="*/ 117602 h 398667"/>
              <a:gd name="connsiteX250" fmla="*/ 192697 w 599972"/>
              <a:gd name="connsiteY250" fmla="*/ 116843 h 398667"/>
              <a:gd name="connsiteX251" fmla="*/ 200293 w 599972"/>
              <a:gd name="connsiteY251" fmla="*/ 113809 h 398667"/>
              <a:gd name="connsiteX252" fmla="*/ 214726 w 599972"/>
              <a:gd name="connsiteY252" fmla="*/ 113809 h 398667"/>
              <a:gd name="connsiteX253" fmla="*/ 237516 w 599972"/>
              <a:gd name="connsiteY253" fmla="*/ 120636 h 398667"/>
              <a:gd name="connsiteX254" fmla="*/ 239795 w 599972"/>
              <a:gd name="connsiteY254" fmla="*/ 122153 h 398667"/>
              <a:gd name="connsiteX255" fmla="*/ 245112 w 599972"/>
              <a:gd name="connsiteY255" fmla="*/ 127462 h 398667"/>
              <a:gd name="connsiteX256" fmla="*/ 245112 w 599972"/>
              <a:gd name="connsiteY256" fmla="*/ 122911 h 398667"/>
              <a:gd name="connsiteX257" fmla="*/ 244352 w 599972"/>
              <a:gd name="connsiteY257" fmla="*/ 119119 h 398667"/>
              <a:gd name="connsiteX258" fmla="*/ 241314 w 599972"/>
              <a:gd name="connsiteY258" fmla="*/ 116843 h 398667"/>
              <a:gd name="connsiteX259" fmla="*/ 237516 w 599972"/>
              <a:gd name="connsiteY259" fmla="*/ 115326 h 398667"/>
              <a:gd name="connsiteX260" fmla="*/ 235237 w 599972"/>
              <a:gd name="connsiteY260" fmla="*/ 113809 h 398667"/>
              <a:gd name="connsiteX261" fmla="*/ 235996 w 599972"/>
              <a:gd name="connsiteY261" fmla="*/ 113809 h 398667"/>
              <a:gd name="connsiteX262" fmla="*/ 242073 w 599972"/>
              <a:gd name="connsiteY262" fmla="*/ 115326 h 398667"/>
              <a:gd name="connsiteX263" fmla="*/ 212637 w 599972"/>
              <a:gd name="connsiteY263" fmla="*/ 105940 h 398667"/>
              <a:gd name="connsiteX264" fmla="*/ 474475 w 599972"/>
              <a:gd name="connsiteY264" fmla="*/ 104665 h 398667"/>
              <a:gd name="connsiteX265" fmla="*/ 473715 w 599972"/>
              <a:gd name="connsiteY265" fmla="*/ 106182 h 398667"/>
              <a:gd name="connsiteX266" fmla="*/ 489662 w 599972"/>
              <a:gd name="connsiteY266" fmla="*/ 115286 h 398667"/>
              <a:gd name="connsiteX267" fmla="*/ 496497 w 599972"/>
              <a:gd name="connsiteY267" fmla="*/ 119079 h 398667"/>
              <a:gd name="connsiteX268" fmla="*/ 482828 w 599972"/>
              <a:gd name="connsiteY268" fmla="*/ 107700 h 398667"/>
              <a:gd name="connsiteX269" fmla="*/ 482069 w 599972"/>
              <a:gd name="connsiteY269" fmla="*/ 106941 h 398667"/>
              <a:gd name="connsiteX270" fmla="*/ 474475 w 599972"/>
              <a:gd name="connsiteY270" fmla="*/ 104665 h 398667"/>
              <a:gd name="connsiteX271" fmla="*/ 133923 w 599972"/>
              <a:gd name="connsiteY271" fmla="*/ 97286 h 398667"/>
              <a:gd name="connsiteX272" fmla="*/ 171455 w 599972"/>
              <a:gd name="connsiteY272" fmla="*/ 123646 h 398667"/>
              <a:gd name="connsiteX273" fmla="*/ 171455 w 599972"/>
              <a:gd name="connsiteY273" fmla="*/ 278396 h 398667"/>
              <a:gd name="connsiteX274" fmla="*/ 170695 w 599972"/>
              <a:gd name="connsiteY274" fmla="*/ 278396 h 398667"/>
              <a:gd name="connsiteX275" fmla="*/ 171455 w 599972"/>
              <a:gd name="connsiteY275" fmla="*/ 279154 h 398667"/>
              <a:gd name="connsiteX276" fmla="*/ 90119 w 599972"/>
              <a:gd name="connsiteY276" fmla="*/ 275362 h 398667"/>
              <a:gd name="connsiteX277" fmla="*/ 90119 w 599972"/>
              <a:gd name="connsiteY277" fmla="*/ 179022 h 398667"/>
              <a:gd name="connsiteX278" fmla="*/ 90119 w 599972"/>
              <a:gd name="connsiteY278" fmla="*/ 119854 h 398667"/>
              <a:gd name="connsiteX279" fmla="*/ 133923 w 599972"/>
              <a:gd name="connsiteY279" fmla="*/ 97286 h 398667"/>
              <a:gd name="connsiteX280" fmla="*/ 221278 w 599972"/>
              <a:gd name="connsiteY280" fmla="*/ 97028 h 398667"/>
              <a:gd name="connsiteX281" fmla="*/ 259545 w 599972"/>
              <a:gd name="connsiteY281" fmla="*/ 123670 h 398667"/>
              <a:gd name="connsiteX282" fmla="*/ 259545 w 599972"/>
              <a:gd name="connsiteY282" fmla="*/ 278400 h 398667"/>
              <a:gd name="connsiteX283" fmla="*/ 259545 w 599972"/>
              <a:gd name="connsiteY283" fmla="*/ 279158 h 398667"/>
              <a:gd name="connsiteX284" fmla="*/ 176744 w 599972"/>
              <a:gd name="connsiteY284" fmla="*/ 275366 h 398667"/>
              <a:gd name="connsiteX285" fmla="*/ 176744 w 599972"/>
              <a:gd name="connsiteY285" fmla="*/ 179039 h 398667"/>
              <a:gd name="connsiteX286" fmla="*/ 176744 w 599972"/>
              <a:gd name="connsiteY286" fmla="*/ 119877 h 398667"/>
              <a:gd name="connsiteX287" fmla="*/ 221278 w 599972"/>
              <a:gd name="connsiteY287" fmla="*/ 97028 h 398667"/>
              <a:gd name="connsiteX288" fmla="*/ 46560 w 599972"/>
              <a:gd name="connsiteY288" fmla="*/ 96742 h 398667"/>
              <a:gd name="connsiteX289" fmla="*/ 84827 w 599972"/>
              <a:gd name="connsiteY289" fmla="*/ 123665 h 398667"/>
              <a:gd name="connsiteX290" fmla="*/ 84827 w 599972"/>
              <a:gd name="connsiteY290" fmla="*/ 278376 h 398667"/>
              <a:gd name="connsiteX291" fmla="*/ 84827 w 599972"/>
              <a:gd name="connsiteY291" fmla="*/ 279135 h 398667"/>
              <a:gd name="connsiteX292" fmla="*/ 2026 w 599972"/>
              <a:gd name="connsiteY292" fmla="*/ 275343 h 398667"/>
              <a:gd name="connsiteX293" fmla="*/ 2026 w 599972"/>
              <a:gd name="connsiteY293" fmla="*/ 179028 h 398667"/>
              <a:gd name="connsiteX294" fmla="*/ 2026 w 599972"/>
              <a:gd name="connsiteY294" fmla="*/ 119873 h 398667"/>
              <a:gd name="connsiteX295" fmla="*/ 46560 w 599972"/>
              <a:gd name="connsiteY295" fmla="*/ 96742 h 398667"/>
              <a:gd name="connsiteX296" fmla="*/ 357531 w 599972"/>
              <a:gd name="connsiteY296" fmla="*/ 56871 h 398667"/>
              <a:gd name="connsiteX297" fmla="*/ 316524 w 599972"/>
              <a:gd name="connsiteY297" fmla="*/ 107700 h 398667"/>
              <a:gd name="connsiteX298" fmla="*/ 327155 w 599972"/>
              <a:gd name="connsiteY298" fmla="*/ 107700 h 398667"/>
              <a:gd name="connsiteX299" fmla="*/ 341584 w 599972"/>
              <a:gd name="connsiteY299" fmla="*/ 101631 h 398667"/>
              <a:gd name="connsiteX300" fmla="*/ 358290 w 599972"/>
              <a:gd name="connsiteY300" fmla="*/ 98596 h 398667"/>
              <a:gd name="connsiteX301" fmla="*/ 403853 w 599972"/>
              <a:gd name="connsiteY301" fmla="*/ 125148 h 398667"/>
              <a:gd name="connsiteX302" fmla="*/ 555728 w 599972"/>
              <a:gd name="connsiteY302" fmla="*/ 221495 h 398667"/>
              <a:gd name="connsiteX303" fmla="*/ 560284 w 599972"/>
              <a:gd name="connsiteY303" fmla="*/ 224530 h 398667"/>
              <a:gd name="connsiteX304" fmla="*/ 561044 w 599972"/>
              <a:gd name="connsiteY304" fmla="*/ 229840 h 398667"/>
              <a:gd name="connsiteX305" fmla="*/ 571675 w 599972"/>
              <a:gd name="connsiteY305" fmla="*/ 182046 h 398667"/>
              <a:gd name="connsiteX306" fmla="*/ 570916 w 599972"/>
              <a:gd name="connsiteY306" fmla="*/ 181288 h 398667"/>
              <a:gd name="connsiteX307" fmla="*/ 384109 w 599972"/>
              <a:gd name="connsiteY307" fmla="*/ 74320 h 398667"/>
              <a:gd name="connsiteX308" fmla="*/ 364365 w 599972"/>
              <a:gd name="connsiteY308" fmla="*/ 63699 h 398667"/>
              <a:gd name="connsiteX309" fmla="*/ 357531 w 599972"/>
              <a:gd name="connsiteY309" fmla="*/ 56871 h 398667"/>
              <a:gd name="connsiteX310" fmla="*/ 358290 w 599972"/>
              <a:gd name="connsiteY310" fmla="*/ 33353 h 398667"/>
              <a:gd name="connsiteX311" fmla="*/ 358290 w 599972"/>
              <a:gd name="connsiteY311" fmla="*/ 41698 h 398667"/>
              <a:gd name="connsiteX312" fmla="*/ 359049 w 599972"/>
              <a:gd name="connsiteY312" fmla="*/ 42457 h 398667"/>
              <a:gd name="connsiteX313" fmla="*/ 374237 w 599972"/>
              <a:gd name="connsiteY313" fmla="*/ 49284 h 398667"/>
              <a:gd name="connsiteX314" fmla="*/ 417521 w 599972"/>
              <a:gd name="connsiteY314" fmla="*/ 66733 h 398667"/>
              <a:gd name="connsiteX315" fmla="*/ 418281 w 599972"/>
              <a:gd name="connsiteY315" fmla="*/ 65216 h 398667"/>
              <a:gd name="connsiteX316" fmla="*/ 365124 w 599972"/>
              <a:gd name="connsiteY316" fmla="*/ 37146 h 398667"/>
              <a:gd name="connsiteX317" fmla="*/ 358290 w 599972"/>
              <a:gd name="connsiteY317" fmla="*/ 33353 h 398667"/>
              <a:gd name="connsiteX318" fmla="*/ 365884 w 599972"/>
              <a:gd name="connsiteY318" fmla="*/ 15904 h 398667"/>
              <a:gd name="connsiteX319" fmla="*/ 358290 w 599972"/>
              <a:gd name="connsiteY319" fmla="*/ 18180 h 398667"/>
              <a:gd name="connsiteX320" fmla="*/ 358290 w 599972"/>
              <a:gd name="connsiteY320" fmla="*/ 18939 h 398667"/>
              <a:gd name="connsiteX321" fmla="*/ 368921 w 599972"/>
              <a:gd name="connsiteY321" fmla="*/ 21215 h 398667"/>
              <a:gd name="connsiteX322" fmla="*/ 402334 w 599972"/>
              <a:gd name="connsiteY322" fmla="*/ 38663 h 398667"/>
              <a:gd name="connsiteX323" fmla="*/ 384868 w 599972"/>
              <a:gd name="connsiteY323" fmla="*/ 25767 h 398667"/>
              <a:gd name="connsiteX324" fmla="*/ 371199 w 599972"/>
              <a:gd name="connsiteY324" fmla="*/ 18939 h 398667"/>
              <a:gd name="connsiteX325" fmla="*/ 365884 w 599972"/>
              <a:gd name="connsiteY325" fmla="*/ 15904 h 398667"/>
              <a:gd name="connsiteX326" fmla="*/ 358053 w 599972"/>
              <a:gd name="connsiteY326" fmla="*/ 862 h 398667"/>
              <a:gd name="connsiteX327" fmla="*/ 411446 w 599972"/>
              <a:gd name="connsiteY327" fmla="*/ 29560 h 398667"/>
              <a:gd name="connsiteX328" fmla="*/ 564081 w 599972"/>
              <a:gd name="connsiteY328" fmla="*/ 158528 h 398667"/>
              <a:gd name="connsiteX329" fmla="*/ 588381 w 599972"/>
              <a:gd name="connsiteY329" fmla="*/ 218461 h 398667"/>
              <a:gd name="connsiteX330" fmla="*/ 449415 w 599972"/>
              <a:gd name="connsiteY330" fmla="*/ 335291 h 398667"/>
              <a:gd name="connsiteX331" fmla="*/ 355252 w 599972"/>
              <a:gd name="connsiteY331" fmla="*/ 397500 h 398667"/>
              <a:gd name="connsiteX332" fmla="*/ 343862 w 599972"/>
              <a:gd name="connsiteY332" fmla="*/ 346671 h 398667"/>
              <a:gd name="connsiteX333" fmla="*/ 292224 w 599972"/>
              <a:gd name="connsiteY333" fmla="*/ 299635 h 398667"/>
              <a:gd name="connsiteX334" fmla="*/ 277036 w 599972"/>
              <a:gd name="connsiteY334" fmla="*/ 292808 h 398667"/>
              <a:gd name="connsiteX335" fmla="*/ 272480 w 599972"/>
              <a:gd name="connsiteY335" fmla="*/ 229840 h 398667"/>
              <a:gd name="connsiteX336" fmla="*/ 272480 w 599972"/>
              <a:gd name="connsiteY336" fmla="*/ 131217 h 398667"/>
              <a:gd name="connsiteX337" fmla="*/ 292983 w 599972"/>
              <a:gd name="connsiteY337" fmla="*/ 99355 h 398667"/>
              <a:gd name="connsiteX338" fmla="*/ 338546 w 599972"/>
              <a:gd name="connsiteY338" fmla="*/ 85699 h 398667"/>
              <a:gd name="connsiteX339" fmla="*/ 343862 w 599972"/>
              <a:gd name="connsiteY339" fmla="*/ 21973 h 398667"/>
              <a:gd name="connsiteX340" fmla="*/ 343862 w 599972"/>
              <a:gd name="connsiteY340" fmla="*/ 19698 h 398667"/>
              <a:gd name="connsiteX341" fmla="*/ 344621 w 599972"/>
              <a:gd name="connsiteY341" fmla="*/ 17422 h 398667"/>
              <a:gd name="connsiteX342" fmla="*/ 358053 w 599972"/>
              <a:gd name="connsiteY342" fmla="*/ 862 h 39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599972" h="398667">
                <a:moveTo>
                  <a:pt x="359049" y="349705"/>
                </a:moveTo>
                <a:cubicBezTo>
                  <a:pt x="359049" y="360326"/>
                  <a:pt x="359809" y="373982"/>
                  <a:pt x="362846" y="382327"/>
                </a:cubicBezTo>
                <a:cubicBezTo>
                  <a:pt x="362846" y="382327"/>
                  <a:pt x="363606" y="382327"/>
                  <a:pt x="363606" y="382327"/>
                </a:cubicBezTo>
                <a:lnTo>
                  <a:pt x="366860" y="386879"/>
                </a:lnTo>
                <a:lnTo>
                  <a:pt x="365124" y="386879"/>
                </a:lnTo>
                <a:cubicBezTo>
                  <a:pt x="365884" y="386879"/>
                  <a:pt x="366643" y="387637"/>
                  <a:pt x="367402" y="387637"/>
                </a:cubicBezTo>
                <a:lnTo>
                  <a:pt x="366860" y="386879"/>
                </a:lnTo>
                <a:lnTo>
                  <a:pt x="371959" y="386879"/>
                </a:lnTo>
                <a:cubicBezTo>
                  <a:pt x="378793" y="380810"/>
                  <a:pt x="385627" y="374741"/>
                  <a:pt x="392462" y="369430"/>
                </a:cubicBezTo>
                <a:cubicBezTo>
                  <a:pt x="389424" y="369430"/>
                  <a:pt x="385627" y="368671"/>
                  <a:pt x="382590" y="366396"/>
                </a:cubicBezTo>
                <a:cubicBezTo>
                  <a:pt x="376515" y="362602"/>
                  <a:pt x="370440" y="358809"/>
                  <a:pt x="364365" y="355016"/>
                </a:cubicBezTo>
                <a:cubicBezTo>
                  <a:pt x="362087" y="353499"/>
                  <a:pt x="360568" y="351981"/>
                  <a:pt x="359049" y="349705"/>
                </a:cubicBezTo>
                <a:close/>
                <a:moveTo>
                  <a:pt x="352974" y="311774"/>
                </a:moveTo>
                <a:cubicBezTo>
                  <a:pt x="356012" y="318601"/>
                  <a:pt x="357531" y="326188"/>
                  <a:pt x="358290" y="333774"/>
                </a:cubicBezTo>
                <a:cubicBezTo>
                  <a:pt x="359809" y="335291"/>
                  <a:pt x="362087" y="336050"/>
                  <a:pt x="364365" y="337567"/>
                </a:cubicBezTo>
                <a:cubicBezTo>
                  <a:pt x="374237" y="343636"/>
                  <a:pt x="384109" y="350464"/>
                  <a:pt x="393981" y="356533"/>
                </a:cubicBezTo>
                <a:cubicBezTo>
                  <a:pt x="397018" y="358809"/>
                  <a:pt x="398537" y="361844"/>
                  <a:pt x="399296" y="364120"/>
                </a:cubicBezTo>
                <a:cubicBezTo>
                  <a:pt x="401574" y="361844"/>
                  <a:pt x="404612" y="359568"/>
                  <a:pt x="406890" y="357292"/>
                </a:cubicBezTo>
                <a:cubicBezTo>
                  <a:pt x="411446" y="353499"/>
                  <a:pt x="415243" y="350464"/>
                  <a:pt x="419800" y="346671"/>
                </a:cubicBezTo>
                <a:cubicBezTo>
                  <a:pt x="416003" y="347430"/>
                  <a:pt x="411446" y="347430"/>
                  <a:pt x="407649" y="345154"/>
                </a:cubicBezTo>
                <a:cubicBezTo>
                  <a:pt x="392462" y="336050"/>
                  <a:pt x="376515" y="327705"/>
                  <a:pt x="361327" y="318601"/>
                </a:cubicBezTo>
                <a:cubicBezTo>
                  <a:pt x="358290" y="317084"/>
                  <a:pt x="355252" y="314049"/>
                  <a:pt x="352974" y="311774"/>
                </a:cubicBezTo>
                <a:close/>
                <a:moveTo>
                  <a:pt x="109123" y="286740"/>
                </a:moveTo>
                <a:cubicBezTo>
                  <a:pt x="112164" y="289395"/>
                  <a:pt x="116534" y="291102"/>
                  <a:pt x="121475" y="292050"/>
                </a:cubicBezTo>
                <a:lnTo>
                  <a:pt x="130698" y="292494"/>
                </a:lnTo>
                <a:lnTo>
                  <a:pt x="132688" y="292809"/>
                </a:lnTo>
                <a:lnTo>
                  <a:pt x="137248" y="292809"/>
                </a:lnTo>
                <a:lnTo>
                  <a:pt x="130698" y="292494"/>
                </a:lnTo>
                <a:lnTo>
                  <a:pt x="120715" y="290912"/>
                </a:lnTo>
                <a:cubicBezTo>
                  <a:pt x="116535" y="289774"/>
                  <a:pt x="112544" y="288257"/>
                  <a:pt x="109883" y="286740"/>
                </a:cubicBezTo>
                <a:cubicBezTo>
                  <a:pt x="109123" y="286740"/>
                  <a:pt x="109123" y="286740"/>
                  <a:pt x="109123" y="286740"/>
                </a:cubicBezTo>
                <a:close/>
                <a:moveTo>
                  <a:pt x="20258" y="285960"/>
                </a:moveTo>
                <a:cubicBezTo>
                  <a:pt x="21017" y="285960"/>
                  <a:pt x="21777" y="285960"/>
                  <a:pt x="21777" y="286719"/>
                </a:cubicBezTo>
                <a:cubicBezTo>
                  <a:pt x="27854" y="289752"/>
                  <a:pt x="37729" y="292786"/>
                  <a:pt x="44566" y="292786"/>
                </a:cubicBezTo>
                <a:cubicBezTo>
                  <a:pt x="35450" y="292786"/>
                  <a:pt x="25575" y="290511"/>
                  <a:pt x="20258" y="285960"/>
                </a:cubicBezTo>
                <a:close/>
                <a:moveTo>
                  <a:pt x="194216" y="284468"/>
                </a:moveTo>
                <a:cubicBezTo>
                  <a:pt x="194976" y="285226"/>
                  <a:pt x="195735" y="285985"/>
                  <a:pt x="197254" y="285985"/>
                </a:cubicBezTo>
                <a:lnTo>
                  <a:pt x="197300" y="285997"/>
                </a:lnTo>
                <a:lnTo>
                  <a:pt x="208174" y="291389"/>
                </a:lnTo>
                <a:lnTo>
                  <a:pt x="219064" y="291791"/>
                </a:lnTo>
                <a:lnTo>
                  <a:pt x="220044" y="292052"/>
                </a:lnTo>
                <a:lnTo>
                  <a:pt x="226121" y="292052"/>
                </a:lnTo>
                <a:lnTo>
                  <a:pt x="219064" y="291791"/>
                </a:lnTo>
                <a:lnTo>
                  <a:pt x="197300" y="285997"/>
                </a:lnTo>
                <a:close/>
                <a:moveTo>
                  <a:pt x="289186" y="275359"/>
                </a:moveTo>
                <a:cubicBezTo>
                  <a:pt x="291465" y="278393"/>
                  <a:pt x="292983" y="279911"/>
                  <a:pt x="295261" y="281428"/>
                </a:cubicBezTo>
                <a:cubicBezTo>
                  <a:pt x="298299" y="282945"/>
                  <a:pt x="300577" y="284462"/>
                  <a:pt x="303615" y="285980"/>
                </a:cubicBezTo>
                <a:cubicBezTo>
                  <a:pt x="304374" y="286738"/>
                  <a:pt x="305133" y="286738"/>
                  <a:pt x="306652" y="287497"/>
                </a:cubicBezTo>
                <a:cubicBezTo>
                  <a:pt x="297540" y="285980"/>
                  <a:pt x="292224" y="282945"/>
                  <a:pt x="289186" y="275359"/>
                </a:cubicBezTo>
                <a:close/>
                <a:moveTo>
                  <a:pt x="105322" y="210883"/>
                </a:moveTo>
                <a:lnTo>
                  <a:pt x="105322" y="234398"/>
                </a:lnTo>
                <a:lnTo>
                  <a:pt x="105322" y="255639"/>
                </a:lnTo>
                <a:cubicBezTo>
                  <a:pt x="106842" y="255639"/>
                  <a:pt x="108363" y="255639"/>
                  <a:pt x="109883" y="256397"/>
                </a:cubicBezTo>
                <a:cubicBezTo>
                  <a:pt x="122806" y="263983"/>
                  <a:pt x="136488" y="271569"/>
                  <a:pt x="150171" y="279154"/>
                </a:cubicBezTo>
                <a:cubicBezTo>
                  <a:pt x="152451" y="280672"/>
                  <a:pt x="153972" y="282189"/>
                  <a:pt x="155492" y="283706"/>
                </a:cubicBezTo>
                <a:cubicBezTo>
                  <a:pt x="155492" y="282947"/>
                  <a:pt x="156252" y="282189"/>
                  <a:pt x="156252" y="281430"/>
                </a:cubicBezTo>
                <a:lnTo>
                  <a:pt x="156252" y="240467"/>
                </a:lnTo>
                <a:cubicBezTo>
                  <a:pt x="154732" y="239708"/>
                  <a:pt x="153212" y="239708"/>
                  <a:pt x="151691" y="238191"/>
                </a:cubicBezTo>
                <a:cubicBezTo>
                  <a:pt x="138009" y="230606"/>
                  <a:pt x="123566" y="222261"/>
                  <a:pt x="109883" y="214676"/>
                </a:cubicBezTo>
                <a:cubicBezTo>
                  <a:pt x="108363" y="213917"/>
                  <a:pt x="106842" y="212400"/>
                  <a:pt x="105322" y="210883"/>
                </a:cubicBezTo>
                <a:close/>
                <a:moveTo>
                  <a:pt x="191177" y="209378"/>
                </a:moveTo>
                <a:lnTo>
                  <a:pt x="191177" y="234408"/>
                </a:lnTo>
                <a:cubicBezTo>
                  <a:pt x="191177" y="241234"/>
                  <a:pt x="191177" y="248061"/>
                  <a:pt x="191177" y="254887"/>
                </a:cubicBezTo>
                <a:cubicBezTo>
                  <a:pt x="193456" y="254887"/>
                  <a:pt x="194976" y="255645"/>
                  <a:pt x="197254" y="256404"/>
                </a:cubicBezTo>
                <a:cubicBezTo>
                  <a:pt x="210928" y="263989"/>
                  <a:pt x="223842" y="271573"/>
                  <a:pt x="237516" y="279158"/>
                </a:cubicBezTo>
                <a:cubicBezTo>
                  <a:pt x="239795" y="280675"/>
                  <a:pt x="242073" y="282192"/>
                  <a:pt x="243593" y="284468"/>
                </a:cubicBezTo>
                <a:cubicBezTo>
                  <a:pt x="244352" y="283709"/>
                  <a:pt x="244352" y="282192"/>
                  <a:pt x="245112" y="281434"/>
                </a:cubicBezTo>
                <a:lnTo>
                  <a:pt x="245112" y="239717"/>
                </a:lnTo>
                <a:cubicBezTo>
                  <a:pt x="243593" y="239717"/>
                  <a:pt x="241314" y="239717"/>
                  <a:pt x="239035" y="238200"/>
                </a:cubicBezTo>
                <a:cubicBezTo>
                  <a:pt x="225361" y="230615"/>
                  <a:pt x="211688" y="222272"/>
                  <a:pt x="197254" y="214687"/>
                </a:cubicBezTo>
                <a:cubicBezTo>
                  <a:pt x="194976" y="213170"/>
                  <a:pt x="193456" y="211653"/>
                  <a:pt x="191177" y="209378"/>
                </a:cubicBezTo>
                <a:close/>
                <a:moveTo>
                  <a:pt x="16459" y="209363"/>
                </a:moveTo>
                <a:lnTo>
                  <a:pt x="16459" y="234390"/>
                </a:lnTo>
                <a:cubicBezTo>
                  <a:pt x="16459" y="241215"/>
                  <a:pt x="16459" y="248041"/>
                  <a:pt x="16459" y="255625"/>
                </a:cubicBezTo>
                <a:cubicBezTo>
                  <a:pt x="17979" y="255625"/>
                  <a:pt x="20258" y="255625"/>
                  <a:pt x="22536" y="257141"/>
                </a:cubicBezTo>
                <a:cubicBezTo>
                  <a:pt x="35450" y="264725"/>
                  <a:pt x="49124" y="272309"/>
                  <a:pt x="62798" y="279893"/>
                </a:cubicBezTo>
                <a:cubicBezTo>
                  <a:pt x="65077" y="280651"/>
                  <a:pt x="67355" y="282927"/>
                  <a:pt x="68115" y="284443"/>
                </a:cubicBezTo>
                <a:cubicBezTo>
                  <a:pt x="68875" y="283685"/>
                  <a:pt x="69634" y="282168"/>
                  <a:pt x="70394" y="281410"/>
                </a:cubicBezTo>
                <a:lnTo>
                  <a:pt x="70394" y="240457"/>
                </a:lnTo>
                <a:cubicBezTo>
                  <a:pt x="68115" y="240457"/>
                  <a:pt x="66596" y="239699"/>
                  <a:pt x="64317" y="238940"/>
                </a:cubicBezTo>
                <a:cubicBezTo>
                  <a:pt x="50643" y="230598"/>
                  <a:pt x="36210" y="223014"/>
                  <a:pt x="22536" y="215430"/>
                </a:cubicBezTo>
                <a:cubicBezTo>
                  <a:pt x="20258" y="213913"/>
                  <a:pt x="17979" y="211638"/>
                  <a:pt x="16459" y="209363"/>
                </a:cubicBezTo>
                <a:close/>
                <a:moveTo>
                  <a:pt x="105322" y="170678"/>
                </a:moveTo>
                <a:lnTo>
                  <a:pt x="105322" y="190401"/>
                </a:lnTo>
                <a:cubicBezTo>
                  <a:pt x="106082" y="190401"/>
                  <a:pt x="107603" y="191160"/>
                  <a:pt x="109123" y="191918"/>
                </a:cubicBezTo>
                <a:cubicBezTo>
                  <a:pt x="123566" y="201780"/>
                  <a:pt x="138009" y="210883"/>
                  <a:pt x="152451" y="219986"/>
                </a:cubicBezTo>
                <a:cubicBezTo>
                  <a:pt x="153972" y="221503"/>
                  <a:pt x="155492" y="222261"/>
                  <a:pt x="156252" y="223778"/>
                </a:cubicBezTo>
                <a:lnTo>
                  <a:pt x="156252" y="203297"/>
                </a:lnTo>
                <a:cubicBezTo>
                  <a:pt x="155492" y="202538"/>
                  <a:pt x="153972" y="201780"/>
                  <a:pt x="152451" y="201021"/>
                </a:cubicBezTo>
                <a:cubicBezTo>
                  <a:pt x="138009" y="191918"/>
                  <a:pt x="123566" y="182815"/>
                  <a:pt x="109123" y="173712"/>
                </a:cubicBezTo>
                <a:cubicBezTo>
                  <a:pt x="107603" y="172954"/>
                  <a:pt x="106082" y="172195"/>
                  <a:pt x="105322" y="170678"/>
                </a:cubicBezTo>
                <a:close/>
                <a:moveTo>
                  <a:pt x="191177" y="169178"/>
                </a:moveTo>
                <a:lnTo>
                  <a:pt x="191177" y="190416"/>
                </a:lnTo>
                <a:cubicBezTo>
                  <a:pt x="193456" y="190416"/>
                  <a:pt x="194976" y="190416"/>
                  <a:pt x="196495" y="191933"/>
                </a:cubicBezTo>
                <a:cubicBezTo>
                  <a:pt x="210928" y="201035"/>
                  <a:pt x="225361" y="210895"/>
                  <a:pt x="239795" y="219997"/>
                </a:cubicBezTo>
                <a:cubicBezTo>
                  <a:pt x="241314" y="221514"/>
                  <a:pt x="243593" y="223031"/>
                  <a:pt x="245112" y="225306"/>
                </a:cubicBezTo>
                <a:lnTo>
                  <a:pt x="245112" y="203310"/>
                </a:lnTo>
                <a:cubicBezTo>
                  <a:pt x="243593" y="202552"/>
                  <a:pt x="241314" y="202552"/>
                  <a:pt x="239795" y="201035"/>
                </a:cubicBezTo>
                <a:cubicBezTo>
                  <a:pt x="225361" y="191933"/>
                  <a:pt x="210928" y="182831"/>
                  <a:pt x="196495" y="173729"/>
                </a:cubicBezTo>
                <a:cubicBezTo>
                  <a:pt x="194976" y="172212"/>
                  <a:pt x="193456" y="170695"/>
                  <a:pt x="191177" y="169178"/>
                </a:cubicBezTo>
                <a:close/>
                <a:moveTo>
                  <a:pt x="16459" y="169168"/>
                </a:moveTo>
                <a:lnTo>
                  <a:pt x="16459" y="190403"/>
                </a:lnTo>
                <a:cubicBezTo>
                  <a:pt x="17979" y="190403"/>
                  <a:pt x="19498" y="191162"/>
                  <a:pt x="21777" y="191920"/>
                </a:cubicBezTo>
                <a:cubicBezTo>
                  <a:pt x="36210" y="201779"/>
                  <a:pt x="50643" y="211638"/>
                  <a:pt x="65077" y="220739"/>
                </a:cubicBezTo>
                <a:cubicBezTo>
                  <a:pt x="66596" y="221497"/>
                  <a:pt x="68875" y="223772"/>
                  <a:pt x="70394" y="225289"/>
                </a:cubicBezTo>
                <a:lnTo>
                  <a:pt x="70394" y="203296"/>
                </a:lnTo>
                <a:cubicBezTo>
                  <a:pt x="68115" y="203296"/>
                  <a:pt x="66596" y="202538"/>
                  <a:pt x="64317" y="201021"/>
                </a:cubicBezTo>
                <a:cubicBezTo>
                  <a:pt x="50643" y="192679"/>
                  <a:pt x="36210" y="183578"/>
                  <a:pt x="21777" y="174477"/>
                </a:cubicBezTo>
                <a:cubicBezTo>
                  <a:pt x="20258" y="172960"/>
                  <a:pt x="17979" y="171444"/>
                  <a:pt x="16459" y="169168"/>
                </a:cubicBezTo>
                <a:close/>
                <a:moveTo>
                  <a:pt x="311968" y="154735"/>
                </a:moveTo>
                <a:cubicBezTo>
                  <a:pt x="343862" y="174460"/>
                  <a:pt x="375756" y="195702"/>
                  <a:pt x="407649" y="215426"/>
                </a:cubicBezTo>
                <a:cubicBezTo>
                  <a:pt x="436506" y="232116"/>
                  <a:pt x="464603" y="249565"/>
                  <a:pt x="493459" y="265497"/>
                </a:cubicBezTo>
                <a:cubicBezTo>
                  <a:pt x="499534" y="268531"/>
                  <a:pt x="499534" y="268531"/>
                  <a:pt x="494219" y="265497"/>
                </a:cubicBezTo>
                <a:cubicBezTo>
                  <a:pt x="433468" y="228323"/>
                  <a:pt x="372718" y="191909"/>
                  <a:pt x="311968" y="154735"/>
                </a:cubicBezTo>
                <a:close/>
                <a:moveTo>
                  <a:pt x="105322" y="153231"/>
                </a:moveTo>
                <a:lnTo>
                  <a:pt x="105322" y="156265"/>
                </a:lnTo>
                <a:cubicBezTo>
                  <a:pt x="106082" y="156265"/>
                  <a:pt x="107603" y="157024"/>
                  <a:pt x="109123" y="157782"/>
                </a:cubicBezTo>
                <a:cubicBezTo>
                  <a:pt x="124326" y="167644"/>
                  <a:pt x="138769" y="176747"/>
                  <a:pt x="153972" y="185850"/>
                </a:cubicBezTo>
                <a:cubicBezTo>
                  <a:pt x="154732" y="186608"/>
                  <a:pt x="155492" y="186608"/>
                  <a:pt x="156252" y="187367"/>
                </a:cubicBezTo>
                <a:lnTo>
                  <a:pt x="156252" y="184332"/>
                </a:lnTo>
                <a:cubicBezTo>
                  <a:pt x="155492" y="184332"/>
                  <a:pt x="153972" y="183574"/>
                  <a:pt x="152451" y="182815"/>
                </a:cubicBezTo>
                <a:cubicBezTo>
                  <a:pt x="138009" y="173712"/>
                  <a:pt x="123566" y="165368"/>
                  <a:pt x="109883" y="157024"/>
                </a:cubicBezTo>
                <a:cubicBezTo>
                  <a:pt x="107603" y="155507"/>
                  <a:pt x="106842" y="154748"/>
                  <a:pt x="105322" y="153231"/>
                </a:cubicBezTo>
                <a:close/>
                <a:moveTo>
                  <a:pt x="191177" y="151733"/>
                </a:moveTo>
                <a:cubicBezTo>
                  <a:pt x="191177" y="153250"/>
                  <a:pt x="191177" y="154009"/>
                  <a:pt x="191177" y="155526"/>
                </a:cubicBezTo>
                <a:cubicBezTo>
                  <a:pt x="193456" y="155526"/>
                  <a:pt x="194976" y="156284"/>
                  <a:pt x="197254" y="157801"/>
                </a:cubicBezTo>
                <a:cubicBezTo>
                  <a:pt x="211688" y="166903"/>
                  <a:pt x="226121" y="176763"/>
                  <a:pt x="241314" y="185865"/>
                </a:cubicBezTo>
                <a:cubicBezTo>
                  <a:pt x="242833" y="186624"/>
                  <a:pt x="243593" y="187382"/>
                  <a:pt x="245112" y="188141"/>
                </a:cubicBezTo>
                <a:lnTo>
                  <a:pt x="245112" y="184348"/>
                </a:lnTo>
                <a:cubicBezTo>
                  <a:pt x="243593" y="184348"/>
                  <a:pt x="241314" y="183590"/>
                  <a:pt x="239795" y="182831"/>
                </a:cubicBezTo>
                <a:cubicBezTo>
                  <a:pt x="225361" y="173729"/>
                  <a:pt x="210928" y="165386"/>
                  <a:pt x="197254" y="156284"/>
                </a:cubicBezTo>
                <a:cubicBezTo>
                  <a:pt x="194976" y="155526"/>
                  <a:pt x="193456" y="153250"/>
                  <a:pt x="191177" y="151733"/>
                </a:cubicBezTo>
                <a:close/>
                <a:moveTo>
                  <a:pt x="16459" y="151726"/>
                </a:moveTo>
                <a:lnTo>
                  <a:pt x="16459" y="156276"/>
                </a:lnTo>
                <a:cubicBezTo>
                  <a:pt x="17979" y="156276"/>
                  <a:pt x="20258" y="157034"/>
                  <a:pt x="21777" y="158551"/>
                </a:cubicBezTo>
                <a:cubicBezTo>
                  <a:pt x="36970" y="167652"/>
                  <a:pt x="51403" y="176752"/>
                  <a:pt x="66596" y="185853"/>
                </a:cubicBezTo>
                <a:cubicBezTo>
                  <a:pt x="67355" y="186611"/>
                  <a:pt x="68875" y="187370"/>
                  <a:pt x="70394" y="188128"/>
                </a:cubicBezTo>
                <a:lnTo>
                  <a:pt x="70394" y="185095"/>
                </a:lnTo>
                <a:cubicBezTo>
                  <a:pt x="68115" y="185095"/>
                  <a:pt x="66596" y="184336"/>
                  <a:pt x="64317" y="182819"/>
                </a:cubicBezTo>
                <a:cubicBezTo>
                  <a:pt x="50643" y="174477"/>
                  <a:pt x="36210" y="165377"/>
                  <a:pt x="21777" y="157034"/>
                </a:cubicBezTo>
                <a:cubicBezTo>
                  <a:pt x="20258" y="155518"/>
                  <a:pt x="17979" y="154001"/>
                  <a:pt x="16459" y="151726"/>
                </a:cubicBezTo>
                <a:close/>
                <a:moveTo>
                  <a:pt x="285390" y="147907"/>
                </a:moveTo>
                <a:cubicBezTo>
                  <a:pt x="283871" y="183564"/>
                  <a:pt x="286149" y="234392"/>
                  <a:pt x="286908" y="250324"/>
                </a:cubicBezTo>
                <a:cubicBezTo>
                  <a:pt x="288427" y="248048"/>
                  <a:pt x="291465" y="248048"/>
                  <a:pt x="295261" y="249565"/>
                </a:cubicBezTo>
                <a:cubicBezTo>
                  <a:pt x="339305" y="276117"/>
                  <a:pt x="384868" y="301153"/>
                  <a:pt x="430431" y="326946"/>
                </a:cubicBezTo>
                <a:cubicBezTo>
                  <a:pt x="433468" y="328464"/>
                  <a:pt x="434987" y="331498"/>
                  <a:pt x="434228" y="334533"/>
                </a:cubicBezTo>
                <a:cubicBezTo>
                  <a:pt x="446378" y="323912"/>
                  <a:pt x="458528" y="314049"/>
                  <a:pt x="470678" y="303428"/>
                </a:cubicBezTo>
                <a:cubicBezTo>
                  <a:pt x="466881" y="304187"/>
                  <a:pt x="463084" y="303428"/>
                  <a:pt x="460047" y="301153"/>
                </a:cubicBezTo>
                <a:cubicBezTo>
                  <a:pt x="450175" y="295083"/>
                  <a:pt x="439543" y="289014"/>
                  <a:pt x="429671" y="282945"/>
                </a:cubicBezTo>
                <a:cubicBezTo>
                  <a:pt x="385627" y="257910"/>
                  <a:pt x="340824" y="232875"/>
                  <a:pt x="295261" y="209357"/>
                </a:cubicBezTo>
                <a:cubicBezTo>
                  <a:pt x="289946" y="207081"/>
                  <a:pt x="285390" y="200254"/>
                  <a:pt x="285390" y="195702"/>
                </a:cubicBezTo>
                <a:cubicBezTo>
                  <a:pt x="285390" y="191150"/>
                  <a:pt x="286908" y="188115"/>
                  <a:pt x="289186" y="188874"/>
                </a:cubicBezTo>
                <a:cubicBezTo>
                  <a:pt x="291465" y="190391"/>
                  <a:pt x="291465" y="189633"/>
                  <a:pt x="289186" y="188115"/>
                </a:cubicBezTo>
                <a:cubicBezTo>
                  <a:pt x="286908" y="186598"/>
                  <a:pt x="285390" y="182046"/>
                  <a:pt x="285390" y="176736"/>
                </a:cubicBezTo>
                <a:cubicBezTo>
                  <a:pt x="285390" y="172184"/>
                  <a:pt x="289186" y="171425"/>
                  <a:pt x="294502" y="175218"/>
                </a:cubicBezTo>
                <a:cubicBezTo>
                  <a:pt x="338546" y="207081"/>
                  <a:pt x="383349" y="236668"/>
                  <a:pt x="428912" y="265497"/>
                </a:cubicBezTo>
                <a:cubicBezTo>
                  <a:pt x="444100" y="273842"/>
                  <a:pt x="458528" y="282187"/>
                  <a:pt x="472956" y="290532"/>
                </a:cubicBezTo>
                <a:cubicBezTo>
                  <a:pt x="475994" y="292808"/>
                  <a:pt x="478272" y="295083"/>
                  <a:pt x="478272" y="297359"/>
                </a:cubicBezTo>
                <a:cubicBezTo>
                  <a:pt x="485106" y="292049"/>
                  <a:pt x="491181" y="285980"/>
                  <a:pt x="498015" y="280669"/>
                </a:cubicBezTo>
                <a:cubicBezTo>
                  <a:pt x="494219" y="281428"/>
                  <a:pt x="490422" y="280669"/>
                  <a:pt x="486625" y="279152"/>
                </a:cubicBezTo>
                <a:cubicBezTo>
                  <a:pt x="469918" y="269290"/>
                  <a:pt x="453212" y="259427"/>
                  <a:pt x="436506" y="249565"/>
                </a:cubicBezTo>
                <a:cubicBezTo>
                  <a:pt x="388665" y="221495"/>
                  <a:pt x="343102" y="189633"/>
                  <a:pt x="295261" y="160804"/>
                </a:cubicBezTo>
                <a:cubicBezTo>
                  <a:pt x="289946" y="157770"/>
                  <a:pt x="286149" y="152459"/>
                  <a:pt x="285390" y="147907"/>
                </a:cubicBezTo>
                <a:close/>
                <a:moveTo>
                  <a:pt x="286149" y="137287"/>
                </a:moveTo>
                <a:cubicBezTo>
                  <a:pt x="286149" y="138804"/>
                  <a:pt x="286149" y="140321"/>
                  <a:pt x="286149" y="142597"/>
                </a:cubicBezTo>
                <a:cubicBezTo>
                  <a:pt x="286149" y="140321"/>
                  <a:pt x="286908" y="139562"/>
                  <a:pt x="287668" y="140321"/>
                </a:cubicBezTo>
                <a:cubicBezTo>
                  <a:pt x="289186" y="141080"/>
                  <a:pt x="289186" y="141080"/>
                  <a:pt x="287668" y="139562"/>
                </a:cubicBezTo>
                <a:cubicBezTo>
                  <a:pt x="286908" y="139562"/>
                  <a:pt x="286908" y="138804"/>
                  <a:pt x="286149" y="137287"/>
                </a:cubicBezTo>
                <a:close/>
                <a:moveTo>
                  <a:pt x="384868" y="133493"/>
                </a:moveTo>
                <a:cubicBezTo>
                  <a:pt x="378793" y="131217"/>
                  <a:pt x="378793" y="131976"/>
                  <a:pt x="384109" y="135011"/>
                </a:cubicBezTo>
                <a:cubicBezTo>
                  <a:pt x="433468" y="168391"/>
                  <a:pt x="483587" y="200254"/>
                  <a:pt x="533706" y="233634"/>
                </a:cubicBezTo>
                <a:cubicBezTo>
                  <a:pt x="535984" y="234392"/>
                  <a:pt x="538263" y="235910"/>
                  <a:pt x="540541" y="237427"/>
                </a:cubicBezTo>
                <a:cubicBezTo>
                  <a:pt x="542819" y="238944"/>
                  <a:pt x="544338" y="240461"/>
                  <a:pt x="544338" y="241979"/>
                </a:cubicBezTo>
                <a:cubicBezTo>
                  <a:pt x="548134" y="239703"/>
                  <a:pt x="551931" y="236668"/>
                  <a:pt x="555728" y="233634"/>
                </a:cubicBezTo>
                <a:cubicBezTo>
                  <a:pt x="552691" y="234392"/>
                  <a:pt x="548134" y="232875"/>
                  <a:pt x="544338" y="230599"/>
                </a:cubicBezTo>
                <a:cubicBezTo>
                  <a:pt x="500294" y="199495"/>
                  <a:pt x="453972" y="171425"/>
                  <a:pt x="407649" y="144114"/>
                </a:cubicBezTo>
                <a:cubicBezTo>
                  <a:pt x="400056" y="140321"/>
                  <a:pt x="392462" y="137287"/>
                  <a:pt x="384868" y="133493"/>
                </a:cubicBezTo>
                <a:close/>
                <a:moveTo>
                  <a:pt x="105322" y="124405"/>
                </a:moveTo>
                <a:lnTo>
                  <a:pt x="105322" y="138059"/>
                </a:lnTo>
                <a:cubicBezTo>
                  <a:pt x="106842" y="138818"/>
                  <a:pt x="107603" y="138818"/>
                  <a:pt x="109883" y="140335"/>
                </a:cubicBezTo>
                <a:cubicBezTo>
                  <a:pt x="123566" y="148679"/>
                  <a:pt x="138009" y="157782"/>
                  <a:pt x="152451" y="166127"/>
                </a:cubicBezTo>
                <a:cubicBezTo>
                  <a:pt x="153972" y="166885"/>
                  <a:pt x="155492" y="168402"/>
                  <a:pt x="156252" y="169920"/>
                </a:cubicBezTo>
                <a:lnTo>
                  <a:pt x="156252" y="151714"/>
                </a:lnTo>
                <a:cubicBezTo>
                  <a:pt x="154732" y="151714"/>
                  <a:pt x="153212" y="151714"/>
                  <a:pt x="151691" y="150955"/>
                </a:cubicBezTo>
                <a:cubicBezTo>
                  <a:pt x="138009" y="143369"/>
                  <a:pt x="124326" y="136542"/>
                  <a:pt x="110643" y="128956"/>
                </a:cubicBezTo>
                <a:cubicBezTo>
                  <a:pt x="108363" y="127439"/>
                  <a:pt x="106842" y="125922"/>
                  <a:pt x="105322" y="124405"/>
                </a:cubicBezTo>
                <a:close/>
                <a:moveTo>
                  <a:pt x="191177" y="122153"/>
                </a:moveTo>
                <a:cubicBezTo>
                  <a:pt x="191177" y="127462"/>
                  <a:pt x="191177" y="132771"/>
                  <a:pt x="191177" y="138081"/>
                </a:cubicBezTo>
                <a:cubicBezTo>
                  <a:pt x="193456" y="138081"/>
                  <a:pt x="194976" y="138839"/>
                  <a:pt x="197254" y="139598"/>
                </a:cubicBezTo>
                <a:cubicBezTo>
                  <a:pt x="210928" y="148700"/>
                  <a:pt x="225361" y="157043"/>
                  <a:pt x="239795" y="166145"/>
                </a:cubicBezTo>
                <a:cubicBezTo>
                  <a:pt x="241314" y="166903"/>
                  <a:pt x="243593" y="168420"/>
                  <a:pt x="245112" y="170695"/>
                </a:cubicBezTo>
                <a:lnTo>
                  <a:pt x="245112" y="151733"/>
                </a:lnTo>
                <a:cubicBezTo>
                  <a:pt x="243593" y="151733"/>
                  <a:pt x="241314" y="151733"/>
                  <a:pt x="239035" y="150216"/>
                </a:cubicBezTo>
                <a:cubicBezTo>
                  <a:pt x="225361" y="143390"/>
                  <a:pt x="211688" y="135805"/>
                  <a:pt x="198014" y="128979"/>
                </a:cubicBezTo>
                <a:cubicBezTo>
                  <a:pt x="194976" y="127462"/>
                  <a:pt x="192697" y="124428"/>
                  <a:pt x="191177" y="122153"/>
                </a:cubicBezTo>
                <a:close/>
                <a:moveTo>
                  <a:pt x="16459" y="122148"/>
                </a:moveTo>
                <a:cubicBezTo>
                  <a:pt x="16459" y="127457"/>
                  <a:pt x="16459" y="132766"/>
                  <a:pt x="16459" y="138075"/>
                </a:cubicBezTo>
                <a:cubicBezTo>
                  <a:pt x="17979" y="138833"/>
                  <a:pt x="20258" y="138833"/>
                  <a:pt x="21777" y="140350"/>
                </a:cubicBezTo>
                <a:cubicBezTo>
                  <a:pt x="36210" y="148692"/>
                  <a:pt x="50643" y="157793"/>
                  <a:pt x="64317" y="166135"/>
                </a:cubicBezTo>
                <a:cubicBezTo>
                  <a:pt x="66596" y="167652"/>
                  <a:pt x="68115" y="169168"/>
                  <a:pt x="70394" y="170685"/>
                </a:cubicBezTo>
                <a:lnTo>
                  <a:pt x="70394" y="152484"/>
                </a:lnTo>
                <a:cubicBezTo>
                  <a:pt x="68115" y="152484"/>
                  <a:pt x="66596" y="152484"/>
                  <a:pt x="64317" y="150967"/>
                </a:cubicBezTo>
                <a:cubicBezTo>
                  <a:pt x="50643" y="143383"/>
                  <a:pt x="36970" y="136558"/>
                  <a:pt x="23296" y="128974"/>
                </a:cubicBezTo>
                <a:cubicBezTo>
                  <a:pt x="20258" y="127457"/>
                  <a:pt x="17219" y="124424"/>
                  <a:pt x="16459" y="122148"/>
                </a:cubicBezTo>
                <a:close/>
                <a:moveTo>
                  <a:pt x="290705" y="116045"/>
                </a:moveTo>
                <a:cubicBezTo>
                  <a:pt x="289186" y="119079"/>
                  <a:pt x="288427" y="122114"/>
                  <a:pt x="287668" y="125907"/>
                </a:cubicBezTo>
                <a:cubicBezTo>
                  <a:pt x="289946" y="125148"/>
                  <a:pt x="292224" y="125907"/>
                  <a:pt x="295261" y="127424"/>
                </a:cubicBezTo>
                <a:cubicBezTo>
                  <a:pt x="367402" y="171425"/>
                  <a:pt x="438784" y="214668"/>
                  <a:pt x="510925" y="258669"/>
                </a:cubicBezTo>
                <a:cubicBezTo>
                  <a:pt x="513962" y="260945"/>
                  <a:pt x="515481" y="263221"/>
                  <a:pt x="514722" y="266255"/>
                </a:cubicBezTo>
                <a:cubicBezTo>
                  <a:pt x="521556" y="260945"/>
                  <a:pt x="527631" y="255634"/>
                  <a:pt x="534466" y="249565"/>
                </a:cubicBezTo>
                <a:cubicBezTo>
                  <a:pt x="532947" y="250324"/>
                  <a:pt x="531428" y="249565"/>
                  <a:pt x="530669" y="249565"/>
                </a:cubicBezTo>
                <a:cubicBezTo>
                  <a:pt x="528391" y="248048"/>
                  <a:pt x="526872" y="247289"/>
                  <a:pt x="525353" y="246531"/>
                </a:cubicBezTo>
                <a:cubicBezTo>
                  <a:pt x="512444" y="238944"/>
                  <a:pt x="499534" y="231358"/>
                  <a:pt x="486625" y="223771"/>
                </a:cubicBezTo>
                <a:cubicBezTo>
                  <a:pt x="472197" y="215426"/>
                  <a:pt x="457009" y="207081"/>
                  <a:pt x="442581" y="198736"/>
                </a:cubicBezTo>
                <a:cubicBezTo>
                  <a:pt x="393981" y="172184"/>
                  <a:pt x="345380" y="147149"/>
                  <a:pt x="296780" y="122114"/>
                </a:cubicBezTo>
                <a:cubicBezTo>
                  <a:pt x="293743" y="120596"/>
                  <a:pt x="291465" y="118321"/>
                  <a:pt x="290705" y="116045"/>
                </a:cubicBezTo>
                <a:close/>
                <a:moveTo>
                  <a:pt x="125846" y="106104"/>
                </a:moveTo>
                <a:cubicBezTo>
                  <a:pt x="115394" y="106199"/>
                  <a:pt x="106082" y="109613"/>
                  <a:pt x="105322" y="116819"/>
                </a:cubicBezTo>
                <a:cubicBezTo>
                  <a:pt x="107603" y="115302"/>
                  <a:pt x="109883" y="114544"/>
                  <a:pt x="112924" y="114544"/>
                </a:cubicBezTo>
                <a:lnTo>
                  <a:pt x="127367" y="114544"/>
                </a:lnTo>
                <a:cubicBezTo>
                  <a:pt x="134208" y="114544"/>
                  <a:pt x="144090" y="117578"/>
                  <a:pt x="150171" y="121371"/>
                </a:cubicBezTo>
                <a:cubicBezTo>
                  <a:pt x="150931" y="121371"/>
                  <a:pt x="151691" y="122129"/>
                  <a:pt x="152451" y="122888"/>
                </a:cubicBezTo>
                <a:cubicBezTo>
                  <a:pt x="153972" y="123646"/>
                  <a:pt x="155492" y="125164"/>
                  <a:pt x="156252" y="126681"/>
                </a:cubicBezTo>
                <a:lnTo>
                  <a:pt x="156252" y="122888"/>
                </a:lnTo>
                <a:cubicBezTo>
                  <a:pt x="156252" y="121371"/>
                  <a:pt x="156252" y="119854"/>
                  <a:pt x="155492" y="118336"/>
                </a:cubicBezTo>
                <a:cubicBezTo>
                  <a:pt x="154732" y="118336"/>
                  <a:pt x="153972" y="117578"/>
                  <a:pt x="153212" y="117578"/>
                </a:cubicBezTo>
                <a:cubicBezTo>
                  <a:pt x="152451" y="116819"/>
                  <a:pt x="151691" y="116061"/>
                  <a:pt x="150171" y="116061"/>
                </a:cubicBezTo>
                <a:cubicBezTo>
                  <a:pt x="148651" y="115302"/>
                  <a:pt x="147130" y="114544"/>
                  <a:pt x="147891" y="114544"/>
                </a:cubicBezTo>
                <a:lnTo>
                  <a:pt x="148651" y="114544"/>
                </a:lnTo>
                <a:cubicBezTo>
                  <a:pt x="150171" y="114544"/>
                  <a:pt x="151691" y="114544"/>
                  <a:pt x="153212" y="115302"/>
                </a:cubicBezTo>
                <a:cubicBezTo>
                  <a:pt x="147891" y="109234"/>
                  <a:pt x="136298" y="106010"/>
                  <a:pt x="125846" y="106104"/>
                </a:cubicBezTo>
                <a:close/>
                <a:moveTo>
                  <a:pt x="38299" y="106032"/>
                </a:moveTo>
                <a:cubicBezTo>
                  <a:pt x="26715" y="106222"/>
                  <a:pt x="16459" y="110014"/>
                  <a:pt x="16459" y="117598"/>
                </a:cubicBezTo>
                <a:lnTo>
                  <a:pt x="16459" y="118357"/>
                </a:lnTo>
                <a:cubicBezTo>
                  <a:pt x="16459" y="117598"/>
                  <a:pt x="17219" y="117598"/>
                  <a:pt x="17219" y="116840"/>
                </a:cubicBezTo>
                <a:cubicBezTo>
                  <a:pt x="19498" y="115323"/>
                  <a:pt x="22536" y="114565"/>
                  <a:pt x="25575" y="114565"/>
                </a:cubicBezTo>
                <a:lnTo>
                  <a:pt x="39249" y="114565"/>
                </a:lnTo>
                <a:cubicBezTo>
                  <a:pt x="46845" y="114565"/>
                  <a:pt x="56720" y="117598"/>
                  <a:pt x="62798" y="121390"/>
                </a:cubicBezTo>
                <a:cubicBezTo>
                  <a:pt x="63557" y="122148"/>
                  <a:pt x="64317" y="122148"/>
                  <a:pt x="65077" y="122907"/>
                </a:cubicBezTo>
                <a:cubicBezTo>
                  <a:pt x="66596" y="124424"/>
                  <a:pt x="68875" y="125940"/>
                  <a:pt x="70394" y="128216"/>
                </a:cubicBezTo>
                <a:lnTo>
                  <a:pt x="70394" y="122907"/>
                </a:lnTo>
                <a:cubicBezTo>
                  <a:pt x="70394" y="121390"/>
                  <a:pt x="69634" y="120632"/>
                  <a:pt x="69634" y="119873"/>
                </a:cubicBezTo>
                <a:cubicBezTo>
                  <a:pt x="68115" y="119115"/>
                  <a:pt x="67355" y="118357"/>
                  <a:pt x="65836" y="117598"/>
                </a:cubicBezTo>
                <a:cubicBezTo>
                  <a:pt x="65077" y="116840"/>
                  <a:pt x="63557" y="116840"/>
                  <a:pt x="62798" y="116081"/>
                </a:cubicBezTo>
                <a:cubicBezTo>
                  <a:pt x="61278" y="115323"/>
                  <a:pt x="59759" y="114565"/>
                  <a:pt x="60519" y="114565"/>
                </a:cubicBezTo>
                <a:lnTo>
                  <a:pt x="61278" y="114565"/>
                </a:lnTo>
                <a:cubicBezTo>
                  <a:pt x="63557" y="114565"/>
                  <a:pt x="65836" y="115323"/>
                  <a:pt x="68115" y="116081"/>
                </a:cubicBezTo>
                <a:cubicBezTo>
                  <a:pt x="62798" y="109256"/>
                  <a:pt x="49884" y="105843"/>
                  <a:pt x="38299" y="106032"/>
                </a:cubicBezTo>
                <a:close/>
                <a:moveTo>
                  <a:pt x="212637" y="105940"/>
                </a:moveTo>
                <a:cubicBezTo>
                  <a:pt x="201242" y="106225"/>
                  <a:pt x="191177" y="110017"/>
                  <a:pt x="191177" y="117602"/>
                </a:cubicBezTo>
                <a:cubicBezTo>
                  <a:pt x="191937" y="116843"/>
                  <a:pt x="191937" y="116843"/>
                  <a:pt x="192697" y="116843"/>
                </a:cubicBezTo>
                <a:cubicBezTo>
                  <a:pt x="194216" y="114568"/>
                  <a:pt x="197254" y="113809"/>
                  <a:pt x="200293" y="113809"/>
                </a:cubicBezTo>
                <a:lnTo>
                  <a:pt x="214726" y="113809"/>
                </a:lnTo>
                <a:cubicBezTo>
                  <a:pt x="221563" y="113809"/>
                  <a:pt x="231438" y="116843"/>
                  <a:pt x="237516" y="120636"/>
                </a:cubicBezTo>
                <a:cubicBezTo>
                  <a:pt x="238275" y="121394"/>
                  <a:pt x="239035" y="122153"/>
                  <a:pt x="239795" y="122153"/>
                </a:cubicBezTo>
                <a:cubicBezTo>
                  <a:pt x="242073" y="123670"/>
                  <a:pt x="243593" y="125945"/>
                  <a:pt x="245112" y="127462"/>
                </a:cubicBezTo>
                <a:lnTo>
                  <a:pt x="245112" y="122911"/>
                </a:lnTo>
                <a:cubicBezTo>
                  <a:pt x="245112" y="121394"/>
                  <a:pt x="245112" y="119877"/>
                  <a:pt x="244352" y="119119"/>
                </a:cubicBezTo>
                <a:cubicBezTo>
                  <a:pt x="243593" y="118360"/>
                  <a:pt x="242073" y="117602"/>
                  <a:pt x="241314" y="116843"/>
                </a:cubicBezTo>
                <a:cubicBezTo>
                  <a:pt x="239795" y="116843"/>
                  <a:pt x="239035" y="116085"/>
                  <a:pt x="237516" y="115326"/>
                </a:cubicBezTo>
                <a:cubicBezTo>
                  <a:pt x="235996" y="114568"/>
                  <a:pt x="235237" y="113809"/>
                  <a:pt x="235237" y="113809"/>
                </a:cubicBezTo>
                <a:lnTo>
                  <a:pt x="235996" y="113809"/>
                </a:lnTo>
                <a:cubicBezTo>
                  <a:pt x="238275" y="113809"/>
                  <a:pt x="240554" y="114568"/>
                  <a:pt x="242073" y="115326"/>
                </a:cubicBezTo>
                <a:cubicBezTo>
                  <a:pt x="236756" y="108879"/>
                  <a:pt x="224032" y="105656"/>
                  <a:pt x="212637" y="105940"/>
                </a:cubicBezTo>
                <a:close/>
                <a:moveTo>
                  <a:pt x="474475" y="104665"/>
                </a:moveTo>
                <a:cubicBezTo>
                  <a:pt x="468400" y="102389"/>
                  <a:pt x="468400" y="103148"/>
                  <a:pt x="473715" y="106182"/>
                </a:cubicBezTo>
                <a:cubicBezTo>
                  <a:pt x="479031" y="109217"/>
                  <a:pt x="484347" y="112251"/>
                  <a:pt x="489662" y="115286"/>
                </a:cubicBezTo>
                <a:cubicBezTo>
                  <a:pt x="491940" y="116803"/>
                  <a:pt x="494219" y="117562"/>
                  <a:pt x="496497" y="119079"/>
                </a:cubicBezTo>
                <a:cubicBezTo>
                  <a:pt x="491940" y="115286"/>
                  <a:pt x="487384" y="111493"/>
                  <a:pt x="482828" y="107700"/>
                </a:cubicBezTo>
                <a:cubicBezTo>
                  <a:pt x="482828" y="107700"/>
                  <a:pt x="482828" y="107700"/>
                  <a:pt x="482069" y="106941"/>
                </a:cubicBezTo>
                <a:cubicBezTo>
                  <a:pt x="479790" y="106182"/>
                  <a:pt x="476753" y="105424"/>
                  <a:pt x="474475" y="104665"/>
                </a:cubicBezTo>
                <a:close/>
                <a:moveTo>
                  <a:pt x="133923" y="97286"/>
                </a:moveTo>
                <a:cubicBezTo>
                  <a:pt x="153212" y="97665"/>
                  <a:pt x="171455" y="106199"/>
                  <a:pt x="171455" y="123646"/>
                </a:cubicBezTo>
                <a:lnTo>
                  <a:pt x="171455" y="278396"/>
                </a:lnTo>
                <a:cubicBezTo>
                  <a:pt x="171455" y="278396"/>
                  <a:pt x="170695" y="278396"/>
                  <a:pt x="170695" y="278396"/>
                </a:cubicBezTo>
                <a:cubicBezTo>
                  <a:pt x="170695" y="278396"/>
                  <a:pt x="171455" y="278396"/>
                  <a:pt x="171455" y="279154"/>
                </a:cubicBezTo>
                <a:cubicBezTo>
                  <a:pt x="163094" y="309497"/>
                  <a:pt x="90119" y="310256"/>
                  <a:pt x="90119" y="275362"/>
                </a:cubicBezTo>
                <a:lnTo>
                  <a:pt x="90119" y="179022"/>
                </a:lnTo>
                <a:cubicBezTo>
                  <a:pt x="90119" y="161575"/>
                  <a:pt x="85558" y="137301"/>
                  <a:pt x="90119" y="119854"/>
                </a:cubicBezTo>
                <a:cubicBezTo>
                  <a:pt x="94300" y="104683"/>
                  <a:pt x="114634" y="96907"/>
                  <a:pt x="133923" y="97286"/>
                </a:cubicBezTo>
                <a:close/>
                <a:moveTo>
                  <a:pt x="221278" y="97028"/>
                </a:moveTo>
                <a:cubicBezTo>
                  <a:pt x="240934" y="97313"/>
                  <a:pt x="259545" y="105846"/>
                  <a:pt x="259545" y="123670"/>
                </a:cubicBezTo>
                <a:lnTo>
                  <a:pt x="259545" y="278400"/>
                </a:lnTo>
                <a:cubicBezTo>
                  <a:pt x="259545" y="278400"/>
                  <a:pt x="259545" y="279158"/>
                  <a:pt x="259545" y="279158"/>
                </a:cubicBezTo>
                <a:cubicBezTo>
                  <a:pt x="251189" y="309498"/>
                  <a:pt x="176744" y="310256"/>
                  <a:pt x="176744" y="275366"/>
                </a:cubicBezTo>
                <a:lnTo>
                  <a:pt x="176744" y="179039"/>
                </a:lnTo>
                <a:cubicBezTo>
                  <a:pt x="176744" y="161594"/>
                  <a:pt x="172186" y="137322"/>
                  <a:pt x="176744" y="119877"/>
                </a:cubicBezTo>
                <a:cubicBezTo>
                  <a:pt x="180922" y="104708"/>
                  <a:pt x="201622" y="96744"/>
                  <a:pt x="221278" y="97028"/>
                </a:cubicBezTo>
                <a:close/>
                <a:moveTo>
                  <a:pt x="46560" y="96742"/>
                </a:moveTo>
                <a:cubicBezTo>
                  <a:pt x="66216" y="97122"/>
                  <a:pt x="84827" y="105843"/>
                  <a:pt x="84827" y="123665"/>
                </a:cubicBezTo>
                <a:lnTo>
                  <a:pt x="84827" y="278376"/>
                </a:lnTo>
                <a:cubicBezTo>
                  <a:pt x="84827" y="278376"/>
                  <a:pt x="84827" y="279135"/>
                  <a:pt x="84827" y="279135"/>
                </a:cubicBezTo>
                <a:cubicBezTo>
                  <a:pt x="76471" y="309470"/>
                  <a:pt x="2026" y="310987"/>
                  <a:pt x="2026" y="275343"/>
                </a:cubicBezTo>
                <a:cubicBezTo>
                  <a:pt x="2026" y="242732"/>
                  <a:pt x="2026" y="210880"/>
                  <a:pt x="2026" y="179028"/>
                </a:cubicBezTo>
                <a:cubicBezTo>
                  <a:pt x="2026" y="161585"/>
                  <a:pt x="-2532" y="137316"/>
                  <a:pt x="2026" y="119873"/>
                </a:cubicBezTo>
                <a:cubicBezTo>
                  <a:pt x="6204" y="104326"/>
                  <a:pt x="26905" y="96363"/>
                  <a:pt x="46560" y="96742"/>
                </a:cubicBezTo>
                <a:close/>
                <a:moveTo>
                  <a:pt x="357531" y="56871"/>
                </a:moveTo>
                <a:cubicBezTo>
                  <a:pt x="354493" y="84940"/>
                  <a:pt x="346140" y="102389"/>
                  <a:pt x="316524" y="107700"/>
                </a:cubicBezTo>
                <a:lnTo>
                  <a:pt x="327155" y="107700"/>
                </a:lnTo>
                <a:cubicBezTo>
                  <a:pt x="332471" y="107700"/>
                  <a:pt x="337027" y="105424"/>
                  <a:pt x="341584" y="101631"/>
                </a:cubicBezTo>
                <a:cubicBezTo>
                  <a:pt x="346140" y="97837"/>
                  <a:pt x="352215" y="95561"/>
                  <a:pt x="358290" y="98596"/>
                </a:cubicBezTo>
                <a:cubicBezTo>
                  <a:pt x="373477" y="106941"/>
                  <a:pt x="388665" y="116045"/>
                  <a:pt x="403853" y="125148"/>
                </a:cubicBezTo>
                <a:cubicBezTo>
                  <a:pt x="457009" y="151701"/>
                  <a:pt x="507128" y="185839"/>
                  <a:pt x="555728" y="221495"/>
                </a:cubicBezTo>
                <a:cubicBezTo>
                  <a:pt x="557247" y="222254"/>
                  <a:pt x="558766" y="223771"/>
                  <a:pt x="560284" y="224530"/>
                </a:cubicBezTo>
                <a:cubicBezTo>
                  <a:pt x="561803" y="226047"/>
                  <a:pt x="561803" y="227565"/>
                  <a:pt x="561044" y="229840"/>
                </a:cubicBezTo>
                <a:cubicBezTo>
                  <a:pt x="578510" y="215426"/>
                  <a:pt x="592938" y="199495"/>
                  <a:pt x="571675" y="182046"/>
                </a:cubicBezTo>
                <a:cubicBezTo>
                  <a:pt x="571675" y="182046"/>
                  <a:pt x="570916" y="182046"/>
                  <a:pt x="570916" y="181288"/>
                </a:cubicBezTo>
                <a:cubicBezTo>
                  <a:pt x="507887" y="146390"/>
                  <a:pt x="445618" y="110734"/>
                  <a:pt x="384109" y="74320"/>
                </a:cubicBezTo>
                <a:cubicBezTo>
                  <a:pt x="378034" y="70526"/>
                  <a:pt x="371199" y="67492"/>
                  <a:pt x="364365" y="63699"/>
                </a:cubicBezTo>
                <a:cubicBezTo>
                  <a:pt x="362087" y="62181"/>
                  <a:pt x="359049" y="59905"/>
                  <a:pt x="357531" y="56871"/>
                </a:cubicBezTo>
                <a:close/>
                <a:moveTo>
                  <a:pt x="358290" y="33353"/>
                </a:moveTo>
                <a:cubicBezTo>
                  <a:pt x="358290" y="36388"/>
                  <a:pt x="358290" y="39422"/>
                  <a:pt x="358290" y="41698"/>
                </a:cubicBezTo>
                <a:cubicBezTo>
                  <a:pt x="358290" y="41698"/>
                  <a:pt x="359049" y="41698"/>
                  <a:pt x="359049" y="42457"/>
                </a:cubicBezTo>
                <a:cubicBezTo>
                  <a:pt x="361327" y="43974"/>
                  <a:pt x="368162" y="47009"/>
                  <a:pt x="374237" y="49284"/>
                </a:cubicBezTo>
                <a:cubicBezTo>
                  <a:pt x="388665" y="55354"/>
                  <a:pt x="403093" y="61423"/>
                  <a:pt x="417521" y="66733"/>
                </a:cubicBezTo>
                <a:cubicBezTo>
                  <a:pt x="423596" y="69009"/>
                  <a:pt x="423596" y="68250"/>
                  <a:pt x="418281" y="65216"/>
                </a:cubicBezTo>
                <a:cubicBezTo>
                  <a:pt x="400815" y="55354"/>
                  <a:pt x="382590" y="46250"/>
                  <a:pt x="365124" y="37146"/>
                </a:cubicBezTo>
                <a:cubicBezTo>
                  <a:pt x="362087" y="36388"/>
                  <a:pt x="360568" y="34870"/>
                  <a:pt x="358290" y="33353"/>
                </a:cubicBezTo>
                <a:close/>
                <a:moveTo>
                  <a:pt x="365884" y="15904"/>
                </a:moveTo>
                <a:cubicBezTo>
                  <a:pt x="362087" y="15146"/>
                  <a:pt x="359049" y="15904"/>
                  <a:pt x="358290" y="18180"/>
                </a:cubicBezTo>
                <a:cubicBezTo>
                  <a:pt x="358290" y="18939"/>
                  <a:pt x="358290" y="18939"/>
                  <a:pt x="358290" y="18939"/>
                </a:cubicBezTo>
                <a:cubicBezTo>
                  <a:pt x="361327" y="18939"/>
                  <a:pt x="365124" y="19698"/>
                  <a:pt x="368921" y="21215"/>
                </a:cubicBezTo>
                <a:cubicBezTo>
                  <a:pt x="380312" y="27284"/>
                  <a:pt x="391703" y="32594"/>
                  <a:pt x="402334" y="38663"/>
                </a:cubicBezTo>
                <a:cubicBezTo>
                  <a:pt x="396259" y="34112"/>
                  <a:pt x="390184" y="29560"/>
                  <a:pt x="384868" y="25767"/>
                </a:cubicBezTo>
                <a:cubicBezTo>
                  <a:pt x="380312" y="23491"/>
                  <a:pt x="375756" y="21215"/>
                  <a:pt x="371199" y="18939"/>
                </a:cubicBezTo>
                <a:cubicBezTo>
                  <a:pt x="368921" y="18180"/>
                  <a:pt x="367402" y="16663"/>
                  <a:pt x="365884" y="15904"/>
                </a:cubicBezTo>
                <a:close/>
                <a:moveTo>
                  <a:pt x="358053" y="862"/>
                </a:moveTo>
                <a:cubicBezTo>
                  <a:pt x="374569" y="-4721"/>
                  <a:pt x="398347" y="18180"/>
                  <a:pt x="411446" y="29560"/>
                </a:cubicBezTo>
                <a:cubicBezTo>
                  <a:pt x="462325" y="72802"/>
                  <a:pt x="513203" y="115286"/>
                  <a:pt x="564081" y="158528"/>
                </a:cubicBezTo>
                <a:cubicBezTo>
                  <a:pt x="583825" y="174460"/>
                  <a:pt x="617997" y="193426"/>
                  <a:pt x="588381" y="218461"/>
                </a:cubicBezTo>
                <a:cubicBezTo>
                  <a:pt x="542059" y="257152"/>
                  <a:pt x="495737" y="296601"/>
                  <a:pt x="449415" y="335291"/>
                </a:cubicBezTo>
                <a:cubicBezTo>
                  <a:pt x="430431" y="351981"/>
                  <a:pt x="386387" y="407362"/>
                  <a:pt x="355252" y="397500"/>
                </a:cubicBezTo>
                <a:cubicBezTo>
                  <a:pt x="337027" y="392189"/>
                  <a:pt x="343862" y="358809"/>
                  <a:pt x="343862" y="346671"/>
                </a:cubicBezTo>
                <a:cubicBezTo>
                  <a:pt x="343862" y="314808"/>
                  <a:pt x="321080" y="302670"/>
                  <a:pt x="292224" y="299635"/>
                </a:cubicBezTo>
                <a:cubicBezTo>
                  <a:pt x="287668" y="299635"/>
                  <a:pt x="278555" y="297359"/>
                  <a:pt x="277036" y="292808"/>
                </a:cubicBezTo>
                <a:cubicBezTo>
                  <a:pt x="268683" y="273083"/>
                  <a:pt x="272480" y="250324"/>
                  <a:pt x="272480" y="229840"/>
                </a:cubicBezTo>
                <a:lnTo>
                  <a:pt x="272480" y="131217"/>
                </a:lnTo>
                <a:cubicBezTo>
                  <a:pt x="272480" y="114527"/>
                  <a:pt x="274758" y="103906"/>
                  <a:pt x="292983" y="99355"/>
                </a:cubicBezTo>
                <a:cubicBezTo>
                  <a:pt x="307412" y="95561"/>
                  <a:pt x="330952" y="107700"/>
                  <a:pt x="338546" y="85699"/>
                </a:cubicBezTo>
                <a:cubicBezTo>
                  <a:pt x="346140" y="65216"/>
                  <a:pt x="343862" y="43215"/>
                  <a:pt x="343862" y="21973"/>
                </a:cubicBezTo>
                <a:cubicBezTo>
                  <a:pt x="343862" y="21215"/>
                  <a:pt x="343102" y="20456"/>
                  <a:pt x="343862" y="19698"/>
                </a:cubicBezTo>
                <a:cubicBezTo>
                  <a:pt x="343862" y="18939"/>
                  <a:pt x="343862" y="18180"/>
                  <a:pt x="344621" y="17422"/>
                </a:cubicBezTo>
                <a:cubicBezTo>
                  <a:pt x="347849" y="7749"/>
                  <a:pt x="352547" y="2723"/>
                  <a:pt x="358053" y="862"/>
                </a:cubicBezTo>
                <a:close/>
              </a:path>
            </a:pathLst>
          </a:custGeom>
          <a:solidFill>
            <a:srgbClr val="143B68"/>
          </a:solidFill>
          <a:ln>
            <a:noFill/>
          </a:ln>
        </p:spPr>
      </p:sp>
      <p:sp>
        <p:nvSpPr>
          <p:cNvPr id="1049637" name="流程图: 过程 1366"/>
          <p:cNvSpPr/>
          <p:nvPr/>
        </p:nvSpPr>
        <p:spPr>
          <a:xfrm>
            <a:off x="8255731" y="5595871"/>
            <a:ext cx="3579953" cy="1171978"/>
          </a:xfrm>
          <a:prstGeom prst="flowChartProcess">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3600" b="1" dirty="0">
                <a:solidFill>
                  <a:schemeClr val="tx1"/>
                </a:solidFill>
              </a:rPr>
              <a:t>速赢方案</a:t>
            </a:r>
            <a:endParaRPr lang="en-US" altLang="zh-CN" sz="3600" b="1" dirty="0">
              <a:solidFill>
                <a:schemeClr val="tx1"/>
              </a:solidFill>
            </a:endParaRPr>
          </a:p>
          <a:p>
            <a:pPr marL="342900" indent="-342900">
              <a:buFont typeface="Arial" panose="020B0604020202020204" pitchFamily="34" charset="0"/>
              <a:buChar char="•"/>
            </a:pPr>
            <a:r>
              <a:rPr lang="zh-CN" altLang="en-US" sz="2000" dirty="0">
                <a:solidFill>
                  <a:schemeClr val="tx1"/>
                </a:solidFill>
              </a:rPr>
              <a:t>后续项目建设的指导原则 </a:t>
            </a:r>
            <a:endParaRPr lang="zh-CN" altLang="en-US" sz="2000" dirty="0">
              <a:solidFill>
                <a:schemeClr val="tx1"/>
              </a:solidFill>
            </a:endParaRPr>
          </a:p>
        </p:txBody>
      </p:sp>
      <p:cxnSp>
        <p:nvCxnSpPr>
          <p:cNvPr id="3145730" name="直接连接符 1367"/>
          <p:cNvCxnSpPr/>
          <p:nvPr/>
        </p:nvCxnSpPr>
        <p:spPr>
          <a:xfrm flipH="1">
            <a:off x="6404118" y="194408"/>
            <a:ext cx="1457698"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45731" name="直接连接符 1368"/>
          <p:cNvCxnSpPr/>
          <p:nvPr/>
        </p:nvCxnSpPr>
        <p:spPr>
          <a:xfrm>
            <a:off x="6404118" y="802086"/>
            <a:ext cx="3268569"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49638" name="îś1íḍé"/>
          <p:cNvSpPr txBox="1"/>
          <p:nvPr/>
        </p:nvSpPr>
        <p:spPr bwMode="auto">
          <a:xfrm>
            <a:off x="6302520" y="177722"/>
            <a:ext cx="5842251" cy="654937"/>
          </a:xfrm>
          <a:prstGeom prst="rect">
            <a:avLst/>
          </a:prstGeom>
          <a:noFill/>
          <a:ln>
            <a:noFill/>
          </a:ln>
        </p:spPr>
        <p:txBody>
          <a:bodyPr wrap="square" lIns="90000" tIns="46800" rIns="90000" bIns="46800" anchor="ctr" anchorCtr="0">
            <a:no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spcBef>
                <a:spcPct val="0"/>
              </a:spcBef>
            </a:pPr>
            <a:r>
              <a:rPr lang="zh-CN" altLang="en-US" sz="2400" b="1" dirty="0">
                <a:solidFill>
                  <a:schemeClr val="tx2"/>
                </a:solidFill>
              </a:rPr>
              <a:t>在业务战略的指导下，进行</a:t>
            </a:r>
            <a:r>
              <a:rPr lang="en-US" altLang="zh-CN" sz="2400" b="1" dirty="0">
                <a:solidFill>
                  <a:schemeClr val="tx2"/>
                </a:solidFill>
              </a:rPr>
              <a:t>IT</a:t>
            </a:r>
            <a:r>
              <a:rPr lang="zh-CN" altLang="en-US" sz="2400" b="1" dirty="0">
                <a:solidFill>
                  <a:schemeClr val="tx2"/>
                </a:solidFill>
              </a:rPr>
              <a:t>的战略规划</a:t>
            </a:r>
            <a:endParaRPr lang="zh-CN" altLang="en-US" sz="2400" b="1" dirty="0">
              <a:solidFill>
                <a:schemeClr val="tx2"/>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145732" name="直接连接符 4"/>
          <p:cNvCxnSpPr/>
          <p:nvPr/>
        </p:nvCxnSpPr>
        <p:spPr>
          <a:xfrm flipH="1">
            <a:off x="347194" y="267182"/>
            <a:ext cx="1457698"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45733" name="直接连接符 5"/>
          <p:cNvCxnSpPr/>
          <p:nvPr/>
        </p:nvCxnSpPr>
        <p:spPr>
          <a:xfrm>
            <a:off x="347194" y="1229022"/>
            <a:ext cx="3268569"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49644" name="îś1íḍé"/>
          <p:cNvSpPr txBox="1"/>
          <p:nvPr/>
        </p:nvSpPr>
        <p:spPr bwMode="auto">
          <a:xfrm>
            <a:off x="245596" y="405037"/>
            <a:ext cx="11689416" cy="654937"/>
          </a:xfrm>
          <a:prstGeom prst="rect">
            <a:avLst/>
          </a:prstGeom>
          <a:noFill/>
          <a:ln>
            <a:noFill/>
          </a:ln>
        </p:spPr>
        <p:txBody>
          <a:bodyPr wrap="square" lIns="90000" tIns="46800" rIns="90000" bIns="46800" anchor="ctr" anchorCtr="0">
            <a:no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spcBef>
                <a:spcPct val="0"/>
              </a:spcBef>
            </a:pPr>
            <a:r>
              <a:rPr lang="zh-CN" altLang="en-US" sz="2800" b="1" dirty="0">
                <a:solidFill>
                  <a:schemeClr val="tx2"/>
                </a:solidFill>
              </a:rPr>
              <a:t>从汽车行业信息化应用模型出发来整理XX公司信息化的关注重点和所要落实的核心应用平台</a:t>
            </a:r>
            <a:endParaRPr lang="zh-CN" altLang="en-US" sz="2800" b="1" dirty="0">
              <a:solidFill>
                <a:schemeClr val="tx2"/>
              </a:solidFill>
            </a:endParaRPr>
          </a:p>
        </p:txBody>
      </p:sp>
      <p:grpSp>
        <p:nvGrpSpPr>
          <p:cNvPr id="191" name="组合 40"/>
          <p:cNvGrpSpPr/>
          <p:nvPr/>
        </p:nvGrpSpPr>
        <p:grpSpPr>
          <a:xfrm>
            <a:off x="476381" y="1398071"/>
            <a:ext cx="11189690" cy="5447818"/>
            <a:chOff x="376488" y="1143000"/>
            <a:chExt cx="8315075" cy="5168900"/>
          </a:xfrm>
        </p:grpSpPr>
        <p:sp>
          <p:nvSpPr>
            <p:cNvPr id="1049645" name="Rectangle 137"/>
            <p:cNvSpPr>
              <a:spLocks noChangeArrowheads="1"/>
            </p:cNvSpPr>
            <p:nvPr/>
          </p:nvSpPr>
          <p:spPr bwMode="auto">
            <a:xfrm>
              <a:off x="520700" y="1371600"/>
              <a:ext cx="304800" cy="4876800"/>
            </a:xfrm>
            <a:prstGeom prst="rect">
              <a:avLst/>
            </a:prstGeom>
            <a:gradFill rotWithShape="1">
              <a:gsLst>
                <a:gs pos="0">
                  <a:srgbClr val="FFFFFF"/>
                </a:gs>
                <a:gs pos="100000">
                  <a:srgbClr val="EAEAEA">
                    <a:alpha val="95000"/>
                  </a:srgbClr>
                </a:gs>
              </a:gsLst>
              <a:path path="shape">
                <a:fillToRect l="50000" t="50000" r="50000" b="50000"/>
              </a:path>
            </a:gradFill>
            <a:ln>
              <a:noFill/>
            </a:ln>
            <a:effectLst/>
          </p:spPr>
          <p:txBody>
            <a:bodyPr wrap="none" lIns="45720" rIns="45720" anchor="ctr"/>
            <a:lstStyle/>
            <a:p>
              <a:pPr algn="ctr"/>
              <a:endParaRPr lang="zh-CN" altLang="en-US"/>
            </a:p>
          </p:txBody>
        </p:sp>
        <p:sp>
          <p:nvSpPr>
            <p:cNvPr id="1049646" name="Rectangle 8"/>
            <p:cNvSpPr>
              <a:spLocks noChangeArrowheads="1"/>
            </p:cNvSpPr>
            <p:nvPr/>
          </p:nvSpPr>
          <p:spPr bwMode="auto">
            <a:xfrm>
              <a:off x="1123950" y="1663700"/>
              <a:ext cx="7562850" cy="4572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企业级数据仓库及商业智能 </a:t>
              </a:r>
              <a:endParaRPr lang="zh-CN" altLang="en-US" sz="1400" b="1"/>
            </a:p>
          </p:txBody>
        </p:sp>
        <p:sp>
          <p:nvSpPr>
            <p:cNvPr id="1049647" name="Rectangle 19"/>
            <p:cNvSpPr>
              <a:spLocks noChangeArrowheads="1"/>
            </p:cNvSpPr>
            <p:nvPr/>
          </p:nvSpPr>
          <p:spPr bwMode="auto">
            <a:xfrm>
              <a:off x="2819400" y="3335338"/>
              <a:ext cx="4191000" cy="1985962"/>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企业资源管理</a:t>
              </a:r>
              <a:endParaRPr lang="zh-CN" altLang="en-US" sz="1400" b="1"/>
            </a:p>
          </p:txBody>
        </p:sp>
        <p:sp>
          <p:nvSpPr>
            <p:cNvPr id="1049648" name="Rectangle 20"/>
            <p:cNvSpPr>
              <a:spLocks noChangeArrowheads="1"/>
            </p:cNvSpPr>
            <p:nvPr/>
          </p:nvSpPr>
          <p:spPr bwMode="auto">
            <a:xfrm>
              <a:off x="1123950" y="3321050"/>
              <a:ext cx="1619250" cy="253365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供应链管理</a:t>
              </a:r>
              <a:endParaRPr lang="zh-CN" altLang="en-US" sz="1400" b="1"/>
            </a:p>
          </p:txBody>
        </p:sp>
        <p:sp>
          <p:nvSpPr>
            <p:cNvPr id="1049649" name="Rectangle 21"/>
            <p:cNvSpPr>
              <a:spLocks noChangeArrowheads="1"/>
            </p:cNvSpPr>
            <p:nvPr/>
          </p:nvSpPr>
          <p:spPr bwMode="auto">
            <a:xfrm>
              <a:off x="1157288" y="5930900"/>
              <a:ext cx="7529512" cy="3810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数据总线</a:t>
              </a:r>
              <a:endParaRPr lang="zh-CN" altLang="en-US" sz="1400" b="1"/>
            </a:p>
          </p:txBody>
        </p:sp>
        <p:sp>
          <p:nvSpPr>
            <p:cNvPr id="1049650" name="Rectangle 22"/>
            <p:cNvSpPr>
              <a:spLocks noChangeArrowheads="1"/>
            </p:cNvSpPr>
            <p:nvPr/>
          </p:nvSpPr>
          <p:spPr bwMode="auto">
            <a:xfrm>
              <a:off x="7086600" y="3351213"/>
              <a:ext cx="1600200" cy="2503487"/>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营销管理</a:t>
              </a:r>
              <a:endParaRPr lang="zh-CN" altLang="en-US" sz="1400" b="1"/>
            </a:p>
          </p:txBody>
        </p:sp>
        <p:sp>
          <p:nvSpPr>
            <p:cNvPr id="1049651" name="Rectangle 24"/>
            <p:cNvSpPr>
              <a:spLocks noChangeArrowheads="1"/>
            </p:cNvSpPr>
            <p:nvPr/>
          </p:nvSpPr>
          <p:spPr bwMode="auto">
            <a:xfrm>
              <a:off x="1143000" y="1143000"/>
              <a:ext cx="7548563" cy="4445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协作门户</a:t>
              </a:r>
              <a:endParaRPr lang="zh-CN" altLang="en-US" sz="1400" b="1"/>
            </a:p>
          </p:txBody>
        </p:sp>
        <p:sp>
          <p:nvSpPr>
            <p:cNvPr id="1049652" name="Rectangle 108"/>
            <p:cNvSpPr>
              <a:spLocks noChangeArrowheads="1"/>
            </p:cNvSpPr>
            <p:nvPr/>
          </p:nvSpPr>
          <p:spPr bwMode="auto">
            <a:xfrm>
              <a:off x="2819400" y="5400675"/>
              <a:ext cx="4191000" cy="454025"/>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生产作业管控</a:t>
              </a:r>
              <a:endParaRPr lang="zh-CN" altLang="en-US" sz="1400" b="1"/>
            </a:p>
          </p:txBody>
        </p:sp>
        <p:sp>
          <p:nvSpPr>
            <p:cNvPr id="1049653" name="Rectangle 112"/>
            <p:cNvSpPr>
              <a:spLocks noChangeArrowheads="1"/>
            </p:cNvSpPr>
            <p:nvPr/>
          </p:nvSpPr>
          <p:spPr bwMode="auto">
            <a:xfrm>
              <a:off x="1123950" y="2197100"/>
              <a:ext cx="7562850" cy="10668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产品管理</a:t>
              </a:r>
              <a:endParaRPr lang="zh-CN" altLang="en-US" sz="1400" b="1"/>
            </a:p>
          </p:txBody>
        </p:sp>
        <p:sp>
          <p:nvSpPr>
            <p:cNvPr id="1049654" name="Rectangle 9"/>
            <p:cNvSpPr>
              <a:spLocks noChangeArrowheads="1"/>
            </p:cNvSpPr>
            <p:nvPr/>
          </p:nvSpPr>
          <p:spPr bwMode="auto">
            <a:xfrm>
              <a:off x="1879600" y="2514600"/>
              <a:ext cx="1473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en-US" altLang="zh-CN" sz="1400" b="1">
                  <a:solidFill>
                    <a:schemeClr val="bg1"/>
                  </a:solidFill>
                </a:rPr>
                <a:t>PDM</a:t>
              </a:r>
              <a:endParaRPr lang="en-US" altLang="zh-CN" sz="1400" b="1">
                <a:solidFill>
                  <a:schemeClr val="bg1"/>
                </a:solidFill>
              </a:endParaRPr>
            </a:p>
          </p:txBody>
        </p:sp>
        <p:sp>
          <p:nvSpPr>
            <p:cNvPr id="1049655" name="Rectangle 109"/>
            <p:cNvSpPr>
              <a:spLocks noChangeArrowheads="1"/>
            </p:cNvSpPr>
            <p:nvPr/>
          </p:nvSpPr>
          <p:spPr bwMode="auto">
            <a:xfrm>
              <a:off x="3486150" y="2527300"/>
              <a:ext cx="13843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产品配置管理</a:t>
              </a:r>
              <a:endParaRPr lang="zh-CN" altLang="en-US" sz="1400" b="1">
                <a:solidFill>
                  <a:schemeClr val="bg1"/>
                </a:solidFill>
              </a:endParaRPr>
            </a:p>
          </p:txBody>
        </p:sp>
        <p:sp>
          <p:nvSpPr>
            <p:cNvPr id="1049656" name="Rectangle 110"/>
            <p:cNvSpPr>
              <a:spLocks noChangeArrowheads="1"/>
            </p:cNvSpPr>
            <p:nvPr/>
          </p:nvSpPr>
          <p:spPr bwMode="auto">
            <a:xfrm>
              <a:off x="5010150" y="2527300"/>
              <a:ext cx="13843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产品</a:t>
              </a:r>
              <a:r>
                <a:rPr lang="en-US" altLang="zh-CN" sz="1400" b="1">
                  <a:solidFill>
                    <a:schemeClr val="bg1"/>
                  </a:solidFill>
                </a:rPr>
                <a:t>BOM</a:t>
              </a:r>
              <a:r>
                <a:rPr lang="zh-CN" altLang="en-US" sz="1400" b="1">
                  <a:solidFill>
                    <a:schemeClr val="bg1"/>
                  </a:solidFill>
                </a:rPr>
                <a:t>管理</a:t>
              </a:r>
              <a:endParaRPr lang="zh-CN" altLang="en-US" sz="1400" b="1">
                <a:solidFill>
                  <a:schemeClr val="bg1"/>
                </a:solidFill>
              </a:endParaRPr>
            </a:p>
          </p:txBody>
        </p:sp>
        <p:sp>
          <p:nvSpPr>
            <p:cNvPr id="1049657" name="Rectangle 111"/>
            <p:cNvSpPr>
              <a:spLocks noChangeArrowheads="1"/>
            </p:cNvSpPr>
            <p:nvPr/>
          </p:nvSpPr>
          <p:spPr bwMode="auto">
            <a:xfrm>
              <a:off x="6534150" y="2527300"/>
              <a:ext cx="13843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产品更改管理</a:t>
              </a:r>
              <a:endParaRPr lang="zh-CN" altLang="en-US" sz="1400" b="1">
                <a:solidFill>
                  <a:schemeClr val="bg1"/>
                </a:solidFill>
              </a:endParaRPr>
            </a:p>
          </p:txBody>
        </p:sp>
        <p:sp>
          <p:nvSpPr>
            <p:cNvPr id="1049658" name="Rectangle 113"/>
            <p:cNvSpPr>
              <a:spLocks noChangeArrowheads="1"/>
            </p:cNvSpPr>
            <p:nvPr/>
          </p:nvSpPr>
          <p:spPr bwMode="auto">
            <a:xfrm>
              <a:off x="1320800" y="37211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供应商管理</a:t>
              </a:r>
              <a:endParaRPr lang="zh-CN" altLang="en-US" sz="1400" b="1">
                <a:solidFill>
                  <a:schemeClr val="bg1"/>
                </a:solidFill>
              </a:endParaRPr>
            </a:p>
          </p:txBody>
        </p:sp>
        <p:sp>
          <p:nvSpPr>
            <p:cNvPr id="1049659" name="Rectangle 114"/>
            <p:cNvSpPr>
              <a:spLocks noChangeArrowheads="1"/>
            </p:cNvSpPr>
            <p:nvPr/>
          </p:nvSpPr>
          <p:spPr bwMode="auto">
            <a:xfrm>
              <a:off x="1320800" y="44069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采购寻源</a:t>
              </a:r>
              <a:endParaRPr lang="zh-CN" altLang="en-US" sz="1400" b="1">
                <a:solidFill>
                  <a:schemeClr val="bg1"/>
                </a:solidFill>
              </a:endParaRPr>
            </a:p>
          </p:txBody>
        </p:sp>
        <p:sp>
          <p:nvSpPr>
            <p:cNvPr id="1049660" name="Rectangle 115"/>
            <p:cNvSpPr>
              <a:spLocks noChangeArrowheads="1"/>
            </p:cNvSpPr>
            <p:nvPr/>
          </p:nvSpPr>
          <p:spPr bwMode="auto">
            <a:xfrm>
              <a:off x="1320800" y="50927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物流配送</a:t>
              </a:r>
              <a:endParaRPr lang="zh-CN" altLang="en-US" sz="1400" b="1">
                <a:solidFill>
                  <a:schemeClr val="bg1"/>
                </a:solidFill>
              </a:endParaRPr>
            </a:p>
          </p:txBody>
        </p:sp>
        <p:sp>
          <p:nvSpPr>
            <p:cNvPr id="1049661" name="Rectangle 116"/>
            <p:cNvSpPr>
              <a:spLocks noChangeArrowheads="1"/>
            </p:cNvSpPr>
            <p:nvPr/>
          </p:nvSpPr>
          <p:spPr bwMode="auto">
            <a:xfrm>
              <a:off x="2971800" y="37973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财务管控</a:t>
              </a:r>
              <a:endParaRPr lang="zh-CN" altLang="en-US" sz="1400" b="1">
                <a:solidFill>
                  <a:schemeClr val="bg1"/>
                </a:solidFill>
              </a:endParaRPr>
            </a:p>
          </p:txBody>
        </p:sp>
        <p:sp>
          <p:nvSpPr>
            <p:cNvPr id="1049662" name="Rectangle 117"/>
            <p:cNvSpPr>
              <a:spLocks noChangeArrowheads="1"/>
            </p:cNvSpPr>
            <p:nvPr/>
          </p:nvSpPr>
          <p:spPr bwMode="auto">
            <a:xfrm>
              <a:off x="4267200" y="3797300"/>
              <a:ext cx="12954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生产管理</a:t>
              </a:r>
              <a:endParaRPr lang="zh-CN" altLang="en-US" sz="1400" b="1">
                <a:solidFill>
                  <a:schemeClr val="bg1"/>
                </a:solidFill>
              </a:endParaRPr>
            </a:p>
          </p:txBody>
        </p:sp>
        <p:sp>
          <p:nvSpPr>
            <p:cNvPr id="1049663" name="Rectangle 118"/>
            <p:cNvSpPr>
              <a:spLocks noChangeArrowheads="1"/>
            </p:cNvSpPr>
            <p:nvPr/>
          </p:nvSpPr>
          <p:spPr bwMode="auto">
            <a:xfrm>
              <a:off x="3581400" y="44958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物料管理</a:t>
              </a:r>
              <a:endParaRPr lang="zh-CN" altLang="en-US" sz="1400" b="1">
                <a:solidFill>
                  <a:schemeClr val="bg1"/>
                </a:solidFill>
              </a:endParaRPr>
            </a:p>
          </p:txBody>
        </p:sp>
        <p:sp>
          <p:nvSpPr>
            <p:cNvPr id="1049664" name="Rectangle 119"/>
            <p:cNvSpPr>
              <a:spLocks noChangeArrowheads="1"/>
            </p:cNvSpPr>
            <p:nvPr/>
          </p:nvSpPr>
          <p:spPr bwMode="auto">
            <a:xfrm>
              <a:off x="4876800" y="4495800"/>
              <a:ext cx="12954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人力资源管理</a:t>
              </a:r>
              <a:endParaRPr lang="zh-CN" altLang="en-US" sz="1400" b="1">
                <a:solidFill>
                  <a:schemeClr val="bg1"/>
                </a:solidFill>
              </a:endParaRPr>
            </a:p>
          </p:txBody>
        </p:sp>
        <p:sp>
          <p:nvSpPr>
            <p:cNvPr id="1049665" name="Rectangle 122"/>
            <p:cNvSpPr>
              <a:spLocks noChangeArrowheads="1"/>
            </p:cNvSpPr>
            <p:nvPr/>
          </p:nvSpPr>
          <p:spPr bwMode="auto">
            <a:xfrm>
              <a:off x="7239000" y="44069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经销管理</a:t>
              </a:r>
              <a:endParaRPr lang="zh-CN" altLang="en-US" sz="1400" b="1">
                <a:solidFill>
                  <a:schemeClr val="bg1"/>
                </a:solidFill>
              </a:endParaRPr>
            </a:p>
          </p:txBody>
        </p:sp>
        <p:sp>
          <p:nvSpPr>
            <p:cNvPr id="1049666" name="Rectangle 123"/>
            <p:cNvSpPr>
              <a:spLocks noChangeArrowheads="1"/>
            </p:cNvSpPr>
            <p:nvPr/>
          </p:nvSpPr>
          <p:spPr bwMode="auto">
            <a:xfrm>
              <a:off x="7251700" y="50927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服务与备件</a:t>
              </a:r>
              <a:endParaRPr lang="zh-CN" altLang="en-US" sz="1400" b="1">
                <a:solidFill>
                  <a:schemeClr val="bg1"/>
                </a:solidFill>
              </a:endParaRPr>
            </a:p>
            <a:p>
              <a:pPr algn="ctr" eaLnBrk="1" hangingPunct="1"/>
              <a:r>
                <a:rPr lang="zh-CN" altLang="en-US" sz="1400" b="1">
                  <a:solidFill>
                    <a:schemeClr val="bg1"/>
                  </a:solidFill>
                </a:rPr>
                <a:t>管理</a:t>
              </a:r>
              <a:endParaRPr lang="zh-CN" altLang="en-US" sz="1400" b="1">
                <a:solidFill>
                  <a:schemeClr val="bg1"/>
                </a:solidFill>
              </a:endParaRPr>
            </a:p>
          </p:txBody>
        </p:sp>
        <p:sp>
          <p:nvSpPr>
            <p:cNvPr id="1049667" name="Rectangle 125"/>
            <p:cNvSpPr>
              <a:spLocks noChangeArrowheads="1"/>
            </p:cNvSpPr>
            <p:nvPr/>
          </p:nvSpPr>
          <p:spPr bwMode="auto">
            <a:xfrm>
              <a:off x="7239000" y="37211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客户管理</a:t>
              </a:r>
              <a:endParaRPr lang="zh-CN" altLang="en-US" sz="1400" b="1">
                <a:solidFill>
                  <a:schemeClr val="bg1"/>
                </a:solidFill>
              </a:endParaRPr>
            </a:p>
          </p:txBody>
        </p:sp>
        <p:sp>
          <p:nvSpPr>
            <p:cNvPr id="1049668" name="AutoShape 126"/>
            <p:cNvSpPr/>
            <p:nvPr/>
          </p:nvSpPr>
          <p:spPr bwMode="auto">
            <a:xfrm>
              <a:off x="914400" y="1676400"/>
              <a:ext cx="152400" cy="4178300"/>
            </a:xfrm>
            <a:prstGeom prst="leftBrace">
              <a:avLst>
                <a:gd name="adj1" fmla="val 228472"/>
                <a:gd name="adj2" fmla="val 49306"/>
              </a:avLst>
            </a:prstGeom>
            <a:noFill/>
            <a:ln w="12700">
              <a:solidFill>
                <a:schemeClr val="bg2"/>
              </a:solidFill>
              <a:round/>
            </a:ln>
            <a:effectLst/>
          </p:spPr>
          <p:txBody>
            <a:bodyPr wrap="none" lIns="45720" rIns="45720" anchor="ctr"/>
            <a:lstStyle/>
            <a:p>
              <a:pPr algn="ctr"/>
              <a:endParaRPr lang="zh-CN" altLang="en-US"/>
            </a:p>
          </p:txBody>
        </p:sp>
        <p:sp>
          <p:nvSpPr>
            <p:cNvPr id="1049669" name="Text Box 128"/>
            <p:cNvSpPr txBox="1">
              <a:spLocks noChangeArrowheads="1"/>
            </p:cNvSpPr>
            <p:nvPr/>
          </p:nvSpPr>
          <p:spPr bwMode="auto">
            <a:xfrm>
              <a:off x="376488" y="3581400"/>
              <a:ext cx="596444" cy="361494"/>
            </a:xfrm>
            <a:prstGeom prst="rect">
              <a:avLst/>
            </a:prstGeom>
            <a:solidFill>
              <a:schemeClr val="bg1">
                <a:alpha val="62000"/>
              </a:schemeClr>
            </a:solidFill>
            <a:ln>
              <a:noFill/>
            </a:ln>
            <a:effectLst/>
          </p:spPr>
          <p:txBody>
            <a:bodyPr wrap="none" lIns="45720" rIns="45720" anchorCtr="1">
              <a:spAutoFit/>
            </a:bodyPr>
            <a:lstStyle/>
            <a:p>
              <a:pPr algn="ctr"/>
              <a:r>
                <a:rPr lang="zh-CN" altLang="en-US" sz="1400" b="1"/>
                <a:t>应用集成</a:t>
              </a:r>
              <a:endParaRPr lang="zh-CN" altLang="en-US" sz="1400" b="1"/>
            </a:p>
          </p:txBody>
        </p:sp>
        <p:sp>
          <p:nvSpPr>
            <p:cNvPr id="1049670" name="Text Box 135"/>
            <p:cNvSpPr txBox="1">
              <a:spLocks noChangeArrowheads="1"/>
            </p:cNvSpPr>
            <p:nvPr/>
          </p:nvSpPr>
          <p:spPr bwMode="auto">
            <a:xfrm>
              <a:off x="376488" y="1219200"/>
              <a:ext cx="596444" cy="361494"/>
            </a:xfrm>
            <a:prstGeom prst="rect">
              <a:avLst/>
            </a:prstGeom>
            <a:solidFill>
              <a:schemeClr val="bg1">
                <a:alpha val="62000"/>
              </a:schemeClr>
            </a:solidFill>
            <a:ln>
              <a:noFill/>
            </a:ln>
            <a:effectLst/>
          </p:spPr>
          <p:txBody>
            <a:bodyPr wrap="none" lIns="45720" rIns="45720" anchorCtr="1">
              <a:spAutoFit/>
            </a:bodyPr>
            <a:lstStyle/>
            <a:p>
              <a:pPr algn="ctr"/>
              <a:r>
                <a:rPr lang="zh-CN" altLang="en-US" sz="1400" b="1"/>
                <a:t>界面集成</a:t>
              </a:r>
              <a:endParaRPr lang="zh-CN" altLang="en-US" sz="1400" b="1"/>
            </a:p>
          </p:txBody>
        </p:sp>
        <p:sp>
          <p:nvSpPr>
            <p:cNvPr id="1049671" name="Text Box 136"/>
            <p:cNvSpPr txBox="1">
              <a:spLocks noChangeArrowheads="1"/>
            </p:cNvSpPr>
            <p:nvPr/>
          </p:nvSpPr>
          <p:spPr bwMode="auto">
            <a:xfrm>
              <a:off x="376488" y="5943600"/>
              <a:ext cx="596444" cy="361494"/>
            </a:xfrm>
            <a:prstGeom prst="rect">
              <a:avLst/>
            </a:prstGeom>
            <a:solidFill>
              <a:schemeClr val="bg1">
                <a:alpha val="62000"/>
              </a:schemeClr>
            </a:solidFill>
            <a:ln>
              <a:noFill/>
            </a:ln>
            <a:effectLst/>
          </p:spPr>
          <p:txBody>
            <a:bodyPr wrap="none" lIns="45720" rIns="45720" anchorCtr="1">
              <a:spAutoFit/>
            </a:bodyPr>
            <a:lstStyle/>
            <a:p>
              <a:pPr algn="ctr"/>
              <a:r>
                <a:rPr lang="zh-CN" altLang="en-US" sz="1400" b="1"/>
                <a:t>数据集成</a:t>
              </a:r>
              <a:endParaRPr lang="zh-CN" altLang="en-US" sz="1400" b="1"/>
            </a:p>
          </p:txBody>
        </p:sp>
        <p:sp>
          <p:nvSpPr>
            <p:cNvPr id="1049672" name="Rectangle 138"/>
            <p:cNvSpPr>
              <a:spLocks noChangeArrowheads="1"/>
            </p:cNvSpPr>
            <p:nvPr/>
          </p:nvSpPr>
          <p:spPr bwMode="auto">
            <a:xfrm>
              <a:off x="5638800" y="3810000"/>
              <a:ext cx="12954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销售管理</a:t>
              </a:r>
              <a:endParaRPr lang="zh-CN" altLang="en-US" sz="1400" b="1">
                <a:solidFill>
                  <a:schemeClr val="bg1"/>
                </a:solidFill>
              </a:endParaRPr>
            </a:p>
          </p:txBody>
        </p:sp>
        <p:sp>
          <p:nvSpPr>
            <p:cNvPr id="1049673" name="Rectangle 139"/>
            <p:cNvSpPr>
              <a:spLocks noChangeArrowheads="1"/>
            </p:cNvSpPr>
            <p:nvPr/>
          </p:nvSpPr>
          <p:spPr bwMode="auto">
            <a:xfrm>
              <a:off x="1130300" y="2133600"/>
              <a:ext cx="7543800" cy="3708400"/>
            </a:xfrm>
            <a:prstGeom prst="rect">
              <a:avLst/>
            </a:prstGeom>
            <a:noFill/>
            <a:ln w="76200" algn="ctr">
              <a:solidFill>
                <a:schemeClr val="hlink"/>
              </a:solidFill>
              <a:miter lim="800000"/>
            </a:ln>
            <a:effectLst/>
          </p:spPr>
          <p:txBody>
            <a:bodyPr wrap="none" lIns="45720" rIns="45720" anchor="ctr"/>
            <a:lstStyle/>
            <a:p>
              <a:pPr algn="ctr"/>
              <a:endParaRPr lang="zh-CN" altLang="en-US"/>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145734" name="直接连接符 10"/>
          <p:cNvCxnSpPr/>
          <p:nvPr/>
        </p:nvCxnSpPr>
        <p:spPr>
          <a:xfrm flipH="1">
            <a:off x="2080372" y="1426615"/>
            <a:ext cx="75773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45735" name="直接连接符 11"/>
          <p:cNvCxnSpPr/>
          <p:nvPr/>
        </p:nvCxnSpPr>
        <p:spPr>
          <a:xfrm>
            <a:off x="2080372" y="1886446"/>
            <a:ext cx="259107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49677" name="ïşļiḓé"/>
          <p:cNvSpPr txBox="1"/>
          <p:nvPr/>
        </p:nvSpPr>
        <p:spPr>
          <a:xfrm>
            <a:off x="6917456" y="1364456"/>
            <a:ext cx="466794" cy="461665"/>
          </a:xfrm>
          <a:prstGeom prst="rect">
            <a:avLst/>
          </a:prstGeom>
          <a:noFill/>
        </p:spPr>
        <p:txBody>
          <a:bodyPr wrap="none" anchor="ctr">
            <a:noAutofit/>
          </a:bodyPr>
          <a:lstStyle/>
          <a:p>
            <a:pPr algn="ctr"/>
            <a:r>
              <a:rPr lang="en-US" altLang="zh-CN" sz="2800" dirty="0">
                <a:latin typeface="Impact" panose="020B0806030902050204" pitchFamily="34" charset="0"/>
              </a:rPr>
              <a:t>01</a:t>
            </a:r>
            <a:endParaRPr lang="en-US" altLang="zh-CN" sz="2800" dirty="0">
              <a:latin typeface="Impact" panose="020B0806030902050204" pitchFamily="34" charset="0"/>
            </a:endParaRPr>
          </a:p>
        </p:txBody>
      </p:sp>
      <p:cxnSp>
        <p:nvCxnSpPr>
          <p:cNvPr id="3145736" name="直接连接符 13"/>
          <p:cNvCxnSpPr/>
          <p:nvPr/>
        </p:nvCxnSpPr>
        <p:spPr>
          <a:xfrm>
            <a:off x="7515922" y="1335681"/>
            <a:ext cx="0" cy="51921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049678" name="ïşḻîḋè"/>
          <p:cNvSpPr txBox="1"/>
          <p:nvPr/>
        </p:nvSpPr>
        <p:spPr bwMode="auto">
          <a:xfrm>
            <a:off x="7539166" y="1274802"/>
            <a:ext cx="4156278" cy="519213"/>
          </a:xfrm>
          <a:prstGeom prst="rect">
            <a:avLst/>
          </a:prstGeom>
          <a:noFill/>
          <a:ln>
            <a:noFill/>
          </a:ln>
        </p:spPr>
        <p:txBody>
          <a:bodyPr wrap="none" lIns="90000" tIns="46800" rIns="90000" bIns="46800" anchor="b" anchorCtr="0">
            <a:norm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spcBef>
                <a:spcPct val="0"/>
              </a:spcBef>
            </a:pPr>
            <a:r>
              <a:rPr lang="zh-CN" altLang="en-US" sz="2400" b="1" dirty="0"/>
              <a:t>XX公司企业应用架构设计</a:t>
            </a:r>
            <a:endParaRPr lang="en-US" altLang="zh-CN" sz="2400" b="1" dirty="0"/>
          </a:p>
        </p:txBody>
      </p:sp>
      <p:sp>
        <p:nvSpPr>
          <p:cNvPr id="1049679" name="íṩlïḍe"/>
          <p:cNvSpPr txBox="1"/>
          <p:nvPr/>
        </p:nvSpPr>
        <p:spPr>
          <a:xfrm>
            <a:off x="6917456" y="2164182"/>
            <a:ext cx="503663" cy="461665"/>
          </a:xfrm>
          <a:prstGeom prst="rect">
            <a:avLst/>
          </a:prstGeom>
          <a:noFill/>
        </p:spPr>
        <p:txBody>
          <a:bodyPr wrap="none" anchor="ctr">
            <a:noAutofit/>
          </a:bodyPr>
          <a:lstStyle/>
          <a:p>
            <a:pPr algn="ctr"/>
            <a:r>
              <a:rPr lang="en-US" altLang="zh-CN" sz="2800">
                <a:latin typeface="Impact" panose="020B0806030902050204" pitchFamily="34" charset="0"/>
              </a:rPr>
              <a:t>02</a:t>
            </a:r>
            <a:endParaRPr lang="en-US" altLang="zh-CN" sz="2800">
              <a:latin typeface="Impact" panose="020B0806030902050204" pitchFamily="34" charset="0"/>
            </a:endParaRPr>
          </a:p>
        </p:txBody>
      </p:sp>
      <p:cxnSp>
        <p:nvCxnSpPr>
          <p:cNvPr id="3145737" name="直接连接符 17"/>
          <p:cNvCxnSpPr/>
          <p:nvPr/>
        </p:nvCxnSpPr>
        <p:spPr>
          <a:xfrm>
            <a:off x="7534356" y="2135407"/>
            <a:ext cx="0" cy="519214"/>
          </a:xfrm>
          <a:prstGeom prst="line">
            <a:avLst/>
          </a:prstGeom>
          <a:ln w="2857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9680" name="ïṥļîḍê"/>
          <p:cNvSpPr txBox="1"/>
          <p:nvPr/>
        </p:nvSpPr>
        <p:spPr bwMode="auto">
          <a:xfrm>
            <a:off x="7557600" y="2074528"/>
            <a:ext cx="4156278" cy="519213"/>
          </a:xfrm>
          <a:prstGeom prst="rect">
            <a:avLst/>
          </a:prstGeom>
          <a:noFill/>
          <a:ln>
            <a:noFill/>
          </a:ln>
        </p:spPr>
        <p:txBody>
          <a:bodyPr wrap="none" lIns="90000" tIns="46800" rIns="90000" bIns="46800" anchor="b" anchorCtr="0">
            <a:norm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spcBef>
                <a:spcPct val="0"/>
              </a:spcBef>
            </a:pPr>
            <a:r>
              <a:rPr lang="zh-CN" altLang="en-US" sz="2400" b="1" dirty="0"/>
              <a:t>XX公司信息系统技术架构规划</a:t>
            </a:r>
            <a:endParaRPr lang="en-US" altLang="zh-CN" sz="2400" b="1" dirty="0"/>
          </a:p>
        </p:txBody>
      </p:sp>
      <p:sp>
        <p:nvSpPr>
          <p:cNvPr id="1049681" name="ïSlîḍê"/>
          <p:cNvSpPr txBox="1"/>
          <p:nvPr/>
        </p:nvSpPr>
        <p:spPr>
          <a:xfrm>
            <a:off x="6917456" y="2963908"/>
            <a:ext cx="513282" cy="461665"/>
          </a:xfrm>
          <a:prstGeom prst="rect">
            <a:avLst/>
          </a:prstGeom>
          <a:noFill/>
        </p:spPr>
        <p:txBody>
          <a:bodyPr wrap="none" anchor="ctr">
            <a:noAutofit/>
          </a:bodyPr>
          <a:lstStyle/>
          <a:p>
            <a:pPr algn="ctr"/>
            <a:r>
              <a:rPr lang="en-US" altLang="zh-CN" sz="2800">
                <a:latin typeface="Impact" panose="020B0806030902050204" pitchFamily="34" charset="0"/>
              </a:rPr>
              <a:t>03</a:t>
            </a:r>
            <a:endParaRPr lang="en-US" altLang="zh-CN" sz="2800">
              <a:latin typeface="Impact" panose="020B0806030902050204" pitchFamily="34" charset="0"/>
            </a:endParaRPr>
          </a:p>
        </p:txBody>
      </p:sp>
      <p:cxnSp>
        <p:nvCxnSpPr>
          <p:cNvPr id="3145738" name="直接连接符 21"/>
          <p:cNvCxnSpPr/>
          <p:nvPr/>
        </p:nvCxnSpPr>
        <p:spPr>
          <a:xfrm>
            <a:off x="7539166" y="2935133"/>
            <a:ext cx="0" cy="519214"/>
          </a:xfrm>
          <a:prstGeom prst="line">
            <a:avLst/>
          </a:prstGeom>
          <a:ln w="28575" cap="flat" cmpd="sng" algn="ctr">
            <a:solidFill>
              <a:schemeClr val="tx1"/>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9682" name="íṧ1idé"/>
          <p:cNvSpPr txBox="1"/>
          <p:nvPr/>
        </p:nvSpPr>
        <p:spPr bwMode="auto">
          <a:xfrm>
            <a:off x="7562410" y="2874254"/>
            <a:ext cx="4156278" cy="519213"/>
          </a:xfrm>
          <a:prstGeom prst="rect">
            <a:avLst/>
          </a:prstGeom>
          <a:noFill/>
          <a:ln>
            <a:noFill/>
          </a:ln>
        </p:spPr>
        <p:txBody>
          <a:bodyPr wrap="none" lIns="90000" tIns="46800" rIns="90000" bIns="46800" anchor="b" anchorCtr="0">
            <a:norm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spcBef>
                <a:spcPct val="0"/>
              </a:spcBef>
            </a:pPr>
            <a:r>
              <a:rPr lang="zh-CN" altLang="en-US" sz="2400" b="1" dirty="0"/>
              <a:t>XX公司信息化项目规划建议</a:t>
            </a:r>
            <a:endParaRPr lang="en-US" altLang="zh-CN" sz="2400" b="1" dirty="0"/>
          </a:p>
        </p:txBody>
      </p:sp>
      <p:sp>
        <p:nvSpPr>
          <p:cNvPr id="1049683" name="íṧļiḑe"/>
          <p:cNvSpPr/>
          <p:nvPr/>
        </p:nvSpPr>
        <p:spPr bwMode="auto">
          <a:xfrm>
            <a:off x="7602847" y="3464534"/>
            <a:ext cx="3610267" cy="1376408"/>
          </a:xfrm>
          <a:prstGeom prst="rect">
            <a:avLst/>
          </a:prstGeom>
          <a:noFill/>
          <a:ln>
            <a:noFill/>
          </a:ln>
        </p:spPr>
        <p:txBody>
          <a:bodyPr wrap="square" lIns="90000" tIns="46800" rIns="90000" bIns="46800" anchor="t" anchorCtr="0">
            <a:norm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285750" indent="-285750">
              <a:lnSpc>
                <a:spcPct val="130000"/>
              </a:lnSpc>
              <a:buFont typeface="Arial" panose="020B0604020202020204" pitchFamily="34" charset="0"/>
              <a:buChar char="•"/>
            </a:pPr>
            <a:r>
              <a:rPr lang="zh-CN" altLang="en-US" dirty="0">
                <a:latin typeface="微软雅黑 Light" panose="020B0502040204020203" pitchFamily="34" charset="-122"/>
                <a:ea typeface="微软雅黑 Light" panose="020B0502040204020203" pitchFamily="34" charset="-122"/>
              </a:rPr>
              <a:t>项目规划的原则及方法</a:t>
            </a:r>
            <a:endParaRPr lang="zh-CN" altLang="en-US" dirty="0">
              <a:latin typeface="微软雅黑 Light" panose="020B0502040204020203" pitchFamily="34" charset="-122"/>
              <a:ea typeface="微软雅黑 Light" panose="020B0502040204020203" pitchFamily="34" charset="-122"/>
            </a:endParaRPr>
          </a:p>
          <a:p>
            <a:pPr marL="285750" indent="-285750">
              <a:lnSpc>
                <a:spcPct val="130000"/>
              </a:lnSpc>
              <a:buFont typeface="Arial" panose="020B0604020202020204" pitchFamily="34" charset="0"/>
              <a:buChar char="•"/>
            </a:pPr>
            <a:r>
              <a:rPr lang="zh-CN" altLang="en-US" dirty="0">
                <a:latin typeface="微软雅黑 Light" panose="020B0502040204020203" pitchFamily="34" charset="-122"/>
                <a:ea typeface="微软雅黑 Light" panose="020B0502040204020203" pitchFamily="34" charset="-122"/>
              </a:rPr>
              <a:t>项目定义及分析</a:t>
            </a:r>
            <a:endParaRPr lang="zh-CN" altLang="en-US" dirty="0">
              <a:latin typeface="微软雅黑 Light" panose="020B0502040204020203" pitchFamily="34" charset="-122"/>
              <a:ea typeface="微软雅黑 Light" panose="020B0502040204020203" pitchFamily="34" charset="-122"/>
            </a:endParaRPr>
          </a:p>
          <a:p>
            <a:pPr marL="285750" indent="-285750">
              <a:lnSpc>
                <a:spcPct val="130000"/>
              </a:lnSpc>
              <a:buFont typeface="Arial" panose="020B0604020202020204" pitchFamily="34" charset="0"/>
              <a:buChar char="•"/>
            </a:pPr>
            <a:r>
              <a:rPr lang="zh-CN" altLang="en-US" dirty="0">
                <a:latin typeface="微软雅黑 Light" panose="020B0502040204020203" pitchFamily="34" charset="-122"/>
                <a:ea typeface="微软雅黑 Light" panose="020B0502040204020203" pitchFamily="34" charset="-122"/>
              </a:rPr>
              <a:t>项目实施路径规划</a:t>
            </a:r>
            <a:endParaRPr lang="zh-CN" altLang="en-US" dirty="0">
              <a:latin typeface="微软雅黑 Light" panose="020B0502040204020203" pitchFamily="34" charset="-122"/>
              <a:ea typeface="微软雅黑 Light" panose="020B0502040204020203" pitchFamily="34" charset="-122"/>
            </a:endParaRPr>
          </a:p>
        </p:txBody>
      </p:sp>
      <p:sp>
        <p:nvSpPr>
          <p:cNvPr id="1049684" name="îś1íḍé"/>
          <p:cNvSpPr txBox="1"/>
          <p:nvPr/>
        </p:nvSpPr>
        <p:spPr bwMode="auto">
          <a:xfrm>
            <a:off x="2759677" y="1261794"/>
            <a:ext cx="1139207" cy="654937"/>
          </a:xfrm>
          <a:prstGeom prst="rect">
            <a:avLst/>
          </a:prstGeom>
          <a:noFill/>
          <a:ln>
            <a:noFill/>
          </a:ln>
        </p:spPr>
        <p:txBody>
          <a:bodyPr wrap="none" lIns="90000" tIns="46800" rIns="90000" bIns="46800" anchor="ctr" anchorCtr="0">
            <a:normAutofit lnSpcReduction="10000"/>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eaLnBrk="1" hangingPunct="1">
              <a:lnSpc>
                <a:spcPct val="100000"/>
              </a:lnSpc>
              <a:spcBef>
                <a:spcPct val="0"/>
              </a:spcBef>
              <a:buFontTx/>
              <a:buNone/>
            </a:pPr>
            <a:r>
              <a:rPr lang="en-US" altLang="zh-CN" sz="4000" b="1" dirty="0">
                <a:solidFill>
                  <a:schemeClr val="tx2"/>
                </a:solidFill>
              </a:rPr>
              <a:t>content</a:t>
            </a:r>
            <a:endParaRPr lang="en-US" altLang="zh-CN" sz="4000" b="1" dirty="0">
              <a:solidFill>
                <a:schemeClr val="tx2"/>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695" name="标题 4"/>
          <p:cNvSpPr>
            <a:spLocks noGrp="1"/>
          </p:cNvSpPr>
          <p:nvPr>
            <p:ph type="title"/>
          </p:nvPr>
        </p:nvSpPr>
        <p:spPr>
          <a:xfrm>
            <a:off x="3900901" y="2981360"/>
            <a:ext cx="5980549" cy="895350"/>
          </a:xfrm>
        </p:spPr>
        <p:txBody>
          <a:bodyPr>
            <a:normAutofit/>
          </a:bodyPr>
          <a:lstStyle/>
          <a:p>
            <a:r>
              <a:rPr lang="zh-CN" altLang="en-US" sz="3600" dirty="0"/>
              <a:t>XX公司企业应用架构设计</a:t>
            </a:r>
            <a:endParaRPr lang="zh-CN" altLang="en-US" sz="3600" dirty="0"/>
          </a:p>
        </p:txBody>
      </p:sp>
      <p:sp>
        <p:nvSpPr>
          <p:cNvPr id="1049696" name="文本框 8"/>
          <p:cNvSpPr txBox="1"/>
          <p:nvPr/>
        </p:nvSpPr>
        <p:spPr>
          <a:xfrm>
            <a:off x="2749169" y="2965261"/>
            <a:ext cx="1029774" cy="895350"/>
          </a:xfrm>
          <a:prstGeom prst="rect">
            <a:avLst/>
          </a:prstGeom>
          <a:noFill/>
          <a:ln w="117475">
            <a:noFill/>
          </a:ln>
        </p:spPr>
        <p:txBody>
          <a:bodyPr wrap="none" rtlCol="0">
            <a:prstTxWarp prst="textPlai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pPr>
            <a:r>
              <a:rPr kumimoji="0" lang="en-US" altLang="zh-CN"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rPr>
              <a:t>01</a:t>
            </a:r>
            <a:endParaRPr kumimoji="0" lang="zh-CN" altLang="en-US"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699" name="标题 1"/>
          <p:cNvSpPr>
            <a:spLocks noGrp="1"/>
          </p:cNvSpPr>
          <p:nvPr>
            <p:ph type="title" idx="4294967295"/>
          </p:nvPr>
        </p:nvSpPr>
        <p:spPr>
          <a:xfrm>
            <a:off x="0" y="177237"/>
            <a:ext cx="11056471"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当前的信息化主要围绕在研发工具、财务基础核算和办公自动化，信息中心需要有计划、有步骤的推动企业信息化的建设</a:t>
            </a:r>
            <a:endParaRPr lang="en-US" altLang="zh-CN" sz="2400" dirty="0">
              <a:solidFill>
                <a:schemeClr val="bg1"/>
              </a:solidFill>
            </a:endParaRPr>
          </a:p>
        </p:txBody>
      </p:sp>
      <p:sp>
        <p:nvSpPr>
          <p:cNvPr id="1049700" name="îśḻiḋê"/>
          <p:cNvSpPr/>
          <p:nvPr/>
        </p:nvSpPr>
        <p:spPr>
          <a:xfrm>
            <a:off x="5245699" y="2278086"/>
            <a:ext cx="992734" cy="148873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049701" name="îš1iḍe"/>
          <p:cNvSpPr/>
          <p:nvPr/>
        </p:nvSpPr>
        <p:spPr>
          <a:xfrm>
            <a:off x="7878738" y="2269534"/>
            <a:ext cx="992734" cy="148873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049702" name="íşlíde"/>
          <p:cNvSpPr/>
          <p:nvPr/>
        </p:nvSpPr>
        <p:spPr>
          <a:xfrm>
            <a:off x="2612660" y="2286638"/>
            <a:ext cx="992734" cy="148873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049703" name="iSļiḑè"/>
          <p:cNvSpPr/>
          <p:nvPr/>
        </p:nvSpPr>
        <p:spPr>
          <a:xfrm>
            <a:off x="660399" y="2465520"/>
            <a:ext cx="10858500" cy="1142885"/>
          </a:xfrm>
          <a:prstGeom prst="homePlate">
            <a:avLst>
              <a:gd name="adj" fmla="val 4482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049704" name="ísḷiḋê"/>
          <p:cNvSpPr/>
          <p:nvPr/>
        </p:nvSpPr>
        <p:spPr>
          <a:xfrm>
            <a:off x="2612660" y="2278086"/>
            <a:ext cx="1520706" cy="1505835"/>
          </a:xfrm>
          <a:prstGeom prst="chevron">
            <a:avLst>
              <a:gd name="adj" fmla="val 34352"/>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049705" name="íS1íḍê"/>
          <p:cNvSpPr/>
          <p:nvPr/>
        </p:nvSpPr>
        <p:spPr>
          <a:xfrm>
            <a:off x="5245699" y="2269534"/>
            <a:ext cx="1520706" cy="1505835"/>
          </a:xfrm>
          <a:prstGeom prst="chevron">
            <a:avLst>
              <a:gd name="adj" fmla="val 343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049706" name="î$ľïḍê"/>
          <p:cNvSpPr/>
          <p:nvPr/>
        </p:nvSpPr>
        <p:spPr>
          <a:xfrm>
            <a:off x="7878738" y="2260982"/>
            <a:ext cx="1520706" cy="1505835"/>
          </a:xfrm>
          <a:prstGeom prst="chevron">
            <a:avLst>
              <a:gd name="adj" fmla="val 3435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1"/>
              </a:solidFill>
            </a:endParaRPr>
          </a:p>
        </p:txBody>
      </p:sp>
      <p:sp>
        <p:nvSpPr>
          <p:cNvPr id="1049707" name="iṡ1ïḑe"/>
          <p:cNvSpPr/>
          <p:nvPr/>
        </p:nvSpPr>
        <p:spPr bwMode="auto">
          <a:xfrm>
            <a:off x="3305158" y="2798706"/>
            <a:ext cx="432032" cy="430384"/>
          </a:xfrm>
          <a:custGeom>
            <a:avLst/>
            <a:gdLst>
              <a:gd name="connsiteX0" fmla="*/ 295780 w 336635"/>
              <a:gd name="connsiteY0" fmla="*/ 150213 h 335351"/>
              <a:gd name="connsiteX1" fmla="*/ 259128 w 336635"/>
              <a:gd name="connsiteY1" fmla="*/ 257550 h 335351"/>
              <a:gd name="connsiteX2" fmla="*/ 151791 w 336635"/>
              <a:gd name="connsiteY2" fmla="*/ 294202 h 335351"/>
              <a:gd name="connsiteX3" fmla="*/ 227713 w 336635"/>
              <a:gd name="connsiteY3" fmla="*/ 226135 h 335351"/>
              <a:gd name="connsiteX4" fmla="*/ 295780 w 336635"/>
              <a:gd name="connsiteY4" fmla="*/ 150213 h 335351"/>
              <a:gd name="connsiteX5" fmla="*/ 103605 w 336635"/>
              <a:gd name="connsiteY5" fmla="*/ 89611 h 335351"/>
              <a:gd name="connsiteX6" fmla="*/ 94601 w 336635"/>
              <a:gd name="connsiteY6" fmla="*/ 93546 h 335351"/>
              <a:gd name="connsiteX7" fmla="*/ 64478 w 336635"/>
              <a:gd name="connsiteY7" fmla="*/ 166985 h 335351"/>
              <a:gd name="connsiteX8" fmla="*/ 76265 w 336635"/>
              <a:gd name="connsiteY8" fmla="*/ 178788 h 335351"/>
              <a:gd name="connsiteX9" fmla="*/ 89362 w 336635"/>
              <a:gd name="connsiteY9" fmla="*/ 166985 h 335351"/>
              <a:gd name="connsiteX10" fmla="*/ 111627 w 336635"/>
              <a:gd name="connsiteY10" fmla="*/ 110594 h 335351"/>
              <a:gd name="connsiteX11" fmla="*/ 111627 w 336635"/>
              <a:gd name="connsiteY11" fmla="*/ 93546 h 335351"/>
              <a:gd name="connsiteX12" fmla="*/ 103605 w 336635"/>
              <a:gd name="connsiteY12" fmla="*/ 89611 h 335351"/>
              <a:gd name="connsiteX13" fmla="*/ 312658 w 336635"/>
              <a:gd name="connsiteY13" fmla="*/ 282 h 335351"/>
              <a:gd name="connsiteX14" fmla="*/ 328533 w 336635"/>
              <a:gd name="connsiteY14" fmla="*/ 8347 h 335351"/>
              <a:gd name="connsiteX15" fmla="*/ 332501 w 336635"/>
              <a:gd name="connsiteY15" fmla="*/ 47850 h 335351"/>
              <a:gd name="connsiteX16" fmla="*/ 308689 w 336635"/>
              <a:gd name="connsiteY16" fmla="*/ 92620 h 335351"/>
              <a:gd name="connsiteX17" fmla="*/ 210793 w 336635"/>
              <a:gd name="connsiteY17" fmla="*/ 209812 h 335351"/>
              <a:gd name="connsiteX18" fmla="*/ 93053 w 336635"/>
              <a:gd name="connsiteY18" fmla="*/ 307253 h 335351"/>
              <a:gd name="connsiteX19" fmla="*/ 48074 w 336635"/>
              <a:gd name="connsiteY19" fmla="*/ 332271 h 335351"/>
              <a:gd name="connsiteX20" fmla="*/ 8386 w 336635"/>
              <a:gd name="connsiteY20" fmla="*/ 327004 h 335351"/>
              <a:gd name="connsiteX21" fmla="*/ 3095 w 336635"/>
              <a:gd name="connsiteY21" fmla="*/ 287501 h 335351"/>
              <a:gd name="connsiteX22" fmla="*/ 12355 w 336635"/>
              <a:gd name="connsiteY22" fmla="*/ 267750 h 335351"/>
              <a:gd name="connsiteX23" fmla="*/ 28230 w 336635"/>
              <a:gd name="connsiteY23" fmla="*/ 242731 h 335351"/>
              <a:gd name="connsiteX24" fmla="*/ 30876 w 336635"/>
              <a:gd name="connsiteY24" fmla="*/ 237464 h 335351"/>
              <a:gd name="connsiteX25" fmla="*/ 49397 w 336635"/>
              <a:gd name="connsiteY25" fmla="*/ 265116 h 335351"/>
              <a:gd name="connsiteX26" fmla="*/ 41459 w 336635"/>
              <a:gd name="connsiteY26" fmla="*/ 279601 h 335351"/>
              <a:gd name="connsiteX27" fmla="*/ 30876 w 336635"/>
              <a:gd name="connsiteY27" fmla="*/ 304619 h 335351"/>
              <a:gd name="connsiteX28" fmla="*/ 83793 w 336635"/>
              <a:gd name="connsiteY28" fmla="*/ 275650 h 335351"/>
              <a:gd name="connsiteX29" fmla="*/ 91730 w 336635"/>
              <a:gd name="connsiteY29" fmla="*/ 271700 h 335351"/>
              <a:gd name="connsiteX30" fmla="*/ 77178 w 336635"/>
              <a:gd name="connsiteY30" fmla="*/ 258532 h 335351"/>
              <a:gd name="connsiteX31" fmla="*/ 77178 w 336635"/>
              <a:gd name="connsiteY31" fmla="*/ 76819 h 335351"/>
              <a:gd name="connsiteX32" fmla="*/ 259741 w 336635"/>
              <a:gd name="connsiteY32" fmla="*/ 76819 h 335351"/>
              <a:gd name="connsiteX33" fmla="*/ 272970 w 336635"/>
              <a:gd name="connsiteY33" fmla="*/ 91303 h 335351"/>
              <a:gd name="connsiteX34" fmla="*/ 276939 w 336635"/>
              <a:gd name="connsiteY34" fmla="*/ 83403 h 335351"/>
              <a:gd name="connsiteX35" fmla="*/ 306043 w 336635"/>
              <a:gd name="connsiteY35" fmla="*/ 30732 h 335351"/>
              <a:gd name="connsiteX36" fmla="*/ 272970 w 336635"/>
              <a:gd name="connsiteY36" fmla="*/ 46533 h 335351"/>
              <a:gd name="connsiteX37" fmla="*/ 266355 w 336635"/>
              <a:gd name="connsiteY37" fmla="*/ 49167 h 335351"/>
              <a:gd name="connsiteX38" fmla="*/ 238574 w 336635"/>
              <a:gd name="connsiteY38" fmla="*/ 30732 h 335351"/>
              <a:gd name="connsiteX39" fmla="*/ 243866 w 336635"/>
              <a:gd name="connsiteY39" fmla="*/ 28098 h 335351"/>
              <a:gd name="connsiteX40" fmla="*/ 262387 w 336635"/>
              <a:gd name="connsiteY40" fmla="*/ 16248 h 335351"/>
              <a:gd name="connsiteX41" fmla="*/ 288845 w 336635"/>
              <a:gd name="connsiteY41" fmla="*/ 3080 h 335351"/>
              <a:gd name="connsiteX42" fmla="*/ 312658 w 336635"/>
              <a:gd name="connsiteY42" fmla="*/ 282 h 335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36635" h="335351">
                <a:moveTo>
                  <a:pt x="295780" y="150213"/>
                </a:moveTo>
                <a:cubicBezTo>
                  <a:pt x="301016" y="188174"/>
                  <a:pt x="289235" y="228753"/>
                  <a:pt x="259128" y="257550"/>
                </a:cubicBezTo>
                <a:cubicBezTo>
                  <a:pt x="230330" y="287657"/>
                  <a:pt x="189752" y="299438"/>
                  <a:pt x="151791" y="294202"/>
                </a:cubicBezTo>
                <a:cubicBezTo>
                  <a:pt x="176662" y="274567"/>
                  <a:pt x="201533" y="251005"/>
                  <a:pt x="227713" y="226135"/>
                </a:cubicBezTo>
                <a:cubicBezTo>
                  <a:pt x="252583" y="199955"/>
                  <a:pt x="276145" y="175084"/>
                  <a:pt x="295780" y="150213"/>
                </a:cubicBezTo>
                <a:close/>
                <a:moveTo>
                  <a:pt x="103605" y="89611"/>
                </a:moveTo>
                <a:cubicBezTo>
                  <a:pt x="100495" y="89611"/>
                  <a:pt x="97220" y="90923"/>
                  <a:pt x="94601" y="93546"/>
                </a:cubicBezTo>
                <a:cubicBezTo>
                  <a:pt x="74956" y="113217"/>
                  <a:pt x="64478" y="139445"/>
                  <a:pt x="64478" y="166985"/>
                </a:cubicBezTo>
                <a:cubicBezTo>
                  <a:pt x="64478" y="173542"/>
                  <a:pt x="69717" y="178788"/>
                  <a:pt x="76265" y="178788"/>
                </a:cubicBezTo>
                <a:cubicBezTo>
                  <a:pt x="82814" y="178788"/>
                  <a:pt x="89362" y="173542"/>
                  <a:pt x="89362" y="166985"/>
                </a:cubicBezTo>
                <a:cubicBezTo>
                  <a:pt x="89362" y="146002"/>
                  <a:pt x="97221" y="126331"/>
                  <a:pt x="111627" y="110594"/>
                </a:cubicBezTo>
                <a:cubicBezTo>
                  <a:pt x="116866" y="105348"/>
                  <a:pt x="116866" y="97480"/>
                  <a:pt x="111627" y="93546"/>
                </a:cubicBezTo>
                <a:cubicBezTo>
                  <a:pt x="109663" y="90923"/>
                  <a:pt x="106716" y="89611"/>
                  <a:pt x="103605" y="89611"/>
                </a:cubicBezTo>
                <a:close/>
                <a:moveTo>
                  <a:pt x="312658" y="282"/>
                </a:moveTo>
                <a:cubicBezTo>
                  <a:pt x="319272" y="1105"/>
                  <a:pt x="324564" y="3738"/>
                  <a:pt x="328533" y="8347"/>
                </a:cubicBezTo>
                <a:cubicBezTo>
                  <a:pt x="337793" y="16248"/>
                  <a:pt x="339116" y="29415"/>
                  <a:pt x="332501" y="47850"/>
                </a:cubicBezTo>
                <a:cubicBezTo>
                  <a:pt x="328533" y="59701"/>
                  <a:pt x="320595" y="75502"/>
                  <a:pt x="308689" y="92620"/>
                </a:cubicBezTo>
                <a:cubicBezTo>
                  <a:pt x="286199" y="128172"/>
                  <a:pt x="251803" y="168992"/>
                  <a:pt x="210793" y="209812"/>
                </a:cubicBezTo>
                <a:cubicBezTo>
                  <a:pt x="169782" y="250632"/>
                  <a:pt x="127449" y="284868"/>
                  <a:pt x="93053" y="307253"/>
                </a:cubicBezTo>
                <a:cubicBezTo>
                  <a:pt x="75855" y="319103"/>
                  <a:pt x="59980" y="327004"/>
                  <a:pt x="48074" y="332271"/>
                </a:cubicBezTo>
                <a:cubicBezTo>
                  <a:pt x="29553" y="337538"/>
                  <a:pt x="16324" y="336221"/>
                  <a:pt x="8386" y="327004"/>
                </a:cubicBezTo>
                <a:cubicBezTo>
                  <a:pt x="-874" y="319103"/>
                  <a:pt x="-2197" y="305936"/>
                  <a:pt x="3095" y="287501"/>
                </a:cubicBezTo>
                <a:cubicBezTo>
                  <a:pt x="5741" y="282234"/>
                  <a:pt x="8386" y="275650"/>
                  <a:pt x="12355" y="267750"/>
                </a:cubicBezTo>
                <a:cubicBezTo>
                  <a:pt x="16324" y="259849"/>
                  <a:pt x="21616" y="251949"/>
                  <a:pt x="28230" y="242731"/>
                </a:cubicBezTo>
                <a:cubicBezTo>
                  <a:pt x="28230" y="241414"/>
                  <a:pt x="29553" y="238781"/>
                  <a:pt x="30876" y="237464"/>
                </a:cubicBezTo>
                <a:cubicBezTo>
                  <a:pt x="36168" y="247998"/>
                  <a:pt x="42782" y="257216"/>
                  <a:pt x="49397" y="265116"/>
                </a:cubicBezTo>
                <a:cubicBezTo>
                  <a:pt x="46751" y="270383"/>
                  <a:pt x="44105" y="275650"/>
                  <a:pt x="41459" y="279601"/>
                </a:cubicBezTo>
                <a:cubicBezTo>
                  <a:pt x="34845" y="291451"/>
                  <a:pt x="32199" y="299352"/>
                  <a:pt x="30876" y="304619"/>
                </a:cubicBezTo>
                <a:cubicBezTo>
                  <a:pt x="38813" y="301986"/>
                  <a:pt x="56011" y="296718"/>
                  <a:pt x="83793" y="275650"/>
                </a:cubicBezTo>
                <a:cubicBezTo>
                  <a:pt x="86439" y="274333"/>
                  <a:pt x="89084" y="273017"/>
                  <a:pt x="91730" y="271700"/>
                </a:cubicBezTo>
                <a:cubicBezTo>
                  <a:pt x="86439" y="267750"/>
                  <a:pt x="81147" y="263799"/>
                  <a:pt x="77178" y="258532"/>
                </a:cubicBezTo>
                <a:cubicBezTo>
                  <a:pt x="25584" y="208495"/>
                  <a:pt x="25584" y="126856"/>
                  <a:pt x="77178" y="76819"/>
                </a:cubicBezTo>
                <a:cubicBezTo>
                  <a:pt x="127449" y="25465"/>
                  <a:pt x="209470" y="25465"/>
                  <a:pt x="259741" y="76819"/>
                </a:cubicBezTo>
                <a:cubicBezTo>
                  <a:pt x="265033" y="80769"/>
                  <a:pt x="269001" y="86036"/>
                  <a:pt x="272970" y="91303"/>
                </a:cubicBezTo>
                <a:cubicBezTo>
                  <a:pt x="274293" y="88670"/>
                  <a:pt x="275616" y="86036"/>
                  <a:pt x="276939" y="83403"/>
                </a:cubicBezTo>
                <a:cubicBezTo>
                  <a:pt x="298106" y="55750"/>
                  <a:pt x="303397" y="38633"/>
                  <a:pt x="306043" y="30732"/>
                </a:cubicBezTo>
                <a:cubicBezTo>
                  <a:pt x="299428" y="32049"/>
                  <a:pt x="288845" y="35999"/>
                  <a:pt x="272970" y="46533"/>
                </a:cubicBezTo>
                <a:cubicBezTo>
                  <a:pt x="270324" y="47850"/>
                  <a:pt x="269001" y="47850"/>
                  <a:pt x="266355" y="49167"/>
                </a:cubicBezTo>
                <a:cubicBezTo>
                  <a:pt x="258418" y="42583"/>
                  <a:pt x="249158" y="35999"/>
                  <a:pt x="238574" y="30732"/>
                </a:cubicBezTo>
                <a:cubicBezTo>
                  <a:pt x="239897" y="29415"/>
                  <a:pt x="242543" y="28098"/>
                  <a:pt x="243866" y="28098"/>
                </a:cubicBezTo>
                <a:cubicBezTo>
                  <a:pt x="250480" y="22831"/>
                  <a:pt x="257095" y="18881"/>
                  <a:pt x="262387" y="16248"/>
                </a:cubicBezTo>
                <a:cubicBezTo>
                  <a:pt x="272970" y="10981"/>
                  <a:pt x="280908" y="5713"/>
                  <a:pt x="288845" y="3080"/>
                </a:cubicBezTo>
                <a:cubicBezTo>
                  <a:pt x="298106" y="446"/>
                  <a:pt x="306043" y="-541"/>
                  <a:pt x="312658" y="282"/>
                </a:cubicBezTo>
                <a:close/>
              </a:path>
            </a:pathLst>
          </a:custGeom>
          <a:solidFill>
            <a:schemeClr val="bg1"/>
          </a:solidFill>
          <a:ln>
            <a:noFill/>
          </a:ln>
          <a:effectLst/>
        </p:spPr>
        <p:txBody>
          <a:bodyPr anchor="ct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gn="ctr"/>
          </a:p>
        </p:txBody>
      </p:sp>
      <p:sp>
        <p:nvSpPr>
          <p:cNvPr id="1049708" name="i$lïḋè"/>
          <p:cNvSpPr/>
          <p:nvPr/>
        </p:nvSpPr>
        <p:spPr bwMode="auto">
          <a:xfrm>
            <a:off x="5960804" y="2798706"/>
            <a:ext cx="432032" cy="430384"/>
          </a:xfrm>
          <a:custGeom>
            <a:avLst/>
            <a:gdLst>
              <a:gd name="connsiteX0" fmla="*/ 295780 w 336635"/>
              <a:gd name="connsiteY0" fmla="*/ 150213 h 335351"/>
              <a:gd name="connsiteX1" fmla="*/ 259128 w 336635"/>
              <a:gd name="connsiteY1" fmla="*/ 257550 h 335351"/>
              <a:gd name="connsiteX2" fmla="*/ 151791 w 336635"/>
              <a:gd name="connsiteY2" fmla="*/ 294202 h 335351"/>
              <a:gd name="connsiteX3" fmla="*/ 227713 w 336635"/>
              <a:gd name="connsiteY3" fmla="*/ 226135 h 335351"/>
              <a:gd name="connsiteX4" fmla="*/ 295780 w 336635"/>
              <a:gd name="connsiteY4" fmla="*/ 150213 h 335351"/>
              <a:gd name="connsiteX5" fmla="*/ 103605 w 336635"/>
              <a:gd name="connsiteY5" fmla="*/ 89611 h 335351"/>
              <a:gd name="connsiteX6" fmla="*/ 94601 w 336635"/>
              <a:gd name="connsiteY6" fmla="*/ 93546 h 335351"/>
              <a:gd name="connsiteX7" fmla="*/ 64478 w 336635"/>
              <a:gd name="connsiteY7" fmla="*/ 166985 h 335351"/>
              <a:gd name="connsiteX8" fmla="*/ 76265 w 336635"/>
              <a:gd name="connsiteY8" fmla="*/ 178788 h 335351"/>
              <a:gd name="connsiteX9" fmla="*/ 89362 w 336635"/>
              <a:gd name="connsiteY9" fmla="*/ 166985 h 335351"/>
              <a:gd name="connsiteX10" fmla="*/ 111627 w 336635"/>
              <a:gd name="connsiteY10" fmla="*/ 110594 h 335351"/>
              <a:gd name="connsiteX11" fmla="*/ 111627 w 336635"/>
              <a:gd name="connsiteY11" fmla="*/ 93546 h 335351"/>
              <a:gd name="connsiteX12" fmla="*/ 103605 w 336635"/>
              <a:gd name="connsiteY12" fmla="*/ 89611 h 335351"/>
              <a:gd name="connsiteX13" fmla="*/ 312658 w 336635"/>
              <a:gd name="connsiteY13" fmla="*/ 282 h 335351"/>
              <a:gd name="connsiteX14" fmla="*/ 328533 w 336635"/>
              <a:gd name="connsiteY14" fmla="*/ 8347 h 335351"/>
              <a:gd name="connsiteX15" fmla="*/ 332501 w 336635"/>
              <a:gd name="connsiteY15" fmla="*/ 47850 h 335351"/>
              <a:gd name="connsiteX16" fmla="*/ 308689 w 336635"/>
              <a:gd name="connsiteY16" fmla="*/ 92620 h 335351"/>
              <a:gd name="connsiteX17" fmla="*/ 210793 w 336635"/>
              <a:gd name="connsiteY17" fmla="*/ 209812 h 335351"/>
              <a:gd name="connsiteX18" fmla="*/ 93053 w 336635"/>
              <a:gd name="connsiteY18" fmla="*/ 307253 h 335351"/>
              <a:gd name="connsiteX19" fmla="*/ 48074 w 336635"/>
              <a:gd name="connsiteY19" fmla="*/ 332271 h 335351"/>
              <a:gd name="connsiteX20" fmla="*/ 8386 w 336635"/>
              <a:gd name="connsiteY20" fmla="*/ 327004 h 335351"/>
              <a:gd name="connsiteX21" fmla="*/ 3095 w 336635"/>
              <a:gd name="connsiteY21" fmla="*/ 287501 h 335351"/>
              <a:gd name="connsiteX22" fmla="*/ 12355 w 336635"/>
              <a:gd name="connsiteY22" fmla="*/ 267750 h 335351"/>
              <a:gd name="connsiteX23" fmla="*/ 28230 w 336635"/>
              <a:gd name="connsiteY23" fmla="*/ 242731 h 335351"/>
              <a:gd name="connsiteX24" fmla="*/ 30876 w 336635"/>
              <a:gd name="connsiteY24" fmla="*/ 237464 h 335351"/>
              <a:gd name="connsiteX25" fmla="*/ 49397 w 336635"/>
              <a:gd name="connsiteY25" fmla="*/ 265116 h 335351"/>
              <a:gd name="connsiteX26" fmla="*/ 41459 w 336635"/>
              <a:gd name="connsiteY26" fmla="*/ 279601 h 335351"/>
              <a:gd name="connsiteX27" fmla="*/ 30876 w 336635"/>
              <a:gd name="connsiteY27" fmla="*/ 304619 h 335351"/>
              <a:gd name="connsiteX28" fmla="*/ 83793 w 336635"/>
              <a:gd name="connsiteY28" fmla="*/ 275650 h 335351"/>
              <a:gd name="connsiteX29" fmla="*/ 91730 w 336635"/>
              <a:gd name="connsiteY29" fmla="*/ 271700 h 335351"/>
              <a:gd name="connsiteX30" fmla="*/ 77178 w 336635"/>
              <a:gd name="connsiteY30" fmla="*/ 258532 h 335351"/>
              <a:gd name="connsiteX31" fmla="*/ 77178 w 336635"/>
              <a:gd name="connsiteY31" fmla="*/ 76819 h 335351"/>
              <a:gd name="connsiteX32" fmla="*/ 259741 w 336635"/>
              <a:gd name="connsiteY32" fmla="*/ 76819 h 335351"/>
              <a:gd name="connsiteX33" fmla="*/ 272970 w 336635"/>
              <a:gd name="connsiteY33" fmla="*/ 91303 h 335351"/>
              <a:gd name="connsiteX34" fmla="*/ 276939 w 336635"/>
              <a:gd name="connsiteY34" fmla="*/ 83403 h 335351"/>
              <a:gd name="connsiteX35" fmla="*/ 306043 w 336635"/>
              <a:gd name="connsiteY35" fmla="*/ 30732 h 335351"/>
              <a:gd name="connsiteX36" fmla="*/ 272970 w 336635"/>
              <a:gd name="connsiteY36" fmla="*/ 46533 h 335351"/>
              <a:gd name="connsiteX37" fmla="*/ 266355 w 336635"/>
              <a:gd name="connsiteY37" fmla="*/ 49167 h 335351"/>
              <a:gd name="connsiteX38" fmla="*/ 238574 w 336635"/>
              <a:gd name="connsiteY38" fmla="*/ 30732 h 335351"/>
              <a:gd name="connsiteX39" fmla="*/ 243866 w 336635"/>
              <a:gd name="connsiteY39" fmla="*/ 28098 h 335351"/>
              <a:gd name="connsiteX40" fmla="*/ 262387 w 336635"/>
              <a:gd name="connsiteY40" fmla="*/ 16248 h 335351"/>
              <a:gd name="connsiteX41" fmla="*/ 288845 w 336635"/>
              <a:gd name="connsiteY41" fmla="*/ 3080 h 335351"/>
              <a:gd name="connsiteX42" fmla="*/ 312658 w 336635"/>
              <a:gd name="connsiteY42" fmla="*/ 282 h 335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36635" h="335351">
                <a:moveTo>
                  <a:pt x="295780" y="150213"/>
                </a:moveTo>
                <a:cubicBezTo>
                  <a:pt x="301016" y="188174"/>
                  <a:pt x="289235" y="228753"/>
                  <a:pt x="259128" y="257550"/>
                </a:cubicBezTo>
                <a:cubicBezTo>
                  <a:pt x="230330" y="287657"/>
                  <a:pt x="189752" y="299438"/>
                  <a:pt x="151791" y="294202"/>
                </a:cubicBezTo>
                <a:cubicBezTo>
                  <a:pt x="176662" y="274567"/>
                  <a:pt x="201533" y="251005"/>
                  <a:pt x="227713" y="226135"/>
                </a:cubicBezTo>
                <a:cubicBezTo>
                  <a:pt x="252583" y="199955"/>
                  <a:pt x="276145" y="175084"/>
                  <a:pt x="295780" y="150213"/>
                </a:cubicBezTo>
                <a:close/>
                <a:moveTo>
                  <a:pt x="103605" y="89611"/>
                </a:moveTo>
                <a:cubicBezTo>
                  <a:pt x="100495" y="89611"/>
                  <a:pt x="97220" y="90923"/>
                  <a:pt x="94601" y="93546"/>
                </a:cubicBezTo>
                <a:cubicBezTo>
                  <a:pt x="74956" y="113217"/>
                  <a:pt x="64478" y="139445"/>
                  <a:pt x="64478" y="166985"/>
                </a:cubicBezTo>
                <a:cubicBezTo>
                  <a:pt x="64478" y="173542"/>
                  <a:pt x="69717" y="178788"/>
                  <a:pt x="76265" y="178788"/>
                </a:cubicBezTo>
                <a:cubicBezTo>
                  <a:pt x="82814" y="178788"/>
                  <a:pt x="89362" y="173542"/>
                  <a:pt x="89362" y="166985"/>
                </a:cubicBezTo>
                <a:cubicBezTo>
                  <a:pt x="89362" y="146002"/>
                  <a:pt x="97221" y="126331"/>
                  <a:pt x="111627" y="110594"/>
                </a:cubicBezTo>
                <a:cubicBezTo>
                  <a:pt x="116866" y="105348"/>
                  <a:pt x="116866" y="97480"/>
                  <a:pt x="111627" y="93546"/>
                </a:cubicBezTo>
                <a:cubicBezTo>
                  <a:pt x="109663" y="90923"/>
                  <a:pt x="106716" y="89611"/>
                  <a:pt x="103605" y="89611"/>
                </a:cubicBezTo>
                <a:close/>
                <a:moveTo>
                  <a:pt x="312658" y="282"/>
                </a:moveTo>
                <a:cubicBezTo>
                  <a:pt x="319272" y="1105"/>
                  <a:pt x="324564" y="3738"/>
                  <a:pt x="328533" y="8347"/>
                </a:cubicBezTo>
                <a:cubicBezTo>
                  <a:pt x="337793" y="16248"/>
                  <a:pt x="339116" y="29415"/>
                  <a:pt x="332501" y="47850"/>
                </a:cubicBezTo>
                <a:cubicBezTo>
                  <a:pt x="328533" y="59701"/>
                  <a:pt x="320595" y="75502"/>
                  <a:pt x="308689" y="92620"/>
                </a:cubicBezTo>
                <a:cubicBezTo>
                  <a:pt x="286199" y="128172"/>
                  <a:pt x="251803" y="168992"/>
                  <a:pt x="210793" y="209812"/>
                </a:cubicBezTo>
                <a:cubicBezTo>
                  <a:pt x="169782" y="250632"/>
                  <a:pt x="127449" y="284868"/>
                  <a:pt x="93053" y="307253"/>
                </a:cubicBezTo>
                <a:cubicBezTo>
                  <a:pt x="75855" y="319103"/>
                  <a:pt x="59980" y="327004"/>
                  <a:pt x="48074" y="332271"/>
                </a:cubicBezTo>
                <a:cubicBezTo>
                  <a:pt x="29553" y="337538"/>
                  <a:pt x="16324" y="336221"/>
                  <a:pt x="8386" y="327004"/>
                </a:cubicBezTo>
                <a:cubicBezTo>
                  <a:pt x="-874" y="319103"/>
                  <a:pt x="-2197" y="305936"/>
                  <a:pt x="3095" y="287501"/>
                </a:cubicBezTo>
                <a:cubicBezTo>
                  <a:pt x="5741" y="282234"/>
                  <a:pt x="8386" y="275650"/>
                  <a:pt x="12355" y="267750"/>
                </a:cubicBezTo>
                <a:cubicBezTo>
                  <a:pt x="16324" y="259849"/>
                  <a:pt x="21616" y="251949"/>
                  <a:pt x="28230" y="242731"/>
                </a:cubicBezTo>
                <a:cubicBezTo>
                  <a:pt x="28230" y="241414"/>
                  <a:pt x="29553" y="238781"/>
                  <a:pt x="30876" y="237464"/>
                </a:cubicBezTo>
                <a:cubicBezTo>
                  <a:pt x="36168" y="247998"/>
                  <a:pt x="42782" y="257216"/>
                  <a:pt x="49397" y="265116"/>
                </a:cubicBezTo>
                <a:cubicBezTo>
                  <a:pt x="46751" y="270383"/>
                  <a:pt x="44105" y="275650"/>
                  <a:pt x="41459" y="279601"/>
                </a:cubicBezTo>
                <a:cubicBezTo>
                  <a:pt x="34845" y="291451"/>
                  <a:pt x="32199" y="299352"/>
                  <a:pt x="30876" y="304619"/>
                </a:cubicBezTo>
                <a:cubicBezTo>
                  <a:pt x="38813" y="301986"/>
                  <a:pt x="56011" y="296718"/>
                  <a:pt x="83793" y="275650"/>
                </a:cubicBezTo>
                <a:cubicBezTo>
                  <a:pt x="86439" y="274333"/>
                  <a:pt x="89084" y="273017"/>
                  <a:pt x="91730" y="271700"/>
                </a:cubicBezTo>
                <a:cubicBezTo>
                  <a:pt x="86439" y="267750"/>
                  <a:pt x="81147" y="263799"/>
                  <a:pt x="77178" y="258532"/>
                </a:cubicBezTo>
                <a:cubicBezTo>
                  <a:pt x="25584" y="208495"/>
                  <a:pt x="25584" y="126856"/>
                  <a:pt x="77178" y="76819"/>
                </a:cubicBezTo>
                <a:cubicBezTo>
                  <a:pt x="127449" y="25465"/>
                  <a:pt x="209470" y="25465"/>
                  <a:pt x="259741" y="76819"/>
                </a:cubicBezTo>
                <a:cubicBezTo>
                  <a:pt x="265033" y="80769"/>
                  <a:pt x="269001" y="86036"/>
                  <a:pt x="272970" y="91303"/>
                </a:cubicBezTo>
                <a:cubicBezTo>
                  <a:pt x="274293" y="88670"/>
                  <a:pt x="275616" y="86036"/>
                  <a:pt x="276939" y="83403"/>
                </a:cubicBezTo>
                <a:cubicBezTo>
                  <a:pt x="298106" y="55750"/>
                  <a:pt x="303397" y="38633"/>
                  <a:pt x="306043" y="30732"/>
                </a:cubicBezTo>
                <a:cubicBezTo>
                  <a:pt x="299428" y="32049"/>
                  <a:pt x="288845" y="35999"/>
                  <a:pt x="272970" y="46533"/>
                </a:cubicBezTo>
                <a:cubicBezTo>
                  <a:pt x="270324" y="47850"/>
                  <a:pt x="269001" y="47850"/>
                  <a:pt x="266355" y="49167"/>
                </a:cubicBezTo>
                <a:cubicBezTo>
                  <a:pt x="258418" y="42583"/>
                  <a:pt x="249158" y="35999"/>
                  <a:pt x="238574" y="30732"/>
                </a:cubicBezTo>
                <a:cubicBezTo>
                  <a:pt x="239897" y="29415"/>
                  <a:pt x="242543" y="28098"/>
                  <a:pt x="243866" y="28098"/>
                </a:cubicBezTo>
                <a:cubicBezTo>
                  <a:pt x="250480" y="22831"/>
                  <a:pt x="257095" y="18881"/>
                  <a:pt x="262387" y="16248"/>
                </a:cubicBezTo>
                <a:cubicBezTo>
                  <a:pt x="272970" y="10981"/>
                  <a:pt x="280908" y="5713"/>
                  <a:pt x="288845" y="3080"/>
                </a:cubicBezTo>
                <a:cubicBezTo>
                  <a:pt x="298106" y="446"/>
                  <a:pt x="306043" y="-541"/>
                  <a:pt x="312658" y="282"/>
                </a:cubicBezTo>
                <a:close/>
              </a:path>
            </a:pathLst>
          </a:custGeom>
          <a:solidFill>
            <a:schemeClr val="bg1"/>
          </a:solidFill>
          <a:ln>
            <a:noFill/>
          </a:ln>
          <a:effectLst/>
        </p:spPr>
        <p:txBody>
          <a:bodyPr anchor="ct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gn="ctr"/>
          </a:p>
        </p:txBody>
      </p:sp>
      <p:sp>
        <p:nvSpPr>
          <p:cNvPr id="1049709" name="iŝļîḑe"/>
          <p:cNvSpPr/>
          <p:nvPr/>
        </p:nvSpPr>
        <p:spPr bwMode="auto">
          <a:xfrm>
            <a:off x="8616451" y="2798706"/>
            <a:ext cx="432032" cy="430384"/>
          </a:xfrm>
          <a:custGeom>
            <a:avLst/>
            <a:gdLst>
              <a:gd name="connsiteX0" fmla="*/ 295780 w 336635"/>
              <a:gd name="connsiteY0" fmla="*/ 150213 h 335351"/>
              <a:gd name="connsiteX1" fmla="*/ 259128 w 336635"/>
              <a:gd name="connsiteY1" fmla="*/ 257550 h 335351"/>
              <a:gd name="connsiteX2" fmla="*/ 151791 w 336635"/>
              <a:gd name="connsiteY2" fmla="*/ 294202 h 335351"/>
              <a:gd name="connsiteX3" fmla="*/ 227713 w 336635"/>
              <a:gd name="connsiteY3" fmla="*/ 226135 h 335351"/>
              <a:gd name="connsiteX4" fmla="*/ 295780 w 336635"/>
              <a:gd name="connsiteY4" fmla="*/ 150213 h 335351"/>
              <a:gd name="connsiteX5" fmla="*/ 103605 w 336635"/>
              <a:gd name="connsiteY5" fmla="*/ 89611 h 335351"/>
              <a:gd name="connsiteX6" fmla="*/ 94601 w 336635"/>
              <a:gd name="connsiteY6" fmla="*/ 93546 h 335351"/>
              <a:gd name="connsiteX7" fmla="*/ 64478 w 336635"/>
              <a:gd name="connsiteY7" fmla="*/ 166985 h 335351"/>
              <a:gd name="connsiteX8" fmla="*/ 76265 w 336635"/>
              <a:gd name="connsiteY8" fmla="*/ 178788 h 335351"/>
              <a:gd name="connsiteX9" fmla="*/ 89362 w 336635"/>
              <a:gd name="connsiteY9" fmla="*/ 166985 h 335351"/>
              <a:gd name="connsiteX10" fmla="*/ 111627 w 336635"/>
              <a:gd name="connsiteY10" fmla="*/ 110594 h 335351"/>
              <a:gd name="connsiteX11" fmla="*/ 111627 w 336635"/>
              <a:gd name="connsiteY11" fmla="*/ 93546 h 335351"/>
              <a:gd name="connsiteX12" fmla="*/ 103605 w 336635"/>
              <a:gd name="connsiteY12" fmla="*/ 89611 h 335351"/>
              <a:gd name="connsiteX13" fmla="*/ 312658 w 336635"/>
              <a:gd name="connsiteY13" fmla="*/ 282 h 335351"/>
              <a:gd name="connsiteX14" fmla="*/ 328533 w 336635"/>
              <a:gd name="connsiteY14" fmla="*/ 8347 h 335351"/>
              <a:gd name="connsiteX15" fmla="*/ 332501 w 336635"/>
              <a:gd name="connsiteY15" fmla="*/ 47850 h 335351"/>
              <a:gd name="connsiteX16" fmla="*/ 308689 w 336635"/>
              <a:gd name="connsiteY16" fmla="*/ 92620 h 335351"/>
              <a:gd name="connsiteX17" fmla="*/ 210793 w 336635"/>
              <a:gd name="connsiteY17" fmla="*/ 209812 h 335351"/>
              <a:gd name="connsiteX18" fmla="*/ 93053 w 336635"/>
              <a:gd name="connsiteY18" fmla="*/ 307253 h 335351"/>
              <a:gd name="connsiteX19" fmla="*/ 48074 w 336635"/>
              <a:gd name="connsiteY19" fmla="*/ 332271 h 335351"/>
              <a:gd name="connsiteX20" fmla="*/ 8386 w 336635"/>
              <a:gd name="connsiteY20" fmla="*/ 327004 h 335351"/>
              <a:gd name="connsiteX21" fmla="*/ 3095 w 336635"/>
              <a:gd name="connsiteY21" fmla="*/ 287501 h 335351"/>
              <a:gd name="connsiteX22" fmla="*/ 12355 w 336635"/>
              <a:gd name="connsiteY22" fmla="*/ 267750 h 335351"/>
              <a:gd name="connsiteX23" fmla="*/ 28230 w 336635"/>
              <a:gd name="connsiteY23" fmla="*/ 242731 h 335351"/>
              <a:gd name="connsiteX24" fmla="*/ 30876 w 336635"/>
              <a:gd name="connsiteY24" fmla="*/ 237464 h 335351"/>
              <a:gd name="connsiteX25" fmla="*/ 49397 w 336635"/>
              <a:gd name="connsiteY25" fmla="*/ 265116 h 335351"/>
              <a:gd name="connsiteX26" fmla="*/ 41459 w 336635"/>
              <a:gd name="connsiteY26" fmla="*/ 279601 h 335351"/>
              <a:gd name="connsiteX27" fmla="*/ 30876 w 336635"/>
              <a:gd name="connsiteY27" fmla="*/ 304619 h 335351"/>
              <a:gd name="connsiteX28" fmla="*/ 83793 w 336635"/>
              <a:gd name="connsiteY28" fmla="*/ 275650 h 335351"/>
              <a:gd name="connsiteX29" fmla="*/ 91730 w 336635"/>
              <a:gd name="connsiteY29" fmla="*/ 271700 h 335351"/>
              <a:gd name="connsiteX30" fmla="*/ 77178 w 336635"/>
              <a:gd name="connsiteY30" fmla="*/ 258532 h 335351"/>
              <a:gd name="connsiteX31" fmla="*/ 77178 w 336635"/>
              <a:gd name="connsiteY31" fmla="*/ 76819 h 335351"/>
              <a:gd name="connsiteX32" fmla="*/ 259741 w 336635"/>
              <a:gd name="connsiteY32" fmla="*/ 76819 h 335351"/>
              <a:gd name="connsiteX33" fmla="*/ 272970 w 336635"/>
              <a:gd name="connsiteY33" fmla="*/ 91303 h 335351"/>
              <a:gd name="connsiteX34" fmla="*/ 276939 w 336635"/>
              <a:gd name="connsiteY34" fmla="*/ 83403 h 335351"/>
              <a:gd name="connsiteX35" fmla="*/ 306043 w 336635"/>
              <a:gd name="connsiteY35" fmla="*/ 30732 h 335351"/>
              <a:gd name="connsiteX36" fmla="*/ 272970 w 336635"/>
              <a:gd name="connsiteY36" fmla="*/ 46533 h 335351"/>
              <a:gd name="connsiteX37" fmla="*/ 266355 w 336635"/>
              <a:gd name="connsiteY37" fmla="*/ 49167 h 335351"/>
              <a:gd name="connsiteX38" fmla="*/ 238574 w 336635"/>
              <a:gd name="connsiteY38" fmla="*/ 30732 h 335351"/>
              <a:gd name="connsiteX39" fmla="*/ 243866 w 336635"/>
              <a:gd name="connsiteY39" fmla="*/ 28098 h 335351"/>
              <a:gd name="connsiteX40" fmla="*/ 262387 w 336635"/>
              <a:gd name="connsiteY40" fmla="*/ 16248 h 335351"/>
              <a:gd name="connsiteX41" fmla="*/ 288845 w 336635"/>
              <a:gd name="connsiteY41" fmla="*/ 3080 h 335351"/>
              <a:gd name="connsiteX42" fmla="*/ 312658 w 336635"/>
              <a:gd name="connsiteY42" fmla="*/ 282 h 335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36635" h="335351">
                <a:moveTo>
                  <a:pt x="295780" y="150213"/>
                </a:moveTo>
                <a:cubicBezTo>
                  <a:pt x="301016" y="188174"/>
                  <a:pt x="289235" y="228753"/>
                  <a:pt x="259128" y="257550"/>
                </a:cubicBezTo>
                <a:cubicBezTo>
                  <a:pt x="230330" y="287657"/>
                  <a:pt x="189752" y="299438"/>
                  <a:pt x="151791" y="294202"/>
                </a:cubicBezTo>
                <a:cubicBezTo>
                  <a:pt x="176662" y="274567"/>
                  <a:pt x="201533" y="251005"/>
                  <a:pt x="227713" y="226135"/>
                </a:cubicBezTo>
                <a:cubicBezTo>
                  <a:pt x="252583" y="199955"/>
                  <a:pt x="276145" y="175084"/>
                  <a:pt x="295780" y="150213"/>
                </a:cubicBezTo>
                <a:close/>
                <a:moveTo>
                  <a:pt x="103605" y="89611"/>
                </a:moveTo>
                <a:cubicBezTo>
                  <a:pt x="100495" y="89611"/>
                  <a:pt x="97220" y="90923"/>
                  <a:pt x="94601" y="93546"/>
                </a:cubicBezTo>
                <a:cubicBezTo>
                  <a:pt x="74956" y="113217"/>
                  <a:pt x="64478" y="139445"/>
                  <a:pt x="64478" y="166985"/>
                </a:cubicBezTo>
                <a:cubicBezTo>
                  <a:pt x="64478" y="173542"/>
                  <a:pt x="69717" y="178788"/>
                  <a:pt x="76265" y="178788"/>
                </a:cubicBezTo>
                <a:cubicBezTo>
                  <a:pt x="82814" y="178788"/>
                  <a:pt x="89362" y="173542"/>
                  <a:pt x="89362" y="166985"/>
                </a:cubicBezTo>
                <a:cubicBezTo>
                  <a:pt x="89362" y="146002"/>
                  <a:pt x="97221" y="126331"/>
                  <a:pt x="111627" y="110594"/>
                </a:cubicBezTo>
                <a:cubicBezTo>
                  <a:pt x="116866" y="105348"/>
                  <a:pt x="116866" y="97480"/>
                  <a:pt x="111627" y="93546"/>
                </a:cubicBezTo>
                <a:cubicBezTo>
                  <a:pt x="109663" y="90923"/>
                  <a:pt x="106716" y="89611"/>
                  <a:pt x="103605" y="89611"/>
                </a:cubicBezTo>
                <a:close/>
                <a:moveTo>
                  <a:pt x="312658" y="282"/>
                </a:moveTo>
                <a:cubicBezTo>
                  <a:pt x="319272" y="1105"/>
                  <a:pt x="324564" y="3738"/>
                  <a:pt x="328533" y="8347"/>
                </a:cubicBezTo>
                <a:cubicBezTo>
                  <a:pt x="337793" y="16248"/>
                  <a:pt x="339116" y="29415"/>
                  <a:pt x="332501" y="47850"/>
                </a:cubicBezTo>
                <a:cubicBezTo>
                  <a:pt x="328533" y="59701"/>
                  <a:pt x="320595" y="75502"/>
                  <a:pt x="308689" y="92620"/>
                </a:cubicBezTo>
                <a:cubicBezTo>
                  <a:pt x="286199" y="128172"/>
                  <a:pt x="251803" y="168992"/>
                  <a:pt x="210793" y="209812"/>
                </a:cubicBezTo>
                <a:cubicBezTo>
                  <a:pt x="169782" y="250632"/>
                  <a:pt x="127449" y="284868"/>
                  <a:pt x="93053" y="307253"/>
                </a:cubicBezTo>
                <a:cubicBezTo>
                  <a:pt x="75855" y="319103"/>
                  <a:pt x="59980" y="327004"/>
                  <a:pt x="48074" y="332271"/>
                </a:cubicBezTo>
                <a:cubicBezTo>
                  <a:pt x="29553" y="337538"/>
                  <a:pt x="16324" y="336221"/>
                  <a:pt x="8386" y="327004"/>
                </a:cubicBezTo>
                <a:cubicBezTo>
                  <a:pt x="-874" y="319103"/>
                  <a:pt x="-2197" y="305936"/>
                  <a:pt x="3095" y="287501"/>
                </a:cubicBezTo>
                <a:cubicBezTo>
                  <a:pt x="5741" y="282234"/>
                  <a:pt x="8386" y="275650"/>
                  <a:pt x="12355" y="267750"/>
                </a:cubicBezTo>
                <a:cubicBezTo>
                  <a:pt x="16324" y="259849"/>
                  <a:pt x="21616" y="251949"/>
                  <a:pt x="28230" y="242731"/>
                </a:cubicBezTo>
                <a:cubicBezTo>
                  <a:pt x="28230" y="241414"/>
                  <a:pt x="29553" y="238781"/>
                  <a:pt x="30876" y="237464"/>
                </a:cubicBezTo>
                <a:cubicBezTo>
                  <a:pt x="36168" y="247998"/>
                  <a:pt x="42782" y="257216"/>
                  <a:pt x="49397" y="265116"/>
                </a:cubicBezTo>
                <a:cubicBezTo>
                  <a:pt x="46751" y="270383"/>
                  <a:pt x="44105" y="275650"/>
                  <a:pt x="41459" y="279601"/>
                </a:cubicBezTo>
                <a:cubicBezTo>
                  <a:pt x="34845" y="291451"/>
                  <a:pt x="32199" y="299352"/>
                  <a:pt x="30876" y="304619"/>
                </a:cubicBezTo>
                <a:cubicBezTo>
                  <a:pt x="38813" y="301986"/>
                  <a:pt x="56011" y="296718"/>
                  <a:pt x="83793" y="275650"/>
                </a:cubicBezTo>
                <a:cubicBezTo>
                  <a:pt x="86439" y="274333"/>
                  <a:pt x="89084" y="273017"/>
                  <a:pt x="91730" y="271700"/>
                </a:cubicBezTo>
                <a:cubicBezTo>
                  <a:pt x="86439" y="267750"/>
                  <a:pt x="81147" y="263799"/>
                  <a:pt x="77178" y="258532"/>
                </a:cubicBezTo>
                <a:cubicBezTo>
                  <a:pt x="25584" y="208495"/>
                  <a:pt x="25584" y="126856"/>
                  <a:pt x="77178" y="76819"/>
                </a:cubicBezTo>
                <a:cubicBezTo>
                  <a:pt x="127449" y="25465"/>
                  <a:pt x="209470" y="25465"/>
                  <a:pt x="259741" y="76819"/>
                </a:cubicBezTo>
                <a:cubicBezTo>
                  <a:pt x="265033" y="80769"/>
                  <a:pt x="269001" y="86036"/>
                  <a:pt x="272970" y="91303"/>
                </a:cubicBezTo>
                <a:cubicBezTo>
                  <a:pt x="274293" y="88670"/>
                  <a:pt x="275616" y="86036"/>
                  <a:pt x="276939" y="83403"/>
                </a:cubicBezTo>
                <a:cubicBezTo>
                  <a:pt x="298106" y="55750"/>
                  <a:pt x="303397" y="38633"/>
                  <a:pt x="306043" y="30732"/>
                </a:cubicBezTo>
                <a:cubicBezTo>
                  <a:pt x="299428" y="32049"/>
                  <a:pt x="288845" y="35999"/>
                  <a:pt x="272970" y="46533"/>
                </a:cubicBezTo>
                <a:cubicBezTo>
                  <a:pt x="270324" y="47850"/>
                  <a:pt x="269001" y="47850"/>
                  <a:pt x="266355" y="49167"/>
                </a:cubicBezTo>
                <a:cubicBezTo>
                  <a:pt x="258418" y="42583"/>
                  <a:pt x="249158" y="35999"/>
                  <a:pt x="238574" y="30732"/>
                </a:cubicBezTo>
                <a:cubicBezTo>
                  <a:pt x="239897" y="29415"/>
                  <a:pt x="242543" y="28098"/>
                  <a:pt x="243866" y="28098"/>
                </a:cubicBezTo>
                <a:cubicBezTo>
                  <a:pt x="250480" y="22831"/>
                  <a:pt x="257095" y="18881"/>
                  <a:pt x="262387" y="16248"/>
                </a:cubicBezTo>
                <a:cubicBezTo>
                  <a:pt x="272970" y="10981"/>
                  <a:pt x="280908" y="5713"/>
                  <a:pt x="288845" y="3080"/>
                </a:cubicBezTo>
                <a:cubicBezTo>
                  <a:pt x="298106" y="446"/>
                  <a:pt x="306043" y="-541"/>
                  <a:pt x="312658" y="282"/>
                </a:cubicBezTo>
                <a:close/>
              </a:path>
            </a:pathLst>
          </a:custGeom>
          <a:solidFill>
            <a:schemeClr val="bg1"/>
          </a:solidFill>
          <a:ln>
            <a:noFill/>
          </a:ln>
          <a:effectLst/>
        </p:spPr>
        <p:txBody>
          <a:bodyPr anchor="ct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gn="ctr"/>
          </a:p>
        </p:txBody>
      </p:sp>
      <p:sp>
        <p:nvSpPr>
          <p:cNvPr id="1049710" name="iṥļíḓè"/>
          <p:cNvSpPr txBox="1"/>
          <p:nvPr/>
        </p:nvSpPr>
        <p:spPr>
          <a:xfrm>
            <a:off x="660403" y="1283468"/>
            <a:ext cx="10858496" cy="458645"/>
          </a:xfrm>
          <a:prstGeom prst="rect">
            <a:avLst/>
          </a:prstGeom>
          <a:noFill/>
          <a:ln>
            <a:noFill/>
          </a:ln>
        </p:spPr>
        <p:txBody>
          <a:bodyPr wrap="square" lIns="90000" tIns="46800" rIns="90000" bIns="46800" anchor="ctr" anchorCtr="0">
            <a:normAutofit fontScale="95000"/>
          </a:bodyPr>
          <a:lstStyle/>
          <a:p>
            <a:pPr algn="ctr">
              <a:buSzPct val="25000"/>
            </a:pPr>
            <a:r>
              <a:rPr lang="zh-CN" altLang="en-US" sz="2400" dirty="0"/>
              <a:t>有计划、有步骤的推动企业信息化的建设</a:t>
            </a:r>
            <a:endParaRPr lang="en-US" sz="2400" dirty="0"/>
          </a:p>
        </p:txBody>
      </p:sp>
      <p:sp>
        <p:nvSpPr>
          <p:cNvPr id="1049711" name="işļíḓê"/>
          <p:cNvSpPr/>
          <p:nvPr/>
        </p:nvSpPr>
        <p:spPr>
          <a:xfrm>
            <a:off x="1185702" y="2842464"/>
            <a:ext cx="1426957" cy="388996"/>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r"/>
            <a:r>
              <a:rPr lang="zh-CN" altLang="en-US" sz="2000" b="1" dirty="0">
                <a:solidFill>
                  <a:schemeClr val="tx1"/>
                </a:solidFill>
              </a:rPr>
              <a:t>现状</a:t>
            </a:r>
            <a:endParaRPr lang="id-ID" altLang="zh-CN" sz="2000" b="1" dirty="0">
              <a:solidFill>
                <a:schemeClr val="tx1"/>
              </a:solidFill>
            </a:endParaRPr>
          </a:p>
        </p:txBody>
      </p:sp>
      <p:sp>
        <p:nvSpPr>
          <p:cNvPr id="1049712" name="ïśļîḓè"/>
          <p:cNvSpPr/>
          <p:nvPr/>
        </p:nvSpPr>
        <p:spPr>
          <a:xfrm>
            <a:off x="4133366" y="2842464"/>
            <a:ext cx="1112332" cy="388996"/>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lnSpcReduction="10000"/>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r"/>
            <a:r>
              <a:rPr lang="zh-CN" altLang="en-US" sz="2000" b="1" dirty="0">
                <a:solidFill>
                  <a:schemeClr val="tx1"/>
                </a:solidFill>
              </a:rPr>
              <a:t>定位</a:t>
            </a:r>
            <a:endParaRPr lang="id-ID" altLang="zh-CN" sz="2000" b="1" dirty="0">
              <a:solidFill>
                <a:schemeClr val="tx1"/>
              </a:solidFill>
            </a:endParaRPr>
          </a:p>
        </p:txBody>
      </p:sp>
      <p:sp>
        <p:nvSpPr>
          <p:cNvPr id="1049713" name="íṥļîďe"/>
          <p:cNvSpPr/>
          <p:nvPr/>
        </p:nvSpPr>
        <p:spPr>
          <a:xfrm>
            <a:off x="6723530" y="2842464"/>
            <a:ext cx="1541960" cy="388996"/>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lnSpcReduction="10000"/>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pPr algn="r"/>
            <a:r>
              <a:rPr lang="zh-CN" altLang="en-US" sz="2000" b="1" dirty="0">
                <a:solidFill>
                  <a:schemeClr val="tx1"/>
                </a:solidFill>
              </a:rPr>
              <a:t>近期目标</a:t>
            </a:r>
            <a:endParaRPr lang="id-ID" altLang="zh-CN" sz="2000" b="1" dirty="0">
              <a:solidFill>
                <a:schemeClr val="tx1"/>
              </a:solidFill>
            </a:endParaRPr>
          </a:p>
        </p:txBody>
      </p:sp>
      <p:grpSp>
        <p:nvGrpSpPr>
          <p:cNvPr id="205" name="ïṧ1îďè"/>
          <p:cNvGrpSpPr/>
          <p:nvPr/>
        </p:nvGrpSpPr>
        <p:grpSpPr>
          <a:xfrm>
            <a:off x="660399" y="4328327"/>
            <a:ext cx="2806195" cy="2203031"/>
            <a:chOff x="660399" y="4477732"/>
            <a:chExt cx="2863643" cy="993019"/>
          </a:xfrm>
        </p:grpSpPr>
        <p:grpSp>
          <p:nvGrpSpPr>
            <p:cNvPr id="206" name="íšľiḓè"/>
            <p:cNvGrpSpPr/>
            <p:nvPr/>
          </p:nvGrpSpPr>
          <p:grpSpPr>
            <a:xfrm>
              <a:off x="660399" y="4481217"/>
              <a:ext cx="2863643" cy="989534"/>
              <a:chOff x="660399" y="2359704"/>
              <a:chExt cx="2863643" cy="989534"/>
            </a:xfrm>
          </p:grpSpPr>
          <p:sp>
            <p:nvSpPr>
              <p:cNvPr id="1049714" name="îṥḻïḋê"/>
              <p:cNvSpPr/>
              <p:nvPr/>
            </p:nvSpPr>
            <p:spPr>
              <a:xfrm>
                <a:off x="660400" y="2359704"/>
                <a:ext cx="1762289" cy="388996"/>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r>
                  <a:rPr lang="zh-CN" altLang="en-US" sz="2000" b="1" dirty="0">
                    <a:solidFill>
                      <a:schemeClr val="tx1"/>
                    </a:solidFill>
                  </a:rPr>
                  <a:t>信息化现状</a:t>
                </a:r>
                <a:endParaRPr lang="id-ID" altLang="zh-CN" sz="2000" b="1" dirty="0">
                  <a:solidFill>
                    <a:schemeClr val="tx1"/>
                  </a:solidFill>
                </a:endParaRPr>
              </a:p>
            </p:txBody>
          </p:sp>
          <p:sp>
            <p:nvSpPr>
              <p:cNvPr id="1049715" name="ísļiḓê"/>
              <p:cNvSpPr/>
              <p:nvPr/>
            </p:nvSpPr>
            <p:spPr bwMode="auto">
              <a:xfrm>
                <a:off x="660399" y="2679698"/>
                <a:ext cx="2863643" cy="669540"/>
              </a:xfrm>
              <a:prstGeom prst="rect">
                <a:avLst/>
              </a:prstGeom>
              <a:noFill/>
              <a:ln>
                <a:noFill/>
              </a:ln>
            </p:spPr>
            <p:txBody>
              <a:bodyPr wrap="square" lIns="91440" tIns="45720" rIns="91440" bIns="45720" anchor="t" anchorCtr="0">
                <a:no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nSpc>
                    <a:spcPct val="130000"/>
                  </a:lnSpc>
                </a:pPr>
                <a:r>
                  <a:rPr lang="zh-CN" altLang="en-US" sz="1600" dirty="0"/>
                  <a:t>当前在XX公司使用了少部分的应用软件，如达索</a:t>
                </a:r>
                <a:r>
                  <a:rPr lang="en-US" altLang="zh-CN" sz="1600" dirty="0"/>
                  <a:t>PDM</a:t>
                </a:r>
                <a:r>
                  <a:rPr lang="zh-CN" altLang="en-US" sz="1600" dirty="0"/>
                  <a:t>系统，用友财务管理系统，</a:t>
                </a:r>
                <a:r>
                  <a:rPr lang="en-US" altLang="zh-CN" sz="1600" dirty="0"/>
                  <a:t>Lotus</a:t>
                </a:r>
                <a:r>
                  <a:rPr lang="zh-CN" altLang="en-US" sz="1600" dirty="0"/>
                  <a:t>邮件平台和内部网站</a:t>
                </a:r>
                <a:endParaRPr lang="zh-CN" altLang="en-US" sz="1600" dirty="0"/>
              </a:p>
            </p:txBody>
          </p:sp>
        </p:grpSp>
        <p:cxnSp>
          <p:nvCxnSpPr>
            <p:cNvPr id="3145740" name="直接连接符 100"/>
            <p:cNvCxnSpPr/>
            <p:nvPr/>
          </p:nvCxnSpPr>
          <p:spPr>
            <a:xfrm>
              <a:off x="660400" y="4477732"/>
              <a:ext cx="0" cy="942680"/>
            </a:xfrm>
            <a:prstGeom prst="line">
              <a:avLst/>
            </a:prstGeom>
            <a:ln w="3175" cap="rnd">
              <a:solidFill>
                <a:schemeClr val="bg1">
                  <a:lumMod val="7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07" name="îş1iḓè"/>
          <p:cNvGrpSpPr/>
          <p:nvPr/>
        </p:nvGrpSpPr>
        <p:grpSpPr>
          <a:xfrm>
            <a:off x="3585119" y="4328327"/>
            <a:ext cx="3269891" cy="2203031"/>
            <a:chOff x="660400" y="4477732"/>
            <a:chExt cx="1762289" cy="993019"/>
          </a:xfrm>
        </p:grpSpPr>
        <p:grpSp>
          <p:nvGrpSpPr>
            <p:cNvPr id="208" name="îṡļídè"/>
            <p:cNvGrpSpPr/>
            <p:nvPr/>
          </p:nvGrpSpPr>
          <p:grpSpPr>
            <a:xfrm>
              <a:off x="660400" y="4481217"/>
              <a:ext cx="1762289" cy="989534"/>
              <a:chOff x="660400" y="2359704"/>
              <a:chExt cx="1762289" cy="989534"/>
            </a:xfrm>
          </p:grpSpPr>
          <p:sp>
            <p:nvSpPr>
              <p:cNvPr id="1049716" name="îṣḻíde"/>
              <p:cNvSpPr/>
              <p:nvPr/>
            </p:nvSpPr>
            <p:spPr>
              <a:xfrm>
                <a:off x="660400" y="2359704"/>
                <a:ext cx="1762289" cy="388996"/>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r>
                  <a:rPr lang="zh-CN" altLang="en-US" sz="2000" b="1" dirty="0">
                    <a:solidFill>
                      <a:schemeClr val="tx1"/>
                    </a:solidFill>
                  </a:rPr>
                  <a:t>公司对信息中心定位</a:t>
                </a:r>
                <a:endParaRPr lang="zh-CN" altLang="en-US" sz="2000" b="1" dirty="0">
                  <a:solidFill>
                    <a:schemeClr val="tx1"/>
                  </a:solidFill>
                </a:endParaRPr>
              </a:p>
            </p:txBody>
          </p:sp>
          <p:sp>
            <p:nvSpPr>
              <p:cNvPr id="1049717" name="îṡḷîḓe"/>
              <p:cNvSpPr/>
              <p:nvPr/>
            </p:nvSpPr>
            <p:spPr bwMode="auto">
              <a:xfrm>
                <a:off x="660400" y="2679698"/>
                <a:ext cx="1762289" cy="669540"/>
              </a:xfrm>
              <a:prstGeom prst="rect">
                <a:avLst/>
              </a:prstGeom>
              <a:noFill/>
              <a:ln>
                <a:noFill/>
              </a:ln>
            </p:spPr>
            <p:txBody>
              <a:bodyPr wrap="square" lIns="91440" tIns="45720" rIns="91440" bIns="45720" anchor="t" anchorCtr="0">
                <a:no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a:lnSpc>
                    <a:spcPct val="130000"/>
                  </a:lnSpc>
                </a:pPr>
                <a:r>
                  <a:rPr lang="zh-CN" altLang="en-US" sz="1600" dirty="0"/>
                  <a:t>公司信息化建设的落实者、项目计划管理者、业务方案顾问，公司信息管理部门</a:t>
                </a:r>
                <a:endParaRPr lang="zh-CN" altLang="en-US" sz="1600" dirty="0"/>
              </a:p>
            </p:txBody>
          </p:sp>
        </p:grpSp>
        <p:cxnSp>
          <p:nvCxnSpPr>
            <p:cNvPr id="3145741" name="直接连接符 92"/>
            <p:cNvCxnSpPr/>
            <p:nvPr/>
          </p:nvCxnSpPr>
          <p:spPr>
            <a:xfrm>
              <a:off x="660400" y="4477732"/>
              <a:ext cx="0" cy="942680"/>
            </a:xfrm>
            <a:prstGeom prst="line">
              <a:avLst/>
            </a:prstGeom>
            <a:ln w="3175" cap="rnd">
              <a:solidFill>
                <a:schemeClr val="bg1">
                  <a:lumMod val="7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09" name="ïšliḑe"/>
          <p:cNvGrpSpPr/>
          <p:nvPr/>
        </p:nvGrpSpPr>
        <p:grpSpPr>
          <a:xfrm>
            <a:off x="6973532" y="4328328"/>
            <a:ext cx="4545365" cy="2203031"/>
            <a:chOff x="660400" y="4477732"/>
            <a:chExt cx="1762289" cy="1116760"/>
          </a:xfrm>
        </p:grpSpPr>
        <p:grpSp>
          <p:nvGrpSpPr>
            <p:cNvPr id="210" name="iṧlïde"/>
            <p:cNvGrpSpPr/>
            <p:nvPr/>
          </p:nvGrpSpPr>
          <p:grpSpPr>
            <a:xfrm>
              <a:off x="660400" y="4481217"/>
              <a:ext cx="1762289" cy="1113275"/>
              <a:chOff x="660400" y="2359704"/>
              <a:chExt cx="1762289" cy="1113275"/>
            </a:xfrm>
          </p:grpSpPr>
          <p:sp>
            <p:nvSpPr>
              <p:cNvPr id="1049718" name="íṡḷïďé"/>
              <p:cNvSpPr/>
              <p:nvPr/>
            </p:nvSpPr>
            <p:spPr>
              <a:xfrm>
                <a:off x="660400" y="2359704"/>
                <a:ext cx="1762289" cy="388996"/>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defPPr>
                  <a:defRPr lang="zh-CN"/>
                </a:defPPr>
                <a:lvl1pPr marL="0" algn="l" defTabSz="914400" rtl="0" eaLnBrk="1" latinLnBrk="0" hangingPunct="1">
                  <a:defRPr sz="1800" kern="1200">
                    <a:solidFill>
                      <a:schemeClr val="lt1"/>
                    </a:solidFill>
                  </a:defRPr>
                </a:lvl1pPr>
                <a:lvl2pPr marL="457200" algn="l" defTabSz="914400" rtl="0" eaLnBrk="1" latinLnBrk="0" hangingPunct="1">
                  <a:defRPr sz="1800" kern="1200">
                    <a:solidFill>
                      <a:schemeClr val="lt1"/>
                    </a:solidFill>
                  </a:defRPr>
                </a:lvl2pPr>
                <a:lvl3pPr marL="914400" algn="l" defTabSz="914400" rtl="0" eaLnBrk="1" latinLnBrk="0" hangingPunct="1">
                  <a:defRPr sz="1800" kern="1200">
                    <a:solidFill>
                      <a:schemeClr val="lt1"/>
                    </a:solidFill>
                  </a:defRPr>
                </a:lvl3pPr>
                <a:lvl4pPr marL="1371600" algn="l" defTabSz="914400" rtl="0" eaLnBrk="1" latinLnBrk="0" hangingPunct="1">
                  <a:defRPr sz="1800" kern="1200">
                    <a:solidFill>
                      <a:schemeClr val="lt1"/>
                    </a:solidFill>
                  </a:defRPr>
                </a:lvl4pPr>
                <a:lvl5pPr marL="1828800" algn="l" defTabSz="914400" rtl="0" eaLnBrk="1" latinLnBrk="0" hangingPunct="1">
                  <a:defRPr sz="1800" kern="1200">
                    <a:solidFill>
                      <a:schemeClr val="lt1"/>
                    </a:solidFill>
                  </a:defRPr>
                </a:lvl5pPr>
                <a:lvl6pPr marL="2286000" algn="l" defTabSz="914400" rtl="0" eaLnBrk="1" latinLnBrk="0" hangingPunct="1">
                  <a:defRPr sz="1800" kern="1200">
                    <a:solidFill>
                      <a:schemeClr val="lt1"/>
                    </a:solidFill>
                  </a:defRPr>
                </a:lvl6pPr>
                <a:lvl7pPr marL="2743200" algn="l" defTabSz="914400" rtl="0" eaLnBrk="1" latinLnBrk="0" hangingPunct="1">
                  <a:defRPr sz="1800" kern="1200">
                    <a:solidFill>
                      <a:schemeClr val="lt1"/>
                    </a:solidFill>
                  </a:defRPr>
                </a:lvl7pPr>
                <a:lvl8pPr marL="3200400" algn="l" defTabSz="914400" rtl="0" eaLnBrk="1" latinLnBrk="0" hangingPunct="1">
                  <a:defRPr sz="1800" kern="1200">
                    <a:solidFill>
                      <a:schemeClr val="lt1"/>
                    </a:solidFill>
                  </a:defRPr>
                </a:lvl8pPr>
                <a:lvl9pPr marL="3657600" algn="l" defTabSz="914400" rtl="0" eaLnBrk="1" latinLnBrk="0" hangingPunct="1">
                  <a:defRPr sz="1800" kern="1200">
                    <a:solidFill>
                      <a:schemeClr val="lt1"/>
                    </a:solidFill>
                  </a:defRPr>
                </a:lvl9pPr>
              </a:lstStyle>
              <a:p>
                <a:r>
                  <a:rPr lang="zh-CN" altLang="en-US" sz="2000" b="1" dirty="0">
                    <a:solidFill>
                      <a:schemeClr val="tx2"/>
                    </a:solidFill>
                  </a:rPr>
                  <a:t>信息化建设的</a:t>
                </a:r>
                <a:r>
                  <a:rPr lang="en-US" altLang="zh-CN" sz="2000" b="1" dirty="0">
                    <a:solidFill>
                      <a:schemeClr val="tx2"/>
                    </a:solidFill>
                  </a:rPr>
                  <a:t>3</a:t>
                </a:r>
                <a:r>
                  <a:rPr lang="zh-CN" altLang="en-US" sz="2000" b="1" dirty="0">
                    <a:solidFill>
                      <a:schemeClr val="tx2"/>
                    </a:solidFill>
                  </a:rPr>
                  <a:t>年目标</a:t>
                </a:r>
                <a:endParaRPr lang="zh-CN" altLang="en-US" sz="2000" b="1" dirty="0">
                  <a:solidFill>
                    <a:schemeClr val="tx2"/>
                  </a:solidFill>
                </a:endParaRPr>
              </a:p>
            </p:txBody>
          </p:sp>
          <p:sp>
            <p:nvSpPr>
              <p:cNvPr id="1049719" name="íṣľïḋê"/>
              <p:cNvSpPr/>
              <p:nvPr/>
            </p:nvSpPr>
            <p:spPr bwMode="auto">
              <a:xfrm>
                <a:off x="660400" y="2679698"/>
                <a:ext cx="1762289" cy="793281"/>
              </a:xfrm>
              <a:prstGeom prst="rect">
                <a:avLst/>
              </a:prstGeom>
              <a:noFill/>
              <a:ln>
                <a:noFill/>
              </a:ln>
            </p:spPr>
            <p:txBody>
              <a:bodyPr wrap="square" lIns="91440" tIns="45720" rIns="91440" bIns="45720" anchor="t" anchorCtr="0">
                <a:no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pPr marL="342900" indent="-342900">
                  <a:buFont typeface="+mj-lt"/>
                  <a:buAutoNum type="arabicPeriod"/>
                </a:pPr>
                <a:r>
                  <a:rPr lang="en-US" altLang="zh-CN" sz="1600" dirty="0"/>
                  <a:t>2019</a:t>
                </a:r>
                <a:r>
                  <a:rPr lang="zh-CN" altLang="en-US" sz="1600" dirty="0"/>
                  <a:t>年建设公司的</a:t>
                </a:r>
                <a:r>
                  <a:rPr lang="en-US" altLang="zh-CN" sz="1600" dirty="0"/>
                  <a:t>ERP</a:t>
                </a:r>
                <a:r>
                  <a:rPr lang="zh-CN" altLang="en-US" sz="1600" dirty="0"/>
                  <a:t>系统，搭建营销管理信息平台</a:t>
                </a:r>
                <a:endParaRPr lang="zh-CN" altLang="en-US" sz="1600" dirty="0"/>
              </a:p>
              <a:p>
                <a:pPr marL="342900" indent="-342900">
                  <a:buFont typeface="+mj-lt"/>
                  <a:buAutoNum type="arabicPeriod"/>
                </a:pPr>
                <a:r>
                  <a:rPr lang="en-US" altLang="zh-CN" sz="1600" dirty="0"/>
                  <a:t>2020</a:t>
                </a:r>
                <a:r>
                  <a:rPr lang="zh-CN" altLang="en-US" sz="1600" dirty="0"/>
                  <a:t>年理顺</a:t>
                </a:r>
                <a:r>
                  <a:rPr lang="en-US" altLang="zh-CN" sz="1600" dirty="0"/>
                  <a:t>ERP</a:t>
                </a:r>
                <a:r>
                  <a:rPr lang="zh-CN" altLang="en-US" sz="1600" dirty="0"/>
                  <a:t>中各段流程，完成系统优化，同时支持增值业务发展。</a:t>
                </a:r>
                <a:endParaRPr lang="zh-CN" altLang="en-US" sz="1600" dirty="0"/>
              </a:p>
              <a:p>
                <a:pPr marL="342900" indent="-342900">
                  <a:buFont typeface="+mj-lt"/>
                  <a:buAutoNum type="arabicPeriod"/>
                </a:pPr>
                <a:r>
                  <a:rPr lang="en-US" altLang="zh-CN" sz="1600" dirty="0"/>
                  <a:t>2021</a:t>
                </a:r>
                <a:r>
                  <a:rPr lang="zh-CN" altLang="en-US" sz="1600" dirty="0"/>
                  <a:t>年通过系统平台和相关数据来提供为业务部门提供分析手段。</a:t>
                </a:r>
                <a:endParaRPr lang="zh-CN" altLang="en-US" sz="1600" dirty="0"/>
              </a:p>
            </p:txBody>
          </p:sp>
        </p:grpSp>
        <p:cxnSp>
          <p:nvCxnSpPr>
            <p:cNvPr id="3145742" name="直接连接符 88"/>
            <p:cNvCxnSpPr/>
            <p:nvPr/>
          </p:nvCxnSpPr>
          <p:spPr>
            <a:xfrm>
              <a:off x="660400" y="4477732"/>
              <a:ext cx="0" cy="942680"/>
            </a:xfrm>
            <a:prstGeom prst="line">
              <a:avLst/>
            </a:prstGeom>
            <a:ln w="3175" cap="rnd">
              <a:solidFill>
                <a:schemeClr val="bg1">
                  <a:lumMod val="75000"/>
                </a:schemeClr>
              </a:solidFill>
              <a:round/>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20"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从汽车行业信息化应用模型出发来整理XX公司信息化的关注重点和所要落实的核心应用平台</a:t>
            </a:r>
            <a:endParaRPr lang="en-US" altLang="zh-CN" sz="2400" dirty="0">
              <a:solidFill>
                <a:schemeClr val="bg1"/>
              </a:solidFill>
            </a:endParaRPr>
          </a:p>
        </p:txBody>
      </p:sp>
      <p:grpSp>
        <p:nvGrpSpPr>
          <p:cNvPr id="212" name="组合 61"/>
          <p:cNvGrpSpPr/>
          <p:nvPr/>
        </p:nvGrpSpPr>
        <p:grpSpPr>
          <a:xfrm>
            <a:off x="438027" y="1160929"/>
            <a:ext cx="11293784" cy="5437094"/>
            <a:chOff x="382909" y="1143000"/>
            <a:chExt cx="8308654" cy="5168900"/>
          </a:xfrm>
        </p:grpSpPr>
        <p:sp>
          <p:nvSpPr>
            <p:cNvPr id="1049721" name="Rectangle 137"/>
            <p:cNvSpPr>
              <a:spLocks noChangeArrowheads="1"/>
            </p:cNvSpPr>
            <p:nvPr/>
          </p:nvSpPr>
          <p:spPr bwMode="auto">
            <a:xfrm>
              <a:off x="520700" y="1395186"/>
              <a:ext cx="304800" cy="4876800"/>
            </a:xfrm>
            <a:prstGeom prst="rect">
              <a:avLst/>
            </a:prstGeom>
            <a:gradFill rotWithShape="1">
              <a:gsLst>
                <a:gs pos="0">
                  <a:srgbClr val="FFFFFF"/>
                </a:gs>
                <a:gs pos="100000">
                  <a:srgbClr val="EAEAEA">
                    <a:alpha val="95000"/>
                  </a:srgbClr>
                </a:gs>
              </a:gsLst>
              <a:path path="shape">
                <a:fillToRect l="50000" t="50000" r="50000" b="50000"/>
              </a:path>
            </a:gradFill>
            <a:ln>
              <a:noFill/>
            </a:ln>
            <a:effectLst/>
          </p:spPr>
          <p:txBody>
            <a:bodyPr wrap="none" lIns="45720" rIns="45720" anchor="ctr"/>
            <a:lstStyle/>
            <a:p>
              <a:pPr algn="ctr"/>
              <a:endParaRPr lang="zh-CN" altLang="en-US"/>
            </a:p>
          </p:txBody>
        </p:sp>
        <p:sp>
          <p:nvSpPr>
            <p:cNvPr id="1049722" name="Rectangle 8"/>
            <p:cNvSpPr>
              <a:spLocks noChangeArrowheads="1"/>
            </p:cNvSpPr>
            <p:nvPr/>
          </p:nvSpPr>
          <p:spPr bwMode="auto">
            <a:xfrm>
              <a:off x="1123950" y="1663700"/>
              <a:ext cx="7562850" cy="4572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企业级数据仓库及商业智能 </a:t>
              </a:r>
              <a:endParaRPr lang="zh-CN" altLang="en-US" sz="1400" b="1"/>
            </a:p>
          </p:txBody>
        </p:sp>
        <p:sp>
          <p:nvSpPr>
            <p:cNvPr id="1049723" name="Rectangle 19"/>
            <p:cNvSpPr>
              <a:spLocks noChangeArrowheads="1"/>
            </p:cNvSpPr>
            <p:nvPr/>
          </p:nvSpPr>
          <p:spPr bwMode="auto">
            <a:xfrm>
              <a:off x="2819400" y="3335338"/>
              <a:ext cx="4191000" cy="1985962"/>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企业资源管理</a:t>
              </a:r>
              <a:endParaRPr lang="zh-CN" altLang="en-US" sz="1400" b="1"/>
            </a:p>
          </p:txBody>
        </p:sp>
        <p:sp>
          <p:nvSpPr>
            <p:cNvPr id="1049724" name="Rectangle 20"/>
            <p:cNvSpPr>
              <a:spLocks noChangeArrowheads="1"/>
            </p:cNvSpPr>
            <p:nvPr/>
          </p:nvSpPr>
          <p:spPr bwMode="auto">
            <a:xfrm>
              <a:off x="1123950" y="3321050"/>
              <a:ext cx="1619250" cy="253365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供应链管理</a:t>
              </a:r>
              <a:endParaRPr lang="zh-CN" altLang="en-US" sz="1400" b="1"/>
            </a:p>
          </p:txBody>
        </p:sp>
        <p:sp>
          <p:nvSpPr>
            <p:cNvPr id="1049725" name="Rectangle 21"/>
            <p:cNvSpPr>
              <a:spLocks noChangeArrowheads="1"/>
            </p:cNvSpPr>
            <p:nvPr/>
          </p:nvSpPr>
          <p:spPr bwMode="auto">
            <a:xfrm>
              <a:off x="1157288" y="5930900"/>
              <a:ext cx="7529512" cy="3810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数据总线</a:t>
              </a:r>
              <a:endParaRPr lang="zh-CN" altLang="en-US" sz="1400" b="1"/>
            </a:p>
          </p:txBody>
        </p:sp>
        <p:sp>
          <p:nvSpPr>
            <p:cNvPr id="1049726" name="Rectangle 22"/>
            <p:cNvSpPr>
              <a:spLocks noChangeArrowheads="1"/>
            </p:cNvSpPr>
            <p:nvPr/>
          </p:nvSpPr>
          <p:spPr bwMode="auto">
            <a:xfrm>
              <a:off x="7086600" y="3351213"/>
              <a:ext cx="1600200" cy="2503487"/>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营销管理</a:t>
              </a:r>
              <a:endParaRPr lang="zh-CN" altLang="en-US" sz="1400" b="1"/>
            </a:p>
          </p:txBody>
        </p:sp>
        <p:sp>
          <p:nvSpPr>
            <p:cNvPr id="1049727" name="Rectangle 24"/>
            <p:cNvSpPr>
              <a:spLocks noChangeArrowheads="1"/>
            </p:cNvSpPr>
            <p:nvPr/>
          </p:nvSpPr>
          <p:spPr bwMode="auto">
            <a:xfrm>
              <a:off x="1143000" y="1143000"/>
              <a:ext cx="7548563" cy="4445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协作门户</a:t>
              </a:r>
              <a:endParaRPr lang="zh-CN" altLang="en-US" sz="1400" b="1"/>
            </a:p>
          </p:txBody>
        </p:sp>
        <p:sp>
          <p:nvSpPr>
            <p:cNvPr id="1049728" name="Rectangle 108"/>
            <p:cNvSpPr>
              <a:spLocks noChangeArrowheads="1"/>
            </p:cNvSpPr>
            <p:nvPr/>
          </p:nvSpPr>
          <p:spPr bwMode="auto">
            <a:xfrm>
              <a:off x="2819400" y="5400675"/>
              <a:ext cx="4191000" cy="454025"/>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nchor="ctr"/>
            <a:lstStyle/>
            <a:p>
              <a:pPr algn="ctr" eaLnBrk="1" fontAlgn="t" hangingPunct="1"/>
              <a:r>
                <a:rPr lang="zh-CN" altLang="en-US" sz="1400" b="1"/>
                <a:t>生产作业管控</a:t>
              </a:r>
              <a:endParaRPr lang="zh-CN" altLang="en-US" sz="1400" b="1"/>
            </a:p>
          </p:txBody>
        </p:sp>
        <p:sp>
          <p:nvSpPr>
            <p:cNvPr id="1049729" name="Rectangle 112"/>
            <p:cNvSpPr>
              <a:spLocks noChangeArrowheads="1"/>
            </p:cNvSpPr>
            <p:nvPr/>
          </p:nvSpPr>
          <p:spPr bwMode="auto">
            <a:xfrm>
              <a:off x="1123950" y="2197100"/>
              <a:ext cx="7562850" cy="1066800"/>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t>产品管理</a:t>
              </a:r>
              <a:endParaRPr lang="zh-CN" altLang="en-US" sz="1400" b="1"/>
            </a:p>
          </p:txBody>
        </p:sp>
        <p:sp>
          <p:nvSpPr>
            <p:cNvPr id="1049730" name="Rectangle 9"/>
            <p:cNvSpPr>
              <a:spLocks noChangeArrowheads="1"/>
            </p:cNvSpPr>
            <p:nvPr/>
          </p:nvSpPr>
          <p:spPr bwMode="auto">
            <a:xfrm>
              <a:off x="1879600" y="2514600"/>
              <a:ext cx="1473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en-US" altLang="zh-CN" sz="1400" b="1">
                  <a:solidFill>
                    <a:schemeClr val="bg1"/>
                  </a:solidFill>
                </a:rPr>
                <a:t>PDM</a:t>
              </a:r>
              <a:endParaRPr lang="en-US" altLang="zh-CN" sz="1400" b="1">
                <a:solidFill>
                  <a:schemeClr val="bg1"/>
                </a:solidFill>
              </a:endParaRPr>
            </a:p>
          </p:txBody>
        </p:sp>
        <p:sp>
          <p:nvSpPr>
            <p:cNvPr id="1049731" name="Rectangle 109"/>
            <p:cNvSpPr>
              <a:spLocks noChangeArrowheads="1"/>
            </p:cNvSpPr>
            <p:nvPr/>
          </p:nvSpPr>
          <p:spPr bwMode="auto">
            <a:xfrm>
              <a:off x="3486150" y="2527300"/>
              <a:ext cx="13843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产品配置管理</a:t>
              </a:r>
              <a:endParaRPr lang="zh-CN" altLang="en-US" sz="1400" b="1">
                <a:solidFill>
                  <a:schemeClr val="bg1"/>
                </a:solidFill>
              </a:endParaRPr>
            </a:p>
          </p:txBody>
        </p:sp>
        <p:sp>
          <p:nvSpPr>
            <p:cNvPr id="1049732" name="Rectangle 110"/>
            <p:cNvSpPr>
              <a:spLocks noChangeArrowheads="1"/>
            </p:cNvSpPr>
            <p:nvPr/>
          </p:nvSpPr>
          <p:spPr bwMode="auto">
            <a:xfrm>
              <a:off x="5010150" y="2527300"/>
              <a:ext cx="13843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产品</a:t>
              </a:r>
              <a:r>
                <a:rPr lang="en-US" altLang="zh-CN" sz="1400" b="1">
                  <a:solidFill>
                    <a:schemeClr val="bg1"/>
                  </a:solidFill>
                </a:rPr>
                <a:t>BOM</a:t>
              </a:r>
              <a:r>
                <a:rPr lang="zh-CN" altLang="en-US" sz="1400" b="1">
                  <a:solidFill>
                    <a:schemeClr val="bg1"/>
                  </a:solidFill>
                </a:rPr>
                <a:t>管理</a:t>
              </a:r>
              <a:endParaRPr lang="zh-CN" altLang="en-US" sz="1400" b="1">
                <a:solidFill>
                  <a:schemeClr val="bg1"/>
                </a:solidFill>
              </a:endParaRPr>
            </a:p>
          </p:txBody>
        </p:sp>
        <p:sp>
          <p:nvSpPr>
            <p:cNvPr id="1049733" name="Rectangle 111"/>
            <p:cNvSpPr>
              <a:spLocks noChangeArrowheads="1"/>
            </p:cNvSpPr>
            <p:nvPr/>
          </p:nvSpPr>
          <p:spPr bwMode="auto">
            <a:xfrm>
              <a:off x="6534150" y="2527300"/>
              <a:ext cx="13843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产品更改管理</a:t>
              </a:r>
              <a:endParaRPr lang="zh-CN" altLang="en-US" sz="1400" b="1">
                <a:solidFill>
                  <a:schemeClr val="bg1"/>
                </a:solidFill>
              </a:endParaRPr>
            </a:p>
          </p:txBody>
        </p:sp>
        <p:sp>
          <p:nvSpPr>
            <p:cNvPr id="1049734" name="Rectangle 113"/>
            <p:cNvSpPr>
              <a:spLocks noChangeArrowheads="1"/>
            </p:cNvSpPr>
            <p:nvPr/>
          </p:nvSpPr>
          <p:spPr bwMode="auto">
            <a:xfrm>
              <a:off x="1320800" y="37211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供应商管理</a:t>
              </a:r>
              <a:endParaRPr lang="zh-CN" altLang="en-US" sz="1400" b="1">
                <a:solidFill>
                  <a:schemeClr val="bg1"/>
                </a:solidFill>
              </a:endParaRPr>
            </a:p>
          </p:txBody>
        </p:sp>
        <p:sp>
          <p:nvSpPr>
            <p:cNvPr id="1049735" name="Rectangle 114"/>
            <p:cNvSpPr>
              <a:spLocks noChangeArrowheads="1"/>
            </p:cNvSpPr>
            <p:nvPr/>
          </p:nvSpPr>
          <p:spPr bwMode="auto">
            <a:xfrm>
              <a:off x="1320800" y="44069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采购寻源</a:t>
              </a:r>
              <a:endParaRPr lang="zh-CN" altLang="en-US" sz="1400" b="1">
                <a:solidFill>
                  <a:schemeClr val="bg1"/>
                </a:solidFill>
              </a:endParaRPr>
            </a:p>
          </p:txBody>
        </p:sp>
        <p:sp>
          <p:nvSpPr>
            <p:cNvPr id="1049736" name="Rectangle 115"/>
            <p:cNvSpPr>
              <a:spLocks noChangeArrowheads="1"/>
            </p:cNvSpPr>
            <p:nvPr/>
          </p:nvSpPr>
          <p:spPr bwMode="auto">
            <a:xfrm>
              <a:off x="1320800" y="50927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物流配送</a:t>
              </a:r>
              <a:endParaRPr lang="zh-CN" altLang="en-US" sz="1400" b="1">
                <a:solidFill>
                  <a:schemeClr val="bg1"/>
                </a:solidFill>
              </a:endParaRPr>
            </a:p>
          </p:txBody>
        </p:sp>
        <p:sp>
          <p:nvSpPr>
            <p:cNvPr id="1049737" name="Rectangle 116"/>
            <p:cNvSpPr>
              <a:spLocks noChangeArrowheads="1"/>
            </p:cNvSpPr>
            <p:nvPr/>
          </p:nvSpPr>
          <p:spPr bwMode="auto">
            <a:xfrm>
              <a:off x="2971800" y="37973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财务管控</a:t>
              </a:r>
              <a:endParaRPr lang="zh-CN" altLang="en-US" sz="1400" b="1">
                <a:solidFill>
                  <a:schemeClr val="bg1"/>
                </a:solidFill>
              </a:endParaRPr>
            </a:p>
          </p:txBody>
        </p:sp>
        <p:sp>
          <p:nvSpPr>
            <p:cNvPr id="1049738" name="Rectangle 117"/>
            <p:cNvSpPr>
              <a:spLocks noChangeArrowheads="1"/>
            </p:cNvSpPr>
            <p:nvPr/>
          </p:nvSpPr>
          <p:spPr bwMode="auto">
            <a:xfrm>
              <a:off x="4267200" y="3797300"/>
              <a:ext cx="12954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生产管理</a:t>
              </a:r>
              <a:endParaRPr lang="zh-CN" altLang="en-US" sz="1400" b="1">
                <a:solidFill>
                  <a:schemeClr val="bg1"/>
                </a:solidFill>
              </a:endParaRPr>
            </a:p>
          </p:txBody>
        </p:sp>
        <p:sp>
          <p:nvSpPr>
            <p:cNvPr id="1049739" name="Rectangle 118"/>
            <p:cNvSpPr>
              <a:spLocks noChangeArrowheads="1"/>
            </p:cNvSpPr>
            <p:nvPr/>
          </p:nvSpPr>
          <p:spPr bwMode="auto">
            <a:xfrm>
              <a:off x="3581400" y="44958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物料管理</a:t>
              </a:r>
              <a:endParaRPr lang="zh-CN" altLang="en-US" sz="1400" b="1">
                <a:solidFill>
                  <a:schemeClr val="bg1"/>
                </a:solidFill>
              </a:endParaRPr>
            </a:p>
          </p:txBody>
        </p:sp>
        <p:sp>
          <p:nvSpPr>
            <p:cNvPr id="1049740" name="Rectangle 119"/>
            <p:cNvSpPr>
              <a:spLocks noChangeArrowheads="1"/>
            </p:cNvSpPr>
            <p:nvPr/>
          </p:nvSpPr>
          <p:spPr bwMode="auto">
            <a:xfrm>
              <a:off x="4876800" y="4495800"/>
              <a:ext cx="12954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人力资源管理</a:t>
              </a:r>
              <a:endParaRPr lang="zh-CN" altLang="en-US" sz="1400" b="1">
                <a:solidFill>
                  <a:schemeClr val="bg1"/>
                </a:solidFill>
              </a:endParaRPr>
            </a:p>
          </p:txBody>
        </p:sp>
        <p:sp>
          <p:nvSpPr>
            <p:cNvPr id="1049741" name="Rectangle 122"/>
            <p:cNvSpPr>
              <a:spLocks noChangeArrowheads="1"/>
            </p:cNvSpPr>
            <p:nvPr/>
          </p:nvSpPr>
          <p:spPr bwMode="auto">
            <a:xfrm>
              <a:off x="7239000" y="44069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经销管理</a:t>
              </a:r>
              <a:endParaRPr lang="zh-CN" altLang="en-US" sz="1400" b="1">
                <a:solidFill>
                  <a:schemeClr val="bg1"/>
                </a:solidFill>
              </a:endParaRPr>
            </a:p>
          </p:txBody>
        </p:sp>
        <p:sp>
          <p:nvSpPr>
            <p:cNvPr id="1049742" name="Rectangle 123"/>
            <p:cNvSpPr>
              <a:spLocks noChangeArrowheads="1"/>
            </p:cNvSpPr>
            <p:nvPr/>
          </p:nvSpPr>
          <p:spPr bwMode="auto">
            <a:xfrm>
              <a:off x="7251700" y="50927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服务与备件</a:t>
              </a:r>
              <a:endParaRPr lang="zh-CN" altLang="en-US" sz="1400" b="1">
                <a:solidFill>
                  <a:schemeClr val="bg1"/>
                </a:solidFill>
              </a:endParaRPr>
            </a:p>
            <a:p>
              <a:pPr algn="ctr" eaLnBrk="1" hangingPunct="1"/>
              <a:r>
                <a:rPr lang="zh-CN" altLang="en-US" sz="1400" b="1">
                  <a:solidFill>
                    <a:schemeClr val="bg1"/>
                  </a:solidFill>
                </a:rPr>
                <a:t>管理</a:t>
              </a:r>
              <a:endParaRPr lang="zh-CN" altLang="en-US" sz="1400" b="1">
                <a:solidFill>
                  <a:schemeClr val="bg1"/>
                </a:solidFill>
              </a:endParaRPr>
            </a:p>
          </p:txBody>
        </p:sp>
        <p:sp>
          <p:nvSpPr>
            <p:cNvPr id="1049743" name="Rectangle 125"/>
            <p:cNvSpPr>
              <a:spLocks noChangeArrowheads="1"/>
            </p:cNvSpPr>
            <p:nvPr/>
          </p:nvSpPr>
          <p:spPr bwMode="auto">
            <a:xfrm>
              <a:off x="7239000" y="3721100"/>
              <a:ext cx="12192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客户管理</a:t>
              </a:r>
              <a:endParaRPr lang="zh-CN" altLang="en-US" sz="1400" b="1">
                <a:solidFill>
                  <a:schemeClr val="bg1"/>
                </a:solidFill>
              </a:endParaRPr>
            </a:p>
          </p:txBody>
        </p:sp>
        <p:sp>
          <p:nvSpPr>
            <p:cNvPr id="1049744" name="AutoShape 126"/>
            <p:cNvSpPr/>
            <p:nvPr/>
          </p:nvSpPr>
          <p:spPr bwMode="auto">
            <a:xfrm>
              <a:off x="914400" y="1676400"/>
              <a:ext cx="152400" cy="4178300"/>
            </a:xfrm>
            <a:prstGeom prst="leftBrace">
              <a:avLst>
                <a:gd name="adj1" fmla="val 228472"/>
                <a:gd name="adj2" fmla="val 49306"/>
              </a:avLst>
            </a:prstGeom>
            <a:noFill/>
            <a:ln w="12700">
              <a:solidFill>
                <a:schemeClr val="bg2"/>
              </a:solidFill>
              <a:round/>
            </a:ln>
            <a:effectLst/>
          </p:spPr>
          <p:txBody>
            <a:bodyPr wrap="none" lIns="45720" rIns="45720" anchor="ctr"/>
            <a:lstStyle/>
            <a:p>
              <a:pPr algn="ctr"/>
              <a:endParaRPr lang="zh-CN" altLang="en-US"/>
            </a:p>
          </p:txBody>
        </p:sp>
        <p:sp>
          <p:nvSpPr>
            <p:cNvPr id="1049745" name="Text Box 128"/>
            <p:cNvSpPr txBox="1">
              <a:spLocks noChangeArrowheads="1"/>
            </p:cNvSpPr>
            <p:nvPr/>
          </p:nvSpPr>
          <p:spPr bwMode="auto">
            <a:xfrm>
              <a:off x="382909" y="3581400"/>
              <a:ext cx="590490" cy="362207"/>
            </a:xfrm>
            <a:prstGeom prst="rect">
              <a:avLst/>
            </a:prstGeom>
            <a:solidFill>
              <a:schemeClr val="bg1">
                <a:alpha val="62000"/>
              </a:schemeClr>
            </a:solidFill>
            <a:ln>
              <a:noFill/>
            </a:ln>
            <a:effectLst/>
          </p:spPr>
          <p:txBody>
            <a:bodyPr wrap="none" lIns="45720" rIns="45720" anchorCtr="1">
              <a:spAutoFit/>
            </a:bodyPr>
            <a:lstStyle/>
            <a:p>
              <a:pPr algn="ctr"/>
              <a:r>
                <a:rPr lang="zh-CN" altLang="en-US" sz="1400" b="1"/>
                <a:t>应用集成</a:t>
              </a:r>
              <a:endParaRPr lang="zh-CN" altLang="en-US" sz="1400" b="1"/>
            </a:p>
          </p:txBody>
        </p:sp>
        <p:sp>
          <p:nvSpPr>
            <p:cNvPr id="1049746" name="Text Box 135"/>
            <p:cNvSpPr txBox="1">
              <a:spLocks noChangeArrowheads="1"/>
            </p:cNvSpPr>
            <p:nvPr/>
          </p:nvSpPr>
          <p:spPr bwMode="auto">
            <a:xfrm>
              <a:off x="382909" y="1219200"/>
              <a:ext cx="590490" cy="362207"/>
            </a:xfrm>
            <a:prstGeom prst="rect">
              <a:avLst/>
            </a:prstGeom>
            <a:solidFill>
              <a:schemeClr val="bg1">
                <a:alpha val="62000"/>
              </a:schemeClr>
            </a:solidFill>
            <a:ln>
              <a:noFill/>
            </a:ln>
            <a:effectLst/>
          </p:spPr>
          <p:txBody>
            <a:bodyPr wrap="none" lIns="45720" rIns="45720" anchorCtr="1">
              <a:spAutoFit/>
            </a:bodyPr>
            <a:lstStyle/>
            <a:p>
              <a:pPr algn="ctr"/>
              <a:r>
                <a:rPr lang="zh-CN" altLang="en-US" sz="1400" b="1"/>
                <a:t>界面集成</a:t>
              </a:r>
              <a:endParaRPr lang="zh-CN" altLang="en-US" sz="1400" b="1"/>
            </a:p>
          </p:txBody>
        </p:sp>
        <p:sp>
          <p:nvSpPr>
            <p:cNvPr id="1049747" name="Text Box 136"/>
            <p:cNvSpPr txBox="1">
              <a:spLocks noChangeArrowheads="1"/>
            </p:cNvSpPr>
            <p:nvPr/>
          </p:nvSpPr>
          <p:spPr bwMode="auto">
            <a:xfrm>
              <a:off x="382909" y="5943600"/>
              <a:ext cx="590490" cy="362207"/>
            </a:xfrm>
            <a:prstGeom prst="rect">
              <a:avLst/>
            </a:prstGeom>
            <a:solidFill>
              <a:schemeClr val="bg1">
                <a:alpha val="62000"/>
              </a:schemeClr>
            </a:solidFill>
            <a:ln>
              <a:noFill/>
            </a:ln>
            <a:effectLst/>
          </p:spPr>
          <p:txBody>
            <a:bodyPr wrap="none" lIns="45720" rIns="45720" anchorCtr="1">
              <a:spAutoFit/>
            </a:bodyPr>
            <a:lstStyle/>
            <a:p>
              <a:pPr algn="ctr"/>
              <a:r>
                <a:rPr lang="zh-CN" altLang="en-US" sz="1400" b="1"/>
                <a:t>数据集成</a:t>
              </a:r>
              <a:endParaRPr lang="zh-CN" altLang="en-US" sz="1400" b="1"/>
            </a:p>
          </p:txBody>
        </p:sp>
        <p:sp>
          <p:nvSpPr>
            <p:cNvPr id="1049748" name="Rectangle 138"/>
            <p:cNvSpPr>
              <a:spLocks noChangeArrowheads="1"/>
            </p:cNvSpPr>
            <p:nvPr/>
          </p:nvSpPr>
          <p:spPr bwMode="auto">
            <a:xfrm>
              <a:off x="5638800" y="3810000"/>
              <a:ext cx="1295400" cy="609600"/>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rPr>
                <a:t>销售管理</a:t>
              </a:r>
              <a:endParaRPr lang="zh-CN" altLang="en-US" sz="1400" b="1">
                <a:solidFill>
                  <a:schemeClr val="bg1"/>
                </a:solidFill>
              </a:endParaRPr>
            </a:p>
          </p:txBody>
        </p:sp>
        <p:sp>
          <p:nvSpPr>
            <p:cNvPr id="1049749" name="Rectangle 139"/>
            <p:cNvSpPr>
              <a:spLocks noChangeArrowheads="1"/>
            </p:cNvSpPr>
            <p:nvPr/>
          </p:nvSpPr>
          <p:spPr bwMode="auto">
            <a:xfrm>
              <a:off x="1130300" y="2133600"/>
              <a:ext cx="7543800" cy="3708400"/>
            </a:xfrm>
            <a:prstGeom prst="rect">
              <a:avLst/>
            </a:prstGeom>
            <a:noFill/>
            <a:ln w="76200" algn="ctr">
              <a:solidFill>
                <a:schemeClr val="hlink"/>
              </a:solidFill>
              <a:miter lim="800000"/>
            </a:ln>
            <a:effectLst/>
          </p:spPr>
          <p:txBody>
            <a:bodyPr wrap="none" lIns="45720" rIns="45720" anchor="ctr"/>
            <a:lstStyle/>
            <a:p>
              <a:pPr algn="ctr"/>
              <a:endParaRPr lang="zh-CN" altLang="en-US"/>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50"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在设计和定义过程中，关注从平台、应用、功能模组、功能块的分解，各应用间的集成，以及逐步实现的重要性分类</a:t>
            </a:r>
            <a:endParaRPr lang="en-US" altLang="zh-CN" sz="2400" dirty="0">
              <a:solidFill>
                <a:schemeClr val="bg1"/>
              </a:solidFill>
            </a:endParaRPr>
          </a:p>
        </p:txBody>
      </p:sp>
      <p:grpSp>
        <p:nvGrpSpPr>
          <p:cNvPr id="214" name="组合 12"/>
          <p:cNvGrpSpPr/>
          <p:nvPr/>
        </p:nvGrpSpPr>
        <p:grpSpPr>
          <a:xfrm>
            <a:off x="992093" y="1507178"/>
            <a:ext cx="10584329" cy="4804239"/>
            <a:chOff x="700738" y="1662113"/>
            <a:chExt cx="8345811" cy="4541342"/>
          </a:xfrm>
        </p:grpSpPr>
        <p:sp>
          <p:nvSpPr>
            <p:cNvPr id="1049751" name="AutoShape 3"/>
            <p:cNvSpPr>
              <a:spLocks noChangeArrowheads="1"/>
            </p:cNvSpPr>
            <p:nvPr/>
          </p:nvSpPr>
          <p:spPr bwMode="auto">
            <a:xfrm>
              <a:off x="3568700" y="2962275"/>
              <a:ext cx="1797050" cy="1555750"/>
            </a:xfrm>
            <a:prstGeom prst="triangle">
              <a:avLst>
                <a:gd name="adj" fmla="val 50000"/>
              </a:avLst>
            </a:prstGeom>
            <a:gradFill rotWithShape="1">
              <a:gsLst>
                <a:gs pos="0">
                  <a:schemeClr val="accent1">
                    <a:alpha val="78999"/>
                  </a:schemeClr>
                </a:gs>
                <a:gs pos="100000">
                  <a:schemeClr val="accent2"/>
                </a:gs>
              </a:gsLst>
              <a:path path="rect">
                <a:fillToRect r="100000" b="100000"/>
              </a:path>
            </a:gradFill>
            <a:ln>
              <a:noFill/>
            </a:ln>
            <a:effectLst/>
          </p:spPr>
          <p:txBody>
            <a:bodyPr wrap="none" lIns="0" tIns="0" rIns="0" bIns="0" anchor="ctr"/>
            <a:lstStyle/>
            <a:p>
              <a:endParaRPr lang="zh-CN" altLang="en-US">
                <a:latin typeface="微软雅黑 Light" panose="020B0502040204020203" pitchFamily="34" charset="-122"/>
                <a:ea typeface="微软雅黑 Light" panose="020B0502040204020203" pitchFamily="34" charset="-122"/>
              </a:endParaRPr>
            </a:p>
          </p:txBody>
        </p:sp>
        <p:sp>
          <p:nvSpPr>
            <p:cNvPr id="1049752" name="Freeform 4"/>
            <p:cNvSpPr/>
            <p:nvPr/>
          </p:nvSpPr>
          <p:spPr bwMode="auto">
            <a:xfrm>
              <a:off x="2500313" y="2144713"/>
              <a:ext cx="2203450" cy="3138487"/>
            </a:xfrm>
            <a:custGeom>
              <a:avLst/>
              <a:gdLst>
                <a:gd name="T0" fmla="*/ 0 w 986"/>
                <a:gd name="T1" fmla="*/ 1404 h 1404"/>
                <a:gd name="T2" fmla="*/ 814 w 986"/>
                <a:gd name="T3" fmla="*/ 0 h 1404"/>
                <a:gd name="T4" fmla="*/ 986 w 986"/>
                <a:gd name="T5" fmla="*/ 329 h 1404"/>
              </a:gdLst>
              <a:ahLst/>
              <a:cxnLst>
                <a:cxn ang="0">
                  <a:pos x="T0" y="T1"/>
                </a:cxn>
                <a:cxn ang="0">
                  <a:pos x="T2" y="T3"/>
                </a:cxn>
                <a:cxn ang="0">
                  <a:pos x="T4" y="T5"/>
                </a:cxn>
              </a:cxnLst>
              <a:rect l="0" t="0" r="r" b="b"/>
              <a:pathLst>
                <a:path w="986" h="1404">
                  <a:moveTo>
                    <a:pt x="0" y="1404"/>
                  </a:moveTo>
                  <a:lnTo>
                    <a:pt x="814" y="0"/>
                  </a:lnTo>
                  <a:lnTo>
                    <a:pt x="986" y="329"/>
                  </a:lnTo>
                </a:path>
              </a:pathLst>
            </a:custGeom>
            <a:noFill/>
            <a:ln w="22225" cap="flat" cmpd="sng">
              <a:solidFill>
                <a:srgbClr val="727272">
                  <a:alpha val="59000"/>
                </a:srgbClr>
              </a:solidFill>
              <a:prstDash val="solid"/>
              <a:round/>
              <a:headEnd type="none" w="med" len="med"/>
              <a:tailEnd type="triangle" w="med" len="med"/>
            </a:ln>
            <a:effectLst/>
          </p:spPr>
          <p:txBody>
            <a:bodyPr wrap="none" lIns="0" tIns="0" rIns="0" bIns="0" anchor="ctr"/>
            <a:lstStyle/>
            <a:p>
              <a:endParaRPr lang="zh-CN" altLang="en-US">
                <a:latin typeface="微软雅黑 Light" panose="020B0502040204020203" pitchFamily="34" charset="-122"/>
                <a:ea typeface="微软雅黑 Light" panose="020B0502040204020203" pitchFamily="34" charset="-122"/>
              </a:endParaRPr>
            </a:p>
          </p:txBody>
        </p:sp>
        <p:sp>
          <p:nvSpPr>
            <p:cNvPr id="1049753" name="Freeform 5"/>
            <p:cNvSpPr/>
            <p:nvPr/>
          </p:nvSpPr>
          <p:spPr bwMode="auto">
            <a:xfrm>
              <a:off x="2936875" y="4483100"/>
              <a:ext cx="3627438" cy="630238"/>
            </a:xfrm>
            <a:custGeom>
              <a:avLst/>
              <a:gdLst>
                <a:gd name="T0" fmla="*/ 1623 w 1623"/>
                <a:gd name="T1" fmla="*/ 281 h 281"/>
                <a:gd name="T2" fmla="*/ 0 w 1623"/>
                <a:gd name="T3" fmla="*/ 277 h 281"/>
                <a:gd name="T4" fmla="*/ 174 w 1623"/>
                <a:gd name="T5" fmla="*/ 0 h 281"/>
              </a:gdLst>
              <a:ahLst/>
              <a:cxnLst>
                <a:cxn ang="0">
                  <a:pos x="T0" y="T1"/>
                </a:cxn>
                <a:cxn ang="0">
                  <a:pos x="T2" y="T3"/>
                </a:cxn>
                <a:cxn ang="0">
                  <a:pos x="T4" y="T5"/>
                </a:cxn>
              </a:cxnLst>
              <a:rect l="0" t="0" r="r" b="b"/>
              <a:pathLst>
                <a:path w="1623" h="281">
                  <a:moveTo>
                    <a:pt x="1623" y="281"/>
                  </a:moveTo>
                  <a:lnTo>
                    <a:pt x="0" y="277"/>
                  </a:lnTo>
                  <a:lnTo>
                    <a:pt x="174" y="0"/>
                  </a:lnTo>
                </a:path>
              </a:pathLst>
            </a:custGeom>
            <a:noFill/>
            <a:ln w="22225" cap="flat" cmpd="sng">
              <a:solidFill>
                <a:srgbClr val="727272">
                  <a:alpha val="59000"/>
                </a:srgbClr>
              </a:solidFill>
              <a:prstDash val="solid"/>
              <a:round/>
              <a:headEnd type="none" w="med" len="med"/>
              <a:tailEnd type="triangle" w="med" len="med"/>
            </a:ln>
            <a:effectLst/>
          </p:spPr>
          <p:txBody>
            <a:bodyPr wrap="none" lIns="0" tIns="0" rIns="0" bIns="0" anchor="ctr"/>
            <a:lstStyle/>
            <a:p>
              <a:endParaRPr lang="zh-CN" altLang="en-US">
                <a:latin typeface="微软雅黑 Light" panose="020B0502040204020203" pitchFamily="34" charset="-122"/>
                <a:ea typeface="微软雅黑 Light" panose="020B0502040204020203" pitchFamily="34" charset="-122"/>
              </a:endParaRPr>
            </a:p>
          </p:txBody>
        </p:sp>
        <p:sp>
          <p:nvSpPr>
            <p:cNvPr id="1049754" name="Freeform 6"/>
            <p:cNvSpPr/>
            <p:nvPr/>
          </p:nvSpPr>
          <p:spPr bwMode="auto">
            <a:xfrm>
              <a:off x="4367213" y="1662113"/>
              <a:ext cx="1806575" cy="3148012"/>
            </a:xfrm>
            <a:custGeom>
              <a:avLst/>
              <a:gdLst>
                <a:gd name="T0" fmla="*/ 0 w 808"/>
                <a:gd name="T1" fmla="*/ 0 h 1408"/>
                <a:gd name="T2" fmla="*/ 808 w 808"/>
                <a:gd name="T3" fmla="*/ 1408 h 1408"/>
                <a:gd name="T4" fmla="*/ 430 w 808"/>
                <a:gd name="T5" fmla="*/ 1407 h 1408"/>
              </a:gdLst>
              <a:ahLst/>
              <a:cxnLst>
                <a:cxn ang="0">
                  <a:pos x="T0" y="T1"/>
                </a:cxn>
                <a:cxn ang="0">
                  <a:pos x="T2" y="T3"/>
                </a:cxn>
                <a:cxn ang="0">
                  <a:pos x="T4" y="T5"/>
                </a:cxn>
              </a:cxnLst>
              <a:rect l="0" t="0" r="r" b="b"/>
              <a:pathLst>
                <a:path w="808" h="1408">
                  <a:moveTo>
                    <a:pt x="0" y="0"/>
                  </a:moveTo>
                  <a:lnTo>
                    <a:pt x="808" y="1408"/>
                  </a:lnTo>
                  <a:lnTo>
                    <a:pt x="430" y="1407"/>
                  </a:lnTo>
                </a:path>
              </a:pathLst>
            </a:custGeom>
            <a:noFill/>
            <a:ln w="22225" cap="flat" cmpd="sng">
              <a:solidFill>
                <a:srgbClr val="727272">
                  <a:alpha val="59000"/>
                </a:srgbClr>
              </a:solidFill>
              <a:prstDash val="solid"/>
              <a:round/>
              <a:headEnd type="none" w="med" len="med"/>
              <a:tailEnd type="triangle" w="med" len="med"/>
            </a:ln>
            <a:effectLst/>
          </p:spPr>
          <p:txBody>
            <a:bodyPr wrap="none" lIns="0" tIns="0" rIns="0" bIns="0" anchor="ctr"/>
            <a:lstStyle/>
            <a:p>
              <a:endParaRPr lang="zh-CN" altLang="en-US">
                <a:latin typeface="微软雅黑 Light" panose="020B0502040204020203" pitchFamily="34" charset="-122"/>
                <a:ea typeface="微软雅黑 Light" panose="020B0502040204020203" pitchFamily="34" charset="-122"/>
              </a:endParaRPr>
            </a:p>
          </p:txBody>
        </p:sp>
        <p:sp>
          <p:nvSpPr>
            <p:cNvPr id="1049755" name="Text12"/>
            <p:cNvSpPr>
              <a:spLocks noChangeArrowheads="1"/>
            </p:cNvSpPr>
            <p:nvPr/>
          </p:nvSpPr>
          <p:spPr bwMode="auto">
            <a:xfrm>
              <a:off x="3124200" y="1674813"/>
              <a:ext cx="1031446" cy="374557"/>
            </a:xfrm>
            <a:prstGeom prst="rect">
              <a:avLst/>
            </a:prstGeom>
            <a:noFill/>
            <a:ln>
              <a:noFill/>
            </a:ln>
            <a:effectLst/>
          </p:spPr>
          <p:txBody>
            <a:bodyPr wrap="none" lIns="0" tIns="0" rIns="0" bIns="0">
              <a:spAutoFit/>
            </a:bodyPr>
            <a:lstStyle/>
            <a:p>
              <a:pPr indent="-342900" defTabSz="330200">
                <a:lnSpc>
                  <a:spcPct val="104000"/>
                </a:lnSpc>
                <a:spcBef>
                  <a:spcPct val="20000"/>
                </a:spcBef>
                <a:buClr>
                  <a:schemeClr val="accent1"/>
                </a:buClr>
                <a:buFont typeface="Wingdings" panose="05000000000000000000" pitchFamily="2" charset="2"/>
                <a:buChar char="§"/>
              </a:pPr>
              <a:r>
                <a:rPr lang="zh-CN" altLang="en-US" sz="1900" b="1" dirty="0">
                  <a:solidFill>
                    <a:srgbClr val="3477B2"/>
                  </a:solidFill>
                  <a:latin typeface="+mn-ea"/>
                </a:rPr>
                <a:t>集成条件</a:t>
              </a:r>
              <a:endParaRPr lang="zh-CN" altLang="en-US" sz="1900" b="1" dirty="0">
                <a:solidFill>
                  <a:srgbClr val="3477B2"/>
                </a:solidFill>
                <a:latin typeface="+mn-ea"/>
              </a:endParaRPr>
            </a:p>
          </p:txBody>
        </p:sp>
        <p:sp>
          <p:nvSpPr>
            <p:cNvPr id="1049756" name="Text12"/>
            <p:cNvSpPr>
              <a:spLocks noChangeArrowheads="1"/>
            </p:cNvSpPr>
            <p:nvPr/>
          </p:nvSpPr>
          <p:spPr bwMode="auto">
            <a:xfrm>
              <a:off x="6391275" y="4651375"/>
              <a:ext cx="1147279" cy="374557"/>
            </a:xfrm>
            <a:prstGeom prst="rect">
              <a:avLst/>
            </a:prstGeom>
            <a:noFill/>
            <a:ln>
              <a:noFill/>
            </a:ln>
            <a:effectLst/>
          </p:spPr>
          <p:txBody>
            <a:bodyPr wrap="square" lIns="0" tIns="0" rIns="0" bIns="0">
              <a:spAutoFit/>
            </a:bodyPr>
            <a:lstStyle/>
            <a:p>
              <a:pPr indent="-342900" defTabSz="330200">
                <a:lnSpc>
                  <a:spcPct val="104000"/>
                </a:lnSpc>
                <a:spcBef>
                  <a:spcPct val="20000"/>
                </a:spcBef>
                <a:buClr>
                  <a:schemeClr val="accent1"/>
                </a:buClr>
                <a:buFont typeface="Wingdings" panose="05000000000000000000" pitchFamily="2" charset="2"/>
                <a:buChar char="§"/>
              </a:pPr>
              <a:r>
                <a:rPr lang="zh-CN" altLang="en-US" sz="1900" b="1" dirty="0">
                  <a:solidFill>
                    <a:srgbClr val="3477B2"/>
                  </a:solidFill>
                  <a:latin typeface="+mn-ea"/>
                </a:rPr>
                <a:t>实施考虑</a:t>
              </a:r>
              <a:endParaRPr lang="zh-CN" altLang="en-US" sz="1900" b="1" dirty="0">
                <a:solidFill>
                  <a:srgbClr val="3477B2"/>
                </a:solidFill>
                <a:latin typeface="+mn-ea"/>
              </a:endParaRPr>
            </a:p>
          </p:txBody>
        </p:sp>
        <p:sp>
          <p:nvSpPr>
            <p:cNvPr id="1049757" name="Text12"/>
            <p:cNvSpPr>
              <a:spLocks noChangeArrowheads="1"/>
            </p:cNvSpPr>
            <p:nvPr/>
          </p:nvSpPr>
          <p:spPr bwMode="auto">
            <a:xfrm>
              <a:off x="2514600" y="5180013"/>
              <a:ext cx="1031446" cy="374557"/>
            </a:xfrm>
            <a:prstGeom prst="rect">
              <a:avLst/>
            </a:prstGeom>
            <a:noFill/>
            <a:ln>
              <a:noFill/>
            </a:ln>
            <a:effectLst/>
          </p:spPr>
          <p:txBody>
            <a:bodyPr wrap="none" lIns="0" tIns="0" rIns="0" bIns="0">
              <a:spAutoFit/>
            </a:bodyPr>
            <a:lstStyle>
              <a:lvl1pPr algn="l" defTabSz="330200">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168275" indent="-167005" algn="l" defTabSz="330200">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358775" indent="-189230" algn="l" defTabSz="330200">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511175" indent="-151130" algn="l" defTabSz="330200">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2624455" indent="5080" algn="l" defTabSz="330200">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3081655" indent="5080" defTabSz="3302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3538855" indent="5080" defTabSz="3302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3996055" indent="5080" defTabSz="3302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4453255" indent="5080" defTabSz="3302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indent="-342900"/>
              <a:r>
                <a:rPr lang="zh-CN" altLang="en-US" sz="1900" b="1" dirty="0">
                  <a:solidFill>
                    <a:srgbClr val="3477B2"/>
                  </a:solidFill>
                  <a:latin typeface="+mn-ea"/>
                  <a:ea typeface="+mn-ea"/>
                </a:rPr>
                <a:t>定义方式</a:t>
              </a:r>
              <a:endParaRPr lang="zh-CN" altLang="en-US" sz="1900" b="1" dirty="0">
                <a:solidFill>
                  <a:srgbClr val="3477B2"/>
                </a:solidFill>
                <a:latin typeface="+mn-ea"/>
                <a:ea typeface="+mn-ea"/>
              </a:endParaRPr>
            </a:p>
          </p:txBody>
        </p:sp>
        <p:sp>
          <p:nvSpPr>
            <p:cNvPr id="1049758" name="Rectangle 10"/>
            <p:cNvSpPr>
              <a:spLocks noChangeArrowheads="1"/>
            </p:cNvSpPr>
            <p:nvPr/>
          </p:nvSpPr>
          <p:spPr bwMode="auto">
            <a:xfrm>
              <a:off x="2455559" y="5593599"/>
              <a:ext cx="5252644" cy="609856"/>
            </a:xfrm>
            <a:prstGeom prst="rect">
              <a:avLst/>
            </a:prstGeom>
            <a:noFill/>
            <a:ln>
              <a:noFill/>
            </a:ln>
            <a:effectLst/>
          </p:spPr>
          <p:txBody>
            <a:bodyPr wrap="square">
              <a:spAutoFit/>
            </a:bodyPr>
            <a:lstStyle>
              <a:lvl1pPr indent="398780" algn="l">
                <a:defRPr>
                  <a:solidFill>
                    <a:schemeClr val="tx1"/>
                  </a:solidFill>
                  <a:latin typeface="Arial" panose="020B0604020202020204" pitchFamily="34" charset="0"/>
                  <a:ea typeface="宋体" panose="02010600030101010101" pitchFamily="2" charset="-122"/>
                </a:defRPr>
              </a:lvl1pPr>
              <a:lvl2pPr marL="513080"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dirty="0">
                  <a:latin typeface="微软雅黑 Light" panose="020B0502040204020203" pitchFamily="34" charset="-122"/>
                  <a:ea typeface="微软雅黑 Light" panose="020B0502040204020203" pitchFamily="34" charset="-122"/>
                </a:rPr>
                <a:t>在应用蓝图的基础上，由上至下逐级分解，并说明XX公司现阶段重要的应用要求。</a:t>
              </a:r>
              <a:endParaRPr lang="zh-CN" altLang="en-US" dirty="0">
                <a:latin typeface="微软雅黑 Light" panose="020B0502040204020203" pitchFamily="34" charset="-122"/>
                <a:ea typeface="微软雅黑 Light" panose="020B0502040204020203" pitchFamily="34" charset="-122"/>
              </a:endParaRPr>
            </a:p>
          </p:txBody>
        </p:sp>
        <p:sp>
          <p:nvSpPr>
            <p:cNvPr id="1049759" name="Rectangle 11"/>
            <p:cNvSpPr>
              <a:spLocks noChangeArrowheads="1"/>
            </p:cNvSpPr>
            <p:nvPr/>
          </p:nvSpPr>
          <p:spPr bwMode="auto">
            <a:xfrm>
              <a:off x="700738" y="1903413"/>
              <a:ext cx="2666464" cy="1658326"/>
            </a:xfrm>
            <a:prstGeom prst="rect">
              <a:avLst/>
            </a:prstGeom>
            <a:solidFill>
              <a:schemeClr val="bg1"/>
            </a:solidFill>
            <a:ln>
              <a:noFill/>
            </a:ln>
            <a:effectLst/>
          </p:spPr>
          <p:txBody>
            <a:bodyPr wrap="square">
              <a:spAutoFit/>
            </a:bodyPr>
            <a:lstStyle>
              <a:lvl1pPr indent="398780" algn="l">
                <a:defRPr>
                  <a:solidFill>
                    <a:schemeClr val="tx1"/>
                  </a:solidFill>
                  <a:latin typeface="Arial" panose="020B0604020202020204" pitchFamily="34" charset="0"/>
                  <a:ea typeface="宋体" panose="02010600030101010101" pitchFamily="2" charset="-122"/>
                </a:defRPr>
              </a:lvl1pPr>
              <a:lvl2pPr marL="513080"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dirty="0">
                  <a:latin typeface="微软雅黑 Light" panose="020B0502040204020203" pitchFamily="34" charset="-122"/>
                  <a:ea typeface="微软雅黑 Light" panose="020B0502040204020203" pitchFamily="34" charset="-122"/>
                </a:rPr>
                <a:t>应用按专业领域划分，应用间的连接是业务实际运作边界的重要支持，因此需要明确重要的应用连接关系以及中间所传递的信息要素。</a:t>
              </a:r>
              <a:endParaRPr lang="zh-CN" altLang="en-US" dirty="0">
                <a:latin typeface="微软雅黑 Light" panose="020B0502040204020203" pitchFamily="34" charset="-122"/>
                <a:ea typeface="微软雅黑 Light" panose="020B0502040204020203" pitchFamily="34" charset="-122"/>
              </a:endParaRPr>
            </a:p>
            <a:p>
              <a:pPr eaLnBrk="1" hangingPunct="1"/>
              <a:endParaRPr lang="en-US" altLang="zh-CN" dirty="0">
                <a:latin typeface="微软雅黑 Light" panose="020B0502040204020203" pitchFamily="34" charset="-122"/>
                <a:ea typeface="微软雅黑 Light" panose="020B0502040204020203" pitchFamily="34" charset="-122"/>
              </a:endParaRPr>
            </a:p>
          </p:txBody>
        </p:sp>
        <p:sp>
          <p:nvSpPr>
            <p:cNvPr id="1049760" name="Rectangle 12"/>
            <p:cNvSpPr>
              <a:spLocks noChangeArrowheads="1"/>
            </p:cNvSpPr>
            <p:nvPr/>
          </p:nvSpPr>
          <p:spPr bwMode="auto">
            <a:xfrm>
              <a:off x="6303349" y="2367745"/>
              <a:ext cx="2743200" cy="2443849"/>
            </a:xfrm>
            <a:prstGeom prst="rect">
              <a:avLst/>
            </a:prstGeom>
            <a:noFill/>
            <a:ln>
              <a:noFill/>
            </a:ln>
            <a:effectLst/>
          </p:spPr>
          <p:txBody>
            <a:bodyPr>
              <a:spAutoFit/>
            </a:bodyPr>
            <a:lstStyle>
              <a:lvl1pPr indent="398780" algn="l">
                <a:defRPr>
                  <a:solidFill>
                    <a:schemeClr val="tx1"/>
                  </a:solidFill>
                  <a:latin typeface="Arial" panose="020B0604020202020204" pitchFamily="34" charset="0"/>
                  <a:ea typeface="宋体" panose="02010600030101010101" pitchFamily="2" charset="-122"/>
                </a:defRPr>
              </a:lvl1pPr>
              <a:lvl2pPr marL="513080"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dirty="0">
                  <a:latin typeface="微软雅黑 Light" panose="020B0502040204020203" pitchFamily="34" charset="-122"/>
                  <a:ea typeface="微软雅黑 Light" panose="020B0502040204020203" pitchFamily="34" charset="-122"/>
                </a:rPr>
                <a:t>本着分阶段逐步推进的建设思路，需要针对各应用点清晰的说明重要性和实施前提。其中，优先级高表示第一阶段需要实施的核心应用功能，优先级中表示接下来需要深化应用要求和推广的功能，优先级低表示应用的远期扩展以实现企业的发展目标。</a:t>
              </a:r>
              <a:endParaRPr lang="zh-CN" altLang="en-US" dirty="0">
                <a:latin typeface="微软雅黑 Light" panose="020B0502040204020203" pitchFamily="34" charset="-122"/>
                <a:ea typeface="微软雅黑 Light" panose="020B0502040204020203" pitchFamily="34" charset="-122"/>
              </a:endParaRPr>
            </a:p>
            <a:p>
              <a:pPr eaLnBrk="1" hangingPunct="1"/>
              <a:endParaRPr lang="en-US" altLang="zh-CN" dirty="0">
                <a:latin typeface="微软雅黑 Light" panose="020B0502040204020203" pitchFamily="34" charset="-122"/>
                <a:ea typeface="微软雅黑 Light" panose="020B0502040204020203" pitchFamily="34" charset="-122"/>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61" name="标题 1"/>
          <p:cNvSpPr>
            <a:spLocks noGrp="1"/>
          </p:cNvSpPr>
          <p:nvPr>
            <p:ph type="title" idx="4294967295"/>
          </p:nvPr>
        </p:nvSpPr>
        <p:spPr>
          <a:xfrm>
            <a:off x="0" y="177237"/>
            <a:ext cx="9482346" cy="682711"/>
          </a:xfrm>
        </p:spPr>
        <p:txBody>
          <a:bodyPr anchor="ctr" anchorCtr="0">
            <a:noAutofit/>
          </a:bodyPr>
          <a:lstStyle/>
          <a:p>
            <a:pPr marL="342900" indent="-342900">
              <a:buFont typeface="Wingdings" panose="05000000000000000000" pitchFamily="2" charset="2"/>
              <a:buChar char="Ø"/>
            </a:pPr>
            <a:r>
              <a:rPr lang="zh-CN" altLang="en-US" sz="2000" dirty="0">
                <a:solidFill>
                  <a:schemeClr val="bg1"/>
                </a:solidFill>
              </a:rPr>
              <a:t>产品管理领域主要关注描述、定义产品的相关数据，通过企业级跨部门更改管理实现对产品数据的有效维护与管控，并作为下游各业务应用的产品数据来源</a:t>
            </a:r>
            <a:endParaRPr lang="en-US" altLang="zh-CN" sz="2000" dirty="0">
              <a:solidFill>
                <a:schemeClr val="bg1"/>
              </a:solidFill>
            </a:endParaRPr>
          </a:p>
        </p:txBody>
      </p:sp>
      <p:grpSp>
        <p:nvGrpSpPr>
          <p:cNvPr id="216" name="组合 34"/>
          <p:cNvGrpSpPr/>
          <p:nvPr/>
        </p:nvGrpSpPr>
        <p:grpSpPr>
          <a:xfrm>
            <a:off x="1237927" y="1113132"/>
            <a:ext cx="9837091" cy="3131869"/>
            <a:chOff x="1237927" y="1113132"/>
            <a:chExt cx="9837091" cy="2840749"/>
          </a:xfrm>
        </p:grpSpPr>
        <p:sp>
          <p:nvSpPr>
            <p:cNvPr id="1049762" name="Rectangle 3"/>
            <p:cNvSpPr>
              <a:spLocks noChangeArrowheads="1"/>
            </p:cNvSpPr>
            <p:nvPr/>
          </p:nvSpPr>
          <p:spPr bwMode="auto">
            <a:xfrm>
              <a:off x="1237927" y="1113132"/>
              <a:ext cx="9298392" cy="1990598"/>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600" b="1">
                  <a:latin typeface="+mn-ea"/>
                </a:rPr>
                <a:t>产品管理</a:t>
              </a:r>
              <a:endParaRPr lang="zh-CN" altLang="en-US" sz="1600" b="1">
                <a:latin typeface="+mn-ea"/>
              </a:endParaRPr>
            </a:p>
          </p:txBody>
        </p:sp>
        <p:sp>
          <p:nvSpPr>
            <p:cNvPr id="1049763" name="Rectangle 4"/>
            <p:cNvSpPr>
              <a:spLocks noChangeArrowheads="1"/>
            </p:cNvSpPr>
            <p:nvPr/>
          </p:nvSpPr>
          <p:spPr bwMode="auto">
            <a:xfrm>
              <a:off x="2166986" y="2288138"/>
              <a:ext cx="1811274" cy="663533"/>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en-US" altLang="zh-CN" sz="1400" b="1">
                  <a:solidFill>
                    <a:schemeClr val="bg1"/>
                  </a:solidFill>
                  <a:latin typeface="+mn-ea"/>
                </a:rPr>
                <a:t>PDM</a:t>
              </a:r>
              <a:endParaRPr lang="en-US" altLang="zh-CN" sz="1400" b="1">
                <a:solidFill>
                  <a:schemeClr val="bg1"/>
                </a:solidFill>
                <a:latin typeface="+mn-ea"/>
              </a:endParaRPr>
            </a:p>
          </p:txBody>
        </p:sp>
        <p:sp>
          <p:nvSpPr>
            <p:cNvPr id="1049764" name="Rectangle 5"/>
            <p:cNvSpPr>
              <a:spLocks noChangeArrowheads="1"/>
            </p:cNvSpPr>
            <p:nvPr/>
          </p:nvSpPr>
          <p:spPr bwMode="auto">
            <a:xfrm>
              <a:off x="4876089" y="2301961"/>
              <a:ext cx="1701973" cy="663533"/>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latin typeface="+mn-ea"/>
                </a:rPr>
                <a:t>产品配置管理</a:t>
              </a:r>
              <a:endParaRPr lang="zh-CN" altLang="en-US" sz="1400" b="1">
                <a:solidFill>
                  <a:schemeClr val="bg1"/>
                </a:solidFill>
                <a:latin typeface="+mn-ea"/>
              </a:endParaRPr>
            </a:p>
          </p:txBody>
        </p:sp>
        <p:sp>
          <p:nvSpPr>
            <p:cNvPr id="1049765" name="Rectangle 6"/>
            <p:cNvSpPr>
              <a:spLocks noChangeArrowheads="1"/>
            </p:cNvSpPr>
            <p:nvPr/>
          </p:nvSpPr>
          <p:spPr bwMode="auto">
            <a:xfrm>
              <a:off x="7795987" y="2301961"/>
              <a:ext cx="1701973" cy="663533"/>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1400" b="1">
                  <a:solidFill>
                    <a:schemeClr val="bg1"/>
                  </a:solidFill>
                  <a:latin typeface="+mn-ea"/>
                </a:rPr>
                <a:t>产品</a:t>
              </a:r>
              <a:r>
                <a:rPr lang="en-US" altLang="zh-CN" sz="1400" b="1">
                  <a:solidFill>
                    <a:schemeClr val="bg1"/>
                  </a:solidFill>
                  <a:latin typeface="+mn-ea"/>
                </a:rPr>
                <a:t>BOM</a:t>
              </a:r>
              <a:r>
                <a:rPr lang="zh-CN" altLang="en-US" sz="1400" b="1">
                  <a:solidFill>
                    <a:schemeClr val="bg1"/>
                  </a:solidFill>
                  <a:latin typeface="+mn-ea"/>
                </a:rPr>
                <a:t>管理</a:t>
              </a:r>
              <a:endParaRPr lang="zh-CN" altLang="en-US" sz="1400" b="1">
                <a:solidFill>
                  <a:schemeClr val="bg1"/>
                </a:solidFill>
                <a:latin typeface="+mn-ea"/>
              </a:endParaRPr>
            </a:p>
          </p:txBody>
        </p:sp>
        <p:sp>
          <p:nvSpPr>
            <p:cNvPr id="1049766" name="Rectangle 7"/>
            <p:cNvSpPr>
              <a:spLocks noChangeArrowheads="1"/>
            </p:cNvSpPr>
            <p:nvPr/>
          </p:nvSpPr>
          <p:spPr bwMode="auto">
            <a:xfrm>
              <a:off x="2174793" y="1527840"/>
              <a:ext cx="7307553" cy="663533"/>
            </a:xfrm>
            <a:prstGeom prst="rect">
              <a:avLst/>
            </a:prstGeom>
            <a:gradFill rotWithShape="1">
              <a:gsLst>
                <a:gs pos="0">
                  <a:schemeClr val="accent1"/>
                </a:gs>
                <a:gs pos="100000">
                  <a:schemeClr val="accent2"/>
                </a:gs>
              </a:gsLst>
              <a:lin ang="2700000" scaled="1"/>
            </a:gradFill>
            <a:ln>
              <a:noFill/>
            </a:ln>
            <a:effectLst>
              <a:outerShdw dist="35921" dir="2700000" algn="ctr" rotWithShape="0">
                <a:srgbClr val="808080"/>
              </a:outerShdw>
            </a:effectLst>
          </p:spPr>
          <p:txBody>
            <a:bodyPr wrap="none" anchor="ctr"/>
            <a:lstStyle/>
            <a:p>
              <a:pPr algn="ctr" eaLnBrk="1" hangingPunct="1"/>
              <a:r>
                <a:rPr lang="zh-CN" altLang="en-US" sz="2000" b="1">
                  <a:solidFill>
                    <a:schemeClr val="bg1"/>
                  </a:solidFill>
                  <a:latin typeface="+mn-ea"/>
                </a:rPr>
                <a:t>产品更改管理</a:t>
              </a:r>
              <a:endParaRPr lang="zh-CN" altLang="en-US" sz="2000" b="1">
                <a:solidFill>
                  <a:schemeClr val="bg1"/>
                </a:solidFill>
                <a:latin typeface="+mn-ea"/>
              </a:endParaRPr>
            </a:p>
          </p:txBody>
        </p:sp>
        <p:sp>
          <p:nvSpPr>
            <p:cNvPr id="1049767" name="Rectangle 8"/>
            <p:cNvSpPr>
              <a:spLocks noChangeArrowheads="1"/>
            </p:cNvSpPr>
            <p:nvPr/>
          </p:nvSpPr>
          <p:spPr bwMode="auto">
            <a:xfrm>
              <a:off x="1331614" y="3580644"/>
              <a:ext cx="1990840" cy="352502"/>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latin typeface="+mn-ea"/>
                </a:rPr>
                <a:t>供应链管理</a:t>
              </a:r>
              <a:endParaRPr lang="zh-CN" altLang="en-US" sz="1400" b="1">
                <a:latin typeface="+mn-ea"/>
              </a:endParaRPr>
            </a:p>
          </p:txBody>
        </p:sp>
        <p:sp>
          <p:nvSpPr>
            <p:cNvPr id="1049768" name="Rectangle 9"/>
            <p:cNvSpPr>
              <a:spLocks noChangeArrowheads="1"/>
            </p:cNvSpPr>
            <p:nvPr/>
          </p:nvSpPr>
          <p:spPr bwMode="auto">
            <a:xfrm>
              <a:off x="3954838" y="3601379"/>
              <a:ext cx="1990840" cy="352502"/>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latin typeface="+mn-ea"/>
                </a:rPr>
                <a:t>企业资源管理</a:t>
              </a:r>
              <a:endParaRPr lang="zh-CN" altLang="en-US" sz="1400" b="1">
                <a:latin typeface="+mn-ea"/>
              </a:endParaRPr>
            </a:p>
          </p:txBody>
        </p:sp>
        <p:sp>
          <p:nvSpPr>
            <p:cNvPr id="1049769" name="Rectangle 10"/>
            <p:cNvSpPr>
              <a:spLocks noChangeArrowheads="1"/>
            </p:cNvSpPr>
            <p:nvPr/>
          </p:nvSpPr>
          <p:spPr bwMode="auto">
            <a:xfrm>
              <a:off x="6578062" y="3601379"/>
              <a:ext cx="1990840" cy="352502"/>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latin typeface="+mn-ea"/>
                </a:rPr>
                <a:t>营销管理</a:t>
              </a:r>
              <a:endParaRPr lang="zh-CN" altLang="en-US" sz="1400" b="1">
                <a:latin typeface="+mn-ea"/>
              </a:endParaRPr>
            </a:p>
          </p:txBody>
        </p:sp>
        <p:sp>
          <p:nvSpPr>
            <p:cNvPr id="1049770" name="Rectangle 11"/>
            <p:cNvSpPr>
              <a:spLocks noChangeArrowheads="1"/>
            </p:cNvSpPr>
            <p:nvPr/>
          </p:nvSpPr>
          <p:spPr bwMode="auto">
            <a:xfrm>
              <a:off x="9084178" y="3601379"/>
              <a:ext cx="1990840" cy="352502"/>
            </a:xfrm>
            <a:prstGeom prst="rect">
              <a:avLst/>
            </a:prstGeom>
            <a:gradFill rotWithShape="1">
              <a:gsLst>
                <a:gs pos="0">
                  <a:srgbClr val="EAEAEA"/>
                </a:gs>
                <a:gs pos="100000">
                  <a:schemeClr val="bg1"/>
                </a:gs>
              </a:gsLst>
              <a:lin ang="2700000" scaled="1"/>
            </a:gradFill>
            <a:ln>
              <a:noFill/>
            </a:ln>
            <a:effectLst>
              <a:outerShdw dist="35921" dir="2700000" algn="ctr" rotWithShape="0">
                <a:srgbClr val="808080"/>
              </a:outerShdw>
            </a:effectLst>
          </p:spPr>
          <p:txBody>
            <a:bodyPr wrap="none"/>
            <a:lstStyle/>
            <a:p>
              <a:pPr algn="ctr" eaLnBrk="1" fontAlgn="t" hangingPunct="1"/>
              <a:r>
                <a:rPr lang="zh-CN" altLang="en-US" sz="1400" b="1">
                  <a:latin typeface="+mn-ea"/>
                </a:rPr>
                <a:t>生产作业管控</a:t>
              </a:r>
              <a:endParaRPr lang="zh-CN" altLang="en-US" sz="1400" b="1">
                <a:latin typeface="+mn-ea"/>
              </a:endParaRPr>
            </a:p>
          </p:txBody>
        </p:sp>
        <p:sp>
          <p:nvSpPr>
            <p:cNvPr id="1049771" name="AutoShape 12"/>
            <p:cNvSpPr>
              <a:spLocks noChangeArrowheads="1"/>
            </p:cNvSpPr>
            <p:nvPr/>
          </p:nvSpPr>
          <p:spPr bwMode="auto">
            <a:xfrm>
              <a:off x="2174793" y="3103730"/>
              <a:ext cx="468433" cy="497649"/>
            </a:xfrm>
            <a:prstGeom prst="upDownArrow">
              <a:avLst>
                <a:gd name="adj1" fmla="val 50000"/>
                <a:gd name="adj2" fmla="val 24000"/>
              </a:avLst>
            </a:prstGeom>
            <a:solidFill>
              <a:schemeClr val="accent1"/>
            </a:solidFill>
            <a:ln w="38100" algn="ctr">
              <a:solidFill>
                <a:schemeClr val="accent1"/>
              </a:solidFill>
              <a:miter lim="800000"/>
            </a:ln>
            <a:effectLst/>
          </p:spPr>
          <p:txBody>
            <a:bodyPr wrap="none" lIns="45720" rIns="45720" anchor="ctr"/>
            <a:lstStyle/>
            <a:p>
              <a:pPr algn="ctr"/>
              <a:endParaRPr lang="zh-CN" altLang="en-US">
                <a:latin typeface="+mn-ea"/>
              </a:endParaRPr>
            </a:p>
          </p:txBody>
        </p:sp>
        <p:sp>
          <p:nvSpPr>
            <p:cNvPr id="1049772" name="AutoShape 13"/>
            <p:cNvSpPr>
              <a:spLocks noChangeArrowheads="1"/>
            </p:cNvSpPr>
            <p:nvPr/>
          </p:nvSpPr>
          <p:spPr bwMode="auto">
            <a:xfrm>
              <a:off x="4704331" y="3103730"/>
              <a:ext cx="468433" cy="497649"/>
            </a:xfrm>
            <a:prstGeom prst="upDownArrow">
              <a:avLst>
                <a:gd name="adj1" fmla="val 50000"/>
                <a:gd name="adj2" fmla="val 24000"/>
              </a:avLst>
            </a:prstGeom>
            <a:solidFill>
              <a:schemeClr val="accent1"/>
            </a:solidFill>
            <a:ln w="38100" algn="ctr">
              <a:solidFill>
                <a:schemeClr val="accent1"/>
              </a:solidFill>
              <a:miter lim="800000"/>
            </a:ln>
            <a:effectLst/>
          </p:spPr>
          <p:txBody>
            <a:bodyPr wrap="none" lIns="45720" rIns="45720" anchor="ctr"/>
            <a:lstStyle/>
            <a:p>
              <a:pPr algn="ctr"/>
              <a:endParaRPr lang="zh-CN" altLang="en-US">
                <a:latin typeface="+mn-ea"/>
              </a:endParaRPr>
            </a:p>
          </p:txBody>
        </p:sp>
        <p:sp>
          <p:nvSpPr>
            <p:cNvPr id="1049773" name="AutoShape 14"/>
            <p:cNvSpPr>
              <a:spLocks noChangeArrowheads="1"/>
            </p:cNvSpPr>
            <p:nvPr/>
          </p:nvSpPr>
          <p:spPr bwMode="auto">
            <a:xfrm>
              <a:off x="7233868" y="3103730"/>
              <a:ext cx="468433" cy="497649"/>
            </a:xfrm>
            <a:prstGeom prst="upDownArrow">
              <a:avLst>
                <a:gd name="adj1" fmla="val 50000"/>
                <a:gd name="adj2" fmla="val 24000"/>
              </a:avLst>
            </a:prstGeom>
            <a:solidFill>
              <a:schemeClr val="accent1"/>
            </a:solidFill>
            <a:ln w="38100" algn="ctr">
              <a:solidFill>
                <a:schemeClr val="accent1"/>
              </a:solidFill>
              <a:miter lim="800000"/>
            </a:ln>
            <a:effectLst/>
          </p:spPr>
          <p:txBody>
            <a:bodyPr wrap="none" lIns="45720" rIns="45720" anchor="ctr"/>
            <a:lstStyle/>
            <a:p>
              <a:pPr algn="ctr"/>
              <a:endParaRPr lang="zh-CN" altLang="en-US">
                <a:latin typeface="+mn-ea"/>
              </a:endParaRPr>
            </a:p>
          </p:txBody>
        </p:sp>
        <p:sp>
          <p:nvSpPr>
            <p:cNvPr id="1049774" name="AutoShape 15"/>
            <p:cNvSpPr>
              <a:spLocks noChangeArrowheads="1"/>
            </p:cNvSpPr>
            <p:nvPr/>
          </p:nvSpPr>
          <p:spPr bwMode="auto">
            <a:xfrm>
              <a:off x="9763406" y="3103730"/>
              <a:ext cx="468433" cy="497649"/>
            </a:xfrm>
            <a:prstGeom prst="upDownArrow">
              <a:avLst>
                <a:gd name="adj1" fmla="val 50000"/>
                <a:gd name="adj2" fmla="val 24000"/>
              </a:avLst>
            </a:prstGeom>
            <a:solidFill>
              <a:schemeClr val="accent1"/>
            </a:solidFill>
            <a:ln w="38100" algn="ctr">
              <a:solidFill>
                <a:schemeClr val="accent1"/>
              </a:solidFill>
              <a:miter lim="800000"/>
            </a:ln>
            <a:effectLst/>
          </p:spPr>
          <p:txBody>
            <a:bodyPr wrap="none" lIns="45720" rIns="45720" anchor="ctr"/>
            <a:lstStyle/>
            <a:p>
              <a:pPr algn="ctr"/>
              <a:endParaRPr lang="zh-CN" altLang="en-US">
                <a:latin typeface="+mn-ea"/>
              </a:endParaRPr>
            </a:p>
          </p:txBody>
        </p:sp>
      </p:grpSp>
      <p:sp>
        <p:nvSpPr>
          <p:cNvPr id="1049775" name="Text Box 18"/>
          <p:cNvSpPr txBox="1">
            <a:spLocks noChangeArrowheads="1"/>
          </p:cNvSpPr>
          <p:nvPr/>
        </p:nvSpPr>
        <p:spPr bwMode="auto">
          <a:xfrm>
            <a:off x="1655613" y="4316750"/>
            <a:ext cx="9981524" cy="2443480"/>
          </a:xfrm>
          <a:prstGeom prst="rect">
            <a:avLst/>
          </a:prstGeom>
          <a:noFill/>
          <a:ln>
            <a:noFill/>
          </a:ln>
        </p:spPr>
        <p:txBody>
          <a:bodyPr>
            <a:spAutoFit/>
          </a:bodyPr>
          <a:lstStyle>
            <a:lvl1pPr marL="174625" indent="-174625"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600" b="1" dirty="0">
                <a:latin typeface="+mn-ea"/>
                <a:ea typeface="+mn-ea"/>
              </a:rPr>
              <a:t>汽车企业主要的核心产品数据：</a:t>
            </a:r>
            <a:endParaRPr lang="zh-CN" altLang="en-US" sz="1600" b="1" dirty="0">
              <a:latin typeface="+mn-ea"/>
              <a:ea typeface="+mn-ea"/>
            </a:endParaRPr>
          </a:p>
          <a:p>
            <a:pPr lvl="1" eaLnBrk="1" hangingPunct="1">
              <a:buClr>
                <a:schemeClr val="accent1"/>
              </a:buClr>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零件，包括零件编号与对应的技术规格描述；</a:t>
            </a:r>
            <a:endParaRPr lang="zh-CN" altLang="en-US" sz="1600" dirty="0">
              <a:latin typeface="微软雅黑 Light" panose="020B0502040204020203" pitchFamily="34" charset="-122"/>
              <a:ea typeface="微软雅黑 Light" panose="020B0502040204020203" pitchFamily="34" charset="-122"/>
            </a:endParaRPr>
          </a:p>
          <a:p>
            <a:pPr lvl="1" eaLnBrk="1" hangingPunct="1">
              <a:buClr>
                <a:schemeClr val="accent1"/>
              </a:buClr>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CAD BOM</a:t>
            </a:r>
            <a:r>
              <a:rPr lang="zh-CN" altLang="en-US" sz="1600" dirty="0">
                <a:latin typeface="微软雅黑 Light" panose="020B0502040204020203" pitchFamily="34" charset="-122"/>
                <a:ea typeface="微软雅黑 Light" panose="020B0502040204020203" pitchFamily="34" charset="-122"/>
              </a:rPr>
              <a:t>，与</a:t>
            </a:r>
            <a:r>
              <a:rPr lang="en-US" altLang="zh-CN" sz="1600" dirty="0">
                <a:latin typeface="微软雅黑 Light" panose="020B0502040204020203" pitchFamily="34" charset="-122"/>
                <a:ea typeface="微软雅黑 Light" panose="020B0502040204020203" pitchFamily="34" charset="-122"/>
              </a:rPr>
              <a:t>CAD</a:t>
            </a:r>
            <a:r>
              <a:rPr lang="zh-CN" altLang="en-US" sz="1600" dirty="0">
                <a:latin typeface="微软雅黑 Light" panose="020B0502040204020203" pitchFamily="34" charset="-122"/>
                <a:ea typeface="微软雅黑 Light" panose="020B0502040204020203" pitchFamily="34" charset="-122"/>
              </a:rPr>
              <a:t>模型同步的产品结构；</a:t>
            </a:r>
            <a:endParaRPr lang="zh-CN" altLang="en-US" sz="1600" dirty="0">
              <a:latin typeface="微软雅黑 Light" panose="020B0502040204020203" pitchFamily="34" charset="-122"/>
              <a:ea typeface="微软雅黑 Light" panose="020B0502040204020203" pitchFamily="34" charset="-122"/>
            </a:endParaRPr>
          </a:p>
          <a:p>
            <a:pPr lvl="1" eaLnBrk="1" hangingPunct="1">
              <a:buClr>
                <a:schemeClr val="accent1"/>
              </a:buClr>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EBOM</a:t>
            </a:r>
            <a:r>
              <a:rPr lang="zh-CN" altLang="en-US" sz="1600" dirty="0">
                <a:latin typeface="微软雅黑 Light" panose="020B0502040204020203" pitchFamily="34" charset="-122"/>
                <a:ea typeface="微软雅黑 Light" panose="020B0502040204020203" pitchFamily="34" charset="-122"/>
              </a:rPr>
              <a:t>，工程</a:t>
            </a:r>
            <a:r>
              <a:rPr lang="en-US" altLang="zh-CN" sz="1600" dirty="0">
                <a:latin typeface="微软雅黑 Light" panose="020B0502040204020203" pitchFamily="34" charset="-122"/>
                <a:ea typeface="微软雅黑 Light" panose="020B0502040204020203" pitchFamily="34" charset="-122"/>
              </a:rPr>
              <a:t>BOM</a:t>
            </a:r>
            <a:r>
              <a:rPr lang="zh-CN" altLang="en-US" sz="1600" dirty="0">
                <a:latin typeface="微软雅黑 Light" panose="020B0502040204020203" pitchFamily="34" charset="-122"/>
                <a:ea typeface="微软雅黑 Light" panose="020B0502040204020203" pitchFamily="34" charset="-122"/>
              </a:rPr>
              <a:t>，研发部门对外发布的适用于模块化设计与开发的产品定义数据；</a:t>
            </a:r>
            <a:endParaRPr lang="zh-CN" altLang="en-US" sz="1600" dirty="0">
              <a:latin typeface="微软雅黑 Light" panose="020B0502040204020203" pitchFamily="34" charset="-122"/>
              <a:ea typeface="微软雅黑 Light" panose="020B0502040204020203" pitchFamily="34" charset="-122"/>
            </a:endParaRPr>
          </a:p>
          <a:p>
            <a:pPr lvl="1" eaLnBrk="1" hangingPunct="1">
              <a:buClr>
                <a:schemeClr val="accent1"/>
              </a:buClr>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MBOM</a:t>
            </a:r>
            <a:r>
              <a:rPr lang="zh-CN" altLang="en-US" sz="1600" dirty="0">
                <a:latin typeface="微软雅黑 Light" panose="020B0502040204020203" pitchFamily="34" charset="-122"/>
                <a:ea typeface="微软雅黑 Light" panose="020B0502040204020203" pitchFamily="34" charset="-122"/>
              </a:rPr>
              <a:t>。制造</a:t>
            </a:r>
            <a:r>
              <a:rPr lang="en-US" altLang="zh-CN" sz="1600" dirty="0">
                <a:latin typeface="微软雅黑 Light" panose="020B0502040204020203" pitchFamily="34" charset="-122"/>
                <a:ea typeface="微软雅黑 Light" panose="020B0502040204020203" pitchFamily="34" charset="-122"/>
              </a:rPr>
              <a:t>BOM</a:t>
            </a:r>
            <a:r>
              <a:rPr lang="zh-CN" altLang="en-US" sz="1600" dirty="0">
                <a:latin typeface="微软雅黑 Light" panose="020B0502040204020203" pitchFamily="34" charset="-122"/>
                <a:ea typeface="微软雅黑 Light" panose="020B0502040204020203" pitchFamily="34" charset="-122"/>
              </a:rPr>
              <a:t>，在</a:t>
            </a:r>
            <a:r>
              <a:rPr lang="en-US" altLang="zh-CN" sz="1600" dirty="0">
                <a:latin typeface="微软雅黑 Light" panose="020B0502040204020203" pitchFamily="34" charset="-122"/>
                <a:ea typeface="微软雅黑 Light" panose="020B0502040204020203" pitchFamily="34" charset="-122"/>
              </a:rPr>
              <a:t>EBOM</a:t>
            </a:r>
            <a:r>
              <a:rPr lang="zh-CN" altLang="en-US" sz="1600" dirty="0">
                <a:latin typeface="微软雅黑 Light" panose="020B0502040204020203" pitchFamily="34" charset="-122"/>
                <a:ea typeface="微软雅黑 Light" panose="020B0502040204020203" pitchFamily="34" charset="-122"/>
              </a:rPr>
              <a:t>基础上，面向制造的需求进行重构、去除虚拟件以及加入辅料等修改，形成制造</a:t>
            </a:r>
            <a:r>
              <a:rPr lang="en-US" altLang="zh-CN" sz="1600" dirty="0">
                <a:latin typeface="微软雅黑 Light" panose="020B0502040204020203" pitchFamily="34" charset="-122"/>
                <a:ea typeface="微软雅黑 Light" panose="020B0502040204020203" pitchFamily="34" charset="-122"/>
              </a:rPr>
              <a:t>BOM</a:t>
            </a:r>
            <a:endParaRPr lang="en-US" altLang="zh-CN" sz="1600" dirty="0">
              <a:latin typeface="微软雅黑 Light" panose="020B0502040204020203" pitchFamily="34" charset="-122"/>
              <a:ea typeface="微软雅黑 Light" panose="020B0502040204020203" pitchFamily="34" charset="-122"/>
            </a:endParaRPr>
          </a:p>
          <a:p>
            <a:pPr lvl="1" eaLnBrk="1" hangingPunct="1">
              <a:buClr>
                <a:schemeClr val="accent1"/>
              </a:buClr>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产品规格：以特征族</a:t>
            </a:r>
            <a:r>
              <a:rPr lang="en-US" altLang="zh-CN" sz="1600" dirty="0">
                <a:latin typeface="微软雅黑 Light" panose="020B0502040204020203" pitchFamily="34" charset="-122"/>
                <a:ea typeface="微软雅黑 Light" panose="020B0502040204020203" pitchFamily="34" charset="-122"/>
              </a:rPr>
              <a:t>/</a:t>
            </a:r>
            <a:r>
              <a:rPr lang="zh-CN" altLang="en-US" sz="1600" dirty="0">
                <a:latin typeface="微软雅黑 Light" panose="020B0502040204020203" pitchFamily="34" charset="-122"/>
                <a:ea typeface="微软雅黑 Light" panose="020B0502040204020203" pitchFamily="34" charset="-122"/>
              </a:rPr>
              <a:t>特征值的结构化形式管理，是对产品技术特征的精确描述；</a:t>
            </a:r>
            <a:endParaRPr lang="zh-CN" altLang="en-US" sz="1600" dirty="0">
              <a:latin typeface="微软雅黑 Light" panose="020B0502040204020203" pitchFamily="34" charset="-122"/>
              <a:ea typeface="微软雅黑 Light" panose="020B0502040204020203" pitchFamily="34" charset="-122"/>
            </a:endParaRPr>
          </a:p>
          <a:p>
            <a:pPr lvl="1" eaLnBrk="1" hangingPunct="1">
              <a:buClr>
                <a:schemeClr val="accent1"/>
              </a:buClr>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车型：经过配置后的产品的特定种类，所有技术特征均已明确定义的特定整车</a:t>
            </a:r>
            <a:endParaRPr lang="zh-CN" altLang="en-US" sz="1600" dirty="0">
              <a:latin typeface="微软雅黑 Light" panose="020B0502040204020203" pitchFamily="34" charset="-122"/>
              <a:ea typeface="微软雅黑 Light" panose="020B0502040204020203" pitchFamily="34" charset="-122"/>
            </a:endParaRPr>
          </a:p>
          <a:p>
            <a:pPr lvl="1" eaLnBrk="1" hangingPunct="1">
              <a:buClr>
                <a:schemeClr val="accent1"/>
              </a:buClr>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a:t>
            </a:r>
            <a:endParaRPr lang="en-US" altLang="zh-CN" sz="1600" dirty="0">
              <a:latin typeface="微软雅黑 Light" panose="020B0502040204020203" pitchFamily="34" charset="-122"/>
              <a:ea typeface="微软雅黑 Light" panose="020B0502040204020203" pitchFamily="34" charset="-122"/>
            </a:endParaRPr>
          </a:p>
        </p:txBody>
      </p:sp>
      <p:sp>
        <p:nvSpPr>
          <p:cNvPr id="1049776" name="Line 28"/>
          <p:cNvSpPr>
            <a:spLocks noChangeShapeType="1"/>
          </p:cNvSpPr>
          <p:nvPr/>
        </p:nvSpPr>
        <p:spPr bwMode="auto">
          <a:xfrm>
            <a:off x="1612674" y="4385868"/>
            <a:ext cx="0" cy="691180"/>
          </a:xfrm>
          <a:prstGeom prst="line">
            <a:avLst/>
          </a:prstGeom>
          <a:noFill/>
          <a:ln w="25400">
            <a:solidFill>
              <a:schemeClr val="accent1"/>
            </a:solidFill>
            <a:round/>
            <a:headEnd type="none" w="sm" len="sm"/>
            <a:tailEnd type="none" w="sm" len="sm"/>
          </a:ln>
        </p:spPr>
        <p:txBody>
          <a:bodyPr/>
          <a:lstStyle/>
          <a:p>
            <a:pPr algn="ctr"/>
            <a:endParaRPr lang="zh-CN" altLang="en-US">
              <a:latin typeface="+mn-ea"/>
            </a:endParaRPr>
          </a:p>
        </p:txBody>
      </p:sp>
      <p:grpSp>
        <p:nvGrpSpPr>
          <p:cNvPr id="217" name="Group 27"/>
          <p:cNvGrpSpPr/>
          <p:nvPr/>
        </p:nvGrpSpPr>
        <p:grpSpPr bwMode="auto">
          <a:xfrm>
            <a:off x="9504399" y="64794"/>
            <a:ext cx="1761802" cy="828256"/>
            <a:chOff x="864" y="1824"/>
            <a:chExt cx="3696" cy="1864"/>
          </a:xfrm>
        </p:grpSpPr>
        <p:sp>
          <p:nvSpPr>
            <p:cNvPr id="1049777"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778"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779"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78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781"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
        <p:nvSpPr>
          <p:cNvPr id="1049782" name="sketched-right-arrow_37071"/>
          <p:cNvSpPr>
            <a:spLocks noChangeAspect="1"/>
          </p:cNvSpPr>
          <p:nvPr/>
        </p:nvSpPr>
        <p:spPr bwMode="auto">
          <a:xfrm>
            <a:off x="958359" y="4410060"/>
            <a:ext cx="559136" cy="371532"/>
          </a:xfrm>
          <a:custGeom>
            <a:avLst/>
            <a:gdLst>
              <a:gd name="connsiteX0" fmla="*/ 359049 w 599972"/>
              <a:gd name="connsiteY0" fmla="*/ 349705 h 398667"/>
              <a:gd name="connsiteX1" fmla="*/ 362846 w 599972"/>
              <a:gd name="connsiteY1" fmla="*/ 382327 h 398667"/>
              <a:gd name="connsiteX2" fmla="*/ 363606 w 599972"/>
              <a:gd name="connsiteY2" fmla="*/ 382327 h 398667"/>
              <a:gd name="connsiteX3" fmla="*/ 366860 w 599972"/>
              <a:gd name="connsiteY3" fmla="*/ 386879 h 398667"/>
              <a:gd name="connsiteX4" fmla="*/ 365124 w 599972"/>
              <a:gd name="connsiteY4" fmla="*/ 386879 h 398667"/>
              <a:gd name="connsiteX5" fmla="*/ 367402 w 599972"/>
              <a:gd name="connsiteY5" fmla="*/ 387637 h 398667"/>
              <a:gd name="connsiteX6" fmla="*/ 366860 w 599972"/>
              <a:gd name="connsiteY6" fmla="*/ 386879 h 398667"/>
              <a:gd name="connsiteX7" fmla="*/ 371959 w 599972"/>
              <a:gd name="connsiteY7" fmla="*/ 386879 h 398667"/>
              <a:gd name="connsiteX8" fmla="*/ 392462 w 599972"/>
              <a:gd name="connsiteY8" fmla="*/ 369430 h 398667"/>
              <a:gd name="connsiteX9" fmla="*/ 382590 w 599972"/>
              <a:gd name="connsiteY9" fmla="*/ 366396 h 398667"/>
              <a:gd name="connsiteX10" fmla="*/ 364365 w 599972"/>
              <a:gd name="connsiteY10" fmla="*/ 355016 h 398667"/>
              <a:gd name="connsiteX11" fmla="*/ 359049 w 599972"/>
              <a:gd name="connsiteY11" fmla="*/ 349705 h 398667"/>
              <a:gd name="connsiteX12" fmla="*/ 352974 w 599972"/>
              <a:gd name="connsiteY12" fmla="*/ 311774 h 398667"/>
              <a:gd name="connsiteX13" fmla="*/ 358290 w 599972"/>
              <a:gd name="connsiteY13" fmla="*/ 333774 h 398667"/>
              <a:gd name="connsiteX14" fmla="*/ 364365 w 599972"/>
              <a:gd name="connsiteY14" fmla="*/ 337567 h 398667"/>
              <a:gd name="connsiteX15" fmla="*/ 393981 w 599972"/>
              <a:gd name="connsiteY15" fmla="*/ 356533 h 398667"/>
              <a:gd name="connsiteX16" fmla="*/ 399296 w 599972"/>
              <a:gd name="connsiteY16" fmla="*/ 364120 h 398667"/>
              <a:gd name="connsiteX17" fmla="*/ 406890 w 599972"/>
              <a:gd name="connsiteY17" fmla="*/ 357292 h 398667"/>
              <a:gd name="connsiteX18" fmla="*/ 419800 w 599972"/>
              <a:gd name="connsiteY18" fmla="*/ 346671 h 398667"/>
              <a:gd name="connsiteX19" fmla="*/ 407649 w 599972"/>
              <a:gd name="connsiteY19" fmla="*/ 345154 h 398667"/>
              <a:gd name="connsiteX20" fmla="*/ 361327 w 599972"/>
              <a:gd name="connsiteY20" fmla="*/ 318601 h 398667"/>
              <a:gd name="connsiteX21" fmla="*/ 352974 w 599972"/>
              <a:gd name="connsiteY21" fmla="*/ 311774 h 398667"/>
              <a:gd name="connsiteX22" fmla="*/ 109123 w 599972"/>
              <a:gd name="connsiteY22" fmla="*/ 286740 h 398667"/>
              <a:gd name="connsiteX23" fmla="*/ 121475 w 599972"/>
              <a:gd name="connsiteY23" fmla="*/ 292050 h 398667"/>
              <a:gd name="connsiteX24" fmla="*/ 130698 w 599972"/>
              <a:gd name="connsiteY24" fmla="*/ 292494 h 398667"/>
              <a:gd name="connsiteX25" fmla="*/ 132688 w 599972"/>
              <a:gd name="connsiteY25" fmla="*/ 292809 h 398667"/>
              <a:gd name="connsiteX26" fmla="*/ 137248 w 599972"/>
              <a:gd name="connsiteY26" fmla="*/ 292809 h 398667"/>
              <a:gd name="connsiteX27" fmla="*/ 130698 w 599972"/>
              <a:gd name="connsiteY27" fmla="*/ 292494 h 398667"/>
              <a:gd name="connsiteX28" fmla="*/ 120715 w 599972"/>
              <a:gd name="connsiteY28" fmla="*/ 290912 h 398667"/>
              <a:gd name="connsiteX29" fmla="*/ 109883 w 599972"/>
              <a:gd name="connsiteY29" fmla="*/ 286740 h 398667"/>
              <a:gd name="connsiteX30" fmla="*/ 109123 w 599972"/>
              <a:gd name="connsiteY30" fmla="*/ 286740 h 398667"/>
              <a:gd name="connsiteX31" fmla="*/ 20258 w 599972"/>
              <a:gd name="connsiteY31" fmla="*/ 285960 h 398667"/>
              <a:gd name="connsiteX32" fmla="*/ 21777 w 599972"/>
              <a:gd name="connsiteY32" fmla="*/ 286719 h 398667"/>
              <a:gd name="connsiteX33" fmla="*/ 44566 w 599972"/>
              <a:gd name="connsiteY33" fmla="*/ 292786 h 398667"/>
              <a:gd name="connsiteX34" fmla="*/ 20258 w 599972"/>
              <a:gd name="connsiteY34" fmla="*/ 285960 h 398667"/>
              <a:gd name="connsiteX35" fmla="*/ 194216 w 599972"/>
              <a:gd name="connsiteY35" fmla="*/ 284468 h 398667"/>
              <a:gd name="connsiteX36" fmla="*/ 197254 w 599972"/>
              <a:gd name="connsiteY36" fmla="*/ 285985 h 398667"/>
              <a:gd name="connsiteX37" fmla="*/ 197300 w 599972"/>
              <a:gd name="connsiteY37" fmla="*/ 285997 h 398667"/>
              <a:gd name="connsiteX38" fmla="*/ 208174 w 599972"/>
              <a:gd name="connsiteY38" fmla="*/ 291389 h 398667"/>
              <a:gd name="connsiteX39" fmla="*/ 219064 w 599972"/>
              <a:gd name="connsiteY39" fmla="*/ 291791 h 398667"/>
              <a:gd name="connsiteX40" fmla="*/ 220044 w 599972"/>
              <a:gd name="connsiteY40" fmla="*/ 292052 h 398667"/>
              <a:gd name="connsiteX41" fmla="*/ 226121 w 599972"/>
              <a:gd name="connsiteY41" fmla="*/ 292052 h 398667"/>
              <a:gd name="connsiteX42" fmla="*/ 219064 w 599972"/>
              <a:gd name="connsiteY42" fmla="*/ 291791 h 398667"/>
              <a:gd name="connsiteX43" fmla="*/ 197300 w 599972"/>
              <a:gd name="connsiteY43" fmla="*/ 285997 h 398667"/>
              <a:gd name="connsiteX44" fmla="*/ 289186 w 599972"/>
              <a:gd name="connsiteY44" fmla="*/ 275359 h 398667"/>
              <a:gd name="connsiteX45" fmla="*/ 295261 w 599972"/>
              <a:gd name="connsiteY45" fmla="*/ 281428 h 398667"/>
              <a:gd name="connsiteX46" fmla="*/ 303615 w 599972"/>
              <a:gd name="connsiteY46" fmla="*/ 285980 h 398667"/>
              <a:gd name="connsiteX47" fmla="*/ 306652 w 599972"/>
              <a:gd name="connsiteY47" fmla="*/ 287497 h 398667"/>
              <a:gd name="connsiteX48" fmla="*/ 289186 w 599972"/>
              <a:gd name="connsiteY48" fmla="*/ 275359 h 398667"/>
              <a:gd name="connsiteX49" fmla="*/ 105322 w 599972"/>
              <a:gd name="connsiteY49" fmla="*/ 210883 h 398667"/>
              <a:gd name="connsiteX50" fmla="*/ 105322 w 599972"/>
              <a:gd name="connsiteY50" fmla="*/ 234398 h 398667"/>
              <a:gd name="connsiteX51" fmla="*/ 105322 w 599972"/>
              <a:gd name="connsiteY51" fmla="*/ 255639 h 398667"/>
              <a:gd name="connsiteX52" fmla="*/ 109883 w 599972"/>
              <a:gd name="connsiteY52" fmla="*/ 256397 h 398667"/>
              <a:gd name="connsiteX53" fmla="*/ 150171 w 599972"/>
              <a:gd name="connsiteY53" fmla="*/ 279154 h 398667"/>
              <a:gd name="connsiteX54" fmla="*/ 155492 w 599972"/>
              <a:gd name="connsiteY54" fmla="*/ 283706 h 398667"/>
              <a:gd name="connsiteX55" fmla="*/ 156252 w 599972"/>
              <a:gd name="connsiteY55" fmla="*/ 281430 h 398667"/>
              <a:gd name="connsiteX56" fmla="*/ 156252 w 599972"/>
              <a:gd name="connsiteY56" fmla="*/ 240467 h 398667"/>
              <a:gd name="connsiteX57" fmla="*/ 151691 w 599972"/>
              <a:gd name="connsiteY57" fmla="*/ 238191 h 398667"/>
              <a:gd name="connsiteX58" fmla="*/ 109883 w 599972"/>
              <a:gd name="connsiteY58" fmla="*/ 214676 h 398667"/>
              <a:gd name="connsiteX59" fmla="*/ 105322 w 599972"/>
              <a:gd name="connsiteY59" fmla="*/ 210883 h 398667"/>
              <a:gd name="connsiteX60" fmla="*/ 191177 w 599972"/>
              <a:gd name="connsiteY60" fmla="*/ 209378 h 398667"/>
              <a:gd name="connsiteX61" fmla="*/ 191177 w 599972"/>
              <a:gd name="connsiteY61" fmla="*/ 234408 h 398667"/>
              <a:gd name="connsiteX62" fmla="*/ 191177 w 599972"/>
              <a:gd name="connsiteY62" fmla="*/ 254887 h 398667"/>
              <a:gd name="connsiteX63" fmla="*/ 197254 w 599972"/>
              <a:gd name="connsiteY63" fmla="*/ 256404 h 398667"/>
              <a:gd name="connsiteX64" fmla="*/ 237516 w 599972"/>
              <a:gd name="connsiteY64" fmla="*/ 279158 h 398667"/>
              <a:gd name="connsiteX65" fmla="*/ 243593 w 599972"/>
              <a:gd name="connsiteY65" fmla="*/ 284468 h 398667"/>
              <a:gd name="connsiteX66" fmla="*/ 245112 w 599972"/>
              <a:gd name="connsiteY66" fmla="*/ 281434 h 398667"/>
              <a:gd name="connsiteX67" fmla="*/ 245112 w 599972"/>
              <a:gd name="connsiteY67" fmla="*/ 239717 h 398667"/>
              <a:gd name="connsiteX68" fmla="*/ 239035 w 599972"/>
              <a:gd name="connsiteY68" fmla="*/ 238200 h 398667"/>
              <a:gd name="connsiteX69" fmla="*/ 197254 w 599972"/>
              <a:gd name="connsiteY69" fmla="*/ 214687 h 398667"/>
              <a:gd name="connsiteX70" fmla="*/ 191177 w 599972"/>
              <a:gd name="connsiteY70" fmla="*/ 209378 h 398667"/>
              <a:gd name="connsiteX71" fmla="*/ 16459 w 599972"/>
              <a:gd name="connsiteY71" fmla="*/ 209363 h 398667"/>
              <a:gd name="connsiteX72" fmla="*/ 16459 w 599972"/>
              <a:gd name="connsiteY72" fmla="*/ 234390 h 398667"/>
              <a:gd name="connsiteX73" fmla="*/ 16459 w 599972"/>
              <a:gd name="connsiteY73" fmla="*/ 255625 h 398667"/>
              <a:gd name="connsiteX74" fmla="*/ 22536 w 599972"/>
              <a:gd name="connsiteY74" fmla="*/ 257141 h 398667"/>
              <a:gd name="connsiteX75" fmla="*/ 62798 w 599972"/>
              <a:gd name="connsiteY75" fmla="*/ 279893 h 398667"/>
              <a:gd name="connsiteX76" fmla="*/ 68115 w 599972"/>
              <a:gd name="connsiteY76" fmla="*/ 284443 h 398667"/>
              <a:gd name="connsiteX77" fmla="*/ 70394 w 599972"/>
              <a:gd name="connsiteY77" fmla="*/ 281410 h 398667"/>
              <a:gd name="connsiteX78" fmla="*/ 70394 w 599972"/>
              <a:gd name="connsiteY78" fmla="*/ 240457 h 398667"/>
              <a:gd name="connsiteX79" fmla="*/ 64317 w 599972"/>
              <a:gd name="connsiteY79" fmla="*/ 238940 h 398667"/>
              <a:gd name="connsiteX80" fmla="*/ 22536 w 599972"/>
              <a:gd name="connsiteY80" fmla="*/ 215430 h 398667"/>
              <a:gd name="connsiteX81" fmla="*/ 16459 w 599972"/>
              <a:gd name="connsiteY81" fmla="*/ 209363 h 398667"/>
              <a:gd name="connsiteX82" fmla="*/ 105322 w 599972"/>
              <a:gd name="connsiteY82" fmla="*/ 170678 h 398667"/>
              <a:gd name="connsiteX83" fmla="*/ 105322 w 599972"/>
              <a:gd name="connsiteY83" fmla="*/ 190401 h 398667"/>
              <a:gd name="connsiteX84" fmla="*/ 109123 w 599972"/>
              <a:gd name="connsiteY84" fmla="*/ 191918 h 398667"/>
              <a:gd name="connsiteX85" fmla="*/ 152451 w 599972"/>
              <a:gd name="connsiteY85" fmla="*/ 219986 h 398667"/>
              <a:gd name="connsiteX86" fmla="*/ 156252 w 599972"/>
              <a:gd name="connsiteY86" fmla="*/ 223778 h 398667"/>
              <a:gd name="connsiteX87" fmla="*/ 156252 w 599972"/>
              <a:gd name="connsiteY87" fmla="*/ 203297 h 398667"/>
              <a:gd name="connsiteX88" fmla="*/ 152451 w 599972"/>
              <a:gd name="connsiteY88" fmla="*/ 201021 h 398667"/>
              <a:gd name="connsiteX89" fmla="*/ 109123 w 599972"/>
              <a:gd name="connsiteY89" fmla="*/ 173712 h 398667"/>
              <a:gd name="connsiteX90" fmla="*/ 105322 w 599972"/>
              <a:gd name="connsiteY90" fmla="*/ 170678 h 398667"/>
              <a:gd name="connsiteX91" fmla="*/ 191177 w 599972"/>
              <a:gd name="connsiteY91" fmla="*/ 169178 h 398667"/>
              <a:gd name="connsiteX92" fmla="*/ 191177 w 599972"/>
              <a:gd name="connsiteY92" fmla="*/ 190416 h 398667"/>
              <a:gd name="connsiteX93" fmla="*/ 196495 w 599972"/>
              <a:gd name="connsiteY93" fmla="*/ 191933 h 398667"/>
              <a:gd name="connsiteX94" fmla="*/ 239795 w 599972"/>
              <a:gd name="connsiteY94" fmla="*/ 219997 h 398667"/>
              <a:gd name="connsiteX95" fmla="*/ 245112 w 599972"/>
              <a:gd name="connsiteY95" fmla="*/ 225306 h 398667"/>
              <a:gd name="connsiteX96" fmla="*/ 245112 w 599972"/>
              <a:gd name="connsiteY96" fmla="*/ 203310 h 398667"/>
              <a:gd name="connsiteX97" fmla="*/ 239795 w 599972"/>
              <a:gd name="connsiteY97" fmla="*/ 201035 h 398667"/>
              <a:gd name="connsiteX98" fmla="*/ 196495 w 599972"/>
              <a:gd name="connsiteY98" fmla="*/ 173729 h 398667"/>
              <a:gd name="connsiteX99" fmla="*/ 191177 w 599972"/>
              <a:gd name="connsiteY99" fmla="*/ 169178 h 398667"/>
              <a:gd name="connsiteX100" fmla="*/ 16459 w 599972"/>
              <a:gd name="connsiteY100" fmla="*/ 169168 h 398667"/>
              <a:gd name="connsiteX101" fmla="*/ 16459 w 599972"/>
              <a:gd name="connsiteY101" fmla="*/ 190403 h 398667"/>
              <a:gd name="connsiteX102" fmla="*/ 21777 w 599972"/>
              <a:gd name="connsiteY102" fmla="*/ 191920 h 398667"/>
              <a:gd name="connsiteX103" fmla="*/ 65077 w 599972"/>
              <a:gd name="connsiteY103" fmla="*/ 220739 h 398667"/>
              <a:gd name="connsiteX104" fmla="*/ 70394 w 599972"/>
              <a:gd name="connsiteY104" fmla="*/ 225289 h 398667"/>
              <a:gd name="connsiteX105" fmla="*/ 70394 w 599972"/>
              <a:gd name="connsiteY105" fmla="*/ 203296 h 398667"/>
              <a:gd name="connsiteX106" fmla="*/ 64317 w 599972"/>
              <a:gd name="connsiteY106" fmla="*/ 201021 h 398667"/>
              <a:gd name="connsiteX107" fmla="*/ 21777 w 599972"/>
              <a:gd name="connsiteY107" fmla="*/ 174477 h 398667"/>
              <a:gd name="connsiteX108" fmla="*/ 16459 w 599972"/>
              <a:gd name="connsiteY108" fmla="*/ 169168 h 398667"/>
              <a:gd name="connsiteX109" fmla="*/ 311968 w 599972"/>
              <a:gd name="connsiteY109" fmla="*/ 154735 h 398667"/>
              <a:gd name="connsiteX110" fmla="*/ 407649 w 599972"/>
              <a:gd name="connsiteY110" fmla="*/ 215426 h 398667"/>
              <a:gd name="connsiteX111" fmla="*/ 493459 w 599972"/>
              <a:gd name="connsiteY111" fmla="*/ 265497 h 398667"/>
              <a:gd name="connsiteX112" fmla="*/ 494219 w 599972"/>
              <a:gd name="connsiteY112" fmla="*/ 265497 h 398667"/>
              <a:gd name="connsiteX113" fmla="*/ 311968 w 599972"/>
              <a:gd name="connsiteY113" fmla="*/ 154735 h 398667"/>
              <a:gd name="connsiteX114" fmla="*/ 105322 w 599972"/>
              <a:gd name="connsiteY114" fmla="*/ 153231 h 398667"/>
              <a:gd name="connsiteX115" fmla="*/ 105322 w 599972"/>
              <a:gd name="connsiteY115" fmla="*/ 156265 h 398667"/>
              <a:gd name="connsiteX116" fmla="*/ 109123 w 599972"/>
              <a:gd name="connsiteY116" fmla="*/ 157782 h 398667"/>
              <a:gd name="connsiteX117" fmla="*/ 153972 w 599972"/>
              <a:gd name="connsiteY117" fmla="*/ 185850 h 398667"/>
              <a:gd name="connsiteX118" fmla="*/ 156252 w 599972"/>
              <a:gd name="connsiteY118" fmla="*/ 187367 h 398667"/>
              <a:gd name="connsiteX119" fmla="*/ 156252 w 599972"/>
              <a:gd name="connsiteY119" fmla="*/ 184332 h 398667"/>
              <a:gd name="connsiteX120" fmla="*/ 152451 w 599972"/>
              <a:gd name="connsiteY120" fmla="*/ 182815 h 398667"/>
              <a:gd name="connsiteX121" fmla="*/ 109883 w 599972"/>
              <a:gd name="connsiteY121" fmla="*/ 157024 h 398667"/>
              <a:gd name="connsiteX122" fmla="*/ 105322 w 599972"/>
              <a:gd name="connsiteY122" fmla="*/ 153231 h 398667"/>
              <a:gd name="connsiteX123" fmla="*/ 191177 w 599972"/>
              <a:gd name="connsiteY123" fmla="*/ 151733 h 398667"/>
              <a:gd name="connsiteX124" fmla="*/ 191177 w 599972"/>
              <a:gd name="connsiteY124" fmla="*/ 155526 h 398667"/>
              <a:gd name="connsiteX125" fmla="*/ 197254 w 599972"/>
              <a:gd name="connsiteY125" fmla="*/ 157801 h 398667"/>
              <a:gd name="connsiteX126" fmla="*/ 241314 w 599972"/>
              <a:gd name="connsiteY126" fmla="*/ 185865 h 398667"/>
              <a:gd name="connsiteX127" fmla="*/ 245112 w 599972"/>
              <a:gd name="connsiteY127" fmla="*/ 188141 h 398667"/>
              <a:gd name="connsiteX128" fmla="*/ 245112 w 599972"/>
              <a:gd name="connsiteY128" fmla="*/ 184348 h 398667"/>
              <a:gd name="connsiteX129" fmla="*/ 239795 w 599972"/>
              <a:gd name="connsiteY129" fmla="*/ 182831 h 398667"/>
              <a:gd name="connsiteX130" fmla="*/ 197254 w 599972"/>
              <a:gd name="connsiteY130" fmla="*/ 156284 h 398667"/>
              <a:gd name="connsiteX131" fmla="*/ 191177 w 599972"/>
              <a:gd name="connsiteY131" fmla="*/ 151733 h 398667"/>
              <a:gd name="connsiteX132" fmla="*/ 16459 w 599972"/>
              <a:gd name="connsiteY132" fmla="*/ 151726 h 398667"/>
              <a:gd name="connsiteX133" fmla="*/ 16459 w 599972"/>
              <a:gd name="connsiteY133" fmla="*/ 156276 h 398667"/>
              <a:gd name="connsiteX134" fmla="*/ 21777 w 599972"/>
              <a:gd name="connsiteY134" fmla="*/ 158551 h 398667"/>
              <a:gd name="connsiteX135" fmla="*/ 66596 w 599972"/>
              <a:gd name="connsiteY135" fmla="*/ 185853 h 398667"/>
              <a:gd name="connsiteX136" fmla="*/ 70394 w 599972"/>
              <a:gd name="connsiteY136" fmla="*/ 188128 h 398667"/>
              <a:gd name="connsiteX137" fmla="*/ 70394 w 599972"/>
              <a:gd name="connsiteY137" fmla="*/ 185095 h 398667"/>
              <a:gd name="connsiteX138" fmla="*/ 64317 w 599972"/>
              <a:gd name="connsiteY138" fmla="*/ 182819 h 398667"/>
              <a:gd name="connsiteX139" fmla="*/ 21777 w 599972"/>
              <a:gd name="connsiteY139" fmla="*/ 157034 h 398667"/>
              <a:gd name="connsiteX140" fmla="*/ 16459 w 599972"/>
              <a:gd name="connsiteY140" fmla="*/ 151726 h 398667"/>
              <a:gd name="connsiteX141" fmla="*/ 285390 w 599972"/>
              <a:gd name="connsiteY141" fmla="*/ 147907 h 398667"/>
              <a:gd name="connsiteX142" fmla="*/ 286908 w 599972"/>
              <a:gd name="connsiteY142" fmla="*/ 250324 h 398667"/>
              <a:gd name="connsiteX143" fmla="*/ 295261 w 599972"/>
              <a:gd name="connsiteY143" fmla="*/ 249565 h 398667"/>
              <a:gd name="connsiteX144" fmla="*/ 430431 w 599972"/>
              <a:gd name="connsiteY144" fmla="*/ 326946 h 398667"/>
              <a:gd name="connsiteX145" fmla="*/ 434228 w 599972"/>
              <a:gd name="connsiteY145" fmla="*/ 334533 h 398667"/>
              <a:gd name="connsiteX146" fmla="*/ 470678 w 599972"/>
              <a:gd name="connsiteY146" fmla="*/ 303428 h 398667"/>
              <a:gd name="connsiteX147" fmla="*/ 460047 w 599972"/>
              <a:gd name="connsiteY147" fmla="*/ 301153 h 398667"/>
              <a:gd name="connsiteX148" fmla="*/ 429671 w 599972"/>
              <a:gd name="connsiteY148" fmla="*/ 282945 h 398667"/>
              <a:gd name="connsiteX149" fmla="*/ 295261 w 599972"/>
              <a:gd name="connsiteY149" fmla="*/ 209357 h 398667"/>
              <a:gd name="connsiteX150" fmla="*/ 285390 w 599972"/>
              <a:gd name="connsiteY150" fmla="*/ 195702 h 398667"/>
              <a:gd name="connsiteX151" fmla="*/ 289186 w 599972"/>
              <a:gd name="connsiteY151" fmla="*/ 188874 h 398667"/>
              <a:gd name="connsiteX152" fmla="*/ 289186 w 599972"/>
              <a:gd name="connsiteY152" fmla="*/ 188115 h 398667"/>
              <a:gd name="connsiteX153" fmla="*/ 285390 w 599972"/>
              <a:gd name="connsiteY153" fmla="*/ 176736 h 398667"/>
              <a:gd name="connsiteX154" fmla="*/ 294502 w 599972"/>
              <a:gd name="connsiteY154" fmla="*/ 175218 h 398667"/>
              <a:gd name="connsiteX155" fmla="*/ 428912 w 599972"/>
              <a:gd name="connsiteY155" fmla="*/ 265497 h 398667"/>
              <a:gd name="connsiteX156" fmla="*/ 472956 w 599972"/>
              <a:gd name="connsiteY156" fmla="*/ 290532 h 398667"/>
              <a:gd name="connsiteX157" fmla="*/ 478272 w 599972"/>
              <a:gd name="connsiteY157" fmla="*/ 297359 h 398667"/>
              <a:gd name="connsiteX158" fmla="*/ 498015 w 599972"/>
              <a:gd name="connsiteY158" fmla="*/ 280669 h 398667"/>
              <a:gd name="connsiteX159" fmla="*/ 486625 w 599972"/>
              <a:gd name="connsiteY159" fmla="*/ 279152 h 398667"/>
              <a:gd name="connsiteX160" fmla="*/ 436506 w 599972"/>
              <a:gd name="connsiteY160" fmla="*/ 249565 h 398667"/>
              <a:gd name="connsiteX161" fmla="*/ 295261 w 599972"/>
              <a:gd name="connsiteY161" fmla="*/ 160804 h 398667"/>
              <a:gd name="connsiteX162" fmla="*/ 285390 w 599972"/>
              <a:gd name="connsiteY162" fmla="*/ 147907 h 398667"/>
              <a:gd name="connsiteX163" fmla="*/ 286149 w 599972"/>
              <a:gd name="connsiteY163" fmla="*/ 137287 h 398667"/>
              <a:gd name="connsiteX164" fmla="*/ 286149 w 599972"/>
              <a:gd name="connsiteY164" fmla="*/ 142597 h 398667"/>
              <a:gd name="connsiteX165" fmla="*/ 287668 w 599972"/>
              <a:gd name="connsiteY165" fmla="*/ 140321 h 398667"/>
              <a:gd name="connsiteX166" fmla="*/ 287668 w 599972"/>
              <a:gd name="connsiteY166" fmla="*/ 139562 h 398667"/>
              <a:gd name="connsiteX167" fmla="*/ 286149 w 599972"/>
              <a:gd name="connsiteY167" fmla="*/ 137287 h 398667"/>
              <a:gd name="connsiteX168" fmla="*/ 384868 w 599972"/>
              <a:gd name="connsiteY168" fmla="*/ 133493 h 398667"/>
              <a:gd name="connsiteX169" fmla="*/ 384109 w 599972"/>
              <a:gd name="connsiteY169" fmla="*/ 135011 h 398667"/>
              <a:gd name="connsiteX170" fmla="*/ 533706 w 599972"/>
              <a:gd name="connsiteY170" fmla="*/ 233634 h 398667"/>
              <a:gd name="connsiteX171" fmla="*/ 540541 w 599972"/>
              <a:gd name="connsiteY171" fmla="*/ 237427 h 398667"/>
              <a:gd name="connsiteX172" fmla="*/ 544338 w 599972"/>
              <a:gd name="connsiteY172" fmla="*/ 241979 h 398667"/>
              <a:gd name="connsiteX173" fmla="*/ 555728 w 599972"/>
              <a:gd name="connsiteY173" fmla="*/ 233634 h 398667"/>
              <a:gd name="connsiteX174" fmla="*/ 544338 w 599972"/>
              <a:gd name="connsiteY174" fmla="*/ 230599 h 398667"/>
              <a:gd name="connsiteX175" fmla="*/ 407649 w 599972"/>
              <a:gd name="connsiteY175" fmla="*/ 144114 h 398667"/>
              <a:gd name="connsiteX176" fmla="*/ 384868 w 599972"/>
              <a:gd name="connsiteY176" fmla="*/ 133493 h 398667"/>
              <a:gd name="connsiteX177" fmla="*/ 105322 w 599972"/>
              <a:gd name="connsiteY177" fmla="*/ 124405 h 398667"/>
              <a:gd name="connsiteX178" fmla="*/ 105322 w 599972"/>
              <a:gd name="connsiteY178" fmla="*/ 138059 h 398667"/>
              <a:gd name="connsiteX179" fmla="*/ 109883 w 599972"/>
              <a:gd name="connsiteY179" fmla="*/ 140335 h 398667"/>
              <a:gd name="connsiteX180" fmla="*/ 152451 w 599972"/>
              <a:gd name="connsiteY180" fmla="*/ 166127 h 398667"/>
              <a:gd name="connsiteX181" fmla="*/ 156252 w 599972"/>
              <a:gd name="connsiteY181" fmla="*/ 169920 h 398667"/>
              <a:gd name="connsiteX182" fmla="*/ 156252 w 599972"/>
              <a:gd name="connsiteY182" fmla="*/ 151714 h 398667"/>
              <a:gd name="connsiteX183" fmla="*/ 151691 w 599972"/>
              <a:gd name="connsiteY183" fmla="*/ 150955 h 398667"/>
              <a:gd name="connsiteX184" fmla="*/ 110643 w 599972"/>
              <a:gd name="connsiteY184" fmla="*/ 128956 h 398667"/>
              <a:gd name="connsiteX185" fmla="*/ 105322 w 599972"/>
              <a:gd name="connsiteY185" fmla="*/ 124405 h 398667"/>
              <a:gd name="connsiteX186" fmla="*/ 191177 w 599972"/>
              <a:gd name="connsiteY186" fmla="*/ 122153 h 398667"/>
              <a:gd name="connsiteX187" fmla="*/ 191177 w 599972"/>
              <a:gd name="connsiteY187" fmla="*/ 138081 h 398667"/>
              <a:gd name="connsiteX188" fmla="*/ 197254 w 599972"/>
              <a:gd name="connsiteY188" fmla="*/ 139598 h 398667"/>
              <a:gd name="connsiteX189" fmla="*/ 239795 w 599972"/>
              <a:gd name="connsiteY189" fmla="*/ 166145 h 398667"/>
              <a:gd name="connsiteX190" fmla="*/ 245112 w 599972"/>
              <a:gd name="connsiteY190" fmla="*/ 170695 h 398667"/>
              <a:gd name="connsiteX191" fmla="*/ 245112 w 599972"/>
              <a:gd name="connsiteY191" fmla="*/ 151733 h 398667"/>
              <a:gd name="connsiteX192" fmla="*/ 239035 w 599972"/>
              <a:gd name="connsiteY192" fmla="*/ 150216 h 398667"/>
              <a:gd name="connsiteX193" fmla="*/ 198014 w 599972"/>
              <a:gd name="connsiteY193" fmla="*/ 128979 h 398667"/>
              <a:gd name="connsiteX194" fmla="*/ 191177 w 599972"/>
              <a:gd name="connsiteY194" fmla="*/ 122153 h 398667"/>
              <a:gd name="connsiteX195" fmla="*/ 16459 w 599972"/>
              <a:gd name="connsiteY195" fmla="*/ 122148 h 398667"/>
              <a:gd name="connsiteX196" fmla="*/ 16459 w 599972"/>
              <a:gd name="connsiteY196" fmla="*/ 138075 h 398667"/>
              <a:gd name="connsiteX197" fmla="*/ 21777 w 599972"/>
              <a:gd name="connsiteY197" fmla="*/ 140350 h 398667"/>
              <a:gd name="connsiteX198" fmla="*/ 64317 w 599972"/>
              <a:gd name="connsiteY198" fmla="*/ 166135 h 398667"/>
              <a:gd name="connsiteX199" fmla="*/ 70394 w 599972"/>
              <a:gd name="connsiteY199" fmla="*/ 170685 h 398667"/>
              <a:gd name="connsiteX200" fmla="*/ 70394 w 599972"/>
              <a:gd name="connsiteY200" fmla="*/ 152484 h 398667"/>
              <a:gd name="connsiteX201" fmla="*/ 64317 w 599972"/>
              <a:gd name="connsiteY201" fmla="*/ 150967 h 398667"/>
              <a:gd name="connsiteX202" fmla="*/ 23296 w 599972"/>
              <a:gd name="connsiteY202" fmla="*/ 128974 h 398667"/>
              <a:gd name="connsiteX203" fmla="*/ 16459 w 599972"/>
              <a:gd name="connsiteY203" fmla="*/ 122148 h 398667"/>
              <a:gd name="connsiteX204" fmla="*/ 290705 w 599972"/>
              <a:gd name="connsiteY204" fmla="*/ 116045 h 398667"/>
              <a:gd name="connsiteX205" fmla="*/ 287668 w 599972"/>
              <a:gd name="connsiteY205" fmla="*/ 125907 h 398667"/>
              <a:gd name="connsiteX206" fmla="*/ 295261 w 599972"/>
              <a:gd name="connsiteY206" fmla="*/ 127424 h 398667"/>
              <a:gd name="connsiteX207" fmla="*/ 510925 w 599972"/>
              <a:gd name="connsiteY207" fmla="*/ 258669 h 398667"/>
              <a:gd name="connsiteX208" fmla="*/ 514722 w 599972"/>
              <a:gd name="connsiteY208" fmla="*/ 266255 h 398667"/>
              <a:gd name="connsiteX209" fmla="*/ 534466 w 599972"/>
              <a:gd name="connsiteY209" fmla="*/ 249565 h 398667"/>
              <a:gd name="connsiteX210" fmla="*/ 530669 w 599972"/>
              <a:gd name="connsiteY210" fmla="*/ 249565 h 398667"/>
              <a:gd name="connsiteX211" fmla="*/ 525353 w 599972"/>
              <a:gd name="connsiteY211" fmla="*/ 246531 h 398667"/>
              <a:gd name="connsiteX212" fmla="*/ 486625 w 599972"/>
              <a:gd name="connsiteY212" fmla="*/ 223771 h 398667"/>
              <a:gd name="connsiteX213" fmla="*/ 442581 w 599972"/>
              <a:gd name="connsiteY213" fmla="*/ 198736 h 398667"/>
              <a:gd name="connsiteX214" fmla="*/ 296780 w 599972"/>
              <a:gd name="connsiteY214" fmla="*/ 122114 h 398667"/>
              <a:gd name="connsiteX215" fmla="*/ 290705 w 599972"/>
              <a:gd name="connsiteY215" fmla="*/ 116045 h 398667"/>
              <a:gd name="connsiteX216" fmla="*/ 125846 w 599972"/>
              <a:gd name="connsiteY216" fmla="*/ 106104 h 398667"/>
              <a:gd name="connsiteX217" fmla="*/ 105322 w 599972"/>
              <a:gd name="connsiteY217" fmla="*/ 116819 h 398667"/>
              <a:gd name="connsiteX218" fmla="*/ 112924 w 599972"/>
              <a:gd name="connsiteY218" fmla="*/ 114544 h 398667"/>
              <a:gd name="connsiteX219" fmla="*/ 127367 w 599972"/>
              <a:gd name="connsiteY219" fmla="*/ 114544 h 398667"/>
              <a:gd name="connsiteX220" fmla="*/ 150171 w 599972"/>
              <a:gd name="connsiteY220" fmla="*/ 121371 h 398667"/>
              <a:gd name="connsiteX221" fmla="*/ 152451 w 599972"/>
              <a:gd name="connsiteY221" fmla="*/ 122888 h 398667"/>
              <a:gd name="connsiteX222" fmla="*/ 156252 w 599972"/>
              <a:gd name="connsiteY222" fmla="*/ 126681 h 398667"/>
              <a:gd name="connsiteX223" fmla="*/ 156252 w 599972"/>
              <a:gd name="connsiteY223" fmla="*/ 122888 h 398667"/>
              <a:gd name="connsiteX224" fmla="*/ 155492 w 599972"/>
              <a:gd name="connsiteY224" fmla="*/ 118336 h 398667"/>
              <a:gd name="connsiteX225" fmla="*/ 153212 w 599972"/>
              <a:gd name="connsiteY225" fmla="*/ 117578 h 398667"/>
              <a:gd name="connsiteX226" fmla="*/ 150171 w 599972"/>
              <a:gd name="connsiteY226" fmla="*/ 116061 h 398667"/>
              <a:gd name="connsiteX227" fmla="*/ 147891 w 599972"/>
              <a:gd name="connsiteY227" fmla="*/ 114544 h 398667"/>
              <a:gd name="connsiteX228" fmla="*/ 148651 w 599972"/>
              <a:gd name="connsiteY228" fmla="*/ 114544 h 398667"/>
              <a:gd name="connsiteX229" fmla="*/ 153212 w 599972"/>
              <a:gd name="connsiteY229" fmla="*/ 115302 h 398667"/>
              <a:gd name="connsiteX230" fmla="*/ 125846 w 599972"/>
              <a:gd name="connsiteY230" fmla="*/ 106104 h 398667"/>
              <a:gd name="connsiteX231" fmla="*/ 38299 w 599972"/>
              <a:gd name="connsiteY231" fmla="*/ 106032 h 398667"/>
              <a:gd name="connsiteX232" fmla="*/ 16459 w 599972"/>
              <a:gd name="connsiteY232" fmla="*/ 117598 h 398667"/>
              <a:gd name="connsiteX233" fmla="*/ 16459 w 599972"/>
              <a:gd name="connsiteY233" fmla="*/ 118357 h 398667"/>
              <a:gd name="connsiteX234" fmla="*/ 17219 w 599972"/>
              <a:gd name="connsiteY234" fmla="*/ 116840 h 398667"/>
              <a:gd name="connsiteX235" fmla="*/ 25575 w 599972"/>
              <a:gd name="connsiteY235" fmla="*/ 114565 h 398667"/>
              <a:gd name="connsiteX236" fmla="*/ 39249 w 599972"/>
              <a:gd name="connsiteY236" fmla="*/ 114565 h 398667"/>
              <a:gd name="connsiteX237" fmla="*/ 62798 w 599972"/>
              <a:gd name="connsiteY237" fmla="*/ 121390 h 398667"/>
              <a:gd name="connsiteX238" fmla="*/ 65077 w 599972"/>
              <a:gd name="connsiteY238" fmla="*/ 122907 h 398667"/>
              <a:gd name="connsiteX239" fmla="*/ 70394 w 599972"/>
              <a:gd name="connsiteY239" fmla="*/ 128216 h 398667"/>
              <a:gd name="connsiteX240" fmla="*/ 70394 w 599972"/>
              <a:gd name="connsiteY240" fmla="*/ 122907 h 398667"/>
              <a:gd name="connsiteX241" fmla="*/ 69634 w 599972"/>
              <a:gd name="connsiteY241" fmla="*/ 119873 h 398667"/>
              <a:gd name="connsiteX242" fmla="*/ 65836 w 599972"/>
              <a:gd name="connsiteY242" fmla="*/ 117598 h 398667"/>
              <a:gd name="connsiteX243" fmla="*/ 62798 w 599972"/>
              <a:gd name="connsiteY243" fmla="*/ 116081 h 398667"/>
              <a:gd name="connsiteX244" fmla="*/ 60519 w 599972"/>
              <a:gd name="connsiteY244" fmla="*/ 114565 h 398667"/>
              <a:gd name="connsiteX245" fmla="*/ 61278 w 599972"/>
              <a:gd name="connsiteY245" fmla="*/ 114565 h 398667"/>
              <a:gd name="connsiteX246" fmla="*/ 68115 w 599972"/>
              <a:gd name="connsiteY246" fmla="*/ 116081 h 398667"/>
              <a:gd name="connsiteX247" fmla="*/ 38299 w 599972"/>
              <a:gd name="connsiteY247" fmla="*/ 106032 h 398667"/>
              <a:gd name="connsiteX248" fmla="*/ 212637 w 599972"/>
              <a:gd name="connsiteY248" fmla="*/ 105940 h 398667"/>
              <a:gd name="connsiteX249" fmla="*/ 191177 w 599972"/>
              <a:gd name="connsiteY249" fmla="*/ 117602 h 398667"/>
              <a:gd name="connsiteX250" fmla="*/ 192697 w 599972"/>
              <a:gd name="connsiteY250" fmla="*/ 116843 h 398667"/>
              <a:gd name="connsiteX251" fmla="*/ 200293 w 599972"/>
              <a:gd name="connsiteY251" fmla="*/ 113809 h 398667"/>
              <a:gd name="connsiteX252" fmla="*/ 214726 w 599972"/>
              <a:gd name="connsiteY252" fmla="*/ 113809 h 398667"/>
              <a:gd name="connsiteX253" fmla="*/ 237516 w 599972"/>
              <a:gd name="connsiteY253" fmla="*/ 120636 h 398667"/>
              <a:gd name="connsiteX254" fmla="*/ 239795 w 599972"/>
              <a:gd name="connsiteY254" fmla="*/ 122153 h 398667"/>
              <a:gd name="connsiteX255" fmla="*/ 245112 w 599972"/>
              <a:gd name="connsiteY255" fmla="*/ 127462 h 398667"/>
              <a:gd name="connsiteX256" fmla="*/ 245112 w 599972"/>
              <a:gd name="connsiteY256" fmla="*/ 122911 h 398667"/>
              <a:gd name="connsiteX257" fmla="*/ 244352 w 599972"/>
              <a:gd name="connsiteY257" fmla="*/ 119119 h 398667"/>
              <a:gd name="connsiteX258" fmla="*/ 241314 w 599972"/>
              <a:gd name="connsiteY258" fmla="*/ 116843 h 398667"/>
              <a:gd name="connsiteX259" fmla="*/ 237516 w 599972"/>
              <a:gd name="connsiteY259" fmla="*/ 115326 h 398667"/>
              <a:gd name="connsiteX260" fmla="*/ 235237 w 599972"/>
              <a:gd name="connsiteY260" fmla="*/ 113809 h 398667"/>
              <a:gd name="connsiteX261" fmla="*/ 235996 w 599972"/>
              <a:gd name="connsiteY261" fmla="*/ 113809 h 398667"/>
              <a:gd name="connsiteX262" fmla="*/ 242073 w 599972"/>
              <a:gd name="connsiteY262" fmla="*/ 115326 h 398667"/>
              <a:gd name="connsiteX263" fmla="*/ 212637 w 599972"/>
              <a:gd name="connsiteY263" fmla="*/ 105940 h 398667"/>
              <a:gd name="connsiteX264" fmla="*/ 474475 w 599972"/>
              <a:gd name="connsiteY264" fmla="*/ 104665 h 398667"/>
              <a:gd name="connsiteX265" fmla="*/ 473715 w 599972"/>
              <a:gd name="connsiteY265" fmla="*/ 106182 h 398667"/>
              <a:gd name="connsiteX266" fmla="*/ 489662 w 599972"/>
              <a:gd name="connsiteY266" fmla="*/ 115286 h 398667"/>
              <a:gd name="connsiteX267" fmla="*/ 496497 w 599972"/>
              <a:gd name="connsiteY267" fmla="*/ 119079 h 398667"/>
              <a:gd name="connsiteX268" fmla="*/ 482828 w 599972"/>
              <a:gd name="connsiteY268" fmla="*/ 107700 h 398667"/>
              <a:gd name="connsiteX269" fmla="*/ 482069 w 599972"/>
              <a:gd name="connsiteY269" fmla="*/ 106941 h 398667"/>
              <a:gd name="connsiteX270" fmla="*/ 474475 w 599972"/>
              <a:gd name="connsiteY270" fmla="*/ 104665 h 398667"/>
              <a:gd name="connsiteX271" fmla="*/ 133923 w 599972"/>
              <a:gd name="connsiteY271" fmla="*/ 97286 h 398667"/>
              <a:gd name="connsiteX272" fmla="*/ 171455 w 599972"/>
              <a:gd name="connsiteY272" fmla="*/ 123646 h 398667"/>
              <a:gd name="connsiteX273" fmla="*/ 171455 w 599972"/>
              <a:gd name="connsiteY273" fmla="*/ 278396 h 398667"/>
              <a:gd name="connsiteX274" fmla="*/ 170695 w 599972"/>
              <a:gd name="connsiteY274" fmla="*/ 278396 h 398667"/>
              <a:gd name="connsiteX275" fmla="*/ 171455 w 599972"/>
              <a:gd name="connsiteY275" fmla="*/ 279154 h 398667"/>
              <a:gd name="connsiteX276" fmla="*/ 90119 w 599972"/>
              <a:gd name="connsiteY276" fmla="*/ 275362 h 398667"/>
              <a:gd name="connsiteX277" fmla="*/ 90119 w 599972"/>
              <a:gd name="connsiteY277" fmla="*/ 179022 h 398667"/>
              <a:gd name="connsiteX278" fmla="*/ 90119 w 599972"/>
              <a:gd name="connsiteY278" fmla="*/ 119854 h 398667"/>
              <a:gd name="connsiteX279" fmla="*/ 133923 w 599972"/>
              <a:gd name="connsiteY279" fmla="*/ 97286 h 398667"/>
              <a:gd name="connsiteX280" fmla="*/ 221278 w 599972"/>
              <a:gd name="connsiteY280" fmla="*/ 97028 h 398667"/>
              <a:gd name="connsiteX281" fmla="*/ 259545 w 599972"/>
              <a:gd name="connsiteY281" fmla="*/ 123670 h 398667"/>
              <a:gd name="connsiteX282" fmla="*/ 259545 w 599972"/>
              <a:gd name="connsiteY282" fmla="*/ 278400 h 398667"/>
              <a:gd name="connsiteX283" fmla="*/ 259545 w 599972"/>
              <a:gd name="connsiteY283" fmla="*/ 279158 h 398667"/>
              <a:gd name="connsiteX284" fmla="*/ 176744 w 599972"/>
              <a:gd name="connsiteY284" fmla="*/ 275366 h 398667"/>
              <a:gd name="connsiteX285" fmla="*/ 176744 w 599972"/>
              <a:gd name="connsiteY285" fmla="*/ 179039 h 398667"/>
              <a:gd name="connsiteX286" fmla="*/ 176744 w 599972"/>
              <a:gd name="connsiteY286" fmla="*/ 119877 h 398667"/>
              <a:gd name="connsiteX287" fmla="*/ 221278 w 599972"/>
              <a:gd name="connsiteY287" fmla="*/ 97028 h 398667"/>
              <a:gd name="connsiteX288" fmla="*/ 46560 w 599972"/>
              <a:gd name="connsiteY288" fmla="*/ 96742 h 398667"/>
              <a:gd name="connsiteX289" fmla="*/ 84827 w 599972"/>
              <a:gd name="connsiteY289" fmla="*/ 123665 h 398667"/>
              <a:gd name="connsiteX290" fmla="*/ 84827 w 599972"/>
              <a:gd name="connsiteY290" fmla="*/ 278376 h 398667"/>
              <a:gd name="connsiteX291" fmla="*/ 84827 w 599972"/>
              <a:gd name="connsiteY291" fmla="*/ 279135 h 398667"/>
              <a:gd name="connsiteX292" fmla="*/ 2026 w 599972"/>
              <a:gd name="connsiteY292" fmla="*/ 275343 h 398667"/>
              <a:gd name="connsiteX293" fmla="*/ 2026 w 599972"/>
              <a:gd name="connsiteY293" fmla="*/ 179028 h 398667"/>
              <a:gd name="connsiteX294" fmla="*/ 2026 w 599972"/>
              <a:gd name="connsiteY294" fmla="*/ 119873 h 398667"/>
              <a:gd name="connsiteX295" fmla="*/ 46560 w 599972"/>
              <a:gd name="connsiteY295" fmla="*/ 96742 h 398667"/>
              <a:gd name="connsiteX296" fmla="*/ 357531 w 599972"/>
              <a:gd name="connsiteY296" fmla="*/ 56871 h 398667"/>
              <a:gd name="connsiteX297" fmla="*/ 316524 w 599972"/>
              <a:gd name="connsiteY297" fmla="*/ 107700 h 398667"/>
              <a:gd name="connsiteX298" fmla="*/ 327155 w 599972"/>
              <a:gd name="connsiteY298" fmla="*/ 107700 h 398667"/>
              <a:gd name="connsiteX299" fmla="*/ 341584 w 599972"/>
              <a:gd name="connsiteY299" fmla="*/ 101631 h 398667"/>
              <a:gd name="connsiteX300" fmla="*/ 358290 w 599972"/>
              <a:gd name="connsiteY300" fmla="*/ 98596 h 398667"/>
              <a:gd name="connsiteX301" fmla="*/ 403853 w 599972"/>
              <a:gd name="connsiteY301" fmla="*/ 125148 h 398667"/>
              <a:gd name="connsiteX302" fmla="*/ 555728 w 599972"/>
              <a:gd name="connsiteY302" fmla="*/ 221495 h 398667"/>
              <a:gd name="connsiteX303" fmla="*/ 560284 w 599972"/>
              <a:gd name="connsiteY303" fmla="*/ 224530 h 398667"/>
              <a:gd name="connsiteX304" fmla="*/ 561044 w 599972"/>
              <a:gd name="connsiteY304" fmla="*/ 229840 h 398667"/>
              <a:gd name="connsiteX305" fmla="*/ 571675 w 599972"/>
              <a:gd name="connsiteY305" fmla="*/ 182046 h 398667"/>
              <a:gd name="connsiteX306" fmla="*/ 570916 w 599972"/>
              <a:gd name="connsiteY306" fmla="*/ 181288 h 398667"/>
              <a:gd name="connsiteX307" fmla="*/ 384109 w 599972"/>
              <a:gd name="connsiteY307" fmla="*/ 74320 h 398667"/>
              <a:gd name="connsiteX308" fmla="*/ 364365 w 599972"/>
              <a:gd name="connsiteY308" fmla="*/ 63699 h 398667"/>
              <a:gd name="connsiteX309" fmla="*/ 357531 w 599972"/>
              <a:gd name="connsiteY309" fmla="*/ 56871 h 398667"/>
              <a:gd name="connsiteX310" fmla="*/ 358290 w 599972"/>
              <a:gd name="connsiteY310" fmla="*/ 33353 h 398667"/>
              <a:gd name="connsiteX311" fmla="*/ 358290 w 599972"/>
              <a:gd name="connsiteY311" fmla="*/ 41698 h 398667"/>
              <a:gd name="connsiteX312" fmla="*/ 359049 w 599972"/>
              <a:gd name="connsiteY312" fmla="*/ 42457 h 398667"/>
              <a:gd name="connsiteX313" fmla="*/ 374237 w 599972"/>
              <a:gd name="connsiteY313" fmla="*/ 49284 h 398667"/>
              <a:gd name="connsiteX314" fmla="*/ 417521 w 599972"/>
              <a:gd name="connsiteY314" fmla="*/ 66733 h 398667"/>
              <a:gd name="connsiteX315" fmla="*/ 418281 w 599972"/>
              <a:gd name="connsiteY315" fmla="*/ 65216 h 398667"/>
              <a:gd name="connsiteX316" fmla="*/ 365124 w 599972"/>
              <a:gd name="connsiteY316" fmla="*/ 37146 h 398667"/>
              <a:gd name="connsiteX317" fmla="*/ 358290 w 599972"/>
              <a:gd name="connsiteY317" fmla="*/ 33353 h 398667"/>
              <a:gd name="connsiteX318" fmla="*/ 365884 w 599972"/>
              <a:gd name="connsiteY318" fmla="*/ 15904 h 398667"/>
              <a:gd name="connsiteX319" fmla="*/ 358290 w 599972"/>
              <a:gd name="connsiteY319" fmla="*/ 18180 h 398667"/>
              <a:gd name="connsiteX320" fmla="*/ 358290 w 599972"/>
              <a:gd name="connsiteY320" fmla="*/ 18939 h 398667"/>
              <a:gd name="connsiteX321" fmla="*/ 368921 w 599972"/>
              <a:gd name="connsiteY321" fmla="*/ 21215 h 398667"/>
              <a:gd name="connsiteX322" fmla="*/ 402334 w 599972"/>
              <a:gd name="connsiteY322" fmla="*/ 38663 h 398667"/>
              <a:gd name="connsiteX323" fmla="*/ 384868 w 599972"/>
              <a:gd name="connsiteY323" fmla="*/ 25767 h 398667"/>
              <a:gd name="connsiteX324" fmla="*/ 371199 w 599972"/>
              <a:gd name="connsiteY324" fmla="*/ 18939 h 398667"/>
              <a:gd name="connsiteX325" fmla="*/ 365884 w 599972"/>
              <a:gd name="connsiteY325" fmla="*/ 15904 h 398667"/>
              <a:gd name="connsiteX326" fmla="*/ 358053 w 599972"/>
              <a:gd name="connsiteY326" fmla="*/ 862 h 398667"/>
              <a:gd name="connsiteX327" fmla="*/ 411446 w 599972"/>
              <a:gd name="connsiteY327" fmla="*/ 29560 h 398667"/>
              <a:gd name="connsiteX328" fmla="*/ 564081 w 599972"/>
              <a:gd name="connsiteY328" fmla="*/ 158528 h 398667"/>
              <a:gd name="connsiteX329" fmla="*/ 588381 w 599972"/>
              <a:gd name="connsiteY329" fmla="*/ 218461 h 398667"/>
              <a:gd name="connsiteX330" fmla="*/ 449415 w 599972"/>
              <a:gd name="connsiteY330" fmla="*/ 335291 h 398667"/>
              <a:gd name="connsiteX331" fmla="*/ 355252 w 599972"/>
              <a:gd name="connsiteY331" fmla="*/ 397500 h 398667"/>
              <a:gd name="connsiteX332" fmla="*/ 343862 w 599972"/>
              <a:gd name="connsiteY332" fmla="*/ 346671 h 398667"/>
              <a:gd name="connsiteX333" fmla="*/ 292224 w 599972"/>
              <a:gd name="connsiteY333" fmla="*/ 299635 h 398667"/>
              <a:gd name="connsiteX334" fmla="*/ 277036 w 599972"/>
              <a:gd name="connsiteY334" fmla="*/ 292808 h 398667"/>
              <a:gd name="connsiteX335" fmla="*/ 272480 w 599972"/>
              <a:gd name="connsiteY335" fmla="*/ 229840 h 398667"/>
              <a:gd name="connsiteX336" fmla="*/ 272480 w 599972"/>
              <a:gd name="connsiteY336" fmla="*/ 131217 h 398667"/>
              <a:gd name="connsiteX337" fmla="*/ 292983 w 599972"/>
              <a:gd name="connsiteY337" fmla="*/ 99355 h 398667"/>
              <a:gd name="connsiteX338" fmla="*/ 338546 w 599972"/>
              <a:gd name="connsiteY338" fmla="*/ 85699 h 398667"/>
              <a:gd name="connsiteX339" fmla="*/ 343862 w 599972"/>
              <a:gd name="connsiteY339" fmla="*/ 21973 h 398667"/>
              <a:gd name="connsiteX340" fmla="*/ 343862 w 599972"/>
              <a:gd name="connsiteY340" fmla="*/ 19698 h 398667"/>
              <a:gd name="connsiteX341" fmla="*/ 344621 w 599972"/>
              <a:gd name="connsiteY341" fmla="*/ 17422 h 398667"/>
              <a:gd name="connsiteX342" fmla="*/ 358053 w 599972"/>
              <a:gd name="connsiteY342" fmla="*/ 862 h 39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599972" h="398667">
                <a:moveTo>
                  <a:pt x="359049" y="349705"/>
                </a:moveTo>
                <a:cubicBezTo>
                  <a:pt x="359049" y="360326"/>
                  <a:pt x="359809" y="373982"/>
                  <a:pt x="362846" y="382327"/>
                </a:cubicBezTo>
                <a:cubicBezTo>
                  <a:pt x="362846" y="382327"/>
                  <a:pt x="363606" y="382327"/>
                  <a:pt x="363606" y="382327"/>
                </a:cubicBezTo>
                <a:lnTo>
                  <a:pt x="366860" y="386879"/>
                </a:lnTo>
                <a:lnTo>
                  <a:pt x="365124" y="386879"/>
                </a:lnTo>
                <a:cubicBezTo>
                  <a:pt x="365884" y="386879"/>
                  <a:pt x="366643" y="387637"/>
                  <a:pt x="367402" y="387637"/>
                </a:cubicBezTo>
                <a:lnTo>
                  <a:pt x="366860" y="386879"/>
                </a:lnTo>
                <a:lnTo>
                  <a:pt x="371959" y="386879"/>
                </a:lnTo>
                <a:cubicBezTo>
                  <a:pt x="378793" y="380810"/>
                  <a:pt x="385627" y="374741"/>
                  <a:pt x="392462" y="369430"/>
                </a:cubicBezTo>
                <a:cubicBezTo>
                  <a:pt x="389424" y="369430"/>
                  <a:pt x="385627" y="368671"/>
                  <a:pt x="382590" y="366396"/>
                </a:cubicBezTo>
                <a:cubicBezTo>
                  <a:pt x="376515" y="362602"/>
                  <a:pt x="370440" y="358809"/>
                  <a:pt x="364365" y="355016"/>
                </a:cubicBezTo>
                <a:cubicBezTo>
                  <a:pt x="362087" y="353499"/>
                  <a:pt x="360568" y="351981"/>
                  <a:pt x="359049" y="349705"/>
                </a:cubicBezTo>
                <a:close/>
                <a:moveTo>
                  <a:pt x="352974" y="311774"/>
                </a:moveTo>
                <a:cubicBezTo>
                  <a:pt x="356012" y="318601"/>
                  <a:pt x="357531" y="326188"/>
                  <a:pt x="358290" y="333774"/>
                </a:cubicBezTo>
                <a:cubicBezTo>
                  <a:pt x="359809" y="335291"/>
                  <a:pt x="362087" y="336050"/>
                  <a:pt x="364365" y="337567"/>
                </a:cubicBezTo>
                <a:cubicBezTo>
                  <a:pt x="374237" y="343636"/>
                  <a:pt x="384109" y="350464"/>
                  <a:pt x="393981" y="356533"/>
                </a:cubicBezTo>
                <a:cubicBezTo>
                  <a:pt x="397018" y="358809"/>
                  <a:pt x="398537" y="361844"/>
                  <a:pt x="399296" y="364120"/>
                </a:cubicBezTo>
                <a:cubicBezTo>
                  <a:pt x="401574" y="361844"/>
                  <a:pt x="404612" y="359568"/>
                  <a:pt x="406890" y="357292"/>
                </a:cubicBezTo>
                <a:cubicBezTo>
                  <a:pt x="411446" y="353499"/>
                  <a:pt x="415243" y="350464"/>
                  <a:pt x="419800" y="346671"/>
                </a:cubicBezTo>
                <a:cubicBezTo>
                  <a:pt x="416003" y="347430"/>
                  <a:pt x="411446" y="347430"/>
                  <a:pt x="407649" y="345154"/>
                </a:cubicBezTo>
                <a:cubicBezTo>
                  <a:pt x="392462" y="336050"/>
                  <a:pt x="376515" y="327705"/>
                  <a:pt x="361327" y="318601"/>
                </a:cubicBezTo>
                <a:cubicBezTo>
                  <a:pt x="358290" y="317084"/>
                  <a:pt x="355252" y="314049"/>
                  <a:pt x="352974" y="311774"/>
                </a:cubicBezTo>
                <a:close/>
                <a:moveTo>
                  <a:pt x="109123" y="286740"/>
                </a:moveTo>
                <a:cubicBezTo>
                  <a:pt x="112164" y="289395"/>
                  <a:pt x="116534" y="291102"/>
                  <a:pt x="121475" y="292050"/>
                </a:cubicBezTo>
                <a:lnTo>
                  <a:pt x="130698" y="292494"/>
                </a:lnTo>
                <a:lnTo>
                  <a:pt x="132688" y="292809"/>
                </a:lnTo>
                <a:lnTo>
                  <a:pt x="137248" y="292809"/>
                </a:lnTo>
                <a:lnTo>
                  <a:pt x="130698" y="292494"/>
                </a:lnTo>
                <a:lnTo>
                  <a:pt x="120715" y="290912"/>
                </a:lnTo>
                <a:cubicBezTo>
                  <a:pt x="116535" y="289774"/>
                  <a:pt x="112544" y="288257"/>
                  <a:pt x="109883" y="286740"/>
                </a:cubicBezTo>
                <a:cubicBezTo>
                  <a:pt x="109123" y="286740"/>
                  <a:pt x="109123" y="286740"/>
                  <a:pt x="109123" y="286740"/>
                </a:cubicBezTo>
                <a:close/>
                <a:moveTo>
                  <a:pt x="20258" y="285960"/>
                </a:moveTo>
                <a:cubicBezTo>
                  <a:pt x="21017" y="285960"/>
                  <a:pt x="21777" y="285960"/>
                  <a:pt x="21777" y="286719"/>
                </a:cubicBezTo>
                <a:cubicBezTo>
                  <a:pt x="27854" y="289752"/>
                  <a:pt x="37729" y="292786"/>
                  <a:pt x="44566" y="292786"/>
                </a:cubicBezTo>
                <a:cubicBezTo>
                  <a:pt x="35450" y="292786"/>
                  <a:pt x="25575" y="290511"/>
                  <a:pt x="20258" y="285960"/>
                </a:cubicBezTo>
                <a:close/>
                <a:moveTo>
                  <a:pt x="194216" y="284468"/>
                </a:moveTo>
                <a:cubicBezTo>
                  <a:pt x="194976" y="285226"/>
                  <a:pt x="195735" y="285985"/>
                  <a:pt x="197254" y="285985"/>
                </a:cubicBezTo>
                <a:lnTo>
                  <a:pt x="197300" y="285997"/>
                </a:lnTo>
                <a:lnTo>
                  <a:pt x="208174" y="291389"/>
                </a:lnTo>
                <a:lnTo>
                  <a:pt x="219064" y="291791"/>
                </a:lnTo>
                <a:lnTo>
                  <a:pt x="220044" y="292052"/>
                </a:lnTo>
                <a:lnTo>
                  <a:pt x="226121" y="292052"/>
                </a:lnTo>
                <a:lnTo>
                  <a:pt x="219064" y="291791"/>
                </a:lnTo>
                <a:lnTo>
                  <a:pt x="197300" y="285997"/>
                </a:lnTo>
                <a:close/>
                <a:moveTo>
                  <a:pt x="289186" y="275359"/>
                </a:moveTo>
                <a:cubicBezTo>
                  <a:pt x="291465" y="278393"/>
                  <a:pt x="292983" y="279911"/>
                  <a:pt x="295261" y="281428"/>
                </a:cubicBezTo>
                <a:cubicBezTo>
                  <a:pt x="298299" y="282945"/>
                  <a:pt x="300577" y="284462"/>
                  <a:pt x="303615" y="285980"/>
                </a:cubicBezTo>
                <a:cubicBezTo>
                  <a:pt x="304374" y="286738"/>
                  <a:pt x="305133" y="286738"/>
                  <a:pt x="306652" y="287497"/>
                </a:cubicBezTo>
                <a:cubicBezTo>
                  <a:pt x="297540" y="285980"/>
                  <a:pt x="292224" y="282945"/>
                  <a:pt x="289186" y="275359"/>
                </a:cubicBezTo>
                <a:close/>
                <a:moveTo>
                  <a:pt x="105322" y="210883"/>
                </a:moveTo>
                <a:lnTo>
                  <a:pt x="105322" y="234398"/>
                </a:lnTo>
                <a:lnTo>
                  <a:pt x="105322" y="255639"/>
                </a:lnTo>
                <a:cubicBezTo>
                  <a:pt x="106842" y="255639"/>
                  <a:pt x="108363" y="255639"/>
                  <a:pt x="109883" y="256397"/>
                </a:cubicBezTo>
                <a:cubicBezTo>
                  <a:pt x="122806" y="263983"/>
                  <a:pt x="136488" y="271569"/>
                  <a:pt x="150171" y="279154"/>
                </a:cubicBezTo>
                <a:cubicBezTo>
                  <a:pt x="152451" y="280672"/>
                  <a:pt x="153972" y="282189"/>
                  <a:pt x="155492" y="283706"/>
                </a:cubicBezTo>
                <a:cubicBezTo>
                  <a:pt x="155492" y="282947"/>
                  <a:pt x="156252" y="282189"/>
                  <a:pt x="156252" y="281430"/>
                </a:cubicBezTo>
                <a:lnTo>
                  <a:pt x="156252" y="240467"/>
                </a:lnTo>
                <a:cubicBezTo>
                  <a:pt x="154732" y="239708"/>
                  <a:pt x="153212" y="239708"/>
                  <a:pt x="151691" y="238191"/>
                </a:cubicBezTo>
                <a:cubicBezTo>
                  <a:pt x="138009" y="230606"/>
                  <a:pt x="123566" y="222261"/>
                  <a:pt x="109883" y="214676"/>
                </a:cubicBezTo>
                <a:cubicBezTo>
                  <a:pt x="108363" y="213917"/>
                  <a:pt x="106842" y="212400"/>
                  <a:pt x="105322" y="210883"/>
                </a:cubicBezTo>
                <a:close/>
                <a:moveTo>
                  <a:pt x="191177" y="209378"/>
                </a:moveTo>
                <a:lnTo>
                  <a:pt x="191177" y="234408"/>
                </a:lnTo>
                <a:cubicBezTo>
                  <a:pt x="191177" y="241234"/>
                  <a:pt x="191177" y="248061"/>
                  <a:pt x="191177" y="254887"/>
                </a:cubicBezTo>
                <a:cubicBezTo>
                  <a:pt x="193456" y="254887"/>
                  <a:pt x="194976" y="255645"/>
                  <a:pt x="197254" y="256404"/>
                </a:cubicBezTo>
                <a:cubicBezTo>
                  <a:pt x="210928" y="263989"/>
                  <a:pt x="223842" y="271573"/>
                  <a:pt x="237516" y="279158"/>
                </a:cubicBezTo>
                <a:cubicBezTo>
                  <a:pt x="239795" y="280675"/>
                  <a:pt x="242073" y="282192"/>
                  <a:pt x="243593" y="284468"/>
                </a:cubicBezTo>
                <a:cubicBezTo>
                  <a:pt x="244352" y="283709"/>
                  <a:pt x="244352" y="282192"/>
                  <a:pt x="245112" y="281434"/>
                </a:cubicBezTo>
                <a:lnTo>
                  <a:pt x="245112" y="239717"/>
                </a:lnTo>
                <a:cubicBezTo>
                  <a:pt x="243593" y="239717"/>
                  <a:pt x="241314" y="239717"/>
                  <a:pt x="239035" y="238200"/>
                </a:cubicBezTo>
                <a:cubicBezTo>
                  <a:pt x="225361" y="230615"/>
                  <a:pt x="211688" y="222272"/>
                  <a:pt x="197254" y="214687"/>
                </a:cubicBezTo>
                <a:cubicBezTo>
                  <a:pt x="194976" y="213170"/>
                  <a:pt x="193456" y="211653"/>
                  <a:pt x="191177" y="209378"/>
                </a:cubicBezTo>
                <a:close/>
                <a:moveTo>
                  <a:pt x="16459" y="209363"/>
                </a:moveTo>
                <a:lnTo>
                  <a:pt x="16459" y="234390"/>
                </a:lnTo>
                <a:cubicBezTo>
                  <a:pt x="16459" y="241215"/>
                  <a:pt x="16459" y="248041"/>
                  <a:pt x="16459" y="255625"/>
                </a:cubicBezTo>
                <a:cubicBezTo>
                  <a:pt x="17979" y="255625"/>
                  <a:pt x="20258" y="255625"/>
                  <a:pt x="22536" y="257141"/>
                </a:cubicBezTo>
                <a:cubicBezTo>
                  <a:pt x="35450" y="264725"/>
                  <a:pt x="49124" y="272309"/>
                  <a:pt x="62798" y="279893"/>
                </a:cubicBezTo>
                <a:cubicBezTo>
                  <a:pt x="65077" y="280651"/>
                  <a:pt x="67355" y="282927"/>
                  <a:pt x="68115" y="284443"/>
                </a:cubicBezTo>
                <a:cubicBezTo>
                  <a:pt x="68875" y="283685"/>
                  <a:pt x="69634" y="282168"/>
                  <a:pt x="70394" y="281410"/>
                </a:cubicBezTo>
                <a:lnTo>
                  <a:pt x="70394" y="240457"/>
                </a:lnTo>
                <a:cubicBezTo>
                  <a:pt x="68115" y="240457"/>
                  <a:pt x="66596" y="239699"/>
                  <a:pt x="64317" y="238940"/>
                </a:cubicBezTo>
                <a:cubicBezTo>
                  <a:pt x="50643" y="230598"/>
                  <a:pt x="36210" y="223014"/>
                  <a:pt x="22536" y="215430"/>
                </a:cubicBezTo>
                <a:cubicBezTo>
                  <a:pt x="20258" y="213913"/>
                  <a:pt x="17979" y="211638"/>
                  <a:pt x="16459" y="209363"/>
                </a:cubicBezTo>
                <a:close/>
                <a:moveTo>
                  <a:pt x="105322" y="170678"/>
                </a:moveTo>
                <a:lnTo>
                  <a:pt x="105322" y="190401"/>
                </a:lnTo>
                <a:cubicBezTo>
                  <a:pt x="106082" y="190401"/>
                  <a:pt x="107603" y="191160"/>
                  <a:pt x="109123" y="191918"/>
                </a:cubicBezTo>
                <a:cubicBezTo>
                  <a:pt x="123566" y="201780"/>
                  <a:pt x="138009" y="210883"/>
                  <a:pt x="152451" y="219986"/>
                </a:cubicBezTo>
                <a:cubicBezTo>
                  <a:pt x="153972" y="221503"/>
                  <a:pt x="155492" y="222261"/>
                  <a:pt x="156252" y="223778"/>
                </a:cubicBezTo>
                <a:lnTo>
                  <a:pt x="156252" y="203297"/>
                </a:lnTo>
                <a:cubicBezTo>
                  <a:pt x="155492" y="202538"/>
                  <a:pt x="153972" y="201780"/>
                  <a:pt x="152451" y="201021"/>
                </a:cubicBezTo>
                <a:cubicBezTo>
                  <a:pt x="138009" y="191918"/>
                  <a:pt x="123566" y="182815"/>
                  <a:pt x="109123" y="173712"/>
                </a:cubicBezTo>
                <a:cubicBezTo>
                  <a:pt x="107603" y="172954"/>
                  <a:pt x="106082" y="172195"/>
                  <a:pt x="105322" y="170678"/>
                </a:cubicBezTo>
                <a:close/>
                <a:moveTo>
                  <a:pt x="191177" y="169178"/>
                </a:moveTo>
                <a:lnTo>
                  <a:pt x="191177" y="190416"/>
                </a:lnTo>
                <a:cubicBezTo>
                  <a:pt x="193456" y="190416"/>
                  <a:pt x="194976" y="190416"/>
                  <a:pt x="196495" y="191933"/>
                </a:cubicBezTo>
                <a:cubicBezTo>
                  <a:pt x="210928" y="201035"/>
                  <a:pt x="225361" y="210895"/>
                  <a:pt x="239795" y="219997"/>
                </a:cubicBezTo>
                <a:cubicBezTo>
                  <a:pt x="241314" y="221514"/>
                  <a:pt x="243593" y="223031"/>
                  <a:pt x="245112" y="225306"/>
                </a:cubicBezTo>
                <a:lnTo>
                  <a:pt x="245112" y="203310"/>
                </a:lnTo>
                <a:cubicBezTo>
                  <a:pt x="243593" y="202552"/>
                  <a:pt x="241314" y="202552"/>
                  <a:pt x="239795" y="201035"/>
                </a:cubicBezTo>
                <a:cubicBezTo>
                  <a:pt x="225361" y="191933"/>
                  <a:pt x="210928" y="182831"/>
                  <a:pt x="196495" y="173729"/>
                </a:cubicBezTo>
                <a:cubicBezTo>
                  <a:pt x="194976" y="172212"/>
                  <a:pt x="193456" y="170695"/>
                  <a:pt x="191177" y="169178"/>
                </a:cubicBezTo>
                <a:close/>
                <a:moveTo>
                  <a:pt x="16459" y="169168"/>
                </a:moveTo>
                <a:lnTo>
                  <a:pt x="16459" y="190403"/>
                </a:lnTo>
                <a:cubicBezTo>
                  <a:pt x="17979" y="190403"/>
                  <a:pt x="19498" y="191162"/>
                  <a:pt x="21777" y="191920"/>
                </a:cubicBezTo>
                <a:cubicBezTo>
                  <a:pt x="36210" y="201779"/>
                  <a:pt x="50643" y="211638"/>
                  <a:pt x="65077" y="220739"/>
                </a:cubicBezTo>
                <a:cubicBezTo>
                  <a:pt x="66596" y="221497"/>
                  <a:pt x="68875" y="223772"/>
                  <a:pt x="70394" y="225289"/>
                </a:cubicBezTo>
                <a:lnTo>
                  <a:pt x="70394" y="203296"/>
                </a:lnTo>
                <a:cubicBezTo>
                  <a:pt x="68115" y="203296"/>
                  <a:pt x="66596" y="202538"/>
                  <a:pt x="64317" y="201021"/>
                </a:cubicBezTo>
                <a:cubicBezTo>
                  <a:pt x="50643" y="192679"/>
                  <a:pt x="36210" y="183578"/>
                  <a:pt x="21777" y="174477"/>
                </a:cubicBezTo>
                <a:cubicBezTo>
                  <a:pt x="20258" y="172960"/>
                  <a:pt x="17979" y="171444"/>
                  <a:pt x="16459" y="169168"/>
                </a:cubicBezTo>
                <a:close/>
                <a:moveTo>
                  <a:pt x="311968" y="154735"/>
                </a:moveTo>
                <a:cubicBezTo>
                  <a:pt x="343862" y="174460"/>
                  <a:pt x="375756" y="195702"/>
                  <a:pt x="407649" y="215426"/>
                </a:cubicBezTo>
                <a:cubicBezTo>
                  <a:pt x="436506" y="232116"/>
                  <a:pt x="464603" y="249565"/>
                  <a:pt x="493459" y="265497"/>
                </a:cubicBezTo>
                <a:cubicBezTo>
                  <a:pt x="499534" y="268531"/>
                  <a:pt x="499534" y="268531"/>
                  <a:pt x="494219" y="265497"/>
                </a:cubicBezTo>
                <a:cubicBezTo>
                  <a:pt x="433468" y="228323"/>
                  <a:pt x="372718" y="191909"/>
                  <a:pt x="311968" y="154735"/>
                </a:cubicBezTo>
                <a:close/>
                <a:moveTo>
                  <a:pt x="105322" y="153231"/>
                </a:moveTo>
                <a:lnTo>
                  <a:pt x="105322" y="156265"/>
                </a:lnTo>
                <a:cubicBezTo>
                  <a:pt x="106082" y="156265"/>
                  <a:pt x="107603" y="157024"/>
                  <a:pt x="109123" y="157782"/>
                </a:cubicBezTo>
                <a:cubicBezTo>
                  <a:pt x="124326" y="167644"/>
                  <a:pt x="138769" y="176747"/>
                  <a:pt x="153972" y="185850"/>
                </a:cubicBezTo>
                <a:cubicBezTo>
                  <a:pt x="154732" y="186608"/>
                  <a:pt x="155492" y="186608"/>
                  <a:pt x="156252" y="187367"/>
                </a:cubicBezTo>
                <a:lnTo>
                  <a:pt x="156252" y="184332"/>
                </a:lnTo>
                <a:cubicBezTo>
                  <a:pt x="155492" y="184332"/>
                  <a:pt x="153972" y="183574"/>
                  <a:pt x="152451" y="182815"/>
                </a:cubicBezTo>
                <a:cubicBezTo>
                  <a:pt x="138009" y="173712"/>
                  <a:pt x="123566" y="165368"/>
                  <a:pt x="109883" y="157024"/>
                </a:cubicBezTo>
                <a:cubicBezTo>
                  <a:pt x="107603" y="155507"/>
                  <a:pt x="106842" y="154748"/>
                  <a:pt x="105322" y="153231"/>
                </a:cubicBezTo>
                <a:close/>
                <a:moveTo>
                  <a:pt x="191177" y="151733"/>
                </a:moveTo>
                <a:cubicBezTo>
                  <a:pt x="191177" y="153250"/>
                  <a:pt x="191177" y="154009"/>
                  <a:pt x="191177" y="155526"/>
                </a:cubicBezTo>
                <a:cubicBezTo>
                  <a:pt x="193456" y="155526"/>
                  <a:pt x="194976" y="156284"/>
                  <a:pt x="197254" y="157801"/>
                </a:cubicBezTo>
                <a:cubicBezTo>
                  <a:pt x="211688" y="166903"/>
                  <a:pt x="226121" y="176763"/>
                  <a:pt x="241314" y="185865"/>
                </a:cubicBezTo>
                <a:cubicBezTo>
                  <a:pt x="242833" y="186624"/>
                  <a:pt x="243593" y="187382"/>
                  <a:pt x="245112" y="188141"/>
                </a:cubicBezTo>
                <a:lnTo>
                  <a:pt x="245112" y="184348"/>
                </a:lnTo>
                <a:cubicBezTo>
                  <a:pt x="243593" y="184348"/>
                  <a:pt x="241314" y="183590"/>
                  <a:pt x="239795" y="182831"/>
                </a:cubicBezTo>
                <a:cubicBezTo>
                  <a:pt x="225361" y="173729"/>
                  <a:pt x="210928" y="165386"/>
                  <a:pt x="197254" y="156284"/>
                </a:cubicBezTo>
                <a:cubicBezTo>
                  <a:pt x="194976" y="155526"/>
                  <a:pt x="193456" y="153250"/>
                  <a:pt x="191177" y="151733"/>
                </a:cubicBezTo>
                <a:close/>
                <a:moveTo>
                  <a:pt x="16459" y="151726"/>
                </a:moveTo>
                <a:lnTo>
                  <a:pt x="16459" y="156276"/>
                </a:lnTo>
                <a:cubicBezTo>
                  <a:pt x="17979" y="156276"/>
                  <a:pt x="20258" y="157034"/>
                  <a:pt x="21777" y="158551"/>
                </a:cubicBezTo>
                <a:cubicBezTo>
                  <a:pt x="36970" y="167652"/>
                  <a:pt x="51403" y="176752"/>
                  <a:pt x="66596" y="185853"/>
                </a:cubicBezTo>
                <a:cubicBezTo>
                  <a:pt x="67355" y="186611"/>
                  <a:pt x="68875" y="187370"/>
                  <a:pt x="70394" y="188128"/>
                </a:cubicBezTo>
                <a:lnTo>
                  <a:pt x="70394" y="185095"/>
                </a:lnTo>
                <a:cubicBezTo>
                  <a:pt x="68115" y="185095"/>
                  <a:pt x="66596" y="184336"/>
                  <a:pt x="64317" y="182819"/>
                </a:cubicBezTo>
                <a:cubicBezTo>
                  <a:pt x="50643" y="174477"/>
                  <a:pt x="36210" y="165377"/>
                  <a:pt x="21777" y="157034"/>
                </a:cubicBezTo>
                <a:cubicBezTo>
                  <a:pt x="20258" y="155518"/>
                  <a:pt x="17979" y="154001"/>
                  <a:pt x="16459" y="151726"/>
                </a:cubicBezTo>
                <a:close/>
                <a:moveTo>
                  <a:pt x="285390" y="147907"/>
                </a:moveTo>
                <a:cubicBezTo>
                  <a:pt x="283871" y="183564"/>
                  <a:pt x="286149" y="234392"/>
                  <a:pt x="286908" y="250324"/>
                </a:cubicBezTo>
                <a:cubicBezTo>
                  <a:pt x="288427" y="248048"/>
                  <a:pt x="291465" y="248048"/>
                  <a:pt x="295261" y="249565"/>
                </a:cubicBezTo>
                <a:cubicBezTo>
                  <a:pt x="339305" y="276117"/>
                  <a:pt x="384868" y="301153"/>
                  <a:pt x="430431" y="326946"/>
                </a:cubicBezTo>
                <a:cubicBezTo>
                  <a:pt x="433468" y="328464"/>
                  <a:pt x="434987" y="331498"/>
                  <a:pt x="434228" y="334533"/>
                </a:cubicBezTo>
                <a:cubicBezTo>
                  <a:pt x="446378" y="323912"/>
                  <a:pt x="458528" y="314049"/>
                  <a:pt x="470678" y="303428"/>
                </a:cubicBezTo>
                <a:cubicBezTo>
                  <a:pt x="466881" y="304187"/>
                  <a:pt x="463084" y="303428"/>
                  <a:pt x="460047" y="301153"/>
                </a:cubicBezTo>
                <a:cubicBezTo>
                  <a:pt x="450175" y="295083"/>
                  <a:pt x="439543" y="289014"/>
                  <a:pt x="429671" y="282945"/>
                </a:cubicBezTo>
                <a:cubicBezTo>
                  <a:pt x="385627" y="257910"/>
                  <a:pt x="340824" y="232875"/>
                  <a:pt x="295261" y="209357"/>
                </a:cubicBezTo>
                <a:cubicBezTo>
                  <a:pt x="289946" y="207081"/>
                  <a:pt x="285390" y="200254"/>
                  <a:pt x="285390" y="195702"/>
                </a:cubicBezTo>
                <a:cubicBezTo>
                  <a:pt x="285390" y="191150"/>
                  <a:pt x="286908" y="188115"/>
                  <a:pt x="289186" y="188874"/>
                </a:cubicBezTo>
                <a:cubicBezTo>
                  <a:pt x="291465" y="190391"/>
                  <a:pt x="291465" y="189633"/>
                  <a:pt x="289186" y="188115"/>
                </a:cubicBezTo>
                <a:cubicBezTo>
                  <a:pt x="286908" y="186598"/>
                  <a:pt x="285390" y="182046"/>
                  <a:pt x="285390" y="176736"/>
                </a:cubicBezTo>
                <a:cubicBezTo>
                  <a:pt x="285390" y="172184"/>
                  <a:pt x="289186" y="171425"/>
                  <a:pt x="294502" y="175218"/>
                </a:cubicBezTo>
                <a:cubicBezTo>
                  <a:pt x="338546" y="207081"/>
                  <a:pt x="383349" y="236668"/>
                  <a:pt x="428912" y="265497"/>
                </a:cubicBezTo>
                <a:cubicBezTo>
                  <a:pt x="444100" y="273842"/>
                  <a:pt x="458528" y="282187"/>
                  <a:pt x="472956" y="290532"/>
                </a:cubicBezTo>
                <a:cubicBezTo>
                  <a:pt x="475994" y="292808"/>
                  <a:pt x="478272" y="295083"/>
                  <a:pt x="478272" y="297359"/>
                </a:cubicBezTo>
                <a:cubicBezTo>
                  <a:pt x="485106" y="292049"/>
                  <a:pt x="491181" y="285980"/>
                  <a:pt x="498015" y="280669"/>
                </a:cubicBezTo>
                <a:cubicBezTo>
                  <a:pt x="494219" y="281428"/>
                  <a:pt x="490422" y="280669"/>
                  <a:pt x="486625" y="279152"/>
                </a:cubicBezTo>
                <a:cubicBezTo>
                  <a:pt x="469918" y="269290"/>
                  <a:pt x="453212" y="259427"/>
                  <a:pt x="436506" y="249565"/>
                </a:cubicBezTo>
                <a:cubicBezTo>
                  <a:pt x="388665" y="221495"/>
                  <a:pt x="343102" y="189633"/>
                  <a:pt x="295261" y="160804"/>
                </a:cubicBezTo>
                <a:cubicBezTo>
                  <a:pt x="289946" y="157770"/>
                  <a:pt x="286149" y="152459"/>
                  <a:pt x="285390" y="147907"/>
                </a:cubicBezTo>
                <a:close/>
                <a:moveTo>
                  <a:pt x="286149" y="137287"/>
                </a:moveTo>
                <a:cubicBezTo>
                  <a:pt x="286149" y="138804"/>
                  <a:pt x="286149" y="140321"/>
                  <a:pt x="286149" y="142597"/>
                </a:cubicBezTo>
                <a:cubicBezTo>
                  <a:pt x="286149" y="140321"/>
                  <a:pt x="286908" y="139562"/>
                  <a:pt x="287668" y="140321"/>
                </a:cubicBezTo>
                <a:cubicBezTo>
                  <a:pt x="289186" y="141080"/>
                  <a:pt x="289186" y="141080"/>
                  <a:pt x="287668" y="139562"/>
                </a:cubicBezTo>
                <a:cubicBezTo>
                  <a:pt x="286908" y="139562"/>
                  <a:pt x="286908" y="138804"/>
                  <a:pt x="286149" y="137287"/>
                </a:cubicBezTo>
                <a:close/>
                <a:moveTo>
                  <a:pt x="384868" y="133493"/>
                </a:moveTo>
                <a:cubicBezTo>
                  <a:pt x="378793" y="131217"/>
                  <a:pt x="378793" y="131976"/>
                  <a:pt x="384109" y="135011"/>
                </a:cubicBezTo>
                <a:cubicBezTo>
                  <a:pt x="433468" y="168391"/>
                  <a:pt x="483587" y="200254"/>
                  <a:pt x="533706" y="233634"/>
                </a:cubicBezTo>
                <a:cubicBezTo>
                  <a:pt x="535984" y="234392"/>
                  <a:pt x="538263" y="235910"/>
                  <a:pt x="540541" y="237427"/>
                </a:cubicBezTo>
                <a:cubicBezTo>
                  <a:pt x="542819" y="238944"/>
                  <a:pt x="544338" y="240461"/>
                  <a:pt x="544338" y="241979"/>
                </a:cubicBezTo>
                <a:cubicBezTo>
                  <a:pt x="548134" y="239703"/>
                  <a:pt x="551931" y="236668"/>
                  <a:pt x="555728" y="233634"/>
                </a:cubicBezTo>
                <a:cubicBezTo>
                  <a:pt x="552691" y="234392"/>
                  <a:pt x="548134" y="232875"/>
                  <a:pt x="544338" y="230599"/>
                </a:cubicBezTo>
                <a:cubicBezTo>
                  <a:pt x="500294" y="199495"/>
                  <a:pt x="453972" y="171425"/>
                  <a:pt x="407649" y="144114"/>
                </a:cubicBezTo>
                <a:cubicBezTo>
                  <a:pt x="400056" y="140321"/>
                  <a:pt x="392462" y="137287"/>
                  <a:pt x="384868" y="133493"/>
                </a:cubicBezTo>
                <a:close/>
                <a:moveTo>
                  <a:pt x="105322" y="124405"/>
                </a:moveTo>
                <a:lnTo>
                  <a:pt x="105322" y="138059"/>
                </a:lnTo>
                <a:cubicBezTo>
                  <a:pt x="106842" y="138818"/>
                  <a:pt x="107603" y="138818"/>
                  <a:pt x="109883" y="140335"/>
                </a:cubicBezTo>
                <a:cubicBezTo>
                  <a:pt x="123566" y="148679"/>
                  <a:pt x="138009" y="157782"/>
                  <a:pt x="152451" y="166127"/>
                </a:cubicBezTo>
                <a:cubicBezTo>
                  <a:pt x="153972" y="166885"/>
                  <a:pt x="155492" y="168402"/>
                  <a:pt x="156252" y="169920"/>
                </a:cubicBezTo>
                <a:lnTo>
                  <a:pt x="156252" y="151714"/>
                </a:lnTo>
                <a:cubicBezTo>
                  <a:pt x="154732" y="151714"/>
                  <a:pt x="153212" y="151714"/>
                  <a:pt x="151691" y="150955"/>
                </a:cubicBezTo>
                <a:cubicBezTo>
                  <a:pt x="138009" y="143369"/>
                  <a:pt x="124326" y="136542"/>
                  <a:pt x="110643" y="128956"/>
                </a:cubicBezTo>
                <a:cubicBezTo>
                  <a:pt x="108363" y="127439"/>
                  <a:pt x="106842" y="125922"/>
                  <a:pt x="105322" y="124405"/>
                </a:cubicBezTo>
                <a:close/>
                <a:moveTo>
                  <a:pt x="191177" y="122153"/>
                </a:moveTo>
                <a:cubicBezTo>
                  <a:pt x="191177" y="127462"/>
                  <a:pt x="191177" y="132771"/>
                  <a:pt x="191177" y="138081"/>
                </a:cubicBezTo>
                <a:cubicBezTo>
                  <a:pt x="193456" y="138081"/>
                  <a:pt x="194976" y="138839"/>
                  <a:pt x="197254" y="139598"/>
                </a:cubicBezTo>
                <a:cubicBezTo>
                  <a:pt x="210928" y="148700"/>
                  <a:pt x="225361" y="157043"/>
                  <a:pt x="239795" y="166145"/>
                </a:cubicBezTo>
                <a:cubicBezTo>
                  <a:pt x="241314" y="166903"/>
                  <a:pt x="243593" y="168420"/>
                  <a:pt x="245112" y="170695"/>
                </a:cubicBezTo>
                <a:lnTo>
                  <a:pt x="245112" y="151733"/>
                </a:lnTo>
                <a:cubicBezTo>
                  <a:pt x="243593" y="151733"/>
                  <a:pt x="241314" y="151733"/>
                  <a:pt x="239035" y="150216"/>
                </a:cubicBezTo>
                <a:cubicBezTo>
                  <a:pt x="225361" y="143390"/>
                  <a:pt x="211688" y="135805"/>
                  <a:pt x="198014" y="128979"/>
                </a:cubicBezTo>
                <a:cubicBezTo>
                  <a:pt x="194976" y="127462"/>
                  <a:pt x="192697" y="124428"/>
                  <a:pt x="191177" y="122153"/>
                </a:cubicBezTo>
                <a:close/>
                <a:moveTo>
                  <a:pt x="16459" y="122148"/>
                </a:moveTo>
                <a:cubicBezTo>
                  <a:pt x="16459" y="127457"/>
                  <a:pt x="16459" y="132766"/>
                  <a:pt x="16459" y="138075"/>
                </a:cubicBezTo>
                <a:cubicBezTo>
                  <a:pt x="17979" y="138833"/>
                  <a:pt x="20258" y="138833"/>
                  <a:pt x="21777" y="140350"/>
                </a:cubicBezTo>
                <a:cubicBezTo>
                  <a:pt x="36210" y="148692"/>
                  <a:pt x="50643" y="157793"/>
                  <a:pt x="64317" y="166135"/>
                </a:cubicBezTo>
                <a:cubicBezTo>
                  <a:pt x="66596" y="167652"/>
                  <a:pt x="68115" y="169168"/>
                  <a:pt x="70394" y="170685"/>
                </a:cubicBezTo>
                <a:lnTo>
                  <a:pt x="70394" y="152484"/>
                </a:lnTo>
                <a:cubicBezTo>
                  <a:pt x="68115" y="152484"/>
                  <a:pt x="66596" y="152484"/>
                  <a:pt x="64317" y="150967"/>
                </a:cubicBezTo>
                <a:cubicBezTo>
                  <a:pt x="50643" y="143383"/>
                  <a:pt x="36970" y="136558"/>
                  <a:pt x="23296" y="128974"/>
                </a:cubicBezTo>
                <a:cubicBezTo>
                  <a:pt x="20258" y="127457"/>
                  <a:pt x="17219" y="124424"/>
                  <a:pt x="16459" y="122148"/>
                </a:cubicBezTo>
                <a:close/>
                <a:moveTo>
                  <a:pt x="290705" y="116045"/>
                </a:moveTo>
                <a:cubicBezTo>
                  <a:pt x="289186" y="119079"/>
                  <a:pt x="288427" y="122114"/>
                  <a:pt x="287668" y="125907"/>
                </a:cubicBezTo>
                <a:cubicBezTo>
                  <a:pt x="289946" y="125148"/>
                  <a:pt x="292224" y="125907"/>
                  <a:pt x="295261" y="127424"/>
                </a:cubicBezTo>
                <a:cubicBezTo>
                  <a:pt x="367402" y="171425"/>
                  <a:pt x="438784" y="214668"/>
                  <a:pt x="510925" y="258669"/>
                </a:cubicBezTo>
                <a:cubicBezTo>
                  <a:pt x="513962" y="260945"/>
                  <a:pt x="515481" y="263221"/>
                  <a:pt x="514722" y="266255"/>
                </a:cubicBezTo>
                <a:cubicBezTo>
                  <a:pt x="521556" y="260945"/>
                  <a:pt x="527631" y="255634"/>
                  <a:pt x="534466" y="249565"/>
                </a:cubicBezTo>
                <a:cubicBezTo>
                  <a:pt x="532947" y="250324"/>
                  <a:pt x="531428" y="249565"/>
                  <a:pt x="530669" y="249565"/>
                </a:cubicBezTo>
                <a:cubicBezTo>
                  <a:pt x="528391" y="248048"/>
                  <a:pt x="526872" y="247289"/>
                  <a:pt x="525353" y="246531"/>
                </a:cubicBezTo>
                <a:cubicBezTo>
                  <a:pt x="512444" y="238944"/>
                  <a:pt x="499534" y="231358"/>
                  <a:pt x="486625" y="223771"/>
                </a:cubicBezTo>
                <a:cubicBezTo>
                  <a:pt x="472197" y="215426"/>
                  <a:pt x="457009" y="207081"/>
                  <a:pt x="442581" y="198736"/>
                </a:cubicBezTo>
                <a:cubicBezTo>
                  <a:pt x="393981" y="172184"/>
                  <a:pt x="345380" y="147149"/>
                  <a:pt x="296780" y="122114"/>
                </a:cubicBezTo>
                <a:cubicBezTo>
                  <a:pt x="293743" y="120596"/>
                  <a:pt x="291465" y="118321"/>
                  <a:pt x="290705" y="116045"/>
                </a:cubicBezTo>
                <a:close/>
                <a:moveTo>
                  <a:pt x="125846" y="106104"/>
                </a:moveTo>
                <a:cubicBezTo>
                  <a:pt x="115394" y="106199"/>
                  <a:pt x="106082" y="109613"/>
                  <a:pt x="105322" y="116819"/>
                </a:cubicBezTo>
                <a:cubicBezTo>
                  <a:pt x="107603" y="115302"/>
                  <a:pt x="109883" y="114544"/>
                  <a:pt x="112924" y="114544"/>
                </a:cubicBezTo>
                <a:lnTo>
                  <a:pt x="127367" y="114544"/>
                </a:lnTo>
                <a:cubicBezTo>
                  <a:pt x="134208" y="114544"/>
                  <a:pt x="144090" y="117578"/>
                  <a:pt x="150171" y="121371"/>
                </a:cubicBezTo>
                <a:cubicBezTo>
                  <a:pt x="150931" y="121371"/>
                  <a:pt x="151691" y="122129"/>
                  <a:pt x="152451" y="122888"/>
                </a:cubicBezTo>
                <a:cubicBezTo>
                  <a:pt x="153972" y="123646"/>
                  <a:pt x="155492" y="125164"/>
                  <a:pt x="156252" y="126681"/>
                </a:cubicBezTo>
                <a:lnTo>
                  <a:pt x="156252" y="122888"/>
                </a:lnTo>
                <a:cubicBezTo>
                  <a:pt x="156252" y="121371"/>
                  <a:pt x="156252" y="119854"/>
                  <a:pt x="155492" y="118336"/>
                </a:cubicBezTo>
                <a:cubicBezTo>
                  <a:pt x="154732" y="118336"/>
                  <a:pt x="153972" y="117578"/>
                  <a:pt x="153212" y="117578"/>
                </a:cubicBezTo>
                <a:cubicBezTo>
                  <a:pt x="152451" y="116819"/>
                  <a:pt x="151691" y="116061"/>
                  <a:pt x="150171" y="116061"/>
                </a:cubicBezTo>
                <a:cubicBezTo>
                  <a:pt x="148651" y="115302"/>
                  <a:pt x="147130" y="114544"/>
                  <a:pt x="147891" y="114544"/>
                </a:cubicBezTo>
                <a:lnTo>
                  <a:pt x="148651" y="114544"/>
                </a:lnTo>
                <a:cubicBezTo>
                  <a:pt x="150171" y="114544"/>
                  <a:pt x="151691" y="114544"/>
                  <a:pt x="153212" y="115302"/>
                </a:cubicBezTo>
                <a:cubicBezTo>
                  <a:pt x="147891" y="109234"/>
                  <a:pt x="136298" y="106010"/>
                  <a:pt x="125846" y="106104"/>
                </a:cubicBezTo>
                <a:close/>
                <a:moveTo>
                  <a:pt x="38299" y="106032"/>
                </a:moveTo>
                <a:cubicBezTo>
                  <a:pt x="26715" y="106222"/>
                  <a:pt x="16459" y="110014"/>
                  <a:pt x="16459" y="117598"/>
                </a:cubicBezTo>
                <a:lnTo>
                  <a:pt x="16459" y="118357"/>
                </a:lnTo>
                <a:cubicBezTo>
                  <a:pt x="16459" y="117598"/>
                  <a:pt x="17219" y="117598"/>
                  <a:pt x="17219" y="116840"/>
                </a:cubicBezTo>
                <a:cubicBezTo>
                  <a:pt x="19498" y="115323"/>
                  <a:pt x="22536" y="114565"/>
                  <a:pt x="25575" y="114565"/>
                </a:cubicBezTo>
                <a:lnTo>
                  <a:pt x="39249" y="114565"/>
                </a:lnTo>
                <a:cubicBezTo>
                  <a:pt x="46845" y="114565"/>
                  <a:pt x="56720" y="117598"/>
                  <a:pt x="62798" y="121390"/>
                </a:cubicBezTo>
                <a:cubicBezTo>
                  <a:pt x="63557" y="122148"/>
                  <a:pt x="64317" y="122148"/>
                  <a:pt x="65077" y="122907"/>
                </a:cubicBezTo>
                <a:cubicBezTo>
                  <a:pt x="66596" y="124424"/>
                  <a:pt x="68875" y="125940"/>
                  <a:pt x="70394" y="128216"/>
                </a:cubicBezTo>
                <a:lnTo>
                  <a:pt x="70394" y="122907"/>
                </a:lnTo>
                <a:cubicBezTo>
                  <a:pt x="70394" y="121390"/>
                  <a:pt x="69634" y="120632"/>
                  <a:pt x="69634" y="119873"/>
                </a:cubicBezTo>
                <a:cubicBezTo>
                  <a:pt x="68115" y="119115"/>
                  <a:pt x="67355" y="118357"/>
                  <a:pt x="65836" y="117598"/>
                </a:cubicBezTo>
                <a:cubicBezTo>
                  <a:pt x="65077" y="116840"/>
                  <a:pt x="63557" y="116840"/>
                  <a:pt x="62798" y="116081"/>
                </a:cubicBezTo>
                <a:cubicBezTo>
                  <a:pt x="61278" y="115323"/>
                  <a:pt x="59759" y="114565"/>
                  <a:pt x="60519" y="114565"/>
                </a:cubicBezTo>
                <a:lnTo>
                  <a:pt x="61278" y="114565"/>
                </a:lnTo>
                <a:cubicBezTo>
                  <a:pt x="63557" y="114565"/>
                  <a:pt x="65836" y="115323"/>
                  <a:pt x="68115" y="116081"/>
                </a:cubicBezTo>
                <a:cubicBezTo>
                  <a:pt x="62798" y="109256"/>
                  <a:pt x="49884" y="105843"/>
                  <a:pt x="38299" y="106032"/>
                </a:cubicBezTo>
                <a:close/>
                <a:moveTo>
                  <a:pt x="212637" y="105940"/>
                </a:moveTo>
                <a:cubicBezTo>
                  <a:pt x="201242" y="106225"/>
                  <a:pt x="191177" y="110017"/>
                  <a:pt x="191177" y="117602"/>
                </a:cubicBezTo>
                <a:cubicBezTo>
                  <a:pt x="191937" y="116843"/>
                  <a:pt x="191937" y="116843"/>
                  <a:pt x="192697" y="116843"/>
                </a:cubicBezTo>
                <a:cubicBezTo>
                  <a:pt x="194216" y="114568"/>
                  <a:pt x="197254" y="113809"/>
                  <a:pt x="200293" y="113809"/>
                </a:cubicBezTo>
                <a:lnTo>
                  <a:pt x="214726" y="113809"/>
                </a:lnTo>
                <a:cubicBezTo>
                  <a:pt x="221563" y="113809"/>
                  <a:pt x="231438" y="116843"/>
                  <a:pt x="237516" y="120636"/>
                </a:cubicBezTo>
                <a:cubicBezTo>
                  <a:pt x="238275" y="121394"/>
                  <a:pt x="239035" y="122153"/>
                  <a:pt x="239795" y="122153"/>
                </a:cubicBezTo>
                <a:cubicBezTo>
                  <a:pt x="242073" y="123670"/>
                  <a:pt x="243593" y="125945"/>
                  <a:pt x="245112" y="127462"/>
                </a:cubicBezTo>
                <a:lnTo>
                  <a:pt x="245112" y="122911"/>
                </a:lnTo>
                <a:cubicBezTo>
                  <a:pt x="245112" y="121394"/>
                  <a:pt x="245112" y="119877"/>
                  <a:pt x="244352" y="119119"/>
                </a:cubicBezTo>
                <a:cubicBezTo>
                  <a:pt x="243593" y="118360"/>
                  <a:pt x="242073" y="117602"/>
                  <a:pt x="241314" y="116843"/>
                </a:cubicBezTo>
                <a:cubicBezTo>
                  <a:pt x="239795" y="116843"/>
                  <a:pt x="239035" y="116085"/>
                  <a:pt x="237516" y="115326"/>
                </a:cubicBezTo>
                <a:cubicBezTo>
                  <a:pt x="235996" y="114568"/>
                  <a:pt x="235237" y="113809"/>
                  <a:pt x="235237" y="113809"/>
                </a:cubicBezTo>
                <a:lnTo>
                  <a:pt x="235996" y="113809"/>
                </a:lnTo>
                <a:cubicBezTo>
                  <a:pt x="238275" y="113809"/>
                  <a:pt x="240554" y="114568"/>
                  <a:pt x="242073" y="115326"/>
                </a:cubicBezTo>
                <a:cubicBezTo>
                  <a:pt x="236756" y="108879"/>
                  <a:pt x="224032" y="105656"/>
                  <a:pt x="212637" y="105940"/>
                </a:cubicBezTo>
                <a:close/>
                <a:moveTo>
                  <a:pt x="474475" y="104665"/>
                </a:moveTo>
                <a:cubicBezTo>
                  <a:pt x="468400" y="102389"/>
                  <a:pt x="468400" y="103148"/>
                  <a:pt x="473715" y="106182"/>
                </a:cubicBezTo>
                <a:cubicBezTo>
                  <a:pt x="479031" y="109217"/>
                  <a:pt x="484347" y="112251"/>
                  <a:pt x="489662" y="115286"/>
                </a:cubicBezTo>
                <a:cubicBezTo>
                  <a:pt x="491940" y="116803"/>
                  <a:pt x="494219" y="117562"/>
                  <a:pt x="496497" y="119079"/>
                </a:cubicBezTo>
                <a:cubicBezTo>
                  <a:pt x="491940" y="115286"/>
                  <a:pt x="487384" y="111493"/>
                  <a:pt x="482828" y="107700"/>
                </a:cubicBezTo>
                <a:cubicBezTo>
                  <a:pt x="482828" y="107700"/>
                  <a:pt x="482828" y="107700"/>
                  <a:pt x="482069" y="106941"/>
                </a:cubicBezTo>
                <a:cubicBezTo>
                  <a:pt x="479790" y="106182"/>
                  <a:pt x="476753" y="105424"/>
                  <a:pt x="474475" y="104665"/>
                </a:cubicBezTo>
                <a:close/>
                <a:moveTo>
                  <a:pt x="133923" y="97286"/>
                </a:moveTo>
                <a:cubicBezTo>
                  <a:pt x="153212" y="97665"/>
                  <a:pt x="171455" y="106199"/>
                  <a:pt x="171455" y="123646"/>
                </a:cubicBezTo>
                <a:lnTo>
                  <a:pt x="171455" y="278396"/>
                </a:lnTo>
                <a:cubicBezTo>
                  <a:pt x="171455" y="278396"/>
                  <a:pt x="170695" y="278396"/>
                  <a:pt x="170695" y="278396"/>
                </a:cubicBezTo>
                <a:cubicBezTo>
                  <a:pt x="170695" y="278396"/>
                  <a:pt x="171455" y="278396"/>
                  <a:pt x="171455" y="279154"/>
                </a:cubicBezTo>
                <a:cubicBezTo>
                  <a:pt x="163094" y="309497"/>
                  <a:pt x="90119" y="310256"/>
                  <a:pt x="90119" y="275362"/>
                </a:cubicBezTo>
                <a:lnTo>
                  <a:pt x="90119" y="179022"/>
                </a:lnTo>
                <a:cubicBezTo>
                  <a:pt x="90119" y="161575"/>
                  <a:pt x="85558" y="137301"/>
                  <a:pt x="90119" y="119854"/>
                </a:cubicBezTo>
                <a:cubicBezTo>
                  <a:pt x="94300" y="104683"/>
                  <a:pt x="114634" y="96907"/>
                  <a:pt x="133923" y="97286"/>
                </a:cubicBezTo>
                <a:close/>
                <a:moveTo>
                  <a:pt x="221278" y="97028"/>
                </a:moveTo>
                <a:cubicBezTo>
                  <a:pt x="240934" y="97313"/>
                  <a:pt x="259545" y="105846"/>
                  <a:pt x="259545" y="123670"/>
                </a:cubicBezTo>
                <a:lnTo>
                  <a:pt x="259545" y="278400"/>
                </a:lnTo>
                <a:cubicBezTo>
                  <a:pt x="259545" y="278400"/>
                  <a:pt x="259545" y="279158"/>
                  <a:pt x="259545" y="279158"/>
                </a:cubicBezTo>
                <a:cubicBezTo>
                  <a:pt x="251189" y="309498"/>
                  <a:pt x="176744" y="310256"/>
                  <a:pt x="176744" y="275366"/>
                </a:cubicBezTo>
                <a:lnTo>
                  <a:pt x="176744" y="179039"/>
                </a:lnTo>
                <a:cubicBezTo>
                  <a:pt x="176744" y="161594"/>
                  <a:pt x="172186" y="137322"/>
                  <a:pt x="176744" y="119877"/>
                </a:cubicBezTo>
                <a:cubicBezTo>
                  <a:pt x="180922" y="104708"/>
                  <a:pt x="201622" y="96744"/>
                  <a:pt x="221278" y="97028"/>
                </a:cubicBezTo>
                <a:close/>
                <a:moveTo>
                  <a:pt x="46560" y="96742"/>
                </a:moveTo>
                <a:cubicBezTo>
                  <a:pt x="66216" y="97122"/>
                  <a:pt x="84827" y="105843"/>
                  <a:pt x="84827" y="123665"/>
                </a:cubicBezTo>
                <a:lnTo>
                  <a:pt x="84827" y="278376"/>
                </a:lnTo>
                <a:cubicBezTo>
                  <a:pt x="84827" y="278376"/>
                  <a:pt x="84827" y="279135"/>
                  <a:pt x="84827" y="279135"/>
                </a:cubicBezTo>
                <a:cubicBezTo>
                  <a:pt x="76471" y="309470"/>
                  <a:pt x="2026" y="310987"/>
                  <a:pt x="2026" y="275343"/>
                </a:cubicBezTo>
                <a:cubicBezTo>
                  <a:pt x="2026" y="242732"/>
                  <a:pt x="2026" y="210880"/>
                  <a:pt x="2026" y="179028"/>
                </a:cubicBezTo>
                <a:cubicBezTo>
                  <a:pt x="2026" y="161585"/>
                  <a:pt x="-2532" y="137316"/>
                  <a:pt x="2026" y="119873"/>
                </a:cubicBezTo>
                <a:cubicBezTo>
                  <a:pt x="6204" y="104326"/>
                  <a:pt x="26905" y="96363"/>
                  <a:pt x="46560" y="96742"/>
                </a:cubicBezTo>
                <a:close/>
                <a:moveTo>
                  <a:pt x="357531" y="56871"/>
                </a:moveTo>
                <a:cubicBezTo>
                  <a:pt x="354493" y="84940"/>
                  <a:pt x="346140" y="102389"/>
                  <a:pt x="316524" y="107700"/>
                </a:cubicBezTo>
                <a:lnTo>
                  <a:pt x="327155" y="107700"/>
                </a:lnTo>
                <a:cubicBezTo>
                  <a:pt x="332471" y="107700"/>
                  <a:pt x="337027" y="105424"/>
                  <a:pt x="341584" y="101631"/>
                </a:cubicBezTo>
                <a:cubicBezTo>
                  <a:pt x="346140" y="97837"/>
                  <a:pt x="352215" y="95561"/>
                  <a:pt x="358290" y="98596"/>
                </a:cubicBezTo>
                <a:cubicBezTo>
                  <a:pt x="373477" y="106941"/>
                  <a:pt x="388665" y="116045"/>
                  <a:pt x="403853" y="125148"/>
                </a:cubicBezTo>
                <a:cubicBezTo>
                  <a:pt x="457009" y="151701"/>
                  <a:pt x="507128" y="185839"/>
                  <a:pt x="555728" y="221495"/>
                </a:cubicBezTo>
                <a:cubicBezTo>
                  <a:pt x="557247" y="222254"/>
                  <a:pt x="558766" y="223771"/>
                  <a:pt x="560284" y="224530"/>
                </a:cubicBezTo>
                <a:cubicBezTo>
                  <a:pt x="561803" y="226047"/>
                  <a:pt x="561803" y="227565"/>
                  <a:pt x="561044" y="229840"/>
                </a:cubicBezTo>
                <a:cubicBezTo>
                  <a:pt x="578510" y="215426"/>
                  <a:pt x="592938" y="199495"/>
                  <a:pt x="571675" y="182046"/>
                </a:cubicBezTo>
                <a:cubicBezTo>
                  <a:pt x="571675" y="182046"/>
                  <a:pt x="570916" y="182046"/>
                  <a:pt x="570916" y="181288"/>
                </a:cubicBezTo>
                <a:cubicBezTo>
                  <a:pt x="507887" y="146390"/>
                  <a:pt x="445618" y="110734"/>
                  <a:pt x="384109" y="74320"/>
                </a:cubicBezTo>
                <a:cubicBezTo>
                  <a:pt x="378034" y="70526"/>
                  <a:pt x="371199" y="67492"/>
                  <a:pt x="364365" y="63699"/>
                </a:cubicBezTo>
                <a:cubicBezTo>
                  <a:pt x="362087" y="62181"/>
                  <a:pt x="359049" y="59905"/>
                  <a:pt x="357531" y="56871"/>
                </a:cubicBezTo>
                <a:close/>
                <a:moveTo>
                  <a:pt x="358290" y="33353"/>
                </a:moveTo>
                <a:cubicBezTo>
                  <a:pt x="358290" y="36388"/>
                  <a:pt x="358290" y="39422"/>
                  <a:pt x="358290" y="41698"/>
                </a:cubicBezTo>
                <a:cubicBezTo>
                  <a:pt x="358290" y="41698"/>
                  <a:pt x="359049" y="41698"/>
                  <a:pt x="359049" y="42457"/>
                </a:cubicBezTo>
                <a:cubicBezTo>
                  <a:pt x="361327" y="43974"/>
                  <a:pt x="368162" y="47009"/>
                  <a:pt x="374237" y="49284"/>
                </a:cubicBezTo>
                <a:cubicBezTo>
                  <a:pt x="388665" y="55354"/>
                  <a:pt x="403093" y="61423"/>
                  <a:pt x="417521" y="66733"/>
                </a:cubicBezTo>
                <a:cubicBezTo>
                  <a:pt x="423596" y="69009"/>
                  <a:pt x="423596" y="68250"/>
                  <a:pt x="418281" y="65216"/>
                </a:cubicBezTo>
                <a:cubicBezTo>
                  <a:pt x="400815" y="55354"/>
                  <a:pt x="382590" y="46250"/>
                  <a:pt x="365124" y="37146"/>
                </a:cubicBezTo>
                <a:cubicBezTo>
                  <a:pt x="362087" y="36388"/>
                  <a:pt x="360568" y="34870"/>
                  <a:pt x="358290" y="33353"/>
                </a:cubicBezTo>
                <a:close/>
                <a:moveTo>
                  <a:pt x="365884" y="15904"/>
                </a:moveTo>
                <a:cubicBezTo>
                  <a:pt x="362087" y="15146"/>
                  <a:pt x="359049" y="15904"/>
                  <a:pt x="358290" y="18180"/>
                </a:cubicBezTo>
                <a:cubicBezTo>
                  <a:pt x="358290" y="18939"/>
                  <a:pt x="358290" y="18939"/>
                  <a:pt x="358290" y="18939"/>
                </a:cubicBezTo>
                <a:cubicBezTo>
                  <a:pt x="361327" y="18939"/>
                  <a:pt x="365124" y="19698"/>
                  <a:pt x="368921" y="21215"/>
                </a:cubicBezTo>
                <a:cubicBezTo>
                  <a:pt x="380312" y="27284"/>
                  <a:pt x="391703" y="32594"/>
                  <a:pt x="402334" y="38663"/>
                </a:cubicBezTo>
                <a:cubicBezTo>
                  <a:pt x="396259" y="34112"/>
                  <a:pt x="390184" y="29560"/>
                  <a:pt x="384868" y="25767"/>
                </a:cubicBezTo>
                <a:cubicBezTo>
                  <a:pt x="380312" y="23491"/>
                  <a:pt x="375756" y="21215"/>
                  <a:pt x="371199" y="18939"/>
                </a:cubicBezTo>
                <a:cubicBezTo>
                  <a:pt x="368921" y="18180"/>
                  <a:pt x="367402" y="16663"/>
                  <a:pt x="365884" y="15904"/>
                </a:cubicBezTo>
                <a:close/>
                <a:moveTo>
                  <a:pt x="358053" y="862"/>
                </a:moveTo>
                <a:cubicBezTo>
                  <a:pt x="374569" y="-4721"/>
                  <a:pt x="398347" y="18180"/>
                  <a:pt x="411446" y="29560"/>
                </a:cubicBezTo>
                <a:cubicBezTo>
                  <a:pt x="462325" y="72802"/>
                  <a:pt x="513203" y="115286"/>
                  <a:pt x="564081" y="158528"/>
                </a:cubicBezTo>
                <a:cubicBezTo>
                  <a:pt x="583825" y="174460"/>
                  <a:pt x="617997" y="193426"/>
                  <a:pt x="588381" y="218461"/>
                </a:cubicBezTo>
                <a:cubicBezTo>
                  <a:pt x="542059" y="257152"/>
                  <a:pt x="495737" y="296601"/>
                  <a:pt x="449415" y="335291"/>
                </a:cubicBezTo>
                <a:cubicBezTo>
                  <a:pt x="430431" y="351981"/>
                  <a:pt x="386387" y="407362"/>
                  <a:pt x="355252" y="397500"/>
                </a:cubicBezTo>
                <a:cubicBezTo>
                  <a:pt x="337027" y="392189"/>
                  <a:pt x="343862" y="358809"/>
                  <a:pt x="343862" y="346671"/>
                </a:cubicBezTo>
                <a:cubicBezTo>
                  <a:pt x="343862" y="314808"/>
                  <a:pt x="321080" y="302670"/>
                  <a:pt x="292224" y="299635"/>
                </a:cubicBezTo>
                <a:cubicBezTo>
                  <a:pt x="287668" y="299635"/>
                  <a:pt x="278555" y="297359"/>
                  <a:pt x="277036" y="292808"/>
                </a:cubicBezTo>
                <a:cubicBezTo>
                  <a:pt x="268683" y="273083"/>
                  <a:pt x="272480" y="250324"/>
                  <a:pt x="272480" y="229840"/>
                </a:cubicBezTo>
                <a:lnTo>
                  <a:pt x="272480" y="131217"/>
                </a:lnTo>
                <a:cubicBezTo>
                  <a:pt x="272480" y="114527"/>
                  <a:pt x="274758" y="103906"/>
                  <a:pt x="292983" y="99355"/>
                </a:cubicBezTo>
                <a:cubicBezTo>
                  <a:pt x="307412" y="95561"/>
                  <a:pt x="330952" y="107700"/>
                  <a:pt x="338546" y="85699"/>
                </a:cubicBezTo>
                <a:cubicBezTo>
                  <a:pt x="346140" y="65216"/>
                  <a:pt x="343862" y="43215"/>
                  <a:pt x="343862" y="21973"/>
                </a:cubicBezTo>
                <a:cubicBezTo>
                  <a:pt x="343862" y="21215"/>
                  <a:pt x="343102" y="20456"/>
                  <a:pt x="343862" y="19698"/>
                </a:cubicBezTo>
                <a:cubicBezTo>
                  <a:pt x="343862" y="18939"/>
                  <a:pt x="343862" y="18180"/>
                  <a:pt x="344621" y="17422"/>
                </a:cubicBezTo>
                <a:cubicBezTo>
                  <a:pt x="347849" y="7749"/>
                  <a:pt x="352547" y="2723"/>
                  <a:pt x="358053" y="862"/>
                </a:cubicBezTo>
                <a:close/>
              </a:path>
            </a:pathLst>
          </a:custGeom>
          <a:solidFill>
            <a:srgbClr val="143B68"/>
          </a:solidFill>
          <a:ln>
            <a:noFill/>
          </a:ln>
        </p:spPr>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83" name="标题 1"/>
          <p:cNvSpPr>
            <a:spLocks noGrp="1"/>
          </p:cNvSpPr>
          <p:nvPr>
            <p:ph type="title" idx="4294967295"/>
          </p:nvPr>
        </p:nvSpPr>
        <p:spPr>
          <a:xfrm>
            <a:off x="0" y="177237"/>
            <a:ext cx="9468465" cy="682711"/>
          </a:xfrm>
        </p:spPr>
        <p:txBody>
          <a:bodyPr anchor="ctr" anchorCtr="0">
            <a:noAutofit/>
          </a:bodyPr>
          <a:lstStyle/>
          <a:p>
            <a:pPr marL="342900" indent="-342900">
              <a:buFont typeface="Wingdings" panose="05000000000000000000" pitchFamily="2" charset="2"/>
              <a:buChar char="Ø"/>
            </a:pPr>
            <a:r>
              <a:rPr lang="zh-CN" altLang="en-US" sz="2000" dirty="0">
                <a:solidFill>
                  <a:schemeClr val="bg1"/>
                </a:solidFill>
              </a:rPr>
              <a:t>通过对</a:t>
            </a:r>
            <a:r>
              <a:rPr lang="en-US" altLang="zh-CN" sz="2000" dirty="0">
                <a:solidFill>
                  <a:schemeClr val="bg1"/>
                </a:solidFill>
              </a:rPr>
              <a:t>PDM</a:t>
            </a:r>
            <a:r>
              <a:rPr lang="zh-CN" altLang="en-US" sz="2000" dirty="0">
                <a:solidFill>
                  <a:schemeClr val="bg1"/>
                </a:solidFill>
              </a:rPr>
              <a:t>、产品配置管理、</a:t>
            </a:r>
            <a:r>
              <a:rPr lang="en-US" altLang="zh-CN" sz="2000" dirty="0">
                <a:solidFill>
                  <a:schemeClr val="bg1"/>
                </a:solidFill>
              </a:rPr>
              <a:t>BOM</a:t>
            </a:r>
            <a:r>
              <a:rPr lang="zh-CN" altLang="en-US" sz="2000" dirty="0">
                <a:solidFill>
                  <a:schemeClr val="bg1"/>
                </a:solidFill>
              </a:rPr>
              <a:t>管理以及更改管理的合理组合，有效支持面向模块化设计的产品结构要求，以及研发、制造协同的多种</a:t>
            </a:r>
            <a:r>
              <a:rPr lang="en-US" altLang="zh-CN" sz="2000" dirty="0">
                <a:solidFill>
                  <a:schemeClr val="bg1"/>
                </a:solidFill>
              </a:rPr>
              <a:t>BOM</a:t>
            </a:r>
            <a:r>
              <a:rPr lang="zh-CN" altLang="en-US" sz="2000" dirty="0">
                <a:solidFill>
                  <a:schemeClr val="bg1"/>
                </a:solidFill>
              </a:rPr>
              <a:t>管理需要</a:t>
            </a:r>
            <a:endParaRPr lang="en-US" altLang="zh-CN" sz="2000" dirty="0">
              <a:solidFill>
                <a:schemeClr val="bg1"/>
              </a:solidFill>
            </a:endParaRPr>
          </a:p>
        </p:txBody>
      </p:sp>
      <p:grpSp>
        <p:nvGrpSpPr>
          <p:cNvPr id="219" name="组合 54"/>
          <p:cNvGrpSpPr/>
          <p:nvPr/>
        </p:nvGrpSpPr>
        <p:grpSpPr>
          <a:xfrm>
            <a:off x="386898" y="1112519"/>
            <a:ext cx="11311833" cy="5612745"/>
            <a:chOff x="381000" y="1295400"/>
            <a:chExt cx="8763000" cy="5105400"/>
          </a:xfrm>
        </p:grpSpPr>
        <p:sp>
          <p:nvSpPr>
            <p:cNvPr id="1049784" name="Rectangle 3"/>
            <p:cNvSpPr>
              <a:spLocks noChangeArrowheads="1"/>
            </p:cNvSpPr>
            <p:nvPr/>
          </p:nvSpPr>
          <p:spPr bwMode="auto">
            <a:xfrm>
              <a:off x="609600" y="4495800"/>
              <a:ext cx="1447800" cy="1143000"/>
            </a:xfrm>
            <a:prstGeom prst="rect">
              <a:avLst/>
            </a:prstGeom>
            <a:solidFill>
              <a:schemeClr val="accent3">
                <a:lumMod val="75000"/>
                <a:alpha val="95000"/>
              </a:schemeClr>
            </a:solidFill>
            <a:ln>
              <a:noFill/>
            </a:ln>
            <a:effectLst/>
          </p:spPr>
          <p:txBody>
            <a:bodyPr wrap="none" lIns="45720" rIns="45720" anchor="ctr"/>
            <a:lstStyle/>
            <a:p>
              <a:r>
                <a:rPr lang="en-US" altLang="zh-CN" b="1" dirty="0">
                  <a:solidFill>
                    <a:schemeClr val="bg1"/>
                  </a:solidFill>
                </a:rPr>
                <a:t>PDM</a:t>
              </a:r>
              <a:endParaRPr lang="en-US" altLang="zh-CN" b="1" dirty="0">
                <a:solidFill>
                  <a:schemeClr val="bg1"/>
                </a:solidFill>
              </a:endParaRPr>
            </a:p>
            <a:p>
              <a:r>
                <a:rPr lang="en-US" altLang="zh-CN" sz="1400" dirty="0">
                  <a:solidFill>
                    <a:schemeClr val="bg1"/>
                  </a:solidFill>
                </a:rPr>
                <a:t>CAD Drawing/</a:t>
              </a:r>
              <a:endParaRPr lang="en-US" altLang="zh-CN" sz="1400" dirty="0">
                <a:solidFill>
                  <a:schemeClr val="bg1"/>
                </a:solidFill>
              </a:endParaRPr>
            </a:p>
            <a:p>
              <a:r>
                <a:rPr lang="en-US" altLang="zh-CN" sz="1400" dirty="0">
                  <a:solidFill>
                    <a:schemeClr val="bg1"/>
                  </a:solidFill>
                </a:rPr>
                <a:t>CAD BOM/…</a:t>
              </a:r>
              <a:endParaRPr lang="en-US" altLang="zh-CN" sz="1400" dirty="0">
                <a:solidFill>
                  <a:schemeClr val="bg1"/>
                </a:solidFill>
              </a:endParaRPr>
            </a:p>
          </p:txBody>
        </p:sp>
        <p:sp>
          <p:nvSpPr>
            <p:cNvPr id="1049785" name="Rectangle 4"/>
            <p:cNvSpPr>
              <a:spLocks noChangeArrowheads="1"/>
            </p:cNvSpPr>
            <p:nvPr/>
          </p:nvSpPr>
          <p:spPr bwMode="auto">
            <a:xfrm>
              <a:off x="2743200" y="3124200"/>
              <a:ext cx="1676400" cy="1219200"/>
            </a:xfrm>
            <a:prstGeom prst="rect">
              <a:avLst/>
            </a:prstGeom>
            <a:solidFill>
              <a:schemeClr val="accent3">
                <a:lumMod val="75000"/>
                <a:alpha val="95000"/>
              </a:schemeClr>
            </a:solidFill>
            <a:ln>
              <a:noFill/>
            </a:ln>
            <a:effectLst/>
          </p:spPr>
          <p:txBody>
            <a:bodyPr wrap="none" lIns="45720" rIns="45720" anchor="ctr"/>
            <a:lstStyle/>
            <a:p>
              <a:r>
                <a:rPr lang="zh-CN" altLang="en-US" b="1" dirty="0">
                  <a:solidFill>
                    <a:schemeClr val="bg1"/>
                  </a:solidFill>
                </a:rPr>
                <a:t>产品</a:t>
              </a:r>
              <a:r>
                <a:rPr lang="en-US" altLang="zh-CN" b="1" dirty="0">
                  <a:solidFill>
                    <a:schemeClr val="bg1"/>
                  </a:solidFill>
                </a:rPr>
                <a:t>BOM</a:t>
              </a:r>
              <a:r>
                <a:rPr lang="zh-CN" altLang="en-US" b="1" dirty="0">
                  <a:solidFill>
                    <a:schemeClr val="bg1"/>
                  </a:solidFill>
                </a:rPr>
                <a:t>管理</a:t>
              </a:r>
              <a:endParaRPr lang="zh-CN" altLang="en-US" b="1" dirty="0">
                <a:solidFill>
                  <a:schemeClr val="bg1"/>
                </a:solidFill>
              </a:endParaRPr>
            </a:p>
            <a:p>
              <a:r>
                <a:rPr lang="zh-CN" altLang="en-US" sz="1400" dirty="0">
                  <a:solidFill>
                    <a:schemeClr val="bg1"/>
                  </a:solidFill>
                </a:rPr>
                <a:t>零件</a:t>
              </a:r>
              <a:r>
                <a:rPr lang="en-US" altLang="zh-CN" sz="1400" dirty="0">
                  <a:solidFill>
                    <a:schemeClr val="bg1"/>
                  </a:solidFill>
                </a:rPr>
                <a:t>/EBOM/MBOM/</a:t>
              </a:r>
              <a:endParaRPr lang="en-US" altLang="zh-CN" sz="1400" dirty="0">
                <a:solidFill>
                  <a:schemeClr val="bg1"/>
                </a:solidFill>
              </a:endParaRPr>
            </a:p>
            <a:p>
              <a:r>
                <a:rPr lang="en-US" altLang="zh-CN" sz="1400" dirty="0">
                  <a:solidFill>
                    <a:schemeClr val="bg1"/>
                  </a:solidFill>
                </a:rPr>
                <a:t>……</a:t>
              </a:r>
              <a:endParaRPr lang="en-US" altLang="zh-CN" sz="1400" dirty="0">
                <a:solidFill>
                  <a:schemeClr val="bg1"/>
                </a:solidFill>
              </a:endParaRPr>
            </a:p>
          </p:txBody>
        </p:sp>
        <p:sp>
          <p:nvSpPr>
            <p:cNvPr id="1049786" name="Rectangle 5"/>
            <p:cNvSpPr>
              <a:spLocks noChangeArrowheads="1"/>
            </p:cNvSpPr>
            <p:nvPr/>
          </p:nvSpPr>
          <p:spPr bwMode="auto">
            <a:xfrm>
              <a:off x="4724400" y="2286000"/>
              <a:ext cx="1828800" cy="1143000"/>
            </a:xfrm>
            <a:prstGeom prst="rect">
              <a:avLst/>
            </a:prstGeom>
            <a:solidFill>
              <a:schemeClr val="accent3">
                <a:lumMod val="75000"/>
                <a:alpha val="95000"/>
              </a:schemeClr>
            </a:solidFill>
            <a:ln>
              <a:noFill/>
            </a:ln>
            <a:effectLst/>
          </p:spPr>
          <p:txBody>
            <a:bodyPr wrap="none" lIns="45720" rIns="45720" anchor="ctr"/>
            <a:lstStyle/>
            <a:p>
              <a:r>
                <a:rPr lang="zh-CN" altLang="en-US" b="1" dirty="0">
                  <a:solidFill>
                    <a:schemeClr val="bg1"/>
                  </a:solidFill>
                </a:rPr>
                <a:t>产品配置管理</a:t>
              </a:r>
              <a:endParaRPr lang="zh-CN" altLang="en-US" b="1" dirty="0">
                <a:solidFill>
                  <a:schemeClr val="bg1"/>
                </a:solidFill>
              </a:endParaRPr>
            </a:p>
            <a:p>
              <a:r>
                <a:rPr lang="zh-CN" altLang="en-US" sz="1400" dirty="0">
                  <a:solidFill>
                    <a:schemeClr val="bg1"/>
                  </a:solidFill>
                </a:rPr>
                <a:t>产品规格库</a:t>
              </a:r>
              <a:r>
                <a:rPr lang="en-US" altLang="zh-CN" sz="1400" dirty="0">
                  <a:solidFill>
                    <a:schemeClr val="bg1"/>
                  </a:solidFill>
                </a:rPr>
                <a:t>/</a:t>
              </a:r>
              <a:r>
                <a:rPr lang="zh-CN" altLang="en-US" sz="1400" dirty="0">
                  <a:solidFill>
                    <a:schemeClr val="bg1"/>
                  </a:solidFill>
                </a:rPr>
                <a:t>产品车型</a:t>
              </a:r>
              <a:r>
                <a:rPr lang="en-US" altLang="zh-CN" sz="1400" dirty="0">
                  <a:solidFill>
                    <a:schemeClr val="bg1"/>
                  </a:solidFill>
                </a:rPr>
                <a:t>/</a:t>
              </a:r>
              <a:endParaRPr lang="en-US" altLang="zh-CN" sz="1400" dirty="0">
                <a:solidFill>
                  <a:schemeClr val="bg1"/>
                </a:solidFill>
              </a:endParaRPr>
            </a:p>
            <a:p>
              <a:r>
                <a:rPr lang="zh-CN" altLang="en-US" sz="1400" dirty="0">
                  <a:solidFill>
                    <a:schemeClr val="bg1"/>
                  </a:solidFill>
                </a:rPr>
                <a:t>车型规格清单</a:t>
              </a:r>
              <a:r>
                <a:rPr lang="en-US" altLang="zh-CN" sz="1400" dirty="0">
                  <a:solidFill>
                    <a:schemeClr val="bg1"/>
                  </a:solidFill>
                </a:rPr>
                <a:t>/…</a:t>
              </a:r>
              <a:endParaRPr lang="en-US" altLang="zh-CN" sz="1400" dirty="0">
                <a:solidFill>
                  <a:schemeClr val="bg1"/>
                </a:solidFill>
              </a:endParaRPr>
            </a:p>
          </p:txBody>
        </p:sp>
        <p:sp>
          <p:nvSpPr>
            <p:cNvPr id="1049787" name="Rectangle 6"/>
            <p:cNvSpPr>
              <a:spLocks noChangeArrowheads="1"/>
            </p:cNvSpPr>
            <p:nvPr/>
          </p:nvSpPr>
          <p:spPr bwMode="auto">
            <a:xfrm>
              <a:off x="7315200" y="3505200"/>
              <a:ext cx="1676400" cy="838200"/>
            </a:xfrm>
            <a:prstGeom prst="rect">
              <a:avLst/>
            </a:prstGeom>
            <a:solidFill>
              <a:srgbClr val="C0C0C0">
                <a:alpha val="95000"/>
              </a:srgbClr>
            </a:solidFill>
            <a:ln>
              <a:noFill/>
            </a:ln>
            <a:effectLst/>
          </p:spPr>
          <p:txBody>
            <a:bodyPr wrap="none" lIns="45720" rIns="45720" anchor="ctr"/>
            <a:lstStyle/>
            <a:p>
              <a:r>
                <a:rPr lang="en-US" altLang="zh-CN" b="1"/>
                <a:t>ERP</a:t>
              </a:r>
              <a:endParaRPr lang="en-US" altLang="zh-CN" b="1"/>
            </a:p>
          </p:txBody>
        </p:sp>
        <p:sp>
          <p:nvSpPr>
            <p:cNvPr id="1049788" name="Rectangle 7"/>
            <p:cNvSpPr>
              <a:spLocks noChangeArrowheads="1"/>
            </p:cNvSpPr>
            <p:nvPr/>
          </p:nvSpPr>
          <p:spPr bwMode="auto">
            <a:xfrm>
              <a:off x="7315200" y="5638800"/>
              <a:ext cx="1676400" cy="533400"/>
            </a:xfrm>
            <a:prstGeom prst="rect">
              <a:avLst/>
            </a:prstGeom>
            <a:solidFill>
              <a:srgbClr val="C0C0C0">
                <a:alpha val="95000"/>
              </a:srgbClr>
            </a:solidFill>
            <a:ln>
              <a:noFill/>
            </a:ln>
            <a:effectLst/>
          </p:spPr>
          <p:txBody>
            <a:bodyPr wrap="none" lIns="45720" rIns="45720" anchor="ctr"/>
            <a:lstStyle/>
            <a:p>
              <a:r>
                <a:rPr lang="en-US" altLang="zh-CN" b="1"/>
                <a:t>MES</a:t>
              </a:r>
              <a:endParaRPr lang="en-US" altLang="zh-CN" b="1"/>
            </a:p>
          </p:txBody>
        </p:sp>
        <p:sp>
          <p:nvSpPr>
            <p:cNvPr id="1049789" name="AutoShape 8"/>
            <p:cNvSpPr>
              <a:spLocks noChangeArrowheads="1"/>
            </p:cNvSpPr>
            <p:nvPr/>
          </p:nvSpPr>
          <p:spPr bwMode="auto">
            <a:xfrm>
              <a:off x="609600" y="1295400"/>
              <a:ext cx="8534400" cy="609600"/>
            </a:xfrm>
            <a:prstGeom prst="rightArrow">
              <a:avLst>
                <a:gd name="adj1" fmla="val 50000"/>
                <a:gd name="adj2" fmla="val 350000"/>
              </a:avLst>
            </a:prstGeom>
            <a:solidFill>
              <a:schemeClr val="accent3">
                <a:lumMod val="75000"/>
                <a:alpha val="95000"/>
              </a:schemeClr>
            </a:solidFill>
            <a:ln>
              <a:noFill/>
            </a:ln>
            <a:effectLst/>
          </p:spPr>
          <p:txBody>
            <a:bodyPr wrap="none" lIns="45720" rIns="45720" anchor="ctr"/>
            <a:lstStyle/>
            <a:p>
              <a:r>
                <a:rPr lang="zh-CN" altLang="en-US" b="1" dirty="0">
                  <a:solidFill>
                    <a:schemeClr val="bg1"/>
                  </a:solidFill>
                </a:rPr>
                <a:t>企业级更改管理：覆盖产品更改的全过程</a:t>
              </a:r>
              <a:endParaRPr lang="zh-CN" altLang="en-US" b="1" dirty="0">
                <a:solidFill>
                  <a:schemeClr val="bg1"/>
                </a:solidFill>
              </a:endParaRPr>
            </a:p>
          </p:txBody>
        </p:sp>
        <p:sp>
          <p:nvSpPr>
            <p:cNvPr id="1049790" name="Line 9"/>
            <p:cNvSpPr>
              <a:spLocks noChangeShapeType="1"/>
            </p:cNvSpPr>
            <p:nvPr/>
          </p:nvSpPr>
          <p:spPr bwMode="auto">
            <a:xfrm>
              <a:off x="1066800" y="1752600"/>
              <a:ext cx="0" cy="27432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791" name="Rectangle 10"/>
            <p:cNvSpPr>
              <a:spLocks noChangeArrowheads="1"/>
            </p:cNvSpPr>
            <p:nvPr/>
          </p:nvSpPr>
          <p:spPr bwMode="auto">
            <a:xfrm>
              <a:off x="990600" y="2667000"/>
              <a:ext cx="1214057" cy="609947"/>
            </a:xfrm>
            <a:prstGeom prst="rect">
              <a:avLst/>
            </a:prstGeom>
            <a:noFill/>
            <a:ln>
              <a:noFill/>
            </a:ln>
            <a:effectLst/>
          </p:spPr>
          <p:txBody>
            <a:bodyPr wrap="none">
              <a:spAutoFit/>
            </a:bodyPr>
            <a:lstStyle/>
            <a:p>
              <a:pPr algn="l" eaLnBrk="1" hangingPunct="1">
                <a:spcBef>
                  <a:spcPct val="50000"/>
                </a:spcBef>
              </a:pPr>
              <a:r>
                <a:rPr lang="zh-CN" altLang="en-US" sz="1200"/>
                <a:t>产品更改请求</a:t>
              </a:r>
              <a:endParaRPr lang="zh-CN" altLang="en-US" sz="1200"/>
            </a:p>
            <a:p>
              <a:pPr algn="l" eaLnBrk="1" hangingPunct="1">
                <a:spcBef>
                  <a:spcPct val="50000"/>
                </a:spcBef>
              </a:pPr>
              <a:r>
                <a:rPr lang="zh-CN" altLang="en-US" sz="1200"/>
                <a:t>修改</a:t>
              </a:r>
              <a:r>
                <a:rPr lang="en-US" altLang="zh-CN" sz="1200"/>
                <a:t>CAD</a:t>
              </a:r>
              <a:r>
                <a:rPr lang="zh-CN" altLang="en-US" sz="1200"/>
                <a:t>数据的依据</a:t>
              </a:r>
              <a:endParaRPr lang="zh-CN" altLang="en-US" sz="1200"/>
            </a:p>
          </p:txBody>
        </p:sp>
        <p:sp>
          <p:nvSpPr>
            <p:cNvPr id="1049792" name="Line 11"/>
            <p:cNvSpPr>
              <a:spLocks noChangeShapeType="1"/>
            </p:cNvSpPr>
            <p:nvPr/>
          </p:nvSpPr>
          <p:spPr bwMode="auto">
            <a:xfrm>
              <a:off x="5562600" y="1752600"/>
              <a:ext cx="0" cy="5334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793" name="Rectangle 12"/>
            <p:cNvSpPr>
              <a:spLocks noChangeArrowheads="1"/>
            </p:cNvSpPr>
            <p:nvPr/>
          </p:nvSpPr>
          <p:spPr bwMode="auto">
            <a:xfrm>
              <a:off x="5486400" y="1752600"/>
              <a:ext cx="1204219" cy="609947"/>
            </a:xfrm>
            <a:prstGeom prst="rect">
              <a:avLst/>
            </a:prstGeom>
            <a:noFill/>
            <a:ln>
              <a:noFill/>
            </a:ln>
            <a:effectLst/>
          </p:spPr>
          <p:txBody>
            <a:bodyPr wrap="none">
              <a:spAutoFit/>
            </a:bodyPr>
            <a:lstStyle/>
            <a:p>
              <a:pPr algn="l" eaLnBrk="1" hangingPunct="1">
                <a:spcBef>
                  <a:spcPct val="50000"/>
                </a:spcBef>
              </a:pPr>
              <a:r>
                <a:rPr lang="zh-CN" altLang="en-US" sz="1200"/>
                <a:t>产品更改请求</a:t>
              </a:r>
              <a:endParaRPr lang="zh-CN" altLang="en-US" sz="1200"/>
            </a:p>
            <a:p>
              <a:pPr algn="l" eaLnBrk="1" hangingPunct="1">
                <a:spcBef>
                  <a:spcPct val="50000"/>
                </a:spcBef>
              </a:pPr>
              <a:r>
                <a:rPr lang="zh-CN" altLang="en-US" sz="1200"/>
                <a:t>修改车型规格的依据</a:t>
              </a:r>
              <a:endParaRPr lang="zh-CN" altLang="en-US" sz="1200"/>
            </a:p>
          </p:txBody>
        </p:sp>
        <p:sp>
          <p:nvSpPr>
            <p:cNvPr id="1049794" name="Line 13"/>
            <p:cNvSpPr>
              <a:spLocks noChangeShapeType="1"/>
            </p:cNvSpPr>
            <p:nvPr/>
          </p:nvSpPr>
          <p:spPr bwMode="auto">
            <a:xfrm>
              <a:off x="3581400" y="1752600"/>
              <a:ext cx="0" cy="13716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795" name="Rectangle 14"/>
            <p:cNvSpPr>
              <a:spLocks noChangeArrowheads="1"/>
            </p:cNvSpPr>
            <p:nvPr/>
          </p:nvSpPr>
          <p:spPr bwMode="auto">
            <a:xfrm>
              <a:off x="3124200" y="1905000"/>
              <a:ext cx="1233734" cy="609947"/>
            </a:xfrm>
            <a:prstGeom prst="rect">
              <a:avLst/>
            </a:prstGeom>
            <a:noFill/>
            <a:ln>
              <a:noFill/>
            </a:ln>
            <a:effectLst/>
          </p:spPr>
          <p:txBody>
            <a:bodyPr wrap="none">
              <a:spAutoFit/>
            </a:bodyPr>
            <a:lstStyle/>
            <a:p>
              <a:pPr algn="l" eaLnBrk="1" hangingPunct="1">
                <a:spcBef>
                  <a:spcPct val="50000"/>
                </a:spcBef>
              </a:pPr>
              <a:r>
                <a:rPr lang="zh-CN" altLang="en-US" sz="1200"/>
                <a:t>产品更改请求</a:t>
              </a:r>
              <a:endParaRPr lang="zh-CN" altLang="en-US" sz="1200"/>
            </a:p>
            <a:p>
              <a:pPr algn="l" eaLnBrk="1" hangingPunct="1">
                <a:spcBef>
                  <a:spcPct val="50000"/>
                </a:spcBef>
              </a:pPr>
              <a:r>
                <a:rPr lang="zh-CN" altLang="en-US" sz="1200"/>
                <a:t>修改产品</a:t>
              </a:r>
              <a:r>
                <a:rPr lang="en-US" altLang="zh-CN" sz="1200"/>
                <a:t>BOM</a:t>
              </a:r>
              <a:r>
                <a:rPr lang="zh-CN" altLang="en-US" sz="1200"/>
                <a:t>的依据</a:t>
              </a:r>
              <a:endParaRPr lang="zh-CN" altLang="en-US" sz="1200"/>
            </a:p>
          </p:txBody>
        </p:sp>
        <p:sp>
          <p:nvSpPr>
            <p:cNvPr id="1049796" name="Rectangle 15"/>
            <p:cNvSpPr>
              <a:spLocks noChangeArrowheads="1"/>
            </p:cNvSpPr>
            <p:nvPr/>
          </p:nvSpPr>
          <p:spPr bwMode="auto">
            <a:xfrm>
              <a:off x="1295400" y="3429000"/>
              <a:ext cx="2133600" cy="854850"/>
            </a:xfrm>
            <a:prstGeom prst="rect">
              <a:avLst/>
            </a:prstGeom>
            <a:noFill/>
            <a:ln>
              <a:noFill/>
            </a:ln>
            <a:effectLst/>
          </p:spPr>
          <p:txBody>
            <a:bodyPr>
              <a:spAutoFit/>
            </a:bodyPr>
            <a:lstStyle/>
            <a:p>
              <a:pPr algn="l" eaLnBrk="1" hangingPunct="1">
                <a:spcBef>
                  <a:spcPct val="50000"/>
                </a:spcBef>
              </a:pPr>
              <a:r>
                <a:rPr lang="en-US" altLang="zh-CN" sz="1200"/>
                <a:t>Planning EBOM</a:t>
              </a:r>
              <a:endParaRPr lang="en-US" altLang="zh-CN" sz="1200"/>
            </a:p>
            <a:p>
              <a:pPr algn="l" eaLnBrk="1" hangingPunct="1">
                <a:spcBef>
                  <a:spcPct val="50000"/>
                </a:spcBef>
              </a:pPr>
              <a:r>
                <a:rPr lang="en-US" altLang="zh-CN" sz="1200"/>
                <a:t>(</a:t>
              </a:r>
              <a:r>
                <a:rPr lang="zh-CN" altLang="en-US" sz="1200"/>
                <a:t>模块级总成</a:t>
              </a:r>
              <a:r>
                <a:rPr lang="en-US" altLang="zh-CN" sz="1200"/>
                <a:t>)</a:t>
              </a:r>
              <a:endParaRPr lang="en-US" altLang="zh-CN" sz="1200"/>
            </a:p>
            <a:p>
              <a:pPr algn="l" eaLnBrk="1" hangingPunct="1">
                <a:spcBef>
                  <a:spcPct val="50000"/>
                </a:spcBef>
              </a:pPr>
              <a:r>
                <a:rPr lang="zh-CN" altLang="en-US" sz="1200"/>
                <a:t>零件</a:t>
              </a:r>
              <a:endParaRPr lang="zh-CN" altLang="en-US" sz="1200"/>
            </a:p>
          </p:txBody>
        </p:sp>
        <p:sp>
          <p:nvSpPr>
            <p:cNvPr id="1049797" name="Rectangle 16"/>
            <p:cNvSpPr>
              <a:spLocks noChangeArrowheads="1"/>
            </p:cNvSpPr>
            <p:nvPr/>
          </p:nvSpPr>
          <p:spPr bwMode="auto">
            <a:xfrm>
              <a:off x="1981200" y="4495800"/>
              <a:ext cx="2133600" cy="1039683"/>
            </a:xfrm>
            <a:prstGeom prst="rect">
              <a:avLst/>
            </a:prstGeom>
            <a:noFill/>
            <a:ln>
              <a:noFill/>
            </a:ln>
            <a:effectLst/>
          </p:spPr>
          <p:txBody>
            <a:bodyPr>
              <a:spAutoFit/>
            </a:bodyPr>
            <a:lstStyle/>
            <a:p>
              <a:pPr algn="l" eaLnBrk="1" hangingPunct="1">
                <a:spcBef>
                  <a:spcPct val="50000"/>
                </a:spcBef>
              </a:pPr>
              <a:r>
                <a:rPr lang="en-US" altLang="zh-CN" sz="1200"/>
                <a:t>CAD BOM</a:t>
              </a:r>
              <a:endParaRPr lang="en-US" altLang="zh-CN" sz="1200"/>
            </a:p>
            <a:p>
              <a:pPr algn="l" eaLnBrk="1" hangingPunct="1">
                <a:spcBef>
                  <a:spcPct val="50000"/>
                </a:spcBef>
              </a:pPr>
              <a:r>
                <a:rPr lang="en-US" altLang="zh-CN" sz="1200"/>
                <a:t>(EBOM</a:t>
              </a:r>
              <a:r>
                <a:rPr lang="zh-CN" altLang="en-US" sz="1200"/>
                <a:t>基础</a:t>
              </a:r>
              <a:r>
                <a:rPr lang="en-US" altLang="zh-CN" sz="1200"/>
                <a:t>)</a:t>
              </a:r>
              <a:endParaRPr lang="en-US" altLang="zh-CN" sz="1200"/>
            </a:p>
            <a:p>
              <a:pPr algn="l" eaLnBrk="1" hangingPunct="1">
                <a:spcBef>
                  <a:spcPct val="50000"/>
                </a:spcBef>
              </a:pPr>
              <a:r>
                <a:rPr lang="en-US" altLang="zh-CN" sz="1200"/>
                <a:t>CAD Drawing</a:t>
              </a:r>
              <a:endParaRPr lang="en-US" altLang="zh-CN" sz="1200"/>
            </a:p>
            <a:p>
              <a:pPr algn="l" eaLnBrk="1" hangingPunct="1">
                <a:spcBef>
                  <a:spcPct val="50000"/>
                </a:spcBef>
              </a:pPr>
              <a:endParaRPr lang="en-US" altLang="zh-CN" sz="1200"/>
            </a:p>
          </p:txBody>
        </p:sp>
        <p:sp>
          <p:nvSpPr>
            <p:cNvPr id="1049798" name="Rectangle 17"/>
            <p:cNvSpPr>
              <a:spLocks noChangeArrowheads="1"/>
            </p:cNvSpPr>
            <p:nvPr/>
          </p:nvSpPr>
          <p:spPr bwMode="auto">
            <a:xfrm>
              <a:off x="4648200" y="5486400"/>
              <a:ext cx="1676400" cy="914400"/>
            </a:xfrm>
            <a:prstGeom prst="rect">
              <a:avLst/>
            </a:prstGeom>
            <a:solidFill>
              <a:srgbClr val="C0C0C0">
                <a:alpha val="95000"/>
              </a:srgbClr>
            </a:solidFill>
            <a:ln>
              <a:noFill/>
            </a:ln>
            <a:effectLst/>
          </p:spPr>
          <p:txBody>
            <a:bodyPr wrap="none" lIns="45720" rIns="45720" anchor="ctr"/>
            <a:lstStyle/>
            <a:p>
              <a:r>
                <a:rPr lang="zh-CN" altLang="en-US" b="1"/>
                <a:t>工艺管理</a:t>
              </a:r>
              <a:endParaRPr lang="zh-CN" altLang="en-US" b="1"/>
            </a:p>
            <a:p>
              <a:r>
                <a:rPr lang="zh-CN" altLang="en-US" sz="1400"/>
                <a:t>工艺路线</a:t>
              </a:r>
              <a:r>
                <a:rPr lang="en-US" altLang="zh-CN" sz="1400"/>
                <a:t>/</a:t>
              </a:r>
              <a:r>
                <a:rPr lang="zh-CN" altLang="en-US" sz="1400"/>
                <a:t>装配指导</a:t>
              </a:r>
              <a:r>
                <a:rPr lang="en-US" altLang="zh-CN" sz="1400"/>
                <a:t>/</a:t>
              </a:r>
              <a:endParaRPr lang="en-US" altLang="zh-CN" sz="1400"/>
            </a:p>
            <a:p>
              <a:r>
                <a:rPr lang="zh-CN" altLang="en-US" sz="1400"/>
                <a:t>仿真验证</a:t>
              </a:r>
              <a:r>
                <a:rPr lang="en-US" altLang="zh-CN" sz="1400"/>
                <a:t>/…</a:t>
              </a:r>
              <a:endParaRPr lang="en-US" altLang="zh-CN" sz="1400"/>
            </a:p>
          </p:txBody>
        </p:sp>
        <p:sp>
          <p:nvSpPr>
            <p:cNvPr id="1049799" name="Line 18"/>
            <p:cNvSpPr>
              <a:spLocks noChangeShapeType="1"/>
            </p:cNvSpPr>
            <p:nvPr/>
          </p:nvSpPr>
          <p:spPr bwMode="auto">
            <a:xfrm>
              <a:off x="3276600" y="4343400"/>
              <a:ext cx="0" cy="15240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00" name="Rectangle 19"/>
            <p:cNvSpPr>
              <a:spLocks noChangeArrowheads="1"/>
            </p:cNvSpPr>
            <p:nvPr/>
          </p:nvSpPr>
          <p:spPr bwMode="auto">
            <a:xfrm>
              <a:off x="4191000" y="4419600"/>
              <a:ext cx="2133600" cy="489807"/>
            </a:xfrm>
            <a:prstGeom prst="rect">
              <a:avLst/>
            </a:prstGeom>
            <a:noFill/>
            <a:ln>
              <a:noFill/>
            </a:ln>
            <a:effectLst/>
          </p:spPr>
          <p:txBody>
            <a:bodyPr>
              <a:spAutoFit/>
            </a:bodyPr>
            <a:lstStyle/>
            <a:p>
              <a:pPr algn="l" eaLnBrk="1" hangingPunct="1">
                <a:spcBef>
                  <a:spcPct val="50000"/>
                </a:spcBef>
              </a:pPr>
              <a:r>
                <a:rPr lang="en-US" altLang="zh-CN" sz="1200"/>
                <a:t>MBOM</a:t>
              </a:r>
              <a:endParaRPr lang="en-US" altLang="zh-CN" sz="1200"/>
            </a:p>
            <a:p>
              <a:pPr algn="l" eaLnBrk="1" hangingPunct="1">
                <a:spcBef>
                  <a:spcPct val="50000"/>
                </a:spcBef>
              </a:pPr>
              <a:endParaRPr lang="en-US" altLang="zh-CN" sz="1200"/>
            </a:p>
          </p:txBody>
        </p:sp>
        <p:sp>
          <p:nvSpPr>
            <p:cNvPr id="1049801" name="Rectangle 20"/>
            <p:cNvSpPr>
              <a:spLocks noChangeArrowheads="1"/>
            </p:cNvSpPr>
            <p:nvPr/>
          </p:nvSpPr>
          <p:spPr bwMode="auto">
            <a:xfrm>
              <a:off x="5029200" y="4876800"/>
              <a:ext cx="990600" cy="304974"/>
            </a:xfrm>
            <a:prstGeom prst="rect">
              <a:avLst/>
            </a:prstGeom>
            <a:noFill/>
            <a:ln>
              <a:noFill/>
            </a:ln>
            <a:effectLst/>
          </p:spPr>
          <p:txBody>
            <a:bodyPr>
              <a:spAutoFit/>
            </a:bodyPr>
            <a:lstStyle/>
            <a:p>
              <a:pPr algn="l" eaLnBrk="1" hangingPunct="1">
                <a:spcBef>
                  <a:spcPct val="50000"/>
                </a:spcBef>
              </a:pPr>
              <a:r>
                <a:rPr lang="zh-CN" altLang="en-US" sz="1200"/>
                <a:t>工艺路线</a:t>
              </a:r>
              <a:endParaRPr lang="zh-CN" altLang="en-US" sz="1200"/>
            </a:p>
          </p:txBody>
        </p:sp>
        <p:sp>
          <p:nvSpPr>
            <p:cNvPr id="1049802" name="Line 21"/>
            <p:cNvSpPr>
              <a:spLocks noChangeShapeType="1"/>
            </p:cNvSpPr>
            <p:nvPr/>
          </p:nvSpPr>
          <p:spPr bwMode="auto">
            <a:xfrm flipV="1">
              <a:off x="3505200" y="4343400"/>
              <a:ext cx="0" cy="15240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03" name="Line 22"/>
            <p:cNvSpPr>
              <a:spLocks noChangeShapeType="1"/>
            </p:cNvSpPr>
            <p:nvPr/>
          </p:nvSpPr>
          <p:spPr bwMode="auto">
            <a:xfrm>
              <a:off x="4419600" y="3657600"/>
              <a:ext cx="2895600" cy="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04" name="Rectangle 23"/>
            <p:cNvSpPr>
              <a:spLocks noChangeArrowheads="1"/>
            </p:cNvSpPr>
            <p:nvPr/>
          </p:nvSpPr>
          <p:spPr bwMode="auto">
            <a:xfrm>
              <a:off x="4800600" y="3367088"/>
              <a:ext cx="2133600" cy="854850"/>
            </a:xfrm>
            <a:prstGeom prst="rect">
              <a:avLst/>
            </a:prstGeom>
            <a:noFill/>
            <a:ln>
              <a:noFill/>
            </a:ln>
            <a:effectLst/>
          </p:spPr>
          <p:txBody>
            <a:bodyPr>
              <a:spAutoFit/>
            </a:bodyPr>
            <a:lstStyle/>
            <a:p>
              <a:pPr algn="l" eaLnBrk="1" hangingPunct="1">
                <a:spcBef>
                  <a:spcPct val="50000"/>
                </a:spcBef>
              </a:pPr>
              <a:r>
                <a:rPr lang="en-US" altLang="zh-CN" sz="1200"/>
                <a:t>MBOM</a:t>
              </a:r>
              <a:r>
                <a:rPr lang="zh-CN" altLang="en-US" sz="1200"/>
                <a:t>相关更改</a:t>
              </a:r>
              <a:endParaRPr lang="zh-CN" altLang="en-US" sz="1200"/>
            </a:p>
            <a:p>
              <a:pPr algn="l" eaLnBrk="1" hangingPunct="1">
                <a:spcBef>
                  <a:spcPct val="50000"/>
                </a:spcBef>
              </a:pPr>
              <a:r>
                <a:rPr lang="zh-CN" altLang="en-US" sz="1200"/>
                <a:t>及工艺路线调整</a:t>
              </a:r>
              <a:endParaRPr lang="zh-CN" altLang="en-US" sz="1200"/>
            </a:p>
            <a:p>
              <a:pPr algn="l" eaLnBrk="1" hangingPunct="1">
                <a:spcBef>
                  <a:spcPct val="50000"/>
                </a:spcBef>
              </a:pPr>
              <a:endParaRPr lang="en-US" altLang="zh-CN" sz="1200"/>
            </a:p>
          </p:txBody>
        </p:sp>
        <p:sp>
          <p:nvSpPr>
            <p:cNvPr id="1049805" name="Line 24"/>
            <p:cNvSpPr>
              <a:spLocks noChangeShapeType="1"/>
            </p:cNvSpPr>
            <p:nvPr/>
          </p:nvSpPr>
          <p:spPr bwMode="auto">
            <a:xfrm>
              <a:off x="8458200" y="4343400"/>
              <a:ext cx="0" cy="12954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06" name="Rectangle 25"/>
            <p:cNvSpPr>
              <a:spLocks noChangeArrowheads="1"/>
            </p:cNvSpPr>
            <p:nvPr/>
          </p:nvSpPr>
          <p:spPr bwMode="auto">
            <a:xfrm>
              <a:off x="7239000" y="4389438"/>
              <a:ext cx="1295400" cy="1275344"/>
            </a:xfrm>
            <a:prstGeom prst="rect">
              <a:avLst/>
            </a:prstGeom>
            <a:noFill/>
            <a:ln>
              <a:noFill/>
            </a:ln>
            <a:effectLst/>
          </p:spPr>
          <p:txBody>
            <a:bodyPr>
              <a:spAutoFit/>
            </a:bodyPr>
            <a:lstStyle/>
            <a:p>
              <a:pPr algn="l" eaLnBrk="1" hangingPunct="1">
                <a:spcBef>
                  <a:spcPct val="50000"/>
                </a:spcBef>
              </a:pPr>
              <a:r>
                <a:rPr lang="zh-CN" altLang="en-US" sz="1200"/>
                <a:t>生产订单</a:t>
              </a:r>
              <a:r>
                <a:rPr lang="en-US" altLang="zh-CN" sz="1200"/>
                <a:t>/</a:t>
              </a:r>
              <a:r>
                <a:rPr lang="zh-CN" altLang="en-US" sz="1200"/>
                <a:t>计划；</a:t>
              </a:r>
              <a:endParaRPr lang="zh-CN" altLang="en-US" sz="1200"/>
            </a:p>
            <a:p>
              <a:pPr algn="l" eaLnBrk="1" hangingPunct="1">
                <a:spcBef>
                  <a:spcPct val="50000"/>
                </a:spcBef>
              </a:pPr>
              <a:r>
                <a:rPr lang="en-US" altLang="zh-CN" sz="1200"/>
                <a:t>MBOM</a:t>
              </a:r>
              <a:r>
                <a:rPr lang="zh-CN" altLang="en-US" sz="1200"/>
                <a:t>以及对应工艺路线以及生产准备信息，零件预计投产时间</a:t>
              </a:r>
              <a:endParaRPr lang="zh-CN" altLang="en-US" sz="1200"/>
            </a:p>
          </p:txBody>
        </p:sp>
        <p:cxnSp>
          <p:nvCxnSpPr>
            <p:cNvPr id="3145743" name="AutoShape 26"/>
            <p:cNvCxnSpPr>
              <a:cxnSpLocks noChangeShapeType="1"/>
              <a:stCxn id="1049786" idx="3"/>
              <a:endCxn id="1049787" idx="0"/>
            </p:cNvCxnSpPr>
            <p:nvPr/>
          </p:nvCxnSpPr>
          <p:spPr bwMode="auto">
            <a:xfrm>
              <a:off x="6553200" y="2857500"/>
              <a:ext cx="1600200" cy="647700"/>
            </a:xfrm>
            <a:prstGeom prst="bentConnector2">
              <a:avLst/>
            </a:prstGeom>
            <a:noFill/>
            <a:ln w="38100">
              <a:solidFill>
                <a:schemeClr val="accent1"/>
              </a:solidFill>
              <a:miter lim="800000"/>
              <a:tailEnd type="triangle" w="med" len="med"/>
            </a:ln>
            <a:effectLst/>
          </p:spPr>
        </p:cxnSp>
        <p:sp>
          <p:nvSpPr>
            <p:cNvPr id="1049807" name="Rectangle 27"/>
            <p:cNvSpPr>
              <a:spLocks noChangeArrowheads="1"/>
            </p:cNvSpPr>
            <p:nvPr/>
          </p:nvSpPr>
          <p:spPr bwMode="auto">
            <a:xfrm>
              <a:off x="6521450" y="2955925"/>
              <a:ext cx="1086158" cy="609947"/>
            </a:xfrm>
            <a:prstGeom prst="rect">
              <a:avLst/>
            </a:prstGeom>
            <a:noFill/>
            <a:ln>
              <a:noFill/>
            </a:ln>
            <a:effectLst/>
          </p:spPr>
          <p:txBody>
            <a:bodyPr wrap="none">
              <a:spAutoFit/>
            </a:bodyPr>
            <a:lstStyle/>
            <a:p>
              <a:pPr algn="l" eaLnBrk="1" hangingPunct="1">
                <a:spcBef>
                  <a:spcPct val="50000"/>
                </a:spcBef>
              </a:pPr>
              <a:r>
                <a:rPr lang="zh-CN" altLang="en-US" sz="1200"/>
                <a:t>产品定义以及相应</a:t>
              </a:r>
              <a:endParaRPr lang="zh-CN" altLang="en-US" sz="1200"/>
            </a:p>
            <a:p>
              <a:pPr algn="l" eaLnBrk="1" hangingPunct="1">
                <a:spcBef>
                  <a:spcPct val="50000"/>
                </a:spcBef>
              </a:pPr>
              <a:r>
                <a:rPr lang="zh-CN" altLang="en-US" sz="1200"/>
                <a:t>的规格清单</a:t>
              </a:r>
              <a:endParaRPr lang="zh-CN" altLang="en-US" sz="1200"/>
            </a:p>
          </p:txBody>
        </p:sp>
        <p:sp>
          <p:nvSpPr>
            <p:cNvPr id="1049808" name="Rectangle 28"/>
            <p:cNvSpPr>
              <a:spLocks noChangeArrowheads="1"/>
            </p:cNvSpPr>
            <p:nvPr/>
          </p:nvSpPr>
          <p:spPr bwMode="auto">
            <a:xfrm>
              <a:off x="7315200" y="1981200"/>
              <a:ext cx="1676400" cy="533400"/>
            </a:xfrm>
            <a:prstGeom prst="rect">
              <a:avLst/>
            </a:prstGeom>
            <a:solidFill>
              <a:srgbClr val="C0C0C0">
                <a:alpha val="95000"/>
              </a:srgbClr>
            </a:solidFill>
            <a:ln>
              <a:noFill/>
            </a:ln>
            <a:effectLst/>
          </p:spPr>
          <p:txBody>
            <a:bodyPr wrap="none" lIns="45720" rIns="45720" anchor="ctr"/>
            <a:lstStyle/>
            <a:p>
              <a:r>
                <a:rPr lang="zh-CN" altLang="en-US" b="1"/>
                <a:t>营销管理</a:t>
              </a:r>
              <a:endParaRPr lang="zh-CN" altLang="en-US" b="1"/>
            </a:p>
          </p:txBody>
        </p:sp>
        <p:sp>
          <p:nvSpPr>
            <p:cNvPr id="1049809" name="Line 29"/>
            <p:cNvSpPr>
              <a:spLocks noChangeShapeType="1"/>
            </p:cNvSpPr>
            <p:nvPr/>
          </p:nvSpPr>
          <p:spPr bwMode="auto">
            <a:xfrm>
              <a:off x="6553200" y="2362200"/>
              <a:ext cx="762000" cy="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10" name="Line 30"/>
            <p:cNvSpPr>
              <a:spLocks noChangeShapeType="1"/>
            </p:cNvSpPr>
            <p:nvPr/>
          </p:nvSpPr>
          <p:spPr bwMode="auto">
            <a:xfrm>
              <a:off x="8382000" y="2514600"/>
              <a:ext cx="0" cy="9906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11" name="Rectangle 31"/>
            <p:cNvSpPr>
              <a:spLocks noChangeArrowheads="1"/>
            </p:cNvSpPr>
            <p:nvPr/>
          </p:nvSpPr>
          <p:spPr bwMode="auto">
            <a:xfrm>
              <a:off x="8382000" y="2971800"/>
              <a:ext cx="613916" cy="304974"/>
            </a:xfrm>
            <a:prstGeom prst="rect">
              <a:avLst/>
            </a:prstGeom>
            <a:noFill/>
            <a:ln>
              <a:noFill/>
            </a:ln>
            <a:effectLst/>
          </p:spPr>
          <p:txBody>
            <a:bodyPr wrap="none">
              <a:spAutoFit/>
            </a:bodyPr>
            <a:lstStyle/>
            <a:p>
              <a:pPr algn="l" eaLnBrk="1" hangingPunct="1">
                <a:spcBef>
                  <a:spcPct val="50000"/>
                </a:spcBef>
              </a:pPr>
              <a:r>
                <a:rPr lang="zh-CN" altLang="en-US" sz="1200"/>
                <a:t>销售订单</a:t>
              </a:r>
              <a:endParaRPr lang="zh-CN" altLang="en-US" sz="1200"/>
            </a:p>
          </p:txBody>
        </p:sp>
        <p:sp>
          <p:nvSpPr>
            <p:cNvPr id="1049812" name="Rectangle 32"/>
            <p:cNvSpPr>
              <a:spLocks noChangeArrowheads="1"/>
            </p:cNvSpPr>
            <p:nvPr/>
          </p:nvSpPr>
          <p:spPr bwMode="auto">
            <a:xfrm>
              <a:off x="6477000" y="2468563"/>
              <a:ext cx="1322278" cy="304974"/>
            </a:xfrm>
            <a:prstGeom prst="rect">
              <a:avLst/>
            </a:prstGeom>
            <a:noFill/>
            <a:ln>
              <a:noFill/>
            </a:ln>
            <a:effectLst/>
          </p:spPr>
          <p:txBody>
            <a:bodyPr wrap="none">
              <a:spAutoFit/>
            </a:bodyPr>
            <a:lstStyle/>
            <a:p>
              <a:pPr algn="l" eaLnBrk="1" hangingPunct="1">
                <a:spcBef>
                  <a:spcPct val="50000"/>
                </a:spcBef>
              </a:pPr>
              <a:r>
                <a:rPr lang="zh-CN" altLang="en-US" sz="1200"/>
                <a:t>可用于销售的产品规格</a:t>
              </a:r>
              <a:endParaRPr lang="zh-CN" altLang="en-US" sz="1200"/>
            </a:p>
          </p:txBody>
        </p:sp>
        <p:sp>
          <p:nvSpPr>
            <p:cNvPr id="1049813" name="Rectangle 33"/>
            <p:cNvSpPr>
              <a:spLocks noChangeArrowheads="1"/>
            </p:cNvSpPr>
            <p:nvPr/>
          </p:nvSpPr>
          <p:spPr bwMode="auto">
            <a:xfrm>
              <a:off x="2819400" y="5867400"/>
              <a:ext cx="1676400" cy="533400"/>
            </a:xfrm>
            <a:prstGeom prst="rect">
              <a:avLst/>
            </a:prstGeom>
            <a:solidFill>
              <a:srgbClr val="C0C0C0">
                <a:alpha val="95000"/>
              </a:srgbClr>
            </a:solidFill>
            <a:ln>
              <a:noFill/>
            </a:ln>
            <a:effectLst/>
          </p:spPr>
          <p:txBody>
            <a:bodyPr wrap="none" lIns="45720" rIns="45720" anchor="ctr"/>
            <a:lstStyle/>
            <a:p>
              <a:r>
                <a:rPr lang="zh-CN" altLang="en-US" b="1"/>
                <a:t>供应链管理</a:t>
              </a:r>
              <a:endParaRPr lang="zh-CN" altLang="en-US" b="1"/>
            </a:p>
          </p:txBody>
        </p:sp>
        <p:sp>
          <p:nvSpPr>
            <p:cNvPr id="1049814" name="Rectangle 34"/>
            <p:cNvSpPr>
              <a:spLocks noChangeArrowheads="1"/>
            </p:cNvSpPr>
            <p:nvPr/>
          </p:nvSpPr>
          <p:spPr bwMode="auto">
            <a:xfrm>
              <a:off x="2743200" y="5486400"/>
              <a:ext cx="990600" cy="304974"/>
            </a:xfrm>
            <a:prstGeom prst="rect">
              <a:avLst/>
            </a:prstGeom>
            <a:noFill/>
            <a:ln>
              <a:noFill/>
            </a:ln>
            <a:effectLst/>
          </p:spPr>
          <p:txBody>
            <a:bodyPr>
              <a:spAutoFit/>
            </a:bodyPr>
            <a:lstStyle/>
            <a:p>
              <a:pPr algn="l" eaLnBrk="1" hangingPunct="1">
                <a:spcBef>
                  <a:spcPct val="50000"/>
                </a:spcBef>
              </a:pPr>
              <a:r>
                <a:rPr lang="zh-CN" altLang="en-US" sz="1200"/>
                <a:t>外购件清单</a:t>
              </a:r>
              <a:endParaRPr lang="zh-CN" altLang="en-US" sz="1200"/>
            </a:p>
          </p:txBody>
        </p:sp>
        <p:sp>
          <p:nvSpPr>
            <p:cNvPr id="1049815" name="Rectangle 35"/>
            <p:cNvSpPr>
              <a:spLocks noChangeArrowheads="1"/>
            </p:cNvSpPr>
            <p:nvPr/>
          </p:nvSpPr>
          <p:spPr bwMode="auto">
            <a:xfrm>
              <a:off x="3505200" y="5105400"/>
              <a:ext cx="990600" cy="304974"/>
            </a:xfrm>
            <a:prstGeom prst="rect">
              <a:avLst/>
            </a:prstGeom>
            <a:noFill/>
            <a:ln>
              <a:noFill/>
            </a:ln>
            <a:effectLst/>
          </p:spPr>
          <p:txBody>
            <a:bodyPr>
              <a:spAutoFit/>
            </a:bodyPr>
            <a:lstStyle/>
            <a:p>
              <a:pPr algn="l" eaLnBrk="1" hangingPunct="1">
                <a:spcBef>
                  <a:spcPct val="50000"/>
                </a:spcBef>
              </a:pPr>
              <a:r>
                <a:rPr lang="zh-CN" altLang="en-US" sz="1200"/>
                <a:t>零件供应商</a:t>
              </a:r>
              <a:endParaRPr lang="zh-CN" altLang="en-US" sz="1200"/>
            </a:p>
          </p:txBody>
        </p:sp>
        <p:sp>
          <p:nvSpPr>
            <p:cNvPr id="1049816" name="Line 36"/>
            <p:cNvSpPr>
              <a:spLocks noChangeShapeType="1"/>
            </p:cNvSpPr>
            <p:nvPr/>
          </p:nvSpPr>
          <p:spPr bwMode="auto">
            <a:xfrm flipV="1">
              <a:off x="762000" y="1752600"/>
              <a:ext cx="0" cy="2743200"/>
            </a:xfrm>
            <a:prstGeom prst="line">
              <a:avLst/>
            </a:prstGeom>
            <a:noFill/>
            <a:ln w="38100">
              <a:solidFill>
                <a:schemeClr val="accent1"/>
              </a:solidFill>
              <a:prstDash val="dash"/>
              <a:round/>
              <a:tailEnd type="triangle" w="med" len="med"/>
            </a:ln>
            <a:effectLst/>
          </p:spPr>
          <p:txBody>
            <a:bodyPr wrap="none" lIns="45720" rIns="45720" anchor="ctr"/>
            <a:lstStyle/>
            <a:p>
              <a:endParaRPr lang="zh-CN" altLang="en-US"/>
            </a:p>
          </p:txBody>
        </p:sp>
        <p:sp>
          <p:nvSpPr>
            <p:cNvPr id="1049817" name="Line 37"/>
            <p:cNvSpPr>
              <a:spLocks noChangeShapeType="1"/>
            </p:cNvSpPr>
            <p:nvPr/>
          </p:nvSpPr>
          <p:spPr bwMode="auto">
            <a:xfrm flipV="1">
              <a:off x="4953000" y="1752600"/>
              <a:ext cx="0" cy="533400"/>
            </a:xfrm>
            <a:prstGeom prst="line">
              <a:avLst/>
            </a:prstGeom>
            <a:noFill/>
            <a:ln w="38100">
              <a:solidFill>
                <a:schemeClr val="accent1"/>
              </a:solidFill>
              <a:prstDash val="dash"/>
              <a:round/>
              <a:tailEnd type="triangle" w="med" len="med"/>
            </a:ln>
            <a:effectLst/>
          </p:spPr>
          <p:txBody>
            <a:bodyPr wrap="none" lIns="45720" rIns="45720" anchor="ctr"/>
            <a:lstStyle/>
            <a:p>
              <a:endParaRPr lang="zh-CN" altLang="en-US"/>
            </a:p>
          </p:txBody>
        </p:sp>
        <p:sp>
          <p:nvSpPr>
            <p:cNvPr id="1049818" name="Line 38"/>
            <p:cNvSpPr>
              <a:spLocks noChangeShapeType="1"/>
            </p:cNvSpPr>
            <p:nvPr/>
          </p:nvSpPr>
          <p:spPr bwMode="auto">
            <a:xfrm flipV="1">
              <a:off x="3124200" y="1752600"/>
              <a:ext cx="0" cy="1371600"/>
            </a:xfrm>
            <a:prstGeom prst="line">
              <a:avLst/>
            </a:prstGeom>
            <a:noFill/>
            <a:ln w="38100">
              <a:solidFill>
                <a:schemeClr val="accent1"/>
              </a:solidFill>
              <a:prstDash val="dash"/>
              <a:round/>
              <a:tailEnd type="triangle" w="med" len="med"/>
            </a:ln>
            <a:effectLst/>
          </p:spPr>
          <p:txBody>
            <a:bodyPr wrap="none" lIns="45720" rIns="45720" anchor="ctr"/>
            <a:lstStyle/>
            <a:p>
              <a:endParaRPr lang="zh-CN" altLang="en-US"/>
            </a:p>
          </p:txBody>
        </p:sp>
        <p:sp>
          <p:nvSpPr>
            <p:cNvPr id="1049819" name="Rectangle 39"/>
            <p:cNvSpPr>
              <a:spLocks noChangeArrowheads="1"/>
            </p:cNvSpPr>
            <p:nvPr/>
          </p:nvSpPr>
          <p:spPr bwMode="auto">
            <a:xfrm>
              <a:off x="381000" y="2209800"/>
              <a:ext cx="2133600" cy="549275"/>
            </a:xfrm>
            <a:prstGeom prst="rect">
              <a:avLst/>
            </a:prstGeom>
            <a:noFill/>
            <a:ln>
              <a:noFill/>
            </a:ln>
            <a:effectLst/>
          </p:spPr>
          <p:txBody>
            <a:bodyPr>
              <a:spAutoFit/>
            </a:bodyPr>
            <a:lstStyle/>
            <a:p>
              <a:pPr algn="l" eaLnBrk="1" hangingPunct="1">
                <a:spcBef>
                  <a:spcPct val="50000"/>
                </a:spcBef>
              </a:pPr>
              <a:r>
                <a:rPr lang="zh-CN" altLang="en-US" sz="1200"/>
                <a:t>信息查询</a:t>
              </a:r>
              <a:endParaRPr lang="zh-CN" altLang="en-US" sz="1200"/>
            </a:p>
            <a:p>
              <a:pPr algn="l" eaLnBrk="1" hangingPunct="1">
                <a:spcBef>
                  <a:spcPct val="50000"/>
                </a:spcBef>
              </a:pPr>
              <a:endParaRPr lang="en-US" altLang="zh-CN" sz="1200"/>
            </a:p>
          </p:txBody>
        </p:sp>
        <p:sp>
          <p:nvSpPr>
            <p:cNvPr id="1049820" name="Rectangle 40"/>
            <p:cNvSpPr>
              <a:spLocks noChangeArrowheads="1"/>
            </p:cNvSpPr>
            <p:nvPr/>
          </p:nvSpPr>
          <p:spPr bwMode="auto">
            <a:xfrm>
              <a:off x="4495800" y="1752600"/>
              <a:ext cx="2133600" cy="549275"/>
            </a:xfrm>
            <a:prstGeom prst="rect">
              <a:avLst/>
            </a:prstGeom>
            <a:noFill/>
            <a:ln>
              <a:noFill/>
            </a:ln>
            <a:effectLst/>
          </p:spPr>
          <p:txBody>
            <a:bodyPr>
              <a:spAutoFit/>
            </a:bodyPr>
            <a:lstStyle/>
            <a:p>
              <a:pPr algn="l" eaLnBrk="1" hangingPunct="1">
                <a:spcBef>
                  <a:spcPct val="50000"/>
                </a:spcBef>
              </a:pPr>
              <a:r>
                <a:rPr lang="zh-CN" altLang="en-US" sz="1200"/>
                <a:t>信息查询</a:t>
              </a:r>
              <a:endParaRPr lang="zh-CN" altLang="en-US" sz="1200"/>
            </a:p>
            <a:p>
              <a:pPr algn="l" eaLnBrk="1" hangingPunct="1">
                <a:spcBef>
                  <a:spcPct val="50000"/>
                </a:spcBef>
              </a:pPr>
              <a:endParaRPr lang="en-US" altLang="zh-CN" sz="1200"/>
            </a:p>
          </p:txBody>
        </p:sp>
        <p:sp>
          <p:nvSpPr>
            <p:cNvPr id="1049821" name="Rectangle 41"/>
            <p:cNvSpPr>
              <a:spLocks noChangeArrowheads="1"/>
            </p:cNvSpPr>
            <p:nvPr/>
          </p:nvSpPr>
          <p:spPr bwMode="auto">
            <a:xfrm>
              <a:off x="2362200" y="2057400"/>
              <a:ext cx="2133600" cy="549275"/>
            </a:xfrm>
            <a:prstGeom prst="rect">
              <a:avLst/>
            </a:prstGeom>
            <a:noFill/>
            <a:ln>
              <a:noFill/>
            </a:ln>
            <a:effectLst/>
          </p:spPr>
          <p:txBody>
            <a:bodyPr>
              <a:spAutoFit/>
            </a:bodyPr>
            <a:lstStyle/>
            <a:p>
              <a:pPr algn="l" eaLnBrk="1" hangingPunct="1">
                <a:spcBef>
                  <a:spcPct val="50000"/>
                </a:spcBef>
              </a:pPr>
              <a:r>
                <a:rPr lang="zh-CN" altLang="en-US" sz="1200"/>
                <a:t>信息查询</a:t>
              </a:r>
              <a:endParaRPr lang="zh-CN" altLang="en-US" sz="1200"/>
            </a:p>
            <a:p>
              <a:pPr algn="l" eaLnBrk="1" hangingPunct="1">
                <a:spcBef>
                  <a:spcPct val="50000"/>
                </a:spcBef>
              </a:pPr>
              <a:endParaRPr lang="en-US" altLang="zh-CN" sz="1200"/>
            </a:p>
          </p:txBody>
        </p:sp>
        <p:sp>
          <p:nvSpPr>
            <p:cNvPr id="1049822" name="Rectangle 42"/>
            <p:cNvSpPr>
              <a:spLocks noChangeArrowheads="1"/>
            </p:cNvSpPr>
            <p:nvPr/>
          </p:nvSpPr>
          <p:spPr bwMode="auto">
            <a:xfrm>
              <a:off x="3733800" y="2574925"/>
              <a:ext cx="731977" cy="609947"/>
            </a:xfrm>
            <a:prstGeom prst="rect">
              <a:avLst/>
            </a:prstGeom>
            <a:noFill/>
            <a:ln>
              <a:noFill/>
            </a:ln>
            <a:effectLst/>
          </p:spPr>
          <p:txBody>
            <a:bodyPr wrap="none">
              <a:spAutoFit/>
            </a:bodyPr>
            <a:lstStyle/>
            <a:p>
              <a:pPr algn="l" eaLnBrk="1" hangingPunct="1">
                <a:spcBef>
                  <a:spcPct val="50000"/>
                </a:spcBef>
              </a:pPr>
              <a:r>
                <a:rPr lang="zh-CN" altLang="en-US" sz="1200"/>
                <a:t>产品定义</a:t>
              </a:r>
              <a:endParaRPr lang="zh-CN" altLang="en-US" sz="1200"/>
            </a:p>
            <a:p>
              <a:pPr algn="l" eaLnBrk="1" hangingPunct="1">
                <a:spcBef>
                  <a:spcPct val="50000"/>
                </a:spcBef>
              </a:pPr>
              <a:r>
                <a:rPr lang="zh-CN" altLang="en-US" sz="1200"/>
                <a:t>及规格清单</a:t>
              </a:r>
              <a:endParaRPr lang="zh-CN" altLang="en-US" sz="1200"/>
            </a:p>
          </p:txBody>
        </p:sp>
        <p:cxnSp>
          <p:nvCxnSpPr>
            <p:cNvPr id="3145744" name="AutoShape 49"/>
            <p:cNvCxnSpPr>
              <a:cxnSpLocks noChangeShapeType="1"/>
              <a:stCxn id="1049784" idx="3"/>
            </p:cNvCxnSpPr>
            <p:nvPr/>
          </p:nvCxnSpPr>
          <p:spPr bwMode="auto">
            <a:xfrm flipV="1">
              <a:off x="2057400" y="4343400"/>
              <a:ext cx="1066800" cy="723900"/>
            </a:xfrm>
            <a:prstGeom prst="bentConnector3">
              <a:avLst>
                <a:gd name="adj1" fmla="val 99995"/>
              </a:avLst>
            </a:prstGeom>
            <a:noFill/>
            <a:ln w="38100">
              <a:solidFill>
                <a:schemeClr val="accent1"/>
              </a:solidFill>
              <a:miter lim="800000"/>
              <a:tailEnd type="triangle" w="med" len="med"/>
            </a:ln>
            <a:effectLst/>
          </p:spPr>
        </p:cxnSp>
        <p:cxnSp>
          <p:nvCxnSpPr>
            <p:cNvPr id="3145745" name="AutoShape 50"/>
            <p:cNvCxnSpPr>
              <a:cxnSpLocks noChangeShapeType="1"/>
              <a:stCxn id="1049785" idx="1"/>
              <a:endCxn id="1049784" idx="0"/>
            </p:cNvCxnSpPr>
            <p:nvPr/>
          </p:nvCxnSpPr>
          <p:spPr bwMode="auto">
            <a:xfrm rot="10800000" flipV="1">
              <a:off x="1333500" y="3733800"/>
              <a:ext cx="1409700" cy="762000"/>
            </a:xfrm>
            <a:prstGeom prst="bentConnector2">
              <a:avLst/>
            </a:prstGeom>
            <a:noFill/>
            <a:ln w="38100">
              <a:solidFill>
                <a:schemeClr val="accent1"/>
              </a:solidFill>
              <a:miter lim="800000"/>
              <a:tailEnd type="triangle" w="med" len="med"/>
            </a:ln>
            <a:effectLst/>
          </p:spPr>
        </p:cxnSp>
        <p:sp>
          <p:nvSpPr>
            <p:cNvPr id="1049823" name="Line 51"/>
            <p:cNvSpPr>
              <a:spLocks noChangeShapeType="1"/>
            </p:cNvSpPr>
            <p:nvPr/>
          </p:nvSpPr>
          <p:spPr bwMode="auto">
            <a:xfrm>
              <a:off x="3733800" y="2819400"/>
              <a:ext cx="990600" cy="0"/>
            </a:xfrm>
            <a:prstGeom prst="line">
              <a:avLst/>
            </a:prstGeom>
            <a:noFill/>
            <a:ln w="38100">
              <a:solidFill>
                <a:schemeClr val="accent1"/>
              </a:solidFill>
              <a:round/>
            </a:ln>
            <a:effectLst/>
          </p:spPr>
          <p:txBody>
            <a:bodyPr wrap="none" lIns="45720" rIns="45720" anchor="ctr"/>
            <a:lstStyle/>
            <a:p>
              <a:endParaRPr lang="zh-CN" altLang="en-US"/>
            </a:p>
          </p:txBody>
        </p:sp>
        <p:sp>
          <p:nvSpPr>
            <p:cNvPr id="1049824" name="Line 52"/>
            <p:cNvSpPr>
              <a:spLocks noChangeShapeType="1"/>
            </p:cNvSpPr>
            <p:nvPr/>
          </p:nvSpPr>
          <p:spPr bwMode="auto">
            <a:xfrm>
              <a:off x="3733800" y="2819400"/>
              <a:ext cx="0" cy="3048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25" name="Line 53"/>
            <p:cNvSpPr>
              <a:spLocks noChangeShapeType="1"/>
            </p:cNvSpPr>
            <p:nvPr/>
          </p:nvSpPr>
          <p:spPr bwMode="auto">
            <a:xfrm flipV="1">
              <a:off x="5943600" y="4191000"/>
              <a:ext cx="0" cy="1295400"/>
            </a:xfrm>
            <a:prstGeom prst="line">
              <a:avLst/>
            </a:prstGeom>
            <a:noFill/>
            <a:ln w="38100">
              <a:solidFill>
                <a:schemeClr val="accent1"/>
              </a:solidFill>
              <a:round/>
            </a:ln>
            <a:effectLst/>
          </p:spPr>
          <p:txBody>
            <a:bodyPr wrap="none" lIns="45720" rIns="45720" anchor="ctr"/>
            <a:lstStyle/>
            <a:p>
              <a:endParaRPr lang="zh-CN" altLang="en-US"/>
            </a:p>
          </p:txBody>
        </p:sp>
        <p:sp>
          <p:nvSpPr>
            <p:cNvPr id="1049826" name="Line 54"/>
            <p:cNvSpPr>
              <a:spLocks noChangeShapeType="1"/>
            </p:cNvSpPr>
            <p:nvPr/>
          </p:nvSpPr>
          <p:spPr bwMode="auto">
            <a:xfrm flipH="1">
              <a:off x="4419600" y="4191000"/>
              <a:ext cx="1524000" cy="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27" name="Line 55"/>
            <p:cNvSpPr>
              <a:spLocks noChangeShapeType="1"/>
            </p:cNvSpPr>
            <p:nvPr/>
          </p:nvSpPr>
          <p:spPr bwMode="auto">
            <a:xfrm>
              <a:off x="4191000" y="4343400"/>
              <a:ext cx="0" cy="457200"/>
            </a:xfrm>
            <a:prstGeom prst="line">
              <a:avLst/>
            </a:prstGeom>
            <a:noFill/>
            <a:ln w="38100">
              <a:solidFill>
                <a:schemeClr val="accent1"/>
              </a:solidFill>
              <a:round/>
            </a:ln>
            <a:effectLst/>
          </p:spPr>
          <p:txBody>
            <a:bodyPr wrap="none" lIns="45720" rIns="45720" anchor="ctr"/>
            <a:lstStyle/>
            <a:p>
              <a:endParaRPr lang="zh-CN" altLang="en-US"/>
            </a:p>
          </p:txBody>
        </p:sp>
        <p:sp>
          <p:nvSpPr>
            <p:cNvPr id="1049828" name="Line 56"/>
            <p:cNvSpPr>
              <a:spLocks noChangeShapeType="1"/>
            </p:cNvSpPr>
            <p:nvPr/>
          </p:nvSpPr>
          <p:spPr bwMode="auto">
            <a:xfrm>
              <a:off x="4191000" y="4800600"/>
              <a:ext cx="685800" cy="0"/>
            </a:xfrm>
            <a:prstGeom prst="line">
              <a:avLst/>
            </a:prstGeom>
            <a:noFill/>
            <a:ln w="38100">
              <a:solidFill>
                <a:schemeClr val="accent1"/>
              </a:solidFill>
              <a:round/>
            </a:ln>
            <a:effectLst/>
          </p:spPr>
          <p:txBody>
            <a:bodyPr wrap="none" lIns="45720" rIns="45720" anchor="ctr"/>
            <a:lstStyle/>
            <a:p>
              <a:endParaRPr lang="zh-CN" altLang="en-US"/>
            </a:p>
          </p:txBody>
        </p:sp>
        <p:sp>
          <p:nvSpPr>
            <p:cNvPr id="1049829" name="Line 57"/>
            <p:cNvSpPr>
              <a:spLocks noChangeShapeType="1"/>
            </p:cNvSpPr>
            <p:nvPr/>
          </p:nvSpPr>
          <p:spPr bwMode="auto">
            <a:xfrm>
              <a:off x="4876800" y="4800600"/>
              <a:ext cx="0" cy="68580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sp>
          <p:nvSpPr>
            <p:cNvPr id="1049830" name="Line 58"/>
            <p:cNvSpPr>
              <a:spLocks noChangeShapeType="1"/>
            </p:cNvSpPr>
            <p:nvPr/>
          </p:nvSpPr>
          <p:spPr bwMode="auto">
            <a:xfrm>
              <a:off x="4419600" y="3962400"/>
              <a:ext cx="2286000" cy="0"/>
            </a:xfrm>
            <a:prstGeom prst="line">
              <a:avLst/>
            </a:prstGeom>
            <a:noFill/>
            <a:ln w="38100">
              <a:solidFill>
                <a:schemeClr val="accent1"/>
              </a:solidFill>
              <a:round/>
            </a:ln>
            <a:effectLst/>
          </p:spPr>
          <p:txBody>
            <a:bodyPr wrap="none" lIns="45720" rIns="45720" anchor="ctr"/>
            <a:lstStyle/>
            <a:p>
              <a:endParaRPr lang="zh-CN" altLang="en-US"/>
            </a:p>
          </p:txBody>
        </p:sp>
        <p:sp>
          <p:nvSpPr>
            <p:cNvPr id="1049831" name="Line 59"/>
            <p:cNvSpPr>
              <a:spLocks noChangeShapeType="1"/>
            </p:cNvSpPr>
            <p:nvPr/>
          </p:nvSpPr>
          <p:spPr bwMode="auto">
            <a:xfrm>
              <a:off x="6705600" y="3962400"/>
              <a:ext cx="0" cy="1981200"/>
            </a:xfrm>
            <a:prstGeom prst="line">
              <a:avLst/>
            </a:prstGeom>
            <a:noFill/>
            <a:ln w="38100">
              <a:solidFill>
                <a:schemeClr val="accent1"/>
              </a:solidFill>
              <a:round/>
            </a:ln>
            <a:effectLst/>
          </p:spPr>
          <p:txBody>
            <a:bodyPr wrap="none" lIns="45720" rIns="45720" anchor="ctr"/>
            <a:lstStyle/>
            <a:p>
              <a:endParaRPr lang="zh-CN" altLang="en-US"/>
            </a:p>
          </p:txBody>
        </p:sp>
        <p:sp>
          <p:nvSpPr>
            <p:cNvPr id="1049832" name="Line 60"/>
            <p:cNvSpPr>
              <a:spLocks noChangeShapeType="1"/>
            </p:cNvSpPr>
            <p:nvPr/>
          </p:nvSpPr>
          <p:spPr bwMode="auto">
            <a:xfrm>
              <a:off x="6705600" y="5943600"/>
              <a:ext cx="609600" cy="0"/>
            </a:xfrm>
            <a:prstGeom prst="line">
              <a:avLst/>
            </a:prstGeom>
            <a:noFill/>
            <a:ln w="38100">
              <a:solidFill>
                <a:schemeClr val="accent1"/>
              </a:solidFill>
              <a:round/>
              <a:tailEnd type="triangle" w="med" len="med"/>
            </a:ln>
            <a:effectLst/>
          </p:spPr>
          <p:txBody>
            <a:bodyPr wrap="none" lIns="45720" rIns="45720" anchor="ctr"/>
            <a:lstStyle/>
            <a:p>
              <a:endParaRPr lang="zh-CN" altLang="en-US"/>
            </a:p>
          </p:txBody>
        </p:sp>
      </p:grpSp>
      <p:grpSp>
        <p:nvGrpSpPr>
          <p:cNvPr id="220" name="Group 27"/>
          <p:cNvGrpSpPr/>
          <p:nvPr/>
        </p:nvGrpSpPr>
        <p:grpSpPr bwMode="auto">
          <a:xfrm>
            <a:off x="9504399" y="64794"/>
            <a:ext cx="1761802" cy="828256"/>
            <a:chOff x="864" y="1824"/>
            <a:chExt cx="3696" cy="1864"/>
          </a:xfrm>
        </p:grpSpPr>
        <p:sp>
          <p:nvSpPr>
            <p:cNvPr id="1049833"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834"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835"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836"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837"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838"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en-US" altLang="zh-CN" sz="2400" dirty="0">
                <a:solidFill>
                  <a:schemeClr val="bg1"/>
                </a:solidFill>
              </a:rPr>
              <a:t>PDM</a:t>
            </a:r>
            <a:r>
              <a:rPr lang="zh-CN" altLang="en-US" sz="2400" dirty="0">
                <a:solidFill>
                  <a:schemeClr val="bg1"/>
                </a:solidFill>
              </a:rPr>
              <a:t>：汽车行业产品数据管理平台的关键业务要素</a:t>
            </a:r>
            <a:endParaRPr lang="en-US" altLang="zh-CN" sz="2400" dirty="0">
              <a:solidFill>
                <a:schemeClr val="bg1"/>
              </a:solidFill>
            </a:endParaRPr>
          </a:p>
        </p:txBody>
      </p:sp>
      <p:sp>
        <p:nvSpPr>
          <p:cNvPr id="1049839" name="矩形 2"/>
          <p:cNvSpPr/>
          <p:nvPr/>
        </p:nvSpPr>
        <p:spPr>
          <a:xfrm>
            <a:off x="270588" y="1063520"/>
            <a:ext cx="11517508" cy="914399"/>
          </a:xfrm>
          <a:prstGeom prst="rect">
            <a:avLst/>
          </a:prstGeom>
        </p:spPr>
        <p:txBody>
          <a:bodyPr wrap="square">
            <a:spAutoFit/>
          </a:bodyPr>
          <a:lstStyle/>
          <a:p>
            <a:pPr>
              <a:buClr>
                <a:schemeClr val="accent1"/>
              </a:buClr>
            </a:pPr>
            <a:r>
              <a:rPr lang="en-US" altLang="zh-CN" sz="2000" b="1" dirty="0"/>
              <a:t>PDM</a:t>
            </a:r>
            <a:r>
              <a:rPr lang="zh-CN" altLang="en-US" sz="2000" b="1" dirty="0"/>
              <a:t>主要面向研发部门的需求，作为产品研发数据的过程管理以及交付、发布工具，支持企业内各部门查询、使用</a:t>
            </a:r>
            <a:r>
              <a:rPr lang="en-US" altLang="zh-CN" sz="2000" b="1" dirty="0"/>
              <a:t>CAD</a:t>
            </a:r>
            <a:r>
              <a:rPr lang="zh-CN" altLang="en-US" sz="2000" b="1" dirty="0"/>
              <a:t>数模、图纸的相关应用需求</a:t>
            </a:r>
            <a:endParaRPr lang="zh-CN" altLang="en-US" sz="2000" b="1" dirty="0"/>
          </a:p>
        </p:txBody>
      </p:sp>
      <p:sp>
        <p:nvSpPr>
          <p:cNvPr id="1049840" name="Rectangle 2"/>
          <p:cNvSpPr>
            <a:spLocks noChangeArrowheads="1"/>
          </p:cNvSpPr>
          <p:nvPr/>
        </p:nvSpPr>
        <p:spPr bwMode="auto">
          <a:xfrm>
            <a:off x="2580931" y="5178933"/>
            <a:ext cx="2266098" cy="1376849"/>
          </a:xfrm>
          <a:prstGeom prst="rect">
            <a:avLst/>
          </a:prstGeom>
          <a:noFill/>
          <a:ln w="19050" algn="ctr">
            <a:solidFill>
              <a:schemeClr val="accent1"/>
            </a:solidFill>
            <a:prstDash val="dash"/>
            <a:miter lim="800000"/>
          </a:ln>
          <a:effectLst/>
        </p:spPr>
        <p:txBody>
          <a:bodyPr wrap="none" lIns="45720" rIns="45720" anchor="ctr"/>
          <a:lstStyle/>
          <a:p>
            <a:pPr algn="ctr"/>
            <a:endParaRPr lang="zh-CN" altLang="en-US">
              <a:latin typeface="+mn-ea"/>
            </a:endParaRPr>
          </a:p>
        </p:txBody>
      </p:sp>
      <p:sp>
        <p:nvSpPr>
          <p:cNvPr id="1049841" name="Rectangle 4"/>
          <p:cNvSpPr>
            <a:spLocks noChangeArrowheads="1"/>
          </p:cNvSpPr>
          <p:nvPr/>
        </p:nvSpPr>
        <p:spPr bwMode="auto">
          <a:xfrm>
            <a:off x="3763243" y="1858296"/>
            <a:ext cx="1694181" cy="457200"/>
          </a:xfrm>
          <a:prstGeom prst="rect">
            <a:avLst/>
          </a:prstGeom>
          <a:noFill/>
          <a:ln>
            <a:noFill/>
          </a:ln>
          <a:effectLst>
            <a:prstShdw prst="shdw18" dist="17961" dir="13500000">
              <a:schemeClr val="accent1">
                <a:gamma/>
                <a:shade val="60000"/>
                <a:invGamma/>
              </a:schemeClr>
            </a:prstShdw>
          </a:effectLst>
        </p:spPr>
        <p:txBody>
          <a:bodyPr wrap="none">
            <a:spAutoFit/>
          </a:bodyPr>
          <a:lstStyle/>
          <a:p>
            <a:pPr algn="l" eaLnBrk="1" hangingPunct="1"/>
            <a:r>
              <a:rPr lang="zh-CN" altLang="en-US" dirty="0">
                <a:latin typeface="+mn-ea"/>
              </a:rPr>
              <a:t>产品</a:t>
            </a:r>
            <a:r>
              <a:rPr lang="en-US" altLang="zh-CN" dirty="0">
                <a:latin typeface="+mn-ea"/>
              </a:rPr>
              <a:t>/</a:t>
            </a:r>
            <a:r>
              <a:rPr lang="zh-CN" altLang="en-US" dirty="0">
                <a:latin typeface="+mn-ea"/>
              </a:rPr>
              <a:t>系列</a:t>
            </a:r>
            <a:r>
              <a:rPr lang="en-US" altLang="zh-CN" dirty="0">
                <a:latin typeface="+mn-ea"/>
              </a:rPr>
              <a:t>BOM</a:t>
            </a:r>
            <a:endParaRPr lang="en-US" altLang="zh-CN" dirty="0">
              <a:latin typeface="+mn-ea"/>
            </a:endParaRPr>
          </a:p>
        </p:txBody>
      </p:sp>
      <p:sp>
        <p:nvSpPr>
          <p:cNvPr id="1049842" name="Rectangle 5"/>
          <p:cNvSpPr>
            <a:spLocks noChangeArrowheads="1"/>
          </p:cNvSpPr>
          <p:nvPr/>
        </p:nvSpPr>
        <p:spPr bwMode="auto">
          <a:xfrm>
            <a:off x="905989" y="2857188"/>
            <a:ext cx="1182312" cy="377958"/>
          </a:xfrm>
          <a:prstGeom prst="rect">
            <a:avLst/>
          </a:prstGeom>
          <a:solidFill>
            <a:schemeClr val="accent1"/>
          </a:solidFill>
          <a:ln>
            <a:noFill/>
          </a:ln>
          <a:effectLst/>
        </p:spPr>
        <p:txBody>
          <a:bodyPr wrap="none" anchor="ctr"/>
          <a:lstStyle/>
          <a:p>
            <a:pPr algn="ctr" eaLnBrk="1" hangingPunct="1"/>
            <a:r>
              <a:rPr lang="zh-CN" altLang="en-US" sz="1400" b="1">
                <a:solidFill>
                  <a:schemeClr val="bg1"/>
                </a:solidFill>
                <a:latin typeface="+mn-ea"/>
              </a:rPr>
              <a:t>发动机模块</a:t>
            </a:r>
            <a:endParaRPr lang="zh-CN" altLang="en-US" sz="1400" b="1">
              <a:solidFill>
                <a:schemeClr val="bg1"/>
              </a:solidFill>
              <a:latin typeface="+mn-ea"/>
            </a:endParaRPr>
          </a:p>
        </p:txBody>
      </p:sp>
      <p:sp>
        <p:nvSpPr>
          <p:cNvPr id="1049843" name="Rectangle 6"/>
          <p:cNvSpPr>
            <a:spLocks noChangeArrowheads="1"/>
          </p:cNvSpPr>
          <p:nvPr/>
        </p:nvSpPr>
        <p:spPr bwMode="auto">
          <a:xfrm>
            <a:off x="2285353" y="2857188"/>
            <a:ext cx="1182312" cy="377958"/>
          </a:xfrm>
          <a:prstGeom prst="rect">
            <a:avLst/>
          </a:prstGeom>
          <a:solidFill>
            <a:schemeClr val="accent1"/>
          </a:solidFill>
          <a:ln>
            <a:noFill/>
          </a:ln>
          <a:effectLst/>
        </p:spPr>
        <p:txBody>
          <a:bodyPr wrap="none" anchor="ctr"/>
          <a:lstStyle/>
          <a:p>
            <a:pPr algn="ctr" eaLnBrk="1" hangingPunct="1"/>
            <a:r>
              <a:rPr lang="zh-CN" altLang="en-US" sz="1400" b="1">
                <a:solidFill>
                  <a:schemeClr val="bg1"/>
                </a:solidFill>
                <a:latin typeface="+mn-ea"/>
              </a:rPr>
              <a:t>变速箱模块</a:t>
            </a:r>
            <a:endParaRPr lang="zh-CN" altLang="en-US" sz="1400" b="1">
              <a:solidFill>
                <a:schemeClr val="bg1"/>
              </a:solidFill>
              <a:latin typeface="+mn-ea"/>
            </a:endParaRPr>
          </a:p>
        </p:txBody>
      </p:sp>
      <p:sp>
        <p:nvSpPr>
          <p:cNvPr id="1049844" name="Rectangle 7"/>
          <p:cNvSpPr>
            <a:spLocks noChangeArrowheads="1"/>
          </p:cNvSpPr>
          <p:nvPr/>
        </p:nvSpPr>
        <p:spPr bwMode="auto">
          <a:xfrm>
            <a:off x="3566191" y="2857188"/>
            <a:ext cx="1182312" cy="377958"/>
          </a:xfrm>
          <a:prstGeom prst="rect">
            <a:avLst/>
          </a:prstGeom>
          <a:solidFill>
            <a:schemeClr val="accent1"/>
          </a:solidFill>
          <a:ln>
            <a:noFill/>
          </a:ln>
          <a:effectLst/>
        </p:spPr>
        <p:txBody>
          <a:bodyPr wrap="none" anchor="ctr"/>
          <a:lstStyle/>
          <a:p>
            <a:pPr algn="ctr" eaLnBrk="1" hangingPunct="1"/>
            <a:r>
              <a:rPr lang="zh-CN" altLang="en-US" sz="1400" b="1">
                <a:solidFill>
                  <a:schemeClr val="bg1"/>
                </a:solidFill>
                <a:latin typeface="+mn-ea"/>
              </a:rPr>
              <a:t>车桥模块</a:t>
            </a:r>
            <a:endParaRPr lang="zh-CN" altLang="en-US" sz="1400" b="1">
              <a:solidFill>
                <a:schemeClr val="bg1"/>
              </a:solidFill>
              <a:latin typeface="+mn-ea"/>
            </a:endParaRPr>
          </a:p>
        </p:txBody>
      </p:sp>
      <p:sp>
        <p:nvSpPr>
          <p:cNvPr id="1049845" name="Rectangle 8"/>
          <p:cNvSpPr>
            <a:spLocks noChangeArrowheads="1"/>
          </p:cNvSpPr>
          <p:nvPr/>
        </p:nvSpPr>
        <p:spPr bwMode="auto">
          <a:xfrm>
            <a:off x="4847029" y="2857188"/>
            <a:ext cx="1182312" cy="377958"/>
          </a:xfrm>
          <a:prstGeom prst="rect">
            <a:avLst/>
          </a:prstGeom>
          <a:solidFill>
            <a:schemeClr val="accent1"/>
          </a:solidFill>
          <a:ln>
            <a:noFill/>
          </a:ln>
          <a:effectLst/>
        </p:spPr>
        <p:txBody>
          <a:bodyPr wrap="none" anchor="ctr"/>
          <a:lstStyle/>
          <a:p>
            <a:pPr algn="ctr" eaLnBrk="1" hangingPunct="1"/>
            <a:r>
              <a:rPr lang="zh-CN" altLang="en-US" sz="1400" b="1">
                <a:solidFill>
                  <a:schemeClr val="bg1"/>
                </a:solidFill>
                <a:latin typeface="+mn-ea"/>
              </a:rPr>
              <a:t>驾驶室模块</a:t>
            </a:r>
            <a:endParaRPr lang="zh-CN" altLang="en-US" sz="1400" b="1">
              <a:solidFill>
                <a:schemeClr val="bg1"/>
              </a:solidFill>
              <a:latin typeface="+mn-ea"/>
            </a:endParaRPr>
          </a:p>
        </p:txBody>
      </p:sp>
      <p:sp>
        <p:nvSpPr>
          <p:cNvPr id="1049846" name="Rectangle 9"/>
          <p:cNvSpPr>
            <a:spLocks noChangeArrowheads="1"/>
          </p:cNvSpPr>
          <p:nvPr/>
        </p:nvSpPr>
        <p:spPr bwMode="auto">
          <a:xfrm>
            <a:off x="6127868" y="2857188"/>
            <a:ext cx="985260" cy="377958"/>
          </a:xfrm>
          <a:prstGeom prst="rect">
            <a:avLst/>
          </a:prstGeom>
          <a:solidFill>
            <a:schemeClr val="accent1"/>
          </a:solidFill>
          <a:ln>
            <a:noFill/>
          </a:ln>
          <a:effectLst/>
        </p:spPr>
        <p:txBody>
          <a:bodyPr wrap="none" anchor="ctr"/>
          <a:lstStyle/>
          <a:p>
            <a:pPr algn="ctr" eaLnBrk="1" hangingPunct="1"/>
            <a:r>
              <a:rPr lang="en-US" altLang="zh-CN" sz="1400" b="1">
                <a:solidFill>
                  <a:schemeClr val="bg1"/>
                </a:solidFill>
                <a:latin typeface="+mn-ea"/>
              </a:rPr>
              <a:t>……</a:t>
            </a:r>
            <a:endParaRPr lang="en-US" altLang="zh-CN" sz="1400" b="1">
              <a:solidFill>
                <a:schemeClr val="bg1"/>
              </a:solidFill>
              <a:latin typeface="+mn-ea"/>
            </a:endParaRPr>
          </a:p>
        </p:txBody>
      </p:sp>
      <p:cxnSp>
        <p:nvCxnSpPr>
          <p:cNvPr id="3145746" name="AutoShape 10"/>
          <p:cNvCxnSpPr>
            <a:cxnSpLocks noChangeShapeType="1"/>
            <a:stCxn id="1049841" idx="2"/>
            <a:endCxn id="1049842" idx="0"/>
          </p:cNvCxnSpPr>
          <p:nvPr/>
        </p:nvCxnSpPr>
        <p:spPr bwMode="auto">
          <a:xfrm flipH="1">
            <a:off x="1497145" y="2227628"/>
            <a:ext cx="3148712" cy="629560"/>
          </a:xfrm>
          <a:prstGeom prst="straightConnector1">
            <a:avLst/>
          </a:prstGeom>
          <a:noFill/>
          <a:ln w="9525">
            <a:solidFill>
              <a:schemeClr val="tx1"/>
            </a:solidFill>
            <a:round/>
            <a:tailEnd type="triangle" w="med" len="med"/>
          </a:ln>
          <a:effectLst/>
        </p:spPr>
      </p:cxnSp>
      <p:cxnSp>
        <p:nvCxnSpPr>
          <p:cNvPr id="3145747" name="AutoShape 11"/>
          <p:cNvCxnSpPr>
            <a:cxnSpLocks noChangeShapeType="1"/>
            <a:stCxn id="1049841" idx="2"/>
            <a:endCxn id="1049843" idx="0"/>
          </p:cNvCxnSpPr>
          <p:nvPr/>
        </p:nvCxnSpPr>
        <p:spPr bwMode="auto">
          <a:xfrm flipH="1">
            <a:off x="2876509" y="2227628"/>
            <a:ext cx="1769348" cy="629560"/>
          </a:xfrm>
          <a:prstGeom prst="straightConnector1">
            <a:avLst/>
          </a:prstGeom>
          <a:noFill/>
          <a:ln w="9525">
            <a:solidFill>
              <a:schemeClr val="tx1"/>
            </a:solidFill>
            <a:round/>
            <a:tailEnd type="triangle" w="med" len="med"/>
          </a:ln>
          <a:effectLst/>
        </p:spPr>
      </p:cxnSp>
      <p:cxnSp>
        <p:nvCxnSpPr>
          <p:cNvPr id="3145748" name="AutoShape 12"/>
          <p:cNvCxnSpPr>
            <a:cxnSpLocks noChangeShapeType="1"/>
            <a:stCxn id="1049841" idx="2"/>
            <a:endCxn id="1049844" idx="0"/>
          </p:cNvCxnSpPr>
          <p:nvPr/>
        </p:nvCxnSpPr>
        <p:spPr bwMode="auto">
          <a:xfrm flipH="1">
            <a:off x="4157347" y="2227628"/>
            <a:ext cx="488510" cy="629560"/>
          </a:xfrm>
          <a:prstGeom prst="straightConnector1">
            <a:avLst/>
          </a:prstGeom>
          <a:noFill/>
          <a:ln w="9525">
            <a:solidFill>
              <a:schemeClr val="tx1"/>
            </a:solidFill>
            <a:round/>
            <a:tailEnd type="triangle" w="med" len="med"/>
          </a:ln>
          <a:effectLst/>
        </p:spPr>
      </p:cxnSp>
      <p:cxnSp>
        <p:nvCxnSpPr>
          <p:cNvPr id="3145749" name="AutoShape 13"/>
          <p:cNvCxnSpPr>
            <a:cxnSpLocks noChangeShapeType="1"/>
            <a:stCxn id="1049841" idx="2"/>
            <a:endCxn id="1049845" idx="0"/>
          </p:cNvCxnSpPr>
          <p:nvPr/>
        </p:nvCxnSpPr>
        <p:spPr bwMode="auto">
          <a:xfrm>
            <a:off x="4645857" y="2227628"/>
            <a:ext cx="792328" cy="629560"/>
          </a:xfrm>
          <a:prstGeom prst="straightConnector1">
            <a:avLst/>
          </a:prstGeom>
          <a:noFill/>
          <a:ln w="9525">
            <a:solidFill>
              <a:schemeClr val="tx1"/>
            </a:solidFill>
            <a:round/>
            <a:tailEnd type="triangle" w="med" len="med"/>
          </a:ln>
          <a:effectLst/>
        </p:spPr>
      </p:cxnSp>
      <p:cxnSp>
        <p:nvCxnSpPr>
          <p:cNvPr id="3145750" name="AutoShape 14"/>
          <p:cNvCxnSpPr>
            <a:cxnSpLocks noChangeShapeType="1"/>
            <a:stCxn id="1049841" idx="2"/>
            <a:endCxn id="1049846" idx="0"/>
          </p:cNvCxnSpPr>
          <p:nvPr/>
        </p:nvCxnSpPr>
        <p:spPr bwMode="auto">
          <a:xfrm>
            <a:off x="4645857" y="2227628"/>
            <a:ext cx="1974641" cy="629560"/>
          </a:xfrm>
          <a:prstGeom prst="straightConnector1">
            <a:avLst/>
          </a:prstGeom>
          <a:noFill/>
          <a:ln w="9525">
            <a:solidFill>
              <a:schemeClr val="tx1"/>
            </a:solidFill>
            <a:round/>
            <a:tailEnd type="triangle" w="med" len="med"/>
          </a:ln>
          <a:effectLst/>
        </p:spPr>
      </p:cxnSp>
      <p:sp>
        <p:nvSpPr>
          <p:cNvPr id="1049847" name="Oval 15"/>
          <p:cNvSpPr>
            <a:spLocks noChangeArrowheads="1"/>
          </p:cNvSpPr>
          <p:nvPr/>
        </p:nvSpPr>
        <p:spPr bwMode="auto">
          <a:xfrm>
            <a:off x="610411"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dirty="0">
                <a:latin typeface="+mn-ea"/>
              </a:rPr>
              <a:t>P1</a:t>
            </a:r>
            <a:endParaRPr lang="en-US" altLang="zh-CN" sz="1200" dirty="0">
              <a:latin typeface="+mn-ea"/>
            </a:endParaRPr>
          </a:p>
        </p:txBody>
      </p:sp>
      <p:sp>
        <p:nvSpPr>
          <p:cNvPr id="1049848" name="Oval 16"/>
          <p:cNvSpPr>
            <a:spLocks noChangeArrowheads="1"/>
          </p:cNvSpPr>
          <p:nvPr/>
        </p:nvSpPr>
        <p:spPr bwMode="auto">
          <a:xfrm>
            <a:off x="1201567"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P2</a:t>
            </a:r>
            <a:endParaRPr lang="en-US" altLang="zh-CN" sz="1200">
              <a:latin typeface="+mn-ea"/>
            </a:endParaRPr>
          </a:p>
        </p:txBody>
      </p:sp>
      <p:sp>
        <p:nvSpPr>
          <p:cNvPr id="1049849" name="Oval 17"/>
          <p:cNvSpPr>
            <a:spLocks noChangeArrowheads="1"/>
          </p:cNvSpPr>
          <p:nvPr/>
        </p:nvSpPr>
        <p:spPr bwMode="auto">
          <a:xfrm>
            <a:off x="1694197"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P10</a:t>
            </a:r>
            <a:endParaRPr lang="en-US" altLang="zh-CN" sz="1200">
              <a:latin typeface="+mn-ea"/>
            </a:endParaRPr>
          </a:p>
        </p:txBody>
      </p:sp>
      <p:cxnSp>
        <p:nvCxnSpPr>
          <p:cNvPr id="3145751" name="AutoShape 18"/>
          <p:cNvCxnSpPr>
            <a:cxnSpLocks noChangeShapeType="1"/>
            <a:stCxn id="1049842" idx="2"/>
            <a:endCxn id="1049847" idx="0"/>
          </p:cNvCxnSpPr>
          <p:nvPr/>
        </p:nvCxnSpPr>
        <p:spPr bwMode="auto">
          <a:xfrm flipH="1">
            <a:off x="807463" y="3235146"/>
            <a:ext cx="689682" cy="323964"/>
          </a:xfrm>
          <a:prstGeom prst="straightConnector1">
            <a:avLst/>
          </a:prstGeom>
          <a:noFill/>
          <a:ln w="9525">
            <a:solidFill>
              <a:schemeClr val="tx1"/>
            </a:solidFill>
            <a:round/>
            <a:tailEnd type="triangle" w="med" len="med"/>
          </a:ln>
          <a:effectLst/>
        </p:spPr>
      </p:cxnSp>
      <p:cxnSp>
        <p:nvCxnSpPr>
          <p:cNvPr id="3145752" name="AutoShape 19"/>
          <p:cNvCxnSpPr>
            <a:cxnSpLocks noChangeShapeType="1"/>
            <a:stCxn id="1049842" idx="2"/>
            <a:endCxn id="1049848" idx="0"/>
          </p:cNvCxnSpPr>
          <p:nvPr/>
        </p:nvCxnSpPr>
        <p:spPr bwMode="auto">
          <a:xfrm flipH="1">
            <a:off x="1398619" y="3235146"/>
            <a:ext cx="98526" cy="323964"/>
          </a:xfrm>
          <a:prstGeom prst="straightConnector1">
            <a:avLst/>
          </a:prstGeom>
          <a:noFill/>
          <a:ln w="9525">
            <a:solidFill>
              <a:schemeClr val="tx1"/>
            </a:solidFill>
            <a:round/>
            <a:tailEnd type="triangle" w="med" len="med"/>
          </a:ln>
          <a:effectLst/>
        </p:spPr>
      </p:cxnSp>
      <p:cxnSp>
        <p:nvCxnSpPr>
          <p:cNvPr id="3145753" name="AutoShape 20"/>
          <p:cNvCxnSpPr>
            <a:cxnSpLocks noChangeShapeType="1"/>
            <a:endCxn id="1049849" idx="0"/>
          </p:cNvCxnSpPr>
          <p:nvPr/>
        </p:nvCxnSpPr>
        <p:spPr bwMode="auto">
          <a:xfrm>
            <a:off x="1497145" y="3235145"/>
            <a:ext cx="394104" cy="323965"/>
          </a:xfrm>
          <a:prstGeom prst="straightConnector1">
            <a:avLst/>
          </a:prstGeom>
          <a:noFill/>
          <a:ln w="9525">
            <a:solidFill>
              <a:schemeClr val="tx1"/>
            </a:solidFill>
            <a:round/>
            <a:tailEnd type="triangle" w="med" len="med"/>
          </a:ln>
          <a:effectLst/>
        </p:spPr>
      </p:cxnSp>
      <p:sp>
        <p:nvSpPr>
          <p:cNvPr id="1049850" name="Oval 21"/>
          <p:cNvSpPr>
            <a:spLocks noChangeArrowheads="1"/>
          </p:cNvSpPr>
          <p:nvPr/>
        </p:nvSpPr>
        <p:spPr bwMode="auto">
          <a:xfrm>
            <a:off x="2186827"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P3</a:t>
            </a:r>
            <a:endParaRPr lang="en-US" altLang="zh-CN" sz="1200">
              <a:latin typeface="+mn-ea"/>
            </a:endParaRPr>
          </a:p>
        </p:txBody>
      </p:sp>
      <p:sp>
        <p:nvSpPr>
          <p:cNvPr id="1049851" name="Oval 22"/>
          <p:cNvSpPr>
            <a:spLocks noChangeArrowheads="1"/>
          </p:cNvSpPr>
          <p:nvPr/>
        </p:nvSpPr>
        <p:spPr bwMode="auto">
          <a:xfrm>
            <a:off x="2777983"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P4</a:t>
            </a:r>
            <a:endParaRPr lang="en-US" altLang="zh-CN" sz="1200">
              <a:latin typeface="+mn-ea"/>
            </a:endParaRPr>
          </a:p>
        </p:txBody>
      </p:sp>
      <p:sp>
        <p:nvSpPr>
          <p:cNvPr id="1049852" name="Oval 23"/>
          <p:cNvSpPr>
            <a:spLocks noChangeArrowheads="1"/>
          </p:cNvSpPr>
          <p:nvPr/>
        </p:nvSpPr>
        <p:spPr bwMode="auto">
          <a:xfrm>
            <a:off x="3270613"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P9</a:t>
            </a:r>
            <a:endParaRPr lang="en-US" altLang="zh-CN" sz="1200">
              <a:latin typeface="+mn-ea"/>
            </a:endParaRPr>
          </a:p>
        </p:txBody>
      </p:sp>
      <p:cxnSp>
        <p:nvCxnSpPr>
          <p:cNvPr id="3145754" name="AutoShape 24"/>
          <p:cNvCxnSpPr>
            <a:cxnSpLocks noChangeShapeType="1"/>
            <a:stCxn id="1049843" idx="2"/>
            <a:endCxn id="1049850" idx="0"/>
          </p:cNvCxnSpPr>
          <p:nvPr/>
        </p:nvCxnSpPr>
        <p:spPr bwMode="auto">
          <a:xfrm flipH="1">
            <a:off x="2383879" y="3235146"/>
            <a:ext cx="492630" cy="323964"/>
          </a:xfrm>
          <a:prstGeom prst="straightConnector1">
            <a:avLst/>
          </a:prstGeom>
          <a:noFill/>
          <a:ln w="9525">
            <a:solidFill>
              <a:schemeClr val="tx1"/>
            </a:solidFill>
            <a:round/>
            <a:tailEnd type="triangle" w="med" len="med"/>
          </a:ln>
          <a:effectLst/>
        </p:spPr>
      </p:cxnSp>
      <p:cxnSp>
        <p:nvCxnSpPr>
          <p:cNvPr id="3145755" name="AutoShape 25"/>
          <p:cNvCxnSpPr>
            <a:cxnSpLocks noChangeShapeType="1"/>
            <a:endCxn id="1049851" idx="0"/>
          </p:cNvCxnSpPr>
          <p:nvPr/>
        </p:nvCxnSpPr>
        <p:spPr bwMode="auto">
          <a:xfrm>
            <a:off x="2876509" y="3235145"/>
            <a:ext cx="98526" cy="323965"/>
          </a:xfrm>
          <a:prstGeom prst="straightConnector1">
            <a:avLst/>
          </a:prstGeom>
          <a:noFill/>
          <a:ln w="9525">
            <a:solidFill>
              <a:schemeClr val="tx1"/>
            </a:solidFill>
            <a:round/>
            <a:tailEnd type="triangle" w="med" len="med"/>
          </a:ln>
          <a:effectLst/>
        </p:spPr>
      </p:cxnSp>
      <p:cxnSp>
        <p:nvCxnSpPr>
          <p:cNvPr id="3145756" name="AutoShape 26"/>
          <p:cNvCxnSpPr>
            <a:cxnSpLocks noChangeShapeType="1"/>
            <a:endCxn id="1049852" idx="0"/>
          </p:cNvCxnSpPr>
          <p:nvPr/>
        </p:nvCxnSpPr>
        <p:spPr bwMode="auto">
          <a:xfrm>
            <a:off x="2876509" y="3235145"/>
            <a:ext cx="591156" cy="323965"/>
          </a:xfrm>
          <a:prstGeom prst="straightConnector1">
            <a:avLst/>
          </a:prstGeom>
          <a:noFill/>
          <a:ln w="9525">
            <a:solidFill>
              <a:schemeClr val="tx1"/>
            </a:solidFill>
            <a:round/>
            <a:tailEnd type="triangle" w="med" len="med"/>
          </a:ln>
          <a:effectLst/>
        </p:spPr>
      </p:cxnSp>
      <p:sp>
        <p:nvSpPr>
          <p:cNvPr id="1049853" name="Oval 27"/>
          <p:cNvSpPr>
            <a:spLocks noChangeArrowheads="1"/>
          </p:cNvSpPr>
          <p:nvPr/>
        </p:nvSpPr>
        <p:spPr bwMode="auto">
          <a:xfrm>
            <a:off x="3763243"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P5</a:t>
            </a:r>
            <a:endParaRPr lang="en-US" altLang="zh-CN" sz="1200">
              <a:latin typeface="+mn-ea"/>
            </a:endParaRPr>
          </a:p>
        </p:txBody>
      </p:sp>
      <p:sp>
        <p:nvSpPr>
          <p:cNvPr id="1049854" name="Oval 28"/>
          <p:cNvSpPr>
            <a:spLocks noChangeArrowheads="1"/>
          </p:cNvSpPr>
          <p:nvPr/>
        </p:nvSpPr>
        <p:spPr bwMode="auto">
          <a:xfrm>
            <a:off x="4255873"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P6</a:t>
            </a:r>
            <a:endParaRPr lang="en-US" altLang="zh-CN" sz="1200">
              <a:latin typeface="+mn-ea"/>
            </a:endParaRPr>
          </a:p>
        </p:txBody>
      </p:sp>
      <p:cxnSp>
        <p:nvCxnSpPr>
          <p:cNvPr id="3145757" name="AutoShape 29"/>
          <p:cNvCxnSpPr>
            <a:cxnSpLocks noChangeShapeType="1"/>
            <a:stCxn id="1049844" idx="2"/>
            <a:endCxn id="1049853" idx="0"/>
          </p:cNvCxnSpPr>
          <p:nvPr/>
        </p:nvCxnSpPr>
        <p:spPr bwMode="auto">
          <a:xfrm flipH="1">
            <a:off x="3960295" y="3235146"/>
            <a:ext cx="197052" cy="323964"/>
          </a:xfrm>
          <a:prstGeom prst="straightConnector1">
            <a:avLst/>
          </a:prstGeom>
          <a:noFill/>
          <a:ln w="9525">
            <a:solidFill>
              <a:schemeClr val="tx1"/>
            </a:solidFill>
            <a:round/>
            <a:tailEnd type="triangle" w="med" len="med"/>
          </a:ln>
          <a:effectLst/>
        </p:spPr>
      </p:cxnSp>
      <p:cxnSp>
        <p:nvCxnSpPr>
          <p:cNvPr id="3145758" name="AutoShape 30"/>
          <p:cNvCxnSpPr>
            <a:cxnSpLocks noChangeShapeType="1"/>
            <a:endCxn id="1049854" idx="0"/>
          </p:cNvCxnSpPr>
          <p:nvPr/>
        </p:nvCxnSpPr>
        <p:spPr bwMode="auto">
          <a:xfrm>
            <a:off x="4157347" y="3235145"/>
            <a:ext cx="295578" cy="323965"/>
          </a:xfrm>
          <a:prstGeom prst="straightConnector1">
            <a:avLst/>
          </a:prstGeom>
          <a:noFill/>
          <a:ln w="9525">
            <a:solidFill>
              <a:schemeClr val="tx1"/>
            </a:solidFill>
            <a:round/>
            <a:tailEnd type="triangle" w="med" len="med"/>
          </a:ln>
          <a:effectLst/>
        </p:spPr>
      </p:cxnSp>
      <p:sp>
        <p:nvSpPr>
          <p:cNvPr id="1049855" name="Oval 31"/>
          <p:cNvSpPr>
            <a:spLocks noChangeArrowheads="1"/>
          </p:cNvSpPr>
          <p:nvPr/>
        </p:nvSpPr>
        <p:spPr bwMode="auto">
          <a:xfrm>
            <a:off x="4847029"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P7</a:t>
            </a:r>
            <a:endParaRPr lang="en-US" altLang="zh-CN" sz="1200">
              <a:latin typeface="+mn-ea"/>
            </a:endParaRPr>
          </a:p>
        </p:txBody>
      </p:sp>
      <p:sp>
        <p:nvSpPr>
          <p:cNvPr id="1049856" name="Oval 32"/>
          <p:cNvSpPr>
            <a:spLocks noChangeArrowheads="1"/>
          </p:cNvSpPr>
          <p:nvPr/>
        </p:nvSpPr>
        <p:spPr bwMode="auto">
          <a:xfrm>
            <a:off x="5438185"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P8</a:t>
            </a:r>
            <a:endParaRPr lang="en-US" altLang="zh-CN" sz="1200">
              <a:latin typeface="+mn-ea"/>
            </a:endParaRPr>
          </a:p>
        </p:txBody>
      </p:sp>
      <p:sp>
        <p:nvSpPr>
          <p:cNvPr id="1049857" name="Oval 33"/>
          <p:cNvSpPr>
            <a:spLocks noChangeArrowheads="1"/>
          </p:cNvSpPr>
          <p:nvPr/>
        </p:nvSpPr>
        <p:spPr bwMode="auto">
          <a:xfrm>
            <a:off x="5930815" y="3559110"/>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P11</a:t>
            </a:r>
            <a:endParaRPr lang="en-US" altLang="zh-CN" sz="1200">
              <a:latin typeface="+mn-ea"/>
            </a:endParaRPr>
          </a:p>
        </p:txBody>
      </p:sp>
      <p:cxnSp>
        <p:nvCxnSpPr>
          <p:cNvPr id="3145759" name="AutoShape 34"/>
          <p:cNvCxnSpPr>
            <a:cxnSpLocks noChangeShapeType="1"/>
            <a:stCxn id="1049845" idx="2"/>
            <a:endCxn id="1049855" idx="0"/>
          </p:cNvCxnSpPr>
          <p:nvPr/>
        </p:nvCxnSpPr>
        <p:spPr bwMode="auto">
          <a:xfrm flipH="1">
            <a:off x="5044081" y="3235146"/>
            <a:ext cx="394104" cy="323964"/>
          </a:xfrm>
          <a:prstGeom prst="straightConnector1">
            <a:avLst/>
          </a:prstGeom>
          <a:noFill/>
          <a:ln w="9525">
            <a:solidFill>
              <a:schemeClr val="tx1"/>
            </a:solidFill>
            <a:round/>
            <a:tailEnd type="triangle" w="med" len="med"/>
          </a:ln>
          <a:effectLst/>
        </p:spPr>
      </p:cxnSp>
      <p:cxnSp>
        <p:nvCxnSpPr>
          <p:cNvPr id="3145760" name="AutoShape 35"/>
          <p:cNvCxnSpPr>
            <a:cxnSpLocks noChangeShapeType="1"/>
            <a:endCxn id="1049856" idx="0"/>
          </p:cNvCxnSpPr>
          <p:nvPr/>
        </p:nvCxnSpPr>
        <p:spPr bwMode="auto">
          <a:xfrm>
            <a:off x="5438185" y="3235145"/>
            <a:ext cx="197052" cy="323965"/>
          </a:xfrm>
          <a:prstGeom prst="straightConnector1">
            <a:avLst/>
          </a:prstGeom>
          <a:noFill/>
          <a:ln w="9525">
            <a:solidFill>
              <a:schemeClr val="tx1"/>
            </a:solidFill>
            <a:round/>
            <a:tailEnd type="triangle" w="med" len="med"/>
          </a:ln>
          <a:effectLst/>
        </p:spPr>
      </p:cxnSp>
      <p:cxnSp>
        <p:nvCxnSpPr>
          <p:cNvPr id="3145761" name="AutoShape 36"/>
          <p:cNvCxnSpPr>
            <a:cxnSpLocks noChangeShapeType="1"/>
            <a:endCxn id="1049857" idx="0"/>
          </p:cNvCxnSpPr>
          <p:nvPr/>
        </p:nvCxnSpPr>
        <p:spPr bwMode="auto">
          <a:xfrm>
            <a:off x="5438185" y="3235145"/>
            <a:ext cx="689682" cy="323965"/>
          </a:xfrm>
          <a:prstGeom prst="straightConnector1">
            <a:avLst/>
          </a:prstGeom>
          <a:noFill/>
          <a:ln w="9525">
            <a:solidFill>
              <a:schemeClr val="tx1"/>
            </a:solidFill>
            <a:round/>
            <a:tailEnd type="triangle" w="med" len="med"/>
          </a:ln>
          <a:effectLst/>
        </p:spPr>
      </p:cxnSp>
      <p:sp>
        <p:nvSpPr>
          <p:cNvPr id="1049858" name="Oval 37"/>
          <p:cNvSpPr>
            <a:spLocks noChangeArrowheads="1"/>
          </p:cNvSpPr>
          <p:nvPr/>
        </p:nvSpPr>
        <p:spPr bwMode="auto">
          <a:xfrm>
            <a:off x="314833" y="4531003"/>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P20</a:t>
            </a:r>
            <a:endParaRPr lang="en-US" altLang="zh-CN" sz="1200">
              <a:latin typeface="+mn-ea"/>
            </a:endParaRPr>
          </a:p>
        </p:txBody>
      </p:sp>
      <p:sp>
        <p:nvSpPr>
          <p:cNvPr id="1049859" name="Oval 38"/>
          <p:cNvSpPr>
            <a:spLocks noChangeArrowheads="1"/>
          </p:cNvSpPr>
          <p:nvPr/>
        </p:nvSpPr>
        <p:spPr bwMode="auto">
          <a:xfrm>
            <a:off x="905989" y="4531003"/>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P21</a:t>
            </a:r>
            <a:endParaRPr lang="en-US" altLang="zh-CN" sz="1200">
              <a:latin typeface="+mn-ea"/>
            </a:endParaRPr>
          </a:p>
        </p:txBody>
      </p:sp>
      <p:cxnSp>
        <p:nvCxnSpPr>
          <p:cNvPr id="3145762" name="AutoShape 39"/>
          <p:cNvCxnSpPr>
            <a:cxnSpLocks noChangeShapeType="1"/>
            <a:stCxn id="1049847" idx="4"/>
            <a:endCxn id="1049858" idx="0"/>
          </p:cNvCxnSpPr>
          <p:nvPr/>
        </p:nvCxnSpPr>
        <p:spPr bwMode="auto">
          <a:xfrm flipH="1">
            <a:off x="511885" y="3883074"/>
            <a:ext cx="295578" cy="647929"/>
          </a:xfrm>
          <a:prstGeom prst="straightConnector1">
            <a:avLst/>
          </a:prstGeom>
          <a:noFill/>
          <a:ln w="9525">
            <a:solidFill>
              <a:schemeClr val="tx1"/>
            </a:solidFill>
            <a:round/>
            <a:tailEnd type="triangle" w="med" len="med"/>
          </a:ln>
          <a:effectLst/>
        </p:spPr>
      </p:cxnSp>
      <p:cxnSp>
        <p:nvCxnSpPr>
          <p:cNvPr id="3145763" name="AutoShape 40"/>
          <p:cNvCxnSpPr>
            <a:cxnSpLocks noChangeShapeType="1"/>
            <a:stCxn id="1049847" idx="4"/>
            <a:endCxn id="1049859" idx="0"/>
          </p:cNvCxnSpPr>
          <p:nvPr/>
        </p:nvCxnSpPr>
        <p:spPr bwMode="auto">
          <a:xfrm>
            <a:off x="807463" y="3883074"/>
            <a:ext cx="295578" cy="647929"/>
          </a:xfrm>
          <a:prstGeom prst="straightConnector1">
            <a:avLst/>
          </a:prstGeom>
          <a:noFill/>
          <a:ln w="9525">
            <a:solidFill>
              <a:schemeClr val="tx1"/>
            </a:solidFill>
            <a:round/>
            <a:tailEnd type="triangle" w="med" len="med"/>
          </a:ln>
          <a:effectLst/>
        </p:spPr>
      </p:cxnSp>
      <p:sp>
        <p:nvSpPr>
          <p:cNvPr id="1049860" name="Oval 41"/>
          <p:cNvSpPr>
            <a:spLocks noChangeArrowheads="1"/>
          </p:cNvSpPr>
          <p:nvPr/>
        </p:nvSpPr>
        <p:spPr bwMode="auto">
          <a:xfrm>
            <a:off x="1497145" y="4531003"/>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P22</a:t>
            </a:r>
            <a:endParaRPr lang="en-US" altLang="zh-CN" sz="1200">
              <a:latin typeface="+mn-ea"/>
            </a:endParaRPr>
          </a:p>
        </p:txBody>
      </p:sp>
      <p:sp>
        <p:nvSpPr>
          <p:cNvPr id="1049861" name="Oval 42"/>
          <p:cNvSpPr>
            <a:spLocks noChangeArrowheads="1"/>
          </p:cNvSpPr>
          <p:nvPr/>
        </p:nvSpPr>
        <p:spPr bwMode="auto">
          <a:xfrm>
            <a:off x="2088301" y="4531003"/>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P23</a:t>
            </a:r>
            <a:endParaRPr lang="en-US" altLang="zh-CN" sz="1200">
              <a:latin typeface="+mn-ea"/>
            </a:endParaRPr>
          </a:p>
        </p:txBody>
      </p:sp>
      <p:cxnSp>
        <p:nvCxnSpPr>
          <p:cNvPr id="3145764" name="AutoShape 43"/>
          <p:cNvCxnSpPr>
            <a:cxnSpLocks noChangeShapeType="1"/>
            <a:stCxn id="1049848" idx="4"/>
            <a:endCxn id="1049860" idx="0"/>
          </p:cNvCxnSpPr>
          <p:nvPr/>
        </p:nvCxnSpPr>
        <p:spPr bwMode="auto">
          <a:xfrm>
            <a:off x="1398619" y="3883074"/>
            <a:ext cx="295578" cy="647929"/>
          </a:xfrm>
          <a:prstGeom prst="straightConnector1">
            <a:avLst/>
          </a:prstGeom>
          <a:noFill/>
          <a:ln w="9525">
            <a:solidFill>
              <a:schemeClr val="tx1"/>
            </a:solidFill>
            <a:round/>
            <a:tailEnd type="triangle" w="med" len="med"/>
          </a:ln>
          <a:effectLst/>
        </p:spPr>
      </p:cxnSp>
      <p:cxnSp>
        <p:nvCxnSpPr>
          <p:cNvPr id="3145765" name="AutoShape 44"/>
          <p:cNvCxnSpPr>
            <a:cxnSpLocks noChangeShapeType="1"/>
            <a:stCxn id="1049848" idx="4"/>
            <a:endCxn id="1049861" idx="0"/>
          </p:cNvCxnSpPr>
          <p:nvPr/>
        </p:nvCxnSpPr>
        <p:spPr bwMode="auto">
          <a:xfrm>
            <a:off x="1398619" y="3883074"/>
            <a:ext cx="886734" cy="647929"/>
          </a:xfrm>
          <a:prstGeom prst="straightConnector1">
            <a:avLst/>
          </a:prstGeom>
          <a:noFill/>
          <a:ln w="9525">
            <a:solidFill>
              <a:schemeClr val="tx1"/>
            </a:solidFill>
            <a:round/>
            <a:tailEnd type="triangle" w="med" len="med"/>
          </a:ln>
          <a:effectLst/>
        </p:spPr>
      </p:cxnSp>
      <p:sp>
        <p:nvSpPr>
          <p:cNvPr id="1049862" name="Oval 45"/>
          <p:cNvSpPr>
            <a:spLocks noChangeArrowheads="1"/>
          </p:cNvSpPr>
          <p:nvPr/>
        </p:nvSpPr>
        <p:spPr bwMode="auto">
          <a:xfrm>
            <a:off x="3270613" y="4531003"/>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P24</a:t>
            </a:r>
            <a:endParaRPr lang="en-US" altLang="zh-CN" sz="1200">
              <a:latin typeface="+mn-ea"/>
            </a:endParaRPr>
          </a:p>
        </p:txBody>
      </p:sp>
      <p:sp>
        <p:nvSpPr>
          <p:cNvPr id="1049863" name="Oval 46"/>
          <p:cNvSpPr>
            <a:spLocks noChangeArrowheads="1"/>
          </p:cNvSpPr>
          <p:nvPr/>
        </p:nvSpPr>
        <p:spPr bwMode="auto">
          <a:xfrm>
            <a:off x="3861769" y="4531003"/>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P25</a:t>
            </a:r>
            <a:endParaRPr lang="en-US" altLang="zh-CN" sz="1200">
              <a:latin typeface="+mn-ea"/>
            </a:endParaRPr>
          </a:p>
        </p:txBody>
      </p:sp>
      <p:cxnSp>
        <p:nvCxnSpPr>
          <p:cNvPr id="3145766" name="AutoShape 47"/>
          <p:cNvCxnSpPr>
            <a:cxnSpLocks noChangeShapeType="1"/>
            <a:stCxn id="1049853" idx="4"/>
            <a:endCxn id="1049862" idx="0"/>
          </p:cNvCxnSpPr>
          <p:nvPr/>
        </p:nvCxnSpPr>
        <p:spPr bwMode="auto">
          <a:xfrm flipH="1">
            <a:off x="3467665" y="3883074"/>
            <a:ext cx="492630" cy="647929"/>
          </a:xfrm>
          <a:prstGeom prst="straightConnector1">
            <a:avLst/>
          </a:prstGeom>
          <a:noFill/>
          <a:ln w="9525">
            <a:solidFill>
              <a:schemeClr val="tx1"/>
            </a:solidFill>
            <a:round/>
            <a:tailEnd type="triangle" w="med" len="med"/>
          </a:ln>
          <a:effectLst/>
        </p:spPr>
      </p:cxnSp>
      <p:cxnSp>
        <p:nvCxnSpPr>
          <p:cNvPr id="3145767" name="AutoShape 48"/>
          <p:cNvCxnSpPr>
            <a:cxnSpLocks noChangeShapeType="1"/>
            <a:stCxn id="1049853" idx="4"/>
            <a:endCxn id="1049863" idx="0"/>
          </p:cNvCxnSpPr>
          <p:nvPr/>
        </p:nvCxnSpPr>
        <p:spPr bwMode="auto">
          <a:xfrm>
            <a:off x="3960295" y="3883074"/>
            <a:ext cx="98526" cy="647929"/>
          </a:xfrm>
          <a:prstGeom prst="straightConnector1">
            <a:avLst/>
          </a:prstGeom>
          <a:noFill/>
          <a:ln w="9525">
            <a:solidFill>
              <a:schemeClr val="tx1"/>
            </a:solidFill>
            <a:round/>
            <a:tailEnd type="triangle" w="med" len="med"/>
          </a:ln>
          <a:effectLst/>
        </p:spPr>
      </p:cxnSp>
      <p:sp>
        <p:nvSpPr>
          <p:cNvPr id="1049864" name="Oval 49"/>
          <p:cNvSpPr>
            <a:spLocks noChangeArrowheads="1"/>
          </p:cNvSpPr>
          <p:nvPr/>
        </p:nvSpPr>
        <p:spPr bwMode="auto">
          <a:xfrm>
            <a:off x="1004515" y="534091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P31</a:t>
            </a:r>
            <a:endParaRPr lang="en-US" altLang="zh-CN" sz="1200">
              <a:latin typeface="+mn-ea"/>
            </a:endParaRPr>
          </a:p>
        </p:txBody>
      </p:sp>
      <p:sp>
        <p:nvSpPr>
          <p:cNvPr id="1049865" name="Oval 50"/>
          <p:cNvSpPr>
            <a:spLocks noChangeArrowheads="1"/>
          </p:cNvSpPr>
          <p:nvPr/>
        </p:nvSpPr>
        <p:spPr bwMode="auto">
          <a:xfrm>
            <a:off x="1595671" y="534091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P32</a:t>
            </a:r>
            <a:endParaRPr lang="en-US" altLang="zh-CN" sz="1200">
              <a:latin typeface="+mn-ea"/>
            </a:endParaRPr>
          </a:p>
        </p:txBody>
      </p:sp>
      <p:sp>
        <p:nvSpPr>
          <p:cNvPr id="1049866" name="Oval 51"/>
          <p:cNvSpPr>
            <a:spLocks noChangeArrowheads="1"/>
          </p:cNvSpPr>
          <p:nvPr/>
        </p:nvSpPr>
        <p:spPr bwMode="auto">
          <a:xfrm>
            <a:off x="2088301" y="534091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P33</a:t>
            </a:r>
            <a:endParaRPr lang="en-US" altLang="zh-CN" sz="1200">
              <a:latin typeface="+mn-ea"/>
            </a:endParaRPr>
          </a:p>
        </p:txBody>
      </p:sp>
      <p:cxnSp>
        <p:nvCxnSpPr>
          <p:cNvPr id="3145768" name="AutoShape 52"/>
          <p:cNvCxnSpPr>
            <a:cxnSpLocks noChangeShapeType="1"/>
            <a:stCxn id="1049860" idx="4"/>
            <a:endCxn id="1049864" idx="0"/>
          </p:cNvCxnSpPr>
          <p:nvPr/>
        </p:nvCxnSpPr>
        <p:spPr bwMode="auto">
          <a:xfrm flipH="1">
            <a:off x="1201567" y="4854968"/>
            <a:ext cx="492630" cy="485947"/>
          </a:xfrm>
          <a:prstGeom prst="straightConnector1">
            <a:avLst/>
          </a:prstGeom>
          <a:noFill/>
          <a:ln w="9525">
            <a:solidFill>
              <a:schemeClr val="tx1"/>
            </a:solidFill>
            <a:round/>
            <a:tailEnd type="triangle" w="med" len="med"/>
          </a:ln>
          <a:effectLst/>
        </p:spPr>
      </p:cxnSp>
      <p:cxnSp>
        <p:nvCxnSpPr>
          <p:cNvPr id="3145769" name="AutoShape 53"/>
          <p:cNvCxnSpPr>
            <a:cxnSpLocks noChangeShapeType="1"/>
            <a:stCxn id="1049860" idx="4"/>
            <a:endCxn id="1049865" idx="0"/>
          </p:cNvCxnSpPr>
          <p:nvPr/>
        </p:nvCxnSpPr>
        <p:spPr bwMode="auto">
          <a:xfrm>
            <a:off x="1694197" y="4854968"/>
            <a:ext cx="98526" cy="485947"/>
          </a:xfrm>
          <a:prstGeom prst="straightConnector1">
            <a:avLst/>
          </a:prstGeom>
          <a:noFill/>
          <a:ln w="9525">
            <a:solidFill>
              <a:schemeClr val="tx1"/>
            </a:solidFill>
            <a:round/>
            <a:tailEnd type="triangle" w="med" len="med"/>
          </a:ln>
          <a:effectLst/>
        </p:spPr>
      </p:cxnSp>
      <p:cxnSp>
        <p:nvCxnSpPr>
          <p:cNvPr id="3145770" name="AutoShape 54"/>
          <p:cNvCxnSpPr>
            <a:cxnSpLocks noChangeShapeType="1"/>
            <a:stCxn id="1049860" idx="4"/>
            <a:endCxn id="1049866" idx="0"/>
          </p:cNvCxnSpPr>
          <p:nvPr/>
        </p:nvCxnSpPr>
        <p:spPr bwMode="auto">
          <a:xfrm>
            <a:off x="1694197" y="4854968"/>
            <a:ext cx="591156" cy="485947"/>
          </a:xfrm>
          <a:prstGeom prst="straightConnector1">
            <a:avLst/>
          </a:prstGeom>
          <a:noFill/>
          <a:ln w="9525">
            <a:solidFill>
              <a:schemeClr val="tx1"/>
            </a:solidFill>
            <a:round/>
            <a:tailEnd type="triangle" w="med" len="med"/>
          </a:ln>
          <a:effectLst/>
        </p:spPr>
      </p:cxnSp>
      <p:sp>
        <p:nvSpPr>
          <p:cNvPr id="1049867" name="Oval 55"/>
          <p:cNvSpPr>
            <a:spLocks noChangeArrowheads="1"/>
          </p:cNvSpPr>
          <p:nvPr/>
        </p:nvSpPr>
        <p:spPr bwMode="auto">
          <a:xfrm>
            <a:off x="3763243" y="534091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P34</a:t>
            </a:r>
            <a:endParaRPr lang="en-US" altLang="zh-CN" sz="1200">
              <a:latin typeface="+mn-ea"/>
            </a:endParaRPr>
          </a:p>
        </p:txBody>
      </p:sp>
      <p:sp>
        <p:nvSpPr>
          <p:cNvPr id="1049868" name="Oval 56"/>
          <p:cNvSpPr>
            <a:spLocks noChangeArrowheads="1"/>
          </p:cNvSpPr>
          <p:nvPr/>
        </p:nvSpPr>
        <p:spPr bwMode="auto">
          <a:xfrm>
            <a:off x="4255873" y="534091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P35</a:t>
            </a:r>
            <a:endParaRPr lang="en-US" altLang="zh-CN" sz="1200">
              <a:latin typeface="+mn-ea"/>
            </a:endParaRPr>
          </a:p>
        </p:txBody>
      </p:sp>
      <p:cxnSp>
        <p:nvCxnSpPr>
          <p:cNvPr id="3145771" name="AutoShape 57"/>
          <p:cNvCxnSpPr>
            <a:cxnSpLocks noChangeShapeType="1"/>
            <a:stCxn id="1049863" idx="4"/>
            <a:endCxn id="1049867" idx="0"/>
          </p:cNvCxnSpPr>
          <p:nvPr/>
        </p:nvCxnSpPr>
        <p:spPr bwMode="auto">
          <a:xfrm flipH="1">
            <a:off x="3960295" y="4854968"/>
            <a:ext cx="98526" cy="485947"/>
          </a:xfrm>
          <a:prstGeom prst="straightConnector1">
            <a:avLst/>
          </a:prstGeom>
          <a:noFill/>
          <a:ln w="9525">
            <a:solidFill>
              <a:schemeClr val="tx1"/>
            </a:solidFill>
            <a:round/>
            <a:tailEnd type="triangle" w="med" len="med"/>
          </a:ln>
          <a:effectLst/>
        </p:spPr>
      </p:cxnSp>
      <p:cxnSp>
        <p:nvCxnSpPr>
          <p:cNvPr id="3145772" name="AutoShape 58"/>
          <p:cNvCxnSpPr>
            <a:cxnSpLocks noChangeShapeType="1"/>
            <a:stCxn id="1049863" idx="4"/>
            <a:endCxn id="1049868" idx="0"/>
          </p:cNvCxnSpPr>
          <p:nvPr/>
        </p:nvCxnSpPr>
        <p:spPr bwMode="auto">
          <a:xfrm>
            <a:off x="4058821" y="4854968"/>
            <a:ext cx="394104" cy="485947"/>
          </a:xfrm>
          <a:prstGeom prst="straightConnector1">
            <a:avLst/>
          </a:prstGeom>
          <a:noFill/>
          <a:ln w="9525">
            <a:solidFill>
              <a:schemeClr val="tx1"/>
            </a:solidFill>
            <a:round/>
            <a:tailEnd type="triangle" w="med" len="med"/>
          </a:ln>
          <a:effectLst/>
        </p:spPr>
      </p:cxnSp>
      <p:sp>
        <p:nvSpPr>
          <p:cNvPr id="1049869" name="Oval 59"/>
          <p:cNvSpPr>
            <a:spLocks noChangeArrowheads="1"/>
          </p:cNvSpPr>
          <p:nvPr/>
        </p:nvSpPr>
        <p:spPr bwMode="auto">
          <a:xfrm>
            <a:off x="2876509" y="606983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P41</a:t>
            </a:r>
            <a:endParaRPr lang="en-US" altLang="zh-CN" sz="1200">
              <a:latin typeface="+mn-ea"/>
            </a:endParaRPr>
          </a:p>
        </p:txBody>
      </p:sp>
      <p:sp>
        <p:nvSpPr>
          <p:cNvPr id="1049870" name="Oval 60"/>
          <p:cNvSpPr>
            <a:spLocks noChangeArrowheads="1"/>
          </p:cNvSpPr>
          <p:nvPr/>
        </p:nvSpPr>
        <p:spPr bwMode="auto">
          <a:xfrm>
            <a:off x="3467665" y="606983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P42</a:t>
            </a:r>
            <a:endParaRPr lang="en-US" altLang="zh-CN" sz="1200">
              <a:latin typeface="+mn-ea"/>
            </a:endParaRPr>
          </a:p>
        </p:txBody>
      </p:sp>
      <p:sp>
        <p:nvSpPr>
          <p:cNvPr id="1049871" name="Oval 61"/>
          <p:cNvSpPr>
            <a:spLocks noChangeArrowheads="1"/>
          </p:cNvSpPr>
          <p:nvPr/>
        </p:nvSpPr>
        <p:spPr bwMode="auto">
          <a:xfrm>
            <a:off x="3960295" y="6069835"/>
            <a:ext cx="394104" cy="323965"/>
          </a:xfrm>
          <a:prstGeom prst="ellipse">
            <a:avLst/>
          </a:prstGeom>
          <a:noFill/>
          <a:ln w="9525" algn="ctr">
            <a:solidFill>
              <a:schemeClr val="tx1"/>
            </a:solidFill>
            <a:round/>
          </a:ln>
          <a:effectLst/>
        </p:spPr>
        <p:txBody>
          <a:bodyPr wrap="none" anchor="ctr"/>
          <a:lstStyle/>
          <a:p>
            <a:pPr algn="ctr" eaLnBrk="1" hangingPunct="1"/>
            <a:r>
              <a:rPr lang="en-US" altLang="zh-CN" sz="1200">
                <a:latin typeface="+mn-ea"/>
              </a:rPr>
              <a:t>P43</a:t>
            </a:r>
            <a:endParaRPr lang="en-US" altLang="zh-CN" sz="1200">
              <a:latin typeface="+mn-ea"/>
            </a:endParaRPr>
          </a:p>
        </p:txBody>
      </p:sp>
      <p:cxnSp>
        <p:nvCxnSpPr>
          <p:cNvPr id="3145773" name="AutoShape 62"/>
          <p:cNvCxnSpPr>
            <a:cxnSpLocks noChangeShapeType="1"/>
            <a:stCxn id="1049867" idx="4"/>
            <a:endCxn id="1049869" idx="0"/>
          </p:cNvCxnSpPr>
          <p:nvPr/>
        </p:nvCxnSpPr>
        <p:spPr bwMode="auto">
          <a:xfrm flipH="1">
            <a:off x="3073561" y="5664879"/>
            <a:ext cx="886734" cy="404956"/>
          </a:xfrm>
          <a:prstGeom prst="straightConnector1">
            <a:avLst/>
          </a:prstGeom>
          <a:noFill/>
          <a:ln w="9525">
            <a:solidFill>
              <a:schemeClr val="tx1"/>
            </a:solidFill>
            <a:round/>
            <a:tailEnd type="triangle" w="med" len="med"/>
          </a:ln>
          <a:effectLst/>
        </p:spPr>
      </p:cxnSp>
      <p:cxnSp>
        <p:nvCxnSpPr>
          <p:cNvPr id="3145774" name="AutoShape 63"/>
          <p:cNvCxnSpPr>
            <a:cxnSpLocks noChangeShapeType="1"/>
            <a:stCxn id="1049867" idx="4"/>
            <a:endCxn id="1049870" idx="0"/>
          </p:cNvCxnSpPr>
          <p:nvPr/>
        </p:nvCxnSpPr>
        <p:spPr bwMode="auto">
          <a:xfrm flipH="1">
            <a:off x="3664717" y="5664879"/>
            <a:ext cx="295578" cy="404956"/>
          </a:xfrm>
          <a:prstGeom prst="straightConnector1">
            <a:avLst/>
          </a:prstGeom>
          <a:noFill/>
          <a:ln w="9525">
            <a:solidFill>
              <a:schemeClr val="tx1"/>
            </a:solidFill>
            <a:round/>
            <a:tailEnd type="triangle" w="med" len="med"/>
          </a:ln>
          <a:effectLst/>
        </p:spPr>
      </p:cxnSp>
      <p:cxnSp>
        <p:nvCxnSpPr>
          <p:cNvPr id="3145775" name="AutoShape 64"/>
          <p:cNvCxnSpPr>
            <a:cxnSpLocks noChangeShapeType="1"/>
            <a:stCxn id="1049867" idx="4"/>
            <a:endCxn id="1049871" idx="0"/>
          </p:cNvCxnSpPr>
          <p:nvPr/>
        </p:nvCxnSpPr>
        <p:spPr bwMode="auto">
          <a:xfrm>
            <a:off x="3960295" y="5664879"/>
            <a:ext cx="197052" cy="404956"/>
          </a:xfrm>
          <a:prstGeom prst="straightConnector1">
            <a:avLst/>
          </a:prstGeom>
          <a:noFill/>
          <a:ln w="9525">
            <a:solidFill>
              <a:schemeClr val="tx1"/>
            </a:solidFill>
            <a:round/>
            <a:tailEnd type="triangle" w="med" len="med"/>
          </a:ln>
          <a:effectLst/>
        </p:spPr>
      </p:cxnSp>
      <p:sp>
        <p:nvSpPr>
          <p:cNvPr id="1049872" name="Rectangle 65"/>
          <p:cNvSpPr>
            <a:spLocks noChangeArrowheads="1"/>
          </p:cNvSpPr>
          <p:nvPr/>
        </p:nvSpPr>
        <p:spPr bwMode="auto">
          <a:xfrm>
            <a:off x="6423446" y="4018061"/>
            <a:ext cx="1477890" cy="377958"/>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sz="1600" b="1">
                <a:solidFill>
                  <a:schemeClr val="bg1"/>
                </a:solidFill>
                <a:latin typeface="+mn-ea"/>
              </a:rPr>
              <a:t>三维数模</a:t>
            </a:r>
            <a:endParaRPr lang="zh-CN" altLang="en-US" sz="1600" b="1">
              <a:solidFill>
                <a:schemeClr val="bg1"/>
              </a:solidFill>
              <a:latin typeface="+mn-ea"/>
            </a:endParaRPr>
          </a:p>
        </p:txBody>
      </p:sp>
      <p:sp>
        <p:nvSpPr>
          <p:cNvPr id="1049873" name="Rectangle 66"/>
          <p:cNvSpPr>
            <a:spLocks noChangeArrowheads="1"/>
          </p:cNvSpPr>
          <p:nvPr/>
        </p:nvSpPr>
        <p:spPr bwMode="auto">
          <a:xfrm>
            <a:off x="6324920" y="4746981"/>
            <a:ext cx="1477890" cy="377958"/>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sz="1600" b="1">
                <a:solidFill>
                  <a:schemeClr val="bg1"/>
                </a:solidFill>
                <a:latin typeface="+mn-ea"/>
              </a:rPr>
              <a:t>二维图纸</a:t>
            </a:r>
            <a:endParaRPr lang="zh-CN" altLang="en-US" sz="1600" b="1">
              <a:solidFill>
                <a:schemeClr val="bg1"/>
              </a:solidFill>
              <a:latin typeface="+mn-ea"/>
            </a:endParaRPr>
          </a:p>
        </p:txBody>
      </p:sp>
      <p:sp>
        <p:nvSpPr>
          <p:cNvPr id="1049874" name="Rectangle 67"/>
          <p:cNvSpPr>
            <a:spLocks noChangeArrowheads="1"/>
          </p:cNvSpPr>
          <p:nvPr/>
        </p:nvSpPr>
        <p:spPr bwMode="auto">
          <a:xfrm>
            <a:off x="5733763" y="5475901"/>
            <a:ext cx="1477890" cy="377958"/>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sz="1600" b="1">
                <a:solidFill>
                  <a:schemeClr val="bg1"/>
                </a:solidFill>
                <a:latin typeface="+mn-ea"/>
              </a:rPr>
              <a:t>设计文档</a:t>
            </a:r>
            <a:endParaRPr lang="zh-CN" altLang="en-US" sz="1600" b="1">
              <a:solidFill>
                <a:schemeClr val="bg1"/>
              </a:solidFill>
              <a:latin typeface="+mn-ea"/>
            </a:endParaRPr>
          </a:p>
        </p:txBody>
      </p:sp>
      <p:cxnSp>
        <p:nvCxnSpPr>
          <p:cNvPr id="3145776" name="AutoShape 68"/>
          <p:cNvCxnSpPr>
            <a:cxnSpLocks noChangeShapeType="1"/>
            <a:stCxn id="1049863" idx="6"/>
            <a:endCxn id="1049872" idx="1"/>
          </p:cNvCxnSpPr>
          <p:nvPr/>
        </p:nvCxnSpPr>
        <p:spPr bwMode="auto">
          <a:xfrm flipV="1">
            <a:off x="4255873" y="4207040"/>
            <a:ext cx="2167573" cy="485946"/>
          </a:xfrm>
          <a:prstGeom prst="straightConnector1">
            <a:avLst/>
          </a:prstGeom>
          <a:noFill/>
          <a:ln w="19050">
            <a:solidFill>
              <a:schemeClr val="accent1"/>
            </a:solidFill>
            <a:round/>
            <a:tailEnd type="triangle" w="med" len="med"/>
          </a:ln>
          <a:effectLst/>
        </p:spPr>
      </p:cxnSp>
      <p:cxnSp>
        <p:nvCxnSpPr>
          <p:cNvPr id="3145777" name="AutoShape 69"/>
          <p:cNvCxnSpPr>
            <a:cxnSpLocks noChangeShapeType="1"/>
            <a:stCxn id="1049863" idx="6"/>
            <a:endCxn id="1049873" idx="1"/>
          </p:cNvCxnSpPr>
          <p:nvPr/>
        </p:nvCxnSpPr>
        <p:spPr bwMode="auto">
          <a:xfrm>
            <a:off x="4255873" y="4692986"/>
            <a:ext cx="2069047" cy="242974"/>
          </a:xfrm>
          <a:prstGeom prst="straightConnector1">
            <a:avLst/>
          </a:prstGeom>
          <a:noFill/>
          <a:ln w="19050">
            <a:solidFill>
              <a:schemeClr val="accent1"/>
            </a:solidFill>
            <a:round/>
            <a:tailEnd type="triangle" w="med" len="med"/>
          </a:ln>
          <a:effectLst/>
        </p:spPr>
      </p:cxnSp>
      <p:cxnSp>
        <p:nvCxnSpPr>
          <p:cNvPr id="3145778" name="AutoShape 70"/>
          <p:cNvCxnSpPr>
            <a:cxnSpLocks noChangeShapeType="1"/>
            <a:stCxn id="1049863" idx="6"/>
            <a:endCxn id="1049874" idx="1"/>
          </p:cNvCxnSpPr>
          <p:nvPr/>
        </p:nvCxnSpPr>
        <p:spPr bwMode="auto">
          <a:xfrm>
            <a:off x="4255873" y="4692986"/>
            <a:ext cx="1477890" cy="971894"/>
          </a:xfrm>
          <a:prstGeom prst="straightConnector1">
            <a:avLst/>
          </a:prstGeom>
          <a:noFill/>
          <a:ln w="19050">
            <a:solidFill>
              <a:schemeClr val="accent1"/>
            </a:solidFill>
            <a:round/>
            <a:tailEnd type="triangle" w="med" len="med"/>
          </a:ln>
          <a:effectLst/>
        </p:spPr>
      </p:cxnSp>
      <p:sp>
        <p:nvSpPr>
          <p:cNvPr id="1049875" name="Rectangle 71"/>
          <p:cNvSpPr>
            <a:spLocks noChangeArrowheads="1"/>
          </p:cNvSpPr>
          <p:nvPr/>
        </p:nvSpPr>
        <p:spPr bwMode="auto">
          <a:xfrm>
            <a:off x="5044081" y="6204821"/>
            <a:ext cx="1477890" cy="377958"/>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sz="1600" b="1">
                <a:solidFill>
                  <a:schemeClr val="bg1"/>
                </a:solidFill>
                <a:latin typeface="+mn-ea"/>
              </a:rPr>
              <a:t>装配结构</a:t>
            </a:r>
            <a:endParaRPr lang="zh-CN" altLang="en-US" sz="1600" b="1">
              <a:solidFill>
                <a:schemeClr val="bg1"/>
              </a:solidFill>
              <a:latin typeface="+mn-ea"/>
            </a:endParaRPr>
          </a:p>
        </p:txBody>
      </p:sp>
      <p:sp>
        <p:nvSpPr>
          <p:cNvPr id="1049876" name="Rectangle 73"/>
          <p:cNvSpPr>
            <a:spLocks noChangeArrowheads="1"/>
          </p:cNvSpPr>
          <p:nvPr/>
        </p:nvSpPr>
        <p:spPr bwMode="auto">
          <a:xfrm>
            <a:off x="6324920" y="2263252"/>
            <a:ext cx="4926300" cy="593935"/>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dirty="0">
                <a:latin typeface="+mn-ea"/>
                <a:ea typeface="+mn-ea"/>
              </a:rPr>
              <a:t>通过</a:t>
            </a:r>
            <a:r>
              <a:rPr lang="en-US" altLang="zh-CN" sz="1400" dirty="0">
                <a:latin typeface="+mn-ea"/>
                <a:ea typeface="+mn-ea"/>
              </a:rPr>
              <a:t>Super BOM</a:t>
            </a:r>
            <a:r>
              <a:rPr lang="zh-CN" altLang="en-US" sz="1400" dirty="0">
                <a:latin typeface="+mn-ea"/>
                <a:ea typeface="+mn-ea"/>
              </a:rPr>
              <a:t>支持以模块化设计为基础的产品数据管理模式</a:t>
            </a:r>
            <a:endParaRPr lang="zh-CN" altLang="en-US" sz="1400" dirty="0">
              <a:latin typeface="+mn-ea"/>
              <a:ea typeface="+mn-ea"/>
            </a:endParaRPr>
          </a:p>
        </p:txBody>
      </p:sp>
      <p:sp>
        <p:nvSpPr>
          <p:cNvPr id="1049877" name="Rectangle 73"/>
          <p:cNvSpPr>
            <a:spLocks noChangeArrowheads="1"/>
          </p:cNvSpPr>
          <p:nvPr/>
        </p:nvSpPr>
        <p:spPr bwMode="auto">
          <a:xfrm>
            <a:off x="7014602" y="3289139"/>
            <a:ext cx="4433670" cy="593935"/>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以零件为核心，组织相关的零件定义数据，包括三维、二维</a:t>
            </a:r>
            <a:r>
              <a:rPr lang="en-US" altLang="zh-CN" sz="1400">
                <a:latin typeface="+mn-ea"/>
                <a:ea typeface="+mn-ea"/>
              </a:rPr>
              <a:t>CAD</a:t>
            </a:r>
            <a:r>
              <a:rPr lang="zh-CN" altLang="en-US" sz="1400">
                <a:latin typeface="+mn-ea"/>
                <a:ea typeface="+mn-ea"/>
              </a:rPr>
              <a:t>信息以及其它辅助设计文档等</a:t>
            </a:r>
            <a:endParaRPr lang="zh-CN" altLang="en-US" sz="1400">
              <a:latin typeface="+mn-ea"/>
              <a:ea typeface="+mn-ea"/>
            </a:endParaRPr>
          </a:p>
        </p:txBody>
      </p:sp>
      <p:sp>
        <p:nvSpPr>
          <p:cNvPr id="1049878" name="Rectangle 73"/>
          <p:cNvSpPr>
            <a:spLocks noChangeArrowheads="1"/>
          </p:cNvSpPr>
          <p:nvPr/>
        </p:nvSpPr>
        <p:spPr bwMode="auto">
          <a:xfrm>
            <a:off x="7999862" y="4584998"/>
            <a:ext cx="3448410" cy="593935"/>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支持同</a:t>
            </a:r>
            <a:r>
              <a:rPr lang="en-US" altLang="zh-CN" sz="1400">
                <a:latin typeface="+mn-ea"/>
                <a:ea typeface="+mn-ea"/>
              </a:rPr>
              <a:t>CAD</a:t>
            </a:r>
            <a:r>
              <a:rPr lang="zh-CN" altLang="en-US" sz="1400">
                <a:latin typeface="+mn-ea"/>
                <a:ea typeface="+mn-ea"/>
              </a:rPr>
              <a:t>设计工具密切集成，实现产品</a:t>
            </a:r>
            <a:r>
              <a:rPr lang="en-US" altLang="zh-CN" sz="1400">
                <a:latin typeface="+mn-ea"/>
                <a:ea typeface="+mn-ea"/>
              </a:rPr>
              <a:t>BOM</a:t>
            </a:r>
            <a:r>
              <a:rPr lang="zh-CN" altLang="en-US" sz="1400">
                <a:latin typeface="+mn-ea"/>
                <a:ea typeface="+mn-ea"/>
              </a:rPr>
              <a:t>双向同步</a:t>
            </a:r>
            <a:endParaRPr lang="zh-CN" altLang="en-US" sz="1400">
              <a:latin typeface="+mn-ea"/>
              <a:ea typeface="+mn-ea"/>
            </a:endParaRPr>
          </a:p>
        </p:txBody>
      </p:sp>
      <p:sp>
        <p:nvSpPr>
          <p:cNvPr id="1049879" name="Rectangle 73"/>
          <p:cNvSpPr>
            <a:spLocks noChangeArrowheads="1"/>
          </p:cNvSpPr>
          <p:nvPr/>
        </p:nvSpPr>
        <p:spPr bwMode="auto">
          <a:xfrm>
            <a:off x="7704284" y="5259924"/>
            <a:ext cx="3743988" cy="593935"/>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面向</a:t>
            </a:r>
            <a:r>
              <a:rPr lang="en-US" altLang="zh-CN" sz="1400">
                <a:latin typeface="+mn-ea"/>
                <a:ea typeface="+mn-ea"/>
              </a:rPr>
              <a:t>CAD</a:t>
            </a:r>
            <a:r>
              <a:rPr lang="zh-CN" altLang="en-US" sz="1400">
                <a:latin typeface="+mn-ea"/>
                <a:ea typeface="+mn-ea"/>
              </a:rPr>
              <a:t>数模的产品</a:t>
            </a:r>
            <a:r>
              <a:rPr lang="en-US" altLang="zh-CN" sz="1400">
                <a:latin typeface="+mn-ea"/>
                <a:ea typeface="+mn-ea"/>
              </a:rPr>
              <a:t>BOM</a:t>
            </a:r>
            <a:r>
              <a:rPr lang="zh-CN" altLang="en-US" sz="1400">
                <a:latin typeface="+mn-ea"/>
                <a:ea typeface="+mn-ea"/>
              </a:rPr>
              <a:t>管理及使用模式，即</a:t>
            </a:r>
            <a:r>
              <a:rPr lang="en-US" altLang="zh-CN" sz="1400">
                <a:latin typeface="+mn-ea"/>
                <a:ea typeface="+mn-ea"/>
              </a:rPr>
              <a:t>CAD BOM</a:t>
            </a:r>
            <a:endParaRPr lang="en-US" altLang="zh-CN" sz="1400">
              <a:latin typeface="+mn-ea"/>
              <a:ea typeface="+mn-ea"/>
            </a:endParaRPr>
          </a:p>
        </p:txBody>
      </p:sp>
      <p:sp>
        <p:nvSpPr>
          <p:cNvPr id="1049880" name="Rectangle 73"/>
          <p:cNvSpPr>
            <a:spLocks noChangeArrowheads="1"/>
          </p:cNvSpPr>
          <p:nvPr/>
        </p:nvSpPr>
        <p:spPr bwMode="auto">
          <a:xfrm>
            <a:off x="7211654" y="6042838"/>
            <a:ext cx="4532196" cy="593935"/>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通过内嵌的电子化流程模块，支持研发部门内部的设计更改的审批与流转</a:t>
            </a:r>
            <a:endParaRPr lang="zh-CN" altLang="en-US" sz="1400">
              <a:latin typeface="+mn-ea"/>
              <a:ea typeface="+mn-ea"/>
            </a:endParaRPr>
          </a:p>
        </p:txBody>
      </p:sp>
      <p:grpSp>
        <p:nvGrpSpPr>
          <p:cNvPr id="222" name="Group 27"/>
          <p:cNvGrpSpPr/>
          <p:nvPr/>
        </p:nvGrpSpPr>
        <p:grpSpPr bwMode="auto">
          <a:xfrm>
            <a:off x="9504399" y="64794"/>
            <a:ext cx="1761802" cy="828256"/>
            <a:chOff x="864" y="1824"/>
            <a:chExt cx="3696" cy="1864"/>
          </a:xfrm>
        </p:grpSpPr>
        <p:sp>
          <p:nvSpPr>
            <p:cNvPr id="1049881"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882"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883"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88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885"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886"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en-US" altLang="zh-CN" sz="2400" dirty="0">
                <a:solidFill>
                  <a:schemeClr val="bg1"/>
                </a:solidFill>
              </a:rPr>
              <a:t>PDM</a:t>
            </a:r>
            <a:r>
              <a:rPr lang="zh-CN" altLang="en-US" sz="2400" dirty="0">
                <a:solidFill>
                  <a:schemeClr val="bg1"/>
                </a:solidFill>
              </a:rPr>
              <a:t>与其它相关业务应用平台的交互关系定义</a:t>
            </a:r>
            <a:endParaRPr lang="en-US" altLang="zh-CN" sz="2400" dirty="0">
              <a:solidFill>
                <a:schemeClr val="bg1"/>
              </a:solidFill>
            </a:endParaRPr>
          </a:p>
        </p:txBody>
      </p:sp>
      <p:grpSp>
        <p:nvGrpSpPr>
          <p:cNvPr id="224" name="组合 16"/>
          <p:cNvGrpSpPr/>
          <p:nvPr/>
        </p:nvGrpSpPr>
        <p:grpSpPr>
          <a:xfrm>
            <a:off x="457199" y="1142999"/>
            <a:ext cx="11312013" cy="5537763"/>
            <a:chOff x="457200" y="1143000"/>
            <a:chExt cx="8458200" cy="4826000"/>
          </a:xfrm>
        </p:grpSpPr>
        <p:sp>
          <p:nvSpPr>
            <p:cNvPr id="1049887" name="Oval 3"/>
            <p:cNvSpPr>
              <a:spLocks noChangeArrowheads="1"/>
            </p:cNvSpPr>
            <p:nvPr/>
          </p:nvSpPr>
          <p:spPr bwMode="auto">
            <a:xfrm>
              <a:off x="3048000" y="2971800"/>
              <a:ext cx="3429000" cy="1066800"/>
            </a:xfrm>
            <a:prstGeom prst="ellipse">
              <a:avLst/>
            </a:prstGeom>
            <a:solidFill>
              <a:schemeClr val="accent3">
                <a:lumMod val="75000"/>
              </a:schemeClr>
            </a:solidFill>
            <a:ln w="38100" algn="ctr">
              <a:solidFill>
                <a:schemeClr val="accent1"/>
              </a:solidFill>
              <a:round/>
            </a:ln>
            <a:effectLst/>
          </p:spPr>
          <p:txBody>
            <a:bodyPr wrap="none" lIns="45720" rIns="45720" anchor="ctr"/>
            <a:lstStyle/>
            <a:p>
              <a:pPr algn="ctr"/>
              <a:r>
                <a:rPr lang="en-US" altLang="zh-CN" sz="2000" b="1">
                  <a:solidFill>
                    <a:schemeClr val="bg1"/>
                  </a:solidFill>
                  <a:latin typeface="+mn-ea"/>
                </a:rPr>
                <a:t>PDM</a:t>
              </a:r>
              <a:endParaRPr lang="en-US" altLang="zh-CN" sz="2000" b="1">
                <a:solidFill>
                  <a:schemeClr val="bg1"/>
                </a:solidFill>
                <a:latin typeface="+mn-ea"/>
              </a:endParaRPr>
            </a:p>
          </p:txBody>
        </p:sp>
        <p:sp>
          <p:nvSpPr>
            <p:cNvPr id="1049888" name="Rectangle 4"/>
            <p:cNvSpPr>
              <a:spLocks noChangeArrowheads="1"/>
            </p:cNvSpPr>
            <p:nvPr/>
          </p:nvSpPr>
          <p:spPr bwMode="auto">
            <a:xfrm>
              <a:off x="457200" y="1524000"/>
              <a:ext cx="1905000" cy="990600"/>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b="1">
                  <a:solidFill>
                    <a:schemeClr val="bg1"/>
                  </a:solidFill>
                  <a:latin typeface="+mn-ea"/>
                </a:rPr>
                <a:t>产品</a:t>
              </a:r>
              <a:r>
                <a:rPr lang="en-US" altLang="zh-CN" b="1">
                  <a:solidFill>
                    <a:schemeClr val="bg1"/>
                  </a:solidFill>
                  <a:latin typeface="+mn-ea"/>
                </a:rPr>
                <a:t>BOM</a:t>
              </a:r>
              <a:r>
                <a:rPr lang="zh-CN" altLang="en-US" b="1">
                  <a:solidFill>
                    <a:schemeClr val="bg1"/>
                  </a:solidFill>
                  <a:latin typeface="+mn-ea"/>
                </a:rPr>
                <a:t>管理</a:t>
              </a:r>
              <a:endParaRPr lang="zh-CN" altLang="en-US" b="1">
                <a:solidFill>
                  <a:schemeClr val="bg1"/>
                </a:solidFill>
                <a:latin typeface="+mn-ea"/>
              </a:endParaRPr>
            </a:p>
          </p:txBody>
        </p:sp>
        <p:sp>
          <p:nvSpPr>
            <p:cNvPr id="1049889" name="Rectangle 5"/>
            <p:cNvSpPr>
              <a:spLocks noChangeArrowheads="1"/>
            </p:cNvSpPr>
            <p:nvPr/>
          </p:nvSpPr>
          <p:spPr bwMode="auto">
            <a:xfrm>
              <a:off x="7010400" y="1524000"/>
              <a:ext cx="1905000" cy="990600"/>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b="1">
                  <a:solidFill>
                    <a:schemeClr val="bg1"/>
                  </a:solidFill>
                  <a:latin typeface="+mn-ea"/>
                </a:rPr>
                <a:t>产品更改管理</a:t>
              </a:r>
              <a:endParaRPr lang="zh-CN" altLang="en-US" b="1">
                <a:solidFill>
                  <a:schemeClr val="bg1"/>
                </a:solidFill>
                <a:latin typeface="+mn-ea"/>
              </a:endParaRPr>
            </a:p>
          </p:txBody>
        </p:sp>
        <p:sp>
          <p:nvSpPr>
            <p:cNvPr id="1049890" name="Rectangle 6"/>
            <p:cNvSpPr>
              <a:spLocks noChangeArrowheads="1"/>
            </p:cNvSpPr>
            <p:nvPr/>
          </p:nvSpPr>
          <p:spPr bwMode="auto">
            <a:xfrm>
              <a:off x="4038600" y="4419600"/>
              <a:ext cx="1447800" cy="990600"/>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b="1">
                  <a:solidFill>
                    <a:schemeClr val="bg1"/>
                  </a:solidFill>
                  <a:latin typeface="+mn-ea"/>
                </a:rPr>
                <a:t>工艺管理</a:t>
              </a:r>
              <a:endParaRPr lang="zh-CN" altLang="en-US" b="1">
                <a:solidFill>
                  <a:schemeClr val="bg1"/>
                </a:solidFill>
                <a:latin typeface="+mn-ea"/>
              </a:endParaRPr>
            </a:p>
          </p:txBody>
        </p:sp>
        <p:cxnSp>
          <p:nvCxnSpPr>
            <p:cNvPr id="3145779" name="AutoShape 7"/>
            <p:cNvCxnSpPr>
              <a:cxnSpLocks noChangeShapeType="1"/>
              <a:stCxn id="1049888" idx="3"/>
              <a:endCxn id="1049887" idx="0"/>
            </p:cNvCxnSpPr>
            <p:nvPr/>
          </p:nvCxnSpPr>
          <p:spPr bwMode="auto">
            <a:xfrm>
              <a:off x="2381250" y="2019300"/>
              <a:ext cx="2381250" cy="933450"/>
            </a:xfrm>
            <a:prstGeom prst="bentConnector2">
              <a:avLst/>
            </a:prstGeom>
            <a:noFill/>
            <a:ln w="38100">
              <a:solidFill>
                <a:schemeClr val="accent1"/>
              </a:solidFill>
              <a:miter lim="800000"/>
              <a:tailEnd type="triangle" w="med" len="med"/>
            </a:ln>
            <a:effectLst/>
          </p:spPr>
        </p:cxnSp>
        <p:cxnSp>
          <p:nvCxnSpPr>
            <p:cNvPr id="3145780" name="AutoShape 8"/>
            <p:cNvCxnSpPr>
              <a:cxnSpLocks noChangeShapeType="1"/>
              <a:stCxn id="1049889" idx="1"/>
              <a:endCxn id="1049887" idx="0"/>
            </p:cNvCxnSpPr>
            <p:nvPr/>
          </p:nvCxnSpPr>
          <p:spPr bwMode="auto">
            <a:xfrm rot="10800000" flipV="1">
              <a:off x="4762500" y="2019300"/>
              <a:ext cx="2228850" cy="933450"/>
            </a:xfrm>
            <a:prstGeom prst="bentConnector2">
              <a:avLst/>
            </a:prstGeom>
            <a:noFill/>
            <a:ln w="38100">
              <a:solidFill>
                <a:schemeClr val="accent1"/>
              </a:solidFill>
              <a:miter lim="800000"/>
              <a:tailEnd type="triangle" w="med" len="med"/>
            </a:ln>
            <a:effectLst/>
          </p:spPr>
        </p:cxnSp>
        <p:cxnSp>
          <p:nvCxnSpPr>
            <p:cNvPr id="3145781" name="AutoShape 9"/>
            <p:cNvCxnSpPr>
              <a:cxnSpLocks noChangeShapeType="1"/>
              <a:stCxn id="1049887" idx="4"/>
              <a:endCxn id="1049890" idx="0"/>
            </p:cNvCxnSpPr>
            <p:nvPr/>
          </p:nvCxnSpPr>
          <p:spPr bwMode="auto">
            <a:xfrm rot="5400000">
              <a:off x="4591050" y="4229100"/>
              <a:ext cx="342900" cy="0"/>
            </a:xfrm>
            <a:prstGeom prst="straightConnector1">
              <a:avLst/>
            </a:prstGeom>
            <a:noFill/>
            <a:ln w="38100">
              <a:solidFill>
                <a:schemeClr val="tx1"/>
              </a:solidFill>
              <a:round/>
              <a:tailEnd type="triangle" w="med" len="med"/>
            </a:ln>
            <a:effectLst/>
          </p:spPr>
        </p:cxnSp>
        <p:cxnSp>
          <p:nvCxnSpPr>
            <p:cNvPr id="3145782" name="AutoShape 10"/>
            <p:cNvCxnSpPr>
              <a:cxnSpLocks noChangeShapeType="1"/>
              <a:stCxn id="1049887" idx="2"/>
              <a:endCxn id="1049888" idx="2"/>
            </p:cNvCxnSpPr>
            <p:nvPr/>
          </p:nvCxnSpPr>
          <p:spPr bwMode="auto">
            <a:xfrm rot="10800000">
              <a:off x="1409700" y="2533650"/>
              <a:ext cx="1619250" cy="971550"/>
            </a:xfrm>
            <a:prstGeom prst="bentConnector2">
              <a:avLst/>
            </a:prstGeom>
            <a:noFill/>
            <a:ln w="38100">
              <a:solidFill>
                <a:schemeClr val="tx1"/>
              </a:solidFill>
              <a:miter lim="800000"/>
              <a:tailEnd type="triangle" w="med" len="med"/>
            </a:ln>
            <a:effectLst/>
          </p:spPr>
        </p:cxnSp>
        <p:sp>
          <p:nvSpPr>
            <p:cNvPr id="1049891" name="Rectangle 73"/>
            <p:cNvSpPr>
              <a:spLocks noChangeArrowheads="1"/>
            </p:cNvSpPr>
            <p:nvPr/>
          </p:nvSpPr>
          <p:spPr bwMode="auto">
            <a:xfrm>
              <a:off x="2438400" y="11430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通过产品</a:t>
              </a:r>
              <a:r>
                <a:rPr lang="en-US" altLang="zh-CN" sz="1400">
                  <a:latin typeface="+mn-ea"/>
                  <a:ea typeface="+mn-ea"/>
                </a:rPr>
                <a:t>BOM</a:t>
              </a:r>
              <a:r>
                <a:rPr lang="zh-CN" altLang="en-US" sz="1400">
                  <a:latin typeface="+mn-ea"/>
                  <a:ea typeface="+mn-ea"/>
                </a:rPr>
                <a:t>管理应用，管理特定产品的模块级别的总成，形成计划</a:t>
              </a:r>
              <a:r>
                <a:rPr lang="en-US" altLang="zh-CN" sz="1400">
                  <a:latin typeface="+mn-ea"/>
                  <a:ea typeface="+mn-ea"/>
                </a:rPr>
                <a:t>EBOM</a:t>
              </a:r>
              <a:r>
                <a:rPr lang="zh-CN" altLang="en-US" sz="1400">
                  <a:latin typeface="+mn-ea"/>
                  <a:ea typeface="+mn-ea"/>
                </a:rPr>
                <a:t>，作为</a:t>
              </a:r>
              <a:r>
                <a:rPr lang="en-US" altLang="zh-CN" sz="1400">
                  <a:latin typeface="+mn-ea"/>
                  <a:ea typeface="+mn-ea"/>
                </a:rPr>
                <a:t>PDM</a:t>
              </a:r>
              <a:r>
                <a:rPr lang="zh-CN" altLang="en-US" sz="1400">
                  <a:latin typeface="+mn-ea"/>
                  <a:ea typeface="+mn-ea"/>
                </a:rPr>
                <a:t>设计输入，</a:t>
              </a:r>
              <a:r>
                <a:rPr lang="en-US" altLang="zh-CN" sz="1400">
                  <a:latin typeface="+mn-ea"/>
                  <a:ea typeface="+mn-ea"/>
                </a:rPr>
                <a:t>CAD BOM</a:t>
              </a:r>
              <a:r>
                <a:rPr lang="zh-CN" altLang="en-US" sz="1400">
                  <a:latin typeface="+mn-ea"/>
                  <a:ea typeface="+mn-ea"/>
                </a:rPr>
                <a:t>的第一层次的总成清单</a:t>
              </a:r>
              <a:endParaRPr lang="zh-CN" altLang="en-US" sz="1400">
                <a:latin typeface="+mn-ea"/>
                <a:ea typeface="+mn-ea"/>
              </a:endParaRPr>
            </a:p>
            <a:p>
              <a:pPr eaLnBrk="1" hangingPunct="1">
                <a:buClr>
                  <a:schemeClr val="accent1"/>
                </a:buClr>
                <a:buFont typeface="Wingdings" panose="05000000000000000000" pitchFamily="2" charset="2"/>
                <a:buChar char="§"/>
              </a:pPr>
              <a:r>
                <a:rPr lang="zh-CN" altLang="en-US" sz="1400">
                  <a:latin typeface="+mn-ea"/>
                  <a:ea typeface="+mn-ea"/>
                </a:rPr>
                <a:t>新零件及零件信息更新</a:t>
              </a:r>
              <a:endParaRPr lang="zh-CN" altLang="en-US" sz="1400">
                <a:latin typeface="+mn-ea"/>
                <a:ea typeface="+mn-ea"/>
              </a:endParaRPr>
            </a:p>
          </p:txBody>
        </p:sp>
        <p:sp>
          <p:nvSpPr>
            <p:cNvPr id="1049892" name="Rectangle 73"/>
            <p:cNvSpPr>
              <a:spLocks noChangeArrowheads="1"/>
            </p:cNvSpPr>
            <p:nvPr/>
          </p:nvSpPr>
          <p:spPr bwMode="auto">
            <a:xfrm>
              <a:off x="533400" y="3657600"/>
              <a:ext cx="24384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通过</a:t>
              </a:r>
              <a:r>
                <a:rPr lang="en-US" altLang="zh-CN" sz="1400">
                  <a:latin typeface="+mn-ea"/>
                  <a:ea typeface="+mn-ea"/>
                </a:rPr>
                <a:t>PDM</a:t>
              </a:r>
              <a:r>
                <a:rPr lang="zh-CN" altLang="en-US" sz="1400">
                  <a:latin typeface="+mn-ea"/>
                  <a:ea typeface="+mn-ea"/>
                </a:rPr>
                <a:t>与</a:t>
              </a:r>
              <a:r>
                <a:rPr lang="en-US" altLang="zh-CN" sz="1400">
                  <a:latin typeface="+mn-ea"/>
                  <a:ea typeface="+mn-ea"/>
                </a:rPr>
                <a:t>CAD</a:t>
              </a:r>
              <a:r>
                <a:rPr lang="zh-CN" altLang="en-US" sz="1400">
                  <a:latin typeface="+mn-ea"/>
                  <a:ea typeface="+mn-ea"/>
                </a:rPr>
                <a:t>工具的集成，在</a:t>
              </a:r>
              <a:r>
                <a:rPr lang="en-US" altLang="zh-CN" sz="1400">
                  <a:latin typeface="+mn-ea"/>
                  <a:ea typeface="+mn-ea"/>
                </a:rPr>
                <a:t>CAD</a:t>
              </a:r>
              <a:r>
                <a:rPr lang="zh-CN" altLang="en-US" sz="1400">
                  <a:latin typeface="+mn-ea"/>
                  <a:ea typeface="+mn-ea"/>
                </a:rPr>
                <a:t>中细化产品</a:t>
              </a:r>
              <a:r>
                <a:rPr lang="en-US" altLang="zh-CN" sz="1400">
                  <a:latin typeface="+mn-ea"/>
                  <a:ea typeface="+mn-ea"/>
                </a:rPr>
                <a:t>BOM</a:t>
              </a:r>
              <a:r>
                <a:rPr lang="zh-CN" altLang="en-US" sz="1400">
                  <a:latin typeface="+mn-ea"/>
                  <a:ea typeface="+mn-ea"/>
                </a:rPr>
                <a:t>的设计，完善补充</a:t>
              </a:r>
              <a:r>
                <a:rPr lang="en-US" altLang="zh-CN" sz="1400">
                  <a:latin typeface="+mn-ea"/>
                  <a:ea typeface="+mn-ea"/>
                </a:rPr>
                <a:t>BOM</a:t>
              </a:r>
              <a:r>
                <a:rPr lang="zh-CN" altLang="en-US" sz="1400">
                  <a:latin typeface="+mn-ea"/>
                  <a:ea typeface="+mn-ea"/>
                </a:rPr>
                <a:t>各个层次的内容，并通过</a:t>
              </a:r>
              <a:r>
                <a:rPr lang="en-US" altLang="zh-CN" sz="1400">
                  <a:latin typeface="+mn-ea"/>
                  <a:ea typeface="+mn-ea"/>
                </a:rPr>
                <a:t>PDM</a:t>
              </a:r>
              <a:r>
                <a:rPr lang="zh-CN" altLang="en-US" sz="1400">
                  <a:latin typeface="+mn-ea"/>
                  <a:ea typeface="+mn-ea"/>
                </a:rPr>
                <a:t>同步到产品</a:t>
              </a:r>
              <a:r>
                <a:rPr lang="en-US" altLang="zh-CN" sz="1400">
                  <a:latin typeface="+mn-ea"/>
                  <a:ea typeface="+mn-ea"/>
                </a:rPr>
                <a:t>BOM</a:t>
              </a:r>
              <a:r>
                <a:rPr lang="zh-CN" altLang="en-US" sz="1400">
                  <a:latin typeface="+mn-ea"/>
                  <a:ea typeface="+mn-ea"/>
                </a:rPr>
                <a:t>管理中，作为</a:t>
              </a:r>
              <a:r>
                <a:rPr lang="en-US" altLang="zh-CN" sz="1400">
                  <a:latin typeface="+mn-ea"/>
                  <a:ea typeface="+mn-ea"/>
                </a:rPr>
                <a:t>EBOM</a:t>
              </a:r>
              <a:r>
                <a:rPr lang="zh-CN" altLang="en-US" sz="1400">
                  <a:latin typeface="+mn-ea"/>
                  <a:ea typeface="+mn-ea"/>
                </a:rPr>
                <a:t>的补充与细化</a:t>
              </a:r>
              <a:endParaRPr lang="zh-CN" altLang="en-US" sz="1400">
                <a:latin typeface="+mn-ea"/>
                <a:ea typeface="+mn-ea"/>
              </a:endParaRPr>
            </a:p>
            <a:p>
              <a:pPr eaLnBrk="1" hangingPunct="1">
                <a:buClr>
                  <a:schemeClr val="accent1"/>
                </a:buClr>
                <a:buFont typeface="Wingdings" panose="05000000000000000000" pitchFamily="2" charset="2"/>
                <a:buChar char="§"/>
              </a:pPr>
              <a:r>
                <a:rPr lang="zh-CN" altLang="en-US" sz="1400">
                  <a:latin typeface="+mn-ea"/>
                  <a:ea typeface="+mn-ea"/>
                </a:rPr>
                <a:t>发送</a:t>
              </a:r>
              <a:r>
                <a:rPr lang="en-US" altLang="zh-CN" sz="1400">
                  <a:latin typeface="+mn-ea"/>
                  <a:ea typeface="+mn-ea"/>
                </a:rPr>
                <a:t>CAD</a:t>
              </a:r>
              <a:r>
                <a:rPr lang="zh-CN" altLang="en-US" sz="1400">
                  <a:latin typeface="+mn-ea"/>
                  <a:ea typeface="+mn-ea"/>
                </a:rPr>
                <a:t>数模、图纸，作为产品</a:t>
              </a:r>
              <a:r>
                <a:rPr lang="en-US" altLang="zh-CN" sz="1400">
                  <a:latin typeface="+mn-ea"/>
                  <a:ea typeface="+mn-ea"/>
                </a:rPr>
                <a:t>BOM</a:t>
              </a:r>
              <a:r>
                <a:rPr lang="zh-CN" altLang="en-US" sz="1400">
                  <a:latin typeface="+mn-ea"/>
                  <a:ea typeface="+mn-ea"/>
                </a:rPr>
                <a:t>的辅助说明信息，也可以将产品</a:t>
              </a:r>
              <a:r>
                <a:rPr lang="en-US" altLang="zh-CN" sz="1400">
                  <a:latin typeface="+mn-ea"/>
                  <a:ea typeface="+mn-ea"/>
                </a:rPr>
                <a:t>BOM</a:t>
              </a:r>
              <a:r>
                <a:rPr lang="zh-CN" altLang="en-US" sz="1400">
                  <a:latin typeface="+mn-ea"/>
                  <a:ea typeface="+mn-ea"/>
                </a:rPr>
                <a:t>作为统一的</a:t>
              </a:r>
              <a:r>
                <a:rPr lang="en-US" altLang="zh-CN" sz="1400">
                  <a:latin typeface="+mn-ea"/>
                  <a:ea typeface="+mn-ea"/>
                </a:rPr>
                <a:t>CAD</a:t>
              </a:r>
              <a:r>
                <a:rPr lang="zh-CN" altLang="en-US" sz="1400">
                  <a:latin typeface="+mn-ea"/>
                  <a:ea typeface="+mn-ea"/>
                </a:rPr>
                <a:t>数模、图纸的发布平台</a:t>
              </a:r>
              <a:endParaRPr lang="zh-CN" altLang="en-US" sz="1400">
                <a:latin typeface="+mn-ea"/>
                <a:ea typeface="+mn-ea"/>
              </a:endParaRPr>
            </a:p>
          </p:txBody>
        </p:sp>
        <p:sp>
          <p:nvSpPr>
            <p:cNvPr id="1049893" name="Rectangle 73"/>
            <p:cNvSpPr>
              <a:spLocks noChangeArrowheads="1"/>
            </p:cNvSpPr>
            <p:nvPr/>
          </p:nvSpPr>
          <p:spPr bwMode="auto">
            <a:xfrm>
              <a:off x="4800600" y="15240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将通过审核的产品更改请求发送到</a:t>
              </a:r>
              <a:r>
                <a:rPr lang="en-US" altLang="zh-CN" sz="1400">
                  <a:latin typeface="+mn-ea"/>
                  <a:ea typeface="+mn-ea"/>
                </a:rPr>
                <a:t>PDM</a:t>
              </a:r>
              <a:r>
                <a:rPr lang="zh-CN" altLang="en-US" sz="1400">
                  <a:latin typeface="+mn-ea"/>
                  <a:ea typeface="+mn-ea"/>
                </a:rPr>
                <a:t>，作为</a:t>
              </a:r>
              <a:r>
                <a:rPr lang="en-US" altLang="zh-CN" sz="1400">
                  <a:latin typeface="+mn-ea"/>
                  <a:ea typeface="+mn-ea"/>
                </a:rPr>
                <a:t>PDM</a:t>
              </a:r>
              <a:r>
                <a:rPr lang="zh-CN" altLang="en-US" sz="1400">
                  <a:latin typeface="+mn-ea"/>
                  <a:ea typeface="+mn-ea"/>
                </a:rPr>
                <a:t>系统内部执行相关更改过程的触发依据</a:t>
              </a:r>
              <a:endParaRPr lang="zh-CN" altLang="en-US" sz="1400">
                <a:latin typeface="+mn-ea"/>
                <a:ea typeface="+mn-ea"/>
              </a:endParaRPr>
            </a:p>
          </p:txBody>
        </p:sp>
        <p:cxnSp>
          <p:nvCxnSpPr>
            <p:cNvPr id="3145783" name="AutoShape 14"/>
            <p:cNvCxnSpPr>
              <a:cxnSpLocks noChangeShapeType="1"/>
              <a:stCxn id="1049887" idx="6"/>
              <a:endCxn id="1049889" idx="2"/>
            </p:cNvCxnSpPr>
            <p:nvPr/>
          </p:nvCxnSpPr>
          <p:spPr bwMode="auto">
            <a:xfrm flipV="1">
              <a:off x="6496050" y="2533650"/>
              <a:ext cx="1466850" cy="971550"/>
            </a:xfrm>
            <a:prstGeom prst="bentConnector2">
              <a:avLst/>
            </a:prstGeom>
            <a:noFill/>
            <a:ln w="38100">
              <a:solidFill>
                <a:schemeClr val="tx1"/>
              </a:solidFill>
              <a:prstDash val="dash"/>
              <a:miter lim="800000"/>
              <a:tailEnd type="triangle" w="med" len="med"/>
            </a:ln>
            <a:effectLst/>
          </p:spPr>
        </p:cxnSp>
        <p:sp>
          <p:nvSpPr>
            <p:cNvPr id="1049894" name="Rectangle 73"/>
            <p:cNvSpPr>
              <a:spLocks noChangeArrowheads="1"/>
            </p:cNvSpPr>
            <p:nvPr/>
          </p:nvSpPr>
          <p:spPr bwMode="auto">
            <a:xfrm>
              <a:off x="6629400" y="35814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在创建、审核产品更改请求时，需要访问</a:t>
              </a:r>
              <a:r>
                <a:rPr lang="en-US" altLang="zh-CN" sz="1400">
                  <a:latin typeface="+mn-ea"/>
                  <a:ea typeface="+mn-ea"/>
                </a:rPr>
                <a:t>PDM</a:t>
              </a:r>
              <a:r>
                <a:rPr lang="zh-CN" altLang="en-US" sz="1400">
                  <a:latin typeface="+mn-ea"/>
                  <a:ea typeface="+mn-ea"/>
                </a:rPr>
                <a:t>系统的产品数据作为更改前与更改后的产品数据的状态的信息来源，以及判断、分析更改可行性以及影响范围的参考</a:t>
              </a:r>
              <a:endParaRPr lang="zh-CN" altLang="en-US" sz="1400">
                <a:latin typeface="+mn-ea"/>
                <a:ea typeface="+mn-ea"/>
              </a:endParaRPr>
            </a:p>
          </p:txBody>
        </p:sp>
        <p:sp>
          <p:nvSpPr>
            <p:cNvPr id="1049895" name="Rectangle 73"/>
            <p:cNvSpPr>
              <a:spLocks noChangeArrowheads="1"/>
            </p:cNvSpPr>
            <p:nvPr/>
          </p:nvSpPr>
          <p:spPr bwMode="auto">
            <a:xfrm>
              <a:off x="3124200" y="5410200"/>
              <a:ext cx="32004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mn-ea"/>
                  <a:ea typeface="+mn-ea"/>
                </a:rPr>
                <a:t>将</a:t>
              </a:r>
              <a:r>
                <a:rPr lang="en-US" altLang="zh-CN" sz="1400">
                  <a:latin typeface="+mn-ea"/>
                  <a:ea typeface="+mn-ea"/>
                </a:rPr>
                <a:t>PDM</a:t>
              </a:r>
              <a:r>
                <a:rPr lang="zh-CN" altLang="en-US" sz="1400">
                  <a:latin typeface="+mn-ea"/>
                  <a:ea typeface="+mn-ea"/>
                </a:rPr>
                <a:t>中的</a:t>
              </a:r>
              <a:r>
                <a:rPr lang="en-US" altLang="zh-CN" sz="1400">
                  <a:latin typeface="+mn-ea"/>
                  <a:ea typeface="+mn-ea"/>
                </a:rPr>
                <a:t>CAD</a:t>
              </a:r>
              <a:r>
                <a:rPr lang="zh-CN" altLang="en-US" sz="1400">
                  <a:latin typeface="+mn-ea"/>
                  <a:ea typeface="+mn-ea"/>
                </a:rPr>
                <a:t>数模、图纸作为工艺规划、设计的参考</a:t>
              </a:r>
              <a:endParaRPr lang="zh-CN" altLang="en-US" sz="1400">
                <a:latin typeface="+mn-ea"/>
                <a:ea typeface="+mn-ea"/>
              </a:endParaRPr>
            </a:p>
          </p:txBody>
        </p:sp>
      </p:grpSp>
      <p:grpSp>
        <p:nvGrpSpPr>
          <p:cNvPr id="225" name="Group 27"/>
          <p:cNvGrpSpPr/>
          <p:nvPr/>
        </p:nvGrpSpPr>
        <p:grpSpPr bwMode="auto">
          <a:xfrm>
            <a:off x="9504399" y="64794"/>
            <a:ext cx="1761802" cy="828256"/>
            <a:chOff x="864" y="1824"/>
            <a:chExt cx="3696" cy="1864"/>
          </a:xfrm>
        </p:grpSpPr>
        <p:sp>
          <p:nvSpPr>
            <p:cNvPr id="1049896"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897"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898"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899"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900"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01"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en-US" altLang="zh-CN" sz="2400" dirty="0">
                <a:solidFill>
                  <a:schemeClr val="bg1"/>
                </a:solidFill>
              </a:rPr>
              <a:t>PDM</a:t>
            </a:r>
            <a:r>
              <a:rPr lang="zh-CN" altLang="en-US" sz="2400" dirty="0">
                <a:solidFill>
                  <a:schemeClr val="bg1"/>
                </a:solidFill>
              </a:rPr>
              <a:t>分为</a:t>
            </a:r>
            <a:r>
              <a:rPr lang="en-US" altLang="zh-CN" sz="2400" dirty="0">
                <a:solidFill>
                  <a:schemeClr val="bg1"/>
                </a:solidFill>
              </a:rPr>
              <a:t>4</a:t>
            </a:r>
            <a:r>
              <a:rPr lang="zh-CN" altLang="en-US" sz="2400" dirty="0">
                <a:solidFill>
                  <a:schemeClr val="bg1"/>
                </a:solidFill>
              </a:rPr>
              <a:t>个业务功能组，共</a:t>
            </a:r>
            <a:r>
              <a:rPr lang="en-US" altLang="zh-CN" sz="2400" dirty="0">
                <a:solidFill>
                  <a:schemeClr val="bg1"/>
                </a:solidFill>
              </a:rPr>
              <a:t>14</a:t>
            </a:r>
            <a:r>
              <a:rPr lang="zh-CN" altLang="en-US" sz="2400" dirty="0">
                <a:solidFill>
                  <a:schemeClr val="bg1"/>
                </a:solidFill>
              </a:rPr>
              <a:t>个应用功能块</a:t>
            </a:r>
            <a:endParaRPr lang="en-US" altLang="zh-CN" sz="2400" dirty="0">
              <a:solidFill>
                <a:schemeClr val="bg1"/>
              </a:solidFill>
            </a:endParaRPr>
          </a:p>
        </p:txBody>
      </p:sp>
      <p:grpSp>
        <p:nvGrpSpPr>
          <p:cNvPr id="227" name="组合 43"/>
          <p:cNvGrpSpPr/>
          <p:nvPr/>
        </p:nvGrpSpPr>
        <p:grpSpPr>
          <a:xfrm>
            <a:off x="540583" y="1189703"/>
            <a:ext cx="11281725" cy="5382178"/>
            <a:chOff x="685800" y="1219200"/>
            <a:chExt cx="8001000" cy="5105400"/>
          </a:xfrm>
        </p:grpSpPr>
        <p:sp>
          <p:nvSpPr>
            <p:cNvPr id="1049902" name="AutoShape 3"/>
            <p:cNvSpPr>
              <a:spLocks noChangeArrowheads="1"/>
            </p:cNvSpPr>
            <p:nvPr/>
          </p:nvSpPr>
          <p:spPr bwMode="auto">
            <a:xfrm>
              <a:off x="2895600" y="1219200"/>
              <a:ext cx="5791200" cy="5105400"/>
            </a:xfrm>
            <a:prstGeom prst="roundRect">
              <a:avLst>
                <a:gd name="adj" fmla="val 5778"/>
              </a:avLst>
            </a:prstGeom>
            <a:solidFill>
              <a:srgbClr val="EAEAEA">
                <a:alpha val="95000"/>
              </a:srgbClr>
            </a:solidFill>
            <a:ln>
              <a:noFill/>
            </a:ln>
            <a:effectLst/>
          </p:spPr>
          <p:txBody>
            <a:bodyPr wrap="none" lIns="45720" rIns="45720" anchor="ctr"/>
            <a:lstStyle/>
            <a:p>
              <a:endParaRPr lang="zh-CN" altLang="zh-CN" sz="2000">
                <a:latin typeface="+mn-ea"/>
              </a:endParaRPr>
            </a:p>
          </p:txBody>
        </p:sp>
        <p:sp>
          <p:nvSpPr>
            <p:cNvPr id="1049903" name="Rectangle 4"/>
            <p:cNvSpPr>
              <a:spLocks noChangeArrowheads="1"/>
            </p:cNvSpPr>
            <p:nvPr/>
          </p:nvSpPr>
          <p:spPr bwMode="auto">
            <a:xfrm>
              <a:off x="3136900" y="1638300"/>
              <a:ext cx="1625600" cy="2667000"/>
            </a:xfrm>
            <a:prstGeom prst="rect">
              <a:avLst/>
            </a:prstGeom>
            <a:solidFill>
              <a:schemeClr val="accent3">
                <a:lumMod val="75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mn-ea"/>
                <a:ea typeface="+mn-ea"/>
              </a:endParaRPr>
            </a:p>
          </p:txBody>
        </p:sp>
        <p:sp>
          <p:nvSpPr>
            <p:cNvPr id="1049904" name="Text Box 10"/>
            <p:cNvSpPr txBox="1">
              <a:spLocks noChangeArrowheads="1"/>
            </p:cNvSpPr>
            <p:nvPr/>
          </p:nvSpPr>
          <p:spPr bwMode="auto">
            <a:xfrm>
              <a:off x="3479800" y="1719263"/>
              <a:ext cx="990600" cy="390319"/>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sz="1600" b="1">
                  <a:solidFill>
                    <a:schemeClr val="bg1"/>
                  </a:solidFill>
                  <a:latin typeface="+mn-ea"/>
                  <a:ea typeface="+mn-ea"/>
                </a:rPr>
                <a:t>零件管理</a:t>
              </a:r>
              <a:endParaRPr lang="zh-CN" altLang="en-US" sz="1600" b="1">
                <a:solidFill>
                  <a:schemeClr val="bg1"/>
                </a:solidFill>
                <a:latin typeface="+mn-ea"/>
                <a:ea typeface="+mn-ea"/>
              </a:endParaRPr>
            </a:p>
          </p:txBody>
        </p:sp>
        <p:sp>
          <p:nvSpPr>
            <p:cNvPr id="1049905" name="Rectangle 4"/>
            <p:cNvSpPr>
              <a:spLocks noChangeArrowheads="1"/>
            </p:cNvSpPr>
            <p:nvPr/>
          </p:nvSpPr>
          <p:spPr bwMode="auto">
            <a:xfrm>
              <a:off x="4953000" y="1651000"/>
              <a:ext cx="1714500" cy="2654300"/>
            </a:xfrm>
            <a:prstGeom prst="rect">
              <a:avLst/>
            </a:prstGeom>
            <a:solidFill>
              <a:schemeClr val="accent3">
                <a:lumMod val="75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mn-ea"/>
                <a:ea typeface="+mn-ea"/>
              </a:endParaRPr>
            </a:p>
          </p:txBody>
        </p:sp>
        <p:sp>
          <p:nvSpPr>
            <p:cNvPr id="1049906" name="Text Box 5"/>
            <p:cNvSpPr txBox="1">
              <a:spLocks noChangeArrowheads="1"/>
            </p:cNvSpPr>
            <p:nvPr/>
          </p:nvSpPr>
          <p:spPr bwMode="auto">
            <a:xfrm>
              <a:off x="3375025" y="2133600"/>
              <a:ext cx="1184275" cy="5699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零件信息查询</a:t>
              </a:r>
              <a:endParaRPr lang="zh-CN" altLang="en-US" sz="1400">
                <a:latin typeface="+mn-ea"/>
                <a:ea typeface="+mn-ea"/>
              </a:endParaRPr>
            </a:p>
          </p:txBody>
        </p:sp>
        <p:sp>
          <p:nvSpPr>
            <p:cNvPr id="1049907" name="Text Box 6"/>
            <p:cNvSpPr txBox="1">
              <a:spLocks noChangeArrowheads="1"/>
            </p:cNvSpPr>
            <p:nvPr/>
          </p:nvSpPr>
          <p:spPr bwMode="auto">
            <a:xfrm>
              <a:off x="5181600" y="2819400"/>
              <a:ext cx="1168400"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400">
                  <a:latin typeface="+mn-ea"/>
                  <a:ea typeface="+mn-ea"/>
                </a:rPr>
                <a:t>BOM</a:t>
              </a:r>
              <a:r>
                <a:rPr lang="zh-CN" altLang="en-US" sz="1400">
                  <a:latin typeface="+mn-ea"/>
                  <a:ea typeface="+mn-ea"/>
                </a:rPr>
                <a:t>维护</a:t>
              </a:r>
              <a:endParaRPr lang="zh-CN" altLang="en-US" sz="1400">
                <a:latin typeface="+mn-ea"/>
                <a:ea typeface="+mn-ea"/>
              </a:endParaRPr>
            </a:p>
          </p:txBody>
        </p:sp>
        <p:sp>
          <p:nvSpPr>
            <p:cNvPr id="1049908" name="Text Box 8"/>
            <p:cNvSpPr txBox="1">
              <a:spLocks noChangeArrowheads="1"/>
            </p:cNvSpPr>
            <p:nvPr/>
          </p:nvSpPr>
          <p:spPr bwMode="auto">
            <a:xfrm>
              <a:off x="3389313" y="2819400"/>
              <a:ext cx="1169987"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以零件为核心组织产品数据</a:t>
              </a:r>
              <a:endParaRPr lang="zh-CN" altLang="en-US" sz="1400">
                <a:latin typeface="+mn-ea"/>
                <a:ea typeface="+mn-ea"/>
              </a:endParaRPr>
            </a:p>
          </p:txBody>
        </p:sp>
        <p:sp>
          <p:nvSpPr>
            <p:cNvPr id="1049909" name="Text Box 9"/>
            <p:cNvSpPr txBox="1">
              <a:spLocks noChangeArrowheads="1"/>
            </p:cNvSpPr>
            <p:nvPr/>
          </p:nvSpPr>
          <p:spPr bwMode="auto">
            <a:xfrm>
              <a:off x="5181600" y="214630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400">
                  <a:latin typeface="+mn-ea"/>
                  <a:ea typeface="+mn-ea"/>
                </a:rPr>
                <a:t>CAD</a:t>
              </a:r>
              <a:r>
                <a:rPr lang="zh-CN" altLang="en-US" sz="1400">
                  <a:latin typeface="+mn-ea"/>
                  <a:ea typeface="+mn-ea"/>
                </a:rPr>
                <a:t>集成</a:t>
              </a:r>
              <a:endParaRPr lang="zh-CN" altLang="en-US" sz="1400">
                <a:latin typeface="+mn-ea"/>
                <a:ea typeface="+mn-ea"/>
              </a:endParaRPr>
            </a:p>
          </p:txBody>
        </p:sp>
        <p:sp>
          <p:nvSpPr>
            <p:cNvPr id="1049910" name="Text Box 10"/>
            <p:cNvSpPr txBox="1">
              <a:spLocks noChangeArrowheads="1"/>
            </p:cNvSpPr>
            <p:nvPr/>
          </p:nvSpPr>
          <p:spPr bwMode="auto">
            <a:xfrm>
              <a:off x="5335588" y="1711325"/>
              <a:ext cx="1038225" cy="39031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en-US" altLang="zh-CN" sz="1600" b="1">
                  <a:solidFill>
                    <a:schemeClr val="bg1"/>
                  </a:solidFill>
                  <a:latin typeface="+mn-ea"/>
                  <a:ea typeface="+mn-ea"/>
                </a:rPr>
                <a:t>BOM</a:t>
              </a:r>
              <a:r>
                <a:rPr lang="zh-CN" altLang="en-US" sz="1600" b="1">
                  <a:solidFill>
                    <a:schemeClr val="bg1"/>
                  </a:solidFill>
                  <a:latin typeface="+mn-ea"/>
                  <a:ea typeface="+mn-ea"/>
                </a:rPr>
                <a:t>管理</a:t>
              </a:r>
              <a:endParaRPr lang="zh-CN" altLang="en-US" sz="1600" b="1">
                <a:solidFill>
                  <a:schemeClr val="bg1"/>
                </a:solidFill>
                <a:latin typeface="+mn-ea"/>
                <a:ea typeface="+mn-ea"/>
              </a:endParaRPr>
            </a:p>
          </p:txBody>
        </p:sp>
        <p:sp>
          <p:nvSpPr>
            <p:cNvPr id="1049911" name="Rectangle 18"/>
            <p:cNvSpPr>
              <a:spLocks noChangeArrowheads="1"/>
            </p:cNvSpPr>
            <p:nvPr/>
          </p:nvSpPr>
          <p:spPr bwMode="auto">
            <a:xfrm>
              <a:off x="6780213" y="1663700"/>
              <a:ext cx="1639887" cy="2667000"/>
            </a:xfrm>
            <a:prstGeom prst="rect">
              <a:avLst/>
            </a:prstGeom>
            <a:solidFill>
              <a:schemeClr val="accent3">
                <a:lumMod val="75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mn-ea"/>
                <a:ea typeface="+mn-ea"/>
              </a:endParaRPr>
            </a:p>
          </p:txBody>
        </p:sp>
        <p:sp>
          <p:nvSpPr>
            <p:cNvPr id="1049912" name="Text Box 19"/>
            <p:cNvSpPr txBox="1">
              <a:spLocks noChangeArrowheads="1"/>
            </p:cNvSpPr>
            <p:nvPr/>
          </p:nvSpPr>
          <p:spPr bwMode="auto">
            <a:xfrm>
              <a:off x="7121525" y="2159000"/>
              <a:ext cx="1184275" cy="5699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物理文件管理</a:t>
              </a:r>
              <a:endParaRPr lang="zh-CN" altLang="en-US" sz="1400">
                <a:latin typeface="+mn-ea"/>
                <a:ea typeface="+mn-ea"/>
              </a:endParaRPr>
            </a:p>
          </p:txBody>
        </p:sp>
        <p:sp>
          <p:nvSpPr>
            <p:cNvPr id="1049913" name="Text Box 20"/>
            <p:cNvSpPr txBox="1">
              <a:spLocks noChangeArrowheads="1"/>
            </p:cNvSpPr>
            <p:nvPr/>
          </p:nvSpPr>
          <p:spPr bwMode="auto">
            <a:xfrm>
              <a:off x="7135813" y="2863850"/>
              <a:ext cx="1169987"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文档维护</a:t>
              </a:r>
              <a:endParaRPr lang="zh-CN" altLang="en-US" sz="1400">
                <a:latin typeface="+mn-ea"/>
                <a:ea typeface="+mn-ea"/>
              </a:endParaRPr>
            </a:p>
          </p:txBody>
        </p:sp>
        <p:sp>
          <p:nvSpPr>
            <p:cNvPr id="1049914" name="Text Box 21"/>
            <p:cNvSpPr txBox="1">
              <a:spLocks noChangeArrowheads="1"/>
            </p:cNvSpPr>
            <p:nvPr/>
          </p:nvSpPr>
          <p:spPr bwMode="auto">
            <a:xfrm>
              <a:off x="7121525" y="354965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版本管理</a:t>
              </a:r>
              <a:endParaRPr lang="zh-CN" altLang="en-US" sz="1400">
                <a:latin typeface="+mn-ea"/>
                <a:ea typeface="+mn-ea"/>
              </a:endParaRPr>
            </a:p>
          </p:txBody>
        </p:sp>
        <p:sp>
          <p:nvSpPr>
            <p:cNvPr id="1049915" name="Rectangle 23"/>
            <p:cNvSpPr>
              <a:spLocks noChangeArrowheads="1"/>
            </p:cNvSpPr>
            <p:nvPr/>
          </p:nvSpPr>
          <p:spPr bwMode="auto">
            <a:xfrm>
              <a:off x="3162300" y="4457700"/>
              <a:ext cx="3467100" cy="1701800"/>
            </a:xfrm>
            <a:prstGeom prst="rect">
              <a:avLst/>
            </a:prstGeom>
            <a:solidFill>
              <a:schemeClr val="accent3">
                <a:lumMod val="75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mn-ea"/>
                <a:ea typeface="+mn-ea"/>
              </a:endParaRPr>
            </a:p>
          </p:txBody>
        </p:sp>
        <p:sp>
          <p:nvSpPr>
            <p:cNvPr id="1049916" name="Text Box 24"/>
            <p:cNvSpPr txBox="1">
              <a:spLocks noChangeArrowheads="1"/>
            </p:cNvSpPr>
            <p:nvPr/>
          </p:nvSpPr>
          <p:spPr bwMode="auto">
            <a:xfrm>
              <a:off x="3387725" y="4876800"/>
              <a:ext cx="1184275" cy="533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用户管理</a:t>
              </a:r>
              <a:endParaRPr lang="zh-CN" altLang="en-US" sz="1400">
                <a:latin typeface="+mn-ea"/>
                <a:ea typeface="+mn-ea"/>
              </a:endParaRPr>
            </a:p>
          </p:txBody>
        </p:sp>
        <p:sp>
          <p:nvSpPr>
            <p:cNvPr id="1049917" name="Text Box 26"/>
            <p:cNvSpPr txBox="1">
              <a:spLocks noChangeArrowheads="1"/>
            </p:cNvSpPr>
            <p:nvPr/>
          </p:nvSpPr>
          <p:spPr bwMode="auto">
            <a:xfrm>
              <a:off x="3387725" y="5556250"/>
              <a:ext cx="11588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项目管理</a:t>
              </a:r>
              <a:endParaRPr lang="zh-CN" altLang="en-US" sz="1400">
                <a:latin typeface="+mn-ea"/>
                <a:ea typeface="+mn-ea"/>
              </a:endParaRPr>
            </a:p>
          </p:txBody>
        </p:sp>
        <p:sp>
          <p:nvSpPr>
            <p:cNvPr id="1049918" name="Text Box 27"/>
            <p:cNvSpPr txBox="1">
              <a:spLocks noChangeArrowheads="1"/>
            </p:cNvSpPr>
            <p:nvPr/>
          </p:nvSpPr>
          <p:spPr bwMode="auto">
            <a:xfrm>
              <a:off x="5230813" y="4876800"/>
              <a:ext cx="1169987"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角色管理</a:t>
              </a:r>
              <a:endParaRPr lang="zh-CN" altLang="en-US" sz="1400">
                <a:latin typeface="+mn-ea"/>
                <a:ea typeface="+mn-ea"/>
              </a:endParaRPr>
            </a:p>
          </p:txBody>
        </p:sp>
        <p:sp>
          <p:nvSpPr>
            <p:cNvPr id="1049919" name="Text Box 28"/>
            <p:cNvSpPr txBox="1">
              <a:spLocks noChangeArrowheads="1"/>
            </p:cNvSpPr>
            <p:nvPr/>
          </p:nvSpPr>
          <p:spPr bwMode="auto">
            <a:xfrm>
              <a:off x="3200400" y="4495800"/>
              <a:ext cx="1276350" cy="39031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solidFill>
                    <a:schemeClr val="bg1"/>
                  </a:solidFill>
                  <a:latin typeface="+mn-ea"/>
                  <a:ea typeface="+mn-ea"/>
                </a:rPr>
                <a:t>基础应用</a:t>
              </a:r>
              <a:endParaRPr lang="zh-CN" altLang="en-US" sz="1600" b="1">
                <a:solidFill>
                  <a:schemeClr val="bg1"/>
                </a:solidFill>
                <a:latin typeface="+mn-ea"/>
                <a:ea typeface="+mn-ea"/>
              </a:endParaRPr>
            </a:p>
          </p:txBody>
        </p:sp>
        <p:sp>
          <p:nvSpPr>
            <p:cNvPr id="1049920" name="Text Box 22"/>
            <p:cNvSpPr txBox="1">
              <a:spLocks noChangeArrowheads="1"/>
            </p:cNvSpPr>
            <p:nvPr/>
          </p:nvSpPr>
          <p:spPr bwMode="auto">
            <a:xfrm>
              <a:off x="4724400" y="1295400"/>
              <a:ext cx="2286000" cy="39031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sz="1600" b="1">
                  <a:latin typeface="+mn-ea"/>
                  <a:ea typeface="+mn-ea"/>
                </a:rPr>
                <a:t>产品数据管理平台 </a:t>
              </a:r>
              <a:r>
                <a:rPr lang="en-US" altLang="zh-CN" sz="1600" b="1">
                  <a:latin typeface="+mn-ea"/>
                  <a:ea typeface="+mn-ea"/>
                </a:rPr>
                <a:t>- PDM</a:t>
              </a:r>
              <a:endParaRPr lang="en-US" altLang="zh-CN" sz="1600" b="1">
                <a:latin typeface="+mn-ea"/>
                <a:ea typeface="+mn-ea"/>
              </a:endParaRPr>
            </a:p>
          </p:txBody>
        </p:sp>
        <p:sp>
          <p:nvSpPr>
            <p:cNvPr id="1049921" name="Text Box 10"/>
            <p:cNvSpPr txBox="1">
              <a:spLocks noChangeArrowheads="1"/>
            </p:cNvSpPr>
            <p:nvPr/>
          </p:nvSpPr>
          <p:spPr bwMode="auto">
            <a:xfrm>
              <a:off x="7153275" y="1714500"/>
              <a:ext cx="1038225" cy="39031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sz="1600" b="1">
                  <a:solidFill>
                    <a:schemeClr val="bg1"/>
                  </a:solidFill>
                  <a:latin typeface="+mn-ea"/>
                  <a:ea typeface="+mn-ea"/>
                </a:rPr>
                <a:t>文档管理</a:t>
              </a:r>
              <a:endParaRPr lang="zh-CN" altLang="en-US" sz="1600" b="1">
                <a:solidFill>
                  <a:schemeClr val="bg1"/>
                </a:solidFill>
                <a:latin typeface="+mn-ea"/>
                <a:ea typeface="+mn-ea"/>
              </a:endParaRPr>
            </a:p>
          </p:txBody>
        </p:sp>
        <p:sp>
          <p:nvSpPr>
            <p:cNvPr id="1049922" name="Text Box 6"/>
            <p:cNvSpPr txBox="1">
              <a:spLocks noChangeArrowheads="1"/>
            </p:cNvSpPr>
            <p:nvPr/>
          </p:nvSpPr>
          <p:spPr bwMode="auto">
            <a:xfrm>
              <a:off x="5181600" y="3575050"/>
              <a:ext cx="1168400"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版本管理</a:t>
              </a:r>
              <a:endParaRPr lang="zh-CN" altLang="en-US" sz="1400">
                <a:latin typeface="+mn-ea"/>
                <a:ea typeface="+mn-ea"/>
              </a:endParaRPr>
            </a:p>
          </p:txBody>
        </p:sp>
        <p:sp>
          <p:nvSpPr>
            <p:cNvPr id="1049923" name="Rectangle 23"/>
            <p:cNvSpPr>
              <a:spLocks noChangeArrowheads="1"/>
            </p:cNvSpPr>
            <p:nvPr/>
          </p:nvSpPr>
          <p:spPr bwMode="auto">
            <a:xfrm>
              <a:off x="6781800" y="4470400"/>
              <a:ext cx="1676400" cy="1701800"/>
            </a:xfrm>
            <a:prstGeom prst="rect">
              <a:avLst/>
            </a:prstGeom>
            <a:solidFill>
              <a:schemeClr val="accent3">
                <a:lumMod val="75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mn-ea"/>
                <a:ea typeface="+mn-ea"/>
              </a:endParaRPr>
            </a:p>
          </p:txBody>
        </p:sp>
        <p:sp>
          <p:nvSpPr>
            <p:cNvPr id="1049924" name="Text Box 28"/>
            <p:cNvSpPr txBox="1">
              <a:spLocks noChangeArrowheads="1"/>
            </p:cNvSpPr>
            <p:nvPr/>
          </p:nvSpPr>
          <p:spPr bwMode="auto">
            <a:xfrm>
              <a:off x="7029450" y="4495800"/>
              <a:ext cx="1276350" cy="39031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solidFill>
                    <a:schemeClr val="bg1"/>
                  </a:solidFill>
                  <a:latin typeface="+mn-ea"/>
                  <a:ea typeface="+mn-ea"/>
                </a:rPr>
                <a:t>流程管理</a:t>
              </a:r>
              <a:endParaRPr lang="zh-CN" altLang="en-US" sz="1600" b="1">
                <a:solidFill>
                  <a:schemeClr val="bg1"/>
                </a:solidFill>
                <a:latin typeface="+mn-ea"/>
                <a:ea typeface="+mn-ea"/>
              </a:endParaRPr>
            </a:p>
          </p:txBody>
        </p:sp>
        <p:sp>
          <p:nvSpPr>
            <p:cNvPr id="1049925" name="Text Box 29"/>
            <p:cNvSpPr txBox="1">
              <a:spLocks noChangeArrowheads="1"/>
            </p:cNvSpPr>
            <p:nvPr/>
          </p:nvSpPr>
          <p:spPr bwMode="auto">
            <a:xfrm>
              <a:off x="7086600" y="480060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电子流程管理</a:t>
              </a:r>
              <a:endParaRPr lang="zh-CN" altLang="en-US" sz="1400">
                <a:latin typeface="+mn-ea"/>
                <a:ea typeface="+mn-ea"/>
              </a:endParaRPr>
            </a:p>
          </p:txBody>
        </p:sp>
        <p:sp>
          <p:nvSpPr>
            <p:cNvPr id="1049926" name="Text Box 25"/>
            <p:cNvSpPr txBox="1">
              <a:spLocks noChangeArrowheads="1"/>
            </p:cNvSpPr>
            <p:nvPr/>
          </p:nvSpPr>
          <p:spPr bwMode="auto">
            <a:xfrm>
              <a:off x="7086600" y="5486400"/>
              <a:ext cx="1168400"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可视化管理</a:t>
              </a:r>
              <a:endParaRPr lang="zh-CN" altLang="en-US" sz="1400">
                <a:latin typeface="+mn-ea"/>
                <a:ea typeface="+mn-ea"/>
              </a:endParaRPr>
            </a:p>
          </p:txBody>
        </p:sp>
        <p:sp>
          <p:nvSpPr>
            <p:cNvPr id="1049927" name="Text Box 27"/>
            <p:cNvSpPr txBox="1">
              <a:spLocks noChangeArrowheads="1"/>
            </p:cNvSpPr>
            <p:nvPr/>
          </p:nvSpPr>
          <p:spPr bwMode="auto">
            <a:xfrm>
              <a:off x="5230813" y="5556250"/>
              <a:ext cx="1169987"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系统接口</a:t>
              </a:r>
              <a:endParaRPr lang="zh-CN" altLang="en-US" sz="1400">
                <a:latin typeface="+mn-ea"/>
                <a:ea typeface="+mn-ea"/>
              </a:endParaRPr>
            </a:p>
          </p:txBody>
        </p:sp>
        <p:sp>
          <p:nvSpPr>
            <p:cNvPr id="1049928" name="AutoShape 36"/>
            <p:cNvSpPr>
              <a:spLocks noChangeArrowheads="1"/>
            </p:cNvSpPr>
            <p:nvPr/>
          </p:nvSpPr>
          <p:spPr bwMode="auto">
            <a:xfrm>
              <a:off x="685800" y="2286000"/>
              <a:ext cx="1447800" cy="259080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000">
                <a:latin typeface="+mn-ea"/>
              </a:endParaRPr>
            </a:p>
          </p:txBody>
        </p:sp>
        <p:sp>
          <p:nvSpPr>
            <p:cNvPr id="1049929" name="AutoShape 37"/>
            <p:cNvSpPr>
              <a:spLocks noChangeArrowheads="1"/>
            </p:cNvSpPr>
            <p:nvPr/>
          </p:nvSpPr>
          <p:spPr bwMode="auto">
            <a:xfrm>
              <a:off x="943718" y="2806700"/>
              <a:ext cx="914400" cy="381000"/>
            </a:xfrm>
            <a:prstGeom prst="roundRect">
              <a:avLst>
                <a:gd name="adj" fmla="val 16667"/>
              </a:avLst>
            </a:prstGeom>
            <a:solidFill>
              <a:srgbClr val="C00000"/>
            </a:solidFill>
            <a:ln>
              <a:noFill/>
            </a:ln>
            <a:effectLst/>
          </p:spPr>
          <p:txBody>
            <a:bodyPr wrap="none" anchor="ctr"/>
            <a:lstStyle/>
            <a:p>
              <a:pPr algn="ctr" eaLnBrk="1" hangingPunct="1"/>
              <a:r>
                <a:rPr lang="zh-CN" altLang="en-US" sz="1200" b="1">
                  <a:solidFill>
                    <a:schemeClr val="bg1"/>
                  </a:solidFill>
                  <a:latin typeface="+mn-ea"/>
                </a:rPr>
                <a:t>产品</a:t>
              </a:r>
              <a:r>
                <a:rPr lang="en-US" altLang="zh-CN" sz="1200" b="1">
                  <a:solidFill>
                    <a:schemeClr val="bg1"/>
                  </a:solidFill>
                  <a:latin typeface="+mn-ea"/>
                </a:rPr>
                <a:t>BOM</a:t>
              </a:r>
              <a:r>
                <a:rPr lang="zh-CN" altLang="en-US" sz="1200" b="1">
                  <a:solidFill>
                    <a:schemeClr val="bg1"/>
                  </a:solidFill>
                  <a:latin typeface="+mn-ea"/>
                </a:rPr>
                <a:t>管理</a:t>
              </a:r>
              <a:endParaRPr lang="zh-CN" altLang="en-US" sz="1200" b="1">
                <a:solidFill>
                  <a:schemeClr val="bg1"/>
                </a:solidFill>
                <a:latin typeface="+mn-ea"/>
              </a:endParaRPr>
            </a:p>
          </p:txBody>
        </p:sp>
        <p:sp>
          <p:nvSpPr>
            <p:cNvPr id="1049930" name="Text Box 22"/>
            <p:cNvSpPr txBox="1">
              <a:spLocks noChangeArrowheads="1"/>
            </p:cNvSpPr>
            <p:nvPr/>
          </p:nvSpPr>
          <p:spPr bwMode="auto">
            <a:xfrm>
              <a:off x="879475" y="2311400"/>
              <a:ext cx="1206500" cy="361407"/>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产品管理平台</a:t>
              </a:r>
              <a:endParaRPr lang="zh-CN" altLang="en-US" sz="1400" b="1">
                <a:latin typeface="+mn-ea"/>
                <a:ea typeface="+mn-ea"/>
              </a:endParaRPr>
            </a:p>
          </p:txBody>
        </p:sp>
        <p:sp>
          <p:nvSpPr>
            <p:cNvPr id="1049931" name="AutoShape 39"/>
            <p:cNvSpPr>
              <a:spLocks noChangeArrowheads="1"/>
            </p:cNvSpPr>
            <p:nvPr/>
          </p:nvSpPr>
          <p:spPr bwMode="auto">
            <a:xfrm>
              <a:off x="955675" y="4114800"/>
              <a:ext cx="914400" cy="381000"/>
            </a:xfrm>
            <a:prstGeom prst="roundRect">
              <a:avLst>
                <a:gd name="adj" fmla="val 16667"/>
              </a:avLst>
            </a:prstGeom>
            <a:solidFill>
              <a:srgbClr val="C00000"/>
            </a:solidFill>
            <a:ln>
              <a:noFill/>
            </a:ln>
            <a:effectLst/>
          </p:spPr>
          <p:txBody>
            <a:bodyPr wrap="none" anchor="ctr"/>
            <a:lstStyle/>
            <a:p>
              <a:pPr algn="ctr" eaLnBrk="1" hangingPunct="1"/>
              <a:r>
                <a:rPr lang="zh-CN" altLang="en-US" sz="1200" b="1">
                  <a:solidFill>
                    <a:schemeClr val="bg1"/>
                  </a:solidFill>
                  <a:latin typeface="+mn-ea"/>
                </a:rPr>
                <a:t>产品更改管理</a:t>
              </a:r>
              <a:endParaRPr lang="zh-CN" altLang="en-US" sz="1200" b="1">
                <a:solidFill>
                  <a:schemeClr val="bg1"/>
                </a:solidFill>
                <a:latin typeface="+mn-ea"/>
              </a:endParaRPr>
            </a:p>
          </p:txBody>
        </p:sp>
        <p:sp>
          <p:nvSpPr>
            <p:cNvPr id="1049932" name="AutoShape 40"/>
            <p:cNvSpPr>
              <a:spLocks noChangeArrowheads="1"/>
            </p:cNvSpPr>
            <p:nvPr/>
          </p:nvSpPr>
          <p:spPr bwMode="auto">
            <a:xfrm>
              <a:off x="2133600" y="2590800"/>
              <a:ext cx="727075" cy="304800"/>
            </a:xfrm>
            <a:prstGeom prst="rightArrow">
              <a:avLst>
                <a:gd name="adj1" fmla="val 50000"/>
                <a:gd name="adj2" fmla="val 59635"/>
              </a:avLst>
            </a:prstGeom>
            <a:solidFill>
              <a:schemeClr val="accent1">
                <a:alpha val="95000"/>
              </a:schemeClr>
            </a:solidFill>
            <a:ln>
              <a:noFill/>
            </a:ln>
            <a:effectLst/>
          </p:spPr>
          <p:txBody>
            <a:bodyPr wrap="none" lIns="45720" rIns="45720" anchor="ctr"/>
            <a:lstStyle/>
            <a:p>
              <a:endParaRPr lang="zh-CN" altLang="zh-CN" sz="2000">
                <a:latin typeface="+mn-ea"/>
              </a:endParaRPr>
            </a:p>
          </p:txBody>
        </p:sp>
        <p:sp>
          <p:nvSpPr>
            <p:cNvPr id="1049933" name="AutoShape 41"/>
            <p:cNvSpPr>
              <a:spLocks noChangeArrowheads="1"/>
            </p:cNvSpPr>
            <p:nvPr/>
          </p:nvSpPr>
          <p:spPr bwMode="auto">
            <a:xfrm>
              <a:off x="2133600" y="2895600"/>
              <a:ext cx="727075" cy="304800"/>
            </a:xfrm>
            <a:prstGeom prst="leftArrow">
              <a:avLst>
                <a:gd name="adj1" fmla="val 50000"/>
                <a:gd name="adj2" fmla="val 59635"/>
              </a:avLst>
            </a:prstGeom>
            <a:solidFill>
              <a:schemeClr val="accent1">
                <a:alpha val="95000"/>
              </a:schemeClr>
            </a:solidFill>
            <a:ln>
              <a:noFill/>
            </a:ln>
            <a:effectLst/>
          </p:spPr>
          <p:txBody>
            <a:bodyPr wrap="none" lIns="45720" rIns="45720" anchor="ctr"/>
            <a:lstStyle/>
            <a:p>
              <a:endParaRPr lang="zh-CN" altLang="zh-CN" sz="2000">
                <a:latin typeface="+mn-ea"/>
              </a:endParaRPr>
            </a:p>
          </p:txBody>
        </p:sp>
        <p:sp>
          <p:nvSpPr>
            <p:cNvPr id="1049934" name="Text Box 42"/>
            <p:cNvSpPr txBox="1">
              <a:spLocks noChangeArrowheads="1"/>
            </p:cNvSpPr>
            <p:nvPr/>
          </p:nvSpPr>
          <p:spPr bwMode="auto">
            <a:xfrm>
              <a:off x="2098675" y="1965325"/>
              <a:ext cx="949325" cy="650533"/>
            </a:xfrm>
            <a:prstGeom prst="rect">
              <a:avLst/>
            </a:prstGeom>
            <a:noFill/>
            <a:ln>
              <a:noFill/>
            </a:ln>
            <a:effectLst/>
          </p:spPr>
          <p:txBody>
            <a:bodyPr lIns="45720" rIns="45720">
              <a:spAutoFit/>
            </a:bodyPr>
            <a:lstStyle/>
            <a:p>
              <a:pPr algn="l">
                <a:buFontTx/>
                <a:buChar char="•"/>
              </a:pPr>
              <a:r>
                <a:rPr lang="zh-CN" altLang="en-US" sz="1050">
                  <a:latin typeface="+mn-ea"/>
                </a:rPr>
                <a:t>计划</a:t>
              </a:r>
              <a:r>
                <a:rPr lang="en-US" altLang="zh-CN" sz="1050">
                  <a:latin typeface="+mn-ea"/>
                </a:rPr>
                <a:t>EBOM</a:t>
              </a:r>
              <a:endParaRPr lang="en-US" altLang="zh-CN" sz="1050">
                <a:latin typeface="+mn-ea"/>
              </a:endParaRPr>
            </a:p>
            <a:p>
              <a:pPr algn="l">
                <a:buFontTx/>
                <a:buChar char="•"/>
              </a:pPr>
              <a:r>
                <a:rPr lang="zh-CN" altLang="en-US" sz="1050">
                  <a:latin typeface="+mn-ea"/>
                </a:rPr>
                <a:t>新零件及零件信息更新</a:t>
              </a:r>
              <a:endParaRPr lang="zh-CN" altLang="en-US" sz="1050">
                <a:latin typeface="+mn-ea"/>
              </a:endParaRPr>
            </a:p>
          </p:txBody>
        </p:sp>
        <p:sp>
          <p:nvSpPr>
            <p:cNvPr id="1049935" name="Text Box 43"/>
            <p:cNvSpPr txBox="1">
              <a:spLocks noChangeArrowheads="1"/>
            </p:cNvSpPr>
            <p:nvPr/>
          </p:nvSpPr>
          <p:spPr bwMode="auto">
            <a:xfrm>
              <a:off x="2098675" y="3200400"/>
              <a:ext cx="731356" cy="462601"/>
            </a:xfrm>
            <a:prstGeom prst="rect">
              <a:avLst/>
            </a:prstGeom>
            <a:noFill/>
            <a:ln>
              <a:noFill/>
            </a:ln>
            <a:effectLst/>
          </p:spPr>
          <p:txBody>
            <a:bodyPr wrap="none" lIns="45720" rIns="45720">
              <a:spAutoFit/>
            </a:bodyPr>
            <a:lstStyle/>
            <a:p>
              <a:pPr algn="l">
                <a:buFontTx/>
                <a:buChar char="•"/>
              </a:pPr>
              <a:r>
                <a:rPr lang="zh-CN" altLang="en-US" sz="1050">
                  <a:latin typeface="+mn-ea"/>
                </a:rPr>
                <a:t>产品</a:t>
              </a:r>
              <a:r>
                <a:rPr lang="en-US" altLang="zh-CN" sz="1050">
                  <a:latin typeface="+mn-ea"/>
                </a:rPr>
                <a:t>BOM</a:t>
              </a:r>
              <a:r>
                <a:rPr lang="zh-CN" altLang="en-US" sz="1050">
                  <a:latin typeface="+mn-ea"/>
                </a:rPr>
                <a:t>设计</a:t>
              </a:r>
              <a:endParaRPr lang="zh-CN" altLang="en-US" sz="1050">
                <a:latin typeface="+mn-ea"/>
              </a:endParaRPr>
            </a:p>
            <a:p>
              <a:pPr algn="l">
                <a:buFontTx/>
                <a:buChar char="•"/>
              </a:pPr>
              <a:r>
                <a:rPr lang="en-US" altLang="zh-CN" sz="1050">
                  <a:latin typeface="+mn-ea"/>
                </a:rPr>
                <a:t>CAD</a:t>
              </a:r>
              <a:r>
                <a:rPr lang="zh-CN" altLang="en-US" sz="1050">
                  <a:latin typeface="+mn-ea"/>
                </a:rPr>
                <a:t>数模</a:t>
              </a:r>
              <a:r>
                <a:rPr lang="en-US" altLang="zh-CN" sz="1050">
                  <a:latin typeface="+mn-ea"/>
                </a:rPr>
                <a:t>/</a:t>
              </a:r>
              <a:r>
                <a:rPr lang="zh-CN" altLang="en-US" sz="1050">
                  <a:latin typeface="+mn-ea"/>
                </a:rPr>
                <a:t>图纸</a:t>
              </a:r>
              <a:endParaRPr lang="zh-CN" altLang="en-US" sz="1050">
                <a:latin typeface="+mn-ea"/>
              </a:endParaRPr>
            </a:p>
          </p:txBody>
        </p:sp>
        <p:sp>
          <p:nvSpPr>
            <p:cNvPr id="1049936" name="AutoShape 44"/>
            <p:cNvSpPr>
              <a:spLocks noChangeArrowheads="1"/>
            </p:cNvSpPr>
            <p:nvPr/>
          </p:nvSpPr>
          <p:spPr bwMode="auto">
            <a:xfrm>
              <a:off x="2133600" y="4114800"/>
              <a:ext cx="762000" cy="304800"/>
            </a:xfrm>
            <a:prstGeom prst="rightArrow">
              <a:avLst>
                <a:gd name="adj1" fmla="val 50000"/>
                <a:gd name="adj2" fmla="val 62500"/>
              </a:avLst>
            </a:prstGeom>
            <a:solidFill>
              <a:schemeClr val="accent1">
                <a:alpha val="95000"/>
              </a:schemeClr>
            </a:solidFill>
            <a:ln>
              <a:noFill/>
            </a:ln>
            <a:effectLst/>
          </p:spPr>
          <p:txBody>
            <a:bodyPr wrap="none" lIns="45720" rIns="45720" anchor="ctr"/>
            <a:lstStyle/>
            <a:p>
              <a:endParaRPr lang="zh-CN" altLang="zh-CN" sz="2000">
                <a:latin typeface="+mn-ea"/>
              </a:endParaRPr>
            </a:p>
          </p:txBody>
        </p:sp>
        <p:sp>
          <p:nvSpPr>
            <p:cNvPr id="1049937" name="AutoShape 45"/>
            <p:cNvSpPr>
              <a:spLocks noChangeArrowheads="1"/>
            </p:cNvSpPr>
            <p:nvPr/>
          </p:nvSpPr>
          <p:spPr bwMode="auto">
            <a:xfrm>
              <a:off x="2133600" y="4464050"/>
              <a:ext cx="762000" cy="304800"/>
            </a:xfrm>
            <a:prstGeom prst="leftArrow">
              <a:avLst>
                <a:gd name="adj1" fmla="val 50000"/>
                <a:gd name="adj2" fmla="val 62500"/>
              </a:avLst>
            </a:prstGeom>
            <a:solidFill>
              <a:schemeClr val="accent1">
                <a:alpha val="95000"/>
              </a:schemeClr>
            </a:solidFill>
            <a:ln>
              <a:noFill/>
            </a:ln>
            <a:effectLst/>
          </p:spPr>
          <p:txBody>
            <a:bodyPr wrap="none" lIns="45720" rIns="45720" anchor="ctr"/>
            <a:lstStyle/>
            <a:p>
              <a:endParaRPr lang="zh-CN" altLang="zh-CN" sz="2000">
                <a:latin typeface="+mn-ea"/>
              </a:endParaRPr>
            </a:p>
          </p:txBody>
        </p:sp>
        <p:sp>
          <p:nvSpPr>
            <p:cNvPr id="1049938" name="Text Box 46"/>
            <p:cNvSpPr txBox="1">
              <a:spLocks noChangeArrowheads="1"/>
            </p:cNvSpPr>
            <p:nvPr/>
          </p:nvSpPr>
          <p:spPr bwMode="auto">
            <a:xfrm>
              <a:off x="2174875" y="3930650"/>
              <a:ext cx="695328" cy="274670"/>
            </a:xfrm>
            <a:prstGeom prst="rect">
              <a:avLst/>
            </a:prstGeom>
            <a:noFill/>
            <a:ln>
              <a:noFill/>
            </a:ln>
            <a:effectLst/>
          </p:spPr>
          <p:txBody>
            <a:bodyPr wrap="none" lIns="45720" rIns="45720">
              <a:spAutoFit/>
            </a:bodyPr>
            <a:lstStyle/>
            <a:p>
              <a:pPr algn="l">
                <a:buFontTx/>
                <a:buChar char="•"/>
              </a:pPr>
              <a:r>
                <a:rPr lang="zh-CN" altLang="en-US" sz="1050">
                  <a:latin typeface="+mn-ea"/>
                </a:rPr>
                <a:t>产品更改请求</a:t>
              </a:r>
              <a:endParaRPr lang="zh-CN" altLang="en-US" sz="1050">
                <a:latin typeface="+mn-ea"/>
              </a:endParaRPr>
            </a:p>
          </p:txBody>
        </p:sp>
        <p:sp>
          <p:nvSpPr>
            <p:cNvPr id="1049939" name="Text Box 47"/>
            <p:cNvSpPr txBox="1">
              <a:spLocks noChangeArrowheads="1"/>
            </p:cNvSpPr>
            <p:nvPr/>
          </p:nvSpPr>
          <p:spPr bwMode="auto">
            <a:xfrm>
              <a:off x="2174875" y="4708525"/>
              <a:ext cx="515192" cy="274670"/>
            </a:xfrm>
            <a:prstGeom prst="rect">
              <a:avLst/>
            </a:prstGeom>
            <a:noFill/>
            <a:ln>
              <a:noFill/>
            </a:ln>
            <a:effectLst/>
          </p:spPr>
          <p:txBody>
            <a:bodyPr wrap="none" lIns="45720" rIns="45720">
              <a:spAutoFit/>
            </a:bodyPr>
            <a:lstStyle/>
            <a:p>
              <a:pPr algn="l">
                <a:buFontTx/>
                <a:buChar char="•"/>
              </a:pPr>
              <a:r>
                <a:rPr lang="zh-CN" altLang="en-US" sz="1050">
                  <a:latin typeface="+mn-ea"/>
                </a:rPr>
                <a:t>产品数据</a:t>
              </a:r>
              <a:endParaRPr lang="zh-CN" altLang="en-US" sz="1050">
                <a:latin typeface="+mn-ea"/>
              </a:endParaRPr>
            </a:p>
          </p:txBody>
        </p:sp>
        <p:sp>
          <p:nvSpPr>
            <p:cNvPr id="1049940" name="AutoShape 48"/>
            <p:cNvSpPr>
              <a:spLocks noChangeArrowheads="1"/>
            </p:cNvSpPr>
            <p:nvPr/>
          </p:nvSpPr>
          <p:spPr bwMode="auto">
            <a:xfrm>
              <a:off x="685800" y="5257800"/>
              <a:ext cx="1447800" cy="685800"/>
            </a:xfrm>
            <a:prstGeom prst="roundRect">
              <a:avLst>
                <a:gd name="adj" fmla="val 14722"/>
              </a:avLst>
            </a:prstGeom>
            <a:solidFill>
              <a:srgbClr val="EAEAEA">
                <a:alpha val="95000"/>
              </a:srgbClr>
            </a:solidFill>
            <a:ln>
              <a:noFill/>
            </a:ln>
            <a:effectLst/>
          </p:spPr>
          <p:txBody>
            <a:bodyPr wrap="none" lIns="45720" rIns="45720" anchor="ctr"/>
            <a:lstStyle/>
            <a:p>
              <a:pPr algn="ctr"/>
              <a:r>
                <a:rPr lang="zh-CN" altLang="en-US" sz="1400" b="1">
                  <a:latin typeface="+mn-ea"/>
                </a:rPr>
                <a:t>生产作业管控</a:t>
              </a:r>
              <a:endParaRPr lang="zh-CN" altLang="en-US" sz="1400" b="1">
                <a:latin typeface="+mn-ea"/>
              </a:endParaRPr>
            </a:p>
          </p:txBody>
        </p:sp>
        <p:sp>
          <p:nvSpPr>
            <p:cNvPr id="1049941" name="AutoShape 52"/>
            <p:cNvSpPr>
              <a:spLocks noChangeArrowheads="1"/>
            </p:cNvSpPr>
            <p:nvPr/>
          </p:nvSpPr>
          <p:spPr bwMode="auto">
            <a:xfrm>
              <a:off x="2133600" y="5410200"/>
              <a:ext cx="727075" cy="304800"/>
            </a:xfrm>
            <a:prstGeom prst="leftArrow">
              <a:avLst>
                <a:gd name="adj1" fmla="val 50000"/>
                <a:gd name="adj2" fmla="val 59635"/>
              </a:avLst>
            </a:prstGeom>
            <a:solidFill>
              <a:schemeClr val="accent1">
                <a:alpha val="95000"/>
              </a:schemeClr>
            </a:solidFill>
            <a:ln>
              <a:noFill/>
            </a:ln>
            <a:effectLst/>
          </p:spPr>
          <p:txBody>
            <a:bodyPr wrap="none" lIns="45720" rIns="45720" anchor="ctr"/>
            <a:lstStyle/>
            <a:p>
              <a:endParaRPr lang="zh-CN" altLang="zh-CN" sz="2000">
                <a:latin typeface="+mn-ea"/>
              </a:endParaRPr>
            </a:p>
          </p:txBody>
        </p:sp>
        <p:sp>
          <p:nvSpPr>
            <p:cNvPr id="1049942" name="Text Box 53"/>
            <p:cNvSpPr txBox="1">
              <a:spLocks noChangeArrowheads="1"/>
            </p:cNvSpPr>
            <p:nvPr/>
          </p:nvSpPr>
          <p:spPr bwMode="auto">
            <a:xfrm>
              <a:off x="2057400" y="5715000"/>
              <a:ext cx="794404" cy="274670"/>
            </a:xfrm>
            <a:prstGeom prst="rect">
              <a:avLst/>
            </a:prstGeom>
            <a:noFill/>
            <a:ln>
              <a:noFill/>
            </a:ln>
            <a:effectLst/>
          </p:spPr>
          <p:txBody>
            <a:bodyPr wrap="none" lIns="45720" rIns="45720">
              <a:spAutoFit/>
            </a:bodyPr>
            <a:lstStyle/>
            <a:p>
              <a:pPr algn="l">
                <a:buFontTx/>
                <a:buChar char="•"/>
              </a:pPr>
              <a:r>
                <a:rPr lang="en-US" altLang="zh-CN" sz="1050">
                  <a:latin typeface="+mn-ea"/>
                </a:rPr>
                <a:t>CAD</a:t>
              </a:r>
              <a:r>
                <a:rPr lang="zh-CN" altLang="en-US" sz="1050">
                  <a:latin typeface="+mn-ea"/>
                </a:rPr>
                <a:t>数模、图纸</a:t>
              </a:r>
              <a:endParaRPr lang="zh-CN" altLang="en-US" sz="1050">
                <a:latin typeface="+mn-ea"/>
              </a:endParaRPr>
            </a:p>
          </p:txBody>
        </p:sp>
      </p:grpSp>
      <p:grpSp>
        <p:nvGrpSpPr>
          <p:cNvPr id="228" name="Group 27"/>
          <p:cNvGrpSpPr/>
          <p:nvPr/>
        </p:nvGrpSpPr>
        <p:grpSpPr bwMode="auto">
          <a:xfrm>
            <a:off x="9504399" y="64794"/>
            <a:ext cx="1761802" cy="828256"/>
            <a:chOff x="864" y="1824"/>
            <a:chExt cx="3696" cy="1864"/>
          </a:xfrm>
        </p:grpSpPr>
        <p:sp>
          <p:nvSpPr>
            <p:cNvPr id="1049943"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944"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945"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946"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947"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48"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en-US" altLang="zh-CN" sz="2400" dirty="0">
                <a:solidFill>
                  <a:schemeClr val="bg1"/>
                </a:solidFill>
              </a:rPr>
              <a:t>PDM</a:t>
            </a:r>
            <a:r>
              <a:rPr lang="zh-CN" altLang="en-US" sz="2400" dirty="0">
                <a:solidFill>
                  <a:schemeClr val="bg1"/>
                </a:solidFill>
              </a:rPr>
              <a:t>平台的应用功能要求和主要建设思路 </a:t>
            </a:r>
            <a:r>
              <a:rPr lang="en-US" altLang="zh-CN" sz="2400" dirty="0">
                <a:solidFill>
                  <a:schemeClr val="bg1"/>
                </a:solidFill>
              </a:rPr>
              <a:t>- 1</a:t>
            </a:r>
            <a:endParaRPr lang="en-US" altLang="zh-CN" sz="2400" dirty="0">
              <a:solidFill>
                <a:schemeClr val="bg1"/>
              </a:solidFill>
            </a:endParaRPr>
          </a:p>
        </p:txBody>
      </p:sp>
      <p:graphicFrame>
        <p:nvGraphicFramePr>
          <p:cNvPr id="4194304" name="表格 3"/>
          <p:cNvGraphicFramePr>
            <a:graphicFrameLocks noGrp="1"/>
          </p:cNvGraphicFramePr>
          <p:nvPr/>
        </p:nvGraphicFramePr>
        <p:xfrm>
          <a:off x="325307" y="1133342"/>
          <a:ext cx="11550094" cy="5403147"/>
        </p:xfrm>
        <a:graphic>
          <a:graphicData uri="http://schemas.openxmlformats.org/drawingml/2006/table">
            <a:tbl>
              <a:tblPr/>
              <a:tblGrid>
                <a:gridCol w="1173129"/>
                <a:gridCol w="1855542"/>
                <a:gridCol w="7040530"/>
                <a:gridCol w="1480893"/>
              </a:tblGrid>
              <a:tr h="557603">
                <a:tc>
                  <a:txBody>
                    <a:bodyPr/>
                    <a:lstStyle/>
                    <a:p>
                      <a:pPr algn="ctr" rtl="0" fontAlgn="ctr"/>
                      <a:r>
                        <a:rPr lang="zh-CN" altLang="en-US" sz="1600" b="1" i="0" u="none" strike="noStrike" dirty="0">
                          <a:solidFill>
                            <a:schemeClr val="tx1"/>
                          </a:solidFill>
                          <a:effectLst/>
                          <a:latin typeface="微软雅黑" panose="020B0503020204020204" charset="-122"/>
                          <a:ea typeface="微软雅黑" panose="020B0503020204020204" charset="-122"/>
                        </a:rPr>
                        <a:t>功能组</a:t>
                      </a:r>
                      <a:endParaRPr lang="zh-CN" altLang="en-US" sz="1600" b="1" i="0" u="none" strike="noStrike" dirty="0">
                        <a:solidFill>
                          <a:schemeClr val="tx1"/>
                        </a:solidFill>
                        <a:effectLst/>
                        <a:latin typeface="微软雅黑" panose="020B0503020204020204" charset="-122"/>
                        <a:ea typeface="微软雅黑" panose="020B0503020204020204" charset="-122"/>
                      </a:endParaRPr>
                    </a:p>
                  </a:txBody>
                  <a:tcPr marL="4763" marR="4763" marT="4763"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rtl="0" fontAlgn="ctr"/>
                      <a:r>
                        <a:rPr lang="zh-CN" altLang="en-US" sz="1600" b="1" i="0" u="none" strike="noStrike" dirty="0">
                          <a:solidFill>
                            <a:schemeClr val="tx1"/>
                          </a:solidFill>
                          <a:effectLst/>
                          <a:latin typeface="微软雅黑" panose="020B0503020204020204" charset="-122"/>
                          <a:ea typeface="微软雅黑" panose="020B0503020204020204" charset="-122"/>
                        </a:rPr>
                        <a:t>功能块</a:t>
                      </a:r>
                      <a:endParaRPr lang="zh-CN" altLang="en-US" sz="1600" b="1" i="0" u="none" strike="noStrike" dirty="0">
                        <a:solidFill>
                          <a:schemeClr val="tx1"/>
                        </a:solidFill>
                        <a:effectLst/>
                        <a:latin typeface="微软雅黑" panose="020B0503020204020204" charset="-122"/>
                        <a:ea typeface="微软雅黑" panose="020B050302020402020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rtl="0" fontAlgn="ctr"/>
                      <a:r>
                        <a:rPr lang="zh-CN" altLang="en-US" sz="1600" b="1" i="0" u="none" strike="noStrike" dirty="0">
                          <a:solidFill>
                            <a:schemeClr val="tx1"/>
                          </a:solidFill>
                          <a:effectLst/>
                          <a:latin typeface="微软雅黑" panose="020B0503020204020204" charset="-122"/>
                          <a:ea typeface="微软雅黑" panose="020B0503020204020204" charset="-122"/>
                        </a:rPr>
                        <a:t>功能点和建设思路</a:t>
                      </a:r>
                      <a:endParaRPr lang="zh-CN" altLang="en-US" sz="1600" b="1" i="0" u="none" strike="noStrike" dirty="0">
                        <a:solidFill>
                          <a:schemeClr val="tx1"/>
                        </a:solidFill>
                        <a:effectLst/>
                        <a:latin typeface="微软雅黑" panose="020B0503020204020204" charset="-122"/>
                        <a:ea typeface="微软雅黑" panose="020B050302020402020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ctr" rtl="0" fontAlgn="ctr"/>
                      <a:r>
                        <a:rPr lang="zh-CN" altLang="en-US" sz="1600" b="1" i="0" u="none" strike="noStrike" dirty="0">
                          <a:solidFill>
                            <a:schemeClr val="tx1"/>
                          </a:solidFill>
                          <a:effectLst/>
                          <a:latin typeface="微软雅黑" panose="020B0503020204020204" charset="-122"/>
                          <a:ea typeface="微软雅黑" panose="020B0503020204020204" charset="-122"/>
                        </a:rPr>
                        <a:t>建设优先级</a:t>
                      </a:r>
                      <a:endParaRPr lang="zh-CN" altLang="en-US" sz="1600" b="1" i="0" u="none" strike="noStrike" dirty="0">
                        <a:solidFill>
                          <a:schemeClr val="tx1"/>
                        </a:solidFill>
                        <a:effectLst/>
                        <a:latin typeface="微软雅黑" panose="020B0503020204020204" charset="-122"/>
                        <a:ea typeface="微软雅黑" panose="020B050302020402020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r>
              <a:tr h="659363">
                <a:tc rowSpan="2">
                  <a:txBody>
                    <a:bodyPr/>
                    <a:lstStyle/>
                    <a:p>
                      <a:pPr algn="ctr" rtl="0" fontAlgn="ctr"/>
                      <a:r>
                        <a:rPr lang="zh-CN" altLang="en-US" sz="1600" b="1" i="0" u="none" strike="noStrike" dirty="0">
                          <a:solidFill>
                            <a:srgbClr val="000000"/>
                          </a:solidFill>
                          <a:effectLst/>
                          <a:latin typeface="微软雅黑" panose="020B0503020204020204" charset="-122"/>
                          <a:ea typeface="微软雅黑" panose="020B0503020204020204" charset="-122"/>
                        </a:rPr>
                        <a:t>零件管理</a:t>
                      </a:r>
                      <a:endParaRPr lang="zh-CN" altLang="en-US" sz="1600" b="1" i="0" u="none" strike="noStrike" dirty="0">
                        <a:solidFill>
                          <a:srgbClr val="000000"/>
                        </a:solidFill>
                        <a:effectLst/>
                        <a:latin typeface="微软雅黑" panose="020B0503020204020204" charset="-122"/>
                        <a:ea typeface="微软雅黑" panose="020B0503020204020204" charset="-122"/>
                      </a:endParaRPr>
                    </a:p>
                  </a:txBody>
                  <a:tcPr marL="4763" marR="4763" marT="4763"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零件信息查询</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研发部门所关注的零件信息的查询，包括零件的编号、规格以及描述等内容，</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PDM</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中的零件一般作为查询使用，零件的统一来源一般为产品</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BOM</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管理平台</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573491">
                <a:tc vMerge="1">
                  <a:tcPr/>
                </a:tc>
                <a:tc>
                  <a:txBody>
                    <a:bodyPr/>
                    <a:lstStyle/>
                    <a:p>
                      <a:pPr algn="l"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以零件为核心组织产品数据</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零件是汽车企业所关注的核心产品描述及定义内容，围绕零件组织相关的数模、图纸、文档、</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BOM</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结构等产品数据</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r>
              <a:tr h="659363">
                <a:tc rowSpan="3">
                  <a:txBody>
                    <a:bodyPr/>
                    <a:lstStyle/>
                    <a:p>
                      <a:pPr algn="ctr" rtl="0" fontAlgn="ctr"/>
                      <a:r>
                        <a:rPr lang="en-US" sz="1600" b="1" i="0" u="none" strike="noStrike" dirty="0">
                          <a:solidFill>
                            <a:srgbClr val="000000"/>
                          </a:solidFill>
                          <a:effectLst/>
                          <a:latin typeface="微软雅黑" panose="020B0503020204020204" charset="-122"/>
                          <a:ea typeface="微软雅黑" panose="020B0503020204020204" charset="-122"/>
                        </a:rPr>
                        <a:t>BOM</a:t>
                      </a:r>
                      <a:r>
                        <a:rPr lang="zh-CN" altLang="en-US" sz="1600" b="1" i="0" u="none" strike="noStrike" dirty="0">
                          <a:solidFill>
                            <a:srgbClr val="000000"/>
                          </a:solidFill>
                          <a:effectLst/>
                          <a:latin typeface="微软雅黑" panose="020B0503020204020204" charset="-122"/>
                          <a:ea typeface="微软雅黑" panose="020B0503020204020204" charset="-122"/>
                        </a:rPr>
                        <a:t>管理</a:t>
                      </a:r>
                      <a:endParaRPr lang="zh-CN" altLang="en-US" sz="1600" b="1" i="0" u="none" strike="noStrike" dirty="0">
                        <a:solidFill>
                          <a:srgbClr val="000000"/>
                        </a:solidFill>
                        <a:effectLst/>
                        <a:latin typeface="微软雅黑" panose="020B0503020204020204" charset="-122"/>
                        <a:ea typeface="微软雅黑" panose="020B0503020204020204" charset="-122"/>
                      </a:endParaRPr>
                    </a:p>
                  </a:txBody>
                  <a:tcPr marL="4763" marR="4763" marT="4763"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rtl="0" fontAlgn="ctr"/>
                      <a:r>
                        <a:rPr lang="en-US" sz="1400" b="0" i="0" u="none" strike="noStrike">
                          <a:solidFill>
                            <a:srgbClr val="000000"/>
                          </a:solidFill>
                          <a:effectLst/>
                          <a:latin typeface="微软雅黑 Light" panose="020B0502040204020203" pitchFamily="34" charset="-122"/>
                          <a:ea typeface="微软雅黑 Light" panose="020B0502040204020203" pitchFamily="34" charset="-122"/>
                        </a:rPr>
                        <a:t>CAD</a:t>
                      </a: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集成</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rtl="0" fontAlgn="ct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CAD</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作为产品结构设计的主要工具，形成</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CAD</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数模、图纸等主要产品数据，</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CAD</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与</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PDM</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之间对模型、图纸文件以及</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BOM</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结构实现双向同步</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573491">
                <a:tc vMerge="1">
                  <a:tcPr/>
                </a:tc>
                <a:tc>
                  <a:txBody>
                    <a:bodyPr/>
                    <a:lstStyle/>
                    <a:p>
                      <a:pPr algn="l" rtl="0" fontAlgn="ctr"/>
                      <a:r>
                        <a:rPr lang="en-US" sz="1400" b="0" i="0" u="none" strike="noStrike">
                          <a:solidFill>
                            <a:srgbClr val="000000"/>
                          </a:solidFill>
                          <a:effectLst/>
                          <a:latin typeface="微软雅黑 Light" panose="020B0502040204020203" pitchFamily="34" charset="-122"/>
                          <a:ea typeface="微软雅黑 Light" panose="020B0502040204020203" pitchFamily="34" charset="-122"/>
                        </a:rPr>
                        <a:t>BOM</a:t>
                      </a: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维护</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对产品结构提供直接的新建、编辑、查询等功能</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573491">
                <a:tc vMerge="1">
                  <a:tcPr/>
                </a:tc>
                <a:tc>
                  <a:txBody>
                    <a:bodyPr/>
                    <a:lstStyle/>
                    <a:p>
                      <a:pPr algn="l"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版本管理</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研发部门主要关注最新版本的产品结构数据，但也需要提供基于日期的不同版本的产品结构信息查询与管理</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中</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573491">
                <a:tc rowSpan="3">
                  <a:txBody>
                    <a:bodyPr/>
                    <a:lstStyle/>
                    <a:p>
                      <a:pPr algn="ctr" rtl="0" fontAlgn="ctr"/>
                      <a:r>
                        <a:rPr lang="zh-CN" altLang="en-US" sz="1600" b="1" i="0" u="none" strike="noStrike" dirty="0">
                          <a:solidFill>
                            <a:srgbClr val="000000"/>
                          </a:solidFill>
                          <a:effectLst/>
                          <a:latin typeface="微软雅黑" panose="020B0503020204020204" charset="-122"/>
                          <a:ea typeface="微软雅黑" panose="020B0503020204020204" charset="-122"/>
                        </a:rPr>
                        <a:t>文档管理</a:t>
                      </a:r>
                      <a:endParaRPr lang="zh-CN" altLang="en-US" sz="1600" b="1" i="0" u="none" strike="noStrike" dirty="0">
                        <a:solidFill>
                          <a:srgbClr val="000000"/>
                        </a:solidFill>
                        <a:effectLst/>
                        <a:latin typeface="微软雅黑" panose="020B0503020204020204" charset="-122"/>
                        <a:ea typeface="微软雅黑" panose="020B0503020204020204" charset="-122"/>
                      </a:endParaRPr>
                    </a:p>
                  </a:txBody>
                  <a:tcPr marL="4763" marR="4763" marT="4763"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物理文件管理</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对于包括</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CAD</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数模、图纸以及其它辅助设计资料的物理附件的管理，包括上传、查询、下载等功能</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573491">
                <a:tc vMerge="1">
                  <a:tcPr/>
                </a:tc>
                <a:tc>
                  <a:txBody>
                    <a:bodyPr/>
                    <a:lstStyle/>
                    <a:p>
                      <a:pPr algn="l"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文档维护</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对于包括</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CAD</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数模、图纸以及其它辅助设计资料的业务元数据信息的管理，包括文档编号</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图号</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、名称、作者等信息</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659363">
                <a:tc vMerge="1">
                  <a:tcPr/>
                </a:tc>
                <a:tc>
                  <a:txBody>
                    <a:bodyPr/>
                    <a:lstStyle/>
                    <a:p>
                      <a:pPr algn="l"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版本管理</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228600"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研发部门主要关注</a:t>
                      </a:r>
                      <a:r>
                        <a:rPr lang="en-US" altLang="zh-CN" sz="1400" b="0" i="0" u="none" strike="noStrike" dirty="0">
                          <a:solidFill>
                            <a:srgbClr val="000000"/>
                          </a:solidFill>
                          <a:effectLst/>
                          <a:latin typeface="微软雅黑 Light" panose="020B0502040204020203" pitchFamily="34" charset="-122"/>
                          <a:ea typeface="微软雅黑 Light" panose="020B0502040204020203" pitchFamily="34" charset="-122"/>
                        </a:rPr>
                        <a:t>CAD</a:t>
                      </a: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数模、图纸以及其它辅助设计资料的最新版本，但也需要提供基于日期或其它标识的不同版本的文档信息查询与管理</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中</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r>
            </a:tbl>
          </a:graphicData>
        </a:graphic>
      </p:graphicFrame>
      <p:grpSp>
        <p:nvGrpSpPr>
          <p:cNvPr id="230" name="Group 27"/>
          <p:cNvGrpSpPr/>
          <p:nvPr/>
        </p:nvGrpSpPr>
        <p:grpSpPr bwMode="auto">
          <a:xfrm>
            <a:off x="9504399" y="64794"/>
            <a:ext cx="1761802" cy="828256"/>
            <a:chOff x="864" y="1824"/>
            <a:chExt cx="3696" cy="1864"/>
          </a:xfrm>
        </p:grpSpPr>
        <p:sp>
          <p:nvSpPr>
            <p:cNvPr id="1049949"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950"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951"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952"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953"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54"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en-US" altLang="zh-CN" sz="2400" dirty="0">
                <a:solidFill>
                  <a:schemeClr val="bg1"/>
                </a:solidFill>
              </a:rPr>
              <a:t>PDM</a:t>
            </a:r>
            <a:r>
              <a:rPr lang="zh-CN" altLang="en-US" sz="2400" dirty="0">
                <a:solidFill>
                  <a:schemeClr val="bg1"/>
                </a:solidFill>
              </a:rPr>
              <a:t>平台的应用功能要求和主要建设思路 </a:t>
            </a:r>
            <a:r>
              <a:rPr lang="en-US" altLang="zh-CN" sz="2400" dirty="0">
                <a:solidFill>
                  <a:schemeClr val="bg1"/>
                </a:solidFill>
              </a:rPr>
              <a:t>- 2 </a:t>
            </a:r>
            <a:endParaRPr lang="en-US" altLang="zh-CN" sz="2400" dirty="0">
              <a:solidFill>
                <a:schemeClr val="bg1"/>
              </a:solidFill>
            </a:endParaRPr>
          </a:p>
        </p:txBody>
      </p:sp>
      <p:graphicFrame>
        <p:nvGraphicFramePr>
          <p:cNvPr id="4194305" name="表格 2"/>
          <p:cNvGraphicFramePr>
            <a:graphicFrameLocks noGrp="1"/>
          </p:cNvGraphicFramePr>
          <p:nvPr/>
        </p:nvGraphicFramePr>
        <p:xfrm>
          <a:off x="273862" y="1126884"/>
          <a:ext cx="11644276" cy="5553879"/>
        </p:xfrm>
        <a:graphic>
          <a:graphicData uri="http://schemas.openxmlformats.org/drawingml/2006/table">
            <a:tbl>
              <a:tblPr/>
              <a:tblGrid>
                <a:gridCol w="1478711"/>
                <a:gridCol w="1999118"/>
                <a:gridCol w="6808154"/>
                <a:gridCol w="1358293"/>
              </a:tblGrid>
              <a:tr h="442412">
                <a:tc>
                  <a:txBody>
                    <a:bodyPr/>
                    <a:lstStyle/>
                    <a:p>
                      <a:pPr marL="0" algn="ctr" defTabSz="914400" rtl="0" eaLnBrk="1" fontAlgn="ctr" latinLnBrk="0" hangingPunct="1"/>
                      <a:r>
                        <a:rPr lang="zh-CN" altLang="en-US" sz="1600" b="1" i="0" u="none" strike="noStrike" kern="1200" dirty="0">
                          <a:solidFill>
                            <a:schemeClr val="tx1"/>
                          </a:solidFill>
                          <a:effectLst/>
                          <a:latin typeface="微软雅黑" panose="020B0503020204020204" charset="-122"/>
                          <a:ea typeface="微软雅黑" panose="020B0503020204020204" charset="-122"/>
                          <a:cs typeface="+mn-cs"/>
                        </a:rPr>
                        <a:t>功能组</a:t>
                      </a:r>
                      <a:endParaRPr lang="zh-CN" altLang="en-US" sz="1600" b="1" i="0" u="none" strike="noStrike" kern="1200" dirty="0">
                        <a:solidFill>
                          <a:schemeClr val="tx1"/>
                        </a:solidFill>
                        <a:effectLst/>
                        <a:latin typeface="微软雅黑" panose="020B0503020204020204" charset="-122"/>
                        <a:ea typeface="微软雅黑" panose="020B0503020204020204" charset="-122"/>
                        <a:cs typeface="+mn-cs"/>
                      </a:endParaRPr>
                    </a:p>
                  </a:txBody>
                  <a:tcPr marL="4681" marR="4681" marT="4681" marB="0" anchor="ctr">
                    <a:lnL>
                      <a:noFill/>
                    </a:lnL>
                    <a:lnR w="63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marL="0" algn="ctr" defTabSz="914400" rtl="0" eaLnBrk="1" fontAlgn="ctr" latinLnBrk="0" hangingPunct="1"/>
                      <a:r>
                        <a:rPr lang="zh-CN" altLang="en-US" sz="1600" b="1" i="0" u="none" strike="noStrike" kern="1200" dirty="0">
                          <a:solidFill>
                            <a:schemeClr val="tx1"/>
                          </a:solidFill>
                          <a:effectLst/>
                          <a:latin typeface="微软雅黑" panose="020B0503020204020204" charset="-122"/>
                          <a:ea typeface="微软雅黑" panose="020B0503020204020204" charset="-122"/>
                          <a:cs typeface="+mn-cs"/>
                        </a:rPr>
                        <a:t>功能块</a:t>
                      </a:r>
                      <a:endParaRPr lang="zh-CN" altLang="en-US" sz="1600" b="1" i="0" u="none" strike="noStrike" kern="1200" dirty="0">
                        <a:solidFill>
                          <a:schemeClr val="tx1"/>
                        </a:solidFill>
                        <a:effectLst/>
                        <a:latin typeface="微软雅黑" panose="020B0503020204020204" charset="-122"/>
                        <a:ea typeface="微软雅黑" panose="020B0503020204020204" charset="-122"/>
                        <a:cs typeface="+mn-cs"/>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marL="0" algn="ctr" defTabSz="914400" rtl="0" eaLnBrk="1" fontAlgn="ctr" latinLnBrk="0" hangingPunct="1"/>
                      <a:r>
                        <a:rPr lang="zh-CN" altLang="en-US" sz="1600" b="1" i="0" u="none" strike="noStrike" kern="1200" dirty="0">
                          <a:solidFill>
                            <a:schemeClr val="tx1"/>
                          </a:solidFill>
                          <a:effectLst/>
                          <a:latin typeface="微软雅黑" panose="020B0503020204020204" charset="-122"/>
                          <a:ea typeface="微软雅黑" panose="020B0503020204020204" charset="-122"/>
                          <a:cs typeface="+mn-cs"/>
                        </a:rPr>
                        <a:t>功能点和建设思路</a:t>
                      </a:r>
                      <a:endParaRPr lang="zh-CN" altLang="en-US" sz="1600" b="1" i="0" u="none" strike="noStrike" kern="1200" dirty="0">
                        <a:solidFill>
                          <a:schemeClr val="tx1"/>
                        </a:solidFill>
                        <a:effectLst/>
                        <a:latin typeface="微软雅黑" panose="020B0503020204020204" charset="-122"/>
                        <a:ea typeface="微软雅黑" panose="020B0503020204020204" charset="-122"/>
                        <a:cs typeface="+mn-cs"/>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marL="0" algn="ctr" defTabSz="914400" rtl="0" eaLnBrk="1" fontAlgn="ctr" latinLnBrk="0" hangingPunct="1"/>
                      <a:r>
                        <a:rPr lang="zh-CN" altLang="en-US" sz="1600" b="1" i="0" u="none" strike="noStrike" kern="1200" dirty="0">
                          <a:solidFill>
                            <a:schemeClr val="tx1"/>
                          </a:solidFill>
                          <a:effectLst/>
                          <a:latin typeface="微软雅黑" panose="020B0503020204020204" charset="-122"/>
                          <a:ea typeface="微软雅黑" panose="020B0503020204020204" charset="-122"/>
                          <a:cs typeface="+mn-cs"/>
                        </a:rPr>
                        <a:t>建设优先级</a:t>
                      </a:r>
                      <a:endParaRPr lang="zh-CN" altLang="en-US" sz="1600" b="1" i="0" u="none" strike="noStrike" kern="1200" dirty="0">
                        <a:solidFill>
                          <a:schemeClr val="tx1"/>
                        </a:solidFill>
                        <a:effectLst/>
                        <a:latin typeface="微软雅黑" panose="020B0503020204020204" charset="-122"/>
                        <a:ea typeface="微软雅黑" panose="020B0503020204020204" charset="-122"/>
                        <a:cs typeface="+mn-cs"/>
                      </a:endParaRPr>
                    </a:p>
                  </a:txBody>
                  <a:tcPr marL="4681" marR="4681" marT="4681" marB="0" anchor="ctr">
                    <a:lnL w="6350" cap="flat" cmpd="sng" algn="ctr">
                      <a:solidFill>
                        <a:srgbClr val="000000"/>
                      </a:solidFill>
                      <a:prstDash val="solid"/>
                      <a:round/>
                      <a:headEnd type="none" w="med" len="med"/>
                      <a:tailEnd type="none" w="med" len="med"/>
                    </a:lnL>
                    <a:lnR>
                      <a:noFill/>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r>
              <a:tr h="330390">
                <a:tc rowSpan="6">
                  <a:txBody>
                    <a:bodyPr/>
                    <a:lstStyle/>
                    <a:p>
                      <a:pPr algn="ctr" rtl="0" fontAlgn="ctr"/>
                      <a:r>
                        <a:rPr lang="zh-CN" altLang="en-US" sz="1600" b="1" i="0" u="none" strike="noStrike" dirty="0">
                          <a:solidFill>
                            <a:schemeClr val="tx1"/>
                          </a:solidFill>
                          <a:effectLst/>
                          <a:latin typeface="+mn-ea"/>
                          <a:ea typeface="+mn-ea"/>
                        </a:rPr>
                        <a:t>流程管理</a:t>
                      </a:r>
                      <a:endParaRPr lang="zh-CN" altLang="en-US" sz="1600" b="1" i="0" u="none" strike="noStrike" dirty="0">
                        <a:solidFill>
                          <a:schemeClr val="tx1"/>
                        </a:solidFill>
                        <a:effectLst/>
                        <a:latin typeface="+mn-ea"/>
                        <a:ea typeface="+mn-ea"/>
                      </a:endParaRPr>
                    </a:p>
                  </a:txBody>
                  <a:tcPr marL="4681" marR="4681" marT="4681"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5">
                  <a:txBody>
                    <a:bodyPr/>
                    <a:lstStyle/>
                    <a:p>
                      <a:pPr algn="l" rtl="0" fontAlgn="ctr"/>
                      <a:r>
                        <a:rPr lang="zh-CN" altLang="en-US" sz="1600" b="1" i="0" u="none" strike="noStrike" dirty="0">
                          <a:solidFill>
                            <a:schemeClr val="tx1"/>
                          </a:solidFill>
                          <a:effectLst/>
                          <a:latin typeface="+mn-ea"/>
                          <a:ea typeface="+mn-ea"/>
                        </a:rPr>
                        <a:t>电子流程管理</a:t>
                      </a:r>
                      <a:endParaRPr lang="zh-CN" altLang="en-US" sz="1600" b="1" i="0" u="none" strike="noStrike" dirty="0">
                        <a:solidFill>
                          <a:schemeClr val="tx1"/>
                        </a:solidFill>
                        <a:effectLst/>
                        <a:latin typeface="+mn-ea"/>
                        <a:ea typeface="+mn-ea"/>
                      </a:endParaRPr>
                    </a:p>
                  </a:txBody>
                  <a:tcPr marL="224650"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rtl="0" fontAlgn="ctr"/>
                      <a:r>
                        <a:rPr lang="zh-CN" altLang="en-US" sz="1200" b="0" i="0" u="none" strike="noStrike" dirty="0">
                          <a:solidFill>
                            <a:srgbClr val="000000"/>
                          </a:solidFill>
                          <a:effectLst/>
                          <a:latin typeface="微软雅黑 Light" panose="020B0502040204020203" pitchFamily="34" charset="-122"/>
                          <a:ea typeface="微软雅黑 Light" panose="020B0502040204020203" pitchFamily="34" charset="-122"/>
                        </a:rPr>
                        <a:t>研发部门内部的电子化的流程审批管理，包括：</a:t>
                      </a:r>
                      <a:endParaRPr lang="zh-CN" altLang="en-US" sz="12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5">
                  <a:txBody>
                    <a:bodyPr/>
                    <a:lstStyle/>
                    <a:p>
                      <a:pPr algn="ctr" rtl="0" fontAlgn="ctr"/>
                      <a:r>
                        <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rPr>
                        <a:t>中</a:t>
                      </a:r>
                      <a:endParaRPr lang="zh-CN" altLang="en-US" sz="14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a:noFill/>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94627">
                <a:tc vMerge="1">
                  <a:tcPr/>
                </a:tc>
                <a:tc vMerge="1">
                  <a:tcPr/>
                </a:tc>
                <a:tc>
                  <a:txBody>
                    <a:bodyPr/>
                    <a:lstStyle/>
                    <a:p>
                      <a:pPr algn="l" rtl="0" fontAlgn="ctr"/>
                      <a:r>
                        <a:rPr lang="zh-CN" altLang="en-US" sz="1200" b="0" i="0" u="none" strike="noStrike" dirty="0">
                          <a:solidFill>
                            <a:srgbClr val="000000"/>
                          </a:solidFill>
                          <a:effectLst/>
                          <a:latin typeface="微软雅黑 Light" panose="020B0502040204020203" pitchFamily="34" charset="-122"/>
                          <a:ea typeface="微软雅黑 Light" panose="020B0502040204020203" pitchFamily="34" charset="-122"/>
                        </a:rPr>
                        <a:t>核心更改对象的创建、提交、审核以及后续跟踪；流程历史的记录、查询；</a:t>
                      </a:r>
                      <a:endParaRPr lang="zh-CN" altLang="en-US" sz="12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cPr/>
                </a:tc>
              </a:tr>
              <a:tr h="330390">
                <a:tc vMerge="1">
                  <a:tcPr/>
                </a:tc>
                <a:tc vMerge="1">
                  <a:tcPr/>
                </a:tc>
                <a:tc>
                  <a:txBody>
                    <a:bodyPr/>
                    <a:lstStyle/>
                    <a:p>
                      <a:pPr algn="l" rtl="0" fontAlgn="ctr"/>
                      <a:r>
                        <a:rPr lang="zh-CN" altLang="en-US" sz="1200" b="0" i="0" u="none" strike="noStrike" dirty="0">
                          <a:solidFill>
                            <a:srgbClr val="000000"/>
                          </a:solidFill>
                          <a:effectLst/>
                          <a:latin typeface="微软雅黑 Light" panose="020B0502040204020203" pitchFamily="34" charset="-122"/>
                          <a:ea typeface="微软雅黑 Light" panose="020B0502040204020203" pitchFamily="34" charset="-122"/>
                        </a:rPr>
                        <a:t>流程任务的流转；</a:t>
                      </a:r>
                      <a:endParaRPr lang="zh-CN" altLang="en-US" sz="12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cPr/>
                </a:tc>
              </a:tr>
              <a:tr h="330390">
                <a:tc vMerge="1">
                  <a:tcPr/>
                </a:tc>
                <a:tc vMerge="1">
                  <a:tcPr/>
                </a:tc>
                <a:tc>
                  <a:txBody>
                    <a:bodyPr/>
                    <a:lstStyle/>
                    <a:p>
                      <a:pPr algn="l" rtl="0" fontAlgn="ct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用户对任务的处理意见；</a:t>
                      </a:r>
                      <a:endPar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cPr/>
                </a:tc>
              </a:tr>
              <a:tr h="330390">
                <a:tc vMerge="1">
                  <a:tcPr/>
                </a:tc>
                <a:tc vMerge="1">
                  <a:tcPr/>
                </a:tc>
                <a:tc>
                  <a:txBody>
                    <a:bodyPr/>
                    <a:lstStyle/>
                    <a:p>
                      <a:pPr algn="l" rtl="0" fontAlgn="ct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流程任务代理与转移；</a:t>
                      </a:r>
                      <a:endPar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cPr/>
                </a:tc>
              </a:tr>
              <a:tr h="784268">
                <a:tc vMerge="1">
                  <a:tcPr/>
                </a:tc>
                <a:tc>
                  <a:txBody>
                    <a:bodyPr/>
                    <a:lstStyle/>
                    <a:p>
                      <a:pPr algn="l" rtl="0" fontAlgn="ctr"/>
                      <a:r>
                        <a:rPr lang="zh-CN" altLang="en-US" sz="1600" b="1" i="0" u="none" strike="noStrike" dirty="0">
                          <a:solidFill>
                            <a:schemeClr val="tx1"/>
                          </a:solidFill>
                          <a:effectLst/>
                          <a:latin typeface="+mn-ea"/>
                          <a:ea typeface="+mn-ea"/>
                        </a:rPr>
                        <a:t>可视化管理</a:t>
                      </a:r>
                      <a:endParaRPr lang="zh-CN" altLang="en-US" sz="1600" b="1" i="0" u="none" strike="noStrike" dirty="0">
                        <a:solidFill>
                          <a:schemeClr val="tx1"/>
                        </a:solidFill>
                        <a:effectLst/>
                        <a:latin typeface="+mn-ea"/>
                        <a:ea typeface="+mn-ea"/>
                      </a:endParaRPr>
                    </a:p>
                  </a:txBody>
                  <a:tcPr marL="224650"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rtl="0" fontAlgn="ct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流程审批过程中，需要为审核任务的流程参与者提供轻量级的</a:t>
                      </a:r>
                      <a:r>
                        <a:rPr lang="en-US" altLang="zh-CN" sz="1200" b="0" i="0" u="none" strike="noStrike">
                          <a:solidFill>
                            <a:srgbClr val="000000"/>
                          </a:solidFill>
                          <a:effectLst/>
                          <a:latin typeface="微软雅黑 Light" panose="020B0502040204020203" pitchFamily="34" charset="-122"/>
                          <a:ea typeface="微软雅黑 Light" panose="020B0502040204020203" pitchFamily="34" charset="-122"/>
                        </a:rPr>
                        <a:t>CAD</a:t>
                      </a: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数据浏览、圈阅以及其它更改相关的产品数据的查看与批注功能，作为流程审批的参考信息来源</a:t>
                      </a:r>
                      <a:endPar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中</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515197">
                <a:tc rowSpan="6">
                  <a:txBody>
                    <a:bodyPr/>
                    <a:lstStyle/>
                    <a:p>
                      <a:pPr algn="ctr" rtl="0" fontAlgn="ctr"/>
                      <a:r>
                        <a:rPr lang="zh-CN" altLang="en-US" sz="1600" b="1" i="0" u="none" strike="noStrike" dirty="0">
                          <a:solidFill>
                            <a:schemeClr val="tx1"/>
                          </a:solidFill>
                          <a:effectLst/>
                          <a:latin typeface="+mn-ea"/>
                          <a:ea typeface="+mn-ea"/>
                        </a:rPr>
                        <a:t>基础应用</a:t>
                      </a:r>
                      <a:endParaRPr lang="zh-CN" altLang="en-US" sz="1600" b="1" i="0" u="none" strike="noStrike" dirty="0">
                        <a:solidFill>
                          <a:schemeClr val="tx1"/>
                        </a:solidFill>
                        <a:effectLst/>
                        <a:latin typeface="+mn-ea"/>
                        <a:ea typeface="+mn-ea"/>
                      </a:endParaRPr>
                    </a:p>
                  </a:txBody>
                  <a:tcPr marL="4681" marR="4681" marT="4681" marB="0" anchor="ctr">
                    <a:lnL>
                      <a:noFill/>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l" rtl="0" fontAlgn="ctr"/>
                      <a:r>
                        <a:rPr lang="zh-CN" altLang="en-US" sz="1600" b="1" i="0" u="none" strike="noStrike" dirty="0">
                          <a:solidFill>
                            <a:schemeClr val="tx1"/>
                          </a:solidFill>
                          <a:effectLst/>
                          <a:latin typeface="+mn-ea"/>
                          <a:ea typeface="+mn-ea"/>
                        </a:rPr>
                        <a:t>用户管理</a:t>
                      </a:r>
                      <a:endParaRPr lang="zh-CN" altLang="en-US" sz="1600" b="1" i="0" u="none" strike="noStrike" dirty="0">
                        <a:solidFill>
                          <a:schemeClr val="tx1"/>
                        </a:solidFill>
                        <a:effectLst/>
                        <a:latin typeface="+mn-ea"/>
                        <a:ea typeface="+mn-ea"/>
                      </a:endParaRPr>
                    </a:p>
                  </a:txBody>
                  <a:tcPr marL="224650"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rtl="0" fontAlgn="ct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具有访问</a:t>
                      </a:r>
                      <a:r>
                        <a:rPr lang="en-US" altLang="zh-CN" sz="1200" b="0" i="0" u="none" strike="noStrike">
                          <a:solidFill>
                            <a:srgbClr val="000000"/>
                          </a:solidFill>
                          <a:effectLst/>
                          <a:latin typeface="微软雅黑 Light" panose="020B0502040204020203" pitchFamily="34" charset="-122"/>
                          <a:ea typeface="微软雅黑 Light" panose="020B0502040204020203" pitchFamily="34" charset="-122"/>
                        </a:rPr>
                        <a:t>PDM</a:t>
                      </a: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平台资格的用户的创建、维护、激活以及删除等功能</a:t>
                      </a:r>
                      <a:endPar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a:noFill/>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515197">
                <a:tc vMerge="1">
                  <a:tcPr/>
                </a:tc>
                <a:tc>
                  <a:txBody>
                    <a:bodyPr/>
                    <a:lstStyle/>
                    <a:p>
                      <a:pPr algn="l" rtl="0" fontAlgn="ctr"/>
                      <a:r>
                        <a:rPr lang="zh-CN" altLang="en-US" sz="1600" b="1" i="0" u="none" strike="noStrike" dirty="0">
                          <a:solidFill>
                            <a:schemeClr val="tx1"/>
                          </a:solidFill>
                          <a:effectLst/>
                          <a:latin typeface="+mn-ea"/>
                          <a:ea typeface="+mn-ea"/>
                        </a:rPr>
                        <a:t>角色管理</a:t>
                      </a:r>
                      <a:endParaRPr lang="zh-CN" altLang="en-US" sz="1600" b="1" i="0" u="none" strike="noStrike" dirty="0">
                        <a:solidFill>
                          <a:schemeClr val="tx1"/>
                        </a:solidFill>
                        <a:effectLst/>
                        <a:latin typeface="+mn-ea"/>
                        <a:ea typeface="+mn-ea"/>
                      </a:endParaRPr>
                    </a:p>
                  </a:txBody>
                  <a:tcPr marL="224650"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rtl="0" fontAlgn="ct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企业内不同职责的岗位划分，作为权限管理的基础以及流程任务参与者的过滤依据</a:t>
                      </a:r>
                      <a:endPar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589448">
                <a:tc vMerge="1">
                  <a:tcPr/>
                </a:tc>
                <a:tc>
                  <a:txBody>
                    <a:bodyPr/>
                    <a:lstStyle/>
                    <a:p>
                      <a:pPr algn="l" rtl="0" fontAlgn="ctr"/>
                      <a:r>
                        <a:rPr lang="zh-CN" altLang="en-US" sz="1600" b="1" i="0" u="none" strike="noStrike" dirty="0">
                          <a:solidFill>
                            <a:schemeClr val="tx1"/>
                          </a:solidFill>
                          <a:effectLst/>
                          <a:latin typeface="+mn-ea"/>
                          <a:ea typeface="+mn-ea"/>
                        </a:rPr>
                        <a:t>项目管理</a:t>
                      </a:r>
                      <a:endParaRPr lang="zh-CN" altLang="en-US" sz="1600" b="1" i="0" u="none" strike="noStrike" dirty="0">
                        <a:solidFill>
                          <a:schemeClr val="tx1"/>
                        </a:solidFill>
                        <a:effectLst/>
                        <a:latin typeface="+mn-ea"/>
                        <a:ea typeface="+mn-ea"/>
                      </a:endParaRPr>
                    </a:p>
                  </a:txBody>
                  <a:tcPr marL="224650"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rtl="0" fontAlgn="ctr"/>
                      <a:r>
                        <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rPr>
                        <a:t>将产品数据划分为不同的项目进行管理，为项目的各个角色定义不同的人员，并赋予不同的权限</a:t>
                      </a:r>
                      <a:endParaRPr lang="zh-CN" altLang="en-US" sz="12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中</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30390">
                <a:tc vMerge="1">
                  <a:tcPr/>
                </a:tc>
                <a:tc rowSpan="3">
                  <a:txBody>
                    <a:bodyPr/>
                    <a:lstStyle/>
                    <a:p>
                      <a:pPr algn="l" rtl="0" fontAlgn="ctr"/>
                      <a:r>
                        <a:rPr lang="zh-CN" altLang="en-US" sz="1600" b="1" i="0" u="none" strike="noStrike" dirty="0">
                          <a:solidFill>
                            <a:schemeClr val="tx1"/>
                          </a:solidFill>
                          <a:effectLst/>
                          <a:latin typeface="+mn-ea"/>
                          <a:ea typeface="+mn-ea"/>
                        </a:rPr>
                        <a:t>系统接口</a:t>
                      </a:r>
                      <a:endParaRPr lang="zh-CN" altLang="en-US" sz="1600" b="1" i="0" u="none" strike="noStrike" dirty="0">
                        <a:solidFill>
                          <a:schemeClr val="tx1"/>
                        </a:solidFill>
                        <a:effectLst/>
                        <a:latin typeface="+mn-ea"/>
                        <a:ea typeface="+mn-ea"/>
                      </a:endParaRPr>
                    </a:p>
                  </a:txBody>
                  <a:tcPr marL="224650"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l" rtl="0" fontAlgn="ctr"/>
                      <a:r>
                        <a:rPr lang="en-US" sz="1200" b="0" i="0" u="none" strike="noStrike">
                          <a:solidFill>
                            <a:schemeClr val="accent1"/>
                          </a:solidFill>
                          <a:effectLst/>
                          <a:latin typeface="微软雅黑 Light" panose="020B0502040204020203" pitchFamily="34" charset="-122"/>
                          <a:ea typeface="微软雅黑 Light" panose="020B0502040204020203" pitchFamily="34" charset="-122"/>
                        </a:rPr>
                        <a:t>lCAD</a:t>
                      </a:r>
                      <a:r>
                        <a:rPr lang="zh-CN" altLang="en-US" sz="1200" b="0" i="0" u="none" strike="noStrike">
                          <a:solidFill>
                            <a:schemeClr val="accent1"/>
                          </a:solidFill>
                          <a:effectLst/>
                          <a:latin typeface="微软雅黑 Light" panose="020B0502040204020203" pitchFamily="34" charset="-122"/>
                          <a:ea typeface="微软雅黑 Light" panose="020B0502040204020203" pitchFamily="34" charset="-122"/>
                        </a:rPr>
                        <a:t>工具集成</a:t>
                      </a:r>
                      <a:endParaRPr lang="zh-CN" altLang="en-US" sz="1200" b="0" i="0" u="none" strike="noStrike">
                        <a:solidFill>
                          <a:srgbClr val="7889FB"/>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3">
                  <a:txBody>
                    <a:bodyPr/>
                    <a:lstStyle/>
                    <a:p>
                      <a:pPr algn="ctr" rtl="0" fontAlgn="ctr"/>
                      <a:r>
                        <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rPr>
                        <a:t>高</a:t>
                      </a:r>
                      <a:endParaRPr lang="zh-CN" altLang="en-US" sz="14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a:noFill/>
                      <a:headEnd type="none" w="med" len="med"/>
                      <a:tailEnd type="none" w="med" len="med"/>
                    </a:lnR>
                    <a:lnT w="63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r h="330390">
                <a:tc vMerge="1">
                  <a:tcPr/>
                </a:tc>
                <a:tc vMerge="1">
                  <a:tcPr/>
                </a:tc>
                <a:tc>
                  <a:txBody>
                    <a:bodyPr/>
                    <a:lstStyle/>
                    <a:p>
                      <a:pPr algn="l" rtl="0" fontAlgn="ctr"/>
                      <a:r>
                        <a:rPr lang="en-US" altLang="zh-CN" sz="1200" b="0" i="0" u="none" strike="noStrike">
                          <a:solidFill>
                            <a:schemeClr val="accent1"/>
                          </a:solidFill>
                          <a:effectLst/>
                          <a:latin typeface="微软雅黑 Light" panose="020B0502040204020203" pitchFamily="34" charset="-122"/>
                          <a:ea typeface="微软雅黑 Light" panose="020B0502040204020203" pitchFamily="34" charset="-122"/>
                        </a:rPr>
                        <a:t>l</a:t>
                      </a:r>
                      <a:r>
                        <a:rPr lang="zh-CN" altLang="en-US" sz="1200" b="0" i="0" u="none" strike="noStrike">
                          <a:solidFill>
                            <a:schemeClr val="accent1"/>
                          </a:solidFill>
                          <a:effectLst/>
                          <a:latin typeface="微软雅黑 Light" panose="020B0502040204020203" pitchFamily="34" charset="-122"/>
                          <a:ea typeface="微软雅黑 Light" panose="020B0502040204020203" pitchFamily="34" charset="-122"/>
                        </a:rPr>
                        <a:t>产品</a:t>
                      </a:r>
                      <a:r>
                        <a:rPr lang="en-US" altLang="zh-CN" sz="1200" b="0" i="0" u="none" strike="noStrike">
                          <a:solidFill>
                            <a:schemeClr val="accent1"/>
                          </a:solidFill>
                          <a:effectLst/>
                          <a:latin typeface="微软雅黑 Light" panose="020B0502040204020203" pitchFamily="34" charset="-122"/>
                          <a:ea typeface="微软雅黑 Light" panose="020B0502040204020203" pitchFamily="34" charset="-122"/>
                        </a:rPr>
                        <a:t>BOM</a:t>
                      </a:r>
                      <a:r>
                        <a:rPr lang="zh-CN" altLang="en-US" sz="1200" b="0" i="0" u="none" strike="noStrike">
                          <a:solidFill>
                            <a:schemeClr val="accent1"/>
                          </a:solidFill>
                          <a:effectLst/>
                          <a:latin typeface="微软雅黑 Light" panose="020B0502040204020203" pitchFamily="34" charset="-122"/>
                          <a:ea typeface="微软雅黑 Light" panose="020B0502040204020203" pitchFamily="34" charset="-122"/>
                        </a:rPr>
                        <a:t>管理平台集成</a:t>
                      </a:r>
                      <a:endParaRPr lang="zh-CN" altLang="en-US" sz="1200" b="0" i="0" u="none" strike="noStrike">
                        <a:solidFill>
                          <a:srgbClr val="7889FB"/>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cPr/>
                </a:tc>
              </a:tr>
              <a:tr h="330390">
                <a:tc vMerge="1">
                  <a:tcPr/>
                </a:tc>
                <a:tc vMerge="1">
                  <a:tcPr/>
                </a:tc>
                <a:tc>
                  <a:txBody>
                    <a:bodyPr/>
                    <a:lstStyle/>
                    <a:p>
                      <a:pPr algn="l" rtl="0" fontAlgn="ctr"/>
                      <a:r>
                        <a:rPr lang="en-US" altLang="zh-CN" sz="1200" b="0" i="0" u="none" strike="noStrike" dirty="0">
                          <a:solidFill>
                            <a:schemeClr val="accent1"/>
                          </a:solidFill>
                          <a:effectLst/>
                          <a:latin typeface="微软雅黑 Light" panose="020B0502040204020203" pitchFamily="34" charset="-122"/>
                          <a:ea typeface="微软雅黑 Light" panose="020B0502040204020203" pitchFamily="34" charset="-122"/>
                        </a:rPr>
                        <a:t>l</a:t>
                      </a:r>
                      <a:r>
                        <a:rPr lang="zh-CN" altLang="en-US" sz="1200" b="0" i="0" u="none" strike="noStrike" dirty="0">
                          <a:solidFill>
                            <a:schemeClr val="accent1"/>
                          </a:solidFill>
                          <a:effectLst/>
                          <a:latin typeface="微软雅黑 Light" panose="020B0502040204020203" pitchFamily="34" charset="-122"/>
                          <a:ea typeface="微软雅黑 Light" panose="020B0502040204020203" pitchFamily="34" charset="-122"/>
                        </a:rPr>
                        <a:t>产品更改管理平台集成</a:t>
                      </a:r>
                      <a:endParaRPr lang="zh-CN" altLang="en-US" sz="1200" b="0" i="0" u="none" strike="noStrike" dirty="0">
                        <a:solidFill>
                          <a:srgbClr val="7889FB"/>
                        </a:solidFill>
                        <a:effectLst/>
                        <a:latin typeface="微软雅黑 Light" panose="020B0502040204020203" pitchFamily="34" charset="-122"/>
                        <a:ea typeface="微软雅黑 Light" panose="020B0502040204020203" pitchFamily="34" charset="-122"/>
                      </a:endParaRPr>
                    </a:p>
                  </a:txBody>
                  <a:tcPr marL="4681" marR="4681" marT="4681"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vMerge="1">
                  <a:tcPr/>
                </a:tc>
              </a:tr>
            </a:tbl>
          </a:graphicData>
        </a:graphic>
      </p:graphicFrame>
      <p:grpSp>
        <p:nvGrpSpPr>
          <p:cNvPr id="232" name="Group 27"/>
          <p:cNvGrpSpPr/>
          <p:nvPr/>
        </p:nvGrpSpPr>
        <p:grpSpPr bwMode="auto">
          <a:xfrm>
            <a:off x="9504399" y="64794"/>
            <a:ext cx="1761802" cy="828256"/>
            <a:chOff x="864" y="1824"/>
            <a:chExt cx="3696" cy="1864"/>
          </a:xfrm>
        </p:grpSpPr>
        <p:sp>
          <p:nvSpPr>
            <p:cNvPr id="104995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956"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957"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958"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959"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60"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en-US" altLang="zh-CN" sz="2400" dirty="0">
                <a:solidFill>
                  <a:schemeClr val="bg1"/>
                </a:solidFill>
              </a:rPr>
              <a:t>PDM</a:t>
            </a:r>
            <a:r>
              <a:rPr lang="zh-CN" altLang="en-US" sz="2400" dirty="0">
                <a:solidFill>
                  <a:schemeClr val="bg1"/>
                </a:solidFill>
              </a:rPr>
              <a:t>应用平台的系统建设关键设计思路</a:t>
            </a:r>
            <a:endParaRPr lang="en-US" altLang="zh-CN" sz="2400" dirty="0">
              <a:solidFill>
                <a:schemeClr val="bg1"/>
              </a:solidFill>
            </a:endParaRPr>
          </a:p>
        </p:txBody>
      </p:sp>
      <p:grpSp>
        <p:nvGrpSpPr>
          <p:cNvPr id="234" name="组合 17"/>
          <p:cNvGrpSpPr/>
          <p:nvPr/>
        </p:nvGrpSpPr>
        <p:grpSpPr>
          <a:xfrm>
            <a:off x="469899" y="1362075"/>
            <a:ext cx="11256315" cy="5202475"/>
            <a:chOff x="469900" y="1362075"/>
            <a:chExt cx="8216900" cy="4810125"/>
          </a:xfrm>
        </p:grpSpPr>
        <p:sp>
          <p:nvSpPr>
            <p:cNvPr id="1049961" name="Rectangle 3"/>
            <p:cNvSpPr>
              <a:spLocks noChangeArrowheads="1"/>
            </p:cNvSpPr>
            <p:nvPr/>
          </p:nvSpPr>
          <p:spPr bwMode="auto">
            <a:xfrm>
              <a:off x="4972050" y="1371600"/>
              <a:ext cx="3668713"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49962" name="Rectangle 4"/>
            <p:cNvSpPr>
              <a:spLocks noChangeArrowheads="1"/>
            </p:cNvSpPr>
            <p:nvPr/>
          </p:nvSpPr>
          <p:spPr bwMode="auto">
            <a:xfrm>
              <a:off x="469900" y="1371600"/>
              <a:ext cx="3873500"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49963" name="Rectangle 5"/>
            <p:cNvSpPr>
              <a:spLocks noChangeArrowheads="1"/>
            </p:cNvSpPr>
            <p:nvPr/>
          </p:nvSpPr>
          <p:spPr bwMode="auto">
            <a:xfrm>
              <a:off x="4972050" y="1371599"/>
              <a:ext cx="3668713" cy="362229"/>
            </a:xfrm>
            <a:prstGeom prst="rect">
              <a:avLst/>
            </a:prstGeom>
            <a:solidFill>
              <a:srgbClr val="143B68"/>
            </a:solidFill>
            <a:ln w="12700">
              <a:solidFill>
                <a:schemeClr val="tx1"/>
              </a:solidFill>
              <a:miter lim="800000"/>
            </a:ln>
            <a:effectLst/>
          </p:spPr>
          <p:txBody>
            <a:bodyPr wrap="none" lIns="64008" tIns="64008" rIns="64008" bIns="64008" anchor="ctr"/>
            <a:lstStyle/>
            <a:p>
              <a:pPr algn="ctr"/>
              <a:endParaRPr lang="zh-CN" altLang="en-US" sz="2000">
                <a:latin typeface="+mn-ea"/>
              </a:endParaRPr>
            </a:p>
          </p:txBody>
        </p:sp>
        <p:sp>
          <p:nvSpPr>
            <p:cNvPr id="1049964" name="Rectangle 6"/>
            <p:cNvSpPr>
              <a:spLocks noChangeArrowheads="1"/>
            </p:cNvSpPr>
            <p:nvPr/>
          </p:nvSpPr>
          <p:spPr bwMode="auto">
            <a:xfrm>
              <a:off x="469900" y="1371600"/>
              <a:ext cx="3873500" cy="360362"/>
            </a:xfrm>
            <a:prstGeom prst="rect">
              <a:avLst/>
            </a:prstGeom>
            <a:solidFill>
              <a:srgbClr val="143B68"/>
            </a:solidFill>
            <a:ln w="12700">
              <a:solidFill>
                <a:schemeClr val="tx1"/>
              </a:solidFill>
              <a:miter lim="800000"/>
            </a:ln>
            <a:effectLst/>
          </p:spPr>
          <p:txBody>
            <a:bodyPr wrap="none" lIns="64008" tIns="64008" rIns="64008" bIns="64008" anchor="ctr"/>
            <a:lstStyle/>
            <a:p>
              <a:pPr algn="ctr"/>
              <a:endParaRPr lang="zh-CN" altLang="en-US" sz="2000">
                <a:latin typeface="+mn-ea"/>
              </a:endParaRPr>
            </a:p>
          </p:txBody>
        </p:sp>
        <p:sp>
          <p:nvSpPr>
            <p:cNvPr id="1049965" name="AutoShape 7"/>
            <p:cNvSpPr>
              <a:spLocks noChangeArrowheads="1"/>
            </p:cNvSpPr>
            <p:nvPr/>
          </p:nvSpPr>
          <p:spPr bwMode="auto">
            <a:xfrm rot="5400000">
              <a:off x="3170096" y="3243403"/>
              <a:ext cx="3038164" cy="361358"/>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49966" name="Rectangle 8"/>
            <p:cNvSpPr>
              <a:spLocks noChangeArrowheads="1"/>
            </p:cNvSpPr>
            <p:nvPr/>
          </p:nvSpPr>
          <p:spPr bwMode="auto">
            <a:xfrm>
              <a:off x="4972050" y="1817688"/>
              <a:ext cx="3714750" cy="4125912"/>
            </a:xfrm>
            <a:prstGeom prst="rect">
              <a:avLst/>
            </a:prstGeom>
            <a:noFill/>
            <a:ln>
              <a:noFill/>
            </a:ln>
            <a:effectLst/>
          </p:spPr>
          <p:txBody>
            <a:bodyPr/>
            <a:lstStyle>
              <a:lvl1pPr marL="186055" indent="-186055" algn="l" defTabSz="739775">
                <a:defRPr>
                  <a:solidFill>
                    <a:schemeClr val="tx1"/>
                  </a:solidFill>
                  <a:latin typeface="Arial" panose="020B0604020202020204" pitchFamily="34" charset="0"/>
                  <a:ea typeface="宋体" panose="02010600030101010101" pitchFamily="2" charset="-122"/>
                </a:defRPr>
              </a:lvl1pPr>
              <a:lvl2pPr marL="542925" indent="-167005" algn="l" defTabSz="739775">
                <a:defRPr>
                  <a:solidFill>
                    <a:schemeClr val="tx1"/>
                  </a:solidFill>
                  <a:latin typeface="Arial" panose="020B0604020202020204" pitchFamily="34" charset="0"/>
                  <a:ea typeface="宋体" panose="02010600030101010101" pitchFamily="2" charset="-122"/>
                </a:defRPr>
              </a:lvl2pPr>
              <a:lvl3pPr marL="854075" indent="-120650" algn="l" defTabSz="739775">
                <a:defRPr>
                  <a:solidFill>
                    <a:schemeClr val="tx1"/>
                  </a:solidFill>
                  <a:latin typeface="Arial" panose="020B0604020202020204" pitchFamily="34" charset="0"/>
                  <a:ea typeface="宋体" panose="02010600030101010101" pitchFamily="2" charset="-122"/>
                </a:defRPr>
              </a:lvl3pPr>
              <a:lvl4pPr marL="1208405" indent="-163830" algn="l" defTabSz="739775">
                <a:defRPr>
                  <a:solidFill>
                    <a:schemeClr val="tx1"/>
                  </a:solidFill>
                  <a:latin typeface="Arial" panose="020B0604020202020204" pitchFamily="34" charset="0"/>
                  <a:ea typeface="宋体" panose="02010600030101010101" pitchFamily="2" charset="-122"/>
                </a:defRPr>
              </a:lvl4pPr>
              <a:lvl5pPr marL="1602105" indent="-203200" algn="l" defTabSz="739775">
                <a:defRPr>
                  <a:solidFill>
                    <a:schemeClr val="tx1"/>
                  </a:solidFill>
                  <a:latin typeface="Arial" panose="020B0604020202020204" pitchFamily="34" charset="0"/>
                  <a:ea typeface="宋体" panose="02010600030101010101" pitchFamily="2" charset="-122"/>
                </a:defRPr>
              </a:lvl5pPr>
              <a:lvl6pPr marL="20593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165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9737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309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为支持模块化的设计方式，</a:t>
              </a:r>
              <a:r>
                <a:rPr lang="en-US" altLang="zh-CN" sz="1600">
                  <a:solidFill>
                    <a:srgbClr val="000000"/>
                  </a:solidFill>
                  <a:latin typeface="微软雅黑 Light" panose="020B0502040204020203" pitchFamily="34" charset="-122"/>
                  <a:ea typeface="微软雅黑 Light" panose="020B0502040204020203" pitchFamily="34" charset="-122"/>
                </a:rPr>
                <a:t>PDM</a:t>
              </a:r>
              <a:r>
                <a:rPr lang="zh-CN" altLang="en-US" sz="1600">
                  <a:solidFill>
                    <a:srgbClr val="000000"/>
                  </a:solidFill>
                  <a:latin typeface="微软雅黑 Light" panose="020B0502040204020203" pitchFamily="34" charset="-122"/>
                  <a:ea typeface="微软雅黑 Light" panose="020B0502040204020203" pitchFamily="34" charset="-122"/>
                </a:rPr>
                <a:t>将要求研发人员，特别是</a:t>
              </a:r>
              <a:r>
                <a:rPr lang="en-US" altLang="zh-CN" sz="1600">
                  <a:solidFill>
                    <a:srgbClr val="000000"/>
                  </a:solidFill>
                  <a:latin typeface="微软雅黑 Light" panose="020B0502040204020203" pitchFamily="34" charset="-122"/>
                  <a:ea typeface="微软雅黑 Light" panose="020B0502040204020203" pitchFamily="34" charset="-122"/>
                </a:rPr>
                <a:t>CAD</a:t>
              </a:r>
              <a:r>
                <a:rPr lang="zh-CN" altLang="en-US" sz="1600">
                  <a:solidFill>
                    <a:srgbClr val="000000"/>
                  </a:solidFill>
                  <a:latin typeface="微软雅黑 Light" panose="020B0502040204020203" pitchFamily="34" charset="-122"/>
                  <a:ea typeface="微软雅黑 Light" panose="020B0502040204020203" pitchFamily="34" charset="-122"/>
                </a:rPr>
                <a:t>设计人员的工作习惯发生很大的变化，需要在推行时加以注意和引导；</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产品管理工具中的</a:t>
              </a:r>
              <a:r>
                <a:rPr lang="en-US" altLang="zh-CN" sz="1600">
                  <a:solidFill>
                    <a:srgbClr val="000000"/>
                  </a:solidFill>
                  <a:latin typeface="微软雅黑 Light" panose="020B0502040204020203" pitchFamily="34" charset="-122"/>
                  <a:ea typeface="微软雅黑 Light" panose="020B0502040204020203" pitchFamily="34" charset="-122"/>
                </a:rPr>
                <a:t>EBOM</a:t>
              </a:r>
              <a:r>
                <a:rPr lang="zh-CN" altLang="en-US" sz="1600">
                  <a:solidFill>
                    <a:srgbClr val="000000"/>
                  </a:solidFill>
                  <a:latin typeface="微软雅黑 Light" panose="020B0502040204020203" pitchFamily="34" charset="-122"/>
                  <a:ea typeface="微软雅黑 Light" panose="020B0502040204020203" pitchFamily="34" charset="-122"/>
                </a:rPr>
                <a:t>与</a:t>
              </a:r>
              <a:r>
                <a:rPr lang="en-US" altLang="zh-CN" sz="1600">
                  <a:solidFill>
                    <a:srgbClr val="000000"/>
                  </a:solidFill>
                  <a:latin typeface="微软雅黑 Light" panose="020B0502040204020203" pitchFamily="34" charset="-122"/>
                  <a:ea typeface="微软雅黑 Light" panose="020B0502040204020203" pitchFamily="34" charset="-122"/>
                </a:rPr>
                <a:t>PDM</a:t>
              </a:r>
              <a:r>
                <a:rPr lang="zh-CN" altLang="en-US" sz="1600">
                  <a:solidFill>
                    <a:srgbClr val="000000"/>
                  </a:solidFill>
                  <a:latin typeface="微软雅黑 Light" panose="020B0502040204020203" pitchFamily="34" charset="-122"/>
                  <a:ea typeface="微软雅黑 Light" panose="020B0502040204020203" pitchFamily="34" charset="-122"/>
                </a:rPr>
                <a:t>中的</a:t>
              </a:r>
              <a:r>
                <a:rPr lang="en-US" altLang="zh-CN" sz="1600">
                  <a:solidFill>
                    <a:srgbClr val="000000"/>
                  </a:solidFill>
                  <a:latin typeface="微软雅黑 Light" panose="020B0502040204020203" pitchFamily="34" charset="-122"/>
                  <a:ea typeface="微软雅黑 Light" panose="020B0502040204020203" pitchFamily="34" charset="-122"/>
                </a:rPr>
                <a:t>CAD BOM</a:t>
              </a:r>
              <a:r>
                <a:rPr lang="zh-CN" altLang="en-US" sz="1600">
                  <a:solidFill>
                    <a:srgbClr val="000000"/>
                  </a:solidFill>
                  <a:latin typeface="微软雅黑 Light" panose="020B0502040204020203" pitchFamily="34" charset="-122"/>
                  <a:ea typeface="微软雅黑 Light" panose="020B0502040204020203" pitchFamily="34" charset="-122"/>
                </a:rPr>
                <a:t>之间的互动关系，需要有相应的系统接口和业务机制进行有效管理；</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企业零件库建立在产品</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管理平台中，覆盖企业内所有的零件，包括</a:t>
              </a:r>
              <a:r>
                <a:rPr lang="en-US" altLang="zh-CN" sz="1600">
                  <a:solidFill>
                    <a:srgbClr val="000000"/>
                  </a:solidFill>
                  <a:latin typeface="微软雅黑 Light" panose="020B0502040204020203" pitchFamily="34" charset="-122"/>
                  <a:ea typeface="微软雅黑 Light" panose="020B0502040204020203" pitchFamily="34" charset="-122"/>
                </a:rPr>
                <a:t>PDM</a:t>
              </a:r>
              <a:r>
                <a:rPr lang="zh-CN" altLang="en-US" sz="1600">
                  <a:solidFill>
                    <a:srgbClr val="000000"/>
                  </a:solidFill>
                  <a:latin typeface="微软雅黑 Light" panose="020B0502040204020203" pitchFamily="34" charset="-122"/>
                  <a:ea typeface="微软雅黑 Light" panose="020B0502040204020203" pitchFamily="34" charset="-122"/>
                </a:rPr>
                <a:t>中的设计零件以及辅料、颜色、备件、</a:t>
              </a:r>
              <a:r>
                <a:rPr lang="en-US" altLang="zh-CN" sz="1600">
                  <a:solidFill>
                    <a:srgbClr val="000000"/>
                  </a:solidFill>
                  <a:latin typeface="微软雅黑 Light" panose="020B0502040204020203" pitchFamily="34" charset="-122"/>
                  <a:ea typeface="微软雅黑 Light" panose="020B0502040204020203" pitchFamily="34" charset="-122"/>
                </a:rPr>
                <a:t>CKD</a:t>
              </a:r>
              <a:r>
                <a:rPr lang="zh-CN" altLang="en-US" sz="1600">
                  <a:solidFill>
                    <a:srgbClr val="000000"/>
                  </a:solidFill>
                  <a:latin typeface="微软雅黑 Light" panose="020B0502040204020203" pitchFamily="34" charset="-122"/>
                  <a:ea typeface="微软雅黑 Light" panose="020B0502040204020203" pitchFamily="34" charset="-122"/>
                </a:rPr>
                <a:t>件等企业内各业务部门所关注的全部零件，提供企业内唯一的零件来源，基于统一的编号规则以及创建原则；</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在产品结构中体现对应图纸的版本信息，如对应图纸的生效日期；下游部门以产品结构作为产品数据的主体；</a:t>
              </a:r>
              <a:endParaRPr lang="zh-CN" altLang="en-US" sz="1600">
                <a:solidFill>
                  <a:srgbClr val="000000"/>
                </a:solidFill>
                <a:latin typeface="微软雅黑 Light" panose="020B0502040204020203" pitchFamily="34" charset="-122"/>
                <a:ea typeface="微软雅黑 Light" panose="020B0502040204020203" pitchFamily="34" charset="-122"/>
              </a:endParaRPr>
            </a:p>
          </p:txBody>
        </p:sp>
        <p:sp>
          <p:nvSpPr>
            <p:cNvPr id="1049967" name="Rectangle 11"/>
            <p:cNvSpPr>
              <a:spLocks noChangeArrowheads="1"/>
            </p:cNvSpPr>
            <p:nvPr/>
          </p:nvSpPr>
          <p:spPr bwMode="auto">
            <a:xfrm>
              <a:off x="469900" y="1808163"/>
              <a:ext cx="3810000" cy="42878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零件管理：</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en-US" altLang="zh-CN" sz="1600">
                  <a:solidFill>
                    <a:srgbClr val="000000"/>
                  </a:solidFill>
                  <a:latin typeface="微软雅黑 Light" panose="020B0502040204020203" pitchFamily="34" charset="-122"/>
                  <a:ea typeface="微软雅黑 Light" panose="020B0502040204020203" pitchFamily="34" charset="-122"/>
                </a:rPr>
                <a:t>PDM</a:t>
              </a:r>
              <a:r>
                <a:rPr lang="zh-CN" altLang="en-US" sz="1600">
                  <a:solidFill>
                    <a:srgbClr val="000000"/>
                  </a:solidFill>
                  <a:latin typeface="微软雅黑 Light" panose="020B0502040204020203" pitchFamily="34" charset="-122"/>
                  <a:ea typeface="微软雅黑 Light" panose="020B0502040204020203" pitchFamily="34" charset="-122"/>
                </a:rPr>
                <a:t>主要面向研发部门，其所涉及到的零件主要是研发部门在设计</a:t>
              </a:r>
              <a:r>
                <a:rPr lang="en-US" altLang="zh-CN" sz="1600">
                  <a:solidFill>
                    <a:srgbClr val="000000"/>
                  </a:solidFill>
                  <a:latin typeface="微软雅黑 Light" panose="020B0502040204020203" pitchFamily="34" charset="-122"/>
                  <a:ea typeface="微软雅黑 Light" panose="020B0502040204020203" pitchFamily="34" charset="-122"/>
                </a:rPr>
                <a:t>CAD</a:t>
              </a:r>
              <a:r>
                <a:rPr lang="zh-CN" altLang="en-US" sz="1600">
                  <a:solidFill>
                    <a:srgbClr val="000000"/>
                  </a:solidFill>
                  <a:latin typeface="微软雅黑 Light" panose="020B0502040204020203" pitchFamily="34" charset="-122"/>
                  <a:ea typeface="微软雅黑 Light" panose="020B0502040204020203" pitchFamily="34" charset="-122"/>
                </a:rPr>
                <a:t>数模时所使用，而企业内的其它类型的零件，如辅料、颜色、备件、</a:t>
              </a:r>
              <a:r>
                <a:rPr lang="en-US" altLang="zh-CN" sz="1600">
                  <a:solidFill>
                    <a:srgbClr val="000000"/>
                  </a:solidFill>
                  <a:latin typeface="微软雅黑 Light" panose="020B0502040204020203" pitchFamily="34" charset="-122"/>
                  <a:ea typeface="微软雅黑 Light" panose="020B0502040204020203" pitchFamily="34" charset="-122"/>
                </a:rPr>
                <a:t>CKD</a:t>
              </a:r>
              <a:r>
                <a:rPr lang="zh-CN" altLang="en-US" sz="1600">
                  <a:solidFill>
                    <a:srgbClr val="000000"/>
                  </a:solidFill>
                  <a:latin typeface="微软雅黑 Light" panose="020B0502040204020203" pitchFamily="34" charset="-122"/>
                  <a:ea typeface="微软雅黑 Light" panose="020B0502040204020203" pitchFamily="34" charset="-122"/>
                </a:rPr>
                <a:t>件等各种其他业务部门关注的零件，在</a:t>
              </a:r>
              <a:r>
                <a:rPr lang="en-US" altLang="zh-CN" sz="1600">
                  <a:solidFill>
                    <a:srgbClr val="000000"/>
                  </a:solidFill>
                  <a:latin typeface="微软雅黑 Light" panose="020B0502040204020203" pitchFamily="34" charset="-122"/>
                  <a:ea typeface="微软雅黑 Light" panose="020B0502040204020203" pitchFamily="34" charset="-122"/>
                </a:rPr>
                <a:t>PDM</a:t>
              </a:r>
              <a:r>
                <a:rPr lang="zh-CN" altLang="en-US" sz="1600">
                  <a:solidFill>
                    <a:srgbClr val="000000"/>
                  </a:solidFill>
                  <a:latin typeface="微软雅黑 Light" panose="020B0502040204020203" pitchFamily="34" charset="-122"/>
                  <a:ea typeface="微软雅黑 Light" panose="020B0502040204020203" pitchFamily="34" charset="-122"/>
                </a:rPr>
                <a:t>中一般不会体现；</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endParaRPr lang="en-US" altLang="zh-CN" sz="160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产品结构管理：</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为支持模块化的产品开发模式，需要在</a:t>
              </a:r>
              <a:r>
                <a:rPr lang="en-US" altLang="zh-CN" sz="1600">
                  <a:solidFill>
                    <a:srgbClr val="000000"/>
                  </a:solidFill>
                  <a:latin typeface="微软雅黑 Light" panose="020B0502040204020203" pitchFamily="34" charset="-122"/>
                  <a:ea typeface="微软雅黑 Light" panose="020B0502040204020203" pitchFamily="34" charset="-122"/>
                </a:rPr>
                <a:t>EBOM</a:t>
              </a:r>
              <a:r>
                <a:rPr lang="zh-CN" altLang="en-US" sz="1600">
                  <a:solidFill>
                    <a:srgbClr val="000000"/>
                  </a:solidFill>
                  <a:latin typeface="微软雅黑 Light" panose="020B0502040204020203" pitchFamily="34" charset="-122"/>
                  <a:ea typeface="微软雅黑 Light" panose="020B0502040204020203" pitchFamily="34" charset="-122"/>
                </a:rPr>
                <a:t>中定义产品各模块的候选总成，并将这些总成发布到</a:t>
              </a:r>
              <a:r>
                <a:rPr lang="en-US" altLang="zh-CN" sz="1600">
                  <a:solidFill>
                    <a:srgbClr val="000000"/>
                  </a:solidFill>
                  <a:latin typeface="微软雅黑 Light" panose="020B0502040204020203" pitchFamily="34" charset="-122"/>
                  <a:ea typeface="微软雅黑 Light" panose="020B0502040204020203" pitchFamily="34" charset="-122"/>
                </a:rPr>
                <a:t>PDM</a:t>
              </a:r>
              <a:r>
                <a:rPr lang="zh-CN" altLang="en-US" sz="1600">
                  <a:solidFill>
                    <a:srgbClr val="000000"/>
                  </a:solidFill>
                  <a:latin typeface="微软雅黑 Light" panose="020B0502040204020203" pitchFamily="34" charset="-122"/>
                  <a:ea typeface="微软雅黑 Light" panose="020B0502040204020203" pitchFamily="34" charset="-122"/>
                </a:rPr>
                <a:t>中，以</a:t>
              </a:r>
              <a:r>
                <a:rPr lang="en-US" altLang="zh-CN" sz="1600">
                  <a:solidFill>
                    <a:srgbClr val="000000"/>
                  </a:solidFill>
                  <a:latin typeface="微软雅黑 Light" panose="020B0502040204020203" pitchFamily="34" charset="-122"/>
                  <a:ea typeface="微软雅黑 Light" panose="020B0502040204020203" pitchFamily="34" charset="-122"/>
                </a:rPr>
                <a:t>Super BOM</a:t>
              </a:r>
              <a:r>
                <a:rPr lang="zh-CN" altLang="en-US" sz="1600">
                  <a:solidFill>
                    <a:srgbClr val="000000"/>
                  </a:solidFill>
                  <a:latin typeface="微软雅黑 Light" panose="020B0502040204020203" pitchFamily="34" charset="-122"/>
                  <a:ea typeface="微软雅黑 Light" panose="020B0502040204020203" pitchFamily="34" charset="-122"/>
                </a:rPr>
                <a:t>的形式，使用</a:t>
              </a:r>
              <a:r>
                <a:rPr lang="en-US" altLang="zh-CN" sz="1600">
                  <a:solidFill>
                    <a:srgbClr val="000000"/>
                  </a:solidFill>
                  <a:latin typeface="微软雅黑 Light" panose="020B0502040204020203" pitchFamily="34" charset="-122"/>
                  <a:ea typeface="微软雅黑 Light" panose="020B0502040204020203" pitchFamily="34" charset="-122"/>
                </a:rPr>
                <a:t>CAD</a:t>
              </a:r>
              <a:r>
                <a:rPr lang="zh-CN" altLang="en-US" sz="1600">
                  <a:solidFill>
                    <a:srgbClr val="000000"/>
                  </a:solidFill>
                  <a:latin typeface="微软雅黑 Light" panose="020B0502040204020203" pitchFamily="34" charset="-122"/>
                  <a:ea typeface="微软雅黑 Light" panose="020B0502040204020203" pitchFamily="34" charset="-122"/>
                </a:rPr>
                <a:t>工具细化开发产品的装配结构</a:t>
              </a:r>
              <a:endParaRPr lang="zh-CN" altLang="en-US" sz="160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en-US" altLang="zh-CN" sz="160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版本管理：</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在产品结构的不同版本和图纸的不同版本之间，需要有对应关系的管理；一般以日期作为版本标识；</a:t>
              </a:r>
              <a:endParaRPr lang="zh-CN" altLang="en-US" sz="1600">
                <a:solidFill>
                  <a:srgbClr val="000000"/>
                </a:solidFill>
                <a:latin typeface="微软雅黑 Light" panose="020B0502040204020203" pitchFamily="34" charset="-122"/>
                <a:ea typeface="微软雅黑 Light" panose="020B0502040204020203" pitchFamily="34" charset="-122"/>
              </a:endParaRPr>
            </a:p>
          </p:txBody>
        </p:sp>
        <p:sp>
          <p:nvSpPr>
            <p:cNvPr id="1049968" name="Rectangle 19"/>
            <p:cNvSpPr>
              <a:spLocks noChangeArrowheads="1"/>
            </p:cNvSpPr>
            <p:nvPr/>
          </p:nvSpPr>
          <p:spPr bwMode="auto">
            <a:xfrm>
              <a:off x="1451769" y="1362075"/>
              <a:ext cx="1839913" cy="360362"/>
            </a:xfrm>
            <a:prstGeom prst="rect">
              <a:avLst/>
            </a:prstGeom>
            <a:noFill/>
            <a:ln>
              <a:noFill/>
            </a:ln>
            <a:effectLst/>
          </p:spPr>
          <p:txBody>
            <a:bodyPr wrap="none" lIns="64008" tIns="64008" rIns="64008" bIns="64008" anchor="ctr"/>
            <a:lstStyle/>
            <a:p>
              <a:pPr algn="ctr">
                <a:spcBef>
                  <a:spcPct val="50000"/>
                </a:spcBef>
              </a:pPr>
              <a:r>
                <a:rPr lang="zh-CN" altLang="en-US" b="1" dirty="0">
                  <a:solidFill>
                    <a:schemeClr val="bg1"/>
                  </a:solidFill>
                  <a:latin typeface="+mn-ea"/>
                </a:rPr>
                <a:t>实施考虑</a:t>
              </a:r>
              <a:endParaRPr lang="zh-CN" altLang="en-US" b="1" dirty="0">
                <a:solidFill>
                  <a:schemeClr val="bg1"/>
                </a:solidFill>
                <a:latin typeface="+mn-ea"/>
              </a:endParaRPr>
            </a:p>
          </p:txBody>
        </p:sp>
        <p:sp>
          <p:nvSpPr>
            <p:cNvPr id="1049969" name="Rectangle 20"/>
            <p:cNvSpPr>
              <a:spLocks noChangeArrowheads="1"/>
            </p:cNvSpPr>
            <p:nvPr/>
          </p:nvSpPr>
          <p:spPr bwMode="auto">
            <a:xfrm>
              <a:off x="5809457" y="1371600"/>
              <a:ext cx="2054225" cy="360362"/>
            </a:xfrm>
            <a:prstGeom prst="rect">
              <a:avLst/>
            </a:prstGeom>
            <a:noFill/>
            <a:ln>
              <a:noFill/>
            </a:ln>
            <a:effectLst/>
          </p:spPr>
          <p:txBody>
            <a:bodyPr wrap="none" lIns="64008" tIns="64008" rIns="64008" bIns="64008" anchor="ctr"/>
            <a:lstStyle/>
            <a:p>
              <a:pPr algn="ctr">
                <a:spcBef>
                  <a:spcPct val="50000"/>
                </a:spcBef>
              </a:pPr>
              <a:r>
                <a:rPr lang="zh-CN" altLang="en-US" b="1">
                  <a:solidFill>
                    <a:schemeClr val="bg1"/>
                  </a:solidFill>
                  <a:latin typeface="+mn-ea"/>
                </a:rPr>
                <a:t>设计思路</a:t>
              </a:r>
              <a:endParaRPr lang="zh-CN" altLang="en-US" b="1">
                <a:solidFill>
                  <a:schemeClr val="bg1"/>
                </a:solidFill>
                <a:latin typeface="+mn-ea"/>
              </a:endParaRPr>
            </a:p>
          </p:txBody>
        </p:sp>
      </p:grpSp>
      <p:grpSp>
        <p:nvGrpSpPr>
          <p:cNvPr id="235" name="Group 27"/>
          <p:cNvGrpSpPr/>
          <p:nvPr/>
        </p:nvGrpSpPr>
        <p:grpSpPr bwMode="auto">
          <a:xfrm>
            <a:off x="9504399" y="64794"/>
            <a:ext cx="1761802" cy="828256"/>
            <a:chOff x="864" y="1824"/>
            <a:chExt cx="3696" cy="1864"/>
          </a:xfrm>
        </p:grpSpPr>
        <p:sp>
          <p:nvSpPr>
            <p:cNvPr id="1049970"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49971"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49972"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49973"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49974"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75"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产品配置管理：产品定义及规格管理的统一平台</a:t>
            </a:r>
            <a:endParaRPr lang="en-US" altLang="zh-CN" sz="2400" dirty="0">
              <a:solidFill>
                <a:schemeClr val="bg1"/>
              </a:solidFill>
            </a:endParaRPr>
          </a:p>
        </p:txBody>
      </p:sp>
      <p:sp>
        <p:nvSpPr>
          <p:cNvPr id="1049976" name="Rectangle 3"/>
          <p:cNvSpPr txBox="1">
            <a:spLocks noChangeArrowheads="1"/>
          </p:cNvSpPr>
          <p:nvPr/>
        </p:nvSpPr>
        <p:spPr>
          <a:xfrm>
            <a:off x="6868995" y="1261056"/>
            <a:ext cx="5076160" cy="5107547"/>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94000"/>
              </a:lnSpc>
            </a:pPr>
            <a:r>
              <a:rPr lang="zh-CN" altLang="en-US" b="1" dirty="0">
                <a:solidFill>
                  <a:srgbClr val="FF0000"/>
                </a:solidFill>
                <a:latin typeface="微软雅黑 Light" panose="020B0502040204020203" pitchFamily="34" charset="-122"/>
                <a:ea typeface="微软雅黑 Light" panose="020B0502040204020203" pitchFamily="34" charset="-122"/>
              </a:rPr>
              <a:t>企业内产品规格信息的唯一来源，建立企业产品规格库</a:t>
            </a:r>
            <a:endParaRPr lang="zh-CN" altLang="en-US" b="1" dirty="0">
              <a:solidFill>
                <a:srgbClr val="FF0000"/>
              </a:solidFill>
              <a:latin typeface="微软雅黑 Light" panose="020B0502040204020203" pitchFamily="34" charset="-122"/>
              <a:ea typeface="微软雅黑 Light" panose="020B0502040204020203" pitchFamily="34" charset="-122"/>
            </a:endParaRPr>
          </a:p>
          <a:p>
            <a:pPr lvl="1">
              <a:lnSpc>
                <a:spcPct val="94000"/>
              </a:lnSpc>
            </a:pPr>
            <a:r>
              <a:rPr lang="zh-CN" altLang="en-US" dirty="0">
                <a:latin typeface="微软雅黑 Light" panose="020B0502040204020203" pitchFamily="34" charset="-122"/>
                <a:ea typeface="微软雅黑 Light" panose="020B0502040204020203" pitchFamily="34" charset="-122"/>
              </a:rPr>
              <a:t>特征族</a:t>
            </a:r>
            <a:endParaRPr lang="zh-CN" altLang="en-US" dirty="0">
              <a:latin typeface="微软雅黑 Light" panose="020B0502040204020203" pitchFamily="34" charset="-122"/>
              <a:ea typeface="微软雅黑 Light" panose="020B0502040204020203" pitchFamily="34" charset="-122"/>
            </a:endParaRPr>
          </a:p>
          <a:p>
            <a:pPr lvl="1">
              <a:lnSpc>
                <a:spcPct val="94000"/>
              </a:lnSpc>
            </a:pPr>
            <a:r>
              <a:rPr lang="zh-CN" altLang="en-US" dirty="0">
                <a:latin typeface="微软雅黑 Light" panose="020B0502040204020203" pitchFamily="34" charset="-122"/>
                <a:ea typeface="微软雅黑 Light" panose="020B0502040204020203" pitchFamily="34" charset="-122"/>
              </a:rPr>
              <a:t>特征值</a:t>
            </a:r>
            <a:endParaRPr lang="zh-CN" altLang="en-US" dirty="0">
              <a:latin typeface="微软雅黑 Light" panose="020B0502040204020203" pitchFamily="34" charset="-122"/>
              <a:ea typeface="微软雅黑 Light" panose="020B0502040204020203" pitchFamily="34" charset="-122"/>
            </a:endParaRPr>
          </a:p>
          <a:p>
            <a:pPr lvl="1">
              <a:lnSpc>
                <a:spcPct val="94000"/>
              </a:lnSpc>
            </a:pPr>
            <a:r>
              <a:rPr lang="zh-CN" altLang="en-US" dirty="0">
                <a:latin typeface="微软雅黑 Light" panose="020B0502040204020203" pitchFamily="34" charset="-122"/>
                <a:ea typeface="微软雅黑 Light" panose="020B0502040204020203" pitchFamily="34" charset="-122"/>
              </a:rPr>
              <a:t>颜色管理：色系、色标清单</a:t>
            </a:r>
            <a:endParaRPr lang="zh-CN" altLang="en-US" dirty="0">
              <a:latin typeface="微软雅黑 Light" panose="020B0502040204020203" pitchFamily="34" charset="-122"/>
              <a:ea typeface="微软雅黑 Light" panose="020B0502040204020203" pitchFamily="34" charset="-122"/>
            </a:endParaRPr>
          </a:p>
          <a:p>
            <a:pPr lvl="1">
              <a:lnSpc>
                <a:spcPct val="94000"/>
              </a:lnSpc>
            </a:pPr>
            <a:endParaRPr lang="zh-CN" altLang="en-US" dirty="0">
              <a:latin typeface="微软雅黑 Light" panose="020B0502040204020203" pitchFamily="34" charset="-122"/>
              <a:ea typeface="微软雅黑 Light" panose="020B0502040204020203" pitchFamily="34" charset="-122"/>
            </a:endParaRPr>
          </a:p>
          <a:p>
            <a:pPr>
              <a:lnSpc>
                <a:spcPct val="94000"/>
              </a:lnSpc>
            </a:pPr>
            <a:r>
              <a:rPr lang="zh-CN" altLang="en-US" b="1" dirty="0">
                <a:solidFill>
                  <a:srgbClr val="FF0000"/>
                </a:solidFill>
                <a:latin typeface="微软雅黑 Light" panose="020B0502040204020203" pitchFamily="34" charset="-122"/>
                <a:ea typeface="微软雅黑 Light" panose="020B0502040204020203" pitchFamily="34" charset="-122"/>
              </a:rPr>
              <a:t>结合产品特性，建立层次化的产品车型定义结构，如产品、车型、特征包、整车物料等</a:t>
            </a:r>
            <a:endParaRPr lang="zh-CN" altLang="en-US" b="1" dirty="0">
              <a:solidFill>
                <a:srgbClr val="FF0000"/>
              </a:solidFill>
              <a:latin typeface="微软雅黑 Light" panose="020B0502040204020203" pitchFamily="34" charset="-122"/>
              <a:ea typeface="微软雅黑 Light" panose="020B0502040204020203" pitchFamily="34" charset="-122"/>
            </a:endParaRPr>
          </a:p>
          <a:p>
            <a:pPr lvl="1">
              <a:lnSpc>
                <a:spcPct val="94000"/>
              </a:lnSpc>
            </a:pPr>
            <a:r>
              <a:rPr lang="zh-CN" altLang="en-US" dirty="0">
                <a:latin typeface="微软雅黑 Light" panose="020B0502040204020203" pitchFamily="34" charset="-122"/>
                <a:ea typeface="微软雅黑 Light" panose="020B0502040204020203" pitchFamily="34" charset="-122"/>
              </a:rPr>
              <a:t>不同的产品层次可以定义对应的规格清单，并且下层可以继承上层的规格清单，并继续扩展；</a:t>
            </a:r>
            <a:endParaRPr lang="zh-CN" altLang="en-US" dirty="0">
              <a:latin typeface="微软雅黑 Light" panose="020B0502040204020203" pitchFamily="34" charset="-122"/>
              <a:ea typeface="微软雅黑 Light" panose="020B0502040204020203" pitchFamily="34" charset="-122"/>
            </a:endParaRPr>
          </a:p>
          <a:p>
            <a:pPr lvl="1">
              <a:lnSpc>
                <a:spcPct val="94000"/>
              </a:lnSpc>
            </a:pPr>
            <a:r>
              <a:rPr lang="zh-CN" altLang="en-US" dirty="0">
                <a:latin typeface="微软雅黑 Light" panose="020B0502040204020203" pitchFamily="34" charset="-122"/>
                <a:ea typeface="微软雅黑 Light" panose="020B0502040204020203" pitchFamily="34" charset="-122"/>
              </a:rPr>
              <a:t>最终的整车物料应包含可以确定一辆车的所有的产品规格；</a:t>
            </a:r>
            <a:endParaRPr lang="zh-CN" altLang="en-US" dirty="0">
              <a:latin typeface="微软雅黑 Light" panose="020B0502040204020203" pitchFamily="34" charset="-122"/>
              <a:ea typeface="微软雅黑 Light" panose="020B0502040204020203" pitchFamily="34" charset="-122"/>
            </a:endParaRPr>
          </a:p>
          <a:p>
            <a:pPr lvl="1">
              <a:lnSpc>
                <a:spcPct val="94000"/>
              </a:lnSpc>
            </a:pPr>
            <a:r>
              <a:rPr lang="zh-CN" altLang="en-US" dirty="0">
                <a:latin typeface="微软雅黑 Light" panose="020B0502040204020203" pitchFamily="34" charset="-122"/>
                <a:ea typeface="微软雅黑 Light" panose="020B0502040204020203" pitchFamily="34" charset="-122"/>
              </a:rPr>
              <a:t>色系也是整车物料所对应的产品规格；</a:t>
            </a:r>
            <a:endParaRPr lang="zh-CN" altLang="en-US" dirty="0">
              <a:latin typeface="微软雅黑 Light" panose="020B0502040204020203" pitchFamily="34" charset="-122"/>
              <a:ea typeface="微软雅黑 Light" panose="020B0502040204020203" pitchFamily="34" charset="-122"/>
            </a:endParaRPr>
          </a:p>
          <a:p>
            <a:pPr>
              <a:lnSpc>
                <a:spcPct val="94000"/>
              </a:lnSpc>
            </a:pPr>
            <a:endParaRPr lang="zh-CN" altLang="en-US" dirty="0">
              <a:latin typeface="微软雅黑 Light" panose="020B0502040204020203" pitchFamily="34" charset="-122"/>
              <a:ea typeface="微软雅黑 Light" panose="020B0502040204020203" pitchFamily="34" charset="-122"/>
            </a:endParaRPr>
          </a:p>
          <a:p>
            <a:pPr>
              <a:lnSpc>
                <a:spcPct val="94000"/>
              </a:lnSpc>
            </a:pPr>
            <a:r>
              <a:rPr lang="zh-CN" altLang="en-US" dirty="0">
                <a:solidFill>
                  <a:srgbClr val="FF0000"/>
                </a:solidFill>
                <a:latin typeface="微软雅黑 Light" panose="020B0502040204020203" pitchFamily="34" charset="-122"/>
                <a:ea typeface="微软雅黑 Light" panose="020B0502040204020203" pitchFamily="34" charset="-122"/>
              </a:rPr>
              <a:t>产品规格库及产品层次定义，作为企业内产品规划的主要基础数据，提供给各个业务单元及应用系统</a:t>
            </a:r>
            <a:endParaRPr lang="zh-CN" altLang="en-US" dirty="0">
              <a:solidFill>
                <a:srgbClr val="FF0000"/>
              </a:solidFill>
              <a:latin typeface="微软雅黑 Light" panose="020B0502040204020203" pitchFamily="34" charset="-122"/>
              <a:ea typeface="微软雅黑 Light" panose="020B0502040204020203" pitchFamily="34" charset="-122"/>
            </a:endParaRPr>
          </a:p>
          <a:p>
            <a:pPr>
              <a:lnSpc>
                <a:spcPct val="94000"/>
              </a:lnSpc>
            </a:pPr>
            <a:endParaRPr lang="en-US" altLang="zh-CN" dirty="0">
              <a:latin typeface="微软雅黑 Light" panose="020B0502040204020203" pitchFamily="34" charset="-122"/>
              <a:ea typeface="微软雅黑 Light" panose="020B0502040204020203" pitchFamily="34" charset="-122"/>
            </a:endParaRPr>
          </a:p>
        </p:txBody>
      </p:sp>
      <p:sp>
        <p:nvSpPr>
          <p:cNvPr id="1049977" name="Rectangle 4"/>
          <p:cNvSpPr>
            <a:spLocks noChangeArrowheads="1"/>
          </p:cNvSpPr>
          <p:nvPr/>
        </p:nvSpPr>
        <p:spPr bwMode="auto">
          <a:xfrm>
            <a:off x="3109824" y="1365831"/>
            <a:ext cx="1185383" cy="223838"/>
          </a:xfrm>
          <a:prstGeom prst="rect">
            <a:avLst/>
          </a:prstGeom>
          <a:solidFill>
            <a:srgbClr val="FFFFFF"/>
          </a:solidFill>
          <a:ln>
            <a:noFill/>
          </a:ln>
        </p:spPr>
        <p:txBody>
          <a:bodyPr/>
          <a:lstStyle/>
          <a:p>
            <a:pPr algn="ctr"/>
            <a:endParaRPr lang="zh-CN" altLang="en-US">
              <a:solidFill>
                <a:schemeClr val="bg1"/>
              </a:solidFill>
            </a:endParaRPr>
          </a:p>
        </p:txBody>
      </p:sp>
      <p:sp>
        <p:nvSpPr>
          <p:cNvPr id="1049978" name="Rectangle 5"/>
          <p:cNvSpPr>
            <a:spLocks noChangeArrowheads="1"/>
          </p:cNvSpPr>
          <p:nvPr/>
        </p:nvSpPr>
        <p:spPr bwMode="auto">
          <a:xfrm>
            <a:off x="3109824" y="1261056"/>
            <a:ext cx="1185383" cy="328613"/>
          </a:xfrm>
          <a:prstGeom prst="rect">
            <a:avLst/>
          </a:prstGeom>
          <a:solidFill>
            <a:srgbClr val="143B68"/>
          </a:solidFill>
          <a:ln w="6350">
            <a:solidFill>
              <a:srgbClr val="143B68"/>
            </a:solidFill>
            <a:miter lim="800000"/>
          </a:ln>
        </p:spPr>
        <p:txBody>
          <a:bodyPr/>
          <a:lstStyle/>
          <a:p>
            <a:pPr algn="ctr" eaLnBrk="1" hangingPunct="1"/>
            <a:r>
              <a:rPr lang="zh-CN" altLang="en-US" sz="1400" b="1">
                <a:solidFill>
                  <a:schemeClr val="bg1"/>
                </a:solidFill>
              </a:rPr>
              <a:t>产品</a:t>
            </a:r>
            <a:endParaRPr lang="zh-CN" altLang="en-US" sz="1400" b="1">
              <a:solidFill>
                <a:schemeClr val="bg1"/>
              </a:solidFill>
            </a:endParaRPr>
          </a:p>
        </p:txBody>
      </p:sp>
      <p:sp>
        <p:nvSpPr>
          <p:cNvPr id="1049979" name="Rectangle 6"/>
          <p:cNvSpPr>
            <a:spLocks noChangeArrowheads="1"/>
          </p:cNvSpPr>
          <p:nvPr/>
        </p:nvSpPr>
        <p:spPr bwMode="auto">
          <a:xfrm>
            <a:off x="1817473" y="1815094"/>
            <a:ext cx="1185383" cy="223837"/>
          </a:xfrm>
          <a:prstGeom prst="rect">
            <a:avLst/>
          </a:prstGeom>
          <a:solidFill>
            <a:srgbClr val="FFFFFF"/>
          </a:solidFill>
          <a:ln>
            <a:noFill/>
          </a:ln>
        </p:spPr>
        <p:txBody>
          <a:bodyPr/>
          <a:lstStyle/>
          <a:p>
            <a:pPr algn="ctr"/>
            <a:endParaRPr lang="zh-CN" altLang="en-US">
              <a:solidFill>
                <a:schemeClr val="bg1"/>
              </a:solidFill>
            </a:endParaRPr>
          </a:p>
        </p:txBody>
      </p:sp>
      <p:sp>
        <p:nvSpPr>
          <p:cNvPr id="1049980" name="Rectangle 7"/>
          <p:cNvSpPr>
            <a:spLocks noChangeArrowheads="1"/>
          </p:cNvSpPr>
          <p:nvPr/>
        </p:nvSpPr>
        <p:spPr bwMode="auto">
          <a:xfrm>
            <a:off x="1817472" y="1815094"/>
            <a:ext cx="1185383" cy="296862"/>
          </a:xfrm>
          <a:prstGeom prst="rect">
            <a:avLst/>
          </a:prstGeom>
          <a:solidFill>
            <a:srgbClr val="143B68"/>
          </a:solidFill>
          <a:ln w="6350">
            <a:solidFill>
              <a:srgbClr val="143B68"/>
            </a:solidFill>
            <a:miter lim="800000"/>
          </a:ln>
        </p:spPr>
        <p:txBody>
          <a:bodyPr/>
          <a:lstStyle/>
          <a:p>
            <a:pPr algn="ctr" eaLnBrk="1" hangingPunct="1"/>
            <a:r>
              <a:rPr lang="zh-CN" altLang="en-US" sz="1400" b="1">
                <a:solidFill>
                  <a:schemeClr val="bg1"/>
                </a:solidFill>
              </a:rPr>
              <a:t>系列</a:t>
            </a:r>
            <a:r>
              <a:rPr lang="en-US" altLang="zh-CN" sz="1400" b="1">
                <a:solidFill>
                  <a:schemeClr val="bg1"/>
                </a:solidFill>
              </a:rPr>
              <a:t>1</a:t>
            </a:r>
            <a:endParaRPr lang="en-US" altLang="zh-CN" sz="1400" b="1">
              <a:solidFill>
                <a:schemeClr val="bg1"/>
              </a:solidFill>
            </a:endParaRPr>
          </a:p>
        </p:txBody>
      </p:sp>
      <p:sp>
        <p:nvSpPr>
          <p:cNvPr id="1049981" name="Rectangle 8"/>
          <p:cNvSpPr>
            <a:spLocks noChangeArrowheads="1"/>
          </p:cNvSpPr>
          <p:nvPr/>
        </p:nvSpPr>
        <p:spPr bwMode="auto">
          <a:xfrm>
            <a:off x="4509144" y="1815094"/>
            <a:ext cx="1185382" cy="296862"/>
          </a:xfrm>
          <a:prstGeom prst="rect">
            <a:avLst/>
          </a:prstGeom>
          <a:solidFill>
            <a:srgbClr val="FFFFFF"/>
          </a:solidFill>
          <a:ln>
            <a:noFill/>
          </a:ln>
        </p:spPr>
        <p:txBody>
          <a:bodyPr/>
          <a:lstStyle/>
          <a:p>
            <a:pPr algn="ctr"/>
            <a:endParaRPr lang="zh-CN" altLang="en-US">
              <a:solidFill>
                <a:schemeClr val="bg1"/>
              </a:solidFill>
            </a:endParaRPr>
          </a:p>
        </p:txBody>
      </p:sp>
      <p:sp>
        <p:nvSpPr>
          <p:cNvPr id="1049982" name="Rectangle 9"/>
          <p:cNvSpPr>
            <a:spLocks noChangeArrowheads="1"/>
          </p:cNvSpPr>
          <p:nvPr/>
        </p:nvSpPr>
        <p:spPr bwMode="auto">
          <a:xfrm>
            <a:off x="1062147" y="2335794"/>
            <a:ext cx="755327" cy="225425"/>
          </a:xfrm>
          <a:prstGeom prst="rect">
            <a:avLst/>
          </a:prstGeom>
          <a:solidFill>
            <a:srgbClr val="FFFFFF"/>
          </a:solidFill>
          <a:ln>
            <a:noFill/>
          </a:ln>
        </p:spPr>
        <p:txBody>
          <a:bodyPr/>
          <a:lstStyle/>
          <a:p>
            <a:pPr algn="ctr"/>
            <a:endParaRPr lang="zh-CN" altLang="en-US">
              <a:solidFill>
                <a:schemeClr val="bg1"/>
              </a:solidFill>
            </a:endParaRPr>
          </a:p>
        </p:txBody>
      </p:sp>
      <p:sp>
        <p:nvSpPr>
          <p:cNvPr id="1049983" name="Rectangle 10"/>
          <p:cNvSpPr>
            <a:spLocks noChangeArrowheads="1"/>
          </p:cNvSpPr>
          <p:nvPr/>
        </p:nvSpPr>
        <p:spPr bwMode="auto">
          <a:xfrm>
            <a:off x="1001022" y="2335794"/>
            <a:ext cx="816451" cy="296862"/>
          </a:xfrm>
          <a:prstGeom prst="rect">
            <a:avLst/>
          </a:prstGeom>
          <a:solidFill>
            <a:srgbClr val="143B68"/>
          </a:solidFill>
          <a:ln w="6350">
            <a:solidFill>
              <a:srgbClr val="143B68"/>
            </a:solidFill>
            <a:miter lim="800000"/>
          </a:ln>
        </p:spPr>
        <p:txBody>
          <a:bodyPr/>
          <a:lstStyle/>
          <a:p>
            <a:pPr algn="ctr"/>
            <a:endParaRPr lang="zh-CN" altLang="en-US">
              <a:solidFill>
                <a:schemeClr val="bg1"/>
              </a:solidFill>
            </a:endParaRPr>
          </a:p>
        </p:txBody>
      </p:sp>
      <p:sp>
        <p:nvSpPr>
          <p:cNvPr id="1049984" name="Rectangle 11"/>
          <p:cNvSpPr>
            <a:spLocks noChangeArrowheads="1"/>
          </p:cNvSpPr>
          <p:nvPr/>
        </p:nvSpPr>
        <p:spPr bwMode="auto">
          <a:xfrm>
            <a:off x="1150857" y="2378656"/>
            <a:ext cx="533400" cy="289559"/>
          </a:xfrm>
          <a:prstGeom prst="rect">
            <a:avLst/>
          </a:prstGeom>
          <a:noFill/>
          <a:ln>
            <a:noFill/>
          </a:ln>
        </p:spPr>
        <p:txBody>
          <a:bodyPr wrap="none" lIns="0" tIns="0" rIns="0" bIns="0">
            <a:spAutoFit/>
          </a:bodyPr>
          <a:lstStyle/>
          <a:p>
            <a:pPr algn="ctr" eaLnBrk="1" hangingPunct="1">
              <a:spcBef>
                <a:spcPct val="50000"/>
              </a:spcBef>
            </a:pPr>
            <a:r>
              <a:rPr lang="zh-CN" altLang="en-US" sz="1400" b="1" dirty="0">
                <a:solidFill>
                  <a:schemeClr val="bg1"/>
                </a:solidFill>
              </a:rPr>
              <a:t>牵引车</a:t>
            </a:r>
            <a:endParaRPr lang="zh-CN" altLang="en-US" sz="1400" b="1" dirty="0">
              <a:solidFill>
                <a:schemeClr val="bg1"/>
              </a:solidFill>
            </a:endParaRPr>
          </a:p>
        </p:txBody>
      </p:sp>
      <p:sp>
        <p:nvSpPr>
          <p:cNvPr id="1049985" name="Rectangle 12"/>
          <p:cNvSpPr>
            <a:spLocks noChangeArrowheads="1"/>
          </p:cNvSpPr>
          <p:nvPr/>
        </p:nvSpPr>
        <p:spPr bwMode="auto">
          <a:xfrm>
            <a:off x="2033593" y="2335794"/>
            <a:ext cx="753143" cy="225425"/>
          </a:xfrm>
          <a:prstGeom prst="rect">
            <a:avLst/>
          </a:prstGeom>
          <a:solidFill>
            <a:srgbClr val="FFFFFF"/>
          </a:solidFill>
          <a:ln>
            <a:noFill/>
          </a:ln>
        </p:spPr>
        <p:txBody>
          <a:bodyPr/>
          <a:lstStyle/>
          <a:p>
            <a:pPr algn="ctr"/>
            <a:endParaRPr lang="zh-CN" altLang="en-US">
              <a:solidFill>
                <a:schemeClr val="bg1"/>
              </a:solidFill>
            </a:endParaRPr>
          </a:p>
        </p:txBody>
      </p:sp>
      <p:sp>
        <p:nvSpPr>
          <p:cNvPr id="1049986" name="Rectangle 13"/>
          <p:cNvSpPr>
            <a:spLocks noChangeArrowheads="1"/>
          </p:cNvSpPr>
          <p:nvPr/>
        </p:nvSpPr>
        <p:spPr bwMode="auto">
          <a:xfrm>
            <a:off x="2033593" y="2335794"/>
            <a:ext cx="1063133" cy="296862"/>
          </a:xfrm>
          <a:prstGeom prst="rect">
            <a:avLst/>
          </a:prstGeom>
          <a:solidFill>
            <a:srgbClr val="143B68"/>
          </a:solidFill>
          <a:ln w="6350">
            <a:solidFill>
              <a:srgbClr val="143B68"/>
            </a:solidFill>
            <a:miter lim="800000"/>
          </a:ln>
        </p:spPr>
        <p:txBody>
          <a:bodyPr/>
          <a:lstStyle/>
          <a:p>
            <a:pPr algn="ctr" eaLnBrk="1" hangingPunct="1"/>
            <a:r>
              <a:rPr lang="zh-CN" altLang="en-US" sz="1400" b="1">
                <a:solidFill>
                  <a:schemeClr val="bg1"/>
                </a:solidFill>
              </a:rPr>
              <a:t>自卸车</a:t>
            </a:r>
            <a:endParaRPr lang="zh-CN" altLang="en-US" sz="1400" b="1">
              <a:solidFill>
                <a:schemeClr val="bg1"/>
              </a:solidFill>
            </a:endParaRPr>
          </a:p>
        </p:txBody>
      </p:sp>
      <p:sp>
        <p:nvSpPr>
          <p:cNvPr id="1049987" name="Rectangle 14"/>
          <p:cNvSpPr>
            <a:spLocks noChangeArrowheads="1"/>
          </p:cNvSpPr>
          <p:nvPr/>
        </p:nvSpPr>
        <p:spPr bwMode="auto">
          <a:xfrm>
            <a:off x="2393760" y="2378656"/>
            <a:ext cx="65" cy="276999"/>
          </a:xfrm>
          <a:prstGeom prst="rect">
            <a:avLst/>
          </a:prstGeom>
          <a:solidFill>
            <a:schemeClr val="accent2"/>
          </a:solidFill>
          <a:ln>
            <a:noFill/>
          </a:ln>
        </p:spPr>
        <p:txBody>
          <a:bodyPr wrap="none" lIns="0" tIns="0" rIns="0" bIns="0">
            <a:spAutoFit/>
          </a:bodyPr>
          <a:lstStyle/>
          <a:p>
            <a:pPr algn="ctr" eaLnBrk="1" hangingPunct="1">
              <a:spcBef>
                <a:spcPct val="50000"/>
              </a:spcBef>
            </a:pPr>
            <a:endParaRPr lang="zh-CN" altLang="zh-CN">
              <a:solidFill>
                <a:schemeClr val="bg1"/>
              </a:solidFill>
            </a:endParaRPr>
          </a:p>
        </p:txBody>
      </p:sp>
      <p:sp>
        <p:nvSpPr>
          <p:cNvPr id="1049988" name="Rectangle 15"/>
          <p:cNvSpPr>
            <a:spLocks noChangeArrowheads="1"/>
          </p:cNvSpPr>
          <p:nvPr/>
        </p:nvSpPr>
        <p:spPr bwMode="auto">
          <a:xfrm>
            <a:off x="3109824" y="2335794"/>
            <a:ext cx="919054" cy="225425"/>
          </a:xfrm>
          <a:prstGeom prst="rect">
            <a:avLst/>
          </a:prstGeom>
          <a:solidFill>
            <a:srgbClr val="FFFFFF"/>
          </a:solidFill>
          <a:ln>
            <a:noFill/>
          </a:ln>
        </p:spPr>
        <p:txBody>
          <a:bodyPr/>
          <a:lstStyle/>
          <a:p>
            <a:pPr algn="ctr"/>
            <a:endParaRPr lang="zh-CN" altLang="en-US">
              <a:solidFill>
                <a:schemeClr val="bg1"/>
              </a:solidFill>
            </a:endParaRPr>
          </a:p>
        </p:txBody>
      </p:sp>
      <p:sp>
        <p:nvSpPr>
          <p:cNvPr id="1049989" name="Rectangle 16"/>
          <p:cNvSpPr>
            <a:spLocks noChangeArrowheads="1"/>
          </p:cNvSpPr>
          <p:nvPr/>
        </p:nvSpPr>
        <p:spPr bwMode="auto">
          <a:xfrm>
            <a:off x="4186056" y="2335794"/>
            <a:ext cx="755327" cy="225425"/>
          </a:xfrm>
          <a:prstGeom prst="rect">
            <a:avLst/>
          </a:prstGeom>
          <a:solidFill>
            <a:srgbClr val="FFFFFF"/>
          </a:solidFill>
          <a:ln>
            <a:noFill/>
          </a:ln>
        </p:spPr>
        <p:txBody>
          <a:bodyPr/>
          <a:lstStyle/>
          <a:p>
            <a:pPr algn="ctr"/>
            <a:endParaRPr lang="zh-CN" altLang="en-US">
              <a:solidFill>
                <a:schemeClr val="bg1"/>
              </a:solidFill>
            </a:endParaRPr>
          </a:p>
        </p:txBody>
      </p:sp>
      <p:sp>
        <p:nvSpPr>
          <p:cNvPr id="1049990" name="Rectangle 17"/>
          <p:cNvSpPr>
            <a:spLocks noChangeArrowheads="1"/>
          </p:cNvSpPr>
          <p:nvPr/>
        </p:nvSpPr>
        <p:spPr bwMode="auto">
          <a:xfrm>
            <a:off x="2040142" y="2704094"/>
            <a:ext cx="753144" cy="225425"/>
          </a:xfrm>
          <a:prstGeom prst="rect">
            <a:avLst/>
          </a:prstGeom>
          <a:solidFill>
            <a:srgbClr val="FFFFFF"/>
          </a:solidFill>
          <a:ln>
            <a:noFill/>
          </a:ln>
        </p:spPr>
        <p:txBody>
          <a:bodyPr/>
          <a:lstStyle/>
          <a:p>
            <a:pPr algn="ctr"/>
            <a:endParaRPr lang="zh-CN" altLang="en-US">
              <a:solidFill>
                <a:schemeClr val="bg1"/>
              </a:solidFill>
            </a:endParaRPr>
          </a:p>
        </p:txBody>
      </p:sp>
      <p:sp>
        <p:nvSpPr>
          <p:cNvPr id="1049991" name="Freeform 18"/>
          <p:cNvSpPr/>
          <p:nvPr/>
        </p:nvSpPr>
        <p:spPr bwMode="auto">
          <a:xfrm>
            <a:off x="2411256" y="1589669"/>
            <a:ext cx="1292351" cy="225425"/>
          </a:xfrm>
          <a:custGeom>
            <a:avLst/>
            <a:gdLst>
              <a:gd name="T0" fmla="*/ 1184 w 1184"/>
              <a:gd name="T1" fmla="*/ 0 h 283"/>
              <a:gd name="T2" fmla="*/ 1184 w 1184"/>
              <a:gd name="T3" fmla="*/ 142 h 283"/>
              <a:gd name="T4" fmla="*/ 0 w 1184"/>
              <a:gd name="T5" fmla="*/ 142 h 283"/>
              <a:gd name="T6" fmla="*/ 0 w 1184"/>
              <a:gd name="T7" fmla="*/ 283 h 283"/>
            </a:gdLst>
            <a:ahLst/>
            <a:cxnLst>
              <a:cxn ang="0">
                <a:pos x="T0" y="T1"/>
              </a:cxn>
              <a:cxn ang="0">
                <a:pos x="T2" y="T3"/>
              </a:cxn>
              <a:cxn ang="0">
                <a:pos x="T4" y="T5"/>
              </a:cxn>
              <a:cxn ang="0">
                <a:pos x="T6" y="T7"/>
              </a:cxn>
            </a:cxnLst>
            <a:rect l="0" t="0" r="r" b="b"/>
            <a:pathLst>
              <a:path w="1184" h="283">
                <a:moveTo>
                  <a:pt x="1184" y="0"/>
                </a:moveTo>
                <a:lnTo>
                  <a:pt x="1184" y="142"/>
                </a:lnTo>
                <a:lnTo>
                  <a:pt x="0" y="142"/>
                </a:lnTo>
                <a:lnTo>
                  <a:pt x="0" y="283"/>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49992" name="Freeform 19"/>
          <p:cNvSpPr/>
          <p:nvPr/>
        </p:nvSpPr>
        <p:spPr bwMode="auto">
          <a:xfrm>
            <a:off x="3703607" y="1589669"/>
            <a:ext cx="1397136" cy="225425"/>
          </a:xfrm>
          <a:custGeom>
            <a:avLst/>
            <a:gdLst>
              <a:gd name="T0" fmla="*/ 0 w 1280"/>
              <a:gd name="T1" fmla="*/ 0 h 283"/>
              <a:gd name="T2" fmla="*/ 0 w 1280"/>
              <a:gd name="T3" fmla="*/ 140 h 283"/>
              <a:gd name="T4" fmla="*/ 1280 w 1280"/>
              <a:gd name="T5" fmla="*/ 140 h 283"/>
              <a:gd name="T6" fmla="*/ 1280 w 1280"/>
              <a:gd name="T7" fmla="*/ 283 h 283"/>
            </a:gdLst>
            <a:ahLst/>
            <a:cxnLst>
              <a:cxn ang="0">
                <a:pos x="T0" y="T1"/>
              </a:cxn>
              <a:cxn ang="0">
                <a:pos x="T2" y="T3"/>
              </a:cxn>
              <a:cxn ang="0">
                <a:pos x="T4" y="T5"/>
              </a:cxn>
              <a:cxn ang="0">
                <a:pos x="T6" y="T7"/>
              </a:cxn>
            </a:cxnLst>
            <a:rect l="0" t="0" r="r" b="b"/>
            <a:pathLst>
              <a:path w="1280" h="283">
                <a:moveTo>
                  <a:pt x="0" y="0"/>
                </a:moveTo>
                <a:lnTo>
                  <a:pt x="0" y="140"/>
                </a:lnTo>
                <a:lnTo>
                  <a:pt x="1280" y="140"/>
                </a:lnTo>
                <a:lnTo>
                  <a:pt x="1280" y="283"/>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49993" name="Freeform 20"/>
          <p:cNvSpPr/>
          <p:nvPr/>
        </p:nvSpPr>
        <p:spPr bwMode="auto">
          <a:xfrm>
            <a:off x="1439811" y="2038931"/>
            <a:ext cx="971445" cy="296863"/>
          </a:xfrm>
          <a:custGeom>
            <a:avLst/>
            <a:gdLst>
              <a:gd name="T0" fmla="*/ 889 w 889"/>
              <a:gd name="T1" fmla="*/ 0 h 376"/>
              <a:gd name="T2" fmla="*/ 889 w 889"/>
              <a:gd name="T3" fmla="*/ 189 h 376"/>
              <a:gd name="T4" fmla="*/ 0 w 889"/>
              <a:gd name="T5" fmla="*/ 189 h 376"/>
              <a:gd name="T6" fmla="*/ 0 w 889"/>
              <a:gd name="T7" fmla="*/ 376 h 376"/>
            </a:gdLst>
            <a:ahLst/>
            <a:cxnLst>
              <a:cxn ang="0">
                <a:pos x="T0" y="T1"/>
              </a:cxn>
              <a:cxn ang="0">
                <a:pos x="T2" y="T3"/>
              </a:cxn>
              <a:cxn ang="0">
                <a:pos x="T4" y="T5"/>
              </a:cxn>
              <a:cxn ang="0">
                <a:pos x="T6" y="T7"/>
              </a:cxn>
            </a:cxnLst>
            <a:rect l="0" t="0" r="r" b="b"/>
            <a:pathLst>
              <a:path w="889" h="376">
                <a:moveTo>
                  <a:pt x="889" y="0"/>
                </a:moveTo>
                <a:lnTo>
                  <a:pt x="889" y="189"/>
                </a:lnTo>
                <a:lnTo>
                  <a:pt x="0" y="189"/>
                </a:lnTo>
                <a:lnTo>
                  <a:pt x="0" y="376"/>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49994" name="Freeform 21"/>
          <p:cNvSpPr/>
          <p:nvPr/>
        </p:nvSpPr>
        <p:spPr bwMode="auto">
          <a:xfrm>
            <a:off x="2411256" y="2038931"/>
            <a:ext cx="1159187" cy="296863"/>
          </a:xfrm>
          <a:custGeom>
            <a:avLst/>
            <a:gdLst>
              <a:gd name="T0" fmla="*/ 0 w 1061"/>
              <a:gd name="T1" fmla="*/ 0 h 376"/>
              <a:gd name="T2" fmla="*/ 0 w 1061"/>
              <a:gd name="T3" fmla="*/ 187 h 376"/>
              <a:gd name="T4" fmla="*/ 1061 w 1061"/>
              <a:gd name="T5" fmla="*/ 187 h 376"/>
              <a:gd name="T6" fmla="*/ 1061 w 1061"/>
              <a:gd name="T7" fmla="*/ 376 h 376"/>
            </a:gdLst>
            <a:ahLst/>
            <a:cxnLst>
              <a:cxn ang="0">
                <a:pos x="T0" y="T1"/>
              </a:cxn>
              <a:cxn ang="0">
                <a:pos x="T2" y="T3"/>
              </a:cxn>
              <a:cxn ang="0">
                <a:pos x="T4" y="T5"/>
              </a:cxn>
              <a:cxn ang="0">
                <a:pos x="T6" y="T7"/>
              </a:cxn>
            </a:cxnLst>
            <a:rect l="0" t="0" r="r" b="b"/>
            <a:pathLst>
              <a:path w="1061" h="376">
                <a:moveTo>
                  <a:pt x="0" y="0"/>
                </a:moveTo>
                <a:lnTo>
                  <a:pt x="0" y="187"/>
                </a:lnTo>
                <a:lnTo>
                  <a:pt x="1061" y="187"/>
                </a:lnTo>
                <a:lnTo>
                  <a:pt x="1061" y="376"/>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49995" name="Line 22"/>
          <p:cNvSpPr>
            <a:spLocks noChangeShapeType="1"/>
          </p:cNvSpPr>
          <p:nvPr/>
        </p:nvSpPr>
        <p:spPr bwMode="auto">
          <a:xfrm>
            <a:off x="2411256" y="2038931"/>
            <a:ext cx="2184" cy="296863"/>
          </a:xfrm>
          <a:prstGeom prst="line">
            <a:avLst/>
          </a:prstGeom>
          <a:noFill/>
          <a:ln w="6350">
            <a:solidFill>
              <a:srgbClr val="000000"/>
            </a:solidFill>
            <a:round/>
          </a:ln>
        </p:spPr>
        <p:txBody>
          <a:bodyPr/>
          <a:lstStyle/>
          <a:p>
            <a:pPr algn="ctr"/>
            <a:endParaRPr lang="zh-CN" altLang="en-US">
              <a:solidFill>
                <a:schemeClr val="bg1"/>
              </a:solidFill>
            </a:endParaRPr>
          </a:p>
        </p:txBody>
      </p:sp>
      <p:sp>
        <p:nvSpPr>
          <p:cNvPr id="1049996" name="Rectangle 23"/>
          <p:cNvSpPr>
            <a:spLocks noChangeArrowheads="1"/>
          </p:cNvSpPr>
          <p:nvPr/>
        </p:nvSpPr>
        <p:spPr bwMode="auto">
          <a:xfrm>
            <a:off x="2731878" y="1291219"/>
            <a:ext cx="295273" cy="276999"/>
          </a:xfrm>
          <a:prstGeom prst="rect">
            <a:avLst/>
          </a:prstGeom>
          <a:noFill/>
          <a:ln>
            <a:noFill/>
          </a:ln>
          <a:effectLst/>
        </p:spPr>
        <p:txBody>
          <a:bodyPr wrap="none">
            <a:spAutoFit/>
          </a:bodyPr>
          <a:lstStyle/>
          <a:p>
            <a:pPr algn="ctr" eaLnBrk="1" hangingPunct="1"/>
            <a:r>
              <a:rPr lang="en-US" altLang="zh-CN" sz="1200" b="1"/>
              <a:t>R</a:t>
            </a:r>
            <a:endParaRPr lang="en-US" altLang="zh-CN" sz="1200" b="1"/>
          </a:p>
        </p:txBody>
      </p:sp>
      <p:sp>
        <p:nvSpPr>
          <p:cNvPr id="1049997" name="Rectangle 24"/>
          <p:cNvSpPr>
            <a:spLocks noChangeArrowheads="1"/>
          </p:cNvSpPr>
          <p:nvPr/>
        </p:nvSpPr>
        <p:spPr bwMode="auto">
          <a:xfrm>
            <a:off x="1477372" y="1794456"/>
            <a:ext cx="287258" cy="276999"/>
          </a:xfrm>
          <a:prstGeom prst="rect">
            <a:avLst/>
          </a:prstGeom>
          <a:noFill/>
          <a:ln>
            <a:noFill/>
          </a:ln>
          <a:effectLst/>
        </p:spPr>
        <p:txBody>
          <a:bodyPr wrap="none">
            <a:spAutoFit/>
          </a:bodyPr>
          <a:lstStyle/>
          <a:p>
            <a:pPr algn="ctr" eaLnBrk="1" hangingPunct="1"/>
            <a:r>
              <a:rPr lang="en-US" altLang="zh-CN" sz="1200" b="1" dirty="0"/>
              <a:t>S</a:t>
            </a:r>
            <a:endParaRPr lang="en-US" altLang="zh-CN" sz="1200" b="1" dirty="0"/>
          </a:p>
        </p:txBody>
      </p:sp>
      <p:sp>
        <p:nvSpPr>
          <p:cNvPr id="1049998" name="Rectangle 25"/>
          <p:cNvSpPr>
            <a:spLocks noChangeArrowheads="1"/>
          </p:cNvSpPr>
          <p:nvPr/>
        </p:nvSpPr>
        <p:spPr bwMode="auto">
          <a:xfrm>
            <a:off x="637914" y="2327856"/>
            <a:ext cx="304892" cy="276999"/>
          </a:xfrm>
          <a:prstGeom prst="rect">
            <a:avLst/>
          </a:prstGeom>
          <a:noFill/>
          <a:ln>
            <a:noFill/>
          </a:ln>
          <a:effectLst/>
        </p:spPr>
        <p:txBody>
          <a:bodyPr wrap="none">
            <a:spAutoFit/>
          </a:bodyPr>
          <a:lstStyle/>
          <a:p>
            <a:pPr algn="ctr" eaLnBrk="1" hangingPunct="1"/>
            <a:r>
              <a:rPr lang="en-US" altLang="zh-CN" sz="1200" b="1"/>
              <a:t>Q</a:t>
            </a:r>
            <a:endParaRPr lang="en-US" altLang="zh-CN" sz="1200" b="1"/>
          </a:p>
        </p:txBody>
      </p:sp>
      <p:sp>
        <p:nvSpPr>
          <p:cNvPr id="1049999" name="Rectangle 26"/>
          <p:cNvSpPr>
            <a:spLocks noChangeArrowheads="1"/>
          </p:cNvSpPr>
          <p:nvPr/>
        </p:nvSpPr>
        <p:spPr bwMode="auto">
          <a:xfrm>
            <a:off x="646905" y="2937456"/>
            <a:ext cx="354584" cy="276999"/>
          </a:xfrm>
          <a:prstGeom prst="rect">
            <a:avLst/>
          </a:prstGeom>
          <a:noFill/>
          <a:ln>
            <a:noFill/>
          </a:ln>
          <a:effectLst/>
        </p:spPr>
        <p:txBody>
          <a:bodyPr wrap="none">
            <a:spAutoFit/>
          </a:bodyPr>
          <a:lstStyle/>
          <a:p>
            <a:pPr algn="ctr" eaLnBrk="1" hangingPunct="1"/>
            <a:r>
              <a:rPr lang="en-US" altLang="zh-CN" sz="1200" b="1"/>
              <a:t>01</a:t>
            </a:r>
            <a:endParaRPr lang="en-US" altLang="zh-CN" sz="1200" b="1"/>
          </a:p>
        </p:txBody>
      </p:sp>
      <p:sp>
        <p:nvSpPr>
          <p:cNvPr id="1050000" name="Rectangle 27"/>
          <p:cNvSpPr>
            <a:spLocks noChangeArrowheads="1"/>
          </p:cNvSpPr>
          <p:nvPr/>
        </p:nvSpPr>
        <p:spPr bwMode="auto">
          <a:xfrm>
            <a:off x="4635759" y="1799219"/>
            <a:ext cx="1185382" cy="296862"/>
          </a:xfrm>
          <a:prstGeom prst="rect">
            <a:avLst/>
          </a:prstGeom>
          <a:solidFill>
            <a:srgbClr val="143B68"/>
          </a:solidFill>
          <a:ln w="6350">
            <a:solidFill>
              <a:srgbClr val="143B68"/>
            </a:solidFill>
            <a:miter lim="800000"/>
          </a:ln>
        </p:spPr>
        <p:txBody>
          <a:bodyPr/>
          <a:lstStyle/>
          <a:p>
            <a:pPr algn="ctr" eaLnBrk="1" hangingPunct="1"/>
            <a:r>
              <a:rPr lang="zh-CN" altLang="en-US" sz="1400" b="1">
                <a:solidFill>
                  <a:schemeClr val="bg1"/>
                </a:solidFill>
              </a:rPr>
              <a:t>系列</a:t>
            </a:r>
            <a:r>
              <a:rPr lang="en-US" altLang="zh-CN" sz="1400" b="1">
                <a:solidFill>
                  <a:schemeClr val="bg1"/>
                </a:solidFill>
              </a:rPr>
              <a:t>2</a:t>
            </a:r>
            <a:endParaRPr lang="en-US" altLang="zh-CN" sz="1400" b="1">
              <a:solidFill>
                <a:schemeClr val="bg1"/>
              </a:solidFill>
            </a:endParaRPr>
          </a:p>
        </p:txBody>
      </p:sp>
      <p:sp>
        <p:nvSpPr>
          <p:cNvPr id="1050001" name="Rectangle 28"/>
          <p:cNvSpPr>
            <a:spLocks noChangeArrowheads="1"/>
          </p:cNvSpPr>
          <p:nvPr/>
        </p:nvSpPr>
        <p:spPr bwMode="auto">
          <a:xfrm>
            <a:off x="3201511" y="2327856"/>
            <a:ext cx="1063134" cy="296863"/>
          </a:xfrm>
          <a:prstGeom prst="rect">
            <a:avLst/>
          </a:prstGeom>
          <a:solidFill>
            <a:srgbClr val="143B68"/>
          </a:solidFill>
          <a:ln w="6350">
            <a:solidFill>
              <a:srgbClr val="143B68"/>
            </a:solidFill>
            <a:miter lim="800000"/>
          </a:ln>
        </p:spPr>
        <p:txBody>
          <a:bodyPr/>
          <a:lstStyle/>
          <a:p>
            <a:pPr algn="ctr" eaLnBrk="1" hangingPunct="1"/>
            <a:r>
              <a:rPr lang="zh-CN" altLang="en-US" sz="1400" b="1">
                <a:solidFill>
                  <a:schemeClr val="bg1"/>
                </a:solidFill>
              </a:rPr>
              <a:t>搅拌车</a:t>
            </a:r>
            <a:endParaRPr lang="zh-CN" altLang="en-US" sz="1400" b="1">
              <a:solidFill>
                <a:schemeClr val="bg1"/>
              </a:solidFill>
            </a:endParaRPr>
          </a:p>
        </p:txBody>
      </p:sp>
      <p:sp>
        <p:nvSpPr>
          <p:cNvPr id="1050002" name="Rectangle 29"/>
          <p:cNvSpPr>
            <a:spLocks noChangeArrowheads="1"/>
          </p:cNvSpPr>
          <p:nvPr/>
        </p:nvSpPr>
        <p:spPr bwMode="auto">
          <a:xfrm>
            <a:off x="4458934" y="2319919"/>
            <a:ext cx="1047852" cy="296862"/>
          </a:xfrm>
          <a:prstGeom prst="rect">
            <a:avLst/>
          </a:prstGeom>
          <a:solidFill>
            <a:srgbClr val="143B68"/>
          </a:solidFill>
          <a:ln w="6350">
            <a:solidFill>
              <a:srgbClr val="143B68"/>
            </a:solidFill>
            <a:miter lim="800000"/>
          </a:ln>
        </p:spPr>
        <p:txBody>
          <a:bodyPr/>
          <a:lstStyle/>
          <a:p>
            <a:pPr algn="ctr" eaLnBrk="1" hangingPunct="1"/>
            <a:r>
              <a:rPr lang="zh-CN" altLang="en-US" sz="1400" b="1">
                <a:solidFill>
                  <a:schemeClr val="bg1"/>
                </a:solidFill>
              </a:rPr>
              <a:t>牵引车</a:t>
            </a:r>
            <a:endParaRPr lang="zh-CN" altLang="en-US" sz="1400" b="1">
              <a:solidFill>
                <a:schemeClr val="bg1"/>
              </a:solidFill>
            </a:endParaRPr>
          </a:p>
        </p:txBody>
      </p:sp>
      <p:sp>
        <p:nvSpPr>
          <p:cNvPr id="1050003" name="Freeform 30"/>
          <p:cNvSpPr/>
          <p:nvPr/>
        </p:nvSpPr>
        <p:spPr bwMode="auto">
          <a:xfrm>
            <a:off x="4897722" y="2023056"/>
            <a:ext cx="971445" cy="296863"/>
          </a:xfrm>
          <a:custGeom>
            <a:avLst/>
            <a:gdLst>
              <a:gd name="T0" fmla="*/ 889 w 889"/>
              <a:gd name="T1" fmla="*/ 0 h 376"/>
              <a:gd name="T2" fmla="*/ 889 w 889"/>
              <a:gd name="T3" fmla="*/ 189 h 376"/>
              <a:gd name="T4" fmla="*/ 0 w 889"/>
              <a:gd name="T5" fmla="*/ 189 h 376"/>
              <a:gd name="T6" fmla="*/ 0 w 889"/>
              <a:gd name="T7" fmla="*/ 376 h 376"/>
            </a:gdLst>
            <a:ahLst/>
            <a:cxnLst>
              <a:cxn ang="0">
                <a:pos x="T0" y="T1"/>
              </a:cxn>
              <a:cxn ang="0">
                <a:pos x="T2" y="T3"/>
              </a:cxn>
              <a:cxn ang="0">
                <a:pos x="T4" y="T5"/>
              </a:cxn>
              <a:cxn ang="0">
                <a:pos x="T6" y="T7"/>
              </a:cxn>
            </a:cxnLst>
            <a:rect l="0" t="0" r="r" b="b"/>
            <a:pathLst>
              <a:path w="889" h="376">
                <a:moveTo>
                  <a:pt x="889" y="0"/>
                </a:moveTo>
                <a:lnTo>
                  <a:pt x="889" y="189"/>
                </a:lnTo>
                <a:lnTo>
                  <a:pt x="0" y="189"/>
                </a:lnTo>
                <a:lnTo>
                  <a:pt x="0" y="376"/>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50004" name="Freeform 31"/>
          <p:cNvSpPr/>
          <p:nvPr/>
        </p:nvSpPr>
        <p:spPr bwMode="auto">
          <a:xfrm>
            <a:off x="5869168" y="2023056"/>
            <a:ext cx="580685" cy="296863"/>
          </a:xfrm>
          <a:custGeom>
            <a:avLst/>
            <a:gdLst>
              <a:gd name="T0" fmla="*/ 0 w 1061"/>
              <a:gd name="T1" fmla="*/ 0 h 376"/>
              <a:gd name="T2" fmla="*/ 0 w 1061"/>
              <a:gd name="T3" fmla="*/ 187 h 376"/>
              <a:gd name="T4" fmla="*/ 1061 w 1061"/>
              <a:gd name="T5" fmla="*/ 187 h 376"/>
              <a:gd name="T6" fmla="*/ 1061 w 1061"/>
              <a:gd name="T7" fmla="*/ 376 h 376"/>
            </a:gdLst>
            <a:ahLst/>
            <a:cxnLst>
              <a:cxn ang="0">
                <a:pos x="T0" y="T1"/>
              </a:cxn>
              <a:cxn ang="0">
                <a:pos x="T2" y="T3"/>
              </a:cxn>
              <a:cxn ang="0">
                <a:pos x="T4" y="T5"/>
              </a:cxn>
              <a:cxn ang="0">
                <a:pos x="T6" y="T7"/>
              </a:cxn>
            </a:cxnLst>
            <a:rect l="0" t="0" r="r" b="b"/>
            <a:pathLst>
              <a:path w="1061" h="376">
                <a:moveTo>
                  <a:pt x="0" y="0"/>
                </a:moveTo>
                <a:lnTo>
                  <a:pt x="0" y="187"/>
                </a:lnTo>
                <a:lnTo>
                  <a:pt x="1061" y="187"/>
                </a:lnTo>
                <a:lnTo>
                  <a:pt x="1061" y="376"/>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50005" name="Rectangle 32"/>
          <p:cNvSpPr>
            <a:spLocks noChangeArrowheads="1"/>
          </p:cNvSpPr>
          <p:nvPr/>
        </p:nvSpPr>
        <p:spPr bwMode="auto">
          <a:xfrm>
            <a:off x="5701076" y="2335794"/>
            <a:ext cx="1063133" cy="296862"/>
          </a:xfrm>
          <a:prstGeom prst="rect">
            <a:avLst/>
          </a:prstGeom>
          <a:solidFill>
            <a:srgbClr val="143B68"/>
          </a:solidFill>
          <a:ln w="6350">
            <a:solidFill>
              <a:srgbClr val="143B68"/>
            </a:solidFill>
            <a:miter lim="800000"/>
          </a:ln>
        </p:spPr>
        <p:txBody>
          <a:bodyPr/>
          <a:lstStyle/>
          <a:p>
            <a:pPr algn="ctr" eaLnBrk="1" hangingPunct="1"/>
            <a:r>
              <a:rPr lang="zh-CN" altLang="en-US" sz="1400" b="1">
                <a:solidFill>
                  <a:schemeClr val="bg1"/>
                </a:solidFill>
              </a:rPr>
              <a:t>搅拌车</a:t>
            </a:r>
            <a:endParaRPr lang="zh-CN" altLang="en-US" sz="1400" b="1">
              <a:solidFill>
                <a:schemeClr val="bg1"/>
              </a:solidFill>
            </a:endParaRPr>
          </a:p>
        </p:txBody>
      </p:sp>
      <p:sp>
        <p:nvSpPr>
          <p:cNvPr id="1050006" name="Rectangle 33"/>
          <p:cNvSpPr>
            <a:spLocks noChangeArrowheads="1"/>
          </p:cNvSpPr>
          <p:nvPr/>
        </p:nvSpPr>
        <p:spPr bwMode="auto">
          <a:xfrm>
            <a:off x="1105807" y="2945394"/>
            <a:ext cx="755327" cy="225425"/>
          </a:xfrm>
          <a:prstGeom prst="rect">
            <a:avLst/>
          </a:prstGeom>
          <a:solidFill>
            <a:srgbClr val="FFFFFF"/>
          </a:solidFill>
          <a:ln>
            <a:noFill/>
          </a:ln>
        </p:spPr>
        <p:txBody>
          <a:bodyPr/>
          <a:lstStyle/>
          <a:p>
            <a:pPr algn="ctr"/>
            <a:endParaRPr lang="zh-CN" altLang="en-US">
              <a:solidFill>
                <a:schemeClr val="bg1"/>
              </a:solidFill>
            </a:endParaRPr>
          </a:p>
        </p:txBody>
      </p:sp>
      <p:sp>
        <p:nvSpPr>
          <p:cNvPr id="1050007" name="Rectangle 34"/>
          <p:cNvSpPr>
            <a:spLocks noChangeArrowheads="1"/>
          </p:cNvSpPr>
          <p:nvPr/>
        </p:nvSpPr>
        <p:spPr bwMode="auto">
          <a:xfrm>
            <a:off x="1210592" y="2929519"/>
            <a:ext cx="1215946" cy="296862"/>
          </a:xfrm>
          <a:prstGeom prst="rect">
            <a:avLst/>
          </a:prstGeom>
          <a:solidFill>
            <a:srgbClr val="143B68"/>
          </a:solidFill>
          <a:ln w="6350">
            <a:solidFill>
              <a:srgbClr val="143B68"/>
            </a:solidFill>
            <a:miter lim="800000"/>
          </a:ln>
        </p:spPr>
        <p:txBody>
          <a:bodyPr/>
          <a:lstStyle/>
          <a:p>
            <a:pPr algn="ctr" eaLnBrk="1" hangingPunct="1"/>
            <a:r>
              <a:rPr lang="en-US" altLang="zh-CN" sz="1400" b="1">
                <a:solidFill>
                  <a:schemeClr val="bg1"/>
                </a:solidFill>
              </a:rPr>
              <a:t>4*2</a:t>
            </a:r>
            <a:r>
              <a:rPr lang="zh-CN" altLang="en-US" sz="1400" b="1">
                <a:solidFill>
                  <a:schemeClr val="bg1"/>
                </a:solidFill>
              </a:rPr>
              <a:t>驱动</a:t>
            </a:r>
            <a:endParaRPr lang="zh-CN" altLang="en-US" sz="1400" b="1">
              <a:solidFill>
                <a:schemeClr val="bg1"/>
              </a:solidFill>
            </a:endParaRPr>
          </a:p>
        </p:txBody>
      </p:sp>
      <p:sp>
        <p:nvSpPr>
          <p:cNvPr id="1050008" name="Freeform 35"/>
          <p:cNvSpPr/>
          <p:nvPr/>
        </p:nvSpPr>
        <p:spPr bwMode="auto">
          <a:xfrm>
            <a:off x="1629733" y="2632656"/>
            <a:ext cx="971447" cy="296863"/>
          </a:xfrm>
          <a:custGeom>
            <a:avLst/>
            <a:gdLst>
              <a:gd name="T0" fmla="*/ 889 w 889"/>
              <a:gd name="T1" fmla="*/ 0 h 376"/>
              <a:gd name="T2" fmla="*/ 889 w 889"/>
              <a:gd name="T3" fmla="*/ 189 h 376"/>
              <a:gd name="T4" fmla="*/ 0 w 889"/>
              <a:gd name="T5" fmla="*/ 189 h 376"/>
              <a:gd name="T6" fmla="*/ 0 w 889"/>
              <a:gd name="T7" fmla="*/ 376 h 376"/>
            </a:gdLst>
            <a:ahLst/>
            <a:cxnLst>
              <a:cxn ang="0">
                <a:pos x="T0" y="T1"/>
              </a:cxn>
              <a:cxn ang="0">
                <a:pos x="T2" y="T3"/>
              </a:cxn>
              <a:cxn ang="0">
                <a:pos x="T4" y="T5"/>
              </a:cxn>
              <a:cxn ang="0">
                <a:pos x="T6" y="T7"/>
              </a:cxn>
            </a:cxnLst>
            <a:rect l="0" t="0" r="r" b="b"/>
            <a:pathLst>
              <a:path w="889" h="376">
                <a:moveTo>
                  <a:pt x="889" y="0"/>
                </a:moveTo>
                <a:lnTo>
                  <a:pt x="889" y="189"/>
                </a:lnTo>
                <a:lnTo>
                  <a:pt x="0" y="189"/>
                </a:lnTo>
                <a:lnTo>
                  <a:pt x="0" y="376"/>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50009" name="Freeform 36"/>
          <p:cNvSpPr/>
          <p:nvPr/>
        </p:nvSpPr>
        <p:spPr bwMode="auto">
          <a:xfrm>
            <a:off x="2572800" y="2632656"/>
            <a:ext cx="580685" cy="296863"/>
          </a:xfrm>
          <a:custGeom>
            <a:avLst/>
            <a:gdLst>
              <a:gd name="T0" fmla="*/ 0 w 1061"/>
              <a:gd name="T1" fmla="*/ 0 h 376"/>
              <a:gd name="T2" fmla="*/ 0 w 1061"/>
              <a:gd name="T3" fmla="*/ 187 h 376"/>
              <a:gd name="T4" fmla="*/ 1061 w 1061"/>
              <a:gd name="T5" fmla="*/ 187 h 376"/>
              <a:gd name="T6" fmla="*/ 1061 w 1061"/>
              <a:gd name="T7" fmla="*/ 376 h 376"/>
            </a:gdLst>
            <a:ahLst/>
            <a:cxnLst>
              <a:cxn ang="0">
                <a:pos x="T0" y="T1"/>
              </a:cxn>
              <a:cxn ang="0">
                <a:pos x="T2" y="T3"/>
              </a:cxn>
              <a:cxn ang="0">
                <a:pos x="T4" y="T5"/>
              </a:cxn>
              <a:cxn ang="0">
                <a:pos x="T6" y="T7"/>
              </a:cxn>
            </a:cxnLst>
            <a:rect l="0" t="0" r="r" b="b"/>
            <a:pathLst>
              <a:path w="1061" h="376">
                <a:moveTo>
                  <a:pt x="0" y="0"/>
                </a:moveTo>
                <a:lnTo>
                  <a:pt x="0" y="187"/>
                </a:lnTo>
                <a:lnTo>
                  <a:pt x="1061" y="187"/>
                </a:lnTo>
                <a:lnTo>
                  <a:pt x="1061" y="376"/>
                </a:lnTo>
              </a:path>
            </a:pathLst>
          </a:custGeom>
          <a:noFill/>
          <a:ln w="6350">
            <a:solidFill>
              <a:srgbClr val="000000"/>
            </a:solidFill>
            <a:prstDash val="solid"/>
            <a:round/>
          </a:ln>
        </p:spPr>
        <p:txBody>
          <a:bodyPr/>
          <a:lstStyle/>
          <a:p>
            <a:pPr algn="ctr"/>
            <a:endParaRPr lang="zh-CN" altLang="en-US">
              <a:solidFill>
                <a:schemeClr val="bg1"/>
              </a:solidFill>
            </a:endParaRPr>
          </a:p>
        </p:txBody>
      </p:sp>
      <p:sp>
        <p:nvSpPr>
          <p:cNvPr id="1050010" name="Rectangle 37"/>
          <p:cNvSpPr>
            <a:spLocks noChangeArrowheads="1"/>
          </p:cNvSpPr>
          <p:nvPr/>
        </p:nvSpPr>
        <p:spPr bwMode="auto">
          <a:xfrm>
            <a:off x="2620826" y="2945394"/>
            <a:ext cx="1314181" cy="296862"/>
          </a:xfrm>
          <a:prstGeom prst="rect">
            <a:avLst/>
          </a:prstGeom>
          <a:solidFill>
            <a:srgbClr val="143B68"/>
          </a:solidFill>
          <a:ln w="6350">
            <a:solidFill>
              <a:srgbClr val="143B68"/>
            </a:solidFill>
            <a:miter lim="800000"/>
          </a:ln>
        </p:spPr>
        <p:txBody>
          <a:bodyPr/>
          <a:lstStyle/>
          <a:p>
            <a:pPr algn="ctr" eaLnBrk="1" hangingPunct="1"/>
            <a:r>
              <a:rPr lang="en-US" altLang="zh-CN" sz="1400" b="1">
                <a:solidFill>
                  <a:schemeClr val="bg1"/>
                </a:solidFill>
              </a:rPr>
              <a:t>6*2</a:t>
            </a:r>
            <a:r>
              <a:rPr lang="zh-CN" altLang="en-US" sz="1400" b="1">
                <a:solidFill>
                  <a:schemeClr val="bg1"/>
                </a:solidFill>
              </a:rPr>
              <a:t>驱动</a:t>
            </a:r>
            <a:endParaRPr lang="zh-CN" altLang="en-US" sz="1400" b="1">
              <a:solidFill>
                <a:schemeClr val="bg1"/>
              </a:solidFill>
            </a:endParaRPr>
          </a:p>
        </p:txBody>
      </p:sp>
      <p:sp>
        <p:nvSpPr>
          <p:cNvPr id="1050011" name="Freeform 38"/>
          <p:cNvSpPr/>
          <p:nvPr/>
        </p:nvSpPr>
        <p:spPr bwMode="auto">
          <a:xfrm>
            <a:off x="57955" y="1413456"/>
            <a:ext cx="2619630" cy="1752600"/>
          </a:xfrm>
          <a:custGeom>
            <a:avLst/>
            <a:gdLst>
              <a:gd name="T0" fmla="*/ 1328 w 1328"/>
              <a:gd name="T1" fmla="*/ 0 h 1200"/>
              <a:gd name="T2" fmla="*/ 176 w 1328"/>
              <a:gd name="T3" fmla="*/ 432 h 1200"/>
              <a:gd name="T4" fmla="*/ 272 w 1328"/>
              <a:gd name="T5" fmla="*/ 1200 h 1200"/>
            </a:gdLst>
            <a:ahLst/>
            <a:cxnLst>
              <a:cxn ang="0">
                <a:pos x="T0" y="T1"/>
              </a:cxn>
              <a:cxn ang="0">
                <a:pos x="T2" y="T3"/>
              </a:cxn>
              <a:cxn ang="0">
                <a:pos x="T4" y="T5"/>
              </a:cxn>
            </a:cxnLst>
            <a:rect l="0" t="0" r="r" b="b"/>
            <a:pathLst>
              <a:path w="1328" h="1200">
                <a:moveTo>
                  <a:pt x="1328" y="0"/>
                </a:moveTo>
                <a:cubicBezTo>
                  <a:pt x="840" y="116"/>
                  <a:pt x="352" y="232"/>
                  <a:pt x="176" y="432"/>
                </a:cubicBezTo>
                <a:cubicBezTo>
                  <a:pt x="0" y="632"/>
                  <a:pt x="248" y="1056"/>
                  <a:pt x="272" y="1200"/>
                </a:cubicBezTo>
              </a:path>
            </a:pathLst>
          </a:custGeom>
          <a:noFill/>
          <a:ln w="76200" cmpd="sng">
            <a:solidFill>
              <a:schemeClr val="accent1"/>
            </a:solidFill>
            <a:round/>
            <a:headEnd type="none" w="med" len="med"/>
            <a:tailEnd type="triangle" w="med" len="med"/>
          </a:ln>
          <a:effectLst/>
        </p:spPr>
        <p:txBody>
          <a:bodyPr/>
          <a:lstStyle/>
          <a:p>
            <a:pPr algn="ctr"/>
            <a:endParaRPr lang="zh-CN" altLang="en-US">
              <a:solidFill>
                <a:schemeClr val="bg1"/>
              </a:solidFill>
            </a:endParaRPr>
          </a:p>
        </p:txBody>
      </p:sp>
      <p:pic>
        <p:nvPicPr>
          <p:cNvPr id="2097160" name="Picture 39"/>
          <p:cNvPicPr>
            <a:picLocks noChangeAspect="1" noChangeArrowheads="1"/>
          </p:cNvPicPr>
          <p:nvPr/>
        </p:nvPicPr>
        <p:blipFill>
          <a:blip r:embed="rId1"/>
          <a:srcRect/>
          <a:stretch>
            <a:fillRect/>
          </a:stretch>
        </p:blipFill>
        <p:spPr bwMode="auto">
          <a:xfrm>
            <a:off x="1062147" y="3719564"/>
            <a:ext cx="4536414" cy="2590800"/>
          </a:xfrm>
          <a:prstGeom prst="rect">
            <a:avLst/>
          </a:prstGeom>
          <a:noFill/>
          <a:ln>
            <a:noFill/>
          </a:ln>
          <a:effectLst/>
        </p:spPr>
      </p:pic>
      <p:sp>
        <p:nvSpPr>
          <p:cNvPr id="1050012" name="AutoShape 40"/>
          <p:cNvSpPr>
            <a:spLocks noChangeArrowheads="1"/>
          </p:cNvSpPr>
          <p:nvPr/>
        </p:nvSpPr>
        <p:spPr bwMode="auto">
          <a:xfrm>
            <a:off x="3109824" y="3318456"/>
            <a:ext cx="523926" cy="381000"/>
          </a:xfrm>
          <a:prstGeom prst="downArrow">
            <a:avLst>
              <a:gd name="adj1" fmla="val 50000"/>
              <a:gd name="adj2" fmla="val 25000"/>
            </a:avLst>
          </a:prstGeom>
          <a:solidFill>
            <a:schemeClr val="accent1"/>
          </a:solidFill>
          <a:ln w="38100" algn="ctr">
            <a:solidFill>
              <a:schemeClr val="accent1"/>
            </a:solidFill>
            <a:miter lim="800000"/>
          </a:ln>
          <a:effectLst/>
        </p:spPr>
        <p:txBody>
          <a:bodyPr wrap="none" lIns="45720" rIns="45720" anchor="ctr"/>
          <a:lstStyle/>
          <a:p>
            <a:endParaRPr lang="zh-CN" altLang="en-US"/>
          </a:p>
        </p:txBody>
      </p:sp>
      <p:grpSp>
        <p:nvGrpSpPr>
          <p:cNvPr id="237" name="Group 27"/>
          <p:cNvGrpSpPr/>
          <p:nvPr/>
        </p:nvGrpSpPr>
        <p:grpSpPr bwMode="auto">
          <a:xfrm>
            <a:off x="9504399" y="64794"/>
            <a:ext cx="1761802" cy="828256"/>
            <a:chOff x="864" y="1824"/>
            <a:chExt cx="3696" cy="1864"/>
          </a:xfrm>
        </p:grpSpPr>
        <p:sp>
          <p:nvSpPr>
            <p:cNvPr id="1050013"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014"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015"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016"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017"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18"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产品配置管理与其它相关业务应用平台的交互关系定义</a:t>
            </a:r>
            <a:endParaRPr lang="en-US" altLang="zh-CN" sz="2400" dirty="0">
              <a:solidFill>
                <a:schemeClr val="bg1"/>
              </a:solidFill>
            </a:endParaRPr>
          </a:p>
        </p:txBody>
      </p:sp>
      <p:grpSp>
        <p:nvGrpSpPr>
          <p:cNvPr id="239" name="组合 26"/>
          <p:cNvGrpSpPr/>
          <p:nvPr/>
        </p:nvGrpSpPr>
        <p:grpSpPr>
          <a:xfrm>
            <a:off x="228599" y="1295400"/>
            <a:ext cx="11458977" cy="5269150"/>
            <a:chOff x="228600" y="1295400"/>
            <a:chExt cx="8686800" cy="4953000"/>
          </a:xfrm>
        </p:grpSpPr>
        <p:sp>
          <p:nvSpPr>
            <p:cNvPr id="1050019" name="Oval 3"/>
            <p:cNvSpPr>
              <a:spLocks noChangeArrowheads="1"/>
            </p:cNvSpPr>
            <p:nvPr/>
          </p:nvSpPr>
          <p:spPr bwMode="auto">
            <a:xfrm>
              <a:off x="2971800" y="3048000"/>
              <a:ext cx="3429000" cy="1066800"/>
            </a:xfrm>
            <a:prstGeom prst="ellipse">
              <a:avLst/>
            </a:prstGeom>
            <a:solidFill>
              <a:schemeClr val="accent1"/>
            </a:solidFill>
            <a:ln w="38100" algn="ctr">
              <a:solidFill>
                <a:schemeClr val="accent1"/>
              </a:solidFill>
              <a:round/>
            </a:ln>
            <a:effectLst/>
          </p:spPr>
          <p:txBody>
            <a:bodyPr wrap="none" lIns="45720" rIns="45720" anchor="ctr"/>
            <a:lstStyle/>
            <a:p>
              <a:pPr algn="ctr"/>
              <a:r>
                <a:rPr lang="zh-CN" altLang="en-US" sz="2400" b="1">
                  <a:solidFill>
                    <a:schemeClr val="bg1"/>
                  </a:solidFill>
                  <a:latin typeface="+mn-ea"/>
                </a:rPr>
                <a:t>产品配置管理</a:t>
              </a:r>
              <a:endParaRPr lang="zh-CN" altLang="en-US" sz="2400" b="1">
                <a:solidFill>
                  <a:schemeClr val="bg1"/>
                </a:solidFill>
                <a:latin typeface="+mn-ea"/>
              </a:endParaRPr>
            </a:p>
          </p:txBody>
        </p:sp>
        <p:sp>
          <p:nvSpPr>
            <p:cNvPr id="1050020" name="Rectangle 4"/>
            <p:cNvSpPr>
              <a:spLocks noChangeArrowheads="1"/>
            </p:cNvSpPr>
            <p:nvPr/>
          </p:nvSpPr>
          <p:spPr bwMode="auto">
            <a:xfrm>
              <a:off x="457200" y="1524000"/>
              <a:ext cx="1905000" cy="990600"/>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sz="2000" b="1">
                  <a:solidFill>
                    <a:schemeClr val="bg1"/>
                  </a:solidFill>
                  <a:latin typeface="+mn-ea"/>
                </a:rPr>
                <a:t>产品</a:t>
              </a:r>
              <a:r>
                <a:rPr lang="en-US" altLang="zh-CN" sz="2000" b="1">
                  <a:solidFill>
                    <a:schemeClr val="bg1"/>
                  </a:solidFill>
                  <a:latin typeface="+mn-ea"/>
                </a:rPr>
                <a:t>BOM</a:t>
              </a:r>
              <a:r>
                <a:rPr lang="zh-CN" altLang="en-US" sz="2000" b="1">
                  <a:solidFill>
                    <a:schemeClr val="bg1"/>
                  </a:solidFill>
                  <a:latin typeface="+mn-ea"/>
                </a:rPr>
                <a:t>管理</a:t>
              </a:r>
              <a:endParaRPr lang="zh-CN" altLang="en-US" sz="2000" b="1">
                <a:solidFill>
                  <a:schemeClr val="bg1"/>
                </a:solidFill>
                <a:latin typeface="+mn-ea"/>
              </a:endParaRPr>
            </a:p>
          </p:txBody>
        </p:sp>
        <p:sp>
          <p:nvSpPr>
            <p:cNvPr id="1050021" name="Rectangle 5"/>
            <p:cNvSpPr>
              <a:spLocks noChangeArrowheads="1"/>
            </p:cNvSpPr>
            <p:nvPr/>
          </p:nvSpPr>
          <p:spPr bwMode="auto">
            <a:xfrm>
              <a:off x="7010400" y="1524000"/>
              <a:ext cx="1905000" cy="990600"/>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sz="2000" b="1">
                  <a:solidFill>
                    <a:schemeClr val="bg1"/>
                  </a:solidFill>
                  <a:latin typeface="+mn-ea"/>
                </a:rPr>
                <a:t>产品更改管理</a:t>
              </a:r>
              <a:endParaRPr lang="zh-CN" altLang="en-US" sz="2000" b="1">
                <a:solidFill>
                  <a:schemeClr val="bg1"/>
                </a:solidFill>
                <a:latin typeface="+mn-ea"/>
              </a:endParaRPr>
            </a:p>
          </p:txBody>
        </p:sp>
        <p:sp>
          <p:nvSpPr>
            <p:cNvPr id="1050022" name="Rectangle 6"/>
            <p:cNvSpPr>
              <a:spLocks noChangeArrowheads="1"/>
            </p:cNvSpPr>
            <p:nvPr/>
          </p:nvSpPr>
          <p:spPr bwMode="auto">
            <a:xfrm>
              <a:off x="457200" y="5257800"/>
              <a:ext cx="1905000" cy="990600"/>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en-US" altLang="zh-CN" sz="2000" b="1">
                  <a:solidFill>
                    <a:schemeClr val="bg1"/>
                  </a:solidFill>
                  <a:latin typeface="+mn-ea"/>
                </a:rPr>
                <a:t>ERP</a:t>
              </a:r>
              <a:endParaRPr lang="en-US" altLang="zh-CN" sz="2000" b="1">
                <a:solidFill>
                  <a:schemeClr val="bg1"/>
                </a:solidFill>
                <a:latin typeface="+mn-ea"/>
              </a:endParaRPr>
            </a:p>
          </p:txBody>
        </p:sp>
        <p:sp>
          <p:nvSpPr>
            <p:cNvPr id="1050023" name="Rectangle 7"/>
            <p:cNvSpPr>
              <a:spLocks noChangeArrowheads="1"/>
            </p:cNvSpPr>
            <p:nvPr/>
          </p:nvSpPr>
          <p:spPr bwMode="auto">
            <a:xfrm>
              <a:off x="7010400" y="5257800"/>
              <a:ext cx="1905000" cy="990600"/>
            </a:xfrm>
            <a:prstGeom prst="rect">
              <a:avLst/>
            </a:prstGeom>
            <a:solidFill>
              <a:schemeClr val="accent2"/>
            </a:solidFill>
            <a:ln w="38100" algn="ctr">
              <a:solidFill>
                <a:schemeClr val="accent2"/>
              </a:solidFill>
              <a:miter lim="800000"/>
            </a:ln>
            <a:effectLst/>
          </p:spPr>
          <p:txBody>
            <a:bodyPr wrap="none" lIns="45720" rIns="45720" anchor="ctr"/>
            <a:lstStyle/>
            <a:p>
              <a:pPr algn="ctr"/>
              <a:r>
                <a:rPr lang="zh-CN" altLang="en-US" sz="2000" b="1">
                  <a:solidFill>
                    <a:schemeClr val="bg1"/>
                  </a:solidFill>
                  <a:latin typeface="+mn-ea"/>
                </a:rPr>
                <a:t>营销管理</a:t>
              </a:r>
              <a:endParaRPr lang="zh-CN" altLang="en-US" sz="2000" b="1">
                <a:solidFill>
                  <a:schemeClr val="bg1"/>
                </a:solidFill>
                <a:latin typeface="+mn-ea"/>
              </a:endParaRPr>
            </a:p>
          </p:txBody>
        </p:sp>
        <p:cxnSp>
          <p:nvCxnSpPr>
            <p:cNvPr id="3145784" name="AutoShape 8"/>
            <p:cNvCxnSpPr>
              <a:cxnSpLocks noChangeShapeType="1"/>
              <a:stCxn id="1050019" idx="0"/>
              <a:endCxn id="1050020" idx="3"/>
            </p:cNvCxnSpPr>
            <p:nvPr/>
          </p:nvCxnSpPr>
          <p:spPr bwMode="auto">
            <a:xfrm rot="5400000" flipH="1">
              <a:off x="3028950" y="1371600"/>
              <a:ext cx="1009650" cy="2305050"/>
            </a:xfrm>
            <a:prstGeom prst="bentConnector2">
              <a:avLst/>
            </a:prstGeom>
            <a:noFill/>
            <a:ln w="38100">
              <a:solidFill>
                <a:schemeClr val="tx1"/>
              </a:solidFill>
              <a:miter lim="800000"/>
              <a:tailEnd type="triangle" w="med" len="med"/>
            </a:ln>
            <a:effectLst/>
          </p:spPr>
        </p:cxnSp>
        <p:cxnSp>
          <p:nvCxnSpPr>
            <p:cNvPr id="3145785" name="AutoShape 9"/>
            <p:cNvCxnSpPr>
              <a:cxnSpLocks noChangeShapeType="1"/>
              <a:stCxn id="1050019" idx="0"/>
              <a:endCxn id="1050021" idx="2"/>
            </p:cNvCxnSpPr>
            <p:nvPr/>
          </p:nvCxnSpPr>
          <p:spPr bwMode="auto">
            <a:xfrm rot="16200000">
              <a:off x="6076950" y="1143000"/>
              <a:ext cx="495300" cy="3276600"/>
            </a:xfrm>
            <a:prstGeom prst="bentConnector3">
              <a:avLst>
                <a:gd name="adj1" fmla="val 50000"/>
              </a:avLst>
            </a:prstGeom>
            <a:noFill/>
            <a:ln w="38100">
              <a:solidFill>
                <a:schemeClr val="tx1"/>
              </a:solidFill>
              <a:prstDash val="dash"/>
              <a:miter lim="800000"/>
              <a:tailEnd type="triangle" w="med" len="med"/>
            </a:ln>
            <a:effectLst/>
          </p:spPr>
        </p:cxnSp>
        <p:cxnSp>
          <p:nvCxnSpPr>
            <p:cNvPr id="3145786" name="AutoShape 10"/>
            <p:cNvCxnSpPr>
              <a:cxnSpLocks noChangeShapeType="1"/>
              <a:stCxn id="1050021" idx="1"/>
              <a:endCxn id="1050019" idx="0"/>
            </p:cNvCxnSpPr>
            <p:nvPr/>
          </p:nvCxnSpPr>
          <p:spPr bwMode="auto">
            <a:xfrm rot="10800000" flipV="1">
              <a:off x="4686300" y="2019300"/>
              <a:ext cx="2305050" cy="1009650"/>
            </a:xfrm>
            <a:prstGeom prst="bentConnector2">
              <a:avLst/>
            </a:prstGeom>
            <a:noFill/>
            <a:ln w="38100">
              <a:solidFill>
                <a:schemeClr val="accent1"/>
              </a:solidFill>
              <a:miter lim="800000"/>
              <a:tailEnd type="triangle" w="med" len="med"/>
            </a:ln>
            <a:effectLst/>
          </p:spPr>
        </p:cxnSp>
        <p:cxnSp>
          <p:nvCxnSpPr>
            <p:cNvPr id="3145787" name="AutoShape 11"/>
            <p:cNvCxnSpPr>
              <a:cxnSpLocks noChangeShapeType="1"/>
              <a:stCxn id="1050019" idx="2"/>
              <a:endCxn id="1050022" idx="0"/>
            </p:cNvCxnSpPr>
            <p:nvPr/>
          </p:nvCxnSpPr>
          <p:spPr bwMode="auto">
            <a:xfrm rot="10800000" flipV="1">
              <a:off x="1409700" y="3581400"/>
              <a:ext cx="1543050" cy="1657350"/>
            </a:xfrm>
            <a:prstGeom prst="bentConnector2">
              <a:avLst/>
            </a:prstGeom>
            <a:noFill/>
            <a:ln w="38100">
              <a:solidFill>
                <a:schemeClr val="tx1"/>
              </a:solidFill>
              <a:miter lim="800000"/>
              <a:tailEnd type="triangle" w="med" len="med"/>
            </a:ln>
            <a:effectLst/>
          </p:spPr>
        </p:cxnSp>
        <p:cxnSp>
          <p:nvCxnSpPr>
            <p:cNvPr id="3145788" name="AutoShape 12"/>
            <p:cNvCxnSpPr>
              <a:cxnSpLocks noChangeShapeType="1"/>
              <a:stCxn id="1050023" idx="1"/>
              <a:endCxn id="1050022" idx="3"/>
            </p:cNvCxnSpPr>
            <p:nvPr/>
          </p:nvCxnSpPr>
          <p:spPr bwMode="auto">
            <a:xfrm rot="10800000">
              <a:off x="2381250" y="5753100"/>
              <a:ext cx="4610100" cy="0"/>
            </a:xfrm>
            <a:prstGeom prst="straightConnector1">
              <a:avLst/>
            </a:prstGeom>
            <a:noFill/>
            <a:ln w="38100">
              <a:solidFill>
                <a:schemeClr val="accent1"/>
              </a:solidFill>
              <a:prstDash val="dash"/>
              <a:round/>
              <a:tailEnd type="triangle" w="med" len="med"/>
            </a:ln>
            <a:effectLst/>
          </p:spPr>
        </p:cxnSp>
        <p:sp>
          <p:nvSpPr>
            <p:cNvPr id="1050024" name="Rectangle 73"/>
            <p:cNvSpPr>
              <a:spLocks noChangeArrowheads="1"/>
            </p:cNvSpPr>
            <p:nvPr/>
          </p:nvSpPr>
          <p:spPr bwMode="auto">
            <a:xfrm>
              <a:off x="2362200" y="1295400"/>
              <a:ext cx="2133600" cy="17780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产品规格库传递给产品</a:t>
              </a:r>
              <a:r>
                <a:rPr lang="en-US" altLang="zh-CN" sz="1400">
                  <a:latin typeface="微软雅黑 Light" panose="020B0502040204020203" pitchFamily="34" charset="-122"/>
                  <a:ea typeface="微软雅黑 Light" panose="020B0502040204020203" pitchFamily="34" charset="-122"/>
                </a:rPr>
                <a:t>BOM</a:t>
              </a:r>
              <a:r>
                <a:rPr lang="zh-CN" altLang="en-US" sz="1400">
                  <a:latin typeface="微软雅黑 Light" panose="020B0502040204020203" pitchFamily="34" charset="-122"/>
                  <a:ea typeface="微软雅黑 Light" panose="020B0502040204020203" pitchFamily="34" charset="-122"/>
                </a:rPr>
                <a:t>管理平台，作为查询参考</a:t>
              </a:r>
              <a:endParaRPr lang="zh-CN" altLang="en-US" sz="1400">
                <a:latin typeface="微软雅黑 Light" panose="020B0502040204020203" pitchFamily="34" charset="-122"/>
                <a:ea typeface="微软雅黑 Light" panose="020B0502040204020203" pitchFamily="34" charset="-122"/>
              </a:endParaRPr>
            </a:p>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产品层次定义结构以及各层次对应的规格清单传递给产品</a:t>
              </a:r>
              <a:r>
                <a:rPr lang="en-US" altLang="zh-CN" sz="1400">
                  <a:latin typeface="微软雅黑 Light" panose="020B0502040204020203" pitchFamily="34" charset="-122"/>
                  <a:ea typeface="微软雅黑 Light" panose="020B0502040204020203" pitchFamily="34" charset="-122"/>
                </a:rPr>
                <a:t>BOM</a:t>
              </a:r>
              <a:r>
                <a:rPr lang="zh-CN" altLang="en-US" sz="1400">
                  <a:latin typeface="微软雅黑 Light" panose="020B0502040204020203" pitchFamily="34" charset="-122"/>
                  <a:ea typeface="微软雅黑 Light" panose="020B0502040204020203" pitchFamily="34" charset="-122"/>
                </a:rPr>
                <a:t>平台，以支持</a:t>
              </a:r>
              <a:r>
                <a:rPr lang="en-US" altLang="zh-CN" sz="1400">
                  <a:latin typeface="微软雅黑 Light" panose="020B0502040204020203" pitchFamily="34" charset="-122"/>
                  <a:ea typeface="微软雅黑 Light" panose="020B0502040204020203" pitchFamily="34" charset="-122"/>
                </a:rPr>
                <a:t>Super BOM</a:t>
              </a:r>
              <a:r>
                <a:rPr lang="zh-CN" altLang="en-US" sz="1400">
                  <a:latin typeface="微软雅黑 Light" panose="020B0502040204020203" pitchFamily="34" charset="-122"/>
                  <a:ea typeface="微软雅黑 Light" panose="020B0502040204020203" pitchFamily="34" charset="-122"/>
                </a:rPr>
                <a:t>解析到单车</a:t>
              </a:r>
              <a:r>
                <a:rPr lang="en-US" altLang="zh-CN" sz="1400">
                  <a:latin typeface="微软雅黑 Light" panose="020B0502040204020203" pitchFamily="34" charset="-122"/>
                  <a:ea typeface="微软雅黑 Light" panose="020B0502040204020203" pitchFamily="34" charset="-122"/>
                </a:rPr>
                <a:t>BOM</a:t>
              </a:r>
              <a:endParaRPr lang="en-US" altLang="zh-CN" sz="1400">
                <a:latin typeface="微软雅黑 Light" panose="020B0502040204020203" pitchFamily="34" charset="-122"/>
                <a:ea typeface="微软雅黑 Light" panose="020B0502040204020203" pitchFamily="34" charset="-122"/>
              </a:endParaRPr>
            </a:p>
          </p:txBody>
        </p:sp>
        <p:sp>
          <p:nvSpPr>
            <p:cNvPr id="1050025" name="Rectangle 73"/>
            <p:cNvSpPr>
              <a:spLocks noChangeArrowheads="1"/>
            </p:cNvSpPr>
            <p:nvPr/>
          </p:nvSpPr>
          <p:spPr bwMode="auto">
            <a:xfrm>
              <a:off x="4800600" y="12954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将通过审核的产品规划更改请求发送到产品配置管理平台，作为该平台内部执行相关更改过程的触发依据</a:t>
              </a:r>
              <a:endParaRPr lang="zh-CN" altLang="en-US" sz="1400">
                <a:latin typeface="微软雅黑 Light" panose="020B0502040204020203" pitchFamily="34" charset="-122"/>
                <a:ea typeface="微软雅黑 Light" panose="020B0502040204020203" pitchFamily="34" charset="-122"/>
              </a:endParaRPr>
            </a:p>
          </p:txBody>
        </p:sp>
        <p:sp>
          <p:nvSpPr>
            <p:cNvPr id="1050026" name="Rectangle 73"/>
            <p:cNvSpPr>
              <a:spLocks noChangeArrowheads="1"/>
            </p:cNvSpPr>
            <p:nvPr/>
          </p:nvSpPr>
          <p:spPr bwMode="auto">
            <a:xfrm>
              <a:off x="6705600" y="28194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在创建、审核产品规划更改请求时，需要访问产品配置管理平台的数据作为更改前与更改后的产品规划数据的状态的信息来源，以及判断、分析更改可行性以及影响范围的参考</a:t>
              </a:r>
              <a:endParaRPr lang="zh-CN" altLang="en-US" sz="1400">
                <a:latin typeface="微软雅黑 Light" panose="020B0502040204020203" pitchFamily="34" charset="-122"/>
                <a:ea typeface="微软雅黑 Light" panose="020B0502040204020203" pitchFamily="34" charset="-122"/>
              </a:endParaRPr>
            </a:p>
          </p:txBody>
        </p:sp>
        <p:cxnSp>
          <p:nvCxnSpPr>
            <p:cNvPr id="3145789" name="AutoShape 16"/>
            <p:cNvCxnSpPr>
              <a:cxnSpLocks noChangeShapeType="1"/>
              <a:stCxn id="1050019" idx="4"/>
              <a:endCxn id="1050023" idx="0"/>
            </p:cNvCxnSpPr>
            <p:nvPr/>
          </p:nvCxnSpPr>
          <p:spPr bwMode="auto">
            <a:xfrm rot="16200000" flipH="1">
              <a:off x="5772150" y="3048000"/>
              <a:ext cx="1104900" cy="3276600"/>
            </a:xfrm>
            <a:prstGeom prst="bentConnector3">
              <a:avLst>
                <a:gd name="adj1" fmla="val 71838"/>
              </a:avLst>
            </a:prstGeom>
            <a:noFill/>
            <a:ln w="38100">
              <a:solidFill>
                <a:schemeClr val="tx1"/>
              </a:solidFill>
              <a:miter lim="800000"/>
              <a:tailEnd type="triangle" w="med" len="med"/>
            </a:ln>
            <a:effectLst/>
          </p:spPr>
        </p:cxnSp>
        <p:sp>
          <p:nvSpPr>
            <p:cNvPr id="1050027" name="Rectangle 73"/>
            <p:cNvSpPr>
              <a:spLocks noChangeArrowheads="1"/>
            </p:cNvSpPr>
            <p:nvPr/>
          </p:nvSpPr>
          <p:spPr bwMode="auto">
            <a:xfrm>
              <a:off x="228600" y="3124200"/>
              <a:ext cx="2133600" cy="4572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产品规格库传递给</a:t>
              </a:r>
              <a:r>
                <a:rPr lang="en-US" altLang="zh-CN" sz="1400">
                  <a:latin typeface="微软雅黑 Light" panose="020B0502040204020203" pitchFamily="34" charset="-122"/>
                  <a:ea typeface="微软雅黑 Light" panose="020B0502040204020203" pitchFamily="34" charset="-122"/>
                </a:rPr>
                <a:t>ERP</a:t>
              </a:r>
              <a:r>
                <a:rPr lang="zh-CN" altLang="en-US" sz="1400">
                  <a:latin typeface="微软雅黑 Light" panose="020B0502040204020203" pitchFamily="34" charset="-122"/>
                  <a:ea typeface="微软雅黑 Light" panose="020B0502040204020203" pitchFamily="34" charset="-122"/>
                </a:rPr>
                <a:t>，作为查询参考</a:t>
              </a:r>
              <a:endParaRPr lang="zh-CN" altLang="en-US" sz="1400">
                <a:latin typeface="微软雅黑 Light" panose="020B0502040204020203" pitchFamily="34" charset="-122"/>
                <a:ea typeface="微软雅黑 Light" panose="020B0502040204020203" pitchFamily="34" charset="-122"/>
              </a:endParaRPr>
            </a:p>
          </p:txBody>
        </p:sp>
        <p:sp>
          <p:nvSpPr>
            <p:cNvPr id="1050028" name="Rectangle 18"/>
            <p:cNvSpPr>
              <a:spLocks noChangeArrowheads="1"/>
            </p:cNvSpPr>
            <p:nvPr/>
          </p:nvSpPr>
          <p:spPr bwMode="auto">
            <a:xfrm>
              <a:off x="1447800" y="4298950"/>
              <a:ext cx="2667000" cy="694344"/>
            </a:xfrm>
            <a:prstGeom prst="rect">
              <a:avLst/>
            </a:prstGeom>
            <a:noFill/>
            <a:ln>
              <a:noFill/>
            </a:ln>
            <a:effectLst/>
          </p:spPr>
          <p:txBody>
            <a:bodyPr lIns="45720" rIns="45720">
              <a:spAutoFit/>
            </a:bodyPr>
            <a:lstStyle/>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产品层次定义结构以及各层次对应的规格清单传递给</a:t>
              </a:r>
              <a:r>
                <a:rPr lang="en-US" altLang="zh-CN" sz="1400">
                  <a:latin typeface="微软雅黑 Light" panose="020B0502040204020203" pitchFamily="34" charset="-122"/>
                  <a:ea typeface="微软雅黑 Light" panose="020B0502040204020203" pitchFamily="34" charset="-122"/>
                </a:rPr>
                <a:t>ERP</a:t>
              </a:r>
              <a:r>
                <a:rPr lang="zh-CN" altLang="en-US" sz="1400">
                  <a:latin typeface="微软雅黑 Light" panose="020B0502040204020203" pitchFamily="34" charset="-122"/>
                  <a:ea typeface="微软雅黑 Light" panose="020B0502040204020203" pitchFamily="34" charset="-122"/>
                </a:rPr>
                <a:t>平台，以支持销售订单匹配到单车</a:t>
              </a:r>
              <a:endParaRPr lang="zh-CN" altLang="en-US" sz="1400">
                <a:latin typeface="微软雅黑 Light" panose="020B0502040204020203" pitchFamily="34" charset="-122"/>
                <a:ea typeface="微软雅黑 Light" panose="020B0502040204020203" pitchFamily="34" charset="-122"/>
              </a:endParaRPr>
            </a:p>
          </p:txBody>
        </p:sp>
        <p:sp>
          <p:nvSpPr>
            <p:cNvPr id="1050029" name="Rectangle 73"/>
            <p:cNvSpPr>
              <a:spLocks noChangeArrowheads="1"/>
            </p:cNvSpPr>
            <p:nvPr/>
          </p:nvSpPr>
          <p:spPr bwMode="auto">
            <a:xfrm>
              <a:off x="2819400" y="5486400"/>
              <a:ext cx="2133600" cy="4572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销售订单以及对应的产品规格清单</a:t>
              </a:r>
              <a:endParaRPr lang="zh-CN" altLang="en-US" sz="1400">
                <a:latin typeface="微软雅黑 Light" panose="020B0502040204020203" pitchFamily="34" charset="-122"/>
                <a:ea typeface="微软雅黑 Light" panose="020B0502040204020203" pitchFamily="34" charset="-122"/>
              </a:endParaRPr>
            </a:p>
          </p:txBody>
        </p:sp>
        <p:sp>
          <p:nvSpPr>
            <p:cNvPr id="1050030" name="Rectangle 73"/>
            <p:cNvSpPr>
              <a:spLocks noChangeArrowheads="1"/>
            </p:cNvSpPr>
            <p:nvPr/>
          </p:nvSpPr>
          <p:spPr bwMode="auto">
            <a:xfrm>
              <a:off x="4953000" y="4953000"/>
              <a:ext cx="2133600" cy="4572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400">
                  <a:latin typeface="微软雅黑 Light" panose="020B0502040204020203" pitchFamily="34" charset="-122"/>
                  <a:ea typeface="微软雅黑 Light" panose="020B0502040204020203" pitchFamily="34" charset="-122"/>
                </a:rPr>
                <a:t>产品规格库传递给营销管理平台，作为销售配置的基础数据</a:t>
              </a:r>
              <a:endParaRPr lang="zh-CN" altLang="en-US" sz="1400">
                <a:latin typeface="微软雅黑 Light" panose="020B0502040204020203" pitchFamily="34" charset="-122"/>
                <a:ea typeface="微软雅黑 Light" panose="020B0502040204020203" pitchFamily="34" charset="-122"/>
              </a:endParaRPr>
            </a:p>
          </p:txBody>
        </p:sp>
      </p:grpSp>
      <p:grpSp>
        <p:nvGrpSpPr>
          <p:cNvPr id="240" name="Group 27"/>
          <p:cNvGrpSpPr/>
          <p:nvPr/>
        </p:nvGrpSpPr>
        <p:grpSpPr bwMode="auto">
          <a:xfrm>
            <a:off x="9504399" y="64794"/>
            <a:ext cx="1761802" cy="828256"/>
            <a:chOff x="864" y="1824"/>
            <a:chExt cx="3696" cy="1864"/>
          </a:xfrm>
        </p:grpSpPr>
        <p:sp>
          <p:nvSpPr>
            <p:cNvPr id="1050031"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032"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033"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03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035"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36"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未来XX公司产品配置管理分为</a:t>
            </a:r>
            <a:r>
              <a:rPr lang="en-US" altLang="zh-CN" sz="2400" dirty="0">
                <a:solidFill>
                  <a:schemeClr val="bg1"/>
                </a:solidFill>
              </a:rPr>
              <a:t>3</a:t>
            </a:r>
            <a:r>
              <a:rPr lang="zh-CN" altLang="en-US" sz="2400" dirty="0">
                <a:solidFill>
                  <a:schemeClr val="bg1"/>
                </a:solidFill>
              </a:rPr>
              <a:t>个业务功能组，共</a:t>
            </a:r>
            <a:r>
              <a:rPr lang="en-US" altLang="zh-CN" sz="2400" dirty="0">
                <a:solidFill>
                  <a:schemeClr val="bg1"/>
                </a:solidFill>
              </a:rPr>
              <a:t>7</a:t>
            </a:r>
            <a:r>
              <a:rPr lang="zh-CN" altLang="en-US" sz="2400" dirty="0">
                <a:solidFill>
                  <a:schemeClr val="bg1"/>
                </a:solidFill>
              </a:rPr>
              <a:t>个应用功能块</a:t>
            </a:r>
            <a:endParaRPr lang="en-US" altLang="zh-CN" sz="2400" dirty="0">
              <a:solidFill>
                <a:schemeClr val="bg1"/>
              </a:solidFill>
            </a:endParaRPr>
          </a:p>
        </p:txBody>
      </p:sp>
      <p:grpSp>
        <p:nvGrpSpPr>
          <p:cNvPr id="242" name="组合 44"/>
          <p:cNvGrpSpPr/>
          <p:nvPr/>
        </p:nvGrpSpPr>
        <p:grpSpPr>
          <a:xfrm>
            <a:off x="304799" y="1255690"/>
            <a:ext cx="11447173" cy="5261020"/>
            <a:chOff x="304800" y="1600200"/>
            <a:chExt cx="8686800" cy="4460875"/>
          </a:xfrm>
        </p:grpSpPr>
        <p:grpSp>
          <p:nvGrpSpPr>
            <p:cNvPr id="243" name="Group 31"/>
            <p:cNvGrpSpPr/>
            <p:nvPr/>
          </p:nvGrpSpPr>
          <p:grpSpPr bwMode="auto">
            <a:xfrm>
              <a:off x="1676400" y="1600200"/>
              <a:ext cx="5791200" cy="3276600"/>
              <a:chOff x="1056" y="1008"/>
              <a:chExt cx="3648" cy="2064"/>
            </a:xfrm>
          </p:grpSpPr>
          <p:sp>
            <p:nvSpPr>
              <p:cNvPr id="1050037" name="AutoShape 3"/>
              <p:cNvSpPr>
                <a:spLocks noChangeArrowheads="1"/>
              </p:cNvSpPr>
              <p:nvPr/>
            </p:nvSpPr>
            <p:spPr bwMode="auto">
              <a:xfrm>
                <a:off x="1056" y="1008"/>
                <a:ext cx="3648" cy="2064"/>
              </a:xfrm>
              <a:prstGeom prst="roundRect">
                <a:avLst>
                  <a:gd name="adj" fmla="val 5778"/>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038" name="Rectangle 4"/>
              <p:cNvSpPr>
                <a:spLocks noChangeArrowheads="1"/>
              </p:cNvSpPr>
              <p:nvPr/>
            </p:nvSpPr>
            <p:spPr bwMode="auto">
              <a:xfrm>
                <a:off x="1208" y="1272"/>
                <a:ext cx="1024" cy="1680"/>
              </a:xfrm>
              <a:prstGeom prst="rect">
                <a:avLst/>
              </a:prstGeom>
              <a:solidFill>
                <a:schemeClr val="accent3">
                  <a:lumMod val="60000"/>
                  <a:lumOff val="40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000" b="1">
                  <a:latin typeface="微软雅黑 Light" panose="020B0502040204020203" pitchFamily="34" charset="-122"/>
                  <a:ea typeface="微软雅黑 Light" panose="020B0502040204020203" pitchFamily="34" charset="-122"/>
                </a:endParaRPr>
              </a:p>
            </p:txBody>
          </p:sp>
          <p:sp>
            <p:nvSpPr>
              <p:cNvPr id="1050039" name="Text Box 10"/>
              <p:cNvSpPr txBox="1">
                <a:spLocks noChangeArrowheads="1"/>
              </p:cNvSpPr>
              <p:nvPr/>
            </p:nvSpPr>
            <p:spPr bwMode="auto">
              <a:xfrm>
                <a:off x="1424" y="1323"/>
                <a:ext cx="624" cy="197"/>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b="1">
                    <a:solidFill>
                      <a:schemeClr val="bg1"/>
                    </a:solidFill>
                    <a:latin typeface="微软雅黑 Light" panose="020B0502040204020203" pitchFamily="34" charset="-122"/>
                    <a:ea typeface="微软雅黑 Light" panose="020B0502040204020203" pitchFamily="34" charset="-122"/>
                  </a:rPr>
                  <a:t>产品规格</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040" name="Rectangle 4"/>
              <p:cNvSpPr>
                <a:spLocks noChangeArrowheads="1"/>
              </p:cNvSpPr>
              <p:nvPr/>
            </p:nvSpPr>
            <p:spPr bwMode="auto">
              <a:xfrm>
                <a:off x="2352" y="1280"/>
                <a:ext cx="1080" cy="1672"/>
              </a:xfrm>
              <a:prstGeom prst="rect">
                <a:avLst/>
              </a:prstGeom>
              <a:solidFill>
                <a:schemeClr val="accent3">
                  <a:lumMod val="60000"/>
                  <a:lumOff val="40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000" b="1">
                  <a:latin typeface="微软雅黑 Light" panose="020B0502040204020203" pitchFamily="34" charset="-122"/>
                  <a:ea typeface="微软雅黑 Light" panose="020B0502040204020203" pitchFamily="34" charset="-122"/>
                </a:endParaRPr>
              </a:p>
            </p:txBody>
          </p:sp>
          <p:sp>
            <p:nvSpPr>
              <p:cNvPr id="1050041" name="Text Box 5"/>
              <p:cNvSpPr txBox="1">
                <a:spLocks noChangeArrowheads="1"/>
              </p:cNvSpPr>
              <p:nvPr/>
            </p:nvSpPr>
            <p:spPr bwMode="auto">
              <a:xfrm>
                <a:off x="1358" y="1584"/>
                <a:ext cx="746" cy="359"/>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特征族</a:t>
                </a:r>
                <a:r>
                  <a:rPr lang="en-US" altLang="zh-CN" sz="1600">
                    <a:latin typeface="微软雅黑 Light" panose="020B0502040204020203" pitchFamily="34" charset="-122"/>
                    <a:ea typeface="微软雅黑 Light" panose="020B0502040204020203" pitchFamily="34" charset="-122"/>
                  </a:rPr>
                  <a:t>/</a:t>
                </a:r>
                <a:r>
                  <a:rPr lang="zh-CN" altLang="en-US" sz="1600">
                    <a:latin typeface="微软雅黑 Light" panose="020B0502040204020203" pitchFamily="34" charset="-122"/>
                    <a:ea typeface="微软雅黑 Light" panose="020B0502040204020203" pitchFamily="34" charset="-122"/>
                  </a:rPr>
                  <a:t>特征值</a:t>
                </a:r>
                <a:endParaRPr lang="zh-CN" altLang="en-US" sz="1600">
                  <a:latin typeface="微软雅黑 Light" panose="020B0502040204020203" pitchFamily="34" charset="-122"/>
                  <a:ea typeface="微软雅黑 Light" panose="020B0502040204020203" pitchFamily="34" charset="-122"/>
                </a:endParaRPr>
              </a:p>
            </p:txBody>
          </p:sp>
          <p:sp>
            <p:nvSpPr>
              <p:cNvPr id="1050042" name="Text Box 6"/>
              <p:cNvSpPr txBox="1">
                <a:spLocks noChangeArrowheads="1"/>
              </p:cNvSpPr>
              <p:nvPr/>
            </p:nvSpPr>
            <p:spPr bwMode="auto">
              <a:xfrm>
                <a:off x="2496" y="2016"/>
                <a:ext cx="736" cy="3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车型规格清单</a:t>
                </a:r>
                <a:endParaRPr lang="zh-CN" altLang="en-US" sz="1600">
                  <a:latin typeface="微软雅黑 Light" panose="020B0502040204020203" pitchFamily="34" charset="-122"/>
                  <a:ea typeface="微软雅黑 Light" panose="020B0502040204020203" pitchFamily="34" charset="-122"/>
                </a:endParaRPr>
              </a:p>
            </p:txBody>
          </p:sp>
          <p:sp>
            <p:nvSpPr>
              <p:cNvPr id="1050043" name="Text Box 8"/>
              <p:cNvSpPr txBox="1">
                <a:spLocks noChangeArrowheads="1"/>
              </p:cNvSpPr>
              <p:nvPr/>
            </p:nvSpPr>
            <p:spPr bwMode="auto">
              <a:xfrm>
                <a:off x="1367" y="2016"/>
                <a:ext cx="737" cy="3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色系</a:t>
                </a:r>
                <a:r>
                  <a:rPr lang="en-US" altLang="zh-CN" sz="1600">
                    <a:latin typeface="微软雅黑 Light" panose="020B0502040204020203" pitchFamily="34" charset="-122"/>
                    <a:ea typeface="微软雅黑 Light" panose="020B0502040204020203" pitchFamily="34" charset="-122"/>
                  </a:rPr>
                  <a:t>/</a:t>
                </a:r>
                <a:r>
                  <a:rPr lang="zh-CN" altLang="en-US" sz="1600">
                    <a:latin typeface="微软雅黑 Light" panose="020B0502040204020203" pitchFamily="34" charset="-122"/>
                    <a:ea typeface="微软雅黑 Light" panose="020B0502040204020203" pitchFamily="34" charset="-122"/>
                  </a:rPr>
                  <a:t>色标</a:t>
                </a:r>
                <a:endParaRPr lang="zh-CN" altLang="en-US" sz="1600">
                  <a:latin typeface="微软雅黑 Light" panose="020B0502040204020203" pitchFamily="34" charset="-122"/>
                  <a:ea typeface="微软雅黑 Light" panose="020B0502040204020203" pitchFamily="34" charset="-122"/>
                </a:endParaRPr>
              </a:p>
            </p:txBody>
          </p:sp>
          <p:sp>
            <p:nvSpPr>
              <p:cNvPr id="1050044" name="Text Box 9"/>
              <p:cNvSpPr txBox="1">
                <a:spLocks noChangeArrowheads="1"/>
              </p:cNvSpPr>
              <p:nvPr/>
            </p:nvSpPr>
            <p:spPr bwMode="auto">
              <a:xfrm>
                <a:off x="2496" y="1592"/>
                <a:ext cx="746" cy="3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产品层次结构</a:t>
                </a:r>
                <a:endParaRPr lang="zh-CN" altLang="en-US" sz="1600">
                  <a:latin typeface="微软雅黑 Light" panose="020B0502040204020203" pitchFamily="34" charset="-122"/>
                  <a:ea typeface="微软雅黑 Light" panose="020B0502040204020203" pitchFamily="34" charset="-122"/>
                </a:endParaRPr>
              </a:p>
            </p:txBody>
          </p:sp>
          <p:sp>
            <p:nvSpPr>
              <p:cNvPr id="1050045" name="Text Box 10"/>
              <p:cNvSpPr txBox="1">
                <a:spLocks noChangeArrowheads="1"/>
              </p:cNvSpPr>
              <p:nvPr/>
            </p:nvSpPr>
            <p:spPr bwMode="auto">
              <a:xfrm>
                <a:off x="2593" y="1318"/>
                <a:ext cx="654" cy="197"/>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b="1">
                    <a:solidFill>
                      <a:schemeClr val="bg1"/>
                    </a:solidFill>
                    <a:latin typeface="微软雅黑 Light" panose="020B0502040204020203" pitchFamily="34" charset="-122"/>
                    <a:ea typeface="微软雅黑 Light" panose="020B0502040204020203" pitchFamily="34" charset="-122"/>
                  </a:rPr>
                  <a:t>产品定义</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046" name="Rectangle 18"/>
              <p:cNvSpPr>
                <a:spLocks noChangeArrowheads="1"/>
              </p:cNvSpPr>
              <p:nvPr/>
            </p:nvSpPr>
            <p:spPr bwMode="auto">
              <a:xfrm>
                <a:off x="3503" y="1288"/>
                <a:ext cx="1033" cy="1680"/>
              </a:xfrm>
              <a:prstGeom prst="rect">
                <a:avLst/>
              </a:prstGeom>
              <a:solidFill>
                <a:schemeClr val="accent3">
                  <a:lumMod val="60000"/>
                  <a:lumOff val="40000"/>
                </a:schemeClr>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000" b="1">
                  <a:latin typeface="微软雅黑 Light" panose="020B0502040204020203" pitchFamily="34" charset="-122"/>
                  <a:ea typeface="微软雅黑 Light" panose="020B0502040204020203" pitchFamily="34" charset="-122"/>
                </a:endParaRPr>
              </a:p>
            </p:txBody>
          </p:sp>
          <p:sp>
            <p:nvSpPr>
              <p:cNvPr id="1050047" name="Text Box 19"/>
              <p:cNvSpPr txBox="1">
                <a:spLocks noChangeArrowheads="1"/>
              </p:cNvSpPr>
              <p:nvPr/>
            </p:nvSpPr>
            <p:spPr bwMode="auto">
              <a:xfrm>
                <a:off x="3718" y="1600"/>
                <a:ext cx="746" cy="359"/>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用户管理</a:t>
                </a:r>
                <a:endParaRPr lang="zh-CN" altLang="en-US" sz="1600">
                  <a:latin typeface="微软雅黑 Light" panose="020B0502040204020203" pitchFamily="34" charset="-122"/>
                  <a:ea typeface="微软雅黑 Light" panose="020B0502040204020203" pitchFamily="34" charset="-122"/>
                </a:endParaRPr>
              </a:p>
            </p:txBody>
          </p:sp>
          <p:sp>
            <p:nvSpPr>
              <p:cNvPr id="1050048" name="Text Box 20"/>
              <p:cNvSpPr txBox="1">
                <a:spLocks noChangeArrowheads="1"/>
              </p:cNvSpPr>
              <p:nvPr/>
            </p:nvSpPr>
            <p:spPr bwMode="auto">
              <a:xfrm>
                <a:off x="3727" y="2044"/>
                <a:ext cx="737" cy="3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系统接口</a:t>
                </a:r>
                <a:endParaRPr lang="zh-CN" altLang="en-US" sz="1600">
                  <a:latin typeface="微软雅黑 Light" panose="020B0502040204020203" pitchFamily="34" charset="-122"/>
                  <a:ea typeface="微软雅黑 Light" panose="020B0502040204020203" pitchFamily="34" charset="-122"/>
                </a:endParaRPr>
              </a:p>
            </p:txBody>
          </p:sp>
          <p:sp>
            <p:nvSpPr>
              <p:cNvPr id="1050049" name="Text Box 22"/>
              <p:cNvSpPr txBox="1">
                <a:spLocks noChangeArrowheads="1"/>
              </p:cNvSpPr>
              <p:nvPr/>
            </p:nvSpPr>
            <p:spPr bwMode="auto">
              <a:xfrm>
                <a:off x="1063" y="1056"/>
                <a:ext cx="3641" cy="245"/>
              </a:xfrm>
              <a:prstGeom prst="rect">
                <a:avLst/>
              </a:prstGeom>
              <a:noFill/>
              <a:ln>
                <a:noFill/>
              </a:ln>
            </p:spPr>
            <p:txBody>
              <a:bodyPr wrap="square">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dirty="0">
                    <a:latin typeface="+mn-ea"/>
                    <a:ea typeface="+mn-ea"/>
                  </a:rPr>
                  <a:t>产品配置管理平台</a:t>
                </a:r>
                <a:endParaRPr lang="zh-CN" altLang="en-US" b="1" dirty="0">
                  <a:latin typeface="+mn-ea"/>
                  <a:ea typeface="+mn-ea"/>
                </a:endParaRPr>
              </a:p>
            </p:txBody>
          </p:sp>
          <p:sp>
            <p:nvSpPr>
              <p:cNvPr id="1050050" name="Text Box 10"/>
              <p:cNvSpPr txBox="1">
                <a:spLocks noChangeArrowheads="1"/>
              </p:cNvSpPr>
              <p:nvPr/>
            </p:nvSpPr>
            <p:spPr bwMode="auto">
              <a:xfrm>
                <a:off x="3738" y="1320"/>
                <a:ext cx="654" cy="197"/>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b="1">
                    <a:solidFill>
                      <a:schemeClr val="bg1"/>
                    </a:solidFill>
                    <a:latin typeface="微软雅黑 Light" panose="020B0502040204020203" pitchFamily="34" charset="-122"/>
                    <a:ea typeface="微软雅黑 Light" panose="020B0502040204020203" pitchFamily="34" charset="-122"/>
                  </a:rPr>
                  <a:t>基础应用</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051" name="Text Box 21"/>
              <p:cNvSpPr txBox="1">
                <a:spLocks noChangeArrowheads="1"/>
              </p:cNvSpPr>
              <p:nvPr/>
            </p:nvSpPr>
            <p:spPr bwMode="auto">
              <a:xfrm>
                <a:off x="2518" y="2448"/>
                <a:ext cx="746" cy="3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有效期管理</a:t>
                </a:r>
                <a:endParaRPr lang="zh-CN" altLang="en-US" sz="1600">
                  <a:latin typeface="微软雅黑 Light" panose="020B0502040204020203" pitchFamily="34" charset="-122"/>
                  <a:ea typeface="微软雅黑 Light" panose="020B0502040204020203" pitchFamily="34" charset="-122"/>
                </a:endParaRPr>
              </a:p>
            </p:txBody>
          </p:sp>
        </p:grpSp>
        <p:grpSp>
          <p:nvGrpSpPr>
            <p:cNvPr id="244" name="Group 33"/>
            <p:cNvGrpSpPr/>
            <p:nvPr/>
          </p:nvGrpSpPr>
          <p:grpSpPr bwMode="auto">
            <a:xfrm>
              <a:off x="7785100" y="2743200"/>
              <a:ext cx="1206500" cy="1031875"/>
              <a:chOff x="4832" y="1606"/>
              <a:chExt cx="760" cy="650"/>
            </a:xfrm>
          </p:grpSpPr>
          <p:sp>
            <p:nvSpPr>
              <p:cNvPr id="1050052" name="AutoShape 25"/>
              <p:cNvSpPr>
                <a:spLocks noChangeArrowheads="1"/>
              </p:cNvSpPr>
              <p:nvPr/>
            </p:nvSpPr>
            <p:spPr bwMode="auto">
              <a:xfrm>
                <a:off x="4832" y="1606"/>
                <a:ext cx="720" cy="65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053" name="AutoShape 26"/>
              <p:cNvSpPr>
                <a:spLocks noChangeArrowheads="1"/>
              </p:cNvSpPr>
              <p:nvPr/>
            </p:nvSpPr>
            <p:spPr bwMode="auto">
              <a:xfrm>
                <a:off x="4904" y="1897"/>
                <a:ext cx="576" cy="240"/>
              </a:xfrm>
              <a:prstGeom prst="roundRect">
                <a:avLst>
                  <a:gd name="adj" fmla="val 16667"/>
                </a:avLst>
              </a:prstGeom>
              <a:solidFill>
                <a:srgbClr val="C00000"/>
              </a:solidFill>
              <a:ln>
                <a:noFill/>
              </a:ln>
              <a:effectLst/>
            </p:spPr>
            <p:txBody>
              <a:bodyPr wrap="none" anchor="ctr"/>
              <a:lstStyle/>
              <a:p>
                <a:pPr eaLnBrk="1" hangingPunct="1"/>
                <a:r>
                  <a:rPr lang="zh-CN" altLang="en-US" sz="1100" b="1">
                    <a:solidFill>
                      <a:schemeClr val="bg1"/>
                    </a:solidFill>
                    <a:latin typeface="微软雅黑 Light" panose="020B0502040204020203" pitchFamily="34" charset="-122"/>
                    <a:ea typeface="微软雅黑 Light" panose="020B0502040204020203" pitchFamily="34" charset="-122"/>
                  </a:rPr>
                  <a:t>销售管理</a:t>
                </a:r>
                <a:endParaRPr lang="zh-CN" altLang="en-US" sz="1100" b="1">
                  <a:solidFill>
                    <a:schemeClr val="bg1"/>
                  </a:solidFill>
                  <a:latin typeface="微软雅黑 Light" panose="020B0502040204020203" pitchFamily="34" charset="-122"/>
                  <a:ea typeface="微软雅黑 Light" panose="020B0502040204020203" pitchFamily="34" charset="-122"/>
                </a:endParaRPr>
              </a:p>
            </p:txBody>
          </p:sp>
          <p:sp>
            <p:nvSpPr>
              <p:cNvPr id="1050054" name="Text Box 22"/>
              <p:cNvSpPr txBox="1">
                <a:spLocks noChangeArrowheads="1"/>
              </p:cNvSpPr>
              <p:nvPr/>
            </p:nvSpPr>
            <p:spPr bwMode="auto">
              <a:xfrm>
                <a:off x="4832" y="1657"/>
                <a:ext cx="760" cy="181"/>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微软雅黑 Light" panose="020B0502040204020203" pitchFamily="34" charset="-122"/>
                    <a:ea typeface="微软雅黑 Light" panose="020B0502040204020203" pitchFamily="34" charset="-122"/>
                  </a:rPr>
                  <a:t>企业资源管理</a:t>
                </a:r>
                <a:endParaRPr lang="zh-CN" altLang="en-US" sz="1600" b="1">
                  <a:latin typeface="微软雅黑 Light" panose="020B0502040204020203" pitchFamily="34" charset="-122"/>
                  <a:ea typeface="微软雅黑 Light" panose="020B0502040204020203" pitchFamily="34" charset="-122"/>
                </a:endParaRPr>
              </a:p>
            </p:txBody>
          </p:sp>
        </p:grpSp>
        <p:sp>
          <p:nvSpPr>
            <p:cNvPr id="1050055" name="AutoShape 32"/>
            <p:cNvSpPr>
              <a:spLocks noChangeArrowheads="1"/>
            </p:cNvSpPr>
            <p:nvPr/>
          </p:nvSpPr>
          <p:spPr bwMode="auto">
            <a:xfrm>
              <a:off x="7391400" y="3124200"/>
              <a:ext cx="381000" cy="304800"/>
            </a:xfrm>
            <a:prstGeom prst="right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grpSp>
          <p:nvGrpSpPr>
            <p:cNvPr id="245" name="Group 34"/>
            <p:cNvGrpSpPr/>
            <p:nvPr/>
          </p:nvGrpSpPr>
          <p:grpSpPr bwMode="auto">
            <a:xfrm>
              <a:off x="304800" y="2854325"/>
              <a:ext cx="1206500" cy="1031875"/>
              <a:chOff x="4832" y="1606"/>
              <a:chExt cx="760" cy="650"/>
            </a:xfrm>
          </p:grpSpPr>
          <p:sp>
            <p:nvSpPr>
              <p:cNvPr id="1050056" name="AutoShape 35"/>
              <p:cNvSpPr>
                <a:spLocks noChangeArrowheads="1"/>
              </p:cNvSpPr>
              <p:nvPr/>
            </p:nvSpPr>
            <p:spPr bwMode="auto">
              <a:xfrm>
                <a:off x="4832" y="1606"/>
                <a:ext cx="720" cy="65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057" name="AutoShape 36"/>
              <p:cNvSpPr>
                <a:spLocks noChangeArrowheads="1"/>
              </p:cNvSpPr>
              <p:nvPr/>
            </p:nvSpPr>
            <p:spPr bwMode="auto">
              <a:xfrm>
                <a:off x="4904" y="1897"/>
                <a:ext cx="576" cy="240"/>
              </a:xfrm>
              <a:prstGeom prst="roundRect">
                <a:avLst>
                  <a:gd name="adj" fmla="val 16667"/>
                </a:avLst>
              </a:prstGeom>
              <a:solidFill>
                <a:srgbClr val="C00000"/>
              </a:solidFill>
              <a:ln>
                <a:noFill/>
              </a:ln>
              <a:effectLst/>
            </p:spPr>
            <p:txBody>
              <a:bodyPr wrap="none" anchor="ctr"/>
              <a:lstStyle/>
              <a:p>
                <a:pPr eaLnBrk="1" hangingPunct="1"/>
                <a:r>
                  <a:rPr lang="zh-CN" altLang="en-US" sz="1100" b="1">
                    <a:solidFill>
                      <a:schemeClr val="bg1"/>
                    </a:solidFill>
                    <a:latin typeface="微软雅黑 Light" panose="020B0502040204020203" pitchFamily="34" charset="-122"/>
                    <a:ea typeface="微软雅黑 Light" panose="020B0502040204020203" pitchFamily="34" charset="-122"/>
                  </a:rPr>
                  <a:t>销售管理系统</a:t>
                </a:r>
                <a:endParaRPr lang="zh-CN" altLang="en-US" sz="1100" b="1">
                  <a:solidFill>
                    <a:schemeClr val="bg1"/>
                  </a:solidFill>
                  <a:latin typeface="微软雅黑 Light" panose="020B0502040204020203" pitchFamily="34" charset="-122"/>
                  <a:ea typeface="微软雅黑 Light" panose="020B0502040204020203" pitchFamily="34" charset="-122"/>
                </a:endParaRPr>
              </a:p>
            </p:txBody>
          </p:sp>
          <p:sp>
            <p:nvSpPr>
              <p:cNvPr id="1050058" name="Text Box 22"/>
              <p:cNvSpPr txBox="1">
                <a:spLocks noChangeArrowheads="1"/>
              </p:cNvSpPr>
              <p:nvPr/>
            </p:nvSpPr>
            <p:spPr bwMode="auto">
              <a:xfrm>
                <a:off x="4832" y="1657"/>
                <a:ext cx="760" cy="181"/>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dirty="0">
                    <a:latin typeface="微软雅黑 Light" panose="020B0502040204020203" pitchFamily="34" charset="-122"/>
                    <a:ea typeface="微软雅黑 Light" panose="020B0502040204020203" pitchFamily="34" charset="-122"/>
                  </a:rPr>
                  <a:t>营销管理</a:t>
                </a:r>
                <a:endParaRPr lang="zh-CN" altLang="en-US" sz="1600" b="1" dirty="0">
                  <a:latin typeface="微软雅黑 Light" panose="020B0502040204020203" pitchFamily="34" charset="-122"/>
                  <a:ea typeface="微软雅黑 Light" panose="020B0502040204020203" pitchFamily="34" charset="-122"/>
                </a:endParaRPr>
              </a:p>
            </p:txBody>
          </p:sp>
        </p:grpSp>
        <p:sp>
          <p:nvSpPr>
            <p:cNvPr id="1050059" name="Text Box 38"/>
            <p:cNvSpPr txBox="1">
              <a:spLocks noChangeArrowheads="1"/>
            </p:cNvSpPr>
            <p:nvPr/>
          </p:nvSpPr>
          <p:spPr bwMode="auto">
            <a:xfrm>
              <a:off x="1143000" y="3717925"/>
              <a:ext cx="599454" cy="217524"/>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产品配置</a:t>
              </a:r>
              <a:endParaRPr lang="zh-CN" altLang="en-US" sz="1100">
                <a:latin typeface="微软雅黑 Light" panose="020B0502040204020203" pitchFamily="34" charset="-122"/>
                <a:ea typeface="微软雅黑 Light" panose="020B0502040204020203" pitchFamily="34" charset="-122"/>
              </a:endParaRPr>
            </a:p>
          </p:txBody>
        </p:sp>
        <p:sp>
          <p:nvSpPr>
            <p:cNvPr id="1050060" name="AutoShape 39"/>
            <p:cNvSpPr>
              <a:spLocks noChangeArrowheads="1"/>
            </p:cNvSpPr>
            <p:nvPr/>
          </p:nvSpPr>
          <p:spPr bwMode="auto">
            <a:xfrm>
              <a:off x="1371600" y="3276600"/>
              <a:ext cx="381000" cy="304800"/>
            </a:xfrm>
            <a:prstGeom prst="left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061" name="Text Box 40"/>
            <p:cNvSpPr txBox="1">
              <a:spLocks noChangeArrowheads="1"/>
            </p:cNvSpPr>
            <p:nvPr/>
          </p:nvSpPr>
          <p:spPr bwMode="auto">
            <a:xfrm>
              <a:off x="7391400" y="3657600"/>
              <a:ext cx="599454" cy="217524"/>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产品配置</a:t>
              </a:r>
              <a:endParaRPr lang="zh-CN" altLang="en-US" sz="1100">
                <a:latin typeface="微软雅黑 Light" panose="020B0502040204020203" pitchFamily="34" charset="-122"/>
                <a:ea typeface="微软雅黑 Light" panose="020B0502040204020203" pitchFamily="34" charset="-122"/>
              </a:endParaRPr>
            </a:p>
          </p:txBody>
        </p:sp>
        <p:sp>
          <p:nvSpPr>
            <p:cNvPr id="1050062" name="AutoShape 47"/>
            <p:cNvSpPr>
              <a:spLocks noChangeArrowheads="1"/>
            </p:cNvSpPr>
            <p:nvPr/>
          </p:nvSpPr>
          <p:spPr bwMode="auto">
            <a:xfrm>
              <a:off x="3048000" y="5029200"/>
              <a:ext cx="3048000" cy="1031875"/>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063" name="AutoShape 48"/>
            <p:cNvSpPr>
              <a:spLocks noChangeArrowheads="1"/>
            </p:cNvSpPr>
            <p:nvPr/>
          </p:nvSpPr>
          <p:spPr bwMode="auto">
            <a:xfrm>
              <a:off x="3352800" y="5410200"/>
              <a:ext cx="914400" cy="381000"/>
            </a:xfrm>
            <a:prstGeom prst="roundRect">
              <a:avLst>
                <a:gd name="adj" fmla="val 16667"/>
              </a:avLst>
            </a:prstGeom>
            <a:solidFill>
              <a:srgbClr val="C00000"/>
            </a:solidFill>
            <a:ln>
              <a:noFill/>
            </a:ln>
            <a:effectLst/>
          </p:spPr>
          <p:txBody>
            <a:bodyPr wrap="none" anchor="ctr"/>
            <a:lstStyle/>
            <a:p>
              <a:pPr eaLnBrk="1" hangingPunct="1"/>
              <a:r>
                <a:rPr lang="zh-CN" altLang="en-US" sz="1100" b="1">
                  <a:solidFill>
                    <a:schemeClr val="bg1"/>
                  </a:solidFill>
                  <a:latin typeface="微软雅黑 Light" panose="020B0502040204020203" pitchFamily="34" charset="-122"/>
                  <a:ea typeface="微软雅黑 Light" panose="020B0502040204020203" pitchFamily="34" charset="-122"/>
                </a:rPr>
                <a:t>产品</a:t>
              </a:r>
              <a:r>
                <a:rPr lang="en-US" altLang="zh-CN" sz="1100" b="1">
                  <a:solidFill>
                    <a:schemeClr val="bg1"/>
                  </a:solidFill>
                  <a:latin typeface="微软雅黑 Light" panose="020B0502040204020203" pitchFamily="34" charset="-122"/>
                  <a:ea typeface="微软雅黑 Light" panose="020B0502040204020203" pitchFamily="34" charset="-122"/>
                </a:rPr>
                <a:t>BOM</a:t>
              </a:r>
              <a:r>
                <a:rPr lang="zh-CN" altLang="en-US" sz="1100" b="1">
                  <a:solidFill>
                    <a:schemeClr val="bg1"/>
                  </a:solidFill>
                  <a:latin typeface="微软雅黑 Light" panose="020B0502040204020203" pitchFamily="34" charset="-122"/>
                  <a:ea typeface="微软雅黑 Light" panose="020B0502040204020203" pitchFamily="34" charset="-122"/>
                </a:rPr>
                <a:t>管理</a:t>
              </a:r>
              <a:endParaRPr lang="zh-CN" altLang="en-US" sz="1100" b="1">
                <a:solidFill>
                  <a:schemeClr val="bg1"/>
                </a:solidFill>
                <a:latin typeface="微软雅黑 Light" panose="020B0502040204020203" pitchFamily="34" charset="-122"/>
                <a:ea typeface="微软雅黑 Light" panose="020B0502040204020203" pitchFamily="34" charset="-122"/>
              </a:endParaRPr>
            </a:p>
          </p:txBody>
        </p:sp>
        <p:sp>
          <p:nvSpPr>
            <p:cNvPr id="1050064" name="Text Box 22"/>
            <p:cNvSpPr txBox="1">
              <a:spLocks noChangeArrowheads="1"/>
            </p:cNvSpPr>
            <p:nvPr/>
          </p:nvSpPr>
          <p:spPr bwMode="auto">
            <a:xfrm>
              <a:off x="3898900" y="5054600"/>
              <a:ext cx="1206500" cy="287064"/>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微软雅黑 Light" panose="020B0502040204020203" pitchFamily="34" charset="-122"/>
                  <a:ea typeface="微软雅黑 Light" panose="020B0502040204020203" pitchFamily="34" charset="-122"/>
                </a:rPr>
                <a:t>产品管理平台</a:t>
              </a:r>
              <a:endParaRPr lang="zh-CN" altLang="en-US" sz="1600" b="1">
                <a:latin typeface="微软雅黑 Light" panose="020B0502040204020203" pitchFamily="34" charset="-122"/>
                <a:ea typeface="微软雅黑 Light" panose="020B0502040204020203" pitchFamily="34" charset="-122"/>
              </a:endParaRPr>
            </a:p>
          </p:txBody>
        </p:sp>
        <p:sp>
          <p:nvSpPr>
            <p:cNvPr id="1050065" name="Text Box 50"/>
            <p:cNvSpPr txBox="1">
              <a:spLocks noChangeArrowheads="1"/>
            </p:cNvSpPr>
            <p:nvPr/>
          </p:nvSpPr>
          <p:spPr bwMode="auto">
            <a:xfrm>
              <a:off x="2819400" y="4800600"/>
              <a:ext cx="599454" cy="217524"/>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产品配置</a:t>
              </a:r>
              <a:endParaRPr lang="zh-CN" altLang="en-US" sz="1100">
                <a:latin typeface="微软雅黑 Light" panose="020B0502040204020203" pitchFamily="34" charset="-122"/>
                <a:ea typeface="微软雅黑 Light" panose="020B0502040204020203" pitchFamily="34" charset="-122"/>
              </a:endParaRPr>
            </a:p>
          </p:txBody>
        </p:sp>
        <p:sp>
          <p:nvSpPr>
            <p:cNvPr id="1050066" name="AutoShape 51"/>
            <p:cNvSpPr>
              <a:spLocks noChangeArrowheads="1"/>
            </p:cNvSpPr>
            <p:nvPr/>
          </p:nvSpPr>
          <p:spPr bwMode="auto">
            <a:xfrm>
              <a:off x="4800600" y="5410200"/>
              <a:ext cx="914400" cy="381000"/>
            </a:xfrm>
            <a:prstGeom prst="roundRect">
              <a:avLst>
                <a:gd name="adj" fmla="val 16667"/>
              </a:avLst>
            </a:prstGeom>
            <a:solidFill>
              <a:srgbClr val="C00000"/>
            </a:solidFill>
            <a:ln>
              <a:noFill/>
            </a:ln>
            <a:effectLst/>
          </p:spPr>
          <p:txBody>
            <a:bodyPr wrap="none" anchor="ctr"/>
            <a:lstStyle/>
            <a:p>
              <a:pPr eaLnBrk="1" hangingPunct="1"/>
              <a:r>
                <a:rPr lang="zh-CN" altLang="en-US" sz="1100" b="1">
                  <a:solidFill>
                    <a:schemeClr val="bg1"/>
                  </a:solidFill>
                  <a:latin typeface="微软雅黑 Light" panose="020B0502040204020203" pitchFamily="34" charset="-122"/>
                  <a:ea typeface="微软雅黑 Light" panose="020B0502040204020203" pitchFamily="34" charset="-122"/>
                </a:rPr>
                <a:t>产品更改管理</a:t>
              </a:r>
              <a:endParaRPr lang="zh-CN" altLang="en-US" sz="1100" b="1">
                <a:solidFill>
                  <a:schemeClr val="bg1"/>
                </a:solidFill>
                <a:latin typeface="微软雅黑 Light" panose="020B0502040204020203" pitchFamily="34" charset="-122"/>
                <a:ea typeface="微软雅黑 Light" panose="020B0502040204020203" pitchFamily="34" charset="-122"/>
              </a:endParaRPr>
            </a:p>
          </p:txBody>
        </p:sp>
        <p:sp>
          <p:nvSpPr>
            <p:cNvPr id="1050067" name="AutoShape 52"/>
            <p:cNvSpPr>
              <a:spLocks noChangeArrowheads="1"/>
            </p:cNvSpPr>
            <p:nvPr/>
          </p:nvSpPr>
          <p:spPr bwMode="auto">
            <a:xfrm>
              <a:off x="3505200" y="4724400"/>
              <a:ext cx="304800" cy="381000"/>
            </a:xfrm>
            <a:prstGeom prst="down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068" name="Text Box 53"/>
            <p:cNvSpPr txBox="1">
              <a:spLocks noChangeArrowheads="1"/>
            </p:cNvSpPr>
            <p:nvPr/>
          </p:nvSpPr>
          <p:spPr bwMode="auto">
            <a:xfrm>
              <a:off x="5705475" y="4800600"/>
              <a:ext cx="811480" cy="217524"/>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产品更改请求</a:t>
              </a:r>
              <a:endParaRPr lang="zh-CN" altLang="en-US" sz="1100">
                <a:latin typeface="微软雅黑 Light" panose="020B0502040204020203" pitchFamily="34" charset="-122"/>
                <a:ea typeface="微软雅黑 Light" panose="020B0502040204020203" pitchFamily="34" charset="-122"/>
              </a:endParaRPr>
            </a:p>
          </p:txBody>
        </p:sp>
        <p:sp>
          <p:nvSpPr>
            <p:cNvPr id="1050069" name="AutoShape 54"/>
            <p:cNvSpPr>
              <a:spLocks noChangeArrowheads="1"/>
            </p:cNvSpPr>
            <p:nvPr/>
          </p:nvSpPr>
          <p:spPr bwMode="auto">
            <a:xfrm>
              <a:off x="5486400" y="4724400"/>
              <a:ext cx="304800" cy="381000"/>
            </a:xfrm>
            <a:prstGeom prst="up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grpSp>
      <p:grpSp>
        <p:nvGrpSpPr>
          <p:cNvPr id="246" name="Group 27"/>
          <p:cNvGrpSpPr/>
          <p:nvPr/>
        </p:nvGrpSpPr>
        <p:grpSpPr bwMode="auto">
          <a:xfrm>
            <a:off x="9504399" y="64794"/>
            <a:ext cx="1761802" cy="828256"/>
            <a:chOff x="864" y="1824"/>
            <a:chExt cx="3696" cy="1864"/>
          </a:xfrm>
        </p:grpSpPr>
        <p:sp>
          <p:nvSpPr>
            <p:cNvPr id="1050070"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071"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072"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073"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074"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75"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产品配置管理平台的应用功能要求和主要建设思路</a:t>
            </a:r>
            <a:endParaRPr lang="en-US" altLang="zh-CN" sz="2400" dirty="0">
              <a:solidFill>
                <a:schemeClr val="bg1"/>
              </a:solidFill>
            </a:endParaRPr>
          </a:p>
        </p:txBody>
      </p:sp>
      <p:graphicFrame>
        <p:nvGraphicFramePr>
          <p:cNvPr id="4194306" name="Group 3"/>
          <p:cNvGraphicFramePr>
            <a:graphicFrameLocks noGrp="1"/>
          </p:cNvGraphicFramePr>
          <p:nvPr/>
        </p:nvGraphicFramePr>
        <p:xfrm>
          <a:off x="457200" y="1142999"/>
          <a:ext cx="11333408" cy="5537764"/>
        </p:xfrm>
        <a:graphic>
          <a:graphicData uri="http://schemas.openxmlformats.org/drawingml/2006/table">
            <a:tbl>
              <a:tblPr/>
              <a:tblGrid>
                <a:gridCol w="1364207"/>
                <a:gridCol w="2853624"/>
                <a:gridCol w="5436554"/>
                <a:gridCol w="1679023"/>
              </a:tblGrid>
              <a:tr h="559454">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r>
              <a:tr h="767404">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产品规格</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特征族</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特征值</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产品所有规格信息的集中统一管理，采用特征族</a:t>
                      </a:r>
                      <a:r>
                        <a:rPr kumimoji="0" lang="en-US" altLang="zh-CN"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特征值的形式，包括所有面向销售以及不面向销售的产品规格；特征族和特征值均提供相应的编码管理</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6740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色标</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色系</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对颜色信息的管理可以并入产品规格的特征族</a:t>
                      </a:r>
                      <a:r>
                        <a:rPr kumimoji="0" lang="en-US" altLang="zh-CN"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特征值体系中，也可以单独管理；色系一般区分为内饰色系和外饰色系；色系和色标均有对应的编码管理</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42134">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产品定义</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产品层次结构定义</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对应于不同的技术以及市场规格需求，将产品区分为不同的类型，再逐步细化，直到确定的单车，形成层次化的产品定义体系</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53943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车型规格清单</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为产品定义结构的各个层次，如车型、特征包、整车物料等，定义及维护各自的产品规格清单，一般下层会继承上层的规格清单，并继续扩展</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6740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有效期管理</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随着市场需求的发展变化以及产品技术性能的演进，特定产品的规格清单可能会进行调整，考虑到生产制造的相关需求，特定规格的新增或取消需要有效期管理的机制，以配合相应零件的引入、消耗等业务处理</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539437">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基础应用</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用户管理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具有访问产品配置管理平台资格的用户的创建、维护、激活以及删除等功能</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55090">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系统接口</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a:t>
                      </a:r>
                      <a:r>
                        <a:rPr kumimoji="0" lang="en-US" altLang="zh-CN"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管理平台集成</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产品更改管理平台集成</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en-US" altLang="zh-CN"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ERP</a:t>
                      </a:r>
                      <a:r>
                        <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及营销管理平台集成</a:t>
                      </a:r>
                      <a:endParaRPr kumimoji="0" lang="zh-CN" altLang="en-US" sz="12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248" name="Group 27"/>
          <p:cNvGrpSpPr/>
          <p:nvPr/>
        </p:nvGrpSpPr>
        <p:grpSpPr bwMode="auto">
          <a:xfrm>
            <a:off x="9504399" y="64794"/>
            <a:ext cx="1761802" cy="828256"/>
            <a:chOff x="864" y="1824"/>
            <a:chExt cx="3696" cy="1864"/>
          </a:xfrm>
        </p:grpSpPr>
        <p:sp>
          <p:nvSpPr>
            <p:cNvPr id="1050076"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077"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078"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079"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080"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81"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产品配置管理平台的系统建设关键设计思路</a:t>
            </a:r>
            <a:endParaRPr lang="en-US" altLang="zh-CN" sz="2400" dirty="0">
              <a:solidFill>
                <a:schemeClr val="bg1"/>
              </a:solidFill>
            </a:endParaRPr>
          </a:p>
        </p:txBody>
      </p:sp>
      <p:grpSp>
        <p:nvGrpSpPr>
          <p:cNvPr id="250" name="组合 23"/>
          <p:cNvGrpSpPr/>
          <p:nvPr/>
        </p:nvGrpSpPr>
        <p:grpSpPr>
          <a:xfrm>
            <a:off x="534469" y="1275007"/>
            <a:ext cx="11120907" cy="5215943"/>
            <a:chOff x="457200" y="1600200"/>
            <a:chExt cx="8216900" cy="4800600"/>
          </a:xfrm>
        </p:grpSpPr>
        <p:sp>
          <p:nvSpPr>
            <p:cNvPr id="1050082" name="Rectangle 3"/>
            <p:cNvSpPr>
              <a:spLocks noChangeArrowheads="1"/>
            </p:cNvSpPr>
            <p:nvPr/>
          </p:nvSpPr>
          <p:spPr bwMode="auto">
            <a:xfrm>
              <a:off x="4959350" y="1600200"/>
              <a:ext cx="3668713"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083" name="Rectangle 4"/>
            <p:cNvSpPr>
              <a:spLocks noChangeArrowheads="1"/>
            </p:cNvSpPr>
            <p:nvPr/>
          </p:nvSpPr>
          <p:spPr bwMode="auto">
            <a:xfrm>
              <a:off x="457200" y="1600200"/>
              <a:ext cx="3873500"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084" name="Rectangle 5"/>
            <p:cNvSpPr>
              <a:spLocks noChangeArrowheads="1"/>
            </p:cNvSpPr>
            <p:nvPr/>
          </p:nvSpPr>
          <p:spPr bwMode="auto">
            <a:xfrm>
              <a:off x="4959350" y="1600200"/>
              <a:ext cx="3668713" cy="438825"/>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085" name="Rectangle 6"/>
            <p:cNvSpPr>
              <a:spLocks noChangeArrowheads="1"/>
            </p:cNvSpPr>
            <p:nvPr/>
          </p:nvSpPr>
          <p:spPr bwMode="auto">
            <a:xfrm>
              <a:off x="457200" y="1600200"/>
              <a:ext cx="3873500" cy="436563"/>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086"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087" name="Rectangle 8"/>
            <p:cNvSpPr>
              <a:spLocks noChangeArrowheads="1"/>
            </p:cNvSpPr>
            <p:nvPr/>
          </p:nvSpPr>
          <p:spPr bwMode="auto">
            <a:xfrm>
              <a:off x="4959350" y="2046288"/>
              <a:ext cx="3714750" cy="4125912"/>
            </a:xfrm>
            <a:prstGeom prst="rect">
              <a:avLst/>
            </a:prstGeom>
            <a:noFill/>
            <a:ln>
              <a:noFill/>
            </a:ln>
            <a:effectLst/>
          </p:spPr>
          <p:txBody>
            <a:bodyPr/>
            <a:lstStyle>
              <a:lvl1pPr marL="186055" indent="-186055" algn="l" defTabSz="739775">
                <a:defRPr>
                  <a:solidFill>
                    <a:schemeClr val="tx1"/>
                  </a:solidFill>
                  <a:latin typeface="Arial" panose="020B0604020202020204" pitchFamily="34" charset="0"/>
                  <a:ea typeface="宋体" panose="02010600030101010101" pitchFamily="2" charset="-122"/>
                </a:defRPr>
              </a:lvl1pPr>
              <a:lvl2pPr marL="542925" indent="-167005" algn="l" defTabSz="739775">
                <a:defRPr>
                  <a:solidFill>
                    <a:schemeClr val="tx1"/>
                  </a:solidFill>
                  <a:latin typeface="Arial" panose="020B0604020202020204" pitchFamily="34" charset="0"/>
                  <a:ea typeface="宋体" panose="02010600030101010101" pitchFamily="2" charset="-122"/>
                </a:defRPr>
              </a:lvl2pPr>
              <a:lvl3pPr marL="854075" indent="-120650" algn="l" defTabSz="739775">
                <a:defRPr>
                  <a:solidFill>
                    <a:schemeClr val="tx1"/>
                  </a:solidFill>
                  <a:latin typeface="Arial" panose="020B0604020202020204" pitchFamily="34" charset="0"/>
                  <a:ea typeface="宋体" panose="02010600030101010101" pitchFamily="2" charset="-122"/>
                </a:defRPr>
              </a:lvl3pPr>
              <a:lvl4pPr marL="1208405" indent="-163830" algn="l" defTabSz="739775">
                <a:defRPr>
                  <a:solidFill>
                    <a:schemeClr val="tx1"/>
                  </a:solidFill>
                  <a:latin typeface="Arial" panose="020B0604020202020204" pitchFamily="34" charset="0"/>
                  <a:ea typeface="宋体" panose="02010600030101010101" pitchFamily="2" charset="-122"/>
                </a:defRPr>
              </a:lvl4pPr>
              <a:lvl5pPr marL="1602105" indent="-203200" algn="l" defTabSz="739775">
                <a:defRPr>
                  <a:solidFill>
                    <a:schemeClr val="tx1"/>
                  </a:solidFill>
                  <a:latin typeface="Arial" panose="020B0604020202020204" pitchFamily="34" charset="0"/>
                  <a:ea typeface="宋体" panose="02010600030101010101" pitchFamily="2" charset="-122"/>
                </a:defRPr>
              </a:lvl5pPr>
              <a:lvl6pPr marL="20593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165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9737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309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需要充分考虑行业现状与市场的通用的产品分类方法，将产品划分为满足各个细分市场需求的不同类型</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销售车型</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，并进一步增加规格，从而细化到具体的整车；</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基于产品规格库中，为特定类型的产品定义不同规格之间的逻辑关系，考虑绑定</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排斥</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基本</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必选等各种业务上常见的关系类型，在为特定车型维护规格清单时，应根据此类规则自动添加</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过滤某些规格，防止业务错误的产生；</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产品规格库中管理全部的产品规格，并发放到销售配置工具中，在销售配置工具中区分面向销售的产品规格与其它产品规格，并指定面向销售的产品规格的价格信息</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考虑在销售配置管理工具中设定规格包，包括多个产品技术规格，以方便用户选择</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销售配置工具需要具备产品规格完备性检查功能</a:t>
              </a:r>
              <a:endParaRPr lang="zh-CN" altLang="en-US" sz="1600" dirty="0">
                <a:solidFill>
                  <a:srgbClr val="000000"/>
                </a:solidFill>
                <a:latin typeface="微软雅黑 Light" panose="020B0502040204020203" pitchFamily="34" charset="-122"/>
                <a:ea typeface="微软雅黑 Light" panose="020B0502040204020203" pitchFamily="34" charset="-122"/>
              </a:endParaRPr>
            </a:p>
          </p:txBody>
        </p:sp>
        <p:sp>
          <p:nvSpPr>
            <p:cNvPr id="1050088" name="Rectangle 11"/>
            <p:cNvSpPr>
              <a:spLocks noChangeArrowheads="1"/>
            </p:cNvSpPr>
            <p:nvPr/>
          </p:nvSpPr>
          <p:spPr bwMode="auto">
            <a:xfrm>
              <a:off x="457200" y="2036763"/>
              <a:ext cx="3810000" cy="42878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产品层次结构划分：</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将产品划分为多个层次结构，有利于面向不同细分市场、不同产品类别的车型定义及管理</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产品规格清单管理：</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在管理特定产品</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车型</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整车物料的规格清单时，需要注意某些规格清单之间存在着兼容</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绑定</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排斥的逻辑关系；</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en-US" altLang="zh-CN"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销售配置的数据需求：</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产品规格库是企业内产品规格的完整库，但主要面向客户的销售配置不需要体现产品规格库的全部内容；</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需要各类别的产品规格相应的价格信息</a:t>
              </a:r>
              <a:endParaRPr lang="zh-CN" altLang="en-US" sz="1600" dirty="0">
                <a:solidFill>
                  <a:srgbClr val="000000"/>
                </a:solidFill>
                <a:latin typeface="微软雅黑 Light" panose="020B0502040204020203" pitchFamily="34" charset="-122"/>
                <a:ea typeface="微软雅黑 Light" panose="020B0502040204020203" pitchFamily="34" charset="-122"/>
              </a:endParaRPr>
            </a:p>
          </p:txBody>
        </p:sp>
        <p:sp>
          <p:nvSpPr>
            <p:cNvPr id="1050089" name="Rectangle 19"/>
            <p:cNvSpPr>
              <a:spLocks noChangeArrowheads="1"/>
            </p:cNvSpPr>
            <p:nvPr/>
          </p:nvSpPr>
          <p:spPr bwMode="auto">
            <a:xfrm>
              <a:off x="799769" y="1601788"/>
              <a:ext cx="3268681" cy="434975"/>
            </a:xfrm>
            <a:prstGeom prst="rect">
              <a:avLst/>
            </a:prstGeom>
            <a:noFill/>
            <a:ln>
              <a:noFill/>
            </a:ln>
            <a:effectLst/>
          </p:spPr>
          <p:txBody>
            <a:bodyPr wrap="none" lIns="64008" tIns="64008" rIns="64008" bIns="64008" anchor="ctr"/>
            <a:lstStyle/>
            <a:p>
              <a:pPr algn="ctr">
                <a:spcBef>
                  <a:spcPct val="50000"/>
                </a:spcBef>
              </a:pPr>
              <a:r>
                <a:rPr lang="zh-CN" altLang="en-US" sz="2000" b="1" dirty="0">
                  <a:solidFill>
                    <a:schemeClr val="bg1"/>
                  </a:solidFill>
                  <a:latin typeface="Times New Roman" panose="02020603050405020304" pitchFamily="18" charset="0"/>
                </a:rPr>
                <a:t>实施考虑</a:t>
              </a:r>
              <a:endParaRPr lang="zh-CN" altLang="en-US" sz="2000" b="1" dirty="0">
                <a:solidFill>
                  <a:schemeClr val="bg1"/>
                </a:solidFill>
                <a:latin typeface="Times New Roman" panose="02020603050405020304" pitchFamily="18" charset="0"/>
              </a:endParaRPr>
            </a:p>
          </p:txBody>
        </p:sp>
        <p:sp>
          <p:nvSpPr>
            <p:cNvPr id="1050090" name="Rectangle 20"/>
            <p:cNvSpPr>
              <a:spLocks noChangeArrowheads="1"/>
            </p:cNvSpPr>
            <p:nvPr/>
          </p:nvSpPr>
          <p:spPr bwMode="auto">
            <a:xfrm>
              <a:off x="5808663" y="1611313"/>
              <a:ext cx="2054225" cy="304800"/>
            </a:xfrm>
            <a:prstGeom prst="rect">
              <a:avLst/>
            </a:prstGeom>
            <a:noFill/>
            <a:ln>
              <a:noFill/>
            </a:ln>
            <a:effectLst/>
          </p:spPr>
          <p:txBody>
            <a:bodyPr wrap="none" lIns="64008" tIns="64008" rIns="64008" bIns="64008" anchor="ctr"/>
            <a:lstStyle/>
            <a:p>
              <a:pPr algn="ctr">
                <a:spcBef>
                  <a:spcPct val="50000"/>
                </a:spcBef>
              </a:pPr>
              <a:r>
                <a:rPr lang="zh-CN" altLang="en-US" sz="2000" b="1" dirty="0">
                  <a:solidFill>
                    <a:schemeClr val="bg1"/>
                  </a:solidFill>
                  <a:latin typeface="Times New Roman" panose="02020603050405020304" pitchFamily="18" charset="0"/>
                </a:rPr>
                <a:t>设计思路</a:t>
              </a:r>
              <a:endParaRPr lang="zh-CN" altLang="en-US" sz="2000" b="1" dirty="0">
                <a:solidFill>
                  <a:schemeClr val="bg1"/>
                </a:solidFill>
                <a:latin typeface="Times New Roman" panose="02020603050405020304" pitchFamily="18" charset="0"/>
              </a:endParaRPr>
            </a:p>
          </p:txBody>
        </p:sp>
      </p:grpSp>
      <p:grpSp>
        <p:nvGrpSpPr>
          <p:cNvPr id="251" name="Group 27"/>
          <p:cNvGrpSpPr/>
          <p:nvPr/>
        </p:nvGrpSpPr>
        <p:grpSpPr bwMode="auto">
          <a:xfrm>
            <a:off x="9504399" y="64794"/>
            <a:ext cx="1761802" cy="828256"/>
            <a:chOff x="864" y="1824"/>
            <a:chExt cx="3696" cy="1864"/>
          </a:xfrm>
        </p:grpSpPr>
        <p:sp>
          <p:nvSpPr>
            <p:cNvPr id="1050091"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092"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093"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09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095"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96"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a:t>
            </a:r>
            <a:r>
              <a:rPr lang="en-US" altLang="zh-CN" sz="2400" dirty="0">
                <a:solidFill>
                  <a:schemeClr val="bg1"/>
                </a:solidFill>
              </a:rPr>
              <a:t>BOM</a:t>
            </a:r>
            <a:r>
              <a:rPr lang="zh-CN" altLang="en-US" sz="2400" dirty="0">
                <a:solidFill>
                  <a:schemeClr val="bg1"/>
                </a:solidFill>
              </a:rPr>
              <a:t>管理：企业级的产品</a:t>
            </a:r>
            <a:r>
              <a:rPr lang="en-US" altLang="zh-CN" sz="2400" dirty="0">
                <a:solidFill>
                  <a:schemeClr val="bg1"/>
                </a:solidFill>
              </a:rPr>
              <a:t>BOM</a:t>
            </a:r>
            <a:r>
              <a:rPr lang="zh-CN" altLang="en-US" sz="2400" dirty="0">
                <a:solidFill>
                  <a:schemeClr val="bg1"/>
                </a:solidFill>
              </a:rPr>
              <a:t>维护、查询、发布平台</a:t>
            </a:r>
            <a:endParaRPr lang="en-US" altLang="zh-CN" sz="2400" dirty="0">
              <a:solidFill>
                <a:schemeClr val="bg1"/>
              </a:solidFill>
            </a:endParaRPr>
          </a:p>
        </p:txBody>
      </p:sp>
      <p:grpSp>
        <p:nvGrpSpPr>
          <p:cNvPr id="253" name="组合 104"/>
          <p:cNvGrpSpPr/>
          <p:nvPr/>
        </p:nvGrpSpPr>
        <p:grpSpPr>
          <a:xfrm>
            <a:off x="473541" y="1312863"/>
            <a:ext cx="11156077" cy="5197407"/>
            <a:chOff x="325438" y="1312863"/>
            <a:chExt cx="8442325" cy="4929187"/>
          </a:xfrm>
        </p:grpSpPr>
        <p:sp>
          <p:nvSpPr>
            <p:cNvPr id="1050097" name="Freeform 2"/>
            <p:cNvSpPr/>
            <p:nvPr/>
          </p:nvSpPr>
          <p:spPr bwMode="auto">
            <a:xfrm>
              <a:off x="5186363" y="3644900"/>
              <a:ext cx="3544887" cy="2581275"/>
            </a:xfrm>
            <a:custGeom>
              <a:avLst/>
              <a:gdLst>
                <a:gd name="T0" fmla="*/ 0 w 2233"/>
                <a:gd name="T1" fmla="*/ 1626 h 1626"/>
                <a:gd name="T2" fmla="*/ 2233 w 2233"/>
                <a:gd name="T3" fmla="*/ 1626 h 1626"/>
                <a:gd name="T4" fmla="*/ 2233 w 2233"/>
                <a:gd name="T5" fmla="*/ 0 h 1626"/>
                <a:gd name="T6" fmla="*/ 1436 w 2233"/>
                <a:gd name="T7" fmla="*/ 0 h 1626"/>
                <a:gd name="T8" fmla="*/ 1436 w 2233"/>
                <a:gd name="T9" fmla="*/ 781 h 1626"/>
                <a:gd name="T10" fmla="*/ 0 w 2233"/>
                <a:gd name="T11" fmla="*/ 781 h 1626"/>
                <a:gd name="T12" fmla="*/ 0 w 2233"/>
                <a:gd name="T13" fmla="*/ 1626 h 1626"/>
              </a:gdLst>
              <a:ahLst/>
              <a:cxnLst>
                <a:cxn ang="0">
                  <a:pos x="T0" y="T1"/>
                </a:cxn>
                <a:cxn ang="0">
                  <a:pos x="T2" y="T3"/>
                </a:cxn>
                <a:cxn ang="0">
                  <a:pos x="T4" y="T5"/>
                </a:cxn>
                <a:cxn ang="0">
                  <a:pos x="T6" y="T7"/>
                </a:cxn>
                <a:cxn ang="0">
                  <a:pos x="T8" y="T9"/>
                </a:cxn>
                <a:cxn ang="0">
                  <a:pos x="T10" y="T11"/>
                </a:cxn>
                <a:cxn ang="0">
                  <a:pos x="T12" y="T13"/>
                </a:cxn>
              </a:cxnLst>
              <a:rect l="0" t="0" r="r" b="b"/>
              <a:pathLst>
                <a:path w="2233" h="1626">
                  <a:moveTo>
                    <a:pt x="0" y="1626"/>
                  </a:moveTo>
                  <a:lnTo>
                    <a:pt x="2233" y="1626"/>
                  </a:lnTo>
                  <a:lnTo>
                    <a:pt x="2233" y="0"/>
                  </a:lnTo>
                  <a:lnTo>
                    <a:pt x="1436" y="0"/>
                  </a:lnTo>
                  <a:lnTo>
                    <a:pt x="1436" y="781"/>
                  </a:lnTo>
                  <a:lnTo>
                    <a:pt x="0" y="781"/>
                  </a:lnTo>
                  <a:lnTo>
                    <a:pt x="0" y="1626"/>
                  </a:lnTo>
                  <a:close/>
                </a:path>
              </a:pathLst>
            </a:custGeom>
            <a:solidFill>
              <a:srgbClr val="E8FFB5">
                <a:alpha val="33000"/>
              </a:srgbClr>
            </a:solidFill>
            <a:ln w="12700" cap="flat" cmpd="sng">
              <a:solidFill>
                <a:schemeClr val="accent2"/>
              </a:solidFill>
              <a:prstDash val="solid"/>
              <a:round/>
            </a:ln>
            <a:effectLst/>
          </p:spPr>
          <p:txBody>
            <a:bodyPr lIns="40374" tIns="18843" rIns="40374" bIns="18843"/>
            <a:lstStyle/>
            <a:p>
              <a:pPr algn="ctr"/>
              <a:endParaRPr lang="zh-CN" altLang="en-US"/>
            </a:p>
          </p:txBody>
        </p:sp>
        <p:sp>
          <p:nvSpPr>
            <p:cNvPr id="1050098" name="Rectangle 3"/>
            <p:cNvSpPr>
              <a:spLocks noChangeArrowheads="1"/>
            </p:cNvSpPr>
            <p:nvPr/>
          </p:nvSpPr>
          <p:spPr bwMode="auto">
            <a:xfrm>
              <a:off x="7467600" y="1325563"/>
              <a:ext cx="1258888" cy="2227262"/>
            </a:xfrm>
            <a:prstGeom prst="rect">
              <a:avLst/>
            </a:prstGeom>
            <a:solidFill>
              <a:srgbClr val="E8FFB5">
                <a:alpha val="33000"/>
              </a:srgbClr>
            </a:solidFill>
            <a:ln w="12700" algn="ctr">
              <a:solidFill>
                <a:schemeClr val="accent2"/>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r>
                <a:rPr kumimoji="1" lang="en-US" altLang="ko-KR" sz="700" b="1">
                  <a:solidFill>
                    <a:srgbClr val="000000"/>
                  </a:solidFill>
                  <a:ea typeface="HY헤드라인M" pitchFamily="18" charset="-127"/>
                </a:rPr>
                <a:t>a</a:t>
              </a:r>
              <a:endParaRPr kumimoji="1" lang="en-US" altLang="ko-KR" sz="700" b="1">
                <a:solidFill>
                  <a:srgbClr val="000000"/>
                </a:solidFill>
                <a:ea typeface="HY헤드라인M" pitchFamily="18" charset="-127"/>
              </a:endParaRPr>
            </a:p>
          </p:txBody>
        </p:sp>
        <p:sp>
          <p:nvSpPr>
            <p:cNvPr id="1050099" name="Rectangle 4"/>
            <p:cNvSpPr>
              <a:spLocks noChangeArrowheads="1"/>
            </p:cNvSpPr>
            <p:nvPr/>
          </p:nvSpPr>
          <p:spPr bwMode="auto">
            <a:xfrm>
              <a:off x="3856038" y="4894263"/>
              <a:ext cx="1371600" cy="1335087"/>
            </a:xfrm>
            <a:prstGeom prst="rect">
              <a:avLst/>
            </a:prstGeom>
            <a:solidFill>
              <a:srgbClr val="E8FFB5">
                <a:alpha val="33000"/>
              </a:srgbClr>
            </a:solidFill>
            <a:ln w="12700" algn="ctr">
              <a:solidFill>
                <a:schemeClr val="accent2"/>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endParaRPr kumimoji="1" lang="ko-KR" altLang="en-US" sz="700" b="1">
                <a:solidFill>
                  <a:srgbClr val="000000"/>
                </a:solidFill>
                <a:ea typeface="HY헤드라인M" pitchFamily="18" charset="-127"/>
              </a:endParaRPr>
            </a:p>
          </p:txBody>
        </p:sp>
        <p:sp>
          <p:nvSpPr>
            <p:cNvPr id="1050100" name="Rectangle 5"/>
            <p:cNvSpPr>
              <a:spLocks noChangeArrowheads="1"/>
            </p:cNvSpPr>
            <p:nvPr/>
          </p:nvSpPr>
          <p:spPr bwMode="auto">
            <a:xfrm>
              <a:off x="503238" y="1325563"/>
              <a:ext cx="3719512" cy="1547812"/>
            </a:xfrm>
            <a:prstGeom prst="rect">
              <a:avLst/>
            </a:prstGeom>
            <a:solidFill>
              <a:srgbClr val="E8FFB5">
                <a:alpha val="33000"/>
              </a:srgbClr>
            </a:solidFill>
            <a:ln w="12700" algn="ctr">
              <a:solidFill>
                <a:schemeClr val="accent2"/>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endParaRPr kumimoji="1" lang="ko-KR" altLang="en-US" sz="700" b="1">
                <a:solidFill>
                  <a:srgbClr val="000000"/>
                </a:solidFill>
                <a:ea typeface="HY헤드라인M" pitchFamily="18" charset="-127"/>
              </a:endParaRPr>
            </a:p>
          </p:txBody>
        </p:sp>
        <p:sp>
          <p:nvSpPr>
            <p:cNvPr id="1050101" name="Rectangle 6"/>
            <p:cNvSpPr>
              <a:spLocks noChangeArrowheads="1"/>
            </p:cNvSpPr>
            <p:nvPr/>
          </p:nvSpPr>
          <p:spPr bwMode="auto">
            <a:xfrm>
              <a:off x="490538" y="3030538"/>
              <a:ext cx="2486025" cy="1701800"/>
            </a:xfrm>
            <a:prstGeom prst="rect">
              <a:avLst/>
            </a:prstGeom>
            <a:solidFill>
              <a:srgbClr val="E8FFB5">
                <a:alpha val="33000"/>
              </a:srgbClr>
            </a:solidFill>
            <a:ln w="12700" algn="ctr">
              <a:solidFill>
                <a:schemeClr val="accent2"/>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endParaRPr kumimoji="1" lang="ko-KR" altLang="en-US" sz="700" b="1">
                <a:solidFill>
                  <a:srgbClr val="000000"/>
                </a:solidFill>
                <a:ea typeface="HY헤드라인M" pitchFamily="18" charset="-127"/>
              </a:endParaRPr>
            </a:p>
          </p:txBody>
        </p:sp>
        <p:sp>
          <p:nvSpPr>
            <p:cNvPr id="1050102" name="Rectangle 7"/>
            <p:cNvSpPr>
              <a:spLocks noChangeArrowheads="1"/>
            </p:cNvSpPr>
            <p:nvPr/>
          </p:nvSpPr>
          <p:spPr bwMode="auto">
            <a:xfrm>
              <a:off x="3395663" y="3003550"/>
              <a:ext cx="3562350" cy="1701800"/>
            </a:xfrm>
            <a:prstGeom prst="rect">
              <a:avLst/>
            </a:prstGeom>
            <a:solidFill>
              <a:schemeClr val="accent2"/>
            </a:solidFill>
            <a:ln w="12700" algn="ctr">
              <a:solidFill>
                <a:srgbClr val="FF7C80"/>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endParaRPr kumimoji="1" lang="ko-KR" altLang="en-US" sz="700" b="1">
                <a:solidFill>
                  <a:srgbClr val="000000"/>
                </a:solidFill>
                <a:ea typeface="HY헤드라인M" pitchFamily="18" charset="-127"/>
              </a:endParaRPr>
            </a:p>
          </p:txBody>
        </p:sp>
        <p:sp>
          <p:nvSpPr>
            <p:cNvPr id="1050103" name="AutoShape 8"/>
            <p:cNvSpPr>
              <a:spLocks noChangeArrowheads="1"/>
            </p:cNvSpPr>
            <p:nvPr/>
          </p:nvSpPr>
          <p:spPr bwMode="auto">
            <a:xfrm>
              <a:off x="1911350" y="2263775"/>
              <a:ext cx="863600" cy="431800"/>
            </a:xfrm>
            <a:prstGeom prst="bevel">
              <a:avLst>
                <a:gd name="adj" fmla="val 4023"/>
              </a:avLst>
            </a:prstGeom>
            <a:solidFill>
              <a:srgbClr val="EAEAEA"/>
            </a:solidFill>
            <a:ln>
              <a:noFill/>
            </a:ln>
            <a:effectLst/>
          </p:spPr>
          <p:txBody>
            <a:bodyPr lIns="0" rIns="0" anchor="ctr"/>
            <a:lstStyle/>
            <a:p>
              <a:pPr algn="ctr" eaLnBrk="1" latinLnBrk="1" hangingPunct="1">
                <a:lnSpc>
                  <a:spcPct val="85000"/>
                </a:lnSpc>
              </a:pPr>
              <a:r>
                <a:rPr kumimoji="1" lang="en-US" altLang="ko-KR" sz="1000"/>
                <a:t>Product Spec.</a:t>
              </a:r>
              <a:endParaRPr kumimoji="1" lang="en-US" altLang="ko-KR" sz="1000"/>
            </a:p>
          </p:txBody>
        </p:sp>
        <p:sp>
          <p:nvSpPr>
            <p:cNvPr id="1050104" name="AutoShape 9"/>
            <p:cNvSpPr>
              <a:spLocks noChangeArrowheads="1"/>
            </p:cNvSpPr>
            <p:nvPr/>
          </p:nvSpPr>
          <p:spPr bwMode="auto">
            <a:xfrm>
              <a:off x="1851025" y="3095625"/>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CAD Management</a:t>
              </a:r>
              <a:endParaRPr kumimoji="1" lang="en-US" altLang="ko-KR" sz="1000"/>
            </a:p>
          </p:txBody>
        </p:sp>
        <p:sp>
          <p:nvSpPr>
            <p:cNvPr id="1050105" name="AutoShape 11"/>
            <p:cNvSpPr>
              <a:spLocks noChangeArrowheads="1"/>
            </p:cNvSpPr>
            <p:nvPr/>
          </p:nvSpPr>
          <p:spPr bwMode="auto">
            <a:xfrm>
              <a:off x="685800" y="16779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Portfolio Management</a:t>
              </a:r>
              <a:endParaRPr kumimoji="1" lang="en-US" altLang="ko-KR" sz="1000"/>
            </a:p>
          </p:txBody>
        </p:sp>
        <p:sp>
          <p:nvSpPr>
            <p:cNvPr id="1050106" name="Text Box 12"/>
            <p:cNvSpPr txBox="1">
              <a:spLocks noChangeArrowheads="1"/>
            </p:cNvSpPr>
            <p:nvPr/>
          </p:nvSpPr>
          <p:spPr bwMode="auto">
            <a:xfrm>
              <a:off x="576263" y="1362075"/>
              <a:ext cx="2479675" cy="234950"/>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Planning &amp; Business Control</a:t>
              </a:r>
              <a:endParaRPr lang="en-US" altLang="zh-CN" sz="1100">
                <a:solidFill>
                  <a:schemeClr val="tx2"/>
                </a:solidFill>
              </a:endParaRPr>
            </a:p>
          </p:txBody>
        </p:sp>
        <p:sp>
          <p:nvSpPr>
            <p:cNvPr id="1050107" name="AutoShape 13"/>
            <p:cNvSpPr>
              <a:spLocks noChangeArrowheads="1"/>
            </p:cNvSpPr>
            <p:nvPr/>
          </p:nvSpPr>
          <p:spPr bwMode="auto">
            <a:xfrm>
              <a:off x="3101975" y="2262188"/>
              <a:ext cx="863600" cy="431800"/>
            </a:xfrm>
            <a:prstGeom prst="bevel">
              <a:avLst>
                <a:gd name="adj" fmla="val 4023"/>
              </a:avLst>
            </a:prstGeom>
            <a:solidFill>
              <a:schemeClr val="accent1"/>
            </a:solidFill>
            <a:ln>
              <a:noFill/>
            </a:ln>
            <a:effectLst/>
          </p:spPr>
          <p:txBody>
            <a:bodyPr lIns="0" rIns="0" anchor="ctr"/>
            <a:lstStyle/>
            <a:p>
              <a:pPr algn="ctr" eaLnBrk="1" latinLnBrk="1" hangingPunct="1">
                <a:lnSpc>
                  <a:spcPct val="90000"/>
                </a:lnSpc>
              </a:pPr>
              <a:r>
                <a:rPr kumimoji="1" lang="en-US" altLang="ko-KR" sz="1100" b="1">
                  <a:solidFill>
                    <a:schemeClr val="bg1"/>
                  </a:solidFill>
                </a:rPr>
                <a:t>Early BOM</a:t>
              </a:r>
              <a:endParaRPr kumimoji="1" lang="en-US" altLang="ko-KR" sz="1100" b="1">
                <a:solidFill>
                  <a:schemeClr val="bg1"/>
                </a:solidFill>
              </a:endParaRPr>
            </a:p>
          </p:txBody>
        </p:sp>
        <p:sp>
          <p:nvSpPr>
            <p:cNvPr id="1050108" name="AutoShape 14"/>
            <p:cNvSpPr>
              <a:spLocks noChangeArrowheads="1"/>
            </p:cNvSpPr>
            <p:nvPr/>
          </p:nvSpPr>
          <p:spPr bwMode="auto">
            <a:xfrm>
              <a:off x="4021138" y="5068888"/>
              <a:ext cx="863600" cy="431800"/>
            </a:xfrm>
            <a:prstGeom prst="bevel">
              <a:avLst>
                <a:gd name="adj" fmla="val 4023"/>
              </a:avLst>
            </a:prstGeom>
            <a:solidFill>
              <a:schemeClr val="accent1"/>
            </a:solidFill>
            <a:ln>
              <a:noFill/>
            </a:ln>
            <a:effectLst/>
          </p:spPr>
          <p:txBody>
            <a:bodyPr lIns="0" rIns="0" anchor="ctr"/>
            <a:lstStyle/>
            <a:p>
              <a:pPr algn="ctr" eaLnBrk="1" latinLnBrk="1" hangingPunct="1">
                <a:lnSpc>
                  <a:spcPct val="90000"/>
                </a:lnSpc>
              </a:pPr>
              <a:r>
                <a:rPr kumimoji="1" lang="en-US" altLang="ko-KR" sz="1100" b="1">
                  <a:solidFill>
                    <a:schemeClr val="bg1"/>
                  </a:solidFill>
                </a:rPr>
                <a:t>P-BOM</a:t>
              </a:r>
              <a:endParaRPr kumimoji="1" lang="en-US" altLang="ko-KR" sz="1100" b="1">
                <a:solidFill>
                  <a:schemeClr val="bg1"/>
                </a:solidFill>
              </a:endParaRPr>
            </a:p>
          </p:txBody>
        </p:sp>
        <p:sp>
          <p:nvSpPr>
            <p:cNvPr id="1050109" name="AutoShape 15"/>
            <p:cNvSpPr>
              <a:spLocks noChangeArrowheads="1"/>
            </p:cNvSpPr>
            <p:nvPr/>
          </p:nvSpPr>
          <p:spPr bwMode="auto">
            <a:xfrm>
              <a:off x="7683500" y="3730625"/>
              <a:ext cx="863600" cy="431800"/>
            </a:xfrm>
            <a:prstGeom prst="bevel">
              <a:avLst>
                <a:gd name="adj" fmla="val 4023"/>
              </a:avLst>
            </a:prstGeom>
            <a:solidFill>
              <a:schemeClr val="accent1"/>
            </a:solidFill>
            <a:ln>
              <a:noFill/>
            </a:ln>
            <a:effectLst/>
          </p:spPr>
          <p:txBody>
            <a:bodyPr lIns="0" rIns="0" anchor="ctr"/>
            <a:lstStyle/>
            <a:p>
              <a:pPr algn="ctr" eaLnBrk="1" latinLnBrk="1" hangingPunct="1">
                <a:lnSpc>
                  <a:spcPct val="90000"/>
                </a:lnSpc>
              </a:pPr>
              <a:r>
                <a:rPr kumimoji="1" lang="en-US" altLang="ko-KR" sz="1100" b="1">
                  <a:solidFill>
                    <a:schemeClr val="bg1"/>
                  </a:solidFill>
                </a:rPr>
                <a:t>CKD BOM</a:t>
              </a:r>
              <a:endParaRPr kumimoji="1" lang="en-US" altLang="ko-KR" sz="1100" b="1">
                <a:solidFill>
                  <a:schemeClr val="bg1"/>
                </a:solidFill>
              </a:endParaRPr>
            </a:p>
          </p:txBody>
        </p:sp>
        <p:sp>
          <p:nvSpPr>
            <p:cNvPr id="1050110" name="AutoShape 16"/>
            <p:cNvSpPr>
              <a:spLocks noChangeArrowheads="1"/>
            </p:cNvSpPr>
            <p:nvPr/>
          </p:nvSpPr>
          <p:spPr bwMode="auto">
            <a:xfrm>
              <a:off x="7683500" y="2979738"/>
              <a:ext cx="863600" cy="431800"/>
            </a:xfrm>
            <a:prstGeom prst="bevel">
              <a:avLst>
                <a:gd name="adj" fmla="val 4023"/>
              </a:avLst>
            </a:prstGeom>
            <a:solidFill>
              <a:schemeClr val="accent1"/>
            </a:solidFill>
            <a:ln>
              <a:noFill/>
            </a:ln>
            <a:effectLst/>
          </p:spPr>
          <p:txBody>
            <a:bodyPr lIns="0" rIns="0" anchor="ctr"/>
            <a:lstStyle/>
            <a:p>
              <a:pPr algn="ctr" eaLnBrk="1" latinLnBrk="1" hangingPunct="1">
                <a:lnSpc>
                  <a:spcPct val="90000"/>
                </a:lnSpc>
              </a:pPr>
              <a:r>
                <a:rPr kumimoji="1" lang="en-US" altLang="ko-KR" sz="1100" b="1">
                  <a:solidFill>
                    <a:schemeClr val="bg1"/>
                  </a:solidFill>
                </a:rPr>
                <a:t>AS BOM</a:t>
              </a:r>
              <a:endParaRPr kumimoji="1" lang="en-US" altLang="ko-KR" sz="1100" b="1">
                <a:solidFill>
                  <a:schemeClr val="bg1"/>
                </a:solidFill>
              </a:endParaRPr>
            </a:p>
          </p:txBody>
        </p:sp>
        <p:sp>
          <p:nvSpPr>
            <p:cNvPr id="1050111" name="AutoShape 17"/>
            <p:cNvSpPr>
              <a:spLocks noChangeArrowheads="1"/>
            </p:cNvSpPr>
            <p:nvPr/>
          </p:nvSpPr>
          <p:spPr bwMode="auto">
            <a:xfrm>
              <a:off x="1824038" y="4241800"/>
              <a:ext cx="863600" cy="431800"/>
            </a:xfrm>
            <a:prstGeom prst="bevel">
              <a:avLst>
                <a:gd name="adj" fmla="val 4023"/>
              </a:avLst>
            </a:prstGeom>
            <a:solidFill>
              <a:schemeClr val="accent1"/>
            </a:solidFill>
            <a:ln>
              <a:noFill/>
            </a:ln>
            <a:effectLst/>
          </p:spPr>
          <p:txBody>
            <a:bodyPr lIns="0" rIns="0" anchor="ctr"/>
            <a:lstStyle/>
            <a:p>
              <a:pPr algn="ctr" eaLnBrk="1" latinLnBrk="1" hangingPunct="1">
                <a:lnSpc>
                  <a:spcPct val="90000"/>
                </a:lnSpc>
              </a:pPr>
              <a:r>
                <a:rPr kumimoji="1" lang="en-US" altLang="ko-KR" sz="1100" b="1">
                  <a:solidFill>
                    <a:schemeClr val="bg1"/>
                  </a:solidFill>
                </a:rPr>
                <a:t>Proto BOM</a:t>
              </a:r>
              <a:endParaRPr kumimoji="1" lang="en-US" altLang="ko-KR" sz="1100" b="1">
                <a:solidFill>
                  <a:schemeClr val="bg1"/>
                </a:solidFill>
              </a:endParaRPr>
            </a:p>
          </p:txBody>
        </p:sp>
        <p:sp>
          <p:nvSpPr>
            <p:cNvPr id="1050112" name="AutoShape 18"/>
            <p:cNvSpPr>
              <a:spLocks noChangeArrowheads="1"/>
            </p:cNvSpPr>
            <p:nvPr/>
          </p:nvSpPr>
          <p:spPr bwMode="auto">
            <a:xfrm>
              <a:off x="1824038" y="36972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EC Management</a:t>
              </a:r>
              <a:endParaRPr kumimoji="1" lang="en-US" altLang="ko-KR" sz="1000"/>
            </a:p>
          </p:txBody>
        </p:sp>
        <p:sp>
          <p:nvSpPr>
            <p:cNvPr id="1050113" name="AutoShape 19"/>
            <p:cNvSpPr>
              <a:spLocks noChangeArrowheads="1"/>
            </p:cNvSpPr>
            <p:nvPr/>
          </p:nvSpPr>
          <p:spPr bwMode="auto">
            <a:xfrm>
              <a:off x="1917700" y="1674813"/>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PMS</a:t>
              </a:r>
              <a:endParaRPr kumimoji="1" lang="en-US" altLang="ko-KR" sz="1000"/>
            </a:p>
          </p:txBody>
        </p:sp>
        <p:sp>
          <p:nvSpPr>
            <p:cNvPr id="1050114" name="Rectangle 20"/>
            <p:cNvSpPr>
              <a:spLocks noChangeArrowheads="1"/>
            </p:cNvSpPr>
            <p:nvPr/>
          </p:nvSpPr>
          <p:spPr bwMode="auto">
            <a:xfrm>
              <a:off x="4548188" y="1312863"/>
              <a:ext cx="1258887" cy="1547812"/>
            </a:xfrm>
            <a:prstGeom prst="rect">
              <a:avLst/>
            </a:prstGeom>
            <a:solidFill>
              <a:srgbClr val="E8FFB5">
                <a:alpha val="33000"/>
              </a:srgbClr>
            </a:solidFill>
            <a:ln w="12700" algn="ctr">
              <a:solidFill>
                <a:schemeClr val="accent2"/>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endParaRPr kumimoji="1" lang="ko-KR" altLang="en-US" sz="700" b="1">
                <a:solidFill>
                  <a:srgbClr val="000000"/>
                </a:solidFill>
                <a:ea typeface="HY헤드라인M" pitchFamily="18" charset="-127"/>
              </a:endParaRPr>
            </a:p>
          </p:txBody>
        </p:sp>
        <p:sp>
          <p:nvSpPr>
            <p:cNvPr id="1050115" name="Text Box 21"/>
            <p:cNvSpPr txBox="1">
              <a:spLocks noChangeArrowheads="1"/>
            </p:cNvSpPr>
            <p:nvPr/>
          </p:nvSpPr>
          <p:spPr bwMode="auto">
            <a:xfrm>
              <a:off x="4600575" y="1349375"/>
              <a:ext cx="1277938" cy="234950"/>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Purchasing</a:t>
              </a:r>
              <a:endParaRPr lang="en-US" altLang="zh-CN" sz="1100">
                <a:solidFill>
                  <a:schemeClr val="tx2"/>
                </a:solidFill>
              </a:endParaRPr>
            </a:p>
          </p:txBody>
        </p:sp>
        <p:sp>
          <p:nvSpPr>
            <p:cNvPr id="1050116" name="AutoShape 22"/>
            <p:cNvSpPr>
              <a:spLocks noChangeArrowheads="1"/>
            </p:cNvSpPr>
            <p:nvPr/>
          </p:nvSpPr>
          <p:spPr bwMode="auto">
            <a:xfrm>
              <a:off x="4759325" y="22240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Procurement</a:t>
              </a:r>
              <a:endParaRPr kumimoji="1" lang="en-US" altLang="ko-KR" sz="1000"/>
            </a:p>
          </p:txBody>
        </p:sp>
        <p:sp>
          <p:nvSpPr>
            <p:cNvPr id="1050117" name="AutoShape 23"/>
            <p:cNvSpPr>
              <a:spLocks noChangeArrowheads="1"/>
            </p:cNvSpPr>
            <p:nvPr/>
          </p:nvSpPr>
          <p:spPr bwMode="auto">
            <a:xfrm>
              <a:off x="4770438" y="1611313"/>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PDPM</a:t>
              </a:r>
              <a:endParaRPr kumimoji="1" lang="en-US" altLang="ko-KR" sz="1000"/>
            </a:p>
          </p:txBody>
        </p:sp>
        <p:sp>
          <p:nvSpPr>
            <p:cNvPr id="1050118" name="Rectangle 24"/>
            <p:cNvSpPr>
              <a:spLocks noChangeArrowheads="1"/>
            </p:cNvSpPr>
            <p:nvPr/>
          </p:nvSpPr>
          <p:spPr bwMode="auto">
            <a:xfrm>
              <a:off x="6016625" y="1312863"/>
              <a:ext cx="1258888" cy="1547812"/>
            </a:xfrm>
            <a:prstGeom prst="rect">
              <a:avLst/>
            </a:prstGeom>
            <a:solidFill>
              <a:srgbClr val="E8FFB5">
                <a:alpha val="33000"/>
              </a:srgbClr>
            </a:solidFill>
            <a:ln w="12700" algn="ctr">
              <a:solidFill>
                <a:schemeClr val="accent2"/>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endParaRPr kumimoji="1" lang="ko-KR" altLang="en-US" sz="700" b="1">
                <a:solidFill>
                  <a:srgbClr val="000000"/>
                </a:solidFill>
                <a:ea typeface="HY헤드라인M" pitchFamily="18" charset="-127"/>
              </a:endParaRPr>
            </a:p>
          </p:txBody>
        </p:sp>
        <p:sp>
          <p:nvSpPr>
            <p:cNvPr id="1050119" name="AutoShape 25"/>
            <p:cNvSpPr>
              <a:spLocks noChangeArrowheads="1"/>
            </p:cNvSpPr>
            <p:nvPr/>
          </p:nvSpPr>
          <p:spPr bwMode="auto">
            <a:xfrm>
              <a:off x="6229350" y="1585913"/>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Quality Control</a:t>
              </a:r>
              <a:endParaRPr kumimoji="1" lang="en-US" altLang="ko-KR" sz="1000"/>
            </a:p>
          </p:txBody>
        </p:sp>
        <p:sp>
          <p:nvSpPr>
            <p:cNvPr id="1050120" name="Text Box 26"/>
            <p:cNvSpPr txBox="1">
              <a:spLocks noChangeArrowheads="1"/>
            </p:cNvSpPr>
            <p:nvPr/>
          </p:nvSpPr>
          <p:spPr bwMode="auto">
            <a:xfrm>
              <a:off x="6069013" y="1312863"/>
              <a:ext cx="1165225" cy="234950"/>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QA</a:t>
              </a:r>
              <a:endParaRPr lang="en-US" altLang="zh-CN" sz="1100">
                <a:solidFill>
                  <a:schemeClr val="tx2"/>
                </a:solidFill>
              </a:endParaRPr>
            </a:p>
          </p:txBody>
        </p:sp>
        <p:sp>
          <p:nvSpPr>
            <p:cNvPr id="1050121" name="Text Box 27"/>
            <p:cNvSpPr txBox="1">
              <a:spLocks noChangeArrowheads="1"/>
            </p:cNvSpPr>
            <p:nvPr/>
          </p:nvSpPr>
          <p:spPr bwMode="auto">
            <a:xfrm rot="16200000">
              <a:off x="4656931" y="5543040"/>
              <a:ext cx="865188" cy="180408"/>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Production</a:t>
              </a:r>
              <a:endParaRPr lang="en-US" altLang="zh-CN" sz="1100">
                <a:solidFill>
                  <a:schemeClr val="tx2"/>
                </a:solidFill>
              </a:endParaRPr>
            </a:p>
          </p:txBody>
        </p:sp>
        <p:sp>
          <p:nvSpPr>
            <p:cNvPr id="1050122" name="Text Box 28"/>
            <p:cNvSpPr txBox="1">
              <a:spLocks noChangeArrowheads="1"/>
            </p:cNvSpPr>
            <p:nvPr/>
          </p:nvSpPr>
          <p:spPr bwMode="auto">
            <a:xfrm>
              <a:off x="5359400" y="5895975"/>
              <a:ext cx="1277938" cy="234950"/>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Manufacturing</a:t>
              </a:r>
              <a:endParaRPr lang="en-US" altLang="zh-CN" sz="1100">
                <a:solidFill>
                  <a:schemeClr val="tx2"/>
                </a:solidFill>
              </a:endParaRPr>
            </a:p>
          </p:txBody>
        </p:sp>
        <p:sp>
          <p:nvSpPr>
            <p:cNvPr id="1050123" name="AutoShape 29"/>
            <p:cNvSpPr>
              <a:spLocks noChangeArrowheads="1"/>
            </p:cNvSpPr>
            <p:nvPr/>
          </p:nvSpPr>
          <p:spPr bwMode="auto">
            <a:xfrm>
              <a:off x="3090863" y="1674813"/>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Product Cost Management</a:t>
              </a:r>
              <a:endParaRPr kumimoji="1" lang="en-US" altLang="ko-KR" sz="1000"/>
            </a:p>
          </p:txBody>
        </p:sp>
        <p:sp>
          <p:nvSpPr>
            <p:cNvPr id="1050124" name="Text Box 30"/>
            <p:cNvSpPr txBox="1">
              <a:spLocks noChangeArrowheads="1"/>
            </p:cNvSpPr>
            <p:nvPr/>
          </p:nvSpPr>
          <p:spPr bwMode="auto">
            <a:xfrm>
              <a:off x="7554913" y="1377950"/>
              <a:ext cx="865187" cy="234950"/>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After Sales</a:t>
              </a:r>
              <a:endParaRPr lang="en-US" altLang="zh-CN" sz="1100">
                <a:solidFill>
                  <a:schemeClr val="tx2"/>
                </a:solidFill>
              </a:endParaRPr>
            </a:p>
          </p:txBody>
        </p:sp>
        <p:sp>
          <p:nvSpPr>
            <p:cNvPr id="1050125" name="Rectangle 31"/>
            <p:cNvSpPr>
              <a:spLocks noChangeArrowheads="1"/>
            </p:cNvSpPr>
            <p:nvPr/>
          </p:nvSpPr>
          <p:spPr bwMode="auto">
            <a:xfrm>
              <a:off x="481013" y="4894263"/>
              <a:ext cx="3222625" cy="1347787"/>
            </a:xfrm>
            <a:prstGeom prst="rect">
              <a:avLst/>
            </a:prstGeom>
            <a:solidFill>
              <a:srgbClr val="E8FFB5">
                <a:alpha val="33000"/>
              </a:srgbClr>
            </a:solidFill>
            <a:ln w="12700" algn="ctr">
              <a:solidFill>
                <a:schemeClr val="accent2"/>
              </a:solidFill>
              <a:miter lim="800000"/>
            </a:ln>
            <a:effectLst/>
          </p:spPr>
          <p:txBody>
            <a:bodyPr lIns="40374" tIns="18843" rIns="40374" bIns="18843"/>
            <a:lstStyle>
              <a:lvl1pPr algn="l" defTabSz="684530">
                <a:defRPr>
                  <a:solidFill>
                    <a:schemeClr val="tx1"/>
                  </a:solidFill>
                  <a:latin typeface="Arial" panose="020B0604020202020204" pitchFamily="34" charset="0"/>
                  <a:ea typeface="宋体" panose="02010600030101010101" pitchFamily="2" charset="-122"/>
                </a:defRPr>
              </a:lvl1pPr>
              <a:lvl2pPr marL="341630" algn="l" defTabSz="684530">
                <a:defRPr>
                  <a:solidFill>
                    <a:schemeClr val="tx1"/>
                  </a:solidFill>
                  <a:latin typeface="Arial" panose="020B0604020202020204" pitchFamily="34" charset="0"/>
                  <a:ea typeface="宋体" panose="02010600030101010101" pitchFamily="2" charset="-122"/>
                </a:defRPr>
              </a:lvl2pPr>
              <a:lvl3pPr marL="684530" algn="l" defTabSz="684530">
                <a:defRPr>
                  <a:solidFill>
                    <a:schemeClr val="tx1"/>
                  </a:solidFill>
                  <a:latin typeface="Arial" panose="020B0604020202020204" pitchFamily="34" charset="0"/>
                  <a:ea typeface="宋体" panose="02010600030101010101" pitchFamily="2" charset="-122"/>
                </a:defRPr>
              </a:lvl3pPr>
              <a:lvl4pPr marL="1025525" algn="l" defTabSz="684530">
                <a:defRPr>
                  <a:solidFill>
                    <a:schemeClr val="tx1"/>
                  </a:solidFill>
                  <a:latin typeface="Arial" panose="020B0604020202020204" pitchFamily="34" charset="0"/>
                  <a:ea typeface="宋体" panose="02010600030101010101" pitchFamily="2" charset="-122"/>
                </a:defRPr>
              </a:lvl4pPr>
              <a:lvl5pPr marL="1368425" algn="l" defTabSz="684530">
                <a:defRPr>
                  <a:solidFill>
                    <a:schemeClr val="tx1"/>
                  </a:solidFill>
                  <a:latin typeface="Arial" panose="020B0604020202020204" pitchFamily="34" charset="0"/>
                  <a:ea typeface="宋体" panose="02010600030101010101" pitchFamily="2" charset="-122"/>
                </a:defRPr>
              </a:lvl5pPr>
              <a:lvl6pPr marL="18256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828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400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197225" defTabSz="68453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10000"/>
                </a:lnSpc>
                <a:spcBef>
                  <a:spcPct val="20000"/>
                </a:spcBef>
                <a:buClr>
                  <a:srgbClr val="4669AF"/>
                </a:buClr>
                <a:buFont typeface="Wingdings" panose="05000000000000000000" pitchFamily="2" charset="2"/>
                <a:buNone/>
              </a:pPr>
              <a:endParaRPr kumimoji="1" lang="ko-KR" altLang="en-US" sz="700" b="1">
                <a:solidFill>
                  <a:srgbClr val="000000"/>
                </a:solidFill>
                <a:ea typeface="HY헤드라인M" pitchFamily="18" charset="-127"/>
              </a:endParaRPr>
            </a:p>
          </p:txBody>
        </p:sp>
        <p:sp>
          <p:nvSpPr>
            <p:cNvPr id="1050126" name="Text Box 32"/>
            <p:cNvSpPr txBox="1">
              <a:spLocks noChangeArrowheads="1"/>
            </p:cNvSpPr>
            <p:nvPr/>
          </p:nvSpPr>
          <p:spPr bwMode="auto">
            <a:xfrm>
              <a:off x="665163" y="5921375"/>
              <a:ext cx="1277937" cy="234950"/>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Sales/Marketing</a:t>
              </a:r>
              <a:endParaRPr lang="en-US" altLang="zh-CN" sz="1100">
                <a:solidFill>
                  <a:schemeClr val="tx2"/>
                </a:solidFill>
              </a:endParaRPr>
            </a:p>
          </p:txBody>
        </p:sp>
        <p:sp>
          <p:nvSpPr>
            <p:cNvPr id="1050127" name="AutoShape 33"/>
            <p:cNvSpPr>
              <a:spLocks noChangeArrowheads="1"/>
            </p:cNvSpPr>
            <p:nvPr/>
          </p:nvSpPr>
          <p:spPr bwMode="auto">
            <a:xfrm>
              <a:off x="3840163" y="3127375"/>
              <a:ext cx="1187450" cy="1420813"/>
            </a:xfrm>
            <a:prstGeom prst="bevel">
              <a:avLst>
                <a:gd name="adj" fmla="val 4023"/>
              </a:avLst>
            </a:prstGeom>
            <a:solidFill>
              <a:schemeClr val="accent1"/>
            </a:solidFill>
            <a:ln>
              <a:noFill/>
            </a:ln>
            <a:effectLst/>
          </p:spPr>
          <p:txBody>
            <a:bodyPr lIns="0" rIns="0" anchor="ctr"/>
            <a:lstStyle/>
            <a:p>
              <a:pPr algn="ctr" eaLnBrk="1" latinLnBrk="1" hangingPunct="1">
                <a:lnSpc>
                  <a:spcPct val="90000"/>
                </a:lnSpc>
              </a:pPr>
              <a:r>
                <a:rPr kumimoji="1" lang="en-US" altLang="ko-KR" sz="1100" b="1">
                  <a:solidFill>
                    <a:schemeClr val="bg1"/>
                  </a:solidFill>
                </a:rPr>
                <a:t>E-BOM</a:t>
              </a:r>
              <a:endParaRPr kumimoji="1" lang="en-US" altLang="ko-KR" sz="1100" b="1">
                <a:solidFill>
                  <a:schemeClr val="bg1"/>
                </a:solidFill>
              </a:endParaRPr>
            </a:p>
          </p:txBody>
        </p:sp>
        <p:sp>
          <p:nvSpPr>
            <p:cNvPr id="1050128" name="AutoShape 34"/>
            <p:cNvSpPr>
              <a:spLocks noChangeArrowheads="1"/>
            </p:cNvSpPr>
            <p:nvPr/>
          </p:nvSpPr>
          <p:spPr bwMode="auto">
            <a:xfrm>
              <a:off x="2173288" y="5732463"/>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Sales Order Management</a:t>
              </a:r>
              <a:endParaRPr kumimoji="1" lang="en-US" altLang="ko-KR" sz="1000"/>
            </a:p>
          </p:txBody>
        </p:sp>
        <p:sp>
          <p:nvSpPr>
            <p:cNvPr id="1050129" name="AutoShape 35"/>
            <p:cNvSpPr>
              <a:spLocks noChangeArrowheads="1"/>
            </p:cNvSpPr>
            <p:nvPr/>
          </p:nvSpPr>
          <p:spPr bwMode="auto">
            <a:xfrm>
              <a:off x="2749550" y="50688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Sales Configuration</a:t>
              </a:r>
              <a:endParaRPr kumimoji="1" lang="en-US" altLang="ko-KR" sz="1000"/>
            </a:p>
          </p:txBody>
        </p:sp>
        <p:sp>
          <p:nvSpPr>
            <p:cNvPr id="1050130" name="AutoShape 36"/>
            <p:cNvSpPr>
              <a:spLocks noChangeArrowheads="1"/>
            </p:cNvSpPr>
            <p:nvPr/>
          </p:nvSpPr>
          <p:spPr bwMode="auto">
            <a:xfrm>
              <a:off x="4021138" y="569753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DF</a:t>
              </a:r>
              <a:endParaRPr kumimoji="1" lang="en-US" altLang="ko-KR" sz="1000"/>
            </a:p>
          </p:txBody>
        </p:sp>
        <p:sp>
          <p:nvSpPr>
            <p:cNvPr id="1050131" name="AutoShape 37"/>
            <p:cNvSpPr>
              <a:spLocks noChangeArrowheads="1"/>
            </p:cNvSpPr>
            <p:nvPr/>
          </p:nvSpPr>
          <p:spPr bwMode="auto">
            <a:xfrm>
              <a:off x="7683500" y="5695950"/>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Production Scheduling</a:t>
              </a:r>
              <a:endParaRPr kumimoji="1" lang="en-US" altLang="ko-KR" sz="1000"/>
            </a:p>
          </p:txBody>
        </p:sp>
        <p:sp>
          <p:nvSpPr>
            <p:cNvPr id="1050132" name="AutoShape 38"/>
            <p:cNvSpPr>
              <a:spLocks noChangeArrowheads="1"/>
            </p:cNvSpPr>
            <p:nvPr/>
          </p:nvSpPr>
          <p:spPr bwMode="auto">
            <a:xfrm>
              <a:off x="7683500" y="4445000"/>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ERP</a:t>
              </a:r>
              <a:endParaRPr kumimoji="1" lang="en-US" altLang="ko-KR" sz="1000"/>
            </a:p>
          </p:txBody>
        </p:sp>
        <p:sp>
          <p:nvSpPr>
            <p:cNvPr id="1050133" name="AutoShape 39"/>
            <p:cNvSpPr>
              <a:spLocks noChangeArrowheads="1"/>
            </p:cNvSpPr>
            <p:nvPr/>
          </p:nvSpPr>
          <p:spPr bwMode="auto">
            <a:xfrm>
              <a:off x="7683500" y="2308225"/>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Part &amp; Distribution Management</a:t>
              </a:r>
              <a:endParaRPr kumimoji="1" lang="en-US" altLang="ko-KR" sz="1000"/>
            </a:p>
          </p:txBody>
        </p:sp>
        <p:sp>
          <p:nvSpPr>
            <p:cNvPr id="1050134" name="AutoShape 40"/>
            <p:cNvSpPr>
              <a:spLocks noChangeArrowheads="1"/>
            </p:cNvSpPr>
            <p:nvPr/>
          </p:nvSpPr>
          <p:spPr bwMode="auto">
            <a:xfrm>
              <a:off x="7683500" y="168433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Technical Publication</a:t>
              </a:r>
              <a:endParaRPr kumimoji="1" lang="en-US" altLang="ko-KR" sz="1000"/>
            </a:p>
          </p:txBody>
        </p:sp>
        <p:sp>
          <p:nvSpPr>
            <p:cNvPr id="1050135" name="AutoShape 41"/>
            <p:cNvSpPr>
              <a:spLocks noChangeArrowheads="1"/>
            </p:cNvSpPr>
            <p:nvPr/>
          </p:nvSpPr>
          <p:spPr bwMode="auto">
            <a:xfrm>
              <a:off x="6538913" y="50688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MES</a:t>
              </a:r>
              <a:endParaRPr kumimoji="1" lang="en-US" altLang="ko-KR" sz="1000"/>
            </a:p>
          </p:txBody>
        </p:sp>
        <p:sp>
          <p:nvSpPr>
            <p:cNvPr id="1050136" name="AutoShape 42"/>
            <p:cNvSpPr>
              <a:spLocks noChangeArrowheads="1"/>
            </p:cNvSpPr>
            <p:nvPr/>
          </p:nvSpPr>
          <p:spPr bwMode="auto">
            <a:xfrm>
              <a:off x="7680325" y="50688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Work Order Management</a:t>
              </a:r>
              <a:endParaRPr kumimoji="1" lang="en-US" altLang="ko-KR" sz="1000"/>
            </a:p>
          </p:txBody>
        </p:sp>
        <p:sp>
          <p:nvSpPr>
            <p:cNvPr id="1050137" name="AutoShape 43"/>
            <p:cNvSpPr>
              <a:spLocks noChangeArrowheads="1"/>
            </p:cNvSpPr>
            <p:nvPr/>
          </p:nvSpPr>
          <p:spPr bwMode="auto">
            <a:xfrm>
              <a:off x="5445125" y="5073650"/>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Material &amp; Inventory Control</a:t>
              </a:r>
              <a:endParaRPr kumimoji="1" lang="en-US" altLang="ko-KR" sz="1000"/>
            </a:p>
          </p:txBody>
        </p:sp>
        <p:sp>
          <p:nvSpPr>
            <p:cNvPr id="1050138" name="AutoShape 44"/>
            <p:cNvSpPr>
              <a:spLocks noChangeArrowheads="1"/>
            </p:cNvSpPr>
            <p:nvPr/>
          </p:nvSpPr>
          <p:spPr bwMode="auto">
            <a:xfrm>
              <a:off x="6230938" y="22494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Warranty Management</a:t>
              </a:r>
              <a:endParaRPr kumimoji="1" lang="en-US" altLang="ko-KR" sz="1000"/>
            </a:p>
          </p:txBody>
        </p:sp>
        <p:sp>
          <p:nvSpPr>
            <p:cNvPr id="1050139" name="AutoShape 45"/>
            <p:cNvSpPr>
              <a:spLocks noChangeArrowheads="1"/>
            </p:cNvSpPr>
            <p:nvPr/>
          </p:nvSpPr>
          <p:spPr bwMode="auto">
            <a:xfrm>
              <a:off x="1608138" y="5068888"/>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Option Forecasting</a:t>
              </a:r>
              <a:endParaRPr kumimoji="1" lang="en-US" altLang="ko-KR" sz="1000"/>
            </a:p>
          </p:txBody>
        </p:sp>
        <p:sp>
          <p:nvSpPr>
            <p:cNvPr id="1050140" name="Text Box 46"/>
            <p:cNvSpPr txBox="1">
              <a:spLocks noChangeArrowheads="1"/>
            </p:cNvSpPr>
            <p:nvPr/>
          </p:nvSpPr>
          <p:spPr bwMode="auto">
            <a:xfrm>
              <a:off x="576263" y="3048000"/>
              <a:ext cx="1239837" cy="234950"/>
            </a:xfrm>
            <a:prstGeom prst="rect">
              <a:avLst/>
            </a:prstGeom>
            <a:noFill/>
            <a:ln>
              <a:noFill/>
            </a:ln>
            <a:effectLst>
              <a:prstShdw prst="shdw17" dist="17961" dir="2700000">
                <a:schemeClr val="accent2">
                  <a:gamma/>
                  <a:shade val="60000"/>
                  <a:invGamma/>
                </a:schemeClr>
              </a:prstShdw>
            </a:effectLst>
          </p:spPr>
          <p:txBody>
            <a:bodyPr lIns="46800" tIns="46800" rIns="46800" bIns="46800">
              <a:spAutoFit/>
            </a:bodyPr>
            <a:lstStyle>
              <a:lvl1pPr marL="182880" indent="-18288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85000"/>
                </a:lnSpc>
                <a:spcBef>
                  <a:spcPct val="50000"/>
                </a:spcBef>
                <a:buClr>
                  <a:schemeClr val="accent1"/>
                </a:buClr>
                <a:buSzPct val="120000"/>
                <a:buFont typeface="Wingdings" panose="05000000000000000000" pitchFamily="2" charset="2"/>
                <a:buNone/>
              </a:pPr>
              <a:r>
                <a:rPr lang="en-US" altLang="ko-KR" sz="1100">
                  <a:solidFill>
                    <a:schemeClr val="tx2"/>
                  </a:solidFill>
                </a:rPr>
                <a:t>Engineering</a:t>
              </a:r>
              <a:endParaRPr lang="en-US" altLang="zh-CN" sz="1100">
                <a:solidFill>
                  <a:schemeClr val="tx2"/>
                </a:solidFill>
              </a:endParaRPr>
            </a:p>
          </p:txBody>
        </p:sp>
        <p:cxnSp>
          <p:nvCxnSpPr>
            <p:cNvPr id="3145790" name="AutoShape 47"/>
            <p:cNvCxnSpPr>
              <a:cxnSpLocks noChangeShapeType="1"/>
              <a:stCxn id="1050127" idx="0"/>
              <a:endCxn id="1050163" idx="4"/>
            </p:cNvCxnSpPr>
            <p:nvPr/>
          </p:nvCxnSpPr>
          <p:spPr bwMode="auto">
            <a:xfrm>
              <a:off x="5027613" y="3838575"/>
              <a:ext cx="327025" cy="0"/>
            </a:xfrm>
            <a:prstGeom prst="straightConnector1">
              <a:avLst/>
            </a:prstGeom>
            <a:noFill/>
            <a:ln w="19050">
              <a:solidFill>
                <a:schemeClr val="accent1"/>
              </a:solidFill>
              <a:round/>
            </a:ln>
            <a:effectLst/>
          </p:spPr>
        </p:cxnSp>
        <p:sp>
          <p:nvSpPr>
            <p:cNvPr id="1050141" name="AutoShape 48"/>
            <p:cNvSpPr>
              <a:spLocks noChangeArrowheads="1"/>
            </p:cNvSpPr>
            <p:nvPr/>
          </p:nvSpPr>
          <p:spPr bwMode="auto">
            <a:xfrm>
              <a:off x="685800" y="2266950"/>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Requirement Management</a:t>
              </a:r>
              <a:endParaRPr kumimoji="1" lang="en-US" altLang="ko-KR" sz="1000"/>
            </a:p>
          </p:txBody>
        </p:sp>
        <p:sp>
          <p:nvSpPr>
            <p:cNvPr id="1050142" name="Freeform 49"/>
            <p:cNvSpPr/>
            <p:nvPr/>
          </p:nvSpPr>
          <p:spPr bwMode="auto">
            <a:xfrm>
              <a:off x="3519488" y="2681288"/>
              <a:ext cx="588962" cy="450850"/>
            </a:xfrm>
            <a:custGeom>
              <a:avLst/>
              <a:gdLst>
                <a:gd name="T0" fmla="*/ 0 w 371"/>
                <a:gd name="T1" fmla="*/ 0 h 284"/>
                <a:gd name="T2" fmla="*/ 0 w 371"/>
                <a:gd name="T3" fmla="*/ 157 h 284"/>
                <a:gd name="T4" fmla="*/ 371 w 371"/>
                <a:gd name="T5" fmla="*/ 157 h 284"/>
                <a:gd name="T6" fmla="*/ 371 w 371"/>
                <a:gd name="T7" fmla="*/ 284 h 284"/>
              </a:gdLst>
              <a:ahLst/>
              <a:cxnLst>
                <a:cxn ang="0">
                  <a:pos x="T0" y="T1"/>
                </a:cxn>
                <a:cxn ang="0">
                  <a:pos x="T2" y="T3"/>
                </a:cxn>
                <a:cxn ang="0">
                  <a:pos x="T4" y="T5"/>
                </a:cxn>
                <a:cxn ang="0">
                  <a:pos x="T6" y="T7"/>
                </a:cxn>
              </a:cxnLst>
              <a:rect l="0" t="0" r="r" b="b"/>
              <a:pathLst>
                <a:path w="371" h="284">
                  <a:moveTo>
                    <a:pt x="0" y="0"/>
                  </a:moveTo>
                  <a:lnTo>
                    <a:pt x="0" y="157"/>
                  </a:lnTo>
                  <a:lnTo>
                    <a:pt x="371" y="157"/>
                  </a:lnTo>
                  <a:lnTo>
                    <a:pt x="371" y="284"/>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43" name="Freeform 50"/>
            <p:cNvSpPr/>
            <p:nvPr/>
          </p:nvSpPr>
          <p:spPr bwMode="auto">
            <a:xfrm>
              <a:off x="3944938" y="1966913"/>
              <a:ext cx="350837" cy="1152525"/>
            </a:xfrm>
            <a:custGeom>
              <a:avLst/>
              <a:gdLst>
                <a:gd name="T0" fmla="*/ 0 w 221"/>
                <a:gd name="T1" fmla="*/ 0 h 766"/>
                <a:gd name="T2" fmla="*/ 221 w 221"/>
                <a:gd name="T3" fmla="*/ 0 h 766"/>
                <a:gd name="T4" fmla="*/ 221 w 221"/>
                <a:gd name="T5" fmla="*/ 766 h 766"/>
              </a:gdLst>
              <a:ahLst/>
              <a:cxnLst>
                <a:cxn ang="0">
                  <a:pos x="T0" y="T1"/>
                </a:cxn>
                <a:cxn ang="0">
                  <a:pos x="T2" y="T3"/>
                </a:cxn>
                <a:cxn ang="0">
                  <a:pos x="T4" y="T5"/>
                </a:cxn>
              </a:cxnLst>
              <a:rect l="0" t="0" r="r" b="b"/>
              <a:pathLst>
                <a:path w="221" h="766">
                  <a:moveTo>
                    <a:pt x="0" y="0"/>
                  </a:moveTo>
                  <a:lnTo>
                    <a:pt x="221" y="0"/>
                  </a:lnTo>
                  <a:lnTo>
                    <a:pt x="221" y="766"/>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44" name="Line 51"/>
            <p:cNvSpPr>
              <a:spLocks noChangeShapeType="1"/>
            </p:cNvSpPr>
            <p:nvPr/>
          </p:nvSpPr>
          <p:spPr bwMode="auto">
            <a:xfrm>
              <a:off x="2768600" y="1878013"/>
              <a:ext cx="325438" cy="1587"/>
            </a:xfrm>
            <a:prstGeom prst="line">
              <a:avLst/>
            </a:prstGeom>
            <a:noFill/>
            <a:ln w="19050">
              <a:solidFill>
                <a:schemeClr val="accent1"/>
              </a:solidFill>
              <a:round/>
            </a:ln>
            <a:effectLst/>
          </p:spPr>
          <p:txBody>
            <a:bodyPr lIns="46800" tIns="46800" rIns="46800" bIns="46800"/>
            <a:lstStyle/>
            <a:p>
              <a:pPr algn="ctr"/>
              <a:endParaRPr lang="zh-CN" altLang="en-US"/>
            </a:p>
          </p:txBody>
        </p:sp>
        <p:sp>
          <p:nvSpPr>
            <p:cNvPr id="1050145" name="Freeform 52"/>
            <p:cNvSpPr/>
            <p:nvPr/>
          </p:nvSpPr>
          <p:spPr bwMode="auto">
            <a:xfrm>
              <a:off x="2768600" y="2479675"/>
              <a:ext cx="1063625" cy="827088"/>
            </a:xfrm>
            <a:custGeom>
              <a:avLst/>
              <a:gdLst>
                <a:gd name="T0" fmla="*/ 0 w 670"/>
                <a:gd name="T1" fmla="*/ 0 h 521"/>
                <a:gd name="T2" fmla="*/ 158 w 670"/>
                <a:gd name="T3" fmla="*/ 0 h 521"/>
                <a:gd name="T4" fmla="*/ 158 w 670"/>
                <a:gd name="T5" fmla="*/ 521 h 521"/>
                <a:gd name="T6" fmla="*/ 670 w 670"/>
                <a:gd name="T7" fmla="*/ 521 h 521"/>
              </a:gdLst>
              <a:ahLst/>
              <a:cxnLst>
                <a:cxn ang="0">
                  <a:pos x="T0" y="T1"/>
                </a:cxn>
                <a:cxn ang="0">
                  <a:pos x="T2" y="T3"/>
                </a:cxn>
                <a:cxn ang="0">
                  <a:pos x="T4" y="T5"/>
                </a:cxn>
                <a:cxn ang="0">
                  <a:pos x="T6" y="T7"/>
                </a:cxn>
              </a:cxnLst>
              <a:rect l="0" t="0" r="r" b="b"/>
              <a:pathLst>
                <a:path w="670" h="521">
                  <a:moveTo>
                    <a:pt x="0" y="0"/>
                  </a:moveTo>
                  <a:lnTo>
                    <a:pt x="158" y="0"/>
                  </a:lnTo>
                  <a:lnTo>
                    <a:pt x="158" y="521"/>
                  </a:lnTo>
                  <a:lnTo>
                    <a:pt x="670" y="521"/>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46" name="Line 53"/>
            <p:cNvSpPr>
              <a:spLocks noChangeShapeType="1"/>
            </p:cNvSpPr>
            <p:nvPr/>
          </p:nvSpPr>
          <p:spPr bwMode="auto">
            <a:xfrm>
              <a:off x="2768600" y="2416175"/>
              <a:ext cx="325438" cy="1588"/>
            </a:xfrm>
            <a:prstGeom prst="line">
              <a:avLst/>
            </a:prstGeom>
            <a:noFill/>
            <a:ln w="19050">
              <a:solidFill>
                <a:schemeClr val="accent1"/>
              </a:solidFill>
              <a:round/>
            </a:ln>
            <a:effectLst/>
          </p:spPr>
          <p:txBody>
            <a:bodyPr lIns="46800" tIns="46800" rIns="46800" bIns="46800"/>
            <a:lstStyle/>
            <a:p>
              <a:pPr algn="ctr"/>
              <a:endParaRPr lang="zh-CN" altLang="en-US"/>
            </a:p>
          </p:txBody>
        </p:sp>
        <p:cxnSp>
          <p:nvCxnSpPr>
            <p:cNvPr id="3145791" name="AutoShape 54"/>
            <p:cNvCxnSpPr>
              <a:cxnSpLocks noChangeShapeType="1"/>
              <a:stCxn id="1050105" idx="1"/>
              <a:endCxn id="1050113" idx="4"/>
            </p:cNvCxnSpPr>
            <p:nvPr/>
          </p:nvCxnSpPr>
          <p:spPr bwMode="auto">
            <a:xfrm flipV="1">
              <a:off x="1520825" y="1890713"/>
              <a:ext cx="396875" cy="3175"/>
            </a:xfrm>
            <a:prstGeom prst="bentConnector3">
              <a:avLst>
                <a:gd name="adj1" fmla="val 53602"/>
              </a:avLst>
            </a:prstGeom>
            <a:noFill/>
            <a:ln w="19050">
              <a:solidFill>
                <a:schemeClr val="accent1"/>
              </a:solidFill>
              <a:miter lim="800000"/>
            </a:ln>
            <a:effectLst/>
          </p:spPr>
        </p:cxnSp>
        <p:cxnSp>
          <p:nvCxnSpPr>
            <p:cNvPr id="3145792" name="AutoShape 55"/>
            <p:cNvCxnSpPr>
              <a:cxnSpLocks noChangeShapeType="1"/>
              <a:stCxn id="1050105" idx="3"/>
              <a:endCxn id="1050141" idx="6"/>
            </p:cNvCxnSpPr>
            <p:nvPr/>
          </p:nvCxnSpPr>
          <p:spPr bwMode="auto">
            <a:xfrm rot="5400000">
              <a:off x="1024731" y="2174082"/>
              <a:ext cx="185737" cy="0"/>
            </a:xfrm>
            <a:prstGeom prst="straightConnector1">
              <a:avLst/>
            </a:prstGeom>
            <a:noFill/>
            <a:ln w="19050">
              <a:solidFill>
                <a:schemeClr val="accent1"/>
              </a:solidFill>
              <a:round/>
            </a:ln>
            <a:effectLst/>
          </p:spPr>
        </p:cxnSp>
        <p:cxnSp>
          <p:nvCxnSpPr>
            <p:cNvPr id="3145793" name="AutoShape 56"/>
            <p:cNvCxnSpPr>
              <a:cxnSpLocks noChangeShapeType="1"/>
              <a:stCxn id="1050141" idx="0"/>
              <a:endCxn id="1050103" idx="4"/>
            </p:cNvCxnSpPr>
            <p:nvPr/>
          </p:nvCxnSpPr>
          <p:spPr bwMode="auto">
            <a:xfrm flipV="1">
              <a:off x="1549400" y="2479675"/>
              <a:ext cx="361950" cy="3175"/>
            </a:xfrm>
            <a:prstGeom prst="bentConnector3">
              <a:avLst>
                <a:gd name="adj1" fmla="val 50000"/>
              </a:avLst>
            </a:prstGeom>
            <a:noFill/>
            <a:ln w="19050">
              <a:solidFill>
                <a:schemeClr val="accent1"/>
              </a:solidFill>
              <a:miter lim="800000"/>
            </a:ln>
            <a:effectLst/>
          </p:spPr>
        </p:cxnSp>
        <p:sp>
          <p:nvSpPr>
            <p:cNvPr id="1050147" name="Line 57"/>
            <p:cNvSpPr>
              <a:spLocks noChangeShapeType="1"/>
            </p:cNvSpPr>
            <p:nvPr/>
          </p:nvSpPr>
          <p:spPr bwMode="auto">
            <a:xfrm>
              <a:off x="2705100" y="3381375"/>
              <a:ext cx="1127125" cy="0"/>
            </a:xfrm>
            <a:prstGeom prst="line">
              <a:avLst/>
            </a:prstGeom>
            <a:noFill/>
            <a:ln w="19050">
              <a:solidFill>
                <a:schemeClr val="accent1"/>
              </a:solidFill>
              <a:round/>
            </a:ln>
            <a:effectLst/>
          </p:spPr>
          <p:txBody>
            <a:bodyPr lIns="46800" tIns="46800" rIns="46800" bIns="46800"/>
            <a:lstStyle/>
            <a:p>
              <a:pPr algn="ctr"/>
              <a:endParaRPr lang="zh-CN" altLang="en-US"/>
            </a:p>
          </p:txBody>
        </p:sp>
        <p:sp>
          <p:nvSpPr>
            <p:cNvPr id="1050148" name="Line 58"/>
            <p:cNvSpPr>
              <a:spLocks noChangeShapeType="1"/>
            </p:cNvSpPr>
            <p:nvPr/>
          </p:nvSpPr>
          <p:spPr bwMode="auto">
            <a:xfrm>
              <a:off x="2705100" y="3919538"/>
              <a:ext cx="1127125" cy="0"/>
            </a:xfrm>
            <a:prstGeom prst="line">
              <a:avLst/>
            </a:prstGeom>
            <a:noFill/>
            <a:ln w="19050">
              <a:solidFill>
                <a:schemeClr val="accent1"/>
              </a:solidFill>
              <a:round/>
            </a:ln>
            <a:effectLst/>
          </p:spPr>
          <p:txBody>
            <a:bodyPr lIns="46800" tIns="46800" rIns="46800" bIns="46800"/>
            <a:lstStyle/>
            <a:p>
              <a:pPr algn="ctr"/>
              <a:endParaRPr lang="zh-CN" altLang="en-US"/>
            </a:p>
          </p:txBody>
        </p:sp>
        <p:sp>
          <p:nvSpPr>
            <p:cNvPr id="1050149" name="Line 59"/>
            <p:cNvSpPr>
              <a:spLocks noChangeShapeType="1"/>
            </p:cNvSpPr>
            <p:nvPr/>
          </p:nvSpPr>
          <p:spPr bwMode="auto">
            <a:xfrm>
              <a:off x="2705100" y="4406900"/>
              <a:ext cx="1127125" cy="0"/>
            </a:xfrm>
            <a:prstGeom prst="line">
              <a:avLst/>
            </a:prstGeom>
            <a:noFill/>
            <a:ln w="19050">
              <a:solidFill>
                <a:schemeClr val="accent1"/>
              </a:solidFill>
              <a:round/>
            </a:ln>
            <a:effectLst/>
          </p:spPr>
          <p:txBody>
            <a:bodyPr lIns="46800" tIns="46800" rIns="46800" bIns="46800"/>
            <a:lstStyle/>
            <a:p>
              <a:pPr algn="ctr"/>
              <a:endParaRPr lang="zh-CN" altLang="en-US"/>
            </a:p>
          </p:txBody>
        </p:sp>
        <p:sp>
          <p:nvSpPr>
            <p:cNvPr id="1050150" name="Freeform 60"/>
            <p:cNvSpPr/>
            <p:nvPr/>
          </p:nvSpPr>
          <p:spPr bwMode="auto">
            <a:xfrm>
              <a:off x="5599113" y="1803400"/>
              <a:ext cx="238125" cy="1303338"/>
            </a:xfrm>
            <a:custGeom>
              <a:avLst/>
              <a:gdLst>
                <a:gd name="T0" fmla="*/ 0 w 150"/>
                <a:gd name="T1" fmla="*/ 0 h 821"/>
                <a:gd name="T2" fmla="*/ 150 w 150"/>
                <a:gd name="T3" fmla="*/ 0 h 821"/>
                <a:gd name="T4" fmla="*/ 150 w 150"/>
                <a:gd name="T5" fmla="*/ 821 h 821"/>
              </a:gdLst>
              <a:ahLst/>
              <a:cxnLst>
                <a:cxn ang="0">
                  <a:pos x="T0" y="T1"/>
                </a:cxn>
                <a:cxn ang="0">
                  <a:pos x="T2" y="T3"/>
                </a:cxn>
                <a:cxn ang="0">
                  <a:pos x="T4" y="T5"/>
                </a:cxn>
              </a:cxnLst>
              <a:rect l="0" t="0" r="r" b="b"/>
              <a:pathLst>
                <a:path w="150" h="821">
                  <a:moveTo>
                    <a:pt x="0" y="0"/>
                  </a:moveTo>
                  <a:lnTo>
                    <a:pt x="150" y="0"/>
                  </a:lnTo>
                  <a:lnTo>
                    <a:pt x="150" y="821"/>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51" name="Freeform 61"/>
            <p:cNvSpPr/>
            <p:nvPr/>
          </p:nvSpPr>
          <p:spPr bwMode="auto">
            <a:xfrm>
              <a:off x="5962650" y="1790700"/>
              <a:ext cx="263525" cy="1316038"/>
            </a:xfrm>
            <a:custGeom>
              <a:avLst/>
              <a:gdLst>
                <a:gd name="T0" fmla="*/ 166 w 166"/>
                <a:gd name="T1" fmla="*/ 0 h 829"/>
                <a:gd name="T2" fmla="*/ 0 w 166"/>
                <a:gd name="T3" fmla="*/ 0 h 829"/>
                <a:gd name="T4" fmla="*/ 0 w 166"/>
                <a:gd name="T5" fmla="*/ 829 h 829"/>
              </a:gdLst>
              <a:ahLst/>
              <a:cxnLst>
                <a:cxn ang="0">
                  <a:pos x="T0" y="T1"/>
                </a:cxn>
                <a:cxn ang="0">
                  <a:pos x="T2" y="T3"/>
                </a:cxn>
                <a:cxn ang="0">
                  <a:pos x="T4" y="T5"/>
                </a:cxn>
              </a:cxnLst>
              <a:rect l="0" t="0" r="r" b="b"/>
              <a:pathLst>
                <a:path w="166" h="829">
                  <a:moveTo>
                    <a:pt x="166" y="0"/>
                  </a:moveTo>
                  <a:lnTo>
                    <a:pt x="0" y="0"/>
                  </a:lnTo>
                  <a:lnTo>
                    <a:pt x="0" y="829"/>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52" name="Freeform 62"/>
            <p:cNvSpPr/>
            <p:nvPr/>
          </p:nvSpPr>
          <p:spPr bwMode="auto">
            <a:xfrm>
              <a:off x="6249988" y="2655888"/>
              <a:ext cx="414337" cy="450850"/>
            </a:xfrm>
            <a:custGeom>
              <a:avLst/>
              <a:gdLst>
                <a:gd name="T0" fmla="*/ 261 w 261"/>
                <a:gd name="T1" fmla="*/ 0 h 284"/>
                <a:gd name="T2" fmla="*/ 261 w 261"/>
                <a:gd name="T3" fmla="*/ 158 h 284"/>
                <a:gd name="T4" fmla="*/ 0 w 261"/>
                <a:gd name="T5" fmla="*/ 158 h 284"/>
                <a:gd name="T6" fmla="*/ 0 w 261"/>
                <a:gd name="T7" fmla="*/ 284 h 284"/>
              </a:gdLst>
              <a:ahLst/>
              <a:cxnLst>
                <a:cxn ang="0">
                  <a:pos x="T0" y="T1"/>
                </a:cxn>
                <a:cxn ang="0">
                  <a:pos x="T2" y="T3"/>
                </a:cxn>
                <a:cxn ang="0">
                  <a:pos x="T4" y="T5"/>
                </a:cxn>
                <a:cxn ang="0">
                  <a:pos x="T6" y="T7"/>
                </a:cxn>
              </a:cxnLst>
              <a:rect l="0" t="0" r="r" b="b"/>
              <a:pathLst>
                <a:path w="261" h="284">
                  <a:moveTo>
                    <a:pt x="261" y="0"/>
                  </a:moveTo>
                  <a:lnTo>
                    <a:pt x="261" y="158"/>
                  </a:lnTo>
                  <a:lnTo>
                    <a:pt x="0" y="158"/>
                  </a:lnTo>
                  <a:lnTo>
                    <a:pt x="0" y="284"/>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cxnSp>
          <p:nvCxnSpPr>
            <p:cNvPr id="3145794" name="AutoShape 63"/>
            <p:cNvCxnSpPr>
              <a:cxnSpLocks noChangeShapeType="1"/>
              <a:stCxn id="1050138" idx="6"/>
              <a:endCxn id="1050119" idx="3"/>
            </p:cNvCxnSpPr>
            <p:nvPr/>
          </p:nvCxnSpPr>
          <p:spPr bwMode="auto">
            <a:xfrm rot="5400000" flipH="1">
              <a:off x="6531769" y="2118519"/>
              <a:ext cx="260350" cy="1588"/>
            </a:xfrm>
            <a:prstGeom prst="bentConnector3">
              <a:avLst>
                <a:gd name="adj1" fmla="val 44514"/>
              </a:avLst>
            </a:prstGeom>
            <a:noFill/>
            <a:ln w="19050">
              <a:solidFill>
                <a:schemeClr val="accent1"/>
              </a:solidFill>
              <a:miter lim="800000"/>
            </a:ln>
            <a:effectLst/>
          </p:spPr>
        </p:cxnSp>
        <p:sp>
          <p:nvSpPr>
            <p:cNvPr id="1050153" name="Line 64"/>
            <p:cNvSpPr>
              <a:spLocks noChangeShapeType="1"/>
            </p:cNvSpPr>
            <p:nvPr/>
          </p:nvSpPr>
          <p:spPr bwMode="auto">
            <a:xfrm flipV="1">
              <a:off x="4451350" y="4533900"/>
              <a:ext cx="1588" cy="527050"/>
            </a:xfrm>
            <a:prstGeom prst="line">
              <a:avLst/>
            </a:prstGeom>
            <a:noFill/>
            <a:ln w="19050">
              <a:solidFill>
                <a:schemeClr val="accent1"/>
              </a:solidFill>
              <a:round/>
            </a:ln>
            <a:effectLst/>
          </p:spPr>
          <p:txBody>
            <a:bodyPr lIns="46800" tIns="46800" rIns="46800" bIns="46800"/>
            <a:lstStyle/>
            <a:p>
              <a:pPr algn="ctr"/>
              <a:endParaRPr lang="zh-CN" altLang="en-US"/>
            </a:p>
          </p:txBody>
        </p:sp>
        <p:sp>
          <p:nvSpPr>
            <p:cNvPr id="1050154" name="AutoShape 65"/>
            <p:cNvSpPr>
              <a:spLocks noChangeArrowheads="1"/>
            </p:cNvSpPr>
            <p:nvPr/>
          </p:nvSpPr>
          <p:spPr bwMode="auto">
            <a:xfrm>
              <a:off x="595313" y="5068888"/>
              <a:ext cx="863600" cy="431800"/>
            </a:xfrm>
            <a:prstGeom prst="bevel">
              <a:avLst>
                <a:gd name="adj" fmla="val 4023"/>
              </a:avLst>
            </a:prstGeom>
            <a:solidFill>
              <a:srgbClr val="EAEAEA"/>
            </a:solidFill>
            <a:ln>
              <a:noFill/>
            </a:ln>
            <a:effectLst/>
          </p:spPr>
          <p:txBody>
            <a:bodyPr lIns="0" rIns="0" anchor="ctr"/>
            <a:lstStyle/>
            <a:p>
              <a:pPr algn="ctr" eaLnBrk="1" latinLnBrk="1" hangingPunct="1">
                <a:lnSpc>
                  <a:spcPct val="85000"/>
                </a:lnSpc>
              </a:pPr>
              <a:r>
                <a:rPr kumimoji="1" lang="en-US" altLang="ko-KR" sz="1000"/>
                <a:t>Sales Spec.</a:t>
              </a:r>
              <a:endParaRPr kumimoji="1" lang="en-US" altLang="ko-KR" sz="1000"/>
            </a:p>
          </p:txBody>
        </p:sp>
        <p:sp>
          <p:nvSpPr>
            <p:cNvPr id="1050155" name="Freeform 66"/>
            <p:cNvSpPr/>
            <p:nvPr/>
          </p:nvSpPr>
          <p:spPr bwMode="auto">
            <a:xfrm>
              <a:off x="325438" y="2668588"/>
              <a:ext cx="2028825" cy="2605087"/>
            </a:xfrm>
            <a:custGeom>
              <a:avLst/>
              <a:gdLst>
                <a:gd name="T0" fmla="*/ 158 w 1278"/>
                <a:gd name="T1" fmla="*/ 1641 h 1641"/>
                <a:gd name="T2" fmla="*/ 0 w 1278"/>
                <a:gd name="T3" fmla="*/ 1641 h 1641"/>
                <a:gd name="T4" fmla="*/ 0 w 1278"/>
                <a:gd name="T5" fmla="*/ 173 h 1641"/>
                <a:gd name="T6" fmla="*/ 1278 w 1278"/>
                <a:gd name="T7" fmla="*/ 173 h 1641"/>
                <a:gd name="T8" fmla="*/ 1278 w 1278"/>
                <a:gd name="T9" fmla="*/ 0 h 1641"/>
              </a:gdLst>
              <a:ahLst/>
              <a:cxnLst>
                <a:cxn ang="0">
                  <a:pos x="T0" y="T1"/>
                </a:cxn>
                <a:cxn ang="0">
                  <a:pos x="T2" y="T3"/>
                </a:cxn>
                <a:cxn ang="0">
                  <a:pos x="T4" y="T5"/>
                </a:cxn>
                <a:cxn ang="0">
                  <a:pos x="T6" y="T7"/>
                </a:cxn>
                <a:cxn ang="0">
                  <a:pos x="T8" y="T9"/>
                </a:cxn>
              </a:cxnLst>
              <a:rect l="0" t="0" r="r" b="b"/>
              <a:pathLst>
                <a:path w="1278" h="1641">
                  <a:moveTo>
                    <a:pt x="158" y="1641"/>
                  </a:moveTo>
                  <a:lnTo>
                    <a:pt x="0" y="1641"/>
                  </a:lnTo>
                  <a:lnTo>
                    <a:pt x="0" y="173"/>
                  </a:lnTo>
                  <a:lnTo>
                    <a:pt x="1278" y="173"/>
                  </a:lnTo>
                  <a:lnTo>
                    <a:pt x="1278" y="0"/>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cxnSp>
          <p:nvCxnSpPr>
            <p:cNvPr id="3145795" name="AutoShape 67"/>
            <p:cNvCxnSpPr>
              <a:cxnSpLocks noChangeShapeType="1"/>
              <a:stCxn id="1050154" idx="1"/>
              <a:endCxn id="1050139" idx="4"/>
            </p:cNvCxnSpPr>
            <p:nvPr/>
          </p:nvCxnSpPr>
          <p:spPr bwMode="auto">
            <a:xfrm>
              <a:off x="1441450" y="5284788"/>
              <a:ext cx="166688" cy="0"/>
            </a:xfrm>
            <a:prstGeom prst="straightConnector1">
              <a:avLst/>
            </a:prstGeom>
            <a:noFill/>
            <a:ln w="19050">
              <a:solidFill>
                <a:schemeClr val="accent1"/>
              </a:solidFill>
              <a:round/>
            </a:ln>
            <a:effectLst/>
          </p:spPr>
        </p:cxnSp>
        <p:cxnSp>
          <p:nvCxnSpPr>
            <p:cNvPr id="3145796" name="AutoShape 68"/>
            <p:cNvCxnSpPr>
              <a:cxnSpLocks noChangeShapeType="1"/>
              <a:stCxn id="1050139" idx="1"/>
              <a:endCxn id="1050129" idx="5"/>
            </p:cNvCxnSpPr>
            <p:nvPr/>
          </p:nvCxnSpPr>
          <p:spPr bwMode="auto">
            <a:xfrm>
              <a:off x="2443163" y="5284788"/>
              <a:ext cx="334962" cy="0"/>
            </a:xfrm>
            <a:prstGeom prst="straightConnector1">
              <a:avLst/>
            </a:prstGeom>
            <a:noFill/>
            <a:ln w="19050">
              <a:solidFill>
                <a:schemeClr val="accent1"/>
              </a:solidFill>
              <a:round/>
            </a:ln>
            <a:effectLst/>
          </p:spPr>
        </p:cxnSp>
        <p:cxnSp>
          <p:nvCxnSpPr>
            <p:cNvPr id="3145797" name="AutoShape 69"/>
            <p:cNvCxnSpPr>
              <a:cxnSpLocks noChangeShapeType="1"/>
              <a:stCxn id="1050128" idx="1"/>
              <a:endCxn id="1050129" idx="2"/>
            </p:cNvCxnSpPr>
            <p:nvPr/>
          </p:nvCxnSpPr>
          <p:spPr bwMode="auto">
            <a:xfrm flipV="1">
              <a:off x="3008313" y="5500688"/>
              <a:ext cx="173037" cy="447675"/>
            </a:xfrm>
            <a:prstGeom prst="bentConnector2">
              <a:avLst/>
            </a:prstGeom>
            <a:noFill/>
            <a:ln w="19050">
              <a:solidFill>
                <a:schemeClr val="accent1"/>
              </a:solidFill>
              <a:miter lim="800000"/>
            </a:ln>
            <a:effectLst/>
          </p:spPr>
        </p:cxnSp>
        <p:cxnSp>
          <p:nvCxnSpPr>
            <p:cNvPr id="3145798" name="AutoShape 70"/>
            <p:cNvCxnSpPr>
              <a:cxnSpLocks noChangeShapeType="1"/>
              <a:stCxn id="1050128" idx="4"/>
              <a:endCxn id="1050139" idx="3"/>
            </p:cNvCxnSpPr>
            <p:nvPr/>
          </p:nvCxnSpPr>
          <p:spPr bwMode="auto">
            <a:xfrm rot="10800000">
              <a:off x="2039938" y="5472113"/>
              <a:ext cx="133350" cy="476250"/>
            </a:xfrm>
            <a:prstGeom prst="bentConnector2">
              <a:avLst/>
            </a:prstGeom>
            <a:noFill/>
            <a:ln w="19050">
              <a:solidFill>
                <a:schemeClr val="accent1"/>
              </a:solidFill>
              <a:miter lim="800000"/>
            </a:ln>
            <a:effectLst/>
          </p:spPr>
        </p:cxnSp>
        <p:cxnSp>
          <p:nvCxnSpPr>
            <p:cNvPr id="3145799" name="AutoShape 71"/>
            <p:cNvCxnSpPr>
              <a:cxnSpLocks noChangeShapeType="1"/>
              <a:stCxn id="1050130" idx="7"/>
              <a:endCxn id="1050108" idx="3"/>
            </p:cNvCxnSpPr>
            <p:nvPr/>
          </p:nvCxnSpPr>
          <p:spPr bwMode="auto">
            <a:xfrm rot="16200000">
              <a:off x="4331494" y="5604669"/>
              <a:ext cx="242888" cy="0"/>
            </a:xfrm>
            <a:prstGeom prst="straightConnector1">
              <a:avLst/>
            </a:prstGeom>
            <a:noFill/>
            <a:ln w="19050">
              <a:solidFill>
                <a:schemeClr val="accent1"/>
              </a:solidFill>
              <a:round/>
            </a:ln>
            <a:effectLst/>
          </p:spPr>
        </p:cxnSp>
        <p:sp>
          <p:nvSpPr>
            <p:cNvPr id="1050156" name="Freeform 72"/>
            <p:cNvSpPr/>
            <p:nvPr/>
          </p:nvSpPr>
          <p:spPr bwMode="auto">
            <a:xfrm>
              <a:off x="1001713" y="4948238"/>
              <a:ext cx="2041525" cy="112712"/>
            </a:xfrm>
            <a:custGeom>
              <a:avLst/>
              <a:gdLst>
                <a:gd name="T0" fmla="*/ 0 w 1286"/>
                <a:gd name="T1" fmla="*/ 63 h 71"/>
                <a:gd name="T2" fmla="*/ 0 w 1286"/>
                <a:gd name="T3" fmla="*/ 0 h 71"/>
                <a:gd name="T4" fmla="*/ 1286 w 1286"/>
                <a:gd name="T5" fmla="*/ 0 h 71"/>
                <a:gd name="T6" fmla="*/ 1286 w 1286"/>
                <a:gd name="T7" fmla="*/ 71 h 71"/>
              </a:gdLst>
              <a:ahLst/>
              <a:cxnLst>
                <a:cxn ang="0">
                  <a:pos x="T0" y="T1"/>
                </a:cxn>
                <a:cxn ang="0">
                  <a:pos x="T2" y="T3"/>
                </a:cxn>
                <a:cxn ang="0">
                  <a:pos x="T4" y="T5"/>
                </a:cxn>
                <a:cxn ang="0">
                  <a:pos x="T6" y="T7"/>
                </a:cxn>
              </a:cxnLst>
              <a:rect l="0" t="0" r="r" b="b"/>
              <a:pathLst>
                <a:path w="1286" h="71">
                  <a:moveTo>
                    <a:pt x="0" y="63"/>
                  </a:moveTo>
                  <a:lnTo>
                    <a:pt x="0" y="0"/>
                  </a:lnTo>
                  <a:lnTo>
                    <a:pt x="1286" y="0"/>
                  </a:lnTo>
                  <a:lnTo>
                    <a:pt x="1286" y="71"/>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cxnSp>
          <p:nvCxnSpPr>
            <p:cNvPr id="3145800" name="AutoShape 73"/>
            <p:cNvCxnSpPr>
              <a:cxnSpLocks noChangeShapeType="1"/>
              <a:stCxn id="1050128" idx="3"/>
              <a:endCxn id="1050131" idx="3"/>
            </p:cNvCxnSpPr>
            <p:nvPr/>
          </p:nvCxnSpPr>
          <p:spPr bwMode="auto">
            <a:xfrm rot="5400000" flipH="1" flipV="1">
              <a:off x="5341937" y="3362326"/>
              <a:ext cx="36513" cy="5510212"/>
            </a:xfrm>
            <a:prstGeom prst="bentConnector3">
              <a:avLst>
                <a:gd name="adj1" fmla="val -504352"/>
              </a:avLst>
            </a:prstGeom>
            <a:noFill/>
            <a:ln w="19050">
              <a:solidFill>
                <a:schemeClr val="accent1"/>
              </a:solidFill>
              <a:miter lim="800000"/>
            </a:ln>
            <a:effectLst/>
          </p:spPr>
        </p:cxnSp>
        <p:sp>
          <p:nvSpPr>
            <p:cNvPr id="1050157" name="Freeform 74"/>
            <p:cNvSpPr/>
            <p:nvPr/>
          </p:nvSpPr>
          <p:spPr bwMode="auto">
            <a:xfrm>
              <a:off x="6538913" y="3268663"/>
              <a:ext cx="1127125" cy="350837"/>
            </a:xfrm>
            <a:custGeom>
              <a:avLst/>
              <a:gdLst>
                <a:gd name="T0" fmla="*/ 694 w 694"/>
                <a:gd name="T1" fmla="*/ 0 h 276"/>
                <a:gd name="T2" fmla="*/ 339 w 694"/>
                <a:gd name="T3" fmla="*/ 0 h 276"/>
                <a:gd name="T4" fmla="*/ 339 w 694"/>
                <a:gd name="T5" fmla="*/ 276 h 276"/>
                <a:gd name="T6" fmla="*/ 0 w 694"/>
                <a:gd name="T7" fmla="*/ 276 h 276"/>
              </a:gdLst>
              <a:ahLst/>
              <a:cxnLst>
                <a:cxn ang="0">
                  <a:pos x="T0" y="T1"/>
                </a:cxn>
                <a:cxn ang="0">
                  <a:pos x="T2" y="T3"/>
                </a:cxn>
                <a:cxn ang="0">
                  <a:pos x="T4" y="T5"/>
                </a:cxn>
                <a:cxn ang="0">
                  <a:pos x="T6" y="T7"/>
                </a:cxn>
              </a:cxnLst>
              <a:rect l="0" t="0" r="r" b="b"/>
              <a:pathLst>
                <a:path w="694" h="276">
                  <a:moveTo>
                    <a:pt x="694" y="0"/>
                  </a:moveTo>
                  <a:lnTo>
                    <a:pt x="339" y="0"/>
                  </a:lnTo>
                  <a:lnTo>
                    <a:pt x="339" y="276"/>
                  </a:lnTo>
                  <a:lnTo>
                    <a:pt x="0" y="276"/>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58" name="Line 75"/>
            <p:cNvSpPr>
              <a:spLocks noChangeShapeType="1"/>
            </p:cNvSpPr>
            <p:nvPr/>
          </p:nvSpPr>
          <p:spPr bwMode="auto">
            <a:xfrm flipH="1">
              <a:off x="6538913" y="3857625"/>
              <a:ext cx="1127125" cy="0"/>
            </a:xfrm>
            <a:prstGeom prst="line">
              <a:avLst/>
            </a:prstGeom>
            <a:noFill/>
            <a:ln w="19050">
              <a:solidFill>
                <a:schemeClr val="accent1"/>
              </a:solidFill>
              <a:round/>
            </a:ln>
            <a:effectLst/>
          </p:spPr>
          <p:txBody>
            <a:bodyPr lIns="46800" tIns="46800" rIns="46800" bIns="46800"/>
            <a:lstStyle/>
            <a:p>
              <a:pPr algn="ctr"/>
              <a:endParaRPr lang="zh-CN" altLang="en-US"/>
            </a:p>
          </p:txBody>
        </p:sp>
        <p:sp>
          <p:nvSpPr>
            <p:cNvPr id="1050159" name="Freeform 76"/>
            <p:cNvSpPr/>
            <p:nvPr/>
          </p:nvSpPr>
          <p:spPr bwMode="auto">
            <a:xfrm>
              <a:off x="6526213" y="4183063"/>
              <a:ext cx="1165225" cy="427037"/>
            </a:xfrm>
            <a:custGeom>
              <a:avLst/>
              <a:gdLst>
                <a:gd name="T0" fmla="*/ 734 w 734"/>
                <a:gd name="T1" fmla="*/ 213 h 213"/>
                <a:gd name="T2" fmla="*/ 323 w 734"/>
                <a:gd name="T3" fmla="*/ 213 h 213"/>
                <a:gd name="T4" fmla="*/ 323 w 734"/>
                <a:gd name="T5" fmla="*/ 0 h 213"/>
                <a:gd name="T6" fmla="*/ 0 w 734"/>
                <a:gd name="T7" fmla="*/ 0 h 213"/>
              </a:gdLst>
              <a:ahLst/>
              <a:cxnLst>
                <a:cxn ang="0">
                  <a:pos x="T0" y="T1"/>
                </a:cxn>
                <a:cxn ang="0">
                  <a:pos x="T2" y="T3"/>
                </a:cxn>
                <a:cxn ang="0">
                  <a:pos x="T4" y="T5"/>
                </a:cxn>
                <a:cxn ang="0">
                  <a:pos x="T6" y="T7"/>
                </a:cxn>
              </a:cxnLst>
              <a:rect l="0" t="0" r="r" b="b"/>
              <a:pathLst>
                <a:path w="734" h="213">
                  <a:moveTo>
                    <a:pt x="734" y="213"/>
                  </a:moveTo>
                  <a:lnTo>
                    <a:pt x="323" y="213"/>
                  </a:lnTo>
                  <a:lnTo>
                    <a:pt x="323" y="0"/>
                  </a:lnTo>
                  <a:lnTo>
                    <a:pt x="0" y="0"/>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cxnSp>
          <p:nvCxnSpPr>
            <p:cNvPr id="3145801" name="AutoShape 77"/>
            <p:cNvCxnSpPr>
              <a:cxnSpLocks noChangeShapeType="1"/>
              <a:stCxn id="1050135" idx="1"/>
              <a:endCxn id="1050136" idx="5"/>
            </p:cNvCxnSpPr>
            <p:nvPr/>
          </p:nvCxnSpPr>
          <p:spPr bwMode="auto">
            <a:xfrm>
              <a:off x="7373938" y="5284788"/>
              <a:ext cx="334962" cy="0"/>
            </a:xfrm>
            <a:prstGeom prst="straightConnector1">
              <a:avLst/>
            </a:prstGeom>
            <a:noFill/>
            <a:ln w="19050">
              <a:solidFill>
                <a:schemeClr val="accent1"/>
              </a:solidFill>
              <a:round/>
            </a:ln>
            <a:effectLst/>
          </p:spPr>
        </p:cxnSp>
        <p:cxnSp>
          <p:nvCxnSpPr>
            <p:cNvPr id="3145802" name="AutoShape 78"/>
            <p:cNvCxnSpPr>
              <a:cxnSpLocks noChangeShapeType="1"/>
              <a:stCxn id="1050132" idx="6"/>
              <a:endCxn id="1050109" idx="3"/>
            </p:cNvCxnSpPr>
            <p:nvPr/>
          </p:nvCxnSpPr>
          <p:spPr bwMode="auto">
            <a:xfrm rot="16200000">
              <a:off x="7965281" y="4294982"/>
              <a:ext cx="300037" cy="0"/>
            </a:xfrm>
            <a:prstGeom prst="straightConnector1">
              <a:avLst/>
            </a:prstGeom>
            <a:noFill/>
            <a:ln w="19050">
              <a:solidFill>
                <a:schemeClr val="accent1"/>
              </a:solidFill>
              <a:round/>
            </a:ln>
            <a:effectLst/>
          </p:spPr>
        </p:cxnSp>
        <p:cxnSp>
          <p:nvCxnSpPr>
            <p:cNvPr id="3145803" name="AutoShape 79"/>
            <p:cNvCxnSpPr>
              <a:cxnSpLocks noChangeShapeType="1"/>
              <a:stCxn id="1050137" idx="1"/>
              <a:endCxn id="1050135" idx="5"/>
            </p:cNvCxnSpPr>
            <p:nvPr/>
          </p:nvCxnSpPr>
          <p:spPr bwMode="auto">
            <a:xfrm flipV="1">
              <a:off x="6280150" y="5284788"/>
              <a:ext cx="287338" cy="4762"/>
            </a:xfrm>
            <a:prstGeom prst="bentConnector3">
              <a:avLst>
                <a:gd name="adj1" fmla="val 49722"/>
              </a:avLst>
            </a:prstGeom>
            <a:noFill/>
            <a:ln w="19050">
              <a:solidFill>
                <a:schemeClr val="accent1"/>
              </a:solidFill>
              <a:miter lim="800000"/>
            </a:ln>
            <a:effectLst/>
          </p:spPr>
        </p:cxnSp>
        <p:cxnSp>
          <p:nvCxnSpPr>
            <p:cNvPr id="3145804" name="AutoShape 80"/>
            <p:cNvCxnSpPr>
              <a:cxnSpLocks noChangeShapeType="1"/>
              <a:stCxn id="1050131" idx="7"/>
              <a:endCxn id="1050136" idx="3"/>
            </p:cNvCxnSpPr>
            <p:nvPr/>
          </p:nvCxnSpPr>
          <p:spPr bwMode="auto">
            <a:xfrm rot="5400000" flipH="1">
              <a:off x="7987507" y="5596731"/>
              <a:ext cx="252412" cy="3175"/>
            </a:xfrm>
            <a:prstGeom prst="bentConnector3">
              <a:avLst>
                <a:gd name="adj1" fmla="val 49685"/>
              </a:avLst>
            </a:prstGeom>
            <a:noFill/>
            <a:ln w="19050">
              <a:solidFill>
                <a:schemeClr val="accent1"/>
              </a:solidFill>
              <a:miter lim="800000"/>
            </a:ln>
            <a:effectLst/>
          </p:spPr>
        </p:cxnSp>
        <p:sp>
          <p:nvSpPr>
            <p:cNvPr id="1050160" name="Line 81"/>
            <p:cNvSpPr>
              <a:spLocks noChangeShapeType="1"/>
            </p:cNvSpPr>
            <p:nvPr/>
          </p:nvSpPr>
          <p:spPr bwMode="auto">
            <a:xfrm flipV="1">
              <a:off x="5849938" y="4510088"/>
              <a:ext cx="0" cy="550862"/>
            </a:xfrm>
            <a:prstGeom prst="line">
              <a:avLst/>
            </a:prstGeom>
            <a:noFill/>
            <a:ln w="19050">
              <a:solidFill>
                <a:schemeClr val="accent1"/>
              </a:solidFill>
              <a:round/>
            </a:ln>
            <a:effectLst/>
          </p:spPr>
          <p:txBody>
            <a:bodyPr lIns="46800" tIns="46800" rIns="46800" bIns="46800"/>
            <a:lstStyle/>
            <a:p>
              <a:pPr algn="ctr"/>
              <a:endParaRPr lang="zh-CN" altLang="en-US"/>
            </a:p>
          </p:txBody>
        </p:sp>
        <p:sp>
          <p:nvSpPr>
            <p:cNvPr id="1050161" name="Freeform 82"/>
            <p:cNvSpPr/>
            <p:nvPr/>
          </p:nvSpPr>
          <p:spPr bwMode="auto">
            <a:xfrm>
              <a:off x="6062663" y="4533900"/>
              <a:ext cx="876300" cy="539750"/>
            </a:xfrm>
            <a:custGeom>
              <a:avLst/>
              <a:gdLst>
                <a:gd name="T0" fmla="*/ 552 w 552"/>
                <a:gd name="T1" fmla="*/ 340 h 340"/>
                <a:gd name="T2" fmla="*/ 552 w 552"/>
                <a:gd name="T3" fmla="*/ 158 h 340"/>
                <a:gd name="T4" fmla="*/ 0 w 552"/>
                <a:gd name="T5" fmla="*/ 158 h 340"/>
                <a:gd name="T6" fmla="*/ 0 w 552"/>
                <a:gd name="T7" fmla="*/ 0 h 340"/>
              </a:gdLst>
              <a:ahLst/>
              <a:cxnLst>
                <a:cxn ang="0">
                  <a:pos x="T0" y="T1"/>
                </a:cxn>
                <a:cxn ang="0">
                  <a:pos x="T2" y="T3"/>
                </a:cxn>
                <a:cxn ang="0">
                  <a:pos x="T4" y="T5"/>
                </a:cxn>
                <a:cxn ang="0">
                  <a:pos x="T6" y="T7"/>
                </a:cxn>
              </a:cxnLst>
              <a:rect l="0" t="0" r="r" b="b"/>
              <a:pathLst>
                <a:path w="552" h="340">
                  <a:moveTo>
                    <a:pt x="552" y="340"/>
                  </a:moveTo>
                  <a:lnTo>
                    <a:pt x="552" y="158"/>
                  </a:lnTo>
                  <a:lnTo>
                    <a:pt x="0" y="158"/>
                  </a:lnTo>
                  <a:lnTo>
                    <a:pt x="0" y="0"/>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62" name="Line 83"/>
            <p:cNvSpPr>
              <a:spLocks noChangeShapeType="1"/>
            </p:cNvSpPr>
            <p:nvPr/>
          </p:nvSpPr>
          <p:spPr bwMode="auto">
            <a:xfrm>
              <a:off x="5010150" y="3995738"/>
              <a:ext cx="2681288" cy="0"/>
            </a:xfrm>
            <a:prstGeom prst="line">
              <a:avLst/>
            </a:prstGeom>
            <a:noFill/>
            <a:ln w="19050">
              <a:solidFill>
                <a:schemeClr val="accent1"/>
              </a:solidFill>
              <a:prstDash val="dash"/>
              <a:round/>
            </a:ln>
            <a:effectLst/>
          </p:spPr>
          <p:txBody>
            <a:bodyPr lIns="46800" tIns="46800" rIns="46800" bIns="46800"/>
            <a:lstStyle/>
            <a:p>
              <a:pPr algn="ctr"/>
              <a:endParaRPr lang="zh-CN" altLang="en-US"/>
            </a:p>
          </p:txBody>
        </p:sp>
        <p:sp>
          <p:nvSpPr>
            <p:cNvPr id="1050163" name="AutoShape 84"/>
            <p:cNvSpPr>
              <a:spLocks noChangeArrowheads="1"/>
            </p:cNvSpPr>
            <p:nvPr/>
          </p:nvSpPr>
          <p:spPr bwMode="auto">
            <a:xfrm>
              <a:off x="5354638" y="3127375"/>
              <a:ext cx="1187450" cy="1420813"/>
            </a:xfrm>
            <a:prstGeom prst="bevel">
              <a:avLst>
                <a:gd name="adj" fmla="val 4023"/>
              </a:avLst>
            </a:prstGeom>
            <a:solidFill>
              <a:schemeClr val="accent1"/>
            </a:solidFill>
            <a:ln>
              <a:noFill/>
            </a:ln>
            <a:effectLst/>
          </p:spPr>
          <p:txBody>
            <a:bodyPr lIns="0" rIns="0" anchor="ctr"/>
            <a:lstStyle/>
            <a:p>
              <a:pPr algn="ctr" eaLnBrk="1" latinLnBrk="1" hangingPunct="1">
                <a:lnSpc>
                  <a:spcPct val="90000"/>
                </a:lnSpc>
              </a:pPr>
              <a:r>
                <a:rPr kumimoji="1" lang="en-US" altLang="ko-KR" sz="1100" b="1">
                  <a:solidFill>
                    <a:schemeClr val="bg1"/>
                  </a:solidFill>
                </a:rPr>
                <a:t>M-BOM</a:t>
              </a:r>
              <a:endParaRPr kumimoji="1" lang="en-US" altLang="ko-KR" sz="1100" b="1">
                <a:solidFill>
                  <a:schemeClr val="bg1"/>
                </a:solidFill>
              </a:endParaRPr>
            </a:p>
          </p:txBody>
        </p:sp>
        <p:sp>
          <p:nvSpPr>
            <p:cNvPr id="1050164" name="Freeform 85"/>
            <p:cNvSpPr/>
            <p:nvPr/>
          </p:nvSpPr>
          <p:spPr bwMode="auto">
            <a:xfrm>
              <a:off x="5022850" y="3168650"/>
              <a:ext cx="2643188" cy="288925"/>
            </a:xfrm>
            <a:custGeom>
              <a:avLst/>
              <a:gdLst>
                <a:gd name="T0" fmla="*/ 1665 w 1665"/>
                <a:gd name="T1" fmla="*/ 0 h 182"/>
                <a:gd name="T2" fmla="*/ 1120 w 1665"/>
                <a:gd name="T3" fmla="*/ 0 h 182"/>
                <a:gd name="T4" fmla="*/ 1120 w 1665"/>
                <a:gd name="T5" fmla="*/ 182 h 182"/>
                <a:gd name="T6" fmla="*/ 0 w 1665"/>
                <a:gd name="T7" fmla="*/ 182 h 182"/>
              </a:gdLst>
              <a:ahLst/>
              <a:cxnLst>
                <a:cxn ang="0">
                  <a:pos x="T0" y="T1"/>
                </a:cxn>
                <a:cxn ang="0">
                  <a:pos x="T2" y="T3"/>
                </a:cxn>
                <a:cxn ang="0">
                  <a:pos x="T4" y="T5"/>
                </a:cxn>
                <a:cxn ang="0">
                  <a:pos x="T6" y="T7"/>
                </a:cxn>
              </a:cxnLst>
              <a:rect l="0" t="0" r="r" b="b"/>
              <a:pathLst>
                <a:path w="1665" h="182">
                  <a:moveTo>
                    <a:pt x="1665" y="0"/>
                  </a:moveTo>
                  <a:lnTo>
                    <a:pt x="1120" y="0"/>
                  </a:lnTo>
                  <a:lnTo>
                    <a:pt x="1120" y="182"/>
                  </a:lnTo>
                  <a:lnTo>
                    <a:pt x="0" y="182"/>
                  </a:lnTo>
                </a:path>
              </a:pathLst>
            </a:custGeom>
            <a:noFill/>
            <a:ln w="19050" cap="flat" cmpd="sng">
              <a:solidFill>
                <a:schemeClr val="accent1"/>
              </a:solidFill>
              <a:prstDash val="dash"/>
              <a:round/>
            </a:ln>
            <a:effectLst/>
          </p:spPr>
          <p:txBody>
            <a:bodyPr lIns="46800" tIns="46800" rIns="46800" bIns="46800"/>
            <a:lstStyle/>
            <a:p>
              <a:pPr algn="ctr"/>
              <a:endParaRPr lang="zh-CN" altLang="en-US"/>
            </a:p>
          </p:txBody>
        </p:sp>
        <p:sp>
          <p:nvSpPr>
            <p:cNvPr id="1050165" name="Freeform 86"/>
            <p:cNvSpPr/>
            <p:nvPr/>
          </p:nvSpPr>
          <p:spPr bwMode="auto">
            <a:xfrm>
              <a:off x="3944938" y="1866900"/>
              <a:ext cx="1641475" cy="1265238"/>
            </a:xfrm>
            <a:custGeom>
              <a:avLst/>
              <a:gdLst>
                <a:gd name="T0" fmla="*/ 0 w 1034"/>
                <a:gd name="T1" fmla="*/ 0 h 797"/>
                <a:gd name="T2" fmla="*/ 285 w 1034"/>
                <a:gd name="T3" fmla="*/ 0 h 797"/>
                <a:gd name="T4" fmla="*/ 285 w 1034"/>
                <a:gd name="T5" fmla="*/ 670 h 797"/>
                <a:gd name="T6" fmla="*/ 1034 w 1034"/>
                <a:gd name="T7" fmla="*/ 670 h 797"/>
                <a:gd name="T8" fmla="*/ 1034 w 1034"/>
                <a:gd name="T9" fmla="*/ 797 h 797"/>
              </a:gdLst>
              <a:ahLst/>
              <a:cxnLst>
                <a:cxn ang="0">
                  <a:pos x="T0" y="T1"/>
                </a:cxn>
                <a:cxn ang="0">
                  <a:pos x="T2" y="T3"/>
                </a:cxn>
                <a:cxn ang="0">
                  <a:pos x="T4" y="T5"/>
                </a:cxn>
                <a:cxn ang="0">
                  <a:pos x="T6" y="T7"/>
                </a:cxn>
                <a:cxn ang="0">
                  <a:pos x="T8" y="T9"/>
                </a:cxn>
              </a:cxnLst>
              <a:rect l="0" t="0" r="r" b="b"/>
              <a:pathLst>
                <a:path w="1034" h="797">
                  <a:moveTo>
                    <a:pt x="0" y="0"/>
                  </a:moveTo>
                  <a:lnTo>
                    <a:pt x="285" y="0"/>
                  </a:lnTo>
                  <a:lnTo>
                    <a:pt x="285" y="670"/>
                  </a:lnTo>
                  <a:lnTo>
                    <a:pt x="1034" y="670"/>
                  </a:lnTo>
                  <a:lnTo>
                    <a:pt x="1034" y="797"/>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66" name="Freeform 87"/>
            <p:cNvSpPr/>
            <p:nvPr/>
          </p:nvSpPr>
          <p:spPr bwMode="auto">
            <a:xfrm>
              <a:off x="5611813" y="2430463"/>
              <a:ext cx="100012" cy="676275"/>
            </a:xfrm>
            <a:custGeom>
              <a:avLst/>
              <a:gdLst>
                <a:gd name="T0" fmla="*/ 0 w 63"/>
                <a:gd name="T1" fmla="*/ 0 h 426"/>
                <a:gd name="T2" fmla="*/ 63 w 63"/>
                <a:gd name="T3" fmla="*/ 0 h 426"/>
                <a:gd name="T4" fmla="*/ 63 w 63"/>
                <a:gd name="T5" fmla="*/ 426 h 426"/>
              </a:gdLst>
              <a:ahLst/>
              <a:cxnLst>
                <a:cxn ang="0">
                  <a:pos x="T0" y="T1"/>
                </a:cxn>
                <a:cxn ang="0">
                  <a:pos x="T2" y="T3"/>
                </a:cxn>
                <a:cxn ang="0">
                  <a:pos x="T4" y="T5"/>
                </a:cxn>
              </a:cxnLst>
              <a:rect l="0" t="0" r="r" b="b"/>
              <a:pathLst>
                <a:path w="63" h="426">
                  <a:moveTo>
                    <a:pt x="0" y="0"/>
                  </a:moveTo>
                  <a:lnTo>
                    <a:pt x="63" y="0"/>
                  </a:lnTo>
                  <a:lnTo>
                    <a:pt x="63" y="426"/>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cxnSp>
          <p:nvCxnSpPr>
            <p:cNvPr id="3145805" name="AutoShape 88"/>
            <p:cNvCxnSpPr>
              <a:cxnSpLocks noChangeShapeType="1"/>
              <a:stCxn id="1050110" idx="7"/>
              <a:endCxn id="1050133" idx="3"/>
            </p:cNvCxnSpPr>
            <p:nvPr/>
          </p:nvCxnSpPr>
          <p:spPr bwMode="auto">
            <a:xfrm rot="16200000">
              <a:off x="7972425" y="2854325"/>
              <a:ext cx="285750" cy="0"/>
            </a:xfrm>
            <a:prstGeom prst="straightConnector1">
              <a:avLst/>
            </a:prstGeom>
            <a:noFill/>
            <a:ln w="19050">
              <a:solidFill>
                <a:schemeClr val="accent1"/>
              </a:solidFill>
              <a:round/>
            </a:ln>
            <a:effectLst/>
          </p:spPr>
        </p:cxnSp>
        <p:cxnSp>
          <p:nvCxnSpPr>
            <p:cNvPr id="3145806" name="AutoShape 89"/>
            <p:cNvCxnSpPr>
              <a:cxnSpLocks noChangeShapeType="1"/>
              <a:stCxn id="1050132" idx="1"/>
              <a:endCxn id="1050110" idx="1"/>
            </p:cNvCxnSpPr>
            <p:nvPr/>
          </p:nvCxnSpPr>
          <p:spPr bwMode="auto">
            <a:xfrm flipV="1">
              <a:off x="8518525" y="3195638"/>
              <a:ext cx="11113" cy="1465262"/>
            </a:xfrm>
            <a:prstGeom prst="bentConnector3">
              <a:avLst>
                <a:gd name="adj1" fmla="val 2314287"/>
              </a:avLst>
            </a:prstGeom>
            <a:noFill/>
            <a:ln w="19050">
              <a:solidFill>
                <a:schemeClr val="accent1"/>
              </a:solidFill>
              <a:miter lim="800000"/>
            </a:ln>
            <a:effectLst/>
          </p:spPr>
        </p:cxnSp>
        <p:sp>
          <p:nvSpPr>
            <p:cNvPr id="1050167" name="Freeform 90"/>
            <p:cNvSpPr/>
            <p:nvPr/>
          </p:nvSpPr>
          <p:spPr bwMode="auto">
            <a:xfrm>
              <a:off x="8529638" y="1854200"/>
              <a:ext cx="238125" cy="1239838"/>
            </a:xfrm>
            <a:custGeom>
              <a:avLst/>
              <a:gdLst>
                <a:gd name="T0" fmla="*/ 8 w 150"/>
                <a:gd name="T1" fmla="*/ 781 h 781"/>
                <a:gd name="T2" fmla="*/ 150 w 150"/>
                <a:gd name="T3" fmla="*/ 781 h 781"/>
                <a:gd name="T4" fmla="*/ 150 w 150"/>
                <a:gd name="T5" fmla="*/ 0 h 781"/>
                <a:gd name="T6" fmla="*/ 0 w 150"/>
                <a:gd name="T7" fmla="*/ 0 h 781"/>
              </a:gdLst>
              <a:ahLst/>
              <a:cxnLst>
                <a:cxn ang="0">
                  <a:pos x="T0" y="T1"/>
                </a:cxn>
                <a:cxn ang="0">
                  <a:pos x="T2" y="T3"/>
                </a:cxn>
                <a:cxn ang="0">
                  <a:pos x="T4" y="T5"/>
                </a:cxn>
                <a:cxn ang="0">
                  <a:pos x="T6" y="T7"/>
                </a:cxn>
              </a:cxnLst>
              <a:rect l="0" t="0" r="r" b="b"/>
              <a:pathLst>
                <a:path w="150" h="781">
                  <a:moveTo>
                    <a:pt x="8" y="781"/>
                  </a:moveTo>
                  <a:lnTo>
                    <a:pt x="150" y="781"/>
                  </a:lnTo>
                  <a:lnTo>
                    <a:pt x="150" y="0"/>
                  </a:lnTo>
                  <a:lnTo>
                    <a:pt x="0" y="0"/>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68" name="AutoShape 91"/>
            <p:cNvSpPr>
              <a:spLocks noChangeArrowheads="1"/>
            </p:cNvSpPr>
            <p:nvPr/>
          </p:nvSpPr>
          <p:spPr bwMode="auto">
            <a:xfrm>
              <a:off x="698500" y="3409950"/>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DMU/DPA</a:t>
              </a:r>
              <a:endParaRPr kumimoji="1" lang="en-US" altLang="ko-KR" sz="1000"/>
            </a:p>
          </p:txBody>
        </p:sp>
        <p:cxnSp>
          <p:nvCxnSpPr>
            <p:cNvPr id="3145807" name="AutoShape 92"/>
            <p:cNvCxnSpPr>
              <a:cxnSpLocks noChangeShapeType="1"/>
              <a:stCxn id="1050168" idx="2"/>
              <a:endCxn id="1050169" idx="7"/>
            </p:cNvCxnSpPr>
            <p:nvPr/>
          </p:nvCxnSpPr>
          <p:spPr bwMode="auto">
            <a:xfrm rot="5400000">
              <a:off x="1035050" y="3937000"/>
              <a:ext cx="190500" cy="0"/>
            </a:xfrm>
            <a:prstGeom prst="straightConnector1">
              <a:avLst/>
            </a:prstGeom>
            <a:noFill/>
            <a:ln w="19050">
              <a:solidFill>
                <a:schemeClr val="accent1"/>
              </a:solidFill>
              <a:round/>
            </a:ln>
            <a:effectLst/>
          </p:spPr>
        </p:cxnSp>
        <p:sp>
          <p:nvSpPr>
            <p:cNvPr id="1050169" name="AutoShape 93"/>
            <p:cNvSpPr>
              <a:spLocks noChangeArrowheads="1"/>
            </p:cNvSpPr>
            <p:nvPr/>
          </p:nvSpPr>
          <p:spPr bwMode="auto">
            <a:xfrm>
              <a:off x="698500" y="4003675"/>
              <a:ext cx="863600" cy="431800"/>
            </a:xfrm>
            <a:prstGeom prst="bevel">
              <a:avLst>
                <a:gd name="adj" fmla="val 6787"/>
              </a:avLst>
            </a:prstGeom>
            <a:solidFill>
              <a:srgbClr val="EAEAEA"/>
            </a:solidFill>
            <a:ln>
              <a:noFill/>
            </a:ln>
            <a:effectLst/>
          </p:spPr>
          <p:txBody>
            <a:bodyPr lIns="0" rIns="0" anchor="ctr"/>
            <a:lstStyle/>
            <a:p>
              <a:pPr algn="ctr" eaLnBrk="1" latinLnBrk="1" hangingPunct="1">
                <a:lnSpc>
                  <a:spcPct val="85000"/>
                </a:lnSpc>
              </a:pPr>
              <a:r>
                <a:rPr kumimoji="1" lang="en-US" altLang="ko-KR" sz="1000"/>
                <a:t>Product Data Management</a:t>
              </a:r>
              <a:endParaRPr kumimoji="1" lang="en-US" altLang="ko-KR" sz="1000"/>
            </a:p>
          </p:txBody>
        </p:sp>
        <p:cxnSp>
          <p:nvCxnSpPr>
            <p:cNvPr id="3145808" name="AutoShape 94"/>
            <p:cNvCxnSpPr>
              <a:cxnSpLocks noChangeShapeType="1"/>
              <a:stCxn id="1050112" idx="3"/>
              <a:endCxn id="1050111" idx="7"/>
            </p:cNvCxnSpPr>
            <p:nvPr/>
          </p:nvCxnSpPr>
          <p:spPr bwMode="auto">
            <a:xfrm rot="5400000">
              <a:off x="2176463" y="4179888"/>
              <a:ext cx="158750" cy="0"/>
            </a:xfrm>
            <a:prstGeom prst="straightConnector1">
              <a:avLst/>
            </a:prstGeom>
            <a:noFill/>
            <a:ln w="19050">
              <a:solidFill>
                <a:schemeClr val="accent1"/>
              </a:solidFill>
              <a:round/>
            </a:ln>
            <a:effectLst/>
          </p:spPr>
        </p:cxnSp>
        <p:sp>
          <p:nvSpPr>
            <p:cNvPr id="1050170" name="Freeform 95"/>
            <p:cNvSpPr/>
            <p:nvPr/>
          </p:nvSpPr>
          <p:spPr bwMode="auto">
            <a:xfrm>
              <a:off x="1100138" y="4411663"/>
              <a:ext cx="3213100" cy="382587"/>
            </a:xfrm>
            <a:custGeom>
              <a:avLst/>
              <a:gdLst>
                <a:gd name="T0" fmla="*/ 0 w 2024"/>
                <a:gd name="T1" fmla="*/ 0 h 241"/>
                <a:gd name="T2" fmla="*/ 0 w 2024"/>
                <a:gd name="T3" fmla="*/ 241 h 241"/>
                <a:gd name="T4" fmla="*/ 2024 w 2024"/>
                <a:gd name="T5" fmla="*/ 241 h 241"/>
                <a:gd name="T6" fmla="*/ 2024 w 2024"/>
                <a:gd name="T7" fmla="*/ 62 h 241"/>
              </a:gdLst>
              <a:ahLst/>
              <a:cxnLst>
                <a:cxn ang="0">
                  <a:pos x="T0" y="T1"/>
                </a:cxn>
                <a:cxn ang="0">
                  <a:pos x="T2" y="T3"/>
                </a:cxn>
                <a:cxn ang="0">
                  <a:pos x="T4" y="T5"/>
                </a:cxn>
                <a:cxn ang="0">
                  <a:pos x="T6" y="T7"/>
                </a:cxn>
              </a:cxnLst>
              <a:rect l="0" t="0" r="r" b="b"/>
              <a:pathLst>
                <a:path w="2024" h="241">
                  <a:moveTo>
                    <a:pt x="0" y="0"/>
                  </a:moveTo>
                  <a:lnTo>
                    <a:pt x="0" y="241"/>
                  </a:lnTo>
                  <a:lnTo>
                    <a:pt x="2024" y="241"/>
                  </a:lnTo>
                  <a:lnTo>
                    <a:pt x="2024" y="62"/>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71" name="Freeform 96"/>
            <p:cNvSpPr/>
            <p:nvPr/>
          </p:nvSpPr>
          <p:spPr bwMode="auto">
            <a:xfrm>
              <a:off x="1531938" y="3398838"/>
              <a:ext cx="309562" cy="715962"/>
            </a:xfrm>
            <a:custGeom>
              <a:avLst/>
              <a:gdLst>
                <a:gd name="T0" fmla="*/ 0 w 195"/>
                <a:gd name="T1" fmla="*/ 451 h 451"/>
                <a:gd name="T2" fmla="*/ 70 w 195"/>
                <a:gd name="T3" fmla="*/ 451 h 451"/>
                <a:gd name="T4" fmla="*/ 70 w 195"/>
                <a:gd name="T5" fmla="*/ 0 h 451"/>
                <a:gd name="T6" fmla="*/ 195 w 195"/>
                <a:gd name="T7" fmla="*/ 0 h 451"/>
              </a:gdLst>
              <a:ahLst/>
              <a:cxnLst>
                <a:cxn ang="0">
                  <a:pos x="T0" y="T1"/>
                </a:cxn>
                <a:cxn ang="0">
                  <a:pos x="T2" y="T3"/>
                </a:cxn>
                <a:cxn ang="0">
                  <a:pos x="T4" y="T5"/>
                </a:cxn>
                <a:cxn ang="0">
                  <a:pos x="T6" y="T7"/>
                </a:cxn>
              </a:cxnLst>
              <a:rect l="0" t="0" r="r" b="b"/>
              <a:pathLst>
                <a:path w="195" h="451">
                  <a:moveTo>
                    <a:pt x="0" y="451"/>
                  </a:moveTo>
                  <a:lnTo>
                    <a:pt x="70" y="451"/>
                  </a:lnTo>
                  <a:lnTo>
                    <a:pt x="70" y="0"/>
                  </a:lnTo>
                  <a:lnTo>
                    <a:pt x="195" y="0"/>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72" name="Freeform 97"/>
            <p:cNvSpPr/>
            <p:nvPr/>
          </p:nvSpPr>
          <p:spPr bwMode="auto">
            <a:xfrm>
              <a:off x="1544638" y="3892550"/>
              <a:ext cx="284162" cy="358775"/>
            </a:xfrm>
            <a:custGeom>
              <a:avLst/>
              <a:gdLst>
                <a:gd name="T0" fmla="*/ 0 w 179"/>
                <a:gd name="T1" fmla="*/ 226 h 226"/>
                <a:gd name="T2" fmla="*/ 101 w 179"/>
                <a:gd name="T3" fmla="*/ 226 h 226"/>
                <a:gd name="T4" fmla="*/ 101 w 179"/>
                <a:gd name="T5" fmla="*/ 0 h 226"/>
                <a:gd name="T6" fmla="*/ 179 w 179"/>
                <a:gd name="T7" fmla="*/ 0 h 226"/>
              </a:gdLst>
              <a:ahLst/>
              <a:cxnLst>
                <a:cxn ang="0">
                  <a:pos x="T0" y="T1"/>
                </a:cxn>
                <a:cxn ang="0">
                  <a:pos x="T2" y="T3"/>
                </a:cxn>
                <a:cxn ang="0">
                  <a:pos x="T4" y="T5"/>
                </a:cxn>
                <a:cxn ang="0">
                  <a:pos x="T6" y="T7"/>
                </a:cxn>
              </a:cxnLst>
              <a:rect l="0" t="0" r="r" b="b"/>
              <a:pathLst>
                <a:path w="179" h="226">
                  <a:moveTo>
                    <a:pt x="0" y="226"/>
                  </a:moveTo>
                  <a:lnTo>
                    <a:pt x="101" y="226"/>
                  </a:lnTo>
                  <a:lnTo>
                    <a:pt x="101" y="0"/>
                  </a:lnTo>
                  <a:lnTo>
                    <a:pt x="179" y="0"/>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sp>
          <p:nvSpPr>
            <p:cNvPr id="1050173" name="Freeform 98"/>
            <p:cNvSpPr/>
            <p:nvPr/>
          </p:nvSpPr>
          <p:spPr bwMode="auto">
            <a:xfrm>
              <a:off x="1123950" y="3298825"/>
              <a:ext cx="717550" cy="111125"/>
            </a:xfrm>
            <a:custGeom>
              <a:avLst/>
              <a:gdLst>
                <a:gd name="T0" fmla="*/ 452 w 452"/>
                <a:gd name="T1" fmla="*/ 0 h 70"/>
                <a:gd name="T2" fmla="*/ 0 w 452"/>
                <a:gd name="T3" fmla="*/ 0 h 70"/>
                <a:gd name="T4" fmla="*/ 0 w 452"/>
                <a:gd name="T5" fmla="*/ 70 h 70"/>
              </a:gdLst>
              <a:ahLst/>
              <a:cxnLst>
                <a:cxn ang="0">
                  <a:pos x="T0" y="T1"/>
                </a:cxn>
                <a:cxn ang="0">
                  <a:pos x="T2" y="T3"/>
                </a:cxn>
                <a:cxn ang="0">
                  <a:pos x="T4" y="T5"/>
                </a:cxn>
              </a:cxnLst>
              <a:rect l="0" t="0" r="r" b="b"/>
              <a:pathLst>
                <a:path w="452" h="70">
                  <a:moveTo>
                    <a:pt x="452" y="0"/>
                  </a:moveTo>
                  <a:lnTo>
                    <a:pt x="0" y="0"/>
                  </a:lnTo>
                  <a:lnTo>
                    <a:pt x="0" y="70"/>
                  </a:lnTo>
                </a:path>
              </a:pathLst>
            </a:custGeom>
            <a:noFill/>
            <a:ln w="19050" cap="flat" cmpd="sng">
              <a:solidFill>
                <a:schemeClr val="accent1"/>
              </a:solidFill>
              <a:prstDash val="solid"/>
              <a:round/>
            </a:ln>
            <a:effectLst/>
          </p:spPr>
          <p:txBody>
            <a:bodyPr lIns="46800" tIns="46800" rIns="46800" bIns="46800"/>
            <a:lstStyle/>
            <a:p>
              <a:pPr algn="ctr"/>
              <a:endParaRPr lang="zh-CN" altLang="en-US"/>
            </a:p>
          </p:txBody>
        </p:sp>
      </p:grpSp>
      <p:grpSp>
        <p:nvGrpSpPr>
          <p:cNvPr id="254" name="Group 27"/>
          <p:cNvGrpSpPr/>
          <p:nvPr/>
        </p:nvGrpSpPr>
        <p:grpSpPr bwMode="auto">
          <a:xfrm>
            <a:off x="9504399" y="64794"/>
            <a:ext cx="1761802" cy="828256"/>
            <a:chOff x="864" y="1824"/>
            <a:chExt cx="3696" cy="1864"/>
          </a:xfrm>
        </p:grpSpPr>
        <p:sp>
          <p:nvSpPr>
            <p:cNvPr id="1050174"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175"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176"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177"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178"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179"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a:t>
            </a:r>
            <a:r>
              <a:rPr lang="en-US" altLang="zh-CN" sz="2400" dirty="0">
                <a:solidFill>
                  <a:schemeClr val="bg1"/>
                </a:solidFill>
              </a:rPr>
              <a:t>BOM</a:t>
            </a:r>
            <a:r>
              <a:rPr lang="zh-CN" altLang="en-US" sz="2400" dirty="0">
                <a:solidFill>
                  <a:schemeClr val="bg1"/>
                </a:solidFill>
              </a:rPr>
              <a:t>管理平台与其它相关业务应用平台的交互关系定义</a:t>
            </a:r>
            <a:endParaRPr lang="en-US" altLang="zh-CN" sz="2400" dirty="0">
              <a:solidFill>
                <a:schemeClr val="bg1"/>
              </a:solidFill>
            </a:endParaRPr>
          </a:p>
        </p:txBody>
      </p:sp>
      <p:grpSp>
        <p:nvGrpSpPr>
          <p:cNvPr id="256" name="组合 39"/>
          <p:cNvGrpSpPr/>
          <p:nvPr/>
        </p:nvGrpSpPr>
        <p:grpSpPr>
          <a:xfrm>
            <a:off x="457199" y="1219199"/>
            <a:ext cx="11326970" cy="5339393"/>
            <a:chOff x="457200" y="1219200"/>
            <a:chExt cx="8534400" cy="5029200"/>
          </a:xfrm>
        </p:grpSpPr>
        <p:sp>
          <p:nvSpPr>
            <p:cNvPr id="1050180" name="Oval 3"/>
            <p:cNvSpPr>
              <a:spLocks noChangeArrowheads="1"/>
            </p:cNvSpPr>
            <p:nvPr/>
          </p:nvSpPr>
          <p:spPr bwMode="auto">
            <a:xfrm>
              <a:off x="3429000" y="3429000"/>
              <a:ext cx="2971800" cy="685800"/>
            </a:xfrm>
            <a:prstGeom prst="ellipse">
              <a:avLst/>
            </a:prstGeom>
            <a:solidFill>
              <a:srgbClr val="143B68"/>
            </a:solidFill>
            <a:ln w="38100" algn="ctr">
              <a:solidFill>
                <a:srgbClr val="143B68"/>
              </a:solidFill>
              <a:round/>
            </a:ln>
            <a:effectLst/>
          </p:spPr>
          <p:txBody>
            <a:bodyPr wrap="none" lIns="45720" rIns="45720" anchor="ctr"/>
            <a:lstStyle/>
            <a:p>
              <a:pPr algn="ctr"/>
              <a:r>
                <a:rPr lang="zh-CN" altLang="en-US" sz="2000" b="1">
                  <a:solidFill>
                    <a:schemeClr val="bg1"/>
                  </a:solidFill>
                </a:rPr>
                <a:t>产品</a:t>
              </a:r>
              <a:r>
                <a:rPr lang="en-US" altLang="zh-CN" sz="2000" b="1">
                  <a:solidFill>
                    <a:schemeClr val="bg1"/>
                  </a:solidFill>
                </a:rPr>
                <a:t>BOM</a:t>
              </a:r>
              <a:r>
                <a:rPr lang="zh-CN" altLang="en-US" sz="2000" b="1">
                  <a:solidFill>
                    <a:schemeClr val="bg1"/>
                  </a:solidFill>
                </a:rPr>
                <a:t>管理</a:t>
              </a:r>
              <a:endParaRPr lang="zh-CN" altLang="en-US" sz="2000" b="1">
                <a:solidFill>
                  <a:schemeClr val="bg1"/>
                </a:solidFill>
              </a:endParaRPr>
            </a:p>
          </p:txBody>
        </p:sp>
        <p:sp>
          <p:nvSpPr>
            <p:cNvPr id="1050181" name="Rectangle 4"/>
            <p:cNvSpPr>
              <a:spLocks noChangeArrowheads="1"/>
            </p:cNvSpPr>
            <p:nvPr/>
          </p:nvSpPr>
          <p:spPr bwMode="auto">
            <a:xfrm>
              <a:off x="457200" y="1905000"/>
              <a:ext cx="1295400" cy="381000"/>
            </a:xfrm>
            <a:prstGeom prst="rect">
              <a:avLst/>
            </a:prstGeom>
            <a:solidFill>
              <a:srgbClr val="143B68"/>
            </a:solidFill>
            <a:ln w="38100" algn="ctr">
              <a:solidFill>
                <a:srgbClr val="143B68"/>
              </a:solidFill>
              <a:miter lim="800000"/>
            </a:ln>
            <a:effectLst/>
          </p:spPr>
          <p:txBody>
            <a:bodyPr wrap="none" lIns="45720" rIns="45720" anchor="ctr"/>
            <a:lstStyle/>
            <a:p>
              <a:pPr algn="ctr"/>
              <a:r>
                <a:rPr lang="en-US" altLang="zh-CN" b="1">
                  <a:solidFill>
                    <a:schemeClr val="bg1"/>
                  </a:solidFill>
                </a:rPr>
                <a:t>PDM</a:t>
              </a:r>
              <a:endParaRPr lang="en-US" altLang="zh-CN" b="1">
                <a:solidFill>
                  <a:schemeClr val="bg1"/>
                </a:solidFill>
              </a:endParaRPr>
            </a:p>
          </p:txBody>
        </p:sp>
        <p:sp>
          <p:nvSpPr>
            <p:cNvPr id="1050182" name="Rectangle 5"/>
            <p:cNvSpPr>
              <a:spLocks noChangeArrowheads="1"/>
            </p:cNvSpPr>
            <p:nvPr/>
          </p:nvSpPr>
          <p:spPr bwMode="auto">
            <a:xfrm>
              <a:off x="533400" y="3581400"/>
              <a:ext cx="1295400" cy="381000"/>
            </a:xfrm>
            <a:prstGeom prst="rect">
              <a:avLst/>
            </a:prstGeom>
            <a:solidFill>
              <a:srgbClr val="143B68"/>
            </a:solidFill>
            <a:ln w="38100" algn="ctr">
              <a:solidFill>
                <a:srgbClr val="143B68"/>
              </a:solidFill>
              <a:miter lim="800000"/>
            </a:ln>
            <a:effectLst/>
          </p:spPr>
          <p:txBody>
            <a:bodyPr wrap="none" lIns="45720" rIns="45720" anchor="ctr"/>
            <a:lstStyle/>
            <a:p>
              <a:pPr algn="ctr"/>
              <a:r>
                <a:rPr lang="zh-CN" altLang="en-US" b="1">
                  <a:solidFill>
                    <a:schemeClr val="bg1"/>
                  </a:solidFill>
                </a:rPr>
                <a:t>产品配置管理</a:t>
              </a:r>
              <a:endParaRPr lang="zh-CN" altLang="en-US" b="1">
                <a:solidFill>
                  <a:schemeClr val="bg1"/>
                </a:solidFill>
              </a:endParaRPr>
            </a:p>
          </p:txBody>
        </p:sp>
        <p:sp>
          <p:nvSpPr>
            <p:cNvPr id="1050183" name="Rectangle 6"/>
            <p:cNvSpPr>
              <a:spLocks noChangeArrowheads="1"/>
            </p:cNvSpPr>
            <p:nvPr/>
          </p:nvSpPr>
          <p:spPr bwMode="auto">
            <a:xfrm>
              <a:off x="685800" y="5867400"/>
              <a:ext cx="1295400" cy="381000"/>
            </a:xfrm>
            <a:prstGeom prst="rect">
              <a:avLst/>
            </a:prstGeom>
            <a:solidFill>
              <a:srgbClr val="143B68"/>
            </a:solidFill>
            <a:ln w="38100" algn="ctr">
              <a:solidFill>
                <a:srgbClr val="143B68"/>
              </a:solidFill>
              <a:miter lim="800000"/>
            </a:ln>
            <a:effectLst/>
          </p:spPr>
          <p:txBody>
            <a:bodyPr wrap="none" lIns="45720" rIns="45720" anchor="ctr"/>
            <a:lstStyle/>
            <a:p>
              <a:pPr algn="ctr"/>
              <a:r>
                <a:rPr lang="en-US" altLang="zh-CN" b="1">
                  <a:solidFill>
                    <a:schemeClr val="bg1"/>
                  </a:solidFill>
                </a:rPr>
                <a:t>ERP</a:t>
              </a:r>
              <a:endParaRPr lang="en-US" altLang="zh-CN" b="1">
                <a:solidFill>
                  <a:schemeClr val="bg1"/>
                </a:solidFill>
              </a:endParaRPr>
            </a:p>
          </p:txBody>
        </p:sp>
        <p:sp>
          <p:nvSpPr>
            <p:cNvPr id="1050184" name="Rectangle 7"/>
            <p:cNvSpPr>
              <a:spLocks noChangeArrowheads="1"/>
            </p:cNvSpPr>
            <p:nvPr/>
          </p:nvSpPr>
          <p:spPr bwMode="auto">
            <a:xfrm>
              <a:off x="4267200" y="5181600"/>
              <a:ext cx="1295400" cy="381000"/>
            </a:xfrm>
            <a:prstGeom prst="rect">
              <a:avLst/>
            </a:prstGeom>
            <a:solidFill>
              <a:srgbClr val="143B68"/>
            </a:solidFill>
            <a:ln w="38100" algn="ctr">
              <a:solidFill>
                <a:srgbClr val="143B68"/>
              </a:solidFill>
              <a:miter lim="800000"/>
            </a:ln>
            <a:effectLst/>
          </p:spPr>
          <p:txBody>
            <a:bodyPr wrap="none" lIns="45720" rIns="45720" anchor="ctr"/>
            <a:lstStyle/>
            <a:p>
              <a:pPr algn="ctr"/>
              <a:r>
                <a:rPr lang="zh-CN" altLang="en-US" b="1">
                  <a:solidFill>
                    <a:schemeClr val="bg1"/>
                  </a:solidFill>
                </a:rPr>
                <a:t>工艺管理</a:t>
              </a:r>
              <a:endParaRPr lang="zh-CN" altLang="en-US" b="1">
                <a:solidFill>
                  <a:schemeClr val="bg1"/>
                </a:solidFill>
              </a:endParaRPr>
            </a:p>
          </p:txBody>
        </p:sp>
        <p:sp>
          <p:nvSpPr>
            <p:cNvPr id="1050185" name="Rectangle 8"/>
            <p:cNvSpPr>
              <a:spLocks noChangeArrowheads="1"/>
            </p:cNvSpPr>
            <p:nvPr/>
          </p:nvSpPr>
          <p:spPr bwMode="auto">
            <a:xfrm>
              <a:off x="7620000" y="5867400"/>
              <a:ext cx="1295400" cy="381000"/>
            </a:xfrm>
            <a:prstGeom prst="rect">
              <a:avLst/>
            </a:prstGeom>
            <a:solidFill>
              <a:srgbClr val="143B68"/>
            </a:solidFill>
            <a:ln w="38100" algn="ctr">
              <a:solidFill>
                <a:srgbClr val="143B68"/>
              </a:solidFill>
              <a:miter lim="800000"/>
            </a:ln>
            <a:effectLst/>
          </p:spPr>
          <p:txBody>
            <a:bodyPr wrap="none" lIns="45720" rIns="45720" anchor="ctr"/>
            <a:lstStyle/>
            <a:p>
              <a:pPr algn="ctr"/>
              <a:r>
                <a:rPr lang="en-US" altLang="zh-CN" b="1">
                  <a:solidFill>
                    <a:schemeClr val="bg1"/>
                  </a:solidFill>
                </a:rPr>
                <a:t>MES</a:t>
              </a:r>
              <a:endParaRPr lang="en-US" altLang="zh-CN" b="1">
                <a:solidFill>
                  <a:schemeClr val="bg1"/>
                </a:solidFill>
              </a:endParaRPr>
            </a:p>
          </p:txBody>
        </p:sp>
        <p:sp>
          <p:nvSpPr>
            <p:cNvPr id="1050186" name="Rectangle 9"/>
            <p:cNvSpPr>
              <a:spLocks noChangeArrowheads="1"/>
            </p:cNvSpPr>
            <p:nvPr/>
          </p:nvSpPr>
          <p:spPr bwMode="auto">
            <a:xfrm>
              <a:off x="7620000" y="3581400"/>
              <a:ext cx="1295400" cy="381000"/>
            </a:xfrm>
            <a:prstGeom prst="rect">
              <a:avLst/>
            </a:prstGeom>
            <a:solidFill>
              <a:srgbClr val="143B68"/>
            </a:solidFill>
            <a:ln w="38100" algn="ctr">
              <a:solidFill>
                <a:srgbClr val="143B68"/>
              </a:solidFill>
              <a:miter lim="800000"/>
            </a:ln>
            <a:effectLst/>
          </p:spPr>
          <p:txBody>
            <a:bodyPr wrap="none" lIns="45720" rIns="45720" anchor="ctr"/>
            <a:lstStyle/>
            <a:p>
              <a:pPr algn="ctr"/>
              <a:r>
                <a:rPr lang="zh-CN" altLang="en-US" b="1">
                  <a:solidFill>
                    <a:schemeClr val="bg1"/>
                  </a:solidFill>
                </a:rPr>
                <a:t>供应链管理</a:t>
              </a:r>
              <a:endParaRPr lang="zh-CN" altLang="en-US" b="1">
                <a:solidFill>
                  <a:schemeClr val="bg1"/>
                </a:solidFill>
              </a:endParaRPr>
            </a:p>
          </p:txBody>
        </p:sp>
        <p:sp>
          <p:nvSpPr>
            <p:cNvPr id="1050187" name="Rectangle 10"/>
            <p:cNvSpPr>
              <a:spLocks noChangeArrowheads="1"/>
            </p:cNvSpPr>
            <p:nvPr/>
          </p:nvSpPr>
          <p:spPr bwMode="auto">
            <a:xfrm>
              <a:off x="7543800" y="1905000"/>
              <a:ext cx="1295400" cy="381000"/>
            </a:xfrm>
            <a:prstGeom prst="rect">
              <a:avLst/>
            </a:prstGeom>
            <a:solidFill>
              <a:srgbClr val="143B68"/>
            </a:solidFill>
            <a:ln w="38100" algn="ctr">
              <a:solidFill>
                <a:srgbClr val="143B68"/>
              </a:solidFill>
              <a:miter lim="800000"/>
            </a:ln>
            <a:effectLst/>
          </p:spPr>
          <p:txBody>
            <a:bodyPr wrap="none" lIns="45720" rIns="45720" anchor="ctr"/>
            <a:lstStyle/>
            <a:p>
              <a:pPr algn="ctr"/>
              <a:r>
                <a:rPr lang="zh-CN" altLang="en-US" b="1">
                  <a:solidFill>
                    <a:schemeClr val="bg1"/>
                  </a:solidFill>
                </a:rPr>
                <a:t>产品更改管理</a:t>
              </a:r>
              <a:endParaRPr lang="zh-CN" altLang="en-US" b="1">
                <a:solidFill>
                  <a:schemeClr val="bg1"/>
                </a:solidFill>
              </a:endParaRPr>
            </a:p>
          </p:txBody>
        </p:sp>
        <p:cxnSp>
          <p:nvCxnSpPr>
            <p:cNvPr id="3145809" name="AutoShape 11"/>
            <p:cNvCxnSpPr>
              <a:cxnSpLocks noChangeShapeType="1"/>
              <a:stCxn id="1050180" idx="0"/>
              <a:endCxn id="1050181" idx="3"/>
            </p:cNvCxnSpPr>
            <p:nvPr/>
          </p:nvCxnSpPr>
          <p:spPr bwMode="auto">
            <a:xfrm rot="5400000" flipH="1">
              <a:off x="2686050" y="1181100"/>
              <a:ext cx="1314450" cy="3143250"/>
            </a:xfrm>
            <a:prstGeom prst="bentConnector2">
              <a:avLst/>
            </a:prstGeom>
            <a:noFill/>
            <a:ln w="38100">
              <a:solidFill>
                <a:schemeClr val="tx1"/>
              </a:solidFill>
              <a:miter lim="800000"/>
              <a:tailEnd type="triangle" w="med" len="med"/>
            </a:ln>
            <a:effectLst/>
          </p:spPr>
        </p:cxnSp>
        <p:cxnSp>
          <p:nvCxnSpPr>
            <p:cNvPr id="3145810" name="AutoShape 12"/>
            <p:cNvCxnSpPr>
              <a:cxnSpLocks noChangeShapeType="1"/>
              <a:stCxn id="1050180" idx="4"/>
              <a:endCxn id="1050183" idx="0"/>
            </p:cNvCxnSpPr>
            <p:nvPr/>
          </p:nvCxnSpPr>
          <p:spPr bwMode="auto">
            <a:xfrm rot="5400000">
              <a:off x="2266950" y="3200400"/>
              <a:ext cx="1714500" cy="3581400"/>
            </a:xfrm>
            <a:prstGeom prst="bentConnector3">
              <a:avLst>
                <a:gd name="adj1" fmla="val 50000"/>
              </a:avLst>
            </a:prstGeom>
            <a:noFill/>
            <a:ln w="38100">
              <a:solidFill>
                <a:schemeClr val="tx1"/>
              </a:solidFill>
              <a:miter lim="800000"/>
              <a:tailEnd type="triangle" w="med" len="med"/>
            </a:ln>
            <a:effectLst/>
          </p:spPr>
        </p:cxnSp>
        <p:cxnSp>
          <p:nvCxnSpPr>
            <p:cNvPr id="3145811" name="AutoShape 13"/>
            <p:cNvCxnSpPr>
              <a:cxnSpLocks noChangeShapeType="1"/>
              <a:stCxn id="1050180" idx="4"/>
              <a:endCxn id="1050184" idx="0"/>
            </p:cNvCxnSpPr>
            <p:nvPr/>
          </p:nvCxnSpPr>
          <p:spPr bwMode="auto">
            <a:xfrm rot="5400000">
              <a:off x="4400550" y="4648200"/>
              <a:ext cx="1028700" cy="0"/>
            </a:xfrm>
            <a:prstGeom prst="straightConnector1">
              <a:avLst/>
            </a:prstGeom>
            <a:noFill/>
            <a:ln w="38100">
              <a:solidFill>
                <a:schemeClr val="tx1"/>
              </a:solidFill>
              <a:round/>
              <a:tailEnd type="triangle" w="med" len="med"/>
            </a:ln>
            <a:effectLst/>
          </p:spPr>
        </p:cxnSp>
        <p:cxnSp>
          <p:nvCxnSpPr>
            <p:cNvPr id="3145812" name="AutoShape 14"/>
            <p:cNvCxnSpPr>
              <a:cxnSpLocks noChangeShapeType="1"/>
              <a:stCxn id="1050180" idx="6"/>
              <a:endCxn id="1050186" idx="1"/>
            </p:cNvCxnSpPr>
            <p:nvPr/>
          </p:nvCxnSpPr>
          <p:spPr bwMode="auto">
            <a:xfrm>
              <a:off x="6419850" y="3771900"/>
              <a:ext cx="1181100" cy="0"/>
            </a:xfrm>
            <a:prstGeom prst="straightConnector1">
              <a:avLst/>
            </a:prstGeom>
            <a:noFill/>
            <a:ln w="38100">
              <a:solidFill>
                <a:schemeClr val="tx1"/>
              </a:solidFill>
              <a:round/>
              <a:tailEnd type="triangle" w="med" len="med"/>
            </a:ln>
            <a:effectLst/>
          </p:spPr>
        </p:cxnSp>
        <p:cxnSp>
          <p:nvCxnSpPr>
            <p:cNvPr id="3145813" name="AutoShape 15"/>
            <p:cNvCxnSpPr>
              <a:cxnSpLocks noChangeShapeType="1"/>
              <a:stCxn id="1050180" idx="0"/>
              <a:endCxn id="1050187" idx="1"/>
            </p:cNvCxnSpPr>
            <p:nvPr/>
          </p:nvCxnSpPr>
          <p:spPr bwMode="auto">
            <a:xfrm rot="16200000">
              <a:off x="5562600" y="1447800"/>
              <a:ext cx="1314450" cy="2609850"/>
            </a:xfrm>
            <a:prstGeom prst="bentConnector2">
              <a:avLst/>
            </a:prstGeom>
            <a:noFill/>
            <a:ln w="38100">
              <a:solidFill>
                <a:schemeClr val="tx1"/>
              </a:solidFill>
              <a:miter lim="800000"/>
              <a:tailEnd type="triangle" w="med" len="med"/>
            </a:ln>
            <a:effectLst/>
          </p:spPr>
        </p:cxnSp>
        <p:cxnSp>
          <p:nvCxnSpPr>
            <p:cNvPr id="3145814" name="AutoShape 16"/>
            <p:cNvCxnSpPr>
              <a:cxnSpLocks noChangeShapeType="1"/>
              <a:stCxn id="1050180" idx="7"/>
              <a:endCxn id="1050187" idx="2"/>
            </p:cNvCxnSpPr>
            <p:nvPr/>
          </p:nvCxnSpPr>
          <p:spPr bwMode="auto">
            <a:xfrm rot="16200000">
              <a:off x="6476206" y="1794669"/>
              <a:ext cx="1204913" cy="2225675"/>
            </a:xfrm>
            <a:prstGeom prst="bentConnector3">
              <a:avLst>
                <a:gd name="adj1" fmla="val 54148"/>
              </a:avLst>
            </a:prstGeom>
            <a:noFill/>
            <a:ln w="38100">
              <a:solidFill>
                <a:schemeClr val="tx1"/>
              </a:solidFill>
              <a:prstDash val="dash"/>
              <a:miter lim="800000"/>
              <a:tailEnd type="triangle" w="med" len="med"/>
            </a:ln>
            <a:effectLst/>
          </p:spPr>
        </p:cxnSp>
        <p:cxnSp>
          <p:nvCxnSpPr>
            <p:cNvPr id="3145815" name="AutoShape 17"/>
            <p:cNvCxnSpPr>
              <a:cxnSpLocks noChangeShapeType="1"/>
              <a:stCxn id="1050181" idx="2"/>
              <a:endCxn id="1050180" idx="1"/>
            </p:cNvCxnSpPr>
            <p:nvPr/>
          </p:nvCxnSpPr>
          <p:spPr bwMode="auto">
            <a:xfrm rot="16200000" flipH="1">
              <a:off x="1881981" y="1527969"/>
              <a:ext cx="1204913" cy="2759075"/>
            </a:xfrm>
            <a:prstGeom prst="bentConnector3">
              <a:avLst>
                <a:gd name="adj1" fmla="val 45852"/>
              </a:avLst>
            </a:prstGeom>
            <a:noFill/>
            <a:ln w="38100">
              <a:solidFill>
                <a:schemeClr val="accent1"/>
              </a:solidFill>
              <a:miter lim="800000"/>
              <a:tailEnd type="triangle" w="med" len="med"/>
            </a:ln>
            <a:effectLst/>
          </p:spPr>
        </p:cxnSp>
        <p:cxnSp>
          <p:nvCxnSpPr>
            <p:cNvPr id="3145816" name="AutoShape 18"/>
            <p:cNvCxnSpPr>
              <a:cxnSpLocks noChangeShapeType="1"/>
              <a:stCxn id="1050182" idx="3"/>
              <a:endCxn id="1050180" idx="2"/>
            </p:cNvCxnSpPr>
            <p:nvPr/>
          </p:nvCxnSpPr>
          <p:spPr bwMode="auto">
            <a:xfrm>
              <a:off x="1847850" y="3771900"/>
              <a:ext cx="1562100" cy="0"/>
            </a:xfrm>
            <a:prstGeom prst="straightConnector1">
              <a:avLst/>
            </a:prstGeom>
            <a:noFill/>
            <a:ln w="38100">
              <a:solidFill>
                <a:schemeClr val="accent1"/>
              </a:solidFill>
              <a:round/>
              <a:tailEnd type="triangle" w="med" len="med"/>
            </a:ln>
            <a:effectLst/>
          </p:spPr>
        </p:cxnSp>
        <p:cxnSp>
          <p:nvCxnSpPr>
            <p:cNvPr id="3145817" name="AutoShape 19"/>
            <p:cNvCxnSpPr>
              <a:cxnSpLocks noChangeShapeType="1"/>
              <a:stCxn id="1050184" idx="1"/>
              <a:endCxn id="1050180" idx="3"/>
            </p:cNvCxnSpPr>
            <p:nvPr/>
          </p:nvCxnSpPr>
          <p:spPr bwMode="auto">
            <a:xfrm rot="10800000">
              <a:off x="3863975" y="4033838"/>
              <a:ext cx="384175" cy="1338262"/>
            </a:xfrm>
            <a:prstGeom prst="bentConnector2">
              <a:avLst/>
            </a:prstGeom>
            <a:noFill/>
            <a:ln w="38100">
              <a:solidFill>
                <a:schemeClr val="accent1"/>
              </a:solidFill>
              <a:miter lim="800000"/>
              <a:tailEnd type="triangle" w="med" len="med"/>
            </a:ln>
            <a:effectLst/>
          </p:spPr>
        </p:cxnSp>
        <p:cxnSp>
          <p:nvCxnSpPr>
            <p:cNvPr id="3145818" name="AutoShape 20"/>
            <p:cNvCxnSpPr>
              <a:cxnSpLocks noChangeShapeType="1"/>
              <a:stCxn id="1050187" idx="0"/>
              <a:endCxn id="1050180" idx="7"/>
            </p:cNvCxnSpPr>
            <p:nvPr/>
          </p:nvCxnSpPr>
          <p:spPr bwMode="auto">
            <a:xfrm rot="16200000" flipH="1" flipV="1">
              <a:off x="6266656" y="1585119"/>
              <a:ext cx="1624013" cy="2225675"/>
            </a:xfrm>
            <a:prstGeom prst="bentConnector3">
              <a:avLst>
                <a:gd name="adj1" fmla="val -12903"/>
              </a:avLst>
            </a:prstGeom>
            <a:noFill/>
            <a:ln w="38100">
              <a:solidFill>
                <a:schemeClr val="accent1"/>
              </a:solidFill>
              <a:miter lim="800000"/>
              <a:tailEnd type="triangle" w="med" len="med"/>
            </a:ln>
            <a:effectLst/>
          </p:spPr>
        </p:cxnSp>
        <p:sp>
          <p:nvSpPr>
            <p:cNvPr id="1050188" name="Rectangle 73"/>
            <p:cNvSpPr>
              <a:spLocks noChangeArrowheads="1"/>
            </p:cNvSpPr>
            <p:nvPr/>
          </p:nvSpPr>
          <p:spPr bwMode="auto">
            <a:xfrm>
              <a:off x="6858000" y="24892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800100" indent="-342900" algn="l">
                <a:defRPr>
                  <a:solidFill>
                    <a:schemeClr val="tx1"/>
                  </a:solidFill>
                  <a:latin typeface="Arial" panose="020B0604020202020204" pitchFamily="34" charset="0"/>
                  <a:ea typeface="宋体" panose="02010600030101010101" pitchFamily="2" charset="-122"/>
                </a:defRPr>
              </a:lvl2pPr>
              <a:lvl3pPr marL="1257300" indent="-342900" algn="l">
                <a:defRPr>
                  <a:solidFill>
                    <a:schemeClr val="tx1"/>
                  </a:solidFill>
                  <a:latin typeface="Arial" panose="020B0604020202020204" pitchFamily="34" charset="0"/>
                  <a:ea typeface="宋体" panose="02010600030101010101" pitchFamily="2" charset="-122"/>
                </a:defRPr>
              </a:lvl3pPr>
              <a:lvl4pPr marL="1714500" indent="-342900" algn="l">
                <a:defRPr>
                  <a:solidFill>
                    <a:schemeClr val="tx1"/>
                  </a:solidFill>
                  <a:latin typeface="Arial" panose="020B0604020202020204" pitchFamily="34" charset="0"/>
                  <a:ea typeface="宋体" panose="02010600030101010101" pitchFamily="2" charset="-122"/>
                </a:defRPr>
              </a:lvl4pPr>
              <a:lvl5pPr marL="2171700" indent="-342900" algn="l">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在创建、审核产品更改请求时，需要访问产品</a:t>
              </a:r>
              <a:r>
                <a:rPr lang="en-US" altLang="zh-CN" sz="1100"/>
                <a:t>BOM</a:t>
              </a:r>
              <a:r>
                <a:rPr lang="zh-CN" altLang="en-US" sz="1100"/>
                <a:t>管理平台的产品数据作为更改前与更改后的产品数据的状态的信息来源，以及判断、分析更改可行性以及影响范围的参考</a:t>
              </a:r>
              <a:endParaRPr lang="zh-CN" altLang="en-US" sz="1100"/>
            </a:p>
          </p:txBody>
        </p:sp>
        <p:sp>
          <p:nvSpPr>
            <p:cNvPr id="1050189" name="Rectangle 73"/>
            <p:cNvSpPr>
              <a:spLocks noChangeArrowheads="1"/>
            </p:cNvSpPr>
            <p:nvPr/>
          </p:nvSpPr>
          <p:spPr bwMode="auto">
            <a:xfrm>
              <a:off x="6096000" y="12192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800100" indent="-342900" algn="l">
                <a:defRPr>
                  <a:solidFill>
                    <a:schemeClr val="tx1"/>
                  </a:solidFill>
                  <a:latin typeface="Arial" panose="020B0604020202020204" pitchFamily="34" charset="0"/>
                  <a:ea typeface="宋体" panose="02010600030101010101" pitchFamily="2" charset="-122"/>
                </a:defRPr>
              </a:lvl2pPr>
              <a:lvl3pPr marL="1257300" indent="-342900" algn="l">
                <a:defRPr>
                  <a:solidFill>
                    <a:schemeClr val="tx1"/>
                  </a:solidFill>
                  <a:latin typeface="Arial" panose="020B0604020202020204" pitchFamily="34" charset="0"/>
                  <a:ea typeface="宋体" panose="02010600030101010101" pitchFamily="2" charset="-122"/>
                </a:defRPr>
              </a:lvl3pPr>
              <a:lvl4pPr marL="1714500" indent="-342900" algn="l">
                <a:defRPr>
                  <a:solidFill>
                    <a:schemeClr val="tx1"/>
                  </a:solidFill>
                  <a:latin typeface="Arial" panose="020B0604020202020204" pitchFamily="34" charset="0"/>
                  <a:ea typeface="宋体" panose="02010600030101010101" pitchFamily="2" charset="-122"/>
                </a:defRPr>
              </a:lvl4pPr>
              <a:lvl5pPr marL="2171700" indent="-342900" algn="l">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将通过审核的产品</a:t>
              </a:r>
              <a:r>
                <a:rPr lang="en-US" altLang="zh-CN" sz="1100"/>
                <a:t>BOM</a:t>
              </a:r>
              <a:r>
                <a:rPr lang="zh-CN" altLang="en-US" sz="1100"/>
                <a:t>更改请求发送到产品</a:t>
              </a:r>
              <a:r>
                <a:rPr lang="en-US" altLang="zh-CN" sz="1100"/>
                <a:t>BOM</a:t>
              </a:r>
              <a:r>
                <a:rPr lang="zh-CN" altLang="en-US" sz="1100"/>
                <a:t>管理平台，作为该平台内部执行相关更改过程的触发依据</a:t>
              </a:r>
              <a:endParaRPr lang="zh-CN" altLang="en-US" sz="1100"/>
            </a:p>
          </p:txBody>
        </p:sp>
        <p:sp>
          <p:nvSpPr>
            <p:cNvPr id="1050190" name="Rectangle 73"/>
            <p:cNvSpPr>
              <a:spLocks noChangeArrowheads="1"/>
            </p:cNvSpPr>
            <p:nvPr/>
          </p:nvSpPr>
          <p:spPr bwMode="auto">
            <a:xfrm>
              <a:off x="2438400" y="12700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通过产品</a:t>
              </a:r>
              <a:r>
                <a:rPr lang="en-US" altLang="zh-CN" sz="1100"/>
                <a:t>BOM</a:t>
              </a:r>
              <a:r>
                <a:rPr lang="zh-CN" altLang="en-US" sz="1100"/>
                <a:t>管理应用，管理特定产品的模块级别的总成，形成计划</a:t>
              </a:r>
              <a:r>
                <a:rPr lang="en-US" altLang="zh-CN" sz="1100"/>
                <a:t>EBOM</a:t>
              </a:r>
              <a:r>
                <a:rPr lang="zh-CN" altLang="en-US" sz="1100"/>
                <a:t>，作为</a:t>
              </a:r>
              <a:r>
                <a:rPr lang="en-US" altLang="zh-CN" sz="1100"/>
                <a:t>PDM</a:t>
              </a:r>
              <a:r>
                <a:rPr lang="zh-CN" altLang="en-US" sz="1100"/>
                <a:t>设计输入，</a:t>
              </a:r>
              <a:r>
                <a:rPr lang="en-US" altLang="zh-CN" sz="1100"/>
                <a:t>CAD BOM</a:t>
              </a:r>
              <a:r>
                <a:rPr lang="zh-CN" altLang="en-US" sz="1100"/>
                <a:t>的第一层次的总成清单</a:t>
              </a:r>
              <a:endParaRPr lang="zh-CN" altLang="en-US" sz="1100"/>
            </a:p>
            <a:p>
              <a:pPr eaLnBrk="1" hangingPunct="1">
                <a:buClr>
                  <a:schemeClr val="accent1"/>
                </a:buClr>
                <a:buFont typeface="Wingdings" panose="05000000000000000000" pitchFamily="2" charset="2"/>
                <a:buChar char="§"/>
              </a:pPr>
              <a:r>
                <a:rPr lang="zh-CN" altLang="en-US" sz="1100"/>
                <a:t>新零件及零件信息更新</a:t>
              </a:r>
              <a:endParaRPr lang="zh-CN" altLang="en-US" sz="1100"/>
            </a:p>
          </p:txBody>
        </p:sp>
        <p:sp>
          <p:nvSpPr>
            <p:cNvPr id="1050191" name="Rectangle 73"/>
            <p:cNvSpPr>
              <a:spLocks noChangeArrowheads="1"/>
            </p:cNvSpPr>
            <p:nvPr/>
          </p:nvSpPr>
          <p:spPr bwMode="auto">
            <a:xfrm>
              <a:off x="838200" y="2362200"/>
              <a:ext cx="30480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通过</a:t>
              </a:r>
              <a:r>
                <a:rPr lang="en-US" altLang="zh-CN" sz="1100"/>
                <a:t>PDM</a:t>
              </a:r>
              <a:r>
                <a:rPr lang="zh-CN" altLang="en-US" sz="1100"/>
                <a:t>与</a:t>
              </a:r>
              <a:r>
                <a:rPr lang="en-US" altLang="zh-CN" sz="1100"/>
                <a:t>CAD</a:t>
              </a:r>
              <a:r>
                <a:rPr lang="zh-CN" altLang="en-US" sz="1100"/>
                <a:t>工具的集成，在</a:t>
              </a:r>
              <a:r>
                <a:rPr lang="en-US" altLang="zh-CN" sz="1100"/>
                <a:t>CAD</a:t>
              </a:r>
              <a:r>
                <a:rPr lang="zh-CN" altLang="en-US" sz="1100"/>
                <a:t>中细化产品</a:t>
              </a:r>
              <a:r>
                <a:rPr lang="en-US" altLang="zh-CN" sz="1100"/>
                <a:t>BOM</a:t>
              </a:r>
              <a:r>
                <a:rPr lang="zh-CN" altLang="en-US" sz="1100"/>
                <a:t>的设计，完善补充</a:t>
              </a:r>
              <a:r>
                <a:rPr lang="en-US" altLang="zh-CN" sz="1100"/>
                <a:t>BOM</a:t>
              </a:r>
              <a:r>
                <a:rPr lang="zh-CN" altLang="en-US" sz="1100"/>
                <a:t>各个层次的内容，并通过</a:t>
              </a:r>
              <a:r>
                <a:rPr lang="en-US" altLang="zh-CN" sz="1100"/>
                <a:t>PDM</a:t>
              </a:r>
              <a:r>
                <a:rPr lang="zh-CN" altLang="en-US" sz="1100"/>
                <a:t>同步到产品</a:t>
              </a:r>
              <a:r>
                <a:rPr lang="en-US" altLang="zh-CN" sz="1100"/>
                <a:t>BOM</a:t>
              </a:r>
              <a:r>
                <a:rPr lang="zh-CN" altLang="en-US" sz="1100"/>
                <a:t>管理中，作为</a:t>
              </a:r>
              <a:r>
                <a:rPr lang="en-US" altLang="zh-CN" sz="1100"/>
                <a:t>EBOM</a:t>
              </a:r>
              <a:r>
                <a:rPr lang="zh-CN" altLang="en-US" sz="1100"/>
                <a:t>的补充与细化</a:t>
              </a:r>
              <a:endParaRPr lang="zh-CN" altLang="en-US" sz="1100"/>
            </a:p>
            <a:p>
              <a:pPr eaLnBrk="1" hangingPunct="1">
                <a:buClr>
                  <a:schemeClr val="accent1"/>
                </a:buClr>
                <a:buFont typeface="Wingdings" panose="05000000000000000000" pitchFamily="2" charset="2"/>
                <a:buChar char="§"/>
              </a:pPr>
              <a:r>
                <a:rPr lang="zh-CN" altLang="en-US" sz="1100"/>
                <a:t>发送</a:t>
              </a:r>
              <a:r>
                <a:rPr lang="en-US" altLang="zh-CN" sz="1100"/>
                <a:t>CAD</a:t>
              </a:r>
              <a:r>
                <a:rPr lang="zh-CN" altLang="en-US" sz="1100"/>
                <a:t>数模、图纸，作为产品</a:t>
              </a:r>
              <a:r>
                <a:rPr lang="en-US" altLang="zh-CN" sz="1100"/>
                <a:t>BOM</a:t>
              </a:r>
              <a:r>
                <a:rPr lang="zh-CN" altLang="en-US" sz="1100"/>
                <a:t>的辅助说明信息，也可以将产品</a:t>
              </a:r>
              <a:r>
                <a:rPr lang="en-US" altLang="zh-CN" sz="1100"/>
                <a:t>BOM</a:t>
              </a:r>
              <a:r>
                <a:rPr lang="zh-CN" altLang="en-US" sz="1100"/>
                <a:t>作为统一的</a:t>
              </a:r>
              <a:r>
                <a:rPr lang="en-US" altLang="zh-CN" sz="1100"/>
                <a:t>CAD</a:t>
              </a:r>
              <a:r>
                <a:rPr lang="zh-CN" altLang="en-US" sz="1100"/>
                <a:t>数模、图纸的发布平台</a:t>
              </a:r>
              <a:endParaRPr lang="zh-CN" altLang="en-US" sz="1100"/>
            </a:p>
          </p:txBody>
        </p:sp>
        <p:sp>
          <p:nvSpPr>
            <p:cNvPr id="1050192" name="Rectangle 73"/>
            <p:cNvSpPr>
              <a:spLocks noChangeArrowheads="1"/>
            </p:cNvSpPr>
            <p:nvPr/>
          </p:nvSpPr>
          <p:spPr bwMode="auto">
            <a:xfrm>
              <a:off x="1524000" y="3860800"/>
              <a:ext cx="2133600" cy="17780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产品规格库传递给产品</a:t>
              </a:r>
              <a:r>
                <a:rPr lang="en-US" altLang="zh-CN" sz="1100"/>
                <a:t>BOM</a:t>
              </a:r>
              <a:r>
                <a:rPr lang="zh-CN" altLang="en-US" sz="1100"/>
                <a:t>管理平台，作为查询参考</a:t>
              </a:r>
              <a:endParaRPr lang="zh-CN" altLang="en-US" sz="1100"/>
            </a:p>
            <a:p>
              <a:pPr eaLnBrk="1" hangingPunct="1">
                <a:buClr>
                  <a:schemeClr val="accent1"/>
                </a:buClr>
                <a:buFont typeface="Wingdings" panose="05000000000000000000" pitchFamily="2" charset="2"/>
                <a:buChar char="§"/>
              </a:pPr>
              <a:r>
                <a:rPr lang="zh-CN" altLang="en-US" sz="1100"/>
                <a:t>产品层次定义结构以及各层次对应的规格清单传递给产品</a:t>
              </a:r>
              <a:r>
                <a:rPr lang="en-US" altLang="zh-CN" sz="1100"/>
                <a:t>BOM</a:t>
              </a:r>
              <a:r>
                <a:rPr lang="zh-CN" altLang="en-US" sz="1100"/>
                <a:t>平台，以支持</a:t>
              </a:r>
              <a:r>
                <a:rPr lang="en-US" altLang="zh-CN" sz="1100"/>
                <a:t>Super BOM</a:t>
              </a:r>
              <a:r>
                <a:rPr lang="zh-CN" altLang="en-US" sz="1100"/>
                <a:t>解析到单车</a:t>
              </a:r>
              <a:r>
                <a:rPr lang="en-US" altLang="zh-CN" sz="1100"/>
                <a:t>BOM</a:t>
              </a:r>
              <a:endParaRPr lang="en-US" altLang="zh-CN" sz="1100"/>
            </a:p>
          </p:txBody>
        </p:sp>
        <p:cxnSp>
          <p:nvCxnSpPr>
            <p:cNvPr id="3145819" name="AutoShape 26"/>
            <p:cNvCxnSpPr>
              <a:cxnSpLocks noChangeShapeType="1"/>
              <a:stCxn id="1050186" idx="2"/>
              <a:endCxn id="1050180" idx="5"/>
            </p:cNvCxnSpPr>
            <p:nvPr/>
          </p:nvCxnSpPr>
          <p:spPr bwMode="auto">
            <a:xfrm rot="5400000">
              <a:off x="7090569" y="2856706"/>
              <a:ext cx="52388" cy="2301875"/>
            </a:xfrm>
            <a:prstGeom prst="bentConnector3">
              <a:avLst>
                <a:gd name="adj1" fmla="val 690907"/>
              </a:avLst>
            </a:prstGeom>
            <a:noFill/>
            <a:ln w="38100">
              <a:solidFill>
                <a:schemeClr val="accent1"/>
              </a:solidFill>
              <a:miter lim="800000"/>
              <a:tailEnd type="triangle" w="med" len="med"/>
            </a:ln>
            <a:effectLst/>
          </p:spPr>
        </p:cxnSp>
        <p:sp>
          <p:nvSpPr>
            <p:cNvPr id="1050193" name="Rectangle 73"/>
            <p:cNvSpPr>
              <a:spLocks noChangeArrowheads="1"/>
            </p:cNvSpPr>
            <p:nvPr/>
          </p:nvSpPr>
          <p:spPr bwMode="auto">
            <a:xfrm>
              <a:off x="1600200" y="50292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800100" indent="-342900" algn="l">
                <a:defRPr>
                  <a:solidFill>
                    <a:schemeClr val="tx1"/>
                  </a:solidFill>
                  <a:latin typeface="Arial" panose="020B0604020202020204" pitchFamily="34" charset="0"/>
                  <a:ea typeface="宋体" panose="02010600030101010101" pitchFamily="2" charset="-122"/>
                </a:defRPr>
              </a:lvl2pPr>
              <a:lvl3pPr marL="1257300" indent="-342900" algn="l">
                <a:defRPr>
                  <a:solidFill>
                    <a:schemeClr val="tx1"/>
                  </a:solidFill>
                  <a:latin typeface="Arial" panose="020B0604020202020204" pitchFamily="34" charset="0"/>
                  <a:ea typeface="宋体" panose="02010600030101010101" pitchFamily="2" charset="-122"/>
                </a:defRPr>
              </a:lvl3pPr>
              <a:lvl4pPr marL="1714500" indent="-342900" algn="l">
                <a:defRPr>
                  <a:solidFill>
                    <a:schemeClr val="tx1"/>
                  </a:solidFill>
                  <a:latin typeface="Arial" panose="020B0604020202020204" pitchFamily="34" charset="0"/>
                  <a:ea typeface="宋体" panose="02010600030101010101" pitchFamily="2" charset="-122"/>
                </a:defRPr>
              </a:lvl4pPr>
              <a:lvl5pPr marL="2171700" indent="-342900" algn="l">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将产品</a:t>
              </a:r>
              <a:r>
                <a:rPr lang="en-US" altLang="zh-CN" sz="1100"/>
                <a:t>MBOM</a:t>
              </a:r>
              <a:r>
                <a:rPr lang="zh-CN" altLang="en-US" sz="1100"/>
                <a:t>发送到特定的工厂所使用的</a:t>
              </a:r>
              <a:r>
                <a:rPr lang="en-US" altLang="zh-CN" sz="1100"/>
                <a:t>ERP</a:t>
              </a:r>
              <a:r>
                <a:rPr lang="zh-CN" altLang="en-US" sz="1100"/>
                <a:t>平台</a:t>
              </a:r>
              <a:endParaRPr lang="zh-CN" altLang="en-US" sz="1100"/>
            </a:p>
            <a:p>
              <a:pPr eaLnBrk="1" hangingPunct="1">
                <a:buClr>
                  <a:schemeClr val="accent1"/>
                </a:buClr>
                <a:buFont typeface="Wingdings" panose="05000000000000000000" pitchFamily="2" charset="2"/>
                <a:buChar char="§"/>
              </a:pPr>
              <a:r>
                <a:rPr lang="zh-CN" altLang="en-US" sz="1100"/>
                <a:t>后续该产品</a:t>
              </a:r>
              <a:r>
                <a:rPr lang="en-US" altLang="zh-CN" sz="1100"/>
                <a:t>MBOM</a:t>
              </a:r>
              <a:r>
                <a:rPr lang="zh-CN" altLang="en-US" sz="1100"/>
                <a:t>的更新也将同步到该工厂的</a:t>
              </a:r>
              <a:r>
                <a:rPr lang="en-US" altLang="zh-CN" sz="1100"/>
                <a:t>ERP</a:t>
              </a:r>
              <a:r>
                <a:rPr lang="zh-CN" altLang="en-US" sz="1100"/>
                <a:t>平台</a:t>
              </a:r>
              <a:endParaRPr lang="zh-CN" altLang="en-US" sz="1100"/>
            </a:p>
          </p:txBody>
        </p:sp>
        <p:sp>
          <p:nvSpPr>
            <p:cNvPr id="1050194" name="Rectangle 73"/>
            <p:cNvSpPr>
              <a:spLocks noChangeArrowheads="1"/>
            </p:cNvSpPr>
            <p:nvPr/>
          </p:nvSpPr>
          <p:spPr bwMode="auto">
            <a:xfrm>
              <a:off x="3810000" y="56896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800100" indent="-342900" algn="l">
                <a:defRPr>
                  <a:solidFill>
                    <a:schemeClr val="tx1"/>
                  </a:solidFill>
                  <a:latin typeface="Arial" panose="020B0604020202020204" pitchFamily="34" charset="0"/>
                  <a:ea typeface="宋体" panose="02010600030101010101" pitchFamily="2" charset="-122"/>
                </a:defRPr>
              </a:lvl2pPr>
              <a:lvl3pPr marL="1257300" indent="-342900" algn="l">
                <a:defRPr>
                  <a:solidFill>
                    <a:schemeClr val="tx1"/>
                  </a:solidFill>
                  <a:latin typeface="Arial" panose="020B0604020202020204" pitchFamily="34" charset="0"/>
                  <a:ea typeface="宋体" panose="02010600030101010101" pitchFamily="2" charset="-122"/>
                </a:defRPr>
              </a:lvl3pPr>
              <a:lvl4pPr marL="1714500" indent="-342900" algn="l">
                <a:defRPr>
                  <a:solidFill>
                    <a:schemeClr val="tx1"/>
                  </a:solidFill>
                  <a:latin typeface="Arial" panose="020B0604020202020204" pitchFamily="34" charset="0"/>
                  <a:ea typeface="宋体" panose="02010600030101010101" pitchFamily="2" charset="-122"/>
                </a:defRPr>
              </a:lvl4pPr>
              <a:lvl5pPr marL="2171700" indent="-342900" algn="l">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将产品的</a:t>
              </a:r>
              <a:r>
                <a:rPr lang="en-US" altLang="zh-CN" sz="1100"/>
                <a:t>Super MBOM</a:t>
              </a:r>
              <a:r>
                <a:rPr lang="zh-CN" altLang="en-US" sz="1100"/>
                <a:t>打散成为面向单个整车的</a:t>
              </a:r>
              <a:r>
                <a:rPr lang="en-US" altLang="zh-CN" sz="1100"/>
                <a:t>MBOM</a:t>
              </a:r>
              <a:r>
                <a:rPr lang="zh-CN" altLang="en-US" sz="1100"/>
                <a:t>，并结合工艺路线信息，传递给</a:t>
              </a:r>
              <a:r>
                <a:rPr lang="en-US" altLang="zh-CN" sz="1100"/>
                <a:t>MES</a:t>
              </a:r>
              <a:r>
                <a:rPr lang="zh-CN" altLang="en-US" sz="1100"/>
                <a:t>，作为生产</a:t>
              </a:r>
              <a:r>
                <a:rPr lang="en-US" altLang="zh-CN" sz="1100"/>
                <a:t>BOM</a:t>
              </a:r>
              <a:r>
                <a:rPr lang="zh-CN" altLang="en-US" sz="1100"/>
                <a:t>的来源</a:t>
              </a:r>
              <a:endParaRPr lang="zh-CN" altLang="en-US" sz="1100"/>
            </a:p>
            <a:p>
              <a:pPr eaLnBrk="1" hangingPunct="1">
                <a:buClr>
                  <a:schemeClr val="accent1"/>
                </a:buClr>
                <a:buFont typeface="Wingdings" panose="05000000000000000000" pitchFamily="2" charset="2"/>
                <a:buChar char="§"/>
              </a:pPr>
              <a:endParaRPr lang="en-US" altLang="zh-CN" sz="1100"/>
            </a:p>
          </p:txBody>
        </p:sp>
        <p:sp>
          <p:nvSpPr>
            <p:cNvPr id="1050195" name="Rectangle 73"/>
            <p:cNvSpPr>
              <a:spLocks noChangeArrowheads="1"/>
            </p:cNvSpPr>
            <p:nvPr/>
          </p:nvSpPr>
          <p:spPr bwMode="auto">
            <a:xfrm>
              <a:off x="5867400" y="3962400"/>
              <a:ext cx="23622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800100" indent="-342900" algn="l">
                <a:defRPr>
                  <a:solidFill>
                    <a:schemeClr val="tx1"/>
                  </a:solidFill>
                  <a:latin typeface="Arial" panose="020B0604020202020204" pitchFamily="34" charset="0"/>
                  <a:ea typeface="宋体" panose="02010600030101010101" pitchFamily="2" charset="-122"/>
                </a:defRPr>
              </a:lvl2pPr>
              <a:lvl3pPr marL="1257300" indent="-342900" algn="l">
                <a:defRPr>
                  <a:solidFill>
                    <a:schemeClr val="tx1"/>
                  </a:solidFill>
                  <a:latin typeface="Arial" panose="020B0604020202020204" pitchFamily="34" charset="0"/>
                  <a:ea typeface="宋体" panose="02010600030101010101" pitchFamily="2" charset="-122"/>
                </a:defRPr>
              </a:lvl3pPr>
              <a:lvl4pPr marL="1714500" indent="-342900" algn="l">
                <a:defRPr>
                  <a:solidFill>
                    <a:schemeClr val="tx1"/>
                  </a:solidFill>
                  <a:latin typeface="Arial" panose="020B0604020202020204" pitchFamily="34" charset="0"/>
                  <a:ea typeface="宋体" panose="02010600030101010101" pitchFamily="2" charset="-122"/>
                </a:defRPr>
              </a:lvl4pPr>
              <a:lvl5pPr marL="2171700" indent="-342900" algn="l">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将产品</a:t>
              </a:r>
              <a:r>
                <a:rPr lang="en-US" altLang="zh-CN" sz="1100"/>
                <a:t>MBOM</a:t>
              </a:r>
              <a:r>
                <a:rPr lang="zh-CN" altLang="en-US" sz="1100"/>
                <a:t>中属于外购件的部分发送到供应链平台寻源定点</a:t>
              </a:r>
              <a:endParaRPr lang="zh-CN" altLang="en-US" sz="1100"/>
            </a:p>
          </p:txBody>
        </p:sp>
        <p:sp>
          <p:nvSpPr>
            <p:cNvPr id="1050196" name="Rectangle 73"/>
            <p:cNvSpPr>
              <a:spLocks noChangeArrowheads="1"/>
            </p:cNvSpPr>
            <p:nvPr/>
          </p:nvSpPr>
          <p:spPr bwMode="auto">
            <a:xfrm>
              <a:off x="5867400" y="4343400"/>
              <a:ext cx="2362200" cy="4064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800100" indent="-342900" algn="l">
                <a:defRPr>
                  <a:solidFill>
                    <a:schemeClr val="tx1"/>
                  </a:solidFill>
                  <a:latin typeface="Arial" panose="020B0604020202020204" pitchFamily="34" charset="0"/>
                  <a:ea typeface="宋体" panose="02010600030101010101" pitchFamily="2" charset="-122"/>
                </a:defRPr>
              </a:lvl2pPr>
              <a:lvl3pPr marL="1257300" indent="-342900" algn="l">
                <a:defRPr>
                  <a:solidFill>
                    <a:schemeClr val="tx1"/>
                  </a:solidFill>
                  <a:latin typeface="Arial" panose="020B0604020202020204" pitchFamily="34" charset="0"/>
                  <a:ea typeface="宋体" panose="02010600030101010101" pitchFamily="2" charset="-122"/>
                </a:defRPr>
              </a:lvl3pPr>
              <a:lvl4pPr marL="1714500" indent="-342900" algn="l">
                <a:defRPr>
                  <a:solidFill>
                    <a:schemeClr val="tx1"/>
                  </a:solidFill>
                  <a:latin typeface="Arial" panose="020B0604020202020204" pitchFamily="34" charset="0"/>
                  <a:ea typeface="宋体" panose="02010600030101010101" pitchFamily="2" charset="-122"/>
                </a:defRPr>
              </a:lvl4pPr>
              <a:lvl5pPr marL="2171700" indent="-342900" algn="l">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a:t>将已定点的零件供应商信息反馈到产品</a:t>
              </a:r>
              <a:r>
                <a:rPr lang="en-US" altLang="zh-CN" sz="1100"/>
                <a:t>BOM</a:t>
              </a:r>
              <a:r>
                <a:rPr lang="zh-CN" altLang="en-US" sz="1100"/>
                <a:t>管理平台</a:t>
              </a:r>
              <a:endParaRPr lang="zh-CN" altLang="en-US" sz="1100"/>
            </a:p>
          </p:txBody>
        </p:sp>
        <p:sp>
          <p:nvSpPr>
            <p:cNvPr id="1050197" name="Rectangle 73"/>
            <p:cNvSpPr>
              <a:spLocks noChangeArrowheads="1"/>
            </p:cNvSpPr>
            <p:nvPr/>
          </p:nvSpPr>
          <p:spPr bwMode="auto">
            <a:xfrm>
              <a:off x="5257800" y="47752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800100" indent="-342900" algn="l">
                <a:defRPr>
                  <a:solidFill>
                    <a:schemeClr val="tx1"/>
                  </a:solidFill>
                  <a:latin typeface="Arial" panose="020B0604020202020204" pitchFamily="34" charset="0"/>
                  <a:ea typeface="宋体" panose="02010600030101010101" pitchFamily="2" charset="-122"/>
                </a:defRPr>
              </a:lvl2pPr>
              <a:lvl3pPr marL="1257300" indent="-342900" algn="l">
                <a:defRPr>
                  <a:solidFill>
                    <a:schemeClr val="tx1"/>
                  </a:solidFill>
                  <a:latin typeface="Arial" panose="020B0604020202020204" pitchFamily="34" charset="0"/>
                  <a:ea typeface="宋体" panose="02010600030101010101" pitchFamily="2" charset="-122"/>
                </a:defRPr>
              </a:lvl3pPr>
              <a:lvl4pPr marL="1714500" indent="-342900" algn="l">
                <a:defRPr>
                  <a:solidFill>
                    <a:schemeClr val="tx1"/>
                  </a:solidFill>
                  <a:latin typeface="Arial" panose="020B0604020202020204" pitchFamily="34" charset="0"/>
                  <a:ea typeface="宋体" panose="02010600030101010101" pitchFamily="2" charset="-122"/>
                </a:defRPr>
              </a:lvl4pPr>
              <a:lvl5pPr marL="2171700" indent="-342900" algn="l">
                <a:defRPr>
                  <a:solidFill>
                    <a:schemeClr val="tx1"/>
                  </a:solidFill>
                  <a:latin typeface="Arial" panose="020B0604020202020204" pitchFamily="34" charset="0"/>
                  <a:ea typeface="宋体" panose="02010600030101010101" pitchFamily="2" charset="-122"/>
                </a:defRPr>
              </a:lvl5pPr>
              <a:lvl6pPr marL="26289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861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5433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000500" indent="-3429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100" dirty="0"/>
                <a:t>将产品的</a:t>
              </a:r>
              <a:r>
                <a:rPr lang="en-US" altLang="zh-CN" sz="1100" dirty="0"/>
                <a:t>Super MBOM</a:t>
              </a:r>
              <a:r>
                <a:rPr lang="zh-CN" altLang="en-US" sz="1100" dirty="0"/>
                <a:t>传递给工艺管理平台，作为工艺规划的依据，这里需要考虑面向不同选配的工艺规划信息可能不同</a:t>
              </a:r>
              <a:endParaRPr lang="zh-CN" altLang="en-US" sz="1100" dirty="0"/>
            </a:p>
            <a:p>
              <a:pPr eaLnBrk="1" hangingPunct="1">
                <a:buClr>
                  <a:schemeClr val="accent1"/>
                </a:buClr>
                <a:buFont typeface="Wingdings" panose="05000000000000000000" pitchFamily="2" charset="2"/>
                <a:buChar char="§"/>
              </a:pPr>
              <a:endParaRPr lang="en-US" altLang="zh-CN" sz="1100" dirty="0"/>
            </a:p>
          </p:txBody>
        </p:sp>
        <p:sp>
          <p:nvSpPr>
            <p:cNvPr id="1050198" name="Rectangle 32"/>
            <p:cNvSpPr>
              <a:spLocks noChangeArrowheads="1"/>
            </p:cNvSpPr>
            <p:nvPr/>
          </p:nvSpPr>
          <p:spPr bwMode="auto">
            <a:xfrm>
              <a:off x="3863975" y="4267200"/>
              <a:ext cx="1012825" cy="689022"/>
            </a:xfrm>
            <a:prstGeom prst="rect">
              <a:avLst/>
            </a:prstGeom>
            <a:noFill/>
            <a:ln>
              <a:noFill/>
            </a:ln>
            <a:effectLst/>
          </p:spPr>
          <p:txBody>
            <a:bodyPr lIns="45720" rIns="45720">
              <a:spAutoFit/>
            </a:bodyPr>
            <a:lstStyle/>
            <a:p>
              <a:pPr>
                <a:buClr>
                  <a:schemeClr val="accent1"/>
                </a:buClr>
                <a:buFontTx/>
                <a:buChar char="•"/>
              </a:pPr>
              <a:r>
                <a:rPr lang="zh-CN" altLang="en-US" sz="1100"/>
                <a:t>将产品工艺路线反馈到产品</a:t>
              </a:r>
              <a:r>
                <a:rPr lang="en-US" altLang="zh-CN" sz="1100"/>
                <a:t>BOM</a:t>
              </a:r>
              <a:r>
                <a:rPr lang="zh-CN" altLang="en-US" sz="1100"/>
                <a:t>管理平台</a:t>
              </a:r>
              <a:endParaRPr lang="zh-CN" altLang="en-US" sz="1100"/>
            </a:p>
          </p:txBody>
        </p:sp>
        <p:cxnSp>
          <p:nvCxnSpPr>
            <p:cNvPr id="3145820" name="AutoShape 40"/>
            <p:cNvCxnSpPr>
              <a:cxnSpLocks noChangeShapeType="1"/>
              <a:stCxn id="1050183" idx="3"/>
              <a:endCxn id="1050185" idx="1"/>
            </p:cNvCxnSpPr>
            <p:nvPr/>
          </p:nvCxnSpPr>
          <p:spPr bwMode="auto">
            <a:xfrm>
              <a:off x="2000250" y="6057900"/>
              <a:ext cx="5600700" cy="0"/>
            </a:xfrm>
            <a:prstGeom prst="straightConnector1">
              <a:avLst/>
            </a:prstGeom>
            <a:noFill/>
            <a:ln w="38100">
              <a:solidFill>
                <a:schemeClr val="accent1"/>
              </a:solidFill>
              <a:prstDash val="dash"/>
              <a:round/>
              <a:tailEnd type="triangle" w="med" len="med"/>
            </a:ln>
            <a:effectLst/>
          </p:spPr>
        </p:cxnSp>
      </p:grpSp>
      <p:grpSp>
        <p:nvGrpSpPr>
          <p:cNvPr id="257" name="Group 27"/>
          <p:cNvGrpSpPr/>
          <p:nvPr/>
        </p:nvGrpSpPr>
        <p:grpSpPr bwMode="auto">
          <a:xfrm>
            <a:off x="9504399" y="64794"/>
            <a:ext cx="1761802" cy="828256"/>
            <a:chOff x="864" y="1824"/>
            <a:chExt cx="3696" cy="1864"/>
          </a:xfrm>
        </p:grpSpPr>
        <p:sp>
          <p:nvSpPr>
            <p:cNvPr id="1050199"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200"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201"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202"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203"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04"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未来XX公司产品</a:t>
            </a:r>
            <a:r>
              <a:rPr lang="en-US" altLang="zh-CN" sz="2400" dirty="0">
                <a:solidFill>
                  <a:schemeClr val="bg1"/>
                </a:solidFill>
              </a:rPr>
              <a:t>BOM</a:t>
            </a:r>
            <a:r>
              <a:rPr lang="zh-CN" altLang="en-US" sz="2400" dirty="0">
                <a:solidFill>
                  <a:schemeClr val="bg1"/>
                </a:solidFill>
              </a:rPr>
              <a:t>管理平台分为</a:t>
            </a:r>
            <a:r>
              <a:rPr lang="en-US" altLang="zh-CN" sz="2400" dirty="0">
                <a:solidFill>
                  <a:schemeClr val="bg1"/>
                </a:solidFill>
              </a:rPr>
              <a:t>3</a:t>
            </a:r>
            <a:r>
              <a:rPr lang="zh-CN" altLang="en-US" sz="2400" dirty="0">
                <a:solidFill>
                  <a:schemeClr val="bg1"/>
                </a:solidFill>
              </a:rPr>
              <a:t>个业务功能组，共</a:t>
            </a:r>
            <a:r>
              <a:rPr lang="en-US" altLang="zh-CN" sz="2400" dirty="0">
                <a:solidFill>
                  <a:schemeClr val="bg1"/>
                </a:solidFill>
              </a:rPr>
              <a:t>7</a:t>
            </a:r>
            <a:r>
              <a:rPr lang="zh-CN" altLang="en-US" sz="2400" dirty="0">
                <a:solidFill>
                  <a:schemeClr val="bg1"/>
                </a:solidFill>
              </a:rPr>
              <a:t>个应用功能块</a:t>
            </a:r>
            <a:endParaRPr lang="en-US" altLang="zh-CN" sz="2400" dirty="0">
              <a:solidFill>
                <a:schemeClr val="bg1"/>
              </a:solidFill>
            </a:endParaRPr>
          </a:p>
        </p:txBody>
      </p:sp>
      <p:grpSp>
        <p:nvGrpSpPr>
          <p:cNvPr id="259" name="组合 59"/>
          <p:cNvGrpSpPr/>
          <p:nvPr/>
        </p:nvGrpSpPr>
        <p:grpSpPr>
          <a:xfrm>
            <a:off x="304800" y="1223493"/>
            <a:ext cx="11582400" cy="5409127"/>
            <a:chOff x="304800" y="1447800"/>
            <a:chExt cx="8839200" cy="4953000"/>
          </a:xfrm>
        </p:grpSpPr>
        <p:sp>
          <p:nvSpPr>
            <p:cNvPr id="1050205" name="AutoShape 3"/>
            <p:cNvSpPr>
              <a:spLocks noChangeArrowheads="1"/>
            </p:cNvSpPr>
            <p:nvPr/>
          </p:nvSpPr>
          <p:spPr bwMode="auto">
            <a:xfrm>
              <a:off x="1828800" y="1447800"/>
              <a:ext cx="5638800" cy="3505200"/>
            </a:xfrm>
            <a:prstGeom prst="roundRect">
              <a:avLst>
                <a:gd name="adj" fmla="val 5778"/>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06" name="Rectangle 4"/>
            <p:cNvSpPr>
              <a:spLocks noChangeArrowheads="1"/>
            </p:cNvSpPr>
            <p:nvPr/>
          </p:nvSpPr>
          <p:spPr bwMode="auto">
            <a:xfrm>
              <a:off x="2070100" y="1866900"/>
              <a:ext cx="1625600" cy="27813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000" b="1">
                <a:latin typeface="微软雅黑 Light" panose="020B0502040204020203" pitchFamily="34" charset="-122"/>
                <a:ea typeface="微软雅黑 Light" panose="020B0502040204020203" pitchFamily="34" charset="-122"/>
              </a:endParaRPr>
            </a:p>
          </p:txBody>
        </p:sp>
        <p:sp>
          <p:nvSpPr>
            <p:cNvPr id="1050207" name="Text Box 10"/>
            <p:cNvSpPr txBox="1">
              <a:spLocks noChangeArrowheads="1"/>
            </p:cNvSpPr>
            <p:nvPr/>
          </p:nvSpPr>
          <p:spPr bwMode="auto">
            <a:xfrm>
              <a:off x="2413000" y="1947863"/>
              <a:ext cx="990600" cy="338188"/>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b="1">
                  <a:solidFill>
                    <a:schemeClr val="bg1"/>
                  </a:solidFill>
                  <a:latin typeface="微软雅黑 Light" panose="020B0502040204020203" pitchFamily="34" charset="-122"/>
                  <a:ea typeface="微软雅黑 Light" panose="020B0502040204020203" pitchFamily="34" charset="-122"/>
                </a:rPr>
                <a:t>零件管理</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208" name="Rectangle 4"/>
            <p:cNvSpPr>
              <a:spLocks noChangeArrowheads="1"/>
            </p:cNvSpPr>
            <p:nvPr/>
          </p:nvSpPr>
          <p:spPr bwMode="auto">
            <a:xfrm>
              <a:off x="3810000" y="1879600"/>
              <a:ext cx="1714500" cy="27686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000" b="1">
                <a:latin typeface="微软雅黑 Light" panose="020B0502040204020203" pitchFamily="34" charset="-122"/>
                <a:ea typeface="微软雅黑 Light" panose="020B0502040204020203" pitchFamily="34" charset="-122"/>
              </a:endParaRPr>
            </a:p>
          </p:txBody>
        </p:sp>
        <p:sp>
          <p:nvSpPr>
            <p:cNvPr id="1050209" name="Text Box 5"/>
            <p:cNvSpPr txBox="1">
              <a:spLocks noChangeArrowheads="1"/>
            </p:cNvSpPr>
            <p:nvPr/>
          </p:nvSpPr>
          <p:spPr bwMode="auto">
            <a:xfrm>
              <a:off x="2362200" y="2362200"/>
              <a:ext cx="1184275" cy="5699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零件信息维护</a:t>
              </a:r>
              <a:endParaRPr lang="zh-CN" altLang="en-US" sz="1600">
                <a:latin typeface="微软雅黑 Light" panose="020B0502040204020203" pitchFamily="34" charset="-122"/>
                <a:ea typeface="微软雅黑 Light" panose="020B0502040204020203" pitchFamily="34" charset="-122"/>
              </a:endParaRPr>
            </a:p>
          </p:txBody>
        </p:sp>
        <p:sp>
          <p:nvSpPr>
            <p:cNvPr id="1050210" name="Text Box 6"/>
            <p:cNvSpPr txBox="1">
              <a:spLocks noChangeArrowheads="1"/>
            </p:cNvSpPr>
            <p:nvPr/>
          </p:nvSpPr>
          <p:spPr bwMode="auto">
            <a:xfrm>
              <a:off x="4113213" y="3048000"/>
              <a:ext cx="1168400"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600">
                  <a:latin typeface="微软雅黑 Light" panose="020B0502040204020203" pitchFamily="34" charset="-122"/>
                  <a:ea typeface="微软雅黑 Light" panose="020B0502040204020203" pitchFamily="34" charset="-122"/>
                </a:rPr>
                <a:t>MBOM</a:t>
              </a:r>
              <a:r>
                <a:rPr lang="zh-CN" altLang="en-US" sz="1600">
                  <a:latin typeface="微软雅黑 Light" panose="020B0502040204020203" pitchFamily="34" charset="-122"/>
                  <a:ea typeface="微软雅黑 Light" panose="020B0502040204020203" pitchFamily="34" charset="-122"/>
                </a:rPr>
                <a:t>管理</a:t>
              </a:r>
              <a:endParaRPr lang="zh-CN" altLang="en-US" sz="1600">
                <a:latin typeface="微软雅黑 Light" panose="020B0502040204020203" pitchFamily="34" charset="-122"/>
                <a:ea typeface="微软雅黑 Light" panose="020B0502040204020203" pitchFamily="34" charset="-122"/>
              </a:endParaRPr>
            </a:p>
          </p:txBody>
        </p:sp>
        <p:sp>
          <p:nvSpPr>
            <p:cNvPr id="1050211" name="Text Box 8"/>
            <p:cNvSpPr txBox="1">
              <a:spLocks noChangeArrowheads="1"/>
            </p:cNvSpPr>
            <p:nvPr/>
          </p:nvSpPr>
          <p:spPr bwMode="auto">
            <a:xfrm>
              <a:off x="2362200" y="3124200"/>
              <a:ext cx="1169988"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以零件为核心管理图纸文档</a:t>
              </a:r>
              <a:endParaRPr lang="zh-CN" altLang="en-US" sz="1600">
                <a:latin typeface="微软雅黑 Light" panose="020B0502040204020203" pitchFamily="34" charset="-122"/>
                <a:ea typeface="微软雅黑 Light" panose="020B0502040204020203" pitchFamily="34" charset="-122"/>
              </a:endParaRPr>
            </a:p>
          </p:txBody>
        </p:sp>
        <p:sp>
          <p:nvSpPr>
            <p:cNvPr id="1050212" name="Text Box 9"/>
            <p:cNvSpPr txBox="1">
              <a:spLocks noChangeArrowheads="1"/>
            </p:cNvSpPr>
            <p:nvPr/>
          </p:nvSpPr>
          <p:spPr bwMode="auto">
            <a:xfrm>
              <a:off x="4114800" y="236220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600">
                  <a:latin typeface="微软雅黑 Light" panose="020B0502040204020203" pitchFamily="34" charset="-122"/>
                  <a:ea typeface="微软雅黑 Light" panose="020B0502040204020203" pitchFamily="34" charset="-122"/>
                </a:rPr>
                <a:t>EBOM</a:t>
              </a:r>
              <a:r>
                <a:rPr lang="zh-CN" altLang="en-US" sz="1600">
                  <a:latin typeface="微软雅黑 Light" panose="020B0502040204020203" pitchFamily="34" charset="-122"/>
                  <a:ea typeface="微软雅黑 Light" panose="020B0502040204020203" pitchFamily="34" charset="-122"/>
                </a:rPr>
                <a:t>管理</a:t>
              </a:r>
              <a:endParaRPr lang="zh-CN" altLang="en-US" sz="1600">
                <a:latin typeface="微软雅黑 Light" panose="020B0502040204020203" pitchFamily="34" charset="-122"/>
                <a:ea typeface="微软雅黑 Light" panose="020B0502040204020203" pitchFamily="34" charset="-122"/>
              </a:endParaRPr>
            </a:p>
          </p:txBody>
        </p:sp>
        <p:sp>
          <p:nvSpPr>
            <p:cNvPr id="1050213" name="Text Box 10"/>
            <p:cNvSpPr txBox="1">
              <a:spLocks noChangeArrowheads="1"/>
            </p:cNvSpPr>
            <p:nvPr/>
          </p:nvSpPr>
          <p:spPr bwMode="auto">
            <a:xfrm>
              <a:off x="4192588" y="1939925"/>
              <a:ext cx="1038225" cy="33818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en-US" altLang="zh-CN" b="1">
                  <a:solidFill>
                    <a:schemeClr val="bg1"/>
                  </a:solidFill>
                  <a:latin typeface="微软雅黑 Light" panose="020B0502040204020203" pitchFamily="34" charset="-122"/>
                  <a:ea typeface="微软雅黑 Light" panose="020B0502040204020203" pitchFamily="34" charset="-122"/>
                </a:rPr>
                <a:t>BOM</a:t>
              </a:r>
              <a:r>
                <a:rPr lang="zh-CN" altLang="en-US" b="1">
                  <a:solidFill>
                    <a:schemeClr val="bg1"/>
                  </a:solidFill>
                  <a:latin typeface="微软雅黑 Light" panose="020B0502040204020203" pitchFamily="34" charset="-122"/>
                  <a:ea typeface="微软雅黑 Light" panose="020B0502040204020203" pitchFamily="34" charset="-122"/>
                </a:rPr>
                <a:t>管理</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214" name="Rectangle 18"/>
            <p:cNvSpPr>
              <a:spLocks noChangeArrowheads="1"/>
            </p:cNvSpPr>
            <p:nvPr/>
          </p:nvSpPr>
          <p:spPr bwMode="auto">
            <a:xfrm>
              <a:off x="5638800" y="1892300"/>
              <a:ext cx="1525588" cy="27559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000" b="1">
                <a:latin typeface="微软雅黑 Light" panose="020B0502040204020203" pitchFamily="34" charset="-122"/>
                <a:ea typeface="微软雅黑 Light" panose="020B0502040204020203" pitchFamily="34" charset="-122"/>
              </a:endParaRPr>
            </a:p>
          </p:txBody>
        </p:sp>
        <p:sp>
          <p:nvSpPr>
            <p:cNvPr id="1050215" name="Text Box 19"/>
            <p:cNvSpPr txBox="1">
              <a:spLocks noChangeArrowheads="1"/>
            </p:cNvSpPr>
            <p:nvPr/>
          </p:nvSpPr>
          <p:spPr bwMode="auto">
            <a:xfrm>
              <a:off x="5792788" y="2387600"/>
              <a:ext cx="1184275" cy="5699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用户管理</a:t>
              </a:r>
              <a:endParaRPr lang="zh-CN" altLang="en-US" sz="1600">
                <a:latin typeface="微软雅黑 Light" panose="020B0502040204020203" pitchFamily="34" charset="-122"/>
                <a:ea typeface="微软雅黑 Light" panose="020B0502040204020203" pitchFamily="34" charset="-122"/>
              </a:endParaRPr>
            </a:p>
          </p:txBody>
        </p:sp>
        <p:sp>
          <p:nvSpPr>
            <p:cNvPr id="1050216" name="Text Box 20"/>
            <p:cNvSpPr txBox="1">
              <a:spLocks noChangeArrowheads="1"/>
            </p:cNvSpPr>
            <p:nvPr/>
          </p:nvSpPr>
          <p:spPr bwMode="auto">
            <a:xfrm>
              <a:off x="5800725" y="3092450"/>
              <a:ext cx="1169988"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系统接口</a:t>
              </a:r>
              <a:endParaRPr lang="zh-CN" altLang="en-US" sz="1600">
                <a:latin typeface="微软雅黑 Light" panose="020B0502040204020203" pitchFamily="34" charset="-122"/>
                <a:ea typeface="微软雅黑 Light" panose="020B0502040204020203" pitchFamily="34" charset="-122"/>
              </a:endParaRPr>
            </a:p>
          </p:txBody>
        </p:sp>
        <p:sp>
          <p:nvSpPr>
            <p:cNvPr id="1050217" name="Text Box 22"/>
            <p:cNvSpPr txBox="1">
              <a:spLocks noChangeArrowheads="1"/>
            </p:cNvSpPr>
            <p:nvPr/>
          </p:nvSpPr>
          <p:spPr bwMode="auto">
            <a:xfrm>
              <a:off x="3657600" y="1524000"/>
              <a:ext cx="2286000" cy="33818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b="1">
                  <a:latin typeface="微软雅黑 Light" panose="020B0502040204020203" pitchFamily="34" charset="-122"/>
                  <a:ea typeface="微软雅黑 Light" panose="020B0502040204020203" pitchFamily="34" charset="-122"/>
                </a:rPr>
                <a:t>产品</a:t>
              </a:r>
              <a:r>
                <a:rPr lang="en-US" altLang="zh-CN" b="1">
                  <a:latin typeface="微软雅黑 Light" panose="020B0502040204020203" pitchFamily="34" charset="-122"/>
                  <a:ea typeface="微软雅黑 Light" panose="020B0502040204020203" pitchFamily="34" charset="-122"/>
                </a:rPr>
                <a:t>BOM</a:t>
              </a:r>
              <a:r>
                <a:rPr lang="zh-CN" altLang="en-US" b="1">
                  <a:latin typeface="微软雅黑 Light" panose="020B0502040204020203" pitchFamily="34" charset="-122"/>
                  <a:ea typeface="微软雅黑 Light" panose="020B0502040204020203" pitchFamily="34" charset="-122"/>
                </a:rPr>
                <a:t>管理平台</a:t>
              </a:r>
              <a:endParaRPr lang="zh-CN" altLang="en-US" b="1">
                <a:latin typeface="微软雅黑 Light" panose="020B0502040204020203" pitchFamily="34" charset="-122"/>
                <a:ea typeface="微软雅黑 Light" panose="020B0502040204020203" pitchFamily="34" charset="-122"/>
              </a:endParaRPr>
            </a:p>
          </p:txBody>
        </p:sp>
        <p:sp>
          <p:nvSpPr>
            <p:cNvPr id="1050218" name="Text Box 10"/>
            <p:cNvSpPr txBox="1">
              <a:spLocks noChangeArrowheads="1"/>
            </p:cNvSpPr>
            <p:nvPr/>
          </p:nvSpPr>
          <p:spPr bwMode="auto">
            <a:xfrm>
              <a:off x="5943600" y="1943100"/>
              <a:ext cx="1038225" cy="33818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b="1">
                  <a:solidFill>
                    <a:schemeClr val="bg1"/>
                  </a:solidFill>
                  <a:latin typeface="微软雅黑 Light" panose="020B0502040204020203" pitchFamily="34" charset="-122"/>
                  <a:ea typeface="微软雅黑 Light" panose="020B0502040204020203" pitchFamily="34" charset="-122"/>
                </a:rPr>
                <a:t>基础应用</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219" name="Text Box 21"/>
            <p:cNvSpPr txBox="1">
              <a:spLocks noChangeArrowheads="1"/>
            </p:cNvSpPr>
            <p:nvPr/>
          </p:nvSpPr>
          <p:spPr bwMode="auto">
            <a:xfrm>
              <a:off x="4105275" y="387985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600">
                  <a:latin typeface="微软雅黑 Light" panose="020B0502040204020203" pitchFamily="34" charset="-122"/>
                  <a:ea typeface="微软雅黑 Light" panose="020B0502040204020203" pitchFamily="34" charset="-122"/>
                </a:rPr>
                <a:t>BOM</a:t>
              </a:r>
              <a:r>
                <a:rPr lang="zh-CN" altLang="en-US" sz="1600">
                  <a:latin typeface="微软雅黑 Light" panose="020B0502040204020203" pitchFamily="34" charset="-122"/>
                  <a:ea typeface="微软雅黑 Light" panose="020B0502040204020203" pitchFamily="34" charset="-122"/>
                </a:rPr>
                <a:t>解析</a:t>
              </a:r>
              <a:endParaRPr lang="zh-CN" altLang="en-US" sz="1600">
                <a:latin typeface="微软雅黑 Light" panose="020B0502040204020203" pitchFamily="34" charset="-122"/>
                <a:ea typeface="微软雅黑 Light" panose="020B0502040204020203" pitchFamily="34" charset="-122"/>
              </a:endParaRPr>
            </a:p>
          </p:txBody>
        </p:sp>
        <p:grpSp>
          <p:nvGrpSpPr>
            <p:cNvPr id="260" name="Group 25"/>
            <p:cNvGrpSpPr/>
            <p:nvPr/>
          </p:nvGrpSpPr>
          <p:grpSpPr bwMode="auto">
            <a:xfrm>
              <a:off x="7937500" y="2168525"/>
              <a:ext cx="1206500" cy="1031875"/>
              <a:chOff x="4832" y="1606"/>
              <a:chExt cx="760" cy="650"/>
            </a:xfrm>
          </p:grpSpPr>
          <p:sp>
            <p:nvSpPr>
              <p:cNvPr id="1050220" name="AutoShape 26"/>
              <p:cNvSpPr>
                <a:spLocks noChangeArrowheads="1"/>
              </p:cNvSpPr>
              <p:nvPr/>
            </p:nvSpPr>
            <p:spPr bwMode="auto">
              <a:xfrm>
                <a:off x="4832" y="1606"/>
                <a:ext cx="720" cy="65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21" name="AutoShape 27"/>
              <p:cNvSpPr>
                <a:spLocks noChangeArrowheads="1"/>
              </p:cNvSpPr>
              <p:nvPr/>
            </p:nvSpPr>
            <p:spPr bwMode="auto">
              <a:xfrm>
                <a:off x="4879" y="1897"/>
                <a:ext cx="641" cy="24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400" b="1">
                    <a:solidFill>
                      <a:schemeClr val="bg1"/>
                    </a:solidFill>
                    <a:latin typeface="微软雅黑 Light" panose="020B0502040204020203" pitchFamily="34" charset="-122"/>
                    <a:ea typeface="微软雅黑 Light" panose="020B0502040204020203" pitchFamily="34" charset="-122"/>
                  </a:rPr>
                  <a:t>生产管理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222" name="Text Box 22"/>
              <p:cNvSpPr txBox="1">
                <a:spLocks noChangeArrowheads="1"/>
              </p:cNvSpPr>
              <p:nvPr/>
            </p:nvSpPr>
            <p:spPr bwMode="auto">
              <a:xfrm>
                <a:off x="4832" y="1657"/>
                <a:ext cx="760" cy="19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微软雅黑 Light" panose="020B0502040204020203" pitchFamily="34" charset="-122"/>
                    <a:ea typeface="微软雅黑 Light" panose="020B0502040204020203" pitchFamily="34" charset="-122"/>
                  </a:rPr>
                  <a:t>企业资源管理</a:t>
                </a:r>
                <a:endParaRPr lang="zh-CN" altLang="en-US" sz="1600" b="1">
                  <a:latin typeface="微软雅黑 Light" panose="020B0502040204020203" pitchFamily="34" charset="-122"/>
                  <a:ea typeface="微软雅黑 Light" panose="020B0502040204020203" pitchFamily="34" charset="-122"/>
                </a:endParaRPr>
              </a:p>
            </p:txBody>
          </p:sp>
        </p:grpSp>
        <p:sp>
          <p:nvSpPr>
            <p:cNvPr id="1050223" name="AutoShape 31"/>
            <p:cNvSpPr>
              <a:spLocks noChangeArrowheads="1"/>
            </p:cNvSpPr>
            <p:nvPr/>
          </p:nvSpPr>
          <p:spPr bwMode="auto">
            <a:xfrm>
              <a:off x="304800" y="2133600"/>
              <a:ext cx="1143000" cy="236220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24" name="AutoShape 32"/>
            <p:cNvSpPr>
              <a:spLocks noChangeArrowheads="1"/>
            </p:cNvSpPr>
            <p:nvPr/>
          </p:nvSpPr>
          <p:spPr bwMode="auto">
            <a:xfrm>
              <a:off x="378431" y="2884488"/>
              <a:ext cx="1018114"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400" b="1">
                  <a:solidFill>
                    <a:schemeClr val="bg1"/>
                  </a:solidFill>
                  <a:latin typeface="微软雅黑 Light" panose="020B0502040204020203" pitchFamily="34" charset="-122"/>
                  <a:ea typeface="微软雅黑 Light" panose="020B0502040204020203" pitchFamily="34" charset="-122"/>
                </a:rPr>
                <a:t>采购寻源管理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225" name="Text Box 22"/>
            <p:cNvSpPr txBox="1">
              <a:spLocks noChangeArrowheads="1"/>
            </p:cNvSpPr>
            <p:nvPr/>
          </p:nvSpPr>
          <p:spPr bwMode="auto">
            <a:xfrm>
              <a:off x="304800" y="2214563"/>
              <a:ext cx="1206500" cy="310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微软雅黑 Light" panose="020B0502040204020203" pitchFamily="34" charset="-122"/>
                  <a:ea typeface="微软雅黑 Light" panose="020B0502040204020203" pitchFamily="34" charset="-122"/>
                </a:rPr>
                <a:t>供应链管理</a:t>
              </a:r>
              <a:endParaRPr lang="zh-CN" altLang="en-US" sz="1600" b="1">
                <a:latin typeface="微软雅黑 Light" panose="020B0502040204020203" pitchFamily="34" charset="-122"/>
                <a:ea typeface="微软雅黑 Light" panose="020B0502040204020203" pitchFamily="34" charset="-122"/>
              </a:endParaRPr>
            </a:p>
          </p:txBody>
        </p:sp>
        <p:sp>
          <p:nvSpPr>
            <p:cNvPr id="1050226" name="Text Box 34"/>
            <p:cNvSpPr txBox="1">
              <a:spLocks noChangeArrowheads="1"/>
            </p:cNvSpPr>
            <p:nvPr/>
          </p:nvSpPr>
          <p:spPr bwMode="auto">
            <a:xfrm>
              <a:off x="1395413" y="3336925"/>
              <a:ext cx="486544" cy="234908"/>
            </a:xfrm>
            <a:prstGeom prst="rect">
              <a:avLst/>
            </a:prstGeom>
            <a:noFill/>
            <a:ln>
              <a:noFill/>
            </a:ln>
            <a:effectLst/>
          </p:spPr>
          <p:txBody>
            <a:bodyPr wrap="none" lIns="45720" rIns="45720">
              <a:spAutoFit/>
            </a:bodyPr>
            <a:lstStyle/>
            <a:p>
              <a:pPr algn="l">
                <a:buFontTx/>
                <a:buChar char="•"/>
              </a:pPr>
              <a:r>
                <a:rPr lang="en-US" altLang="zh-CN" sz="1100">
                  <a:latin typeface="微软雅黑 Light" panose="020B0502040204020203" pitchFamily="34" charset="-122"/>
                  <a:ea typeface="微软雅黑 Light" panose="020B0502040204020203" pitchFamily="34" charset="-122"/>
                </a:rPr>
                <a:t>PBOM</a:t>
              </a:r>
              <a:endParaRPr lang="en-US" altLang="zh-CN" sz="1100">
                <a:latin typeface="微软雅黑 Light" panose="020B0502040204020203" pitchFamily="34" charset="-122"/>
                <a:ea typeface="微软雅黑 Light" panose="020B0502040204020203" pitchFamily="34" charset="-122"/>
              </a:endParaRPr>
            </a:p>
          </p:txBody>
        </p:sp>
        <p:sp>
          <p:nvSpPr>
            <p:cNvPr id="1050227" name="AutoShape 35"/>
            <p:cNvSpPr>
              <a:spLocks noChangeArrowheads="1"/>
            </p:cNvSpPr>
            <p:nvPr/>
          </p:nvSpPr>
          <p:spPr bwMode="auto">
            <a:xfrm>
              <a:off x="403831" y="3810000"/>
              <a:ext cx="1018114"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400" b="1">
                  <a:solidFill>
                    <a:schemeClr val="bg1"/>
                  </a:solidFill>
                  <a:latin typeface="微软雅黑 Light" panose="020B0502040204020203" pitchFamily="34" charset="-122"/>
                  <a:ea typeface="微软雅黑 Light" panose="020B0502040204020203" pitchFamily="34" charset="-122"/>
                </a:rPr>
                <a:t>物流配送管理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228" name="Text Box 36"/>
            <p:cNvSpPr txBox="1">
              <a:spLocks noChangeArrowheads="1"/>
            </p:cNvSpPr>
            <p:nvPr/>
          </p:nvSpPr>
          <p:spPr bwMode="auto">
            <a:xfrm>
              <a:off x="1371600" y="4191000"/>
              <a:ext cx="631925" cy="234908"/>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车型</a:t>
              </a:r>
              <a:r>
                <a:rPr lang="en-US" altLang="zh-CN" sz="1100">
                  <a:latin typeface="微软雅黑 Light" panose="020B0502040204020203" pitchFamily="34" charset="-122"/>
                  <a:ea typeface="微软雅黑 Light" panose="020B0502040204020203" pitchFamily="34" charset="-122"/>
                </a:rPr>
                <a:t>BOM</a:t>
              </a:r>
              <a:endParaRPr lang="en-US" altLang="zh-CN" sz="1100">
                <a:latin typeface="微软雅黑 Light" panose="020B0502040204020203" pitchFamily="34" charset="-122"/>
                <a:ea typeface="微软雅黑 Light" panose="020B0502040204020203" pitchFamily="34" charset="-122"/>
              </a:endParaRPr>
            </a:p>
          </p:txBody>
        </p:sp>
        <p:sp>
          <p:nvSpPr>
            <p:cNvPr id="1050229" name="AutoShape 37"/>
            <p:cNvSpPr>
              <a:spLocks noChangeArrowheads="1"/>
            </p:cNvSpPr>
            <p:nvPr/>
          </p:nvSpPr>
          <p:spPr bwMode="auto">
            <a:xfrm>
              <a:off x="1447800" y="2667000"/>
              <a:ext cx="457200" cy="304800"/>
            </a:xfrm>
            <a:prstGeom prst="rightArrow">
              <a:avLst>
                <a:gd name="adj1" fmla="val 50000"/>
                <a:gd name="adj2" fmla="val 3750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30" name="AutoShape 39"/>
            <p:cNvSpPr>
              <a:spLocks noChangeArrowheads="1"/>
            </p:cNvSpPr>
            <p:nvPr/>
          </p:nvSpPr>
          <p:spPr bwMode="auto">
            <a:xfrm>
              <a:off x="1371600" y="3962400"/>
              <a:ext cx="457200" cy="304800"/>
            </a:xfrm>
            <a:prstGeom prst="leftArrow">
              <a:avLst>
                <a:gd name="adj1" fmla="val 50000"/>
                <a:gd name="adj2" fmla="val 3750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31" name="AutoShape 40"/>
            <p:cNvSpPr>
              <a:spLocks noChangeArrowheads="1"/>
            </p:cNvSpPr>
            <p:nvPr/>
          </p:nvSpPr>
          <p:spPr bwMode="auto">
            <a:xfrm>
              <a:off x="1371600" y="3124200"/>
              <a:ext cx="457200" cy="304800"/>
            </a:xfrm>
            <a:prstGeom prst="leftArrow">
              <a:avLst>
                <a:gd name="adj1" fmla="val 50000"/>
                <a:gd name="adj2" fmla="val 3750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32" name="Text Box 42"/>
            <p:cNvSpPr txBox="1">
              <a:spLocks noChangeArrowheads="1"/>
            </p:cNvSpPr>
            <p:nvPr/>
          </p:nvSpPr>
          <p:spPr bwMode="auto">
            <a:xfrm>
              <a:off x="1371600" y="2482850"/>
              <a:ext cx="922688" cy="234908"/>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零件供应商信息</a:t>
              </a:r>
              <a:endParaRPr lang="zh-CN" altLang="en-US" sz="1100">
                <a:latin typeface="微软雅黑 Light" panose="020B0502040204020203" pitchFamily="34" charset="-122"/>
                <a:ea typeface="微软雅黑 Light" panose="020B0502040204020203" pitchFamily="34" charset="-122"/>
              </a:endParaRPr>
            </a:p>
          </p:txBody>
        </p:sp>
        <p:sp>
          <p:nvSpPr>
            <p:cNvPr id="1050233" name="AutoShape 43"/>
            <p:cNvSpPr>
              <a:spLocks noChangeArrowheads="1"/>
            </p:cNvSpPr>
            <p:nvPr/>
          </p:nvSpPr>
          <p:spPr bwMode="auto">
            <a:xfrm>
              <a:off x="7924800" y="3810000"/>
              <a:ext cx="1143000" cy="457200"/>
            </a:xfrm>
            <a:prstGeom prst="roundRect">
              <a:avLst>
                <a:gd name="adj" fmla="val 14722"/>
              </a:avLst>
            </a:prstGeom>
            <a:solidFill>
              <a:srgbClr val="EAEAEA">
                <a:alpha val="95000"/>
              </a:srgbClr>
            </a:solidFill>
            <a:ln>
              <a:noFill/>
            </a:ln>
            <a:effectLst/>
          </p:spPr>
          <p:txBody>
            <a:bodyPr wrap="none" lIns="45720" rIns="45720" anchor="ctr"/>
            <a:lstStyle/>
            <a:p>
              <a:r>
                <a:rPr lang="zh-CN" altLang="en-US" sz="1600" b="1">
                  <a:latin typeface="微软雅黑 Light" panose="020B0502040204020203" pitchFamily="34" charset="-122"/>
                  <a:ea typeface="微软雅黑 Light" panose="020B0502040204020203" pitchFamily="34" charset="-122"/>
                </a:rPr>
                <a:t>生产作业管控</a:t>
              </a:r>
              <a:endParaRPr lang="zh-CN" altLang="en-US" sz="1600" b="1">
                <a:latin typeface="微软雅黑 Light" panose="020B0502040204020203" pitchFamily="34" charset="-122"/>
                <a:ea typeface="微软雅黑 Light" panose="020B0502040204020203" pitchFamily="34" charset="-122"/>
              </a:endParaRPr>
            </a:p>
          </p:txBody>
        </p:sp>
        <p:sp>
          <p:nvSpPr>
            <p:cNvPr id="1050234" name="Text Box 45"/>
            <p:cNvSpPr txBox="1">
              <a:spLocks noChangeArrowheads="1"/>
            </p:cNvSpPr>
            <p:nvPr/>
          </p:nvSpPr>
          <p:spPr bwMode="auto">
            <a:xfrm>
              <a:off x="7391400" y="4267200"/>
              <a:ext cx="825767" cy="234908"/>
            </a:xfrm>
            <a:prstGeom prst="rect">
              <a:avLst/>
            </a:prstGeom>
            <a:noFill/>
            <a:ln>
              <a:noFill/>
            </a:ln>
            <a:effectLst/>
          </p:spPr>
          <p:txBody>
            <a:bodyPr wrap="none" lIns="45720" rIns="45720">
              <a:spAutoFit/>
            </a:bodyPr>
            <a:lstStyle/>
            <a:p>
              <a:pPr algn="l">
                <a:buFontTx/>
                <a:buChar char="•"/>
              </a:pPr>
              <a:r>
                <a:rPr lang="en-US" altLang="zh-CN" sz="1100">
                  <a:latin typeface="微软雅黑 Light" panose="020B0502040204020203" pitchFamily="34" charset="-122"/>
                  <a:ea typeface="微软雅黑 Light" panose="020B0502040204020203" pitchFamily="34" charset="-122"/>
                </a:rPr>
                <a:t>Super MBOM</a:t>
              </a:r>
              <a:endParaRPr lang="en-US" altLang="zh-CN" sz="1100">
                <a:latin typeface="微软雅黑 Light" panose="020B0502040204020203" pitchFamily="34" charset="-122"/>
                <a:ea typeface="微软雅黑 Light" panose="020B0502040204020203" pitchFamily="34" charset="-122"/>
              </a:endParaRPr>
            </a:p>
          </p:txBody>
        </p:sp>
        <p:sp>
          <p:nvSpPr>
            <p:cNvPr id="1050235" name="Text Box 48"/>
            <p:cNvSpPr txBox="1">
              <a:spLocks noChangeArrowheads="1"/>
            </p:cNvSpPr>
            <p:nvPr/>
          </p:nvSpPr>
          <p:spPr bwMode="auto">
            <a:xfrm>
              <a:off x="7391400" y="3505200"/>
              <a:ext cx="762000" cy="239550"/>
            </a:xfrm>
            <a:prstGeom prst="rect">
              <a:avLst/>
            </a:prstGeom>
            <a:noFill/>
            <a:ln>
              <a:noFill/>
            </a:ln>
            <a:effectLst/>
          </p:spPr>
          <p:txBody>
            <a:bodyPr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工艺路线</a:t>
              </a:r>
              <a:endParaRPr lang="zh-CN" altLang="en-US" sz="1100">
                <a:latin typeface="微软雅黑 Light" panose="020B0502040204020203" pitchFamily="34" charset="-122"/>
                <a:ea typeface="微软雅黑 Light" panose="020B0502040204020203" pitchFamily="34" charset="-122"/>
              </a:endParaRPr>
            </a:p>
          </p:txBody>
        </p:sp>
        <p:sp>
          <p:nvSpPr>
            <p:cNvPr id="1050236" name="Text Box 49"/>
            <p:cNvSpPr txBox="1">
              <a:spLocks noChangeArrowheads="1"/>
            </p:cNvSpPr>
            <p:nvPr/>
          </p:nvSpPr>
          <p:spPr bwMode="auto">
            <a:xfrm>
              <a:off x="1412875" y="5013325"/>
              <a:ext cx="1406525" cy="394552"/>
            </a:xfrm>
            <a:prstGeom prst="rect">
              <a:avLst/>
            </a:prstGeom>
            <a:noFill/>
            <a:ln>
              <a:noFill/>
            </a:ln>
            <a:effectLst/>
          </p:spPr>
          <p:txBody>
            <a:bodyPr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计划</a:t>
              </a:r>
              <a:r>
                <a:rPr lang="en-US" altLang="zh-CN" sz="1100">
                  <a:latin typeface="微软雅黑 Light" panose="020B0502040204020203" pitchFamily="34" charset="-122"/>
                  <a:ea typeface="微软雅黑 Light" panose="020B0502040204020203" pitchFamily="34" charset="-122"/>
                </a:rPr>
                <a:t>EBOM</a:t>
              </a:r>
              <a:endParaRPr lang="en-US" altLang="zh-CN" sz="1100">
                <a:latin typeface="微软雅黑 Light" panose="020B0502040204020203" pitchFamily="34" charset="-122"/>
                <a:ea typeface="微软雅黑 Light" panose="020B0502040204020203" pitchFamily="34" charset="-122"/>
              </a:endParaRPr>
            </a:p>
            <a:p>
              <a:pPr algn="l">
                <a:buFontTx/>
                <a:buChar char="•"/>
              </a:pPr>
              <a:r>
                <a:rPr lang="zh-CN" altLang="en-US" sz="1100">
                  <a:latin typeface="微软雅黑 Light" panose="020B0502040204020203" pitchFamily="34" charset="-122"/>
                  <a:ea typeface="微软雅黑 Light" panose="020B0502040204020203" pitchFamily="34" charset="-122"/>
                </a:rPr>
                <a:t>新零件及零件信息更新</a:t>
              </a:r>
              <a:endParaRPr lang="zh-CN" altLang="en-US" sz="1100">
                <a:latin typeface="微软雅黑 Light" panose="020B0502040204020203" pitchFamily="34" charset="-122"/>
                <a:ea typeface="微软雅黑 Light" panose="020B0502040204020203" pitchFamily="34" charset="-122"/>
              </a:endParaRPr>
            </a:p>
          </p:txBody>
        </p:sp>
        <p:sp>
          <p:nvSpPr>
            <p:cNvPr id="1050237" name="Text Box 50"/>
            <p:cNvSpPr txBox="1">
              <a:spLocks noChangeArrowheads="1"/>
            </p:cNvSpPr>
            <p:nvPr/>
          </p:nvSpPr>
          <p:spPr bwMode="auto">
            <a:xfrm>
              <a:off x="3276600" y="5013325"/>
              <a:ext cx="854844" cy="386086"/>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a:t>
              </a:r>
              <a:r>
                <a:rPr lang="en-US" altLang="zh-CN" sz="1100">
                  <a:latin typeface="微软雅黑 Light" panose="020B0502040204020203" pitchFamily="34" charset="-122"/>
                  <a:ea typeface="微软雅黑 Light" panose="020B0502040204020203" pitchFamily="34" charset="-122"/>
                </a:rPr>
                <a:t>BOM</a:t>
              </a:r>
              <a:r>
                <a:rPr lang="zh-CN" altLang="en-US" sz="1100">
                  <a:latin typeface="微软雅黑 Light" panose="020B0502040204020203" pitchFamily="34" charset="-122"/>
                  <a:ea typeface="微软雅黑 Light" panose="020B0502040204020203" pitchFamily="34" charset="-122"/>
                </a:rPr>
                <a:t>设计</a:t>
              </a:r>
              <a:endParaRPr lang="zh-CN" altLang="en-US" sz="1100">
                <a:latin typeface="微软雅黑 Light" panose="020B0502040204020203" pitchFamily="34" charset="-122"/>
                <a:ea typeface="微软雅黑 Light" panose="020B0502040204020203" pitchFamily="34" charset="-122"/>
              </a:endParaRPr>
            </a:p>
            <a:p>
              <a:pPr algn="l">
                <a:buFontTx/>
                <a:buChar char="•"/>
              </a:pPr>
              <a:r>
                <a:rPr lang="en-US" altLang="zh-CN" sz="1100">
                  <a:latin typeface="微软雅黑 Light" panose="020B0502040204020203" pitchFamily="34" charset="-122"/>
                  <a:ea typeface="微软雅黑 Light" panose="020B0502040204020203" pitchFamily="34" charset="-122"/>
                </a:rPr>
                <a:t>CAD</a:t>
              </a:r>
              <a:r>
                <a:rPr lang="zh-CN" altLang="en-US" sz="1100">
                  <a:latin typeface="微软雅黑 Light" panose="020B0502040204020203" pitchFamily="34" charset="-122"/>
                  <a:ea typeface="微软雅黑 Light" panose="020B0502040204020203" pitchFamily="34" charset="-122"/>
                </a:rPr>
                <a:t>数模</a:t>
              </a:r>
              <a:r>
                <a:rPr lang="en-US" altLang="zh-CN" sz="1100">
                  <a:latin typeface="微软雅黑 Light" panose="020B0502040204020203" pitchFamily="34" charset="-122"/>
                  <a:ea typeface="微软雅黑 Light" panose="020B0502040204020203" pitchFamily="34" charset="-122"/>
                </a:rPr>
                <a:t>/</a:t>
              </a:r>
              <a:r>
                <a:rPr lang="zh-CN" altLang="en-US" sz="1100">
                  <a:latin typeface="微软雅黑 Light" panose="020B0502040204020203" pitchFamily="34" charset="-122"/>
                  <a:ea typeface="微软雅黑 Light" panose="020B0502040204020203" pitchFamily="34" charset="-122"/>
                </a:rPr>
                <a:t>图纸</a:t>
              </a:r>
              <a:endParaRPr lang="zh-CN" altLang="en-US" sz="1100">
                <a:latin typeface="微软雅黑 Light" panose="020B0502040204020203" pitchFamily="34" charset="-122"/>
                <a:ea typeface="微软雅黑 Light" panose="020B0502040204020203" pitchFamily="34" charset="-122"/>
              </a:endParaRPr>
            </a:p>
          </p:txBody>
        </p:sp>
        <p:sp>
          <p:nvSpPr>
            <p:cNvPr id="1050238" name="AutoShape 51"/>
            <p:cNvSpPr>
              <a:spLocks noChangeArrowheads="1"/>
            </p:cNvSpPr>
            <p:nvPr/>
          </p:nvSpPr>
          <p:spPr bwMode="auto">
            <a:xfrm>
              <a:off x="1752600" y="5368925"/>
              <a:ext cx="5715000" cy="1031875"/>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39" name="AutoShape 52"/>
            <p:cNvSpPr>
              <a:spLocks noChangeArrowheads="1"/>
            </p:cNvSpPr>
            <p:nvPr/>
          </p:nvSpPr>
          <p:spPr bwMode="auto">
            <a:xfrm>
              <a:off x="2169131" y="5791200"/>
              <a:ext cx="1018114"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en-US" altLang="zh-CN" sz="1400" b="1">
                  <a:solidFill>
                    <a:schemeClr val="bg1"/>
                  </a:solidFill>
                  <a:latin typeface="微软雅黑 Light" panose="020B0502040204020203" pitchFamily="34" charset="-122"/>
                  <a:ea typeface="微软雅黑 Light" panose="020B0502040204020203" pitchFamily="34" charset="-122"/>
                </a:rPr>
                <a:t>PDM</a:t>
              </a:r>
              <a:endParaRPr lang="en-US" altLang="zh-CN" sz="1400" b="1">
                <a:solidFill>
                  <a:schemeClr val="bg1"/>
                </a:solidFill>
                <a:latin typeface="微软雅黑 Light" panose="020B0502040204020203" pitchFamily="34" charset="-122"/>
                <a:ea typeface="微软雅黑 Light" panose="020B0502040204020203" pitchFamily="34" charset="-122"/>
              </a:endParaRPr>
            </a:p>
          </p:txBody>
        </p:sp>
        <p:sp>
          <p:nvSpPr>
            <p:cNvPr id="1050240" name="Text Box 22"/>
            <p:cNvSpPr txBox="1">
              <a:spLocks noChangeArrowheads="1"/>
            </p:cNvSpPr>
            <p:nvPr/>
          </p:nvSpPr>
          <p:spPr bwMode="auto">
            <a:xfrm>
              <a:off x="3975100" y="5394325"/>
              <a:ext cx="1206500" cy="310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微软雅黑 Light" panose="020B0502040204020203" pitchFamily="34" charset="-122"/>
                  <a:ea typeface="微软雅黑 Light" panose="020B0502040204020203" pitchFamily="34" charset="-122"/>
                </a:rPr>
                <a:t>产品管理平台</a:t>
              </a:r>
              <a:endParaRPr lang="zh-CN" altLang="en-US" sz="1600" b="1">
                <a:latin typeface="微软雅黑 Light" panose="020B0502040204020203" pitchFamily="34" charset="-122"/>
                <a:ea typeface="微软雅黑 Light" panose="020B0502040204020203" pitchFamily="34" charset="-122"/>
              </a:endParaRPr>
            </a:p>
          </p:txBody>
        </p:sp>
        <p:sp>
          <p:nvSpPr>
            <p:cNvPr id="1050241" name="AutoShape 54"/>
            <p:cNvSpPr>
              <a:spLocks noChangeArrowheads="1"/>
            </p:cNvSpPr>
            <p:nvPr/>
          </p:nvSpPr>
          <p:spPr bwMode="auto">
            <a:xfrm>
              <a:off x="6131531" y="5791200"/>
              <a:ext cx="1018114"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400" b="1">
                  <a:solidFill>
                    <a:schemeClr val="bg1"/>
                  </a:solidFill>
                  <a:latin typeface="微软雅黑 Light" panose="020B0502040204020203" pitchFamily="34" charset="-122"/>
                  <a:ea typeface="微软雅黑 Light" panose="020B0502040204020203" pitchFamily="34" charset="-122"/>
                </a:rPr>
                <a:t>产品更改管理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242" name="AutoShape 55"/>
            <p:cNvSpPr>
              <a:spLocks noChangeArrowheads="1"/>
            </p:cNvSpPr>
            <p:nvPr/>
          </p:nvSpPr>
          <p:spPr bwMode="auto">
            <a:xfrm>
              <a:off x="2743200" y="4953000"/>
              <a:ext cx="304800" cy="381000"/>
            </a:xfrm>
            <a:prstGeom prst="down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43" name="AutoShape 56"/>
            <p:cNvSpPr>
              <a:spLocks noChangeArrowheads="1"/>
            </p:cNvSpPr>
            <p:nvPr/>
          </p:nvSpPr>
          <p:spPr bwMode="auto">
            <a:xfrm>
              <a:off x="3048000" y="4953000"/>
              <a:ext cx="304800" cy="381000"/>
            </a:xfrm>
            <a:prstGeom prst="up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44" name="AutoShape 57"/>
            <p:cNvSpPr>
              <a:spLocks noChangeArrowheads="1"/>
            </p:cNvSpPr>
            <p:nvPr/>
          </p:nvSpPr>
          <p:spPr bwMode="auto">
            <a:xfrm>
              <a:off x="4302732" y="5791200"/>
              <a:ext cx="1018114"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400" b="1">
                  <a:solidFill>
                    <a:schemeClr val="bg1"/>
                  </a:solidFill>
                  <a:latin typeface="微软雅黑 Light" panose="020B0502040204020203" pitchFamily="34" charset="-122"/>
                  <a:ea typeface="微软雅黑 Light" panose="020B0502040204020203" pitchFamily="34" charset="-122"/>
                </a:rPr>
                <a:t>产品配置管理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245" name="AutoShape 58"/>
            <p:cNvSpPr>
              <a:spLocks noChangeArrowheads="1"/>
            </p:cNvSpPr>
            <p:nvPr/>
          </p:nvSpPr>
          <p:spPr bwMode="auto">
            <a:xfrm>
              <a:off x="7467600" y="4038600"/>
              <a:ext cx="457200" cy="304800"/>
            </a:xfrm>
            <a:prstGeom prst="rightArrow">
              <a:avLst>
                <a:gd name="adj1" fmla="val 50000"/>
                <a:gd name="adj2" fmla="val 3750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46" name="AutoShape 59"/>
            <p:cNvSpPr>
              <a:spLocks noChangeArrowheads="1"/>
            </p:cNvSpPr>
            <p:nvPr/>
          </p:nvSpPr>
          <p:spPr bwMode="auto">
            <a:xfrm>
              <a:off x="7467600" y="3733800"/>
              <a:ext cx="457200" cy="304800"/>
            </a:xfrm>
            <a:prstGeom prst="leftArrow">
              <a:avLst>
                <a:gd name="adj1" fmla="val 50000"/>
                <a:gd name="adj2" fmla="val 3750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47" name="Text Box 60"/>
            <p:cNvSpPr txBox="1">
              <a:spLocks noChangeArrowheads="1"/>
            </p:cNvSpPr>
            <p:nvPr/>
          </p:nvSpPr>
          <p:spPr bwMode="auto">
            <a:xfrm>
              <a:off x="4876800" y="5029200"/>
              <a:ext cx="602849" cy="234908"/>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产品配置</a:t>
              </a:r>
              <a:endParaRPr lang="zh-CN" altLang="en-US" sz="1100">
                <a:latin typeface="微软雅黑 Light" panose="020B0502040204020203" pitchFamily="34" charset="-122"/>
                <a:ea typeface="微软雅黑 Light" panose="020B0502040204020203" pitchFamily="34" charset="-122"/>
              </a:endParaRPr>
            </a:p>
          </p:txBody>
        </p:sp>
        <p:sp>
          <p:nvSpPr>
            <p:cNvPr id="1050248" name="AutoShape 61"/>
            <p:cNvSpPr>
              <a:spLocks noChangeArrowheads="1"/>
            </p:cNvSpPr>
            <p:nvPr/>
          </p:nvSpPr>
          <p:spPr bwMode="auto">
            <a:xfrm>
              <a:off x="4648200" y="4953000"/>
              <a:ext cx="304800" cy="381000"/>
            </a:xfrm>
            <a:prstGeom prst="up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49" name="Text Box 62"/>
            <p:cNvSpPr txBox="1">
              <a:spLocks noChangeArrowheads="1"/>
            </p:cNvSpPr>
            <p:nvPr/>
          </p:nvSpPr>
          <p:spPr bwMode="auto">
            <a:xfrm>
              <a:off x="7392988" y="2743200"/>
              <a:ext cx="515620" cy="234908"/>
            </a:xfrm>
            <a:prstGeom prst="rect">
              <a:avLst/>
            </a:prstGeom>
            <a:noFill/>
            <a:ln>
              <a:noFill/>
            </a:ln>
            <a:effectLst/>
          </p:spPr>
          <p:txBody>
            <a:bodyPr wrap="none" lIns="45720" rIns="45720">
              <a:spAutoFit/>
            </a:bodyPr>
            <a:lstStyle/>
            <a:p>
              <a:pPr algn="l">
                <a:buFontTx/>
                <a:buChar char="•"/>
              </a:pPr>
              <a:r>
                <a:rPr lang="en-US" altLang="zh-CN" sz="1100">
                  <a:latin typeface="微软雅黑 Light" panose="020B0502040204020203" pitchFamily="34" charset="-122"/>
                  <a:ea typeface="微软雅黑 Light" panose="020B0502040204020203" pitchFamily="34" charset="-122"/>
                </a:rPr>
                <a:t>MBOM</a:t>
              </a:r>
              <a:endParaRPr lang="en-US" altLang="zh-CN" sz="1100">
                <a:latin typeface="微软雅黑 Light" panose="020B0502040204020203" pitchFamily="34" charset="-122"/>
                <a:ea typeface="微软雅黑 Light" panose="020B0502040204020203" pitchFamily="34" charset="-122"/>
              </a:endParaRPr>
            </a:p>
          </p:txBody>
        </p:sp>
        <p:sp>
          <p:nvSpPr>
            <p:cNvPr id="1050250" name="AutoShape 63"/>
            <p:cNvSpPr>
              <a:spLocks noChangeArrowheads="1"/>
            </p:cNvSpPr>
            <p:nvPr/>
          </p:nvSpPr>
          <p:spPr bwMode="auto">
            <a:xfrm>
              <a:off x="7467600" y="2438400"/>
              <a:ext cx="457200" cy="304800"/>
            </a:xfrm>
            <a:prstGeom prst="rightArrow">
              <a:avLst>
                <a:gd name="adj1" fmla="val 50000"/>
                <a:gd name="adj2" fmla="val 3750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51" name="Text Box 64"/>
            <p:cNvSpPr txBox="1">
              <a:spLocks noChangeArrowheads="1"/>
            </p:cNvSpPr>
            <p:nvPr/>
          </p:nvSpPr>
          <p:spPr bwMode="auto">
            <a:xfrm>
              <a:off x="5791200" y="5029200"/>
              <a:ext cx="762000" cy="239550"/>
            </a:xfrm>
            <a:prstGeom prst="rect">
              <a:avLst/>
            </a:prstGeom>
            <a:noFill/>
            <a:ln>
              <a:noFill/>
            </a:ln>
            <a:effectLst/>
          </p:spPr>
          <p:txBody>
            <a:bodyPr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产品数据</a:t>
              </a:r>
              <a:endParaRPr lang="zh-CN" altLang="en-US" sz="1100">
                <a:latin typeface="微软雅黑 Light" panose="020B0502040204020203" pitchFamily="34" charset="-122"/>
                <a:ea typeface="微软雅黑 Light" panose="020B0502040204020203" pitchFamily="34" charset="-122"/>
              </a:endParaRPr>
            </a:p>
          </p:txBody>
        </p:sp>
        <p:sp>
          <p:nvSpPr>
            <p:cNvPr id="1050252" name="Text Box 65"/>
            <p:cNvSpPr txBox="1">
              <a:spLocks noChangeArrowheads="1"/>
            </p:cNvSpPr>
            <p:nvPr/>
          </p:nvSpPr>
          <p:spPr bwMode="auto">
            <a:xfrm>
              <a:off x="6934200" y="5029200"/>
              <a:ext cx="816076" cy="234908"/>
            </a:xfrm>
            <a:prstGeom prst="rect">
              <a:avLst/>
            </a:prstGeom>
            <a:noFill/>
            <a:ln>
              <a:noFill/>
            </a:ln>
            <a:effectLst/>
          </p:spPr>
          <p:txBody>
            <a:bodyPr wrap="none" lIns="45720" rIns="45720">
              <a:spAutoFit/>
            </a:bodyPr>
            <a:lstStyle/>
            <a:p>
              <a:pPr algn="l">
                <a:buFontTx/>
                <a:buChar char="•"/>
              </a:pPr>
              <a:r>
                <a:rPr lang="zh-CN" altLang="en-US" sz="1100">
                  <a:latin typeface="微软雅黑 Light" panose="020B0502040204020203" pitchFamily="34" charset="-122"/>
                  <a:ea typeface="微软雅黑 Light" panose="020B0502040204020203" pitchFamily="34" charset="-122"/>
                </a:rPr>
                <a:t>产品更改请求</a:t>
              </a:r>
              <a:endParaRPr lang="zh-CN" altLang="en-US" sz="1100">
                <a:latin typeface="微软雅黑 Light" panose="020B0502040204020203" pitchFamily="34" charset="-122"/>
                <a:ea typeface="微软雅黑 Light" panose="020B0502040204020203" pitchFamily="34" charset="-122"/>
              </a:endParaRPr>
            </a:p>
          </p:txBody>
        </p:sp>
        <p:sp>
          <p:nvSpPr>
            <p:cNvPr id="1050253" name="AutoShape 66"/>
            <p:cNvSpPr>
              <a:spLocks noChangeArrowheads="1"/>
            </p:cNvSpPr>
            <p:nvPr/>
          </p:nvSpPr>
          <p:spPr bwMode="auto">
            <a:xfrm>
              <a:off x="6400800" y="4953000"/>
              <a:ext cx="304800" cy="381000"/>
            </a:xfrm>
            <a:prstGeom prst="down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sp>
          <p:nvSpPr>
            <p:cNvPr id="1050254" name="AutoShape 67"/>
            <p:cNvSpPr>
              <a:spLocks noChangeArrowheads="1"/>
            </p:cNvSpPr>
            <p:nvPr/>
          </p:nvSpPr>
          <p:spPr bwMode="auto">
            <a:xfrm>
              <a:off x="6705600" y="4953000"/>
              <a:ext cx="304800" cy="381000"/>
            </a:xfrm>
            <a:prstGeom prst="up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sz="2400">
                <a:latin typeface="微软雅黑 Light" panose="020B0502040204020203" pitchFamily="34" charset="-122"/>
                <a:ea typeface="微软雅黑 Light" panose="020B0502040204020203" pitchFamily="34" charset="-122"/>
              </a:endParaRPr>
            </a:p>
          </p:txBody>
        </p:sp>
      </p:grpSp>
      <p:grpSp>
        <p:nvGrpSpPr>
          <p:cNvPr id="261" name="Group 27"/>
          <p:cNvGrpSpPr/>
          <p:nvPr/>
        </p:nvGrpSpPr>
        <p:grpSpPr bwMode="auto">
          <a:xfrm>
            <a:off x="9504399" y="64794"/>
            <a:ext cx="1761802" cy="828256"/>
            <a:chOff x="864" y="1824"/>
            <a:chExt cx="3696" cy="1864"/>
          </a:xfrm>
        </p:grpSpPr>
        <p:sp>
          <p:nvSpPr>
            <p:cNvPr id="105025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256"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257"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258"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259"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60"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a:t>
            </a:r>
            <a:r>
              <a:rPr lang="en-US" altLang="zh-CN" sz="2400" dirty="0">
                <a:solidFill>
                  <a:schemeClr val="bg1"/>
                </a:solidFill>
              </a:rPr>
              <a:t>BOM</a:t>
            </a:r>
            <a:r>
              <a:rPr lang="zh-CN" altLang="en-US" sz="2400" dirty="0">
                <a:solidFill>
                  <a:schemeClr val="bg1"/>
                </a:solidFill>
              </a:rPr>
              <a:t>管理平台的应用功能要求和主要建设思路 </a:t>
            </a:r>
            <a:r>
              <a:rPr lang="en-US" altLang="zh-CN" sz="2400" dirty="0">
                <a:solidFill>
                  <a:schemeClr val="bg1"/>
                </a:solidFill>
              </a:rPr>
              <a:t>- 1</a:t>
            </a:r>
            <a:endParaRPr lang="en-US" altLang="zh-CN" sz="2400" dirty="0">
              <a:solidFill>
                <a:schemeClr val="bg1"/>
              </a:solidFill>
            </a:endParaRPr>
          </a:p>
        </p:txBody>
      </p:sp>
      <p:graphicFrame>
        <p:nvGraphicFramePr>
          <p:cNvPr id="4194307" name="Group 3"/>
          <p:cNvGraphicFramePr>
            <a:graphicFrameLocks noGrp="1"/>
          </p:cNvGraphicFramePr>
          <p:nvPr/>
        </p:nvGraphicFramePr>
        <p:xfrm>
          <a:off x="457199" y="1143000"/>
          <a:ext cx="11256137" cy="5539200"/>
        </p:xfrm>
        <a:graphic>
          <a:graphicData uri="http://schemas.openxmlformats.org/drawingml/2006/table">
            <a:tbl>
              <a:tblPr/>
              <a:tblGrid>
                <a:gridCol w="1354905"/>
                <a:gridCol w="2025800"/>
                <a:gridCol w="6027313"/>
                <a:gridCol w="1848119"/>
              </a:tblGrid>
              <a:tr h="775952">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2000" b="1" i="0" u="none" strike="noStrike" cap="none" normalizeH="0" baseline="0" dirty="0">
                          <a:ln>
                            <a:noFill/>
                          </a:ln>
                          <a:solidFill>
                            <a:schemeClr val="tx1"/>
                          </a:solidFill>
                          <a:effectLst/>
                          <a:latin typeface="+mn-ea"/>
                          <a:ea typeface="+mn-ea"/>
                        </a:rPr>
                        <a:t>功能组</a:t>
                      </a:r>
                      <a:endParaRPr kumimoji="0" lang="zh-CN" altLang="en-US" sz="20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2">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2000" b="1" i="0" u="none" strike="noStrike" cap="none" normalizeH="0" baseline="0" dirty="0">
                          <a:ln>
                            <a:noFill/>
                          </a:ln>
                          <a:solidFill>
                            <a:schemeClr val="tx1"/>
                          </a:solidFill>
                          <a:effectLst/>
                          <a:latin typeface="+mn-ea"/>
                          <a:ea typeface="+mn-ea"/>
                        </a:rPr>
                        <a:t>功能块</a:t>
                      </a:r>
                      <a:endParaRPr kumimoji="0" lang="zh-CN" altLang="en-US" sz="20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2">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2000" b="1" i="0" u="none" strike="noStrike" cap="none" normalizeH="0" baseline="0" dirty="0">
                          <a:ln>
                            <a:noFill/>
                          </a:ln>
                          <a:solidFill>
                            <a:schemeClr val="tx1"/>
                          </a:solidFill>
                          <a:effectLst/>
                          <a:latin typeface="+mn-ea"/>
                          <a:ea typeface="+mn-ea"/>
                        </a:rPr>
                        <a:t>功能点和建设思路</a:t>
                      </a:r>
                      <a:endParaRPr kumimoji="0" lang="zh-CN" altLang="en-US" sz="20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2">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2000" b="1" i="0" u="none" strike="noStrike" cap="none" normalizeH="0" baseline="0" dirty="0">
                          <a:ln>
                            <a:noFill/>
                          </a:ln>
                          <a:solidFill>
                            <a:schemeClr val="tx1"/>
                          </a:solidFill>
                          <a:effectLst/>
                          <a:latin typeface="+mn-ea"/>
                          <a:ea typeface="+mn-ea"/>
                        </a:rPr>
                        <a:t>建设优先级</a:t>
                      </a:r>
                      <a:endParaRPr kumimoji="0" lang="zh-CN" altLang="en-US" sz="20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2">
                        <a:lumMod val="20000"/>
                        <a:lumOff val="80000"/>
                      </a:schemeClr>
                    </a:solidFill>
                  </a:tcPr>
                </a:tc>
              </a:tr>
              <a:tr h="1338959">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零件管理</a:t>
                      </a:r>
                      <a:endPar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零件管理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作为企业内所有零件号的唯一来源，包括研发相关零件、辅料、颜色、备件、虚拟件等全部零件的信息创建与维护，包括零件编号与名称、规格、描述等信息；</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零件的编号规则，汽车行业多采用有意义的分段式编码，单纯采用流水码的情况较少；</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4194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以零件为核心组织</a:t>
                      </a:r>
                      <a:endPar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图纸文档</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零件是汽车企业所关注的核心产品描述及定义内容，围绕零件组织相关的数模、图纸、文档等产品数据</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2682344">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为支持模块化设计的产品研发模式，需要采取</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Super 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的机制来管理产品的</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，并且设定第一层总成可选配；</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PDM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中的</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CAD 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不能等同于</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，原因在于</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CAD</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的设计结构与第一层总成可配的原则之间存在问题，不能完全等价；</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在产品</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管理平台中完成</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的第一层总成设定后，传递到</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PDM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中，使用</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CAD</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进行进一步的细化设计；</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PDM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CAD 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的设计结果反馈到产品</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管理平台中，作为</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的后续输入；</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的第一层总成零件包含了各模块的候选零件，需要维护各候选零件与产品规格之间的对应关系，以方便解析出针对特定车型</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整车的</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结构</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263" name="Group 27"/>
          <p:cNvGrpSpPr/>
          <p:nvPr/>
        </p:nvGrpSpPr>
        <p:grpSpPr bwMode="auto">
          <a:xfrm>
            <a:off x="9504399" y="64794"/>
            <a:ext cx="1761802" cy="828256"/>
            <a:chOff x="864" y="1824"/>
            <a:chExt cx="3696" cy="1864"/>
          </a:xfrm>
        </p:grpSpPr>
        <p:sp>
          <p:nvSpPr>
            <p:cNvPr id="1050261"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262"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263"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26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265"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66"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a:t>
            </a:r>
            <a:r>
              <a:rPr lang="en-US" altLang="zh-CN" sz="2400" dirty="0">
                <a:solidFill>
                  <a:schemeClr val="bg1"/>
                </a:solidFill>
              </a:rPr>
              <a:t>BOM</a:t>
            </a:r>
            <a:r>
              <a:rPr lang="zh-CN" altLang="en-US" sz="2400" dirty="0">
                <a:solidFill>
                  <a:schemeClr val="bg1"/>
                </a:solidFill>
              </a:rPr>
              <a:t>管理平台的应用功能要求和主要建设思路 </a:t>
            </a:r>
            <a:r>
              <a:rPr lang="en-US" altLang="zh-CN" sz="2400" dirty="0">
                <a:solidFill>
                  <a:schemeClr val="bg1"/>
                </a:solidFill>
              </a:rPr>
              <a:t>- 2</a:t>
            </a:r>
            <a:endParaRPr lang="en-US" altLang="zh-CN" sz="2400" dirty="0">
              <a:solidFill>
                <a:schemeClr val="bg1"/>
              </a:solidFill>
            </a:endParaRPr>
          </a:p>
        </p:txBody>
      </p:sp>
      <p:graphicFrame>
        <p:nvGraphicFramePr>
          <p:cNvPr id="4194308" name="Group 3"/>
          <p:cNvGraphicFramePr>
            <a:graphicFrameLocks noGrp="1"/>
          </p:cNvGraphicFramePr>
          <p:nvPr/>
        </p:nvGraphicFramePr>
        <p:xfrm>
          <a:off x="457199" y="1143000"/>
          <a:ext cx="11397803" cy="5627968"/>
        </p:xfrm>
        <a:graphic>
          <a:graphicData uri="http://schemas.openxmlformats.org/drawingml/2006/table">
            <a:tbl>
              <a:tblPr/>
              <a:tblGrid>
                <a:gridCol w="1371958"/>
                <a:gridCol w="2110704"/>
                <a:gridCol w="6332113"/>
                <a:gridCol w="1583028"/>
              </a:tblGrid>
              <a:tr h="550438">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r>
              <a:tr h="1514191">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MBOM</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基于产品的</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产生，面向特定工厂，进行基于制造意图的</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结构重组，包括增加辅料、颜色信息，以及按照生产线工艺布局调整</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结构等；</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基于</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Super 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产生，各零件继承来自</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的第一层总成的选配规则，即零件与产品规则的对应关系；</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与工艺路线紧密相关，并围绕零件与工艺路线管理相应的生产准备信息，如零件的上线位置、上线方式、包装方式等等；</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28989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解析</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Super 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时基于模块化设计方式的</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管理模式，将所有可能的产品结构组合编排在一起；</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作为产品</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的使用方，</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ERP</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和</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MES</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都需要面向单车的制造</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，不包含任何冗余选项，仅包含特定的整车的产品结构数据；</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管理平台面向</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和</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提供解析服务，即依据车型的规格清单，以及</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Super 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中零件与规格的对应关系，计算出特定车型的</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结构清单；</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0856">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基础功能</a:t>
                      </a:r>
                      <a:endPar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用户管理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具有访问产品配置管理平台资格的用户的创建、维护、激活以及删除等功能</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37616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系统接口</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产品更改管理平台集成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产品配置管理平台集成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ERP/PDM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工艺管理集成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供应链集成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265" name="Group 27"/>
          <p:cNvGrpSpPr/>
          <p:nvPr/>
        </p:nvGrpSpPr>
        <p:grpSpPr bwMode="auto">
          <a:xfrm>
            <a:off x="9504399" y="64794"/>
            <a:ext cx="1761802" cy="828256"/>
            <a:chOff x="864" y="1824"/>
            <a:chExt cx="3696" cy="1864"/>
          </a:xfrm>
        </p:grpSpPr>
        <p:sp>
          <p:nvSpPr>
            <p:cNvPr id="1050267"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268"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269"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27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271"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72"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a:t>
            </a:r>
            <a:r>
              <a:rPr lang="en-US" altLang="zh-CN" sz="2400" dirty="0">
                <a:solidFill>
                  <a:schemeClr val="bg1"/>
                </a:solidFill>
              </a:rPr>
              <a:t>BOM</a:t>
            </a:r>
            <a:r>
              <a:rPr lang="zh-CN" altLang="en-US" sz="2400" dirty="0">
                <a:solidFill>
                  <a:schemeClr val="bg1"/>
                </a:solidFill>
              </a:rPr>
              <a:t>管理应用平台的系统建设关键设计思路</a:t>
            </a:r>
            <a:endParaRPr lang="en-US" altLang="zh-CN" sz="2400" dirty="0">
              <a:solidFill>
                <a:schemeClr val="bg1"/>
              </a:solidFill>
            </a:endParaRPr>
          </a:p>
        </p:txBody>
      </p:sp>
      <p:grpSp>
        <p:nvGrpSpPr>
          <p:cNvPr id="267" name="组合 17"/>
          <p:cNvGrpSpPr/>
          <p:nvPr/>
        </p:nvGrpSpPr>
        <p:grpSpPr>
          <a:xfrm>
            <a:off x="457199" y="1236371"/>
            <a:ext cx="11308049" cy="5391711"/>
            <a:chOff x="457200" y="1600199"/>
            <a:chExt cx="8235950" cy="4857842"/>
          </a:xfrm>
        </p:grpSpPr>
        <p:sp>
          <p:nvSpPr>
            <p:cNvPr id="1050273" name="Rectangle 3"/>
            <p:cNvSpPr>
              <a:spLocks noChangeArrowheads="1"/>
            </p:cNvSpPr>
            <p:nvPr/>
          </p:nvSpPr>
          <p:spPr bwMode="auto">
            <a:xfrm>
              <a:off x="4959350" y="1600200"/>
              <a:ext cx="3668713"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274" name="Rectangle 4"/>
            <p:cNvSpPr>
              <a:spLocks noChangeArrowheads="1"/>
            </p:cNvSpPr>
            <p:nvPr/>
          </p:nvSpPr>
          <p:spPr bwMode="auto">
            <a:xfrm>
              <a:off x="457200" y="1600200"/>
              <a:ext cx="3873500"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275" name="Rectangle 5"/>
            <p:cNvSpPr>
              <a:spLocks noChangeArrowheads="1"/>
            </p:cNvSpPr>
            <p:nvPr/>
          </p:nvSpPr>
          <p:spPr bwMode="auto">
            <a:xfrm>
              <a:off x="4959350" y="1600200"/>
              <a:ext cx="3668713" cy="465322"/>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276" name="Rectangle 6"/>
            <p:cNvSpPr>
              <a:spLocks noChangeArrowheads="1"/>
            </p:cNvSpPr>
            <p:nvPr/>
          </p:nvSpPr>
          <p:spPr bwMode="auto">
            <a:xfrm>
              <a:off x="457200" y="1600199"/>
              <a:ext cx="3873500" cy="462924"/>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zh-CN"/>
            </a:p>
          </p:txBody>
        </p:sp>
        <p:sp>
          <p:nvSpPr>
            <p:cNvPr id="1050277"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278" name="Rectangle 8"/>
            <p:cNvSpPr>
              <a:spLocks noChangeArrowheads="1"/>
            </p:cNvSpPr>
            <p:nvPr/>
          </p:nvSpPr>
          <p:spPr bwMode="auto">
            <a:xfrm>
              <a:off x="4978400" y="2170204"/>
              <a:ext cx="3714750" cy="4125913"/>
            </a:xfrm>
            <a:prstGeom prst="rect">
              <a:avLst/>
            </a:prstGeom>
            <a:noFill/>
            <a:ln>
              <a:noFill/>
            </a:ln>
            <a:effectLst/>
          </p:spPr>
          <p:txBody>
            <a:bodyPr/>
            <a:lstStyle>
              <a:lvl1pPr marL="186055" indent="-186055" algn="l" defTabSz="739775">
                <a:defRPr>
                  <a:solidFill>
                    <a:schemeClr val="tx1"/>
                  </a:solidFill>
                  <a:latin typeface="Arial" panose="020B0604020202020204" pitchFamily="34" charset="0"/>
                  <a:ea typeface="宋体" panose="02010600030101010101" pitchFamily="2" charset="-122"/>
                </a:defRPr>
              </a:lvl1pPr>
              <a:lvl2pPr marL="542925" indent="-167005" algn="l" defTabSz="739775">
                <a:defRPr>
                  <a:solidFill>
                    <a:schemeClr val="tx1"/>
                  </a:solidFill>
                  <a:latin typeface="Arial" panose="020B0604020202020204" pitchFamily="34" charset="0"/>
                  <a:ea typeface="宋体" panose="02010600030101010101" pitchFamily="2" charset="-122"/>
                </a:defRPr>
              </a:lvl2pPr>
              <a:lvl3pPr marL="854075" indent="-120650" algn="l" defTabSz="739775">
                <a:defRPr>
                  <a:solidFill>
                    <a:schemeClr val="tx1"/>
                  </a:solidFill>
                  <a:latin typeface="Arial" panose="020B0604020202020204" pitchFamily="34" charset="0"/>
                  <a:ea typeface="宋体" panose="02010600030101010101" pitchFamily="2" charset="-122"/>
                </a:defRPr>
              </a:lvl3pPr>
              <a:lvl4pPr marL="1208405" indent="-163830" algn="l" defTabSz="739775">
                <a:defRPr>
                  <a:solidFill>
                    <a:schemeClr val="tx1"/>
                  </a:solidFill>
                  <a:latin typeface="Arial" panose="020B0604020202020204" pitchFamily="34" charset="0"/>
                  <a:ea typeface="宋体" panose="02010600030101010101" pitchFamily="2" charset="-122"/>
                </a:defRPr>
              </a:lvl4pPr>
              <a:lvl5pPr marL="1602105" indent="-203200" algn="l" defTabSz="739775">
                <a:defRPr>
                  <a:solidFill>
                    <a:schemeClr val="tx1"/>
                  </a:solidFill>
                  <a:latin typeface="Arial" panose="020B0604020202020204" pitchFamily="34" charset="0"/>
                  <a:ea typeface="宋体" panose="02010600030101010101" pitchFamily="2" charset="-122"/>
                </a:defRPr>
              </a:lvl5pPr>
              <a:lvl6pPr marL="20593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165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9737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309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各视图</a:t>
              </a:r>
              <a:r>
                <a:rPr lang="en-US" altLang="zh-CN" sz="1600" dirty="0">
                  <a:solidFill>
                    <a:srgbClr val="000000"/>
                  </a:solidFill>
                  <a:latin typeface="微软雅黑 Light" panose="020B0502040204020203" pitchFamily="34" charset="-122"/>
                  <a:ea typeface="微软雅黑 Light" panose="020B0502040204020203" pitchFamily="34" charset="-122"/>
                </a:rPr>
                <a:t>/</a:t>
              </a:r>
              <a:r>
                <a:rPr lang="zh-CN" altLang="en-US" sz="1600" dirty="0">
                  <a:solidFill>
                    <a:srgbClr val="000000"/>
                  </a:solidFill>
                  <a:latin typeface="微软雅黑 Light" panose="020B0502040204020203" pitchFamily="34" charset="-122"/>
                  <a:ea typeface="微软雅黑 Light" panose="020B0502040204020203" pitchFamily="34" charset="-122"/>
                </a:rPr>
                <a:t>类型</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的数据结构应完全分开，彼此独立，以确保不同</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之间的差异性，避免连带的不必要的修改同步；</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通过业务规则以及有效的更改协同机制，实现在多视图</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之间的数据同步需求；</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首先从业务上明确哪些</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之间存在什么程度的同步需求，一般以</a:t>
              </a:r>
              <a:r>
                <a:rPr lang="en-US" altLang="zh-CN" sz="1600" dirty="0">
                  <a:solidFill>
                    <a:srgbClr val="000000"/>
                  </a:solidFill>
                  <a:latin typeface="微软雅黑 Light" panose="020B0502040204020203" pitchFamily="34" charset="-122"/>
                  <a:ea typeface="微软雅黑 Light" panose="020B0502040204020203" pitchFamily="34" charset="-122"/>
                </a:rPr>
                <a:t>EBOM</a:t>
              </a:r>
              <a:r>
                <a:rPr lang="zh-CN" altLang="en-US" sz="1600" dirty="0">
                  <a:solidFill>
                    <a:srgbClr val="000000"/>
                  </a:solidFill>
                  <a:latin typeface="微软雅黑 Light" panose="020B0502040204020203" pitchFamily="34" charset="-122"/>
                  <a:ea typeface="微软雅黑 Light" panose="020B0502040204020203" pitchFamily="34" charset="-122"/>
                </a:rPr>
                <a:t>作为所有类型</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的源头；</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随后通过更改及其相关数据变化信息的管理以及发布，将</a:t>
              </a:r>
              <a:r>
                <a:rPr lang="en-US" altLang="zh-CN" sz="1600" dirty="0">
                  <a:solidFill>
                    <a:srgbClr val="000000"/>
                  </a:solidFill>
                  <a:latin typeface="微软雅黑 Light" panose="020B0502040204020203" pitchFamily="34" charset="-122"/>
                  <a:ea typeface="微软雅黑 Light" panose="020B0502040204020203" pitchFamily="34" charset="-122"/>
                </a:rPr>
                <a:t>EBOM</a:t>
              </a:r>
              <a:r>
                <a:rPr lang="zh-CN" altLang="en-US" sz="1600" dirty="0">
                  <a:solidFill>
                    <a:srgbClr val="000000"/>
                  </a:solidFill>
                  <a:latin typeface="微软雅黑 Light" panose="020B0502040204020203" pitchFamily="34" charset="-122"/>
                  <a:ea typeface="微软雅黑 Light" panose="020B0502040204020203" pitchFamily="34" charset="-122"/>
                </a:rPr>
                <a:t>的数据修改同步到其它类型的</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视图，各类型</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的管理人员可自行决定哪些数据更改需要被应用，甚至自行定义本视图的</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更改，但需要在产品更改机制的有效控制下；</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参考国外同行业</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管理的经验，</a:t>
              </a:r>
              <a:r>
                <a:rPr lang="en-US" altLang="zh-CN" sz="1600" dirty="0">
                  <a:solidFill>
                    <a:srgbClr val="000000"/>
                  </a:solidFill>
                  <a:latin typeface="微软雅黑 Light" panose="020B0502040204020203" pitchFamily="34" charset="-122"/>
                  <a:ea typeface="微软雅黑 Light" panose="020B0502040204020203" pitchFamily="34" charset="-122"/>
                </a:rPr>
                <a:t>BOM</a:t>
              </a:r>
              <a:r>
                <a:rPr lang="zh-CN" altLang="en-US" sz="1600" dirty="0">
                  <a:solidFill>
                    <a:srgbClr val="000000"/>
                  </a:solidFill>
                  <a:latin typeface="微软雅黑 Light" panose="020B0502040204020203" pitchFamily="34" charset="-122"/>
                  <a:ea typeface="微软雅黑 Light" panose="020B0502040204020203" pitchFamily="34" charset="-122"/>
                </a:rPr>
                <a:t>数据的对外发布采用统一格式全量数据发布，由各业务部门或应用系统自行解析处理</a:t>
              </a:r>
              <a:endParaRPr lang="zh-CN" altLang="en-US" sz="1600" dirty="0">
                <a:solidFill>
                  <a:srgbClr val="000000"/>
                </a:solidFill>
                <a:latin typeface="微软雅黑 Light" panose="020B0502040204020203" pitchFamily="34" charset="-122"/>
                <a:ea typeface="微软雅黑 Light" panose="020B0502040204020203" pitchFamily="34" charset="-122"/>
              </a:endParaRPr>
            </a:p>
          </p:txBody>
        </p:sp>
        <p:sp>
          <p:nvSpPr>
            <p:cNvPr id="1050279" name="Rectangle 11"/>
            <p:cNvSpPr>
              <a:spLocks noChangeArrowheads="1"/>
            </p:cNvSpPr>
            <p:nvPr/>
          </p:nvSpPr>
          <p:spPr bwMode="auto">
            <a:xfrm>
              <a:off x="457200" y="2170204"/>
              <a:ext cx="3810000" cy="42878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多视图</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管理的数据结构</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en-US" altLang="zh-CN" sz="1600">
                  <a:solidFill>
                    <a:srgbClr val="000000"/>
                  </a:solidFill>
                  <a:latin typeface="微软雅黑 Light" panose="020B0502040204020203" pitchFamily="34" charset="-122"/>
                  <a:ea typeface="微软雅黑 Light" panose="020B0502040204020203" pitchFamily="34" charset="-122"/>
                </a:rPr>
                <a:t>EBOM</a:t>
              </a:r>
              <a:r>
                <a:rPr lang="zh-CN" altLang="en-US" sz="1600">
                  <a:solidFill>
                    <a:srgbClr val="000000"/>
                  </a:solidFill>
                  <a:latin typeface="微软雅黑 Light" panose="020B0502040204020203" pitchFamily="34" charset="-122"/>
                  <a:ea typeface="微软雅黑 Light" panose="020B0502040204020203" pitchFamily="34" charset="-122"/>
                </a:rPr>
                <a:t>、</a:t>
              </a:r>
              <a:r>
                <a:rPr lang="en-US" altLang="zh-CN" sz="1600">
                  <a:solidFill>
                    <a:srgbClr val="000000"/>
                  </a:solidFill>
                  <a:latin typeface="微软雅黑 Light" panose="020B0502040204020203" pitchFamily="34" charset="-122"/>
                  <a:ea typeface="微软雅黑 Light" panose="020B0502040204020203" pitchFamily="34" charset="-122"/>
                </a:rPr>
                <a:t>MBOM</a:t>
              </a:r>
              <a:r>
                <a:rPr lang="zh-CN" altLang="en-US" sz="1600">
                  <a:solidFill>
                    <a:srgbClr val="000000"/>
                  </a:solidFill>
                  <a:latin typeface="微软雅黑 Light" panose="020B0502040204020203" pitchFamily="34" charset="-122"/>
                  <a:ea typeface="微软雅黑 Light" panose="020B0502040204020203" pitchFamily="34" charset="-122"/>
                </a:rPr>
                <a:t>以及未来</a:t>
              </a:r>
              <a:r>
                <a:rPr lang="en-US" altLang="zh-CN" sz="1600">
                  <a:solidFill>
                    <a:srgbClr val="000000"/>
                  </a:solidFill>
                  <a:latin typeface="微软雅黑 Light" panose="020B0502040204020203" pitchFamily="34" charset="-122"/>
                  <a:ea typeface="微软雅黑 Light" panose="020B0502040204020203" pitchFamily="34" charset="-122"/>
                </a:rPr>
                <a:t>SBOM</a:t>
              </a:r>
              <a:r>
                <a:rPr lang="zh-CN" altLang="en-US" sz="1600">
                  <a:solidFill>
                    <a:srgbClr val="000000"/>
                  </a:solidFill>
                  <a:latin typeface="微软雅黑 Light" panose="020B0502040204020203" pitchFamily="34" charset="-122"/>
                  <a:ea typeface="微软雅黑 Light" panose="020B0502040204020203" pitchFamily="34" charset="-122"/>
                </a:rPr>
                <a:t>、</a:t>
              </a:r>
              <a:r>
                <a:rPr lang="en-US" altLang="zh-CN" sz="1600">
                  <a:solidFill>
                    <a:srgbClr val="000000"/>
                  </a:solidFill>
                  <a:latin typeface="微软雅黑 Light" panose="020B0502040204020203" pitchFamily="34" charset="-122"/>
                  <a:ea typeface="微软雅黑 Light" panose="020B0502040204020203" pitchFamily="34" charset="-122"/>
                </a:rPr>
                <a:t>CKD BOM</a:t>
              </a:r>
              <a:r>
                <a:rPr lang="zh-CN" altLang="en-US" sz="1600">
                  <a:solidFill>
                    <a:srgbClr val="000000"/>
                  </a:solidFill>
                  <a:latin typeface="微软雅黑 Light" panose="020B0502040204020203" pitchFamily="34" charset="-122"/>
                  <a:ea typeface="微软雅黑 Light" panose="020B0502040204020203" pitchFamily="34" charset="-122"/>
                </a:rPr>
                <a:t>等其它类型的</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管理，需要特别考虑各种类型的</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的相应数据结构，以适应各种</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之间的同步需求以及差异性要求</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的数据维护需要借助产品更改的支持</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不同类型的</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之间存在一定程度的同步需求，只有通过严密的更改控制才能实现多视图</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的有序维护；</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各种类型的</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数据的向外发布需要有统一的有效管控机制</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a:solidFill>
                    <a:srgbClr val="000000"/>
                  </a:solidFill>
                  <a:latin typeface="微软雅黑 Light" panose="020B0502040204020203" pitchFamily="34" charset="-122"/>
                  <a:ea typeface="微软雅黑 Light" panose="020B0502040204020203" pitchFamily="34" charset="-122"/>
                </a:rPr>
                <a:t>企业内几乎所有的业务部门以及应用系统都对</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数据有特定的需求，</a:t>
              </a:r>
              <a:r>
                <a:rPr lang="en-US" altLang="zh-CN" sz="1600">
                  <a:solidFill>
                    <a:srgbClr val="000000"/>
                  </a:solidFill>
                  <a:latin typeface="微软雅黑 Light" panose="020B0502040204020203" pitchFamily="34" charset="-122"/>
                  <a:ea typeface="微软雅黑 Light" panose="020B0502040204020203" pitchFamily="34" charset="-122"/>
                </a:rPr>
                <a:t>BOM</a:t>
              </a:r>
              <a:r>
                <a:rPr lang="zh-CN" altLang="en-US" sz="1600">
                  <a:solidFill>
                    <a:srgbClr val="000000"/>
                  </a:solidFill>
                  <a:latin typeface="微软雅黑 Light" panose="020B0502040204020203" pitchFamily="34" charset="-122"/>
                  <a:ea typeface="微软雅黑 Light" panose="020B0502040204020203" pitchFamily="34" charset="-122"/>
                </a:rPr>
                <a:t>数据的发布需求复杂多变</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endParaRPr lang="en-US" altLang="zh-CN" sz="1600">
                <a:solidFill>
                  <a:srgbClr val="000000"/>
                </a:solidFill>
                <a:latin typeface="微软雅黑 Light" panose="020B0502040204020203" pitchFamily="34" charset="-122"/>
                <a:ea typeface="微软雅黑 Light" panose="020B0502040204020203" pitchFamily="34" charset="-122"/>
              </a:endParaRPr>
            </a:p>
          </p:txBody>
        </p:sp>
        <p:sp>
          <p:nvSpPr>
            <p:cNvPr id="1050280" name="Rectangle 19"/>
            <p:cNvSpPr>
              <a:spLocks noChangeArrowheads="1"/>
            </p:cNvSpPr>
            <p:nvPr/>
          </p:nvSpPr>
          <p:spPr bwMode="auto">
            <a:xfrm>
              <a:off x="1450975" y="1601788"/>
              <a:ext cx="1839913" cy="461335"/>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0281" name="Rectangle 20"/>
            <p:cNvSpPr>
              <a:spLocks noChangeArrowheads="1"/>
            </p:cNvSpPr>
            <p:nvPr/>
          </p:nvSpPr>
          <p:spPr bwMode="auto">
            <a:xfrm>
              <a:off x="5808663" y="1611313"/>
              <a:ext cx="2054225" cy="465322"/>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grpSp>
      <p:grpSp>
        <p:nvGrpSpPr>
          <p:cNvPr id="268" name="Group 27"/>
          <p:cNvGrpSpPr/>
          <p:nvPr/>
        </p:nvGrpSpPr>
        <p:grpSpPr bwMode="auto">
          <a:xfrm>
            <a:off x="9504399" y="64794"/>
            <a:ext cx="1761802" cy="828256"/>
            <a:chOff x="864" y="1824"/>
            <a:chExt cx="3696" cy="1864"/>
          </a:xfrm>
        </p:grpSpPr>
        <p:sp>
          <p:nvSpPr>
            <p:cNvPr id="1050282"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283"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28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285"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286"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87"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000" dirty="0">
                <a:solidFill>
                  <a:schemeClr val="bg1"/>
                </a:solidFill>
              </a:rPr>
              <a:t>产品更改管理覆盖企业的各个业务部门和主要应用系统，实现了闭环式的更改过程管控，并且通过与产品数据的紧密集成，确保更改执行的准确、有效</a:t>
            </a:r>
            <a:endParaRPr lang="en-US" altLang="zh-CN" sz="2000" dirty="0">
              <a:solidFill>
                <a:schemeClr val="bg1"/>
              </a:solidFill>
            </a:endParaRPr>
          </a:p>
        </p:txBody>
      </p:sp>
      <p:grpSp>
        <p:nvGrpSpPr>
          <p:cNvPr id="270" name="组合 41"/>
          <p:cNvGrpSpPr/>
          <p:nvPr/>
        </p:nvGrpSpPr>
        <p:grpSpPr>
          <a:xfrm>
            <a:off x="457200" y="1197736"/>
            <a:ext cx="11288332" cy="5306096"/>
            <a:chOff x="457200" y="1447800"/>
            <a:chExt cx="8378825" cy="4568825"/>
          </a:xfrm>
        </p:grpSpPr>
        <p:sp>
          <p:nvSpPr>
            <p:cNvPr id="1050288" name="Rectangle 3"/>
            <p:cNvSpPr>
              <a:spLocks noChangeArrowheads="1"/>
            </p:cNvSpPr>
            <p:nvPr/>
          </p:nvSpPr>
          <p:spPr bwMode="auto">
            <a:xfrm>
              <a:off x="457200" y="1447800"/>
              <a:ext cx="8367713" cy="763588"/>
            </a:xfrm>
            <a:prstGeom prst="rect">
              <a:avLst/>
            </a:prstGeom>
            <a:solidFill>
              <a:srgbClr val="143B68"/>
            </a:solidFill>
            <a:ln w="12700" algn="ctr">
              <a:solidFill>
                <a:srgbClr val="143B68"/>
              </a:solidFill>
              <a:miter lim="800000"/>
            </a:ln>
            <a:effectLst>
              <a:prstShdw prst="shdw17" dist="17961" dir="2700000">
                <a:schemeClr val="accent2">
                  <a:gamma/>
                  <a:shade val="60000"/>
                  <a:invGamma/>
                </a:schemeClr>
              </a:prstShdw>
            </a:effectLst>
          </p:spPr>
          <p:txBody>
            <a:bodyPr wrap="none" lIns="182562" tIns="92075" rIns="182562" bIns="92075" anchor="ctr"/>
            <a:lstStyle/>
            <a:p>
              <a:pPr algn="ctr"/>
              <a:r>
                <a:rPr lang="zh-CN" altLang="en-US" sz="2800" b="1" dirty="0">
                  <a:solidFill>
                    <a:schemeClr val="bg1"/>
                  </a:solidFill>
                  <a:latin typeface="Times New Roman" panose="02020603050405020304" pitchFamily="18" charset="0"/>
                </a:rPr>
                <a:t>企业级产品更改管理</a:t>
              </a:r>
              <a:endParaRPr lang="zh-CN" altLang="en-US" sz="2800" b="1" dirty="0">
                <a:solidFill>
                  <a:schemeClr val="bg1"/>
                </a:solidFill>
                <a:latin typeface="Times New Roman" panose="02020603050405020304" pitchFamily="18" charset="0"/>
              </a:endParaRPr>
            </a:p>
          </p:txBody>
        </p:sp>
        <p:pic>
          <p:nvPicPr>
            <p:cNvPr id="2097161" name="Picture 4" descr="Process1"/>
            <p:cNvPicPr>
              <a:picLocks noChangeAspect="1" noChangeArrowheads="1"/>
            </p:cNvPicPr>
            <p:nvPr/>
          </p:nvPicPr>
          <p:blipFill>
            <a:blip r:embed="rId1" cstate="screen"/>
            <a:srcRect/>
            <a:stretch>
              <a:fillRect/>
            </a:stretch>
          </p:blipFill>
          <p:spPr bwMode="auto">
            <a:xfrm>
              <a:off x="2116138" y="1508318"/>
              <a:ext cx="1227137" cy="508708"/>
            </a:xfrm>
            <a:prstGeom prst="rect">
              <a:avLst/>
            </a:prstGeom>
            <a:noFill/>
            <a:ln>
              <a:noFill/>
            </a:ln>
          </p:spPr>
        </p:pic>
        <p:sp>
          <p:nvSpPr>
            <p:cNvPr id="1050289" name="Text Box 5"/>
            <p:cNvSpPr txBox="1">
              <a:spLocks noChangeArrowheads="1"/>
            </p:cNvSpPr>
            <p:nvPr/>
          </p:nvSpPr>
          <p:spPr bwMode="auto">
            <a:xfrm>
              <a:off x="2185988" y="1991602"/>
              <a:ext cx="1089025" cy="238511"/>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1200" dirty="0">
                  <a:solidFill>
                    <a:schemeClr val="bg1"/>
                  </a:solidFill>
                </a:rPr>
                <a:t>Change Approval</a:t>
              </a:r>
              <a:endParaRPr lang="en-US" altLang="zh-CN" sz="1200" dirty="0">
                <a:solidFill>
                  <a:schemeClr val="bg1"/>
                </a:solidFill>
              </a:endParaRPr>
            </a:p>
          </p:txBody>
        </p:sp>
        <p:pic>
          <p:nvPicPr>
            <p:cNvPr id="2097162" name="Picture 6"/>
            <p:cNvPicPr>
              <a:picLocks noChangeAspect="1" noChangeArrowheads="1"/>
            </p:cNvPicPr>
            <p:nvPr/>
          </p:nvPicPr>
          <p:blipFill>
            <a:blip r:embed="rId2"/>
            <a:srcRect/>
            <a:stretch>
              <a:fillRect/>
            </a:stretch>
          </p:blipFill>
          <p:spPr bwMode="auto">
            <a:xfrm>
              <a:off x="6073775" y="1514336"/>
              <a:ext cx="938213" cy="510628"/>
            </a:xfrm>
            <a:prstGeom prst="rect">
              <a:avLst/>
            </a:prstGeom>
            <a:noFill/>
          </p:spPr>
        </p:pic>
        <p:sp>
          <p:nvSpPr>
            <p:cNvPr id="1050290" name="Text Box 7"/>
            <p:cNvSpPr txBox="1">
              <a:spLocks noChangeArrowheads="1"/>
            </p:cNvSpPr>
            <p:nvPr/>
          </p:nvSpPr>
          <p:spPr bwMode="auto">
            <a:xfrm>
              <a:off x="5922963" y="1993189"/>
              <a:ext cx="1089025" cy="238511"/>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1200">
                  <a:solidFill>
                    <a:schemeClr val="bg1"/>
                  </a:solidFill>
                </a:rPr>
                <a:t>Change Notice</a:t>
              </a:r>
              <a:endParaRPr lang="en-US" altLang="zh-CN" sz="1200">
                <a:solidFill>
                  <a:schemeClr val="bg1"/>
                </a:solidFill>
              </a:endParaRPr>
            </a:p>
          </p:txBody>
        </p:sp>
        <p:sp>
          <p:nvSpPr>
            <p:cNvPr id="1050291" name="AutoShape 8"/>
            <p:cNvSpPr>
              <a:spLocks noChangeArrowheads="1"/>
            </p:cNvSpPr>
            <p:nvPr/>
          </p:nvSpPr>
          <p:spPr bwMode="auto">
            <a:xfrm>
              <a:off x="628650" y="3382963"/>
              <a:ext cx="1339850" cy="1562100"/>
            </a:xfrm>
            <a:prstGeom prst="flowChartMagneticDisk">
              <a:avLst/>
            </a:prstGeom>
            <a:solidFill>
              <a:schemeClr val="bg1"/>
            </a:solidFill>
            <a:ln w="12700">
              <a:solidFill>
                <a:schemeClr val="tx1"/>
              </a:solidFill>
              <a:round/>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a:solidFill>
                    <a:srgbClr val="0000CC"/>
                  </a:solidFill>
                  <a:latin typeface="Times New Roman" panose="02020603050405020304" pitchFamily="18" charset="0"/>
                </a:rPr>
                <a:t>研究所</a:t>
              </a:r>
              <a:r>
                <a:rPr lang="en-US" altLang="zh-CN" sz="1400">
                  <a:solidFill>
                    <a:srgbClr val="0000CC"/>
                  </a:solidFill>
                  <a:latin typeface="Times New Roman" panose="02020603050405020304" pitchFamily="18" charset="0"/>
                </a:rPr>
                <a:t>1 PDM</a:t>
              </a:r>
              <a:endParaRPr lang="en-US" altLang="zh-CN" sz="1400">
                <a:solidFill>
                  <a:srgbClr val="0000CC"/>
                </a:solidFill>
                <a:latin typeface="Times New Roman" panose="02020603050405020304" pitchFamily="18" charset="0"/>
              </a:endParaRPr>
            </a:p>
            <a:p>
              <a:pPr algn="ctr">
                <a:buFontTx/>
                <a:buChar char="•"/>
              </a:pPr>
              <a:endParaRPr lang="en-US" altLang="zh-CN" sz="1400">
                <a:solidFill>
                  <a:srgbClr val="0000CC"/>
                </a:solidFill>
                <a:latin typeface="Times New Roman" panose="02020603050405020304" pitchFamily="18" charset="0"/>
              </a:endParaRPr>
            </a:p>
            <a:p>
              <a:pPr algn="ctr">
                <a:buFontTx/>
                <a:buChar char="•"/>
              </a:pPr>
              <a:endParaRPr lang="en-US" altLang="zh-CN" sz="1400">
                <a:solidFill>
                  <a:srgbClr val="0000CC"/>
                </a:solidFill>
                <a:latin typeface="Times New Roman" panose="02020603050405020304" pitchFamily="18" charset="0"/>
              </a:endParaRPr>
            </a:p>
            <a:p>
              <a:pPr algn="ctr">
                <a:buFontTx/>
                <a:buChar char="•"/>
              </a:pPr>
              <a:endParaRPr lang="en-US" altLang="zh-CN" sz="1400">
                <a:solidFill>
                  <a:srgbClr val="0000CC"/>
                </a:solidFill>
                <a:latin typeface="Times New Roman" panose="02020603050405020304" pitchFamily="18" charset="0"/>
              </a:endParaRPr>
            </a:p>
          </p:txBody>
        </p:sp>
        <p:sp>
          <p:nvSpPr>
            <p:cNvPr id="1050292" name="AutoShape 9"/>
            <p:cNvSpPr>
              <a:spLocks noChangeArrowheads="1"/>
            </p:cNvSpPr>
            <p:nvPr/>
          </p:nvSpPr>
          <p:spPr bwMode="auto">
            <a:xfrm>
              <a:off x="620713" y="5041900"/>
              <a:ext cx="1339850" cy="425450"/>
            </a:xfrm>
            <a:prstGeom prst="flowChartMagneticDisk">
              <a:avLst/>
            </a:prstGeom>
            <a:solidFill>
              <a:schemeClr val="bg1"/>
            </a:solidFill>
            <a:ln w="12700">
              <a:solidFill>
                <a:schemeClr val="tx1"/>
              </a:solidFill>
              <a:round/>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a:solidFill>
                    <a:srgbClr val="0000CC"/>
                  </a:solidFill>
                  <a:latin typeface="Times New Roman" panose="02020603050405020304" pitchFamily="18" charset="0"/>
                </a:rPr>
                <a:t>研究所</a:t>
              </a:r>
              <a:r>
                <a:rPr lang="en-US" altLang="zh-CN" sz="1400">
                  <a:solidFill>
                    <a:srgbClr val="0000CC"/>
                  </a:solidFill>
                  <a:latin typeface="Times New Roman" panose="02020603050405020304" pitchFamily="18" charset="0"/>
                </a:rPr>
                <a:t>2 PDM</a:t>
              </a:r>
              <a:endParaRPr lang="en-US" altLang="zh-CN" sz="1400">
                <a:solidFill>
                  <a:srgbClr val="0000CC"/>
                </a:solidFill>
                <a:latin typeface="Times New Roman" panose="02020603050405020304" pitchFamily="18" charset="0"/>
              </a:endParaRPr>
            </a:p>
          </p:txBody>
        </p:sp>
        <p:sp>
          <p:nvSpPr>
            <p:cNvPr id="1050293" name="AutoShape 10"/>
            <p:cNvSpPr>
              <a:spLocks noChangeArrowheads="1"/>
            </p:cNvSpPr>
            <p:nvPr/>
          </p:nvSpPr>
          <p:spPr bwMode="auto">
            <a:xfrm>
              <a:off x="623888" y="5591175"/>
              <a:ext cx="1339850" cy="425450"/>
            </a:xfrm>
            <a:prstGeom prst="flowChartMagneticDisk">
              <a:avLst/>
            </a:prstGeom>
            <a:solidFill>
              <a:schemeClr val="bg1"/>
            </a:solidFill>
            <a:ln w="12700">
              <a:solidFill>
                <a:schemeClr val="tx1"/>
              </a:solidFill>
              <a:round/>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a:solidFill>
                    <a:srgbClr val="0000CC"/>
                  </a:solidFill>
                  <a:latin typeface="Times New Roman" panose="02020603050405020304" pitchFamily="18" charset="0"/>
                </a:rPr>
                <a:t>研究所</a:t>
              </a:r>
              <a:r>
                <a:rPr lang="en-US" altLang="zh-CN" sz="1400">
                  <a:solidFill>
                    <a:srgbClr val="0000CC"/>
                  </a:solidFill>
                  <a:latin typeface="Times New Roman" panose="02020603050405020304" pitchFamily="18" charset="0"/>
                </a:rPr>
                <a:t>3 PDM</a:t>
              </a:r>
              <a:endParaRPr lang="en-US" altLang="zh-CN" sz="1400">
                <a:solidFill>
                  <a:srgbClr val="0000CC"/>
                </a:solidFill>
                <a:latin typeface="Times New Roman" panose="02020603050405020304" pitchFamily="18" charset="0"/>
              </a:endParaRPr>
            </a:p>
          </p:txBody>
        </p:sp>
        <p:sp>
          <p:nvSpPr>
            <p:cNvPr id="1050294" name="Rectangle 11"/>
            <p:cNvSpPr>
              <a:spLocks noChangeArrowheads="1"/>
            </p:cNvSpPr>
            <p:nvPr/>
          </p:nvSpPr>
          <p:spPr bwMode="auto">
            <a:xfrm>
              <a:off x="2760663" y="2590800"/>
              <a:ext cx="2295525" cy="1106488"/>
            </a:xfrm>
            <a:prstGeom prst="rect">
              <a:avLst/>
            </a:prstGeom>
            <a:noFill/>
            <a:ln w="9525" algn="ctr">
              <a:solidFill>
                <a:schemeClr val="tx1"/>
              </a:solidFill>
              <a:miter lim="800000"/>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b="1">
                  <a:latin typeface="Times New Roman" panose="02020603050405020304" pitchFamily="18" charset="0"/>
                </a:rPr>
                <a:t>产品更改管理</a:t>
              </a:r>
              <a:endParaRPr lang="zh-CN" altLang="en-US" sz="1400" b="1">
                <a:latin typeface="Times New Roman" panose="02020603050405020304" pitchFamily="18" charset="0"/>
              </a:endParaRPr>
            </a:p>
            <a:p>
              <a:pPr algn="ctr">
                <a:buFontTx/>
                <a:buChar char="•"/>
              </a:pPr>
              <a:endParaRPr lang="zh-CN" altLang="en-US" sz="1400" b="1">
                <a:latin typeface="Times New Roman" panose="02020603050405020304" pitchFamily="18" charset="0"/>
              </a:endParaRPr>
            </a:p>
            <a:p>
              <a:pPr algn="ctr">
                <a:buFontTx/>
                <a:buChar char="•"/>
              </a:pPr>
              <a:endParaRPr lang="zh-CN" altLang="en-US" sz="1400" b="1">
                <a:latin typeface="Times New Roman" panose="02020603050405020304" pitchFamily="18" charset="0"/>
              </a:endParaRPr>
            </a:p>
            <a:p>
              <a:pPr algn="ctr">
                <a:buFontTx/>
                <a:buChar char="•"/>
              </a:pPr>
              <a:endParaRPr lang="zh-CN" altLang="en-US" sz="1400" b="1">
                <a:latin typeface="Times New Roman" panose="02020603050405020304" pitchFamily="18" charset="0"/>
              </a:endParaRPr>
            </a:p>
            <a:p>
              <a:pPr algn="ctr">
                <a:buFontTx/>
                <a:buChar char="•"/>
              </a:pPr>
              <a:endParaRPr lang="en-US" altLang="zh-CN" sz="1400" b="1">
                <a:latin typeface="Times New Roman" panose="02020603050405020304" pitchFamily="18" charset="0"/>
              </a:endParaRPr>
            </a:p>
          </p:txBody>
        </p:sp>
        <p:sp>
          <p:nvSpPr>
            <p:cNvPr id="1050295" name="Rectangle 12"/>
            <p:cNvSpPr>
              <a:spLocks noChangeArrowheads="1"/>
            </p:cNvSpPr>
            <p:nvPr/>
          </p:nvSpPr>
          <p:spPr bwMode="auto">
            <a:xfrm>
              <a:off x="2779713" y="3919538"/>
              <a:ext cx="3698875" cy="2095500"/>
            </a:xfrm>
            <a:prstGeom prst="rect">
              <a:avLst/>
            </a:prstGeom>
            <a:noFill/>
            <a:ln w="9525" algn="ctr">
              <a:solidFill>
                <a:schemeClr val="tx1"/>
              </a:solidFill>
              <a:miter lim="800000"/>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b="1">
                  <a:latin typeface="Times New Roman" panose="02020603050405020304" pitchFamily="18" charset="0"/>
                </a:rPr>
                <a:t>产品</a:t>
              </a:r>
              <a:r>
                <a:rPr lang="en-US" altLang="zh-CN" sz="1400" b="1">
                  <a:latin typeface="Times New Roman" panose="02020603050405020304" pitchFamily="18" charset="0"/>
                </a:rPr>
                <a:t>BOM</a:t>
              </a:r>
              <a:r>
                <a:rPr lang="zh-CN" altLang="en-US" sz="1400" b="1">
                  <a:latin typeface="Times New Roman" panose="02020603050405020304" pitchFamily="18" charset="0"/>
                </a:rPr>
                <a:t>管理</a:t>
              </a:r>
              <a:endParaRPr lang="zh-CN" altLang="en-US" sz="1400" b="1">
                <a:latin typeface="Times New Roman" panose="02020603050405020304" pitchFamily="18" charset="0"/>
              </a:endParaRPr>
            </a:p>
            <a:p>
              <a:pPr algn="ctr">
                <a:buFontTx/>
                <a:buChar char="•"/>
              </a:pPr>
              <a:endParaRPr lang="zh-CN" altLang="en-US" sz="1400" b="1">
                <a:latin typeface="Times New Roman" panose="02020603050405020304" pitchFamily="18" charset="0"/>
              </a:endParaRPr>
            </a:p>
            <a:p>
              <a:pPr algn="ctr">
                <a:buFontTx/>
                <a:buChar char="•"/>
              </a:pPr>
              <a:endParaRPr lang="zh-CN" altLang="en-US" sz="1400" b="1">
                <a:latin typeface="Times New Roman" panose="02020603050405020304" pitchFamily="18" charset="0"/>
              </a:endParaRPr>
            </a:p>
            <a:p>
              <a:pPr algn="ctr">
                <a:buFontTx/>
                <a:buChar char="•"/>
              </a:pPr>
              <a:endParaRPr lang="zh-CN" altLang="en-US" sz="1400" b="1">
                <a:latin typeface="Times New Roman" panose="02020603050405020304" pitchFamily="18" charset="0"/>
              </a:endParaRPr>
            </a:p>
            <a:p>
              <a:pPr algn="ctr">
                <a:buFontTx/>
                <a:buChar char="•"/>
              </a:pPr>
              <a:endParaRPr lang="zh-CN" altLang="en-US" sz="1400" b="1">
                <a:latin typeface="Times New Roman" panose="02020603050405020304" pitchFamily="18" charset="0"/>
              </a:endParaRPr>
            </a:p>
            <a:p>
              <a:pPr algn="ctr">
                <a:buFontTx/>
                <a:buChar char="•"/>
              </a:pPr>
              <a:endParaRPr lang="en-US" altLang="zh-CN" sz="1400" b="1">
                <a:latin typeface="Times New Roman" panose="02020603050405020304" pitchFamily="18" charset="0"/>
              </a:endParaRPr>
            </a:p>
          </p:txBody>
        </p:sp>
        <p:sp>
          <p:nvSpPr>
            <p:cNvPr id="1050296" name="AutoShape 13"/>
            <p:cNvSpPr>
              <a:spLocks noChangeArrowheads="1"/>
            </p:cNvSpPr>
            <p:nvPr/>
          </p:nvSpPr>
          <p:spPr bwMode="auto">
            <a:xfrm>
              <a:off x="7272338" y="3465513"/>
              <a:ext cx="1563687" cy="989012"/>
            </a:xfrm>
            <a:prstGeom prst="can">
              <a:avLst>
                <a:gd name="adj" fmla="val 25000"/>
              </a:avLst>
            </a:prstGeom>
            <a:solidFill>
              <a:schemeClr val="bg1"/>
            </a:solidFill>
            <a:ln w="12700">
              <a:solidFill>
                <a:schemeClr val="tx1"/>
              </a:solidFill>
              <a:round/>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a:solidFill>
                    <a:srgbClr val="0000CC"/>
                  </a:solidFill>
                  <a:latin typeface="Times New Roman" panose="02020603050405020304" pitchFamily="18" charset="0"/>
                </a:rPr>
                <a:t>工厂</a:t>
              </a:r>
              <a:r>
                <a:rPr lang="en-US" altLang="zh-CN" sz="1400">
                  <a:solidFill>
                    <a:srgbClr val="0000CC"/>
                  </a:solidFill>
                  <a:latin typeface="Times New Roman" panose="02020603050405020304" pitchFamily="18" charset="0"/>
                </a:rPr>
                <a:t>1ERP</a:t>
              </a:r>
              <a:endParaRPr lang="en-US" altLang="zh-CN" sz="1400">
                <a:solidFill>
                  <a:srgbClr val="0000CC"/>
                </a:solidFill>
                <a:latin typeface="Times New Roman" panose="02020603050405020304" pitchFamily="18" charset="0"/>
              </a:endParaRPr>
            </a:p>
            <a:p>
              <a:pPr algn="ctr">
                <a:buFontTx/>
                <a:buChar char="•"/>
              </a:pPr>
              <a:endParaRPr lang="en-US" altLang="zh-CN" sz="1400">
                <a:solidFill>
                  <a:srgbClr val="0000CC"/>
                </a:solidFill>
                <a:latin typeface="Times New Roman" panose="02020603050405020304" pitchFamily="18" charset="0"/>
              </a:endParaRPr>
            </a:p>
          </p:txBody>
        </p:sp>
        <p:sp>
          <p:nvSpPr>
            <p:cNvPr id="1050297" name="AutoShape 14"/>
            <p:cNvSpPr>
              <a:spLocks noChangeArrowheads="1"/>
            </p:cNvSpPr>
            <p:nvPr/>
          </p:nvSpPr>
          <p:spPr bwMode="auto">
            <a:xfrm rot="5400000">
              <a:off x="734219" y="2677319"/>
              <a:ext cx="1030287" cy="244475"/>
            </a:xfrm>
            <a:prstGeom prst="rightArrow">
              <a:avLst>
                <a:gd name="adj1" fmla="val 50000"/>
                <a:gd name="adj2" fmla="val 105357"/>
              </a:avLst>
            </a:prstGeom>
            <a:solidFill>
              <a:schemeClr val="accent2"/>
            </a:solidFill>
            <a:ln>
              <a:noFill/>
            </a:ln>
            <a:effectLst>
              <a:prstShdw prst="shdw17" dist="17961" dir="2700000">
                <a:schemeClr val="accent2">
                  <a:gamma/>
                  <a:shade val="60000"/>
                  <a:invGamma/>
                </a:schemeClr>
              </a:prstShdw>
            </a:effectLst>
          </p:spPr>
          <p:txBody>
            <a:bodyPr wrap="none" lIns="182562" tIns="92075" rIns="182562" bIns="92075" anchor="ctr"/>
            <a:lstStyle/>
            <a:p>
              <a:pPr algn="ctr"/>
              <a:endParaRPr lang="zh-CN" altLang="en-US"/>
            </a:p>
          </p:txBody>
        </p:sp>
        <p:pic>
          <p:nvPicPr>
            <p:cNvPr id="2097163" name="Picture 94" descr="ug_assembly"/>
            <p:cNvPicPr>
              <a:picLocks noChangeAspect="1" noChangeArrowheads="1"/>
            </p:cNvPicPr>
            <p:nvPr/>
          </p:nvPicPr>
          <p:blipFill>
            <a:blip r:embed="rId3" cstate="screen"/>
            <a:srcRect/>
            <a:stretch>
              <a:fillRect/>
            </a:stretch>
          </p:blipFill>
          <p:spPr bwMode="auto">
            <a:xfrm>
              <a:off x="773113" y="4144963"/>
              <a:ext cx="1104900" cy="671512"/>
            </a:xfrm>
            <a:prstGeom prst="rect">
              <a:avLst/>
            </a:prstGeom>
            <a:noFill/>
            <a:ln>
              <a:noFill/>
            </a:ln>
          </p:spPr>
        </p:pic>
        <p:pic>
          <p:nvPicPr>
            <p:cNvPr id="2097164" name="Picture 16"/>
            <p:cNvPicPr>
              <a:picLocks noChangeAspect="1" noChangeArrowheads="1"/>
            </p:cNvPicPr>
            <p:nvPr/>
          </p:nvPicPr>
          <p:blipFill>
            <a:blip r:embed="rId4" cstate="screen"/>
            <a:srcRect/>
            <a:stretch>
              <a:fillRect/>
            </a:stretch>
          </p:blipFill>
          <p:spPr bwMode="auto">
            <a:xfrm>
              <a:off x="5137150" y="4649788"/>
              <a:ext cx="923925" cy="298450"/>
            </a:xfrm>
            <a:prstGeom prst="rect">
              <a:avLst/>
            </a:prstGeom>
            <a:noFill/>
            <a:ln>
              <a:noFill/>
            </a:ln>
            <a:effectLst/>
          </p:spPr>
        </p:pic>
        <p:pic>
          <p:nvPicPr>
            <p:cNvPr id="2097165" name="Picture 17" descr="MBOM"/>
            <p:cNvPicPr>
              <a:picLocks noChangeAspect="1" noChangeArrowheads="1"/>
            </p:cNvPicPr>
            <p:nvPr/>
          </p:nvPicPr>
          <p:blipFill>
            <a:blip r:embed="rId5" cstate="screen"/>
            <a:srcRect/>
            <a:stretch>
              <a:fillRect/>
            </a:stretch>
          </p:blipFill>
          <p:spPr bwMode="auto">
            <a:xfrm>
              <a:off x="3271838" y="4602163"/>
              <a:ext cx="849312" cy="352425"/>
            </a:xfrm>
            <a:prstGeom prst="rect">
              <a:avLst/>
            </a:prstGeom>
            <a:noFill/>
          </p:spPr>
        </p:pic>
        <p:sp>
          <p:nvSpPr>
            <p:cNvPr id="1050298" name="Text Box 18"/>
            <p:cNvSpPr txBox="1">
              <a:spLocks noChangeArrowheads="1"/>
            </p:cNvSpPr>
            <p:nvPr/>
          </p:nvSpPr>
          <p:spPr bwMode="auto">
            <a:xfrm>
              <a:off x="3268663" y="4994275"/>
              <a:ext cx="866775"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a:t>E-BOM</a:t>
              </a:r>
              <a:endParaRPr lang="en-US" altLang="zh-CN" sz="900"/>
            </a:p>
          </p:txBody>
        </p:sp>
        <p:sp>
          <p:nvSpPr>
            <p:cNvPr id="1050299" name="Text Box 19"/>
            <p:cNvSpPr txBox="1">
              <a:spLocks noChangeArrowheads="1"/>
            </p:cNvSpPr>
            <p:nvPr/>
          </p:nvSpPr>
          <p:spPr bwMode="auto">
            <a:xfrm>
              <a:off x="4017963" y="4992688"/>
              <a:ext cx="1157287"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a:t>M-BOM</a:t>
              </a:r>
              <a:endParaRPr lang="en-US" altLang="zh-CN" sz="900"/>
            </a:p>
          </p:txBody>
        </p:sp>
        <p:pic>
          <p:nvPicPr>
            <p:cNvPr id="2097166" name="Picture 20"/>
            <p:cNvPicPr>
              <a:picLocks noChangeAspect="1" noChangeArrowheads="1"/>
            </p:cNvPicPr>
            <p:nvPr/>
          </p:nvPicPr>
          <p:blipFill>
            <a:blip r:embed="rId6" cstate="screen"/>
            <a:srcRect/>
            <a:stretch>
              <a:fillRect/>
            </a:stretch>
          </p:blipFill>
          <p:spPr bwMode="auto">
            <a:xfrm>
              <a:off x="4273550" y="4673600"/>
              <a:ext cx="711200" cy="271463"/>
            </a:xfrm>
            <a:prstGeom prst="rect">
              <a:avLst/>
            </a:prstGeom>
            <a:noFill/>
            <a:ln>
              <a:noFill/>
            </a:ln>
            <a:effectLst/>
          </p:spPr>
        </p:pic>
        <p:sp>
          <p:nvSpPr>
            <p:cNvPr id="1050300" name="Text Box 21"/>
            <p:cNvSpPr txBox="1">
              <a:spLocks noChangeArrowheads="1"/>
            </p:cNvSpPr>
            <p:nvPr/>
          </p:nvSpPr>
          <p:spPr bwMode="auto">
            <a:xfrm>
              <a:off x="5260975" y="5002213"/>
              <a:ext cx="779463"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a:t>S-BOM</a:t>
              </a:r>
              <a:endParaRPr lang="en-US" altLang="zh-CN" sz="900"/>
            </a:p>
          </p:txBody>
        </p:sp>
        <p:sp>
          <p:nvSpPr>
            <p:cNvPr id="1050301" name="AutoShape 22"/>
            <p:cNvSpPr>
              <a:spLocks noChangeArrowheads="1"/>
            </p:cNvSpPr>
            <p:nvPr/>
          </p:nvSpPr>
          <p:spPr bwMode="auto">
            <a:xfrm rot="5400000">
              <a:off x="3179763" y="2270125"/>
              <a:ext cx="231775" cy="244475"/>
            </a:xfrm>
            <a:prstGeom prst="rightArrow">
              <a:avLst>
                <a:gd name="adj1" fmla="val 50000"/>
                <a:gd name="adj2" fmla="val 25000"/>
              </a:avLst>
            </a:prstGeom>
            <a:solidFill>
              <a:schemeClr val="accent2"/>
            </a:solidFill>
            <a:ln>
              <a:noFill/>
            </a:ln>
            <a:effectLst>
              <a:prstShdw prst="shdw17" dist="17961" dir="2700000">
                <a:schemeClr val="accent2">
                  <a:gamma/>
                  <a:shade val="60000"/>
                  <a:invGamma/>
                </a:schemeClr>
              </a:prstShdw>
            </a:effectLst>
          </p:spPr>
          <p:txBody>
            <a:bodyPr wrap="none" lIns="182562" tIns="92075" rIns="182562" bIns="92075" anchor="ctr"/>
            <a:lstStyle/>
            <a:p>
              <a:pPr algn="ctr"/>
              <a:endParaRPr lang="zh-CN" altLang="en-US"/>
            </a:p>
          </p:txBody>
        </p:sp>
        <p:sp>
          <p:nvSpPr>
            <p:cNvPr id="1050302" name="AutoShape 23"/>
            <p:cNvSpPr>
              <a:spLocks noChangeArrowheads="1"/>
            </p:cNvSpPr>
            <p:nvPr/>
          </p:nvSpPr>
          <p:spPr bwMode="auto">
            <a:xfrm rot="5400000">
              <a:off x="4931569" y="2931319"/>
              <a:ext cx="1595437" cy="244475"/>
            </a:xfrm>
            <a:prstGeom prst="rightArrow">
              <a:avLst>
                <a:gd name="adj1" fmla="val 50000"/>
                <a:gd name="adj2" fmla="val 163149"/>
              </a:avLst>
            </a:prstGeom>
            <a:solidFill>
              <a:schemeClr val="accent2"/>
            </a:solidFill>
            <a:ln>
              <a:noFill/>
            </a:ln>
            <a:effectLst>
              <a:prstShdw prst="shdw17" dist="17961" dir="2700000">
                <a:schemeClr val="accent2">
                  <a:gamma/>
                  <a:shade val="60000"/>
                  <a:invGamma/>
                </a:schemeClr>
              </a:prstShdw>
            </a:effectLst>
          </p:spPr>
          <p:txBody>
            <a:bodyPr wrap="none" lIns="182562" tIns="92075" rIns="182562" bIns="92075" anchor="ctr"/>
            <a:lstStyle/>
            <a:p>
              <a:pPr algn="ctr"/>
              <a:endParaRPr lang="zh-CN" altLang="en-US"/>
            </a:p>
          </p:txBody>
        </p:sp>
        <p:sp>
          <p:nvSpPr>
            <p:cNvPr id="1050303" name="AutoShape 24"/>
            <p:cNvSpPr>
              <a:spLocks noChangeArrowheads="1"/>
            </p:cNvSpPr>
            <p:nvPr/>
          </p:nvSpPr>
          <p:spPr bwMode="auto">
            <a:xfrm rot="5400000">
              <a:off x="7512051" y="2705100"/>
              <a:ext cx="1117600" cy="244475"/>
            </a:xfrm>
            <a:prstGeom prst="rightArrow">
              <a:avLst>
                <a:gd name="adj1" fmla="val 50000"/>
                <a:gd name="adj2" fmla="val 114286"/>
              </a:avLst>
            </a:prstGeom>
            <a:solidFill>
              <a:schemeClr val="accent2"/>
            </a:solidFill>
            <a:ln>
              <a:noFill/>
            </a:ln>
            <a:effectLst>
              <a:prstShdw prst="shdw17" dist="17961" dir="2700000">
                <a:schemeClr val="accent2">
                  <a:gamma/>
                  <a:shade val="60000"/>
                  <a:invGamma/>
                </a:schemeClr>
              </a:prstShdw>
            </a:effectLst>
          </p:spPr>
          <p:txBody>
            <a:bodyPr wrap="none" lIns="182562" tIns="92075" rIns="182562" bIns="92075" anchor="ctr"/>
            <a:lstStyle/>
            <a:p>
              <a:pPr algn="ctr"/>
              <a:endParaRPr lang="zh-CN" altLang="en-US"/>
            </a:p>
          </p:txBody>
        </p:sp>
        <p:sp>
          <p:nvSpPr>
            <p:cNvPr id="1050304" name="AutoShape 25"/>
            <p:cNvSpPr>
              <a:spLocks noChangeArrowheads="1"/>
            </p:cNvSpPr>
            <p:nvPr/>
          </p:nvSpPr>
          <p:spPr bwMode="auto">
            <a:xfrm>
              <a:off x="2060575" y="4357688"/>
              <a:ext cx="646113" cy="627062"/>
            </a:xfrm>
            <a:prstGeom prst="rightArrow">
              <a:avLst>
                <a:gd name="adj1" fmla="val 50000"/>
                <a:gd name="adj2" fmla="val 25760"/>
              </a:avLst>
            </a:prstGeom>
            <a:solidFill>
              <a:schemeClr val="accent2"/>
            </a:solidFill>
            <a:ln>
              <a:noFill/>
            </a:ln>
            <a:effectLst>
              <a:prstShdw prst="shdw17" dist="17961" dir="2700000">
                <a:schemeClr val="accent2">
                  <a:gamma/>
                  <a:shade val="60000"/>
                  <a:invGamma/>
                </a:schemeClr>
              </a:prstShdw>
            </a:effectLst>
          </p:spPr>
          <p:txBody>
            <a:bodyPr wrap="none" lIns="182562" tIns="92075" rIns="182562" bIns="92075" anchor="ctr"/>
            <a:lstStyle/>
            <a:p>
              <a:pPr algn="ctr"/>
              <a:endParaRPr lang="zh-CN" altLang="en-US"/>
            </a:p>
          </p:txBody>
        </p:sp>
        <p:sp>
          <p:nvSpPr>
            <p:cNvPr id="1050305" name="AutoShape 26"/>
            <p:cNvSpPr>
              <a:spLocks noChangeArrowheads="1"/>
            </p:cNvSpPr>
            <p:nvPr/>
          </p:nvSpPr>
          <p:spPr bwMode="auto">
            <a:xfrm>
              <a:off x="6583363" y="4392613"/>
              <a:ext cx="646112" cy="627062"/>
            </a:xfrm>
            <a:prstGeom prst="rightArrow">
              <a:avLst>
                <a:gd name="adj1" fmla="val 50000"/>
                <a:gd name="adj2" fmla="val 25759"/>
              </a:avLst>
            </a:prstGeom>
            <a:solidFill>
              <a:schemeClr val="accent2"/>
            </a:solidFill>
            <a:ln>
              <a:noFill/>
            </a:ln>
            <a:effectLst>
              <a:prstShdw prst="shdw17" dist="17961" dir="2700000">
                <a:schemeClr val="accent2">
                  <a:gamma/>
                  <a:shade val="60000"/>
                  <a:invGamma/>
                </a:schemeClr>
              </a:prstShdw>
            </a:effectLst>
          </p:spPr>
          <p:txBody>
            <a:bodyPr wrap="none" lIns="182562" tIns="92075" rIns="182562" bIns="92075" anchor="ctr"/>
            <a:lstStyle/>
            <a:p>
              <a:pPr algn="ctr"/>
              <a:endParaRPr lang="zh-CN" altLang="en-US"/>
            </a:p>
          </p:txBody>
        </p:sp>
        <p:pic>
          <p:nvPicPr>
            <p:cNvPr id="2097167" name="Picture 27"/>
            <p:cNvPicPr>
              <a:picLocks noChangeAspect="1" noChangeArrowheads="1"/>
            </p:cNvPicPr>
            <p:nvPr/>
          </p:nvPicPr>
          <p:blipFill>
            <a:blip r:embed="rId7" cstate="screen"/>
            <a:srcRect/>
            <a:stretch>
              <a:fillRect/>
            </a:stretch>
          </p:blipFill>
          <p:spPr bwMode="auto">
            <a:xfrm>
              <a:off x="2928938" y="2968625"/>
              <a:ext cx="606425" cy="312738"/>
            </a:xfrm>
            <a:prstGeom prst="rect">
              <a:avLst/>
            </a:prstGeom>
            <a:noFill/>
            <a:ln>
              <a:noFill/>
            </a:ln>
            <a:effectLst/>
          </p:spPr>
        </p:pic>
        <p:pic>
          <p:nvPicPr>
            <p:cNvPr id="2097168" name="Picture 28"/>
            <p:cNvPicPr>
              <a:picLocks noChangeAspect="1" noChangeArrowheads="1"/>
            </p:cNvPicPr>
            <p:nvPr/>
          </p:nvPicPr>
          <p:blipFill>
            <a:blip r:embed="rId8" cstate="screen"/>
            <a:srcRect t="-13954"/>
            <a:stretch>
              <a:fillRect/>
            </a:stretch>
          </p:blipFill>
          <p:spPr bwMode="auto">
            <a:xfrm>
              <a:off x="3879850" y="2917825"/>
              <a:ext cx="933450" cy="546100"/>
            </a:xfrm>
            <a:prstGeom prst="rect">
              <a:avLst/>
            </a:prstGeom>
            <a:solidFill>
              <a:srgbClr val="33CCCC"/>
            </a:solidFill>
            <a:ln>
              <a:noFill/>
            </a:ln>
            <a:effectLst/>
          </p:spPr>
        </p:pic>
        <p:sp>
          <p:nvSpPr>
            <p:cNvPr id="1050306" name="Text Box 29"/>
            <p:cNvSpPr txBox="1">
              <a:spLocks noChangeArrowheads="1"/>
            </p:cNvSpPr>
            <p:nvPr/>
          </p:nvSpPr>
          <p:spPr bwMode="auto">
            <a:xfrm>
              <a:off x="2746375" y="3176588"/>
              <a:ext cx="1158875"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a:t>Configuration Rule </a:t>
              </a:r>
              <a:endParaRPr lang="en-US" altLang="zh-CN" sz="900"/>
            </a:p>
          </p:txBody>
        </p:sp>
        <p:sp>
          <p:nvSpPr>
            <p:cNvPr id="1050307" name="Text Box 30"/>
            <p:cNvSpPr txBox="1">
              <a:spLocks noChangeArrowheads="1"/>
            </p:cNvSpPr>
            <p:nvPr/>
          </p:nvSpPr>
          <p:spPr bwMode="auto">
            <a:xfrm>
              <a:off x="3717925" y="3367088"/>
              <a:ext cx="1246188"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a:t>Platform configuration</a:t>
              </a:r>
              <a:endParaRPr lang="en-US" altLang="zh-CN" sz="900"/>
            </a:p>
          </p:txBody>
        </p:sp>
        <p:sp>
          <p:nvSpPr>
            <p:cNvPr id="1050308" name="Text Box 31"/>
            <p:cNvSpPr txBox="1">
              <a:spLocks noChangeArrowheads="1"/>
            </p:cNvSpPr>
            <p:nvPr/>
          </p:nvSpPr>
          <p:spPr bwMode="auto">
            <a:xfrm>
              <a:off x="7691438" y="3937000"/>
              <a:ext cx="815975"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a:t>Planning</a:t>
              </a:r>
              <a:endParaRPr lang="en-US" altLang="zh-CN" sz="900"/>
            </a:p>
          </p:txBody>
        </p:sp>
        <p:sp>
          <p:nvSpPr>
            <p:cNvPr id="1050309" name="Text Box 32"/>
            <p:cNvSpPr txBox="1">
              <a:spLocks noChangeArrowheads="1"/>
            </p:cNvSpPr>
            <p:nvPr/>
          </p:nvSpPr>
          <p:spPr bwMode="auto">
            <a:xfrm>
              <a:off x="7705725" y="4073525"/>
              <a:ext cx="817563"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a:t>Inventory</a:t>
              </a:r>
              <a:endParaRPr lang="en-US" altLang="zh-CN" sz="900"/>
            </a:p>
          </p:txBody>
        </p:sp>
        <p:sp>
          <p:nvSpPr>
            <p:cNvPr id="1050310" name="Text Box 33"/>
            <p:cNvSpPr txBox="1">
              <a:spLocks noChangeArrowheads="1"/>
            </p:cNvSpPr>
            <p:nvPr/>
          </p:nvSpPr>
          <p:spPr bwMode="auto">
            <a:xfrm>
              <a:off x="7537450" y="4202113"/>
              <a:ext cx="1293813" cy="198758"/>
            </a:xfrm>
            <a:prstGeom prst="rect">
              <a:avLst/>
            </a:prstGeom>
            <a:noFill/>
            <a:ln>
              <a:noFill/>
            </a:ln>
            <a:effectLst/>
          </p:spPr>
          <p:txBody>
            <a:bodyPr>
              <a:spAutoFit/>
            </a:bodyPr>
            <a:lstStyle/>
            <a:p>
              <a:pPr algn="ctr" eaLnBrk="1" hangingPunct="1">
                <a:buClr>
                  <a:srgbClr val="A3A3A3"/>
                </a:buClr>
                <a:buSzPct val="80000"/>
                <a:buFont typeface="Wingdings 3" panose="05040102010807070707" pitchFamily="18" charset="2"/>
                <a:buNone/>
              </a:pPr>
              <a:r>
                <a:rPr lang="en-US" altLang="zh-CN" sz="900" dirty="0"/>
                <a:t>FI/Purchase</a:t>
              </a:r>
              <a:endParaRPr lang="en-US" altLang="zh-CN" sz="900" dirty="0"/>
            </a:p>
          </p:txBody>
        </p:sp>
        <p:sp>
          <p:nvSpPr>
            <p:cNvPr id="1050311" name="AutoShape 34"/>
            <p:cNvSpPr>
              <a:spLocks noChangeArrowheads="1"/>
            </p:cNvSpPr>
            <p:nvPr/>
          </p:nvSpPr>
          <p:spPr bwMode="auto">
            <a:xfrm>
              <a:off x="7350125" y="5343525"/>
              <a:ext cx="1477963" cy="425450"/>
            </a:xfrm>
            <a:prstGeom prst="flowChartMagneticDisk">
              <a:avLst/>
            </a:prstGeom>
            <a:solidFill>
              <a:schemeClr val="bg1"/>
            </a:solidFill>
            <a:ln w="12700">
              <a:solidFill>
                <a:schemeClr val="tx1"/>
              </a:solidFill>
              <a:round/>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a:solidFill>
                    <a:srgbClr val="0000CC"/>
                  </a:solidFill>
                  <a:latin typeface="Times New Roman" panose="02020603050405020304" pitchFamily="18" charset="0"/>
                </a:rPr>
                <a:t>工厂</a:t>
              </a:r>
              <a:r>
                <a:rPr lang="en-US" altLang="zh-CN" sz="1400">
                  <a:solidFill>
                    <a:srgbClr val="0000CC"/>
                  </a:solidFill>
                  <a:latin typeface="Times New Roman" panose="02020603050405020304" pitchFamily="18" charset="0"/>
                </a:rPr>
                <a:t>3ERP</a:t>
              </a:r>
              <a:endParaRPr lang="en-US" altLang="zh-CN" sz="1400">
                <a:solidFill>
                  <a:srgbClr val="0000CC"/>
                </a:solidFill>
                <a:latin typeface="Times New Roman" panose="02020603050405020304" pitchFamily="18" charset="0"/>
              </a:endParaRPr>
            </a:p>
          </p:txBody>
        </p:sp>
        <p:sp>
          <p:nvSpPr>
            <p:cNvPr id="1050312" name="AutoShape 35"/>
            <p:cNvSpPr>
              <a:spLocks noChangeArrowheads="1"/>
            </p:cNvSpPr>
            <p:nvPr/>
          </p:nvSpPr>
          <p:spPr bwMode="auto">
            <a:xfrm>
              <a:off x="7329488" y="4676775"/>
              <a:ext cx="1489075" cy="425450"/>
            </a:xfrm>
            <a:prstGeom prst="flowChartMagneticDisk">
              <a:avLst/>
            </a:prstGeom>
            <a:solidFill>
              <a:schemeClr val="bg1"/>
            </a:solidFill>
            <a:ln w="12700">
              <a:solidFill>
                <a:schemeClr val="tx1"/>
              </a:solidFill>
              <a:round/>
            </a:ln>
            <a:effectLst>
              <a:prstShdw prst="shdw17" dist="17961" dir="2700000">
                <a:schemeClr val="tx1">
                  <a:gamma/>
                  <a:shade val="60000"/>
                  <a:invGamma/>
                </a:schemeClr>
              </a:prstShdw>
            </a:effectLst>
          </p:spPr>
          <p:txBody>
            <a:bodyPr wrap="none" lIns="182562" tIns="92075" rIns="182562" bIns="92075" anchor="ctr"/>
            <a:lstStyle/>
            <a:p>
              <a:pPr algn="ctr">
                <a:buFontTx/>
                <a:buChar char="•"/>
              </a:pPr>
              <a:r>
                <a:rPr lang="zh-CN" altLang="en-US" sz="1400">
                  <a:solidFill>
                    <a:srgbClr val="0000CC"/>
                  </a:solidFill>
                  <a:latin typeface="Times New Roman" panose="02020603050405020304" pitchFamily="18" charset="0"/>
                </a:rPr>
                <a:t>工厂</a:t>
              </a:r>
              <a:r>
                <a:rPr lang="en-US" altLang="zh-CN" sz="1400">
                  <a:solidFill>
                    <a:srgbClr val="0000CC"/>
                  </a:solidFill>
                  <a:latin typeface="Times New Roman" panose="02020603050405020304" pitchFamily="18" charset="0"/>
                </a:rPr>
                <a:t>2ERP</a:t>
              </a:r>
              <a:endParaRPr lang="en-US" altLang="zh-CN" sz="1400">
                <a:solidFill>
                  <a:srgbClr val="0000CC"/>
                </a:solidFill>
                <a:latin typeface="Times New Roman" panose="02020603050405020304" pitchFamily="18" charset="0"/>
              </a:endParaRPr>
            </a:p>
          </p:txBody>
        </p:sp>
      </p:grpSp>
      <p:grpSp>
        <p:nvGrpSpPr>
          <p:cNvPr id="271" name="Group 27"/>
          <p:cNvGrpSpPr/>
          <p:nvPr/>
        </p:nvGrpSpPr>
        <p:grpSpPr bwMode="auto">
          <a:xfrm>
            <a:off x="9504399" y="64794"/>
            <a:ext cx="1761802" cy="828256"/>
            <a:chOff x="864" y="1824"/>
            <a:chExt cx="3696" cy="1864"/>
          </a:xfrm>
        </p:grpSpPr>
        <p:sp>
          <p:nvSpPr>
            <p:cNvPr id="1050313"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314"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315"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316"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317"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18"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产品更改管理与其它相关业务应用平台的交互关系定义</a:t>
            </a:r>
            <a:endParaRPr lang="en-US" altLang="zh-CN" sz="2400" dirty="0">
              <a:solidFill>
                <a:schemeClr val="bg1"/>
              </a:solidFill>
            </a:endParaRPr>
          </a:p>
        </p:txBody>
      </p:sp>
      <p:grpSp>
        <p:nvGrpSpPr>
          <p:cNvPr id="273" name="组合 20"/>
          <p:cNvGrpSpPr/>
          <p:nvPr/>
        </p:nvGrpSpPr>
        <p:grpSpPr>
          <a:xfrm>
            <a:off x="152399" y="1523999"/>
            <a:ext cx="11515860" cy="4799527"/>
            <a:chOff x="152400" y="1524000"/>
            <a:chExt cx="8763000" cy="4648200"/>
          </a:xfrm>
        </p:grpSpPr>
        <p:sp>
          <p:nvSpPr>
            <p:cNvPr id="1050319" name="Oval 3"/>
            <p:cNvSpPr>
              <a:spLocks noChangeArrowheads="1"/>
            </p:cNvSpPr>
            <p:nvPr/>
          </p:nvSpPr>
          <p:spPr bwMode="auto">
            <a:xfrm>
              <a:off x="3048000" y="2971800"/>
              <a:ext cx="3429000" cy="1066800"/>
            </a:xfrm>
            <a:prstGeom prst="ellipse">
              <a:avLst/>
            </a:prstGeom>
            <a:solidFill>
              <a:srgbClr val="143B68"/>
            </a:solidFill>
            <a:ln w="38100" algn="ctr">
              <a:solidFill>
                <a:srgbClr val="143B68"/>
              </a:solidFill>
              <a:round/>
            </a:ln>
            <a:effectLst/>
          </p:spPr>
          <p:txBody>
            <a:bodyPr wrap="none" lIns="45720" rIns="45720" anchor="ctr"/>
            <a:lstStyle/>
            <a:p>
              <a:pPr algn="ctr"/>
              <a:r>
                <a:rPr lang="zh-CN" altLang="en-US" sz="2400" b="1">
                  <a:solidFill>
                    <a:schemeClr val="bg1"/>
                  </a:solidFill>
                  <a:latin typeface="+mn-ea"/>
                </a:rPr>
                <a:t>产品更改管理</a:t>
              </a:r>
              <a:endParaRPr lang="zh-CN" altLang="en-US" sz="2400" b="1">
                <a:solidFill>
                  <a:schemeClr val="bg1"/>
                </a:solidFill>
                <a:latin typeface="+mn-ea"/>
              </a:endParaRPr>
            </a:p>
          </p:txBody>
        </p:sp>
        <p:sp>
          <p:nvSpPr>
            <p:cNvPr id="1050320" name="Rectangle 4"/>
            <p:cNvSpPr>
              <a:spLocks noChangeArrowheads="1"/>
            </p:cNvSpPr>
            <p:nvPr/>
          </p:nvSpPr>
          <p:spPr bwMode="auto">
            <a:xfrm>
              <a:off x="457200" y="1524000"/>
              <a:ext cx="1905000" cy="990600"/>
            </a:xfrm>
            <a:prstGeom prst="rect">
              <a:avLst/>
            </a:prstGeom>
            <a:solidFill>
              <a:srgbClr val="143B68"/>
            </a:solidFill>
            <a:ln w="38100" algn="ctr">
              <a:solidFill>
                <a:srgbClr val="143B68"/>
              </a:solidFill>
              <a:miter lim="800000"/>
            </a:ln>
            <a:effectLst/>
          </p:spPr>
          <p:txBody>
            <a:bodyPr wrap="none" lIns="45720" rIns="45720" anchor="ctr"/>
            <a:lstStyle/>
            <a:p>
              <a:pPr algn="ctr"/>
              <a:r>
                <a:rPr lang="zh-CN" altLang="en-US" sz="2000" b="1">
                  <a:solidFill>
                    <a:schemeClr val="bg1"/>
                  </a:solidFill>
                  <a:latin typeface="+mn-ea"/>
                </a:rPr>
                <a:t>产品</a:t>
              </a:r>
              <a:r>
                <a:rPr lang="en-US" altLang="zh-CN" sz="2000" b="1">
                  <a:solidFill>
                    <a:schemeClr val="bg1"/>
                  </a:solidFill>
                  <a:latin typeface="+mn-ea"/>
                </a:rPr>
                <a:t>BOM</a:t>
              </a:r>
              <a:r>
                <a:rPr lang="zh-CN" altLang="en-US" sz="2000" b="1">
                  <a:solidFill>
                    <a:schemeClr val="bg1"/>
                  </a:solidFill>
                  <a:latin typeface="+mn-ea"/>
                </a:rPr>
                <a:t>管理</a:t>
              </a:r>
              <a:endParaRPr lang="zh-CN" altLang="en-US" sz="2000" b="1">
                <a:solidFill>
                  <a:schemeClr val="bg1"/>
                </a:solidFill>
                <a:latin typeface="+mn-ea"/>
              </a:endParaRPr>
            </a:p>
          </p:txBody>
        </p:sp>
        <p:sp>
          <p:nvSpPr>
            <p:cNvPr id="1050321" name="Rectangle 5"/>
            <p:cNvSpPr>
              <a:spLocks noChangeArrowheads="1"/>
            </p:cNvSpPr>
            <p:nvPr/>
          </p:nvSpPr>
          <p:spPr bwMode="auto">
            <a:xfrm>
              <a:off x="7010400" y="1524000"/>
              <a:ext cx="1905000" cy="990600"/>
            </a:xfrm>
            <a:prstGeom prst="rect">
              <a:avLst/>
            </a:prstGeom>
            <a:solidFill>
              <a:srgbClr val="143B68"/>
            </a:solidFill>
            <a:ln w="38100" algn="ctr">
              <a:solidFill>
                <a:srgbClr val="143B68"/>
              </a:solidFill>
              <a:miter lim="800000"/>
            </a:ln>
            <a:effectLst/>
          </p:spPr>
          <p:txBody>
            <a:bodyPr wrap="none" lIns="45720" rIns="45720" anchor="ctr"/>
            <a:lstStyle/>
            <a:p>
              <a:pPr algn="ctr"/>
              <a:r>
                <a:rPr lang="zh-CN" altLang="en-US" sz="2000" b="1">
                  <a:solidFill>
                    <a:schemeClr val="bg1"/>
                  </a:solidFill>
                  <a:latin typeface="+mn-ea"/>
                </a:rPr>
                <a:t>产品配置管理</a:t>
              </a:r>
              <a:endParaRPr lang="zh-CN" altLang="en-US" sz="2000" b="1">
                <a:solidFill>
                  <a:schemeClr val="bg1"/>
                </a:solidFill>
                <a:latin typeface="+mn-ea"/>
              </a:endParaRPr>
            </a:p>
          </p:txBody>
        </p:sp>
        <p:sp>
          <p:nvSpPr>
            <p:cNvPr id="1050322" name="Rectangle 6"/>
            <p:cNvSpPr>
              <a:spLocks noChangeArrowheads="1"/>
            </p:cNvSpPr>
            <p:nvPr/>
          </p:nvSpPr>
          <p:spPr bwMode="auto">
            <a:xfrm>
              <a:off x="4038600" y="5181600"/>
              <a:ext cx="1447800" cy="990600"/>
            </a:xfrm>
            <a:prstGeom prst="rect">
              <a:avLst/>
            </a:prstGeom>
            <a:solidFill>
              <a:srgbClr val="143B68"/>
            </a:solidFill>
            <a:ln w="38100" algn="ctr">
              <a:solidFill>
                <a:srgbClr val="143B68"/>
              </a:solidFill>
              <a:miter lim="800000"/>
            </a:ln>
            <a:effectLst/>
          </p:spPr>
          <p:txBody>
            <a:bodyPr wrap="none" lIns="45720" rIns="45720" anchor="ctr"/>
            <a:lstStyle/>
            <a:p>
              <a:pPr algn="ctr"/>
              <a:r>
                <a:rPr lang="en-US" altLang="zh-CN" sz="2000" b="1">
                  <a:solidFill>
                    <a:schemeClr val="bg1"/>
                  </a:solidFill>
                  <a:latin typeface="+mn-ea"/>
                </a:rPr>
                <a:t>PDM</a:t>
              </a:r>
              <a:endParaRPr lang="en-US" altLang="zh-CN" sz="2000" b="1">
                <a:solidFill>
                  <a:schemeClr val="bg1"/>
                </a:solidFill>
                <a:latin typeface="+mn-ea"/>
              </a:endParaRPr>
            </a:p>
          </p:txBody>
        </p:sp>
        <p:cxnSp>
          <p:nvCxnSpPr>
            <p:cNvPr id="3145821" name="AutoShape 7"/>
            <p:cNvCxnSpPr>
              <a:cxnSpLocks noChangeShapeType="1"/>
              <a:stCxn id="1050320" idx="3"/>
              <a:endCxn id="1050319" idx="0"/>
            </p:cNvCxnSpPr>
            <p:nvPr/>
          </p:nvCxnSpPr>
          <p:spPr bwMode="auto">
            <a:xfrm>
              <a:off x="2381250" y="2019300"/>
              <a:ext cx="2381250" cy="933450"/>
            </a:xfrm>
            <a:prstGeom prst="bentConnector2">
              <a:avLst/>
            </a:prstGeom>
            <a:noFill/>
            <a:ln w="38100">
              <a:solidFill>
                <a:schemeClr val="accent1"/>
              </a:solidFill>
              <a:prstDash val="dash"/>
              <a:miter lim="800000"/>
              <a:tailEnd type="triangle" w="med" len="med"/>
            </a:ln>
            <a:effectLst/>
          </p:spPr>
        </p:cxnSp>
        <p:cxnSp>
          <p:nvCxnSpPr>
            <p:cNvPr id="3145822" name="AutoShape 8"/>
            <p:cNvCxnSpPr>
              <a:cxnSpLocks noChangeShapeType="1"/>
              <a:stCxn id="1050321" idx="1"/>
              <a:endCxn id="1050319" idx="0"/>
            </p:cNvCxnSpPr>
            <p:nvPr/>
          </p:nvCxnSpPr>
          <p:spPr bwMode="auto">
            <a:xfrm rot="10800000" flipV="1">
              <a:off x="4762500" y="2019300"/>
              <a:ext cx="2228850" cy="933450"/>
            </a:xfrm>
            <a:prstGeom prst="bentConnector2">
              <a:avLst/>
            </a:prstGeom>
            <a:noFill/>
            <a:ln w="38100">
              <a:solidFill>
                <a:schemeClr val="accent1"/>
              </a:solidFill>
              <a:prstDash val="dash"/>
              <a:miter lim="800000"/>
              <a:tailEnd type="triangle" w="med" len="med"/>
            </a:ln>
            <a:effectLst/>
          </p:spPr>
        </p:cxnSp>
        <p:cxnSp>
          <p:nvCxnSpPr>
            <p:cNvPr id="3145823" name="AutoShape 9"/>
            <p:cNvCxnSpPr>
              <a:cxnSpLocks noChangeShapeType="1"/>
              <a:stCxn id="1050319" idx="4"/>
              <a:endCxn id="1050322" idx="0"/>
            </p:cNvCxnSpPr>
            <p:nvPr/>
          </p:nvCxnSpPr>
          <p:spPr bwMode="auto">
            <a:xfrm rot="5400000">
              <a:off x="4210050" y="4610100"/>
              <a:ext cx="1104900" cy="0"/>
            </a:xfrm>
            <a:prstGeom prst="straightConnector1">
              <a:avLst/>
            </a:prstGeom>
            <a:noFill/>
            <a:ln w="38100">
              <a:solidFill>
                <a:schemeClr val="tx1"/>
              </a:solidFill>
              <a:round/>
              <a:tailEnd type="triangle" w="med" len="med"/>
            </a:ln>
            <a:effectLst/>
          </p:spPr>
        </p:cxnSp>
        <p:cxnSp>
          <p:nvCxnSpPr>
            <p:cNvPr id="3145824" name="AutoShape 10"/>
            <p:cNvCxnSpPr>
              <a:cxnSpLocks noChangeShapeType="1"/>
              <a:stCxn id="1050319" idx="2"/>
              <a:endCxn id="1050320" idx="2"/>
            </p:cNvCxnSpPr>
            <p:nvPr/>
          </p:nvCxnSpPr>
          <p:spPr bwMode="auto">
            <a:xfrm rot="10800000">
              <a:off x="1409700" y="2533650"/>
              <a:ext cx="1619250" cy="971550"/>
            </a:xfrm>
            <a:prstGeom prst="bentConnector2">
              <a:avLst/>
            </a:prstGeom>
            <a:noFill/>
            <a:ln w="38100">
              <a:solidFill>
                <a:schemeClr val="tx1"/>
              </a:solidFill>
              <a:miter lim="800000"/>
              <a:tailEnd type="triangle" w="med" len="med"/>
            </a:ln>
            <a:effectLst/>
          </p:spPr>
        </p:cxnSp>
        <p:cxnSp>
          <p:nvCxnSpPr>
            <p:cNvPr id="3145825" name="AutoShape 11"/>
            <p:cNvCxnSpPr>
              <a:cxnSpLocks noChangeShapeType="1"/>
              <a:stCxn id="1050319" idx="6"/>
              <a:endCxn id="1050321" idx="2"/>
            </p:cNvCxnSpPr>
            <p:nvPr/>
          </p:nvCxnSpPr>
          <p:spPr bwMode="auto">
            <a:xfrm flipV="1">
              <a:off x="6496050" y="2533650"/>
              <a:ext cx="1466850" cy="971550"/>
            </a:xfrm>
            <a:prstGeom prst="bentConnector2">
              <a:avLst/>
            </a:prstGeom>
            <a:noFill/>
            <a:ln w="38100">
              <a:solidFill>
                <a:schemeClr val="tx1"/>
              </a:solidFill>
              <a:miter lim="800000"/>
              <a:tailEnd type="triangle" w="med" len="med"/>
            </a:ln>
            <a:effectLst/>
          </p:spPr>
        </p:cxnSp>
        <p:sp>
          <p:nvSpPr>
            <p:cNvPr id="1050323" name="Rectangle 73"/>
            <p:cNvSpPr>
              <a:spLocks noChangeArrowheads="1"/>
            </p:cNvSpPr>
            <p:nvPr/>
          </p:nvSpPr>
          <p:spPr bwMode="auto">
            <a:xfrm>
              <a:off x="6477000" y="38100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600">
                  <a:latin typeface="微软雅黑 Light" panose="020B0502040204020203" pitchFamily="34" charset="-122"/>
                  <a:ea typeface="微软雅黑 Light" panose="020B0502040204020203" pitchFamily="34" charset="-122"/>
                </a:rPr>
                <a:t>在创建、审核产品更改请求时，需要访问</a:t>
              </a:r>
              <a:r>
                <a:rPr lang="en-US" altLang="zh-CN" sz="1600">
                  <a:latin typeface="微软雅黑 Light" panose="020B0502040204020203" pitchFamily="34" charset="-122"/>
                  <a:ea typeface="微软雅黑 Light" panose="020B0502040204020203" pitchFamily="34" charset="-122"/>
                </a:rPr>
                <a:t>PDM</a:t>
              </a:r>
              <a:r>
                <a:rPr lang="zh-CN" altLang="en-US" sz="1600">
                  <a:latin typeface="微软雅黑 Light" panose="020B0502040204020203" pitchFamily="34" charset="-122"/>
                  <a:ea typeface="微软雅黑 Light" panose="020B0502040204020203" pitchFamily="34" charset="-122"/>
                </a:rPr>
                <a:t>系统、产品</a:t>
              </a:r>
              <a:r>
                <a:rPr lang="en-US" altLang="zh-CN" sz="1600">
                  <a:latin typeface="微软雅黑 Light" panose="020B0502040204020203" pitchFamily="34" charset="-122"/>
                  <a:ea typeface="微软雅黑 Light" panose="020B0502040204020203" pitchFamily="34" charset="-122"/>
                </a:rPr>
                <a:t>BOM</a:t>
              </a:r>
              <a:r>
                <a:rPr lang="zh-CN" altLang="en-US" sz="1600">
                  <a:latin typeface="微软雅黑 Light" panose="020B0502040204020203" pitchFamily="34" charset="-122"/>
                  <a:ea typeface="微软雅黑 Light" panose="020B0502040204020203" pitchFamily="34" charset="-122"/>
                </a:rPr>
                <a:t>管理平台以及产品配置管理平台的产品数据作为更改前与更改后的产品数据的状态的信息来源，以及判断、分析更改可行性以及影响范围的参考</a:t>
              </a:r>
              <a:endParaRPr lang="zh-CN" altLang="en-US" sz="1600">
                <a:latin typeface="微软雅黑 Light" panose="020B0502040204020203" pitchFamily="34" charset="-122"/>
                <a:ea typeface="微软雅黑 Light" panose="020B0502040204020203" pitchFamily="34" charset="-122"/>
              </a:endParaRPr>
            </a:p>
          </p:txBody>
        </p:sp>
        <p:cxnSp>
          <p:nvCxnSpPr>
            <p:cNvPr id="3145826" name="AutoShape 13"/>
            <p:cNvCxnSpPr>
              <a:cxnSpLocks noChangeShapeType="1"/>
              <a:stCxn id="1050322" idx="3"/>
              <a:endCxn id="1050319" idx="5"/>
            </p:cNvCxnSpPr>
            <p:nvPr/>
          </p:nvCxnSpPr>
          <p:spPr bwMode="auto">
            <a:xfrm flipV="1">
              <a:off x="5505450" y="3902075"/>
              <a:ext cx="469900" cy="1774825"/>
            </a:xfrm>
            <a:prstGeom prst="bentConnector2">
              <a:avLst/>
            </a:prstGeom>
            <a:noFill/>
            <a:ln w="38100">
              <a:solidFill>
                <a:schemeClr val="accent1"/>
              </a:solidFill>
              <a:prstDash val="dash"/>
              <a:miter lim="800000"/>
              <a:tailEnd type="triangle" w="med" len="med"/>
            </a:ln>
            <a:effectLst/>
          </p:spPr>
        </p:cxnSp>
        <p:sp>
          <p:nvSpPr>
            <p:cNvPr id="1050324" name="Rectangle 73"/>
            <p:cNvSpPr>
              <a:spLocks noChangeArrowheads="1"/>
            </p:cNvSpPr>
            <p:nvPr/>
          </p:nvSpPr>
          <p:spPr bwMode="auto">
            <a:xfrm>
              <a:off x="152400" y="3581400"/>
              <a:ext cx="2133600" cy="558800"/>
            </a:xfrm>
            <a:prstGeom prst="rect">
              <a:avLst/>
            </a:prstGeom>
            <a:noFill/>
            <a:ln>
              <a:noFill/>
            </a:ln>
          </p:spPr>
          <p:txBody>
            <a:bodyPr lIns="45720" rIns="45720"/>
            <a:lstStyle>
              <a:lvl1pPr marL="342900" indent="-342900"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Clr>
                  <a:schemeClr val="accent1"/>
                </a:buClr>
                <a:buFont typeface="Wingdings" panose="05000000000000000000" pitchFamily="2" charset="2"/>
                <a:buChar char="§"/>
              </a:pPr>
              <a:r>
                <a:rPr lang="zh-CN" altLang="en-US" sz="1600">
                  <a:latin typeface="微软雅黑 Light" panose="020B0502040204020203" pitchFamily="34" charset="-122"/>
                  <a:ea typeface="微软雅黑 Light" panose="020B0502040204020203" pitchFamily="34" charset="-122"/>
                </a:rPr>
                <a:t>将通过审核的产品更改请求发送到</a:t>
              </a:r>
              <a:r>
                <a:rPr lang="en-US" altLang="zh-CN" sz="1600">
                  <a:latin typeface="微软雅黑 Light" panose="020B0502040204020203" pitchFamily="34" charset="-122"/>
                  <a:ea typeface="微软雅黑 Light" panose="020B0502040204020203" pitchFamily="34" charset="-122"/>
                </a:rPr>
                <a:t>PDM</a:t>
              </a:r>
              <a:r>
                <a:rPr lang="zh-CN" altLang="en-US" sz="1600">
                  <a:latin typeface="微软雅黑 Light" panose="020B0502040204020203" pitchFamily="34" charset="-122"/>
                  <a:ea typeface="微软雅黑 Light" panose="020B0502040204020203" pitchFamily="34" charset="-122"/>
                </a:rPr>
                <a:t>、产品</a:t>
              </a:r>
              <a:r>
                <a:rPr lang="en-US" altLang="zh-CN" sz="1600">
                  <a:latin typeface="微软雅黑 Light" panose="020B0502040204020203" pitchFamily="34" charset="-122"/>
                  <a:ea typeface="微软雅黑 Light" panose="020B0502040204020203" pitchFamily="34" charset="-122"/>
                </a:rPr>
                <a:t>BOM</a:t>
              </a:r>
              <a:r>
                <a:rPr lang="zh-CN" altLang="en-US" sz="1600">
                  <a:latin typeface="微软雅黑 Light" panose="020B0502040204020203" pitchFamily="34" charset="-122"/>
                  <a:ea typeface="微软雅黑 Light" panose="020B0502040204020203" pitchFamily="34" charset="-122"/>
                </a:rPr>
                <a:t>管理平台以及产品配置管理平台，作为该系统内部执行相关更改过程的触发依据</a:t>
              </a:r>
              <a:endParaRPr lang="zh-CN" altLang="en-US" sz="1600">
                <a:latin typeface="微软雅黑 Light" panose="020B0502040204020203" pitchFamily="34" charset="-122"/>
                <a:ea typeface="微软雅黑 Light" panose="020B0502040204020203" pitchFamily="34" charset="-122"/>
              </a:endParaRPr>
            </a:p>
          </p:txBody>
        </p:sp>
      </p:grpSp>
      <p:grpSp>
        <p:nvGrpSpPr>
          <p:cNvPr id="274" name="Group 27"/>
          <p:cNvGrpSpPr/>
          <p:nvPr/>
        </p:nvGrpSpPr>
        <p:grpSpPr bwMode="auto">
          <a:xfrm>
            <a:off x="9504399" y="64794"/>
            <a:ext cx="1761802" cy="828256"/>
            <a:chOff x="864" y="1824"/>
            <a:chExt cx="3696" cy="1864"/>
          </a:xfrm>
        </p:grpSpPr>
        <p:sp>
          <p:nvSpPr>
            <p:cNvPr id="105032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326"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327"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328"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329"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30" name="标题 1"/>
          <p:cNvSpPr>
            <a:spLocks noGrp="1"/>
          </p:cNvSpPr>
          <p:nvPr>
            <p:ph type="title" idx="4294967295"/>
          </p:nvPr>
        </p:nvSpPr>
        <p:spPr>
          <a:xfrm>
            <a:off x="0" y="177237"/>
            <a:ext cx="962695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未来XX公司产品更改管理平台分为</a:t>
            </a:r>
            <a:r>
              <a:rPr lang="en-US" altLang="zh-CN" sz="2400" dirty="0">
                <a:solidFill>
                  <a:schemeClr val="bg1"/>
                </a:solidFill>
              </a:rPr>
              <a:t>3</a:t>
            </a:r>
            <a:r>
              <a:rPr lang="zh-CN" altLang="en-US" sz="2400" dirty="0">
                <a:solidFill>
                  <a:schemeClr val="bg1"/>
                </a:solidFill>
              </a:rPr>
              <a:t>个业务功能组，共</a:t>
            </a:r>
            <a:r>
              <a:rPr lang="en-US" altLang="zh-CN" sz="2400" dirty="0">
                <a:solidFill>
                  <a:schemeClr val="bg1"/>
                </a:solidFill>
              </a:rPr>
              <a:t>7</a:t>
            </a:r>
            <a:r>
              <a:rPr lang="zh-CN" altLang="en-US" sz="2400" dirty="0">
                <a:solidFill>
                  <a:schemeClr val="bg1"/>
                </a:solidFill>
              </a:rPr>
              <a:t>个应用功能块</a:t>
            </a:r>
            <a:endParaRPr lang="en-US" altLang="zh-CN" sz="2400" dirty="0">
              <a:solidFill>
                <a:schemeClr val="bg1"/>
              </a:solidFill>
            </a:endParaRPr>
          </a:p>
        </p:txBody>
      </p:sp>
      <p:grpSp>
        <p:nvGrpSpPr>
          <p:cNvPr id="276" name="组合 45"/>
          <p:cNvGrpSpPr/>
          <p:nvPr/>
        </p:nvGrpSpPr>
        <p:grpSpPr>
          <a:xfrm>
            <a:off x="300506" y="1127975"/>
            <a:ext cx="11490101" cy="5552788"/>
            <a:chOff x="152400" y="1752600"/>
            <a:chExt cx="8915400" cy="4191000"/>
          </a:xfrm>
        </p:grpSpPr>
        <p:sp>
          <p:nvSpPr>
            <p:cNvPr id="1050331" name="AutoShape 3"/>
            <p:cNvSpPr>
              <a:spLocks noChangeArrowheads="1"/>
            </p:cNvSpPr>
            <p:nvPr/>
          </p:nvSpPr>
          <p:spPr bwMode="auto">
            <a:xfrm>
              <a:off x="1828800" y="1752600"/>
              <a:ext cx="5791200" cy="4191000"/>
            </a:xfrm>
            <a:prstGeom prst="roundRect">
              <a:avLst>
                <a:gd name="adj" fmla="val 5778"/>
              </a:avLst>
            </a:prstGeom>
            <a:solidFill>
              <a:srgbClr val="EAEAEA">
                <a:alpha val="95000"/>
              </a:srgbClr>
            </a:solidFill>
            <a:ln>
              <a:noFill/>
            </a:ln>
            <a:effectLst/>
          </p:spPr>
          <p:txBody>
            <a:bodyPr wrap="none" lIns="45720" rIns="45720" anchor="ctr"/>
            <a:lstStyle/>
            <a:p>
              <a:pPr algn="ctr"/>
              <a:endParaRPr lang="zh-CN" altLang="zh-CN" sz="2400">
                <a:latin typeface="+mn-ea"/>
              </a:endParaRPr>
            </a:p>
          </p:txBody>
        </p:sp>
        <p:sp>
          <p:nvSpPr>
            <p:cNvPr id="1050332" name="Rectangle 4"/>
            <p:cNvSpPr>
              <a:spLocks noChangeArrowheads="1"/>
            </p:cNvSpPr>
            <p:nvPr/>
          </p:nvSpPr>
          <p:spPr bwMode="auto">
            <a:xfrm>
              <a:off x="2070100" y="2171700"/>
              <a:ext cx="1625600" cy="3163888"/>
            </a:xfrm>
            <a:prstGeom prst="rect">
              <a:avLst/>
            </a:prstGeom>
            <a:solidFill>
              <a:schemeClr val="accent5">
                <a:lumMod val="75000"/>
              </a:schemeClr>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2000" b="1">
                <a:latin typeface="+mn-ea"/>
                <a:ea typeface="+mn-ea"/>
              </a:endParaRPr>
            </a:p>
          </p:txBody>
        </p:sp>
        <p:sp>
          <p:nvSpPr>
            <p:cNvPr id="1050333" name="Text Box 10"/>
            <p:cNvSpPr txBox="1">
              <a:spLocks noChangeArrowheads="1"/>
            </p:cNvSpPr>
            <p:nvPr/>
          </p:nvSpPr>
          <p:spPr bwMode="auto">
            <a:xfrm>
              <a:off x="2413000" y="2252663"/>
              <a:ext cx="990600" cy="345075"/>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a:solidFill>
                    <a:schemeClr val="bg1"/>
                  </a:solidFill>
                  <a:latin typeface="+mn-ea"/>
                  <a:ea typeface="+mn-ea"/>
                </a:rPr>
                <a:t>更改对象</a:t>
              </a:r>
              <a:endParaRPr lang="zh-CN" altLang="en-US" b="1">
                <a:solidFill>
                  <a:schemeClr val="bg1"/>
                </a:solidFill>
                <a:latin typeface="+mn-ea"/>
                <a:ea typeface="+mn-ea"/>
              </a:endParaRPr>
            </a:p>
          </p:txBody>
        </p:sp>
        <p:sp>
          <p:nvSpPr>
            <p:cNvPr id="1050334" name="Rectangle 4"/>
            <p:cNvSpPr>
              <a:spLocks noChangeArrowheads="1"/>
            </p:cNvSpPr>
            <p:nvPr/>
          </p:nvSpPr>
          <p:spPr bwMode="auto">
            <a:xfrm>
              <a:off x="3886200" y="2184400"/>
              <a:ext cx="1714500" cy="3149600"/>
            </a:xfrm>
            <a:prstGeom prst="rect">
              <a:avLst/>
            </a:prstGeom>
            <a:solidFill>
              <a:schemeClr val="accent5">
                <a:lumMod val="75000"/>
              </a:schemeClr>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2000" b="1">
                <a:latin typeface="+mn-ea"/>
                <a:ea typeface="+mn-ea"/>
              </a:endParaRPr>
            </a:p>
          </p:txBody>
        </p:sp>
        <p:sp>
          <p:nvSpPr>
            <p:cNvPr id="1050335" name="Text Box 5"/>
            <p:cNvSpPr txBox="1">
              <a:spLocks noChangeArrowheads="1"/>
            </p:cNvSpPr>
            <p:nvPr/>
          </p:nvSpPr>
          <p:spPr bwMode="auto">
            <a:xfrm>
              <a:off x="2362200" y="2667000"/>
              <a:ext cx="1184275" cy="5699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mn-ea"/>
                  <a:ea typeface="+mn-ea"/>
                </a:rPr>
                <a:t>更改对象管理</a:t>
              </a:r>
              <a:endParaRPr lang="zh-CN" altLang="en-US" sz="1600">
                <a:latin typeface="+mn-ea"/>
                <a:ea typeface="+mn-ea"/>
              </a:endParaRPr>
            </a:p>
          </p:txBody>
        </p:sp>
        <p:sp>
          <p:nvSpPr>
            <p:cNvPr id="1050336" name="Text Box 8"/>
            <p:cNvSpPr txBox="1">
              <a:spLocks noChangeArrowheads="1"/>
            </p:cNvSpPr>
            <p:nvPr/>
          </p:nvSpPr>
          <p:spPr bwMode="auto">
            <a:xfrm>
              <a:off x="2362200" y="4489450"/>
              <a:ext cx="1169988"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mn-ea"/>
                  <a:ea typeface="+mn-ea"/>
                </a:rPr>
                <a:t>以更改对象为核心管理更改相关内容</a:t>
              </a:r>
              <a:endParaRPr lang="zh-CN" altLang="en-US" sz="1600">
                <a:latin typeface="+mn-ea"/>
                <a:ea typeface="+mn-ea"/>
              </a:endParaRPr>
            </a:p>
          </p:txBody>
        </p:sp>
        <p:sp>
          <p:nvSpPr>
            <p:cNvPr id="1050337" name="Text Box 9"/>
            <p:cNvSpPr txBox="1">
              <a:spLocks noChangeArrowheads="1"/>
            </p:cNvSpPr>
            <p:nvPr/>
          </p:nvSpPr>
          <p:spPr bwMode="auto">
            <a:xfrm>
              <a:off x="4191000" y="266700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mn-ea"/>
                  <a:ea typeface="+mn-ea"/>
                </a:rPr>
                <a:t>流程流转</a:t>
              </a:r>
              <a:endParaRPr lang="zh-CN" altLang="en-US" sz="1600">
                <a:latin typeface="+mn-ea"/>
                <a:ea typeface="+mn-ea"/>
              </a:endParaRPr>
            </a:p>
          </p:txBody>
        </p:sp>
        <p:sp>
          <p:nvSpPr>
            <p:cNvPr id="1050338" name="Text Box 10"/>
            <p:cNvSpPr txBox="1">
              <a:spLocks noChangeArrowheads="1"/>
            </p:cNvSpPr>
            <p:nvPr/>
          </p:nvSpPr>
          <p:spPr bwMode="auto">
            <a:xfrm>
              <a:off x="4268788" y="2244725"/>
              <a:ext cx="1038225" cy="34507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a:solidFill>
                    <a:schemeClr val="bg1"/>
                  </a:solidFill>
                  <a:latin typeface="+mn-ea"/>
                  <a:ea typeface="+mn-ea"/>
                </a:rPr>
                <a:t>流程管理</a:t>
              </a:r>
              <a:endParaRPr lang="zh-CN" altLang="en-US" b="1">
                <a:solidFill>
                  <a:schemeClr val="bg1"/>
                </a:solidFill>
                <a:latin typeface="+mn-ea"/>
                <a:ea typeface="+mn-ea"/>
              </a:endParaRPr>
            </a:p>
          </p:txBody>
        </p:sp>
        <p:sp>
          <p:nvSpPr>
            <p:cNvPr id="1050339" name="Rectangle 18"/>
            <p:cNvSpPr>
              <a:spLocks noChangeArrowheads="1"/>
            </p:cNvSpPr>
            <p:nvPr/>
          </p:nvSpPr>
          <p:spPr bwMode="auto">
            <a:xfrm>
              <a:off x="5713413" y="2197100"/>
              <a:ext cx="1639887" cy="3163888"/>
            </a:xfrm>
            <a:prstGeom prst="rect">
              <a:avLst/>
            </a:prstGeom>
            <a:solidFill>
              <a:schemeClr val="accent5">
                <a:lumMod val="75000"/>
              </a:schemeClr>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2000" b="1">
                <a:latin typeface="+mn-ea"/>
                <a:ea typeface="+mn-ea"/>
              </a:endParaRPr>
            </a:p>
          </p:txBody>
        </p:sp>
        <p:sp>
          <p:nvSpPr>
            <p:cNvPr id="1050340" name="Text Box 19"/>
            <p:cNvSpPr txBox="1">
              <a:spLocks noChangeArrowheads="1"/>
            </p:cNvSpPr>
            <p:nvPr/>
          </p:nvSpPr>
          <p:spPr bwMode="auto">
            <a:xfrm>
              <a:off x="5867400" y="2692400"/>
              <a:ext cx="1184275" cy="5699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mn-ea"/>
                  <a:ea typeface="+mn-ea"/>
                </a:rPr>
                <a:t>用户管理</a:t>
              </a:r>
              <a:endParaRPr lang="zh-CN" altLang="en-US" sz="1600">
                <a:latin typeface="+mn-ea"/>
                <a:ea typeface="+mn-ea"/>
              </a:endParaRPr>
            </a:p>
          </p:txBody>
        </p:sp>
        <p:sp>
          <p:nvSpPr>
            <p:cNvPr id="1050341" name="Text Box 20"/>
            <p:cNvSpPr txBox="1">
              <a:spLocks noChangeArrowheads="1"/>
            </p:cNvSpPr>
            <p:nvPr/>
          </p:nvSpPr>
          <p:spPr bwMode="auto">
            <a:xfrm>
              <a:off x="5875338" y="4565650"/>
              <a:ext cx="1169987"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mn-ea"/>
                  <a:ea typeface="+mn-ea"/>
                </a:rPr>
                <a:t>系统接口</a:t>
              </a:r>
              <a:endParaRPr lang="zh-CN" altLang="en-US" sz="1600">
                <a:latin typeface="+mn-ea"/>
                <a:ea typeface="+mn-ea"/>
              </a:endParaRPr>
            </a:p>
          </p:txBody>
        </p:sp>
        <p:sp>
          <p:nvSpPr>
            <p:cNvPr id="1050342" name="Text Box 22"/>
            <p:cNvSpPr txBox="1">
              <a:spLocks noChangeArrowheads="1"/>
            </p:cNvSpPr>
            <p:nvPr/>
          </p:nvSpPr>
          <p:spPr bwMode="auto">
            <a:xfrm>
              <a:off x="3962400" y="1828800"/>
              <a:ext cx="1676400" cy="34507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a:latin typeface="+mn-ea"/>
                  <a:ea typeface="+mn-ea"/>
                </a:rPr>
                <a:t>产品更改管理平台</a:t>
              </a:r>
              <a:endParaRPr lang="zh-CN" altLang="en-US" b="1">
                <a:latin typeface="+mn-ea"/>
                <a:ea typeface="+mn-ea"/>
              </a:endParaRPr>
            </a:p>
          </p:txBody>
        </p:sp>
        <p:sp>
          <p:nvSpPr>
            <p:cNvPr id="1050343" name="Text Box 10"/>
            <p:cNvSpPr txBox="1">
              <a:spLocks noChangeArrowheads="1"/>
            </p:cNvSpPr>
            <p:nvPr/>
          </p:nvSpPr>
          <p:spPr bwMode="auto">
            <a:xfrm>
              <a:off x="6086475" y="2247900"/>
              <a:ext cx="1038225" cy="34507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a:solidFill>
                    <a:schemeClr val="bg1"/>
                  </a:solidFill>
                  <a:latin typeface="+mn-ea"/>
                  <a:ea typeface="+mn-ea"/>
                </a:rPr>
                <a:t>基础应用</a:t>
              </a:r>
              <a:endParaRPr lang="zh-CN" altLang="en-US" b="1">
                <a:solidFill>
                  <a:schemeClr val="bg1"/>
                </a:solidFill>
                <a:latin typeface="+mn-ea"/>
                <a:ea typeface="+mn-ea"/>
              </a:endParaRPr>
            </a:p>
          </p:txBody>
        </p:sp>
        <p:sp>
          <p:nvSpPr>
            <p:cNvPr id="1050344" name="Text Box 21"/>
            <p:cNvSpPr txBox="1">
              <a:spLocks noChangeArrowheads="1"/>
            </p:cNvSpPr>
            <p:nvPr/>
          </p:nvSpPr>
          <p:spPr bwMode="auto">
            <a:xfrm>
              <a:off x="4191000" y="365125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mn-ea"/>
                  <a:ea typeface="+mn-ea"/>
                </a:rPr>
                <a:t>有效期管理</a:t>
              </a:r>
              <a:endParaRPr lang="zh-CN" altLang="en-US" sz="1600">
                <a:latin typeface="+mn-ea"/>
                <a:ea typeface="+mn-ea"/>
              </a:endParaRPr>
            </a:p>
          </p:txBody>
        </p:sp>
        <p:sp>
          <p:nvSpPr>
            <p:cNvPr id="1050345" name="Text Box 21"/>
            <p:cNvSpPr txBox="1">
              <a:spLocks noChangeArrowheads="1"/>
            </p:cNvSpPr>
            <p:nvPr/>
          </p:nvSpPr>
          <p:spPr bwMode="auto">
            <a:xfrm>
              <a:off x="4191000" y="4565650"/>
              <a:ext cx="1184275" cy="5397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a:latin typeface="+mn-ea"/>
                  <a:ea typeface="+mn-ea"/>
                </a:rPr>
                <a:t>附加功能</a:t>
              </a:r>
              <a:endParaRPr lang="zh-CN" altLang="en-US" sz="1600">
                <a:latin typeface="+mn-ea"/>
                <a:ea typeface="+mn-ea"/>
              </a:endParaRPr>
            </a:p>
          </p:txBody>
        </p:sp>
        <p:sp>
          <p:nvSpPr>
            <p:cNvPr id="1050346" name="Rectangle 18"/>
            <p:cNvSpPr>
              <a:spLocks noChangeArrowheads="1"/>
            </p:cNvSpPr>
            <p:nvPr/>
          </p:nvSpPr>
          <p:spPr bwMode="auto">
            <a:xfrm>
              <a:off x="2057400" y="5410200"/>
              <a:ext cx="5300663" cy="298449"/>
            </a:xfrm>
            <a:prstGeom prst="rect">
              <a:avLst/>
            </a:prstGeom>
            <a:solidFill>
              <a:schemeClr val="tx2"/>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2000" b="1">
                <a:latin typeface="+mn-ea"/>
                <a:ea typeface="+mn-ea"/>
              </a:endParaRPr>
            </a:p>
          </p:txBody>
        </p:sp>
        <p:sp>
          <p:nvSpPr>
            <p:cNvPr id="1050347" name="Text Box 28"/>
            <p:cNvSpPr txBox="1">
              <a:spLocks noChangeArrowheads="1"/>
            </p:cNvSpPr>
            <p:nvPr/>
          </p:nvSpPr>
          <p:spPr bwMode="auto">
            <a:xfrm>
              <a:off x="4114800" y="5434500"/>
              <a:ext cx="1298575" cy="310567"/>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dirty="0">
                  <a:solidFill>
                    <a:schemeClr val="bg1"/>
                  </a:solidFill>
                  <a:latin typeface="+mn-ea"/>
                  <a:ea typeface="+mn-ea"/>
                </a:rPr>
                <a:t>工作流引擎</a:t>
              </a:r>
              <a:endParaRPr lang="zh-CN" altLang="en-US" sz="1600" b="1" dirty="0">
                <a:solidFill>
                  <a:schemeClr val="bg1"/>
                </a:solidFill>
                <a:latin typeface="+mn-ea"/>
                <a:ea typeface="+mn-ea"/>
              </a:endParaRPr>
            </a:p>
          </p:txBody>
        </p:sp>
        <p:sp>
          <p:nvSpPr>
            <p:cNvPr id="1050348" name="AutoShape 28"/>
            <p:cNvSpPr>
              <a:spLocks noChangeArrowheads="1"/>
            </p:cNvSpPr>
            <p:nvPr/>
          </p:nvSpPr>
          <p:spPr bwMode="auto">
            <a:xfrm>
              <a:off x="152400" y="2133600"/>
              <a:ext cx="1219200" cy="28956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zh-CN" sz="2400">
                <a:latin typeface="+mn-ea"/>
              </a:endParaRPr>
            </a:p>
          </p:txBody>
        </p:sp>
        <p:sp>
          <p:nvSpPr>
            <p:cNvPr id="1050349" name="AutoShape 29"/>
            <p:cNvSpPr>
              <a:spLocks noChangeArrowheads="1"/>
            </p:cNvSpPr>
            <p:nvPr/>
          </p:nvSpPr>
          <p:spPr bwMode="auto">
            <a:xfrm>
              <a:off x="279400" y="2955925"/>
              <a:ext cx="914400" cy="381000"/>
            </a:xfrm>
            <a:prstGeom prst="roundRect">
              <a:avLst>
                <a:gd name="adj" fmla="val 16667"/>
              </a:avLst>
            </a:prstGeom>
            <a:solidFill>
              <a:srgbClr val="C00000"/>
            </a:solidFill>
            <a:ln>
              <a:noFill/>
            </a:ln>
            <a:effectLst/>
          </p:spPr>
          <p:txBody>
            <a:bodyPr wrap="none" anchor="ctr"/>
            <a:lstStyle/>
            <a:p>
              <a:pPr algn="ctr" eaLnBrk="1" hangingPunct="1"/>
              <a:r>
                <a:rPr lang="en-US" altLang="zh-CN" sz="1100" b="1">
                  <a:solidFill>
                    <a:schemeClr val="bg1"/>
                  </a:solidFill>
                  <a:latin typeface="+mn-ea"/>
                </a:rPr>
                <a:t>PDM</a:t>
              </a:r>
              <a:endParaRPr lang="en-US" altLang="zh-CN" sz="1100" b="1">
                <a:solidFill>
                  <a:schemeClr val="bg1"/>
                </a:solidFill>
                <a:latin typeface="+mn-ea"/>
              </a:endParaRPr>
            </a:p>
          </p:txBody>
        </p:sp>
        <p:sp>
          <p:nvSpPr>
            <p:cNvPr id="1050350" name="Text Box 30"/>
            <p:cNvSpPr txBox="1">
              <a:spLocks noChangeArrowheads="1"/>
            </p:cNvSpPr>
            <p:nvPr/>
          </p:nvSpPr>
          <p:spPr bwMode="auto">
            <a:xfrm>
              <a:off x="1290425" y="4403725"/>
              <a:ext cx="829723" cy="230050"/>
            </a:xfrm>
            <a:prstGeom prst="rect">
              <a:avLst/>
            </a:prstGeom>
            <a:noFill/>
            <a:ln>
              <a:noFill/>
            </a:ln>
            <a:effectLst/>
          </p:spPr>
          <p:txBody>
            <a:bodyPr wrap="none" lIns="45720" rIns="45720">
              <a:spAutoFit/>
            </a:bodyPr>
            <a:lstStyle/>
            <a:p>
              <a:pPr algn="ctr">
                <a:buFontTx/>
                <a:buChar char="•"/>
              </a:pPr>
              <a:r>
                <a:rPr lang="zh-CN" altLang="en-US" sz="1100">
                  <a:latin typeface="+mn-ea"/>
                </a:rPr>
                <a:t>产品更改请求</a:t>
              </a:r>
              <a:endParaRPr lang="zh-CN" altLang="en-US" sz="1100">
                <a:latin typeface="+mn-ea"/>
              </a:endParaRPr>
            </a:p>
          </p:txBody>
        </p:sp>
        <p:sp>
          <p:nvSpPr>
            <p:cNvPr id="1050351" name="AutoShape 31"/>
            <p:cNvSpPr>
              <a:spLocks noChangeArrowheads="1"/>
            </p:cNvSpPr>
            <p:nvPr/>
          </p:nvSpPr>
          <p:spPr bwMode="auto">
            <a:xfrm>
              <a:off x="304800" y="4186238"/>
              <a:ext cx="914400" cy="381000"/>
            </a:xfrm>
            <a:prstGeom prst="roundRect">
              <a:avLst>
                <a:gd name="adj" fmla="val 16667"/>
              </a:avLst>
            </a:prstGeom>
            <a:solidFill>
              <a:srgbClr val="C00000"/>
            </a:solidFill>
            <a:ln>
              <a:noFill/>
            </a:ln>
            <a:effectLst/>
          </p:spPr>
          <p:txBody>
            <a:bodyPr wrap="none" anchor="ctr"/>
            <a:lstStyle/>
            <a:p>
              <a:pPr algn="ctr" eaLnBrk="1" hangingPunct="1"/>
              <a:r>
                <a:rPr lang="zh-CN" altLang="en-US" sz="1100" b="1">
                  <a:solidFill>
                    <a:schemeClr val="bg1"/>
                  </a:solidFill>
                  <a:latin typeface="+mn-ea"/>
                </a:rPr>
                <a:t>产品</a:t>
              </a:r>
              <a:r>
                <a:rPr lang="en-US" altLang="zh-CN" sz="1100" b="1">
                  <a:solidFill>
                    <a:schemeClr val="bg1"/>
                  </a:solidFill>
                  <a:latin typeface="+mn-ea"/>
                </a:rPr>
                <a:t>BOM</a:t>
              </a:r>
              <a:r>
                <a:rPr lang="zh-CN" altLang="en-US" sz="1100" b="1">
                  <a:solidFill>
                    <a:schemeClr val="bg1"/>
                  </a:solidFill>
                  <a:latin typeface="+mn-ea"/>
                </a:rPr>
                <a:t>管理</a:t>
              </a:r>
              <a:endParaRPr lang="zh-CN" altLang="en-US" sz="1100" b="1">
                <a:solidFill>
                  <a:schemeClr val="bg1"/>
                </a:solidFill>
                <a:latin typeface="+mn-ea"/>
              </a:endParaRPr>
            </a:p>
          </p:txBody>
        </p:sp>
        <p:sp>
          <p:nvSpPr>
            <p:cNvPr id="1050352" name="AutoShape 32"/>
            <p:cNvSpPr>
              <a:spLocks noChangeArrowheads="1"/>
            </p:cNvSpPr>
            <p:nvPr/>
          </p:nvSpPr>
          <p:spPr bwMode="auto">
            <a:xfrm>
              <a:off x="1371600" y="3200400"/>
              <a:ext cx="457200" cy="304800"/>
            </a:xfrm>
            <a:prstGeom prst="rightArrow">
              <a:avLst>
                <a:gd name="adj1" fmla="val 50000"/>
                <a:gd name="adj2" fmla="val 37500"/>
              </a:avLst>
            </a:prstGeom>
            <a:solidFill>
              <a:schemeClr val="accent1">
                <a:alpha val="95000"/>
              </a:schemeClr>
            </a:solidFill>
            <a:ln>
              <a:noFill/>
            </a:ln>
            <a:effectLst/>
          </p:spPr>
          <p:txBody>
            <a:bodyPr wrap="none" lIns="45720" rIns="45720" anchor="ctr"/>
            <a:lstStyle/>
            <a:p>
              <a:pPr algn="ctr"/>
              <a:endParaRPr lang="zh-CN" altLang="zh-CN" sz="2400">
                <a:latin typeface="+mn-ea"/>
              </a:endParaRPr>
            </a:p>
          </p:txBody>
        </p:sp>
        <p:sp>
          <p:nvSpPr>
            <p:cNvPr id="1050353" name="AutoShape 33"/>
            <p:cNvSpPr>
              <a:spLocks noChangeArrowheads="1"/>
            </p:cNvSpPr>
            <p:nvPr/>
          </p:nvSpPr>
          <p:spPr bwMode="auto">
            <a:xfrm>
              <a:off x="1371600" y="4038600"/>
              <a:ext cx="457200" cy="304800"/>
            </a:xfrm>
            <a:prstGeom prst="leftArrow">
              <a:avLst>
                <a:gd name="adj1" fmla="val 50000"/>
                <a:gd name="adj2" fmla="val 37500"/>
              </a:avLst>
            </a:prstGeom>
            <a:solidFill>
              <a:schemeClr val="accent1">
                <a:alpha val="95000"/>
              </a:schemeClr>
            </a:solidFill>
            <a:ln>
              <a:noFill/>
            </a:ln>
            <a:effectLst/>
          </p:spPr>
          <p:txBody>
            <a:bodyPr wrap="none" lIns="45720" rIns="45720" anchor="ctr"/>
            <a:lstStyle/>
            <a:p>
              <a:pPr algn="ctr"/>
              <a:endParaRPr lang="zh-CN" altLang="zh-CN" sz="2400">
                <a:latin typeface="+mn-ea"/>
              </a:endParaRPr>
            </a:p>
          </p:txBody>
        </p:sp>
        <p:sp>
          <p:nvSpPr>
            <p:cNvPr id="1050354" name="Text Box 34"/>
            <p:cNvSpPr txBox="1">
              <a:spLocks noChangeArrowheads="1"/>
            </p:cNvSpPr>
            <p:nvPr/>
          </p:nvSpPr>
          <p:spPr bwMode="auto">
            <a:xfrm>
              <a:off x="1290425" y="2955925"/>
              <a:ext cx="612930" cy="230050"/>
            </a:xfrm>
            <a:prstGeom prst="rect">
              <a:avLst/>
            </a:prstGeom>
            <a:noFill/>
            <a:ln>
              <a:noFill/>
            </a:ln>
            <a:effectLst/>
          </p:spPr>
          <p:txBody>
            <a:bodyPr wrap="none" lIns="45720" rIns="45720">
              <a:spAutoFit/>
            </a:bodyPr>
            <a:lstStyle/>
            <a:p>
              <a:pPr algn="ctr">
                <a:buFontTx/>
                <a:buChar char="•"/>
              </a:pPr>
              <a:r>
                <a:rPr lang="zh-CN" altLang="en-US" sz="1100">
                  <a:latin typeface="+mn-ea"/>
                </a:rPr>
                <a:t>产品数据</a:t>
              </a:r>
              <a:endParaRPr lang="zh-CN" altLang="en-US" sz="1100">
                <a:latin typeface="+mn-ea"/>
              </a:endParaRPr>
            </a:p>
          </p:txBody>
        </p:sp>
        <p:sp>
          <p:nvSpPr>
            <p:cNvPr id="1050355" name="Text Box 22"/>
            <p:cNvSpPr txBox="1">
              <a:spLocks noChangeArrowheads="1"/>
            </p:cNvSpPr>
            <p:nvPr/>
          </p:nvSpPr>
          <p:spPr bwMode="auto">
            <a:xfrm>
              <a:off x="165100" y="2286000"/>
              <a:ext cx="1206500" cy="310567"/>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mn-ea"/>
                  <a:ea typeface="+mn-ea"/>
                </a:rPr>
                <a:t>产品管理平台</a:t>
              </a:r>
              <a:endParaRPr lang="zh-CN" altLang="en-US" sz="1600" b="1">
                <a:latin typeface="+mn-ea"/>
                <a:ea typeface="+mn-ea"/>
              </a:endParaRPr>
            </a:p>
          </p:txBody>
        </p:sp>
        <p:sp>
          <p:nvSpPr>
            <p:cNvPr id="1050356" name="AutoShape 36"/>
            <p:cNvSpPr>
              <a:spLocks noChangeArrowheads="1"/>
            </p:cNvSpPr>
            <p:nvPr/>
          </p:nvSpPr>
          <p:spPr bwMode="auto">
            <a:xfrm>
              <a:off x="292100" y="3576638"/>
              <a:ext cx="914400" cy="381000"/>
            </a:xfrm>
            <a:prstGeom prst="roundRect">
              <a:avLst>
                <a:gd name="adj" fmla="val 16667"/>
              </a:avLst>
            </a:prstGeom>
            <a:solidFill>
              <a:srgbClr val="C00000"/>
            </a:solidFill>
            <a:ln>
              <a:noFill/>
            </a:ln>
            <a:effectLst/>
          </p:spPr>
          <p:txBody>
            <a:bodyPr wrap="none" anchor="ctr"/>
            <a:lstStyle/>
            <a:p>
              <a:pPr algn="ctr" eaLnBrk="1" hangingPunct="1"/>
              <a:r>
                <a:rPr lang="zh-CN" altLang="en-US" sz="1100" b="1">
                  <a:solidFill>
                    <a:schemeClr val="bg1"/>
                  </a:solidFill>
                  <a:latin typeface="+mn-ea"/>
                </a:rPr>
                <a:t>产品配置管理</a:t>
              </a:r>
              <a:endParaRPr lang="zh-CN" altLang="en-US" sz="1100" b="1">
                <a:solidFill>
                  <a:schemeClr val="bg1"/>
                </a:solidFill>
                <a:latin typeface="+mn-ea"/>
              </a:endParaRPr>
            </a:p>
          </p:txBody>
        </p:sp>
        <p:sp>
          <p:nvSpPr>
            <p:cNvPr id="1050357" name="AutoShape 37"/>
            <p:cNvSpPr>
              <a:spLocks noChangeArrowheads="1"/>
            </p:cNvSpPr>
            <p:nvPr/>
          </p:nvSpPr>
          <p:spPr bwMode="auto">
            <a:xfrm>
              <a:off x="7848600" y="2286000"/>
              <a:ext cx="1219200" cy="21336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zh-CN" sz="2400">
                <a:latin typeface="+mn-ea"/>
              </a:endParaRPr>
            </a:p>
          </p:txBody>
        </p:sp>
        <p:sp>
          <p:nvSpPr>
            <p:cNvPr id="1050358" name="AutoShape 38"/>
            <p:cNvSpPr>
              <a:spLocks noChangeArrowheads="1"/>
            </p:cNvSpPr>
            <p:nvPr/>
          </p:nvSpPr>
          <p:spPr bwMode="auto">
            <a:xfrm>
              <a:off x="7975600" y="2803525"/>
              <a:ext cx="914400" cy="381000"/>
            </a:xfrm>
            <a:prstGeom prst="roundRect">
              <a:avLst>
                <a:gd name="adj" fmla="val 16667"/>
              </a:avLst>
            </a:prstGeom>
            <a:solidFill>
              <a:srgbClr val="C00000"/>
            </a:solidFill>
            <a:ln>
              <a:noFill/>
            </a:ln>
            <a:effectLst/>
          </p:spPr>
          <p:txBody>
            <a:bodyPr wrap="none" anchor="ctr"/>
            <a:lstStyle/>
            <a:p>
              <a:pPr algn="ctr" eaLnBrk="1" hangingPunct="1"/>
              <a:r>
                <a:rPr lang="zh-CN" altLang="en-US" sz="1100" b="1">
                  <a:solidFill>
                    <a:schemeClr val="bg1"/>
                  </a:solidFill>
                  <a:latin typeface="+mn-ea"/>
                </a:rPr>
                <a:t>物流配送</a:t>
              </a:r>
              <a:endParaRPr lang="zh-CN" altLang="en-US" sz="1100" b="1">
                <a:solidFill>
                  <a:schemeClr val="bg1"/>
                </a:solidFill>
                <a:latin typeface="+mn-ea"/>
              </a:endParaRPr>
            </a:p>
          </p:txBody>
        </p:sp>
        <p:sp>
          <p:nvSpPr>
            <p:cNvPr id="1050359" name="AutoShape 39"/>
            <p:cNvSpPr>
              <a:spLocks noChangeArrowheads="1"/>
            </p:cNvSpPr>
            <p:nvPr/>
          </p:nvSpPr>
          <p:spPr bwMode="auto">
            <a:xfrm>
              <a:off x="7467600" y="2895600"/>
              <a:ext cx="457200" cy="304800"/>
            </a:xfrm>
            <a:prstGeom prst="rightArrow">
              <a:avLst>
                <a:gd name="adj1" fmla="val 50000"/>
                <a:gd name="adj2" fmla="val 37500"/>
              </a:avLst>
            </a:prstGeom>
            <a:solidFill>
              <a:schemeClr val="accent1">
                <a:alpha val="95000"/>
              </a:schemeClr>
            </a:solidFill>
            <a:ln>
              <a:noFill/>
            </a:ln>
            <a:effectLst/>
          </p:spPr>
          <p:txBody>
            <a:bodyPr wrap="none" lIns="45720" rIns="45720" anchor="ctr"/>
            <a:lstStyle/>
            <a:p>
              <a:pPr algn="ctr"/>
              <a:endParaRPr lang="zh-CN" altLang="zh-CN" sz="2400">
                <a:latin typeface="+mn-ea"/>
              </a:endParaRPr>
            </a:p>
          </p:txBody>
        </p:sp>
        <p:sp>
          <p:nvSpPr>
            <p:cNvPr id="1050360" name="Text Box 22"/>
            <p:cNvSpPr txBox="1">
              <a:spLocks noChangeArrowheads="1"/>
            </p:cNvSpPr>
            <p:nvPr/>
          </p:nvSpPr>
          <p:spPr bwMode="auto">
            <a:xfrm>
              <a:off x="7861300" y="2392363"/>
              <a:ext cx="1206500" cy="310567"/>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mn-ea"/>
                  <a:ea typeface="+mn-ea"/>
                </a:rPr>
                <a:t>供应链管理</a:t>
              </a:r>
              <a:endParaRPr lang="zh-CN" altLang="en-US" sz="1600" b="1">
                <a:latin typeface="+mn-ea"/>
                <a:ea typeface="+mn-ea"/>
              </a:endParaRPr>
            </a:p>
          </p:txBody>
        </p:sp>
        <p:sp>
          <p:nvSpPr>
            <p:cNvPr id="1050361" name="Text Box 41"/>
            <p:cNvSpPr txBox="1">
              <a:spLocks noChangeArrowheads="1"/>
            </p:cNvSpPr>
            <p:nvPr/>
          </p:nvSpPr>
          <p:spPr bwMode="auto">
            <a:xfrm>
              <a:off x="7462625" y="3276600"/>
              <a:ext cx="612930" cy="230050"/>
            </a:xfrm>
            <a:prstGeom prst="rect">
              <a:avLst/>
            </a:prstGeom>
            <a:noFill/>
            <a:ln>
              <a:noFill/>
            </a:ln>
            <a:effectLst/>
          </p:spPr>
          <p:txBody>
            <a:bodyPr wrap="none" lIns="45720" rIns="45720">
              <a:spAutoFit/>
            </a:bodyPr>
            <a:lstStyle/>
            <a:p>
              <a:pPr algn="ctr">
                <a:buFontTx/>
                <a:buChar char="•"/>
              </a:pPr>
              <a:r>
                <a:rPr lang="zh-CN" altLang="en-US" sz="1100">
                  <a:latin typeface="+mn-ea"/>
                </a:rPr>
                <a:t>零件断点</a:t>
              </a:r>
              <a:endParaRPr lang="zh-CN" altLang="en-US" sz="1100">
                <a:latin typeface="+mn-ea"/>
              </a:endParaRPr>
            </a:p>
          </p:txBody>
        </p:sp>
        <p:sp>
          <p:nvSpPr>
            <p:cNvPr id="1050362" name="AutoShape 42"/>
            <p:cNvSpPr>
              <a:spLocks noChangeArrowheads="1"/>
            </p:cNvSpPr>
            <p:nvPr/>
          </p:nvSpPr>
          <p:spPr bwMode="auto">
            <a:xfrm>
              <a:off x="8001000" y="3733800"/>
              <a:ext cx="914400" cy="381000"/>
            </a:xfrm>
            <a:prstGeom prst="roundRect">
              <a:avLst>
                <a:gd name="adj" fmla="val 16667"/>
              </a:avLst>
            </a:prstGeom>
            <a:solidFill>
              <a:srgbClr val="C00000"/>
            </a:solidFill>
            <a:ln>
              <a:noFill/>
            </a:ln>
            <a:effectLst/>
          </p:spPr>
          <p:txBody>
            <a:bodyPr wrap="none" anchor="ctr"/>
            <a:lstStyle/>
            <a:p>
              <a:pPr algn="ctr" eaLnBrk="1" hangingPunct="1"/>
              <a:r>
                <a:rPr lang="zh-CN" altLang="en-US" sz="1100" b="1">
                  <a:solidFill>
                    <a:schemeClr val="bg1"/>
                  </a:solidFill>
                  <a:latin typeface="+mn-ea"/>
                </a:rPr>
                <a:t>采购寻源</a:t>
              </a:r>
              <a:endParaRPr lang="zh-CN" altLang="en-US" sz="1100" b="1">
                <a:solidFill>
                  <a:schemeClr val="bg1"/>
                </a:solidFill>
                <a:latin typeface="+mn-ea"/>
              </a:endParaRPr>
            </a:p>
          </p:txBody>
        </p:sp>
        <p:sp>
          <p:nvSpPr>
            <p:cNvPr id="1050363" name="AutoShape 43"/>
            <p:cNvSpPr>
              <a:spLocks noChangeArrowheads="1"/>
            </p:cNvSpPr>
            <p:nvPr/>
          </p:nvSpPr>
          <p:spPr bwMode="auto">
            <a:xfrm>
              <a:off x="7467600" y="3794125"/>
              <a:ext cx="457200" cy="304800"/>
            </a:xfrm>
            <a:prstGeom prst="rightArrow">
              <a:avLst>
                <a:gd name="adj1" fmla="val 50000"/>
                <a:gd name="adj2" fmla="val 37500"/>
              </a:avLst>
            </a:prstGeom>
            <a:solidFill>
              <a:schemeClr val="accent1">
                <a:alpha val="95000"/>
              </a:schemeClr>
            </a:solidFill>
            <a:ln>
              <a:noFill/>
            </a:ln>
            <a:effectLst/>
          </p:spPr>
          <p:txBody>
            <a:bodyPr wrap="none" lIns="45720" rIns="45720" anchor="ctr"/>
            <a:lstStyle/>
            <a:p>
              <a:pPr algn="ctr"/>
              <a:endParaRPr lang="zh-CN" altLang="zh-CN" sz="2400">
                <a:latin typeface="+mn-ea"/>
              </a:endParaRPr>
            </a:p>
          </p:txBody>
        </p:sp>
        <p:sp>
          <p:nvSpPr>
            <p:cNvPr id="1050364" name="Text Box 44"/>
            <p:cNvSpPr txBox="1">
              <a:spLocks noChangeArrowheads="1"/>
            </p:cNvSpPr>
            <p:nvPr/>
          </p:nvSpPr>
          <p:spPr bwMode="auto">
            <a:xfrm>
              <a:off x="7467600" y="4183063"/>
              <a:ext cx="327159" cy="230050"/>
            </a:xfrm>
            <a:prstGeom prst="rect">
              <a:avLst/>
            </a:prstGeom>
            <a:noFill/>
            <a:ln>
              <a:noFill/>
            </a:ln>
            <a:effectLst/>
          </p:spPr>
          <p:txBody>
            <a:bodyPr wrap="none" lIns="45720" rIns="45720">
              <a:spAutoFit/>
            </a:bodyPr>
            <a:lstStyle/>
            <a:p>
              <a:pPr algn="ctr">
                <a:buFontTx/>
                <a:buChar char="•"/>
              </a:pPr>
              <a:r>
                <a:rPr lang="en-US" altLang="zh-CN" sz="1100">
                  <a:latin typeface="+mn-ea"/>
                </a:rPr>
                <a:t>EC</a:t>
              </a:r>
              <a:endParaRPr lang="en-US" altLang="zh-CN" sz="1100">
                <a:latin typeface="+mn-ea"/>
              </a:endParaRPr>
            </a:p>
          </p:txBody>
        </p:sp>
        <p:sp>
          <p:nvSpPr>
            <p:cNvPr id="1050365" name="AutoShape 45"/>
            <p:cNvSpPr>
              <a:spLocks noChangeArrowheads="1"/>
            </p:cNvSpPr>
            <p:nvPr/>
          </p:nvSpPr>
          <p:spPr bwMode="auto">
            <a:xfrm>
              <a:off x="7848600" y="4800600"/>
              <a:ext cx="1219200" cy="609600"/>
            </a:xfrm>
            <a:prstGeom prst="roundRect">
              <a:avLst>
                <a:gd name="adj" fmla="val 14722"/>
              </a:avLst>
            </a:prstGeom>
            <a:solidFill>
              <a:srgbClr val="EAEAEA">
                <a:alpha val="95000"/>
              </a:srgbClr>
            </a:solidFill>
            <a:ln>
              <a:noFill/>
            </a:ln>
            <a:effectLst/>
          </p:spPr>
          <p:txBody>
            <a:bodyPr wrap="none" lIns="45720" rIns="45720" anchor="ctr"/>
            <a:lstStyle/>
            <a:p>
              <a:pPr algn="ctr"/>
              <a:r>
                <a:rPr lang="zh-CN" altLang="en-US" sz="1600" b="1">
                  <a:latin typeface="+mn-ea"/>
                </a:rPr>
                <a:t>营销管理平台</a:t>
              </a:r>
              <a:endParaRPr lang="zh-CN" altLang="en-US" sz="1600" b="1">
                <a:latin typeface="+mn-ea"/>
              </a:endParaRPr>
            </a:p>
          </p:txBody>
        </p:sp>
        <p:sp>
          <p:nvSpPr>
            <p:cNvPr id="1050366" name="AutoShape 46"/>
            <p:cNvSpPr>
              <a:spLocks noChangeArrowheads="1"/>
            </p:cNvSpPr>
            <p:nvPr/>
          </p:nvSpPr>
          <p:spPr bwMode="auto">
            <a:xfrm>
              <a:off x="7467600" y="5005388"/>
              <a:ext cx="457200" cy="304800"/>
            </a:xfrm>
            <a:prstGeom prst="rightArrow">
              <a:avLst>
                <a:gd name="adj1" fmla="val 50000"/>
                <a:gd name="adj2" fmla="val 37500"/>
              </a:avLst>
            </a:prstGeom>
            <a:solidFill>
              <a:schemeClr val="accent1">
                <a:alpha val="95000"/>
              </a:schemeClr>
            </a:solidFill>
            <a:ln>
              <a:noFill/>
            </a:ln>
            <a:effectLst/>
          </p:spPr>
          <p:txBody>
            <a:bodyPr wrap="none" lIns="45720" rIns="45720" anchor="ctr"/>
            <a:lstStyle/>
            <a:p>
              <a:pPr algn="ctr"/>
              <a:endParaRPr lang="zh-CN" altLang="zh-CN" sz="2400">
                <a:latin typeface="+mn-ea"/>
              </a:endParaRPr>
            </a:p>
          </p:txBody>
        </p:sp>
        <p:sp>
          <p:nvSpPr>
            <p:cNvPr id="1050367" name="Text Box 47"/>
            <p:cNvSpPr txBox="1">
              <a:spLocks noChangeArrowheads="1"/>
            </p:cNvSpPr>
            <p:nvPr/>
          </p:nvSpPr>
          <p:spPr bwMode="auto">
            <a:xfrm>
              <a:off x="7467600" y="5257800"/>
              <a:ext cx="327159" cy="230050"/>
            </a:xfrm>
            <a:prstGeom prst="rect">
              <a:avLst/>
            </a:prstGeom>
            <a:noFill/>
            <a:ln>
              <a:noFill/>
            </a:ln>
            <a:effectLst/>
          </p:spPr>
          <p:txBody>
            <a:bodyPr wrap="none" lIns="45720" rIns="45720">
              <a:spAutoFit/>
            </a:bodyPr>
            <a:lstStyle/>
            <a:p>
              <a:pPr algn="ctr">
                <a:buFontTx/>
                <a:buChar char="•"/>
              </a:pPr>
              <a:r>
                <a:rPr lang="en-US" altLang="zh-CN" sz="1100">
                  <a:latin typeface="+mn-ea"/>
                </a:rPr>
                <a:t>EC</a:t>
              </a:r>
              <a:endParaRPr lang="en-US" altLang="zh-CN" sz="1100">
                <a:latin typeface="+mn-ea"/>
              </a:endParaRPr>
            </a:p>
          </p:txBody>
        </p:sp>
      </p:grpSp>
      <p:grpSp>
        <p:nvGrpSpPr>
          <p:cNvPr id="277" name="Group 27"/>
          <p:cNvGrpSpPr/>
          <p:nvPr/>
        </p:nvGrpSpPr>
        <p:grpSpPr bwMode="auto">
          <a:xfrm>
            <a:off x="9504399" y="64794"/>
            <a:ext cx="1761802" cy="828256"/>
            <a:chOff x="864" y="1824"/>
            <a:chExt cx="3696" cy="1864"/>
          </a:xfrm>
        </p:grpSpPr>
        <p:sp>
          <p:nvSpPr>
            <p:cNvPr id="1050368"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369"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370"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371"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372"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73" name="标题 1"/>
          <p:cNvSpPr>
            <a:spLocks noGrp="1"/>
          </p:cNvSpPr>
          <p:nvPr>
            <p:ph type="title" idx="4294967295"/>
          </p:nvPr>
        </p:nvSpPr>
        <p:spPr>
          <a:xfrm>
            <a:off x="0" y="177237"/>
            <a:ext cx="11140140" cy="682711"/>
          </a:xfrm>
        </p:spPr>
        <p:txBody>
          <a:bodyPr anchor="ctr" anchorCtr="0">
            <a:noAutofit/>
          </a:bodyPr>
          <a:lstStyle/>
          <a:p>
            <a:pPr marL="342900" indent="-342900">
              <a:buFont typeface="Wingdings" panose="05000000000000000000" pitchFamily="2" charset="2"/>
              <a:buChar char="Ø"/>
            </a:pPr>
            <a:r>
              <a:rPr lang="zh-CN" altLang="en-US" dirty="0">
                <a:solidFill>
                  <a:schemeClr val="bg1"/>
                </a:solidFill>
              </a:rPr>
              <a:t>产品更改管理平台实现的应用功能要求和主要建设思路 </a:t>
            </a:r>
            <a:endParaRPr lang="en-US" altLang="zh-CN" dirty="0">
              <a:solidFill>
                <a:schemeClr val="bg1"/>
              </a:solidFill>
            </a:endParaRPr>
          </a:p>
        </p:txBody>
      </p:sp>
      <p:graphicFrame>
        <p:nvGraphicFramePr>
          <p:cNvPr id="4194309" name="Group 3"/>
          <p:cNvGraphicFramePr>
            <a:graphicFrameLocks noGrp="1"/>
          </p:cNvGraphicFramePr>
          <p:nvPr/>
        </p:nvGraphicFramePr>
        <p:xfrm>
          <a:off x="251138" y="1155881"/>
          <a:ext cx="11661819" cy="5499491"/>
        </p:xfrm>
        <a:graphic>
          <a:graphicData uri="http://schemas.openxmlformats.org/drawingml/2006/table">
            <a:tbl>
              <a:tblPr/>
              <a:tblGrid>
                <a:gridCol w="1403737"/>
                <a:gridCol w="1976967"/>
                <a:gridCol w="6661418"/>
                <a:gridCol w="1619697"/>
              </a:tblGrid>
              <a:tr h="423221">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20000"/>
                        <a:lumOff val="80000"/>
                      </a:schemeClr>
                    </a:solidFill>
                  </a:tcPr>
                </a:tc>
              </a:tr>
              <a:tr h="544142">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更改对象</a:t>
                      </a:r>
                      <a:endPar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更改对象管理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更改核心业务对象，如</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ECR</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ECO</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ECN</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的创建、修改以及删除、取消等操作功能</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0507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以更改对象为核</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心管理更改相关</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数据</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以更改对象为核心，组织相关的更改内容说明、更改影响分析、财务成本分析、更改详细说明、更改参考附件、更改审核人员及顺序、更改审核历史等信息</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071448">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流程管理</a:t>
                      </a:r>
                      <a:endPar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流程流转</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将更改核心业务对象，如</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ECR</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ECO</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ECN</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等提交到电子流程中；</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完成流程任务的并发</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串行流转并记录流转历史；</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当前的流程状态展示；</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由任务参与者完成流程任务的审核，发表并记录任务意见；</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32799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有效期管理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通过设定更改的有效期，直接影响更改相关数据的有效期</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071448">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附加功能</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流程任务代理、转移等操作；</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流程任务子任务的派发以及多种多处理方式的选择；</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流程任务打回时的被打回人的选择以及后续处理方式的选择；</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流程相关报表</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352685">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基础应用</a:t>
                      </a:r>
                      <a:endPar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用户管理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具有访问产品配置管理平台资格的用户的创建、维护、激活以及删除等功能</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1265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系统接口</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管理平台集成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产品配置管理平台集成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Char char="l"/>
                      </a:pP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PDM</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集成</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279" name="Group 27"/>
          <p:cNvGrpSpPr/>
          <p:nvPr/>
        </p:nvGrpSpPr>
        <p:grpSpPr bwMode="auto">
          <a:xfrm>
            <a:off x="9504399" y="64794"/>
            <a:ext cx="1761802" cy="828256"/>
            <a:chOff x="864" y="1824"/>
            <a:chExt cx="3696" cy="1864"/>
          </a:xfrm>
        </p:grpSpPr>
        <p:sp>
          <p:nvSpPr>
            <p:cNvPr id="1050374"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375"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376"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377"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378"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79"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产品更改管理平台的系统建设关键设计思路</a:t>
            </a:r>
            <a:endParaRPr lang="en-US" altLang="zh-CN" sz="2400" dirty="0">
              <a:solidFill>
                <a:schemeClr val="bg1"/>
              </a:solidFill>
            </a:endParaRPr>
          </a:p>
        </p:txBody>
      </p:sp>
      <p:grpSp>
        <p:nvGrpSpPr>
          <p:cNvPr id="281" name="组合 23"/>
          <p:cNvGrpSpPr/>
          <p:nvPr/>
        </p:nvGrpSpPr>
        <p:grpSpPr>
          <a:xfrm>
            <a:off x="457199" y="1236372"/>
            <a:ext cx="11397803" cy="5262757"/>
            <a:chOff x="457200" y="1600200"/>
            <a:chExt cx="8216900" cy="4892000"/>
          </a:xfrm>
        </p:grpSpPr>
        <p:sp>
          <p:nvSpPr>
            <p:cNvPr id="1050380" name="Rectangle 3"/>
            <p:cNvSpPr>
              <a:spLocks noChangeArrowheads="1"/>
            </p:cNvSpPr>
            <p:nvPr/>
          </p:nvSpPr>
          <p:spPr bwMode="auto">
            <a:xfrm>
              <a:off x="4959350" y="1600200"/>
              <a:ext cx="3668713"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381" name="Rectangle 4"/>
            <p:cNvSpPr>
              <a:spLocks noChangeArrowheads="1"/>
            </p:cNvSpPr>
            <p:nvPr/>
          </p:nvSpPr>
          <p:spPr bwMode="auto">
            <a:xfrm>
              <a:off x="457200" y="1600200"/>
              <a:ext cx="3873500" cy="48006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382" name="Rectangle 5"/>
            <p:cNvSpPr>
              <a:spLocks noChangeArrowheads="1"/>
            </p:cNvSpPr>
            <p:nvPr/>
          </p:nvSpPr>
          <p:spPr bwMode="auto">
            <a:xfrm>
              <a:off x="4959350" y="1600200"/>
              <a:ext cx="3668713" cy="424991"/>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383" name="Rectangle 6"/>
            <p:cNvSpPr>
              <a:spLocks noChangeArrowheads="1"/>
            </p:cNvSpPr>
            <p:nvPr/>
          </p:nvSpPr>
          <p:spPr bwMode="auto">
            <a:xfrm>
              <a:off x="457200" y="1600200"/>
              <a:ext cx="3873500" cy="422801"/>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384"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385" name="Rectangle 8"/>
            <p:cNvSpPr>
              <a:spLocks noChangeArrowheads="1"/>
            </p:cNvSpPr>
            <p:nvPr/>
          </p:nvSpPr>
          <p:spPr bwMode="auto">
            <a:xfrm>
              <a:off x="4959350" y="2212863"/>
              <a:ext cx="3714750" cy="4125913"/>
            </a:xfrm>
            <a:prstGeom prst="rect">
              <a:avLst/>
            </a:prstGeom>
            <a:noFill/>
            <a:ln>
              <a:noFill/>
            </a:ln>
            <a:effectLst/>
          </p:spPr>
          <p:txBody>
            <a:bodyPr/>
            <a:lstStyle>
              <a:lvl1pPr marL="186055" indent="-186055" algn="l" defTabSz="739775">
                <a:defRPr>
                  <a:solidFill>
                    <a:schemeClr val="tx1"/>
                  </a:solidFill>
                  <a:latin typeface="Arial" panose="020B0604020202020204" pitchFamily="34" charset="0"/>
                  <a:ea typeface="宋体" panose="02010600030101010101" pitchFamily="2" charset="-122"/>
                </a:defRPr>
              </a:lvl1pPr>
              <a:lvl2pPr marL="542925" indent="-167005" algn="l" defTabSz="739775">
                <a:defRPr>
                  <a:solidFill>
                    <a:schemeClr val="tx1"/>
                  </a:solidFill>
                  <a:latin typeface="Arial" panose="020B0604020202020204" pitchFamily="34" charset="0"/>
                  <a:ea typeface="宋体" panose="02010600030101010101" pitchFamily="2" charset="-122"/>
                </a:defRPr>
              </a:lvl2pPr>
              <a:lvl3pPr marL="854075" indent="-120650" algn="l" defTabSz="739775">
                <a:defRPr>
                  <a:solidFill>
                    <a:schemeClr val="tx1"/>
                  </a:solidFill>
                  <a:latin typeface="Arial" panose="020B0604020202020204" pitchFamily="34" charset="0"/>
                  <a:ea typeface="宋体" panose="02010600030101010101" pitchFamily="2" charset="-122"/>
                </a:defRPr>
              </a:lvl3pPr>
              <a:lvl4pPr marL="1208405" indent="-163830" algn="l" defTabSz="739775">
                <a:defRPr>
                  <a:solidFill>
                    <a:schemeClr val="tx1"/>
                  </a:solidFill>
                  <a:latin typeface="Arial" panose="020B0604020202020204" pitchFamily="34" charset="0"/>
                  <a:ea typeface="宋体" panose="02010600030101010101" pitchFamily="2" charset="-122"/>
                </a:defRPr>
              </a:lvl4pPr>
              <a:lvl5pPr marL="1602105" indent="-203200" algn="l" defTabSz="739775">
                <a:defRPr>
                  <a:solidFill>
                    <a:schemeClr val="tx1"/>
                  </a:solidFill>
                  <a:latin typeface="Arial" panose="020B0604020202020204" pitchFamily="34" charset="0"/>
                  <a:ea typeface="宋体" panose="02010600030101010101" pitchFamily="2" charset="-122"/>
                </a:defRPr>
              </a:lvl5pPr>
              <a:lvl6pPr marL="20593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165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9737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30905" indent="-2032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从企业的规章制度、业务规则层面出发，强调产品更改的严肃性，要求相关的业务部门积极参与产品更改的相关流程：</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审核更改的必要性与可行性；</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分析更改对本部门业务的影响，并做好预先准备；</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配合研发部门的实际产品更改，同步修改本部门的相关业务信息；</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跟踪更改在生产线的实际切换过程，并提供业务支持；</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产品更改应与产品数据紧密集成：</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使用产品数据作为更改执行前的分析依据；</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追踪更改执行后的产品数据在其它业务领域的应用，以及其它业务领域的同步调整；</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使用更改来修改产品数据有两种方式</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2">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人工修改；</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2">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系统依据更改内容定义自动修改</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Char char="•"/>
              </a:pPr>
              <a:endParaRPr lang="en-US" altLang="zh-CN" sz="1600" dirty="0">
                <a:solidFill>
                  <a:srgbClr val="000000"/>
                </a:solidFill>
                <a:latin typeface="微软雅黑 Light" panose="020B0502040204020203" pitchFamily="34" charset="-122"/>
                <a:ea typeface="微软雅黑 Light" panose="020B0502040204020203" pitchFamily="34" charset="-122"/>
              </a:endParaRPr>
            </a:p>
          </p:txBody>
        </p:sp>
        <p:sp>
          <p:nvSpPr>
            <p:cNvPr id="1050386" name="Rectangle 11"/>
            <p:cNvSpPr>
              <a:spLocks noChangeArrowheads="1"/>
            </p:cNvSpPr>
            <p:nvPr/>
          </p:nvSpPr>
          <p:spPr bwMode="auto">
            <a:xfrm>
              <a:off x="457200" y="2204363"/>
              <a:ext cx="3810000" cy="42878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企业级产品更改管理</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产品更改不是研发部门内部的更改管理，往往牵涉到企业内多个业务部门，需要各部门发表意见，甚至同步修改；</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闭环式的更改全过程管理</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更改不仅仅是一个审批过程，还牵涉到后续的执行以及跟踪切换等，产品更改管理需要覆盖到闭环式的全过程；</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产品更改不能脱离产品数据</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产品更改管理需要产品数据作为更改的影响分析以及审批参考使用；</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产品更改的执行质量取决于实际的产品数据修改结果。</a:t>
              </a:r>
              <a:endParaRPr lang="zh-CN" altLang="en-US" sz="1600" dirty="0">
                <a:solidFill>
                  <a:srgbClr val="000000"/>
                </a:solidFill>
                <a:latin typeface="微软雅黑 Light" panose="020B0502040204020203" pitchFamily="34" charset="-122"/>
                <a:ea typeface="微软雅黑 Light" panose="020B0502040204020203" pitchFamily="34" charset="-122"/>
              </a:endParaRPr>
            </a:p>
          </p:txBody>
        </p:sp>
        <p:sp>
          <p:nvSpPr>
            <p:cNvPr id="1050387" name="Rectangle 19"/>
            <p:cNvSpPr>
              <a:spLocks noChangeArrowheads="1"/>
            </p:cNvSpPr>
            <p:nvPr/>
          </p:nvSpPr>
          <p:spPr bwMode="auto">
            <a:xfrm>
              <a:off x="1450975" y="1601788"/>
              <a:ext cx="1839913" cy="421213"/>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0388" name="Rectangle 20"/>
            <p:cNvSpPr>
              <a:spLocks noChangeArrowheads="1"/>
            </p:cNvSpPr>
            <p:nvPr/>
          </p:nvSpPr>
          <p:spPr bwMode="auto">
            <a:xfrm>
              <a:off x="5808663" y="1611312"/>
              <a:ext cx="2054225" cy="424990"/>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grpSp>
      <p:grpSp>
        <p:nvGrpSpPr>
          <p:cNvPr id="282" name="Group 27"/>
          <p:cNvGrpSpPr/>
          <p:nvPr/>
        </p:nvGrpSpPr>
        <p:grpSpPr bwMode="auto">
          <a:xfrm>
            <a:off x="9504399" y="64794"/>
            <a:ext cx="1761802" cy="828256"/>
            <a:chOff x="864" y="1824"/>
            <a:chExt cx="3696" cy="1864"/>
          </a:xfrm>
        </p:grpSpPr>
        <p:sp>
          <p:nvSpPr>
            <p:cNvPr id="1050389"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390"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供应链</a:t>
              </a:r>
              <a:endParaRPr lang="zh-CN" altLang="en-US" sz="900" b="1"/>
            </a:p>
            <a:p>
              <a:pPr algn="ctr" eaLnBrk="1" fontAlgn="t" hangingPunct="1"/>
              <a:r>
                <a:rPr lang="zh-CN" altLang="en-US" sz="900" b="1"/>
                <a:t>管理</a:t>
              </a:r>
              <a:endParaRPr lang="zh-CN" altLang="en-US" sz="900" b="1"/>
            </a:p>
          </p:txBody>
        </p:sp>
        <p:sp>
          <p:nvSpPr>
            <p:cNvPr id="1050391"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392"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393" name="Rectangle 32"/>
            <p:cNvSpPr>
              <a:spLocks noChangeArrowheads="1"/>
            </p:cNvSpPr>
            <p:nvPr/>
          </p:nvSpPr>
          <p:spPr bwMode="auto">
            <a:xfrm>
              <a:off x="864" y="1824"/>
              <a:ext cx="3696" cy="480"/>
            </a:xfrm>
            <a:prstGeom prst="rect">
              <a:avLst/>
            </a:prstGeom>
            <a:solidFill>
              <a:srgbClr val="C00000"/>
            </a:solidFill>
            <a:ln>
              <a:noFill/>
            </a:ln>
            <a:effectLst>
              <a:outerShdw dist="35921" dir="2700000" algn="ctr" rotWithShape="0">
                <a:srgbClr val="808080"/>
              </a:outerShdw>
            </a:effectLst>
          </p:spPr>
          <p:txBody>
            <a:bodyPr wrap="none" anchor="ctr"/>
            <a:lstStyle/>
            <a:p>
              <a:pPr algn="ctr" eaLnBrk="1" fontAlgn="t" hangingPunct="1"/>
              <a:r>
                <a:rPr lang="zh-CN" altLang="en-US" sz="1050" b="1" dirty="0">
                  <a:solidFill>
                    <a:schemeClr val="bg1"/>
                  </a:solidFill>
                </a:rPr>
                <a:t>产品管理</a:t>
              </a:r>
              <a:endParaRPr lang="zh-CN" altLang="en-US" sz="1050" b="1" dirty="0">
                <a:solidFill>
                  <a:schemeClr val="bg1"/>
                </a:solidFil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9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未来XX公司的供应链管理平台将包括</a:t>
            </a:r>
            <a:r>
              <a:rPr lang="en-US" altLang="zh-CN" sz="2400" dirty="0">
                <a:solidFill>
                  <a:schemeClr val="bg1"/>
                </a:solidFill>
              </a:rPr>
              <a:t>3</a:t>
            </a:r>
            <a:r>
              <a:rPr lang="zh-CN" altLang="en-US" sz="2400" dirty="0">
                <a:solidFill>
                  <a:schemeClr val="bg1"/>
                </a:solidFill>
              </a:rPr>
              <a:t>个核心应用平台，同时与周边的应用实现对接</a:t>
            </a:r>
            <a:endParaRPr lang="en-US" altLang="zh-CN" sz="2400" dirty="0">
              <a:solidFill>
                <a:schemeClr val="bg1"/>
              </a:solidFill>
            </a:endParaRPr>
          </a:p>
        </p:txBody>
      </p:sp>
      <p:grpSp>
        <p:nvGrpSpPr>
          <p:cNvPr id="284" name="Group 27"/>
          <p:cNvGrpSpPr/>
          <p:nvPr/>
        </p:nvGrpSpPr>
        <p:grpSpPr bwMode="auto">
          <a:xfrm>
            <a:off x="9569003" y="64269"/>
            <a:ext cx="1732055" cy="821435"/>
            <a:chOff x="864" y="1824"/>
            <a:chExt cx="3696" cy="1864"/>
          </a:xfrm>
        </p:grpSpPr>
        <p:sp>
          <p:nvSpPr>
            <p:cNvPr id="105039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396"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397"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398"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399"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grpSp>
        <p:nvGrpSpPr>
          <p:cNvPr id="285" name="组合 30"/>
          <p:cNvGrpSpPr/>
          <p:nvPr/>
        </p:nvGrpSpPr>
        <p:grpSpPr>
          <a:xfrm>
            <a:off x="457200" y="1320085"/>
            <a:ext cx="11301211" cy="5145109"/>
            <a:chOff x="457200" y="1600200"/>
            <a:chExt cx="8074025" cy="4191000"/>
          </a:xfrm>
        </p:grpSpPr>
        <p:sp>
          <p:nvSpPr>
            <p:cNvPr id="1050400" name="AutoShape 2"/>
            <p:cNvSpPr>
              <a:spLocks noChangeArrowheads="1"/>
            </p:cNvSpPr>
            <p:nvPr/>
          </p:nvSpPr>
          <p:spPr bwMode="auto">
            <a:xfrm>
              <a:off x="2525713" y="2370138"/>
              <a:ext cx="3949700" cy="3421062"/>
            </a:xfrm>
            <a:prstGeom prst="roundRect">
              <a:avLst>
                <a:gd name="adj" fmla="val 8116"/>
              </a:avLst>
            </a:prstGeom>
            <a:noFill/>
            <a:ln w="9525" algn="ctr">
              <a:solidFill>
                <a:schemeClr val="tx2"/>
              </a:solidFill>
              <a:round/>
            </a:ln>
            <a:effectLst/>
          </p:spPr>
          <p:txBody>
            <a:bodyPr/>
            <a:lstStyle/>
            <a:p>
              <a:pPr algn="ctr" eaLnBrk="1" hangingPunct="1">
                <a:buFont typeface="Wingdings" panose="05000000000000000000" pitchFamily="2" charset="2"/>
                <a:buNone/>
              </a:pPr>
              <a:endParaRPr lang="zh-CN" altLang="zh-CN" b="1">
                <a:solidFill>
                  <a:srgbClr val="000000"/>
                </a:solidFill>
              </a:endParaRPr>
            </a:p>
          </p:txBody>
        </p:sp>
        <p:sp>
          <p:nvSpPr>
            <p:cNvPr id="1050401" name="AutoShape 4"/>
            <p:cNvSpPr>
              <a:spLocks noChangeArrowheads="1"/>
            </p:cNvSpPr>
            <p:nvPr/>
          </p:nvSpPr>
          <p:spPr bwMode="auto">
            <a:xfrm>
              <a:off x="2717800" y="2514600"/>
              <a:ext cx="3617913" cy="3124200"/>
            </a:xfrm>
            <a:prstGeom prst="roundRect">
              <a:avLst>
                <a:gd name="adj" fmla="val 8116"/>
              </a:avLst>
            </a:prstGeom>
            <a:solidFill>
              <a:schemeClr val="accent3">
                <a:lumMod val="20000"/>
                <a:lumOff val="80000"/>
              </a:schemeClr>
            </a:solidFill>
            <a:ln w="9525" algn="ctr">
              <a:noFill/>
              <a:round/>
            </a:ln>
            <a:effectLst/>
          </p:spPr>
          <p:txBody>
            <a:bodyPr anchor="ctr"/>
            <a:lstStyle/>
            <a:p>
              <a:pPr algn="ctr" eaLnBrk="1" hangingPunct="1">
                <a:buFont typeface="Wingdings" panose="05000000000000000000" pitchFamily="2" charset="2"/>
                <a:buNone/>
              </a:pPr>
              <a:endParaRPr lang="en-US" altLang="zh-CN" b="1">
                <a:solidFill>
                  <a:srgbClr val="000000"/>
                </a:solidFill>
              </a:endParaRPr>
            </a:p>
            <a:p>
              <a:pPr algn="ctr" eaLnBrk="1" hangingPunct="1">
                <a:buFont typeface="Wingdings" panose="05000000000000000000" pitchFamily="2" charset="2"/>
                <a:buNone/>
              </a:pPr>
              <a:endParaRPr lang="en-US" altLang="zh-CN" b="1">
                <a:solidFill>
                  <a:srgbClr val="000000"/>
                </a:solidFill>
              </a:endParaRPr>
            </a:p>
            <a:p>
              <a:pPr algn="ctr" eaLnBrk="1" hangingPunct="1">
                <a:buFont typeface="Wingdings" panose="05000000000000000000" pitchFamily="2" charset="2"/>
                <a:buNone/>
              </a:pPr>
              <a:endParaRPr lang="en-US" altLang="zh-CN" b="1">
                <a:solidFill>
                  <a:srgbClr val="000000"/>
                </a:solidFill>
              </a:endParaRPr>
            </a:p>
            <a:p>
              <a:pPr algn="ctr" eaLnBrk="1" hangingPunct="1">
                <a:buFont typeface="Wingdings" panose="05000000000000000000" pitchFamily="2" charset="2"/>
                <a:buNone/>
              </a:pPr>
              <a:endParaRPr lang="en-US" altLang="zh-CN" b="1">
                <a:solidFill>
                  <a:srgbClr val="000000"/>
                </a:solidFill>
              </a:endParaRPr>
            </a:p>
            <a:p>
              <a:pPr algn="ctr" eaLnBrk="1" hangingPunct="1">
                <a:buFont typeface="Wingdings" panose="05000000000000000000" pitchFamily="2" charset="2"/>
                <a:buNone/>
              </a:pPr>
              <a:endParaRPr lang="en-US" altLang="zh-CN" b="1">
                <a:solidFill>
                  <a:srgbClr val="000000"/>
                </a:solidFill>
              </a:endParaRPr>
            </a:p>
            <a:p>
              <a:pPr algn="ctr" eaLnBrk="1" hangingPunct="1">
                <a:buFont typeface="Wingdings" panose="05000000000000000000" pitchFamily="2" charset="2"/>
                <a:buNone/>
              </a:pPr>
              <a:endParaRPr lang="en-US" altLang="zh-CN" b="1">
                <a:solidFill>
                  <a:srgbClr val="000000"/>
                </a:solidFill>
              </a:endParaRPr>
            </a:p>
            <a:p>
              <a:pPr algn="ctr" eaLnBrk="1" hangingPunct="1">
                <a:buFont typeface="Wingdings" panose="05000000000000000000" pitchFamily="2" charset="2"/>
                <a:buNone/>
              </a:pPr>
              <a:endParaRPr lang="en-US" altLang="zh-CN" b="1">
                <a:solidFill>
                  <a:srgbClr val="000000"/>
                </a:solidFill>
              </a:endParaRPr>
            </a:p>
          </p:txBody>
        </p:sp>
        <p:sp>
          <p:nvSpPr>
            <p:cNvPr id="1050402" name="AutoShape 5"/>
            <p:cNvSpPr>
              <a:spLocks noChangeArrowheads="1"/>
            </p:cNvSpPr>
            <p:nvPr/>
          </p:nvSpPr>
          <p:spPr bwMode="auto">
            <a:xfrm>
              <a:off x="457200" y="2716213"/>
              <a:ext cx="1598613" cy="493712"/>
            </a:xfrm>
            <a:prstGeom prst="roundRect">
              <a:avLst>
                <a:gd name="adj" fmla="val 16667"/>
              </a:avLst>
            </a:prstGeom>
            <a:solidFill>
              <a:schemeClr val="accent6">
                <a:lumMod val="60000"/>
                <a:lumOff val="40000"/>
              </a:schemeClr>
            </a:solidFill>
            <a:ln>
              <a:noFill/>
            </a:ln>
            <a:effectLst/>
          </p:spPr>
          <p:txBody>
            <a:bodyPr wrap="none" anchor="ctr"/>
            <a:lstStyle/>
            <a:p>
              <a:pPr algn="ctr" eaLnBrk="1" hangingPunct="1"/>
              <a:r>
                <a:rPr lang="zh-CN" altLang="en-US" sz="1600" b="1"/>
                <a:t>产品</a:t>
              </a:r>
              <a:r>
                <a:rPr lang="en-US" altLang="zh-CN" sz="1600" b="1"/>
                <a:t>BOM</a:t>
              </a:r>
              <a:r>
                <a:rPr lang="zh-CN" altLang="en-US" sz="1600" b="1"/>
                <a:t>管理</a:t>
              </a:r>
              <a:endParaRPr lang="zh-CN" altLang="en-US" sz="1600" b="1"/>
            </a:p>
          </p:txBody>
        </p:sp>
        <p:sp>
          <p:nvSpPr>
            <p:cNvPr id="1050403" name="AutoShape 6"/>
            <p:cNvSpPr>
              <a:spLocks noChangeArrowheads="1"/>
            </p:cNvSpPr>
            <p:nvPr/>
          </p:nvSpPr>
          <p:spPr bwMode="auto">
            <a:xfrm>
              <a:off x="6932613" y="3657600"/>
              <a:ext cx="1598612" cy="493713"/>
            </a:xfrm>
            <a:prstGeom prst="roundRect">
              <a:avLst>
                <a:gd name="adj" fmla="val 16667"/>
              </a:avLst>
            </a:prstGeom>
            <a:solidFill>
              <a:schemeClr val="accent6">
                <a:lumMod val="60000"/>
                <a:lumOff val="40000"/>
              </a:schemeClr>
            </a:solidFill>
            <a:ln>
              <a:noFill/>
            </a:ln>
            <a:effectLst/>
          </p:spPr>
          <p:txBody>
            <a:bodyPr wrap="none" anchor="ctr"/>
            <a:lstStyle/>
            <a:p>
              <a:pPr algn="ctr" eaLnBrk="1" hangingPunct="1"/>
              <a:r>
                <a:rPr lang="zh-CN" altLang="en-US" sz="1600" b="1"/>
                <a:t>物料管理</a:t>
              </a:r>
              <a:endParaRPr lang="zh-CN" altLang="en-US" sz="1600" b="1"/>
            </a:p>
          </p:txBody>
        </p:sp>
        <p:sp>
          <p:nvSpPr>
            <p:cNvPr id="1050404" name="AutoShape 7"/>
            <p:cNvSpPr>
              <a:spLocks noChangeArrowheads="1"/>
            </p:cNvSpPr>
            <p:nvPr/>
          </p:nvSpPr>
          <p:spPr bwMode="auto">
            <a:xfrm>
              <a:off x="6927850" y="2654300"/>
              <a:ext cx="1598613" cy="493713"/>
            </a:xfrm>
            <a:prstGeom prst="roundRect">
              <a:avLst>
                <a:gd name="adj" fmla="val 16667"/>
              </a:avLst>
            </a:prstGeom>
            <a:solidFill>
              <a:schemeClr val="accent6">
                <a:lumMod val="60000"/>
                <a:lumOff val="40000"/>
              </a:schemeClr>
            </a:solidFill>
            <a:ln>
              <a:noFill/>
            </a:ln>
            <a:effectLst/>
          </p:spPr>
          <p:txBody>
            <a:bodyPr wrap="none" anchor="ctr"/>
            <a:lstStyle/>
            <a:p>
              <a:pPr algn="ctr" eaLnBrk="1" hangingPunct="1"/>
              <a:r>
                <a:rPr lang="zh-CN" altLang="en-US" sz="1600" b="1"/>
                <a:t>财务管控</a:t>
              </a:r>
              <a:endParaRPr lang="zh-CN" altLang="en-US" sz="1600" b="1"/>
            </a:p>
          </p:txBody>
        </p:sp>
        <p:sp>
          <p:nvSpPr>
            <p:cNvPr id="1050405" name="AutoShape 8"/>
            <p:cNvSpPr>
              <a:spLocks noChangeArrowheads="1"/>
            </p:cNvSpPr>
            <p:nvPr/>
          </p:nvSpPr>
          <p:spPr bwMode="auto">
            <a:xfrm>
              <a:off x="2927350" y="2819400"/>
              <a:ext cx="1490663" cy="1371600"/>
            </a:xfrm>
            <a:prstGeom prst="roundRect">
              <a:avLst>
                <a:gd name="adj" fmla="val 16667"/>
              </a:avLst>
            </a:prstGeom>
            <a:solidFill>
              <a:schemeClr val="accent1"/>
            </a:solidFill>
            <a:ln>
              <a:noFill/>
            </a:ln>
            <a:effectLst/>
          </p:spPr>
          <p:txBody>
            <a:bodyPr wrap="none" anchor="ctr"/>
            <a:lstStyle/>
            <a:p>
              <a:pPr algn="ctr" eaLnBrk="1" hangingPunct="1"/>
              <a:r>
                <a:rPr lang="zh-CN" altLang="en-US" sz="1600" b="1">
                  <a:solidFill>
                    <a:schemeClr val="bg1"/>
                  </a:solidFill>
                </a:rPr>
                <a:t>采购寻源平台</a:t>
              </a:r>
              <a:endParaRPr lang="zh-CN" altLang="en-US" sz="1600" b="1">
                <a:solidFill>
                  <a:schemeClr val="bg1"/>
                </a:solidFill>
              </a:endParaRPr>
            </a:p>
          </p:txBody>
        </p:sp>
        <p:sp>
          <p:nvSpPr>
            <p:cNvPr id="1050406" name="AutoShape 9"/>
            <p:cNvSpPr>
              <a:spLocks noChangeArrowheads="1"/>
            </p:cNvSpPr>
            <p:nvPr/>
          </p:nvSpPr>
          <p:spPr bwMode="gray">
            <a:xfrm rot="16200000">
              <a:off x="6652789" y="3711168"/>
              <a:ext cx="89747" cy="502466"/>
            </a:xfrm>
            <a:prstGeom prst="upDownArrow">
              <a:avLst>
                <a:gd name="adj1" fmla="val 50000"/>
                <a:gd name="adj2" fmla="val 29167"/>
              </a:avLst>
            </a:prstGeom>
            <a:solidFill>
              <a:schemeClr val="accent1"/>
            </a:solidFill>
            <a:ln>
              <a:noFill/>
            </a:ln>
            <a:effectLst/>
          </p:spPr>
          <p:txBody>
            <a:bodyPr wrap="none" lIns="27432" tIns="182880" rIns="27432" bIns="182880" anchor="ctr">
              <a:spAutoFit/>
            </a:bodyPr>
            <a:lstStyle/>
            <a:p>
              <a:pPr algn="ctr"/>
              <a:endParaRPr lang="zh-CN" altLang="en-US" sz="2000"/>
            </a:p>
          </p:txBody>
        </p:sp>
        <p:sp>
          <p:nvSpPr>
            <p:cNvPr id="1050407" name="AutoShape 10"/>
            <p:cNvSpPr>
              <a:spLocks noChangeArrowheads="1"/>
            </p:cNvSpPr>
            <p:nvPr/>
          </p:nvSpPr>
          <p:spPr bwMode="auto">
            <a:xfrm>
              <a:off x="457200" y="4687888"/>
              <a:ext cx="1598613" cy="493712"/>
            </a:xfrm>
            <a:prstGeom prst="roundRect">
              <a:avLst>
                <a:gd name="adj" fmla="val 16667"/>
              </a:avLst>
            </a:prstGeom>
            <a:solidFill>
              <a:schemeClr val="accent6">
                <a:lumMod val="60000"/>
                <a:lumOff val="40000"/>
              </a:schemeClr>
            </a:solidFill>
            <a:ln>
              <a:noFill/>
            </a:ln>
            <a:effectLst/>
          </p:spPr>
          <p:txBody>
            <a:bodyPr wrap="none" anchor="ctr"/>
            <a:lstStyle/>
            <a:p>
              <a:pPr algn="ctr" eaLnBrk="1" hangingPunct="1"/>
              <a:r>
                <a:rPr lang="zh-CN" altLang="en-US" sz="1600" b="1"/>
                <a:t>生产管理</a:t>
              </a:r>
              <a:endParaRPr lang="zh-CN" altLang="en-US" sz="1600" b="1"/>
            </a:p>
          </p:txBody>
        </p:sp>
        <p:sp>
          <p:nvSpPr>
            <p:cNvPr id="1050408" name="AutoShape 14"/>
            <p:cNvSpPr>
              <a:spLocks noChangeArrowheads="1"/>
            </p:cNvSpPr>
            <p:nvPr/>
          </p:nvSpPr>
          <p:spPr bwMode="auto">
            <a:xfrm>
              <a:off x="2673350" y="1600200"/>
              <a:ext cx="3605213" cy="493713"/>
            </a:xfrm>
            <a:prstGeom prst="roundRect">
              <a:avLst>
                <a:gd name="adj" fmla="val 16667"/>
              </a:avLst>
            </a:prstGeom>
            <a:solidFill>
              <a:schemeClr val="accent6">
                <a:lumMod val="60000"/>
                <a:lumOff val="40000"/>
              </a:schemeClr>
            </a:solidFill>
            <a:ln>
              <a:noFill/>
            </a:ln>
            <a:effectLst/>
          </p:spPr>
          <p:txBody>
            <a:bodyPr wrap="none" anchor="ctr"/>
            <a:lstStyle/>
            <a:p>
              <a:pPr algn="ctr" eaLnBrk="1" hangingPunct="1"/>
              <a:r>
                <a:rPr lang="zh-CN" altLang="en-US" sz="1600" b="1"/>
                <a:t>员工门户</a:t>
              </a:r>
              <a:endParaRPr lang="zh-CN" altLang="en-US" sz="1600" b="1"/>
            </a:p>
          </p:txBody>
        </p:sp>
        <p:sp>
          <p:nvSpPr>
            <p:cNvPr id="1050409" name="AutoShape 15"/>
            <p:cNvSpPr>
              <a:spLocks noChangeArrowheads="1"/>
            </p:cNvSpPr>
            <p:nvPr/>
          </p:nvSpPr>
          <p:spPr bwMode="auto">
            <a:xfrm>
              <a:off x="6927850" y="4559300"/>
              <a:ext cx="1598613" cy="493713"/>
            </a:xfrm>
            <a:prstGeom prst="roundRect">
              <a:avLst>
                <a:gd name="adj" fmla="val 16667"/>
              </a:avLst>
            </a:prstGeom>
            <a:solidFill>
              <a:schemeClr val="accent6">
                <a:lumMod val="60000"/>
                <a:lumOff val="40000"/>
              </a:schemeClr>
            </a:solidFill>
            <a:ln>
              <a:noFill/>
            </a:ln>
            <a:effectLst/>
          </p:spPr>
          <p:txBody>
            <a:bodyPr wrap="none" anchor="ctr"/>
            <a:lstStyle/>
            <a:p>
              <a:pPr algn="ctr" eaLnBrk="1" hangingPunct="1"/>
              <a:r>
                <a:rPr lang="zh-CN" altLang="en-US" sz="1600" b="1"/>
                <a:t>服务与备件管理</a:t>
              </a:r>
              <a:endParaRPr lang="zh-CN" altLang="en-US" sz="1600" b="1"/>
            </a:p>
          </p:txBody>
        </p:sp>
        <p:sp>
          <p:nvSpPr>
            <p:cNvPr id="1050410" name="AutoShape 17"/>
            <p:cNvSpPr>
              <a:spLocks noChangeArrowheads="1"/>
            </p:cNvSpPr>
            <p:nvPr/>
          </p:nvSpPr>
          <p:spPr bwMode="gray">
            <a:xfrm>
              <a:off x="2112963" y="2449389"/>
              <a:ext cx="381000" cy="109562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pPr algn="ctr"/>
              <a:endParaRPr lang="zh-CN" altLang="en-US" sz="2000"/>
            </a:p>
          </p:txBody>
        </p:sp>
        <p:sp>
          <p:nvSpPr>
            <p:cNvPr id="1050411" name="AutoShape 18"/>
            <p:cNvSpPr>
              <a:spLocks noChangeArrowheads="1"/>
            </p:cNvSpPr>
            <p:nvPr/>
          </p:nvSpPr>
          <p:spPr bwMode="gray">
            <a:xfrm>
              <a:off x="2112963" y="4357564"/>
              <a:ext cx="381000" cy="109562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pPr algn="ctr"/>
              <a:endParaRPr lang="zh-CN" altLang="en-US" sz="2000"/>
            </a:p>
          </p:txBody>
        </p:sp>
        <p:sp>
          <p:nvSpPr>
            <p:cNvPr id="1050412" name="AutoShape 22"/>
            <p:cNvSpPr>
              <a:spLocks noChangeArrowheads="1"/>
            </p:cNvSpPr>
            <p:nvPr/>
          </p:nvSpPr>
          <p:spPr bwMode="gray">
            <a:xfrm rot="10800000">
              <a:off x="4341813" y="2060201"/>
              <a:ext cx="304800" cy="626223"/>
            </a:xfrm>
            <a:prstGeom prst="upDownArrow">
              <a:avLst>
                <a:gd name="adj1" fmla="val 50000"/>
                <a:gd name="adj2" fmla="val 21667"/>
              </a:avLst>
            </a:prstGeom>
            <a:solidFill>
              <a:schemeClr val="accent1"/>
            </a:solidFill>
            <a:ln>
              <a:noFill/>
            </a:ln>
            <a:effectLst/>
          </p:spPr>
          <p:txBody>
            <a:bodyPr lIns="27432" tIns="182880" rIns="27432" bIns="182880" anchor="ctr">
              <a:spAutoFit/>
            </a:bodyPr>
            <a:lstStyle/>
            <a:p>
              <a:pPr algn="ctr"/>
              <a:endParaRPr lang="zh-CN" altLang="en-US" sz="2000"/>
            </a:p>
          </p:txBody>
        </p:sp>
        <p:sp>
          <p:nvSpPr>
            <p:cNvPr id="1050413" name="AutoShape 42"/>
            <p:cNvSpPr>
              <a:spLocks noChangeArrowheads="1"/>
            </p:cNvSpPr>
            <p:nvPr/>
          </p:nvSpPr>
          <p:spPr bwMode="auto">
            <a:xfrm>
              <a:off x="2894013" y="4648200"/>
              <a:ext cx="3186112" cy="838200"/>
            </a:xfrm>
            <a:prstGeom prst="roundRect">
              <a:avLst>
                <a:gd name="adj" fmla="val 16667"/>
              </a:avLst>
            </a:prstGeom>
            <a:solidFill>
              <a:schemeClr val="accent1"/>
            </a:solidFill>
            <a:ln>
              <a:noFill/>
            </a:ln>
            <a:effectLst/>
          </p:spPr>
          <p:txBody>
            <a:bodyPr wrap="none" anchor="ctr"/>
            <a:lstStyle/>
            <a:p>
              <a:pPr algn="ctr" eaLnBrk="1" hangingPunct="1"/>
              <a:r>
                <a:rPr lang="zh-CN" altLang="en-US" sz="1600" b="1">
                  <a:solidFill>
                    <a:schemeClr val="bg1"/>
                  </a:solidFill>
                </a:rPr>
                <a:t>供应商管理平台</a:t>
              </a:r>
              <a:endParaRPr lang="zh-CN" altLang="en-US" sz="1600" b="1">
                <a:solidFill>
                  <a:schemeClr val="bg1"/>
                </a:solidFill>
              </a:endParaRPr>
            </a:p>
          </p:txBody>
        </p:sp>
        <p:sp>
          <p:nvSpPr>
            <p:cNvPr id="1050414" name="AutoShape 44"/>
            <p:cNvSpPr>
              <a:spLocks noChangeArrowheads="1"/>
            </p:cNvSpPr>
            <p:nvPr/>
          </p:nvSpPr>
          <p:spPr bwMode="auto">
            <a:xfrm>
              <a:off x="4646613" y="2819400"/>
              <a:ext cx="1490662" cy="1371600"/>
            </a:xfrm>
            <a:prstGeom prst="roundRect">
              <a:avLst>
                <a:gd name="adj" fmla="val 16667"/>
              </a:avLst>
            </a:prstGeom>
            <a:solidFill>
              <a:schemeClr val="accent1"/>
            </a:solidFill>
            <a:ln>
              <a:noFill/>
            </a:ln>
            <a:effectLst/>
          </p:spPr>
          <p:txBody>
            <a:bodyPr wrap="none" anchor="ctr"/>
            <a:lstStyle/>
            <a:p>
              <a:pPr algn="ctr" eaLnBrk="1" hangingPunct="1"/>
              <a:r>
                <a:rPr lang="zh-CN" altLang="en-US" sz="1600" b="1">
                  <a:solidFill>
                    <a:schemeClr val="bg1"/>
                  </a:solidFill>
                </a:rPr>
                <a:t>物流配送平台</a:t>
              </a:r>
              <a:endParaRPr lang="zh-CN" altLang="en-US" sz="1600" b="1">
                <a:solidFill>
                  <a:schemeClr val="bg1"/>
                </a:solidFill>
              </a:endParaRPr>
            </a:p>
          </p:txBody>
        </p:sp>
        <p:sp>
          <p:nvSpPr>
            <p:cNvPr id="1050415" name="AutoShape 45"/>
            <p:cNvSpPr>
              <a:spLocks noChangeArrowheads="1"/>
            </p:cNvSpPr>
            <p:nvPr/>
          </p:nvSpPr>
          <p:spPr bwMode="gray">
            <a:xfrm rot="10800000">
              <a:off x="3692855" y="4126810"/>
              <a:ext cx="78715" cy="572882"/>
            </a:xfrm>
            <a:prstGeom prst="upDownArrow">
              <a:avLst>
                <a:gd name="adj1" fmla="val 50000"/>
                <a:gd name="adj2" fmla="val 29167"/>
              </a:avLst>
            </a:prstGeom>
            <a:solidFill>
              <a:schemeClr val="accent1"/>
            </a:solidFill>
            <a:ln>
              <a:noFill/>
            </a:ln>
            <a:effectLst/>
          </p:spPr>
          <p:txBody>
            <a:bodyPr wrap="none" lIns="27432" tIns="182880" rIns="27432" bIns="182880" anchor="ctr">
              <a:spAutoFit/>
            </a:bodyPr>
            <a:lstStyle/>
            <a:p>
              <a:pPr algn="ctr"/>
              <a:endParaRPr lang="zh-CN" altLang="en-US" sz="2000"/>
            </a:p>
          </p:txBody>
        </p:sp>
        <p:sp>
          <p:nvSpPr>
            <p:cNvPr id="1050416" name="AutoShape 46"/>
            <p:cNvSpPr>
              <a:spLocks noChangeArrowheads="1"/>
            </p:cNvSpPr>
            <p:nvPr/>
          </p:nvSpPr>
          <p:spPr bwMode="gray">
            <a:xfrm rot="10800000">
              <a:off x="5369256" y="4126810"/>
              <a:ext cx="78715" cy="572882"/>
            </a:xfrm>
            <a:prstGeom prst="upDownArrow">
              <a:avLst>
                <a:gd name="adj1" fmla="val 50000"/>
                <a:gd name="adj2" fmla="val 29167"/>
              </a:avLst>
            </a:prstGeom>
            <a:solidFill>
              <a:schemeClr val="accent1"/>
            </a:solidFill>
            <a:ln>
              <a:noFill/>
            </a:ln>
            <a:effectLst/>
          </p:spPr>
          <p:txBody>
            <a:bodyPr wrap="none" lIns="27432" tIns="182880" rIns="27432" bIns="182880" anchor="ctr">
              <a:spAutoFit/>
            </a:bodyPr>
            <a:lstStyle/>
            <a:p>
              <a:pPr algn="ctr"/>
              <a:endParaRPr lang="zh-CN" altLang="en-US" sz="2000"/>
            </a:p>
          </p:txBody>
        </p:sp>
        <p:sp>
          <p:nvSpPr>
            <p:cNvPr id="1050417" name="AutoShape 47"/>
            <p:cNvSpPr>
              <a:spLocks noChangeArrowheads="1"/>
            </p:cNvSpPr>
            <p:nvPr/>
          </p:nvSpPr>
          <p:spPr bwMode="auto">
            <a:xfrm>
              <a:off x="457200" y="3729038"/>
              <a:ext cx="1598613" cy="493712"/>
            </a:xfrm>
            <a:prstGeom prst="roundRect">
              <a:avLst>
                <a:gd name="adj" fmla="val 16667"/>
              </a:avLst>
            </a:prstGeom>
            <a:solidFill>
              <a:schemeClr val="accent6">
                <a:lumMod val="60000"/>
                <a:lumOff val="40000"/>
              </a:schemeClr>
            </a:solidFill>
            <a:ln>
              <a:noFill/>
            </a:ln>
            <a:effectLst/>
          </p:spPr>
          <p:txBody>
            <a:bodyPr wrap="none" anchor="ctr"/>
            <a:lstStyle/>
            <a:p>
              <a:pPr algn="ctr" eaLnBrk="1" hangingPunct="1"/>
              <a:r>
                <a:rPr lang="zh-CN" altLang="en-US" sz="1600" b="1"/>
                <a:t>产品更改管理</a:t>
              </a:r>
              <a:endParaRPr lang="zh-CN" altLang="en-US" sz="1600" b="1"/>
            </a:p>
          </p:txBody>
        </p:sp>
        <p:sp>
          <p:nvSpPr>
            <p:cNvPr id="1050418" name="AutoShape 48"/>
            <p:cNvSpPr>
              <a:spLocks noChangeArrowheads="1"/>
            </p:cNvSpPr>
            <p:nvPr/>
          </p:nvSpPr>
          <p:spPr bwMode="gray">
            <a:xfrm>
              <a:off x="2112963" y="3462213"/>
              <a:ext cx="381000" cy="109562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pPr algn="ctr"/>
              <a:endParaRPr lang="zh-CN" altLang="en-US" sz="2000"/>
            </a:p>
          </p:txBody>
        </p:sp>
        <p:sp>
          <p:nvSpPr>
            <p:cNvPr id="1050419" name="AutoShape 49"/>
            <p:cNvSpPr>
              <a:spLocks noChangeArrowheads="1"/>
            </p:cNvSpPr>
            <p:nvPr/>
          </p:nvSpPr>
          <p:spPr bwMode="gray">
            <a:xfrm rot="10800000">
              <a:off x="6475413" y="4265488"/>
              <a:ext cx="381000" cy="109562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pPr algn="ctr"/>
              <a:endParaRPr lang="zh-CN" altLang="en-US" sz="2000"/>
            </a:p>
          </p:txBody>
        </p:sp>
        <p:sp>
          <p:nvSpPr>
            <p:cNvPr id="1050420" name="AutoShape 50"/>
            <p:cNvSpPr>
              <a:spLocks noChangeArrowheads="1"/>
            </p:cNvSpPr>
            <p:nvPr/>
          </p:nvSpPr>
          <p:spPr bwMode="gray">
            <a:xfrm rot="16200000">
              <a:off x="6654377" y="2669768"/>
              <a:ext cx="89747" cy="502466"/>
            </a:xfrm>
            <a:prstGeom prst="upDownArrow">
              <a:avLst>
                <a:gd name="adj1" fmla="val 50000"/>
                <a:gd name="adj2" fmla="val 29167"/>
              </a:avLst>
            </a:prstGeom>
            <a:solidFill>
              <a:schemeClr val="accent1"/>
            </a:solidFill>
            <a:ln>
              <a:noFill/>
            </a:ln>
            <a:effectLst/>
          </p:spPr>
          <p:txBody>
            <a:bodyPr wrap="none" lIns="27432" tIns="182880" rIns="27432" bIns="182880" anchor="ctr">
              <a:spAutoFit/>
            </a:bodyPr>
            <a:lstStyle/>
            <a:p>
              <a:pPr algn="ctr"/>
              <a:endParaRPr lang="zh-CN" altLang="en-US" sz="2000"/>
            </a:p>
          </p:txBody>
        </p:sp>
        <p:sp>
          <p:nvSpPr>
            <p:cNvPr id="1050421" name="AutoShape 51"/>
            <p:cNvSpPr>
              <a:spLocks noChangeArrowheads="1"/>
            </p:cNvSpPr>
            <p:nvPr/>
          </p:nvSpPr>
          <p:spPr bwMode="auto">
            <a:xfrm>
              <a:off x="2819400" y="5029200"/>
              <a:ext cx="914400" cy="604838"/>
            </a:xfrm>
            <a:prstGeom prst="can">
              <a:avLst>
                <a:gd name="adj" fmla="val 25000"/>
              </a:avLst>
            </a:prstGeom>
            <a:solidFill>
              <a:srgbClr val="EAEAEA">
                <a:alpha val="95000"/>
              </a:srgbClr>
            </a:solidFill>
            <a:ln w="12700">
              <a:solidFill>
                <a:schemeClr val="bg2"/>
              </a:solidFill>
              <a:round/>
            </a:ln>
            <a:effectLst/>
          </p:spPr>
          <p:txBody>
            <a:bodyPr wrap="none" lIns="45720" rIns="45720" anchor="ctr"/>
            <a:lstStyle/>
            <a:p>
              <a:pPr algn="ctr"/>
              <a:r>
                <a:rPr lang="zh-CN" altLang="en-US" sz="1400"/>
                <a:t>供应商</a:t>
              </a:r>
              <a:endParaRPr lang="zh-CN" altLang="en-US" sz="1400"/>
            </a:p>
            <a:p>
              <a:pPr algn="ctr"/>
              <a:r>
                <a:rPr lang="zh-CN" altLang="en-US" sz="1400"/>
                <a:t>主数据</a:t>
              </a:r>
              <a:endParaRPr lang="zh-CN" altLang="en-US" sz="1400"/>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422" name="标题 1"/>
          <p:cNvSpPr>
            <a:spLocks noGrp="1"/>
          </p:cNvSpPr>
          <p:nvPr>
            <p:ph type="title" idx="4294967295"/>
          </p:nvPr>
        </p:nvSpPr>
        <p:spPr>
          <a:xfrm>
            <a:off x="1" y="177237"/>
            <a:ext cx="9546508"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其中，采购寻源的信息平台主要关注在生产采购的计划协同，同时也包括对一般采购的业务支持</a:t>
            </a:r>
            <a:endParaRPr lang="en-US" altLang="zh-CN" sz="2400" dirty="0">
              <a:solidFill>
                <a:schemeClr val="bg1"/>
              </a:solidFill>
            </a:endParaRPr>
          </a:p>
        </p:txBody>
      </p:sp>
      <p:grpSp>
        <p:nvGrpSpPr>
          <p:cNvPr id="287" name="组合 52"/>
          <p:cNvGrpSpPr/>
          <p:nvPr/>
        </p:nvGrpSpPr>
        <p:grpSpPr>
          <a:xfrm>
            <a:off x="279400" y="1219199"/>
            <a:ext cx="11633200" cy="5478266"/>
            <a:chOff x="254000" y="1219200"/>
            <a:chExt cx="8890000" cy="5224352"/>
          </a:xfrm>
        </p:grpSpPr>
        <p:sp>
          <p:nvSpPr>
            <p:cNvPr id="1050423" name="AutoShape 43"/>
            <p:cNvSpPr>
              <a:spLocks noChangeArrowheads="1"/>
            </p:cNvSpPr>
            <p:nvPr/>
          </p:nvSpPr>
          <p:spPr bwMode="auto">
            <a:xfrm rot="13260000" flipH="1">
              <a:off x="4922838" y="3441700"/>
              <a:ext cx="260350" cy="1544638"/>
            </a:xfrm>
            <a:prstGeom prst="triangle">
              <a:avLst>
                <a:gd name="adj" fmla="val 49968"/>
              </a:avLst>
            </a:prstGeom>
            <a:solidFill>
              <a:srgbClr val="FCD18F"/>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24" name="Line 44"/>
            <p:cNvSpPr>
              <a:spLocks noChangeShapeType="1"/>
            </p:cNvSpPr>
            <p:nvPr/>
          </p:nvSpPr>
          <p:spPr bwMode="auto">
            <a:xfrm>
              <a:off x="2928938" y="4914900"/>
              <a:ext cx="1679575" cy="1588"/>
            </a:xfrm>
            <a:prstGeom prst="line">
              <a:avLst/>
            </a:prstGeom>
            <a:noFill/>
            <a:ln w="12700">
              <a:solidFill>
                <a:srgbClr val="2010B4"/>
              </a:solidFill>
              <a:prstDash val="sysDot"/>
              <a:round/>
              <a:headEnd type="none" w="sm" len="sm"/>
              <a:tailEnd type="none" w="sm" len="sm"/>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25" name="Line 45"/>
            <p:cNvSpPr>
              <a:spLocks noChangeShapeType="1"/>
            </p:cNvSpPr>
            <p:nvPr/>
          </p:nvSpPr>
          <p:spPr bwMode="auto">
            <a:xfrm>
              <a:off x="2395538" y="4344988"/>
              <a:ext cx="2492375" cy="1587"/>
            </a:xfrm>
            <a:prstGeom prst="line">
              <a:avLst/>
            </a:prstGeom>
            <a:noFill/>
            <a:ln w="12700">
              <a:solidFill>
                <a:srgbClr val="2010B4"/>
              </a:solidFill>
              <a:prstDash val="dash"/>
              <a:round/>
              <a:headEnd type="none" w="sm" len="sm"/>
              <a:tailEnd type="none" w="sm" len="sm"/>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26" name="Line 46"/>
            <p:cNvSpPr>
              <a:spLocks noChangeShapeType="1"/>
            </p:cNvSpPr>
            <p:nvPr/>
          </p:nvSpPr>
          <p:spPr bwMode="auto">
            <a:xfrm>
              <a:off x="2012950" y="4032250"/>
              <a:ext cx="3224213" cy="1588"/>
            </a:xfrm>
            <a:prstGeom prst="line">
              <a:avLst/>
            </a:prstGeom>
            <a:noFill/>
            <a:ln w="12700">
              <a:solidFill>
                <a:srgbClr val="2010B4"/>
              </a:solidFill>
              <a:prstDash val="dash"/>
              <a:round/>
              <a:headEnd type="none" w="sm" len="sm"/>
              <a:tailEnd type="none" w="sm" len="sm"/>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27" name="Line 47"/>
            <p:cNvSpPr>
              <a:spLocks noChangeShapeType="1"/>
            </p:cNvSpPr>
            <p:nvPr/>
          </p:nvSpPr>
          <p:spPr bwMode="auto">
            <a:xfrm>
              <a:off x="2740025" y="4627563"/>
              <a:ext cx="1882775" cy="1587"/>
            </a:xfrm>
            <a:prstGeom prst="line">
              <a:avLst/>
            </a:prstGeom>
            <a:noFill/>
            <a:ln w="12700">
              <a:solidFill>
                <a:srgbClr val="2010B4"/>
              </a:solidFill>
              <a:prstDash val="sysDot"/>
              <a:round/>
              <a:headEnd type="none" w="sm" len="sm"/>
              <a:tailEnd type="none" w="sm" len="sm"/>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28" name="Rectangle 48"/>
            <p:cNvSpPr>
              <a:spLocks noChangeArrowheads="1"/>
            </p:cNvSpPr>
            <p:nvPr/>
          </p:nvSpPr>
          <p:spPr bwMode="auto">
            <a:xfrm>
              <a:off x="3319562" y="3814763"/>
              <a:ext cx="714177" cy="243370"/>
            </a:xfrm>
            <a:prstGeom prst="rect">
              <a:avLst/>
            </a:prstGeom>
            <a:noFill/>
            <a:ln>
              <a:noFill/>
            </a:ln>
            <a:effectLst/>
          </p:spPr>
          <p:txBody>
            <a:bodyPr wrap="none" lIns="71438" tIns="34925" rIns="71438" bIns="34925">
              <a:spAutoFit/>
            </a:bodyPr>
            <a:lstStyle>
              <a:lvl1pPr algn="l" defTabSz="551180">
                <a:defRPr>
                  <a:solidFill>
                    <a:schemeClr val="tx1"/>
                  </a:solidFill>
                  <a:latin typeface="Arial" panose="020B0604020202020204" pitchFamily="34" charset="0"/>
                  <a:ea typeface="宋体" panose="02010600030101010101" pitchFamily="2" charset="-122"/>
                </a:defRPr>
              </a:lvl1pPr>
              <a:lvl2pPr marL="352425" algn="l" defTabSz="551180">
                <a:defRPr>
                  <a:solidFill>
                    <a:schemeClr val="tx1"/>
                  </a:solidFill>
                  <a:latin typeface="Arial" panose="020B0604020202020204" pitchFamily="34" charset="0"/>
                  <a:ea typeface="宋体" panose="02010600030101010101" pitchFamily="2" charset="-122"/>
                </a:defRPr>
              </a:lvl2pPr>
              <a:lvl3pPr marL="709930" algn="l" defTabSz="551180">
                <a:defRPr>
                  <a:solidFill>
                    <a:schemeClr val="tx1"/>
                  </a:solidFill>
                  <a:latin typeface="Arial" panose="020B0604020202020204" pitchFamily="34" charset="0"/>
                  <a:ea typeface="宋体" panose="02010600030101010101" pitchFamily="2" charset="-122"/>
                </a:defRPr>
              </a:lvl3pPr>
              <a:lvl4pPr marL="1062355" algn="l" defTabSz="551180">
                <a:defRPr>
                  <a:solidFill>
                    <a:schemeClr val="tx1"/>
                  </a:solidFill>
                  <a:latin typeface="Arial" panose="020B0604020202020204" pitchFamily="34" charset="0"/>
                  <a:ea typeface="宋体" panose="02010600030101010101" pitchFamily="2" charset="-122"/>
                </a:defRPr>
              </a:lvl4pPr>
              <a:lvl5pPr marL="1417955" algn="l" defTabSz="551180">
                <a:defRPr>
                  <a:solidFill>
                    <a:schemeClr val="tx1"/>
                  </a:solidFill>
                  <a:latin typeface="Arial" panose="020B0604020202020204" pitchFamily="34" charset="0"/>
                  <a:ea typeface="宋体" panose="02010600030101010101" pitchFamily="2" charset="-122"/>
                </a:defRPr>
              </a:lvl5pPr>
              <a:lvl6pPr marL="18751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3323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895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2467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200" b="1">
                  <a:latin typeface="微软雅黑 Light" panose="020B0502040204020203" pitchFamily="34" charset="-122"/>
                  <a:ea typeface="微软雅黑 Light" panose="020B0502040204020203" pitchFamily="34" charset="-122"/>
                </a:rPr>
                <a:t>Vehicle</a:t>
              </a:r>
              <a:r>
                <a:rPr lang="zh-CN" altLang="en-US" sz="1200" b="1">
                  <a:latin typeface="微软雅黑 Light" panose="020B0502040204020203" pitchFamily="34" charset="-122"/>
                  <a:ea typeface="微软雅黑 Light" panose="020B0502040204020203" pitchFamily="34" charset="-122"/>
                </a:rPr>
                <a:t>整车</a:t>
              </a:r>
              <a:endParaRPr lang="zh-CN" altLang="en-US" sz="1200" b="1">
                <a:latin typeface="微软雅黑 Light" panose="020B0502040204020203" pitchFamily="34" charset="-122"/>
                <a:ea typeface="微软雅黑 Light" panose="020B0502040204020203" pitchFamily="34" charset="-122"/>
              </a:endParaRPr>
            </a:p>
          </p:txBody>
        </p:sp>
        <p:sp>
          <p:nvSpPr>
            <p:cNvPr id="1050429" name="Rectangle 49"/>
            <p:cNvSpPr>
              <a:spLocks noChangeArrowheads="1"/>
            </p:cNvSpPr>
            <p:nvPr/>
          </p:nvSpPr>
          <p:spPr bwMode="auto">
            <a:xfrm>
              <a:off x="3307949" y="4070350"/>
              <a:ext cx="721527" cy="243370"/>
            </a:xfrm>
            <a:prstGeom prst="rect">
              <a:avLst/>
            </a:prstGeom>
            <a:noFill/>
            <a:ln>
              <a:noFill/>
            </a:ln>
            <a:effectLst/>
          </p:spPr>
          <p:txBody>
            <a:bodyPr wrap="none" lIns="71438" tIns="34925" rIns="71438" bIns="34925">
              <a:spAutoFit/>
            </a:bodyPr>
            <a:lstStyle>
              <a:lvl1pPr algn="l" defTabSz="551180">
                <a:defRPr>
                  <a:solidFill>
                    <a:schemeClr val="tx1"/>
                  </a:solidFill>
                  <a:latin typeface="Arial" panose="020B0604020202020204" pitchFamily="34" charset="0"/>
                  <a:ea typeface="宋体" panose="02010600030101010101" pitchFamily="2" charset="-122"/>
                </a:defRPr>
              </a:lvl1pPr>
              <a:lvl2pPr marL="352425" algn="l" defTabSz="551180">
                <a:defRPr>
                  <a:solidFill>
                    <a:schemeClr val="tx1"/>
                  </a:solidFill>
                  <a:latin typeface="Arial" panose="020B0604020202020204" pitchFamily="34" charset="0"/>
                  <a:ea typeface="宋体" panose="02010600030101010101" pitchFamily="2" charset="-122"/>
                </a:defRPr>
              </a:lvl2pPr>
              <a:lvl3pPr marL="709930" algn="l" defTabSz="551180">
                <a:defRPr>
                  <a:solidFill>
                    <a:schemeClr val="tx1"/>
                  </a:solidFill>
                  <a:latin typeface="Arial" panose="020B0604020202020204" pitchFamily="34" charset="0"/>
                  <a:ea typeface="宋体" panose="02010600030101010101" pitchFamily="2" charset="-122"/>
                </a:defRPr>
              </a:lvl3pPr>
              <a:lvl4pPr marL="1062355" algn="l" defTabSz="551180">
                <a:defRPr>
                  <a:solidFill>
                    <a:schemeClr val="tx1"/>
                  </a:solidFill>
                  <a:latin typeface="Arial" panose="020B0604020202020204" pitchFamily="34" charset="0"/>
                  <a:ea typeface="宋体" panose="02010600030101010101" pitchFamily="2" charset="-122"/>
                </a:defRPr>
              </a:lvl4pPr>
              <a:lvl5pPr marL="1417955" algn="l" defTabSz="551180">
                <a:defRPr>
                  <a:solidFill>
                    <a:schemeClr val="tx1"/>
                  </a:solidFill>
                  <a:latin typeface="Arial" panose="020B0604020202020204" pitchFamily="34" charset="0"/>
                  <a:ea typeface="宋体" panose="02010600030101010101" pitchFamily="2" charset="-122"/>
                </a:defRPr>
              </a:lvl5pPr>
              <a:lvl6pPr marL="18751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3323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895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2467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200" b="1">
                  <a:latin typeface="微软雅黑 Light" panose="020B0502040204020203" pitchFamily="34" charset="-122"/>
                  <a:ea typeface="微软雅黑 Light" panose="020B0502040204020203" pitchFamily="34" charset="-122"/>
                </a:rPr>
                <a:t>System</a:t>
              </a:r>
              <a:r>
                <a:rPr lang="zh-CN" altLang="en-US" sz="1200" b="1">
                  <a:latin typeface="微软雅黑 Light" panose="020B0502040204020203" pitchFamily="34" charset="-122"/>
                  <a:ea typeface="微软雅黑 Light" panose="020B0502040204020203" pitchFamily="34" charset="-122"/>
                </a:rPr>
                <a:t>系统</a:t>
              </a:r>
              <a:endParaRPr lang="zh-CN" altLang="en-US" sz="1200" b="1">
                <a:latin typeface="微软雅黑 Light" panose="020B0502040204020203" pitchFamily="34" charset="-122"/>
                <a:ea typeface="微软雅黑 Light" panose="020B0502040204020203" pitchFamily="34" charset="-122"/>
              </a:endParaRPr>
            </a:p>
          </p:txBody>
        </p:sp>
        <p:sp>
          <p:nvSpPr>
            <p:cNvPr id="1050430" name="Rectangle 50"/>
            <p:cNvSpPr>
              <a:spLocks noChangeArrowheads="1"/>
            </p:cNvSpPr>
            <p:nvPr/>
          </p:nvSpPr>
          <p:spPr bwMode="auto">
            <a:xfrm>
              <a:off x="3133393" y="4375150"/>
              <a:ext cx="1027777" cy="243370"/>
            </a:xfrm>
            <a:prstGeom prst="rect">
              <a:avLst/>
            </a:prstGeom>
            <a:noFill/>
            <a:ln>
              <a:noFill/>
            </a:ln>
            <a:effectLst/>
          </p:spPr>
          <p:txBody>
            <a:bodyPr wrap="none" lIns="71438" tIns="34925" rIns="71438" bIns="34925">
              <a:spAutoFit/>
            </a:bodyPr>
            <a:lstStyle>
              <a:lvl1pPr algn="l" defTabSz="551180">
                <a:defRPr>
                  <a:solidFill>
                    <a:schemeClr val="tx1"/>
                  </a:solidFill>
                  <a:latin typeface="Arial" panose="020B0604020202020204" pitchFamily="34" charset="0"/>
                  <a:ea typeface="宋体" panose="02010600030101010101" pitchFamily="2" charset="-122"/>
                </a:defRPr>
              </a:lvl1pPr>
              <a:lvl2pPr marL="352425" algn="l" defTabSz="551180">
                <a:defRPr>
                  <a:solidFill>
                    <a:schemeClr val="tx1"/>
                  </a:solidFill>
                  <a:latin typeface="Arial" panose="020B0604020202020204" pitchFamily="34" charset="0"/>
                  <a:ea typeface="宋体" panose="02010600030101010101" pitchFamily="2" charset="-122"/>
                </a:defRPr>
              </a:lvl2pPr>
              <a:lvl3pPr marL="709930" algn="l" defTabSz="551180">
                <a:defRPr>
                  <a:solidFill>
                    <a:schemeClr val="tx1"/>
                  </a:solidFill>
                  <a:latin typeface="Arial" panose="020B0604020202020204" pitchFamily="34" charset="0"/>
                  <a:ea typeface="宋体" panose="02010600030101010101" pitchFamily="2" charset="-122"/>
                </a:defRPr>
              </a:lvl3pPr>
              <a:lvl4pPr marL="1062355" algn="l" defTabSz="551180">
                <a:defRPr>
                  <a:solidFill>
                    <a:schemeClr val="tx1"/>
                  </a:solidFill>
                  <a:latin typeface="Arial" panose="020B0604020202020204" pitchFamily="34" charset="0"/>
                  <a:ea typeface="宋体" panose="02010600030101010101" pitchFamily="2" charset="-122"/>
                </a:defRPr>
              </a:lvl4pPr>
              <a:lvl5pPr marL="1417955" algn="l" defTabSz="551180">
                <a:defRPr>
                  <a:solidFill>
                    <a:schemeClr val="tx1"/>
                  </a:solidFill>
                  <a:latin typeface="Arial" panose="020B0604020202020204" pitchFamily="34" charset="0"/>
                  <a:ea typeface="宋体" panose="02010600030101010101" pitchFamily="2" charset="-122"/>
                </a:defRPr>
              </a:lvl5pPr>
              <a:lvl6pPr marL="18751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3323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895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2467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200" b="1">
                  <a:latin typeface="微软雅黑 Light" panose="020B0502040204020203" pitchFamily="34" charset="-122"/>
                  <a:ea typeface="微软雅黑 Light" panose="020B0502040204020203" pitchFamily="34" charset="-122"/>
                </a:rPr>
                <a:t>Subsystem</a:t>
              </a:r>
              <a:r>
                <a:rPr lang="zh-CN" altLang="en-US" sz="1200" b="1">
                  <a:latin typeface="微软雅黑 Light" panose="020B0502040204020203" pitchFamily="34" charset="-122"/>
                  <a:ea typeface="微软雅黑 Light" panose="020B0502040204020203" pitchFamily="34" charset="-122"/>
                </a:rPr>
                <a:t>子系统</a:t>
              </a:r>
              <a:endParaRPr lang="zh-CN" altLang="en-US" sz="1200" b="1">
                <a:latin typeface="微软雅黑 Light" panose="020B0502040204020203" pitchFamily="34" charset="-122"/>
                <a:ea typeface="微软雅黑 Light" panose="020B0502040204020203" pitchFamily="34" charset="-122"/>
              </a:endParaRPr>
            </a:p>
          </p:txBody>
        </p:sp>
        <p:sp>
          <p:nvSpPr>
            <p:cNvPr id="1050431" name="Rectangle 51"/>
            <p:cNvSpPr>
              <a:spLocks noChangeArrowheads="1"/>
            </p:cNvSpPr>
            <p:nvPr/>
          </p:nvSpPr>
          <p:spPr bwMode="auto">
            <a:xfrm>
              <a:off x="3261112" y="4667250"/>
              <a:ext cx="730321" cy="405731"/>
            </a:xfrm>
            <a:prstGeom prst="rect">
              <a:avLst/>
            </a:prstGeom>
            <a:noFill/>
            <a:ln>
              <a:noFill/>
            </a:ln>
            <a:effectLst/>
          </p:spPr>
          <p:txBody>
            <a:bodyPr wrap="none" lIns="71438" tIns="34925" rIns="71438" bIns="34925">
              <a:spAutoFit/>
            </a:bodyPr>
            <a:lstStyle>
              <a:lvl1pPr algn="l" defTabSz="551180">
                <a:defRPr>
                  <a:solidFill>
                    <a:schemeClr val="tx1"/>
                  </a:solidFill>
                  <a:latin typeface="Arial" panose="020B0604020202020204" pitchFamily="34" charset="0"/>
                  <a:ea typeface="宋体" panose="02010600030101010101" pitchFamily="2" charset="-122"/>
                </a:defRPr>
              </a:lvl1pPr>
              <a:lvl2pPr marL="352425" algn="l" defTabSz="551180">
                <a:defRPr>
                  <a:solidFill>
                    <a:schemeClr val="tx1"/>
                  </a:solidFill>
                  <a:latin typeface="Arial" panose="020B0604020202020204" pitchFamily="34" charset="0"/>
                  <a:ea typeface="宋体" panose="02010600030101010101" pitchFamily="2" charset="-122"/>
                </a:defRPr>
              </a:lvl2pPr>
              <a:lvl3pPr marL="709930" algn="l" defTabSz="551180">
                <a:defRPr>
                  <a:solidFill>
                    <a:schemeClr val="tx1"/>
                  </a:solidFill>
                  <a:latin typeface="Arial" panose="020B0604020202020204" pitchFamily="34" charset="0"/>
                  <a:ea typeface="宋体" panose="02010600030101010101" pitchFamily="2" charset="-122"/>
                </a:defRPr>
              </a:lvl3pPr>
              <a:lvl4pPr marL="1062355" algn="l" defTabSz="551180">
                <a:defRPr>
                  <a:solidFill>
                    <a:schemeClr val="tx1"/>
                  </a:solidFill>
                  <a:latin typeface="Arial" panose="020B0604020202020204" pitchFamily="34" charset="0"/>
                  <a:ea typeface="宋体" panose="02010600030101010101" pitchFamily="2" charset="-122"/>
                </a:defRPr>
              </a:lvl4pPr>
              <a:lvl5pPr marL="1417955" algn="l" defTabSz="551180">
                <a:defRPr>
                  <a:solidFill>
                    <a:schemeClr val="tx1"/>
                  </a:solidFill>
                  <a:latin typeface="Arial" panose="020B0604020202020204" pitchFamily="34" charset="0"/>
                  <a:ea typeface="宋体" panose="02010600030101010101" pitchFamily="2" charset="-122"/>
                </a:defRPr>
              </a:lvl5pPr>
              <a:lvl6pPr marL="18751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3323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895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2467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200" b="1">
                  <a:latin typeface="微软雅黑 Light" panose="020B0502040204020203" pitchFamily="34" charset="-122"/>
                  <a:ea typeface="微软雅黑 Light" panose="020B0502040204020203" pitchFamily="34" charset="-122"/>
                </a:rPr>
                <a:t>Component</a:t>
              </a:r>
              <a:endParaRPr lang="en-US" altLang="zh-CN" sz="1200" b="1">
                <a:latin typeface="微软雅黑 Light" panose="020B0502040204020203" pitchFamily="34" charset="-122"/>
                <a:ea typeface="微软雅黑 Light" panose="020B0502040204020203" pitchFamily="34" charset="-122"/>
              </a:endParaRPr>
            </a:p>
            <a:p>
              <a:pPr algn="ctr"/>
              <a:r>
                <a:rPr lang="zh-CN" altLang="en-US" sz="1200" b="1">
                  <a:latin typeface="微软雅黑 Light" panose="020B0502040204020203" pitchFamily="34" charset="-122"/>
                  <a:ea typeface="微软雅黑 Light" panose="020B0502040204020203" pitchFamily="34" charset="-122"/>
                </a:rPr>
                <a:t>零部件</a:t>
              </a:r>
              <a:endParaRPr lang="zh-CN" altLang="en-US" sz="1200" b="1">
                <a:latin typeface="微软雅黑 Light" panose="020B0502040204020203" pitchFamily="34" charset="-122"/>
                <a:ea typeface="微软雅黑 Light" panose="020B0502040204020203" pitchFamily="34" charset="-122"/>
              </a:endParaRPr>
            </a:p>
          </p:txBody>
        </p:sp>
        <p:sp>
          <p:nvSpPr>
            <p:cNvPr id="1050432" name="AutoShape 52"/>
            <p:cNvSpPr>
              <a:spLocks noChangeArrowheads="1"/>
            </p:cNvSpPr>
            <p:nvPr/>
          </p:nvSpPr>
          <p:spPr bwMode="auto">
            <a:xfrm rot="2040000" flipH="1">
              <a:off x="4484688" y="3294063"/>
              <a:ext cx="361950" cy="2549525"/>
            </a:xfrm>
            <a:prstGeom prst="triangle">
              <a:avLst>
                <a:gd name="adj" fmla="val 49968"/>
              </a:avLst>
            </a:prstGeom>
            <a:solidFill>
              <a:srgbClr val="B6B6B6"/>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33" name="AutoShape 53"/>
            <p:cNvSpPr>
              <a:spLocks noChangeArrowheads="1"/>
            </p:cNvSpPr>
            <p:nvPr/>
          </p:nvSpPr>
          <p:spPr bwMode="auto">
            <a:xfrm rot="2520000" flipH="1">
              <a:off x="4648200" y="3535363"/>
              <a:ext cx="357188" cy="2278062"/>
            </a:xfrm>
            <a:prstGeom prst="triangle">
              <a:avLst>
                <a:gd name="adj" fmla="val 49968"/>
              </a:avLst>
            </a:prstGeom>
            <a:solidFill>
              <a:srgbClr val="B6B6B6"/>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34" name="AutoShape 54"/>
            <p:cNvSpPr>
              <a:spLocks noChangeArrowheads="1"/>
            </p:cNvSpPr>
            <p:nvPr/>
          </p:nvSpPr>
          <p:spPr bwMode="auto">
            <a:xfrm rot="16260000">
              <a:off x="3367882" y="5158581"/>
              <a:ext cx="273050" cy="912813"/>
            </a:xfrm>
            <a:prstGeom prst="rtTriangle">
              <a:avLst/>
            </a:prstGeom>
            <a:solidFill>
              <a:srgbClr val="A2BDFE"/>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35" name="Rectangle 55"/>
            <p:cNvSpPr>
              <a:spLocks noChangeArrowheads="1"/>
            </p:cNvSpPr>
            <p:nvPr/>
          </p:nvSpPr>
          <p:spPr bwMode="auto">
            <a:xfrm rot="2100000">
              <a:off x="4552950" y="3433763"/>
              <a:ext cx="484188" cy="2476500"/>
            </a:xfrm>
            <a:prstGeom prst="rect">
              <a:avLst/>
            </a:prstGeom>
            <a:solidFill>
              <a:schemeClr val="accent1"/>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36" name="Rectangle 56"/>
            <p:cNvSpPr>
              <a:spLocks noChangeArrowheads="1"/>
            </p:cNvSpPr>
            <p:nvPr/>
          </p:nvSpPr>
          <p:spPr bwMode="auto">
            <a:xfrm>
              <a:off x="3011488" y="5343525"/>
              <a:ext cx="1219200" cy="496888"/>
            </a:xfrm>
            <a:prstGeom prst="rect">
              <a:avLst/>
            </a:prstGeom>
            <a:solidFill>
              <a:srgbClr val="FF9900"/>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37" name="Line 57"/>
            <p:cNvSpPr>
              <a:spLocks noChangeShapeType="1"/>
            </p:cNvSpPr>
            <p:nvPr/>
          </p:nvSpPr>
          <p:spPr bwMode="auto">
            <a:xfrm>
              <a:off x="2065338" y="4100513"/>
              <a:ext cx="917575" cy="1749425"/>
            </a:xfrm>
            <a:prstGeom prst="line">
              <a:avLst/>
            </a:prstGeom>
            <a:no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38" name="AutoShape 58"/>
            <p:cNvSpPr>
              <a:spLocks noChangeArrowheads="1"/>
            </p:cNvSpPr>
            <p:nvPr/>
          </p:nvSpPr>
          <p:spPr bwMode="auto">
            <a:xfrm rot="19500000">
              <a:off x="2343150" y="3840163"/>
              <a:ext cx="530225" cy="2032000"/>
            </a:xfrm>
            <a:prstGeom prst="triangle">
              <a:avLst>
                <a:gd name="adj" fmla="val 49968"/>
              </a:avLst>
            </a:prstGeom>
            <a:solidFill>
              <a:srgbClr val="FF9900"/>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39" name="AutoShape 59"/>
            <p:cNvSpPr>
              <a:spLocks noChangeArrowheads="1"/>
            </p:cNvSpPr>
            <p:nvPr/>
          </p:nvSpPr>
          <p:spPr bwMode="auto">
            <a:xfrm rot="1800000">
              <a:off x="4325938" y="3400425"/>
              <a:ext cx="588962" cy="2439988"/>
            </a:xfrm>
            <a:prstGeom prst="triangle">
              <a:avLst>
                <a:gd name="adj" fmla="val 53074"/>
              </a:avLst>
            </a:prstGeom>
            <a:solidFill>
              <a:srgbClr val="FF9900"/>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40" name="Rectangle 60"/>
            <p:cNvSpPr>
              <a:spLocks noChangeArrowheads="1"/>
            </p:cNvSpPr>
            <p:nvPr/>
          </p:nvSpPr>
          <p:spPr bwMode="auto">
            <a:xfrm>
              <a:off x="3033713" y="5360988"/>
              <a:ext cx="1141412" cy="252412"/>
            </a:xfrm>
            <a:prstGeom prst="rect">
              <a:avLst/>
            </a:prstGeom>
            <a:solidFill>
              <a:srgbClr val="FF9900"/>
            </a:solidFill>
            <a:ln>
              <a:noFill/>
            </a:ln>
            <a:effectLst/>
          </p:spPr>
          <p:txBody>
            <a:bodyPr lIns="71438" tIns="34925" rIns="71438" bIns="34925">
              <a:spAutoFit/>
            </a:bodyPr>
            <a:lstStyle>
              <a:lvl1pPr algn="l" defTabSz="551180">
                <a:defRPr>
                  <a:solidFill>
                    <a:schemeClr val="tx1"/>
                  </a:solidFill>
                  <a:latin typeface="Arial" panose="020B0604020202020204" pitchFamily="34" charset="0"/>
                  <a:ea typeface="宋体" panose="02010600030101010101" pitchFamily="2" charset="-122"/>
                </a:defRPr>
              </a:lvl1pPr>
              <a:lvl2pPr marL="352425" algn="l" defTabSz="551180">
                <a:defRPr>
                  <a:solidFill>
                    <a:schemeClr val="tx1"/>
                  </a:solidFill>
                  <a:latin typeface="Arial" panose="020B0604020202020204" pitchFamily="34" charset="0"/>
                  <a:ea typeface="宋体" panose="02010600030101010101" pitchFamily="2" charset="-122"/>
                </a:defRPr>
              </a:lvl2pPr>
              <a:lvl3pPr marL="709930" algn="l" defTabSz="551180">
                <a:defRPr>
                  <a:solidFill>
                    <a:schemeClr val="tx1"/>
                  </a:solidFill>
                  <a:latin typeface="Arial" panose="020B0604020202020204" pitchFamily="34" charset="0"/>
                  <a:ea typeface="宋体" panose="02010600030101010101" pitchFamily="2" charset="-122"/>
                </a:defRPr>
              </a:lvl3pPr>
              <a:lvl4pPr marL="1062355" algn="l" defTabSz="551180">
                <a:defRPr>
                  <a:solidFill>
                    <a:schemeClr val="tx1"/>
                  </a:solidFill>
                  <a:latin typeface="Arial" panose="020B0604020202020204" pitchFamily="34" charset="0"/>
                  <a:ea typeface="宋体" panose="02010600030101010101" pitchFamily="2" charset="-122"/>
                </a:defRPr>
              </a:lvl4pPr>
              <a:lvl5pPr marL="1417955" algn="l" defTabSz="551180">
                <a:defRPr>
                  <a:solidFill>
                    <a:schemeClr val="tx1"/>
                  </a:solidFill>
                  <a:latin typeface="Arial" panose="020B0604020202020204" pitchFamily="34" charset="0"/>
                  <a:ea typeface="宋体" panose="02010600030101010101" pitchFamily="2" charset="-122"/>
                </a:defRPr>
              </a:lvl5pPr>
              <a:lvl6pPr marL="18751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3323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895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246755" defTabSz="55118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sz="1200" b="1">
                  <a:latin typeface="微软雅黑 Light" panose="020B0502040204020203" pitchFamily="34" charset="-122"/>
                  <a:ea typeface="微软雅黑 Light" panose="020B0502040204020203" pitchFamily="34" charset="-122"/>
                </a:rPr>
                <a:t>产品</a:t>
              </a:r>
              <a:r>
                <a:rPr lang="en-US" altLang="zh-CN" sz="1200" b="1">
                  <a:latin typeface="微软雅黑 Light" panose="020B0502040204020203" pitchFamily="34" charset="-122"/>
                  <a:ea typeface="微软雅黑 Light" panose="020B0502040204020203" pitchFamily="34" charset="-122"/>
                </a:rPr>
                <a:t>/</a:t>
              </a:r>
              <a:r>
                <a:rPr lang="zh-CN" altLang="en-US" sz="1200" b="1">
                  <a:latin typeface="微软雅黑 Light" panose="020B0502040204020203" pitchFamily="34" charset="-122"/>
                  <a:ea typeface="微软雅黑 Light" panose="020B0502040204020203" pitchFamily="34" charset="-122"/>
                </a:rPr>
                <a:t>过程设计</a:t>
              </a:r>
              <a:endParaRPr lang="zh-CN" altLang="en-US" sz="1200" b="1">
                <a:latin typeface="微软雅黑 Light" panose="020B0502040204020203" pitchFamily="34" charset="-122"/>
                <a:ea typeface="微软雅黑 Light" panose="020B0502040204020203" pitchFamily="34" charset="-122"/>
              </a:endParaRPr>
            </a:p>
          </p:txBody>
        </p:sp>
        <p:sp>
          <p:nvSpPr>
            <p:cNvPr id="1050441" name="Rectangle 61"/>
            <p:cNvSpPr>
              <a:spLocks noChangeArrowheads="1"/>
            </p:cNvSpPr>
            <p:nvPr/>
          </p:nvSpPr>
          <p:spPr bwMode="auto">
            <a:xfrm rot="3600000">
              <a:off x="1522823" y="4989874"/>
              <a:ext cx="764352" cy="353291"/>
            </a:xfrm>
            <a:prstGeom prst="rect">
              <a:avLst/>
            </a:prstGeom>
            <a:noFill/>
            <a:ln>
              <a:noFill/>
            </a:ln>
            <a:effectLst/>
          </p:spPr>
          <p:txBody>
            <a:bodyPr wrap="none" lIns="92075" tIns="46038" rIns="92075" bIns="46038">
              <a:spAutoFit/>
            </a:bodyPr>
            <a:lstStyle/>
            <a:p>
              <a:pPr algn="ctr"/>
              <a:r>
                <a:rPr lang="en-US" altLang="zh-CN" sz="1200" b="1" i="1">
                  <a:latin typeface="微软雅黑 Light" panose="020B0502040204020203" pitchFamily="34" charset="-122"/>
                  <a:ea typeface="微软雅黑 Light" panose="020B0502040204020203" pitchFamily="34" charset="-122"/>
                </a:rPr>
                <a:t>Cascade</a:t>
              </a:r>
              <a:endParaRPr lang="en-US" altLang="zh-CN" sz="1200" b="1" i="1">
                <a:latin typeface="微软雅黑 Light" panose="020B0502040204020203" pitchFamily="34" charset="-122"/>
                <a:ea typeface="微软雅黑 Light" panose="020B0502040204020203" pitchFamily="34" charset="-122"/>
              </a:endParaRPr>
            </a:p>
            <a:p>
              <a:pPr algn="ctr"/>
              <a:r>
                <a:rPr lang="zh-CN" altLang="en-US" sz="1200" b="1" i="1">
                  <a:latin typeface="微软雅黑 Light" panose="020B0502040204020203" pitchFamily="34" charset="-122"/>
                  <a:ea typeface="微软雅黑 Light" panose="020B0502040204020203" pitchFamily="34" charset="-122"/>
                </a:rPr>
                <a:t>逐级传递</a:t>
              </a:r>
              <a:endParaRPr lang="zh-CN" altLang="en-US" sz="1200" b="1" i="1">
                <a:latin typeface="微软雅黑 Light" panose="020B0502040204020203" pitchFamily="34" charset="-122"/>
                <a:ea typeface="微软雅黑 Light" panose="020B0502040204020203" pitchFamily="34" charset="-122"/>
              </a:endParaRPr>
            </a:p>
          </p:txBody>
        </p:sp>
        <p:sp>
          <p:nvSpPr>
            <p:cNvPr id="1050442" name="Rectangle 62"/>
            <p:cNvSpPr>
              <a:spLocks noChangeArrowheads="1"/>
            </p:cNvSpPr>
            <p:nvPr/>
          </p:nvSpPr>
          <p:spPr bwMode="auto">
            <a:xfrm rot="18180000">
              <a:off x="5123377" y="5125606"/>
              <a:ext cx="541895" cy="353291"/>
            </a:xfrm>
            <a:prstGeom prst="rect">
              <a:avLst/>
            </a:prstGeom>
            <a:noFill/>
            <a:ln>
              <a:noFill/>
            </a:ln>
            <a:effectLst/>
          </p:spPr>
          <p:txBody>
            <a:bodyPr wrap="none" lIns="92075" tIns="46038" rIns="92075" bIns="46038">
              <a:spAutoFit/>
            </a:bodyPr>
            <a:lstStyle/>
            <a:p>
              <a:pPr algn="ctr"/>
              <a:r>
                <a:rPr lang="en-US" altLang="zh-CN" sz="1200" b="1" i="1">
                  <a:latin typeface="微软雅黑 Light" panose="020B0502040204020203" pitchFamily="34" charset="-122"/>
                  <a:ea typeface="微软雅黑 Light" panose="020B0502040204020203" pitchFamily="34" charset="-122"/>
                </a:rPr>
                <a:t>Verify</a:t>
              </a:r>
              <a:endParaRPr lang="en-US" altLang="zh-CN" sz="1200" b="1" i="1">
                <a:latin typeface="微软雅黑 Light" panose="020B0502040204020203" pitchFamily="34" charset="-122"/>
                <a:ea typeface="微软雅黑 Light" panose="020B0502040204020203" pitchFamily="34" charset="-122"/>
              </a:endParaRPr>
            </a:p>
            <a:p>
              <a:pPr algn="ctr"/>
              <a:r>
                <a:rPr lang="zh-CN" altLang="en-US" sz="1200" b="1" i="1">
                  <a:latin typeface="微软雅黑 Light" panose="020B0502040204020203" pitchFamily="34" charset="-122"/>
                  <a:ea typeface="微软雅黑 Light" panose="020B0502040204020203" pitchFamily="34" charset="-122"/>
                </a:rPr>
                <a:t>验证</a:t>
              </a:r>
              <a:endParaRPr lang="zh-CN" altLang="en-US" sz="1200" b="1" i="1">
                <a:latin typeface="微软雅黑 Light" panose="020B0502040204020203" pitchFamily="34" charset="-122"/>
                <a:ea typeface="微软雅黑 Light" panose="020B0502040204020203" pitchFamily="34" charset="-122"/>
              </a:endParaRPr>
            </a:p>
          </p:txBody>
        </p:sp>
        <p:sp>
          <p:nvSpPr>
            <p:cNvPr id="1050443" name="Rectangle 63"/>
            <p:cNvSpPr>
              <a:spLocks noChangeArrowheads="1"/>
            </p:cNvSpPr>
            <p:nvPr/>
          </p:nvSpPr>
          <p:spPr bwMode="auto">
            <a:xfrm>
              <a:off x="3179763" y="6016625"/>
              <a:ext cx="871537" cy="426927"/>
            </a:xfrm>
            <a:prstGeom prst="rect">
              <a:avLst/>
            </a:prstGeom>
            <a:noFill/>
            <a:ln>
              <a:noFill/>
            </a:ln>
            <a:effectLst/>
          </p:spPr>
          <p:txBody>
            <a:bodyPr lIns="92075" tIns="46038" rIns="92075" bIns="46038">
              <a:spAutoFit/>
            </a:bodyPr>
            <a:lstStyle/>
            <a:p>
              <a:pPr algn="ctr"/>
              <a:r>
                <a:rPr lang="en-US" altLang="zh-CN" sz="1200" b="1" i="1">
                  <a:latin typeface="微软雅黑 Light" panose="020B0502040204020203" pitchFamily="34" charset="-122"/>
                  <a:ea typeface="微软雅黑 Light" panose="020B0502040204020203" pitchFamily="34" charset="-122"/>
                </a:rPr>
                <a:t>Optimize</a:t>
              </a:r>
              <a:endParaRPr lang="en-US" altLang="zh-CN" sz="1200" b="1" i="1">
                <a:latin typeface="微软雅黑 Light" panose="020B0502040204020203" pitchFamily="34" charset="-122"/>
                <a:ea typeface="微软雅黑 Light" panose="020B0502040204020203" pitchFamily="34" charset="-122"/>
              </a:endParaRPr>
            </a:p>
            <a:p>
              <a:pPr algn="ctr"/>
              <a:r>
                <a:rPr lang="zh-CN" altLang="en-US" sz="1200" b="1" i="1">
                  <a:latin typeface="微软雅黑 Light" panose="020B0502040204020203" pitchFamily="34" charset="-122"/>
                  <a:ea typeface="微软雅黑 Light" panose="020B0502040204020203" pitchFamily="34" charset="-122"/>
                </a:rPr>
                <a:t>优化</a:t>
              </a:r>
              <a:endParaRPr lang="zh-CN" altLang="en-US" sz="1200" b="1" i="1">
                <a:latin typeface="微软雅黑 Light" panose="020B0502040204020203" pitchFamily="34" charset="-122"/>
                <a:ea typeface="微软雅黑 Light" panose="020B0502040204020203" pitchFamily="34" charset="-122"/>
              </a:endParaRPr>
            </a:p>
          </p:txBody>
        </p:sp>
        <p:sp>
          <p:nvSpPr>
            <p:cNvPr id="1050444" name="Line 64"/>
            <p:cNvSpPr>
              <a:spLocks noChangeShapeType="1"/>
            </p:cNvSpPr>
            <p:nvPr/>
          </p:nvSpPr>
          <p:spPr bwMode="auto">
            <a:xfrm flipH="1">
              <a:off x="4903788" y="4621213"/>
              <a:ext cx="522287" cy="757237"/>
            </a:xfrm>
            <a:prstGeom prst="line">
              <a:avLst/>
            </a:prstGeom>
            <a:noFill/>
            <a:ln w="50800">
              <a:solidFill>
                <a:schemeClr val="tx1"/>
              </a:solidFill>
              <a:round/>
              <a:headEnd type="stealth" w="med" len="lg"/>
              <a:tailEnd type="none" w="sm" len="sm"/>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45" name="Line 65"/>
            <p:cNvSpPr>
              <a:spLocks noChangeShapeType="1"/>
            </p:cNvSpPr>
            <p:nvPr/>
          </p:nvSpPr>
          <p:spPr bwMode="auto">
            <a:xfrm>
              <a:off x="3219450" y="6002338"/>
              <a:ext cx="823913" cy="1587"/>
            </a:xfrm>
            <a:prstGeom prst="line">
              <a:avLst/>
            </a:prstGeom>
            <a:noFill/>
            <a:ln w="50800">
              <a:solidFill>
                <a:schemeClr val="tx1"/>
              </a:solidFill>
              <a:round/>
              <a:headEnd type="none" w="sm" len="sm"/>
              <a:tailEnd type="stealth" w="med" len="lg"/>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46" name="AutoShape 66"/>
            <p:cNvSpPr>
              <a:spLocks noChangeArrowheads="1"/>
            </p:cNvSpPr>
            <p:nvPr/>
          </p:nvSpPr>
          <p:spPr bwMode="auto">
            <a:xfrm rot="16200000">
              <a:off x="6767513" y="3552825"/>
              <a:ext cx="79375" cy="841375"/>
            </a:xfrm>
            <a:prstGeom prst="rtTriangle">
              <a:avLst/>
            </a:prstGeom>
            <a:solidFill>
              <a:schemeClr val="accent1"/>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47" name="Rectangle 67"/>
            <p:cNvSpPr>
              <a:spLocks noChangeArrowheads="1"/>
            </p:cNvSpPr>
            <p:nvPr/>
          </p:nvSpPr>
          <p:spPr bwMode="auto">
            <a:xfrm>
              <a:off x="5338763" y="3511550"/>
              <a:ext cx="1358900" cy="501650"/>
            </a:xfrm>
            <a:prstGeom prst="rect">
              <a:avLst/>
            </a:prstGeom>
            <a:solidFill>
              <a:schemeClr val="accent1"/>
            </a:solidFill>
            <a:ln>
              <a:noFill/>
            </a:ln>
            <a:effectLst/>
          </p:spPr>
          <p:txBody>
            <a:bodyPr wrap="none" lIns="88900" tIns="44450" rIns="88900" bIns="44450" anchor="ctr"/>
            <a:lstStyle>
              <a:lvl1pPr algn="l" defTabSz="859155">
                <a:defRPr>
                  <a:solidFill>
                    <a:schemeClr val="tx1"/>
                  </a:solidFill>
                  <a:latin typeface="Arial" panose="020B0604020202020204" pitchFamily="34" charset="0"/>
                  <a:ea typeface="宋体" panose="02010600030101010101" pitchFamily="2" charset="-122"/>
                </a:defRPr>
              </a:lvl1pPr>
              <a:lvl2pPr marL="441325" algn="l" defTabSz="859155">
                <a:defRPr>
                  <a:solidFill>
                    <a:schemeClr val="tx1"/>
                  </a:solidFill>
                  <a:latin typeface="Arial" panose="020B0604020202020204" pitchFamily="34" charset="0"/>
                  <a:ea typeface="宋体" panose="02010600030101010101" pitchFamily="2" charset="-122"/>
                </a:defRPr>
              </a:lvl2pPr>
              <a:lvl3pPr marL="885825" algn="l" defTabSz="859155">
                <a:defRPr>
                  <a:solidFill>
                    <a:schemeClr val="tx1"/>
                  </a:solidFill>
                  <a:latin typeface="Arial" panose="020B0604020202020204" pitchFamily="34" charset="0"/>
                  <a:ea typeface="宋体" panose="02010600030101010101" pitchFamily="2" charset="-122"/>
                </a:defRPr>
              </a:lvl3pPr>
              <a:lvl4pPr marL="1327150" algn="l" defTabSz="859155">
                <a:defRPr>
                  <a:solidFill>
                    <a:schemeClr val="tx1"/>
                  </a:solidFill>
                  <a:latin typeface="Arial" panose="020B0604020202020204" pitchFamily="34" charset="0"/>
                  <a:ea typeface="宋体" panose="02010600030101010101" pitchFamily="2" charset="-122"/>
                </a:defRPr>
              </a:lvl4pPr>
              <a:lvl5pPr marL="1770380" algn="l" defTabSz="859155">
                <a:defRPr>
                  <a:solidFill>
                    <a:schemeClr val="tx1"/>
                  </a:solidFill>
                  <a:latin typeface="Arial" panose="020B0604020202020204" pitchFamily="34" charset="0"/>
                  <a:ea typeface="宋体" panose="02010600030101010101" pitchFamily="2" charset="-122"/>
                </a:defRPr>
              </a:lvl5pPr>
              <a:lvl6pPr marL="22275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6847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1419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5991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sz="1200" b="1">
                  <a:latin typeface="微软雅黑 Light" panose="020B0502040204020203" pitchFamily="34" charset="-122"/>
                  <a:ea typeface="微软雅黑 Light" panose="020B0502040204020203" pitchFamily="34" charset="-122"/>
                </a:rPr>
                <a:t>设计</a:t>
              </a:r>
              <a:r>
                <a:rPr lang="en-US" altLang="zh-CN" sz="1200" b="1">
                  <a:latin typeface="微软雅黑 Light" panose="020B0502040204020203" pitchFamily="34" charset="-122"/>
                  <a:ea typeface="微软雅黑 Light" panose="020B0502040204020203" pitchFamily="34" charset="-122"/>
                </a:rPr>
                <a:t>/</a:t>
              </a:r>
              <a:r>
                <a:rPr lang="zh-CN" altLang="en-US" sz="1200" b="1">
                  <a:latin typeface="微软雅黑 Light" panose="020B0502040204020203" pitchFamily="34" charset="-122"/>
                  <a:ea typeface="微软雅黑 Light" panose="020B0502040204020203" pitchFamily="34" charset="-122"/>
                </a:rPr>
                <a:t>制造确认</a:t>
              </a:r>
              <a:endParaRPr lang="zh-CN" altLang="en-US" sz="1200" b="1">
                <a:latin typeface="微软雅黑 Light" panose="020B0502040204020203" pitchFamily="34" charset="-122"/>
                <a:ea typeface="微软雅黑 Light" panose="020B0502040204020203" pitchFamily="34" charset="-122"/>
              </a:endParaRPr>
            </a:p>
          </p:txBody>
        </p:sp>
        <p:sp>
          <p:nvSpPr>
            <p:cNvPr id="1050448" name="Rectangle 68"/>
            <p:cNvSpPr>
              <a:spLocks noChangeArrowheads="1"/>
            </p:cNvSpPr>
            <p:nvPr/>
          </p:nvSpPr>
          <p:spPr bwMode="auto">
            <a:xfrm>
              <a:off x="6678613" y="3511550"/>
              <a:ext cx="1276350" cy="501650"/>
            </a:xfrm>
            <a:prstGeom prst="rect">
              <a:avLst/>
            </a:prstGeom>
            <a:solidFill>
              <a:schemeClr val="accent1"/>
            </a:solidFill>
            <a:ln>
              <a:noFill/>
            </a:ln>
            <a:effectLst/>
          </p:spPr>
          <p:txBody>
            <a:bodyPr wrap="none" lIns="88900" tIns="44450" rIns="88900" bIns="44450" anchor="ctr"/>
            <a:lstStyle>
              <a:lvl1pPr algn="l" defTabSz="859155">
                <a:defRPr>
                  <a:solidFill>
                    <a:schemeClr val="tx1"/>
                  </a:solidFill>
                  <a:latin typeface="Arial" panose="020B0604020202020204" pitchFamily="34" charset="0"/>
                  <a:ea typeface="宋体" panose="02010600030101010101" pitchFamily="2" charset="-122"/>
                </a:defRPr>
              </a:lvl1pPr>
              <a:lvl2pPr marL="441325" algn="l" defTabSz="859155">
                <a:defRPr>
                  <a:solidFill>
                    <a:schemeClr val="tx1"/>
                  </a:solidFill>
                  <a:latin typeface="Arial" panose="020B0604020202020204" pitchFamily="34" charset="0"/>
                  <a:ea typeface="宋体" panose="02010600030101010101" pitchFamily="2" charset="-122"/>
                </a:defRPr>
              </a:lvl2pPr>
              <a:lvl3pPr marL="885825" algn="l" defTabSz="859155">
                <a:defRPr>
                  <a:solidFill>
                    <a:schemeClr val="tx1"/>
                  </a:solidFill>
                  <a:latin typeface="Arial" panose="020B0604020202020204" pitchFamily="34" charset="0"/>
                  <a:ea typeface="宋体" panose="02010600030101010101" pitchFamily="2" charset="-122"/>
                </a:defRPr>
              </a:lvl3pPr>
              <a:lvl4pPr marL="1327150" algn="l" defTabSz="859155">
                <a:defRPr>
                  <a:solidFill>
                    <a:schemeClr val="tx1"/>
                  </a:solidFill>
                  <a:latin typeface="Arial" panose="020B0604020202020204" pitchFamily="34" charset="0"/>
                  <a:ea typeface="宋体" panose="02010600030101010101" pitchFamily="2" charset="-122"/>
                </a:defRPr>
              </a:lvl4pPr>
              <a:lvl5pPr marL="1770380" algn="l" defTabSz="859155">
                <a:defRPr>
                  <a:solidFill>
                    <a:schemeClr val="tx1"/>
                  </a:solidFill>
                  <a:latin typeface="Arial" panose="020B0604020202020204" pitchFamily="34" charset="0"/>
                  <a:ea typeface="宋体" panose="02010600030101010101" pitchFamily="2" charset="-122"/>
                </a:defRPr>
              </a:lvl5pPr>
              <a:lvl6pPr marL="22275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6847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1419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5991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sz="1200" b="1">
                  <a:latin typeface="微软雅黑 Light" panose="020B0502040204020203" pitchFamily="34" charset="-122"/>
                  <a:ea typeface="微软雅黑 Light" panose="020B0502040204020203" pitchFamily="34" charset="-122"/>
                </a:rPr>
                <a:t>投产</a:t>
              </a:r>
              <a:r>
                <a:rPr lang="en-US" altLang="zh-CN" sz="1200" b="1">
                  <a:latin typeface="微软雅黑 Light" panose="020B0502040204020203" pitchFamily="34" charset="-122"/>
                  <a:ea typeface="微软雅黑 Light" panose="020B0502040204020203" pitchFamily="34" charset="-122"/>
                </a:rPr>
                <a:t>/</a:t>
              </a:r>
              <a:r>
                <a:rPr lang="zh-CN" altLang="en-US" sz="1200" b="1">
                  <a:latin typeface="微软雅黑 Light" panose="020B0502040204020203" pitchFamily="34" charset="-122"/>
                  <a:ea typeface="微软雅黑 Light" panose="020B0502040204020203" pitchFamily="34" charset="-122"/>
                </a:rPr>
                <a:t>批</a:t>
              </a:r>
              <a:endParaRPr lang="zh-CN" altLang="en-US" sz="1200" b="1">
                <a:latin typeface="微软雅黑 Light" panose="020B0502040204020203" pitchFamily="34" charset="-122"/>
                <a:ea typeface="微软雅黑 Light" panose="020B0502040204020203" pitchFamily="34" charset="-122"/>
              </a:endParaRPr>
            </a:p>
            <a:p>
              <a:pPr algn="ctr"/>
              <a:r>
                <a:rPr lang="zh-CN" altLang="en-US" sz="1200" b="1">
                  <a:latin typeface="微软雅黑 Light" panose="020B0502040204020203" pitchFamily="34" charset="-122"/>
                  <a:ea typeface="微软雅黑 Light" panose="020B0502040204020203" pitchFamily="34" charset="-122"/>
                </a:rPr>
                <a:t>量生产确认</a:t>
              </a:r>
              <a:endParaRPr lang="zh-CN" altLang="en-US" sz="1200" b="1">
                <a:latin typeface="微软雅黑 Light" panose="020B0502040204020203" pitchFamily="34" charset="-122"/>
                <a:ea typeface="微软雅黑 Light" panose="020B0502040204020203" pitchFamily="34" charset="-122"/>
              </a:endParaRPr>
            </a:p>
          </p:txBody>
        </p:sp>
        <p:sp>
          <p:nvSpPr>
            <p:cNvPr id="1050449" name="Rectangle 69"/>
            <p:cNvSpPr>
              <a:spLocks noChangeArrowheads="1"/>
            </p:cNvSpPr>
            <p:nvPr/>
          </p:nvSpPr>
          <p:spPr bwMode="auto">
            <a:xfrm>
              <a:off x="463550" y="3032125"/>
              <a:ext cx="7493000" cy="455613"/>
            </a:xfrm>
            <a:prstGeom prst="rect">
              <a:avLst/>
            </a:prstGeom>
            <a:solidFill>
              <a:schemeClr val="accent3">
                <a:lumMod val="40000"/>
                <a:lumOff val="60000"/>
              </a:schemeClr>
            </a:solidFill>
            <a:ln>
              <a:noFill/>
            </a:ln>
            <a:effectLst/>
          </p:spPr>
          <p:txBody>
            <a:bodyPr wrap="none" anchor="ctr"/>
            <a:lstStyle/>
            <a:p>
              <a:pPr algn="ctr"/>
              <a:endParaRPr lang="zh-CN" altLang="en-US" sz="2800">
                <a:latin typeface="微软雅黑 Light" panose="020B0502040204020203" pitchFamily="34" charset="-122"/>
                <a:ea typeface="微软雅黑 Light" panose="020B0502040204020203" pitchFamily="34" charset="-122"/>
              </a:endParaRPr>
            </a:p>
          </p:txBody>
        </p:sp>
        <p:sp>
          <p:nvSpPr>
            <p:cNvPr id="1050450" name="Rectangle 70"/>
            <p:cNvSpPr>
              <a:spLocks noChangeArrowheads="1"/>
            </p:cNvSpPr>
            <p:nvPr/>
          </p:nvSpPr>
          <p:spPr bwMode="auto">
            <a:xfrm>
              <a:off x="2928938" y="3119229"/>
              <a:ext cx="1605498" cy="323474"/>
            </a:xfrm>
            <a:prstGeom prst="rect">
              <a:avLst/>
            </a:prstGeom>
            <a:noFill/>
            <a:ln>
              <a:noFill/>
            </a:ln>
            <a:effectLst/>
          </p:spPr>
          <p:txBody>
            <a:bodyPr wrap="square"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571500" algn="l" defTabSz="762000">
                <a:defRPr>
                  <a:solidFill>
                    <a:schemeClr val="tx1"/>
                  </a:solidFill>
                  <a:latin typeface="Arial" panose="020B0604020202020204" pitchFamily="34" charset="0"/>
                  <a:ea typeface="宋体" panose="02010600030101010101" pitchFamily="2" charset="-122"/>
                </a:defRPr>
              </a:lvl2pPr>
              <a:lvl3pPr marL="1143000" algn="l" defTabSz="762000">
                <a:defRPr>
                  <a:solidFill>
                    <a:schemeClr val="tx1"/>
                  </a:solidFill>
                  <a:latin typeface="Arial" panose="020B0604020202020204" pitchFamily="34" charset="0"/>
                  <a:ea typeface="宋体" panose="02010600030101010101" pitchFamily="2" charset="-122"/>
                </a:defRPr>
              </a:lvl3pPr>
              <a:lvl4pPr marL="1714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600" b="1" dirty="0">
                  <a:latin typeface="微软雅黑 Light" panose="020B0502040204020203" pitchFamily="34" charset="-122"/>
                  <a:ea typeface="微软雅黑 Light" panose="020B0502040204020203" pitchFamily="34" charset="-122"/>
                </a:rPr>
                <a:t>MANAGE</a:t>
              </a:r>
              <a:r>
                <a:rPr lang="zh-CN" altLang="en-US" sz="1600" b="1" dirty="0">
                  <a:latin typeface="微软雅黑 Light" panose="020B0502040204020203" pitchFamily="34" charset="-122"/>
                  <a:ea typeface="微软雅黑 Light" panose="020B0502040204020203" pitchFamily="34" charset="-122"/>
                </a:rPr>
                <a:t>管理</a:t>
              </a:r>
              <a:endParaRPr lang="zh-CN" altLang="en-US" sz="1600" b="1" dirty="0">
                <a:latin typeface="微软雅黑 Light" panose="020B0502040204020203" pitchFamily="34" charset="-122"/>
                <a:ea typeface="微软雅黑 Light" panose="020B0502040204020203" pitchFamily="34" charset="-122"/>
              </a:endParaRPr>
            </a:p>
          </p:txBody>
        </p:sp>
        <p:sp>
          <p:nvSpPr>
            <p:cNvPr id="1050451" name="AutoShape 71"/>
            <p:cNvSpPr>
              <a:spLocks noChangeArrowheads="1"/>
            </p:cNvSpPr>
            <p:nvPr/>
          </p:nvSpPr>
          <p:spPr bwMode="auto">
            <a:xfrm rot="8700000" flipH="1">
              <a:off x="2354263" y="3529013"/>
              <a:ext cx="631825" cy="1933575"/>
            </a:xfrm>
            <a:prstGeom prst="triangle">
              <a:avLst>
                <a:gd name="adj" fmla="val 49074"/>
              </a:avLst>
            </a:prstGeom>
            <a:solidFill>
              <a:srgbClr val="FFFF99"/>
            </a:solidFill>
            <a:ln>
              <a:noFill/>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52" name="Rectangle 72"/>
            <p:cNvSpPr>
              <a:spLocks noChangeArrowheads="1"/>
            </p:cNvSpPr>
            <p:nvPr/>
          </p:nvSpPr>
          <p:spPr bwMode="auto">
            <a:xfrm>
              <a:off x="1027113" y="3500438"/>
              <a:ext cx="1274762" cy="584200"/>
            </a:xfrm>
            <a:prstGeom prst="rect">
              <a:avLst/>
            </a:prstGeom>
            <a:solidFill>
              <a:srgbClr val="FFFF99"/>
            </a:solidFill>
            <a:ln>
              <a:noFill/>
            </a:ln>
            <a:effectLst/>
          </p:spPr>
          <p:txBody>
            <a:bodyPr wrap="none" lIns="88900" tIns="44450" rIns="88900" bIns="44450" anchor="ctr"/>
            <a:lstStyle>
              <a:lvl1pPr algn="l" defTabSz="859155">
                <a:defRPr>
                  <a:solidFill>
                    <a:schemeClr val="tx1"/>
                  </a:solidFill>
                  <a:latin typeface="Arial" panose="020B0604020202020204" pitchFamily="34" charset="0"/>
                  <a:ea typeface="宋体" panose="02010600030101010101" pitchFamily="2" charset="-122"/>
                </a:defRPr>
              </a:lvl1pPr>
              <a:lvl2pPr marL="441325" algn="l" defTabSz="859155">
                <a:defRPr>
                  <a:solidFill>
                    <a:schemeClr val="tx1"/>
                  </a:solidFill>
                  <a:latin typeface="Arial" panose="020B0604020202020204" pitchFamily="34" charset="0"/>
                  <a:ea typeface="宋体" panose="02010600030101010101" pitchFamily="2" charset="-122"/>
                </a:defRPr>
              </a:lvl2pPr>
              <a:lvl3pPr marL="885825" algn="l" defTabSz="859155">
                <a:defRPr>
                  <a:solidFill>
                    <a:schemeClr val="tx1"/>
                  </a:solidFill>
                  <a:latin typeface="Arial" panose="020B0604020202020204" pitchFamily="34" charset="0"/>
                  <a:ea typeface="宋体" panose="02010600030101010101" pitchFamily="2" charset="-122"/>
                </a:defRPr>
              </a:lvl3pPr>
              <a:lvl4pPr marL="1327150" algn="l" defTabSz="859155">
                <a:defRPr>
                  <a:solidFill>
                    <a:schemeClr val="tx1"/>
                  </a:solidFill>
                  <a:latin typeface="Arial" panose="020B0604020202020204" pitchFamily="34" charset="0"/>
                  <a:ea typeface="宋体" panose="02010600030101010101" pitchFamily="2" charset="-122"/>
                </a:defRPr>
              </a:lvl4pPr>
              <a:lvl5pPr marL="1770380" algn="l" defTabSz="859155">
                <a:defRPr>
                  <a:solidFill>
                    <a:schemeClr val="tx1"/>
                  </a:solidFill>
                  <a:latin typeface="Arial" panose="020B0604020202020204" pitchFamily="34" charset="0"/>
                  <a:ea typeface="宋体" panose="02010600030101010101" pitchFamily="2" charset="-122"/>
                </a:defRPr>
              </a:lvl5pPr>
              <a:lvl6pPr marL="22275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6847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1419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5991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sz="1200" b="1">
                  <a:latin typeface="微软雅黑 Light" panose="020B0502040204020203" pitchFamily="34" charset="-122"/>
                  <a:ea typeface="微软雅黑 Light" panose="020B0502040204020203" pitchFamily="34" charset="-122"/>
                </a:rPr>
                <a:t>定义结构</a:t>
              </a:r>
              <a:endParaRPr lang="zh-CN" altLang="en-US" sz="1200" b="1">
                <a:latin typeface="微软雅黑 Light" panose="020B0502040204020203" pitchFamily="34" charset="-122"/>
                <a:ea typeface="微软雅黑 Light" panose="020B0502040204020203" pitchFamily="34" charset="-122"/>
              </a:endParaRPr>
            </a:p>
          </p:txBody>
        </p:sp>
        <p:sp>
          <p:nvSpPr>
            <p:cNvPr id="1050453" name="Line 73"/>
            <p:cNvSpPr>
              <a:spLocks noChangeShapeType="1"/>
            </p:cNvSpPr>
            <p:nvPr/>
          </p:nvSpPr>
          <p:spPr bwMode="auto">
            <a:xfrm>
              <a:off x="2047875" y="4641850"/>
              <a:ext cx="468313" cy="790575"/>
            </a:xfrm>
            <a:prstGeom prst="line">
              <a:avLst/>
            </a:prstGeom>
            <a:noFill/>
            <a:ln w="50800">
              <a:solidFill>
                <a:schemeClr val="tx1"/>
              </a:solidFill>
              <a:round/>
              <a:headEnd type="none" w="sm" len="sm"/>
              <a:tailEnd type="stealth" w="med" len="lg"/>
            </a:ln>
            <a:effectLst/>
          </p:spPr>
          <p:txBody>
            <a:bodyPr wrap="none"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0454" name="Rectangle 74"/>
            <p:cNvSpPr>
              <a:spLocks noChangeArrowheads="1"/>
            </p:cNvSpPr>
            <p:nvPr/>
          </p:nvSpPr>
          <p:spPr bwMode="auto">
            <a:xfrm>
              <a:off x="463550" y="3500438"/>
              <a:ext cx="754063" cy="584200"/>
            </a:xfrm>
            <a:prstGeom prst="rect">
              <a:avLst/>
            </a:prstGeom>
            <a:solidFill>
              <a:srgbClr val="FFFF99"/>
            </a:solidFill>
            <a:ln>
              <a:noFill/>
            </a:ln>
            <a:effectLst/>
          </p:spPr>
          <p:txBody>
            <a:bodyPr wrap="none" lIns="88900" tIns="44450" rIns="88900" bIns="44450" anchor="ctr"/>
            <a:lstStyle>
              <a:lvl1pPr algn="l" defTabSz="859155">
                <a:defRPr>
                  <a:solidFill>
                    <a:schemeClr val="tx1"/>
                  </a:solidFill>
                  <a:latin typeface="Arial" panose="020B0604020202020204" pitchFamily="34" charset="0"/>
                  <a:ea typeface="宋体" panose="02010600030101010101" pitchFamily="2" charset="-122"/>
                </a:defRPr>
              </a:lvl1pPr>
              <a:lvl2pPr marL="441325" algn="l" defTabSz="859155">
                <a:defRPr>
                  <a:solidFill>
                    <a:schemeClr val="tx1"/>
                  </a:solidFill>
                  <a:latin typeface="Arial" panose="020B0604020202020204" pitchFamily="34" charset="0"/>
                  <a:ea typeface="宋体" panose="02010600030101010101" pitchFamily="2" charset="-122"/>
                </a:defRPr>
              </a:lvl2pPr>
              <a:lvl3pPr marL="885825" algn="l" defTabSz="859155">
                <a:defRPr>
                  <a:solidFill>
                    <a:schemeClr val="tx1"/>
                  </a:solidFill>
                  <a:latin typeface="Arial" panose="020B0604020202020204" pitchFamily="34" charset="0"/>
                  <a:ea typeface="宋体" panose="02010600030101010101" pitchFamily="2" charset="-122"/>
                </a:defRPr>
              </a:lvl3pPr>
              <a:lvl4pPr marL="1327150" algn="l" defTabSz="859155">
                <a:defRPr>
                  <a:solidFill>
                    <a:schemeClr val="tx1"/>
                  </a:solidFill>
                  <a:latin typeface="Arial" panose="020B0604020202020204" pitchFamily="34" charset="0"/>
                  <a:ea typeface="宋体" panose="02010600030101010101" pitchFamily="2" charset="-122"/>
                </a:defRPr>
              </a:lvl4pPr>
              <a:lvl5pPr marL="1770380" algn="l" defTabSz="859155">
                <a:defRPr>
                  <a:solidFill>
                    <a:schemeClr val="tx1"/>
                  </a:solidFill>
                  <a:latin typeface="Arial" panose="020B0604020202020204" pitchFamily="34" charset="0"/>
                  <a:ea typeface="宋体" panose="02010600030101010101" pitchFamily="2" charset="-122"/>
                </a:defRPr>
              </a:lvl5pPr>
              <a:lvl6pPr marL="22275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6847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1419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599180" defTabSz="85915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zh-CN" altLang="en-US" sz="1200" b="1">
                  <a:latin typeface="微软雅黑 Light" panose="020B0502040204020203" pitchFamily="34" charset="-122"/>
                  <a:ea typeface="微软雅黑 Light" panose="020B0502040204020203" pitchFamily="34" charset="-122"/>
                </a:rPr>
                <a:t>项目输入</a:t>
              </a:r>
              <a:endParaRPr lang="zh-CN" altLang="en-US" sz="1200" b="1">
                <a:latin typeface="微软雅黑 Light" panose="020B0502040204020203" pitchFamily="34" charset="-122"/>
                <a:ea typeface="微软雅黑 Light" panose="020B0502040204020203" pitchFamily="34" charset="-122"/>
              </a:endParaRPr>
            </a:p>
          </p:txBody>
        </p:sp>
        <p:sp>
          <p:nvSpPr>
            <p:cNvPr id="1050455" name="Rectangle 75"/>
            <p:cNvSpPr>
              <a:spLocks noChangeArrowheads="1"/>
            </p:cNvSpPr>
            <p:nvPr/>
          </p:nvSpPr>
          <p:spPr bwMode="auto">
            <a:xfrm>
              <a:off x="912462" y="4129088"/>
              <a:ext cx="534101" cy="440879"/>
            </a:xfrm>
            <a:prstGeom prst="rect">
              <a:avLst/>
            </a:prstGeom>
            <a:noFill/>
            <a:ln>
              <a:noFill/>
            </a:ln>
            <a:effectLst/>
          </p:spPr>
          <p:txBody>
            <a:bodyPr wrap="none"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571500" algn="l" defTabSz="762000">
                <a:defRPr>
                  <a:solidFill>
                    <a:schemeClr val="tx1"/>
                  </a:solidFill>
                  <a:latin typeface="Arial" panose="020B0604020202020204" pitchFamily="34" charset="0"/>
                  <a:ea typeface="宋体" panose="02010600030101010101" pitchFamily="2" charset="-122"/>
                </a:defRPr>
              </a:lvl2pPr>
              <a:lvl3pPr marL="1143000" algn="l" defTabSz="762000">
                <a:defRPr>
                  <a:solidFill>
                    <a:schemeClr val="tx1"/>
                  </a:solidFill>
                  <a:latin typeface="Arial" panose="020B0604020202020204" pitchFamily="34" charset="0"/>
                  <a:ea typeface="宋体" panose="02010600030101010101" pitchFamily="2" charset="-122"/>
                </a:defRPr>
              </a:lvl3pPr>
              <a:lvl4pPr marL="1714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200">
                  <a:latin typeface="微软雅黑 Light" panose="020B0502040204020203" pitchFamily="34" charset="-122"/>
                  <a:ea typeface="微软雅黑 Light" panose="020B0502040204020203" pitchFamily="34" charset="-122"/>
                </a:rPr>
                <a:t>DEFINE</a:t>
              </a:r>
              <a:endParaRPr lang="en-US" altLang="zh-CN" sz="1200">
                <a:latin typeface="微软雅黑 Light" panose="020B0502040204020203" pitchFamily="34" charset="-122"/>
                <a:ea typeface="微软雅黑 Light" panose="020B0502040204020203" pitchFamily="34" charset="-122"/>
              </a:endParaRPr>
            </a:p>
            <a:p>
              <a:pPr algn="ctr"/>
              <a:r>
                <a:rPr lang="zh-CN" altLang="en-US" sz="1200">
                  <a:latin typeface="微软雅黑 Light" panose="020B0502040204020203" pitchFamily="34" charset="-122"/>
                  <a:ea typeface="微软雅黑 Light" panose="020B0502040204020203" pitchFamily="34" charset="-122"/>
                </a:rPr>
                <a:t>确定</a:t>
              </a:r>
              <a:endParaRPr lang="zh-CN" altLang="en-US" sz="1200">
                <a:latin typeface="微软雅黑 Light" panose="020B0502040204020203" pitchFamily="34" charset="-122"/>
                <a:ea typeface="微软雅黑 Light" panose="020B0502040204020203" pitchFamily="34" charset="-122"/>
              </a:endParaRPr>
            </a:p>
          </p:txBody>
        </p:sp>
        <p:sp>
          <p:nvSpPr>
            <p:cNvPr id="1050456" name="Rectangle 76"/>
            <p:cNvSpPr>
              <a:spLocks noChangeArrowheads="1"/>
            </p:cNvSpPr>
            <p:nvPr/>
          </p:nvSpPr>
          <p:spPr bwMode="auto">
            <a:xfrm>
              <a:off x="2277549" y="5643563"/>
              <a:ext cx="559826" cy="440879"/>
            </a:xfrm>
            <a:prstGeom prst="rect">
              <a:avLst/>
            </a:prstGeom>
            <a:noFill/>
            <a:ln>
              <a:noFill/>
            </a:ln>
            <a:effectLst/>
          </p:spPr>
          <p:txBody>
            <a:bodyPr wrap="none"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571500" algn="l" defTabSz="762000">
                <a:defRPr>
                  <a:solidFill>
                    <a:schemeClr val="tx1"/>
                  </a:solidFill>
                  <a:latin typeface="Arial" panose="020B0604020202020204" pitchFamily="34" charset="0"/>
                  <a:ea typeface="宋体" panose="02010600030101010101" pitchFamily="2" charset="-122"/>
                </a:defRPr>
              </a:lvl2pPr>
              <a:lvl3pPr marL="1143000" algn="l" defTabSz="762000">
                <a:defRPr>
                  <a:solidFill>
                    <a:schemeClr val="tx1"/>
                  </a:solidFill>
                  <a:latin typeface="Arial" panose="020B0604020202020204" pitchFamily="34" charset="0"/>
                  <a:ea typeface="宋体" panose="02010600030101010101" pitchFamily="2" charset="-122"/>
                </a:defRPr>
              </a:lvl3pPr>
              <a:lvl4pPr marL="1714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200">
                  <a:latin typeface="微软雅黑 Light" panose="020B0502040204020203" pitchFamily="34" charset="-122"/>
                  <a:ea typeface="微软雅黑 Light" panose="020B0502040204020203" pitchFamily="34" charset="-122"/>
                </a:rPr>
                <a:t>DESIGN</a:t>
              </a:r>
              <a:endParaRPr lang="en-US" altLang="zh-CN" sz="1200">
                <a:latin typeface="微软雅黑 Light" panose="020B0502040204020203" pitchFamily="34" charset="-122"/>
                <a:ea typeface="微软雅黑 Light" panose="020B0502040204020203" pitchFamily="34" charset="-122"/>
              </a:endParaRPr>
            </a:p>
            <a:p>
              <a:pPr algn="ctr"/>
              <a:r>
                <a:rPr lang="zh-CN" altLang="en-US" sz="1200">
                  <a:latin typeface="微软雅黑 Light" panose="020B0502040204020203" pitchFamily="34" charset="-122"/>
                  <a:ea typeface="微软雅黑 Light" panose="020B0502040204020203" pitchFamily="34" charset="-122"/>
                </a:rPr>
                <a:t>设计</a:t>
              </a:r>
              <a:endParaRPr lang="zh-CN" altLang="en-US" sz="1200">
                <a:latin typeface="微软雅黑 Light" panose="020B0502040204020203" pitchFamily="34" charset="-122"/>
                <a:ea typeface="微软雅黑 Light" panose="020B0502040204020203" pitchFamily="34" charset="-122"/>
              </a:endParaRPr>
            </a:p>
          </p:txBody>
        </p:sp>
        <p:sp>
          <p:nvSpPr>
            <p:cNvPr id="1050457" name="Rectangle 77"/>
            <p:cNvSpPr>
              <a:spLocks noChangeArrowheads="1"/>
            </p:cNvSpPr>
            <p:nvPr/>
          </p:nvSpPr>
          <p:spPr bwMode="auto">
            <a:xfrm>
              <a:off x="5962650" y="4127500"/>
              <a:ext cx="2063750" cy="440879"/>
            </a:xfrm>
            <a:prstGeom prst="rect">
              <a:avLst/>
            </a:prstGeom>
            <a:solidFill>
              <a:srgbClr val="FDFDFD"/>
            </a:solidFill>
            <a:ln>
              <a:noFill/>
            </a:ln>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571500" algn="l" defTabSz="762000">
                <a:defRPr>
                  <a:solidFill>
                    <a:schemeClr val="tx1"/>
                  </a:solidFill>
                  <a:latin typeface="Arial" panose="020B0604020202020204" pitchFamily="34" charset="0"/>
                  <a:ea typeface="宋体" panose="02010600030101010101" pitchFamily="2" charset="-122"/>
                </a:defRPr>
              </a:lvl2pPr>
              <a:lvl3pPr marL="1143000" algn="l" defTabSz="762000">
                <a:defRPr>
                  <a:solidFill>
                    <a:schemeClr val="tx1"/>
                  </a:solidFill>
                  <a:latin typeface="Arial" panose="020B0604020202020204" pitchFamily="34" charset="0"/>
                  <a:ea typeface="宋体" panose="02010600030101010101" pitchFamily="2" charset="-122"/>
                </a:defRPr>
              </a:lvl3pPr>
              <a:lvl4pPr marL="1714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lang="en-US" altLang="zh-CN" sz="1200" b="1">
                  <a:solidFill>
                    <a:schemeClr val="accent1"/>
                  </a:solidFill>
                  <a:latin typeface="微软雅黑 Light" panose="020B0502040204020203" pitchFamily="34" charset="-122"/>
                  <a:ea typeface="微软雅黑 Light" panose="020B0502040204020203" pitchFamily="34" charset="-122"/>
                </a:rPr>
                <a:t>VERIFY AND LAUNCH</a:t>
              </a:r>
              <a:endParaRPr lang="en-US" altLang="zh-CN" sz="1200" b="1">
                <a:solidFill>
                  <a:schemeClr val="accent1"/>
                </a:solidFill>
                <a:latin typeface="微软雅黑 Light" panose="020B0502040204020203" pitchFamily="34" charset="-122"/>
                <a:ea typeface="微软雅黑 Light" panose="020B0502040204020203" pitchFamily="34" charset="-122"/>
              </a:endParaRPr>
            </a:p>
            <a:p>
              <a:pPr algn="ctr"/>
              <a:r>
                <a:rPr lang="zh-CN" altLang="en-US" sz="1200" b="1">
                  <a:solidFill>
                    <a:schemeClr val="accent1"/>
                  </a:solidFill>
                  <a:latin typeface="微软雅黑 Light" panose="020B0502040204020203" pitchFamily="34" charset="-122"/>
                  <a:ea typeface="微软雅黑 Light" panose="020B0502040204020203" pitchFamily="34" charset="-122"/>
                </a:rPr>
                <a:t>验证与投产</a:t>
              </a:r>
              <a:endParaRPr lang="zh-CN" altLang="en-US" sz="1200" b="1">
                <a:solidFill>
                  <a:schemeClr val="accent1"/>
                </a:solidFill>
                <a:latin typeface="微软雅黑 Light" panose="020B0502040204020203" pitchFamily="34" charset="-122"/>
                <a:ea typeface="微软雅黑 Light" panose="020B0502040204020203" pitchFamily="34" charset="-122"/>
              </a:endParaRPr>
            </a:p>
          </p:txBody>
        </p:sp>
        <p:sp>
          <p:nvSpPr>
            <p:cNvPr id="1050458" name="AutoShape 78"/>
            <p:cNvSpPr>
              <a:spLocks noChangeArrowheads="1"/>
            </p:cNvSpPr>
            <p:nvPr/>
          </p:nvSpPr>
          <p:spPr bwMode="auto">
            <a:xfrm>
              <a:off x="546100" y="2641600"/>
              <a:ext cx="7373938" cy="304800"/>
            </a:xfrm>
            <a:prstGeom prst="homePlate">
              <a:avLst>
                <a:gd name="adj" fmla="val 148740"/>
              </a:avLst>
            </a:prstGeom>
            <a:solidFill>
              <a:schemeClr val="bg1"/>
            </a:solidFill>
            <a:ln w="9525" algn="ctr">
              <a:solidFill>
                <a:schemeClr val="tx1"/>
              </a:solidFill>
              <a:miter lim="800000"/>
            </a:ln>
            <a:effectLst/>
          </p:spPr>
          <p:txBody>
            <a:bodyPr wrap="none" anchor="ctr"/>
            <a:lstStyle/>
            <a:p>
              <a:pPr algn="ctr" eaLnBrk="1" hangingPunct="1">
                <a:spcBef>
                  <a:spcPct val="50000"/>
                </a:spcBef>
              </a:pPr>
              <a:r>
                <a:rPr lang="zh-CN" altLang="en-US" sz="1400">
                  <a:latin typeface="微软雅黑 Light" panose="020B0502040204020203" pitchFamily="34" charset="-122"/>
                  <a:ea typeface="微软雅黑 Light" panose="020B0502040204020203" pitchFamily="34" charset="-122"/>
                </a:rPr>
                <a:t>全过程的进度与问题监控，跨部门的进度协调、问题、变更管理</a:t>
              </a:r>
              <a:endParaRPr lang="zh-CN" altLang="en-US" sz="1400">
                <a:latin typeface="微软雅黑 Light" panose="020B0502040204020203" pitchFamily="34" charset="-122"/>
                <a:ea typeface="微软雅黑 Light" panose="020B0502040204020203" pitchFamily="34" charset="-122"/>
              </a:endParaRPr>
            </a:p>
          </p:txBody>
        </p:sp>
        <p:sp>
          <p:nvSpPr>
            <p:cNvPr id="1050459" name="AutoShape 79"/>
            <p:cNvSpPr>
              <a:spLocks noChangeArrowheads="1"/>
            </p:cNvSpPr>
            <p:nvPr/>
          </p:nvSpPr>
          <p:spPr bwMode="auto">
            <a:xfrm>
              <a:off x="1231900" y="2184400"/>
              <a:ext cx="1536700" cy="304800"/>
            </a:xfrm>
            <a:prstGeom prst="homePlate">
              <a:avLst>
                <a:gd name="adj" fmla="val 30997"/>
              </a:avLst>
            </a:prstGeom>
            <a:solidFill>
              <a:schemeClr val="bg1"/>
            </a:solidFill>
            <a:ln w="9525" algn="ctr">
              <a:solidFill>
                <a:schemeClr val="tx1"/>
              </a:solidFill>
              <a:miter lim="800000"/>
            </a:ln>
            <a:effectLst/>
          </p:spPr>
          <p:txBody>
            <a:bodyPr wrap="none" anchor="ctr"/>
            <a:lstStyle/>
            <a:p>
              <a:pPr algn="ctr" eaLnBrk="1" hangingPunct="1">
                <a:spcBef>
                  <a:spcPct val="50000"/>
                </a:spcBef>
              </a:pPr>
              <a:r>
                <a:rPr lang="zh-CN" altLang="en-US" sz="1400">
                  <a:latin typeface="微软雅黑 Light" panose="020B0502040204020203" pitchFamily="34" charset="-122"/>
                  <a:ea typeface="微软雅黑 Light" panose="020B0502040204020203" pitchFamily="34" charset="-122"/>
                </a:rPr>
                <a:t>目标成本</a:t>
              </a:r>
              <a:endParaRPr lang="zh-CN" altLang="en-US" sz="1400">
                <a:latin typeface="微软雅黑 Light" panose="020B0502040204020203" pitchFamily="34" charset="-122"/>
                <a:ea typeface="微软雅黑 Light" panose="020B0502040204020203" pitchFamily="34" charset="-122"/>
              </a:endParaRPr>
            </a:p>
          </p:txBody>
        </p:sp>
        <p:sp>
          <p:nvSpPr>
            <p:cNvPr id="1050460" name="AutoShape 80"/>
            <p:cNvSpPr>
              <a:spLocks noChangeArrowheads="1"/>
            </p:cNvSpPr>
            <p:nvPr/>
          </p:nvSpPr>
          <p:spPr bwMode="auto">
            <a:xfrm>
              <a:off x="3416300" y="2159000"/>
              <a:ext cx="4514850" cy="304800"/>
            </a:xfrm>
            <a:prstGeom prst="homePlate">
              <a:avLst>
                <a:gd name="adj" fmla="val 91069"/>
              </a:avLst>
            </a:prstGeom>
            <a:solidFill>
              <a:schemeClr val="bg1"/>
            </a:solidFill>
            <a:ln w="9525" algn="ctr">
              <a:solidFill>
                <a:schemeClr val="tx1"/>
              </a:solidFill>
              <a:miter lim="800000"/>
            </a:ln>
            <a:effectLst/>
          </p:spPr>
          <p:txBody>
            <a:bodyPr wrap="none" anchor="ctr"/>
            <a:lstStyle/>
            <a:p>
              <a:pPr algn="ctr" eaLnBrk="1" hangingPunct="1">
                <a:spcBef>
                  <a:spcPct val="50000"/>
                </a:spcBef>
              </a:pPr>
              <a:r>
                <a:rPr lang="en-US" altLang="zh-CN" sz="1400">
                  <a:latin typeface="微软雅黑 Light" panose="020B0502040204020203" pitchFamily="34" charset="-122"/>
                  <a:ea typeface="微软雅黑 Light" panose="020B0502040204020203" pitchFamily="34" charset="-122"/>
                </a:rPr>
                <a:t>Sourcing</a:t>
              </a:r>
              <a:r>
                <a:rPr lang="zh-CN" altLang="en-US" sz="1400">
                  <a:latin typeface="微软雅黑 Light" panose="020B0502040204020203" pitchFamily="34" charset="-122"/>
                  <a:ea typeface="微软雅黑 Light" panose="020B0502040204020203" pitchFamily="34" charset="-122"/>
                </a:rPr>
                <a:t>与成本管理</a:t>
              </a:r>
              <a:endParaRPr lang="zh-CN" altLang="en-US" sz="1400">
                <a:latin typeface="微软雅黑 Light" panose="020B0502040204020203" pitchFamily="34" charset="-122"/>
                <a:ea typeface="微软雅黑 Light" panose="020B0502040204020203" pitchFamily="34" charset="-122"/>
              </a:endParaRPr>
            </a:p>
          </p:txBody>
        </p:sp>
        <p:sp>
          <p:nvSpPr>
            <p:cNvPr id="1050461" name="AutoShape 81"/>
            <p:cNvSpPr>
              <a:spLocks noChangeArrowheads="1"/>
            </p:cNvSpPr>
            <p:nvPr/>
          </p:nvSpPr>
          <p:spPr bwMode="auto">
            <a:xfrm>
              <a:off x="3708400" y="1638300"/>
              <a:ext cx="4181475" cy="304800"/>
            </a:xfrm>
            <a:prstGeom prst="homePlate">
              <a:avLst>
                <a:gd name="adj" fmla="val 84345"/>
              </a:avLst>
            </a:prstGeom>
            <a:solidFill>
              <a:schemeClr val="bg1"/>
            </a:solidFill>
            <a:ln w="9525" algn="ctr">
              <a:solidFill>
                <a:schemeClr val="tx1"/>
              </a:solidFill>
              <a:miter lim="800000"/>
            </a:ln>
            <a:effectLst/>
          </p:spPr>
          <p:txBody>
            <a:bodyPr wrap="none" anchor="ctr"/>
            <a:lstStyle/>
            <a:p>
              <a:pPr algn="ctr" eaLnBrk="1" hangingPunct="1">
                <a:spcBef>
                  <a:spcPct val="50000"/>
                </a:spcBef>
              </a:pPr>
              <a:r>
                <a:rPr lang="zh-CN" altLang="en-US" sz="1400">
                  <a:latin typeface="微软雅黑 Light" panose="020B0502040204020203" pitchFamily="34" charset="-122"/>
                  <a:ea typeface="微软雅黑 Light" panose="020B0502040204020203" pitchFamily="34" charset="-122"/>
                </a:rPr>
                <a:t>供应商质量管理</a:t>
              </a:r>
              <a:r>
                <a:rPr lang="en-US" altLang="zh-CN" sz="1400">
                  <a:latin typeface="微软雅黑 Light" panose="020B0502040204020203" pitchFamily="34" charset="-122"/>
                  <a:ea typeface="微软雅黑 Light" panose="020B0502040204020203" pitchFamily="34" charset="-122"/>
                </a:rPr>
                <a:t>/</a:t>
              </a:r>
              <a:r>
                <a:rPr lang="zh-CN" altLang="en-US" sz="1400">
                  <a:latin typeface="微软雅黑 Light" panose="020B0502040204020203" pitchFamily="34" charset="-122"/>
                  <a:ea typeface="微软雅黑 Light" panose="020B0502040204020203" pitchFamily="34" charset="-122"/>
                </a:rPr>
                <a:t>整车验证</a:t>
              </a:r>
              <a:endParaRPr lang="zh-CN" altLang="en-US" sz="1400">
                <a:latin typeface="微软雅黑 Light" panose="020B0502040204020203" pitchFamily="34" charset="-122"/>
                <a:ea typeface="微软雅黑 Light" panose="020B0502040204020203" pitchFamily="34" charset="-122"/>
              </a:endParaRPr>
            </a:p>
          </p:txBody>
        </p:sp>
        <p:sp>
          <p:nvSpPr>
            <p:cNvPr id="1050462" name="AutoShape 82"/>
            <p:cNvSpPr>
              <a:spLocks noChangeArrowheads="1"/>
            </p:cNvSpPr>
            <p:nvPr/>
          </p:nvSpPr>
          <p:spPr bwMode="auto">
            <a:xfrm>
              <a:off x="254000" y="1676400"/>
              <a:ext cx="927100" cy="863601"/>
            </a:xfrm>
            <a:prstGeom prst="downArrow">
              <a:avLst>
                <a:gd name="adj1" fmla="val 50000"/>
                <a:gd name="adj2" fmla="val 55072"/>
              </a:avLst>
            </a:prstGeom>
            <a:solidFill>
              <a:srgbClr val="143B68"/>
            </a:solidFill>
            <a:ln w="9525" algn="ctr">
              <a:solidFill>
                <a:srgbClr val="143B68"/>
              </a:solidFill>
              <a:miter lim="800000"/>
            </a:ln>
            <a:effectLst/>
          </p:spPr>
          <p:txBody>
            <a:bodyPr wrap="none" anchor="ctr"/>
            <a:lstStyle/>
            <a:p>
              <a:pPr algn="ctr" eaLnBrk="1" hangingPunct="1">
                <a:spcBef>
                  <a:spcPct val="50000"/>
                </a:spcBef>
              </a:pPr>
              <a:r>
                <a:rPr lang="zh-CN" altLang="en-US" sz="1600" b="1">
                  <a:solidFill>
                    <a:schemeClr val="bg1"/>
                  </a:solidFill>
                  <a:latin typeface="微软雅黑 Light" panose="020B0502040204020203" pitchFamily="34" charset="-122"/>
                  <a:ea typeface="微软雅黑 Light" panose="020B0502040204020203" pitchFamily="34" charset="-122"/>
                </a:rPr>
                <a:t>市场</a:t>
              </a:r>
              <a:endParaRPr lang="zh-CN" altLang="en-US" sz="1600" b="1">
                <a:solidFill>
                  <a:schemeClr val="bg1"/>
                </a:solidFill>
                <a:latin typeface="微软雅黑 Light" panose="020B0502040204020203" pitchFamily="34" charset="-122"/>
                <a:ea typeface="微软雅黑 Light" panose="020B0502040204020203" pitchFamily="34" charset="-122"/>
              </a:endParaRPr>
            </a:p>
            <a:p>
              <a:pPr algn="ctr" eaLnBrk="1" hangingPunct="1">
                <a:spcBef>
                  <a:spcPct val="50000"/>
                </a:spcBef>
              </a:pPr>
              <a:r>
                <a:rPr lang="zh-CN" altLang="en-US" sz="1600" b="1">
                  <a:solidFill>
                    <a:schemeClr val="bg1"/>
                  </a:solidFill>
                  <a:latin typeface="微软雅黑 Light" panose="020B0502040204020203" pitchFamily="34" charset="-122"/>
                  <a:ea typeface="微软雅黑 Light" panose="020B0502040204020203" pitchFamily="34" charset="-122"/>
                </a:rPr>
                <a:t>需求</a:t>
              </a:r>
              <a:endParaRPr lang="zh-CN" altLang="en-US" sz="1600" b="1">
                <a:solidFill>
                  <a:schemeClr val="bg1"/>
                </a:solidFill>
                <a:latin typeface="微软雅黑 Light" panose="020B0502040204020203" pitchFamily="34" charset="-122"/>
                <a:ea typeface="微软雅黑 Light" panose="020B0502040204020203" pitchFamily="34" charset="-122"/>
              </a:endParaRPr>
            </a:p>
          </p:txBody>
        </p:sp>
        <p:sp>
          <p:nvSpPr>
            <p:cNvPr id="1050463" name="AutoShape 83"/>
            <p:cNvSpPr>
              <a:spLocks noChangeArrowheads="1"/>
            </p:cNvSpPr>
            <p:nvPr/>
          </p:nvSpPr>
          <p:spPr bwMode="auto">
            <a:xfrm>
              <a:off x="8128000" y="1447800"/>
              <a:ext cx="1003300" cy="546100"/>
            </a:xfrm>
            <a:prstGeom prst="star8">
              <a:avLst>
                <a:gd name="adj" fmla="val 38250"/>
              </a:avLst>
            </a:prstGeom>
            <a:solidFill>
              <a:srgbClr val="143B68"/>
            </a:solidFill>
            <a:ln w="9525" algn="ctr">
              <a:solidFill>
                <a:srgbClr val="143B68"/>
              </a:solidFill>
              <a:miter lim="800000"/>
            </a:ln>
            <a:effectLst/>
          </p:spPr>
          <p:txBody>
            <a:bodyPr wrap="none" anchor="ctr"/>
            <a:lstStyle/>
            <a:p>
              <a:pPr algn="ctr" eaLnBrk="1" hangingPunct="1">
                <a:spcBef>
                  <a:spcPct val="50000"/>
                </a:spcBef>
              </a:pPr>
              <a:r>
                <a:rPr lang="zh-CN" altLang="en-US" sz="1600" b="1">
                  <a:solidFill>
                    <a:schemeClr val="bg1"/>
                  </a:solidFill>
                  <a:latin typeface="微软雅黑 Light" panose="020B0502040204020203" pitchFamily="34" charset="-122"/>
                  <a:ea typeface="微软雅黑 Light" panose="020B0502040204020203" pitchFamily="34" charset="-122"/>
                </a:rPr>
                <a:t>质量</a:t>
              </a:r>
              <a:endParaRPr lang="zh-CN" altLang="en-US" sz="1600" b="1">
                <a:solidFill>
                  <a:schemeClr val="bg1"/>
                </a:solidFill>
                <a:latin typeface="微软雅黑 Light" panose="020B0502040204020203" pitchFamily="34" charset="-122"/>
                <a:ea typeface="微软雅黑 Light" panose="020B0502040204020203" pitchFamily="34" charset="-122"/>
              </a:endParaRPr>
            </a:p>
          </p:txBody>
        </p:sp>
        <p:sp>
          <p:nvSpPr>
            <p:cNvPr id="1050464" name="AutoShape 84"/>
            <p:cNvSpPr>
              <a:spLocks noChangeArrowheads="1"/>
            </p:cNvSpPr>
            <p:nvPr/>
          </p:nvSpPr>
          <p:spPr bwMode="auto">
            <a:xfrm>
              <a:off x="8140700" y="1993900"/>
              <a:ext cx="1003300" cy="546100"/>
            </a:xfrm>
            <a:prstGeom prst="star8">
              <a:avLst>
                <a:gd name="adj" fmla="val 38250"/>
              </a:avLst>
            </a:prstGeom>
            <a:solidFill>
              <a:srgbClr val="143B68"/>
            </a:solidFill>
            <a:ln w="9525" algn="ctr">
              <a:solidFill>
                <a:srgbClr val="143B68"/>
              </a:solidFill>
              <a:miter lim="800000"/>
            </a:ln>
            <a:effectLst/>
          </p:spPr>
          <p:txBody>
            <a:bodyPr wrap="none" anchor="ctr"/>
            <a:lstStyle/>
            <a:p>
              <a:pPr algn="ctr" eaLnBrk="1" hangingPunct="1">
                <a:spcBef>
                  <a:spcPct val="50000"/>
                </a:spcBef>
              </a:pPr>
              <a:r>
                <a:rPr lang="zh-CN" altLang="en-US" sz="1600" b="1">
                  <a:solidFill>
                    <a:schemeClr val="bg1"/>
                  </a:solidFill>
                  <a:latin typeface="微软雅黑 Light" panose="020B0502040204020203" pitchFamily="34" charset="-122"/>
                  <a:ea typeface="微软雅黑 Light" panose="020B0502040204020203" pitchFamily="34" charset="-122"/>
                </a:rPr>
                <a:t>成本</a:t>
              </a:r>
              <a:endParaRPr lang="zh-CN" altLang="en-US" sz="1600" b="1">
                <a:solidFill>
                  <a:schemeClr val="bg1"/>
                </a:solidFill>
                <a:latin typeface="微软雅黑 Light" panose="020B0502040204020203" pitchFamily="34" charset="-122"/>
                <a:ea typeface="微软雅黑 Light" panose="020B0502040204020203" pitchFamily="34" charset="-122"/>
              </a:endParaRPr>
            </a:p>
          </p:txBody>
        </p:sp>
        <p:sp>
          <p:nvSpPr>
            <p:cNvPr id="1050465" name="AutoShape 85"/>
            <p:cNvSpPr>
              <a:spLocks noChangeArrowheads="1"/>
            </p:cNvSpPr>
            <p:nvPr/>
          </p:nvSpPr>
          <p:spPr bwMode="auto">
            <a:xfrm>
              <a:off x="8140700" y="2514600"/>
              <a:ext cx="1003300" cy="546100"/>
            </a:xfrm>
            <a:prstGeom prst="star8">
              <a:avLst>
                <a:gd name="adj" fmla="val 38250"/>
              </a:avLst>
            </a:prstGeom>
            <a:solidFill>
              <a:srgbClr val="143B68"/>
            </a:solidFill>
            <a:ln w="9525" algn="ctr">
              <a:solidFill>
                <a:srgbClr val="143B68"/>
              </a:solidFill>
              <a:miter lim="800000"/>
            </a:ln>
            <a:effectLst/>
          </p:spPr>
          <p:txBody>
            <a:bodyPr wrap="none" anchor="ctr"/>
            <a:lstStyle/>
            <a:p>
              <a:pPr algn="ctr" eaLnBrk="1" hangingPunct="1">
                <a:spcBef>
                  <a:spcPct val="50000"/>
                </a:spcBef>
              </a:pPr>
              <a:r>
                <a:rPr lang="zh-CN" altLang="en-US" sz="1600" b="1">
                  <a:solidFill>
                    <a:schemeClr val="bg1"/>
                  </a:solidFill>
                  <a:latin typeface="微软雅黑 Light" panose="020B0502040204020203" pitchFamily="34" charset="-122"/>
                  <a:ea typeface="微软雅黑 Light" panose="020B0502040204020203" pitchFamily="34" charset="-122"/>
                </a:rPr>
                <a:t>进度</a:t>
              </a:r>
              <a:endParaRPr lang="zh-CN" altLang="en-US" sz="1600" b="1">
                <a:solidFill>
                  <a:schemeClr val="bg1"/>
                </a:solidFill>
                <a:latin typeface="微软雅黑 Light" panose="020B0502040204020203" pitchFamily="34" charset="-122"/>
                <a:ea typeface="微软雅黑 Light" panose="020B0502040204020203" pitchFamily="34" charset="-122"/>
              </a:endParaRPr>
            </a:p>
          </p:txBody>
        </p:sp>
        <p:sp>
          <p:nvSpPr>
            <p:cNvPr id="1050466" name="AutoShape 86"/>
            <p:cNvSpPr>
              <a:spLocks noChangeArrowheads="1"/>
            </p:cNvSpPr>
            <p:nvPr/>
          </p:nvSpPr>
          <p:spPr bwMode="auto">
            <a:xfrm>
              <a:off x="1066800" y="1219200"/>
              <a:ext cx="6934200" cy="304800"/>
            </a:xfrm>
            <a:prstGeom prst="homePlate">
              <a:avLst>
                <a:gd name="adj" fmla="val 139870"/>
              </a:avLst>
            </a:prstGeom>
            <a:solidFill>
              <a:schemeClr val="accent3">
                <a:lumMod val="40000"/>
                <a:lumOff val="60000"/>
              </a:schemeClr>
            </a:solidFill>
            <a:ln w="9525" algn="ctr">
              <a:solidFill>
                <a:schemeClr val="accent3">
                  <a:lumMod val="40000"/>
                  <a:lumOff val="60000"/>
                </a:schemeClr>
              </a:solidFill>
              <a:miter lim="800000"/>
            </a:ln>
            <a:effectLst/>
          </p:spPr>
          <p:txBody>
            <a:bodyPr wrap="none" anchor="ctr"/>
            <a:lstStyle/>
            <a:p>
              <a:pPr algn="ctr" eaLnBrk="1" hangingPunct="1">
                <a:spcBef>
                  <a:spcPct val="50000"/>
                </a:spcBef>
              </a:pPr>
              <a:r>
                <a:rPr lang="zh-CN" altLang="en-US">
                  <a:latin typeface="微软雅黑 Light" panose="020B0502040204020203" pitchFamily="34" charset="-122"/>
                  <a:ea typeface="微软雅黑 Light" panose="020B0502040204020203" pitchFamily="34" charset="-122"/>
                </a:rPr>
                <a:t>一般采购寻源</a:t>
              </a:r>
              <a:endParaRPr lang="zh-CN" altLang="en-US">
                <a:latin typeface="微软雅黑 Light" panose="020B0502040204020203" pitchFamily="34" charset="-122"/>
                <a:ea typeface="微软雅黑 Light" panose="020B0502040204020203" pitchFamily="34" charset="-122"/>
              </a:endParaRPr>
            </a:p>
          </p:txBody>
        </p:sp>
      </p:grpSp>
      <p:grpSp>
        <p:nvGrpSpPr>
          <p:cNvPr id="288" name="Group 27"/>
          <p:cNvGrpSpPr/>
          <p:nvPr/>
        </p:nvGrpSpPr>
        <p:grpSpPr bwMode="auto">
          <a:xfrm>
            <a:off x="9569003" y="64269"/>
            <a:ext cx="1732055" cy="821435"/>
            <a:chOff x="864" y="1824"/>
            <a:chExt cx="3696" cy="1864"/>
          </a:xfrm>
        </p:grpSpPr>
        <p:sp>
          <p:nvSpPr>
            <p:cNvPr id="1050467"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468"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469"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47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471"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472" name="标题 1"/>
          <p:cNvSpPr>
            <a:spLocks noGrp="1"/>
          </p:cNvSpPr>
          <p:nvPr>
            <p:ph type="title" idx="4294967295"/>
          </p:nvPr>
        </p:nvSpPr>
        <p:spPr>
          <a:xfrm>
            <a:off x="0" y="154393"/>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未来的采购寻源信息平台分为</a:t>
            </a:r>
            <a:r>
              <a:rPr lang="en-US" altLang="zh-CN" sz="2400" dirty="0">
                <a:solidFill>
                  <a:schemeClr val="bg1"/>
                </a:solidFill>
              </a:rPr>
              <a:t>4</a:t>
            </a:r>
            <a:r>
              <a:rPr lang="zh-CN" altLang="en-US" sz="2400" dirty="0">
                <a:solidFill>
                  <a:schemeClr val="bg1"/>
                </a:solidFill>
              </a:rPr>
              <a:t>个业务功能组，共</a:t>
            </a:r>
            <a:r>
              <a:rPr lang="en-US" altLang="zh-CN" sz="2400" dirty="0">
                <a:solidFill>
                  <a:schemeClr val="bg1"/>
                </a:solidFill>
              </a:rPr>
              <a:t>16</a:t>
            </a:r>
            <a:r>
              <a:rPr lang="zh-CN" altLang="en-US" sz="2400" dirty="0">
                <a:solidFill>
                  <a:schemeClr val="bg1"/>
                </a:solidFill>
              </a:rPr>
              <a:t>个应用功能块</a:t>
            </a:r>
            <a:endParaRPr lang="en-US" altLang="zh-CN" sz="2400" dirty="0">
              <a:solidFill>
                <a:schemeClr val="bg1"/>
              </a:solidFill>
            </a:endParaRPr>
          </a:p>
        </p:txBody>
      </p:sp>
      <p:grpSp>
        <p:nvGrpSpPr>
          <p:cNvPr id="290" name="组合 64"/>
          <p:cNvGrpSpPr/>
          <p:nvPr/>
        </p:nvGrpSpPr>
        <p:grpSpPr>
          <a:xfrm>
            <a:off x="76199" y="1120463"/>
            <a:ext cx="11914031" cy="5583144"/>
            <a:chOff x="76200" y="1219200"/>
            <a:chExt cx="9067800" cy="5181600"/>
          </a:xfrm>
        </p:grpSpPr>
        <p:sp>
          <p:nvSpPr>
            <p:cNvPr id="1050473" name="AutoShape 2"/>
            <p:cNvSpPr>
              <a:spLocks noChangeArrowheads="1"/>
            </p:cNvSpPr>
            <p:nvPr/>
          </p:nvSpPr>
          <p:spPr bwMode="auto">
            <a:xfrm>
              <a:off x="1739900" y="1219200"/>
              <a:ext cx="6019800" cy="5181600"/>
            </a:xfrm>
            <a:prstGeom prst="roundRect">
              <a:avLst>
                <a:gd name="adj" fmla="val 5778"/>
              </a:avLst>
            </a:prstGeom>
            <a:solidFill>
              <a:srgbClr val="EAEAEA">
                <a:alpha val="95000"/>
              </a:srgbClr>
            </a:solidFill>
            <a:ln>
              <a:noFill/>
            </a:ln>
            <a:effectLst/>
          </p:spPr>
          <p:txBody>
            <a:bodyPr wrap="none" lIns="45720" rIns="45720" anchor="ctr"/>
            <a:lstStyle/>
            <a:p>
              <a:pPr algn="ctr"/>
              <a:endParaRPr lang="zh-CN" altLang="en-US" sz="2000">
                <a:latin typeface="+mn-ea"/>
              </a:endParaRPr>
            </a:p>
          </p:txBody>
        </p:sp>
        <p:sp>
          <p:nvSpPr>
            <p:cNvPr id="1050474" name="Rectangle 4"/>
            <p:cNvSpPr>
              <a:spLocks noChangeArrowheads="1"/>
            </p:cNvSpPr>
            <p:nvPr/>
          </p:nvSpPr>
          <p:spPr bwMode="auto">
            <a:xfrm>
              <a:off x="4635500" y="2794000"/>
              <a:ext cx="1295400" cy="21463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0475" name="Text Box 9"/>
            <p:cNvSpPr txBox="1">
              <a:spLocks noChangeArrowheads="1"/>
            </p:cNvSpPr>
            <p:nvPr/>
          </p:nvSpPr>
          <p:spPr bwMode="auto">
            <a:xfrm>
              <a:off x="4787900" y="3200400"/>
              <a:ext cx="1033463" cy="4191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供应商质量</a:t>
              </a:r>
              <a:endParaRPr lang="zh-CN" altLang="en-US" sz="1050">
                <a:latin typeface="+mn-ea"/>
                <a:ea typeface="+mn-ea"/>
              </a:endParaRPr>
            </a:p>
            <a:p>
              <a:pPr algn="ctr" eaLnBrk="1" hangingPunct="1">
                <a:buFont typeface="Wingdings" panose="05000000000000000000" pitchFamily="2" charset="2"/>
                <a:buNone/>
              </a:pPr>
              <a:r>
                <a:rPr lang="zh-CN" altLang="en-US" sz="1050">
                  <a:latin typeface="+mn-ea"/>
                  <a:ea typeface="+mn-ea"/>
                </a:rPr>
                <a:t>开发</a:t>
              </a:r>
              <a:endParaRPr lang="zh-CN" altLang="en-US" sz="1050">
                <a:latin typeface="+mn-ea"/>
                <a:ea typeface="+mn-ea"/>
              </a:endParaRPr>
            </a:p>
          </p:txBody>
        </p:sp>
        <p:sp>
          <p:nvSpPr>
            <p:cNvPr id="1050476" name="Text Box 10"/>
            <p:cNvSpPr txBox="1">
              <a:spLocks noChangeArrowheads="1"/>
            </p:cNvSpPr>
            <p:nvPr/>
          </p:nvSpPr>
          <p:spPr bwMode="auto">
            <a:xfrm>
              <a:off x="4787900" y="2803525"/>
              <a:ext cx="1179513"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mn-ea"/>
                  <a:ea typeface="+mn-ea"/>
                </a:rPr>
                <a:t>供应商质量</a:t>
              </a:r>
              <a:endParaRPr lang="zh-CN" altLang="en-US" sz="1400" b="1">
                <a:solidFill>
                  <a:schemeClr val="bg1"/>
                </a:solidFill>
                <a:latin typeface="+mn-ea"/>
                <a:ea typeface="+mn-ea"/>
              </a:endParaRPr>
            </a:p>
          </p:txBody>
        </p:sp>
        <p:sp>
          <p:nvSpPr>
            <p:cNvPr id="1050477" name="Text Box 22"/>
            <p:cNvSpPr txBox="1">
              <a:spLocks noChangeArrowheads="1"/>
            </p:cNvSpPr>
            <p:nvPr/>
          </p:nvSpPr>
          <p:spPr bwMode="auto">
            <a:xfrm>
              <a:off x="3644900" y="1257300"/>
              <a:ext cx="2286000" cy="38188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mn-ea"/>
                  <a:ea typeface="+mn-ea"/>
                </a:rPr>
                <a:t>采购寻源平台</a:t>
              </a:r>
              <a:endParaRPr lang="zh-CN" altLang="en-US" sz="1600" b="1">
                <a:latin typeface="+mn-ea"/>
                <a:ea typeface="+mn-ea"/>
              </a:endParaRPr>
            </a:p>
          </p:txBody>
        </p:sp>
        <p:sp>
          <p:nvSpPr>
            <p:cNvPr id="1050478" name="Rectangle 23"/>
            <p:cNvSpPr>
              <a:spLocks noChangeArrowheads="1"/>
            </p:cNvSpPr>
            <p:nvPr/>
          </p:nvSpPr>
          <p:spPr bwMode="auto">
            <a:xfrm>
              <a:off x="2044700" y="2794000"/>
              <a:ext cx="2514600" cy="21463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0479" name="Text Box 24"/>
            <p:cNvSpPr txBox="1">
              <a:spLocks noChangeArrowheads="1"/>
            </p:cNvSpPr>
            <p:nvPr/>
          </p:nvSpPr>
          <p:spPr bwMode="auto">
            <a:xfrm>
              <a:off x="2197100" y="31750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车型项目管理</a:t>
              </a:r>
              <a:endParaRPr lang="zh-CN" altLang="en-US" sz="1050">
                <a:latin typeface="+mn-ea"/>
                <a:ea typeface="+mn-ea"/>
              </a:endParaRPr>
            </a:p>
          </p:txBody>
        </p:sp>
        <p:sp>
          <p:nvSpPr>
            <p:cNvPr id="1050480" name="Text Box 26"/>
            <p:cNvSpPr txBox="1">
              <a:spLocks noChangeArrowheads="1"/>
            </p:cNvSpPr>
            <p:nvPr/>
          </p:nvSpPr>
          <p:spPr bwMode="auto">
            <a:xfrm>
              <a:off x="3340100" y="37338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成本管理</a:t>
              </a:r>
              <a:endParaRPr lang="zh-CN" altLang="en-US" sz="1050">
                <a:latin typeface="+mn-ea"/>
                <a:ea typeface="+mn-ea"/>
              </a:endParaRPr>
            </a:p>
          </p:txBody>
        </p:sp>
        <p:sp>
          <p:nvSpPr>
            <p:cNvPr id="1050481" name="Text Box 27"/>
            <p:cNvSpPr txBox="1">
              <a:spLocks noChangeArrowheads="1"/>
            </p:cNvSpPr>
            <p:nvPr/>
          </p:nvSpPr>
          <p:spPr bwMode="auto">
            <a:xfrm>
              <a:off x="3340100" y="31750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定点管理</a:t>
              </a:r>
              <a:endParaRPr lang="zh-CN" altLang="en-US" sz="1050">
                <a:latin typeface="+mn-ea"/>
                <a:ea typeface="+mn-ea"/>
              </a:endParaRPr>
            </a:p>
          </p:txBody>
        </p:sp>
        <p:sp>
          <p:nvSpPr>
            <p:cNvPr id="1050482" name="Text Box 28"/>
            <p:cNvSpPr txBox="1">
              <a:spLocks noChangeArrowheads="1"/>
            </p:cNvSpPr>
            <p:nvPr/>
          </p:nvSpPr>
          <p:spPr bwMode="auto">
            <a:xfrm>
              <a:off x="2749550" y="2781300"/>
              <a:ext cx="1276350"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mn-ea"/>
                  <a:ea typeface="+mn-ea"/>
                </a:rPr>
                <a:t>生产采购</a:t>
              </a:r>
              <a:endParaRPr lang="zh-CN" altLang="en-US" sz="1400" b="1">
                <a:solidFill>
                  <a:schemeClr val="bg1"/>
                </a:solidFill>
                <a:latin typeface="+mn-ea"/>
                <a:ea typeface="+mn-ea"/>
              </a:endParaRPr>
            </a:p>
          </p:txBody>
        </p:sp>
        <p:sp>
          <p:nvSpPr>
            <p:cNvPr id="1050483" name="Text Box 29"/>
            <p:cNvSpPr txBox="1">
              <a:spLocks noChangeArrowheads="1"/>
            </p:cNvSpPr>
            <p:nvPr/>
          </p:nvSpPr>
          <p:spPr bwMode="auto">
            <a:xfrm>
              <a:off x="2794000" y="42926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合同管理</a:t>
              </a:r>
              <a:endParaRPr lang="zh-CN" altLang="en-US" sz="1050">
                <a:latin typeface="+mn-ea"/>
                <a:ea typeface="+mn-ea"/>
              </a:endParaRPr>
            </a:p>
          </p:txBody>
        </p:sp>
        <p:sp>
          <p:nvSpPr>
            <p:cNvPr id="1050484" name="Text Box 24"/>
            <p:cNvSpPr txBox="1">
              <a:spLocks noChangeArrowheads="1"/>
            </p:cNvSpPr>
            <p:nvPr/>
          </p:nvSpPr>
          <p:spPr bwMode="auto">
            <a:xfrm>
              <a:off x="2197100" y="37338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050">
                  <a:latin typeface="+mn-ea"/>
                  <a:ea typeface="+mn-ea"/>
                </a:rPr>
                <a:t>RFQ</a:t>
              </a:r>
              <a:r>
                <a:rPr lang="zh-CN" altLang="en-US" sz="1050">
                  <a:latin typeface="+mn-ea"/>
                  <a:ea typeface="+mn-ea"/>
                </a:rPr>
                <a:t>管理</a:t>
              </a:r>
              <a:endParaRPr lang="zh-CN" altLang="en-US" sz="1050">
                <a:latin typeface="+mn-ea"/>
                <a:ea typeface="+mn-ea"/>
              </a:endParaRPr>
            </a:p>
          </p:txBody>
        </p:sp>
        <p:sp>
          <p:nvSpPr>
            <p:cNvPr id="1050485" name="Rectangle 4"/>
            <p:cNvSpPr>
              <a:spLocks noChangeArrowheads="1"/>
            </p:cNvSpPr>
            <p:nvPr/>
          </p:nvSpPr>
          <p:spPr bwMode="auto">
            <a:xfrm>
              <a:off x="2044700" y="1689100"/>
              <a:ext cx="3886200" cy="10287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0486" name="Text Box 10"/>
            <p:cNvSpPr txBox="1">
              <a:spLocks noChangeArrowheads="1"/>
            </p:cNvSpPr>
            <p:nvPr/>
          </p:nvSpPr>
          <p:spPr bwMode="auto">
            <a:xfrm>
              <a:off x="3568700" y="1727200"/>
              <a:ext cx="977900" cy="353598"/>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mn-ea"/>
                  <a:ea typeface="+mn-ea"/>
                </a:rPr>
                <a:t>项目管理</a:t>
              </a:r>
              <a:endParaRPr lang="zh-CN" altLang="en-US" sz="1400" b="1">
                <a:solidFill>
                  <a:schemeClr val="bg1"/>
                </a:solidFill>
                <a:latin typeface="+mn-ea"/>
                <a:ea typeface="+mn-ea"/>
              </a:endParaRPr>
            </a:p>
          </p:txBody>
        </p:sp>
        <p:sp>
          <p:nvSpPr>
            <p:cNvPr id="1050487" name="Text Box 5"/>
            <p:cNvSpPr txBox="1">
              <a:spLocks noChangeArrowheads="1"/>
            </p:cNvSpPr>
            <p:nvPr/>
          </p:nvSpPr>
          <p:spPr bwMode="auto">
            <a:xfrm>
              <a:off x="2336800" y="2120900"/>
              <a:ext cx="990600" cy="4191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整车项目管理</a:t>
              </a:r>
              <a:endParaRPr lang="zh-CN" altLang="en-US" sz="1050">
                <a:latin typeface="+mn-ea"/>
                <a:ea typeface="+mn-ea"/>
              </a:endParaRPr>
            </a:p>
          </p:txBody>
        </p:sp>
        <p:sp>
          <p:nvSpPr>
            <p:cNvPr id="1050488" name="Text Box 8"/>
            <p:cNvSpPr txBox="1">
              <a:spLocks noChangeArrowheads="1"/>
            </p:cNvSpPr>
            <p:nvPr/>
          </p:nvSpPr>
          <p:spPr bwMode="auto">
            <a:xfrm>
              <a:off x="3479800" y="21336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小项目管理</a:t>
              </a:r>
              <a:endParaRPr lang="zh-CN" altLang="en-US" sz="1050">
                <a:latin typeface="+mn-ea"/>
                <a:ea typeface="+mn-ea"/>
              </a:endParaRPr>
            </a:p>
          </p:txBody>
        </p:sp>
        <p:sp>
          <p:nvSpPr>
            <p:cNvPr id="1050489" name="Text Box 8"/>
            <p:cNvSpPr txBox="1">
              <a:spLocks noChangeArrowheads="1"/>
            </p:cNvSpPr>
            <p:nvPr/>
          </p:nvSpPr>
          <p:spPr bwMode="auto">
            <a:xfrm>
              <a:off x="4622800" y="2133600"/>
              <a:ext cx="10668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项目零件管理</a:t>
              </a:r>
              <a:endParaRPr lang="zh-CN" altLang="en-US" sz="1050">
                <a:latin typeface="+mn-ea"/>
                <a:ea typeface="+mn-ea"/>
              </a:endParaRPr>
            </a:p>
          </p:txBody>
        </p:sp>
        <p:sp>
          <p:nvSpPr>
            <p:cNvPr id="1050490" name="Rectangle 18"/>
            <p:cNvSpPr>
              <a:spLocks noChangeArrowheads="1"/>
            </p:cNvSpPr>
            <p:nvPr/>
          </p:nvSpPr>
          <p:spPr bwMode="auto">
            <a:xfrm>
              <a:off x="6172200" y="1689100"/>
              <a:ext cx="1346200" cy="32512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0491" name="Text Box 19"/>
            <p:cNvSpPr txBox="1">
              <a:spLocks noChangeArrowheads="1"/>
            </p:cNvSpPr>
            <p:nvPr/>
          </p:nvSpPr>
          <p:spPr bwMode="auto">
            <a:xfrm>
              <a:off x="6299200" y="2463800"/>
              <a:ext cx="1090613"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采购申请管理</a:t>
              </a:r>
              <a:endParaRPr lang="zh-CN" altLang="en-US" sz="1050">
                <a:latin typeface="+mn-ea"/>
                <a:ea typeface="+mn-ea"/>
              </a:endParaRPr>
            </a:p>
          </p:txBody>
        </p:sp>
        <p:sp>
          <p:nvSpPr>
            <p:cNvPr id="1050492" name="Text Box 20"/>
            <p:cNvSpPr txBox="1">
              <a:spLocks noChangeArrowheads="1"/>
            </p:cNvSpPr>
            <p:nvPr/>
          </p:nvSpPr>
          <p:spPr bwMode="auto">
            <a:xfrm>
              <a:off x="6315075" y="3016250"/>
              <a:ext cx="1074738" cy="4381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050">
                  <a:latin typeface="+mn-ea"/>
                  <a:ea typeface="+mn-ea"/>
                </a:rPr>
                <a:t>RFQ</a:t>
              </a:r>
              <a:r>
                <a:rPr lang="zh-CN" altLang="en-US" sz="1050">
                  <a:latin typeface="+mn-ea"/>
                  <a:ea typeface="+mn-ea"/>
                </a:rPr>
                <a:t>管理</a:t>
              </a:r>
              <a:endParaRPr lang="zh-CN" altLang="en-US" sz="1050">
                <a:latin typeface="+mn-ea"/>
                <a:ea typeface="+mn-ea"/>
              </a:endParaRPr>
            </a:p>
          </p:txBody>
        </p:sp>
        <p:sp>
          <p:nvSpPr>
            <p:cNvPr id="1050493" name="Text Box 21"/>
            <p:cNvSpPr txBox="1">
              <a:spLocks noChangeArrowheads="1"/>
            </p:cNvSpPr>
            <p:nvPr/>
          </p:nvSpPr>
          <p:spPr bwMode="auto">
            <a:xfrm>
              <a:off x="6305550" y="3549650"/>
              <a:ext cx="1084263" cy="5143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定点管理</a:t>
              </a:r>
              <a:endParaRPr lang="zh-CN" altLang="en-US" sz="1050">
                <a:latin typeface="+mn-ea"/>
                <a:ea typeface="+mn-ea"/>
              </a:endParaRPr>
            </a:p>
          </p:txBody>
        </p:sp>
        <p:sp>
          <p:nvSpPr>
            <p:cNvPr id="1050494" name="Text Box 10"/>
            <p:cNvSpPr txBox="1">
              <a:spLocks noChangeArrowheads="1"/>
            </p:cNvSpPr>
            <p:nvPr/>
          </p:nvSpPr>
          <p:spPr bwMode="auto">
            <a:xfrm>
              <a:off x="6403975" y="1782763"/>
              <a:ext cx="1038225"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mn-ea"/>
                  <a:ea typeface="+mn-ea"/>
                </a:rPr>
                <a:t>一般采购</a:t>
              </a:r>
              <a:endParaRPr lang="zh-CN" altLang="en-US" sz="1400" b="1">
                <a:solidFill>
                  <a:schemeClr val="bg1"/>
                </a:solidFill>
                <a:latin typeface="+mn-ea"/>
                <a:ea typeface="+mn-ea"/>
              </a:endParaRPr>
            </a:p>
          </p:txBody>
        </p:sp>
        <p:sp>
          <p:nvSpPr>
            <p:cNvPr id="1050495" name="Text Box 29"/>
            <p:cNvSpPr txBox="1">
              <a:spLocks noChangeArrowheads="1"/>
            </p:cNvSpPr>
            <p:nvPr/>
          </p:nvSpPr>
          <p:spPr bwMode="auto">
            <a:xfrm>
              <a:off x="6323013" y="41656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合同管理</a:t>
              </a:r>
              <a:endParaRPr lang="zh-CN" altLang="en-US" sz="1050">
                <a:latin typeface="+mn-ea"/>
                <a:ea typeface="+mn-ea"/>
              </a:endParaRPr>
            </a:p>
          </p:txBody>
        </p:sp>
        <p:sp>
          <p:nvSpPr>
            <p:cNvPr id="1050496" name="Rectangle 43"/>
            <p:cNvSpPr>
              <a:spLocks noChangeArrowheads="1"/>
            </p:cNvSpPr>
            <p:nvPr/>
          </p:nvSpPr>
          <p:spPr bwMode="auto">
            <a:xfrm>
              <a:off x="1968500" y="1625600"/>
              <a:ext cx="4127500" cy="3429000"/>
            </a:xfrm>
            <a:prstGeom prst="rect">
              <a:avLst/>
            </a:prstGeom>
            <a:noFill/>
            <a:ln w="28575" algn="ctr">
              <a:solidFill>
                <a:schemeClr val="tx2"/>
              </a:solidFill>
              <a:prstDash val="dash"/>
              <a:miter lim="800000"/>
            </a:ln>
            <a:effectLst/>
          </p:spPr>
          <p:txBody>
            <a:bodyPr wrap="none" lIns="45720" rIns="45720" anchor="ctr"/>
            <a:lstStyle/>
            <a:p>
              <a:pPr algn="ctr"/>
              <a:endParaRPr lang="zh-CN" altLang="en-US" sz="2000">
                <a:latin typeface="+mn-ea"/>
              </a:endParaRPr>
            </a:p>
          </p:txBody>
        </p:sp>
        <p:sp>
          <p:nvSpPr>
            <p:cNvPr id="1050497" name="Text Box 6"/>
            <p:cNvSpPr txBox="1">
              <a:spLocks noChangeArrowheads="1"/>
            </p:cNvSpPr>
            <p:nvPr/>
          </p:nvSpPr>
          <p:spPr bwMode="auto">
            <a:xfrm>
              <a:off x="4787900" y="3759200"/>
              <a:ext cx="1020763" cy="4318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样件管理</a:t>
              </a:r>
              <a:endParaRPr lang="zh-CN" altLang="en-US" sz="1050">
                <a:latin typeface="+mn-ea"/>
                <a:ea typeface="+mn-ea"/>
              </a:endParaRPr>
            </a:p>
          </p:txBody>
        </p:sp>
        <p:sp>
          <p:nvSpPr>
            <p:cNvPr id="1050498" name="Rectangle 18"/>
            <p:cNvSpPr>
              <a:spLocks noChangeArrowheads="1"/>
            </p:cNvSpPr>
            <p:nvPr/>
          </p:nvSpPr>
          <p:spPr bwMode="auto">
            <a:xfrm>
              <a:off x="2032000" y="5105400"/>
              <a:ext cx="5486400" cy="711200"/>
            </a:xfrm>
            <a:prstGeom prst="rect">
              <a:avLst/>
            </a:prstGeom>
            <a:solidFill>
              <a:schemeClr val="accent3">
                <a:lumMod val="75000"/>
              </a:schemeClr>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0499" name="Text Box 28"/>
            <p:cNvSpPr txBox="1">
              <a:spLocks noChangeArrowheads="1"/>
            </p:cNvSpPr>
            <p:nvPr/>
          </p:nvSpPr>
          <p:spPr bwMode="auto">
            <a:xfrm>
              <a:off x="2184400" y="5313363"/>
              <a:ext cx="838200"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mn-ea"/>
                  <a:ea typeface="+mn-ea"/>
                </a:rPr>
                <a:t>公共应用</a:t>
              </a:r>
              <a:endParaRPr lang="zh-CN" altLang="en-US" sz="1400" b="1">
                <a:solidFill>
                  <a:schemeClr val="bg1"/>
                </a:solidFill>
                <a:latin typeface="+mn-ea"/>
                <a:ea typeface="+mn-ea"/>
              </a:endParaRPr>
            </a:p>
          </p:txBody>
        </p:sp>
        <p:sp>
          <p:nvSpPr>
            <p:cNvPr id="1050500" name="Text Box 6"/>
            <p:cNvSpPr txBox="1">
              <a:spLocks noChangeArrowheads="1"/>
            </p:cNvSpPr>
            <p:nvPr/>
          </p:nvSpPr>
          <p:spPr bwMode="auto">
            <a:xfrm>
              <a:off x="3627438" y="5245100"/>
              <a:ext cx="1020762" cy="4318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基础数据管理</a:t>
              </a:r>
              <a:endParaRPr lang="zh-CN" altLang="en-US" sz="1050">
                <a:latin typeface="+mn-ea"/>
                <a:ea typeface="+mn-ea"/>
              </a:endParaRPr>
            </a:p>
          </p:txBody>
        </p:sp>
        <p:sp>
          <p:nvSpPr>
            <p:cNvPr id="1050501" name="Text Box 6"/>
            <p:cNvSpPr txBox="1">
              <a:spLocks noChangeArrowheads="1"/>
            </p:cNvSpPr>
            <p:nvPr/>
          </p:nvSpPr>
          <p:spPr bwMode="auto">
            <a:xfrm>
              <a:off x="4800600" y="5245100"/>
              <a:ext cx="1020763" cy="4318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mn-ea"/>
                  <a:ea typeface="+mn-ea"/>
                </a:rPr>
                <a:t>报表与统计</a:t>
              </a:r>
              <a:endParaRPr lang="zh-CN" altLang="en-US" sz="1050">
                <a:latin typeface="+mn-ea"/>
                <a:ea typeface="+mn-ea"/>
              </a:endParaRPr>
            </a:p>
          </p:txBody>
        </p:sp>
        <p:sp>
          <p:nvSpPr>
            <p:cNvPr id="1050502" name="Rectangle 18"/>
            <p:cNvSpPr>
              <a:spLocks noChangeArrowheads="1"/>
            </p:cNvSpPr>
            <p:nvPr/>
          </p:nvSpPr>
          <p:spPr bwMode="auto">
            <a:xfrm>
              <a:off x="2032000" y="5930899"/>
              <a:ext cx="5486400" cy="330200"/>
            </a:xfrm>
            <a:prstGeom prst="rect">
              <a:avLst/>
            </a:prstGeom>
            <a:solidFill>
              <a:srgbClr val="C00000"/>
            </a:solidFill>
            <a:ln>
              <a:noFill/>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0503" name="Text Box 28"/>
            <p:cNvSpPr txBox="1">
              <a:spLocks noChangeArrowheads="1"/>
            </p:cNvSpPr>
            <p:nvPr/>
          </p:nvSpPr>
          <p:spPr bwMode="auto">
            <a:xfrm>
              <a:off x="4025900" y="5943600"/>
              <a:ext cx="1371600"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mn-ea"/>
                  <a:ea typeface="+mn-ea"/>
                </a:rPr>
                <a:t>工作流引擎</a:t>
              </a:r>
              <a:endParaRPr lang="zh-CN" altLang="en-US" sz="1400" b="1">
                <a:solidFill>
                  <a:schemeClr val="bg1"/>
                </a:solidFill>
                <a:latin typeface="+mn-ea"/>
                <a:ea typeface="+mn-ea"/>
              </a:endParaRPr>
            </a:p>
          </p:txBody>
        </p:sp>
        <p:sp>
          <p:nvSpPr>
            <p:cNvPr id="1050504" name="AutoShape 52"/>
            <p:cNvSpPr>
              <a:spLocks noChangeArrowheads="1"/>
            </p:cNvSpPr>
            <p:nvPr/>
          </p:nvSpPr>
          <p:spPr bwMode="auto">
            <a:xfrm>
              <a:off x="76200" y="4851400"/>
              <a:ext cx="1143000" cy="15240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en-US" sz="2000">
                <a:latin typeface="+mn-ea"/>
              </a:endParaRPr>
            </a:p>
          </p:txBody>
        </p:sp>
        <p:sp>
          <p:nvSpPr>
            <p:cNvPr id="1050505" name="AutoShape 53"/>
            <p:cNvSpPr>
              <a:spLocks noChangeArrowheads="1"/>
            </p:cNvSpPr>
            <p:nvPr/>
          </p:nvSpPr>
          <p:spPr bwMode="auto">
            <a:xfrm>
              <a:off x="190500" y="5397500"/>
              <a:ext cx="914400" cy="381000"/>
            </a:xfrm>
            <a:prstGeom prst="roundRect">
              <a:avLst>
                <a:gd name="adj" fmla="val 16667"/>
              </a:avLst>
            </a:prstGeom>
            <a:solidFill>
              <a:srgbClr val="3477B2"/>
            </a:solidFill>
            <a:ln>
              <a:noFill/>
            </a:ln>
            <a:effectLst/>
          </p:spPr>
          <p:txBody>
            <a:bodyPr wrap="none" anchor="ctr"/>
            <a:lstStyle/>
            <a:p>
              <a:pPr algn="ctr" eaLnBrk="1" hangingPunct="1"/>
              <a:r>
                <a:rPr lang="zh-CN" altLang="en-US" sz="1100" b="1">
                  <a:solidFill>
                    <a:schemeClr val="bg1"/>
                  </a:solidFill>
                  <a:latin typeface="+mn-ea"/>
                </a:rPr>
                <a:t>产品</a:t>
              </a:r>
              <a:r>
                <a:rPr lang="en-US" altLang="zh-CN" sz="1100" b="1">
                  <a:solidFill>
                    <a:schemeClr val="bg1"/>
                  </a:solidFill>
                  <a:latin typeface="+mn-ea"/>
                </a:rPr>
                <a:t>BOM</a:t>
              </a:r>
              <a:r>
                <a:rPr lang="zh-CN" altLang="en-US" sz="1100" b="1">
                  <a:solidFill>
                    <a:schemeClr val="bg1"/>
                  </a:solidFill>
                  <a:latin typeface="+mn-ea"/>
                </a:rPr>
                <a:t>管理</a:t>
              </a:r>
              <a:endParaRPr lang="zh-CN" altLang="en-US" sz="1100" b="1">
                <a:solidFill>
                  <a:schemeClr val="bg1"/>
                </a:solidFill>
                <a:latin typeface="+mn-ea"/>
              </a:endParaRPr>
            </a:p>
          </p:txBody>
        </p:sp>
        <p:sp>
          <p:nvSpPr>
            <p:cNvPr id="1050506" name="AutoShape 54"/>
            <p:cNvSpPr>
              <a:spLocks noChangeArrowheads="1"/>
            </p:cNvSpPr>
            <p:nvPr/>
          </p:nvSpPr>
          <p:spPr bwMode="auto">
            <a:xfrm>
              <a:off x="203200" y="5880100"/>
              <a:ext cx="914400" cy="381000"/>
            </a:xfrm>
            <a:prstGeom prst="roundRect">
              <a:avLst>
                <a:gd name="adj" fmla="val 16667"/>
              </a:avLst>
            </a:prstGeom>
            <a:solidFill>
              <a:srgbClr val="3477B2"/>
            </a:solidFill>
            <a:ln>
              <a:noFill/>
            </a:ln>
            <a:effectLst/>
          </p:spPr>
          <p:txBody>
            <a:bodyPr wrap="none" anchor="ctr"/>
            <a:lstStyle/>
            <a:p>
              <a:pPr algn="ctr" eaLnBrk="1" hangingPunct="1"/>
              <a:r>
                <a:rPr lang="zh-CN" altLang="en-US" sz="1100" b="1">
                  <a:solidFill>
                    <a:schemeClr val="bg1"/>
                  </a:solidFill>
                  <a:latin typeface="+mn-ea"/>
                </a:rPr>
                <a:t>产品变更管理</a:t>
              </a:r>
              <a:endParaRPr lang="zh-CN" altLang="en-US" sz="1100" b="1">
                <a:solidFill>
                  <a:schemeClr val="bg1"/>
                </a:solidFill>
                <a:latin typeface="+mn-ea"/>
              </a:endParaRPr>
            </a:p>
          </p:txBody>
        </p:sp>
        <p:sp>
          <p:nvSpPr>
            <p:cNvPr id="1050507" name="Text Box 22"/>
            <p:cNvSpPr txBox="1">
              <a:spLocks noChangeArrowheads="1"/>
            </p:cNvSpPr>
            <p:nvPr/>
          </p:nvSpPr>
          <p:spPr bwMode="auto">
            <a:xfrm>
              <a:off x="76200" y="4932363"/>
              <a:ext cx="1206500"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产品管理平台</a:t>
              </a:r>
              <a:endParaRPr lang="zh-CN" altLang="en-US" sz="1400" b="1">
                <a:latin typeface="+mn-ea"/>
                <a:ea typeface="+mn-ea"/>
              </a:endParaRPr>
            </a:p>
          </p:txBody>
        </p:sp>
        <p:sp>
          <p:nvSpPr>
            <p:cNvPr id="1050508" name="AutoShape 56"/>
            <p:cNvSpPr>
              <a:spLocks noChangeArrowheads="1"/>
            </p:cNvSpPr>
            <p:nvPr/>
          </p:nvSpPr>
          <p:spPr bwMode="gray">
            <a:xfrm>
              <a:off x="1310409" y="5085720"/>
              <a:ext cx="381000" cy="794380"/>
            </a:xfrm>
            <a:prstGeom prst="rightArrow">
              <a:avLst>
                <a:gd name="adj1" fmla="val 50000"/>
                <a:gd name="adj2" fmla="val 59818"/>
              </a:avLst>
            </a:prstGeom>
            <a:solidFill>
              <a:schemeClr val="accent1"/>
            </a:solidFill>
            <a:ln>
              <a:noFill/>
            </a:ln>
            <a:effectLst/>
          </p:spPr>
          <p:txBody>
            <a:bodyPr lIns="27432" tIns="182880" rIns="27432" bIns="182880" anchor="ctr">
              <a:spAutoFit/>
            </a:bodyPr>
            <a:lstStyle/>
            <a:p>
              <a:pPr algn="ctr"/>
              <a:endParaRPr lang="zh-CN" altLang="en-US" sz="300" dirty="0">
                <a:latin typeface="+mn-ea"/>
              </a:endParaRPr>
            </a:p>
          </p:txBody>
        </p:sp>
        <p:sp>
          <p:nvSpPr>
            <p:cNvPr id="1050509" name="Text Box 57"/>
            <p:cNvSpPr txBox="1">
              <a:spLocks noChangeArrowheads="1"/>
            </p:cNvSpPr>
            <p:nvPr/>
          </p:nvSpPr>
          <p:spPr bwMode="auto">
            <a:xfrm>
              <a:off x="1266101" y="5883827"/>
              <a:ext cx="446569" cy="452606"/>
            </a:xfrm>
            <a:prstGeom prst="rect">
              <a:avLst/>
            </a:prstGeom>
            <a:noFill/>
            <a:ln>
              <a:noFill/>
            </a:ln>
            <a:effectLst/>
          </p:spPr>
          <p:txBody>
            <a:bodyPr wrap="none" lIns="45720" rIns="45720">
              <a:spAutoFit/>
            </a:bodyPr>
            <a:lstStyle/>
            <a:p>
              <a:pPr>
                <a:buFontTx/>
                <a:buChar char="•"/>
              </a:pPr>
              <a:r>
                <a:rPr lang="en-US" altLang="zh-CN" sz="1050" dirty="0">
                  <a:latin typeface="+mn-ea"/>
                </a:rPr>
                <a:t>PBOM</a:t>
              </a:r>
              <a:endParaRPr lang="en-US" altLang="zh-CN" sz="1050" dirty="0">
                <a:latin typeface="+mn-ea"/>
              </a:endParaRPr>
            </a:p>
            <a:p>
              <a:pPr>
                <a:buFontTx/>
                <a:buChar char="•"/>
              </a:pPr>
              <a:r>
                <a:rPr lang="en-US" altLang="zh-CN" sz="1050" dirty="0">
                  <a:latin typeface="+mn-ea"/>
                </a:rPr>
                <a:t>EC</a:t>
              </a:r>
              <a:endParaRPr lang="en-US" altLang="zh-CN" sz="1050" dirty="0">
                <a:latin typeface="+mn-ea"/>
              </a:endParaRPr>
            </a:p>
          </p:txBody>
        </p:sp>
        <p:sp>
          <p:nvSpPr>
            <p:cNvPr id="1050510" name="AutoShape 58"/>
            <p:cNvSpPr>
              <a:spLocks noChangeArrowheads="1"/>
            </p:cNvSpPr>
            <p:nvPr/>
          </p:nvSpPr>
          <p:spPr bwMode="auto">
            <a:xfrm>
              <a:off x="139700" y="2128838"/>
              <a:ext cx="1143000" cy="1833562"/>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en-US" sz="2000">
                <a:latin typeface="+mn-ea"/>
              </a:endParaRPr>
            </a:p>
          </p:txBody>
        </p:sp>
        <p:sp>
          <p:nvSpPr>
            <p:cNvPr id="1050511" name="AutoShape 59"/>
            <p:cNvSpPr>
              <a:spLocks noChangeArrowheads="1"/>
            </p:cNvSpPr>
            <p:nvPr/>
          </p:nvSpPr>
          <p:spPr bwMode="auto">
            <a:xfrm>
              <a:off x="254000" y="2590800"/>
              <a:ext cx="914400" cy="381000"/>
            </a:xfrm>
            <a:prstGeom prst="roundRect">
              <a:avLst>
                <a:gd name="adj" fmla="val 16667"/>
              </a:avLst>
            </a:prstGeom>
            <a:solidFill>
              <a:srgbClr val="3477B2"/>
            </a:solidFill>
            <a:ln>
              <a:noFill/>
            </a:ln>
            <a:effectLst/>
          </p:spPr>
          <p:txBody>
            <a:bodyPr wrap="none" anchor="ctr"/>
            <a:lstStyle/>
            <a:p>
              <a:pPr algn="ctr" eaLnBrk="1" hangingPunct="1"/>
              <a:r>
                <a:rPr lang="zh-CN" altLang="en-US" sz="1100" b="1" dirty="0">
                  <a:solidFill>
                    <a:schemeClr val="bg1"/>
                  </a:solidFill>
                  <a:latin typeface="+mn-ea"/>
                </a:rPr>
                <a:t>物料管理</a:t>
              </a:r>
              <a:endParaRPr lang="zh-CN" altLang="en-US" sz="1100" b="1" dirty="0">
                <a:solidFill>
                  <a:schemeClr val="bg1"/>
                </a:solidFill>
                <a:latin typeface="+mn-ea"/>
              </a:endParaRPr>
            </a:p>
          </p:txBody>
        </p:sp>
        <p:sp>
          <p:nvSpPr>
            <p:cNvPr id="1050512" name="AutoShape 60"/>
            <p:cNvSpPr>
              <a:spLocks noChangeArrowheads="1"/>
            </p:cNvSpPr>
            <p:nvPr/>
          </p:nvSpPr>
          <p:spPr bwMode="auto">
            <a:xfrm>
              <a:off x="266700" y="3505200"/>
              <a:ext cx="914400" cy="381000"/>
            </a:xfrm>
            <a:prstGeom prst="roundRect">
              <a:avLst>
                <a:gd name="adj" fmla="val 16667"/>
              </a:avLst>
            </a:prstGeom>
            <a:solidFill>
              <a:srgbClr val="3477B2"/>
            </a:solidFill>
            <a:ln>
              <a:noFill/>
            </a:ln>
            <a:effectLst/>
          </p:spPr>
          <p:txBody>
            <a:bodyPr wrap="none" anchor="ctr"/>
            <a:lstStyle/>
            <a:p>
              <a:pPr algn="ctr" eaLnBrk="1" hangingPunct="1"/>
              <a:r>
                <a:rPr lang="zh-CN" altLang="en-US" sz="1100" b="1">
                  <a:solidFill>
                    <a:schemeClr val="bg1"/>
                  </a:solidFill>
                  <a:latin typeface="+mn-ea"/>
                </a:rPr>
                <a:t>财务管控</a:t>
              </a:r>
              <a:endParaRPr lang="zh-CN" altLang="en-US" sz="1100" b="1">
                <a:solidFill>
                  <a:schemeClr val="bg1"/>
                </a:solidFill>
                <a:latin typeface="+mn-ea"/>
              </a:endParaRPr>
            </a:p>
          </p:txBody>
        </p:sp>
        <p:sp>
          <p:nvSpPr>
            <p:cNvPr id="1050513" name="Text Box 22"/>
            <p:cNvSpPr txBox="1">
              <a:spLocks noChangeArrowheads="1"/>
            </p:cNvSpPr>
            <p:nvPr/>
          </p:nvSpPr>
          <p:spPr bwMode="auto">
            <a:xfrm>
              <a:off x="139700" y="2209800"/>
              <a:ext cx="1206500"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企业资源管理</a:t>
              </a:r>
              <a:endParaRPr lang="zh-CN" altLang="en-US" sz="1400" b="1">
                <a:latin typeface="+mn-ea"/>
                <a:ea typeface="+mn-ea"/>
              </a:endParaRPr>
            </a:p>
          </p:txBody>
        </p:sp>
        <p:sp>
          <p:nvSpPr>
            <p:cNvPr id="1050514" name="AutoShape 62"/>
            <p:cNvSpPr>
              <a:spLocks noChangeArrowheads="1"/>
            </p:cNvSpPr>
            <p:nvPr/>
          </p:nvSpPr>
          <p:spPr bwMode="gray">
            <a:xfrm>
              <a:off x="1320800" y="3225279"/>
              <a:ext cx="381000" cy="737639"/>
            </a:xfrm>
            <a:prstGeom prst="rightArrow">
              <a:avLst>
                <a:gd name="adj1" fmla="val 50000"/>
                <a:gd name="adj2" fmla="val 53387"/>
              </a:avLst>
            </a:prstGeom>
            <a:solidFill>
              <a:schemeClr val="accent1"/>
            </a:solidFill>
            <a:ln>
              <a:noFill/>
            </a:ln>
            <a:effectLst/>
          </p:spPr>
          <p:txBody>
            <a:bodyPr lIns="27432" tIns="182880" rIns="27432" bIns="182880" anchor="ctr">
              <a:spAutoFit/>
            </a:bodyPr>
            <a:lstStyle/>
            <a:p>
              <a:pPr algn="ctr"/>
              <a:endParaRPr lang="zh-CN" altLang="en-US" sz="100" dirty="0">
                <a:latin typeface="+mn-ea"/>
              </a:endParaRPr>
            </a:p>
          </p:txBody>
        </p:sp>
        <p:sp>
          <p:nvSpPr>
            <p:cNvPr id="1050515" name="Text Box 63"/>
            <p:cNvSpPr txBox="1">
              <a:spLocks noChangeArrowheads="1"/>
            </p:cNvSpPr>
            <p:nvPr/>
          </p:nvSpPr>
          <p:spPr bwMode="auto">
            <a:xfrm>
              <a:off x="1176441" y="3901991"/>
              <a:ext cx="552896" cy="268735"/>
            </a:xfrm>
            <a:prstGeom prst="rect">
              <a:avLst/>
            </a:prstGeom>
            <a:noFill/>
            <a:ln>
              <a:noFill/>
            </a:ln>
            <a:effectLst/>
          </p:spPr>
          <p:txBody>
            <a:bodyPr wrap="none" lIns="45720" rIns="45720">
              <a:spAutoFit/>
            </a:bodyPr>
            <a:lstStyle/>
            <a:p>
              <a:pPr algn="ctr">
                <a:buFontTx/>
                <a:buChar char="•"/>
              </a:pPr>
              <a:r>
                <a:rPr lang="zh-CN" altLang="en-US" sz="1050" dirty="0">
                  <a:latin typeface="+mn-ea"/>
                </a:rPr>
                <a:t>目标成本</a:t>
              </a:r>
              <a:endParaRPr lang="zh-CN" altLang="en-US" sz="1050" dirty="0">
                <a:latin typeface="+mn-ea"/>
              </a:endParaRPr>
            </a:p>
          </p:txBody>
        </p:sp>
        <p:sp>
          <p:nvSpPr>
            <p:cNvPr id="1050516" name="AutoShape 64"/>
            <p:cNvSpPr>
              <a:spLocks noChangeArrowheads="1"/>
            </p:cNvSpPr>
            <p:nvPr/>
          </p:nvSpPr>
          <p:spPr bwMode="gray">
            <a:xfrm rot="10800000">
              <a:off x="1312826" y="2025080"/>
              <a:ext cx="381000" cy="737639"/>
            </a:xfrm>
            <a:prstGeom prst="rightArrow">
              <a:avLst>
                <a:gd name="adj1" fmla="val 50000"/>
                <a:gd name="adj2" fmla="val 58532"/>
              </a:avLst>
            </a:prstGeom>
            <a:solidFill>
              <a:schemeClr val="accent1"/>
            </a:solidFill>
            <a:ln>
              <a:noFill/>
            </a:ln>
            <a:effectLst/>
          </p:spPr>
          <p:txBody>
            <a:bodyPr lIns="27432" tIns="182880" rIns="27432" bIns="182880" anchor="ctr">
              <a:spAutoFit/>
            </a:bodyPr>
            <a:lstStyle/>
            <a:p>
              <a:pPr algn="ctr"/>
              <a:endParaRPr lang="zh-CN" altLang="en-US" sz="100" dirty="0">
                <a:latin typeface="+mn-ea"/>
              </a:endParaRPr>
            </a:p>
          </p:txBody>
        </p:sp>
        <p:sp>
          <p:nvSpPr>
            <p:cNvPr id="1050517" name="Text Box 65"/>
            <p:cNvSpPr txBox="1">
              <a:spLocks noChangeArrowheads="1"/>
            </p:cNvSpPr>
            <p:nvPr/>
          </p:nvSpPr>
          <p:spPr bwMode="auto">
            <a:xfrm>
              <a:off x="1138201" y="2734240"/>
              <a:ext cx="746215" cy="636477"/>
            </a:xfrm>
            <a:prstGeom prst="rect">
              <a:avLst/>
            </a:prstGeom>
            <a:noFill/>
            <a:ln>
              <a:noFill/>
            </a:ln>
            <a:effectLst/>
          </p:spPr>
          <p:txBody>
            <a:bodyPr wrap="none" lIns="45720" rIns="45720">
              <a:spAutoFit/>
            </a:bodyPr>
            <a:lstStyle/>
            <a:p>
              <a:pPr>
                <a:buFontTx/>
                <a:buChar char="•"/>
              </a:pPr>
              <a:r>
                <a:rPr lang="zh-CN" altLang="en-US" sz="1050" dirty="0">
                  <a:latin typeface="+mn-ea"/>
                </a:rPr>
                <a:t>生产件合同</a:t>
              </a:r>
              <a:endParaRPr lang="zh-CN" altLang="en-US" sz="1050" dirty="0">
                <a:latin typeface="+mn-ea"/>
              </a:endParaRPr>
            </a:p>
            <a:p>
              <a:pPr>
                <a:buFontTx/>
                <a:buChar char="•"/>
              </a:pPr>
              <a:r>
                <a:rPr lang="zh-CN" altLang="en-US" sz="1050" dirty="0">
                  <a:latin typeface="+mn-ea"/>
                </a:rPr>
                <a:t>备件合同</a:t>
              </a:r>
              <a:endParaRPr lang="zh-CN" altLang="en-US" sz="1050" dirty="0">
                <a:latin typeface="+mn-ea"/>
              </a:endParaRPr>
            </a:p>
            <a:p>
              <a:pPr>
                <a:buFontTx/>
                <a:buChar char="•"/>
              </a:pPr>
              <a:r>
                <a:rPr lang="zh-CN" altLang="en-US" sz="1050" dirty="0">
                  <a:latin typeface="+mn-ea"/>
                </a:rPr>
                <a:t>一般物资合同</a:t>
              </a:r>
              <a:endParaRPr lang="zh-CN" altLang="en-US" sz="1050" dirty="0">
                <a:latin typeface="+mn-ea"/>
              </a:endParaRPr>
            </a:p>
          </p:txBody>
        </p:sp>
        <p:sp>
          <p:nvSpPr>
            <p:cNvPr id="1050518" name="AutoShape 66"/>
            <p:cNvSpPr>
              <a:spLocks noChangeArrowheads="1"/>
            </p:cNvSpPr>
            <p:nvPr/>
          </p:nvSpPr>
          <p:spPr bwMode="auto">
            <a:xfrm>
              <a:off x="7924800" y="2260600"/>
              <a:ext cx="1143000" cy="10033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en-US" sz="2000">
                <a:latin typeface="+mn-ea"/>
              </a:endParaRPr>
            </a:p>
          </p:txBody>
        </p:sp>
        <p:sp>
          <p:nvSpPr>
            <p:cNvPr id="1050519" name="AutoShape 67"/>
            <p:cNvSpPr>
              <a:spLocks noChangeArrowheads="1"/>
            </p:cNvSpPr>
            <p:nvPr/>
          </p:nvSpPr>
          <p:spPr bwMode="auto">
            <a:xfrm>
              <a:off x="8039100" y="2722563"/>
              <a:ext cx="914400" cy="381000"/>
            </a:xfrm>
            <a:prstGeom prst="roundRect">
              <a:avLst>
                <a:gd name="adj" fmla="val 16667"/>
              </a:avLst>
            </a:prstGeom>
            <a:solidFill>
              <a:srgbClr val="3477B2"/>
            </a:solidFill>
            <a:ln>
              <a:noFill/>
            </a:ln>
            <a:effectLst/>
          </p:spPr>
          <p:txBody>
            <a:bodyPr wrap="none" anchor="ctr"/>
            <a:lstStyle/>
            <a:p>
              <a:pPr algn="ctr" eaLnBrk="1" hangingPunct="1"/>
              <a:r>
                <a:rPr lang="zh-CN" altLang="en-US" sz="1100" b="1">
                  <a:solidFill>
                    <a:schemeClr val="bg1"/>
                  </a:solidFill>
                  <a:latin typeface="+mn-ea"/>
                </a:rPr>
                <a:t>服务与备件管理</a:t>
              </a:r>
              <a:endParaRPr lang="zh-CN" altLang="en-US" sz="1100" b="1">
                <a:solidFill>
                  <a:schemeClr val="bg1"/>
                </a:solidFill>
                <a:latin typeface="+mn-ea"/>
              </a:endParaRPr>
            </a:p>
          </p:txBody>
        </p:sp>
        <p:sp>
          <p:nvSpPr>
            <p:cNvPr id="1050520" name="Text Box 22"/>
            <p:cNvSpPr txBox="1">
              <a:spLocks noChangeArrowheads="1"/>
            </p:cNvSpPr>
            <p:nvPr/>
          </p:nvSpPr>
          <p:spPr bwMode="auto">
            <a:xfrm>
              <a:off x="7924800" y="2341563"/>
              <a:ext cx="1206500"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营销管理平台</a:t>
              </a:r>
              <a:endParaRPr lang="zh-CN" altLang="en-US" sz="1400" b="1">
                <a:latin typeface="+mn-ea"/>
                <a:ea typeface="+mn-ea"/>
              </a:endParaRPr>
            </a:p>
          </p:txBody>
        </p:sp>
        <p:sp>
          <p:nvSpPr>
            <p:cNvPr id="1050521" name="AutoShape 70"/>
            <p:cNvSpPr>
              <a:spLocks noChangeArrowheads="1"/>
            </p:cNvSpPr>
            <p:nvPr/>
          </p:nvSpPr>
          <p:spPr bwMode="gray">
            <a:xfrm rot="10800000">
              <a:off x="7531100" y="2514079"/>
              <a:ext cx="381000" cy="737639"/>
            </a:xfrm>
            <a:prstGeom prst="rightArrow">
              <a:avLst>
                <a:gd name="adj1" fmla="val 50000"/>
                <a:gd name="adj2" fmla="val 61105"/>
              </a:avLst>
            </a:prstGeom>
            <a:solidFill>
              <a:schemeClr val="accent1"/>
            </a:solidFill>
            <a:ln>
              <a:noFill/>
            </a:ln>
            <a:effectLst/>
          </p:spPr>
          <p:txBody>
            <a:bodyPr lIns="27432" tIns="182880" rIns="27432" bIns="182880" anchor="ctr">
              <a:spAutoFit/>
            </a:bodyPr>
            <a:lstStyle/>
            <a:p>
              <a:pPr algn="ctr"/>
              <a:endParaRPr lang="zh-CN" altLang="en-US" sz="100">
                <a:latin typeface="+mn-ea"/>
              </a:endParaRPr>
            </a:p>
          </p:txBody>
        </p:sp>
        <p:sp>
          <p:nvSpPr>
            <p:cNvPr id="1050522" name="Text Box 71"/>
            <p:cNvSpPr txBox="1">
              <a:spLocks noChangeArrowheads="1"/>
            </p:cNvSpPr>
            <p:nvPr/>
          </p:nvSpPr>
          <p:spPr bwMode="auto">
            <a:xfrm>
              <a:off x="7704101" y="3200400"/>
              <a:ext cx="746216" cy="268735"/>
            </a:xfrm>
            <a:prstGeom prst="rect">
              <a:avLst/>
            </a:prstGeom>
            <a:noFill/>
            <a:ln>
              <a:noFill/>
            </a:ln>
            <a:effectLst/>
          </p:spPr>
          <p:txBody>
            <a:bodyPr wrap="none" lIns="45720" rIns="45720">
              <a:spAutoFit/>
            </a:bodyPr>
            <a:lstStyle/>
            <a:p>
              <a:pPr algn="ctr">
                <a:buFontTx/>
                <a:buChar char="•"/>
              </a:pPr>
              <a:r>
                <a:rPr lang="zh-CN" altLang="en-US" sz="1050">
                  <a:latin typeface="+mn-ea"/>
                </a:rPr>
                <a:t>备件采购需求</a:t>
              </a:r>
              <a:endParaRPr lang="zh-CN" altLang="en-US" sz="1050">
                <a:latin typeface="+mn-ea"/>
              </a:endParaRPr>
            </a:p>
          </p:txBody>
        </p:sp>
        <p:sp>
          <p:nvSpPr>
            <p:cNvPr id="1050523" name="AutoShape 72"/>
            <p:cNvSpPr>
              <a:spLocks noChangeArrowheads="1"/>
            </p:cNvSpPr>
            <p:nvPr/>
          </p:nvSpPr>
          <p:spPr bwMode="auto">
            <a:xfrm>
              <a:off x="7937500" y="3705225"/>
              <a:ext cx="1143000" cy="10033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en-US" sz="2000">
                <a:latin typeface="+mn-ea"/>
              </a:endParaRPr>
            </a:p>
          </p:txBody>
        </p:sp>
        <p:sp>
          <p:nvSpPr>
            <p:cNvPr id="1050524" name="AutoShape 73"/>
            <p:cNvSpPr>
              <a:spLocks noChangeArrowheads="1"/>
            </p:cNvSpPr>
            <p:nvPr/>
          </p:nvSpPr>
          <p:spPr bwMode="auto">
            <a:xfrm>
              <a:off x="8051800" y="4167188"/>
              <a:ext cx="914400" cy="381000"/>
            </a:xfrm>
            <a:prstGeom prst="roundRect">
              <a:avLst>
                <a:gd name="adj" fmla="val 16667"/>
              </a:avLst>
            </a:prstGeom>
            <a:solidFill>
              <a:srgbClr val="3477B2"/>
            </a:solidFill>
            <a:ln>
              <a:noFill/>
            </a:ln>
            <a:effectLst/>
          </p:spPr>
          <p:txBody>
            <a:bodyPr wrap="none" anchor="ctr"/>
            <a:lstStyle/>
            <a:p>
              <a:pPr algn="ctr" eaLnBrk="1" hangingPunct="1"/>
              <a:r>
                <a:rPr lang="zh-CN" altLang="en-US" sz="1100" b="1">
                  <a:solidFill>
                    <a:schemeClr val="bg1"/>
                  </a:solidFill>
                  <a:latin typeface="+mn-ea"/>
                </a:rPr>
                <a:t>供应商管理</a:t>
              </a:r>
              <a:endParaRPr lang="zh-CN" altLang="en-US" sz="1100" b="1">
                <a:solidFill>
                  <a:schemeClr val="bg1"/>
                </a:solidFill>
                <a:latin typeface="+mn-ea"/>
              </a:endParaRPr>
            </a:p>
          </p:txBody>
        </p:sp>
        <p:sp>
          <p:nvSpPr>
            <p:cNvPr id="1050525" name="Text Box 22"/>
            <p:cNvSpPr txBox="1">
              <a:spLocks noChangeArrowheads="1"/>
            </p:cNvSpPr>
            <p:nvPr/>
          </p:nvSpPr>
          <p:spPr bwMode="auto">
            <a:xfrm>
              <a:off x="7937500" y="3786188"/>
              <a:ext cx="1206500" cy="35359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供应链管理</a:t>
              </a:r>
              <a:endParaRPr lang="zh-CN" altLang="en-US" sz="1400" b="1">
                <a:latin typeface="+mn-ea"/>
                <a:ea typeface="+mn-ea"/>
              </a:endParaRPr>
            </a:p>
          </p:txBody>
        </p:sp>
        <p:sp>
          <p:nvSpPr>
            <p:cNvPr id="1050526" name="Text Box 76"/>
            <p:cNvSpPr txBox="1">
              <a:spLocks noChangeArrowheads="1"/>
            </p:cNvSpPr>
            <p:nvPr/>
          </p:nvSpPr>
          <p:spPr bwMode="auto">
            <a:xfrm>
              <a:off x="7606118" y="3962400"/>
              <a:ext cx="649556" cy="268735"/>
            </a:xfrm>
            <a:prstGeom prst="rect">
              <a:avLst/>
            </a:prstGeom>
            <a:noFill/>
            <a:ln>
              <a:noFill/>
            </a:ln>
            <a:effectLst/>
          </p:spPr>
          <p:txBody>
            <a:bodyPr wrap="none" lIns="45720" rIns="45720">
              <a:spAutoFit/>
            </a:bodyPr>
            <a:lstStyle/>
            <a:p>
              <a:pPr algn="ctr">
                <a:buFontTx/>
                <a:buChar char="•"/>
              </a:pPr>
              <a:r>
                <a:rPr lang="zh-CN" altLang="en-US" sz="1050">
                  <a:latin typeface="+mn-ea"/>
                </a:rPr>
                <a:t>供应商信息</a:t>
              </a:r>
              <a:endParaRPr lang="zh-CN" altLang="en-US" sz="1050">
                <a:latin typeface="+mn-ea"/>
              </a:endParaRPr>
            </a:p>
          </p:txBody>
        </p:sp>
        <p:sp>
          <p:nvSpPr>
            <p:cNvPr id="1050527" name="Text Box 78"/>
            <p:cNvSpPr txBox="1">
              <a:spLocks noChangeArrowheads="1"/>
            </p:cNvSpPr>
            <p:nvPr/>
          </p:nvSpPr>
          <p:spPr bwMode="auto">
            <a:xfrm>
              <a:off x="7603385" y="4614863"/>
              <a:ext cx="552896" cy="268735"/>
            </a:xfrm>
            <a:prstGeom prst="rect">
              <a:avLst/>
            </a:prstGeom>
            <a:noFill/>
            <a:ln>
              <a:noFill/>
            </a:ln>
            <a:effectLst/>
          </p:spPr>
          <p:txBody>
            <a:bodyPr wrap="none" lIns="45720" rIns="45720">
              <a:spAutoFit/>
            </a:bodyPr>
            <a:lstStyle/>
            <a:p>
              <a:pPr algn="ctr">
                <a:buFontTx/>
                <a:buChar char="•"/>
              </a:pPr>
              <a:r>
                <a:rPr lang="zh-CN" altLang="en-US" sz="1050">
                  <a:latin typeface="+mn-ea"/>
                </a:rPr>
                <a:t>采购绩效</a:t>
              </a:r>
              <a:endParaRPr lang="zh-CN" altLang="en-US" sz="1050">
                <a:latin typeface="+mn-ea"/>
              </a:endParaRPr>
            </a:p>
          </p:txBody>
        </p:sp>
        <p:sp>
          <p:nvSpPr>
            <p:cNvPr id="1050528" name="AutoShape 79"/>
            <p:cNvSpPr>
              <a:spLocks noChangeArrowheads="1"/>
            </p:cNvSpPr>
            <p:nvPr/>
          </p:nvSpPr>
          <p:spPr bwMode="auto">
            <a:xfrm>
              <a:off x="7543800" y="4191000"/>
              <a:ext cx="457200" cy="381000"/>
            </a:xfrm>
            <a:prstGeom prst="leftRightArrow">
              <a:avLst>
                <a:gd name="adj1" fmla="val 50000"/>
                <a:gd name="adj2" fmla="val 45960"/>
              </a:avLst>
            </a:prstGeom>
            <a:solidFill>
              <a:schemeClr val="accent1">
                <a:alpha val="95000"/>
              </a:schemeClr>
            </a:solidFill>
            <a:ln>
              <a:noFill/>
            </a:ln>
            <a:effectLst/>
          </p:spPr>
          <p:txBody>
            <a:bodyPr wrap="none" lIns="45720" rIns="45720" anchor="ctr"/>
            <a:lstStyle/>
            <a:p>
              <a:pPr algn="ctr"/>
              <a:endParaRPr lang="zh-CN" altLang="en-US" sz="2000">
                <a:latin typeface="+mn-ea"/>
              </a:endParaRPr>
            </a:p>
          </p:txBody>
        </p:sp>
      </p:grpSp>
      <p:grpSp>
        <p:nvGrpSpPr>
          <p:cNvPr id="291" name="Group 27"/>
          <p:cNvGrpSpPr/>
          <p:nvPr/>
        </p:nvGrpSpPr>
        <p:grpSpPr bwMode="auto">
          <a:xfrm>
            <a:off x="9569003" y="64269"/>
            <a:ext cx="1732055" cy="821435"/>
            <a:chOff x="864" y="1824"/>
            <a:chExt cx="3696" cy="1864"/>
          </a:xfrm>
        </p:grpSpPr>
        <p:sp>
          <p:nvSpPr>
            <p:cNvPr id="1050529"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530"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531"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532"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533"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3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采购寻源平台实现的应用功能要求和主要建设思路 </a:t>
            </a:r>
            <a:r>
              <a:rPr lang="en-US" altLang="zh-CN" sz="2400" dirty="0">
                <a:solidFill>
                  <a:schemeClr val="bg1"/>
                </a:solidFill>
              </a:rPr>
              <a:t>- 1</a:t>
            </a:r>
            <a:endParaRPr lang="en-US" altLang="zh-CN" sz="2400" dirty="0">
              <a:solidFill>
                <a:schemeClr val="bg1"/>
              </a:solidFill>
            </a:endParaRPr>
          </a:p>
        </p:txBody>
      </p:sp>
      <p:graphicFrame>
        <p:nvGraphicFramePr>
          <p:cNvPr id="4194310" name="Group 394"/>
          <p:cNvGraphicFramePr>
            <a:graphicFrameLocks noGrp="1"/>
          </p:cNvGraphicFramePr>
          <p:nvPr/>
        </p:nvGraphicFramePr>
        <p:xfrm>
          <a:off x="533399" y="1304925"/>
          <a:ext cx="11218573" cy="5157701"/>
        </p:xfrm>
        <a:graphic>
          <a:graphicData uri="http://schemas.openxmlformats.org/drawingml/2006/table">
            <a:tbl>
              <a:tblPr/>
              <a:tblGrid>
                <a:gridCol w="1258158"/>
                <a:gridCol w="2830854"/>
                <a:gridCol w="5137478"/>
                <a:gridCol w="1992083"/>
              </a:tblGrid>
              <a:tr h="483544">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654799">
                <a:tc rowSpan="5">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生产采购</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车型项目管理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用于生产物料采购任务管理，包括新项目零件采购任务管理，变更需求管理，售后件采购任务管理</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479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RFQ</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用于生产物料询价流程管理，包括</a:t>
                      </a:r>
                      <a:r>
                        <a:rPr kumimoji="0" lang="en-US" altLang="zh-CN"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RFQ</a:t>
                      </a: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管理、投资预算管理、询价供应商清单管理、多轮次询报价管理</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479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定点管理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用于生产物料寻源流程管理，包括定点会议管理、定点预约</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审批、快速审批管理、采购简报管理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7709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成本管理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用于生产物料采购过程的成本管理，包括零件成本管理、物流成本管理、年度降价管理、模具分摊管理、原材料补差管理、暂作价管理、件号变更管理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479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合同管理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实现与</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ERP</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系统的集成，包括计划协议与订单管理、审批管理、货源清单配额管理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4799">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供应商</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质量</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供应商质量开发</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GB"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用于管理投产前零件开发的各个阶段，</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包括开发计划管理、</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APQP</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APQP</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规则定义</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479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样件管理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bg1"/>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用于在</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PPAP</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前完成零件的试装和验证，包括交样要求和交样计划管理，收样和样件库存管理，样件认证管理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293" name="Group 27"/>
          <p:cNvGrpSpPr/>
          <p:nvPr/>
        </p:nvGrpSpPr>
        <p:grpSpPr bwMode="auto">
          <a:xfrm>
            <a:off x="9569003" y="64269"/>
            <a:ext cx="1732055" cy="821435"/>
            <a:chOff x="864" y="1824"/>
            <a:chExt cx="3696" cy="1864"/>
          </a:xfrm>
        </p:grpSpPr>
        <p:sp>
          <p:nvSpPr>
            <p:cNvPr id="105053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536"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537"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538"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539"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40"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XX公司采购寻源平台实现的应用功能要求和主要建设思路 </a:t>
            </a:r>
            <a:r>
              <a:rPr lang="en-US" altLang="zh-CN" sz="2400" dirty="0">
                <a:solidFill>
                  <a:schemeClr val="bg1"/>
                </a:solidFill>
              </a:rPr>
              <a:t>- 2</a:t>
            </a:r>
            <a:endParaRPr lang="en-US" altLang="zh-CN" sz="2400" dirty="0">
              <a:solidFill>
                <a:schemeClr val="bg1"/>
              </a:solidFill>
            </a:endParaRPr>
          </a:p>
        </p:txBody>
      </p:sp>
      <p:graphicFrame>
        <p:nvGraphicFramePr>
          <p:cNvPr id="4194311" name="Group 179"/>
          <p:cNvGraphicFramePr>
            <a:graphicFrameLocks noGrp="1"/>
          </p:cNvGraphicFramePr>
          <p:nvPr/>
        </p:nvGraphicFramePr>
        <p:xfrm>
          <a:off x="533399" y="1304925"/>
          <a:ext cx="11115542" cy="4948264"/>
        </p:xfrm>
        <a:graphic>
          <a:graphicData uri="http://schemas.openxmlformats.org/drawingml/2006/table">
            <a:tbl>
              <a:tblPr/>
              <a:tblGrid>
                <a:gridCol w="1246602"/>
                <a:gridCol w="2804857"/>
                <a:gridCol w="5090295"/>
                <a:gridCol w="1973788"/>
              </a:tblGrid>
              <a:tr h="527837">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748502">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项目管理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整车项目管理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用于协助项目团队来管理、跟踪整车项目，包括</a:t>
                      </a: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装车表管理、新项目基础信息管理，与小项目管理模块集成项目人员组织管理、项目计划管理、项目风险问题管理</a:t>
                      </a:r>
                      <a:endPar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4850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小项目管理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用于协助项目团队来管理、跟踪各种小项目，包括</a:t>
                      </a:r>
                      <a:r>
                        <a:rPr kumimoji="0" lang="zh-CN" altLang="en-US" sz="1400" b="0" i="0" u="none" strike="noStrike" cap="none" normalizeH="0" baseline="0">
                          <a:ln>
                            <a:noFill/>
                          </a:ln>
                          <a:solidFill>
                            <a:srgbClr val="000000"/>
                          </a:solidFill>
                          <a:effectLst/>
                          <a:latin typeface="微软雅黑 Light" panose="020B0502040204020203" pitchFamily="34" charset="-122"/>
                          <a:ea typeface="微软雅黑 Light" panose="020B0502040204020203" pitchFamily="34" charset="-122"/>
                        </a:rPr>
                        <a:t>差异清单管理、小项目基础信息管理，与整车项目管理模块集成项目人员组织管理、项目计划管理、项目风险问题管理</a:t>
                      </a:r>
                      <a:endParaRPr kumimoji="0" lang="zh-CN" altLang="en-US" sz="1400" b="0" i="0" u="none" strike="noStrike" cap="none" normalizeH="0" baseline="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4850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项目零件管理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包括项目零件清单管理、项目零件开发进度管理、项目零件送样进度管理、项目零件质量认可进度管理、项目零件装车进度管理、项目零件风险</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问题管理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14779">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一般采购</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采购申请管理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用于非生产物料采购申请</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(PR)</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管理，包括新采购</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PR</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管理、追加预算</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PR</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管理、合同变更</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PR</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PR</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审批管理、目录管理、协议管理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1477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RFQ</a:t>
                      </a: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用于非生产物料询价流程管理，包括</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RFQ</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管理、询价供应商清单管理、多轮次询报价管理、采购员代报价管理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1477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定点管理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用于非生产物料寻源流程管理，包括定点会议管理、定点预约</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审批、快速审批管理、采购简报管理、技术评定管理</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295" name="Group 27"/>
          <p:cNvGrpSpPr/>
          <p:nvPr/>
        </p:nvGrpSpPr>
        <p:grpSpPr bwMode="auto">
          <a:xfrm>
            <a:off x="9569003" y="64269"/>
            <a:ext cx="1732055" cy="821435"/>
            <a:chOff x="864" y="1824"/>
            <a:chExt cx="3696" cy="1864"/>
          </a:xfrm>
        </p:grpSpPr>
        <p:sp>
          <p:nvSpPr>
            <p:cNvPr id="1050541"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542"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543"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54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545"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46"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XX公司采购寻源平台实现的应用功能要求和主要建设思路 </a:t>
            </a:r>
            <a:r>
              <a:rPr lang="en-US" altLang="zh-CN" sz="2400" dirty="0">
                <a:solidFill>
                  <a:schemeClr val="bg1"/>
                </a:solidFill>
              </a:rPr>
              <a:t>- 3</a:t>
            </a:r>
            <a:endParaRPr lang="en-US" altLang="zh-CN" sz="2400" dirty="0">
              <a:solidFill>
                <a:schemeClr val="bg1"/>
              </a:solidFill>
            </a:endParaRPr>
          </a:p>
        </p:txBody>
      </p:sp>
      <p:graphicFrame>
        <p:nvGraphicFramePr>
          <p:cNvPr id="4194312" name="Group 286"/>
          <p:cNvGraphicFramePr>
            <a:graphicFrameLocks noGrp="1"/>
          </p:cNvGraphicFramePr>
          <p:nvPr/>
        </p:nvGraphicFramePr>
        <p:xfrm>
          <a:off x="533399" y="1304925"/>
          <a:ext cx="11154178" cy="5018602"/>
        </p:xfrm>
        <a:graphic>
          <a:graphicData uri="http://schemas.openxmlformats.org/drawingml/2006/table">
            <a:tbl>
              <a:tblPr/>
              <a:tblGrid>
                <a:gridCol w="1250936"/>
                <a:gridCol w="2814606"/>
                <a:gridCol w="4795254"/>
                <a:gridCol w="2293382"/>
              </a:tblGrid>
              <a:tr h="771137">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tx1"/>
                          </a:solidFill>
                          <a:effectLst/>
                          <a:latin typeface="+mn-ea"/>
                          <a:ea typeface="+mn-ea"/>
                        </a:rPr>
                        <a:t>功能点和建设思路</a:t>
                      </a:r>
                      <a:endParaRPr kumimoji="0" lang="zh-CN" altLang="en-US" sz="1800" b="1" i="0" u="none" strike="noStrike" cap="none" normalizeH="0" baseline="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1044248">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公共应用</a:t>
                      </a:r>
                      <a:endPar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基础数据管理</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rgbClr val="000000"/>
                          </a:solidFill>
                          <a:effectLst/>
                          <a:latin typeface="微软雅黑 Light" panose="020B0502040204020203" pitchFamily="34" charset="-122"/>
                          <a:ea typeface="微软雅黑 Light" panose="020B0502040204020203" pitchFamily="34" charset="-122"/>
                        </a:rPr>
                        <a:t>用于维护采购寻源平台中其他应用所需要的基础数据项，包括零件质量开发按类型，车型配置，采购</a:t>
                      </a:r>
                      <a:r>
                        <a:rPr kumimoji="0" lang="en-US" altLang="zh-CN" sz="1600" b="0" i="0" u="none" strike="noStrike" cap="none" normalizeH="0" baseline="0">
                          <a:ln>
                            <a:noFill/>
                          </a:ln>
                          <a:solidFill>
                            <a:srgbClr val="000000"/>
                          </a:solidFill>
                          <a:effectLst/>
                          <a:latin typeface="微软雅黑 Light" panose="020B0502040204020203" pitchFamily="34" charset="-122"/>
                          <a:ea typeface="微软雅黑 Light" panose="020B0502040204020203" pitchFamily="34" charset="-122"/>
                        </a:rPr>
                        <a:t>BOM</a:t>
                      </a:r>
                      <a:r>
                        <a:rPr kumimoji="0" lang="zh-CN" altLang="en-US" sz="1600" b="0" i="0" u="none" strike="noStrike" cap="none" normalizeH="0" baseline="0">
                          <a:ln>
                            <a:noFill/>
                          </a:ln>
                          <a:solidFill>
                            <a:srgbClr val="000000"/>
                          </a:solidFill>
                          <a:effectLst/>
                          <a:latin typeface="微软雅黑 Light" panose="020B0502040204020203" pitchFamily="34" charset="-122"/>
                          <a:ea typeface="微软雅黑 Light" panose="020B0502040204020203" pitchFamily="34" charset="-122"/>
                        </a:rPr>
                        <a:t>的管理，货币单位管理</a:t>
                      </a:r>
                      <a:endParaRPr kumimoji="0" lang="zh-CN" altLang="en-US" sz="1600" b="0" i="0" u="none" strike="noStrike" cap="none" normalizeH="0" baseline="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320321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报表与统计</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支持一般采购的报表有零件成本分析、整车成本分析、采购绩效管理；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支持生产采购的报表有采购金额报表、采购跟踪报表、采购周期报表、采购绩效报表；</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项目管理的报表用于对寻源、定点、开发、</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Tools</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等过程的完成情况进行跟踪，对</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OTS</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、样车等交样过程的状态进行跟踪。包括零件设计批准状态报表、零件定点状态报表、零件开发状态报表；</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支持供应商质量的报表有零件认可状态报表、样车零件状态报表，零件质量开发状态清单；</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297" name="Group 27"/>
          <p:cNvGrpSpPr/>
          <p:nvPr/>
        </p:nvGrpSpPr>
        <p:grpSpPr bwMode="auto">
          <a:xfrm>
            <a:off x="9569003" y="64269"/>
            <a:ext cx="1732055" cy="821435"/>
            <a:chOff x="864" y="1824"/>
            <a:chExt cx="3696" cy="1864"/>
          </a:xfrm>
        </p:grpSpPr>
        <p:sp>
          <p:nvSpPr>
            <p:cNvPr id="1050547"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548"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549"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55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551"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52"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采购寻源平台的系统建设关键设计思路</a:t>
            </a:r>
            <a:endParaRPr lang="en-US" altLang="zh-CN" sz="2400" dirty="0">
              <a:solidFill>
                <a:schemeClr val="bg1"/>
              </a:solidFill>
            </a:endParaRPr>
          </a:p>
        </p:txBody>
      </p:sp>
      <p:grpSp>
        <p:nvGrpSpPr>
          <p:cNvPr id="299" name="组合 2"/>
          <p:cNvGrpSpPr/>
          <p:nvPr/>
        </p:nvGrpSpPr>
        <p:grpSpPr>
          <a:xfrm>
            <a:off x="457199" y="1352282"/>
            <a:ext cx="11230377" cy="5208768"/>
            <a:chOff x="457200" y="1600200"/>
            <a:chExt cx="8216900" cy="4267200"/>
          </a:xfrm>
        </p:grpSpPr>
        <p:sp>
          <p:nvSpPr>
            <p:cNvPr id="1050553" name="Rectangle 3"/>
            <p:cNvSpPr>
              <a:spLocks noChangeArrowheads="1"/>
            </p:cNvSpPr>
            <p:nvPr/>
          </p:nvSpPr>
          <p:spPr bwMode="auto">
            <a:xfrm>
              <a:off x="4959350" y="1600200"/>
              <a:ext cx="3668713" cy="42672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554" name="Rectangle 4"/>
            <p:cNvSpPr>
              <a:spLocks noChangeArrowheads="1"/>
            </p:cNvSpPr>
            <p:nvPr/>
          </p:nvSpPr>
          <p:spPr bwMode="auto">
            <a:xfrm>
              <a:off x="457200" y="1600200"/>
              <a:ext cx="3873500" cy="424815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555" name="Rectangle 5"/>
            <p:cNvSpPr>
              <a:spLocks noChangeArrowheads="1"/>
            </p:cNvSpPr>
            <p:nvPr/>
          </p:nvSpPr>
          <p:spPr bwMode="auto">
            <a:xfrm>
              <a:off x="4959350" y="1600200"/>
              <a:ext cx="3668713" cy="406206"/>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556" name="Rectangle 6"/>
            <p:cNvSpPr>
              <a:spLocks noChangeArrowheads="1"/>
            </p:cNvSpPr>
            <p:nvPr/>
          </p:nvSpPr>
          <p:spPr bwMode="auto">
            <a:xfrm>
              <a:off x="457200" y="1600200"/>
              <a:ext cx="3873500" cy="404113"/>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557"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558" name="Rectangle 8"/>
            <p:cNvSpPr>
              <a:spLocks noChangeArrowheads="1"/>
            </p:cNvSpPr>
            <p:nvPr/>
          </p:nvSpPr>
          <p:spPr bwMode="auto">
            <a:xfrm>
              <a:off x="4959350" y="2194557"/>
              <a:ext cx="3714750" cy="3363913"/>
            </a:xfrm>
            <a:prstGeom prst="rect">
              <a:avLst/>
            </a:prstGeom>
            <a:noFill/>
            <a:ln>
              <a:noFill/>
            </a:ln>
            <a:effectLst/>
          </p:spPr>
          <p:txBody>
            <a:bodyPr/>
            <a:lstStyle>
              <a:lvl1pPr marL="342900" indent="-342900" algn="l" defTabSz="739775">
                <a:defRPr>
                  <a:solidFill>
                    <a:schemeClr val="tx1"/>
                  </a:solidFill>
                  <a:latin typeface="Arial" panose="020B0604020202020204" pitchFamily="34" charset="0"/>
                  <a:ea typeface="宋体" panose="02010600030101010101" pitchFamily="2" charset="-122"/>
                </a:defRPr>
              </a:lvl1pPr>
              <a:lvl2pPr marL="719455" indent="-342900" algn="l" defTabSz="739775">
                <a:defRPr>
                  <a:solidFill>
                    <a:schemeClr val="tx1"/>
                  </a:solidFill>
                  <a:latin typeface="Arial" panose="020B0604020202020204" pitchFamily="34" charset="0"/>
                  <a:ea typeface="宋体" panose="02010600030101010101" pitchFamily="2" charset="-122"/>
                </a:defRPr>
              </a:lvl2pPr>
              <a:lvl3pPr marL="1143000" indent="-342900" algn="l" defTabSz="739775">
                <a:defRPr>
                  <a:solidFill>
                    <a:schemeClr val="tx1"/>
                  </a:solidFill>
                  <a:latin typeface="Arial" panose="020B0604020202020204" pitchFamily="34" charset="0"/>
                  <a:ea typeface="宋体" panose="02010600030101010101" pitchFamily="2" charset="-122"/>
                </a:defRPr>
              </a:lvl3pPr>
              <a:lvl4pPr marL="1600200" indent="-342900" algn="l" defTabSz="739775">
                <a:defRPr>
                  <a:solidFill>
                    <a:schemeClr val="tx1"/>
                  </a:solidFill>
                  <a:latin typeface="Arial" panose="020B0604020202020204" pitchFamily="34" charset="0"/>
                  <a:ea typeface="宋体" panose="02010600030101010101" pitchFamily="2" charset="-122"/>
                </a:defRPr>
              </a:lvl4pPr>
              <a:lvl5pPr marL="2057400" indent="-342900" algn="l" defTabSz="739775">
                <a:defRPr>
                  <a:solidFill>
                    <a:schemeClr val="tx1"/>
                  </a:solidFill>
                  <a:latin typeface="Arial" panose="020B0604020202020204" pitchFamily="34" charset="0"/>
                  <a:ea typeface="宋体" panose="02010600030101010101" pitchFamily="2" charset="-122"/>
                </a:defRPr>
              </a:lvl5pPr>
              <a:lvl6pPr marL="25146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在企业建构初期可以不通过系统实现完整的寻源管理，生产采购和一般采购的结果以合同的方式直接落实到第一阶段的</a:t>
              </a:r>
              <a:r>
                <a:rPr lang="en-US" altLang="zh-CN" sz="1600" dirty="0">
                  <a:solidFill>
                    <a:srgbClr val="000000"/>
                  </a:solidFill>
                  <a:latin typeface="微软雅黑 Light" panose="020B0502040204020203" pitchFamily="34" charset="-122"/>
                  <a:ea typeface="微软雅黑 Light" panose="020B0502040204020203" pitchFamily="34" charset="-122"/>
                </a:rPr>
                <a:t>ERP</a:t>
              </a:r>
              <a:r>
                <a:rPr lang="zh-CN" altLang="en-US" sz="1600" dirty="0">
                  <a:solidFill>
                    <a:srgbClr val="000000"/>
                  </a:solidFill>
                  <a:latin typeface="微软雅黑 Light" panose="020B0502040204020203" pitchFamily="34" charset="-122"/>
                  <a:ea typeface="微软雅黑 Light" panose="020B0502040204020203" pitchFamily="34" charset="-122"/>
                </a:rPr>
                <a:t>系统中</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dirty="0">
                  <a:solidFill>
                    <a:srgbClr val="000000"/>
                  </a:solidFill>
                  <a:latin typeface="微软雅黑 Light" panose="020B0502040204020203" pitchFamily="34" charset="-122"/>
                  <a:ea typeface="微软雅黑 Light" panose="020B0502040204020203" pitchFamily="34" charset="-122"/>
                </a:rPr>
                <a:t>分阶段的系统建设路径：</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AutoNum type="arabicPeriod"/>
              </a:pPr>
              <a:r>
                <a:rPr lang="zh-CN" altLang="en-US" sz="1600" dirty="0">
                  <a:solidFill>
                    <a:srgbClr val="000000"/>
                  </a:solidFill>
                  <a:latin typeface="微软雅黑 Light" panose="020B0502040204020203" pitchFamily="34" charset="-122"/>
                  <a:ea typeface="微软雅黑 Light" panose="020B0502040204020203" pitchFamily="34" charset="-122"/>
                </a:rPr>
                <a:t>在业务流程和数据环境规范的基础上，首先实现采购寻源的流程管控系统，并与产品管理平台实现</a:t>
              </a:r>
              <a:r>
                <a:rPr lang="en-US" altLang="zh-CN" sz="1600" dirty="0">
                  <a:solidFill>
                    <a:srgbClr val="000000"/>
                  </a:solidFill>
                  <a:latin typeface="微软雅黑 Light" panose="020B0502040204020203" pitchFamily="34" charset="-122"/>
                  <a:ea typeface="微软雅黑 Light" panose="020B0502040204020203" pitchFamily="34" charset="-122"/>
                </a:rPr>
                <a:t>PBOM</a:t>
              </a:r>
              <a:r>
                <a:rPr lang="zh-CN" altLang="en-US" sz="1600" dirty="0">
                  <a:solidFill>
                    <a:srgbClr val="000000"/>
                  </a:solidFill>
                  <a:latin typeface="微软雅黑 Light" panose="020B0502040204020203" pitchFamily="34" charset="-122"/>
                  <a:ea typeface="微软雅黑 Light" panose="020B0502040204020203" pitchFamily="34" charset="-122"/>
                </a:rPr>
                <a:t>的对接</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AutoNum type="arabicPeriod"/>
              </a:pPr>
              <a:r>
                <a:rPr lang="zh-CN" altLang="en-US" sz="1600" dirty="0">
                  <a:latin typeface="微软雅黑 Light" panose="020B0502040204020203" pitchFamily="34" charset="-122"/>
                  <a:ea typeface="微软雅黑 Light" panose="020B0502040204020203" pitchFamily="34" charset="-122"/>
                </a:rPr>
                <a:t>逐步积累零件成本数据，搭建成本管理功能来管理降本计划和整个执行过程</a:t>
              </a:r>
              <a:endParaRPr lang="zh-CN" altLang="en-US" sz="1600" dirty="0">
                <a:latin typeface="微软雅黑 Light" panose="020B0502040204020203" pitchFamily="34" charset="-122"/>
                <a:ea typeface="微软雅黑 Light" panose="020B0502040204020203" pitchFamily="34" charset="-122"/>
              </a:endParaRPr>
            </a:p>
            <a:p>
              <a:pPr lvl="1">
                <a:spcBef>
                  <a:spcPct val="15000"/>
                </a:spcBef>
                <a:buFontTx/>
                <a:buAutoNum type="arabicPeriod"/>
              </a:pPr>
              <a:r>
                <a:rPr lang="zh-CN" altLang="en-US" sz="1600" dirty="0">
                  <a:latin typeface="微软雅黑 Light" panose="020B0502040204020203" pitchFamily="34" charset="-122"/>
                  <a:ea typeface="微软雅黑 Light" panose="020B0502040204020203" pitchFamily="34" charset="-122"/>
                </a:rPr>
                <a:t>考虑到采购效率的提升，建议搭建一般采购的平台和供应商质量平台，进一步增强对供应商的管理能力</a:t>
              </a:r>
              <a:endParaRPr lang="zh-CN" altLang="en-US" sz="1600" dirty="0">
                <a:latin typeface="微软雅黑 Light" panose="020B0502040204020203" pitchFamily="34" charset="-122"/>
                <a:ea typeface="微软雅黑 Light" panose="020B0502040204020203" pitchFamily="34" charset="-122"/>
              </a:endParaRPr>
            </a:p>
            <a:p>
              <a:pPr lvl="1">
                <a:spcBef>
                  <a:spcPct val="15000"/>
                </a:spcBef>
              </a:pPr>
              <a:endParaRPr lang="en-US" altLang="zh-CN" sz="1600" dirty="0">
                <a:latin typeface="微软雅黑 Light" panose="020B0502040204020203" pitchFamily="34" charset="-122"/>
                <a:ea typeface="微软雅黑 Light" panose="020B0502040204020203" pitchFamily="34" charset="-122"/>
              </a:endParaRPr>
            </a:p>
          </p:txBody>
        </p:sp>
        <p:sp>
          <p:nvSpPr>
            <p:cNvPr id="1050559" name="Rectangle 9"/>
            <p:cNvSpPr>
              <a:spLocks noChangeArrowheads="1"/>
            </p:cNvSpPr>
            <p:nvPr/>
          </p:nvSpPr>
          <p:spPr bwMode="auto">
            <a:xfrm>
              <a:off x="1450975" y="1601788"/>
              <a:ext cx="1839913" cy="402526"/>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0560" name="Rectangle 10"/>
            <p:cNvSpPr>
              <a:spLocks noChangeArrowheads="1"/>
            </p:cNvSpPr>
            <p:nvPr/>
          </p:nvSpPr>
          <p:spPr bwMode="auto">
            <a:xfrm>
              <a:off x="5808663" y="1611313"/>
              <a:ext cx="2054225" cy="393000"/>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sp>
          <p:nvSpPr>
            <p:cNvPr id="1050561" name="Rectangle 11"/>
            <p:cNvSpPr>
              <a:spLocks noChangeArrowheads="1"/>
            </p:cNvSpPr>
            <p:nvPr/>
          </p:nvSpPr>
          <p:spPr bwMode="auto">
            <a:xfrm>
              <a:off x="457200" y="2173920"/>
              <a:ext cx="3810000" cy="36020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采购业务配合公司第一款产品上市，还没有完整的规范流程，同时采购管理的人员建制还未完整</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采购成本的控制会作为下阶段的工作重点，成本分析模型尚未建立</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en-US" altLang="zh-CN"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采购平台的上下游系统和数据环境还未建立，影响到建立完整的采购业务信息平台</a:t>
              </a:r>
              <a:endParaRPr lang="zh-CN" altLang="en-US" sz="1600" dirty="0">
                <a:solidFill>
                  <a:srgbClr val="000000"/>
                </a:solidFill>
                <a:latin typeface="微软雅黑 Light" panose="020B0502040204020203" pitchFamily="34" charset="-122"/>
                <a:ea typeface="微软雅黑 Light" panose="020B0502040204020203" pitchFamily="34" charset="-122"/>
              </a:endParaRPr>
            </a:p>
          </p:txBody>
        </p:sp>
      </p:grpSp>
      <p:grpSp>
        <p:nvGrpSpPr>
          <p:cNvPr id="300" name="Group 27"/>
          <p:cNvGrpSpPr/>
          <p:nvPr/>
        </p:nvGrpSpPr>
        <p:grpSpPr bwMode="auto">
          <a:xfrm>
            <a:off x="9569003" y="64269"/>
            <a:ext cx="1732055" cy="821435"/>
            <a:chOff x="864" y="1824"/>
            <a:chExt cx="3696" cy="1864"/>
          </a:xfrm>
        </p:grpSpPr>
        <p:sp>
          <p:nvSpPr>
            <p:cNvPr id="1050562"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563"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56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565"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566"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67"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XX公司未来供应商管理平台由供应商门户和供应商管理系统一起组成</a:t>
            </a:r>
            <a:endParaRPr lang="en-US" altLang="zh-CN" sz="2400" dirty="0">
              <a:solidFill>
                <a:schemeClr val="bg1"/>
              </a:solidFill>
            </a:endParaRPr>
          </a:p>
        </p:txBody>
      </p:sp>
      <p:grpSp>
        <p:nvGrpSpPr>
          <p:cNvPr id="302" name="组合 42"/>
          <p:cNvGrpSpPr/>
          <p:nvPr/>
        </p:nvGrpSpPr>
        <p:grpSpPr>
          <a:xfrm>
            <a:off x="533399" y="1345841"/>
            <a:ext cx="11160617" cy="5273900"/>
            <a:chOff x="533400" y="2514600"/>
            <a:chExt cx="8343900" cy="2971800"/>
          </a:xfrm>
        </p:grpSpPr>
        <p:sp>
          <p:nvSpPr>
            <p:cNvPr id="1050568" name="AutoShape 2"/>
            <p:cNvSpPr>
              <a:spLocks noChangeArrowheads="1"/>
            </p:cNvSpPr>
            <p:nvPr/>
          </p:nvSpPr>
          <p:spPr bwMode="auto">
            <a:xfrm>
              <a:off x="2082800" y="2514600"/>
              <a:ext cx="5270500" cy="2971800"/>
            </a:xfrm>
            <a:prstGeom prst="roundRect">
              <a:avLst>
                <a:gd name="adj" fmla="val 5778"/>
              </a:avLst>
            </a:prstGeom>
            <a:solidFill>
              <a:srgbClr val="EAEAEA">
                <a:alpha val="95000"/>
              </a:srgbClr>
            </a:solidFill>
            <a:ln>
              <a:noFill/>
            </a:ln>
            <a:effectLst/>
          </p:spPr>
          <p:txBody>
            <a:bodyPr wrap="none" lIns="45720" rIns="45720" anchor="ctr"/>
            <a:lstStyle/>
            <a:p>
              <a:endParaRPr lang="zh-CN" altLang="zh-CN" sz="2800">
                <a:latin typeface="微软雅黑 Light" panose="020B0502040204020203" pitchFamily="34" charset="-122"/>
                <a:ea typeface="微软雅黑 Light" panose="020B0502040204020203" pitchFamily="34" charset="-122"/>
              </a:endParaRPr>
            </a:p>
          </p:txBody>
        </p:sp>
        <p:sp>
          <p:nvSpPr>
            <p:cNvPr id="1050569" name="Text Box 22"/>
            <p:cNvSpPr txBox="1">
              <a:spLocks noChangeArrowheads="1"/>
            </p:cNvSpPr>
            <p:nvPr/>
          </p:nvSpPr>
          <p:spPr bwMode="auto">
            <a:xfrm>
              <a:off x="3505200" y="2667000"/>
              <a:ext cx="2286000" cy="23764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2000" b="1">
                  <a:latin typeface="微软雅黑 Light" panose="020B0502040204020203" pitchFamily="34" charset="-122"/>
                  <a:ea typeface="微软雅黑 Light" panose="020B0502040204020203" pitchFamily="34" charset="-122"/>
                </a:rPr>
                <a:t>供应商管理平台</a:t>
              </a:r>
              <a:endParaRPr lang="zh-CN" altLang="en-US" sz="2000" b="1">
                <a:latin typeface="微软雅黑 Light" panose="020B0502040204020203" pitchFamily="34" charset="-122"/>
                <a:ea typeface="微软雅黑 Light" panose="020B0502040204020203" pitchFamily="34" charset="-122"/>
              </a:endParaRPr>
            </a:p>
          </p:txBody>
        </p:sp>
        <p:sp>
          <p:nvSpPr>
            <p:cNvPr id="1050570" name="Rectangle 23"/>
            <p:cNvSpPr>
              <a:spLocks noChangeArrowheads="1"/>
            </p:cNvSpPr>
            <p:nvPr/>
          </p:nvSpPr>
          <p:spPr bwMode="auto">
            <a:xfrm>
              <a:off x="2336800" y="3708400"/>
              <a:ext cx="4737100" cy="15494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400" b="1" dirty="0">
                <a:latin typeface="微软雅黑 Light" panose="020B0502040204020203" pitchFamily="34" charset="-122"/>
                <a:ea typeface="微软雅黑 Light" panose="020B0502040204020203" pitchFamily="34" charset="-122"/>
              </a:endParaRPr>
            </a:p>
          </p:txBody>
        </p:sp>
        <p:sp>
          <p:nvSpPr>
            <p:cNvPr id="1050571" name="Text Box 24"/>
            <p:cNvSpPr txBox="1">
              <a:spLocks noChangeArrowheads="1"/>
            </p:cNvSpPr>
            <p:nvPr/>
          </p:nvSpPr>
          <p:spPr bwMode="auto">
            <a:xfrm>
              <a:off x="3581400" y="40894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供应商主数据</a:t>
              </a:r>
              <a:endParaRPr lang="zh-CN" altLang="en-US" sz="1200">
                <a:latin typeface="微软雅黑 Light" panose="020B0502040204020203" pitchFamily="34" charset="-122"/>
                <a:ea typeface="微软雅黑 Light" panose="020B0502040204020203" pitchFamily="34" charset="-122"/>
              </a:endParaRPr>
            </a:p>
          </p:txBody>
        </p:sp>
        <p:sp>
          <p:nvSpPr>
            <p:cNvPr id="1050572" name="Text Box 27"/>
            <p:cNvSpPr txBox="1">
              <a:spLocks noChangeArrowheads="1"/>
            </p:cNvSpPr>
            <p:nvPr/>
          </p:nvSpPr>
          <p:spPr bwMode="auto">
            <a:xfrm>
              <a:off x="4724400" y="41148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供应商绩效</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0573" name="Text Box 28"/>
            <p:cNvSpPr txBox="1">
              <a:spLocks noChangeArrowheads="1"/>
            </p:cNvSpPr>
            <p:nvPr/>
          </p:nvSpPr>
          <p:spPr bwMode="auto">
            <a:xfrm>
              <a:off x="4025900" y="3721100"/>
              <a:ext cx="1276350" cy="21936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a:solidFill>
                    <a:schemeClr val="bg1"/>
                  </a:solidFill>
                  <a:latin typeface="微软雅黑 Light" panose="020B0502040204020203" pitchFamily="34" charset="-122"/>
                  <a:ea typeface="微软雅黑 Light" panose="020B0502040204020203" pitchFamily="34" charset="-122"/>
                </a:rPr>
                <a:t>供应商管理</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574" name="Rectangle 4"/>
            <p:cNvSpPr>
              <a:spLocks noChangeArrowheads="1"/>
            </p:cNvSpPr>
            <p:nvPr/>
          </p:nvSpPr>
          <p:spPr bwMode="auto">
            <a:xfrm>
              <a:off x="2336800" y="3048000"/>
              <a:ext cx="4737100" cy="5842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2400" b="1">
                <a:latin typeface="微软雅黑 Light" panose="020B0502040204020203" pitchFamily="34" charset="-122"/>
                <a:ea typeface="微软雅黑 Light" panose="020B0502040204020203" pitchFamily="34" charset="-122"/>
              </a:endParaRPr>
            </a:p>
          </p:txBody>
        </p:sp>
        <p:sp>
          <p:nvSpPr>
            <p:cNvPr id="1050575" name="Text Box 10"/>
            <p:cNvSpPr txBox="1">
              <a:spLocks noChangeArrowheads="1"/>
            </p:cNvSpPr>
            <p:nvPr/>
          </p:nvSpPr>
          <p:spPr bwMode="auto">
            <a:xfrm>
              <a:off x="2527300" y="3230563"/>
              <a:ext cx="977900" cy="366406"/>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b="1">
                  <a:solidFill>
                    <a:schemeClr val="bg1"/>
                  </a:solidFill>
                  <a:latin typeface="微软雅黑 Light" panose="020B0502040204020203" pitchFamily="34" charset="-122"/>
                  <a:ea typeface="微软雅黑 Light" panose="020B0502040204020203" pitchFamily="34" charset="-122"/>
                </a:rPr>
                <a:t>供应商门户</a:t>
              </a:r>
              <a:endParaRPr lang="zh-CN" altLang="en-US" b="1">
                <a:solidFill>
                  <a:schemeClr val="bg1"/>
                </a:solidFill>
                <a:latin typeface="微软雅黑 Light" panose="020B0502040204020203" pitchFamily="34" charset="-122"/>
                <a:ea typeface="微软雅黑 Light" panose="020B0502040204020203" pitchFamily="34" charset="-122"/>
              </a:endParaRPr>
            </a:p>
          </p:txBody>
        </p:sp>
        <p:sp>
          <p:nvSpPr>
            <p:cNvPr id="1050576" name="AutoShape 49"/>
            <p:cNvSpPr>
              <a:spLocks noChangeArrowheads="1"/>
            </p:cNvSpPr>
            <p:nvPr/>
          </p:nvSpPr>
          <p:spPr bwMode="auto">
            <a:xfrm>
              <a:off x="533400" y="2514600"/>
              <a:ext cx="1143000" cy="228600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800">
                <a:latin typeface="微软雅黑 Light" panose="020B0502040204020203" pitchFamily="34" charset="-122"/>
                <a:ea typeface="微软雅黑 Light" panose="020B0502040204020203" pitchFamily="34" charset="-122"/>
              </a:endParaRPr>
            </a:p>
          </p:txBody>
        </p:sp>
        <p:sp>
          <p:nvSpPr>
            <p:cNvPr id="1050577" name="AutoShape 50"/>
            <p:cNvSpPr>
              <a:spLocks noChangeArrowheads="1"/>
            </p:cNvSpPr>
            <p:nvPr/>
          </p:nvSpPr>
          <p:spPr bwMode="auto">
            <a:xfrm>
              <a:off x="647700" y="3048000"/>
              <a:ext cx="914400" cy="381000"/>
            </a:xfrm>
            <a:prstGeom prst="roundRect">
              <a:avLst>
                <a:gd name="adj" fmla="val 16667"/>
              </a:avLst>
            </a:prstGeom>
            <a:solidFill>
              <a:schemeClr val="accent3">
                <a:lumMod val="75000"/>
              </a:schemeClr>
            </a:solidFill>
            <a:ln w="9525">
              <a:solidFill>
                <a:schemeClr val="tx1"/>
              </a:solidFill>
              <a:round/>
            </a:ln>
            <a:effectLst/>
          </p:spPr>
          <p:txBody>
            <a:bodyPr wrap="none" anchor="ctr"/>
            <a:lstStyle/>
            <a:p>
              <a:pPr algn="ctr" eaLnBrk="1" hangingPunct="1"/>
              <a:r>
                <a:rPr lang="zh-CN" altLang="en-US" sz="1600" b="1" dirty="0">
                  <a:solidFill>
                    <a:schemeClr val="bg1"/>
                  </a:solidFill>
                  <a:latin typeface="微软雅黑 Light" panose="020B0502040204020203" pitchFamily="34" charset="-122"/>
                  <a:ea typeface="微软雅黑 Light" panose="020B0502040204020203" pitchFamily="34" charset="-122"/>
                </a:rPr>
                <a:t>采购寻源</a:t>
              </a:r>
              <a:endParaRPr lang="zh-CN" altLang="en-US" sz="1600" b="1" dirty="0">
                <a:solidFill>
                  <a:schemeClr val="bg1"/>
                </a:solidFill>
                <a:latin typeface="微软雅黑 Light" panose="020B0502040204020203" pitchFamily="34" charset="-122"/>
                <a:ea typeface="微软雅黑 Light" panose="020B0502040204020203" pitchFamily="34" charset="-122"/>
              </a:endParaRPr>
            </a:p>
          </p:txBody>
        </p:sp>
        <p:sp>
          <p:nvSpPr>
            <p:cNvPr id="1050578" name="Text Box 22"/>
            <p:cNvSpPr txBox="1">
              <a:spLocks noChangeArrowheads="1"/>
            </p:cNvSpPr>
            <p:nvPr/>
          </p:nvSpPr>
          <p:spPr bwMode="auto">
            <a:xfrm>
              <a:off x="533400" y="2595563"/>
              <a:ext cx="1206500" cy="21936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a:latin typeface="微软雅黑 Light" panose="020B0502040204020203" pitchFamily="34" charset="-122"/>
                  <a:ea typeface="微软雅黑 Light" panose="020B0502040204020203" pitchFamily="34" charset="-122"/>
                </a:rPr>
                <a:t>供应链管理</a:t>
              </a:r>
              <a:endParaRPr lang="zh-CN" altLang="en-US" b="1">
                <a:latin typeface="微软雅黑 Light" panose="020B0502040204020203" pitchFamily="34" charset="-122"/>
                <a:ea typeface="微软雅黑 Light" panose="020B0502040204020203" pitchFamily="34" charset="-122"/>
              </a:endParaRPr>
            </a:p>
          </p:txBody>
        </p:sp>
        <p:sp>
          <p:nvSpPr>
            <p:cNvPr id="1050579" name="Text Box 56"/>
            <p:cNvSpPr txBox="1">
              <a:spLocks noChangeArrowheads="1"/>
            </p:cNvSpPr>
            <p:nvPr/>
          </p:nvSpPr>
          <p:spPr bwMode="auto">
            <a:xfrm>
              <a:off x="1476375" y="3336925"/>
              <a:ext cx="751986" cy="452282"/>
            </a:xfrm>
            <a:prstGeom prst="rect">
              <a:avLst/>
            </a:prstGeom>
            <a:noFill/>
            <a:ln>
              <a:noFill/>
            </a:ln>
            <a:effectLst/>
          </p:spPr>
          <p:txBody>
            <a:bodyPr wrap="none" lIns="45720" rIns="45720">
              <a:spAutoFit/>
            </a:bodyPr>
            <a:lstStyle/>
            <a:p>
              <a:pPr algn="l">
                <a:buFontTx/>
                <a:buChar char="•"/>
              </a:pPr>
              <a:r>
                <a:rPr lang="zh-CN" altLang="en-US" sz="1200">
                  <a:latin typeface="微软雅黑 Light" panose="020B0502040204020203" pitchFamily="34" charset="-122"/>
                  <a:ea typeface="微软雅黑 Light" panose="020B0502040204020203" pitchFamily="34" charset="-122"/>
                </a:rPr>
                <a:t>供应商信息</a:t>
              </a:r>
              <a:endParaRPr lang="zh-CN" altLang="en-US" sz="1200">
                <a:latin typeface="微软雅黑 Light" panose="020B0502040204020203" pitchFamily="34" charset="-122"/>
                <a:ea typeface="微软雅黑 Light" panose="020B0502040204020203" pitchFamily="34" charset="-122"/>
              </a:endParaRPr>
            </a:p>
            <a:p>
              <a:pPr algn="l">
                <a:buFontTx/>
                <a:buChar char="•"/>
              </a:pPr>
              <a:r>
                <a:rPr lang="zh-CN" altLang="en-US" sz="1200">
                  <a:latin typeface="微软雅黑 Light" panose="020B0502040204020203" pitchFamily="34" charset="-122"/>
                  <a:ea typeface="微软雅黑 Light" panose="020B0502040204020203" pitchFamily="34" charset="-122"/>
                </a:rPr>
                <a:t>采购结果</a:t>
              </a:r>
              <a:endParaRPr lang="zh-CN" altLang="en-US" sz="1200">
                <a:latin typeface="微软雅黑 Light" panose="020B0502040204020203" pitchFamily="34" charset="-122"/>
                <a:ea typeface="微软雅黑 Light" panose="020B0502040204020203" pitchFamily="34" charset="-122"/>
              </a:endParaRPr>
            </a:p>
            <a:p>
              <a:pPr algn="l">
                <a:buFontTx/>
                <a:buChar char="•"/>
              </a:pPr>
              <a:r>
                <a:rPr lang="en-US" altLang="zh-CN" sz="1200">
                  <a:latin typeface="微软雅黑 Light" panose="020B0502040204020203" pitchFamily="34" charset="-122"/>
                  <a:ea typeface="微软雅黑 Light" panose="020B0502040204020203" pitchFamily="34" charset="-122"/>
                </a:rPr>
                <a:t>APQP</a:t>
              </a:r>
              <a:endParaRPr lang="en-US" altLang="zh-CN" sz="1200">
                <a:latin typeface="微软雅黑 Light" panose="020B0502040204020203" pitchFamily="34" charset="-122"/>
                <a:ea typeface="微软雅黑 Light" panose="020B0502040204020203" pitchFamily="34" charset="-122"/>
              </a:endParaRPr>
            </a:p>
            <a:p>
              <a:pPr algn="l">
                <a:buFontTx/>
                <a:buChar char="•"/>
              </a:pPr>
              <a:r>
                <a:rPr lang="zh-CN" altLang="en-US" sz="1200">
                  <a:latin typeface="微软雅黑 Light" panose="020B0502040204020203" pitchFamily="34" charset="-122"/>
                  <a:ea typeface="微软雅黑 Light" panose="020B0502040204020203" pitchFamily="34" charset="-122"/>
                </a:rPr>
                <a:t>质量改进</a:t>
              </a:r>
              <a:endParaRPr lang="zh-CN" altLang="en-US" sz="1200">
                <a:latin typeface="微软雅黑 Light" panose="020B0502040204020203" pitchFamily="34" charset="-122"/>
                <a:ea typeface="微软雅黑 Light" panose="020B0502040204020203" pitchFamily="34" charset="-122"/>
              </a:endParaRPr>
            </a:p>
          </p:txBody>
        </p:sp>
        <p:sp>
          <p:nvSpPr>
            <p:cNvPr id="1050580" name="AutoShape 57"/>
            <p:cNvSpPr>
              <a:spLocks noChangeArrowheads="1"/>
            </p:cNvSpPr>
            <p:nvPr/>
          </p:nvSpPr>
          <p:spPr bwMode="auto">
            <a:xfrm>
              <a:off x="7670800" y="2549525"/>
              <a:ext cx="1143000" cy="1793875"/>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sz="2800">
                <a:latin typeface="微软雅黑 Light" panose="020B0502040204020203" pitchFamily="34" charset="-122"/>
                <a:ea typeface="微软雅黑 Light" panose="020B0502040204020203" pitchFamily="34" charset="-122"/>
              </a:endParaRPr>
            </a:p>
          </p:txBody>
        </p:sp>
        <p:sp>
          <p:nvSpPr>
            <p:cNvPr id="1050581" name="AutoShape 58"/>
            <p:cNvSpPr>
              <a:spLocks noChangeArrowheads="1"/>
            </p:cNvSpPr>
            <p:nvPr/>
          </p:nvSpPr>
          <p:spPr bwMode="auto">
            <a:xfrm>
              <a:off x="7785100" y="3011488"/>
              <a:ext cx="914400" cy="381000"/>
            </a:xfrm>
            <a:prstGeom prst="roundRect">
              <a:avLst>
                <a:gd name="adj" fmla="val 16667"/>
              </a:avLst>
            </a:prstGeom>
            <a:solidFill>
              <a:schemeClr val="accent3">
                <a:lumMod val="75000"/>
              </a:schemeClr>
            </a:solidFill>
            <a:ln w="9525">
              <a:solidFill>
                <a:schemeClr val="tx1"/>
              </a:solidFill>
              <a:round/>
            </a:ln>
            <a:effectLst/>
          </p:spPr>
          <p:txBody>
            <a:bodyPr wrap="none" anchor="ctr"/>
            <a:lstStyle/>
            <a:p>
              <a:pPr algn="ctr" eaLnBrk="1" hangingPunct="1"/>
              <a:r>
                <a:rPr lang="zh-CN" altLang="en-US" sz="1600" b="1">
                  <a:solidFill>
                    <a:schemeClr val="bg1"/>
                  </a:solidFill>
                  <a:latin typeface="微软雅黑 Light" panose="020B0502040204020203" pitchFamily="34" charset="-122"/>
                  <a:ea typeface="微软雅黑 Light" panose="020B0502040204020203" pitchFamily="34" charset="-122"/>
                </a:rPr>
                <a:t>物料管理</a:t>
              </a:r>
              <a:endParaRPr lang="zh-CN" altLang="en-US" sz="1600" b="1">
                <a:solidFill>
                  <a:schemeClr val="bg1"/>
                </a:solidFill>
                <a:latin typeface="微软雅黑 Light" panose="020B0502040204020203" pitchFamily="34" charset="-122"/>
                <a:ea typeface="微软雅黑 Light" panose="020B0502040204020203" pitchFamily="34" charset="-122"/>
              </a:endParaRPr>
            </a:p>
          </p:txBody>
        </p:sp>
        <p:sp>
          <p:nvSpPr>
            <p:cNvPr id="1050582" name="Text Box 22"/>
            <p:cNvSpPr txBox="1">
              <a:spLocks noChangeArrowheads="1"/>
            </p:cNvSpPr>
            <p:nvPr/>
          </p:nvSpPr>
          <p:spPr bwMode="auto">
            <a:xfrm>
              <a:off x="7670800" y="2630488"/>
              <a:ext cx="1206500" cy="21936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b="1">
                  <a:latin typeface="微软雅黑 Light" panose="020B0502040204020203" pitchFamily="34" charset="-122"/>
                  <a:ea typeface="微软雅黑 Light" panose="020B0502040204020203" pitchFamily="34" charset="-122"/>
                </a:rPr>
                <a:t>企业资源管理</a:t>
              </a:r>
              <a:endParaRPr lang="zh-CN" altLang="en-US" b="1">
                <a:latin typeface="微软雅黑 Light" panose="020B0502040204020203" pitchFamily="34" charset="-122"/>
                <a:ea typeface="微软雅黑 Light" panose="020B0502040204020203" pitchFamily="34" charset="-122"/>
              </a:endParaRPr>
            </a:p>
          </p:txBody>
        </p:sp>
        <p:sp>
          <p:nvSpPr>
            <p:cNvPr id="1050583" name="AutoShape 60"/>
            <p:cNvSpPr>
              <a:spLocks noChangeArrowheads="1"/>
            </p:cNvSpPr>
            <p:nvPr/>
          </p:nvSpPr>
          <p:spPr bwMode="gray">
            <a:xfrm>
              <a:off x="7277100" y="2845004"/>
              <a:ext cx="381000" cy="653640"/>
            </a:xfrm>
            <a:prstGeom prst="rightArrow">
              <a:avLst>
                <a:gd name="adj1" fmla="val 50000"/>
                <a:gd name="adj2" fmla="val 25000"/>
              </a:avLst>
            </a:prstGeom>
            <a:solidFill>
              <a:schemeClr val="accent1"/>
            </a:solidFill>
            <a:ln>
              <a:noFill/>
            </a:ln>
            <a:effectLst/>
          </p:spPr>
          <p:txBody>
            <a:bodyPr lIns="27432" tIns="182880" rIns="27432" bIns="182880" anchor="ctr">
              <a:spAutoFit/>
            </a:bodyPr>
            <a:lstStyle/>
            <a:p>
              <a:endParaRPr lang="zh-CN" altLang="zh-CN" sz="1100" dirty="0">
                <a:latin typeface="微软雅黑 Light" panose="020B0502040204020203" pitchFamily="34" charset="-122"/>
                <a:ea typeface="微软雅黑 Light" panose="020B0502040204020203" pitchFamily="34" charset="-122"/>
              </a:endParaRPr>
            </a:p>
          </p:txBody>
        </p:sp>
        <p:sp>
          <p:nvSpPr>
            <p:cNvPr id="1050584" name="Text Box 61"/>
            <p:cNvSpPr txBox="1">
              <a:spLocks noChangeArrowheads="1"/>
            </p:cNvSpPr>
            <p:nvPr/>
          </p:nvSpPr>
          <p:spPr bwMode="auto">
            <a:xfrm>
              <a:off x="7239000" y="3489325"/>
              <a:ext cx="751987" cy="151715"/>
            </a:xfrm>
            <a:prstGeom prst="rect">
              <a:avLst/>
            </a:prstGeom>
            <a:noFill/>
            <a:ln>
              <a:noFill/>
            </a:ln>
            <a:effectLst/>
          </p:spPr>
          <p:txBody>
            <a:bodyPr wrap="none" lIns="45720" rIns="45720">
              <a:spAutoFit/>
            </a:bodyPr>
            <a:lstStyle/>
            <a:p>
              <a:pPr algn="l">
                <a:buFontTx/>
                <a:buChar char="•"/>
              </a:pPr>
              <a:r>
                <a:rPr lang="zh-CN" altLang="en-US" sz="1200">
                  <a:latin typeface="微软雅黑 Light" panose="020B0502040204020203" pitchFamily="34" charset="-122"/>
                  <a:ea typeface="微软雅黑 Light" panose="020B0502040204020203" pitchFamily="34" charset="-122"/>
                </a:rPr>
                <a:t>供应商信息</a:t>
              </a:r>
              <a:endParaRPr lang="zh-CN" altLang="en-US" sz="1200">
                <a:latin typeface="微软雅黑 Light" panose="020B0502040204020203" pitchFamily="34" charset="-122"/>
                <a:ea typeface="微软雅黑 Light" panose="020B0502040204020203" pitchFamily="34" charset="-122"/>
              </a:endParaRPr>
            </a:p>
          </p:txBody>
        </p:sp>
        <p:sp>
          <p:nvSpPr>
            <p:cNvPr id="1050585" name="Text Box 29"/>
            <p:cNvSpPr txBox="1">
              <a:spLocks noChangeArrowheads="1"/>
            </p:cNvSpPr>
            <p:nvPr/>
          </p:nvSpPr>
          <p:spPr bwMode="auto">
            <a:xfrm>
              <a:off x="4711700" y="46482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报表与统计</a:t>
              </a:r>
              <a:endParaRPr lang="zh-CN" altLang="en-US" sz="1200">
                <a:latin typeface="微软雅黑 Light" panose="020B0502040204020203" pitchFamily="34" charset="-122"/>
                <a:ea typeface="微软雅黑 Light" panose="020B0502040204020203" pitchFamily="34" charset="-122"/>
              </a:endParaRPr>
            </a:p>
          </p:txBody>
        </p:sp>
        <p:sp>
          <p:nvSpPr>
            <p:cNvPr id="1050586" name="AutoShape 71"/>
            <p:cNvSpPr>
              <a:spLocks noChangeArrowheads="1"/>
            </p:cNvSpPr>
            <p:nvPr/>
          </p:nvSpPr>
          <p:spPr bwMode="auto">
            <a:xfrm>
              <a:off x="1638300" y="2971800"/>
              <a:ext cx="457200" cy="381000"/>
            </a:xfrm>
            <a:prstGeom prst="leftRightArrow">
              <a:avLst>
                <a:gd name="adj1" fmla="val 50000"/>
                <a:gd name="adj2" fmla="val 24000"/>
              </a:avLst>
            </a:prstGeom>
            <a:solidFill>
              <a:schemeClr val="accent1">
                <a:alpha val="95000"/>
              </a:schemeClr>
            </a:solidFill>
            <a:ln>
              <a:noFill/>
            </a:ln>
            <a:effectLst/>
          </p:spPr>
          <p:txBody>
            <a:bodyPr wrap="none" lIns="45720" rIns="45720" anchor="ctr"/>
            <a:lstStyle/>
            <a:p>
              <a:endParaRPr lang="zh-CN" altLang="zh-CN" sz="2800">
                <a:latin typeface="微软雅黑 Light" panose="020B0502040204020203" pitchFamily="34" charset="-122"/>
                <a:ea typeface="微软雅黑 Light" panose="020B0502040204020203" pitchFamily="34" charset="-122"/>
              </a:endParaRPr>
            </a:p>
          </p:txBody>
        </p:sp>
        <p:sp>
          <p:nvSpPr>
            <p:cNvPr id="1050587" name="AutoShape 72"/>
            <p:cNvSpPr>
              <a:spLocks noChangeArrowheads="1"/>
            </p:cNvSpPr>
            <p:nvPr/>
          </p:nvSpPr>
          <p:spPr bwMode="auto">
            <a:xfrm>
              <a:off x="647700" y="4191000"/>
              <a:ext cx="914400" cy="381000"/>
            </a:xfrm>
            <a:prstGeom prst="roundRect">
              <a:avLst>
                <a:gd name="adj" fmla="val 16667"/>
              </a:avLst>
            </a:prstGeom>
            <a:solidFill>
              <a:schemeClr val="accent3">
                <a:lumMod val="75000"/>
              </a:schemeClr>
            </a:solidFill>
            <a:ln w="9525">
              <a:solidFill>
                <a:schemeClr val="tx1"/>
              </a:solidFill>
              <a:round/>
            </a:ln>
            <a:effectLst/>
          </p:spPr>
          <p:txBody>
            <a:bodyPr wrap="none" anchor="ctr"/>
            <a:lstStyle/>
            <a:p>
              <a:pPr algn="ctr" eaLnBrk="1" hangingPunct="1"/>
              <a:r>
                <a:rPr lang="zh-CN" altLang="en-US" sz="1600" b="1">
                  <a:solidFill>
                    <a:schemeClr val="bg1"/>
                  </a:solidFill>
                  <a:latin typeface="微软雅黑 Light" panose="020B0502040204020203" pitchFamily="34" charset="-122"/>
                  <a:ea typeface="微软雅黑 Light" panose="020B0502040204020203" pitchFamily="34" charset="-122"/>
                </a:rPr>
                <a:t>物流配送</a:t>
              </a:r>
              <a:endParaRPr lang="zh-CN" altLang="en-US" sz="1600" b="1">
                <a:solidFill>
                  <a:schemeClr val="bg1"/>
                </a:solidFill>
                <a:latin typeface="微软雅黑 Light" panose="020B0502040204020203" pitchFamily="34" charset="-122"/>
                <a:ea typeface="微软雅黑 Light" panose="020B0502040204020203" pitchFamily="34" charset="-122"/>
              </a:endParaRPr>
            </a:p>
          </p:txBody>
        </p:sp>
        <p:sp>
          <p:nvSpPr>
            <p:cNvPr id="1050588" name="AutoShape 73"/>
            <p:cNvSpPr>
              <a:spLocks noChangeArrowheads="1"/>
            </p:cNvSpPr>
            <p:nvPr/>
          </p:nvSpPr>
          <p:spPr bwMode="auto">
            <a:xfrm>
              <a:off x="1638300" y="4191000"/>
              <a:ext cx="457200" cy="381000"/>
            </a:xfrm>
            <a:prstGeom prst="leftRightArrow">
              <a:avLst>
                <a:gd name="adj1" fmla="val 50000"/>
                <a:gd name="adj2" fmla="val 24000"/>
              </a:avLst>
            </a:prstGeom>
            <a:solidFill>
              <a:schemeClr val="accent1">
                <a:alpha val="95000"/>
              </a:schemeClr>
            </a:solidFill>
            <a:ln>
              <a:noFill/>
            </a:ln>
            <a:effectLst/>
          </p:spPr>
          <p:txBody>
            <a:bodyPr wrap="none" lIns="45720" rIns="45720" anchor="ctr"/>
            <a:lstStyle/>
            <a:p>
              <a:endParaRPr lang="zh-CN" altLang="zh-CN" sz="2800">
                <a:latin typeface="微软雅黑 Light" panose="020B0502040204020203" pitchFamily="34" charset="-122"/>
                <a:ea typeface="微软雅黑 Light" panose="020B0502040204020203" pitchFamily="34" charset="-122"/>
              </a:endParaRPr>
            </a:p>
          </p:txBody>
        </p:sp>
        <p:sp>
          <p:nvSpPr>
            <p:cNvPr id="1050589" name="Text Box 74"/>
            <p:cNvSpPr txBox="1">
              <a:spLocks noChangeArrowheads="1"/>
            </p:cNvSpPr>
            <p:nvPr/>
          </p:nvSpPr>
          <p:spPr bwMode="auto">
            <a:xfrm>
              <a:off x="1485900" y="4632325"/>
              <a:ext cx="638049" cy="352093"/>
            </a:xfrm>
            <a:prstGeom prst="rect">
              <a:avLst/>
            </a:prstGeom>
            <a:noFill/>
            <a:ln>
              <a:noFill/>
            </a:ln>
            <a:effectLst/>
          </p:spPr>
          <p:txBody>
            <a:bodyPr wrap="none" lIns="45720" rIns="45720">
              <a:spAutoFit/>
            </a:bodyPr>
            <a:lstStyle/>
            <a:p>
              <a:pPr algn="l">
                <a:buFontTx/>
                <a:buChar char="•"/>
              </a:pPr>
              <a:r>
                <a:rPr lang="zh-CN" altLang="en-US" sz="1200">
                  <a:latin typeface="微软雅黑 Light" panose="020B0502040204020203" pitchFamily="34" charset="-122"/>
                  <a:ea typeface="微软雅黑 Light" panose="020B0502040204020203" pitchFamily="34" charset="-122"/>
                </a:rPr>
                <a:t>物料计划</a:t>
              </a:r>
              <a:endParaRPr lang="zh-CN" altLang="en-US" sz="1200">
                <a:latin typeface="微软雅黑 Light" panose="020B0502040204020203" pitchFamily="34" charset="-122"/>
                <a:ea typeface="微软雅黑 Light" panose="020B0502040204020203" pitchFamily="34" charset="-122"/>
              </a:endParaRPr>
            </a:p>
            <a:p>
              <a:pPr algn="l">
                <a:buFontTx/>
                <a:buChar char="•"/>
              </a:pPr>
              <a:r>
                <a:rPr lang="zh-CN" altLang="en-US" sz="1200">
                  <a:latin typeface="微软雅黑 Light" panose="020B0502040204020203" pitchFamily="34" charset="-122"/>
                  <a:ea typeface="微软雅黑 Light" panose="020B0502040204020203" pitchFamily="34" charset="-122"/>
                </a:rPr>
                <a:t>配送需求</a:t>
              </a:r>
              <a:endParaRPr lang="zh-CN" altLang="en-US" sz="1200">
                <a:latin typeface="微软雅黑 Light" panose="020B0502040204020203" pitchFamily="34" charset="-122"/>
                <a:ea typeface="微软雅黑 Light" panose="020B0502040204020203" pitchFamily="34" charset="-122"/>
              </a:endParaRPr>
            </a:p>
            <a:p>
              <a:pPr algn="l">
                <a:buFontTx/>
                <a:buChar char="•"/>
              </a:pPr>
              <a:r>
                <a:rPr lang="zh-CN" altLang="en-US" sz="1200">
                  <a:latin typeface="微软雅黑 Light" panose="020B0502040204020203" pitchFamily="34" charset="-122"/>
                  <a:ea typeface="微软雅黑 Light" panose="020B0502040204020203" pitchFamily="34" charset="-122"/>
                </a:rPr>
                <a:t>配送结果</a:t>
              </a:r>
              <a:endParaRPr lang="zh-CN" altLang="en-US" sz="1200">
                <a:latin typeface="微软雅黑 Light" panose="020B0502040204020203" pitchFamily="34" charset="-122"/>
                <a:ea typeface="微软雅黑 Light" panose="020B0502040204020203" pitchFamily="34" charset="-122"/>
              </a:endParaRPr>
            </a:p>
          </p:txBody>
        </p:sp>
        <p:sp>
          <p:nvSpPr>
            <p:cNvPr id="1050590" name="Text Box 6"/>
            <p:cNvSpPr txBox="1">
              <a:spLocks noChangeArrowheads="1"/>
            </p:cNvSpPr>
            <p:nvPr/>
          </p:nvSpPr>
          <p:spPr bwMode="auto">
            <a:xfrm>
              <a:off x="3614738" y="4660900"/>
              <a:ext cx="1020762" cy="4318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质量跟踪</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与改进</a:t>
              </a:r>
              <a:endParaRPr lang="zh-CN" altLang="en-US" sz="1200">
                <a:latin typeface="微软雅黑 Light" panose="020B0502040204020203" pitchFamily="34" charset="-122"/>
                <a:ea typeface="微软雅黑 Light" panose="020B0502040204020203" pitchFamily="34" charset="-122"/>
              </a:endParaRPr>
            </a:p>
          </p:txBody>
        </p:sp>
        <p:sp>
          <p:nvSpPr>
            <p:cNvPr id="1050591" name="Text Box 5"/>
            <p:cNvSpPr txBox="1">
              <a:spLocks noChangeArrowheads="1"/>
            </p:cNvSpPr>
            <p:nvPr/>
          </p:nvSpPr>
          <p:spPr bwMode="auto">
            <a:xfrm>
              <a:off x="4038600" y="3124200"/>
              <a:ext cx="990600" cy="4191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物料计划管理</a:t>
              </a:r>
              <a:endParaRPr lang="zh-CN" altLang="en-US" sz="1200">
                <a:latin typeface="微软雅黑 Light" panose="020B0502040204020203" pitchFamily="34" charset="-122"/>
                <a:ea typeface="微软雅黑 Light" panose="020B0502040204020203" pitchFamily="34" charset="-122"/>
              </a:endParaRPr>
            </a:p>
          </p:txBody>
        </p:sp>
        <p:sp>
          <p:nvSpPr>
            <p:cNvPr id="1050592" name="Text Box 8"/>
            <p:cNvSpPr txBox="1">
              <a:spLocks noChangeArrowheads="1"/>
            </p:cNvSpPr>
            <p:nvPr/>
          </p:nvSpPr>
          <p:spPr bwMode="auto">
            <a:xfrm>
              <a:off x="5270500" y="31242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产能管理</a:t>
              </a:r>
              <a:endParaRPr lang="zh-CN" altLang="en-US" sz="1200">
                <a:latin typeface="微软雅黑 Light" panose="020B0502040204020203" pitchFamily="34" charset="-122"/>
                <a:ea typeface="微软雅黑 Light" panose="020B0502040204020203" pitchFamily="34" charset="-122"/>
              </a:endParaRPr>
            </a:p>
          </p:txBody>
        </p:sp>
        <p:sp>
          <p:nvSpPr>
            <p:cNvPr id="1050593" name="Text Box 79"/>
            <p:cNvSpPr txBox="1">
              <a:spLocks noChangeArrowheads="1"/>
            </p:cNvSpPr>
            <p:nvPr/>
          </p:nvSpPr>
          <p:spPr bwMode="auto">
            <a:xfrm>
              <a:off x="7366000" y="4251325"/>
              <a:ext cx="638048" cy="251904"/>
            </a:xfrm>
            <a:prstGeom prst="rect">
              <a:avLst/>
            </a:prstGeom>
            <a:noFill/>
            <a:ln>
              <a:noFill/>
            </a:ln>
            <a:effectLst/>
          </p:spPr>
          <p:txBody>
            <a:bodyPr wrap="none" lIns="45720" rIns="45720">
              <a:spAutoFit/>
            </a:bodyPr>
            <a:lstStyle/>
            <a:p>
              <a:pPr algn="l">
                <a:buFontTx/>
                <a:buChar char="•"/>
              </a:pPr>
              <a:r>
                <a:rPr lang="zh-CN" altLang="en-US" sz="1200">
                  <a:latin typeface="微软雅黑 Light" panose="020B0502040204020203" pitchFamily="34" charset="-122"/>
                  <a:ea typeface="微软雅黑 Light" panose="020B0502040204020203" pitchFamily="34" charset="-122"/>
                </a:rPr>
                <a:t>物料计划</a:t>
              </a:r>
              <a:endParaRPr lang="zh-CN" altLang="en-US" sz="1200">
                <a:latin typeface="微软雅黑 Light" panose="020B0502040204020203" pitchFamily="34" charset="-122"/>
                <a:ea typeface="微软雅黑 Light" panose="020B0502040204020203" pitchFamily="34" charset="-122"/>
              </a:endParaRPr>
            </a:p>
            <a:p>
              <a:pPr algn="l">
                <a:buFontTx/>
                <a:buChar char="•"/>
              </a:pPr>
              <a:r>
                <a:rPr lang="zh-CN" altLang="en-US" sz="1200">
                  <a:latin typeface="微软雅黑 Light" panose="020B0502040204020203" pitchFamily="34" charset="-122"/>
                  <a:ea typeface="微软雅黑 Light" panose="020B0502040204020203" pitchFamily="34" charset="-122"/>
                </a:rPr>
                <a:t>物料订单</a:t>
              </a:r>
              <a:endParaRPr lang="zh-CN" altLang="en-US" sz="1200">
                <a:latin typeface="微软雅黑 Light" panose="020B0502040204020203" pitchFamily="34" charset="-122"/>
                <a:ea typeface="微软雅黑 Light" panose="020B0502040204020203" pitchFamily="34" charset="-122"/>
              </a:endParaRPr>
            </a:p>
          </p:txBody>
        </p:sp>
        <p:sp>
          <p:nvSpPr>
            <p:cNvPr id="1050594" name="AutoShape 80"/>
            <p:cNvSpPr>
              <a:spLocks noChangeArrowheads="1"/>
            </p:cNvSpPr>
            <p:nvPr/>
          </p:nvSpPr>
          <p:spPr bwMode="gray">
            <a:xfrm rot="10800000">
              <a:off x="7340600" y="3735592"/>
              <a:ext cx="381000" cy="653640"/>
            </a:xfrm>
            <a:prstGeom prst="rightArrow">
              <a:avLst>
                <a:gd name="adj1" fmla="val 50000"/>
                <a:gd name="adj2" fmla="val 25000"/>
              </a:avLst>
            </a:prstGeom>
            <a:solidFill>
              <a:schemeClr val="accent1"/>
            </a:solidFill>
            <a:ln>
              <a:noFill/>
            </a:ln>
            <a:effectLst/>
          </p:spPr>
          <p:txBody>
            <a:bodyPr rot="10800000" lIns="27432" tIns="182880" rIns="27432" bIns="182880" anchor="ctr">
              <a:spAutoFit/>
            </a:bodyPr>
            <a:lstStyle/>
            <a:p>
              <a:endParaRPr lang="zh-CN" altLang="zh-CN" sz="1200" dirty="0">
                <a:latin typeface="微软雅黑 Light" panose="020B0502040204020203" pitchFamily="34" charset="-122"/>
                <a:ea typeface="微软雅黑 Light" panose="020B0502040204020203" pitchFamily="34" charset="-122"/>
              </a:endParaRPr>
            </a:p>
          </p:txBody>
        </p:sp>
        <p:sp>
          <p:nvSpPr>
            <p:cNvPr id="1050595" name="AutoShape 81"/>
            <p:cNvSpPr>
              <a:spLocks noChangeArrowheads="1"/>
            </p:cNvSpPr>
            <p:nvPr/>
          </p:nvSpPr>
          <p:spPr bwMode="auto">
            <a:xfrm>
              <a:off x="7797800" y="3733800"/>
              <a:ext cx="914400" cy="381000"/>
            </a:xfrm>
            <a:prstGeom prst="roundRect">
              <a:avLst>
                <a:gd name="adj" fmla="val 16667"/>
              </a:avLst>
            </a:prstGeom>
            <a:solidFill>
              <a:schemeClr val="accent3">
                <a:lumMod val="75000"/>
              </a:schemeClr>
            </a:solidFill>
            <a:ln w="9525">
              <a:solidFill>
                <a:schemeClr val="tx1"/>
              </a:solidFill>
              <a:round/>
            </a:ln>
            <a:effectLst/>
          </p:spPr>
          <p:txBody>
            <a:bodyPr wrap="none" anchor="ctr"/>
            <a:lstStyle/>
            <a:p>
              <a:pPr algn="ctr" eaLnBrk="1" hangingPunct="1"/>
              <a:r>
                <a:rPr lang="zh-CN" altLang="en-US" sz="1600" b="1">
                  <a:solidFill>
                    <a:schemeClr val="bg1"/>
                  </a:solidFill>
                  <a:latin typeface="微软雅黑 Light" panose="020B0502040204020203" pitchFamily="34" charset="-122"/>
                  <a:ea typeface="微软雅黑 Light" panose="020B0502040204020203" pitchFamily="34" charset="-122"/>
                </a:rPr>
                <a:t>生产管理</a:t>
              </a:r>
              <a:endParaRPr lang="zh-CN" altLang="en-US" sz="1600" b="1">
                <a:solidFill>
                  <a:schemeClr val="bg1"/>
                </a:solidFill>
                <a:latin typeface="微软雅黑 Light" panose="020B0502040204020203" pitchFamily="34" charset="-122"/>
                <a:ea typeface="微软雅黑 Light" panose="020B0502040204020203" pitchFamily="34" charset="-122"/>
              </a:endParaRPr>
            </a:p>
          </p:txBody>
        </p:sp>
      </p:grpSp>
      <p:grpSp>
        <p:nvGrpSpPr>
          <p:cNvPr id="303" name="Group 27"/>
          <p:cNvGrpSpPr/>
          <p:nvPr/>
        </p:nvGrpSpPr>
        <p:grpSpPr bwMode="auto">
          <a:xfrm>
            <a:off x="9569003" y="64269"/>
            <a:ext cx="1732055" cy="821435"/>
            <a:chOff x="864" y="1824"/>
            <a:chExt cx="3696" cy="1864"/>
          </a:xfrm>
        </p:grpSpPr>
        <p:sp>
          <p:nvSpPr>
            <p:cNvPr id="1050596"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597"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598"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599"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600"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0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XX公司供应商管理平台实现的应用功能要求和主要建设思路 </a:t>
            </a:r>
            <a:endParaRPr lang="zh-CN" altLang="en-US" sz="2400" dirty="0">
              <a:solidFill>
                <a:schemeClr val="bg1"/>
              </a:solidFill>
            </a:endParaRPr>
          </a:p>
        </p:txBody>
      </p:sp>
      <p:graphicFrame>
        <p:nvGraphicFramePr>
          <p:cNvPr id="4194313" name="Group 227"/>
          <p:cNvGraphicFramePr>
            <a:graphicFrameLocks noGrp="1"/>
          </p:cNvGraphicFramePr>
          <p:nvPr/>
        </p:nvGraphicFramePr>
        <p:xfrm>
          <a:off x="533400" y="1154112"/>
          <a:ext cx="11173495" cy="5466170"/>
        </p:xfrm>
        <a:graphic>
          <a:graphicData uri="http://schemas.openxmlformats.org/drawingml/2006/table">
            <a:tbl>
              <a:tblPr/>
              <a:tblGrid>
                <a:gridCol w="1253102"/>
                <a:gridCol w="2354056"/>
                <a:gridCol w="5477833"/>
                <a:gridCol w="2088504"/>
              </a:tblGrid>
              <a:tr h="545551">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873033">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供应商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门户</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物料计划管理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门户用于供应商介入共享主机厂的信息，接收来自</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MRP</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打散的物料计划，整理并得到计划员的确认，按计划的提前期通过供应商平台分发给供应商和承运商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3876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产能管理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管理供应商所供货的零件产能，包括产能计划，产能预测，产能调查和反馈等</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73033">
                <a:tc rowSpan="4">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供应商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供应商主数据管理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用于供应商相关信息主数据管理，实现与</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ERP</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和采购寻源平台集成</a:t>
                      </a:r>
                      <a:r>
                        <a:rPr kumimoji="0" lang="zh-CN" altLang="en-US" sz="1600" b="0" i="0" u="none" strike="noStrike" cap="none" normalizeH="0" baseline="0" dirty="0">
                          <a:ln>
                            <a:noFill/>
                          </a:ln>
                          <a:solidFill>
                            <a:schemeClr val="tx2"/>
                          </a:solidFill>
                          <a:effectLst/>
                          <a:latin typeface="微软雅黑 Light" panose="020B0502040204020203" pitchFamily="34" charset="-122"/>
                          <a:ea typeface="微软雅黑 Light" panose="020B0502040204020203" pitchFamily="34" charset="-122"/>
                        </a:rPr>
                        <a:t>，</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包括供应商信息管理、供应商申请、供应商综合评价、供应商联系人管理、供应商分类管理、潜在供应商管理等</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3876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供应商绩效管理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综合收集供应商的价格、技术、质量和配送服务的结点信息，并结合绩效管理的指标模型管理供应商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3876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质量跟踪与改进</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推进供应商的质量改进，包括改进计划，批量供货的缺陷跟踪管理等。</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3876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报表与统计</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支持供应商管理数据的统计，包括供应商清单，绩效改进趋势等。</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05" name="Group 27"/>
          <p:cNvGrpSpPr/>
          <p:nvPr/>
        </p:nvGrpSpPr>
        <p:grpSpPr bwMode="auto">
          <a:xfrm>
            <a:off x="9569003" y="64269"/>
            <a:ext cx="1732055" cy="821435"/>
            <a:chOff x="864" y="1824"/>
            <a:chExt cx="3696" cy="1864"/>
          </a:xfrm>
        </p:grpSpPr>
        <p:sp>
          <p:nvSpPr>
            <p:cNvPr id="1050602"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603"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60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605"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606"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07"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供应商管理平台的系统建设关键设计思路</a:t>
            </a:r>
            <a:endParaRPr lang="en-US" altLang="zh-CN" sz="2400" dirty="0">
              <a:solidFill>
                <a:schemeClr val="bg1"/>
              </a:solidFill>
            </a:endParaRPr>
          </a:p>
        </p:txBody>
      </p:sp>
      <p:grpSp>
        <p:nvGrpSpPr>
          <p:cNvPr id="307" name="组合 2"/>
          <p:cNvGrpSpPr/>
          <p:nvPr/>
        </p:nvGrpSpPr>
        <p:grpSpPr>
          <a:xfrm>
            <a:off x="457200" y="1365160"/>
            <a:ext cx="11339848" cy="5112913"/>
            <a:chOff x="457200" y="1600199"/>
            <a:chExt cx="8216900" cy="4267201"/>
          </a:xfrm>
        </p:grpSpPr>
        <p:sp>
          <p:nvSpPr>
            <p:cNvPr id="1050608" name="Rectangle 3"/>
            <p:cNvSpPr>
              <a:spLocks noChangeArrowheads="1"/>
            </p:cNvSpPr>
            <p:nvPr/>
          </p:nvSpPr>
          <p:spPr bwMode="auto">
            <a:xfrm>
              <a:off x="4959350" y="1600200"/>
              <a:ext cx="3668713" cy="42672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609" name="Rectangle 4"/>
            <p:cNvSpPr>
              <a:spLocks noChangeArrowheads="1"/>
            </p:cNvSpPr>
            <p:nvPr/>
          </p:nvSpPr>
          <p:spPr bwMode="auto">
            <a:xfrm>
              <a:off x="457200" y="1600200"/>
              <a:ext cx="3873500" cy="424815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0610" name="Rectangle 5"/>
            <p:cNvSpPr>
              <a:spLocks noChangeArrowheads="1"/>
            </p:cNvSpPr>
            <p:nvPr/>
          </p:nvSpPr>
          <p:spPr bwMode="auto">
            <a:xfrm>
              <a:off x="4959350" y="1600199"/>
              <a:ext cx="3668713" cy="446067"/>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611" name="Rectangle 6"/>
            <p:cNvSpPr>
              <a:spLocks noChangeArrowheads="1"/>
            </p:cNvSpPr>
            <p:nvPr/>
          </p:nvSpPr>
          <p:spPr bwMode="auto">
            <a:xfrm>
              <a:off x="457200" y="1600200"/>
              <a:ext cx="3873500" cy="443770"/>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612"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0613" name="Rectangle 8"/>
            <p:cNvSpPr>
              <a:spLocks noChangeArrowheads="1"/>
            </p:cNvSpPr>
            <p:nvPr/>
          </p:nvSpPr>
          <p:spPr bwMode="auto">
            <a:xfrm>
              <a:off x="4959350" y="2224001"/>
              <a:ext cx="3714750" cy="3363913"/>
            </a:xfrm>
            <a:prstGeom prst="rect">
              <a:avLst/>
            </a:prstGeom>
            <a:noFill/>
            <a:ln>
              <a:noFill/>
            </a:ln>
            <a:effectLst/>
          </p:spPr>
          <p:txBody>
            <a:bodyPr/>
            <a:lstStyle>
              <a:lvl1pPr marL="342900" indent="-342900" algn="l" defTabSz="739775">
                <a:defRPr>
                  <a:solidFill>
                    <a:schemeClr val="tx1"/>
                  </a:solidFill>
                  <a:latin typeface="Arial" panose="020B0604020202020204" pitchFamily="34" charset="0"/>
                  <a:ea typeface="宋体" panose="02010600030101010101" pitchFamily="2" charset="-122"/>
                </a:defRPr>
              </a:lvl1pPr>
              <a:lvl2pPr marL="719455" indent="-342900" algn="l" defTabSz="739775">
                <a:defRPr>
                  <a:solidFill>
                    <a:schemeClr val="tx1"/>
                  </a:solidFill>
                  <a:latin typeface="Arial" panose="020B0604020202020204" pitchFamily="34" charset="0"/>
                  <a:ea typeface="宋体" panose="02010600030101010101" pitchFamily="2" charset="-122"/>
                </a:defRPr>
              </a:lvl2pPr>
              <a:lvl3pPr marL="1143000" indent="-342900" algn="l" defTabSz="739775">
                <a:defRPr>
                  <a:solidFill>
                    <a:schemeClr val="tx1"/>
                  </a:solidFill>
                  <a:latin typeface="Arial" panose="020B0604020202020204" pitchFamily="34" charset="0"/>
                  <a:ea typeface="宋体" panose="02010600030101010101" pitchFamily="2" charset="-122"/>
                </a:defRPr>
              </a:lvl3pPr>
              <a:lvl4pPr marL="1600200" indent="-342900" algn="l" defTabSz="739775">
                <a:defRPr>
                  <a:solidFill>
                    <a:schemeClr val="tx1"/>
                  </a:solidFill>
                  <a:latin typeface="Arial" panose="020B0604020202020204" pitchFamily="34" charset="0"/>
                  <a:ea typeface="宋体" panose="02010600030101010101" pitchFamily="2" charset="-122"/>
                </a:defRPr>
              </a:lvl4pPr>
              <a:lvl5pPr marL="2057400" indent="-342900" algn="l" defTabSz="739775">
                <a:defRPr>
                  <a:solidFill>
                    <a:schemeClr val="tx1"/>
                  </a:solidFill>
                  <a:latin typeface="Arial" panose="020B0604020202020204" pitchFamily="34" charset="0"/>
                  <a:ea typeface="宋体" panose="02010600030101010101" pitchFamily="2" charset="-122"/>
                </a:defRPr>
              </a:lvl5pPr>
              <a:lvl6pPr marL="25146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首先建立供应商平台，与物流配送平台对接，实现供应商、承运商的界面统一</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供应商主数据先期在</a:t>
              </a:r>
              <a:r>
                <a:rPr lang="en-US" altLang="zh-CN" sz="1600">
                  <a:solidFill>
                    <a:srgbClr val="000000"/>
                  </a:solidFill>
                  <a:latin typeface="微软雅黑 Light" panose="020B0502040204020203" pitchFamily="34" charset="-122"/>
                  <a:ea typeface="微软雅黑 Light" panose="020B0502040204020203" pitchFamily="34" charset="-122"/>
                </a:rPr>
                <a:t>ERP</a:t>
              </a:r>
              <a:r>
                <a:rPr lang="zh-CN" altLang="en-US" sz="1600">
                  <a:solidFill>
                    <a:srgbClr val="000000"/>
                  </a:solidFill>
                  <a:latin typeface="微软雅黑 Light" panose="020B0502040204020203" pitchFamily="34" charset="-122"/>
                  <a:ea typeface="微软雅黑 Light" panose="020B0502040204020203" pitchFamily="34" charset="-122"/>
                </a:rPr>
                <a:t>平台中管理，主要围绕合同供应商的内容，未来供应商的整个生命周期管理由供应商管理平台来完成</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供应商的绩效管理先期以物流服务为主，在供应商平台上建立初期的绩效评价模型，未来扩充到对价格、技术和质量的综合评价上来</a:t>
              </a:r>
              <a:endParaRPr lang="zh-CN" altLang="en-US" sz="1600">
                <a:solidFill>
                  <a:srgbClr val="000000"/>
                </a:solidFill>
                <a:latin typeface="微软雅黑 Light" panose="020B0502040204020203" pitchFamily="34" charset="-122"/>
                <a:ea typeface="微软雅黑 Light" panose="020B0502040204020203" pitchFamily="34" charset="-122"/>
              </a:endParaRPr>
            </a:p>
            <a:p>
              <a:pPr lvl="1">
                <a:spcBef>
                  <a:spcPct val="15000"/>
                </a:spcBef>
                <a:buFontTx/>
                <a:buAutoNum type="arabicPeriod"/>
              </a:pPr>
              <a:endParaRPr lang="zh-CN" altLang="en-US" sz="1600">
                <a:latin typeface="微软雅黑 Light" panose="020B0502040204020203" pitchFamily="34" charset="-122"/>
                <a:ea typeface="微软雅黑 Light" panose="020B0502040204020203" pitchFamily="34" charset="-122"/>
              </a:endParaRPr>
            </a:p>
            <a:p>
              <a:pPr lvl="1">
                <a:spcBef>
                  <a:spcPct val="15000"/>
                </a:spcBef>
              </a:pPr>
              <a:endParaRPr lang="en-US" altLang="zh-CN" sz="1600">
                <a:latin typeface="微软雅黑 Light" panose="020B0502040204020203" pitchFamily="34" charset="-122"/>
                <a:ea typeface="微软雅黑 Light" panose="020B0502040204020203" pitchFamily="34" charset="-122"/>
              </a:endParaRPr>
            </a:p>
          </p:txBody>
        </p:sp>
        <p:sp>
          <p:nvSpPr>
            <p:cNvPr id="1050614" name="Rectangle 9"/>
            <p:cNvSpPr>
              <a:spLocks noChangeArrowheads="1"/>
            </p:cNvSpPr>
            <p:nvPr/>
          </p:nvSpPr>
          <p:spPr bwMode="auto">
            <a:xfrm>
              <a:off x="1450975" y="1601787"/>
              <a:ext cx="1839913" cy="442182"/>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0615" name="Rectangle 10"/>
            <p:cNvSpPr>
              <a:spLocks noChangeArrowheads="1"/>
            </p:cNvSpPr>
            <p:nvPr/>
          </p:nvSpPr>
          <p:spPr bwMode="auto">
            <a:xfrm>
              <a:off x="5808663" y="1611313"/>
              <a:ext cx="2054225" cy="432656"/>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sp>
          <p:nvSpPr>
            <p:cNvPr id="1050616" name="Rectangle 11"/>
            <p:cNvSpPr>
              <a:spLocks noChangeArrowheads="1"/>
            </p:cNvSpPr>
            <p:nvPr/>
          </p:nvSpPr>
          <p:spPr bwMode="auto">
            <a:xfrm>
              <a:off x="457200" y="2203365"/>
              <a:ext cx="3810000" cy="36020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XX公司在系统建设之初将不会建立采购寻源平台，因此部分供应商管理的功能可以弱化，或是在</a:t>
              </a:r>
              <a:r>
                <a:rPr lang="en-US" altLang="zh-CN" sz="1600" dirty="0">
                  <a:solidFill>
                    <a:srgbClr val="000000"/>
                  </a:solidFill>
                  <a:latin typeface="微软雅黑 Light" panose="020B0502040204020203" pitchFamily="34" charset="-122"/>
                  <a:ea typeface="微软雅黑 Light" panose="020B0502040204020203" pitchFamily="34" charset="-122"/>
                </a:rPr>
                <a:t>ERP</a:t>
              </a:r>
              <a:r>
                <a:rPr lang="zh-CN" altLang="en-US" sz="1600" dirty="0">
                  <a:solidFill>
                    <a:srgbClr val="000000"/>
                  </a:solidFill>
                  <a:latin typeface="微软雅黑 Light" panose="020B0502040204020203" pitchFamily="34" charset="-122"/>
                  <a:ea typeface="微软雅黑 Light" panose="020B0502040204020203" pitchFamily="34" charset="-122"/>
                </a:rPr>
                <a:t>平台中先期管理</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物流配送平台在第一阶段会配合生产和</a:t>
              </a:r>
              <a:r>
                <a:rPr lang="en-US" altLang="zh-CN" sz="1600" dirty="0">
                  <a:solidFill>
                    <a:srgbClr val="000000"/>
                  </a:solidFill>
                  <a:latin typeface="微软雅黑 Light" panose="020B0502040204020203" pitchFamily="34" charset="-122"/>
                  <a:ea typeface="微软雅黑 Light" panose="020B0502040204020203" pitchFamily="34" charset="-122"/>
                </a:rPr>
                <a:t>ERP</a:t>
              </a:r>
              <a:r>
                <a:rPr lang="zh-CN" altLang="en-US" sz="1600" dirty="0">
                  <a:solidFill>
                    <a:srgbClr val="000000"/>
                  </a:solidFill>
                  <a:latin typeface="微软雅黑 Light" panose="020B0502040204020203" pitchFamily="34" charset="-122"/>
                  <a:ea typeface="微软雅黑 Light" panose="020B0502040204020203" pitchFamily="34" charset="-122"/>
                </a:rPr>
                <a:t>来建设，因此需要考虑首先建立统一的供应商平台来推动计划和配送请求的发布和确认</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en-US" altLang="zh-CN" sz="1600" dirty="0">
                <a:solidFill>
                  <a:srgbClr val="000000"/>
                </a:solidFill>
                <a:latin typeface="微软雅黑 Light" panose="020B0502040204020203" pitchFamily="34" charset="-122"/>
                <a:ea typeface="微软雅黑 Light" panose="020B0502040204020203" pitchFamily="34" charset="-122"/>
              </a:endParaRPr>
            </a:p>
          </p:txBody>
        </p:sp>
      </p:grpSp>
      <p:grpSp>
        <p:nvGrpSpPr>
          <p:cNvPr id="308" name="Group 27"/>
          <p:cNvGrpSpPr/>
          <p:nvPr/>
        </p:nvGrpSpPr>
        <p:grpSpPr bwMode="auto">
          <a:xfrm>
            <a:off x="9569003" y="64269"/>
            <a:ext cx="1732055" cy="821435"/>
            <a:chOff x="864" y="1824"/>
            <a:chExt cx="3696" cy="1864"/>
          </a:xfrm>
        </p:grpSpPr>
        <p:sp>
          <p:nvSpPr>
            <p:cNvPr id="1050617"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618"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619"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62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621"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22"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物流配送平台支持多样化的零部件配送体系</a:t>
            </a:r>
            <a:endParaRPr lang="en-US" altLang="zh-CN" sz="2400" dirty="0">
              <a:solidFill>
                <a:schemeClr val="bg1"/>
              </a:solidFill>
            </a:endParaRPr>
          </a:p>
        </p:txBody>
      </p:sp>
      <p:grpSp>
        <p:nvGrpSpPr>
          <p:cNvPr id="310" name="Group 3"/>
          <p:cNvGrpSpPr/>
          <p:nvPr/>
        </p:nvGrpSpPr>
        <p:grpSpPr bwMode="auto">
          <a:xfrm>
            <a:off x="875969" y="1088265"/>
            <a:ext cx="10985473" cy="5592498"/>
            <a:chOff x="398" y="803"/>
            <a:chExt cx="5264" cy="3181"/>
          </a:xfrm>
        </p:grpSpPr>
        <p:pic>
          <p:nvPicPr>
            <p:cNvPr id="2097169" name="Picture 6"/>
            <p:cNvPicPr>
              <a:picLocks noChangeAspect="1" noChangeArrowheads="1"/>
            </p:cNvPicPr>
            <p:nvPr/>
          </p:nvPicPr>
          <p:blipFill>
            <a:blip r:embed="rId1"/>
            <a:srcRect/>
            <a:stretch>
              <a:fillRect/>
            </a:stretch>
          </p:blipFill>
          <p:spPr bwMode="auto">
            <a:xfrm>
              <a:off x="398" y="803"/>
              <a:ext cx="5264" cy="3181"/>
            </a:xfrm>
            <a:prstGeom prst="rect">
              <a:avLst/>
            </a:prstGeom>
            <a:noFill/>
            <a:ln>
              <a:noFill/>
            </a:ln>
          </p:spPr>
        </p:pic>
        <p:sp>
          <p:nvSpPr>
            <p:cNvPr id="1050623" name="Text Box 5"/>
            <p:cNvSpPr txBox="1">
              <a:spLocks noChangeArrowheads="1"/>
            </p:cNvSpPr>
            <p:nvPr/>
          </p:nvSpPr>
          <p:spPr bwMode="auto">
            <a:xfrm>
              <a:off x="3552" y="1712"/>
              <a:ext cx="288" cy="165"/>
            </a:xfrm>
            <a:prstGeom prst="rect">
              <a:avLst/>
            </a:prstGeom>
            <a:solidFill>
              <a:srgbClr val="FFFF00">
                <a:alpha val="95000"/>
              </a:srgbClr>
            </a:solidFill>
            <a:ln>
              <a:noFill/>
            </a:ln>
            <a:effectLst/>
          </p:spPr>
          <p:txBody>
            <a:bodyPr wrap="none" lIns="45720" rIns="45720">
              <a:spAutoFit/>
            </a:bodyPr>
            <a:lstStyle/>
            <a:p>
              <a:r>
                <a:rPr lang="zh-CN" altLang="en-US" sz="1000" b="1"/>
                <a:t>生产计划</a:t>
              </a:r>
              <a:endParaRPr lang="zh-CN" altLang="en-US" sz="1000" b="1"/>
            </a:p>
          </p:txBody>
        </p:sp>
      </p:grpSp>
      <p:grpSp>
        <p:nvGrpSpPr>
          <p:cNvPr id="311" name="Group 27"/>
          <p:cNvGrpSpPr/>
          <p:nvPr/>
        </p:nvGrpSpPr>
        <p:grpSpPr bwMode="auto">
          <a:xfrm>
            <a:off x="9569003" y="64269"/>
            <a:ext cx="1732055" cy="821435"/>
            <a:chOff x="864" y="1824"/>
            <a:chExt cx="3696" cy="1864"/>
          </a:xfrm>
        </p:grpSpPr>
        <p:sp>
          <p:nvSpPr>
            <p:cNvPr id="1050624"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625"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626"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627"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628"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29" name="流程图: 过程 127"/>
          <p:cNvSpPr/>
          <p:nvPr/>
        </p:nvSpPr>
        <p:spPr>
          <a:xfrm>
            <a:off x="173871" y="3795664"/>
            <a:ext cx="11855003" cy="2869150"/>
          </a:xfrm>
          <a:prstGeom prst="flowChartProcess">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0630" name="流程图: 过程 3"/>
          <p:cNvSpPr/>
          <p:nvPr/>
        </p:nvSpPr>
        <p:spPr>
          <a:xfrm>
            <a:off x="173871" y="1064626"/>
            <a:ext cx="11855003" cy="2689562"/>
          </a:xfrm>
          <a:prstGeom prst="flowChartProcess">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0631" name="标题 1"/>
          <p:cNvSpPr>
            <a:spLocks noGrp="1"/>
          </p:cNvSpPr>
          <p:nvPr>
            <p:ph type="title" idx="4294967295"/>
          </p:nvPr>
        </p:nvSpPr>
        <p:spPr>
          <a:xfrm>
            <a:off x="0" y="177531"/>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管理仓储区域内部的作业要求，支持发运的跟踪和费用的结算</a:t>
            </a:r>
            <a:endParaRPr lang="en-US" altLang="zh-CN" sz="2400" dirty="0">
              <a:solidFill>
                <a:schemeClr val="bg1"/>
              </a:solidFill>
            </a:endParaRPr>
          </a:p>
        </p:txBody>
      </p:sp>
      <p:grpSp>
        <p:nvGrpSpPr>
          <p:cNvPr id="313" name="Group 27"/>
          <p:cNvGrpSpPr/>
          <p:nvPr/>
        </p:nvGrpSpPr>
        <p:grpSpPr bwMode="auto">
          <a:xfrm>
            <a:off x="9569003" y="64269"/>
            <a:ext cx="1732055" cy="821435"/>
            <a:chOff x="864" y="1824"/>
            <a:chExt cx="3696" cy="1864"/>
          </a:xfrm>
        </p:grpSpPr>
        <p:sp>
          <p:nvSpPr>
            <p:cNvPr id="1050632"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633"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63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635"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636"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
        <p:nvSpPr>
          <p:cNvPr id="1050637" name="流程图: 过程 2"/>
          <p:cNvSpPr/>
          <p:nvPr/>
        </p:nvSpPr>
        <p:spPr>
          <a:xfrm>
            <a:off x="418570" y="1255688"/>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入库单</a:t>
            </a:r>
            <a:r>
              <a:rPr lang="en-US" altLang="zh-CN" dirty="0"/>
              <a:t>(ASN)</a:t>
            </a:r>
            <a:endParaRPr lang="zh-CN" altLang="en-US" dirty="0"/>
          </a:p>
        </p:txBody>
      </p:sp>
      <p:sp>
        <p:nvSpPr>
          <p:cNvPr id="1050638" name="流程图: 过程 21"/>
          <p:cNvSpPr/>
          <p:nvPr/>
        </p:nvSpPr>
        <p:spPr>
          <a:xfrm>
            <a:off x="2768965" y="1255688"/>
            <a:ext cx="4172754"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质检</a:t>
            </a:r>
            <a:r>
              <a:rPr lang="en-US" altLang="zh-CN" dirty="0"/>
              <a:t>/</a:t>
            </a:r>
            <a:r>
              <a:rPr lang="zh-CN" altLang="en-US" dirty="0"/>
              <a:t>点货</a:t>
            </a:r>
            <a:r>
              <a:rPr lang="en-US" altLang="zh-CN" dirty="0"/>
              <a:t>/</a:t>
            </a:r>
            <a:r>
              <a:rPr lang="zh-CN" altLang="en-US" dirty="0"/>
              <a:t>理货</a:t>
            </a:r>
            <a:r>
              <a:rPr lang="en-US" altLang="zh-CN" dirty="0"/>
              <a:t>/</a:t>
            </a:r>
            <a:r>
              <a:rPr lang="zh-CN" altLang="en-US" dirty="0"/>
              <a:t>分批次</a:t>
            </a:r>
            <a:r>
              <a:rPr lang="en-US" altLang="zh-CN" dirty="0"/>
              <a:t>/</a:t>
            </a:r>
            <a:r>
              <a:rPr lang="zh-CN" altLang="en-US" dirty="0"/>
              <a:t>分包装</a:t>
            </a:r>
            <a:r>
              <a:rPr lang="en-US" altLang="zh-CN" dirty="0"/>
              <a:t>/</a:t>
            </a:r>
            <a:r>
              <a:rPr lang="zh-CN" altLang="en-US" dirty="0"/>
              <a:t>贴条码</a:t>
            </a:r>
            <a:endParaRPr lang="zh-CN" altLang="en-US" dirty="0"/>
          </a:p>
        </p:txBody>
      </p:sp>
      <p:sp>
        <p:nvSpPr>
          <p:cNvPr id="1050639" name="流程图: 过程 22"/>
          <p:cNvSpPr/>
          <p:nvPr/>
        </p:nvSpPr>
        <p:spPr>
          <a:xfrm>
            <a:off x="7269058" y="1255688"/>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收货确认</a:t>
            </a:r>
            <a:endParaRPr lang="zh-CN" altLang="en-US" dirty="0"/>
          </a:p>
        </p:txBody>
      </p:sp>
      <p:sp>
        <p:nvSpPr>
          <p:cNvPr id="1050640" name="流程图: 过程 23"/>
          <p:cNvSpPr/>
          <p:nvPr/>
        </p:nvSpPr>
        <p:spPr>
          <a:xfrm>
            <a:off x="9703799" y="1255688"/>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上架</a:t>
            </a:r>
            <a:endParaRPr lang="zh-CN" altLang="en-US" dirty="0"/>
          </a:p>
        </p:txBody>
      </p:sp>
      <p:sp>
        <p:nvSpPr>
          <p:cNvPr id="1050641" name="流程图: 过程 24"/>
          <p:cNvSpPr/>
          <p:nvPr/>
        </p:nvSpPr>
        <p:spPr>
          <a:xfrm>
            <a:off x="9706942" y="2125012"/>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库存</a:t>
            </a:r>
            <a:endParaRPr lang="zh-CN" altLang="en-US" dirty="0"/>
          </a:p>
        </p:txBody>
      </p:sp>
      <p:sp>
        <p:nvSpPr>
          <p:cNvPr id="1050642" name="流程图: 过程 25"/>
          <p:cNvSpPr/>
          <p:nvPr/>
        </p:nvSpPr>
        <p:spPr>
          <a:xfrm>
            <a:off x="9703799" y="2994336"/>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出库确认</a:t>
            </a:r>
            <a:endParaRPr lang="zh-CN" altLang="en-US" dirty="0"/>
          </a:p>
        </p:txBody>
      </p:sp>
      <p:sp>
        <p:nvSpPr>
          <p:cNvPr id="1050643" name="流程图: 过程 28"/>
          <p:cNvSpPr/>
          <p:nvPr/>
        </p:nvSpPr>
        <p:spPr>
          <a:xfrm>
            <a:off x="6805419" y="1943239"/>
            <a:ext cx="1886755" cy="304121"/>
          </a:xfrm>
          <a:prstGeom prst="flowChartProcess">
            <a:avLst/>
          </a:prstGeom>
          <a:solidFill>
            <a:schemeClr val="accent5">
              <a:lumMod val="75000"/>
            </a:schemeClr>
          </a:solidFill>
          <a:ln>
            <a:solidFill>
              <a:schemeClr val="accent5">
                <a:lumMod val="75000"/>
              </a:schemeClr>
            </a:solidFill>
          </a:ln>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sz="1400" dirty="0">
                <a:solidFill>
                  <a:schemeClr val="bg1"/>
                </a:solidFill>
              </a:rPr>
              <a:t>盘点</a:t>
            </a:r>
            <a:endParaRPr lang="zh-CN" altLang="en-US" sz="1400" dirty="0">
              <a:solidFill>
                <a:schemeClr val="bg1"/>
              </a:solidFill>
            </a:endParaRPr>
          </a:p>
        </p:txBody>
      </p:sp>
      <p:sp>
        <p:nvSpPr>
          <p:cNvPr id="1050644" name="流程图: 过程 29"/>
          <p:cNvSpPr/>
          <p:nvPr/>
        </p:nvSpPr>
        <p:spPr>
          <a:xfrm>
            <a:off x="6805419" y="2357848"/>
            <a:ext cx="1886755" cy="304121"/>
          </a:xfrm>
          <a:prstGeom prst="flowChartProcess">
            <a:avLst/>
          </a:prstGeom>
          <a:solidFill>
            <a:schemeClr val="accent5">
              <a:lumMod val="75000"/>
            </a:schemeClr>
          </a:solidFill>
          <a:ln>
            <a:solidFill>
              <a:schemeClr val="accent5">
                <a:lumMod val="75000"/>
              </a:schemeClr>
            </a:solidFill>
          </a:ln>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sz="1400" dirty="0">
                <a:solidFill>
                  <a:schemeClr val="bg1"/>
                </a:solidFill>
              </a:rPr>
              <a:t>库存转移</a:t>
            </a:r>
            <a:endParaRPr lang="zh-CN" altLang="en-US" sz="1400" dirty="0">
              <a:solidFill>
                <a:schemeClr val="bg1"/>
              </a:solidFill>
            </a:endParaRPr>
          </a:p>
        </p:txBody>
      </p:sp>
      <p:sp>
        <p:nvSpPr>
          <p:cNvPr id="1050645" name="流程图: 过程 30"/>
          <p:cNvSpPr/>
          <p:nvPr/>
        </p:nvSpPr>
        <p:spPr>
          <a:xfrm>
            <a:off x="4796315" y="1943239"/>
            <a:ext cx="1886755" cy="304121"/>
          </a:xfrm>
          <a:prstGeom prst="flowChartProcess">
            <a:avLst/>
          </a:prstGeom>
          <a:solidFill>
            <a:schemeClr val="accent5">
              <a:lumMod val="75000"/>
            </a:schemeClr>
          </a:solidFill>
          <a:ln>
            <a:solidFill>
              <a:schemeClr val="accent5">
                <a:lumMod val="75000"/>
              </a:schemeClr>
            </a:solidFill>
          </a:ln>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sz="1400" dirty="0">
                <a:solidFill>
                  <a:schemeClr val="bg1"/>
                </a:solidFill>
              </a:rPr>
              <a:t>库存冻结</a:t>
            </a:r>
            <a:endParaRPr lang="zh-CN" altLang="en-US" sz="1400" dirty="0">
              <a:solidFill>
                <a:schemeClr val="bg1"/>
              </a:solidFill>
            </a:endParaRPr>
          </a:p>
        </p:txBody>
      </p:sp>
      <p:sp>
        <p:nvSpPr>
          <p:cNvPr id="1050646" name="流程图: 过程 31"/>
          <p:cNvSpPr/>
          <p:nvPr/>
        </p:nvSpPr>
        <p:spPr>
          <a:xfrm>
            <a:off x="4796315" y="2357848"/>
            <a:ext cx="1886755" cy="304121"/>
          </a:xfrm>
          <a:prstGeom prst="flowChartProcess">
            <a:avLst/>
          </a:prstGeom>
          <a:solidFill>
            <a:schemeClr val="accent5">
              <a:lumMod val="75000"/>
            </a:schemeClr>
          </a:solidFill>
          <a:ln>
            <a:solidFill>
              <a:schemeClr val="accent5">
                <a:lumMod val="75000"/>
              </a:schemeClr>
            </a:solidFill>
          </a:ln>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sz="1400" dirty="0">
                <a:solidFill>
                  <a:schemeClr val="bg1"/>
                </a:solidFill>
              </a:rPr>
              <a:t>加工组配</a:t>
            </a:r>
            <a:endParaRPr lang="zh-CN" altLang="en-US" sz="1400" dirty="0">
              <a:solidFill>
                <a:schemeClr val="bg1"/>
              </a:solidFill>
            </a:endParaRPr>
          </a:p>
        </p:txBody>
      </p:sp>
      <p:sp>
        <p:nvSpPr>
          <p:cNvPr id="1050647" name="流程图: 过程 32"/>
          <p:cNvSpPr/>
          <p:nvPr/>
        </p:nvSpPr>
        <p:spPr>
          <a:xfrm>
            <a:off x="2787211" y="2357847"/>
            <a:ext cx="1886755" cy="304121"/>
          </a:xfrm>
          <a:prstGeom prst="flowChartProcess">
            <a:avLst/>
          </a:prstGeom>
          <a:solidFill>
            <a:schemeClr val="accent5">
              <a:lumMod val="75000"/>
            </a:schemeClr>
          </a:solidFill>
          <a:ln>
            <a:solidFill>
              <a:schemeClr val="accent5">
                <a:lumMod val="75000"/>
              </a:schemeClr>
            </a:solidFill>
          </a:ln>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sz="1400" dirty="0">
                <a:solidFill>
                  <a:schemeClr val="bg1"/>
                </a:solidFill>
              </a:rPr>
              <a:t>移库</a:t>
            </a:r>
            <a:endParaRPr lang="zh-CN" altLang="en-US" sz="1400" dirty="0">
              <a:solidFill>
                <a:schemeClr val="bg1"/>
              </a:solidFill>
            </a:endParaRPr>
          </a:p>
        </p:txBody>
      </p:sp>
      <p:sp>
        <p:nvSpPr>
          <p:cNvPr id="1050648" name="流程图: 过程 33"/>
          <p:cNvSpPr/>
          <p:nvPr/>
        </p:nvSpPr>
        <p:spPr>
          <a:xfrm>
            <a:off x="778107" y="2357846"/>
            <a:ext cx="1886755" cy="304121"/>
          </a:xfrm>
          <a:prstGeom prst="flowChartProcess">
            <a:avLst/>
          </a:prstGeom>
          <a:solidFill>
            <a:schemeClr val="accent5">
              <a:lumMod val="75000"/>
            </a:schemeClr>
          </a:solidFill>
          <a:ln>
            <a:solidFill>
              <a:schemeClr val="accent5">
                <a:lumMod val="75000"/>
              </a:schemeClr>
            </a:solidFill>
          </a:ln>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sz="1400" dirty="0">
                <a:solidFill>
                  <a:schemeClr val="bg1"/>
                </a:solidFill>
              </a:rPr>
              <a:t>库存调整</a:t>
            </a:r>
            <a:endParaRPr lang="zh-CN" altLang="en-US" sz="1400" dirty="0">
              <a:solidFill>
                <a:schemeClr val="bg1"/>
              </a:solidFill>
            </a:endParaRPr>
          </a:p>
        </p:txBody>
      </p:sp>
      <p:sp>
        <p:nvSpPr>
          <p:cNvPr id="1050649" name="流程图: 过程 34"/>
          <p:cNvSpPr/>
          <p:nvPr/>
        </p:nvSpPr>
        <p:spPr>
          <a:xfrm>
            <a:off x="7269058" y="2991116"/>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打包</a:t>
            </a:r>
            <a:r>
              <a:rPr lang="en-US" altLang="zh-CN" dirty="0"/>
              <a:t>/</a:t>
            </a:r>
            <a:r>
              <a:rPr lang="zh-CN" altLang="en-US" dirty="0"/>
              <a:t>装车</a:t>
            </a:r>
            <a:endParaRPr lang="zh-CN" altLang="en-US" dirty="0"/>
          </a:p>
        </p:txBody>
      </p:sp>
      <p:sp>
        <p:nvSpPr>
          <p:cNvPr id="1050650" name="流程图: 过程 35"/>
          <p:cNvSpPr/>
          <p:nvPr/>
        </p:nvSpPr>
        <p:spPr>
          <a:xfrm>
            <a:off x="4982424" y="2991116"/>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复核</a:t>
            </a:r>
            <a:endParaRPr lang="zh-CN" altLang="en-US" dirty="0"/>
          </a:p>
        </p:txBody>
      </p:sp>
      <p:sp>
        <p:nvSpPr>
          <p:cNvPr id="1050651" name="流程图: 过程 36"/>
          <p:cNvSpPr/>
          <p:nvPr/>
        </p:nvSpPr>
        <p:spPr>
          <a:xfrm>
            <a:off x="2657148" y="2991116"/>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拣货</a:t>
            </a:r>
            <a:endParaRPr lang="zh-CN" altLang="en-US" dirty="0"/>
          </a:p>
        </p:txBody>
      </p:sp>
      <p:sp>
        <p:nvSpPr>
          <p:cNvPr id="1050652" name="流程图: 过程 37"/>
          <p:cNvSpPr/>
          <p:nvPr/>
        </p:nvSpPr>
        <p:spPr>
          <a:xfrm>
            <a:off x="418570" y="2991115"/>
            <a:ext cx="1886755" cy="666481"/>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出货通知</a:t>
            </a:r>
            <a:endParaRPr lang="en-US" altLang="zh-CN" dirty="0"/>
          </a:p>
          <a:p>
            <a:pPr algn="ctr"/>
            <a:r>
              <a:rPr lang="zh-CN" altLang="en-US" dirty="0"/>
              <a:t>发运订单</a:t>
            </a:r>
            <a:endParaRPr lang="zh-CN" altLang="en-US" dirty="0"/>
          </a:p>
        </p:txBody>
      </p:sp>
      <p:sp>
        <p:nvSpPr>
          <p:cNvPr id="1050653" name="流程图: 过程 38"/>
          <p:cNvSpPr/>
          <p:nvPr/>
        </p:nvSpPr>
        <p:spPr>
          <a:xfrm>
            <a:off x="418570" y="4159498"/>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订单受理</a:t>
            </a:r>
            <a:endParaRPr lang="zh-CN" altLang="en-US" dirty="0"/>
          </a:p>
        </p:txBody>
      </p:sp>
      <p:sp>
        <p:nvSpPr>
          <p:cNvPr id="1050654" name="流程图: 过程 39"/>
          <p:cNvSpPr/>
          <p:nvPr/>
        </p:nvSpPr>
        <p:spPr>
          <a:xfrm>
            <a:off x="2657147" y="4153434"/>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订单审核</a:t>
            </a:r>
            <a:endParaRPr lang="zh-CN" altLang="en-US" dirty="0"/>
          </a:p>
        </p:txBody>
      </p:sp>
      <p:sp>
        <p:nvSpPr>
          <p:cNvPr id="1050655" name="流程图: 过程 40"/>
          <p:cNvSpPr/>
          <p:nvPr/>
        </p:nvSpPr>
        <p:spPr>
          <a:xfrm>
            <a:off x="4543902" y="5064614"/>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预调度</a:t>
            </a:r>
            <a:endParaRPr lang="zh-CN" altLang="en-US" dirty="0"/>
          </a:p>
        </p:txBody>
      </p:sp>
      <p:sp>
        <p:nvSpPr>
          <p:cNvPr id="1050656" name="流程图: 过程 41"/>
          <p:cNvSpPr/>
          <p:nvPr/>
        </p:nvSpPr>
        <p:spPr>
          <a:xfrm>
            <a:off x="6179519" y="4153434"/>
            <a:ext cx="188675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运输调度</a:t>
            </a:r>
            <a:endParaRPr lang="zh-CN" altLang="en-US" dirty="0"/>
          </a:p>
        </p:txBody>
      </p:sp>
      <p:sp>
        <p:nvSpPr>
          <p:cNvPr id="1050657" name="椭圆 4"/>
          <p:cNvSpPr/>
          <p:nvPr/>
        </p:nvSpPr>
        <p:spPr>
          <a:xfrm>
            <a:off x="8881482" y="3892635"/>
            <a:ext cx="946158" cy="959478"/>
          </a:xfrm>
          <a:prstGeom prst="ellipse">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dirty="0">
                <a:solidFill>
                  <a:schemeClr val="dk1"/>
                </a:solidFill>
              </a:rPr>
              <a:t>备件仓库</a:t>
            </a:r>
            <a:endParaRPr lang="zh-CN" altLang="en-US" dirty="0">
              <a:solidFill>
                <a:schemeClr val="dk1"/>
              </a:solidFill>
            </a:endParaRPr>
          </a:p>
        </p:txBody>
      </p:sp>
      <p:sp>
        <p:nvSpPr>
          <p:cNvPr id="1050658" name="流程图: 过程 42"/>
          <p:cNvSpPr/>
          <p:nvPr/>
        </p:nvSpPr>
        <p:spPr>
          <a:xfrm>
            <a:off x="10476969" y="4159873"/>
            <a:ext cx="146362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装车作业</a:t>
            </a:r>
            <a:endParaRPr lang="zh-CN" altLang="en-US" dirty="0"/>
          </a:p>
        </p:txBody>
      </p:sp>
      <p:sp>
        <p:nvSpPr>
          <p:cNvPr id="1050659" name="流程图: 过程 43"/>
          <p:cNvSpPr/>
          <p:nvPr/>
        </p:nvSpPr>
        <p:spPr>
          <a:xfrm>
            <a:off x="10476968" y="5064614"/>
            <a:ext cx="146362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发货</a:t>
            </a:r>
            <a:endParaRPr lang="zh-CN" altLang="en-US" dirty="0"/>
          </a:p>
        </p:txBody>
      </p:sp>
      <p:sp>
        <p:nvSpPr>
          <p:cNvPr id="1050660" name="流程图: 过程 44"/>
          <p:cNvSpPr/>
          <p:nvPr/>
        </p:nvSpPr>
        <p:spPr>
          <a:xfrm>
            <a:off x="8622748" y="6055177"/>
            <a:ext cx="1463625"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在途跟踪</a:t>
            </a:r>
            <a:endParaRPr lang="zh-CN" altLang="en-US" dirty="0"/>
          </a:p>
        </p:txBody>
      </p:sp>
      <p:sp>
        <p:nvSpPr>
          <p:cNvPr id="1050661" name="流程图: 过程 45"/>
          <p:cNvSpPr/>
          <p:nvPr/>
        </p:nvSpPr>
        <p:spPr>
          <a:xfrm>
            <a:off x="4796315" y="6055177"/>
            <a:ext cx="2472743"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到达签收，回执确认</a:t>
            </a:r>
            <a:endParaRPr lang="zh-CN" altLang="en-US" dirty="0"/>
          </a:p>
        </p:txBody>
      </p:sp>
      <p:sp>
        <p:nvSpPr>
          <p:cNvPr id="1050662" name="流程图: 过程 46"/>
          <p:cNvSpPr/>
          <p:nvPr/>
        </p:nvSpPr>
        <p:spPr>
          <a:xfrm>
            <a:off x="1257845" y="6055177"/>
            <a:ext cx="2472743"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费用结算</a:t>
            </a:r>
            <a:endParaRPr lang="zh-CN" altLang="en-US" dirty="0"/>
          </a:p>
        </p:txBody>
      </p:sp>
      <p:sp>
        <p:nvSpPr>
          <p:cNvPr id="1050663" name="流程图: 过程 47"/>
          <p:cNvSpPr/>
          <p:nvPr/>
        </p:nvSpPr>
        <p:spPr>
          <a:xfrm>
            <a:off x="418571" y="5122701"/>
            <a:ext cx="1622738" cy="425002"/>
          </a:xfrm>
          <a:prstGeom prst="flowChartProcess">
            <a:avLst/>
          </a:prstGeom>
          <a:effectLst>
            <a:outerShdw blurRad="50800" dist="38100" dir="2700000" algn="tl" rotWithShape="0">
              <a:prstClr val="black">
                <a:alpha val="40000"/>
              </a:prstClr>
            </a:outerShdw>
          </a:effectLst>
        </p:spPr>
        <p:style>
          <a:lnRef idx="2">
            <a:schemeClr val="accent6"/>
          </a:lnRef>
          <a:fillRef idx="1">
            <a:schemeClr val="lt1"/>
          </a:fillRef>
          <a:effectRef idx="0">
            <a:schemeClr val="accent6"/>
          </a:effectRef>
          <a:fontRef idx="minor">
            <a:schemeClr val="dk1"/>
          </a:fontRef>
        </p:style>
        <p:txBody>
          <a:bodyPr rtlCol="0" anchor="ctr"/>
          <a:lstStyle/>
          <a:p>
            <a:pPr algn="ctr"/>
            <a:r>
              <a:rPr lang="zh-CN" altLang="en-US" dirty="0"/>
              <a:t>承运商</a:t>
            </a:r>
            <a:endParaRPr lang="zh-CN" altLang="en-US" dirty="0"/>
          </a:p>
        </p:txBody>
      </p:sp>
      <p:cxnSp>
        <p:nvCxnSpPr>
          <p:cNvPr id="3145827" name="直接箭头连接符 6"/>
          <p:cNvCxnSpPr>
            <a:stCxn id="1050652" idx="2"/>
            <a:endCxn id="1050653" idx="0"/>
          </p:cNvCxnSpPr>
          <p:nvPr/>
        </p:nvCxnSpPr>
        <p:spPr>
          <a:xfrm>
            <a:off x="1361948" y="3657596"/>
            <a:ext cx="0" cy="501902"/>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sp>
        <p:nvSpPr>
          <p:cNvPr id="1050664" name="文本框 7"/>
          <p:cNvSpPr txBox="1"/>
          <p:nvPr/>
        </p:nvSpPr>
        <p:spPr>
          <a:xfrm>
            <a:off x="253950" y="3748410"/>
            <a:ext cx="1471823" cy="487680"/>
          </a:xfrm>
          <a:prstGeom prst="rect">
            <a:avLst/>
          </a:prstGeom>
          <a:noFill/>
        </p:spPr>
        <p:txBody>
          <a:bodyPr wrap="square" rtlCol="0">
            <a:spAutoFit/>
          </a:bodyPr>
          <a:lstStyle/>
          <a:p>
            <a:r>
              <a:rPr lang="zh-CN" altLang="en-US" sz="1050" dirty="0"/>
              <a:t>运输订单</a:t>
            </a:r>
            <a:endParaRPr lang="en-US" altLang="zh-CN" sz="1050" dirty="0"/>
          </a:p>
          <a:p>
            <a:r>
              <a:rPr lang="en-US" altLang="zh-CN" sz="1050" dirty="0" err="1"/>
              <a:t>E_mail</a:t>
            </a:r>
            <a:r>
              <a:rPr lang="zh-CN" altLang="en-US" sz="1050" dirty="0"/>
              <a:t>、电话、传真</a:t>
            </a:r>
            <a:endParaRPr lang="en-US" altLang="zh-CN" sz="1050" dirty="0"/>
          </a:p>
        </p:txBody>
      </p:sp>
      <p:sp>
        <p:nvSpPr>
          <p:cNvPr id="1050665" name="文本框 48"/>
          <p:cNvSpPr txBox="1"/>
          <p:nvPr/>
        </p:nvSpPr>
        <p:spPr>
          <a:xfrm rot="2738172">
            <a:off x="4370573" y="4733739"/>
            <a:ext cx="943378" cy="304800"/>
          </a:xfrm>
          <a:prstGeom prst="rect">
            <a:avLst/>
          </a:prstGeom>
          <a:noFill/>
        </p:spPr>
        <p:txBody>
          <a:bodyPr wrap="square" rtlCol="0">
            <a:spAutoFit/>
          </a:bodyPr>
          <a:lstStyle/>
          <a:p>
            <a:r>
              <a:rPr lang="zh-CN" altLang="en-US" sz="1100" dirty="0"/>
              <a:t>订单拆分</a:t>
            </a:r>
            <a:endParaRPr lang="en-US" altLang="zh-CN" sz="1100" dirty="0"/>
          </a:p>
        </p:txBody>
      </p:sp>
      <p:cxnSp>
        <p:nvCxnSpPr>
          <p:cNvPr id="3145828" name="直接箭头连接符 49"/>
          <p:cNvCxnSpPr>
            <a:stCxn id="1050653" idx="3"/>
            <a:endCxn id="1050654" idx="1"/>
          </p:cNvCxnSpPr>
          <p:nvPr/>
        </p:nvCxnSpPr>
        <p:spPr>
          <a:xfrm flipV="1">
            <a:off x="2305325" y="4365935"/>
            <a:ext cx="351822" cy="6064"/>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29" name="直接箭头连接符 53"/>
          <p:cNvCxnSpPr>
            <a:stCxn id="1050654" idx="3"/>
          </p:cNvCxnSpPr>
          <p:nvPr/>
        </p:nvCxnSpPr>
        <p:spPr>
          <a:xfrm>
            <a:off x="4543902" y="4365935"/>
            <a:ext cx="692239" cy="698679"/>
          </a:xfrm>
          <a:prstGeom prst="straightConnector1">
            <a:avLst/>
          </a:prstGeom>
          <a:ln w="38100">
            <a:solidFill>
              <a:srgbClr val="C00000"/>
            </a:solidFill>
            <a:prstDash val="dash"/>
            <a:tailEnd type="triangle"/>
          </a:ln>
        </p:spPr>
        <p:style>
          <a:lnRef idx="3">
            <a:schemeClr val="dk1"/>
          </a:lnRef>
          <a:fillRef idx="0">
            <a:schemeClr val="dk1"/>
          </a:fillRef>
          <a:effectRef idx="2">
            <a:schemeClr val="dk1"/>
          </a:effectRef>
          <a:fontRef idx="minor">
            <a:schemeClr val="tx1"/>
          </a:fontRef>
        </p:style>
      </p:cxnSp>
      <p:cxnSp>
        <p:nvCxnSpPr>
          <p:cNvPr id="3145830" name="直接箭头连接符 56"/>
          <p:cNvCxnSpPr>
            <a:endCxn id="1050656" idx="2"/>
          </p:cNvCxnSpPr>
          <p:nvPr/>
        </p:nvCxnSpPr>
        <p:spPr>
          <a:xfrm flipV="1">
            <a:off x="5937513" y="4578436"/>
            <a:ext cx="1185384" cy="486178"/>
          </a:xfrm>
          <a:prstGeom prst="straightConnector1">
            <a:avLst/>
          </a:prstGeom>
          <a:ln w="38100">
            <a:solidFill>
              <a:srgbClr val="C00000"/>
            </a:solidFill>
            <a:prstDash val="dash"/>
            <a:tailEnd type="triangle"/>
          </a:ln>
        </p:spPr>
        <p:style>
          <a:lnRef idx="3">
            <a:schemeClr val="dk1"/>
          </a:lnRef>
          <a:fillRef idx="0">
            <a:schemeClr val="dk1"/>
          </a:fillRef>
          <a:effectRef idx="2">
            <a:schemeClr val="dk1"/>
          </a:effectRef>
          <a:fontRef idx="minor">
            <a:schemeClr val="tx1"/>
          </a:fontRef>
        </p:style>
      </p:cxnSp>
      <p:cxnSp>
        <p:nvCxnSpPr>
          <p:cNvPr id="3145831" name="直接箭头连接符 59"/>
          <p:cNvCxnSpPr>
            <a:stCxn id="1050654" idx="3"/>
            <a:endCxn id="1050656" idx="1"/>
          </p:cNvCxnSpPr>
          <p:nvPr/>
        </p:nvCxnSpPr>
        <p:spPr>
          <a:xfrm>
            <a:off x="4543902" y="4365935"/>
            <a:ext cx="1635617" cy="0"/>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32" name="直接箭头连接符 64"/>
          <p:cNvCxnSpPr>
            <a:stCxn id="1050656" idx="3"/>
            <a:endCxn id="1050657" idx="2"/>
          </p:cNvCxnSpPr>
          <p:nvPr/>
        </p:nvCxnSpPr>
        <p:spPr>
          <a:xfrm>
            <a:off x="8066274" y="4365935"/>
            <a:ext cx="815208" cy="6439"/>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sp>
        <p:nvSpPr>
          <p:cNvPr id="1050666" name="文本框 67"/>
          <p:cNvSpPr txBox="1"/>
          <p:nvPr/>
        </p:nvSpPr>
        <p:spPr>
          <a:xfrm rot="20270788">
            <a:off x="6376772" y="4716436"/>
            <a:ext cx="943378" cy="289560"/>
          </a:xfrm>
          <a:prstGeom prst="rect">
            <a:avLst/>
          </a:prstGeom>
          <a:noFill/>
        </p:spPr>
        <p:txBody>
          <a:bodyPr wrap="square" rtlCol="0">
            <a:spAutoFit/>
          </a:bodyPr>
          <a:lstStyle/>
          <a:p>
            <a:r>
              <a:rPr lang="zh-CN" altLang="en-US" sz="1050" dirty="0"/>
              <a:t>行程规划</a:t>
            </a:r>
            <a:endParaRPr lang="en-US" altLang="zh-CN" sz="1050" dirty="0"/>
          </a:p>
        </p:txBody>
      </p:sp>
      <p:sp>
        <p:nvSpPr>
          <p:cNvPr id="1050667" name="文本框 68"/>
          <p:cNvSpPr txBox="1"/>
          <p:nvPr/>
        </p:nvSpPr>
        <p:spPr>
          <a:xfrm>
            <a:off x="8101898" y="4061594"/>
            <a:ext cx="1471823" cy="289560"/>
          </a:xfrm>
          <a:prstGeom prst="rect">
            <a:avLst/>
          </a:prstGeom>
          <a:noFill/>
        </p:spPr>
        <p:txBody>
          <a:bodyPr wrap="square" rtlCol="0">
            <a:spAutoFit/>
          </a:bodyPr>
          <a:lstStyle/>
          <a:p>
            <a:r>
              <a:rPr lang="zh-CN" altLang="en-US" sz="1050" dirty="0"/>
              <a:t>运输计划</a:t>
            </a:r>
            <a:endParaRPr lang="en-US" altLang="zh-CN" sz="1050" dirty="0"/>
          </a:p>
        </p:txBody>
      </p:sp>
      <p:sp>
        <p:nvSpPr>
          <p:cNvPr id="1050668" name="文本框 69"/>
          <p:cNvSpPr txBox="1"/>
          <p:nvPr/>
        </p:nvSpPr>
        <p:spPr>
          <a:xfrm>
            <a:off x="8101898" y="4453957"/>
            <a:ext cx="1471823" cy="289559"/>
          </a:xfrm>
          <a:prstGeom prst="rect">
            <a:avLst/>
          </a:prstGeom>
          <a:noFill/>
        </p:spPr>
        <p:txBody>
          <a:bodyPr wrap="square" rtlCol="0">
            <a:spAutoFit/>
          </a:bodyPr>
          <a:lstStyle/>
          <a:p>
            <a:r>
              <a:rPr lang="zh-CN" altLang="en-US" sz="1050" dirty="0"/>
              <a:t>指定承运商</a:t>
            </a:r>
            <a:endParaRPr lang="en-US" altLang="zh-CN" sz="1050" dirty="0"/>
          </a:p>
        </p:txBody>
      </p:sp>
      <p:cxnSp>
        <p:nvCxnSpPr>
          <p:cNvPr id="3145833" name="直接箭头连接符 70"/>
          <p:cNvCxnSpPr>
            <a:stCxn id="1050657" idx="6"/>
            <a:endCxn id="1050658" idx="1"/>
          </p:cNvCxnSpPr>
          <p:nvPr/>
        </p:nvCxnSpPr>
        <p:spPr>
          <a:xfrm>
            <a:off x="9827640" y="4372374"/>
            <a:ext cx="649329" cy="0"/>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34" name="直接箭头连接符 75"/>
          <p:cNvCxnSpPr>
            <a:stCxn id="1050658" idx="2"/>
            <a:endCxn id="1050659" idx="0"/>
          </p:cNvCxnSpPr>
          <p:nvPr/>
        </p:nvCxnSpPr>
        <p:spPr>
          <a:xfrm flipH="1">
            <a:off x="11208781" y="4584875"/>
            <a:ext cx="1" cy="479739"/>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35" name="直接箭头连接符 78"/>
          <p:cNvCxnSpPr>
            <a:stCxn id="1050659" idx="2"/>
            <a:endCxn id="1050660" idx="3"/>
          </p:cNvCxnSpPr>
          <p:nvPr/>
        </p:nvCxnSpPr>
        <p:spPr>
          <a:xfrm flipH="1">
            <a:off x="10086373" y="5489616"/>
            <a:ext cx="1122408" cy="778062"/>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36" name="直接箭头连接符 81"/>
          <p:cNvCxnSpPr>
            <a:stCxn id="1050660" idx="1"/>
            <a:endCxn id="1050661" idx="3"/>
          </p:cNvCxnSpPr>
          <p:nvPr/>
        </p:nvCxnSpPr>
        <p:spPr>
          <a:xfrm flipH="1">
            <a:off x="7269058" y="6267678"/>
            <a:ext cx="1353690" cy="0"/>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37" name="直接箭头连接符 84"/>
          <p:cNvCxnSpPr>
            <a:stCxn id="1050661" idx="1"/>
            <a:endCxn id="1050662" idx="3"/>
          </p:cNvCxnSpPr>
          <p:nvPr/>
        </p:nvCxnSpPr>
        <p:spPr>
          <a:xfrm flipH="1">
            <a:off x="3730588" y="6267678"/>
            <a:ext cx="1065727" cy="0"/>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sp>
        <p:nvSpPr>
          <p:cNvPr id="1050669" name="文本框 87"/>
          <p:cNvSpPr txBox="1"/>
          <p:nvPr/>
        </p:nvSpPr>
        <p:spPr>
          <a:xfrm>
            <a:off x="3856107" y="5959407"/>
            <a:ext cx="1471823" cy="289560"/>
          </a:xfrm>
          <a:prstGeom prst="rect">
            <a:avLst/>
          </a:prstGeom>
          <a:noFill/>
        </p:spPr>
        <p:txBody>
          <a:bodyPr wrap="square" rtlCol="0">
            <a:spAutoFit/>
          </a:bodyPr>
          <a:lstStyle/>
          <a:p>
            <a:r>
              <a:rPr lang="zh-CN" altLang="en-US" sz="1050" dirty="0"/>
              <a:t>费率计算</a:t>
            </a:r>
            <a:endParaRPr lang="en-US" altLang="zh-CN" sz="1050" dirty="0"/>
          </a:p>
        </p:txBody>
      </p:sp>
      <p:sp>
        <p:nvSpPr>
          <p:cNvPr id="1050670" name="文本框 88"/>
          <p:cNvSpPr txBox="1"/>
          <p:nvPr/>
        </p:nvSpPr>
        <p:spPr>
          <a:xfrm>
            <a:off x="3856107" y="6309155"/>
            <a:ext cx="1471823" cy="289560"/>
          </a:xfrm>
          <a:prstGeom prst="rect">
            <a:avLst/>
          </a:prstGeom>
          <a:noFill/>
        </p:spPr>
        <p:txBody>
          <a:bodyPr wrap="square" rtlCol="0">
            <a:spAutoFit/>
          </a:bodyPr>
          <a:lstStyle/>
          <a:p>
            <a:r>
              <a:rPr lang="zh-CN" altLang="en-US" sz="1050" dirty="0"/>
              <a:t>费用审核 </a:t>
            </a:r>
            <a:endParaRPr lang="en-US" altLang="zh-CN" sz="1050" dirty="0"/>
          </a:p>
        </p:txBody>
      </p:sp>
      <p:cxnSp>
        <p:nvCxnSpPr>
          <p:cNvPr id="3145838" name="直接箭头连接符 89"/>
          <p:cNvCxnSpPr>
            <a:stCxn id="1050662" idx="0"/>
            <a:endCxn id="1050663" idx="2"/>
          </p:cNvCxnSpPr>
          <p:nvPr/>
        </p:nvCxnSpPr>
        <p:spPr>
          <a:xfrm flipH="1" flipV="1">
            <a:off x="1229940" y="5547703"/>
            <a:ext cx="1264277" cy="507474"/>
          </a:xfrm>
          <a:prstGeom prst="straightConnector1">
            <a:avLst/>
          </a:prstGeom>
          <a:ln w="38100">
            <a:solidFill>
              <a:srgbClr val="C00000"/>
            </a:solidFill>
            <a:prstDash val="dash"/>
            <a:tailEnd type="triangle"/>
          </a:ln>
        </p:spPr>
        <p:style>
          <a:lnRef idx="3">
            <a:schemeClr val="dk1"/>
          </a:lnRef>
          <a:fillRef idx="0">
            <a:schemeClr val="dk1"/>
          </a:fillRef>
          <a:effectRef idx="2">
            <a:schemeClr val="dk1"/>
          </a:effectRef>
          <a:fontRef idx="minor">
            <a:schemeClr val="tx1"/>
          </a:fontRef>
        </p:style>
      </p:cxnSp>
      <p:sp>
        <p:nvSpPr>
          <p:cNvPr id="1050671" name="文本框 92"/>
          <p:cNvSpPr txBox="1"/>
          <p:nvPr/>
        </p:nvSpPr>
        <p:spPr>
          <a:xfrm rot="1105127">
            <a:off x="1252217" y="5825116"/>
            <a:ext cx="1471823" cy="289560"/>
          </a:xfrm>
          <a:prstGeom prst="rect">
            <a:avLst/>
          </a:prstGeom>
          <a:noFill/>
        </p:spPr>
        <p:txBody>
          <a:bodyPr wrap="square" rtlCol="0">
            <a:spAutoFit/>
          </a:bodyPr>
          <a:lstStyle/>
          <a:p>
            <a:r>
              <a:rPr lang="zh-CN" altLang="en-US" sz="1050" dirty="0"/>
              <a:t>应付结算</a:t>
            </a:r>
            <a:endParaRPr lang="en-US" altLang="zh-CN" sz="1050" dirty="0"/>
          </a:p>
        </p:txBody>
      </p:sp>
      <p:cxnSp>
        <p:nvCxnSpPr>
          <p:cNvPr id="3145839" name="直接箭头连接符 93"/>
          <p:cNvCxnSpPr>
            <a:stCxn id="1050637" idx="3"/>
            <a:endCxn id="1050638" idx="1"/>
          </p:cNvCxnSpPr>
          <p:nvPr/>
        </p:nvCxnSpPr>
        <p:spPr>
          <a:xfrm>
            <a:off x="2305325" y="1468189"/>
            <a:ext cx="463640" cy="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cxnSp>
        <p:nvCxnSpPr>
          <p:cNvPr id="3145840" name="直接箭头连接符 97"/>
          <p:cNvCxnSpPr>
            <a:stCxn id="1050638" idx="3"/>
            <a:endCxn id="1050639" idx="1"/>
          </p:cNvCxnSpPr>
          <p:nvPr/>
        </p:nvCxnSpPr>
        <p:spPr>
          <a:xfrm>
            <a:off x="6941719" y="1468189"/>
            <a:ext cx="327339" cy="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cxnSp>
        <p:nvCxnSpPr>
          <p:cNvPr id="3145841" name="直接箭头连接符 100"/>
          <p:cNvCxnSpPr>
            <a:stCxn id="1050639" idx="3"/>
            <a:endCxn id="1050640" idx="1"/>
          </p:cNvCxnSpPr>
          <p:nvPr/>
        </p:nvCxnSpPr>
        <p:spPr>
          <a:xfrm>
            <a:off x="9155813" y="1468189"/>
            <a:ext cx="547986" cy="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cxnSp>
        <p:nvCxnSpPr>
          <p:cNvPr id="3145842" name="直接箭头连接符 103"/>
          <p:cNvCxnSpPr>
            <a:stCxn id="1050640" idx="2"/>
            <a:endCxn id="1050641" idx="0"/>
          </p:cNvCxnSpPr>
          <p:nvPr/>
        </p:nvCxnSpPr>
        <p:spPr>
          <a:xfrm>
            <a:off x="10647177" y="1680690"/>
            <a:ext cx="3143" cy="444322"/>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43" name="直接箭头连接符 106"/>
          <p:cNvCxnSpPr>
            <a:stCxn id="1050642" idx="0"/>
            <a:endCxn id="1050641" idx="2"/>
          </p:cNvCxnSpPr>
          <p:nvPr/>
        </p:nvCxnSpPr>
        <p:spPr>
          <a:xfrm flipV="1">
            <a:off x="10647177" y="2550014"/>
            <a:ext cx="3143" cy="444322"/>
          </a:xfrm>
          <a:prstGeom prst="straightConnector1">
            <a:avLst/>
          </a:prstGeom>
          <a:ln w="38100">
            <a:solidFill>
              <a:srgbClr val="C00000"/>
            </a:solidFill>
            <a:tailEnd type="triangle"/>
          </a:ln>
        </p:spPr>
        <p:style>
          <a:lnRef idx="3">
            <a:schemeClr val="dk1"/>
          </a:lnRef>
          <a:fillRef idx="0">
            <a:schemeClr val="dk1"/>
          </a:fillRef>
          <a:effectRef idx="2">
            <a:schemeClr val="dk1"/>
          </a:effectRef>
          <a:fontRef idx="minor">
            <a:schemeClr val="tx1"/>
          </a:fontRef>
        </p:style>
      </p:cxnSp>
      <p:cxnSp>
        <p:nvCxnSpPr>
          <p:cNvPr id="3145844" name="直接箭头连接符 112"/>
          <p:cNvCxnSpPr>
            <a:endCxn id="1050641" idx="1"/>
          </p:cNvCxnSpPr>
          <p:nvPr/>
        </p:nvCxnSpPr>
        <p:spPr>
          <a:xfrm>
            <a:off x="8776958" y="2337513"/>
            <a:ext cx="929984" cy="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cxnSp>
        <p:nvCxnSpPr>
          <p:cNvPr id="3145845" name="直接箭头连接符 115"/>
          <p:cNvCxnSpPr>
            <a:stCxn id="1050649" idx="3"/>
            <a:endCxn id="1050642" idx="1"/>
          </p:cNvCxnSpPr>
          <p:nvPr/>
        </p:nvCxnSpPr>
        <p:spPr>
          <a:xfrm>
            <a:off x="9155813" y="3203617"/>
            <a:ext cx="547986" cy="322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cxnSp>
        <p:nvCxnSpPr>
          <p:cNvPr id="3145846" name="直接箭头连接符 119"/>
          <p:cNvCxnSpPr>
            <a:stCxn id="1050650" idx="3"/>
            <a:endCxn id="1050649" idx="1"/>
          </p:cNvCxnSpPr>
          <p:nvPr/>
        </p:nvCxnSpPr>
        <p:spPr>
          <a:xfrm>
            <a:off x="6869179" y="3203617"/>
            <a:ext cx="399879" cy="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cxnSp>
        <p:nvCxnSpPr>
          <p:cNvPr id="3145847" name="直接箭头连接符 122"/>
          <p:cNvCxnSpPr>
            <a:stCxn id="1050651" idx="3"/>
            <a:endCxn id="1050650" idx="1"/>
          </p:cNvCxnSpPr>
          <p:nvPr/>
        </p:nvCxnSpPr>
        <p:spPr>
          <a:xfrm>
            <a:off x="4543903" y="3203617"/>
            <a:ext cx="438521" cy="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cxnSp>
        <p:nvCxnSpPr>
          <p:cNvPr id="3145848" name="直接箭头连接符 125"/>
          <p:cNvCxnSpPr/>
          <p:nvPr/>
        </p:nvCxnSpPr>
        <p:spPr>
          <a:xfrm>
            <a:off x="2330438" y="3203617"/>
            <a:ext cx="322610" cy="0"/>
          </a:xfrm>
          <a:prstGeom prst="straightConnector1">
            <a:avLst/>
          </a:prstGeom>
          <a:ln w="38100">
            <a:solidFill>
              <a:srgbClr val="C00000"/>
            </a:solidFill>
            <a:headEnd type="none" w="med" len="med"/>
            <a:tailEnd type="none" w="med" len="med"/>
          </a:ln>
        </p:spPr>
        <p:style>
          <a:lnRef idx="3">
            <a:schemeClr val="dk1"/>
          </a:lnRef>
          <a:fillRef idx="0">
            <a:schemeClr val="dk1"/>
          </a:fillRef>
          <a:effectRef idx="2">
            <a:schemeClr val="dk1"/>
          </a:effectRef>
          <a:fontRef idx="minor">
            <a:schemeClr val="tx1"/>
          </a:fontRef>
        </p:style>
      </p:cxn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72"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XX公司未来的物流配送平台分为</a:t>
            </a:r>
            <a:r>
              <a:rPr lang="en-US" altLang="zh-CN" sz="2400" dirty="0">
                <a:solidFill>
                  <a:schemeClr val="bg1"/>
                </a:solidFill>
              </a:rPr>
              <a:t>4</a:t>
            </a:r>
            <a:r>
              <a:rPr lang="zh-CN" altLang="en-US" sz="2400" dirty="0">
                <a:solidFill>
                  <a:schemeClr val="bg1"/>
                </a:solidFill>
              </a:rPr>
              <a:t>组功能组，共</a:t>
            </a:r>
            <a:r>
              <a:rPr lang="en-US" altLang="zh-CN" sz="2400" dirty="0">
                <a:solidFill>
                  <a:schemeClr val="bg1"/>
                </a:solidFill>
              </a:rPr>
              <a:t>20</a:t>
            </a:r>
            <a:r>
              <a:rPr lang="zh-CN" altLang="en-US" sz="2400" dirty="0">
                <a:solidFill>
                  <a:schemeClr val="bg1"/>
                </a:solidFill>
              </a:rPr>
              <a:t>个功能块</a:t>
            </a:r>
            <a:endParaRPr lang="en-US" altLang="zh-CN" sz="2400" dirty="0">
              <a:solidFill>
                <a:schemeClr val="bg1"/>
              </a:solidFill>
            </a:endParaRPr>
          </a:p>
        </p:txBody>
      </p:sp>
      <p:grpSp>
        <p:nvGrpSpPr>
          <p:cNvPr id="315" name="组合 2"/>
          <p:cNvGrpSpPr/>
          <p:nvPr/>
        </p:nvGrpSpPr>
        <p:grpSpPr>
          <a:xfrm>
            <a:off x="425003" y="1219200"/>
            <a:ext cx="11249695" cy="5387662"/>
            <a:chOff x="304800" y="1219200"/>
            <a:chExt cx="8674100" cy="5181600"/>
          </a:xfrm>
        </p:grpSpPr>
        <p:sp>
          <p:nvSpPr>
            <p:cNvPr id="1050673" name="AutoShape 2"/>
            <p:cNvSpPr>
              <a:spLocks noChangeArrowheads="1"/>
            </p:cNvSpPr>
            <p:nvPr/>
          </p:nvSpPr>
          <p:spPr bwMode="auto">
            <a:xfrm>
              <a:off x="1854200" y="1219200"/>
              <a:ext cx="5537200" cy="5181600"/>
            </a:xfrm>
            <a:prstGeom prst="roundRect">
              <a:avLst>
                <a:gd name="adj" fmla="val 5778"/>
              </a:avLst>
            </a:prstGeom>
            <a:solidFill>
              <a:srgbClr val="EAEAEA">
                <a:alpha val="95000"/>
              </a:srgb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674" name="Text Box 22"/>
            <p:cNvSpPr txBox="1">
              <a:spLocks noChangeArrowheads="1"/>
            </p:cNvSpPr>
            <p:nvPr/>
          </p:nvSpPr>
          <p:spPr bwMode="auto">
            <a:xfrm>
              <a:off x="3365500" y="1282700"/>
              <a:ext cx="2286000" cy="3256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微软雅黑 Light" panose="020B0502040204020203" pitchFamily="34" charset="-122"/>
                  <a:ea typeface="微软雅黑 Light" panose="020B0502040204020203" pitchFamily="34" charset="-122"/>
                </a:rPr>
                <a:t>物流配送平台</a:t>
              </a:r>
              <a:endParaRPr lang="zh-CN" altLang="en-US" sz="1600" b="1">
                <a:latin typeface="微软雅黑 Light" panose="020B0502040204020203" pitchFamily="34" charset="-122"/>
                <a:ea typeface="微软雅黑 Light" panose="020B0502040204020203" pitchFamily="34" charset="-122"/>
              </a:endParaRPr>
            </a:p>
          </p:txBody>
        </p:sp>
        <p:sp>
          <p:nvSpPr>
            <p:cNvPr id="1050675" name="Rectangle 23"/>
            <p:cNvSpPr>
              <a:spLocks noChangeArrowheads="1"/>
            </p:cNvSpPr>
            <p:nvPr/>
          </p:nvSpPr>
          <p:spPr bwMode="auto">
            <a:xfrm>
              <a:off x="5473700" y="1676400"/>
              <a:ext cx="1536700" cy="36576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微软雅黑 Light" panose="020B0502040204020203" pitchFamily="34" charset="-122"/>
                <a:ea typeface="微软雅黑 Light" panose="020B0502040204020203" pitchFamily="34" charset="-122"/>
              </a:endParaRPr>
            </a:p>
          </p:txBody>
        </p:sp>
        <p:sp>
          <p:nvSpPr>
            <p:cNvPr id="1050676" name="Text Box 28"/>
            <p:cNvSpPr txBox="1">
              <a:spLocks noChangeArrowheads="1"/>
            </p:cNvSpPr>
            <p:nvPr/>
          </p:nvSpPr>
          <p:spPr bwMode="auto">
            <a:xfrm>
              <a:off x="5619750" y="1752600"/>
              <a:ext cx="127635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运输管理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677" name="Rectangle 4"/>
            <p:cNvSpPr>
              <a:spLocks noChangeArrowheads="1"/>
            </p:cNvSpPr>
            <p:nvPr/>
          </p:nvSpPr>
          <p:spPr bwMode="auto">
            <a:xfrm>
              <a:off x="2108200" y="1689100"/>
              <a:ext cx="1549400" cy="3641725"/>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微软雅黑 Light" panose="020B0502040204020203" pitchFamily="34" charset="-122"/>
                <a:ea typeface="微软雅黑 Light" panose="020B0502040204020203" pitchFamily="34" charset="-122"/>
              </a:endParaRPr>
            </a:p>
          </p:txBody>
        </p:sp>
        <p:sp>
          <p:nvSpPr>
            <p:cNvPr id="1050678" name="Text Box 10"/>
            <p:cNvSpPr txBox="1">
              <a:spLocks noChangeArrowheads="1"/>
            </p:cNvSpPr>
            <p:nvPr/>
          </p:nvSpPr>
          <p:spPr bwMode="auto">
            <a:xfrm>
              <a:off x="2400300" y="1739900"/>
              <a:ext cx="977900" cy="296005"/>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计划与配送</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679" name="AutoShape 23"/>
            <p:cNvSpPr>
              <a:spLocks noChangeArrowheads="1"/>
            </p:cNvSpPr>
            <p:nvPr/>
          </p:nvSpPr>
          <p:spPr bwMode="auto">
            <a:xfrm>
              <a:off x="304800" y="1600200"/>
              <a:ext cx="1143000" cy="1219200"/>
            </a:xfrm>
            <a:prstGeom prst="roundRect">
              <a:avLst>
                <a:gd name="adj" fmla="val 14722"/>
              </a:avLst>
            </a:prstGeom>
            <a:solidFill>
              <a:srgbClr val="EAEAEA">
                <a:alpha val="95000"/>
              </a:srgb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680" name="Text Box 22"/>
            <p:cNvSpPr txBox="1">
              <a:spLocks noChangeArrowheads="1"/>
            </p:cNvSpPr>
            <p:nvPr/>
          </p:nvSpPr>
          <p:spPr bwMode="auto">
            <a:xfrm>
              <a:off x="304800" y="1681163"/>
              <a:ext cx="120650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供应链管理</a:t>
              </a:r>
              <a:endParaRPr lang="zh-CN" altLang="en-US" sz="1400" b="1">
                <a:latin typeface="微软雅黑 Light" panose="020B0502040204020203" pitchFamily="34" charset="-122"/>
                <a:ea typeface="微软雅黑 Light" panose="020B0502040204020203" pitchFamily="34" charset="-122"/>
              </a:endParaRPr>
            </a:p>
          </p:txBody>
        </p:sp>
        <p:sp>
          <p:nvSpPr>
            <p:cNvPr id="1050681" name="AutoShape 27"/>
            <p:cNvSpPr>
              <a:spLocks noChangeArrowheads="1"/>
            </p:cNvSpPr>
            <p:nvPr/>
          </p:nvSpPr>
          <p:spPr bwMode="auto">
            <a:xfrm>
              <a:off x="7708900" y="1482725"/>
              <a:ext cx="1143000" cy="1793875"/>
            </a:xfrm>
            <a:prstGeom prst="roundRect">
              <a:avLst>
                <a:gd name="adj" fmla="val 14722"/>
              </a:avLst>
            </a:prstGeom>
            <a:solidFill>
              <a:srgbClr val="EAEAEA">
                <a:alpha val="95000"/>
              </a:srgb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682" name="AutoShape 28"/>
            <p:cNvSpPr>
              <a:spLocks noChangeArrowheads="1"/>
            </p:cNvSpPr>
            <p:nvPr/>
          </p:nvSpPr>
          <p:spPr bwMode="auto">
            <a:xfrm>
              <a:off x="7823200" y="1944688"/>
              <a:ext cx="914400"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生产管理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683" name="Text Box 22"/>
            <p:cNvSpPr txBox="1">
              <a:spLocks noChangeArrowheads="1"/>
            </p:cNvSpPr>
            <p:nvPr/>
          </p:nvSpPr>
          <p:spPr bwMode="auto">
            <a:xfrm>
              <a:off x="7708900" y="1563688"/>
              <a:ext cx="120650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企业资源管理</a:t>
              </a:r>
              <a:endParaRPr lang="zh-CN" altLang="en-US" sz="1400" b="1">
                <a:latin typeface="微软雅黑 Light" panose="020B0502040204020203" pitchFamily="34" charset="-122"/>
                <a:ea typeface="微软雅黑 Light" panose="020B0502040204020203" pitchFamily="34" charset="-122"/>
              </a:endParaRPr>
            </a:p>
          </p:txBody>
        </p:sp>
        <p:sp>
          <p:nvSpPr>
            <p:cNvPr id="1050684" name="Text Box 31"/>
            <p:cNvSpPr txBox="1">
              <a:spLocks noChangeArrowheads="1"/>
            </p:cNvSpPr>
            <p:nvPr/>
          </p:nvSpPr>
          <p:spPr bwMode="auto">
            <a:xfrm>
              <a:off x="7366000" y="2286000"/>
              <a:ext cx="560124" cy="381086"/>
            </a:xfrm>
            <a:prstGeom prst="rect">
              <a:avLst/>
            </a:prstGeom>
            <a:noFill/>
            <a:ln>
              <a:noFill/>
            </a:ln>
            <a:effectLst/>
          </p:spPr>
          <p:txBody>
            <a:bodyPr wrap="none" lIns="45720" rIns="45720">
              <a:spAutoFit/>
            </a:bodyPr>
            <a:lstStyle/>
            <a:p>
              <a:pPr algn="l">
                <a:buFontTx/>
                <a:buChar char="•"/>
              </a:pPr>
              <a:r>
                <a:rPr lang="zh-CN" altLang="en-US" sz="1050">
                  <a:latin typeface="微软雅黑 Light" panose="020B0502040204020203" pitchFamily="34" charset="-122"/>
                  <a:ea typeface="微软雅黑 Light" panose="020B0502040204020203" pitchFamily="34" charset="-122"/>
                </a:rPr>
                <a:t>物料计划</a:t>
              </a:r>
              <a:endParaRPr lang="zh-CN" altLang="en-US" sz="1050">
                <a:latin typeface="微软雅黑 Light" panose="020B0502040204020203" pitchFamily="34" charset="-122"/>
                <a:ea typeface="微软雅黑 Light" panose="020B0502040204020203" pitchFamily="34" charset="-122"/>
              </a:endParaRPr>
            </a:p>
            <a:p>
              <a:pPr algn="l">
                <a:buFontTx/>
                <a:buChar char="•"/>
              </a:pPr>
              <a:r>
                <a:rPr lang="zh-CN" altLang="en-US" sz="1050">
                  <a:latin typeface="微软雅黑 Light" panose="020B0502040204020203" pitchFamily="34" charset="-122"/>
                  <a:ea typeface="微软雅黑 Light" panose="020B0502040204020203" pitchFamily="34" charset="-122"/>
                </a:rPr>
                <a:t>物料订单</a:t>
              </a:r>
              <a:endParaRPr lang="zh-CN" altLang="en-US" sz="1050">
                <a:latin typeface="微软雅黑 Light" panose="020B0502040204020203" pitchFamily="34" charset="-122"/>
                <a:ea typeface="微软雅黑 Light" panose="020B0502040204020203" pitchFamily="34" charset="-122"/>
              </a:endParaRPr>
            </a:p>
          </p:txBody>
        </p:sp>
        <p:sp>
          <p:nvSpPr>
            <p:cNvPr id="1050685" name="AutoShape 34"/>
            <p:cNvSpPr>
              <a:spLocks noChangeArrowheads="1"/>
            </p:cNvSpPr>
            <p:nvPr/>
          </p:nvSpPr>
          <p:spPr bwMode="auto">
            <a:xfrm>
              <a:off x="419100" y="2057400"/>
              <a:ext cx="914400"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供应商管理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686" name="AutoShape 35"/>
            <p:cNvSpPr>
              <a:spLocks noChangeArrowheads="1"/>
            </p:cNvSpPr>
            <p:nvPr/>
          </p:nvSpPr>
          <p:spPr bwMode="auto">
            <a:xfrm>
              <a:off x="1409700" y="2057400"/>
              <a:ext cx="457200" cy="381000"/>
            </a:xfrm>
            <a:prstGeom prst="leftRightArrow">
              <a:avLst>
                <a:gd name="adj1" fmla="val 50000"/>
                <a:gd name="adj2" fmla="val 24000"/>
              </a:avLst>
            </a:prstGeom>
            <a:solidFill>
              <a:schemeClr val="accent1">
                <a:alpha val="95000"/>
              </a:scheme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687" name="Text Box 36"/>
            <p:cNvSpPr txBox="1">
              <a:spLocks noChangeArrowheads="1"/>
            </p:cNvSpPr>
            <p:nvPr/>
          </p:nvSpPr>
          <p:spPr bwMode="auto">
            <a:xfrm>
              <a:off x="1143000" y="2498725"/>
              <a:ext cx="755971" cy="674228"/>
            </a:xfrm>
            <a:prstGeom prst="rect">
              <a:avLst/>
            </a:prstGeom>
            <a:noFill/>
            <a:ln>
              <a:noFill/>
            </a:ln>
            <a:effectLst/>
          </p:spPr>
          <p:txBody>
            <a:bodyPr wrap="none" lIns="45720" rIns="45720">
              <a:spAutoFit/>
            </a:bodyPr>
            <a:lstStyle/>
            <a:p>
              <a:pPr algn="l">
                <a:buFontTx/>
                <a:buChar char="•"/>
              </a:pPr>
              <a:r>
                <a:rPr lang="zh-CN" altLang="en-US" sz="1050">
                  <a:latin typeface="微软雅黑 Light" panose="020B0502040204020203" pitchFamily="34" charset="-122"/>
                  <a:ea typeface="微软雅黑 Light" panose="020B0502040204020203" pitchFamily="34" charset="-122"/>
                </a:rPr>
                <a:t>供应商主数据</a:t>
              </a:r>
              <a:endParaRPr lang="zh-CN" altLang="en-US" sz="1050">
                <a:latin typeface="微软雅黑 Light" panose="020B0502040204020203" pitchFamily="34" charset="-122"/>
                <a:ea typeface="微软雅黑 Light" panose="020B0502040204020203" pitchFamily="34" charset="-122"/>
              </a:endParaRPr>
            </a:p>
            <a:p>
              <a:pPr algn="l">
                <a:buFontTx/>
                <a:buChar char="•"/>
              </a:pPr>
              <a:r>
                <a:rPr lang="zh-CN" altLang="en-US" sz="1050">
                  <a:latin typeface="微软雅黑 Light" panose="020B0502040204020203" pitchFamily="34" charset="-122"/>
                  <a:ea typeface="微软雅黑 Light" panose="020B0502040204020203" pitchFamily="34" charset="-122"/>
                </a:rPr>
                <a:t>物料计划</a:t>
              </a:r>
              <a:endParaRPr lang="zh-CN" altLang="en-US" sz="1050">
                <a:latin typeface="微软雅黑 Light" panose="020B0502040204020203" pitchFamily="34" charset="-122"/>
                <a:ea typeface="微软雅黑 Light" panose="020B0502040204020203" pitchFamily="34" charset="-122"/>
              </a:endParaRPr>
            </a:p>
            <a:p>
              <a:pPr algn="l">
                <a:buFontTx/>
                <a:buChar char="•"/>
              </a:pPr>
              <a:r>
                <a:rPr lang="zh-CN" altLang="en-US" sz="1050">
                  <a:latin typeface="微软雅黑 Light" panose="020B0502040204020203" pitchFamily="34" charset="-122"/>
                  <a:ea typeface="微软雅黑 Light" panose="020B0502040204020203" pitchFamily="34" charset="-122"/>
                </a:rPr>
                <a:t>配送需求</a:t>
              </a:r>
              <a:endParaRPr lang="zh-CN" altLang="en-US" sz="1050">
                <a:latin typeface="微软雅黑 Light" panose="020B0502040204020203" pitchFamily="34" charset="-122"/>
                <a:ea typeface="微软雅黑 Light" panose="020B0502040204020203" pitchFamily="34" charset="-122"/>
              </a:endParaRPr>
            </a:p>
            <a:p>
              <a:pPr algn="l">
                <a:buFontTx/>
                <a:buChar char="•"/>
              </a:pPr>
              <a:r>
                <a:rPr lang="zh-CN" altLang="en-US" sz="1050">
                  <a:latin typeface="微软雅黑 Light" panose="020B0502040204020203" pitchFamily="34" charset="-122"/>
                  <a:ea typeface="微软雅黑 Light" panose="020B0502040204020203" pitchFamily="34" charset="-122"/>
                </a:rPr>
                <a:t>配送结果</a:t>
              </a:r>
              <a:endParaRPr lang="zh-CN" altLang="en-US" sz="1050">
                <a:latin typeface="微软雅黑 Light" panose="020B0502040204020203" pitchFamily="34" charset="-122"/>
                <a:ea typeface="微软雅黑 Light" panose="020B0502040204020203" pitchFamily="34" charset="-122"/>
              </a:endParaRPr>
            </a:p>
          </p:txBody>
        </p:sp>
        <p:sp>
          <p:nvSpPr>
            <p:cNvPr id="1050688" name="Text Box 8"/>
            <p:cNvSpPr txBox="1">
              <a:spLocks noChangeArrowheads="1"/>
            </p:cNvSpPr>
            <p:nvPr/>
          </p:nvSpPr>
          <p:spPr bwMode="auto">
            <a:xfrm>
              <a:off x="2362200" y="26162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物料厂内拉动</a:t>
              </a:r>
              <a:endParaRPr lang="zh-CN" altLang="en-US" sz="1050">
                <a:latin typeface="微软雅黑 Light" panose="020B0502040204020203" pitchFamily="34" charset="-122"/>
                <a:ea typeface="微软雅黑 Light" panose="020B0502040204020203" pitchFamily="34" charset="-122"/>
              </a:endParaRPr>
            </a:p>
          </p:txBody>
        </p:sp>
        <p:sp>
          <p:nvSpPr>
            <p:cNvPr id="1050689" name="Rectangle 23"/>
            <p:cNvSpPr>
              <a:spLocks noChangeArrowheads="1"/>
            </p:cNvSpPr>
            <p:nvPr/>
          </p:nvSpPr>
          <p:spPr bwMode="auto">
            <a:xfrm>
              <a:off x="3771900" y="1676400"/>
              <a:ext cx="1562100" cy="36576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微软雅黑 Light" panose="020B0502040204020203" pitchFamily="34" charset="-122"/>
                <a:ea typeface="微软雅黑 Light" panose="020B0502040204020203" pitchFamily="34" charset="-122"/>
              </a:endParaRPr>
            </a:p>
          </p:txBody>
        </p:sp>
        <p:sp>
          <p:nvSpPr>
            <p:cNvPr id="1050690" name="Text Box 28"/>
            <p:cNvSpPr txBox="1">
              <a:spLocks noChangeArrowheads="1"/>
            </p:cNvSpPr>
            <p:nvPr/>
          </p:nvSpPr>
          <p:spPr bwMode="auto">
            <a:xfrm>
              <a:off x="3886200" y="1752600"/>
              <a:ext cx="127635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仓库管理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691" name="Text Box 8"/>
            <p:cNvSpPr txBox="1">
              <a:spLocks noChangeArrowheads="1"/>
            </p:cNvSpPr>
            <p:nvPr/>
          </p:nvSpPr>
          <p:spPr bwMode="auto">
            <a:xfrm>
              <a:off x="5740400" y="21336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订单管理</a:t>
              </a:r>
              <a:endParaRPr lang="zh-CN" altLang="en-US" sz="1050">
                <a:latin typeface="微软雅黑 Light" panose="020B0502040204020203" pitchFamily="34" charset="-122"/>
                <a:ea typeface="微软雅黑 Light" panose="020B0502040204020203" pitchFamily="34" charset="-122"/>
              </a:endParaRPr>
            </a:p>
          </p:txBody>
        </p:sp>
        <p:sp>
          <p:nvSpPr>
            <p:cNvPr id="1050692" name="Text Box 8"/>
            <p:cNvSpPr txBox="1">
              <a:spLocks noChangeArrowheads="1"/>
            </p:cNvSpPr>
            <p:nvPr/>
          </p:nvSpPr>
          <p:spPr bwMode="auto">
            <a:xfrm>
              <a:off x="2362200" y="30988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物料厂外拉动</a:t>
              </a:r>
              <a:endParaRPr lang="zh-CN" altLang="en-US" sz="1050">
                <a:latin typeface="微软雅黑 Light" panose="020B0502040204020203" pitchFamily="34" charset="-122"/>
                <a:ea typeface="微软雅黑 Light" panose="020B0502040204020203" pitchFamily="34" charset="-122"/>
              </a:endParaRPr>
            </a:p>
          </p:txBody>
        </p:sp>
        <p:sp>
          <p:nvSpPr>
            <p:cNvPr id="1050693" name="Text Box 8"/>
            <p:cNvSpPr txBox="1">
              <a:spLocks noChangeArrowheads="1"/>
            </p:cNvSpPr>
            <p:nvPr/>
          </p:nvSpPr>
          <p:spPr bwMode="auto">
            <a:xfrm>
              <a:off x="2362200" y="21336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供应商库存</a:t>
              </a:r>
              <a:endParaRPr lang="zh-CN" altLang="en-US" sz="1050">
                <a:latin typeface="微软雅黑 Light" panose="020B0502040204020203" pitchFamily="34" charset="-122"/>
                <a:ea typeface="微软雅黑 Light" panose="020B0502040204020203" pitchFamily="34" charset="-122"/>
              </a:endParaRPr>
            </a:p>
          </p:txBody>
        </p:sp>
        <p:sp>
          <p:nvSpPr>
            <p:cNvPr id="1050694" name="Text Box 24"/>
            <p:cNvSpPr txBox="1">
              <a:spLocks noChangeArrowheads="1"/>
            </p:cNvSpPr>
            <p:nvPr/>
          </p:nvSpPr>
          <p:spPr bwMode="auto">
            <a:xfrm>
              <a:off x="4038600" y="2133600"/>
              <a:ext cx="10287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库存管理</a:t>
              </a:r>
              <a:endParaRPr lang="zh-CN" altLang="en-US" sz="1050">
                <a:latin typeface="微软雅黑 Light" panose="020B0502040204020203" pitchFamily="34" charset="-122"/>
                <a:ea typeface="微软雅黑 Light" panose="020B0502040204020203" pitchFamily="34" charset="-122"/>
              </a:endParaRPr>
            </a:p>
          </p:txBody>
        </p:sp>
        <p:sp>
          <p:nvSpPr>
            <p:cNvPr id="1050695" name="Text Box 27"/>
            <p:cNvSpPr txBox="1">
              <a:spLocks noChangeArrowheads="1"/>
            </p:cNvSpPr>
            <p:nvPr/>
          </p:nvSpPr>
          <p:spPr bwMode="auto">
            <a:xfrm>
              <a:off x="4038600" y="3200400"/>
              <a:ext cx="10287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零件质量管理</a:t>
              </a:r>
              <a:endParaRPr lang="zh-CN" altLang="en-US" sz="1050">
                <a:latin typeface="微软雅黑 Light" panose="020B0502040204020203" pitchFamily="34" charset="-122"/>
                <a:ea typeface="微软雅黑 Light" panose="020B0502040204020203" pitchFamily="34" charset="-122"/>
              </a:endParaRPr>
            </a:p>
          </p:txBody>
        </p:sp>
        <p:sp>
          <p:nvSpPr>
            <p:cNvPr id="1050696" name="Text Box 29"/>
            <p:cNvSpPr txBox="1">
              <a:spLocks noChangeArrowheads="1"/>
            </p:cNvSpPr>
            <p:nvPr/>
          </p:nvSpPr>
          <p:spPr bwMode="auto">
            <a:xfrm>
              <a:off x="4038600" y="2667000"/>
              <a:ext cx="10287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进口件管理</a:t>
              </a:r>
              <a:endParaRPr lang="zh-CN" altLang="en-US" sz="1050">
                <a:latin typeface="微软雅黑 Light" panose="020B0502040204020203" pitchFamily="34" charset="-122"/>
                <a:ea typeface="微软雅黑 Light" panose="020B0502040204020203" pitchFamily="34" charset="-122"/>
              </a:endParaRPr>
            </a:p>
          </p:txBody>
        </p:sp>
        <p:sp>
          <p:nvSpPr>
            <p:cNvPr id="1050697" name="Text Box 29"/>
            <p:cNvSpPr txBox="1">
              <a:spLocks noChangeArrowheads="1"/>
            </p:cNvSpPr>
            <p:nvPr/>
          </p:nvSpPr>
          <p:spPr bwMode="auto">
            <a:xfrm>
              <a:off x="4038600" y="4254500"/>
              <a:ext cx="1028700" cy="4191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物料发运</a:t>
              </a:r>
              <a:endParaRPr lang="zh-CN" altLang="en-US" sz="1050">
                <a:latin typeface="微软雅黑 Light" panose="020B0502040204020203" pitchFamily="34" charset="-122"/>
                <a:ea typeface="微软雅黑 Light" panose="020B0502040204020203" pitchFamily="34" charset="-122"/>
              </a:endParaRPr>
            </a:p>
          </p:txBody>
        </p:sp>
        <p:sp>
          <p:nvSpPr>
            <p:cNvPr id="1050698" name="Text Box 6"/>
            <p:cNvSpPr txBox="1">
              <a:spLocks noChangeArrowheads="1"/>
            </p:cNvSpPr>
            <p:nvPr/>
          </p:nvSpPr>
          <p:spPr bwMode="auto">
            <a:xfrm>
              <a:off x="4038600" y="3733800"/>
              <a:ext cx="10287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物料接收</a:t>
              </a:r>
              <a:endParaRPr lang="zh-CN" altLang="en-US" sz="1050">
                <a:latin typeface="微软雅黑 Light" panose="020B0502040204020203" pitchFamily="34" charset="-122"/>
                <a:ea typeface="微软雅黑 Light" panose="020B0502040204020203" pitchFamily="34" charset="-122"/>
              </a:endParaRPr>
            </a:p>
          </p:txBody>
        </p:sp>
        <p:sp>
          <p:nvSpPr>
            <p:cNvPr id="1050699" name="Text Box 29"/>
            <p:cNvSpPr txBox="1">
              <a:spLocks noChangeArrowheads="1"/>
            </p:cNvSpPr>
            <p:nvPr/>
          </p:nvSpPr>
          <p:spPr bwMode="auto">
            <a:xfrm>
              <a:off x="4038600" y="4762500"/>
              <a:ext cx="1028700" cy="4191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包装管理</a:t>
              </a:r>
              <a:endParaRPr lang="zh-CN" altLang="en-US" sz="1050">
                <a:latin typeface="微软雅黑 Light" panose="020B0502040204020203" pitchFamily="34" charset="-122"/>
                <a:ea typeface="微软雅黑 Light" panose="020B0502040204020203" pitchFamily="34" charset="-122"/>
              </a:endParaRPr>
            </a:p>
          </p:txBody>
        </p:sp>
        <p:sp>
          <p:nvSpPr>
            <p:cNvPr id="1050700" name="Text Box 8"/>
            <p:cNvSpPr txBox="1">
              <a:spLocks noChangeArrowheads="1"/>
            </p:cNvSpPr>
            <p:nvPr/>
          </p:nvSpPr>
          <p:spPr bwMode="auto">
            <a:xfrm>
              <a:off x="5753100" y="26289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调度管理</a:t>
              </a:r>
              <a:endParaRPr lang="zh-CN" altLang="en-US" sz="1050">
                <a:latin typeface="微软雅黑 Light" panose="020B0502040204020203" pitchFamily="34" charset="-122"/>
                <a:ea typeface="微软雅黑 Light" panose="020B0502040204020203" pitchFamily="34" charset="-122"/>
              </a:endParaRPr>
            </a:p>
          </p:txBody>
        </p:sp>
        <p:sp>
          <p:nvSpPr>
            <p:cNvPr id="1050701" name="Text Box 8"/>
            <p:cNvSpPr txBox="1">
              <a:spLocks noChangeArrowheads="1"/>
            </p:cNvSpPr>
            <p:nvPr/>
          </p:nvSpPr>
          <p:spPr bwMode="auto">
            <a:xfrm>
              <a:off x="5753100" y="31242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运输跟踪</a:t>
              </a:r>
              <a:endParaRPr lang="zh-CN" altLang="en-US" sz="1050">
                <a:latin typeface="微软雅黑 Light" panose="020B0502040204020203" pitchFamily="34" charset="-122"/>
                <a:ea typeface="微软雅黑 Light" panose="020B0502040204020203" pitchFamily="34" charset="-122"/>
              </a:endParaRPr>
            </a:p>
          </p:txBody>
        </p:sp>
        <p:sp>
          <p:nvSpPr>
            <p:cNvPr id="1050702" name="Text Box 8"/>
            <p:cNvSpPr txBox="1">
              <a:spLocks noChangeArrowheads="1"/>
            </p:cNvSpPr>
            <p:nvPr/>
          </p:nvSpPr>
          <p:spPr bwMode="auto">
            <a:xfrm>
              <a:off x="5753100" y="35941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运费结算</a:t>
              </a:r>
              <a:endParaRPr lang="zh-CN" altLang="en-US" sz="1050">
                <a:latin typeface="微软雅黑 Light" panose="020B0502040204020203" pitchFamily="34" charset="-122"/>
                <a:ea typeface="微软雅黑 Light" panose="020B0502040204020203" pitchFamily="34" charset="-122"/>
              </a:endParaRPr>
            </a:p>
          </p:txBody>
        </p:sp>
        <p:sp>
          <p:nvSpPr>
            <p:cNvPr id="1050703" name="Text Box 8"/>
            <p:cNvSpPr txBox="1">
              <a:spLocks noChangeArrowheads="1"/>
            </p:cNvSpPr>
            <p:nvPr/>
          </p:nvSpPr>
          <p:spPr bwMode="auto">
            <a:xfrm>
              <a:off x="5753100" y="40767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物流器具管理</a:t>
              </a:r>
              <a:endParaRPr lang="zh-CN" altLang="en-US" sz="1050">
                <a:latin typeface="微软雅黑 Light" panose="020B0502040204020203" pitchFamily="34" charset="-122"/>
                <a:ea typeface="微软雅黑 Light" panose="020B0502040204020203" pitchFamily="34" charset="-122"/>
              </a:endParaRPr>
            </a:p>
          </p:txBody>
        </p:sp>
        <p:sp>
          <p:nvSpPr>
            <p:cNvPr id="1050704" name="Rectangle 18"/>
            <p:cNvSpPr>
              <a:spLocks noChangeArrowheads="1"/>
            </p:cNvSpPr>
            <p:nvPr/>
          </p:nvSpPr>
          <p:spPr bwMode="auto">
            <a:xfrm>
              <a:off x="2120900" y="5410200"/>
              <a:ext cx="4889500" cy="9144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b="1">
                <a:latin typeface="微软雅黑 Light" panose="020B0502040204020203" pitchFamily="34" charset="-122"/>
                <a:ea typeface="微软雅黑 Light" panose="020B0502040204020203" pitchFamily="34" charset="-122"/>
              </a:endParaRPr>
            </a:p>
          </p:txBody>
        </p:sp>
        <p:sp>
          <p:nvSpPr>
            <p:cNvPr id="1050705" name="Text Box 28"/>
            <p:cNvSpPr txBox="1">
              <a:spLocks noChangeArrowheads="1"/>
            </p:cNvSpPr>
            <p:nvPr/>
          </p:nvSpPr>
          <p:spPr bwMode="auto">
            <a:xfrm>
              <a:off x="4114800" y="5410200"/>
              <a:ext cx="83820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公共应用</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706" name="Text Box 6"/>
            <p:cNvSpPr txBox="1">
              <a:spLocks noChangeArrowheads="1"/>
            </p:cNvSpPr>
            <p:nvPr/>
          </p:nvSpPr>
          <p:spPr bwMode="auto">
            <a:xfrm>
              <a:off x="3017838" y="5702300"/>
              <a:ext cx="1020762" cy="4318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基础数据管理</a:t>
              </a:r>
              <a:endParaRPr lang="zh-CN" altLang="en-US" sz="1050">
                <a:latin typeface="微软雅黑 Light" panose="020B0502040204020203" pitchFamily="34" charset="-122"/>
                <a:ea typeface="微软雅黑 Light" panose="020B0502040204020203" pitchFamily="34" charset="-122"/>
              </a:endParaRPr>
            </a:p>
          </p:txBody>
        </p:sp>
        <p:sp>
          <p:nvSpPr>
            <p:cNvPr id="1050707" name="Text Box 6"/>
            <p:cNvSpPr txBox="1">
              <a:spLocks noChangeArrowheads="1"/>
            </p:cNvSpPr>
            <p:nvPr/>
          </p:nvSpPr>
          <p:spPr bwMode="auto">
            <a:xfrm>
              <a:off x="4084638" y="5715000"/>
              <a:ext cx="1020762" cy="4318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监控报警</a:t>
              </a:r>
              <a:endParaRPr lang="zh-CN" altLang="en-US" sz="1050">
                <a:latin typeface="微软雅黑 Light" panose="020B0502040204020203" pitchFamily="34" charset="-122"/>
                <a:ea typeface="微软雅黑 Light" panose="020B0502040204020203" pitchFamily="34" charset="-122"/>
              </a:endParaRPr>
            </a:p>
          </p:txBody>
        </p:sp>
        <p:sp>
          <p:nvSpPr>
            <p:cNvPr id="1050708" name="AutoShape 63"/>
            <p:cNvSpPr>
              <a:spLocks noChangeArrowheads="1"/>
            </p:cNvSpPr>
            <p:nvPr/>
          </p:nvSpPr>
          <p:spPr bwMode="auto">
            <a:xfrm>
              <a:off x="342900" y="3429000"/>
              <a:ext cx="1143000" cy="1676400"/>
            </a:xfrm>
            <a:prstGeom prst="roundRect">
              <a:avLst>
                <a:gd name="adj" fmla="val 14722"/>
              </a:avLst>
            </a:prstGeom>
            <a:solidFill>
              <a:srgbClr val="EAEAEA">
                <a:alpha val="95000"/>
              </a:srgb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709" name="Text Box 22"/>
            <p:cNvSpPr txBox="1">
              <a:spLocks noChangeArrowheads="1"/>
            </p:cNvSpPr>
            <p:nvPr/>
          </p:nvSpPr>
          <p:spPr bwMode="auto">
            <a:xfrm>
              <a:off x="342900" y="3509963"/>
              <a:ext cx="120650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产品管理</a:t>
              </a:r>
              <a:endParaRPr lang="zh-CN" altLang="en-US" sz="1400" b="1">
                <a:latin typeface="微软雅黑 Light" panose="020B0502040204020203" pitchFamily="34" charset="-122"/>
                <a:ea typeface="微软雅黑 Light" panose="020B0502040204020203" pitchFamily="34" charset="-122"/>
              </a:endParaRPr>
            </a:p>
          </p:txBody>
        </p:sp>
        <p:sp>
          <p:nvSpPr>
            <p:cNvPr id="1050710" name="AutoShape 65"/>
            <p:cNvSpPr>
              <a:spLocks noChangeArrowheads="1"/>
            </p:cNvSpPr>
            <p:nvPr/>
          </p:nvSpPr>
          <p:spPr bwMode="auto">
            <a:xfrm>
              <a:off x="457200" y="3886200"/>
              <a:ext cx="914400"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产品</a:t>
              </a:r>
              <a:r>
                <a:rPr lang="en-US" altLang="zh-CN" sz="1200" b="1">
                  <a:solidFill>
                    <a:schemeClr val="bg1"/>
                  </a:solidFill>
                  <a:latin typeface="微软雅黑 Light" panose="020B0502040204020203" pitchFamily="34" charset="-122"/>
                  <a:ea typeface="微软雅黑 Light" panose="020B0502040204020203" pitchFamily="34" charset="-122"/>
                </a:rPr>
                <a:t>BOM</a:t>
              </a:r>
              <a:r>
                <a:rPr lang="zh-CN" altLang="en-US" sz="1200" b="1">
                  <a:solidFill>
                    <a:schemeClr val="bg1"/>
                  </a:solidFill>
                  <a:latin typeface="微软雅黑 Light" panose="020B0502040204020203" pitchFamily="34" charset="-122"/>
                  <a:ea typeface="微软雅黑 Light" panose="020B0502040204020203" pitchFamily="34" charset="-122"/>
                </a:rPr>
                <a:t>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711" name="Text Box 67"/>
            <p:cNvSpPr txBox="1">
              <a:spLocks noChangeArrowheads="1"/>
            </p:cNvSpPr>
            <p:nvPr/>
          </p:nvSpPr>
          <p:spPr bwMode="auto">
            <a:xfrm>
              <a:off x="1295400" y="4335463"/>
              <a:ext cx="599292" cy="234515"/>
            </a:xfrm>
            <a:prstGeom prst="rect">
              <a:avLst/>
            </a:prstGeom>
            <a:noFill/>
            <a:ln>
              <a:noFill/>
            </a:ln>
            <a:effectLst/>
          </p:spPr>
          <p:txBody>
            <a:bodyPr wrap="none" lIns="45720" rIns="45720">
              <a:spAutoFit/>
            </a:bodyPr>
            <a:lstStyle/>
            <a:p>
              <a:pPr algn="l">
                <a:buFontTx/>
                <a:buChar char="•"/>
              </a:pPr>
              <a:r>
                <a:rPr lang="zh-CN" altLang="en-US" sz="1050" dirty="0">
                  <a:latin typeface="微软雅黑 Light" panose="020B0502040204020203" pitchFamily="34" charset="-122"/>
                  <a:ea typeface="微软雅黑 Light" panose="020B0502040204020203" pitchFamily="34" charset="-122"/>
                </a:rPr>
                <a:t>车型</a:t>
              </a:r>
              <a:r>
                <a:rPr lang="en-US" altLang="zh-CN" sz="1050" dirty="0">
                  <a:latin typeface="微软雅黑 Light" panose="020B0502040204020203" pitchFamily="34" charset="-122"/>
                  <a:ea typeface="微软雅黑 Light" panose="020B0502040204020203" pitchFamily="34" charset="-122"/>
                </a:rPr>
                <a:t>BOM</a:t>
              </a:r>
              <a:endParaRPr lang="en-US" altLang="zh-CN" sz="1050" dirty="0">
                <a:latin typeface="微软雅黑 Light" panose="020B0502040204020203" pitchFamily="34" charset="-122"/>
                <a:ea typeface="微软雅黑 Light" panose="020B0502040204020203" pitchFamily="34" charset="-122"/>
              </a:endParaRPr>
            </a:p>
          </p:txBody>
        </p:sp>
        <p:sp>
          <p:nvSpPr>
            <p:cNvPr id="1050712" name="AutoShape 68"/>
            <p:cNvSpPr>
              <a:spLocks noChangeArrowheads="1"/>
            </p:cNvSpPr>
            <p:nvPr/>
          </p:nvSpPr>
          <p:spPr bwMode="auto">
            <a:xfrm>
              <a:off x="469900" y="4572000"/>
              <a:ext cx="914400"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产品更改管理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713" name="Text Box 70"/>
            <p:cNvSpPr txBox="1">
              <a:spLocks noChangeArrowheads="1"/>
            </p:cNvSpPr>
            <p:nvPr/>
          </p:nvSpPr>
          <p:spPr bwMode="auto">
            <a:xfrm>
              <a:off x="1308100" y="5008563"/>
              <a:ext cx="560124" cy="234515"/>
            </a:xfrm>
            <a:prstGeom prst="rect">
              <a:avLst/>
            </a:prstGeom>
            <a:noFill/>
            <a:ln>
              <a:noFill/>
            </a:ln>
            <a:effectLst/>
          </p:spPr>
          <p:txBody>
            <a:bodyPr wrap="none" lIns="45720" rIns="45720">
              <a:spAutoFit/>
            </a:bodyPr>
            <a:lstStyle/>
            <a:p>
              <a:pPr algn="l">
                <a:buFontTx/>
                <a:buChar char="•"/>
              </a:pPr>
              <a:r>
                <a:rPr lang="zh-CN" altLang="en-US" sz="1050">
                  <a:latin typeface="微软雅黑 Light" panose="020B0502040204020203" pitchFamily="34" charset="-122"/>
                  <a:ea typeface="微软雅黑 Light" panose="020B0502040204020203" pitchFamily="34" charset="-122"/>
                </a:rPr>
                <a:t>零件断点</a:t>
              </a:r>
              <a:endParaRPr lang="zh-CN" altLang="en-US" sz="1050">
                <a:latin typeface="微软雅黑 Light" panose="020B0502040204020203" pitchFamily="34" charset="-122"/>
                <a:ea typeface="微软雅黑 Light" panose="020B0502040204020203" pitchFamily="34" charset="-122"/>
              </a:endParaRPr>
            </a:p>
          </p:txBody>
        </p:sp>
        <p:sp>
          <p:nvSpPr>
            <p:cNvPr id="1050714" name="AutoShape 69"/>
            <p:cNvSpPr>
              <a:spLocks noChangeArrowheads="1"/>
            </p:cNvSpPr>
            <p:nvPr/>
          </p:nvSpPr>
          <p:spPr bwMode="gray">
            <a:xfrm>
              <a:off x="1460500" y="3682738"/>
              <a:ext cx="381000" cy="76440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endParaRPr lang="zh-CN" altLang="en-US" sz="100" dirty="0">
                <a:latin typeface="微软雅黑 Light" panose="020B0502040204020203" pitchFamily="34" charset="-122"/>
                <a:ea typeface="微软雅黑 Light" panose="020B0502040204020203" pitchFamily="34" charset="-122"/>
              </a:endParaRPr>
            </a:p>
          </p:txBody>
        </p:sp>
        <p:sp>
          <p:nvSpPr>
            <p:cNvPr id="1050715" name="AutoShape 71"/>
            <p:cNvSpPr>
              <a:spLocks noChangeArrowheads="1"/>
            </p:cNvSpPr>
            <p:nvPr/>
          </p:nvSpPr>
          <p:spPr bwMode="gray">
            <a:xfrm>
              <a:off x="1460500" y="4405697"/>
              <a:ext cx="381000" cy="76440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endParaRPr lang="zh-CN" altLang="en-US" sz="100" dirty="0">
                <a:latin typeface="微软雅黑 Light" panose="020B0502040204020203" pitchFamily="34" charset="-122"/>
                <a:ea typeface="微软雅黑 Light" panose="020B0502040204020203" pitchFamily="34" charset="-122"/>
              </a:endParaRPr>
            </a:p>
          </p:txBody>
        </p:sp>
        <p:sp>
          <p:nvSpPr>
            <p:cNvPr id="1050716" name="AutoShape 72"/>
            <p:cNvSpPr>
              <a:spLocks noChangeArrowheads="1"/>
            </p:cNvSpPr>
            <p:nvPr/>
          </p:nvSpPr>
          <p:spPr bwMode="auto">
            <a:xfrm>
              <a:off x="7747000" y="4953000"/>
              <a:ext cx="1143000" cy="498475"/>
            </a:xfrm>
            <a:prstGeom prst="roundRect">
              <a:avLst>
                <a:gd name="adj" fmla="val 14722"/>
              </a:avLst>
            </a:prstGeom>
            <a:solidFill>
              <a:srgbClr val="EAEAEA">
                <a:alpha val="95000"/>
              </a:srgb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717" name="Text Box 22"/>
            <p:cNvSpPr txBox="1">
              <a:spLocks noChangeArrowheads="1"/>
            </p:cNvSpPr>
            <p:nvPr/>
          </p:nvSpPr>
          <p:spPr bwMode="auto">
            <a:xfrm>
              <a:off x="7747000" y="5033963"/>
              <a:ext cx="120650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生产管控平台</a:t>
              </a:r>
              <a:endParaRPr lang="zh-CN" altLang="en-US" sz="1400" b="1">
                <a:latin typeface="微软雅黑 Light" panose="020B0502040204020203" pitchFamily="34" charset="-122"/>
                <a:ea typeface="微软雅黑 Light" panose="020B0502040204020203" pitchFamily="34" charset="-122"/>
              </a:endParaRPr>
            </a:p>
          </p:txBody>
        </p:sp>
        <p:sp>
          <p:nvSpPr>
            <p:cNvPr id="1050718" name="Text Box 76"/>
            <p:cNvSpPr txBox="1">
              <a:spLocks noChangeArrowheads="1"/>
            </p:cNvSpPr>
            <p:nvPr/>
          </p:nvSpPr>
          <p:spPr bwMode="auto">
            <a:xfrm>
              <a:off x="7391400" y="5410200"/>
              <a:ext cx="560123" cy="381086"/>
            </a:xfrm>
            <a:prstGeom prst="rect">
              <a:avLst/>
            </a:prstGeom>
            <a:noFill/>
            <a:ln>
              <a:noFill/>
            </a:ln>
            <a:effectLst/>
          </p:spPr>
          <p:txBody>
            <a:bodyPr wrap="none" lIns="45720" rIns="45720">
              <a:spAutoFit/>
            </a:bodyPr>
            <a:lstStyle/>
            <a:p>
              <a:pPr algn="l">
                <a:buFontTx/>
                <a:buChar char="•"/>
              </a:pPr>
              <a:r>
                <a:rPr lang="zh-CN" altLang="en-US" sz="1050">
                  <a:latin typeface="微软雅黑 Light" panose="020B0502040204020203" pitchFamily="34" charset="-122"/>
                  <a:ea typeface="微软雅黑 Light" panose="020B0502040204020203" pitchFamily="34" charset="-122"/>
                </a:rPr>
                <a:t>生产序列</a:t>
              </a:r>
              <a:endParaRPr lang="zh-CN" altLang="en-US" sz="1050">
                <a:latin typeface="微软雅黑 Light" panose="020B0502040204020203" pitchFamily="34" charset="-122"/>
                <a:ea typeface="微软雅黑 Light" panose="020B0502040204020203" pitchFamily="34" charset="-122"/>
              </a:endParaRPr>
            </a:p>
            <a:p>
              <a:pPr algn="l">
                <a:buFontTx/>
                <a:buChar char="•"/>
              </a:pPr>
              <a:r>
                <a:rPr lang="zh-CN" altLang="en-US" sz="1050">
                  <a:latin typeface="微软雅黑 Light" panose="020B0502040204020203" pitchFamily="34" charset="-122"/>
                  <a:ea typeface="微软雅黑 Light" panose="020B0502040204020203" pitchFamily="34" charset="-122"/>
                </a:rPr>
                <a:t>下线信息</a:t>
              </a:r>
              <a:endParaRPr lang="zh-CN" altLang="en-US" sz="1050">
                <a:latin typeface="微软雅黑 Light" panose="020B0502040204020203" pitchFamily="34" charset="-122"/>
                <a:ea typeface="微软雅黑 Light" panose="020B0502040204020203" pitchFamily="34" charset="-122"/>
              </a:endParaRPr>
            </a:p>
          </p:txBody>
        </p:sp>
        <p:sp>
          <p:nvSpPr>
            <p:cNvPr id="1050719" name="AutoShape 77"/>
            <p:cNvSpPr>
              <a:spLocks noChangeArrowheads="1"/>
            </p:cNvSpPr>
            <p:nvPr/>
          </p:nvSpPr>
          <p:spPr bwMode="auto">
            <a:xfrm>
              <a:off x="7772400" y="3657600"/>
              <a:ext cx="1143000" cy="1003300"/>
            </a:xfrm>
            <a:prstGeom prst="roundRect">
              <a:avLst>
                <a:gd name="adj" fmla="val 14722"/>
              </a:avLst>
            </a:prstGeom>
            <a:solidFill>
              <a:srgbClr val="EAEAEA">
                <a:alpha val="95000"/>
              </a:srgb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720" name="AutoShape 78"/>
            <p:cNvSpPr>
              <a:spLocks noChangeArrowheads="1"/>
            </p:cNvSpPr>
            <p:nvPr/>
          </p:nvSpPr>
          <p:spPr bwMode="auto">
            <a:xfrm>
              <a:off x="7886700" y="4119563"/>
              <a:ext cx="914400"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服务与备件管理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721" name="Text Box 22"/>
            <p:cNvSpPr txBox="1">
              <a:spLocks noChangeArrowheads="1"/>
            </p:cNvSpPr>
            <p:nvPr/>
          </p:nvSpPr>
          <p:spPr bwMode="auto">
            <a:xfrm>
              <a:off x="7772400" y="3738563"/>
              <a:ext cx="1206500" cy="29600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营销管理</a:t>
              </a:r>
              <a:endParaRPr lang="zh-CN" altLang="en-US" sz="1400" b="1">
                <a:latin typeface="微软雅黑 Light" panose="020B0502040204020203" pitchFamily="34" charset="-122"/>
                <a:ea typeface="微软雅黑 Light" panose="020B0502040204020203" pitchFamily="34" charset="-122"/>
              </a:endParaRPr>
            </a:p>
          </p:txBody>
        </p:sp>
        <p:sp>
          <p:nvSpPr>
            <p:cNvPr id="1050722" name="AutoShape 81"/>
            <p:cNvSpPr>
              <a:spLocks noChangeArrowheads="1"/>
            </p:cNvSpPr>
            <p:nvPr/>
          </p:nvSpPr>
          <p:spPr bwMode="auto">
            <a:xfrm>
              <a:off x="7848600" y="2717800"/>
              <a:ext cx="914400" cy="381000"/>
            </a:xfrm>
            <a:prstGeom prst="roundRect">
              <a:avLst>
                <a:gd name="adj" fmla="val 16667"/>
              </a:avLst>
            </a:prstGeom>
            <a:solidFill>
              <a:schemeClr val="accent5">
                <a:lumMod val="75000"/>
              </a:schemeClr>
            </a:solidFill>
            <a:ln>
              <a:noFill/>
            </a:ln>
            <a:effectLst/>
          </p:spPr>
          <p:txBody>
            <a:bodyPr wrap="none" anchor="ctr"/>
            <a:lstStyle/>
            <a:p>
              <a:pPr algn="ct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物料管理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723" name="Text Box 82"/>
            <p:cNvSpPr txBox="1">
              <a:spLocks noChangeArrowheads="1"/>
            </p:cNvSpPr>
            <p:nvPr/>
          </p:nvSpPr>
          <p:spPr bwMode="auto">
            <a:xfrm>
              <a:off x="7391400" y="3108325"/>
              <a:ext cx="658047" cy="527657"/>
            </a:xfrm>
            <a:prstGeom prst="rect">
              <a:avLst/>
            </a:prstGeom>
            <a:noFill/>
            <a:ln>
              <a:noFill/>
            </a:ln>
            <a:effectLst/>
          </p:spPr>
          <p:txBody>
            <a:bodyPr wrap="none" lIns="45720" rIns="45720">
              <a:spAutoFit/>
            </a:bodyPr>
            <a:lstStyle/>
            <a:p>
              <a:pPr algn="l">
                <a:buFontTx/>
                <a:buChar char="•"/>
              </a:pPr>
              <a:r>
                <a:rPr lang="zh-CN" altLang="en-US" sz="1050">
                  <a:latin typeface="微软雅黑 Light" panose="020B0502040204020203" pitchFamily="34" charset="-122"/>
                  <a:ea typeface="微软雅黑 Light" panose="020B0502040204020203" pitchFamily="34" charset="-122"/>
                </a:rPr>
                <a:t>供应商配额</a:t>
              </a:r>
              <a:endParaRPr lang="zh-CN" altLang="en-US" sz="1050">
                <a:latin typeface="微软雅黑 Light" panose="020B0502040204020203" pitchFamily="34" charset="-122"/>
                <a:ea typeface="微软雅黑 Light" panose="020B0502040204020203" pitchFamily="34" charset="-122"/>
              </a:endParaRPr>
            </a:p>
            <a:p>
              <a:pPr algn="l">
                <a:buFontTx/>
                <a:buChar char="•"/>
              </a:pPr>
              <a:r>
                <a:rPr lang="zh-CN" altLang="en-US" sz="1050">
                  <a:latin typeface="微软雅黑 Light" panose="020B0502040204020203" pitchFamily="34" charset="-122"/>
                  <a:ea typeface="微软雅黑 Light" panose="020B0502040204020203" pitchFamily="34" charset="-122"/>
                </a:rPr>
                <a:t>零件库存</a:t>
              </a:r>
              <a:endParaRPr lang="zh-CN" altLang="en-US" sz="1050">
                <a:latin typeface="微软雅黑 Light" panose="020B0502040204020203" pitchFamily="34" charset="-122"/>
                <a:ea typeface="微软雅黑 Light" panose="020B0502040204020203" pitchFamily="34" charset="-122"/>
              </a:endParaRPr>
            </a:p>
            <a:p>
              <a:pPr algn="l">
                <a:buFontTx/>
                <a:buChar char="•"/>
              </a:pPr>
              <a:r>
                <a:rPr lang="zh-CN" altLang="en-US" sz="1050">
                  <a:latin typeface="微软雅黑 Light" panose="020B0502040204020203" pitchFamily="34" charset="-122"/>
                  <a:ea typeface="微软雅黑 Light" panose="020B0502040204020203" pitchFamily="34" charset="-122"/>
                </a:rPr>
                <a:t>包装库存</a:t>
              </a:r>
              <a:endParaRPr lang="zh-CN" altLang="en-US" sz="1050">
                <a:latin typeface="微软雅黑 Light" panose="020B0502040204020203" pitchFamily="34" charset="-122"/>
                <a:ea typeface="微软雅黑 Light" panose="020B0502040204020203" pitchFamily="34" charset="-122"/>
              </a:endParaRPr>
            </a:p>
          </p:txBody>
        </p:sp>
        <p:sp>
          <p:nvSpPr>
            <p:cNvPr id="1050724" name="AutoShape 83"/>
            <p:cNvSpPr>
              <a:spLocks noChangeArrowheads="1"/>
            </p:cNvSpPr>
            <p:nvPr/>
          </p:nvSpPr>
          <p:spPr bwMode="auto">
            <a:xfrm>
              <a:off x="7315200" y="2743200"/>
              <a:ext cx="457200" cy="381000"/>
            </a:xfrm>
            <a:prstGeom prst="leftRightArrow">
              <a:avLst>
                <a:gd name="adj1" fmla="val 50000"/>
                <a:gd name="adj2" fmla="val 24000"/>
              </a:avLst>
            </a:prstGeom>
            <a:solidFill>
              <a:schemeClr val="accent1">
                <a:alpha val="95000"/>
              </a:scheme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725" name="AutoShape 84"/>
            <p:cNvSpPr>
              <a:spLocks noChangeArrowheads="1"/>
            </p:cNvSpPr>
            <p:nvPr/>
          </p:nvSpPr>
          <p:spPr bwMode="gray">
            <a:xfrm rot="10800000">
              <a:off x="7340600" y="1713296"/>
              <a:ext cx="381000" cy="76440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endParaRPr lang="zh-CN" altLang="en-US" sz="100" dirty="0">
                <a:latin typeface="微软雅黑 Light" panose="020B0502040204020203" pitchFamily="34" charset="-122"/>
                <a:ea typeface="微软雅黑 Light" panose="020B0502040204020203" pitchFamily="34" charset="-122"/>
              </a:endParaRPr>
            </a:p>
          </p:txBody>
        </p:sp>
        <p:sp>
          <p:nvSpPr>
            <p:cNvPr id="1050726" name="Text Box 85"/>
            <p:cNvSpPr txBox="1">
              <a:spLocks noChangeArrowheads="1"/>
            </p:cNvSpPr>
            <p:nvPr/>
          </p:nvSpPr>
          <p:spPr bwMode="auto">
            <a:xfrm>
              <a:off x="7239000" y="4479925"/>
              <a:ext cx="738633" cy="244204"/>
            </a:xfrm>
            <a:prstGeom prst="rect">
              <a:avLst/>
            </a:prstGeom>
            <a:noFill/>
            <a:ln>
              <a:noFill/>
            </a:ln>
            <a:effectLst/>
          </p:spPr>
          <p:txBody>
            <a:bodyPr wrap="none" lIns="45720" rIns="45720">
              <a:spAutoFit/>
            </a:bodyPr>
            <a:lstStyle/>
            <a:p>
              <a:pPr algn="l">
                <a:buFontTx/>
                <a:buChar char="•"/>
              </a:pPr>
              <a:r>
                <a:rPr lang="zh-CN" altLang="en-US" sz="1050">
                  <a:latin typeface="微软雅黑 Light" panose="020B0502040204020203" pitchFamily="34" charset="-122"/>
                  <a:ea typeface="微软雅黑 Light" panose="020B0502040204020203" pitchFamily="34" charset="-122"/>
                </a:rPr>
                <a:t>备件到货确认</a:t>
              </a:r>
              <a:endParaRPr lang="zh-CN" altLang="en-US" sz="1050">
                <a:latin typeface="微软雅黑 Light" panose="020B0502040204020203" pitchFamily="34" charset="-122"/>
                <a:ea typeface="微软雅黑 Light" panose="020B0502040204020203" pitchFamily="34" charset="-122"/>
              </a:endParaRPr>
            </a:p>
          </p:txBody>
        </p:sp>
        <p:sp>
          <p:nvSpPr>
            <p:cNvPr id="1050727" name="AutoShape 86"/>
            <p:cNvSpPr>
              <a:spLocks noChangeArrowheads="1"/>
            </p:cNvSpPr>
            <p:nvPr/>
          </p:nvSpPr>
          <p:spPr bwMode="gray">
            <a:xfrm rot="10800000">
              <a:off x="7366000" y="3796094"/>
              <a:ext cx="381000" cy="764403"/>
            </a:xfrm>
            <a:prstGeom prst="rightArrow">
              <a:avLst>
                <a:gd name="adj1" fmla="val 50000"/>
                <a:gd name="adj2" fmla="val 34091"/>
              </a:avLst>
            </a:prstGeom>
            <a:solidFill>
              <a:schemeClr val="accent1"/>
            </a:solidFill>
            <a:ln>
              <a:noFill/>
            </a:ln>
            <a:effectLst/>
          </p:spPr>
          <p:txBody>
            <a:bodyPr lIns="27432" tIns="182880" rIns="27432" bIns="182880" anchor="ctr">
              <a:spAutoFit/>
            </a:bodyPr>
            <a:lstStyle/>
            <a:p>
              <a:endParaRPr lang="zh-CN" altLang="en-US" sz="100" dirty="0">
                <a:latin typeface="微软雅黑 Light" panose="020B0502040204020203" pitchFamily="34" charset="-122"/>
                <a:ea typeface="微软雅黑 Light" panose="020B0502040204020203" pitchFamily="34" charset="-122"/>
              </a:endParaRPr>
            </a:p>
          </p:txBody>
        </p:sp>
        <p:sp>
          <p:nvSpPr>
            <p:cNvPr id="1050728" name="AutoShape 87"/>
            <p:cNvSpPr>
              <a:spLocks noChangeArrowheads="1"/>
            </p:cNvSpPr>
            <p:nvPr/>
          </p:nvSpPr>
          <p:spPr bwMode="auto">
            <a:xfrm>
              <a:off x="7315200" y="5029200"/>
              <a:ext cx="457200" cy="381000"/>
            </a:xfrm>
            <a:prstGeom prst="leftRightArrow">
              <a:avLst>
                <a:gd name="adj1" fmla="val 50000"/>
                <a:gd name="adj2" fmla="val 24000"/>
              </a:avLst>
            </a:prstGeom>
            <a:solidFill>
              <a:schemeClr val="accent1">
                <a:alpha val="95000"/>
              </a:scheme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729" name="Text Box 8"/>
            <p:cNvSpPr txBox="1">
              <a:spLocks noChangeArrowheads="1"/>
            </p:cNvSpPr>
            <p:nvPr/>
          </p:nvSpPr>
          <p:spPr bwMode="auto">
            <a:xfrm>
              <a:off x="5765800" y="4572000"/>
              <a:ext cx="990600" cy="406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发运管理</a:t>
              </a:r>
              <a:endParaRPr lang="zh-CN" altLang="en-US" sz="1050">
                <a:latin typeface="微软雅黑 Light" panose="020B0502040204020203" pitchFamily="34" charset="-122"/>
                <a:ea typeface="微软雅黑 Light" panose="020B0502040204020203" pitchFamily="34" charset="-122"/>
              </a:endParaRPr>
            </a:p>
          </p:txBody>
        </p:sp>
        <p:sp>
          <p:nvSpPr>
            <p:cNvPr id="1050730" name="Text Box 6"/>
            <p:cNvSpPr txBox="1">
              <a:spLocks noChangeArrowheads="1"/>
            </p:cNvSpPr>
            <p:nvPr/>
          </p:nvSpPr>
          <p:spPr bwMode="auto">
            <a:xfrm>
              <a:off x="5151438" y="5715000"/>
              <a:ext cx="1020762" cy="4318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050">
                  <a:latin typeface="微软雅黑 Light" panose="020B0502040204020203" pitchFamily="34" charset="-122"/>
                  <a:ea typeface="微软雅黑 Light" panose="020B0502040204020203" pitchFamily="34" charset="-122"/>
                </a:rPr>
                <a:t>报表与统计</a:t>
              </a:r>
              <a:endParaRPr lang="zh-CN" altLang="en-US" sz="1050">
                <a:latin typeface="微软雅黑 Light" panose="020B0502040204020203" pitchFamily="34" charset="-122"/>
                <a:ea typeface="微软雅黑 Light" panose="020B0502040204020203" pitchFamily="34" charset="-122"/>
              </a:endParaRPr>
            </a:p>
          </p:txBody>
        </p:sp>
      </p:grpSp>
      <p:grpSp>
        <p:nvGrpSpPr>
          <p:cNvPr id="316" name="Group 27"/>
          <p:cNvGrpSpPr/>
          <p:nvPr/>
        </p:nvGrpSpPr>
        <p:grpSpPr bwMode="auto">
          <a:xfrm>
            <a:off x="9569003" y="64269"/>
            <a:ext cx="1732055" cy="821435"/>
            <a:chOff x="864" y="1824"/>
            <a:chExt cx="3696" cy="1864"/>
          </a:xfrm>
        </p:grpSpPr>
        <p:sp>
          <p:nvSpPr>
            <p:cNvPr id="1050731"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732"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733"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73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735"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36"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XX公司物流配送平台实现的应用功能要求和主要建设思路 </a:t>
            </a:r>
            <a:r>
              <a:rPr lang="en-US" altLang="zh-CN" sz="2400" dirty="0">
                <a:solidFill>
                  <a:schemeClr val="bg1"/>
                </a:solidFill>
              </a:rPr>
              <a:t>- 1</a:t>
            </a:r>
            <a:endParaRPr lang="en-US" altLang="zh-CN" sz="2400" dirty="0">
              <a:solidFill>
                <a:schemeClr val="bg1"/>
              </a:solidFill>
            </a:endParaRPr>
          </a:p>
        </p:txBody>
      </p:sp>
      <p:graphicFrame>
        <p:nvGraphicFramePr>
          <p:cNvPr id="4194314" name="Group 188"/>
          <p:cNvGraphicFramePr>
            <a:graphicFrameLocks noGrp="1"/>
          </p:cNvGraphicFramePr>
          <p:nvPr/>
        </p:nvGraphicFramePr>
        <p:xfrm>
          <a:off x="533399" y="1219200"/>
          <a:ext cx="11154177" cy="5523374"/>
        </p:xfrm>
        <a:graphic>
          <a:graphicData uri="http://schemas.openxmlformats.org/drawingml/2006/table">
            <a:tbl>
              <a:tblPr/>
              <a:tblGrid>
                <a:gridCol w="1250936"/>
                <a:gridCol w="2427057"/>
                <a:gridCol w="5495536"/>
                <a:gridCol w="1980648"/>
              </a:tblGrid>
              <a:tr h="48446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656047">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计划与</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配送</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供应商库存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延伸零件库存到供应商的产成品库，要求供应商定期更新指定零件的成品库数量，并可以根据对应的物料计划数量和时间做相应报警提示</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7838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物料厂内拉动</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支持厂内各种类型的拉动配送模式，包括按灯拉动、手工看板拉动、电子看板拉动、随行小车配送等，在XX公司系统建设初期，首先实现按灯和手工看板拉动模式</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604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物料厂外拉动</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支持厂外供应商和</a:t>
                      </a:r>
                      <a:r>
                        <a:rPr kumimoji="0" lang="en-US" altLang="zh-CN"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3PL</a:t>
                      </a: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之间的供货配送模式，包括排序拉动、及时拉动和厂外紧急拉动。在XX公司系统建设初期，首先实现排序拉动和紧急拉动模式</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86999">
                <a:tc rowSpan="4">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仓库管理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库存管理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支持执行区域内的库存帐和作业管理，包括库存查询，库存调整，报废，特殊领用，退换货，库位调整，批次管理，断点处理和多种形式的库存盘点。</a:t>
                      </a:r>
                      <a:endPar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604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进口件管理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支持XX公司将来某些关键进口部件的作业，包括装箱单管理，开箱计划执行</a:t>
                      </a:r>
                      <a:endPar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604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零件质量管理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支持库存作业区内的零件质检处理，包括质检要求管理，零检库管理，缺陷零件处理</a:t>
                      </a:r>
                      <a:endParaRPr kumimoji="0" lang="zh-CN" altLang="en-US" sz="1400" b="0" i="0" u="none" strike="noStrike" cap="none" normalizeH="0" baseline="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604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物料接收</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支持各个物料区域的物料接收操作，包括到货确认，到货接收，收货校验。应用要求支持多种作业环境，包括工作站和移动环境下的作业情况</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18" name="Group 27"/>
          <p:cNvGrpSpPr/>
          <p:nvPr/>
        </p:nvGrpSpPr>
        <p:grpSpPr bwMode="auto">
          <a:xfrm>
            <a:off x="9569003" y="64269"/>
            <a:ext cx="1732055" cy="821435"/>
            <a:chOff x="864" y="1824"/>
            <a:chExt cx="3696" cy="1864"/>
          </a:xfrm>
        </p:grpSpPr>
        <p:sp>
          <p:nvSpPr>
            <p:cNvPr id="1050737"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738"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739"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74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741"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42"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XX公司物流配送平台实现的应用功能要求和主要建设思路 </a:t>
            </a:r>
            <a:r>
              <a:rPr lang="en-US" altLang="zh-CN" sz="2400" dirty="0">
                <a:solidFill>
                  <a:schemeClr val="bg1"/>
                </a:solidFill>
              </a:rPr>
              <a:t>- 2</a:t>
            </a:r>
            <a:endParaRPr lang="en-US" altLang="zh-CN" sz="2400" dirty="0">
              <a:solidFill>
                <a:schemeClr val="bg1"/>
              </a:solidFill>
            </a:endParaRPr>
          </a:p>
        </p:txBody>
      </p:sp>
      <p:grpSp>
        <p:nvGrpSpPr>
          <p:cNvPr id="320" name="Group 27"/>
          <p:cNvGrpSpPr/>
          <p:nvPr/>
        </p:nvGrpSpPr>
        <p:grpSpPr bwMode="auto">
          <a:xfrm>
            <a:off x="9709992" y="38513"/>
            <a:ext cx="1591066" cy="900005"/>
            <a:chOff x="864" y="1824"/>
            <a:chExt cx="3696" cy="1864"/>
          </a:xfrm>
        </p:grpSpPr>
        <p:sp>
          <p:nvSpPr>
            <p:cNvPr id="1050743" name="Rectangle 28"/>
            <p:cNvSpPr>
              <a:spLocks noChangeArrowheads="1"/>
            </p:cNvSpPr>
            <p:nvPr/>
          </p:nvSpPr>
          <p:spPr bwMode="auto">
            <a:xfrm>
              <a:off x="1872" y="2341"/>
              <a:ext cx="1728" cy="731"/>
            </a:xfrm>
            <a:prstGeom prst="rect">
              <a:avLst/>
            </a:prstGeom>
            <a:solidFill>
              <a:srgbClr val="D6DBFE"/>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744"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745" name="Rectangle 30"/>
            <p:cNvSpPr>
              <a:spLocks noChangeArrowheads="1"/>
            </p:cNvSpPr>
            <p:nvPr/>
          </p:nvSpPr>
          <p:spPr bwMode="auto">
            <a:xfrm>
              <a:off x="3648" y="2352"/>
              <a:ext cx="912" cy="1336"/>
            </a:xfrm>
            <a:prstGeom prst="rect">
              <a:avLst/>
            </a:prstGeom>
            <a:solidFill>
              <a:srgbClr val="D6DBFE"/>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746" name="Rectangle 31"/>
            <p:cNvSpPr>
              <a:spLocks noChangeArrowheads="1"/>
            </p:cNvSpPr>
            <p:nvPr/>
          </p:nvSpPr>
          <p:spPr bwMode="auto">
            <a:xfrm>
              <a:off x="1872" y="3120"/>
              <a:ext cx="1728" cy="568"/>
            </a:xfrm>
            <a:prstGeom prst="rect">
              <a:avLst/>
            </a:prstGeom>
            <a:solidFill>
              <a:srgbClr val="D6DBFE"/>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747" name="Rectangle 32"/>
            <p:cNvSpPr>
              <a:spLocks noChangeArrowheads="1"/>
            </p:cNvSpPr>
            <p:nvPr/>
          </p:nvSpPr>
          <p:spPr bwMode="auto">
            <a:xfrm>
              <a:off x="864" y="1824"/>
              <a:ext cx="3696" cy="480"/>
            </a:xfrm>
            <a:prstGeom prst="rect">
              <a:avLst/>
            </a:prstGeom>
            <a:solidFill>
              <a:srgbClr val="D6DBFE"/>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graphicFrame>
        <p:nvGraphicFramePr>
          <p:cNvPr id="4194315" name="Group 159"/>
          <p:cNvGraphicFramePr>
            <a:graphicFrameLocks noGrp="1"/>
          </p:cNvGraphicFramePr>
          <p:nvPr/>
        </p:nvGraphicFramePr>
        <p:xfrm>
          <a:off x="533400" y="1219200"/>
          <a:ext cx="11121980" cy="5168720"/>
        </p:xfrm>
        <a:graphic>
          <a:graphicData uri="http://schemas.openxmlformats.org/drawingml/2006/table">
            <a:tbl>
              <a:tblPr/>
              <a:tblGrid>
                <a:gridCol w="1247325"/>
                <a:gridCol w="2806481"/>
                <a:gridCol w="5093243"/>
                <a:gridCol w="1974931"/>
              </a:tblGrid>
              <a:tr h="493238">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667926">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仓库管理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物料发运</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支持点到点的发运处理，包括厂内发运，厂外发运，以及发运信息查询</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6792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包装管理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支持厂内的包装调整作业，包括包装材料管理，包装计划，包装定义配置，转包装作业管理。</a:t>
                      </a:r>
                      <a:endParaRPr kumimoji="0" lang="zh-CN" altLang="en-US" sz="14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67926">
                <a:tc rowSpan="5">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运输管理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订单管理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收集零件</a:t>
                      </a:r>
                      <a:r>
                        <a:rPr kumimoji="0" lang="en-US" altLang="zh-CN"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a:t>
                      </a: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车辆发运订单，完成订单审核，线路匹配和线路时间计算</a:t>
                      </a:r>
                      <a:endPar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6792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调度管理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针对运输计划做优化调度，根据预设置的调度条件，完成运输预调度和运输调度作业，以及</a:t>
                      </a:r>
                      <a:r>
                        <a:rPr kumimoji="0" lang="en-US" altLang="zh-CN" sz="1400" b="0" i="0" u="none" strike="noStrike" cap="none" normalizeH="0" baseline="0" dirty="0" err="1">
                          <a:ln>
                            <a:noFill/>
                          </a:ln>
                          <a:solidFill>
                            <a:srgbClr val="000000"/>
                          </a:solidFill>
                          <a:effectLst/>
                          <a:latin typeface="微软雅黑 Light" panose="020B0502040204020203" pitchFamily="34" charset="-122"/>
                          <a:ea typeface="微软雅黑 Light" panose="020B0502040204020203" pitchFamily="34" charset="-122"/>
                        </a:rPr>
                        <a:t>Milkrun</a:t>
                      </a: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的调度配置</a:t>
                      </a:r>
                      <a:endPar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6792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运输跟踪</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对运输配送过程的过程管理，包括提货撞车，监控与跟踪，回单管理，运输时间预警</a:t>
                      </a:r>
                      <a:endParaRPr kumimoji="0" lang="zh-CN" altLang="en-US" sz="14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6792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运费结算</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包括费用因子的设置，运费模拟和费用计算</a:t>
                      </a:r>
                      <a:endPar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6792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物流器具管理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管理厂内厂外运输的物流器具，包括在途状态跟踪，器具库存管理</a:t>
                      </a:r>
                      <a:endParaRPr kumimoji="0" lang="zh-CN" altLang="en-US" sz="14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48"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XX公司物流配送平台实现的应用功能要求和主要建设思路 </a:t>
            </a:r>
            <a:r>
              <a:rPr lang="en-US" altLang="zh-CN" sz="2400" dirty="0">
                <a:solidFill>
                  <a:schemeClr val="bg1"/>
                </a:solidFill>
              </a:rPr>
              <a:t>- 3</a:t>
            </a:r>
            <a:endParaRPr lang="en-US" altLang="zh-CN" sz="2400" dirty="0">
              <a:solidFill>
                <a:schemeClr val="bg1"/>
              </a:solidFill>
            </a:endParaRPr>
          </a:p>
        </p:txBody>
      </p:sp>
      <p:grpSp>
        <p:nvGrpSpPr>
          <p:cNvPr id="322" name="Group 27"/>
          <p:cNvGrpSpPr/>
          <p:nvPr/>
        </p:nvGrpSpPr>
        <p:grpSpPr bwMode="auto">
          <a:xfrm>
            <a:off x="9709992" y="38513"/>
            <a:ext cx="1591066" cy="900005"/>
            <a:chOff x="864" y="1824"/>
            <a:chExt cx="3696" cy="1864"/>
          </a:xfrm>
        </p:grpSpPr>
        <p:sp>
          <p:nvSpPr>
            <p:cNvPr id="1050749" name="Rectangle 28"/>
            <p:cNvSpPr>
              <a:spLocks noChangeArrowheads="1"/>
            </p:cNvSpPr>
            <p:nvPr/>
          </p:nvSpPr>
          <p:spPr bwMode="auto">
            <a:xfrm>
              <a:off x="1872" y="2341"/>
              <a:ext cx="1728" cy="731"/>
            </a:xfrm>
            <a:prstGeom prst="rect">
              <a:avLst/>
            </a:prstGeom>
            <a:solidFill>
              <a:srgbClr val="D6DBFE"/>
            </a:solidFill>
            <a:ln>
              <a:noFill/>
            </a:ln>
            <a:effectLst>
              <a:outerShdw dist="35921" dir="2700000" algn="ctr" rotWithShape="0">
                <a:srgbClr val="808080"/>
              </a:outerShdw>
            </a:effectLst>
          </p:spPr>
          <p:txBody>
            <a:bodyPr wrap="none" anchor="ctr"/>
            <a:lstStyle/>
            <a:p>
              <a:pPr algn="ctr" eaLnBrk="1" fontAlgn="t" hangingPunct="1"/>
              <a:r>
                <a:rPr lang="zh-CN" altLang="en-US" sz="900" b="1"/>
                <a:t>企业资源管理</a:t>
              </a:r>
              <a:endParaRPr lang="zh-CN" altLang="en-US" sz="900" b="1"/>
            </a:p>
          </p:txBody>
        </p:sp>
        <p:sp>
          <p:nvSpPr>
            <p:cNvPr id="1050750"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751" name="Rectangle 30"/>
            <p:cNvSpPr>
              <a:spLocks noChangeArrowheads="1"/>
            </p:cNvSpPr>
            <p:nvPr/>
          </p:nvSpPr>
          <p:spPr bwMode="auto">
            <a:xfrm>
              <a:off x="3648" y="2352"/>
              <a:ext cx="912" cy="1336"/>
            </a:xfrm>
            <a:prstGeom prst="rect">
              <a:avLst/>
            </a:prstGeom>
            <a:solidFill>
              <a:srgbClr val="D6DBFE"/>
            </a:solidFill>
            <a:ln>
              <a:noFill/>
            </a:ln>
            <a:effectLst>
              <a:outerShdw dist="35921" dir="2700000" algn="ctr" rotWithShape="0">
                <a:srgbClr val="808080"/>
              </a:outerShdw>
            </a:effectLst>
          </p:spPr>
          <p:txBody>
            <a:bodyPr wrap="none" anchor="ctr"/>
            <a:lstStyle/>
            <a:p>
              <a:pPr algn="ctr" eaLnBrk="1" fontAlgn="t" hangingPunct="1"/>
              <a:r>
                <a:rPr lang="zh-CN" altLang="en-US" sz="900" b="1"/>
                <a:t>营销</a:t>
              </a:r>
              <a:endParaRPr lang="zh-CN" altLang="en-US" sz="900" b="1"/>
            </a:p>
            <a:p>
              <a:pPr algn="ctr" eaLnBrk="1" fontAlgn="t" hangingPunct="1"/>
              <a:r>
                <a:rPr lang="zh-CN" altLang="en-US" sz="900" b="1"/>
                <a:t>管理</a:t>
              </a:r>
              <a:endParaRPr lang="zh-CN" altLang="en-US" sz="900" b="1"/>
            </a:p>
          </p:txBody>
        </p:sp>
        <p:sp>
          <p:nvSpPr>
            <p:cNvPr id="1050752" name="Rectangle 31"/>
            <p:cNvSpPr>
              <a:spLocks noChangeArrowheads="1"/>
            </p:cNvSpPr>
            <p:nvPr/>
          </p:nvSpPr>
          <p:spPr bwMode="auto">
            <a:xfrm>
              <a:off x="1872" y="3120"/>
              <a:ext cx="1728" cy="568"/>
            </a:xfrm>
            <a:prstGeom prst="rect">
              <a:avLst/>
            </a:prstGeom>
            <a:solidFill>
              <a:srgbClr val="D6DBFE"/>
            </a:solidFill>
            <a:ln>
              <a:noFill/>
            </a:ln>
            <a:effectLst>
              <a:outerShdw dist="35921" dir="2700000" algn="ctr" rotWithShape="0">
                <a:srgbClr val="808080"/>
              </a:outerShdw>
            </a:effectLst>
          </p:spPr>
          <p:txBody>
            <a:bodyPr wrap="none" anchor="ctr"/>
            <a:lstStyle/>
            <a:p>
              <a:pPr algn="ctr" eaLnBrk="1" fontAlgn="t" hangingPunct="1"/>
              <a:r>
                <a:rPr lang="zh-CN" altLang="en-US" sz="900" b="1" dirty="0"/>
                <a:t>生产作业管控</a:t>
              </a:r>
              <a:endParaRPr lang="zh-CN" altLang="en-US" sz="900" b="1" dirty="0"/>
            </a:p>
          </p:txBody>
        </p:sp>
        <p:sp>
          <p:nvSpPr>
            <p:cNvPr id="1050753" name="Rectangle 32"/>
            <p:cNvSpPr>
              <a:spLocks noChangeArrowheads="1"/>
            </p:cNvSpPr>
            <p:nvPr/>
          </p:nvSpPr>
          <p:spPr bwMode="auto">
            <a:xfrm>
              <a:off x="864" y="1824"/>
              <a:ext cx="3696" cy="480"/>
            </a:xfrm>
            <a:prstGeom prst="rect">
              <a:avLst/>
            </a:prstGeom>
            <a:solidFill>
              <a:srgbClr val="D6DBFE"/>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graphicFrame>
        <p:nvGraphicFramePr>
          <p:cNvPr id="4194316" name="Group 60"/>
          <p:cNvGraphicFramePr>
            <a:graphicFrameLocks noGrp="1"/>
          </p:cNvGraphicFramePr>
          <p:nvPr/>
        </p:nvGraphicFramePr>
        <p:xfrm>
          <a:off x="637504" y="1219201"/>
          <a:ext cx="10940602" cy="4402427"/>
        </p:xfrm>
        <a:graphic>
          <a:graphicData uri="http://schemas.openxmlformats.org/drawingml/2006/table">
            <a:tbl>
              <a:tblPr/>
              <a:tblGrid>
                <a:gridCol w="1226984"/>
                <a:gridCol w="2760713"/>
                <a:gridCol w="5010182"/>
                <a:gridCol w="1942723"/>
              </a:tblGrid>
              <a:tr h="679329">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919924">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运输管理</a:t>
                      </a:r>
                      <a:endPar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发运管理</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对成品车的发运到店过程进行管理，包括车辆下线信息接收，发运调度准备，发运状态跟踪</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919924">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公共应用</a:t>
                      </a:r>
                      <a:endParaRPr kumimoji="0" lang="zh-CN" altLang="en-US" sz="16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基础数据管理</a:t>
                      </a:r>
                      <a:endPar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维护配送平台的基础信息，包括车型</a:t>
                      </a:r>
                      <a:r>
                        <a:rPr kumimoji="0" lang="en-US" altLang="zh-CN" sz="16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BOM</a:t>
                      </a:r>
                      <a:r>
                        <a:rPr kumimoji="0" lang="zh-CN" altLang="en-US" sz="16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的接收，零件物流信息管理等</a:t>
                      </a:r>
                      <a:endParaRPr kumimoji="0" lang="zh-CN" altLang="en-US" sz="16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96332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监控报警</a:t>
                      </a:r>
                      <a:endPar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rPr>
                        <a:t>监控配送需求的后台处理作业，包括拉动单组单状态，计划响应过期报警，发运过期报警，与上下游系统接口处理的报警</a:t>
                      </a:r>
                      <a:endParaRPr kumimoji="0" lang="zh-CN" altLang="en-US" sz="1600" b="0" i="0" u="none" strike="noStrike" cap="none" normalizeH="0" baseline="0" dirty="0">
                        <a:ln>
                          <a:noFill/>
                        </a:ln>
                        <a:solidFill>
                          <a:srgbClr val="000000"/>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91992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报表与统计</a:t>
                      </a:r>
                      <a:endParaRPr kumimoji="0" lang="zh-CN" altLang="en-US" sz="18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包括配送执行平台各应用数据的统计，包括库存报表，拉动需求清单，运输费用报表，料箱料架清单等</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5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物流配送平台的系统建设关键设计思路</a:t>
            </a:r>
            <a:endParaRPr lang="en-US" altLang="zh-CN" sz="2400" dirty="0">
              <a:solidFill>
                <a:schemeClr val="bg1"/>
              </a:solidFill>
            </a:endParaRPr>
          </a:p>
        </p:txBody>
      </p:sp>
      <p:grpSp>
        <p:nvGrpSpPr>
          <p:cNvPr id="324" name="组合 2"/>
          <p:cNvGrpSpPr/>
          <p:nvPr/>
        </p:nvGrpSpPr>
        <p:grpSpPr>
          <a:xfrm>
            <a:off x="457200" y="1600200"/>
            <a:ext cx="11314090" cy="4593532"/>
            <a:chOff x="457200" y="1600200"/>
            <a:chExt cx="8216900" cy="4267200"/>
          </a:xfrm>
        </p:grpSpPr>
        <p:sp>
          <p:nvSpPr>
            <p:cNvPr id="1050755" name="Rectangle 3"/>
            <p:cNvSpPr>
              <a:spLocks noChangeArrowheads="1"/>
            </p:cNvSpPr>
            <p:nvPr/>
          </p:nvSpPr>
          <p:spPr bwMode="auto">
            <a:xfrm>
              <a:off x="4959350" y="1600200"/>
              <a:ext cx="3668713" cy="42672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sz="2000"/>
            </a:p>
          </p:txBody>
        </p:sp>
        <p:sp>
          <p:nvSpPr>
            <p:cNvPr id="1050756" name="Rectangle 4"/>
            <p:cNvSpPr>
              <a:spLocks noChangeArrowheads="1"/>
            </p:cNvSpPr>
            <p:nvPr/>
          </p:nvSpPr>
          <p:spPr bwMode="auto">
            <a:xfrm>
              <a:off x="457200" y="1600200"/>
              <a:ext cx="3873500" cy="424815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sz="2000"/>
            </a:p>
          </p:txBody>
        </p:sp>
        <p:sp>
          <p:nvSpPr>
            <p:cNvPr id="1050757" name="Rectangle 5"/>
            <p:cNvSpPr>
              <a:spLocks noChangeArrowheads="1"/>
            </p:cNvSpPr>
            <p:nvPr/>
          </p:nvSpPr>
          <p:spPr bwMode="auto">
            <a:xfrm>
              <a:off x="4959350" y="1600200"/>
              <a:ext cx="3668713" cy="469585"/>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sz="2000"/>
            </a:p>
          </p:txBody>
        </p:sp>
        <p:sp>
          <p:nvSpPr>
            <p:cNvPr id="1050758" name="Rectangle 6"/>
            <p:cNvSpPr>
              <a:spLocks noChangeArrowheads="1"/>
            </p:cNvSpPr>
            <p:nvPr/>
          </p:nvSpPr>
          <p:spPr bwMode="auto">
            <a:xfrm>
              <a:off x="457200" y="1600200"/>
              <a:ext cx="3873500" cy="467166"/>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sz="2000"/>
            </a:p>
          </p:txBody>
        </p:sp>
        <p:sp>
          <p:nvSpPr>
            <p:cNvPr id="1050759"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sz="2000" dirty="0"/>
            </a:p>
          </p:txBody>
        </p:sp>
        <p:sp>
          <p:nvSpPr>
            <p:cNvPr id="1050760" name="Rectangle 8"/>
            <p:cNvSpPr>
              <a:spLocks noChangeArrowheads="1"/>
            </p:cNvSpPr>
            <p:nvPr/>
          </p:nvSpPr>
          <p:spPr bwMode="auto">
            <a:xfrm>
              <a:off x="4959350" y="2147127"/>
              <a:ext cx="3714750" cy="3363913"/>
            </a:xfrm>
            <a:prstGeom prst="rect">
              <a:avLst/>
            </a:prstGeom>
            <a:noFill/>
            <a:ln>
              <a:noFill/>
            </a:ln>
            <a:effectLst/>
          </p:spPr>
          <p:txBody>
            <a:bodyPr/>
            <a:lstStyle>
              <a:lvl1pPr marL="342900" indent="-342900" algn="l" defTabSz="739775">
                <a:defRPr>
                  <a:solidFill>
                    <a:schemeClr val="tx1"/>
                  </a:solidFill>
                  <a:latin typeface="Arial" panose="020B0604020202020204" pitchFamily="34" charset="0"/>
                  <a:ea typeface="宋体" panose="02010600030101010101" pitchFamily="2" charset="-122"/>
                </a:defRPr>
              </a:lvl1pPr>
              <a:lvl2pPr marL="719455" indent="-342900" algn="l" defTabSz="739775">
                <a:defRPr>
                  <a:solidFill>
                    <a:schemeClr val="tx1"/>
                  </a:solidFill>
                  <a:latin typeface="Arial" panose="020B0604020202020204" pitchFamily="34" charset="0"/>
                  <a:ea typeface="宋体" panose="02010600030101010101" pitchFamily="2" charset="-122"/>
                </a:defRPr>
              </a:lvl2pPr>
              <a:lvl3pPr marL="1143000" indent="-342900" algn="l" defTabSz="739775">
                <a:defRPr>
                  <a:solidFill>
                    <a:schemeClr val="tx1"/>
                  </a:solidFill>
                  <a:latin typeface="Arial" panose="020B0604020202020204" pitchFamily="34" charset="0"/>
                  <a:ea typeface="宋体" panose="02010600030101010101" pitchFamily="2" charset="-122"/>
                </a:defRPr>
              </a:lvl3pPr>
              <a:lvl4pPr marL="1600200" indent="-342900" algn="l" defTabSz="739775">
                <a:defRPr>
                  <a:solidFill>
                    <a:schemeClr val="tx1"/>
                  </a:solidFill>
                  <a:latin typeface="Arial" panose="020B0604020202020204" pitchFamily="34" charset="0"/>
                  <a:ea typeface="宋体" panose="02010600030101010101" pitchFamily="2" charset="-122"/>
                </a:defRPr>
              </a:lvl4pPr>
              <a:lvl5pPr marL="2057400" indent="-342900" algn="l" defTabSz="739775">
                <a:defRPr>
                  <a:solidFill>
                    <a:schemeClr val="tx1"/>
                  </a:solidFill>
                  <a:latin typeface="Arial" panose="020B0604020202020204" pitchFamily="34" charset="0"/>
                  <a:ea typeface="宋体" panose="02010600030101010101" pitchFamily="2" charset="-122"/>
                </a:defRPr>
              </a:lvl5pPr>
              <a:lvl6pPr marL="25146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700">
                  <a:solidFill>
                    <a:srgbClr val="000000"/>
                  </a:solidFill>
                  <a:latin typeface="微软雅黑 Light" panose="020B0502040204020203" pitchFamily="34" charset="-122"/>
                  <a:ea typeface="微软雅黑 Light" panose="020B0502040204020203" pitchFamily="34" charset="-122"/>
                </a:rPr>
                <a:t>首先建立物流配送平台和基本的仓库管理作业，实现与</a:t>
              </a:r>
              <a:r>
                <a:rPr lang="en-US" altLang="zh-CN" sz="1700">
                  <a:solidFill>
                    <a:srgbClr val="000000"/>
                  </a:solidFill>
                  <a:latin typeface="微软雅黑 Light" panose="020B0502040204020203" pitchFamily="34" charset="-122"/>
                  <a:ea typeface="微软雅黑 Light" panose="020B0502040204020203" pitchFamily="34" charset="-122"/>
                </a:rPr>
                <a:t>ERP</a:t>
              </a:r>
              <a:r>
                <a:rPr lang="zh-CN" altLang="en-US" sz="1700">
                  <a:solidFill>
                    <a:srgbClr val="000000"/>
                  </a:solidFill>
                  <a:latin typeface="微软雅黑 Light" panose="020B0502040204020203" pitchFamily="34" charset="-122"/>
                  <a:ea typeface="微软雅黑 Light" panose="020B0502040204020203" pitchFamily="34" charset="-122"/>
                </a:rPr>
                <a:t>平台的库存、计划、配送作业的对接，以及与供应商平台的协同</a:t>
              </a:r>
              <a:endParaRPr lang="zh-CN" altLang="en-US" sz="1700">
                <a:solidFill>
                  <a:srgbClr val="000000"/>
                </a:solidFill>
                <a:latin typeface="微软雅黑 Light" panose="020B0502040204020203" pitchFamily="34" charset="-122"/>
                <a:ea typeface="微软雅黑 Light" panose="020B0502040204020203" pitchFamily="34" charset="-122"/>
              </a:endParaRPr>
            </a:p>
            <a:p>
              <a:pPr>
                <a:spcBef>
                  <a:spcPct val="15000"/>
                </a:spcBef>
              </a:pPr>
              <a:endParaRPr lang="zh-CN" altLang="en-US" sz="17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700">
                  <a:solidFill>
                    <a:srgbClr val="000000"/>
                  </a:solidFill>
                  <a:latin typeface="微软雅黑 Light" panose="020B0502040204020203" pitchFamily="34" charset="-122"/>
                  <a:ea typeface="微软雅黑 Light" panose="020B0502040204020203" pitchFamily="34" charset="-122"/>
                </a:rPr>
                <a:t>在一阶段系统功能基础上加强售后备件管理、物流器具的管理和成品车发运管理，建设完整的整车物流服务体系</a:t>
              </a:r>
              <a:endParaRPr lang="zh-CN" altLang="en-US" sz="17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7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700">
                  <a:solidFill>
                    <a:srgbClr val="000000"/>
                  </a:solidFill>
                  <a:latin typeface="微软雅黑 Light" panose="020B0502040204020203" pitchFamily="34" charset="-122"/>
                  <a:ea typeface="微软雅黑 Light" panose="020B0502040204020203" pitchFamily="34" charset="-122"/>
                </a:rPr>
                <a:t>接下来考虑建设运输管理，实现对运输车辆的跟踪和运费的对外结算，支持物流业务的对外扩展</a:t>
              </a:r>
              <a:endParaRPr lang="zh-CN" altLang="en-US" sz="17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7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700">
                <a:solidFill>
                  <a:srgbClr val="000000"/>
                </a:solidFill>
                <a:latin typeface="微软雅黑 Light" panose="020B0502040204020203" pitchFamily="34" charset="-122"/>
                <a:ea typeface="微软雅黑 Light" panose="020B0502040204020203" pitchFamily="34" charset="-122"/>
              </a:endParaRPr>
            </a:p>
            <a:p>
              <a:pPr>
                <a:spcBef>
                  <a:spcPct val="15000"/>
                </a:spcBef>
              </a:pPr>
              <a:endParaRPr lang="en-US" altLang="zh-CN" sz="1700">
                <a:latin typeface="微软雅黑 Light" panose="020B0502040204020203" pitchFamily="34" charset="-122"/>
                <a:ea typeface="微软雅黑 Light" panose="020B0502040204020203" pitchFamily="34" charset="-122"/>
              </a:endParaRPr>
            </a:p>
          </p:txBody>
        </p:sp>
        <p:sp>
          <p:nvSpPr>
            <p:cNvPr id="1050761" name="Rectangle 9"/>
            <p:cNvSpPr>
              <a:spLocks noChangeArrowheads="1"/>
            </p:cNvSpPr>
            <p:nvPr/>
          </p:nvSpPr>
          <p:spPr bwMode="auto">
            <a:xfrm>
              <a:off x="1450975" y="1601788"/>
              <a:ext cx="1839913" cy="465578"/>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0762" name="Rectangle 10"/>
            <p:cNvSpPr>
              <a:spLocks noChangeArrowheads="1"/>
            </p:cNvSpPr>
            <p:nvPr/>
          </p:nvSpPr>
          <p:spPr bwMode="auto">
            <a:xfrm>
              <a:off x="5808663" y="1611313"/>
              <a:ext cx="2054225" cy="456053"/>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sp>
          <p:nvSpPr>
            <p:cNvPr id="1050763" name="Rectangle 11"/>
            <p:cNvSpPr>
              <a:spLocks noChangeArrowheads="1"/>
            </p:cNvSpPr>
            <p:nvPr/>
          </p:nvSpPr>
          <p:spPr bwMode="auto">
            <a:xfrm>
              <a:off x="457200" y="2126488"/>
              <a:ext cx="3810000" cy="36020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700" dirty="0">
                  <a:solidFill>
                    <a:srgbClr val="000000"/>
                  </a:solidFill>
                  <a:latin typeface="微软雅黑 Light" panose="020B0502040204020203" pitchFamily="34" charset="-122"/>
                  <a:ea typeface="微软雅黑 Light" panose="020B0502040204020203" pitchFamily="34" charset="-122"/>
                </a:rPr>
                <a:t>在首阶段物流配送的主要工作重点是配合生产的计划协同和上线配送，因此先将仓库管理，配送管理以及对供应商的协同工作开展起来</a:t>
              </a:r>
              <a:endParaRPr lang="zh-CN" altLang="en-US" sz="17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7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700" dirty="0">
                  <a:solidFill>
                    <a:srgbClr val="000000"/>
                  </a:solidFill>
                  <a:latin typeface="微软雅黑 Light" panose="020B0502040204020203" pitchFamily="34" charset="-122"/>
                  <a:ea typeface="微软雅黑 Light" panose="020B0502040204020203" pitchFamily="34" charset="-122"/>
                </a:rPr>
                <a:t>XX公司重工的物流配送都由联合物流全权管理，因此需要考虑重工的物流管控与实际物流作业之间的衔接关系</a:t>
              </a:r>
              <a:endParaRPr lang="zh-CN" altLang="en-US" sz="17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7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700" dirty="0">
                  <a:solidFill>
                    <a:srgbClr val="000000"/>
                  </a:solidFill>
                  <a:latin typeface="微软雅黑 Light" panose="020B0502040204020203" pitchFamily="34" charset="-122"/>
                  <a:ea typeface="微软雅黑 Light" panose="020B0502040204020203" pitchFamily="34" charset="-122"/>
                </a:rPr>
                <a:t>物流配送系统与</a:t>
              </a:r>
              <a:r>
                <a:rPr lang="en-US" altLang="zh-CN" sz="1700" dirty="0">
                  <a:solidFill>
                    <a:srgbClr val="000000"/>
                  </a:solidFill>
                  <a:latin typeface="微软雅黑 Light" panose="020B0502040204020203" pitchFamily="34" charset="-122"/>
                  <a:ea typeface="微软雅黑 Light" panose="020B0502040204020203" pitchFamily="34" charset="-122"/>
                </a:rPr>
                <a:t>ERP</a:t>
              </a:r>
              <a:r>
                <a:rPr lang="zh-CN" altLang="en-US" sz="1700" dirty="0">
                  <a:solidFill>
                    <a:srgbClr val="000000"/>
                  </a:solidFill>
                  <a:latin typeface="微软雅黑 Light" panose="020B0502040204020203" pitchFamily="34" charset="-122"/>
                  <a:ea typeface="微软雅黑 Light" panose="020B0502040204020203" pitchFamily="34" charset="-122"/>
                </a:rPr>
                <a:t>的平台的在实施时间周期上有重叠，因此需要考虑双边的功能对接要求，提前做好规划</a:t>
              </a:r>
              <a:endParaRPr lang="zh-CN" altLang="en-US" sz="17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7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700" dirty="0">
                  <a:solidFill>
                    <a:srgbClr val="000000"/>
                  </a:solidFill>
                  <a:latin typeface="微软雅黑 Light" panose="020B0502040204020203" pitchFamily="34" charset="-122"/>
                  <a:ea typeface="微软雅黑 Light" panose="020B0502040204020203" pitchFamily="34" charset="-122"/>
                </a:rPr>
                <a:t>联合物流作为单独的物流服务供应商，未来会面向体系外的客户服务，因此要考虑应用的可扩展性</a:t>
              </a:r>
              <a:endParaRPr lang="zh-CN" altLang="en-US" sz="1700" dirty="0">
                <a:solidFill>
                  <a:srgbClr val="000000"/>
                </a:solidFill>
                <a:latin typeface="微软雅黑 Light" panose="020B0502040204020203" pitchFamily="34" charset="-122"/>
                <a:ea typeface="微软雅黑 Light" panose="020B0502040204020203" pitchFamily="34" charset="-122"/>
              </a:endParaRPr>
            </a:p>
          </p:txBody>
        </p:sp>
      </p:grpSp>
      <p:grpSp>
        <p:nvGrpSpPr>
          <p:cNvPr id="325" name="Group 27"/>
          <p:cNvGrpSpPr/>
          <p:nvPr/>
        </p:nvGrpSpPr>
        <p:grpSpPr bwMode="auto">
          <a:xfrm>
            <a:off x="9569003" y="64269"/>
            <a:ext cx="1732055" cy="821435"/>
            <a:chOff x="864" y="1824"/>
            <a:chExt cx="3696" cy="1864"/>
          </a:xfrm>
        </p:grpSpPr>
        <p:sp>
          <p:nvSpPr>
            <p:cNvPr id="1050764"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0765" name="Rectangle 29"/>
            <p:cNvSpPr>
              <a:spLocks noChangeArrowheads="1"/>
            </p:cNvSpPr>
            <p:nvPr/>
          </p:nvSpPr>
          <p:spPr bwMode="auto">
            <a:xfrm>
              <a:off x="864" y="2352"/>
              <a:ext cx="960"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a:solidFill>
                    <a:schemeClr val="bg1"/>
                  </a:solidFill>
                </a:rPr>
                <a:t>供应链</a:t>
              </a:r>
              <a:endParaRPr lang="zh-CN" altLang="en-US" sz="1050" b="1">
                <a:solidFill>
                  <a:schemeClr val="bg1"/>
                </a:solidFill>
              </a:endParaRPr>
            </a:p>
            <a:p>
              <a:pPr algn="ctr" fontAlgn="t"/>
              <a:r>
                <a:rPr lang="zh-CN" altLang="en-US" sz="1050" b="1">
                  <a:solidFill>
                    <a:schemeClr val="bg1"/>
                  </a:solidFill>
                </a:rPr>
                <a:t>管理</a:t>
              </a:r>
              <a:endParaRPr lang="zh-CN" altLang="en-US" sz="1050" b="1">
                <a:solidFill>
                  <a:schemeClr val="bg1"/>
                </a:solidFill>
              </a:endParaRPr>
            </a:p>
          </p:txBody>
        </p:sp>
        <p:sp>
          <p:nvSpPr>
            <p:cNvPr id="1050766"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767"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768"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69" name="标题 1"/>
          <p:cNvSpPr>
            <a:spLocks noGrp="1"/>
          </p:cNvSpPr>
          <p:nvPr>
            <p:ph type="title" idx="4294967295"/>
          </p:nvPr>
        </p:nvSpPr>
        <p:spPr>
          <a:xfrm>
            <a:off x="1" y="177237"/>
            <a:ext cx="944665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通过</a:t>
            </a:r>
            <a:r>
              <a:rPr lang="en-US" altLang="zh-CN" sz="2400" dirty="0">
                <a:solidFill>
                  <a:schemeClr val="bg1"/>
                </a:solidFill>
              </a:rPr>
              <a:t>ERP</a:t>
            </a:r>
            <a:r>
              <a:rPr lang="zh-CN" altLang="en-US" sz="2400" dirty="0">
                <a:solidFill>
                  <a:schemeClr val="bg1"/>
                </a:solidFill>
              </a:rPr>
              <a:t>系统建设，在横向实现供应链一体化协同，纵向实现财务业务一体化管理</a:t>
            </a:r>
            <a:endParaRPr lang="en-US" altLang="zh-CN" sz="2400" dirty="0">
              <a:solidFill>
                <a:schemeClr val="bg1"/>
              </a:solidFill>
            </a:endParaRPr>
          </a:p>
        </p:txBody>
      </p:sp>
      <p:grpSp>
        <p:nvGrpSpPr>
          <p:cNvPr id="327" name="组合 2"/>
          <p:cNvGrpSpPr/>
          <p:nvPr/>
        </p:nvGrpSpPr>
        <p:grpSpPr>
          <a:xfrm>
            <a:off x="336461" y="1321158"/>
            <a:ext cx="11402632" cy="5243392"/>
            <a:chOff x="342900" y="1752600"/>
            <a:chExt cx="8445500" cy="4076700"/>
          </a:xfrm>
        </p:grpSpPr>
        <p:sp>
          <p:nvSpPr>
            <p:cNvPr id="1050770" name="Oval 26"/>
            <p:cNvSpPr>
              <a:spLocks noChangeArrowheads="1"/>
            </p:cNvSpPr>
            <p:nvPr/>
          </p:nvSpPr>
          <p:spPr bwMode="auto">
            <a:xfrm>
              <a:off x="4292600" y="3448050"/>
              <a:ext cx="558800" cy="508000"/>
            </a:xfrm>
            <a:prstGeom prst="ellipse">
              <a:avLst/>
            </a:prstGeom>
            <a:solidFill>
              <a:schemeClr val="accent3">
                <a:lumMod val="60000"/>
                <a:lumOff val="40000"/>
              </a:schemeClr>
            </a:solidFill>
            <a:ln>
              <a:noFill/>
            </a:ln>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71" name="Freeform 27"/>
            <p:cNvSpPr/>
            <p:nvPr/>
          </p:nvSpPr>
          <p:spPr bwMode="auto">
            <a:xfrm>
              <a:off x="442913" y="1774825"/>
              <a:ext cx="4073525" cy="1882775"/>
            </a:xfrm>
            <a:custGeom>
              <a:avLst/>
              <a:gdLst>
                <a:gd name="T0" fmla="*/ 2147483647 w 2652"/>
                <a:gd name="T1" fmla="*/ 2147483647 h 1208"/>
                <a:gd name="T2" fmla="*/ 2147483647 w 2652"/>
                <a:gd name="T3" fmla="*/ 0 h 1208"/>
                <a:gd name="T4" fmla="*/ 0 w 2652"/>
                <a:gd name="T5" fmla="*/ 0 h 1208"/>
                <a:gd name="T6" fmla="*/ 0 w 2652"/>
                <a:gd name="T7" fmla="*/ 2147483647 h 1208"/>
                <a:gd name="T8" fmla="*/ 2147483647 w 2652"/>
                <a:gd name="T9" fmla="*/ 2147483647 h 1208"/>
                <a:gd name="T10" fmla="*/ 2147483647 w 2652"/>
                <a:gd name="T11" fmla="*/ 2147483647 h 1208"/>
                <a:gd name="T12" fmla="*/ 2147483647 w 2652"/>
                <a:gd name="T13" fmla="*/ 2147483647 h 1208"/>
                <a:gd name="T14" fmla="*/ 2147483647 w 2652"/>
                <a:gd name="T15" fmla="*/ 2147483647 h 1208"/>
                <a:gd name="T16" fmla="*/ 2147483647 w 2652"/>
                <a:gd name="T17" fmla="*/ 2147483647 h 1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2"/>
                <a:gd name="T28" fmla="*/ 0 h 1208"/>
                <a:gd name="T29" fmla="*/ 2652 w 2652"/>
                <a:gd name="T30" fmla="*/ 1208 h 1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2" h="1208">
                  <a:moveTo>
                    <a:pt x="2652" y="600"/>
                  </a:moveTo>
                  <a:cubicBezTo>
                    <a:pt x="2652" y="300"/>
                    <a:pt x="2652" y="0"/>
                    <a:pt x="2652" y="0"/>
                  </a:cubicBezTo>
                  <a:cubicBezTo>
                    <a:pt x="1326" y="0"/>
                    <a:pt x="0" y="0"/>
                    <a:pt x="0" y="0"/>
                  </a:cubicBezTo>
                  <a:cubicBezTo>
                    <a:pt x="0" y="604"/>
                    <a:pt x="0" y="1208"/>
                    <a:pt x="0" y="1208"/>
                  </a:cubicBezTo>
                  <a:cubicBezTo>
                    <a:pt x="1018" y="1208"/>
                    <a:pt x="2037" y="1205"/>
                    <a:pt x="2036" y="1208"/>
                  </a:cubicBezTo>
                  <a:cubicBezTo>
                    <a:pt x="2046" y="1115"/>
                    <a:pt x="2059" y="1057"/>
                    <a:pt x="2091" y="986"/>
                  </a:cubicBezTo>
                  <a:cubicBezTo>
                    <a:pt x="2123" y="915"/>
                    <a:pt x="2173" y="838"/>
                    <a:pt x="2232" y="779"/>
                  </a:cubicBezTo>
                  <a:cubicBezTo>
                    <a:pt x="2291" y="720"/>
                    <a:pt x="2359" y="683"/>
                    <a:pt x="2430" y="653"/>
                  </a:cubicBezTo>
                  <a:cubicBezTo>
                    <a:pt x="2501" y="623"/>
                    <a:pt x="2529" y="614"/>
                    <a:pt x="2652" y="600"/>
                  </a:cubicBezTo>
                  <a:close/>
                </a:path>
              </a:pathLst>
            </a:custGeom>
            <a:noFill/>
            <a:ln w="12700">
              <a:solidFill>
                <a:schemeClr val="tx1"/>
              </a:solidFill>
              <a:round/>
            </a:ln>
          </p:spPr>
          <p:txBody>
            <a:bodyPr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72" name="Freeform 28"/>
            <p:cNvSpPr/>
            <p:nvPr/>
          </p:nvSpPr>
          <p:spPr bwMode="auto">
            <a:xfrm flipV="1">
              <a:off x="442913" y="3773488"/>
              <a:ext cx="4073525" cy="1882775"/>
            </a:xfrm>
            <a:custGeom>
              <a:avLst/>
              <a:gdLst>
                <a:gd name="T0" fmla="*/ 2147483647 w 2652"/>
                <a:gd name="T1" fmla="*/ 2147483647 h 1208"/>
                <a:gd name="T2" fmla="*/ 2147483647 w 2652"/>
                <a:gd name="T3" fmla="*/ 0 h 1208"/>
                <a:gd name="T4" fmla="*/ 0 w 2652"/>
                <a:gd name="T5" fmla="*/ 0 h 1208"/>
                <a:gd name="T6" fmla="*/ 0 w 2652"/>
                <a:gd name="T7" fmla="*/ 2147483647 h 1208"/>
                <a:gd name="T8" fmla="*/ 2147483647 w 2652"/>
                <a:gd name="T9" fmla="*/ 2147483647 h 1208"/>
                <a:gd name="T10" fmla="*/ 2147483647 w 2652"/>
                <a:gd name="T11" fmla="*/ 2147483647 h 1208"/>
                <a:gd name="T12" fmla="*/ 2147483647 w 2652"/>
                <a:gd name="T13" fmla="*/ 2147483647 h 1208"/>
                <a:gd name="T14" fmla="*/ 2147483647 w 2652"/>
                <a:gd name="T15" fmla="*/ 2147483647 h 1208"/>
                <a:gd name="T16" fmla="*/ 2147483647 w 2652"/>
                <a:gd name="T17" fmla="*/ 2147483647 h 1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2"/>
                <a:gd name="T28" fmla="*/ 0 h 1208"/>
                <a:gd name="T29" fmla="*/ 2652 w 2652"/>
                <a:gd name="T30" fmla="*/ 1208 h 1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2" h="1208">
                  <a:moveTo>
                    <a:pt x="2652" y="600"/>
                  </a:moveTo>
                  <a:cubicBezTo>
                    <a:pt x="2652" y="300"/>
                    <a:pt x="2652" y="0"/>
                    <a:pt x="2652" y="0"/>
                  </a:cubicBezTo>
                  <a:cubicBezTo>
                    <a:pt x="1326" y="0"/>
                    <a:pt x="0" y="0"/>
                    <a:pt x="0" y="0"/>
                  </a:cubicBezTo>
                  <a:cubicBezTo>
                    <a:pt x="0" y="604"/>
                    <a:pt x="0" y="1208"/>
                    <a:pt x="0" y="1208"/>
                  </a:cubicBezTo>
                  <a:cubicBezTo>
                    <a:pt x="1018" y="1208"/>
                    <a:pt x="2037" y="1205"/>
                    <a:pt x="2036" y="1208"/>
                  </a:cubicBezTo>
                  <a:cubicBezTo>
                    <a:pt x="2046" y="1115"/>
                    <a:pt x="2059" y="1057"/>
                    <a:pt x="2091" y="986"/>
                  </a:cubicBezTo>
                  <a:cubicBezTo>
                    <a:pt x="2123" y="915"/>
                    <a:pt x="2173" y="838"/>
                    <a:pt x="2232" y="779"/>
                  </a:cubicBezTo>
                  <a:cubicBezTo>
                    <a:pt x="2291" y="720"/>
                    <a:pt x="2359" y="683"/>
                    <a:pt x="2430" y="653"/>
                  </a:cubicBezTo>
                  <a:cubicBezTo>
                    <a:pt x="2501" y="623"/>
                    <a:pt x="2529" y="614"/>
                    <a:pt x="2652" y="600"/>
                  </a:cubicBezTo>
                  <a:close/>
                </a:path>
              </a:pathLst>
            </a:custGeom>
            <a:noFill/>
            <a:ln w="12700">
              <a:solidFill>
                <a:schemeClr val="tx1"/>
              </a:solidFill>
              <a:round/>
            </a:ln>
          </p:spPr>
          <p:txBody>
            <a:bodyPr rot="10800000"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73" name="Freeform 29"/>
            <p:cNvSpPr/>
            <p:nvPr/>
          </p:nvSpPr>
          <p:spPr bwMode="auto">
            <a:xfrm flipH="1">
              <a:off x="4625975" y="1774825"/>
              <a:ext cx="4073525" cy="1882775"/>
            </a:xfrm>
            <a:custGeom>
              <a:avLst/>
              <a:gdLst>
                <a:gd name="T0" fmla="*/ 2147483647 w 2652"/>
                <a:gd name="T1" fmla="*/ 2147483647 h 1208"/>
                <a:gd name="T2" fmla="*/ 2147483647 w 2652"/>
                <a:gd name="T3" fmla="*/ 0 h 1208"/>
                <a:gd name="T4" fmla="*/ 0 w 2652"/>
                <a:gd name="T5" fmla="*/ 0 h 1208"/>
                <a:gd name="T6" fmla="*/ 0 w 2652"/>
                <a:gd name="T7" fmla="*/ 2147483647 h 1208"/>
                <a:gd name="T8" fmla="*/ 2147483647 w 2652"/>
                <a:gd name="T9" fmla="*/ 2147483647 h 1208"/>
                <a:gd name="T10" fmla="*/ 2147483647 w 2652"/>
                <a:gd name="T11" fmla="*/ 2147483647 h 1208"/>
                <a:gd name="T12" fmla="*/ 2147483647 w 2652"/>
                <a:gd name="T13" fmla="*/ 2147483647 h 1208"/>
                <a:gd name="T14" fmla="*/ 2147483647 w 2652"/>
                <a:gd name="T15" fmla="*/ 2147483647 h 1208"/>
                <a:gd name="T16" fmla="*/ 2147483647 w 2652"/>
                <a:gd name="T17" fmla="*/ 2147483647 h 1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2"/>
                <a:gd name="T28" fmla="*/ 0 h 1208"/>
                <a:gd name="T29" fmla="*/ 2652 w 2652"/>
                <a:gd name="T30" fmla="*/ 1208 h 1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2" h="1208">
                  <a:moveTo>
                    <a:pt x="2652" y="600"/>
                  </a:moveTo>
                  <a:cubicBezTo>
                    <a:pt x="2652" y="300"/>
                    <a:pt x="2652" y="0"/>
                    <a:pt x="2652" y="0"/>
                  </a:cubicBezTo>
                  <a:cubicBezTo>
                    <a:pt x="1326" y="0"/>
                    <a:pt x="0" y="0"/>
                    <a:pt x="0" y="0"/>
                  </a:cubicBezTo>
                  <a:cubicBezTo>
                    <a:pt x="0" y="604"/>
                    <a:pt x="0" y="1208"/>
                    <a:pt x="0" y="1208"/>
                  </a:cubicBezTo>
                  <a:cubicBezTo>
                    <a:pt x="1018" y="1208"/>
                    <a:pt x="2037" y="1205"/>
                    <a:pt x="2036" y="1208"/>
                  </a:cubicBezTo>
                  <a:cubicBezTo>
                    <a:pt x="2046" y="1115"/>
                    <a:pt x="2059" y="1057"/>
                    <a:pt x="2091" y="986"/>
                  </a:cubicBezTo>
                  <a:cubicBezTo>
                    <a:pt x="2123" y="915"/>
                    <a:pt x="2173" y="838"/>
                    <a:pt x="2232" y="779"/>
                  </a:cubicBezTo>
                  <a:cubicBezTo>
                    <a:pt x="2291" y="720"/>
                    <a:pt x="2359" y="683"/>
                    <a:pt x="2430" y="653"/>
                  </a:cubicBezTo>
                  <a:cubicBezTo>
                    <a:pt x="2501" y="623"/>
                    <a:pt x="2529" y="614"/>
                    <a:pt x="2652" y="600"/>
                  </a:cubicBezTo>
                  <a:close/>
                </a:path>
              </a:pathLst>
            </a:custGeom>
            <a:noFill/>
            <a:ln w="12700">
              <a:solidFill>
                <a:schemeClr val="tx1"/>
              </a:solidFill>
              <a:round/>
            </a:ln>
          </p:spPr>
          <p:txBody>
            <a:bodyPr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74" name="Freeform 30"/>
            <p:cNvSpPr/>
            <p:nvPr/>
          </p:nvSpPr>
          <p:spPr bwMode="auto">
            <a:xfrm flipH="1" flipV="1">
              <a:off x="4625975" y="3773488"/>
              <a:ext cx="4073525" cy="1882775"/>
            </a:xfrm>
            <a:custGeom>
              <a:avLst/>
              <a:gdLst>
                <a:gd name="T0" fmla="*/ 2147483647 w 2652"/>
                <a:gd name="T1" fmla="*/ 2147483647 h 1208"/>
                <a:gd name="T2" fmla="*/ 2147483647 w 2652"/>
                <a:gd name="T3" fmla="*/ 0 h 1208"/>
                <a:gd name="T4" fmla="*/ 0 w 2652"/>
                <a:gd name="T5" fmla="*/ 0 h 1208"/>
                <a:gd name="T6" fmla="*/ 0 w 2652"/>
                <a:gd name="T7" fmla="*/ 2147483647 h 1208"/>
                <a:gd name="T8" fmla="*/ 2147483647 w 2652"/>
                <a:gd name="T9" fmla="*/ 2147483647 h 1208"/>
                <a:gd name="T10" fmla="*/ 2147483647 w 2652"/>
                <a:gd name="T11" fmla="*/ 2147483647 h 1208"/>
                <a:gd name="T12" fmla="*/ 2147483647 w 2652"/>
                <a:gd name="T13" fmla="*/ 2147483647 h 1208"/>
                <a:gd name="T14" fmla="*/ 2147483647 w 2652"/>
                <a:gd name="T15" fmla="*/ 2147483647 h 1208"/>
                <a:gd name="T16" fmla="*/ 2147483647 w 2652"/>
                <a:gd name="T17" fmla="*/ 2147483647 h 1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2"/>
                <a:gd name="T28" fmla="*/ 0 h 1208"/>
                <a:gd name="T29" fmla="*/ 2652 w 2652"/>
                <a:gd name="T30" fmla="*/ 1208 h 1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2" h="1208">
                  <a:moveTo>
                    <a:pt x="2652" y="600"/>
                  </a:moveTo>
                  <a:cubicBezTo>
                    <a:pt x="2652" y="300"/>
                    <a:pt x="2652" y="0"/>
                    <a:pt x="2652" y="0"/>
                  </a:cubicBezTo>
                  <a:cubicBezTo>
                    <a:pt x="1326" y="0"/>
                    <a:pt x="0" y="0"/>
                    <a:pt x="0" y="0"/>
                  </a:cubicBezTo>
                  <a:cubicBezTo>
                    <a:pt x="0" y="604"/>
                    <a:pt x="0" y="1208"/>
                    <a:pt x="0" y="1208"/>
                  </a:cubicBezTo>
                  <a:cubicBezTo>
                    <a:pt x="1018" y="1208"/>
                    <a:pt x="2037" y="1205"/>
                    <a:pt x="2036" y="1208"/>
                  </a:cubicBezTo>
                  <a:cubicBezTo>
                    <a:pt x="2046" y="1115"/>
                    <a:pt x="2059" y="1057"/>
                    <a:pt x="2091" y="986"/>
                  </a:cubicBezTo>
                  <a:cubicBezTo>
                    <a:pt x="2123" y="915"/>
                    <a:pt x="2173" y="838"/>
                    <a:pt x="2232" y="779"/>
                  </a:cubicBezTo>
                  <a:cubicBezTo>
                    <a:pt x="2291" y="720"/>
                    <a:pt x="2359" y="683"/>
                    <a:pt x="2430" y="653"/>
                  </a:cubicBezTo>
                  <a:cubicBezTo>
                    <a:pt x="2501" y="623"/>
                    <a:pt x="2529" y="614"/>
                    <a:pt x="2652" y="600"/>
                  </a:cubicBezTo>
                  <a:close/>
                </a:path>
              </a:pathLst>
            </a:custGeom>
            <a:noFill/>
            <a:ln w="12700">
              <a:solidFill>
                <a:schemeClr val="tx1"/>
              </a:solidFill>
              <a:round/>
            </a:ln>
          </p:spPr>
          <p:txBody>
            <a:bodyPr rot="10800000"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75" name="Rectangle 31"/>
            <p:cNvSpPr>
              <a:spLocks noChangeArrowheads="1"/>
            </p:cNvSpPr>
            <p:nvPr/>
          </p:nvSpPr>
          <p:spPr bwMode="auto">
            <a:xfrm>
              <a:off x="685800" y="2193925"/>
              <a:ext cx="3686175" cy="1495343"/>
            </a:xfrm>
            <a:prstGeom prst="rect">
              <a:avLst/>
            </a:prstGeom>
            <a:noFill/>
            <a:ln>
              <a:noFill/>
            </a:ln>
          </p:spPr>
          <p:txBody>
            <a:bodyPr lIns="0" tIns="0" rIns="0" bIns="0">
              <a:spAutoFit/>
            </a:bodyPr>
            <a:lstStyle>
              <a:lvl1pPr marL="342900" indent="-342900" algn="l" defTabSz="330200">
                <a:tabLst>
                  <a:tab pos="8521700" algn="r"/>
                </a:tabLst>
                <a:defRPr>
                  <a:solidFill>
                    <a:schemeClr val="tx1"/>
                  </a:solidFill>
                  <a:latin typeface="Arial" panose="020B0604020202020204" pitchFamily="34" charset="0"/>
                  <a:ea typeface="宋体" panose="02010600030101010101" pitchFamily="2" charset="-122"/>
                </a:defRPr>
              </a:lvl1pPr>
              <a:lvl2pPr marL="306705" indent="-304800" algn="l" defTabSz="330200">
                <a:tabLst>
                  <a:tab pos="8521700" algn="r"/>
                </a:tabLst>
                <a:defRPr>
                  <a:solidFill>
                    <a:schemeClr val="tx1"/>
                  </a:solidFill>
                  <a:latin typeface="Arial" panose="020B0604020202020204" pitchFamily="34" charset="0"/>
                  <a:ea typeface="宋体" panose="02010600030101010101" pitchFamily="2" charset="-122"/>
                </a:defRPr>
              </a:lvl2pPr>
              <a:lvl3pPr marL="459105" indent="-266700" algn="l" defTabSz="330200">
                <a:tabLst>
                  <a:tab pos="8521700" algn="r"/>
                </a:tabLst>
                <a:defRPr>
                  <a:solidFill>
                    <a:schemeClr val="tx1"/>
                  </a:solidFill>
                  <a:latin typeface="Arial" panose="020B0604020202020204" pitchFamily="34" charset="0"/>
                  <a:ea typeface="宋体" panose="02010600030101010101" pitchFamily="2" charset="-122"/>
                </a:defRPr>
              </a:lvl3pPr>
              <a:lvl4pPr marL="1600200" indent="-228600" algn="l" defTabSz="330200">
                <a:tabLst>
                  <a:tab pos="8521700" algn="r"/>
                </a:tabLst>
                <a:defRPr>
                  <a:solidFill>
                    <a:schemeClr val="tx1"/>
                  </a:solidFill>
                  <a:latin typeface="Arial" panose="020B0604020202020204" pitchFamily="34" charset="0"/>
                  <a:ea typeface="宋体" panose="02010600030101010101" pitchFamily="2" charset="-122"/>
                </a:defRPr>
              </a:lvl4pPr>
              <a:lvl5pPr marL="2057400" indent="-228600" algn="l" defTabSz="330200">
                <a:tabLst>
                  <a:tab pos="8521700" algn="r"/>
                </a:tabLst>
                <a:defRPr>
                  <a:solidFill>
                    <a:schemeClr val="tx1"/>
                  </a:solidFill>
                  <a:latin typeface="Arial" panose="020B0604020202020204" pitchFamily="34" charset="0"/>
                  <a:ea typeface="宋体" panose="02010600030101010101" pitchFamily="2" charset="-122"/>
                </a:defRPr>
              </a:lvl5pPr>
              <a:lvl6pPr marL="25146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6pPr>
              <a:lvl7pPr marL="29718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7pPr>
              <a:lvl8pPr marL="34290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8pPr>
              <a:lvl9pPr marL="38862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9pPr>
            </a:lstStyle>
            <a:p>
              <a:pPr lvl="1">
                <a:lnSpc>
                  <a:spcPct val="8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主数据统一管理</a:t>
              </a:r>
              <a:endParaRPr kumimoji="1" lang="zh-CN" altLang="de-DE">
                <a:latin typeface="微软雅黑 Light" panose="020B0502040204020203" pitchFamily="34" charset="-122"/>
                <a:ea typeface="微软雅黑 Light" panose="020B0502040204020203" pitchFamily="34" charset="-122"/>
              </a:endParaRPr>
            </a:p>
            <a:p>
              <a:pPr lvl="2">
                <a:lnSpc>
                  <a:spcPct val="84000"/>
                </a:lnSpc>
                <a:spcBef>
                  <a:spcPct val="10000"/>
                </a:spcBef>
                <a:buClr>
                  <a:schemeClr val="accent1"/>
                </a:buClr>
                <a:buSzPct val="75000"/>
                <a:buFont typeface="Wingdings" panose="05000000000000000000" pitchFamily="2" charset="2"/>
                <a:buChar char="Ø"/>
              </a:pPr>
              <a:r>
                <a:rPr kumimoji="1" lang="zh-CN" altLang="de-DE" sz="1600">
                  <a:latin typeface="微软雅黑 Light" panose="020B0502040204020203" pitchFamily="34" charset="-122"/>
                  <a:ea typeface="微软雅黑 Light" panose="020B0502040204020203" pitchFamily="34" charset="-122"/>
                </a:rPr>
                <a:t>会计科目</a:t>
              </a:r>
              <a:endParaRPr kumimoji="1" lang="zh-CN" altLang="de-DE" sz="1600">
                <a:latin typeface="微软雅黑 Light" panose="020B0502040204020203" pitchFamily="34" charset="-122"/>
                <a:ea typeface="微软雅黑 Light" panose="020B0502040204020203" pitchFamily="34" charset="-122"/>
              </a:endParaRPr>
            </a:p>
            <a:p>
              <a:pPr lvl="2">
                <a:lnSpc>
                  <a:spcPct val="84000"/>
                </a:lnSpc>
                <a:spcBef>
                  <a:spcPct val="10000"/>
                </a:spcBef>
                <a:buClr>
                  <a:schemeClr val="accent1"/>
                </a:buClr>
                <a:buSzPct val="75000"/>
                <a:buFont typeface="Wingdings" panose="05000000000000000000" pitchFamily="2" charset="2"/>
                <a:buChar char="Ø"/>
              </a:pPr>
              <a:r>
                <a:rPr kumimoji="1" lang="zh-CN" altLang="de-DE" sz="1600">
                  <a:latin typeface="微软雅黑 Light" panose="020B0502040204020203" pitchFamily="34" charset="-122"/>
                  <a:ea typeface="微软雅黑 Light" panose="020B0502040204020203" pitchFamily="34" charset="-122"/>
                </a:rPr>
                <a:t>物料</a:t>
              </a:r>
              <a:endParaRPr kumimoji="1" lang="zh-CN" altLang="de-DE" sz="1600">
                <a:latin typeface="微软雅黑 Light" panose="020B0502040204020203" pitchFamily="34" charset="-122"/>
                <a:ea typeface="微软雅黑 Light" panose="020B0502040204020203" pitchFamily="34" charset="-122"/>
              </a:endParaRPr>
            </a:p>
            <a:p>
              <a:pPr lvl="2">
                <a:lnSpc>
                  <a:spcPct val="84000"/>
                </a:lnSpc>
                <a:spcBef>
                  <a:spcPct val="10000"/>
                </a:spcBef>
                <a:buClr>
                  <a:schemeClr val="accent1"/>
                </a:buClr>
                <a:buSzPct val="75000"/>
                <a:buFont typeface="Wingdings" panose="05000000000000000000" pitchFamily="2" charset="2"/>
                <a:buChar char="Ø"/>
              </a:pPr>
              <a:r>
                <a:rPr kumimoji="1" lang="zh-CN" altLang="de-DE" sz="1600">
                  <a:latin typeface="微软雅黑 Light" panose="020B0502040204020203" pitchFamily="34" charset="-122"/>
                  <a:ea typeface="微软雅黑 Light" panose="020B0502040204020203" pitchFamily="34" charset="-122"/>
                </a:rPr>
                <a:t>供应商与客户等</a:t>
              </a:r>
              <a:endParaRPr kumimoji="1" lang="zh-CN" altLang="de-DE" sz="1600">
                <a:latin typeface="微软雅黑 Light" panose="020B0502040204020203" pitchFamily="34" charset="-122"/>
                <a:ea typeface="微软雅黑 Light" panose="020B0502040204020203" pitchFamily="34" charset="-122"/>
              </a:endParaRPr>
            </a:p>
            <a:p>
              <a:pPr lvl="1">
                <a:lnSpc>
                  <a:spcPct val="8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数据集成管理，信息的全面可视</a:t>
              </a:r>
              <a:endParaRPr kumimoji="1" lang="zh-CN" altLang="de-DE">
                <a:latin typeface="微软雅黑 Light" panose="020B0502040204020203" pitchFamily="34" charset="-122"/>
                <a:ea typeface="微软雅黑 Light" panose="020B0502040204020203" pitchFamily="34" charset="-122"/>
              </a:endParaRPr>
            </a:p>
            <a:p>
              <a:pPr lvl="2">
                <a:lnSpc>
                  <a:spcPct val="84000"/>
                </a:lnSpc>
                <a:spcBef>
                  <a:spcPct val="10000"/>
                </a:spcBef>
                <a:buClr>
                  <a:schemeClr val="accent1"/>
                </a:buClr>
                <a:buSzPct val="75000"/>
                <a:buFont typeface="Wingdings" panose="05000000000000000000" pitchFamily="2" charset="2"/>
                <a:buChar char="Ø"/>
              </a:pPr>
              <a:r>
                <a:rPr kumimoji="1" lang="zh-CN" altLang="de-DE" sz="1600">
                  <a:latin typeface="微软雅黑 Light" panose="020B0502040204020203" pitchFamily="34" charset="-122"/>
                  <a:ea typeface="微软雅黑 Light" panose="020B0502040204020203" pitchFamily="34" charset="-122"/>
                </a:rPr>
                <a:t>财务核算信息</a:t>
              </a:r>
              <a:endParaRPr kumimoji="1" lang="zh-CN" altLang="de-DE" sz="1600">
                <a:latin typeface="微软雅黑 Light" panose="020B0502040204020203" pitchFamily="34" charset="-122"/>
                <a:ea typeface="微软雅黑 Light" panose="020B0502040204020203" pitchFamily="34" charset="-122"/>
              </a:endParaRPr>
            </a:p>
            <a:p>
              <a:pPr lvl="2">
                <a:lnSpc>
                  <a:spcPct val="84000"/>
                </a:lnSpc>
                <a:spcBef>
                  <a:spcPct val="10000"/>
                </a:spcBef>
                <a:buClr>
                  <a:schemeClr val="accent1"/>
                </a:buClr>
                <a:buSzPct val="75000"/>
                <a:buFont typeface="Wingdings" panose="05000000000000000000" pitchFamily="2" charset="2"/>
                <a:buChar char="Ø"/>
              </a:pPr>
              <a:r>
                <a:rPr kumimoji="1" lang="zh-CN" altLang="de-DE" sz="1600">
                  <a:latin typeface="微软雅黑 Light" panose="020B0502040204020203" pitchFamily="34" charset="-122"/>
                  <a:ea typeface="微软雅黑 Light" panose="020B0502040204020203" pitchFamily="34" charset="-122"/>
                </a:rPr>
                <a:t>库存信息</a:t>
              </a:r>
              <a:r>
                <a:rPr kumimoji="1" lang="zh-CN" altLang="en-US" sz="1600">
                  <a:latin typeface="微软雅黑 Light" panose="020B0502040204020203" pitchFamily="34" charset="-122"/>
                  <a:ea typeface="微软雅黑 Light" panose="020B0502040204020203" pitchFamily="34" charset="-122"/>
                </a:rPr>
                <a:t>、计划信息</a:t>
              </a:r>
              <a:endParaRPr kumimoji="1" lang="zh-CN" altLang="de-DE" sz="1600">
                <a:latin typeface="微软雅黑 Light" panose="020B0502040204020203" pitchFamily="34" charset="-122"/>
                <a:ea typeface="微软雅黑 Light" panose="020B0502040204020203" pitchFamily="34" charset="-122"/>
              </a:endParaRPr>
            </a:p>
            <a:p>
              <a:pPr lvl="2">
                <a:lnSpc>
                  <a:spcPct val="84000"/>
                </a:lnSpc>
                <a:spcBef>
                  <a:spcPct val="10000"/>
                </a:spcBef>
                <a:buClr>
                  <a:schemeClr val="accent1"/>
                </a:buClr>
                <a:buSzPct val="75000"/>
                <a:buFont typeface="Wingdings" panose="05000000000000000000" pitchFamily="2" charset="2"/>
                <a:buChar char="Ø"/>
              </a:pPr>
              <a:r>
                <a:rPr kumimoji="1" lang="zh-CN" altLang="de-DE" sz="1600">
                  <a:latin typeface="微软雅黑 Light" panose="020B0502040204020203" pitchFamily="34" charset="-122"/>
                  <a:ea typeface="微软雅黑 Light" panose="020B0502040204020203" pitchFamily="34" charset="-122"/>
                </a:rPr>
                <a:t>产能信息等</a:t>
              </a:r>
              <a:endParaRPr kumimoji="1" lang="zh-CN" altLang="de-DE" sz="1600">
                <a:latin typeface="微软雅黑 Light" panose="020B0502040204020203" pitchFamily="34" charset="-122"/>
                <a:ea typeface="微软雅黑 Light" panose="020B0502040204020203" pitchFamily="34" charset="-122"/>
              </a:endParaRPr>
            </a:p>
          </p:txBody>
        </p:sp>
        <p:sp>
          <p:nvSpPr>
            <p:cNvPr id="1050776" name="Rectangle 32"/>
            <p:cNvSpPr>
              <a:spLocks noChangeArrowheads="1"/>
            </p:cNvSpPr>
            <p:nvPr/>
          </p:nvSpPr>
          <p:spPr bwMode="auto">
            <a:xfrm>
              <a:off x="5694363" y="2185988"/>
              <a:ext cx="2660650" cy="1462166"/>
            </a:xfrm>
            <a:prstGeom prst="rect">
              <a:avLst/>
            </a:prstGeom>
            <a:noFill/>
            <a:ln>
              <a:noFill/>
            </a:ln>
          </p:spPr>
          <p:txBody>
            <a:bodyPr lIns="0" tIns="0" rIns="0" bIns="0">
              <a:spAutoFit/>
            </a:bodyPr>
            <a:lstStyle>
              <a:lvl1pPr marL="342900" indent="-342900" algn="l" defTabSz="330200">
                <a:tabLst>
                  <a:tab pos="8521700" algn="r"/>
                </a:tabLst>
                <a:defRPr>
                  <a:solidFill>
                    <a:schemeClr val="tx1"/>
                  </a:solidFill>
                  <a:latin typeface="Arial" panose="020B0604020202020204" pitchFamily="34" charset="0"/>
                  <a:ea typeface="宋体" panose="02010600030101010101" pitchFamily="2" charset="-122"/>
                </a:defRPr>
              </a:lvl1pPr>
              <a:lvl2pPr marL="306705" indent="-304800" algn="l" defTabSz="330200">
                <a:tabLst>
                  <a:tab pos="8521700" algn="r"/>
                </a:tabLst>
                <a:defRPr>
                  <a:solidFill>
                    <a:schemeClr val="tx1"/>
                  </a:solidFill>
                  <a:latin typeface="Arial" panose="020B0604020202020204" pitchFamily="34" charset="0"/>
                  <a:ea typeface="宋体" panose="02010600030101010101" pitchFamily="2" charset="-122"/>
                </a:defRPr>
              </a:lvl2pPr>
              <a:lvl3pPr marL="1143000" indent="-228600" algn="l" defTabSz="330200">
                <a:tabLst>
                  <a:tab pos="8521700" algn="r"/>
                </a:tabLst>
                <a:defRPr>
                  <a:solidFill>
                    <a:schemeClr val="tx1"/>
                  </a:solidFill>
                  <a:latin typeface="Arial" panose="020B0604020202020204" pitchFamily="34" charset="0"/>
                  <a:ea typeface="宋体" panose="02010600030101010101" pitchFamily="2" charset="-122"/>
                </a:defRPr>
              </a:lvl3pPr>
              <a:lvl4pPr marL="1600200" indent="-228600" algn="l" defTabSz="330200">
                <a:tabLst>
                  <a:tab pos="8521700" algn="r"/>
                </a:tabLst>
                <a:defRPr>
                  <a:solidFill>
                    <a:schemeClr val="tx1"/>
                  </a:solidFill>
                  <a:latin typeface="Arial" panose="020B0604020202020204" pitchFamily="34" charset="0"/>
                  <a:ea typeface="宋体" panose="02010600030101010101" pitchFamily="2" charset="-122"/>
                </a:defRPr>
              </a:lvl4pPr>
              <a:lvl5pPr marL="2057400" indent="-228600" algn="l" defTabSz="330200">
                <a:tabLst>
                  <a:tab pos="8521700" algn="r"/>
                </a:tabLst>
                <a:defRPr>
                  <a:solidFill>
                    <a:schemeClr val="tx1"/>
                  </a:solidFill>
                  <a:latin typeface="Arial" panose="020B0604020202020204" pitchFamily="34" charset="0"/>
                  <a:ea typeface="宋体" panose="02010600030101010101" pitchFamily="2" charset="-122"/>
                </a:defRPr>
              </a:lvl5pPr>
              <a:lvl6pPr marL="25146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6pPr>
              <a:lvl7pPr marL="29718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7pPr>
              <a:lvl8pPr marL="34290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8pPr>
              <a:lvl9pPr marL="38862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9pPr>
            </a:lstStyle>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财务业务一体化</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集中</a:t>
              </a:r>
              <a:r>
                <a:rPr kumimoji="1" lang="zh-CN" altLang="en-US">
                  <a:latin typeface="微软雅黑 Light" panose="020B0502040204020203" pitchFamily="34" charset="-122"/>
                  <a:ea typeface="微软雅黑 Light" panose="020B0502040204020203" pitchFamily="34" charset="-122"/>
                </a:rPr>
                <a:t>客户管理与解决方案提供</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战略物资的集中采购模式</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外部战略供应商管理</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集中物流</a:t>
              </a:r>
              <a:r>
                <a:rPr kumimoji="1" lang="zh-CN" altLang="en-US">
                  <a:latin typeface="微软雅黑 Light" panose="020B0502040204020203" pitchFamily="34" charset="-122"/>
                  <a:ea typeface="微软雅黑 Light" panose="020B0502040204020203" pitchFamily="34" charset="-122"/>
                </a:rPr>
                <a:t>、计划总控</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多点生产的管理模式</a:t>
              </a:r>
              <a:endParaRPr kumimoji="1" lang="zh-CN" altLang="de-DE">
                <a:latin typeface="微软雅黑 Light" panose="020B0502040204020203" pitchFamily="34" charset="-122"/>
                <a:ea typeface="微软雅黑 Light" panose="020B0502040204020203" pitchFamily="34" charset="-122"/>
              </a:endParaRPr>
            </a:p>
          </p:txBody>
        </p:sp>
        <p:sp>
          <p:nvSpPr>
            <p:cNvPr id="1050777" name="Rectangle 33"/>
            <p:cNvSpPr>
              <a:spLocks noChangeArrowheads="1"/>
            </p:cNvSpPr>
            <p:nvPr/>
          </p:nvSpPr>
          <p:spPr bwMode="auto">
            <a:xfrm>
              <a:off x="685800" y="3865563"/>
              <a:ext cx="3592513" cy="1462166"/>
            </a:xfrm>
            <a:prstGeom prst="rect">
              <a:avLst/>
            </a:prstGeom>
            <a:noFill/>
            <a:ln>
              <a:noFill/>
            </a:ln>
          </p:spPr>
          <p:txBody>
            <a:bodyPr lIns="0" tIns="0" rIns="0" bIns="0">
              <a:spAutoFit/>
            </a:bodyPr>
            <a:lstStyle>
              <a:lvl1pPr marL="342900" indent="-342900" algn="l" defTabSz="330200">
                <a:tabLst>
                  <a:tab pos="8521700" algn="r"/>
                </a:tabLst>
                <a:defRPr>
                  <a:solidFill>
                    <a:schemeClr val="tx1"/>
                  </a:solidFill>
                  <a:latin typeface="Arial" panose="020B0604020202020204" pitchFamily="34" charset="0"/>
                  <a:ea typeface="宋体" panose="02010600030101010101" pitchFamily="2" charset="-122"/>
                </a:defRPr>
              </a:lvl1pPr>
              <a:lvl2pPr marL="306705" indent="-304800" algn="l" defTabSz="330200">
                <a:tabLst>
                  <a:tab pos="8521700" algn="r"/>
                </a:tabLst>
                <a:defRPr>
                  <a:solidFill>
                    <a:schemeClr val="tx1"/>
                  </a:solidFill>
                  <a:latin typeface="Arial" panose="020B0604020202020204" pitchFamily="34" charset="0"/>
                  <a:ea typeface="宋体" panose="02010600030101010101" pitchFamily="2" charset="-122"/>
                </a:defRPr>
              </a:lvl2pPr>
              <a:lvl3pPr marL="1143000" indent="-228600" algn="l" defTabSz="330200">
                <a:tabLst>
                  <a:tab pos="8521700" algn="r"/>
                </a:tabLst>
                <a:defRPr>
                  <a:solidFill>
                    <a:schemeClr val="tx1"/>
                  </a:solidFill>
                  <a:latin typeface="Arial" panose="020B0604020202020204" pitchFamily="34" charset="0"/>
                  <a:ea typeface="宋体" panose="02010600030101010101" pitchFamily="2" charset="-122"/>
                </a:defRPr>
              </a:lvl3pPr>
              <a:lvl4pPr marL="1600200" indent="-228600" algn="l" defTabSz="330200">
                <a:tabLst>
                  <a:tab pos="8521700" algn="r"/>
                </a:tabLst>
                <a:defRPr>
                  <a:solidFill>
                    <a:schemeClr val="tx1"/>
                  </a:solidFill>
                  <a:latin typeface="Arial" panose="020B0604020202020204" pitchFamily="34" charset="0"/>
                  <a:ea typeface="宋体" panose="02010600030101010101" pitchFamily="2" charset="-122"/>
                </a:defRPr>
              </a:lvl4pPr>
              <a:lvl5pPr marL="2057400" indent="-228600" algn="l" defTabSz="330200">
                <a:tabLst>
                  <a:tab pos="8521700" algn="r"/>
                </a:tabLst>
                <a:defRPr>
                  <a:solidFill>
                    <a:schemeClr val="tx1"/>
                  </a:solidFill>
                  <a:latin typeface="Arial" panose="020B0604020202020204" pitchFamily="34" charset="0"/>
                  <a:ea typeface="宋体" panose="02010600030101010101" pitchFamily="2" charset="-122"/>
                </a:defRPr>
              </a:lvl5pPr>
              <a:lvl6pPr marL="25146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6pPr>
              <a:lvl7pPr marL="29718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7pPr>
              <a:lvl8pPr marL="34290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8pPr>
              <a:lvl9pPr marL="38862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9pPr>
            </a:lstStyle>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统一财务管理制度、会计政策</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全面预算管理</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资金结算中心管理</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财务报表合并</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决策支持分析</a:t>
              </a:r>
              <a:r>
                <a:rPr kumimoji="1" lang="zh-CN" altLang="en-US">
                  <a:latin typeface="微软雅黑 Light" panose="020B0502040204020203" pitchFamily="34" charset="-122"/>
                  <a:ea typeface="微软雅黑 Light" panose="020B0502040204020203" pitchFamily="34" charset="-122"/>
                </a:rPr>
                <a:t>、财务管控</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信用额度集中分配</a:t>
              </a:r>
              <a:endParaRPr kumimoji="1" lang="zh-CN" altLang="de-DE">
                <a:latin typeface="微软雅黑 Light" panose="020B0502040204020203" pitchFamily="34" charset="-122"/>
                <a:ea typeface="微软雅黑 Light" panose="020B0502040204020203" pitchFamily="34" charset="-122"/>
              </a:endParaRPr>
            </a:p>
          </p:txBody>
        </p:sp>
        <p:sp>
          <p:nvSpPr>
            <p:cNvPr id="1050778" name="Rectangle 34"/>
            <p:cNvSpPr>
              <a:spLocks noChangeArrowheads="1"/>
            </p:cNvSpPr>
            <p:nvPr/>
          </p:nvSpPr>
          <p:spPr bwMode="auto">
            <a:xfrm>
              <a:off x="5694363" y="3897313"/>
              <a:ext cx="2713037" cy="1462166"/>
            </a:xfrm>
            <a:prstGeom prst="rect">
              <a:avLst/>
            </a:prstGeom>
            <a:noFill/>
            <a:ln>
              <a:noFill/>
            </a:ln>
          </p:spPr>
          <p:txBody>
            <a:bodyPr lIns="0" tIns="0" rIns="0" bIns="0">
              <a:spAutoFit/>
            </a:bodyPr>
            <a:lstStyle>
              <a:lvl1pPr marL="342900" indent="-342900" algn="l" defTabSz="330200">
                <a:tabLst>
                  <a:tab pos="8521700" algn="r"/>
                </a:tabLst>
                <a:defRPr>
                  <a:solidFill>
                    <a:schemeClr val="tx1"/>
                  </a:solidFill>
                  <a:latin typeface="Arial" panose="020B0604020202020204" pitchFamily="34" charset="0"/>
                  <a:ea typeface="宋体" panose="02010600030101010101" pitchFamily="2" charset="-122"/>
                </a:defRPr>
              </a:lvl1pPr>
              <a:lvl2pPr marL="306705" indent="-304800" algn="l" defTabSz="330200">
                <a:tabLst>
                  <a:tab pos="8521700" algn="r"/>
                </a:tabLst>
                <a:defRPr>
                  <a:solidFill>
                    <a:schemeClr val="tx1"/>
                  </a:solidFill>
                  <a:latin typeface="Arial" panose="020B0604020202020204" pitchFamily="34" charset="0"/>
                  <a:ea typeface="宋体" panose="02010600030101010101" pitchFamily="2" charset="-122"/>
                </a:defRPr>
              </a:lvl2pPr>
              <a:lvl3pPr marL="1143000" indent="-228600" algn="l" defTabSz="330200">
                <a:tabLst>
                  <a:tab pos="8521700" algn="r"/>
                </a:tabLst>
                <a:defRPr>
                  <a:solidFill>
                    <a:schemeClr val="tx1"/>
                  </a:solidFill>
                  <a:latin typeface="Arial" panose="020B0604020202020204" pitchFamily="34" charset="0"/>
                  <a:ea typeface="宋体" panose="02010600030101010101" pitchFamily="2" charset="-122"/>
                </a:defRPr>
              </a:lvl3pPr>
              <a:lvl4pPr marL="1600200" indent="-228600" algn="l" defTabSz="330200">
                <a:tabLst>
                  <a:tab pos="8521700" algn="r"/>
                </a:tabLst>
                <a:defRPr>
                  <a:solidFill>
                    <a:schemeClr val="tx1"/>
                  </a:solidFill>
                  <a:latin typeface="Arial" panose="020B0604020202020204" pitchFamily="34" charset="0"/>
                  <a:ea typeface="宋体" panose="02010600030101010101" pitchFamily="2" charset="-122"/>
                </a:defRPr>
              </a:lvl4pPr>
              <a:lvl5pPr marL="2057400" indent="-228600" algn="l" defTabSz="330200">
                <a:tabLst>
                  <a:tab pos="8521700" algn="r"/>
                </a:tabLst>
                <a:defRPr>
                  <a:solidFill>
                    <a:schemeClr val="tx1"/>
                  </a:solidFill>
                  <a:latin typeface="Arial" panose="020B0604020202020204" pitchFamily="34" charset="0"/>
                  <a:ea typeface="宋体" panose="02010600030101010101" pitchFamily="2" charset="-122"/>
                </a:defRPr>
              </a:lvl5pPr>
              <a:lvl6pPr marL="25146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6pPr>
              <a:lvl7pPr marL="29718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7pPr>
              <a:lvl8pPr marL="34290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8pPr>
              <a:lvl9pPr marL="3886200" indent="-228600" defTabSz="330200" fontAlgn="base">
                <a:spcBef>
                  <a:spcPct val="0"/>
                </a:spcBef>
                <a:spcAft>
                  <a:spcPct val="0"/>
                </a:spcAft>
                <a:tabLst>
                  <a:tab pos="8521700" algn="r"/>
                </a:tabLst>
                <a:defRPr>
                  <a:solidFill>
                    <a:schemeClr val="tx1"/>
                  </a:solidFill>
                  <a:latin typeface="Arial" panose="020B0604020202020204" pitchFamily="34" charset="0"/>
                  <a:ea typeface="宋体" panose="02010600030101010101" pitchFamily="2" charset="-122"/>
                </a:defRPr>
              </a:lvl9pPr>
            </a:lstStyle>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生产管理</a:t>
              </a:r>
              <a:endParaRPr kumimoji="1" lang="zh-CN" altLang="en-US">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en-US">
                  <a:latin typeface="微软雅黑 Light" panose="020B0502040204020203" pitchFamily="34" charset="-122"/>
                  <a:ea typeface="微软雅黑 Light" panose="020B0502040204020203" pitchFamily="34" charset="-122"/>
                </a:rPr>
                <a:t>供应链计划管理</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销售管理</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部分采购管理与库存管理</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财务管理</a:t>
              </a:r>
              <a:endParaRPr kumimoji="1" lang="zh-CN" altLang="de-DE">
                <a:latin typeface="微软雅黑 Light" panose="020B0502040204020203" pitchFamily="34" charset="-122"/>
                <a:ea typeface="微软雅黑 Light" panose="020B0502040204020203" pitchFamily="34" charset="-122"/>
              </a:endParaRPr>
            </a:p>
            <a:p>
              <a:pPr lvl="1">
                <a:lnSpc>
                  <a:spcPct val="104000"/>
                </a:lnSpc>
                <a:spcBef>
                  <a:spcPct val="10000"/>
                </a:spcBef>
                <a:buClr>
                  <a:schemeClr val="accent1"/>
                </a:buClr>
                <a:buSzPct val="75000"/>
                <a:buFont typeface="Wingdings" panose="05000000000000000000" pitchFamily="2" charset="2"/>
                <a:buChar char="u"/>
              </a:pPr>
              <a:r>
                <a:rPr kumimoji="1" lang="zh-CN" altLang="de-DE">
                  <a:latin typeface="微软雅黑 Light" panose="020B0502040204020203" pitchFamily="34" charset="-122"/>
                  <a:ea typeface="微软雅黑 Light" panose="020B0502040204020203" pitchFamily="34" charset="-122"/>
                </a:rPr>
                <a:t>成本管理</a:t>
              </a:r>
              <a:endParaRPr kumimoji="1" lang="zh-CN" altLang="de-DE">
                <a:latin typeface="微软雅黑 Light" panose="020B0502040204020203" pitchFamily="34" charset="-122"/>
                <a:ea typeface="微软雅黑 Light" panose="020B0502040204020203" pitchFamily="34" charset="-122"/>
              </a:endParaRPr>
            </a:p>
          </p:txBody>
        </p:sp>
        <p:sp>
          <p:nvSpPr>
            <p:cNvPr id="1050779" name="Rectangle 35"/>
            <p:cNvSpPr>
              <a:spLocks noChangeArrowheads="1"/>
            </p:cNvSpPr>
            <p:nvPr/>
          </p:nvSpPr>
          <p:spPr bwMode="auto">
            <a:xfrm>
              <a:off x="442913" y="1774825"/>
              <a:ext cx="4057650" cy="360363"/>
            </a:xfrm>
            <a:prstGeom prst="rect">
              <a:avLst/>
            </a:prstGeom>
            <a:solidFill>
              <a:srgbClr val="143B68"/>
            </a:solidFill>
            <a:ln w="12700">
              <a:solidFill>
                <a:srgbClr val="143B68"/>
              </a:solidFill>
              <a:miter lim="800000"/>
            </a:ln>
          </p:spPr>
          <p:txBody>
            <a:bodyPr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80" name="Rectangle 37"/>
            <p:cNvSpPr>
              <a:spLocks noChangeArrowheads="1"/>
            </p:cNvSpPr>
            <p:nvPr/>
          </p:nvSpPr>
          <p:spPr bwMode="auto">
            <a:xfrm>
              <a:off x="431800" y="5384800"/>
              <a:ext cx="4083050" cy="360363"/>
            </a:xfrm>
            <a:prstGeom prst="rect">
              <a:avLst/>
            </a:prstGeom>
            <a:solidFill>
              <a:srgbClr val="143B68"/>
            </a:solidFill>
            <a:ln w="12700">
              <a:solidFill>
                <a:srgbClr val="143B68"/>
              </a:solidFill>
              <a:miter lim="800000"/>
            </a:ln>
          </p:spPr>
          <p:txBody>
            <a:bodyPr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81" name="Rectangle 38"/>
            <p:cNvSpPr>
              <a:spLocks noChangeArrowheads="1"/>
            </p:cNvSpPr>
            <p:nvPr/>
          </p:nvSpPr>
          <p:spPr bwMode="auto">
            <a:xfrm>
              <a:off x="4625975" y="5384800"/>
              <a:ext cx="4073525" cy="360363"/>
            </a:xfrm>
            <a:prstGeom prst="rect">
              <a:avLst/>
            </a:prstGeom>
            <a:solidFill>
              <a:srgbClr val="143B68"/>
            </a:solidFill>
            <a:ln w="12700">
              <a:solidFill>
                <a:srgbClr val="143B68"/>
              </a:solidFill>
              <a:miter lim="800000"/>
            </a:ln>
          </p:spPr>
          <p:txBody>
            <a:bodyPr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82" name="Text Box 39"/>
            <p:cNvSpPr txBox="1">
              <a:spLocks noChangeArrowheads="1"/>
            </p:cNvSpPr>
            <p:nvPr/>
          </p:nvSpPr>
          <p:spPr bwMode="auto">
            <a:xfrm>
              <a:off x="620713" y="1794251"/>
              <a:ext cx="3721100" cy="319922"/>
            </a:xfrm>
            <a:prstGeom prst="rect">
              <a:avLst/>
            </a:prstGeom>
            <a:noFill/>
            <a:ln>
              <a:noFill/>
            </a:ln>
          </p:spPr>
          <p:txBody>
            <a:bodyPr lIns="0" tIns="0" rIns="0" bIns="0"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kumimoji="1" lang="en-US" altLang="zh-CN" sz="2000" b="1" dirty="0">
                  <a:solidFill>
                    <a:schemeClr val="bg1"/>
                  </a:solidFill>
                  <a:latin typeface="+mn-ea"/>
                  <a:ea typeface="+mn-ea"/>
                </a:rPr>
                <a:t>1</a:t>
              </a:r>
              <a:r>
                <a:rPr kumimoji="1" lang="zh-CN" altLang="en-US" sz="2000" b="1" dirty="0">
                  <a:solidFill>
                    <a:schemeClr val="bg1"/>
                  </a:solidFill>
                  <a:latin typeface="+mn-ea"/>
                  <a:ea typeface="+mn-ea"/>
                </a:rPr>
                <a:t>、纵向信息贯通</a:t>
              </a:r>
              <a:endParaRPr kumimoji="1" lang="zh-CN" altLang="en-US" sz="2000" b="1" dirty="0">
                <a:solidFill>
                  <a:schemeClr val="bg1"/>
                </a:solidFill>
                <a:latin typeface="+mn-ea"/>
                <a:ea typeface="+mn-ea"/>
              </a:endParaRPr>
            </a:p>
          </p:txBody>
        </p:sp>
        <p:sp>
          <p:nvSpPr>
            <p:cNvPr id="1050783" name="Text Box 41"/>
            <p:cNvSpPr txBox="1">
              <a:spLocks noChangeArrowheads="1"/>
            </p:cNvSpPr>
            <p:nvPr/>
          </p:nvSpPr>
          <p:spPr bwMode="auto">
            <a:xfrm>
              <a:off x="620713" y="5399463"/>
              <a:ext cx="3721100" cy="319922"/>
            </a:xfrm>
            <a:prstGeom prst="rect">
              <a:avLst/>
            </a:prstGeom>
            <a:noFill/>
            <a:ln>
              <a:noFill/>
            </a:ln>
          </p:spPr>
          <p:txBody>
            <a:bodyPr lIns="0" tIns="0" rIns="0" bIns="0"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kumimoji="1" lang="en-US" altLang="zh-CN" sz="2000" b="1">
                  <a:solidFill>
                    <a:schemeClr val="bg1"/>
                  </a:solidFill>
                  <a:latin typeface="+mn-ea"/>
                  <a:ea typeface="+mn-ea"/>
                </a:rPr>
                <a:t>2</a:t>
              </a:r>
              <a:r>
                <a:rPr kumimoji="1" lang="zh-CN" altLang="en-US" sz="2000" b="1">
                  <a:solidFill>
                    <a:schemeClr val="bg1"/>
                  </a:solidFill>
                  <a:latin typeface="+mn-ea"/>
                  <a:ea typeface="+mn-ea"/>
                </a:rPr>
                <a:t>、集中财务管控</a:t>
              </a:r>
              <a:endParaRPr kumimoji="1" lang="zh-CN" altLang="en-US" sz="2000" b="1">
                <a:solidFill>
                  <a:schemeClr val="bg1"/>
                </a:solidFill>
                <a:latin typeface="+mn-ea"/>
                <a:ea typeface="+mn-ea"/>
              </a:endParaRPr>
            </a:p>
          </p:txBody>
        </p:sp>
        <p:sp>
          <p:nvSpPr>
            <p:cNvPr id="1050784" name="Text Box 42"/>
            <p:cNvSpPr txBox="1">
              <a:spLocks noChangeArrowheads="1"/>
            </p:cNvSpPr>
            <p:nvPr/>
          </p:nvSpPr>
          <p:spPr bwMode="auto">
            <a:xfrm>
              <a:off x="4800600" y="5399463"/>
              <a:ext cx="3721100" cy="319922"/>
            </a:xfrm>
            <a:prstGeom prst="rect">
              <a:avLst/>
            </a:prstGeom>
            <a:noFill/>
            <a:ln>
              <a:noFill/>
            </a:ln>
          </p:spPr>
          <p:txBody>
            <a:bodyPr lIns="0" tIns="0" rIns="0" bIns="0"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kumimoji="1" lang="en-US" altLang="zh-CN" sz="2000" b="1">
                  <a:solidFill>
                    <a:schemeClr val="bg1"/>
                  </a:solidFill>
                  <a:latin typeface="+mn-ea"/>
                  <a:ea typeface="+mn-ea"/>
                </a:rPr>
                <a:t>4</a:t>
              </a:r>
              <a:r>
                <a:rPr kumimoji="1" lang="zh-CN" altLang="en-US" sz="2000" b="1">
                  <a:solidFill>
                    <a:schemeClr val="bg1"/>
                  </a:solidFill>
                  <a:latin typeface="+mn-ea"/>
                  <a:ea typeface="+mn-ea"/>
                </a:rPr>
                <a:t>、支持分级管理</a:t>
              </a:r>
              <a:endParaRPr kumimoji="1" lang="zh-CN" altLang="en-US" sz="2000" b="1">
                <a:solidFill>
                  <a:schemeClr val="bg1"/>
                </a:solidFill>
                <a:latin typeface="+mn-ea"/>
                <a:ea typeface="+mn-ea"/>
              </a:endParaRPr>
            </a:p>
          </p:txBody>
        </p:sp>
        <p:sp>
          <p:nvSpPr>
            <p:cNvPr id="1050785" name="Line 43"/>
            <p:cNvSpPr>
              <a:spLocks noChangeShapeType="1"/>
            </p:cNvSpPr>
            <p:nvPr/>
          </p:nvSpPr>
          <p:spPr bwMode="auto">
            <a:xfrm flipH="1">
              <a:off x="4559300" y="1752600"/>
              <a:ext cx="12700" cy="4076700"/>
            </a:xfrm>
            <a:prstGeom prst="line">
              <a:avLst/>
            </a:prstGeom>
            <a:noFill/>
            <a:ln w="38100">
              <a:solidFill>
                <a:srgbClr val="FF3300"/>
              </a:solidFill>
              <a:round/>
              <a:headEnd type="triangle" w="med" len="med"/>
              <a:tailEnd type="triangle" w="med" len="med"/>
            </a:ln>
          </p:spPr>
          <p:txBody>
            <a:bodyPr wrap="none"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0786" name="Oval 45"/>
            <p:cNvSpPr>
              <a:spLocks noChangeArrowheads="1"/>
            </p:cNvSpPr>
            <p:nvPr/>
          </p:nvSpPr>
          <p:spPr bwMode="auto">
            <a:xfrm>
              <a:off x="4049713" y="3162300"/>
              <a:ext cx="1042987" cy="1079500"/>
            </a:xfrm>
            <a:prstGeom prst="ellipse">
              <a:avLst/>
            </a:prstGeom>
            <a:noFill/>
            <a:ln w="9525" algn="ctr">
              <a:solidFill>
                <a:schemeClr val="tx1"/>
              </a:solidFill>
              <a:prstDash val="dash"/>
              <a:round/>
            </a:ln>
          </p:spPr>
          <p:txBody>
            <a:bodyPr wrap="none" lIns="0" r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a:latin typeface="微软雅黑 Light" panose="020B0502040204020203" pitchFamily="34" charset="-122"/>
                <a:ea typeface="微软雅黑 Light" panose="020B0502040204020203" pitchFamily="34" charset="-122"/>
              </a:endParaRPr>
            </a:p>
          </p:txBody>
        </p:sp>
        <p:sp>
          <p:nvSpPr>
            <p:cNvPr id="1050787" name="Line 46"/>
            <p:cNvSpPr>
              <a:spLocks noChangeShapeType="1"/>
            </p:cNvSpPr>
            <p:nvPr/>
          </p:nvSpPr>
          <p:spPr bwMode="auto">
            <a:xfrm>
              <a:off x="342900" y="3719513"/>
              <a:ext cx="8445500" cy="0"/>
            </a:xfrm>
            <a:prstGeom prst="line">
              <a:avLst/>
            </a:prstGeom>
            <a:noFill/>
            <a:ln w="38100">
              <a:solidFill>
                <a:srgbClr val="FF3300"/>
              </a:solidFill>
              <a:round/>
              <a:headEnd type="triangle" w="med" len="med"/>
              <a:tailEnd type="triangle" w="med" len="med"/>
            </a:ln>
          </p:spPr>
          <p:txBody>
            <a:bodyPr wrap="none"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0788" name="Rectangle 38"/>
            <p:cNvSpPr>
              <a:spLocks noChangeArrowheads="1"/>
            </p:cNvSpPr>
            <p:nvPr/>
          </p:nvSpPr>
          <p:spPr bwMode="auto">
            <a:xfrm>
              <a:off x="4625975" y="1774825"/>
              <a:ext cx="4073525" cy="360363"/>
            </a:xfrm>
            <a:prstGeom prst="rect">
              <a:avLst/>
            </a:prstGeom>
            <a:solidFill>
              <a:srgbClr val="143B68"/>
            </a:solidFill>
            <a:ln w="12700">
              <a:solidFill>
                <a:srgbClr val="143B68"/>
              </a:solidFill>
              <a:miter lim="800000"/>
            </a:ln>
          </p:spPr>
          <p:txBody>
            <a:bodyPr wrap="none" lIns="0" tIns="0" rIns="0" bIns="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r>
                <a:rPr kumimoji="1" lang="en-US" altLang="zh-CN" sz="2000" b="1">
                  <a:solidFill>
                    <a:schemeClr val="bg1"/>
                  </a:solidFill>
                  <a:latin typeface="+mn-ea"/>
                  <a:ea typeface="+mn-ea"/>
                </a:rPr>
                <a:t>3</a:t>
              </a:r>
              <a:r>
                <a:rPr kumimoji="1" lang="zh-CN" altLang="en-US" sz="2000" b="1">
                  <a:solidFill>
                    <a:schemeClr val="bg1"/>
                  </a:solidFill>
                  <a:latin typeface="+mn-ea"/>
                  <a:ea typeface="+mn-ea"/>
                </a:rPr>
                <a:t>、横向一体化协同</a:t>
              </a:r>
              <a:endParaRPr kumimoji="1" lang="zh-CN" altLang="en-US" sz="2000" b="1">
                <a:solidFill>
                  <a:schemeClr val="bg1"/>
                </a:solidFill>
                <a:latin typeface="+mn-ea"/>
                <a:ea typeface="+mn-ea"/>
              </a:endParaRPr>
            </a:p>
          </p:txBody>
        </p:sp>
      </p:grpSp>
      <p:grpSp>
        <p:nvGrpSpPr>
          <p:cNvPr id="328" name="Group 27"/>
          <p:cNvGrpSpPr/>
          <p:nvPr/>
        </p:nvGrpSpPr>
        <p:grpSpPr bwMode="auto">
          <a:xfrm>
            <a:off x="9569003" y="64269"/>
            <a:ext cx="1732055" cy="821435"/>
            <a:chOff x="864" y="1824"/>
            <a:chExt cx="3696" cy="1864"/>
          </a:xfrm>
        </p:grpSpPr>
        <p:sp>
          <p:nvSpPr>
            <p:cNvPr id="1050789"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790"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791"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792"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793"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9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通过</a:t>
            </a:r>
            <a:r>
              <a:rPr lang="en-US" altLang="zh-CN" sz="2400" dirty="0">
                <a:solidFill>
                  <a:schemeClr val="bg1"/>
                </a:solidFill>
              </a:rPr>
              <a:t>ERP</a:t>
            </a:r>
            <a:r>
              <a:rPr lang="zh-CN" altLang="en-US" sz="2400" dirty="0">
                <a:solidFill>
                  <a:schemeClr val="bg1"/>
                </a:solidFill>
              </a:rPr>
              <a:t>系统与周边系统的配合实现一体化的计划体系</a:t>
            </a:r>
            <a:endParaRPr lang="en-US" altLang="zh-CN" sz="2400" dirty="0">
              <a:solidFill>
                <a:schemeClr val="bg1"/>
              </a:solidFill>
            </a:endParaRPr>
          </a:p>
        </p:txBody>
      </p:sp>
      <p:grpSp>
        <p:nvGrpSpPr>
          <p:cNvPr id="330" name="组合 3"/>
          <p:cNvGrpSpPr/>
          <p:nvPr/>
        </p:nvGrpSpPr>
        <p:grpSpPr>
          <a:xfrm>
            <a:off x="555625" y="1249251"/>
            <a:ext cx="11073998" cy="5315299"/>
            <a:chOff x="555625" y="1531938"/>
            <a:chExt cx="8372475" cy="4643437"/>
          </a:xfrm>
        </p:grpSpPr>
        <p:sp>
          <p:nvSpPr>
            <p:cNvPr id="1050795" name="Rectangle 7"/>
            <p:cNvSpPr>
              <a:spLocks noChangeArrowheads="1"/>
            </p:cNvSpPr>
            <p:nvPr/>
          </p:nvSpPr>
          <p:spPr bwMode="auto">
            <a:xfrm>
              <a:off x="990600" y="5364162"/>
              <a:ext cx="1828800" cy="771527"/>
            </a:xfrm>
            <a:prstGeom prst="rect">
              <a:avLst/>
            </a:prstGeom>
            <a:solidFill>
              <a:srgbClr val="143B68"/>
            </a:solidFill>
            <a:ln w="9525" algn="ctr">
              <a:solidFill>
                <a:srgbClr val="143B68"/>
              </a:solidFill>
              <a:miter lim="800000"/>
            </a:ln>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b="1" dirty="0">
                  <a:solidFill>
                    <a:schemeClr val="bg1"/>
                  </a:solidFill>
                  <a:latin typeface="+mn-ea"/>
                  <a:ea typeface="+mn-ea"/>
                </a:rPr>
                <a:t>营销管理平台</a:t>
              </a:r>
              <a:endParaRPr lang="zh-CN" altLang="en-US" b="1" dirty="0">
                <a:solidFill>
                  <a:schemeClr val="bg1"/>
                </a:solidFill>
                <a:latin typeface="+mn-ea"/>
                <a:ea typeface="+mn-ea"/>
              </a:endParaRPr>
            </a:p>
          </p:txBody>
        </p:sp>
        <p:sp>
          <p:nvSpPr>
            <p:cNvPr id="1050796" name="Rectangle 7"/>
            <p:cNvSpPr>
              <a:spLocks noChangeArrowheads="1"/>
            </p:cNvSpPr>
            <p:nvPr/>
          </p:nvSpPr>
          <p:spPr bwMode="auto">
            <a:xfrm>
              <a:off x="7596188" y="1676400"/>
              <a:ext cx="1331912" cy="1766888"/>
            </a:xfrm>
            <a:prstGeom prst="rect">
              <a:avLst/>
            </a:prstGeom>
            <a:solidFill>
              <a:srgbClr val="143B68"/>
            </a:solidFill>
            <a:ln w="9525">
              <a:solidFill>
                <a:srgbClr val="143B68"/>
              </a:solidFill>
              <a:miter lim="800000"/>
            </a:ln>
          </p:spPr>
          <p:txBody>
            <a:bodyPr wrap="none"/>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en-US" altLang="zh-CN" b="1">
                <a:solidFill>
                  <a:schemeClr val="bg1"/>
                </a:solidFill>
                <a:latin typeface="+mn-ea"/>
                <a:ea typeface="+mn-ea"/>
              </a:endParaRPr>
            </a:p>
            <a:p>
              <a:pPr algn="ctr" eaLnBrk="1" hangingPunct="1"/>
              <a:r>
                <a:rPr lang="zh-CN" altLang="en-US" b="1">
                  <a:solidFill>
                    <a:schemeClr val="bg1"/>
                  </a:solidFill>
                  <a:latin typeface="+mn-ea"/>
                  <a:ea typeface="+mn-ea"/>
                </a:rPr>
                <a:t>采购</a:t>
              </a:r>
              <a:endParaRPr lang="zh-CN" altLang="en-US" b="1">
                <a:solidFill>
                  <a:schemeClr val="bg1"/>
                </a:solidFill>
                <a:latin typeface="+mn-ea"/>
                <a:ea typeface="+mn-ea"/>
              </a:endParaRPr>
            </a:p>
            <a:p>
              <a:pPr algn="ctr" eaLnBrk="1" hangingPunct="1"/>
              <a:r>
                <a:rPr lang="zh-CN" altLang="en-US" b="1">
                  <a:solidFill>
                    <a:schemeClr val="bg1"/>
                  </a:solidFill>
                  <a:latin typeface="+mn-ea"/>
                  <a:ea typeface="+mn-ea"/>
                </a:rPr>
                <a:t>寻源平台</a:t>
              </a:r>
              <a:endParaRPr lang="zh-CN" altLang="en-US" b="1">
                <a:solidFill>
                  <a:schemeClr val="bg1"/>
                </a:solidFill>
                <a:latin typeface="+mn-ea"/>
                <a:ea typeface="+mn-ea"/>
              </a:endParaRPr>
            </a:p>
          </p:txBody>
        </p:sp>
        <p:sp>
          <p:nvSpPr>
            <p:cNvPr id="1050797" name="Rectangle 26"/>
            <p:cNvSpPr>
              <a:spLocks noChangeArrowheads="1"/>
            </p:cNvSpPr>
            <p:nvPr/>
          </p:nvSpPr>
          <p:spPr bwMode="auto">
            <a:xfrm>
              <a:off x="555625" y="1531938"/>
              <a:ext cx="6661150" cy="3578225"/>
            </a:xfrm>
            <a:prstGeom prst="rect">
              <a:avLst/>
            </a:prstGeom>
            <a:solidFill>
              <a:schemeClr val="accent6">
                <a:lumMod val="40000"/>
                <a:lumOff val="60000"/>
              </a:schemeClr>
            </a:solidFill>
            <a:ln w="12700">
              <a:solidFill>
                <a:schemeClr val="tx1"/>
              </a:solidFill>
              <a:prstDash val="sysDot"/>
              <a:miter lim="800000"/>
            </a:ln>
            <a:effectLst/>
          </p:spPr>
          <p:txBody>
            <a:bodyPr wrap="none"/>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2400" b="1">
                <a:effectLst>
                  <a:outerShdw blurRad="38100" dist="38100" dir="2700000" algn="tl">
                    <a:srgbClr val="FFFFFF"/>
                  </a:outerShdw>
                </a:effectLst>
                <a:latin typeface="+mn-ea"/>
                <a:ea typeface="+mn-ea"/>
              </a:endParaRPr>
            </a:p>
          </p:txBody>
        </p:sp>
        <p:sp>
          <p:nvSpPr>
            <p:cNvPr id="1050798" name="AutoShape 51"/>
            <p:cNvSpPr>
              <a:spLocks noChangeArrowheads="1"/>
            </p:cNvSpPr>
            <p:nvPr/>
          </p:nvSpPr>
          <p:spPr bwMode="auto">
            <a:xfrm>
              <a:off x="990600" y="4343400"/>
              <a:ext cx="431800" cy="1003300"/>
            </a:xfrm>
            <a:prstGeom prst="upDownArrow">
              <a:avLst>
                <a:gd name="adj1" fmla="val 50000"/>
                <a:gd name="adj2" fmla="val 46471"/>
              </a:avLst>
            </a:prstGeom>
            <a:noFill/>
            <a:ln w="9525" algn="ctr">
              <a:solidFill>
                <a:schemeClr val="tx1"/>
              </a:solidFill>
              <a:miter lim="800000"/>
            </a:ln>
          </p:spPr>
          <p:txBody>
            <a:bodyPr vert="eaVert"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200">
                <a:latin typeface="+mn-ea"/>
                <a:ea typeface="+mn-ea"/>
              </a:endParaRPr>
            </a:p>
          </p:txBody>
        </p:sp>
        <p:sp>
          <p:nvSpPr>
            <p:cNvPr id="1050799" name="AutoShape 3"/>
            <p:cNvSpPr>
              <a:spLocks noChangeArrowheads="1"/>
            </p:cNvSpPr>
            <p:nvPr/>
          </p:nvSpPr>
          <p:spPr bwMode="auto">
            <a:xfrm>
              <a:off x="774700" y="2114550"/>
              <a:ext cx="6488113" cy="299561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3286" y="18329"/>
                  </a:moveTo>
                  <a:cubicBezTo>
                    <a:pt x="16535" y="17256"/>
                    <a:pt x="18730" y="14221"/>
                    <a:pt x="18730" y="10800"/>
                  </a:cubicBezTo>
                  <a:cubicBezTo>
                    <a:pt x="18730" y="6420"/>
                    <a:pt x="15179" y="2870"/>
                    <a:pt x="10800" y="2870"/>
                  </a:cubicBezTo>
                  <a:cubicBezTo>
                    <a:pt x="6420" y="2870"/>
                    <a:pt x="2870" y="6420"/>
                    <a:pt x="2870" y="10800"/>
                  </a:cubicBezTo>
                  <a:cubicBezTo>
                    <a:pt x="2869" y="13380"/>
                    <a:pt x="4125" y="15799"/>
                    <a:pt x="6235" y="17284"/>
                  </a:cubicBezTo>
                  <a:lnTo>
                    <a:pt x="4583" y="19631"/>
                  </a:lnTo>
                  <a:cubicBezTo>
                    <a:pt x="1709" y="17608"/>
                    <a:pt x="0" y="14314"/>
                    <a:pt x="0" y="10800"/>
                  </a:cubicBezTo>
                  <a:cubicBezTo>
                    <a:pt x="0" y="4835"/>
                    <a:pt x="4835" y="0"/>
                    <a:pt x="10800" y="0"/>
                  </a:cubicBezTo>
                  <a:cubicBezTo>
                    <a:pt x="16764" y="0"/>
                    <a:pt x="21600" y="4835"/>
                    <a:pt x="21600" y="10800"/>
                  </a:cubicBezTo>
                  <a:cubicBezTo>
                    <a:pt x="21600" y="15459"/>
                    <a:pt x="18611" y="19593"/>
                    <a:pt x="14187" y="21055"/>
                  </a:cubicBezTo>
                  <a:lnTo>
                    <a:pt x="15033" y="23618"/>
                  </a:lnTo>
                  <a:lnTo>
                    <a:pt x="9811" y="20989"/>
                  </a:lnTo>
                  <a:lnTo>
                    <a:pt x="12440" y="15766"/>
                  </a:lnTo>
                  <a:lnTo>
                    <a:pt x="13286" y="18329"/>
                  </a:lnTo>
                  <a:close/>
                </a:path>
              </a:pathLst>
            </a:custGeom>
            <a:solidFill>
              <a:srgbClr val="143B68">
                <a:alpha val="50195"/>
              </a:srgbClr>
            </a:solidFill>
            <a:ln>
              <a:noFill/>
            </a:ln>
          </p:spPr>
          <p:txBody>
            <a:bodyPr wrap="none" lIns="36000" tIns="36000" rIns="36000" bIns="36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fontAlgn="t">
                <a:spcBef>
                  <a:spcPct val="50000"/>
                </a:spcBef>
              </a:pPr>
              <a:endParaRPr kumimoji="1" lang="en-US" altLang="ko-KR" sz="1000" b="1">
                <a:solidFill>
                  <a:srgbClr val="000000"/>
                </a:solidFill>
                <a:latin typeface="+mn-ea"/>
                <a:ea typeface="+mn-ea"/>
              </a:endParaRPr>
            </a:p>
          </p:txBody>
        </p:sp>
        <p:sp>
          <p:nvSpPr>
            <p:cNvPr id="1050800" name="Rectangle 4"/>
            <p:cNvSpPr>
              <a:spLocks noChangeArrowheads="1"/>
            </p:cNvSpPr>
            <p:nvPr/>
          </p:nvSpPr>
          <p:spPr bwMode="auto">
            <a:xfrm>
              <a:off x="2087563" y="4262438"/>
              <a:ext cx="1033462" cy="419100"/>
            </a:xfrm>
            <a:prstGeom prst="rect">
              <a:avLst/>
            </a:prstGeom>
            <a:solidFill>
              <a:srgbClr val="EAEAEA"/>
            </a:solidFill>
            <a:ln>
              <a:noFill/>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tx2"/>
                  </a:solidFill>
                  <a:latin typeface="+mn-ea"/>
                  <a:ea typeface="+mn-ea"/>
                </a:rPr>
                <a:t>销售订单</a:t>
              </a:r>
              <a:endParaRPr lang="zh-CN" altLang="en-US" sz="1400" b="1">
                <a:solidFill>
                  <a:schemeClr val="tx2"/>
                </a:solidFill>
                <a:latin typeface="+mn-ea"/>
                <a:ea typeface="+mn-ea"/>
              </a:endParaRPr>
            </a:p>
          </p:txBody>
        </p:sp>
        <p:sp>
          <p:nvSpPr>
            <p:cNvPr id="1050801" name="Rectangle 4"/>
            <p:cNvSpPr>
              <a:spLocks noChangeArrowheads="1"/>
            </p:cNvSpPr>
            <p:nvPr/>
          </p:nvSpPr>
          <p:spPr bwMode="auto">
            <a:xfrm>
              <a:off x="685897" y="3962400"/>
              <a:ext cx="1125538"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销售预测</a:t>
              </a:r>
              <a:endParaRPr lang="zh-CN" altLang="en-US" sz="1400" b="1">
                <a:solidFill>
                  <a:schemeClr val="bg1"/>
                </a:solidFill>
                <a:latin typeface="+mn-ea"/>
                <a:ea typeface="+mn-ea"/>
              </a:endParaRPr>
            </a:p>
          </p:txBody>
        </p:sp>
        <p:sp>
          <p:nvSpPr>
            <p:cNvPr id="1050802" name="Rectangle 4"/>
            <p:cNvSpPr>
              <a:spLocks noChangeArrowheads="1"/>
            </p:cNvSpPr>
            <p:nvPr/>
          </p:nvSpPr>
          <p:spPr bwMode="auto">
            <a:xfrm>
              <a:off x="833438" y="3024188"/>
              <a:ext cx="1152525"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需求管理</a:t>
              </a:r>
              <a:endParaRPr lang="zh-CN" altLang="en-US" sz="1400" b="1">
                <a:solidFill>
                  <a:schemeClr val="bg1"/>
                </a:solidFill>
                <a:latin typeface="+mn-ea"/>
                <a:ea typeface="+mn-ea"/>
              </a:endParaRPr>
            </a:p>
          </p:txBody>
        </p:sp>
        <p:sp>
          <p:nvSpPr>
            <p:cNvPr id="1050803" name="Rectangle 4"/>
            <p:cNvSpPr>
              <a:spLocks noChangeArrowheads="1"/>
            </p:cNvSpPr>
            <p:nvPr/>
          </p:nvSpPr>
          <p:spPr bwMode="auto">
            <a:xfrm>
              <a:off x="1741488" y="2311400"/>
              <a:ext cx="1125537"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主生产计划</a:t>
              </a:r>
              <a:endParaRPr lang="zh-CN" altLang="en-US" sz="1400" b="1">
                <a:solidFill>
                  <a:schemeClr val="bg1"/>
                </a:solidFill>
                <a:latin typeface="+mn-ea"/>
                <a:ea typeface="+mn-ea"/>
              </a:endParaRPr>
            </a:p>
          </p:txBody>
        </p:sp>
        <p:sp>
          <p:nvSpPr>
            <p:cNvPr id="1050804" name="Rectangle 4"/>
            <p:cNvSpPr>
              <a:spLocks noChangeArrowheads="1"/>
            </p:cNvSpPr>
            <p:nvPr/>
          </p:nvSpPr>
          <p:spPr bwMode="auto">
            <a:xfrm>
              <a:off x="3284538" y="2101850"/>
              <a:ext cx="1185862"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物料需求计划</a:t>
              </a:r>
              <a:endParaRPr lang="zh-CN" altLang="en-US" sz="1400" b="1">
                <a:solidFill>
                  <a:schemeClr val="bg1"/>
                </a:solidFill>
                <a:latin typeface="+mn-ea"/>
                <a:ea typeface="+mn-ea"/>
              </a:endParaRPr>
            </a:p>
          </p:txBody>
        </p:sp>
        <p:sp>
          <p:nvSpPr>
            <p:cNvPr id="1050805" name="Rectangle 4"/>
            <p:cNvSpPr>
              <a:spLocks noChangeArrowheads="1"/>
            </p:cNvSpPr>
            <p:nvPr/>
          </p:nvSpPr>
          <p:spPr bwMode="auto">
            <a:xfrm>
              <a:off x="4953000" y="2141538"/>
              <a:ext cx="1185863"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采购计划</a:t>
              </a:r>
              <a:endParaRPr lang="zh-CN" altLang="en-US" sz="1400" b="1">
                <a:solidFill>
                  <a:schemeClr val="bg1"/>
                </a:solidFill>
                <a:latin typeface="+mn-ea"/>
                <a:ea typeface="+mn-ea"/>
              </a:endParaRPr>
            </a:p>
          </p:txBody>
        </p:sp>
        <p:sp>
          <p:nvSpPr>
            <p:cNvPr id="1050806" name="Rectangle 4"/>
            <p:cNvSpPr>
              <a:spLocks noChangeArrowheads="1"/>
            </p:cNvSpPr>
            <p:nvPr/>
          </p:nvSpPr>
          <p:spPr bwMode="auto">
            <a:xfrm>
              <a:off x="6076950" y="3640138"/>
              <a:ext cx="1185863"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生产排程计划</a:t>
              </a:r>
              <a:endParaRPr lang="zh-CN" altLang="en-US" sz="1400" b="1">
                <a:solidFill>
                  <a:schemeClr val="bg1"/>
                </a:solidFill>
                <a:latin typeface="+mn-ea"/>
                <a:ea typeface="+mn-ea"/>
              </a:endParaRPr>
            </a:p>
          </p:txBody>
        </p:sp>
        <p:sp>
          <p:nvSpPr>
            <p:cNvPr id="1050807" name="Rectangle 4"/>
            <p:cNvSpPr>
              <a:spLocks noChangeArrowheads="1"/>
            </p:cNvSpPr>
            <p:nvPr/>
          </p:nvSpPr>
          <p:spPr bwMode="auto">
            <a:xfrm>
              <a:off x="5868988" y="2890838"/>
              <a:ext cx="1185862"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外包外协计划</a:t>
              </a:r>
              <a:endParaRPr lang="zh-CN" altLang="en-US" sz="1400" b="1">
                <a:solidFill>
                  <a:schemeClr val="bg1"/>
                </a:solidFill>
                <a:latin typeface="+mn-ea"/>
                <a:ea typeface="+mn-ea"/>
              </a:endParaRPr>
            </a:p>
          </p:txBody>
        </p:sp>
        <p:sp>
          <p:nvSpPr>
            <p:cNvPr id="1050808" name="Rectangle 4"/>
            <p:cNvSpPr>
              <a:spLocks noChangeArrowheads="1"/>
            </p:cNvSpPr>
            <p:nvPr/>
          </p:nvSpPr>
          <p:spPr bwMode="auto">
            <a:xfrm>
              <a:off x="3938588" y="4622800"/>
              <a:ext cx="1185862"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产品交付计划</a:t>
              </a:r>
              <a:endParaRPr lang="zh-CN" altLang="en-US" sz="1400" b="1">
                <a:solidFill>
                  <a:schemeClr val="bg1"/>
                </a:solidFill>
                <a:latin typeface="+mn-ea"/>
                <a:ea typeface="+mn-ea"/>
              </a:endParaRPr>
            </a:p>
          </p:txBody>
        </p:sp>
        <p:sp>
          <p:nvSpPr>
            <p:cNvPr id="1050809" name="AutoShape 51"/>
            <p:cNvSpPr>
              <a:spLocks noChangeArrowheads="1"/>
            </p:cNvSpPr>
            <p:nvPr/>
          </p:nvSpPr>
          <p:spPr bwMode="auto">
            <a:xfrm>
              <a:off x="2371725" y="4648200"/>
              <a:ext cx="431800" cy="698500"/>
            </a:xfrm>
            <a:prstGeom prst="upDownArrow">
              <a:avLst>
                <a:gd name="adj1" fmla="val 50000"/>
                <a:gd name="adj2" fmla="val 32353"/>
              </a:avLst>
            </a:prstGeom>
            <a:noFill/>
            <a:ln w="9525" algn="ctr">
              <a:solidFill>
                <a:schemeClr val="tx1"/>
              </a:solidFill>
              <a:miter lim="800000"/>
            </a:ln>
          </p:spPr>
          <p:txBody>
            <a:bodyPr vert="eaVert"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200">
                <a:latin typeface="+mn-ea"/>
                <a:ea typeface="+mn-ea"/>
              </a:endParaRPr>
            </a:p>
          </p:txBody>
        </p:sp>
        <p:sp>
          <p:nvSpPr>
            <p:cNvPr id="1050810" name="AutoShape 51"/>
            <p:cNvSpPr>
              <a:spLocks noChangeArrowheads="1"/>
            </p:cNvSpPr>
            <p:nvPr/>
          </p:nvSpPr>
          <p:spPr bwMode="auto">
            <a:xfrm rot="5400000">
              <a:off x="7120732" y="1842294"/>
              <a:ext cx="392112" cy="990600"/>
            </a:xfrm>
            <a:prstGeom prst="upDownArrow">
              <a:avLst>
                <a:gd name="adj1" fmla="val 50000"/>
                <a:gd name="adj2" fmla="val 50526"/>
              </a:avLst>
            </a:prstGeom>
            <a:noFill/>
            <a:ln w="9525" algn="ctr">
              <a:solidFill>
                <a:schemeClr val="tx1"/>
              </a:solidFill>
              <a:miter lim="800000"/>
            </a:ln>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200">
                <a:latin typeface="+mn-ea"/>
                <a:ea typeface="+mn-ea"/>
              </a:endParaRPr>
            </a:p>
          </p:txBody>
        </p:sp>
        <p:sp>
          <p:nvSpPr>
            <p:cNvPr id="1050811" name="AutoShape 51"/>
            <p:cNvSpPr>
              <a:spLocks noChangeArrowheads="1"/>
            </p:cNvSpPr>
            <p:nvPr/>
          </p:nvSpPr>
          <p:spPr bwMode="auto">
            <a:xfrm rot="5400000">
              <a:off x="7223919" y="2721769"/>
              <a:ext cx="419100" cy="757238"/>
            </a:xfrm>
            <a:prstGeom prst="upDownArrow">
              <a:avLst>
                <a:gd name="adj1" fmla="val 50000"/>
                <a:gd name="adj2" fmla="val 36136"/>
              </a:avLst>
            </a:prstGeom>
            <a:noFill/>
            <a:ln w="9525" algn="ctr">
              <a:solidFill>
                <a:schemeClr val="tx1"/>
              </a:solidFill>
              <a:miter lim="800000"/>
            </a:ln>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200">
                <a:latin typeface="+mn-ea"/>
                <a:ea typeface="+mn-ea"/>
              </a:endParaRPr>
            </a:p>
          </p:txBody>
        </p:sp>
        <p:sp>
          <p:nvSpPr>
            <p:cNvPr id="1050812" name="Rectangle 4"/>
            <p:cNvSpPr>
              <a:spLocks noChangeArrowheads="1"/>
            </p:cNvSpPr>
            <p:nvPr/>
          </p:nvSpPr>
          <p:spPr bwMode="auto">
            <a:xfrm>
              <a:off x="5546725" y="4373563"/>
              <a:ext cx="1185863" cy="419100"/>
            </a:xfrm>
            <a:prstGeom prst="rect">
              <a:avLst/>
            </a:prstGeom>
            <a:solidFill>
              <a:schemeClr val="accent5">
                <a:lumMod val="75000"/>
              </a:schemeClr>
            </a:solidFill>
            <a:ln w="9525">
              <a:solidFill>
                <a:srgbClr val="000000"/>
              </a:solidFill>
              <a:miter lim="800000"/>
            </a:ln>
            <a:effectLst>
              <a:prstShdw prst="shdw17" dist="17961" dir="2700000">
                <a:srgbClr val="8C8C8C"/>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b="1">
                  <a:solidFill>
                    <a:schemeClr val="bg1"/>
                  </a:solidFill>
                  <a:latin typeface="+mn-ea"/>
                  <a:ea typeface="+mn-ea"/>
                </a:rPr>
                <a:t>物流配送计划</a:t>
              </a:r>
              <a:endParaRPr lang="zh-CN" altLang="en-US" sz="1400" b="1">
                <a:solidFill>
                  <a:schemeClr val="bg1"/>
                </a:solidFill>
                <a:latin typeface="+mn-ea"/>
                <a:ea typeface="+mn-ea"/>
              </a:endParaRPr>
            </a:p>
          </p:txBody>
        </p:sp>
        <p:sp>
          <p:nvSpPr>
            <p:cNvPr id="1050813" name="AutoShape 24"/>
            <p:cNvSpPr>
              <a:spLocks noChangeArrowheads="1"/>
            </p:cNvSpPr>
            <p:nvPr/>
          </p:nvSpPr>
          <p:spPr bwMode="auto">
            <a:xfrm>
              <a:off x="2552700" y="3224213"/>
              <a:ext cx="1135063" cy="588962"/>
            </a:xfrm>
            <a:prstGeom prst="roundRect">
              <a:avLst>
                <a:gd name="adj" fmla="val 16667"/>
              </a:avLst>
            </a:prstGeom>
            <a:solidFill>
              <a:schemeClr val="accent1"/>
            </a:solidFill>
            <a:ln w="9525">
              <a:noFill/>
              <a:round/>
            </a:ln>
            <a:effectLst>
              <a:prstShdw prst="shdw17" dist="17961" dir="2700000">
                <a:schemeClr val="accent1">
                  <a:gamma/>
                  <a:shade val="60000"/>
                  <a:invGamma/>
                </a:schemeClr>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a:solidFill>
                    <a:schemeClr val="bg1"/>
                  </a:solidFill>
                  <a:latin typeface="+mn-ea"/>
                  <a:ea typeface="+mn-ea"/>
                </a:rPr>
                <a:t>能力</a:t>
              </a:r>
              <a:endParaRPr lang="zh-CN" altLang="en-US" sz="1400">
                <a:solidFill>
                  <a:schemeClr val="bg1"/>
                </a:solidFill>
                <a:latin typeface="+mn-ea"/>
                <a:ea typeface="+mn-ea"/>
              </a:endParaRPr>
            </a:p>
          </p:txBody>
        </p:sp>
        <p:sp>
          <p:nvSpPr>
            <p:cNvPr id="1050814" name="AutoShape 25"/>
            <p:cNvSpPr>
              <a:spLocks noChangeArrowheads="1"/>
            </p:cNvSpPr>
            <p:nvPr/>
          </p:nvSpPr>
          <p:spPr bwMode="auto">
            <a:xfrm>
              <a:off x="4141788" y="3224213"/>
              <a:ext cx="1135062" cy="588962"/>
            </a:xfrm>
            <a:prstGeom prst="roundRect">
              <a:avLst>
                <a:gd name="adj" fmla="val 16667"/>
              </a:avLst>
            </a:prstGeom>
            <a:solidFill>
              <a:schemeClr val="accent1"/>
            </a:solidFill>
            <a:ln w="9525">
              <a:noFill/>
              <a:round/>
            </a:ln>
            <a:effectLst>
              <a:prstShdw prst="shdw17" dist="17961" dir="2700000">
                <a:schemeClr val="accent1">
                  <a:gamma/>
                  <a:shade val="60000"/>
                  <a:invGamma/>
                </a:schemeClr>
              </a:prst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400">
                  <a:solidFill>
                    <a:schemeClr val="bg1"/>
                  </a:solidFill>
                  <a:latin typeface="+mn-ea"/>
                  <a:ea typeface="+mn-ea"/>
                </a:rPr>
                <a:t>库存</a:t>
              </a:r>
              <a:endParaRPr lang="zh-CN" altLang="en-US" sz="1400">
                <a:solidFill>
                  <a:schemeClr val="bg1"/>
                </a:solidFill>
                <a:latin typeface="+mn-ea"/>
                <a:ea typeface="+mn-ea"/>
              </a:endParaRPr>
            </a:p>
          </p:txBody>
        </p:sp>
        <p:pic>
          <p:nvPicPr>
            <p:cNvPr id="2097170" name="Picture 421" descr="rawMaterials4"/>
            <p:cNvPicPr>
              <a:picLocks noChangeAspect="1" noChangeArrowheads="1"/>
            </p:cNvPicPr>
            <p:nvPr/>
          </p:nvPicPr>
          <p:blipFill>
            <a:blip r:embed="rId1">
              <a:clrChange>
                <a:clrFrom>
                  <a:srgbClr val="FFFFFF"/>
                </a:clrFrom>
                <a:clrTo>
                  <a:srgbClr val="FFFFFF">
                    <a:alpha val="0"/>
                  </a:srgbClr>
                </a:clrTo>
              </a:clrChange>
            </a:blip>
            <a:srcRect/>
            <a:stretch>
              <a:fillRect/>
            </a:stretch>
          </p:blipFill>
          <p:spPr bwMode="auto">
            <a:xfrm>
              <a:off x="7596188" y="2520950"/>
              <a:ext cx="1331912" cy="871538"/>
            </a:xfrm>
            <a:prstGeom prst="rect">
              <a:avLst/>
            </a:prstGeom>
            <a:noFill/>
            <a:ln>
              <a:noFill/>
            </a:ln>
          </p:spPr>
        </p:pic>
        <p:sp>
          <p:nvSpPr>
            <p:cNvPr id="1050815" name="Rectangle 7"/>
            <p:cNvSpPr>
              <a:spLocks noChangeArrowheads="1"/>
            </p:cNvSpPr>
            <p:nvPr/>
          </p:nvSpPr>
          <p:spPr bwMode="auto">
            <a:xfrm>
              <a:off x="5508625" y="5402262"/>
              <a:ext cx="1439863" cy="771527"/>
            </a:xfrm>
            <a:prstGeom prst="rect">
              <a:avLst/>
            </a:prstGeom>
            <a:solidFill>
              <a:srgbClr val="143B68"/>
            </a:solidFill>
            <a:ln w="9525">
              <a:solidFill>
                <a:srgbClr val="143B68"/>
              </a:solidFill>
              <a:miter lim="800000"/>
            </a:ln>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b="1">
                  <a:solidFill>
                    <a:schemeClr val="bg1"/>
                  </a:solidFill>
                  <a:latin typeface="+mn-ea"/>
                  <a:ea typeface="+mn-ea"/>
                </a:rPr>
                <a:t>物流配送平台</a:t>
              </a:r>
              <a:endParaRPr lang="zh-CN" altLang="en-US" b="1">
                <a:solidFill>
                  <a:schemeClr val="bg1"/>
                </a:solidFill>
                <a:latin typeface="+mn-ea"/>
                <a:ea typeface="+mn-ea"/>
              </a:endParaRPr>
            </a:p>
          </p:txBody>
        </p:sp>
        <p:sp>
          <p:nvSpPr>
            <p:cNvPr id="1050816" name="AutoShape 51"/>
            <p:cNvSpPr>
              <a:spLocks noChangeArrowheads="1"/>
            </p:cNvSpPr>
            <p:nvPr/>
          </p:nvSpPr>
          <p:spPr bwMode="auto">
            <a:xfrm>
              <a:off x="5922963" y="4832350"/>
              <a:ext cx="431800" cy="554038"/>
            </a:xfrm>
            <a:prstGeom prst="upDownArrow">
              <a:avLst>
                <a:gd name="adj1" fmla="val 50000"/>
                <a:gd name="adj2" fmla="val 25662"/>
              </a:avLst>
            </a:prstGeom>
            <a:noFill/>
            <a:ln w="9525" algn="ctr">
              <a:solidFill>
                <a:schemeClr val="tx1"/>
              </a:solidFill>
              <a:miter lim="800000"/>
            </a:ln>
          </p:spPr>
          <p:txBody>
            <a:bodyPr vert="eaVert"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200">
                <a:latin typeface="+mn-ea"/>
                <a:ea typeface="+mn-ea"/>
              </a:endParaRPr>
            </a:p>
          </p:txBody>
        </p:sp>
        <p:pic>
          <p:nvPicPr>
            <p:cNvPr id="2097171" name="Picture 142"/>
            <p:cNvPicPr>
              <a:picLocks noChangeAspect="1" noChangeArrowheads="1"/>
            </p:cNvPicPr>
            <p:nvPr/>
          </p:nvPicPr>
          <p:blipFill>
            <a:blip r:embed="rId2"/>
            <a:srcRect/>
            <a:stretch>
              <a:fillRect/>
            </a:stretch>
          </p:blipFill>
          <p:spPr bwMode="auto">
            <a:xfrm>
              <a:off x="6948488" y="5402263"/>
              <a:ext cx="1123950" cy="773112"/>
            </a:xfrm>
            <a:prstGeom prst="rect">
              <a:avLst/>
            </a:prstGeom>
            <a:noFill/>
            <a:ln>
              <a:noFill/>
            </a:ln>
          </p:spPr>
        </p:pic>
      </p:grpSp>
      <p:grpSp>
        <p:nvGrpSpPr>
          <p:cNvPr id="331" name="Group 27"/>
          <p:cNvGrpSpPr/>
          <p:nvPr/>
        </p:nvGrpSpPr>
        <p:grpSpPr bwMode="auto">
          <a:xfrm>
            <a:off x="9569003" y="64269"/>
            <a:ext cx="1732055" cy="821435"/>
            <a:chOff x="864" y="1824"/>
            <a:chExt cx="3696" cy="1864"/>
          </a:xfrm>
        </p:grpSpPr>
        <p:sp>
          <p:nvSpPr>
            <p:cNvPr id="1050817"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818"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819"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82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821"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822"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XX公司未来的企业资源管理平台分为</a:t>
            </a:r>
            <a:r>
              <a:rPr lang="en-US" altLang="zh-CN" sz="2400" dirty="0">
                <a:solidFill>
                  <a:schemeClr val="bg1"/>
                </a:solidFill>
              </a:rPr>
              <a:t>5</a:t>
            </a:r>
            <a:r>
              <a:rPr lang="zh-CN" altLang="en-US" sz="2400" dirty="0">
                <a:solidFill>
                  <a:schemeClr val="bg1"/>
                </a:solidFill>
              </a:rPr>
              <a:t>个功能组，共</a:t>
            </a:r>
            <a:r>
              <a:rPr lang="en-US" altLang="zh-CN" sz="2400" dirty="0">
                <a:solidFill>
                  <a:schemeClr val="bg1"/>
                </a:solidFill>
              </a:rPr>
              <a:t>19</a:t>
            </a:r>
            <a:r>
              <a:rPr lang="zh-CN" altLang="en-US" sz="2400" dirty="0">
                <a:solidFill>
                  <a:schemeClr val="bg1"/>
                </a:solidFill>
              </a:rPr>
              <a:t>个功能块</a:t>
            </a:r>
            <a:endParaRPr lang="zh-CN" altLang="en-US" sz="2400" dirty="0">
              <a:solidFill>
                <a:schemeClr val="bg1"/>
              </a:solidFill>
            </a:endParaRPr>
          </a:p>
        </p:txBody>
      </p:sp>
      <p:grpSp>
        <p:nvGrpSpPr>
          <p:cNvPr id="333" name="组合 2"/>
          <p:cNvGrpSpPr/>
          <p:nvPr/>
        </p:nvGrpSpPr>
        <p:grpSpPr>
          <a:xfrm>
            <a:off x="457200" y="1256763"/>
            <a:ext cx="11249696" cy="5236192"/>
            <a:chOff x="0" y="1295400"/>
            <a:chExt cx="9144000" cy="4800600"/>
          </a:xfrm>
        </p:grpSpPr>
        <p:sp>
          <p:nvSpPr>
            <p:cNvPr id="1050823" name="AutoShape 2"/>
            <p:cNvSpPr>
              <a:spLocks noChangeArrowheads="1"/>
            </p:cNvSpPr>
            <p:nvPr/>
          </p:nvSpPr>
          <p:spPr bwMode="auto">
            <a:xfrm>
              <a:off x="1600200" y="1295400"/>
              <a:ext cx="6096000" cy="4800600"/>
            </a:xfrm>
            <a:prstGeom prst="roundRect">
              <a:avLst>
                <a:gd name="adj" fmla="val 5778"/>
              </a:avLst>
            </a:prstGeom>
            <a:solidFill>
              <a:srgbClr val="EAEAEA">
                <a:alpha val="95000"/>
              </a:srgb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24" name="Rectangle 23"/>
            <p:cNvSpPr>
              <a:spLocks noChangeArrowheads="1"/>
            </p:cNvSpPr>
            <p:nvPr/>
          </p:nvSpPr>
          <p:spPr bwMode="auto">
            <a:xfrm>
              <a:off x="1752600" y="4724400"/>
              <a:ext cx="5715000" cy="10668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0825" name="Text Box 26"/>
            <p:cNvSpPr txBox="1">
              <a:spLocks noChangeArrowheads="1"/>
            </p:cNvSpPr>
            <p:nvPr/>
          </p:nvSpPr>
          <p:spPr bwMode="auto">
            <a:xfrm>
              <a:off x="4724400" y="5105400"/>
              <a:ext cx="1158875" cy="4508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薪酬福利</a:t>
              </a:r>
              <a:endParaRPr lang="zh-CN" altLang="en-US" sz="1200">
                <a:latin typeface="微软雅黑 Light" panose="020B0502040204020203" pitchFamily="34" charset="-122"/>
                <a:ea typeface="微软雅黑 Light" panose="020B0502040204020203" pitchFamily="34" charset="-122"/>
              </a:endParaRPr>
            </a:p>
          </p:txBody>
        </p:sp>
        <p:sp>
          <p:nvSpPr>
            <p:cNvPr id="1050826" name="Text Box 28"/>
            <p:cNvSpPr txBox="1">
              <a:spLocks noChangeArrowheads="1"/>
            </p:cNvSpPr>
            <p:nvPr/>
          </p:nvSpPr>
          <p:spPr bwMode="auto">
            <a:xfrm>
              <a:off x="3873500" y="4749800"/>
              <a:ext cx="1276350" cy="282173"/>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人力资源管理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827" name="Text Box 22"/>
            <p:cNvSpPr txBox="1">
              <a:spLocks noChangeArrowheads="1"/>
            </p:cNvSpPr>
            <p:nvPr/>
          </p:nvSpPr>
          <p:spPr bwMode="auto">
            <a:xfrm>
              <a:off x="3429000" y="1371600"/>
              <a:ext cx="2286000" cy="377250"/>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zh-CN" sz="1600" b="1" dirty="0">
                  <a:latin typeface="+mn-ea"/>
                  <a:ea typeface="+mn-ea"/>
                </a:rPr>
                <a:t>企业资源管理</a:t>
              </a:r>
              <a:r>
                <a:rPr lang="zh-CN" altLang="en-US" sz="1600" b="1" dirty="0">
                  <a:latin typeface="+mn-ea"/>
                  <a:ea typeface="+mn-ea"/>
                </a:rPr>
                <a:t>平台 </a:t>
              </a:r>
              <a:r>
                <a:rPr lang="en-US" altLang="zh-CN" sz="1600" b="1" dirty="0">
                  <a:latin typeface="+mn-ea"/>
                  <a:ea typeface="+mn-ea"/>
                </a:rPr>
                <a:t>- ERP</a:t>
              </a:r>
              <a:endParaRPr lang="en-US" altLang="zh-CN" sz="1600" b="1" dirty="0">
                <a:latin typeface="+mn-ea"/>
                <a:ea typeface="+mn-ea"/>
              </a:endParaRPr>
            </a:p>
          </p:txBody>
        </p:sp>
        <p:sp>
          <p:nvSpPr>
            <p:cNvPr id="1050828" name="Text Box 26"/>
            <p:cNvSpPr txBox="1">
              <a:spLocks noChangeArrowheads="1"/>
            </p:cNvSpPr>
            <p:nvPr/>
          </p:nvSpPr>
          <p:spPr bwMode="auto">
            <a:xfrm>
              <a:off x="3324225" y="5105400"/>
              <a:ext cx="1158875"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人员管理</a:t>
              </a:r>
              <a:endParaRPr lang="zh-CN" altLang="en-US" sz="1200">
                <a:latin typeface="微软雅黑 Light" panose="020B0502040204020203" pitchFamily="34" charset="-122"/>
                <a:ea typeface="微软雅黑 Light" panose="020B0502040204020203" pitchFamily="34" charset="-122"/>
              </a:endParaRPr>
            </a:p>
          </p:txBody>
        </p:sp>
        <p:sp>
          <p:nvSpPr>
            <p:cNvPr id="1050829" name="Rectangle 4"/>
            <p:cNvSpPr>
              <a:spLocks noChangeArrowheads="1"/>
            </p:cNvSpPr>
            <p:nvPr/>
          </p:nvSpPr>
          <p:spPr bwMode="auto">
            <a:xfrm>
              <a:off x="1752600" y="1676400"/>
              <a:ext cx="1371600" cy="29718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0830" name="Text Box 10"/>
            <p:cNvSpPr txBox="1">
              <a:spLocks noChangeArrowheads="1"/>
            </p:cNvSpPr>
            <p:nvPr/>
          </p:nvSpPr>
          <p:spPr bwMode="auto">
            <a:xfrm>
              <a:off x="1984375" y="1719263"/>
              <a:ext cx="990600" cy="282173"/>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物料管理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831" name="Text Box 7"/>
            <p:cNvSpPr txBox="1">
              <a:spLocks noChangeArrowheads="1"/>
            </p:cNvSpPr>
            <p:nvPr/>
          </p:nvSpPr>
          <p:spPr bwMode="auto">
            <a:xfrm>
              <a:off x="1844675" y="3713163"/>
              <a:ext cx="1168400" cy="407987"/>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库存管理</a:t>
              </a:r>
              <a:endParaRPr lang="zh-CN" altLang="en-US" sz="1200">
                <a:latin typeface="微软雅黑 Light" panose="020B0502040204020203" pitchFamily="34" charset="-122"/>
                <a:ea typeface="微软雅黑 Light" panose="020B0502040204020203" pitchFamily="34" charset="-122"/>
              </a:endParaRPr>
            </a:p>
          </p:txBody>
        </p:sp>
        <p:sp>
          <p:nvSpPr>
            <p:cNvPr id="1050832" name="Text Box 5"/>
            <p:cNvSpPr txBox="1">
              <a:spLocks noChangeArrowheads="1"/>
            </p:cNvSpPr>
            <p:nvPr/>
          </p:nvSpPr>
          <p:spPr bwMode="auto">
            <a:xfrm>
              <a:off x="1828800" y="2133600"/>
              <a:ext cx="1184275" cy="4302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物料</a:t>
              </a:r>
              <a:r>
                <a:rPr lang="en-US" altLang="zh-CN" sz="1200">
                  <a:latin typeface="微软雅黑 Light" panose="020B0502040204020203" pitchFamily="34" charset="-122"/>
                  <a:ea typeface="微软雅黑 Light" panose="020B0502040204020203" pitchFamily="34" charset="-122"/>
                </a:rPr>
                <a:t>/</a:t>
              </a:r>
              <a:r>
                <a:rPr lang="zh-CN" altLang="en-US" sz="1200">
                  <a:latin typeface="微软雅黑 Light" panose="020B0502040204020203" pitchFamily="34" charset="-122"/>
                  <a:ea typeface="微软雅黑 Light" panose="020B0502040204020203" pitchFamily="34" charset="-122"/>
                </a:rPr>
                <a:t>供应商</a:t>
              </a:r>
              <a:endParaRPr lang="zh-CN" altLang="en-US" sz="1200">
                <a:latin typeface="微软雅黑 Light" panose="020B0502040204020203" pitchFamily="34" charset="-122"/>
                <a:ea typeface="微软雅黑 Light" panose="020B0502040204020203" pitchFamily="34" charset="-122"/>
              </a:endParaRPr>
            </a:p>
          </p:txBody>
        </p:sp>
        <p:sp>
          <p:nvSpPr>
            <p:cNvPr id="1050833" name="Text Box 8"/>
            <p:cNvSpPr txBox="1">
              <a:spLocks noChangeArrowheads="1"/>
            </p:cNvSpPr>
            <p:nvPr/>
          </p:nvSpPr>
          <p:spPr bwMode="auto">
            <a:xfrm>
              <a:off x="1843088" y="3200400"/>
              <a:ext cx="1169987" cy="407988"/>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采购管理</a:t>
              </a:r>
              <a:endParaRPr lang="zh-CN" altLang="en-US" sz="1200">
                <a:latin typeface="微软雅黑 Light" panose="020B0502040204020203" pitchFamily="34" charset="-122"/>
                <a:ea typeface="微软雅黑 Light" panose="020B0502040204020203" pitchFamily="34" charset="-122"/>
              </a:endParaRPr>
            </a:p>
          </p:txBody>
        </p:sp>
        <p:sp>
          <p:nvSpPr>
            <p:cNvPr id="1050834" name="Text Box 5"/>
            <p:cNvSpPr txBox="1">
              <a:spLocks noChangeArrowheads="1"/>
            </p:cNvSpPr>
            <p:nvPr/>
          </p:nvSpPr>
          <p:spPr bwMode="auto">
            <a:xfrm>
              <a:off x="1828800" y="2667000"/>
              <a:ext cx="1184275" cy="4302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合同</a:t>
              </a:r>
              <a:r>
                <a:rPr lang="en-US" altLang="zh-CN" sz="1200">
                  <a:latin typeface="微软雅黑 Light" panose="020B0502040204020203" pitchFamily="34" charset="-122"/>
                  <a:ea typeface="微软雅黑 Light" panose="020B0502040204020203" pitchFamily="34" charset="-122"/>
                </a:rPr>
                <a:t>/</a:t>
              </a:r>
              <a:r>
                <a:rPr lang="zh-CN" altLang="en-US" sz="1200">
                  <a:latin typeface="微软雅黑 Light" panose="020B0502040204020203" pitchFamily="34" charset="-122"/>
                  <a:ea typeface="微软雅黑 Light" panose="020B0502040204020203" pitchFamily="34" charset="-122"/>
                </a:rPr>
                <a:t>价格记录</a:t>
              </a:r>
              <a:endParaRPr lang="zh-CN" altLang="en-US" sz="1200">
                <a:latin typeface="微软雅黑 Light" panose="020B0502040204020203" pitchFamily="34" charset="-122"/>
                <a:ea typeface="微软雅黑 Light" panose="020B0502040204020203" pitchFamily="34" charset="-122"/>
              </a:endParaRPr>
            </a:p>
          </p:txBody>
        </p:sp>
        <p:sp>
          <p:nvSpPr>
            <p:cNvPr id="1050835" name="Rectangle 18"/>
            <p:cNvSpPr>
              <a:spLocks noChangeArrowheads="1"/>
            </p:cNvSpPr>
            <p:nvPr/>
          </p:nvSpPr>
          <p:spPr bwMode="auto">
            <a:xfrm>
              <a:off x="4648200" y="1676400"/>
              <a:ext cx="1371600" cy="29718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0836" name="Text Box 10"/>
            <p:cNvSpPr txBox="1">
              <a:spLocks noChangeArrowheads="1"/>
            </p:cNvSpPr>
            <p:nvPr/>
          </p:nvSpPr>
          <p:spPr bwMode="auto">
            <a:xfrm>
              <a:off x="4845050" y="1714500"/>
              <a:ext cx="1038225" cy="282173"/>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销售管理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837" name="Text Box 7"/>
            <p:cNvSpPr txBox="1">
              <a:spLocks noChangeArrowheads="1"/>
            </p:cNvSpPr>
            <p:nvPr/>
          </p:nvSpPr>
          <p:spPr bwMode="auto">
            <a:xfrm>
              <a:off x="4727575" y="3676650"/>
              <a:ext cx="1168400"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订单执行</a:t>
              </a:r>
              <a:endParaRPr lang="zh-CN" altLang="en-US" sz="1200">
                <a:latin typeface="微软雅黑 Light" panose="020B0502040204020203" pitchFamily="34" charset="-122"/>
                <a:ea typeface="微软雅黑 Light" panose="020B0502040204020203" pitchFamily="34" charset="-122"/>
              </a:endParaRPr>
            </a:p>
          </p:txBody>
        </p:sp>
        <p:sp>
          <p:nvSpPr>
            <p:cNvPr id="1050838" name="Text Box 6"/>
            <p:cNvSpPr txBox="1">
              <a:spLocks noChangeArrowheads="1"/>
            </p:cNvSpPr>
            <p:nvPr/>
          </p:nvSpPr>
          <p:spPr bwMode="auto">
            <a:xfrm>
              <a:off x="4727575" y="2647950"/>
              <a:ext cx="1168400"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定价管理</a:t>
              </a:r>
              <a:endParaRPr lang="zh-CN" altLang="en-US" sz="1200">
                <a:latin typeface="微软雅黑 Light" panose="020B0502040204020203" pitchFamily="34" charset="-122"/>
                <a:ea typeface="微软雅黑 Light" panose="020B0502040204020203" pitchFamily="34" charset="-122"/>
              </a:endParaRPr>
            </a:p>
          </p:txBody>
        </p:sp>
        <p:sp>
          <p:nvSpPr>
            <p:cNvPr id="1050839" name="Text Box 9"/>
            <p:cNvSpPr txBox="1">
              <a:spLocks noChangeArrowheads="1"/>
            </p:cNvSpPr>
            <p:nvPr/>
          </p:nvSpPr>
          <p:spPr bwMode="auto">
            <a:xfrm>
              <a:off x="4724400" y="2133600"/>
              <a:ext cx="1184275"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客户</a:t>
              </a:r>
              <a:r>
                <a:rPr lang="en-US" altLang="zh-CN" sz="1200">
                  <a:latin typeface="微软雅黑 Light" panose="020B0502040204020203" pitchFamily="34" charset="-122"/>
                  <a:ea typeface="微软雅黑 Light" panose="020B0502040204020203" pitchFamily="34" charset="-122"/>
                </a:rPr>
                <a:t>/</a:t>
              </a:r>
              <a:r>
                <a:rPr lang="zh-CN" altLang="en-US" sz="1200">
                  <a:latin typeface="微软雅黑 Light" panose="020B0502040204020203" pitchFamily="34" charset="-122"/>
                  <a:ea typeface="微软雅黑 Light" panose="020B0502040204020203" pitchFamily="34" charset="-122"/>
                </a:rPr>
                <a:t>销售区域</a:t>
              </a:r>
              <a:endParaRPr lang="zh-CN" altLang="en-US" sz="1200">
                <a:latin typeface="微软雅黑 Light" panose="020B0502040204020203" pitchFamily="34" charset="-122"/>
                <a:ea typeface="微软雅黑 Light" panose="020B0502040204020203" pitchFamily="34" charset="-122"/>
              </a:endParaRPr>
            </a:p>
          </p:txBody>
        </p:sp>
        <p:sp>
          <p:nvSpPr>
            <p:cNvPr id="1050840" name="Text Box 7"/>
            <p:cNvSpPr txBox="1">
              <a:spLocks noChangeArrowheads="1"/>
            </p:cNvSpPr>
            <p:nvPr/>
          </p:nvSpPr>
          <p:spPr bwMode="auto">
            <a:xfrm>
              <a:off x="4727575" y="3162300"/>
              <a:ext cx="1168400"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信用管理</a:t>
              </a:r>
              <a:endParaRPr lang="zh-CN" altLang="en-US" sz="1200">
                <a:latin typeface="微软雅黑 Light" panose="020B0502040204020203" pitchFamily="34" charset="-122"/>
                <a:ea typeface="微软雅黑 Light" panose="020B0502040204020203" pitchFamily="34" charset="-122"/>
              </a:endParaRPr>
            </a:p>
          </p:txBody>
        </p:sp>
        <p:sp>
          <p:nvSpPr>
            <p:cNvPr id="1050841" name="Text Box 7"/>
            <p:cNvSpPr txBox="1">
              <a:spLocks noChangeArrowheads="1"/>
            </p:cNvSpPr>
            <p:nvPr/>
          </p:nvSpPr>
          <p:spPr bwMode="auto">
            <a:xfrm>
              <a:off x="4740275" y="4191000"/>
              <a:ext cx="1168400"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售后服务</a:t>
              </a:r>
              <a:endParaRPr lang="zh-CN" altLang="en-US" sz="1200">
                <a:latin typeface="微软雅黑 Light" panose="020B0502040204020203" pitchFamily="34" charset="-122"/>
                <a:ea typeface="微软雅黑 Light" panose="020B0502040204020203" pitchFamily="34" charset="-122"/>
              </a:endParaRPr>
            </a:p>
          </p:txBody>
        </p:sp>
        <p:sp>
          <p:nvSpPr>
            <p:cNvPr id="1050842" name="Rectangle 18"/>
            <p:cNvSpPr>
              <a:spLocks noChangeArrowheads="1"/>
            </p:cNvSpPr>
            <p:nvPr/>
          </p:nvSpPr>
          <p:spPr bwMode="auto">
            <a:xfrm>
              <a:off x="6096000" y="1676400"/>
              <a:ext cx="1371600" cy="29718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0843" name="Text Box 19"/>
            <p:cNvSpPr txBox="1">
              <a:spLocks noChangeArrowheads="1"/>
            </p:cNvSpPr>
            <p:nvPr/>
          </p:nvSpPr>
          <p:spPr bwMode="auto">
            <a:xfrm>
              <a:off x="6181725" y="2114550"/>
              <a:ext cx="1184275"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200">
                  <a:latin typeface="微软雅黑 Light" panose="020B0502040204020203" pitchFamily="34" charset="-122"/>
                  <a:ea typeface="微软雅黑 Light" panose="020B0502040204020203" pitchFamily="34" charset="-122"/>
                </a:rPr>
                <a:t> </a:t>
              </a:r>
              <a:r>
                <a:rPr lang="zh-CN" altLang="en-US" sz="1200">
                  <a:latin typeface="微软雅黑 Light" panose="020B0502040204020203" pitchFamily="34" charset="-122"/>
                  <a:ea typeface="微软雅黑 Light" panose="020B0502040204020203" pitchFamily="34" charset="-122"/>
                </a:rPr>
                <a:t>总帐管理</a:t>
              </a:r>
              <a:endParaRPr lang="zh-CN" altLang="en-US" sz="1200">
                <a:latin typeface="微软雅黑 Light" panose="020B0502040204020203" pitchFamily="34" charset="-122"/>
                <a:ea typeface="微软雅黑 Light" panose="020B0502040204020203" pitchFamily="34" charset="-122"/>
              </a:endParaRPr>
            </a:p>
          </p:txBody>
        </p:sp>
        <p:sp>
          <p:nvSpPr>
            <p:cNvPr id="1050844" name="Text Box 10"/>
            <p:cNvSpPr txBox="1">
              <a:spLocks noChangeArrowheads="1"/>
            </p:cNvSpPr>
            <p:nvPr/>
          </p:nvSpPr>
          <p:spPr bwMode="auto">
            <a:xfrm>
              <a:off x="6146800" y="1708150"/>
              <a:ext cx="1277938" cy="282173"/>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财务管控</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845" name="Text Box 19"/>
            <p:cNvSpPr txBox="1">
              <a:spLocks noChangeArrowheads="1"/>
            </p:cNvSpPr>
            <p:nvPr/>
          </p:nvSpPr>
          <p:spPr bwMode="auto">
            <a:xfrm>
              <a:off x="6181725" y="2628900"/>
              <a:ext cx="1184275"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200">
                  <a:latin typeface="微软雅黑 Light" panose="020B0502040204020203" pitchFamily="34" charset="-122"/>
                  <a:ea typeface="微软雅黑 Light" panose="020B0502040204020203" pitchFamily="34" charset="-122"/>
                </a:rPr>
                <a:t> </a:t>
              </a:r>
              <a:r>
                <a:rPr lang="zh-CN" altLang="en-US" sz="1200">
                  <a:latin typeface="微软雅黑 Light" panose="020B0502040204020203" pitchFamily="34" charset="-122"/>
                  <a:ea typeface="微软雅黑 Light" panose="020B0502040204020203" pitchFamily="34" charset="-122"/>
                </a:rPr>
                <a:t>应收</a:t>
              </a:r>
              <a:r>
                <a:rPr lang="en-US" altLang="zh-CN" sz="1200">
                  <a:latin typeface="微软雅黑 Light" panose="020B0502040204020203" pitchFamily="34" charset="-122"/>
                  <a:ea typeface="微软雅黑 Light" panose="020B0502040204020203" pitchFamily="34" charset="-122"/>
                </a:rPr>
                <a:t>/</a:t>
              </a:r>
              <a:r>
                <a:rPr lang="zh-CN" altLang="en-US" sz="1200">
                  <a:latin typeface="微软雅黑 Light" panose="020B0502040204020203" pitchFamily="34" charset="-122"/>
                  <a:ea typeface="微软雅黑 Light" panose="020B0502040204020203" pitchFamily="34" charset="-122"/>
                </a:rPr>
                <a:t>应付</a:t>
              </a:r>
              <a:endParaRPr lang="zh-CN" altLang="en-US" sz="1200">
                <a:latin typeface="微软雅黑 Light" panose="020B0502040204020203" pitchFamily="34" charset="-122"/>
                <a:ea typeface="微软雅黑 Light" panose="020B0502040204020203" pitchFamily="34" charset="-122"/>
              </a:endParaRPr>
            </a:p>
          </p:txBody>
        </p:sp>
        <p:sp>
          <p:nvSpPr>
            <p:cNvPr id="1050846" name="Text Box 19"/>
            <p:cNvSpPr txBox="1">
              <a:spLocks noChangeArrowheads="1"/>
            </p:cNvSpPr>
            <p:nvPr/>
          </p:nvSpPr>
          <p:spPr bwMode="auto">
            <a:xfrm>
              <a:off x="6181725" y="3143250"/>
              <a:ext cx="1184275"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成本管理</a:t>
              </a:r>
              <a:endParaRPr lang="zh-CN" altLang="en-US" sz="1200">
                <a:latin typeface="微软雅黑 Light" panose="020B0502040204020203" pitchFamily="34" charset="-122"/>
                <a:ea typeface="微软雅黑 Light" panose="020B0502040204020203" pitchFamily="34" charset="-122"/>
              </a:endParaRPr>
            </a:p>
          </p:txBody>
        </p:sp>
        <p:sp>
          <p:nvSpPr>
            <p:cNvPr id="1050847" name="Text Box 19"/>
            <p:cNvSpPr txBox="1">
              <a:spLocks noChangeArrowheads="1"/>
            </p:cNvSpPr>
            <p:nvPr/>
          </p:nvSpPr>
          <p:spPr bwMode="auto">
            <a:xfrm>
              <a:off x="6181725" y="3657600"/>
              <a:ext cx="1184275" cy="381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获利分析</a:t>
              </a:r>
              <a:endParaRPr lang="zh-CN" altLang="en-US" sz="1200">
                <a:latin typeface="微软雅黑 Light" panose="020B0502040204020203" pitchFamily="34" charset="-122"/>
                <a:ea typeface="微软雅黑 Light" panose="020B0502040204020203" pitchFamily="34" charset="-122"/>
              </a:endParaRPr>
            </a:p>
          </p:txBody>
        </p:sp>
        <p:sp>
          <p:nvSpPr>
            <p:cNvPr id="1050848" name="Rectangle 4"/>
            <p:cNvSpPr>
              <a:spLocks noChangeArrowheads="1"/>
            </p:cNvSpPr>
            <p:nvPr/>
          </p:nvSpPr>
          <p:spPr bwMode="auto">
            <a:xfrm>
              <a:off x="3200400" y="1676400"/>
              <a:ext cx="1371600" cy="29718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微软雅黑 Light" panose="020B0502040204020203" pitchFamily="34" charset="-122"/>
                <a:ea typeface="微软雅黑 Light" panose="020B0502040204020203" pitchFamily="34" charset="-122"/>
              </a:endParaRPr>
            </a:p>
          </p:txBody>
        </p:sp>
        <p:grpSp>
          <p:nvGrpSpPr>
            <p:cNvPr id="334" name="Group 54"/>
            <p:cNvGrpSpPr/>
            <p:nvPr/>
          </p:nvGrpSpPr>
          <p:grpSpPr bwMode="auto">
            <a:xfrm>
              <a:off x="3276600" y="1711325"/>
              <a:ext cx="1184275" cy="2479675"/>
              <a:chOff x="1968" y="1078"/>
              <a:chExt cx="746" cy="1562"/>
            </a:xfrm>
          </p:grpSpPr>
          <p:sp>
            <p:nvSpPr>
              <p:cNvPr id="1050849" name="Text Box 10"/>
              <p:cNvSpPr txBox="1">
                <a:spLocks noChangeArrowheads="1"/>
              </p:cNvSpPr>
              <p:nvPr/>
            </p:nvSpPr>
            <p:spPr bwMode="auto">
              <a:xfrm>
                <a:off x="2025" y="1078"/>
                <a:ext cx="654" cy="178"/>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生产管理</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0850" name="Text Box 7"/>
              <p:cNvSpPr txBox="1">
                <a:spLocks noChangeArrowheads="1"/>
              </p:cNvSpPr>
              <p:nvPr/>
            </p:nvSpPr>
            <p:spPr bwMode="auto">
              <a:xfrm>
                <a:off x="1968" y="2352"/>
                <a:ext cx="73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生产控制</a:t>
                </a:r>
                <a:endParaRPr lang="zh-CN" altLang="en-US" sz="1200">
                  <a:latin typeface="微软雅黑 Light" panose="020B0502040204020203" pitchFamily="34" charset="-122"/>
                  <a:ea typeface="微软雅黑 Light" panose="020B0502040204020203" pitchFamily="34" charset="-122"/>
                </a:endParaRPr>
              </a:p>
            </p:txBody>
          </p:sp>
          <p:sp>
            <p:nvSpPr>
              <p:cNvPr id="1050851" name="Text Box 6"/>
              <p:cNvSpPr txBox="1">
                <a:spLocks noChangeArrowheads="1"/>
              </p:cNvSpPr>
              <p:nvPr/>
            </p:nvSpPr>
            <p:spPr bwMode="auto">
              <a:xfrm>
                <a:off x="1968" y="1680"/>
                <a:ext cx="73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生产计划</a:t>
                </a:r>
                <a:endParaRPr lang="zh-CN" altLang="en-US" sz="1200">
                  <a:latin typeface="微软雅黑 Light" panose="020B0502040204020203" pitchFamily="34" charset="-122"/>
                  <a:ea typeface="微软雅黑 Light" panose="020B0502040204020203" pitchFamily="34" charset="-122"/>
                </a:endParaRPr>
              </a:p>
            </p:txBody>
          </p:sp>
          <p:sp>
            <p:nvSpPr>
              <p:cNvPr id="1050852" name="Text Box 9"/>
              <p:cNvSpPr txBox="1">
                <a:spLocks noChangeArrowheads="1"/>
              </p:cNvSpPr>
              <p:nvPr/>
            </p:nvSpPr>
            <p:spPr bwMode="auto">
              <a:xfrm>
                <a:off x="1968" y="1356"/>
                <a:ext cx="74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200">
                    <a:latin typeface="微软雅黑 Light" panose="020B0502040204020203" pitchFamily="34" charset="-122"/>
                    <a:ea typeface="微软雅黑 Light" panose="020B0502040204020203" pitchFamily="34" charset="-122"/>
                  </a:rPr>
                  <a:t>BOM/</a:t>
                </a:r>
                <a:r>
                  <a:rPr lang="zh-CN" altLang="en-US" sz="1200">
                    <a:latin typeface="微软雅黑 Light" panose="020B0502040204020203" pitchFamily="34" charset="-122"/>
                    <a:ea typeface="微软雅黑 Light" panose="020B0502040204020203" pitchFamily="34" charset="-122"/>
                  </a:rPr>
                  <a:t>工艺</a:t>
                </a:r>
                <a:r>
                  <a:rPr lang="en-US" altLang="zh-CN" sz="1200">
                    <a:latin typeface="微软雅黑 Light" panose="020B0502040204020203" pitchFamily="34" charset="-122"/>
                    <a:ea typeface="微软雅黑 Light" panose="020B0502040204020203" pitchFamily="34" charset="-122"/>
                  </a:rPr>
                  <a:t>/</a:t>
                </a:r>
                <a:endParaRPr lang="en-US" altLang="zh-CN"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工作中心</a:t>
                </a:r>
                <a:endParaRPr lang="zh-CN" altLang="en-US" sz="1200">
                  <a:latin typeface="微软雅黑 Light" panose="020B0502040204020203" pitchFamily="34" charset="-122"/>
                  <a:ea typeface="微软雅黑 Light" panose="020B0502040204020203" pitchFamily="34" charset="-122"/>
                </a:endParaRPr>
              </a:p>
            </p:txBody>
          </p:sp>
          <p:sp>
            <p:nvSpPr>
              <p:cNvPr id="1050853" name="Text Box 7"/>
              <p:cNvSpPr txBox="1">
                <a:spLocks noChangeArrowheads="1"/>
              </p:cNvSpPr>
              <p:nvPr/>
            </p:nvSpPr>
            <p:spPr bwMode="auto">
              <a:xfrm>
                <a:off x="1968" y="2016"/>
                <a:ext cx="73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生产执行</a:t>
                </a:r>
                <a:endParaRPr lang="zh-CN" altLang="en-US" sz="1200">
                  <a:latin typeface="微软雅黑 Light" panose="020B0502040204020203" pitchFamily="34" charset="-122"/>
                  <a:ea typeface="微软雅黑 Light" panose="020B0502040204020203" pitchFamily="34" charset="-122"/>
                </a:endParaRPr>
              </a:p>
            </p:txBody>
          </p:sp>
          <p:sp>
            <p:nvSpPr>
              <p:cNvPr id="1050854" name="Text Box 6"/>
              <p:cNvSpPr txBox="1">
                <a:spLocks noChangeArrowheads="1"/>
              </p:cNvSpPr>
              <p:nvPr/>
            </p:nvSpPr>
            <p:spPr bwMode="auto">
              <a:xfrm>
                <a:off x="1968" y="1680"/>
                <a:ext cx="73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生产计划</a:t>
                </a:r>
                <a:endParaRPr lang="zh-CN" altLang="en-US" sz="1200">
                  <a:latin typeface="微软雅黑 Light" panose="020B0502040204020203" pitchFamily="34" charset="-122"/>
                  <a:ea typeface="微软雅黑 Light" panose="020B0502040204020203" pitchFamily="34" charset="-122"/>
                </a:endParaRPr>
              </a:p>
            </p:txBody>
          </p:sp>
          <p:sp>
            <p:nvSpPr>
              <p:cNvPr id="1050855" name="Text Box 9"/>
              <p:cNvSpPr txBox="1">
                <a:spLocks noChangeArrowheads="1"/>
              </p:cNvSpPr>
              <p:nvPr/>
            </p:nvSpPr>
            <p:spPr bwMode="auto">
              <a:xfrm>
                <a:off x="1968" y="1356"/>
                <a:ext cx="74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200">
                    <a:latin typeface="微软雅黑 Light" panose="020B0502040204020203" pitchFamily="34" charset="-122"/>
                    <a:ea typeface="微软雅黑 Light" panose="020B0502040204020203" pitchFamily="34" charset="-122"/>
                  </a:rPr>
                  <a:t>BOM/</a:t>
                </a:r>
                <a:r>
                  <a:rPr lang="zh-CN" altLang="en-US" sz="1200">
                    <a:latin typeface="微软雅黑 Light" panose="020B0502040204020203" pitchFamily="34" charset="-122"/>
                    <a:ea typeface="微软雅黑 Light" panose="020B0502040204020203" pitchFamily="34" charset="-122"/>
                  </a:rPr>
                  <a:t>工艺</a:t>
                </a:r>
                <a:r>
                  <a:rPr lang="en-US" altLang="zh-CN" sz="1200">
                    <a:latin typeface="微软雅黑 Light" panose="020B0502040204020203" pitchFamily="34" charset="-122"/>
                    <a:ea typeface="微软雅黑 Light" panose="020B0502040204020203" pitchFamily="34" charset="-122"/>
                  </a:rPr>
                  <a:t>/</a:t>
                </a:r>
                <a:endParaRPr lang="en-US" altLang="zh-CN"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工作中心</a:t>
                </a:r>
                <a:endParaRPr lang="zh-CN" altLang="en-US" sz="1200">
                  <a:latin typeface="微软雅黑 Light" panose="020B0502040204020203" pitchFamily="34" charset="-122"/>
                  <a:ea typeface="微软雅黑 Light" panose="020B0502040204020203" pitchFamily="34" charset="-122"/>
                </a:endParaRPr>
              </a:p>
            </p:txBody>
          </p:sp>
          <p:sp>
            <p:nvSpPr>
              <p:cNvPr id="1050856" name="Text Box 7"/>
              <p:cNvSpPr txBox="1">
                <a:spLocks noChangeArrowheads="1"/>
              </p:cNvSpPr>
              <p:nvPr/>
            </p:nvSpPr>
            <p:spPr bwMode="auto">
              <a:xfrm>
                <a:off x="1968" y="2016"/>
                <a:ext cx="73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生产执行</a:t>
                </a:r>
                <a:endParaRPr lang="zh-CN" altLang="en-US" sz="1200">
                  <a:latin typeface="微软雅黑 Light" panose="020B0502040204020203" pitchFamily="34" charset="-122"/>
                  <a:ea typeface="微软雅黑 Light" panose="020B0502040204020203" pitchFamily="34" charset="-122"/>
                </a:endParaRPr>
              </a:p>
            </p:txBody>
          </p:sp>
          <p:sp>
            <p:nvSpPr>
              <p:cNvPr id="1050857" name="Text Box 6"/>
              <p:cNvSpPr txBox="1">
                <a:spLocks noChangeArrowheads="1"/>
              </p:cNvSpPr>
              <p:nvPr/>
            </p:nvSpPr>
            <p:spPr bwMode="auto">
              <a:xfrm>
                <a:off x="1968" y="1680"/>
                <a:ext cx="73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生产计划</a:t>
                </a:r>
                <a:endParaRPr lang="zh-CN" altLang="en-US" sz="1200">
                  <a:latin typeface="微软雅黑 Light" panose="020B0502040204020203" pitchFamily="34" charset="-122"/>
                  <a:ea typeface="微软雅黑 Light" panose="020B0502040204020203" pitchFamily="34" charset="-122"/>
                </a:endParaRPr>
              </a:p>
            </p:txBody>
          </p:sp>
          <p:sp>
            <p:nvSpPr>
              <p:cNvPr id="1050858" name="Text Box 9"/>
              <p:cNvSpPr txBox="1">
                <a:spLocks noChangeArrowheads="1"/>
              </p:cNvSpPr>
              <p:nvPr/>
            </p:nvSpPr>
            <p:spPr bwMode="auto">
              <a:xfrm>
                <a:off x="1968" y="1356"/>
                <a:ext cx="746" cy="24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200">
                    <a:latin typeface="微软雅黑 Light" panose="020B0502040204020203" pitchFamily="34" charset="-122"/>
                    <a:ea typeface="微软雅黑 Light" panose="020B0502040204020203" pitchFamily="34" charset="-122"/>
                  </a:rPr>
                  <a:t>BOM/</a:t>
                </a:r>
                <a:r>
                  <a:rPr lang="zh-CN" altLang="en-US" sz="1200">
                    <a:latin typeface="微软雅黑 Light" panose="020B0502040204020203" pitchFamily="34" charset="-122"/>
                    <a:ea typeface="微软雅黑 Light" panose="020B0502040204020203" pitchFamily="34" charset="-122"/>
                  </a:rPr>
                  <a:t>工艺</a:t>
                </a:r>
                <a:r>
                  <a:rPr lang="en-US" altLang="zh-CN" sz="1200">
                    <a:latin typeface="微软雅黑 Light" panose="020B0502040204020203" pitchFamily="34" charset="-122"/>
                    <a:ea typeface="微软雅黑 Light" panose="020B0502040204020203" pitchFamily="34" charset="-122"/>
                  </a:rPr>
                  <a:t>/</a:t>
                </a:r>
                <a:endParaRPr lang="en-US" altLang="zh-CN"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工作中心</a:t>
                </a:r>
                <a:endParaRPr lang="zh-CN" altLang="en-US" sz="1200">
                  <a:latin typeface="微软雅黑 Light" panose="020B0502040204020203" pitchFamily="34" charset="-122"/>
                  <a:ea typeface="微软雅黑 Light" panose="020B0502040204020203" pitchFamily="34" charset="-122"/>
                </a:endParaRPr>
              </a:p>
            </p:txBody>
          </p:sp>
          <p:sp>
            <p:nvSpPr>
              <p:cNvPr id="1050859" name="Text Box 7"/>
              <p:cNvSpPr txBox="1">
                <a:spLocks noChangeArrowheads="1"/>
              </p:cNvSpPr>
              <p:nvPr/>
            </p:nvSpPr>
            <p:spPr bwMode="auto">
              <a:xfrm>
                <a:off x="1968" y="2352"/>
                <a:ext cx="736" cy="288"/>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生产控制</a:t>
                </a:r>
                <a:endParaRPr lang="zh-CN" altLang="en-US" sz="1200">
                  <a:latin typeface="微软雅黑 Light" panose="020B0502040204020203" pitchFamily="34" charset="-122"/>
                  <a:ea typeface="微软雅黑 Light" panose="020B0502040204020203" pitchFamily="34" charset="-122"/>
                </a:endParaRPr>
              </a:p>
            </p:txBody>
          </p:sp>
          <p:sp>
            <p:nvSpPr>
              <p:cNvPr id="1050860" name="Text Box 7"/>
              <p:cNvSpPr txBox="1">
                <a:spLocks noChangeArrowheads="1"/>
              </p:cNvSpPr>
              <p:nvPr/>
            </p:nvSpPr>
            <p:spPr bwMode="auto">
              <a:xfrm>
                <a:off x="1968" y="2016"/>
                <a:ext cx="736" cy="288"/>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生产执行</a:t>
                </a:r>
                <a:endParaRPr lang="zh-CN" altLang="en-US" sz="1200">
                  <a:latin typeface="微软雅黑 Light" panose="020B0502040204020203" pitchFamily="34" charset="-122"/>
                  <a:ea typeface="微软雅黑 Light" panose="020B0502040204020203" pitchFamily="34" charset="-122"/>
                </a:endParaRPr>
              </a:p>
            </p:txBody>
          </p:sp>
          <p:sp>
            <p:nvSpPr>
              <p:cNvPr id="1050861" name="Text Box 6"/>
              <p:cNvSpPr txBox="1">
                <a:spLocks noChangeArrowheads="1"/>
              </p:cNvSpPr>
              <p:nvPr/>
            </p:nvSpPr>
            <p:spPr bwMode="auto">
              <a:xfrm>
                <a:off x="1968" y="1680"/>
                <a:ext cx="736" cy="288"/>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生产计划</a:t>
                </a:r>
                <a:endParaRPr lang="zh-CN" altLang="en-US" sz="1200">
                  <a:latin typeface="微软雅黑 Light" panose="020B0502040204020203" pitchFamily="34" charset="-122"/>
                  <a:ea typeface="微软雅黑 Light" panose="020B0502040204020203" pitchFamily="34" charset="-122"/>
                </a:endParaRPr>
              </a:p>
            </p:txBody>
          </p:sp>
          <p:sp>
            <p:nvSpPr>
              <p:cNvPr id="1050862" name="Text Box 9"/>
              <p:cNvSpPr txBox="1">
                <a:spLocks noChangeArrowheads="1"/>
              </p:cNvSpPr>
              <p:nvPr/>
            </p:nvSpPr>
            <p:spPr bwMode="auto">
              <a:xfrm>
                <a:off x="1968" y="1356"/>
                <a:ext cx="746" cy="288"/>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en-US" altLang="zh-CN" sz="1200">
                    <a:latin typeface="微软雅黑 Light" panose="020B0502040204020203" pitchFamily="34" charset="-122"/>
                    <a:ea typeface="微软雅黑 Light" panose="020B0502040204020203" pitchFamily="34" charset="-122"/>
                  </a:rPr>
                  <a:t>BOM/</a:t>
                </a:r>
                <a:r>
                  <a:rPr lang="zh-CN" altLang="en-US" sz="1200">
                    <a:latin typeface="微软雅黑 Light" panose="020B0502040204020203" pitchFamily="34" charset="-122"/>
                    <a:ea typeface="微软雅黑 Light" panose="020B0502040204020203" pitchFamily="34" charset="-122"/>
                  </a:rPr>
                  <a:t>工艺</a:t>
                </a:r>
                <a:r>
                  <a:rPr lang="en-US" altLang="zh-CN" sz="1200">
                    <a:latin typeface="微软雅黑 Light" panose="020B0502040204020203" pitchFamily="34" charset="-122"/>
                    <a:ea typeface="微软雅黑 Light" panose="020B0502040204020203" pitchFamily="34" charset="-122"/>
                  </a:rPr>
                  <a:t>/</a:t>
                </a:r>
                <a:endParaRPr lang="en-US" altLang="zh-CN"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工作中心</a:t>
                </a:r>
                <a:endParaRPr lang="zh-CN" altLang="en-US" sz="1200">
                  <a:latin typeface="微软雅黑 Light" panose="020B0502040204020203" pitchFamily="34" charset="-122"/>
                  <a:ea typeface="微软雅黑 Light" panose="020B0502040204020203" pitchFamily="34" charset="-122"/>
                </a:endParaRPr>
              </a:p>
            </p:txBody>
          </p:sp>
        </p:grpSp>
        <p:sp>
          <p:nvSpPr>
            <p:cNvPr id="1050863" name="AutoShape 59"/>
            <p:cNvSpPr>
              <a:spLocks noChangeArrowheads="1"/>
            </p:cNvSpPr>
            <p:nvPr/>
          </p:nvSpPr>
          <p:spPr bwMode="auto">
            <a:xfrm>
              <a:off x="7937500" y="1600200"/>
              <a:ext cx="1143000" cy="243840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64" name="AutoShape 60"/>
            <p:cNvSpPr>
              <a:spLocks noChangeArrowheads="1"/>
            </p:cNvSpPr>
            <p:nvPr/>
          </p:nvSpPr>
          <p:spPr bwMode="auto">
            <a:xfrm>
              <a:off x="8051800" y="2062163"/>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产品配置管理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865" name="Text Box 22"/>
            <p:cNvSpPr txBox="1">
              <a:spLocks noChangeArrowheads="1"/>
            </p:cNvSpPr>
            <p:nvPr/>
          </p:nvSpPr>
          <p:spPr bwMode="auto">
            <a:xfrm>
              <a:off x="7937500" y="1681163"/>
              <a:ext cx="1206500" cy="25395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产品管理</a:t>
              </a:r>
              <a:endParaRPr lang="zh-CN" altLang="en-US" sz="1200" b="1">
                <a:latin typeface="微软雅黑 Light" panose="020B0502040204020203" pitchFamily="34" charset="-122"/>
                <a:ea typeface="微软雅黑 Light" panose="020B0502040204020203" pitchFamily="34" charset="-122"/>
              </a:endParaRPr>
            </a:p>
          </p:txBody>
        </p:sp>
        <p:sp>
          <p:nvSpPr>
            <p:cNvPr id="1050866" name="Text Box 63"/>
            <p:cNvSpPr txBox="1">
              <a:spLocks noChangeArrowheads="1"/>
            </p:cNvSpPr>
            <p:nvPr/>
          </p:nvSpPr>
          <p:spPr bwMode="auto">
            <a:xfrm>
              <a:off x="7543800" y="2438400"/>
              <a:ext cx="590466" cy="223556"/>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产品配置</a:t>
              </a:r>
              <a:endParaRPr lang="zh-CN" altLang="en-US" sz="1000">
                <a:latin typeface="微软雅黑 Light" panose="020B0502040204020203" pitchFamily="34" charset="-122"/>
                <a:ea typeface="微软雅黑 Light" panose="020B0502040204020203" pitchFamily="34" charset="-122"/>
              </a:endParaRPr>
            </a:p>
          </p:txBody>
        </p:sp>
        <p:sp>
          <p:nvSpPr>
            <p:cNvPr id="1050867" name="AutoShape 64"/>
            <p:cNvSpPr>
              <a:spLocks noChangeArrowheads="1"/>
            </p:cNvSpPr>
            <p:nvPr/>
          </p:nvSpPr>
          <p:spPr bwMode="auto">
            <a:xfrm>
              <a:off x="7543800" y="2057400"/>
              <a:ext cx="381000" cy="304800"/>
            </a:xfrm>
            <a:prstGeom prst="left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68" name="AutoShape 65"/>
            <p:cNvSpPr>
              <a:spLocks noChangeArrowheads="1"/>
            </p:cNvSpPr>
            <p:nvPr/>
          </p:nvSpPr>
          <p:spPr bwMode="auto">
            <a:xfrm>
              <a:off x="8077200" y="30480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产品</a:t>
              </a:r>
              <a:r>
                <a:rPr lang="en-US" altLang="zh-CN" sz="1200" b="1">
                  <a:solidFill>
                    <a:schemeClr val="bg1"/>
                  </a:solidFill>
                  <a:latin typeface="微软雅黑 Light" panose="020B0502040204020203" pitchFamily="34" charset="-122"/>
                  <a:ea typeface="微软雅黑 Light" panose="020B0502040204020203" pitchFamily="34" charset="-122"/>
                </a:rPr>
                <a:t>BOM</a:t>
              </a:r>
              <a:r>
                <a:rPr lang="zh-CN" altLang="en-US" sz="1200" b="1">
                  <a:solidFill>
                    <a:schemeClr val="bg1"/>
                  </a:solidFill>
                  <a:latin typeface="微软雅黑 Light" panose="020B0502040204020203" pitchFamily="34" charset="-122"/>
                  <a:ea typeface="微软雅黑 Light" panose="020B0502040204020203" pitchFamily="34" charset="-122"/>
                </a:rPr>
                <a:t>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869" name="Text Box 67"/>
            <p:cNvSpPr txBox="1">
              <a:spLocks noChangeArrowheads="1"/>
            </p:cNvSpPr>
            <p:nvPr/>
          </p:nvSpPr>
          <p:spPr bwMode="auto">
            <a:xfrm>
              <a:off x="7543800" y="3513138"/>
              <a:ext cx="518207" cy="223556"/>
            </a:xfrm>
            <a:prstGeom prst="rect">
              <a:avLst/>
            </a:prstGeom>
            <a:noFill/>
            <a:ln>
              <a:noFill/>
            </a:ln>
            <a:effectLst/>
          </p:spPr>
          <p:txBody>
            <a:bodyPr wrap="none" lIns="45720" rIns="45720">
              <a:spAutoFit/>
            </a:bodyPr>
            <a:lstStyle/>
            <a:p>
              <a:pPr algn="l">
                <a:buFontTx/>
                <a:buChar char="•"/>
              </a:pPr>
              <a:r>
                <a:rPr lang="en-US" altLang="zh-CN" sz="1000">
                  <a:latin typeface="微软雅黑 Light" panose="020B0502040204020203" pitchFamily="34" charset="-122"/>
                  <a:ea typeface="微软雅黑 Light" panose="020B0502040204020203" pitchFamily="34" charset="-122"/>
                </a:rPr>
                <a:t>MBOM</a:t>
              </a:r>
              <a:endParaRPr lang="en-US" altLang="zh-CN" sz="1000">
                <a:latin typeface="微软雅黑 Light" panose="020B0502040204020203" pitchFamily="34" charset="-122"/>
                <a:ea typeface="微软雅黑 Light" panose="020B0502040204020203" pitchFamily="34" charset="-122"/>
              </a:endParaRPr>
            </a:p>
          </p:txBody>
        </p:sp>
        <p:sp>
          <p:nvSpPr>
            <p:cNvPr id="1050870" name="AutoShape 68"/>
            <p:cNvSpPr>
              <a:spLocks noChangeArrowheads="1"/>
            </p:cNvSpPr>
            <p:nvPr/>
          </p:nvSpPr>
          <p:spPr bwMode="auto">
            <a:xfrm>
              <a:off x="7543800" y="3124200"/>
              <a:ext cx="381000" cy="304800"/>
            </a:xfrm>
            <a:prstGeom prst="leftArrow">
              <a:avLst>
                <a:gd name="adj1" fmla="val 50000"/>
                <a:gd name="adj2" fmla="val 31250"/>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71" name="AutoShape 69"/>
            <p:cNvSpPr>
              <a:spLocks noChangeArrowheads="1"/>
            </p:cNvSpPr>
            <p:nvPr/>
          </p:nvSpPr>
          <p:spPr bwMode="auto">
            <a:xfrm>
              <a:off x="76200" y="1828800"/>
              <a:ext cx="1143000" cy="4038600"/>
            </a:xfrm>
            <a:prstGeom prst="roundRect">
              <a:avLst>
                <a:gd name="adj" fmla="val 14722"/>
              </a:avLst>
            </a:prstGeom>
            <a:solidFill>
              <a:srgbClr val="EAEAEA">
                <a:alpha val="95000"/>
              </a:srgb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72" name="AutoShape 70"/>
            <p:cNvSpPr>
              <a:spLocks noChangeArrowheads="1"/>
            </p:cNvSpPr>
            <p:nvPr/>
          </p:nvSpPr>
          <p:spPr bwMode="auto">
            <a:xfrm>
              <a:off x="152400" y="25908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采购寻源</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873" name="Text Box 22"/>
            <p:cNvSpPr txBox="1">
              <a:spLocks noChangeArrowheads="1"/>
            </p:cNvSpPr>
            <p:nvPr/>
          </p:nvSpPr>
          <p:spPr bwMode="auto">
            <a:xfrm>
              <a:off x="0" y="1909763"/>
              <a:ext cx="1206500" cy="25395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供应链管理</a:t>
              </a:r>
              <a:endParaRPr lang="zh-CN" altLang="en-US" sz="1200" b="1">
                <a:latin typeface="微软雅黑 Light" panose="020B0502040204020203" pitchFamily="34" charset="-122"/>
                <a:ea typeface="微软雅黑 Light" panose="020B0502040204020203" pitchFamily="34" charset="-122"/>
              </a:endParaRPr>
            </a:p>
          </p:txBody>
        </p:sp>
        <p:sp>
          <p:nvSpPr>
            <p:cNvPr id="1050874" name="AutoShape 72"/>
            <p:cNvSpPr>
              <a:spLocks noChangeArrowheads="1"/>
            </p:cNvSpPr>
            <p:nvPr/>
          </p:nvSpPr>
          <p:spPr bwMode="auto">
            <a:xfrm>
              <a:off x="177800" y="38862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供应商管理</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875" name="AutoShape 73"/>
            <p:cNvSpPr>
              <a:spLocks noChangeArrowheads="1"/>
            </p:cNvSpPr>
            <p:nvPr/>
          </p:nvSpPr>
          <p:spPr bwMode="auto">
            <a:xfrm>
              <a:off x="177800" y="49530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eaLnBrk="1" hangingPunct="1"/>
              <a:r>
                <a:rPr lang="zh-CN" altLang="en-US" sz="1200" b="1">
                  <a:solidFill>
                    <a:schemeClr val="bg1"/>
                  </a:solidFill>
                  <a:latin typeface="微软雅黑 Light" panose="020B0502040204020203" pitchFamily="34" charset="-122"/>
                  <a:ea typeface="微软雅黑 Light" panose="020B0502040204020203" pitchFamily="34" charset="-122"/>
                </a:rPr>
                <a:t>物流配送</a:t>
              </a:r>
              <a:endParaRPr lang="zh-CN" altLang="en-US" sz="1200" b="1">
                <a:solidFill>
                  <a:schemeClr val="bg1"/>
                </a:solidFill>
                <a:latin typeface="微软雅黑 Light" panose="020B0502040204020203" pitchFamily="34" charset="-122"/>
                <a:ea typeface="微软雅黑 Light" panose="020B0502040204020203" pitchFamily="34" charset="-122"/>
              </a:endParaRPr>
            </a:p>
          </p:txBody>
        </p:sp>
        <p:sp>
          <p:nvSpPr>
            <p:cNvPr id="1050876" name="AutoShape 74"/>
            <p:cNvSpPr>
              <a:spLocks noChangeArrowheads="1"/>
            </p:cNvSpPr>
            <p:nvPr/>
          </p:nvSpPr>
          <p:spPr bwMode="auto">
            <a:xfrm>
              <a:off x="1219200" y="2362200"/>
              <a:ext cx="381000" cy="228600"/>
            </a:xfrm>
            <a:prstGeom prst="leftArrow">
              <a:avLst>
                <a:gd name="adj1" fmla="val 50000"/>
                <a:gd name="adj2" fmla="val 41667"/>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77" name="Text Box 76"/>
            <p:cNvSpPr txBox="1">
              <a:spLocks noChangeArrowheads="1"/>
            </p:cNvSpPr>
            <p:nvPr/>
          </p:nvSpPr>
          <p:spPr bwMode="auto">
            <a:xfrm>
              <a:off x="1066800" y="2133600"/>
              <a:ext cx="590466" cy="223556"/>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目标成本</a:t>
              </a:r>
              <a:endParaRPr lang="zh-CN" altLang="en-US" sz="1000">
                <a:latin typeface="微软雅黑 Light" panose="020B0502040204020203" pitchFamily="34" charset="-122"/>
                <a:ea typeface="微软雅黑 Light" panose="020B0502040204020203" pitchFamily="34" charset="-122"/>
              </a:endParaRPr>
            </a:p>
          </p:txBody>
        </p:sp>
        <p:sp>
          <p:nvSpPr>
            <p:cNvPr id="1050878" name="AutoShape 77"/>
            <p:cNvSpPr>
              <a:spLocks noChangeArrowheads="1"/>
            </p:cNvSpPr>
            <p:nvPr/>
          </p:nvSpPr>
          <p:spPr bwMode="auto">
            <a:xfrm>
              <a:off x="1219200" y="2590800"/>
              <a:ext cx="381000" cy="228600"/>
            </a:xfrm>
            <a:prstGeom prst="rightArrow">
              <a:avLst>
                <a:gd name="adj1" fmla="val 50000"/>
                <a:gd name="adj2" fmla="val 41667"/>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79" name="Text Box 78"/>
            <p:cNvSpPr txBox="1">
              <a:spLocks noChangeArrowheads="1"/>
            </p:cNvSpPr>
            <p:nvPr/>
          </p:nvSpPr>
          <p:spPr bwMode="auto">
            <a:xfrm>
              <a:off x="990600" y="2803525"/>
              <a:ext cx="796923" cy="503000"/>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生产间合同</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备件合同</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一般物资合同</a:t>
              </a:r>
              <a:endParaRPr lang="zh-CN" altLang="en-US" sz="1000">
                <a:latin typeface="微软雅黑 Light" panose="020B0502040204020203" pitchFamily="34" charset="-122"/>
                <a:ea typeface="微软雅黑 Light" panose="020B0502040204020203" pitchFamily="34" charset="-122"/>
              </a:endParaRPr>
            </a:p>
          </p:txBody>
        </p:sp>
        <p:sp>
          <p:nvSpPr>
            <p:cNvPr id="1050880" name="AutoShape 79"/>
            <p:cNvSpPr>
              <a:spLocks noChangeArrowheads="1"/>
            </p:cNvSpPr>
            <p:nvPr/>
          </p:nvSpPr>
          <p:spPr bwMode="auto">
            <a:xfrm>
              <a:off x="1219200" y="4114800"/>
              <a:ext cx="381000" cy="228600"/>
            </a:xfrm>
            <a:prstGeom prst="leftArrow">
              <a:avLst>
                <a:gd name="adj1" fmla="val 50000"/>
                <a:gd name="adj2" fmla="val 41667"/>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81" name="Text Box 80"/>
            <p:cNvSpPr txBox="1">
              <a:spLocks noChangeArrowheads="1"/>
            </p:cNvSpPr>
            <p:nvPr/>
          </p:nvSpPr>
          <p:spPr bwMode="auto">
            <a:xfrm>
              <a:off x="1082675" y="3657600"/>
              <a:ext cx="693694" cy="223556"/>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供应商信息</a:t>
              </a:r>
              <a:endParaRPr lang="zh-CN" altLang="en-US" sz="1000">
                <a:latin typeface="微软雅黑 Light" panose="020B0502040204020203" pitchFamily="34" charset="-122"/>
                <a:ea typeface="微软雅黑 Light" panose="020B0502040204020203" pitchFamily="34" charset="-122"/>
              </a:endParaRPr>
            </a:p>
          </p:txBody>
        </p:sp>
        <p:sp>
          <p:nvSpPr>
            <p:cNvPr id="1050882" name="AutoShape 81"/>
            <p:cNvSpPr>
              <a:spLocks noChangeArrowheads="1"/>
            </p:cNvSpPr>
            <p:nvPr/>
          </p:nvSpPr>
          <p:spPr bwMode="auto">
            <a:xfrm>
              <a:off x="1219200" y="3886200"/>
              <a:ext cx="381000" cy="228600"/>
            </a:xfrm>
            <a:prstGeom prst="rightArrow">
              <a:avLst>
                <a:gd name="adj1" fmla="val 50000"/>
                <a:gd name="adj2" fmla="val 41667"/>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83" name="Text Box 82"/>
            <p:cNvSpPr txBox="1">
              <a:spLocks noChangeArrowheads="1"/>
            </p:cNvSpPr>
            <p:nvPr/>
          </p:nvSpPr>
          <p:spPr bwMode="auto">
            <a:xfrm>
              <a:off x="1108075" y="4267200"/>
              <a:ext cx="590466" cy="363278"/>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物料计划</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物料订单</a:t>
              </a:r>
              <a:endParaRPr lang="zh-CN" altLang="en-US" sz="1000">
                <a:latin typeface="微软雅黑 Light" panose="020B0502040204020203" pitchFamily="34" charset="-122"/>
                <a:ea typeface="微软雅黑 Light" panose="020B0502040204020203" pitchFamily="34" charset="-122"/>
              </a:endParaRPr>
            </a:p>
          </p:txBody>
        </p:sp>
        <p:sp>
          <p:nvSpPr>
            <p:cNvPr id="1050884" name="AutoShape 83"/>
            <p:cNvSpPr>
              <a:spLocks noChangeArrowheads="1"/>
            </p:cNvSpPr>
            <p:nvPr/>
          </p:nvSpPr>
          <p:spPr bwMode="auto">
            <a:xfrm>
              <a:off x="1219200" y="5045075"/>
              <a:ext cx="381000" cy="228600"/>
            </a:xfrm>
            <a:prstGeom prst="leftArrow">
              <a:avLst>
                <a:gd name="adj1" fmla="val 50000"/>
                <a:gd name="adj2" fmla="val 41667"/>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85" name="Text Box 84"/>
            <p:cNvSpPr txBox="1">
              <a:spLocks noChangeArrowheads="1"/>
            </p:cNvSpPr>
            <p:nvPr/>
          </p:nvSpPr>
          <p:spPr bwMode="auto">
            <a:xfrm>
              <a:off x="1108075" y="4724400"/>
              <a:ext cx="590466" cy="363278"/>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物料计划</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物料订单</a:t>
              </a:r>
              <a:endParaRPr lang="zh-CN" altLang="en-US" sz="1000">
                <a:latin typeface="微软雅黑 Light" panose="020B0502040204020203" pitchFamily="34" charset="-122"/>
                <a:ea typeface="微软雅黑 Light" panose="020B0502040204020203" pitchFamily="34" charset="-122"/>
              </a:endParaRPr>
            </a:p>
          </p:txBody>
        </p:sp>
        <p:sp>
          <p:nvSpPr>
            <p:cNvPr id="1050886" name="Text Box 85"/>
            <p:cNvSpPr txBox="1">
              <a:spLocks noChangeArrowheads="1"/>
            </p:cNvSpPr>
            <p:nvPr/>
          </p:nvSpPr>
          <p:spPr bwMode="auto">
            <a:xfrm>
              <a:off x="1066800" y="5562600"/>
              <a:ext cx="693694" cy="503000"/>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供应商配额</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零件库存</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包装库存</a:t>
              </a:r>
              <a:endParaRPr lang="zh-CN" altLang="en-US" sz="1000">
                <a:latin typeface="微软雅黑 Light" panose="020B0502040204020203" pitchFamily="34" charset="-122"/>
                <a:ea typeface="微软雅黑 Light" panose="020B0502040204020203" pitchFamily="34" charset="-122"/>
              </a:endParaRPr>
            </a:p>
          </p:txBody>
        </p:sp>
        <p:sp>
          <p:nvSpPr>
            <p:cNvPr id="1050887" name="AutoShape 87"/>
            <p:cNvSpPr>
              <a:spLocks noChangeArrowheads="1"/>
            </p:cNvSpPr>
            <p:nvPr/>
          </p:nvSpPr>
          <p:spPr bwMode="auto">
            <a:xfrm>
              <a:off x="1219200" y="5349875"/>
              <a:ext cx="381000" cy="228600"/>
            </a:xfrm>
            <a:prstGeom prst="leftRightArrow">
              <a:avLst>
                <a:gd name="adj1" fmla="val 50000"/>
                <a:gd name="adj2" fmla="val 33333"/>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88" name="AutoShape 88"/>
            <p:cNvSpPr>
              <a:spLocks noChangeArrowheads="1"/>
            </p:cNvSpPr>
            <p:nvPr/>
          </p:nvSpPr>
          <p:spPr bwMode="auto">
            <a:xfrm>
              <a:off x="7937500" y="4419600"/>
              <a:ext cx="1143000" cy="533400"/>
            </a:xfrm>
            <a:prstGeom prst="roundRect">
              <a:avLst>
                <a:gd name="adj" fmla="val 14722"/>
              </a:avLst>
            </a:prstGeom>
            <a:solidFill>
              <a:srgbClr val="EAEAEA">
                <a:alpha val="95000"/>
              </a:srgbClr>
            </a:solidFill>
            <a:ln>
              <a:noFill/>
            </a:ln>
            <a:effectLst/>
          </p:spPr>
          <p:txBody>
            <a:bodyPr wrap="none" lIns="45720" rIns="45720" anchor="ctr"/>
            <a:lstStyle/>
            <a:p>
              <a:r>
                <a:rPr lang="zh-CN" altLang="en-US" sz="1200" b="1">
                  <a:latin typeface="微软雅黑 Light" panose="020B0502040204020203" pitchFamily="34" charset="-122"/>
                  <a:ea typeface="微软雅黑 Light" panose="020B0502040204020203" pitchFamily="34" charset="-122"/>
                </a:rPr>
                <a:t>生产作业管控</a:t>
              </a:r>
              <a:endParaRPr lang="zh-CN" altLang="en-US" sz="1200" b="1">
                <a:latin typeface="微软雅黑 Light" panose="020B0502040204020203" pitchFamily="34" charset="-122"/>
                <a:ea typeface="微软雅黑 Light" panose="020B0502040204020203" pitchFamily="34" charset="-122"/>
              </a:endParaRPr>
            </a:p>
          </p:txBody>
        </p:sp>
        <p:sp>
          <p:nvSpPr>
            <p:cNvPr id="1050889" name="AutoShape 91"/>
            <p:cNvSpPr>
              <a:spLocks noChangeArrowheads="1"/>
            </p:cNvSpPr>
            <p:nvPr/>
          </p:nvSpPr>
          <p:spPr bwMode="auto">
            <a:xfrm>
              <a:off x="7924800" y="5029200"/>
              <a:ext cx="1143000" cy="533400"/>
            </a:xfrm>
            <a:prstGeom prst="roundRect">
              <a:avLst>
                <a:gd name="adj" fmla="val 14722"/>
              </a:avLst>
            </a:prstGeom>
            <a:solidFill>
              <a:srgbClr val="EAEAEA">
                <a:alpha val="95000"/>
              </a:srgbClr>
            </a:solidFill>
            <a:ln>
              <a:noFill/>
            </a:ln>
            <a:effectLst/>
          </p:spPr>
          <p:txBody>
            <a:bodyPr wrap="none" lIns="45720" rIns="45720" anchor="ctr"/>
            <a:lstStyle/>
            <a:p>
              <a:r>
                <a:rPr lang="zh-CN" altLang="en-US" sz="1200" b="1">
                  <a:latin typeface="微软雅黑 Light" panose="020B0502040204020203" pitchFamily="34" charset="-122"/>
                  <a:ea typeface="微软雅黑 Light" panose="020B0502040204020203" pitchFamily="34" charset="-122"/>
                </a:rPr>
                <a:t>营销管理平台</a:t>
              </a:r>
              <a:endParaRPr lang="zh-CN" altLang="en-US" sz="1200" b="1">
                <a:latin typeface="微软雅黑 Light" panose="020B0502040204020203" pitchFamily="34" charset="-122"/>
                <a:ea typeface="微软雅黑 Light" panose="020B0502040204020203" pitchFamily="34" charset="-122"/>
              </a:endParaRPr>
            </a:p>
          </p:txBody>
        </p:sp>
        <p:sp>
          <p:nvSpPr>
            <p:cNvPr id="1050890" name="AutoShape 92"/>
            <p:cNvSpPr>
              <a:spLocks noChangeArrowheads="1"/>
            </p:cNvSpPr>
            <p:nvPr/>
          </p:nvSpPr>
          <p:spPr bwMode="auto">
            <a:xfrm>
              <a:off x="7543800" y="4572000"/>
              <a:ext cx="381000" cy="228600"/>
            </a:xfrm>
            <a:prstGeom prst="leftRightArrow">
              <a:avLst>
                <a:gd name="adj1" fmla="val 50000"/>
                <a:gd name="adj2" fmla="val 33333"/>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91" name="AutoShape 93"/>
            <p:cNvSpPr>
              <a:spLocks noChangeArrowheads="1"/>
            </p:cNvSpPr>
            <p:nvPr/>
          </p:nvSpPr>
          <p:spPr bwMode="auto">
            <a:xfrm>
              <a:off x="7543800" y="5181600"/>
              <a:ext cx="381000" cy="228600"/>
            </a:xfrm>
            <a:prstGeom prst="leftRightArrow">
              <a:avLst>
                <a:gd name="adj1" fmla="val 50000"/>
                <a:gd name="adj2" fmla="val 33333"/>
              </a:avLst>
            </a:prstGeom>
            <a:solidFill>
              <a:schemeClr val="accent1">
                <a:alpha val="95000"/>
              </a:schemeClr>
            </a:solidFill>
            <a:ln>
              <a:noFill/>
            </a:ln>
            <a:effectLst/>
          </p:spPr>
          <p:txBody>
            <a:bodyPr wrap="none" lIns="45720" rIns="45720" anchor="ctr"/>
            <a:lstStyle/>
            <a:p>
              <a:endParaRPr lang="zh-CN" altLang="zh-CN">
                <a:latin typeface="微软雅黑 Light" panose="020B0502040204020203" pitchFamily="34" charset="-122"/>
                <a:ea typeface="微软雅黑 Light" panose="020B0502040204020203" pitchFamily="34" charset="-122"/>
              </a:endParaRPr>
            </a:p>
          </p:txBody>
        </p:sp>
        <p:sp>
          <p:nvSpPr>
            <p:cNvPr id="1050892" name="Text Box 94"/>
            <p:cNvSpPr txBox="1">
              <a:spLocks noChangeArrowheads="1"/>
            </p:cNvSpPr>
            <p:nvPr/>
          </p:nvSpPr>
          <p:spPr bwMode="auto">
            <a:xfrm>
              <a:off x="7620000" y="4114800"/>
              <a:ext cx="796923" cy="363278"/>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生产订单</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生产跟踪信息</a:t>
              </a:r>
              <a:endParaRPr lang="zh-CN" altLang="en-US" sz="1000">
                <a:latin typeface="微软雅黑 Light" panose="020B0502040204020203" pitchFamily="34" charset="-122"/>
                <a:ea typeface="微软雅黑 Light" panose="020B0502040204020203" pitchFamily="34" charset="-122"/>
              </a:endParaRPr>
            </a:p>
          </p:txBody>
        </p:sp>
        <p:sp>
          <p:nvSpPr>
            <p:cNvPr id="1050893" name="Text Box 95"/>
            <p:cNvSpPr txBox="1">
              <a:spLocks noChangeArrowheads="1"/>
            </p:cNvSpPr>
            <p:nvPr/>
          </p:nvSpPr>
          <p:spPr bwMode="auto">
            <a:xfrm>
              <a:off x="7610475" y="5394325"/>
              <a:ext cx="693694" cy="642722"/>
            </a:xfrm>
            <a:prstGeom prst="rect">
              <a:avLst/>
            </a:prstGeom>
            <a:noFill/>
            <a:ln>
              <a:noFill/>
            </a:ln>
            <a:effectLst/>
          </p:spPr>
          <p:txBody>
            <a:bodyPr wrap="none" lIns="45720" rIns="45720">
              <a:spAutoFit/>
            </a:bodyPr>
            <a:lstStyle/>
            <a:p>
              <a:pPr algn="l">
                <a:buFontTx/>
                <a:buChar char="•"/>
              </a:pPr>
              <a:r>
                <a:rPr lang="zh-CN" altLang="en-US" sz="1000">
                  <a:latin typeface="微软雅黑 Light" panose="020B0502040204020203" pitchFamily="34" charset="-122"/>
                  <a:ea typeface="微软雅黑 Light" panose="020B0502040204020203" pitchFamily="34" charset="-122"/>
                </a:rPr>
                <a:t>销售订单</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客户主数据</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储备金</a:t>
              </a:r>
              <a:endParaRPr lang="zh-CN" altLang="en-US" sz="1000">
                <a:latin typeface="微软雅黑 Light" panose="020B0502040204020203" pitchFamily="34" charset="-122"/>
                <a:ea typeface="微软雅黑 Light" panose="020B0502040204020203" pitchFamily="34" charset="-122"/>
              </a:endParaRPr>
            </a:p>
            <a:p>
              <a:pPr algn="l">
                <a:buFontTx/>
                <a:buChar char="•"/>
              </a:pPr>
              <a:r>
                <a:rPr lang="zh-CN" altLang="en-US" sz="1000">
                  <a:latin typeface="微软雅黑 Light" panose="020B0502040204020203" pitchFamily="34" charset="-122"/>
                  <a:ea typeface="微软雅黑 Light" panose="020B0502040204020203" pitchFamily="34" charset="-122"/>
                </a:rPr>
                <a:t>车型成本</a:t>
              </a:r>
              <a:endParaRPr lang="zh-CN" altLang="en-US" sz="1000">
                <a:latin typeface="微软雅黑 Light" panose="020B0502040204020203" pitchFamily="34" charset="-122"/>
                <a:ea typeface="微软雅黑 Light" panose="020B0502040204020203" pitchFamily="34" charset="-122"/>
              </a:endParaRPr>
            </a:p>
          </p:txBody>
        </p:sp>
      </p:grpSp>
      <p:grpSp>
        <p:nvGrpSpPr>
          <p:cNvPr id="335" name="Group 27"/>
          <p:cNvGrpSpPr/>
          <p:nvPr/>
        </p:nvGrpSpPr>
        <p:grpSpPr bwMode="auto">
          <a:xfrm>
            <a:off x="9569003" y="64269"/>
            <a:ext cx="1732055" cy="821435"/>
            <a:chOff x="864" y="1824"/>
            <a:chExt cx="3696" cy="1864"/>
          </a:xfrm>
        </p:grpSpPr>
        <p:sp>
          <p:nvSpPr>
            <p:cNvPr id="1050894"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895"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896"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897"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898"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899"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- 1</a:t>
            </a:r>
            <a:endParaRPr lang="en-US" altLang="zh-CN" sz="2400" dirty="0">
              <a:solidFill>
                <a:schemeClr val="bg1"/>
              </a:solidFill>
            </a:endParaRPr>
          </a:p>
        </p:txBody>
      </p:sp>
      <p:graphicFrame>
        <p:nvGraphicFramePr>
          <p:cNvPr id="4194317" name="Group 78"/>
          <p:cNvGraphicFramePr>
            <a:graphicFrameLocks noGrp="1"/>
          </p:cNvGraphicFramePr>
          <p:nvPr/>
        </p:nvGraphicFramePr>
        <p:xfrm>
          <a:off x="533399" y="1219200"/>
          <a:ext cx="11025388" cy="5154562"/>
        </p:xfrm>
        <a:graphic>
          <a:graphicData uri="http://schemas.openxmlformats.org/drawingml/2006/table">
            <a:tbl>
              <a:tblPr/>
              <a:tblGrid>
                <a:gridCol w="1236492"/>
                <a:gridCol w="2060820"/>
                <a:gridCol w="5873338"/>
                <a:gridCol w="1854738"/>
              </a:tblGrid>
              <a:tr h="486393">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1014400">
                <a:tc rowSpan="3">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物料管理主数据</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物料</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所有企业要采购、生产、储存、销售的物料信息都要保存在物料主数据中。包含有定义和管理物料所需的所有数据，它集成了从工程、生产、销售和分销、采购、会计以及其它部门而来的数据。</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865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供应商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企业供应商主数据，包括名称、地址、订单货币、付款条件、联系人等等信息。</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7836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货源清单</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货源清单指定了物料在一段给定的时间内可能的供应源，表现了在此时间段内物料可从某指定的供应商处订货或在一定的较长的时间期间的采购协议。</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8657">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合同</a:t>
                      </a:r>
                      <a:r>
                        <a:rPr kumimoji="0" lang="en-US" altLang="zh-CN"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a:t>
                      </a:r>
                      <a:endParaRPr kumimoji="0" lang="en-US" altLang="zh-CN"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价格记录</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采购合同</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与供应商之间的长期供货协议，表明供应商在一段时间内以何种价格提供何种物料的承诺。</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865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框架协议</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与供应商之间的长期供货协议，物料需求计划可根据该种协议直接向供应商发出交货指令。</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78364">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库存管理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收发转货</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从供应商收货或生产入库，库存增加；发货、物料消耗或进行销售库存出库，库存减少；在存储位置间的库存移动等。这一部分功能与配送体系</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37" name="Group 27"/>
          <p:cNvGrpSpPr/>
          <p:nvPr/>
        </p:nvGrpSpPr>
        <p:grpSpPr bwMode="auto">
          <a:xfrm>
            <a:off x="9569003" y="64269"/>
            <a:ext cx="1732055" cy="821435"/>
            <a:chOff x="864" y="1824"/>
            <a:chExt cx="3696" cy="1864"/>
          </a:xfrm>
        </p:grpSpPr>
        <p:sp>
          <p:nvSpPr>
            <p:cNvPr id="1050900"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01"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02"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03"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04"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05"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- 2</a:t>
            </a:r>
            <a:endParaRPr lang="en-US" altLang="zh-CN" sz="2400" dirty="0">
              <a:solidFill>
                <a:schemeClr val="bg1"/>
              </a:solidFill>
            </a:endParaRPr>
          </a:p>
        </p:txBody>
      </p:sp>
      <p:graphicFrame>
        <p:nvGraphicFramePr>
          <p:cNvPr id="4194318" name="Group 56"/>
          <p:cNvGraphicFramePr>
            <a:graphicFrameLocks noGrp="1"/>
          </p:cNvGraphicFramePr>
          <p:nvPr/>
        </p:nvGraphicFramePr>
        <p:xfrm>
          <a:off x="533399" y="1304925"/>
          <a:ext cx="11205693" cy="3891700"/>
        </p:xfrm>
        <a:graphic>
          <a:graphicData uri="http://schemas.openxmlformats.org/drawingml/2006/table">
            <a:tbl>
              <a:tblPr/>
              <a:tblGrid>
                <a:gridCol w="1256713"/>
                <a:gridCol w="2094522"/>
                <a:gridCol w="5969388"/>
                <a:gridCol w="1885070"/>
              </a:tblGrid>
              <a:tr h="580574">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1210819">
                <a:tc rowSpan="3">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采购管理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采购申请</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使用采购申请提出并跟踪对物料或外部服务的需求。可直接手工创建，或有其他模块触发而生成，采购申请仅在企业内部使用。可为采购申请设立下达、批准等流程。</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171228">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采购订单</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采购订单是采购部门对供应商或某个工厂正式提出的供应货物或提供服务的需求。可为采购订单设立下达、批准等流程。</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92907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发票校验</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系统支持对发票的检查和匹配。根据系统集成的采购订单和收货信息，应付帐款部门可获知数量和价格差异。</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39" name="Group 27"/>
          <p:cNvGrpSpPr/>
          <p:nvPr/>
        </p:nvGrpSpPr>
        <p:grpSpPr bwMode="auto">
          <a:xfrm>
            <a:off x="9569003" y="64269"/>
            <a:ext cx="1732055" cy="821435"/>
            <a:chOff x="864" y="1824"/>
            <a:chExt cx="3696" cy="1864"/>
          </a:xfrm>
        </p:grpSpPr>
        <p:sp>
          <p:nvSpPr>
            <p:cNvPr id="1050906"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07"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08"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09"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10"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1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- 3</a:t>
            </a:r>
            <a:endParaRPr lang="en-US" altLang="zh-CN" sz="2400" dirty="0">
              <a:solidFill>
                <a:schemeClr val="bg1"/>
              </a:solidFill>
            </a:endParaRPr>
          </a:p>
        </p:txBody>
      </p:sp>
      <p:graphicFrame>
        <p:nvGraphicFramePr>
          <p:cNvPr id="4194319" name="Group 2"/>
          <p:cNvGraphicFramePr>
            <a:graphicFrameLocks noGrp="1"/>
          </p:cNvGraphicFramePr>
          <p:nvPr/>
        </p:nvGraphicFramePr>
        <p:xfrm>
          <a:off x="533399" y="1143000"/>
          <a:ext cx="11109100" cy="5366244"/>
        </p:xfrm>
        <a:graphic>
          <a:graphicData uri="http://schemas.openxmlformats.org/drawingml/2006/table">
            <a:tbl>
              <a:tblPr/>
              <a:tblGrid>
                <a:gridCol w="1245880"/>
                <a:gridCol w="2595584"/>
                <a:gridCol w="5502639"/>
                <a:gridCol w="1764997"/>
              </a:tblGrid>
              <a:tr h="474179">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743332">
                <a:tc rowSpan="3">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生产主数据</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工作中心</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实际生产发生的位置，可代表实际生产过程中的设备、设备组、生产线、员工、员工组、装配工作中心等。</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29013">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工艺路线</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作为生产订单、排产、生产成本核算的模板，对产品制造进行计划的基础之一。</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4333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物料清单（</a:t>
                      </a: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BOM</a:t>
                      </a: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产品组件构成的正式的结构化清单，包括组件的编码、数量与计量单位。版本信息、工程更改信息可从产品管理平台获取。</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194157">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生产计划</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销售与运作计划</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基于历史数据、现有数据以及未来预测数据对销售、生产及其他供应链目标进行预测与计划。可通过与获利分析的接口将其作为销售计划的基础，结果可返回给成本控制、需求管理、主生产计划及物料需求计划等模块。</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4333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需求管理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确定产成品的需求数量与交付日期，通过计划独立需求与客户需求生成。其中客户需求来自于销售订单管理模块。</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4333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长期计划</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参考不同的计划场景通过</a:t>
                      </a: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MRP</a:t>
                      </a: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运行对未来需求进行模拟计划运行。未来的需求可包括计划独立需求与销售订单。</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41" name="Group 27"/>
          <p:cNvGrpSpPr/>
          <p:nvPr/>
        </p:nvGrpSpPr>
        <p:grpSpPr bwMode="auto">
          <a:xfrm>
            <a:off x="9569003" y="64269"/>
            <a:ext cx="1732055" cy="821435"/>
            <a:chOff x="864" y="1824"/>
            <a:chExt cx="3696" cy="1864"/>
          </a:xfrm>
        </p:grpSpPr>
        <p:sp>
          <p:nvSpPr>
            <p:cNvPr id="1050912"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13"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1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15"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16"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17"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- 4</a:t>
            </a:r>
            <a:endParaRPr lang="en-US" altLang="zh-CN" sz="2400" dirty="0">
              <a:solidFill>
                <a:schemeClr val="bg1"/>
              </a:solidFill>
            </a:endParaRPr>
          </a:p>
        </p:txBody>
      </p:sp>
      <p:graphicFrame>
        <p:nvGraphicFramePr>
          <p:cNvPr id="4194320" name="Group 2"/>
          <p:cNvGraphicFramePr>
            <a:graphicFrameLocks noGrp="1"/>
          </p:cNvGraphicFramePr>
          <p:nvPr/>
        </p:nvGraphicFramePr>
        <p:xfrm>
          <a:off x="533400" y="1304925"/>
          <a:ext cx="11076904" cy="5231405"/>
        </p:xfrm>
        <a:graphic>
          <a:graphicData uri="http://schemas.openxmlformats.org/drawingml/2006/table">
            <a:tbl>
              <a:tblPr/>
              <a:tblGrid>
                <a:gridCol w="1242270"/>
                <a:gridCol w="2484539"/>
                <a:gridCol w="5486691"/>
                <a:gridCol w="1863404"/>
              </a:tblGrid>
              <a:tr h="48137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651856">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生产计划</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主生产计划</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针对对企业利润影响大和关键资源的物料进行计划，一般仅限于对关键和重要的物料运行主生产计划。</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185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物料需求计划</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(MRP)</a:t>
                      </a:r>
                      <a:endPar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为确保外部采购的和内部生产的物料可用性，通过</a:t>
                      </a: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MRP</a:t>
                      </a: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运行生成对采购和生产的建议。</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1856">
                <a:tc rowSpan="5">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生产控制</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生产订单管理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生产订单可自动生成，也可由计划订单转换而来。可对生产订单运行可用性检查，并确定计划成本。</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185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生产订单下达</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生产订单的下达是对生产订单进行后续处理的基础。生产订单通过订单状态进行管理。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185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完工确认</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用于输入为订单而生成的一些内部活动，反映了生产订单的执行情况。可通过接口从外部生产作业管控系统导入确认信息。</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185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生产入库</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与采购订单收货类似，可自动或手工完成库存管理的生产入库。</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1856">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生产订单结算</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定期对生产订单进行结算，生产订单的实际成本会结算至一个或多个成本对象。</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43" name="Group 27"/>
          <p:cNvGrpSpPr/>
          <p:nvPr/>
        </p:nvGrpSpPr>
        <p:grpSpPr bwMode="auto">
          <a:xfrm>
            <a:off x="9569003" y="64269"/>
            <a:ext cx="1732055" cy="821435"/>
            <a:chOff x="864" y="1824"/>
            <a:chExt cx="3696" cy="1864"/>
          </a:xfrm>
        </p:grpSpPr>
        <p:sp>
          <p:nvSpPr>
            <p:cNvPr id="1050918"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19"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20"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21"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22"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23"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- 5</a:t>
            </a:r>
            <a:endParaRPr lang="en-US" altLang="zh-CN" sz="2400" dirty="0">
              <a:solidFill>
                <a:schemeClr val="bg1"/>
              </a:solidFill>
            </a:endParaRPr>
          </a:p>
        </p:txBody>
      </p:sp>
      <p:graphicFrame>
        <p:nvGraphicFramePr>
          <p:cNvPr id="4194321" name="Group 54"/>
          <p:cNvGraphicFramePr>
            <a:graphicFrameLocks noGrp="1"/>
          </p:cNvGraphicFramePr>
          <p:nvPr/>
        </p:nvGraphicFramePr>
        <p:xfrm>
          <a:off x="533400" y="1304925"/>
          <a:ext cx="11006070" cy="4212147"/>
        </p:xfrm>
        <a:graphic>
          <a:graphicData uri="http://schemas.openxmlformats.org/drawingml/2006/table">
            <a:tbl>
              <a:tblPr/>
              <a:tblGrid>
                <a:gridCol w="1234326"/>
                <a:gridCol w="2468651"/>
                <a:gridCol w="5451605"/>
                <a:gridCol w="1851488"/>
              </a:tblGrid>
              <a:tr h="4572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619125">
                <a:tc rowSpan="2">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销售主数据</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客户</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定义与企业打交道的所有客户，包括一般数据、销售数据以及会计账务数据等。</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业务合作伙伴</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所有自然人或法人可承担的角色都可以在系统中体现为业务合作伙伴。在销售管理模块中，必需的业务合作伙伴有售达方、送达方、付款方以及收取发票方。</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销售订单</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根据不同的销售业务的业务要求，可生成不同类型的销售凭证。标准的销售订单要求定价和交货。</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可用性检查</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在输入销售订单时，只有在所有必要的处理步骤都能在交货前完成的前提下，才能确认可用性检查通过，从而确认能够在要求的交货日期交付。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定价管理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所有与定价过程有关的元素，如价格、折扣、附加费、运费和税等，在系统中定义为不同的价格类型。当输入销售订单时，系统可执行自动检查，从而计算出价格。</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45" name="Group 27"/>
          <p:cNvGrpSpPr/>
          <p:nvPr/>
        </p:nvGrpSpPr>
        <p:grpSpPr bwMode="auto">
          <a:xfrm>
            <a:off x="9569003" y="64269"/>
            <a:ext cx="1732055" cy="821435"/>
            <a:chOff x="864" y="1824"/>
            <a:chExt cx="3696" cy="1864"/>
          </a:xfrm>
        </p:grpSpPr>
        <p:sp>
          <p:nvSpPr>
            <p:cNvPr id="1050924"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25"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26"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27"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28"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29"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- 6</a:t>
            </a:r>
            <a:endParaRPr lang="en-US" altLang="zh-CN" sz="2400" dirty="0">
              <a:solidFill>
                <a:schemeClr val="bg1"/>
              </a:solidFill>
            </a:endParaRPr>
          </a:p>
        </p:txBody>
      </p:sp>
      <p:graphicFrame>
        <p:nvGraphicFramePr>
          <p:cNvPr id="4194322" name="Group 3"/>
          <p:cNvGraphicFramePr>
            <a:graphicFrameLocks noGrp="1"/>
          </p:cNvGraphicFramePr>
          <p:nvPr/>
        </p:nvGraphicFramePr>
        <p:xfrm>
          <a:off x="533400" y="1304926"/>
          <a:ext cx="11147738" cy="3692079"/>
        </p:xfrm>
        <a:graphic>
          <a:graphicData uri="http://schemas.openxmlformats.org/drawingml/2006/table">
            <a:tbl>
              <a:tblPr/>
              <a:tblGrid>
                <a:gridCol w="1250214"/>
                <a:gridCol w="2500427"/>
                <a:gridCol w="5521777"/>
                <a:gridCol w="1875320"/>
              </a:tblGrid>
              <a:tr h="672238">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mn-ea"/>
                          <a:ea typeface="+mn-ea"/>
                        </a:rPr>
                        <a:t>功能组</a:t>
                      </a:r>
                      <a:endParaRPr kumimoji="0" lang="zh-CN" altLang="en-US" sz="1600" b="1" i="0" u="none" strike="noStrike" cap="none" normalizeH="0" baseline="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mn-ea"/>
                          <a:ea typeface="+mn-ea"/>
                        </a:rPr>
                        <a:t>功能块</a:t>
                      </a:r>
                      <a:endParaRPr kumimoji="0" lang="zh-CN" altLang="en-US" sz="1600" b="1" i="0" u="none" strike="noStrike" cap="none" normalizeH="0" baseline="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tx1"/>
                          </a:solidFill>
                          <a:effectLst/>
                          <a:latin typeface="+mn-ea"/>
                          <a:ea typeface="+mn-ea"/>
                        </a:rPr>
                        <a:t>功能点和建设思路</a:t>
                      </a:r>
                      <a:endParaRPr kumimoji="0" lang="zh-CN" altLang="en-US" sz="1600" b="1" i="0" u="none" strike="noStrike" cap="none" normalizeH="0" baseline="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1075767">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信用管理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通过为客户设置特定的信用限额来最小化企业的信用风险，可以了解某个客户或某一组客户的财务状况，识别早期预警迹象，并增强与客户信用相关的决策支持。</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6830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发运处理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发运是销售的后续处理步骤，包括创建交货单、和运输确认等环节。</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07576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发票处理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销售业务交易中最后的处理步骤，关于开票相关的信息在订单处理和交货处理的各个阶段都是可见的。系统支持多种开票方式，如一次交货一张发票、合并发票以及拆分发票等。</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47" name="Group 27"/>
          <p:cNvGrpSpPr/>
          <p:nvPr/>
        </p:nvGrpSpPr>
        <p:grpSpPr bwMode="auto">
          <a:xfrm>
            <a:off x="9569003" y="64269"/>
            <a:ext cx="1732055" cy="821435"/>
            <a:chOff x="864" y="1824"/>
            <a:chExt cx="3696" cy="1864"/>
          </a:xfrm>
        </p:grpSpPr>
        <p:sp>
          <p:nvSpPr>
            <p:cNvPr id="1050930"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31"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32"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33"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34"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35"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- 7</a:t>
            </a:r>
            <a:endParaRPr lang="en-US" altLang="zh-CN" sz="2400" dirty="0">
              <a:solidFill>
                <a:schemeClr val="bg1"/>
              </a:solidFill>
            </a:endParaRPr>
          </a:p>
        </p:txBody>
      </p:sp>
      <p:graphicFrame>
        <p:nvGraphicFramePr>
          <p:cNvPr id="4194323" name="Group 2"/>
          <p:cNvGraphicFramePr>
            <a:graphicFrameLocks noGrp="1"/>
          </p:cNvGraphicFramePr>
          <p:nvPr/>
        </p:nvGraphicFramePr>
        <p:xfrm>
          <a:off x="533399" y="1304925"/>
          <a:ext cx="11186375" cy="4619358"/>
        </p:xfrm>
        <a:graphic>
          <a:graphicData uri="http://schemas.openxmlformats.org/drawingml/2006/table">
            <a:tbl>
              <a:tblPr/>
              <a:tblGrid>
                <a:gridCol w="1254547"/>
                <a:gridCol w="2509093"/>
                <a:gridCol w="5540915"/>
                <a:gridCol w="1881820"/>
              </a:tblGrid>
              <a:tr h="509722">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690249">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财务会计</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总帐</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针对企业外部报表要求设立企业账目，以便准确无误地全面覆盖企业业务操作的记账。</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58391">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应收</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应付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应收记录与客户交易产生的会计凭证，与销售集成；应付记录与供应商交易产生的会计凭证，与采购集成。</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0249">
                <a:tc rowSpan="4">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成本会计</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获利分析</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分析市场获利情况，即卖给某地区某客户某产品，究竟是否盈利</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024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产品成本分析</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计划成本、实际成本以及之间的差异，便于分析后决定如何减少差异</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024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利润中心管理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按利润中心归集成本和收入，便于分析盈利情况</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024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管理费用管理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用成本中心或内部订单记录何种费用在何处发生，与计划比较，是否超支。便于管理人员控制未来的费用。</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49" name="Group 27"/>
          <p:cNvGrpSpPr/>
          <p:nvPr/>
        </p:nvGrpSpPr>
        <p:grpSpPr bwMode="auto">
          <a:xfrm>
            <a:off x="9569003" y="64269"/>
            <a:ext cx="1732055" cy="821435"/>
            <a:chOff x="864" y="1824"/>
            <a:chExt cx="3696" cy="1864"/>
          </a:xfrm>
        </p:grpSpPr>
        <p:sp>
          <p:nvSpPr>
            <p:cNvPr id="1050936"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37"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38"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39"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40"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4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企业资源管理平台实现的应用功能要求和主要建设思路 </a:t>
            </a:r>
            <a:r>
              <a:rPr lang="en-US" altLang="zh-CN" sz="2400" dirty="0">
                <a:solidFill>
                  <a:schemeClr val="bg1"/>
                </a:solidFill>
              </a:rPr>
              <a:t>- 8</a:t>
            </a:r>
            <a:endParaRPr lang="en-US" altLang="zh-CN" sz="2400" dirty="0">
              <a:solidFill>
                <a:schemeClr val="bg1"/>
              </a:solidFill>
            </a:endParaRPr>
          </a:p>
        </p:txBody>
      </p:sp>
      <p:graphicFrame>
        <p:nvGraphicFramePr>
          <p:cNvPr id="4194324" name="Group 60"/>
          <p:cNvGraphicFramePr>
            <a:graphicFrameLocks noGrp="1"/>
          </p:cNvGraphicFramePr>
          <p:nvPr/>
        </p:nvGraphicFramePr>
        <p:xfrm>
          <a:off x="533400" y="1219199"/>
          <a:ext cx="11147738" cy="4235004"/>
        </p:xfrm>
        <a:graphic>
          <a:graphicData uri="http://schemas.openxmlformats.org/drawingml/2006/table">
            <a:tbl>
              <a:tblPr/>
              <a:tblGrid>
                <a:gridCol w="1250214"/>
                <a:gridCol w="2500427"/>
                <a:gridCol w="5521777"/>
                <a:gridCol w="1875320"/>
              </a:tblGrid>
              <a:tr h="730068">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tx1"/>
                          </a:solidFill>
                          <a:effectLst/>
                          <a:latin typeface="+mn-ea"/>
                          <a:ea typeface="+mn-ea"/>
                        </a:rPr>
                        <a:t>功能块</a:t>
                      </a:r>
                      <a:endParaRPr kumimoji="0" lang="zh-CN" altLang="en-US" sz="1800" b="1" i="0" u="none" strike="noStrike" cap="none" normalizeH="0" baseline="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tx1"/>
                          </a:solidFill>
                          <a:effectLst/>
                          <a:latin typeface="+mn-ea"/>
                          <a:ea typeface="+mn-ea"/>
                        </a:rPr>
                        <a:t>功能点和建设思路</a:t>
                      </a:r>
                      <a:endParaRPr kumimoji="0" lang="zh-CN" altLang="en-US" sz="1800" b="1" i="0" u="none" strike="noStrike" cap="none" normalizeH="0" baseline="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1168312">
                <a:tc rowSpan="3">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人员管理</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人事信息</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集中管理人事信息，并支持国际化企业的管理模式，为满足不同国家的特别需求而创建不同的特定的国家版本。与其他人力资源管理组件模块完全集成。</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16831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人员成本计划</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支持对企业员工的薪资发展和福利成本如社保缴纳和培训及教育成本等的计划。可基于多种假设模拟不同的计划场景并分析其对企业的影响，为企业战略性人事管理提供支持。</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16831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薪资运算</a:t>
                      </a:r>
                      <a:endParaRPr kumimoji="0" lang="zh-CN" altLang="en-US" sz="18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根据法律和业务需求为所有员工运行薪资，应与人力资源管理其他模块合作实施，特别是人事信息部分，与时间管理模块紧密集成。并可与</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ERP</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系统中的其他模块如财务管理模块集成。</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51" name="Group 27"/>
          <p:cNvGrpSpPr/>
          <p:nvPr/>
        </p:nvGrpSpPr>
        <p:grpSpPr bwMode="auto">
          <a:xfrm>
            <a:off x="9569003" y="64269"/>
            <a:ext cx="1732055" cy="821435"/>
            <a:chOff x="864" y="1824"/>
            <a:chExt cx="3696" cy="1864"/>
          </a:xfrm>
        </p:grpSpPr>
        <p:sp>
          <p:nvSpPr>
            <p:cNvPr id="1050942"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0943"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094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0945"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0946"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47"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XX公司在建厂阶段的</a:t>
            </a:r>
            <a:r>
              <a:rPr lang="en-US" altLang="zh-CN" sz="2400" dirty="0">
                <a:solidFill>
                  <a:schemeClr val="bg1"/>
                </a:solidFill>
              </a:rPr>
              <a:t>ERP</a:t>
            </a:r>
            <a:r>
              <a:rPr lang="zh-CN" altLang="en-US" sz="2400" dirty="0">
                <a:solidFill>
                  <a:schemeClr val="bg1"/>
                </a:solidFill>
              </a:rPr>
              <a:t>系统实施需要考虑几个主要节点的策略</a:t>
            </a:r>
            <a:endParaRPr lang="en-US" altLang="zh-CN" sz="2400" dirty="0">
              <a:solidFill>
                <a:schemeClr val="bg1"/>
              </a:solidFill>
            </a:endParaRPr>
          </a:p>
        </p:txBody>
      </p:sp>
      <p:grpSp>
        <p:nvGrpSpPr>
          <p:cNvPr id="353" name="组合 2"/>
          <p:cNvGrpSpPr/>
          <p:nvPr/>
        </p:nvGrpSpPr>
        <p:grpSpPr>
          <a:xfrm>
            <a:off x="361950" y="1519238"/>
            <a:ext cx="11460856" cy="4899247"/>
            <a:chOff x="361950" y="1519238"/>
            <a:chExt cx="8324850" cy="4033482"/>
          </a:xfrm>
        </p:grpSpPr>
        <p:sp>
          <p:nvSpPr>
            <p:cNvPr id="1050948" name="Line 3"/>
            <p:cNvSpPr>
              <a:spLocks noChangeShapeType="1"/>
            </p:cNvSpPr>
            <p:nvPr/>
          </p:nvSpPr>
          <p:spPr bwMode="auto">
            <a:xfrm flipV="1">
              <a:off x="457200" y="2254250"/>
              <a:ext cx="8229600" cy="3175"/>
            </a:xfrm>
            <a:prstGeom prst="line">
              <a:avLst/>
            </a:prstGeom>
            <a:noFill/>
            <a:ln w="28575">
              <a:solidFill>
                <a:schemeClr val="tx1"/>
              </a:solidFill>
              <a:miter lim="800000"/>
              <a:tailEnd type="triangle" w="med" len="med"/>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49" name="Line 4"/>
            <p:cNvSpPr>
              <a:spLocks noChangeShapeType="1"/>
            </p:cNvSpPr>
            <p:nvPr/>
          </p:nvSpPr>
          <p:spPr bwMode="auto">
            <a:xfrm>
              <a:off x="628650" y="2014538"/>
              <a:ext cx="0" cy="257175"/>
            </a:xfrm>
            <a:prstGeom prst="line">
              <a:avLst/>
            </a:prstGeom>
            <a:noFill/>
            <a:ln w="12700">
              <a:solidFill>
                <a:schemeClr val="tx1"/>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50" name="Line 5"/>
            <p:cNvSpPr>
              <a:spLocks noChangeShapeType="1"/>
            </p:cNvSpPr>
            <p:nvPr/>
          </p:nvSpPr>
          <p:spPr bwMode="auto">
            <a:xfrm>
              <a:off x="2195513" y="2019300"/>
              <a:ext cx="0" cy="257175"/>
            </a:xfrm>
            <a:prstGeom prst="line">
              <a:avLst/>
            </a:prstGeom>
            <a:noFill/>
            <a:ln w="12700">
              <a:solidFill>
                <a:schemeClr val="tx1"/>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51" name="Line 6"/>
            <p:cNvSpPr>
              <a:spLocks noChangeShapeType="1"/>
            </p:cNvSpPr>
            <p:nvPr/>
          </p:nvSpPr>
          <p:spPr bwMode="auto">
            <a:xfrm>
              <a:off x="5205413" y="2019300"/>
              <a:ext cx="0" cy="257175"/>
            </a:xfrm>
            <a:prstGeom prst="line">
              <a:avLst/>
            </a:prstGeom>
            <a:noFill/>
            <a:ln w="12700">
              <a:solidFill>
                <a:schemeClr val="tx1"/>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52" name="Line 7"/>
            <p:cNvSpPr>
              <a:spLocks noChangeShapeType="1"/>
            </p:cNvSpPr>
            <p:nvPr/>
          </p:nvSpPr>
          <p:spPr bwMode="auto">
            <a:xfrm>
              <a:off x="3803650" y="2019300"/>
              <a:ext cx="0" cy="257175"/>
            </a:xfrm>
            <a:prstGeom prst="line">
              <a:avLst/>
            </a:prstGeom>
            <a:noFill/>
            <a:ln w="12700">
              <a:solidFill>
                <a:schemeClr val="tx1"/>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53" name="Line 8"/>
            <p:cNvSpPr>
              <a:spLocks noChangeShapeType="1"/>
            </p:cNvSpPr>
            <p:nvPr/>
          </p:nvSpPr>
          <p:spPr bwMode="auto">
            <a:xfrm>
              <a:off x="6524625" y="2019300"/>
              <a:ext cx="0" cy="257175"/>
            </a:xfrm>
            <a:prstGeom prst="line">
              <a:avLst/>
            </a:prstGeom>
            <a:noFill/>
            <a:ln w="12700">
              <a:solidFill>
                <a:schemeClr val="tx1"/>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54" name="Text Box 9"/>
            <p:cNvSpPr txBox="1">
              <a:spLocks noChangeArrowheads="1"/>
            </p:cNvSpPr>
            <p:nvPr/>
          </p:nvSpPr>
          <p:spPr bwMode="auto">
            <a:xfrm>
              <a:off x="894891" y="1792288"/>
              <a:ext cx="1166032" cy="338766"/>
            </a:xfrm>
            <a:prstGeom prst="rect">
              <a:avLst/>
            </a:prstGeom>
            <a:noFill/>
            <a:ln>
              <a:noFill/>
            </a:ln>
            <a:effectLst/>
          </p:spPr>
          <p:txBody>
            <a:bodyPr wrap="none">
              <a:spAutoFit/>
            </a:bodyPr>
            <a:lstStyle/>
            <a:p>
              <a:pPr eaLnBrk="1" hangingPunct="1">
                <a:buFont typeface="Wingdings" panose="05000000000000000000" pitchFamily="2" charset="2"/>
                <a:buNone/>
              </a:pPr>
              <a:r>
                <a:rPr lang="zh-CN" altLang="en-US" sz="1600" dirty="0">
                  <a:latin typeface="+mn-ea"/>
                </a:rPr>
                <a:t>建厂规划和土建</a:t>
              </a:r>
              <a:endParaRPr lang="zh-CN" altLang="en-US" sz="1600" dirty="0">
                <a:latin typeface="+mn-ea"/>
              </a:endParaRPr>
            </a:p>
          </p:txBody>
        </p:sp>
        <p:sp>
          <p:nvSpPr>
            <p:cNvPr id="1050955" name="Text Box 10"/>
            <p:cNvSpPr txBox="1">
              <a:spLocks noChangeArrowheads="1"/>
            </p:cNvSpPr>
            <p:nvPr/>
          </p:nvSpPr>
          <p:spPr bwMode="auto">
            <a:xfrm>
              <a:off x="2469691" y="1519238"/>
              <a:ext cx="1503362" cy="865735"/>
            </a:xfrm>
            <a:prstGeom prst="rect">
              <a:avLst/>
            </a:prstGeom>
            <a:noFill/>
            <a:ln>
              <a:noFill/>
            </a:ln>
            <a:effectLst/>
          </p:spPr>
          <p:txBody>
            <a:bodyPr>
              <a:spAutoFit/>
            </a:bodyPr>
            <a:lstStyle/>
            <a:p>
              <a:pPr eaLnBrk="1" hangingPunct="1">
                <a:buFont typeface="Wingdings" panose="05000000000000000000" pitchFamily="2" charset="2"/>
                <a:buNone/>
              </a:pPr>
              <a:r>
                <a:rPr lang="zh-CN" altLang="en-US" sz="1600">
                  <a:latin typeface="+mn-ea"/>
                </a:rPr>
                <a:t>采购准备、</a:t>
              </a:r>
              <a:endParaRPr lang="zh-CN" altLang="en-US" sz="1600">
                <a:latin typeface="+mn-ea"/>
              </a:endParaRPr>
            </a:p>
            <a:p>
              <a:pPr eaLnBrk="1" hangingPunct="1">
                <a:buFont typeface="Wingdings" panose="05000000000000000000" pitchFamily="2" charset="2"/>
                <a:buNone/>
              </a:pPr>
              <a:r>
                <a:rPr lang="zh-CN" altLang="en-US" sz="1600">
                  <a:latin typeface="+mn-ea"/>
                </a:rPr>
                <a:t>生产线及</a:t>
              </a:r>
              <a:endParaRPr lang="zh-CN" altLang="en-US" sz="1600">
                <a:latin typeface="+mn-ea"/>
              </a:endParaRPr>
            </a:p>
            <a:p>
              <a:pPr eaLnBrk="1" hangingPunct="1">
                <a:buFont typeface="Wingdings" panose="05000000000000000000" pitchFamily="2" charset="2"/>
                <a:buNone/>
              </a:pPr>
              <a:r>
                <a:rPr lang="zh-CN" altLang="en-US" sz="1600">
                  <a:latin typeface="+mn-ea"/>
                </a:rPr>
                <a:t>工装设备调试</a:t>
              </a:r>
              <a:endParaRPr lang="zh-CN" altLang="en-US" sz="1600">
                <a:latin typeface="+mn-ea"/>
              </a:endParaRPr>
            </a:p>
          </p:txBody>
        </p:sp>
        <p:sp>
          <p:nvSpPr>
            <p:cNvPr id="1050956" name="Text Box 11"/>
            <p:cNvSpPr txBox="1">
              <a:spLocks noChangeArrowheads="1"/>
            </p:cNvSpPr>
            <p:nvPr/>
          </p:nvSpPr>
          <p:spPr bwMode="auto">
            <a:xfrm>
              <a:off x="3973053" y="1674813"/>
              <a:ext cx="1344613" cy="602251"/>
            </a:xfrm>
            <a:prstGeom prst="rect">
              <a:avLst/>
            </a:prstGeom>
            <a:noFill/>
            <a:ln>
              <a:noFill/>
            </a:ln>
            <a:effectLst/>
          </p:spPr>
          <p:txBody>
            <a:bodyPr>
              <a:spAutoFit/>
            </a:bodyPr>
            <a:lstStyle/>
            <a:p>
              <a:pPr eaLnBrk="1" hangingPunct="1">
                <a:buFont typeface="Wingdings" panose="05000000000000000000" pitchFamily="2" charset="2"/>
                <a:buNone/>
              </a:pPr>
              <a:r>
                <a:rPr lang="zh-CN" altLang="en-US" sz="1600">
                  <a:latin typeface="+mn-ea"/>
                </a:rPr>
                <a:t>物料准备、</a:t>
              </a:r>
              <a:endParaRPr lang="zh-CN" altLang="en-US" sz="1600">
                <a:latin typeface="+mn-ea"/>
              </a:endParaRPr>
            </a:p>
            <a:p>
              <a:pPr eaLnBrk="1" hangingPunct="1">
                <a:buFont typeface="Wingdings" panose="05000000000000000000" pitchFamily="2" charset="2"/>
                <a:buNone/>
              </a:pPr>
              <a:r>
                <a:rPr lang="zh-CN" altLang="en-US" sz="1600">
                  <a:latin typeface="+mn-ea"/>
                </a:rPr>
                <a:t>生产线试运行</a:t>
              </a:r>
              <a:endParaRPr lang="zh-CN" altLang="en-US" sz="1600">
                <a:latin typeface="+mn-ea"/>
              </a:endParaRPr>
            </a:p>
          </p:txBody>
        </p:sp>
        <p:sp>
          <p:nvSpPr>
            <p:cNvPr id="1050957" name="Text Box 12"/>
            <p:cNvSpPr txBox="1">
              <a:spLocks noChangeArrowheads="1"/>
            </p:cNvSpPr>
            <p:nvPr/>
          </p:nvSpPr>
          <p:spPr bwMode="auto">
            <a:xfrm>
              <a:off x="5317666" y="1735138"/>
              <a:ext cx="1344612" cy="602251"/>
            </a:xfrm>
            <a:prstGeom prst="rect">
              <a:avLst/>
            </a:prstGeom>
            <a:noFill/>
            <a:ln>
              <a:noFill/>
            </a:ln>
            <a:effectLst/>
          </p:spPr>
          <p:txBody>
            <a:bodyPr>
              <a:spAutoFit/>
            </a:bodyPr>
            <a:lstStyle/>
            <a:p>
              <a:pPr eaLnBrk="1" hangingPunct="1">
                <a:buFont typeface="Wingdings" panose="05000000000000000000" pitchFamily="2" charset="2"/>
                <a:buNone/>
              </a:pPr>
              <a:r>
                <a:rPr lang="zh-CN" altLang="en-US" sz="1600">
                  <a:latin typeface="+mn-ea"/>
                </a:rPr>
                <a:t>生产线</a:t>
              </a:r>
              <a:endParaRPr lang="zh-CN" altLang="en-US" sz="1600">
                <a:latin typeface="+mn-ea"/>
              </a:endParaRPr>
            </a:p>
            <a:p>
              <a:pPr eaLnBrk="1" hangingPunct="1">
                <a:buFont typeface="Wingdings" panose="05000000000000000000" pitchFamily="2" charset="2"/>
                <a:buNone/>
              </a:pPr>
              <a:r>
                <a:rPr lang="zh-CN" altLang="en-US" sz="1600">
                  <a:latin typeface="+mn-ea"/>
                </a:rPr>
                <a:t>正式运行</a:t>
              </a:r>
              <a:endParaRPr lang="zh-CN" altLang="en-US" sz="1600">
                <a:latin typeface="+mn-ea"/>
              </a:endParaRPr>
            </a:p>
          </p:txBody>
        </p:sp>
        <p:sp>
          <p:nvSpPr>
            <p:cNvPr id="1050958" name="Text Box 13"/>
            <p:cNvSpPr txBox="1">
              <a:spLocks noChangeArrowheads="1"/>
            </p:cNvSpPr>
            <p:nvPr/>
          </p:nvSpPr>
          <p:spPr bwMode="auto">
            <a:xfrm>
              <a:off x="6911516" y="1792288"/>
              <a:ext cx="1344612" cy="338766"/>
            </a:xfrm>
            <a:prstGeom prst="rect">
              <a:avLst/>
            </a:prstGeom>
            <a:noFill/>
            <a:ln>
              <a:noFill/>
            </a:ln>
            <a:effectLst/>
          </p:spPr>
          <p:txBody>
            <a:bodyPr>
              <a:spAutoFit/>
            </a:bodyPr>
            <a:lstStyle/>
            <a:p>
              <a:pPr eaLnBrk="1" hangingPunct="1">
                <a:buFont typeface="Wingdings" panose="05000000000000000000" pitchFamily="2" charset="2"/>
                <a:buNone/>
              </a:pPr>
              <a:r>
                <a:rPr lang="zh-CN" altLang="en-US" sz="1600">
                  <a:latin typeface="+mn-ea"/>
                </a:rPr>
                <a:t>持续改进</a:t>
              </a:r>
              <a:endParaRPr lang="zh-CN" altLang="en-US" sz="1600">
                <a:latin typeface="+mn-ea"/>
              </a:endParaRPr>
            </a:p>
          </p:txBody>
        </p:sp>
        <p:sp>
          <p:nvSpPr>
            <p:cNvPr id="1050959" name="Line 14"/>
            <p:cNvSpPr>
              <a:spLocks noChangeShapeType="1"/>
            </p:cNvSpPr>
            <p:nvPr/>
          </p:nvSpPr>
          <p:spPr bwMode="auto">
            <a:xfrm>
              <a:off x="457200" y="3200400"/>
              <a:ext cx="1371600" cy="0"/>
            </a:xfrm>
            <a:prstGeom prst="line">
              <a:avLst/>
            </a:prstGeom>
            <a:noFill/>
            <a:ln w="28575">
              <a:solidFill>
                <a:schemeClr val="tx2"/>
              </a:solidFill>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60" name="Text Box 15"/>
            <p:cNvSpPr txBox="1">
              <a:spLocks noChangeArrowheads="1"/>
            </p:cNvSpPr>
            <p:nvPr/>
          </p:nvSpPr>
          <p:spPr bwMode="auto">
            <a:xfrm>
              <a:off x="400050" y="2659063"/>
              <a:ext cx="1428750" cy="481437"/>
            </a:xfrm>
            <a:prstGeom prst="rect">
              <a:avLst/>
            </a:prstGeom>
            <a:noFill/>
            <a:ln>
              <a:noFill/>
            </a:ln>
            <a:effectLst/>
          </p:spPr>
          <p:txBody>
            <a:bodyPr>
              <a:spAutoFit/>
            </a:bodyPr>
            <a:lstStyle/>
            <a:p>
              <a:pP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企业管理规划</a:t>
              </a:r>
              <a:endParaRPr lang="zh-CN" altLang="en-US" sz="1600">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en-US" altLang="zh-CN" sz="1600">
                  <a:latin typeface="微软雅黑 Light" panose="020B0502040204020203" pitchFamily="34" charset="-122"/>
                  <a:ea typeface="微软雅黑 Light" panose="020B0502040204020203" pitchFamily="34" charset="-122"/>
                </a:rPr>
                <a:t>IT</a:t>
              </a:r>
              <a:r>
                <a:rPr lang="zh-CN" altLang="en-US" sz="1600">
                  <a:latin typeface="微软雅黑 Light" panose="020B0502040204020203" pitchFamily="34" charset="-122"/>
                  <a:ea typeface="微软雅黑 Light" panose="020B0502040204020203" pitchFamily="34" charset="-122"/>
                </a:rPr>
                <a:t>战略规划</a:t>
              </a:r>
              <a:endParaRPr lang="zh-CN" altLang="en-US" sz="1600">
                <a:latin typeface="微软雅黑 Light" panose="020B0502040204020203" pitchFamily="34" charset="-122"/>
                <a:ea typeface="微软雅黑 Light" panose="020B0502040204020203" pitchFamily="34" charset="-122"/>
              </a:endParaRPr>
            </a:p>
          </p:txBody>
        </p:sp>
        <p:sp>
          <p:nvSpPr>
            <p:cNvPr id="1050961" name="Line 16"/>
            <p:cNvSpPr>
              <a:spLocks noChangeShapeType="1"/>
            </p:cNvSpPr>
            <p:nvPr/>
          </p:nvSpPr>
          <p:spPr bwMode="auto">
            <a:xfrm>
              <a:off x="2211388" y="3690938"/>
              <a:ext cx="1754187" cy="0"/>
            </a:xfrm>
            <a:prstGeom prst="line">
              <a:avLst/>
            </a:prstGeom>
            <a:noFill/>
            <a:ln w="28575">
              <a:solidFill>
                <a:schemeClr val="bg2"/>
              </a:solidFill>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62" name="Text Box 17"/>
            <p:cNvSpPr txBox="1">
              <a:spLocks noChangeArrowheads="1"/>
            </p:cNvSpPr>
            <p:nvPr/>
          </p:nvSpPr>
          <p:spPr bwMode="auto">
            <a:xfrm>
              <a:off x="2281238" y="2960688"/>
              <a:ext cx="1608137" cy="684148"/>
            </a:xfrm>
            <a:prstGeom prst="rect">
              <a:avLst/>
            </a:prstGeom>
            <a:noFill/>
            <a:ln>
              <a:noFill/>
            </a:ln>
            <a:effectLst/>
          </p:spPr>
          <p:txBody>
            <a:bodyPr>
              <a:spAutoFit/>
            </a:bodyPr>
            <a:lstStyle/>
            <a:p>
              <a:pPr eaLnBrk="1" hangingPunct="1">
                <a:buFont typeface="Wingdings" panose="05000000000000000000" pitchFamily="2" charset="2"/>
                <a:buNone/>
              </a:pPr>
              <a:r>
                <a:rPr lang="en-US" altLang="zh-CN" sz="1600">
                  <a:latin typeface="微软雅黑 Light" panose="020B0502040204020203" pitchFamily="34" charset="-122"/>
                  <a:ea typeface="微软雅黑 Light" panose="020B0502040204020203" pitchFamily="34" charset="-122"/>
                </a:rPr>
                <a:t>ERP </a:t>
              </a:r>
              <a:r>
                <a:rPr lang="zh-CN" altLang="en-US" sz="1600">
                  <a:latin typeface="微软雅黑 Light" panose="020B0502040204020203" pitchFamily="34" charset="-122"/>
                  <a:ea typeface="微软雅黑 Light" panose="020B0502040204020203" pitchFamily="34" charset="-122"/>
                </a:rPr>
                <a:t>第一期</a:t>
              </a:r>
              <a:endParaRPr lang="zh-CN" altLang="en-US" sz="1600">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采购、库存、生产、销售、物流</a:t>
              </a:r>
              <a:endParaRPr lang="zh-CN" altLang="en-US" sz="1600">
                <a:latin typeface="微软雅黑 Light" panose="020B0502040204020203" pitchFamily="34" charset="-122"/>
                <a:ea typeface="微软雅黑 Light" panose="020B0502040204020203" pitchFamily="34" charset="-122"/>
              </a:endParaRPr>
            </a:p>
          </p:txBody>
        </p:sp>
        <p:sp>
          <p:nvSpPr>
            <p:cNvPr id="1050963" name="Line 18"/>
            <p:cNvSpPr>
              <a:spLocks noChangeShapeType="1"/>
            </p:cNvSpPr>
            <p:nvPr/>
          </p:nvSpPr>
          <p:spPr bwMode="auto">
            <a:xfrm>
              <a:off x="4117975" y="4222750"/>
              <a:ext cx="1754188" cy="0"/>
            </a:xfrm>
            <a:prstGeom prst="line">
              <a:avLst/>
            </a:prstGeom>
            <a:noFill/>
            <a:ln w="28575">
              <a:solidFill>
                <a:schemeClr val="folHlink"/>
              </a:solidFill>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64" name="Text Box 19"/>
            <p:cNvSpPr txBox="1">
              <a:spLocks noChangeArrowheads="1"/>
            </p:cNvSpPr>
            <p:nvPr/>
          </p:nvSpPr>
          <p:spPr bwMode="auto">
            <a:xfrm>
              <a:off x="4343400" y="3478213"/>
              <a:ext cx="1608138" cy="684148"/>
            </a:xfrm>
            <a:prstGeom prst="rect">
              <a:avLst/>
            </a:prstGeom>
            <a:noFill/>
            <a:ln>
              <a:noFill/>
            </a:ln>
            <a:effectLst/>
          </p:spPr>
          <p:txBody>
            <a:bodyPr>
              <a:spAutoFit/>
            </a:bodyPr>
            <a:lstStyle/>
            <a:p>
              <a:pPr eaLnBrk="1" hangingPunct="1">
                <a:buFont typeface="Wingdings" panose="05000000000000000000" pitchFamily="2" charset="2"/>
                <a:buNone/>
              </a:pPr>
              <a:r>
                <a:rPr lang="en-US" altLang="zh-CN" sz="1600">
                  <a:latin typeface="微软雅黑 Light" panose="020B0502040204020203" pitchFamily="34" charset="-122"/>
                  <a:ea typeface="微软雅黑 Light" panose="020B0502040204020203" pitchFamily="34" charset="-122"/>
                </a:rPr>
                <a:t>ERP </a:t>
              </a:r>
              <a:r>
                <a:rPr lang="zh-CN" altLang="en-US" sz="1600">
                  <a:latin typeface="微软雅黑 Light" panose="020B0502040204020203" pitchFamily="34" charset="-122"/>
                  <a:ea typeface="微软雅黑 Light" panose="020B0502040204020203" pitchFamily="34" charset="-122"/>
                </a:rPr>
                <a:t>第二期</a:t>
              </a:r>
              <a:endParaRPr lang="zh-CN" altLang="en-US" sz="1600">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与周边应用集成、并建立成本核算</a:t>
              </a:r>
              <a:endParaRPr lang="zh-CN" altLang="en-US" sz="1600">
                <a:latin typeface="微软雅黑 Light" panose="020B0502040204020203" pitchFamily="34" charset="-122"/>
                <a:ea typeface="微软雅黑 Light" panose="020B0502040204020203" pitchFamily="34" charset="-122"/>
              </a:endParaRPr>
            </a:p>
          </p:txBody>
        </p:sp>
        <p:sp>
          <p:nvSpPr>
            <p:cNvPr id="1050965" name="Text Box 20"/>
            <p:cNvSpPr txBox="1">
              <a:spLocks noChangeArrowheads="1"/>
            </p:cNvSpPr>
            <p:nvPr/>
          </p:nvSpPr>
          <p:spPr bwMode="auto">
            <a:xfrm>
              <a:off x="361950" y="3265488"/>
              <a:ext cx="1833563" cy="911740"/>
            </a:xfrm>
            <a:prstGeom prst="rect">
              <a:avLst/>
            </a:prstGeom>
            <a:noFill/>
            <a:ln>
              <a:noFill/>
            </a:ln>
            <a:effectLst/>
          </p:spPr>
          <p:txBody>
            <a:bodyPr>
              <a:spAutoFit/>
            </a:bodyPr>
            <a:lstStyle/>
            <a:p>
              <a:pPr algn="l" eaLnBrk="1" hangingPunct="1">
                <a:buFont typeface="Wingdings" panose="05000000000000000000" pitchFamily="2" charset="2"/>
                <a:buNone/>
              </a:pPr>
              <a:r>
                <a:rPr lang="zh-CN" altLang="en-US" sz="1600" b="1" dirty="0">
                  <a:latin typeface="微软雅黑 Light" panose="020B0502040204020203" pitchFamily="34" charset="-122"/>
                  <a:ea typeface="微软雅黑 Light" panose="020B0502040204020203" pitchFamily="34" charset="-122"/>
                </a:rPr>
                <a:t>特点：</a:t>
              </a:r>
              <a:endParaRPr lang="zh-CN" altLang="en-US" sz="1600" b="1"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管理体系规划</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IT</a:t>
              </a:r>
              <a:r>
                <a:rPr lang="zh-CN" altLang="en-US" sz="1600" dirty="0">
                  <a:latin typeface="微软雅黑 Light" panose="020B0502040204020203" pitchFamily="34" charset="-122"/>
                  <a:ea typeface="微软雅黑 Light" panose="020B0502040204020203" pitchFamily="34" charset="-122"/>
                </a:rPr>
                <a:t>实施规划</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人员来自各细分行业</a:t>
              </a:r>
              <a:endParaRPr lang="zh-CN" altLang="en-US" sz="1600" dirty="0">
                <a:latin typeface="微软雅黑 Light" panose="020B0502040204020203" pitchFamily="34" charset="-122"/>
                <a:ea typeface="微软雅黑 Light" panose="020B0502040204020203" pitchFamily="34" charset="-122"/>
              </a:endParaRPr>
            </a:p>
          </p:txBody>
        </p:sp>
        <p:sp>
          <p:nvSpPr>
            <p:cNvPr id="1050966" name="Text Box 21"/>
            <p:cNvSpPr txBox="1">
              <a:spLocks noChangeArrowheads="1"/>
            </p:cNvSpPr>
            <p:nvPr/>
          </p:nvSpPr>
          <p:spPr bwMode="auto">
            <a:xfrm>
              <a:off x="2133600" y="3751263"/>
              <a:ext cx="2057400" cy="1329970"/>
            </a:xfrm>
            <a:prstGeom prst="rect">
              <a:avLst/>
            </a:prstGeom>
            <a:noFill/>
            <a:ln>
              <a:noFill/>
            </a:ln>
            <a:effectLst/>
          </p:spPr>
          <p:txBody>
            <a:bodyPr>
              <a:spAutoFit/>
            </a:bodyPr>
            <a:lstStyle/>
            <a:p>
              <a:pPr algn="l" eaLnBrk="1" hangingPunct="1">
                <a:buFont typeface="Wingdings" panose="05000000000000000000" pitchFamily="2" charset="2"/>
                <a:buNone/>
              </a:pPr>
              <a:r>
                <a:rPr lang="zh-CN" altLang="en-US" sz="1600" b="1" dirty="0">
                  <a:latin typeface="微软雅黑 Light" panose="020B0502040204020203" pitchFamily="34" charset="-122"/>
                  <a:ea typeface="微软雅黑 Light" panose="020B0502040204020203" pitchFamily="34" charset="-122"/>
                </a:rPr>
                <a:t>特点：</a:t>
              </a:r>
              <a:endParaRPr lang="zh-CN" altLang="en-US" sz="1600" b="1"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管理人员到位</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流程详细设计需解决面的广度及点的深度一致性</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IT</a:t>
              </a:r>
              <a:r>
                <a:rPr lang="zh-CN" altLang="en-US" sz="1600" dirty="0">
                  <a:latin typeface="微软雅黑 Light" panose="020B0502040204020203" pitchFamily="34" charset="-122"/>
                  <a:ea typeface="微软雅黑 Light" panose="020B0502040204020203" pitchFamily="34" charset="-122"/>
                </a:rPr>
                <a:t>系统实施</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生产人员招聘、培训</a:t>
              </a:r>
              <a:endParaRPr lang="zh-CN" altLang="en-US" sz="1600" dirty="0">
                <a:latin typeface="微软雅黑 Light" panose="020B0502040204020203" pitchFamily="34" charset="-122"/>
                <a:ea typeface="微软雅黑 Light" panose="020B0502040204020203" pitchFamily="34" charset="-122"/>
              </a:endParaRPr>
            </a:p>
          </p:txBody>
        </p:sp>
        <p:sp>
          <p:nvSpPr>
            <p:cNvPr id="1050967" name="Text Box 22"/>
            <p:cNvSpPr txBox="1">
              <a:spLocks noChangeArrowheads="1"/>
            </p:cNvSpPr>
            <p:nvPr/>
          </p:nvSpPr>
          <p:spPr bwMode="auto">
            <a:xfrm>
              <a:off x="4259263" y="4222750"/>
              <a:ext cx="1684337" cy="1329970"/>
            </a:xfrm>
            <a:prstGeom prst="rect">
              <a:avLst/>
            </a:prstGeom>
            <a:noFill/>
            <a:ln>
              <a:noFill/>
            </a:ln>
            <a:effectLst/>
          </p:spPr>
          <p:txBody>
            <a:bodyPr>
              <a:spAutoFit/>
            </a:bodyPr>
            <a:lstStyle/>
            <a:p>
              <a:pPr algn="l" eaLnBrk="1" hangingPunct="1">
                <a:buFont typeface="Wingdings" panose="05000000000000000000" pitchFamily="2" charset="2"/>
                <a:buNone/>
              </a:pPr>
              <a:r>
                <a:rPr lang="zh-CN" altLang="en-US" sz="1600" b="1" dirty="0">
                  <a:latin typeface="微软雅黑 Light" panose="020B0502040204020203" pitchFamily="34" charset="-122"/>
                  <a:ea typeface="微软雅黑 Light" panose="020B0502040204020203" pitchFamily="34" charset="-122"/>
                </a:rPr>
                <a:t>特点：</a:t>
              </a:r>
              <a:endParaRPr lang="zh-CN" altLang="en-US" sz="1600" b="1"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运营流程的实际运营及完善</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IT</a:t>
              </a:r>
              <a:r>
                <a:rPr lang="zh-CN" altLang="en-US" sz="1600" dirty="0">
                  <a:latin typeface="微软雅黑 Light" panose="020B0502040204020203" pitchFamily="34" charset="-122"/>
                  <a:ea typeface="微软雅黑 Light" panose="020B0502040204020203" pitchFamily="34" charset="-122"/>
                </a:rPr>
                <a:t>系统集成的实际运营检测和优化</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数据分析完善</a:t>
              </a:r>
              <a:endParaRPr lang="zh-CN" altLang="en-US" sz="1600" dirty="0">
                <a:latin typeface="微软雅黑 Light" panose="020B0502040204020203" pitchFamily="34" charset="-122"/>
                <a:ea typeface="微软雅黑 Light" panose="020B0502040204020203" pitchFamily="34" charset="-122"/>
              </a:endParaRPr>
            </a:p>
          </p:txBody>
        </p:sp>
        <p:sp>
          <p:nvSpPr>
            <p:cNvPr id="1050968" name="Line 23"/>
            <p:cNvSpPr>
              <a:spLocks noChangeShapeType="1"/>
            </p:cNvSpPr>
            <p:nvPr/>
          </p:nvSpPr>
          <p:spPr bwMode="auto">
            <a:xfrm>
              <a:off x="6442075" y="4552950"/>
              <a:ext cx="1754188" cy="0"/>
            </a:xfrm>
            <a:prstGeom prst="line">
              <a:avLst/>
            </a:prstGeom>
            <a:noFill/>
            <a:ln w="28575">
              <a:solidFill>
                <a:schemeClr val="folHlink"/>
              </a:solidFill>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69" name="Text Box 24"/>
            <p:cNvSpPr txBox="1">
              <a:spLocks noChangeArrowheads="1"/>
            </p:cNvSpPr>
            <p:nvPr/>
          </p:nvSpPr>
          <p:spPr bwMode="auto">
            <a:xfrm>
              <a:off x="6588125" y="3808413"/>
              <a:ext cx="1608138" cy="684148"/>
            </a:xfrm>
            <a:prstGeom prst="rect">
              <a:avLst/>
            </a:prstGeom>
            <a:noFill/>
            <a:ln>
              <a:noFill/>
            </a:ln>
            <a:effectLst/>
          </p:spPr>
          <p:txBody>
            <a:bodyPr>
              <a:spAutoFit/>
            </a:bodyPr>
            <a:lstStyle/>
            <a:p>
              <a:pPr eaLnBrk="1" hangingPunct="1">
                <a:buFont typeface="Wingdings" panose="05000000000000000000" pitchFamily="2" charset="2"/>
                <a:buNone/>
              </a:pPr>
              <a:r>
                <a:rPr lang="en-US" altLang="zh-CN" sz="1600">
                  <a:latin typeface="微软雅黑 Light" panose="020B0502040204020203" pitchFamily="34" charset="-122"/>
                  <a:ea typeface="微软雅黑 Light" panose="020B0502040204020203" pitchFamily="34" charset="-122"/>
                </a:rPr>
                <a:t>ERP </a:t>
              </a:r>
              <a:r>
                <a:rPr lang="zh-CN" altLang="en-US" sz="1600">
                  <a:latin typeface="微软雅黑 Light" panose="020B0502040204020203" pitchFamily="34" charset="-122"/>
                  <a:ea typeface="微软雅黑 Light" panose="020B0502040204020203" pitchFamily="34" charset="-122"/>
                </a:rPr>
                <a:t>第三期</a:t>
              </a:r>
              <a:endParaRPr lang="zh-CN" altLang="en-US" sz="1600">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zh-CN" altLang="en-US" sz="1600">
                  <a:latin typeface="微软雅黑 Light" panose="020B0502040204020203" pitchFamily="34" charset="-122"/>
                  <a:ea typeface="微软雅黑 Light" panose="020B0502040204020203" pitchFamily="34" charset="-122"/>
                </a:rPr>
                <a:t>数据深度分析、与周边系统集成优化</a:t>
              </a:r>
              <a:endParaRPr lang="zh-CN" altLang="en-US" sz="1600">
                <a:latin typeface="微软雅黑 Light" panose="020B0502040204020203" pitchFamily="34" charset="-122"/>
                <a:ea typeface="微软雅黑 Light" panose="020B0502040204020203" pitchFamily="34" charset="-122"/>
              </a:endParaRPr>
            </a:p>
          </p:txBody>
        </p:sp>
        <p:sp>
          <p:nvSpPr>
            <p:cNvPr id="1050970" name="Text Box 25"/>
            <p:cNvSpPr txBox="1">
              <a:spLocks noChangeArrowheads="1"/>
            </p:cNvSpPr>
            <p:nvPr/>
          </p:nvSpPr>
          <p:spPr bwMode="auto">
            <a:xfrm>
              <a:off x="6442075" y="4552950"/>
              <a:ext cx="2081213" cy="684148"/>
            </a:xfrm>
            <a:prstGeom prst="rect">
              <a:avLst/>
            </a:prstGeom>
            <a:noFill/>
            <a:ln>
              <a:noFill/>
            </a:ln>
            <a:effectLst/>
          </p:spPr>
          <p:txBody>
            <a:bodyPr>
              <a:spAutoFit/>
            </a:bodyPr>
            <a:lstStyle/>
            <a:p>
              <a:pPr algn="l" eaLnBrk="1" hangingPunct="1">
                <a:buFont typeface="Wingdings" panose="05000000000000000000" pitchFamily="2" charset="2"/>
                <a:buNone/>
              </a:pPr>
              <a:r>
                <a:rPr lang="zh-CN" altLang="en-US" sz="1600" b="1" dirty="0">
                  <a:latin typeface="微软雅黑 Light" panose="020B0502040204020203" pitchFamily="34" charset="-122"/>
                  <a:ea typeface="微软雅黑 Light" panose="020B0502040204020203" pitchFamily="34" charset="-122"/>
                </a:rPr>
                <a:t>特点：</a:t>
              </a:r>
              <a:endParaRPr lang="zh-CN" altLang="en-US" sz="1600" b="1"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zh-CN" altLang="en-US" sz="1600" dirty="0">
                  <a:latin typeface="微软雅黑 Light" panose="020B0502040204020203" pitchFamily="34" charset="-122"/>
                  <a:ea typeface="微软雅黑 Light" panose="020B0502040204020203" pitchFamily="34" charset="-122"/>
                </a:rPr>
                <a:t>运营流程的持续改进</a:t>
              </a:r>
              <a:endParaRPr lang="zh-CN" altLang="en-US" sz="1600" dirty="0">
                <a:latin typeface="微软雅黑 Light" panose="020B0502040204020203" pitchFamily="34" charset="-122"/>
                <a:ea typeface="微软雅黑 Light" panose="020B0502040204020203" pitchFamily="34" charset="-122"/>
              </a:endParaRPr>
            </a:p>
            <a:p>
              <a:pPr algn="l" eaLnBrk="1" hangingPunct="1">
                <a:buFont typeface="Wingdings" panose="05000000000000000000" pitchFamily="2" charset="2"/>
                <a:buChar char="§"/>
              </a:pPr>
              <a:r>
                <a:rPr lang="en-US" altLang="zh-CN" sz="1600" dirty="0">
                  <a:latin typeface="微软雅黑 Light" panose="020B0502040204020203" pitchFamily="34" charset="-122"/>
                  <a:ea typeface="微软雅黑 Light" panose="020B0502040204020203" pitchFamily="34" charset="-122"/>
                </a:rPr>
                <a:t>IT</a:t>
              </a:r>
              <a:r>
                <a:rPr lang="zh-CN" altLang="en-US" sz="1600" dirty="0">
                  <a:latin typeface="微软雅黑 Light" panose="020B0502040204020203" pitchFamily="34" charset="-122"/>
                  <a:ea typeface="微软雅黑 Light" panose="020B0502040204020203" pitchFamily="34" charset="-122"/>
                </a:rPr>
                <a:t>系统的管理效益体现</a:t>
              </a:r>
              <a:endParaRPr lang="zh-CN" altLang="en-US" sz="1600" dirty="0">
                <a:latin typeface="微软雅黑 Light" panose="020B0502040204020203" pitchFamily="34" charset="-122"/>
                <a:ea typeface="微软雅黑 Light" panose="020B0502040204020203" pitchFamily="34" charset="-122"/>
              </a:endParaRPr>
            </a:p>
          </p:txBody>
        </p:sp>
        <p:sp>
          <p:nvSpPr>
            <p:cNvPr id="1050971" name="Line 26"/>
            <p:cNvSpPr>
              <a:spLocks noChangeShapeType="1"/>
            </p:cNvSpPr>
            <p:nvPr/>
          </p:nvSpPr>
          <p:spPr bwMode="auto">
            <a:xfrm flipV="1">
              <a:off x="457200" y="2257425"/>
              <a:ext cx="171450" cy="919163"/>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72" name="Line 27"/>
            <p:cNvSpPr>
              <a:spLocks noChangeShapeType="1"/>
            </p:cNvSpPr>
            <p:nvPr/>
          </p:nvSpPr>
          <p:spPr bwMode="auto">
            <a:xfrm flipV="1">
              <a:off x="1828800" y="2209800"/>
              <a:ext cx="381000" cy="990600"/>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73" name="Line 28"/>
            <p:cNvSpPr>
              <a:spLocks noChangeShapeType="1"/>
            </p:cNvSpPr>
            <p:nvPr/>
          </p:nvSpPr>
          <p:spPr bwMode="auto">
            <a:xfrm flipH="1" flipV="1">
              <a:off x="2209800" y="2209800"/>
              <a:ext cx="1588" cy="1481138"/>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74" name="Line 29"/>
            <p:cNvSpPr>
              <a:spLocks noChangeShapeType="1"/>
            </p:cNvSpPr>
            <p:nvPr/>
          </p:nvSpPr>
          <p:spPr bwMode="auto">
            <a:xfrm flipV="1">
              <a:off x="3965575" y="2209800"/>
              <a:ext cx="1216025" cy="1500188"/>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75" name="Line 30"/>
            <p:cNvSpPr>
              <a:spLocks noChangeShapeType="1"/>
            </p:cNvSpPr>
            <p:nvPr/>
          </p:nvSpPr>
          <p:spPr bwMode="auto">
            <a:xfrm flipV="1">
              <a:off x="4117975" y="2209800"/>
              <a:ext cx="1063625" cy="1998663"/>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76" name="Line 31"/>
            <p:cNvSpPr>
              <a:spLocks noChangeShapeType="1"/>
            </p:cNvSpPr>
            <p:nvPr/>
          </p:nvSpPr>
          <p:spPr bwMode="auto">
            <a:xfrm flipV="1">
              <a:off x="5872163" y="2267437"/>
              <a:ext cx="649287" cy="1955312"/>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77" name="Line 32"/>
            <p:cNvSpPr>
              <a:spLocks noChangeShapeType="1"/>
            </p:cNvSpPr>
            <p:nvPr/>
          </p:nvSpPr>
          <p:spPr bwMode="auto">
            <a:xfrm flipV="1">
              <a:off x="6442076" y="2249487"/>
              <a:ext cx="96836" cy="2274887"/>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0978" name="Line 33"/>
            <p:cNvSpPr>
              <a:spLocks noChangeShapeType="1"/>
            </p:cNvSpPr>
            <p:nvPr/>
          </p:nvSpPr>
          <p:spPr bwMode="auto">
            <a:xfrm flipV="1">
              <a:off x="8196263" y="2249488"/>
              <a:ext cx="327025" cy="2309812"/>
            </a:xfrm>
            <a:prstGeom prst="line">
              <a:avLst/>
            </a:prstGeom>
            <a:noFill/>
            <a:ln w="12700" cap="rnd">
              <a:solidFill>
                <a:srgbClr val="C00000"/>
              </a:solidFill>
              <a:prstDash val="dash"/>
              <a:miter lim="800000"/>
            </a:ln>
            <a:effectLst/>
          </p:spPr>
          <p:txBody>
            <a:bodyPr anchor="ctr"/>
            <a:lstStyle/>
            <a:p>
              <a:endParaRPr lang="zh-CN" altLang="en-US" sz="2000">
                <a:latin typeface="微软雅黑 Light" panose="020B0502040204020203" pitchFamily="34" charset="-122"/>
                <a:ea typeface="微软雅黑 Light" panose="020B0502040204020203" pitchFamily="34" charset="-122"/>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979" name="标题 1"/>
          <p:cNvSpPr>
            <a:spLocks noGrp="1"/>
          </p:cNvSpPr>
          <p:nvPr>
            <p:ph type="title" idx="4294967295"/>
          </p:nvPr>
        </p:nvSpPr>
        <p:spPr>
          <a:xfrm>
            <a:off x="0" y="177237"/>
            <a:ext cx="11036060"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同时建厂阶段的职责</a:t>
            </a:r>
            <a:r>
              <a:rPr lang="en-US" altLang="zh-CN" sz="2400" dirty="0">
                <a:solidFill>
                  <a:schemeClr val="bg1"/>
                </a:solidFill>
              </a:rPr>
              <a:t>/</a:t>
            </a:r>
            <a:r>
              <a:rPr lang="zh-CN" altLang="en-US" sz="2400" dirty="0">
                <a:solidFill>
                  <a:schemeClr val="bg1"/>
                </a:solidFill>
              </a:rPr>
              <a:t>流程</a:t>
            </a:r>
            <a:r>
              <a:rPr lang="en-US" altLang="zh-CN" sz="2400" dirty="0">
                <a:solidFill>
                  <a:schemeClr val="bg1"/>
                </a:solidFill>
              </a:rPr>
              <a:t>/</a:t>
            </a:r>
            <a:r>
              <a:rPr lang="zh-CN" altLang="en-US" sz="2400" dirty="0">
                <a:solidFill>
                  <a:schemeClr val="bg1"/>
                </a:solidFill>
              </a:rPr>
              <a:t>服务平台多是由各部门各自牵头制定实施，传统的</a:t>
            </a:r>
            <a:r>
              <a:rPr lang="en-US" altLang="zh-CN" sz="2400" dirty="0">
                <a:solidFill>
                  <a:schemeClr val="bg1"/>
                </a:solidFill>
              </a:rPr>
              <a:t>ERP</a:t>
            </a:r>
            <a:r>
              <a:rPr lang="zh-CN" altLang="en-US" sz="2400" dirty="0">
                <a:solidFill>
                  <a:schemeClr val="bg1"/>
                </a:solidFill>
              </a:rPr>
              <a:t>实施方法存在一定的问题</a:t>
            </a:r>
            <a:endParaRPr lang="zh-CN" altLang="en-US" sz="2400" dirty="0">
              <a:solidFill>
                <a:schemeClr val="bg1"/>
              </a:solidFill>
            </a:endParaRPr>
          </a:p>
        </p:txBody>
      </p:sp>
      <p:sp>
        <p:nvSpPr>
          <p:cNvPr id="1050980" name="Text Box 3"/>
          <p:cNvSpPr txBox="1">
            <a:spLocks noChangeArrowheads="1"/>
          </p:cNvSpPr>
          <p:nvPr/>
        </p:nvSpPr>
        <p:spPr bwMode="auto">
          <a:xfrm>
            <a:off x="721218" y="1387360"/>
            <a:ext cx="10631510" cy="584200"/>
          </a:xfrm>
          <a:prstGeom prst="rect">
            <a:avLst/>
          </a:prstGeom>
          <a:noFill/>
          <a:ln>
            <a:noFill/>
          </a:ln>
          <a:effectLst/>
        </p:spPr>
        <p:txBody>
          <a:bodyPr lIns="0" tIns="45714" rIns="0" bIns="45714" anchor="b"/>
          <a:lstStyle>
            <a:lvl1pPr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marL="4572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9144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1371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18288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dirty="0">
                <a:latin typeface="微软雅黑 Light" panose="020B0502040204020203" pitchFamily="34" charset="-122"/>
                <a:ea typeface="微软雅黑 Light" panose="020B0502040204020203" pitchFamily="34" charset="-122"/>
              </a:rPr>
              <a:t>企业的中层管理层往往从职能的角度考虑问题，而非以业务流程为导向，然而实际工作往往总是结果驱动的、跨部门和以流程为导向的。</a:t>
            </a:r>
            <a:endParaRPr lang="zh-CN" altLang="en-US" sz="2400" b="1" dirty="0">
              <a:latin typeface="微软雅黑 Light" panose="020B0502040204020203" pitchFamily="34" charset="-122"/>
              <a:ea typeface="微软雅黑 Light" panose="020B0502040204020203" pitchFamily="34" charset="-122"/>
            </a:endParaRPr>
          </a:p>
        </p:txBody>
      </p:sp>
      <p:grpSp>
        <p:nvGrpSpPr>
          <p:cNvPr id="355" name="组合 2"/>
          <p:cNvGrpSpPr/>
          <p:nvPr/>
        </p:nvGrpSpPr>
        <p:grpSpPr>
          <a:xfrm>
            <a:off x="721218" y="2243138"/>
            <a:ext cx="10631510" cy="3884612"/>
            <a:chOff x="1371600" y="2243138"/>
            <a:chExt cx="6824663" cy="3884612"/>
          </a:xfrm>
        </p:grpSpPr>
        <p:grpSp>
          <p:nvGrpSpPr>
            <p:cNvPr id="356" name="Group 4"/>
            <p:cNvGrpSpPr/>
            <p:nvPr/>
          </p:nvGrpSpPr>
          <p:grpSpPr bwMode="auto">
            <a:xfrm>
              <a:off x="1371600" y="2243138"/>
              <a:ext cx="2784475" cy="3592512"/>
              <a:chOff x="384" y="943"/>
              <a:chExt cx="1438" cy="1217"/>
            </a:xfrm>
          </p:grpSpPr>
          <p:sp>
            <p:nvSpPr>
              <p:cNvPr id="1050981" name="Freeform 5"/>
              <p:cNvSpPr/>
              <p:nvPr/>
            </p:nvSpPr>
            <p:spPr bwMode="auto">
              <a:xfrm>
                <a:off x="981" y="1177"/>
                <a:ext cx="252" cy="983"/>
              </a:xfrm>
              <a:custGeom>
                <a:avLst/>
                <a:gdLst>
                  <a:gd name="T0" fmla="*/ 600 w 736"/>
                  <a:gd name="T1" fmla="*/ 2281 h 2282"/>
                  <a:gd name="T2" fmla="*/ 600 w 736"/>
                  <a:gd name="T3" fmla="*/ 648 h 2282"/>
                  <a:gd name="T4" fmla="*/ 735 w 736"/>
                  <a:gd name="T5" fmla="*/ 648 h 2282"/>
                  <a:gd name="T6" fmla="*/ 369 w 736"/>
                  <a:gd name="T7" fmla="*/ 0 h 2282"/>
                  <a:gd name="T8" fmla="*/ 0 w 736"/>
                  <a:gd name="T9" fmla="*/ 648 h 2282"/>
                  <a:gd name="T10" fmla="*/ 128 w 736"/>
                  <a:gd name="T11" fmla="*/ 648 h 2282"/>
                  <a:gd name="T12" fmla="*/ 128 w 736"/>
                  <a:gd name="T13" fmla="*/ 2281 h 2282"/>
                  <a:gd name="T14" fmla="*/ 600 w 736"/>
                  <a:gd name="T15" fmla="*/ 2281 h 22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6" h="2282">
                    <a:moveTo>
                      <a:pt x="600" y="2281"/>
                    </a:moveTo>
                    <a:lnTo>
                      <a:pt x="600" y="648"/>
                    </a:lnTo>
                    <a:lnTo>
                      <a:pt x="735" y="648"/>
                    </a:lnTo>
                    <a:lnTo>
                      <a:pt x="369" y="0"/>
                    </a:lnTo>
                    <a:lnTo>
                      <a:pt x="0" y="648"/>
                    </a:lnTo>
                    <a:lnTo>
                      <a:pt x="128" y="648"/>
                    </a:lnTo>
                    <a:lnTo>
                      <a:pt x="128" y="2281"/>
                    </a:lnTo>
                    <a:lnTo>
                      <a:pt x="600" y="2281"/>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0982" name="Freeform 6"/>
              <p:cNvSpPr/>
              <p:nvPr/>
            </p:nvSpPr>
            <p:spPr bwMode="auto">
              <a:xfrm>
                <a:off x="1558" y="1259"/>
                <a:ext cx="247" cy="901"/>
              </a:xfrm>
              <a:custGeom>
                <a:avLst/>
                <a:gdLst>
                  <a:gd name="T0" fmla="*/ 591 w 726"/>
                  <a:gd name="T1" fmla="*/ 2161 h 2162"/>
                  <a:gd name="T2" fmla="*/ 591 w 726"/>
                  <a:gd name="T3" fmla="*/ 614 h 2162"/>
                  <a:gd name="T4" fmla="*/ 725 w 726"/>
                  <a:gd name="T5" fmla="*/ 614 h 2162"/>
                  <a:gd name="T6" fmla="*/ 363 w 726"/>
                  <a:gd name="T7" fmla="*/ 0 h 2162"/>
                  <a:gd name="T8" fmla="*/ 0 w 726"/>
                  <a:gd name="T9" fmla="*/ 614 h 2162"/>
                  <a:gd name="T10" fmla="*/ 126 w 726"/>
                  <a:gd name="T11" fmla="*/ 614 h 2162"/>
                  <a:gd name="T12" fmla="*/ 126 w 726"/>
                  <a:gd name="T13" fmla="*/ 2161 h 2162"/>
                  <a:gd name="T14" fmla="*/ 591 w 726"/>
                  <a:gd name="T15" fmla="*/ 2161 h 2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6" h="2162">
                    <a:moveTo>
                      <a:pt x="591" y="2161"/>
                    </a:moveTo>
                    <a:lnTo>
                      <a:pt x="591" y="614"/>
                    </a:lnTo>
                    <a:lnTo>
                      <a:pt x="725" y="614"/>
                    </a:lnTo>
                    <a:lnTo>
                      <a:pt x="363" y="0"/>
                    </a:lnTo>
                    <a:lnTo>
                      <a:pt x="0" y="614"/>
                    </a:lnTo>
                    <a:lnTo>
                      <a:pt x="126" y="614"/>
                    </a:lnTo>
                    <a:lnTo>
                      <a:pt x="126" y="2161"/>
                    </a:lnTo>
                    <a:lnTo>
                      <a:pt x="591" y="2161"/>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0983" name="Freeform 7"/>
              <p:cNvSpPr/>
              <p:nvPr/>
            </p:nvSpPr>
            <p:spPr bwMode="auto">
              <a:xfrm>
                <a:off x="1270" y="1259"/>
                <a:ext cx="246" cy="901"/>
              </a:xfrm>
              <a:custGeom>
                <a:avLst/>
                <a:gdLst>
                  <a:gd name="T0" fmla="*/ 590 w 724"/>
                  <a:gd name="T1" fmla="*/ 1982 h 1983"/>
                  <a:gd name="T2" fmla="*/ 590 w 724"/>
                  <a:gd name="T3" fmla="*/ 562 h 1983"/>
                  <a:gd name="T4" fmla="*/ 723 w 724"/>
                  <a:gd name="T5" fmla="*/ 562 h 1983"/>
                  <a:gd name="T6" fmla="*/ 363 w 724"/>
                  <a:gd name="T7" fmla="*/ 0 h 1983"/>
                  <a:gd name="T8" fmla="*/ 0 w 724"/>
                  <a:gd name="T9" fmla="*/ 562 h 1983"/>
                  <a:gd name="T10" fmla="*/ 126 w 724"/>
                  <a:gd name="T11" fmla="*/ 562 h 1983"/>
                  <a:gd name="T12" fmla="*/ 126 w 724"/>
                  <a:gd name="T13" fmla="*/ 1982 h 1983"/>
                  <a:gd name="T14" fmla="*/ 590 w 724"/>
                  <a:gd name="T15" fmla="*/ 1982 h 19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4" h="1983">
                    <a:moveTo>
                      <a:pt x="590" y="1982"/>
                    </a:moveTo>
                    <a:lnTo>
                      <a:pt x="590" y="562"/>
                    </a:lnTo>
                    <a:lnTo>
                      <a:pt x="723" y="562"/>
                    </a:lnTo>
                    <a:lnTo>
                      <a:pt x="363" y="0"/>
                    </a:lnTo>
                    <a:lnTo>
                      <a:pt x="0" y="562"/>
                    </a:lnTo>
                    <a:lnTo>
                      <a:pt x="126" y="562"/>
                    </a:lnTo>
                    <a:lnTo>
                      <a:pt x="126" y="1982"/>
                    </a:lnTo>
                    <a:lnTo>
                      <a:pt x="590" y="1982"/>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0984" name="Freeform 8"/>
              <p:cNvSpPr/>
              <p:nvPr/>
            </p:nvSpPr>
            <p:spPr bwMode="auto">
              <a:xfrm>
                <a:off x="701" y="1259"/>
                <a:ext cx="228" cy="901"/>
              </a:xfrm>
              <a:custGeom>
                <a:avLst/>
                <a:gdLst>
                  <a:gd name="T0" fmla="*/ 543 w 665"/>
                  <a:gd name="T1" fmla="*/ 1982 h 1983"/>
                  <a:gd name="T2" fmla="*/ 543 w 665"/>
                  <a:gd name="T3" fmla="*/ 562 h 1983"/>
                  <a:gd name="T4" fmla="*/ 664 w 665"/>
                  <a:gd name="T5" fmla="*/ 562 h 1983"/>
                  <a:gd name="T6" fmla="*/ 333 w 665"/>
                  <a:gd name="T7" fmla="*/ 0 h 1983"/>
                  <a:gd name="T8" fmla="*/ 0 w 665"/>
                  <a:gd name="T9" fmla="*/ 562 h 1983"/>
                  <a:gd name="T10" fmla="*/ 115 w 665"/>
                  <a:gd name="T11" fmla="*/ 562 h 1983"/>
                  <a:gd name="T12" fmla="*/ 115 w 665"/>
                  <a:gd name="T13" fmla="*/ 1982 h 1983"/>
                  <a:gd name="T14" fmla="*/ 543 w 665"/>
                  <a:gd name="T15" fmla="*/ 1982 h 19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5" h="1983">
                    <a:moveTo>
                      <a:pt x="543" y="1982"/>
                    </a:moveTo>
                    <a:lnTo>
                      <a:pt x="543" y="562"/>
                    </a:lnTo>
                    <a:lnTo>
                      <a:pt x="664" y="562"/>
                    </a:lnTo>
                    <a:lnTo>
                      <a:pt x="333" y="0"/>
                    </a:lnTo>
                    <a:lnTo>
                      <a:pt x="0" y="562"/>
                    </a:lnTo>
                    <a:lnTo>
                      <a:pt x="115" y="562"/>
                    </a:lnTo>
                    <a:lnTo>
                      <a:pt x="115" y="1982"/>
                    </a:lnTo>
                    <a:lnTo>
                      <a:pt x="543" y="1982"/>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0985" name="Freeform 9"/>
              <p:cNvSpPr/>
              <p:nvPr/>
            </p:nvSpPr>
            <p:spPr bwMode="auto">
              <a:xfrm>
                <a:off x="384" y="1259"/>
                <a:ext cx="277" cy="901"/>
              </a:xfrm>
              <a:custGeom>
                <a:avLst/>
                <a:gdLst>
                  <a:gd name="T0" fmla="*/ 662 w 810"/>
                  <a:gd name="T1" fmla="*/ 1982 h 1983"/>
                  <a:gd name="T2" fmla="*/ 662 w 810"/>
                  <a:gd name="T3" fmla="*/ 562 h 1983"/>
                  <a:gd name="T4" fmla="*/ 809 w 810"/>
                  <a:gd name="T5" fmla="*/ 562 h 1983"/>
                  <a:gd name="T6" fmla="*/ 406 w 810"/>
                  <a:gd name="T7" fmla="*/ 0 h 1983"/>
                  <a:gd name="T8" fmla="*/ 0 w 810"/>
                  <a:gd name="T9" fmla="*/ 562 h 1983"/>
                  <a:gd name="T10" fmla="*/ 142 w 810"/>
                  <a:gd name="T11" fmla="*/ 562 h 1983"/>
                  <a:gd name="T12" fmla="*/ 142 w 810"/>
                  <a:gd name="T13" fmla="*/ 1982 h 1983"/>
                  <a:gd name="T14" fmla="*/ 662 w 810"/>
                  <a:gd name="T15" fmla="*/ 1982 h 19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0" h="1983">
                    <a:moveTo>
                      <a:pt x="662" y="1982"/>
                    </a:moveTo>
                    <a:lnTo>
                      <a:pt x="662" y="562"/>
                    </a:lnTo>
                    <a:lnTo>
                      <a:pt x="809" y="562"/>
                    </a:lnTo>
                    <a:lnTo>
                      <a:pt x="406" y="0"/>
                    </a:lnTo>
                    <a:lnTo>
                      <a:pt x="0" y="562"/>
                    </a:lnTo>
                    <a:lnTo>
                      <a:pt x="142" y="562"/>
                    </a:lnTo>
                    <a:lnTo>
                      <a:pt x="142" y="1982"/>
                    </a:lnTo>
                    <a:lnTo>
                      <a:pt x="662" y="1982"/>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0986" name="Line 10"/>
              <p:cNvSpPr>
                <a:spLocks noChangeShapeType="1"/>
              </p:cNvSpPr>
              <p:nvPr/>
            </p:nvSpPr>
            <p:spPr bwMode="auto">
              <a:xfrm>
                <a:off x="1104" y="1272"/>
                <a:ext cx="0" cy="36"/>
              </a:xfrm>
              <a:prstGeom prst="line">
                <a:avLst/>
              </a:prstGeom>
              <a:noFill/>
              <a:ln w="12700">
                <a:solidFill>
                  <a:srgbClr val="000000"/>
                </a:solidFill>
                <a:round/>
              </a:ln>
              <a:effectLst/>
            </p:spPr>
            <p:txBody>
              <a:bodyPr/>
              <a:lstStyle/>
              <a:p>
                <a:endParaRPr lang="zh-CN" altLang="en-US"/>
              </a:p>
            </p:txBody>
          </p:sp>
          <p:sp>
            <p:nvSpPr>
              <p:cNvPr id="1050987" name="Line 11"/>
              <p:cNvSpPr>
                <a:spLocks noChangeShapeType="1"/>
              </p:cNvSpPr>
              <p:nvPr/>
            </p:nvSpPr>
            <p:spPr bwMode="auto">
              <a:xfrm>
                <a:off x="526" y="1313"/>
                <a:ext cx="0" cy="37"/>
              </a:xfrm>
              <a:prstGeom prst="line">
                <a:avLst/>
              </a:prstGeom>
              <a:noFill/>
              <a:ln w="12700">
                <a:solidFill>
                  <a:srgbClr val="000000"/>
                </a:solidFill>
                <a:round/>
              </a:ln>
              <a:effectLst/>
            </p:spPr>
            <p:txBody>
              <a:bodyPr/>
              <a:lstStyle/>
              <a:p>
                <a:endParaRPr lang="zh-CN" altLang="en-US"/>
              </a:p>
            </p:txBody>
          </p:sp>
          <p:sp>
            <p:nvSpPr>
              <p:cNvPr id="1050988" name="Line 12"/>
              <p:cNvSpPr>
                <a:spLocks noChangeShapeType="1"/>
              </p:cNvSpPr>
              <p:nvPr/>
            </p:nvSpPr>
            <p:spPr bwMode="auto">
              <a:xfrm>
                <a:off x="526" y="1458"/>
                <a:ext cx="0" cy="78"/>
              </a:xfrm>
              <a:prstGeom prst="line">
                <a:avLst/>
              </a:prstGeom>
              <a:noFill/>
              <a:ln w="12700">
                <a:solidFill>
                  <a:srgbClr val="000000"/>
                </a:solidFill>
                <a:round/>
              </a:ln>
              <a:effectLst/>
            </p:spPr>
            <p:txBody>
              <a:bodyPr/>
              <a:lstStyle/>
              <a:p>
                <a:endParaRPr lang="zh-CN" altLang="en-US"/>
              </a:p>
            </p:txBody>
          </p:sp>
          <p:sp>
            <p:nvSpPr>
              <p:cNvPr id="1050989" name="Line 13"/>
              <p:cNvSpPr>
                <a:spLocks noChangeShapeType="1"/>
              </p:cNvSpPr>
              <p:nvPr/>
            </p:nvSpPr>
            <p:spPr bwMode="auto">
              <a:xfrm>
                <a:off x="815" y="1313"/>
                <a:ext cx="0" cy="37"/>
              </a:xfrm>
              <a:prstGeom prst="line">
                <a:avLst/>
              </a:prstGeom>
              <a:noFill/>
              <a:ln w="12700">
                <a:solidFill>
                  <a:srgbClr val="000000"/>
                </a:solidFill>
                <a:round/>
              </a:ln>
              <a:effectLst/>
            </p:spPr>
            <p:txBody>
              <a:bodyPr/>
              <a:lstStyle/>
              <a:p>
                <a:endParaRPr lang="zh-CN" altLang="en-US"/>
              </a:p>
            </p:txBody>
          </p:sp>
          <p:sp>
            <p:nvSpPr>
              <p:cNvPr id="1050990" name="Line 14"/>
              <p:cNvSpPr>
                <a:spLocks noChangeShapeType="1"/>
              </p:cNvSpPr>
              <p:nvPr/>
            </p:nvSpPr>
            <p:spPr bwMode="auto">
              <a:xfrm>
                <a:off x="815" y="1458"/>
                <a:ext cx="0" cy="78"/>
              </a:xfrm>
              <a:prstGeom prst="line">
                <a:avLst/>
              </a:prstGeom>
              <a:noFill/>
              <a:ln w="12700">
                <a:solidFill>
                  <a:srgbClr val="000000"/>
                </a:solidFill>
                <a:round/>
              </a:ln>
              <a:effectLst/>
            </p:spPr>
            <p:txBody>
              <a:bodyPr/>
              <a:lstStyle/>
              <a:p>
                <a:endParaRPr lang="zh-CN" altLang="en-US"/>
              </a:p>
            </p:txBody>
          </p:sp>
          <p:sp>
            <p:nvSpPr>
              <p:cNvPr id="1050991" name="Line 15"/>
              <p:cNvSpPr>
                <a:spLocks noChangeShapeType="1"/>
              </p:cNvSpPr>
              <p:nvPr/>
            </p:nvSpPr>
            <p:spPr bwMode="auto">
              <a:xfrm>
                <a:off x="1104" y="1313"/>
                <a:ext cx="0" cy="37"/>
              </a:xfrm>
              <a:prstGeom prst="line">
                <a:avLst/>
              </a:prstGeom>
              <a:noFill/>
              <a:ln w="12700">
                <a:solidFill>
                  <a:srgbClr val="000000"/>
                </a:solidFill>
                <a:round/>
              </a:ln>
              <a:effectLst/>
            </p:spPr>
            <p:txBody>
              <a:bodyPr/>
              <a:lstStyle/>
              <a:p>
                <a:endParaRPr lang="zh-CN" altLang="en-US"/>
              </a:p>
            </p:txBody>
          </p:sp>
          <p:sp>
            <p:nvSpPr>
              <p:cNvPr id="1050992" name="Line 16"/>
              <p:cNvSpPr>
                <a:spLocks noChangeShapeType="1"/>
              </p:cNvSpPr>
              <p:nvPr/>
            </p:nvSpPr>
            <p:spPr bwMode="auto">
              <a:xfrm>
                <a:off x="1104" y="1458"/>
                <a:ext cx="0" cy="78"/>
              </a:xfrm>
              <a:prstGeom prst="line">
                <a:avLst/>
              </a:prstGeom>
              <a:noFill/>
              <a:ln w="12700">
                <a:solidFill>
                  <a:srgbClr val="000000"/>
                </a:solidFill>
                <a:round/>
              </a:ln>
              <a:effectLst/>
            </p:spPr>
            <p:txBody>
              <a:bodyPr/>
              <a:lstStyle/>
              <a:p>
                <a:endParaRPr lang="zh-CN" altLang="en-US"/>
              </a:p>
            </p:txBody>
          </p:sp>
          <p:sp>
            <p:nvSpPr>
              <p:cNvPr id="1050993" name="Line 17"/>
              <p:cNvSpPr>
                <a:spLocks noChangeShapeType="1"/>
              </p:cNvSpPr>
              <p:nvPr/>
            </p:nvSpPr>
            <p:spPr bwMode="auto">
              <a:xfrm>
                <a:off x="1394" y="1313"/>
                <a:ext cx="0" cy="37"/>
              </a:xfrm>
              <a:prstGeom prst="line">
                <a:avLst/>
              </a:prstGeom>
              <a:noFill/>
              <a:ln w="12700">
                <a:solidFill>
                  <a:srgbClr val="000000"/>
                </a:solidFill>
                <a:round/>
              </a:ln>
              <a:effectLst/>
            </p:spPr>
            <p:txBody>
              <a:bodyPr/>
              <a:lstStyle/>
              <a:p>
                <a:endParaRPr lang="zh-CN" altLang="en-US"/>
              </a:p>
            </p:txBody>
          </p:sp>
          <p:sp>
            <p:nvSpPr>
              <p:cNvPr id="1050994" name="Line 18"/>
              <p:cNvSpPr>
                <a:spLocks noChangeShapeType="1"/>
              </p:cNvSpPr>
              <p:nvPr/>
            </p:nvSpPr>
            <p:spPr bwMode="auto">
              <a:xfrm>
                <a:off x="1394" y="1458"/>
                <a:ext cx="0" cy="78"/>
              </a:xfrm>
              <a:prstGeom prst="line">
                <a:avLst/>
              </a:prstGeom>
              <a:noFill/>
              <a:ln w="12700">
                <a:solidFill>
                  <a:srgbClr val="000000"/>
                </a:solidFill>
                <a:round/>
              </a:ln>
              <a:effectLst/>
            </p:spPr>
            <p:txBody>
              <a:bodyPr/>
              <a:lstStyle/>
              <a:p>
                <a:endParaRPr lang="zh-CN" altLang="en-US"/>
              </a:p>
            </p:txBody>
          </p:sp>
          <p:sp>
            <p:nvSpPr>
              <p:cNvPr id="1050995" name="Line 19"/>
              <p:cNvSpPr>
                <a:spLocks noChangeShapeType="1"/>
              </p:cNvSpPr>
              <p:nvPr/>
            </p:nvSpPr>
            <p:spPr bwMode="auto">
              <a:xfrm>
                <a:off x="1684" y="1313"/>
                <a:ext cx="0" cy="37"/>
              </a:xfrm>
              <a:prstGeom prst="line">
                <a:avLst/>
              </a:prstGeom>
              <a:noFill/>
              <a:ln w="12700">
                <a:solidFill>
                  <a:srgbClr val="000000"/>
                </a:solidFill>
                <a:round/>
              </a:ln>
              <a:effectLst/>
            </p:spPr>
            <p:txBody>
              <a:bodyPr/>
              <a:lstStyle/>
              <a:p>
                <a:endParaRPr lang="zh-CN" altLang="en-US"/>
              </a:p>
            </p:txBody>
          </p:sp>
          <p:sp>
            <p:nvSpPr>
              <p:cNvPr id="1050996" name="Line 20"/>
              <p:cNvSpPr>
                <a:spLocks noChangeShapeType="1"/>
              </p:cNvSpPr>
              <p:nvPr/>
            </p:nvSpPr>
            <p:spPr bwMode="auto">
              <a:xfrm>
                <a:off x="527" y="1311"/>
                <a:ext cx="1156" cy="0"/>
              </a:xfrm>
              <a:prstGeom prst="line">
                <a:avLst/>
              </a:prstGeom>
              <a:noFill/>
              <a:ln w="12700">
                <a:solidFill>
                  <a:srgbClr val="000000"/>
                </a:solidFill>
                <a:round/>
              </a:ln>
              <a:effectLst/>
            </p:spPr>
            <p:txBody>
              <a:bodyPr/>
              <a:lstStyle/>
              <a:p>
                <a:endParaRPr lang="zh-CN" altLang="en-US"/>
              </a:p>
            </p:txBody>
          </p:sp>
          <p:sp>
            <p:nvSpPr>
              <p:cNvPr id="1050997" name="Line 21"/>
              <p:cNvSpPr>
                <a:spLocks noChangeShapeType="1"/>
              </p:cNvSpPr>
              <p:nvPr/>
            </p:nvSpPr>
            <p:spPr bwMode="auto">
              <a:xfrm>
                <a:off x="1684" y="1458"/>
                <a:ext cx="0" cy="78"/>
              </a:xfrm>
              <a:prstGeom prst="line">
                <a:avLst/>
              </a:prstGeom>
              <a:noFill/>
              <a:ln w="12700">
                <a:solidFill>
                  <a:srgbClr val="000000"/>
                </a:solidFill>
                <a:round/>
              </a:ln>
              <a:effectLst/>
            </p:spPr>
            <p:txBody>
              <a:bodyPr/>
              <a:lstStyle/>
              <a:p>
                <a:endParaRPr lang="zh-CN" altLang="en-US"/>
              </a:p>
            </p:txBody>
          </p:sp>
          <p:sp>
            <p:nvSpPr>
              <p:cNvPr id="1050998" name="Freeform 22"/>
              <p:cNvSpPr/>
              <p:nvPr/>
            </p:nvSpPr>
            <p:spPr bwMode="auto">
              <a:xfrm>
                <a:off x="1225" y="1164"/>
                <a:ext cx="20" cy="116"/>
              </a:xfrm>
              <a:custGeom>
                <a:avLst/>
                <a:gdLst>
                  <a:gd name="T0" fmla="*/ 0 w 57"/>
                  <a:gd name="T1" fmla="*/ 0 h 279"/>
                  <a:gd name="T2" fmla="*/ 56 w 57"/>
                  <a:gd name="T3" fmla="*/ 26 h 279"/>
                  <a:gd name="T4" fmla="*/ 56 w 57"/>
                  <a:gd name="T5" fmla="*/ 278 h 279"/>
                  <a:gd name="T6" fmla="*/ 0 w 57"/>
                  <a:gd name="T7" fmla="*/ 253 h 279"/>
                  <a:gd name="T8" fmla="*/ 0 w 57"/>
                  <a:gd name="T9" fmla="*/ 0 h 279"/>
                </a:gdLst>
                <a:ahLst/>
                <a:cxnLst>
                  <a:cxn ang="0">
                    <a:pos x="T0" y="T1"/>
                  </a:cxn>
                  <a:cxn ang="0">
                    <a:pos x="T2" y="T3"/>
                  </a:cxn>
                  <a:cxn ang="0">
                    <a:pos x="T4" y="T5"/>
                  </a:cxn>
                  <a:cxn ang="0">
                    <a:pos x="T6" y="T7"/>
                  </a:cxn>
                  <a:cxn ang="0">
                    <a:pos x="T8" y="T9"/>
                  </a:cxn>
                </a:cxnLst>
                <a:rect l="0" t="0" r="r" b="b"/>
                <a:pathLst>
                  <a:path w="57" h="279">
                    <a:moveTo>
                      <a:pt x="0" y="0"/>
                    </a:moveTo>
                    <a:lnTo>
                      <a:pt x="56" y="26"/>
                    </a:lnTo>
                    <a:lnTo>
                      <a:pt x="56"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0999" name="Freeform 23"/>
              <p:cNvSpPr/>
              <p:nvPr/>
            </p:nvSpPr>
            <p:spPr bwMode="auto">
              <a:xfrm>
                <a:off x="985" y="1271"/>
                <a:ext cx="260" cy="9"/>
              </a:xfrm>
              <a:custGeom>
                <a:avLst/>
                <a:gdLst>
                  <a:gd name="T0" fmla="*/ 0 w 757"/>
                  <a:gd name="T1" fmla="*/ 0 h 25"/>
                  <a:gd name="T2" fmla="*/ 54 w 757"/>
                  <a:gd name="T3" fmla="*/ 24 h 25"/>
                  <a:gd name="T4" fmla="*/ 756 w 757"/>
                  <a:gd name="T5" fmla="*/ 24 h 25"/>
                  <a:gd name="T6" fmla="*/ 701 w 757"/>
                  <a:gd name="T7" fmla="*/ 0 h 25"/>
                  <a:gd name="T8" fmla="*/ 0 w 757"/>
                  <a:gd name="T9" fmla="*/ 0 h 25"/>
                </a:gdLst>
                <a:ahLst/>
                <a:cxnLst>
                  <a:cxn ang="0">
                    <a:pos x="T0" y="T1"/>
                  </a:cxn>
                  <a:cxn ang="0">
                    <a:pos x="T2" y="T3"/>
                  </a:cxn>
                  <a:cxn ang="0">
                    <a:pos x="T4" y="T5"/>
                  </a:cxn>
                  <a:cxn ang="0">
                    <a:pos x="T6" y="T7"/>
                  </a:cxn>
                  <a:cxn ang="0">
                    <a:pos x="T8" y="T9"/>
                  </a:cxn>
                </a:cxnLst>
                <a:rect l="0" t="0" r="r" b="b"/>
                <a:pathLst>
                  <a:path w="757" h="25">
                    <a:moveTo>
                      <a:pt x="0" y="0"/>
                    </a:moveTo>
                    <a:lnTo>
                      <a:pt x="54" y="24"/>
                    </a:lnTo>
                    <a:lnTo>
                      <a:pt x="756" y="24"/>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00" name="Rectangle 24"/>
              <p:cNvSpPr>
                <a:spLocks noChangeArrowheads="1"/>
              </p:cNvSpPr>
              <p:nvPr/>
            </p:nvSpPr>
            <p:spPr bwMode="auto">
              <a:xfrm>
                <a:off x="985" y="1164"/>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01" name="Freeform 25"/>
              <p:cNvSpPr/>
              <p:nvPr/>
            </p:nvSpPr>
            <p:spPr bwMode="auto">
              <a:xfrm>
                <a:off x="646" y="1351"/>
                <a:ext cx="18" cy="11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02" name="Freeform 26"/>
              <p:cNvSpPr/>
              <p:nvPr/>
            </p:nvSpPr>
            <p:spPr bwMode="auto">
              <a:xfrm>
                <a:off x="406" y="1457"/>
                <a:ext cx="258" cy="9"/>
              </a:xfrm>
              <a:custGeom>
                <a:avLst/>
                <a:gdLst>
                  <a:gd name="T0" fmla="*/ 0 w 756"/>
                  <a:gd name="T1" fmla="*/ 0 h 26"/>
                  <a:gd name="T2" fmla="*/ 54 w 756"/>
                  <a:gd name="T3" fmla="*/ 25 h 26"/>
                  <a:gd name="T4" fmla="*/ 755 w 756"/>
                  <a:gd name="T5" fmla="*/ 25 h 26"/>
                  <a:gd name="T6" fmla="*/ 702 w 756"/>
                  <a:gd name="T7" fmla="*/ 0 h 26"/>
                  <a:gd name="T8" fmla="*/ 0 w 756"/>
                  <a:gd name="T9" fmla="*/ 0 h 26"/>
                </a:gdLst>
                <a:ahLst/>
                <a:cxnLst>
                  <a:cxn ang="0">
                    <a:pos x="T0" y="T1"/>
                  </a:cxn>
                  <a:cxn ang="0">
                    <a:pos x="T2" y="T3"/>
                  </a:cxn>
                  <a:cxn ang="0">
                    <a:pos x="T4" y="T5"/>
                  </a:cxn>
                  <a:cxn ang="0">
                    <a:pos x="T6" y="T7"/>
                  </a:cxn>
                  <a:cxn ang="0">
                    <a:pos x="T8" y="T9"/>
                  </a:cxn>
                </a:cxnLst>
                <a:rect l="0" t="0" r="r" b="b"/>
                <a:pathLst>
                  <a:path w="756" h="26">
                    <a:moveTo>
                      <a:pt x="0" y="0"/>
                    </a:moveTo>
                    <a:lnTo>
                      <a:pt x="54" y="25"/>
                    </a:lnTo>
                    <a:lnTo>
                      <a:pt x="755" y="25"/>
                    </a:lnTo>
                    <a:lnTo>
                      <a:pt x="702"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03" name="Rectangle 27"/>
              <p:cNvSpPr>
                <a:spLocks noChangeArrowheads="1"/>
              </p:cNvSpPr>
              <p:nvPr/>
            </p:nvSpPr>
            <p:spPr bwMode="auto">
              <a:xfrm>
                <a:off x="406" y="1351"/>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04" name="Rectangle 28"/>
              <p:cNvSpPr>
                <a:spLocks noChangeArrowheads="1"/>
              </p:cNvSpPr>
              <p:nvPr/>
            </p:nvSpPr>
            <p:spPr bwMode="auto">
              <a:xfrm>
                <a:off x="406" y="1537"/>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05" name="Rectangle 29"/>
              <p:cNvSpPr>
                <a:spLocks noChangeArrowheads="1"/>
              </p:cNvSpPr>
              <p:nvPr/>
            </p:nvSpPr>
            <p:spPr bwMode="auto">
              <a:xfrm>
                <a:off x="406"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06" name="Rectangle 30"/>
              <p:cNvSpPr>
                <a:spLocks noChangeArrowheads="1"/>
              </p:cNvSpPr>
              <p:nvPr/>
            </p:nvSpPr>
            <p:spPr bwMode="auto">
              <a:xfrm>
                <a:off x="406" y="1770"/>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07" name="Rectangle 31"/>
              <p:cNvSpPr>
                <a:spLocks noChangeArrowheads="1"/>
              </p:cNvSpPr>
              <p:nvPr/>
            </p:nvSpPr>
            <p:spPr bwMode="auto">
              <a:xfrm>
                <a:off x="406" y="1886"/>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08" name="Freeform 32"/>
              <p:cNvSpPr/>
              <p:nvPr/>
            </p:nvSpPr>
            <p:spPr bwMode="auto">
              <a:xfrm>
                <a:off x="936" y="1351"/>
                <a:ext cx="18" cy="115"/>
              </a:xfrm>
              <a:custGeom>
                <a:avLst/>
                <a:gdLst>
                  <a:gd name="T0" fmla="*/ 0 w 55"/>
                  <a:gd name="T1" fmla="*/ 0 h 279"/>
                  <a:gd name="T2" fmla="*/ 54 w 55"/>
                  <a:gd name="T3" fmla="*/ 25 h 279"/>
                  <a:gd name="T4" fmla="*/ 54 w 55"/>
                  <a:gd name="T5" fmla="*/ 278 h 279"/>
                  <a:gd name="T6" fmla="*/ 0 w 55"/>
                  <a:gd name="T7" fmla="*/ 253 h 279"/>
                  <a:gd name="T8" fmla="*/ 0 w 55"/>
                  <a:gd name="T9" fmla="*/ 0 h 279"/>
                </a:gdLst>
                <a:ahLst/>
                <a:cxnLst>
                  <a:cxn ang="0">
                    <a:pos x="T0" y="T1"/>
                  </a:cxn>
                  <a:cxn ang="0">
                    <a:pos x="T2" y="T3"/>
                  </a:cxn>
                  <a:cxn ang="0">
                    <a:pos x="T4" y="T5"/>
                  </a:cxn>
                  <a:cxn ang="0">
                    <a:pos x="T6" y="T7"/>
                  </a:cxn>
                  <a:cxn ang="0">
                    <a:pos x="T8" y="T9"/>
                  </a:cxn>
                </a:cxnLst>
                <a:rect l="0" t="0" r="r" b="b"/>
                <a:pathLst>
                  <a:path w="55" h="279">
                    <a:moveTo>
                      <a:pt x="0" y="0"/>
                    </a:moveTo>
                    <a:lnTo>
                      <a:pt x="54" y="25"/>
                    </a:lnTo>
                    <a:lnTo>
                      <a:pt x="54"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09" name="Freeform 33"/>
              <p:cNvSpPr/>
              <p:nvPr/>
            </p:nvSpPr>
            <p:spPr bwMode="auto">
              <a:xfrm>
                <a:off x="696" y="1457"/>
                <a:ext cx="258" cy="9"/>
              </a:xfrm>
              <a:custGeom>
                <a:avLst/>
                <a:gdLst>
                  <a:gd name="T0" fmla="*/ 0 w 755"/>
                  <a:gd name="T1" fmla="*/ 0 h 26"/>
                  <a:gd name="T2" fmla="*/ 54 w 755"/>
                  <a:gd name="T3" fmla="*/ 25 h 26"/>
                  <a:gd name="T4" fmla="*/ 754 w 755"/>
                  <a:gd name="T5" fmla="*/ 25 h 26"/>
                  <a:gd name="T6" fmla="*/ 700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4" y="25"/>
                    </a:lnTo>
                    <a:lnTo>
                      <a:pt x="754" y="25"/>
                    </a:lnTo>
                    <a:lnTo>
                      <a:pt x="700"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10" name="Rectangle 34"/>
              <p:cNvSpPr>
                <a:spLocks noChangeArrowheads="1"/>
              </p:cNvSpPr>
              <p:nvPr/>
            </p:nvSpPr>
            <p:spPr bwMode="auto">
              <a:xfrm>
                <a:off x="696" y="1351"/>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11" name="Rectangle 35"/>
              <p:cNvSpPr>
                <a:spLocks noChangeArrowheads="1"/>
              </p:cNvSpPr>
              <p:nvPr/>
            </p:nvSpPr>
            <p:spPr bwMode="auto">
              <a:xfrm>
                <a:off x="696" y="1537"/>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12" name="Rectangle 36"/>
              <p:cNvSpPr>
                <a:spLocks noChangeArrowheads="1"/>
              </p:cNvSpPr>
              <p:nvPr/>
            </p:nvSpPr>
            <p:spPr bwMode="auto">
              <a:xfrm>
                <a:off x="696" y="1770"/>
                <a:ext cx="237"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13" name="Freeform 37"/>
              <p:cNvSpPr/>
              <p:nvPr/>
            </p:nvSpPr>
            <p:spPr bwMode="auto">
              <a:xfrm>
                <a:off x="1224" y="1351"/>
                <a:ext cx="19" cy="115"/>
              </a:xfrm>
              <a:custGeom>
                <a:avLst/>
                <a:gdLst>
                  <a:gd name="T0" fmla="*/ 0 w 55"/>
                  <a:gd name="T1" fmla="*/ 0 h 279"/>
                  <a:gd name="T2" fmla="*/ 54 w 55"/>
                  <a:gd name="T3" fmla="*/ 25 h 279"/>
                  <a:gd name="T4" fmla="*/ 54 w 55"/>
                  <a:gd name="T5" fmla="*/ 278 h 279"/>
                  <a:gd name="T6" fmla="*/ 0 w 55"/>
                  <a:gd name="T7" fmla="*/ 253 h 279"/>
                  <a:gd name="T8" fmla="*/ 0 w 55"/>
                  <a:gd name="T9" fmla="*/ 0 h 279"/>
                </a:gdLst>
                <a:ahLst/>
                <a:cxnLst>
                  <a:cxn ang="0">
                    <a:pos x="T0" y="T1"/>
                  </a:cxn>
                  <a:cxn ang="0">
                    <a:pos x="T2" y="T3"/>
                  </a:cxn>
                  <a:cxn ang="0">
                    <a:pos x="T4" y="T5"/>
                  </a:cxn>
                  <a:cxn ang="0">
                    <a:pos x="T6" y="T7"/>
                  </a:cxn>
                  <a:cxn ang="0">
                    <a:pos x="T8" y="T9"/>
                  </a:cxn>
                </a:cxnLst>
                <a:rect l="0" t="0" r="r" b="b"/>
                <a:pathLst>
                  <a:path w="55" h="279">
                    <a:moveTo>
                      <a:pt x="0" y="0"/>
                    </a:moveTo>
                    <a:lnTo>
                      <a:pt x="54" y="25"/>
                    </a:lnTo>
                    <a:lnTo>
                      <a:pt x="54"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14" name="Freeform 38"/>
              <p:cNvSpPr/>
              <p:nvPr/>
            </p:nvSpPr>
            <p:spPr bwMode="auto">
              <a:xfrm>
                <a:off x="984" y="1457"/>
                <a:ext cx="259" cy="9"/>
              </a:xfrm>
              <a:custGeom>
                <a:avLst/>
                <a:gdLst>
                  <a:gd name="T0" fmla="*/ 0 w 755"/>
                  <a:gd name="T1" fmla="*/ 0 h 26"/>
                  <a:gd name="T2" fmla="*/ 53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3"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15" name="Rectangle 39"/>
              <p:cNvSpPr>
                <a:spLocks noChangeArrowheads="1"/>
              </p:cNvSpPr>
              <p:nvPr/>
            </p:nvSpPr>
            <p:spPr bwMode="auto">
              <a:xfrm>
                <a:off x="985" y="1351"/>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16" name="Rectangle 40"/>
              <p:cNvSpPr>
                <a:spLocks noChangeArrowheads="1"/>
              </p:cNvSpPr>
              <p:nvPr/>
            </p:nvSpPr>
            <p:spPr bwMode="auto">
              <a:xfrm>
                <a:off x="985" y="1537"/>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17" name="Rectangle 41"/>
              <p:cNvSpPr>
                <a:spLocks noChangeArrowheads="1"/>
              </p:cNvSpPr>
              <p:nvPr/>
            </p:nvSpPr>
            <p:spPr bwMode="auto">
              <a:xfrm>
                <a:off x="985"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18" name="Rectangle 42"/>
              <p:cNvSpPr>
                <a:spLocks noChangeArrowheads="1"/>
              </p:cNvSpPr>
              <p:nvPr/>
            </p:nvSpPr>
            <p:spPr bwMode="auto">
              <a:xfrm>
                <a:off x="985" y="1770"/>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19" name="Rectangle 43"/>
              <p:cNvSpPr>
                <a:spLocks noChangeArrowheads="1"/>
              </p:cNvSpPr>
              <p:nvPr/>
            </p:nvSpPr>
            <p:spPr bwMode="auto">
              <a:xfrm>
                <a:off x="985" y="1886"/>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20" name="Rectangle 44"/>
              <p:cNvSpPr>
                <a:spLocks noChangeArrowheads="1"/>
              </p:cNvSpPr>
              <p:nvPr/>
            </p:nvSpPr>
            <p:spPr bwMode="auto">
              <a:xfrm>
                <a:off x="985" y="2003"/>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21" name="Freeform 45"/>
              <p:cNvSpPr/>
              <p:nvPr/>
            </p:nvSpPr>
            <p:spPr bwMode="auto">
              <a:xfrm>
                <a:off x="1515" y="1351"/>
                <a:ext cx="18" cy="11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22" name="Freeform 46"/>
              <p:cNvSpPr/>
              <p:nvPr/>
            </p:nvSpPr>
            <p:spPr bwMode="auto">
              <a:xfrm>
                <a:off x="1275" y="1457"/>
                <a:ext cx="258" cy="9"/>
              </a:xfrm>
              <a:custGeom>
                <a:avLst/>
                <a:gdLst>
                  <a:gd name="T0" fmla="*/ 0 w 755"/>
                  <a:gd name="T1" fmla="*/ 0 h 26"/>
                  <a:gd name="T2" fmla="*/ 54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4"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23" name="Rectangle 47"/>
              <p:cNvSpPr>
                <a:spLocks noChangeArrowheads="1"/>
              </p:cNvSpPr>
              <p:nvPr/>
            </p:nvSpPr>
            <p:spPr bwMode="auto">
              <a:xfrm>
                <a:off x="1275" y="1351"/>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24" name="Rectangle 48"/>
              <p:cNvSpPr>
                <a:spLocks noChangeArrowheads="1"/>
              </p:cNvSpPr>
              <p:nvPr/>
            </p:nvSpPr>
            <p:spPr bwMode="auto">
              <a:xfrm>
                <a:off x="1275" y="1537"/>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25" name="Rectangle 49"/>
              <p:cNvSpPr>
                <a:spLocks noChangeArrowheads="1"/>
              </p:cNvSpPr>
              <p:nvPr/>
            </p:nvSpPr>
            <p:spPr bwMode="auto">
              <a:xfrm>
                <a:off x="1275" y="1653"/>
                <a:ext cx="237"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26" name="Rectangle 50"/>
              <p:cNvSpPr>
                <a:spLocks noChangeArrowheads="1"/>
              </p:cNvSpPr>
              <p:nvPr/>
            </p:nvSpPr>
            <p:spPr bwMode="auto">
              <a:xfrm>
                <a:off x="1275" y="1770"/>
                <a:ext cx="237"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27" name="Freeform 51"/>
              <p:cNvSpPr/>
              <p:nvPr/>
            </p:nvSpPr>
            <p:spPr bwMode="auto">
              <a:xfrm>
                <a:off x="1803" y="1351"/>
                <a:ext cx="19" cy="11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28" name="Freeform 52"/>
              <p:cNvSpPr/>
              <p:nvPr/>
            </p:nvSpPr>
            <p:spPr bwMode="auto">
              <a:xfrm>
                <a:off x="1564" y="1457"/>
                <a:ext cx="258" cy="9"/>
              </a:xfrm>
              <a:custGeom>
                <a:avLst/>
                <a:gdLst>
                  <a:gd name="T0" fmla="*/ 0 w 755"/>
                  <a:gd name="T1" fmla="*/ 0 h 26"/>
                  <a:gd name="T2" fmla="*/ 53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3"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29" name="Rectangle 53"/>
              <p:cNvSpPr>
                <a:spLocks noChangeArrowheads="1"/>
              </p:cNvSpPr>
              <p:nvPr/>
            </p:nvSpPr>
            <p:spPr bwMode="auto">
              <a:xfrm>
                <a:off x="1564" y="1351"/>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30" name="Rectangle 54"/>
              <p:cNvSpPr>
                <a:spLocks noChangeArrowheads="1"/>
              </p:cNvSpPr>
              <p:nvPr/>
            </p:nvSpPr>
            <p:spPr bwMode="auto">
              <a:xfrm>
                <a:off x="1564" y="1537"/>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31" name="Rectangle 55"/>
              <p:cNvSpPr>
                <a:spLocks noChangeArrowheads="1"/>
              </p:cNvSpPr>
              <p:nvPr/>
            </p:nvSpPr>
            <p:spPr bwMode="auto">
              <a:xfrm>
                <a:off x="1564"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32" name="Rectangle 56"/>
              <p:cNvSpPr>
                <a:spLocks noChangeArrowheads="1"/>
              </p:cNvSpPr>
              <p:nvPr/>
            </p:nvSpPr>
            <p:spPr bwMode="auto">
              <a:xfrm>
                <a:off x="1564" y="1770"/>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33" name="Rectangle 57"/>
              <p:cNvSpPr>
                <a:spLocks noChangeArrowheads="1"/>
              </p:cNvSpPr>
              <p:nvPr/>
            </p:nvSpPr>
            <p:spPr bwMode="auto">
              <a:xfrm>
                <a:off x="1564" y="1886"/>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34" name="Rectangle 58"/>
              <p:cNvSpPr>
                <a:spLocks noChangeArrowheads="1"/>
              </p:cNvSpPr>
              <p:nvPr/>
            </p:nvSpPr>
            <p:spPr bwMode="auto">
              <a:xfrm>
                <a:off x="696"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35" name="Rectangle 59"/>
              <p:cNvSpPr>
                <a:spLocks noChangeArrowheads="1"/>
              </p:cNvSpPr>
              <p:nvPr/>
            </p:nvSpPr>
            <p:spPr bwMode="auto">
              <a:xfrm>
                <a:off x="432" y="943"/>
                <a:ext cx="1361" cy="171"/>
              </a:xfrm>
              <a:prstGeom prst="rect">
                <a:avLst/>
              </a:prstGeom>
              <a:noFill/>
              <a:ln>
                <a:noFill/>
              </a:ln>
              <a:effectLst/>
            </p:spPr>
            <p:txBody>
              <a:bodyPr>
                <a:spAutoFit/>
              </a:bodyPr>
              <a:lstStyle/>
              <a:p>
                <a:pPr eaLnBrk="1" hangingPunct="1"/>
                <a:r>
                  <a:rPr lang="zh-CN" altLang="en-US" sz="2000" b="1" dirty="0"/>
                  <a:t>职能导向的流程体系</a:t>
                </a:r>
                <a:endParaRPr lang="zh-CN" altLang="en-US" sz="2000" b="1" dirty="0"/>
              </a:p>
            </p:txBody>
          </p:sp>
        </p:grpSp>
        <p:sp>
          <p:nvSpPr>
            <p:cNvPr id="1051036" name="AutoShape 60"/>
            <p:cNvSpPr>
              <a:spLocks noChangeArrowheads="1"/>
            </p:cNvSpPr>
            <p:nvPr/>
          </p:nvSpPr>
          <p:spPr bwMode="auto">
            <a:xfrm>
              <a:off x="4602163" y="3852863"/>
              <a:ext cx="487362" cy="885825"/>
            </a:xfrm>
            <a:prstGeom prst="rightArrow">
              <a:avLst>
                <a:gd name="adj1" fmla="val 50000"/>
                <a:gd name="adj2" fmla="val 25000"/>
              </a:avLst>
            </a:prstGeom>
            <a:solidFill>
              <a:srgbClr val="FF9900"/>
            </a:solidFill>
            <a:ln w="9525" algn="ctr">
              <a:solidFill>
                <a:schemeClr val="bg2"/>
              </a:solidFill>
              <a:miter lim="800000"/>
            </a:ln>
            <a:effectLst/>
          </p:spPr>
          <p:txBody>
            <a:bodyPr wrap="none" anchor="ctr"/>
            <a:lstStyle/>
            <a:p>
              <a:pPr eaLnBrk="1" hangingPunct="1">
                <a:buFont typeface="Wingdings" panose="05000000000000000000" pitchFamily="2" charset="2"/>
                <a:buNone/>
              </a:pPr>
              <a:endParaRPr lang="zh-CN" altLang="zh-CN"/>
            </a:p>
          </p:txBody>
        </p:sp>
        <p:sp>
          <p:nvSpPr>
            <p:cNvPr id="1051037" name="Rectangle 61"/>
            <p:cNvSpPr txBox="1">
              <a:spLocks noChangeArrowheads="1"/>
            </p:cNvSpPr>
            <p:nvPr/>
          </p:nvSpPr>
          <p:spPr>
            <a:xfrm>
              <a:off x="5486400" y="2895600"/>
              <a:ext cx="2709863" cy="3232150"/>
            </a:xfrm>
            <a:prstGeom prst="rect">
              <a:avLst/>
            </a:prstGeom>
            <a:noFill/>
          </p:spPr>
          <p:txBody>
            <a:bodyPr tIns="45714" bIns="45714"/>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5000"/>
                </a:lnSpc>
                <a:spcBef>
                  <a:spcPct val="60000"/>
                </a:spcBef>
                <a:buSzPct val="60000"/>
                <a:buFont typeface="Wingdings" panose="05000000000000000000" pitchFamily="2" charset="2"/>
                <a:buChar char="n"/>
              </a:pPr>
              <a:r>
                <a:rPr lang="zh-CN" altLang="en-US"/>
                <a:t>企业运营面临条块分割的问题，部门与部门之间</a:t>
              </a:r>
              <a:r>
                <a:rPr lang="zh-CN" altLang="en-US">
                  <a:solidFill>
                    <a:srgbClr val="FF0000"/>
                  </a:solidFill>
                </a:rPr>
                <a:t>缺乏有效的协同</a:t>
              </a:r>
              <a:endParaRPr lang="zh-CN" altLang="en-US">
                <a:solidFill>
                  <a:srgbClr val="FF0000"/>
                </a:solidFill>
              </a:endParaRPr>
            </a:p>
            <a:p>
              <a:pPr>
                <a:lnSpc>
                  <a:spcPct val="105000"/>
                </a:lnSpc>
                <a:spcBef>
                  <a:spcPct val="60000"/>
                </a:spcBef>
                <a:buSzPct val="60000"/>
                <a:buFont typeface="Wingdings" panose="05000000000000000000" pitchFamily="2" charset="2"/>
                <a:buChar char="n"/>
              </a:pPr>
              <a:r>
                <a:rPr lang="zh-CN" altLang="en-US"/>
                <a:t>不同部门之间的业务流程出现</a:t>
              </a:r>
              <a:r>
                <a:rPr lang="zh-CN" altLang="en-US">
                  <a:solidFill>
                    <a:srgbClr val="FF0000"/>
                  </a:solidFill>
                </a:rPr>
                <a:t>重复或灰色地带</a:t>
              </a:r>
              <a:r>
                <a:rPr lang="zh-CN" altLang="en-US"/>
                <a:t>，部门之间沟通不清晰，造成流程执行效率的低下</a:t>
              </a:r>
              <a:endParaRPr lang="zh-CN" altLang="en-US"/>
            </a:p>
            <a:p>
              <a:pPr>
                <a:lnSpc>
                  <a:spcPct val="105000"/>
                </a:lnSpc>
                <a:spcBef>
                  <a:spcPct val="60000"/>
                </a:spcBef>
                <a:buSzPct val="60000"/>
                <a:buFont typeface="Wingdings" panose="05000000000000000000" pitchFamily="2" charset="2"/>
                <a:buChar char="n"/>
              </a:pPr>
              <a:r>
                <a:rPr lang="zh-CN" altLang="en-US"/>
                <a:t>缺乏对企业</a:t>
              </a:r>
              <a:r>
                <a:rPr lang="zh-CN" altLang="en-US">
                  <a:solidFill>
                    <a:srgbClr val="FF0000"/>
                  </a:solidFill>
                </a:rPr>
                <a:t>整体</a:t>
              </a:r>
              <a:r>
                <a:rPr lang="zh-CN" altLang="en-US"/>
                <a:t>的流程体系有效执行的评估</a:t>
              </a:r>
              <a:endParaRPr lang="zh-CN" altLang="en-US"/>
            </a:p>
            <a:p>
              <a:pPr>
                <a:lnSpc>
                  <a:spcPct val="105000"/>
                </a:lnSpc>
                <a:spcBef>
                  <a:spcPct val="60000"/>
                </a:spcBef>
                <a:buSzPct val="60000"/>
                <a:buFont typeface="Wingdings" panose="05000000000000000000" pitchFamily="2" charset="2"/>
                <a:buChar char="n"/>
              </a:pPr>
              <a:r>
                <a:rPr lang="en-US" altLang="zh-CN"/>
                <a:t>IT</a:t>
              </a:r>
              <a:r>
                <a:rPr lang="zh-CN" altLang="en-US"/>
                <a:t>系统之间也存在</a:t>
              </a:r>
              <a:r>
                <a:rPr lang="zh-CN" altLang="en-US">
                  <a:solidFill>
                    <a:srgbClr val="FF0000"/>
                  </a:solidFill>
                </a:rPr>
                <a:t>灰色地带</a:t>
              </a:r>
              <a:r>
                <a:rPr lang="zh-CN" altLang="en-US"/>
                <a:t>，影响企业级的操作协同</a:t>
              </a:r>
              <a:endParaRPr lang="zh-CN" altLang="en-US"/>
            </a:p>
          </p:txBody>
        </p:sp>
        <p:sp>
          <p:nvSpPr>
            <p:cNvPr id="1051038" name="Text Box 63"/>
            <p:cNvSpPr txBox="1">
              <a:spLocks noChangeArrowheads="1"/>
            </p:cNvSpPr>
            <p:nvPr/>
          </p:nvSpPr>
          <p:spPr bwMode="auto">
            <a:xfrm>
              <a:off x="5557838" y="2286000"/>
              <a:ext cx="2495550" cy="502920"/>
            </a:xfrm>
            <a:prstGeom prst="rect">
              <a:avLst/>
            </a:prstGeom>
            <a:noFill/>
            <a:ln>
              <a:noFill/>
            </a:ln>
            <a:effectLst/>
          </p:spPr>
          <p:txBody>
            <a:bodyPr>
              <a:spAutoFit/>
            </a:bodyPr>
            <a:lstStyle/>
            <a:p>
              <a:pPr eaLnBrk="1" hangingPunct="1"/>
              <a:r>
                <a:rPr lang="zh-CN" altLang="en-US" sz="2000" b="1"/>
                <a:t>这种流程体系的一般问题</a:t>
              </a:r>
              <a:endParaRPr lang="zh-CN" altLang="en-US" sz="2000" b="1"/>
            </a:p>
          </p:txBody>
        </p:sp>
        <p:sp>
          <p:nvSpPr>
            <p:cNvPr id="1051039" name="Line 64"/>
            <p:cNvSpPr>
              <a:spLocks noChangeShapeType="1"/>
            </p:cNvSpPr>
            <p:nvPr/>
          </p:nvSpPr>
          <p:spPr bwMode="auto">
            <a:xfrm>
              <a:off x="1447800" y="2667000"/>
              <a:ext cx="2667000" cy="0"/>
            </a:xfrm>
            <a:prstGeom prst="line">
              <a:avLst/>
            </a:prstGeom>
            <a:noFill/>
            <a:ln w="12700">
              <a:solidFill>
                <a:schemeClr val="tx1"/>
              </a:solidFill>
              <a:round/>
            </a:ln>
            <a:effectLst/>
          </p:spPr>
          <p:txBody>
            <a:bodyPr wrap="none" lIns="45720" rIns="45720" anchor="ctr"/>
            <a:lstStyle/>
            <a:p>
              <a:endParaRPr lang="zh-CN" altLang="en-US"/>
            </a:p>
          </p:txBody>
        </p:sp>
        <p:sp>
          <p:nvSpPr>
            <p:cNvPr id="1051040" name="Line 65"/>
            <p:cNvSpPr>
              <a:spLocks noChangeShapeType="1"/>
            </p:cNvSpPr>
            <p:nvPr/>
          </p:nvSpPr>
          <p:spPr bwMode="auto">
            <a:xfrm>
              <a:off x="5410200" y="2667000"/>
              <a:ext cx="2667000" cy="0"/>
            </a:xfrm>
            <a:prstGeom prst="line">
              <a:avLst/>
            </a:prstGeom>
            <a:noFill/>
            <a:ln w="12700">
              <a:solidFill>
                <a:schemeClr val="tx1"/>
              </a:solidFill>
              <a:round/>
            </a:ln>
            <a:effectLst/>
          </p:spPr>
          <p:txBody>
            <a:bodyPr wrap="none" lIns="45720" rIns="45720" anchor="ctr"/>
            <a:lstStyle/>
            <a:p>
              <a:endParaRPr lang="zh-CN" altLang="en-US"/>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041" name="标题 1"/>
          <p:cNvSpPr>
            <a:spLocks noGrp="1"/>
          </p:cNvSpPr>
          <p:nvPr>
            <p:ph type="title" idx="4294967295"/>
          </p:nvPr>
        </p:nvSpPr>
        <p:spPr>
          <a:xfrm>
            <a:off x="0" y="177237"/>
            <a:ext cx="11030309"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建议：由专门的部门牵头来完成业务流程梳理，并以</a:t>
            </a:r>
            <a:r>
              <a:rPr lang="en-US" altLang="zh-CN" sz="2400" dirty="0">
                <a:solidFill>
                  <a:schemeClr val="bg1"/>
                </a:solidFill>
              </a:rPr>
              <a:t>ERP</a:t>
            </a:r>
            <a:r>
              <a:rPr lang="zh-CN" altLang="en-US" sz="2400" dirty="0">
                <a:solidFill>
                  <a:schemeClr val="bg1"/>
                </a:solidFill>
              </a:rPr>
              <a:t>项目作为流程落地的集成项目</a:t>
            </a:r>
            <a:endParaRPr lang="en-US" altLang="zh-CN" sz="2400" dirty="0">
              <a:solidFill>
                <a:schemeClr val="bg1"/>
              </a:solidFill>
            </a:endParaRPr>
          </a:p>
        </p:txBody>
      </p:sp>
      <p:grpSp>
        <p:nvGrpSpPr>
          <p:cNvPr id="358" name="组合 2"/>
          <p:cNvGrpSpPr/>
          <p:nvPr/>
        </p:nvGrpSpPr>
        <p:grpSpPr>
          <a:xfrm>
            <a:off x="457737" y="1185057"/>
            <a:ext cx="11390826" cy="5228622"/>
            <a:chOff x="419100" y="1700213"/>
            <a:chExt cx="8305800" cy="4624387"/>
          </a:xfrm>
        </p:grpSpPr>
        <p:sp>
          <p:nvSpPr>
            <p:cNvPr id="1051042" name="Rectangle 2"/>
            <p:cNvSpPr>
              <a:spLocks noChangeArrowheads="1"/>
            </p:cNvSpPr>
            <p:nvPr/>
          </p:nvSpPr>
          <p:spPr bwMode="auto">
            <a:xfrm>
              <a:off x="4838700" y="1739900"/>
              <a:ext cx="3886200" cy="4572000"/>
            </a:xfrm>
            <a:prstGeom prst="rect">
              <a:avLst/>
            </a:prstGeom>
            <a:solidFill>
              <a:schemeClr val="bg1"/>
            </a:solidFill>
            <a:ln w="9525" algn="ctr">
              <a:solidFill>
                <a:srgbClr val="FF0000"/>
              </a:solidFill>
              <a:miter lim="800000"/>
            </a:ln>
            <a:effectLst/>
          </p:spPr>
          <p:txBody>
            <a:bodyPr wrap="none" anchor="ctr"/>
            <a:lstStyle/>
            <a:p>
              <a:endParaRPr lang="zh-CN" altLang="en-US"/>
            </a:p>
          </p:txBody>
        </p:sp>
        <p:grpSp>
          <p:nvGrpSpPr>
            <p:cNvPr id="359" name="Group 4"/>
            <p:cNvGrpSpPr/>
            <p:nvPr/>
          </p:nvGrpSpPr>
          <p:grpSpPr bwMode="auto">
            <a:xfrm>
              <a:off x="419100" y="1700213"/>
              <a:ext cx="3373438" cy="2816225"/>
              <a:chOff x="384" y="943"/>
              <a:chExt cx="1438" cy="1217"/>
            </a:xfrm>
          </p:grpSpPr>
          <p:sp>
            <p:nvSpPr>
              <p:cNvPr id="1051043" name="Freeform 5"/>
              <p:cNvSpPr/>
              <p:nvPr/>
            </p:nvSpPr>
            <p:spPr bwMode="auto">
              <a:xfrm>
                <a:off x="981" y="1177"/>
                <a:ext cx="252" cy="983"/>
              </a:xfrm>
              <a:custGeom>
                <a:avLst/>
                <a:gdLst>
                  <a:gd name="T0" fmla="*/ 600 w 736"/>
                  <a:gd name="T1" fmla="*/ 2281 h 2282"/>
                  <a:gd name="T2" fmla="*/ 600 w 736"/>
                  <a:gd name="T3" fmla="*/ 648 h 2282"/>
                  <a:gd name="T4" fmla="*/ 735 w 736"/>
                  <a:gd name="T5" fmla="*/ 648 h 2282"/>
                  <a:gd name="T6" fmla="*/ 369 w 736"/>
                  <a:gd name="T7" fmla="*/ 0 h 2282"/>
                  <a:gd name="T8" fmla="*/ 0 w 736"/>
                  <a:gd name="T9" fmla="*/ 648 h 2282"/>
                  <a:gd name="T10" fmla="*/ 128 w 736"/>
                  <a:gd name="T11" fmla="*/ 648 h 2282"/>
                  <a:gd name="T12" fmla="*/ 128 w 736"/>
                  <a:gd name="T13" fmla="*/ 2281 h 2282"/>
                  <a:gd name="T14" fmla="*/ 600 w 736"/>
                  <a:gd name="T15" fmla="*/ 2281 h 22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6" h="2282">
                    <a:moveTo>
                      <a:pt x="600" y="2281"/>
                    </a:moveTo>
                    <a:lnTo>
                      <a:pt x="600" y="648"/>
                    </a:lnTo>
                    <a:lnTo>
                      <a:pt x="735" y="648"/>
                    </a:lnTo>
                    <a:lnTo>
                      <a:pt x="369" y="0"/>
                    </a:lnTo>
                    <a:lnTo>
                      <a:pt x="0" y="648"/>
                    </a:lnTo>
                    <a:lnTo>
                      <a:pt x="128" y="648"/>
                    </a:lnTo>
                    <a:lnTo>
                      <a:pt x="128" y="2281"/>
                    </a:lnTo>
                    <a:lnTo>
                      <a:pt x="600" y="2281"/>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1044" name="Freeform 6"/>
              <p:cNvSpPr/>
              <p:nvPr/>
            </p:nvSpPr>
            <p:spPr bwMode="auto">
              <a:xfrm>
                <a:off x="1558" y="1259"/>
                <a:ext cx="247" cy="901"/>
              </a:xfrm>
              <a:custGeom>
                <a:avLst/>
                <a:gdLst>
                  <a:gd name="T0" fmla="*/ 591 w 726"/>
                  <a:gd name="T1" fmla="*/ 2161 h 2162"/>
                  <a:gd name="T2" fmla="*/ 591 w 726"/>
                  <a:gd name="T3" fmla="*/ 614 h 2162"/>
                  <a:gd name="T4" fmla="*/ 725 w 726"/>
                  <a:gd name="T5" fmla="*/ 614 h 2162"/>
                  <a:gd name="T6" fmla="*/ 363 w 726"/>
                  <a:gd name="T7" fmla="*/ 0 h 2162"/>
                  <a:gd name="T8" fmla="*/ 0 w 726"/>
                  <a:gd name="T9" fmla="*/ 614 h 2162"/>
                  <a:gd name="T10" fmla="*/ 126 w 726"/>
                  <a:gd name="T11" fmla="*/ 614 h 2162"/>
                  <a:gd name="T12" fmla="*/ 126 w 726"/>
                  <a:gd name="T13" fmla="*/ 2161 h 2162"/>
                  <a:gd name="T14" fmla="*/ 591 w 726"/>
                  <a:gd name="T15" fmla="*/ 2161 h 2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6" h="2162">
                    <a:moveTo>
                      <a:pt x="591" y="2161"/>
                    </a:moveTo>
                    <a:lnTo>
                      <a:pt x="591" y="614"/>
                    </a:lnTo>
                    <a:lnTo>
                      <a:pt x="725" y="614"/>
                    </a:lnTo>
                    <a:lnTo>
                      <a:pt x="363" y="0"/>
                    </a:lnTo>
                    <a:lnTo>
                      <a:pt x="0" y="614"/>
                    </a:lnTo>
                    <a:lnTo>
                      <a:pt x="126" y="614"/>
                    </a:lnTo>
                    <a:lnTo>
                      <a:pt x="126" y="2161"/>
                    </a:lnTo>
                    <a:lnTo>
                      <a:pt x="591" y="2161"/>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1045" name="Freeform 7"/>
              <p:cNvSpPr/>
              <p:nvPr/>
            </p:nvSpPr>
            <p:spPr bwMode="auto">
              <a:xfrm>
                <a:off x="1270" y="1259"/>
                <a:ext cx="246" cy="901"/>
              </a:xfrm>
              <a:custGeom>
                <a:avLst/>
                <a:gdLst>
                  <a:gd name="T0" fmla="*/ 590 w 724"/>
                  <a:gd name="T1" fmla="*/ 1982 h 1983"/>
                  <a:gd name="T2" fmla="*/ 590 w 724"/>
                  <a:gd name="T3" fmla="*/ 562 h 1983"/>
                  <a:gd name="T4" fmla="*/ 723 w 724"/>
                  <a:gd name="T5" fmla="*/ 562 h 1983"/>
                  <a:gd name="T6" fmla="*/ 363 w 724"/>
                  <a:gd name="T7" fmla="*/ 0 h 1983"/>
                  <a:gd name="T8" fmla="*/ 0 w 724"/>
                  <a:gd name="T9" fmla="*/ 562 h 1983"/>
                  <a:gd name="T10" fmla="*/ 126 w 724"/>
                  <a:gd name="T11" fmla="*/ 562 h 1983"/>
                  <a:gd name="T12" fmla="*/ 126 w 724"/>
                  <a:gd name="T13" fmla="*/ 1982 h 1983"/>
                  <a:gd name="T14" fmla="*/ 590 w 724"/>
                  <a:gd name="T15" fmla="*/ 1982 h 19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4" h="1983">
                    <a:moveTo>
                      <a:pt x="590" y="1982"/>
                    </a:moveTo>
                    <a:lnTo>
                      <a:pt x="590" y="562"/>
                    </a:lnTo>
                    <a:lnTo>
                      <a:pt x="723" y="562"/>
                    </a:lnTo>
                    <a:lnTo>
                      <a:pt x="363" y="0"/>
                    </a:lnTo>
                    <a:lnTo>
                      <a:pt x="0" y="562"/>
                    </a:lnTo>
                    <a:lnTo>
                      <a:pt x="126" y="562"/>
                    </a:lnTo>
                    <a:lnTo>
                      <a:pt x="126" y="1982"/>
                    </a:lnTo>
                    <a:lnTo>
                      <a:pt x="590" y="1982"/>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1046" name="Freeform 8"/>
              <p:cNvSpPr/>
              <p:nvPr/>
            </p:nvSpPr>
            <p:spPr bwMode="auto">
              <a:xfrm>
                <a:off x="701" y="1259"/>
                <a:ext cx="228" cy="901"/>
              </a:xfrm>
              <a:custGeom>
                <a:avLst/>
                <a:gdLst>
                  <a:gd name="T0" fmla="*/ 543 w 665"/>
                  <a:gd name="T1" fmla="*/ 1982 h 1983"/>
                  <a:gd name="T2" fmla="*/ 543 w 665"/>
                  <a:gd name="T3" fmla="*/ 562 h 1983"/>
                  <a:gd name="T4" fmla="*/ 664 w 665"/>
                  <a:gd name="T5" fmla="*/ 562 h 1983"/>
                  <a:gd name="T6" fmla="*/ 333 w 665"/>
                  <a:gd name="T7" fmla="*/ 0 h 1983"/>
                  <a:gd name="T8" fmla="*/ 0 w 665"/>
                  <a:gd name="T9" fmla="*/ 562 h 1983"/>
                  <a:gd name="T10" fmla="*/ 115 w 665"/>
                  <a:gd name="T11" fmla="*/ 562 h 1983"/>
                  <a:gd name="T12" fmla="*/ 115 w 665"/>
                  <a:gd name="T13" fmla="*/ 1982 h 1983"/>
                  <a:gd name="T14" fmla="*/ 543 w 665"/>
                  <a:gd name="T15" fmla="*/ 1982 h 19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5" h="1983">
                    <a:moveTo>
                      <a:pt x="543" y="1982"/>
                    </a:moveTo>
                    <a:lnTo>
                      <a:pt x="543" y="562"/>
                    </a:lnTo>
                    <a:lnTo>
                      <a:pt x="664" y="562"/>
                    </a:lnTo>
                    <a:lnTo>
                      <a:pt x="333" y="0"/>
                    </a:lnTo>
                    <a:lnTo>
                      <a:pt x="0" y="562"/>
                    </a:lnTo>
                    <a:lnTo>
                      <a:pt x="115" y="562"/>
                    </a:lnTo>
                    <a:lnTo>
                      <a:pt x="115" y="1982"/>
                    </a:lnTo>
                    <a:lnTo>
                      <a:pt x="543" y="1982"/>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1047" name="Freeform 9"/>
              <p:cNvSpPr/>
              <p:nvPr/>
            </p:nvSpPr>
            <p:spPr bwMode="auto">
              <a:xfrm>
                <a:off x="384" y="1259"/>
                <a:ext cx="277" cy="901"/>
              </a:xfrm>
              <a:custGeom>
                <a:avLst/>
                <a:gdLst>
                  <a:gd name="T0" fmla="*/ 662 w 810"/>
                  <a:gd name="T1" fmla="*/ 1982 h 1983"/>
                  <a:gd name="T2" fmla="*/ 662 w 810"/>
                  <a:gd name="T3" fmla="*/ 562 h 1983"/>
                  <a:gd name="T4" fmla="*/ 809 w 810"/>
                  <a:gd name="T5" fmla="*/ 562 h 1983"/>
                  <a:gd name="T6" fmla="*/ 406 w 810"/>
                  <a:gd name="T7" fmla="*/ 0 h 1983"/>
                  <a:gd name="T8" fmla="*/ 0 w 810"/>
                  <a:gd name="T9" fmla="*/ 562 h 1983"/>
                  <a:gd name="T10" fmla="*/ 142 w 810"/>
                  <a:gd name="T11" fmla="*/ 562 h 1983"/>
                  <a:gd name="T12" fmla="*/ 142 w 810"/>
                  <a:gd name="T13" fmla="*/ 1982 h 1983"/>
                  <a:gd name="T14" fmla="*/ 662 w 810"/>
                  <a:gd name="T15" fmla="*/ 1982 h 19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0" h="1983">
                    <a:moveTo>
                      <a:pt x="662" y="1982"/>
                    </a:moveTo>
                    <a:lnTo>
                      <a:pt x="662" y="562"/>
                    </a:lnTo>
                    <a:lnTo>
                      <a:pt x="809" y="562"/>
                    </a:lnTo>
                    <a:lnTo>
                      <a:pt x="406" y="0"/>
                    </a:lnTo>
                    <a:lnTo>
                      <a:pt x="0" y="562"/>
                    </a:lnTo>
                    <a:lnTo>
                      <a:pt x="142" y="562"/>
                    </a:lnTo>
                    <a:lnTo>
                      <a:pt x="142" y="1982"/>
                    </a:lnTo>
                    <a:lnTo>
                      <a:pt x="662" y="1982"/>
                    </a:lnTo>
                  </a:path>
                </a:pathLst>
              </a:custGeom>
              <a:solidFill>
                <a:srgbClr val="143B68"/>
              </a:solidFill>
              <a:ln w="12700" cap="rnd" cmpd="sng">
                <a:solidFill>
                  <a:srgbClr val="143B68"/>
                </a:solidFill>
                <a:prstDash val="solid"/>
                <a:round/>
                <a:headEnd type="none" w="med" len="med"/>
                <a:tailEnd type="none" w="med" len="med"/>
              </a:ln>
              <a:effectLst/>
            </p:spPr>
            <p:txBody>
              <a:bodyPr/>
              <a:lstStyle/>
              <a:p>
                <a:endParaRPr lang="zh-CN" altLang="en-US"/>
              </a:p>
            </p:txBody>
          </p:sp>
          <p:sp>
            <p:nvSpPr>
              <p:cNvPr id="1051048" name="Line 10"/>
              <p:cNvSpPr>
                <a:spLocks noChangeShapeType="1"/>
              </p:cNvSpPr>
              <p:nvPr/>
            </p:nvSpPr>
            <p:spPr bwMode="auto">
              <a:xfrm>
                <a:off x="1104" y="1272"/>
                <a:ext cx="0" cy="36"/>
              </a:xfrm>
              <a:prstGeom prst="line">
                <a:avLst/>
              </a:prstGeom>
              <a:noFill/>
              <a:ln w="12700">
                <a:solidFill>
                  <a:srgbClr val="000000"/>
                </a:solidFill>
                <a:round/>
              </a:ln>
              <a:effectLst/>
            </p:spPr>
            <p:txBody>
              <a:bodyPr/>
              <a:lstStyle/>
              <a:p>
                <a:endParaRPr lang="zh-CN" altLang="en-US"/>
              </a:p>
            </p:txBody>
          </p:sp>
          <p:sp>
            <p:nvSpPr>
              <p:cNvPr id="1051049" name="Line 11"/>
              <p:cNvSpPr>
                <a:spLocks noChangeShapeType="1"/>
              </p:cNvSpPr>
              <p:nvPr/>
            </p:nvSpPr>
            <p:spPr bwMode="auto">
              <a:xfrm>
                <a:off x="526" y="1313"/>
                <a:ext cx="0" cy="37"/>
              </a:xfrm>
              <a:prstGeom prst="line">
                <a:avLst/>
              </a:prstGeom>
              <a:noFill/>
              <a:ln w="12700">
                <a:solidFill>
                  <a:srgbClr val="000000"/>
                </a:solidFill>
                <a:round/>
              </a:ln>
              <a:effectLst/>
            </p:spPr>
            <p:txBody>
              <a:bodyPr/>
              <a:lstStyle/>
              <a:p>
                <a:endParaRPr lang="zh-CN" altLang="en-US"/>
              </a:p>
            </p:txBody>
          </p:sp>
          <p:sp>
            <p:nvSpPr>
              <p:cNvPr id="1051050" name="Line 12"/>
              <p:cNvSpPr>
                <a:spLocks noChangeShapeType="1"/>
              </p:cNvSpPr>
              <p:nvPr/>
            </p:nvSpPr>
            <p:spPr bwMode="auto">
              <a:xfrm>
                <a:off x="526" y="1458"/>
                <a:ext cx="0" cy="78"/>
              </a:xfrm>
              <a:prstGeom prst="line">
                <a:avLst/>
              </a:prstGeom>
              <a:noFill/>
              <a:ln w="12700">
                <a:solidFill>
                  <a:srgbClr val="000000"/>
                </a:solidFill>
                <a:round/>
              </a:ln>
              <a:effectLst/>
            </p:spPr>
            <p:txBody>
              <a:bodyPr/>
              <a:lstStyle/>
              <a:p>
                <a:endParaRPr lang="zh-CN" altLang="en-US"/>
              </a:p>
            </p:txBody>
          </p:sp>
          <p:sp>
            <p:nvSpPr>
              <p:cNvPr id="1051051" name="Line 13"/>
              <p:cNvSpPr>
                <a:spLocks noChangeShapeType="1"/>
              </p:cNvSpPr>
              <p:nvPr/>
            </p:nvSpPr>
            <p:spPr bwMode="auto">
              <a:xfrm>
                <a:off x="815" y="1313"/>
                <a:ext cx="0" cy="37"/>
              </a:xfrm>
              <a:prstGeom prst="line">
                <a:avLst/>
              </a:prstGeom>
              <a:noFill/>
              <a:ln w="12700">
                <a:solidFill>
                  <a:srgbClr val="000000"/>
                </a:solidFill>
                <a:round/>
              </a:ln>
              <a:effectLst/>
            </p:spPr>
            <p:txBody>
              <a:bodyPr/>
              <a:lstStyle/>
              <a:p>
                <a:endParaRPr lang="zh-CN" altLang="en-US"/>
              </a:p>
            </p:txBody>
          </p:sp>
          <p:sp>
            <p:nvSpPr>
              <p:cNvPr id="1051052" name="Line 14"/>
              <p:cNvSpPr>
                <a:spLocks noChangeShapeType="1"/>
              </p:cNvSpPr>
              <p:nvPr/>
            </p:nvSpPr>
            <p:spPr bwMode="auto">
              <a:xfrm>
                <a:off x="815" y="1458"/>
                <a:ext cx="0" cy="78"/>
              </a:xfrm>
              <a:prstGeom prst="line">
                <a:avLst/>
              </a:prstGeom>
              <a:noFill/>
              <a:ln w="12700">
                <a:solidFill>
                  <a:srgbClr val="000000"/>
                </a:solidFill>
                <a:round/>
              </a:ln>
              <a:effectLst/>
            </p:spPr>
            <p:txBody>
              <a:bodyPr/>
              <a:lstStyle/>
              <a:p>
                <a:endParaRPr lang="zh-CN" altLang="en-US"/>
              </a:p>
            </p:txBody>
          </p:sp>
          <p:sp>
            <p:nvSpPr>
              <p:cNvPr id="1051053" name="Line 15"/>
              <p:cNvSpPr>
                <a:spLocks noChangeShapeType="1"/>
              </p:cNvSpPr>
              <p:nvPr/>
            </p:nvSpPr>
            <p:spPr bwMode="auto">
              <a:xfrm>
                <a:off x="1104" y="1313"/>
                <a:ext cx="0" cy="37"/>
              </a:xfrm>
              <a:prstGeom prst="line">
                <a:avLst/>
              </a:prstGeom>
              <a:noFill/>
              <a:ln w="12700">
                <a:solidFill>
                  <a:srgbClr val="000000"/>
                </a:solidFill>
                <a:round/>
              </a:ln>
              <a:effectLst/>
            </p:spPr>
            <p:txBody>
              <a:bodyPr/>
              <a:lstStyle/>
              <a:p>
                <a:endParaRPr lang="zh-CN" altLang="en-US"/>
              </a:p>
            </p:txBody>
          </p:sp>
          <p:sp>
            <p:nvSpPr>
              <p:cNvPr id="1051054" name="Line 16"/>
              <p:cNvSpPr>
                <a:spLocks noChangeShapeType="1"/>
              </p:cNvSpPr>
              <p:nvPr/>
            </p:nvSpPr>
            <p:spPr bwMode="auto">
              <a:xfrm>
                <a:off x="1104" y="1458"/>
                <a:ext cx="0" cy="78"/>
              </a:xfrm>
              <a:prstGeom prst="line">
                <a:avLst/>
              </a:prstGeom>
              <a:noFill/>
              <a:ln w="12700">
                <a:solidFill>
                  <a:srgbClr val="000000"/>
                </a:solidFill>
                <a:round/>
              </a:ln>
              <a:effectLst/>
            </p:spPr>
            <p:txBody>
              <a:bodyPr/>
              <a:lstStyle/>
              <a:p>
                <a:endParaRPr lang="zh-CN" altLang="en-US"/>
              </a:p>
            </p:txBody>
          </p:sp>
          <p:sp>
            <p:nvSpPr>
              <p:cNvPr id="1051055" name="Line 17"/>
              <p:cNvSpPr>
                <a:spLocks noChangeShapeType="1"/>
              </p:cNvSpPr>
              <p:nvPr/>
            </p:nvSpPr>
            <p:spPr bwMode="auto">
              <a:xfrm>
                <a:off x="1394" y="1313"/>
                <a:ext cx="0" cy="37"/>
              </a:xfrm>
              <a:prstGeom prst="line">
                <a:avLst/>
              </a:prstGeom>
              <a:noFill/>
              <a:ln w="12700">
                <a:solidFill>
                  <a:srgbClr val="000000"/>
                </a:solidFill>
                <a:round/>
              </a:ln>
              <a:effectLst/>
            </p:spPr>
            <p:txBody>
              <a:bodyPr/>
              <a:lstStyle/>
              <a:p>
                <a:endParaRPr lang="zh-CN" altLang="en-US"/>
              </a:p>
            </p:txBody>
          </p:sp>
          <p:sp>
            <p:nvSpPr>
              <p:cNvPr id="1051056" name="Line 18"/>
              <p:cNvSpPr>
                <a:spLocks noChangeShapeType="1"/>
              </p:cNvSpPr>
              <p:nvPr/>
            </p:nvSpPr>
            <p:spPr bwMode="auto">
              <a:xfrm>
                <a:off x="1394" y="1458"/>
                <a:ext cx="0" cy="78"/>
              </a:xfrm>
              <a:prstGeom prst="line">
                <a:avLst/>
              </a:prstGeom>
              <a:noFill/>
              <a:ln w="12700">
                <a:solidFill>
                  <a:srgbClr val="000000"/>
                </a:solidFill>
                <a:round/>
              </a:ln>
              <a:effectLst/>
            </p:spPr>
            <p:txBody>
              <a:bodyPr/>
              <a:lstStyle/>
              <a:p>
                <a:endParaRPr lang="zh-CN" altLang="en-US"/>
              </a:p>
            </p:txBody>
          </p:sp>
          <p:sp>
            <p:nvSpPr>
              <p:cNvPr id="1051057" name="Line 19"/>
              <p:cNvSpPr>
                <a:spLocks noChangeShapeType="1"/>
              </p:cNvSpPr>
              <p:nvPr/>
            </p:nvSpPr>
            <p:spPr bwMode="auto">
              <a:xfrm>
                <a:off x="1684" y="1313"/>
                <a:ext cx="0" cy="37"/>
              </a:xfrm>
              <a:prstGeom prst="line">
                <a:avLst/>
              </a:prstGeom>
              <a:noFill/>
              <a:ln w="12700">
                <a:solidFill>
                  <a:srgbClr val="000000"/>
                </a:solidFill>
                <a:round/>
              </a:ln>
              <a:effectLst/>
            </p:spPr>
            <p:txBody>
              <a:bodyPr/>
              <a:lstStyle/>
              <a:p>
                <a:endParaRPr lang="zh-CN" altLang="en-US"/>
              </a:p>
            </p:txBody>
          </p:sp>
          <p:sp>
            <p:nvSpPr>
              <p:cNvPr id="1051058" name="Line 20"/>
              <p:cNvSpPr>
                <a:spLocks noChangeShapeType="1"/>
              </p:cNvSpPr>
              <p:nvPr/>
            </p:nvSpPr>
            <p:spPr bwMode="auto">
              <a:xfrm>
                <a:off x="527" y="1311"/>
                <a:ext cx="1156" cy="0"/>
              </a:xfrm>
              <a:prstGeom prst="line">
                <a:avLst/>
              </a:prstGeom>
              <a:noFill/>
              <a:ln w="12700">
                <a:solidFill>
                  <a:srgbClr val="000000"/>
                </a:solidFill>
                <a:round/>
              </a:ln>
              <a:effectLst/>
            </p:spPr>
            <p:txBody>
              <a:bodyPr/>
              <a:lstStyle/>
              <a:p>
                <a:endParaRPr lang="zh-CN" altLang="en-US"/>
              </a:p>
            </p:txBody>
          </p:sp>
          <p:sp>
            <p:nvSpPr>
              <p:cNvPr id="1051059" name="Line 21"/>
              <p:cNvSpPr>
                <a:spLocks noChangeShapeType="1"/>
              </p:cNvSpPr>
              <p:nvPr/>
            </p:nvSpPr>
            <p:spPr bwMode="auto">
              <a:xfrm>
                <a:off x="1684" y="1458"/>
                <a:ext cx="0" cy="78"/>
              </a:xfrm>
              <a:prstGeom prst="line">
                <a:avLst/>
              </a:prstGeom>
              <a:noFill/>
              <a:ln w="12700">
                <a:solidFill>
                  <a:srgbClr val="000000"/>
                </a:solidFill>
                <a:round/>
              </a:ln>
              <a:effectLst/>
            </p:spPr>
            <p:txBody>
              <a:bodyPr/>
              <a:lstStyle/>
              <a:p>
                <a:endParaRPr lang="zh-CN" altLang="en-US"/>
              </a:p>
            </p:txBody>
          </p:sp>
          <p:sp>
            <p:nvSpPr>
              <p:cNvPr id="1051060" name="Freeform 22"/>
              <p:cNvSpPr/>
              <p:nvPr/>
            </p:nvSpPr>
            <p:spPr bwMode="auto">
              <a:xfrm>
                <a:off x="1225" y="1164"/>
                <a:ext cx="20" cy="116"/>
              </a:xfrm>
              <a:custGeom>
                <a:avLst/>
                <a:gdLst>
                  <a:gd name="T0" fmla="*/ 0 w 57"/>
                  <a:gd name="T1" fmla="*/ 0 h 279"/>
                  <a:gd name="T2" fmla="*/ 56 w 57"/>
                  <a:gd name="T3" fmla="*/ 26 h 279"/>
                  <a:gd name="T4" fmla="*/ 56 w 57"/>
                  <a:gd name="T5" fmla="*/ 278 h 279"/>
                  <a:gd name="T6" fmla="*/ 0 w 57"/>
                  <a:gd name="T7" fmla="*/ 253 h 279"/>
                  <a:gd name="T8" fmla="*/ 0 w 57"/>
                  <a:gd name="T9" fmla="*/ 0 h 279"/>
                </a:gdLst>
                <a:ahLst/>
                <a:cxnLst>
                  <a:cxn ang="0">
                    <a:pos x="T0" y="T1"/>
                  </a:cxn>
                  <a:cxn ang="0">
                    <a:pos x="T2" y="T3"/>
                  </a:cxn>
                  <a:cxn ang="0">
                    <a:pos x="T4" y="T5"/>
                  </a:cxn>
                  <a:cxn ang="0">
                    <a:pos x="T6" y="T7"/>
                  </a:cxn>
                  <a:cxn ang="0">
                    <a:pos x="T8" y="T9"/>
                  </a:cxn>
                </a:cxnLst>
                <a:rect l="0" t="0" r="r" b="b"/>
                <a:pathLst>
                  <a:path w="57" h="279">
                    <a:moveTo>
                      <a:pt x="0" y="0"/>
                    </a:moveTo>
                    <a:lnTo>
                      <a:pt x="56" y="26"/>
                    </a:lnTo>
                    <a:lnTo>
                      <a:pt x="56"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61" name="Freeform 23"/>
              <p:cNvSpPr/>
              <p:nvPr/>
            </p:nvSpPr>
            <p:spPr bwMode="auto">
              <a:xfrm>
                <a:off x="985" y="1271"/>
                <a:ext cx="260" cy="9"/>
              </a:xfrm>
              <a:custGeom>
                <a:avLst/>
                <a:gdLst>
                  <a:gd name="T0" fmla="*/ 0 w 757"/>
                  <a:gd name="T1" fmla="*/ 0 h 25"/>
                  <a:gd name="T2" fmla="*/ 54 w 757"/>
                  <a:gd name="T3" fmla="*/ 24 h 25"/>
                  <a:gd name="T4" fmla="*/ 756 w 757"/>
                  <a:gd name="T5" fmla="*/ 24 h 25"/>
                  <a:gd name="T6" fmla="*/ 701 w 757"/>
                  <a:gd name="T7" fmla="*/ 0 h 25"/>
                  <a:gd name="T8" fmla="*/ 0 w 757"/>
                  <a:gd name="T9" fmla="*/ 0 h 25"/>
                </a:gdLst>
                <a:ahLst/>
                <a:cxnLst>
                  <a:cxn ang="0">
                    <a:pos x="T0" y="T1"/>
                  </a:cxn>
                  <a:cxn ang="0">
                    <a:pos x="T2" y="T3"/>
                  </a:cxn>
                  <a:cxn ang="0">
                    <a:pos x="T4" y="T5"/>
                  </a:cxn>
                  <a:cxn ang="0">
                    <a:pos x="T6" y="T7"/>
                  </a:cxn>
                  <a:cxn ang="0">
                    <a:pos x="T8" y="T9"/>
                  </a:cxn>
                </a:cxnLst>
                <a:rect l="0" t="0" r="r" b="b"/>
                <a:pathLst>
                  <a:path w="757" h="25">
                    <a:moveTo>
                      <a:pt x="0" y="0"/>
                    </a:moveTo>
                    <a:lnTo>
                      <a:pt x="54" y="24"/>
                    </a:lnTo>
                    <a:lnTo>
                      <a:pt x="756" y="24"/>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62" name="Rectangle 24"/>
              <p:cNvSpPr>
                <a:spLocks noChangeArrowheads="1"/>
              </p:cNvSpPr>
              <p:nvPr/>
            </p:nvSpPr>
            <p:spPr bwMode="auto">
              <a:xfrm>
                <a:off x="985" y="1164"/>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63" name="Freeform 25"/>
              <p:cNvSpPr/>
              <p:nvPr/>
            </p:nvSpPr>
            <p:spPr bwMode="auto">
              <a:xfrm>
                <a:off x="646" y="1351"/>
                <a:ext cx="18" cy="11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64" name="Freeform 26"/>
              <p:cNvSpPr/>
              <p:nvPr/>
            </p:nvSpPr>
            <p:spPr bwMode="auto">
              <a:xfrm>
                <a:off x="406" y="1457"/>
                <a:ext cx="258" cy="9"/>
              </a:xfrm>
              <a:custGeom>
                <a:avLst/>
                <a:gdLst>
                  <a:gd name="T0" fmla="*/ 0 w 756"/>
                  <a:gd name="T1" fmla="*/ 0 h 26"/>
                  <a:gd name="T2" fmla="*/ 54 w 756"/>
                  <a:gd name="T3" fmla="*/ 25 h 26"/>
                  <a:gd name="T4" fmla="*/ 755 w 756"/>
                  <a:gd name="T5" fmla="*/ 25 h 26"/>
                  <a:gd name="T6" fmla="*/ 702 w 756"/>
                  <a:gd name="T7" fmla="*/ 0 h 26"/>
                  <a:gd name="T8" fmla="*/ 0 w 756"/>
                  <a:gd name="T9" fmla="*/ 0 h 26"/>
                </a:gdLst>
                <a:ahLst/>
                <a:cxnLst>
                  <a:cxn ang="0">
                    <a:pos x="T0" y="T1"/>
                  </a:cxn>
                  <a:cxn ang="0">
                    <a:pos x="T2" y="T3"/>
                  </a:cxn>
                  <a:cxn ang="0">
                    <a:pos x="T4" y="T5"/>
                  </a:cxn>
                  <a:cxn ang="0">
                    <a:pos x="T6" y="T7"/>
                  </a:cxn>
                  <a:cxn ang="0">
                    <a:pos x="T8" y="T9"/>
                  </a:cxn>
                </a:cxnLst>
                <a:rect l="0" t="0" r="r" b="b"/>
                <a:pathLst>
                  <a:path w="756" h="26">
                    <a:moveTo>
                      <a:pt x="0" y="0"/>
                    </a:moveTo>
                    <a:lnTo>
                      <a:pt x="54" y="25"/>
                    </a:lnTo>
                    <a:lnTo>
                      <a:pt x="755" y="25"/>
                    </a:lnTo>
                    <a:lnTo>
                      <a:pt x="702"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65" name="Rectangle 27"/>
              <p:cNvSpPr>
                <a:spLocks noChangeArrowheads="1"/>
              </p:cNvSpPr>
              <p:nvPr/>
            </p:nvSpPr>
            <p:spPr bwMode="auto">
              <a:xfrm>
                <a:off x="406" y="1351"/>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66" name="Rectangle 28"/>
              <p:cNvSpPr>
                <a:spLocks noChangeArrowheads="1"/>
              </p:cNvSpPr>
              <p:nvPr/>
            </p:nvSpPr>
            <p:spPr bwMode="auto">
              <a:xfrm>
                <a:off x="406" y="1537"/>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67" name="Rectangle 29"/>
              <p:cNvSpPr>
                <a:spLocks noChangeArrowheads="1"/>
              </p:cNvSpPr>
              <p:nvPr/>
            </p:nvSpPr>
            <p:spPr bwMode="auto">
              <a:xfrm>
                <a:off x="406"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68" name="Rectangle 30"/>
              <p:cNvSpPr>
                <a:spLocks noChangeArrowheads="1"/>
              </p:cNvSpPr>
              <p:nvPr/>
            </p:nvSpPr>
            <p:spPr bwMode="auto">
              <a:xfrm>
                <a:off x="406" y="1770"/>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69" name="Rectangle 31"/>
              <p:cNvSpPr>
                <a:spLocks noChangeArrowheads="1"/>
              </p:cNvSpPr>
              <p:nvPr/>
            </p:nvSpPr>
            <p:spPr bwMode="auto">
              <a:xfrm>
                <a:off x="406" y="1886"/>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70" name="Freeform 32"/>
              <p:cNvSpPr/>
              <p:nvPr/>
            </p:nvSpPr>
            <p:spPr bwMode="auto">
              <a:xfrm>
                <a:off x="936" y="1351"/>
                <a:ext cx="18" cy="115"/>
              </a:xfrm>
              <a:custGeom>
                <a:avLst/>
                <a:gdLst>
                  <a:gd name="T0" fmla="*/ 0 w 55"/>
                  <a:gd name="T1" fmla="*/ 0 h 279"/>
                  <a:gd name="T2" fmla="*/ 54 w 55"/>
                  <a:gd name="T3" fmla="*/ 25 h 279"/>
                  <a:gd name="T4" fmla="*/ 54 w 55"/>
                  <a:gd name="T5" fmla="*/ 278 h 279"/>
                  <a:gd name="T6" fmla="*/ 0 w 55"/>
                  <a:gd name="T7" fmla="*/ 253 h 279"/>
                  <a:gd name="T8" fmla="*/ 0 w 55"/>
                  <a:gd name="T9" fmla="*/ 0 h 279"/>
                </a:gdLst>
                <a:ahLst/>
                <a:cxnLst>
                  <a:cxn ang="0">
                    <a:pos x="T0" y="T1"/>
                  </a:cxn>
                  <a:cxn ang="0">
                    <a:pos x="T2" y="T3"/>
                  </a:cxn>
                  <a:cxn ang="0">
                    <a:pos x="T4" y="T5"/>
                  </a:cxn>
                  <a:cxn ang="0">
                    <a:pos x="T6" y="T7"/>
                  </a:cxn>
                  <a:cxn ang="0">
                    <a:pos x="T8" y="T9"/>
                  </a:cxn>
                </a:cxnLst>
                <a:rect l="0" t="0" r="r" b="b"/>
                <a:pathLst>
                  <a:path w="55" h="279">
                    <a:moveTo>
                      <a:pt x="0" y="0"/>
                    </a:moveTo>
                    <a:lnTo>
                      <a:pt x="54" y="25"/>
                    </a:lnTo>
                    <a:lnTo>
                      <a:pt x="54"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71" name="Freeform 33"/>
              <p:cNvSpPr/>
              <p:nvPr/>
            </p:nvSpPr>
            <p:spPr bwMode="auto">
              <a:xfrm>
                <a:off x="696" y="1457"/>
                <a:ext cx="258" cy="9"/>
              </a:xfrm>
              <a:custGeom>
                <a:avLst/>
                <a:gdLst>
                  <a:gd name="T0" fmla="*/ 0 w 755"/>
                  <a:gd name="T1" fmla="*/ 0 h 26"/>
                  <a:gd name="T2" fmla="*/ 54 w 755"/>
                  <a:gd name="T3" fmla="*/ 25 h 26"/>
                  <a:gd name="T4" fmla="*/ 754 w 755"/>
                  <a:gd name="T5" fmla="*/ 25 h 26"/>
                  <a:gd name="T6" fmla="*/ 700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4" y="25"/>
                    </a:lnTo>
                    <a:lnTo>
                      <a:pt x="754" y="25"/>
                    </a:lnTo>
                    <a:lnTo>
                      <a:pt x="700"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72" name="Rectangle 34"/>
              <p:cNvSpPr>
                <a:spLocks noChangeArrowheads="1"/>
              </p:cNvSpPr>
              <p:nvPr/>
            </p:nvSpPr>
            <p:spPr bwMode="auto">
              <a:xfrm>
                <a:off x="696" y="1351"/>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73" name="Rectangle 35"/>
              <p:cNvSpPr>
                <a:spLocks noChangeArrowheads="1"/>
              </p:cNvSpPr>
              <p:nvPr/>
            </p:nvSpPr>
            <p:spPr bwMode="auto">
              <a:xfrm>
                <a:off x="696" y="1537"/>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74" name="Rectangle 36"/>
              <p:cNvSpPr>
                <a:spLocks noChangeArrowheads="1"/>
              </p:cNvSpPr>
              <p:nvPr/>
            </p:nvSpPr>
            <p:spPr bwMode="auto">
              <a:xfrm>
                <a:off x="696" y="1770"/>
                <a:ext cx="237"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75" name="Freeform 37"/>
              <p:cNvSpPr/>
              <p:nvPr/>
            </p:nvSpPr>
            <p:spPr bwMode="auto">
              <a:xfrm>
                <a:off x="1224" y="1351"/>
                <a:ext cx="19" cy="115"/>
              </a:xfrm>
              <a:custGeom>
                <a:avLst/>
                <a:gdLst>
                  <a:gd name="T0" fmla="*/ 0 w 55"/>
                  <a:gd name="T1" fmla="*/ 0 h 279"/>
                  <a:gd name="T2" fmla="*/ 54 w 55"/>
                  <a:gd name="T3" fmla="*/ 25 h 279"/>
                  <a:gd name="T4" fmla="*/ 54 w 55"/>
                  <a:gd name="T5" fmla="*/ 278 h 279"/>
                  <a:gd name="T6" fmla="*/ 0 w 55"/>
                  <a:gd name="T7" fmla="*/ 253 h 279"/>
                  <a:gd name="T8" fmla="*/ 0 w 55"/>
                  <a:gd name="T9" fmla="*/ 0 h 279"/>
                </a:gdLst>
                <a:ahLst/>
                <a:cxnLst>
                  <a:cxn ang="0">
                    <a:pos x="T0" y="T1"/>
                  </a:cxn>
                  <a:cxn ang="0">
                    <a:pos x="T2" y="T3"/>
                  </a:cxn>
                  <a:cxn ang="0">
                    <a:pos x="T4" y="T5"/>
                  </a:cxn>
                  <a:cxn ang="0">
                    <a:pos x="T6" y="T7"/>
                  </a:cxn>
                  <a:cxn ang="0">
                    <a:pos x="T8" y="T9"/>
                  </a:cxn>
                </a:cxnLst>
                <a:rect l="0" t="0" r="r" b="b"/>
                <a:pathLst>
                  <a:path w="55" h="279">
                    <a:moveTo>
                      <a:pt x="0" y="0"/>
                    </a:moveTo>
                    <a:lnTo>
                      <a:pt x="54" y="25"/>
                    </a:lnTo>
                    <a:lnTo>
                      <a:pt x="54"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76" name="Freeform 38"/>
              <p:cNvSpPr/>
              <p:nvPr/>
            </p:nvSpPr>
            <p:spPr bwMode="auto">
              <a:xfrm>
                <a:off x="984" y="1457"/>
                <a:ext cx="259" cy="9"/>
              </a:xfrm>
              <a:custGeom>
                <a:avLst/>
                <a:gdLst>
                  <a:gd name="T0" fmla="*/ 0 w 755"/>
                  <a:gd name="T1" fmla="*/ 0 h 26"/>
                  <a:gd name="T2" fmla="*/ 53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3"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77" name="Rectangle 39"/>
              <p:cNvSpPr>
                <a:spLocks noChangeArrowheads="1"/>
              </p:cNvSpPr>
              <p:nvPr/>
            </p:nvSpPr>
            <p:spPr bwMode="auto">
              <a:xfrm>
                <a:off x="985" y="1351"/>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78" name="Rectangle 40"/>
              <p:cNvSpPr>
                <a:spLocks noChangeArrowheads="1"/>
              </p:cNvSpPr>
              <p:nvPr/>
            </p:nvSpPr>
            <p:spPr bwMode="auto">
              <a:xfrm>
                <a:off x="985" y="1537"/>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79" name="Rectangle 41"/>
              <p:cNvSpPr>
                <a:spLocks noChangeArrowheads="1"/>
              </p:cNvSpPr>
              <p:nvPr/>
            </p:nvSpPr>
            <p:spPr bwMode="auto">
              <a:xfrm>
                <a:off x="985"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0" name="Rectangle 42"/>
              <p:cNvSpPr>
                <a:spLocks noChangeArrowheads="1"/>
              </p:cNvSpPr>
              <p:nvPr/>
            </p:nvSpPr>
            <p:spPr bwMode="auto">
              <a:xfrm>
                <a:off x="985" y="1770"/>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1" name="Rectangle 43"/>
              <p:cNvSpPr>
                <a:spLocks noChangeArrowheads="1"/>
              </p:cNvSpPr>
              <p:nvPr/>
            </p:nvSpPr>
            <p:spPr bwMode="auto">
              <a:xfrm>
                <a:off x="985" y="1886"/>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2" name="Rectangle 44"/>
              <p:cNvSpPr>
                <a:spLocks noChangeArrowheads="1"/>
              </p:cNvSpPr>
              <p:nvPr/>
            </p:nvSpPr>
            <p:spPr bwMode="auto">
              <a:xfrm>
                <a:off x="985" y="2003"/>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3" name="Freeform 45"/>
              <p:cNvSpPr/>
              <p:nvPr/>
            </p:nvSpPr>
            <p:spPr bwMode="auto">
              <a:xfrm>
                <a:off x="1515" y="1351"/>
                <a:ext cx="18" cy="11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84" name="Freeform 46"/>
              <p:cNvSpPr/>
              <p:nvPr/>
            </p:nvSpPr>
            <p:spPr bwMode="auto">
              <a:xfrm>
                <a:off x="1275" y="1457"/>
                <a:ext cx="258" cy="9"/>
              </a:xfrm>
              <a:custGeom>
                <a:avLst/>
                <a:gdLst>
                  <a:gd name="T0" fmla="*/ 0 w 755"/>
                  <a:gd name="T1" fmla="*/ 0 h 26"/>
                  <a:gd name="T2" fmla="*/ 54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4"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85" name="Rectangle 47"/>
              <p:cNvSpPr>
                <a:spLocks noChangeArrowheads="1"/>
              </p:cNvSpPr>
              <p:nvPr/>
            </p:nvSpPr>
            <p:spPr bwMode="auto">
              <a:xfrm>
                <a:off x="1275" y="1351"/>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6" name="Rectangle 48"/>
              <p:cNvSpPr>
                <a:spLocks noChangeArrowheads="1"/>
              </p:cNvSpPr>
              <p:nvPr/>
            </p:nvSpPr>
            <p:spPr bwMode="auto">
              <a:xfrm>
                <a:off x="1275" y="1537"/>
                <a:ext cx="237"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7" name="Rectangle 49"/>
              <p:cNvSpPr>
                <a:spLocks noChangeArrowheads="1"/>
              </p:cNvSpPr>
              <p:nvPr/>
            </p:nvSpPr>
            <p:spPr bwMode="auto">
              <a:xfrm>
                <a:off x="1275" y="1653"/>
                <a:ext cx="237"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8" name="Rectangle 50"/>
              <p:cNvSpPr>
                <a:spLocks noChangeArrowheads="1"/>
              </p:cNvSpPr>
              <p:nvPr/>
            </p:nvSpPr>
            <p:spPr bwMode="auto">
              <a:xfrm>
                <a:off x="1275" y="1770"/>
                <a:ext cx="237"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89" name="Freeform 51"/>
              <p:cNvSpPr/>
              <p:nvPr/>
            </p:nvSpPr>
            <p:spPr bwMode="auto">
              <a:xfrm>
                <a:off x="1803" y="1351"/>
                <a:ext cx="19" cy="11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90" name="Freeform 52"/>
              <p:cNvSpPr/>
              <p:nvPr/>
            </p:nvSpPr>
            <p:spPr bwMode="auto">
              <a:xfrm>
                <a:off x="1564" y="1457"/>
                <a:ext cx="258" cy="9"/>
              </a:xfrm>
              <a:custGeom>
                <a:avLst/>
                <a:gdLst>
                  <a:gd name="T0" fmla="*/ 0 w 755"/>
                  <a:gd name="T1" fmla="*/ 0 h 26"/>
                  <a:gd name="T2" fmla="*/ 53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3"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091" name="Rectangle 53"/>
              <p:cNvSpPr>
                <a:spLocks noChangeArrowheads="1"/>
              </p:cNvSpPr>
              <p:nvPr/>
            </p:nvSpPr>
            <p:spPr bwMode="auto">
              <a:xfrm>
                <a:off x="1564" y="1351"/>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92" name="Rectangle 54"/>
              <p:cNvSpPr>
                <a:spLocks noChangeArrowheads="1"/>
              </p:cNvSpPr>
              <p:nvPr/>
            </p:nvSpPr>
            <p:spPr bwMode="auto">
              <a:xfrm>
                <a:off x="1564" y="1537"/>
                <a:ext cx="238" cy="10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93" name="Rectangle 55"/>
              <p:cNvSpPr>
                <a:spLocks noChangeArrowheads="1"/>
              </p:cNvSpPr>
              <p:nvPr/>
            </p:nvSpPr>
            <p:spPr bwMode="auto">
              <a:xfrm>
                <a:off x="1564"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94" name="Rectangle 56"/>
              <p:cNvSpPr>
                <a:spLocks noChangeArrowheads="1"/>
              </p:cNvSpPr>
              <p:nvPr/>
            </p:nvSpPr>
            <p:spPr bwMode="auto">
              <a:xfrm>
                <a:off x="1564" y="1770"/>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95" name="Rectangle 57"/>
              <p:cNvSpPr>
                <a:spLocks noChangeArrowheads="1"/>
              </p:cNvSpPr>
              <p:nvPr/>
            </p:nvSpPr>
            <p:spPr bwMode="auto">
              <a:xfrm>
                <a:off x="1564" y="1886"/>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96" name="Rectangle 58"/>
              <p:cNvSpPr>
                <a:spLocks noChangeArrowheads="1"/>
              </p:cNvSpPr>
              <p:nvPr/>
            </p:nvSpPr>
            <p:spPr bwMode="auto">
              <a:xfrm>
                <a:off x="696" y="1653"/>
                <a:ext cx="238" cy="10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097" name="Rectangle 59"/>
              <p:cNvSpPr>
                <a:spLocks noChangeArrowheads="1"/>
              </p:cNvSpPr>
              <p:nvPr/>
            </p:nvSpPr>
            <p:spPr bwMode="auto">
              <a:xfrm>
                <a:off x="432" y="943"/>
                <a:ext cx="1361" cy="175"/>
              </a:xfrm>
              <a:prstGeom prst="rect">
                <a:avLst/>
              </a:prstGeom>
              <a:noFill/>
              <a:ln>
                <a:noFill/>
              </a:ln>
              <a:effectLst/>
            </p:spPr>
            <p:txBody>
              <a:bodyPr>
                <a:spAutoFit/>
              </a:bodyPr>
              <a:lstStyle/>
              <a:p>
                <a:pPr eaLnBrk="1" hangingPunct="1"/>
                <a:r>
                  <a:rPr lang="zh-CN" altLang="en-US" b="1" dirty="0"/>
                  <a:t>职能导向的流程体系</a:t>
                </a:r>
                <a:endParaRPr lang="zh-CN" altLang="en-US" b="1" dirty="0"/>
              </a:p>
            </p:txBody>
          </p:sp>
        </p:grpSp>
        <p:sp>
          <p:nvSpPr>
            <p:cNvPr id="1051098" name="Line 60"/>
            <p:cNvSpPr>
              <a:spLocks noChangeShapeType="1"/>
            </p:cNvSpPr>
            <p:nvPr/>
          </p:nvSpPr>
          <p:spPr bwMode="auto">
            <a:xfrm>
              <a:off x="6767513" y="2482850"/>
              <a:ext cx="0" cy="90488"/>
            </a:xfrm>
            <a:prstGeom prst="line">
              <a:avLst/>
            </a:prstGeom>
            <a:noFill/>
            <a:ln w="12700">
              <a:solidFill>
                <a:srgbClr val="000000"/>
              </a:solidFill>
              <a:round/>
            </a:ln>
            <a:effectLst/>
          </p:spPr>
          <p:txBody>
            <a:bodyPr/>
            <a:lstStyle/>
            <a:p>
              <a:endParaRPr lang="zh-CN" altLang="en-US"/>
            </a:p>
          </p:txBody>
        </p:sp>
        <p:sp>
          <p:nvSpPr>
            <p:cNvPr id="1051099" name="Line 61"/>
            <p:cNvSpPr>
              <a:spLocks noChangeShapeType="1"/>
            </p:cNvSpPr>
            <p:nvPr/>
          </p:nvSpPr>
          <p:spPr bwMode="auto">
            <a:xfrm>
              <a:off x="5326063" y="2584450"/>
              <a:ext cx="0" cy="87313"/>
            </a:xfrm>
            <a:prstGeom prst="line">
              <a:avLst/>
            </a:prstGeom>
            <a:noFill/>
            <a:ln w="12700">
              <a:solidFill>
                <a:srgbClr val="000000"/>
              </a:solidFill>
              <a:round/>
            </a:ln>
            <a:effectLst/>
          </p:spPr>
          <p:txBody>
            <a:bodyPr/>
            <a:lstStyle/>
            <a:p>
              <a:endParaRPr lang="zh-CN" altLang="en-US"/>
            </a:p>
          </p:txBody>
        </p:sp>
        <p:sp>
          <p:nvSpPr>
            <p:cNvPr id="1051100" name="Line 62"/>
            <p:cNvSpPr>
              <a:spLocks noChangeShapeType="1"/>
            </p:cNvSpPr>
            <p:nvPr/>
          </p:nvSpPr>
          <p:spPr bwMode="auto">
            <a:xfrm>
              <a:off x="5326063" y="2936875"/>
              <a:ext cx="0" cy="190500"/>
            </a:xfrm>
            <a:prstGeom prst="line">
              <a:avLst/>
            </a:prstGeom>
            <a:noFill/>
            <a:ln w="12700">
              <a:solidFill>
                <a:srgbClr val="000000"/>
              </a:solidFill>
              <a:round/>
            </a:ln>
            <a:effectLst/>
          </p:spPr>
          <p:txBody>
            <a:bodyPr/>
            <a:lstStyle/>
            <a:p>
              <a:endParaRPr lang="zh-CN" altLang="en-US"/>
            </a:p>
          </p:txBody>
        </p:sp>
        <p:sp>
          <p:nvSpPr>
            <p:cNvPr id="1051101" name="Line 63"/>
            <p:cNvSpPr>
              <a:spLocks noChangeShapeType="1"/>
            </p:cNvSpPr>
            <p:nvPr/>
          </p:nvSpPr>
          <p:spPr bwMode="auto">
            <a:xfrm>
              <a:off x="6046788" y="2584450"/>
              <a:ext cx="0" cy="87313"/>
            </a:xfrm>
            <a:prstGeom prst="line">
              <a:avLst/>
            </a:prstGeom>
            <a:noFill/>
            <a:ln w="12700">
              <a:solidFill>
                <a:srgbClr val="000000"/>
              </a:solidFill>
              <a:round/>
            </a:ln>
            <a:effectLst/>
          </p:spPr>
          <p:txBody>
            <a:bodyPr/>
            <a:lstStyle/>
            <a:p>
              <a:endParaRPr lang="zh-CN" altLang="en-US"/>
            </a:p>
          </p:txBody>
        </p:sp>
        <p:sp>
          <p:nvSpPr>
            <p:cNvPr id="1051102" name="Line 64"/>
            <p:cNvSpPr>
              <a:spLocks noChangeShapeType="1"/>
            </p:cNvSpPr>
            <p:nvPr/>
          </p:nvSpPr>
          <p:spPr bwMode="auto">
            <a:xfrm>
              <a:off x="6046788" y="2936875"/>
              <a:ext cx="0" cy="190500"/>
            </a:xfrm>
            <a:prstGeom prst="line">
              <a:avLst/>
            </a:prstGeom>
            <a:noFill/>
            <a:ln w="12700">
              <a:solidFill>
                <a:srgbClr val="000000"/>
              </a:solidFill>
              <a:round/>
            </a:ln>
            <a:effectLst/>
          </p:spPr>
          <p:txBody>
            <a:bodyPr/>
            <a:lstStyle/>
            <a:p>
              <a:endParaRPr lang="zh-CN" altLang="en-US"/>
            </a:p>
          </p:txBody>
        </p:sp>
        <p:sp>
          <p:nvSpPr>
            <p:cNvPr id="1051103" name="Line 65"/>
            <p:cNvSpPr>
              <a:spLocks noChangeShapeType="1"/>
            </p:cNvSpPr>
            <p:nvPr/>
          </p:nvSpPr>
          <p:spPr bwMode="auto">
            <a:xfrm>
              <a:off x="6767513" y="2584450"/>
              <a:ext cx="0" cy="87313"/>
            </a:xfrm>
            <a:prstGeom prst="line">
              <a:avLst/>
            </a:prstGeom>
            <a:noFill/>
            <a:ln w="12700">
              <a:solidFill>
                <a:srgbClr val="000000"/>
              </a:solidFill>
              <a:round/>
            </a:ln>
            <a:effectLst/>
          </p:spPr>
          <p:txBody>
            <a:bodyPr/>
            <a:lstStyle/>
            <a:p>
              <a:endParaRPr lang="zh-CN" altLang="en-US"/>
            </a:p>
          </p:txBody>
        </p:sp>
        <p:sp>
          <p:nvSpPr>
            <p:cNvPr id="1051104" name="Line 66"/>
            <p:cNvSpPr>
              <a:spLocks noChangeShapeType="1"/>
            </p:cNvSpPr>
            <p:nvPr/>
          </p:nvSpPr>
          <p:spPr bwMode="auto">
            <a:xfrm>
              <a:off x="6767513" y="2936875"/>
              <a:ext cx="0" cy="190500"/>
            </a:xfrm>
            <a:prstGeom prst="line">
              <a:avLst/>
            </a:prstGeom>
            <a:noFill/>
            <a:ln w="12700">
              <a:solidFill>
                <a:srgbClr val="000000"/>
              </a:solidFill>
              <a:round/>
            </a:ln>
            <a:effectLst/>
          </p:spPr>
          <p:txBody>
            <a:bodyPr/>
            <a:lstStyle/>
            <a:p>
              <a:endParaRPr lang="zh-CN" altLang="en-US"/>
            </a:p>
          </p:txBody>
        </p:sp>
        <p:sp>
          <p:nvSpPr>
            <p:cNvPr id="1051105" name="Line 67"/>
            <p:cNvSpPr>
              <a:spLocks noChangeShapeType="1"/>
            </p:cNvSpPr>
            <p:nvPr/>
          </p:nvSpPr>
          <p:spPr bwMode="auto">
            <a:xfrm>
              <a:off x="7491413" y="2584450"/>
              <a:ext cx="0" cy="87313"/>
            </a:xfrm>
            <a:prstGeom prst="line">
              <a:avLst/>
            </a:prstGeom>
            <a:noFill/>
            <a:ln w="12700">
              <a:solidFill>
                <a:srgbClr val="000000"/>
              </a:solidFill>
              <a:round/>
            </a:ln>
            <a:effectLst/>
          </p:spPr>
          <p:txBody>
            <a:bodyPr/>
            <a:lstStyle/>
            <a:p>
              <a:endParaRPr lang="zh-CN" altLang="en-US"/>
            </a:p>
          </p:txBody>
        </p:sp>
        <p:sp>
          <p:nvSpPr>
            <p:cNvPr id="1051106" name="Line 68"/>
            <p:cNvSpPr>
              <a:spLocks noChangeShapeType="1"/>
            </p:cNvSpPr>
            <p:nvPr/>
          </p:nvSpPr>
          <p:spPr bwMode="auto">
            <a:xfrm>
              <a:off x="7491413" y="2936875"/>
              <a:ext cx="0" cy="190500"/>
            </a:xfrm>
            <a:prstGeom prst="line">
              <a:avLst/>
            </a:prstGeom>
            <a:noFill/>
            <a:ln w="12700">
              <a:solidFill>
                <a:srgbClr val="000000"/>
              </a:solidFill>
              <a:round/>
            </a:ln>
            <a:effectLst/>
          </p:spPr>
          <p:txBody>
            <a:bodyPr/>
            <a:lstStyle/>
            <a:p>
              <a:endParaRPr lang="zh-CN" altLang="en-US"/>
            </a:p>
          </p:txBody>
        </p:sp>
        <p:sp>
          <p:nvSpPr>
            <p:cNvPr id="1051107" name="Line 69"/>
            <p:cNvSpPr>
              <a:spLocks noChangeShapeType="1"/>
            </p:cNvSpPr>
            <p:nvPr/>
          </p:nvSpPr>
          <p:spPr bwMode="auto">
            <a:xfrm>
              <a:off x="8213725" y="2584450"/>
              <a:ext cx="0" cy="87313"/>
            </a:xfrm>
            <a:prstGeom prst="line">
              <a:avLst/>
            </a:prstGeom>
            <a:noFill/>
            <a:ln w="12700">
              <a:solidFill>
                <a:srgbClr val="000000"/>
              </a:solidFill>
              <a:round/>
            </a:ln>
            <a:effectLst/>
          </p:spPr>
          <p:txBody>
            <a:bodyPr/>
            <a:lstStyle/>
            <a:p>
              <a:endParaRPr lang="zh-CN" altLang="en-US"/>
            </a:p>
          </p:txBody>
        </p:sp>
        <p:sp>
          <p:nvSpPr>
            <p:cNvPr id="1051108" name="Line 70"/>
            <p:cNvSpPr>
              <a:spLocks noChangeShapeType="1"/>
            </p:cNvSpPr>
            <p:nvPr/>
          </p:nvSpPr>
          <p:spPr bwMode="auto">
            <a:xfrm>
              <a:off x="5329238" y="2579688"/>
              <a:ext cx="2882900" cy="0"/>
            </a:xfrm>
            <a:prstGeom prst="line">
              <a:avLst/>
            </a:prstGeom>
            <a:noFill/>
            <a:ln w="12700">
              <a:solidFill>
                <a:srgbClr val="000000"/>
              </a:solidFill>
              <a:round/>
            </a:ln>
            <a:effectLst/>
          </p:spPr>
          <p:txBody>
            <a:bodyPr/>
            <a:lstStyle/>
            <a:p>
              <a:endParaRPr lang="zh-CN" altLang="en-US"/>
            </a:p>
          </p:txBody>
        </p:sp>
        <p:sp>
          <p:nvSpPr>
            <p:cNvPr id="1051109" name="Line 71"/>
            <p:cNvSpPr>
              <a:spLocks noChangeShapeType="1"/>
            </p:cNvSpPr>
            <p:nvPr/>
          </p:nvSpPr>
          <p:spPr bwMode="auto">
            <a:xfrm>
              <a:off x="8213725" y="2936875"/>
              <a:ext cx="0" cy="190500"/>
            </a:xfrm>
            <a:prstGeom prst="line">
              <a:avLst/>
            </a:prstGeom>
            <a:noFill/>
            <a:ln w="12700">
              <a:solidFill>
                <a:srgbClr val="000000"/>
              </a:solidFill>
              <a:round/>
            </a:ln>
            <a:effectLst/>
          </p:spPr>
          <p:txBody>
            <a:bodyPr/>
            <a:lstStyle/>
            <a:p>
              <a:endParaRPr lang="zh-CN" altLang="en-US"/>
            </a:p>
          </p:txBody>
        </p:sp>
        <p:sp>
          <p:nvSpPr>
            <p:cNvPr id="1051110" name="Freeform 72"/>
            <p:cNvSpPr/>
            <p:nvPr/>
          </p:nvSpPr>
          <p:spPr bwMode="auto">
            <a:xfrm>
              <a:off x="7069138" y="2222500"/>
              <a:ext cx="50800" cy="282575"/>
            </a:xfrm>
            <a:custGeom>
              <a:avLst/>
              <a:gdLst>
                <a:gd name="T0" fmla="*/ 0 w 57"/>
                <a:gd name="T1" fmla="*/ 0 h 279"/>
                <a:gd name="T2" fmla="*/ 56 w 57"/>
                <a:gd name="T3" fmla="*/ 26 h 279"/>
                <a:gd name="T4" fmla="*/ 56 w 57"/>
                <a:gd name="T5" fmla="*/ 278 h 279"/>
                <a:gd name="T6" fmla="*/ 0 w 57"/>
                <a:gd name="T7" fmla="*/ 253 h 279"/>
                <a:gd name="T8" fmla="*/ 0 w 57"/>
                <a:gd name="T9" fmla="*/ 0 h 279"/>
              </a:gdLst>
              <a:ahLst/>
              <a:cxnLst>
                <a:cxn ang="0">
                  <a:pos x="T0" y="T1"/>
                </a:cxn>
                <a:cxn ang="0">
                  <a:pos x="T2" y="T3"/>
                </a:cxn>
                <a:cxn ang="0">
                  <a:pos x="T4" y="T5"/>
                </a:cxn>
                <a:cxn ang="0">
                  <a:pos x="T6" y="T7"/>
                </a:cxn>
                <a:cxn ang="0">
                  <a:pos x="T8" y="T9"/>
                </a:cxn>
              </a:cxnLst>
              <a:rect l="0" t="0" r="r" b="b"/>
              <a:pathLst>
                <a:path w="57" h="279">
                  <a:moveTo>
                    <a:pt x="0" y="0"/>
                  </a:moveTo>
                  <a:lnTo>
                    <a:pt x="56" y="26"/>
                  </a:lnTo>
                  <a:lnTo>
                    <a:pt x="56"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11" name="Freeform 73"/>
            <p:cNvSpPr/>
            <p:nvPr/>
          </p:nvSpPr>
          <p:spPr bwMode="auto">
            <a:xfrm>
              <a:off x="6470650" y="2482850"/>
              <a:ext cx="649288" cy="22225"/>
            </a:xfrm>
            <a:custGeom>
              <a:avLst/>
              <a:gdLst>
                <a:gd name="T0" fmla="*/ 0 w 757"/>
                <a:gd name="T1" fmla="*/ 0 h 25"/>
                <a:gd name="T2" fmla="*/ 54 w 757"/>
                <a:gd name="T3" fmla="*/ 24 h 25"/>
                <a:gd name="T4" fmla="*/ 756 w 757"/>
                <a:gd name="T5" fmla="*/ 24 h 25"/>
                <a:gd name="T6" fmla="*/ 701 w 757"/>
                <a:gd name="T7" fmla="*/ 0 h 25"/>
                <a:gd name="T8" fmla="*/ 0 w 757"/>
                <a:gd name="T9" fmla="*/ 0 h 25"/>
              </a:gdLst>
              <a:ahLst/>
              <a:cxnLst>
                <a:cxn ang="0">
                  <a:pos x="T0" y="T1"/>
                </a:cxn>
                <a:cxn ang="0">
                  <a:pos x="T2" y="T3"/>
                </a:cxn>
                <a:cxn ang="0">
                  <a:pos x="T4" y="T5"/>
                </a:cxn>
                <a:cxn ang="0">
                  <a:pos x="T6" y="T7"/>
                </a:cxn>
                <a:cxn ang="0">
                  <a:pos x="T8" y="T9"/>
                </a:cxn>
              </a:cxnLst>
              <a:rect l="0" t="0" r="r" b="b"/>
              <a:pathLst>
                <a:path w="757" h="25">
                  <a:moveTo>
                    <a:pt x="0" y="0"/>
                  </a:moveTo>
                  <a:lnTo>
                    <a:pt x="54" y="24"/>
                  </a:lnTo>
                  <a:lnTo>
                    <a:pt x="756" y="24"/>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12" name="Rectangle 74"/>
            <p:cNvSpPr>
              <a:spLocks noChangeArrowheads="1"/>
            </p:cNvSpPr>
            <p:nvPr/>
          </p:nvSpPr>
          <p:spPr bwMode="auto">
            <a:xfrm>
              <a:off x="6470650" y="2222500"/>
              <a:ext cx="593725" cy="250825"/>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13" name="Freeform 75"/>
            <p:cNvSpPr/>
            <p:nvPr/>
          </p:nvSpPr>
          <p:spPr bwMode="auto">
            <a:xfrm>
              <a:off x="5626100" y="2674938"/>
              <a:ext cx="44450" cy="28257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14" name="Freeform 76"/>
            <p:cNvSpPr/>
            <p:nvPr/>
          </p:nvSpPr>
          <p:spPr bwMode="auto">
            <a:xfrm>
              <a:off x="5027613" y="2935288"/>
              <a:ext cx="642937" cy="22225"/>
            </a:xfrm>
            <a:custGeom>
              <a:avLst/>
              <a:gdLst>
                <a:gd name="T0" fmla="*/ 0 w 756"/>
                <a:gd name="T1" fmla="*/ 0 h 26"/>
                <a:gd name="T2" fmla="*/ 54 w 756"/>
                <a:gd name="T3" fmla="*/ 25 h 26"/>
                <a:gd name="T4" fmla="*/ 755 w 756"/>
                <a:gd name="T5" fmla="*/ 25 h 26"/>
                <a:gd name="T6" fmla="*/ 702 w 756"/>
                <a:gd name="T7" fmla="*/ 0 h 26"/>
                <a:gd name="T8" fmla="*/ 0 w 756"/>
                <a:gd name="T9" fmla="*/ 0 h 26"/>
              </a:gdLst>
              <a:ahLst/>
              <a:cxnLst>
                <a:cxn ang="0">
                  <a:pos x="T0" y="T1"/>
                </a:cxn>
                <a:cxn ang="0">
                  <a:pos x="T2" y="T3"/>
                </a:cxn>
                <a:cxn ang="0">
                  <a:pos x="T4" y="T5"/>
                </a:cxn>
                <a:cxn ang="0">
                  <a:pos x="T6" y="T7"/>
                </a:cxn>
                <a:cxn ang="0">
                  <a:pos x="T8" y="T9"/>
                </a:cxn>
              </a:cxnLst>
              <a:rect l="0" t="0" r="r" b="b"/>
              <a:pathLst>
                <a:path w="756" h="26">
                  <a:moveTo>
                    <a:pt x="0" y="0"/>
                  </a:moveTo>
                  <a:lnTo>
                    <a:pt x="54" y="25"/>
                  </a:lnTo>
                  <a:lnTo>
                    <a:pt x="755" y="25"/>
                  </a:lnTo>
                  <a:lnTo>
                    <a:pt x="702"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15" name="Rectangle 77"/>
            <p:cNvSpPr>
              <a:spLocks noChangeArrowheads="1"/>
            </p:cNvSpPr>
            <p:nvPr/>
          </p:nvSpPr>
          <p:spPr bwMode="auto">
            <a:xfrm>
              <a:off x="5027613" y="2674938"/>
              <a:ext cx="593725" cy="250825"/>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16" name="Rectangle 78"/>
            <p:cNvSpPr>
              <a:spLocks noChangeArrowheads="1"/>
            </p:cNvSpPr>
            <p:nvPr/>
          </p:nvSpPr>
          <p:spPr bwMode="auto">
            <a:xfrm>
              <a:off x="5027613" y="3128963"/>
              <a:ext cx="593725" cy="24606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17" name="Rectangle 79"/>
            <p:cNvSpPr>
              <a:spLocks noChangeArrowheads="1"/>
            </p:cNvSpPr>
            <p:nvPr/>
          </p:nvSpPr>
          <p:spPr bwMode="auto">
            <a:xfrm>
              <a:off x="5027613" y="3409950"/>
              <a:ext cx="593725" cy="25241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18" name="Rectangle 80"/>
            <p:cNvSpPr>
              <a:spLocks noChangeArrowheads="1"/>
            </p:cNvSpPr>
            <p:nvPr/>
          </p:nvSpPr>
          <p:spPr bwMode="auto">
            <a:xfrm>
              <a:off x="5027613" y="3695700"/>
              <a:ext cx="593725" cy="249238"/>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19" name="Rectangle 81"/>
            <p:cNvSpPr>
              <a:spLocks noChangeArrowheads="1"/>
            </p:cNvSpPr>
            <p:nvPr/>
          </p:nvSpPr>
          <p:spPr bwMode="auto">
            <a:xfrm>
              <a:off x="5027613" y="3976688"/>
              <a:ext cx="593725" cy="249237"/>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20" name="Freeform 82"/>
            <p:cNvSpPr/>
            <p:nvPr/>
          </p:nvSpPr>
          <p:spPr bwMode="auto">
            <a:xfrm>
              <a:off x="6348413" y="2674938"/>
              <a:ext cx="46037" cy="282575"/>
            </a:xfrm>
            <a:custGeom>
              <a:avLst/>
              <a:gdLst>
                <a:gd name="T0" fmla="*/ 0 w 55"/>
                <a:gd name="T1" fmla="*/ 0 h 279"/>
                <a:gd name="T2" fmla="*/ 54 w 55"/>
                <a:gd name="T3" fmla="*/ 25 h 279"/>
                <a:gd name="T4" fmla="*/ 54 w 55"/>
                <a:gd name="T5" fmla="*/ 278 h 279"/>
                <a:gd name="T6" fmla="*/ 0 w 55"/>
                <a:gd name="T7" fmla="*/ 253 h 279"/>
                <a:gd name="T8" fmla="*/ 0 w 55"/>
                <a:gd name="T9" fmla="*/ 0 h 279"/>
              </a:gdLst>
              <a:ahLst/>
              <a:cxnLst>
                <a:cxn ang="0">
                  <a:pos x="T0" y="T1"/>
                </a:cxn>
                <a:cxn ang="0">
                  <a:pos x="T2" y="T3"/>
                </a:cxn>
                <a:cxn ang="0">
                  <a:pos x="T4" y="T5"/>
                </a:cxn>
                <a:cxn ang="0">
                  <a:pos x="T6" y="T7"/>
                </a:cxn>
                <a:cxn ang="0">
                  <a:pos x="T8" y="T9"/>
                </a:cxn>
              </a:cxnLst>
              <a:rect l="0" t="0" r="r" b="b"/>
              <a:pathLst>
                <a:path w="55" h="279">
                  <a:moveTo>
                    <a:pt x="0" y="0"/>
                  </a:moveTo>
                  <a:lnTo>
                    <a:pt x="54" y="25"/>
                  </a:lnTo>
                  <a:lnTo>
                    <a:pt x="54"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21" name="Freeform 83"/>
            <p:cNvSpPr/>
            <p:nvPr/>
          </p:nvSpPr>
          <p:spPr bwMode="auto">
            <a:xfrm>
              <a:off x="5749925" y="2935288"/>
              <a:ext cx="644525" cy="22225"/>
            </a:xfrm>
            <a:custGeom>
              <a:avLst/>
              <a:gdLst>
                <a:gd name="T0" fmla="*/ 0 w 755"/>
                <a:gd name="T1" fmla="*/ 0 h 26"/>
                <a:gd name="T2" fmla="*/ 54 w 755"/>
                <a:gd name="T3" fmla="*/ 25 h 26"/>
                <a:gd name="T4" fmla="*/ 754 w 755"/>
                <a:gd name="T5" fmla="*/ 25 h 26"/>
                <a:gd name="T6" fmla="*/ 700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4" y="25"/>
                  </a:lnTo>
                  <a:lnTo>
                    <a:pt x="754" y="25"/>
                  </a:lnTo>
                  <a:lnTo>
                    <a:pt x="700"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22" name="Rectangle 84"/>
            <p:cNvSpPr>
              <a:spLocks noChangeArrowheads="1"/>
            </p:cNvSpPr>
            <p:nvPr/>
          </p:nvSpPr>
          <p:spPr bwMode="auto">
            <a:xfrm>
              <a:off x="5749925" y="2674938"/>
              <a:ext cx="592138" cy="250825"/>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23" name="Rectangle 85"/>
            <p:cNvSpPr>
              <a:spLocks noChangeArrowheads="1"/>
            </p:cNvSpPr>
            <p:nvPr/>
          </p:nvSpPr>
          <p:spPr bwMode="auto">
            <a:xfrm>
              <a:off x="5749925" y="3128963"/>
              <a:ext cx="592138" cy="24606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24" name="Rectangle 86"/>
            <p:cNvSpPr>
              <a:spLocks noChangeArrowheads="1"/>
            </p:cNvSpPr>
            <p:nvPr/>
          </p:nvSpPr>
          <p:spPr bwMode="auto">
            <a:xfrm>
              <a:off x="5749925" y="3695700"/>
              <a:ext cx="592138" cy="249238"/>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25" name="Freeform 87"/>
            <p:cNvSpPr/>
            <p:nvPr/>
          </p:nvSpPr>
          <p:spPr bwMode="auto">
            <a:xfrm>
              <a:off x="7067550" y="2674938"/>
              <a:ext cx="47625" cy="282575"/>
            </a:xfrm>
            <a:custGeom>
              <a:avLst/>
              <a:gdLst>
                <a:gd name="T0" fmla="*/ 0 w 55"/>
                <a:gd name="T1" fmla="*/ 0 h 279"/>
                <a:gd name="T2" fmla="*/ 54 w 55"/>
                <a:gd name="T3" fmla="*/ 25 h 279"/>
                <a:gd name="T4" fmla="*/ 54 w 55"/>
                <a:gd name="T5" fmla="*/ 278 h 279"/>
                <a:gd name="T6" fmla="*/ 0 w 55"/>
                <a:gd name="T7" fmla="*/ 253 h 279"/>
                <a:gd name="T8" fmla="*/ 0 w 55"/>
                <a:gd name="T9" fmla="*/ 0 h 279"/>
              </a:gdLst>
              <a:ahLst/>
              <a:cxnLst>
                <a:cxn ang="0">
                  <a:pos x="T0" y="T1"/>
                </a:cxn>
                <a:cxn ang="0">
                  <a:pos x="T2" y="T3"/>
                </a:cxn>
                <a:cxn ang="0">
                  <a:pos x="T4" y="T5"/>
                </a:cxn>
                <a:cxn ang="0">
                  <a:pos x="T6" y="T7"/>
                </a:cxn>
                <a:cxn ang="0">
                  <a:pos x="T8" y="T9"/>
                </a:cxn>
              </a:cxnLst>
              <a:rect l="0" t="0" r="r" b="b"/>
              <a:pathLst>
                <a:path w="55" h="279">
                  <a:moveTo>
                    <a:pt x="0" y="0"/>
                  </a:moveTo>
                  <a:lnTo>
                    <a:pt x="54" y="25"/>
                  </a:lnTo>
                  <a:lnTo>
                    <a:pt x="54"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26" name="Freeform 88"/>
            <p:cNvSpPr/>
            <p:nvPr/>
          </p:nvSpPr>
          <p:spPr bwMode="auto">
            <a:xfrm>
              <a:off x="6469063" y="2935288"/>
              <a:ext cx="646112" cy="22225"/>
            </a:xfrm>
            <a:custGeom>
              <a:avLst/>
              <a:gdLst>
                <a:gd name="T0" fmla="*/ 0 w 755"/>
                <a:gd name="T1" fmla="*/ 0 h 26"/>
                <a:gd name="T2" fmla="*/ 53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3"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27" name="Rectangle 89"/>
            <p:cNvSpPr>
              <a:spLocks noChangeArrowheads="1"/>
            </p:cNvSpPr>
            <p:nvPr/>
          </p:nvSpPr>
          <p:spPr bwMode="auto">
            <a:xfrm>
              <a:off x="6470650" y="2674938"/>
              <a:ext cx="593725" cy="250825"/>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28" name="Rectangle 90"/>
            <p:cNvSpPr>
              <a:spLocks noChangeArrowheads="1"/>
            </p:cNvSpPr>
            <p:nvPr/>
          </p:nvSpPr>
          <p:spPr bwMode="auto">
            <a:xfrm>
              <a:off x="6470650" y="3116263"/>
              <a:ext cx="593725" cy="24606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29" name="Rectangle 91"/>
            <p:cNvSpPr>
              <a:spLocks noChangeArrowheads="1"/>
            </p:cNvSpPr>
            <p:nvPr/>
          </p:nvSpPr>
          <p:spPr bwMode="auto">
            <a:xfrm>
              <a:off x="6470650" y="3409950"/>
              <a:ext cx="593725" cy="25241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0" name="Rectangle 92"/>
            <p:cNvSpPr>
              <a:spLocks noChangeArrowheads="1"/>
            </p:cNvSpPr>
            <p:nvPr/>
          </p:nvSpPr>
          <p:spPr bwMode="auto">
            <a:xfrm>
              <a:off x="6470650" y="3695700"/>
              <a:ext cx="593725" cy="249238"/>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1" name="Rectangle 93"/>
            <p:cNvSpPr>
              <a:spLocks noChangeArrowheads="1"/>
            </p:cNvSpPr>
            <p:nvPr/>
          </p:nvSpPr>
          <p:spPr bwMode="auto">
            <a:xfrm>
              <a:off x="6470650" y="3976688"/>
              <a:ext cx="593725" cy="249237"/>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2" name="Rectangle 94"/>
            <p:cNvSpPr>
              <a:spLocks noChangeArrowheads="1"/>
            </p:cNvSpPr>
            <p:nvPr/>
          </p:nvSpPr>
          <p:spPr bwMode="auto">
            <a:xfrm>
              <a:off x="6470650" y="4262438"/>
              <a:ext cx="593725" cy="24606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3" name="Freeform 95"/>
            <p:cNvSpPr/>
            <p:nvPr/>
          </p:nvSpPr>
          <p:spPr bwMode="auto">
            <a:xfrm>
              <a:off x="7793038" y="2674938"/>
              <a:ext cx="44450" cy="28257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34" name="Freeform 96"/>
            <p:cNvSpPr/>
            <p:nvPr/>
          </p:nvSpPr>
          <p:spPr bwMode="auto">
            <a:xfrm>
              <a:off x="7194550" y="2935288"/>
              <a:ext cx="642938" cy="22225"/>
            </a:xfrm>
            <a:custGeom>
              <a:avLst/>
              <a:gdLst>
                <a:gd name="T0" fmla="*/ 0 w 755"/>
                <a:gd name="T1" fmla="*/ 0 h 26"/>
                <a:gd name="T2" fmla="*/ 54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4"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35" name="Rectangle 97"/>
            <p:cNvSpPr>
              <a:spLocks noChangeArrowheads="1"/>
            </p:cNvSpPr>
            <p:nvPr/>
          </p:nvSpPr>
          <p:spPr bwMode="auto">
            <a:xfrm>
              <a:off x="7194550" y="2674938"/>
              <a:ext cx="590550" cy="250825"/>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6" name="Rectangle 98"/>
            <p:cNvSpPr>
              <a:spLocks noChangeArrowheads="1"/>
            </p:cNvSpPr>
            <p:nvPr/>
          </p:nvSpPr>
          <p:spPr bwMode="auto">
            <a:xfrm>
              <a:off x="7194550" y="3128963"/>
              <a:ext cx="590550" cy="24606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7" name="Rectangle 99"/>
            <p:cNvSpPr>
              <a:spLocks noChangeArrowheads="1"/>
            </p:cNvSpPr>
            <p:nvPr/>
          </p:nvSpPr>
          <p:spPr bwMode="auto">
            <a:xfrm>
              <a:off x="7194550" y="3409950"/>
              <a:ext cx="590550" cy="25241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8" name="Rectangle 100"/>
            <p:cNvSpPr>
              <a:spLocks noChangeArrowheads="1"/>
            </p:cNvSpPr>
            <p:nvPr/>
          </p:nvSpPr>
          <p:spPr bwMode="auto">
            <a:xfrm>
              <a:off x="7194550" y="3695700"/>
              <a:ext cx="590550" cy="249238"/>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39" name="Freeform 101"/>
            <p:cNvSpPr/>
            <p:nvPr/>
          </p:nvSpPr>
          <p:spPr bwMode="auto">
            <a:xfrm>
              <a:off x="8510588" y="2674938"/>
              <a:ext cx="47625" cy="282575"/>
            </a:xfrm>
            <a:custGeom>
              <a:avLst/>
              <a:gdLst>
                <a:gd name="T0" fmla="*/ 0 w 54"/>
                <a:gd name="T1" fmla="*/ 0 h 279"/>
                <a:gd name="T2" fmla="*/ 53 w 54"/>
                <a:gd name="T3" fmla="*/ 25 h 279"/>
                <a:gd name="T4" fmla="*/ 53 w 54"/>
                <a:gd name="T5" fmla="*/ 278 h 279"/>
                <a:gd name="T6" fmla="*/ 0 w 54"/>
                <a:gd name="T7" fmla="*/ 253 h 279"/>
                <a:gd name="T8" fmla="*/ 0 w 54"/>
                <a:gd name="T9" fmla="*/ 0 h 279"/>
              </a:gdLst>
              <a:ahLst/>
              <a:cxnLst>
                <a:cxn ang="0">
                  <a:pos x="T0" y="T1"/>
                </a:cxn>
                <a:cxn ang="0">
                  <a:pos x="T2" y="T3"/>
                </a:cxn>
                <a:cxn ang="0">
                  <a:pos x="T4" y="T5"/>
                </a:cxn>
                <a:cxn ang="0">
                  <a:pos x="T6" y="T7"/>
                </a:cxn>
                <a:cxn ang="0">
                  <a:pos x="T8" y="T9"/>
                </a:cxn>
              </a:cxnLst>
              <a:rect l="0" t="0" r="r" b="b"/>
              <a:pathLst>
                <a:path w="54" h="279">
                  <a:moveTo>
                    <a:pt x="0" y="0"/>
                  </a:moveTo>
                  <a:lnTo>
                    <a:pt x="53" y="25"/>
                  </a:lnTo>
                  <a:lnTo>
                    <a:pt x="53" y="278"/>
                  </a:lnTo>
                  <a:lnTo>
                    <a:pt x="0" y="253"/>
                  </a:lnTo>
                  <a:lnTo>
                    <a:pt x="0" y="0"/>
                  </a:lnTo>
                </a:path>
              </a:pathLst>
            </a:custGeom>
            <a:solidFill>
              <a:srgbClr val="D2D2D2"/>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40" name="Freeform 102"/>
            <p:cNvSpPr/>
            <p:nvPr/>
          </p:nvSpPr>
          <p:spPr bwMode="auto">
            <a:xfrm>
              <a:off x="7915275" y="2935288"/>
              <a:ext cx="642938" cy="22225"/>
            </a:xfrm>
            <a:custGeom>
              <a:avLst/>
              <a:gdLst>
                <a:gd name="T0" fmla="*/ 0 w 755"/>
                <a:gd name="T1" fmla="*/ 0 h 26"/>
                <a:gd name="T2" fmla="*/ 53 w 755"/>
                <a:gd name="T3" fmla="*/ 25 h 26"/>
                <a:gd name="T4" fmla="*/ 754 w 755"/>
                <a:gd name="T5" fmla="*/ 25 h 26"/>
                <a:gd name="T6" fmla="*/ 701 w 755"/>
                <a:gd name="T7" fmla="*/ 0 h 26"/>
                <a:gd name="T8" fmla="*/ 0 w 755"/>
                <a:gd name="T9" fmla="*/ 0 h 26"/>
              </a:gdLst>
              <a:ahLst/>
              <a:cxnLst>
                <a:cxn ang="0">
                  <a:pos x="T0" y="T1"/>
                </a:cxn>
                <a:cxn ang="0">
                  <a:pos x="T2" y="T3"/>
                </a:cxn>
                <a:cxn ang="0">
                  <a:pos x="T4" y="T5"/>
                </a:cxn>
                <a:cxn ang="0">
                  <a:pos x="T6" y="T7"/>
                </a:cxn>
                <a:cxn ang="0">
                  <a:pos x="T8" y="T9"/>
                </a:cxn>
              </a:cxnLst>
              <a:rect l="0" t="0" r="r" b="b"/>
              <a:pathLst>
                <a:path w="755" h="26">
                  <a:moveTo>
                    <a:pt x="0" y="0"/>
                  </a:moveTo>
                  <a:lnTo>
                    <a:pt x="53" y="25"/>
                  </a:lnTo>
                  <a:lnTo>
                    <a:pt x="754" y="25"/>
                  </a:lnTo>
                  <a:lnTo>
                    <a:pt x="701" y="0"/>
                  </a:lnTo>
                  <a:lnTo>
                    <a:pt x="0" y="0"/>
                  </a:lnTo>
                </a:path>
              </a:pathLst>
            </a:custGeom>
            <a:solidFill>
              <a:srgbClr val="8F8F8F"/>
            </a:solidFill>
            <a:ln w="12700" cap="rnd" cmpd="sng">
              <a:solidFill>
                <a:srgbClr val="000000"/>
              </a:solidFill>
              <a:prstDash val="solid"/>
              <a:round/>
              <a:headEnd type="none" w="med" len="med"/>
              <a:tailEnd type="none" w="med" len="med"/>
            </a:ln>
            <a:effectLst/>
          </p:spPr>
          <p:txBody>
            <a:bodyPr/>
            <a:lstStyle/>
            <a:p>
              <a:endParaRPr lang="zh-CN" altLang="en-US"/>
            </a:p>
          </p:txBody>
        </p:sp>
        <p:sp>
          <p:nvSpPr>
            <p:cNvPr id="1051141" name="Rectangle 103"/>
            <p:cNvSpPr>
              <a:spLocks noChangeArrowheads="1"/>
            </p:cNvSpPr>
            <p:nvPr/>
          </p:nvSpPr>
          <p:spPr bwMode="auto">
            <a:xfrm>
              <a:off x="7915275" y="2674938"/>
              <a:ext cx="593725" cy="250825"/>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42" name="Rectangle 104"/>
            <p:cNvSpPr>
              <a:spLocks noChangeArrowheads="1"/>
            </p:cNvSpPr>
            <p:nvPr/>
          </p:nvSpPr>
          <p:spPr bwMode="auto">
            <a:xfrm>
              <a:off x="7915275" y="3128963"/>
              <a:ext cx="593725" cy="246062"/>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43" name="Rectangle 105"/>
            <p:cNvSpPr>
              <a:spLocks noChangeArrowheads="1"/>
            </p:cNvSpPr>
            <p:nvPr/>
          </p:nvSpPr>
          <p:spPr bwMode="auto">
            <a:xfrm>
              <a:off x="7915275" y="3409950"/>
              <a:ext cx="593725" cy="25241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44" name="Rectangle 106"/>
            <p:cNvSpPr>
              <a:spLocks noChangeArrowheads="1"/>
            </p:cNvSpPr>
            <p:nvPr/>
          </p:nvSpPr>
          <p:spPr bwMode="auto">
            <a:xfrm>
              <a:off x="7915275" y="3695700"/>
              <a:ext cx="593725" cy="249238"/>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45" name="Rectangle 107"/>
            <p:cNvSpPr>
              <a:spLocks noChangeArrowheads="1"/>
            </p:cNvSpPr>
            <p:nvPr/>
          </p:nvSpPr>
          <p:spPr bwMode="auto">
            <a:xfrm>
              <a:off x="7915275" y="3976688"/>
              <a:ext cx="593725" cy="249237"/>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46" name="Rectangle 108"/>
            <p:cNvSpPr>
              <a:spLocks noChangeArrowheads="1"/>
            </p:cNvSpPr>
            <p:nvPr/>
          </p:nvSpPr>
          <p:spPr bwMode="auto">
            <a:xfrm>
              <a:off x="5737225" y="3409950"/>
              <a:ext cx="593725" cy="252413"/>
            </a:xfrm>
            <a:prstGeom prst="rect">
              <a:avLst/>
            </a:prstGeom>
            <a:solidFill>
              <a:srgbClr val="EFEFEF"/>
            </a:solidFill>
            <a:ln w="12700">
              <a:solidFill>
                <a:srgbClr val="000000"/>
              </a:solidFill>
              <a:miter lim="800000"/>
            </a:ln>
            <a:effectLst/>
          </p:spPr>
          <p:txBody>
            <a:bodyPr wrap="none" anchor="ctr"/>
            <a:lstStyle/>
            <a:p>
              <a:endParaRPr lang="zh-CN" altLang="en-US"/>
            </a:p>
          </p:txBody>
        </p:sp>
        <p:sp>
          <p:nvSpPr>
            <p:cNvPr id="1051147" name="Rectangle 109"/>
            <p:cNvSpPr>
              <a:spLocks noChangeArrowheads="1"/>
            </p:cNvSpPr>
            <p:nvPr/>
          </p:nvSpPr>
          <p:spPr bwMode="auto">
            <a:xfrm>
              <a:off x="5907088" y="1852613"/>
              <a:ext cx="1633536" cy="404364"/>
            </a:xfrm>
            <a:prstGeom prst="rect">
              <a:avLst/>
            </a:prstGeom>
            <a:noFill/>
            <a:ln>
              <a:noFill/>
            </a:ln>
            <a:effectLst/>
          </p:spPr>
          <p:txBody>
            <a:bodyPr wrap="none">
              <a:spAutoFit/>
            </a:bodyPr>
            <a:lstStyle/>
            <a:p>
              <a:pPr eaLnBrk="1" hangingPunct="1"/>
              <a:r>
                <a:rPr lang="zh-CN" altLang="en-US" b="1"/>
                <a:t>业务驱动的流程体系</a:t>
              </a:r>
              <a:endParaRPr lang="zh-CN" altLang="en-US" b="1"/>
            </a:p>
          </p:txBody>
        </p:sp>
        <p:sp>
          <p:nvSpPr>
            <p:cNvPr id="1051148" name="AutoShape 110"/>
            <p:cNvSpPr>
              <a:spLocks noChangeArrowheads="1"/>
            </p:cNvSpPr>
            <p:nvPr/>
          </p:nvSpPr>
          <p:spPr bwMode="auto">
            <a:xfrm>
              <a:off x="4138613" y="3033713"/>
              <a:ext cx="487362" cy="885825"/>
            </a:xfrm>
            <a:prstGeom prst="rightArrow">
              <a:avLst>
                <a:gd name="adj1" fmla="val 50000"/>
                <a:gd name="adj2" fmla="val 60647"/>
              </a:avLst>
            </a:prstGeom>
            <a:solidFill>
              <a:srgbClr val="143B68"/>
            </a:solidFill>
            <a:ln w="9525" algn="ctr">
              <a:solidFill>
                <a:srgbClr val="143B68"/>
              </a:solidFill>
              <a:miter lim="800000"/>
            </a:ln>
            <a:effectLst/>
          </p:spPr>
          <p:txBody>
            <a:bodyPr wrap="none" anchor="ctr"/>
            <a:lstStyle/>
            <a:p>
              <a:endParaRPr lang="zh-CN" altLang="en-US" dirty="0"/>
            </a:p>
          </p:txBody>
        </p:sp>
        <p:sp>
          <p:nvSpPr>
            <p:cNvPr id="1051149" name="Rectangle 111"/>
            <p:cNvSpPr txBox="1">
              <a:spLocks noChangeArrowheads="1"/>
            </p:cNvSpPr>
            <p:nvPr/>
          </p:nvSpPr>
          <p:spPr>
            <a:xfrm>
              <a:off x="444500" y="4618038"/>
              <a:ext cx="3733800" cy="1706562"/>
            </a:xfrm>
            <a:prstGeom prst="rect">
              <a:avLst/>
            </a:prstGeom>
            <a:noFill/>
          </p:spPr>
          <p:txBody>
            <a:bodyPr tIns="45714" bIns="45714"/>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84000"/>
                </a:lnSpc>
                <a:buSzPct val="60000"/>
                <a:buFont typeface="Wingdings" panose="05000000000000000000" pitchFamily="2" charset="2"/>
                <a:buChar char="n"/>
              </a:pPr>
              <a:r>
                <a:rPr lang="zh-CN" altLang="en-US"/>
                <a:t>企业运营面临条块分割的问题，部门与部门之间缺乏有效的协同</a:t>
              </a:r>
              <a:endParaRPr lang="zh-CN" altLang="en-US"/>
            </a:p>
            <a:p>
              <a:pPr>
                <a:lnSpc>
                  <a:spcPct val="100000"/>
                </a:lnSpc>
                <a:buSzPct val="60000"/>
                <a:buFont typeface="Wingdings" panose="05000000000000000000" pitchFamily="2" charset="2"/>
                <a:buChar char="n"/>
              </a:pPr>
              <a:r>
                <a:rPr lang="zh-CN" altLang="en-US"/>
                <a:t>不同部门之间的业务流程出现重复或灰色地带，部门之间沟通不清晰，造成流程执行效率的低下</a:t>
              </a:r>
              <a:endParaRPr lang="zh-CN" altLang="en-US"/>
            </a:p>
            <a:p>
              <a:pPr>
                <a:lnSpc>
                  <a:spcPct val="100000"/>
                </a:lnSpc>
                <a:buSzPct val="60000"/>
                <a:buFont typeface="Wingdings" panose="05000000000000000000" pitchFamily="2" charset="2"/>
                <a:buChar char="n"/>
              </a:pPr>
              <a:r>
                <a:rPr lang="zh-CN" altLang="en-US"/>
                <a:t>缺乏对企业整体的流程体系有效执行的评估</a:t>
              </a:r>
              <a:endParaRPr lang="zh-CN" altLang="en-US"/>
            </a:p>
          </p:txBody>
        </p:sp>
        <p:sp>
          <p:nvSpPr>
            <p:cNvPr id="1051150" name="Text Box 112"/>
            <p:cNvSpPr txBox="1">
              <a:spLocks noChangeArrowheads="1"/>
            </p:cNvSpPr>
            <p:nvPr/>
          </p:nvSpPr>
          <p:spPr bwMode="auto">
            <a:xfrm>
              <a:off x="4987925" y="4600575"/>
              <a:ext cx="3711575" cy="1519238"/>
            </a:xfrm>
            <a:prstGeom prst="rect">
              <a:avLst/>
            </a:prstGeom>
            <a:noFill/>
            <a:ln>
              <a:noFill/>
            </a:ln>
            <a:effectLst/>
          </p:spPr>
          <p:txBody>
            <a:bodyPr lIns="45720" rIns="45720"/>
            <a:lstStyle>
              <a:lvl1pPr marL="192405" indent="-192405" algn="l">
                <a:defRPr>
                  <a:solidFill>
                    <a:schemeClr val="tx1"/>
                  </a:solidFill>
                  <a:latin typeface="Arial" panose="020B0604020202020204" pitchFamily="34" charset="0"/>
                  <a:ea typeface="宋体" panose="02010600030101010101" pitchFamily="2" charset="-122"/>
                </a:defRPr>
              </a:lvl1pPr>
              <a:lvl2pPr marL="463550" indent="-186055" algn="l">
                <a:defRPr>
                  <a:solidFill>
                    <a:schemeClr val="tx1"/>
                  </a:solidFill>
                  <a:latin typeface="Arial" panose="020B0604020202020204" pitchFamily="34" charset="0"/>
                  <a:ea typeface="宋体" panose="02010600030101010101" pitchFamily="2" charset="-122"/>
                </a:defRPr>
              </a:lvl2pPr>
              <a:lvl3pPr marL="768350" indent="-193675" algn="l">
                <a:defRPr>
                  <a:solidFill>
                    <a:schemeClr val="tx1"/>
                  </a:solidFill>
                  <a:latin typeface="Arial" panose="020B0604020202020204" pitchFamily="34" charset="0"/>
                  <a:ea typeface="宋体" panose="02010600030101010101" pitchFamily="2" charset="-122"/>
                </a:defRPr>
              </a:lvl3pPr>
              <a:lvl4pPr marL="1052830" indent="-180975" algn="l">
                <a:defRPr>
                  <a:solidFill>
                    <a:schemeClr val="tx1"/>
                  </a:solidFill>
                  <a:latin typeface="Arial" panose="020B0604020202020204" pitchFamily="34" charset="0"/>
                  <a:ea typeface="宋体" panose="02010600030101010101" pitchFamily="2" charset="-122"/>
                </a:defRPr>
              </a:lvl4pPr>
              <a:lvl5pPr marL="1381125" indent="-146050" algn="l">
                <a:defRPr>
                  <a:solidFill>
                    <a:schemeClr val="tx1"/>
                  </a:solidFill>
                  <a:latin typeface="Arial" panose="020B0604020202020204" pitchFamily="34" charset="0"/>
                  <a:ea typeface="宋体" panose="02010600030101010101" pitchFamily="2" charset="-122"/>
                </a:defRPr>
              </a:lvl5pPr>
              <a:lvl6pPr marL="1838325" indent="-1460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295525" indent="-1460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2752725" indent="-1460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209925" indent="-1460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95000"/>
                </a:lnSpc>
                <a:buClr>
                  <a:schemeClr val="accent1"/>
                </a:buClr>
                <a:buFont typeface="Wingdings" panose="05000000000000000000" pitchFamily="2" charset="2"/>
                <a:buChar char="§"/>
              </a:pPr>
              <a:r>
                <a:rPr lang="zh-CN" altLang="en-US" dirty="0">
                  <a:latin typeface="微软雅黑 Light" panose="020B0502040204020203" pitchFamily="34" charset="-122"/>
                  <a:ea typeface="微软雅黑 Light" panose="020B0502040204020203" pitchFamily="34" charset="-122"/>
                </a:rPr>
                <a:t>改进业务流程，实现效率的提高和经营成本的降低</a:t>
              </a:r>
              <a:endParaRPr lang="zh-CN" altLang="en-US" dirty="0">
                <a:latin typeface="微软雅黑 Light" panose="020B0502040204020203" pitchFamily="34" charset="-122"/>
                <a:ea typeface="微软雅黑 Light" panose="020B0502040204020203" pitchFamily="34" charset="-122"/>
              </a:endParaRPr>
            </a:p>
            <a:p>
              <a:pPr eaLnBrk="1" hangingPunct="1">
                <a:lnSpc>
                  <a:spcPct val="95000"/>
                </a:lnSpc>
                <a:buClr>
                  <a:schemeClr val="accent1"/>
                </a:buClr>
                <a:buFont typeface="Wingdings" panose="05000000000000000000" pitchFamily="2" charset="2"/>
                <a:buChar char="§"/>
              </a:pPr>
              <a:r>
                <a:rPr lang="zh-CN" altLang="en-US" dirty="0">
                  <a:solidFill>
                    <a:srgbClr val="FF0000"/>
                  </a:solidFill>
                  <a:latin typeface="微软雅黑 Light" panose="020B0502040204020203" pitchFamily="34" charset="-122"/>
                  <a:ea typeface="微软雅黑 Light" panose="020B0502040204020203" pitchFamily="34" charset="-122"/>
                </a:rPr>
                <a:t>以企业流程为导向</a:t>
              </a:r>
              <a:r>
                <a:rPr lang="zh-CN" altLang="en-US" dirty="0">
                  <a:latin typeface="微软雅黑 Light" panose="020B0502040204020203" pitchFamily="34" charset="-122"/>
                  <a:ea typeface="微软雅黑 Light" panose="020B0502040204020203" pitchFamily="34" charset="-122"/>
                </a:rPr>
                <a:t>，建立流程化管理的体系，加快企业的市场响应速度和促进跨部门的协作</a:t>
              </a:r>
              <a:endParaRPr lang="zh-CN" altLang="en-US" dirty="0">
                <a:latin typeface="微软雅黑 Light" panose="020B0502040204020203" pitchFamily="34" charset="-122"/>
                <a:ea typeface="微软雅黑 Light" panose="020B0502040204020203" pitchFamily="34" charset="-122"/>
              </a:endParaRPr>
            </a:p>
            <a:p>
              <a:pPr eaLnBrk="1" hangingPunct="1">
                <a:lnSpc>
                  <a:spcPct val="95000"/>
                </a:lnSpc>
                <a:buClr>
                  <a:schemeClr val="accent1"/>
                </a:buClr>
                <a:buFont typeface="Wingdings" panose="05000000000000000000" pitchFamily="2" charset="2"/>
                <a:buChar char="§"/>
              </a:pPr>
              <a:r>
                <a:rPr lang="zh-CN" altLang="en-US" dirty="0">
                  <a:latin typeface="微软雅黑 Light" panose="020B0502040204020203" pitchFamily="34" charset="-122"/>
                  <a:ea typeface="微软雅黑 Light" panose="020B0502040204020203" pitchFamily="34" charset="-122"/>
                </a:rPr>
                <a:t>建立</a:t>
              </a:r>
              <a:r>
                <a:rPr lang="zh-CN" altLang="en-US" dirty="0">
                  <a:solidFill>
                    <a:srgbClr val="FF0000"/>
                  </a:solidFill>
                  <a:latin typeface="微软雅黑 Light" panose="020B0502040204020203" pitchFamily="34" charset="-122"/>
                  <a:ea typeface="微软雅黑 Light" panose="020B0502040204020203" pitchFamily="34" charset="-122"/>
                </a:rPr>
                <a:t>企业层级的流程管理部门</a:t>
              </a:r>
              <a:r>
                <a:rPr lang="zh-CN" altLang="en-US" dirty="0">
                  <a:latin typeface="微软雅黑 Light" panose="020B0502040204020203" pitchFamily="34" charset="-122"/>
                  <a:ea typeface="微软雅黑 Light" panose="020B0502040204020203" pitchFamily="34" charset="-122"/>
                </a:rPr>
                <a:t>，监督流程的有效执行，以对流程进行持续改进</a:t>
              </a:r>
              <a:endParaRPr lang="zh-CN" altLang="en-US" b="1" dirty="0">
                <a:solidFill>
                  <a:schemeClr val="tx2"/>
                </a:solidFill>
                <a:latin typeface="微软雅黑 Light" panose="020B0502040204020203" pitchFamily="34" charset="-122"/>
                <a:ea typeface="微软雅黑 Light" panose="020B0502040204020203" pitchFamily="34" charset="-122"/>
              </a:endParaRPr>
            </a:p>
          </p:txBody>
        </p:sp>
        <p:sp>
          <p:nvSpPr>
            <p:cNvPr id="1051151" name="Line 114"/>
            <p:cNvSpPr>
              <a:spLocks noChangeShapeType="1"/>
            </p:cNvSpPr>
            <p:nvPr/>
          </p:nvSpPr>
          <p:spPr bwMode="auto">
            <a:xfrm flipV="1">
              <a:off x="5335588" y="3475038"/>
              <a:ext cx="0" cy="400050"/>
            </a:xfrm>
            <a:prstGeom prst="line">
              <a:avLst/>
            </a:prstGeom>
            <a:noFill/>
            <a:ln w="28575">
              <a:solidFill>
                <a:schemeClr val="tx1"/>
              </a:solidFill>
              <a:prstDash val="sysDot"/>
              <a:round/>
            </a:ln>
            <a:effectLst/>
          </p:spPr>
          <p:txBody>
            <a:bodyPr wrap="none" anchor="ctr"/>
            <a:lstStyle/>
            <a:p>
              <a:endParaRPr lang="zh-CN" altLang="en-US"/>
            </a:p>
          </p:txBody>
        </p:sp>
        <p:sp>
          <p:nvSpPr>
            <p:cNvPr id="1051152" name="Line 115"/>
            <p:cNvSpPr>
              <a:spLocks noChangeShapeType="1"/>
            </p:cNvSpPr>
            <p:nvPr/>
          </p:nvSpPr>
          <p:spPr bwMode="auto">
            <a:xfrm>
              <a:off x="5335588" y="3462338"/>
              <a:ext cx="727075" cy="0"/>
            </a:xfrm>
            <a:prstGeom prst="line">
              <a:avLst/>
            </a:prstGeom>
            <a:noFill/>
            <a:ln w="28575">
              <a:solidFill>
                <a:schemeClr val="tx1"/>
              </a:solidFill>
              <a:prstDash val="sysDot"/>
              <a:round/>
            </a:ln>
            <a:effectLst/>
          </p:spPr>
          <p:txBody>
            <a:bodyPr wrap="none" anchor="ctr"/>
            <a:lstStyle/>
            <a:p>
              <a:endParaRPr lang="zh-CN" altLang="en-US"/>
            </a:p>
          </p:txBody>
        </p:sp>
        <p:sp>
          <p:nvSpPr>
            <p:cNvPr id="1051153" name="Line 116"/>
            <p:cNvSpPr>
              <a:spLocks noChangeShapeType="1"/>
            </p:cNvSpPr>
            <p:nvPr/>
          </p:nvSpPr>
          <p:spPr bwMode="auto">
            <a:xfrm flipV="1">
              <a:off x="6013450" y="3263900"/>
              <a:ext cx="12700" cy="187325"/>
            </a:xfrm>
            <a:prstGeom prst="line">
              <a:avLst/>
            </a:prstGeom>
            <a:noFill/>
            <a:ln w="28575">
              <a:solidFill>
                <a:schemeClr val="tx1"/>
              </a:solidFill>
              <a:prstDash val="sysDot"/>
              <a:round/>
            </a:ln>
            <a:effectLst/>
          </p:spPr>
          <p:txBody>
            <a:bodyPr wrap="none" anchor="ctr"/>
            <a:lstStyle/>
            <a:p>
              <a:endParaRPr lang="zh-CN" altLang="en-US"/>
            </a:p>
          </p:txBody>
        </p:sp>
        <p:sp>
          <p:nvSpPr>
            <p:cNvPr id="1051154" name="Line 117"/>
            <p:cNvSpPr>
              <a:spLocks noChangeShapeType="1"/>
            </p:cNvSpPr>
            <p:nvPr/>
          </p:nvSpPr>
          <p:spPr bwMode="auto">
            <a:xfrm>
              <a:off x="6051550" y="3251200"/>
              <a:ext cx="727075" cy="0"/>
            </a:xfrm>
            <a:prstGeom prst="line">
              <a:avLst/>
            </a:prstGeom>
            <a:noFill/>
            <a:ln w="28575">
              <a:solidFill>
                <a:schemeClr val="tx1"/>
              </a:solidFill>
              <a:prstDash val="sysDot"/>
              <a:round/>
            </a:ln>
            <a:effectLst/>
          </p:spPr>
          <p:txBody>
            <a:bodyPr wrap="none" anchor="ctr"/>
            <a:lstStyle/>
            <a:p>
              <a:endParaRPr lang="zh-CN" altLang="en-US"/>
            </a:p>
          </p:txBody>
        </p:sp>
        <p:sp>
          <p:nvSpPr>
            <p:cNvPr id="1051155" name="Line 118"/>
            <p:cNvSpPr>
              <a:spLocks noChangeShapeType="1"/>
            </p:cNvSpPr>
            <p:nvPr/>
          </p:nvSpPr>
          <p:spPr bwMode="auto">
            <a:xfrm flipV="1">
              <a:off x="6767513" y="3216275"/>
              <a:ext cx="12700" cy="587375"/>
            </a:xfrm>
            <a:prstGeom prst="line">
              <a:avLst/>
            </a:prstGeom>
            <a:noFill/>
            <a:ln w="28575">
              <a:solidFill>
                <a:schemeClr val="tx1"/>
              </a:solidFill>
              <a:prstDash val="sysDot"/>
              <a:round/>
            </a:ln>
            <a:effectLst/>
          </p:spPr>
          <p:txBody>
            <a:bodyPr wrap="none" anchor="ctr"/>
            <a:lstStyle/>
            <a:p>
              <a:endParaRPr lang="zh-CN" altLang="en-US"/>
            </a:p>
          </p:txBody>
        </p:sp>
        <p:sp>
          <p:nvSpPr>
            <p:cNvPr id="1051156" name="Line 119"/>
            <p:cNvSpPr>
              <a:spLocks noChangeShapeType="1"/>
            </p:cNvSpPr>
            <p:nvPr/>
          </p:nvSpPr>
          <p:spPr bwMode="auto">
            <a:xfrm flipV="1">
              <a:off x="6069013" y="3795713"/>
              <a:ext cx="701675" cy="0"/>
            </a:xfrm>
            <a:prstGeom prst="line">
              <a:avLst/>
            </a:prstGeom>
            <a:noFill/>
            <a:ln w="28575">
              <a:solidFill>
                <a:schemeClr val="tx1"/>
              </a:solidFill>
              <a:prstDash val="sysDot"/>
              <a:round/>
            </a:ln>
            <a:effectLst/>
          </p:spPr>
          <p:txBody>
            <a:bodyPr wrap="none" anchor="ctr"/>
            <a:lstStyle/>
            <a:p>
              <a:endParaRPr lang="zh-CN" altLang="en-US"/>
            </a:p>
          </p:txBody>
        </p:sp>
        <p:sp>
          <p:nvSpPr>
            <p:cNvPr id="1051157" name="Line 120"/>
            <p:cNvSpPr>
              <a:spLocks noChangeShapeType="1"/>
            </p:cNvSpPr>
            <p:nvPr/>
          </p:nvSpPr>
          <p:spPr bwMode="auto">
            <a:xfrm flipV="1">
              <a:off x="6076950" y="3790950"/>
              <a:ext cx="0" cy="300038"/>
            </a:xfrm>
            <a:prstGeom prst="line">
              <a:avLst/>
            </a:prstGeom>
            <a:noFill/>
            <a:ln w="28575">
              <a:solidFill>
                <a:schemeClr val="tx1"/>
              </a:solidFill>
              <a:prstDash val="sysDot"/>
              <a:round/>
            </a:ln>
            <a:effectLst/>
          </p:spPr>
          <p:txBody>
            <a:bodyPr wrap="none" anchor="ctr"/>
            <a:lstStyle/>
            <a:p>
              <a:endParaRPr lang="zh-CN" altLang="en-US"/>
            </a:p>
          </p:txBody>
        </p:sp>
        <p:sp>
          <p:nvSpPr>
            <p:cNvPr id="1051158" name="Line 121"/>
            <p:cNvSpPr>
              <a:spLocks noChangeShapeType="1"/>
            </p:cNvSpPr>
            <p:nvPr/>
          </p:nvSpPr>
          <p:spPr bwMode="auto">
            <a:xfrm flipV="1">
              <a:off x="6070600" y="4110038"/>
              <a:ext cx="2192338" cy="0"/>
            </a:xfrm>
            <a:prstGeom prst="line">
              <a:avLst/>
            </a:prstGeom>
            <a:noFill/>
            <a:ln w="28575">
              <a:solidFill>
                <a:schemeClr val="tx1"/>
              </a:solidFill>
              <a:prstDash val="sysDot"/>
              <a:round/>
            </a:ln>
            <a:effectLst/>
          </p:spPr>
          <p:txBody>
            <a:bodyPr wrap="none" anchor="ctr"/>
            <a:lstStyle/>
            <a:p>
              <a:endParaRPr lang="zh-CN" altLang="en-US"/>
            </a:p>
          </p:txBody>
        </p:sp>
        <p:sp>
          <p:nvSpPr>
            <p:cNvPr id="1051159" name="Line 122"/>
            <p:cNvSpPr>
              <a:spLocks noChangeShapeType="1"/>
            </p:cNvSpPr>
            <p:nvPr/>
          </p:nvSpPr>
          <p:spPr bwMode="auto">
            <a:xfrm flipV="1">
              <a:off x="8248650" y="3506788"/>
              <a:ext cx="12700" cy="587375"/>
            </a:xfrm>
            <a:prstGeom prst="line">
              <a:avLst/>
            </a:prstGeom>
            <a:noFill/>
            <a:ln w="28575">
              <a:solidFill>
                <a:schemeClr val="tx1"/>
              </a:solidFill>
              <a:prstDash val="sysDot"/>
              <a:round/>
            </a:ln>
            <a:effectLst/>
          </p:spPr>
          <p:txBody>
            <a:bodyPr wrap="none" anchor="ctr"/>
            <a:lstStyle/>
            <a:p>
              <a:endParaRPr lang="zh-CN" altLang="en-US"/>
            </a:p>
          </p:txBody>
        </p:sp>
        <p:sp>
          <p:nvSpPr>
            <p:cNvPr id="1051160" name="Line 123"/>
            <p:cNvSpPr>
              <a:spLocks noChangeShapeType="1"/>
            </p:cNvSpPr>
            <p:nvPr/>
          </p:nvSpPr>
          <p:spPr bwMode="auto">
            <a:xfrm>
              <a:off x="8258175" y="3516313"/>
              <a:ext cx="427038" cy="0"/>
            </a:xfrm>
            <a:prstGeom prst="line">
              <a:avLst/>
            </a:prstGeom>
            <a:noFill/>
            <a:ln w="28575">
              <a:solidFill>
                <a:schemeClr val="tx1"/>
              </a:solidFill>
              <a:prstDash val="sysDot"/>
              <a:round/>
              <a:tailEnd type="triangle" w="med" len="med"/>
            </a:ln>
            <a:effectLst/>
          </p:spPr>
          <p:txBody>
            <a:bodyPr wrap="none" anchor="ctr"/>
            <a:lstStyle/>
            <a:p>
              <a:endParaRPr lang="zh-CN" altLang="en-US"/>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16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总结企业资源管理平台的系统建设关键设计思路</a:t>
            </a:r>
            <a:endParaRPr lang="en-US" altLang="zh-CN" sz="2400" dirty="0">
              <a:solidFill>
                <a:schemeClr val="bg1"/>
              </a:solidFill>
            </a:endParaRPr>
          </a:p>
        </p:txBody>
      </p:sp>
      <p:grpSp>
        <p:nvGrpSpPr>
          <p:cNvPr id="361" name="组合 2"/>
          <p:cNvGrpSpPr/>
          <p:nvPr/>
        </p:nvGrpSpPr>
        <p:grpSpPr>
          <a:xfrm>
            <a:off x="509788" y="1503608"/>
            <a:ext cx="11172423" cy="4622405"/>
            <a:chOff x="457200" y="1600200"/>
            <a:chExt cx="8216900" cy="4267200"/>
          </a:xfrm>
        </p:grpSpPr>
        <p:sp>
          <p:nvSpPr>
            <p:cNvPr id="1051162" name="Rectangle 3"/>
            <p:cNvSpPr>
              <a:spLocks noChangeArrowheads="1"/>
            </p:cNvSpPr>
            <p:nvPr/>
          </p:nvSpPr>
          <p:spPr bwMode="auto">
            <a:xfrm>
              <a:off x="4959350" y="1600200"/>
              <a:ext cx="3668713" cy="42672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1163" name="Rectangle 4"/>
            <p:cNvSpPr>
              <a:spLocks noChangeArrowheads="1"/>
            </p:cNvSpPr>
            <p:nvPr/>
          </p:nvSpPr>
          <p:spPr bwMode="auto">
            <a:xfrm>
              <a:off x="457200" y="1600200"/>
              <a:ext cx="3873500" cy="424815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1164" name="Rectangle 5"/>
            <p:cNvSpPr>
              <a:spLocks noChangeArrowheads="1"/>
            </p:cNvSpPr>
            <p:nvPr/>
          </p:nvSpPr>
          <p:spPr bwMode="auto">
            <a:xfrm>
              <a:off x="4959350" y="1600200"/>
              <a:ext cx="3668713" cy="445742"/>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1165" name="Rectangle 6"/>
            <p:cNvSpPr>
              <a:spLocks noChangeArrowheads="1"/>
            </p:cNvSpPr>
            <p:nvPr/>
          </p:nvSpPr>
          <p:spPr bwMode="auto">
            <a:xfrm>
              <a:off x="457200" y="1600200"/>
              <a:ext cx="3873500" cy="443445"/>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1166"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1167" name="Rectangle 8"/>
            <p:cNvSpPr>
              <a:spLocks noChangeArrowheads="1"/>
            </p:cNvSpPr>
            <p:nvPr/>
          </p:nvSpPr>
          <p:spPr bwMode="auto">
            <a:xfrm>
              <a:off x="4959350" y="2165614"/>
              <a:ext cx="3714750" cy="3363913"/>
            </a:xfrm>
            <a:prstGeom prst="rect">
              <a:avLst/>
            </a:prstGeom>
            <a:noFill/>
            <a:ln>
              <a:noFill/>
            </a:ln>
            <a:effectLst/>
          </p:spPr>
          <p:txBody>
            <a:bodyPr/>
            <a:lstStyle>
              <a:lvl1pPr marL="342900" indent="-342900" algn="l" defTabSz="739775">
                <a:defRPr>
                  <a:solidFill>
                    <a:schemeClr val="tx1"/>
                  </a:solidFill>
                  <a:latin typeface="Arial" panose="020B0604020202020204" pitchFamily="34" charset="0"/>
                  <a:ea typeface="宋体" panose="02010600030101010101" pitchFamily="2" charset="-122"/>
                </a:defRPr>
              </a:lvl1pPr>
              <a:lvl2pPr marL="719455" indent="-342900" algn="l" defTabSz="739775">
                <a:defRPr>
                  <a:solidFill>
                    <a:schemeClr val="tx1"/>
                  </a:solidFill>
                  <a:latin typeface="Arial" panose="020B0604020202020204" pitchFamily="34" charset="0"/>
                  <a:ea typeface="宋体" panose="02010600030101010101" pitchFamily="2" charset="-122"/>
                </a:defRPr>
              </a:lvl2pPr>
              <a:lvl3pPr marL="1143000" indent="-342900" algn="l" defTabSz="739775">
                <a:defRPr>
                  <a:solidFill>
                    <a:schemeClr val="tx1"/>
                  </a:solidFill>
                  <a:latin typeface="Arial" panose="020B0604020202020204" pitchFamily="34" charset="0"/>
                  <a:ea typeface="宋体" panose="02010600030101010101" pitchFamily="2" charset="-122"/>
                </a:defRPr>
              </a:lvl3pPr>
              <a:lvl4pPr marL="1600200" indent="-342900" algn="l" defTabSz="739775">
                <a:defRPr>
                  <a:solidFill>
                    <a:schemeClr val="tx1"/>
                  </a:solidFill>
                  <a:latin typeface="Arial" panose="020B0604020202020204" pitchFamily="34" charset="0"/>
                  <a:ea typeface="宋体" panose="02010600030101010101" pitchFamily="2" charset="-122"/>
                </a:defRPr>
              </a:lvl4pPr>
              <a:lvl5pPr marL="2057400" indent="-342900" algn="l" defTabSz="739775">
                <a:defRPr>
                  <a:solidFill>
                    <a:schemeClr val="tx1"/>
                  </a:solidFill>
                  <a:latin typeface="Arial" panose="020B0604020202020204" pitchFamily="34" charset="0"/>
                  <a:ea typeface="宋体" panose="02010600030101010101" pitchFamily="2" charset="-122"/>
                </a:defRPr>
              </a:lvl5pPr>
              <a:lvl6pPr marL="25146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构建基础的</a:t>
              </a:r>
              <a:r>
                <a:rPr lang="en-AU" altLang="zh-CN" sz="1600">
                  <a:solidFill>
                    <a:srgbClr val="000000"/>
                  </a:solidFill>
                  <a:latin typeface="微软雅黑 Light" panose="020B0502040204020203" pitchFamily="34" charset="-122"/>
                  <a:ea typeface="微软雅黑 Light" panose="020B0502040204020203" pitchFamily="34" charset="-122"/>
                </a:rPr>
                <a:t>ERP</a:t>
              </a:r>
              <a:r>
                <a:rPr lang="zh-CN" altLang="en-AU" sz="1600">
                  <a:solidFill>
                    <a:srgbClr val="000000"/>
                  </a:solidFill>
                  <a:latin typeface="微软雅黑 Light" panose="020B0502040204020203" pitchFamily="34" charset="-122"/>
                  <a:ea typeface="微软雅黑 Light" panose="020B0502040204020203" pitchFamily="34" charset="-122"/>
                </a:rPr>
                <a:t>管理平台，在核心业务组织实施</a:t>
              </a:r>
              <a:r>
                <a:rPr lang="en-AU" altLang="zh-CN" sz="1600">
                  <a:solidFill>
                    <a:srgbClr val="000000"/>
                  </a:solidFill>
                  <a:latin typeface="微软雅黑 Light" panose="020B0502040204020203" pitchFamily="34" charset="-122"/>
                  <a:ea typeface="微软雅黑 Light" panose="020B0502040204020203" pitchFamily="34" charset="-122"/>
                </a:rPr>
                <a:t>ERP</a:t>
              </a:r>
              <a:r>
                <a:rPr lang="zh-CN" altLang="en-AU" sz="1600">
                  <a:solidFill>
                    <a:srgbClr val="000000"/>
                  </a:solidFill>
                  <a:latin typeface="微软雅黑 Light" panose="020B0502040204020203" pitchFamily="34" charset="-122"/>
                  <a:ea typeface="微软雅黑 Light" panose="020B0502040204020203" pitchFamily="34" charset="-122"/>
                </a:rPr>
                <a:t>核心模块，</a:t>
              </a:r>
              <a:r>
                <a:rPr lang="zh-CN" altLang="en-US" sz="1600">
                  <a:solidFill>
                    <a:srgbClr val="000000"/>
                  </a:solidFill>
                  <a:latin typeface="微软雅黑 Light" panose="020B0502040204020203" pitchFamily="34" charset="-122"/>
                  <a:ea typeface="微软雅黑 Light" panose="020B0502040204020203" pitchFamily="34" charset="-122"/>
                </a:rPr>
                <a:t>包括的生产管理、采购管理、库存管理、销售管理、财务与成本管理</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与周边系统的协同考虑适合企业要求的应用连接和数据连接方式，包括与物流配送平台的集成，与采购寻源平台的集成，与产品数据管理平台的集成，与销售管理平台的集成，以及与生产管控平台的集成</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根据业务需求的发展对</a:t>
              </a:r>
              <a:r>
                <a:rPr lang="en-US" altLang="zh-CN" sz="1600">
                  <a:solidFill>
                    <a:srgbClr val="000000"/>
                  </a:solidFill>
                  <a:latin typeface="微软雅黑 Light" panose="020B0502040204020203" pitchFamily="34" charset="-122"/>
                  <a:ea typeface="微软雅黑 Light" panose="020B0502040204020203" pitchFamily="34" charset="-122"/>
                </a:rPr>
                <a:t>ERP</a:t>
              </a:r>
              <a:r>
                <a:rPr lang="zh-CN" altLang="en-US" sz="1600">
                  <a:solidFill>
                    <a:srgbClr val="000000"/>
                  </a:solidFill>
                  <a:latin typeface="微软雅黑 Light" panose="020B0502040204020203" pitchFamily="34" charset="-122"/>
                  <a:ea typeface="微软雅黑 Light" panose="020B0502040204020203" pitchFamily="34" charset="-122"/>
                </a:rPr>
                <a:t>的功能做深化推广，包括全面预算管理，人力资源管理等</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en-US" altLang="zh-CN" sz="1600">
                <a:latin typeface="微软雅黑 Light" panose="020B0502040204020203" pitchFamily="34" charset="-122"/>
                <a:ea typeface="微软雅黑 Light" panose="020B0502040204020203" pitchFamily="34" charset="-122"/>
              </a:endParaRPr>
            </a:p>
          </p:txBody>
        </p:sp>
        <p:sp>
          <p:nvSpPr>
            <p:cNvPr id="1051168" name="Rectangle 9"/>
            <p:cNvSpPr>
              <a:spLocks noChangeArrowheads="1"/>
            </p:cNvSpPr>
            <p:nvPr/>
          </p:nvSpPr>
          <p:spPr bwMode="auto">
            <a:xfrm>
              <a:off x="1450975" y="1601788"/>
              <a:ext cx="1839913" cy="441857"/>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1169" name="Rectangle 10"/>
            <p:cNvSpPr>
              <a:spLocks noChangeArrowheads="1"/>
            </p:cNvSpPr>
            <p:nvPr/>
          </p:nvSpPr>
          <p:spPr bwMode="auto">
            <a:xfrm>
              <a:off x="5808663" y="1611313"/>
              <a:ext cx="2054225" cy="432332"/>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sp>
          <p:nvSpPr>
            <p:cNvPr id="1051170" name="Rectangle 11"/>
            <p:cNvSpPr>
              <a:spLocks noChangeArrowheads="1"/>
            </p:cNvSpPr>
            <p:nvPr/>
          </p:nvSpPr>
          <p:spPr bwMode="auto">
            <a:xfrm>
              <a:off x="457200" y="2144979"/>
              <a:ext cx="3810000" cy="36020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XX公司正在搭建各业务单位的编制，在产品上市初期有必要通过建立</a:t>
              </a:r>
              <a:r>
                <a:rPr lang="en-US" altLang="zh-CN" sz="1600" dirty="0">
                  <a:solidFill>
                    <a:srgbClr val="000000"/>
                  </a:solidFill>
                  <a:latin typeface="微软雅黑 Light" panose="020B0502040204020203" pitchFamily="34" charset="-122"/>
                  <a:ea typeface="微软雅黑 Light" panose="020B0502040204020203" pitchFamily="34" charset="-122"/>
                </a:rPr>
                <a:t>ERP</a:t>
              </a:r>
              <a:r>
                <a:rPr lang="zh-CN" altLang="en-US" sz="1600" dirty="0">
                  <a:solidFill>
                    <a:srgbClr val="000000"/>
                  </a:solidFill>
                  <a:latin typeface="微软雅黑 Light" panose="020B0502040204020203" pitchFamily="34" charset="-122"/>
                  <a:ea typeface="微软雅黑 Light" panose="020B0502040204020203" pitchFamily="34" charset="-122"/>
                </a:rPr>
                <a:t>这样的系统来统一管理企业内部的核心资源，建立联通产供销的核心业务流程，需要循序渐进的推进系统建设</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在建厂初期会遇到业务流程不明确，市场策略易调整的现状问题，对</a:t>
              </a:r>
              <a:r>
                <a:rPr lang="en-US" altLang="zh-CN" sz="1600" dirty="0">
                  <a:solidFill>
                    <a:srgbClr val="000000"/>
                  </a:solidFill>
                  <a:latin typeface="微软雅黑 Light" panose="020B0502040204020203" pitchFamily="34" charset="-122"/>
                  <a:ea typeface="微软雅黑 Light" panose="020B0502040204020203" pitchFamily="34" charset="-122"/>
                </a:rPr>
                <a:t>ERP</a:t>
              </a:r>
              <a:r>
                <a:rPr lang="zh-CN" altLang="en-US" sz="1600" dirty="0">
                  <a:solidFill>
                    <a:srgbClr val="000000"/>
                  </a:solidFill>
                  <a:latin typeface="微软雅黑 Light" panose="020B0502040204020203" pitchFamily="34" charset="-122"/>
                  <a:ea typeface="微软雅黑 Light" panose="020B0502040204020203" pitchFamily="34" charset="-122"/>
                </a:rPr>
                <a:t>的建设带来影响，因此需要选择有针对性的策略来推动系统的定义和建设</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在</a:t>
              </a:r>
              <a:r>
                <a:rPr lang="en-US" altLang="zh-CN" sz="1600" dirty="0">
                  <a:solidFill>
                    <a:srgbClr val="000000"/>
                  </a:solidFill>
                  <a:latin typeface="微软雅黑 Light" panose="020B0502040204020203" pitchFamily="34" charset="-122"/>
                  <a:ea typeface="微软雅黑 Light" panose="020B0502040204020203" pitchFamily="34" charset="-122"/>
                </a:rPr>
                <a:t>ERP</a:t>
              </a:r>
              <a:r>
                <a:rPr lang="zh-CN" altLang="en-US" sz="1600" dirty="0">
                  <a:solidFill>
                    <a:srgbClr val="000000"/>
                  </a:solidFill>
                  <a:latin typeface="微软雅黑 Light" panose="020B0502040204020203" pitchFamily="34" charset="-122"/>
                  <a:ea typeface="微软雅黑 Light" panose="020B0502040204020203" pitchFamily="34" charset="-122"/>
                </a:rPr>
                <a:t>的实施过程中，部分上下游系统不能同步建设，因此有必要选择一些临时方案或手工过程来做过渡</a:t>
              </a:r>
              <a:endParaRPr lang="zh-CN" altLang="en-US" sz="1600" dirty="0">
                <a:solidFill>
                  <a:srgbClr val="000000"/>
                </a:solidFill>
                <a:latin typeface="微软雅黑 Light" panose="020B0502040204020203" pitchFamily="34" charset="-122"/>
                <a:ea typeface="微软雅黑 Light" panose="020B0502040204020203" pitchFamily="34" charset="-122"/>
              </a:endParaRPr>
            </a:p>
          </p:txBody>
        </p:sp>
      </p:grpSp>
      <p:grpSp>
        <p:nvGrpSpPr>
          <p:cNvPr id="362" name="Group 27"/>
          <p:cNvGrpSpPr/>
          <p:nvPr/>
        </p:nvGrpSpPr>
        <p:grpSpPr bwMode="auto">
          <a:xfrm>
            <a:off x="9569003" y="64269"/>
            <a:ext cx="1732055" cy="821435"/>
            <a:chOff x="864" y="1824"/>
            <a:chExt cx="3696" cy="1864"/>
          </a:xfrm>
        </p:grpSpPr>
        <p:sp>
          <p:nvSpPr>
            <p:cNvPr id="1051171" name="Rectangle 28"/>
            <p:cNvSpPr>
              <a:spLocks noChangeArrowheads="1"/>
            </p:cNvSpPr>
            <p:nvPr/>
          </p:nvSpPr>
          <p:spPr bwMode="auto">
            <a:xfrm>
              <a:off x="1872" y="2341"/>
              <a:ext cx="1728" cy="731"/>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企业资源管理</a:t>
              </a:r>
              <a:endParaRPr lang="zh-CN" altLang="en-US" sz="1050" b="1" dirty="0">
                <a:solidFill>
                  <a:schemeClr val="bg1"/>
                </a:solidFill>
              </a:endParaRPr>
            </a:p>
          </p:txBody>
        </p:sp>
        <p:sp>
          <p:nvSpPr>
            <p:cNvPr id="1051172"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173"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17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175"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176" name="标题 1"/>
          <p:cNvSpPr>
            <a:spLocks noGrp="1"/>
          </p:cNvSpPr>
          <p:nvPr>
            <p:ph type="title" idx="4294967295"/>
          </p:nvPr>
        </p:nvSpPr>
        <p:spPr>
          <a:xfrm>
            <a:off x="0" y="177237"/>
            <a:ext cx="9569003"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生产作业管控平台关注制造过程中的信息处理和业务支持，与产品管理平台、营销管理平台以及企业资源管理平台紧密相连</a:t>
            </a:r>
            <a:endParaRPr lang="zh-CN" altLang="en-US" sz="2400" dirty="0">
              <a:solidFill>
                <a:schemeClr val="bg1"/>
              </a:solidFill>
            </a:endParaRPr>
          </a:p>
        </p:txBody>
      </p:sp>
      <p:grpSp>
        <p:nvGrpSpPr>
          <p:cNvPr id="364" name="组合 2"/>
          <p:cNvGrpSpPr/>
          <p:nvPr/>
        </p:nvGrpSpPr>
        <p:grpSpPr>
          <a:xfrm>
            <a:off x="631065" y="1213250"/>
            <a:ext cx="10779617" cy="5347800"/>
            <a:chOff x="965200" y="1506538"/>
            <a:chExt cx="7192963" cy="4665662"/>
          </a:xfrm>
        </p:grpSpPr>
        <p:pic>
          <p:nvPicPr>
            <p:cNvPr id="2097172" name="Picture 176"/>
            <p:cNvPicPr>
              <a:picLocks noChangeAspect="1" noChangeArrowheads="1"/>
            </p:cNvPicPr>
            <p:nvPr/>
          </p:nvPicPr>
          <p:blipFill>
            <a:blip r:embed="rId1" cstate="screen">
              <a:lum bright="66000" contrast="-66000"/>
            </a:blip>
            <a:srcRect/>
            <a:stretch>
              <a:fillRect/>
            </a:stretch>
          </p:blipFill>
          <p:spPr bwMode="auto">
            <a:xfrm>
              <a:off x="965200" y="1506538"/>
              <a:ext cx="7192963" cy="4665662"/>
            </a:xfrm>
            <a:prstGeom prst="rect">
              <a:avLst/>
            </a:prstGeom>
            <a:noFill/>
            <a:ln>
              <a:noFill/>
            </a:ln>
          </p:spPr>
        </p:pic>
        <p:sp>
          <p:nvSpPr>
            <p:cNvPr id="1051177" name="Freeform 177"/>
            <p:cNvSpPr/>
            <p:nvPr/>
          </p:nvSpPr>
          <p:spPr bwMode="auto">
            <a:xfrm>
              <a:off x="5576888" y="1914525"/>
              <a:ext cx="2195512" cy="2303463"/>
            </a:xfrm>
            <a:custGeom>
              <a:avLst/>
              <a:gdLst>
                <a:gd name="T0" fmla="*/ 0 w 1383"/>
                <a:gd name="T1" fmla="*/ 0 h 1338"/>
                <a:gd name="T2" fmla="*/ 1383 w 1383"/>
                <a:gd name="T3" fmla="*/ 8 h 1338"/>
                <a:gd name="T4" fmla="*/ 1375 w 1383"/>
                <a:gd name="T5" fmla="*/ 1330 h 1338"/>
                <a:gd name="T6" fmla="*/ 296 w 1383"/>
                <a:gd name="T7" fmla="*/ 1338 h 1338"/>
                <a:gd name="T8" fmla="*/ 284 w 1383"/>
                <a:gd name="T9" fmla="*/ 300 h 1338"/>
                <a:gd name="T10" fmla="*/ 8 w 1383"/>
                <a:gd name="T11" fmla="*/ 308 h 1338"/>
                <a:gd name="T12" fmla="*/ 0 w 1383"/>
                <a:gd name="T13" fmla="*/ 0 h 1338"/>
                <a:gd name="T14" fmla="*/ 0 60000 65536"/>
                <a:gd name="T15" fmla="*/ 0 60000 65536"/>
                <a:gd name="T16" fmla="*/ 0 60000 65536"/>
                <a:gd name="T17" fmla="*/ 0 60000 65536"/>
                <a:gd name="T18" fmla="*/ 0 60000 65536"/>
                <a:gd name="T19" fmla="*/ 0 60000 65536"/>
                <a:gd name="T20" fmla="*/ 0 60000 65536"/>
                <a:gd name="T21" fmla="*/ 0 w 1383"/>
                <a:gd name="T22" fmla="*/ 0 h 1338"/>
                <a:gd name="T23" fmla="*/ 1383 w 1383"/>
                <a:gd name="T24" fmla="*/ 1338 h 13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83" h="1338">
                  <a:moveTo>
                    <a:pt x="0" y="0"/>
                  </a:moveTo>
                  <a:lnTo>
                    <a:pt x="1383" y="8"/>
                  </a:lnTo>
                  <a:lnTo>
                    <a:pt x="1375" y="1330"/>
                  </a:lnTo>
                  <a:lnTo>
                    <a:pt x="296" y="1338"/>
                  </a:lnTo>
                  <a:lnTo>
                    <a:pt x="284" y="300"/>
                  </a:lnTo>
                  <a:lnTo>
                    <a:pt x="8" y="308"/>
                  </a:lnTo>
                  <a:lnTo>
                    <a:pt x="0" y="0"/>
                  </a:lnTo>
                  <a:close/>
                </a:path>
              </a:pathLst>
            </a:custGeom>
            <a:solidFill>
              <a:srgbClr val="F0F0F0">
                <a:alpha val="38823"/>
              </a:srgbClr>
            </a:solidFill>
            <a:ln w="9525">
              <a:miter lim="800000"/>
            </a:ln>
            <a:scene3d>
              <a:camera prst="legacyObliqueBottomLeft"/>
              <a:lightRig rig="legacyFlat3" dir="b"/>
            </a:scene3d>
            <a:sp3d extrusionH="430200" prstMaterial="legacyMatte">
              <a:bevelT w="13500" h="13500" prst="angle"/>
              <a:bevelB w="13500" h="13500" prst="angle"/>
              <a:extrusionClr>
                <a:schemeClr val="accent1"/>
              </a:extrusionClr>
              <a:contourClr>
                <a:srgbClr val="F0F0F0"/>
              </a:contourClr>
            </a:sp3d>
          </p:spPr>
          <p:txBody>
            <a:bodyPr wrap="none" anchor="ctr">
              <a:flatTx/>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78" name="Freeform 178"/>
            <p:cNvSpPr/>
            <p:nvPr/>
          </p:nvSpPr>
          <p:spPr bwMode="auto">
            <a:xfrm>
              <a:off x="1143000" y="1609725"/>
              <a:ext cx="3425825" cy="735013"/>
            </a:xfrm>
            <a:custGeom>
              <a:avLst/>
              <a:gdLst>
                <a:gd name="T0" fmla="*/ 0 w 2272"/>
                <a:gd name="T1" fmla="*/ 455 h 463"/>
                <a:gd name="T2" fmla="*/ 2272 w 2272"/>
                <a:gd name="T3" fmla="*/ 463 h 463"/>
                <a:gd name="T4" fmla="*/ 2272 w 2272"/>
                <a:gd name="T5" fmla="*/ 252 h 463"/>
                <a:gd name="T6" fmla="*/ 1866 w 2272"/>
                <a:gd name="T7" fmla="*/ 252 h 463"/>
                <a:gd name="T8" fmla="*/ 1866 w 2272"/>
                <a:gd name="T9" fmla="*/ 0 h 463"/>
                <a:gd name="T10" fmla="*/ 0 w 2272"/>
                <a:gd name="T11" fmla="*/ 8 h 463"/>
                <a:gd name="T12" fmla="*/ 0 w 2272"/>
                <a:gd name="T13" fmla="*/ 455 h 463"/>
                <a:gd name="T14" fmla="*/ 0 60000 65536"/>
                <a:gd name="T15" fmla="*/ 0 60000 65536"/>
                <a:gd name="T16" fmla="*/ 0 60000 65536"/>
                <a:gd name="T17" fmla="*/ 0 60000 65536"/>
                <a:gd name="T18" fmla="*/ 0 60000 65536"/>
                <a:gd name="T19" fmla="*/ 0 60000 65536"/>
                <a:gd name="T20" fmla="*/ 0 60000 65536"/>
                <a:gd name="T21" fmla="*/ 0 w 2272"/>
                <a:gd name="T22" fmla="*/ 0 h 463"/>
                <a:gd name="T23" fmla="*/ 2272 w 2272"/>
                <a:gd name="T24" fmla="*/ 463 h 4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72" h="463">
                  <a:moveTo>
                    <a:pt x="0" y="455"/>
                  </a:moveTo>
                  <a:lnTo>
                    <a:pt x="2272" y="463"/>
                  </a:lnTo>
                  <a:lnTo>
                    <a:pt x="2272" y="252"/>
                  </a:lnTo>
                  <a:lnTo>
                    <a:pt x="1866" y="252"/>
                  </a:lnTo>
                  <a:lnTo>
                    <a:pt x="1866" y="0"/>
                  </a:lnTo>
                  <a:lnTo>
                    <a:pt x="0" y="8"/>
                  </a:lnTo>
                  <a:lnTo>
                    <a:pt x="0" y="455"/>
                  </a:lnTo>
                  <a:close/>
                </a:path>
              </a:pathLst>
            </a:custGeom>
            <a:solidFill>
              <a:srgbClr val="99CC00">
                <a:alpha val="32156"/>
              </a:srgbClr>
            </a:solidFill>
            <a:ln w="9525">
              <a:miter lim="800000"/>
            </a:ln>
            <a:scene3d>
              <a:camera prst="legacyObliqueBottomRight"/>
              <a:lightRig rig="legacyFlat3" dir="t"/>
            </a:scene3d>
            <a:sp3d extrusionH="430200" prstMaterial="legacyMatte">
              <a:bevelT w="13500" h="13500" prst="angle"/>
              <a:bevelB w="13500" h="13500" prst="angle"/>
              <a:extrusionClr>
                <a:srgbClr val="DDF0F7"/>
              </a:extrusionClr>
              <a:contourClr>
                <a:srgbClr val="99CC00"/>
              </a:contourClr>
            </a:sp3d>
          </p:spPr>
          <p:txBody>
            <a:bodyPr wrap="none" anchor="ctr">
              <a:flatTx/>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79" name="Freeform 179" descr="小网格"/>
            <p:cNvSpPr/>
            <p:nvPr/>
          </p:nvSpPr>
          <p:spPr bwMode="auto">
            <a:xfrm>
              <a:off x="3581400" y="2786063"/>
              <a:ext cx="1905000" cy="957262"/>
            </a:xfrm>
            <a:custGeom>
              <a:avLst/>
              <a:gdLst>
                <a:gd name="T0" fmla="*/ 8 w 584"/>
                <a:gd name="T1" fmla="*/ 0 h 446"/>
                <a:gd name="T2" fmla="*/ 0 w 584"/>
                <a:gd name="T3" fmla="*/ 438 h 446"/>
                <a:gd name="T4" fmla="*/ 584 w 584"/>
                <a:gd name="T5" fmla="*/ 446 h 446"/>
                <a:gd name="T6" fmla="*/ 584 w 584"/>
                <a:gd name="T7" fmla="*/ 0 h 446"/>
                <a:gd name="T8" fmla="*/ 8 w 584"/>
                <a:gd name="T9" fmla="*/ 0 h 446"/>
                <a:gd name="T10" fmla="*/ 0 60000 65536"/>
                <a:gd name="T11" fmla="*/ 0 60000 65536"/>
                <a:gd name="T12" fmla="*/ 0 60000 65536"/>
                <a:gd name="T13" fmla="*/ 0 60000 65536"/>
                <a:gd name="T14" fmla="*/ 0 60000 65536"/>
                <a:gd name="T15" fmla="*/ 0 w 584"/>
                <a:gd name="T16" fmla="*/ 0 h 446"/>
                <a:gd name="T17" fmla="*/ 584 w 584"/>
                <a:gd name="T18" fmla="*/ 446 h 446"/>
              </a:gdLst>
              <a:ahLst/>
              <a:cxnLst>
                <a:cxn ang="T10">
                  <a:pos x="T0" y="T1"/>
                </a:cxn>
                <a:cxn ang="T11">
                  <a:pos x="T2" y="T3"/>
                </a:cxn>
                <a:cxn ang="T12">
                  <a:pos x="T4" y="T5"/>
                </a:cxn>
                <a:cxn ang="T13">
                  <a:pos x="T6" y="T7"/>
                </a:cxn>
                <a:cxn ang="T14">
                  <a:pos x="T8" y="T9"/>
                </a:cxn>
              </a:cxnLst>
              <a:rect l="T15" t="T16" r="T17" b="T18"/>
              <a:pathLst>
                <a:path w="584" h="446">
                  <a:moveTo>
                    <a:pt x="8" y="0"/>
                  </a:moveTo>
                  <a:lnTo>
                    <a:pt x="0" y="438"/>
                  </a:lnTo>
                  <a:lnTo>
                    <a:pt x="584" y="446"/>
                  </a:lnTo>
                  <a:lnTo>
                    <a:pt x="584" y="0"/>
                  </a:lnTo>
                  <a:lnTo>
                    <a:pt x="8" y="0"/>
                  </a:lnTo>
                  <a:close/>
                </a:path>
              </a:pathLst>
            </a:custGeom>
            <a:pattFill prst="smGrid">
              <a:fgClr>
                <a:srgbClr val="996600">
                  <a:alpha val="10980"/>
                </a:srgbClr>
              </a:fgClr>
              <a:bgClr>
                <a:schemeClr val="bg1">
                  <a:alpha val="10980"/>
                </a:schemeClr>
              </a:bgClr>
            </a:pattFill>
            <a:ln w="9525">
              <a:miter lim="800000"/>
            </a:ln>
            <a:scene3d>
              <a:camera prst="legacyObliqueBottomLeft"/>
              <a:lightRig rig="legacyFlat3" dir="b"/>
            </a:scene3d>
            <a:sp3d extrusionH="430200" prstMaterial="legacyMatte">
              <a:bevelT w="13500" h="13500" prst="angle"/>
              <a:bevelB w="13500" h="13500" prst="angle"/>
              <a:extrusionClr>
                <a:srgbClr val="FF9900"/>
              </a:extrusionClr>
              <a:contourClr>
                <a:srgbClr val="996600"/>
              </a:contourClr>
            </a:sp3d>
          </p:spPr>
          <p:txBody>
            <a:bodyPr wrap="none" anchor="ctr">
              <a:flatTx/>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80" name="Freeform 180"/>
            <p:cNvSpPr/>
            <p:nvPr/>
          </p:nvSpPr>
          <p:spPr bwMode="auto">
            <a:xfrm>
              <a:off x="990600" y="3541713"/>
              <a:ext cx="4705350" cy="2487612"/>
            </a:xfrm>
            <a:custGeom>
              <a:avLst/>
              <a:gdLst>
                <a:gd name="T0" fmla="*/ 4 w 3383"/>
                <a:gd name="T1" fmla="*/ 1963 h 1971"/>
                <a:gd name="T2" fmla="*/ 0 w 3383"/>
                <a:gd name="T3" fmla="*/ 0 h 1971"/>
                <a:gd name="T4" fmla="*/ 1509 w 3383"/>
                <a:gd name="T5" fmla="*/ 0 h 1971"/>
                <a:gd name="T6" fmla="*/ 1509 w 3383"/>
                <a:gd name="T7" fmla="*/ 495 h 1971"/>
                <a:gd name="T8" fmla="*/ 2515 w 3383"/>
                <a:gd name="T9" fmla="*/ 495 h 1971"/>
                <a:gd name="T10" fmla="*/ 2523 w 3383"/>
                <a:gd name="T11" fmla="*/ 1330 h 1971"/>
                <a:gd name="T12" fmla="*/ 3383 w 3383"/>
                <a:gd name="T13" fmla="*/ 1330 h 1971"/>
                <a:gd name="T14" fmla="*/ 3370 w 3383"/>
                <a:gd name="T15" fmla="*/ 1971 h 1971"/>
                <a:gd name="T16" fmla="*/ 4 w 3383"/>
                <a:gd name="T17" fmla="*/ 1963 h 19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83"/>
                <a:gd name="T28" fmla="*/ 0 h 1971"/>
                <a:gd name="T29" fmla="*/ 3383 w 3383"/>
                <a:gd name="T30" fmla="*/ 1971 h 19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83" h="1971">
                  <a:moveTo>
                    <a:pt x="4" y="1963"/>
                  </a:moveTo>
                  <a:lnTo>
                    <a:pt x="0" y="0"/>
                  </a:lnTo>
                  <a:lnTo>
                    <a:pt x="1509" y="0"/>
                  </a:lnTo>
                  <a:lnTo>
                    <a:pt x="1509" y="495"/>
                  </a:lnTo>
                  <a:lnTo>
                    <a:pt x="2515" y="495"/>
                  </a:lnTo>
                  <a:lnTo>
                    <a:pt x="2523" y="1330"/>
                  </a:lnTo>
                  <a:lnTo>
                    <a:pt x="3383" y="1330"/>
                  </a:lnTo>
                  <a:lnTo>
                    <a:pt x="3370" y="1971"/>
                  </a:lnTo>
                  <a:lnTo>
                    <a:pt x="4" y="1963"/>
                  </a:lnTo>
                  <a:close/>
                </a:path>
              </a:pathLst>
            </a:custGeom>
            <a:gradFill rotWithShape="0">
              <a:gsLst>
                <a:gs pos="0">
                  <a:srgbClr val="FF3300">
                    <a:alpha val="24001"/>
                  </a:srgbClr>
                </a:gs>
                <a:gs pos="100000">
                  <a:srgbClr val="761800">
                    <a:alpha val="35999"/>
                  </a:srgbClr>
                </a:gs>
              </a:gsLst>
              <a:lin ang="5400000" scaled="1"/>
            </a:gradFill>
            <a:ln w="9525">
              <a:miter lim="800000"/>
            </a:ln>
            <a:scene3d>
              <a:camera prst="legacyObliqueBottomRight"/>
              <a:lightRig rig="legacyFlat3" dir="b"/>
            </a:scene3d>
            <a:sp3d extrusionH="430200" prstMaterial="legacyMatte">
              <a:bevelT w="13500" h="13500" prst="angle"/>
              <a:bevelB w="13500" h="13500" prst="angle"/>
              <a:extrusionClr>
                <a:srgbClr val="FF3300"/>
              </a:extrusionClr>
              <a:contourClr>
                <a:srgbClr val="FF3300"/>
              </a:contourClr>
            </a:sp3d>
          </p:spPr>
          <p:txBody>
            <a:bodyPr wrap="none" anchor="ctr">
              <a:flatTx/>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81" name="Rectangle 181"/>
            <p:cNvSpPr>
              <a:spLocks noChangeArrowheads="1"/>
            </p:cNvSpPr>
            <p:nvPr/>
          </p:nvSpPr>
          <p:spPr bwMode="auto">
            <a:xfrm>
              <a:off x="1525919" y="3809891"/>
              <a:ext cx="1206753" cy="358994"/>
            </a:xfrm>
            <a:prstGeom prst="rect">
              <a:avLst/>
            </a:prstGeom>
            <a:solidFill>
              <a:schemeClr val="bg1"/>
            </a:solidFill>
            <a:ln w="3175" algn="ctr">
              <a:solidFill>
                <a:schemeClr val="tx1"/>
              </a:solidFill>
              <a:miter lim="800000"/>
            </a:ln>
          </p:spPr>
          <p:txBody>
            <a:bodyPr wrap="none"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b="1">
                  <a:latin typeface="+mn-ea"/>
                  <a:ea typeface="+mn-ea"/>
                </a:rPr>
                <a:t>企业资源管理平台</a:t>
              </a:r>
              <a:endParaRPr lang="zh-CN" altLang="en-US" sz="1600" b="1">
                <a:latin typeface="+mn-ea"/>
                <a:ea typeface="+mn-ea"/>
              </a:endParaRPr>
            </a:p>
          </p:txBody>
        </p:sp>
        <p:sp>
          <p:nvSpPr>
            <p:cNvPr id="1051182" name="Rectangle 182"/>
            <p:cNvSpPr>
              <a:spLocks noChangeArrowheads="1"/>
            </p:cNvSpPr>
            <p:nvPr/>
          </p:nvSpPr>
          <p:spPr bwMode="auto">
            <a:xfrm>
              <a:off x="3969470" y="3101866"/>
              <a:ext cx="935573" cy="358994"/>
            </a:xfrm>
            <a:prstGeom prst="rect">
              <a:avLst/>
            </a:prstGeom>
            <a:solidFill>
              <a:schemeClr val="bg1"/>
            </a:solidFill>
            <a:ln w="3175" algn="ctr">
              <a:solidFill>
                <a:schemeClr val="tx1"/>
              </a:solidFill>
              <a:miter lim="800000"/>
            </a:ln>
          </p:spPr>
          <p:txBody>
            <a:bodyPr wrap="none"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b="1">
                  <a:latin typeface="+mn-ea"/>
                  <a:ea typeface="+mn-ea"/>
                </a:rPr>
                <a:t>生产作业管控</a:t>
              </a:r>
              <a:endParaRPr lang="zh-CN" altLang="en-US" sz="1600" b="1">
                <a:latin typeface="+mn-ea"/>
                <a:ea typeface="+mn-ea"/>
              </a:endParaRPr>
            </a:p>
          </p:txBody>
        </p:sp>
        <p:sp>
          <p:nvSpPr>
            <p:cNvPr id="1051183" name="Rectangle 183"/>
            <p:cNvSpPr>
              <a:spLocks noChangeArrowheads="1"/>
            </p:cNvSpPr>
            <p:nvPr/>
          </p:nvSpPr>
          <p:spPr bwMode="auto">
            <a:xfrm>
              <a:off x="6331671" y="2209690"/>
              <a:ext cx="935573" cy="358994"/>
            </a:xfrm>
            <a:prstGeom prst="rect">
              <a:avLst/>
            </a:prstGeom>
            <a:solidFill>
              <a:schemeClr val="bg1"/>
            </a:solidFill>
            <a:ln w="3175" algn="ctr">
              <a:solidFill>
                <a:schemeClr val="tx1"/>
              </a:solidFill>
              <a:miter lim="800000"/>
            </a:ln>
          </p:spPr>
          <p:txBody>
            <a:bodyPr wrap="none"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b="1">
                  <a:latin typeface="+mn-ea"/>
                  <a:ea typeface="+mn-ea"/>
                </a:rPr>
                <a:t>营销管理平台</a:t>
              </a:r>
              <a:endParaRPr lang="zh-CN" altLang="en-US" sz="1600" b="1">
                <a:latin typeface="+mn-ea"/>
                <a:ea typeface="+mn-ea"/>
              </a:endParaRPr>
            </a:p>
          </p:txBody>
        </p:sp>
        <p:sp>
          <p:nvSpPr>
            <p:cNvPr id="1051184" name="Rectangle 184"/>
            <p:cNvSpPr>
              <a:spLocks noChangeArrowheads="1"/>
            </p:cNvSpPr>
            <p:nvPr/>
          </p:nvSpPr>
          <p:spPr bwMode="auto">
            <a:xfrm>
              <a:off x="1798174" y="1904890"/>
              <a:ext cx="969470" cy="358994"/>
            </a:xfrm>
            <a:prstGeom prst="rect">
              <a:avLst/>
            </a:prstGeom>
            <a:solidFill>
              <a:schemeClr val="bg1"/>
            </a:solidFill>
            <a:ln w="3175" algn="ctr">
              <a:solidFill>
                <a:schemeClr val="tx1"/>
              </a:solidFill>
              <a:miter lim="800000"/>
            </a:ln>
          </p:spPr>
          <p:txBody>
            <a:bodyPr wrap="none"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b="1">
                  <a:latin typeface="+mn-ea"/>
                  <a:ea typeface="+mn-ea"/>
                </a:rPr>
                <a:t>产品</a:t>
              </a:r>
              <a:r>
                <a:rPr lang="en-US" altLang="zh-CN" sz="1600" b="1">
                  <a:latin typeface="+mn-ea"/>
                  <a:ea typeface="+mn-ea"/>
                </a:rPr>
                <a:t>BOM</a:t>
              </a:r>
              <a:r>
                <a:rPr lang="zh-CN" altLang="en-US" sz="1600" b="1">
                  <a:latin typeface="+mn-ea"/>
                  <a:ea typeface="+mn-ea"/>
                </a:rPr>
                <a:t>管理</a:t>
              </a:r>
              <a:endParaRPr lang="zh-CN" altLang="en-US" sz="1600" b="1">
                <a:latin typeface="+mn-ea"/>
                <a:ea typeface="+mn-ea"/>
              </a:endParaRPr>
            </a:p>
          </p:txBody>
        </p:sp>
        <p:sp>
          <p:nvSpPr>
            <p:cNvPr id="1051185" name="AutoShape 185"/>
            <p:cNvSpPr>
              <a:spLocks noChangeArrowheads="1"/>
            </p:cNvSpPr>
            <p:nvPr/>
          </p:nvSpPr>
          <p:spPr bwMode="auto">
            <a:xfrm rot="5400000">
              <a:off x="1867694" y="2699544"/>
              <a:ext cx="776287" cy="549275"/>
            </a:xfrm>
            <a:prstGeom prst="leftRightArrow">
              <a:avLst>
                <a:gd name="adj1" fmla="val 50000"/>
                <a:gd name="adj2" fmla="val 28266"/>
              </a:avLst>
            </a:prstGeom>
            <a:solidFill>
              <a:srgbClr val="A3B2FB"/>
            </a:solidFill>
            <a:ln>
              <a:noFill/>
            </a:ln>
            <a:effectLst>
              <a:outerShdw dist="107763" dir="2700000" algn="ctr" rotWithShape="0">
                <a:schemeClr val="bg2">
                  <a:alpha val="50000"/>
                </a:schemeClr>
              </a:outerShdw>
            </a:effectLst>
          </p:spPr>
          <p:txBody>
            <a:bodyPr rot="10800000" vert="eaVert"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86" name="AutoShape 186"/>
            <p:cNvSpPr>
              <a:spLocks noChangeArrowheads="1"/>
            </p:cNvSpPr>
            <p:nvPr/>
          </p:nvSpPr>
          <p:spPr bwMode="auto">
            <a:xfrm rot="5400000">
              <a:off x="4149679" y="3719512"/>
              <a:ext cx="466817" cy="536575"/>
            </a:xfrm>
            <a:prstGeom prst="leftRightArrow">
              <a:avLst>
                <a:gd name="adj1" fmla="val 50000"/>
                <a:gd name="adj2" fmla="val 20000"/>
              </a:avLst>
            </a:prstGeom>
            <a:solidFill>
              <a:srgbClr val="A3B2FB"/>
            </a:solidFill>
            <a:ln>
              <a:noFill/>
            </a:ln>
            <a:effectLst>
              <a:outerShdw dist="107763" dir="2700000" algn="ctr" rotWithShape="0">
                <a:schemeClr val="bg2">
                  <a:alpha val="50000"/>
                </a:schemeClr>
              </a:outerShdw>
            </a:effectLst>
          </p:spPr>
          <p:txBody>
            <a:bodyPr rot="10800000" vert="eaVert"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87" name="AutoShape 187"/>
            <p:cNvSpPr>
              <a:spLocks noChangeArrowheads="1"/>
            </p:cNvSpPr>
            <p:nvPr/>
          </p:nvSpPr>
          <p:spPr bwMode="auto">
            <a:xfrm rot="5400000">
              <a:off x="3917904" y="2271712"/>
              <a:ext cx="466817" cy="536575"/>
            </a:xfrm>
            <a:prstGeom prst="leftRightArrow">
              <a:avLst>
                <a:gd name="adj1" fmla="val 50000"/>
                <a:gd name="adj2" fmla="val 20000"/>
              </a:avLst>
            </a:prstGeom>
            <a:solidFill>
              <a:srgbClr val="A3B2FB"/>
            </a:solidFill>
            <a:ln>
              <a:noFill/>
            </a:ln>
            <a:effectLst>
              <a:outerShdw dist="107763" dir="2700000" algn="ctr" rotWithShape="0">
                <a:schemeClr val="bg2">
                  <a:alpha val="50000"/>
                </a:schemeClr>
              </a:outerShdw>
            </a:effectLst>
          </p:spPr>
          <p:txBody>
            <a:bodyPr rot="10800000" vert="eaVert"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88" name="AutoShape 188"/>
            <p:cNvSpPr>
              <a:spLocks noChangeArrowheads="1"/>
            </p:cNvSpPr>
            <p:nvPr/>
          </p:nvSpPr>
          <p:spPr bwMode="auto">
            <a:xfrm rot="10800000">
              <a:off x="5356225" y="3091180"/>
              <a:ext cx="511175" cy="586741"/>
            </a:xfrm>
            <a:prstGeom prst="leftRightArrow">
              <a:avLst>
                <a:gd name="adj1" fmla="val 50000"/>
                <a:gd name="adj2" fmla="val 20000"/>
              </a:avLst>
            </a:prstGeom>
            <a:solidFill>
              <a:srgbClr val="A3B2FB"/>
            </a:solidFill>
            <a:ln>
              <a:noFill/>
            </a:ln>
            <a:effectLst>
              <a:outerShdw dist="107763" dir="2700000" algn="ctr" rotWithShape="0">
                <a:schemeClr val="bg2">
                  <a:alpha val="50000"/>
                </a:schemeClr>
              </a:outerShdw>
            </a:effectLst>
          </p:spPr>
          <p:txBody>
            <a:bodyPr rot="10800000"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sp>
          <p:nvSpPr>
            <p:cNvPr id="1051189" name="AutoShape 189"/>
            <p:cNvSpPr>
              <a:spLocks noChangeArrowheads="1"/>
            </p:cNvSpPr>
            <p:nvPr/>
          </p:nvSpPr>
          <p:spPr bwMode="auto">
            <a:xfrm rot="5400000">
              <a:off x="5536620" y="4717138"/>
              <a:ext cx="550436" cy="122474"/>
            </a:xfrm>
            <a:prstGeom prst="leftRightArrow">
              <a:avLst>
                <a:gd name="adj1" fmla="val 50000"/>
                <a:gd name="adj2" fmla="val 106207"/>
              </a:avLst>
            </a:prstGeom>
            <a:solidFill>
              <a:srgbClr val="A3B2FB"/>
            </a:solidFill>
            <a:ln>
              <a:noFill/>
            </a:ln>
            <a:effectLst>
              <a:outerShdw dist="107763" dir="2700000" algn="ctr" rotWithShape="0">
                <a:schemeClr val="bg2">
                  <a:alpha val="50000"/>
                </a:schemeClr>
              </a:outerShdw>
            </a:effectLst>
          </p:spPr>
          <p:txBody>
            <a:bodyPr rot="10800000" vert="eaVert" wrap="none"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sz="1600" b="1">
                <a:latin typeface="+mn-ea"/>
                <a:ea typeface="+mn-ea"/>
              </a:endParaRPr>
            </a:p>
          </p:txBody>
        </p:sp>
      </p:grpSp>
      <p:grpSp>
        <p:nvGrpSpPr>
          <p:cNvPr id="365" name="Group 27"/>
          <p:cNvGrpSpPr/>
          <p:nvPr/>
        </p:nvGrpSpPr>
        <p:grpSpPr bwMode="auto">
          <a:xfrm>
            <a:off x="9569003" y="64269"/>
            <a:ext cx="1732055" cy="821435"/>
            <a:chOff x="864" y="1824"/>
            <a:chExt cx="3696" cy="1864"/>
          </a:xfrm>
        </p:grpSpPr>
        <p:sp>
          <p:nvSpPr>
            <p:cNvPr id="1051190"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191"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192"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193"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194"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195"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生产作业管控平台介于企业资源管理平台（</a:t>
            </a:r>
            <a:r>
              <a:rPr lang="en-US" altLang="zh-CN" sz="2400" dirty="0">
                <a:solidFill>
                  <a:schemeClr val="bg1"/>
                </a:solidFill>
              </a:rPr>
              <a:t>ERP</a:t>
            </a:r>
            <a:r>
              <a:rPr lang="zh-CN" altLang="en-US" sz="2400" dirty="0">
                <a:solidFill>
                  <a:schemeClr val="bg1"/>
                </a:solidFill>
              </a:rPr>
              <a:t>）与工位级的自动化设备之间，承上启下管理工厂和工艺区域中的作业</a:t>
            </a:r>
            <a:endParaRPr lang="zh-CN" altLang="en-US" sz="2400" dirty="0">
              <a:solidFill>
                <a:schemeClr val="bg1"/>
              </a:solidFill>
            </a:endParaRPr>
          </a:p>
        </p:txBody>
      </p:sp>
      <p:grpSp>
        <p:nvGrpSpPr>
          <p:cNvPr id="367" name="组合 2"/>
          <p:cNvGrpSpPr/>
          <p:nvPr/>
        </p:nvGrpSpPr>
        <p:grpSpPr>
          <a:xfrm>
            <a:off x="419099" y="1292248"/>
            <a:ext cx="11487419" cy="4971757"/>
            <a:chOff x="419100" y="1292401"/>
            <a:chExt cx="8515350" cy="4731284"/>
          </a:xfrm>
        </p:grpSpPr>
        <p:sp>
          <p:nvSpPr>
            <p:cNvPr id="1051196" name="Rectangle 67"/>
            <p:cNvSpPr>
              <a:spLocks noChangeArrowheads="1"/>
            </p:cNvSpPr>
            <p:nvPr/>
          </p:nvSpPr>
          <p:spPr bwMode="auto">
            <a:xfrm>
              <a:off x="1282700" y="2219325"/>
              <a:ext cx="4191000" cy="838200"/>
            </a:xfrm>
            <a:prstGeom prst="rect">
              <a:avLst/>
            </a:prstGeom>
            <a:solidFill>
              <a:schemeClr val="folHlink">
                <a:alpha val="46001"/>
              </a:schemeClr>
            </a:solidFill>
            <a:ln>
              <a:noFill/>
            </a:ln>
            <a:effectLst/>
          </p:spPr>
          <p:txBody>
            <a:bodyPr wrap="none" lIns="45720" rIns="45720" anchor="ctr"/>
            <a:lstStyle/>
            <a:p>
              <a:endParaRPr lang="zh-CN" altLang="en-US" sz="2000"/>
            </a:p>
          </p:txBody>
        </p:sp>
        <p:grpSp>
          <p:nvGrpSpPr>
            <p:cNvPr id="368" name="Group 2"/>
            <p:cNvGrpSpPr/>
            <p:nvPr/>
          </p:nvGrpSpPr>
          <p:grpSpPr bwMode="auto">
            <a:xfrm>
              <a:off x="1271588" y="4594225"/>
              <a:ext cx="4219575" cy="1203325"/>
              <a:chOff x="1071" y="3053"/>
              <a:chExt cx="2481" cy="705"/>
            </a:xfrm>
          </p:grpSpPr>
          <p:sp>
            <p:nvSpPr>
              <p:cNvPr id="1051197" name="Rectangle 3"/>
              <p:cNvSpPr>
                <a:spLocks noChangeArrowheads="1"/>
              </p:cNvSpPr>
              <p:nvPr/>
            </p:nvSpPr>
            <p:spPr bwMode="auto">
              <a:xfrm>
                <a:off x="1071" y="3173"/>
                <a:ext cx="2481" cy="585"/>
              </a:xfrm>
              <a:prstGeom prst="rect">
                <a:avLst/>
              </a:prstGeom>
              <a:solidFill>
                <a:srgbClr val="D6D6D6"/>
              </a:solidFill>
              <a:ln>
                <a:noFill/>
              </a:ln>
              <a:effectLst/>
            </p:spPr>
            <p:txBody>
              <a:bodyPr wrap="none" anchor="ctr"/>
              <a:lstStyle/>
              <a:p>
                <a:endParaRPr lang="zh-CN" altLang="en-US" sz="2000"/>
              </a:p>
            </p:txBody>
          </p:sp>
          <p:sp>
            <p:nvSpPr>
              <p:cNvPr id="1051198" name="Rectangle 4"/>
              <p:cNvSpPr>
                <a:spLocks noChangeArrowheads="1"/>
              </p:cNvSpPr>
              <p:nvPr/>
            </p:nvSpPr>
            <p:spPr bwMode="auto">
              <a:xfrm>
                <a:off x="1345" y="3053"/>
                <a:ext cx="204" cy="124"/>
              </a:xfrm>
              <a:prstGeom prst="rect">
                <a:avLst/>
              </a:prstGeom>
              <a:solidFill>
                <a:srgbClr val="D6D6D6"/>
              </a:solidFill>
              <a:ln>
                <a:noFill/>
              </a:ln>
              <a:effectLst/>
            </p:spPr>
            <p:txBody>
              <a:bodyPr wrap="none" anchor="ctr"/>
              <a:lstStyle/>
              <a:p>
                <a:endParaRPr lang="zh-CN" altLang="en-US" sz="2000"/>
              </a:p>
            </p:txBody>
          </p:sp>
          <p:sp>
            <p:nvSpPr>
              <p:cNvPr id="1051199" name="Rectangle 5"/>
              <p:cNvSpPr>
                <a:spLocks noChangeArrowheads="1"/>
              </p:cNvSpPr>
              <p:nvPr/>
            </p:nvSpPr>
            <p:spPr bwMode="auto">
              <a:xfrm>
                <a:off x="1842" y="3053"/>
                <a:ext cx="204" cy="124"/>
              </a:xfrm>
              <a:prstGeom prst="rect">
                <a:avLst/>
              </a:prstGeom>
              <a:solidFill>
                <a:srgbClr val="D6D6D6"/>
              </a:solidFill>
              <a:ln>
                <a:noFill/>
              </a:ln>
              <a:effectLst/>
            </p:spPr>
            <p:txBody>
              <a:bodyPr wrap="none" anchor="ctr"/>
              <a:lstStyle/>
              <a:p>
                <a:endParaRPr lang="zh-CN" altLang="en-US" sz="2000"/>
              </a:p>
            </p:txBody>
          </p:sp>
          <p:sp>
            <p:nvSpPr>
              <p:cNvPr id="1051200" name="Rectangle 6"/>
              <p:cNvSpPr>
                <a:spLocks noChangeArrowheads="1"/>
              </p:cNvSpPr>
              <p:nvPr/>
            </p:nvSpPr>
            <p:spPr bwMode="auto">
              <a:xfrm>
                <a:off x="2329" y="3053"/>
                <a:ext cx="213" cy="124"/>
              </a:xfrm>
              <a:prstGeom prst="rect">
                <a:avLst/>
              </a:prstGeom>
              <a:solidFill>
                <a:srgbClr val="D6D6D6"/>
              </a:solidFill>
              <a:ln>
                <a:noFill/>
              </a:ln>
              <a:effectLst/>
            </p:spPr>
            <p:txBody>
              <a:bodyPr wrap="none" anchor="ctr"/>
              <a:lstStyle/>
              <a:p>
                <a:endParaRPr lang="zh-CN" altLang="en-US" sz="2000"/>
              </a:p>
            </p:txBody>
          </p:sp>
          <p:sp>
            <p:nvSpPr>
              <p:cNvPr id="1051201" name="Rectangle 7"/>
              <p:cNvSpPr>
                <a:spLocks noChangeArrowheads="1"/>
              </p:cNvSpPr>
              <p:nvPr/>
            </p:nvSpPr>
            <p:spPr bwMode="auto">
              <a:xfrm>
                <a:off x="2826" y="3053"/>
                <a:ext cx="204" cy="124"/>
              </a:xfrm>
              <a:prstGeom prst="rect">
                <a:avLst/>
              </a:prstGeom>
              <a:solidFill>
                <a:srgbClr val="D6D6D6"/>
              </a:solidFill>
              <a:ln>
                <a:noFill/>
              </a:ln>
              <a:effectLst/>
            </p:spPr>
            <p:txBody>
              <a:bodyPr wrap="none" anchor="ctr"/>
              <a:lstStyle/>
              <a:p>
                <a:endParaRPr lang="zh-CN" altLang="en-US" sz="2000"/>
              </a:p>
            </p:txBody>
          </p:sp>
          <p:sp>
            <p:nvSpPr>
              <p:cNvPr id="1051202" name="Rectangle 8"/>
              <p:cNvSpPr>
                <a:spLocks noChangeArrowheads="1"/>
              </p:cNvSpPr>
              <p:nvPr/>
            </p:nvSpPr>
            <p:spPr bwMode="auto">
              <a:xfrm>
                <a:off x="3322" y="3053"/>
                <a:ext cx="230" cy="124"/>
              </a:xfrm>
              <a:prstGeom prst="rect">
                <a:avLst/>
              </a:prstGeom>
              <a:solidFill>
                <a:srgbClr val="D6D6D6"/>
              </a:solidFill>
              <a:ln>
                <a:noFill/>
              </a:ln>
              <a:effectLst/>
            </p:spPr>
            <p:txBody>
              <a:bodyPr wrap="none" anchor="ctr"/>
              <a:lstStyle/>
              <a:p>
                <a:endParaRPr lang="zh-CN" altLang="en-US" sz="2000"/>
              </a:p>
            </p:txBody>
          </p:sp>
        </p:grpSp>
        <p:grpSp>
          <p:nvGrpSpPr>
            <p:cNvPr id="369" name="Group 10"/>
            <p:cNvGrpSpPr/>
            <p:nvPr/>
          </p:nvGrpSpPr>
          <p:grpSpPr bwMode="auto">
            <a:xfrm>
              <a:off x="1270000" y="3090863"/>
              <a:ext cx="4219575" cy="1665287"/>
              <a:chOff x="1070" y="2258"/>
              <a:chExt cx="2481" cy="924"/>
            </a:xfrm>
          </p:grpSpPr>
          <p:sp>
            <p:nvSpPr>
              <p:cNvPr id="1051203" name="Rectangle 11"/>
              <p:cNvSpPr>
                <a:spLocks noChangeArrowheads="1"/>
              </p:cNvSpPr>
              <p:nvPr/>
            </p:nvSpPr>
            <p:spPr bwMode="auto">
              <a:xfrm>
                <a:off x="1070" y="2258"/>
                <a:ext cx="2481" cy="795"/>
              </a:xfrm>
              <a:prstGeom prst="rect">
                <a:avLst/>
              </a:prstGeom>
              <a:solidFill>
                <a:schemeClr val="accent2"/>
              </a:solidFill>
              <a:ln>
                <a:noFill/>
              </a:ln>
              <a:effectLst/>
            </p:spPr>
            <p:txBody>
              <a:bodyPr wrap="none" anchor="ctr"/>
              <a:lstStyle/>
              <a:p>
                <a:endParaRPr lang="zh-CN" altLang="en-US" sz="2000"/>
              </a:p>
            </p:txBody>
          </p:sp>
          <p:sp>
            <p:nvSpPr>
              <p:cNvPr id="1051204" name="Rectangle 12"/>
              <p:cNvSpPr>
                <a:spLocks noChangeArrowheads="1"/>
              </p:cNvSpPr>
              <p:nvPr/>
            </p:nvSpPr>
            <p:spPr bwMode="auto">
              <a:xfrm>
                <a:off x="1070" y="3053"/>
                <a:ext cx="248" cy="129"/>
              </a:xfrm>
              <a:prstGeom prst="rect">
                <a:avLst/>
              </a:prstGeom>
              <a:solidFill>
                <a:schemeClr val="accent2"/>
              </a:solidFill>
              <a:ln>
                <a:noFill/>
              </a:ln>
              <a:effectLst/>
            </p:spPr>
            <p:txBody>
              <a:bodyPr wrap="none" anchor="ctr"/>
              <a:lstStyle/>
              <a:p>
                <a:endParaRPr lang="zh-CN" altLang="en-US" sz="2000"/>
              </a:p>
            </p:txBody>
          </p:sp>
          <p:sp>
            <p:nvSpPr>
              <p:cNvPr id="1051205" name="Rectangle 13"/>
              <p:cNvSpPr>
                <a:spLocks noChangeArrowheads="1"/>
              </p:cNvSpPr>
              <p:nvPr/>
            </p:nvSpPr>
            <p:spPr bwMode="auto">
              <a:xfrm>
                <a:off x="1567" y="3053"/>
                <a:ext cx="248" cy="129"/>
              </a:xfrm>
              <a:prstGeom prst="rect">
                <a:avLst/>
              </a:prstGeom>
              <a:solidFill>
                <a:schemeClr val="accent2"/>
              </a:solidFill>
              <a:ln>
                <a:noFill/>
              </a:ln>
              <a:effectLst/>
            </p:spPr>
            <p:txBody>
              <a:bodyPr wrap="none" anchor="ctr"/>
              <a:lstStyle/>
              <a:p>
                <a:endParaRPr lang="zh-CN" altLang="en-US" sz="2000"/>
              </a:p>
            </p:txBody>
          </p:sp>
          <p:sp>
            <p:nvSpPr>
              <p:cNvPr id="1051206" name="Rectangle 14"/>
              <p:cNvSpPr>
                <a:spLocks noChangeArrowheads="1"/>
              </p:cNvSpPr>
              <p:nvPr/>
            </p:nvSpPr>
            <p:spPr bwMode="auto">
              <a:xfrm>
                <a:off x="2063" y="3053"/>
                <a:ext cx="248" cy="129"/>
              </a:xfrm>
              <a:prstGeom prst="rect">
                <a:avLst/>
              </a:prstGeom>
              <a:solidFill>
                <a:schemeClr val="accent2"/>
              </a:solidFill>
              <a:ln>
                <a:noFill/>
              </a:ln>
              <a:effectLst/>
            </p:spPr>
            <p:txBody>
              <a:bodyPr wrap="none" anchor="ctr"/>
              <a:lstStyle/>
              <a:p>
                <a:endParaRPr lang="zh-CN" altLang="en-US" sz="2000"/>
              </a:p>
            </p:txBody>
          </p:sp>
          <p:sp>
            <p:nvSpPr>
              <p:cNvPr id="1051207" name="Rectangle 15"/>
              <p:cNvSpPr>
                <a:spLocks noChangeArrowheads="1"/>
              </p:cNvSpPr>
              <p:nvPr/>
            </p:nvSpPr>
            <p:spPr bwMode="auto">
              <a:xfrm>
                <a:off x="2559" y="3053"/>
                <a:ext cx="248" cy="129"/>
              </a:xfrm>
              <a:prstGeom prst="rect">
                <a:avLst/>
              </a:prstGeom>
              <a:solidFill>
                <a:schemeClr val="accent2"/>
              </a:solidFill>
              <a:ln>
                <a:noFill/>
              </a:ln>
              <a:effectLst/>
            </p:spPr>
            <p:txBody>
              <a:bodyPr wrap="none" anchor="ctr"/>
              <a:lstStyle/>
              <a:p>
                <a:endParaRPr lang="zh-CN" altLang="en-US" sz="2000"/>
              </a:p>
            </p:txBody>
          </p:sp>
          <p:sp>
            <p:nvSpPr>
              <p:cNvPr id="1051208" name="Rectangle 16"/>
              <p:cNvSpPr>
                <a:spLocks noChangeArrowheads="1"/>
              </p:cNvSpPr>
              <p:nvPr/>
            </p:nvSpPr>
            <p:spPr bwMode="auto">
              <a:xfrm>
                <a:off x="3055" y="3053"/>
                <a:ext cx="248" cy="129"/>
              </a:xfrm>
              <a:prstGeom prst="rect">
                <a:avLst/>
              </a:prstGeom>
              <a:solidFill>
                <a:schemeClr val="accent2"/>
              </a:solidFill>
              <a:ln>
                <a:noFill/>
              </a:ln>
              <a:effectLst/>
            </p:spPr>
            <p:txBody>
              <a:bodyPr wrap="none" anchor="ctr"/>
              <a:lstStyle/>
              <a:p>
                <a:endParaRPr lang="zh-CN" altLang="en-US" sz="2000"/>
              </a:p>
            </p:txBody>
          </p:sp>
        </p:grpSp>
        <p:sp>
          <p:nvSpPr>
            <p:cNvPr id="1051209" name="Text Box 17"/>
            <p:cNvSpPr txBox="1">
              <a:spLocks noChangeArrowheads="1"/>
            </p:cNvSpPr>
            <p:nvPr/>
          </p:nvSpPr>
          <p:spPr bwMode="auto">
            <a:xfrm>
              <a:off x="3017838" y="3684588"/>
              <a:ext cx="1560512" cy="435086"/>
            </a:xfrm>
            <a:prstGeom prst="rect">
              <a:avLst/>
            </a:prstGeom>
            <a:solidFill>
              <a:schemeClr val="bg1"/>
            </a:solidFill>
            <a:ln>
              <a:noFill/>
            </a:ln>
            <a:effectLst/>
          </p:spPr>
          <p:txBody>
            <a:bodyPr>
              <a:spAutoFit/>
            </a:bodyPr>
            <a:lstStyle/>
            <a:p>
              <a:pPr eaLnBrk="1" hangingPunct="1">
                <a:spcBef>
                  <a:spcPct val="50000"/>
                </a:spcBef>
              </a:pPr>
              <a:r>
                <a:rPr lang="zh-CN" altLang="en-US" b="1" dirty="0"/>
                <a:t>生产作业管控</a:t>
              </a:r>
              <a:endParaRPr lang="zh-CN" altLang="en-US" b="1" dirty="0"/>
            </a:p>
          </p:txBody>
        </p:sp>
        <p:grpSp>
          <p:nvGrpSpPr>
            <p:cNvPr id="370" name="Group 18"/>
            <p:cNvGrpSpPr/>
            <p:nvPr/>
          </p:nvGrpSpPr>
          <p:grpSpPr bwMode="auto">
            <a:xfrm>
              <a:off x="1433513" y="2397125"/>
              <a:ext cx="1514475" cy="3386138"/>
              <a:chOff x="1173" y="1884"/>
              <a:chExt cx="954" cy="2133"/>
            </a:xfrm>
          </p:grpSpPr>
          <p:sp>
            <p:nvSpPr>
              <p:cNvPr id="1051210" name="Text Box 19"/>
              <p:cNvSpPr txBox="1">
                <a:spLocks noChangeArrowheads="1"/>
              </p:cNvSpPr>
              <p:nvPr/>
            </p:nvSpPr>
            <p:spPr bwMode="auto">
              <a:xfrm>
                <a:off x="1173" y="3809"/>
                <a:ext cx="376" cy="208"/>
              </a:xfrm>
              <a:prstGeom prst="rect">
                <a:avLst/>
              </a:prstGeom>
              <a:noFill/>
              <a:ln>
                <a:noFill/>
              </a:ln>
              <a:effectLst/>
            </p:spPr>
            <p:txBody>
              <a:bodyPr wrap="none">
                <a:spAutoFit/>
              </a:bodyPr>
              <a:lstStyle/>
              <a:p>
                <a:pPr algn="l" eaLnBrk="1" hangingPunct="1">
                  <a:spcBef>
                    <a:spcPct val="50000"/>
                  </a:spcBef>
                </a:pPr>
                <a:r>
                  <a:rPr lang="en-US" altLang="zh-CN" sz="1600"/>
                  <a:t>Device</a:t>
                </a:r>
                <a:endParaRPr lang="en-US" altLang="zh-CN" sz="1600"/>
              </a:p>
            </p:txBody>
          </p:sp>
          <p:sp>
            <p:nvSpPr>
              <p:cNvPr id="1051211" name="Text Box 20"/>
              <p:cNvSpPr txBox="1">
                <a:spLocks noChangeArrowheads="1"/>
              </p:cNvSpPr>
              <p:nvPr/>
            </p:nvSpPr>
            <p:spPr bwMode="auto">
              <a:xfrm>
                <a:off x="1173" y="3483"/>
                <a:ext cx="893" cy="247"/>
              </a:xfrm>
              <a:prstGeom prst="rect">
                <a:avLst/>
              </a:prstGeom>
              <a:noFill/>
              <a:ln>
                <a:noFill/>
              </a:ln>
              <a:effectLst/>
            </p:spPr>
            <p:txBody>
              <a:bodyPr>
                <a:spAutoFit/>
              </a:bodyPr>
              <a:lstStyle/>
              <a:p>
                <a:pPr algn="l" eaLnBrk="1" hangingPunct="1">
                  <a:spcBef>
                    <a:spcPct val="50000"/>
                  </a:spcBef>
                </a:pPr>
                <a:r>
                  <a:rPr lang="en-US" altLang="zh-CN" sz="1600"/>
                  <a:t>Cell </a:t>
                </a:r>
                <a:r>
                  <a:rPr lang="zh-CN" altLang="en-US" sz="1600"/>
                  <a:t>工作单元</a:t>
                </a:r>
                <a:endParaRPr lang="zh-CN" altLang="en-US" sz="1600"/>
              </a:p>
            </p:txBody>
          </p:sp>
          <p:sp>
            <p:nvSpPr>
              <p:cNvPr id="1051212" name="Text Box 21"/>
              <p:cNvSpPr txBox="1">
                <a:spLocks noChangeArrowheads="1"/>
              </p:cNvSpPr>
              <p:nvPr/>
            </p:nvSpPr>
            <p:spPr bwMode="auto">
              <a:xfrm>
                <a:off x="1173" y="3149"/>
                <a:ext cx="773" cy="247"/>
              </a:xfrm>
              <a:prstGeom prst="rect">
                <a:avLst/>
              </a:prstGeom>
              <a:noFill/>
              <a:ln>
                <a:noFill/>
              </a:ln>
              <a:effectLst/>
            </p:spPr>
            <p:txBody>
              <a:bodyPr>
                <a:spAutoFit/>
              </a:bodyPr>
              <a:lstStyle/>
              <a:p>
                <a:pPr algn="l" eaLnBrk="1" hangingPunct="1">
                  <a:spcBef>
                    <a:spcPct val="50000"/>
                  </a:spcBef>
                </a:pPr>
                <a:r>
                  <a:rPr lang="en-US" altLang="zh-CN" sz="1600"/>
                  <a:t>Line </a:t>
                </a:r>
                <a:r>
                  <a:rPr lang="zh-CN" altLang="en-US" sz="1600"/>
                  <a:t>产线</a:t>
                </a:r>
                <a:endParaRPr lang="zh-CN" altLang="en-US" sz="1600"/>
              </a:p>
            </p:txBody>
          </p:sp>
          <p:sp>
            <p:nvSpPr>
              <p:cNvPr id="1051213" name="Text Box 22"/>
              <p:cNvSpPr txBox="1">
                <a:spLocks noChangeArrowheads="1"/>
              </p:cNvSpPr>
              <p:nvPr/>
            </p:nvSpPr>
            <p:spPr bwMode="auto">
              <a:xfrm>
                <a:off x="1173" y="2743"/>
                <a:ext cx="954" cy="247"/>
              </a:xfrm>
              <a:prstGeom prst="rect">
                <a:avLst/>
              </a:prstGeom>
              <a:noFill/>
              <a:ln>
                <a:noFill/>
              </a:ln>
              <a:effectLst/>
            </p:spPr>
            <p:txBody>
              <a:bodyPr>
                <a:spAutoFit/>
              </a:bodyPr>
              <a:lstStyle/>
              <a:p>
                <a:pPr algn="l" eaLnBrk="1" hangingPunct="1">
                  <a:spcBef>
                    <a:spcPct val="50000"/>
                  </a:spcBef>
                </a:pPr>
                <a:r>
                  <a:rPr lang="en-US" altLang="zh-CN" sz="1600"/>
                  <a:t>Area </a:t>
                </a:r>
                <a:r>
                  <a:rPr lang="zh-CN" altLang="en-US" sz="1600"/>
                  <a:t>区域车间</a:t>
                </a:r>
                <a:endParaRPr lang="zh-CN" altLang="en-US" sz="1600"/>
              </a:p>
            </p:txBody>
          </p:sp>
          <p:sp>
            <p:nvSpPr>
              <p:cNvPr id="1051214" name="Text Box 23"/>
              <p:cNvSpPr txBox="1">
                <a:spLocks noChangeArrowheads="1"/>
              </p:cNvSpPr>
              <p:nvPr/>
            </p:nvSpPr>
            <p:spPr bwMode="auto">
              <a:xfrm>
                <a:off x="1173" y="2264"/>
                <a:ext cx="954" cy="247"/>
              </a:xfrm>
              <a:prstGeom prst="rect">
                <a:avLst/>
              </a:prstGeom>
              <a:noFill/>
              <a:ln>
                <a:noFill/>
              </a:ln>
              <a:effectLst/>
            </p:spPr>
            <p:txBody>
              <a:bodyPr>
                <a:spAutoFit/>
              </a:bodyPr>
              <a:lstStyle/>
              <a:p>
                <a:pPr algn="l" eaLnBrk="1" hangingPunct="1">
                  <a:spcBef>
                    <a:spcPct val="50000"/>
                  </a:spcBef>
                </a:pPr>
                <a:r>
                  <a:rPr lang="en-US" altLang="zh-CN" sz="1600"/>
                  <a:t>Plant </a:t>
                </a:r>
                <a:r>
                  <a:rPr lang="zh-CN" altLang="en-US" sz="1600"/>
                  <a:t>工厂</a:t>
                </a:r>
                <a:endParaRPr lang="zh-CN" altLang="en-US" sz="1600"/>
              </a:p>
            </p:txBody>
          </p:sp>
          <p:sp>
            <p:nvSpPr>
              <p:cNvPr id="1051215" name="Text Box 24"/>
              <p:cNvSpPr txBox="1">
                <a:spLocks noChangeArrowheads="1"/>
              </p:cNvSpPr>
              <p:nvPr/>
            </p:nvSpPr>
            <p:spPr bwMode="auto">
              <a:xfrm>
                <a:off x="1173" y="1884"/>
                <a:ext cx="954" cy="203"/>
              </a:xfrm>
              <a:prstGeom prst="rect">
                <a:avLst/>
              </a:prstGeom>
              <a:noFill/>
              <a:ln>
                <a:noFill/>
              </a:ln>
              <a:effectLst/>
            </p:spPr>
            <p:txBody>
              <a:bodyPr>
                <a:spAutoFit/>
              </a:bodyPr>
              <a:lstStyle/>
              <a:p>
                <a:pPr algn="l" eaLnBrk="1" hangingPunct="1">
                  <a:spcBef>
                    <a:spcPct val="50000"/>
                  </a:spcBef>
                </a:pPr>
                <a:r>
                  <a:rPr lang="en-US" altLang="zh-CN" sz="1600"/>
                  <a:t>Enterprise</a:t>
                </a:r>
                <a:endParaRPr lang="en-US" altLang="zh-CN" sz="1600"/>
              </a:p>
            </p:txBody>
          </p:sp>
        </p:grpSp>
        <p:grpSp>
          <p:nvGrpSpPr>
            <p:cNvPr id="371" name="Group 25"/>
            <p:cNvGrpSpPr/>
            <p:nvPr/>
          </p:nvGrpSpPr>
          <p:grpSpPr bwMode="auto">
            <a:xfrm>
              <a:off x="419100" y="2235200"/>
              <a:ext cx="5194300" cy="3598863"/>
              <a:chOff x="534" y="1747"/>
              <a:chExt cx="3272" cy="2267"/>
            </a:xfrm>
          </p:grpSpPr>
          <p:sp>
            <p:nvSpPr>
              <p:cNvPr id="1051216" name="Freeform 26"/>
              <p:cNvSpPr/>
              <p:nvPr/>
            </p:nvSpPr>
            <p:spPr bwMode="auto">
              <a:xfrm>
                <a:off x="1052" y="1747"/>
                <a:ext cx="2754" cy="2260"/>
              </a:xfrm>
              <a:custGeom>
                <a:avLst/>
                <a:gdLst>
                  <a:gd name="T0" fmla="*/ 0 w 3013"/>
                  <a:gd name="T1" fmla="*/ 0 h 2783"/>
                  <a:gd name="T2" fmla="*/ 0 w 3013"/>
                  <a:gd name="T3" fmla="*/ 2783 h 2783"/>
                  <a:gd name="T4" fmla="*/ 3013 w 3013"/>
                  <a:gd name="T5" fmla="*/ 2783 h 2783"/>
                </a:gdLst>
                <a:ahLst/>
                <a:cxnLst>
                  <a:cxn ang="0">
                    <a:pos x="T0" y="T1"/>
                  </a:cxn>
                  <a:cxn ang="0">
                    <a:pos x="T2" y="T3"/>
                  </a:cxn>
                  <a:cxn ang="0">
                    <a:pos x="T4" y="T5"/>
                  </a:cxn>
                </a:cxnLst>
                <a:rect l="0" t="0" r="r" b="b"/>
                <a:pathLst>
                  <a:path w="3013" h="2783">
                    <a:moveTo>
                      <a:pt x="0" y="0"/>
                    </a:moveTo>
                    <a:lnTo>
                      <a:pt x="0" y="2783"/>
                    </a:lnTo>
                    <a:lnTo>
                      <a:pt x="3013" y="2783"/>
                    </a:lnTo>
                  </a:path>
                </a:pathLst>
              </a:custGeom>
              <a:noFill/>
              <a:ln w="28575" cap="flat" cmpd="sng">
                <a:solidFill>
                  <a:schemeClr val="tx1"/>
                </a:solidFill>
                <a:prstDash val="solid"/>
                <a:round/>
              </a:ln>
              <a:effectLst/>
            </p:spPr>
            <p:txBody>
              <a:bodyPr wrap="none" anchor="ctr"/>
              <a:lstStyle/>
              <a:p>
                <a:endParaRPr lang="zh-CN" altLang="en-US" sz="2000"/>
              </a:p>
            </p:txBody>
          </p:sp>
          <p:sp>
            <p:nvSpPr>
              <p:cNvPr id="1051217" name="Line 27"/>
              <p:cNvSpPr>
                <a:spLocks noChangeShapeType="1"/>
              </p:cNvSpPr>
              <p:nvPr/>
            </p:nvSpPr>
            <p:spPr bwMode="auto">
              <a:xfrm>
                <a:off x="619" y="2138"/>
                <a:ext cx="3084" cy="0"/>
              </a:xfrm>
              <a:prstGeom prst="line">
                <a:avLst/>
              </a:prstGeom>
              <a:noFill/>
              <a:ln w="9525">
                <a:solidFill>
                  <a:schemeClr val="tx1"/>
                </a:solidFill>
                <a:prstDash val="dash"/>
                <a:round/>
              </a:ln>
              <a:effectLst/>
            </p:spPr>
            <p:txBody>
              <a:bodyPr wrap="none" anchor="ctr"/>
              <a:lstStyle/>
              <a:p>
                <a:endParaRPr lang="zh-CN" altLang="en-US" sz="2000"/>
              </a:p>
            </p:txBody>
          </p:sp>
          <p:sp>
            <p:nvSpPr>
              <p:cNvPr id="1051218" name="Line 28"/>
              <p:cNvSpPr>
                <a:spLocks noChangeShapeType="1"/>
              </p:cNvSpPr>
              <p:nvPr/>
            </p:nvSpPr>
            <p:spPr bwMode="auto">
              <a:xfrm>
                <a:off x="619" y="2520"/>
                <a:ext cx="3108" cy="0"/>
              </a:xfrm>
              <a:prstGeom prst="line">
                <a:avLst/>
              </a:prstGeom>
              <a:noFill/>
              <a:ln w="9525">
                <a:solidFill>
                  <a:schemeClr val="tx1"/>
                </a:solidFill>
                <a:prstDash val="dash"/>
                <a:round/>
              </a:ln>
              <a:effectLst/>
            </p:spPr>
            <p:txBody>
              <a:bodyPr wrap="none" anchor="ctr"/>
              <a:lstStyle/>
              <a:p>
                <a:endParaRPr lang="zh-CN" altLang="en-US" sz="2000"/>
              </a:p>
            </p:txBody>
          </p:sp>
          <p:sp>
            <p:nvSpPr>
              <p:cNvPr id="1051219" name="Line 29"/>
              <p:cNvSpPr>
                <a:spLocks noChangeShapeType="1"/>
              </p:cNvSpPr>
              <p:nvPr/>
            </p:nvSpPr>
            <p:spPr bwMode="auto">
              <a:xfrm>
                <a:off x="619" y="3072"/>
                <a:ext cx="3100" cy="0"/>
              </a:xfrm>
              <a:prstGeom prst="line">
                <a:avLst/>
              </a:prstGeom>
              <a:noFill/>
              <a:ln w="9525">
                <a:solidFill>
                  <a:schemeClr val="tx1"/>
                </a:solidFill>
                <a:prstDash val="dash"/>
                <a:round/>
              </a:ln>
              <a:effectLst/>
            </p:spPr>
            <p:txBody>
              <a:bodyPr wrap="none" anchor="ctr"/>
              <a:lstStyle/>
              <a:p>
                <a:endParaRPr lang="zh-CN" altLang="en-US" sz="2000"/>
              </a:p>
            </p:txBody>
          </p:sp>
          <p:sp>
            <p:nvSpPr>
              <p:cNvPr id="1051220" name="Line 30"/>
              <p:cNvSpPr>
                <a:spLocks noChangeShapeType="1"/>
              </p:cNvSpPr>
              <p:nvPr/>
            </p:nvSpPr>
            <p:spPr bwMode="auto">
              <a:xfrm>
                <a:off x="619" y="3394"/>
                <a:ext cx="3068" cy="0"/>
              </a:xfrm>
              <a:prstGeom prst="line">
                <a:avLst/>
              </a:prstGeom>
              <a:noFill/>
              <a:ln w="9525">
                <a:solidFill>
                  <a:schemeClr val="tx1"/>
                </a:solidFill>
                <a:prstDash val="dash"/>
                <a:round/>
              </a:ln>
              <a:effectLst/>
            </p:spPr>
            <p:txBody>
              <a:bodyPr wrap="none" anchor="ctr"/>
              <a:lstStyle/>
              <a:p>
                <a:endParaRPr lang="zh-CN" altLang="en-US" sz="2000"/>
              </a:p>
            </p:txBody>
          </p:sp>
          <p:sp>
            <p:nvSpPr>
              <p:cNvPr id="1051221" name="Line 31"/>
              <p:cNvSpPr>
                <a:spLocks noChangeShapeType="1"/>
              </p:cNvSpPr>
              <p:nvPr/>
            </p:nvSpPr>
            <p:spPr bwMode="auto">
              <a:xfrm>
                <a:off x="619" y="3732"/>
                <a:ext cx="3060" cy="0"/>
              </a:xfrm>
              <a:prstGeom prst="line">
                <a:avLst/>
              </a:prstGeom>
              <a:noFill/>
              <a:ln w="9525">
                <a:solidFill>
                  <a:schemeClr val="tx1"/>
                </a:solidFill>
                <a:prstDash val="dash"/>
                <a:round/>
              </a:ln>
              <a:effectLst/>
            </p:spPr>
            <p:txBody>
              <a:bodyPr wrap="none" anchor="ctr"/>
              <a:lstStyle/>
              <a:p>
                <a:endParaRPr lang="zh-CN" altLang="en-US" sz="2000"/>
              </a:p>
            </p:txBody>
          </p:sp>
          <p:sp>
            <p:nvSpPr>
              <p:cNvPr id="1051222" name="Text Box 32"/>
              <p:cNvSpPr txBox="1">
                <a:spLocks noChangeArrowheads="1"/>
              </p:cNvSpPr>
              <p:nvPr/>
            </p:nvSpPr>
            <p:spPr bwMode="auto">
              <a:xfrm>
                <a:off x="534" y="1881"/>
                <a:ext cx="426" cy="223"/>
              </a:xfrm>
              <a:prstGeom prst="rect">
                <a:avLst/>
              </a:prstGeom>
              <a:noFill/>
              <a:ln>
                <a:noFill/>
              </a:ln>
              <a:effectLst/>
            </p:spPr>
            <p:txBody>
              <a:bodyPr wrap="none">
                <a:spAutoFit/>
              </a:bodyPr>
              <a:lstStyle/>
              <a:p>
                <a:pPr algn="l" eaLnBrk="1" hangingPunct="1">
                  <a:spcBef>
                    <a:spcPct val="50000"/>
                  </a:spcBef>
                </a:pPr>
                <a:r>
                  <a:rPr lang="en-US" altLang="zh-CN"/>
                  <a:t>Level 5</a:t>
                </a:r>
                <a:endParaRPr lang="en-US" altLang="zh-CN"/>
              </a:p>
            </p:txBody>
          </p:sp>
          <p:sp>
            <p:nvSpPr>
              <p:cNvPr id="1051223" name="Text Box 33"/>
              <p:cNvSpPr txBox="1">
                <a:spLocks noChangeArrowheads="1"/>
              </p:cNvSpPr>
              <p:nvPr/>
            </p:nvSpPr>
            <p:spPr bwMode="auto">
              <a:xfrm>
                <a:off x="534" y="2250"/>
                <a:ext cx="426" cy="223"/>
              </a:xfrm>
              <a:prstGeom prst="rect">
                <a:avLst/>
              </a:prstGeom>
              <a:noFill/>
              <a:ln>
                <a:noFill/>
              </a:ln>
              <a:effectLst/>
            </p:spPr>
            <p:txBody>
              <a:bodyPr wrap="none">
                <a:spAutoFit/>
              </a:bodyPr>
              <a:lstStyle/>
              <a:p>
                <a:pPr algn="l" eaLnBrk="1" hangingPunct="1">
                  <a:spcBef>
                    <a:spcPct val="50000"/>
                  </a:spcBef>
                </a:pPr>
                <a:r>
                  <a:rPr lang="en-US" altLang="zh-CN"/>
                  <a:t>Level 4</a:t>
                </a:r>
                <a:endParaRPr lang="en-US" altLang="zh-CN"/>
              </a:p>
            </p:txBody>
          </p:sp>
          <p:sp>
            <p:nvSpPr>
              <p:cNvPr id="1051224" name="Text Box 34"/>
              <p:cNvSpPr txBox="1">
                <a:spLocks noChangeArrowheads="1"/>
              </p:cNvSpPr>
              <p:nvPr/>
            </p:nvSpPr>
            <p:spPr bwMode="auto">
              <a:xfrm>
                <a:off x="534" y="2721"/>
                <a:ext cx="426" cy="223"/>
              </a:xfrm>
              <a:prstGeom prst="rect">
                <a:avLst/>
              </a:prstGeom>
              <a:noFill/>
              <a:ln>
                <a:noFill/>
              </a:ln>
              <a:effectLst/>
            </p:spPr>
            <p:txBody>
              <a:bodyPr wrap="none">
                <a:spAutoFit/>
              </a:bodyPr>
              <a:lstStyle/>
              <a:p>
                <a:pPr algn="l" eaLnBrk="1" hangingPunct="1">
                  <a:spcBef>
                    <a:spcPct val="50000"/>
                  </a:spcBef>
                </a:pPr>
                <a:r>
                  <a:rPr lang="en-US" altLang="zh-CN"/>
                  <a:t>Level 3</a:t>
                </a:r>
                <a:endParaRPr lang="en-US" altLang="zh-CN"/>
              </a:p>
            </p:txBody>
          </p:sp>
          <p:sp>
            <p:nvSpPr>
              <p:cNvPr id="1051225" name="Text Box 35"/>
              <p:cNvSpPr txBox="1">
                <a:spLocks noChangeArrowheads="1"/>
              </p:cNvSpPr>
              <p:nvPr/>
            </p:nvSpPr>
            <p:spPr bwMode="auto">
              <a:xfrm>
                <a:off x="534" y="3136"/>
                <a:ext cx="426" cy="223"/>
              </a:xfrm>
              <a:prstGeom prst="rect">
                <a:avLst/>
              </a:prstGeom>
              <a:noFill/>
              <a:ln>
                <a:noFill/>
              </a:ln>
              <a:effectLst/>
            </p:spPr>
            <p:txBody>
              <a:bodyPr wrap="none">
                <a:spAutoFit/>
              </a:bodyPr>
              <a:lstStyle/>
              <a:p>
                <a:pPr algn="l" eaLnBrk="1" hangingPunct="1">
                  <a:spcBef>
                    <a:spcPct val="50000"/>
                  </a:spcBef>
                </a:pPr>
                <a:r>
                  <a:rPr lang="en-US" altLang="zh-CN"/>
                  <a:t>Level 2</a:t>
                </a:r>
                <a:endParaRPr lang="en-US" altLang="zh-CN"/>
              </a:p>
            </p:txBody>
          </p:sp>
          <p:sp>
            <p:nvSpPr>
              <p:cNvPr id="1051226" name="Text Box 36"/>
              <p:cNvSpPr txBox="1">
                <a:spLocks noChangeArrowheads="1"/>
              </p:cNvSpPr>
              <p:nvPr/>
            </p:nvSpPr>
            <p:spPr bwMode="auto">
              <a:xfrm>
                <a:off x="534" y="3463"/>
                <a:ext cx="426" cy="223"/>
              </a:xfrm>
              <a:prstGeom prst="rect">
                <a:avLst/>
              </a:prstGeom>
              <a:noFill/>
              <a:ln>
                <a:noFill/>
              </a:ln>
              <a:effectLst/>
            </p:spPr>
            <p:txBody>
              <a:bodyPr wrap="none">
                <a:spAutoFit/>
              </a:bodyPr>
              <a:lstStyle/>
              <a:p>
                <a:pPr algn="l" eaLnBrk="1" hangingPunct="1">
                  <a:spcBef>
                    <a:spcPct val="50000"/>
                  </a:spcBef>
                </a:pPr>
                <a:r>
                  <a:rPr lang="en-US" altLang="zh-CN"/>
                  <a:t>Level 1</a:t>
                </a:r>
                <a:endParaRPr lang="en-US" altLang="zh-CN"/>
              </a:p>
            </p:txBody>
          </p:sp>
          <p:sp>
            <p:nvSpPr>
              <p:cNvPr id="1051227" name="Text Box 37"/>
              <p:cNvSpPr txBox="1">
                <a:spLocks noChangeArrowheads="1"/>
              </p:cNvSpPr>
              <p:nvPr/>
            </p:nvSpPr>
            <p:spPr bwMode="auto">
              <a:xfrm>
                <a:off x="534" y="3791"/>
                <a:ext cx="426" cy="223"/>
              </a:xfrm>
              <a:prstGeom prst="rect">
                <a:avLst/>
              </a:prstGeom>
              <a:noFill/>
              <a:ln>
                <a:noFill/>
              </a:ln>
              <a:effectLst/>
            </p:spPr>
            <p:txBody>
              <a:bodyPr wrap="none">
                <a:spAutoFit/>
              </a:bodyPr>
              <a:lstStyle/>
              <a:p>
                <a:pPr algn="l" eaLnBrk="1" hangingPunct="1">
                  <a:spcBef>
                    <a:spcPct val="50000"/>
                  </a:spcBef>
                </a:pPr>
                <a:r>
                  <a:rPr lang="en-US" altLang="zh-CN"/>
                  <a:t>Level 0</a:t>
                </a:r>
                <a:endParaRPr lang="en-US" altLang="zh-CN"/>
              </a:p>
            </p:txBody>
          </p:sp>
        </p:grpSp>
        <p:pic>
          <p:nvPicPr>
            <p:cNvPr id="2097173" name="Picture 40" descr="ISA - Setting the Standard for Automation"/>
            <p:cNvPicPr>
              <a:picLocks noChangeAspect="1" noChangeArrowheads="1"/>
            </p:cNvPicPr>
            <p:nvPr/>
          </p:nvPicPr>
          <p:blipFill>
            <a:blip r:embed="rId1"/>
            <a:srcRect/>
            <a:stretch>
              <a:fillRect/>
            </a:stretch>
          </p:blipFill>
          <p:spPr bwMode="auto">
            <a:xfrm>
              <a:off x="786255" y="1292401"/>
              <a:ext cx="432945" cy="533400"/>
            </a:xfrm>
            <a:prstGeom prst="rect">
              <a:avLst/>
            </a:prstGeom>
            <a:noFill/>
          </p:spPr>
        </p:pic>
        <p:sp>
          <p:nvSpPr>
            <p:cNvPr id="1051228" name="Rectangle 41"/>
            <p:cNvSpPr>
              <a:spLocks noChangeArrowheads="1"/>
            </p:cNvSpPr>
            <p:nvPr/>
          </p:nvSpPr>
          <p:spPr bwMode="auto">
            <a:xfrm>
              <a:off x="1219200" y="1431925"/>
              <a:ext cx="7473950" cy="389160"/>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179705" indent="85725"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25000"/>
                </a:lnSpc>
                <a:spcBef>
                  <a:spcPct val="20000"/>
                </a:spcBef>
                <a:buClr>
                  <a:schemeClr val="accent1"/>
                </a:buClr>
                <a:buSzPct val="70000"/>
                <a:buFont typeface="宋体" panose="02010600030101010101" pitchFamily="2" charset="-122"/>
                <a:buNone/>
              </a:pPr>
              <a:r>
                <a:rPr lang="zh-CN" altLang="en-US" sz="1600" dirty="0">
                  <a:latin typeface="微软雅黑 Light" panose="020B0502040204020203" pitchFamily="34" charset="-122"/>
                  <a:ea typeface="微软雅黑 Light" panose="020B0502040204020203" pitchFamily="34" charset="-122"/>
                </a:rPr>
                <a:t>参考</a:t>
              </a:r>
              <a:r>
                <a:rPr lang="en-US" altLang="zh-CN" sz="1600" dirty="0">
                  <a:latin typeface="微软雅黑 Light" panose="020B0502040204020203" pitchFamily="34" charset="-122"/>
                  <a:ea typeface="微软雅黑 Light" panose="020B0502040204020203" pitchFamily="34" charset="-122"/>
                </a:rPr>
                <a:t>ISA S95</a:t>
              </a:r>
              <a:r>
                <a:rPr lang="zh-CN" altLang="en-US" sz="1600" dirty="0">
                  <a:latin typeface="微软雅黑 Light" panose="020B0502040204020203" pitchFamily="34" charset="-122"/>
                  <a:ea typeface="微软雅黑 Light" panose="020B0502040204020203" pitchFamily="34" charset="-122"/>
                </a:rPr>
                <a:t>中的</a:t>
              </a:r>
              <a:r>
                <a:rPr lang="en-US" altLang="zh-CN" sz="1600" dirty="0">
                  <a:latin typeface="微软雅黑 Light" panose="020B0502040204020203" pitchFamily="34" charset="-122"/>
                  <a:ea typeface="微软雅黑 Light" panose="020B0502040204020203" pitchFamily="34" charset="-122"/>
                </a:rPr>
                <a:t>MES</a:t>
              </a:r>
              <a:r>
                <a:rPr lang="zh-CN" altLang="en-US" sz="1600" dirty="0">
                  <a:latin typeface="微软雅黑 Light" panose="020B0502040204020203" pitchFamily="34" charset="-122"/>
                  <a:ea typeface="微软雅黑 Light" panose="020B0502040204020203" pitchFamily="34" charset="-122"/>
                </a:rPr>
                <a:t>模型。</a:t>
              </a:r>
              <a:endParaRPr lang="zh-CN" altLang="en-US" sz="1600" dirty="0">
                <a:latin typeface="微软雅黑 Light" panose="020B0502040204020203" pitchFamily="34" charset="-122"/>
                <a:ea typeface="微软雅黑 Light" panose="020B0502040204020203" pitchFamily="34" charset="-122"/>
              </a:endParaRPr>
            </a:p>
          </p:txBody>
        </p:sp>
        <p:grpSp>
          <p:nvGrpSpPr>
            <p:cNvPr id="372" name="Group 42"/>
            <p:cNvGrpSpPr/>
            <p:nvPr/>
          </p:nvGrpSpPr>
          <p:grpSpPr bwMode="auto">
            <a:xfrm>
              <a:off x="5692775" y="2133600"/>
              <a:ext cx="838200" cy="3689350"/>
              <a:chOff x="3586" y="1530"/>
              <a:chExt cx="528" cy="2324"/>
            </a:xfrm>
          </p:grpSpPr>
          <p:sp>
            <p:nvSpPr>
              <p:cNvPr id="1051229" name="Line 43"/>
              <p:cNvSpPr>
                <a:spLocks noChangeShapeType="1"/>
              </p:cNvSpPr>
              <p:nvPr/>
            </p:nvSpPr>
            <p:spPr bwMode="auto">
              <a:xfrm>
                <a:off x="3610" y="1730"/>
                <a:ext cx="488" cy="0"/>
              </a:xfrm>
              <a:prstGeom prst="line">
                <a:avLst/>
              </a:prstGeom>
              <a:noFill/>
              <a:ln w="9525">
                <a:solidFill>
                  <a:schemeClr val="tx1"/>
                </a:solidFill>
                <a:round/>
              </a:ln>
              <a:effectLst/>
            </p:spPr>
            <p:txBody>
              <a:bodyPr wrap="none" anchor="ctr"/>
              <a:lstStyle/>
              <a:p>
                <a:endParaRPr lang="zh-CN" altLang="en-US" sz="2000"/>
              </a:p>
            </p:txBody>
          </p:sp>
          <p:sp>
            <p:nvSpPr>
              <p:cNvPr id="1051230" name="Line 44"/>
              <p:cNvSpPr>
                <a:spLocks noChangeShapeType="1"/>
              </p:cNvSpPr>
              <p:nvPr/>
            </p:nvSpPr>
            <p:spPr bwMode="auto">
              <a:xfrm>
                <a:off x="3610" y="3854"/>
                <a:ext cx="488" cy="0"/>
              </a:xfrm>
              <a:prstGeom prst="line">
                <a:avLst/>
              </a:prstGeom>
              <a:noFill/>
              <a:ln w="9525">
                <a:solidFill>
                  <a:schemeClr val="tx1"/>
                </a:solidFill>
                <a:round/>
              </a:ln>
              <a:effectLst/>
            </p:spPr>
            <p:txBody>
              <a:bodyPr wrap="none" anchor="ctr"/>
              <a:lstStyle/>
              <a:p>
                <a:endParaRPr lang="zh-CN" altLang="en-US" sz="2000"/>
              </a:p>
            </p:txBody>
          </p:sp>
          <p:sp>
            <p:nvSpPr>
              <p:cNvPr id="1051231" name="Line 45"/>
              <p:cNvSpPr>
                <a:spLocks noChangeShapeType="1"/>
              </p:cNvSpPr>
              <p:nvPr/>
            </p:nvSpPr>
            <p:spPr bwMode="auto">
              <a:xfrm flipV="1">
                <a:off x="3753" y="1737"/>
                <a:ext cx="0" cy="2109"/>
              </a:xfrm>
              <a:prstGeom prst="line">
                <a:avLst/>
              </a:prstGeom>
              <a:noFill/>
              <a:ln w="9525">
                <a:solidFill>
                  <a:schemeClr val="tx1"/>
                </a:solidFill>
                <a:round/>
                <a:headEnd type="triangle" w="med" len="med"/>
                <a:tailEnd type="triangle" w="med" len="lg"/>
              </a:ln>
              <a:effectLst/>
            </p:spPr>
            <p:txBody>
              <a:bodyPr wrap="none" anchor="ctr"/>
              <a:lstStyle/>
              <a:p>
                <a:endParaRPr lang="zh-CN" altLang="en-US" sz="2000"/>
              </a:p>
            </p:txBody>
          </p:sp>
          <p:sp>
            <p:nvSpPr>
              <p:cNvPr id="1051232" name="Text Box 46"/>
              <p:cNvSpPr txBox="1">
                <a:spLocks noChangeArrowheads="1"/>
              </p:cNvSpPr>
              <p:nvPr/>
            </p:nvSpPr>
            <p:spPr bwMode="auto">
              <a:xfrm>
                <a:off x="3754" y="3614"/>
                <a:ext cx="252" cy="229"/>
              </a:xfrm>
              <a:prstGeom prst="rect">
                <a:avLst/>
              </a:prstGeom>
              <a:noFill/>
              <a:ln>
                <a:noFill/>
              </a:ln>
              <a:effectLst/>
            </p:spPr>
            <p:txBody>
              <a:bodyPr wrap="none">
                <a:spAutoFit/>
              </a:bodyPr>
              <a:lstStyle/>
              <a:p>
                <a:pPr algn="l" eaLnBrk="1" hangingPunct="1">
                  <a:spcBef>
                    <a:spcPct val="50000"/>
                  </a:spcBef>
                </a:pPr>
                <a:r>
                  <a:rPr lang="zh-CN" altLang="en-US" sz="1400"/>
                  <a:t>毫秒</a:t>
                </a:r>
                <a:endParaRPr lang="zh-CN" altLang="en-US" sz="1400"/>
              </a:p>
            </p:txBody>
          </p:sp>
          <p:sp>
            <p:nvSpPr>
              <p:cNvPr id="1051233" name="Text Box 47"/>
              <p:cNvSpPr txBox="1">
                <a:spLocks noChangeArrowheads="1"/>
              </p:cNvSpPr>
              <p:nvPr/>
            </p:nvSpPr>
            <p:spPr bwMode="auto">
              <a:xfrm>
                <a:off x="3754" y="2985"/>
                <a:ext cx="335" cy="229"/>
              </a:xfrm>
              <a:prstGeom prst="rect">
                <a:avLst/>
              </a:prstGeom>
              <a:noFill/>
              <a:ln>
                <a:noFill/>
              </a:ln>
              <a:effectLst/>
            </p:spPr>
            <p:txBody>
              <a:bodyPr wrap="none">
                <a:spAutoFit/>
              </a:bodyPr>
              <a:lstStyle/>
              <a:p>
                <a:pPr algn="l" eaLnBrk="1" hangingPunct="1">
                  <a:spcBef>
                    <a:spcPct val="50000"/>
                  </a:spcBef>
                </a:pPr>
                <a:r>
                  <a:rPr lang="zh-CN" altLang="en-US" sz="1400"/>
                  <a:t>分、秒</a:t>
                </a:r>
                <a:endParaRPr lang="zh-CN" altLang="en-US" sz="1400"/>
              </a:p>
            </p:txBody>
          </p:sp>
          <p:sp>
            <p:nvSpPr>
              <p:cNvPr id="1051234" name="Text Box 48"/>
              <p:cNvSpPr txBox="1">
                <a:spLocks noChangeArrowheads="1"/>
              </p:cNvSpPr>
              <p:nvPr/>
            </p:nvSpPr>
            <p:spPr bwMode="auto">
              <a:xfrm>
                <a:off x="3754" y="2425"/>
                <a:ext cx="335" cy="466"/>
              </a:xfrm>
              <a:prstGeom prst="rect">
                <a:avLst/>
              </a:prstGeom>
              <a:noFill/>
              <a:ln>
                <a:noFill/>
              </a:ln>
              <a:effectLst/>
            </p:spPr>
            <p:txBody>
              <a:bodyPr wrap="none">
                <a:spAutoFit/>
              </a:bodyPr>
              <a:lstStyle/>
              <a:p>
                <a:pPr algn="l" eaLnBrk="1" hangingPunct="1">
                  <a:spcBef>
                    <a:spcPct val="50000"/>
                  </a:spcBef>
                </a:pPr>
                <a:r>
                  <a:rPr lang="zh-CN" altLang="en-US" sz="1400"/>
                  <a:t>日、班</a:t>
                </a:r>
                <a:endParaRPr lang="zh-CN" altLang="en-US" sz="1400"/>
              </a:p>
              <a:p>
                <a:pPr algn="l" eaLnBrk="1" hangingPunct="1">
                  <a:spcBef>
                    <a:spcPct val="50000"/>
                  </a:spcBef>
                </a:pPr>
                <a:r>
                  <a:rPr lang="zh-CN" altLang="en-US" sz="1400"/>
                  <a:t>分、秒</a:t>
                </a:r>
                <a:endParaRPr lang="zh-CN" altLang="en-US" sz="1400"/>
              </a:p>
            </p:txBody>
          </p:sp>
          <p:sp>
            <p:nvSpPr>
              <p:cNvPr id="1051235" name="Text Box 49"/>
              <p:cNvSpPr txBox="1">
                <a:spLocks noChangeArrowheads="1"/>
              </p:cNvSpPr>
              <p:nvPr/>
            </p:nvSpPr>
            <p:spPr bwMode="auto">
              <a:xfrm>
                <a:off x="3754" y="1964"/>
                <a:ext cx="335" cy="229"/>
              </a:xfrm>
              <a:prstGeom prst="rect">
                <a:avLst/>
              </a:prstGeom>
              <a:noFill/>
              <a:ln>
                <a:noFill/>
              </a:ln>
              <a:effectLst/>
            </p:spPr>
            <p:txBody>
              <a:bodyPr wrap="none">
                <a:spAutoFit/>
              </a:bodyPr>
              <a:lstStyle/>
              <a:p>
                <a:pPr algn="l" eaLnBrk="1" hangingPunct="1">
                  <a:spcBef>
                    <a:spcPct val="50000"/>
                  </a:spcBef>
                </a:pPr>
                <a:r>
                  <a:rPr lang="zh-CN" altLang="en-US" sz="1400"/>
                  <a:t>日、时</a:t>
                </a:r>
                <a:endParaRPr lang="zh-CN" altLang="en-US" sz="1400"/>
              </a:p>
            </p:txBody>
          </p:sp>
          <p:sp>
            <p:nvSpPr>
              <p:cNvPr id="1051236" name="Text Box 50"/>
              <p:cNvSpPr txBox="1">
                <a:spLocks noChangeArrowheads="1"/>
              </p:cNvSpPr>
              <p:nvPr/>
            </p:nvSpPr>
            <p:spPr bwMode="auto">
              <a:xfrm>
                <a:off x="3586" y="1530"/>
                <a:ext cx="528" cy="229"/>
              </a:xfrm>
              <a:prstGeom prst="rect">
                <a:avLst/>
              </a:prstGeom>
              <a:noFill/>
              <a:ln>
                <a:noFill/>
              </a:ln>
              <a:effectLst/>
            </p:spPr>
            <p:txBody>
              <a:bodyPr>
                <a:spAutoFit/>
              </a:bodyPr>
              <a:lstStyle/>
              <a:p>
                <a:pPr algn="l" eaLnBrk="1" hangingPunct="1">
                  <a:spcBef>
                    <a:spcPct val="50000"/>
                  </a:spcBef>
                </a:pPr>
                <a:r>
                  <a:rPr lang="zh-CN" altLang="en-US" sz="1400"/>
                  <a:t>时间要求</a:t>
                </a:r>
                <a:endParaRPr lang="zh-CN" altLang="en-US" sz="1400"/>
              </a:p>
            </p:txBody>
          </p:sp>
        </p:grpSp>
        <p:sp>
          <p:nvSpPr>
            <p:cNvPr id="1051237" name="Text Box 51"/>
            <p:cNvSpPr txBox="1">
              <a:spLocks noChangeArrowheads="1"/>
            </p:cNvSpPr>
            <p:nvPr/>
          </p:nvSpPr>
          <p:spPr bwMode="auto">
            <a:xfrm>
              <a:off x="6689725" y="2133600"/>
              <a:ext cx="795338" cy="362572"/>
            </a:xfrm>
            <a:prstGeom prst="rect">
              <a:avLst/>
            </a:prstGeom>
            <a:noFill/>
            <a:ln>
              <a:noFill/>
            </a:ln>
            <a:effectLst/>
          </p:spPr>
          <p:txBody>
            <a:bodyPr>
              <a:spAutoFit/>
            </a:bodyPr>
            <a:lstStyle/>
            <a:p>
              <a:pPr algn="l" eaLnBrk="1" hangingPunct="1">
                <a:spcBef>
                  <a:spcPct val="50000"/>
                </a:spcBef>
              </a:pPr>
              <a:r>
                <a:rPr lang="zh-CN" altLang="en-US" sz="1400"/>
                <a:t>数据要求</a:t>
              </a:r>
              <a:endParaRPr lang="zh-CN" altLang="en-US" sz="1400"/>
            </a:p>
          </p:txBody>
        </p:sp>
        <p:sp>
          <p:nvSpPr>
            <p:cNvPr id="1051238" name="Line 52"/>
            <p:cNvSpPr>
              <a:spLocks noChangeShapeType="1"/>
            </p:cNvSpPr>
            <p:nvPr/>
          </p:nvSpPr>
          <p:spPr bwMode="auto">
            <a:xfrm>
              <a:off x="6715125" y="2451100"/>
              <a:ext cx="774700" cy="0"/>
            </a:xfrm>
            <a:prstGeom prst="line">
              <a:avLst/>
            </a:prstGeom>
            <a:noFill/>
            <a:ln w="9525">
              <a:solidFill>
                <a:schemeClr val="tx1"/>
              </a:solidFill>
              <a:round/>
            </a:ln>
            <a:effectLst/>
          </p:spPr>
          <p:txBody>
            <a:bodyPr wrap="none" anchor="ctr"/>
            <a:lstStyle/>
            <a:p>
              <a:endParaRPr lang="zh-CN" altLang="en-US" sz="2000"/>
            </a:p>
          </p:txBody>
        </p:sp>
        <p:sp>
          <p:nvSpPr>
            <p:cNvPr id="1051239" name="Line 53"/>
            <p:cNvSpPr>
              <a:spLocks noChangeShapeType="1"/>
            </p:cNvSpPr>
            <p:nvPr/>
          </p:nvSpPr>
          <p:spPr bwMode="auto">
            <a:xfrm>
              <a:off x="6715125" y="5822950"/>
              <a:ext cx="774700" cy="0"/>
            </a:xfrm>
            <a:prstGeom prst="line">
              <a:avLst/>
            </a:prstGeom>
            <a:noFill/>
            <a:ln w="9525">
              <a:solidFill>
                <a:schemeClr val="tx1"/>
              </a:solidFill>
              <a:round/>
            </a:ln>
            <a:effectLst/>
          </p:spPr>
          <p:txBody>
            <a:bodyPr wrap="none" anchor="ctr"/>
            <a:lstStyle/>
            <a:p>
              <a:endParaRPr lang="zh-CN" altLang="en-US" sz="2000"/>
            </a:p>
          </p:txBody>
        </p:sp>
        <p:sp>
          <p:nvSpPr>
            <p:cNvPr id="1051240" name="Line 54"/>
            <p:cNvSpPr>
              <a:spLocks noChangeShapeType="1"/>
            </p:cNvSpPr>
            <p:nvPr/>
          </p:nvSpPr>
          <p:spPr bwMode="auto">
            <a:xfrm flipV="1">
              <a:off x="6970713" y="2462213"/>
              <a:ext cx="0" cy="3348037"/>
            </a:xfrm>
            <a:prstGeom prst="line">
              <a:avLst/>
            </a:prstGeom>
            <a:noFill/>
            <a:ln w="9525">
              <a:solidFill>
                <a:schemeClr val="tx1"/>
              </a:solidFill>
              <a:round/>
              <a:headEnd type="triangle" w="med" len="med"/>
              <a:tailEnd type="triangle" w="med" len="lg"/>
            </a:ln>
            <a:effectLst/>
          </p:spPr>
          <p:txBody>
            <a:bodyPr wrap="none" anchor="ctr"/>
            <a:lstStyle/>
            <a:p>
              <a:endParaRPr lang="zh-CN" altLang="en-US" sz="2000"/>
            </a:p>
          </p:txBody>
        </p:sp>
        <p:sp>
          <p:nvSpPr>
            <p:cNvPr id="1051241" name="Text Box 55"/>
            <p:cNvSpPr txBox="1">
              <a:spLocks noChangeArrowheads="1"/>
            </p:cNvSpPr>
            <p:nvPr/>
          </p:nvSpPr>
          <p:spPr bwMode="auto">
            <a:xfrm>
              <a:off x="6929438" y="4906963"/>
              <a:ext cx="896937" cy="1116722"/>
            </a:xfrm>
            <a:prstGeom prst="rect">
              <a:avLst/>
            </a:prstGeom>
            <a:noFill/>
            <a:ln>
              <a:noFill/>
            </a:ln>
            <a:effectLst/>
          </p:spPr>
          <p:txBody>
            <a:bodyPr>
              <a:spAutoFit/>
            </a:bodyPr>
            <a:lstStyle/>
            <a:p>
              <a:pPr algn="l" eaLnBrk="1" hangingPunct="1">
                <a:spcBef>
                  <a:spcPct val="50000"/>
                </a:spcBef>
              </a:pPr>
              <a:r>
                <a:rPr lang="zh-CN" altLang="en-US" sz="1400"/>
                <a:t>短小反复</a:t>
              </a:r>
              <a:endParaRPr lang="zh-CN" altLang="en-US" sz="1400"/>
            </a:p>
            <a:p>
              <a:pPr algn="l" eaLnBrk="1" hangingPunct="1">
                <a:spcBef>
                  <a:spcPct val="50000"/>
                </a:spcBef>
              </a:pPr>
              <a:r>
                <a:rPr lang="zh-CN" altLang="en-US" sz="1400"/>
                <a:t>及时</a:t>
              </a:r>
              <a:endParaRPr lang="zh-CN" altLang="en-US" sz="1400"/>
            </a:p>
            <a:p>
              <a:pPr algn="l" eaLnBrk="1" hangingPunct="1">
                <a:spcBef>
                  <a:spcPct val="50000"/>
                </a:spcBef>
              </a:pPr>
              <a:r>
                <a:rPr lang="en-US" altLang="zh-CN" sz="1400"/>
                <a:t>(</a:t>
              </a:r>
              <a:r>
                <a:rPr lang="zh-CN" altLang="en-US" sz="1400"/>
                <a:t>实时</a:t>
              </a:r>
              <a:r>
                <a:rPr lang="en-US" altLang="zh-CN" sz="1400"/>
                <a:t>)</a:t>
              </a:r>
              <a:endParaRPr lang="en-US" altLang="zh-CN" sz="1400"/>
            </a:p>
          </p:txBody>
        </p:sp>
        <p:sp>
          <p:nvSpPr>
            <p:cNvPr id="1051242" name="Text Box 56"/>
            <p:cNvSpPr txBox="1">
              <a:spLocks noChangeArrowheads="1"/>
            </p:cNvSpPr>
            <p:nvPr/>
          </p:nvSpPr>
          <p:spPr bwMode="auto">
            <a:xfrm>
              <a:off x="6929438" y="3540125"/>
              <a:ext cx="558800" cy="739646"/>
            </a:xfrm>
            <a:prstGeom prst="rect">
              <a:avLst/>
            </a:prstGeom>
            <a:noFill/>
            <a:ln>
              <a:noFill/>
            </a:ln>
            <a:effectLst/>
          </p:spPr>
          <p:txBody>
            <a:bodyPr>
              <a:spAutoFit/>
            </a:bodyPr>
            <a:lstStyle/>
            <a:p>
              <a:pPr algn="l" eaLnBrk="1" hangingPunct="1">
                <a:spcBef>
                  <a:spcPct val="50000"/>
                </a:spcBef>
              </a:pPr>
              <a:r>
                <a:rPr lang="zh-CN" altLang="en-US" sz="1400"/>
                <a:t>准确</a:t>
              </a:r>
              <a:endParaRPr lang="zh-CN" altLang="en-US" sz="1400"/>
            </a:p>
            <a:p>
              <a:pPr algn="l" eaLnBrk="1" hangingPunct="1">
                <a:spcBef>
                  <a:spcPct val="50000"/>
                </a:spcBef>
              </a:pPr>
              <a:r>
                <a:rPr lang="zh-CN" altLang="en-US" sz="1400"/>
                <a:t>及时</a:t>
              </a:r>
              <a:endParaRPr lang="zh-CN" altLang="en-US" sz="1400"/>
            </a:p>
          </p:txBody>
        </p:sp>
        <p:sp>
          <p:nvSpPr>
            <p:cNvPr id="1051243" name="Text Box 57"/>
            <p:cNvSpPr txBox="1">
              <a:spLocks noChangeArrowheads="1"/>
            </p:cNvSpPr>
            <p:nvPr/>
          </p:nvSpPr>
          <p:spPr bwMode="auto">
            <a:xfrm>
              <a:off x="6929438" y="2711450"/>
              <a:ext cx="866775" cy="739646"/>
            </a:xfrm>
            <a:prstGeom prst="rect">
              <a:avLst/>
            </a:prstGeom>
            <a:noFill/>
            <a:ln>
              <a:noFill/>
            </a:ln>
            <a:effectLst/>
          </p:spPr>
          <p:txBody>
            <a:bodyPr>
              <a:spAutoFit/>
            </a:bodyPr>
            <a:lstStyle/>
            <a:p>
              <a:pPr algn="l" eaLnBrk="1" hangingPunct="1">
                <a:spcBef>
                  <a:spcPct val="50000"/>
                </a:spcBef>
              </a:pPr>
              <a:r>
                <a:rPr lang="zh-CN" altLang="en-US" sz="1400"/>
                <a:t>多样化</a:t>
              </a:r>
              <a:endParaRPr lang="zh-CN" altLang="en-US" sz="1400"/>
            </a:p>
            <a:p>
              <a:pPr algn="l" eaLnBrk="1" hangingPunct="1">
                <a:spcBef>
                  <a:spcPct val="50000"/>
                </a:spcBef>
              </a:pPr>
              <a:r>
                <a:rPr lang="zh-CN" altLang="en-US" sz="1400"/>
                <a:t>完整一致</a:t>
              </a:r>
              <a:endParaRPr lang="zh-CN" altLang="en-US" sz="1400"/>
            </a:p>
          </p:txBody>
        </p:sp>
        <p:grpSp>
          <p:nvGrpSpPr>
            <p:cNvPr id="373" name="Group 58"/>
            <p:cNvGrpSpPr/>
            <p:nvPr/>
          </p:nvGrpSpPr>
          <p:grpSpPr bwMode="auto">
            <a:xfrm>
              <a:off x="7729538" y="2147888"/>
              <a:ext cx="1204912" cy="3795712"/>
              <a:chOff x="4869" y="1539"/>
              <a:chExt cx="759" cy="2391"/>
            </a:xfrm>
          </p:grpSpPr>
          <p:sp>
            <p:nvSpPr>
              <p:cNvPr id="1051244" name="Line 59"/>
              <p:cNvSpPr>
                <a:spLocks noChangeShapeType="1"/>
              </p:cNvSpPr>
              <p:nvPr/>
            </p:nvSpPr>
            <p:spPr bwMode="auto">
              <a:xfrm>
                <a:off x="4894" y="1730"/>
                <a:ext cx="488" cy="0"/>
              </a:xfrm>
              <a:prstGeom prst="line">
                <a:avLst/>
              </a:prstGeom>
              <a:noFill/>
              <a:ln w="9525">
                <a:solidFill>
                  <a:schemeClr val="tx1"/>
                </a:solidFill>
                <a:round/>
              </a:ln>
              <a:effectLst/>
            </p:spPr>
            <p:txBody>
              <a:bodyPr wrap="none" anchor="ctr"/>
              <a:lstStyle/>
              <a:p>
                <a:endParaRPr lang="zh-CN" altLang="en-US" sz="2000"/>
              </a:p>
            </p:txBody>
          </p:sp>
          <p:sp>
            <p:nvSpPr>
              <p:cNvPr id="1051245" name="Line 60"/>
              <p:cNvSpPr>
                <a:spLocks noChangeShapeType="1"/>
              </p:cNvSpPr>
              <p:nvPr/>
            </p:nvSpPr>
            <p:spPr bwMode="auto">
              <a:xfrm>
                <a:off x="4894" y="3854"/>
                <a:ext cx="488" cy="0"/>
              </a:xfrm>
              <a:prstGeom prst="line">
                <a:avLst/>
              </a:prstGeom>
              <a:noFill/>
              <a:ln w="9525">
                <a:solidFill>
                  <a:schemeClr val="tx1"/>
                </a:solidFill>
                <a:round/>
              </a:ln>
              <a:effectLst/>
            </p:spPr>
            <p:txBody>
              <a:bodyPr wrap="none" anchor="ctr"/>
              <a:lstStyle/>
              <a:p>
                <a:endParaRPr lang="zh-CN" altLang="en-US" sz="2000"/>
              </a:p>
            </p:txBody>
          </p:sp>
          <p:sp>
            <p:nvSpPr>
              <p:cNvPr id="1051246" name="Line 61"/>
              <p:cNvSpPr>
                <a:spLocks noChangeShapeType="1"/>
              </p:cNvSpPr>
              <p:nvPr/>
            </p:nvSpPr>
            <p:spPr bwMode="auto">
              <a:xfrm flipV="1">
                <a:off x="5038" y="1737"/>
                <a:ext cx="0" cy="2109"/>
              </a:xfrm>
              <a:prstGeom prst="line">
                <a:avLst/>
              </a:prstGeom>
              <a:noFill/>
              <a:ln w="9525">
                <a:solidFill>
                  <a:schemeClr val="tx1"/>
                </a:solidFill>
                <a:round/>
                <a:headEnd type="triangle" w="med" len="med"/>
                <a:tailEnd type="triangle" w="med" len="lg"/>
              </a:ln>
              <a:effectLst/>
            </p:spPr>
            <p:txBody>
              <a:bodyPr wrap="none" anchor="ctr"/>
              <a:lstStyle/>
              <a:p>
                <a:endParaRPr lang="zh-CN" altLang="en-US" sz="2000"/>
              </a:p>
            </p:txBody>
          </p:sp>
          <p:sp>
            <p:nvSpPr>
              <p:cNvPr id="1051247" name="Text Box 62"/>
              <p:cNvSpPr txBox="1">
                <a:spLocks noChangeArrowheads="1"/>
              </p:cNvSpPr>
              <p:nvPr/>
            </p:nvSpPr>
            <p:spPr bwMode="auto">
              <a:xfrm>
                <a:off x="4869" y="1539"/>
                <a:ext cx="501" cy="229"/>
              </a:xfrm>
              <a:prstGeom prst="rect">
                <a:avLst/>
              </a:prstGeom>
              <a:noFill/>
              <a:ln>
                <a:noFill/>
              </a:ln>
              <a:effectLst/>
            </p:spPr>
            <p:txBody>
              <a:bodyPr>
                <a:spAutoFit/>
              </a:bodyPr>
              <a:lstStyle/>
              <a:p>
                <a:pPr algn="l" eaLnBrk="1" hangingPunct="1">
                  <a:spcBef>
                    <a:spcPct val="50000"/>
                  </a:spcBef>
                </a:pPr>
                <a:r>
                  <a:rPr lang="zh-CN" altLang="en-US" sz="1400"/>
                  <a:t>系统要求</a:t>
                </a:r>
                <a:endParaRPr lang="zh-CN" altLang="en-US" sz="1400"/>
              </a:p>
            </p:txBody>
          </p:sp>
          <p:sp>
            <p:nvSpPr>
              <p:cNvPr id="1051248" name="Text Box 63"/>
              <p:cNvSpPr txBox="1">
                <a:spLocks noChangeArrowheads="1"/>
              </p:cNvSpPr>
              <p:nvPr/>
            </p:nvSpPr>
            <p:spPr bwMode="auto">
              <a:xfrm>
                <a:off x="5020" y="3025"/>
                <a:ext cx="608" cy="905"/>
              </a:xfrm>
              <a:prstGeom prst="rect">
                <a:avLst/>
              </a:prstGeom>
              <a:noFill/>
              <a:ln>
                <a:noFill/>
              </a:ln>
              <a:effectLst/>
            </p:spPr>
            <p:txBody>
              <a:bodyPr>
                <a:spAutoFit/>
              </a:bodyPr>
              <a:lstStyle/>
              <a:p>
                <a:pPr algn="l" eaLnBrk="1" hangingPunct="1">
                  <a:spcBef>
                    <a:spcPct val="50000"/>
                  </a:spcBef>
                </a:pPr>
                <a:r>
                  <a:rPr lang="zh-CN" altLang="en-US" sz="1400" dirty="0"/>
                  <a:t>可预测</a:t>
                </a:r>
                <a:endParaRPr lang="zh-CN" altLang="en-US" sz="1400" dirty="0"/>
              </a:p>
              <a:p>
                <a:pPr algn="l" eaLnBrk="1" hangingPunct="1">
                  <a:spcBef>
                    <a:spcPct val="50000"/>
                  </a:spcBef>
                </a:pPr>
                <a:r>
                  <a:rPr lang="zh-CN" altLang="en-US" sz="1400" dirty="0"/>
                  <a:t>可用</a:t>
                </a:r>
                <a:endParaRPr lang="zh-CN" altLang="en-US" sz="1400" dirty="0"/>
              </a:p>
              <a:p>
                <a:pPr algn="l" eaLnBrk="1" hangingPunct="1">
                  <a:spcBef>
                    <a:spcPct val="50000"/>
                  </a:spcBef>
                </a:pPr>
                <a:r>
                  <a:rPr lang="zh-CN" altLang="en-US" sz="1400" dirty="0"/>
                  <a:t>可靠</a:t>
                </a:r>
                <a:endParaRPr lang="zh-CN" altLang="en-US" sz="1400" dirty="0"/>
              </a:p>
              <a:p>
                <a:pPr algn="l" eaLnBrk="1" hangingPunct="1">
                  <a:spcBef>
                    <a:spcPct val="50000"/>
                  </a:spcBef>
                </a:pPr>
                <a:r>
                  <a:rPr lang="en-US" altLang="zh-CN" sz="1200" dirty="0"/>
                  <a:t>(</a:t>
                </a:r>
                <a:r>
                  <a:rPr lang="zh-CN" altLang="zh-CN" sz="1200" dirty="0"/>
                  <a:t>关键业务有保障</a:t>
                </a:r>
                <a:r>
                  <a:rPr lang="en-US" altLang="zh-CN" sz="1200" dirty="0"/>
                  <a:t>)</a:t>
                </a:r>
                <a:endParaRPr lang="en-US" altLang="zh-CN" sz="1200" dirty="0"/>
              </a:p>
            </p:txBody>
          </p:sp>
          <p:sp>
            <p:nvSpPr>
              <p:cNvPr id="1051249" name="Text Box 64"/>
              <p:cNvSpPr txBox="1">
                <a:spLocks noChangeArrowheads="1"/>
              </p:cNvSpPr>
              <p:nvPr/>
            </p:nvSpPr>
            <p:spPr bwMode="auto">
              <a:xfrm>
                <a:off x="5020" y="1900"/>
                <a:ext cx="493" cy="941"/>
              </a:xfrm>
              <a:prstGeom prst="rect">
                <a:avLst/>
              </a:prstGeom>
              <a:noFill/>
              <a:ln>
                <a:noFill/>
              </a:ln>
              <a:effectLst/>
            </p:spPr>
            <p:txBody>
              <a:bodyPr>
                <a:spAutoFit/>
              </a:bodyPr>
              <a:lstStyle/>
              <a:p>
                <a:pPr algn="l" eaLnBrk="1" hangingPunct="1">
                  <a:spcBef>
                    <a:spcPct val="50000"/>
                  </a:spcBef>
                </a:pPr>
                <a:r>
                  <a:rPr lang="zh-CN" altLang="en-US" sz="1400"/>
                  <a:t>可管理</a:t>
                </a:r>
                <a:endParaRPr lang="zh-CN" altLang="en-US" sz="1400"/>
              </a:p>
              <a:p>
                <a:pPr algn="l" eaLnBrk="1" hangingPunct="1">
                  <a:spcBef>
                    <a:spcPct val="50000"/>
                  </a:spcBef>
                </a:pPr>
                <a:r>
                  <a:rPr lang="zh-CN" altLang="en-US" sz="1400"/>
                  <a:t>可扩充</a:t>
                </a:r>
                <a:endParaRPr lang="zh-CN" altLang="en-US" sz="1400"/>
              </a:p>
              <a:p>
                <a:pPr algn="l" eaLnBrk="1" hangingPunct="1">
                  <a:spcBef>
                    <a:spcPct val="50000"/>
                  </a:spcBef>
                </a:pPr>
                <a:r>
                  <a:rPr lang="zh-CN" altLang="en-US" sz="1400"/>
                  <a:t>弹性</a:t>
                </a:r>
                <a:endParaRPr lang="zh-CN" altLang="en-US" sz="1400"/>
              </a:p>
              <a:p>
                <a:pPr algn="l" eaLnBrk="1" hangingPunct="1">
                  <a:spcBef>
                    <a:spcPct val="50000"/>
                  </a:spcBef>
                </a:pPr>
                <a:r>
                  <a:rPr lang="zh-CN" altLang="en-US" sz="1400"/>
                  <a:t>备份</a:t>
                </a:r>
                <a:endParaRPr lang="zh-CN" altLang="en-US" sz="1400"/>
              </a:p>
            </p:txBody>
          </p:sp>
        </p:grpSp>
        <p:sp>
          <p:nvSpPr>
            <p:cNvPr id="1051250" name="Text Box 65"/>
            <p:cNvSpPr txBox="1">
              <a:spLocks noChangeArrowheads="1"/>
            </p:cNvSpPr>
            <p:nvPr/>
          </p:nvSpPr>
          <p:spPr bwMode="auto">
            <a:xfrm>
              <a:off x="3017838" y="5203825"/>
              <a:ext cx="1560512" cy="435087"/>
            </a:xfrm>
            <a:prstGeom prst="rect">
              <a:avLst/>
            </a:prstGeom>
            <a:solidFill>
              <a:schemeClr val="bg1"/>
            </a:solidFill>
            <a:ln>
              <a:noFill/>
            </a:ln>
            <a:effectLst/>
          </p:spPr>
          <p:txBody>
            <a:bodyPr>
              <a:spAutoFit/>
            </a:bodyPr>
            <a:lstStyle/>
            <a:p>
              <a:pPr eaLnBrk="1" hangingPunct="1">
                <a:spcBef>
                  <a:spcPct val="50000"/>
                </a:spcBef>
              </a:pPr>
              <a:r>
                <a:rPr lang="zh-CN" altLang="en-US" b="1"/>
                <a:t>自动化</a:t>
              </a:r>
              <a:endParaRPr lang="zh-CN" altLang="en-US" b="1"/>
            </a:p>
          </p:txBody>
        </p:sp>
        <p:sp>
          <p:nvSpPr>
            <p:cNvPr id="1051251" name="Text Box 68"/>
            <p:cNvSpPr txBox="1">
              <a:spLocks noChangeArrowheads="1"/>
            </p:cNvSpPr>
            <p:nvPr/>
          </p:nvSpPr>
          <p:spPr bwMode="auto">
            <a:xfrm>
              <a:off x="3011488" y="2447925"/>
              <a:ext cx="1560512" cy="435087"/>
            </a:xfrm>
            <a:prstGeom prst="rect">
              <a:avLst/>
            </a:prstGeom>
            <a:solidFill>
              <a:schemeClr val="bg1"/>
            </a:solidFill>
            <a:ln>
              <a:noFill/>
            </a:ln>
            <a:effectLst/>
          </p:spPr>
          <p:txBody>
            <a:bodyPr>
              <a:spAutoFit/>
            </a:bodyPr>
            <a:lstStyle/>
            <a:p>
              <a:pPr eaLnBrk="1" hangingPunct="1">
                <a:spcBef>
                  <a:spcPct val="50000"/>
                </a:spcBef>
              </a:pPr>
              <a:r>
                <a:rPr lang="zh-CN" altLang="en-US" b="1"/>
                <a:t>企业资源管理</a:t>
              </a:r>
              <a:endParaRPr lang="zh-CN" altLang="en-US" b="1"/>
            </a:p>
          </p:txBody>
        </p:sp>
      </p:grpSp>
      <p:grpSp>
        <p:nvGrpSpPr>
          <p:cNvPr id="374" name="Group 27"/>
          <p:cNvGrpSpPr/>
          <p:nvPr/>
        </p:nvGrpSpPr>
        <p:grpSpPr bwMode="auto">
          <a:xfrm>
            <a:off x="9569003" y="64269"/>
            <a:ext cx="1732055" cy="821435"/>
            <a:chOff x="864" y="1824"/>
            <a:chExt cx="3696" cy="1864"/>
          </a:xfrm>
        </p:grpSpPr>
        <p:sp>
          <p:nvSpPr>
            <p:cNvPr id="1051252"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253"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25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255"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256"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257"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参考汽车制造管理模组平台</a:t>
            </a:r>
            <a:r>
              <a:rPr lang="en-US" altLang="zh-CN" sz="2400" dirty="0">
                <a:solidFill>
                  <a:schemeClr val="bg1"/>
                </a:solidFill>
              </a:rPr>
              <a:t>CAMM (Common Automotive Manufacturing Model)</a:t>
            </a:r>
            <a:r>
              <a:rPr lang="zh-CN" altLang="en-US" sz="2400" dirty="0">
                <a:solidFill>
                  <a:schemeClr val="bg1"/>
                </a:solidFill>
              </a:rPr>
              <a:t>来定义XX公司的生产作业管控平台</a:t>
            </a:r>
            <a:endParaRPr lang="zh-CN" altLang="en-US" sz="2400" dirty="0">
              <a:solidFill>
                <a:schemeClr val="bg1"/>
              </a:solidFill>
            </a:endParaRPr>
          </a:p>
        </p:txBody>
      </p:sp>
      <p:grpSp>
        <p:nvGrpSpPr>
          <p:cNvPr id="376" name="组合 2"/>
          <p:cNvGrpSpPr/>
          <p:nvPr/>
        </p:nvGrpSpPr>
        <p:grpSpPr>
          <a:xfrm>
            <a:off x="457200" y="1197735"/>
            <a:ext cx="11037194" cy="5293553"/>
            <a:chOff x="457200" y="1752600"/>
            <a:chExt cx="8148638" cy="4059238"/>
          </a:xfrm>
        </p:grpSpPr>
        <p:sp>
          <p:nvSpPr>
            <p:cNvPr id="1051258" name="Line 3"/>
            <p:cNvSpPr>
              <a:spLocks noChangeShapeType="1"/>
            </p:cNvSpPr>
            <p:nvPr/>
          </p:nvSpPr>
          <p:spPr bwMode="auto">
            <a:xfrm>
              <a:off x="760413" y="4918075"/>
              <a:ext cx="7754937" cy="1588"/>
            </a:xfrm>
            <a:prstGeom prst="line">
              <a:avLst/>
            </a:prstGeom>
            <a:noFill/>
            <a:ln w="11113">
              <a:solidFill>
                <a:srgbClr val="DA0030"/>
              </a:solidFill>
              <a:round/>
            </a:ln>
          </p:spPr>
          <p:txBody>
            <a:bodyPr/>
            <a:lstStyle/>
            <a:p>
              <a:endParaRPr lang="zh-CN" altLang="en-US"/>
            </a:p>
          </p:txBody>
        </p:sp>
        <p:sp>
          <p:nvSpPr>
            <p:cNvPr id="1051259" name="Rectangle 4"/>
            <p:cNvSpPr>
              <a:spLocks noChangeArrowheads="1"/>
            </p:cNvSpPr>
            <p:nvPr/>
          </p:nvSpPr>
          <p:spPr bwMode="auto">
            <a:xfrm>
              <a:off x="2943225" y="4746625"/>
              <a:ext cx="742887" cy="116866"/>
            </a:xfrm>
            <a:prstGeom prst="rect">
              <a:avLst/>
            </a:prstGeom>
            <a:noFill/>
            <a:ln>
              <a:noFill/>
            </a:ln>
          </p:spPr>
          <p:txBody>
            <a:bodyPr wrap="none" lIns="0" tIns="0" rIns="0" bIns="0">
              <a:spAutoFit/>
            </a:bodyPr>
            <a:lstStyle/>
            <a:p>
              <a:pPr algn="l"/>
              <a:r>
                <a:rPr lang="en-US" altLang="zh-CN" sz="1000" i="1">
                  <a:solidFill>
                    <a:schemeClr val="tx2"/>
                  </a:solidFill>
                </a:rPr>
                <a:t>ethernet network</a:t>
              </a:r>
              <a:endParaRPr lang="en-US" altLang="zh-CN" sz="1000">
                <a:solidFill>
                  <a:schemeClr val="tx2"/>
                </a:solidFill>
              </a:endParaRPr>
            </a:p>
          </p:txBody>
        </p:sp>
        <p:sp>
          <p:nvSpPr>
            <p:cNvPr id="1051260" name="Rectangle 5"/>
            <p:cNvSpPr>
              <a:spLocks noChangeArrowheads="1"/>
            </p:cNvSpPr>
            <p:nvPr/>
          </p:nvSpPr>
          <p:spPr bwMode="auto">
            <a:xfrm>
              <a:off x="2362200" y="4938713"/>
              <a:ext cx="785703" cy="116866"/>
            </a:xfrm>
            <a:prstGeom prst="rect">
              <a:avLst/>
            </a:prstGeom>
            <a:noFill/>
            <a:ln>
              <a:noFill/>
            </a:ln>
          </p:spPr>
          <p:txBody>
            <a:bodyPr wrap="none" lIns="0" tIns="0" rIns="0" bIns="0">
              <a:spAutoFit/>
            </a:bodyPr>
            <a:lstStyle/>
            <a:p>
              <a:pPr algn="l"/>
              <a:r>
                <a:rPr lang="en-US" altLang="zh-CN" sz="1000" i="1">
                  <a:solidFill>
                    <a:schemeClr val="tx2"/>
                  </a:solidFill>
                </a:rPr>
                <a:t> Windshield Robot</a:t>
              </a:r>
              <a:endParaRPr lang="en-US" altLang="zh-CN" sz="1000">
                <a:solidFill>
                  <a:schemeClr val="tx2"/>
                </a:solidFill>
              </a:endParaRPr>
            </a:p>
          </p:txBody>
        </p:sp>
        <p:sp>
          <p:nvSpPr>
            <p:cNvPr id="1051261" name="Rectangle 6"/>
            <p:cNvSpPr>
              <a:spLocks noChangeArrowheads="1"/>
            </p:cNvSpPr>
            <p:nvPr/>
          </p:nvSpPr>
          <p:spPr bwMode="auto">
            <a:xfrm>
              <a:off x="7521575" y="4938713"/>
              <a:ext cx="561881" cy="116866"/>
            </a:xfrm>
            <a:prstGeom prst="rect">
              <a:avLst/>
            </a:prstGeom>
            <a:noFill/>
            <a:ln>
              <a:noFill/>
            </a:ln>
          </p:spPr>
          <p:txBody>
            <a:bodyPr wrap="none" lIns="0" tIns="0" rIns="0" bIns="0">
              <a:spAutoFit/>
            </a:bodyPr>
            <a:lstStyle/>
            <a:p>
              <a:pPr algn="l"/>
              <a:r>
                <a:rPr lang="en-US" altLang="zh-CN" sz="1000" i="1">
                  <a:solidFill>
                    <a:schemeClr val="tx2"/>
                  </a:solidFill>
                </a:rPr>
                <a:t> Cert Printers</a:t>
              </a:r>
              <a:endParaRPr lang="en-US" altLang="zh-CN" sz="1000">
                <a:solidFill>
                  <a:schemeClr val="tx2"/>
                </a:solidFill>
              </a:endParaRPr>
            </a:p>
          </p:txBody>
        </p:sp>
        <p:sp>
          <p:nvSpPr>
            <p:cNvPr id="1051262" name="Rectangle 7"/>
            <p:cNvSpPr>
              <a:spLocks noChangeArrowheads="1"/>
            </p:cNvSpPr>
            <p:nvPr/>
          </p:nvSpPr>
          <p:spPr bwMode="auto">
            <a:xfrm>
              <a:off x="457200" y="5091113"/>
              <a:ext cx="820937" cy="116866"/>
            </a:xfrm>
            <a:prstGeom prst="rect">
              <a:avLst/>
            </a:prstGeom>
            <a:noFill/>
            <a:ln>
              <a:noFill/>
            </a:ln>
          </p:spPr>
          <p:txBody>
            <a:bodyPr wrap="none" lIns="0" tIns="0" rIns="0" bIns="0">
              <a:spAutoFit/>
            </a:bodyPr>
            <a:lstStyle/>
            <a:p>
              <a:pPr algn="l"/>
              <a:r>
                <a:rPr lang="en-US" altLang="zh-CN" sz="1000" i="1">
                  <a:solidFill>
                    <a:schemeClr val="tx2"/>
                  </a:solidFill>
                </a:rPr>
                <a:t>  Automatic Reader</a:t>
              </a:r>
              <a:endParaRPr lang="en-US" altLang="zh-CN" sz="1000">
                <a:solidFill>
                  <a:schemeClr val="tx2"/>
                </a:solidFill>
              </a:endParaRPr>
            </a:p>
          </p:txBody>
        </p:sp>
        <p:graphicFrame>
          <p:nvGraphicFramePr>
            <p:cNvPr id="4194325" name="Object 8"/>
            <p:cNvGraphicFramePr>
              <a:graphicFrameLocks noChangeAspect="1"/>
            </p:cNvGraphicFramePr>
            <p:nvPr/>
          </p:nvGraphicFramePr>
          <p:xfrm>
            <a:off x="765175" y="5260975"/>
            <a:ext cx="1208088" cy="519113"/>
          </p:xfrm>
          <a:graphic>
            <a:graphicData uri="http://schemas.openxmlformats.org/presentationml/2006/ole">
              <mc:AlternateContent xmlns:mc="http://schemas.openxmlformats.org/markup-compatibility/2006">
                <mc:Choice xmlns:v="urn:schemas-microsoft-com:vml" Requires="v">
                  <p:oleObj spid="_x0000_s0" name="VISIO" r:id="rId1" imgW="1416050" imgH="608330" progId="Visio.Drawing.6">
                    <p:embed/>
                  </p:oleObj>
                </mc:Choice>
                <mc:Fallback>
                  <p:oleObj name="VISIO" r:id="rId1" imgW="1416050" imgH="608330" progId="Visio.Drawing.6">
                    <p:embed/>
                    <p:pic>
                      <p:nvPicPr>
                        <p:cNvPr id="0" name="Object 8"/>
                        <p:cNvPicPr>
                          <a:picLocks noChangeAspect="1" noChangeArrowheads="1"/>
                        </p:cNvPicPr>
                        <p:nvPr/>
                      </p:nvPicPr>
                      <p:blipFill>
                        <a:blip r:embed="rId2"/>
                        <a:srcRect/>
                        <a:stretch>
                          <a:fillRect/>
                        </a:stretch>
                      </p:blipFill>
                      <p:spPr bwMode="auto">
                        <a:xfrm>
                          <a:off x="765175" y="5260975"/>
                          <a:ext cx="1208088" cy="519113"/>
                        </a:xfrm>
                        <a:prstGeom prst="rect">
                          <a:avLst/>
                        </a:prstGeom>
                        <a:noFill/>
                        <a:ln>
                          <a:noFill/>
                        </a:ln>
                        <a:effectLst/>
                      </p:spPr>
                    </p:pic>
                  </p:oleObj>
                </mc:Fallback>
              </mc:AlternateContent>
            </a:graphicData>
          </a:graphic>
        </p:graphicFrame>
        <p:graphicFrame>
          <p:nvGraphicFramePr>
            <p:cNvPr id="4194326" name="Object 9"/>
            <p:cNvGraphicFramePr>
              <a:graphicFrameLocks noChangeAspect="1"/>
            </p:cNvGraphicFramePr>
            <p:nvPr/>
          </p:nvGraphicFramePr>
          <p:xfrm>
            <a:off x="2225675" y="5226050"/>
            <a:ext cx="1184275" cy="554038"/>
          </p:xfrm>
          <a:graphic>
            <a:graphicData uri="http://schemas.openxmlformats.org/presentationml/2006/ole">
              <mc:AlternateContent xmlns:mc="http://schemas.openxmlformats.org/markup-compatibility/2006">
                <mc:Choice xmlns:v="urn:schemas-microsoft-com:vml" Requires="v">
                  <p:oleObj spid="_x0000_s2" name="VISIO" r:id="rId3" imgW="1324610" imgH="618490" progId="Visio.Drawing.6">
                    <p:embed/>
                  </p:oleObj>
                </mc:Choice>
                <mc:Fallback>
                  <p:oleObj name="VISIO" r:id="rId3" imgW="1324610" imgH="618490" progId="Visio.Drawing.6">
                    <p:embed/>
                    <p:pic>
                      <p:nvPicPr>
                        <p:cNvPr id="0" name="Object 9"/>
                        <p:cNvPicPr>
                          <a:picLocks noChangeAspect="1" noChangeArrowheads="1"/>
                        </p:cNvPicPr>
                        <p:nvPr/>
                      </p:nvPicPr>
                      <p:blipFill>
                        <a:blip r:embed="rId4"/>
                        <a:srcRect/>
                        <a:stretch>
                          <a:fillRect/>
                        </a:stretch>
                      </p:blipFill>
                      <p:spPr bwMode="auto">
                        <a:xfrm>
                          <a:off x="2225675" y="5226050"/>
                          <a:ext cx="1184275" cy="554038"/>
                        </a:xfrm>
                        <a:prstGeom prst="rect">
                          <a:avLst/>
                        </a:prstGeom>
                        <a:noFill/>
                        <a:ln>
                          <a:noFill/>
                        </a:ln>
                        <a:effectLst/>
                      </p:spPr>
                    </p:pic>
                  </p:oleObj>
                </mc:Fallback>
              </mc:AlternateContent>
            </a:graphicData>
          </a:graphic>
        </p:graphicFrame>
        <p:grpSp>
          <p:nvGrpSpPr>
            <p:cNvPr id="377" name="Group 10"/>
            <p:cNvGrpSpPr/>
            <p:nvPr/>
          </p:nvGrpSpPr>
          <p:grpSpPr bwMode="auto">
            <a:xfrm>
              <a:off x="3105150" y="4919663"/>
              <a:ext cx="544513" cy="693737"/>
              <a:chOff x="1961" y="3477"/>
              <a:chExt cx="343" cy="437"/>
            </a:xfrm>
          </p:grpSpPr>
          <p:sp>
            <p:nvSpPr>
              <p:cNvPr id="1051263" name="Rectangle 11"/>
              <p:cNvSpPr>
                <a:spLocks noChangeArrowheads="1"/>
              </p:cNvSpPr>
              <p:nvPr/>
            </p:nvSpPr>
            <p:spPr bwMode="auto">
              <a:xfrm>
                <a:off x="2176" y="3870"/>
                <a:ext cx="128" cy="44"/>
              </a:xfrm>
              <a:prstGeom prst="rect">
                <a:avLst/>
              </a:prstGeom>
              <a:solidFill>
                <a:srgbClr val="C0C0C0"/>
              </a:solidFill>
              <a:ln w="1588">
                <a:solidFill>
                  <a:srgbClr val="808080"/>
                </a:solidFill>
                <a:miter lim="800000"/>
              </a:ln>
            </p:spPr>
            <p:txBody>
              <a:bodyPr/>
              <a:lstStyle/>
              <a:p>
                <a:endParaRPr lang="zh-CN" altLang="en-US"/>
              </a:p>
            </p:txBody>
          </p:sp>
          <p:sp>
            <p:nvSpPr>
              <p:cNvPr id="1051264" name="Line 12"/>
              <p:cNvSpPr>
                <a:spLocks noChangeShapeType="1"/>
              </p:cNvSpPr>
              <p:nvPr/>
            </p:nvSpPr>
            <p:spPr bwMode="auto">
              <a:xfrm>
                <a:off x="2249" y="3477"/>
                <a:ext cx="1" cy="214"/>
              </a:xfrm>
              <a:prstGeom prst="line">
                <a:avLst/>
              </a:prstGeom>
              <a:noFill/>
              <a:ln w="11113">
                <a:solidFill>
                  <a:srgbClr val="DA0030"/>
                </a:solidFill>
                <a:round/>
              </a:ln>
            </p:spPr>
            <p:txBody>
              <a:bodyPr/>
              <a:lstStyle/>
              <a:p>
                <a:endParaRPr lang="zh-CN" altLang="en-US"/>
              </a:p>
            </p:txBody>
          </p:sp>
          <p:sp>
            <p:nvSpPr>
              <p:cNvPr id="1051265" name="Freeform 13"/>
              <p:cNvSpPr/>
              <p:nvPr/>
            </p:nvSpPr>
            <p:spPr bwMode="auto">
              <a:xfrm>
                <a:off x="2058" y="3771"/>
                <a:ext cx="14" cy="15"/>
              </a:xfrm>
              <a:custGeom>
                <a:avLst/>
                <a:gdLst>
                  <a:gd name="T0" fmla="*/ 30 w 30"/>
                  <a:gd name="T1" fmla="*/ 31 h 31"/>
                  <a:gd name="T2" fmla="*/ 26 w 30"/>
                  <a:gd name="T3" fmla="*/ 22 h 31"/>
                  <a:gd name="T4" fmla="*/ 21 w 30"/>
                  <a:gd name="T5" fmla="*/ 11 h 31"/>
                  <a:gd name="T6" fmla="*/ 17 w 30"/>
                  <a:gd name="T7" fmla="*/ 0 h 31"/>
                  <a:gd name="T8" fmla="*/ 0 w 30"/>
                  <a:gd name="T9" fmla="*/ 0 h 31"/>
                  <a:gd name="T10" fmla="*/ 4 w 30"/>
                  <a:gd name="T11" fmla="*/ 24 h 31"/>
                  <a:gd name="T12" fmla="*/ 4 w 30"/>
                  <a:gd name="T13" fmla="*/ 31 h 31"/>
                  <a:gd name="T14" fmla="*/ 30 w 30"/>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30" y="31"/>
                    </a:moveTo>
                    <a:lnTo>
                      <a:pt x="26" y="22"/>
                    </a:lnTo>
                    <a:lnTo>
                      <a:pt x="21" y="11"/>
                    </a:lnTo>
                    <a:lnTo>
                      <a:pt x="17" y="0"/>
                    </a:lnTo>
                    <a:lnTo>
                      <a:pt x="0" y="0"/>
                    </a:lnTo>
                    <a:lnTo>
                      <a:pt x="4" y="24"/>
                    </a:lnTo>
                    <a:lnTo>
                      <a:pt x="4" y="31"/>
                    </a:lnTo>
                    <a:lnTo>
                      <a:pt x="30" y="31"/>
                    </a:lnTo>
                    <a:close/>
                  </a:path>
                </a:pathLst>
              </a:custGeom>
              <a:solidFill>
                <a:srgbClr val="FFFFFF"/>
              </a:solidFill>
              <a:ln>
                <a:noFill/>
              </a:ln>
            </p:spPr>
            <p:txBody>
              <a:bodyPr/>
              <a:lstStyle/>
              <a:p>
                <a:endParaRPr lang="zh-CN" altLang="en-US"/>
              </a:p>
            </p:txBody>
          </p:sp>
          <p:sp>
            <p:nvSpPr>
              <p:cNvPr id="1051266" name="Line 14"/>
              <p:cNvSpPr>
                <a:spLocks noChangeShapeType="1"/>
              </p:cNvSpPr>
              <p:nvPr/>
            </p:nvSpPr>
            <p:spPr bwMode="auto">
              <a:xfrm flipH="1">
                <a:off x="1961" y="3768"/>
                <a:ext cx="22" cy="1"/>
              </a:xfrm>
              <a:prstGeom prst="line">
                <a:avLst/>
              </a:prstGeom>
              <a:noFill/>
              <a:ln w="1588">
                <a:solidFill>
                  <a:srgbClr val="FFFFFF"/>
                </a:solidFill>
                <a:round/>
              </a:ln>
            </p:spPr>
            <p:txBody>
              <a:bodyPr/>
              <a:lstStyle/>
              <a:p>
                <a:endParaRPr lang="zh-CN" altLang="en-US"/>
              </a:p>
            </p:txBody>
          </p:sp>
          <p:sp>
            <p:nvSpPr>
              <p:cNvPr id="1051267" name="Rectangle 15"/>
              <p:cNvSpPr>
                <a:spLocks noChangeArrowheads="1"/>
              </p:cNvSpPr>
              <p:nvPr/>
            </p:nvSpPr>
            <p:spPr bwMode="auto">
              <a:xfrm>
                <a:off x="2212" y="3755"/>
                <a:ext cx="60" cy="37"/>
              </a:xfrm>
              <a:prstGeom prst="rect">
                <a:avLst/>
              </a:prstGeom>
              <a:solidFill>
                <a:srgbClr val="C0C0C0"/>
              </a:solidFill>
              <a:ln w="1588">
                <a:solidFill>
                  <a:srgbClr val="808080"/>
                </a:solidFill>
                <a:miter lim="800000"/>
              </a:ln>
            </p:spPr>
            <p:txBody>
              <a:bodyPr/>
              <a:lstStyle/>
              <a:p>
                <a:endParaRPr lang="zh-CN" altLang="en-US"/>
              </a:p>
            </p:txBody>
          </p:sp>
          <p:sp>
            <p:nvSpPr>
              <p:cNvPr id="1051268" name="Freeform 16"/>
              <p:cNvSpPr/>
              <p:nvPr/>
            </p:nvSpPr>
            <p:spPr bwMode="auto">
              <a:xfrm>
                <a:off x="2018" y="3680"/>
                <a:ext cx="39" cy="32"/>
              </a:xfrm>
              <a:custGeom>
                <a:avLst/>
                <a:gdLst>
                  <a:gd name="T0" fmla="*/ 65 w 77"/>
                  <a:gd name="T1" fmla="*/ 2 h 63"/>
                  <a:gd name="T2" fmla="*/ 0 w 77"/>
                  <a:gd name="T3" fmla="*/ 27 h 63"/>
                  <a:gd name="T4" fmla="*/ 10 w 77"/>
                  <a:gd name="T5" fmla="*/ 63 h 63"/>
                  <a:gd name="T6" fmla="*/ 77 w 77"/>
                  <a:gd name="T7" fmla="*/ 40 h 63"/>
                  <a:gd name="T8" fmla="*/ 65 w 77"/>
                  <a:gd name="T9" fmla="*/ 0 h 63"/>
                  <a:gd name="T10" fmla="*/ 65 w 77"/>
                  <a:gd name="T11" fmla="*/ 2 h 63"/>
                </a:gdLst>
                <a:ahLst/>
                <a:cxnLst>
                  <a:cxn ang="0">
                    <a:pos x="T0" y="T1"/>
                  </a:cxn>
                  <a:cxn ang="0">
                    <a:pos x="T2" y="T3"/>
                  </a:cxn>
                  <a:cxn ang="0">
                    <a:pos x="T4" y="T5"/>
                  </a:cxn>
                  <a:cxn ang="0">
                    <a:pos x="T6" y="T7"/>
                  </a:cxn>
                  <a:cxn ang="0">
                    <a:pos x="T8" y="T9"/>
                  </a:cxn>
                  <a:cxn ang="0">
                    <a:pos x="T10" y="T11"/>
                  </a:cxn>
                </a:cxnLst>
                <a:rect l="0" t="0" r="r" b="b"/>
                <a:pathLst>
                  <a:path w="77" h="63">
                    <a:moveTo>
                      <a:pt x="65" y="2"/>
                    </a:moveTo>
                    <a:lnTo>
                      <a:pt x="0" y="27"/>
                    </a:lnTo>
                    <a:lnTo>
                      <a:pt x="10" y="63"/>
                    </a:lnTo>
                    <a:lnTo>
                      <a:pt x="77" y="40"/>
                    </a:lnTo>
                    <a:lnTo>
                      <a:pt x="65" y="0"/>
                    </a:lnTo>
                    <a:lnTo>
                      <a:pt x="65" y="2"/>
                    </a:lnTo>
                    <a:close/>
                  </a:path>
                </a:pathLst>
              </a:custGeom>
              <a:solidFill>
                <a:srgbClr val="808080"/>
              </a:solidFill>
              <a:ln w="1588">
                <a:solidFill>
                  <a:srgbClr val="808080"/>
                </a:solidFill>
                <a:prstDash val="solid"/>
                <a:round/>
              </a:ln>
            </p:spPr>
            <p:txBody>
              <a:bodyPr/>
              <a:lstStyle/>
              <a:p>
                <a:endParaRPr lang="zh-CN" altLang="en-US"/>
              </a:p>
            </p:txBody>
          </p:sp>
          <p:sp>
            <p:nvSpPr>
              <p:cNvPr id="1051269" name="Freeform 17"/>
              <p:cNvSpPr/>
              <p:nvPr/>
            </p:nvSpPr>
            <p:spPr bwMode="auto">
              <a:xfrm>
                <a:off x="2075" y="3631"/>
                <a:ext cx="86" cy="61"/>
              </a:xfrm>
              <a:custGeom>
                <a:avLst/>
                <a:gdLst>
                  <a:gd name="T0" fmla="*/ 172 w 172"/>
                  <a:gd name="T1" fmla="*/ 76 h 122"/>
                  <a:gd name="T2" fmla="*/ 17 w 172"/>
                  <a:gd name="T3" fmla="*/ 122 h 122"/>
                  <a:gd name="T4" fmla="*/ 0 w 172"/>
                  <a:gd name="T5" fmla="*/ 78 h 122"/>
                  <a:gd name="T6" fmla="*/ 172 w 172"/>
                  <a:gd name="T7" fmla="*/ 0 h 122"/>
                  <a:gd name="T8" fmla="*/ 172 w 172"/>
                  <a:gd name="T9" fmla="*/ 76 h 122"/>
                </a:gdLst>
                <a:ahLst/>
                <a:cxnLst>
                  <a:cxn ang="0">
                    <a:pos x="T0" y="T1"/>
                  </a:cxn>
                  <a:cxn ang="0">
                    <a:pos x="T2" y="T3"/>
                  </a:cxn>
                  <a:cxn ang="0">
                    <a:pos x="T4" y="T5"/>
                  </a:cxn>
                  <a:cxn ang="0">
                    <a:pos x="T6" y="T7"/>
                  </a:cxn>
                  <a:cxn ang="0">
                    <a:pos x="T8" y="T9"/>
                  </a:cxn>
                </a:cxnLst>
                <a:rect l="0" t="0" r="r" b="b"/>
                <a:pathLst>
                  <a:path w="172" h="122">
                    <a:moveTo>
                      <a:pt x="172" y="76"/>
                    </a:moveTo>
                    <a:lnTo>
                      <a:pt x="17" y="122"/>
                    </a:lnTo>
                    <a:lnTo>
                      <a:pt x="0" y="78"/>
                    </a:lnTo>
                    <a:lnTo>
                      <a:pt x="172" y="0"/>
                    </a:lnTo>
                    <a:lnTo>
                      <a:pt x="172" y="76"/>
                    </a:lnTo>
                    <a:close/>
                  </a:path>
                </a:pathLst>
              </a:custGeom>
              <a:solidFill>
                <a:srgbClr val="C0C0C0"/>
              </a:solidFill>
              <a:ln w="1588">
                <a:solidFill>
                  <a:srgbClr val="808080"/>
                </a:solidFill>
                <a:prstDash val="solid"/>
                <a:round/>
              </a:ln>
            </p:spPr>
            <p:txBody>
              <a:bodyPr/>
              <a:lstStyle/>
              <a:p>
                <a:endParaRPr lang="zh-CN" altLang="en-US"/>
              </a:p>
            </p:txBody>
          </p:sp>
          <p:sp>
            <p:nvSpPr>
              <p:cNvPr id="1051270" name="Oval 18"/>
              <p:cNvSpPr>
                <a:spLocks noChangeArrowheads="1"/>
              </p:cNvSpPr>
              <p:nvPr/>
            </p:nvSpPr>
            <p:spPr bwMode="auto">
              <a:xfrm>
                <a:off x="2042" y="3664"/>
                <a:ext cx="47" cy="50"/>
              </a:xfrm>
              <a:prstGeom prst="ellipse">
                <a:avLst/>
              </a:prstGeom>
              <a:solidFill>
                <a:srgbClr val="C0C0C0"/>
              </a:solidFill>
              <a:ln w="1588">
                <a:solidFill>
                  <a:srgbClr val="808080"/>
                </a:solidFill>
                <a:round/>
              </a:ln>
            </p:spPr>
            <p:txBody>
              <a:bodyPr/>
              <a:lstStyle/>
              <a:p>
                <a:endParaRPr lang="zh-CN" altLang="en-US"/>
              </a:p>
            </p:txBody>
          </p:sp>
          <p:sp>
            <p:nvSpPr>
              <p:cNvPr id="1051271" name="Freeform 19"/>
              <p:cNvSpPr/>
              <p:nvPr/>
            </p:nvSpPr>
            <p:spPr bwMode="auto">
              <a:xfrm>
                <a:off x="2161" y="3642"/>
                <a:ext cx="105" cy="116"/>
              </a:xfrm>
              <a:custGeom>
                <a:avLst/>
                <a:gdLst>
                  <a:gd name="T0" fmla="*/ 199 w 212"/>
                  <a:gd name="T1" fmla="*/ 132 h 233"/>
                  <a:gd name="T2" fmla="*/ 61 w 212"/>
                  <a:gd name="T3" fmla="*/ 0 h 233"/>
                  <a:gd name="T4" fmla="*/ 0 w 212"/>
                  <a:gd name="T5" fmla="*/ 45 h 233"/>
                  <a:gd name="T6" fmla="*/ 104 w 212"/>
                  <a:gd name="T7" fmla="*/ 233 h 233"/>
                  <a:gd name="T8" fmla="*/ 212 w 212"/>
                  <a:gd name="T9" fmla="*/ 168 h 233"/>
                  <a:gd name="T10" fmla="*/ 199 w 212"/>
                  <a:gd name="T11" fmla="*/ 132 h 233"/>
                </a:gdLst>
                <a:ahLst/>
                <a:cxnLst>
                  <a:cxn ang="0">
                    <a:pos x="T0" y="T1"/>
                  </a:cxn>
                  <a:cxn ang="0">
                    <a:pos x="T2" y="T3"/>
                  </a:cxn>
                  <a:cxn ang="0">
                    <a:pos x="T4" y="T5"/>
                  </a:cxn>
                  <a:cxn ang="0">
                    <a:pos x="T6" y="T7"/>
                  </a:cxn>
                  <a:cxn ang="0">
                    <a:pos x="T8" y="T9"/>
                  </a:cxn>
                  <a:cxn ang="0">
                    <a:pos x="T10" y="T11"/>
                  </a:cxn>
                </a:cxnLst>
                <a:rect l="0" t="0" r="r" b="b"/>
                <a:pathLst>
                  <a:path w="212" h="233">
                    <a:moveTo>
                      <a:pt x="199" y="132"/>
                    </a:moveTo>
                    <a:lnTo>
                      <a:pt x="61" y="0"/>
                    </a:lnTo>
                    <a:lnTo>
                      <a:pt x="0" y="45"/>
                    </a:lnTo>
                    <a:lnTo>
                      <a:pt x="104" y="233"/>
                    </a:lnTo>
                    <a:lnTo>
                      <a:pt x="212" y="168"/>
                    </a:lnTo>
                    <a:lnTo>
                      <a:pt x="199" y="132"/>
                    </a:lnTo>
                    <a:close/>
                  </a:path>
                </a:pathLst>
              </a:custGeom>
              <a:solidFill>
                <a:srgbClr val="C0C0C0"/>
              </a:solidFill>
              <a:ln w="1588">
                <a:solidFill>
                  <a:srgbClr val="808080"/>
                </a:solidFill>
                <a:prstDash val="solid"/>
                <a:round/>
              </a:ln>
            </p:spPr>
            <p:txBody>
              <a:bodyPr/>
              <a:lstStyle/>
              <a:p>
                <a:endParaRPr lang="zh-CN" altLang="en-US"/>
              </a:p>
            </p:txBody>
          </p:sp>
          <p:sp>
            <p:nvSpPr>
              <p:cNvPr id="1051272" name="Freeform 20"/>
              <p:cNvSpPr/>
              <p:nvPr/>
            </p:nvSpPr>
            <p:spPr bwMode="auto">
              <a:xfrm>
                <a:off x="2017" y="3676"/>
                <a:ext cx="21" cy="51"/>
              </a:xfrm>
              <a:custGeom>
                <a:avLst/>
                <a:gdLst>
                  <a:gd name="T0" fmla="*/ 0 w 42"/>
                  <a:gd name="T1" fmla="*/ 98 h 103"/>
                  <a:gd name="T2" fmla="*/ 15 w 42"/>
                  <a:gd name="T3" fmla="*/ 103 h 103"/>
                  <a:gd name="T4" fmla="*/ 42 w 42"/>
                  <a:gd name="T5" fmla="*/ 5 h 103"/>
                  <a:gd name="T6" fmla="*/ 25 w 42"/>
                  <a:gd name="T7" fmla="*/ 0 h 103"/>
                  <a:gd name="T8" fmla="*/ 0 w 42"/>
                  <a:gd name="T9" fmla="*/ 98 h 103"/>
                </a:gdLst>
                <a:ahLst/>
                <a:cxnLst>
                  <a:cxn ang="0">
                    <a:pos x="T0" y="T1"/>
                  </a:cxn>
                  <a:cxn ang="0">
                    <a:pos x="T2" y="T3"/>
                  </a:cxn>
                  <a:cxn ang="0">
                    <a:pos x="T4" y="T5"/>
                  </a:cxn>
                  <a:cxn ang="0">
                    <a:pos x="T6" y="T7"/>
                  </a:cxn>
                  <a:cxn ang="0">
                    <a:pos x="T8" y="T9"/>
                  </a:cxn>
                </a:cxnLst>
                <a:rect l="0" t="0" r="r" b="b"/>
                <a:pathLst>
                  <a:path w="42" h="103">
                    <a:moveTo>
                      <a:pt x="0" y="98"/>
                    </a:moveTo>
                    <a:lnTo>
                      <a:pt x="15" y="103"/>
                    </a:lnTo>
                    <a:lnTo>
                      <a:pt x="42" y="5"/>
                    </a:lnTo>
                    <a:lnTo>
                      <a:pt x="25" y="0"/>
                    </a:lnTo>
                    <a:lnTo>
                      <a:pt x="0" y="98"/>
                    </a:lnTo>
                    <a:close/>
                  </a:path>
                </a:pathLst>
              </a:custGeom>
              <a:solidFill>
                <a:srgbClr val="C0C0C0"/>
              </a:solidFill>
              <a:ln w="1588">
                <a:solidFill>
                  <a:srgbClr val="808080"/>
                </a:solidFill>
                <a:prstDash val="solid"/>
                <a:round/>
              </a:ln>
            </p:spPr>
            <p:txBody>
              <a:bodyPr/>
              <a:lstStyle/>
              <a:p>
                <a:endParaRPr lang="zh-CN" altLang="en-US"/>
              </a:p>
            </p:txBody>
          </p:sp>
          <p:sp>
            <p:nvSpPr>
              <p:cNvPr id="1051273" name="Line 21"/>
              <p:cNvSpPr>
                <a:spLocks noChangeShapeType="1"/>
              </p:cNvSpPr>
              <p:nvPr/>
            </p:nvSpPr>
            <p:spPr bwMode="auto">
              <a:xfrm flipH="1">
                <a:off x="2018" y="3725"/>
                <a:ext cx="3" cy="22"/>
              </a:xfrm>
              <a:prstGeom prst="line">
                <a:avLst/>
              </a:prstGeom>
              <a:noFill/>
              <a:ln w="1588">
                <a:solidFill>
                  <a:srgbClr val="808080"/>
                </a:solidFill>
                <a:round/>
              </a:ln>
            </p:spPr>
            <p:txBody>
              <a:bodyPr/>
              <a:lstStyle/>
              <a:p>
                <a:endParaRPr lang="zh-CN" altLang="en-US"/>
              </a:p>
            </p:txBody>
          </p:sp>
          <p:sp>
            <p:nvSpPr>
              <p:cNvPr id="1051274" name="Oval 22"/>
              <p:cNvSpPr>
                <a:spLocks noChangeArrowheads="1"/>
              </p:cNvSpPr>
              <p:nvPr/>
            </p:nvSpPr>
            <p:spPr bwMode="auto">
              <a:xfrm>
                <a:off x="2205" y="3704"/>
                <a:ext cx="69" cy="72"/>
              </a:xfrm>
              <a:prstGeom prst="ellipse">
                <a:avLst/>
              </a:prstGeom>
              <a:solidFill>
                <a:srgbClr val="C0C0C0"/>
              </a:solidFill>
              <a:ln w="1588">
                <a:solidFill>
                  <a:srgbClr val="808080"/>
                </a:solidFill>
                <a:round/>
              </a:ln>
            </p:spPr>
            <p:txBody>
              <a:bodyPr/>
              <a:lstStyle/>
              <a:p>
                <a:endParaRPr lang="zh-CN" altLang="en-US"/>
              </a:p>
            </p:txBody>
          </p:sp>
          <p:sp>
            <p:nvSpPr>
              <p:cNvPr id="1051275" name="Oval 23"/>
              <p:cNvSpPr>
                <a:spLocks noChangeArrowheads="1"/>
              </p:cNvSpPr>
              <p:nvPr/>
            </p:nvSpPr>
            <p:spPr bwMode="auto">
              <a:xfrm>
                <a:off x="2146" y="3625"/>
                <a:ext cx="48" cy="50"/>
              </a:xfrm>
              <a:prstGeom prst="ellipse">
                <a:avLst/>
              </a:prstGeom>
              <a:solidFill>
                <a:srgbClr val="C0C0C0"/>
              </a:solidFill>
              <a:ln w="1588">
                <a:solidFill>
                  <a:srgbClr val="808080"/>
                </a:solidFill>
                <a:round/>
              </a:ln>
            </p:spPr>
            <p:txBody>
              <a:bodyPr/>
              <a:lstStyle/>
              <a:p>
                <a:endParaRPr lang="zh-CN" altLang="en-US"/>
              </a:p>
            </p:txBody>
          </p:sp>
          <p:sp>
            <p:nvSpPr>
              <p:cNvPr id="1051276" name="Rectangle 24"/>
              <p:cNvSpPr>
                <a:spLocks noChangeArrowheads="1"/>
              </p:cNvSpPr>
              <p:nvPr/>
            </p:nvSpPr>
            <p:spPr bwMode="auto">
              <a:xfrm>
                <a:off x="2200" y="3793"/>
                <a:ext cx="84" cy="27"/>
              </a:xfrm>
              <a:prstGeom prst="rect">
                <a:avLst/>
              </a:prstGeom>
              <a:solidFill>
                <a:srgbClr val="C0C0C0"/>
              </a:solidFill>
              <a:ln w="1588">
                <a:solidFill>
                  <a:srgbClr val="808080"/>
                </a:solidFill>
                <a:miter lim="800000"/>
              </a:ln>
            </p:spPr>
            <p:txBody>
              <a:bodyPr/>
              <a:lstStyle/>
              <a:p>
                <a:endParaRPr lang="zh-CN" altLang="en-US"/>
              </a:p>
            </p:txBody>
          </p:sp>
          <p:sp>
            <p:nvSpPr>
              <p:cNvPr id="1051277" name="Rectangle 25"/>
              <p:cNvSpPr>
                <a:spLocks noChangeArrowheads="1"/>
              </p:cNvSpPr>
              <p:nvPr/>
            </p:nvSpPr>
            <p:spPr bwMode="auto">
              <a:xfrm>
                <a:off x="2199" y="3824"/>
                <a:ext cx="87" cy="44"/>
              </a:xfrm>
              <a:prstGeom prst="rect">
                <a:avLst/>
              </a:prstGeom>
              <a:solidFill>
                <a:srgbClr val="C0C0C0"/>
              </a:solidFill>
              <a:ln w="1588">
                <a:solidFill>
                  <a:srgbClr val="808080"/>
                </a:solidFill>
                <a:miter lim="800000"/>
              </a:ln>
            </p:spPr>
            <p:txBody>
              <a:bodyPr/>
              <a:lstStyle/>
              <a:p>
                <a:endParaRPr lang="zh-CN" altLang="en-US"/>
              </a:p>
            </p:txBody>
          </p:sp>
          <p:sp>
            <p:nvSpPr>
              <p:cNvPr id="1051278" name="Rectangle 26"/>
              <p:cNvSpPr>
                <a:spLocks noChangeArrowheads="1"/>
              </p:cNvSpPr>
              <p:nvPr/>
            </p:nvSpPr>
            <p:spPr bwMode="auto">
              <a:xfrm>
                <a:off x="2285" y="3848"/>
                <a:ext cx="16" cy="19"/>
              </a:xfrm>
              <a:prstGeom prst="rect">
                <a:avLst/>
              </a:prstGeom>
              <a:solidFill>
                <a:srgbClr val="C0C0C0"/>
              </a:solidFill>
              <a:ln w="1588">
                <a:solidFill>
                  <a:srgbClr val="808080"/>
                </a:solidFill>
                <a:miter lim="800000"/>
              </a:ln>
            </p:spPr>
            <p:txBody>
              <a:bodyPr/>
              <a:lstStyle/>
              <a:p>
                <a:endParaRPr lang="zh-CN" altLang="en-US"/>
              </a:p>
            </p:txBody>
          </p:sp>
          <p:sp>
            <p:nvSpPr>
              <p:cNvPr id="1051279" name="Rectangle 27"/>
              <p:cNvSpPr>
                <a:spLocks noChangeArrowheads="1"/>
              </p:cNvSpPr>
              <p:nvPr/>
            </p:nvSpPr>
            <p:spPr bwMode="auto">
              <a:xfrm>
                <a:off x="2235" y="3847"/>
                <a:ext cx="16" cy="19"/>
              </a:xfrm>
              <a:prstGeom prst="rect">
                <a:avLst/>
              </a:prstGeom>
              <a:solidFill>
                <a:srgbClr val="C0C0C0"/>
              </a:solidFill>
              <a:ln w="1588">
                <a:solidFill>
                  <a:srgbClr val="808080"/>
                </a:solidFill>
                <a:miter lim="800000"/>
              </a:ln>
            </p:spPr>
            <p:txBody>
              <a:bodyPr/>
              <a:lstStyle/>
              <a:p>
                <a:endParaRPr lang="zh-CN" altLang="en-US"/>
              </a:p>
            </p:txBody>
          </p:sp>
          <p:sp>
            <p:nvSpPr>
              <p:cNvPr id="1051280" name="Rectangle 28"/>
              <p:cNvSpPr>
                <a:spLocks noChangeArrowheads="1"/>
              </p:cNvSpPr>
              <p:nvPr/>
            </p:nvSpPr>
            <p:spPr bwMode="auto">
              <a:xfrm>
                <a:off x="2183" y="3848"/>
                <a:ext cx="16" cy="19"/>
              </a:xfrm>
              <a:prstGeom prst="rect">
                <a:avLst/>
              </a:prstGeom>
              <a:solidFill>
                <a:srgbClr val="C0C0C0"/>
              </a:solidFill>
              <a:ln w="1588">
                <a:solidFill>
                  <a:srgbClr val="808080"/>
                </a:solidFill>
                <a:miter lim="800000"/>
              </a:ln>
            </p:spPr>
            <p:txBody>
              <a:bodyPr/>
              <a:lstStyle/>
              <a:p>
                <a:endParaRPr lang="zh-CN" altLang="en-US"/>
              </a:p>
            </p:txBody>
          </p:sp>
          <p:sp>
            <p:nvSpPr>
              <p:cNvPr id="1051281" name="Oval 29"/>
              <p:cNvSpPr>
                <a:spLocks noChangeArrowheads="1"/>
              </p:cNvSpPr>
              <p:nvPr/>
            </p:nvSpPr>
            <p:spPr bwMode="auto">
              <a:xfrm>
                <a:off x="2217" y="3714"/>
                <a:ext cx="46" cy="51"/>
              </a:xfrm>
              <a:prstGeom prst="ellipse">
                <a:avLst/>
              </a:prstGeom>
              <a:solidFill>
                <a:srgbClr val="C0C0C0"/>
              </a:solidFill>
              <a:ln w="1588">
                <a:solidFill>
                  <a:srgbClr val="808080"/>
                </a:solidFill>
                <a:round/>
              </a:ln>
            </p:spPr>
            <p:txBody>
              <a:bodyPr/>
              <a:lstStyle/>
              <a:p>
                <a:endParaRPr lang="zh-CN" altLang="en-US"/>
              </a:p>
            </p:txBody>
          </p:sp>
          <p:sp>
            <p:nvSpPr>
              <p:cNvPr id="1051282" name="Oval 30"/>
              <p:cNvSpPr>
                <a:spLocks noChangeArrowheads="1"/>
              </p:cNvSpPr>
              <p:nvPr/>
            </p:nvSpPr>
            <p:spPr bwMode="auto">
              <a:xfrm>
                <a:off x="2155" y="3632"/>
                <a:ext cx="32" cy="35"/>
              </a:xfrm>
              <a:prstGeom prst="ellipse">
                <a:avLst/>
              </a:prstGeom>
              <a:solidFill>
                <a:srgbClr val="C0C0C0"/>
              </a:solidFill>
              <a:ln w="1588">
                <a:solidFill>
                  <a:srgbClr val="808080"/>
                </a:solidFill>
                <a:round/>
              </a:ln>
            </p:spPr>
            <p:txBody>
              <a:bodyPr/>
              <a:lstStyle/>
              <a:p>
                <a:endParaRPr lang="zh-CN" altLang="en-US"/>
              </a:p>
            </p:txBody>
          </p:sp>
          <p:sp>
            <p:nvSpPr>
              <p:cNvPr id="1051283" name="Oval 31"/>
              <p:cNvSpPr>
                <a:spLocks noChangeArrowheads="1"/>
              </p:cNvSpPr>
              <p:nvPr/>
            </p:nvSpPr>
            <p:spPr bwMode="auto">
              <a:xfrm>
                <a:off x="2051" y="3673"/>
                <a:ext cx="31" cy="34"/>
              </a:xfrm>
              <a:prstGeom prst="ellipse">
                <a:avLst/>
              </a:prstGeom>
              <a:solidFill>
                <a:srgbClr val="C0C0C0"/>
              </a:solidFill>
              <a:ln w="1588">
                <a:solidFill>
                  <a:srgbClr val="808080"/>
                </a:solidFill>
                <a:round/>
              </a:ln>
            </p:spPr>
            <p:txBody>
              <a:bodyPr/>
              <a:lstStyle/>
              <a:p>
                <a:endParaRPr lang="zh-CN" altLang="en-US"/>
              </a:p>
            </p:txBody>
          </p:sp>
          <p:sp>
            <p:nvSpPr>
              <p:cNvPr id="1051284" name="Line 32"/>
              <p:cNvSpPr>
                <a:spLocks noChangeShapeType="1"/>
              </p:cNvSpPr>
              <p:nvPr/>
            </p:nvSpPr>
            <p:spPr bwMode="auto">
              <a:xfrm flipV="1">
                <a:off x="2018" y="3648"/>
                <a:ext cx="1" cy="106"/>
              </a:xfrm>
              <a:prstGeom prst="line">
                <a:avLst/>
              </a:prstGeom>
              <a:noFill/>
              <a:ln w="11113">
                <a:solidFill>
                  <a:srgbClr val="74FFFF"/>
                </a:solidFill>
                <a:round/>
              </a:ln>
            </p:spPr>
            <p:txBody>
              <a:bodyPr/>
              <a:lstStyle/>
              <a:p>
                <a:endParaRPr lang="zh-CN" altLang="en-US"/>
              </a:p>
            </p:txBody>
          </p:sp>
        </p:grpSp>
        <p:graphicFrame>
          <p:nvGraphicFramePr>
            <p:cNvPr id="4194327" name="Object 33"/>
            <p:cNvGraphicFramePr>
              <a:graphicFrameLocks noChangeAspect="1"/>
            </p:cNvGraphicFramePr>
            <p:nvPr/>
          </p:nvGraphicFramePr>
          <p:xfrm>
            <a:off x="3824288" y="5260975"/>
            <a:ext cx="1208087" cy="519113"/>
          </p:xfrm>
          <a:graphic>
            <a:graphicData uri="http://schemas.openxmlformats.org/presentationml/2006/ole">
              <mc:AlternateContent xmlns:mc="http://schemas.openxmlformats.org/markup-compatibility/2006">
                <mc:Choice xmlns:v="urn:schemas-microsoft-com:vml" Requires="v">
                  <p:oleObj spid="_x0000_s3" name="VISIO" r:id="rId5" imgW="1416050" imgH="608330" progId="Visio.Drawing.6">
                    <p:embed/>
                  </p:oleObj>
                </mc:Choice>
                <mc:Fallback>
                  <p:oleObj name="VISIO" r:id="rId5" imgW="1416050" imgH="608330" progId="Visio.Drawing.6">
                    <p:embed/>
                    <p:pic>
                      <p:nvPicPr>
                        <p:cNvPr id="0" name="Object 33"/>
                        <p:cNvPicPr>
                          <a:picLocks noChangeAspect="1" noChangeArrowheads="1"/>
                        </p:cNvPicPr>
                        <p:nvPr/>
                      </p:nvPicPr>
                      <p:blipFill>
                        <a:blip r:embed="rId2"/>
                        <a:srcRect/>
                        <a:stretch>
                          <a:fillRect/>
                        </a:stretch>
                      </p:blipFill>
                      <p:spPr bwMode="auto">
                        <a:xfrm>
                          <a:off x="3824288" y="5260975"/>
                          <a:ext cx="1208087" cy="519113"/>
                        </a:xfrm>
                        <a:prstGeom prst="rect">
                          <a:avLst/>
                        </a:prstGeom>
                        <a:noFill/>
                        <a:ln>
                          <a:noFill/>
                        </a:ln>
                        <a:effectLst/>
                      </p:spPr>
                    </p:pic>
                  </p:oleObj>
                </mc:Fallback>
              </mc:AlternateContent>
            </a:graphicData>
          </a:graphic>
        </p:graphicFrame>
        <p:graphicFrame>
          <p:nvGraphicFramePr>
            <p:cNvPr id="4194328" name="Object 34"/>
            <p:cNvGraphicFramePr>
              <a:graphicFrameLocks noChangeAspect="1"/>
            </p:cNvGraphicFramePr>
            <p:nvPr/>
          </p:nvGraphicFramePr>
          <p:xfrm>
            <a:off x="5513388" y="5226050"/>
            <a:ext cx="1184275" cy="554038"/>
          </p:xfrm>
          <a:graphic>
            <a:graphicData uri="http://schemas.openxmlformats.org/presentationml/2006/ole">
              <mc:AlternateContent xmlns:mc="http://schemas.openxmlformats.org/markup-compatibility/2006">
                <mc:Choice xmlns:v="urn:schemas-microsoft-com:vml" Requires="v">
                  <p:oleObj spid="_x0000_s4" name="VISIO" r:id="rId6" imgW="1324610" imgH="618490" progId="Visio.Drawing.6">
                    <p:embed/>
                  </p:oleObj>
                </mc:Choice>
                <mc:Fallback>
                  <p:oleObj name="VISIO" r:id="rId6" imgW="1324610" imgH="618490" progId="Visio.Drawing.6">
                    <p:embed/>
                    <p:pic>
                      <p:nvPicPr>
                        <p:cNvPr id="0" name="Object 34"/>
                        <p:cNvPicPr>
                          <a:picLocks noChangeAspect="1" noChangeArrowheads="1"/>
                        </p:cNvPicPr>
                        <p:nvPr/>
                      </p:nvPicPr>
                      <p:blipFill>
                        <a:blip r:embed="rId4"/>
                        <a:srcRect/>
                        <a:stretch>
                          <a:fillRect/>
                        </a:stretch>
                      </p:blipFill>
                      <p:spPr bwMode="auto">
                        <a:xfrm>
                          <a:off x="5513388" y="5226050"/>
                          <a:ext cx="1184275" cy="554038"/>
                        </a:xfrm>
                        <a:prstGeom prst="rect">
                          <a:avLst/>
                        </a:prstGeom>
                        <a:noFill/>
                        <a:ln>
                          <a:noFill/>
                        </a:ln>
                        <a:effectLst/>
                      </p:spPr>
                    </p:pic>
                  </p:oleObj>
                </mc:Fallback>
              </mc:AlternateContent>
            </a:graphicData>
          </a:graphic>
        </p:graphicFrame>
        <p:graphicFrame>
          <p:nvGraphicFramePr>
            <p:cNvPr id="4194329" name="Object 35"/>
            <p:cNvGraphicFramePr>
              <a:graphicFrameLocks noChangeAspect="1"/>
            </p:cNvGraphicFramePr>
            <p:nvPr/>
          </p:nvGraphicFramePr>
          <p:xfrm>
            <a:off x="7361238" y="5260975"/>
            <a:ext cx="1208087" cy="519113"/>
          </p:xfrm>
          <a:graphic>
            <a:graphicData uri="http://schemas.openxmlformats.org/presentationml/2006/ole">
              <mc:AlternateContent xmlns:mc="http://schemas.openxmlformats.org/markup-compatibility/2006">
                <mc:Choice xmlns:v="urn:schemas-microsoft-com:vml" Requires="v">
                  <p:oleObj spid="_x0000_s5" name="VISIO" r:id="rId7" imgW="1416050" imgH="608330" progId="Visio.Drawing.6">
                    <p:embed/>
                  </p:oleObj>
                </mc:Choice>
                <mc:Fallback>
                  <p:oleObj name="VISIO" r:id="rId7" imgW="1416050" imgH="608330" progId="Visio.Drawing.6">
                    <p:embed/>
                    <p:pic>
                      <p:nvPicPr>
                        <p:cNvPr id="0" name="Object 35"/>
                        <p:cNvPicPr>
                          <a:picLocks noChangeAspect="1" noChangeArrowheads="1"/>
                        </p:cNvPicPr>
                        <p:nvPr/>
                      </p:nvPicPr>
                      <p:blipFill>
                        <a:blip r:embed="rId2"/>
                        <a:srcRect/>
                        <a:stretch>
                          <a:fillRect/>
                        </a:stretch>
                      </p:blipFill>
                      <p:spPr bwMode="auto">
                        <a:xfrm>
                          <a:off x="7361238" y="5260975"/>
                          <a:ext cx="1208087" cy="519113"/>
                        </a:xfrm>
                        <a:prstGeom prst="rect">
                          <a:avLst/>
                        </a:prstGeom>
                        <a:noFill/>
                        <a:ln>
                          <a:noFill/>
                        </a:ln>
                        <a:effectLst/>
                      </p:spPr>
                    </p:pic>
                  </p:oleObj>
                </mc:Fallback>
              </mc:AlternateContent>
            </a:graphicData>
          </a:graphic>
        </p:graphicFrame>
        <p:grpSp>
          <p:nvGrpSpPr>
            <p:cNvPr id="378" name="Group 36"/>
            <p:cNvGrpSpPr/>
            <p:nvPr/>
          </p:nvGrpSpPr>
          <p:grpSpPr bwMode="auto">
            <a:xfrm>
              <a:off x="8237538" y="4921250"/>
              <a:ext cx="263525" cy="403225"/>
              <a:chOff x="3082" y="3484"/>
              <a:chExt cx="166" cy="254"/>
            </a:xfrm>
          </p:grpSpPr>
          <p:grpSp>
            <p:nvGrpSpPr>
              <p:cNvPr id="379" name="Group 37"/>
              <p:cNvGrpSpPr/>
              <p:nvPr/>
            </p:nvGrpSpPr>
            <p:grpSpPr bwMode="auto">
              <a:xfrm>
                <a:off x="3082" y="3484"/>
                <a:ext cx="166" cy="254"/>
                <a:chOff x="3082" y="3484"/>
                <a:chExt cx="166" cy="254"/>
              </a:xfrm>
            </p:grpSpPr>
            <p:sp>
              <p:nvSpPr>
                <p:cNvPr id="1051285" name="Line 38"/>
                <p:cNvSpPr>
                  <a:spLocks noChangeShapeType="1"/>
                </p:cNvSpPr>
                <p:nvPr/>
              </p:nvSpPr>
              <p:spPr bwMode="auto">
                <a:xfrm>
                  <a:off x="3165" y="3484"/>
                  <a:ext cx="1" cy="177"/>
                </a:xfrm>
                <a:prstGeom prst="line">
                  <a:avLst/>
                </a:prstGeom>
                <a:noFill/>
                <a:ln w="11113">
                  <a:solidFill>
                    <a:srgbClr val="DA0030"/>
                  </a:solidFill>
                  <a:round/>
                </a:ln>
              </p:spPr>
              <p:txBody>
                <a:bodyPr/>
                <a:lstStyle/>
                <a:p>
                  <a:endParaRPr lang="zh-CN" altLang="en-US"/>
                </a:p>
              </p:txBody>
            </p:sp>
            <p:sp>
              <p:nvSpPr>
                <p:cNvPr id="1051286" name="Freeform 39"/>
                <p:cNvSpPr/>
                <p:nvPr/>
              </p:nvSpPr>
              <p:spPr bwMode="auto">
                <a:xfrm>
                  <a:off x="3117" y="3627"/>
                  <a:ext cx="98" cy="49"/>
                </a:xfrm>
                <a:custGeom>
                  <a:avLst/>
                  <a:gdLst>
                    <a:gd name="T0" fmla="*/ 0 w 195"/>
                    <a:gd name="T1" fmla="*/ 97 h 97"/>
                    <a:gd name="T2" fmla="*/ 16 w 195"/>
                    <a:gd name="T3" fmla="*/ 8 h 97"/>
                    <a:gd name="T4" fmla="*/ 33 w 195"/>
                    <a:gd name="T5" fmla="*/ 8 h 97"/>
                    <a:gd name="T6" fmla="*/ 33 w 195"/>
                    <a:gd name="T7" fmla="*/ 0 h 97"/>
                    <a:gd name="T8" fmla="*/ 54 w 195"/>
                    <a:gd name="T9" fmla="*/ 0 h 97"/>
                    <a:gd name="T10" fmla="*/ 54 w 195"/>
                    <a:gd name="T11" fmla="*/ 8 h 97"/>
                    <a:gd name="T12" fmla="*/ 141 w 195"/>
                    <a:gd name="T13" fmla="*/ 8 h 97"/>
                    <a:gd name="T14" fmla="*/ 141 w 195"/>
                    <a:gd name="T15" fmla="*/ 0 h 97"/>
                    <a:gd name="T16" fmla="*/ 163 w 195"/>
                    <a:gd name="T17" fmla="*/ 0 h 97"/>
                    <a:gd name="T18" fmla="*/ 163 w 195"/>
                    <a:gd name="T19" fmla="*/ 7 h 97"/>
                    <a:gd name="T20" fmla="*/ 181 w 195"/>
                    <a:gd name="T21" fmla="*/ 7 h 97"/>
                    <a:gd name="T22" fmla="*/ 195 w 195"/>
                    <a:gd name="T23" fmla="*/ 97 h 97"/>
                    <a:gd name="T24" fmla="*/ 0 w 195"/>
                    <a:gd name="T2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5" h="97">
                      <a:moveTo>
                        <a:pt x="0" y="97"/>
                      </a:moveTo>
                      <a:lnTo>
                        <a:pt x="16" y="8"/>
                      </a:lnTo>
                      <a:lnTo>
                        <a:pt x="33" y="8"/>
                      </a:lnTo>
                      <a:lnTo>
                        <a:pt x="33" y="0"/>
                      </a:lnTo>
                      <a:lnTo>
                        <a:pt x="54" y="0"/>
                      </a:lnTo>
                      <a:lnTo>
                        <a:pt x="54" y="8"/>
                      </a:lnTo>
                      <a:lnTo>
                        <a:pt x="141" y="8"/>
                      </a:lnTo>
                      <a:lnTo>
                        <a:pt x="141" y="0"/>
                      </a:lnTo>
                      <a:lnTo>
                        <a:pt x="163" y="0"/>
                      </a:lnTo>
                      <a:lnTo>
                        <a:pt x="163" y="7"/>
                      </a:lnTo>
                      <a:lnTo>
                        <a:pt x="181" y="7"/>
                      </a:lnTo>
                      <a:lnTo>
                        <a:pt x="195" y="97"/>
                      </a:lnTo>
                      <a:lnTo>
                        <a:pt x="0" y="97"/>
                      </a:lnTo>
                      <a:close/>
                    </a:path>
                  </a:pathLst>
                </a:custGeom>
                <a:blipFill dpi="0" rotWithShape="0">
                  <a:blip r:embed="rId8"/>
                  <a:srcRect/>
                  <a:tile tx="0" ty="0" sx="100000" sy="100000" flip="none" algn="tl"/>
                </a:blipFill>
                <a:ln w="11113">
                  <a:solidFill>
                    <a:srgbClr val="808080"/>
                  </a:solidFill>
                  <a:prstDash val="solid"/>
                  <a:round/>
                </a:ln>
              </p:spPr>
              <p:txBody>
                <a:bodyPr/>
                <a:lstStyle/>
                <a:p>
                  <a:endParaRPr lang="zh-CN" altLang="en-US"/>
                </a:p>
              </p:txBody>
            </p:sp>
            <p:sp>
              <p:nvSpPr>
                <p:cNvPr id="1051287" name="Line 40"/>
                <p:cNvSpPr>
                  <a:spLocks noChangeShapeType="1"/>
                </p:cNvSpPr>
                <p:nvPr/>
              </p:nvSpPr>
              <p:spPr bwMode="auto">
                <a:xfrm flipH="1">
                  <a:off x="3127" y="3631"/>
                  <a:ext cx="6" cy="45"/>
                </a:xfrm>
                <a:prstGeom prst="line">
                  <a:avLst/>
                </a:prstGeom>
                <a:noFill/>
                <a:ln w="11113">
                  <a:solidFill>
                    <a:srgbClr val="808080"/>
                  </a:solidFill>
                  <a:round/>
                </a:ln>
              </p:spPr>
              <p:txBody>
                <a:bodyPr/>
                <a:lstStyle/>
                <a:p>
                  <a:endParaRPr lang="zh-CN" altLang="en-US"/>
                </a:p>
              </p:txBody>
            </p:sp>
            <p:sp>
              <p:nvSpPr>
                <p:cNvPr id="1051288" name="Line 41"/>
                <p:cNvSpPr>
                  <a:spLocks noChangeShapeType="1"/>
                </p:cNvSpPr>
                <p:nvPr/>
              </p:nvSpPr>
              <p:spPr bwMode="auto">
                <a:xfrm flipH="1">
                  <a:off x="3139" y="3631"/>
                  <a:ext cx="5" cy="45"/>
                </a:xfrm>
                <a:prstGeom prst="line">
                  <a:avLst/>
                </a:prstGeom>
                <a:noFill/>
                <a:ln w="11113">
                  <a:solidFill>
                    <a:srgbClr val="808080"/>
                  </a:solidFill>
                  <a:round/>
                </a:ln>
              </p:spPr>
              <p:txBody>
                <a:bodyPr/>
                <a:lstStyle/>
                <a:p>
                  <a:endParaRPr lang="zh-CN" altLang="en-US"/>
                </a:p>
              </p:txBody>
            </p:sp>
            <p:sp>
              <p:nvSpPr>
                <p:cNvPr id="1051289" name="Line 42"/>
                <p:cNvSpPr>
                  <a:spLocks noChangeShapeType="1"/>
                </p:cNvSpPr>
                <p:nvPr/>
              </p:nvSpPr>
              <p:spPr bwMode="auto">
                <a:xfrm flipH="1">
                  <a:off x="3153" y="3631"/>
                  <a:ext cx="2" cy="45"/>
                </a:xfrm>
                <a:prstGeom prst="line">
                  <a:avLst/>
                </a:prstGeom>
                <a:noFill/>
                <a:ln w="11113">
                  <a:solidFill>
                    <a:srgbClr val="808080"/>
                  </a:solidFill>
                  <a:round/>
                </a:ln>
              </p:spPr>
              <p:txBody>
                <a:bodyPr/>
                <a:lstStyle/>
                <a:p>
                  <a:endParaRPr lang="zh-CN" altLang="en-US"/>
                </a:p>
              </p:txBody>
            </p:sp>
            <p:sp>
              <p:nvSpPr>
                <p:cNvPr id="1051290" name="Line 43"/>
                <p:cNvSpPr>
                  <a:spLocks noChangeShapeType="1"/>
                </p:cNvSpPr>
                <p:nvPr/>
              </p:nvSpPr>
              <p:spPr bwMode="auto">
                <a:xfrm>
                  <a:off x="3167" y="3631"/>
                  <a:ext cx="1" cy="45"/>
                </a:xfrm>
                <a:prstGeom prst="line">
                  <a:avLst/>
                </a:prstGeom>
                <a:noFill/>
                <a:ln w="11113">
                  <a:solidFill>
                    <a:srgbClr val="808080"/>
                  </a:solidFill>
                  <a:round/>
                </a:ln>
              </p:spPr>
              <p:txBody>
                <a:bodyPr/>
                <a:lstStyle/>
                <a:p>
                  <a:endParaRPr lang="zh-CN" altLang="en-US"/>
                </a:p>
              </p:txBody>
            </p:sp>
            <p:sp>
              <p:nvSpPr>
                <p:cNvPr id="1051291" name="Line 44"/>
                <p:cNvSpPr>
                  <a:spLocks noChangeShapeType="1"/>
                </p:cNvSpPr>
                <p:nvPr/>
              </p:nvSpPr>
              <p:spPr bwMode="auto">
                <a:xfrm>
                  <a:off x="3199" y="3631"/>
                  <a:ext cx="7" cy="45"/>
                </a:xfrm>
                <a:prstGeom prst="line">
                  <a:avLst/>
                </a:prstGeom>
                <a:noFill/>
                <a:ln w="11113">
                  <a:solidFill>
                    <a:srgbClr val="808080"/>
                  </a:solidFill>
                  <a:round/>
                </a:ln>
              </p:spPr>
              <p:txBody>
                <a:bodyPr/>
                <a:lstStyle/>
                <a:p>
                  <a:endParaRPr lang="zh-CN" altLang="en-US"/>
                </a:p>
              </p:txBody>
            </p:sp>
            <p:sp>
              <p:nvSpPr>
                <p:cNvPr id="1051292" name="Line 45"/>
                <p:cNvSpPr>
                  <a:spLocks noChangeShapeType="1"/>
                </p:cNvSpPr>
                <p:nvPr/>
              </p:nvSpPr>
              <p:spPr bwMode="auto">
                <a:xfrm>
                  <a:off x="3188" y="3631"/>
                  <a:ext cx="5" cy="45"/>
                </a:xfrm>
                <a:prstGeom prst="line">
                  <a:avLst/>
                </a:prstGeom>
                <a:noFill/>
                <a:ln w="11113">
                  <a:solidFill>
                    <a:srgbClr val="808080"/>
                  </a:solidFill>
                  <a:round/>
                </a:ln>
              </p:spPr>
              <p:txBody>
                <a:bodyPr/>
                <a:lstStyle/>
                <a:p>
                  <a:endParaRPr lang="zh-CN" altLang="en-US"/>
                </a:p>
              </p:txBody>
            </p:sp>
            <p:sp>
              <p:nvSpPr>
                <p:cNvPr id="1051293" name="Line 46"/>
                <p:cNvSpPr>
                  <a:spLocks noChangeShapeType="1"/>
                </p:cNvSpPr>
                <p:nvPr/>
              </p:nvSpPr>
              <p:spPr bwMode="auto">
                <a:xfrm>
                  <a:off x="3178" y="3631"/>
                  <a:ext cx="1" cy="45"/>
                </a:xfrm>
                <a:prstGeom prst="line">
                  <a:avLst/>
                </a:prstGeom>
                <a:noFill/>
                <a:ln w="11113">
                  <a:solidFill>
                    <a:srgbClr val="808080"/>
                  </a:solidFill>
                  <a:round/>
                </a:ln>
              </p:spPr>
              <p:txBody>
                <a:bodyPr/>
                <a:lstStyle/>
                <a:p>
                  <a:endParaRPr lang="zh-CN" altLang="en-US"/>
                </a:p>
              </p:txBody>
            </p:sp>
            <p:sp>
              <p:nvSpPr>
                <p:cNvPr id="1051294" name="Freeform 47"/>
                <p:cNvSpPr/>
                <p:nvPr/>
              </p:nvSpPr>
              <p:spPr bwMode="auto">
                <a:xfrm>
                  <a:off x="3118" y="3632"/>
                  <a:ext cx="7" cy="28"/>
                </a:xfrm>
                <a:custGeom>
                  <a:avLst/>
                  <a:gdLst>
                    <a:gd name="T0" fmla="*/ 0 w 14"/>
                    <a:gd name="T1" fmla="*/ 57 h 57"/>
                    <a:gd name="T2" fmla="*/ 11 w 14"/>
                    <a:gd name="T3" fmla="*/ 2 h 57"/>
                    <a:gd name="T4" fmla="*/ 11 w 14"/>
                    <a:gd name="T5" fmla="*/ 1 h 57"/>
                    <a:gd name="T6" fmla="*/ 11 w 14"/>
                    <a:gd name="T7" fmla="*/ 0 h 57"/>
                    <a:gd name="T8" fmla="*/ 13 w 14"/>
                    <a:gd name="T9" fmla="*/ 0 h 57"/>
                    <a:gd name="T10" fmla="*/ 14 w 14"/>
                    <a:gd name="T11" fmla="*/ 0 h 57"/>
                    <a:gd name="T12" fmla="*/ 2 w 14"/>
                    <a:gd name="T13" fmla="*/ 57 h 57"/>
                    <a:gd name="T14" fmla="*/ 0 w 14"/>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57">
                      <a:moveTo>
                        <a:pt x="0" y="57"/>
                      </a:moveTo>
                      <a:lnTo>
                        <a:pt x="11" y="2"/>
                      </a:lnTo>
                      <a:lnTo>
                        <a:pt x="11" y="1"/>
                      </a:lnTo>
                      <a:lnTo>
                        <a:pt x="11" y="0"/>
                      </a:lnTo>
                      <a:lnTo>
                        <a:pt x="13" y="0"/>
                      </a:lnTo>
                      <a:lnTo>
                        <a:pt x="14" y="0"/>
                      </a:lnTo>
                      <a:lnTo>
                        <a:pt x="2" y="57"/>
                      </a:lnTo>
                      <a:lnTo>
                        <a:pt x="0" y="57"/>
                      </a:lnTo>
                      <a:close/>
                    </a:path>
                  </a:pathLst>
                </a:custGeom>
                <a:solidFill>
                  <a:srgbClr val="C0C0C0"/>
                </a:solidFill>
                <a:ln w="11113">
                  <a:solidFill>
                    <a:srgbClr val="C0C0C0"/>
                  </a:solidFill>
                  <a:prstDash val="solid"/>
                  <a:round/>
                </a:ln>
              </p:spPr>
              <p:txBody>
                <a:bodyPr/>
                <a:lstStyle/>
                <a:p>
                  <a:endParaRPr lang="zh-CN" altLang="en-US"/>
                </a:p>
              </p:txBody>
            </p:sp>
            <p:sp>
              <p:nvSpPr>
                <p:cNvPr id="1051295" name="Freeform 48"/>
                <p:cNvSpPr/>
                <p:nvPr/>
              </p:nvSpPr>
              <p:spPr bwMode="auto">
                <a:xfrm>
                  <a:off x="3216" y="3660"/>
                  <a:ext cx="8" cy="16"/>
                </a:xfrm>
                <a:custGeom>
                  <a:avLst/>
                  <a:gdLst>
                    <a:gd name="T0" fmla="*/ 7 w 16"/>
                    <a:gd name="T1" fmla="*/ 0 h 30"/>
                    <a:gd name="T2" fmla="*/ 7 w 16"/>
                    <a:gd name="T3" fmla="*/ 21 h 30"/>
                    <a:gd name="T4" fmla="*/ 0 w 16"/>
                    <a:gd name="T5" fmla="*/ 21 h 30"/>
                    <a:gd name="T6" fmla="*/ 2 w 16"/>
                    <a:gd name="T7" fmla="*/ 30 h 30"/>
                    <a:gd name="T8" fmla="*/ 16 w 16"/>
                    <a:gd name="T9" fmla="*/ 30 h 30"/>
                    <a:gd name="T10" fmla="*/ 7 w 16"/>
                    <a:gd name="T11" fmla="*/ 0 h 30"/>
                  </a:gdLst>
                  <a:ahLst/>
                  <a:cxnLst>
                    <a:cxn ang="0">
                      <a:pos x="T0" y="T1"/>
                    </a:cxn>
                    <a:cxn ang="0">
                      <a:pos x="T2" y="T3"/>
                    </a:cxn>
                    <a:cxn ang="0">
                      <a:pos x="T4" y="T5"/>
                    </a:cxn>
                    <a:cxn ang="0">
                      <a:pos x="T6" y="T7"/>
                    </a:cxn>
                    <a:cxn ang="0">
                      <a:pos x="T8" y="T9"/>
                    </a:cxn>
                    <a:cxn ang="0">
                      <a:pos x="T10" y="T11"/>
                    </a:cxn>
                  </a:cxnLst>
                  <a:rect l="0" t="0" r="r" b="b"/>
                  <a:pathLst>
                    <a:path w="16" h="30">
                      <a:moveTo>
                        <a:pt x="7" y="0"/>
                      </a:moveTo>
                      <a:lnTo>
                        <a:pt x="7" y="21"/>
                      </a:lnTo>
                      <a:lnTo>
                        <a:pt x="0" y="21"/>
                      </a:lnTo>
                      <a:lnTo>
                        <a:pt x="2" y="30"/>
                      </a:lnTo>
                      <a:lnTo>
                        <a:pt x="16" y="30"/>
                      </a:lnTo>
                      <a:lnTo>
                        <a:pt x="7" y="0"/>
                      </a:lnTo>
                      <a:close/>
                    </a:path>
                  </a:pathLst>
                </a:custGeom>
                <a:solidFill>
                  <a:srgbClr val="C0C0C0"/>
                </a:solidFill>
                <a:ln w="11113">
                  <a:solidFill>
                    <a:srgbClr val="C0C0C0"/>
                  </a:solidFill>
                  <a:prstDash val="solid"/>
                  <a:round/>
                </a:ln>
              </p:spPr>
              <p:txBody>
                <a:bodyPr/>
                <a:lstStyle/>
                <a:p>
                  <a:endParaRPr lang="zh-CN" altLang="en-US"/>
                </a:p>
              </p:txBody>
            </p:sp>
            <p:sp>
              <p:nvSpPr>
                <p:cNvPr id="1051296" name="Freeform 49"/>
                <p:cNvSpPr/>
                <p:nvPr/>
              </p:nvSpPr>
              <p:spPr bwMode="auto">
                <a:xfrm>
                  <a:off x="3109" y="3660"/>
                  <a:ext cx="6" cy="16"/>
                </a:xfrm>
                <a:custGeom>
                  <a:avLst/>
                  <a:gdLst>
                    <a:gd name="T0" fmla="*/ 3 w 10"/>
                    <a:gd name="T1" fmla="*/ 0 h 30"/>
                    <a:gd name="T2" fmla="*/ 3 w 10"/>
                    <a:gd name="T3" fmla="*/ 21 h 30"/>
                    <a:gd name="T4" fmla="*/ 10 w 10"/>
                    <a:gd name="T5" fmla="*/ 21 h 30"/>
                    <a:gd name="T6" fmla="*/ 9 w 10"/>
                    <a:gd name="T7" fmla="*/ 30 h 30"/>
                    <a:gd name="T8" fmla="*/ 0 w 10"/>
                    <a:gd name="T9" fmla="*/ 30 h 30"/>
                    <a:gd name="T10" fmla="*/ 3 w 10"/>
                    <a:gd name="T11" fmla="*/ 0 h 30"/>
                  </a:gdLst>
                  <a:ahLst/>
                  <a:cxnLst>
                    <a:cxn ang="0">
                      <a:pos x="T0" y="T1"/>
                    </a:cxn>
                    <a:cxn ang="0">
                      <a:pos x="T2" y="T3"/>
                    </a:cxn>
                    <a:cxn ang="0">
                      <a:pos x="T4" y="T5"/>
                    </a:cxn>
                    <a:cxn ang="0">
                      <a:pos x="T6" y="T7"/>
                    </a:cxn>
                    <a:cxn ang="0">
                      <a:pos x="T8" y="T9"/>
                    </a:cxn>
                    <a:cxn ang="0">
                      <a:pos x="T10" y="T11"/>
                    </a:cxn>
                  </a:cxnLst>
                  <a:rect l="0" t="0" r="r" b="b"/>
                  <a:pathLst>
                    <a:path w="10" h="30">
                      <a:moveTo>
                        <a:pt x="3" y="0"/>
                      </a:moveTo>
                      <a:lnTo>
                        <a:pt x="3" y="21"/>
                      </a:lnTo>
                      <a:lnTo>
                        <a:pt x="10" y="21"/>
                      </a:lnTo>
                      <a:lnTo>
                        <a:pt x="9" y="30"/>
                      </a:lnTo>
                      <a:lnTo>
                        <a:pt x="0" y="30"/>
                      </a:lnTo>
                      <a:lnTo>
                        <a:pt x="3" y="0"/>
                      </a:lnTo>
                      <a:close/>
                    </a:path>
                  </a:pathLst>
                </a:custGeom>
                <a:solidFill>
                  <a:srgbClr val="C0C0C0"/>
                </a:solidFill>
                <a:ln w="11113">
                  <a:solidFill>
                    <a:srgbClr val="C0C0C0"/>
                  </a:solidFill>
                  <a:prstDash val="solid"/>
                  <a:round/>
                </a:ln>
              </p:spPr>
              <p:txBody>
                <a:bodyPr/>
                <a:lstStyle/>
                <a:p>
                  <a:endParaRPr lang="zh-CN" altLang="en-US"/>
                </a:p>
              </p:txBody>
            </p:sp>
            <p:sp>
              <p:nvSpPr>
                <p:cNvPr id="1051297" name="Freeform 50"/>
                <p:cNvSpPr/>
                <p:nvPr/>
              </p:nvSpPr>
              <p:spPr bwMode="auto">
                <a:xfrm>
                  <a:off x="3082" y="3660"/>
                  <a:ext cx="166" cy="42"/>
                </a:xfrm>
                <a:custGeom>
                  <a:avLst/>
                  <a:gdLst>
                    <a:gd name="T0" fmla="*/ 31 w 331"/>
                    <a:gd name="T1" fmla="*/ 0 h 83"/>
                    <a:gd name="T2" fmla="*/ 0 w 331"/>
                    <a:gd name="T3" fmla="*/ 83 h 83"/>
                    <a:gd name="T4" fmla="*/ 331 w 331"/>
                    <a:gd name="T5" fmla="*/ 83 h 83"/>
                    <a:gd name="T6" fmla="*/ 299 w 331"/>
                    <a:gd name="T7" fmla="*/ 0 h 83"/>
                    <a:gd name="T8" fmla="*/ 276 w 331"/>
                    <a:gd name="T9" fmla="*/ 0 h 83"/>
                    <a:gd name="T10" fmla="*/ 284 w 331"/>
                    <a:gd name="T11" fmla="*/ 30 h 83"/>
                    <a:gd name="T12" fmla="*/ 52 w 331"/>
                    <a:gd name="T13" fmla="*/ 30 h 83"/>
                    <a:gd name="T14" fmla="*/ 57 w 331"/>
                    <a:gd name="T15" fmla="*/ 0 h 83"/>
                    <a:gd name="T16" fmla="*/ 31 w 331"/>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83">
                      <a:moveTo>
                        <a:pt x="31" y="0"/>
                      </a:moveTo>
                      <a:lnTo>
                        <a:pt x="0" y="83"/>
                      </a:lnTo>
                      <a:lnTo>
                        <a:pt x="331" y="83"/>
                      </a:lnTo>
                      <a:lnTo>
                        <a:pt x="299" y="0"/>
                      </a:lnTo>
                      <a:lnTo>
                        <a:pt x="276" y="0"/>
                      </a:lnTo>
                      <a:lnTo>
                        <a:pt x="284" y="30"/>
                      </a:lnTo>
                      <a:lnTo>
                        <a:pt x="52" y="30"/>
                      </a:lnTo>
                      <a:lnTo>
                        <a:pt x="57" y="0"/>
                      </a:lnTo>
                      <a:lnTo>
                        <a:pt x="31" y="0"/>
                      </a:lnTo>
                      <a:close/>
                    </a:path>
                  </a:pathLst>
                </a:custGeom>
                <a:blipFill dpi="0" rotWithShape="0">
                  <a:blip r:embed="rId8"/>
                  <a:srcRect/>
                  <a:tile tx="0" ty="0" sx="100000" sy="100000" flip="none" algn="tl"/>
                </a:blipFill>
                <a:ln>
                  <a:noFill/>
                </a:ln>
              </p:spPr>
              <p:txBody>
                <a:bodyPr/>
                <a:lstStyle/>
                <a:p>
                  <a:endParaRPr lang="zh-CN" altLang="en-US"/>
                </a:p>
              </p:txBody>
            </p:sp>
            <p:sp>
              <p:nvSpPr>
                <p:cNvPr id="1051298" name="Freeform 51"/>
                <p:cNvSpPr/>
                <p:nvPr/>
              </p:nvSpPr>
              <p:spPr bwMode="auto">
                <a:xfrm>
                  <a:off x="3082" y="3660"/>
                  <a:ext cx="166" cy="42"/>
                </a:xfrm>
                <a:custGeom>
                  <a:avLst/>
                  <a:gdLst>
                    <a:gd name="T0" fmla="*/ 31 w 331"/>
                    <a:gd name="T1" fmla="*/ 0 h 83"/>
                    <a:gd name="T2" fmla="*/ 0 w 331"/>
                    <a:gd name="T3" fmla="*/ 83 h 83"/>
                    <a:gd name="T4" fmla="*/ 331 w 331"/>
                    <a:gd name="T5" fmla="*/ 83 h 83"/>
                    <a:gd name="T6" fmla="*/ 299 w 331"/>
                    <a:gd name="T7" fmla="*/ 0 h 83"/>
                    <a:gd name="T8" fmla="*/ 276 w 331"/>
                    <a:gd name="T9" fmla="*/ 0 h 83"/>
                    <a:gd name="T10" fmla="*/ 284 w 331"/>
                    <a:gd name="T11" fmla="*/ 30 h 83"/>
                    <a:gd name="T12" fmla="*/ 52 w 331"/>
                    <a:gd name="T13" fmla="*/ 30 h 83"/>
                    <a:gd name="T14" fmla="*/ 57 w 331"/>
                    <a:gd name="T15" fmla="*/ 0 h 83"/>
                    <a:gd name="T16" fmla="*/ 31 w 331"/>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1" h="83">
                      <a:moveTo>
                        <a:pt x="31" y="0"/>
                      </a:moveTo>
                      <a:lnTo>
                        <a:pt x="0" y="83"/>
                      </a:lnTo>
                      <a:lnTo>
                        <a:pt x="331" y="83"/>
                      </a:lnTo>
                      <a:lnTo>
                        <a:pt x="299" y="0"/>
                      </a:lnTo>
                      <a:lnTo>
                        <a:pt x="276" y="0"/>
                      </a:lnTo>
                      <a:lnTo>
                        <a:pt x="284" y="30"/>
                      </a:lnTo>
                      <a:lnTo>
                        <a:pt x="52" y="30"/>
                      </a:lnTo>
                      <a:lnTo>
                        <a:pt x="57" y="0"/>
                      </a:lnTo>
                      <a:lnTo>
                        <a:pt x="31" y="0"/>
                      </a:lnTo>
                    </a:path>
                  </a:pathLst>
                </a:custGeom>
                <a:noFill/>
                <a:ln w="11113">
                  <a:solidFill>
                    <a:srgbClr val="808080"/>
                  </a:solidFill>
                  <a:prstDash val="solid"/>
                  <a:round/>
                </a:ln>
              </p:spPr>
              <p:txBody>
                <a:bodyPr/>
                <a:lstStyle/>
                <a:p>
                  <a:endParaRPr lang="zh-CN" altLang="en-US"/>
                </a:p>
              </p:txBody>
            </p:sp>
            <p:sp>
              <p:nvSpPr>
                <p:cNvPr id="1051299" name="Line 52"/>
                <p:cNvSpPr>
                  <a:spLocks noChangeShapeType="1"/>
                </p:cNvSpPr>
                <p:nvPr/>
              </p:nvSpPr>
              <p:spPr bwMode="auto">
                <a:xfrm>
                  <a:off x="3098" y="3660"/>
                  <a:ext cx="1" cy="1"/>
                </a:xfrm>
                <a:prstGeom prst="line">
                  <a:avLst/>
                </a:prstGeom>
                <a:noFill/>
                <a:ln w="11113">
                  <a:solidFill>
                    <a:srgbClr val="808080"/>
                  </a:solidFill>
                  <a:round/>
                </a:ln>
              </p:spPr>
              <p:txBody>
                <a:bodyPr/>
                <a:lstStyle/>
                <a:p>
                  <a:endParaRPr lang="zh-CN" altLang="en-US"/>
                </a:p>
              </p:txBody>
            </p:sp>
            <p:sp>
              <p:nvSpPr>
                <p:cNvPr id="1051300" name="Rectangle 53"/>
                <p:cNvSpPr>
                  <a:spLocks noChangeArrowheads="1"/>
                </p:cNvSpPr>
                <p:nvPr/>
              </p:nvSpPr>
              <p:spPr bwMode="auto">
                <a:xfrm>
                  <a:off x="3085" y="3705"/>
                  <a:ext cx="160" cy="23"/>
                </a:xfrm>
                <a:prstGeom prst="rect">
                  <a:avLst/>
                </a:prstGeom>
                <a:solidFill>
                  <a:srgbClr val="808080"/>
                </a:solidFill>
                <a:ln w="11113">
                  <a:solidFill>
                    <a:srgbClr val="808080"/>
                  </a:solidFill>
                  <a:miter lim="800000"/>
                </a:ln>
              </p:spPr>
              <p:txBody>
                <a:bodyPr/>
                <a:lstStyle/>
                <a:p>
                  <a:endParaRPr lang="zh-CN" altLang="en-US"/>
                </a:p>
              </p:txBody>
            </p:sp>
            <p:sp>
              <p:nvSpPr>
                <p:cNvPr id="1051301" name="Freeform 54"/>
                <p:cNvSpPr/>
                <p:nvPr/>
              </p:nvSpPr>
              <p:spPr bwMode="auto">
                <a:xfrm>
                  <a:off x="3222" y="3664"/>
                  <a:ext cx="11" cy="1"/>
                </a:xfrm>
                <a:custGeom>
                  <a:avLst/>
                  <a:gdLst>
                    <a:gd name="T0" fmla="*/ 1 w 23"/>
                    <a:gd name="T1" fmla="*/ 0 w 23"/>
                    <a:gd name="T2" fmla="*/ 23 w 23"/>
                    <a:gd name="T3" fmla="*/ 1 w 23"/>
                  </a:gdLst>
                  <a:ahLst/>
                  <a:cxnLst>
                    <a:cxn ang="0">
                      <a:pos x="T0" y="0"/>
                    </a:cxn>
                    <a:cxn ang="0">
                      <a:pos x="T1" y="0"/>
                    </a:cxn>
                    <a:cxn ang="0">
                      <a:pos x="T2" y="0"/>
                    </a:cxn>
                    <a:cxn ang="0">
                      <a:pos x="T3" y="0"/>
                    </a:cxn>
                  </a:cxnLst>
                  <a:rect l="0" t="0" r="r" b="b"/>
                  <a:pathLst>
                    <a:path w="23">
                      <a:moveTo>
                        <a:pt x="1" y="0"/>
                      </a:moveTo>
                      <a:lnTo>
                        <a:pt x="0" y="0"/>
                      </a:lnTo>
                      <a:lnTo>
                        <a:pt x="23" y="0"/>
                      </a:lnTo>
                      <a:lnTo>
                        <a:pt x="1" y="0"/>
                      </a:lnTo>
                      <a:close/>
                    </a:path>
                  </a:pathLst>
                </a:custGeom>
                <a:solidFill>
                  <a:srgbClr val="C0C0C0"/>
                </a:solidFill>
                <a:ln w="11113">
                  <a:solidFill>
                    <a:srgbClr val="C0C0C0"/>
                  </a:solidFill>
                  <a:prstDash val="solid"/>
                  <a:round/>
                </a:ln>
              </p:spPr>
              <p:txBody>
                <a:bodyPr/>
                <a:lstStyle/>
                <a:p>
                  <a:endParaRPr lang="zh-CN" altLang="en-US"/>
                </a:p>
              </p:txBody>
            </p:sp>
            <p:sp>
              <p:nvSpPr>
                <p:cNvPr id="1051302" name="Freeform 55"/>
                <p:cNvSpPr/>
                <p:nvPr/>
              </p:nvSpPr>
              <p:spPr bwMode="auto">
                <a:xfrm>
                  <a:off x="3222" y="3665"/>
                  <a:ext cx="12" cy="1"/>
                </a:xfrm>
                <a:custGeom>
                  <a:avLst/>
                  <a:gdLst>
                    <a:gd name="T0" fmla="*/ 1 w 24"/>
                    <a:gd name="T1" fmla="*/ 0 w 24"/>
                    <a:gd name="T2" fmla="*/ 24 w 24"/>
                    <a:gd name="T3" fmla="*/ 1 w 24"/>
                  </a:gdLst>
                  <a:ahLst/>
                  <a:cxnLst>
                    <a:cxn ang="0">
                      <a:pos x="T0" y="0"/>
                    </a:cxn>
                    <a:cxn ang="0">
                      <a:pos x="T1" y="0"/>
                    </a:cxn>
                    <a:cxn ang="0">
                      <a:pos x="T2" y="0"/>
                    </a:cxn>
                    <a:cxn ang="0">
                      <a:pos x="T3" y="0"/>
                    </a:cxn>
                  </a:cxnLst>
                  <a:rect l="0" t="0" r="r" b="b"/>
                  <a:pathLst>
                    <a:path w="24">
                      <a:moveTo>
                        <a:pt x="1" y="0"/>
                      </a:moveTo>
                      <a:lnTo>
                        <a:pt x="0" y="0"/>
                      </a:lnTo>
                      <a:lnTo>
                        <a:pt x="24" y="0"/>
                      </a:lnTo>
                      <a:lnTo>
                        <a:pt x="1" y="0"/>
                      </a:lnTo>
                      <a:close/>
                    </a:path>
                  </a:pathLst>
                </a:custGeom>
                <a:solidFill>
                  <a:srgbClr val="C0C0C0"/>
                </a:solidFill>
                <a:ln w="11113">
                  <a:solidFill>
                    <a:srgbClr val="C0C0C0"/>
                  </a:solidFill>
                  <a:prstDash val="solid"/>
                  <a:round/>
                </a:ln>
              </p:spPr>
              <p:txBody>
                <a:bodyPr/>
                <a:lstStyle/>
                <a:p>
                  <a:endParaRPr lang="zh-CN" altLang="en-US"/>
                </a:p>
              </p:txBody>
            </p:sp>
            <p:sp>
              <p:nvSpPr>
                <p:cNvPr id="1051303" name="Rectangle 56"/>
                <p:cNvSpPr>
                  <a:spLocks noChangeArrowheads="1"/>
                </p:cNvSpPr>
                <p:nvPr/>
              </p:nvSpPr>
              <p:spPr bwMode="auto">
                <a:xfrm>
                  <a:off x="3223" y="3666"/>
                  <a:ext cx="11" cy="1"/>
                </a:xfrm>
                <a:prstGeom prst="rect">
                  <a:avLst/>
                </a:prstGeom>
                <a:solidFill>
                  <a:srgbClr val="C0C0C0"/>
                </a:solidFill>
                <a:ln w="11113">
                  <a:solidFill>
                    <a:srgbClr val="C0C0C0"/>
                  </a:solidFill>
                  <a:miter lim="800000"/>
                </a:ln>
              </p:spPr>
              <p:txBody>
                <a:bodyPr/>
                <a:lstStyle/>
                <a:p>
                  <a:endParaRPr lang="zh-CN" altLang="en-US"/>
                </a:p>
              </p:txBody>
            </p:sp>
            <p:sp>
              <p:nvSpPr>
                <p:cNvPr id="1051304" name="Rectangle 57"/>
                <p:cNvSpPr>
                  <a:spLocks noChangeArrowheads="1"/>
                </p:cNvSpPr>
                <p:nvPr/>
              </p:nvSpPr>
              <p:spPr bwMode="auto">
                <a:xfrm>
                  <a:off x="3223" y="3667"/>
                  <a:ext cx="11" cy="1"/>
                </a:xfrm>
                <a:prstGeom prst="rect">
                  <a:avLst/>
                </a:prstGeom>
                <a:solidFill>
                  <a:srgbClr val="C0C0C0"/>
                </a:solidFill>
                <a:ln w="11113">
                  <a:solidFill>
                    <a:srgbClr val="C0C0C0"/>
                  </a:solidFill>
                  <a:miter lim="800000"/>
                </a:ln>
              </p:spPr>
              <p:txBody>
                <a:bodyPr/>
                <a:lstStyle/>
                <a:p>
                  <a:endParaRPr lang="zh-CN" altLang="en-US"/>
                </a:p>
              </p:txBody>
            </p:sp>
            <p:sp>
              <p:nvSpPr>
                <p:cNvPr id="1051305" name="Freeform 58"/>
                <p:cNvSpPr/>
                <p:nvPr/>
              </p:nvSpPr>
              <p:spPr bwMode="auto">
                <a:xfrm>
                  <a:off x="3223" y="3669"/>
                  <a:ext cx="13" cy="1"/>
                </a:xfrm>
                <a:custGeom>
                  <a:avLst/>
                  <a:gdLst>
                    <a:gd name="T0" fmla="*/ 1 w 24"/>
                    <a:gd name="T1" fmla="*/ 0 w 24"/>
                    <a:gd name="T2" fmla="*/ 23 w 24"/>
                    <a:gd name="T3" fmla="*/ 24 w 24"/>
                    <a:gd name="T4" fmla="*/ 1 w 24"/>
                  </a:gdLst>
                  <a:ahLst/>
                  <a:cxnLst>
                    <a:cxn ang="0">
                      <a:pos x="T0" y="0"/>
                    </a:cxn>
                    <a:cxn ang="0">
                      <a:pos x="T1" y="0"/>
                    </a:cxn>
                    <a:cxn ang="0">
                      <a:pos x="T2" y="0"/>
                    </a:cxn>
                    <a:cxn ang="0">
                      <a:pos x="T3" y="0"/>
                    </a:cxn>
                    <a:cxn ang="0">
                      <a:pos x="T4" y="0"/>
                    </a:cxn>
                  </a:cxnLst>
                  <a:rect l="0" t="0" r="r" b="b"/>
                  <a:pathLst>
                    <a:path w="24">
                      <a:moveTo>
                        <a:pt x="1" y="0"/>
                      </a:moveTo>
                      <a:lnTo>
                        <a:pt x="0" y="0"/>
                      </a:lnTo>
                      <a:lnTo>
                        <a:pt x="23" y="0"/>
                      </a:lnTo>
                      <a:lnTo>
                        <a:pt x="24" y="0"/>
                      </a:lnTo>
                      <a:lnTo>
                        <a:pt x="1" y="0"/>
                      </a:lnTo>
                      <a:close/>
                    </a:path>
                  </a:pathLst>
                </a:custGeom>
                <a:solidFill>
                  <a:srgbClr val="C0C0C0"/>
                </a:solidFill>
                <a:ln w="11113">
                  <a:solidFill>
                    <a:srgbClr val="C0C0C0"/>
                  </a:solidFill>
                  <a:prstDash val="solid"/>
                  <a:round/>
                </a:ln>
              </p:spPr>
              <p:txBody>
                <a:bodyPr/>
                <a:lstStyle/>
                <a:p>
                  <a:endParaRPr lang="zh-CN" altLang="en-US"/>
                </a:p>
              </p:txBody>
            </p:sp>
            <p:sp>
              <p:nvSpPr>
                <p:cNvPr id="1051306" name="Freeform 59"/>
                <p:cNvSpPr/>
                <p:nvPr/>
              </p:nvSpPr>
              <p:spPr bwMode="auto">
                <a:xfrm>
                  <a:off x="3224" y="3670"/>
                  <a:ext cx="12" cy="1"/>
                </a:xfrm>
                <a:custGeom>
                  <a:avLst/>
                  <a:gdLst>
                    <a:gd name="T0" fmla="*/ 1 w 24"/>
                    <a:gd name="T1" fmla="*/ 1 h 1"/>
                    <a:gd name="T2" fmla="*/ 0 w 24"/>
                    <a:gd name="T3" fmla="*/ 0 h 1"/>
                    <a:gd name="T4" fmla="*/ 23 w 24"/>
                    <a:gd name="T5" fmla="*/ 0 h 1"/>
                    <a:gd name="T6" fmla="*/ 24 w 24"/>
                    <a:gd name="T7" fmla="*/ 1 h 1"/>
                    <a:gd name="T8" fmla="*/ 1 w 24"/>
                    <a:gd name="T9" fmla="*/ 1 h 1"/>
                  </a:gdLst>
                  <a:ahLst/>
                  <a:cxnLst>
                    <a:cxn ang="0">
                      <a:pos x="T0" y="T1"/>
                    </a:cxn>
                    <a:cxn ang="0">
                      <a:pos x="T2" y="T3"/>
                    </a:cxn>
                    <a:cxn ang="0">
                      <a:pos x="T4" y="T5"/>
                    </a:cxn>
                    <a:cxn ang="0">
                      <a:pos x="T6" y="T7"/>
                    </a:cxn>
                    <a:cxn ang="0">
                      <a:pos x="T8" y="T9"/>
                    </a:cxn>
                  </a:cxnLst>
                  <a:rect l="0" t="0" r="r" b="b"/>
                  <a:pathLst>
                    <a:path w="24" h="1">
                      <a:moveTo>
                        <a:pt x="1" y="1"/>
                      </a:moveTo>
                      <a:lnTo>
                        <a:pt x="0" y="0"/>
                      </a:lnTo>
                      <a:lnTo>
                        <a:pt x="23" y="0"/>
                      </a:lnTo>
                      <a:lnTo>
                        <a:pt x="24" y="1"/>
                      </a:lnTo>
                      <a:lnTo>
                        <a:pt x="1" y="1"/>
                      </a:lnTo>
                      <a:close/>
                    </a:path>
                  </a:pathLst>
                </a:custGeom>
                <a:solidFill>
                  <a:srgbClr val="C0C0C0"/>
                </a:solidFill>
                <a:ln w="11113">
                  <a:solidFill>
                    <a:srgbClr val="C0C0C0"/>
                  </a:solidFill>
                  <a:prstDash val="solid"/>
                  <a:round/>
                </a:ln>
              </p:spPr>
              <p:txBody>
                <a:bodyPr/>
                <a:lstStyle/>
                <a:p>
                  <a:endParaRPr lang="zh-CN" altLang="en-US"/>
                </a:p>
              </p:txBody>
            </p:sp>
            <p:sp>
              <p:nvSpPr>
                <p:cNvPr id="1051307" name="Freeform 60"/>
                <p:cNvSpPr/>
                <p:nvPr/>
              </p:nvSpPr>
              <p:spPr bwMode="auto">
                <a:xfrm>
                  <a:off x="3224" y="3672"/>
                  <a:ext cx="13" cy="1"/>
                </a:xfrm>
                <a:custGeom>
                  <a:avLst/>
                  <a:gdLst>
                    <a:gd name="T0" fmla="*/ 0 w 24"/>
                    <a:gd name="T1" fmla="*/ 23 w 24"/>
                    <a:gd name="T2" fmla="*/ 24 w 24"/>
                    <a:gd name="T3" fmla="*/ 0 w 24"/>
                  </a:gdLst>
                  <a:ahLst/>
                  <a:cxnLst>
                    <a:cxn ang="0">
                      <a:pos x="T0" y="0"/>
                    </a:cxn>
                    <a:cxn ang="0">
                      <a:pos x="T1" y="0"/>
                    </a:cxn>
                    <a:cxn ang="0">
                      <a:pos x="T2" y="0"/>
                    </a:cxn>
                    <a:cxn ang="0">
                      <a:pos x="T3" y="0"/>
                    </a:cxn>
                  </a:cxnLst>
                  <a:rect l="0" t="0" r="r" b="b"/>
                  <a:pathLst>
                    <a:path w="24">
                      <a:moveTo>
                        <a:pt x="0" y="0"/>
                      </a:moveTo>
                      <a:lnTo>
                        <a:pt x="23" y="0"/>
                      </a:lnTo>
                      <a:lnTo>
                        <a:pt x="24" y="0"/>
                      </a:lnTo>
                      <a:lnTo>
                        <a:pt x="0" y="0"/>
                      </a:lnTo>
                      <a:close/>
                    </a:path>
                  </a:pathLst>
                </a:custGeom>
                <a:solidFill>
                  <a:srgbClr val="C0C0C0"/>
                </a:solidFill>
                <a:ln w="11113">
                  <a:solidFill>
                    <a:srgbClr val="C0C0C0"/>
                  </a:solidFill>
                  <a:prstDash val="solid"/>
                  <a:round/>
                </a:ln>
              </p:spPr>
              <p:txBody>
                <a:bodyPr/>
                <a:lstStyle/>
                <a:p>
                  <a:endParaRPr lang="zh-CN" altLang="en-US"/>
                </a:p>
              </p:txBody>
            </p:sp>
            <p:sp>
              <p:nvSpPr>
                <p:cNvPr id="1051308" name="Freeform 61"/>
                <p:cNvSpPr/>
                <p:nvPr/>
              </p:nvSpPr>
              <p:spPr bwMode="auto">
                <a:xfrm>
                  <a:off x="3225" y="3673"/>
                  <a:ext cx="12" cy="1"/>
                </a:xfrm>
                <a:custGeom>
                  <a:avLst/>
                  <a:gdLst>
                    <a:gd name="T0" fmla="*/ 0 w 25"/>
                    <a:gd name="T1" fmla="*/ 1 h 1"/>
                    <a:gd name="T2" fmla="*/ 0 w 25"/>
                    <a:gd name="T3" fmla="*/ 0 h 1"/>
                    <a:gd name="T4" fmla="*/ 23 w 25"/>
                    <a:gd name="T5" fmla="*/ 0 h 1"/>
                    <a:gd name="T6" fmla="*/ 25 w 25"/>
                    <a:gd name="T7" fmla="*/ 1 h 1"/>
                    <a:gd name="T8" fmla="*/ 0 w 25"/>
                    <a:gd name="T9" fmla="*/ 1 h 1"/>
                  </a:gdLst>
                  <a:ahLst/>
                  <a:cxnLst>
                    <a:cxn ang="0">
                      <a:pos x="T0" y="T1"/>
                    </a:cxn>
                    <a:cxn ang="0">
                      <a:pos x="T2" y="T3"/>
                    </a:cxn>
                    <a:cxn ang="0">
                      <a:pos x="T4" y="T5"/>
                    </a:cxn>
                    <a:cxn ang="0">
                      <a:pos x="T6" y="T7"/>
                    </a:cxn>
                    <a:cxn ang="0">
                      <a:pos x="T8" y="T9"/>
                    </a:cxn>
                  </a:cxnLst>
                  <a:rect l="0" t="0" r="r" b="b"/>
                  <a:pathLst>
                    <a:path w="25" h="1">
                      <a:moveTo>
                        <a:pt x="0" y="1"/>
                      </a:moveTo>
                      <a:lnTo>
                        <a:pt x="0" y="0"/>
                      </a:lnTo>
                      <a:lnTo>
                        <a:pt x="23" y="0"/>
                      </a:lnTo>
                      <a:lnTo>
                        <a:pt x="25" y="1"/>
                      </a:lnTo>
                      <a:lnTo>
                        <a:pt x="0" y="1"/>
                      </a:lnTo>
                      <a:close/>
                    </a:path>
                  </a:pathLst>
                </a:custGeom>
                <a:solidFill>
                  <a:srgbClr val="C0C0C0"/>
                </a:solidFill>
                <a:ln w="11113">
                  <a:solidFill>
                    <a:srgbClr val="C0C0C0"/>
                  </a:solidFill>
                  <a:prstDash val="solid"/>
                  <a:round/>
                </a:ln>
              </p:spPr>
              <p:txBody>
                <a:bodyPr/>
                <a:lstStyle/>
                <a:p>
                  <a:endParaRPr lang="zh-CN" altLang="en-US"/>
                </a:p>
              </p:txBody>
            </p:sp>
            <p:sp>
              <p:nvSpPr>
                <p:cNvPr id="1051309" name="Freeform 62"/>
                <p:cNvSpPr/>
                <p:nvPr/>
              </p:nvSpPr>
              <p:spPr bwMode="auto">
                <a:xfrm>
                  <a:off x="3225" y="3674"/>
                  <a:ext cx="13" cy="1"/>
                </a:xfrm>
                <a:custGeom>
                  <a:avLst/>
                  <a:gdLst>
                    <a:gd name="T0" fmla="*/ 0 w 26"/>
                    <a:gd name="T1" fmla="*/ 25 w 26"/>
                    <a:gd name="T2" fmla="*/ 26 w 26"/>
                    <a:gd name="T3" fmla="*/ 0 w 26"/>
                  </a:gdLst>
                  <a:ahLst/>
                  <a:cxnLst>
                    <a:cxn ang="0">
                      <a:pos x="T0" y="0"/>
                    </a:cxn>
                    <a:cxn ang="0">
                      <a:pos x="T1" y="0"/>
                    </a:cxn>
                    <a:cxn ang="0">
                      <a:pos x="T2" y="0"/>
                    </a:cxn>
                    <a:cxn ang="0">
                      <a:pos x="T3" y="0"/>
                    </a:cxn>
                  </a:cxnLst>
                  <a:rect l="0" t="0" r="r" b="b"/>
                  <a:pathLst>
                    <a:path w="26">
                      <a:moveTo>
                        <a:pt x="0" y="0"/>
                      </a:moveTo>
                      <a:lnTo>
                        <a:pt x="25" y="0"/>
                      </a:lnTo>
                      <a:lnTo>
                        <a:pt x="26" y="0"/>
                      </a:lnTo>
                      <a:lnTo>
                        <a:pt x="0" y="0"/>
                      </a:lnTo>
                      <a:close/>
                    </a:path>
                  </a:pathLst>
                </a:custGeom>
                <a:solidFill>
                  <a:srgbClr val="C0C0C0"/>
                </a:solidFill>
                <a:ln w="11113">
                  <a:solidFill>
                    <a:srgbClr val="C0C0C0"/>
                  </a:solidFill>
                  <a:prstDash val="solid"/>
                  <a:round/>
                </a:ln>
              </p:spPr>
              <p:txBody>
                <a:bodyPr/>
                <a:lstStyle/>
                <a:p>
                  <a:endParaRPr lang="zh-CN" altLang="en-US"/>
                </a:p>
              </p:txBody>
            </p:sp>
            <p:sp>
              <p:nvSpPr>
                <p:cNvPr id="1051310" name="Freeform 63"/>
                <p:cNvSpPr/>
                <p:nvPr/>
              </p:nvSpPr>
              <p:spPr bwMode="auto">
                <a:xfrm>
                  <a:off x="3226" y="3682"/>
                  <a:ext cx="17" cy="15"/>
                </a:xfrm>
                <a:custGeom>
                  <a:avLst/>
                  <a:gdLst>
                    <a:gd name="T0" fmla="*/ 10 w 33"/>
                    <a:gd name="T1" fmla="*/ 32 h 32"/>
                    <a:gd name="T2" fmla="*/ 0 w 33"/>
                    <a:gd name="T3" fmla="*/ 0 h 32"/>
                    <a:gd name="T4" fmla="*/ 20 w 33"/>
                    <a:gd name="T5" fmla="*/ 0 h 32"/>
                    <a:gd name="T6" fmla="*/ 33 w 33"/>
                    <a:gd name="T7" fmla="*/ 32 h 32"/>
                    <a:gd name="T8" fmla="*/ 10 w 33"/>
                    <a:gd name="T9" fmla="*/ 32 h 32"/>
                  </a:gdLst>
                  <a:ahLst/>
                  <a:cxnLst>
                    <a:cxn ang="0">
                      <a:pos x="T0" y="T1"/>
                    </a:cxn>
                    <a:cxn ang="0">
                      <a:pos x="T2" y="T3"/>
                    </a:cxn>
                    <a:cxn ang="0">
                      <a:pos x="T4" y="T5"/>
                    </a:cxn>
                    <a:cxn ang="0">
                      <a:pos x="T6" y="T7"/>
                    </a:cxn>
                    <a:cxn ang="0">
                      <a:pos x="T8" y="T9"/>
                    </a:cxn>
                  </a:cxnLst>
                  <a:rect l="0" t="0" r="r" b="b"/>
                  <a:pathLst>
                    <a:path w="33" h="32">
                      <a:moveTo>
                        <a:pt x="10" y="32"/>
                      </a:moveTo>
                      <a:lnTo>
                        <a:pt x="0" y="0"/>
                      </a:lnTo>
                      <a:lnTo>
                        <a:pt x="20" y="0"/>
                      </a:lnTo>
                      <a:lnTo>
                        <a:pt x="33" y="32"/>
                      </a:lnTo>
                      <a:lnTo>
                        <a:pt x="10" y="32"/>
                      </a:lnTo>
                      <a:close/>
                    </a:path>
                  </a:pathLst>
                </a:custGeom>
                <a:solidFill>
                  <a:srgbClr val="808080"/>
                </a:solidFill>
                <a:ln w="11113">
                  <a:solidFill>
                    <a:srgbClr val="DCDCDC"/>
                  </a:solidFill>
                  <a:prstDash val="solid"/>
                  <a:round/>
                </a:ln>
              </p:spPr>
              <p:txBody>
                <a:bodyPr/>
                <a:lstStyle/>
                <a:p>
                  <a:endParaRPr lang="zh-CN" altLang="en-US"/>
                </a:p>
              </p:txBody>
            </p:sp>
            <p:sp>
              <p:nvSpPr>
                <p:cNvPr id="1051311" name="Freeform 64"/>
                <p:cNvSpPr/>
                <p:nvPr/>
              </p:nvSpPr>
              <p:spPr bwMode="auto">
                <a:xfrm>
                  <a:off x="3230" y="3683"/>
                  <a:ext cx="7" cy="3"/>
                </a:xfrm>
                <a:custGeom>
                  <a:avLst/>
                  <a:gdLst>
                    <a:gd name="T0" fmla="*/ 2 w 12"/>
                    <a:gd name="T1" fmla="*/ 6 h 6"/>
                    <a:gd name="T2" fmla="*/ 0 w 12"/>
                    <a:gd name="T3" fmla="*/ 0 h 6"/>
                    <a:gd name="T4" fmla="*/ 10 w 12"/>
                    <a:gd name="T5" fmla="*/ 0 h 6"/>
                    <a:gd name="T6" fmla="*/ 12 w 12"/>
                    <a:gd name="T7" fmla="*/ 6 h 6"/>
                    <a:gd name="T8" fmla="*/ 2 w 12"/>
                    <a:gd name="T9" fmla="*/ 6 h 6"/>
                  </a:gdLst>
                  <a:ahLst/>
                  <a:cxnLst>
                    <a:cxn ang="0">
                      <a:pos x="T0" y="T1"/>
                    </a:cxn>
                    <a:cxn ang="0">
                      <a:pos x="T2" y="T3"/>
                    </a:cxn>
                    <a:cxn ang="0">
                      <a:pos x="T4" y="T5"/>
                    </a:cxn>
                    <a:cxn ang="0">
                      <a:pos x="T6" y="T7"/>
                    </a:cxn>
                    <a:cxn ang="0">
                      <a:pos x="T8" y="T9"/>
                    </a:cxn>
                  </a:cxnLst>
                  <a:rect l="0" t="0" r="r" b="b"/>
                  <a:pathLst>
                    <a:path w="12" h="6">
                      <a:moveTo>
                        <a:pt x="2" y="6"/>
                      </a:moveTo>
                      <a:lnTo>
                        <a:pt x="0" y="0"/>
                      </a:lnTo>
                      <a:lnTo>
                        <a:pt x="10" y="0"/>
                      </a:lnTo>
                      <a:lnTo>
                        <a:pt x="12" y="6"/>
                      </a:lnTo>
                      <a:lnTo>
                        <a:pt x="2" y="6"/>
                      </a:lnTo>
                      <a:close/>
                    </a:path>
                  </a:pathLst>
                </a:custGeom>
                <a:solidFill>
                  <a:srgbClr val="C0C0C0"/>
                </a:solidFill>
                <a:ln w="11113">
                  <a:solidFill>
                    <a:srgbClr val="C0C0C0"/>
                  </a:solidFill>
                  <a:prstDash val="solid"/>
                  <a:round/>
                </a:ln>
              </p:spPr>
              <p:txBody>
                <a:bodyPr/>
                <a:lstStyle/>
                <a:p>
                  <a:endParaRPr lang="zh-CN" altLang="en-US"/>
                </a:p>
              </p:txBody>
            </p:sp>
            <p:sp>
              <p:nvSpPr>
                <p:cNvPr id="1051312" name="Freeform 65"/>
                <p:cNvSpPr/>
                <p:nvPr/>
              </p:nvSpPr>
              <p:spPr bwMode="auto">
                <a:xfrm>
                  <a:off x="3232" y="3686"/>
                  <a:ext cx="6" cy="3"/>
                </a:xfrm>
                <a:custGeom>
                  <a:avLst/>
                  <a:gdLst>
                    <a:gd name="T0" fmla="*/ 2 w 12"/>
                    <a:gd name="T1" fmla="*/ 6 h 6"/>
                    <a:gd name="T2" fmla="*/ 0 w 12"/>
                    <a:gd name="T3" fmla="*/ 0 h 6"/>
                    <a:gd name="T4" fmla="*/ 9 w 12"/>
                    <a:gd name="T5" fmla="*/ 0 h 6"/>
                    <a:gd name="T6" fmla="*/ 12 w 12"/>
                    <a:gd name="T7" fmla="*/ 6 h 6"/>
                    <a:gd name="T8" fmla="*/ 2 w 12"/>
                    <a:gd name="T9" fmla="*/ 6 h 6"/>
                  </a:gdLst>
                  <a:ahLst/>
                  <a:cxnLst>
                    <a:cxn ang="0">
                      <a:pos x="T0" y="T1"/>
                    </a:cxn>
                    <a:cxn ang="0">
                      <a:pos x="T2" y="T3"/>
                    </a:cxn>
                    <a:cxn ang="0">
                      <a:pos x="T4" y="T5"/>
                    </a:cxn>
                    <a:cxn ang="0">
                      <a:pos x="T6" y="T7"/>
                    </a:cxn>
                    <a:cxn ang="0">
                      <a:pos x="T8" y="T9"/>
                    </a:cxn>
                  </a:cxnLst>
                  <a:rect l="0" t="0" r="r" b="b"/>
                  <a:pathLst>
                    <a:path w="12" h="6">
                      <a:moveTo>
                        <a:pt x="2" y="6"/>
                      </a:moveTo>
                      <a:lnTo>
                        <a:pt x="0" y="0"/>
                      </a:lnTo>
                      <a:lnTo>
                        <a:pt x="9" y="0"/>
                      </a:lnTo>
                      <a:lnTo>
                        <a:pt x="12" y="6"/>
                      </a:lnTo>
                      <a:lnTo>
                        <a:pt x="2" y="6"/>
                      </a:lnTo>
                      <a:close/>
                    </a:path>
                  </a:pathLst>
                </a:custGeom>
                <a:solidFill>
                  <a:srgbClr val="C0C0C0"/>
                </a:solidFill>
                <a:ln w="11113">
                  <a:solidFill>
                    <a:srgbClr val="C0C0C0"/>
                  </a:solidFill>
                  <a:prstDash val="solid"/>
                  <a:round/>
                </a:ln>
              </p:spPr>
              <p:txBody>
                <a:bodyPr/>
                <a:lstStyle/>
                <a:p>
                  <a:endParaRPr lang="zh-CN" altLang="en-US"/>
                </a:p>
              </p:txBody>
            </p:sp>
            <p:sp>
              <p:nvSpPr>
                <p:cNvPr id="1051313" name="Freeform 66"/>
                <p:cNvSpPr/>
                <p:nvPr/>
              </p:nvSpPr>
              <p:spPr bwMode="auto">
                <a:xfrm>
                  <a:off x="3233" y="3690"/>
                  <a:ext cx="6" cy="3"/>
                </a:xfrm>
                <a:custGeom>
                  <a:avLst/>
                  <a:gdLst>
                    <a:gd name="T0" fmla="*/ 3 w 12"/>
                    <a:gd name="T1" fmla="*/ 4 h 4"/>
                    <a:gd name="T2" fmla="*/ 0 w 12"/>
                    <a:gd name="T3" fmla="*/ 0 h 4"/>
                    <a:gd name="T4" fmla="*/ 10 w 12"/>
                    <a:gd name="T5" fmla="*/ 0 h 4"/>
                    <a:gd name="T6" fmla="*/ 12 w 12"/>
                    <a:gd name="T7" fmla="*/ 4 h 4"/>
                    <a:gd name="T8" fmla="*/ 3 w 12"/>
                    <a:gd name="T9" fmla="*/ 4 h 4"/>
                  </a:gdLst>
                  <a:ahLst/>
                  <a:cxnLst>
                    <a:cxn ang="0">
                      <a:pos x="T0" y="T1"/>
                    </a:cxn>
                    <a:cxn ang="0">
                      <a:pos x="T2" y="T3"/>
                    </a:cxn>
                    <a:cxn ang="0">
                      <a:pos x="T4" y="T5"/>
                    </a:cxn>
                    <a:cxn ang="0">
                      <a:pos x="T6" y="T7"/>
                    </a:cxn>
                    <a:cxn ang="0">
                      <a:pos x="T8" y="T9"/>
                    </a:cxn>
                  </a:cxnLst>
                  <a:rect l="0" t="0" r="r" b="b"/>
                  <a:pathLst>
                    <a:path w="12" h="4">
                      <a:moveTo>
                        <a:pt x="3" y="4"/>
                      </a:moveTo>
                      <a:lnTo>
                        <a:pt x="0" y="0"/>
                      </a:lnTo>
                      <a:lnTo>
                        <a:pt x="10" y="0"/>
                      </a:lnTo>
                      <a:lnTo>
                        <a:pt x="12" y="4"/>
                      </a:lnTo>
                      <a:lnTo>
                        <a:pt x="3" y="4"/>
                      </a:lnTo>
                      <a:close/>
                    </a:path>
                  </a:pathLst>
                </a:custGeom>
                <a:solidFill>
                  <a:srgbClr val="C0C0C0"/>
                </a:solidFill>
                <a:ln w="11113">
                  <a:solidFill>
                    <a:srgbClr val="C0C0C0"/>
                  </a:solidFill>
                  <a:prstDash val="solid"/>
                  <a:round/>
                </a:ln>
              </p:spPr>
              <p:txBody>
                <a:bodyPr/>
                <a:lstStyle/>
                <a:p>
                  <a:endParaRPr lang="zh-CN" altLang="en-US"/>
                </a:p>
              </p:txBody>
            </p:sp>
            <p:sp>
              <p:nvSpPr>
                <p:cNvPr id="1051314" name="Freeform 67"/>
                <p:cNvSpPr/>
                <p:nvPr/>
              </p:nvSpPr>
              <p:spPr bwMode="auto">
                <a:xfrm>
                  <a:off x="3234" y="3693"/>
                  <a:ext cx="7" cy="3"/>
                </a:xfrm>
                <a:custGeom>
                  <a:avLst/>
                  <a:gdLst>
                    <a:gd name="T0" fmla="*/ 2 w 13"/>
                    <a:gd name="T1" fmla="*/ 6 h 6"/>
                    <a:gd name="T2" fmla="*/ 0 w 13"/>
                    <a:gd name="T3" fmla="*/ 0 h 6"/>
                    <a:gd name="T4" fmla="*/ 10 w 13"/>
                    <a:gd name="T5" fmla="*/ 0 h 6"/>
                    <a:gd name="T6" fmla="*/ 13 w 13"/>
                    <a:gd name="T7" fmla="*/ 6 h 6"/>
                    <a:gd name="T8" fmla="*/ 2 w 13"/>
                    <a:gd name="T9" fmla="*/ 6 h 6"/>
                  </a:gdLst>
                  <a:ahLst/>
                  <a:cxnLst>
                    <a:cxn ang="0">
                      <a:pos x="T0" y="T1"/>
                    </a:cxn>
                    <a:cxn ang="0">
                      <a:pos x="T2" y="T3"/>
                    </a:cxn>
                    <a:cxn ang="0">
                      <a:pos x="T4" y="T5"/>
                    </a:cxn>
                    <a:cxn ang="0">
                      <a:pos x="T6" y="T7"/>
                    </a:cxn>
                    <a:cxn ang="0">
                      <a:pos x="T8" y="T9"/>
                    </a:cxn>
                  </a:cxnLst>
                  <a:rect l="0" t="0" r="r" b="b"/>
                  <a:pathLst>
                    <a:path w="13" h="6">
                      <a:moveTo>
                        <a:pt x="2" y="6"/>
                      </a:moveTo>
                      <a:lnTo>
                        <a:pt x="0" y="0"/>
                      </a:lnTo>
                      <a:lnTo>
                        <a:pt x="10" y="0"/>
                      </a:lnTo>
                      <a:lnTo>
                        <a:pt x="13" y="6"/>
                      </a:lnTo>
                      <a:lnTo>
                        <a:pt x="2" y="6"/>
                      </a:lnTo>
                      <a:close/>
                    </a:path>
                  </a:pathLst>
                </a:custGeom>
                <a:solidFill>
                  <a:srgbClr val="C0C0C0"/>
                </a:solidFill>
                <a:ln w="11113">
                  <a:solidFill>
                    <a:srgbClr val="C0C0C0"/>
                  </a:solidFill>
                  <a:prstDash val="solid"/>
                  <a:round/>
                </a:ln>
              </p:spPr>
              <p:txBody>
                <a:bodyPr/>
                <a:lstStyle/>
                <a:p>
                  <a:endParaRPr lang="zh-CN" altLang="en-US"/>
                </a:p>
              </p:txBody>
            </p:sp>
            <p:sp>
              <p:nvSpPr>
                <p:cNvPr id="1051315" name="Freeform 68"/>
                <p:cNvSpPr/>
                <p:nvPr/>
              </p:nvSpPr>
              <p:spPr bwMode="auto">
                <a:xfrm>
                  <a:off x="3227" y="3683"/>
                  <a:ext cx="2" cy="1"/>
                </a:xfrm>
                <a:custGeom>
                  <a:avLst/>
                  <a:gdLst>
                    <a:gd name="T0" fmla="*/ 1 w 2"/>
                    <a:gd name="T1" fmla="*/ 2 h 2"/>
                    <a:gd name="T2" fmla="*/ 0 w 2"/>
                    <a:gd name="T3" fmla="*/ 0 h 2"/>
                    <a:gd name="T4" fmla="*/ 1 w 2"/>
                    <a:gd name="T5" fmla="*/ 0 h 2"/>
                    <a:gd name="T6" fmla="*/ 2 w 2"/>
                    <a:gd name="T7" fmla="*/ 2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lnTo>
                        <a:pt x="0" y="0"/>
                      </a:lnTo>
                      <a:lnTo>
                        <a:pt x="1" y="0"/>
                      </a:lnTo>
                      <a:lnTo>
                        <a:pt x="2" y="2"/>
                      </a:lnTo>
                      <a:lnTo>
                        <a:pt x="1" y="2"/>
                      </a:lnTo>
                      <a:close/>
                    </a:path>
                  </a:pathLst>
                </a:custGeom>
                <a:solidFill>
                  <a:srgbClr val="00FF00"/>
                </a:solidFill>
                <a:ln w="11113">
                  <a:solidFill>
                    <a:srgbClr val="00CE00"/>
                  </a:solidFill>
                  <a:prstDash val="solid"/>
                  <a:round/>
                </a:ln>
              </p:spPr>
              <p:txBody>
                <a:bodyPr/>
                <a:lstStyle/>
                <a:p>
                  <a:endParaRPr lang="zh-CN" altLang="en-US"/>
                </a:p>
              </p:txBody>
            </p:sp>
            <p:sp>
              <p:nvSpPr>
                <p:cNvPr id="1051316" name="Freeform 69"/>
                <p:cNvSpPr/>
                <p:nvPr/>
              </p:nvSpPr>
              <p:spPr bwMode="auto">
                <a:xfrm>
                  <a:off x="3228" y="3684"/>
                  <a:ext cx="1" cy="1"/>
                </a:xfrm>
                <a:custGeom>
                  <a:avLst/>
                  <a:gdLst>
                    <a:gd name="T0" fmla="*/ 0 w 2"/>
                    <a:gd name="T1" fmla="*/ 2 h 2"/>
                    <a:gd name="T2" fmla="*/ 0 w 2"/>
                    <a:gd name="T3" fmla="*/ 0 h 2"/>
                    <a:gd name="T4" fmla="*/ 1 w 2"/>
                    <a:gd name="T5" fmla="*/ 0 h 2"/>
                    <a:gd name="T6" fmla="*/ 2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0"/>
                      </a:lnTo>
                      <a:lnTo>
                        <a:pt x="1" y="0"/>
                      </a:lnTo>
                      <a:lnTo>
                        <a:pt x="2" y="2"/>
                      </a:lnTo>
                      <a:lnTo>
                        <a:pt x="0" y="2"/>
                      </a:lnTo>
                      <a:close/>
                    </a:path>
                  </a:pathLst>
                </a:custGeom>
                <a:solidFill>
                  <a:srgbClr val="FF0000"/>
                </a:solidFill>
                <a:ln w="11113">
                  <a:solidFill>
                    <a:srgbClr val="FF0000"/>
                  </a:solidFill>
                  <a:prstDash val="solid"/>
                  <a:round/>
                </a:ln>
              </p:spPr>
              <p:txBody>
                <a:bodyPr/>
                <a:lstStyle/>
                <a:p>
                  <a:endParaRPr lang="zh-CN" altLang="en-US"/>
                </a:p>
              </p:txBody>
            </p:sp>
            <p:sp>
              <p:nvSpPr>
                <p:cNvPr id="1051317" name="Rectangle 70"/>
                <p:cNvSpPr>
                  <a:spLocks noChangeArrowheads="1"/>
                </p:cNvSpPr>
                <p:nvPr/>
              </p:nvSpPr>
              <p:spPr bwMode="auto">
                <a:xfrm>
                  <a:off x="3228" y="3685"/>
                  <a:ext cx="1" cy="1"/>
                </a:xfrm>
                <a:prstGeom prst="rect">
                  <a:avLst/>
                </a:prstGeom>
                <a:solidFill>
                  <a:srgbClr val="C0C0C0"/>
                </a:solidFill>
                <a:ln w="11113">
                  <a:solidFill>
                    <a:srgbClr val="C0C0C0"/>
                  </a:solidFill>
                  <a:miter lim="800000"/>
                </a:ln>
              </p:spPr>
              <p:txBody>
                <a:bodyPr/>
                <a:lstStyle/>
                <a:p>
                  <a:endParaRPr lang="zh-CN" altLang="en-US"/>
                </a:p>
              </p:txBody>
            </p:sp>
            <p:sp>
              <p:nvSpPr>
                <p:cNvPr id="1051318" name="Freeform 71"/>
                <p:cNvSpPr/>
                <p:nvPr/>
              </p:nvSpPr>
              <p:spPr bwMode="auto">
                <a:xfrm>
                  <a:off x="3230" y="3693"/>
                  <a:ext cx="2" cy="1"/>
                </a:xfrm>
                <a:custGeom>
                  <a:avLst/>
                  <a:gdLst>
                    <a:gd name="T0" fmla="*/ 1 w 3"/>
                    <a:gd name="T1" fmla="*/ 3 h 3"/>
                    <a:gd name="T2" fmla="*/ 0 w 3"/>
                    <a:gd name="T3" fmla="*/ 0 h 3"/>
                    <a:gd name="T4" fmla="*/ 3 w 3"/>
                    <a:gd name="T5" fmla="*/ 0 h 3"/>
                    <a:gd name="T6" fmla="*/ 3 w 3"/>
                    <a:gd name="T7" fmla="*/ 3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lnTo>
                        <a:pt x="0" y="0"/>
                      </a:lnTo>
                      <a:lnTo>
                        <a:pt x="3" y="0"/>
                      </a:lnTo>
                      <a:lnTo>
                        <a:pt x="3" y="3"/>
                      </a:lnTo>
                      <a:lnTo>
                        <a:pt x="1" y="3"/>
                      </a:lnTo>
                      <a:close/>
                    </a:path>
                  </a:pathLst>
                </a:custGeom>
                <a:solidFill>
                  <a:srgbClr val="00FF00"/>
                </a:solidFill>
                <a:ln w="11113">
                  <a:solidFill>
                    <a:srgbClr val="00CE00"/>
                  </a:solidFill>
                  <a:prstDash val="solid"/>
                  <a:round/>
                </a:ln>
              </p:spPr>
              <p:txBody>
                <a:bodyPr/>
                <a:lstStyle/>
                <a:p>
                  <a:endParaRPr lang="zh-CN" altLang="en-US"/>
                </a:p>
              </p:txBody>
            </p:sp>
            <p:sp>
              <p:nvSpPr>
                <p:cNvPr id="1051319" name="Freeform 72"/>
                <p:cNvSpPr/>
                <p:nvPr/>
              </p:nvSpPr>
              <p:spPr bwMode="auto">
                <a:xfrm>
                  <a:off x="3082" y="3731"/>
                  <a:ext cx="166" cy="7"/>
                </a:xfrm>
                <a:custGeom>
                  <a:avLst/>
                  <a:gdLst>
                    <a:gd name="T0" fmla="*/ 0 w 332"/>
                    <a:gd name="T1" fmla="*/ 0 h 14"/>
                    <a:gd name="T2" fmla="*/ 332 w 332"/>
                    <a:gd name="T3" fmla="*/ 0 h 14"/>
                    <a:gd name="T4" fmla="*/ 323 w 332"/>
                    <a:gd name="T5" fmla="*/ 14 h 14"/>
                    <a:gd name="T6" fmla="*/ 8 w 332"/>
                    <a:gd name="T7" fmla="*/ 14 h 14"/>
                    <a:gd name="T8" fmla="*/ 0 w 332"/>
                    <a:gd name="T9" fmla="*/ 0 h 14"/>
                  </a:gdLst>
                  <a:ahLst/>
                  <a:cxnLst>
                    <a:cxn ang="0">
                      <a:pos x="T0" y="T1"/>
                    </a:cxn>
                    <a:cxn ang="0">
                      <a:pos x="T2" y="T3"/>
                    </a:cxn>
                    <a:cxn ang="0">
                      <a:pos x="T4" y="T5"/>
                    </a:cxn>
                    <a:cxn ang="0">
                      <a:pos x="T6" y="T7"/>
                    </a:cxn>
                    <a:cxn ang="0">
                      <a:pos x="T8" y="T9"/>
                    </a:cxn>
                  </a:cxnLst>
                  <a:rect l="0" t="0" r="r" b="b"/>
                  <a:pathLst>
                    <a:path w="332" h="14">
                      <a:moveTo>
                        <a:pt x="0" y="0"/>
                      </a:moveTo>
                      <a:lnTo>
                        <a:pt x="332" y="0"/>
                      </a:lnTo>
                      <a:lnTo>
                        <a:pt x="323" y="14"/>
                      </a:lnTo>
                      <a:lnTo>
                        <a:pt x="8" y="14"/>
                      </a:lnTo>
                      <a:lnTo>
                        <a:pt x="0" y="0"/>
                      </a:lnTo>
                      <a:close/>
                    </a:path>
                  </a:pathLst>
                </a:custGeom>
                <a:solidFill>
                  <a:srgbClr val="C0C0C0"/>
                </a:solidFill>
                <a:ln w="11113">
                  <a:solidFill>
                    <a:srgbClr val="A0A0A0"/>
                  </a:solidFill>
                  <a:prstDash val="solid"/>
                  <a:round/>
                </a:ln>
              </p:spPr>
              <p:txBody>
                <a:bodyPr/>
                <a:lstStyle/>
                <a:p>
                  <a:endParaRPr lang="zh-CN" altLang="en-US"/>
                </a:p>
              </p:txBody>
            </p:sp>
            <p:sp>
              <p:nvSpPr>
                <p:cNvPr id="1051320" name="Line 73"/>
                <p:cNvSpPr>
                  <a:spLocks noChangeShapeType="1"/>
                </p:cNvSpPr>
                <p:nvPr/>
              </p:nvSpPr>
              <p:spPr bwMode="auto">
                <a:xfrm>
                  <a:off x="3111" y="3671"/>
                  <a:ext cx="1" cy="5"/>
                </a:xfrm>
                <a:prstGeom prst="line">
                  <a:avLst/>
                </a:prstGeom>
                <a:noFill/>
                <a:ln w="11113">
                  <a:solidFill>
                    <a:srgbClr val="919191"/>
                  </a:solidFill>
                  <a:round/>
                </a:ln>
              </p:spPr>
              <p:txBody>
                <a:bodyPr/>
                <a:lstStyle/>
                <a:p>
                  <a:endParaRPr lang="zh-CN" altLang="en-US"/>
                </a:p>
              </p:txBody>
            </p:sp>
            <p:sp>
              <p:nvSpPr>
                <p:cNvPr id="1051321" name="Line 74"/>
                <p:cNvSpPr>
                  <a:spLocks noChangeShapeType="1"/>
                </p:cNvSpPr>
                <p:nvPr/>
              </p:nvSpPr>
              <p:spPr bwMode="auto">
                <a:xfrm>
                  <a:off x="3220" y="3672"/>
                  <a:ext cx="1" cy="4"/>
                </a:xfrm>
                <a:prstGeom prst="line">
                  <a:avLst/>
                </a:prstGeom>
                <a:noFill/>
                <a:ln w="11113">
                  <a:solidFill>
                    <a:srgbClr val="919191"/>
                  </a:solidFill>
                  <a:round/>
                </a:ln>
              </p:spPr>
              <p:txBody>
                <a:bodyPr/>
                <a:lstStyle/>
                <a:p>
                  <a:endParaRPr lang="zh-CN" altLang="en-US"/>
                </a:p>
              </p:txBody>
            </p:sp>
            <p:sp>
              <p:nvSpPr>
                <p:cNvPr id="1051322" name="Rectangle 75"/>
                <p:cNvSpPr>
                  <a:spLocks noChangeArrowheads="1"/>
                </p:cNvSpPr>
                <p:nvPr/>
              </p:nvSpPr>
              <p:spPr bwMode="auto">
                <a:xfrm>
                  <a:off x="3135" y="3667"/>
                  <a:ext cx="1" cy="0"/>
                </a:xfrm>
                <a:prstGeom prst="rect">
                  <a:avLst/>
                </a:prstGeom>
                <a:noFill/>
                <a:ln w="11113">
                  <a:solidFill>
                    <a:srgbClr val="919191"/>
                  </a:solidFill>
                  <a:miter lim="800000"/>
                </a:ln>
              </p:spPr>
              <p:txBody>
                <a:bodyPr/>
                <a:lstStyle/>
                <a:p>
                  <a:endParaRPr lang="zh-CN" altLang="en-US"/>
                </a:p>
              </p:txBody>
            </p:sp>
            <p:sp>
              <p:nvSpPr>
                <p:cNvPr id="1051323" name="Rectangle 76"/>
                <p:cNvSpPr>
                  <a:spLocks noChangeArrowheads="1"/>
                </p:cNvSpPr>
                <p:nvPr/>
              </p:nvSpPr>
              <p:spPr bwMode="auto">
                <a:xfrm>
                  <a:off x="3196" y="3667"/>
                  <a:ext cx="1" cy="0"/>
                </a:xfrm>
                <a:prstGeom prst="rect">
                  <a:avLst/>
                </a:prstGeom>
                <a:noFill/>
                <a:ln w="11113">
                  <a:solidFill>
                    <a:srgbClr val="919191"/>
                  </a:solidFill>
                  <a:miter lim="800000"/>
                </a:ln>
              </p:spPr>
              <p:txBody>
                <a:bodyPr/>
                <a:lstStyle/>
                <a:p>
                  <a:endParaRPr lang="zh-CN" altLang="en-US"/>
                </a:p>
              </p:txBody>
            </p:sp>
            <p:sp>
              <p:nvSpPr>
                <p:cNvPr id="1051324" name="Rectangle 77"/>
                <p:cNvSpPr>
                  <a:spLocks noChangeArrowheads="1"/>
                </p:cNvSpPr>
                <p:nvPr/>
              </p:nvSpPr>
              <p:spPr bwMode="auto">
                <a:xfrm>
                  <a:off x="3226" y="3709"/>
                  <a:ext cx="15" cy="0"/>
                </a:xfrm>
                <a:prstGeom prst="rect">
                  <a:avLst/>
                </a:prstGeom>
                <a:noFill/>
                <a:ln w="11113">
                  <a:solidFill>
                    <a:srgbClr val="A0A0A0"/>
                  </a:solidFill>
                  <a:miter lim="800000"/>
                </a:ln>
              </p:spPr>
              <p:txBody>
                <a:bodyPr/>
                <a:lstStyle/>
                <a:p>
                  <a:endParaRPr lang="zh-CN" altLang="en-US"/>
                </a:p>
              </p:txBody>
            </p:sp>
            <p:sp>
              <p:nvSpPr>
                <p:cNvPr id="1051325" name="Line 78"/>
                <p:cNvSpPr>
                  <a:spLocks noChangeShapeType="1"/>
                </p:cNvSpPr>
                <p:nvPr/>
              </p:nvSpPr>
              <p:spPr bwMode="auto">
                <a:xfrm>
                  <a:off x="3223" y="3706"/>
                  <a:ext cx="1" cy="6"/>
                </a:xfrm>
                <a:prstGeom prst="line">
                  <a:avLst/>
                </a:prstGeom>
                <a:noFill/>
                <a:ln w="11113">
                  <a:solidFill>
                    <a:srgbClr val="A0A0A0"/>
                  </a:solidFill>
                  <a:round/>
                </a:ln>
              </p:spPr>
              <p:txBody>
                <a:bodyPr/>
                <a:lstStyle/>
                <a:p>
                  <a:endParaRPr lang="zh-CN" altLang="en-US"/>
                </a:p>
              </p:txBody>
            </p:sp>
            <p:sp>
              <p:nvSpPr>
                <p:cNvPr id="1051326" name="Freeform 79"/>
                <p:cNvSpPr/>
                <p:nvPr/>
              </p:nvSpPr>
              <p:spPr bwMode="auto">
                <a:xfrm>
                  <a:off x="3112" y="3660"/>
                  <a:ext cx="108" cy="16"/>
                </a:xfrm>
                <a:custGeom>
                  <a:avLst/>
                  <a:gdLst>
                    <a:gd name="T0" fmla="*/ 0 w 216"/>
                    <a:gd name="T1" fmla="*/ 30 h 30"/>
                    <a:gd name="T2" fmla="*/ 10 w 216"/>
                    <a:gd name="T3" fmla="*/ 0 h 30"/>
                    <a:gd name="T4" fmla="*/ 207 w 216"/>
                    <a:gd name="T5" fmla="*/ 0 h 30"/>
                    <a:gd name="T6" fmla="*/ 216 w 216"/>
                    <a:gd name="T7" fmla="*/ 30 h 30"/>
                    <a:gd name="T8" fmla="*/ 0 w 216"/>
                    <a:gd name="T9" fmla="*/ 30 h 30"/>
                  </a:gdLst>
                  <a:ahLst/>
                  <a:cxnLst>
                    <a:cxn ang="0">
                      <a:pos x="T0" y="T1"/>
                    </a:cxn>
                    <a:cxn ang="0">
                      <a:pos x="T2" y="T3"/>
                    </a:cxn>
                    <a:cxn ang="0">
                      <a:pos x="T4" y="T5"/>
                    </a:cxn>
                    <a:cxn ang="0">
                      <a:pos x="T6" y="T7"/>
                    </a:cxn>
                    <a:cxn ang="0">
                      <a:pos x="T8" y="T9"/>
                    </a:cxn>
                  </a:cxnLst>
                  <a:rect l="0" t="0" r="r" b="b"/>
                  <a:pathLst>
                    <a:path w="216" h="30">
                      <a:moveTo>
                        <a:pt x="0" y="30"/>
                      </a:moveTo>
                      <a:lnTo>
                        <a:pt x="10" y="0"/>
                      </a:lnTo>
                      <a:lnTo>
                        <a:pt x="207" y="0"/>
                      </a:lnTo>
                      <a:lnTo>
                        <a:pt x="216" y="30"/>
                      </a:lnTo>
                      <a:lnTo>
                        <a:pt x="0" y="30"/>
                      </a:lnTo>
                      <a:close/>
                    </a:path>
                  </a:pathLst>
                </a:custGeom>
                <a:solidFill>
                  <a:srgbClr val="808080"/>
                </a:solidFill>
                <a:ln w="11113">
                  <a:solidFill>
                    <a:srgbClr val="808080"/>
                  </a:solidFill>
                  <a:prstDash val="solid"/>
                  <a:round/>
                </a:ln>
              </p:spPr>
              <p:txBody>
                <a:bodyPr/>
                <a:lstStyle/>
                <a:p>
                  <a:endParaRPr lang="zh-CN" altLang="en-US"/>
                </a:p>
              </p:txBody>
            </p:sp>
            <p:sp>
              <p:nvSpPr>
                <p:cNvPr id="1051327" name="Freeform 80"/>
                <p:cNvSpPr/>
                <p:nvPr/>
              </p:nvSpPr>
              <p:spPr bwMode="auto">
                <a:xfrm>
                  <a:off x="3114" y="3671"/>
                  <a:ext cx="103" cy="5"/>
                </a:xfrm>
                <a:custGeom>
                  <a:avLst/>
                  <a:gdLst>
                    <a:gd name="T0" fmla="*/ 1 w 207"/>
                    <a:gd name="T1" fmla="*/ 0 h 9"/>
                    <a:gd name="T2" fmla="*/ 205 w 207"/>
                    <a:gd name="T3" fmla="*/ 0 h 9"/>
                    <a:gd name="T4" fmla="*/ 207 w 207"/>
                    <a:gd name="T5" fmla="*/ 9 h 9"/>
                    <a:gd name="T6" fmla="*/ 0 w 207"/>
                    <a:gd name="T7" fmla="*/ 9 h 9"/>
                    <a:gd name="T8" fmla="*/ 1 w 207"/>
                    <a:gd name="T9" fmla="*/ 0 h 9"/>
                  </a:gdLst>
                  <a:ahLst/>
                  <a:cxnLst>
                    <a:cxn ang="0">
                      <a:pos x="T0" y="T1"/>
                    </a:cxn>
                    <a:cxn ang="0">
                      <a:pos x="T2" y="T3"/>
                    </a:cxn>
                    <a:cxn ang="0">
                      <a:pos x="T4" y="T5"/>
                    </a:cxn>
                    <a:cxn ang="0">
                      <a:pos x="T6" y="T7"/>
                    </a:cxn>
                    <a:cxn ang="0">
                      <a:pos x="T8" y="T9"/>
                    </a:cxn>
                  </a:cxnLst>
                  <a:rect l="0" t="0" r="r" b="b"/>
                  <a:pathLst>
                    <a:path w="207" h="9">
                      <a:moveTo>
                        <a:pt x="1" y="0"/>
                      </a:moveTo>
                      <a:lnTo>
                        <a:pt x="205" y="0"/>
                      </a:lnTo>
                      <a:lnTo>
                        <a:pt x="207" y="9"/>
                      </a:lnTo>
                      <a:lnTo>
                        <a:pt x="0" y="9"/>
                      </a:lnTo>
                      <a:lnTo>
                        <a:pt x="1" y="0"/>
                      </a:lnTo>
                      <a:close/>
                    </a:path>
                  </a:pathLst>
                </a:custGeom>
                <a:solidFill>
                  <a:srgbClr val="464646"/>
                </a:solidFill>
                <a:ln>
                  <a:noFill/>
                </a:ln>
              </p:spPr>
              <p:txBody>
                <a:bodyPr/>
                <a:lstStyle/>
                <a:p>
                  <a:endParaRPr lang="zh-CN" altLang="en-US"/>
                </a:p>
              </p:txBody>
            </p:sp>
            <p:sp>
              <p:nvSpPr>
                <p:cNvPr id="1051328" name="Line 81"/>
                <p:cNvSpPr>
                  <a:spLocks noChangeShapeType="1"/>
                </p:cNvSpPr>
                <p:nvPr/>
              </p:nvSpPr>
              <p:spPr bwMode="auto">
                <a:xfrm flipH="1">
                  <a:off x="3116" y="3671"/>
                  <a:ext cx="1" cy="5"/>
                </a:xfrm>
                <a:prstGeom prst="line">
                  <a:avLst/>
                </a:prstGeom>
                <a:noFill/>
                <a:ln w="11113">
                  <a:solidFill>
                    <a:srgbClr val="000000"/>
                  </a:solidFill>
                  <a:round/>
                </a:ln>
              </p:spPr>
              <p:txBody>
                <a:bodyPr/>
                <a:lstStyle/>
                <a:p>
                  <a:endParaRPr lang="zh-CN" altLang="en-US"/>
                </a:p>
              </p:txBody>
            </p:sp>
            <p:sp>
              <p:nvSpPr>
                <p:cNvPr id="1051329" name="Line 82"/>
                <p:cNvSpPr>
                  <a:spLocks noChangeShapeType="1"/>
                </p:cNvSpPr>
                <p:nvPr/>
              </p:nvSpPr>
              <p:spPr bwMode="auto">
                <a:xfrm flipH="1">
                  <a:off x="3123" y="3671"/>
                  <a:ext cx="1" cy="5"/>
                </a:xfrm>
                <a:prstGeom prst="line">
                  <a:avLst/>
                </a:prstGeom>
                <a:noFill/>
                <a:ln w="11113">
                  <a:solidFill>
                    <a:srgbClr val="000000"/>
                  </a:solidFill>
                  <a:round/>
                </a:ln>
              </p:spPr>
              <p:txBody>
                <a:bodyPr/>
                <a:lstStyle/>
                <a:p>
                  <a:endParaRPr lang="zh-CN" altLang="en-US"/>
                </a:p>
              </p:txBody>
            </p:sp>
            <p:sp>
              <p:nvSpPr>
                <p:cNvPr id="1051330" name="Line 83"/>
                <p:cNvSpPr>
                  <a:spLocks noChangeShapeType="1"/>
                </p:cNvSpPr>
                <p:nvPr/>
              </p:nvSpPr>
              <p:spPr bwMode="auto">
                <a:xfrm flipH="1">
                  <a:off x="3129" y="3671"/>
                  <a:ext cx="1" cy="5"/>
                </a:xfrm>
                <a:prstGeom prst="line">
                  <a:avLst/>
                </a:prstGeom>
                <a:noFill/>
                <a:ln w="11113">
                  <a:solidFill>
                    <a:srgbClr val="000000"/>
                  </a:solidFill>
                  <a:round/>
                </a:ln>
              </p:spPr>
              <p:txBody>
                <a:bodyPr/>
                <a:lstStyle/>
                <a:p>
                  <a:endParaRPr lang="zh-CN" altLang="en-US"/>
                </a:p>
              </p:txBody>
            </p:sp>
            <p:sp>
              <p:nvSpPr>
                <p:cNvPr id="1051331" name="Line 84"/>
                <p:cNvSpPr>
                  <a:spLocks noChangeShapeType="1"/>
                </p:cNvSpPr>
                <p:nvPr/>
              </p:nvSpPr>
              <p:spPr bwMode="auto">
                <a:xfrm flipH="1">
                  <a:off x="3135" y="3671"/>
                  <a:ext cx="1" cy="5"/>
                </a:xfrm>
                <a:prstGeom prst="line">
                  <a:avLst/>
                </a:prstGeom>
                <a:noFill/>
                <a:ln w="11113">
                  <a:solidFill>
                    <a:srgbClr val="000000"/>
                  </a:solidFill>
                  <a:round/>
                </a:ln>
              </p:spPr>
              <p:txBody>
                <a:bodyPr/>
                <a:lstStyle/>
                <a:p>
                  <a:endParaRPr lang="zh-CN" altLang="en-US"/>
                </a:p>
              </p:txBody>
            </p:sp>
            <p:sp>
              <p:nvSpPr>
                <p:cNvPr id="1051332" name="Line 85"/>
                <p:cNvSpPr>
                  <a:spLocks noChangeShapeType="1"/>
                </p:cNvSpPr>
                <p:nvPr/>
              </p:nvSpPr>
              <p:spPr bwMode="auto">
                <a:xfrm flipH="1">
                  <a:off x="3140" y="3671"/>
                  <a:ext cx="1" cy="5"/>
                </a:xfrm>
                <a:prstGeom prst="line">
                  <a:avLst/>
                </a:prstGeom>
                <a:noFill/>
                <a:ln w="11113">
                  <a:solidFill>
                    <a:srgbClr val="000000"/>
                  </a:solidFill>
                  <a:round/>
                </a:ln>
              </p:spPr>
              <p:txBody>
                <a:bodyPr/>
                <a:lstStyle/>
                <a:p>
                  <a:endParaRPr lang="zh-CN" altLang="en-US"/>
                </a:p>
              </p:txBody>
            </p:sp>
            <p:sp>
              <p:nvSpPr>
                <p:cNvPr id="1051333" name="Line 86"/>
                <p:cNvSpPr>
                  <a:spLocks noChangeShapeType="1"/>
                </p:cNvSpPr>
                <p:nvPr/>
              </p:nvSpPr>
              <p:spPr bwMode="auto">
                <a:xfrm flipH="1">
                  <a:off x="3147" y="3671"/>
                  <a:ext cx="1" cy="5"/>
                </a:xfrm>
                <a:prstGeom prst="line">
                  <a:avLst/>
                </a:prstGeom>
                <a:noFill/>
                <a:ln w="11113">
                  <a:solidFill>
                    <a:srgbClr val="000000"/>
                  </a:solidFill>
                  <a:round/>
                </a:ln>
              </p:spPr>
              <p:txBody>
                <a:bodyPr/>
                <a:lstStyle/>
                <a:p>
                  <a:endParaRPr lang="zh-CN" altLang="en-US"/>
                </a:p>
              </p:txBody>
            </p:sp>
            <p:sp>
              <p:nvSpPr>
                <p:cNvPr id="1051334" name="Line 87"/>
                <p:cNvSpPr>
                  <a:spLocks noChangeShapeType="1"/>
                </p:cNvSpPr>
                <p:nvPr/>
              </p:nvSpPr>
              <p:spPr bwMode="auto">
                <a:xfrm>
                  <a:off x="3153" y="3671"/>
                  <a:ext cx="1" cy="5"/>
                </a:xfrm>
                <a:prstGeom prst="line">
                  <a:avLst/>
                </a:prstGeom>
                <a:noFill/>
                <a:ln w="11113">
                  <a:solidFill>
                    <a:srgbClr val="000000"/>
                  </a:solidFill>
                  <a:round/>
                </a:ln>
              </p:spPr>
              <p:txBody>
                <a:bodyPr/>
                <a:lstStyle/>
                <a:p>
                  <a:endParaRPr lang="zh-CN" altLang="en-US"/>
                </a:p>
              </p:txBody>
            </p:sp>
            <p:sp>
              <p:nvSpPr>
                <p:cNvPr id="1051335" name="Line 88"/>
                <p:cNvSpPr>
                  <a:spLocks noChangeShapeType="1"/>
                </p:cNvSpPr>
                <p:nvPr/>
              </p:nvSpPr>
              <p:spPr bwMode="auto">
                <a:xfrm>
                  <a:off x="3158" y="3671"/>
                  <a:ext cx="1" cy="5"/>
                </a:xfrm>
                <a:prstGeom prst="line">
                  <a:avLst/>
                </a:prstGeom>
                <a:noFill/>
                <a:ln w="11113">
                  <a:solidFill>
                    <a:srgbClr val="000000"/>
                  </a:solidFill>
                  <a:round/>
                </a:ln>
              </p:spPr>
              <p:txBody>
                <a:bodyPr/>
                <a:lstStyle/>
                <a:p>
                  <a:endParaRPr lang="zh-CN" altLang="en-US"/>
                </a:p>
              </p:txBody>
            </p:sp>
            <p:sp>
              <p:nvSpPr>
                <p:cNvPr id="1051336" name="Line 89"/>
                <p:cNvSpPr>
                  <a:spLocks noChangeShapeType="1"/>
                </p:cNvSpPr>
                <p:nvPr/>
              </p:nvSpPr>
              <p:spPr bwMode="auto">
                <a:xfrm>
                  <a:off x="3164" y="3671"/>
                  <a:ext cx="1" cy="5"/>
                </a:xfrm>
                <a:prstGeom prst="line">
                  <a:avLst/>
                </a:prstGeom>
                <a:noFill/>
                <a:ln w="11113">
                  <a:solidFill>
                    <a:srgbClr val="000000"/>
                  </a:solidFill>
                  <a:round/>
                </a:ln>
              </p:spPr>
              <p:txBody>
                <a:bodyPr/>
                <a:lstStyle/>
                <a:p>
                  <a:endParaRPr lang="zh-CN" altLang="en-US"/>
                </a:p>
              </p:txBody>
            </p:sp>
            <p:sp>
              <p:nvSpPr>
                <p:cNvPr id="1051337" name="Line 90"/>
                <p:cNvSpPr>
                  <a:spLocks noChangeShapeType="1"/>
                </p:cNvSpPr>
                <p:nvPr/>
              </p:nvSpPr>
              <p:spPr bwMode="auto">
                <a:xfrm>
                  <a:off x="3215" y="3671"/>
                  <a:ext cx="1" cy="5"/>
                </a:xfrm>
                <a:prstGeom prst="line">
                  <a:avLst/>
                </a:prstGeom>
                <a:noFill/>
                <a:ln w="11113">
                  <a:solidFill>
                    <a:srgbClr val="000000"/>
                  </a:solidFill>
                  <a:round/>
                </a:ln>
              </p:spPr>
              <p:txBody>
                <a:bodyPr/>
                <a:lstStyle/>
                <a:p>
                  <a:endParaRPr lang="zh-CN" altLang="en-US"/>
                </a:p>
              </p:txBody>
            </p:sp>
            <p:sp>
              <p:nvSpPr>
                <p:cNvPr id="1051338" name="Line 91"/>
                <p:cNvSpPr>
                  <a:spLocks noChangeShapeType="1"/>
                </p:cNvSpPr>
                <p:nvPr/>
              </p:nvSpPr>
              <p:spPr bwMode="auto">
                <a:xfrm>
                  <a:off x="3209" y="3671"/>
                  <a:ext cx="1" cy="5"/>
                </a:xfrm>
                <a:prstGeom prst="line">
                  <a:avLst/>
                </a:prstGeom>
                <a:noFill/>
                <a:ln w="11113">
                  <a:solidFill>
                    <a:srgbClr val="000000"/>
                  </a:solidFill>
                  <a:round/>
                </a:ln>
              </p:spPr>
              <p:txBody>
                <a:bodyPr/>
                <a:lstStyle/>
                <a:p>
                  <a:endParaRPr lang="zh-CN" altLang="en-US"/>
                </a:p>
              </p:txBody>
            </p:sp>
            <p:sp>
              <p:nvSpPr>
                <p:cNvPr id="1051339" name="Line 92"/>
                <p:cNvSpPr>
                  <a:spLocks noChangeShapeType="1"/>
                </p:cNvSpPr>
                <p:nvPr/>
              </p:nvSpPr>
              <p:spPr bwMode="auto">
                <a:xfrm>
                  <a:off x="3203" y="3671"/>
                  <a:ext cx="1" cy="5"/>
                </a:xfrm>
                <a:prstGeom prst="line">
                  <a:avLst/>
                </a:prstGeom>
                <a:noFill/>
                <a:ln w="11113">
                  <a:solidFill>
                    <a:srgbClr val="000000"/>
                  </a:solidFill>
                  <a:round/>
                </a:ln>
              </p:spPr>
              <p:txBody>
                <a:bodyPr/>
                <a:lstStyle/>
                <a:p>
                  <a:endParaRPr lang="zh-CN" altLang="en-US"/>
                </a:p>
              </p:txBody>
            </p:sp>
            <p:sp>
              <p:nvSpPr>
                <p:cNvPr id="1051340" name="Line 93"/>
                <p:cNvSpPr>
                  <a:spLocks noChangeShapeType="1"/>
                </p:cNvSpPr>
                <p:nvPr/>
              </p:nvSpPr>
              <p:spPr bwMode="auto">
                <a:xfrm>
                  <a:off x="3197" y="3671"/>
                  <a:ext cx="1" cy="5"/>
                </a:xfrm>
                <a:prstGeom prst="line">
                  <a:avLst/>
                </a:prstGeom>
                <a:noFill/>
                <a:ln w="11113">
                  <a:solidFill>
                    <a:srgbClr val="000000"/>
                  </a:solidFill>
                  <a:round/>
                </a:ln>
              </p:spPr>
              <p:txBody>
                <a:bodyPr/>
                <a:lstStyle/>
                <a:p>
                  <a:endParaRPr lang="zh-CN" altLang="en-US"/>
                </a:p>
              </p:txBody>
            </p:sp>
            <p:sp>
              <p:nvSpPr>
                <p:cNvPr id="1051341" name="Line 94"/>
                <p:cNvSpPr>
                  <a:spLocks noChangeShapeType="1"/>
                </p:cNvSpPr>
                <p:nvPr/>
              </p:nvSpPr>
              <p:spPr bwMode="auto">
                <a:xfrm>
                  <a:off x="3191" y="3671"/>
                  <a:ext cx="1" cy="5"/>
                </a:xfrm>
                <a:prstGeom prst="line">
                  <a:avLst/>
                </a:prstGeom>
                <a:noFill/>
                <a:ln w="11113">
                  <a:solidFill>
                    <a:srgbClr val="000000"/>
                  </a:solidFill>
                  <a:round/>
                </a:ln>
              </p:spPr>
              <p:txBody>
                <a:bodyPr/>
                <a:lstStyle/>
                <a:p>
                  <a:endParaRPr lang="zh-CN" altLang="en-US"/>
                </a:p>
              </p:txBody>
            </p:sp>
            <p:sp>
              <p:nvSpPr>
                <p:cNvPr id="1051342" name="Line 95"/>
                <p:cNvSpPr>
                  <a:spLocks noChangeShapeType="1"/>
                </p:cNvSpPr>
                <p:nvPr/>
              </p:nvSpPr>
              <p:spPr bwMode="auto">
                <a:xfrm>
                  <a:off x="3185" y="3671"/>
                  <a:ext cx="1" cy="5"/>
                </a:xfrm>
                <a:prstGeom prst="line">
                  <a:avLst/>
                </a:prstGeom>
                <a:noFill/>
                <a:ln w="11113">
                  <a:solidFill>
                    <a:srgbClr val="000000"/>
                  </a:solidFill>
                  <a:round/>
                </a:ln>
              </p:spPr>
              <p:txBody>
                <a:bodyPr/>
                <a:lstStyle/>
                <a:p>
                  <a:endParaRPr lang="zh-CN" altLang="en-US"/>
                </a:p>
              </p:txBody>
            </p:sp>
            <p:sp>
              <p:nvSpPr>
                <p:cNvPr id="1051343" name="Line 96"/>
                <p:cNvSpPr>
                  <a:spLocks noChangeShapeType="1"/>
                </p:cNvSpPr>
                <p:nvPr/>
              </p:nvSpPr>
              <p:spPr bwMode="auto">
                <a:xfrm>
                  <a:off x="3179" y="3671"/>
                  <a:ext cx="1" cy="5"/>
                </a:xfrm>
                <a:prstGeom prst="line">
                  <a:avLst/>
                </a:prstGeom>
                <a:noFill/>
                <a:ln w="11113">
                  <a:solidFill>
                    <a:srgbClr val="000000"/>
                  </a:solidFill>
                  <a:round/>
                </a:ln>
              </p:spPr>
              <p:txBody>
                <a:bodyPr/>
                <a:lstStyle/>
                <a:p>
                  <a:endParaRPr lang="zh-CN" altLang="en-US"/>
                </a:p>
              </p:txBody>
            </p:sp>
            <p:sp>
              <p:nvSpPr>
                <p:cNvPr id="1051344" name="Line 97"/>
                <p:cNvSpPr>
                  <a:spLocks noChangeShapeType="1"/>
                </p:cNvSpPr>
                <p:nvPr/>
              </p:nvSpPr>
              <p:spPr bwMode="auto">
                <a:xfrm>
                  <a:off x="3174" y="3671"/>
                  <a:ext cx="1" cy="5"/>
                </a:xfrm>
                <a:prstGeom prst="line">
                  <a:avLst/>
                </a:prstGeom>
                <a:noFill/>
                <a:ln w="11113">
                  <a:solidFill>
                    <a:srgbClr val="000000"/>
                  </a:solidFill>
                  <a:round/>
                </a:ln>
              </p:spPr>
              <p:txBody>
                <a:bodyPr/>
                <a:lstStyle/>
                <a:p>
                  <a:endParaRPr lang="zh-CN" altLang="en-US"/>
                </a:p>
              </p:txBody>
            </p:sp>
            <p:sp>
              <p:nvSpPr>
                <p:cNvPr id="1051345" name="Line 98"/>
                <p:cNvSpPr>
                  <a:spLocks noChangeShapeType="1"/>
                </p:cNvSpPr>
                <p:nvPr/>
              </p:nvSpPr>
              <p:spPr bwMode="auto">
                <a:xfrm>
                  <a:off x="3170" y="3671"/>
                  <a:ext cx="1" cy="5"/>
                </a:xfrm>
                <a:prstGeom prst="line">
                  <a:avLst/>
                </a:prstGeom>
                <a:noFill/>
                <a:ln w="11113">
                  <a:solidFill>
                    <a:srgbClr val="000000"/>
                  </a:solidFill>
                  <a:round/>
                </a:ln>
              </p:spPr>
              <p:txBody>
                <a:bodyPr/>
                <a:lstStyle/>
                <a:p>
                  <a:endParaRPr lang="zh-CN" altLang="en-US"/>
                </a:p>
              </p:txBody>
            </p:sp>
            <p:sp>
              <p:nvSpPr>
                <p:cNvPr id="1051346" name="Line 99"/>
                <p:cNvSpPr>
                  <a:spLocks noChangeShapeType="1"/>
                </p:cNvSpPr>
                <p:nvPr/>
              </p:nvSpPr>
              <p:spPr bwMode="auto">
                <a:xfrm flipH="1">
                  <a:off x="3127" y="3661"/>
                  <a:ext cx="2" cy="15"/>
                </a:xfrm>
                <a:prstGeom prst="line">
                  <a:avLst/>
                </a:prstGeom>
                <a:noFill/>
                <a:ln w="11113">
                  <a:solidFill>
                    <a:srgbClr val="000000"/>
                  </a:solidFill>
                  <a:round/>
                </a:ln>
              </p:spPr>
              <p:txBody>
                <a:bodyPr/>
                <a:lstStyle/>
                <a:p>
                  <a:endParaRPr lang="zh-CN" altLang="en-US"/>
                </a:p>
              </p:txBody>
            </p:sp>
            <p:sp>
              <p:nvSpPr>
                <p:cNvPr id="1051347" name="Line 100"/>
                <p:cNvSpPr>
                  <a:spLocks noChangeShapeType="1"/>
                </p:cNvSpPr>
                <p:nvPr/>
              </p:nvSpPr>
              <p:spPr bwMode="auto">
                <a:xfrm flipH="1">
                  <a:off x="3139" y="3661"/>
                  <a:ext cx="1" cy="15"/>
                </a:xfrm>
                <a:prstGeom prst="line">
                  <a:avLst/>
                </a:prstGeom>
                <a:noFill/>
                <a:ln w="11113">
                  <a:solidFill>
                    <a:srgbClr val="000000"/>
                  </a:solidFill>
                  <a:round/>
                </a:ln>
              </p:spPr>
              <p:txBody>
                <a:bodyPr/>
                <a:lstStyle/>
                <a:p>
                  <a:endParaRPr lang="zh-CN" altLang="en-US"/>
                </a:p>
              </p:txBody>
            </p:sp>
            <p:sp>
              <p:nvSpPr>
                <p:cNvPr id="1051348" name="Line 101"/>
                <p:cNvSpPr>
                  <a:spLocks noChangeShapeType="1"/>
                </p:cNvSpPr>
                <p:nvPr/>
              </p:nvSpPr>
              <p:spPr bwMode="auto">
                <a:xfrm>
                  <a:off x="3153" y="3661"/>
                  <a:ext cx="1" cy="15"/>
                </a:xfrm>
                <a:prstGeom prst="line">
                  <a:avLst/>
                </a:prstGeom>
                <a:noFill/>
                <a:ln w="11113">
                  <a:solidFill>
                    <a:srgbClr val="000000"/>
                  </a:solidFill>
                  <a:round/>
                </a:ln>
              </p:spPr>
              <p:txBody>
                <a:bodyPr/>
                <a:lstStyle/>
                <a:p>
                  <a:endParaRPr lang="zh-CN" altLang="en-US"/>
                </a:p>
              </p:txBody>
            </p:sp>
            <p:sp>
              <p:nvSpPr>
                <p:cNvPr id="1051349" name="Line 102"/>
                <p:cNvSpPr>
                  <a:spLocks noChangeShapeType="1"/>
                </p:cNvSpPr>
                <p:nvPr/>
              </p:nvSpPr>
              <p:spPr bwMode="auto">
                <a:xfrm>
                  <a:off x="3167" y="3661"/>
                  <a:ext cx="1" cy="15"/>
                </a:xfrm>
                <a:prstGeom prst="line">
                  <a:avLst/>
                </a:prstGeom>
                <a:noFill/>
                <a:ln w="11113">
                  <a:solidFill>
                    <a:srgbClr val="000000"/>
                  </a:solidFill>
                  <a:round/>
                </a:ln>
              </p:spPr>
              <p:txBody>
                <a:bodyPr/>
                <a:lstStyle/>
                <a:p>
                  <a:endParaRPr lang="zh-CN" altLang="en-US"/>
                </a:p>
              </p:txBody>
            </p:sp>
            <p:sp>
              <p:nvSpPr>
                <p:cNvPr id="1051350" name="Line 103"/>
                <p:cNvSpPr>
                  <a:spLocks noChangeShapeType="1"/>
                </p:cNvSpPr>
                <p:nvPr/>
              </p:nvSpPr>
              <p:spPr bwMode="auto">
                <a:xfrm>
                  <a:off x="3203" y="3660"/>
                  <a:ext cx="3" cy="16"/>
                </a:xfrm>
                <a:prstGeom prst="line">
                  <a:avLst/>
                </a:prstGeom>
                <a:noFill/>
                <a:ln w="11113">
                  <a:solidFill>
                    <a:srgbClr val="000000"/>
                  </a:solidFill>
                  <a:round/>
                </a:ln>
              </p:spPr>
              <p:txBody>
                <a:bodyPr/>
                <a:lstStyle/>
                <a:p>
                  <a:endParaRPr lang="zh-CN" altLang="en-US"/>
                </a:p>
              </p:txBody>
            </p:sp>
            <p:sp>
              <p:nvSpPr>
                <p:cNvPr id="1051351" name="Line 104"/>
                <p:cNvSpPr>
                  <a:spLocks noChangeShapeType="1"/>
                </p:cNvSpPr>
                <p:nvPr/>
              </p:nvSpPr>
              <p:spPr bwMode="auto">
                <a:xfrm>
                  <a:off x="3191" y="3661"/>
                  <a:ext cx="3" cy="15"/>
                </a:xfrm>
                <a:prstGeom prst="line">
                  <a:avLst/>
                </a:prstGeom>
                <a:noFill/>
                <a:ln w="11113">
                  <a:solidFill>
                    <a:srgbClr val="000000"/>
                  </a:solidFill>
                  <a:round/>
                </a:ln>
              </p:spPr>
              <p:txBody>
                <a:bodyPr/>
                <a:lstStyle/>
                <a:p>
                  <a:endParaRPr lang="zh-CN" altLang="en-US"/>
                </a:p>
              </p:txBody>
            </p:sp>
            <p:sp>
              <p:nvSpPr>
                <p:cNvPr id="1051352" name="Line 105"/>
                <p:cNvSpPr>
                  <a:spLocks noChangeShapeType="1"/>
                </p:cNvSpPr>
                <p:nvPr/>
              </p:nvSpPr>
              <p:spPr bwMode="auto">
                <a:xfrm>
                  <a:off x="3179" y="3661"/>
                  <a:ext cx="1" cy="15"/>
                </a:xfrm>
                <a:prstGeom prst="line">
                  <a:avLst/>
                </a:prstGeom>
                <a:noFill/>
                <a:ln w="11113">
                  <a:solidFill>
                    <a:srgbClr val="000000"/>
                  </a:solidFill>
                  <a:round/>
                </a:ln>
              </p:spPr>
              <p:txBody>
                <a:bodyPr/>
                <a:lstStyle/>
                <a:p>
                  <a:endParaRPr lang="zh-CN" altLang="en-US"/>
                </a:p>
              </p:txBody>
            </p:sp>
            <p:sp>
              <p:nvSpPr>
                <p:cNvPr id="1051353" name="Rectangle 106"/>
                <p:cNvSpPr>
                  <a:spLocks noChangeArrowheads="1"/>
                </p:cNvSpPr>
                <p:nvPr/>
              </p:nvSpPr>
              <p:spPr bwMode="auto">
                <a:xfrm>
                  <a:off x="3110" y="3665"/>
                  <a:ext cx="112" cy="1"/>
                </a:xfrm>
                <a:prstGeom prst="rect">
                  <a:avLst/>
                </a:prstGeom>
                <a:solidFill>
                  <a:srgbClr val="C6C6C6"/>
                </a:solidFill>
                <a:ln>
                  <a:noFill/>
                </a:ln>
              </p:spPr>
              <p:txBody>
                <a:bodyPr/>
                <a:lstStyle/>
                <a:p>
                  <a:endParaRPr lang="zh-CN" altLang="en-US"/>
                </a:p>
              </p:txBody>
            </p:sp>
            <p:sp>
              <p:nvSpPr>
                <p:cNvPr id="1051354" name="Rectangle 107"/>
                <p:cNvSpPr>
                  <a:spLocks noChangeArrowheads="1"/>
                </p:cNvSpPr>
                <p:nvPr/>
              </p:nvSpPr>
              <p:spPr bwMode="auto">
                <a:xfrm>
                  <a:off x="3110" y="3665"/>
                  <a:ext cx="112" cy="1"/>
                </a:xfrm>
                <a:prstGeom prst="rect">
                  <a:avLst/>
                </a:prstGeom>
                <a:solidFill>
                  <a:srgbClr val="C2C2C2"/>
                </a:solidFill>
                <a:ln>
                  <a:noFill/>
                </a:ln>
              </p:spPr>
              <p:txBody>
                <a:bodyPr/>
                <a:lstStyle/>
                <a:p>
                  <a:endParaRPr lang="zh-CN" altLang="en-US"/>
                </a:p>
              </p:txBody>
            </p:sp>
            <p:sp>
              <p:nvSpPr>
                <p:cNvPr id="1051355" name="Rectangle 108"/>
                <p:cNvSpPr>
                  <a:spLocks noChangeArrowheads="1"/>
                </p:cNvSpPr>
                <p:nvPr/>
              </p:nvSpPr>
              <p:spPr bwMode="auto">
                <a:xfrm>
                  <a:off x="3110" y="3665"/>
                  <a:ext cx="112" cy="1"/>
                </a:xfrm>
                <a:prstGeom prst="rect">
                  <a:avLst/>
                </a:prstGeom>
                <a:solidFill>
                  <a:srgbClr val="BEBEBE"/>
                </a:solidFill>
                <a:ln>
                  <a:noFill/>
                </a:ln>
              </p:spPr>
              <p:txBody>
                <a:bodyPr/>
                <a:lstStyle/>
                <a:p>
                  <a:endParaRPr lang="zh-CN" altLang="en-US"/>
                </a:p>
              </p:txBody>
            </p:sp>
            <p:sp>
              <p:nvSpPr>
                <p:cNvPr id="1051356" name="Rectangle 109"/>
                <p:cNvSpPr>
                  <a:spLocks noChangeArrowheads="1"/>
                </p:cNvSpPr>
                <p:nvPr/>
              </p:nvSpPr>
              <p:spPr bwMode="auto">
                <a:xfrm>
                  <a:off x="3110" y="3665"/>
                  <a:ext cx="112" cy="1"/>
                </a:xfrm>
                <a:prstGeom prst="rect">
                  <a:avLst/>
                </a:prstGeom>
                <a:solidFill>
                  <a:srgbClr val="BABABA"/>
                </a:solidFill>
                <a:ln>
                  <a:noFill/>
                </a:ln>
              </p:spPr>
              <p:txBody>
                <a:bodyPr/>
                <a:lstStyle/>
                <a:p>
                  <a:endParaRPr lang="zh-CN" altLang="en-US"/>
                </a:p>
              </p:txBody>
            </p:sp>
            <p:sp>
              <p:nvSpPr>
                <p:cNvPr id="1051357" name="Rectangle 110"/>
                <p:cNvSpPr>
                  <a:spLocks noChangeArrowheads="1"/>
                </p:cNvSpPr>
                <p:nvPr/>
              </p:nvSpPr>
              <p:spPr bwMode="auto">
                <a:xfrm>
                  <a:off x="3110" y="3665"/>
                  <a:ext cx="112" cy="1"/>
                </a:xfrm>
                <a:prstGeom prst="rect">
                  <a:avLst/>
                </a:prstGeom>
                <a:solidFill>
                  <a:srgbClr val="B6B6B6"/>
                </a:solidFill>
                <a:ln>
                  <a:noFill/>
                </a:ln>
              </p:spPr>
              <p:txBody>
                <a:bodyPr/>
                <a:lstStyle/>
                <a:p>
                  <a:endParaRPr lang="zh-CN" altLang="en-US"/>
                </a:p>
              </p:txBody>
            </p:sp>
            <p:sp>
              <p:nvSpPr>
                <p:cNvPr id="1051358" name="Rectangle 111"/>
                <p:cNvSpPr>
                  <a:spLocks noChangeArrowheads="1"/>
                </p:cNvSpPr>
                <p:nvPr/>
              </p:nvSpPr>
              <p:spPr bwMode="auto">
                <a:xfrm>
                  <a:off x="3110" y="3665"/>
                  <a:ext cx="112" cy="1"/>
                </a:xfrm>
                <a:prstGeom prst="rect">
                  <a:avLst/>
                </a:prstGeom>
                <a:solidFill>
                  <a:srgbClr val="B2B2B2"/>
                </a:solidFill>
                <a:ln>
                  <a:noFill/>
                </a:ln>
              </p:spPr>
              <p:txBody>
                <a:bodyPr/>
                <a:lstStyle/>
                <a:p>
                  <a:endParaRPr lang="zh-CN" altLang="en-US"/>
                </a:p>
              </p:txBody>
            </p:sp>
            <p:sp>
              <p:nvSpPr>
                <p:cNvPr id="1051359" name="Rectangle 112"/>
                <p:cNvSpPr>
                  <a:spLocks noChangeArrowheads="1"/>
                </p:cNvSpPr>
                <p:nvPr/>
              </p:nvSpPr>
              <p:spPr bwMode="auto">
                <a:xfrm>
                  <a:off x="3110" y="3665"/>
                  <a:ext cx="112" cy="1"/>
                </a:xfrm>
                <a:prstGeom prst="rect">
                  <a:avLst/>
                </a:prstGeom>
                <a:solidFill>
                  <a:srgbClr val="AEAEAE"/>
                </a:solidFill>
                <a:ln>
                  <a:noFill/>
                </a:ln>
              </p:spPr>
              <p:txBody>
                <a:bodyPr/>
                <a:lstStyle/>
                <a:p>
                  <a:endParaRPr lang="zh-CN" altLang="en-US"/>
                </a:p>
              </p:txBody>
            </p:sp>
            <p:sp>
              <p:nvSpPr>
                <p:cNvPr id="1051360" name="Rectangle 113"/>
                <p:cNvSpPr>
                  <a:spLocks noChangeArrowheads="1"/>
                </p:cNvSpPr>
                <p:nvPr/>
              </p:nvSpPr>
              <p:spPr bwMode="auto">
                <a:xfrm>
                  <a:off x="3110" y="3665"/>
                  <a:ext cx="112" cy="1"/>
                </a:xfrm>
                <a:prstGeom prst="rect">
                  <a:avLst/>
                </a:prstGeom>
                <a:solidFill>
                  <a:srgbClr val="A9A9A9"/>
                </a:solidFill>
                <a:ln>
                  <a:noFill/>
                </a:ln>
              </p:spPr>
              <p:txBody>
                <a:bodyPr/>
                <a:lstStyle/>
                <a:p>
                  <a:endParaRPr lang="zh-CN" altLang="en-US"/>
                </a:p>
              </p:txBody>
            </p:sp>
            <p:sp>
              <p:nvSpPr>
                <p:cNvPr id="1051361" name="Rectangle 114"/>
                <p:cNvSpPr>
                  <a:spLocks noChangeArrowheads="1"/>
                </p:cNvSpPr>
                <p:nvPr/>
              </p:nvSpPr>
              <p:spPr bwMode="auto">
                <a:xfrm>
                  <a:off x="3110" y="3665"/>
                  <a:ext cx="112" cy="1"/>
                </a:xfrm>
                <a:prstGeom prst="rect">
                  <a:avLst/>
                </a:prstGeom>
                <a:solidFill>
                  <a:srgbClr val="A5A5A5"/>
                </a:solidFill>
                <a:ln>
                  <a:noFill/>
                </a:ln>
              </p:spPr>
              <p:txBody>
                <a:bodyPr/>
                <a:lstStyle/>
                <a:p>
                  <a:endParaRPr lang="zh-CN" altLang="en-US"/>
                </a:p>
              </p:txBody>
            </p:sp>
            <p:sp>
              <p:nvSpPr>
                <p:cNvPr id="1051362" name="Rectangle 115"/>
                <p:cNvSpPr>
                  <a:spLocks noChangeArrowheads="1"/>
                </p:cNvSpPr>
                <p:nvPr/>
              </p:nvSpPr>
              <p:spPr bwMode="auto">
                <a:xfrm>
                  <a:off x="3110" y="3665"/>
                  <a:ext cx="112" cy="1"/>
                </a:xfrm>
                <a:prstGeom prst="rect">
                  <a:avLst/>
                </a:prstGeom>
                <a:solidFill>
                  <a:srgbClr val="A1A1A1"/>
                </a:solidFill>
                <a:ln>
                  <a:noFill/>
                </a:ln>
              </p:spPr>
              <p:txBody>
                <a:bodyPr/>
                <a:lstStyle/>
                <a:p>
                  <a:endParaRPr lang="zh-CN" altLang="en-US"/>
                </a:p>
              </p:txBody>
            </p:sp>
            <p:sp>
              <p:nvSpPr>
                <p:cNvPr id="1051363" name="Rectangle 116"/>
                <p:cNvSpPr>
                  <a:spLocks noChangeArrowheads="1"/>
                </p:cNvSpPr>
                <p:nvPr/>
              </p:nvSpPr>
              <p:spPr bwMode="auto">
                <a:xfrm>
                  <a:off x="3110" y="3665"/>
                  <a:ext cx="112" cy="1"/>
                </a:xfrm>
                <a:prstGeom prst="rect">
                  <a:avLst/>
                </a:prstGeom>
                <a:solidFill>
                  <a:srgbClr val="9D9D9D"/>
                </a:solidFill>
                <a:ln>
                  <a:noFill/>
                </a:ln>
              </p:spPr>
              <p:txBody>
                <a:bodyPr/>
                <a:lstStyle/>
                <a:p>
                  <a:endParaRPr lang="zh-CN" altLang="en-US"/>
                </a:p>
              </p:txBody>
            </p:sp>
            <p:sp>
              <p:nvSpPr>
                <p:cNvPr id="1051364" name="Freeform 117"/>
                <p:cNvSpPr/>
                <p:nvPr/>
              </p:nvSpPr>
              <p:spPr bwMode="auto">
                <a:xfrm>
                  <a:off x="3110" y="3664"/>
                  <a:ext cx="112" cy="6"/>
                </a:xfrm>
                <a:custGeom>
                  <a:avLst/>
                  <a:gdLst>
                    <a:gd name="T0" fmla="*/ 221 w 222"/>
                    <a:gd name="T1" fmla="*/ 3 h 12"/>
                    <a:gd name="T2" fmla="*/ 179 w 222"/>
                    <a:gd name="T3" fmla="*/ 3 h 12"/>
                    <a:gd name="T4" fmla="*/ 179 w 222"/>
                    <a:gd name="T5" fmla="*/ 0 h 12"/>
                    <a:gd name="T6" fmla="*/ 165 w 222"/>
                    <a:gd name="T7" fmla="*/ 0 h 12"/>
                    <a:gd name="T8" fmla="*/ 165 w 222"/>
                    <a:gd name="T9" fmla="*/ 3 h 12"/>
                    <a:gd name="T10" fmla="*/ 56 w 222"/>
                    <a:gd name="T11" fmla="*/ 3 h 12"/>
                    <a:gd name="T12" fmla="*/ 56 w 222"/>
                    <a:gd name="T13" fmla="*/ 0 h 12"/>
                    <a:gd name="T14" fmla="*/ 42 w 222"/>
                    <a:gd name="T15" fmla="*/ 0 h 12"/>
                    <a:gd name="T16" fmla="*/ 42 w 222"/>
                    <a:gd name="T17" fmla="*/ 3 h 12"/>
                    <a:gd name="T18" fmla="*/ 1 w 222"/>
                    <a:gd name="T19" fmla="*/ 3 h 12"/>
                    <a:gd name="T20" fmla="*/ 0 w 222"/>
                    <a:gd name="T21" fmla="*/ 7 h 12"/>
                    <a:gd name="T22" fmla="*/ 42 w 222"/>
                    <a:gd name="T23" fmla="*/ 7 h 12"/>
                    <a:gd name="T24" fmla="*/ 42 w 222"/>
                    <a:gd name="T25" fmla="*/ 12 h 12"/>
                    <a:gd name="T26" fmla="*/ 56 w 222"/>
                    <a:gd name="T27" fmla="*/ 12 h 12"/>
                    <a:gd name="T28" fmla="*/ 56 w 222"/>
                    <a:gd name="T29" fmla="*/ 7 h 12"/>
                    <a:gd name="T30" fmla="*/ 165 w 222"/>
                    <a:gd name="T31" fmla="*/ 7 h 12"/>
                    <a:gd name="T32" fmla="*/ 165 w 222"/>
                    <a:gd name="T33" fmla="*/ 12 h 12"/>
                    <a:gd name="T34" fmla="*/ 179 w 222"/>
                    <a:gd name="T35" fmla="*/ 12 h 12"/>
                    <a:gd name="T36" fmla="*/ 179 w 222"/>
                    <a:gd name="T37" fmla="*/ 7 h 12"/>
                    <a:gd name="T38" fmla="*/ 222 w 222"/>
                    <a:gd name="T39" fmla="*/ 7 h 12"/>
                    <a:gd name="T40" fmla="*/ 221 w 222"/>
                    <a:gd name="T4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 h="12">
                      <a:moveTo>
                        <a:pt x="221" y="3"/>
                      </a:moveTo>
                      <a:lnTo>
                        <a:pt x="179" y="3"/>
                      </a:lnTo>
                      <a:lnTo>
                        <a:pt x="179" y="0"/>
                      </a:lnTo>
                      <a:lnTo>
                        <a:pt x="165" y="0"/>
                      </a:lnTo>
                      <a:lnTo>
                        <a:pt x="165" y="3"/>
                      </a:lnTo>
                      <a:lnTo>
                        <a:pt x="56" y="3"/>
                      </a:lnTo>
                      <a:lnTo>
                        <a:pt x="56" y="0"/>
                      </a:lnTo>
                      <a:lnTo>
                        <a:pt x="42" y="0"/>
                      </a:lnTo>
                      <a:lnTo>
                        <a:pt x="42" y="3"/>
                      </a:lnTo>
                      <a:lnTo>
                        <a:pt x="1" y="3"/>
                      </a:lnTo>
                      <a:lnTo>
                        <a:pt x="0" y="7"/>
                      </a:lnTo>
                      <a:lnTo>
                        <a:pt x="42" y="7"/>
                      </a:lnTo>
                      <a:lnTo>
                        <a:pt x="42" y="12"/>
                      </a:lnTo>
                      <a:lnTo>
                        <a:pt x="56" y="12"/>
                      </a:lnTo>
                      <a:lnTo>
                        <a:pt x="56" y="7"/>
                      </a:lnTo>
                      <a:lnTo>
                        <a:pt x="165" y="7"/>
                      </a:lnTo>
                      <a:lnTo>
                        <a:pt x="165" y="12"/>
                      </a:lnTo>
                      <a:lnTo>
                        <a:pt x="179" y="12"/>
                      </a:lnTo>
                      <a:lnTo>
                        <a:pt x="179" y="7"/>
                      </a:lnTo>
                      <a:lnTo>
                        <a:pt x="222" y="7"/>
                      </a:lnTo>
                      <a:lnTo>
                        <a:pt x="221" y="3"/>
                      </a:lnTo>
                      <a:close/>
                    </a:path>
                  </a:pathLst>
                </a:custGeom>
                <a:solidFill>
                  <a:srgbClr val="000000"/>
                </a:solidFill>
                <a:ln>
                  <a:noFill/>
                </a:ln>
              </p:spPr>
              <p:txBody>
                <a:bodyPr/>
                <a:lstStyle/>
                <a:p>
                  <a:endParaRPr lang="zh-CN" altLang="en-US"/>
                </a:p>
              </p:txBody>
            </p:sp>
          </p:grpSp>
          <p:sp>
            <p:nvSpPr>
              <p:cNvPr id="1051365" name="Rectangle 118"/>
              <p:cNvSpPr>
                <a:spLocks noChangeArrowheads="1"/>
              </p:cNvSpPr>
              <p:nvPr/>
            </p:nvSpPr>
            <p:spPr bwMode="auto">
              <a:xfrm>
                <a:off x="3110" y="3665"/>
                <a:ext cx="112" cy="1"/>
              </a:xfrm>
              <a:prstGeom prst="rect">
                <a:avLst/>
              </a:prstGeom>
              <a:solidFill>
                <a:srgbClr val="C6C6C6"/>
              </a:solidFill>
              <a:ln>
                <a:noFill/>
              </a:ln>
            </p:spPr>
            <p:txBody>
              <a:bodyPr/>
              <a:lstStyle/>
              <a:p>
                <a:endParaRPr lang="zh-CN" altLang="en-US"/>
              </a:p>
            </p:txBody>
          </p:sp>
          <p:sp>
            <p:nvSpPr>
              <p:cNvPr id="1051366" name="Rectangle 119"/>
              <p:cNvSpPr>
                <a:spLocks noChangeArrowheads="1"/>
              </p:cNvSpPr>
              <p:nvPr/>
            </p:nvSpPr>
            <p:spPr bwMode="auto">
              <a:xfrm>
                <a:off x="3110" y="3665"/>
                <a:ext cx="112" cy="1"/>
              </a:xfrm>
              <a:prstGeom prst="rect">
                <a:avLst/>
              </a:prstGeom>
              <a:solidFill>
                <a:srgbClr val="C2C2C2"/>
              </a:solidFill>
              <a:ln>
                <a:noFill/>
              </a:ln>
            </p:spPr>
            <p:txBody>
              <a:bodyPr/>
              <a:lstStyle/>
              <a:p>
                <a:endParaRPr lang="zh-CN" altLang="en-US"/>
              </a:p>
            </p:txBody>
          </p:sp>
          <p:sp>
            <p:nvSpPr>
              <p:cNvPr id="1051367" name="Rectangle 120"/>
              <p:cNvSpPr>
                <a:spLocks noChangeArrowheads="1"/>
              </p:cNvSpPr>
              <p:nvPr/>
            </p:nvSpPr>
            <p:spPr bwMode="auto">
              <a:xfrm>
                <a:off x="3110" y="3665"/>
                <a:ext cx="112" cy="1"/>
              </a:xfrm>
              <a:prstGeom prst="rect">
                <a:avLst/>
              </a:prstGeom>
              <a:solidFill>
                <a:srgbClr val="BEBEBE"/>
              </a:solidFill>
              <a:ln>
                <a:noFill/>
              </a:ln>
            </p:spPr>
            <p:txBody>
              <a:bodyPr/>
              <a:lstStyle/>
              <a:p>
                <a:endParaRPr lang="zh-CN" altLang="en-US"/>
              </a:p>
            </p:txBody>
          </p:sp>
          <p:sp>
            <p:nvSpPr>
              <p:cNvPr id="1051368" name="Rectangle 121"/>
              <p:cNvSpPr>
                <a:spLocks noChangeArrowheads="1"/>
              </p:cNvSpPr>
              <p:nvPr/>
            </p:nvSpPr>
            <p:spPr bwMode="auto">
              <a:xfrm>
                <a:off x="3110" y="3665"/>
                <a:ext cx="112" cy="1"/>
              </a:xfrm>
              <a:prstGeom prst="rect">
                <a:avLst/>
              </a:prstGeom>
              <a:solidFill>
                <a:srgbClr val="BABABA"/>
              </a:solidFill>
              <a:ln>
                <a:noFill/>
              </a:ln>
            </p:spPr>
            <p:txBody>
              <a:bodyPr/>
              <a:lstStyle/>
              <a:p>
                <a:endParaRPr lang="zh-CN" altLang="en-US"/>
              </a:p>
            </p:txBody>
          </p:sp>
          <p:sp>
            <p:nvSpPr>
              <p:cNvPr id="1051369" name="Rectangle 122"/>
              <p:cNvSpPr>
                <a:spLocks noChangeArrowheads="1"/>
              </p:cNvSpPr>
              <p:nvPr/>
            </p:nvSpPr>
            <p:spPr bwMode="auto">
              <a:xfrm>
                <a:off x="3110" y="3665"/>
                <a:ext cx="112" cy="1"/>
              </a:xfrm>
              <a:prstGeom prst="rect">
                <a:avLst/>
              </a:prstGeom>
              <a:solidFill>
                <a:srgbClr val="B6B6B6"/>
              </a:solidFill>
              <a:ln>
                <a:noFill/>
              </a:ln>
            </p:spPr>
            <p:txBody>
              <a:bodyPr/>
              <a:lstStyle/>
              <a:p>
                <a:endParaRPr lang="zh-CN" altLang="en-US"/>
              </a:p>
            </p:txBody>
          </p:sp>
          <p:sp>
            <p:nvSpPr>
              <p:cNvPr id="1051370" name="Rectangle 123"/>
              <p:cNvSpPr>
                <a:spLocks noChangeArrowheads="1"/>
              </p:cNvSpPr>
              <p:nvPr/>
            </p:nvSpPr>
            <p:spPr bwMode="auto">
              <a:xfrm>
                <a:off x="3110" y="3665"/>
                <a:ext cx="112" cy="1"/>
              </a:xfrm>
              <a:prstGeom prst="rect">
                <a:avLst/>
              </a:prstGeom>
              <a:solidFill>
                <a:srgbClr val="B2B2B2"/>
              </a:solidFill>
              <a:ln>
                <a:noFill/>
              </a:ln>
            </p:spPr>
            <p:txBody>
              <a:bodyPr/>
              <a:lstStyle/>
              <a:p>
                <a:endParaRPr lang="zh-CN" altLang="en-US"/>
              </a:p>
            </p:txBody>
          </p:sp>
          <p:sp>
            <p:nvSpPr>
              <p:cNvPr id="1051371" name="Rectangle 124"/>
              <p:cNvSpPr>
                <a:spLocks noChangeArrowheads="1"/>
              </p:cNvSpPr>
              <p:nvPr/>
            </p:nvSpPr>
            <p:spPr bwMode="auto">
              <a:xfrm>
                <a:off x="3110" y="3665"/>
                <a:ext cx="112" cy="1"/>
              </a:xfrm>
              <a:prstGeom prst="rect">
                <a:avLst/>
              </a:prstGeom>
              <a:solidFill>
                <a:srgbClr val="AEAEAE"/>
              </a:solidFill>
              <a:ln>
                <a:noFill/>
              </a:ln>
            </p:spPr>
            <p:txBody>
              <a:bodyPr/>
              <a:lstStyle/>
              <a:p>
                <a:endParaRPr lang="zh-CN" altLang="en-US"/>
              </a:p>
            </p:txBody>
          </p:sp>
          <p:sp>
            <p:nvSpPr>
              <p:cNvPr id="1051372" name="Rectangle 125"/>
              <p:cNvSpPr>
                <a:spLocks noChangeArrowheads="1"/>
              </p:cNvSpPr>
              <p:nvPr/>
            </p:nvSpPr>
            <p:spPr bwMode="auto">
              <a:xfrm>
                <a:off x="3110" y="3665"/>
                <a:ext cx="112" cy="1"/>
              </a:xfrm>
              <a:prstGeom prst="rect">
                <a:avLst/>
              </a:prstGeom>
              <a:solidFill>
                <a:srgbClr val="A9A9A9"/>
              </a:solidFill>
              <a:ln>
                <a:noFill/>
              </a:ln>
            </p:spPr>
            <p:txBody>
              <a:bodyPr/>
              <a:lstStyle/>
              <a:p>
                <a:endParaRPr lang="zh-CN" altLang="en-US"/>
              </a:p>
            </p:txBody>
          </p:sp>
          <p:sp>
            <p:nvSpPr>
              <p:cNvPr id="1051373" name="Rectangle 126"/>
              <p:cNvSpPr>
                <a:spLocks noChangeArrowheads="1"/>
              </p:cNvSpPr>
              <p:nvPr/>
            </p:nvSpPr>
            <p:spPr bwMode="auto">
              <a:xfrm>
                <a:off x="3110" y="3665"/>
                <a:ext cx="112" cy="1"/>
              </a:xfrm>
              <a:prstGeom prst="rect">
                <a:avLst/>
              </a:prstGeom>
              <a:solidFill>
                <a:srgbClr val="A5A5A5"/>
              </a:solidFill>
              <a:ln>
                <a:noFill/>
              </a:ln>
            </p:spPr>
            <p:txBody>
              <a:bodyPr/>
              <a:lstStyle/>
              <a:p>
                <a:endParaRPr lang="zh-CN" altLang="en-US"/>
              </a:p>
            </p:txBody>
          </p:sp>
          <p:sp>
            <p:nvSpPr>
              <p:cNvPr id="1051374" name="Rectangle 127"/>
              <p:cNvSpPr>
                <a:spLocks noChangeArrowheads="1"/>
              </p:cNvSpPr>
              <p:nvPr/>
            </p:nvSpPr>
            <p:spPr bwMode="auto">
              <a:xfrm>
                <a:off x="3110" y="3665"/>
                <a:ext cx="112" cy="1"/>
              </a:xfrm>
              <a:prstGeom prst="rect">
                <a:avLst/>
              </a:prstGeom>
              <a:solidFill>
                <a:srgbClr val="A1A1A1"/>
              </a:solidFill>
              <a:ln>
                <a:noFill/>
              </a:ln>
            </p:spPr>
            <p:txBody>
              <a:bodyPr/>
              <a:lstStyle/>
              <a:p>
                <a:endParaRPr lang="zh-CN" altLang="en-US"/>
              </a:p>
            </p:txBody>
          </p:sp>
          <p:sp>
            <p:nvSpPr>
              <p:cNvPr id="1051375" name="Rectangle 128"/>
              <p:cNvSpPr>
                <a:spLocks noChangeArrowheads="1"/>
              </p:cNvSpPr>
              <p:nvPr/>
            </p:nvSpPr>
            <p:spPr bwMode="auto">
              <a:xfrm>
                <a:off x="3110" y="3665"/>
                <a:ext cx="112" cy="1"/>
              </a:xfrm>
              <a:prstGeom prst="rect">
                <a:avLst/>
              </a:prstGeom>
              <a:solidFill>
                <a:srgbClr val="9D9D9D"/>
              </a:solidFill>
              <a:ln>
                <a:noFill/>
              </a:ln>
            </p:spPr>
            <p:txBody>
              <a:bodyPr/>
              <a:lstStyle/>
              <a:p>
                <a:endParaRPr lang="zh-CN" altLang="en-US"/>
              </a:p>
            </p:txBody>
          </p:sp>
          <p:sp>
            <p:nvSpPr>
              <p:cNvPr id="1051376" name="Freeform 129"/>
              <p:cNvSpPr/>
              <p:nvPr/>
            </p:nvSpPr>
            <p:spPr bwMode="auto">
              <a:xfrm>
                <a:off x="3110" y="3664"/>
                <a:ext cx="112" cy="6"/>
              </a:xfrm>
              <a:custGeom>
                <a:avLst/>
                <a:gdLst>
                  <a:gd name="T0" fmla="*/ 221 w 222"/>
                  <a:gd name="T1" fmla="*/ 3 h 12"/>
                  <a:gd name="T2" fmla="*/ 179 w 222"/>
                  <a:gd name="T3" fmla="*/ 3 h 12"/>
                  <a:gd name="T4" fmla="*/ 179 w 222"/>
                  <a:gd name="T5" fmla="*/ 0 h 12"/>
                  <a:gd name="T6" fmla="*/ 165 w 222"/>
                  <a:gd name="T7" fmla="*/ 0 h 12"/>
                  <a:gd name="T8" fmla="*/ 165 w 222"/>
                  <a:gd name="T9" fmla="*/ 3 h 12"/>
                  <a:gd name="T10" fmla="*/ 56 w 222"/>
                  <a:gd name="T11" fmla="*/ 3 h 12"/>
                  <a:gd name="T12" fmla="*/ 56 w 222"/>
                  <a:gd name="T13" fmla="*/ 0 h 12"/>
                  <a:gd name="T14" fmla="*/ 42 w 222"/>
                  <a:gd name="T15" fmla="*/ 0 h 12"/>
                  <a:gd name="T16" fmla="*/ 42 w 222"/>
                  <a:gd name="T17" fmla="*/ 3 h 12"/>
                  <a:gd name="T18" fmla="*/ 1 w 222"/>
                  <a:gd name="T19" fmla="*/ 3 h 12"/>
                  <a:gd name="T20" fmla="*/ 0 w 222"/>
                  <a:gd name="T21" fmla="*/ 7 h 12"/>
                  <a:gd name="T22" fmla="*/ 42 w 222"/>
                  <a:gd name="T23" fmla="*/ 7 h 12"/>
                  <a:gd name="T24" fmla="*/ 42 w 222"/>
                  <a:gd name="T25" fmla="*/ 12 h 12"/>
                  <a:gd name="T26" fmla="*/ 56 w 222"/>
                  <a:gd name="T27" fmla="*/ 12 h 12"/>
                  <a:gd name="T28" fmla="*/ 56 w 222"/>
                  <a:gd name="T29" fmla="*/ 7 h 12"/>
                  <a:gd name="T30" fmla="*/ 165 w 222"/>
                  <a:gd name="T31" fmla="*/ 7 h 12"/>
                  <a:gd name="T32" fmla="*/ 165 w 222"/>
                  <a:gd name="T33" fmla="*/ 12 h 12"/>
                  <a:gd name="T34" fmla="*/ 179 w 222"/>
                  <a:gd name="T35" fmla="*/ 12 h 12"/>
                  <a:gd name="T36" fmla="*/ 179 w 222"/>
                  <a:gd name="T37" fmla="*/ 7 h 12"/>
                  <a:gd name="T38" fmla="*/ 222 w 222"/>
                  <a:gd name="T39" fmla="*/ 7 h 12"/>
                  <a:gd name="T40" fmla="*/ 221 w 222"/>
                  <a:gd name="T4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 h="12">
                    <a:moveTo>
                      <a:pt x="221" y="3"/>
                    </a:moveTo>
                    <a:lnTo>
                      <a:pt x="179" y="3"/>
                    </a:lnTo>
                    <a:lnTo>
                      <a:pt x="179" y="0"/>
                    </a:lnTo>
                    <a:lnTo>
                      <a:pt x="165" y="0"/>
                    </a:lnTo>
                    <a:lnTo>
                      <a:pt x="165" y="3"/>
                    </a:lnTo>
                    <a:lnTo>
                      <a:pt x="56" y="3"/>
                    </a:lnTo>
                    <a:lnTo>
                      <a:pt x="56" y="0"/>
                    </a:lnTo>
                    <a:lnTo>
                      <a:pt x="42" y="0"/>
                    </a:lnTo>
                    <a:lnTo>
                      <a:pt x="42" y="3"/>
                    </a:lnTo>
                    <a:lnTo>
                      <a:pt x="1" y="3"/>
                    </a:lnTo>
                    <a:lnTo>
                      <a:pt x="0" y="7"/>
                    </a:lnTo>
                    <a:lnTo>
                      <a:pt x="42" y="7"/>
                    </a:lnTo>
                    <a:lnTo>
                      <a:pt x="42" y="12"/>
                    </a:lnTo>
                    <a:lnTo>
                      <a:pt x="56" y="12"/>
                    </a:lnTo>
                    <a:lnTo>
                      <a:pt x="56" y="7"/>
                    </a:lnTo>
                    <a:lnTo>
                      <a:pt x="165" y="7"/>
                    </a:lnTo>
                    <a:lnTo>
                      <a:pt x="165" y="12"/>
                    </a:lnTo>
                    <a:lnTo>
                      <a:pt x="179" y="12"/>
                    </a:lnTo>
                    <a:lnTo>
                      <a:pt x="179" y="7"/>
                    </a:lnTo>
                    <a:lnTo>
                      <a:pt x="222" y="7"/>
                    </a:lnTo>
                    <a:lnTo>
                      <a:pt x="221" y="3"/>
                    </a:lnTo>
                  </a:path>
                </a:pathLst>
              </a:custGeom>
              <a:noFill/>
              <a:ln w="11113">
                <a:solidFill>
                  <a:srgbClr val="919191"/>
                </a:solidFill>
                <a:prstDash val="solid"/>
                <a:round/>
              </a:ln>
            </p:spPr>
            <p:txBody>
              <a:bodyPr/>
              <a:lstStyle/>
              <a:p>
                <a:endParaRPr lang="zh-CN" altLang="en-US"/>
              </a:p>
            </p:txBody>
          </p:sp>
          <p:sp>
            <p:nvSpPr>
              <p:cNvPr id="1051377" name="Line 130"/>
              <p:cNvSpPr>
                <a:spLocks noChangeShapeType="1"/>
              </p:cNvSpPr>
              <p:nvPr/>
            </p:nvSpPr>
            <p:spPr bwMode="auto">
              <a:xfrm>
                <a:off x="3221" y="3666"/>
                <a:ext cx="1" cy="1"/>
              </a:xfrm>
              <a:prstGeom prst="line">
                <a:avLst/>
              </a:prstGeom>
              <a:noFill/>
              <a:ln w="11113">
                <a:solidFill>
                  <a:srgbClr val="919191"/>
                </a:solidFill>
                <a:round/>
              </a:ln>
            </p:spPr>
            <p:txBody>
              <a:bodyPr/>
              <a:lstStyle/>
              <a:p>
                <a:endParaRPr lang="zh-CN" altLang="en-US"/>
              </a:p>
            </p:txBody>
          </p:sp>
          <p:sp>
            <p:nvSpPr>
              <p:cNvPr id="1051378" name="Freeform 131"/>
              <p:cNvSpPr/>
              <p:nvPr/>
            </p:nvSpPr>
            <p:spPr bwMode="auto">
              <a:xfrm>
                <a:off x="3208" y="3632"/>
                <a:ext cx="5" cy="28"/>
              </a:xfrm>
              <a:custGeom>
                <a:avLst/>
                <a:gdLst>
                  <a:gd name="T0" fmla="*/ 12 w 12"/>
                  <a:gd name="T1" fmla="*/ 57 h 57"/>
                  <a:gd name="T2" fmla="*/ 2 w 12"/>
                  <a:gd name="T3" fmla="*/ 2 h 57"/>
                  <a:gd name="T4" fmla="*/ 2 w 12"/>
                  <a:gd name="T5" fmla="*/ 1 h 57"/>
                  <a:gd name="T6" fmla="*/ 1 w 12"/>
                  <a:gd name="T7" fmla="*/ 0 h 57"/>
                  <a:gd name="T8" fmla="*/ 0 w 12"/>
                  <a:gd name="T9" fmla="*/ 0 h 57"/>
                  <a:gd name="T10" fmla="*/ 9 w 12"/>
                  <a:gd name="T11" fmla="*/ 57 h 57"/>
                  <a:gd name="T12" fmla="*/ 12 w 12"/>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12" h="57">
                    <a:moveTo>
                      <a:pt x="12" y="57"/>
                    </a:moveTo>
                    <a:lnTo>
                      <a:pt x="2" y="2"/>
                    </a:lnTo>
                    <a:lnTo>
                      <a:pt x="2" y="1"/>
                    </a:lnTo>
                    <a:lnTo>
                      <a:pt x="1" y="0"/>
                    </a:lnTo>
                    <a:lnTo>
                      <a:pt x="0" y="0"/>
                    </a:lnTo>
                    <a:lnTo>
                      <a:pt x="9" y="57"/>
                    </a:lnTo>
                    <a:lnTo>
                      <a:pt x="12" y="57"/>
                    </a:lnTo>
                    <a:close/>
                  </a:path>
                </a:pathLst>
              </a:custGeom>
              <a:solidFill>
                <a:srgbClr val="C0C0C0"/>
              </a:solidFill>
              <a:ln w="11113">
                <a:solidFill>
                  <a:srgbClr val="C0C0C0"/>
                </a:solidFill>
                <a:prstDash val="solid"/>
                <a:round/>
              </a:ln>
            </p:spPr>
            <p:txBody>
              <a:bodyPr/>
              <a:lstStyle/>
              <a:p>
                <a:endParaRPr lang="zh-CN" altLang="en-US"/>
              </a:p>
            </p:txBody>
          </p:sp>
          <p:sp>
            <p:nvSpPr>
              <p:cNvPr id="1051379" name="Freeform 132"/>
              <p:cNvSpPr/>
              <p:nvPr/>
            </p:nvSpPr>
            <p:spPr bwMode="auto">
              <a:xfrm>
                <a:off x="3225" y="3676"/>
                <a:ext cx="5" cy="5"/>
              </a:xfrm>
              <a:custGeom>
                <a:avLst/>
                <a:gdLst>
                  <a:gd name="T0" fmla="*/ 2 w 11"/>
                  <a:gd name="T1" fmla="*/ 11 h 11"/>
                  <a:gd name="T2" fmla="*/ 0 w 11"/>
                  <a:gd name="T3" fmla="*/ 0 h 11"/>
                  <a:gd name="T4" fmla="*/ 7 w 11"/>
                  <a:gd name="T5" fmla="*/ 0 h 11"/>
                  <a:gd name="T6" fmla="*/ 11 w 11"/>
                  <a:gd name="T7" fmla="*/ 11 h 11"/>
                  <a:gd name="T8" fmla="*/ 2 w 11"/>
                  <a:gd name="T9" fmla="*/ 11 h 11"/>
                </a:gdLst>
                <a:ahLst/>
                <a:cxnLst>
                  <a:cxn ang="0">
                    <a:pos x="T0" y="T1"/>
                  </a:cxn>
                  <a:cxn ang="0">
                    <a:pos x="T2" y="T3"/>
                  </a:cxn>
                  <a:cxn ang="0">
                    <a:pos x="T4" y="T5"/>
                  </a:cxn>
                  <a:cxn ang="0">
                    <a:pos x="T6" y="T7"/>
                  </a:cxn>
                  <a:cxn ang="0">
                    <a:pos x="T8" y="T9"/>
                  </a:cxn>
                </a:cxnLst>
                <a:rect l="0" t="0" r="r" b="b"/>
                <a:pathLst>
                  <a:path w="11" h="11">
                    <a:moveTo>
                      <a:pt x="2" y="11"/>
                    </a:moveTo>
                    <a:lnTo>
                      <a:pt x="0" y="0"/>
                    </a:lnTo>
                    <a:lnTo>
                      <a:pt x="7" y="0"/>
                    </a:lnTo>
                    <a:lnTo>
                      <a:pt x="11" y="11"/>
                    </a:lnTo>
                    <a:lnTo>
                      <a:pt x="2" y="11"/>
                    </a:lnTo>
                    <a:close/>
                  </a:path>
                </a:pathLst>
              </a:custGeom>
              <a:solidFill>
                <a:srgbClr val="C0C0C0"/>
              </a:solidFill>
              <a:ln w="11113">
                <a:solidFill>
                  <a:srgbClr val="FFFFFF"/>
                </a:solidFill>
                <a:prstDash val="solid"/>
                <a:round/>
              </a:ln>
            </p:spPr>
            <p:txBody>
              <a:bodyPr/>
              <a:lstStyle/>
              <a:p>
                <a:endParaRPr lang="zh-CN" altLang="en-US"/>
              </a:p>
            </p:txBody>
          </p:sp>
          <p:sp>
            <p:nvSpPr>
              <p:cNvPr id="1051380" name="Freeform 133"/>
              <p:cNvSpPr/>
              <p:nvPr/>
            </p:nvSpPr>
            <p:spPr bwMode="auto">
              <a:xfrm>
                <a:off x="3226" y="3675"/>
                <a:ext cx="3" cy="4"/>
              </a:xfrm>
              <a:custGeom>
                <a:avLst/>
                <a:gdLst>
                  <a:gd name="T0" fmla="*/ 0 w 5"/>
                  <a:gd name="T1" fmla="*/ 9 h 9"/>
                  <a:gd name="T2" fmla="*/ 2 w 5"/>
                  <a:gd name="T3" fmla="*/ 0 h 9"/>
                  <a:gd name="T4" fmla="*/ 4 w 5"/>
                  <a:gd name="T5" fmla="*/ 0 h 9"/>
                  <a:gd name="T6" fmla="*/ 5 w 5"/>
                  <a:gd name="T7" fmla="*/ 9 h 9"/>
                  <a:gd name="T8" fmla="*/ 0 w 5"/>
                  <a:gd name="T9" fmla="*/ 9 h 9"/>
                </a:gdLst>
                <a:ahLst/>
                <a:cxnLst>
                  <a:cxn ang="0">
                    <a:pos x="T0" y="T1"/>
                  </a:cxn>
                  <a:cxn ang="0">
                    <a:pos x="T2" y="T3"/>
                  </a:cxn>
                  <a:cxn ang="0">
                    <a:pos x="T4" y="T5"/>
                  </a:cxn>
                  <a:cxn ang="0">
                    <a:pos x="T6" y="T7"/>
                  </a:cxn>
                  <a:cxn ang="0">
                    <a:pos x="T8" y="T9"/>
                  </a:cxn>
                </a:cxnLst>
                <a:rect l="0" t="0" r="r" b="b"/>
                <a:pathLst>
                  <a:path w="5" h="9">
                    <a:moveTo>
                      <a:pt x="0" y="9"/>
                    </a:moveTo>
                    <a:lnTo>
                      <a:pt x="2" y="0"/>
                    </a:lnTo>
                    <a:lnTo>
                      <a:pt x="4" y="0"/>
                    </a:lnTo>
                    <a:lnTo>
                      <a:pt x="5" y="9"/>
                    </a:lnTo>
                    <a:lnTo>
                      <a:pt x="0" y="9"/>
                    </a:lnTo>
                    <a:close/>
                  </a:path>
                </a:pathLst>
              </a:custGeom>
              <a:solidFill>
                <a:srgbClr val="DCDCDC"/>
              </a:solidFill>
              <a:ln w="11113">
                <a:solidFill>
                  <a:srgbClr val="FFFFFF"/>
                </a:solidFill>
                <a:prstDash val="solid"/>
                <a:round/>
              </a:ln>
            </p:spPr>
            <p:txBody>
              <a:bodyPr/>
              <a:lstStyle/>
              <a:p>
                <a:endParaRPr lang="zh-CN" altLang="en-US"/>
              </a:p>
            </p:txBody>
          </p:sp>
          <p:sp>
            <p:nvSpPr>
              <p:cNvPr id="1051381" name="Freeform 134"/>
              <p:cNvSpPr/>
              <p:nvPr/>
            </p:nvSpPr>
            <p:spPr bwMode="auto">
              <a:xfrm>
                <a:off x="3226" y="3675"/>
                <a:ext cx="2" cy="4"/>
              </a:xfrm>
              <a:custGeom>
                <a:avLst/>
                <a:gdLst>
                  <a:gd name="T0" fmla="*/ 0 w 4"/>
                  <a:gd name="T1" fmla="*/ 0 h 9"/>
                  <a:gd name="T2" fmla="*/ 0 w 4"/>
                  <a:gd name="T3" fmla="*/ 6 h 9"/>
                  <a:gd name="T4" fmla="*/ 0 w 4"/>
                  <a:gd name="T5" fmla="*/ 9 h 9"/>
                  <a:gd name="T6" fmla="*/ 2 w 4"/>
                  <a:gd name="T7" fmla="*/ 0 h 9"/>
                  <a:gd name="T8" fmla="*/ 4 w 4"/>
                  <a:gd name="T9" fmla="*/ 0 h 9"/>
                  <a:gd name="T10" fmla="*/ 0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0" y="0"/>
                    </a:moveTo>
                    <a:lnTo>
                      <a:pt x="0" y="6"/>
                    </a:lnTo>
                    <a:lnTo>
                      <a:pt x="0" y="9"/>
                    </a:lnTo>
                    <a:lnTo>
                      <a:pt x="2" y="0"/>
                    </a:lnTo>
                    <a:lnTo>
                      <a:pt x="4" y="0"/>
                    </a:lnTo>
                    <a:lnTo>
                      <a:pt x="0" y="0"/>
                    </a:lnTo>
                    <a:close/>
                  </a:path>
                </a:pathLst>
              </a:custGeom>
              <a:solidFill>
                <a:srgbClr val="A0A0A0"/>
              </a:solidFill>
              <a:ln w="11113">
                <a:solidFill>
                  <a:srgbClr val="A0A0A0"/>
                </a:solidFill>
                <a:prstDash val="solid"/>
                <a:round/>
              </a:ln>
            </p:spPr>
            <p:txBody>
              <a:bodyPr/>
              <a:lstStyle/>
              <a:p>
                <a:endParaRPr lang="zh-CN" altLang="en-US"/>
              </a:p>
            </p:txBody>
          </p:sp>
          <p:sp>
            <p:nvSpPr>
              <p:cNvPr id="1051382" name="Line 135"/>
              <p:cNvSpPr>
                <a:spLocks noChangeShapeType="1"/>
              </p:cNvSpPr>
              <p:nvPr/>
            </p:nvSpPr>
            <p:spPr bwMode="auto">
              <a:xfrm>
                <a:off x="3082" y="3703"/>
                <a:ext cx="166" cy="1"/>
              </a:xfrm>
              <a:prstGeom prst="line">
                <a:avLst/>
              </a:prstGeom>
              <a:noFill/>
              <a:ln w="11113">
                <a:solidFill>
                  <a:srgbClr val="FFFFFF"/>
                </a:solidFill>
                <a:round/>
              </a:ln>
            </p:spPr>
            <p:txBody>
              <a:bodyPr/>
              <a:lstStyle/>
              <a:p>
                <a:endParaRPr lang="zh-CN" altLang="en-US"/>
              </a:p>
            </p:txBody>
          </p:sp>
          <p:sp>
            <p:nvSpPr>
              <p:cNvPr id="1051383" name="Freeform 136"/>
              <p:cNvSpPr/>
              <p:nvPr/>
            </p:nvSpPr>
            <p:spPr bwMode="auto">
              <a:xfrm>
                <a:off x="3238" y="3675"/>
                <a:ext cx="6" cy="15"/>
              </a:xfrm>
              <a:custGeom>
                <a:avLst/>
                <a:gdLst>
                  <a:gd name="T0" fmla="*/ 0 w 12"/>
                  <a:gd name="T1" fmla="*/ 0 h 32"/>
                  <a:gd name="T2" fmla="*/ 7 w 12"/>
                  <a:gd name="T3" fmla="*/ 0 h 32"/>
                  <a:gd name="T4" fmla="*/ 12 w 12"/>
                  <a:gd name="T5" fmla="*/ 32 h 32"/>
                  <a:gd name="T6" fmla="*/ 0 w 12"/>
                  <a:gd name="T7" fmla="*/ 0 h 32"/>
                </a:gdLst>
                <a:ahLst/>
                <a:cxnLst>
                  <a:cxn ang="0">
                    <a:pos x="T0" y="T1"/>
                  </a:cxn>
                  <a:cxn ang="0">
                    <a:pos x="T2" y="T3"/>
                  </a:cxn>
                  <a:cxn ang="0">
                    <a:pos x="T4" y="T5"/>
                  </a:cxn>
                  <a:cxn ang="0">
                    <a:pos x="T6" y="T7"/>
                  </a:cxn>
                </a:cxnLst>
                <a:rect l="0" t="0" r="r" b="b"/>
                <a:pathLst>
                  <a:path w="12" h="32">
                    <a:moveTo>
                      <a:pt x="0" y="0"/>
                    </a:moveTo>
                    <a:lnTo>
                      <a:pt x="7" y="0"/>
                    </a:lnTo>
                    <a:lnTo>
                      <a:pt x="12" y="32"/>
                    </a:lnTo>
                    <a:lnTo>
                      <a:pt x="0" y="0"/>
                    </a:lnTo>
                    <a:close/>
                  </a:path>
                </a:pathLst>
              </a:custGeom>
              <a:solidFill>
                <a:srgbClr val="C0C0C0"/>
              </a:solidFill>
              <a:ln w="11113">
                <a:solidFill>
                  <a:srgbClr val="C0C0C0"/>
                </a:solidFill>
                <a:prstDash val="solid"/>
                <a:round/>
              </a:ln>
            </p:spPr>
            <p:txBody>
              <a:bodyPr/>
              <a:lstStyle/>
              <a:p>
                <a:endParaRPr lang="zh-CN" altLang="en-US"/>
              </a:p>
            </p:txBody>
          </p:sp>
          <p:sp>
            <p:nvSpPr>
              <p:cNvPr id="1051384" name="Line 137"/>
              <p:cNvSpPr>
                <a:spLocks noChangeShapeType="1"/>
              </p:cNvSpPr>
              <p:nvPr/>
            </p:nvSpPr>
            <p:spPr bwMode="auto">
              <a:xfrm>
                <a:off x="3238" y="3676"/>
                <a:ext cx="5" cy="1"/>
              </a:xfrm>
              <a:prstGeom prst="line">
                <a:avLst/>
              </a:prstGeom>
              <a:noFill/>
              <a:ln w="11113">
                <a:solidFill>
                  <a:srgbClr val="FFFFFF"/>
                </a:solidFill>
                <a:round/>
              </a:ln>
            </p:spPr>
            <p:txBody>
              <a:bodyPr/>
              <a:lstStyle/>
              <a:p>
                <a:endParaRPr lang="zh-CN" altLang="en-US"/>
              </a:p>
            </p:txBody>
          </p:sp>
          <p:sp>
            <p:nvSpPr>
              <p:cNvPr id="1051385" name="Line 138"/>
              <p:cNvSpPr>
                <a:spLocks noChangeShapeType="1"/>
              </p:cNvSpPr>
              <p:nvPr/>
            </p:nvSpPr>
            <p:spPr bwMode="auto">
              <a:xfrm>
                <a:off x="3238" y="3677"/>
                <a:ext cx="5" cy="1"/>
              </a:xfrm>
              <a:prstGeom prst="line">
                <a:avLst/>
              </a:prstGeom>
              <a:noFill/>
              <a:ln w="11113">
                <a:solidFill>
                  <a:srgbClr val="FFFFFF"/>
                </a:solidFill>
                <a:round/>
              </a:ln>
            </p:spPr>
            <p:txBody>
              <a:bodyPr/>
              <a:lstStyle/>
              <a:p>
                <a:endParaRPr lang="zh-CN" altLang="en-US"/>
              </a:p>
            </p:txBody>
          </p:sp>
          <p:sp>
            <p:nvSpPr>
              <p:cNvPr id="1051386" name="Line 139"/>
              <p:cNvSpPr>
                <a:spLocks noChangeShapeType="1"/>
              </p:cNvSpPr>
              <p:nvPr/>
            </p:nvSpPr>
            <p:spPr bwMode="auto">
              <a:xfrm>
                <a:off x="3239" y="3677"/>
                <a:ext cx="4" cy="1"/>
              </a:xfrm>
              <a:prstGeom prst="line">
                <a:avLst/>
              </a:prstGeom>
              <a:noFill/>
              <a:ln w="11113">
                <a:solidFill>
                  <a:srgbClr val="FFFFFF"/>
                </a:solidFill>
                <a:round/>
              </a:ln>
            </p:spPr>
            <p:txBody>
              <a:bodyPr/>
              <a:lstStyle/>
              <a:p>
                <a:endParaRPr lang="zh-CN" altLang="en-US"/>
              </a:p>
            </p:txBody>
          </p:sp>
          <p:sp>
            <p:nvSpPr>
              <p:cNvPr id="1051387" name="Line 140"/>
              <p:cNvSpPr>
                <a:spLocks noChangeShapeType="1"/>
              </p:cNvSpPr>
              <p:nvPr/>
            </p:nvSpPr>
            <p:spPr bwMode="auto">
              <a:xfrm>
                <a:off x="3240" y="3679"/>
                <a:ext cx="3" cy="1"/>
              </a:xfrm>
              <a:prstGeom prst="line">
                <a:avLst/>
              </a:prstGeom>
              <a:noFill/>
              <a:ln w="11113">
                <a:solidFill>
                  <a:srgbClr val="FFFFFF"/>
                </a:solidFill>
                <a:round/>
              </a:ln>
            </p:spPr>
            <p:txBody>
              <a:bodyPr/>
              <a:lstStyle/>
              <a:p>
                <a:endParaRPr lang="zh-CN" altLang="en-US"/>
              </a:p>
            </p:txBody>
          </p:sp>
          <p:sp>
            <p:nvSpPr>
              <p:cNvPr id="1051388" name="Line 141"/>
              <p:cNvSpPr>
                <a:spLocks noChangeShapeType="1"/>
              </p:cNvSpPr>
              <p:nvPr/>
            </p:nvSpPr>
            <p:spPr bwMode="auto">
              <a:xfrm>
                <a:off x="3240" y="3680"/>
                <a:ext cx="4" cy="1"/>
              </a:xfrm>
              <a:prstGeom prst="line">
                <a:avLst/>
              </a:prstGeom>
              <a:noFill/>
              <a:ln w="11113">
                <a:solidFill>
                  <a:srgbClr val="FFFFFF"/>
                </a:solidFill>
                <a:round/>
              </a:ln>
            </p:spPr>
            <p:txBody>
              <a:bodyPr/>
              <a:lstStyle/>
              <a:p>
                <a:endParaRPr lang="zh-CN" altLang="en-US"/>
              </a:p>
            </p:txBody>
          </p:sp>
          <p:sp>
            <p:nvSpPr>
              <p:cNvPr id="1051389" name="Line 142"/>
              <p:cNvSpPr>
                <a:spLocks noChangeShapeType="1"/>
              </p:cNvSpPr>
              <p:nvPr/>
            </p:nvSpPr>
            <p:spPr bwMode="auto">
              <a:xfrm>
                <a:off x="3241" y="3681"/>
                <a:ext cx="3" cy="1"/>
              </a:xfrm>
              <a:prstGeom prst="line">
                <a:avLst/>
              </a:prstGeom>
              <a:noFill/>
              <a:ln w="11113">
                <a:solidFill>
                  <a:srgbClr val="FFFFFF"/>
                </a:solidFill>
                <a:round/>
              </a:ln>
            </p:spPr>
            <p:txBody>
              <a:bodyPr/>
              <a:lstStyle/>
              <a:p>
                <a:endParaRPr lang="zh-CN" altLang="en-US"/>
              </a:p>
            </p:txBody>
          </p:sp>
          <p:sp>
            <p:nvSpPr>
              <p:cNvPr id="1051390" name="Line 143"/>
              <p:cNvSpPr>
                <a:spLocks noChangeShapeType="1"/>
              </p:cNvSpPr>
              <p:nvPr/>
            </p:nvSpPr>
            <p:spPr bwMode="auto">
              <a:xfrm>
                <a:off x="3241" y="3682"/>
                <a:ext cx="3" cy="1"/>
              </a:xfrm>
              <a:prstGeom prst="line">
                <a:avLst/>
              </a:prstGeom>
              <a:noFill/>
              <a:ln w="11113">
                <a:solidFill>
                  <a:srgbClr val="FFFFFF"/>
                </a:solidFill>
                <a:round/>
              </a:ln>
            </p:spPr>
            <p:txBody>
              <a:bodyPr/>
              <a:lstStyle/>
              <a:p>
                <a:endParaRPr lang="zh-CN" altLang="en-US"/>
              </a:p>
            </p:txBody>
          </p:sp>
          <p:sp>
            <p:nvSpPr>
              <p:cNvPr id="1051391" name="Line 144"/>
              <p:cNvSpPr>
                <a:spLocks noChangeShapeType="1"/>
              </p:cNvSpPr>
              <p:nvPr/>
            </p:nvSpPr>
            <p:spPr bwMode="auto">
              <a:xfrm>
                <a:off x="3241" y="3683"/>
                <a:ext cx="3" cy="1"/>
              </a:xfrm>
              <a:prstGeom prst="line">
                <a:avLst/>
              </a:prstGeom>
              <a:noFill/>
              <a:ln w="11113">
                <a:solidFill>
                  <a:srgbClr val="FFFFFF"/>
                </a:solidFill>
                <a:round/>
              </a:ln>
            </p:spPr>
            <p:txBody>
              <a:bodyPr/>
              <a:lstStyle/>
              <a:p>
                <a:endParaRPr lang="zh-CN" altLang="en-US"/>
              </a:p>
            </p:txBody>
          </p:sp>
          <p:sp>
            <p:nvSpPr>
              <p:cNvPr id="1051392" name="Line 145"/>
              <p:cNvSpPr>
                <a:spLocks noChangeShapeType="1"/>
              </p:cNvSpPr>
              <p:nvPr/>
            </p:nvSpPr>
            <p:spPr bwMode="auto">
              <a:xfrm>
                <a:off x="3242" y="3684"/>
                <a:ext cx="3" cy="1"/>
              </a:xfrm>
              <a:prstGeom prst="line">
                <a:avLst/>
              </a:prstGeom>
              <a:noFill/>
              <a:ln w="11113">
                <a:solidFill>
                  <a:srgbClr val="FFFFFF"/>
                </a:solidFill>
                <a:round/>
              </a:ln>
            </p:spPr>
            <p:txBody>
              <a:bodyPr/>
              <a:lstStyle/>
              <a:p>
                <a:endParaRPr lang="zh-CN" altLang="en-US"/>
              </a:p>
            </p:txBody>
          </p:sp>
          <p:sp>
            <p:nvSpPr>
              <p:cNvPr id="1051393" name="Line 146"/>
              <p:cNvSpPr>
                <a:spLocks noChangeShapeType="1"/>
              </p:cNvSpPr>
              <p:nvPr/>
            </p:nvSpPr>
            <p:spPr bwMode="auto">
              <a:xfrm>
                <a:off x="3243" y="3685"/>
                <a:ext cx="2" cy="1"/>
              </a:xfrm>
              <a:prstGeom prst="line">
                <a:avLst/>
              </a:prstGeom>
              <a:noFill/>
              <a:ln w="11113">
                <a:solidFill>
                  <a:srgbClr val="FFFFFF"/>
                </a:solidFill>
                <a:round/>
              </a:ln>
            </p:spPr>
            <p:txBody>
              <a:bodyPr/>
              <a:lstStyle/>
              <a:p>
                <a:endParaRPr lang="zh-CN" altLang="en-US"/>
              </a:p>
            </p:txBody>
          </p:sp>
          <p:sp>
            <p:nvSpPr>
              <p:cNvPr id="1051394" name="Line 147"/>
              <p:cNvSpPr>
                <a:spLocks noChangeShapeType="1"/>
              </p:cNvSpPr>
              <p:nvPr/>
            </p:nvSpPr>
            <p:spPr bwMode="auto">
              <a:xfrm>
                <a:off x="3243" y="3686"/>
                <a:ext cx="2" cy="1"/>
              </a:xfrm>
              <a:prstGeom prst="line">
                <a:avLst/>
              </a:prstGeom>
              <a:noFill/>
              <a:ln w="11113">
                <a:solidFill>
                  <a:srgbClr val="FFFFFF"/>
                </a:solidFill>
                <a:round/>
              </a:ln>
            </p:spPr>
            <p:txBody>
              <a:bodyPr/>
              <a:lstStyle/>
              <a:p>
                <a:endParaRPr lang="zh-CN" altLang="en-US"/>
              </a:p>
            </p:txBody>
          </p:sp>
          <p:sp>
            <p:nvSpPr>
              <p:cNvPr id="1051395" name="Line 148"/>
              <p:cNvSpPr>
                <a:spLocks noChangeShapeType="1"/>
              </p:cNvSpPr>
              <p:nvPr/>
            </p:nvSpPr>
            <p:spPr bwMode="auto">
              <a:xfrm>
                <a:off x="3243" y="3687"/>
                <a:ext cx="1" cy="1"/>
              </a:xfrm>
              <a:prstGeom prst="line">
                <a:avLst/>
              </a:prstGeom>
              <a:noFill/>
              <a:ln w="11113">
                <a:solidFill>
                  <a:srgbClr val="FFFFFF"/>
                </a:solidFill>
                <a:round/>
              </a:ln>
            </p:spPr>
            <p:txBody>
              <a:bodyPr/>
              <a:lstStyle/>
              <a:p>
                <a:endParaRPr lang="zh-CN" altLang="en-US"/>
              </a:p>
            </p:txBody>
          </p:sp>
          <p:sp>
            <p:nvSpPr>
              <p:cNvPr id="1051396" name="Line 149"/>
              <p:cNvSpPr>
                <a:spLocks noChangeShapeType="1"/>
              </p:cNvSpPr>
              <p:nvPr/>
            </p:nvSpPr>
            <p:spPr bwMode="auto">
              <a:xfrm>
                <a:off x="3243" y="3688"/>
                <a:ext cx="1" cy="1"/>
              </a:xfrm>
              <a:prstGeom prst="line">
                <a:avLst/>
              </a:prstGeom>
              <a:noFill/>
              <a:ln w="11113">
                <a:solidFill>
                  <a:srgbClr val="FFFFFF"/>
                </a:solidFill>
                <a:round/>
              </a:ln>
            </p:spPr>
            <p:txBody>
              <a:bodyPr/>
              <a:lstStyle/>
              <a:p>
                <a:endParaRPr lang="zh-CN" altLang="en-US"/>
              </a:p>
            </p:txBody>
          </p:sp>
          <p:sp>
            <p:nvSpPr>
              <p:cNvPr id="1051397" name="Line 150"/>
              <p:cNvSpPr>
                <a:spLocks noChangeShapeType="1"/>
              </p:cNvSpPr>
              <p:nvPr/>
            </p:nvSpPr>
            <p:spPr bwMode="auto">
              <a:xfrm>
                <a:off x="3243" y="3689"/>
                <a:ext cx="1" cy="1"/>
              </a:xfrm>
              <a:prstGeom prst="line">
                <a:avLst/>
              </a:prstGeom>
              <a:noFill/>
              <a:ln w="11113">
                <a:solidFill>
                  <a:srgbClr val="FFFFFF"/>
                </a:solidFill>
                <a:round/>
              </a:ln>
            </p:spPr>
            <p:txBody>
              <a:bodyPr/>
              <a:lstStyle/>
              <a:p>
                <a:endParaRPr lang="zh-CN" altLang="en-US"/>
              </a:p>
            </p:txBody>
          </p:sp>
        </p:grpSp>
        <p:grpSp>
          <p:nvGrpSpPr>
            <p:cNvPr id="380" name="Group 273"/>
            <p:cNvGrpSpPr/>
            <p:nvPr/>
          </p:nvGrpSpPr>
          <p:grpSpPr bwMode="auto">
            <a:xfrm>
              <a:off x="5829300" y="5757863"/>
              <a:ext cx="2736850" cy="53975"/>
              <a:chOff x="416" y="3919"/>
              <a:chExt cx="1724" cy="34"/>
            </a:xfrm>
          </p:grpSpPr>
          <p:sp>
            <p:nvSpPr>
              <p:cNvPr id="1051398" name="Rectangle 274"/>
              <p:cNvSpPr>
                <a:spLocks noChangeArrowheads="1"/>
              </p:cNvSpPr>
              <p:nvPr/>
            </p:nvSpPr>
            <p:spPr bwMode="auto">
              <a:xfrm>
                <a:off x="416" y="3920"/>
                <a:ext cx="350" cy="33"/>
              </a:xfrm>
              <a:prstGeom prst="rect">
                <a:avLst/>
              </a:prstGeom>
              <a:solidFill>
                <a:srgbClr val="D2D2D2"/>
              </a:solidFill>
              <a:ln>
                <a:noFill/>
              </a:ln>
            </p:spPr>
            <p:txBody>
              <a:bodyPr/>
              <a:lstStyle/>
              <a:p>
                <a:endParaRPr lang="zh-CN" altLang="en-US"/>
              </a:p>
            </p:txBody>
          </p:sp>
          <p:sp>
            <p:nvSpPr>
              <p:cNvPr id="1051399" name="Rectangle 275"/>
              <p:cNvSpPr>
                <a:spLocks noChangeArrowheads="1"/>
              </p:cNvSpPr>
              <p:nvPr/>
            </p:nvSpPr>
            <p:spPr bwMode="auto">
              <a:xfrm>
                <a:off x="416" y="3919"/>
                <a:ext cx="348" cy="8"/>
              </a:xfrm>
              <a:prstGeom prst="rect">
                <a:avLst/>
              </a:prstGeom>
              <a:noFill/>
              <a:ln w="1588">
                <a:solidFill>
                  <a:srgbClr val="A0A0A0"/>
                </a:solidFill>
                <a:miter lim="800000"/>
              </a:ln>
            </p:spPr>
            <p:txBody>
              <a:bodyPr/>
              <a:lstStyle/>
              <a:p>
                <a:endParaRPr lang="zh-CN" altLang="en-US"/>
              </a:p>
            </p:txBody>
          </p:sp>
          <p:sp>
            <p:nvSpPr>
              <p:cNvPr id="1051400" name="Rectangle 276"/>
              <p:cNvSpPr>
                <a:spLocks noChangeArrowheads="1"/>
              </p:cNvSpPr>
              <p:nvPr/>
            </p:nvSpPr>
            <p:spPr bwMode="auto">
              <a:xfrm>
                <a:off x="417" y="3944"/>
                <a:ext cx="349" cy="7"/>
              </a:xfrm>
              <a:prstGeom prst="rect">
                <a:avLst/>
              </a:prstGeom>
              <a:noFill/>
              <a:ln w="1588">
                <a:solidFill>
                  <a:srgbClr val="A0A0A0"/>
                </a:solidFill>
                <a:miter lim="800000"/>
              </a:ln>
            </p:spPr>
            <p:txBody>
              <a:bodyPr/>
              <a:lstStyle/>
              <a:p>
                <a:endParaRPr lang="zh-CN" altLang="en-US"/>
              </a:p>
            </p:txBody>
          </p:sp>
          <p:sp>
            <p:nvSpPr>
              <p:cNvPr id="1051401" name="Oval 277"/>
              <p:cNvSpPr>
                <a:spLocks noChangeArrowheads="1"/>
              </p:cNvSpPr>
              <p:nvPr/>
            </p:nvSpPr>
            <p:spPr bwMode="auto">
              <a:xfrm>
                <a:off x="428" y="3930"/>
                <a:ext cx="10" cy="11"/>
              </a:xfrm>
              <a:prstGeom prst="ellipse">
                <a:avLst/>
              </a:prstGeom>
              <a:solidFill>
                <a:srgbClr val="B4B4B4"/>
              </a:solidFill>
              <a:ln w="1588">
                <a:solidFill>
                  <a:srgbClr val="919191"/>
                </a:solidFill>
                <a:round/>
              </a:ln>
            </p:spPr>
            <p:txBody>
              <a:bodyPr/>
              <a:lstStyle/>
              <a:p>
                <a:endParaRPr lang="zh-CN" altLang="en-US"/>
              </a:p>
            </p:txBody>
          </p:sp>
          <p:sp>
            <p:nvSpPr>
              <p:cNvPr id="1051402" name="Oval 278"/>
              <p:cNvSpPr>
                <a:spLocks noChangeArrowheads="1"/>
              </p:cNvSpPr>
              <p:nvPr/>
            </p:nvSpPr>
            <p:spPr bwMode="auto">
              <a:xfrm>
                <a:off x="464" y="3930"/>
                <a:ext cx="11" cy="11"/>
              </a:xfrm>
              <a:prstGeom prst="ellipse">
                <a:avLst/>
              </a:prstGeom>
              <a:solidFill>
                <a:srgbClr val="B4B4B4"/>
              </a:solidFill>
              <a:ln w="1588">
                <a:solidFill>
                  <a:srgbClr val="919191"/>
                </a:solidFill>
                <a:round/>
              </a:ln>
            </p:spPr>
            <p:txBody>
              <a:bodyPr/>
              <a:lstStyle/>
              <a:p>
                <a:endParaRPr lang="zh-CN" altLang="en-US"/>
              </a:p>
            </p:txBody>
          </p:sp>
          <p:sp>
            <p:nvSpPr>
              <p:cNvPr id="1051403" name="Oval 279"/>
              <p:cNvSpPr>
                <a:spLocks noChangeArrowheads="1"/>
              </p:cNvSpPr>
              <p:nvPr/>
            </p:nvSpPr>
            <p:spPr bwMode="auto">
              <a:xfrm>
                <a:off x="507" y="3930"/>
                <a:ext cx="10" cy="11"/>
              </a:xfrm>
              <a:prstGeom prst="ellipse">
                <a:avLst/>
              </a:prstGeom>
              <a:solidFill>
                <a:srgbClr val="B4B4B4"/>
              </a:solidFill>
              <a:ln w="1588">
                <a:solidFill>
                  <a:srgbClr val="919191"/>
                </a:solidFill>
                <a:round/>
              </a:ln>
            </p:spPr>
            <p:txBody>
              <a:bodyPr/>
              <a:lstStyle/>
              <a:p>
                <a:endParaRPr lang="zh-CN" altLang="en-US"/>
              </a:p>
            </p:txBody>
          </p:sp>
          <p:sp>
            <p:nvSpPr>
              <p:cNvPr id="1051404" name="Oval 280"/>
              <p:cNvSpPr>
                <a:spLocks noChangeArrowheads="1"/>
              </p:cNvSpPr>
              <p:nvPr/>
            </p:nvSpPr>
            <p:spPr bwMode="auto">
              <a:xfrm>
                <a:off x="544" y="3930"/>
                <a:ext cx="10" cy="11"/>
              </a:xfrm>
              <a:prstGeom prst="ellipse">
                <a:avLst/>
              </a:prstGeom>
              <a:solidFill>
                <a:srgbClr val="B4B4B4"/>
              </a:solidFill>
              <a:ln w="1588">
                <a:solidFill>
                  <a:srgbClr val="919191"/>
                </a:solidFill>
                <a:round/>
              </a:ln>
            </p:spPr>
            <p:txBody>
              <a:bodyPr/>
              <a:lstStyle/>
              <a:p>
                <a:endParaRPr lang="zh-CN" altLang="en-US"/>
              </a:p>
            </p:txBody>
          </p:sp>
          <p:sp>
            <p:nvSpPr>
              <p:cNvPr id="1051405" name="Oval 281"/>
              <p:cNvSpPr>
                <a:spLocks noChangeArrowheads="1"/>
              </p:cNvSpPr>
              <p:nvPr/>
            </p:nvSpPr>
            <p:spPr bwMode="auto">
              <a:xfrm>
                <a:off x="579" y="3930"/>
                <a:ext cx="11" cy="11"/>
              </a:xfrm>
              <a:prstGeom prst="ellipse">
                <a:avLst/>
              </a:prstGeom>
              <a:solidFill>
                <a:srgbClr val="B4B4B4"/>
              </a:solidFill>
              <a:ln w="1588">
                <a:solidFill>
                  <a:srgbClr val="919191"/>
                </a:solidFill>
                <a:round/>
              </a:ln>
            </p:spPr>
            <p:txBody>
              <a:bodyPr/>
              <a:lstStyle/>
              <a:p>
                <a:endParaRPr lang="zh-CN" altLang="en-US"/>
              </a:p>
            </p:txBody>
          </p:sp>
          <p:sp>
            <p:nvSpPr>
              <p:cNvPr id="1051406" name="Oval 282"/>
              <p:cNvSpPr>
                <a:spLocks noChangeArrowheads="1"/>
              </p:cNvSpPr>
              <p:nvPr/>
            </p:nvSpPr>
            <p:spPr bwMode="auto">
              <a:xfrm>
                <a:off x="616" y="3930"/>
                <a:ext cx="10" cy="11"/>
              </a:xfrm>
              <a:prstGeom prst="ellipse">
                <a:avLst/>
              </a:prstGeom>
              <a:solidFill>
                <a:srgbClr val="B4B4B4"/>
              </a:solidFill>
              <a:ln w="1588">
                <a:solidFill>
                  <a:srgbClr val="919191"/>
                </a:solidFill>
                <a:round/>
              </a:ln>
            </p:spPr>
            <p:txBody>
              <a:bodyPr/>
              <a:lstStyle/>
              <a:p>
                <a:endParaRPr lang="zh-CN" altLang="en-US"/>
              </a:p>
            </p:txBody>
          </p:sp>
          <p:sp>
            <p:nvSpPr>
              <p:cNvPr id="1051407" name="Oval 283"/>
              <p:cNvSpPr>
                <a:spLocks noChangeArrowheads="1"/>
              </p:cNvSpPr>
              <p:nvPr/>
            </p:nvSpPr>
            <p:spPr bwMode="auto">
              <a:xfrm>
                <a:off x="659" y="3930"/>
                <a:ext cx="10" cy="11"/>
              </a:xfrm>
              <a:prstGeom prst="ellipse">
                <a:avLst/>
              </a:prstGeom>
              <a:solidFill>
                <a:srgbClr val="B4B4B4"/>
              </a:solidFill>
              <a:ln w="1588">
                <a:solidFill>
                  <a:srgbClr val="919191"/>
                </a:solidFill>
                <a:round/>
              </a:ln>
            </p:spPr>
            <p:txBody>
              <a:bodyPr/>
              <a:lstStyle/>
              <a:p>
                <a:endParaRPr lang="zh-CN" altLang="en-US"/>
              </a:p>
            </p:txBody>
          </p:sp>
          <p:sp>
            <p:nvSpPr>
              <p:cNvPr id="1051408" name="Oval 284"/>
              <p:cNvSpPr>
                <a:spLocks noChangeArrowheads="1"/>
              </p:cNvSpPr>
              <p:nvPr/>
            </p:nvSpPr>
            <p:spPr bwMode="auto">
              <a:xfrm>
                <a:off x="694" y="3930"/>
                <a:ext cx="12" cy="11"/>
              </a:xfrm>
              <a:prstGeom prst="ellipse">
                <a:avLst/>
              </a:prstGeom>
              <a:solidFill>
                <a:srgbClr val="B4B4B4"/>
              </a:solidFill>
              <a:ln w="1588">
                <a:solidFill>
                  <a:srgbClr val="919191"/>
                </a:solidFill>
                <a:round/>
              </a:ln>
            </p:spPr>
            <p:txBody>
              <a:bodyPr/>
              <a:lstStyle/>
              <a:p>
                <a:endParaRPr lang="zh-CN" altLang="en-US"/>
              </a:p>
            </p:txBody>
          </p:sp>
          <p:sp>
            <p:nvSpPr>
              <p:cNvPr id="1051409" name="Oval 285"/>
              <p:cNvSpPr>
                <a:spLocks noChangeArrowheads="1"/>
              </p:cNvSpPr>
              <p:nvPr/>
            </p:nvSpPr>
            <p:spPr bwMode="auto">
              <a:xfrm>
                <a:off x="734" y="3931"/>
                <a:ext cx="11" cy="10"/>
              </a:xfrm>
              <a:prstGeom prst="ellipse">
                <a:avLst/>
              </a:prstGeom>
              <a:solidFill>
                <a:srgbClr val="B4B4B4"/>
              </a:solidFill>
              <a:ln w="1588">
                <a:solidFill>
                  <a:srgbClr val="919191"/>
                </a:solidFill>
                <a:round/>
              </a:ln>
            </p:spPr>
            <p:txBody>
              <a:bodyPr/>
              <a:lstStyle/>
              <a:p>
                <a:endParaRPr lang="zh-CN" altLang="en-US"/>
              </a:p>
            </p:txBody>
          </p:sp>
          <p:sp>
            <p:nvSpPr>
              <p:cNvPr id="1051410" name="Rectangle 286"/>
              <p:cNvSpPr>
                <a:spLocks noChangeArrowheads="1"/>
              </p:cNvSpPr>
              <p:nvPr/>
            </p:nvSpPr>
            <p:spPr bwMode="auto">
              <a:xfrm>
                <a:off x="763" y="3919"/>
                <a:ext cx="351" cy="34"/>
              </a:xfrm>
              <a:prstGeom prst="rect">
                <a:avLst/>
              </a:prstGeom>
              <a:solidFill>
                <a:srgbClr val="D2D2D2"/>
              </a:solidFill>
              <a:ln>
                <a:noFill/>
              </a:ln>
            </p:spPr>
            <p:txBody>
              <a:bodyPr/>
              <a:lstStyle/>
              <a:p>
                <a:endParaRPr lang="zh-CN" altLang="en-US"/>
              </a:p>
            </p:txBody>
          </p:sp>
          <p:sp>
            <p:nvSpPr>
              <p:cNvPr id="1051411" name="Rectangle 287"/>
              <p:cNvSpPr>
                <a:spLocks noChangeArrowheads="1"/>
              </p:cNvSpPr>
              <p:nvPr/>
            </p:nvSpPr>
            <p:spPr bwMode="auto">
              <a:xfrm>
                <a:off x="763" y="3919"/>
                <a:ext cx="349" cy="8"/>
              </a:xfrm>
              <a:prstGeom prst="rect">
                <a:avLst/>
              </a:prstGeom>
              <a:noFill/>
              <a:ln w="1588">
                <a:solidFill>
                  <a:srgbClr val="A0A0A0"/>
                </a:solidFill>
                <a:miter lim="800000"/>
              </a:ln>
            </p:spPr>
            <p:txBody>
              <a:bodyPr/>
              <a:lstStyle/>
              <a:p>
                <a:endParaRPr lang="zh-CN" altLang="en-US"/>
              </a:p>
            </p:txBody>
          </p:sp>
          <p:sp>
            <p:nvSpPr>
              <p:cNvPr id="1051412" name="Rectangle 288"/>
              <p:cNvSpPr>
                <a:spLocks noChangeArrowheads="1"/>
              </p:cNvSpPr>
              <p:nvPr/>
            </p:nvSpPr>
            <p:spPr bwMode="auto">
              <a:xfrm>
                <a:off x="765" y="3944"/>
                <a:ext cx="349" cy="7"/>
              </a:xfrm>
              <a:prstGeom prst="rect">
                <a:avLst/>
              </a:prstGeom>
              <a:noFill/>
              <a:ln w="1588">
                <a:solidFill>
                  <a:srgbClr val="A0A0A0"/>
                </a:solidFill>
                <a:miter lim="800000"/>
              </a:ln>
            </p:spPr>
            <p:txBody>
              <a:bodyPr/>
              <a:lstStyle/>
              <a:p>
                <a:endParaRPr lang="zh-CN" altLang="en-US"/>
              </a:p>
            </p:txBody>
          </p:sp>
          <p:sp>
            <p:nvSpPr>
              <p:cNvPr id="1051413" name="Oval 289"/>
              <p:cNvSpPr>
                <a:spLocks noChangeArrowheads="1"/>
              </p:cNvSpPr>
              <p:nvPr/>
            </p:nvSpPr>
            <p:spPr bwMode="auto">
              <a:xfrm>
                <a:off x="775" y="3930"/>
                <a:ext cx="11" cy="11"/>
              </a:xfrm>
              <a:prstGeom prst="ellipse">
                <a:avLst/>
              </a:prstGeom>
              <a:solidFill>
                <a:srgbClr val="B4B4B4"/>
              </a:solidFill>
              <a:ln w="1588">
                <a:solidFill>
                  <a:srgbClr val="919191"/>
                </a:solidFill>
                <a:round/>
              </a:ln>
            </p:spPr>
            <p:txBody>
              <a:bodyPr/>
              <a:lstStyle/>
              <a:p>
                <a:endParaRPr lang="zh-CN" altLang="en-US"/>
              </a:p>
            </p:txBody>
          </p:sp>
          <p:sp>
            <p:nvSpPr>
              <p:cNvPr id="1051414" name="Oval 290"/>
              <p:cNvSpPr>
                <a:spLocks noChangeArrowheads="1"/>
              </p:cNvSpPr>
              <p:nvPr/>
            </p:nvSpPr>
            <p:spPr bwMode="auto">
              <a:xfrm>
                <a:off x="811" y="3930"/>
                <a:ext cx="11" cy="11"/>
              </a:xfrm>
              <a:prstGeom prst="ellipse">
                <a:avLst/>
              </a:prstGeom>
              <a:solidFill>
                <a:srgbClr val="B4B4B4"/>
              </a:solidFill>
              <a:ln w="1588">
                <a:solidFill>
                  <a:srgbClr val="919191"/>
                </a:solidFill>
                <a:round/>
              </a:ln>
            </p:spPr>
            <p:txBody>
              <a:bodyPr/>
              <a:lstStyle/>
              <a:p>
                <a:endParaRPr lang="zh-CN" altLang="en-US"/>
              </a:p>
            </p:txBody>
          </p:sp>
          <p:sp>
            <p:nvSpPr>
              <p:cNvPr id="1051415" name="Oval 291"/>
              <p:cNvSpPr>
                <a:spLocks noChangeArrowheads="1"/>
              </p:cNvSpPr>
              <p:nvPr/>
            </p:nvSpPr>
            <p:spPr bwMode="auto">
              <a:xfrm>
                <a:off x="854" y="3930"/>
                <a:ext cx="11" cy="11"/>
              </a:xfrm>
              <a:prstGeom prst="ellipse">
                <a:avLst/>
              </a:prstGeom>
              <a:solidFill>
                <a:srgbClr val="B4B4B4"/>
              </a:solidFill>
              <a:ln w="1588">
                <a:solidFill>
                  <a:srgbClr val="919191"/>
                </a:solidFill>
                <a:round/>
              </a:ln>
            </p:spPr>
            <p:txBody>
              <a:bodyPr/>
              <a:lstStyle/>
              <a:p>
                <a:endParaRPr lang="zh-CN" altLang="en-US"/>
              </a:p>
            </p:txBody>
          </p:sp>
          <p:sp>
            <p:nvSpPr>
              <p:cNvPr id="1051416" name="Oval 292"/>
              <p:cNvSpPr>
                <a:spLocks noChangeArrowheads="1"/>
              </p:cNvSpPr>
              <p:nvPr/>
            </p:nvSpPr>
            <p:spPr bwMode="auto">
              <a:xfrm>
                <a:off x="891" y="3930"/>
                <a:ext cx="11" cy="11"/>
              </a:xfrm>
              <a:prstGeom prst="ellipse">
                <a:avLst/>
              </a:prstGeom>
              <a:solidFill>
                <a:srgbClr val="B4B4B4"/>
              </a:solidFill>
              <a:ln w="1588">
                <a:solidFill>
                  <a:srgbClr val="919191"/>
                </a:solidFill>
                <a:round/>
              </a:ln>
            </p:spPr>
            <p:txBody>
              <a:bodyPr/>
              <a:lstStyle/>
              <a:p>
                <a:endParaRPr lang="zh-CN" altLang="en-US"/>
              </a:p>
            </p:txBody>
          </p:sp>
          <p:sp>
            <p:nvSpPr>
              <p:cNvPr id="1051417" name="Oval 293"/>
              <p:cNvSpPr>
                <a:spLocks noChangeArrowheads="1"/>
              </p:cNvSpPr>
              <p:nvPr/>
            </p:nvSpPr>
            <p:spPr bwMode="auto">
              <a:xfrm>
                <a:off x="927" y="3930"/>
                <a:ext cx="11" cy="11"/>
              </a:xfrm>
              <a:prstGeom prst="ellipse">
                <a:avLst/>
              </a:prstGeom>
              <a:solidFill>
                <a:srgbClr val="B4B4B4"/>
              </a:solidFill>
              <a:ln w="1588">
                <a:solidFill>
                  <a:srgbClr val="919191"/>
                </a:solidFill>
                <a:round/>
              </a:ln>
            </p:spPr>
            <p:txBody>
              <a:bodyPr/>
              <a:lstStyle/>
              <a:p>
                <a:endParaRPr lang="zh-CN" altLang="en-US"/>
              </a:p>
            </p:txBody>
          </p:sp>
          <p:sp>
            <p:nvSpPr>
              <p:cNvPr id="1051418" name="Oval 294"/>
              <p:cNvSpPr>
                <a:spLocks noChangeArrowheads="1"/>
              </p:cNvSpPr>
              <p:nvPr/>
            </p:nvSpPr>
            <p:spPr bwMode="auto">
              <a:xfrm>
                <a:off x="963" y="3930"/>
                <a:ext cx="11" cy="11"/>
              </a:xfrm>
              <a:prstGeom prst="ellipse">
                <a:avLst/>
              </a:prstGeom>
              <a:solidFill>
                <a:srgbClr val="B4B4B4"/>
              </a:solidFill>
              <a:ln w="1588">
                <a:solidFill>
                  <a:srgbClr val="919191"/>
                </a:solidFill>
                <a:round/>
              </a:ln>
            </p:spPr>
            <p:txBody>
              <a:bodyPr/>
              <a:lstStyle/>
              <a:p>
                <a:endParaRPr lang="zh-CN" altLang="en-US"/>
              </a:p>
            </p:txBody>
          </p:sp>
          <p:sp>
            <p:nvSpPr>
              <p:cNvPr id="1051419" name="Oval 295"/>
              <p:cNvSpPr>
                <a:spLocks noChangeArrowheads="1"/>
              </p:cNvSpPr>
              <p:nvPr/>
            </p:nvSpPr>
            <p:spPr bwMode="auto">
              <a:xfrm>
                <a:off x="1006" y="3930"/>
                <a:ext cx="11" cy="11"/>
              </a:xfrm>
              <a:prstGeom prst="ellipse">
                <a:avLst/>
              </a:prstGeom>
              <a:solidFill>
                <a:srgbClr val="B4B4B4"/>
              </a:solidFill>
              <a:ln w="1588">
                <a:solidFill>
                  <a:srgbClr val="919191"/>
                </a:solidFill>
                <a:round/>
              </a:ln>
            </p:spPr>
            <p:txBody>
              <a:bodyPr/>
              <a:lstStyle/>
              <a:p>
                <a:endParaRPr lang="zh-CN" altLang="en-US"/>
              </a:p>
            </p:txBody>
          </p:sp>
          <p:sp>
            <p:nvSpPr>
              <p:cNvPr id="1051420" name="Oval 296"/>
              <p:cNvSpPr>
                <a:spLocks noChangeArrowheads="1"/>
              </p:cNvSpPr>
              <p:nvPr/>
            </p:nvSpPr>
            <p:spPr bwMode="auto">
              <a:xfrm>
                <a:off x="1042" y="3930"/>
                <a:ext cx="11" cy="11"/>
              </a:xfrm>
              <a:prstGeom prst="ellipse">
                <a:avLst/>
              </a:prstGeom>
              <a:solidFill>
                <a:srgbClr val="B4B4B4"/>
              </a:solidFill>
              <a:ln w="1588">
                <a:solidFill>
                  <a:srgbClr val="919191"/>
                </a:solidFill>
                <a:round/>
              </a:ln>
            </p:spPr>
            <p:txBody>
              <a:bodyPr/>
              <a:lstStyle/>
              <a:p>
                <a:endParaRPr lang="zh-CN" altLang="en-US"/>
              </a:p>
            </p:txBody>
          </p:sp>
          <p:sp>
            <p:nvSpPr>
              <p:cNvPr id="1051421" name="Oval 297"/>
              <p:cNvSpPr>
                <a:spLocks noChangeArrowheads="1"/>
              </p:cNvSpPr>
              <p:nvPr/>
            </p:nvSpPr>
            <p:spPr bwMode="auto">
              <a:xfrm>
                <a:off x="1081" y="3930"/>
                <a:ext cx="12" cy="11"/>
              </a:xfrm>
              <a:prstGeom prst="ellipse">
                <a:avLst/>
              </a:prstGeom>
              <a:solidFill>
                <a:srgbClr val="B4B4B4"/>
              </a:solidFill>
              <a:ln w="1588">
                <a:solidFill>
                  <a:srgbClr val="919191"/>
                </a:solidFill>
                <a:round/>
              </a:ln>
            </p:spPr>
            <p:txBody>
              <a:bodyPr/>
              <a:lstStyle/>
              <a:p>
                <a:endParaRPr lang="zh-CN" altLang="en-US"/>
              </a:p>
            </p:txBody>
          </p:sp>
          <p:sp>
            <p:nvSpPr>
              <p:cNvPr id="1051422" name="Rectangle 298"/>
              <p:cNvSpPr>
                <a:spLocks noChangeArrowheads="1"/>
              </p:cNvSpPr>
              <p:nvPr/>
            </p:nvSpPr>
            <p:spPr bwMode="auto">
              <a:xfrm>
                <a:off x="1107" y="3920"/>
                <a:ext cx="352" cy="33"/>
              </a:xfrm>
              <a:prstGeom prst="rect">
                <a:avLst/>
              </a:prstGeom>
              <a:solidFill>
                <a:srgbClr val="D2D2D2"/>
              </a:solidFill>
              <a:ln>
                <a:noFill/>
              </a:ln>
            </p:spPr>
            <p:txBody>
              <a:bodyPr/>
              <a:lstStyle/>
              <a:p>
                <a:endParaRPr lang="zh-CN" altLang="en-US"/>
              </a:p>
            </p:txBody>
          </p:sp>
          <p:sp>
            <p:nvSpPr>
              <p:cNvPr id="1051423" name="Rectangle 299"/>
              <p:cNvSpPr>
                <a:spLocks noChangeArrowheads="1"/>
              </p:cNvSpPr>
              <p:nvPr/>
            </p:nvSpPr>
            <p:spPr bwMode="auto">
              <a:xfrm>
                <a:off x="1107" y="3919"/>
                <a:ext cx="349" cy="8"/>
              </a:xfrm>
              <a:prstGeom prst="rect">
                <a:avLst/>
              </a:prstGeom>
              <a:noFill/>
              <a:ln w="1588">
                <a:solidFill>
                  <a:srgbClr val="A0A0A0"/>
                </a:solidFill>
                <a:miter lim="800000"/>
              </a:ln>
            </p:spPr>
            <p:txBody>
              <a:bodyPr/>
              <a:lstStyle/>
              <a:p>
                <a:endParaRPr lang="zh-CN" altLang="en-US"/>
              </a:p>
            </p:txBody>
          </p:sp>
          <p:sp>
            <p:nvSpPr>
              <p:cNvPr id="1051424" name="Rectangle 300"/>
              <p:cNvSpPr>
                <a:spLocks noChangeArrowheads="1"/>
              </p:cNvSpPr>
              <p:nvPr/>
            </p:nvSpPr>
            <p:spPr bwMode="auto">
              <a:xfrm>
                <a:off x="1109" y="3944"/>
                <a:ext cx="349" cy="7"/>
              </a:xfrm>
              <a:prstGeom prst="rect">
                <a:avLst/>
              </a:prstGeom>
              <a:noFill/>
              <a:ln w="1588">
                <a:solidFill>
                  <a:srgbClr val="A0A0A0"/>
                </a:solidFill>
                <a:miter lim="800000"/>
              </a:ln>
            </p:spPr>
            <p:txBody>
              <a:bodyPr/>
              <a:lstStyle/>
              <a:p>
                <a:endParaRPr lang="zh-CN" altLang="en-US"/>
              </a:p>
            </p:txBody>
          </p:sp>
          <p:sp>
            <p:nvSpPr>
              <p:cNvPr id="1051425" name="Oval 301"/>
              <p:cNvSpPr>
                <a:spLocks noChangeArrowheads="1"/>
              </p:cNvSpPr>
              <p:nvPr/>
            </p:nvSpPr>
            <p:spPr bwMode="auto">
              <a:xfrm>
                <a:off x="1119" y="3930"/>
                <a:ext cx="12" cy="11"/>
              </a:xfrm>
              <a:prstGeom prst="ellipse">
                <a:avLst/>
              </a:prstGeom>
              <a:solidFill>
                <a:srgbClr val="B4B4B4"/>
              </a:solidFill>
              <a:ln w="1588">
                <a:solidFill>
                  <a:srgbClr val="919191"/>
                </a:solidFill>
                <a:round/>
              </a:ln>
            </p:spPr>
            <p:txBody>
              <a:bodyPr/>
              <a:lstStyle/>
              <a:p>
                <a:endParaRPr lang="zh-CN" altLang="en-US"/>
              </a:p>
            </p:txBody>
          </p:sp>
          <p:sp>
            <p:nvSpPr>
              <p:cNvPr id="1051426" name="Oval 302"/>
              <p:cNvSpPr>
                <a:spLocks noChangeArrowheads="1"/>
              </p:cNvSpPr>
              <p:nvPr/>
            </p:nvSpPr>
            <p:spPr bwMode="auto">
              <a:xfrm>
                <a:off x="1155" y="3930"/>
                <a:ext cx="11" cy="11"/>
              </a:xfrm>
              <a:prstGeom prst="ellipse">
                <a:avLst/>
              </a:prstGeom>
              <a:solidFill>
                <a:srgbClr val="B4B4B4"/>
              </a:solidFill>
              <a:ln w="1588">
                <a:solidFill>
                  <a:srgbClr val="919191"/>
                </a:solidFill>
                <a:round/>
              </a:ln>
            </p:spPr>
            <p:txBody>
              <a:bodyPr/>
              <a:lstStyle/>
              <a:p>
                <a:endParaRPr lang="zh-CN" altLang="en-US"/>
              </a:p>
            </p:txBody>
          </p:sp>
          <p:sp>
            <p:nvSpPr>
              <p:cNvPr id="1051427" name="Oval 303"/>
              <p:cNvSpPr>
                <a:spLocks noChangeArrowheads="1"/>
              </p:cNvSpPr>
              <p:nvPr/>
            </p:nvSpPr>
            <p:spPr bwMode="auto">
              <a:xfrm>
                <a:off x="1198" y="3930"/>
                <a:ext cx="11" cy="11"/>
              </a:xfrm>
              <a:prstGeom prst="ellipse">
                <a:avLst/>
              </a:prstGeom>
              <a:solidFill>
                <a:srgbClr val="B4B4B4"/>
              </a:solidFill>
              <a:ln w="1588">
                <a:solidFill>
                  <a:srgbClr val="919191"/>
                </a:solidFill>
                <a:round/>
              </a:ln>
            </p:spPr>
            <p:txBody>
              <a:bodyPr/>
              <a:lstStyle/>
              <a:p>
                <a:endParaRPr lang="zh-CN" altLang="en-US"/>
              </a:p>
            </p:txBody>
          </p:sp>
          <p:sp>
            <p:nvSpPr>
              <p:cNvPr id="1051428" name="Oval 304"/>
              <p:cNvSpPr>
                <a:spLocks noChangeArrowheads="1"/>
              </p:cNvSpPr>
              <p:nvPr/>
            </p:nvSpPr>
            <p:spPr bwMode="auto">
              <a:xfrm>
                <a:off x="1235" y="3930"/>
                <a:ext cx="11" cy="11"/>
              </a:xfrm>
              <a:prstGeom prst="ellipse">
                <a:avLst/>
              </a:prstGeom>
              <a:solidFill>
                <a:srgbClr val="B4B4B4"/>
              </a:solidFill>
              <a:ln w="1588">
                <a:solidFill>
                  <a:srgbClr val="919191"/>
                </a:solidFill>
                <a:round/>
              </a:ln>
            </p:spPr>
            <p:txBody>
              <a:bodyPr/>
              <a:lstStyle/>
              <a:p>
                <a:endParaRPr lang="zh-CN" altLang="en-US"/>
              </a:p>
            </p:txBody>
          </p:sp>
          <p:sp>
            <p:nvSpPr>
              <p:cNvPr id="1051429" name="Oval 305"/>
              <p:cNvSpPr>
                <a:spLocks noChangeArrowheads="1"/>
              </p:cNvSpPr>
              <p:nvPr/>
            </p:nvSpPr>
            <p:spPr bwMode="auto">
              <a:xfrm>
                <a:off x="1271" y="3930"/>
                <a:ext cx="11" cy="11"/>
              </a:xfrm>
              <a:prstGeom prst="ellipse">
                <a:avLst/>
              </a:prstGeom>
              <a:solidFill>
                <a:srgbClr val="B4B4B4"/>
              </a:solidFill>
              <a:ln w="1588">
                <a:solidFill>
                  <a:srgbClr val="919191"/>
                </a:solidFill>
                <a:round/>
              </a:ln>
            </p:spPr>
            <p:txBody>
              <a:bodyPr/>
              <a:lstStyle/>
              <a:p>
                <a:endParaRPr lang="zh-CN" altLang="en-US"/>
              </a:p>
            </p:txBody>
          </p:sp>
          <p:sp>
            <p:nvSpPr>
              <p:cNvPr id="1051430" name="Oval 306"/>
              <p:cNvSpPr>
                <a:spLocks noChangeArrowheads="1"/>
              </p:cNvSpPr>
              <p:nvPr/>
            </p:nvSpPr>
            <p:spPr bwMode="auto">
              <a:xfrm>
                <a:off x="1308" y="3930"/>
                <a:ext cx="10" cy="11"/>
              </a:xfrm>
              <a:prstGeom prst="ellipse">
                <a:avLst/>
              </a:prstGeom>
              <a:solidFill>
                <a:srgbClr val="B4B4B4"/>
              </a:solidFill>
              <a:ln w="1588">
                <a:solidFill>
                  <a:srgbClr val="919191"/>
                </a:solidFill>
                <a:round/>
              </a:ln>
            </p:spPr>
            <p:txBody>
              <a:bodyPr/>
              <a:lstStyle/>
              <a:p>
                <a:endParaRPr lang="zh-CN" altLang="en-US"/>
              </a:p>
            </p:txBody>
          </p:sp>
          <p:sp>
            <p:nvSpPr>
              <p:cNvPr id="1051431" name="Oval 307"/>
              <p:cNvSpPr>
                <a:spLocks noChangeArrowheads="1"/>
              </p:cNvSpPr>
              <p:nvPr/>
            </p:nvSpPr>
            <p:spPr bwMode="auto">
              <a:xfrm>
                <a:off x="1351" y="3930"/>
                <a:ext cx="10" cy="11"/>
              </a:xfrm>
              <a:prstGeom prst="ellipse">
                <a:avLst/>
              </a:prstGeom>
              <a:solidFill>
                <a:srgbClr val="B4B4B4"/>
              </a:solidFill>
              <a:ln w="1588">
                <a:solidFill>
                  <a:srgbClr val="919191"/>
                </a:solidFill>
                <a:round/>
              </a:ln>
            </p:spPr>
            <p:txBody>
              <a:bodyPr/>
              <a:lstStyle/>
              <a:p>
                <a:endParaRPr lang="zh-CN" altLang="en-US"/>
              </a:p>
            </p:txBody>
          </p:sp>
          <p:sp>
            <p:nvSpPr>
              <p:cNvPr id="1051432" name="Oval 308"/>
              <p:cNvSpPr>
                <a:spLocks noChangeArrowheads="1"/>
              </p:cNvSpPr>
              <p:nvPr/>
            </p:nvSpPr>
            <p:spPr bwMode="auto">
              <a:xfrm>
                <a:off x="1387" y="3930"/>
                <a:ext cx="10" cy="11"/>
              </a:xfrm>
              <a:prstGeom prst="ellipse">
                <a:avLst/>
              </a:prstGeom>
              <a:solidFill>
                <a:srgbClr val="B4B4B4"/>
              </a:solidFill>
              <a:ln w="1588">
                <a:solidFill>
                  <a:srgbClr val="919191"/>
                </a:solidFill>
                <a:round/>
              </a:ln>
            </p:spPr>
            <p:txBody>
              <a:bodyPr/>
              <a:lstStyle/>
              <a:p>
                <a:endParaRPr lang="zh-CN" altLang="en-US"/>
              </a:p>
            </p:txBody>
          </p:sp>
          <p:sp>
            <p:nvSpPr>
              <p:cNvPr id="1051433" name="Oval 309"/>
              <p:cNvSpPr>
                <a:spLocks noChangeArrowheads="1"/>
              </p:cNvSpPr>
              <p:nvPr/>
            </p:nvSpPr>
            <p:spPr bwMode="auto">
              <a:xfrm>
                <a:off x="1426" y="3931"/>
                <a:ext cx="10" cy="10"/>
              </a:xfrm>
              <a:prstGeom prst="ellipse">
                <a:avLst/>
              </a:prstGeom>
              <a:solidFill>
                <a:srgbClr val="B4B4B4"/>
              </a:solidFill>
              <a:ln w="1588">
                <a:solidFill>
                  <a:srgbClr val="919191"/>
                </a:solidFill>
                <a:round/>
              </a:ln>
            </p:spPr>
            <p:txBody>
              <a:bodyPr/>
              <a:lstStyle/>
              <a:p>
                <a:endParaRPr lang="zh-CN" altLang="en-US"/>
              </a:p>
            </p:txBody>
          </p:sp>
          <p:sp>
            <p:nvSpPr>
              <p:cNvPr id="1051434" name="Rectangle 310"/>
              <p:cNvSpPr>
                <a:spLocks noChangeArrowheads="1"/>
              </p:cNvSpPr>
              <p:nvPr/>
            </p:nvSpPr>
            <p:spPr bwMode="auto">
              <a:xfrm>
                <a:off x="1456" y="3919"/>
                <a:ext cx="350" cy="34"/>
              </a:xfrm>
              <a:prstGeom prst="rect">
                <a:avLst/>
              </a:prstGeom>
              <a:solidFill>
                <a:srgbClr val="D2D2D2"/>
              </a:solidFill>
              <a:ln>
                <a:noFill/>
              </a:ln>
            </p:spPr>
            <p:txBody>
              <a:bodyPr/>
              <a:lstStyle/>
              <a:p>
                <a:endParaRPr lang="zh-CN" altLang="en-US"/>
              </a:p>
            </p:txBody>
          </p:sp>
          <p:sp>
            <p:nvSpPr>
              <p:cNvPr id="1051435" name="Rectangle 311"/>
              <p:cNvSpPr>
                <a:spLocks noChangeArrowheads="1"/>
              </p:cNvSpPr>
              <p:nvPr/>
            </p:nvSpPr>
            <p:spPr bwMode="auto">
              <a:xfrm>
                <a:off x="1456" y="3919"/>
                <a:ext cx="347" cy="8"/>
              </a:xfrm>
              <a:prstGeom prst="rect">
                <a:avLst/>
              </a:prstGeom>
              <a:noFill/>
              <a:ln w="1588">
                <a:solidFill>
                  <a:srgbClr val="A0A0A0"/>
                </a:solidFill>
                <a:miter lim="800000"/>
              </a:ln>
            </p:spPr>
            <p:txBody>
              <a:bodyPr/>
              <a:lstStyle/>
              <a:p>
                <a:endParaRPr lang="zh-CN" altLang="en-US"/>
              </a:p>
            </p:txBody>
          </p:sp>
          <p:sp>
            <p:nvSpPr>
              <p:cNvPr id="1051436" name="Rectangle 312"/>
              <p:cNvSpPr>
                <a:spLocks noChangeArrowheads="1"/>
              </p:cNvSpPr>
              <p:nvPr/>
            </p:nvSpPr>
            <p:spPr bwMode="auto">
              <a:xfrm>
                <a:off x="1457" y="3944"/>
                <a:ext cx="348" cy="7"/>
              </a:xfrm>
              <a:prstGeom prst="rect">
                <a:avLst/>
              </a:prstGeom>
              <a:noFill/>
              <a:ln w="1588">
                <a:solidFill>
                  <a:srgbClr val="A0A0A0"/>
                </a:solidFill>
                <a:miter lim="800000"/>
              </a:ln>
            </p:spPr>
            <p:txBody>
              <a:bodyPr/>
              <a:lstStyle/>
              <a:p>
                <a:endParaRPr lang="zh-CN" altLang="en-US"/>
              </a:p>
            </p:txBody>
          </p:sp>
          <p:sp>
            <p:nvSpPr>
              <p:cNvPr id="1051437" name="Oval 313"/>
              <p:cNvSpPr>
                <a:spLocks noChangeArrowheads="1"/>
              </p:cNvSpPr>
              <p:nvPr/>
            </p:nvSpPr>
            <p:spPr bwMode="auto">
              <a:xfrm>
                <a:off x="1468" y="3930"/>
                <a:ext cx="10" cy="11"/>
              </a:xfrm>
              <a:prstGeom prst="ellipse">
                <a:avLst/>
              </a:prstGeom>
              <a:solidFill>
                <a:srgbClr val="B4B4B4"/>
              </a:solidFill>
              <a:ln w="1588">
                <a:solidFill>
                  <a:srgbClr val="919191"/>
                </a:solidFill>
                <a:round/>
              </a:ln>
            </p:spPr>
            <p:txBody>
              <a:bodyPr/>
              <a:lstStyle/>
              <a:p>
                <a:endParaRPr lang="zh-CN" altLang="en-US"/>
              </a:p>
            </p:txBody>
          </p:sp>
          <p:sp>
            <p:nvSpPr>
              <p:cNvPr id="1051438" name="Oval 314"/>
              <p:cNvSpPr>
                <a:spLocks noChangeArrowheads="1"/>
              </p:cNvSpPr>
              <p:nvPr/>
            </p:nvSpPr>
            <p:spPr bwMode="auto">
              <a:xfrm>
                <a:off x="1503" y="3930"/>
                <a:ext cx="12" cy="11"/>
              </a:xfrm>
              <a:prstGeom prst="ellipse">
                <a:avLst/>
              </a:prstGeom>
              <a:solidFill>
                <a:srgbClr val="B4B4B4"/>
              </a:solidFill>
              <a:ln w="1588">
                <a:solidFill>
                  <a:srgbClr val="919191"/>
                </a:solidFill>
                <a:round/>
              </a:ln>
            </p:spPr>
            <p:txBody>
              <a:bodyPr/>
              <a:lstStyle/>
              <a:p>
                <a:endParaRPr lang="zh-CN" altLang="en-US"/>
              </a:p>
            </p:txBody>
          </p:sp>
          <p:sp>
            <p:nvSpPr>
              <p:cNvPr id="1051439" name="Oval 315"/>
              <p:cNvSpPr>
                <a:spLocks noChangeArrowheads="1"/>
              </p:cNvSpPr>
              <p:nvPr/>
            </p:nvSpPr>
            <p:spPr bwMode="auto">
              <a:xfrm>
                <a:off x="1546" y="3930"/>
                <a:ext cx="10" cy="11"/>
              </a:xfrm>
              <a:prstGeom prst="ellipse">
                <a:avLst/>
              </a:prstGeom>
              <a:solidFill>
                <a:srgbClr val="B4B4B4"/>
              </a:solidFill>
              <a:ln w="1588">
                <a:solidFill>
                  <a:srgbClr val="919191"/>
                </a:solidFill>
                <a:round/>
              </a:ln>
            </p:spPr>
            <p:txBody>
              <a:bodyPr/>
              <a:lstStyle/>
              <a:p>
                <a:endParaRPr lang="zh-CN" altLang="en-US"/>
              </a:p>
            </p:txBody>
          </p:sp>
          <p:sp>
            <p:nvSpPr>
              <p:cNvPr id="1051440" name="Oval 316"/>
              <p:cNvSpPr>
                <a:spLocks noChangeArrowheads="1"/>
              </p:cNvSpPr>
              <p:nvPr/>
            </p:nvSpPr>
            <p:spPr bwMode="auto">
              <a:xfrm>
                <a:off x="1583" y="3930"/>
                <a:ext cx="9" cy="11"/>
              </a:xfrm>
              <a:prstGeom prst="ellipse">
                <a:avLst/>
              </a:prstGeom>
              <a:solidFill>
                <a:srgbClr val="B4B4B4"/>
              </a:solidFill>
              <a:ln w="1588">
                <a:solidFill>
                  <a:srgbClr val="919191"/>
                </a:solidFill>
                <a:round/>
              </a:ln>
            </p:spPr>
            <p:txBody>
              <a:bodyPr/>
              <a:lstStyle/>
              <a:p>
                <a:endParaRPr lang="zh-CN" altLang="en-US"/>
              </a:p>
            </p:txBody>
          </p:sp>
          <p:sp>
            <p:nvSpPr>
              <p:cNvPr id="1051441" name="Oval 317"/>
              <p:cNvSpPr>
                <a:spLocks noChangeArrowheads="1"/>
              </p:cNvSpPr>
              <p:nvPr/>
            </p:nvSpPr>
            <p:spPr bwMode="auto">
              <a:xfrm>
                <a:off x="1619" y="3930"/>
                <a:ext cx="11" cy="11"/>
              </a:xfrm>
              <a:prstGeom prst="ellipse">
                <a:avLst/>
              </a:prstGeom>
              <a:solidFill>
                <a:srgbClr val="B4B4B4"/>
              </a:solidFill>
              <a:ln w="1588">
                <a:solidFill>
                  <a:srgbClr val="919191"/>
                </a:solidFill>
                <a:round/>
              </a:ln>
            </p:spPr>
            <p:txBody>
              <a:bodyPr/>
              <a:lstStyle/>
              <a:p>
                <a:endParaRPr lang="zh-CN" altLang="en-US"/>
              </a:p>
            </p:txBody>
          </p:sp>
          <p:sp>
            <p:nvSpPr>
              <p:cNvPr id="1051442" name="Oval 318"/>
              <p:cNvSpPr>
                <a:spLocks noChangeArrowheads="1"/>
              </p:cNvSpPr>
              <p:nvPr/>
            </p:nvSpPr>
            <p:spPr bwMode="auto">
              <a:xfrm>
                <a:off x="1655" y="3930"/>
                <a:ext cx="11" cy="11"/>
              </a:xfrm>
              <a:prstGeom prst="ellipse">
                <a:avLst/>
              </a:prstGeom>
              <a:solidFill>
                <a:srgbClr val="B4B4B4"/>
              </a:solidFill>
              <a:ln w="1588">
                <a:solidFill>
                  <a:srgbClr val="919191"/>
                </a:solidFill>
                <a:round/>
              </a:ln>
            </p:spPr>
            <p:txBody>
              <a:bodyPr/>
              <a:lstStyle/>
              <a:p>
                <a:endParaRPr lang="zh-CN" altLang="en-US"/>
              </a:p>
            </p:txBody>
          </p:sp>
          <p:sp>
            <p:nvSpPr>
              <p:cNvPr id="1051443" name="Oval 319"/>
              <p:cNvSpPr>
                <a:spLocks noChangeArrowheads="1"/>
              </p:cNvSpPr>
              <p:nvPr/>
            </p:nvSpPr>
            <p:spPr bwMode="auto">
              <a:xfrm>
                <a:off x="1698" y="3930"/>
                <a:ext cx="10" cy="11"/>
              </a:xfrm>
              <a:prstGeom prst="ellipse">
                <a:avLst/>
              </a:prstGeom>
              <a:solidFill>
                <a:srgbClr val="B4B4B4"/>
              </a:solidFill>
              <a:ln w="1588">
                <a:solidFill>
                  <a:srgbClr val="919191"/>
                </a:solidFill>
                <a:round/>
              </a:ln>
            </p:spPr>
            <p:txBody>
              <a:bodyPr/>
              <a:lstStyle/>
              <a:p>
                <a:endParaRPr lang="zh-CN" altLang="en-US"/>
              </a:p>
            </p:txBody>
          </p:sp>
          <p:sp>
            <p:nvSpPr>
              <p:cNvPr id="1051444" name="Oval 320"/>
              <p:cNvSpPr>
                <a:spLocks noChangeArrowheads="1"/>
              </p:cNvSpPr>
              <p:nvPr/>
            </p:nvSpPr>
            <p:spPr bwMode="auto">
              <a:xfrm>
                <a:off x="1734" y="3930"/>
                <a:ext cx="11" cy="11"/>
              </a:xfrm>
              <a:prstGeom prst="ellipse">
                <a:avLst/>
              </a:prstGeom>
              <a:solidFill>
                <a:srgbClr val="B4B4B4"/>
              </a:solidFill>
              <a:ln w="1588">
                <a:solidFill>
                  <a:srgbClr val="919191"/>
                </a:solidFill>
                <a:round/>
              </a:ln>
            </p:spPr>
            <p:txBody>
              <a:bodyPr/>
              <a:lstStyle/>
              <a:p>
                <a:endParaRPr lang="zh-CN" altLang="en-US"/>
              </a:p>
            </p:txBody>
          </p:sp>
          <p:sp>
            <p:nvSpPr>
              <p:cNvPr id="1051445" name="Oval 321"/>
              <p:cNvSpPr>
                <a:spLocks noChangeArrowheads="1"/>
              </p:cNvSpPr>
              <p:nvPr/>
            </p:nvSpPr>
            <p:spPr bwMode="auto">
              <a:xfrm>
                <a:off x="1774" y="3930"/>
                <a:ext cx="10" cy="11"/>
              </a:xfrm>
              <a:prstGeom prst="ellipse">
                <a:avLst/>
              </a:prstGeom>
              <a:solidFill>
                <a:srgbClr val="B4B4B4"/>
              </a:solidFill>
              <a:ln w="1588">
                <a:solidFill>
                  <a:srgbClr val="919191"/>
                </a:solidFill>
                <a:round/>
              </a:ln>
            </p:spPr>
            <p:txBody>
              <a:bodyPr/>
              <a:lstStyle/>
              <a:p>
                <a:endParaRPr lang="zh-CN" altLang="en-US"/>
              </a:p>
            </p:txBody>
          </p:sp>
          <p:sp>
            <p:nvSpPr>
              <p:cNvPr id="1051446" name="Rectangle 322"/>
              <p:cNvSpPr>
                <a:spLocks noChangeArrowheads="1"/>
              </p:cNvSpPr>
              <p:nvPr/>
            </p:nvSpPr>
            <p:spPr bwMode="auto">
              <a:xfrm>
                <a:off x="1788" y="3919"/>
                <a:ext cx="352" cy="34"/>
              </a:xfrm>
              <a:prstGeom prst="rect">
                <a:avLst/>
              </a:prstGeom>
              <a:solidFill>
                <a:srgbClr val="D2D2D2"/>
              </a:solidFill>
              <a:ln>
                <a:noFill/>
              </a:ln>
            </p:spPr>
            <p:txBody>
              <a:bodyPr/>
              <a:lstStyle/>
              <a:p>
                <a:endParaRPr lang="zh-CN" altLang="en-US"/>
              </a:p>
            </p:txBody>
          </p:sp>
          <p:sp>
            <p:nvSpPr>
              <p:cNvPr id="1051447" name="Rectangle 323"/>
              <p:cNvSpPr>
                <a:spLocks noChangeArrowheads="1"/>
              </p:cNvSpPr>
              <p:nvPr/>
            </p:nvSpPr>
            <p:spPr bwMode="auto">
              <a:xfrm>
                <a:off x="1788" y="3919"/>
                <a:ext cx="349" cy="8"/>
              </a:xfrm>
              <a:prstGeom prst="rect">
                <a:avLst/>
              </a:prstGeom>
              <a:noFill/>
              <a:ln w="1588">
                <a:solidFill>
                  <a:srgbClr val="A0A0A0"/>
                </a:solidFill>
                <a:miter lim="800000"/>
              </a:ln>
            </p:spPr>
            <p:txBody>
              <a:bodyPr/>
              <a:lstStyle/>
              <a:p>
                <a:endParaRPr lang="zh-CN" altLang="en-US"/>
              </a:p>
            </p:txBody>
          </p:sp>
          <p:sp>
            <p:nvSpPr>
              <p:cNvPr id="1051448" name="Rectangle 324"/>
              <p:cNvSpPr>
                <a:spLocks noChangeArrowheads="1"/>
              </p:cNvSpPr>
              <p:nvPr/>
            </p:nvSpPr>
            <p:spPr bwMode="auto">
              <a:xfrm>
                <a:off x="1790" y="3944"/>
                <a:ext cx="349" cy="7"/>
              </a:xfrm>
              <a:prstGeom prst="rect">
                <a:avLst/>
              </a:prstGeom>
              <a:noFill/>
              <a:ln w="1588">
                <a:solidFill>
                  <a:srgbClr val="A0A0A0"/>
                </a:solidFill>
                <a:miter lim="800000"/>
              </a:ln>
            </p:spPr>
            <p:txBody>
              <a:bodyPr/>
              <a:lstStyle/>
              <a:p>
                <a:endParaRPr lang="zh-CN" altLang="en-US"/>
              </a:p>
            </p:txBody>
          </p:sp>
          <p:sp>
            <p:nvSpPr>
              <p:cNvPr id="1051449" name="Oval 325"/>
              <p:cNvSpPr>
                <a:spLocks noChangeArrowheads="1"/>
              </p:cNvSpPr>
              <p:nvPr/>
            </p:nvSpPr>
            <p:spPr bwMode="auto">
              <a:xfrm>
                <a:off x="1801" y="3930"/>
                <a:ext cx="11" cy="11"/>
              </a:xfrm>
              <a:prstGeom prst="ellipse">
                <a:avLst/>
              </a:prstGeom>
              <a:solidFill>
                <a:srgbClr val="B4B4B4"/>
              </a:solidFill>
              <a:ln w="1588">
                <a:solidFill>
                  <a:srgbClr val="919191"/>
                </a:solidFill>
                <a:round/>
              </a:ln>
            </p:spPr>
            <p:txBody>
              <a:bodyPr/>
              <a:lstStyle/>
              <a:p>
                <a:endParaRPr lang="zh-CN" altLang="en-US"/>
              </a:p>
            </p:txBody>
          </p:sp>
          <p:sp>
            <p:nvSpPr>
              <p:cNvPr id="1051450" name="Oval 326"/>
              <p:cNvSpPr>
                <a:spLocks noChangeArrowheads="1"/>
              </p:cNvSpPr>
              <p:nvPr/>
            </p:nvSpPr>
            <p:spPr bwMode="auto">
              <a:xfrm>
                <a:off x="1837" y="3930"/>
                <a:ext cx="11" cy="11"/>
              </a:xfrm>
              <a:prstGeom prst="ellipse">
                <a:avLst/>
              </a:prstGeom>
              <a:solidFill>
                <a:srgbClr val="B4B4B4"/>
              </a:solidFill>
              <a:ln w="1588">
                <a:solidFill>
                  <a:srgbClr val="919191"/>
                </a:solidFill>
                <a:round/>
              </a:ln>
            </p:spPr>
            <p:txBody>
              <a:bodyPr/>
              <a:lstStyle/>
              <a:p>
                <a:endParaRPr lang="zh-CN" altLang="en-US"/>
              </a:p>
            </p:txBody>
          </p:sp>
          <p:sp>
            <p:nvSpPr>
              <p:cNvPr id="1051451" name="Oval 327"/>
              <p:cNvSpPr>
                <a:spLocks noChangeArrowheads="1"/>
              </p:cNvSpPr>
              <p:nvPr/>
            </p:nvSpPr>
            <p:spPr bwMode="auto">
              <a:xfrm>
                <a:off x="1879" y="3930"/>
                <a:ext cx="11" cy="11"/>
              </a:xfrm>
              <a:prstGeom prst="ellipse">
                <a:avLst/>
              </a:prstGeom>
              <a:solidFill>
                <a:srgbClr val="B4B4B4"/>
              </a:solidFill>
              <a:ln w="1588">
                <a:solidFill>
                  <a:srgbClr val="919191"/>
                </a:solidFill>
                <a:round/>
              </a:ln>
            </p:spPr>
            <p:txBody>
              <a:bodyPr/>
              <a:lstStyle/>
              <a:p>
                <a:endParaRPr lang="zh-CN" altLang="en-US"/>
              </a:p>
            </p:txBody>
          </p:sp>
          <p:sp>
            <p:nvSpPr>
              <p:cNvPr id="1051452" name="Oval 328"/>
              <p:cNvSpPr>
                <a:spLocks noChangeArrowheads="1"/>
              </p:cNvSpPr>
              <p:nvPr/>
            </p:nvSpPr>
            <p:spPr bwMode="auto">
              <a:xfrm>
                <a:off x="1917" y="3930"/>
                <a:ext cx="10" cy="11"/>
              </a:xfrm>
              <a:prstGeom prst="ellipse">
                <a:avLst/>
              </a:prstGeom>
              <a:solidFill>
                <a:srgbClr val="B4B4B4"/>
              </a:solidFill>
              <a:ln w="1588">
                <a:solidFill>
                  <a:srgbClr val="919191"/>
                </a:solidFill>
                <a:round/>
              </a:ln>
            </p:spPr>
            <p:txBody>
              <a:bodyPr/>
              <a:lstStyle/>
              <a:p>
                <a:endParaRPr lang="zh-CN" altLang="en-US"/>
              </a:p>
            </p:txBody>
          </p:sp>
          <p:sp>
            <p:nvSpPr>
              <p:cNvPr id="1051453" name="Oval 329"/>
              <p:cNvSpPr>
                <a:spLocks noChangeArrowheads="1"/>
              </p:cNvSpPr>
              <p:nvPr/>
            </p:nvSpPr>
            <p:spPr bwMode="auto">
              <a:xfrm>
                <a:off x="1953" y="3930"/>
                <a:ext cx="10" cy="11"/>
              </a:xfrm>
              <a:prstGeom prst="ellipse">
                <a:avLst/>
              </a:prstGeom>
              <a:solidFill>
                <a:srgbClr val="B4B4B4"/>
              </a:solidFill>
              <a:ln w="1588">
                <a:solidFill>
                  <a:srgbClr val="919191"/>
                </a:solidFill>
                <a:round/>
              </a:ln>
            </p:spPr>
            <p:txBody>
              <a:bodyPr/>
              <a:lstStyle/>
              <a:p>
                <a:endParaRPr lang="zh-CN" altLang="en-US"/>
              </a:p>
            </p:txBody>
          </p:sp>
          <p:sp>
            <p:nvSpPr>
              <p:cNvPr id="1051454" name="Oval 330"/>
              <p:cNvSpPr>
                <a:spLocks noChangeArrowheads="1"/>
              </p:cNvSpPr>
              <p:nvPr/>
            </p:nvSpPr>
            <p:spPr bwMode="auto">
              <a:xfrm>
                <a:off x="1989" y="3930"/>
                <a:ext cx="10" cy="11"/>
              </a:xfrm>
              <a:prstGeom prst="ellipse">
                <a:avLst/>
              </a:prstGeom>
              <a:solidFill>
                <a:srgbClr val="B4B4B4"/>
              </a:solidFill>
              <a:ln w="1588">
                <a:solidFill>
                  <a:srgbClr val="919191"/>
                </a:solidFill>
                <a:round/>
              </a:ln>
            </p:spPr>
            <p:txBody>
              <a:bodyPr/>
              <a:lstStyle/>
              <a:p>
                <a:endParaRPr lang="zh-CN" altLang="en-US"/>
              </a:p>
            </p:txBody>
          </p:sp>
          <p:sp>
            <p:nvSpPr>
              <p:cNvPr id="1051455" name="Oval 331"/>
              <p:cNvSpPr>
                <a:spLocks noChangeArrowheads="1"/>
              </p:cNvSpPr>
              <p:nvPr/>
            </p:nvSpPr>
            <p:spPr bwMode="auto">
              <a:xfrm>
                <a:off x="2032" y="3930"/>
                <a:ext cx="10" cy="11"/>
              </a:xfrm>
              <a:prstGeom prst="ellipse">
                <a:avLst/>
              </a:prstGeom>
              <a:solidFill>
                <a:srgbClr val="B4B4B4"/>
              </a:solidFill>
              <a:ln w="1588">
                <a:solidFill>
                  <a:srgbClr val="919191"/>
                </a:solidFill>
                <a:round/>
              </a:ln>
            </p:spPr>
            <p:txBody>
              <a:bodyPr/>
              <a:lstStyle/>
              <a:p>
                <a:endParaRPr lang="zh-CN" altLang="en-US"/>
              </a:p>
            </p:txBody>
          </p:sp>
          <p:sp>
            <p:nvSpPr>
              <p:cNvPr id="1051456" name="Oval 332"/>
              <p:cNvSpPr>
                <a:spLocks noChangeArrowheads="1"/>
              </p:cNvSpPr>
              <p:nvPr/>
            </p:nvSpPr>
            <p:spPr bwMode="auto">
              <a:xfrm>
                <a:off x="2068" y="3930"/>
                <a:ext cx="10" cy="11"/>
              </a:xfrm>
              <a:prstGeom prst="ellipse">
                <a:avLst/>
              </a:prstGeom>
              <a:solidFill>
                <a:srgbClr val="B4B4B4"/>
              </a:solidFill>
              <a:ln w="1588">
                <a:solidFill>
                  <a:srgbClr val="919191"/>
                </a:solidFill>
                <a:round/>
              </a:ln>
            </p:spPr>
            <p:txBody>
              <a:bodyPr/>
              <a:lstStyle/>
              <a:p>
                <a:endParaRPr lang="zh-CN" altLang="en-US"/>
              </a:p>
            </p:txBody>
          </p:sp>
          <p:sp>
            <p:nvSpPr>
              <p:cNvPr id="1051457" name="Oval 333"/>
              <p:cNvSpPr>
                <a:spLocks noChangeArrowheads="1"/>
              </p:cNvSpPr>
              <p:nvPr/>
            </p:nvSpPr>
            <p:spPr bwMode="auto">
              <a:xfrm>
                <a:off x="2107" y="3930"/>
                <a:ext cx="10" cy="11"/>
              </a:xfrm>
              <a:prstGeom prst="ellipse">
                <a:avLst/>
              </a:prstGeom>
              <a:solidFill>
                <a:srgbClr val="B4B4B4"/>
              </a:solidFill>
              <a:ln w="1588">
                <a:solidFill>
                  <a:srgbClr val="919191"/>
                </a:solidFill>
                <a:round/>
              </a:ln>
            </p:spPr>
            <p:txBody>
              <a:bodyPr/>
              <a:lstStyle/>
              <a:p>
                <a:endParaRPr lang="zh-CN" altLang="en-US"/>
              </a:p>
            </p:txBody>
          </p:sp>
        </p:grpSp>
        <p:grpSp>
          <p:nvGrpSpPr>
            <p:cNvPr id="381" name="Group 334"/>
            <p:cNvGrpSpPr/>
            <p:nvPr/>
          </p:nvGrpSpPr>
          <p:grpSpPr bwMode="auto">
            <a:xfrm>
              <a:off x="6732588" y="5092700"/>
              <a:ext cx="804862" cy="187061"/>
              <a:chOff x="600" y="2947"/>
              <a:chExt cx="516" cy="148"/>
            </a:xfrm>
          </p:grpSpPr>
          <p:sp>
            <p:nvSpPr>
              <p:cNvPr id="1051458" name="Rectangle 335"/>
              <p:cNvSpPr>
                <a:spLocks noChangeArrowheads="1"/>
              </p:cNvSpPr>
              <p:nvPr/>
            </p:nvSpPr>
            <p:spPr bwMode="auto">
              <a:xfrm>
                <a:off x="600" y="2947"/>
                <a:ext cx="516" cy="148"/>
              </a:xfrm>
              <a:prstGeom prst="rect">
                <a:avLst/>
              </a:prstGeom>
              <a:solidFill>
                <a:srgbClr val="333333"/>
              </a:solidFill>
              <a:ln w="9525">
                <a:solidFill>
                  <a:schemeClr val="tx1"/>
                </a:solidFill>
                <a:miter lim="800000"/>
              </a:ln>
              <a:effectLst/>
            </p:spPr>
            <p:txBody>
              <a:bodyPr wrap="none" anchor="ctr"/>
              <a:lstStyle/>
              <a:p>
                <a:endParaRPr lang="zh-CN" altLang="en-US"/>
              </a:p>
            </p:txBody>
          </p:sp>
          <p:sp>
            <p:nvSpPr>
              <p:cNvPr id="1051459" name="Rectangle 336"/>
              <p:cNvSpPr>
                <a:spLocks noChangeArrowheads="1"/>
              </p:cNvSpPr>
              <p:nvPr/>
            </p:nvSpPr>
            <p:spPr bwMode="auto">
              <a:xfrm>
                <a:off x="606" y="2956"/>
                <a:ext cx="501" cy="127"/>
              </a:xfrm>
              <a:prstGeom prst="rect">
                <a:avLst/>
              </a:prstGeom>
              <a:solidFill>
                <a:srgbClr val="808080"/>
              </a:solidFill>
              <a:ln w="9525">
                <a:solidFill>
                  <a:schemeClr val="tx1"/>
                </a:solidFill>
                <a:miter lim="800000"/>
              </a:ln>
              <a:effectLst/>
            </p:spPr>
            <p:txBody>
              <a:bodyPr wrap="none" anchor="ctr"/>
              <a:lstStyle/>
              <a:p>
                <a:endParaRPr lang="zh-CN" altLang="en-US"/>
              </a:p>
            </p:txBody>
          </p:sp>
          <p:pic>
            <p:nvPicPr>
              <p:cNvPr id="2097179" name="Picture 337"/>
              <p:cNvPicPr>
                <a:picLocks noChangeAspect="1" noChangeArrowheads="1"/>
              </p:cNvPicPr>
              <p:nvPr/>
            </p:nvPicPr>
            <p:blipFill>
              <a:blip r:embed="rId9" cstate="screen"/>
              <a:srcRect/>
              <a:stretch>
                <a:fillRect/>
              </a:stretch>
            </p:blipFill>
            <p:spPr bwMode="auto">
              <a:xfrm>
                <a:off x="619" y="2962"/>
                <a:ext cx="16" cy="18"/>
              </a:xfrm>
              <a:prstGeom prst="rect">
                <a:avLst/>
              </a:prstGeom>
              <a:noFill/>
              <a:ln>
                <a:noFill/>
              </a:ln>
            </p:spPr>
          </p:pic>
          <p:sp>
            <p:nvSpPr>
              <p:cNvPr id="1051460" name="Line 338"/>
              <p:cNvSpPr>
                <a:spLocks noChangeShapeType="1"/>
              </p:cNvSpPr>
              <p:nvPr/>
            </p:nvSpPr>
            <p:spPr bwMode="auto">
              <a:xfrm flipV="1">
                <a:off x="643" y="2968"/>
                <a:ext cx="456" cy="1"/>
              </a:xfrm>
              <a:prstGeom prst="line">
                <a:avLst/>
              </a:prstGeom>
              <a:noFill/>
              <a:ln w="12700">
                <a:solidFill>
                  <a:schemeClr val="tx1"/>
                </a:solidFill>
                <a:round/>
                <a:headEnd type="none" w="sm" len="sm"/>
                <a:tailEnd type="none" w="sm" len="sm"/>
              </a:ln>
              <a:effectLst/>
            </p:spPr>
            <p:txBody>
              <a:bodyPr wrap="none" anchor="ctr"/>
              <a:lstStyle/>
              <a:p>
                <a:endParaRPr lang="zh-CN" altLang="en-US"/>
              </a:p>
            </p:txBody>
          </p:sp>
          <p:sp>
            <p:nvSpPr>
              <p:cNvPr id="1051461" name="Rectangle 339"/>
              <p:cNvSpPr>
                <a:spLocks noChangeArrowheads="1"/>
              </p:cNvSpPr>
              <p:nvPr/>
            </p:nvSpPr>
            <p:spPr bwMode="auto">
              <a:xfrm>
                <a:off x="623" y="2991"/>
                <a:ext cx="465" cy="64"/>
              </a:xfrm>
              <a:prstGeom prst="rect">
                <a:avLst/>
              </a:prstGeom>
              <a:solidFill>
                <a:srgbClr val="C0C0C0"/>
              </a:solidFill>
              <a:ln w="9525">
                <a:solidFill>
                  <a:schemeClr val="tx1"/>
                </a:solidFill>
                <a:miter lim="800000"/>
              </a:ln>
              <a:effectLst/>
            </p:spPr>
            <p:txBody>
              <a:bodyPr wrap="none" anchor="ctr"/>
              <a:lstStyle/>
              <a:p>
                <a:endParaRPr lang="zh-CN" altLang="en-US"/>
              </a:p>
            </p:txBody>
          </p:sp>
          <p:sp>
            <p:nvSpPr>
              <p:cNvPr id="1051462" name="Text Box 340"/>
              <p:cNvSpPr txBox="1">
                <a:spLocks noChangeArrowheads="1"/>
              </p:cNvSpPr>
              <p:nvPr/>
            </p:nvSpPr>
            <p:spPr bwMode="auto">
              <a:xfrm>
                <a:off x="626" y="2971"/>
                <a:ext cx="422" cy="102"/>
              </a:xfrm>
              <a:prstGeom prst="rect">
                <a:avLst/>
              </a:prstGeom>
              <a:noFill/>
              <a:ln>
                <a:noFill/>
              </a:ln>
              <a:effectLst/>
            </p:spPr>
            <p:txBody>
              <a:bodyPr>
                <a:spAutoFit/>
              </a:bodyPr>
              <a:lstStyle/>
              <a:p>
                <a:pPr algn="l"/>
                <a:r>
                  <a:rPr lang="en-US" altLang="zh-CN" sz="500">
                    <a:solidFill>
                      <a:schemeClr val="tx2"/>
                    </a:solidFill>
                  </a:rPr>
                  <a:t>MESSAGES</a:t>
                </a:r>
                <a:endParaRPr lang="en-US" altLang="zh-CN" sz="500">
                  <a:solidFill>
                    <a:schemeClr val="tx2"/>
                  </a:solidFill>
                </a:endParaRPr>
              </a:p>
            </p:txBody>
          </p:sp>
          <p:sp>
            <p:nvSpPr>
              <p:cNvPr id="1051463" name="Rectangle 341"/>
              <p:cNvSpPr>
                <a:spLocks noChangeArrowheads="1"/>
              </p:cNvSpPr>
              <p:nvPr/>
            </p:nvSpPr>
            <p:spPr bwMode="auto">
              <a:xfrm>
                <a:off x="652" y="2975"/>
                <a:ext cx="75" cy="24"/>
              </a:xfrm>
              <a:prstGeom prst="rect">
                <a:avLst/>
              </a:prstGeom>
              <a:noFill/>
              <a:ln>
                <a:noFill/>
              </a:ln>
            </p:spPr>
            <p:txBody>
              <a:bodyPr wrap="none" lIns="0" tIns="0" rIns="0" bIns="0">
                <a:spAutoFit/>
              </a:bodyPr>
              <a:lstStyle/>
              <a:p>
                <a:pPr algn="l"/>
                <a:r>
                  <a:rPr lang="en-US" altLang="zh-CN" sz="200" b="1" i="1">
                    <a:solidFill>
                      <a:schemeClr val="tx2"/>
                    </a:solidFill>
                  </a:rPr>
                  <a:t>Allen-Bradley</a:t>
                </a:r>
                <a:endParaRPr lang="en-US" altLang="zh-CN" sz="600" i="1">
                  <a:solidFill>
                    <a:schemeClr val="tx2"/>
                  </a:solidFill>
                  <a:latin typeface="Times New Roman" panose="02020603050405020304" pitchFamily="18" charset="0"/>
                </a:endParaRPr>
              </a:p>
            </p:txBody>
          </p:sp>
          <p:sp>
            <p:nvSpPr>
              <p:cNvPr id="1051464" name="Rectangle 342"/>
              <p:cNvSpPr>
                <a:spLocks noChangeArrowheads="1"/>
              </p:cNvSpPr>
              <p:nvPr/>
            </p:nvSpPr>
            <p:spPr bwMode="auto">
              <a:xfrm>
                <a:off x="1016" y="2975"/>
                <a:ext cx="54" cy="24"/>
              </a:xfrm>
              <a:prstGeom prst="rect">
                <a:avLst/>
              </a:prstGeom>
              <a:noFill/>
              <a:ln>
                <a:noFill/>
              </a:ln>
            </p:spPr>
            <p:txBody>
              <a:bodyPr wrap="none" lIns="0" tIns="0" rIns="0" bIns="0">
                <a:spAutoFit/>
              </a:bodyPr>
              <a:lstStyle/>
              <a:p>
                <a:pPr algn="l"/>
                <a:r>
                  <a:rPr lang="en-US" altLang="zh-CN" sz="200" b="1" i="1">
                    <a:solidFill>
                      <a:schemeClr val="tx2"/>
                    </a:solidFill>
                  </a:rPr>
                  <a:t>DataLiner</a:t>
                </a:r>
                <a:endParaRPr lang="en-US" altLang="zh-CN" sz="600">
                  <a:solidFill>
                    <a:schemeClr val="tx2"/>
                  </a:solidFill>
                  <a:latin typeface="Times New Roman" panose="02020603050405020304" pitchFamily="18" charset="0"/>
                </a:endParaRPr>
              </a:p>
            </p:txBody>
          </p:sp>
        </p:grpSp>
        <p:grpSp>
          <p:nvGrpSpPr>
            <p:cNvPr id="382" name="Group 343"/>
            <p:cNvGrpSpPr/>
            <p:nvPr/>
          </p:nvGrpSpPr>
          <p:grpSpPr bwMode="auto">
            <a:xfrm>
              <a:off x="4992688" y="5124450"/>
              <a:ext cx="130175" cy="249238"/>
              <a:chOff x="2319" y="3768"/>
              <a:chExt cx="77" cy="157"/>
            </a:xfrm>
          </p:grpSpPr>
          <p:sp>
            <p:nvSpPr>
              <p:cNvPr id="1051465" name="Freeform 344"/>
              <p:cNvSpPr>
                <a:spLocks noChangeAspect="1"/>
              </p:cNvSpPr>
              <p:nvPr/>
            </p:nvSpPr>
            <p:spPr bwMode="auto">
              <a:xfrm flipH="1">
                <a:off x="2319" y="3768"/>
                <a:ext cx="77" cy="142"/>
              </a:xfrm>
              <a:custGeom>
                <a:avLst/>
                <a:gdLst>
                  <a:gd name="T0" fmla="*/ 243 w 244"/>
                  <a:gd name="T1" fmla="*/ 452 h 453"/>
                  <a:gd name="T2" fmla="*/ 243 w 244"/>
                  <a:gd name="T3" fmla="*/ 0 h 453"/>
                  <a:gd name="T4" fmla="*/ 0 w 244"/>
                  <a:gd name="T5" fmla="*/ 0 h 453"/>
                  <a:gd name="T6" fmla="*/ 0 w 244"/>
                  <a:gd name="T7" fmla="*/ 452 h 453"/>
                  <a:gd name="T8" fmla="*/ 243 w 244"/>
                  <a:gd name="T9" fmla="*/ 452 h 453"/>
                </a:gdLst>
                <a:ahLst/>
                <a:cxnLst>
                  <a:cxn ang="0">
                    <a:pos x="T0" y="T1"/>
                  </a:cxn>
                  <a:cxn ang="0">
                    <a:pos x="T2" y="T3"/>
                  </a:cxn>
                  <a:cxn ang="0">
                    <a:pos x="T4" y="T5"/>
                  </a:cxn>
                  <a:cxn ang="0">
                    <a:pos x="T6" y="T7"/>
                  </a:cxn>
                  <a:cxn ang="0">
                    <a:pos x="T8" y="T9"/>
                  </a:cxn>
                </a:cxnLst>
                <a:rect l="0" t="0" r="r" b="b"/>
                <a:pathLst>
                  <a:path w="244" h="453">
                    <a:moveTo>
                      <a:pt x="243" y="452"/>
                    </a:moveTo>
                    <a:lnTo>
                      <a:pt x="243" y="0"/>
                    </a:lnTo>
                    <a:lnTo>
                      <a:pt x="0" y="0"/>
                    </a:lnTo>
                    <a:lnTo>
                      <a:pt x="0" y="452"/>
                    </a:lnTo>
                    <a:lnTo>
                      <a:pt x="243" y="452"/>
                    </a:lnTo>
                  </a:path>
                </a:pathLst>
              </a:custGeom>
              <a:solidFill>
                <a:srgbClr val="FFFF66"/>
              </a:solidFill>
              <a:ln w="3175" cap="rnd" cmpd="sng">
                <a:solidFill>
                  <a:srgbClr val="000000"/>
                </a:solidFill>
                <a:prstDash val="solid"/>
                <a:round/>
                <a:headEnd type="none" w="med" len="med"/>
                <a:tailEnd type="none" w="med" len="med"/>
              </a:ln>
              <a:effectLst/>
            </p:spPr>
            <p:txBody>
              <a:bodyPr/>
              <a:lstStyle/>
              <a:p>
                <a:endParaRPr lang="zh-CN" altLang="en-US"/>
              </a:p>
            </p:txBody>
          </p:sp>
          <p:sp>
            <p:nvSpPr>
              <p:cNvPr id="1051466" name="Line 345"/>
              <p:cNvSpPr>
                <a:spLocks noChangeAspect="1" noChangeShapeType="1"/>
              </p:cNvSpPr>
              <p:nvPr/>
            </p:nvSpPr>
            <p:spPr bwMode="auto">
              <a:xfrm flipH="1">
                <a:off x="2381" y="3770"/>
                <a:ext cx="0" cy="139"/>
              </a:xfrm>
              <a:prstGeom prst="line">
                <a:avLst/>
              </a:prstGeom>
              <a:noFill/>
              <a:ln w="3175">
                <a:solidFill>
                  <a:srgbClr val="000000"/>
                </a:solidFill>
                <a:round/>
              </a:ln>
              <a:effectLst/>
            </p:spPr>
            <p:txBody>
              <a:bodyPr wrap="none" anchor="ctr"/>
              <a:lstStyle/>
              <a:p>
                <a:endParaRPr lang="zh-CN" altLang="en-US"/>
              </a:p>
            </p:txBody>
          </p:sp>
          <p:sp>
            <p:nvSpPr>
              <p:cNvPr id="1051467" name="Line 346"/>
              <p:cNvSpPr>
                <a:spLocks noChangeAspect="1" noChangeShapeType="1"/>
              </p:cNvSpPr>
              <p:nvPr/>
            </p:nvSpPr>
            <p:spPr bwMode="auto">
              <a:xfrm flipH="1">
                <a:off x="2333" y="3768"/>
                <a:ext cx="0" cy="140"/>
              </a:xfrm>
              <a:prstGeom prst="line">
                <a:avLst/>
              </a:prstGeom>
              <a:noFill/>
              <a:ln w="3175">
                <a:solidFill>
                  <a:srgbClr val="000000"/>
                </a:solidFill>
                <a:round/>
              </a:ln>
              <a:effectLst/>
            </p:spPr>
            <p:txBody>
              <a:bodyPr wrap="none" anchor="ctr"/>
              <a:lstStyle/>
              <a:p>
                <a:endParaRPr lang="zh-CN" altLang="en-US"/>
              </a:p>
            </p:txBody>
          </p:sp>
          <p:sp>
            <p:nvSpPr>
              <p:cNvPr id="1051468" name="Freeform 347"/>
              <p:cNvSpPr>
                <a:spLocks noChangeAspect="1"/>
              </p:cNvSpPr>
              <p:nvPr/>
            </p:nvSpPr>
            <p:spPr bwMode="auto">
              <a:xfrm flipH="1">
                <a:off x="2339" y="3772"/>
                <a:ext cx="33" cy="17"/>
              </a:xfrm>
              <a:custGeom>
                <a:avLst/>
                <a:gdLst>
                  <a:gd name="T0" fmla="*/ 117 w 118"/>
                  <a:gd name="T1" fmla="*/ 23 h 24"/>
                  <a:gd name="T2" fmla="*/ 117 w 118"/>
                  <a:gd name="T3" fmla="*/ 0 h 24"/>
                  <a:gd name="T4" fmla="*/ 0 w 118"/>
                  <a:gd name="T5" fmla="*/ 0 h 24"/>
                  <a:gd name="T6" fmla="*/ 0 w 118"/>
                  <a:gd name="T7" fmla="*/ 23 h 24"/>
                  <a:gd name="T8" fmla="*/ 117 w 118"/>
                  <a:gd name="T9" fmla="*/ 23 h 24"/>
                </a:gdLst>
                <a:ahLst/>
                <a:cxnLst>
                  <a:cxn ang="0">
                    <a:pos x="T0" y="T1"/>
                  </a:cxn>
                  <a:cxn ang="0">
                    <a:pos x="T2" y="T3"/>
                  </a:cxn>
                  <a:cxn ang="0">
                    <a:pos x="T4" y="T5"/>
                  </a:cxn>
                  <a:cxn ang="0">
                    <a:pos x="T6" y="T7"/>
                  </a:cxn>
                  <a:cxn ang="0">
                    <a:pos x="T8" y="T9"/>
                  </a:cxn>
                </a:cxnLst>
                <a:rect l="0" t="0" r="r" b="b"/>
                <a:pathLst>
                  <a:path w="118" h="24">
                    <a:moveTo>
                      <a:pt x="117" y="23"/>
                    </a:moveTo>
                    <a:lnTo>
                      <a:pt x="117" y="0"/>
                    </a:lnTo>
                    <a:lnTo>
                      <a:pt x="0" y="0"/>
                    </a:lnTo>
                    <a:lnTo>
                      <a:pt x="0" y="23"/>
                    </a:lnTo>
                    <a:lnTo>
                      <a:pt x="117" y="23"/>
                    </a:lnTo>
                  </a:path>
                </a:pathLst>
              </a:custGeom>
              <a:solidFill>
                <a:schemeClr val="bg1"/>
              </a:solidFill>
              <a:ln w="3175" cap="rnd" cmpd="sng">
                <a:solidFill>
                  <a:srgbClr val="000000"/>
                </a:solidFill>
                <a:prstDash val="solid"/>
                <a:round/>
                <a:headEnd type="none" w="med" len="med"/>
                <a:tailEnd type="none" w="med" len="med"/>
              </a:ln>
              <a:effectLst/>
            </p:spPr>
            <p:txBody>
              <a:bodyPr/>
              <a:lstStyle/>
              <a:p>
                <a:endParaRPr lang="zh-CN" altLang="en-US"/>
              </a:p>
            </p:txBody>
          </p:sp>
          <p:sp>
            <p:nvSpPr>
              <p:cNvPr id="1051469" name="AutoShape 348"/>
              <p:cNvSpPr>
                <a:spLocks noChangeArrowheads="1"/>
              </p:cNvSpPr>
              <p:nvPr/>
            </p:nvSpPr>
            <p:spPr bwMode="auto">
              <a:xfrm flipH="1">
                <a:off x="2335" y="3910"/>
                <a:ext cx="45" cy="15"/>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accent1"/>
              </a:solidFill>
              <a:ln w="3175" cap="sq">
                <a:solidFill>
                  <a:schemeClr val="tx1"/>
                </a:solidFill>
                <a:miter lim="800000"/>
                <a:headEnd type="none" w="sm" len="sm"/>
                <a:tailEnd type="none" w="sm" len="sm"/>
              </a:ln>
              <a:effectLst/>
            </p:spPr>
            <p:txBody>
              <a:bodyPr wrap="none" anchor="ctr"/>
              <a:lstStyle/>
              <a:p>
                <a:endParaRPr lang="zh-CN" altLang="en-US"/>
              </a:p>
            </p:txBody>
          </p:sp>
          <p:sp>
            <p:nvSpPr>
              <p:cNvPr id="1051470" name="AutoShape 349"/>
              <p:cNvSpPr>
                <a:spLocks noChangeArrowheads="1"/>
              </p:cNvSpPr>
              <p:nvPr/>
            </p:nvSpPr>
            <p:spPr bwMode="auto">
              <a:xfrm flipH="1">
                <a:off x="2340" y="3827"/>
                <a:ext cx="33" cy="32"/>
              </a:xfrm>
              <a:prstGeom prst="octagon">
                <a:avLst>
                  <a:gd name="adj" fmla="val 29287"/>
                </a:avLst>
              </a:prstGeom>
              <a:solidFill>
                <a:schemeClr val="bg1"/>
              </a:solidFill>
              <a:ln w="3175" cap="sq">
                <a:solidFill>
                  <a:schemeClr val="tx1"/>
                </a:solidFill>
                <a:miter lim="800000"/>
                <a:headEnd type="none" w="sm" len="sm"/>
                <a:tailEnd type="none" w="sm" len="sm"/>
              </a:ln>
              <a:effectLst/>
            </p:spPr>
            <p:txBody>
              <a:bodyPr wrap="none" anchor="ctr"/>
              <a:lstStyle/>
              <a:p>
                <a:endParaRPr lang="zh-CN" altLang="en-US"/>
              </a:p>
            </p:txBody>
          </p:sp>
          <p:sp>
            <p:nvSpPr>
              <p:cNvPr id="1051471" name="Freeform 350"/>
              <p:cNvSpPr>
                <a:spLocks noChangeAspect="1"/>
              </p:cNvSpPr>
              <p:nvPr/>
            </p:nvSpPr>
            <p:spPr bwMode="auto">
              <a:xfrm flipH="1">
                <a:off x="2345" y="3831"/>
                <a:ext cx="23" cy="24"/>
              </a:xfrm>
              <a:custGeom>
                <a:avLst/>
                <a:gdLst>
                  <a:gd name="T0" fmla="*/ 36 w 72"/>
                  <a:gd name="T1" fmla="*/ 72 h 73"/>
                  <a:gd name="T2" fmla="*/ 36 w 72"/>
                  <a:gd name="T3" fmla="*/ 72 h 73"/>
                  <a:gd name="T4" fmla="*/ 44 w 72"/>
                  <a:gd name="T5" fmla="*/ 71 h 73"/>
                  <a:gd name="T6" fmla="*/ 50 w 72"/>
                  <a:gd name="T7" fmla="*/ 70 h 73"/>
                  <a:gd name="T8" fmla="*/ 56 w 72"/>
                  <a:gd name="T9" fmla="*/ 66 h 73"/>
                  <a:gd name="T10" fmla="*/ 61 w 72"/>
                  <a:gd name="T11" fmla="*/ 62 h 73"/>
                  <a:gd name="T12" fmla="*/ 65 w 72"/>
                  <a:gd name="T13" fmla="*/ 57 h 73"/>
                  <a:gd name="T14" fmla="*/ 69 w 72"/>
                  <a:gd name="T15" fmla="*/ 51 h 73"/>
                  <a:gd name="T16" fmla="*/ 70 w 72"/>
                  <a:gd name="T17" fmla="*/ 44 h 73"/>
                  <a:gd name="T18" fmla="*/ 71 w 72"/>
                  <a:gd name="T19" fmla="*/ 37 h 73"/>
                  <a:gd name="T20" fmla="*/ 70 w 72"/>
                  <a:gd name="T21" fmla="*/ 29 h 73"/>
                  <a:gd name="T22" fmla="*/ 69 w 72"/>
                  <a:gd name="T23" fmla="*/ 22 h 73"/>
                  <a:gd name="T24" fmla="*/ 65 w 72"/>
                  <a:gd name="T25" fmla="*/ 16 h 73"/>
                  <a:gd name="T26" fmla="*/ 61 w 72"/>
                  <a:gd name="T27" fmla="*/ 12 h 73"/>
                  <a:gd name="T28" fmla="*/ 56 w 72"/>
                  <a:gd name="T29" fmla="*/ 7 h 73"/>
                  <a:gd name="T30" fmla="*/ 50 w 72"/>
                  <a:gd name="T31" fmla="*/ 3 h 73"/>
                  <a:gd name="T32" fmla="*/ 44 w 72"/>
                  <a:gd name="T33" fmla="*/ 1 h 73"/>
                  <a:gd name="T34" fmla="*/ 36 w 72"/>
                  <a:gd name="T35" fmla="*/ 0 h 73"/>
                  <a:gd name="T36" fmla="*/ 29 w 72"/>
                  <a:gd name="T37" fmla="*/ 1 h 73"/>
                  <a:gd name="T38" fmla="*/ 22 w 72"/>
                  <a:gd name="T39" fmla="*/ 3 h 73"/>
                  <a:gd name="T40" fmla="*/ 16 w 72"/>
                  <a:gd name="T41" fmla="*/ 7 h 73"/>
                  <a:gd name="T42" fmla="*/ 11 w 72"/>
                  <a:gd name="T43" fmla="*/ 12 h 73"/>
                  <a:gd name="T44" fmla="*/ 7 w 72"/>
                  <a:gd name="T45" fmla="*/ 16 h 73"/>
                  <a:gd name="T46" fmla="*/ 3 w 72"/>
                  <a:gd name="T47" fmla="*/ 22 h 73"/>
                  <a:gd name="T48" fmla="*/ 1 w 72"/>
                  <a:gd name="T49" fmla="*/ 29 h 73"/>
                  <a:gd name="T50" fmla="*/ 0 w 72"/>
                  <a:gd name="T51" fmla="*/ 37 h 73"/>
                  <a:gd name="T52" fmla="*/ 1 w 72"/>
                  <a:gd name="T53" fmla="*/ 44 h 73"/>
                  <a:gd name="T54" fmla="*/ 3 w 72"/>
                  <a:gd name="T55" fmla="*/ 51 h 73"/>
                  <a:gd name="T56" fmla="*/ 7 w 72"/>
                  <a:gd name="T57" fmla="*/ 57 h 73"/>
                  <a:gd name="T58" fmla="*/ 11 w 72"/>
                  <a:gd name="T59" fmla="*/ 62 h 73"/>
                  <a:gd name="T60" fmla="*/ 16 w 72"/>
                  <a:gd name="T61" fmla="*/ 66 h 73"/>
                  <a:gd name="T62" fmla="*/ 22 w 72"/>
                  <a:gd name="T63" fmla="*/ 70 h 73"/>
                  <a:gd name="T64" fmla="*/ 29 w 72"/>
                  <a:gd name="T65" fmla="*/ 71 h 73"/>
                  <a:gd name="T66" fmla="*/ 36 w 72"/>
                  <a:gd name="T67" fmla="*/ 7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73">
                    <a:moveTo>
                      <a:pt x="36" y="72"/>
                    </a:moveTo>
                    <a:lnTo>
                      <a:pt x="36" y="72"/>
                    </a:lnTo>
                    <a:lnTo>
                      <a:pt x="44" y="71"/>
                    </a:lnTo>
                    <a:lnTo>
                      <a:pt x="50" y="70"/>
                    </a:lnTo>
                    <a:lnTo>
                      <a:pt x="56" y="66"/>
                    </a:lnTo>
                    <a:lnTo>
                      <a:pt x="61" y="62"/>
                    </a:lnTo>
                    <a:lnTo>
                      <a:pt x="65" y="57"/>
                    </a:lnTo>
                    <a:lnTo>
                      <a:pt x="69" y="51"/>
                    </a:lnTo>
                    <a:lnTo>
                      <a:pt x="70" y="44"/>
                    </a:lnTo>
                    <a:lnTo>
                      <a:pt x="71" y="37"/>
                    </a:lnTo>
                    <a:lnTo>
                      <a:pt x="70" y="29"/>
                    </a:lnTo>
                    <a:lnTo>
                      <a:pt x="69" y="22"/>
                    </a:lnTo>
                    <a:lnTo>
                      <a:pt x="65" y="16"/>
                    </a:lnTo>
                    <a:lnTo>
                      <a:pt x="61" y="12"/>
                    </a:lnTo>
                    <a:lnTo>
                      <a:pt x="56" y="7"/>
                    </a:lnTo>
                    <a:lnTo>
                      <a:pt x="50" y="3"/>
                    </a:lnTo>
                    <a:lnTo>
                      <a:pt x="44" y="1"/>
                    </a:lnTo>
                    <a:lnTo>
                      <a:pt x="36" y="0"/>
                    </a:lnTo>
                    <a:lnTo>
                      <a:pt x="29" y="1"/>
                    </a:lnTo>
                    <a:lnTo>
                      <a:pt x="22" y="3"/>
                    </a:lnTo>
                    <a:lnTo>
                      <a:pt x="16" y="7"/>
                    </a:lnTo>
                    <a:lnTo>
                      <a:pt x="11" y="12"/>
                    </a:lnTo>
                    <a:lnTo>
                      <a:pt x="7" y="16"/>
                    </a:lnTo>
                    <a:lnTo>
                      <a:pt x="3" y="22"/>
                    </a:lnTo>
                    <a:lnTo>
                      <a:pt x="1" y="29"/>
                    </a:lnTo>
                    <a:lnTo>
                      <a:pt x="0" y="37"/>
                    </a:lnTo>
                    <a:lnTo>
                      <a:pt x="1" y="44"/>
                    </a:lnTo>
                    <a:lnTo>
                      <a:pt x="3" y="51"/>
                    </a:lnTo>
                    <a:lnTo>
                      <a:pt x="7" y="57"/>
                    </a:lnTo>
                    <a:lnTo>
                      <a:pt x="11" y="62"/>
                    </a:lnTo>
                    <a:lnTo>
                      <a:pt x="16" y="66"/>
                    </a:lnTo>
                    <a:lnTo>
                      <a:pt x="22" y="70"/>
                    </a:lnTo>
                    <a:lnTo>
                      <a:pt x="29" y="71"/>
                    </a:lnTo>
                    <a:lnTo>
                      <a:pt x="36" y="72"/>
                    </a:lnTo>
                  </a:path>
                </a:pathLst>
              </a:custGeom>
              <a:solidFill>
                <a:srgbClr val="B2B2B2"/>
              </a:solidFill>
              <a:ln w="3175" cap="rnd" cmpd="sng">
                <a:solidFill>
                  <a:srgbClr val="000000"/>
                </a:solidFill>
                <a:prstDash val="solid"/>
                <a:round/>
                <a:headEnd type="none" w="med" len="med"/>
                <a:tailEnd type="none" w="med" len="med"/>
              </a:ln>
              <a:effectLst/>
            </p:spPr>
            <p:txBody>
              <a:bodyPr/>
              <a:lstStyle/>
              <a:p>
                <a:endParaRPr lang="zh-CN" altLang="en-US"/>
              </a:p>
            </p:txBody>
          </p:sp>
        </p:grpSp>
        <p:pic>
          <p:nvPicPr>
            <p:cNvPr id="2097180" name="Picture 351" descr="Andon"/>
            <p:cNvPicPr>
              <a:picLocks noChangeAspect="1" noChangeArrowheads="1"/>
            </p:cNvPicPr>
            <p:nvPr/>
          </p:nvPicPr>
          <p:blipFill>
            <a:blip r:embed="rId10" cstate="screen">
              <a:lum bright="-12000" contrast="24000"/>
            </a:blip>
            <a:srcRect/>
            <a:stretch>
              <a:fillRect/>
            </a:stretch>
          </p:blipFill>
          <p:spPr bwMode="auto">
            <a:xfrm>
              <a:off x="4357688" y="5022850"/>
              <a:ext cx="341312" cy="220663"/>
            </a:xfrm>
            <a:prstGeom prst="rect">
              <a:avLst/>
            </a:prstGeom>
            <a:noFill/>
          </p:spPr>
        </p:pic>
        <p:pic>
          <p:nvPicPr>
            <p:cNvPr id="2097181" name="Picture 352"/>
            <p:cNvPicPr>
              <a:picLocks noChangeArrowheads="1"/>
            </p:cNvPicPr>
            <p:nvPr/>
          </p:nvPicPr>
          <p:blipFill>
            <a:blip r:embed="rId11" cstate="screen"/>
            <a:srcRect/>
            <a:stretch>
              <a:fillRect/>
            </a:stretch>
          </p:blipFill>
          <p:spPr bwMode="auto">
            <a:xfrm>
              <a:off x="6215063" y="5033963"/>
              <a:ext cx="384175" cy="215900"/>
            </a:xfrm>
            <a:prstGeom prst="rect">
              <a:avLst/>
            </a:prstGeom>
            <a:noFill/>
            <a:ln>
              <a:noFill/>
            </a:ln>
            <a:effectLst/>
          </p:spPr>
        </p:pic>
        <p:sp>
          <p:nvSpPr>
            <p:cNvPr id="1051472" name="Rectangle 353"/>
            <p:cNvSpPr>
              <a:spLocks noChangeArrowheads="1"/>
            </p:cNvSpPr>
            <p:nvPr/>
          </p:nvSpPr>
          <p:spPr bwMode="auto">
            <a:xfrm>
              <a:off x="3733800" y="4938713"/>
              <a:ext cx="422043" cy="116866"/>
            </a:xfrm>
            <a:prstGeom prst="rect">
              <a:avLst/>
            </a:prstGeom>
            <a:noFill/>
            <a:ln>
              <a:noFill/>
            </a:ln>
          </p:spPr>
          <p:txBody>
            <a:bodyPr wrap="none" lIns="0" tIns="0" rIns="0" bIns="0">
              <a:spAutoFit/>
            </a:bodyPr>
            <a:lstStyle/>
            <a:p>
              <a:pPr algn="l"/>
              <a:r>
                <a:rPr lang="en-US" altLang="zh-CN" sz="1000" i="1">
                  <a:solidFill>
                    <a:schemeClr val="tx2"/>
                  </a:solidFill>
                </a:rPr>
                <a:t> Part Pick </a:t>
              </a:r>
              <a:endParaRPr lang="en-US" altLang="zh-CN" sz="1000">
                <a:solidFill>
                  <a:schemeClr val="tx2"/>
                </a:solidFill>
              </a:endParaRPr>
            </a:p>
          </p:txBody>
        </p:sp>
        <p:sp>
          <p:nvSpPr>
            <p:cNvPr id="1051473" name="Line 354"/>
            <p:cNvSpPr>
              <a:spLocks noChangeShapeType="1"/>
            </p:cNvSpPr>
            <p:nvPr/>
          </p:nvSpPr>
          <p:spPr bwMode="auto">
            <a:xfrm>
              <a:off x="4516438" y="4927600"/>
              <a:ext cx="1587" cy="114300"/>
            </a:xfrm>
            <a:prstGeom prst="line">
              <a:avLst/>
            </a:prstGeom>
            <a:noFill/>
            <a:ln w="9525">
              <a:solidFill>
                <a:srgbClr val="FF0000"/>
              </a:solidFill>
              <a:round/>
            </a:ln>
            <a:effectLst/>
          </p:spPr>
          <p:txBody>
            <a:bodyPr/>
            <a:lstStyle/>
            <a:p>
              <a:endParaRPr lang="zh-CN" altLang="en-US"/>
            </a:p>
          </p:txBody>
        </p:sp>
        <p:sp>
          <p:nvSpPr>
            <p:cNvPr id="1051474" name="Line 355"/>
            <p:cNvSpPr>
              <a:spLocks noChangeShapeType="1"/>
            </p:cNvSpPr>
            <p:nvPr/>
          </p:nvSpPr>
          <p:spPr bwMode="auto">
            <a:xfrm>
              <a:off x="7399338" y="4905375"/>
              <a:ext cx="0" cy="171450"/>
            </a:xfrm>
            <a:prstGeom prst="line">
              <a:avLst/>
            </a:prstGeom>
            <a:noFill/>
            <a:ln w="9525">
              <a:solidFill>
                <a:srgbClr val="FF0000"/>
              </a:solidFill>
              <a:round/>
            </a:ln>
            <a:effectLst/>
          </p:spPr>
          <p:txBody>
            <a:bodyPr/>
            <a:lstStyle/>
            <a:p>
              <a:endParaRPr lang="zh-CN" altLang="en-US"/>
            </a:p>
          </p:txBody>
        </p:sp>
        <p:sp>
          <p:nvSpPr>
            <p:cNvPr id="1051475" name="Line 356"/>
            <p:cNvSpPr>
              <a:spLocks noChangeShapeType="1"/>
            </p:cNvSpPr>
            <p:nvPr/>
          </p:nvSpPr>
          <p:spPr bwMode="auto">
            <a:xfrm>
              <a:off x="5040313" y="4918075"/>
              <a:ext cx="0" cy="190500"/>
            </a:xfrm>
            <a:prstGeom prst="line">
              <a:avLst/>
            </a:prstGeom>
            <a:noFill/>
            <a:ln w="9525">
              <a:solidFill>
                <a:srgbClr val="FF0000"/>
              </a:solidFill>
              <a:round/>
            </a:ln>
            <a:effectLst/>
          </p:spPr>
          <p:txBody>
            <a:bodyPr/>
            <a:lstStyle/>
            <a:p>
              <a:endParaRPr lang="zh-CN" altLang="en-US"/>
            </a:p>
          </p:txBody>
        </p:sp>
        <p:sp>
          <p:nvSpPr>
            <p:cNvPr id="1051476" name="Rectangle 357"/>
            <p:cNvSpPr>
              <a:spLocks noChangeArrowheads="1"/>
            </p:cNvSpPr>
            <p:nvPr/>
          </p:nvSpPr>
          <p:spPr bwMode="auto">
            <a:xfrm>
              <a:off x="4762500" y="4938713"/>
              <a:ext cx="405525" cy="116866"/>
            </a:xfrm>
            <a:prstGeom prst="rect">
              <a:avLst/>
            </a:prstGeom>
            <a:noFill/>
            <a:ln>
              <a:noFill/>
            </a:ln>
          </p:spPr>
          <p:txBody>
            <a:bodyPr wrap="none" lIns="0" tIns="0" rIns="0" bIns="0">
              <a:spAutoFit/>
            </a:bodyPr>
            <a:lstStyle/>
            <a:p>
              <a:pPr algn="l"/>
              <a:r>
                <a:rPr lang="en-US" altLang="zh-CN" sz="1000" i="1">
                  <a:solidFill>
                    <a:schemeClr val="tx2"/>
                  </a:solidFill>
                </a:rPr>
                <a:t> Part Call </a:t>
              </a:r>
              <a:endParaRPr lang="en-US" altLang="zh-CN" sz="1000">
                <a:solidFill>
                  <a:schemeClr val="tx2"/>
                </a:solidFill>
              </a:endParaRPr>
            </a:p>
          </p:txBody>
        </p:sp>
        <p:sp>
          <p:nvSpPr>
            <p:cNvPr id="1051477" name="Line 358"/>
            <p:cNvSpPr>
              <a:spLocks noChangeShapeType="1"/>
            </p:cNvSpPr>
            <p:nvPr/>
          </p:nvSpPr>
          <p:spPr bwMode="auto">
            <a:xfrm>
              <a:off x="6408738" y="4914900"/>
              <a:ext cx="1587" cy="114300"/>
            </a:xfrm>
            <a:prstGeom prst="line">
              <a:avLst/>
            </a:prstGeom>
            <a:noFill/>
            <a:ln w="9525">
              <a:solidFill>
                <a:srgbClr val="FF0000"/>
              </a:solidFill>
              <a:round/>
            </a:ln>
            <a:effectLst/>
          </p:spPr>
          <p:txBody>
            <a:bodyPr/>
            <a:lstStyle/>
            <a:p>
              <a:endParaRPr lang="zh-CN" altLang="en-US"/>
            </a:p>
          </p:txBody>
        </p:sp>
        <p:sp>
          <p:nvSpPr>
            <p:cNvPr id="1051478" name="Rectangle 359"/>
            <p:cNvSpPr>
              <a:spLocks noChangeArrowheads="1"/>
            </p:cNvSpPr>
            <p:nvPr/>
          </p:nvSpPr>
          <p:spPr bwMode="auto">
            <a:xfrm>
              <a:off x="5581650" y="4938713"/>
              <a:ext cx="339817" cy="233729"/>
            </a:xfrm>
            <a:prstGeom prst="rect">
              <a:avLst/>
            </a:prstGeom>
            <a:noFill/>
            <a:ln>
              <a:noFill/>
            </a:ln>
          </p:spPr>
          <p:txBody>
            <a:bodyPr wrap="none" lIns="0" tIns="0" rIns="0" bIns="0">
              <a:spAutoFit/>
            </a:bodyPr>
            <a:lstStyle/>
            <a:p>
              <a:pPr algn="l"/>
              <a:r>
                <a:rPr lang="en-US" altLang="zh-CN" sz="1000" i="1">
                  <a:solidFill>
                    <a:schemeClr val="tx2"/>
                  </a:solidFill>
                </a:rPr>
                <a:t> Manual</a:t>
              </a:r>
              <a:endParaRPr lang="en-US" altLang="zh-CN" sz="1000" i="1">
                <a:solidFill>
                  <a:schemeClr val="tx2"/>
                </a:solidFill>
              </a:endParaRPr>
            </a:p>
            <a:p>
              <a:pPr algn="l"/>
              <a:r>
                <a:rPr lang="en-US" altLang="zh-CN" sz="1000" i="1">
                  <a:solidFill>
                    <a:schemeClr val="tx2"/>
                  </a:solidFill>
                </a:rPr>
                <a:t>Input </a:t>
              </a:r>
              <a:endParaRPr lang="en-US" altLang="zh-CN" sz="1000">
                <a:solidFill>
                  <a:schemeClr val="tx2"/>
                </a:solidFill>
              </a:endParaRPr>
            </a:p>
          </p:txBody>
        </p:sp>
        <p:sp>
          <p:nvSpPr>
            <p:cNvPr id="1051479" name="Rectangle 360"/>
            <p:cNvSpPr>
              <a:spLocks noChangeArrowheads="1"/>
            </p:cNvSpPr>
            <p:nvPr/>
          </p:nvSpPr>
          <p:spPr bwMode="auto">
            <a:xfrm>
              <a:off x="6692900" y="4926013"/>
              <a:ext cx="403400" cy="116866"/>
            </a:xfrm>
            <a:prstGeom prst="rect">
              <a:avLst/>
            </a:prstGeom>
            <a:noFill/>
            <a:ln>
              <a:noFill/>
            </a:ln>
          </p:spPr>
          <p:txBody>
            <a:bodyPr wrap="none" lIns="0" tIns="0" rIns="0" bIns="0">
              <a:spAutoFit/>
            </a:bodyPr>
            <a:lstStyle/>
            <a:p>
              <a:pPr algn="l"/>
              <a:r>
                <a:rPr lang="en-US" altLang="zh-CN" sz="1000" i="1">
                  <a:solidFill>
                    <a:schemeClr val="tx2"/>
                  </a:solidFill>
                </a:rPr>
                <a:t> Marquee</a:t>
              </a:r>
              <a:endParaRPr lang="en-US" altLang="zh-CN" sz="1000">
                <a:solidFill>
                  <a:schemeClr val="tx2"/>
                </a:solidFill>
              </a:endParaRPr>
            </a:p>
          </p:txBody>
        </p:sp>
        <p:grpSp>
          <p:nvGrpSpPr>
            <p:cNvPr id="383" name="Group 361"/>
            <p:cNvGrpSpPr/>
            <p:nvPr/>
          </p:nvGrpSpPr>
          <p:grpSpPr bwMode="auto">
            <a:xfrm>
              <a:off x="1620838" y="4916488"/>
              <a:ext cx="665162" cy="392112"/>
              <a:chOff x="1021" y="3442"/>
              <a:chExt cx="419" cy="247"/>
            </a:xfrm>
          </p:grpSpPr>
          <p:sp>
            <p:nvSpPr>
              <p:cNvPr id="1051480" name="Line 362"/>
              <p:cNvSpPr>
                <a:spLocks noChangeShapeType="1"/>
              </p:cNvSpPr>
              <p:nvPr/>
            </p:nvSpPr>
            <p:spPr bwMode="auto">
              <a:xfrm>
                <a:off x="1391" y="3442"/>
                <a:ext cx="1" cy="152"/>
              </a:xfrm>
              <a:prstGeom prst="line">
                <a:avLst/>
              </a:prstGeom>
              <a:noFill/>
              <a:ln w="11113">
                <a:solidFill>
                  <a:srgbClr val="F32D3B"/>
                </a:solidFill>
                <a:round/>
              </a:ln>
            </p:spPr>
            <p:txBody>
              <a:bodyPr/>
              <a:lstStyle/>
              <a:p>
                <a:endParaRPr lang="zh-CN" altLang="en-US"/>
              </a:p>
            </p:txBody>
          </p:sp>
          <p:pic>
            <p:nvPicPr>
              <p:cNvPr id="2097182" name="Picture 363" descr="CLGX10slt"/>
              <p:cNvPicPr>
                <a:picLocks noChangeAspect="1" noChangeArrowheads="1"/>
              </p:cNvPicPr>
              <p:nvPr/>
            </p:nvPicPr>
            <p:blipFill>
              <a:blip r:embed="rId12" cstate="screen"/>
              <a:srcRect r="38516"/>
              <a:stretch>
                <a:fillRect/>
              </a:stretch>
            </p:blipFill>
            <p:spPr bwMode="auto">
              <a:xfrm>
                <a:off x="1200" y="3552"/>
                <a:ext cx="240" cy="116"/>
              </a:xfrm>
              <a:prstGeom prst="rect">
                <a:avLst/>
              </a:prstGeom>
              <a:noFill/>
            </p:spPr>
          </p:pic>
          <p:sp>
            <p:nvSpPr>
              <p:cNvPr id="1051481" name="Rectangle 364"/>
              <p:cNvSpPr>
                <a:spLocks noChangeArrowheads="1"/>
              </p:cNvSpPr>
              <p:nvPr/>
            </p:nvSpPr>
            <p:spPr bwMode="auto">
              <a:xfrm>
                <a:off x="1147" y="3612"/>
                <a:ext cx="53" cy="3"/>
              </a:xfrm>
              <a:prstGeom prst="rect">
                <a:avLst/>
              </a:prstGeom>
              <a:solidFill>
                <a:srgbClr val="00EFEF"/>
              </a:solidFill>
              <a:ln w="1588">
                <a:solidFill>
                  <a:srgbClr val="00A79A"/>
                </a:solidFill>
                <a:miter lim="800000"/>
              </a:ln>
            </p:spPr>
            <p:txBody>
              <a:bodyPr/>
              <a:lstStyle/>
              <a:p>
                <a:endParaRPr lang="zh-CN" altLang="en-US"/>
              </a:p>
            </p:txBody>
          </p:sp>
          <p:sp>
            <p:nvSpPr>
              <p:cNvPr id="1051482" name="Rectangle 365"/>
              <p:cNvSpPr>
                <a:spLocks noChangeArrowheads="1"/>
              </p:cNvSpPr>
              <p:nvPr/>
            </p:nvSpPr>
            <p:spPr bwMode="auto">
              <a:xfrm>
                <a:off x="1080" y="3602"/>
                <a:ext cx="65" cy="17"/>
              </a:xfrm>
              <a:prstGeom prst="rect">
                <a:avLst/>
              </a:prstGeom>
              <a:solidFill>
                <a:srgbClr val="C0C0C0"/>
              </a:solidFill>
              <a:ln w="11113">
                <a:solidFill>
                  <a:srgbClr val="919191"/>
                </a:solidFill>
                <a:miter lim="800000"/>
              </a:ln>
            </p:spPr>
            <p:txBody>
              <a:bodyPr/>
              <a:lstStyle/>
              <a:p>
                <a:endParaRPr lang="zh-CN" altLang="en-US"/>
              </a:p>
            </p:txBody>
          </p:sp>
          <p:sp>
            <p:nvSpPr>
              <p:cNvPr id="1051483" name="Freeform 366"/>
              <p:cNvSpPr/>
              <p:nvPr/>
            </p:nvSpPr>
            <p:spPr bwMode="auto">
              <a:xfrm>
                <a:off x="1021" y="3626"/>
                <a:ext cx="56" cy="63"/>
              </a:xfrm>
              <a:custGeom>
                <a:avLst/>
                <a:gdLst>
                  <a:gd name="T0" fmla="*/ 111 w 111"/>
                  <a:gd name="T1" fmla="*/ 2 h 127"/>
                  <a:gd name="T2" fmla="*/ 0 w 111"/>
                  <a:gd name="T3" fmla="*/ 72 h 127"/>
                  <a:gd name="T4" fmla="*/ 78 w 111"/>
                  <a:gd name="T5" fmla="*/ 127 h 127"/>
                  <a:gd name="T6" fmla="*/ 111 w 111"/>
                  <a:gd name="T7" fmla="*/ 0 h 127"/>
                  <a:gd name="T8" fmla="*/ 111 w 111"/>
                  <a:gd name="T9" fmla="*/ 2 h 127"/>
                </a:gdLst>
                <a:ahLst/>
                <a:cxnLst>
                  <a:cxn ang="0">
                    <a:pos x="T0" y="T1"/>
                  </a:cxn>
                  <a:cxn ang="0">
                    <a:pos x="T2" y="T3"/>
                  </a:cxn>
                  <a:cxn ang="0">
                    <a:pos x="T4" y="T5"/>
                  </a:cxn>
                  <a:cxn ang="0">
                    <a:pos x="T6" y="T7"/>
                  </a:cxn>
                  <a:cxn ang="0">
                    <a:pos x="T8" y="T9"/>
                  </a:cxn>
                </a:cxnLst>
                <a:rect l="0" t="0" r="r" b="b"/>
                <a:pathLst>
                  <a:path w="111" h="127">
                    <a:moveTo>
                      <a:pt x="111" y="2"/>
                    </a:moveTo>
                    <a:lnTo>
                      <a:pt x="0" y="72"/>
                    </a:lnTo>
                    <a:lnTo>
                      <a:pt x="78" y="127"/>
                    </a:lnTo>
                    <a:lnTo>
                      <a:pt x="111" y="0"/>
                    </a:lnTo>
                    <a:lnTo>
                      <a:pt x="111" y="2"/>
                    </a:lnTo>
                    <a:close/>
                  </a:path>
                </a:pathLst>
              </a:custGeom>
              <a:solidFill>
                <a:srgbClr val="F32D3B"/>
              </a:solidFill>
              <a:ln>
                <a:noFill/>
              </a:ln>
            </p:spPr>
            <p:txBody>
              <a:bodyPr/>
              <a:lstStyle/>
              <a:p>
                <a:endParaRPr lang="zh-CN" altLang="en-US"/>
              </a:p>
            </p:txBody>
          </p:sp>
        </p:grpSp>
        <p:sp>
          <p:nvSpPr>
            <p:cNvPr id="1051484" name="Rectangle 367"/>
            <p:cNvSpPr>
              <a:spLocks noChangeArrowheads="1"/>
            </p:cNvSpPr>
            <p:nvPr/>
          </p:nvSpPr>
          <p:spPr bwMode="auto">
            <a:xfrm>
              <a:off x="1828800" y="4938713"/>
              <a:ext cx="215435" cy="116866"/>
            </a:xfrm>
            <a:prstGeom prst="rect">
              <a:avLst/>
            </a:prstGeom>
            <a:noFill/>
            <a:ln>
              <a:noFill/>
            </a:ln>
          </p:spPr>
          <p:txBody>
            <a:bodyPr wrap="none" lIns="0" tIns="0" rIns="0" bIns="0">
              <a:spAutoFit/>
            </a:bodyPr>
            <a:lstStyle/>
            <a:p>
              <a:pPr algn="l"/>
              <a:r>
                <a:rPr lang="en-US" altLang="zh-CN" sz="1000" i="1">
                  <a:solidFill>
                    <a:schemeClr val="tx2"/>
                  </a:solidFill>
                </a:rPr>
                <a:t>  PLC</a:t>
              </a:r>
              <a:endParaRPr lang="en-US" altLang="zh-CN" sz="1000">
                <a:solidFill>
                  <a:schemeClr val="tx2"/>
                </a:solidFill>
              </a:endParaRPr>
            </a:p>
          </p:txBody>
        </p:sp>
        <p:sp>
          <p:nvSpPr>
            <p:cNvPr id="1051485" name="Line 368"/>
            <p:cNvSpPr>
              <a:spLocks noChangeShapeType="1"/>
            </p:cNvSpPr>
            <p:nvPr/>
          </p:nvSpPr>
          <p:spPr bwMode="auto">
            <a:xfrm>
              <a:off x="5410200" y="4557713"/>
              <a:ext cx="0" cy="381000"/>
            </a:xfrm>
            <a:prstGeom prst="line">
              <a:avLst/>
            </a:prstGeom>
            <a:noFill/>
            <a:ln w="12700" cap="sq">
              <a:solidFill>
                <a:schemeClr val="accent1"/>
              </a:solidFill>
              <a:round/>
              <a:headEnd type="none" w="sm" len="sm"/>
              <a:tailEnd type="none" w="sm" len="sm"/>
            </a:ln>
            <a:effectLst/>
          </p:spPr>
          <p:txBody>
            <a:bodyPr/>
            <a:lstStyle/>
            <a:p>
              <a:endParaRPr lang="zh-CN" altLang="en-US"/>
            </a:p>
          </p:txBody>
        </p:sp>
        <p:sp>
          <p:nvSpPr>
            <p:cNvPr id="1051486" name="Rectangle 369"/>
            <p:cNvSpPr>
              <a:spLocks noChangeArrowheads="1"/>
            </p:cNvSpPr>
            <p:nvPr/>
          </p:nvSpPr>
          <p:spPr bwMode="auto">
            <a:xfrm>
              <a:off x="688975" y="3322638"/>
              <a:ext cx="7902575" cy="654050"/>
            </a:xfrm>
            <a:prstGeom prst="rect">
              <a:avLst/>
            </a:prstGeom>
            <a:solidFill>
              <a:schemeClr val="accent2"/>
            </a:solidFill>
            <a:ln w="9525" algn="ctr">
              <a:solidFill>
                <a:schemeClr val="tx2"/>
              </a:solidFill>
              <a:miter lim="800000"/>
            </a:ln>
            <a:effectLst/>
          </p:spPr>
          <p:txBody>
            <a:bodyPr wrap="none" anchor="ctr"/>
            <a:lstStyle/>
            <a:p>
              <a:endParaRPr lang="zh-CN" altLang="en-US"/>
            </a:p>
          </p:txBody>
        </p:sp>
        <p:grpSp>
          <p:nvGrpSpPr>
            <p:cNvPr id="384" name="Group 370"/>
            <p:cNvGrpSpPr/>
            <p:nvPr/>
          </p:nvGrpSpPr>
          <p:grpSpPr bwMode="auto">
            <a:xfrm>
              <a:off x="823913" y="3388626"/>
              <a:ext cx="7699375" cy="701955"/>
              <a:chOff x="963" y="2576"/>
              <a:chExt cx="4179" cy="552"/>
            </a:xfrm>
          </p:grpSpPr>
          <p:sp>
            <p:nvSpPr>
              <p:cNvPr id="1051487" name="Text Box 371"/>
              <p:cNvSpPr txBox="1">
                <a:spLocks noChangeArrowheads="1"/>
              </p:cNvSpPr>
              <p:nvPr/>
            </p:nvSpPr>
            <p:spPr bwMode="auto">
              <a:xfrm>
                <a:off x="963" y="2576"/>
                <a:ext cx="567" cy="552"/>
              </a:xfrm>
              <a:prstGeom prst="rect">
                <a:avLst/>
              </a:prstGeom>
              <a:solidFill>
                <a:schemeClr val="bg2"/>
              </a:solid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2000"/>
                  <a:t>控制装置 界面服务</a:t>
                </a:r>
                <a:endParaRPr lang="zh-CN" altLang="en-US" sz="2000"/>
              </a:p>
            </p:txBody>
          </p:sp>
          <p:sp>
            <p:nvSpPr>
              <p:cNvPr id="1051488" name="Text Box 372"/>
              <p:cNvSpPr txBox="1">
                <a:spLocks noChangeArrowheads="1"/>
              </p:cNvSpPr>
              <p:nvPr/>
            </p:nvSpPr>
            <p:spPr bwMode="auto">
              <a:xfrm>
                <a:off x="2779" y="2576"/>
                <a:ext cx="567" cy="552"/>
              </a:xfrm>
              <a:prstGeom prst="rect">
                <a:avLst/>
              </a:prstGeom>
              <a:solidFill>
                <a:schemeClr val="bg2"/>
              </a:solid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2000"/>
                  <a:t>用户画面 </a:t>
                </a:r>
                <a:r>
                  <a:rPr lang="en-US" altLang="zh-CN" sz="2000"/>
                  <a:t>(UI) </a:t>
                </a:r>
                <a:r>
                  <a:rPr lang="zh-CN" altLang="en-US" sz="2000"/>
                  <a:t>服务</a:t>
                </a:r>
                <a:endParaRPr lang="zh-CN" altLang="en-US" sz="2000"/>
              </a:p>
            </p:txBody>
          </p:sp>
          <p:sp>
            <p:nvSpPr>
              <p:cNvPr id="1051489" name="Text Box 373"/>
              <p:cNvSpPr txBox="1">
                <a:spLocks noChangeArrowheads="1"/>
              </p:cNvSpPr>
              <p:nvPr/>
            </p:nvSpPr>
            <p:spPr bwMode="auto">
              <a:xfrm>
                <a:off x="2169" y="2576"/>
                <a:ext cx="567" cy="552"/>
              </a:xfrm>
              <a:prstGeom prst="rect">
                <a:avLst/>
              </a:prstGeom>
              <a:solidFill>
                <a:schemeClr val="bg2"/>
              </a:solid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2000"/>
                  <a:t>异常警报  处理服务</a:t>
                </a:r>
                <a:endParaRPr lang="zh-CN" altLang="en-US" sz="2000"/>
              </a:p>
            </p:txBody>
          </p:sp>
          <p:sp>
            <p:nvSpPr>
              <p:cNvPr id="1051490" name="Text Box 374"/>
              <p:cNvSpPr txBox="1">
                <a:spLocks noChangeArrowheads="1"/>
              </p:cNvSpPr>
              <p:nvPr/>
            </p:nvSpPr>
            <p:spPr bwMode="auto">
              <a:xfrm>
                <a:off x="3377" y="2576"/>
                <a:ext cx="567" cy="552"/>
              </a:xfrm>
              <a:prstGeom prst="rect">
                <a:avLst/>
              </a:prstGeom>
              <a:solidFill>
                <a:schemeClr val="bg2"/>
              </a:solid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2000"/>
                  <a:t>报表处理  服务</a:t>
                </a:r>
                <a:endParaRPr lang="zh-CN" altLang="en-US" sz="2000"/>
              </a:p>
            </p:txBody>
          </p:sp>
          <p:sp>
            <p:nvSpPr>
              <p:cNvPr id="1051491" name="Text Box 375"/>
              <p:cNvSpPr txBox="1">
                <a:spLocks noChangeArrowheads="1"/>
              </p:cNvSpPr>
              <p:nvPr/>
            </p:nvSpPr>
            <p:spPr bwMode="auto">
              <a:xfrm>
                <a:off x="3978" y="2576"/>
                <a:ext cx="567" cy="552"/>
              </a:xfrm>
              <a:prstGeom prst="rect">
                <a:avLst/>
              </a:prstGeom>
              <a:solidFill>
                <a:schemeClr val="bg2"/>
              </a:solid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2000"/>
                  <a:t>企业应用 界面服务</a:t>
                </a:r>
                <a:endParaRPr lang="zh-CN" altLang="en-US" sz="2000"/>
              </a:p>
            </p:txBody>
          </p:sp>
          <p:sp>
            <p:nvSpPr>
              <p:cNvPr id="1051492" name="Text Box 376"/>
              <p:cNvSpPr txBox="1">
                <a:spLocks noChangeArrowheads="1"/>
              </p:cNvSpPr>
              <p:nvPr/>
            </p:nvSpPr>
            <p:spPr bwMode="auto">
              <a:xfrm>
                <a:off x="1564" y="2576"/>
                <a:ext cx="567" cy="552"/>
              </a:xfrm>
              <a:prstGeom prst="rect">
                <a:avLst/>
              </a:prstGeom>
              <a:solidFill>
                <a:schemeClr val="bg2"/>
              </a:solid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2000"/>
                  <a:t>事件处理  服务</a:t>
                </a:r>
                <a:endParaRPr lang="zh-CN" altLang="en-US" sz="2000"/>
              </a:p>
            </p:txBody>
          </p:sp>
          <p:sp>
            <p:nvSpPr>
              <p:cNvPr id="1051493" name="Text Box 377"/>
              <p:cNvSpPr txBox="1">
                <a:spLocks noChangeArrowheads="1"/>
              </p:cNvSpPr>
              <p:nvPr/>
            </p:nvSpPr>
            <p:spPr bwMode="auto">
              <a:xfrm>
                <a:off x="4575" y="2576"/>
                <a:ext cx="567" cy="552"/>
              </a:xfrm>
              <a:prstGeom prst="rect">
                <a:avLst/>
              </a:prstGeom>
              <a:solidFill>
                <a:schemeClr val="bg2"/>
              </a:solid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2000"/>
                  <a:t>系统管理 服务</a:t>
                </a:r>
                <a:endParaRPr lang="zh-CN" altLang="en-US" sz="2000"/>
              </a:p>
            </p:txBody>
          </p:sp>
        </p:grpSp>
        <p:sp>
          <p:nvSpPr>
            <p:cNvPr id="1051494" name="Rectangle 378"/>
            <p:cNvSpPr>
              <a:spLocks noChangeArrowheads="1"/>
            </p:cNvSpPr>
            <p:nvPr/>
          </p:nvSpPr>
          <p:spPr bwMode="auto">
            <a:xfrm>
              <a:off x="688975" y="4032250"/>
              <a:ext cx="7916863" cy="268288"/>
            </a:xfrm>
            <a:prstGeom prst="rect">
              <a:avLst/>
            </a:prstGeom>
            <a:solidFill>
              <a:srgbClr val="143B68"/>
            </a:solidFill>
            <a:ln w="9525" algn="ctr">
              <a:solidFill>
                <a:srgbClr val="143B68"/>
              </a:solidFill>
              <a:miter lim="800000"/>
            </a:ln>
            <a:effectLst/>
          </p:spPr>
          <p:txBody>
            <a:bodyPr wrap="none" anchor="ctr"/>
            <a:lstStyle/>
            <a:p>
              <a:pPr eaLnBrk="1" hangingPunct="1">
                <a:buFont typeface="Wingdings" panose="05000000000000000000" pitchFamily="2" charset="2"/>
                <a:buNone/>
              </a:pPr>
              <a:r>
                <a:rPr lang="zh-CN" altLang="en-US">
                  <a:solidFill>
                    <a:schemeClr val="bg1"/>
                  </a:solidFill>
                </a:rPr>
                <a:t>数据模型及数据库</a:t>
              </a:r>
              <a:endParaRPr lang="zh-CN" altLang="en-US">
                <a:solidFill>
                  <a:schemeClr val="bg1"/>
                </a:solidFill>
              </a:endParaRPr>
            </a:p>
          </p:txBody>
        </p:sp>
        <p:sp>
          <p:nvSpPr>
            <p:cNvPr id="1051495" name="Rectangle 379"/>
            <p:cNvSpPr>
              <a:spLocks noChangeArrowheads="1"/>
            </p:cNvSpPr>
            <p:nvPr/>
          </p:nvSpPr>
          <p:spPr bwMode="auto">
            <a:xfrm>
              <a:off x="687388" y="4356100"/>
              <a:ext cx="7904162" cy="293688"/>
            </a:xfrm>
            <a:prstGeom prst="rect">
              <a:avLst/>
            </a:prstGeom>
            <a:solidFill>
              <a:srgbClr val="143B68"/>
            </a:solidFill>
            <a:ln w="9525" algn="ctr">
              <a:solidFill>
                <a:srgbClr val="143B68"/>
              </a:solidFill>
              <a:miter lim="800000"/>
            </a:ln>
            <a:effectLst/>
          </p:spPr>
          <p:txBody>
            <a:bodyPr wrap="none" anchor="ctr"/>
            <a:lstStyle/>
            <a:p>
              <a:pPr eaLnBrk="1" hangingPunct="1">
                <a:buFont typeface="Wingdings" panose="05000000000000000000" pitchFamily="2" charset="2"/>
                <a:buNone/>
              </a:pPr>
              <a:r>
                <a:rPr lang="zh-CN" altLang="en-US">
                  <a:solidFill>
                    <a:schemeClr val="bg1"/>
                  </a:solidFill>
                </a:rPr>
                <a:t>操作系统及标准软件工具</a:t>
              </a:r>
              <a:endParaRPr lang="zh-CN" altLang="en-US" b="1">
                <a:solidFill>
                  <a:schemeClr val="bg1"/>
                </a:solidFill>
              </a:endParaRPr>
            </a:p>
          </p:txBody>
        </p:sp>
        <p:sp>
          <p:nvSpPr>
            <p:cNvPr id="1051496" name="Rectangle 380"/>
            <p:cNvSpPr>
              <a:spLocks noChangeArrowheads="1"/>
            </p:cNvSpPr>
            <p:nvPr/>
          </p:nvSpPr>
          <p:spPr bwMode="auto">
            <a:xfrm>
              <a:off x="706438" y="1752600"/>
              <a:ext cx="7883525" cy="293688"/>
            </a:xfrm>
            <a:prstGeom prst="rect">
              <a:avLst/>
            </a:prstGeom>
            <a:solidFill>
              <a:schemeClr val="accent2"/>
            </a:solidFill>
            <a:ln w="9525" algn="ctr">
              <a:solidFill>
                <a:schemeClr val="tx2"/>
              </a:solidFill>
              <a:miter lim="800000"/>
            </a:ln>
            <a:effectLst/>
          </p:spPr>
          <p:txBody>
            <a:bodyPr wrap="none" anchor="ctr"/>
            <a:lstStyle/>
            <a:p>
              <a:pPr eaLnBrk="1" hangingPunct="1">
                <a:buFont typeface="Wingdings" panose="05000000000000000000" pitchFamily="2" charset="2"/>
                <a:buNone/>
              </a:pPr>
              <a:r>
                <a:rPr lang="en-US" altLang="zh-CN" b="1">
                  <a:solidFill>
                    <a:schemeClr val="bg1"/>
                  </a:solidFill>
                </a:rPr>
                <a:t>Web </a:t>
              </a:r>
              <a:r>
                <a:rPr lang="zh-CN" altLang="en-US" b="1">
                  <a:solidFill>
                    <a:schemeClr val="bg1"/>
                  </a:solidFill>
                </a:rPr>
                <a:t>因特网浏览器用户接口</a:t>
              </a:r>
              <a:endParaRPr lang="zh-CN" altLang="en-US" b="1">
                <a:solidFill>
                  <a:schemeClr val="bg1"/>
                </a:solidFill>
              </a:endParaRPr>
            </a:p>
          </p:txBody>
        </p:sp>
        <p:sp>
          <p:nvSpPr>
            <p:cNvPr id="1051497" name="Rectangle 381"/>
            <p:cNvSpPr>
              <a:spLocks noChangeArrowheads="1"/>
            </p:cNvSpPr>
            <p:nvPr/>
          </p:nvSpPr>
          <p:spPr bwMode="auto">
            <a:xfrm>
              <a:off x="703263" y="2117725"/>
              <a:ext cx="7889875" cy="1143000"/>
            </a:xfrm>
            <a:prstGeom prst="rect">
              <a:avLst/>
            </a:prstGeom>
            <a:solidFill>
              <a:schemeClr val="accent5">
                <a:lumMod val="20000"/>
                <a:lumOff val="80000"/>
              </a:schemeClr>
            </a:solidFill>
            <a:ln w="9525" algn="ctr">
              <a:solidFill>
                <a:schemeClr val="tx2"/>
              </a:solidFill>
              <a:miter lim="800000"/>
            </a:ln>
            <a:effectLst/>
          </p:spPr>
          <p:txBody>
            <a:bodyPr wrap="none" anchor="ctr"/>
            <a:lstStyle/>
            <a:p>
              <a:endParaRPr lang="zh-CN" altLang="en-US"/>
            </a:p>
          </p:txBody>
        </p:sp>
        <p:sp>
          <p:nvSpPr>
            <p:cNvPr id="1051498" name="Text Box 382"/>
            <p:cNvSpPr txBox="1">
              <a:spLocks noChangeArrowheads="1"/>
            </p:cNvSpPr>
            <p:nvPr/>
          </p:nvSpPr>
          <p:spPr bwMode="auto">
            <a:xfrm>
              <a:off x="2574925" y="2214563"/>
              <a:ext cx="803275"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订单管理</a:t>
              </a:r>
              <a:endParaRPr lang="zh-CN" altLang="en-US" sz="1400"/>
            </a:p>
          </p:txBody>
        </p:sp>
        <p:sp>
          <p:nvSpPr>
            <p:cNvPr id="1051499" name="Text Box 383"/>
            <p:cNvSpPr txBox="1">
              <a:spLocks noChangeArrowheads="1"/>
            </p:cNvSpPr>
            <p:nvPr/>
          </p:nvSpPr>
          <p:spPr bwMode="auto">
            <a:xfrm>
              <a:off x="3571875" y="2214563"/>
              <a:ext cx="879475"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计划排程</a:t>
              </a:r>
              <a:endParaRPr lang="zh-CN" altLang="en-US" sz="1400"/>
            </a:p>
          </p:txBody>
        </p:sp>
        <p:sp>
          <p:nvSpPr>
            <p:cNvPr id="1051500" name="Text Box 384"/>
            <p:cNvSpPr txBox="1">
              <a:spLocks noChangeArrowheads="1"/>
            </p:cNvSpPr>
            <p:nvPr/>
          </p:nvSpPr>
          <p:spPr bwMode="auto">
            <a:xfrm>
              <a:off x="4630738" y="2214563"/>
              <a:ext cx="892175"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设备管理</a:t>
              </a:r>
              <a:endParaRPr lang="zh-CN" altLang="en-US" sz="1400"/>
            </a:p>
          </p:txBody>
        </p:sp>
        <p:sp>
          <p:nvSpPr>
            <p:cNvPr id="1051501" name="Text Box 387"/>
            <p:cNvSpPr txBox="1">
              <a:spLocks noChangeArrowheads="1"/>
            </p:cNvSpPr>
            <p:nvPr/>
          </p:nvSpPr>
          <p:spPr bwMode="auto">
            <a:xfrm>
              <a:off x="3565525" y="2590800"/>
              <a:ext cx="835025"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储区管理</a:t>
              </a:r>
              <a:endParaRPr lang="zh-CN" altLang="en-US" sz="1400"/>
            </a:p>
          </p:txBody>
        </p:sp>
        <p:sp>
          <p:nvSpPr>
            <p:cNvPr id="1051502" name="Text Box 388"/>
            <p:cNvSpPr txBox="1">
              <a:spLocks noChangeArrowheads="1"/>
            </p:cNvSpPr>
            <p:nvPr/>
          </p:nvSpPr>
          <p:spPr bwMode="auto">
            <a:xfrm>
              <a:off x="5722938" y="2214563"/>
              <a:ext cx="830262"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生产监控</a:t>
              </a:r>
              <a:endParaRPr lang="zh-CN" altLang="en-US" sz="1400"/>
            </a:p>
          </p:txBody>
        </p:sp>
        <p:sp>
          <p:nvSpPr>
            <p:cNvPr id="1051503" name="Text Box 389"/>
            <p:cNvSpPr txBox="1">
              <a:spLocks noChangeArrowheads="1"/>
            </p:cNvSpPr>
            <p:nvPr/>
          </p:nvSpPr>
          <p:spPr bwMode="auto">
            <a:xfrm>
              <a:off x="4622800" y="2586038"/>
              <a:ext cx="827088"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质量控制</a:t>
              </a:r>
              <a:endParaRPr lang="zh-CN" altLang="en-US" sz="1400"/>
            </a:p>
          </p:txBody>
        </p:sp>
        <p:sp>
          <p:nvSpPr>
            <p:cNvPr id="1051504" name="Text Box 392"/>
            <p:cNvSpPr txBox="1">
              <a:spLocks noChangeArrowheads="1"/>
            </p:cNvSpPr>
            <p:nvPr/>
          </p:nvSpPr>
          <p:spPr bwMode="auto">
            <a:xfrm>
              <a:off x="2559050" y="2584450"/>
              <a:ext cx="852488"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成车检测</a:t>
              </a:r>
              <a:endParaRPr lang="zh-CN" altLang="en-US" sz="1400"/>
            </a:p>
          </p:txBody>
        </p:sp>
        <p:sp>
          <p:nvSpPr>
            <p:cNvPr id="1051505" name="Text Box 394"/>
            <p:cNvSpPr txBox="1">
              <a:spLocks noChangeArrowheads="1"/>
            </p:cNvSpPr>
            <p:nvPr/>
          </p:nvSpPr>
          <p:spPr bwMode="auto">
            <a:xfrm>
              <a:off x="4637088" y="2941638"/>
              <a:ext cx="849312" cy="292161"/>
            </a:xfrm>
            <a:prstGeom prst="rect">
              <a:avLst/>
            </a:prstGeom>
            <a:noFill/>
            <a:ln w="28575" algn="ctr">
              <a:solidFill>
                <a:schemeClr val="accent1"/>
              </a:solidFill>
              <a:miter lim="800000"/>
            </a:ln>
            <a:effectLst/>
          </p:spPr>
          <p:txBody>
            <a:bodyPr>
              <a:spAutoFit/>
            </a:bodyPr>
            <a:lstStyle/>
            <a:p>
              <a:pPr algn="ctr" eaLnBrk="1" hangingPunct="1">
                <a:buFont typeface="Wingdings" panose="05000000000000000000" pitchFamily="2" charset="2"/>
                <a:buNone/>
              </a:pPr>
              <a:r>
                <a:rPr lang="zh-CN" altLang="en-US" sz="1400"/>
                <a:t>监控报警</a:t>
              </a:r>
              <a:endParaRPr lang="zh-CN" altLang="en-US" sz="1400"/>
            </a:p>
          </p:txBody>
        </p:sp>
        <p:sp>
          <p:nvSpPr>
            <p:cNvPr id="1051506" name="Text Box 395"/>
            <p:cNvSpPr txBox="1">
              <a:spLocks noChangeArrowheads="1"/>
            </p:cNvSpPr>
            <p:nvPr/>
          </p:nvSpPr>
          <p:spPr bwMode="auto">
            <a:xfrm>
              <a:off x="5751513" y="2584450"/>
              <a:ext cx="776287" cy="292161"/>
            </a:xfrm>
            <a:prstGeom prst="rect">
              <a:avLst/>
            </a:prstGeom>
            <a:noFill/>
            <a:ln w="28575" algn="ctr">
              <a:solidFill>
                <a:schemeClr val="tx2"/>
              </a:solidFill>
              <a:miter lim="800000"/>
            </a:ln>
            <a:effectLst/>
          </p:spPr>
          <p:txBody>
            <a:bodyPr>
              <a:spAutoFit/>
            </a:bodyPr>
            <a:lstStyle/>
            <a:p>
              <a:pPr algn="ctr" eaLnBrk="1" hangingPunct="1">
                <a:buFont typeface="Wingdings" panose="05000000000000000000" pitchFamily="2" charset="2"/>
                <a:buNone/>
              </a:pPr>
              <a:r>
                <a:rPr lang="zh-CN" altLang="en-US" sz="1400"/>
                <a:t>质量追溯</a:t>
              </a:r>
              <a:endParaRPr lang="zh-CN" altLang="en-US" sz="1400"/>
            </a:p>
          </p:txBody>
        </p:sp>
        <p:sp>
          <p:nvSpPr>
            <p:cNvPr id="1051507" name="Text Box 397"/>
            <p:cNvSpPr txBox="1">
              <a:spLocks noChangeArrowheads="1"/>
            </p:cNvSpPr>
            <p:nvPr/>
          </p:nvSpPr>
          <p:spPr bwMode="auto">
            <a:xfrm>
              <a:off x="3527425" y="2952750"/>
              <a:ext cx="892175" cy="292161"/>
            </a:xfrm>
            <a:prstGeom prst="rect">
              <a:avLst/>
            </a:prstGeom>
            <a:noFill/>
            <a:ln w="28575" algn="ctr">
              <a:solidFill>
                <a:schemeClr val="accent1"/>
              </a:solidFill>
              <a:miter lim="800000"/>
            </a:ln>
            <a:effectLst/>
          </p:spPr>
          <p:txBody>
            <a:bodyPr>
              <a:spAutoFit/>
            </a:bodyPr>
            <a:lstStyle/>
            <a:p>
              <a:pPr algn="ctr" eaLnBrk="1" hangingPunct="1">
                <a:buFont typeface="Wingdings" panose="05000000000000000000" pitchFamily="2" charset="2"/>
                <a:buNone/>
              </a:pPr>
              <a:r>
                <a:rPr lang="zh-CN" altLang="en-US" sz="1400"/>
                <a:t>数据采集</a:t>
              </a:r>
              <a:endParaRPr lang="zh-CN" altLang="en-US" sz="1400"/>
            </a:p>
          </p:txBody>
        </p:sp>
      </p:grpSp>
      <p:sp>
        <p:nvSpPr>
          <p:cNvPr id="1051508" name="Text Box 418"/>
          <p:cNvSpPr txBox="1">
            <a:spLocks noChangeArrowheads="1"/>
          </p:cNvSpPr>
          <p:nvPr/>
        </p:nvSpPr>
        <p:spPr bwMode="auto">
          <a:xfrm>
            <a:off x="676159" y="6499343"/>
            <a:ext cx="2150291" cy="289559"/>
          </a:xfrm>
          <a:prstGeom prst="rect">
            <a:avLst/>
          </a:prstGeom>
          <a:noFill/>
          <a:ln>
            <a:noFill/>
          </a:ln>
          <a:effectLst/>
        </p:spPr>
        <p:txBody>
          <a:bodyPr wrap="square">
            <a:spAutoFit/>
          </a:bodyPr>
          <a:lstStyle/>
          <a:p>
            <a:pPr algn="l" eaLnBrk="1" hangingPunct="1">
              <a:spcBef>
                <a:spcPct val="50000"/>
              </a:spcBef>
            </a:pPr>
            <a:r>
              <a:rPr lang="zh-CN" altLang="en-US" sz="1000" dirty="0"/>
              <a:t>资料来源</a:t>
            </a:r>
            <a:r>
              <a:rPr lang="en-US" altLang="zh-CN" sz="1000" dirty="0"/>
              <a:t>: IBM</a:t>
            </a:r>
            <a:endParaRPr lang="zh-CN" altLang="en-US" sz="1000" dirty="0"/>
          </a:p>
        </p:txBody>
      </p:sp>
      <p:grpSp>
        <p:nvGrpSpPr>
          <p:cNvPr id="385" name="Group 27"/>
          <p:cNvGrpSpPr/>
          <p:nvPr/>
        </p:nvGrpSpPr>
        <p:grpSpPr bwMode="auto">
          <a:xfrm>
            <a:off x="9569003" y="64269"/>
            <a:ext cx="1732055" cy="821435"/>
            <a:chOff x="864" y="1824"/>
            <a:chExt cx="3696" cy="1864"/>
          </a:xfrm>
        </p:grpSpPr>
        <p:sp>
          <p:nvSpPr>
            <p:cNvPr id="1051509"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510"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511"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512"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513"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51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XX公司未来的生产作业管控平台分为</a:t>
            </a:r>
            <a:r>
              <a:rPr lang="en-US" altLang="zh-CN" sz="2400" dirty="0">
                <a:solidFill>
                  <a:schemeClr val="bg1"/>
                </a:solidFill>
              </a:rPr>
              <a:t>4</a:t>
            </a:r>
            <a:r>
              <a:rPr lang="zh-CN" altLang="en-US" sz="2400" dirty="0">
                <a:solidFill>
                  <a:schemeClr val="bg1"/>
                </a:solidFill>
              </a:rPr>
              <a:t>个功能组，共</a:t>
            </a:r>
            <a:r>
              <a:rPr lang="en-US" altLang="zh-CN" sz="2400" dirty="0">
                <a:solidFill>
                  <a:schemeClr val="bg1"/>
                </a:solidFill>
              </a:rPr>
              <a:t>12</a:t>
            </a:r>
            <a:r>
              <a:rPr lang="zh-CN" altLang="en-US" sz="2400" dirty="0">
                <a:solidFill>
                  <a:schemeClr val="bg1"/>
                </a:solidFill>
              </a:rPr>
              <a:t>个功能块</a:t>
            </a:r>
            <a:endParaRPr lang="zh-CN" altLang="en-US" sz="2400" dirty="0">
              <a:solidFill>
                <a:schemeClr val="bg1"/>
              </a:solidFill>
            </a:endParaRPr>
          </a:p>
        </p:txBody>
      </p:sp>
      <p:grpSp>
        <p:nvGrpSpPr>
          <p:cNvPr id="387" name="组合 2"/>
          <p:cNvGrpSpPr/>
          <p:nvPr/>
        </p:nvGrpSpPr>
        <p:grpSpPr>
          <a:xfrm>
            <a:off x="573109" y="1276081"/>
            <a:ext cx="11030755" cy="5208431"/>
            <a:chOff x="0" y="1752600"/>
            <a:chExt cx="9067800" cy="4191000"/>
          </a:xfrm>
        </p:grpSpPr>
        <p:sp>
          <p:nvSpPr>
            <p:cNvPr id="1051515" name="AutoShape 35"/>
            <p:cNvSpPr>
              <a:spLocks noChangeArrowheads="1"/>
            </p:cNvSpPr>
            <p:nvPr/>
          </p:nvSpPr>
          <p:spPr bwMode="auto">
            <a:xfrm>
              <a:off x="1371600" y="1752600"/>
              <a:ext cx="6477000" cy="4191000"/>
            </a:xfrm>
            <a:prstGeom prst="roundRect">
              <a:avLst>
                <a:gd name="adj" fmla="val 5778"/>
              </a:avLst>
            </a:prstGeom>
            <a:solidFill>
              <a:srgbClr val="EAEAEA">
                <a:alpha val="95000"/>
              </a:srgbClr>
            </a:solidFill>
            <a:ln>
              <a:noFill/>
            </a:ln>
            <a:effectLst/>
          </p:spPr>
          <p:txBody>
            <a:bodyPr wrap="none" lIns="45720" rIns="45720" anchor="ctr"/>
            <a:lstStyle/>
            <a:p>
              <a:pPr algn="ctr"/>
              <a:endParaRPr lang="zh-CN" altLang="zh-CN" sz="2000">
                <a:latin typeface="+mn-ea"/>
              </a:endParaRPr>
            </a:p>
          </p:txBody>
        </p:sp>
        <p:sp>
          <p:nvSpPr>
            <p:cNvPr id="1051516" name="Rectangle 4"/>
            <p:cNvSpPr>
              <a:spLocks noChangeArrowheads="1"/>
            </p:cNvSpPr>
            <p:nvPr/>
          </p:nvSpPr>
          <p:spPr bwMode="auto">
            <a:xfrm>
              <a:off x="1562100" y="2184400"/>
              <a:ext cx="1473200" cy="2386013"/>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1517" name="Text Box 10"/>
            <p:cNvSpPr txBox="1">
              <a:spLocks noChangeArrowheads="1"/>
            </p:cNvSpPr>
            <p:nvPr/>
          </p:nvSpPr>
          <p:spPr bwMode="auto">
            <a:xfrm>
              <a:off x="1892300" y="2265363"/>
              <a:ext cx="990600" cy="331100"/>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solidFill>
                    <a:schemeClr val="bg1"/>
                  </a:solidFill>
                  <a:latin typeface="+mn-ea"/>
                  <a:ea typeface="+mn-ea"/>
                </a:rPr>
                <a:t>生产计划</a:t>
              </a:r>
              <a:endParaRPr lang="zh-CN" altLang="en-US" sz="1600" b="1">
                <a:solidFill>
                  <a:schemeClr val="bg1"/>
                </a:solidFill>
                <a:latin typeface="+mn-ea"/>
                <a:ea typeface="+mn-ea"/>
              </a:endParaRPr>
            </a:p>
          </p:txBody>
        </p:sp>
        <p:sp>
          <p:nvSpPr>
            <p:cNvPr id="1051518" name="Rectangle 4"/>
            <p:cNvSpPr>
              <a:spLocks noChangeArrowheads="1"/>
            </p:cNvSpPr>
            <p:nvPr/>
          </p:nvSpPr>
          <p:spPr bwMode="auto">
            <a:xfrm>
              <a:off x="3124200" y="2197100"/>
              <a:ext cx="1524000" cy="23749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1519" name="Text Box 5"/>
            <p:cNvSpPr txBox="1">
              <a:spLocks noChangeArrowheads="1"/>
            </p:cNvSpPr>
            <p:nvPr/>
          </p:nvSpPr>
          <p:spPr bwMode="auto">
            <a:xfrm>
              <a:off x="1749425" y="2714625"/>
              <a:ext cx="1057275" cy="498475"/>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订单管理</a:t>
              </a:r>
              <a:endParaRPr lang="zh-CN" altLang="en-US" sz="1400">
                <a:latin typeface="+mn-ea"/>
                <a:ea typeface="+mn-ea"/>
              </a:endParaRPr>
            </a:p>
          </p:txBody>
        </p:sp>
        <p:sp>
          <p:nvSpPr>
            <p:cNvPr id="1051520" name="Text Box 6"/>
            <p:cNvSpPr txBox="1">
              <a:spLocks noChangeArrowheads="1"/>
            </p:cNvSpPr>
            <p:nvPr/>
          </p:nvSpPr>
          <p:spPr bwMode="auto">
            <a:xfrm>
              <a:off x="3322638" y="3302000"/>
              <a:ext cx="1096962"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储区管理</a:t>
              </a:r>
              <a:endParaRPr lang="zh-CN" altLang="en-US" sz="1400">
                <a:latin typeface="+mn-ea"/>
                <a:ea typeface="+mn-ea"/>
              </a:endParaRPr>
            </a:p>
          </p:txBody>
        </p:sp>
        <p:sp>
          <p:nvSpPr>
            <p:cNvPr id="1051521" name="Text Box 7"/>
            <p:cNvSpPr txBox="1">
              <a:spLocks noChangeArrowheads="1"/>
            </p:cNvSpPr>
            <p:nvPr/>
          </p:nvSpPr>
          <p:spPr bwMode="auto">
            <a:xfrm>
              <a:off x="3327400" y="3835400"/>
              <a:ext cx="1092200" cy="4635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设备管理</a:t>
              </a:r>
              <a:endParaRPr lang="zh-CN" altLang="en-US" sz="1400">
                <a:latin typeface="+mn-ea"/>
                <a:ea typeface="+mn-ea"/>
              </a:endParaRPr>
            </a:p>
          </p:txBody>
        </p:sp>
        <p:sp>
          <p:nvSpPr>
            <p:cNvPr id="1051522" name="Text Box 8"/>
            <p:cNvSpPr txBox="1">
              <a:spLocks noChangeArrowheads="1"/>
            </p:cNvSpPr>
            <p:nvPr/>
          </p:nvSpPr>
          <p:spPr bwMode="auto">
            <a:xfrm>
              <a:off x="1751013" y="3276600"/>
              <a:ext cx="1068387" cy="5334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作业排程</a:t>
              </a:r>
              <a:endParaRPr lang="zh-CN" altLang="en-US" sz="1400">
                <a:latin typeface="+mn-ea"/>
                <a:ea typeface="+mn-ea"/>
              </a:endParaRPr>
            </a:p>
          </p:txBody>
        </p:sp>
        <p:sp>
          <p:nvSpPr>
            <p:cNvPr id="1051523" name="Text Box 9"/>
            <p:cNvSpPr txBox="1">
              <a:spLocks noChangeArrowheads="1"/>
            </p:cNvSpPr>
            <p:nvPr/>
          </p:nvSpPr>
          <p:spPr bwMode="auto">
            <a:xfrm>
              <a:off x="3309938" y="2692400"/>
              <a:ext cx="1109662" cy="5207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生产监控</a:t>
              </a:r>
              <a:endParaRPr lang="zh-CN" altLang="en-US" sz="1400">
                <a:latin typeface="+mn-ea"/>
                <a:ea typeface="+mn-ea"/>
              </a:endParaRPr>
            </a:p>
          </p:txBody>
        </p:sp>
        <p:sp>
          <p:nvSpPr>
            <p:cNvPr id="1051524" name="Text Box 10"/>
            <p:cNvSpPr txBox="1">
              <a:spLocks noChangeArrowheads="1"/>
            </p:cNvSpPr>
            <p:nvPr/>
          </p:nvSpPr>
          <p:spPr bwMode="auto">
            <a:xfrm>
              <a:off x="3430588" y="2257425"/>
              <a:ext cx="1038225" cy="331100"/>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solidFill>
                    <a:schemeClr val="bg1"/>
                  </a:solidFill>
                  <a:latin typeface="+mn-ea"/>
                  <a:ea typeface="+mn-ea"/>
                </a:rPr>
                <a:t>生产控制</a:t>
              </a:r>
              <a:endParaRPr lang="zh-CN" altLang="en-US" sz="1600" b="1">
                <a:solidFill>
                  <a:schemeClr val="bg1"/>
                </a:solidFill>
                <a:latin typeface="+mn-ea"/>
                <a:ea typeface="+mn-ea"/>
              </a:endParaRPr>
            </a:p>
          </p:txBody>
        </p:sp>
        <p:sp>
          <p:nvSpPr>
            <p:cNvPr id="1051525" name="Rectangle 18"/>
            <p:cNvSpPr>
              <a:spLocks noChangeArrowheads="1"/>
            </p:cNvSpPr>
            <p:nvPr/>
          </p:nvSpPr>
          <p:spPr bwMode="auto">
            <a:xfrm>
              <a:off x="4711700" y="2209800"/>
              <a:ext cx="1524000" cy="2386013"/>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1526" name="Text Box 19"/>
            <p:cNvSpPr txBox="1">
              <a:spLocks noChangeArrowheads="1"/>
            </p:cNvSpPr>
            <p:nvPr/>
          </p:nvSpPr>
          <p:spPr bwMode="auto">
            <a:xfrm>
              <a:off x="4889500" y="2705100"/>
              <a:ext cx="1104900" cy="508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质量控制</a:t>
              </a:r>
              <a:endParaRPr lang="zh-CN" altLang="en-US" sz="1400">
                <a:latin typeface="+mn-ea"/>
                <a:ea typeface="+mn-ea"/>
              </a:endParaRPr>
            </a:p>
          </p:txBody>
        </p:sp>
        <p:sp>
          <p:nvSpPr>
            <p:cNvPr id="1051527" name="Text Box 20"/>
            <p:cNvSpPr txBox="1">
              <a:spLocks noChangeArrowheads="1"/>
            </p:cNvSpPr>
            <p:nvPr/>
          </p:nvSpPr>
          <p:spPr bwMode="auto">
            <a:xfrm>
              <a:off x="4905375" y="3289300"/>
              <a:ext cx="1089025" cy="48895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成车检验</a:t>
              </a:r>
              <a:endParaRPr lang="zh-CN" altLang="en-US" sz="1400">
                <a:latin typeface="+mn-ea"/>
                <a:ea typeface="+mn-ea"/>
              </a:endParaRPr>
            </a:p>
          </p:txBody>
        </p:sp>
        <p:sp>
          <p:nvSpPr>
            <p:cNvPr id="1051528" name="Text Box 21"/>
            <p:cNvSpPr txBox="1">
              <a:spLocks noChangeArrowheads="1"/>
            </p:cNvSpPr>
            <p:nvPr/>
          </p:nvSpPr>
          <p:spPr bwMode="auto">
            <a:xfrm>
              <a:off x="4927600" y="38989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质量追溯</a:t>
              </a:r>
              <a:endParaRPr lang="zh-CN" altLang="en-US" sz="1400">
                <a:latin typeface="+mn-ea"/>
                <a:ea typeface="+mn-ea"/>
              </a:endParaRPr>
            </a:p>
          </p:txBody>
        </p:sp>
        <p:sp>
          <p:nvSpPr>
            <p:cNvPr id="1051529" name="Rectangle 23"/>
            <p:cNvSpPr>
              <a:spLocks noChangeArrowheads="1"/>
            </p:cNvSpPr>
            <p:nvPr/>
          </p:nvSpPr>
          <p:spPr bwMode="auto">
            <a:xfrm>
              <a:off x="1587500" y="4648200"/>
              <a:ext cx="6032500" cy="9144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1530" name="Text Box 25"/>
            <p:cNvSpPr txBox="1">
              <a:spLocks noChangeArrowheads="1"/>
            </p:cNvSpPr>
            <p:nvPr/>
          </p:nvSpPr>
          <p:spPr bwMode="auto">
            <a:xfrm>
              <a:off x="5600700" y="4889500"/>
              <a:ext cx="1066800" cy="4445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报表与统计</a:t>
              </a:r>
              <a:endParaRPr lang="zh-CN" altLang="en-US" sz="1400">
                <a:latin typeface="+mn-ea"/>
                <a:ea typeface="+mn-ea"/>
              </a:endParaRPr>
            </a:p>
          </p:txBody>
        </p:sp>
        <p:sp>
          <p:nvSpPr>
            <p:cNvPr id="1051531" name="Text Box 26"/>
            <p:cNvSpPr txBox="1">
              <a:spLocks noChangeArrowheads="1"/>
            </p:cNvSpPr>
            <p:nvPr/>
          </p:nvSpPr>
          <p:spPr bwMode="auto">
            <a:xfrm>
              <a:off x="4470400" y="4876800"/>
              <a:ext cx="10668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监控报警</a:t>
              </a:r>
              <a:endParaRPr lang="zh-CN" altLang="en-US" sz="1400">
                <a:latin typeface="+mn-ea"/>
                <a:ea typeface="+mn-ea"/>
              </a:endParaRPr>
            </a:p>
          </p:txBody>
        </p:sp>
        <p:sp>
          <p:nvSpPr>
            <p:cNvPr id="1051532" name="Text Box 27"/>
            <p:cNvSpPr txBox="1">
              <a:spLocks noChangeArrowheads="1"/>
            </p:cNvSpPr>
            <p:nvPr/>
          </p:nvSpPr>
          <p:spPr bwMode="auto">
            <a:xfrm>
              <a:off x="3352800" y="4876800"/>
              <a:ext cx="1054100" cy="4572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数据采集</a:t>
              </a:r>
              <a:endParaRPr lang="zh-CN" altLang="en-US" sz="1400">
                <a:latin typeface="+mn-ea"/>
                <a:ea typeface="+mn-ea"/>
              </a:endParaRPr>
            </a:p>
          </p:txBody>
        </p:sp>
        <p:sp>
          <p:nvSpPr>
            <p:cNvPr id="1051533" name="Text Box 28"/>
            <p:cNvSpPr txBox="1">
              <a:spLocks noChangeArrowheads="1"/>
            </p:cNvSpPr>
            <p:nvPr/>
          </p:nvSpPr>
          <p:spPr bwMode="auto">
            <a:xfrm>
              <a:off x="1543050" y="4953000"/>
              <a:ext cx="1276350" cy="331100"/>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solidFill>
                    <a:schemeClr val="bg1"/>
                  </a:solidFill>
                  <a:latin typeface="+mn-ea"/>
                  <a:ea typeface="+mn-ea"/>
                </a:rPr>
                <a:t>公共应用</a:t>
              </a:r>
              <a:endParaRPr lang="zh-CN" altLang="en-US" sz="1600" b="1">
                <a:solidFill>
                  <a:schemeClr val="bg1"/>
                </a:solidFill>
                <a:latin typeface="+mn-ea"/>
                <a:ea typeface="+mn-ea"/>
              </a:endParaRPr>
            </a:p>
          </p:txBody>
        </p:sp>
        <p:sp>
          <p:nvSpPr>
            <p:cNvPr id="1051534" name="Text Box 22"/>
            <p:cNvSpPr txBox="1">
              <a:spLocks noChangeArrowheads="1"/>
            </p:cNvSpPr>
            <p:nvPr/>
          </p:nvSpPr>
          <p:spPr bwMode="auto">
            <a:xfrm>
              <a:off x="3733800" y="1803400"/>
              <a:ext cx="2286000" cy="331100"/>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latin typeface="+mn-ea"/>
                  <a:ea typeface="+mn-ea"/>
                </a:rPr>
                <a:t>生产作业管控平台</a:t>
              </a:r>
              <a:endParaRPr lang="zh-CN" altLang="en-US" sz="1600" b="1">
                <a:latin typeface="+mn-ea"/>
                <a:ea typeface="+mn-ea"/>
              </a:endParaRPr>
            </a:p>
          </p:txBody>
        </p:sp>
        <p:sp>
          <p:nvSpPr>
            <p:cNvPr id="1051535" name="Text Box 10"/>
            <p:cNvSpPr txBox="1">
              <a:spLocks noChangeArrowheads="1"/>
            </p:cNvSpPr>
            <p:nvPr/>
          </p:nvSpPr>
          <p:spPr bwMode="auto">
            <a:xfrm>
              <a:off x="4994275" y="2260600"/>
              <a:ext cx="1038225" cy="331100"/>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solidFill>
                    <a:schemeClr val="bg1"/>
                  </a:solidFill>
                  <a:latin typeface="+mn-ea"/>
                  <a:ea typeface="+mn-ea"/>
                </a:rPr>
                <a:t>质量管理</a:t>
              </a:r>
              <a:endParaRPr lang="zh-CN" altLang="en-US" sz="1600" b="1">
                <a:solidFill>
                  <a:schemeClr val="bg1"/>
                </a:solidFill>
                <a:latin typeface="+mn-ea"/>
                <a:ea typeface="+mn-ea"/>
              </a:endParaRPr>
            </a:p>
          </p:txBody>
        </p:sp>
        <p:sp>
          <p:nvSpPr>
            <p:cNvPr id="1051536" name="AutoShape 39"/>
            <p:cNvSpPr>
              <a:spLocks noChangeArrowheads="1"/>
            </p:cNvSpPr>
            <p:nvPr/>
          </p:nvSpPr>
          <p:spPr bwMode="auto">
            <a:xfrm>
              <a:off x="0" y="1752600"/>
              <a:ext cx="1143000" cy="12192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zh-CN" sz="2000">
                <a:latin typeface="+mn-ea"/>
              </a:endParaRPr>
            </a:p>
          </p:txBody>
        </p:sp>
        <p:sp>
          <p:nvSpPr>
            <p:cNvPr id="1051537" name="Text Box 22"/>
            <p:cNvSpPr txBox="1">
              <a:spLocks noChangeArrowheads="1"/>
            </p:cNvSpPr>
            <p:nvPr/>
          </p:nvSpPr>
          <p:spPr bwMode="auto">
            <a:xfrm>
              <a:off x="0" y="1833563"/>
              <a:ext cx="1206500" cy="306574"/>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企业资源管理</a:t>
              </a:r>
              <a:endParaRPr lang="zh-CN" altLang="en-US" sz="1400" b="1">
                <a:latin typeface="+mn-ea"/>
                <a:ea typeface="+mn-ea"/>
              </a:endParaRPr>
            </a:p>
          </p:txBody>
        </p:sp>
        <p:sp>
          <p:nvSpPr>
            <p:cNvPr id="1051538" name="AutoShape 41"/>
            <p:cNvSpPr>
              <a:spLocks noChangeArrowheads="1"/>
            </p:cNvSpPr>
            <p:nvPr/>
          </p:nvSpPr>
          <p:spPr bwMode="auto">
            <a:xfrm>
              <a:off x="114300" y="22098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100" b="1">
                  <a:solidFill>
                    <a:schemeClr val="bg1"/>
                  </a:solidFill>
                  <a:latin typeface="+mn-ea"/>
                </a:rPr>
                <a:t>生产管理</a:t>
              </a:r>
              <a:endParaRPr lang="zh-CN" altLang="en-US" sz="1100" b="1">
                <a:solidFill>
                  <a:schemeClr val="bg1"/>
                </a:solidFill>
                <a:latin typeface="+mn-ea"/>
              </a:endParaRPr>
            </a:p>
          </p:txBody>
        </p:sp>
        <p:sp>
          <p:nvSpPr>
            <p:cNvPr id="1051539" name="AutoShape 42"/>
            <p:cNvSpPr>
              <a:spLocks noChangeArrowheads="1"/>
            </p:cNvSpPr>
            <p:nvPr/>
          </p:nvSpPr>
          <p:spPr bwMode="auto">
            <a:xfrm>
              <a:off x="1127125" y="2209800"/>
              <a:ext cx="282575" cy="381000"/>
            </a:xfrm>
            <a:prstGeom prst="leftRightArrow">
              <a:avLst>
                <a:gd name="adj1" fmla="val 50000"/>
                <a:gd name="adj2" fmla="val 20000"/>
              </a:avLst>
            </a:prstGeom>
            <a:solidFill>
              <a:schemeClr val="accent1">
                <a:alpha val="95000"/>
              </a:schemeClr>
            </a:solidFill>
            <a:ln>
              <a:noFill/>
            </a:ln>
            <a:effectLst/>
          </p:spPr>
          <p:txBody>
            <a:bodyPr wrap="none" lIns="45720" rIns="45720" anchor="ctr"/>
            <a:lstStyle/>
            <a:p>
              <a:pPr algn="ctr"/>
              <a:endParaRPr lang="zh-CN" altLang="zh-CN" sz="2000">
                <a:latin typeface="+mn-ea"/>
              </a:endParaRPr>
            </a:p>
          </p:txBody>
        </p:sp>
        <p:sp>
          <p:nvSpPr>
            <p:cNvPr id="1051540" name="Text Box 43"/>
            <p:cNvSpPr txBox="1">
              <a:spLocks noChangeArrowheads="1"/>
            </p:cNvSpPr>
            <p:nvPr/>
          </p:nvSpPr>
          <p:spPr bwMode="auto">
            <a:xfrm>
              <a:off x="832929" y="2651125"/>
              <a:ext cx="805968" cy="392415"/>
            </a:xfrm>
            <a:prstGeom prst="rect">
              <a:avLst/>
            </a:prstGeom>
            <a:noFill/>
            <a:ln>
              <a:noFill/>
            </a:ln>
            <a:effectLst/>
          </p:spPr>
          <p:txBody>
            <a:bodyPr wrap="none" lIns="45720" rIns="45720">
              <a:spAutoFit/>
            </a:bodyPr>
            <a:lstStyle/>
            <a:p>
              <a:pPr algn="ctr">
                <a:buFontTx/>
                <a:buChar char="•"/>
              </a:pPr>
              <a:r>
                <a:rPr lang="zh-CN" altLang="en-US" sz="1050">
                  <a:latin typeface="+mn-ea"/>
                </a:rPr>
                <a:t>生产订单</a:t>
              </a:r>
              <a:endParaRPr lang="zh-CN" altLang="en-US" sz="1050">
                <a:latin typeface="+mn-ea"/>
              </a:endParaRPr>
            </a:p>
            <a:p>
              <a:pPr algn="ctr">
                <a:buFontTx/>
                <a:buChar char="•"/>
              </a:pPr>
              <a:r>
                <a:rPr lang="zh-CN" altLang="en-US" sz="1050">
                  <a:latin typeface="+mn-ea"/>
                </a:rPr>
                <a:t>生产跟踪信息</a:t>
              </a:r>
              <a:endParaRPr lang="zh-CN" altLang="en-US" sz="1050">
                <a:latin typeface="+mn-ea"/>
              </a:endParaRPr>
            </a:p>
          </p:txBody>
        </p:sp>
        <p:sp>
          <p:nvSpPr>
            <p:cNvPr id="1051541" name="AutoShape 44"/>
            <p:cNvSpPr>
              <a:spLocks noChangeArrowheads="1"/>
            </p:cNvSpPr>
            <p:nvPr/>
          </p:nvSpPr>
          <p:spPr bwMode="auto">
            <a:xfrm>
              <a:off x="12700" y="3276600"/>
              <a:ext cx="1143000" cy="13716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zh-CN" sz="2000">
                <a:latin typeface="+mn-ea"/>
              </a:endParaRPr>
            </a:p>
          </p:txBody>
        </p:sp>
        <p:sp>
          <p:nvSpPr>
            <p:cNvPr id="1051542" name="Text Box 22"/>
            <p:cNvSpPr txBox="1">
              <a:spLocks noChangeArrowheads="1"/>
            </p:cNvSpPr>
            <p:nvPr/>
          </p:nvSpPr>
          <p:spPr bwMode="auto">
            <a:xfrm>
              <a:off x="12700" y="3357563"/>
              <a:ext cx="1206500" cy="306575"/>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供应链管理</a:t>
              </a:r>
              <a:endParaRPr lang="zh-CN" altLang="en-US" sz="1400" b="1">
                <a:latin typeface="+mn-ea"/>
                <a:ea typeface="+mn-ea"/>
              </a:endParaRPr>
            </a:p>
          </p:txBody>
        </p:sp>
        <p:sp>
          <p:nvSpPr>
            <p:cNvPr id="1051543" name="AutoShape 46"/>
            <p:cNvSpPr>
              <a:spLocks noChangeArrowheads="1"/>
            </p:cNvSpPr>
            <p:nvPr/>
          </p:nvSpPr>
          <p:spPr bwMode="auto">
            <a:xfrm>
              <a:off x="127000" y="37338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100" b="1">
                  <a:solidFill>
                    <a:schemeClr val="bg1"/>
                  </a:solidFill>
                  <a:latin typeface="+mn-ea"/>
                </a:rPr>
                <a:t>物流配送</a:t>
              </a:r>
              <a:endParaRPr lang="zh-CN" altLang="en-US" sz="1100" b="1">
                <a:solidFill>
                  <a:schemeClr val="bg1"/>
                </a:solidFill>
                <a:latin typeface="+mn-ea"/>
              </a:endParaRPr>
            </a:p>
          </p:txBody>
        </p:sp>
        <p:sp>
          <p:nvSpPr>
            <p:cNvPr id="1051544" name="Text Box 47"/>
            <p:cNvSpPr txBox="1">
              <a:spLocks noChangeArrowheads="1"/>
            </p:cNvSpPr>
            <p:nvPr/>
          </p:nvSpPr>
          <p:spPr bwMode="auto">
            <a:xfrm>
              <a:off x="756729" y="4191000"/>
              <a:ext cx="805968" cy="232997"/>
            </a:xfrm>
            <a:prstGeom prst="rect">
              <a:avLst/>
            </a:prstGeom>
            <a:noFill/>
            <a:ln>
              <a:noFill/>
            </a:ln>
            <a:effectLst/>
          </p:spPr>
          <p:txBody>
            <a:bodyPr wrap="none" lIns="45720" rIns="45720">
              <a:spAutoFit/>
            </a:bodyPr>
            <a:lstStyle/>
            <a:p>
              <a:pPr algn="ctr">
                <a:buFontTx/>
                <a:buChar char="•"/>
              </a:pPr>
              <a:r>
                <a:rPr lang="zh-CN" altLang="en-US" sz="1050">
                  <a:latin typeface="+mn-ea"/>
                </a:rPr>
                <a:t>车辆下线信息</a:t>
              </a:r>
              <a:endParaRPr lang="zh-CN" altLang="en-US" sz="1050">
                <a:latin typeface="+mn-ea"/>
              </a:endParaRPr>
            </a:p>
          </p:txBody>
        </p:sp>
        <p:sp>
          <p:nvSpPr>
            <p:cNvPr id="1051545" name="AutoShape 50"/>
            <p:cNvSpPr>
              <a:spLocks noChangeArrowheads="1"/>
            </p:cNvSpPr>
            <p:nvPr/>
          </p:nvSpPr>
          <p:spPr bwMode="gray">
            <a:xfrm rot="10800000">
              <a:off x="1127125" y="3505200"/>
              <a:ext cx="244475" cy="588963"/>
            </a:xfrm>
            <a:prstGeom prst="rightArrow">
              <a:avLst>
                <a:gd name="adj1" fmla="val 41667"/>
                <a:gd name="adj2" fmla="val 45838"/>
              </a:avLst>
            </a:prstGeom>
            <a:solidFill>
              <a:schemeClr val="accent1"/>
            </a:solidFill>
            <a:ln>
              <a:noFill/>
            </a:ln>
            <a:effectLst/>
          </p:spPr>
          <p:txBody>
            <a:bodyPr rot="10800000" lIns="27432" tIns="182880" rIns="27432" bIns="182880" anchor="ctr"/>
            <a:lstStyle/>
            <a:p>
              <a:pPr algn="ctr"/>
              <a:endParaRPr lang="zh-CN" altLang="zh-CN" sz="2000">
                <a:latin typeface="+mn-ea"/>
              </a:endParaRPr>
            </a:p>
          </p:txBody>
        </p:sp>
        <p:sp>
          <p:nvSpPr>
            <p:cNvPr id="1051546" name="Rectangle 18"/>
            <p:cNvSpPr>
              <a:spLocks noChangeArrowheads="1"/>
            </p:cNvSpPr>
            <p:nvPr/>
          </p:nvSpPr>
          <p:spPr bwMode="auto">
            <a:xfrm>
              <a:off x="6324600" y="2209800"/>
              <a:ext cx="1295400" cy="2386013"/>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b="1">
                <a:latin typeface="+mn-ea"/>
                <a:ea typeface="+mn-ea"/>
              </a:endParaRPr>
            </a:p>
          </p:txBody>
        </p:sp>
        <p:sp>
          <p:nvSpPr>
            <p:cNvPr id="1051547" name="Text Box 10"/>
            <p:cNvSpPr txBox="1">
              <a:spLocks noChangeArrowheads="1"/>
            </p:cNvSpPr>
            <p:nvPr/>
          </p:nvSpPr>
          <p:spPr bwMode="auto">
            <a:xfrm>
              <a:off x="6505575" y="2260600"/>
              <a:ext cx="1038225" cy="331100"/>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600" b="1">
                  <a:solidFill>
                    <a:schemeClr val="bg1"/>
                  </a:solidFill>
                  <a:latin typeface="+mn-ea"/>
                  <a:ea typeface="+mn-ea"/>
                </a:rPr>
                <a:t>工艺管理</a:t>
              </a:r>
              <a:endParaRPr lang="zh-CN" altLang="en-US" sz="1600" b="1">
                <a:solidFill>
                  <a:schemeClr val="bg1"/>
                </a:solidFill>
                <a:latin typeface="+mn-ea"/>
                <a:ea typeface="+mn-ea"/>
              </a:endParaRPr>
            </a:p>
          </p:txBody>
        </p:sp>
        <p:sp>
          <p:nvSpPr>
            <p:cNvPr id="1051548" name="Text Box 19"/>
            <p:cNvSpPr txBox="1">
              <a:spLocks noChangeArrowheads="1"/>
            </p:cNvSpPr>
            <p:nvPr/>
          </p:nvSpPr>
          <p:spPr bwMode="auto">
            <a:xfrm>
              <a:off x="6400800" y="2730500"/>
              <a:ext cx="1104900" cy="508000"/>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a:latin typeface="+mn-ea"/>
                  <a:ea typeface="+mn-ea"/>
                </a:rPr>
                <a:t>工艺规划</a:t>
              </a:r>
              <a:endParaRPr lang="zh-CN" altLang="en-US" sz="1400">
                <a:latin typeface="+mn-ea"/>
                <a:ea typeface="+mn-ea"/>
              </a:endParaRPr>
            </a:p>
          </p:txBody>
        </p:sp>
        <p:sp>
          <p:nvSpPr>
            <p:cNvPr id="1051549" name="AutoShape 68"/>
            <p:cNvSpPr>
              <a:spLocks noChangeArrowheads="1"/>
            </p:cNvSpPr>
            <p:nvPr/>
          </p:nvSpPr>
          <p:spPr bwMode="auto">
            <a:xfrm>
              <a:off x="7962900" y="2286000"/>
              <a:ext cx="1104900" cy="25908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zh-CN" sz="2000">
                <a:latin typeface="+mn-ea"/>
              </a:endParaRPr>
            </a:p>
          </p:txBody>
        </p:sp>
        <p:sp>
          <p:nvSpPr>
            <p:cNvPr id="1051550" name="Text Box 22"/>
            <p:cNvSpPr txBox="1">
              <a:spLocks noChangeArrowheads="1"/>
            </p:cNvSpPr>
            <p:nvPr/>
          </p:nvSpPr>
          <p:spPr bwMode="auto">
            <a:xfrm>
              <a:off x="8001000" y="2443163"/>
              <a:ext cx="1066800" cy="306574"/>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mn-ea"/>
                  <a:ea typeface="+mn-ea"/>
                </a:rPr>
                <a:t>产品管理</a:t>
              </a:r>
              <a:endParaRPr lang="zh-CN" altLang="en-US" sz="1400" b="1">
                <a:latin typeface="+mn-ea"/>
                <a:ea typeface="+mn-ea"/>
              </a:endParaRPr>
            </a:p>
          </p:txBody>
        </p:sp>
        <p:sp>
          <p:nvSpPr>
            <p:cNvPr id="1051551" name="AutoShape 70"/>
            <p:cNvSpPr>
              <a:spLocks noChangeArrowheads="1"/>
            </p:cNvSpPr>
            <p:nvPr/>
          </p:nvSpPr>
          <p:spPr bwMode="auto">
            <a:xfrm>
              <a:off x="8077200" y="32004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100" b="1">
                  <a:solidFill>
                    <a:schemeClr val="bg1"/>
                  </a:solidFill>
                  <a:latin typeface="+mn-ea"/>
                </a:rPr>
                <a:t>产品</a:t>
              </a:r>
              <a:r>
                <a:rPr lang="en-US" altLang="zh-CN" sz="1100" b="1">
                  <a:solidFill>
                    <a:schemeClr val="bg1"/>
                  </a:solidFill>
                  <a:latin typeface="+mn-ea"/>
                </a:rPr>
                <a:t>BOM</a:t>
              </a:r>
              <a:r>
                <a:rPr lang="zh-CN" altLang="en-US" sz="1100" b="1">
                  <a:solidFill>
                    <a:schemeClr val="bg1"/>
                  </a:solidFill>
                  <a:latin typeface="+mn-ea"/>
                </a:rPr>
                <a:t>管理</a:t>
              </a:r>
              <a:endParaRPr lang="zh-CN" altLang="en-US" sz="1100" b="1">
                <a:solidFill>
                  <a:schemeClr val="bg1"/>
                </a:solidFill>
                <a:latin typeface="+mn-ea"/>
              </a:endParaRPr>
            </a:p>
          </p:txBody>
        </p:sp>
        <p:sp>
          <p:nvSpPr>
            <p:cNvPr id="1051552" name="AutoShape 71"/>
            <p:cNvSpPr>
              <a:spLocks noChangeArrowheads="1"/>
            </p:cNvSpPr>
            <p:nvPr/>
          </p:nvSpPr>
          <p:spPr bwMode="auto">
            <a:xfrm>
              <a:off x="7712075" y="3429000"/>
              <a:ext cx="304800" cy="381000"/>
            </a:xfrm>
            <a:prstGeom prst="rightArrow">
              <a:avLst>
                <a:gd name="adj1" fmla="val 50000"/>
                <a:gd name="adj2" fmla="val 25000"/>
              </a:avLst>
            </a:prstGeom>
            <a:solidFill>
              <a:schemeClr val="accent1">
                <a:alpha val="95000"/>
              </a:schemeClr>
            </a:solidFill>
            <a:ln>
              <a:noFill/>
            </a:ln>
            <a:effectLst/>
          </p:spPr>
          <p:txBody>
            <a:bodyPr wrap="none" lIns="45720" rIns="45720" anchor="ctr"/>
            <a:lstStyle/>
            <a:p>
              <a:pPr algn="ctr"/>
              <a:endParaRPr lang="zh-CN" altLang="zh-CN" sz="2000">
                <a:latin typeface="+mn-ea"/>
              </a:endParaRPr>
            </a:p>
          </p:txBody>
        </p:sp>
        <p:sp>
          <p:nvSpPr>
            <p:cNvPr id="1051553" name="AutoShape 77"/>
            <p:cNvSpPr>
              <a:spLocks noChangeArrowheads="1"/>
            </p:cNvSpPr>
            <p:nvPr/>
          </p:nvSpPr>
          <p:spPr bwMode="auto">
            <a:xfrm>
              <a:off x="8077200" y="41910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en-US" altLang="zh-CN" sz="1100" b="1">
                  <a:solidFill>
                    <a:schemeClr val="bg1"/>
                  </a:solidFill>
                  <a:latin typeface="+mn-ea"/>
                </a:rPr>
                <a:t>PDM</a:t>
              </a:r>
              <a:endParaRPr lang="en-US" altLang="zh-CN" sz="1100" b="1">
                <a:solidFill>
                  <a:schemeClr val="bg1"/>
                </a:solidFill>
                <a:latin typeface="+mn-ea"/>
              </a:endParaRPr>
            </a:p>
          </p:txBody>
        </p:sp>
        <p:sp>
          <p:nvSpPr>
            <p:cNvPr id="1051554" name="AutoShape 78"/>
            <p:cNvSpPr>
              <a:spLocks noChangeArrowheads="1"/>
            </p:cNvSpPr>
            <p:nvPr/>
          </p:nvSpPr>
          <p:spPr bwMode="auto">
            <a:xfrm>
              <a:off x="7696200" y="4267200"/>
              <a:ext cx="304800" cy="381000"/>
            </a:xfrm>
            <a:prstGeom prst="leftArrow">
              <a:avLst>
                <a:gd name="adj1" fmla="val 50000"/>
                <a:gd name="adj2" fmla="val 25000"/>
              </a:avLst>
            </a:prstGeom>
            <a:solidFill>
              <a:schemeClr val="accent1">
                <a:alpha val="95000"/>
              </a:schemeClr>
            </a:solidFill>
            <a:ln>
              <a:noFill/>
            </a:ln>
            <a:effectLst/>
          </p:spPr>
          <p:txBody>
            <a:bodyPr wrap="none" lIns="45720" rIns="45720" anchor="ctr"/>
            <a:lstStyle/>
            <a:p>
              <a:pPr algn="ctr"/>
              <a:endParaRPr lang="zh-CN" altLang="zh-CN" sz="2000">
                <a:latin typeface="+mn-ea"/>
              </a:endParaRPr>
            </a:p>
          </p:txBody>
        </p:sp>
        <p:sp>
          <p:nvSpPr>
            <p:cNvPr id="1051555" name="Text Box 79"/>
            <p:cNvSpPr txBox="1">
              <a:spLocks noChangeArrowheads="1"/>
            </p:cNvSpPr>
            <p:nvPr/>
          </p:nvSpPr>
          <p:spPr bwMode="auto">
            <a:xfrm>
              <a:off x="7690269" y="4732338"/>
              <a:ext cx="920807" cy="232997"/>
            </a:xfrm>
            <a:prstGeom prst="rect">
              <a:avLst/>
            </a:prstGeom>
            <a:noFill/>
            <a:ln>
              <a:noFill/>
            </a:ln>
            <a:effectLst/>
          </p:spPr>
          <p:txBody>
            <a:bodyPr wrap="none" lIns="45720" rIns="45720">
              <a:spAutoFit/>
            </a:bodyPr>
            <a:lstStyle/>
            <a:p>
              <a:pPr algn="ctr">
                <a:buFontTx/>
                <a:buChar char="•"/>
              </a:pPr>
              <a:r>
                <a:rPr lang="en-US" altLang="zh-CN" sz="1050">
                  <a:latin typeface="+mn-ea"/>
                </a:rPr>
                <a:t>CAD</a:t>
              </a:r>
              <a:r>
                <a:rPr lang="zh-CN" altLang="en-US" sz="1050">
                  <a:latin typeface="+mn-ea"/>
                </a:rPr>
                <a:t>数模、图纸</a:t>
              </a:r>
              <a:endParaRPr lang="zh-CN" altLang="en-US" sz="1050">
                <a:latin typeface="+mn-ea"/>
              </a:endParaRPr>
            </a:p>
          </p:txBody>
        </p:sp>
        <p:sp>
          <p:nvSpPr>
            <p:cNvPr id="1051556" name="Text Box 80"/>
            <p:cNvSpPr txBox="1">
              <a:spLocks noChangeArrowheads="1"/>
            </p:cNvSpPr>
            <p:nvPr/>
          </p:nvSpPr>
          <p:spPr bwMode="auto">
            <a:xfrm>
              <a:off x="7614729" y="3717925"/>
              <a:ext cx="597168" cy="232997"/>
            </a:xfrm>
            <a:prstGeom prst="rect">
              <a:avLst/>
            </a:prstGeom>
            <a:noFill/>
            <a:ln>
              <a:noFill/>
            </a:ln>
            <a:effectLst/>
          </p:spPr>
          <p:txBody>
            <a:bodyPr wrap="none" lIns="45720" rIns="45720">
              <a:spAutoFit/>
            </a:bodyPr>
            <a:lstStyle/>
            <a:p>
              <a:pPr algn="ctr">
                <a:buFontTx/>
                <a:buChar char="•"/>
              </a:pPr>
              <a:r>
                <a:rPr lang="zh-CN" altLang="en-US" sz="1050">
                  <a:latin typeface="+mn-ea"/>
                </a:rPr>
                <a:t>工艺路线</a:t>
              </a:r>
              <a:endParaRPr lang="zh-CN" altLang="en-US" sz="1050">
                <a:latin typeface="+mn-ea"/>
              </a:endParaRPr>
            </a:p>
          </p:txBody>
        </p:sp>
        <p:sp>
          <p:nvSpPr>
            <p:cNvPr id="1051557" name="AutoShape 81"/>
            <p:cNvSpPr>
              <a:spLocks noChangeArrowheads="1"/>
            </p:cNvSpPr>
            <p:nvPr/>
          </p:nvSpPr>
          <p:spPr bwMode="auto">
            <a:xfrm>
              <a:off x="7696200" y="3048000"/>
              <a:ext cx="304800" cy="381000"/>
            </a:xfrm>
            <a:prstGeom prst="leftArrow">
              <a:avLst>
                <a:gd name="adj1" fmla="val 50000"/>
                <a:gd name="adj2" fmla="val 25000"/>
              </a:avLst>
            </a:prstGeom>
            <a:solidFill>
              <a:schemeClr val="accent1">
                <a:alpha val="95000"/>
              </a:schemeClr>
            </a:solidFill>
            <a:ln>
              <a:noFill/>
            </a:ln>
            <a:effectLst/>
          </p:spPr>
          <p:txBody>
            <a:bodyPr wrap="none" lIns="45720" rIns="45720" anchor="ctr"/>
            <a:lstStyle/>
            <a:p>
              <a:pPr algn="ctr"/>
              <a:endParaRPr lang="zh-CN" altLang="zh-CN" sz="2000">
                <a:latin typeface="+mn-ea"/>
              </a:endParaRPr>
            </a:p>
          </p:txBody>
        </p:sp>
        <p:sp>
          <p:nvSpPr>
            <p:cNvPr id="1051558" name="Text Box 82"/>
            <p:cNvSpPr txBox="1">
              <a:spLocks noChangeArrowheads="1"/>
            </p:cNvSpPr>
            <p:nvPr/>
          </p:nvSpPr>
          <p:spPr bwMode="auto">
            <a:xfrm>
              <a:off x="7591669" y="2879725"/>
              <a:ext cx="805968" cy="232997"/>
            </a:xfrm>
            <a:prstGeom prst="rect">
              <a:avLst/>
            </a:prstGeom>
            <a:noFill/>
            <a:ln>
              <a:noFill/>
            </a:ln>
            <a:effectLst/>
          </p:spPr>
          <p:txBody>
            <a:bodyPr wrap="none" lIns="45720" rIns="45720">
              <a:spAutoFit/>
            </a:bodyPr>
            <a:lstStyle/>
            <a:p>
              <a:pPr algn="ctr">
                <a:buFontTx/>
                <a:buChar char="•"/>
              </a:pPr>
              <a:r>
                <a:rPr lang="en-US" altLang="zh-CN" sz="1050">
                  <a:latin typeface="+mn-ea"/>
                </a:rPr>
                <a:t>Super MBOM</a:t>
              </a:r>
              <a:endParaRPr lang="en-US" altLang="zh-CN" sz="1050">
                <a:latin typeface="+mn-ea"/>
              </a:endParaRPr>
            </a:p>
          </p:txBody>
        </p:sp>
        <p:sp>
          <p:nvSpPr>
            <p:cNvPr id="1051559" name="AutoShape 86"/>
            <p:cNvSpPr>
              <a:spLocks noChangeArrowheads="1"/>
            </p:cNvSpPr>
            <p:nvPr/>
          </p:nvSpPr>
          <p:spPr bwMode="auto">
            <a:xfrm>
              <a:off x="0" y="4876800"/>
              <a:ext cx="1143000" cy="609600"/>
            </a:xfrm>
            <a:prstGeom prst="roundRect">
              <a:avLst>
                <a:gd name="adj" fmla="val 14722"/>
              </a:avLst>
            </a:prstGeom>
            <a:solidFill>
              <a:srgbClr val="EAEAEA">
                <a:alpha val="95000"/>
              </a:srgbClr>
            </a:solidFill>
            <a:ln>
              <a:noFill/>
            </a:ln>
            <a:effectLst/>
          </p:spPr>
          <p:txBody>
            <a:bodyPr wrap="none" lIns="45720" rIns="45720" anchor="ctr"/>
            <a:lstStyle/>
            <a:p>
              <a:pPr algn="ctr"/>
              <a:r>
                <a:rPr lang="zh-CN" altLang="en-US" sz="1400" b="1">
                  <a:latin typeface="+mn-ea"/>
                </a:rPr>
                <a:t>营销管理平台</a:t>
              </a:r>
              <a:endParaRPr lang="zh-CN" altLang="en-US" sz="1400" b="1">
                <a:latin typeface="+mn-ea"/>
              </a:endParaRPr>
            </a:p>
          </p:txBody>
        </p:sp>
        <p:sp>
          <p:nvSpPr>
            <p:cNvPr id="1051560" name="AutoShape 87"/>
            <p:cNvSpPr>
              <a:spLocks noChangeArrowheads="1"/>
            </p:cNvSpPr>
            <p:nvPr/>
          </p:nvSpPr>
          <p:spPr bwMode="gray">
            <a:xfrm rot="10800000">
              <a:off x="1143000" y="4876800"/>
              <a:ext cx="244475" cy="588963"/>
            </a:xfrm>
            <a:prstGeom prst="rightArrow">
              <a:avLst>
                <a:gd name="adj1" fmla="val 41667"/>
                <a:gd name="adj2" fmla="val 45838"/>
              </a:avLst>
            </a:prstGeom>
            <a:solidFill>
              <a:schemeClr val="accent1"/>
            </a:solidFill>
            <a:ln>
              <a:noFill/>
            </a:ln>
            <a:effectLst/>
          </p:spPr>
          <p:txBody>
            <a:bodyPr rot="10800000" lIns="27432" tIns="182880" rIns="27432" bIns="182880" anchor="ctr"/>
            <a:lstStyle/>
            <a:p>
              <a:pPr algn="ctr"/>
              <a:endParaRPr lang="zh-CN" altLang="zh-CN" sz="2000">
                <a:latin typeface="+mn-ea"/>
              </a:endParaRPr>
            </a:p>
          </p:txBody>
        </p:sp>
        <p:sp>
          <p:nvSpPr>
            <p:cNvPr id="1051561" name="Text Box 88"/>
            <p:cNvSpPr txBox="1">
              <a:spLocks noChangeArrowheads="1"/>
            </p:cNvSpPr>
            <p:nvPr/>
          </p:nvSpPr>
          <p:spPr bwMode="auto">
            <a:xfrm>
              <a:off x="772604" y="5334000"/>
              <a:ext cx="805968" cy="392415"/>
            </a:xfrm>
            <a:prstGeom prst="rect">
              <a:avLst/>
            </a:prstGeom>
            <a:noFill/>
            <a:ln>
              <a:noFill/>
            </a:ln>
            <a:effectLst/>
          </p:spPr>
          <p:txBody>
            <a:bodyPr wrap="none" lIns="45720" rIns="45720">
              <a:spAutoFit/>
            </a:bodyPr>
            <a:lstStyle/>
            <a:p>
              <a:pPr algn="ctr">
                <a:buFontTx/>
                <a:buChar char="•"/>
              </a:pPr>
              <a:r>
                <a:rPr lang="zh-CN" altLang="en-US" sz="1050">
                  <a:latin typeface="+mn-ea"/>
                </a:rPr>
                <a:t>车辆下线信息</a:t>
              </a:r>
              <a:endParaRPr lang="zh-CN" altLang="en-US" sz="1050">
                <a:latin typeface="+mn-ea"/>
              </a:endParaRPr>
            </a:p>
            <a:p>
              <a:pPr algn="ctr">
                <a:buFontTx/>
                <a:buChar char="•"/>
              </a:pPr>
              <a:r>
                <a:rPr lang="zh-CN" altLang="en-US" sz="1050">
                  <a:latin typeface="+mn-ea"/>
                </a:rPr>
                <a:t>车辆订单状态</a:t>
              </a:r>
              <a:endParaRPr lang="zh-CN" altLang="en-US" sz="1050">
                <a:latin typeface="+mn-ea"/>
              </a:endParaRPr>
            </a:p>
          </p:txBody>
        </p:sp>
      </p:grpSp>
      <p:grpSp>
        <p:nvGrpSpPr>
          <p:cNvPr id="388" name="Group 27"/>
          <p:cNvGrpSpPr/>
          <p:nvPr/>
        </p:nvGrpSpPr>
        <p:grpSpPr bwMode="auto">
          <a:xfrm>
            <a:off x="9569003" y="64269"/>
            <a:ext cx="1732055" cy="821435"/>
            <a:chOff x="864" y="1824"/>
            <a:chExt cx="3696" cy="1864"/>
          </a:xfrm>
        </p:grpSpPr>
        <p:sp>
          <p:nvSpPr>
            <p:cNvPr id="1051562"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563"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564"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565"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566"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567"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生产作业管控平台实现的应用功能要求和主要建设思路 </a:t>
            </a:r>
            <a:r>
              <a:rPr lang="en-US" altLang="zh-CN" sz="2400" dirty="0">
                <a:solidFill>
                  <a:schemeClr val="bg1"/>
                </a:solidFill>
              </a:rPr>
              <a:t>- 1</a:t>
            </a:r>
            <a:endParaRPr lang="en-US" altLang="zh-CN" sz="2400" dirty="0">
              <a:solidFill>
                <a:schemeClr val="bg1"/>
              </a:solidFill>
            </a:endParaRPr>
          </a:p>
        </p:txBody>
      </p:sp>
      <p:graphicFrame>
        <p:nvGraphicFramePr>
          <p:cNvPr id="4194330" name="Group 365"/>
          <p:cNvGraphicFramePr>
            <a:graphicFrameLocks noGrp="1"/>
          </p:cNvGraphicFramePr>
          <p:nvPr/>
        </p:nvGraphicFramePr>
        <p:xfrm>
          <a:off x="533400" y="1168400"/>
          <a:ext cx="11128421" cy="5313538"/>
        </p:xfrm>
        <a:graphic>
          <a:graphicData uri="http://schemas.openxmlformats.org/drawingml/2006/table">
            <a:tbl>
              <a:tblPr/>
              <a:tblGrid>
                <a:gridCol w="1248048"/>
                <a:gridCol w="2496094"/>
                <a:gridCol w="5408204"/>
                <a:gridCol w="1976075"/>
              </a:tblGrid>
              <a:tr h="526291">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712685">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生产计划</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订单管理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支持从</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ERP</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接收确认的生产订单，包括订单的更改同步和取消删除等功能，非计划订单的维护管理和跟踪查询</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1268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作业排程</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按作业限制、产品特性、节拍要求以及生产各车间的平准性要求实现整车和关键部件的序列模拟和生产排程</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12685">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生产控制</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生产监控</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跟踪各段生产的作业状态，包括车辆过点跟踪，脱批控制，作业条码和指示单据的打印，车辆报废和领用</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1268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储区管理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对物流缓冲区中的车辆状态进行管理和跟踪，同时根据分段下线的要求产生调配指令，对储区内的车辆进行调运和控制</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1268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设备管理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采集生产线上的关键设备的启停情况，统计作业的开工率</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097608">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工艺管理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工艺规划</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以</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MBOM</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为基础，结合特定工厂的生产线布局以及工艺装备、设备情况，定义面向特定产品的工艺路线，包含各个工位所对应的装配零件、操作步骤、顺序、预计工时等信息，作为对生产现场实际制造、装配过程的指导</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90" name="Group 27"/>
          <p:cNvGrpSpPr/>
          <p:nvPr/>
        </p:nvGrpSpPr>
        <p:grpSpPr bwMode="auto">
          <a:xfrm>
            <a:off x="9569003" y="64269"/>
            <a:ext cx="1732055" cy="821435"/>
            <a:chOff x="864" y="1824"/>
            <a:chExt cx="3696" cy="1864"/>
          </a:xfrm>
        </p:grpSpPr>
        <p:sp>
          <p:nvSpPr>
            <p:cNvPr id="1051568"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569"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570"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571"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572"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573"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生产作业管控平台实现的应用功能要求和主要建设思路 </a:t>
            </a:r>
            <a:r>
              <a:rPr lang="en-US" altLang="zh-CN" sz="2400" dirty="0">
                <a:solidFill>
                  <a:schemeClr val="bg1"/>
                </a:solidFill>
              </a:rPr>
              <a:t>- 2</a:t>
            </a:r>
            <a:endParaRPr lang="en-US" altLang="zh-CN" sz="2400" dirty="0">
              <a:solidFill>
                <a:schemeClr val="bg1"/>
              </a:solidFill>
            </a:endParaRPr>
          </a:p>
        </p:txBody>
      </p:sp>
      <p:graphicFrame>
        <p:nvGraphicFramePr>
          <p:cNvPr id="4194331" name="Group 74"/>
          <p:cNvGraphicFramePr>
            <a:graphicFrameLocks noGrp="1"/>
          </p:cNvGraphicFramePr>
          <p:nvPr/>
        </p:nvGraphicFramePr>
        <p:xfrm>
          <a:off x="533400" y="1304924"/>
          <a:ext cx="11076904" cy="5033157"/>
        </p:xfrm>
        <a:graphic>
          <a:graphicData uri="http://schemas.openxmlformats.org/drawingml/2006/table">
            <a:tbl>
              <a:tblPr/>
              <a:tblGrid>
                <a:gridCol w="1242270"/>
                <a:gridCol w="2795107"/>
                <a:gridCol w="4762033"/>
                <a:gridCol w="2277494"/>
              </a:tblGrid>
              <a:tr h="523174">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837224">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质量管理</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质量控制</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在生产线上的质量管控，同步检测设备中的检测结果，包括质量按灯，质量阀管理，流程卡跟踪，质检标记控制</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0846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成车检验</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对下线车辆的质量检查，包括抽检计划，检测结果管理，质量单车质量报告</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3722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质量追溯</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实现对重保件的装配跟踪和追溯记录，包括批次追溯，关键件追溯，扫描防误，追溯查询</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08465">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公共应用</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数据采集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与工控设备和线上的检测设备做数据对接，用于指导线上车辆的监控</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0846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监控报警</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支持中控室人员监控车辆和重要部件的生产作业，包括滞留车辆报警，防误报警</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0846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报表与统计</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对生产作业和质量管控做数据统计，包括日产量清单，缺陷数量统计</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92" name="Group 27"/>
          <p:cNvGrpSpPr/>
          <p:nvPr/>
        </p:nvGrpSpPr>
        <p:grpSpPr bwMode="auto">
          <a:xfrm>
            <a:off x="9569003" y="64269"/>
            <a:ext cx="1732055" cy="821435"/>
            <a:chOff x="864" y="1824"/>
            <a:chExt cx="3696" cy="1864"/>
          </a:xfrm>
        </p:grpSpPr>
        <p:sp>
          <p:nvSpPr>
            <p:cNvPr id="1051574"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575"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576"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577"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578"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579"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生产作业管控平台实现的应用功能要求和主要建设思路 </a:t>
            </a:r>
            <a:r>
              <a:rPr lang="en-US" altLang="zh-CN" sz="2400" dirty="0">
                <a:solidFill>
                  <a:schemeClr val="bg1"/>
                </a:solidFill>
              </a:rPr>
              <a:t>- 2</a:t>
            </a:r>
            <a:endParaRPr lang="en-US" altLang="zh-CN" sz="2400" dirty="0">
              <a:solidFill>
                <a:schemeClr val="bg1"/>
              </a:solidFill>
            </a:endParaRPr>
          </a:p>
        </p:txBody>
      </p:sp>
      <p:graphicFrame>
        <p:nvGraphicFramePr>
          <p:cNvPr id="4194332" name="Group 74"/>
          <p:cNvGraphicFramePr>
            <a:graphicFrameLocks noGrp="1"/>
          </p:cNvGraphicFramePr>
          <p:nvPr/>
        </p:nvGraphicFramePr>
        <p:xfrm>
          <a:off x="533399" y="1304925"/>
          <a:ext cx="11044707" cy="4979478"/>
        </p:xfrm>
        <a:graphic>
          <a:graphicData uri="http://schemas.openxmlformats.org/drawingml/2006/table">
            <a:tbl>
              <a:tblPr/>
              <a:tblGrid>
                <a:gridCol w="1238659"/>
                <a:gridCol w="2786982"/>
                <a:gridCol w="4748192"/>
                <a:gridCol w="2270874"/>
              </a:tblGrid>
              <a:tr h="516478">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功能组</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功能块</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功能点和建设思路</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mn-ea"/>
                          <a:ea typeface="+mn-ea"/>
                        </a:rPr>
                        <a:t>建设优先级</a:t>
                      </a:r>
                      <a:endParaRPr kumimoji="0" lang="zh-CN" altLang="en-US" sz="16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826509">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质量管理</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质量控制</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在生产线上的质量管控，同步检测设备中的检测结果，包括质量按灯，质量阀管理，流程卡跟踪，质检标记控制</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9398">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成车检验</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对下线车辆的质量检查，包括抽检计划，检测结果管理，质量单车质量报告</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26509">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质量追溯</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实现对重保件的装配跟踪和追溯记录，包括批次追溯，关键件追溯，扫描防误，追溯查询</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9398">
                <a:tc rowSpan="3">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公共应用</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数据采集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与工控设备和线上的检测设备做数据对接，用于指导线上车辆的监控</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9398">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监控报警</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支持中控室人员监控车辆和重要部件的生产作业，包括滞留车辆报警，防误报警</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99398">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报表与统计</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对生产作业和质量管控做数据统计，包括日产量清单，缺陷数量统计</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394" name="Group 27"/>
          <p:cNvGrpSpPr/>
          <p:nvPr/>
        </p:nvGrpSpPr>
        <p:grpSpPr bwMode="auto">
          <a:xfrm>
            <a:off x="9569003" y="64269"/>
            <a:ext cx="1732055" cy="821435"/>
            <a:chOff x="864" y="1824"/>
            <a:chExt cx="3696" cy="1864"/>
          </a:xfrm>
        </p:grpSpPr>
        <p:sp>
          <p:nvSpPr>
            <p:cNvPr id="1051580"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581"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582"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583"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584"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585"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生产作业管控平台的系统建设关键设计思路</a:t>
            </a:r>
            <a:endParaRPr lang="zh-CN" altLang="en-US" sz="2400" dirty="0">
              <a:solidFill>
                <a:schemeClr val="bg1"/>
              </a:solidFill>
            </a:endParaRPr>
          </a:p>
        </p:txBody>
      </p:sp>
      <p:grpSp>
        <p:nvGrpSpPr>
          <p:cNvPr id="396" name="组合 2"/>
          <p:cNvGrpSpPr/>
          <p:nvPr/>
        </p:nvGrpSpPr>
        <p:grpSpPr>
          <a:xfrm>
            <a:off x="457200" y="1326524"/>
            <a:ext cx="11320530" cy="5035639"/>
            <a:chOff x="457200" y="1600199"/>
            <a:chExt cx="8216900" cy="4267201"/>
          </a:xfrm>
        </p:grpSpPr>
        <p:sp>
          <p:nvSpPr>
            <p:cNvPr id="1051586" name="Rectangle 3"/>
            <p:cNvSpPr>
              <a:spLocks noChangeArrowheads="1"/>
            </p:cNvSpPr>
            <p:nvPr/>
          </p:nvSpPr>
          <p:spPr bwMode="auto">
            <a:xfrm>
              <a:off x="4959350" y="1600200"/>
              <a:ext cx="3668713" cy="42672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1587" name="Rectangle 4"/>
            <p:cNvSpPr>
              <a:spLocks noChangeArrowheads="1"/>
            </p:cNvSpPr>
            <p:nvPr/>
          </p:nvSpPr>
          <p:spPr bwMode="auto">
            <a:xfrm>
              <a:off x="457200" y="1600200"/>
              <a:ext cx="3873500" cy="424815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1588" name="Rectangle 5"/>
            <p:cNvSpPr>
              <a:spLocks noChangeArrowheads="1"/>
            </p:cNvSpPr>
            <p:nvPr/>
          </p:nvSpPr>
          <p:spPr bwMode="auto">
            <a:xfrm>
              <a:off x="4959350" y="1600200"/>
              <a:ext cx="3668713" cy="398344"/>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dirty="0"/>
            </a:p>
          </p:txBody>
        </p:sp>
        <p:sp>
          <p:nvSpPr>
            <p:cNvPr id="1051589" name="Rectangle 6"/>
            <p:cNvSpPr>
              <a:spLocks noChangeArrowheads="1"/>
            </p:cNvSpPr>
            <p:nvPr/>
          </p:nvSpPr>
          <p:spPr bwMode="auto">
            <a:xfrm>
              <a:off x="457200" y="1600199"/>
              <a:ext cx="3873500" cy="396291"/>
            </a:xfrm>
            <a:prstGeom prst="rect">
              <a:avLst/>
            </a:prstGeom>
            <a:solidFill>
              <a:srgbClr val="143B68"/>
            </a:solidFill>
            <a:ln w="12700">
              <a:solidFill>
                <a:srgbClr val="143B68"/>
              </a:solidFill>
              <a:miter lim="800000"/>
            </a:ln>
            <a:effectLst/>
          </p:spPr>
          <p:txBody>
            <a:bodyPr wrap="none" lIns="64008" tIns="64008" rIns="64008" bIns="64008" anchor="ctr"/>
            <a:lstStyle/>
            <a:p>
              <a:endParaRPr lang="zh-CN" altLang="en-US" dirty="0"/>
            </a:p>
          </p:txBody>
        </p:sp>
        <p:sp>
          <p:nvSpPr>
            <p:cNvPr id="1051590"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1591" name="Rectangle 8"/>
            <p:cNvSpPr>
              <a:spLocks noChangeArrowheads="1"/>
            </p:cNvSpPr>
            <p:nvPr/>
          </p:nvSpPr>
          <p:spPr bwMode="auto">
            <a:xfrm>
              <a:off x="4959350" y="2226558"/>
              <a:ext cx="3714750" cy="3363913"/>
            </a:xfrm>
            <a:prstGeom prst="rect">
              <a:avLst/>
            </a:prstGeom>
            <a:noFill/>
            <a:ln>
              <a:noFill/>
            </a:ln>
            <a:effectLst/>
          </p:spPr>
          <p:txBody>
            <a:bodyPr/>
            <a:lstStyle>
              <a:lvl1pPr marL="342900" indent="-342900" algn="l" defTabSz="739775">
                <a:defRPr>
                  <a:solidFill>
                    <a:schemeClr val="tx1"/>
                  </a:solidFill>
                  <a:latin typeface="Arial" panose="020B0604020202020204" pitchFamily="34" charset="0"/>
                  <a:ea typeface="宋体" panose="02010600030101010101" pitchFamily="2" charset="-122"/>
                </a:defRPr>
              </a:lvl1pPr>
              <a:lvl2pPr marL="719455" indent="-342900" algn="l" defTabSz="739775">
                <a:defRPr>
                  <a:solidFill>
                    <a:schemeClr val="tx1"/>
                  </a:solidFill>
                  <a:latin typeface="Arial" panose="020B0604020202020204" pitchFamily="34" charset="0"/>
                  <a:ea typeface="宋体" panose="02010600030101010101" pitchFamily="2" charset="-122"/>
                </a:defRPr>
              </a:lvl2pPr>
              <a:lvl3pPr marL="1143000" indent="-342900" algn="l" defTabSz="739775">
                <a:defRPr>
                  <a:solidFill>
                    <a:schemeClr val="tx1"/>
                  </a:solidFill>
                  <a:latin typeface="Arial" panose="020B0604020202020204" pitchFamily="34" charset="0"/>
                  <a:ea typeface="宋体" panose="02010600030101010101" pitchFamily="2" charset="-122"/>
                </a:defRPr>
              </a:lvl3pPr>
              <a:lvl4pPr marL="1600200" indent="-342900" algn="l" defTabSz="739775">
                <a:defRPr>
                  <a:solidFill>
                    <a:schemeClr val="tx1"/>
                  </a:solidFill>
                  <a:latin typeface="Arial" panose="020B0604020202020204" pitchFamily="34" charset="0"/>
                  <a:ea typeface="宋体" panose="02010600030101010101" pitchFamily="2" charset="-122"/>
                </a:defRPr>
              </a:lvl4pPr>
              <a:lvl5pPr marL="2057400" indent="-342900" algn="l" defTabSz="739775">
                <a:defRPr>
                  <a:solidFill>
                    <a:schemeClr val="tx1"/>
                  </a:solidFill>
                  <a:latin typeface="Arial" panose="020B0604020202020204" pitchFamily="34" charset="0"/>
                  <a:ea typeface="宋体" panose="02010600030101010101" pitchFamily="2" charset="-122"/>
                </a:defRPr>
              </a:lvl5pPr>
              <a:lvl6pPr marL="25146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a:solidFill>
                    <a:srgbClr val="000000"/>
                  </a:solidFill>
                  <a:latin typeface="微软雅黑 Light" panose="020B0502040204020203" pitchFamily="34" charset="-122"/>
                  <a:ea typeface="微软雅黑 Light" panose="020B0502040204020203" pitchFamily="34" charset="-122"/>
                </a:rPr>
                <a:t>以生产监控作为</a:t>
              </a:r>
              <a:r>
                <a:rPr lang="en-US" altLang="zh-CN">
                  <a:solidFill>
                    <a:srgbClr val="000000"/>
                  </a:solidFill>
                  <a:latin typeface="微软雅黑 Light" panose="020B0502040204020203" pitchFamily="34" charset="-122"/>
                  <a:ea typeface="微软雅黑 Light" panose="020B0502040204020203" pitchFamily="34" charset="-122"/>
                </a:rPr>
                <a:t>MES</a:t>
              </a:r>
              <a:r>
                <a:rPr lang="zh-CN" altLang="en-US">
                  <a:solidFill>
                    <a:srgbClr val="000000"/>
                  </a:solidFill>
                  <a:latin typeface="微软雅黑 Light" panose="020B0502040204020203" pitchFamily="34" charset="-122"/>
                  <a:ea typeface="微软雅黑 Light" panose="020B0502040204020203" pitchFamily="34" charset="-122"/>
                </a:rPr>
                <a:t>的实施主线，实现对车辆和关键部件制造过程的实时跟踪和管控，同时与工控设备层按连接标准实现数据的同步。对于重保件考虑一次性的记录扫描方式来完成质量追溯。</a:t>
              </a:r>
              <a:endParaRPr lang="zh-CN" altLang="en-US">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a:solidFill>
                    <a:srgbClr val="000000"/>
                  </a:solidFill>
                  <a:latin typeface="微软雅黑 Light" panose="020B0502040204020203" pitchFamily="34" charset="-122"/>
                  <a:ea typeface="微软雅黑 Light" panose="020B0502040204020203" pitchFamily="34" charset="-122"/>
                </a:rPr>
                <a:t>在计划和作业体系完善的基础上，实施作业排程控制，细化生产作业的管理要求</a:t>
              </a:r>
              <a:endParaRPr lang="zh-CN" altLang="en-US">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a:solidFill>
                    <a:srgbClr val="000000"/>
                  </a:solidFill>
                  <a:latin typeface="微软雅黑 Light" panose="020B0502040204020203" pitchFamily="34" charset="-122"/>
                  <a:ea typeface="微软雅黑 Light" panose="020B0502040204020203" pitchFamily="34" charset="-122"/>
                </a:rPr>
                <a:t>设定生产过程中的质量管控要求和实施办法，逐步实现在线的质量控制和对下线车辆的成车检验</a:t>
              </a:r>
              <a:endParaRPr lang="zh-CN" altLang="en-US">
                <a:solidFill>
                  <a:srgbClr val="000000"/>
                </a:solidFill>
                <a:latin typeface="微软雅黑 Light" panose="020B0502040204020203" pitchFamily="34" charset="-122"/>
                <a:ea typeface="微软雅黑 Light" panose="020B0502040204020203" pitchFamily="34" charset="-122"/>
              </a:endParaRPr>
            </a:p>
            <a:p>
              <a:pPr>
                <a:spcBef>
                  <a:spcPct val="15000"/>
                </a:spcBef>
              </a:pPr>
              <a:endParaRPr lang="zh-CN" altLang="en-US">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en-US" altLang="zh-CN">
                <a:latin typeface="微软雅黑 Light" panose="020B0502040204020203" pitchFamily="34" charset="-122"/>
                <a:ea typeface="微软雅黑 Light" panose="020B0502040204020203" pitchFamily="34" charset="-122"/>
              </a:endParaRPr>
            </a:p>
          </p:txBody>
        </p:sp>
        <p:sp>
          <p:nvSpPr>
            <p:cNvPr id="1051592" name="Rectangle 9"/>
            <p:cNvSpPr>
              <a:spLocks noChangeArrowheads="1"/>
            </p:cNvSpPr>
            <p:nvPr/>
          </p:nvSpPr>
          <p:spPr bwMode="auto">
            <a:xfrm>
              <a:off x="1450975" y="1601788"/>
              <a:ext cx="1839913" cy="394702"/>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1593" name="Rectangle 10"/>
            <p:cNvSpPr>
              <a:spLocks noChangeArrowheads="1"/>
            </p:cNvSpPr>
            <p:nvPr/>
          </p:nvSpPr>
          <p:spPr bwMode="auto">
            <a:xfrm>
              <a:off x="5808663" y="1611313"/>
              <a:ext cx="2054225" cy="385177"/>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sp>
          <p:nvSpPr>
            <p:cNvPr id="1051594" name="Rectangle 11"/>
            <p:cNvSpPr>
              <a:spLocks noChangeArrowheads="1"/>
            </p:cNvSpPr>
            <p:nvPr/>
          </p:nvSpPr>
          <p:spPr bwMode="auto">
            <a:xfrm>
              <a:off x="457200" y="2205923"/>
              <a:ext cx="3810000" cy="36020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800" dirty="0">
                  <a:solidFill>
                    <a:srgbClr val="000000"/>
                  </a:solidFill>
                  <a:latin typeface="微软雅黑 Light" panose="020B0502040204020203" pitchFamily="34" charset="-122"/>
                  <a:ea typeface="微软雅黑 Light" panose="020B0502040204020203" pitchFamily="34" charset="-122"/>
                </a:rPr>
                <a:t>XX公司厂区建设的规划过程中，已经考虑了未来</a:t>
              </a:r>
              <a:r>
                <a:rPr lang="en-US" altLang="zh-CN" sz="1800" dirty="0">
                  <a:solidFill>
                    <a:srgbClr val="000000"/>
                  </a:solidFill>
                  <a:latin typeface="微软雅黑 Light" panose="020B0502040204020203" pitchFamily="34" charset="-122"/>
                  <a:ea typeface="微软雅黑 Light" panose="020B0502040204020203" pitchFamily="34" charset="-122"/>
                </a:rPr>
                <a:t>MES</a:t>
              </a:r>
              <a:r>
                <a:rPr lang="zh-CN" altLang="en-US" sz="1800" dirty="0">
                  <a:solidFill>
                    <a:srgbClr val="000000"/>
                  </a:solidFill>
                  <a:latin typeface="微软雅黑 Light" panose="020B0502040204020203" pitchFamily="34" charset="-122"/>
                  <a:ea typeface="微软雅黑 Light" panose="020B0502040204020203" pitchFamily="34" charset="-122"/>
                </a:rPr>
                <a:t>实施的连接要求，提供了设备接入的网络端口，但对数据交换的标准定义有待明确</a:t>
              </a:r>
              <a:endParaRPr lang="zh-CN" altLang="en-US" sz="18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8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800" dirty="0">
                  <a:solidFill>
                    <a:srgbClr val="000000"/>
                  </a:solidFill>
                  <a:latin typeface="微软雅黑 Light" panose="020B0502040204020203" pitchFamily="34" charset="-122"/>
                  <a:ea typeface="微软雅黑 Light" panose="020B0502040204020203" pitchFamily="34" charset="-122"/>
                </a:rPr>
                <a:t>XX公司的质量体系建设还未定义完整，其中生产现场的质保要求没有具体的定义，但是有关重保件的追溯要求根据法律规定需要提前考虑</a:t>
              </a:r>
              <a:endParaRPr lang="zh-CN" altLang="en-US" sz="18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8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800" dirty="0">
                  <a:solidFill>
                    <a:srgbClr val="000000"/>
                  </a:solidFill>
                  <a:latin typeface="微软雅黑 Light" panose="020B0502040204020203" pitchFamily="34" charset="-122"/>
                  <a:ea typeface="微软雅黑 Light" panose="020B0502040204020203" pitchFamily="34" charset="-122"/>
                </a:rPr>
                <a:t>XX公司的生产计划体系还未清晰定义，依赖生产计划体系以及考虑生产限制的作业排程在生产初期需要时间磨合</a:t>
              </a:r>
              <a:endParaRPr lang="zh-CN" altLang="en-US" sz="1800" dirty="0">
                <a:solidFill>
                  <a:srgbClr val="000000"/>
                </a:solidFill>
                <a:latin typeface="微软雅黑 Light" panose="020B0502040204020203" pitchFamily="34" charset="-122"/>
                <a:ea typeface="微软雅黑 Light" panose="020B0502040204020203" pitchFamily="34" charset="-122"/>
              </a:endParaRPr>
            </a:p>
          </p:txBody>
        </p:sp>
      </p:grpSp>
      <p:grpSp>
        <p:nvGrpSpPr>
          <p:cNvPr id="397" name="Group 27"/>
          <p:cNvGrpSpPr/>
          <p:nvPr/>
        </p:nvGrpSpPr>
        <p:grpSpPr bwMode="auto">
          <a:xfrm>
            <a:off x="9569003" y="64269"/>
            <a:ext cx="1732055" cy="821435"/>
            <a:chOff x="864" y="1824"/>
            <a:chExt cx="3696" cy="1864"/>
          </a:xfrm>
        </p:grpSpPr>
        <p:sp>
          <p:nvSpPr>
            <p:cNvPr id="105159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596"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597" name="Rectangle 30"/>
            <p:cNvSpPr>
              <a:spLocks noChangeArrowheads="1"/>
            </p:cNvSpPr>
            <p:nvPr/>
          </p:nvSpPr>
          <p:spPr bwMode="auto">
            <a:xfrm>
              <a:off x="3648" y="2352"/>
              <a:ext cx="912"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营销</a:t>
              </a:r>
              <a:endParaRPr lang="zh-CN" altLang="en-US" sz="900" b="1" dirty="0"/>
            </a:p>
            <a:p>
              <a:pPr algn="ctr" fontAlgn="t"/>
              <a:r>
                <a:rPr lang="zh-CN" altLang="en-US" sz="900" b="1" dirty="0"/>
                <a:t>管理</a:t>
              </a:r>
              <a:endParaRPr lang="zh-CN" altLang="en-US" sz="900" b="1" dirty="0"/>
            </a:p>
          </p:txBody>
        </p:sp>
        <p:sp>
          <p:nvSpPr>
            <p:cNvPr id="1051598" name="Rectangle 31"/>
            <p:cNvSpPr>
              <a:spLocks noChangeArrowheads="1"/>
            </p:cNvSpPr>
            <p:nvPr/>
          </p:nvSpPr>
          <p:spPr bwMode="auto">
            <a:xfrm>
              <a:off x="1872" y="3120"/>
              <a:ext cx="1728" cy="568"/>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生产作业管控</a:t>
              </a:r>
              <a:endParaRPr lang="zh-CN" altLang="en-US" sz="1050" b="1" dirty="0">
                <a:solidFill>
                  <a:schemeClr val="bg1"/>
                </a:solidFill>
              </a:endParaRPr>
            </a:p>
          </p:txBody>
        </p:sp>
        <p:sp>
          <p:nvSpPr>
            <p:cNvPr id="1051599"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600"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营销管理系统的目的是将主机厂</a:t>
            </a:r>
            <a:r>
              <a:rPr lang="en-US" altLang="zh-CN" sz="2400" dirty="0">
                <a:solidFill>
                  <a:schemeClr val="bg1"/>
                </a:solidFill>
              </a:rPr>
              <a:t>/</a:t>
            </a:r>
            <a:r>
              <a:rPr lang="zh-CN" altLang="en-US" sz="2400" dirty="0">
                <a:solidFill>
                  <a:schemeClr val="bg1"/>
                </a:solidFill>
              </a:rPr>
              <a:t>经销商</a:t>
            </a:r>
            <a:r>
              <a:rPr lang="en-US" altLang="zh-CN" sz="2400" dirty="0">
                <a:solidFill>
                  <a:schemeClr val="bg1"/>
                </a:solidFill>
              </a:rPr>
              <a:t>/</a:t>
            </a:r>
            <a:r>
              <a:rPr lang="zh-CN" altLang="en-US" sz="2400" dirty="0">
                <a:solidFill>
                  <a:schemeClr val="bg1"/>
                </a:solidFill>
              </a:rPr>
              <a:t>客户联系起来，帮助XX公司整合一站式销售和服务资源</a:t>
            </a:r>
            <a:endParaRPr lang="zh-CN" altLang="en-US" sz="2400" dirty="0">
              <a:solidFill>
                <a:schemeClr val="bg1"/>
              </a:solidFill>
            </a:endParaRPr>
          </a:p>
        </p:txBody>
      </p:sp>
      <p:grpSp>
        <p:nvGrpSpPr>
          <p:cNvPr id="399" name="组合 2"/>
          <p:cNvGrpSpPr/>
          <p:nvPr/>
        </p:nvGrpSpPr>
        <p:grpSpPr>
          <a:xfrm>
            <a:off x="1379113" y="972916"/>
            <a:ext cx="9270885" cy="5828328"/>
            <a:chOff x="1295400" y="1371601"/>
            <a:chExt cx="6487839" cy="4740180"/>
          </a:xfrm>
        </p:grpSpPr>
        <p:sp>
          <p:nvSpPr>
            <p:cNvPr id="1051601" name="Rectangle 33"/>
            <p:cNvSpPr>
              <a:spLocks noChangeArrowheads="1"/>
            </p:cNvSpPr>
            <p:nvPr/>
          </p:nvSpPr>
          <p:spPr bwMode="auto">
            <a:xfrm>
              <a:off x="5943600" y="2911475"/>
              <a:ext cx="1676400" cy="669831"/>
            </a:xfrm>
            <a:prstGeom prst="rect">
              <a:avLst/>
            </a:prstGeom>
            <a:noFill/>
            <a:ln>
              <a:noFill/>
            </a:ln>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571500" algn="l" defTabSz="762000">
                <a:defRPr>
                  <a:solidFill>
                    <a:schemeClr val="tx1"/>
                  </a:solidFill>
                  <a:latin typeface="Arial" panose="020B0604020202020204" pitchFamily="34" charset="0"/>
                  <a:ea typeface="宋体" panose="02010600030101010101" pitchFamily="2" charset="-122"/>
                </a:defRPr>
              </a:lvl2pPr>
              <a:lvl3pPr marL="1143000" algn="l" defTabSz="762000">
                <a:defRPr>
                  <a:solidFill>
                    <a:schemeClr val="tx1"/>
                  </a:solidFill>
                  <a:latin typeface="Arial" panose="020B0604020202020204" pitchFamily="34" charset="0"/>
                  <a:ea typeface="宋体" panose="02010600030101010101" pitchFamily="2" charset="-122"/>
                </a:defRPr>
              </a:lvl3pPr>
              <a:lvl4pPr marL="1714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tx1"/>
                </a:buClr>
                <a:buFont typeface="Wingdings" panose="05000000000000000000" pitchFamily="2" charset="2"/>
                <a:buNone/>
              </a:pPr>
              <a:r>
                <a:rPr lang="zh-CN" altLang="en-US" dirty="0">
                  <a:latin typeface="+mn-ea"/>
                  <a:ea typeface="+mn-ea"/>
                </a:rPr>
                <a:t>汇总客户关系数据与车辆历史数据</a:t>
              </a:r>
              <a:endParaRPr lang="zh-CN" altLang="en-US" dirty="0">
                <a:latin typeface="+mn-ea"/>
                <a:ea typeface="+mn-ea"/>
              </a:endParaRPr>
            </a:p>
          </p:txBody>
        </p:sp>
        <p:pic>
          <p:nvPicPr>
            <p:cNvPr id="2097188" name="Picture 42" descr="triangle_PNG"/>
            <p:cNvPicPr>
              <a:picLocks noChangeAspect="1" noChangeArrowheads="1"/>
            </p:cNvPicPr>
            <p:nvPr/>
          </p:nvPicPr>
          <p:blipFill>
            <a:blip r:embed="rId1"/>
            <a:srcRect/>
            <a:stretch>
              <a:fillRect/>
            </a:stretch>
          </p:blipFill>
          <p:spPr bwMode="gray">
            <a:xfrm>
              <a:off x="2841625" y="2209800"/>
              <a:ext cx="3752850" cy="2978150"/>
            </a:xfrm>
            <a:prstGeom prst="rect">
              <a:avLst/>
            </a:prstGeom>
            <a:noFill/>
            <a:ln>
              <a:noFill/>
            </a:ln>
            <a:effectLst/>
          </p:spPr>
        </p:pic>
        <p:sp>
          <p:nvSpPr>
            <p:cNvPr id="1051602" name="Rectangle 43"/>
            <p:cNvSpPr>
              <a:spLocks noChangeArrowheads="1"/>
            </p:cNvSpPr>
            <p:nvPr/>
          </p:nvSpPr>
          <p:spPr bwMode="auto">
            <a:xfrm>
              <a:off x="3468688" y="3275013"/>
              <a:ext cx="1255712" cy="652462"/>
            </a:xfrm>
            <a:prstGeom prst="rect">
              <a:avLst/>
            </a:prstGeom>
            <a:noFill/>
            <a:ln>
              <a:noFill/>
            </a:ln>
            <a:effectLst/>
          </p:spPr>
          <p:txBody>
            <a:bodyPr lIns="92075" tIns="46038" rIns="92075" bIns="46038"/>
            <a:lstStyle>
              <a:lvl1pPr algn="l">
                <a:defRPr>
                  <a:solidFill>
                    <a:schemeClr val="tx1"/>
                  </a:solidFill>
                  <a:latin typeface="Arial" panose="020B0604020202020204" pitchFamily="34" charset="0"/>
                  <a:ea typeface="宋体" panose="02010600030101010101" pitchFamily="2" charset="-122"/>
                </a:defRPr>
              </a:lvl1pPr>
              <a:lvl2pPr marL="746125" indent="-266700" algn="l">
                <a:defRPr>
                  <a:solidFill>
                    <a:schemeClr val="tx1"/>
                  </a:solidFill>
                  <a:latin typeface="Arial" panose="020B0604020202020204" pitchFamily="34" charset="0"/>
                  <a:ea typeface="宋体" panose="02010600030101010101" pitchFamily="2" charset="-122"/>
                </a:defRPr>
              </a:lvl2pPr>
              <a:lvl3pPr marL="1165225" indent="-228600" algn="l">
                <a:defRPr>
                  <a:solidFill>
                    <a:schemeClr val="tx1"/>
                  </a:solidFill>
                  <a:latin typeface="Arial" panose="020B0604020202020204" pitchFamily="34" charset="0"/>
                  <a:ea typeface="宋体" panose="02010600030101010101" pitchFamily="2" charset="-122"/>
                </a:defRPr>
              </a:lvl3pPr>
              <a:lvl4pPr marL="1584325" indent="-228600" algn="l">
                <a:defRPr>
                  <a:solidFill>
                    <a:schemeClr val="tx1"/>
                  </a:solidFill>
                  <a:latin typeface="Arial" panose="020B0604020202020204" pitchFamily="34" charset="0"/>
                  <a:ea typeface="宋体" panose="02010600030101010101" pitchFamily="2" charset="-122"/>
                </a:defRPr>
              </a:lvl4pPr>
              <a:lvl5pPr marL="2003425" indent="-228600" algn="l">
                <a:defRPr>
                  <a:solidFill>
                    <a:schemeClr val="tx1"/>
                  </a:solidFill>
                  <a:latin typeface="Arial" panose="020B0604020202020204" pitchFamily="34" charset="0"/>
                  <a:ea typeface="宋体" panose="02010600030101010101" pitchFamily="2" charset="-122"/>
                </a:defRPr>
              </a:lvl5pPr>
              <a:lvl6pPr marL="24606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178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3750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322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spcBef>
                  <a:spcPct val="20000"/>
                </a:spcBef>
              </a:pPr>
              <a:r>
                <a:rPr lang="zh-CN" altLang="en-US" sz="1100" b="1" dirty="0">
                  <a:solidFill>
                    <a:schemeClr val="bg1"/>
                  </a:solidFill>
                  <a:latin typeface="+mn-ea"/>
                  <a:ea typeface="+mn-ea"/>
                </a:rPr>
                <a:t>服务中心</a:t>
              </a:r>
              <a:endParaRPr lang="zh-CN" altLang="en-US" sz="1100" b="1" dirty="0">
                <a:solidFill>
                  <a:schemeClr val="bg1"/>
                </a:solidFill>
                <a:latin typeface="+mn-ea"/>
                <a:ea typeface="+mn-ea"/>
              </a:endParaRPr>
            </a:p>
            <a:p>
              <a:pPr algn="r" eaLnBrk="1" hangingPunct="1">
                <a:spcBef>
                  <a:spcPct val="20000"/>
                </a:spcBef>
              </a:pPr>
              <a:r>
                <a:rPr lang="zh-CN" altLang="en-US" sz="1100" b="1" dirty="0">
                  <a:solidFill>
                    <a:schemeClr val="bg1"/>
                  </a:solidFill>
                  <a:latin typeface="+mn-ea"/>
                  <a:ea typeface="+mn-ea"/>
                </a:rPr>
                <a:t>与客户</a:t>
              </a:r>
              <a:r>
                <a:rPr lang="en-US" altLang="zh-CN" sz="1100" b="1" dirty="0">
                  <a:solidFill>
                    <a:schemeClr val="bg1"/>
                  </a:solidFill>
                  <a:latin typeface="+mn-ea"/>
                  <a:ea typeface="+mn-ea"/>
                </a:rPr>
                <a:t>/</a:t>
              </a:r>
              <a:r>
                <a:rPr lang="zh-CN" altLang="en-US" sz="1100" b="1" dirty="0">
                  <a:solidFill>
                    <a:schemeClr val="bg1"/>
                  </a:solidFill>
                  <a:latin typeface="+mn-ea"/>
                  <a:ea typeface="+mn-ea"/>
                </a:rPr>
                <a:t>销售</a:t>
              </a:r>
              <a:endParaRPr lang="zh-CN" altLang="en-US" sz="1100" b="1" dirty="0">
                <a:solidFill>
                  <a:schemeClr val="bg1"/>
                </a:solidFill>
                <a:latin typeface="+mn-ea"/>
                <a:ea typeface="+mn-ea"/>
              </a:endParaRPr>
            </a:p>
            <a:p>
              <a:pPr algn="r" eaLnBrk="1" hangingPunct="1">
                <a:spcBef>
                  <a:spcPct val="20000"/>
                </a:spcBef>
              </a:pPr>
              <a:r>
                <a:rPr lang="zh-CN" altLang="en-US" sz="1100" b="1" dirty="0">
                  <a:solidFill>
                    <a:schemeClr val="bg1"/>
                  </a:solidFill>
                  <a:latin typeface="+mn-ea"/>
                  <a:ea typeface="+mn-ea"/>
                </a:rPr>
                <a:t>网络之间联系</a:t>
              </a:r>
              <a:endParaRPr lang="zh-CN" altLang="en-US" sz="1100" b="1" dirty="0">
                <a:solidFill>
                  <a:schemeClr val="bg1"/>
                </a:solidFill>
                <a:latin typeface="+mn-ea"/>
                <a:ea typeface="+mn-ea"/>
              </a:endParaRPr>
            </a:p>
          </p:txBody>
        </p:sp>
        <p:sp>
          <p:nvSpPr>
            <p:cNvPr id="1051603" name="Rectangle 44"/>
            <p:cNvSpPr>
              <a:spLocks noChangeArrowheads="1"/>
            </p:cNvSpPr>
            <p:nvPr/>
          </p:nvSpPr>
          <p:spPr bwMode="auto">
            <a:xfrm>
              <a:off x="4660900" y="3282950"/>
              <a:ext cx="1265238" cy="654050"/>
            </a:xfrm>
            <a:prstGeom prst="rect">
              <a:avLst/>
            </a:prstGeom>
            <a:noFill/>
            <a:ln>
              <a:noFill/>
            </a:ln>
            <a:effectLst/>
          </p:spPr>
          <p:txBody>
            <a:bodyPr lIns="92075" tIns="46038" rIns="92075" bIns="46038"/>
            <a:lstStyle>
              <a:lvl1pPr algn="l">
                <a:defRPr>
                  <a:solidFill>
                    <a:schemeClr val="tx1"/>
                  </a:solidFill>
                  <a:latin typeface="Arial" panose="020B0604020202020204" pitchFamily="34" charset="0"/>
                  <a:ea typeface="宋体" panose="02010600030101010101" pitchFamily="2" charset="-122"/>
                </a:defRPr>
              </a:lvl1pPr>
              <a:lvl2pPr marL="746125" indent="-266700" algn="l">
                <a:defRPr>
                  <a:solidFill>
                    <a:schemeClr val="tx1"/>
                  </a:solidFill>
                  <a:latin typeface="Arial" panose="020B0604020202020204" pitchFamily="34" charset="0"/>
                  <a:ea typeface="宋体" panose="02010600030101010101" pitchFamily="2" charset="-122"/>
                </a:defRPr>
              </a:lvl2pPr>
              <a:lvl3pPr marL="1165225" indent="-228600" algn="l">
                <a:defRPr>
                  <a:solidFill>
                    <a:schemeClr val="tx1"/>
                  </a:solidFill>
                  <a:latin typeface="Arial" panose="020B0604020202020204" pitchFamily="34" charset="0"/>
                  <a:ea typeface="宋体" panose="02010600030101010101" pitchFamily="2" charset="-122"/>
                </a:defRPr>
              </a:lvl3pPr>
              <a:lvl4pPr marL="1584325" indent="-228600" algn="l">
                <a:defRPr>
                  <a:solidFill>
                    <a:schemeClr val="tx1"/>
                  </a:solidFill>
                  <a:latin typeface="Arial" panose="020B0604020202020204" pitchFamily="34" charset="0"/>
                  <a:ea typeface="宋体" panose="02010600030101010101" pitchFamily="2" charset="-122"/>
                </a:defRPr>
              </a:lvl4pPr>
              <a:lvl5pPr marL="2003425" indent="-228600" algn="l">
                <a:defRPr>
                  <a:solidFill>
                    <a:schemeClr val="tx1"/>
                  </a:solidFill>
                  <a:latin typeface="Arial" panose="020B0604020202020204" pitchFamily="34" charset="0"/>
                  <a:ea typeface="宋体" panose="02010600030101010101" pitchFamily="2" charset="-122"/>
                </a:defRPr>
              </a:lvl5pPr>
              <a:lvl6pPr marL="24606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178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3750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322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pPr>
              <a:r>
                <a:rPr lang="zh-CN" altLang="en-US" sz="1100" b="1" dirty="0">
                  <a:solidFill>
                    <a:schemeClr val="bg1"/>
                  </a:solidFill>
                  <a:latin typeface="+mn-ea"/>
                  <a:ea typeface="+mn-ea"/>
                </a:rPr>
                <a:t>XX公司主机厂</a:t>
              </a:r>
              <a:endParaRPr lang="zh-CN" altLang="en-US" sz="1100" b="1" dirty="0">
                <a:solidFill>
                  <a:schemeClr val="bg1"/>
                </a:solidFill>
                <a:latin typeface="+mn-ea"/>
                <a:ea typeface="+mn-ea"/>
              </a:endParaRPr>
            </a:p>
            <a:p>
              <a:pPr eaLnBrk="1" hangingPunct="1">
                <a:spcBef>
                  <a:spcPct val="20000"/>
                </a:spcBef>
              </a:pPr>
              <a:r>
                <a:rPr lang="zh-CN" altLang="en-US" sz="1100" b="1" dirty="0">
                  <a:solidFill>
                    <a:schemeClr val="bg1"/>
                  </a:solidFill>
                  <a:latin typeface="+mn-ea"/>
                  <a:ea typeface="+mn-ea"/>
                </a:rPr>
                <a:t>客户</a:t>
              </a:r>
              <a:endParaRPr lang="zh-CN" altLang="en-US" sz="1100" b="1" dirty="0">
                <a:solidFill>
                  <a:schemeClr val="bg1"/>
                </a:solidFill>
                <a:latin typeface="+mn-ea"/>
                <a:ea typeface="+mn-ea"/>
              </a:endParaRPr>
            </a:p>
            <a:p>
              <a:pPr eaLnBrk="1" hangingPunct="1">
                <a:spcBef>
                  <a:spcPct val="20000"/>
                </a:spcBef>
              </a:pPr>
              <a:r>
                <a:rPr lang="zh-CN" altLang="en-US" sz="1100" b="1" dirty="0">
                  <a:solidFill>
                    <a:schemeClr val="bg1"/>
                  </a:solidFill>
                  <a:latin typeface="+mn-ea"/>
                  <a:ea typeface="+mn-ea"/>
                </a:rPr>
                <a:t>之间联系</a:t>
              </a:r>
              <a:endParaRPr lang="zh-CN" altLang="en-US" sz="1100" b="1" dirty="0">
                <a:solidFill>
                  <a:schemeClr val="bg1"/>
                </a:solidFill>
                <a:latin typeface="+mn-ea"/>
                <a:ea typeface="+mn-ea"/>
              </a:endParaRPr>
            </a:p>
          </p:txBody>
        </p:sp>
        <p:sp>
          <p:nvSpPr>
            <p:cNvPr id="1051604" name="Rectangle 45"/>
            <p:cNvSpPr>
              <a:spLocks noChangeArrowheads="1"/>
            </p:cNvSpPr>
            <p:nvPr/>
          </p:nvSpPr>
          <p:spPr bwMode="auto">
            <a:xfrm>
              <a:off x="3863975" y="4416425"/>
              <a:ext cx="1658938" cy="384175"/>
            </a:xfrm>
            <a:prstGeom prst="rect">
              <a:avLst/>
            </a:prstGeom>
            <a:noFill/>
            <a:ln>
              <a:noFill/>
            </a:ln>
            <a:effectLst/>
          </p:spPr>
          <p:txBody>
            <a:bodyPr lIns="92075" tIns="46038" rIns="92075" bIns="46038"/>
            <a:lstStyle>
              <a:lvl1pPr algn="l">
                <a:defRPr>
                  <a:solidFill>
                    <a:schemeClr val="tx1"/>
                  </a:solidFill>
                  <a:latin typeface="Arial" panose="020B0604020202020204" pitchFamily="34" charset="0"/>
                  <a:ea typeface="宋体" panose="02010600030101010101" pitchFamily="2" charset="-122"/>
                </a:defRPr>
              </a:lvl1pPr>
              <a:lvl2pPr marL="746125" indent="-266700" algn="l">
                <a:defRPr>
                  <a:solidFill>
                    <a:schemeClr val="tx1"/>
                  </a:solidFill>
                  <a:latin typeface="Arial" panose="020B0604020202020204" pitchFamily="34" charset="0"/>
                  <a:ea typeface="宋体" panose="02010600030101010101" pitchFamily="2" charset="-122"/>
                </a:defRPr>
              </a:lvl2pPr>
              <a:lvl3pPr marL="1165225" indent="-228600" algn="l">
                <a:defRPr>
                  <a:solidFill>
                    <a:schemeClr val="tx1"/>
                  </a:solidFill>
                  <a:latin typeface="Arial" panose="020B0604020202020204" pitchFamily="34" charset="0"/>
                  <a:ea typeface="宋体" panose="02010600030101010101" pitchFamily="2" charset="-122"/>
                </a:defRPr>
              </a:lvl3pPr>
              <a:lvl4pPr marL="1584325" indent="-228600" algn="l">
                <a:defRPr>
                  <a:solidFill>
                    <a:schemeClr val="tx1"/>
                  </a:solidFill>
                  <a:latin typeface="Arial" panose="020B0604020202020204" pitchFamily="34" charset="0"/>
                  <a:ea typeface="宋体" panose="02010600030101010101" pitchFamily="2" charset="-122"/>
                </a:defRPr>
              </a:lvl4pPr>
              <a:lvl5pPr marL="2003425" indent="-228600" algn="l">
                <a:defRPr>
                  <a:solidFill>
                    <a:schemeClr val="tx1"/>
                  </a:solidFill>
                  <a:latin typeface="Arial" panose="020B0604020202020204" pitchFamily="34" charset="0"/>
                  <a:ea typeface="宋体" panose="02010600030101010101" pitchFamily="2" charset="-122"/>
                </a:defRPr>
              </a:lvl5pPr>
              <a:lvl6pPr marL="24606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178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3750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322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20000"/>
                </a:spcBef>
              </a:pPr>
              <a:r>
                <a:rPr lang="zh-CN" altLang="en-US" sz="1100" b="1" dirty="0">
                  <a:solidFill>
                    <a:schemeClr val="bg1"/>
                  </a:solidFill>
                  <a:latin typeface="+mn-ea"/>
                  <a:ea typeface="+mn-ea"/>
                </a:rPr>
                <a:t>主机厂</a:t>
              </a:r>
              <a:r>
                <a:rPr lang="en-US" altLang="zh-CN" sz="1100" b="1" dirty="0">
                  <a:solidFill>
                    <a:schemeClr val="bg1"/>
                  </a:solidFill>
                  <a:latin typeface="+mn-ea"/>
                  <a:ea typeface="+mn-ea"/>
                </a:rPr>
                <a:t>- </a:t>
              </a:r>
              <a:r>
                <a:rPr lang="zh-CN" altLang="en-US" sz="1100" b="1" dirty="0">
                  <a:solidFill>
                    <a:schemeClr val="bg1"/>
                  </a:solidFill>
                  <a:latin typeface="+mn-ea"/>
                  <a:ea typeface="+mn-ea"/>
                </a:rPr>
                <a:t>服务中心</a:t>
              </a:r>
              <a:endParaRPr lang="zh-CN" altLang="en-US" sz="1100" b="1" dirty="0">
                <a:solidFill>
                  <a:schemeClr val="bg1"/>
                </a:solidFill>
                <a:latin typeface="+mn-ea"/>
                <a:ea typeface="+mn-ea"/>
              </a:endParaRPr>
            </a:p>
            <a:p>
              <a:pPr algn="ctr" eaLnBrk="1" hangingPunct="1">
                <a:spcBef>
                  <a:spcPct val="20000"/>
                </a:spcBef>
              </a:pPr>
              <a:r>
                <a:rPr lang="zh-CN" altLang="en-US" sz="1100" b="1" dirty="0">
                  <a:solidFill>
                    <a:schemeClr val="bg1"/>
                  </a:solidFill>
                  <a:latin typeface="+mn-ea"/>
                  <a:ea typeface="+mn-ea"/>
                </a:rPr>
                <a:t>之间联系</a:t>
              </a:r>
              <a:endParaRPr lang="zh-CN" altLang="en-US" sz="1100" b="1" dirty="0">
                <a:solidFill>
                  <a:schemeClr val="bg1"/>
                </a:solidFill>
                <a:latin typeface="+mn-ea"/>
                <a:ea typeface="+mn-ea"/>
              </a:endParaRPr>
            </a:p>
          </p:txBody>
        </p:sp>
        <p:sp>
          <p:nvSpPr>
            <p:cNvPr id="1051605" name="Line 46"/>
            <p:cNvSpPr>
              <a:spLocks noChangeShapeType="1"/>
            </p:cNvSpPr>
            <p:nvPr/>
          </p:nvSpPr>
          <p:spPr bwMode="auto">
            <a:xfrm>
              <a:off x="4870450" y="2103438"/>
              <a:ext cx="1858963" cy="2944812"/>
            </a:xfrm>
            <a:prstGeom prst="line">
              <a:avLst/>
            </a:prstGeom>
            <a:noFill/>
            <a:ln w="12700">
              <a:solidFill>
                <a:schemeClr val="tx1"/>
              </a:solidFill>
              <a:prstDash val="dash"/>
              <a:round/>
              <a:headEnd type="triangle" w="med" len="med"/>
              <a:tailEnd type="triangle" w="med" len="med"/>
            </a:ln>
            <a:effectLst/>
          </p:spPr>
          <p:txBody>
            <a:bodyPr wrap="none" anchor="ctr"/>
            <a:lstStyle/>
            <a:p>
              <a:endParaRPr lang="zh-CN" altLang="en-US" sz="2400">
                <a:latin typeface="+mn-ea"/>
              </a:endParaRPr>
            </a:p>
          </p:txBody>
        </p:sp>
        <p:sp>
          <p:nvSpPr>
            <p:cNvPr id="1051606" name="Line 47"/>
            <p:cNvSpPr>
              <a:spLocks noChangeShapeType="1"/>
            </p:cNvSpPr>
            <p:nvPr/>
          </p:nvSpPr>
          <p:spPr bwMode="auto">
            <a:xfrm flipH="1">
              <a:off x="2722563" y="2068513"/>
              <a:ext cx="1843087" cy="2946400"/>
            </a:xfrm>
            <a:prstGeom prst="line">
              <a:avLst/>
            </a:prstGeom>
            <a:noFill/>
            <a:ln w="12700">
              <a:solidFill>
                <a:schemeClr val="tx1"/>
              </a:solidFill>
              <a:round/>
              <a:headEnd type="triangle" w="med" len="med"/>
              <a:tailEnd type="triangle" w="med" len="med"/>
            </a:ln>
            <a:effectLst/>
          </p:spPr>
          <p:txBody>
            <a:bodyPr wrap="none" anchor="ctr"/>
            <a:lstStyle/>
            <a:p>
              <a:endParaRPr lang="zh-CN" altLang="en-US" sz="2400">
                <a:latin typeface="+mn-ea"/>
              </a:endParaRPr>
            </a:p>
          </p:txBody>
        </p:sp>
        <p:sp>
          <p:nvSpPr>
            <p:cNvPr id="1051607" name="Text Box 48"/>
            <p:cNvSpPr txBox="1">
              <a:spLocks noChangeArrowheads="1"/>
            </p:cNvSpPr>
            <p:nvPr/>
          </p:nvSpPr>
          <p:spPr bwMode="auto">
            <a:xfrm>
              <a:off x="1295400" y="5048250"/>
              <a:ext cx="1416678" cy="409025"/>
            </a:xfrm>
            <a:prstGeom prst="rect">
              <a:avLst/>
            </a:prstGeom>
            <a:noFill/>
            <a:ln>
              <a:noFill/>
            </a:ln>
            <a:effectLst/>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571500" algn="l">
                <a:defRPr>
                  <a:solidFill>
                    <a:schemeClr val="tx1"/>
                  </a:solidFill>
                  <a:latin typeface="Arial" panose="020B0604020202020204" pitchFamily="34" charset="0"/>
                  <a:ea typeface="宋体" panose="02010600030101010101" pitchFamily="2" charset="-122"/>
                </a:defRPr>
              </a:lvl2pPr>
              <a:lvl3pPr marL="1143000" algn="l">
                <a:defRPr>
                  <a:solidFill>
                    <a:schemeClr val="tx1"/>
                  </a:solidFill>
                  <a:latin typeface="Arial" panose="020B0604020202020204" pitchFamily="34" charset="0"/>
                  <a:ea typeface="宋体" panose="02010600030101010101" pitchFamily="2" charset="-122"/>
                </a:defRPr>
              </a:lvl3pPr>
              <a:lvl4pPr marL="1714500" algn="l">
                <a:defRPr>
                  <a:solidFill>
                    <a:schemeClr val="tx1"/>
                  </a:solidFill>
                  <a:latin typeface="Arial" panose="020B0604020202020204" pitchFamily="34" charset="0"/>
                  <a:ea typeface="宋体" panose="02010600030101010101" pitchFamily="2" charset="-122"/>
                </a:defRPr>
              </a:lvl4pPr>
              <a:lvl5pPr marL="2286000" algn="l">
                <a:defRPr>
                  <a:solidFill>
                    <a:schemeClr val="tx1"/>
                  </a:solidFill>
                  <a:latin typeface="Arial" panose="020B0604020202020204" pitchFamily="34" charset="0"/>
                  <a:ea typeface="宋体" panose="02010600030101010101" pitchFamily="2" charset="-122"/>
                </a:defRPr>
              </a:lvl5pPr>
              <a:lvl6pPr marL="27432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latin typeface="+mn-ea"/>
                  <a:ea typeface="+mn-ea"/>
                </a:rPr>
                <a:t>一站式服务中心 </a:t>
              </a:r>
              <a:endParaRPr lang="zh-CN" altLang="en-US" sz="2000" b="1">
                <a:latin typeface="+mn-ea"/>
                <a:ea typeface="+mn-ea"/>
              </a:endParaRPr>
            </a:p>
          </p:txBody>
        </p:sp>
        <p:sp>
          <p:nvSpPr>
            <p:cNvPr id="1051608" name="Line 49"/>
            <p:cNvSpPr>
              <a:spLocks noChangeShapeType="1"/>
            </p:cNvSpPr>
            <p:nvPr/>
          </p:nvSpPr>
          <p:spPr bwMode="auto">
            <a:xfrm>
              <a:off x="2944813" y="5211763"/>
              <a:ext cx="3546475" cy="3175"/>
            </a:xfrm>
            <a:prstGeom prst="line">
              <a:avLst/>
            </a:prstGeom>
            <a:noFill/>
            <a:ln w="12700">
              <a:solidFill>
                <a:schemeClr val="tx1"/>
              </a:solidFill>
              <a:round/>
              <a:headEnd type="triangle" w="med" len="med"/>
              <a:tailEnd type="triangle" w="med" len="med"/>
            </a:ln>
            <a:effectLst/>
          </p:spPr>
          <p:txBody>
            <a:bodyPr wrap="none" anchor="ctr"/>
            <a:lstStyle/>
            <a:p>
              <a:endParaRPr lang="zh-CN" altLang="en-US" sz="2400">
                <a:latin typeface="+mn-ea"/>
              </a:endParaRPr>
            </a:p>
          </p:txBody>
        </p:sp>
        <p:sp>
          <p:nvSpPr>
            <p:cNvPr id="1051609" name="Text Box 50"/>
            <p:cNvSpPr txBox="1">
              <a:spLocks noChangeArrowheads="1"/>
            </p:cNvSpPr>
            <p:nvPr/>
          </p:nvSpPr>
          <p:spPr bwMode="auto">
            <a:xfrm>
              <a:off x="6553200" y="5073650"/>
              <a:ext cx="1230039" cy="409026"/>
            </a:xfrm>
            <a:prstGeom prst="rect">
              <a:avLst/>
            </a:prstGeom>
            <a:noFill/>
            <a:ln>
              <a:noFill/>
            </a:ln>
            <a:effectLst/>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571500" algn="l">
                <a:defRPr>
                  <a:solidFill>
                    <a:schemeClr val="tx1"/>
                  </a:solidFill>
                  <a:latin typeface="Arial" panose="020B0604020202020204" pitchFamily="34" charset="0"/>
                  <a:ea typeface="宋体" panose="02010600030101010101" pitchFamily="2" charset="-122"/>
                </a:defRPr>
              </a:lvl2pPr>
              <a:lvl3pPr marL="1143000" algn="l">
                <a:defRPr>
                  <a:solidFill>
                    <a:schemeClr val="tx1"/>
                  </a:solidFill>
                  <a:latin typeface="Arial" panose="020B0604020202020204" pitchFamily="34" charset="0"/>
                  <a:ea typeface="宋体" panose="02010600030101010101" pitchFamily="2" charset="-122"/>
                </a:defRPr>
              </a:lvl3pPr>
              <a:lvl4pPr marL="1714500" algn="l">
                <a:defRPr>
                  <a:solidFill>
                    <a:schemeClr val="tx1"/>
                  </a:solidFill>
                  <a:latin typeface="Arial" panose="020B0604020202020204" pitchFamily="34" charset="0"/>
                  <a:ea typeface="宋体" panose="02010600030101010101" pitchFamily="2" charset="-122"/>
                </a:defRPr>
              </a:lvl4pPr>
              <a:lvl5pPr marL="2286000" algn="l">
                <a:defRPr>
                  <a:solidFill>
                    <a:schemeClr val="tx1"/>
                  </a:solidFill>
                  <a:latin typeface="Arial" panose="020B0604020202020204" pitchFamily="34" charset="0"/>
                  <a:ea typeface="宋体" panose="02010600030101010101" pitchFamily="2" charset="-122"/>
                </a:defRPr>
              </a:lvl5pPr>
              <a:lvl6pPr marL="27432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dirty="0">
                  <a:latin typeface="+mn-ea"/>
                  <a:ea typeface="+mn-ea"/>
                </a:rPr>
                <a:t>XX公司主机厂</a:t>
              </a:r>
              <a:endParaRPr lang="zh-CN" altLang="en-US" sz="2000" b="1" dirty="0">
                <a:latin typeface="+mn-ea"/>
                <a:ea typeface="+mn-ea"/>
              </a:endParaRPr>
            </a:p>
          </p:txBody>
        </p:sp>
        <p:sp>
          <p:nvSpPr>
            <p:cNvPr id="1051610" name="Text Box 51"/>
            <p:cNvSpPr txBox="1">
              <a:spLocks noChangeArrowheads="1"/>
            </p:cNvSpPr>
            <p:nvPr/>
          </p:nvSpPr>
          <p:spPr bwMode="auto">
            <a:xfrm>
              <a:off x="4454525" y="1676400"/>
              <a:ext cx="527922" cy="409025"/>
            </a:xfrm>
            <a:prstGeom prst="rect">
              <a:avLst/>
            </a:prstGeom>
            <a:noFill/>
            <a:ln>
              <a:noFill/>
            </a:ln>
            <a:effectLst/>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571500" algn="l">
                <a:defRPr>
                  <a:solidFill>
                    <a:schemeClr val="tx1"/>
                  </a:solidFill>
                  <a:latin typeface="Arial" panose="020B0604020202020204" pitchFamily="34" charset="0"/>
                  <a:ea typeface="宋体" panose="02010600030101010101" pitchFamily="2" charset="-122"/>
                </a:defRPr>
              </a:lvl2pPr>
              <a:lvl3pPr marL="1143000" algn="l">
                <a:defRPr>
                  <a:solidFill>
                    <a:schemeClr val="tx1"/>
                  </a:solidFill>
                  <a:latin typeface="Arial" panose="020B0604020202020204" pitchFamily="34" charset="0"/>
                  <a:ea typeface="宋体" panose="02010600030101010101" pitchFamily="2" charset="-122"/>
                </a:defRPr>
              </a:lvl3pPr>
              <a:lvl4pPr marL="1714500" algn="l">
                <a:defRPr>
                  <a:solidFill>
                    <a:schemeClr val="tx1"/>
                  </a:solidFill>
                  <a:latin typeface="Arial" panose="020B0604020202020204" pitchFamily="34" charset="0"/>
                  <a:ea typeface="宋体" panose="02010600030101010101" pitchFamily="2" charset="-122"/>
                </a:defRPr>
              </a:lvl4pPr>
              <a:lvl5pPr marL="2286000" algn="l">
                <a:defRPr>
                  <a:solidFill>
                    <a:schemeClr val="tx1"/>
                  </a:solidFill>
                  <a:latin typeface="Arial" panose="020B0604020202020204" pitchFamily="34" charset="0"/>
                  <a:ea typeface="宋体" panose="02010600030101010101" pitchFamily="2" charset="-122"/>
                </a:defRPr>
              </a:lvl5pPr>
              <a:lvl6pPr marL="27432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latin typeface="+mn-ea"/>
                  <a:ea typeface="+mn-ea"/>
                </a:rPr>
                <a:t>客户 </a:t>
              </a:r>
              <a:endParaRPr lang="zh-CN" altLang="en-US" sz="2000" b="1">
                <a:latin typeface="+mn-ea"/>
                <a:ea typeface="+mn-ea"/>
              </a:endParaRPr>
            </a:p>
          </p:txBody>
        </p:sp>
        <p:sp>
          <p:nvSpPr>
            <p:cNvPr id="1051611" name="Rectangle 61"/>
            <p:cNvSpPr>
              <a:spLocks noChangeArrowheads="1"/>
            </p:cNvSpPr>
            <p:nvPr/>
          </p:nvSpPr>
          <p:spPr bwMode="auto">
            <a:xfrm>
              <a:off x="3733800" y="5441950"/>
              <a:ext cx="2057400" cy="669831"/>
            </a:xfrm>
            <a:prstGeom prst="rect">
              <a:avLst/>
            </a:prstGeom>
            <a:noFill/>
            <a:ln>
              <a:noFill/>
            </a:ln>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571500" algn="l" defTabSz="762000">
                <a:defRPr>
                  <a:solidFill>
                    <a:schemeClr val="tx1"/>
                  </a:solidFill>
                  <a:latin typeface="Arial" panose="020B0604020202020204" pitchFamily="34" charset="0"/>
                  <a:ea typeface="宋体" panose="02010600030101010101" pitchFamily="2" charset="-122"/>
                </a:defRPr>
              </a:lvl2pPr>
              <a:lvl3pPr marL="1143000" algn="l" defTabSz="762000">
                <a:defRPr>
                  <a:solidFill>
                    <a:schemeClr val="tx1"/>
                  </a:solidFill>
                  <a:latin typeface="Arial" panose="020B0604020202020204" pitchFamily="34" charset="0"/>
                  <a:ea typeface="宋体" panose="02010600030101010101" pitchFamily="2" charset="-122"/>
                </a:defRPr>
              </a:lvl3pPr>
              <a:lvl4pPr marL="1714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tx1"/>
                </a:buClr>
                <a:buFont typeface="Wingdings" panose="05000000000000000000" pitchFamily="2" charset="2"/>
                <a:buNone/>
              </a:pPr>
              <a:r>
                <a:rPr lang="zh-CN" altLang="en-US" dirty="0">
                  <a:latin typeface="+mn-ea"/>
                  <a:ea typeface="+mn-ea"/>
                </a:rPr>
                <a:t>通过数据交换和共享，提高互动作业效率</a:t>
              </a:r>
              <a:endParaRPr lang="zh-CN" altLang="en-US" dirty="0">
                <a:latin typeface="+mn-ea"/>
                <a:ea typeface="+mn-ea"/>
              </a:endParaRPr>
            </a:p>
          </p:txBody>
        </p:sp>
        <p:sp>
          <p:nvSpPr>
            <p:cNvPr id="1051612" name="Rectangle 62"/>
            <p:cNvSpPr>
              <a:spLocks noChangeArrowheads="1"/>
            </p:cNvSpPr>
            <p:nvPr/>
          </p:nvSpPr>
          <p:spPr bwMode="auto">
            <a:xfrm>
              <a:off x="1295400" y="2562225"/>
              <a:ext cx="1295400" cy="967304"/>
            </a:xfrm>
            <a:prstGeom prst="rect">
              <a:avLst/>
            </a:prstGeom>
            <a:noFill/>
            <a:ln>
              <a:noFill/>
            </a:ln>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571500" algn="l" defTabSz="762000">
                <a:defRPr>
                  <a:solidFill>
                    <a:schemeClr val="tx1"/>
                  </a:solidFill>
                  <a:latin typeface="Arial" panose="020B0604020202020204" pitchFamily="34" charset="0"/>
                  <a:ea typeface="宋体" panose="02010600030101010101" pitchFamily="2" charset="-122"/>
                </a:defRPr>
              </a:lvl2pPr>
              <a:lvl3pPr marL="1143000" algn="l" defTabSz="762000">
                <a:defRPr>
                  <a:solidFill>
                    <a:schemeClr val="tx1"/>
                  </a:solidFill>
                  <a:latin typeface="Arial" panose="020B0604020202020204" pitchFamily="34" charset="0"/>
                  <a:ea typeface="宋体" panose="02010600030101010101" pitchFamily="2" charset="-122"/>
                </a:defRPr>
              </a:lvl3pPr>
              <a:lvl4pPr marL="1714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buClr>
                  <a:schemeClr val="tx1"/>
                </a:buClr>
                <a:buFont typeface="Wingdings" panose="05000000000000000000" pitchFamily="2" charset="2"/>
                <a:buNone/>
              </a:pPr>
              <a:r>
                <a:rPr lang="zh-CN" altLang="en-US" dirty="0">
                  <a:latin typeface="+mn-ea"/>
                  <a:ea typeface="+mn-ea"/>
                </a:rPr>
                <a:t>提高运作效率，改善客户与销售服务的有效性</a:t>
              </a:r>
              <a:endParaRPr lang="zh-CN" altLang="en-US" dirty="0">
                <a:latin typeface="+mn-ea"/>
                <a:ea typeface="+mn-ea"/>
              </a:endParaRPr>
            </a:p>
          </p:txBody>
        </p:sp>
        <p:pic>
          <p:nvPicPr>
            <p:cNvPr id="2097189" name="Picture 63"/>
            <p:cNvPicPr>
              <a:picLocks noChangeAspect="1" noChangeArrowheads="1"/>
            </p:cNvPicPr>
            <p:nvPr/>
          </p:nvPicPr>
          <p:blipFill>
            <a:blip r:embed="rId2"/>
            <a:srcRect/>
            <a:stretch>
              <a:fillRect/>
            </a:stretch>
          </p:blipFill>
          <p:spPr bwMode="auto">
            <a:xfrm>
              <a:off x="3822700" y="1371601"/>
              <a:ext cx="414338" cy="990600"/>
            </a:xfrm>
            <a:prstGeom prst="rect">
              <a:avLst/>
            </a:prstGeom>
            <a:noFill/>
            <a:ln>
              <a:noFill/>
            </a:ln>
            <a:effectLst/>
          </p:spPr>
        </p:pic>
        <p:grpSp>
          <p:nvGrpSpPr>
            <p:cNvPr id="400" name="Group 65"/>
            <p:cNvGrpSpPr/>
            <p:nvPr/>
          </p:nvGrpSpPr>
          <p:grpSpPr bwMode="auto">
            <a:xfrm>
              <a:off x="2911474" y="2590799"/>
              <a:ext cx="725342" cy="908894"/>
              <a:chOff x="1392" y="2709"/>
              <a:chExt cx="718" cy="839"/>
            </a:xfrm>
          </p:grpSpPr>
          <p:pic>
            <p:nvPicPr>
              <p:cNvPr id="2097190" name="Picture 66" descr="autohaus"/>
              <p:cNvPicPr>
                <a:picLocks noChangeAspect="1" noChangeArrowheads="1"/>
              </p:cNvPicPr>
              <p:nvPr/>
            </p:nvPicPr>
            <p:blipFill>
              <a:blip r:embed="rId3" cstate="screen"/>
              <a:srcRect/>
              <a:stretch>
                <a:fillRect/>
              </a:stretch>
            </p:blipFill>
            <p:spPr bwMode="auto">
              <a:xfrm>
                <a:off x="1392" y="2709"/>
                <a:ext cx="528" cy="507"/>
              </a:xfrm>
              <a:prstGeom prst="rect">
                <a:avLst/>
              </a:prstGeom>
              <a:noFill/>
              <a:effectLst>
                <a:outerShdw dist="107763" dir="2700000" algn="ctr" rotWithShape="0">
                  <a:srgbClr val="808080">
                    <a:alpha val="50000"/>
                  </a:srgbClr>
                </a:outerShdw>
              </a:effectLst>
            </p:spPr>
          </p:pic>
          <p:sp>
            <p:nvSpPr>
              <p:cNvPr id="1051613" name="Text Box 67"/>
              <p:cNvSpPr txBox="1">
                <a:spLocks noChangeArrowheads="1"/>
              </p:cNvSpPr>
              <p:nvPr/>
            </p:nvSpPr>
            <p:spPr bwMode="auto">
              <a:xfrm>
                <a:off x="1420" y="3239"/>
                <a:ext cx="690" cy="309"/>
              </a:xfrm>
              <a:prstGeom prst="rect">
                <a:avLst/>
              </a:prstGeom>
              <a:noFill/>
              <a:ln>
                <a:noFill/>
              </a:ln>
              <a:effectLst/>
            </p:spPr>
            <p:txBody>
              <a:bodyPr wrap="none">
                <a:spAutoFit/>
              </a:bodyPr>
              <a:lstStyle/>
              <a:p>
                <a:pPr algn="l" eaLnBrk="1" hangingPunct="1"/>
                <a:r>
                  <a:rPr lang="zh-CN" altLang="en-US" sz="1600" b="1">
                    <a:latin typeface="+mn-ea"/>
                  </a:rPr>
                  <a:t>销售网络</a:t>
                </a:r>
                <a:endParaRPr lang="zh-CN" altLang="en-US" sz="1600" b="1">
                  <a:latin typeface="+mn-ea"/>
                </a:endParaRPr>
              </a:p>
            </p:txBody>
          </p:sp>
        </p:grpSp>
        <p:grpSp>
          <p:nvGrpSpPr>
            <p:cNvPr id="401" name="Group 68"/>
            <p:cNvGrpSpPr/>
            <p:nvPr/>
          </p:nvGrpSpPr>
          <p:grpSpPr bwMode="auto">
            <a:xfrm>
              <a:off x="2101853" y="3581401"/>
              <a:ext cx="839557" cy="902279"/>
              <a:chOff x="3984" y="1728"/>
              <a:chExt cx="764" cy="800"/>
            </a:xfrm>
          </p:grpSpPr>
          <p:sp>
            <p:nvSpPr>
              <p:cNvPr id="1051614" name="Rectangle 69" descr="Optimize Gears"/>
              <p:cNvSpPr>
                <a:spLocks noChangeArrowheads="1"/>
              </p:cNvSpPr>
              <p:nvPr/>
            </p:nvSpPr>
            <p:spPr bwMode="auto">
              <a:xfrm>
                <a:off x="4080" y="1728"/>
                <a:ext cx="528" cy="480"/>
              </a:xfrm>
              <a:prstGeom prst="rect">
                <a:avLst/>
              </a:prstGeom>
              <a:blipFill dpi="0" rotWithShape="1">
                <a:blip r:embed="rId4" cstate="screen"/>
                <a:srcRect/>
                <a:stretch>
                  <a:fillRect/>
                </a:stretch>
              </a:blipFill>
              <a:ln>
                <a:noFill/>
              </a:ln>
              <a:effectLst>
                <a:outerShdw dist="107763" dir="2700000" algn="ctr" rotWithShape="0">
                  <a:schemeClr val="bg2">
                    <a:alpha val="50000"/>
                  </a:schemeClr>
                </a:outerShdw>
              </a:effectLst>
            </p:spPr>
            <p:txBody>
              <a:bodyPr wrap="none" anchor="ctr"/>
              <a:lstStyle/>
              <a:p>
                <a:endParaRPr lang="zh-CN" altLang="en-US" sz="2400">
                  <a:latin typeface="+mn-ea"/>
                </a:endParaRPr>
              </a:p>
            </p:txBody>
          </p:sp>
          <p:sp>
            <p:nvSpPr>
              <p:cNvPr id="1051615" name="Text Box 70"/>
              <p:cNvSpPr txBox="1">
                <a:spLocks noChangeArrowheads="1"/>
              </p:cNvSpPr>
              <p:nvPr/>
            </p:nvSpPr>
            <p:spPr bwMode="auto">
              <a:xfrm>
                <a:off x="3984" y="2231"/>
                <a:ext cx="764" cy="297"/>
              </a:xfrm>
              <a:prstGeom prst="rect">
                <a:avLst/>
              </a:prstGeom>
              <a:noFill/>
              <a:ln>
                <a:noFill/>
              </a:ln>
              <a:effectLst/>
            </p:spPr>
            <p:txBody>
              <a:bodyPr wrap="none">
                <a:spAutoFit/>
              </a:bodyPr>
              <a:lstStyle/>
              <a:p>
                <a:pPr algn="l" eaLnBrk="1" hangingPunct="1"/>
                <a:r>
                  <a:rPr lang="zh-CN" altLang="en-US" sz="1600" b="1">
                    <a:latin typeface="+mn-ea"/>
                  </a:rPr>
                  <a:t>维修服务站</a:t>
                </a:r>
                <a:endParaRPr lang="zh-CN" altLang="en-US" sz="1600" b="1">
                  <a:latin typeface="+mn-ea"/>
                </a:endParaRPr>
              </a:p>
            </p:txBody>
          </p:sp>
        </p:grpSp>
        <p:sp>
          <p:nvSpPr>
            <p:cNvPr id="1051616" name="Oval 71"/>
            <p:cNvSpPr>
              <a:spLocks noChangeArrowheads="1"/>
            </p:cNvSpPr>
            <p:nvPr/>
          </p:nvSpPr>
          <p:spPr bwMode="auto">
            <a:xfrm>
              <a:off x="3124200" y="4038600"/>
              <a:ext cx="228600" cy="228600"/>
            </a:xfrm>
            <a:prstGeom prst="ellipse">
              <a:avLst/>
            </a:prstGeom>
            <a:solidFill>
              <a:schemeClr val="tx1">
                <a:alpha val="95000"/>
              </a:schemeClr>
            </a:solidFill>
            <a:ln>
              <a:noFill/>
            </a:ln>
            <a:effectLst/>
          </p:spPr>
          <p:txBody>
            <a:bodyPr wrap="none" lIns="45720" rIns="45720" anchor="ctr"/>
            <a:lstStyle/>
            <a:p>
              <a:endParaRPr lang="zh-CN" altLang="en-US" sz="2400">
                <a:latin typeface="+mn-ea"/>
              </a:endParaRPr>
            </a:p>
          </p:txBody>
        </p:sp>
        <p:sp>
          <p:nvSpPr>
            <p:cNvPr id="1051617" name="Oval 72"/>
            <p:cNvSpPr>
              <a:spLocks noChangeArrowheads="1"/>
            </p:cNvSpPr>
            <p:nvPr/>
          </p:nvSpPr>
          <p:spPr bwMode="auto">
            <a:xfrm>
              <a:off x="3822700" y="2946400"/>
              <a:ext cx="228600" cy="228600"/>
            </a:xfrm>
            <a:prstGeom prst="ellipse">
              <a:avLst/>
            </a:prstGeom>
            <a:solidFill>
              <a:schemeClr val="tx1">
                <a:alpha val="95000"/>
              </a:schemeClr>
            </a:solidFill>
            <a:ln>
              <a:noFill/>
            </a:ln>
            <a:effectLst/>
          </p:spPr>
          <p:txBody>
            <a:bodyPr wrap="none" lIns="45720" rIns="45720" anchor="ctr"/>
            <a:lstStyle/>
            <a:p>
              <a:endParaRPr lang="zh-CN" altLang="en-US" sz="2400">
                <a:latin typeface="+mn-ea"/>
              </a:endParaRPr>
            </a:p>
          </p:txBody>
        </p:sp>
      </p:grpSp>
      <p:grpSp>
        <p:nvGrpSpPr>
          <p:cNvPr id="402" name="Group 27"/>
          <p:cNvGrpSpPr/>
          <p:nvPr/>
        </p:nvGrpSpPr>
        <p:grpSpPr bwMode="auto">
          <a:xfrm>
            <a:off x="9569003" y="64269"/>
            <a:ext cx="1732055" cy="821435"/>
            <a:chOff x="864" y="1824"/>
            <a:chExt cx="3696" cy="1864"/>
          </a:xfrm>
        </p:grpSpPr>
        <p:sp>
          <p:nvSpPr>
            <p:cNvPr id="1051618"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619"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620"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621"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622"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623"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利用营销管理信息平台帮助XX公司建立完善的销售</a:t>
            </a:r>
            <a:r>
              <a:rPr lang="en-US" altLang="zh-CN" sz="2400" dirty="0">
                <a:solidFill>
                  <a:schemeClr val="bg1"/>
                </a:solidFill>
              </a:rPr>
              <a:t>/</a:t>
            </a:r>
            <a:r>
              <a:rPr lang="zh-CN" altLang="en-US" sz="2400" dirty="0">
                <a:solidFill>
                  <a:schemeClr val="bg1"/>
                </a:solidFill>
              </a:rPr>
              <a:t>服务</a:t>
            </a:r>
            <a:r>
              <a:rPr lang="en-US" altLang="zh-CN" sz="2400" dirty="0">
                <a:solidFill>
                  <a:schemeClr val="bg1"/>
                </a:solidFill>
              </a:rPr>
              <a:t>/</a:t>
            </a:r>
            <a:r>
              <a:rPr lang="zh-CN" altLang="en-US" sz="2400" dirty="0">
                <a:solidFill>
                  <a:schemeClr val="bg1"/>
                </a:solidFill>
              </a:rPr>
              <a:t>备件管理和支持体系</a:t>
            </a:r>
            <a:endParaRPr lang="zh-CN" altLang="en-US" sz="2400" dirty="0">
              <a:solidFill>
                <a:schemeClr val="bg1"/>
              </a:solidFill>
            </a:endParaRPr>
          </a:p>
        </p:txBody>
      </p:sp>
      <p:grpSp>
        <p:nvGrpSpPr>
          <p:cNvPr id="404" name="组合 2"/>
          <p:cNvGrpSpPr/>
          <p:nvPr/>
        </p:nvGrpSpPr>
        <p:grpSpPr>
          <a:xfrm>
            <a:off x="255320" y="1300766"/>
            <a:ext cx="11464454" cy="5360362"/>
            <a:chOff x="260568" y="1600200"/>
            <a:chExt cx="8350032" cy="4743188"/>
          </a:xfrm>
        </p:grpSpPr>
        <p:sp>
          <p:nvSpPr>
            <p:cNvPr id="1051624" name="Text Box 2"/>
            <p:cNvSpPr txBox="1">
              <a:spLocks noChangeArrowheads="1"/>
            </p:cNvSpPr>
            <p:nvPr/>
          </p:nvSpPr>
          <p:spPr bwMode="auto">
            <a:xfrm>
              <a:off x="5203825" y="3551238"/>
              <a:ext cx="47" cy="245106"/>
            </a:xfrm>
            <a:prstGeom prst="rect">
              <a:avLst/>
            </a:prstGeom>
            <a:solidFill>
              <a:schemeClr val="accent1"/>
            </a:solidFill>
            <a:ln>
              <a:noFill/>
            </a:ln>
            <a:effectLst/>
          </p:spPr>
          <p:txBody>
            <a:bodyPr wrap="none" lIns="0" tIns="0" rIns="0" bIns="0">
              <a:spAutoFit/>
            </a:bodyPr>
            <a:lstStyle/>
            <a:p>
              <a:pPr>
                <a:buSzPct val="80000"/>
                <a:buFont typeface="Wingdings" panose="05000000000000000000" pitchFamily="2" charset="2"/>
                <a:buNone/>
              </a:pPr>
              <a:endParaRPr lang="zh-CN" altLang="zh-CN">
                <a:latin typeface="CorpoS" pitchFamily="2" charset="0"/>
              </a:endParaRPr>
            </a:p>
          </p:txBody>
        </p:sp>
        <p:sp>
          <p:nvSpPr>
            <p:cNvPr id="1051625" name="Text Box 3"/>
            <p:cNvSpPr txBox="1">
              <a:spLocks noChangeArrowheads="1"/>
            </p:cNvSpPr>
            <p:nvPr/>
          </p:nvSpPr>
          <p:spPr bwMode="auto">
            <a:xfrm>
              <a:off x="5203825" y="4065588"/>
              <a:ext cx="47" cy="245106"/>
            </a:xfrm>
            <a:prstGeom prst="rect">
              <a:avLst/>
            </a:prstGeom>
            <a:solidFill>
              <a:schemeClr val="accent1"/>
            </a:solidFill>
            <a:ln>
              <a:noFill/>
            </a:ln>
            <a:effectLst/>
          </p:spPr>
          <p:txBody>
            <a:bodyPr wrap="none" lIns="0" tIns="0" rIns="0" bIns="0">
              <a:spAutoFit/>
            </a:bodyPr>
            <a:lstStyle/>
            <a:p>
              <a:pPr>
                <a:buSzPct val="80000"/>
                <a:buFont typeface="Wingdings" panose="05000000000000000000" pitchFamily="2" charset="2"/>
                <a:buNone/>
              </a:pPr>
              <a:endParaRPr lang="zh-CN" altLang="zh-CN">
                <a:latin typeface="CorpoS" pitchFamily="2" charset="0"/>
              </a:endParaRPr>
            </a:p>
          </p:txBody>
        </p:sp>
        <p:sp>
          <p:nvSpPr>
            <p:cNvPr id="1051626" name="Text Box 4"/>
            <p:cNvSpPr txBox="1">
              <a:spLocks noChangeArrowheads="1"/>
            </p:cNvSpPr>
            <p:nvPr/>
          </p:nvSpPr>
          <p:spPr bwMode="auto">
            <a:xfrm>
              <a:off x="5203825" y="4579938"/>
              <a:ext cx="47" cy="245106"/>
            </a:xfrm>
            <a:prstGeom prst="rect">
              <a:avLst/>
            </a:prstGeom>
            <a:solidFill>
              <a:schemeClr val="accent1"/>
            </a:solidFill>
            <a:ln>
              <a:noFill/>
            </a:ln>
            <a:effectLst/>
          </p:spPr>
          <p:txBody>
            <a:bodyPr wrap="none" lIns="0" tIns="0" rIns="0" bIns="0">
              <a:spAutoFit/>
            </a:bodyPr>
            <a:lstStyle/>
            <a:p>
              <a:pPr>
                <a:buSzPct val="80000"/>
                <a:buFont typeface="Wingdings" panose="05000000000000000000" pitchFamily="2" charset="2"/>
                <a:buNone/>
              </a:pPr>
              <a:endParaRPr lang="zh-CN" altLang="zh-CN">
                <a:latin typeface="CorpoS" pitchFamily="2" charset="0"/>
              </a:endParaRPr>
            </a:p>
          </p:txBody>
        </p:sp>
        <p:sp>
          <p:nvSpPr>
            <p:cNvPr id="1051627" name="Text Box 5"/>
            <p:cNvSpPr txBox="1">
              <a:spLocks noChangeArrowheads="1"/>
            </p:cNvSpPr>
            <p:nvPr/>
          </p:nvSpPr>
          <p:spPr bwMode="auto">
            <a:xfrm>
              <a:off x="5203825" y="5094288"/>
              <a:ext cx="47" cy="245106"/>
            </a:xfrm>
            <a:prstGeom prst="rect">
              <a:avLst/>
            </a:prstGeom>
            <a:solidFill>
              <a:schemeClr val="accent1"/>
            </a:solidFill>
            <a:ln>
              <a:noFill/>
            </a:ln>
            <a:effectLst/>
          </p:spPr>
          <p:txBody>
            <a:bodyPr wrap="none" lIns="0" tIns="0" rIns="0" bIns="0">
              <a:spAutoFit/>
            </a:bodyPr>
            <a:lstStyle/>
            <a:p>
              <a:pPr>
                <a:buSzPct val="80000"/>
                <a:buFont typeface="Wingdings" panose="05000000000000000000" pitchFamily="2" charset="2"/>
                <a:buNone/>
              </a:pPr>
              <a:endParaRPr lang="zh-CN" altLang="zh-CN">
                <a:latin typeface="CorpoS" pitchFamily="2" charset="0"/>
              </a:endParaRPr>
            </a:p>
          </p:txBody>
        </p:sp>
        <p:sp>
          <p:nvSpPr>
            <p:cNvPr id="1051628" name="Rectangle 8"/>
            <p:cNvSpPr>
              <a:spLocks noChangeArrowheads="1"/>
            </p:cNvSpPr>
            <p:nvPr/>
          </p:nvSpPr>
          <p:spPr bwMode="gray">
            <a:xfrm>
              <a:off x="406400" y="2912801"/>
              <a:ext cx="2722563" cy="3416300"/>
            </a:xfrm>
            <a:prstGeom prst="rect">
              <a:avLst/>
            </a:prstGeom>
            <a:solidFill>
              <a:schemeClr val="bg1">
                <a:alpha val="50000"/>
              </a:schemeClr>
            </a:solidFill>
            <a:ln w="3175">
              <a:solidFill>
                <a:srgbClr val="969696"/>
              </a:solidFill>
              <a:miter lim="800000"/>
            </a:ln>
            <a:effectLst/>
          </p:spPr>
          <p:txBody>
            <a:bodyPr tIns="46800" rIns="90000" bIns="46800"/>
            <a:lstStyle>
              <a:lvl1pPr algn="l">
                <a:defRPr>
                  <a:solidFill>
                    <a:schemeClr val="tx1"/>
                  </a:solidFill>
                  <a:latin typeface="Arial" panose="020B0604020202020204" pitchFamily="34" charset="0"/>
                  <a:ea typeface="宋体" panose="02010600030101010101" pitchFamily="2" charset="-122"/>
                </a:defRPr>
              </a:lvl1pPr>
              <a:lvl2pPr marL="190500" indent="-189230"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10000"/>
                </a:lnSpc>
                <a:spcBef>
                  <a:spcPct val="60000"/>
                </a:spcBef>
                <a:buClr>
                  <a:schemeClr val="folHlink"/>
                </a:buClr>
                <a:buSzPct val="80000"/>
                <a:buFont typeface="Wingdings" panose="05000000000000000000" pitchFamily="2" charset="2"/>
                <a:buNone/>
              </a:pPr>
              <a:r>
                <a:rPr lang="zh-CN" altLang="en-US" b="1" dirty="0">
                  <a:solidFill>
                    <a:srgbClr val="000099"/>
                  </a:solidFill>
                  <a:latin typeface="楷体_GB2312" pitchFamily="49" charset="-122"/>
                  <a:ea typeface="楷体_GB2312" pitchFamily="49" charset="-122"/>
                </a:rPr>
                <a:t>高效率高收益的经销商</a:t>
              </a:r>
              <a:r>
                <a:rPr lang="en-US" altLang="zh-CN" b="1" dirty="0">
                  <a:solidFill>
                    <a:srgbClr val="000099"/>
                  </a:solidFill>
                  <a:latin typeface="楷体_GB2312" pitchFamily="49" charset="-122"/>
                  <a:ea typeface="楷体_GB2312" pitchFamily="49" charset="-122"/>
                </a:rPr>
                <a:t>/</a:t>
              </a:r>
              <a:r>
                <a:rPr lang="zh-CN" altLang="en-US" b="1" dirty="0">
                  <a:solidFill>
                    <a:srgbClr val="000099"/>
                  </a:solidFill>
                  <a:latin typeface="楷体_GB2312" pitchFamily="49" charset="-122"/>
                  <a:ea typeface="楷体_GB2312" pitchFamily="49" charset="-122"/>
                </a:rPr>
                <a:t>服务商运作</a:t>
              </a:r>
              <a:endParaRPr lang="zh-CN" altLang="en-US" b="1" dirty="0">
                <a:solidFill>
                  <a:srgbClr val="000099"/>
                </a:solidFill>
                <a:ea typeface="楷体_GB2312" pitchFamily="49" charset="-122"/>
              </a:endParaRPr>
            </a:p>
            <a:p>
              <a:pPr marL="285750" indent="-285750">
                <a:lnSpc>
                  <a:spcPct val="110000"/>
                </a:lnSpc>
                <a:spcBef>
                  <a:spcPct val="60000"/>
                </a:spcBef>
                <a:buClr>
                  <a:schemeClr val="folHlink"/>
                </a:buClr>
                <a:buSzPct val="80000"/>
                <a:buFont typeface="Arial" panose="020B0604020202020204" pitchFamily="34" charset="0"/>
                <a:buChar char="•"/>
              </a:pPr>
              <a:r>
                <a:rPr lang="zh-CN" altLang="en-US" dirty="0">
                  <a:solidFill>
                    <a:srgbClr val="000099"/>
                  </a:solidFill>
                  <a:latin typeface="楷体_GB2312" pitchFamily="49" charset="-122"/>
                  <a:ea typeface="楷体_GB2312" pitchFamily="49" charset="-122"/>
                </a:rPr>
                <a:t>建立</a:t>
              </a:r>
              <a:r>
                <a:rPr lang="en-US" altLang="zh-CN" dirty="0">
                  <a:solidFill>
                    <a:srgbClr val="000099"/>
                  </a:solidFill>
                  <a:latin typeface="楷体_GB2312" pitchFamily="49" charset="-122"/>
                  <a:ea typeface="楷体_GB2312" pitchFamily="49" charset="-122"/>
                </a:rPr>
                <a:t>IT</a:t>
              </a:r>
              <a:r>
                <a:rPr lang="zh-CN" altLang="en-US" dirty="0">
                  <a:solidFill>
                    <a:srgbClr val="000099"/>
                  </a:solidFill>
                  <a:latin typeface="楷体_GB2312" pitchFamily="49" charset="-122"/>
                  <a:ea typeface="楷体_GB2312" pitchFamily="49" charset="-122"/>
                </a:rPr>
                <a:t>系统来改善经销商网络和一体化服务中心的内部运作的效率，并且进行精确清晰的绩效考量</a:t>
              </a:r>
              <a:endParaRPr lang="zh-CN" altLang="en-US" dirty="0">
                <a:solidFill>
                  <a:srgbClr val="000099"/>
                </a:solidFill>
                <a:ea typeface="楷体_GB2312" pitchFamily="49" charset="-122"/>
              </a:endParaRPr>
            </a:p>
            <a:p>
              <a:pPr marL="285750" indent="-285750">
                <a:lnSpc>
                  <a:spcPct val="110000"/>
                </a:lnSpc>
                <a:spcBef>
                  <a:spcPct val="60000"/>
                </a:spcBef>
                <a:buClr>
                  <a:schemeClr val="folHlink"/>
                </a:buClr>
                <a:buSzPct val="80000"/>
                <a:buFont typeface="Arial" panose="020B0604020202020204" pitchFamily="34" charset="0"/>
                <a:buChar char="•"/>
              </a:pPr>
              <a:r>
                <a:rPr lang="zh-CN" altLang="en-US" dirty="0">
                  <a:solidFill>
                    <a:srgbClr val="000099"/>
                  </a:solidFill>
                  <a:latin typeface="楷体_GB2312" pitchFamily="49" charset="-122"/>
                  <a:ea typeface="楷体_GB2312" pitchFamily="49" charset="-122"/>
                </a:rPr>
                <a:t>通过实施必要的规范来标准化经销商</a:t>
              </a:r>
              <a:r>
                <a:rPr lang="en-US" altLang="zh-CN" dirty="0">
                  <a:solidFill>
                    <a:srgbClr val="000099"/>
                  </a:solidFill>
                  <a:latin typeface="楷体_GB2312" pitchFamily="49" charset="-122"/>
                  <a:ea typeface="楷体_GB2312" pitchFamily="49" charset="-122"/>
                </a:rPr>
                <a:t>/</a:t>
              </a:r>
              <a:r>
                <a:rPr lang="zh-CN" altLang="en-US" dirty="0">
                  <a:solidFill>
                    <a:srgbClr val="000099"/>
                  </a:solidFill>
                  <a:latin typeface="楷体_GB2312" pitchFamily="49" charset="-122"/>
                  <a:ea typeface="楷体_GB2312" pitchFamily="49" charset="-122"/>
                </a:rPr>
                <a:t>服务商的运作以及销售和服务价值</a:t>
              </a:r>
              <a:endParaRPr lang="zh-CN" altLang="en-US" dirty="0">
                <a:solidFill>
                  <a:srgbClr val="000099"/>
                </a:solidFill>
                <a:latin typeface="楷体_GB2312" pitchFamily="49" charset="-122"/>
                <a:ea typeface="楷体_GB2312" pitchFamily="49" charset="-122"/>
              </a:endParaRPr>
            </a:p>
            <a:p>
              <a:pPr marL="285750" indent="-285750">
                <a:lnSpc>
                  <a:spcPct val="110000"/>
                </a:lnSpc>
                <a:spcBef>
                  <a:spcPct val="60000"/>
                </a:spcBef>
                <a:buClr>
                  <a:schemeClr val="folHlink"/>
                </a:buClr>
                <a:buSzPct val="80000"/>
                <a:buFont typeface="Arial" panose="020B0604020202020204" pitchFamily="34" charset="0"/>
                <a:buChar char="•"/>
              </a:pPr>
              <a:r>
                <a:rPr lang="zh-CN" altLang="en-US" dirty="0">
                  <a:solidFill>
                    <a:srgbClr val="000099"/>
                  </a:solidFill>
                  <a:latin typeface="楷体_GB2312" pitchFamily="49" charset="-122"/>
                  <a:ea typeface="楷体_GB2312" pitchFamily="49" charset="-122"/>
                </a:rPr>
                <a:t>依托远程技术的技术领先优势，协同经销商网络、服务网络和备件网络的运作</a:t>
              </a:r>
              <a:endParaRPr lang="zh-CN" altLang="en-US" dirty="0">
                <a:solidFill>
                  <a:srgbClr val="000099"/>
                </a:solidFill>
                <a:latin typeface="楷体_GB2312" pitchFamily="49" charset="-122"/>
                <a:ea typeface="楷体_GB2312" pitchFamily="49" charset="-122"/>
              </a:endParaRPr>
            </a:p>
          </p:txBody>
        </p:sp>
        <p:sp>
          <p:nvSpPr>
            <p:cNvPr id="1051629" name="Oval 9"/>
            <p:cNvSpPr>
              <a:spLocks noChangeArrowheads="1"/>
            </p:cNvSpPr>
            <p:nvPr/>
          </p:nvSpPr>
          <p:spPr bwMode="gray">
            <a:xfrm>
              <a:off x="1697038" y="2674938"/>
              <a:ext cx="141287" cy="152400"/>
            </a:xfrm>
            <a:prstGeom prst="ellipse">
              <a:avLst/>
            </a:prstGeom>
            <a:solidFill>
              <a:srgbClr val="CC3300"/>
            </a:solidFill>
            <a:ln w="9525">
              <a:solidFill>
                <a:schemeClr val="bg2"/>
              </a:solidFill>
              <a:round/>
            </a:ln>
            <a:effectLst/>
          </p:spPr>
          <p:txBody>
            <a:bodyPr wrap="none" tIns="46800" rIns="90000" bIns="46800" anchor="ctr"/>
            <a:lstStyle/>
            <a:p>
              <a:endParaRPr lang="zh-CN" altLang="en-US"/>
            </a:p>
          </p:txBody>
        </p:sp>
        <p:sp>
          <p:nvSpPr>
            <p:cNvPr id="1051630" name="Oval 10"/>
            <p:cNvSpPr>
              <a:spLocks noChangeArrowheads="1"/>
            </p:cNvSpPr>
            <p:nvPr/>
          </p:nvSpPr>
          <p:spPr bwMode="gray">
            <a:xfrm>
              <a:off x="7162800" y="2678113"/>
              <a:ext cx="141288" cy="152400"/>
            </a:xfrm>
            <a:prstGeom prst="ellipse">
              <a:avLst/>
            </a:prstGeom>
            <a:solidFill>
              <a:srgbClr val="CC3300"/>
            </a:solidFill>
            <a:ln w="9525">
              <a:solidFill>
                <a:schemeClr val="bg2"/>
              </a:solidFill>
              <a:round/>
            </a:ln>
            <a:effectLst/>
          </p:spPr>
          <p:txBody>
            <a:bodyPr wrap="none" tIns="46800" rIns="90000" bIns="46800" anchor="ctr"/>
            <a:lstStyle/>
            <a:p>
              <a:endParaRPr lang="zh-CN" altLang="en-US"/>
            </a:p>
          </p:txBody>
        </p:sp>
        <p:sp>
          <p:nvSpPr>
            <p:cNvPr id="1051631" name="Oval 11"/>
            <p:cNvSpPr>
              <a:spLocks noChangeArrowheads="1"/>
            </p:cNvSpPr>
            <p:nvPr/>
          </p:nvSpPr>
          <p:spPr bwMode="gray">
            <a:xfrm>
              <a:off x="4403870" y="2679700"/>
              <a:ext cx="141288" cy="152400"/>
            </a:xfrm>
            <a:prstGeom prst="ellipse">
              <a:avLst/>
            </a:prstGeom>
            <a:solidFill>
              <a:srgbClr val="CC3300"/>
            </a:solidFill>
            <a:ln w="9525">
              <a:solidFill>
                <a:schemeClr val="bg2"/>
              </a:solidFill>
              <a:round/>
            </a:ln>
            <a:effectLst/>
          </p:spPr>
          <p:txBody>
            <a:bodyPr wrap="none" tIns="46800" rIns="90000" bIns="46800" anchor="ctr"/>
            <a:lstStyle/>
            <a:p>
              <a:endParaRPr lang="zh-CN" altLang="en-US"/>
            </a:p>
          </p:txBody>
        </p:sp>
        <p:sp>
          <p:nvSpPr>
            <p:cNvPr id="1051632" name="Rectangle 12"/>
            <p:cNvSpPr>
              <a:spLocks noChangeArrowheads="1"/>
            </p:cNvSpPr>
            <p:nvPr/>
          </p:nvSpPr>
          <p:spPr bwMode="gray">
            <a:xfrm>
              <a:off x="3327400" y="2927088"/>
              <a:ext cx="2590800" cy="3416300"/>
            </a:xfrm>
            <a:prstGeom prst="rect">
              <a:avLst/>
            </a:prstGeom>
            <a:solidFill>
              <a:schemeClr val="bg1">
                <a:alpha val="50000"/>
              </a:schemeClr>
            </a:solidFill>
            <a:ln w="3175">
              <a:solidFill>
                <a:srgbClr val="969696"/>
              </a:solidFill>
              <a:miter lim="800000"/>
            </a:ln>
            <a:effectLst/>
          </p:spPr>
          <p:txBody>
            <a:bodyPr tIns="46800" rIns="90000" bIns="46800"/>
            <a:lstStyle>
              <a:lvl1pPr algn="l">
                <a:defRPr>
                  <a:solidFill>
                    <a:schemeClr val="tx1"/>
                  </a:solidFill>
                  <a:latin typeface="Arial" panose="020B0604020202020204" pitchFamily="34" charset="0"/>
                  <a:ea typeface="宋体" panose="02010600030101010101" pitchFamily="2" charset="-122"/>
                </a:defRPr>
              </a:lvl1pPr>
              <a:lvl2pPr marL="190500" indent="-189230"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Clr>
                  <a:schemeClr val="folHlink"/>
                </a:buClr>
                <a:buSzPct val="80000"/>
                <a:buFont typeface="Wingdings" panose="05000000000000000000" pitchFamily="2" charset="2"/>
                <a:buNone/>
              </a:pPr>
              <a:r>
                <a:rPr lang="zh-CN" altLang="en-US" b="1" dirty="0">
                  <a:solidFill>
                    <a:srgbClr val="000099"/>
                  </a:solidFill>
                  <a:latin typeface="楷体_GB2312" pitchFamily="49" charset="-122"/>
                  <a:ea typeface="楷体_GB2312" pitchFamily="49" charset="-122"/>
                </a:rPr>
                <a:t>优秀的经销商</a:t>
              </a:r>
              <a:r>
                <a:rPr lang="en-US" altLang="zh-CN" b="1" dirty="0">
                  <a:solidFill>
                    <a:srgbClr val="000099"/>
                  </a:solidFill>
                  <a:latin typeface="楷体_GB2312" pitchFamily="49" charset="-122"/>
                  <a:ea typeface="楷体_GB2312" pitchFamily="49" charset="-122"/>
                </a:rPr>
                <a:t>/</a:t>
              </a:r>
              <a:r>
                <a:rPr lang="zh-CN" altLang="en-US" b="1" dirty="0">
                  <a:solidFill>
                    <a:srgbClr val="000099"/>
                  </a:solidFill>
                  <a:latin typeface="楷体_GB2312" pitchFamily="49" charset="-122"/>
                  <a:ea typeface="楷体_GB2312" pitchFamily="49" charset="-122"/>
                </a:rPr>
                <a:t>服务商协同和客户连接</a:t>
              </a:r>
              <a:endParaRPr lang="zh-CN" altLang="en-US" b="1" dirty="0">
                <a:solidFill>
                  <a:srgbClr val="000099"/>
                </a:solidFill>
                <a:latin typeface="楷体_GB2312" pitchFamily="49" charset="-122"/>
                <a:ea typeface="楷体_GB2312" pitchFamily="49" charset="-122"/>
              </a:endParaRPr>
            </a:p>
            <a:p>
              <a:pPr>
                <a:buClr>
                  <a:schemeClr val="folHlink"/>
                </a:buClr>
                <a:buSzPct val="80000"/>
                <a:buFont typeface="Wingdings" panose="05000000000000000000" pitchFamily="2" charset="2"/>
                <a:buNone/>
              </a:pPr>
              <a:endParaRPr lang="zh-CN" altLang="en-US" dirty="0">
                <a:solidFill>
                  <a:srgbClr val="000099"/>
                </a:solidFill>
                <a:latin typeface="楷体_GB2312" pitchFamily="49" charset="-122"/>
                <a:ea typeface="楷体_GB2312" pitchFamily="49" charset="-122"/>
              </a:endParaRPr>
            </a:p>
            <a:p>
              <a:pPr marL="285750" indent="-285750">
                <a:buClr>
                  <a:schemeClr val="folHlink"/>
                </a:buClr>
                <a:buSzPct val="80000"/>
                <a:buFont typeface="Arial" panose="020B0604020202020204" pitchFamily="34" charset="0"/>
                <a:buChar char="•"/>
              </a:pPr>
              <a:r>
                <a:rPr lang="zh-CN" altLang="en-US" dirty="0">
                  <a:solidFill>
                    <a:srgbClr val="000099"/>
                  </a:solidFill>
                  <a:latin typeface="楷体_GB2312" pitchFamily="49" charset="-122"/>
                  <a:ea typeface="楷体_GB2312" pitchFamily="49" charset="-122"/>
                </a:rPr>
                <a:t>将经销商</a:t>
              </a:r>
              <a:r>
                <a:rPr lang="en-US" altLang="zh-CN" dirty="0">
                  <a:solidFill>
                    <a:srgbClr val="000099"/>
                  </a:solidFill>
                  <a:latin typeface="楷体_GB2312" pitchFamily="49" charset="-122"/>
                  <a:ea typeface="楷体_GB2312" pitchFamily="49" charset="-122"/>
                </a:rPr>
                <a:t>/</a:t>
              </a:r>
              <a:r>
                <a:rPr lang="zh-CN" altLang="en-US" dirty="0">
                  <a:solidFill>
                    <a:srgbClr val="000099"/>
                  </a:solidFill>
                  <a:latin typeface="楷体_GB2312" pitchFamily="49" charset="-122"/>
                  <a:ea typeface="楷体_GB2312" pitchFamily="49" charset="-122"/>
                </a:rPr>
                <a:t>服务商关系从</a:t>
              </a:r>
              <a:r>
                <a:rPr lang="zh-CN" altLang="en-US" dirty="0">
                  <a:solidFill>
                    <a:srgbClr val="000099"/>
                  </a:solidFill>
                  <a:ea typeface="楷体_GB2312" pitchFamily="49" charset="-122"/>
                </a:rPr>
                <a:t>“</a:t>
              </a:r>
              <a:r>
                <a:rPr lang="zh-CN" altLang="en-US" dirty="0">
                  <a:solidFill>
                    <a:srgbClr val="000099"/>
                  </a:solidFill>
                  <a:latin typeface="楷体_GB2312" pitchFamily="49" charset="-122"/>
                  <a:ea typeface="楷体_GB2312" pitchFamily="49" charset="-122"/>
                </a:rPr>
                <a:t>工作</a:t>
              </a:r>
              <a:r>
                <a:rPr lang="zh-CN" altLang="en-US" dirty="0">
                  <a:solidFill>
                    <a:srgbClr val="000099"/>
                  </a:solidFill>
                  <a:ea typeface="楷体_GB2312" pitchFamily="49" charset="-122"/>
                </a:rPr>
                <a:t>”</a:t>
              </a:r>
              <a:r>
                <a:rPr lang="zh-CN" altLang="en-US" dirty="0">
                  <a:solidFill>
                    <a:srgbClr val="000099"/>
                  </a:solidFill>
                  <a:latin typeface="楷体_GB2312" pitchFamily="49" charset="-122"/>
                  <a:ea typeface="楷体_GB2312" pitchFamily="49" charset="-122"/>
                </a:rPr>
                <a:t>级提升为</a:t>
              </a:r>
              <a:r>
                <a:rPr lang="zh-CN" altLang="en-US" dirty="0">
                  <a:solidFill>
                    <a:srgbClr val="000099"/>
                  </a:solidFill>
                  <a:ea typeface="楷体_GB2312" pitchFamily="49" charset="-122"/>
                </a:rPr>
                <a:t>“</a:t>
              </a:r>
              <a:r>
                <a:rPr lang="zh-CN" altLang="en-US" dirty="0">
                  <a:solidFill>
                    <a:srgbClr val="000099"/>
                  </a:solidFill>
                  <a:latin typeface="楷体_GB2312" pitchFamily="49" charset="-122"/>
                  <a:ea typeface="楷体_GB2312" pitchFamily="49" charset="-122"/>
                </a:rPr>
                <a:t>协同</a:t>
              </a:r>
              <a:r>
                <a:rPr lang="zh-CN" altLang="en-US" dirty="0">
                  <a:solidFill>
                    <a:srgbClr val="000099"/>
                  </a:solidFill>
                  <a:ea typeface="楷体_GB2312" pitchFamily="49" charset="-122"/>
                </a:rPr>
                <a:t>”</a:t>
              </a:r>
              <a:r>
                <a:rPr lang="zh-CN" altLang="en-US" dirty="0">
                  <a:solidFill>
                    <a:srgbClr val="000099"/>
                  </a:solidFill>
                  <a:latin typeface="楷体_GB2312" pitchFamily="49" charset="-122"/>
                  <a:ea typeface="楷体_GB2312" pitchFamily="49" charset="-122"/>
                </a:rPr>
                <a:t>级</a:t>
              </a:r>
              <a:endParaRPr lang="zh-CN" altLang="en-US" dirty="0">
                <a:solidFill>
                  <a:srgbClr val="000099"/>
                </a:solidFill>
                <a:latin typeface="楷体_GB2312" pitchFamily="49" charset="-122"/>
                <a:ea typeface="楷体_GB2312" pitchFamily="49" charset="-122"/>
              </a:endParaRPr>
            </a:p>
            <a:p>
              <a:pPr marL="285750" indent="-285750">
                <a:buClr>
                  <a:schemeClr val="folHlink"/>
                </a:buClr>
                <a:buSzPct val="80000"/>
                <a:buFont typeface="Arial" panose="020B0604020202020204" pitchFamily="34" charset="0"/>
                <a:buChar char="•"/>
              </a:pPr>
              <a:endParaRPr lang="zh-CN" altLang="en-US" dirty="0">
                <a:solidFill>
                  <a:srgbClr val="000099"/>
                </a:solidFill>
                <a:ea typeface="楷体_GB2312" pitchFamily="49" charset="-122"/>
              </a:endParaRPr>
            </a:p>
            <a:p>
              <a:pPr marL="285750" indent="-285750">
                <a:buClr>
                  <a:schemeClr val="folHlink"/>
                </a:buClr>
                <a:buSzPct val="80000"/>
                <a:buFont typeface="Arial" panose="020B0604020202020204" pitchFamily="34" charset="0"/>
                <a:buChar char="•"/>
              </a:pPr>
              <a:r>
                <a:rPr lang="zh-CN" altLang="en-US" dirty="0">
                  <a:solidFill>
                    <a:srgbClr val="000099"/>
                  </a:solidFill>
                  <a:ea typeface="楷体_GB2312" pitchFamily="49" charset="-122"/>
                </a:rPr>
                <a:t> </a:t>
              </a:r>
              <a:r>
                <a:rPr lang="zh-CN" altLang="en-US" dirty="0">
                  <a:solidFill>
                    <a:srgbClr val="000099"/>
                  </a:solidFill>
                  <a:latin typeface="楷体_GB2312" pitchFamily="49" charset="-122"/>
                  <a:ea typeface="楷体_GB2312" pitchFamily="49" charset="-122"/>
                </a:rPr>
                <a:t>不仅收集</a:t>
              </a:r>
              <a:r>
                <a:rPr lang="zh-CN" altLang="en-US" dirty="0">
                  <a:solidFill>
                    <a:srgbClr val="000099"/>
                  </a:solidFill>
                  <a:ea typeface="楷体_GB2312" pitchFamily="49" charset="-122"/>
                </a:rPr>
                <a:t>“</a:t>
              </a:r>
              <a:r>
                <a:rPr lang="zh-CN" altLang="en-US" dirty="0">
                  <a:solidFill>
                    <a:srgbClr val="000099"/>
                  </a:solidFill>
                  <a:latin typeface="楷体_GB2312" pitchFamily="49" charset="-122"/>
                  <a:ea typeface="楷体_GB2312" pitchFamily="49" charset="-122"/>
                </a:rPr>
                <a:t>零售客户信息</a:t>
              </a:r>
              <a:r>
                <a:rPr lang="zh-CN" altLang="en-US" dirty="0">
                  <a:solidFill>
                    <a:srgbClr val="000099"/>
                  </a:solidFill>
                  <a:ea typeface="楷体_GB2312" pitchFamily="49" charset="-122"/>
                </a:rPr>
                <a:t>”</a:t>
              </a:r>
              <a:r>
                <a:rPr lang="zh-CN" altLang="en-US" dirty="0">
                  <a:solidFill>
                    <a:srgbClr val="000099"/>
                  </a:solidFill>
                  <a:latin typeface="楷体_GB2312" pitchFamily="49" charset="-122"/>
                  <a:ea typeface="楷体_GB2312" pitchFamily="49" charset="-122"/>
                </a:rPr>
                <a:t>，而且还收集客户车辆全生命期的信息和他们与销售公司</a:t>
              </a:r>
              <a:r>
                <a:rPr lang="en-US" altLang="zh-CN" dirty="0">
                  <a:solidFill>
                    <a:srgbClr val="000099"/>
                  </a:solidFill>
                  <a:latin typeface="楷体_GB2312" pitchFamily="49" charset="-122"/>
                  <a:ea typeface="楷体_GB2312" pitchFamily="49" charset="-122"/>
                </a:rPr>
                <a:t>/</a:t>
              </a:r>
              <a:r>
                <a:rPr lang="zh-CN" altLang="en-US" dirty="0">
                  <a:solidFill>
                    <a:srgbClr val="000099"/>
                  </a:solidFill>
                  <a:latin typeface="楷体_GB2312" pitchFamily="49" charset="-122"/>
                  <a:ea typeface="楷体_GB2312" pitchFamily="49" charset="-122"/>
                </a:rPr>
                <a:t>服务公司打交道的经验</a:t>
              </a:r>
              <a:br>
                <a:rPr lang="zh-CN" altLang="en-US" dirty="0">
                  <a:solidFill>
                    <a:srgbClr val="000099"/>
                  </a:solidFill>
                  <a:ea typeface="楷体_GB2312" pitchFamily="49" charset="-122"/>
                </a:rPr>
              </a:br>
              <a:r>
                <a:rPr lang="zh-CN" altLang="en-US" dirty="0">
                  <a:solidFill>
                    <a:srgbClr val="000099"/>
                  </a:solidFill>
                  <a:ea typeface="楷体_GB2312" pitchFamily="49" charset="-122"/>
                </a:rPr>
                <a:t>   </a:t>
              </a:r>
              <a:endParaRPr lang="zh-CN" altLang="en-US" dirty="0">
                <a:solidFill>
                  <a:srgbClr val="000099"/>
                </a:solidFill>
                <a:ea typeface="楷体_GB2312" pitchFamily="49" charset="-122"/>
              </a:endParaRPr>
            </a:p>
          </p:txBody>
        </p:sp>
        <p:sp>
          <p:nvSpPr>
            <p:cNvPr id="1051633" name="Rectangle 13"/>
            <p:cNvSpPr>
              <a:spLocks noChangeArrowheads="1"/>
            </p:cNvSpPr>
            <p:nvPr/>
          </p:nvSpPr>
          <p:spPr bwMode="gray">
            <a:xfrm>
              <a:off x="6172200" y="2927088"/>
              <a:ext cx="2438400" cy="3416300"/>
            </a:xfrm>
            <a:prstGeom prst="rect">
              <a:avLst/>
            </a:prstGeom>
            <a:solidFill>
              <a:schemeClr val="bg1">
                <a:alpha val="50000"/>
              </a:schemeClr>
            </a:solidFill>
            <a:ln w="3175">
              <a:solidFill>
                <a:srgbClr val="969696"/>
              </a:solidFill>
              <a:miter lim="800000"/>
            </a:ln>
            <a:effectLst/>
          </p:spPr>
          <p:txBody>
            <a:bodyPr tIns="46800" rIns="90000" bIns="46800"/>
            <a:lstStyle>
              <a:lvl1pPr algn="l">
                <a:defRPr>
                  <a:solidFill>
                    <a:schemeClr val="tx1"/>
                  </a:solidFill>
                  <a:latin typeface="Arial" panose="020B0604020202020204" pitchFamily="34" charset="0"/>
                  <a:ea typeface="宋体" panose="02010600030101010101" pitchFamily="2" charset="-122"/>
                </a:defRPr>
              </a:lvl1pPr>
              <a:lvl2pPr marL="190500" indent="-189230"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110000"/>
                </a:lnSpc>
                <a:spcBef>
                  <a:spcPct val="60000"/>
                </a:spcBef>
                <a:buClr>
                  <a:schemeClr val="folHlink"/>
                </a:buClr>
                <a:buSzPct val="80000"/>
                <a:buFont typeface="Wingdings" panose="05000000000000000000" pitchFamily="2" charset="2"/>
                <a:buNone/>
              </a:pPr>
              <a:r>
                <a:rPr lang="zh-CN" altLang="en-US" b="1" dirty="0">
                  <a:solidFill>
                    <a:srgbClr val="000099"/>
                  </a:solidFill>
                  <a:latin typeface="楷体_GB2312" pitchFamily="49" charset="-122"/>
                  <a:ea typeface="楷体_GB2312" pitchFamily="49" charset="-122"/>
                </a:rPr>
                <a:t>通过数据分析持续改善销售服务过程</a:t>
              </a:r>
              <a:endParaRPr lang="zh-CN" altLang="en-US" b="1" dirty="0">
                <a:solidFill>
                  <a:srgbClr val="000099"/>
                </a:solidFill>
                <a:ea typeface="楷体_GB2312" pitchFamily="49" charset="-122"/>
              </a:endParaRPr>
            </a:p>
            <a:p>
              <a:pPr marL="285750" indent="-285750">
                <a:lnSpc>
                  <a:spcPct val="110000"/>
                </a:lnSpc>
                <a:spcBef>
                  <a:spcPct val="60000"/>
                </a:spcBef>
                <a:buClr>
                  <a:schemeClr val="folHlink"/>
                </a:buClr>
                <a:buSzPct val="80000"/>
                <a:buFont typeface="Arial" panose="020B0604020202020204" pitchFamily="34" charset="0"/>
                <a:buChar char="•"/>
              </a:pPr>
              <a:r>
                <a:rPr lang="zh-CN" altLang="en-US" dirty="0">
                  <a:solidFill>
                    <a:srgbClr val="000099"/>
                  </a:solidFill>
                  <a:latin typeface="楷体_GB2312" pitchFamily="49" charset="-122"/>
                  <a:ea typeface="楷体_GB2312" pitchFamily="49" charset="-122"/>
                </a:rPr>
                <a:t>通过嵌入的与经销商</a:t>
              </a:r>
              <a:r>
                <a:rPr lang="en-US" altLang="zh-CN" dirty="0">
                  <a:solidFill>
                    <a:srgbClr val="000099"/>
                  </a:solidFill>
                  <a:latin typeface="楷体_GB2312" pitchFamily="49" charset="-122"/>
                  <a:ea typeface="楷体_GB2312" pitchFamily="49" charset="-122"/>
                </a:rPr>
                <a:t>/</a:t>
              </a:r>
              <a:r>
                <a:rPr lang="zh-CN" altLang="en-US" dirty="0">
                  <a:solidFill>
                    <a:srgbClr val="000099"/>
                  </a:solidFill>
                  <a:latin typeface="楷体_GB2312" pitchFamily="49" charset="-122"/>
                  <a:ea typeface="楷体_GB2312" pitchFamily="49" charset="-122"/>
                </a:rPr>
                <a:t>服务商业务数据库的联机数据交换来收集客户、车辆和销售运作数据</a:t>
              </a:r>
              <a:endParaRPr lang="zh-CN" altLang="en-US" dirty="0">
                <a:solidFill>
                  <a:srgbClr val="000099"/>
                </a:solidFill>
                <a:ea typeface="楷体_GB2312" pitchFamily="49" charset="-122"/>
              </a:endParaRPr>
            </a:p>
            <a:p>
              <a:pPr marL="285750" indent="-285750">
                <a:lnSpc>
                  <a:spcPct val="110000"/>
                </a:lnSpc>
                <a:spcBef>
                  <a:spcPct val="60000"/>
                </a:spcBef>
                <a:buClr>
                  <a:schemeClr val="folHlink"/>
                </a:buClr>
                <a:buSzPct val="80000"/>
                <a:buFont typeface="Arial" panose="020B0604020202020204" pitchFamily="34" charset="0"/>
                <a:buChar char="•"/>
              </a:pPr>
              <a:r>
                <a:rPr lang="zh-CN" altLang="en-US" dirty="0">
                  <a:solidFill>
                    <a:srgbClr val="000099"/>
                  </a:solidFill>
                  <a:latin typeface="楷体_GB2312" pitchFamily="49" charset="-122"/>
                  <a:ea typeface="楷体_GB2312" pitchFamily="49" charset="-122"/>
                </a:rPr>
                <a:t>建立分析模型来分析经销商</a:t>
              </a:r>
              <a:r>
                <a:rPr lang="en-US" altLang="zh-CN" dirty="0">
                  <a:solidFill>
                    <a:srgbClr val="000099"/>
                  </a:solidFill>
                  <a:latin typeface="楷体_GB2312" pitchFamily="49" charset="-122"/>
                  <a:ea typeface="楷体_GB2312" pitchFamily="49" charset="-122"/>
                </a:rPr>
                <a:t>/</a:t>
              </a:r>
              <a:r>
                <a:rPr lang="zh-CN" altLang="en-US" dirty="0">
                  <a:solidFill>
                    <a:srgbClr val="000099"/>
                  </a:solidFill>
                  <a:latin typeface="楷体_GB2312" pitchFamily="49" charset="-122"/>
                  <a:ea typeface="楷体_GB2312" pitchFamily="49" charset="-122"/>
                </a:rPr>
                <a:t>服务商的绩效及其活动的细节</a:t>
              </a:r>
              <a:endParaRPr lang="zh-CN" altLang="en-US" dirty="0">
                <a:solidFill>
                  <a:srgbClr val="000099"/>
                </a:solidFill>
                <a:ea typeface="楷体_GB2312" pitchFamily="49" charset="-122"/>
              </a:endParaRPr>
            </a:p>
          </p:txBody>
        </p:sp>
        <p:sp>
          <p:nvSpPr>
            <p:cNvPr id="1051634" name="Oval 14"/>
            <p:cNvSpPr>
              <a:spLocks noChangeArrowheads="1"/>
            </p:cNvSpPr>
            <p:nvPr/>
          </p:nvSpPr>
          <p:spPr bwMode="gray">
            <a:xfrm>
              <a:off x="260568" y="2530228"/>
              <a:ext cx="374039" cy="442791"/>
            </a:xfrm>
            <a:prstGeom prst="ellipse">
              <a:avLst/>
            </a:prstGeom>
            <a:solidFill>
              <a:srgbClr val="143B68"/>
            </a:solidFill>
            <a:ln w="3175">
              <a:solidFill>
                <a:srgbClr val="143B68"/>
              </a:solidFill>
              <a:round/>
            </a:ln>
            <a:effectLst/>
          </p:spPr>
          <p:txBody>
            <a:bodyPr wrap="none" lIns="90000" tIns="46800" rIns="90000" bIns="46800" anchor="ctr"/>
            <a:lstStyle/>
            <a:p>
              <a:pPr>
                <a:lnSpc>
                  <a:spcPct val="90000"/>
                </a:lnSpc>
                <a:buClr>
                  <a:schemeClr val="folHlink"/>
                </a:buClr>
                <a:buSzPct val="80000"/>
                <a:buFont typeface="Wingdings" panose="05000000000000000000" pitchFamily="2" charset="2"/>
                <a:buNone/>
              </a:pPr>
              <a:r>
                <a:rPr lang="de-DE" altLang="zh-CN" sz="2400" b="1">
                  <a:solidFill>
                    <a:schemeClr val="bg1"/>
                  </a:solidFill>
                </a:rPr>
                <a:t>1</a:t>
              </a:r>
              <a:endParaRPr lang="en-GB" altLang="zh-CN" sz="2400" b="1">
                <a:solidFill>
                  <a:schemeClr val="bg1"/>
                </a:solidFill>
              </a:endParaRPr>
            </a:p>
          </p:txBody>
        </p:sp>
        <p:sp>
          <p:nvSpPr>
            <p:cNvPr id="1051635" name="Oval 15"/>
            <p:cNvSpPr>
              <a:spLocks noChangeArrowheads="1"/>
            </p:cNvSpPr>
            <p:nvPr/>
          </p:nvSpPr>
          <p:spPr bwMode="gray">
            <a:xfrm>
              <a:off x="3160930" y="2515941"/>
              <a:ext cx="374039" cy="442791"/>
            </a:xfrm>
            <a:prstGeom prst="ellipse">
              <a:avLst/>
            </a:prstGeom>
            <a:solidFill>
              <a:srgbClr val="143B68"/>
            </a:solidFill>
            <a:ln w="3175">
              <a:solidFill>
                <a:srgbClr val="143B68"/>
              </a:solidFill>
              <a:round/>
            </a:ln>
            <a:effectLst/>
          </p:spPr>
          <p:txBody>
            <a:bodyPr wrap="none" lIns="90000" tIns="46800" rIns="90000" bIns="46800" anchor="ctr"/>
            <a:lstStyle/>
            <a:p>
              <a:pPr>
                <a:lnSpc>
                  <a:spcPct val="90000"/>
                </a:lnSpc>
                <a:buClr>
                  <a:schemeClr val="folHlink"/>
                </a:buClr>
                <a:buSzPct val="80000"/>
                <a:buFont typeface="Wingdings" panose="05000000000000000000" pitchFamily="2" charset="2"/>
                <a:buNone/>
              </a:pPr>
              <a:r>
                <a:rPr lang="de-DE" altLang="zh-CN" sz="2400" b="1">
                  <a:solidFill>
                    <a:schemeClr val="bg1"/>
                  </a:solidFill>
                </a:rPr>
                <a:t>2</a:t>
              </a:r>
              <a:endParaRPr lang="en-GB" altLang="zh-CN" sz="2400" b="1">
                <a:solidFill>
                  <a:schemeClr val="bg1"/>
                </a:solidFill>
              </a:endParaRPr>
            </a:p>
          </p:txBody>
        </p:sp>
        <p:sp>
          <p:nvSpPr>
            <p:cNvPr id="1051636" name="Oval 16"/>
            <p:cNvSpPr>
              <a:spLocks noChangeArrowheads="1"/>
            </p:cNvSpPr>
            <p:nvPr/>
          </p:nvSpPr>
          <p:spPr bwMode="gray">
            <a:xfrm>
              <a:off x="5989856" y="2544515"/>
              <a:ext cx="374039" cy="442791"/>
            </a:xfrm>
            <a:prstGeom prst="ellipse">
              <a:avLst/>
            </a:prstGeom>
            <a:solidFill>
              <a:srgbClr val="143B68"/>
            </a:solidFill>
            <a:ln w="3175">
              <a:solidFill>
                <a:srgbClr val="143B68"/>
              </a:solidFill>
              <a:round/>
            </a:ln>
            <a:effectLst/>
          </p:spPr>
          <p:txBody>
            <a:bodyPr wrap="none" lIns="90000" tIns="46800" rIns="90000" bIns="46800" anchor="ctr"/>
            <a:lstStyle/>
            <a:p>
              <a:pPr>
                <a:lnSpc>
                  <a:spcPct val="90000"/>
                </a:lnSpc>
                <a:buClr>
                  <a:schemeClr val="folHlink"/>
                </a:buClr>
                <a:buSzPct val="80000"/>
                <a:buFont typeface="Wingdings" panose="05000000000000000000" pitchFamily="2" charset="2"/>
                <a:buNone/>
              </a:pPr>
              <a:r>
                <a:rPr lang="de-DE" altLang="zh-CN" sz="2400" b="1">
                  <a:solidFill>
                    <a:schemeClr val="bg1"/>
                  </a:solidFill>
                </a:rPr>
                <a:t>3</a:t>
              </a:r>
              <a:endParaRPr lang="en-GB" altLang="zh-CN" sz="2400" b="1">
                <a:solidFill>
                  <a:schemeClr val="bg1"/>
                </a:solidFill>
              </a:endParaRPr>
            </a:p>
          </p:txBody>
        </p:sp>
        <p:sp>
          <p:nvSpPr>
            <p:cNvPr id="1051637" name="Rectangle 17"/>
            <p:cNvSpPr>
              <a:spLocks noChangeArrowheads="1"/>
            </p:cNvSpPr>
            <p:nvPr/>
          </p:nvSpPr>
          <p:spPr bwMode="gray">
            <a:xfrm>
              <a:off x="2533650" y="1600200"/>
              <a:ext cx="3881438" cy="619125"/>
            </a:xfrm>
            <a:prstGeom prst="rect">
              <a:avLst/>
            </a:prstGeom>
            <a:solidFill>
              <a:srgbClr val="143B68"/>
            </a:solidFill>
            <a:ln w="3175">
              <a:solidFill>
                <a:srgbClr val="143B68"/>
              </a:solidFill>
              <a:miter lim="800000"/>
            </a:ln>
            <a:effectLst/>
          </p:spPr>
          <p:txBody>
            <a:bodyPr tIns="46800" rIns="90000" bIns="46800" anchor="ctr"/>
            <a:lstStyle>
              <a:lvl1pPr algn="l">
                <a:defRPr>
                  <a:solidFill>
                    <a:schemeClr val="tx1"/>
                  </a:solidFill>
                  <a:latin typeface="Arial" panose="020B0604020202020204" pitchFamily="34" charset="0"/>
                  <a:ea typeface="宋体" panose="02010600030101010101" pitchFamily="2" charset="-122"/>
                </a:defRPr>
              </a:lvl1pPr>
              <a:lvl2pPr marL="190500" indent="-189230"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110000"/>
                </a:lnSpc>
                <a:spcBef>
                  <a:spcPct val="15000"/>
                </a:spcBef>
                <a:spcAft>
                  <a:spcPct val="15000"/>
                </a:spcAft>
                <a:buClr>
                  <a:schemeClr val="folHlink"/>
                </a:buClr>
                <a:buSzPct val="80000"/>
                <a:buFont typeface="Wingdings" panose="05000000000000000000" pitchFamily="2" charset="2"/>
                <a:buNone/>
              </a:pPr>
              <a:r>
                <a:rPr lang="zh-CN" altLang="en-US" sz="2800" b="1" dirty="0">
                  <a:solidFill>
                    <a:schemeClr val="bg1"/>
                  </a:solidFill>
                  <a:latin typeface="楷体_GB2312" pitchFamily="49" charset="-122"/>
                  <a:ea typeface="楷体_GB2312" pitchFamily="49" charset="-122"/>
                </a:rPr>
                <a:t>高效的销售</a:t>
              </a:r>
              <a:r>
                <a:rPr lang="en-US" altLang="zh-CN" sz="2800" b="1" dirty="0">
                  <a:solidFill>
                    <a:schemeClr val="bg1"/>
                  </a:solidFill>
                  <a:latin typeface="楷体_GB2312" pitchFamily="49" charset="-122"/>
                  <a:ea typeface="楷体_GB2312" pitchFamily="49" charset="-122"/>
                </a:rPr>
                <a:t>/</a:t>
              </a:r>
              <a:r>
                <a:rPr lang="zh-CN" altLang="en-US" sz="2800" b="1" dirty="0">
                  <a:solidFill>
                    <a:schemeClr val="bg1"/>
                  </a:solidFill>
                  <a:latin typeface="楷体_GB2312" pitchFamily="49" charset="-122"/>
                  <a:ea typeface="楷体_GB2312" pitchFamily="49" charset="-122"/>
                </a:rPr>
                <a:t>服务</a:t>
              </a:r>
              <a:r>
                <a:rPr lang="en-US" altLang="zh-CN" sz="2800" b="1" dirty="0">
                  <a:solidFill>
                    <a:schemeClr val="bg1"/>
                  </a:solidFill>
                  <a:latin typeface="楷体_GB2312" pitchFamily="49" charset="-122"/>
                  <a:ea typeface="楷体_GB2312" pitchFamily="49" charset="-122"/>
                </a:rPr>
                <a:t>/</a:t>
              </a:r>
              <a:r>
                <a:rPr lang="zh-CN" altLang="en-US" sz="2800" b="1" dirty="0">
                  <a:solidFill>
                    <a:schemeClr val="bg1"/>
                  </a:solidFill>
                  <a:latin typeface="楷体_GB2312" pitchFamily="49" charset="-122"/>
                  <a:ea typeface="楷体_GB2312" pitchFamily="49" charset="-122"/>
                </a:rPr>
                <a:t>备件管理</a:t>
              </a:r>
              <a:endParaRPr lang="zh-CN" altLang="en-US" sz="2800" b="1" dirty="0">
                <a:solidFill>
                  <a:schemeClr val="bg1"/>
                </a:solidFill>
                <a:ea typeface="楷体_GB2312" pitchFamily="49" charset="-122"/>
              </a:endParaRPr>
            </a:p>
          </p:txBody>
        </p:sp>
        <p:cxnSp>
          <p:nvCxnSpPr>
            <p:cNvPr id="3145849" name="AutoShape 18"/>
            <p:cNvCxnSpPr>
              <a:cxnSpLocks noChangeShapeType="1"/>
              <a:stCxn id="1051637" idx="1"/>
              <a:endCxn id="1051629" idx="0"/>
            </p:cNvCxnSpPr>
            <p:nvPr/>
          </p:nvCxnSpPr>
          <p:spPr bwMode="auto">
            <a:xfrm rot="10800000" flipV="1">
              <a:off x="1768475" y="1909763"/>
              <a:ext cx="765175" cy="765175"/>
            </a:xfrm>
            <a:prstGeom prst="bentConnector2">
              <a:avLst/>
            </a:prstGeom>
            <a:noFill/>
            <a:ln w="12700">
              <a:solidFill>
                <a:srgbClr val="000099"/>
              </a:solidFill>
              <a:miter lim="800000"/>
              <a:tailEnd type="triangle" w="med" len="med"/>
            </a:ln>
            <a:effectLst/>
          </p:spPr>
        </p:cxnSp>
        <p:cxnSp>
          <p:nvCxnSpPr>
            <p:cNvPr id="3145850" name="AutoShape 19"/>
            <p:cNvCxnSpPr>
              <a:cxnSpLocks noChangeShapeType="1"/>
              <a:stCxn id="1051637" idx="2"/>
              <a:endCxn id="1051631" idx="0"/>
            </p:cNvCxnSpPr>
            <p:nvPr/>
          </p:nvCxnSpPr>
          <p:spPr bwMode="auto">
            <a:xfrm rot="16200000" flipH="1">
              <a:off x="4244254" y="2449439"/>
              <a:ext cx="460375" cy="145"/>
            </a:xfrm>
            <a:prstGeom prst="bentConnector3">
              <a:avLst>
                <a:gd name="adj1" fmla="val 50000"/>
              </a:avLst>
            </a:prstGeom>
            <a:noFill/>
            <a:ln w="12700">
              <a:solidFill>
                <a:srgbClr val="000099"/>
              </a:solidFill>
              <a:miter lim="800000"/>
              <a:tailEnd type="triangle" w="med" len="med"/>
            </a:ln>
            <a:effectLst/>
          </p:spPr>
        </p:cxnSp>
        <p:cxnSp>
          <p:nvCxnSpPr>
            <p:cNvPr id="3145851" name="AutoShape 20"/>
            <p:cNvCxnSpPr>
              <a:cxnSpLocks noChangeShapeType="1"/>
              <a:stCxn id="1051637" idx="3"/>
              <a:endCxn id="1051630" idx="0"/>
            </p:cNvCxnSpPr>
            <p:nvPr/>
          </p:nvCxnSpPr>
          <p:spPr bwMode="auto">
            <a:xfrm>
              <a:off x="6415088" y="1909763"/>
              <a:ext cx="819150" cy="768350"/>
            </a:xfrm>
            <a:prstGeom prst="bentConnector2">
              <a:avLst/>
            </a:prstGeom>
            <a:noFill/>
            <a:ln w="12700">
              <a:solidFill>
                <a:srgbClr val="000099"/>
              </a:solidFill>
              <a:miter lim="800000"/>
              <a:tailEnd type="triangle" w="med" len="med"/>
            </a:ln>
            <a:effectLst/>
          </p:spPr>
        </p:cxnSp>
      </p:grpSp>
      <p:grpSp>
        <p:nvGrpSpPr>
          <p:cNvPr id="405" name="Group 27"/>
          <p:cNvGrpSpPr/>
          <p:nvPr/>
        </p:nvGrpSpPr>
        <p:grpSpPr bwMode="auto">
          <a:xfrm>
            <a:off x="9569003" y="64269"/>
            <a:ext cx="1732055" cy="821435"/>
            <a:chOff x="864" y="1824"/>
            <a:chExt cx="3696" cy="1864"/>
          </a:xfrm>
        </p:grpSpPr>
        <p:sp>
          <p:nvSpPr>
            <p:cNvPr id="1051638"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639"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640"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641"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642"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643" name="标题 1"/>
          <p:cNvSpPr>
            <a:spLocks noGrp="1"/>
          </p:cNvSpPr>
          <p:nvPr>
            <p:ph type="title" idx="4294967295"/>
          </p:nvPr>
        </p:nvSpPr>
        <p:spPr>
          <a:xfrm>
            <a:off x="0" y="177237"/>
            <a:ext cx="9569003"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有别于传统车厂的营销管理平台，XX公司的营销管理系统侧重对直销模式的支持以及对一站式服务中心的管理要求</a:t>
            </a:r>
            <a:endParaRPr lang="zh-CN" altLang="en-US" sz="2400" dirty="0">
              <a:solidFill>
                <a:schemeClr val="bg1"/>
              </a:solidFill>
            </a:endParaRPr>
          </a:p>
        </p:txBody>
      </p:sp>
      <p:grpSp>
        <p:nvGrpSpPr>
          <p:cNvPr id="407" name="组合 2"/>
          <p:cNvGrpSpPr/>
          <p:nvPr/>
        </p:nvGrpSpPr>
        <p:grpSpPr>
          <a:xfrm>
            <a:off x="152399" y="824810"/>
            <a:ext cx="11779877" cy="5845590"/>
            <a:chOff x="152400" y="1295400"/>
            <a:chExt cx="8534400" cy="4994489"/>
          </a:xfrm>
        </p:grpSpPr>
        <p:sp>
          <p:nvSpPr>
            <p:cNvPr id="1051644" name="Oval 88"/>
            <p:cNvSpPr>
              <a:spLocks noChangeArrowheads="1"/>
            </p:cNvSpPr>
            <p:nvPr/>
          </p:nvSpPr>
          <p:spPr bwMode="auto">
            <a:xfrm>
              <a:off x="5715000" y="1600200"/>
              <a:ext cx="2971800" cy="2362200"/>
            </a:xfrm>
            <a:prstGeom prst="ellipse">
              <a:avLst/>
            </a:prstGeom>
            <a:gradFill rotWithShape="1">
              <a:gsLst>
                <a:gs pos="0">
                  <a:srgbClr val="EAEAEA"/>
                </a:gs>
                <a:gs pos="100000">
                  <a:schemeClr val="bg1">
                    <a:alpha val="67000"/>
                  </a:schemeClr>
                </a:gs>
              </a:gsLst>
              <a:path path="shape">
                <a:fillToRect l="50000" t="50000" r="50000" b="50000"/>
              </a:path>
            </a:gradFill>
            <a:ln>
              <a:noFill/>
            </a:ln>
            <a:effectLst/>
          </p:spPr>
          <p:txBody>
            <a:bodyPr wrap="none" lIns="45720" rIns="45720"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1645" name="Oval 89"/>
            <p:cNvSpPr>
              <a:spLocks noChangeArrowheads="1"/>
            </p:cNvSpPr>
            <p:nvPr/>
          </p:nvSpPr>
          <p:spPr bwMode="auto">
            <a:xfrm>
              <a:off x="152400" y="1295400"/>
              <a:ext cx="2971800" cy="2362200"/>
            </a:xfrm>
            <a:prstGeom prst="ellipse">
              <a:avLst/>
            </a:prstGeom>
            <a:gradFill rotWithShape="1">
              <a:gsLst>
                <a:gs pos="0">
                  <a:srgbClr val="EAEAEA"/>
                </a:gs>
                <a:gs pos="100000">
                  <a:schemeClr val="bg1">
                    <a:alpha val="67000"/>
                  </a:schemeClr>
                </a:gs>
              </a:gsLst>
              <a:path path="shape">
                <a:fillToRect l="50000" t="50000" r="50000" b="50000"/>
              </a:path>
            </a:gradFill>
            <a:ln>
              <a:noFill/>
            </a:ln>
            <a:effectLst/>
          </p:spPr>
          <p:txBody>
            <a:bodyPr wrap="none" lIns="45720" rIns="45720"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1646" name="Oval 87"/>
            <p:cNvSpPr>
              <a:spLocks noChangeArrowheads="1"/>
            </p:cNvSpPr>
            <p:nvPr/>
          </p:nvSpPr>
          <p:spPr bwMode="auto">
            <a:xfrm>
              <a:off x="990600" y="4724400"/>
              <a:ext cx="7086600" cy="1447800"/>
            </a:xfrm>
            <a:prstGeom prst="ellipse">
              <a:avLst/>
            </a:prstGeom>
            <a:gradFill rotWithShape="1">
              <a:gsLst>
                <a:gs pos="0">
                  <a:srgbClr val="EAEAEA"/>
                </a:gs>
                <a:gs pos="100000">
                  <a:schemeClr val="bg1">
                    <a:alpha val="67000"/>
                  </a:schemeClr>
                </a:gs>
              </a:gsLst>
              <a:path path="shape">
                <a:fillToRect l="50000" t="50000" r="50000" b="50000"/>
              </a:path>
            </a:gradFill>
            <a:ln>
              <a:noFill/>
            </a:ln>
            <a:effectLst/>
          </p:spPr>
          <p:txBody>
            <a:bodyPr wrap="none" lIns="45720" rIns="45720" anchor="ctr"/>
            <a:lstStyle/>
            <a:p>
              <a:endParaRPr lang="zh-CN" altLang="en-US" sz="2400">
                <a:latin typeface="微软雅黑 Light" panose="020B0502040204020203" pitchFamily="34" charset="-122"/>
                <a:ea typeface="微软雅黑 Light" panose="020B0502040204020203" pitchFamily="34" charset="-122"/>
              </a:endParaRPr>
            </a:p>
          </p:txBody>
        </p:sp>
        <p:pic>
          <p:nvPicPr>
            <p:cNvPr id="2097191" name="Picture 50" descr="triangle_PNG"/>
            <p:cNvPicPr>
              <a:picLocks noChangeAspect="1" noChangeArrowheads="1"/>
            </p:cNvPicPr>
            <p:nvPr/>
          </p:nvPicPr>
          <p:blipFill>
            <a:blip r:embed="rId1"/>
            <a:srcRect/>
            <a:stretch>
              <a:fillRect/>
            </a:stretch>
          </p:blipFill>
          <p:spPr bwMode="gray">
            <a:xfrm>
              <a:off x="3298825" y="2297113"/>
              <a:ext cx="2767013" cy="2187575"/>
            </a:xfrm>
            <a:prstGeom prst="rect">
              <a:avLst/>
            </a:prstGeom>
            <a:noFill/>
            <a:ln>
              <a:noFill/>
            </a:ln>
            <a:effectLst/>
          </p:spPr>
        </p:pic>
        <p:sp>
          <p:nvSpPr>
            <p:cNvPr id="1051647" name="Rectangle 51"/>
            <p:cNvSpPr>
              <a:spLocks noChangeArrowheads="1"/>
            </p:cNvSpPr>
            <p:nvPr/>
          </p:nvSpPr>
          <p:spPr bwMode="auto">
            <a:xfrm>
              <a:off x="3698875" y="3079750"/>
              <a:ext cx="925513" cy="479425"/>
            </a:xfrm>
            <a:prstGeom prst="rect">
              <a:avLst/>
            </a:prstGeom>
            <a:noFill/>
            <a:ln>
              <a:noFill/>
            </a:ln>
            <a:effectLst/>
          </p:spPr>
          <p:txBody>
            <a:bodyPr lIns="92075" tIns="46038" rIns="92075" bIns="46038"/>
            <a:lstStyle>
              <a:lvl1pPr algn="l">
                <a:defRPr>
                  <a:solidFill>
                    <a:schemeClr val="tx1"/>
                  </a:solidFill>
                  <a:latin typeface="Arial" panose="020B0604020202020204" pitchFamily="34" charset="0"/>
                  <a:ea typeface="宋体" panose="02010600030101010101" pitchFamily="2" charset="-122"/>
                </a:defRPr>
              </a:lvl1pPr>
              <a:lvl2pPr marL="746125" indent="-266700" algn="l">
                <a:defRPr>
                  <a:solidFill>
                    <a:schemeClr val="tx1"/>
                  </a:solidFill>
                  <a:latin typeface="Arial" panose="020B0604020202020204" pitchFamily="34" charset="0"/>
                  <a:ea typeface="宋体" panose="02010600030101010101" pitchFamily="2" charset="-122"/>
                </a:defRPr>
              </a:lvl2pPr>
              <a:lvl3pPr marL="1165225" indent="-228600" algn="l">
                <a:defRPr>
                  <a:solidFill>
                    <a:schemeClr val="tx1"/>
                  </a:solidFill>
                  <a:latin typeface="Arial" panose="020B0604020202020204" pitchFamily="34" charset="0"/>
                  <a:ea typeface="宋体" panose="02010600030101010101" pitchFamily="2" charset="-122"/>
                </a:defRPr>
              </a:lvl3pPr>
              <a:lvl4pPr marL="1584325" indent="-228600" algn="l">
                <a:defRPr>
                  <a:solidFill>
                    <a:schemeClr val="tx1"/>
                  </a:solidFill>
                  <a:latin typeface="Arial" panose="020B0604020202020204" pitchFamily="34" charset="0"/>
                  <a:ea typeface="宋体" panose="02010600030101010101" pitchFamily="2" charset="-122"/>
                </a:defRPr>
              </a:lvl4pPr>
              <a:lvl5pPr marL="2003425" indent="-228600" algn="l">
                <a:defRPr>
                  <a:solidFill>
                    <a:schemeClr val="tx1"/>
                  </a:solidFill>
                  <a:latin typeface="Arial" panose="020B0604020202020204" pitchFamily="34" charset="0"/>
                  <a:ea typeface="宋体" panose="02010600030101010101" pitchFamily="2" charset="-122"/>
                </a:defRPr>
              </a:lvl5pPr>
              <a:lvl6pPr marL="24606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178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3750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322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spcBef>
                  <a:spcPct val="20000"/>
                </a:spcBef>
              </a:pPr>
              <a:r>
                <a:rPr lang="zh-CN" altLang="en-US" sz="1100" b="1">
                  <a:solidFill>
                    <a:schemeClr val="bg1"/>
                  </a:solidFill>
                  <a:latin typeface="微软雅黑 Light" panose="020B0502040204020203" pitchFamily="34" charset="-122"/>
                  <a:ea typeface="微软雅黑 Light" panose="020B0502040204020203" pitchFamily="34" charset="-122"/>
                </a:rPr>
                <a:t>经销商</a:t>
              </a:r>
              <a:endParaRPr lang="zh-CN" altLang="en-US" sz="1100" b="1">
                <a:solidFill>
                  <a:schemeClr val="bg1"/>
                </a:solidFill>
                <a:latin typeface="微软雅黑 Light" panose="020B0502040204020203" pitchFamily="34" charset="-122"/>
                <a:ea typeface="微软雅黑 Light" panose="020B0502040204020203" pitchFamily="34" charset="-122"/>
              </a:endParaRPr>
            </a:p>
            <a:p>
              <a:pPr algn="r" eaLnBrk="1" hangingPunct="1">
                <a:spcBef>
                  <a:spcPct val="20000"/>
                </a:spcBef>
              </a:pPr>
              <a:r>
                <a:rPr lang="zh-CN" altLang="en-US" sz="1100" b="1">
                  <a:solidFill>
                    <a:schemeClr val="bg1"/>
                  </a:solidFill>
                  <a:latin typeface="微软雅黑 Light" panose="020B0502040204020203" pitchFamily="34" charset="-122"/>
                  <a:ea typeface="微软雅黑 Light" panose="020B0502040204020203" pitchFamily="34" charset="-122"/>
                </a:rPr>
                <a:t>客户</a:t>
              </a:r>
              <a:endParaRPr lang="zh-CN" altLang="en-US" sz="1100" b="1">
                <a:solidFill>
                  <a:schemeClr val="bg1"/>
                </a:solidFill>
                <a:latin typeface="微软雅黑 Light" panose="020B0502040204020203" pitchFamily="34" charset="-122"/>
                <a:ea typeface="微软雅黑 Light" panose="020B0502040204020203" pitchFamily="34" charset="-122"/>
              </a:endParaRPr>
            </a:p>
            <a:p>
              <a:pPr algn="r" eaLnBrk="1" hangingPunct="1">
                <a:spcBef>
                  <a:spcPct val="20000"/>
                </a:spcBef>
              </a:pPr>
              <a:r>
                <a:rPr lang="zh-CN" altLang="en-US" sz="1100" b="1">
                  <a:solidFill>
                    <a:schemeClr val="bg1"/>
                  </a:solidFill>
                  <a:latin typeface="微软雅黑 Light" panose="020B0502040204020203" pitchFamily="34" charset="-122"/>
                  <a:ea typeface="微软雅黑 Light" panose="020B0502040204020203" pitchFamily="34" charset="-122"/>
                </a:rPr>
                <a:t>之间联系</a:t>
              </a:r>
              <a:endParaRPr lang="zh-CN" altLang="en-US" sz="1100" b="1">
                <a:solidFill>
                  <a:schemeClr val="bg1"/>
                </a:solidFill>
                <a:latin typeface="微软雅黑 Light" panose="020B0502040204020203" pitchFamily="34" charset="-122"/>
                <a:ea typeface="微软雅黑 Light" panose="020B0502040204020203" pitchFamily="34" charset="-122"/>
              </a:endParaRPr>
            </a:p>
          </p:txBody>
        </p:sp>
        <p:sp>
          <p:nvSpPr>
            <p:cNvPr id="1051648" name="Rectangle 52"/>
            <p:cNvSpPr>
              <a:spLocks noChangeArrowheads="1"/>
            </p:cNvSpPr>
            <p:nvPr/>
          </p:nvSpPr>
          <p:spPr bwMode="auto">
            <a:xfrm>
              <a:off x="4686300" y="3086100"/>
              <a:ext cx="933450" cy="479425"/>
            </a:xfrm>
            <a:prstGeom prst="rect">
              <a:avLst/>
            </a:prstGeom>
            <a:noFill/>
            <a:ln>
              <a:noFill/>
            </a:ln>
            <a:effectLst/>
          </p:spPr>
          <p:txBody>
            <a:bodyPr lIns="92075" tIns="46038" rIns="92075" bIns="46038"/>
            <a:lstStyle>
              <a:lvl1pPr algn="l">
                <a:defRPr>
                  <a:solidFill>
                    <a:schemeClr val="tx1"/>
                  </a:solidFill>
                  <a:latin typeface="Arial" panose="020B0604020202020204" pitchFamily="34" charset="0"/>
                  <a:ea typeface="宋体" panose="02010600030101010101" pitchFamily="2" charset="-122"/>
                </a:defRPr>
              </a:lvl1pPr>
              <a:lvl2pPr marL="746125" indent="-266700" algn="l">
                <a:defRPr>
                  <a:solidFill>
                    <a:schemeClr val="tx1"/>
                  </a:solidFill>
                  <a:latin typeface="Arial" panose="020B0604020202020204" pitchFamily="34" charset="0"/>
                  <a:ea typeface="宋体" panose="02010600030101010101" pitchFamily="2" charset="-122"/>
                </a:defRPr>
              </a:lvl2pPr>
              <a:lvl3pPr marL="1165225" indent="-228600" algn="l">
                <a:defRPr>
                  <a:solidFill>
                    <a:schemeClr val="tx1"/>
                  </a:solidFill>
                  <a:latin typeface="Arial" panose="020B0604020202020204" pitchFamily="34" charset="0"/>
                  <a:ea typeface="宋体" panose="02010600030101010101" pitchFamily="2" charset="-122"/>
                </a:defRPr>
              </a:lvl3pPr>
              <a:lvl4pPr marL="1584325" indent="-228600" algn="l">
                <a:defRPr>
                  <a:solidFill>
                    <a:schemeClr val="tx1"/>
                  </a:solidFill>
                  <a:latin typeface="Arial" panose="020B0604020202020204" pitchFamily="34" charset="0"/>
                  <a:ea typeface="宋体" panose="02010600030101010101" pitchFamily="2" charset="-122"/>
                </a:defRPr>
              </a:lvl4pPr>
              <a:lvl5pPr marL="2003425" indent="-228600" algn="l">
                <a:defRPr>
                  <a:solidFill>
                    <a:schemeClr val="tx1"/>
                  </a:solidFill>
                  <a:latin typeface="Arial" panose="020B0604020202020204" pitchFamily="34" charset="0"/>
                  <a:ea typeface="宋体" panose="02010600030101010101" pitchFamily="2" charset="-122"/>
                </a:defRPr>
              </a:lvl5pPr>
              <a:lvl6pPr marL="24606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178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3750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322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20000"/>
                </a:spcBef>
              </a:pPr>
              <a:r>
                <a:rPr lang="zh-CN" altLang="en-US" sz="1100" b="1" dirty="0">
                  <a:solidFill>
                    <a:schemeClr val="bg1"/>
                  </a:solidFill>
                  <a:latin typeface="微软雅黑 Light" panose="020B0502040204020203" pitchFamily="34" charset="-122"/>
                  <a:ea typeface="微软雅黑 Light" panose="020B0502040204020203" pitchFamily="34" charset="-122"/>
                </a:rPr>
                <a:t>XX公司</a:t>
              </a:r>
              <a:endParaRPr lang="zh-CN" altLang="en-US" sz="1100" b="1" dirty="0">
                <a:solidFill>
                  <a:schemeClr val="bg1"/>
                </a:solidFill>
                <a:latin typeface="微软雅黑 Light" panose="020B0502040204020203" pitchFamily="34" charset="-122"/>
                <a:ea typeface="微软雅黑 Light" panose="020B0502040204020203" pitchFamily="34" charset="-122"/>
              </a:endParaRPr>
            </a:p>
            <a:p>
              <a:pPr eaLnBrk="1" hangingPunct="1">
                <a:spcBef>
                  <a:spcPct val="20000"/>
                </a:spcBef>
              </a:pPr>
              <a:r>
                <a:rPr lang="zh-CN" altLang="en-US" sz="1100" b="1" dirty="0">
                  <a:solidFill>
                    <a:schemeClr val="bg1"/>
                  </a:solidFill>
                  <a:latin typeface="微软雅黑 Light" panose="020B0502040204020203" pitchFamily="34" charset="-122"/>
                  <a:ea typeface="微软雅黑 Light" panose="020B0502040204020203" pitchFamily="34" charset="-122"/>
                </a:rPr>
                <a:t>客户</a:t>
              </a:r>
              <a:endParaRPr lang="zh-CN" altLang="en-US" sz="1100" b="1" dirty="0">
                <a:solidFill>
                  <a:schemeClr val="bg1"/>
                </a:solidFill>
                <a:latin typeface="微软雅黑 Light" panose="020B0502040204020203" pitchFamily="34" charset="-122"/>
                <a:ea typeface="微软雅黑 Light" panose="020B0502040204020203" pitchFamily="34" charset="-122"/>
              </a:endParaRPr>
            </a:p>
            <a:p>
              <a:pPr eaLnBrk="1" hangingPunct="1">
                <a:spcBef>
                  <a:spcPct val="20000"/>
                </a:spcBef>
              </a:pPr>
              <a:r>
                <a:rPr lang="zh-CN" altLang="en-US" sz="1100" b="1" dirty="0">
                  <a:solidFill>
                    <a:schemeClr val="bg1"/>
                  </a:solidFill>
                  <a:latin typeface="微软雅黑 Light" panose="020B0502040204020203" pitchFamily="34" charset="-122"/>
                  <a:ea typeface="微软雅黑 Light" panose="020B0502040204020203" pitchFamily="34" charset="-122"/>
                </a:rPr>
                <a:t>之间联系</a:t>
              </a:r>
              <a:endParaRPr lang="zh-CN" altLang="en-US" sz="1100" b="1" dirty="0">
                <a:solidFill>
                  <a:schemeClr val="bg1"/>
                </a:solidFill>
                <a:latin typeface="微软雅黑 Light" panose="020B0502040204020203" pitchFamily="34" charset="-122"/>
                <a:ea typeface="微软雅黑 Light" panose="020B0502040204020203" pitchFamily="34" charset="-122"/>
              </a:endParaRPr>
            </a:p>
          </p:txBody>
        </p:sp>
        <p:sp>
          <p:nvSpPr>
            <p:cNvPr id="1051649" name="Rectangle 53"/>
            <p:cNvSpPr>
              <a:spLocks noChangeArrowheads="1"/>
            </p:cNvSpPr>
            <p:nvPr/>
          </p:nvSpPr>
          <p:spPr bwMode="auto">
            <a:xfrm>
              <a:off x="4052888" y="3876675"/>
              <a:ext cx="1222375" cy="282575"/>
            </a:xfrm>
            <a:prstGeom prst="rect">
              <a:avLst/>
            </a:prstGeom>
            <a:noFill/>
            <a:ln>
              <a:noFill/>
            </a:ln>
            <a:effectLst/>
          </p:spPr>
          <p:txBody>
            <a:bodyPr lIns="92075" tIns="46038" rIns="92075" bIns="46038"/>
            <a:lstStyle>
              <a:lvl1pPr algn="l">
                <a:defRPr>
                  <a:solidFill>
                    <a:schemeClr val="tx1"/>
                  </a:solidFill>
                  <a:latin typeface="Arial" panose="020B0604020202020204" pitchFamily="34" charset="0"/>
                  <a:ea typeface="宋体" panose="02010600030101010101" pitchFamily="2" charset="-122"/>
                </a:defRPr>
              </a:lvl1pPr>
              <a:lvl2pPr marL="746125" indent="-266700" algn="l">
                <a:defRPr>
                  <a:solidFill>
                    <a:schemeClr val="tx1"/>
                  </a:solidFill>
                  <a:latin typeface="Arial" panose="020B0604020202020204" pitchFamily="34" charset="0"/>
                  <a:ea typeface="宋体" panose="02010600030101010101" pitchFamily="2" charset="-122"/>
                </a:defRPr>
              </a:lvl2pPr>
              <a:lvl3pPr marL="1165225" indent="-228600" algn="l">
                <a:defRPr>
                  <a:solidFill>
                    <a:schemeClr val="tx1"/>
                  </a:solidFill>
                  <a:latin typeface="Arial" panose="020B0604020202020204" pitchFamily="34" charset="0"/>
                  <a:ea typeface="宋体" panose="02010600030101010101" pitchFamily="2" charset="-122"/>
                </a:defRPr>
              </a:lvl3pPr>
              <a:lvl4pPr marL="1584325" indent="-228600" algn="l">
                <a:defRPr>
                  <a:solidFill>
                    <a:schemeClr val="tx1"/>
                  </a:solidFill>
                  <a:latin typeface="Arial" panose="020B0604020202020204" pitchFamily="34" charset="0"/>
                  <a:ea typeface="宋体" panose="02010600030101010101" pitchFamily="2" charset="-122"/>
                </a:defRPr>
              </a:lvl4pPr>
              <a:lvl5pPr marL="2003425" indent="-228600" algn="l">
                <a:defRPr>
                  <a:solidFill>
                    <a:schemeClr val="tx1"/>
                  </a:solidFill>
                  <a:latin typeface="Arial" panose="020B0604020202020204" pitchFamily="34" charset="0"/>
                  <a:ea typeface="宋体" panose="02010600030101010101" pitchFamily="2" charset="-122"/>
                </a:defRPr>
              </a:lvl5pPr>
              <a:lvl6pPr marL="24606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178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3750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32225"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20000"/>
                </a:spcBef>
              </a:pPr>
              <a:r>
                <a:rPr lang="zh-CN" altLang="en-US" sz="1100" b="1" dirty="0">
                  <a:solidFill>
                    <a:schemeClr val="bg1"/>
                  </a:solidFill>
                  <a:latin typeface="微软雅黑 Light" panose="020B0502040204020203" pitchFamily="34" charset="-122"/>
                  <a:ea typeface="微软雅黑 Light" panose="020B0502040204020203" pitchFamily="34" charset="-122"/>
                </a:rPr>
                <a:t>XX公司</a:t>
              </a:r>
              <a:r>
                <a:rPr lang="en-US" altLang="zh-CN" sz="1100" b="1" dirty="0">
                  <a:solidFill>
                    <a:schemeClr val="bg1"/>
                  </a:solidFill>
                  <a:latin typeface="微软雅黑 Light" panose="020B0502040204020203" pitchFamily="34" charset="-122"/>
                  <a:ea typeface="微软雅黑 Light" panose="020B0502040204020203" pitchFamily="34" charset="-122"/>
                </a:rPr>
                <a:t>- </a:t>
              </a:r>
              <a:r>
                <a:rPr lang="zh-CN" altLang="en-US" sz="1100" b="1" dirty="0">
                  <a:solidFill>
                    <a:schemeClr val="bg1"/>
                  </a:solidFill>
                  <a:latin typeface="微软雅黑 Light" panose="020B0502040204020203" pitchFamily="34" charset="-122"/>
                  <a:ea typeface="微软雅黑 Light" panose="020B0502040204020203" pitchFamily="34" charset="-122"/>
                </a:rPr>
                <a:t>经销商</a:t>
              </a:r>
              <a:endParaRPr lang="zh-CN" altLang="en-US" sz="1100" b="1" dirty="0">
                <a:solidFill>
                  <a:schemeClr val="bg1"/>
                </a:solidFill>
                <a:latin typeface="微软雅黑 Light" panose="020B0502040204020203" pitchFamily="34" charset="-122"/>
                <a:ea typeface="微软雅黑 Light" panose="020B0502040204020203" pitchFamily="34" charset="-122"/>
              </a:endParaRPr>
            </a:p>
            <a:p>
              <a:pPr algn="ctr" eaLnBrk="1" hangingPunct="1">
                <a:spcBef>
                  <a:spcPct val="20000"/>
                </a:spcBef>
              </a:pPr>
              <a:r>
                <a:rPr lang="zh-CN" altLang="en-US" sz="1100" b="1" dirty="0">
                  <a:solidFill>
                    <a:schemeClr val="bg1"/>
                  </a:solidFill>
                  <a:latin typeface="微软雅黑 Light" panose="020B0502040204020203" pitchFamily="34" charset="-122"/>
                  <a:ea typeface="微软雅黑 Light" panose="020B0502040204020203" pitchFamily="34" charset="-122"/>
                </a:rPr>
                <a:t>之间联系</a:t>
              </a:r>
              <a:endParaRPr lang="zh-CN" altLang="en-US" sz="1100" b="1" dirty="0">
                <a:solidFill>
                  <a:schemeClr val="bg1"/>
                </a:solidFill>
                <a:latin typeface="微软雅黑 Light" panose="020B0502040204020203" pitchFamily="34" charset="-122"/>
                <a:ea typeface="微软雅黑 Light" panose="020B0502040204020203" pitchFamily="34" charset="-122"/>
              </a:endParaRPr>
            </a:p>
          </p:txBody>
        </p:sp>
        <p:sp>
          <p:nvSpPr>
            <p:cNvPr id="1051650" name="Line 54"/>
            <p:cNvSpPr>
              <a:spLocks noChangeShapeType="1"/>
            </p:cNvSpPr>
            <p:nvPr/>
          </p:nvSpPr>
          <p:spPr bwMode="auto">
            <a:xfrm>
              <a:off x="4794250" y="2219325"/>
              <a:ext cx="1371600" cy="2163763"/>
            </a:xfrm>
            <a:prstGeom prst="line">
              <a:avLst/>
            </a:prstGeom>
            <a:noFill/>
            <a:ln w="12700">
              <a:solidFill>
                <a:schemeClr val="tx1"/>
              </a:solidFill>
              <a:round/>
              <a:headEnd type="triangle" w="med" len="med"/>
              <a:tailEnd type="triangle" w="med" len="med"/>
            </a:ln>
            <a:effectLst/>
          </p:spPr>
          <p:txBody>
            <a:bodyPr wrap="none"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1651" name="Line 55"/>
            <p:cNvSpPr>
              <a:spLocks noChangeShapeType="1"/>
            </p:cNvSpPr>
            <p:nvPr/>
          </p:nvSpPr>
          <p:spPr bwMode="auto">
            <a:xfrm flipH="1">
              <a:off x="3209925" y="2192338"/>
              <a:ext cx="1360488" cy="2165350"/>
            </a:xfrm>
            <a:prstGeom prst="line">
              <a:avLst/>
            </a:prstGeom>
            <a:noFill/>
            <a:ln w="12700">
              <a:solidFill>
                <a:schemeClr val="tx1"/>
              </a:solidFill>
              <a:round/>
              <a:headEnd type="triangle" w="med" len="med"/>
              <a:tailEnd type="triangle" w="med" len="med"/>
            </a:ln>
            <a:effectLst/>
          </p:spPr>
          <p:txBody>
            <a:bodyPr wrap="none"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1652" name="Text Box 56"/>
            <p:cNvSpPr txBox="1">
              <a:spLocks noChangeArrowheads="1"/>
            </p:cNvSpPr>
            <p:nvPr/>
          </p:nvSpPr>
          <p:spPr bwMode="auto">
            <a:xfrm>
              <a:off x="1752600" y="4383088"/>
              <a:ext cx="1466643" cy="349399"/>
            </a:xfrm>
            <a:prstGeom prst="rect">
              <a:avLst/>
            </a:prstGeom>
            <a:noFill/>
            <a:ln>
              <a:noFill/>
            </a:ln>
            <a:effectLst/>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571500" algn="l">
                <a:defRPr>
                  <a:solidFill>
                    <a:schemeClr val="tx1"/>
                  </a:solidFill>
                  <a:latin typeface="Arial" panose="020B0604020202020204" pitchFamily="34" charset="0"/>
                  <a:ea typeface="宋体" panose="02010600030101010101" pitchFamily="2" charset="-122"/>
                </a:defRPr>
              </a:lvl2pPr>
              <a:lvl3pPr marL="1143000" algn="l">
                <a:defRPr>
                  <a:solidFill>
                    <a:schemeClr val="tx1"/>
                  </a:solidFill>
                  <a:latin typeface="Arial" panose="020B0604020202020204" pitchFamily="34" charset="0"/>
                  <a:ea typeface="宋体" panose="02010600030101010101" pitchFamily="2" charset="-122"/>
                </a:defRPr>
              </a:lvl3pPr>
              <a:lvl4pPr marL="1714500" algn="l">
                <a:defRPr>
                  <a:solidFill>
                    <a:schemeClr val="tx1"/>
                  </a:solidFill>
                  <a:latin typeface="Arial" panose="020B0604020202020204" pitchFamily="34" charset="0"/>
                  <a:ea typeface="宋体" panose="02010600030101010101" pitchFamily="2" charset="-122"/>
                </a:defRPr>
              </a:lvl4pPr>
              <a:lvl5pPr marL="2286000" algn="l">
                <a:defRPr>
                  <a:solidFill>
                    <a:schemeClr val="tx1"/>
                  </a:solidFill>
                  <a:latin typeface="Arial" panose="020B0604020202020204" pitchFamily="34" charset="0"/>
                  <a:ea typeface="宋体" panose="02010600030101010101" pitchFamily="2" charset="-122"/>
                </a:defRPr>
              </a:lvl5pPr>
              <a:lvl6pPr marL="27432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solidFill>
                    <a:srgbClr val="0000CC"/>
                  </a:solidFill>
                  <a:latin typeface="微软雅黑 Light" panose="020B0502040204020203" pitchFamily="34" charset="-122"/>
                  <a:ea typeface="微软雅黑 Light" panose="020B0502040204020203" pitchFamily="34" charset="-122"/>
                </a:rPr>
                <a:t>一站式服务中心 </a:t>
              </a:r>
              <a:endParaRPr lang="zh-CN" altLang="en-US" sz="2000" b="1">
                <a:solidFill>
                  <a:srgbClr val="0000CC"/>
                </a:solidFill>
                <a:latin typeface="微软雅黑 Light" panose="020B0502040204020203" pitchFamily="34" charset="-122"/>
                <a:ea typeface="微软雅黑 Light" panose="020B0502040204020203" pitchFamily="34" charset="-122"/>
              </a:endParaRPr>
            </a:p>
          </p:txBody>
        </p:sp>
        <p:sp>
          <p:nvSpPr>
            <p:cNvPr id="1051653" name="Line 57"/>
            <p:cNvSpPr>
              <a:spLocks noChangeShapeType="1"/>
            </p:cNvSpPr>
            <p:nvPr/>
          </p:nvSpPr>
          <p:spPr bwMode="auto">
            <a:xfrm>
              <a:off x="3375025" y="4502150"/>
              <a:ext cx="2614613" cy="3175"/>
            </a:xfrm>
            <a:prstGeom prst="line">
              <a:avLst/>
            </a:prstGeom>
            <a:noFill/>
            <a:ln w="12700">
              <a:solidFill>
                <a:schemeClr val="tx1"/>
              </a:solidFill>
              <a:round/>
              <a:headEnd type="triangle" w="med" len="med"/>
              <a:tailEnd type="triangle" w="med" len="med"/>
            </a:ln>
            <a:effectLst/>
          </p:spPr>
          <p:txBody>
            <a:bodyPr wrap="none"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1654" name="Text Box 58"/>
            <p:cNvSpPr txBox="1">
              <a:spLocks noChangeArrowheads="1"/>
            </p:cNvSpPr>
            <p:nvPr/>
          </p:nvSpPr>
          <p:spPr bwMode="auto">
            <a:xfrm>
              <a:off x="6035675" y="4400550"/>
              <a:ext cx="1278482" cy="340719"/>
            </a:xfrm>
            <a:prstGeom prst="rect">
              <a:avLst/>
            </a:prstGeom>
            <a:noFill/>
            <a:ln>
              <a:noFill/>
            </a:ln>
            <a:effectLst/>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571500" algn="l">
                <a:defRPr>
                  <a:solidFill>
                    <a:schemeClr val="tx1"/>
                  </a:solidFill>
                  <a:latin typeface="Arial" panose="020B0604020202020204" pitchFamily="34" charset="0"/>
                  <a:ea typeface="宋体" panose="02010600030101010101" pitchFamily="2" charset="-122"/>
                </a:defRPr>
              </a:lvl2pPr>
              <a:lvl3pPr marL="1143000" algn="l">
                <a:defRPr>
                  <a:solidFill>
                    <a:schemeClr val="tx1"/>
                  </a:solidFill>
                  <a:latin typeface="Arial" panose="020B0604020202020204" pitchFamily="34" charset="0"/>
                  <a:ea typeface="宋体" panose="02010600030101010101" pitchFamily="2" charset="-122"/>
                </a:defRPr>
              </a:lvl3pPr>
              <a:lvl4pPr marL="1714500" algn="l">
                <a:defRPr>
                  <a:solidFill>
                    <a:schemeClr val="tx1"/>
                  </a:solidFill>
                  <a:latin typeface="Arial" panose="020B0604020202020204" pitchFamily="34" charset="0"/>
                  <a:ea typeface="宋体" panose="02010600030101010101" pitchFamily="2" charset="-122"/>
                </a:defRPr>
              </a:lvl4pPr>
              <a:lvl5pPr marL="2286000" algn="l">
                <a:defRPr>
                  <a:solidFill>
                    <a:schemeClr val="tx1"/>
                  </a:solidFill>
                  <a:latin typeface="Arial" panose="020B0604020202020204" pitchFamily="34" charset="0"/>
                  <a:ea typeface="宋体" panose="02010600030101010101" pitchFamily="2" charset="-122"/>
                </a:defRPr>
              </a:lvl5pPr>
              <a:lvl6pPr marL="27432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dirty="0">
                  <a:solidFill>
                    <a:srgbClr val="0000CC"/>
                  </a:solidFill>
                  <a:latin typeface="微软雅黑 Light" panose="020B0502040204020203" pitchFamily="34" charset="-122"/>
                  <a:ea typeface="微软雅黑 Light" panose="020B0502040204020203" pitchFamily="34" charset="-122"/>
                </a:rPr>
                <a:t>XX公司主机厂</a:t>
              </a:r>
              <a:endParaRPr lang="zh-CN" altLang="en-US" sz="2000" b="1" dirty="0">
                <a:solidFill>
                  <a:srgbClr val="0000CC"/>
                </a:solidFill>
                <a:latin typeface="微软雅黑 Light" panose="020B0502040204020203" pitchFamily="34" charset="-122"/>
                <a:ea typeface="微软雅黑 Light" panose="020B0502040204020203" pitchFamily="34" charset="-122"/>
              </a:endParaRPr>
            </a:p>
          </p:txBody>
        </p:sp>
        <p:sp>
          <p:nvSpPr>
            <p:cNvPr id="1051655" name="Text Box 59"/>
            <p:cNvSpPr txBox="1">
              <a:spLocks noChangeArrowheads="1"/>
            </p:cNvSpPr>
            <p:nvPr/>
          </p:nvSpPr>
          <p:spPr bwMode="auto">
            <a:xfrm>
              <a:off x="4487863" y="1905000"/>
              <a:ext cx="558846" cy="341855"/>
            </a:xfrm>
            <a:prstGeom prst="rect">
              <a:avLst/>
            </a:prstGeom>
            <a:noFill/>
            <a:ln>
              <a:noFill/>
            </a:ln>
            <a:effectLst/>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571500" algn="l">
                <a:defRPr>
                  <a:solidFill>
                    <a:schemeClr val="tx1"/>
                  </a:solidFill>
                  <a:latin typeface="Arial" panose="020B0604020202020204" pitchFamily="34" charset="0"/>
                  <a:ea typeface="宋体" panose="02010600030101010101" pitchFamily="2" charset="-122"/>
                </a:defRPr>
              </a:lvl2pPr>
              <a:lvl3pPr marL="1143000" algn="l">
                <a:defRPr>
                  <a:solidFill>
                    <a:schemeClr val="tx1"/>
                  </a:solidFill>
                  <a:latin typeface="Arial" panose="020B0604020202020204" pitchFamily="34" charset="0"/>
                  <a:ea typeface="宋体" panose="02010600030101010101" pitchFamily="2" charset="-122"/>
                </a:defRPr>
              </a:lvl3pPr>
              <a:lvl4pPr marL="1714500" algn="l">
                <a:defRPr>
                  <a:solidFill>
                    <a:schemeClr val="tx1"/>
                  </a:solidFill>
                  <a:latin typeface="Arial" panose="020B0604020202020204" pitchFamily="34" charset="0"/>
                  <a:ea typeface="宋体" panose="02010600030101010101" pitchFamily="2" charset="-122"/>
                </a:defRPr>
              </a:lvl4pPr>
              <a:lvl5pPr marL="2286000" algn="l">
                <a:defRPr>
                  <a:solidFill>
                    <a:schemeClr val="tx1"/>
                  </a:solidFill>
                  <a:latin typeface="Arial" panose="020B0604020202020204" pitchFamily="34" charset="0"/>
                  <a:ea typeface="宋体" panose="02010600030101010101" pitchFamily="2" charset="-122"/>
                </a:defRPr>
              </a:lvl5pPr>
              <a:lvl6pPr marL="27432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r>
                <a:rPr lang="zh-CN" altLang="en-US" sz="2000" b="1">
                  <a:solidFill>
                    <a:srgbClr val="0000CC"/>
                  </a:solidFill>
                  <a:latin typeface="微软雅黑 Light" panose="020B0502040204020203" pitchFamily="34" charset="-122"/>
                  <a:ea typeface="微软雅黑 Light" panose="020B0502040204020203" pitchFamily="34" charset="-122"/>
                </a:rPr>
                <a:t>客户 </a:t>
              </a:r>
              <a:endParaRPr lang="zh-CN" altLang="en-US" sz="2000" b="1">
                <a:solidFill>
                  <a:srgbClr val="0000CC"/>
                </a:solidFill>
                <a:latin typeface="微软雅黑 Light" panose="020B0502040204020203" pitchFamily="34" charset="-122"/>
                <a:ea typeface="微软雅黑 Light" panose="020B0502040204020203" pitchFamily="34" charset="-122"/>
              </a:endParaRPr>
            </a:p>
          </p:txBody>
        </p:sp>
        <p:sp>
          <p:nvSpPr>
            <p:cNvPr id="1051656" name="Rectangle 5"/>
            <p:cNvSpPr>
              <a:spLocks noChangeArrowheads="1"/>
            </p:cNvSpPr>
            <p:nvPr/>
          </p:nvSpPr>
          <p:spPr bwMode="auto">
            <a:xfrm>
              <a:off x="5791200" y="2070100"/>
              <a:ext cx="2895600" cy="1923326"/>
            </a:xfrm>
            <a:prstGeom prst="rect">
              <a:avLst/>
            </a:prstGeom>
            <a:noFill/>
            <a:ln>
              <a:noFill/>
            </a:ln>
            <a:effectLst>
              <a:prstShdw prst="shdw17" dist="17961" dir="2700000">
                <a:srgbClr val="444444"/>
              </a:prstShdw>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742950" indent="-285750" algn="l" defTabSz="762000">
                <a:defRPr>
                  <a:solidFill>
                    <a:schemeClr val="tx1"/>
                  </a:solidFill>
                  <a:latin typeface="Arial" panose="020B0604020202020204" pitchFamily="34" charset="0"/>
                  <a:ea typeface="宋体" panose="02010600030101010101" pitchFamily="2" charset="-122"/>
                </a:defRPr>
              </a:lvl2pPr>
              <a:lvl3pPr marL="1143000" indent="-228600" algn="l" defTabSz="762000">
                <a:defRPr>
                  <a:solidFill>
                    <a:schemeClr val="tx1"/>
                  </a:solidFill>
                  <a:latin typeface="Arial" panose="020B0604020202020204" pitchFamily="34" charset="0"/>
                  <a:ea typeface="宋体" panose="02010600030101010101" pitchFamily="2" charset="-122"/>
                </a:defRPr>
              </a:lvl3pPr>
              <a:lvl4pPr marL="1600200" indent="-228600" algn="l" defTabSz="762000">
                <a:defRPr>
                  <a:solidFill>
                    <a:schemeClr val="tx1"/>
                  </a:solidFill>
                  <a:latin typeface="Arial" panose="020B0604020202020204" pitchFamily="34" charset="0"/>
                  <a:ea typeface="宋体" panose="02010600030101010101" pitchFamily="2" charset="-122"/>
                </a:defRPr>
              </a:lvl4pPr>
              <a:lvl5pPr marL="2057400" indent="-228600" algn="l" defTabSz="762000">
                <a:defRPr>
                  <a:solidFill>
                    <a:schemeClr val="tx1"/>
                  </a:solidFill>
                  <a:latin typeface="Arial" panose="020B0604020202020204" pitchFamily="34" charset="0"/>
                  <a:ea typeface="宋体" panose="02010600030101010101" pitchFamily="2" charset="-122"/>
                </a:defRPr>
              </a:lvl5pPr>
              <a:lvl6pPr marL="25146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2000">
                  <a:latin typeface="微软雅黑 Light" panose="020B0502040204020203" pitchFamily="34" charset="-122"/>
                  <a:ea typeface="微软雅黑 Light" panose="020B0502040204020203" pitchFamily="34" charset="-122"/>
                </a:rPr>
                <a:t>呼叫中心</a:t>
              </a:r>
              <a:endParaRPr lang="zh-CN" altLang="en-US" sz="2000">
                <a:latin typeface="微软雅黑 Light" panose="020B0502040204020203" pitchFamily="34" charset="-122"/>
                <a:ea typeface="微软雅黑 Light" panose="020B0502040204020203" pitchFamily="34" charset="-122"/>
              </a:endParaRPr>
            </a:p>
            <a:p>
              <a:r>
                <a:rPr lang="zh-CN" altLang="en-US" sz="1600">
                  <a:latin typeface="微软雅黑 Light" panose="020B0502040204020203" pitchFamily="34" charset="-122"/>
                  <a:ea typeface="微软雅黑 Light" panose="020B0502040204020203" pitchFamily="34" charset="-122"/>
                </a:rPr>
                <a:t>建立于客户之间的资讯、投诉、调查和关怀的通道，支持远程服务的推送</a:t>
              </a:r>
              <a:endParaRPr lang="zh-CN" altLang="en-US" sz="1600">
                <a:latin typeface="微软雅黑 Light" panose="020B0502040204020203" pitchFamily="34" charset="-122"/>
                <a:ea typeface="微软雅黑 Light" panose="020B0502040204020203" pitchFamily="34" charset="-122"/>
              </a:endParaRPr>
            </a:p>
            <a:p>
              <a:pPr>
                <a:buFontTx/>
                <a:buChar char="•"/>
              </a:pPr>
              <a:endParaRPr lang="zh-CN" altLang="en-US" sz="1600">
                <a:latin typeface="微软雅黑 Light" panose="020B0502040204020203" pitchFamily="34" charset="-122"/>
                <a:ea typeface="微软雅黑 Light" panose="020B0502040204020203" pitchFamily="34" charset="-122"/>
              </a:endParaRPr>
            </a:p>
            <a:p>
              <a:pPr>
                <a:buFontTx/>
                <a:buChar char="•"/>
              </a:pPr>
              <a:r>
                <a:rPr lang="zh-CN" altLang="en-US" sz="2000">
                  <a:latin typeface="微软雅黑 Light" panose="020B0502040204020203" pitchFamily="34" charset="-122"/>
                  <a:ea typeface="微软雅黑 Light" panose="020B0502040204020203" pitchFamily="34" charset="-122"/>
                </a:rPr>
                <a:t>客户关系管理</a:t>
              </a:r>
              <a:endParaRPr lang="zh-CN" altLang="en-US" sz="2000">
                <a:latin typeface="微软雅黑 Light" panose="020B0502040204020203" pitchFamily="34" charset="-122"/>
                <a:ea typeface="微软雅黑 Light" panose="020B0502040204020203" pitchFamily="34" charset="-122"/>
              </a:endParaRPr>
            </a:p>
            <a:p>
              <a:r>
                <a:rPr lang="zh-CN" altLang="en-US" sz="1600">
                  <a:latin typeface="微软雅黑 Light" panose="020B0502040204020203" pitchFamily="34" charset="-122"/>
                  <a:ea typeface="微软雅黑 Light" panose="020B0502040204020203" pitchFamily="34" charset="-122"/>
                </a:rPr>
                <a:t>建立完整的客户档案，分析客户的消费行为</a:t>
              </a:r>
              <a:endParaRPr lang="zh-CN" altLang="en-US" sz="1600">
                <a:latin typeface="微软雅黑 Light" panose="020B0502040204020203" pitchFamily="34" charset="-122"/>
                <a:ea typeface="微软雅黑 Light" panose="020B0502040204020203" pitchFamily="34" charset="-122"/>
              </a:endParaRPr>
            </a:p>
            <a:p>
              <a:endParaRPr lang="en-US" altLang="zh-CN" sz="1600">
                <a:latin typeface="微软雅黑 Light" panose="020B0502040204020203" pitchFamily="34" charset="-122"/>
                <a:ea typeface="微软雅黑 Light" panose="020B0502040204020203" pitchFamily="34" charset="-122"/>
              </a:endParaRPr>
            </a:p>
          </p:txBody>
        </p:sp>
        <p:sp>
          <p:nvSpPr>
            <p:cNvPr id="1051657" name="Oval 76"/>
            <p:cNvSpPr>
              <a:spLocks noChangeArrowheads="1"/>
            </p:cNvSpPr>
            <p:nvPr/>
          </p:nvSpPr>
          <p:spPr bwMode="auto">
            <a:xfrm>
              <a:off x="3467100" y="3644900"/>
              <a:ext cx="228600" cy="228600"/>
            </a:xfrm>
            <a:prstGeom prst="ellipse">
              <a:avLst/>
            </a:prstGeom>
            <a:solidFill>
              <a:schemeClr val="tx1">
                <a:alpha val="95000"/>
              </a:schemeClr>
            </a:solidFill>
            <a:ln>
              <a:noFill/>
            </a:ln>
            <a:effectLst/>
          </p:spPr>
          <p:txBody>
            <a:bodyPr wrap="none" lIns="45720" rIns="45720"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1658" name="Oval 77"/>
            <p:cNvSpPr>
              <a:spLocks noChangeArrowheads="1"/>
            </p:cNvSpPr>
            <p:nvPr/>
          </p:nvSpPr>
          <p:spPr bwMode="auto">
            <a:xfrm>
              <a:off x="4165600" y="2552700"/>
              <a:ext cx="228600" cy="228600"/>
            </a:xfrm>
            <a:prstGeom prst="ellipse">
              <a:avLst/>
            </a:prstGeom>
            <a:solidFill>
              <a:schemeClr val="tx1">
                <a:alpha val="95000"/>
              </a:schemeClr>
            </a:solidFill>
            <a:ln>
              <a:noFill/>
            </a:ln>
            <a:effectLst/>
          </p:spPr>
          <p:txBody>
            <a:bodyPr wrap="none" lIns="45720" rIns="45720" anchor="ctr"/>
            <a:lstStyle/>
            <a:p>
              <a:endParaRPr lang="zh-CN" altLang="en-US" sz="2400">
                <a:latin typeface="微软雅黑 Light" panose="020B0502040204020203" pitchFamily="34" charset="-122"/>
                <a:ea typeface="微软雅黑 Light" panose="020B0502040204020203" pitchFamily="34" charset="-122"/>
              </a:endParaRPr>
            </a:p>
          </p:txBody>
        </p:sp>
        <p:grpSp>
          <p:nvGrpSpPr>
            <p:cNvPr id="408" name="Group 78"/>
            <p:cNvGrpSpPr/>
            <p:nvPr/>
          </p:nvGrpSpPr>
          <p:grpSpPr bwMode="auto">
            <a:xfrm>
              <a:off x="3352799" y="2146300"/>
              <a:ext cx="756660" cy="863396"/>
              <a:chOff x="1392" y="2709"/>
              <a:chExt cx="749" cy="797"/>
            </a:xfrm>
          </p:grpSpPr>
          <p:pic>
            <p:nvPicPr>
              <p:cNvPr id="2097192" name="Picture 79" descr="autohaus"/>
              <p:cNvPicPr>
                <a:picLocks noChangeAspect="1" noChangeArrowheads="1"/>
              </p:cNvPicPr>
              <p:nvPr/>
            </p:nvPicPr>
            <p:blipFill>
              <a:blip r:embed="rId2" cstate="screen"/>
              <a:srcRect/>
              <a:stretch>
                <a:fillRect/>
              </a:stretch>
            </p:blipFill>
            <p:spPr bwMode="auto">
              <a:xfrm>
                <a:off x="1392" y="2709"/>
                <a:ext cx="528" cy="507"/>
              </a:xfrm>
              <a:prstGeom prst="rect">
                <a:avLst/>
              </a:prstGeom>
              <a:noFill/>
              <a:effectLst>
                <a:outerShdw dist="107763" dir="2700000" algn="ctr" rotWithShape="0">
                  <a:srgbClr val="808080">
                    <a:alpha val="50000"/>
                  </a:srgbClr>
                </a:outerShdw>
              </a:effectLst>
            </p:spPr>
          </p:pic>
          <p:sp>
            <p:nvSpPr>
              <p:cNvPr id="1051659" name="Text Box 80"/>
              <p:cNvSpPr txBox="1">
                <a:spLocks noChangeArrowheads="1"/>
              </p:cNvSpPr>
              <p:nvPr/>
            </p:nvSpPr>
            <p:spPr bwMode="auto">
              <a:xfrm>
                <a:off x="1420" y="3239"/>
                <a:ext cx="721" cy="267"/>
              </a:xfrm>
              <a:prstGeom prst="rect">
                <a:avLst/>
              </a:prstGeom>
              <a:noFill/>
              <a:ln>
                <a:noFill/>
              </a:ln>
              <a:effectLst/>
            </p:spPr>
            <p:txBody>
              <a:bodyPr wrap="none">
                <a:spAutoFit/>
              </a:bodyPr>
              <a:lstStyle/>
              <a:p>
                <a:pPr algn="l" eaLnBrk="1" hangingPunct="1"/>
                <a:r>
                  <a:rPr lang="zh-CN" altLang="en-US" sz="1600" b="1">
                    <a:latin typeface="微软雅黑 Light" panose="020B0502040204020203" pitchFamily="34" charset="-122"/>
                    <a:ea typeface="微软雅黑 Light" panose="020B0502040204020203" pitchFamily="34" charset="-122"/>
                  </a:rPr>
                  <a:t>销售网络</a:t>
                </a:r>
                <a:endParaRPr lang="zh-CN" altLang="en-US" sz="1600" b="1">
                  <a:latin typeface="微软雅黑 Light" panose="020B0502040204020203" pitchFamily="34" charset="-122"/>
                  <a:ea typeface="微软雅黑 Light" panose="020B0502040204020203" pitchFamily="34" charset="-122"/>
                </a:endParaRPr>
              </a:p>
            </p:txBody>
          </p:sp>
        </p:grpSp>
        <p:grpSp>
          <p:nvGrpSpPr>
            <p:cNvPr id="409" name="Group 81"/>
            <p:cNvGrpSpPr/>
            <p:nvPr/>
          </p:nvGrpSpPr>
          <p:grpSpPr bwMode="auto">
            <a:xfrm>
              <a:off x="2590798" y="3213102"/>
              <a:ext cx="876919" cy="856038"/>
              <a:chOff x="3984" y="1728"/>
              <a:chExt cx="798" cy="759"/>
            </a:xfrm>
          </p:grpSpPr>
          <p:sp>
            <p:nvSpPr>
              <p:cNvPr id="1051660" name="Rectangle 82" descr="Optimize Gears"/>
              <p:cNvSpPr>
                <a:spLocks noChangeArrowheads="1"/>
              </p:cNvSpPr>
              <p:nvPr/>
            </p:nvSpPr>
            <p:spPr bwMode="auto">
              <a:xfrm>
                <a:off x="4080" y="1728"/>
                <a:ext cx="528" cy="480"/>
              </a:xfrm>
              <a:prstGeom prst="rect">
                <a:avLst/>
              </a:prstGeom>
              <a:blipFill dpi="0" rotWithShape="1">
                <a:blip r:embed="rId3" cstate="screen"/>
                <a:srcRect/>
                <a:stretch>
                  <a:fillRect/>
                </a:stretch>
              </a:blipFill>
              <a:ln>
                <a:noFill/>
              </a:ln>
              <a:effectLst>
                <a:outerShdw dist="107763" dir="2700000" algn="ctr" rotWithShape="0">
                  <a:schemeClr val="bg2">
                    <a:alpha val="50000"/>
                  </a:schemeClr>
                </a:outerShdw>
              </a:effectLst>
            </p:spPr>
            <p:txBody>
              <a:bodyPr wrap="none" anchor="ctr"/>
              <a:lstStyle/>
              <a:p>
                <a:endParaRPr lang="zh-CN" altLang="en-US" sz="2400">
                  <a:latin typeface="微软雅黑 Light" panose="020B0502040204020203" pitchFamily="34" charset="-122"/>
                  <a:ea typeface="微软雅黑 Light" panose="020B0502040204020203" pitchFamily="34" charset="-122"/>
                </a:endParaRPr>
              </a:p>
            </p:txBody>
          </p:sp>
          <p:sp>
            <p:nvSpPr>
              <p:cNvPr id="1051661" name="Text Box 83"/>
              <p:cNvSpPr txBox="1">
                <a:spLocks noChangeArrowheads="1"/>
              </p:cNvSpPr>
              <p:nvPr/>
            </p:nvSpPr>
            <p:spPr bwMode="auto">
              <a:xfrm>
                <a:off x="3984" y="2231"/>
                <a:ext cx="798" cy="256"/>
              </a:xfrm>
              <a:prstGeom prst="rect">
                <a:avLst/>
              </a:prstGeom>
              <a:noFill/>
              <a:ln>
                <a:noFill/>
              </a:ln>
              <a:effectLst/>
            </p:spPr>
            <p:txBody>
              <a:bodyPr wrap="none">
                <a:spAutoFit/>
              </a:bodyPr>
              <a:lstStyle/>
              <a:p>
                <a:pPr algn="l" eaLnBrk="1" hangingPunct="1"/>
                <a:r>
                  <a:rPr lang="zh-CN" altLang="en-US" sz="1600" b="1">
                    <a:latin typeface="微软雅黑 Light" panose="020B0502040204020203" pitchFamily="34" charset="-122"/>
                    <a:ea typeface="微软雅黑 Light" panose="020B0502040204020203" pitchFamily="34" charset="-122"/>
                  </a:rPr>
                  <a:t>维修服务站</a:t>
                </a:r>
                <a:endParaRPr lang="zh-CN" altLang="en-US" sz="1600" b="1">
                  <a:latin typeface="微软雅黑 Light" panose="020B0502040204020203" pitchFamily="34" charset="-122"/>
                  <a:ea typeface="微软雅黑 Light" panose="020B0502040204020203" pitchFamily="34" charset="-122"/>
                </a:endParaRPr>
              </a:p>
            </p:txBody>
          </p:sp>
        </p:grpSp>
        <p:sp>
          <p:nvSpPr>
            <p:cNvPr id="1051662" name="Rectangle 5"/>
            <p:cNvSpPr>
              <a:spLocks noChangeArrowheads="1"/>
            </p:cNvSpPr>
            <p:nvPr/>
          </p:nvSpPr>
          <p:spPr bwMode="auto">
            <a:xfrm>
              <a:off x="1905000" y="4800600"/>
              <a:ext cx="3200400" cy="1489289"/>
            </a:xfrm>
            <a:prstGeom prst="rect">
              <a:avLst/>
            </a:prstGeom>
            <a:noFill/>
            <a:ln>
              <a:noFill/>
            </a:ln>
            <a:effectLst>
              <a:prstShdw prst="shdw17" dist="17961" dir="2700000">
                <a:srgbClr val="444444"/>
              </a:prstShdw>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742950" indent="-285750" algn="l" defTabSz="762000">
                <a:defRPr>
                  <a:solidFill>
                    <a:schemeClr val="tx1"/>
                  </a:solidFill>
                  <a:latin typeface="Arial" panose="020B0604020202020204" pitchFamily="34" charset="0"/>
                  <a:ea typeface="宋体" panose="02010600030101010101" pitchFamily="2" charset="-122"/>
                </a:defRPr>
              </a:lvl2pPr>
              <a:lvl3pPr marL="1143000" indent="-228600" algn="l" defTabSz="762000">
                <a:defRPr>
                  <a:solidFill>
                    <a:schemeClr val="tx1"/>
                  </a:solidFill>
                  <a:latin typeface="Arial" panose="020B0604020202020204" pitchFamily="34" charset="0"/>
                  <a:ea typeface="宋体" panose="02010600030101010101" pitchFamily="2" charset="-122"/>
                </a:defRPr>
              </a:lvl3pPr>
              <a:lvl4pPr marL="1600200" indent="-228600" algn="l" defTabSz="762000">
                <a:defRPr>
                  <a:solidFill>
                    <a:schemeClr val="tx1"/>
                  </a:solidFill>
                  <a:latin typeface="Arial" panose="020B0604020202020204" pitchFamily="34" charset="0"/>
                  <a:ea typeface="宋体" panose="02010600030101010101" pitchFamily="2" charset="-122"/>
                </a:defRPr>
              </a:lvl4pPr>
              <a:lvl5pPr marL="2057400" indent="-228600" algn="l" defTabSz="762000">
                <a:defRPr>
                  <a:solidFill>
                    <a:schemeClr val="tx1"/>
                  </a:solidFill>
                  <a:latin typeface="Arial" panose="020B0604020202020204" pitchFamily="34" charset="0"/>
                  <a:ea typeface="宋体" panose="02010600030101010101" pitchFamily="2" charset="-122"/>
                </a:defRPr>
              </a:lvl5pPr>
              <a:lvl6pPr marL="25146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2000">
                  <a:latin typeface="微软雅黑 Light" panose="020B0502040204020203" pitchFamily="34" charset="-122"/>
                  <a:ea typeface="微软雅黑 Light" panose="020B0502040204020203" pitchFamily="34" charset="-122"/>
                </a:rPr>
                <a:t>销售管理系统</a:t>
              </a:r>
              <a:endParaRPr lang="zh-CN" altLang="en-US" sz="2000">
                <a:latin typeface="微软雅黑 Light" panose="020B0502040204020203" pitchFamily="34" charset="-122"/>
                <a:ea typeface="微软雅黑 Light" panose="020B0502040204020203" pitchFamily="34" charset="-122"/>
              </a:endParaRPr>
            </a:p>
            <a:p>
              <a:r>
                <a:rPr lang="zh-CN" altLang="en-US" sz="1600">
                  <a:latin typeface="微软雅黑 Light" panose="020B0502040204020203" pitchFamily="34" charset="-122"/>
                  <a:ea typeface="微软雅黑 Light" panose="020B0502040204020203" pitchFamily="34" charset="-122"/>
                </a:rPr>
                <a:t>支持销售预测的收集和销售订单的处理跟踪</a:t>
              </a:r>
              <a:endParaRPr lang="zh-CN" altLang="en-US" sz="1600">
                <a:latin typeface="微软雅黑 Light" panose="020B0502040204020203" pitchFamily="34" charset="-122"/>
                <a:ea typeface="微软雅黑 Light" panose="020B0502040204020203" pitchFamily="34" charset="-122"/>
              </a:endParaRPr>
            </a:p>
            <a:p>
              <a:pPr>
                <a:buFontTx/>
                <a:buChar char="•"/>
              </a:pPr>
              <a:endParaRPr lang="zh-CN" altLang="en-US" sz="1600">
                <a:latin typeface="微软雅黑 Light" panose="020B0502040204020203" pitchFamily="34" charset="-122"/>
                <a:ea typeface="微软雅黑 Light" panose="020B0502040204020203" pitchFamily="34" charset="-122"/>
              </a:endParaRPr>
            </a:p>
            <a:p>
              <a:pPr>
                <a:buFontTx/>
                <a:buChar char="•"/>
              </a:pPr>
              <a:r>
                <a:rPr lang="zh-CN" altLang="en-US" sz="2000">
                  <a:latin typeface="微软雅黑 Light" panose="020B0502040204020203" pitchFamily="34" charset="-122"/>
                  <a:ea typeface="微软雅黑 Light" panose="020B0502040204020203" pitchFamily="34" charset="-122"/>
                </a:rPr>
                <a:t>服务</a:t>
              </a:r>
              <a:r>
                <a:rPr lang="en-US" altLang="zh-CN" sz="2000">
                  <a:latin typeface="微软雅黑 Light" panose="020B0502040204020203" pitchFamily="34" charset="-122"/>
                  <a:ea typeface="微软雅黑 Light" panose="020B0502040204020203" pitchFamily="34" charset="-122"/>
                </a:rPr>
                <a:t>/</a:t>
              </a:r>
              <a:r>
                <a:rPr lang="zh-CN" altLang="en-US" sz="2000">
                  <a:latin typeface="微软雅黑 Light" panose="020B0502040204020203" pitchFamily="34" charset="-122"/>
                  <a:ea typeface="微软雅黑 Light" panose="020B0502040204020203" pitchFamily="34" charset="-122"/>
                </a:rPr>
                <a:t>备件管理系统</a:t>
              </a:r>
              <a:endParaRPr lang="zh-CN" altLang="en-US" sz="2000">
                <a:latin typeface="微软雅黑 Light" panose="020B0502040204020203" pitchFamily="34" charset="-122"/>
                <a:ea typeface="微软雅黑 Light" panose="020B0502040204020203" pitchFamily="34" charset="-122"/>
              </a:endParaRPr>
            </a:p>
            <a:p>
              <a:r>
                <a:rPr lang="zh-CN" altLang="en-US" sz="1600">
                  <a:latin typeface="微软雅黑 Light" panose="020B0502040204020203" pitchFamily="34" charset="-122"/>
                  <a:ea typeface="微软雅黑 Light" panose="020B0502040204020203" pitchFamily="34" charset="-122"/>
                </a:rPr>
                <a:t>支持售后服务的跟踪、</a:t>
              </a:r>
              <a:r>
                <a:rPr lang="en-US" altLang="zh-CN" sz="1600">
                  <a:latin typeface="微软雅黑 Light" panose="020B0502040204020203" pitchFamily="34" charset="-122"/>
                  <a:ea typeface="微软雅黑 Light" panose="020B0502040204020203" pitchFamily="34" charset="-122"/>
                </a:rPr>
                <a:t>Warranty</a:t>
              </a:r>
              <a:r>
                <a:rPr lang="zh-CN" altLang="en-US" sz="1600">
                  <a:latin typeface="微软雅黑 Light" panose="020B0502040204020203" pitchFamily="34" charset="-122"/>
                  <a:ea typeface="微软雅黑 Light" panose="020B0502040204020203" pitchFamily="34" charset="-122"/>
                </a:rPr>
                <a:t>的处理以及对备件的订单采购的执行</a:t>
              </a:r>
              <a:endParaRPr lang="zh-CN" altLang="en-US" sz="1600">
                <a:latin typeface="微软雅黑 Light" panose="020B0502040204020203" pitchFamily="34" charset="-122"/>
                <a:ea typeface="微软雅黑 Light" panose="020B0502040204020203" pitchFamily="34" charset="-122"/>
              </a:endParaRPr>
            </a:p>
          </p:txBody>
        </p:sp>
        <p:sp>
          <p:nvSpPr>
            <p:cNvPr id="1051663" name="Rectangle 5"/>
            <p:cNvSpPr>
              <a:spLocks noChangeArrowheads="1"/>
            </p:cNvSpPr>
            <p:nvPr/>
          </p:nvSpPr>
          <p:spPr bwMode="auto">
            <a:xfrm>
              <a:off x="5334000" y="4953000"/>
              <a:ext cx="2895600" cy="763147"/>
            </a:xfrm>
            <a:prstGeom prst="rect">
              <a:avLst/>
            </a:prstGeom>
            <a:noFill/>
            <a:ln>
              <a:noFill/>
            </a:ln>
            <a:effectLst>
              <a:prstShdw prst="shdw17" dist="17961" dir="2700000">
                <a:srgbClr val="444444"/>
              </a:prstShdw>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742950" indent="-285750" algn="l" defTabSz="762000">
                <a:defRPr>
                  <a:solidFill>
                    <a:schemeClr val="tx1"/>
                  </a:solidFill>
                  <a:latin typeface="Arial" panose="020B0604020202020204" pitchFamily="34" charset="0"/>
                  <a:ea typeface="宋体" panose="02010600030101010101" pitchFamily="2" charset="-122"/>
                </a:defRPr>
              </a:lvl2pPr>
              <a:lvl3pPr marL="1143000" indent="-228600" algn="l" defTabSz="762000">
                <a:defRPr>
                  <a:solidFill>
                    <a:schemeClr val="tx1"/>
                  </a:solidFill>
                  <a:latin typeface="Arial" panose="020B0604020202020204" pitchFamily="34" charset="0"/>
                  <a:ea typeface="宋体" panose="02010600030101010101" pitchFamily="2" charset="-122"/>
                </a:defRPr>
              </a:lvl3pPr>
              <a:lvl4pPr marL="1600200" indent="-228600" algn="l" defTabSz="762000">
                <a:defRPr>
                  <a:solidFill>
                    <a:schemeClr val="tx1"/>
                  </a:solidFill>
                  <a:latin typeface="Arial" panose="020B0604020202020204" pitchFamily="34" charset="0"/>
                  <a:ea typeface="宋体" panose="02010600030101010101" pitchFamily="2" charset="-122"/>
                </a:defRPr>
              </a:lvl4pPr>
              <a:lvl5pPr marL="2057400" indent="-228600" algn="l" defTabSz="762000">
                <a:defRPr>
                  <a:solidFill>
                    <a:schemeClr val="tx1"/>
                  </a:solidFill>
                  <a:latin typeface="Arial" panose="020B0604020202020204" pitchFamily="34" charset="0"/>
                  <a:ea typeface="宋体" panose="02010600030101010101" pitchFamily="2" charset="-122"/>
                </a:defRPr>
              </a:lvl5pPr>
              <a:lvl6pPr marL="25146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2000">
                  <a:latin typeface="微软雅黑 Light" panose="020B0502040204020203" pitchFamily="34" charset="-122"/>
                  <a:ea typeface="微软雅黑 Light" panose="020B0502040204020203" pitchFamily="34" charset="-122"/>
                </a:rPr>
                <a:t>一站式服务中心管理系统</a:t>
              </a:r>
              <a:endParaRPr lang="zh-CN" altLang="en-US" sz="2000">
                <a:latin typeface="微软雅黑 Light" panose="020B0502040204020203" pitchFamily="34" charset="-122"/>
                <a:ea typeface="微软雅黑 Light" panose="020B0502040204020203" pitchFamily="34" charset="-122"/>
              </a:endParaRPr>
            </a:p>
            <a:p>
              <a:r>
                <a:rPr lang="zh-CN" altLang="en-US" sz="1600">
                  <a:latin typeface="微软雅黑 Light" panose="020B0502040204020203" pitchFamily="34" charset="-122"/>
                  <a:ea typeface="微软雅黑 Light" panose="020B0502040204020203" pitchFamily="34" charset="-122"/>
                </a:rPr>
                <a:t>管理一站式服务中心的实际作业</a:t>
              </a:r>
              <a:endParaRPr lang="zh-CN" altLang="en-US" sz="1600">
                <a:latin typeface="微软雅黑 Light" panose="020B0502040204020203" pitchFamily="34" charset="-122"/>
                <a:ea typeface="微软雅黑 Light" panose="020B0502040204020203" pitchFamily="34" charset="-122"/>
              </a:endParaRPr>
            </a:p>
            <a:p>
              <a:pPr>
                <a:buFontTx/>
                <a:buChar char="•"/>
              </a:pPr>
              <a:endParaRPr lang="en-US" altLang="zh-CN" sz="1600">
                <a:latin typeface="微软雅黑 Light" panose="020B0502040204020203" pitchFamily="34" charset="-122"/>
                <a:ea typeface="微软雅黑 Light" panose="020B0502040204020203" pitchFamily="34" charset="-122"/>
              </a:endParaRPr>
            </a:p>
          </p:txBody>
        </p:sp>
        <p:sp>
          <p:nvSpPr>
            <p:cNvPr id="1051664" name="Rectangle 5"/>
            <p:cNvSpPr>
              <a:spLocks noChangeArrowheads="1"/>
            </p:cNvSpPr>
            <p:nvPr/>
          </p:nvSpPr>
          <p:spPr bwMode="auto">
            <a:xfrm>
              <a:off x="457200" y="1600200"/>
              <a:ext cx="2590800" cy="1923326"/>
            </a:xfrm>
            <a:prstGeom prst="rect">
              <a:avLst/>
            </a:prstGeom>
            <a:noFill/>
            <a:ln>
              <a:noFill/>
            </a:ln>
            <a:effectLst>
              <a:prstShdw prst="shdw17" dist="17961" dir="2700000">
                <a:srgbClr val="444444"/>
              </a:prstShdw>
            </a:effectLst>
          </p:spPr>
          <p:txBody>
            <a:bodyPr lIns="92075" tIns="46038" rIns="92075" bIns="46038">
              <a:spAutoFit/>
            </a:bodyPr>
            <a:lstStyle>
              <a:lvl1pPr algn="l" defTabSz="762000">
                <a:defRPr>
                  <a:solidFill>
                    <a:schemeClr val="tx1"/>
                  </a:solidFill>
                  <a:latin typeface="Arial" panose="020B0604020202020204" pitchFamily="34" charset="0"/>
                  <a:ea typeface="宋体" panose="02010600030101010101" pitchFamily="2" charset="-122"/>
                </a:defRPr>
              </a:lvl1pPr>
              <a:lvl2pPr marL="742950" indent="-285750" algn="l" defTabSz="762000">
                <a:defRPr>
                  <a:solidFill>
                    <a:schemeClr val="tx1"/>
                  </a:solidFill>
                  <a:latin typeface="Arial" panose="020B0604020202020204" pitchFamily="34" charset="0"/>
                  <a:ea typeface="宋体" panose="02010600030101010101" pitchFamily="2" charset="-122"/>
                </a:defRPr>
              </a:lvl2pPr>
              <a:lvl3pPr marL="1143000" indent="-228600" algn="l" defTabSz="762000">
                <a:defRPr>
                  <a:solidFill>
                    <a:schemeClr val="tx1"/>
                  </a:solidFill>
                  <a:latin typeface="Arial" panose="020B0604020202020204" pitchFamily="34" charset="0"/>
                  <a:ea typeface="宋体" panose="02010600030101010101" pitchFamily="2" charset="-122"/>
                </a:defRPr>
              </a:lvl3pPr>
              <a:lvl4pPr marL="1600200" indent="-228600" algn="l" defTabSz="762000">
                <a:defRPr>
                  <a:solidFill>
                    <a:schemeClr val="tx1"/>
                  </a:solidFill>
                  <a:latin typeface="Arial" panose="020B0604020202020204" pitchFamily="34" charset="0"/>
                  <a:ea typeface="宋体" panose="02010600030101010101" pitchFamily="2" charset="-122"/>
                </a:defRPr>
              </a:lvl4pPr>
              <a:lvl5pPr marL="2057400" indent="-228600" algn="l" defTabSz="762000">
                <a:defRPr>
                  <a:solidFill>
                    <a:schemeClr val="tx1"/>
                  </a:solidFill>
                  <a:latin typeface="Arial" panose="020B0604020202020204" pitchFamily="34" charset="0"/>
                  <a:ea typeface="宋体" panose="02010600030101010101" pitchFamily="2" charset="-122"/>
                </a:defRPr>
              </a:lvl5pPr>
              <a:lvl6pPr marL="25146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2000" dirty="0">
                  <a:latin typeface="微软雅黑 Light" panose="020B0502040204020203" pitchFamily="34" charset="-122"/>
                  <a:ea typeface="微软雅黑 Light" panose="020B0502040204020203" pitchFamily="34" charset="-122"/>
                </a:rPr>
                <a:t>销售管理系统</a:t>
              </a:r>
              <a:endParaRPr lang="zh-CN" altLang="en-US" sz="2000" dirty="0">
                <a:latin typeface="微软雅黑 Light" panose="020B0502040204020203" pitchFamily="34" charset="-122"/>
                <a:ea typeface="微软雅黑 Light" panose="020B0502040204020203" pitchFamily="34" charset="-122"/>
              </a:endParaRPr>
            </a:p>
            <a:p>
              <a:r>
                <a:rPr lang="zh-CN" altLang="en-US" sz="1600" dirty="0">
                  <a:latin typeface="微软雅黑 Light" panose="020B0502040204020203" pitchFamily="34" charset="-122"/>
                  <a:ea typeface="微软雅黑 Light" panose="020B0502040204020203" pitchFamily="34" charset="-122"/>
                </a:rPr>
                <a:t>以销售配置器和订单管理器作为主要功能来支持销售网络的作业</a:t>
              </a:r>
              <a:endParaRPr lang="zh-CN" altLang="en-US" sz="1600" dirty="0">
                <a:latin typeface="微软雅黑 Light" panose="020B0502040204020203" pitchFamily="34" charset="-122"/>
                <a:ea typeface="微软雅黑 Light" panose="020B0502040204020203" pitchFamily="34" charset="-122"/>
              </a:endParaRPr>
            </a:p>
            <a:p>
              <a:pPr>
                <a:buFontTx/>
                <a:buChar char="•"/>
              </a:pPr>
              <a:endParaRPr lang="zh-CN" altLang="en-US" sz="1600" dirty="0">
                <a:latin typeface="微软雅黑 Light" panose="020B0502040204020203" pitchFamily="34" charset="-122"/>
                <a:ea typeface="微软雅黑 Light" panose="020B0502040204020203" pitchFamily="34" charset="-122"/>
              </a:endParaRPr>
            </a:p>
            <a:p>
              <a:pPr>
                <a:buFontTx/>
                <a:buChar char="•"/>
              </a:pPr>
              <a:r>
                <a:rPr lang="zh-CN" altLang="en-US" sz="2000" dirty="0">
                  <a:latin typeface="微软雅黑 Light" panose="020B0502040204020203" pitchFamily="34" charset="-122"/>
                  <a:ea typeface="微软雅黑 Light" panose="020B0502040204020203" pitchFamily="34" charset="-122"/>
                </a:rPr>
                <a:t>服务</a:t>
              </a:r>
              <a:r>
                <a:rPr lang="en-US" altLang="zh-CN" sz="2000" dirty="0">
                  <a:latin typeface="微软雅黑 Light" panose="020B0502040204020203" pitchFamily="34" charset="-122"/>
                  <a:ea typeface="微软雅黑 Light" panose="020B0502040204020203" pitchFamily="34" charset="-122"/>
                </a:rPr>
                <a:t>/</a:t>
              </a:r>
              <a:r>
                <a:rPr lang="zh-CN" altLang="en-US" sz="2000" dirty="0">
                  <a:latin typeface="微软雅黑 Light" panose="020B0502040204020203" pitchFamily="34" charset="-122"/>
                  <a:ea typeface="微软雅黑 Light" panose="020B0502040204020203" pitchFamily="34" charset="-122"/>
                </a:rPr>
                <a:t>备件管理系统</a:t>
              </a:r>
              <a:endParaRPr lang="zh-CN" altLang="en-US" sz="2000" dirty="0">
                <a:latin typeface="微软雅黑 Light" panose="020B0502040204020203" pitchFamily="34" charset="-122"/>
                <a:ea typeface="微软雅黑 Light" panose="020B0502040204020203" pitchFamily="34" charset="-122"/>
              </a:endParaRPr>
            </a:p>
            <a:p>
              <a:r>
                <a:rPr lang="zh-CN" altLang="en-US" sz="1600" dirty="0">
                  <a:latin typeface="微软雅黑 Light" panose="020B0502040204020203" pitchFamily="34" charset="-122"/>
                  <a:ea typeface="微软雅黑 Light" panose="020B0502040204020203" pitchFamily="34" charset="-122"/>
                </a:rPr>
                <a:t>管理售后服务的执行过程，支持远程服务响应和处理。同时管理备件流通渠道</a:t>
              </a:r>
              <a:endParaRPr lang="zh-CN" altLang="en-US" sz="1600" dirty="0">
                <a:latin typeface="微软雅黑 Light" panose="020B0502040204020203" pitchFamily="34" charset="-122"/>
                <a:ea typeface="微软雅黑 Light" panose="020B0502040204020203" pitchFamily="34" charset="-122"/>
              </a:endParaRPr>
            </a:p>
          </p:txBody>
        </p:sp>
      </p:grpSp>
      <p:grpSp>
        <p:nvGrpSpPr>
          <p:cNvPr id="410" name="Group 27"/>
          <p:cNvGrpSpPr/>
          <p:nvPr/>
        </p:nvGrpSpPr>
        <p:grpSpPr bwMode="auto">
          <a:xfrm>
            <a:off x="9569003" y="64269"/>
            <a:ext cx="1732055" cy="821435"/>
            <a:chOff x="864" y="1824"/>
            <a:chExt cx="3696" cy="1864"/>
          </a:xfrm>
        </p:grpSpPr>
        <p:sp>
          <p:nvSpPr>
            <p:cNvPr id="105166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666"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667"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668"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669"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670"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XX公司未来的营销管理平台分为</a:t>
            </a:r>
            <a:r>
              <a:rPr lang="en-US" altLang="zh-CN" sz="2400" dirty="0">
                <a:solidFill>
                  <a:schemeClr val="bg1"/>
                </a:solidFill>
              </a:rPr>
              <a:t>4</a:t>
            </a:r>
            <a:r>
              <a:rPr lang="zh-CN" altLang="en-US" sz="2400" dirty="0">
                <a:solidFill>
                  <a:schemeClr val="bg1"/>
                </a:solidFill>
              </a:rPr>
              <a:t>个功能组，共</a:t>
            </a:r>
            <a:r>
              <a:rPr lang="en-US" altLang="zh-CN" sz="2400" dirty="0">
                <a:solidFill>
                  <a:schemeClr val="bg1"/>
                </a:solidFill>
              </a:rPr>
              <a:t>21</a:t>
            </a:r>
            <a:r>
              <a:rPr lang="zh-CN" altLang="en-US" sz="2400" dirty="0">
                <a:solidFill>
                  <a:schemeClr val="bg1"/>
                </a:solidFill>
              </a:rPr>
              <a:t>个功能块</a:t>
            </a:r>
            <a:endParaRPr lang="zh-CN" altLang="en-US" sz="2400" dirty="0">
              <a:solidFill>
                <a:schemeClr val="bg1"/>
              </a:solidFill>
            </a:endParaRPr>
          </a:p>
        </p:txBody>
      </p:sp>
      <p:grpSp>
        <p:nvGrpSpPr>
          <p:cNvPr id="412" name="组合 2"/>
          <p:cNvGrpSpPr/>
          <p:nvPr/>
        </p:nvGrpSpPr>
        <p:grpSpPr>
          <a:xfrm>
            <a:off x="423303" y="1358720"/>
            <a:ext cx="11341548" cy="5205829"/>
            <a:chOff x="152400" y="1371600"/>
            <a:chExt cx="8902700" cy="4953000"/>
          </a:xfrm>
        </p:grpSpPr>
        <p:sp>
          <p:nvSpPr>
            <p:cNvPr id="1051671" name="AutoShape 44"/>
            <p:cNvSpPr>
              <a:spLocks noChangeArrowheads="1"/>
            </p:cNvSpPr>
            <p:nvPr/>
          </p:nvSpPr>
          <p:spPr bwMode="auto">
            <a:xfrm>
              <a:off x="1676400" y="4800600"/>
              <a:ext cx="5867400" cy="1524000"/>
            </a:xfrm>
            <a:prstGeom prst="roundRect">
              <a:avLst>
                <a:gd name="adj" fmla="val 12593"/>
              </a:avLst>
            </a:prstGeom>
            <a:solidFill>
              <a:srgbClr val="EAEAEA">
                <a:alpha val="95000"/>
              </a:srgbClr>
            </a:solidFill>
            <a:ln>
              <a:noFill/>
            </a:ln>
            <a:effectLst/>
          </p:spPr>
          <p:txBody>
            <a:bodyPr wrap="none" lIns="45720" rIns="45720"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1672" name="AutoShape 2"/>
            <p:cNvSpPr>
              <a:spLocks noChangeArrowheads="1"/>
            </p:cNvSpPr>
            <p:nvPr/>
          </p:nvSpPr>
          <p:spPr bwMode="auto">
            <a:xfrm>
              <a:off x="1676400" y="1371600"/>
              <a:ext cx="5867400" cy="3352800"/>
            </a:xfrm>
            <a:prstGeom prst="roundRect">
              <a:avLst>
                <a:gd name="adj" fmla="val 5778"/>
              </a:avLst>
            </a:prstGeom>
            <a:solidFill>
              <a:srgbClr val="EAEAEA">
                <a:alpha val="95000"/>
              </a:srgbClr>
            </a:solidFill>
            <a:ln>
              <a:noFill/>
            </a:ln>
            <a:effectLst/>
          </p:spPr>
          <p:txBody>
            <a:bodyPr wrap="none" lIns="45720" rIns="45720"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1673" name="Rectangle 4"/>
            <p:cNvSpPr>
              <a:spLocks noChangeArrowheads="1"/>
            </p:cNvSpPr>
            <p:nvPr/>
          </p:nvSpPr>
          <p:spPr bwMode="auto">
            <a:xfrm>
              <a:off x="2311400" y="1752600"/>
              <a:ext cx="2489200" cy="10668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1674" name="Rectangle 18"/>
            <p:cNvSpPr>
              <a:spLocks noChangeArrowheads="1"/>
            </p:cNvSpPr>
            <p:nvPr/>
          </p:nvSpPr>
          <p:spPr bwMode="auto">
            <a:xfrm>
              <a:off x="2311400" y="2895600"/>
              <a:ext cx="2489200" cy="32004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1675" name="Text Box 22"/>
            <p:cNvSpPr txBox="1">
              <a:spLocks noChangeArrowheads="1"/>
            </p:cNvSpPr>
            <p:nvPr/>
          </p:nvSpPr>
          <p:spPr bwMode="auto">
            <a:xfrm>
              <a:off x="4064000" y="1371600"/>
              <a:ext cx="2286000" cy="29282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营销管理平台</a:t>
              </a:r>
              <a:endParaRPr lang="zh-CN" altLang="en-US" sz="1400" b="1">
                <a:latin typeface="微软雅黑 Light" panose="020B0502040204020203" pitchFamily="34" charset="-122"/>
                <a:ea typeface="微软雅黑 Light" panose="020B0502040204020203" pitchFamily="34" charset="-122"/>
              </a:endParaRPr>
            </a:p>
          </p:txBody>
        </p:sp>
        <p:sp>
          <p:nvSpPr>
            <p:cNvPr id="1051676" name="Text Box 10"/>
            <p:cNvSpPr txBox="1">
              <a:spLocks noChangeArrowheads="1"/>
            </p:cNvSpPr>
            <p:nvPr/>
          </p:nvSpPr>
          <p:spPr bwMode="auto">
            <a:xfrm>
              <a:off x="2886075" y="2895600"/>
              <a:ext cx="1406525" cy="29282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销售管理系统</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1677" name="Text Box 22"/>
            <p:cNvSpPr txBox="1">
              <a:spLocks noChangeArrowheads="1"/>
            </p:cNvSpPr>
            <p:nvPr/>
          </p:nvSpPr>
          <p:spPr bwMode="auto">
            <a:xfrm>
              <a:off x="1828800" y="2622550"/>
              <a:ext cx="381000" cy="703243"/>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主机厂</a:t>
              </a:r>
              <a:endParaRPr lang="zh-CN" altLang="en-US" sz="1400" b="1">
                <a:latin typeface="微软雅黑 Light" panose="020B0502040204020203" pitchFamily="34" charset="-122"/>
                <a:ea typeface="微软雅黑 Light" panose="020B0502040204020203" pitchFamily="34" charset="-122"/>
              </a:endParaRPr>
            </a:p>
          </p:txBody>
        </p:sp>
        <p:sp>
          <p:nvSpPr>
            <p:cNvPr id="1051678" name="Text Box 22"/>
            <p:cNvSpPr txBox="1">
              <a:spLocks noChangeArrowheads="1"/>
            </p:cNvSpPr>
            <p:nvPr/>
          </p:nvSpPr>
          <p:spPr bwMode="auto">
            <a:xfrm>
              <a:off x="1752600" y="4800600"/>
              <a:ext cx="304800" cy="1319487"/>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销售服务网络</a:t>
              </a:r>
              <a:endParaRPr lang="zh-CN" altLang="en-US" sz="1400" b="1">
                <a:latin typeface="微软雅黑 Light" panose="020B0502040204020203" pitchFamily="34" charset="-122"/>
                <a:ea typeface="微软雅黑 Light" panose="020B0502040204020203" pitchFamily="34" charset="-122"/>
              </a:endParaRPr>
            </a:p>
          </p:txBody>
        </p:sp>
        <p:sp>
          <p:nvSpPr>
            <p:cNvPr id="1051679" name="Rectangle 18"/>
            <p:cNvSpPr>
              <a:spLocks noChangeArrowheads="1"/>
            </p:cNvSpPr>
            <p:nvPr/>
          </p:nvSpPr>
          <p:spPr bwMode="auto">
            <a:xfrm>
              <a:off x="4889500" y="2895600"/>
              <a:ext cx="2425700" cy="32004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1680" name="Text Box 10"/>
            <p:cNvSpPr txBox="1">
              <a:spLocks noChangeArrowheads="1"/>
            </p:cNvSpPr>
            <p:nvPr/>
          </p:nvSpPr>
          <p:spPr bwMode="auto">
            <a:xfrm>
              <a:off x="5257800" y="2895600"/>
              <a:ext cx="1828800" cy="292829"/>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服务与备件管理系统</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1681" name="Text Box 10"/>
            <p:cNvSpPr txBox="1">
              <a:spLocks noChangeArrowheads="1"/>
            </p:cNvSpPr>
            <p:nvPr/>
          </p:nvSpPr>
          <p:spPr bwMode="auto">
            <a:xfrm>
              <a:off x="3124200" y="1828800"/>
              <a:ext cx="990600" cy="292829"/>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呼叫中心</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1682" name="Rectangle 4"/>
            <p:cNvSpPr>
              <a:spLocks noChangeArrowheads="1"/>
            </p:cNvSpPr>
            <p:nvPr/>
          </p:nvSpPr>
          <p:spPr bwMode="auto">
            <a:xfrm>
              <a:off x="4876800" y="1752600"/>
              <a:ext cx="2438400" cy="1066800"/>
            </a:xfrm>
            <a:prstGeom prst="rect">
              <a:avLst/>
            </a:prstGeom>
            <a:solidFill>
              <a:srgbClr val="143B68"/>
            </a:solidFill>
            <a:ln w="9525" algn="ctr">
              <a:solidFill>
                <a:srgbClr val="000000"/>
              </a:solidFill>
              <a:miter lim="800000"/>
            </a:ln>
            <a:effectLst>
              <a:outerShdw dist="107763" dir="2700000" algn="ctr" rotWithShape="0">
                <a:srgbClr val="808080">
                  <a:alpha val="50000"/>
                </a:srgbClr>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600" b="1">
                <a:latin typeface="微软雅黑 Light" panose="020B0502040204020203" pitchFamily="34" charset="-122"/>
                <a:ea typeface="微软雅黑 Light" panose="020B0502040204020203" pitchFamily="34" charset="-122"/>
              </a:endParaRPr>
            </a:p>
          </p:txBody>
        </p:sp>
        <p:sp>
          <p:nvSpPr>
            <p:cNvPr id="1051683" name="Text Box 10"/>
            <p:cNvSpPr txBox="1">
              <a:spLocks noChangeArrowheads="1"/>
            </p:cNvSpPr>
            <p:nvPr/>
          </p:nvSpPr>
          <p:spPr bwMode="auto">
            <a:xfrm>
              <a:off x="5334000" y="1816100"/>
              <a:ext cx="1752600" cy="292829"/>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400" b="1">
                  <a:solidFill>
                    <a:schemeClr val="bg1"/>
                  </a:solidFill>
                  <a:latin typeface="微软雅黑 Light" panose="020B0502040204020203" pitchFamily="34" charset="-122"/>
                  <a:ea typeface="微软雅黑 Light" panose="020B0502040204020203" pitchFamily="34" charset="-122"/>
                </a:rPr>
                <a:t>客户关系管理系统</a:t>
              </a:r>
              <a:endParaRPr lang="zh-CN" altLang="en-US" sz="1400" b="1">
                <a:solidFill>
                  <a:schemeClr val="bg1"/>
                </a:solidFill>
                <a:latin typeface="微软雅黑 Light" panose="020B0502040204020203" pitchFamily="34" charset="-122"/>
                <a:ea typeface="微软雅黑 Light" panose="020B0502040204020203" pitchFamily="34" charset="-122"/>
              </a:endParaRPr>
            </a:p>
          </p:txBody>
        </p:sp>
        <p:sp>
          <p:nvSpPr>
            <p:cNvPr id="1051684" name="Text Box 19"/>
            <p:cNvSpPr txBox="1">
              <a:spLocks noChangeArrowheads="1"/>
            </p:cNvSpPr>
            <p:nvPr/>
          </p:nvSpPr>
          <p:spPr bwMode="auto">
            <a:xfrm>
              <a:off x="2514600" y="32385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销售预测</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685" name="Text Box 19"/>
            <p:cNvSpPr txBox="1">
              <a:spLocks noChangeArrowheads="1"/>
            </p:cNvSpPr>
            <p:nvPr/>
          </p:nvSpPr>
          <p:spPr bwMode="auto">
            <a:xfrm>
              <a:off x="3581400" y="32385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车辆</a:t>
              </a:r>
              <a:r>
                <a:rPr lang="en-US" altLang="zh-CN" sz="1200">
                  <a:latin typeface="微软雅黑 Light" panose="020B0502040204020203" pitchFamily="34" charset="-122"/>
                  <a:ea typeface="微软雅黑 Light" panose="020B0502040204020203" pitchFamily="34" charset="-122"/>
                </a:rPr>
                <a:t>Call-off</a:t>
              </a:r>
              <a:endParaRPr lang="en-US" altLang="zh-CN"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686" name="Text Box 19"/>
            <p:cNvSpPr txBox="1">
              <a:spLocks noChangeArrowheads="1"/>
            </p:cNvSpPr>
            <p:nvPr/>
          </p:nvSpPr>
          <p:spPr bwMode="auto">
            <a:xfrm>
              <a:off x="5080000" y="32385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备件订单</a:t>
              </a:r>
              <a:endParaRPr lang="zh-CN" altLang="en-US" sz="1200">
                <a:latin typeface="微软雅黑 Light" panose="020B0502040204020203" pitchFamily="34" charset="-122"/>
                <a:ea typeface="微软雅黑 Light" panose="020B0502040204020203" pitchFamily="34" charset="-122"/>
              </a:endParaRPr>
            </a:p>
          </p:txBody>
        </p:sp>
        <p:sp>
          <p:nvSpPr>
            <p:cNvPr id="1051687" name="Text Box 19"/>
            <p:cNvSpPr txBox="1">
              <a:spLocks noChangeArrowheads="1"/>
            </p:cNvSpPr>
            <p:nvPr/>
          </p:nvSpPr>
          <p:spPr bwMode="auto">
            <a:xfrm>
              <a:off x="6146800" y="32385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保修索赔</a:t>
              </a:r>
              <a:endParaRPr lang="zh-CN" altLang="en-US" sz="1200">
                <a:latin typeface="微软雅黑 Light" panose="020B0502040204020203" pitchFamily="34" charset="-122"/>
                <a:ea typeface="微软雅黑 Light" panose="020B0502040204020203" pitchFamily="34" charset="-122"/>
              </a:endParaRPr>
            </a:p>
          </p:txBody>
        </p:sp>
        <p:sp>
          <p:nvSpPr>
            <p:cNvPr id="1051688" name="Text Box 19"/>
            <p:cNvSpPr txBox="1">
              <a:spLocks noChangeArrowheads="1"/>
            </p:cNvSpPr>
            <p:nvPr/>
          </p:nvSpPr>
          <p:spPr bwMode="auto">
            <a:xfrm>
              <a:off x="2514600" y="37338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销售网络</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689" name="Text Box 19"/>
            <p:cNvSpPr txBox="1">
              <a:spLocks noChangeArrowheads="1"/>
            </p:cNvSpPr>
            <p:nvPr/>
          </p:nvSpPr>
          <p:spPr bwMode="auto">
            <a:xfrm>
              <a:off x="5080000" y="3735388"/>
              <a:ext cx="990600" cy="455612"/>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服务中心</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690" name="Text Box 19"/>
            <p:cNvSpPr txBox="1">
              <a:spLocks noChangeArrowheads="1"/>
            </p:cNvSpPr>
            <p:nvPr/>
          </p:nvSpPr>
          <p:spPr bwMode="auto">
            <a:xfrm>
              <a:off x="5105400" y="2211388"/>
              <a:ext cx="990600" cy="455612"/>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客户信息</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691" name="Text Box 19"/>
            <p:cNvSpPr txBox="1">
              <a:spLocks noChangeArrowheads="1"/>
            </p:cNvSpPr>
            <p:nvPr/>
          </p:nvSpPr>
          <p:spPr bwMode="auto">
            <a:xfrm>
              <a:off x="6172200" y="22098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市场分析</a:t>
              </a:r>
              <a:endParaRPr lang="zh-CN" altLang="en-US" sz="1200">
                <a:latin typeface="微软雅黑 Light" panose="020B0502040204020203" pitchFamily="34" charset="-122"/>
                <a:ea typeface="微软雅黑 Light" panose="020B0502040204020203" pitchFamily="34" charset="-122"/>
              </a:endParaRPr>
            </a:p>
          </p:txBody>
        </p:sp>
        <p:sp>
          <p:nvSpPr>
            <p:cNvPr id="1051692" name="Text Box 19"/>
            <p:cNvSpPr txBox="1">
              <a:spLocks noChangeArrowheads="1"/>
            </p:cNvSpPr>
            <p:nvPr/>
          </p:nvSpPr>
          <p:spPr bwMode="auto">
            <a:xfrm>
              <a:off x="3581400" y="37465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储备金管理</a:t>
              </a:r>
              <a:endParaRPr lang="zh-CN" altLang="en-US" sz="1200">
                <a:latin typeface="微软雅黑 Light" panose="020B0502040204020203" pitchFamily="34" charset="-122"/>
                <a:ea typeface="微软雅黑 Light" panose="020B0502040204020203" pitchFamily="34" charset="-122"/>
              </a:endParaRPr>
            </a:p>
          </p:txBody>
        </p:sp>
        <p:sp>
          <p:nvSpPr>
            <p:cNvPr id="1051693" name="Text Box 19"/>
            <p:cNvSpPr txBox="1">
              <a:spLocks noChangeArrowheads="1"/>
            </p:cNvSpPr>
            <p:nvPr/>
          </p:nvSpPr>
          <p:spPr bwMode="auto">
            <a:xfrm>
              <a:off x="2514600" y="21971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客户关怀</a:t>
              </a:r>
              <a:endParaRPr lang="zh-CN" altLang="en-US" sz="1200">
                <a:latin typeface="微软雅黑 Light" panose="020B0502040204020203" pitchFamily="34" charset="-122"/>
                <a:ea typeface="微软雅黑 Light" panose="020B0502040204020203" pitchFamily="34" charset="-122"/>
              </a:endParaRPr>
            </a:p>
          </p:txBody>
        </p:sp>
        <p:sp>
          <p:nvSpPr>
            <p:cNvPr id="1051694" name="Text Box 19"/>
            <p:cNvSpPr txBox="1">
              <a:spLocks noChangeArrowheads="1"/>
            </p:cNvSpPr>
            <p:nvPr/>
          </p:nvSpPr>
          <p:spPr bwMode="auto">
            <a:xfrm>
              <a:off x="3568700" y="21971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远程服务</a:t>
              </a:r>
              <a:endParaRPr lang="zh-CN" altLang="en-US" sz="1200">
                <a:latin typeface="微软雅黑 Light" panose="020B0502040204020203" pitchFamily="34" charset="-122"/>
                <a:ea typeface="微软雅黑 Light" panose="020B0502040204020203" pitchFamily="34" charset="-122"/>
              </a:endParaRPr>
            </a:p>
          </p:txBody>
        </p:sp>
        <p:sp>
          <p:nvSpPr>
            <p:cNvPr id="1051695" name="Text Box 19"/>
            <p:cNvSpPr txBox="1">
              <a:spLocks noChangeArrowheads="1"/>
            </p:cNvSpPr>
            <p:nvPr/>
          </p:nvSpPr>
          <p:spPr bwMode="auto">
            <a:xfrm>
              <a:off x="2514600" y="42291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销售配置</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696" name="Rectangle 81"/>
            <p:cNvSpPr>
              <a:spLocks noChangeArrowheads="1"/>
            </p:cNvSpPr>
            <p:nvPr/>
          </p:nvSpPr>
          <p:spPr bwMode="auto">
            <a:xfrm>
              <a:off x="2273300" y="1701800"/>
              <a:ext cx="5130800" cy="1117600"/>
            </a:xfrm>
            <a:prstGeom prst="rect">
              <a:avLst/>
            </a:prstGeom>
            <a:noFill/>
            <a:ln w="19050" algn="ctr">
              <a:solidFill>
                <a:schemeClr val="tx2"/>
              </a:solidFill>
              <a:prstDash val="dash"/>
              <a:miter lim="800000"/>
            </a:ln>
            <a:effectLst/>
          </p:spPr>
          <p:txBody>
            <a:bodyPr wrap="none" lIns="45720" rIns="45720"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1697" name="Text Box 19"/>
            <p:cNvSpPr txBox="1">
              <a:spLocks noChangeArrowheads="1"/>
            </p:cNvSpPr>
            <p:nvPr/>
          </p:nvSpPr>
          <p:spPr bwMode="auto">
            <a:xfrm>
              <a:off x="6134100" y="3735388"/>
              <a:ext cx="990600" cy="455612"/>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技术数据</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698" name="Text Box 19"/>
            <p:cNvSpPr txBox="1">
              <a:spLocks noChangeArrowheads="1"/>
            </p:cNvSpPr>
            <p:nvPr/>
          </p:nvSpPr>
          <p:spPr bwMode="auto">
            <a:xfrm>
              <a:off x="5067300" y="42545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电子配件目录管理</a:t>
              </a:r>
              <a:endParaRPr lang="zh-CN" altLang="en-US" sz="1200">
                <a:latin typeface="微软雅黑 Light" panose="020B0502040204020203" pitchFamily="34" charset="-122"/>
                <a:ea typeface="微软雅黑 Light" panose="020B0502040204020203" pitchFamily="34" charset="-122"/>
              </a:endParaRPr>
            </a:p>
          </p:txBody>
        </p:sp>
        <p:sp>
          <p:nvSpPr>
            <p:cNvPr id="1051699" name="AutoShape 89"/>
            <p:cNvSpPr>
              <a:spLocks noChangeArrowheads="1"/>
            </p:cNvSpPr>
            <p:nvPr/>
          </p:nvSpPr>
          <p:spPr bwMode="auto">
            <a:xfrm>
              <a:off x="168275" y="1676400"/>
              <a:ext cx="1143000" cy="19050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1700" name="Text Box 22"/>
            <p:cNvSpPr txBox="1">
              <a:spLocks noChangeArrowheads="1"/>
            </p:cNvSpPr>
            <p:nvPr/>
          </p:nvSpPr>
          <p:spPr bwMode="auto">
            <a:xfrm>
              <a:off x="168275" y="1757363"/>
              <a:ext cx="1206500" cy="26354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企业资源管理</a:t>
              </a:r>
              <a:endParaRPr lang="zh-CN" altLang="en-US" sz="1200" b="1">
                <a:latin typeface="微软雅黑 Light" panose="020B0502040204020203" pitchFamily="34" charset="-122"/>
                <a:ea typeface="微软雅黑 Light" panose="020B0502040204020203" pitchFamily="34" charset="-122"/>
              </a:endParaRPr>
            </a:p>
          </p:txBody>
        </p:sp>
        <p:sp>
          <p:nvSpPr>
            <p:cNvPr id="1051701" name="AutoShape 91"/>
            <p:cNvSpPr>
              <a:spLocks noChangeArrowheads="1"/>
            </p:cNvSpPr>
            <p:nvPr/>
          </p:nvSpPr>
          <p:spPr bwMode="auto">
            <a:xfrm>
              <a:off x="282575" y="21336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050" b="1" dirty="0">
                  <a:solidFill>
                    <a:schemeClr val="bg1"/>
                  </a:solidFill>
                  <a:latin typeface="微软雅黑 Light" panose="020B0502040204020203" pitchFamily="34" charset="-122"/>
                  <a:ea typeface="微软雅黑 Light" panose="020B0502040204020203" pitchFamily="34" charset="-122"/>
                </a:rPr>
                <a:t>销售管理</a:t>
              </a:r>
              <a:endParaRPr lang="zh-CN" altLang="en-US" sz="1050" b="1" dirty="0">
                <a:solidFill>
                  <a:schemeClr val="bg1"/>
                </a:solidFill>
                <a:latin typeface="微软雅黑 Light" panose="020B0502040204020203" pitchFamily="34" charset="-122"/>
                <a:ea typeface="微软雅黑 Light" panose="020B0502040204020203" pitchFamily="34" charset="-122"/>
              </a:endParaRPr>
            </a:p>
          </p:txBody>
        </p:sp>
        <p:sp>
          <p:nvSpPr>
            <p:cNvPr id="1051702" name="AutoShape 92"/>
            <p:cNvSpPr>
              <a:spLocks noChangeArrowheads="1"/>
            </p:cNvSpPr>
            <p:nvPr/>
          </p:nvSpPr>
          <p:spPr bwMode="auto">
            <a:xfrm>
              <a:off x="1273175" y="2133600"/>
              <a:ext cx="457200" cy="381000"/>
            </a:xfrm>
            <a:prstGeom prst="leftRightArrow">
              <a:avLst>
                <a:gd name="adj1" fmla="val 50000"/>
                <a:gd name="adj2" fmla="val 24000"/>
              </a:avLst>
            </a:prstGeom>
            <a:solidFill>
              <a:schemeClr val="accent1">
                <a:alpha val="95000"/>
              </a:schemeClr>
            </a:solidFill>
            <a:ln>
              <a:noFill/>
            </a:ln>
            <a:effectLst/>
          </p:spPr>
          <p:txBody>
            <a:bodyPr wrap="none" lIns="45720" rIns="45720" anchor="ctr"/>
            <a:lstStyle/>
            <a:p>
              <a:pPr algn="ctr"/>
              <a:endParaRPr lang="zh-CN" altLang="zh-CN">
                <a:latin typeface="微软雅黑 Light" panose="020B0502040204020203" pitchFamily="34" charset="-122"/>
                <a:ea typeface="微软雅黑 Light" panose="020B0502040204020203" pitchFamily="34" charset="-122"/>
              </a:endParaRPr>
            </a:p>
          </p:txBody>
        </p:sp>
        <p:sp>
          <p:nvSpPr>
            <p:cNvPr id="1051703" name="Text Box 93"/>
            <p:cNvSpPr txBox="1">
              <a:spLocks noChangeArrowheads="1"/>
            </p:cNvSpPr>
            <p:nvPr/>
          </p:nvSpPr>
          <p:spPr bwMode="auto">
            <a:xfrm>
              <a:off x="1006475" y="2574925"/>
              <a:ext cx="669919" cy="376997"/>
            </a:xfrm>
            <a:prstGeom prst="rect">
              <a:avLst/>
            </a:prstGeom>
            <a:noFill/>
            <a:ln>
              <a:noFill/>
            </a:ln>
            <a:effectLst/>
          </p:spPr>
          <p:txBody>
            <a:bodyPr wrap="none" lIns="45720" rIns="45720">
              <a:spAutoFit/>
            </a:bodyPr>
            <a:lstStyle/>
            <a:p>
              <a:pPr algn="ctr">
                <a:buFontTx/>
                <a:buChar char="•"/>
              </a:pPr>
              <a:r>
                <a:rPr lang="zh-CN" altLang="en-US" sz="1000">
                  <a:latin typeface="微软雅黑 Light" panose="020B0502040204020203" pitchFamily="34" charset="-122"/>
                  <a:ea typeface="微软雅黑 Light" panose="020B0502040204020203" pitchFamily="34" charset="-122"/>
                </a:rPr>
                <a:t>销售订单</a:t>
              </a:r>
              <a:endParaRPr lang="zh-CN" altLang="en-US" sz="1000">
                <a:latin typeface="微软雅黑 Light" panose="020B0502040204020203" pitchFamily="34" charset="-122"/>
                <a:ea typeface="微软雅黑 Light" panose="020B0502040204020203" pitchFamily="34" charset="-122"/>
              </a:endParaRPr>
            </a:p>
            <a:p>
              <a:pPr algn="ctr">
                <a:buFontTx/>
                <a:buChar char="•"/>
              </a:pPr>
              <a:r>
                <a:rPr lang="zh-CN" altLang="en-US" sz="1000">
                  <a:latin typeface="微软雅黑 Light" panose="020B0502040204020203" pitchFamily="34" charset="-122"/>
                  <a:ea typeface="微软雅黑 Light" panose="020B0502040204020203" pitchFamily="34" charset="-122"/>
                </a:rPr>
                <a:t>客户主数据</a:t>
              </a:r>
              <a:endParaRPr lang="zh-CN" altLang="en-US" sz="1000">
                <a:latin typeface="微软雅黑 Light" panose="020B0502040204020203" pitchFamily="34" charset="-122"/>
                <a:ea typeface="微软雅黑 Light" panose="020B0502040204020203" pitchFamily="34" charset="-122"/>
              </a:endParaRPr>
            </a:p>
          </p:txBody>
        </p:sp>
        <p:sp>
          <p:nvSpPr>
            <p:cNvPr id="1051704" name="AutoShape 95"/>
            <p:cNvSpPr>
              <a:spLocks noChangeArrowheads="1"/>
            </p:cNvSpPr>
            <p:nvPr/>
          </p:nvSpPr>
          <p:spPr bwMode="auto">
            <a:xfrm>
              <a:off x="254000" y="29718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050" b="1">
                  <a:solidFill>
                    <a:schemeClr val="bg1"/>
                  </a:solidFill>
                  <a:latin typeface="微软雅黑 Light" panose="020B0502040204020203" pitchFamily="34" charset="-122"/>
                  <a:ea typeface="微软雅黑 Light" panose="020B0502040204020203" pitchFamily="34" charset="-122"/>
                </a:rPr>
                <a:t>财务管理</a:t>
              </a:r>
              <a:endParaRPr lang="zh-CN" altLang="en-US" sz="1050" b="1">
                <a:solidFill>
                  <a:schemeClr val="bg1"/>
                </a:solidFill>
                <a:latin typeface="微软雅黑 Light" panose="020B0502040204020203" pitchFamily="34" charset="-122"/>
                <a:ea typeface="微软雅黑 Light" panose="020B0502040204020203" pitchFamily="34" charset="-122"/>
              </a:endParaRPr>
            </a:p>
          </p:txBody>
        </p:sp>
        <p:sp>
          <p:nvSpPr>
            <p:cNvPr id="1051705" name="Text Box 96"/>
            <p:cNvSpPr txBox="1">
              <a:spLocks noChangeArrowheads="1"/>
            </p:cNvSpPr>
            <p:nvPr/>
          </p:nvSpPr>
          <p:spPr bwMode="auto">
            <a:xfrm>
              <a:off x="990600" y="3413125"/>
              <a:ext cx="570229" cy="376997"/>
            </a:xfrm>
            <a:prstGeom prst="rect">
              <a:avLst/>
            </a:prstGeom>
            <a:noFill/>
            <a:ln>
              <a:noFill/>
            </a:ln>
            <a:effectLst/>
          </p:spPr>
          <p:txBody>
            <a:bodyPr wrap="none" lIns="45720" rIns="45720">
              <a:spAutoFit/>
            </a:bodyPr>
            <a:lstStyle/>
            <a:p>
              <a:pPr algn="ctr">
                <a:buFontTx/>
                <a:buChar char="•"/>
              </a:pPr>
              <a:r>
                <a:rPr lang="zh-CN" altLang="en-US" sz="1000">
                  <a:latin typeface="微软雅黑 Light" panose="020B0502040204020203" pitchFamily="34" charset="-122"/>
                  <a:ea typeface="微软雅黑 Light" panose="020B0502040204020203" pitchFamily="34" charset="-122"/>
                </a:rPr>
                <a:t>储备金</a:t>
              </a:r>
              <a:endParaRPr lang="zh-CN" altLang="en-US" sz="1000">
                <a:latin typeface="微软雅黑 Light" panose="020B0502040204020203" pitchFamily="34" charset="-122"/>
                <a:ea typeface="微软雅黑 Light" panose="020B0502040204020203" pitchFamily="34" charset="-122"/>
              </a:endParaRPr>
            </a:p>
            <a:p>
              <a:pPr algn="ctr">
                <a:buFontTx/>
                <a:buChar char="•"/>
              </a:pPr>
              <a:r>
                <a:rPr lang="zh-CN" altLang="en-US" sz="1000">
                  <a:latin typeface="微软雅黑 Light" panose="020B0502040204020203" pitchFamily="34" charset="-122"/>
                  <a:ea typeface="微软雅黑 Light" panose="020B0502040204020203" pitchFamily="34" charset="-122"/>
                </a:rPr>
                <a:t>车型成本</a:t>
              </a:r>
              <a:endParaRPr lang="zh-CN" altLang="en-US" sz="1000">
                <a:latin typeface="微软雅黑 Light" panose="020B0502040204020203" pitchFamily="34" charset="-122"/>
                <a:ea typeface="微软雅黑 Light" panose="020B0502040204020203" pitchFamily="34" charset="-122"/>
              </a:endParaRPr>
            </a:p>
          </p:txBody>
        </p:sp>
        <p:sp>
          <p:nvSpPr>
            <p:cNvPr id="1051706" name="AutoShape 97"/>
            <p:cNvSpPr>
              <a:spLocks noChangeArrowheads="1"/>
            </p:cNvSpPr>
            <p:nvPr/>
          </p:nvSpPr>
          <p:spPr bwMode="auto">
            <a:xfrm>
              <a:off x="152400" y="3886200"/>
              <a:ext cx="1143000" cy="7620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1707" name="Text Box 22"/>
            <p:cNvSpPr txBox="1">
              <a:spLocks noChangeArrowheads="1"/>
            </p:cNvSpPr>
            <p:nvPr/>
          </p:nvSpPr>
          <p:spPr bwMode="auto">
            <a:xfrm>
              <a:off x="152400" y="4038600"/>
              <a:ext cx="1206500" cy="26354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生产管控平台</a:t>
              </a:r>
              <a:endParaRPr lang="zh-CN" altLang="en-US" sz="1200" b="1">
                <a:latin typeface="微软雅黑 Light" panose="020B0502040204020203" pitchFamily="34" charset="-122"/>
                <a:ea typeface="微软雅黑 Light" panose="020B0502040204020203" pitchFamily="34" charset="-122"/>
              </a:endParaRPr>
            </a:p>
          </p:txBody>
        </p:sp>
        <p:sp>
          <p:nvSpPr>
            <p:cNvPr id="1051708" name="Text Box 101"/>
            <p:cNvSpPr txBox="1">
              <a:spLocks noChangeArrowheads="1"/>
            </p:cNvSpPr>
            <p:nvPr/>
          </p:nvSpPr>
          <p:spPr bwMode="auto">
            <a:xfrm>
              <a:off x="1057275" y="4419600"/>
              <a:ext cx="769610" cy="376997"/>
            </a:xfrm>
            <a:prstGeom prst="rect">
              <a:avLst/>
            </a:prstGeom>
            <a:noFill/>
            <a:ln>
              <a:noFill/>
            </a:ln>
            <a:effectLst/>
          </p:spPr>
          <p:txBody>
            <a:bodyPr wrap="none" lIns="45720" rIns="45720">
              <a:spAutoFit/>
            </a:bodyPr>
            <a:lstStyle/>
            <a:p>
              <a:pPr algn="ctr">
                <a:buFontTx/>
                <a:buChar char="•"/>
              </a:pPr>
              <a:r>
                <a:rPr lang="zh-CN" altLang="en-US" sz="1000">
                  <a:latin typeface="微软雅黑 Light" panose="020B0502040204020203" pitchFamily="34" charset="-122"/>
                  <a:ea typeface="微软雅黑 Light" panose="020B0502040204020203" pitchFamily="34" charset="-122"/>
                </a:rPr>
                <a:t>车辆下线信息</a:t>
              </a:r>
              <a:endParaRPr lang="zh-CN" altLang="en-US" sz="1000">
                <a:latin typeface="微软雅黑 Light" panose="020B0502040204020203" pitchFamily="34" charset="-122"/>
                <a:ea typeface="微软雅黑 Light" panose="020B0502040204020203" pitchFamily="34" charset="-122"/>
              </a:endParaRPr>
            </a:p>
            <a:p>
              <a:pPr algn="ctr">
                <a:buFontTx/>
                <a:buChar char="•"/>
              </a:pPr>
              <a:r>
                <a:rPr lang="zh-CN" altLang="en-US" sz="1000">
                  <a:latin typeface="微软雅黑 Light" panose="020B0502040204020203" pitchFamily="34" charset="-122"/>
                  <a:ea typeface="微软雅黑 Light" panose="020B0502040204020203" pitchFamily="34" charset="-122"/>
                </a:rPr>
                <a:t>车辆订单状态</a:t>
              </a:r>
              <a:endParaRPr lang="zh-CN" altLang="en-US" sz="1000">
                <a:latin typeface="微软雅黑 Light" panose="020B0502040204020203" pitchFamily="34" charset="-122"/>
                <a:ea typeface="微软雅黑 Light" panose="020B0502040204020203" pitchFamily="34" charset="-122"/>
              </a:endParaRPr>
            </a:p>
          </p:txBody>
        </p:sp>
        <p:sp>
          <p:nvSpPr>
            <p:cNvPr id="1051709" name="AutoShape 104"/>
            <p:cNvSpPr>
              <a:spLocks noChangeArrowheads="1"/>
            </p:cNvSpPr>
            <p:nvPr/>
          </p:nvSpPr>
          <p:spPr bwMode="gray">
            <a:xfrm>
              <a:off x="1295400" y="3790628"/>
              <a:ext cx="381000" cy="756201"/>
            </a:xfrm>
            <a:prstGeom prst="rightArrow">
              <a:avLst>
                <a:gd name="adj1" fmla="val 50000"/>
                <a:gd name="adj2" fmla="val 25000"/>
              </a:avLst>
            </a:prstGeom>
            <a:solidFill>
              <a:schemeClr val="accent1"/>
            </a:solidFill>
            <a:ln>
              <a:noFill/>
            </a:ln>
            <a:effectLst/>
          </p:spPr>
          <p:txBody>
            <a:bodyPr lIns="27432" tIns="182880" rIns="27432" bIns="182880" anchor="ctr">
              <a:spAutoFit/>
            </a:bodyPr>
            <a:lstStyle/>
            <a:p>
              <a:pPr algn="ctr"/>
              <a:endParaRPr lang="zh-CN" altLang="zh-CN" sz="100" dirty="0">
                <a:latin typeface="微软雅黑 Light" panose="020B0502040204020203" pitchFamily="34" charset="-122"/>
                <a:ea typeface="微软雅黑 Light" panose="020B0502040204020203" pitchFamily="34" charset="-122"/>
              </a:endParaRPr>
            </a:p>
          </p:txBody>
        </p:sp>
        <p:sp>
          <p:nvSpPr>
            <p:cNvPr id="1051710" name="AutoShape 105"/>
            <p:cNvSpPr>
              <a:spLocks noChangeArrowheads="1"/>
            </p:cNvSpPr>
            <p:nvPr/>
          </p:nvSpPr>
          <p:spPr bwMode="auto">
            <a:xfrm>
              <a:off x="7839075" y="1371600"/>
              <a:ext cx="1143000" cy="16764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zh-CN">
                <a:latin typeface="微软雅黑 Light" panose="020B0502040204020203" pitchFamily="34" charset="-122"/>
                <a:ea typeface="微软雅黑 Light" panose="020B0502040204020203" pitchFamily="34" charset="-122"/>
              </a:endParaRPr>
            </a:p>
          </p:txBody>
        </p:sp>
        <p:sp>
          <p:nvSpPr>
            <p:cNvPr id="1051711" name="Text Box 22"/>
            <p:cNvSpPr txBox="1">
              <a:spLocks noChangeArrowheads="1"/>
            </p:cNvSpPr>
            <p:nvPr/>
          </p:nvSpPr>
          <p:spPr bwMode="auto">
            <a:xfrm>
              <a:off x="7839075" y="1528763"/>
              <a:ext cx="1206500" cy="26354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产品管理平台</a:t>
              </a:r>
              <a:endParaRPr lang="zh-CN" altLang="en-US" sz="1200" b="1">
                <a:latin typeface="微软雅黑 Light" panose="020B0502040204020203" pitchFamily="34" charset="-122"/>
                <a:ea typeface="微软雅黑 Light" panose="020B0502040204020203" pitchFamily="34" charset="-122"/>
              </a:endParaRPr>
            </a:p>
          </p:txBody>
        </p:sp>
        <p:sp>
          <p:nvSpPr>
            <p:cNvPr id="1051712" name="AutoShape 107"/>
            <p:cNvSpPr>
              <a:spLocks noChangeArrowheads="1"/>
            </p:cNvSpPr>
            <p:nvPr/>
          </p:nvSpPr>
          <p:spPr bwMode="auto">
            <a:xfrm>
              <a:off x="7953375" y="19050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050" b="1">
                  <a:solidFill>
                    <a:schemeClr val="bg1"/>
                  </a:solidFill>
                  <a:latin typeface="微软雅黑 Light" panose="020B0502040204020203" pitchFamily="34" charset="-122"/>
                  <a:ea typeface="微软雅黑 Light" panose="020B0502040204020203" pitchFamily="34" charset="-122"/>
                </a:rPr>
                <a:t>产品配置管理</a:t>
              </a:r>
              <a:endParaRPr lang="zh-CN" altLang="en-US" sz="1050" b="1">
                <a:solidFill>
                  <a:schemeClr val="bg1"/>
                </a:solidFill>
                <a:latin typeface="微软雅黑 Light" panose="020B0502040204020203" pitchFamily="34" charset="-122"/>
                <a:ea typeface="微软雅黑 Light" panose="020B0502040204020203" pitchFamily="34" charset="-122"/>
              </a:endParaRPr>
            </a:p>
          </p:txBody>
        </p:sp>
        <p:sp>
          <p:nvSpPr>
            <p:cNvPr id="1051713" name="Text Box 109"/>
            <p:cNvSpPr txBox="1">
              <a:spLocks noChangeArrowheads="1"/>
            </p:cNvSpPr>
            <p:nvPr/>
          </p:nvSpPr>
          <p:spPr bwMode="auto">
            <a:xfrm>
              <a:off x="7467600" y="2667000"/>
              <a:ext cx="570229" cy="376996"/>
            </a:xfrm>
            <a:prstGeom prst="rect">
              <a:avLst/>
            </a:prstGeom>
            <a:noFill/>
            <a:ln>
              <a:noFill/>
            </a:ln>
            <a:effectLst/>
          </p:spPr>
          <p:txBody>
            <a:bodyPr wrap="none" lIns="45720" rIns="45720">
              <a:spAutoFit/>
            </a:bodyPr>
            <a:lstStyle/>
            <a:p>
              <a:pPr algn="ctr">
                <a:buFontTx/>
                <a:buChar char="•"/>
              </a:pPr>
              <a:r>
                <a:rPr lang="zh-CN" altLang="en-US" sz="1000">
                  <a:latin typeface="微软雅黑 Light" panose="020B0502040204020203" pitchFamily="34" charset="-122"/>
                  <a:ea typeface="微软雅黑 Light" panose="020B0502040204020203" pitchFamily="34" charset="-122"/>
                </a:rPr>
                <a:t>产品配置</a:t>
              </a:r>
              <a:endParaRPr lang="zh-CN" altLang="en-US" sz="1000">
                <a:latin typeface="微软雅黑 Light" panose="020B0502040204020203" pitchFamily="34" charset="-122"/>
                <a:ea typeface="微软雅黑 Light" panose="020B0502040204020203" pitchFamily="34" charset="-122"/>
              </a:endParaRPr>
            </a:p>
            <a:p>
              <a:pPr algn="ctr">
                <a:buFontTx/>
                <a:buChar char="•"/>
              </a:pPr>
              <a:r>
                <a:rPr lang="en-US" altLang="zh-CN" sz="1000">
                  <a:latin typeface="微软雅黑 Light" panose="020B0502040204020203" pitchFamily="34" charset="-122"/>
                  <a:ea typeface="微软雅黑 Light" panose="020B0502040204020203" pitchFamily="34" charset="-122"/>
                </a:rPr>
                <a:t>EC</a:t>
              </a:r>
              <a:endParaRPr lang="en-US" altLang="zh-CN" sz="1000">
                <a:latin typeface="微软雅黑 Light" panose="020B0502040204020203" pitchFamily="34" charset="-122"/>
                <a:ea typeface="微软雅黑 Light" panose="020B0502040204020203" pitchFamily="34" charset="-122"/>
              </a:endParaRPr>
            </a:p>
          </p:txBody>
        </p:sp>
        <p:sp>
          <p:nvSpPr>
            <p:cNvPr id="1051714" name="AutoShape 112"/>
            <p:cNvSpPr>
              <a:spLocks noChangeArrowheads="1"/>
            </p:cNvSpPr>
            <p:nvPr/>
          </p:nvSpPr>
          <p:spPr bwMode="gray">
            <a:xfrm rot="10800000">
              <a:off x="7467600" y="1917043"/>
              <a:ext cx="381000" cy="814370"/>
            </a:xfrm>
            <a:prstGeom prst="rightArrow">
              <a:avLst>
                <a:gd name="adj1" fmla="val 50000"/>
                <a:gd name="adj2" fmla="val 25000"/>
              </a:avLst>
            </a:prstGeom>
            <a:solidFill>
              <a:schemeClr val="accent1"/>
            </a:solidFill>
            <a:ln>
              <a:noFill/>
            </a:ln>
            <a:effectLst/>
          </p:spPr>
          <p:txBody>
            <a:bodyPr rot="10800000" lIns="27432" tIns="182880" rIns="27432" bIns="182880" anchor="ctr">
              <a:spAutoFit/>
            </a:bodyPr>
            <a:lstStyle/>
            <a:p>
              <a:pPr algn="ctr"/>
              <a:endParaRPr lang="zh-CN" altLang="zh-CN" sz="300" dirty="0">
                <a:latin typeface="微软雅黑 Light" panose="020B0502040204020203" pitchFamily="34" charset="-122"/>
                <a:ea typeface="微软雅黑 Light" panose="020B0502040204020203" pitchFamily="34" charset="-122"/>
              </a:endParaRPr>
            </a:p>
          </p:txBody>
        </p:sp>
        <p:sp>
          <p:nvSpPr>
            <p:cNvPr id="1051715" name="AutoShape 115"/>
            <p:cNvSpPr>
              <a:spLocks noChangeArrowheads="1"/>
            </p:cNvSpPr>
            <p:nvPr/>
          </p:nvSpPr>
          <p:spPr bwMode="auto">
            <a:xfrm>
              <a:off x="4800600" y="2362200"/>
              <a:ext cx="533400" cy="533400"/>
            </a:xfrm>
            <a:prstGeom prst="can">
              <a:avLst>
                <a:gd name="adj" fmla="val 25000"/>
              </a:avLst>
            </a:prstGeom>
            <a:solidFill>
              <a:srgbClr val="EAEAEA">
                <a:alpha val="95000"/>
              </a:srgbClr>
            </a:solidFill>
            <a:ln w="12700">
              <a:solidFill>
                <a:schemeClr val="bg2"/>
              </a:solidFill>
              <a:round/>
            </a:ln>
            <a:effectLst/>
          </p:spPr>
          <p:txBody>
            <a:bodyPr wrap="none" lIns="45720" rIns="45720" anchor="ctr"/>
            <a:lstStyle/>
            <a:p>
              <a:pPr algn="ctr"/>
              <a:r>
                <a:rPr lang="zh-CN" altLang="en-US" sz="1000">
                  <a:latin typeface="微软雅黑 Light" panose="020B0502040204020203" pitchFamily="34" charset="-122"/>
                  <a:ea typeface="微软雅黑 Light" panose="020B0502040204020203" pitchFamily="34" charset="-122"/>
                </a:rPr>
                <a:t>供应商</a:t>
              </a:r>
              <a:endParaRPr lang="zh-CN" altLang="en-US" sz="1000">
                <a:latin typeface="微软雅黑 Light" panose="020B0502040204020203" pitchFamily="34" charset="-122"/>
                <a:ea typeface="微软雅黑 Light" panose="020B0502040204020203" pitchFamily="34" charset="-122"/>
              </a:endParaRPr>
            </a:p>
            <a:p>
              <a:pPr algn="ctr"/>
              <a:r>
                <a:rPr lang="zh-CN" altLang="en-US" sz="1000">
                  <a:latin typeface="微软雅黑 Light" panose="020B0502040204020203" pitchFamily="34" charset="-122"/>
                  <a:ea typeface="微软雅黑 Light" panose="020B0502040204020203" pitchFamily="34" charset="-122"/>
                </a:rPr>
                <a:t>主数据</a:t>
              </a:r>
              <a:endParaRPr lang="zh-CN" altLang="en-US" sz="1000">
                <a:latin typeface="微软雅黑 Light" panose="020B0502040204020203" pitchFamily="34" charset="-122"/>
                <a:ea typeface="微软雅黑 Light" panose="020B0502040204020203" pitchFamily="34" charset="-122"/>
              </a:endParaRPr>
            </a:p>
          </p:txBody>
        </p:sp>
        <p:sp>
          <p:nvSpPr>
            <p:cNvPr id="1051716" name="AutoShape 116"/>
            <p:cNvSpPr>
              <a:spLocks noChangeArrowheads="1"/>
            </p:cNvSpPr>
            <p:nvPr/>
          </p:nvSpPr>
          <p:spPr bwMode="auto">
            <a:xfrm>
              <a:off x="6019800" y="4267200"/>
              <a:ext cx="533400" cy="533400"/>
            </a:xfrm>
            <a:prstGeom prst="can">
              <a:avLst>
                <a:gd name="adj" fmla="val 25000"/>
              </a:avLst>
            </a:prstGeom>
            <a:solidFill>
              <a:srgbClr val="EAEAEA">
                <a:alpha val="95000"/>
              </a:srgbClr>
            </a:solidFill>
            <a:ln w="12700">
              <a:solidFill>
                <a:schemeClr val="bg2"/>
              </a:solidFill>
              <a:round/>
            </a:ln>
            <a:effectLst/>
          </p:spPr>
          <p:txBody>
            <a:bodyPr wrap="none" lIns="45720" rIns="45720" anchor="ctr"/>
            <a:lstStyle/>
            <a:p>
              <a:pPr algn="ctr"/>
              <a:r>
                <a:rPr lang="zh-CN" altLang="en-US" sz="1000">
                  <a:latin typeface="微软雅黑 Light" panose="020B0502040204020203" pitchFamily="34" charset="-122"/>
                  <a:ea typeface="微软雅黑 Light" panose="020B0502040204020203" pitchFamily="34" charset="-122"/>
                </a:rPr>
                <a:t>配件</a:t>
              </a:r>
              <a:endParaRPr lang="zh-CN" altLang="en-US" sz="1000">
                <a:latin typeface="微软雅黑 Light" panose="020B0502040204020203" pitchFamily="34" charset="-122"/>
                <a:ea typeface="微软雅黑 Light" panose="020B0502040204020203" pitchFamily="34" charset="-122"/>
              </a:endParaRPr>
            </a:p>
            <a:p>
              <a:pPr algn="ctr"/>
              <a:r>
                <a:rPr lang="zh-CN" altLang="en-US" sz="1000">
                  <a:latin typeface="微软雅黑 Light" panose="020B0502040204020203" pitchFamily="34" charset="-122"/>
                  <a:ea typeface="微软雅黑 Light" panose="020B0502040204020203" pitchFamily="34" charset="-122"/>
                </a:rPr>
                <a:t>目录</a:t>
              </a:r>
              <a:endParaRPr lang="zh-CN" altLang="en-US" sz="1000">
                <a:latin typeface="微软雅黑 Light" panose="020B0502040204020203" pitchFamily="34" charset="-122"/>
                <a:ea typeface="微软雅黑 Light" panose="020B0502040204020203" pitchFamily="34" charset="-122"/>
              </a:endParaRPr>
            </a:p>
          </p:txBody>
        </p:sp>
        <p:sp>
          <p:nvSpPr>
            <p:cNvPr id="1051717" name="AutoShape 117"/>
            <p:cNvSpPr>
              <a:spLocks noChangeArrowheads="1"/>
            </p:cNvSpPr>
            <p:nvPr/>
          </p:nvSpPr>
          <p:spPr bwMode="auto">
            <a:xfrm>
              <a:off x="7010400" y="3886200"/>
              <a:ext cx="533400" cy="533400"/>
            </a:xfrm>
            <a:prstGeom prst="can">
              <a:avLst>
                <a:gd name="adj" fmla="val 25000"/>
              </a:avLst>
            </a:prstGeom>
            <a:solidFill>
              <a:srgbClr val="EAEAEA">
                <a:alpha val="95000"/>
              </a:srgbClr>
            </a:solidFill>
            <a:ln w="12700">
              <a:solidFill>
                <a:schemeClr val="bg2"/>
              </a:solidFill>
              <a:round/>
            </a:ln>
            <a:effectLst/>
          </p:spPr>
          <p:txBody>
            <a:bodyPr wrap="none" lIns="45720" rIns="45720" anchor="ctr"/>
            <a:lstStyle/>
            <a:p>
              <a:pPr algn="ctr"/>
              <a:r>
                <a:rPr lang="zh-CN" altLang="en-US" sz="1000">
                  <a:latin typeface="微软雅黑 Light" panose="020B0502040204020203" pitchFamily="34" charset="-122"/>
                  <a:ea typeface="微软雅黑 Light" panose="020B0502040204020203" pitchFamily="34" charset="-122"/>
                </a:rPr>
                <a:t>技术</a:t>
              </a:r>
              <a:endParaRPr lang="zh-CN" altLang="en-US" sz="1000">
                <a:latin typeface="微软雅黑 Light" panose="020B0502040204020203" pitchFamily="34" charset="-122"/>
                <a:ea typeface="微软雅黑 Light" panose="020B0502040204020203" pitchFamily="34" charset="-122"/>
              </a:endParaRPr>
            </a:p>
            <a:p>
              <a:pPr algn="ctr"/>
              <a:r>
                <a:rPr lang="zh-CN" altLang="en-US" sz="1000">
                  <a:latin typeface="微软雅黑 Light" panose="020B0502040204020203" pitchFamily="34" charset="-122"/>
                  <a:ea typeface="微软雅黑 Light" panose="020B0502040204020203" pitchFamily="34" charset="-122"/>
                </a:rPr>
                <a:t>信息</a:t>
              </a:r>
              <a:endParaRPr lang="zh-CN" altLang="en-US" sz="1000">
                <a:latin typeface="微软雅黑 Light" panose="020B0502040204020203" pitchFamily="34" charset="-122"/>
                <a:ea typeface="微软雅黑 Light" panose="020B0502040204020203" pitchFamily="34" charset="-122"/>
              </a:endParaRPr>
            </a:p>
          </p:txBody>
        </p:sp>
        <p:sp>
          <p:nvSpPr>
            <p:cNvPr id="1051718" name="AutoShape 118"/>
            <p:cNvSpPr>
              <a:spLocks noChangeArrowheads="1"/>
            </p:cNvSpPr>
            <p:nvPr/>
          </p:nvSpPr>
          <p:spPr bwMode="auto">
            <a:xfrm>
              <a:off x="2438400" y="4800600"/>
              <a:ext cx="2286000" cy="1219200"/>
            </a:xfrm>
            <a:prstGeom prst="roundRect">
              <a:avLst>
                <a:gd name="adj" fmla="val 10417"/>
              </a:avLst>
            </a:prstGeom>
            <a:solidFill>
              <a:srgbClr val="99CC00">
                <a:alpha val="50000"/>
              </a:srgbClr>
            </a:solidFill>
            <a:ln>
              <a:noFill/>
            </a:ln>
            <a:effectLst/>
          </p:spPr>
          <p:txBody>
            <a:bodyPr wrap="none" lIns="45720" rIns="45720"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1719" name="Text Box 19"/>
            <p:cNvSpPr txBox="1">
              <a:spLocks noChangeArrowheads="1"/>
            </p:cNvSpPr>
            <p:nvPr/>
          </p:nvSpPr>
          <p:spPr bwMode="auto">
            <a:xfrm>
              <a:off x="2514600" y="4867275"/>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销售合同</a:t>
              </a:r>
              <a:endParaRPr lang="zh-CN" altLang="en-US" sz="1200">
                <a:latin typeface="微软雅黑 Light" panose="020B0502040204020203" pitchFamily="34" charset="-122"/>
                <a:ea typeface="微软雅黑 Light" panose="020B0502040204020203" pitchFamily="34" charset="-122"/>
              </a:endParaRPr>
            </a:p>
          </p:txBody>
        </p:sp>
        <p:sp>
          <p:nvSpPr>
            <p:cNvPr id="1051720" name="Text Box 19"/>
            <p:cNvSpPr txBox="1">
              <a:spLocks noChangeArrowheads="1"/>
            </p:cNvSpPr>
            <p:nvPr/>
          </p:nvSpPr>
          <p:spPr bwMode="auto">
            <a:xfrm>
              <a:off x="2514600" y="5399088"/>
              <a:ext cx="990600" cy="455612"/>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车辆库存</a:t>
              </a:r>
              <a:endParaRPr lang="zh-CN" altLang="en-US" sz="1200">
                <a:latin typeface="微软雅黑 Light" panose="020B0502040204020203" pitchFamily="34" charset="-122"/>
                <a:ea typeface="微软雅黑 Light" panose="020B0502040204020203" pitchFamily="34" charset="-122"/>
              </a:endParaRPr>
            </a:p>
          </p:txBody>
        </p:sp>
        <p:sp>
          <p:nvSpPr>
            <p:cNvPr id="1051721" name="Text Box 19"/>
            <p:cNvSpPr txBox="1">
              <a:spLocks noChangeArrowheads="1"/>
            </p:cNvSpPr>
            <p:nvPr/>
          </p:nvSpPr>
          <p:spPr bwMode="auto">
            <a:xfrm>
              <a:off x="3581400" y="5400675"/>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客户交车</a:t>
              </a:r>
              <a:endParaRPr lang="zh-CN" altLang="en-US" sz="1200">
                <a:latin typeface="微软雅黑 Light" panose="020B0502040204020203" pitchFamily="34" charset="-122"/>
                <a:ea typeface="微软雅黑 Light" panose="020B0502040204020203" pitchFamily="34" charset="-122"/>
              </a:endParaRPr>
            </a:p>
          </p:txBody>
        </p:sp>
        <p:sp>
          <p:nvSpPr>
            <p:cNvPr id="1051722" name="Text Box 19"/>
            <p:cNvSpPr txBox="1">
              <a:spLocks noChangeArrowheads="1"/>
            </p:cNvSpPr>
            <p:nvPr/>
          </p:nvSpPr>
          <p:spPr bwMode="auto">
            <a:xfrm>
              <a:off x="3581400" y="4876800"/>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销售活动</a:t>
              </a:r>
              <a:endParaRPr lang="zh-CN" altLang="en-US" sz="1200">
                <a:latin typeface="微软雅黑 Light" panose="020B0502040204020203" pitchFamily="34" charset="-122"/>
                <a:ea typeface="微软雅黑 Light" panose="020B0502040204020203" pitchFamily="34" charset="-122"/>
              </a:endParaRPr>
            </a:p>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管理</a:t>
              </a:r>
              <a:endParaRPr lang="zh-CN" altLang="en-US" sz="1200">
                <a:latin typeface="微软雅黑 Light" panose="020B0502040204020203" pitchFamily="34" charset="-122"/>
                <a:ea typeface="微软雅黑 Light" panose="020B0502040204020203" pitchFamily="34" charset="-122"/>
              </a:endParaRPr>
            </a:p>
          </p:txBody>
        </p:sp>
        <p:sp>
          <p:nvSpPr>
            <p:cNvPr id="1051723" name="AutoShape 119"/>
            <p:cNvSpPr>
              <a:spLocks noChangeArrowheads="1"/>
            </p:cNvSpPr>
            <p:nvPr/>
          </p:nvSpPr>
          <p:spPr bwMode="auto">
            <a:xfrm>
              <a:off x="4978400" y="4800600"/>
              <a:ext cx="2286000" cy="1219200"/>
            </a:xfrm>
            <a:prstGeom prst="roundRect">
              <a:avLst>
                <a:gd name="adj" fmla="val 10417"/>
              </a:avLst>
            </a:prstGeom>
            <a:solidFill>
              <a:srgbClr val="99CC00">
                <a:alpha val="50000"/>
              </a:srgbClr>
            </a:solidFill>
            <a:ln>
              <a:noFill/>
            </a:ln>
            <a:effectLst/>
          </p:spPr>
          <p:txBody>
            <a:bodyPr wrap="none" lIns="45720" rIns="45720" anchor="ctr"/>
            <a:lstStyle/>
            <a:p>
              <a:pPr algn="ctr"/>
              <a:endParaRPr lang="zh-CN" altLang="en-US">
                <a:latin typeface="微软雅黑 Light" panose="020B0502040204020203" pitchFamily="34" charset="-122"/>
                <a:ea typeface="微软雅黑 Light" panose="020B0502040204020203" pitchFamily="34" charset="-122"/>
              </a:endParaRPr>
            </a:p>
          </p:txBody>
        </p:sp>
        <p:sp>
          <p:nvSpPr>
            <p:cNvPr id="1051724" name="Text Box 19"/>
            <p:cNvSpPr txBox="1">
              <a:spLocks noChangeArrowheads="1"/>
            </p:cNvSpPr>
            <p:nvPr/>
          </p:nvSpPr>
          <p:spPr bwMode="auto">
            <a:xfrm>
              <a:off x="5080000" y="4879975"/>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车辆维修</a:t>
              </a:r>
              <a:endParaRPr lang="zh-CN" altLang="en-US" sz="1200">
                <a:latin typeface="微软雅黑 Light" panose="020B0502040204020203" pitchFamily="34" charset="-122"/>
                <a:ea typeface="微软雅黑 Light" panose="020B0502040204020203" pitchFamily="34" charset="-122"/>
              </a:endParaRPr>
            </a:p>
          </p:txBody>
        </p:sp>
        <p:sp>
          <p:nvSpPr>
            <p:cNvPr id="1051725" name="Text Box 19"/>
            <p:cNvSpPr txBox="1">
              <a:spLocks noChangeArrowheads="1"/>
            </p:cNvSpPr>
            <p:nvPr/>
          </p:nvSpPr>
          <p:spPr bwMode="auto">
            <a:xfrm>
              <a:off x="6146800" y="4879975"/>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备件管理</a:t>
              </a:r>
              <a:endParaRPr lang="zh-CN" altLang="en-US" sz="1200">
                <a:latin typeface="微软雅黑 Light" panose="020B0502040204020203" pitchFamily="34" charset="-122"/>
                <a:ea typeface="微软雅黑 Light" panose="020B0502040204020203" pitchFamily="34" charset="-122"/>
              </a:endParaRPr>
            </a:p>
          </p:txBody>
        </p:sp>
        <p:sp>
          <p:nvSpPr>
            <p:cNvPr id="1051726" name="Text Box 19"/>
            <p:cNvSpPr txBox="1">
              <a:spLocks noChangeArrowheads="1"/>
            </p:cNvSpPr>
            <p:nvPr/>
          </p:nvSpPr>
          <p:spPr bwMode="auto">
            <a:xfrm>
              <a:off x="5080000" y="5426075"/>
              <a:ext cx="990600" cy="455613"/>
            </a:xfrm>
            <a:prstGeom prst="rect">
              <a:avLst/>
            </a:prstGeom>
            <a:gradFill rotWithShape="1">
              <a:gsLst>
                <a:gs pos="0">
                  <a:srgbClr val="B2B2B2"/>
                </a:gs>
                <a:gs pos="100000">
                  <a:srgbClr val="FFFFFF"/>
                </a:gs>
              </a:gsLst>
              <a:lin ang="2700000" scaled="1"/>
            </a:gradFill>
            <a:ln w="12700" algn="ctr">
              <a:solidFill>
                <a:schemeClr val="bg2"/>
              </a:solidFill>
              <a:miter lim="800000"/>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a:latin typeface="微软雅黑 Light" panose="020B0502040204020203" pitchFamily="34" charset="-122"/>
                  <a:ea typeface="微软雅黑 Light" panose="020B0502040204020203" pitchFamily="34" charset="-122"/>
                </a:rPr>
                <a:t>车间管理</a:t>
              </a:r>
              <a:endParaRPr lang="zh-CN" altLang="en-US" sz="1200">
                <a:latin typeface="微软雅黑 Light" panose="020B0502040204020203" pitchFamily="34" charset="-122"/>
                <a:ea typeface="微软雅黑 Light" panose="020B0502040204020203" pitchFamily="34" charset="-122"/>
              </a:endParaRPr>
            </a:p>
          </p:txBody>
        </p:sp>
        <p:sp>
          <p:nvSpPr>
            <p:cNvPr id="1051727" name="AutoShape 120"/>
            <p:cNvSpPr>
              <a:spLocks noChangeArrowheads="1"/>
            </p:cNvSpPr>
            <p:nvPr/>
          </p:nvSpPr>
          <p:spPr bwMode="auto">
            <a:xfrm>
              <a:off x="1295400" y="3124200"/>
              <a:ext cx="457200" cy="381000"/>
            </a:xfrm>
            <a:prstGeom prst="leftRightArrow">
              <a:avLst>
                <a:gd name="adj1" fmla="val 50000"/>
                <a:gd name="adj2" fmla="val 24000"/>
              </a:avLst>
            </a:prstGeom>
            <a:solidFill>
              <a:schemeClr val="accent1">
                <a:alpha val="95000"/>
              </a:schemeClr>
            </a:solidFill>
            <a:ln>
              <a:noFill/>
            </a:ln>
            <a:effectLst/>
          </p:spPr>
          <p:txBody>
            <a:bodyPr wrap="none" lIns="45720" rIns="45720" anchor="ctr"/>
            <a:lstStyle/>
            <a:p>
              <a:pPr algn="ctr"/>
              <a:endParaRPr lang="zh-CN" altLang="zh-CN">
                <a:latin typeface="微软雅黑 Light" panose="020B0502040204020203" pitchFamily="34" charset="-122"/>
                <a:ea typeface="微软雅黑 Light" panose="020B0502040204020203" pitchFamily="34" charset="-122"/>
              </a:endParaRPr>
            </a:p>
          </p:txBody>
        </p:sp>
        <p:sp>
          <p:nvSpPr>
            <p:cNvPr id="1051728" name="AutoShape 121"/>
            <p:cNvSpPr>
              <a:spLocks noChangeArrowheads="1"/>
            </p:cNvSpPr>
            <p:nvPr/>
          </p:nvSpPr>
          <p:spPr bwMode="auto">
            <a:xfrm>
              <a:off x="7848600" y="3276600"/>
              <a:ext cx="1143000" cy="2286000"/>
            </a:xfrm>
            <a:prstGeom prst="roundRect">
              <a:avLst>
                <a:gd name="adj" fmla="val 14722"/>
              </a:avLst>
            </a:prstGeom>
            <a:solidFill>
              <a:srgbClr val="EAEAEA">
                <a:alpha val="95000"/>
              </a:srgbClr>
            </a:solidFill>
            <a:ln>
              <a:noFill/>
            </a:ln>
            <a:effectLst/>
          </p:spPr>
          <p:txBody>
            <a:bodyPr wrap="none" lIns="45720" rIns="45720" anchor="ctr"/>
            <a:lstStyle/>
            <a:p>
              <a:pPr algn="ctr"/>
              <a:endParaRPr lang="zh-CN" altLang="zh-CN">
                <a:latin typeface="微软雅黑 Light" panose="020B0502040204020203" pitchFamily="34" charset="-122"/>
                <a:ea typeface="微软雅黑 Light" panose="020B0502040204020203" pitchFamily="34" charset="-122"/>
              </a:endParaRPr>
            </a:p>
          </p:txBody>
        </p:sp>
        <p:sp>
          <p:nvSpPr>
            <p:cNvPr id="1051729" name="Text Box 22"/>
            <p:cNvSpPr txBox="1">
              <a:spLocks noChangeArrowheads="1"/>
            </p:cNvSpPr>
            <p:nvPr/>
          </p:nvSpPr>
          <p:spPr bwMode="auto">
            <a:xfrm>
              <a:off x="7848600" y="3357563"/>
              <a:ext cx="1206500" cy="263546"/>
            </a:xfrm>
            <a:prstGeom prst="rect">
              <a:avLst/>
            </a:prstGeom>
            <a:noFill/>
            <a:ln>
              <a:noFill/>
            </a:ln>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供应链管理</a:t>
              </a:r>
              <a:endParaRPr lang="zh-CN" altLang="en-US" sz="1200" b="1">
                <a:latin typeface="微软雅黑 Light" panose="020B0502040204020203" pitchFamily="34" charset="-122"/>
                <a:ea typeface="微软雅黑 Light" panose="020B0502040204020203" pitchFamily="34" charset="-122"/>
              </a:endParaRPr>
            </a:p>
          </p:txBody>
        </p:sp>
        <p:sp>
          <p:nvSpPr>
            <p:cNvPr id="1051730" name="AutoShape 123"/>
            <p:cNvSpPr>
              <a:spLocks noChangeArrowheads="1"/>
            </p:cNvSpPr>
            <p:nvPr/>
          </p:nvSpPr>
          <p:spPr bwMode="auto">
            <a:xfrm>
              <a:off x="7962900" y="37338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050" b="1">
                  <a:solidFill>
                    <a:schemeClr val="bg1"/>
                  </a:solidFill>
                  <a:latin typeface="微软雅黑 Light" panose="020B0502040204020203" pitchFamily="34" charset="-122"/>
                  <a:ea typeface="微软雅黑 Light" panose="020B0502040204020203" pitchFamily="34" charset="-122"/>
                </a:rPr>
                <a:t>采购寻源</a:t>
              </a:r>
              <a:endParaRPr lang="zh-CN" altLang="en-US" sz="1050" b="1">
                <a:solidFill>
                  <a:schemeClr val="bg1"/>
                </a:solidFill>
                <a:latin typeface="微软雅黑 Light" panose="020B0502040204020203" pitchFamily="34" charset="-122"/>
                <a:ea typeface="微软雅黑 Light" panose="020B0502040204020203" pitchFamily="34" charset="-122"/>
              </a:endParaRPr>
            </a:p>
          </p:txBody>
        </p:sp>
        <p:sp>
          <p:nvSpPr>
            <p:cNvPr id="1051731" name="Text Box 124"/>
            <p:cNvSpPr txBox="1">
              <a:spLocks noChangeArrowheads="1"/>
            </p:cNvSpPr>
            <p:nvPr/>
          </p:nvSpPr>
          <p:spPr bwMode="auto">
            <a:xfrm>
              <a:off x="7543800" y="4098925"/>
              <a:ext cx="769610" cy="231998"/>
            </a:xfrm>
            <a:prstGeom prst="rect">
              <a:avLst/>
            </a:prstGeom>
            <a:noFill/>
            <a:ln>
              <a:noFill/>
            </a:ln>
            <a:effectLst/>
          </p:spPr>
          <p:txBody>
            <a:bodyPr wrap="none" lIns="45720" rIns="45720">
              <a:spAutoFit/>
            </a:bodyPr>
            <a:lstStyle/>
            <a:p>
              <a:pPr algn="ctr">
                <a:buFontTx/>
                <a:buChar char="•"/>
              </a:pPr>
              <a:r>
                <a:rPr lang="zh-CN" altLang="en-US" sz="1000">
                  <a:latin typeface="微软雅黑 Light" panose="020B0502040204020203" pitchFamily="34" charset="-122"/>
                  <a:ea typeface="微软雅黑 Light" panose="020B0502040204020203" pitchFamily="34" charset="-122"/>
                </a:rPr>
                <a:t>备件采购需求</a:t>
              </a:r>
              <a:endParaRPr lang="zh-CN" altLang="en-US" sz="1000">
                <a:latin typeface="微软雅黑 Light" panose="020B0502040204020203" pitchFamily="34" charset="-122"/>
                <a:ea typeface="微软雅黑 Light" panose="020B0502040204020203" pitchFamily="34" charset="-122"/>
              </a:endParaRPr>
            </a:p>
          </p:txBody>
        </p:sp>
        <p:sp>
          <p:nvSpPr>
            <p:cNvPr id="1051732" name="AutoShape 126"/>
            <p:cNvSpPr>
              <a:spLocks noChangeArrowheads="1"/>
            </p:cNvSpPr>
            <p:nvPr/>
          </p:nvSpPr>
          <p:spPr bwMode="auto">
            <a:xfrm>
              <a:off x="7988300" y="45720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050" b="1">
                  <a:solidFill>
                    <a:schemeClr val="bg1"/>
                  </a:solidFill>
                  <a:latin typeface="微软雅黑 Light" panose="020B0502040204020203" pitchFamily="34" charset="-122"/>
                  <a:ea typeface="微软雅黑 Light" panose="020B0502040204020203" pitchFamily="34" charset="-122"/>
                </a:rPr>
                <a:t>物流配送</a:t>
              </a:r>
              <a:endParaRPr lang="zh-CN" altLang="en-US" sz="1050" b="1">
                <a:solidFill>
                  <a:schemeClr val="bg1"/>
                </a:solidFill>
                <a:latin typeface="微软雅黑 Light" panose="020B0502040204020203" pitchFamily="34" charset="-122"/>
                <a:ea typeface="微软雅黑 Light" panose="020B0502040204020203" pitchFamily="34" charset="-122"/>
              </a:endParaRPr>
            </a:p>
          </p:txBody>
        </p:sp>
        <p:sp>
          <p:nvSpPr>
            <p:cNvPr id="1051733" name="AutoShape 128"/>
            <p:cNvSpPr>
              <a:spLocks noChangeArrowheads="1"/>
            </p:cNvSpPr>
            <p:nvPr/>
          </p:nvSpPr>
          <p:spPr bwMode="gray">
            <a:xfrm>
              <a:off x="7543800" y="3505200"/>
              <a:ext cx="381000" cy="317500"/>
            </a:xfrm>
            <a:prstGeom prst="rightArrow">
              <a:avLst>
                <a:gd name="adj1" fmla="val 50000"/>
                <a:gd name="adj2" fmla="val 30000"/>
              </a:avLst>
            </a:prstGeom>
            <a:solidFill>
              <a:schemeClr val="accent1"/>
            </a:solidFill>
            <a:ln>
              <a:noFill/>
            </a:ln>
            <a:effectLst/>
          </p:spPr>
          <p:txBody>
            <a:bodyPr lIns="27432" tIns="182880" rIns="27432" bIns="182880" anchor="ctr"/>
            <a:lstStyle/>
            <a:p>
              <a:pPr algn="ctr"/>
              <a:endParaRPr lang="zh-CN" altLang="zh-CN">
                <a:latin typeface="微软雅黑 Light" panose="020B0502040204020203" pitchFamily="34" charset="-122"/>
                <a:ea typeface="微软雅黑 Light" panose="020B0502040204020203" pitchFamily="34" charset="-122"/>
              </a:endParaRPr>
            </a:p>
          </p:txBody>
        </p:sp>
        <p:sp>
          <p:nvSpPr>
            <p:cNvPr id="1051734" name="AutoShape 129"/>
            <p:cNvSpPr>
              <a:spLocks noChangeArrowheads="1"/>
            </p:cNvSpPr>
            <p:nvPr/>
          </p:nvSpPr>
          <p:spPr bwMode="gray">
            <a:xfrm>
              <a:off x="7543800" y="4648200"/>
              <a:ext cx="381000" cy="317500"/>
            </a:xfrm>
            <a:prstGeom prst="rightArrow">
              <a:avLst>
                <a:gd name="adj1" fmla="val 50000"/>
                <a:gd name="adj2" fmla="val 30000"/>
              </a:avLst>
            </a:prstGeom>
            <a:solidFill>
              <a:schemeClr val="accent1"/>
            </a:solidFill>
            <a:ln>
              <a:noFill/>
            </a:ln>
            <a:effectLst/>
          </p:spPr>
          <p:txBody>
            <a:bodyPr lIns="27432" tIns="182880" rIns="27432" bIns="182880" anchor="ctr"/>
            <a:lstStyle/>
            <a:p>
              <a:pPr algn="ctr"/>
              <a:endParaRPr lang="zh-CN" altLang="zh-CN">
                <a:latin typeface="微软雅黑 Light" panose="020B0502040204020203" pitchFamily="34" charset="-122"/>
                <a:ea typeface="微软雅黑 Light" panose="020B0502040204020203" pitchFamily="34" charset="-122"/>
              </a:endParaRPr>
            </a:p>
          </p:txBody>
        </p:sp>
        <p:sp>
          <p:nvSpPr>
            <p:cNvPr id="1051735" name="Text Box 130"/>
            <p:cNvSpPr txBox="1">
              <a:spLocks noChangeArrowheads="1"/>
            </p:cNvSpPr>
            <p:nvPr/>
          </p:nvSpPr>
          <p:spPr bwMode="auto">
            <a:xfrm>
              <a:off x="7467600" y="4876800"/>
              <a:ext cx="769610" cy="231998"/>
            </a:xfrm>
            <a:prstGeom prst="rect">
              <a:avLst/>
            </a:prstGeom>
            <a:noFill/>
            <a:ln>
              <a:noFill/>
            </a:ln>
            <a:effectLst/>
          </p:spPr>
          <p:txBody>
            <a:bodyPr wrap="none" lIns="45720" rIns="45720">
              <a:spAutoFit/>
            </a:bodyPr>
            <a:lstStyle/>
            <a:p>
              <a:pPr algn="ctr">
                <a:buFontTx/>
                <a:buChar char="•"/>
              </a:pPr>
              <a:r>
                <a:rPr lang="zh-CN" altLang="en-US" sz="1000">
                  <a:latin typeface="微软雅黑 Light" panose="020B0502040204020203" pitchFamily="34" charset="-122"/>
                  <a:ea typeface="微软雅黑 Light" panose="020B0502040204020203" pitchFamily="34" charset="-122"/>
                </a:rPr>
                <a:t>备件到货确认</a:t>
              </a:r>
              <a:endParaRPr lang="zh-CN" altLang="en-US" sz="1000">
                <a:latin typeface="微软雅黑 Light" panose="020B0502040204020203" pitchFamily="34" charset="-122"/>
                <a:ea typeface="微软雅黑 Light" panose="020B0502040204020203" pitchFamily="34" charset="-122"/>
              </a:endParaRPr>
            </a:p>
          </p:txBody>
        </p:sp>
        <p:sp>
          <p:nvSpPr>
            <p:cNvPr id="1051736" name="AutoShape 131"/>
            <p:cNvSpPr>
              <a:spLocks noChangeArrowheads="1"/>
            </p:cNvSpPr>
            <p:nvPr/>
          </p:nvSpPr>
          <p:spPr bwMode="auto">
            <a:xfrm>
              <a:off x="7962900" y="2362200"/>
              <a:ext cx="914400" cy="381000"/>
            </a:xfrm>
            <a:prstGeom prst="roundRect">
              <a:avLst>
                <a:gd name="adj" fmla="val 16667"/>
              </a:avLst>
            </a:prstGeom>
            <a:solidFill>
              <a:schemeClr val="accent5">
                <a:lumMod val="75000"/>
              </a:schemeClr>
            </a:solidFill>
            <a:ln w="9525">
              <a:solidFill>
                <a:schemeClr val="tx1"/>
              </a:solidFill>
              <a:round/>
            </a:ln>
            <a:effectLst/>
          </p:spPr>
          <p:txBody>
            <a:bodyPr wrap="none" anchor="ctr"/>
            <a:lstStyle/>
            <a:p>
              <a:pPr algn="ctr" eaLnBrk="1" hangingPunct="1"/>
              <a:r>
                <a:rPr lang="zh-CN" altLang="en-US" sz="1050" b="1">
                  <a:solidFill>
                    <a:schemeClr val="bg1"/>
                  </a:solidFill>
                  <a:latin typeface="微软雅黑 Light" panose="020B0502040204020203" pitchFamily="34" charset="-122"/>
                  <a:ea typeface="微软雅黑 Light" panose="020B0502040204020203" pitchFamily="34" charset="-122"/>
                </a:rPr>
                <a:t>产品变更管理</a:t>
              </a:r>
              <a:endParaRPr lang="zh-CN" altLang="en-US" sz="1050" b="1">
                <a:solidFill>
                  <a:schemeClr val="bg1"/>
                </a:solidFill>
                <a:latin typeface="微软雅黑 Light" panose="020B0502040204020203" pitchFamily="34" charset="-122"/>
                <a:ea typeface="微软雅黑 Light" panose="020B0502040204020203" pitchFamily="34" charset="-122"/>
              </a:endParaRPr>
            </a:p>
          </p:txBody>
        </p:sp>
      </p:grpSp>
      <p:grpSp>
        <p:nvGrpSpPr>
          <p:cNvPr id="413" name="Group 27"/>
          <p:cNvGrpSpPr/>
          <p:nvPr/>
        </p:nvGrpSpPr>
        <p:grpSpPr bwMode="auto">
          <a:xfrm>
            <a:off x="9569003" y="64269"/>
            <a:ext cx="1732055" cy="821435"/>
            <a:chOff x="864" y="1824"/>
            <a:chExt cx="3696" cy="1864"/>
          </a:xfrm>
        </p:grpSpPr>
        <p:sp>
          <p:nvSpPr>
            <p:cNvPr id="1051737"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738"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739"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740"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741"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742"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营销管理平台实现的应用功能要求和主要建设思路 </a:t>
            </a:r>
            <a:r>
              <a:rPr lang="en-US" altLang="zh-CN" sz="2400" dirty="0">
                <a:solidFill>
                  <a:schemeClr val="bg1"/>
                </a:solidFill>
              </a:rPr>
              <a:t>- 1</a:t>
            </a:r>
            <a:endParaRPr lang="en-US" altLang="zh-CN" sz="2400" dirty="0">
              <a:solidFill>
                <a:schemeClr val="bg1"/>
              </a:solidFill>
            </a:endParaRPr>
          </a:p>
        </p:txBody>
      </p:sp>
      <p:graphicFrame>
        <p:nvGraphicFramePr>
          <p:cNvPr id="4194333" name="Group 100"/>
          <p:cNvGraphicFramePr>
            <a:graphicFrameLocks noGrp="1"/>
          </p:cNvGraphicFramePr>
          <p:nvPr/>
        </p:nvGraphicFramePr>
        <p:xfrm>
          <a:off x="533399" y="1168399"/>
          <a:ext cx="11141299" cy="5135811"/>
        </p:xfrm>
        <a:graphic>
          <a:graphicData uri="http://schemas.openxmlformats.org/drawingml/2006/table">
            <a:tbl>
              <a:tblPr/>
              <a:tblGrid>
                <a:gridCol w="1249491"/>
                <a:gridCol w="2498983"/>
                <a:gridCol w="5414463"/>
                <a:gridCol w="1978362"/>
              </a:tblGrid>
              <a:tr h="53530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724892">
                <a:tc rowSpan="2">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呼叫中心</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客户关怀</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实现产品咨询的反馈，客户数据核实，潜在用户信息收集和分配，客户投诉记录及处理，重大案例处理，坐席管理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2489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远程服务</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利用呼叫中心的平台支持对客户的远程服务，包括紧急呼叫，维修支持，保养提醒，远程诊断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44301">
                <a:tc rowSpan="2">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客户关系管理系统</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客户信息管理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建立完整的客户主数据，支持客户的生命周期管理，包括潜在客户信息，车主信息，车队信息，维修保养记录，二次购车信息</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56637">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市场分析</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利用数据仓库收集，存储来源于经销商，客户的市场数据资料，并且利用数据挖掘技术进行分析和研究，记录营销策略及规划定义，并进一步指导、定义市场营销活动</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24892">
                <a:tc rowSpan="2">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销售管理系统</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销售预测管理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支持按区域对销售渠道的销售配额和销售预测管理，包括预测数量的提报，预测收集和确认，配额的下达</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24892">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车辆</a:t>
                      </a: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Call-off</a:t>
                      </a: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支持下线车辆的管理，包括集成生产管控平台收集车辆的下线信息，车辆</a:t>
                      </a:r>
                      <a:r>
                        <a:rPr kumimoji="0" lang="en-US" altLang="zh-CN"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Call-off</a:t>
                      </a: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状态管理，储备金核对和扣减</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415" name="Group 27"/>
          <p:cNvGrpSpPr/>
          <p:nvPr/>
        </p:nvGrpSpPr>
        <p:grpSpPr bwMode="auto">
          <a:xfrm>
            <a:off x="9569003" y="64269"/>
            <a:ext cx="1732055" cy="821435"/>
            <a:chOff x="864" y="1824"/>
            <a:chExt cx="3696" cy="1864"/>
          </a:xfrm>
        </p:grpSpPr>
        <p:sp>
          <p:nvSpPr>
            <p:cNvPr id="1051743"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744"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745"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746"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747"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748"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营销管理平台实现的应用功能要求和主要建设思路 </a:t>
            </a:r>
            <a:r>
              <a:rPr lang="en-US" altLang="zh-CN" sz="2400" dirty="0">
                <a:solidFill>
                  <a:schemeClr val="bg1"/>
                </a:solidFill>
              </a:rPr>
              <a:t>- 2</a:t>
            </a:r>
            <a:endParaRPr lang="en-US" altLang="zh-CN" sz="2400" dirty="0">
              <a:solidFill>
                <a:schemeClr val="bg1"/>
              </a:solidFill>
            </a:endParaRPr>
          </a:p>
        </p:txBody>
      </p:sp>
      <p:graphicFrame>
        <p:nvGraphicFramePr>
          <p:cNvPr id="4194334" name="Group 78"/>
          <p:cNvGraphicFramePr>
            <a:graphicFrameLocks noGrp="1"/>
          </p:cNvGraphicFramePr>
          <p:nvPr/>
        </p:nvGraphicFramePr>
        <p:xfrm>
          <a:off x="533399" y="1168399"/>
          <a:ext cx="11109100" cy="5276830"/>
        </p:xfrm>
        <a:graphic>
          <a:graphicData uri="http://schemas.openxmlformats.org/drawingml/2006/table">
            <a:tbl>
              <a:tblPr/>
              <a:tblGrid>
                <a:gridCol w="1245880"/>
                <a:gridCol w="2491761"/>
                <a:gridCol w="5398815"/>
                <a:gridCol w="1972644"/>
              </a:tblGrid>
              <a:tr h="518086">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829081">
                <a:tc rowSpan="6">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销售管理系统</a:t>
                      </a:r>
                      <a:endParaRPr kumimoji="0" lang="zh-CN" altLang="en-US" sz="14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销售网络管理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支持对一站式服务中心和各二级销售终端的管理，包括销售网络规划，绩效管理和奖金计算，终端标准化管理，终端培训和</a:t>
                      </a:r>
                      <a:r>
                        <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E-learning</a:t>
                      </a:r>
                      <a:endParaRPr kumimoji="0" lang="en-US" altLang="zh-CN"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29081">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销售配置管理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集成产品管理平台下放的产品配置信息，匹配财务配置的生产成本和盈利要求，设定各产品型号的价格和选配组合，同时支持适应性产品的调整申请</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829081">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储备金管理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支持XX公司的储备金管理模式及金融贷款服务，包括帐务集成，储备金查询，付款跟踪，贷款申请，贷款历史查询，储备金和奖金历史查询</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0157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销售合同管理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支持一站式服务中心的订单处理和跟踪，包括订单提报，订单确认，适应性订单审批，订单更改，订单状态跟踪</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0157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销售活动管理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支持各区域和销售终端的客户开发活动，包括潜客跟踪和反馈，潜客开发和信息收集，潜客回访，潜客销售跟进，销售人员的管理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0157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车辆库存</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支持区域和二级销售终端的车辆库存管理，包括车辆入库，车辆库存查询，出库管理，转库管理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417" name="Group 27"/>
          <p:cNvGrpSpPr/>
          <p:nvPr/>
        </p:nvGrpSpPr>
        <p:grpSpPr bwMode="auto">
          <a:xfrm>
            <a:off x="9569003" y="64269"/>
            <a:ext cx="1732055" cy="821435"/>
            <a:chOff x="864" y="1824"/>
            <a:chExt cx="3696" cy="1864"/>
          </a:xfrm>
        </p:grpSpPr>
        <p:sp>
          <p:nvSpPr>
            <p:cNvPr id="1051749"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750"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751"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752"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753"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75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营销管理平台实现的应用功能要求和主要建设思路 </a:t>
            </a:r>
            <a:r>
              <a:rPr lang="en-US" altLang="zh-CN" sz="2400" dirty="0">
                <a:solidFill>
                  <a:schemeClr val="bg1"/>
                </a:solidFill>
              </a:rPr>
              <a:t>- 3</a:t>
            </a:r>
            <a:endParaRPr lang="en-US" altLang="zh-CN" sz="2400" dirty="0">
              <a:solidFill>
                <a:schemeClr val="bg1"/>
              </a:solidFill>
            </a:endParaRPr>
          </a:p>
        </p:txBody>
      </p:sp>
      <p:graphicFrame>
        <p:nvGraphicFramePr>
          <p:cNvPr id="4194335" name="Group 77"/>
          <p:cNvGraphicFramePr>
            <a:graphicFrameLocks noGrp="1"/>
          </p:cNvGraphicFramePr>
          <p:nvPr/>
        </p:nvGraphicFramePr>
        <p:xfrm>
          <a:off x="533399" y="1168400"/>
          <a:ext cx="11141299" cy="5304665"/>
        </p:xfrm>
        <a:graphic>
          <a:graphicData uri="http://schemas.openxmlformats.org/drawingml/2006/table">
            <a:tbl>
              <a:tblPr/>
              <a:tblGrid>
                <a:gridCol w="1249491"/>
                <a:gridCol w="2498983"/>
                <a:gridCol w="5414463"/>
                <a:gridCol w="1978362"/>
              </a:tblGrid>
              <a:tr h="4572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619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销售管理系统</a:t>
                      </a:r>
                      <a:endPar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客户交车</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支持各一站式服务中心的提车和交车业务，包括对部分有改装要求车辆的交付和调配，以及车辆退回和小改调整</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rowSpan="5">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服务与备件管理系统</a:t>
                      </a:r>
                      <a:endParaRPr kumimoji="0" lang="zh-CN" altLang="en-US" sz="1600" b="1"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备件订单</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支持备件和附件的订购管理，包括备件订单的提报，备件订单的跟踪，撤单管理，订单状态跟踪，备件保修，备件和附件清单管理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保修索赔</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支持各服务站的索赔请求处理，以及XX公司对关键部件的索赔跟踪，包括索赔申请，索赔状态跟踪，保修预授权，零件回运管理</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服务中心管理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管理各一站式服务中心和各二级服务站点，包括站点申请管理，服务站点的规划，服务标准化管理，售后服务终端培训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电子配件目录管理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管理配件的目录和定价，包括配件目录信息管理，新老零件替换，配件价格管理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619125">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技术数据管理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关注车辆故障的维修信息，以及由此可能产生的批量性产品质量问题或可能导致客户强烈抱怨的特定现象，以便更好地管理、维护、查询和统计维修案例数据和产品质量信息。可以集成远程技术来收集部分重要技术数据。</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419" name="Group 27"/>
          <p:cNvGrpSpPr/>
          <p:nvPr/>
        </p:nvGrpSpPr>
        <p:grpSpPr bwMode="auto">
          <a:xfrm>
            <a:off x="9569003" y="64269"/>
            <a:ext cx="1732055" cy="821435"/>
            <a:chOff x="864" y="1824"/>
            <a:chExt cx="3696" cy="1864"/>
          </a:xfrm>
        </p:grpSpPr>
        <p:sp>
          <p:nvSpPr>
            <p:cNvPr id="1051755"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756"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757"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758"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759"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760"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营销管理平台实现的应用功能要求和主要建设思路 </a:t>
            </a:r>
            <a:r>
              <a:rPr lang="en-US" altLang="zh-CN" sz="2400" dirty="0">
                <a:solidFill>
                  <a:schemeClr val="bg1"/>
                </a:solidFill>
              </a:rPr>
              <a:t>- 4</a:t>
            </a:r>
            <a:endParaRPr lang="en-US" altLang="zh-CN" sz="2400" dirty="0">
              <a:solidFill>
                <a:schemeClr val="bg1"/>
              </a:solidFill>
            </a:endParaRPr>
          </a:p>
        </p:txBody>
      </p:sp>
      <p:graphicFrame>
        <p:nvGraphicFramePr>
          <p:cNvPr id="4194336" name="Group 65"/>
          <p:cNvGraphicFramePr>
            <a:graphicFrameLocks noGrp="1"/>
          </p:cNvGraphicFramePr>
          <p:nvPr/>
        </p:nvGraphicFramePr>
        <p:xfrm>
          <a:off x="797953" y="1303629"/>
          <a:ext cx="10780153" cy="3957390"/>
        </p:xfrm>
        <a:graphic>
          <a:graphicData uri="http://schemas.openxmlformats.org/drawingml/2006/table">
            <a:tbl>
              <a:tblPr/>
              <a:tblGrid>
                <a:gridCol w="1208989"/>
                <a:gridCol w="2417978"/>
                <a:gridCol w="5238953"/>
                <a:gridCol w="1914233"/>
              </a:tblGrid>
              <a:tr h="732586">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功能组</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功能块</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功能点和建设思路</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tx1"/>
                          </a:solidFill>
                          <a:effectLst/>
                          <a:latin typeface="+mn-ea"/>
                          <a:ea typeface="+mn-ea"/>
                        </a:rPr>
                        <a:t>建设优先级</a:t>
                      </a:r>
                      <a:endParaRPr kumimoji="0" lang="zh-CN" altLang="en-US" sz="1800" b="1" i="0" u="none" strike="noStrike" cap="none" normalizeH="0" baseline="0" dirty="0">
                        <a:ln>
                          <a:noFill/>
                        </a:ln>
                        <a:solidFill>
                          <a:schemeClr val="tx1"/>
                        </a:solidFill>
                        <a:effectLst/>
                        <a:latin typeface="+mn-ea"/>
                        <a:ea typeface="+mn-ea"/>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accent3">
                        <a:lumMod val="40000"/>
                        <a:lumOff val="60000"/>
                      </a:schemeClr>
                    </a:solidFill>
                  </a:tcPr>
                </a:tc>
              </a:tr>
              <a:tr h="1240716">
                <a:tc rowSpan="3">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服务与备件管理系统</a:t>
                      </a:r>
                      <a:endParaRPr kumimoji="0" lang="zh-CN" altLang="en-US" sz="1400" b="1"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车辆维修</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支持车辆的维修作业，包括修理估价，客户接待</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，维修业务查询，维修项目管理，维修费用结算，同时支持由主机厂呼叫中心发出的紧急维修请求</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中</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99204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备件管理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管理服务站的备件仓库，包括备件入库，备件出库，库存调配，库存盘点</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992044">
                <a:tc vMerge="1">
                  <a:tcPr/>
                </a:tc>
                <a:tc>
                  <a:txBody>
                    <a:bodyPr/>
                    <a:lstStyle>
                      <a:lvl1pPr marL="266700" indent="-2667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266700" marR="0" lvl="0" indent="-26670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车间管理</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rPr>
                        <a:t>管理服务站点内的车间作业，包括车辆入库待检，维修工单管理，验车结果跟踪，工时工费统计</a:t>
                      </a:r>
                      <a:endParaRPr kumimoji="0" lang="zh-CN" altLang="en-US" sz="1600" b="0" i="0" u="none" strike="noStrike" cap="none" normalizeH="0" baseline="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742950" indent="-28575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11430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1600200" indent="-228600"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2057400" indent="-228600"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25146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9718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34290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886200" indent="-228600"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rPr>
                        <a:t>低</a:t>
                      </a:r>
                      <a:endParaRPr kumimoji="0" lang="zh-CN" altLang="en-US" sz="1600" b="0" i="0" u="none" strike="noStrike" cap="none" normalizeH="0" baseline="0" dirty="0">
                        <a:ln>
                          <a:noFill/>
                        </a:ln>
                        <a:solidFill>
                          <a:schemeClr val="tx1"/>
                        </a:solidFill>
                        <a:effectLst/>
                        <a:latin typeface="微软雅黑 Light" panose="020B0502040204020203" pitchFamily="34" charset="-122"/>
                        <a:ea typeface="微软雅黑 Light" panose="020B0502040204020203" pitchFamily="34" charset="-122"/>
                      </a:endParaRPr>
                    </a:p>
                  </a:txBody>
                  <a:tcPr anchor="ctr" horzOverflow="overflow">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grpSp>
        <p:nvGrpSpPr>
          <p:cNvPr id="421" name="Group 27"/>
          <p:cNvGrpSpPr/>
          <p:nvPr/>
        </p:nvGrpSpPr>
        <p:grpSpPr bwMode="auto">
          <a:xfrm>
            <a:off x="9569003" y="64269"/>
            <a:ext cx="1732055" cy="821435"/>
            <a:chOff x="864" y="1824"/>
            <a:chExt cx="3696" cy="1864"/>
          </a:xfrm>
        </p:grpSpPr>
        <p:sp>
          <p:nvSpPr>
            <p:cNvPr id="1051761"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762"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763"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764"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765"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766"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营销管理平台的系统建设关键设计思路</a:t>
            </a:r>
            <a:endParaRPr lang="zh-CN" altLang="en-US" sz="2400" dirty="0">
              <a:solidFill>
                <a:schemeClr val="bg1"/>
              </a:solidFill>
            </a:endParaRPr>
          </a:p>
        </p:txBody>
      </p:sp>
      <p:grpSp>
        <p:nvGrpSpPr>
          <p:cNvPr id="423" name="组合 2"/>
          <p:cNvGrpSpPr/>
          <p:nvPr/>
        </p:nvGrpSpPr>
        <p:grpSpPr>
          <a:xfrm>
            <a:off x="624625" y="1306837"/>
            <a:ext cx="10979239" cy="4915767"/>
            <a:chOff x="457200" y="1599862"/>
            <a:chExt cx="8216900" cy="4516776"/>
          </a:xfrm>
        </p:grpSpPr>
        <p:sp>
          <p:nvSpPr>
            <p:cNvPr id="1051767" name="Rectangle 3"/>
            <p:cNvSpPr>
              <a:spLocks noChangeArrowheads="1"/>
            </p:cNvSpPr>
            <p:nvPr/>
          </p:nvSpPr>
          <p:spPr bwMode="auto">
            <a:xfrm>
              <a:off x="4959350" y="1600200"/>
              <a:ext cx="3668713" cy="4516438"/>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1768" name="Rectangle 4"/>
            <p:cNvSpPr>
              <a:spLocks noChangeArrowheads="1"/>
            </p:cNvSpPr>
            <p:nvPr/>
          </p:nvSpPr>
          <p:spPr bwMode="auto">
            <a:xfrm>
              <a:off x="457200" y="1600200"/>
              <a:ext cx="3873500" cy="4495800"/>
            </a:xfrm>
            <a:prstGeom prst="rect">
              <a:avLst/>
            </a:prstGeom>
            <a:solidFill>
              <a:schemeClr val="bg1"/>
            </a:solidFill>
            <a:ln w="12700">
              <a:solidFill>
                <a:schemeClr val="tx1"/>
              </a:solidFill>
              <a:miter lim="800000"/>
            </a:ln>
            <a:effectLst>
              <a:outerShdw dist="53882" dir="2700000" algn="ctr" rotWithShape="0">
                <a:srgbClr val="676767"/>
              </a:outerShdw>
            </a:effectLst>
          </p:spPr>
          <p:txBody>
            <a:bodyPr wrap="none" lIns="64008" tIns="64008" rIns="64008" bIns="64008" anchor="ctr"/>
            <a:lstStyle/>
            <a:p>
              <a:endParaRPr lang="zh-CN" altLang="en-US"/>
            </a:p>
          </p:txBody>
        </p:sp>
        <p:sp>
          <p:nvSpPr>
            <p:cNvPr id="1051769" name="Rectangle 5"/>
            <p:cNvSpPr>
              <a:spLocks noChangeArrowheads="1"/>
            </p:cNvSpPr>
            <p:nvPr/>
          </p:nvSpPr>
          <p:spPr bwMode="auto">
            <a:xfrm>
              <a:off x="4959350" y="1599862"/>
              <a:ext cx="3668713" cy="450014"/>
            </a:xfrm>
            <a:prstGeom prst="rect">
              <a:avLst/>
            </a:prstGeom>
            <a:solidFill>
              <a:srgbClr val="143B68"/>
            </a:solidFill>
            <a:ln w="12700">
              <a:solidFill>
                <a:srgbClr val="143B68"/>
              </a:solidFill>
              <a:miter lim="800000"/>
            </a:ln>
            <a:effectLst/>
          </p:spPr>
          <p:txBody>
            <a:bodyPr wrap="none" lIns="64008" tIns="64008" rIns="64008" bIns="64008" anchor="ctr"/>
            <a:lstStyle/>
            <a:p>
              <a:pPr algn="ctr"/>
              <a:endParaRPr lang="zh-CN" altLang="en-US"/>
            </a:p>
          </p:txBody>
        </p:sp>
        <p:sp>
          <p:nvSpPr>
            <p:cNvPr id="1051770" name="Rectangle 6"/>
            <p:cNvSpPr>
              <a:spLocks noChangeArrowheads="1"/>
            </p:cNvSpPr>
            <p:nvPr/>
          </p:nvSpPr>
          <p:spPr bwMode="auto">
            <a:xfrm>
              <a:off x="457200" y="1599862"/>
              <a:ext cx="3873500" cy="447696"/>
            </a:xfrm>
            <a:prstGeom prst="rect">
              <a:avLst/>
            </a:prstGeom>
            <a:solidFill>
              <a:srgbClr val="143B68"/>
            </a:solidFill>
            <a:ln w="12700">
              <a:solidFill>
                <a:srgbClr val="143B68"/>
              </a:solidFill>
              <a:miter lim="800000"/>
            </a:ln>
            <a:effectLst/>
          </p:spPr>
          <p:txBody>
            <a:bodyPr wrap="none" lIns="64008" tIns="64008" rIns="64008" bIns="64008" anchor="ctr"/>
            <a:lstStyle/>
            <a:p>
              <a:pPr algn="ctr"/>
              <a:endParaRPr lang="zh-CN" altLang="en-US"/>
            </a:p>
          </p:txBody>
        </p:sp>
        <p:sp>
          <p:nvSpPr>
            <p:cNvPr id="1051771" name="AutoShape 7"/>
            <p:cNvSpPr>
              <a:spLocks noChangeArrowheads="1"/>
            </p:cNvSpPr>
            <p:nvPr/>
          </p:nvSpPr>
          <p:spPr bwMode="auto">
            <a:xfrm rot="5400000">
              <a:off x="3152775" y="3476625"/>
              <a:ext cx="2990850" cy="304800"/>
            </a:xfrm>
            <a:prstGeom prst="triangle">
              <a:avLst>
                <a:gd name="adj" fmla="val 50000"/>
              </a:avLst>
            </a:prstGeom>
            <a:solidFill>
              <a:srgbClr val="143B68"/>
            </a:solidFill>
            <a:ln w="12700">
              <a:solidFill>
                <a:srgbClr val="143B68"/>
              </a:solidFill>
              <a:miter lim="800000"/>
            </a:ln>
            <a:effectLst/>
          </p:spPr>
          <p:txBody>
            <a:bodyPr wrap="none" lIns="64008" tIns="64008" rIns="64008" bIns="64008" anchor="ctr"/>
            <a:lstStyle/>
            <a:p>
              <a:endParaRPr lang="zh-CN" altLang="en-US"/>
            </a:p>
          </p:txBody>
        </p:sp>
        <p:sp>
          <p:nvSpPr>
            <p:cNvPr id="1051772" name="Rectangle 8"/>
            <p:cNvSpPr>
              <a:spLocks noChangeArrowheads="1"/>
            </p:cNvSpPr>
            <p:nvPr/>
          </p:nvSpPr>
          <p:spPr bwMode="auto">
            <a:xfrm>
              <a:off x="4959350" y="2193484"/>
              <a:ext cx="3714750" cy="3363913"/>
            </a:xfrm>
            <a:prstGeom prst="rect">
              <a:avLst/>
            </a:prstGeom>
            <a:noFill/>
            <a:ln>
              <a:noFill/>
            </a:ln>
            <a:effectLst/>
          </p:spPr>
          <p:txBody>
            <a:bodyPr/>
            <a:lstStyle>
              <a:lvl1pPr marL="228600" indent="-228600" algn="l" defTabSz="739775">
                <a:defRPr>
                  <a:solidFill>
                    <a:schemeClr val="tx1"/>
                  </a:solidFill>
                  <a:latin typeface="Arial" panose="020B0604020202020204" pitchFamily="34" charset="0"/>
                  <a:ea typeface="宋体" panose="02010600030101010101" pitchFamily="2" charset="-122"/>
                </a:defRPr>
              </a:lvl1pPr>
              <a:lvl2pPr marL="749300" indent="-342900" algn="l" defTabSz="739775">
                <a:defRPr>
                  <a:solidFill>
                    <a:schemeClr val="tx1"/>
                  </a:solidFill>
                  <a:latin typeface="Arial" panose="020B0604020202020204" pitchFamily="34" charset="0"/>
                  <a:ea typeface="宋体" panose="02010600030101010101" pitchFamily="2" charset="-122"/>
                </a:defRPr>
              </a:lvl2pPr>
              <a:lvl3pPr marL="1206500" indent="-342900" algn="l" defTabSz="739775">
                <a:defRPr>
                  <a:solidFill>
                    <a:schemeClr val="tx1"/>
                  </a:solidFill>
                  <a:latin typeface="Arial" panose="020B0604020202020204" pitchFamily="34" charset="0"/>
                  <a:ea typeface="宋体" panose="02010600030101010101" pitchFamily="2" charset="-122"/>
                </a:defRPr>
              </a:lvl3pPr>
              <a:lvl4pPr marL="1663700" indent="-342900" algn="l" defTabSz="739775">
                <a:defRPr>
                  <a:solidFill>
                    <a:schemeClr val="tx1"/>
                  </a:solidFill>
                  <a:latin typeface="Arial" panose="020B0604020202020204" pitchFamily="34" charset="0"/>
                  <a:ea typeface="宋体" panose="02010600030101010101" pitchFamily="2" charset="-122"/>
                </a:defRPr>
              </a:lvl4pPr>
              <a:lvl5pPr marL="2120900" indent="-342900" algn="l" defTabSz="739775">
                <a:defRPr>
                  <a:solidFill>
                    <a:schemeClr val="tx1"/>
                  </a:solidFill>
                  <a:latin typeface="Arial" panose="020B0604020202020204" pitchFamily="34" charset="0"/>
                  <a:ea typeface="宋体" panose="02010600030101010101" pitchFamily="2" charset="-122"/>
                </a:defRPr>
              </a:lvl5pPr>
              <a:lvl6pPr marL="25781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0353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925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949700" indent="-342900" defTabSz="73977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根据营销网络的建设情况，先期在各级渠道中搭建销售合同管理和产品配置器，提升整个网络的销售能力。同时搭建呼叫中心，支持客户开发和产品销售过程</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产品上市后，抓紧建设服务与配件的管理系统，主要以索赔和维保服务为主，规范服务网络的业务规范。同时优化呼叫中心的业务，支持远程服务， 提升客户的满意度</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搭建一站式服务中心的管理平台，管理销售、服务和备件的各项作业，提升运作效率</a:t>
              </a: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endParaRPr lang="zh-CN" altLang="en-US" sz="1600">
                <a:solidFill>
                  <a:srgbClr val="000000"/>
                </a:solidFill>
                <a:latin typeface="微软雅黑 Light" panose="020B0502040204020203" pitchFamily="34" charset="-122"/>
                <a:ea typeface="微软雅黑 Light" panose="020B0502040204020203" pitchFamily="34" charset="-122"/>
              </a:endParaRPr>
            </a:p>
            <a:p>
              <a:pPr>
                <a:spcBef>
                  <a:spcPct val="15000"/>
                </a:spcBef>
                <a:buFontTx/>
                <a:buChar char="•"/>
              </a:pPr>
              <a:r>
                <a:rPr lang="zh-CN" altLang="en-US" sz="1600">
                  <a:solidFill>
                    <a:srgbClr val="000000"/>
                  </a:solidFill>
                  <a:latin typeface="微软雅黑 Light" panose="020B0502040204020203" pitchFamily="34" charset="-122"/>
                  <a:ea typeface="微软雅黑 Light" panose="020B0502040204020203" pitchFamily="34" charset="-122"/>
                </a:rPr>
                <a:t>整合客户信息，并建立营销分析平台，驱动产品的销售和市场的开发</a:t>
              </a:r>
              <a:endParaRPr lang="zh-CN" altLang="en-US" sz="1600">
                <a:latin typeface="微软雅黑 Light" panose="020B0502040204020203" pitchFamily="34" charset="-122"/>
                <a:ea typeface="微软雅黑 Light" panose="020B0502040204020203" pitchFamily="34" charset="-122"/>
              </a:endParaRPr>
            </a:p>
          </p:txBody>
        </p:sp>
        <p:sp>
          <p:nvSpPr>
            <p:cNvPr id="1051773" name="Rectangle 9"/>
            <p:cNvSpPr>
              <a:spLocks noChangeArrowheads="1"/>
            </p:cNvSpPr>
            <p:nvPr/>
          </p:nvSpPr>
          <p:spPr bwMode="auto">
            <a:xfrm>
              <a:off x="1450975" y="1601788"/>
              <a:ext cx="1839913" cy="445770"/>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实施考虑</a:t>
              </a:r>
              <a:endParaRPr lang="zh-CN" altLang="en-US" sz="2400" b="1" dirty="0">
                <a:solidFill>
                  <a:schemeClr val="bg1"/>
                </a:solidFill>
                <a:latin typeface="Times New Roman" panose="02020603050405020304" pitchFamily="18" charset="0"/>
              </a:endParaRPr>
            </a:p>
          </p:txBody>
        </p:sp>
        <p:sp>
          <p:nvSpPr>
            <p:cNvPr id="1051774" name="Rectangle 10"/>
            <p:cNvSpPr>
              <a:spLocks noChangeArrowheads="1"/>
            </p:cNvSpPr>
            <p:nvPr/>
          </p:nvSpPr>
          <p:spPr bwMode="auto">
            <a:xfrm>
              <a:off x="5808663" y="1611313"/>
              <a:ext cx="2054225" cy="436244"/>
            </a:xfrm>
            <a:prstGeom prst="rect">
              <a:avLst/>
            </a:prstGeom>
            <a:noFill/>
            <a:ln>
              <a:noFill/>
            </a:ln>
            <a:effectLst/>
          </p:spPr>
          <p:txBody>
            <a:bodyPr wrap="none" lIns="64008" tIns="64008" rIns="64008" bIns="64008" anchor="ctr"/>
            <a:lstStyle/>
            <a:p>
              <a:pPr algn="ctr">
                <a:spcBef>
                  <a:spcPct val="50000"/>
                </a:spcBef>
              </a:pPr>
              <a:r>
                <a:rPr lang="zh-CN" altLang="en-US" sz="2400" b="1" dirty="0">
                  <a:solidFill>
                    <a:schemeClr val="bg1"/>
                  </a:solidFill>
                  <a:latin typeface="Times New Roman" panose="02020603050405020304" pitchFamily="18" charset="0"/>
                </a:rPr>
                <a:t>设计思路</a:t>
              </a:r>
              <a:endParaRPr lang="zh-CN" altLang="en-US" sz="2400" b="1" dirty="0">
                <a:solidFill>
                  <a:schemeClr val="bg1"/>
                </a:solidFill>
                <a:latin typeface="Times New Roman" panose="02020603050405020304" pitchFamily="18" charset="0"/>
              </a:endParaRPr>
            </a:p>
          </p:txBody>
        </p:sp>
        <p:sp>
          <p:nvSpPr>
            <p:cNvPr id="1051775" name="Rectangle 11"/>
            <p:cNvSpPr>
              <a:spLocks noChangeArrowheads="1"/>
            </p:cNvSpPr>
            <p:nvPr/>
          </p:nvSpPr>
          <p:spPr bwMode="auto">
            <a:xfrm>
              <a:off x="457200" y="2172847"/>
              <a:ext cx="3810000" cy="3602037"/>
            </a:xfrm>
            <a:prstGeom prst="rect">
              <a:avLst/>
            </a:prstGeom>
            <a:noFill/>
            <a:ln>
              <a:noFill/>
            </a:ln>
            <a:effectLst/>
          </p:spPr>
          <p:txBody>
            <a:bodyPr/>
            <a:lstStyle>
              <a:lvl1pPr marL="186055" indent="-186055"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558800" indent="-182880" algn="l" defTabSz="739775">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869950" indent="-12065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224280" indent="-163830" algn="l" defTabSz="739775">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617980" indent="-203200" algn="l" defTabSz="739775">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20751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5323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9895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446780" indent="-203200" defTabSz="739775"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在产品批量定制的策略下，不同的销售渠道端需要推行XX公司标准产品的销售，减少适应性产品的销售比例。同时在销售过程中需要考虑对客户特殊需求的管理</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在XX公司产品的销售策略与产品的上市阶段紧密相关，同时XX公司的营销网络需要逐步建设和调整</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外部服务资源的整合不能一蹴而就，XX公司需要与合作伙伴逐步细化和明确作业流程，也就要求对应的系统功能有必要按步骤搭建</a:t>
              </a: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endParaRPr lang="zh-CN" altLang="en-US" sz="1600" dirty="0">
                <a:solidFill>
                  <a:srgbClr val="000000"/>
                </a:solidFill>
                <a:latin typeface="微软雅黑 Light" panose="020B0502040204020203" pitchFamily="34" charset="-122"/>
                <a:ea typeface="微软雅黑 Light" panose="020B0502040204020203" pitchFamily="34" charset="-122"/>
              </a:endParaRPr>
            </a:p>
            <a:p>
              <a:pPr eaLnBrk="1" hangingPunct="1">
                <a:spcBef>
                  <a:spcPct val="0"/>
                </a:spcBef>
                <a:buClr>
                  <a:srgbClr val="000000"/>
                </a:buClr>
              </a:pPr>
              <a:r>
                <a:rPr lang="zh-CN" altLang="en-US" sz="1600" dirty="0">
                  <a:solidFill>
                    <a:srgbClr val="000000"/>
                  </a:solidFill>
                  <a:latin typeface="微软雅黑 Light" panose="020B0502040204020203" pitchFamily="34" charset="-122"/>
                  <a:ea typeface="微软雅黑 Light" panose="020B0502040204020203" pitchFamily="34" charset="-122"/>
                </a:rPr>
                <a:t>远程技术的适用环境依赖于商业模式的成熟，因此对于这项技术的使用需要结合实际情况综合考虑</a:t>
              </a:r>
              <a:endParaRPr lang="zh-CN" altLang="en-US" sz="1600" dirty="0">
                <a:solidFill>
                  <a:srgbClr val="000000"/>
                </a:solidFill>
                <a:latin typeface="微软雅黑 Light" panose="020B0502040204020203" pitchFamily="34" charset="-122"/>
                <a:ea typeface="微软雅黑 Light" panose="020B0502040204020203" pitchFamily="34" charset="-122"/>
              </a:endParaRPr>
            </a:p>
          </p:txBody>
        </p:sp>
      </p:grpSp>
      <p:grpSp>
        <p:nvGrpSpPr>
          <p:cNvPr id="424" name="Group 27"/>
          <p:cNvGrpSpPr/>
          <p:nvPr/>
        </p:nvGrpSpPr>
        <p:grpSpPr bwMode="auto">
          <a:xfrm>
            <a:off x="9569003" y="64269"/>
            <a:ext cx="1732055" cy="821435"/>
            <a:chOff x="864" y="1824"/>
            <a:chExt cx="3696" cy="1864"/>
          </a:xfrm>
        </p:grpSpPr>
        <p:sp>
          <p:nvSpPr>
            <p:cNvPr id="1051776" name="Rectangle 28"/>
            <p:cNvSpPr>
              <a:spLocks noChangeArrowheads="1"/>
            </p:cNvSpPr>
            <p:nvPr/>
          </p:nvSpPr>
          <p:spPr bwMode="auto">
            <a:xfrm>
              <a:off x="1872" y="2341"/>
              <a:ext cx="1728" cy="731"/>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企业资源管理</a:t>
              </a:r>
              <a:endParaRPr lang="zh-CN" altLang="en-US" sz="900" b="1" dirty="0"/>
            </a:p>
          </p:txBody>
        </p:sp>
        <p:sp>
          <p:nvSpPr>
            <p:cNvPr id="1051777" name="Rectangle 29"/>
            <p:cNvSpPr>
              <a:spLocks noChangeArrowheads="1"/>
            </p:cNvSpPr>
            <p:nvPr/>
          </p:nvSpPr>
          <p:spPr bwMode="auto">
            <a:xfrm>
              <a:off x="864" y="2352"/>
              <a:ext cx="960" cy="1336"/>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a:t>供应链</a:t>
              </a:r>
              <a:endParaRPr lang="zh-CN" altLang="en-US" sz="900" b="1"/>
            </a:p>
            <a:p>
              <a:pPr algn="ctr" fontAlgn="t"/>
              <a:r>
                <a:rPr lang="zh-CN" altLang="en-US" sz="900" b="1"/>
                <a:t>管理</a:t>
              </a:r>
              <a:endParaRPr lang="zh-CN" altLang="en-US" sz="900" b="1"/>
            </a:p>
          </p:txBody>
        </p:sp>
        <p:sp>
          <p:nvSpPr>
            <p:cNvPr id="1051778" name="Rectangle 30"/>
            <p:cNvSpPr>
              <a:spLocks noChangeArrowheads="1"/>
            </p:cNvSpPr>
            <p:nvPr/>
          </p:nvSpPr>
          <p:spPr bwMode="auto">
            <a:xfrm>
              <a:off x="3648" y="2352"/>
              <a:ext cx="912" cy="1336"/>
            </a:xfrm>
            <a:prstGeom prst="rect">
              <a:avLst/>
            </a:prstGeom>
            <a:solidFill>
              <a:srgbClr val="C00000"/>
            </a:solidFill>
            <a:ln>
              <a:noFill/>
            </a:ln>
            <a:effectLst>
              <a:outerShdw dist="35921" dir="2700000" algn="ctr" rotWithShape="0">
                <a:srgbClr val="808080"/>
              </a:outerShdw>
            </a:effectLst>
          </p:spPr>
          <p:txBody>
            <a:bodyPr wrap="none" anchor="ctr"/>
            <a:lstStyle/>
            <a:p>
              <a:pPr algn="ctr" fontAlgn="t"/>
              <a:r>
                <a:rPr lang="zh-CN" altLang="en-US" sz="1050" b="1" dirty="0">
                  <a:solidFill>
                    <a:schemeClr val="bg1"/>
                  </a:solidFill>
                </a:rPr>
                <a:t>营销</a:t>
              </a:r>
              <a:endParaRPr lang="zh-CN" altLang="en-US" sz="1050" b="1" dirty="0">
                <a:solidFill>
                  <a:schemeClr val="bg1"/>
                </a:solidFill>
              </a:endParaRPr>
            </a:p>
            <a:p>
              <a:pPr algn="ctr" fontAlgn="t"/>
              <a:r>
                <a:rPr lang="zh-CN" altLang="en-US" sz="1050" b="1" dirty="0">
                  <a:solidFill>
                    <a:schemeClr val="bg1"/>
                  </a:solidFill>
                </a:rPr>
                <a:t>管理</a:t>
              </a:r>
              <a:endParaRPr lang="zh-CN" altLang="en-US" sz="1050" b="1" dirty="0">
                <a:solidFill>
                  <a:schemeClr val="bg1"/>
                </a:solidFill>
              </a:endParaRPr>
            </a:p>
          </p:txBody>
        </p:sp>
        <p:sp>
          <p:nvSpPr>
            <p:cNvPr id="1051779" name="Rectangle 31"/>
            <p:cNvSpPr>
              <a:spLocks noChangeArrowheads="1"/>
            </p:cNvSpPr>
            <p:nvPr/>
          </p:nvSpPr>
          <p:spPr bwMode="auto">
            <a:xfrm>
              <a:off x="1872" y="3120"/>
              <a:ext cx="1728" cy="568"/>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生产作业管控</a:t>
              </a:r>
              <a:endParaRPr lang="zh-CN" altLang="en-US" sz="900" b="1" dirty="0"/>
            </a:p>
          </p:txBody>
        </p:sp>
        <p:sp>
          <p:nvSpPr>
            <p:cNvPr id="1051780" name="Rectangle 32"/>
            <p:cNvSpPr>
              <a:spLocks noChangeArrowheads="1"/>
            </p:cNvSpPr>
            <p:nvPr/>
          </p:nvSpPr>
          <p:spPr bwMode="auto">
            <a:xfrm>
              <a:off x="864" y="1824"/>
              <a:ext cx="3696" cy="480"/>
            </a:xfrm>
            <a:prstGeom prst="rect">
              <a:avLst/>
            </a:prstGeom>
            <a:solidFill>
              <a:schemeClr val="accent4">
                <a:lumMod val="20000"/>
                <a:lumOff val="80000"/>
              </a:schemeClr>
            </a:solidFill>
            <a:ln>
              <a:noFill/>
            </a:ln>
            <a:effectLst>
              <a:outerShdw dist="35921" dir="2700000" algn="ctr" rotWithShape="0">
                <a:srgbClr val="808080"/>
              </a:outerShdw>
            </a:effectLst>
          </p:spPr>
          <p:txBody>
            <a:bodyPr wrap="none" anchor="ctr"/>
            <a:lstStyle/>
            <a:p>
              <a:pPr algn="ctr" fontAlgn="t"/>
              <a:r>
                <a:rPr lang="zh-CN" altLang="en-US" sz="900" b="1" dirty="0"/>
                <a:t>产品管理</a:t>
              </a:r>
              <a:endParaRPr lang="zh-CN" altLang="en-US" sz="900" b="1" dirty="0"/>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781" name="标题 1"/>
          <p:cNvSpPr>
            <a:spLocks noGrp="1"/>
          </p:cNvSpPr>
          <p:nvPr>
            <p:ph type="title" idx="4294967295"/>
          </p:nvPr>
        </p:nvSpPr>
        <p:spPr>
          <a:xfrm>
            <a:off x="0" y="177237"/>
            <a:ext cx="10903789"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XX公司的系统建设还包括其他非核心的开发应用，包括 </a:t>
            </a:r>
            <a:r>
              <a:rPr lang="en-US" altLang="zh-CN" sz="2400" dirty="0">
                <a:solidFill>
                  <a:schemeClr val="bg1"/>
                </a:solidFill>
              </a:rPr>
              <a:t>OA</a:t>
            </a:r>
            <a:r>
              <a:rPr lang="zh-CN" altLang="en-US" sz="2400" dirty="0">
                <a:solidFill>
                  <a:schemeClr val="bg1"/>
                </a:solidFill>
              </a:rPr>
              <a:t>，企业门户和知识管理等</a:t>
            </a:r>
            <a:endParaRPr lang="zh-CN" altLang="en-US" sz="2400" dirty="0">
              <a:solidFill>
                <a:schemeClr val="bg1"/>
              </a:solidFill>
            </a:endParaRPr>
          </a:p>
        </p:txBody>
      </p:sp>
      <p:grpSp>
        <p:nvGrpSpPr>
          <p:cNvPr id="426" name="组合 3"/>
          <p:cNvGrpSpPr/>
          <p:nvPr/>
        </p:nvGrpSpPr>
        <p:grpSpPr>
          <a:xfrm>
            <a:off x="457200" y="1371600"/>
            <a:ext cx="11159544" cy="5119352"/>
            <a:chOff x="457200" y="1371600"/>
            <a:chExt cx="7924800" cy="5119352"/>
          </a:xfrm>
        </p:grpSpPr>
        <p:sp>
          <p:nvSpPr>
            <p:cNvPr id="1051782" name="Rectangle 3"/>
            <p:cNvSpPr>
              <a:spLocks noChangeArrowheads="1"/>
            </p:cNvSpPr>
            <p:nvPr/>
          </p:nvSpPr>
          <p:spPr bwMode="auto">
            <a:xfrm>
              <a:off x="457200" y="1828800"/>
              <a:ext cx="2590800" cy="4662152"/>
            </a:xfrm>
            <a:prstGeom prst="rect">
              <a:avLst/>
            </a:prstGeom>
            <a:noFill/>
            <a:ln w="9525">
              <a:solidFill>
                <a:srgbClr val="0000FF"/>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lnSpc>
                  <a:spcPct val="94000"/>
                </a:lnSpc>
                <a:buFont typeface="Wingdings" panose="05000000000000000000" pitchFamily="2" charset="2"/>
                <a:buNone/>
              </a:pPr>
              <a:r>
                <a:rPr lang="en-US" altLang="zh-CN" sz="1600" dirty="0">
                  <a:solidFill>
                    <a:schemeClr val="accent1"/>
                  </a:solidFill>
                  <a:latin typeface="微软雅黑 Light" panose="020B0502040204020203" pitchFamily="34" charset="-122"/>
                  <a:ea typeface="微软雅黑 Light" panose="020B0502040204020203" pitchFamily="34" charset="-122"/>
                </a:rPr>
                <a:t>	</a:t>
              </a:r>
              <a:r>
                <a:rPr lang="zh-CN" altLang="en-US" sz="1600" dirty="0">
                  <a:solidFill>
                    <a:schemeClr val="accent1"/>
                  </a:solidFill>
                  <a:latin typeface="微软雅黑 Light" panose="020B0502040204020203" pitchFamily="34" charset="-122"/>
                  <a:ea typeface="微软雅黑 Light" panose="020B0502040204020203" pitchFamily="34" charset="-122"/>
                </a:rPr>
                <a:t>办公自动化</a:t>
              </a:r>
              <a:r>
                <a:rPr lang="en-US" altLang="zh-CN" sz="1600" dirty="0">
                  <a:solidFill>
                    <a:schemeClr val="accent1"/>
                  </a:solidFill>
                  <a:latin typeface="微软雅黑 Light" panose="020B0502040204020203" pitchFamily="34" charset="-122"/>
                  <a:ea typeface="微软雅黑 Light" panose="020B0502040204020203" pitchFamily="34" charset="-122"/>
                </a:rPr>
                <a:t>(OA)</a:t>
              </a:r>
              <a:r>
                <a:rPr lang="zh-CN" altLang="en-US" sz="1600" dirty="0">
                  <a:solidFill>
                    <a:schemeClr val="accent1"/>
                  </a:solidFill>
                  <a:latin typeface="微软雅黑 Light" panose="020B0502040204020203" pitchFamily="34" charset="-122"/>
                  <a:ea typeface="微软雅黑 Light" panose="020B0502040204020203" pitchFamily="34" charset="-122"/>
                </a:rPr>
                <a:t>提供了面向组织的日常运作和管理，实现员工及管理者使用频率最高的应用系统，包括如下功能模块：</a:t>
              </a:r>
              <a:endParaRPr lang="zh-CN" altLang="en-US" sz="1600" b="1" dirty="0">
                <a:solidFill>
                  <a:schemeClr val="accent1"/>
                </a:solidFill>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系统管理</a:t>
              </a:r>
              <a:endParaRPr lang="zh-CN" altLang="en-US" sz="1600" dirty="0">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沟通与协作</a:t>
              </a:r>
              <a:endParaRPr lang="zh-CN" altLang="en-US" sz="1600" dirty="0">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通讯系统</a:t>
              </a:r>
              <a:endParaRPr lang="zh-CN" altLang="en-US" sz="1600" dirty="0">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公文流转与业务流程</a:t>
              </a:r>
              <a:endParaRPr lang="zh-CN" altLang="en-US" sz="1600" dirty="0">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人力资源事务管理</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员工招聘管理</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员工时间管理</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员工异动管理</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员工个人发展计划 </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员工绩效管理</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员工离职管理</a:t>
              </a:r>
              <a:endParaRPr lang="zh-CN" altLang="en-US" sz="1600" dirty="0">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个人辅助工具</a:t>
              </a:r>
              <a:endParaRPr lang="zh-CN" altLang="en-US" sz="1600" dirty="0">
                <a:latin typeface="微软雅黑 Light" panose="020B0502040204020203" pitchFamily="34" charset="-122"/>
                <a:ea typeface="微软雅黑 Light" panose="020B0502040204020203" pitchFamily="34" charset="-122"/>
              </a:endParaRPr>
            </a:p>
          </p:txBody>
        </p:sp>
        <p:sp>
          <p:nvSpPr>
            <p:cNvPr id="1051783" name="Rectangle 4"/>
            <p:cNvSpPr>
              <a:spLocks noChangeArrowheads="1"/>
            </p:cNvSpPr>
            <p:nvPr/>
          </p:nvSpPr>
          <p:spPr bwMode="auto">
            <a:xfrm>
              <a:off x="3048000" y="1828800"/>
              <a:ext cx="2590800" cy="4662152"/>
            </a:xfrm>
            <a:prstGeom prst="rect">
              <a:avLst/>
            </a:prstGeom>
            <a:noFill/>
            <a:ln w="9525">
              <a:solidFill>
                <a:srgbClr val="0000FF"/>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lnSpc>
                  <a:spcPct val="94000"/>
                </a:lnSpc>
                <a:buFont typeface="Wingdings" panose="05000000000000000000" pitchFamily="2" charset="2"/>
                <a:buNone/>
              </a:pPr>
              <a:r>
                <a:rPr lang="en-US" altLang="zh-CN" sz="1600" dirty="0">
                  <a:latin typeface="微软雅黑 Light" panose="020B0502040204020203" pitchFamily="34" charset="-122"/>
                  <a:ea typeface="微软雅黑 Light" panose="020B0502040204020203" pitchFamily="34" charset="-122"/>
                </a:rPr>
                <a:t>	</a:t>
              </a:r>
              <a:r>
                <a:rPr lang="zh-CN" altLang="en-US" sz="1600" dirty="0">
                  <a:solidFill>
                    <a:schemeClr val="accent1"/>
                  </a:solidFill>
                  <a:latin typeface="微软雅黑 Light" panose="020B0502040204020203" pitchFamily="34" charset="-122"/>
                  <a:ea typeface="微软雅黑 Light" panose="020B0502040204020203" pitchFamily="34" charset="-122"/>
                </a:rPr>
                <a:t>通过企业门户为平台内外部用户提供集成的信息技术工作环境，提高获取信息、知识和协同工作的效率，提升平台的整体运作效率，包括如下功能模块：</a:t>
              </a:r>
              <a:endParaRPr lang="zh-CN" altLang="en-US" sz="1600" b="1" dirty="0">
                <a:solidFill>
                  <a:schemeClr val="accent1"/>
                </a:solidFill>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公司外部门户</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公司介绍</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产品发布</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营销公关</a:t>
              </a:r>
              <a:endParaRPr lang="zh-CN" altLang="en-US" sz="1600" dirty="0">
                <a:latin typeface="微软雅黑 Light" panose="020B0502040204020203" pitchFamily="34" charset="-122"/>
                <a:ea typeface="微软雅黑 Light" panose="020B0502040204020203" pitchFamily="34" charset="-122"/>
              </a:endParaRPr>
            </a:p>
            <a:p>
              <a:pPr lvl="1" eaLnBrk="1" hangingPunct="1"/>
              <a:r>
                <a:rPr lang="zh-CN" altLang="en-US" sz="1600" dirty="0">
                  <a:latin typeface="微软雅黑 Light" panose="020B0502040204020203" pitchFamily="34" charset="-122"/>
                  <a:ea typeface="微软雅黑 Light" panose="020B0502040204020203" pitchFamily="34" charset="-122"/>
                </a:rPr>
                <a:t>内部门户</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员工电子档案</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员工自助</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经理自助</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知识管理集成</a:t>
              </a:r>
              <a:endParaRPr lang="zh-CN" altLang="en-US" sz="1600" dirty="0">
                <a:latin typeface="微软雅黑 Light" panose="020B0502040204020203" pitchFamily="34" charset="-122"/>
                <a:ea typeface="微软雅黑 Light" panose="020B0502040204020203" pitchFamily="34" charset="-122"/>
              </a:endParaRPr>
            </a:p>
            <a:p>
              <a:pPr lvl="2" eaLnBrk="1" hangingPunct="1"/>
              <a:r>
                <a:rPr lang="zh-CN" altLang="en-US" sz="1600" dirty="0">
                  <a:latin typeface="微软雅黑 Light" panose="020B0502040204020203" pitchFamily="34" charset="-122"/>
                  <a:ea typeface="微软雅黑 Light" panose="020B0502040204020203" pitchFamily="34" charset="-122"/>
                </a:rPr>
                <a:t>应用系统集成</a:t>
              </a:r>
              <a:endParaRPr lang="zh-CN" altLang="en-US" sz="1600" dirty="0">
                <a:latin typeface="微软雅黑 Light" panose="020B0502040204020203" pitchFamily="34" charset="-122"/>
                <a:ea typeface="微软雅黑 Light" panose="020B0502040204020203" pitchFamily="34" charset="-122"/>
              </a:endParaRPr>
            </a:p>
          </p:txBody>
        </p:sp>
        <p:sp>
          <p:nvSpPr>
            <p:cNvPr id="1051784" name="Rectangle 5"/>
            <p:cNvSpPr>
              <a:spLocks noChangeArrowheads="1"/>
            </p:cNvSpPr>
            <p:nvPr/>
          </p:nvSpPr>
          <p:spPr bwMode="auto">
            <a:xfrm>
              <a:off x="5638800" y="1828800"/>
              <a:ext cx="2743200" cy="4662152"/>
            </a:xfrm>
            <a:prstGeom prst="rect">
              <a:avLst/>
            </a:prstGeom>
            <a:noFill/>
            <a:ln w="9525">
              <a:solidFill>
                <a:srgbClr val="0000FF"/>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lnSpc>
                  <a:spcPct val="94000"/>
                </a:lnSpc>
                <a:buFont typeface="Wingdings" panose="05000000000000000000" pitchFamily="2" charset="2"/>
                <a:buNone/>
              </a:pPr>
              <a:r>
                <a:rPr lang="en-US" altLang="zh-CN" sz="1600">
                  <a:solidFill>
                    <a:schemeClr val="accent1"/>
                  </a:solidFill>
                  <a:latin typeface="微软雅黑 Light" panose="020B0502040204020203" pitchFamily="34" charset="-122"/>
                  <a:ea typeface="微软雅黑 Light" panose="020B0502040204020203" pitchFamily="34" charset="-122"/>
                </a:rPr>
                <a:t>	</a:t>
              </a:r>
              <a:r>
                <a:rPr lang="zh-CN" altLang="en-US" sz="1600">
                  <a:solidFill>
                    <a:schemeClr val="accent1"/>
                  </a:solidFill>
                  <a:latin typeface="微软雅黑 Light" panose="020B0502040204020203" pitchFamily="34" charset="-122"/>
                  <a:ea typeface="微软雅黑 Light" panose="020B0502040204020203" pitchFamily="34" charset="-122"/>
                </a:rPr>
                <a:t>通过知识管理，实现企业级的业务流程和知识库，完善信息发布和电子培训等应用，包括如下功能模块：</a:t>
              </a:r>
              <a:endParaRPr lang="zh-CN" altLang="en-US" sz="1600">
                <a:solidFill>
                  <a:schemeClr val="accent1"/>
                </a:solidFill>
                <a:latin typeface="微软雅黑 Light" panose="020B0502040204020203" pitchFamily="34" charset="-122"/>
                <a:ea typeface="微软雅黑 Light" panose="020B0502040204020203" pitchFamily="34" charset="-122"/>
              </a:endParaRPr>
            </a:p>
            <a:p>
              <a:pPr eaLnBrk="1" hangingPunct="1">
                <a:lnSpc>
                  <a:spcPct val="94000"/>
                </a:lnSpc>
                <a:buFont typeface="Wingdings" panose="05000000000000000000" pitchFamily="2" charset="2"/>
                <a:buNone/>
              </a:pPr>
              <a:endParaRPr lang="zh-CN" altLang="en-US" sz="1600" b="1">
                <a:solidFill>
                  <a:schemeClr val="accent1"/>
                </a:solidFill>
                <a:latin typeface="微软雅黑 Light" panose="020B0502040204020203" pitchFamily="34" charset="-122"/>
                <a:ea typeface="微软雅黑 Light" panose="020B0502040204020203" pitchFamily="34" charset="-122"/>
              </a:endParaRPr>
            </a:p>
            <a:p>
              <a:pPr eaLnBrk="1" hangingPunct="1">
                <a:lnSpc>
                  <a:spcPct val="94000"/>
                </a:lnSpc>
                <a:buFont typeface="Wingdings" panose="05000000000000000000" pitchFamily="2" charset="2"/>
                <a:buNone/>
              </a:pPr>
              <a:endParaRPr lang="zh-CN" altLang="en-US" sz="1600" b="1">
                <a:solidFill>
                  <a:schemeClr val="accent1"/>
                </a:solidFill>
                <a:latin typeface="微软雅黑 Light" panose="020B0502040204020203" pitchFamily="34" charset="-122"/>
                <a:ea typeface="微软雅黑 Light" panose="020B0502040204020203" pitchFamily="34" charset="-122"/>
              </a:endParaRPr>
            </a:p>
            <a:p>
              <a:pPr lvl="1" eaLnBrk="1" hangingPunct="1"/>
              <a:r>
                <a:rPr lang="zh-CN" altLang="en-US" sz="1600">
                  <a:latin typeface="微软雅黑 Light" panose="020B0502040204020203" pitchFamily="34" charset="-122"/>
                  <a:ea typeface="微软雅黑 Light" panose="020B0502040204020203" pitchFamily="34" charset="-122"/>
                </a:rPr>
                <a:t>知识门户</a:t>
              </a:r>
              <a:endParaRPr lang="zh-CN" altLang="en-US" sz="1600">
                <a:latin typeface="微软雅黑 Light" panose="020B0502040204020203" pitchFamily="34" charset="-122"/>
                <a:ea typeface="微软雅黑 Light" panose="020B0502040204020203" pitchFamily="34" charset="-122"/>
              </a:endParaRPr>
            </a:p>
            <a:p>
              <a:pPr lvl="1" eaLnBrk="1" hangingPunct="1"/>
              <a:r>
                <a:rPr lang="zh-CN" altLang="en-US" sz="1600">
                  <a:latin typeface="微软雅黑 Light" panose="020B0502040204020203" pitchFamily="34" charset="-122"/>
                  <a:ea typeface="微软雅黑 Light" panose="020B0502040204020203" pitchFamily="34" charset="-122"/>
                </a:rPr>
                <a:t>电子培训</a:t>
              </a:r>
              <a:r>
                <a:rPr lang="en-US" altLang="zh-CN" sz="1600">
                  <a:latin typeface="微软雅黑 Light" panose="020B0502040204020203" pitchFamily="34" charset="-122"/>
                  <a:ea typeface="微软雅黑 Light" panose="020B0502040204020203" pitchFamily="34" charset="-122"/>
                </a:rPr>
                <a:t>(E-Learning) </a:t>
              </a:r>
              <a:endParaRPr lang="en-US" altLang="zh-CN" sz="1600">
                <a:latin typeface="微软雅黑 Light" panose="020B0502040204020203" pitchFamily="34" charset="-122"/>
                <a:ea typeface="微软雅黑 Light" panose="020B0502040204020203" pitchFamily="34" charset="-122"/>
              </a:endParaRPr>
            </a:p>
            <a:p>
              <a:pPr lvl="1" eaLnBrk="1" hangingPunct="1"/>
              <a:r>
                <a:rPr lang="zh-CN" altLang="en-US" sz="1600">
                  <a:latin typeface="微软雅黑 Light" panose="020B0502040204020203" pitchFamily="34" charset="-122"/>
                  <a:ea typeface="微软雅黑 Light" panose="020B0502040204020203" pitchFamily="34" charset="-122"/>
                </a:rPr>
                <a:t>企业内容管理中心</a:t>
              </a:r>
              <a:endParaRPr lang="zh-CN" altLang="en-US" sz="1600">
                <a:latin typeface="微软雅黑 Light" panose="020B0502040204020203" pitchFamily="34" charset="-122"/>
                <a:ea typeface="微软雅黑 Light" panose="020B0502040204020203" pitchFamily="34" charset="-122"/>
              </a:endParaRPr>
            </a:p>
            <a:p>
              <a:pPr lvl="1" eaLnBrk="1" hangingPunct="1"/>
              <a:r>
                <a:rPr lang="zh-CN" altLang="en-US" sz="1600">
                  <a:latin typeface="微软雅黑 Light" panose="020B0502040204020203" pitchFamily="34" charset="-122"/>
                  <a:ea typeface="微软雅黑 Light" panose="020B0502040204020203" pitchFamily="34" charset="-122"/>
                </a:rPr>
                <a:t>搜索引擎</a:t>
              </a:r>
              <a:endParaRPr lang="zh-CN" altLang="en-US" sz="1600">
                <a:latin typeface="微软雅黑 Light" panose="020B0502040204020203" pitchFamily="34" charset="-122"/>
                <a:ea typeface="微软雅黑 Light" panose="020B0502040204020203" pitchFamily="34" charset="-122"/>
              </a:endParaRPr>
            </a:p>
            <a:p>
              <a:pPr lvl="1" eaLnBrk="1" hangingPunct="1"/>
              <a:endParaRPr lang="zh-CN" altLang="en-US" sz="1600">
                <a:latin typeface="微软雅黑 Light" panose="020B0502040204020203" pitchFamily="34" charset="-122"/>
                <a:ea typeface="微软雅黑 Light" panose="020B0502040204020203" pitchFamily="34" charset="-122"/>
              </a:endParaRPr>
            </a:p>
            <a:p>
              <a:pPr lvl="1" eaLnBrk="1" hangingPunct="1"/>
              <a:endParaRPr lang="en-US" altLang="zh-CN" sz="1600">
                <a:latin typeface="微软雅黑 Light" panose="020B0502040204020203" pitchFamily="34" charset="-122"/>
                <a:ea typeface="微软雅黑 Light" panose="020B0502040204020203" pitchFamily="34" charset="-122"/>
              </a:endParaRPr>
            </a:p>
          </p:txBody>
        </p:sp>
        <p:sp>
          <p:nvSpPr>
            <p:cNvPr id="1051785" name="Rectangle 6"/>
            <p:cNvSpPr>
              <a:spLocks noChangeArrowheads="1"/>
            </p:cNvSpPr>
            <p:nvPr/>
          </p:nvSpPr>
          <p:spPr bwMode="auto">
            <a:xfrm>
              <a:off x="457200" y="1371600"/>
              <a:ext cx="2590800" cy="381000"/>
            </a:xfrm>
            <a:prstGeom prst="rect">
              <a:avLst/>
            </a:prstGeom>
            <a:solidFill>
              <a:schemeClr val="tx2"/>
            </a:solidFill>
            <a:ln w="12700" algn="ctr">
              <a:solidFill>
                <a:schemeClr val="bg1"/>
              </a:solidFill>
              <a:miter lim="800000"/>
            </a:ln>
            <a:effectLst/>
          </p:spPr>
          <p:txBody>
            <a:bodyPr lIns="45720" rIns="45720"/>
            <a:lstStyle/>
            <a:p>
              <a:pPr algn="ctr"/>
              <a:r>
                <a:rPr lang="en-US" altLang="zh-CN" b="1">
                  <a:solidFill>
                    <a:schemeClr val="bg1"/>
                  </a:solidFill>
                </a:rPr>
                <a:t>OA(</a:t>
              </a:r>
              <a:r>
                <a:rPr lang="zh-CN" altLang="en-US" b="1">
                  <a:solidFill>
                    <a:schemeClr val="bg1"/>
                  </a:solidFill>
                </a:rPr>
                <a:t>办公自动化</a:t>
              </a:r>
              <a:r>
                <a:rPr lang="en-US" altLang="zh-CN" b="1">
                  <a:solidFill>
                    <a:schemeClr val="bg1"/>
                  </a:solidFill>
                </a:rPr>
                <a:t>)</a:t>
              </a:r>
              <a:endParaRPr lang="en-US" altLang="zh-CN" b="1">
                <a:solidFill>
                  <a:schemeClr val="bg1"/>
                </a:solidFill>
              </a:endParaRPr>
            </a:p>
          </p:txBody>
        </p:sp>
        <p:sp>
          <p:nvSpPr>
            <p:cNvPr id="1051786" name="Rectangle 7"/>
            <p:cNvSpPr>
              <a:spLocks noChangeArrowheads="1"/>
            </p:cNvSpPr>
            <p:nvPr/>
          </p:nvSpPr>
          <p:spPr bwMode="auto">
            <a:xfrm>
              <a:off x="3048000" y="1371600"/>
              <a:ext cx="2590800" cy="381000"/>
            </a:xfrm>
            <a:prstGeom prst="rect">
              <a:avLst/>
            </a:prstGeom>
            <a:solidFill>
              <a:schemeClr val="tx2"/>
            </a:solidFill>
            <a:ln w="12700" algn="ctr">
              <a:solidFill>
                <a:schemeClr val="bg1"/>
              </a:solidFill>
              <a:miter lim="800000"/>
            </a:ln>
            <a:effectLst/>
          </p:spPr>
          <p:txBody>
            <a:bodyPr lIns="45720" rIns="45720"/>
            <a:lstStyle/>
            <a:p>
              <a:pPr algn="ctr" eaLnBrk="1" hangingPunct="1">
                <a:lnSpc>
                  <a:spcPct val="94000"/>
                </a:lnSpc>
                <a:spcBef>
                  <a:spcPct val="20000"/>
                </a:spcBef>
                <a:buClr>
                  <a:schemeClr val="accent1"/>
                </a:buClr>
                <a:buFont typeface="Wingdings" panose="05000000000000000000" pitchFamily="2" charset="2"/>
                <a:buNone/>
              </a:pPr>
              <a:r>
                <a:rPr lang="zh-CN" altLang="en-US" b="1">
                  <a:solidFill>
                    <a:schemeClr val="bg1"/>
                  </a:solidFill>
                </a:rPr>
                <a:t>企业门户</a:t>
              </a:r>
              <a:endParaRPr lang="zh-CN" altLang="en-US" b="1">
                <a:solidFill>
                  <a:schemeClr val="bg1"/>
                </a:solidFill>
              </a:endParaRPr>
            </a:p>
          </p:txBody>
        </p:sp>
        <p:sp>
          <p:nvSpPr>
            <p:cNvPr id="1051787" name="Rectangle 8"/>
            <p:cNvSpPr>
              <a:spLocks noChangeArrowheads="1"/>
            </p:cNvSpPr>
            <p:nvPr/>
          </p:nvSpPr>
          <p:spPr bwMode="auto">
            <a:xfrm>
              <a:off x="5638800" y="1371600"/>
              <a:ext cx="2743200" cy="381000"/>
            </a:xfrm>
            <a:prstGeom prst="rect">
              <a:avLst/>
            </a:prstGeom>
            <a:solidFill>
              <a:schemeClr val="tx2"/>
            </a:solidFill>
            <a:ln w="12700" algn="ctr">
              <a:solidFill>
                <a:schemeClr val="bg1"/>
              </a:solidFill>
              <a:miter lim="800000"/>
            </a:ln>
            <a:effectLst/>
          </p:spPr>
          <p:txBody>
            <a:bodyPr lIns="45720" rIns="45720"/>
            <a:lstStyle/>
            <a:p>
              <a:pPr algn="ctr" eaLnBrk="1" hangingPunct="1">
                <a:lnSpc>
                  <a:spcPct val="94000"/>
                </a:lnSpc>
                <a:spcBef>
                  <a:spcPct val="20000"/>
                </a:spcBef>
                <a:buClr>
                  <a:schemeClr val="accent1"/>
                </a:buClr>
                <a:buFont typeface="Wingdings" panose="05000000000000000000" pitchFamily="2" charset="2"/>
                <a:buNone/>
              </a:pPr>
              <a:r>
                <a:rPr lang="zh-CN" altLang="en-US" b="1">
                  <a:solidFill>
                    <a:schemeClr val="bg1"/>
                  </a:solidFill>
                </a:rPr>
                <a:t>知识管理</a:t>
              </a:r>
              <a:endParaRPr lang="zh-CN" altLang="en-US" b="1">
                <a:solidFill>
                  <a:schemeClr val="bg1"/>
                </a:solidFill>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788" name="标题 1"/>
          <p:cNvSpPr>
            <a:spLocks noGrp="1"/>
          </p:cNvSpPr>
          <p:nvPr>
            <p:ph type="title" idx="4294967295"/>
          </p:nvPr>
        </p:nvSpPr>
        <p:spPr>
          <a:xfrm>
            <a:off x="0" y="177237"/>
            <a:ext cx="1104363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办公自动化</a:t>
            </a:r>
            <a:r>
              <a:rPr lang="en-US" altLang="zh-CN" sz="2400" dirty="0">
                <a:solidFill>
                  <a:schemeClr val="bg1"/>
                </a:solidFill>
              </a:rPr>
              <a:t>(OA)</a:t>
            </a:r>
            <a:r>
              <a:rPr lang="zh-CN" altLang="en-US" sz="2400" dirty="0">
                <a:solidFill>
                  <a:schemeClr val="bg1"/>
                </a:solidFill>
              </a:rPr>
              <a:t>提供了面向组织的日常运作和管理，实现员工及管理者使用频率最高的应用系统</a:t>
            </a:r>
            <a:endParaRPr lang="zh-CN" altLang="en-US" sz="2400" dirty="0">
              <a:solidFill>
                <a:schemeClr val="bg1"/>
              </a:solidFill>
            </a:endParaRPr>
          </a:p>
        </p:txBody>
      </p:sp>
      <p:grpSp>
        <p:nvGrpSpPr>
          <p:cNvPr id="428" name="组合 2"/>
          <p:cNvGrpSpPr/>
          <p:nvPr/>
        </p:nvGrpSpPr>
        <p:grpSpPr>
          <a:xfrm>
            <a:off x="1487508" y="1043189"/>
            <a:ext cx="8940988" cy="5724659"/>
            <a:chOff x="1066800" y="1599574"/>
            <a:chExt cx="7086600" cy="4353737"/>
          </a:xfrm>
        </p:grpSpPr>
        <p:sp>
          <p:nvSpPr>
            <p:cNvPr id="1051789" name="AutoShape 2"/>
            <p:cNvSpPr>
              <a:spLocks noChangeArrowheads="1"/>
            </p:cNvSpPr>
            <p:nvPr/>
          </p:nvSpPr>
          <p:spPr bwMode="auto">
            <a:xfrm>
              <a:off x="1066800" y="1599574"/>
              <a:ext cx="7086600" cy="4353737"/>
            </a:xfrm>
            <a:prstGeom prst="roundRect">
              <a:avLst>
                <a:gd name="adj" fmla="val 16667"/>
              </a:avLst>
            </a:prstGeom>
            <a:solidFill>
              <a:srgbClr val="EAEAEA"/>
            </a:solidFill>
            <a:ln>
              <a:noFill/>
            </a:ln>
            <a:effectLst/>
          </p:spPr>
          <p:txBody>
            <a:bodyPr wrap="none" lIns="45720" rIns="45720" anchor="ctr"/>
            <a:lstStyle/>
            <a:p>
              <a:endParaRPr lang="zh-CN" altLang="zh-CN" b="1" dirty="0">
                <a:solidFill>
                  <a:schemeClr val="bg1"/>
                </a:solidFill>
              </a:endParaRPr>
            </a:p>
          </p:txBody>
        </p:sp>
        <p:sp>
          <p:nvSpPr>
            <p:cNvPr id="1051790" name="AutoShape 3"/>
            <p:cNvSpPr>
              <a:spLocks noChangeArrowheads="1"/>
            </p:cNvSpPr>
            <p:nvPr/>
          </p:nvSpPr>
          <p:spPr bwMode="auto">
            <a:xfrm>
              <a:off x="3060700" y="1676400"/>
              <a:ext cx="3048000" cy="1295400"/>
            </a:xfrm>
            <a:custGeom>
              <a:avLst/>
              <a:gdLst>
                <a:gd name="G0" fmla="+- 6470 0 0"/>
                <a:gd name="G1" fmla="+- 21600 0 6470"/>
                <a:gd name="G2" fmla="*/ 6470 1 2"/>
                <a:gd name="G3" fmla="+- 21600 0 G2"/>
                <a:gd name="G4" fmla="+/ 6470 21600 2"/>
                <a:gd name="G5" fmla="+/ G1 0 2"/>
                <a:gd name="G6" fmla="*/ 21600 21600 6470"/>
                <a:gd name="G7" fmla="*/ G6 1 2"/>
                <a:gd name="G8" fmla="+- 21600 0 G7"/>
                <a:gd name="G9" fmla="*/ 21600 1 2"/>
                <a:gd name="G10" fmla="+- 6470 0 G9"/>
                <a:gd name="G11" fmla="?: G10 G8 0"/>
                <a:gd name="G12" fmla="?: G10 G7 21600"/>
                <a:gd name="T0" fmla="*/ 18365 w 21600"/>
                <a:gd name="T1" fmla="*/ 10800 h 21600"/>
                <a:gd name="T2" fmla="*/ 10800 w 21600"/>
                <a:gd name="T3" fmla="*/ 21600 h 21600"/>
                <a:gd name="T4" fmla="*/ 3235 w 21600"/>
                <a:gd name="T5" fmla="*/ 10800 h 21600"/>
                <a:gd name="T6" fmla="*/ 10800 w 21600"/>
                <a:gd name="T7" fmla="*/ 0 h 21600"/>
                <a:gd name="T8" fmla="*/ 5035 w 21600"/>
                <a:gd name="T9" fmla="*/ 5035 h 21600"/>
                <a:gd name="T10" fmla="*/ 16565 w 21600"/>
                <a:gd name="T11" fmla="*/ 16565 h 21600"/>
              </a:gdLst>
              <a:ahLst/>
              <a:cxnLst>
                <a:cxn ang="0">
                  <a:pos x="T0" y="T1"/>
                </a:cxn>
                <a:cxn ang="0">
                  <a:pos x="T2" y="T3"/>
                </a:cxn>
                <a:cxn ang="0">
                  <a:pos x="T4" y="T5"/>
                </a:cxn>
                <a:cxn ang="0">
                  <a:pos x="T6" y="T7"/>
                </a:cxn>
              </a:cxnLst>
              <a:rect l="T8" t="T9" r="T10" b="T11"/>
              <a:pathLst>
                <a:path w="21600" h="21600">
                  <a:moveTo>
                    <a:pt x="0" y="0"/>
                  </a:moveTo>
                  <a:lnTo>
                    <a:pt x="6470" y="21600"/>
                  </a:lnTo>
                  <a:lnTo>
                    <a:pt x="15130" y="21600"/>
                  </a:lnTo>
                  <a:lnTo>
                    <a:pt x="21600" y="0"/>
                  </a:lnTo>
                  <a:close/>
                </a:path>
              </a:pathLst>
            </a:custGeom>
            <a:solidFill>
              <a:schemeClr val="accent2"/>
            </a:solidFill>
            <a:ln w="12700" algn="ctr">
              <a:solidFill>
                <a:schemeClr val="tx1"/>
              </a:solidFill>
              <a:miter lim="800000"/>
            </a:ln>
            <a:effectLst/>
          </p:spPr>
          <p:txBody>
            <a:bodyPr wrap="none" lIns="45720" rIns="45720" anchor="ctr"/>
            <a:lstStyle/>
            <a:p>
              <a:endParaRPr lang="en-US" altLang="zh-CN" sz="1400" b="1" dirty="0">
                <a:solidFill>
                  <a:schemeClr val="bg1"/>
                </a:solidFill>
              </a:endParaRPr>
            </a:p>
            <a:p>
              <a:endParaRPr lang="en-US" altLang="zh-CN" sz="1400" b="1" dirty="0">
                <a:solidFill>
                  <a:schemeClr val="bg1"/>
                </a:solidFill>
              </a:endParaRPr>
            </a:p>
            <a:p>
              <a:endParaRPr lang="en-US" altLang="zh-CN" sz="1400" b="1" dirty="0">
                <a:solidFill>
                  <a:schemeClr val="bg1"/>
                </a:solidFill>
              </a:endParaRPr>
            </a:p>
            <a:p>
              <a:endParaRPr lang="en-US" altLang="zh-CN" sz="1400" b="1" dirty="0">
                <a:solidFill>
                  <a:schemeClr val="bg1"/>
                </a:solidFill>
              </a:endParaRPr>
            </a:p>
            <a:p>
              <a:pPr algn="ctr"/>
              <a:r>
                <a:rPr lang="zh-CN" altLang="en-US" b="1" dirty="0">
                  <a:solidFill>
                    <a:schemeClr val="bg1"/>
                  </a:solidFill>
                </a:rPr>
                <a:t>沟通与协作</a:t>
              </a:r>
              <a:endParaRPr lang="zh-CN" altLang="en-US" b="1" dirty="0">
                <a:solidFill>
                  <a:schemeClr val="bg1"/>
                </a:solidFill>
              </a:endParaRPr>
            </a:p>
          </p:txBody>
        </p:sp>
        <p:sp>
          <p:nvSpPr>
            <p:cNvPr id="1051791" name="Rectangle 5"/>
            <p:cNvSpPr>
              <a:spLocks noChangeArrowheads="1"/>
            </p:cNvSpPr>
            <p:nvPr/>
          </p:nvSpPr>
          <p:spPr bwMode="auto">
            <a:xfrm>
              <a:off x="3429000" y="1781175"/>
              <a:ext cx="1371600" cy="730194"/>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en-US" altLang="zh-CN" sz="1400">
                  <a:solidFill>
                    <a:schemeClr val="bg1"/>
                  </a:solidFill>
                </a:rPr>
                <a:t> </a:t>
              </a:r>
              <a:r>
                <a:rPr lang="zh-CN" altLang="en-US" sz="1400">
                  <a:solidFill>
                    <a:schemeClr val="bg1"/>
                  </a:solidFill>
                </a:rPr>
                <a:t>网上调查</a:t>
              </a:r>
              <a:endParaRPr lang="zh-CN" altLang="en-US" sz="1400">
                <a:solidFill>
                  <a:schemeClr val="bg1"/>
                </a:solidFill>
              </a:endParaRPr>
            </a:p>
            <a:p>
              <a:pPr algn="l">
                <a:lnSpc>
                  <a:spcPct val="150000"/>
                </a:lnSpc>
                <a:buFont typeface="Wingdings" panose="05000000000000000000" pitchFamily="2" charset="2"/>
                <a:buChar char="l"/>
              </a:pPr>
              <a:r>
                <a:rPr lang="zh-CN" altLang="en-US" sz="1400">
                  <a:solidFill>
                    <a:schemeClr val="bg1"/>
                  </a:solidFill>
                </a:rPr>
                <a:t> 公共通信录</a:t>
              </a:r>
              <a:endParaRPr lang="zh-CN" altLang="en-US" sz="1400">
                <a:solidFill>
                  <a:schemeClr val="bg1"/>
                </a:solidFill>
              </a:endParaRPr>
            </a:p>
          </p:txBody>
        </p:sp>
        <p:sp>
          <p:nvSpPr>
            <p:cNvPr id="1051792" name="Rectangle 6"/>
            <p:cNvSpPr>
              <a:spLocks noChangeArrowheads="1"/>
            </p:cNvSpPr>
            <p:nvPr/>
          </p:nvSpPr>
          <p:spPr bwMode="auto">
            <a:xfrm>
              <a:off x="4572000" y="1751013"/>
              <a:ext cx="1524000" cy="1060519"/>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zh-CN" altLang="en-US" sz="1400">
                  <a:solidFill>
                    <a:schemeClr val="bg1"/>
                  </a:solidFill>
                </a:rPr>
                <a:t>工作流应用</a:t>
              </a:r>
              <a:endParaRPr lang="zh-CN" altLang="en-US" sz="1400">
                <a:solidFill>
                  <a:schemeClr val="bg1"/>
                </a:solidFill>
              </a:endParaRPr>
            </a:p>
            <a:p>
              <a:pPr algn="l">
                <a:lnSpc>
                  <a:spcPct val="150000"/>
                </a:lnSpc>
                <a:buFont typeface="Wingdings" panose="05000000000000000000" pitchFamily="2" charset="2"/>
                <a:buChar char="l"/>
              </a:pPr>
              <a:r>
                <a:rPr lang="zh-CN" altLang="en-US" sz="1400">
                  <a:solidFill>
                    <a:schemeClr val="bg1"/>
                  </a:solidFill>
                </a:rPr>
                <a:t> 网上社区</a:t>
              </a:r>
              <a:endParaRPr lang="zh-CN" altLang="en-US" sz="1400">
                <a:solidFill>
                  <a:schemeClr val="bg1"/>
                </a:solidFill>
              </a:endParaRPr>
            </a:p>
            <a:p>
              <a:pPr algn="l">
                <a:lnSpc>
                  <a:spcPct val="150000"/>
                </a:lnSpc>
                <a:buFont typeface="Wingdings" panose="05000000000000000000" pitchFamily="2" charset="2"/>
                <a:buChar char="l"/>
              </a:pPr>
              <a:r>
                <a:rPr lang="zh-CN" altLang="en-US" sz="1400">
                  <a:solidFill>
                    <a:schemeClr val="bg1"/>
                  </a:solidFill>
                </a:rPr>
                <a:t> 公告</a:t>
              </a:r>
              <a:endParaRPr lang="zh-CN" altLang="en-US" sz="1400">
                <a:solidFill>
                  <a:schemeClr val="bg1"/>
                </a:solidFill>
              </a:endParaRPr>
            </a:p>
          </p:txBody>
        </p:sp>
        <p:sp>
          <p:nvSpPr>
            <p:cNvPr id="1051793" name="AutoShape 7"/>
            <p:cNvSpPr>
              <a:spLocks noChangeArrowheads="1"/>
            </p:cNvSpPr>
            <p:nvPr/>
          </p:nvSpPr>
          <p:spPr bwMode="auto">
            <a:xfrm>
              <a:off x="3429000" y="3048000"/>
              <a:ext cx="2286000" cy="1447800"/>
            </a:xfrm>
            <a:prstGeom prst="hexagon">
              <a:avLst>
                <a:gd name="adj" fmla="val 39474"/>
                <a:gd name="vf" fmla="val 115470"/>
              </a:avLst>
            </a:prstGeom>
            <a:solidFill>
              <a:schemeClr val="accent2"/>
            </a:solidFill>
            <a:ln w="12700" algn="ctr">
              <a:solidFill>
                <a:schemeClr val="tx1"/>
              </a:solidFill>
              <a:miter lim="800000"/>
            </a:ln>
            <a:effectLst/>
          </p:spPr>
          <p:txBody>
            <a:bodyPr wrap="none" lIns="45720" rIns="45720" anchor="ctr"/>
            <a:lstStyle/>
            <a:p>
              <a:pPr algn="ctr"/>
              <a:r>
                <a:rPr lang="zh-CN" altLang="en-US" sz="2800" b="1" dirty="0">
                  <a:solidFill>
                    <a:schemeClr val="bg1"/>
                  </a:solidFill>
                </a:rPr>
                <a:t>办公室自动化</a:t>
              </a:r>
              <a:endParaRPr lang="zh-CN" altLang="en-US" sz="2800" b="1" dirty="0">
                <a:solidFill>
                  <a:schemeClr val="bg1"/>
                </a:solidFill>
              </a:endParaRPr>
            </a:p>
            <a:p>
              <a:pPr algn="ctr"/>
              <a:r>
                <a:rPr lang="zh-CN" altLang="en-US" sz="2800" b="1" dirty="0">
                  <a:solidFill>
                    <a:schemeClr val="bg1"/>
                  </a:solidFill>
                </a:rPr>
                <a:t>系统</a:t>
              </a:r>
              <a:endParaRPr lang="zh-CN" altLang="en-US" sz="2800" b="1" dirty="0">
                <a:solidFill>
                  <a:schemeClr val="bg1"/>
                </a:solidFill>
              </a:endParaRPr>
            </a:p>
          </p:txBody>
        </p:sp>
        <p:sp>
          <p:nvSpPr>
            <p:cNvPr id="1051794" name="Freeform 8"/>
            <p:cNvSpPr/>
            <p:nvPr/>
          </p:nvSpPr>
          <p:spPr bwMode="auto">
            <a:xfrm>
              <a:off x="1384300" y="1689100"/>
              <a:ext cx="2514600" cy="2032000"/>
            </a:xfrm>
            <a:custGeom>
              <a:avLst/>
              <a:gdLst>
                <a:gd name="T0" fmla="*/ 1584 w 1584"/>
                <a:gd name="T1" fmla="*/ 864 h 1280"/>
                <a:gd name="T2" fmla="*/ 976 w 1584"/>
                <a:gd name="T3" fmla="*/ 0 h 1280"/>
                <a:gd name="T4" fmla="*/ 0 w 1584"/>
                <a:gd name="T5" fmla="*/ 1280 h 1280"/>
                <a:gd name="T6" fmla="*/ 1232 w 1584"/>
                <a:gd name="T7" fmla="*/ 1280 h 1280"/>
                <a:gd name="T8" fmla="*/ 1584 w 1584"/>
                <a:gd name="T9" fmla="*/ 864 h 1280"/>
              </a:gdLst>
              <a:ahLst/>
              <a:cxnLst>
                <a:cxn ang="0">
                  <a:pos x="T0" y="T1"/>
                </a:cxn>
                <a:cxn ang="0">
                  <a:pos x="T2" y="T3"/>
                </a:cxn>
                <a:cxn ang="0">
                  <a:pos x="T4" y="T5"/>
                </a:cxn>
                <a:cxn ang="0">
                  <a:pos x="T6" y="T7"/>
                </a:cxn>
                <a:cxn ang="0">
                  <a:pos x="T8" y="T9"/>
                </a:cxn>
              </a:cxnLst>
              <a:rect l="0" t="0" r="r" b="b"/>
              <a:pathLst>
                <a:path w="1584" h="1280">
                  <a:moveTo>
                    <a:pt x="1584" y="864"/>
                  </a:moveTo>
                  <a:lnTo>
                    <a:pt x="976" y="0"/>
                  </a:lnTo>
                  <a:lnTo>
                    <a:pt x="0" y="1280"/>
                  </a:lnTo>
                  <a:lnTo>
                    <a:pt x="1232" y="1280"/>
                  </a:lnTo>
                  <a:lnTo>
                    <a:pt x="1584" y="864"/>
                  </a:lnTo>
                  <a:close/>
                </a:path>
              </a:pathLst>
            </a:custGeom>
            <a:solidFill>
              <a:schemeClr val="accent2"/>
            </a:solidFill>
            <a:ln w="12700" cap="flat" cmpd="sng">
              <a:solidFill>
                <a:schemeClr val="tx1"/>
              </a:solidFill>
              <a:prstDash val="solid"/>
              <a:round/>
            </a:ln>
            <a:effectLst/>
          </p:spPr>
          <p:txBody>
            <a:bodyPr wrap="none" lIns="45720" rIns="45720" anchor="ctr"/>
            <a:lstStyle/>
            <a:p>
              <a:endParaRPr lang="zh-CN" altLang="en-US">
                <a:solidFill>
                  <a:schemeClr val="bg1"/>
                </a:solidFill>
              </a:endParaRPr>
            </a:p>
          </p:txBody>
        </p:sp>
        <p:sp>
          <p:nvSpPr>
            <p:cNvPr id="1051795" name="Rectangle 9"/>
            <p:cNvSpPr>
              <a:spLocks noChangeArrowheads="1"/>
            </p:cNvSpPr>
            <p:nvPr/>
          </p:nvSpPr>
          <p:spPr bwMode="auto">
            <a:xfrm>
              <a:off x="2209800" y="2497748"/>
              <a:ext cx="1371600" cy="1390845"/>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en-US" altLang="zh-CN" sz="1400" dirty="0">
                  <a:solidFill>
                    <a:schemeClr val="bg1"/>
                  </a:solidFill>
                </a:rPr>
                <a:t> </a:t>
              </a:r>
              <a:r>
                <a:rPr lang="zh-CN" altLang="en-US" sz="1400" dirty="0">
                  <a:solidFill>
                    <a:schemeClr val="bg1"/>
                  </a:solidFill>
                </a:rPr>
                <a:t>基本设置</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组织架构</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角色管理</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用户权限</a:t>
              </a:r>
              <a:endParaRPr lang="zh-CN" altLang="en-US" sz="1400" dirty="0">
                <a:solidFill>
                  <a:schemeClr val="bg1"/>
                </a:solidFill>
              </a:endParaRPr>
            </a:p>
          </p:txBody>
        </p:sp>
        <p:sp>
          <p:nvSpPr>
            <p:cNvPr id="1051796" name="Rectangle 10"/>
            <p:cNvSpPr>
              <a:spLocks noChangeArrowheads="1"/>
            </p:cNvSpPr>
            <p:nvPr/>
          </p:nvSpPr>
          <p:spPr bwMode="auto">
            <a:xfrm rot="18221404">
              <a:off x="2832100" y="3121050"/>
              <a:ext cx="914400" cy="323799"/>
            </a:xfrm>
            <a:prstGeom prst="rect">
              <a:avLst/>
            </a:prstGeom>
            <a:noFill/>
            <a:ln>
              <a:noFill/>
            </a:ln>
            <a:effectLst/>
          </p:spPr>
          <p:txBody>
            <a:bodyPr lIns="45720" rIns="45720">
              <a:spAutoFit/>
            </a:bodyPr>
            <a:lstStyle/>
            <a:p>
              <a:pPr algn="l">
                <a:buFont typeface="Wingdings" panose="05000000000000000000" pitchFamily="2" charset="2"/>
                <a:buNone/>
              </a:pPr>
              <a:r>
                <a:rPr lang="zh-CN" altLang="en-US" sz="1600" b="1">
                  <a:solidFill>
                    <a:schemeClr val="bg1"/>
                  </a:solidFill>
                </a:rPr>
                <a:t>系统管理</a:t>
              </a:r>
              <a:endParaRPr lang="zh-CN" altLang="en-US" sz="1600" b="1">
                <a:solidFill>
                  <a:schemeClr val="bg1"/>
                </a:solidFill>
              </a:endParaRPr>
            </a:p>
          </p:txBody>
        </p:sp>
        <p:sp>
          <p:nvSpPr>
            <p:cNvPr id="1051797" name="Freeform 11"/>
            <p:cNvSpPr/>
            <p:nvPr/>
          </p:nvSpPr>
          <p:spPr bwMode="auto">
            <a:xfrm>
              <a:off x="1397000" y="3822700"/>
              <a:ext cx="2501900" cy="2006600"/>
            </a:xfrm>
            <a:custGeom>
              <a:avLst/>
              <a:gdLst>
                <a:gd name="T0" fmla="*/ 0 w 1576"/>
                <a:gd name="T1" fmla="*/ 0 h 1264"/>
                <a:gd name="T2" fmla="*/ 1240 w 1576"/>
                <a:gd name="T3" fmla="*/ 0 h 1264"/>
                <a:gd name="T4" fmla="*/ 1576 w 1576"/>
                <a:gd name="T5" fmla="*/ 432 h 1264"/>
                <a:gd name="T6" fmla="*/ 984 w 1576"/>
                <a:gd name="T7" fmla="*/ 1264 h 1264"/>
                <a:gd name="T8" fmla="*/ 0 w 1576"/>
                <a:gd name="T9" fmla="*/ 0 h 1264"/>
              </a:gdLst>
              <a:ahLst/>
              <a:cxnLst>
                <a:cxn ang="0">
                  <a:pos x="T0" y="T1"/>
                </a:cxn>
                <a:cxn ang="0">
                  <a:pos x="T2" y="T3"/>
                </a:cxn>
                <a:cxn ang="0">
                  <a:pos x="T4" y="T5"/>
                </a:cxn>
                <a:cxn ang="0">
                  <a:pos x="T6" y="T7"/>
                </a:cxn>
                <a:cxn ang="0">
                  <a:pos x="T8" y="T9"/>
                </a:cxn>
              </a:cxnLst>
              <a:rect l="0" t="0" r="r" b="b"/>
              <a:pathLst>
                <a:path w="1576" h="1264">
                  <a:moveTo>
                    <a:pt x="0" y="0"/>
                  </a:moveTo>
                  <a:lnTo>
                    <a:pt x="1240" y="0"/>
                  </a:lnTo>
                  <a:lnTo>
                    <a:pt x="1576" y="432"/>
                  </a:lnTo>
                  <a:lnTo>
                    <a:pt x="984" y="1264"/>
                  </a:lnTo>
                  <a:lnTo>
                    <a:pt x="0" y="0"/>
                  </a:lnTo>
                  <a:close/>
                </a:path>
              </a:pathLst>
            </a:custGeom>
            <a:solidFill>
              <a:schemeClr val="accent2"/>
            </a:solidFill>
            <a:ln w="12700" cap="flat" cmpd="sng">
              <a:solidFill>
                <a:schemeClr val="tx1"/>
              </a:solidFill>
              <a:prstDash val="solid"/>
              <a:round/>
            </a:ln>
            <a:effectLst/>
          </p:spPr>
          <p:txBody>
            <a:bodyPr wrap="none" lIns="45720" rIns="45720" anchor="ctr"/>
            <a:lstStyle/>
            <a:p>
              <a:endParaRPr lang="zh-CN" altLang="en-US">
                <a:solidFill>
                  <a:schemeClr val="bg1"/>
                </a:solidFill>
              </a:endParaRPr>
            </a:p>
          </p:txBody>
        </p:sp>
        <p:sp>
          <p:nvSpPr>
            <p:cNvPr id="1051798" name="Rectangle 12"/>
            <p:cNvSpPr>
              <a:spLocks noChangeArrowheads="1"/>
            </p:cNvSpPr>
            <p:nvPr/>
          </p:nvSpPr>
          <p:spPr bwMode="auto">
            <a:xfrm rot="3035713">
              <a:off x="2641024" y="4329410"/>
              <a:ext cx="1492250" cy="323799"/>
            </a:xfrm>
            <a:prstGeom prst="rect">
              <a:avLst/>
            </a:prstGeom>
            <a:noFill/>
            <a:ln>
              <a:noFill/>
            </a:ln>
            <a:effectLst/>
          </p:spPr>
          <p:txBody>
            <a:bodyPr lIns="45720" rIns="45720">
              <a:spAutoFit/>
            </a:bodyPr>
            <a:lstStyle/>
            <a:p>
              <a:pPr algn="l">
                <a:buFont typeface="Wingdings" panose="05000000000000000000" pitchFamily="2" charset="2"/>
                <a:buNone/>
              </a:pPr>
              <a:r>
                <a:rPr lang="zh-CN" altLang="en-US" sz="1600" b="1" dirty="0">
                  <a:solidFill>
                    <a:schemeClr val="bg1"/>
                  </a:solidFill>
                </a:rPr>
                <a:t>个人辅助工具</a:t>
              </a:r>
              <a:endParaRPr lang="zh-CN" altLang="en-US" sz="1600" b="1" dirty="0">
                <a:solidFill>
                  <a:schemeClr val="bg1"/>
                </a:solidFill>
              </a:endParaRPr>
            </a:p>
          </p:txBody>
        </p:sp>
        <p:sp>
          <p:nvSpPr>
            <p:cNvPr id="1051799" name="Rectangle 13"/>
            <p:cNvSpPr>
              <a:spLocks noChangeArrowheads="1"/>
            </p:cNvSpPr>
            <p:nvPr/>
          </p:nvSpPr>
          <p:spPr bwMode="auto">
            <a:xfrm>
              <a:off x="2362200" y="3990975"/>
              <a:ext cx="1371600" cy="1390845"/>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en-US" altLang="zh-CN" sz="1400" dirty="0">
                  <a:solidFill>
                    <a:schemeClr val="bg1"/>
                  </a:solidFill>
                </a:rPr>
                <a:t> </a:t>
              </a:r>
              <a:r>
                <a:rPr lang="zh-CN" altLang="en-US" sz="1400" dirty="0">
                  <a:solidFill>
                    <a:schemeClr val="bg1"/>
                  </a:solidFill>
                </a:rPr>
                <a:t>记事本</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及时提醒</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个人通讯录</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个人信息</a:t>
              </a:r>
              <a:endParaRPr lang="zh-CN" altLang="en-US" sz="1400" dirty="0">
                <a:solidFill>
                  <a:schemeClr val="bg1"/>
                </a:solidFill>
              </a:endParaRPr>
            </a:p>
          </p:txBody>
        </p:sp>
        <p:sp>
          <p:nvSpPr>
            <p:cNvPr id="1051800" name="AutoShape 14"/>
            <p:cNvSpPr>
              <a:spLocks noChangeArrowheads="1"/>
            </p:cNvSpPr>
            <p:nvPr/>
          </p:nvSpPr>
          <p:spPr bwMode="auto">
            <a:xfrm rot="10800000">
              <a:off x="3060700" y="4572000"/>
              <a:ext cx="3048000" cy="1295400"/>
            </a:xfrm>
            <a:custGeom>
              <a:avLst/>
              <a:gdLst>
                <a:gd name="G0" fmla="+- 6470 0 0"/>
                <a:gd name="G1" fmla="+- 21600 0 6470"/>
                <a:gd name="G2" fmla="*/ 6470 1 2"/>
                <a:gd name="G3" fmla="+- 21600 0 G2"/>
                <a:gd name="G4" fmla="+/ 6470 21600 2"/>
                <a:gd name="G5" fmla="+/ G1 0 2"/>
                <a:gd name="G6" fmla="*/ 21600 21600 6470"/>
                <a:gd name="G7" fmla="*/ G6 1 2"/>
                <a:gd name="G8" fmla="+- 21600 0 G7"/>
                <a:gd name="G9" fmla="*/ 21600 1 2"/>
                <a:gd name="G10" fmla="+- 6470 0 G9"/>
                <a:gd name="G11" fmla="?: G10 G8 0"/>
                <a:gd name="G12" fmla="?: G10 G7 21600"/>
                <a:gd name="T0" fmla="*/ 18365 w 21600"/>
                <a:gd name="T1" fmla="*/ 10800 h 21600"/>
                <a:gd name="T2" fmla="*/ 10800 w 21600"/>
                <a:gd name="T3" fmla="*/ 21600 h 21600"/>
                <a:gd name="T4" fmla="*/ 3235 w 21600"/>
                <a:gd name="T5" fmla="*/ 10800 h 21600"/>
                <a:gd name="T6" fmla="*/ 10800 w 21600"/>
                <a:gd name="T7" fmla="*/ 0 h 21600"/>
                <a:gd name="T8" fmla="*/ 5035 w 21600"/>
                <a:gd name="T9" fmla="*/ 5035 h 21600"/>
                <a:gd name="T10" fmla="*/ 16565 w 21600"/>
                <a:gd name="T11" fmla="*/ 16565 h 21600"/>
              </a:gdLst>
              <a:ahLst/>
              <a:cxnLst>
                <a:cxn ang="0">
                  <a:pos x="T0" y="T1"/>
                </a:cxn>
                <a:cxn ang="0">
                  <a:pos x="T2" y="T3"/>
                </a:cxn>
                <a:cxn ang="0">
                  <a:pos x="T4" y="T5"/>
                </a:cxn>
                <a:cxn ang="0">
                  <a:pos x="T6" y="T7"/>
                </a:cxn>
              </a:cxnLst>
              <a:rect l="T8" t="T9" r="T10" b="T11"/>
              <a:pathLst>
                <a:path w="21600" h="21600">
                  <a:moveTo>
                    <a:pt x="0" y="0"/>
                  </a:moveTo>
                  <a:lnTo>
                    <a:pt x="6470" y="21600"/>
                  </a:lnTo>
                  <a:lnTo>
                    <a:pt x="15130" y="21600"/>
                  </a:lnTo>
                  <a:lnTo>
                    <a:pt x="21600" y="0"/>
                  </a:lnTo>
                  <a:close/>
                </a:path>
              </a:pathLst>
            </a:custGeom>
            <a:solidFill>
              <a:schemeClr val="accent2"/>
            </a:solidFill>
            <a:ln w="12700" algn="ctr">
              <a:solidFill>
                <a:schemeClr val="tx1"/>
              </a:solidFill>
              <a:miter lim="800000"/>
            </a:ln>
            <a:effectLst/>
          </p:spPr>
          <p:txBody>
            <a:bodyPr rot="10800000" wrap="none" lIns="45720" rIns="45720" anchor="ctr"/>
            <a:lstStyle/>
            <a:p>
              <a:endParaRPr lang="zh-CN" altLang="zh-CN" sz="1400" b="1">
                <a:solidFill>
                  <a:schemeClr val="bg1"/>
                </a:solidFill>
              </a:endParaRPr>
            </a:p>
          </p:txBody>
        </p:sp>
        <p:sp>
          <p:nvSpPr>
            <p:cNvPr id="1051801" name="Rectangle 15"/>
            <p:cNvSpPr>
              <a:spLocks noChangeArrowheads="1"/>
            </p:cNvSpPr>
            <p:nvPr/>
          </p:nvSpPr>
          <p:spPr bwMode="auto">
            <a:xfrm>
              <a:off x="4010783" y="4572000"/>
              <a:ext cx="1145976" cy="625880"/>
            </a:xfrm>
            <a:prstGeom prst="rect">
              <a:avLst/>
            </a:prstGeom>
            <a:noFill/>
            <a:ln>
              <a:noFill/>
            </a:ln>
            <a:effectLst/>
          </p:spPr>
          <p:txBody>
            <a:bodyPr wrap="square" lIns="45720" rIns="45720">
              <a:spAutoFit/>
            </a:bodyPr>
            <a:lstStyle/>
            <a:p>
              <a:pPr algn="ctr">
                <a:buFont typeface="Wingdings" panose="05000000000000000000" pitchFamily="2" charset="2"/>
                <a:buNone/>
              </a:pPr>
              <a:r>
                <a:rPr lang="zh-CN" altLang="en-US" b="1" dirty="0">
                  <a:solidFill>
                    <a:schemeClr val="bg1"/>
                  </a:solidFill>
                </a:rPr>
                <a:t>人力资源事务管理</a:t>
              </a:r>
              <a:endParaRPr lang="zh-CN" altLang="en-US" b="1" dirty="0">
                <a:solidFill>
                  <a:schemeClr val="bg1"/>
                </a:solidFill>
              </a:endParaRPr>
            </a:p>
          </p:txBody>
        </p:sp>
        <p:sp>
          <p:nvSpPr>
            <p:cNvPr id="1051802" name="Rectangle 16"/>
            <p:cNvSpPr>
              <a:spLocks noChangeArrowheads="1"/>
            </p:cNvSpPr>
            <p:nvPr/>
          </p:nvSpPr>
          <p:spPr bwMode="auto">
            <a:xfrm>
              <a:off x="3505200" y="5149850"/>
              <a:ext cx="1371600" cy="730194"/>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en-US" altLang="zh-CN" sz="1400">
                  <a:solidFill>
                    <a:schemeClr val="bg1"/>
                  </a:solidFill>
                </a:rPr>
                <a:t> </a:t>
              </a:r>
              <a:r>
                <a:rPr lang="zh-CN" altLang="en-US" sz="1400">
                  <a:solidFill>
                    <a:schemeClr val="bg1"/>
                  </a:solidFill>
                </a:rPr>
                <a:t>招聘管理</a:t>
              </a:r>
              <a:endParaRPr lang="zh-CN" altLang="en-US" sz="1400">
                <a:solidFill>
                  <a:schemeClr val="bg1"/>
                </a:solidFill>
              </a:endParaRPr>
            </a:p>
            <a:p>
              <a:pPr algn="l">
                <a:lnSpc>
                  <a:spcPct val="150000"/>
                </a:lnSpc>
                <a:buFont typeface="Wingdings" panose="05000000000000000000" pitchFamily="2" charset="2"/>
                <a:buChar char="l"/>
              </a:pPr>
              <a:r>
                <a:rPr lang="zh-CN" altLang="en-US" sz="1400">
                  <a:solidFill>
                    <a:schemeClr val="bg1"/>
                  </a:solidFill>
                </a:rPr>
                <a:t> 时间管理</a:t>
              </a:r>
              <a:endParaRPr lang="zh-CN" altLang="en-US" sz="1400">
                <a:solidFill>
                  <a:schemeClr val="bg1"/>
                </a:solidFill>
              </a:endParaRPr>
            </a:p>
          </p:txBody>
        </p:sp>
        <p:sp>
          <p:nvSpPr>
            <p:cNvPr id="1051803" name="Rectangle 17"/>
            <p:cNvSpPr>
              <a:spLocks noChangeArrowheads="1"/>
            </p:cNvSpPr>
            <p:nvPr/>
          </p:nvSpPr>
          <p:spPr bwMode="auto">
            <a:xfrm>
              <a:off x="4648200" y="5149850"/>
              <a:ext cx="990600" cy="646164"/>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zh-CN" altLang="en-US" sz="1400">
                  <a:solidFill>
                    <a:schemeClr val="bg1"/>
                  </a:solidFill>
                </a:rPr>
                <a:t>绩效管理</a:t>
              </a:r>
              <a:endParaRPr lang="zh-CN" altLang="en-US" sz="1400">
                <a:solidFill>
                  <a:schemeClr val="bg1"/>
                </a:solidFill>
              </a:endParaRPr>
            </a:p>
            <a:p>
              <a:pPr algn="l">
                <a:lnSpc>
                  <a:spcPct val="150000"/>
                </a:lnSpc>
                <a:buFont typeface="Wingdings" panose="05000000000000000000" pitchFamily="2" charset="2"/>
                <a:buNone/>
              </a:pPr>
              <a:r>
                <a:rPr lang="zh-CN" altLang="en-US" sz="1400">
                  <a:solidFill>
                    <a:schemeClr val="bg1"/>
                  </a:solidFill>
                </a:rPr>
                <a:t>     </a:t>
              </a:r>
              <a:r>
                <a:rPr lang="en-US" altLang="zh-CN" sz="1400">
                  <a:solidFill>
                    <a:schemeClr val="bg1"/>
                  </a:solidFill>
                </a:rPr>
                <a:t>……</a:t>
              </a:r>
              <a:endParaRPr lang="en-US" altLang="zh-CN" sz="1400">
                <a:solidFill>
                  <a:schemeClr val="bg1"/>
                </a:solidFill>
              </a:endParaRPr>
            </a:p>
          </p:txBody>
        </p:sp>
        <p:sp>
          <p:nvSpPr>
            <p:cNvPr id="1051804" name="Freeform 18"/>
            <p:cNvSpPr/>
            <p:nvPr/>
          </p:nvSpPr>
          <p:spPr bwMode="auto">
            <a:xfrm>
              <a:off x="5257800" y="3822700"/>
              <a:ext cx="2514600" cy="1981200"/>
            </a:xfrm>
            <a:custGeom>
              <a:avLst/>
              <a:gdLst>
                <a:gd name="T0" fmla="*/ 0 w 1608"/>
                <a:gd name="T1" fmla="*/ 440 h 1280"/>
                <a:gd name="T2" fmla="*/ 608 w 1608"/>
                <a:gd name="T3" fmla="*/ 1280 h 1280"/>
                <a:gd name="T4" fmla="*/ 1608 w 1608"/>
                <a:gd name="T5" fmla="*/ 0 h 1280"/>
                <a:gd name="T6" fmla="*/ 340 w 1608"/>
                <a:gd name="T7" fmla="*/ 0 h 1280"/>
                <a:gd name="T8" fmla="*/ 0 w 1608"/>
                <a:gd name="T9" fmla="*/ 440 h 1280"/>
              </a:gdLst>
              <a:ahLst/>
              <a:cxnLst>
                <a:cxn ang="0">
                  <a:pos x="T0" y="T1"/>
                </a:cxn>
                <a:cxn ang="0">
                  <a:pos x="T2" y="T3"/>
                </a:cxn>
                <a:cxn ang="0">
                  <a:pos x="T4" y="T5"/>
                </a:cxn>
                <a:cxn ang="0">
                  <a:pos x="T6" y="T7"/>
                </a:cxn>
                <a:cxn ang="0">
                  <a:pos x="T8" y="T9"/>
                </a:cxn>
              </a:cxnLst>
              <a:rect l="0" t="0" r="r" b="b"/>
              <a:pathLst>
                <a:path w="1608" h="1280">
                  <a:moveTo>
                    <a:pt x="0" y="440"/>
                  </a:moveTo>
                  <a:lnTo>
                    <a:pt x="608" y="1280"/>
                  </a:lnTo>
                  <a:lnTo>
                    <a:pt x="1608" y="0"/>
                  </a:lnTo>
                  <a:lnTo>
                    <a:pt x="340" y="0"/>
                  </a:lnTo>
                  <a:lnTo>
                    <a:pt x="0" y="440"/>
                  </a:lnTo>
                  <a:close/>
                </a:path>
              </a:pathLst>
            </a:custGeom>
            <a:solidFill>
              <a:schemeClr val="accent2"/>
            </a:solidFill>
            <a:ln w="12700" cap="flat" cmpd="sng">
              <a:solidFill>
                <a:schemeClr val="tx1"/>
              </a:solidFill>
              <a:prstDash val="solid"/>
              <a:round/>
            </a:ln>
            <a:effectLst/>
          </p:spPr>
          <p:txBody>
            <a:bodyPr wrap="none" lIns="45720" rIns="45720" anchor="ctr"/>
            <a:lstStyle/>
            <a:p>
              <a:endParaRPr lang="zh-CN" altLang="en-US">
                <a:solidFill>
                  <a:schemeClr val="bg1"/>
                </a:solidFill>
              </a:endParaRPr>
            </a:p>
          </p:txBody>
        </p:sp>
        <p:sp>
          <p:nvSpPr>
            <p:cNvPr id="1051805" name="Freeform 19"/>
            <p:cNvSpPr/>
            <p:nvPr/>
          </p:nvSpPr>
          <p:spPr bwMode="auto">
            <a:xfrm>
              <a:off x="5257800" y="1714500"/>
              <a:ext cx="2514600" cy="2019300"/>
            </a:xfrm>
            <a:custGeom>
              <a:avLst/>
              <a:gdLst>
                <a:gd name="T0" fmla="*/ 1584 w 1584"/>
                <a:gd name="T1" fmla="*/ 1272 h 1272"/>
                <a:gd name="T2" fmla="*/ 322 w 1584"/>
                <a:gd name="T3" fmla="*/ 1272 h 1272"/>
                <a:gd name="T4" fmla="*/ 0 w 1584"/>
                <a:gd name="T5" fmla="*/ 840 h 1272"/>
                <a:gd name="T6" fmla="*/ 592 w 1584"/>
                <a:gd name="T7" fmla="*/ 0 h 1272"/>
                <a:gd name="T8" fmla="*/ 1584 w 1584"/>
                <a:gd name="T9" fmla="*/ 1272 h 1272"/>
              </a:gdLst>
              <a:ahLst/>
              <a:cxnLst>
                <a:cxn ang="0">
                  <a:pos x="T0" y="T1"/>
                </a:cxn>
                <a:cxn ang="0">
                  <a:pos x="T2" y="T3"/>
                </a:cxn>
                <a:cxn ang="0">
                  <a:pos x="T4" y="T5"/>
                </a:cxn>
                <a:cxn ang="0">
                  <a:pos x="T6" y="T7"/>
                </a:cxn>
                <a:cxn ang="0">
                  <a:pos x="T8" y="T9"/>
                </a:cxn>
              </a:cxnLst>
              <a:rect l="0" t="0" r="r" b="b"/>
              <a:pathLst>
                <a:path w="1584" h="1272">
                  <a:moveTo>
                    <a:pt x="1584" y="1272"/>
                  </a:moveTo>
                  <a:lnTo>
                    <a:pt x="322" y="1272"/>
                  </a:lnTo>
                  <a:lnTo>
                    <a:pt x="0" y="840"/>
                  </a:lnTo>
                  <a:lnTo>
                    <a:pt x="592" y="0"/>
                  </a:lnTo>
                  <a:lnTo>
                    <a:pt x="1584" y="1272"/>
                  </a:lnTo>
                  <a:close/>
                </a:path>
              </a:pathLst>
            </a:custGeom>
            <a:solidFill>
              <a:schemeClr val="accent2"/>
            </a:solidFill>
            <a:ln w="12700" cap="flat" cmpd="sng">
              <a:solidFill>
                <a:schemeClr val="tx1"/>
              </a:solidFill>
              <a:prstDash val="solid"/>
              <a:round/>
            </a:ln>
            <a:effectLst/>
          </p:spPr>
          <p:txBody>
            <a:bodyPr wrap="none" lIns="45720" rIns="45720" anchor="ctr"/>
            <a:lstStyle/>
            <a:p>
              <a:endParaRPr lang="zh-CN" altLang="en-US">
                <a:solidFill>
                  <a:schemeClr val="bg1"/>
                </a:solidFill>
              </a:endParaRPr>
            </a:p>
          </p:txBody>
        </p:sp>
        <p:sp>
          <p:nvSpPr>
            <p:cNvPr id="1051806" name="Rectangle 20"/>
            <p:cNvSpPr>
              <a:spLocks noChangeArrowheads="1"/>
            </p:cNvSpPr>
            <p:nvPr/>
          </p:nvSpPr>
          <p:spPr bwMode="auto">
            <a:xfrm rot="3167350">
              <a:off x="5280380" y="3117042"/>
              <a:ext cx="990600" cy="395314"/>
            </a:xfrm>
            <a:prstGeom prst="rect">
              <a:avLst/>
            </a:prstGeom>
            <a:noFill/>
            <a:ln>
              <a:noFill/>
            </a:ln>
            <a:effectLst/>
          </p:spPr>
          <p:txBody>
            <a:bodyPr lIns="45720" rIns="45720">
              <a:spAutoFit/>
            </a:bodyPr>
            <a:lstStyle/>
            <a:p>
              <a:pPr algn="l">
                <a:buFont typeface="Wingdings" panose="05000000000000000000" pitchFamily="2" charset="2"/>
                <a:buNone/>
              </a:pPr>
              <a:r>
                <a:rPr lang="zh-CN" altLang="en-US" sz="2000" b="1" dirty="0">
                  <a:solidFill>
                    <a:schemeClr val="bg1"/>
                  </a:solidFill>
                </a:rPr>
                <a:t>通讯系统</a:t>
              </a:r>
              <a:endParaRPr lang="zh-CN" altLang="en-US" sz="2000" b="1" dirty="0">
                <a:solidFill>
                  <a:schemeClr val="bg1"/>
                </a:solidFill>
              </a:endParaRPr>
            </a:p>
          </p:txBody>
        </p:sp>
        <p:sp>
          <p:nvSpPr>
            <p:cNvPr id="1051807" name="Rectangle 21"/>
            <p:cNvSpPr>
              <a:spLocks noChangeArrowheads="1"/>
            </p:cNvSpPr>
            <p:nvPr/>
          </p:nvSpPr>
          <p:spPr bwMode="auto">
            <a:xfrm>
              <a:off x="5943600" y="2286000"/>
              <a:ext cx="1371600" cy="1390845"/>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en-US" altLang="zh-CN" sz="1400">
                  <a:solidFill>
                    <a:schemeClr val="bg1"/>
                  </a:solidFill>
                </a:rPr>
                <a:t> </a:t>
              </a:r>
              <a:r>
                <a:rPr lang="zh-CN" altLang="en-US" sz="1400">
                  <a:solidFill>
                    <a:schemeClr val="bg1"/>
                  </a:solidFill>
                </a:rPr>
                <a:t>电子邮件</a:t>
              </a:r>
              <a:endParaRPr lang="zh-CN" altLang="en-US" sz="1400">
                <a:solidFill>
                  <a:schemeClr val="bg1"/>
                </a:solidFill>
              </a:endParaRPr>
            </a:p>
            <a:p>
              <a:pPr algn="l">
                <a:lnSpc>
                  <a:spcPct val="150000"/>
                </a:lnSpc>
                <a:buFont typeface="Wingdings" panose="05000000000000000000" pitchFamily="2" charset="2"/>
                <a:buChar char="l"/>
              </a:pPr>
              <a:r>
                <a:rPr lang="zh-CN" altLang="en-US" sz="1400">
                  <a:solidFill>
                    <a:schemeClr val="bg1"/>
                  </a:solidFill>
                </a:rPr>
                <a:t> 即时通讯</a:t>
              </a:r>
              <a:endParaRPr lang="zh-CN" altLang="en-US" sz="1400">
                <a:solidFill>
                  <a:schemeClr val="bg1"/>
                </a:solidFill>
              </a:endParaRPr>
            </a:p>
            <a:p>
              <a:pPr algn="l">
                <a:lnSpc>
                  <a:spcPct val="150000"/>
                </a:lnSpc>
                <a:buFont typeface="Wingdings" panose="05000000000000000000" pitchFamily="2" charset="2"/>
                <a:buChar char="l"/>
              </a:pPr>
              <a:r>
                <a:rPr lang="zh-CN" altLang="en-US" sz="1400">
                  <a:solidFill>
                    <a:schemeClr val="bg1"/>
                  </a:solidFill>
                </a:rPr>
                <a:t> 传真</a:t>
              </a:r>
              <a:endParaRPr lang="zh-CN" altLang="en-US" sz="1400">
                <a:solidFill>
                  <a:schemeClr val="bg1"/>
                </a:solidFill>
              </a:endParaRPr>
            </a:p>
            <a:p>
              <a:pPr algn="l">
                <a:lnSpc>
                  <a:spcPct val="150000"/>
                </a:lnSpc>
                <a:buFont typeface="Wingdings" panose="05000000000000000000" pitchFamily="2" charset="2"/>
                <a:buChar char="l"/>
              </a:pPr>
              <a:r>
                <a:rPr lang="zh-CN" altLang="en-US" sz="1400">
                  <a:solidFill>
                    <a:schemeClr val="bg1"/>
                  </a:solidFill>
                </a:rPr>
                <a:t> 手机短信</a:t>
              </a:r>
              <a:endParaRPr lang="zh-CN" altLang="en-US" sz="1400">
                <a:solidFill>
                  <a:schemeClr val="bg1"/>
                </a:solidFill>
              </a:endParaRPr>
            </a:p>
          </p:txBody>
        </p:sp>
        <p:sp>
          <p:nvSpPr>
            <p:cNvPr id="1051808" name="Rectangle 22"/>
            <p:cNvSpPr>
              <a:spLocks noChangeArrowheads="1"/>
            </p:cNvSpPr>
            <p:nvPr/>
          </p:nvSpPr>
          <p:spPr bwMode="auto">
            <a:xfrm rot="18221404">
              <a:off x="5204313" y="4061314"/>
              <a:ext cx="930364" cy="395314"/>
            </a:xfrm>
            <a:prstGeom prst="rect">
              <a:avLst/>
            </a:prstGeom>
            <a:noFill/>
            <a:ln>
              <a:noFill/>
            </a:ln>
            <a:effectLst/>
          </p:spPr>
          <p:txBody>
            <a:bodyPr wrap="square" lIns="45720" rIns="45720">
              <a:spAutoFit/>
            </a:bodyPr>
            <a:lstStyle/>
            <a:p>
              <a:pPr algn="l">
                <a:buFont typeface="Wingdings" panose="05000000000000000000" pitchFamily="2" charset="2"/>
                <a:buNone/>
              </a:pPr>
              <a:r>
                <a:rPr lang="zh-CN" altLang="en-US" sz="2000" b="1" dirty="0">
                  <a:solidFill>
                    <a:schemeClr val="bg1"/>
                  </a:solidFill>
                </a:rPr>
                <a:t>业务管理</a:t>
              </a:r>
              <a:endParaRPr lang="zh-CN" altLang="en-US" sz="2000" b="1" dirty="0">
                <a:solidFill>
                  <a:schemeClr val="bg1"/>
                </a:solidFill>
              </a:endParaRPr>
            </a:p>
          </p:txBody>
        </p:sp>
        <p:sp>
          <p:nvSpPr>
            <p:cNvPr id="1051809" name="Rectangle 23"/>
            <p:cNvSpPr>
              <a:spLocks noChangeArrowheads="1"/>
            </p:cNvSpPr>
            <p:nvPr/>
          </p:nvSpPr>
          <p:spPr bwMode="auto">
            <a:xfrm>
              <a:off x="5943600" y="3787670"/>
              <a:ext cx="1371600" cy="1721171"/>
            </a:xfrm>
            <a:prstGeom prst="rect">
              <a:avLst/>
            </a:prstGeom>
            <a:noFill/>
            <a:ln>
              <a:noFill/>
            </a:ln>
            <a:effectLst/>
          </p:spPr>
          <p:txBody>
            <a:bodyPr lIns="45720" rIns="45720">
              <a:spAutoFit/>
            </a:bodyPr>
            <a:lstStyle/>
            <a:p>
              <a:pPr algn="l">
                <a:lnSpc>
                  <a:spcPct val="150000"/>
                </a:lnSpc>
                <a:buFont typeface="Wingdings" panose="05000000000000000000" pitchFamily="2" charset="2"/>
                <a:buChar char="l"/>
              </a:pPr>
              <a:r>
                <a:rPr lang="en-US" altLang="zh-CN" sz="1400" dirty="0">
                  <a:solidFill>
                    <a:schemeClr val="bg1"/>
                  </a:solidFill>
                </a:rPr>
                <a:t> </a:t>
              </a:r>
              <a:r>
                <a:rPr lang="zh-CN" altLang="en-US" sz="1400" dirty="0">
                  <a:solidFill>
                    <a:schemeClr val="bg1"/>
                  </a:solidFill>
                </a:rPr>
                <a:t>签报系统</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文件管理</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档案管理</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会议管理</a:t>
              </a:r>
              <a:endParaRPr lang="zh-CN" altLang="en-US" sz="1400" dirty="0">
                <a:solidFill>
                  <a:schemeClr val="bg1"/>
                </a:solidFill>
              </a:endParaRPr>
            </a:p>
            <a:p>
              <a:pPr algn="l">
                <a:lnSpc>
                  <a:spcPct val="150000"/>
                </a:lnSpc>
                <a:buFont typeface="Wingdings" panose="05000000000000000000" pitchFamily="2" charset="2"/>
                <a:buChar char="l"/>
              </a:pPr>
              <a:r>
                <a:rPr lang="zh-CN" altLang="en-US" sz="1400" dirty="0">
                  <a:solidFill>
                    <a:schemeClr val="bg1"/>
                  </a:solidFill>
                </a:rPr>
                <a:t> 工作日志</a:t>
              </a:r>
              <a:endParaRPr lang="zh-CN" altLang="en-US" sz="1400" dirty="0">
                <a:solidFill>
                  <a:schemeClr val="bg1"/>
                </a:solidFill>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1810" name="标题 1"/>
          <p:cNvSpPr>
            <a:spLocks noGrp="1"/>
          </p:cNvSpPr>
          <p:nvPr>
            <p:ph type="title" idx="4294967295"/>
          </p:nvPr>
        </p:nvSpPr>
        <p:spPr>
          <a:xfrm>
            <a:off x="0" y="177237"/>
            <a:ext cx="11056513"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通过企业门户为平台内外部用户提供集成的信息技术工作环境，提高获取信息、知识和协同工作的效率，提升平台的整体运作效率 </a:t>
            </a:r>
            <a:endParaRPr lang="zh-CN" altLang="en-US" sz="2400" dirty="0">
              <a:solidFill>
                <a:schemeClr val="bg1"/>
              </a:solidFill>
            </a:endParaRPr>
          </a:p>
        </p:txBody>
      </p:sp>
      <p:grpSp>
        <p:nvGrpSpPr>
          <p:cNvPr id="430" name="组合 3"/>
          <p:cNvGrpSpPr/>
          <p:nvPr/>
        </p:nvGrpSpPr>
        <p:grpSpPr>
          <a:xfrm>
            <a:off x="1456386" y="1101144"/>
            <a:ext cx="9279227" cy="5579619"/>
            <a:chOff x="1178418" y="1101144"/>
            <a:chExt cx="9981126" cy="5579619"/>
          </a:xfrm>
        </p:grpSpPr>
        <p:sp>
          <p:nvSpPr>
            <p:cNvPr id="1051811" name="AutoShape 2"/>
            <p:cNvSpPr>
              <a:spLocks noChangeArrowheads="1"/>
            </p:cNvSpPr>
            <p:nvPr/>
          </p:nvSpPr>
          <p:spPr bwMode="auto">
            <a:xfrm>
              <a:off x="1178418" y="1101144"/>
              <a:ext cx="9981126" cy="5579619"/>
            </a:xfrm>
            <a:prstGeom prst="roundRect">
              <a:avLst>
                <a:gd name="adj" fmla="val 16667"/>
              </a:avLst>
            </a:prstGeom>
            <a:solidFill>
              <a:srgbClr val="EAEAEA"/>
            </a:solidFill>
            <a:ln w="12700" algn="ctr">
              <a:solidFill>
                <a:schemeClr val="bg1"/>
              </a:solidFill>
              <a:round/>
            </a:ln>
            <a:effectLst/>
          </p:spPr>
          <p:txBody>
            <a:bodyPr wrap="none" lIns="45720" rIns="45720" anchor="ctr"/>
            <a:lstStyle/>
            <a:p>
              <a:pPr algn="ctr"/>
              <a:endParaRPr lang="zh-CN" altLang="zh-CN" sz="1400" b="1"/>
            </a:p>
          </p:txBody>
        </p:sp>
        <p:sp>
          <p:nvSpPr>
            <p:cNvPr id="1051812" name="AutoShape 4"/>
            <p:cNvSpPr>
              <a:spLocks noChangeAspect="1" noChangeArrowheads="1" noTextEdit="1"/>
            </p:cNvSpPr>
            <p:nvPr/>
          </p:nvSpPr>
          <p:spPr bwMode="auto">
            <a:xfrm>
              <a:off x="1744341" y="1101144"/>
              <a:ext cx="8713210" cy="5489401"/>
            </a:xfrm>
            <a:prstGeom prst="rect">
              <a:avLst/>
            </a:prstGeom>
            <a:noFill/>
            <a:ln>
              <a:noFill/>
            </a:ln>
          </p:spPr>
          <p:txBody>
            <a:bodyPr/>
            <a:lstStyle/>
            <a:p>
              <a:pPr algn="ctr"/>
              <a:endParaRPr lang="zh-CN" altLang="en-US"/>
            </a:p>
          </p:txBody>
        </p:sp>
        <p:grpSp>
          <p:nvGrpSpPr>
            <p:cNvPr id="431" name="Group 5"/>
            <p:cNvGrpSpPr/>
            <p:nvPr/>
          </p:nvGrpSpPr>
          <p:grpSpPr bwMode="auto">
            <a:xfrm>
              <a:off x="1757689" y="2230601"/>
              <a:ext cx="8662489" cy="3077812"/>
              <a:chOff x="1205" y="1467"/>
              <a:chExt cx="3245" cy="1774"/>
            </a:xfrm>
          </p:grpSpPr>
          <p:sp>
            <p:nvSpPr>
              <p:cNvPr id="1051813" name="Freeform 6"/>
              <p:cNvSpPr/>
              <p:nvPr/>
            </p:nvSpPr>
            <p:spPr bwMode="auto">
              <a:xfrm>
                <a:off x="1205" y="1467"/>
                <a:ext cx="3245" cy="1774"/>
              </a:xfrm>
              <a:custGeom>
                <a:avLst/>
                <a:gdLst>
                  <a:gd name="T0" fmla="*/ 661 w 12346"/>
                  <a:gd name="T1" fmla="*/ 0 h 6750"/>
                  <a:gd name="T2" fmla="*/ 0 w 12346"/>
                  <a:gd name="T3" fmla="*/ 660 h 6750"/>
                  <a:gd name="T4" fmla="*/ 0 w 12346"/>
                  <a:gd name="T5" fmla="*/ 6089 h 6750"/>
                  <a:gd name="T6" fmla="*/ 661 w 12346"/>
                  <a:gd name="T7" fmla="*/ 6750 h 6750"/>
                  <a:gd name="T8" fmla="*/ 11685 w 12346"/>
                  <a:gd name="T9" fmla="*/ 6750 h 6750"/>
                  <a:gd name="T10" fmla="*/ 12346 w 12346"/>
                  <a:gd name="T11" fmla="*/ 6089 h 6750"/>
                  <a:gd name="T12" fmla="*/ 12346 w 12346"/>
                  <a:gd name="T13" fmla="*/ 660 h 6750"/>
                  <a:gd name="T14" fmla="*/ 11685 w 12346"/>
                  <a:gd name="T15" fmla="*/ 0 h 6750"/>
                  <a:gd name="T16" fmla="*/ 661 w 12346"/>
                  <a:gd name="T17" fmla="*/ 0 h 6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46" h="6750">
                    <a:moveTo>
                      <a:pt x="661" y="0"/>
                    </a:moveTo>
                    <a:cubicBezTo>
                      <a:pt x="296" y="0"/>
                      <a:pt x="0" y="295"/>
                      <a:pt x="0" y="660"/>
                    </a:cubicBezTo>
                    <a:lnTo>
                      <a:pt x="0" y="6089"/>
                    </a:lnTo>
                    <a:cubicBezTo>
                      <a:pt x="0" y="6454"/>
                      <a:pt x="296" y="6750"/>
                      <a:pt x="661" y="6750"/>
                    </a:cubicBezTo>
                    <a:lnTo>
                      <a:pt x="11685" y="6750"/>
                    </a:lnTo>
                    <a:cubicBezTo>
                      <a:pt x="12050" y="6750"/>
                      <a:pt x="12346" y="6454"/>
                      <a:pt x="12346" y="6089"/>
                    </a:cubicBezTo>
                    <a:lnTo>
                      <a:pt x="12346" y="660"/>
                    </a:lnTo>
                    <a:cubicBezTo>
                      <a:pt x="12346" y="295"/>
                      <a:pt x="12050" y="0"/>
                      <a:pt x="11685" y="0"/>
                    </a:cubicBezTo>
                    <a:lnTo>
                      <a:pt x="661" y="0"/>
                    </a:lnTo>
                    <a:close/>
                  </a:path>
                </a:pathLst>
              </a:custGeom>
              <a:solidFill>
                <a:srgbClr val="CCFFCC"/>
              </a:solidFill>
              <a:ln w="0">
                <a:solidFill>
                  <a:srgbClr val="000000"/>
                </a:solidFill>
                <a:prstDash val="solid"/>
                <a:round/>
              </a:ln>
            </p:spPr>
            <p:txBody>
              <a:bodyPr/>
              <a:lstStyle/>
              <a:p>
                <a:pPr algn="ctr"/>
                <a:endParaRPr lang="zh-CN" altLang="en-US"/>
              </a:p>
            </p:txBody>
          </p:sp>
          <p:sp>
            <p:nvSpPr>
              <p:cNvPr id="1051814" name="Freeform 7"/>
              <p:cNvSpPr/>
              <p:nvPr/>
            </p:nvSpPr>
            <p:spPr bwMode="auto">
              <a:xfrm>
                <a:off x="1205" y="1467"/>
                <a:ext cx="3245" cy="1774"/>
              </a:xfrm>
              <a:custGeom>
                <a:avLst/>
                <a:gdLst>
                  <a:gd name="T0" fmla="*/ 661 w 12346"/>
                  <a:gd name="T1" fmla="*/ 0 h 6750"/>
                  <a:gd name="T2" fmla="*/ 0 w 12346"/>
                  <a:gd name="T3" fmla="*/ 660 h 6750"/>
                  <a:gd name="T4" fmla="*/ 0 w 12346"/>
                  <a:gd name="T5" fmla="*/ 6089 h 6750"/>
                  <a:gd name="T6" fmla="*/ 661 w 12346"/>
                  <a:gd name="T7" fmla="*/ 6750 h 6750"/>
                  <a:gd name="T8" fmla="*/ 11685 w 12346"/>
                  <a:gd name="T9" fmla="*/ 6750 h 6750"/>
                  <a:gd name="T10" fmla="*/ 12346 w 12346"/>
                  <a:gd name="T11" fmla="*/ 6089 h 6750"/>
                  <a:gd name="T12" fmla="*/ 12346 w 12346"/>
                  <a:gd name="T13" fmla="*/ 660 h 6750"/>
                  <a:gd name="T14" fmla="*/ 11685 w 12346"/>
                  <a:gd name="T15" fmla="*/ 0 h 6750"/>
                  <a:gd name="T16" fmla="*/ 661 w 12346"/>
                  <a:gd name="T17" fmla="*/ 0 h 6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46" h="6750">
                    <a:moveTo>
                      <a:pt x="661" y="0"/>
                    </a:moveTo>
                    <a:cubicBezTo>
                      <a:pt x="296" y="0"/>
                      <a:pt x="0" y="295"/>
                      <a:pt x="0" y="660"/>
                    </a:cubicBezTo>
                    <a:lnTo>
                      <a:pt x="0" y="6089"/>
                    </a:lnTo>
                    <a:cubicBezTo>
                      <a:pt x="0" y="6454"/>
                      <a:pt x="296" y="6750"/>
                      <a:pt x="661" y="6750"/>
                    </a:cubicBezTo>
                    <a:lnTo>
                      <a:pt x="11685" y="6750"/>
                    </a:lnTo>
                    <a:cubicBezTo>
                      <a:pt x="12050" y="6750"/>
                      <a:pt x="12346" y="6454"/>
                      <a:pt x="12346" y="6089"/>
                    </a:cubicBezTo>
                    <a:lnTo>
                      <a:pt x="12346" y="660"/>
                    </a:lnTo>
                    <a:cubicBezTo>
                      <a:pt x="12346" y="295"/>
                      <a:pt x="12050" y="0"/>
                      <a:pt x="11685" y="0"/>
                    </a:cubicBezTo>
                    <a:lnTo>
                      <a:pt x="661" y="0"/>
                    </a:lnTo>
                    <a:close/>
                  </a:path>
                </a:pathLst>
              </a:custGeom>
              <a:noFill/>
              <a:ln w="17463" cap="rnd">
                <a:solidFill>
                  <a:srgbClr val="669900"/>
                </a:solidFill>
                <a:prstDash val="solid"/>
                <a:round/>
              </a:ln>
            </p:spPr>
            <p:txBody>
              <a:bodyPr/>
              <a:lstStyle/>
              <a:p>
                <a:pPr algn="ctr"/>
                <a:endParaRPr lang="zh-CN" altLang="en-US"/>
              </a:p>
            </p:txBody>
          </p:sp>
        </p:grpSp>
        <p:grpSp>
          <p:nvGrpSpPr>
            <p:cNvPr id="432" name="Group 8"/>
            <p:cNvGrpSpPr/>
            <p:nvPr/>
          </p:nvGrpSpPr>
          <p:grpSpPr bwMode="auto">
            <a:xfrm>
              <a:off x="2048663" y="5341379"/>
              <a:ext cx="3606480" cy="1226615"/>
              <a:chOff x="1314" y="3260"/>
              <a:chExt cx="1351" cy="707"/>
            </a:xfrm>
          </p:grpSpPr>
          <p:grpSp>
            <p:nvGrpSpPr>
              <p:cNvPr id="433" name="Group 9"/>
              <p:cNvGrpSpPr/>
              <p:nvPr/>
            </p:nvGrpSpPr>
            <p:grpSpPr bwMode="auto">
              <a:xfrm>
                <a:off x="1413" y="3435"/>
                <a:ext cx="1152" cy="532"/>
                <a:chOff x="1413" y="3435"/>
                <a:chExt cx="1152" cy="532"/>
              </a:xfrm>
            </p:grpSpPr>
            <p:grpSp>
              <p:nvGrpSpPr>
                <p:cNvPr id="434" name="Group 10"/>
                <p:cNvGrpSpPr/>
                <p:nvPr/>
              </p:nvGrpSpPr>
              <p:grpSpPr bwMode="auto">
                <a:xfrm>
                  <a:off x="1413" y="3435"/>
                  <a:ext cx="1152" cy="532"/>
                  <a:chOff x="1413" y="3435"/>
                  <a:chExt cx="1152" cy="532"/>
                </a:xfrm>
              </p:grpSpPr>
              <p:grpSp>
                <p:nvGrpSpPr>
                  <p:cNvPr id="435" name="Group 11"/>
                  <p:cNvGrpSpPr/>
                  <p:nvPr/>
                </p:nvGrpSpPr>
                <p:grpSpPr bwMode="auto">
                  <a:xfrm>
                    <a:off x="2116" y="3717"/>
                    <a:ext cx="449" cy="250"/>
                    <a:chOff x="2116" y="3717"/>
                    <a:chExt cx="449" cy="250"/>
                  </a:xfrm>
                </p:grpSpPr>
                <p:sp>
                  <p:nvSpPr>
                    <p:cNvPr id="1051815" name="Freeform 12"/>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1816" name="Freeform 13"/>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1817" name="Freeform 14"/>
                    <p:cNvSpPr/>
                    <p:nvPr/>
                  </p:nvSpPr>
                  <p:spPr bwMode="auto">
                    <a:xfrm>
                      <a:off x="2116"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36" name="Group 15"/>
                  <p:cNvGrpSpPr/>
                  <p:nvPr/>
                </p:nvGrpSpPr>
                <p:grpSpPr bwMode="auto">
                  <a:xfrm>
                    <a:off x="1413" y="3717"/>
                    <a:ext cx="449" cy="250"/>
                    <a:chOff x="1413" y="3717"/>
                    <a:chExt cx="449" cy="250"/>
                  </a:xfrm>
                </p:grpSpPr>
                <p:sp>
                  <p:nvSpPr>
                    <p:cNvPr id="1051818" name="Freeform 16"/>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1819" name="Freeform 17"/>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1820" name="Freeform 18"/>
                    <p:cNvSpPr/>
                    <p:nvPr/>
                  </p:nvSpPr>
                  <p:spPr bwMode="auto">
                    <a:xfrm>
                      <a:off x="1413"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37" name="Group 19"/>
                  <p:cNvGrpSpPr/>
                  <p:nvPr/>
                </p:nvGrpSpPr>
                <p:grpSpPr bwMode="auto">
                  <a:xfrm>
                    <a:off x="1499" y="3435"/>
                    <a:ext cx="449" cy="249"/>
                    <a:chOff x="1499" y="3435"/>
                    <a:chExt cx="449" cy="249"/>
                  </a:xfrm>
                </p:grpSpPr>
                <p:sp>
                  <p:nvSpPr>
                    <p:cNvPr id="1051821" name="Freeform 20"/>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1822" name="Freeform 21"/>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noFill/>
                    <a:ln w="14288" cap="flat">
                      <a:solidFill>
                        <a:srgbClr val="000000"/>
                      </a:solidFill>
                      <a:prstDash val="solid"/>
                      <a:round/>
                    </a:ln>
                  </p:spPr>
                  <p:txBody>
                    <a:bodyPr/>
                    <a:lstStyle/>
                    <a:p>
                      <a:pPr algn="ctr"/>
                      <a:endParaRPr lang="zh-CN" altLang="en-US"/>
                    </a:p>
                  </p:txBody>
                </p:sp>
                <p:sp>
                  <p:nvSpPr>
                    <p:cNvPr id="1051823" name="Freeform 22"/>
                    <p:cNvSpPr/>
                    <p:nvPr/>
                  </p:nvSpPr>
                  <p:spPr bwMode="auto">
                    <a:xfrm>
                      <a:off x="1499" y="3474"/>
                      <a:ext cx="449" cy="39"/>
                    </a:xfrm>
                    <a:custGeom>
                      <a:avLst/>
                      <a:gdLst>
                        <a:gd name="T0" fmla="*/ 0 w 449"/>
                        <a:gd name="T1" fmla="*/ 0 h 39"/>
                        <a:gd name="T2" fmla="*/ 224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4"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nvGrpSpPr>
                  <p:cNvPr id="438" name="Group 23"/>
                  <p:cNvGrpSpPr/>
                  <p:nvPr/>
                </p:nvGrpSpPr>
                <p:grpSpPr bwMode="auto">
                  <a:xfrm>
                    <a:off x="2045" y="3435"/>
                    <a:ext cx="449" cy="249"/>
                    <a:chOff x="2045" y="3435"/>
                    <a:chExt cx="449" cy="249"/>
                  </a:xfrm>
                </p:grpSpPr>
                <p:sp>
                  <p:nvSpPr>
                    <p:cNvPr id="1051824" name="Freeform 24"/>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1825" name="Freeform 25"/>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noFill/>
                    <a:ln w="14288" cap="flat">
                      <a:solidFill>
                        <a:srgbClr val="000000"/>
                      </a:solidFill>
                      <a:prstDash val="solid"/>
                      <a:round/>
                    </a:ln>
                  </p:spPr>
                  <p:txBody>
                    <a:bodyPr/>
                    <a:lstStyle/>
                    <a:p>
                      <a:pPr algn="ctr"/>
                      <a:endParaRPr lang="zh-CN" altLang="en-US"/>
                    </a:p>
                  </p:txBody>
                </p:sp>
                <p:sp>
                  <p:nvSpPr>
                    <p:cNvPr id="1051826" name="Freeform 26"/>
                    <p:cNvSpPr/>
                    <p:nvPr/>
                  </p:nvSpPr>
                  <p:spPr bwMode="auto">
                    <a:xfrm>
                      <a:off x="2045" y="3474"/>
                      <a:ext cx="449" cy="39"/>
                    </a:xfrm>
                    <a:custGeom>
                      <a:avLst/>
                      <a:gdLst>
                        <a:gd name="T0" fmla="*/ 0 w 449"/>
                        <a:gd name="T1" fmla="*/ 0 h 39"/>
                        <a:gd name="T2" fmla="*/ 225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5"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sp>
              <p:nvSpPr>
                <p:cNvPr id="1051827" name="Rectangle 27"/>
                <p:cNvSpPr>
                  <a:spLocks noChangeArrowheads="1"/>
                </p:cNvSpPr>
                <p:nvPr/>
              </p:nvSpPr>
              <p:spPr bwMode="auto">
                <a:xfrm>
                  <a:off x="1855" y="3648"/>
                  <a:ext cx="308" cy="238"/>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数据库</a:t>
                  </a:r>
                  <a:endParaRPr lang="zh-CN" altLang="en-US" sz="1400" b="1"/>
                </a:p>
              </p:txBody>
            </p:sp>
          </p:grpSp>
          <p:grpSp>
            <p:nvGrpSpPr>
              <p:cNvPr id="439" name="Group 28"/>
              <p:cNvGrpSpPr/>
              <p:nvPr/>
            </p:nvGrpSpPr>
            <p:grpSpPr bwMode="auto">
              <a:xfrm>
                <a:off x="1314" y="3260"/>
                <a:ext cx="1351" cy="140"/>
                <a:chOff x="1314" y="3260"/>
                <a:chExt cx="1351" cy="140"/>
              </a:xfrm>
            </p:grpSpPr>
            <p:sp>
              <p:nvSpPr>
                <p:cNvPr id="1051828" name="Freeform 29"/>
                <p:cNvSpPr/>
                <p:nvPr/>
              </p:nvSpPr>
              <p:spPr bwMode="auto">
                <a:xfrm>
                  <a:off x="1314" y="3294"/>
                  <a:ext cx="1351" cy="106"/>
                </a:xfrm>
                <a:custGeom>
                  <a:avLst/>
                  <a:gdLst>
                    <a:gd name="T0" fmla="*/ 0 w 1351"/>
                    <a:gd name="T1" fmla="*/ 82 h 106"/>
                    <a:gd name="T2" fmla="*/ 344 w 1351"/>
                    <a:gd name="T3" fmla="*/ 82 h 106"/>
                    <a:gd name="T4" fmla="*/ 344 w 1351"/>
                    <a:gd name="T5" fmla="*/ 106 h 106"/>
                    <a:gd name="T6" fmla="*/ 1006 w 1351"/>
                    <a:gd name="T7" fmla="*/ 106 h 106"/>
                    <a:gd name="T8" fmla="*/ 1006 w 1351"/>
                    <a:gd name="T9" fmla="*/ 82 h 106"/>
                    <a:gd name="T10" fmla="*/ 1351 w 1351"/>
                    <a:gd name="T11" fmla="*/ 82 h 106"/>
                    <a:gd name="T12" fmla="*/ 675 w 1351"/>
                    <a:gd name="T13" fmla="*/ 0 h 106"/>
                    <a:gd name="T14" fmla="*/ 0 w 1351"/>
                    <a:gd name="T15" fmla="*/ 82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1" h="106">
                      <a:moveTo>
                        <a:pt x="0" y="82"/>
                      </a:moveTo>
                      <a:lnTo>
                        <a:pt x="344" y="82"/>
                      </a:lnTo>
                      <a:lnTo>
                        <a:pt x="344" y="106"/>
                      </a:lnTo>
                      <a:lnTo>
                        <a:pt x="1006" y="106"/>
                      </a:lnTo>
                      <a:lnTo>
                        <a:pt x="1006" y="82"/>
                      </a:lnTo>
                      <a:lnTo>
                        <a:pt x="1351" y="82"/>
                      </a:lnTo>
                      <a:lnTo>
                        <a:pt x="675" y="0"/>
                      </a:lnTo>
                      <a:lnTo>
                        <a:pt x="0" y="82"/>
                      </a:lnTo>
                      <a:close/>
                    </a:path>
                  </a:pathLst>
                </a:custGeom>
                <a:solidFill>
                  <a:srgbClr val="FFFFFF"/>
                </a:solidFill>
                <a:ln>
                  <a:noFill/>
                </a:ln>
              </p:spPr>
              <p:txBody>
                <a:bodyPr/>
                <a:lstStyle/>
                <a:p>
                  <a:pPr algn="ctr"/>
                  <a:endParaRPr lang="zh-CN" altLang="en-US"/>
                </a:p>
              </p:txBody>
            </p:sp>
            <p:sp>
              <p:nvSpPr>
                <p:cNvPr id="1051829" name="Freeform 30"/>
                <p:cNvSpPr/>
                <p:nvPr/>
              </p:nvSpPr>
              <p:spPr bwMode="auto">
                <a:xfrm>
                  <a:off x="1314" y="3260"/>
                  <a:ext cx="1351" cy="140"/>
                </a:xfrm>
                <a:custGeom>
                  <a:avLst/>
                  <a:gdLst>
                    <a:gd name="T0" fmla="*/ 0 w 1351"/>
                    <a:gd name="T1" fmla="*/ 82 h 106"/>
                    <a:gd name="T2" fmla="*/ 344 w 1351"/>
                    <a:gd name="T3" fmla="*/ 82 h 106"/>
                    <a:gd name="T4" fmla="*/ 344 w 1351"/>
                    <a:gd name="T5" fmla="*/ 106 h 106"/>
                    <a:gd name="T6" fmla="*/ 1006 w 1351"/>
                    <a:gd name="T7" fmla="*/ 106 h 106"/>
                    <a:gd name="T8" fmla="*/ 1006 w 1351"/>
                    <a:gd name="T9" fmla="*/ 82 h 106"/>
                    <a:gd name="T10" fmla="*/ 1351 w 1351"/>
                    <a:gd name="T11" fmla="*/ 82 h 106"/>
                    <a:gd name="T12" fmla="*/ 675 w 1351"/>
                    <a:gd name="T13" fmla="*/ 0 h 106"/>
                    <a:gd name="T14" fmla="*/ 0 w 1351"/>
                    <a:gd name="T15" fmla="*/ 82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1" h="106">
                      <a:moveTo>
                        <a:pt x="0" y="82"/>
                      </a:moveTo>
                      <a:lnTo>
                        <a:pt x="344" y="82"/>
                      </a:lnTo>
                      <a:lnTo>
                        <a:pt x="344" y="106"/>
                      </a:lnTo>
                      <a:lnTo>
                        <a:pt x="1006" y="106"/>
                      </a:lnTo>
                      <a:lnTo>
                        <a:pt x="1006" y="82"/>
                      </a:lnTo>
                      <a:lnTo>
                        <a:pt x="1351" y="82"/>
                      </a:lnTo>
                      <a:lnTo>
                        <a:pt x="675" y="0"/>
                      </a:lnTo>
                      <a:lnTo>
                        <a:pt x="0" y="82"/>
                      </a:lnTo>
                      <a:close/>
                    </a:path>
                  </a:pathLst>
                </a:custGeom>
                <a:solidFill>
                  <a:schemeClr val="accent1"/>
                </a:solidFill>
                <a:ln w="14351" cap="rnd">
                  <a:solidFill>
                    <a:srgbClr val="000000"/>
                  </a:solidFill>
                  <a:prstDash val="solid"/>
                  <a:miter lim="800000"/>
                </a:ln>
              </p:spPr>
              <p:txBody>
                <a:bodyPr/>
                <a:lstStyle/>
                <a:p>
                  <a:pPr algn="ctr"/>
                  <a:endParaRPr lang="zh-CN" altLang="en-US"/>
                </a:p>
              </p:txBody>
            </p:sp>
          </p:grpSp>
        </p:grpSp>
        <p:grpSp>
          <p:nvGrpSpPr>
            <p:cNvPr id="440" name="Group 31"/>
            <p:cNvGrpSpPr/>
            <p:nvPr/>
          </p:nvGrpSpPr>
          <p:grpSpPr bwMode="auto">
            <a:xfrm>
              <a:off x="6520057" y="5402101"/>
              <a:ext cx="3606478" cy="1165891"/>
              <a:chOff x="2989" y="3295"/>
              <a:chExt cx="1351" cy="672"/>
            </a:xfrm>
          </p:grpSpPr>
          <p:grpSp>
            <p:nvGrpSpPr>
              <p:cNvPr id="441" name="Group 32"/>
              <p:cNvGrpSpPr/>
              <p:nvPr/>
            </p:nvGrpSpPr>
            <p:grpSpPr bwMode="auto">
              <a:xfrm>
                <a:off x="3053" y="3435"/>
                <a:ext cx="1220" cy="532"/>
                <a:chOff x="3053" y="3435"/>
                <a:chExt cx="1220" cy="532"/>
              </a:xfrm>
            </p:grpSpPr>
            <p:grpSp>
              <p:nvGrpSpPr>
                <p:cNvPr id="442" name="Group 33"/>
                <p:cNvGrpSpPr/>
                <p:nvPr/>
              </p:nvGrpSpPr>
              <p:grpSpPr bwMode="auto">
                <a:xfrm>
                  <a:off x="3053" y="3435"/>
                  <a:ext cx="1220" cy="532"/>
                  <a:chOff x="3053" y="3435"/>
                  <a:chExt cx="1220" cy="532"/>
                </a:xfrm>
              </p:grpSpPr>
              <p:grpSp>
                <p:nvGrpSpPr>
                  <p:cNvPr id="443" name="Group 34"/>
                  <p:cNvGrpSpPr/>
                  <p:nvPr/>
                </p:nvGrpSpPr>
                <p:grpSpPr bwMode="auto">
                  <a:xfrm>
                    <a:off x="3760" y="3435"/>
                    <a:ext cx="513" cy="250"/>
                    <a:chOff x="3760" y="3435"/>
                    <a:chExt cx="513" cy="250"/>
                  </a:xfrm>
                </p:grpSpPr>
                <p:sp>
                  <p:nvSpPr>
                    <p:cNvPr id="1051830" name="Freeform 35"/>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1831" name="Freeform 36"/>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1832" name="Rectangle 37"/>
                  <p:cNvSpPr>
                    <a:spLocks noChangeArrowheads="1"/>
                  </p:cNvSpPr>
                  <p:nvPr/>
                </p:nvSpPr>
                <p:spPr bwMode="auto">
                  <a:xfrm>
                    <a:off x="3962" y="3510"/>
                    <a:ext cx="109" cy="98"/>
                  </a:xfrm>
                  <a:prstGeom prst="rect">
                    <a:avLst/>
                  </a:prstGeom>
                  <a:noFill/>
                  <a:ln>
                    <a:noFill/>
                  </a:ln>
                </p:spPr>
                <p:txBody>
                  <a:bodyPr wrap="none" lIns="0" tIns="0" rIns="0" bIns="0">
                    <a:spAutoFit/>
                  </a:bodyPr>
                  <a:lstStyle/>
                  <a:p>
                    <a:pPr algn="ctr"/>
                    <a:r>
                      <a:rPr lang="en-US" altLang="zh-CN" sz="1100" b="1">
                        <a:solidFill>
                          <a:srgbClr val="B2B2B2"/>
                        </a:solidFill>
                      </a:rPr>
                      <a:t>ERP</a:t>
                    </a:r>
                    <a:endParaRPr lang="en-US" altLang="zh-CN" sz="1400" b="1"/>
                  </a:p>
                </p:txBody>
              </p:sp>
              <p:grpSp>
                <p:nvGrpSpPr>
                  <p:cNvPr id="444" name="Group 38"/>
                  <p:cNvGrpSpPr/>
                  <p:nvPr/>
                </p:nvGrpSpPr>
                <p:grpSpPr bwMode="auto">
                  <a:xfrm>
                    <a:off x="3053" y="3435"/>
                    <a:ext cx="514" cy="250"/>
                    <a:chOff x="3053" y="3435"/>
                    <a:chExt cx="514" cy="250"/>
                  </a:xfrm>
                </p:grpSpPr>
                <p:sp>
                  <p:nvSpPr>
                    <p:cNvPr id="1051833" name="Freeform 39"/>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1834" name="Freeform 40"/>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noFill/>
                    <a:ln w="14288" cap="rnd">
                      <a:solidFill>
                        <a:srgbClr val="000000"/>
                      </a:solidFill>
                      <a:prstDash val="solid"/>
                      <a:round/>
                    </a:ln>
                  </p:spPr>
                  <p:txBody>
                    <a:bodyPr/>
                    <a:lstStyle/>
                    <a:p>
                      <a:pPr algn="ctr"/>
                      <a:endParaRPr lang="zh-CN" altLang="en-US"/>
                    </a:p>
                  </p:txBody>
                </p:sp>
              </p:grpSp>
              <p:sp>
                <p:nvSpPr>
                  <p:cNvPr id="1051835" name="Rectangle 41"/>
                  <p:cNvSpPr>
                    <a:spLocks noChangeArrowheads="1"/>
                  </p:cNvSpPr>
                  <p:nvPr/>
                </p:nvSpPr>
                <p:spPr bwMode="auto">
                  <a:xfrm>
                    <a:off x="3255" y="3510"/>
                    <a:ext cx="112" cy="98"/>
                  </a:xfrm>
                  <a:prstGeom prst="rect">
                    <a:avLst/>
                  </a:prstGeom>
                  <a:noFill/>
                  <a:ln>
                    <a:noFill/>
                  </a:ln>
                </p:spPr>
                <p:txBody>
                  <a:bodyPr wrap="none" lIns="0" tIns="0" rIns="0" bIns="0">
                    <a:spAutoFit/>
                  </a:bodyPr>
                  <a:lstStyle/>
                  <a:p>
                    <a:pPr algn="ctr"/>
                    <a:r>
                      <a:rPr lang="en-US" altLang="zh-CN" sz="1100" b="1">
                        <a:solidFill>
                          <a:srgbClr val="B2B2B2"/>
                        </a:solidFill>
                      </a:rPr>
                      <a:t>PLM</a:t>
                    </a:r>
                    <a:endParaRPr lang="en-US" altLang="zh-CN" sz="1400" b="1"/>
                  </a:p>
                </p:txBody>
              </p:sp>
              <p:grpSp>
                <p:nvGrpSpPr>
                  <p:cNvPr id="445" name="Group 42"/>
                  <p:cNvGrpSpPr/>
                  <p:nvPr/>
                </p:nvGrpSpPr>
                <p:grpSpPr bwMode="auto">
                  <a:xfrm>
                    <a:off x="3684" y="3716"/>
                    <a:ext cx="514" cy="251"/>
                    <a:chOff x="3684" y="3716"/>
                    <a:chExt cx="514" cy="251"/>
                  </a:xfrm>
                </p:grpSpPr>
                <p:sp>
                  <p:nvSpPr>
                    <p:cNvPr id="1051836" name="Freeform 43"/>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1837" name="Freeform 44"/>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1838" name="Rectangle 45"/>
                  <p:cNvSpPr>
                    <a:spLocks noChangeArrowheads="1"/>
                  </p:cNvSpPr>
                  <p:nvPr/>
                </p:nvSpPr>
                <p:spPr bwMode="auto">
                  <a:xfrm>
                    <a:off x="3882" y="3791"/>
                    <a:ext cx="118" cy="98"/>
                  </a:xfrm>
                  <a:prstGeom prst="rect">
                    <a:avLst/>
                  </a:prstGeom>
                  <a:noFill/>
                  <a:ln>
                    <a:noFill/>
                  </a:ln>
                </p:spPr>
                <p:txBody>
                  <a:bodyPr wrap="none" lIns="0" tIns="0" rIns="0" bIns="0">
                    <a:spAutoFit/>
                  </a:bodyPr>
                  <a:lstStyle/>
                  <a:p>
                    <a:pPr algn="ctr"/>
                    <a:r>
                      <a:rPr lang="en-US" altLang="zh-CN" sz="1100" b="1">
                        <a:solidFill>
                          <a:srgbClr val="B2B2B2"/>
                        </a:solidFill>
                      </a:rPr>
                      <a:t>DMS</a:t>
                    </a:r>
                    <a:endParaRPr lang="en-US" altLang="zh-CN" sz="1400" b="1"/>
                  </a:p>
                </p:txBody>
              </p:sp>
              <p:grpSp>
                <p:nvGrpSpPr>
                  <p:cNvPr id="446" name="Group 46"/>
                  <p:cNvGrpSpPr/>
                  <p:nvPr/>
                </p:nvGrpSpPr>
                <p:grpSpPr bwMode="auto">
                  <a:xfrm>
                    <a:off x="3128" y="3716"/>
                    <a:ext cx="514" cy="251"/>
                    <a:chOff x="3128" y="3716"/>
                    <a:chExt cx="514" cy="251"/>
                  </a:xfrm>
                </p:grpSpPr>
                <p:sp>
                  <p:nvSpPr>
                    <p:cNvPr id="1051839" name="Freeform 47"/>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1840" name="Freeform 48"/>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1841" name="Rectangle 49"/>
                  <p:cNvSpPr>
                    <a:spLocks noChangeArrowheads="1"/>
                  </p:cNvSpPr>
                  <p:nvPr/>
                </p:nvSpPr>
                <p:spPr bwMode="auto">
                  <a:xfrm>
                    <a:off x="3325" y="3791"/>
                    <a:ext cx="121" cy="98"/>
                  </a:xfrm>
                  <a:prstGeom prst="rect">
                    <a:avLst/>
                  </a:prstGeom>
                  <a:noFill/>
                  <a:ln>
                    <a:noFill/>
                  </a:ln>
                </p:spPr>
                <p:txBody>
                  <a:bodyPr wrap="none" lIns="0" tIns="0" rIns="0" bIns="0">
                    <a:spAutoFit/>
                  </a:bodyPr>
                  <a:lstStyle/>
                  <a:p>
                    <a:pPr algn="ctr"/>
                    <a:r>
                      <a:rPr lang="en-US" altLang="zh-CN" sz="1100" b="1">
                        <a:solidFill>
                          <a:srgbClr val="B2B2B2"/>
                        </a:solidFill>
                      </a:rPr>
                      <a:t>CRM</a:t>
                    </a:r>
                    <a:endParaRPr lang="en-US" altLang="zh-CN" sz="1400" b="1"/>
                  </a:p>
                </p:txBody>
              </p:sp>
            </p:grpSp>
            <p:sp>
              <p:nvSpPr>
                <p:cNvPr id="1051842" name="Rectangle 50"/>
                <p:cNvSpPr>
                  <a:spLocks noChangeArrowheads="1"/>
                </p:cNvSpPr>
                <p:nvPr/>
              </p:nvSpPr>
              <p:spPr bwMode="auto">
                <a:xfrm>
                  <a:off x="3477" y="3646"/>
                  <a:ext cx="410" cy="238"/>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应用系统</a:t>
                  </a:r>
                  <a:endParaRPr lang="zh-CN" altLang="en-US" sz="1400" b="1"/>
                </a:p>
              </p:txBody>
            </p:sp>
          </p:grpSp>
          <p:grpSp>
            <p:nvGrpSpPr>
              <p:cNvPr id="447" name="Group 51"/>
              <p:cNvGrpSpPr/>
              <p:nvPr/>
            </p:nvGrpSpPr>
            <p:grpSpPr bwMode="auto">
              <a:xfrm>
                <a:off x="2989" y="3295"/>
                <a:ext cx="1351" cy="105"/>
                <a:chOff x="2989" y="3295"/>
                <a:chExt cx="1351" cy="105"/>
              </a:xfrm>
            </p:grpSpPr>
            <p:sp>
              <p:nvSpPr>
                <p:cNvPr id="1051843" name="Freeform 52"/>
                <p:cNvSpPr/>
                <p:nvPr/>
              </p:nvSpPr>
              <p:spPr bwMode="auto">
                <a:xfrm>
                  <a:off x="2989" y="3295"/>
                  <a:ext cx="1351" cy="105"/>
                </a:xfrm>
                <a:custGeom>
                  <a:avLst/>
                  <a:gdLst>
                    <a:gd name="T0" fmla="*/ 0 w 1351"/>
                    <a:gd name="T1" fmla="*/ 82 h 105"/>
                    <a:gd name="T2" fmla="*/ 345 w 1351"/>
                    <a:gd name="T3" fmla="*/ 82 h 105"/>
                    <a:gd name="T4" fmla="*/ 345 w 1351"/>
                    <a:gd name="T5" fmla="*/ 105 h 105"/>
                    <a:gd name="T6" fmla="*/ 1006 w 1351"/>
                    <a:gd name="T7" fmla="*/ 105 h 105"/>
                    <a:gd name="T8" fmla="*/ 1006 w 1351"/>
                    <a:gd name="T9" fmla="*/ 82 h 105"/>
                    <a:gd name="T10" fmla="*/ 1351 w 1351"/>
                    <a:gd name="T11" fmla="*/ 82 h 105"/>
                    <a:gd name="T12" fmla="*/ 675 w 1351"/>
                    <a:gd name="T13" fmla="*/ 0 h 105"/>
                    <a:gd name="T14" fmla="*/ 0 w 1351"/>
                    <a:gd name="T15" fmla="*/ 82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1" h="105">
                      <a:moveTo>
                        <a:pt x="0" y="82"/>
                      </a:moveTo>
                      <a:lnTo>
                        <a:pt x="345" y="82"/>
                      </a:lnTo>
                      <a:lnTo>
                        <a:pt x="345" y="105"/>
                      </a:lnTo>
                      <a:lnTo>
                        <a:pt x="1006" y="105"/>
                      </a:lnTo>
                      <a:lnTo>
                        <a:pt x="1006" y="82"/>
                      </a:lnTo>
                      <a:lnTo>
                        <a:pt x="1351" y="82"/>
                      </a:lnTo>
                      <a:lnTo>
                        <a:pt x="675" y="0"/>
                      </a:lnTo>
                      <a:lnTo>
                        <a:pt x="0" y="82"/>
                      </a:lnTo>
                      <a:close/>
                    </a:path>
                  </a:pathLst>
                </a:custGeom>
                <a:solidFill>
                  <a:srgbClr val="FFFFFF"/>
                </a:solidFill>
                <a:ln>
                  <a:noFill/>
                </a:ln>
              </p:spPr>
              <p:txBody>
                <a:bodyPr/>
                <a:lstStyle/>
                <a:p>
                  <a:pPr algn="ctr"/>
                  <a:endParaRPr lang="zh-CN" altLang="en-US"/>
                </a:p>
              </p:txBody>
            </p:sp>
            <p:sp>
              <p:nvSpPr>
                <p:cNvPr id="1051844" name="Freeform 53"/>
                <p:cNvSpPr/>
                <p:nvPr/>
              </p:nvSpPr>
              <p:spPr bwMode="auto">
                <a:xfrm>
                  <a:off x="2989" y="3295"/>
                  <a:ext cx="1351" cy="105"/>
                </a:xfrm>
                <a:custGeom>
                  <a:avLst/>
                  <a:gdLst>
                    <a:gd name="T0" fmla="*/ 0 w 1351"/>
                    <a:gd name="T1" fmla="*/ 82 h 105"/>
                    <a:gd name="T2" fmla="*/ 345 w 1351"/>
                    <a:gd name="T3" fmla="*/ 82 h 105"/>
                    <a:gd name="T4" fmla="*/ 345 w 1351"/>
                    <a:gd name="T5" fmla="*/ 105 h 105"/>
                    <a:gd name="T6" fmla="*/ 1006 w 1351"/>
                    <a:gd name="T7" fmla="*/ 105 h 105"/>
                    <a:gd name="T8" fmla="*/ 1006 w 1351"/>
                    <a:gd name="T9" fmla="*/ 82 h 105"/>
                    <a:gd name="T10" fmla="*/ 1351 w 1351"/>
                    <a:gd name="T11" fmla="*/ 82 h 105"/>
                    <a:gd name="T12" fmla="*/ 675 w 1351"/>
                    <a:gd name="T13" fmla="*/ 0 h 105"/>
                    <a:gd name="T14" fmla="*/ 0 w 1351"/>
                    <a:gd name="T15" fmla="*/ 82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1" h="105">
                      <a:moveTo>
                        <a:pt x="0" y="82"/>
                      </a:moveTo>
                      <a:lnTo>
                        <a:pt x="345" y="82"/>
                      </a:lnTo>
                      <a:lnTo>
                        <a:pt x="345" y="105"/>
                      </a:lnTo>
                      <a:lnTo>
                        <a:pt x="1006" y="105"/>
                      </a:lnTo>
                      <a:lnTo>
                        <a:pt x="1006" y="82"/>
                      </a:lnTo>
                      <a:lnTo>
                        <a:pt x="1351" y="82"/>
                      </a:lnTo>
                      <a:lnTo>
                        <a:pt x="675" y="0"/>
                      </a:lnTo>
                      <a:lnTo>
                        <a:pt x="0" y="82"/>
                      </a:lnTo>
                      <a:close/>
                    </a:path>
                  </a:pathLst>
                </a:custGeom>
                <a:solidFill>
                  <a:schemeClr val="accent1"/>
                </a:solidFill>
                <a:ln w="14351" cap="rnd">
                  <a:solidFill>
                    <a:srgbClr val="000000"/>
                  </a:solidFill>
                  <a:prstDash val="solid"/>
                  <a:miter lim="800000"/>
                </a:ln>
              </p:spPr>
              <p:txBody>
                <a:bodyPr/>
                <a:lstStyle/>
                <a:p>
                  <a:pPr algn="ctr"/>
                  <a:endParaRPr lang="zh-CN" altLang="en-US"/>
                </a:p>
              </p:txBody>
            </p:sp>
          </p:grpSp>
        </p:grpSp>
        <p:grpSp>
          <p:nvGrpSpPr>
            <p:cNvPr id="448" name="Group 54"/>
            <p:cNvGrpSpPr/>
            <p:nvPr/>
          </p:nvGrpSpPr>
          <p:grpSpPr bwMode="auto">
            <a:xfrm>
              <a:off x="2147434" y="2357252"/>
              <a:ext cx="7848296" cy="2826244"/>
              <a:chOff x="1351" y="1540"/>
              <a:chExt cx="2940" cy="1629"/>
            </a:xfrm>
          </p:grpSpPr>
          <p:grpSp>
            <p:nvGrpSpPr>
              <p:cNvPr id="449" name="Group 55"/>
              <p:cNvGrpSpPr/>
              <p:nvPr/>
            </p:nvGrpSpPr>
            <p:grpSpPr bwMode="auto">
              <a:xfrm>
                <a:off x="1351" y="2891"/>
                <a:ext cx="2940" cy="278"/>
                <a:chOff x="1351" y="2891"/>
                <a:chExt cx="2940" cy="278"/>
              </a:xfrm>
            </p:grpSpPr>
            <p:sp>
              <p:nvSpPr>
                <p:cNvPr id="1051845" name="Freeform 56"/>
                <p:cNvSpPr/>
                <p:nvPr/>
              </p:nvSpPr>
              <p:spPr bwMode="auto">
                <a:xfrm>
                  <a:off x="1351" y="2891"/>
                  <a:ext cx="2940" cy="278"/>
                </a:xfrm>
                <a:custGeom>
                  <a:avLst/>
                  <a:gdLst>
                    <a:gd name="T0" fmla="*/ 177 w 11188"/>
                    <a:gd name="T1" fmla="*/ 0 h 1059"/>
                    <a:gd name="T2" fmla="*/ 0 w 11188"/>
                    <a:gd name="T3" fmla="*/ 177 h 1059"/>
                    <a:gd name="T4" fmla="*/ 0 w 11188"/>
                    <a:gd name="T5" fmla="*/ 882 h 1059"/>
                    <a:gd name="T6" fmla="*/ 177 w 11188"/>
                    <a:gd name="T7" fmla="*/ 1059 h 1059"/>
                    <a:gd name="T8" fmla="*/ 11011 w 11188"/>
                    <a:gd name="T9" fmla="*/ 1059 h 1059"/>
                    <a:gd name="T10" fmla="*/ 11188 w 11188"/>
                    <a:gd name="T11" fmla="*/ 882 h 1059"/>
                    <a:gd name="T12" fmla="*/ 11188 w 11188"/>
                    <a:gd name="T13" fmla="*/ 177 h 1059"/>
                    <a:gd name="T14" fmla="*/ 11011 w 11188"/>
                    <a:gd name="T15" fmla="*/ 0 h 1059"/>
                    <a:gd name="T16" fmla="*/ 177 w 11188"/>
                    <a:gd name="T17"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9">
                      <a:moveTo>
                        <a:pt x="177" y="0"/>
                      </a:moveTo>
                      <a:cubicBezTo>
                        <a:pt x="79" y="0"/>
                        <a:pt x="0" y="79"/>
                        <a:pt x="0" y="177"/>
                      </a:cubicBezTo>
                      <a:lnTo>
                        <a:pt x="0" y="882"/>
                      </a:lnTo>
                      <a:cubicBezTo>
                        <a:pt x="0" y="980"/>
                        <a:pt x="79" y="1059"/>
                        <a:pt x="177" y="1059"/>
                      </a:cubicBezTo>
                      <a:lnTo>
                        <a:pt x="11011" y="1059"/>
                      </a:lnTo>
                      <a:cubicBezTo>
                        <a:pt x="11109" y="1059"/>
                        <a:pt x="11188" y="980"/>
                        <a:pt x="11188" y="882"/>
                      </a:cubicBezTo>
                      <a:lnTo>
                        <a:pt x="11188" y="177"/>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46" name="Freeform 57"/>
                <p:cNvSpPr/>
                <p:nvPr/>
              </p:nvSpPr>
              <p:spPr bwMode="auto">
                <a:xfrm>
                  <a:off x="1351" y="2891"/>
                  <a:ext cx="2940" cy="278"/>
                </a:xfrm>
                <a:custGeom>
                  <a:avLst/>
                  <a:gdLst>
                    <a:gd name="T0" fmla="*/ 177 w 11188"/>
                    <a:gd name="T1" fmla="*/ 0 h 1059"/>
                    <a:gd name="T2" fmla="*/ 0 w 11188"/>
                    <a:gd name="T3" fmla="*/ 177 h 1059"/>
                    <a:gd name="T4" fmla="*/ 0 w 11188"/>
                    <a:gd name="T5" fmla="*/ 882 h 1059"/>
                    <a:gd name="T6" fmla="*/ 177 w 11188"/>
                    <a:gd name="T7" fmla="*/ 1059 h 1059"/>
                    <a:gd name="T8" fmla="*/ 11011 w 11188"/>
                    <a:gd name="T9" fmla="*/ 1059 h 1059"/>
                    <a:gd name="T10" fmla="*/ 11188 w 11188"/>
                    <a:gd name="T11" fmla="*/ 882 h 1059"/>
                    <a:gd name="T12" fmla="*/ 11188 w 11188"/>
                    <a:gd name="T13" fmla="*/ 177 h 1059"/>
                    <a:gd name="T14" fmla="*/ 11011 w 11188"/>
                    <a:gd name="T15" fmla="*/ 0 h 1059"/>
                    <a:gd name="T16" fmla="*/ 177 w 11188"/>
                    <a:gd name="T17"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9">
                      <a:moveTo>
                        <a:pt x="177" y="0"/>
                      </a:moveTo>
                      <a:cubicBezTo>
                        <a:pt x="79" y="0"/>
                        <a:pt x="0" y="79"/>
                        <a:pt x="0" y="177"/>
                      </a:cubicBezTo>
                      <a:lnTo>
                        <a:pt x="0" y="882"/>
                      </a:lnTo>
                      <a:cubicBezTo>
                        <a:pt x="0" y="980"/>
                        <a:pt x="79" y="1059"/>
                        <a:pt x="177" y="1059"/>
                      </a:cubicBezTo>
                      <a:lnTo>
                        <a:pt x="11011" y="1059"/>
                      </a:lnTo>
                      <a:cubicBezTo>
                        <a:pt x="11109" y="1059"/>
                        <a:pt x="11188" y="980"/>
                        <a:pt x="11188" y="882"/>
                      </a:cubicBezTo>
                      <a:lnTo>
                        <a:pt x="11188" y="177"/>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1847" name="Rectangle 58"/>
              <p:cNvSpPr>
                <a:spLocks noChangeArrowheads="1"/>
              </p:cNvSpPr>
              <p:nvPr/>
            </p:nvSpPr>
            <p:spPr bwMode="auto">
              <a:xfrm>
                <a:off x="2436" y="2962"/>
                <a:ext cx="151" cy="133"/>
              </a:xfrm>
              <a:prstGeom prst="rect">
                <a:avLst/>
              </a:prstGeom>
              <a:noFill/>
              <a:ln>
                <a:noFill/>
              </a:ln>
            </p:spPr>
            <p:txBody>
              <a:bodyPr wrap="none" lIns="0" tIns="0" rIns="0" bIns="0">
                <a:spAutoFit/>
              </a:bodyPr>
              <a:lstStyle/>
              <a:p>
                <a:pPr algn="ctr"/>
                <a:r>
                  <a:rPr lang="en-US" altLang="zh-CN" sz="1500" b="1">
                    <a:solidFill>
                      <a:srgbClr val="000000"/>
                    </a:solidFill>
                  </a:rPr>
                  <a:t>Web</a:t>
                </a:r>
                <a:endParaRPr lang="en-US" altLang="zh-CN" sz="1400" b="1"/>
              </a:p>
            </p:txBody>
          </p:sp>
          <p:sp>
            <p:nvSpPr>
              <p:cNvPr id="1051848" name="Rectangle 59"/>
              <p:cNvSpPr>
                <a:spLocks noChangeArrowheads="1"/>
              </p:cNvSpPr>
              <p:nvPr/>
            </p:nvSpPr>
            <p:spPr bwMode="auto">
              <a:xfrm>
                <a:off x="2763" y="2970"/>
                <a:ext cx="384" cy="176"/>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应用服务器</a:t>
                </a:r>
                <a:endParaRPr lang="zh-CN" altLang="en-US" sz="1400" b="1"/>
              </a:p>
            </p:txBody>
          </p:sp>
          <p:grpSp>
            <p:nvGrpSpPr>
              <p:cNvPr id="450" name="Group 60"/>
              <p:cNvGrpSpPr/>
              <p:nvPr/>
            </p:nvGrpSpPr>
            <p:grpSpPr bwMode="auto">
              <a:xfrm>
                <a:off x="1351" y="2228"/>
                <a:ext cx="2940" cy="625"/>
                <a:chOff x="1351" y="2228"/>
                <a:chExt cx="2940" cy="625"/>
              </a:xfrm>
            </p:grpSpPr>
            <p:grpSp>
              <p:nvGrpSpPr>
                <p:cNvPr id="451" name="Group 61"/>
                <p:cNvGrpSpPr/>
                <p:nvPr/>
              </p:nvGrpSpPr>
              <p:grpSpPr bwMode="auto">
                <a:xfrm>
                  <a:off x="1351" y="2546"/>
                  <a:ext cx="636" cy="278"/>
                  <a:chOff x="1351" y="2546"/>
                  <a:chExt cx="636" cy="278"/>
                </a:xfrm>
              </p:grpSpPr>
              <p:sp>
                <p:nvSpPr>
                  <p:cNvPr id="1051849" name="Freeform 62"/>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50" name="Freeform 63"/>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1851" name="Rectangle 64"/>
                <p:cNvSpPr>
                  <a:spLocks noChangeArrowheads="1"/>
                </p:cNvSpPr>
                <p:nvPr/>
              </p:nvSpPr>
              <p:spPr bwMode="auto">
                <a:xfrm>
                  <a:off x="1510"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1852" name="Rectangle 65"/>
                <p:cNvSpPr>
                  <a:spLocks noChangeArrowheads="1"/>
                </p:cNvSpPr>
                <p:nvPr/>
              </p:nvSpPr>
              <p:spPr bwMode="auto">
                <a:xfrm>
                  <a:off x="1606"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452" name="Group 66"/>
                <p:cNvGrpSpPr/>
                <p:nvPr/>
              </p:nvGrpSpPr>
              <p:grpSpPr bwMode="auto">
                <a:xfrm>
                  <a:off x="2119" y="2546"/>
                  <a:ext cx="637" cy="278"/>
                  <a:chOff x="2119" y="2546"/>
                  <a:chExt cx="637" cy="278"/>
                </a:xfrm>
              </p:grpSpPr>
              <p:sp>
                <p:nvSpPr>
                  <p:cNvPr id="1051853" name="Freeform 67"/>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54" name="Freeform 68"/>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1855" name="Rectangle 69"/>
                <p:cNvSpPr>
                  <a:spLocks noChangeArrowheads="1"/>
                </p:cNvSpPr>
                <p:nvPr/>
              </p:nvSpPr>
              <p:spPr bwMode="auto">
                <a:xfrm>
                  <a:off x="2278"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1856" name="Rectangle 70"/>
                <p:cNvSpPr>
                  <a:spLocks noChangeArrowheads="1"/>
                </p:cNvSpPr>
                <p:nvPr/>
              </p:nvSpPr>
              <p:spPr bwMode="auto">
                <a:xfrm>
                  <a:off x="2374"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453" name="Group 71"/>
                <p:cNvGrpSpPr/>
                <p:nvPr/>
              </p:nvGrpSpPr>
              <p:grpSpPr bwMode="auto">
                <a:xfrm>
                  <a:off x="2887" y="2546"/>
                  <a:ext cx="636" cy="278"/>
                  <a:chOff x="2887" y="2546"/>
                  <a:chExt cx="636" cy="278"/>
                </a:xfrm>
              </p:grpSpPr>
              <p:sp>
                <p:nvSpPr>
                  <p:cNvPr id="1051857" name="Freeform 72"/>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58" name="Freeform 73"/>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1859" name="Rectangle 74"/>
                <p:cNvSpPr>
                  <a:spLocks noChangeArrowheads="1"/>
                </p:cNvSpPr>
                <p:nvPr/>
              </p:nvSpPr>
              <p:spPr bwMode="auto">
                <a:xfrm>
                  <a:off x="3046"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1860" name="Rectangle 75"/>
                <p:cNvSpPr>
                  <a:spLocks noChangeArrowheads="1"/>
                </p:cNvSpPr>
                <p:nvPr/>
              </p:nvSpPr>
              <p:spPr bwMode="auto">
                <a:xfrm>
                  <a:off x="3142"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454" name="Group 76"/>
                <p:cNvGrpSpPr/>
                <p:nvPr/>
              </p:nvGrpSpPr>
              <p:grpSpPr bwMode="auto">
                <a:xfrm>
                  <a:off x="3655" y="2546"/>
                  <a:ext cx="636" cy="278"/>
                  <a:chOff x="3655" y="2546"/>
                  <a:chExt cx="636" cy="278"/>
                </a:xfrm>
              </p:grpSpPr>
              <p:sp>
                <p:nvSpPr>
                  <p:cNvPr id="1051861" name="Freeform 77"/>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62" name="Freeform 78"/>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noFill/>
                  <a:ln w="17463" cap="rnd">
                    <a:solidFill>
                      <a:srgbClr val="000000"/>
                    </a:solidFill>
                    <a:prstDash val="solid"/>
                    <a:round/>
                  </a:ln>
                </p:spPr>
                <p:txBody>
                  <a:bodyPr/>
                  <a:lstStyle/>
                  <a:p>
                    <a:pPr algn="ctr"/>
                    <a:endParaRPr lang="zh-CN" altLang="en-US"/>
                  </a:p>
                </p:txBody>
              </p:sp>
            </p:grpSp>
            <p:sp>
              <p:nvSpPr>
                <p:cNvPr id="1051863" name="Rectangle 79"/>
                <p:cNvSpPr>
                  <a:spLocks noChangeArrowheads="1"/>
                </p:cNvSpPr>
                <p:nvPr/>
              </p:nvSpPr>
              <p:spPr bwMode="auto">
                <a:xfrm>
                  <a:off x="3814"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1864" name="Rectangle 80"/>
                <p:cNvSpPr>
                  <a:spLocks noChangeArrowheads="1"/>
                </p:cNvSpPr>
                <p:nvPr/>
              </p:nvSpPr>
              <p:spPr bwMode="auto">
                <a:xfrm>
                  <a:off x="3909"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455" name="Group 81"/>
                <p:cNvGrpSpPr/>
                <p:nvPr/>
              </p:nvGrpSpPr>
              <p:grpSpPr bwMode="auto">
                <a:xfrm>
                  <a:off x="1735" y="2228"/>
                  <a:ext cx="636" cy="278"/>
                  <a:chOff x="1735" y="2228"/>
                  <a:chExt cx="636" cy="278"/>
                </a:xfrm>
              </p:grpSpPr>
              <p:sp>
                <p:nvSpPr>
                  <p:cNvPr id="1051865" name="Freeform 82"/>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66" name="Freeform 83"/>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1867" name="Rectangle 84"/>
                <p:cNvSpPr>
                  <a:spLocks noChangeArrowheads="1"/>
                </p:cNvSpPr>
                <p:nvPr/>
              </p:nvSpPr>
              <p:spPr bwMode="auto">
                <a:xfrm>
                  <a:off x="1894" y="2259"/>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1868" name="Rectangle 85"/>
                <p:cNvSpPr>
                  <a:spLocks noChangeArrowheads="1"/>
                </p:cNvSpPr>
                <p:nvPr/>
              </p:nvSpPr>
              <p:spPr bwMode="auto">
                <a:xfrm>
                  <a:off x="1990" y="2385"/>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456" name="Group 86"/>
                <p:cNvGrpSpPr/>
                <p:nvPr/>
              </p:nvGrpSpPr>
              <p:grpSpPr bwMode="auto">
                <a:xfrm>
                  <a:off x="2503" y="2228"/>
                  <a:ext cx="636" cy="278"/>
                  <a:chOff x="2503" y="2228"/>
                  <a:chExt cx="636" cy="278"/>
                </a:xfrm>
              </p:grpSpPr>
              <p:sp>
                <p:nvSpPr>
                  <p:cNvPr id="1051869" name="Freeform 87"/>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70" name="Freeform 88"/>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1871" name="Rectangle 89"/>
                <p:cNvSpPr>
                  <a:spLocks noChangeArrowheads="1"/>
                </p:cNvSpPr>
                <p:nvPr/>
              </p:nvSpPr>
              <p:spPr bwMode="auto">
                <a:xfrm>
                  <a:off x="2662" y="2259"/>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1872" name="Rectangle 90"/>
                <p:cNvSpPr>
                  <a:spLocks noChangeArrowheads="1"/>
                </p:cNvSpPr>
                <p:nvPr/>
              </p:nvSpPr>
              <p:spPr bwMode="auto">
                <a:xfrm>
                  <a:off x="2757" y="2385"/>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457" name="Group 91"/>
                <p:cNvGrpSpPr/>
                <p:nvPr/>
              </p:nvGrpSpPr>
              <p:grpSpPr bwMode="auto">
                <a:xfrm>
                  <a:off x="3271" y="2228"/>
                  <a:ext cx="637" cy="278"/>
                  <a:chOff x="3271" y="2228"/>
                  <a:chExt cx="637" cy="278"/>
                </a:xfrm>
              </p:grpSpPr>
              <p:sp>
                <p:nvSpPr>
                  <p:cNvPr id="1051873" name="Freeform 92"/>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74" name="Freeform 93"/>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1875" name="Rectangle 94"/>
                <p:cNvSpPr>
                  <a:spLocks noChangeArrowheads="1"/>
                </p:cNvSpPr>
                <p:nvPr/>
              </p:nvSpPr>
              <p:spPr bwMode="auto">
                <a:xfrm>
                  <a:off x="3431" y="2259"/>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1876" name="Rectangle 95"/>
                <p:cNvSpPr>
                  <a:spLocks noChangeArrowheads="1"/>
                </p:cNvSpPr>
                <p:nvPr/>
              </p:nvSpPr>
              <p:spPr bwMode="auto">
                <a:xfrm>
                  <a:off x="3526" y="2385"/>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grpSp>
            <p:nvGrpSpPr>
              <p:cNvPr id="458" name="Group 96"/>
              <p:cNvGrpSpPr/>
              <p:nvPr/>
            </p:nvGrpSpPr>
            <p:grpSpPr bwMode="auto">
              <a:xfrm>
                <a:off x="1351" y="1540"/>
                <a:ext cx="2940" cy="278"/>
                <a:chOff x="1351" y="1540"/>
                <a:chExt cx="2940" cy="278"/>
              </a:xfrm>
            </p:grpSpPr>
            <p:sp>
              <p:nvSpPr>
                <p:cNvPr id="1051877" name="Freeform 97"/>
                <p:cNvSpPr/>
                <p:nvPr/>
              </p:nvSpPr>
              <p:spPr bwMode="auto">
                <a:xfrm>
                  <a:off x="1351" y="1540"/>
                  <a:ext cx="2940" cy="278"/>
                </a:xfrm>
                <a:custGeom>
                  <a:avLst/>
                  <a:gdLst>
                    <a:gd name="T0" fmla="*/ 177 w 11188"/>
                    <a:gd name="T1" fmla="*/ 0 h 1058"/>
                    <a:gd name="T2" fmla="*/ 0 w 11188"/>
                    <a:gd name="T3" fmla="*/ 176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6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6"/>
                      </a:cubicBezTo>
                      <a:lnTo>
                        <a:pt x="0" y="882"/>
                      </a:lnTo>
                      <a:cubicBezTo>
                        <a:pt x="0" y="979"/>
                        <a:pt x="79" y="1058"/>
                        <a:pt x="177" y="1058"/>
                      </a:cubicBezTo>
                      <a:lnTo>
                        <a:pt x="11011" y="1058"/>
                      </a:lnTo>
                      <a:cubicBezTo>
                        <a:pt x="11109" y="1058"/>
                        <a:pt x="11188" y="979"/>
                        <a:pt x="11188" y="882"/>
                      </a:cubicBezTo>
                      <a:lnTo>
                        <a:pt x="11188" y="176"/>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78" name="Freeform 98"/>
                <p:cNvSpPr/>
                <p:nvPr/>
              </p:nvSpPr>
              <p:spPr bwMode="auto">
                <a:xfrm>
                  <a:off x="1351" y="1540"/>
                  <a:ext cx="2940" cy="278"/>
                </a:xfrm>
                <a:custGeom>
                  <a:avLst/>
                  <a:gdLst>
                    <a:gd name="T0" fmla="*/ 177 w 11188"/>
                    <a:gd name="T1" fmla="*/ 0 h 1058"/>
                    <a:gd name="T2" fmla="*/ 0 w 11188"/>
                    <a:gd name="T3" fmla="*/ 176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6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6"/>
                      </a:cubicBezTo>
                      <a:lnTo>
                        <a:pt x="0" y="882"/>
                      </a:lnTo>
                      <a:cubicBezTo>
                        <a:pt x="0" y="979"/>
                        <a:pt x="79" y="1058"/>
                        <a:pt x="177" y="1058"/>
                      </a:cubicBezTo>
                      <a:lnTo>
                        <a:pt x="11011" y="1058"/>
                      </a:lnTo>
                      <a:cubicBezTo>
                        <a:pt x="11109" y="1058"/>
                        <a:pt x="11188" y="979"/>
                        <a:pt x="11188" y="882"/>
                      </a:cubicBezTo>
                      <a:lnTo>
                        <a:pt x="11188" y="176"/>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1879" name="Rectangle 99"/>
              <p:cNvSpPr>
                <a:spLocks noChangeArrowheads="1"/>
              </p:cNvSpPr>
              <p:nvPr/>
            </p:nvSpPr>
            <p:spPr bwMode="auto">
              <a:xfrm>
                <a:off x="2558" y="1611"/>
                <a:ext cx="151" cy="133"/>
              </a:xfrm>
              <a:prstGeom prst="rect">
                <a:avLst/>
              </a:prstGeom>
              <a:noFill/>
              <a:ln>
                <a:noFill/>
              </a:ln>
            </p:spPr>
            <p:txBody>
              <a:bodyPr wrap="none" lIns="0" tIns="0" rIns="0" bIns="0">
                <a:spAutoFit/>
              </a:bodyPr>
              <a:lstStyle/>
              <a:p>
                <a:pPr algn="ctr"/>
                <a:r>
                  <a:rPr lang="en-US" altLang="zh-CN" sz="1500" b="1">
                    <a:solidFill>
                      <a:srgbClr val="000000"/>
                    </a:solidFill>
                  </a:rPr>
                  <a:t>Web</a:t>
                </a:r>
                <a:endParaRPr lang="en-US" altLang="zh-CN" sz="1400" b="1"/>
              </a:p>
            </p:txBody>
          </p:sp>
          <p:sp>
            <p:nvSpPr>
              <p:cNvPr id="1051880" name="Rectangle 100"/>
              <p:cNvSpPr>
                <a:spLocks noChangeArrowheads="1"/>
              </p:cNvSpPr>
              <p:nvPr/>
            </p:nvSpPr>
            <p:spPr bwMode="auto">
              <a:xfrm>
                <a:off x="2838" y="1619"/>
                <a:ext cx="231" cy="176"/>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服务器</a:t>
                </a:r>
                <a:endParaRPr lang="zh-CN" altLang="en-US" sz="1400" b="1"/>
              </a:p>
            </p:txBody>
          </p:sp>
          <p:grpSp>
            <p:nvGrpSpPr>
              <p:cNvPr id="459" name="Group 101"/>
              <p:cNvGrpSpPr/>
              <p:nvPr/>
            </p:nvGrpSpPr>
            <p:grpSpPr bwMode="auto">
              <a:xfrm>
                <a:off x="1351" y="1883"/>
                <a:ext cx="2940" cy="278"/>
                <a:chOff x="1351" y="1883"/>
                <a:chExt cx="2940" cy="278"/>
              </a:xfrm>
            </p:grpSpPr>
            <p:sp>
              <p:nvSpPr>
                <p:cNvPr id="1051881" name="Freeform 102"/>
                <p:cNvSpPr/>
                <p:nvPr/>
              </p:nvSpPr>
              <p:spPr bwMode="auto">
                <a:xfrm>
                  <a:off x="1351" y="1883"/>
                  <a:ext cx="2940" cy="278"/>
                </a:xfrm>
                <a:custGeom>
                  <a:avLst/>
                  <a:gdLst>
                    <a:gd name="T0" fmla="*/ 177 w 11188"/>
                    <a:gd name="T1" fmla="*/ 0 h 1058"/>
                    <a:gd name="T2" fmla="*/ 0 w 11188"/>
                    <a:gd name="T3" fmla="*/ 177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7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7"/>
                      </a:cubicBezTo>
                      <a:lnTo>
                        <a:pt x="0" y="882"/>
                      </a:lnTo>
                      <a:cubicBezTo>
                        <a:pt x="0" y="979"/>
                        <a:pt x="79" y="1058"/>
                        <a:pt x="177" y="1058"/>
                      </a:cubicBezTo>
                      <a:lnTo>
                        <a:pt x="11011" y="1058"/>
                      </a:lnTo>
                      <a:cubicBezTo>
                        <a:pt x="11109" y="1058"/>
                        <a:pt x="11188" y="979"/>
                        <a:pt x="11188" y="882"/>
                      </a:cubicBezTo>
                      <a:lnTo>
                        <a:pt x="11188" y="177"/>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1882" name="Freeform 103"/>
                <p:cNvSpPr/>
                <p:nvPr/>
              </p:nvSpPr>
              <p:spPr bwMode="auto">
                <a:xfrm>
                  <a:off x="1351" y="1883"/>
                  <a:ext cx="2940" cy="278"/>
                </a:xfrm>
                <a:custGeom>
                  <a:avLst/>
                  <a:gdLst>
                    <a:gd name="T0" fmla="*/ 177 w 11188"/>
                    <a:gd name="T1" fmla="*/ 0 h 1058"/>
                    <a:gd name="T2" fmla="*/ 0 w 11188"/>
                    <a:gd name="T3" fmla="*/ 177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7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7"/>
                      </a:cubicBezTo>
                      <a:lnTo>
                        <a:pt x="0" y="882"/>
                      </a:lnTo>
                      <a:cubicBezTo>
                        <a:pt x="0" y="979"/>
                        <a:pt x="79" y="1058"/>
                        <a:pt x="177" y="1058"/>
                      </a:cubicBezTo>
                      <a:lnTo>
                        <a:pt x="11011" y="1058"/>
                      </a:lnTo>
                      <a:cubicBezTo>
                        <a:pt x="11109" y="1058"/>
                        <a:pt x="11188" y="979"/>
                        <a:pt x="11188" y="882"/>
                      </a:cubicBezTo>
                      <a:lnTo>
                        <a:pt x="11188" y="177"/>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1883" name="Rectangle 104"/>
              <p:cNvSpPr>
                <a:spLocks noChangeArrowheads="1"/>
              </p:cNvSpPr>
              <p:nvPr/>
            </p:nvSpPr>
            <p:spPr bwMode="auto">
              <a:xfrm>
                <a:off x="2596" y="1970"/>
                <a:ext cx="461" cy="176"/>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个性化服务器</a:t>
                </a:r>
                <a:endParaRPr lang="zh-CN" altLang="en-US" sz="1400" b="1"/>
              </a:p>
            </p:txBody>
          </p:sp>
        </p:grpSp>
        <p:grpSp>
          <p:nvGrpSpPr>
            <p:cNvPr id="460" name="Group 105"/>
            <p:cNvGrpSpPr/>
            <p:nvPr/>
          </p:nvGrpSpPr>
          <p:grpSpPr bwMode="auto">
            <a:xfrm>
              <a:off x="3078051" y="1118494"/>
              <a:ext cx="6230154" cy="843189"/>
              <a:chOff x="1475" y="826"/>
              <a:chExt cx="2698" cy="486"/>
            </a:xfrm>
          </p:grpSpPr>
          <p:grpSp>
            <p:nvGrpSpPr>
              <p:cNvPr id="461" name="Group 106"/>
              <p:cNvGrpSpPr/>
              <p:nvPr/>
            </p:nvGrpSpPr>
            <p:grpSpPr bwMode="auto">
              <a:xfrm>
                <a:off x="3009" y="840"/>
                <a:ext cx="323" cy="444"/>
                <a:chOff x="3009" y="840"/>
                <a:chExt cx="323" cy="444"/>
              </a:xfrm>
            </p:grpSpPr>
            <p:sp>
              <p:nvSpPr>
                <p:cNvPr id="1051884" name="Freeform 107"/>
                <p:cNvSpPr/>
                <p:nvPr/>
              </p:nvSpPr>
              <p:spPr bwMode="auto">
                <a:xfrm>
                  <a:off x="3030" y="987"/>
                  <a:ext cx="255" cy="277"/>
                </a:xfrm>
                <a:custGeom>
                  <a:avLst/>
                  <a:gdLst>
                    <a:gd name="T0" fmla="*/ 0 w 255"/>
                    <a:gd name="T1" fmla="*/ 18 h 277"/>
                    <a:gd name="T2" fmla="*/ 12 w 255"/>
                    <a:gd name="T3" fmla="*/ 80 h 277"/>
                    <a:gd name="T4" fmla="*/ 33 w 255"/>
                    <a:gd name="T5" fmla="*/ 133 h 277"/>
                    <a:gd name="T6" fmla="*/ 57 w 255"/>
                    <a:gd name="T7" fmla="*/ 183 h 277"/>
                    <a:gd name="T8" fmla="*/ 82 w 255"/>
                    <a:gd name="T9" fmla="*/ 221 h 277"/>
                    <a:gd name="T10" fmla="*/ 121 w 255"/>
                    <a:gd name="T11" fmla="*/ 253 h 277"/>
                    <a:gd name="T12" fmla="*/ 174 w 255"/>
                    <a:gd name="T13" fmla="*/ 277 h 277"/>
                    <a:gd name="T14" fmla="*/ 217 w 255"/>
                    <a:gd name="T15" fmla="*/ 269 h 277"/>
                    <a:gd name="T16" fmla="*/ 249 w 255"/>
                    <a:gd name="T17" fmla="*/ 246 h 277"/>
                    <a:gd name="T18" fmla="*/ 255 w 255"/>
                    <a:gd name="T19" fmla="*/ 221 h 277"/>
                    <a:gd name="T20" fmla="*/ 207 w 255"/>
                    <a:gd name="T21" fmla="*/ 245 h 277"/>
                    <a:gd name="T22" fmla="*/ 178 w 255"/>
                    <a:gd name="T23" fmla="*/ 241 h 277"/>
                    <a:gd name="T24" fmla="*/ 151 w 255"/>
                    <a:gd name="T25" fmla="*/ 225 h 277"/>
                    <a:gd name="T26" fmla="*/ 133 w 255"/>
                    <a:gd name="T27" fmla="*/ 203 h 277"/>
                    <a:gd name="T28" fmla="*/ 66 w 255"/>
                    <a:gd name="T29" fmla="*/ 93 h 277"/>
                    <a:gd name="T30" fmla="*/ 40 w 255"/>
                    <a:gd name="T31" fmla="*/ 0 h 277"/>
                    <a:gd name="T32" fmla="*/ 0 w 255"/>
                    <a:gd name="T33" fmla="*/ 18 h 277"/>
                    <a:gd name="T34" fmla="*/ 0 w 255"/>
                    <a:gd name="T35" fmla="*/ 1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5" h="277">
                      <a:moveTo>
                        <a:pt x="0" y="18"/>
                      </a:moveTo>
                      <a:lnTo>
                        <a:pt x="12" y="80"/>
                      </a:lnTo>
                      <a:lnTo>
                        <a:pt x="33" y="133"/>
                      </a:lnTo>
                      <a:lnTo>
                        <a:pt x="57" y="183"/>
                      </a:lnTo>
                      <a:lnTo>
                        <a:pt x="82" y="221"/>
                      </a:lnTo>
                      <a:lnTo>
                        <a:pt x="121" y="253"/>
                      </a:lnTo>
                      <a:lnTo>
                        <a:pt x="174" y="277"/>
                      </a:lnTo>
                      <a:lnTo>
                        <a:pt x="217" y="269"/>
                      </a:lnTo>
                      <a:lnTo>
                        <a:pt x="249" y="246"/>
                      </a:lnTo>
                      <a:lnTo>
                        <a:pt x="255" y="221"/>
                      </a:lnTo>
                      <a:lnTo>
                        <a:pt x="207" y="245"/>
                      </a:lnTo>
                      <a:lnTo>
                        <a:pt x="178" y="241"/>
                      </a:lnTo>
                      <a:lnTo>
                        <a:pt x="151" y="225"/>
                      </a:lnTo>
                      <a:lnTo>
                        <a:pt x="133" y="203"/>
                      </a:lnTo>
                      <a:lnTo>
                        <a:pt x="66" y="93"/>
                      </a:lnTo>
                      <a:lnTo>
                        <a:pt x="40" y="0"/>
                      </a:lnTo>
                      <a:lnTo>
                        <a:pt x="0" y="18"/>
                      </a:lnTo>
                      <a:lnTo>
                        <a:pt x="0" y="18"/>
                      </a:lnTo>
                      <a:close/>
                    </a:path>
                  </a:pathLst>
                </a:custGeom>
                <a:solidFill>
                  <a:srgbClr val="5C5C73"/>
                </a:solidFill>
                <a:ln>
                  <a:noFill/>
                </a:ln>
              </p:spPr>
              <p:txBody>
                <a:bodyPr/>
                <a:lstStyle/>
                <a:p>
                  <a:pPr algn="ctr"/>
                  <a:endParaRPr lang="zh-CN" altLang="en-US"/>
                </a:p>
              </p:txBody>
            </p:sp>
            <p:sp>
              <p:nvSpPr>
                <p:cNvPr id="1051885" name="Freeform 108"/>
                <p:cNvSpPr/>
                <p:nvPr/>
              </p:nvSpPr>
              <p:spPr bwMode="auto">
                <a:xfrm>
                  <a:off x="3041" y="842"/>
                  <a:ext cx="42" cy="80"/>
                </a:xfrm>
                <a:custGeom>
                  <a:avLst/>
                  <a:gdLst>
                    <a:gd name="T0" fmla="*/ 24 w 42"/>
                    <a:gd name="T1" fmla="*/ 80 h 80"/>
                    <a:gd name="T2" fmla="*/ 0 w 42"/>
                    <a:gd name="T3" fmla="*/ 4 h 80"/>
                    <a:gd name="T4" fmla="*/ 8 w 42"/>
                    <a:gd name="T5" fmla="*/ 0 h 80"/>
                    <a:gd name="T6" fmla="*/ 20 w 42"/>
                    <a:gd name="T7" fmla="*/ 8 h 80"/>
                    <a:gd name="T8" fmla="*/ 42 w 42"/>
                    <a:gd name="T9" fmla="*/ 72 h 80"/>
                    <a:gd name="T10" fmla="*/ 24 w 42"/>
                    <a:gd name="T11" fmla="*/ 80 h 80"/>
                    <a:gd name="T12" fmla="*/ 24 w 42"/>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42" h="80">
                      <a:moveTo>
                        <a:pt x="24" y="80"/>
                      </a:moveTo>
                      <a:lnTo>
                        <a:pt x="0" y="4"/>
                      </a:lnTo>
                      <a:lnTo>
                        <a:pt x="8" y="0"/>
                      </a:lnTo>
                      <a:lnTo>
                        <a:pt x="20" y="8"/>
                      </a:lnTo>
                      <a:lnTo>
                        <a:pt x="42" y="72"/>
                      </a:lnTo>
                      <a:lnTo>
                        <a:pt x="24" y="80"/>
                      </a:lnTo>
                      <a:lnTo>
                        <a:pt x="24" y="80"/>
                      </a:lnTo>
                      <a:close/>
                    </a:path>
                  </a:pathLst>
                </a:custGeom>
                <a:solidFill>
                  <a:srgbClr val="8989A8"/>
                </a:solidFill>
                <a:ln>
                  <a:noFill/>
                </a:ln>
              </p:spPr>
              <p:txBody>
                <a:bodyPr/>
                <a:lstStyle/>
                <a:p>
                  <a:pPr algn="ctr"/>
                  <a:endParaRPr lang="zh-CN" altLang="en-US"/>
                </a:p>
              </p:txBody>
            </p:sp>
            <p:sp>
              <p:nvSpPr>
                <p:cNvPr id="1051886" name="Freeform 109"/>
                <p:cNvSpPr/>
                <p:nvPr/>
              </p:nvSpPr>
              <p:spPr bwMode="auto">
                <a:xfrm>
                  <a:off x="3066" y="915"/>
                  <a:ext cx="217" cy="324"/>
                </a:xfrm>
                <a:custGeom>
                  <a:avLst/>
                  <a:gdLst>
                    <a:gd name="T0" fmla="*/ 58 w 217"/>
                    <a:gd name="T1" fmla="*/ 221 h 324"/>
                    <a:gd name="T2" fmla="*/ 19 w 217"/>
                    <a:gd name="T3" fmla="*/ 134 h 324"/>
                    <a:gd name="T4" fmla="*/ 0 w 217"/>
                    <a:gd name="T5" fmla="*/ 76 h 324"/>
                    <a:gd name="T6" fmla="*/ 3 w 217"/>
                    <a:gd name="T7" fmla="*/ 29 h 324"/>
                    <a:gd name="T8" fmla="*/ 11 w 217"/>
                    <a:gd name="T9" fmla="*/ 0 h 324"/>
                    <a:gd name="T10" fmla="*/ 42 w 217"/>
                    <a:gd name="T11" fmla="*/ 7 h 324"/>
                    <a:gd name="T12" fmla="*/ 85 w 217"/>
                    <a:gd name="T13" fmla="*/ 15 h 324"/>
                    <a:gd name="T14" fmla="*/ 93 w 217"/>
                    <a:gd name="T15" fmla="*/ 85 h 324"/>
                    <a:gd name="T16" fmla="*/ 121 w 217"/>
                    <a:gd name="T17" fmla="*/ 163 h 324"/>
                    <a:gd name="T18" fmla="*/ 156 w 217"/>
                    <a:gd name="T19" fmla="*/ 221 h 324"/>
                    <a:gd name="T20" fmla="*/ 168 w 217"/>
                    <a:gd name="T21" fmla="*/ 231 h 324"/>
                    <a:gd name="T22" fmla="*/ 200 w 217"/>
                    <a:gd name="T23" fmla="*/ 245 h 324"/>
                    <a:gd name="T24" fmla="*/ 217 w 217"/>
                    <a:gd name="T25" fmla="*/ 275 h 324"/>
                    <a:gd name="T26" fmla="*/ 214 w 217"/>
                    <a:gd name="T27" fmla="*/ 287 h 324"/>
                    <a:gd name="T28" fmla="*/ 171 w 217"/>
                    <a:gd name="T29" fmla="*/ 318 h 324"/>
                    <a:gd name="T30" fmla="*/ 153 w 217"/>
                    <a:gd name="T31" fmla="*/ 324 h 324"/>
                    <a:gd name="T32" fmla="*/ 122 w 217"/>
                    <a:gd name="T33" fmla="*/ 310 h 324"/>
                    <a:gd name="T34" fmla="*/ 86 w 217"/>
                    <a:gd name="T35" fmla="*/ 269 h 324"/>
                    <a:gd name="T36" fmla="*/ 58 w 217"/>
                    <a:gd name="T37" fmla="*/ 221 h 324"/>
                    <a:gd name="T38" fmla="*/ 58 w 217"/>
                    <a:gd name="T39" fmla="*/ 221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7" h="324">
                      <a:moveTo>
                        <a:pt x="58" y="221"/>
                      </a:moveTo>
                      <a:lnTo>
                        <a:pt x="19" y="134"/>
                      </a:lnTo>
                      <a:lnTo>
                        <a:pt x="0" y="76"/>
                      </a:lnTo>
                      <a:lnTo>
                        <a:pt x="3" y="29"/>
                      </a:lnTo>
                      <a:lnTo>
                        <a:pt x="11" y="0"/>
                      </a:lnTo>
                      <a:lnTo>
                        <a:pt x="42" y="7"/>
                      </a:lnTo>
                      <a:lnTo>
                        <a:pt x="85" y="15"/>
                      </a:lnTo>
                      <a:lnTo>
                        <a:pt x="93" y="85"/>
                      </a:lnTo>
                      <a:lnTo>
                        <a:pt x="121" y="163"/>
                      </a:lnTo>
                      <a:lnTo>
                        <a:pt x="156" y="221"/>
                      </a:lnTo>
                      <a:lnTo>
                        <a:pt x="168" y="231"/>
                      </a:lnTo>
                      <a:lnTo>
                        <a:pt x="200" y="245"/>
                      </a:lnTo>
                      <a:lnTo>
                        <a:pt x="217" y="275"/>
                      </a:lnTo>
                      <a:lnTo>
                        <a:pt x="214" y="287"/>
                      </a:lnTo>
                      <a:lnTo>
                        <a:pt x="171" y="318"/>
                      </a:lnTo>
                      <a:lnTo>
                        <a:pt x="153" y="324"/>
                      </a:lnTo>
                      <a:lnTo>
                        <a:pt x="122" y="310"/>
                      </a:lnTo>
                      <a:lnTo>
                        <a:pt x="86" y="269"/>
                      </a:lnTo>
                      <a:lnTo>
                        <a:pt x="58" y="221"/>
                      </a:lnTo>
                      <a:lnTo>
                        <a:pt x="58" y="221"/>
                      </a:lnTo>
                      <a:close/>
                    </a:path>
                  </a:pathLst>
                </a:custGeom>
                <a:solidFill>
                  <a:srgbClr val="8989A8"/>
                </a:solidFill>
                <a:ln>
                  <a:noFill/>
                </a:ln>
              </p:spPr>
              <p:txBody>
                <a:bodyPr/>
                <a:lstStyle/>
                <a:p>
                  <a:pPr algn="ctr"/>
                  <a:endParaRPr lang="zh-CN" altLang="en-US"/>
                </a:p>
              </p:txBody>
            </p:sp>
            <p:sp>
              <p:nvSpPr>
                <p:cNvPr id="1051887" name="Freeform 110"/>
                <p:cNvSpPr/>
                <p:nvPr/>
              </p:nvSpPr>
              <p:spPr bwMode="auto">
                <a:xfrm>
                  <a:off x="3048" y="1134"/>
                  <a:ext cx="188" cy="150"/>
                </a:xfrm>
                <a:custGeom>
                  <a:avLst/>
                  <a:gdLst>
                    <a:gd name="T0" fmla="*/ 4 w 188"/>
                    <a:gd name="T1" fmla="*/ 127 h 150"/>
                    <a:gd name="T2" fmla="*/ 0 w 188"/>
                    <a:gd name="T3" fmla="*/ 119 h 150"/>
                    <a:gd name="T4" fmla="*/ 5 w 188"/>
                    <a:gd name="T5" fmla="*/ 108 h 150"/>
                    <a:gd name="T6" fmla="*/ 9 w 188"/>
                    <a:gd name="T7" fmla="*/ 117 h 150"/>
                    <a:gd name="T8" fmla="*/ 20 w 188"/>
                    <a:gd name="T9" fmla="*/ 132 h 150"/>
                    <a:gd name="T10" fmla="*/ 39 w 188"/>
                    <a:gd name="T11" fmla="*/ 138 h 150"/>
                    <a:gd name="T12" fmla="*/ 45 w 188"/>
                    <a:gd name="T13" fmla="*/ 134 h 150"/>
                    <a:gd name="T14" fmla="*/ 25 w 188"/>
                    <a:gd name="T15" fmla="*/ 122 h 150"/>
                    <a:gd name="T16" fmla="*/ 17 w 188"/>
                    <a:gd name="T17" fmla="*/ 107 h 150"/>
                    <a:gd name="T18" fmla="*/ 31 w 188"/>
                    <a:gd name="T19" fmla="*/ 92 h 150"/>
                    <a:gd name="T20" fmla="*/ 38 w 188"/>
                    <a:gd name="T21" fmla="*/ 90 h 150"/>
                    <a:gd name="T22" fmla="*/ 46 w 188"/>
                    <a:gd name="T23" fmla="*/ 87 h 150"/>
                    <a:gd name="T24" fmla="*/ 53 w 188"/>
                    <a:gd name="T25" fmla="*/ 86 h 150"/>
                    <a:gd name="T26" fmla="*/ 81 w 188"/>
                    <a:gd name="T27" fmla="*/ 111 h 150"/>
                    <a:gd name="T28" fmla="*/ 113 w 188"/>
                    <a:gd name="T29" fmla="*/ 130 h 150"/>
                    <a:gd name="T30" fmla="*/ 150 w 188"/>
                    <a:gd name="T31" fmla="*/ 138 h 150"/>
                    <a:gd name="T32" fmla="*/ 117 w 188"/>
                    <a:gd name="T33" fmla="*/ 124 h 150"/>
                    <a:gd name="T34" fmla="*/ 69 w 188"/>
                    <a:gd name="T35" fmla="*/ 91 h 150"/>
                    <a:gd name="T36" fmla="*/ 37 w 188"/>
                    <a:gd name="T37" fmla="*/ 40 h 150"/>
                    <a:gd name="T38" fmla="*/ 26 w 188"/>
                    <a:gd name="T39" fmla="*/ 3 h 150"/>
                    <a:gd name="T40" fmla="*/ 37 w 188"/>
                    <a:gd name="T41" fmla="*/ 24 h 150"/>
                    <a:gd name="T42" fmla="*/ 51 w 188"/>
                    <a:gd name="T43" fmla="*/ 50 h 150"/>
                    <a:gd name="T44" fmla="*/ 62 w 188"/>
                    <a:gd name="T45" fmla="*/ 66 h 150"/>
                    <a:gd name="T46" fmla="*/ 58 w 188"/>
                    <a:gd name="T47" fmla="*/ 52 h 150"/>
                    <a:gd name="T48" fmla="*/ 51 w 188"/>
                    <a:gd name="T49" fmla="*/ 39 h 150"/>
                    <a:gd name="T50" fmla="*/ 46 w 188"/>
                    <a:gd name="T51" fmla="*/ 25 h 150"/>
                    <a:gd name="T52" fmla="*/ 53 w 188"/>
                    <a:gd name="T53" fmla="*/ 36 h 150"/>
                    <a:gd name="T54" fmla="*/ 64 w 188"/>
                    <a:gd name="T55" fmla="*/ 54 h 150"/>
                    <a:gd name="T56" fmla="*/ 76 w 188"/>
                    <a:gd name="T57" fmla="*/ 71 h 150"/>
                    <a:gd name="T58" fmla="*/ 80 w 188"/>
                    <a:gd name="T59" fmla="*/ 72 h 150"/>
                    <a:gd name="T60" fmla="*/ 71 w 188"/>
                    <a:gd name="T61" fmla="*/ 51 h 150"/>
                    <a:gd name="T62" fmla="*/ 60 w 188"/>
                    <a:gd name="T63" fmla="*/ 27 h 150"/>
                    <a:gd name="T64" fmla="*/ 59 w 188"/>
                    <a:gd name="T65" fmla="*/ 24 h 150"/>
                    <a:gd name="T66" fmla="*/ 75 w 188"/>
                    <a:gd name="T67" fmla="*/ 50 h 150"/>
                    <a:gd name="T68" fmla="*/ 94 w 188"/>
                    <a:gd name="T69" fmla="*/ 79 h 150"/>
                    <a:gd name="T70" fmla="*/ 102 w 188"/>
                    <a:gd name="T71" fmla="*/ 85 h 150"/>
                    <a:gd name="T72" fmla="*/ 94 w 188"/>
                    <a:gd name="T73" fmla="*/ 70 h 150"/>
                    <a:gd name="T74" fmla="*/ 85 w 188"/>
                    <a:gd name="T75" fmla="*/ 50 h 150"/>
                    <a:gd name="T76" fmla="*/ 81 w 188"/>
                    <a:gd name="T77" fmla="*/ 37 h 150"/>
                    <a:gd name="T78" fmla="*/ 95 w 188"/>
                    <a:gd name="T79" fmla="*/ 55 h 150"/>
                    <a:gd name="T80" fmla="*/ 107 w 188"/>
                    <a:gd name="T81" fmla="*/ 78 h 150"/>
                    <a:gd name="T82" fmla="*/ 121 w 188"/>
                    <a:gd name="T83" fmla="*/ 98 h 150"/>
                    <a:gd name="T84" fmla="*/ 127 w 188"/>
                    <a:gd name="T85" fmla="*/ 102 h 150"/>
                    <a:gd name="T86" fmla="*/ 126 w 188"/>
                    <a:gd name="T87" fmla="*/ 97 h 150"/>
                    <a:gd name="T88" fmla="*/ 122 w 188"/>
                    <a:gd name="T89" fmla="*/ 92 h 150"/>
                    <a:gd name="T90" fmla="*/ 119 w 188"/>
                    <a:gd name="T91" fmla="*/ 86 h 150"/>
                    <a:gd name="T92" fmla="*/ 122 w 188"/>
                    <a:gd name="T93" fmla="*/ 84 h 150"/>
                    <a:gd name="T94" fmla="*/ 133 w 188"/>
                    <a:gd name="T95" fmla="*/ 96 h 150"/>
                    <a:gd name="T96" fmla="*/ 145 w 188"/>
                    <a:gd name="T97" fmla="*/ 107 h 150"/>
                    <a:gd name="T98" fmla="*/ 159 w 188"/>
                    <a:gd name="T99" fmla="*/ 118 h 150"/>
                    <a:gd name="T100" fmla="*/ 181 w 188"/>
                    <a:gd name="T101" fmla="*/ 121 h 150"/>
                    <a:gd name="T102" fmla="*/ 184 w 188"/>
                    <a:gd name="T103" fmla="*/ 126 h 150"/>
                    <a:gd name="T104" fmla="*/ 187 w 188"/>
                    <a:gd name="T105" fmla="*/ 130 h 150"/>
                    <a:gd name="T106" fmla="*/ 166 w 188"/>
                    <a:gd name="T107" fmla="*/ 144 h 150"/>
                    <a:gd name="T108" fmla="*/ 114 w 188"/>
                    <a:gd name="T109" fmla="*/ 150 h 150"/>
                    <a:gd name="T110" fmla="*/ 53 w 188"/>
                    <a:gd name="T111" fmla="*/ 146 h 150"/>
                    <a:gd name="T112" fmla="*/ 8 w 188"/>
                    <a:gd name="T113" fmla="*/ 13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8" h="150">
                      <a:moveTo>
                        <a:pt x="8" y="131"/>
                      </a:moveTo>
                      <a:lnTo>
                        <a:pt x="7" y="130"/>
                      </a:lnTo>
                      <a:lnTo>
                        <a:pt x="6" y="129"/>
                      </a:lnTo>
                      <a:lnTo>
                        <a:pt x="5" y="128"/>
                      </a:lnTo>
                      <a:lnTo>
                        <a:pt x="4" y="127"/>
                      </a:lnTo>
                      <a:lnTo>
                        <a:pt x="3" y="125"/>
                      </a:lnTo>
                      <a:lnTo>
                        <a:pt x="2" y="124"/>
                      </a:lnTo>
                      <a:lnTo>
                        <a:pt x="1" y="122"/>
                      </a:lnTo>
                      <a:lnTo>
                        <a:pt x="1" y="121"/>
                      </a:lnTo>
                      <a:lnTo>
                        <a:pt x="0" y="119"/>
                      </a:lnTo>
                      <a:lnTo>
                        <a:pt x="0" y="117"/>
                      </a:lnTo>
                      <a:lnTo>
                        <a:pt x="1" y="115"/>
                      </a:lnTo>
                      <a:lnTo>
                        <a:pt x="1" y="113"/>
                      </a:lnTo>
                      <a:lnTo>
                        <a:pt x="3" y="110"/>
                      </a:lnTo>
                      <a:lnTo>
                        <a:pt x="5" y="108"/>
                      </a:lnTo>
                      <a:lnTo>
                        <a:pt x="7" y="106"/>
                      </a:lnTo>
                      <a:lnTo>
                        <a:pt x="10" y="104"/>
                      </a:lnTo>
                      <a:lnTo>
                        <a:pt x="9" y="108"/>
                      </a:lnTo>
                      <a:lnTo>
                        <a:pt x="8" y="113"/>
                      </a:lnTo>
                      <a:lnTo>
                        <a:pt x="9" y="117"/>
                      </a:lnTo>
                      <a:lnTo>
                        <a:pt x="10" y="121"/>
                      </a:lnTo>
                      <a:lnTo>
                        <a:pt x="11" y="124"/>
                      </a:lnTo>
                      <a:lnTo>
                        <a:pt x="14" y="127"/>
                      </a:lnTo>
                      <a:lnTo>
                        <a:pt x="16" y="129"/>
                      </a:lnTo>
                      <a:lnTo>
                        <a:pt x="20" y="132"/>
                      </a:lnTo>
                      <a:lnTo>
                        <a:pt x="23" y="134"/>
                      </a:lnTo>
                      <a:lnTo>
                        <a:pt x="27" y="135"/>
                      </a:lnTo>
                      <a:lnTo>
                        <a:pt x="31" y="136"/>
                      </a:lnTo>
                      <a:lnTo>
                        <a:pt x="35" y="137"/>
                      </a:lnTo>
                      <a:lnTo>
                        <a:pt x="39" y="138"/>
                      </a:lnTo>
                      <a:lnTo>
                        <a:pt x="44" y="138"/>
                      </a:lnTo>
                      <a:lnTo>
                        <a:pt x="48" y="138"/>
                      </a:lnTo>
                      <a:lnTo>
                        <a:pt x="53" y="137"/>
                      </a:lnTo>
                      <a:lnTo>
                        <a:pt x="49" y="136"/>
                      </a:lnTo>
                      <a:lnTo>
                        <a:pt x="45" y="134"/>
                      </a:lnTo>
                      <a:lnTo>
                        <a:pt x="41" y="133"/>
                      </a:lnTo>
                      <a:lnTo>
                        <a:pt x="37" y="130"/>
                      </a:lnTo>
                      <a:lnTo>
                        <a:pt x="33" y="128"/>
                      </a:lnTo>
                      <a:lnTo>
                        <a:pt x="29" y="125"/>
                      </a:lnTo>
                      <a:lnTo>
                        <a:pt x="25" y="122"/>
                      </a:lnTo>
                      <a:lnTo>
                        <a:pt x="22" y="120"/>
                      </a:lnTo>
                      <a:lnTo>
                        <a:pt x="19" y="116"/>
                      </a:lnTo>
                      <a:lnTo>
                        <a:pt x="18" y="113"/>
                      </a:lnTo>
                      <a:lnTo>
                        <a:pt x="17" y="110"/>
                      </a:lnTo>
                      <a:lnTo>
                        <a:pt x="17" y="107"/>
                      </a:lnTo>
                      <a:lnTo>
                        <a:pt x="18" y="103"/>
                      </a:lnTo>
                      <a:lnTo>
                        <a:pt x="20" y="100"/>
                      </a:lnTo>
                      <a:lnTo>
                        <a:pt x="24" y="96"/>
                      </a:lnTo>
                      <a:lnTo>
                        <a:pt x="29" y="93"/>
                      </a:lnTo>
                      <a:lnTo>
                        <a:pt x="31" y="92"/>
                      </a:lnTo>
                      <a:lnTo>
                        <a:pt x="32" y="92"/>
                      </a:lnTo>
                      <a:lnTo>
                        <a:pt x="33" y="91"/>
                      </a:lnTo>
                      <a:lnTo>
                        <a:pt x="35" y="91"/>
                      </a:lnTo>
                      <a:lnTo>
                        <a:pt x="36" y="90"/>
                      </a:lnTo>
                      <a:lnTo>
                        <a:pt x="38" y="90"/>
                      </a:lnTo>
                      <a:lnTo>
                        <a:pt x="39" y="89"/>
                      </a:lnTo>
                      <a:lnTo>
                        <a:pt x="41" y="88"/>
                      </a:lnTo>
                      <a:lnTo>
                        <a:pt x="43" y="88"/>
                      </a:lnTo>
                      <a:lnTo>
                        <a:pt x="44" y="87"/>
                      </a:lnTo>
                      <a:lnTo>
                        <a:pt x="46" y="87"/>
                      </a:lnTo>
                      <a:lnTo>
                        <a:pt x="47" y="87"/>
                      </a:lnTo>
                      <a:lnTo>
                        <a:pt x="49" y="86"/>
                      </a:lnTo>
                      <a:lnTo>
                        <a:pt x="50" y="86"/>
                      </a:lnTo>
                      <a:lnTo>
                        <a:pt x="51" y="86"/>
                      </a:lnTo>
                      <a:lnTo>
                        <a:pt x="53" y="86"/>
                      </a:lnTo>
                      <a:lnTo>
                        <a:pt x="58" y="91"/>
                      </a:lnTo>
                      <a:lnTo>
                        <a:pt x="64" y="96"/>
                      </a:lnTo>
                      <a:lnTo>
                        <a:pt x="70" y="101"/>
                      </a:lnTo>
                      <a:lnTo>
                        <a:pt x="76" y="106"/>
                      </a:lnTo>
                      <a:lnTo>
                        <a:pt x="81" y="111"/>
                      </a:lnTo>
                      <a:lnTo>
                        <a:pt x="88" y="115"/>
                      </a:lnTo>
                      <a:lnTo>
                        <a:pt x="94" y="120"/>
                      </a:lnTo>
                      <a:lnTo>
                        <a:pt x="100" y="124"/>
                      </a:lnTo>
                      <a:lnTo>
                        <a:pt x="106" y="127"/>
                      </a:lnTo>
                      <a:lnTo>
                        <a:pt x="113" y="130"/>
                      </a:lnTo>
                      <a:lnTo>
                        <a:pt x="120" y="133"/>
                      </a:lnTo>
                      <a:lnTo>
                        <a:pt x="127" y="135"/>
                      </a:lnTo>
                      <a:lnTo>
                        <a:pt x="134" y="137"/>
                      </a:lnTo>
                      <a:lnTo>
                        <a:pt x="142" y="137"/>
                      </a:lnTo>
                      <a:lnTo>
                        <a:pt x="150" y="138"/>
                      </a:lnTo>
                      <a:lnTo>
                        <a:pt x="158" y="137"/>
                      </a:lnTo>
                      <a:lnTo>
                        <a:pt x="159" y="136"/>
                      </a:lnTo>
                      <a:lnTo>
                        <a:pt x="144" y="132"/>
                      </a:lnTo>
                      <a:lnTo>
                        <a:pt x="130" y="128"/>
                      </a:lnTo>
                      <a:lnTo>
                        <a:pt x="117" y="124"/>
                      </a:lnTo>
                      <a:lnTo>
                        <a:pt x="105" y="119"/>
                      </a:lnTo>
                      <a:lnTo>
                        <a:pt x="95" y="112"/>
                      </a:lnTo>
                      <a:lnTo>
                        <a:pt x="86" y="106"/>
                      </a:lnTo>
                      <a:lnTo>
                        <a:pt x="77" y="98"/>
                      </a:lnTo>
                      <a:lnTo>
                        <a:pt x="69" y="91"/>
                      </a:lnTo>
                      <a:lnTo>
                        <a:pt x="62" y="82"/>
                      </a:lnTo>
                      <a:lnTo>
                        <a:pt x="55" y="72"/>
                      </a:lnTo>
                      <a:lnTo>
                        <a:pt x="49" y="62"/>
                      </a:lnTo>
                      <a:lnTo>
                        <a:pt x="43" y="52"/>
                      </a:lnTo>
                      <a:lnTo>
                        <a:pt x="37" y="40"/>
                      </a:lnTo>
                      <a:lnTo>
                        <a:pt x="31" y="28"/>
                      </a:lnTo>
                      <a:lnTo>
                        <a:pt x="25" y="15"/>
                      </a:lnTo>
                      <a:lnTo>
                        <a:pt x="19" y="2"/>
                      </a:lnTo>
                      <a:lnTo>
                        <a:pt x="25" y="0"/>
                      </a:lnTo>
                      <a:lnTo>
                        <a:pt x="26" y="3"/>
                      </a:lnTo>
                      <a:lnTo>
                        <a:pt x="28" y="6"/>
                      </a:lnTo>
                      <a:lnTo>
                        <a:pt x="30" y="10"/>
                      </a:lnTo>
                      <a:lnTo>
                        <a:pt x="32" y="14"/>
                      </a:lnTo>
                      <a:lnTo>
                        <a:pt x="34" y="19"/>
                      </a:lnTo>
                      <a:lnTo>
                        <a:pt x="37" y="24"/>
                      </a:lnTo>
                      <a:lnTo>
                        <a:pt x="39" y="29"/>
                      </a:lnTo>
                      <a:lnTo>
                        <a:pt x="42" y="35"/>
                      </a:lnTo>
                      <a:lnTo>
                        <a:pt x="45" y="40"/>
                      </a:lnTo>
                      <a:lnTo>
                        <a:pt x="48" y="45"/>
                      </a:lnTo>
                      <a:lnTo>
                        <a:pt x="51" y="50"/>
                      </a:lnTo>
                      <a:lnTo>
                        <a:pt x="53" y="54"/>
                      </a:lnTo>
                      <a:lnTo>
                        <a:pt x="56" y="58"/>
                      </a:lnTo>
                      <a:lnTo>
                        <a:pt x="58" y="61"/>
                      </a:lnTo>
                      <a:lnTo>
                        <a:pt x="60" y="64"/>
                      </a:lnTo>
                      <a:lnTo>
                        <a:pt x="62" y="66"/>
                      </a:lnTo>
                      <a:lnTo>
                        <a:pt x="61" y="63"/>
                      </a:lnTo>
                      <a:lnTo>
                        <a:pt x="61" y="60"/>
                      </a:lnTo>
                      <a:lnTo>
                        <a:pt x="60" y="57"/>
                      </a:lnTo>
                      <a:lnTo>
                        <a:pt x="59" y="55"/>
                      </a:lnTo>
                      <a:lnTo>
                        <a:pt x="58" y="52"/>
                      </a:lnTo>
                      <a:lnTo>
                        <a:pt x="57" y="50"/>
                      </a:lnTo>
                      <a:lnTo>
                        <a:pt x="55" y="47"/>
                      </a:lnTo>
                      <a:lnTo>
                        <a:pt x="54" y="44"/>
                      </a:lnTo>
                      <a:lnTo>
                        <a:pt x="52" y="42"/>
                      </a:lnTo>
                      <a:lnTo>
                        <a:pt x="51" y="39"/>
                      </a:lnTo>
                      <a:lnTo>
                        <a:pt x="50" y="36"/>
                      </a:lnTo>
                      <a:lnTo>
                        <a:pt x="49" y="33"/>
                      </a:lnTo>
                      <a:lnTo>
                        <a:pt x="47" y="30"/>
                      </a:lnTo>
                      <a:lnTo>
                        <a:pt x="47" y="28"/>
                      </a:lnTo>
                      <a:lnTo>
                        <a:pt x="46" y="25"/>
                      </a:lnTo>
                      <a:lnTo>
                        <a:pt x="46" y="22"/>
                      </a:lnTo>
                      <a:lnTo>
                        <a:pt x="47" y="25"/>
                      </a:lnTo>
                      <a:lnTo>
                        <a:pt x="49" y="29"/>
                      </a:lnTo>
                      <a:lnTo>
                        <a:pt x="51" y="32"/>
                      </a:lnTo>
                      <a:lnTo>
                        <a:pt x="53" y="36"/>
                      </a:lnTo>
                      <a:lnTo>
                        <a:pt x="55" y="40"/>
                      </a:lnTo>
                      <a:lnTo>
                        <a:pt x="58" y="43"/>
                      </a:lnTo>
                      <a:lnTo>
                        <a:pt x="60" y="47"/>
                      </a:lnTo>
                      <a:lnTo>
                        <a:pt x="62" y="51"/>
                      </a:lnTo>
                      <a:lnTo>
                        <a:pt x="64" y="54"/>
                      </a:lnTo>
                      <a:lnTo>
                        <a:pt x="66" y="57"/>
                      </a:lnTo>
                      <a:lnTo>
                        <a:pt x="69" y="61"/>
                      </a:lnTo>
                      <a:lnTo>
                        <a:pt x="71" y="64"/>
                      </a:lnTo>
                      <a:lnTo>
                        <a:pt x="73" y="68"/>
                      </a:lnTo>
                      <a:lnTo>
                        <a:pt x="76" y="71"/>
                      </a:lnTo>
                      <a:lnTo>
                        <a:pt x="78" y="75"/>
                      </a:lnTo>
                      <a:lnTo>
                        <a:pt x="81" y="78"/>
                      </a:lnTo>
                      <a:lnTo>
                        <a:pt x="81" y="77"/>
                      </a:lnTo>
                      <a:lnTo>
                        <a:pt x="81" y="75"/>
                      </a:lnTo>
                      <a:lnTo>
                        <a:pt x="80" y="72"/>
                      </a:lnTo>
                      <a:lnTo>
                        <a:pt x="78" y="69"/>
                      </a:lnTo>
                      <a:lnTo>
                        <a:pt x="77" y="65"/>
                      </a:lnTo>
                      <a:lnTo>
                        <a:pt x="75" y="60"/>
                      </a:lnTo>
                      <a:lnTo>
                        <a:pt x="73" y="56"/>
                      </a:lnTo>
                      <a:lnTo>
                        <a:pt x="71" y="51"/>
                      </a:lnTo>
                      <a:lnTo>
                        <a:pt x="68" y="45"/>
                      </a:lnTo>
                      <a:lnTo>
                        <a:pt x="66" y="40"/>
                      </a:lnTo>
                      <a:lnTo>
                        <a:pt x="64" y="36"/>
                      </a:lnTo>
                      <a:lnTo>
                        <a:pt x="62" y="31"/>
                      </a:lnTo>
                      <a:lnTo>
                        <a:pt x="60" y="27"/>
                      </a:lnTo>
                      <a:lnTo>
                        <a:pt x="59" y="24"/>
                      </a:lnTo>
                      <a:lnTo>
                        <a:pt x="58" y="22"/>
                      </a:lnTo>
                      <a:lnTo>
                        <a:pt x="57" y="20"/>
                      </a:lnTo>
                      <a:lnTo>
                        <a:pt x="58" y="21"/>
                      </a:lnTo>
                      <a:lnTo>
                        <a:pt x="59" y="24"/>
                      </a:lnTo>
                      <a:lnTo>
                        <a:pt x="62" y="28"/>
                      </a:lnTo>
                      <a:lnTo>
                        <a:pt x="65" y="32"/>
                      </a:lnTo>
                      <a:lnTo>
                        <a:pt x="68" y="38"/>
                      </a:lnTo>
                      <a:lnTo>
                        <a:pt x="71" y="44"/>
                      </a:lnTo>
                      <a:lnTo>
                        <a:pt x="75" y="50"/>
                      </a:lnTo>
                      <a:lnTo>
                        <a:pt x="79" y="56"/>
                      </a:lnTo>
                      <a:lnTo>
                        <a:pt x="83" y="63"/>
                      </a:lnTo>
                      <a:lnTo>
                        <a:pt x="87" y="69"/>
                      </a:lnTo>
                      <a:lnTo>
                        <a:pt x="91" y="74"/>
                      </a:lnTo>
                      <a:lnTo>
                        <a:pt x="94" y="79"/>
                      </a:lnTo>
                      <a:lnTo>
                        <a:pt x="97" y="83"/>
                      </a:lnTo>
                      <a:lnTo>
                        <a:pt x="100" y="86"/>
                      </a:lnTo>
                      <a:lnTo>
                        <a:pt x="102" y="87"/>
                      </a:lnTo>
                      <a:lnTo>
                        <a:pt x="103" y="88"/>
                      </a:lnTo>
                      <a:lnTo>
                        <a:pt x="102" y="85"/>
                      </a:lnTo>
                      <a:lnTo>
                        <a:pt x="101" y="83"/>
                      </a:lnTo>
                      <a:lnTo>
                        <a:pt x="100" y="80"/>
                      </a:lnTo>
                      <a:lnTo>
                        <a:pt x="98" y="77"/>
                      </a:lnTo>
                      <a:lnTo>
                        <a:pt x="96" y="73"/>
                      </a:lnTo>
                      <a:lnTo>
                        <a:pt x="94" y="70"/>
                      </a:lnTo>
                      <a:lnTo>
                        <a:pt x="92" y="66"/>
                      </a:lnTo>
                      <a:lnTo>
                        <a:pt x="90" y="62"/>
                      </a:lnTo>
                      <a:lnTo>
                        <a:pt x="89" y="58"/>
                      </a:lnTo>
                      <a:lnTo>
                        <a:pt x="87" y="54"/>
                      </a:lnTo>
                      <a:lnTo>
                        <a:pt x="85" y="50"/>
                      </a:lnTo>
                      <a:lnTo>
                        <a:pt x="84" y="47"/>
                      </a:lnTo>
                      <a:lnTo>
                        <a:pt x="83" y="44"/>
                      </a:lnTo>
                      <a:lnTo>
                        <a:pt x="82" y="41"/>
                      </a:lnTo>
                      <a:lnTo>
                        <a:pt x="81" y="39"/>
                      </a:lnTo>
                      <a:lnTo>
                        <a:pt x="81" y="37"/>
                      </a:lnTo>
                      <a:lnTo>
                        <a:pt x="85" y="40"/>
                      </a:lnTo>
                      <a:lnTo>
                        <a:pt x="87" y="44"/>
                      </a:lnTo>
                      <a:lnTo>
                        <a:pt x="90" y="47"/>
                      </a:lnTo>
                      <a:lnTo>
                        <a:pt x="93" y="51"/>
                      </a:lnTo>
                      <a:lnTo>
                        <a:pt x="95" y="55"/>
                      </a:lnTo>
                      <a:lnTo>
                        <a:pt x="98" y="60"/>
                      </a:lnTo>
                      <a:lnTo>
                        <a:pt x="100" y="64"/>
                      </a:lnTo>
                      <a:lnTo>
                        <a:pt x="102" y="69"/>
                      </a:lnTo>
                      <a:lnTo>
                        <a:pt x="105" y="73"/>
                      </a:lnTo>
                      <a:lnTo>
                        <a:pt x="107" y="78"/>
                      </a:lnTo>
                      <a:lnTo>
                        <a:pt x="110" y="82"/>
                      </a:lnTo>
                      <a:lnTo>
                        <a:pt x="112" y="86"/>
                      </a:lnTo>
                      <a:lnTo>
                        <a:pt x="115" y="91"/>
                      </a:lnTo>
                      <a:lnTo>
                        <a:pt x="118" y="95"/>
                      </a:lnTo>
                      <a:lnTo>
                        <a:pt x="121" y="98"/>
                      </a:lnTo>
                      <a:lnTo>
                        <a:pt x="125" y="102"/>
                      </a:lnTo>
                      <a:lnTo>
                        <a:pt x="125" y="102"/>
                      </a:lnTo>
                      <a:lnTo>
                        <a:pt x="126" y="102"/>
                      </a:lnTo>
                      <a:lnTo>
                        <a:pt x="126" y="102"/>
                      </a:lnTo>
                      <a:lnTo>
                        <a:pt x="127" y="102"/>
                      </a:lnTo>
                      <a:lnTo>
                        <a:pt x="128" y="102"/>
                      </a:lnTo>
                      <a:lnTo>
                        <a:pt x="128" y="101"/>
                      </a:lnTo>
                      <a:lnTo>
                        <a:pt x="127" y="100"/>
                      </a:lnTo>
                      <a:lnTo>
                        <a:pt x="126" y="99"/>
                      </a:lnTo>
                      <a:lnTo>
                        <a:pt x="126" y="97"/>
                      </a:lnTo>
                      <a:lnTo>
                        <a:pt x="125" y="96"/>
                      </a:lnTo>
                      <a:lnTo>
                        <a:pt x="124" y="95"/>
                      </a:lnTo>
                      <a:lnTo>
                        <a:pt x="124" y="94"/>
                      </a:lnTo>
                      <a:lnTo>
                        <a:pt x="123" y="93"/>
                      </a:lnTo>
                      <a:lnTo>
                        <a:pt x="122" y="92"/>
                      </a:lnTo>
                      <a:lnTo>
                        <a:pt x="121" y="91"/>
                      </a:lnTo>
                      <a:lnTo>
                        <a:pt x="121" y="89"/>
                      </a:lnTo>
                      <a:lnTo>
                        <a:pt x="120" y="88"/>
                      </a:lnTo>
                      <a:lnTo>
                        <a:pt x="119" y="87"/>
                      </a:lnTo>
                      <a:lnTo>
                        <a:pt x="119" y="86"/>
                      </a:lnTo>
                      <a:lnTo>
                        <a:pt x="118" y="85"/>
                      </a:lnTo>
                      <a:lnTo>
                        <a:pt x="118" y="83"/>
                      </a:lnTo>
                      <a:lnTo>
                        <a:pt x="117" y="82"/>
                      </a:lnTo>
                      <a:lnTo>
                        <a:pt x="119" y="82"/>
                      </a:lnTo>
                      <a:lnTo>
                        <a:pt x="122" y="84"/>
                      </a:lnTo>
                      <a:lnTo>
                        <a:pt x="124" y="87"/>
                      </a:lnTo>
                      <a:lnTo>
                        <a:pt x="126" y="89"/>
                      </a:lnTo>
                      <a:lnTo>
                        <a:pt x="129" y="92"/>
                      </a:lnTo>
                      <a:lnTo>
                        <a:pt x="131" y="94"/>
                      </a:lnTo>
                      <a:lnTo>
                        <a:pt x="133" y="96"/>
                      </a:lnTo>
                      <a:lnTo>
                        <a:pt x="136" y="98"/>
                      </a:lnTo>
                      <a:lnTo>
                        <a:pt x="138" y="101"/>
                      </a:lnTo>
                      <a:lnTo>
                        <a:pt x="140" y="103"/>
                      </a:lnTo>
                      <a:lnTo>
                        <a:pt x="143" y="105"/>
                      </a:lnTo>
                      <a:lnTo>
                        <a:pt x="145" y="107"/>
                      </a:lnTo>
                      <a:lnTo>
                        <a:pt x="148" y="109"/>
                      </a:lnTo>
                      <a:lnTo>
                        <a:pt x="151" y="111"/>
                      </a:lnTo>
                      <a:lnTo>
                        <a:pt x="153" y="114"/>
                      </a:lnTo>
                      <a:lnTo>
                        <a:pt x="156" y="115"/>
                      </a:lnTo>
                      <a:lnTo>
                        <a:pt x="159" y="118"/>
                      </a:lnTo>
                      <a:lnTo>
                        <a:pt x="155" y="109"/>
                      </a:lnTo>
                      <a:lnTo>
                        <a:pt x="179" y="119"/>
                      </a:lnTo>
                      <a:lnTo>
                        <a:pt x="179" y="119"/>
                      </a:lnTo>
                      <a:lnTo>
                        <a:pt x="180" y="120"/>
                      </a:lnTo>
                      <a:lnTo>
                        <a:pt x="181" y="121"/>
                      </a:lnTo>
                      <a:lnTo>
                        <a:pt x="181" y="122"/>
                      </a:lnTo>
                      <a:lnTo>
                        <a:pt x="182" y="123"/>
                      </a:lnTo>
                      <a:lnTo>
                        <a:pt x="183" y="124"/>
                      </a:lnTo>
                      <a:lnTo>
                        <a:pt x="183" y="125"/>
                      </a:lnTo>
                      <a:lnTo>
                        <a:pt x="184" y="126"/>
                      </a:lnTo>
                      <a:lnTo>
                        <a:pt x="185" y="127"/>
                      </a:lnTo>
                      <a:lnTo>
                        <a:pt x="185" y="128"/>
                      </a:lnTo>
                      <a:lnTo>
                        <a:pt x="186" y="129"/>
                      </a:lnTo>
                      <a:lnTo>
                        <a:pt x="186" y="129"/>
                      </a:lnTo>
                      <a:lnTo>
                        <a:pt x="187" y="130"/>
                      </a:lnTo>
                      <a:lnTo>
                        <a:pt x="187" y="132"/>
                      </a:lnTo>
                      <a:lnTo>
                        <a:pt x="188" y="133"/>
                      </a:lnTo>
                      <a:lnTo>
                        <a:pt x="188" y="134"/>
                      </a:lnTo>
                      <a:lnTo>
                        <a:pt x="174" y="142"/>
                      </a:lnTo>
                      <a:lnTo>
                        <a:pt x="166" y="144"/>
                      </a:lnTo>
                      <a:lnTo>
                        <a:pt x="158" y="146"/>
                      </a:lnTo>
                      <a:lnTo>
                        <a:pt x="148" y="147"/>
                      </a:lnTo>
                      <a:lnTo>
                        <a:pt x="137" y="149"/>
                      </a:lnTo>
                      <a:lnTo>
                        <a:pt x="126" y="149"/>
                      </a:lnTo>
                      <a:lnTo>
                        <a:pt x="114" y="150"/>
                      </a:lnTo>
                      <a:lnTo>
                        <a:pt x="101" y="150"/>
                      </a:lnTo>
                      <a:lnTo>
                        <a:pt x="89" y="150"/>
                      </a:lnTo>
                      <a:lnTo>
                        <a:pt x="76" y="149"/>
                      </a:lnTo>
                      <a:lnTo>
                        <a:pt x="64" y="148"/>
                      </a:lnTo>
                      <a:lnTo>
                        <a:pt x="53" y="146"/>
                      </a:lnTo>
                      <a:lnTo>
                        <a:pt x="41" y="144"/>
                      </a:lnTo>
                      <a:lnTo>
                        <a:pt x="31" y="141"/>
                      </a:lnTo>
                      <a:lnTo>
                        <a:pt x="22" y="138"/>
                      </a:lnTo>
                      <a:lnTo>
                        <a:pt x="14" y="135"/>
                      </a:lnTo>
                      <a:lnTo>
                        <a:pt x="8" y="131"/>
                      </a:lnTo>
                      <a:lnTo>
                        <a:pt x="8" y="131"/>
                      </a:lnTo>
                      <a:close/>
                    </a:path>
                  </a:pathLst>
                </a:custGeom>
                <a:solidFill>
                  <a:srgbClr val="000000"/>
                </a:solidFill>
                <a:ln>
                  <a:noFill/>
                </a:ln>
              </p:spPr>
              <p:txBody>
                <a:bodyPr/>
                <a:lstStyle/>
                <a:p>
                  <a:pPr algn="ctr"/>
                  <a:endParaRPr lang="zh-CN" altLang="en-US"/>
                </a:p>
              </p:txBody>
            </p:sp>
            <p:sp>
              <p:nvSpPr>
                <p:cNvPr id="1051888" name="Freeform 111"/>
                <p:cNvSpPr/>
                <p:nvPr/>
              </p:nvSpPr>
              <p:spPr bwMode="auto">
                <a:xfrm>
                  <a:off x="3254" y="1231"/>
                  <a:ext cx="49" cy="40"/>
                </a:xfrm>
                <a:custGeom>
                  <a:avLst/>
                  <a:gdLst>
                    <a:gd name="T0" fmla="*/ 0 w 49"/>
                    <a:gd name="T1" fmla="*/ 40 h 40"/>
                    <a:gd name="T2" fmla="*/ 0 w 49"/>
                    <a:gd name="T3" fmla="*/ 40 h 40"/>
                    <a:gd name="T4" fmla="*/ 1 w 49"/>
                    <a:gd name="T5" fmla="*/ 39 h 40"/>
                    <a:gd name="T6" fmla="*/ 3 w 49"/>
                    <a:gd name="T7" fmla="*/ 38 h 40"/>
                    <a:gd name="T8" fmla="*/ 5 w 49"/>
                    <a:gd name="T9" fmla="*/ 36 h 40"/>
                    <a:gd name="T10" fmla="*/ 7 w 49"/>
                    <a:gd name="T11" fmla="*/ 33 h 40"/>
                    <a:gd name="T12" fmla="*/ 11 w 49"/>
                    <a:gd name="T13" fmla="*/ 31 h 40"/>
                    <a:gd name="T14" fmla="*/ 14 w 49"/>
                    <a:gd name="T15" fmla="*/ 28 h 40"/>
                    <a:gd name="T16" fmla="*/ 17 w 49"/>
                    <a:gd name="T17" fmla="*/ 25 h 40"/>
                    <a:gd name="T18" fmla="*/ 21 w 49"/>
                    <a:gd name="T19" fmla="*/ 22 h 40"/>
                    <a:gd name="T20" fmla="*/ 25 w 49"/>
                    <a:gd name="T21" fmla="*/ 18 h 40"/>
                    <a:gd name="T22" fmla="*/ 28 w 49"/>
                    <a:gd name="T23" fmla="*/ 15 h 40"/>
                    <a:gd name="T24" fmla="*/ 32 w 49"/>
                    <a:gd name="T25" fmla="*/ 12 h 40"/>
                    <a:gd name="T26" fmla="*/ 35 w 49"/>
                    <a:gd name="T27" fmla="*/ 8 h 40"/>
                    <a:gd name="T28" fmla="*/ 38 w 49"/>
                    <a:gd name="T29" fmla="*/ 5 h 40"/>
                    <a:gd name="T30" fmla="*/ 41 w 49"/>
                    <a:gd name="T31" fmla="*/ 2 h 40"/>
                    <a:gd name="T32" fmla="*/ 43 w 49"/>
                    <a:gd name="T33" fmla="*/ 0 h 40"/>
                    <a:gd name="T34" fmla="*/ 49 w 49"/>
                    <a:gd name="T35" fmla="*/ 1 h 40"/>
                    <a:gd name="T36" fmla="*/ 49 w 49"/>
                    <a:gd name="T37" fmla="*/ 6 h 40"/>
                    <a:gd name="T38" fmla="*/ 49 w 49"/>
                    <a:gd name="T39" fmla="*/ 10 h 40"/>
                    <a:gd name="T40" fmla="*/ 48 w 49"/>
                    <a:gd name="T41" fmla="*/ 14 h 40"/>
                    <a:gd name="T42" fmla="*/ 46 w 49"/>
                    <a:gd name="T43" fmla="*/ 18 h 40"/>
                    <a:gd name="T44" fmla="*/ 43 w 49"/>
                    <a:gd name="T45" fmla="*/ 21 h 40"/>
                    <a:gd name="T46" fmla="*/ 40 w 49"/>
                    <a:gd name="T47" fmla="*/ 24 h 40"/>
                    <a:gd name="T48" fmla="*/ 37 w 49"/>
                    <a:gd name="T49" fmla="*/ 26 h 40"/>
                    <a:gd name="T50" fmla="*/ 32 w 49"/>
                    <a:gd name="T51" fmla="*/ 28 h 40"/>
                    <a:gd name="T52" fmla="*/ 28 w 49"/>
                    <a:gd name="T53" fmla="*/ 30 h 40"/>
                    <a:gd name="T54" fmla="*/ 24 w 49"/>
                    <a:gd name="T55" fmla="*/ 32 h 40"/>
                    <a:gd name="T56" fmla="*/ 19 w 49"/>
                    <a:gd name="T57" fmla="*/ 33 h 40"/>
                    <a:gd name="T58" fmla="*/ 15 w 49"/>
                    <a:gd name="T59" fmla="*/ 35 h 40"/>
                    <a:gd name="T60" fmla="*/ 11 w 49"/>
                    <a:gd name="T61" fmla="*/ 36 h 40"/>
                    <a:gd name="T62" fmla="*/ 7 w 49"/>
                    <a:gd name="T63" fmla="*/ 38 h 40"/>
                    <a:gd name="T64" fmla="*/ 3 w 49"/>
                    <a:gd name="T65" fmla="*/ 39 h 40"/>
                    <a:gd name="T66" fmla="*/ 0 w 49"/>
                    <a:gd name="T67" fmla="*/ 40 h 40"/>
                    <a:gd name="T68" fmla="*/ 0 w 49"/>
                    <a:gd name="T6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40">
                      <a:moveTo>
                        <a:pt x="0" y="40"/>
                      </a:moveTo>
                      <a:lnTo>
                        <a:pt x="0" y="40"/>
                      </a:lnTo>
                      <a:lnTo>
                        <a:pt x="1" y="39"/>
                      </a:lnTo>
                      <a:lnTo>
                        <a:pt x="3" y="38"/>
                      </a:lnTo>
                      <a:lnTo>
                        <a:pt x="5" y="36"/>
                      </a:lnTo>
                      <a:lnTo>
                        <a:pt x="7" y="33"/>
                      </a:lnTo>
                      <a:lnTo>
                        <a:pt x="11" y="31"/>
                      </a:lnTo>
                      <a:lnTo>
                        <a:pt x="14" y="28"/>
                      </a:lnTo>
                      <a:lnTo>
                        <a:pt x="17" y="25"/>
                      </a:lnTo>
                      <a:lnTo>
                        <a:pt x="21" y="22"/>
                      </a:lnTo>
                      <a:lnTo>
                        <a:pt x="25" y="18"/>
                      </a:lnTo>
                      <a:lnTo>
                        <a:pt x="28" y="15"/>
                      </a:lnTo>
                      <a:lnTo>
                        <a:pt x="32" y="12"/>
                      </a:lnTo>
                      <a:lnTo>
                        <a:pt x="35" y="8"/>
                      </a:lnTo>
                      <a:lnTo>
                        <a:pt x="38" y="5"/>
                      </a:lnTo>
                      <a:lnTo>
                        <a:pt x="41" y="2"/>
                      </a:lnTo>
                      <a:lnTo>
                        <a:pt x="43" y="0"/>
                      </a:lnTo>
                      <a:lnTo>
                        <a:pt x="49" y="1"/>
                      </a:lnTo>
                      <a:lnTo>
                        <a:pt x="49" y="6"/>
                      </a:lnTo>
                      <a:lnTo>
                        <a:pt x="49" y="10"/>
                      </a:lnTo>
                      <a:lnTo>
                        <a:pt x="48" y="14"/>
                      </a:lnTo>
                      <a:lnTo>
                        <a:pt x="46" y="18"/>
                      </a:lnTo>
                      <a:lnTo>
                        <a:pt x="43" y="21"/>
                      </a:lnTo>
                      <a:lnTo>
                        <a:pt x="40" y="24"/>
                      </a:lnTo>
                      <a:lnTo>
                        <a:pt x="37" y="26"/>
                      </a:lnTo>
                      <a:lnTo>
                        <a:pt x="32" y="28"/>
                      </a:lnTo>
                      <a:lnTo>
                        <a:pt x="28" y="30"/>
                      </a:lnTo>
                      <a:lnTo>
                        <a:pt x="24" y="32"/>
                      </a:lnTo>
                      <a:lnTo>
                        <a:pt x="19" y="33"/>
                      </a:lnTo>
                      <a:lnTo>
                        <a:pt x="15" y="35"/>
                      </a:lnTo>
                      <a:lnTo>
                        <a:pt x="11" y="36"/>
                      </a:lnTo>
                      <a:lnTo>
                        <a:pt x="7" y="38"/>
                      </a:lnTo>
                      <a:lnTo>
                        <a:pt x="3" y="39"/>
                      </a:lnTo>
                      <a:lnTo>
                        <a:pt x="0" y="40"/>
                      </a:lnTo>
                      <a:lnTo>
                        <a:pt x="0" y="40"/>
                      </a:lnTo>
                      <a:close/>
                    </a:path>
                  </a:pathLst>
                </a:custGeom>
                <a:solidFill>
                  <a:srgbClr val="000000"/>
                </a:solidFill>
                <a:ln>
                  <a:noFill/>
                </a:ln>
              </p:spPr>
              <p:txBody>
                <a:bodyPr/>
                <a:lstStyle/>
                <a:p>
                  <a:pPr algn="ctr"/>
                  <a:endParaRPr lang="zh-CN" altLang="en-US"/>
                </a:p>
              </p:txBody>
            </p:sp>
            <p:sp>
              <p:nvSpPr>
                <p:cNvPr id="1051889" name="Freeform 112"/>
                <p:cNvSpPr/>
                <p:nvPr/>
              </p:nvSpPr>
              <p:spPr bwMode="auto">
                <a:xfrm>
                  <a:off x="3175" y="1146"/>
                  <a:ext cx="118" cy="125"/>
                </a:xfrm>
                <a:custGeom>
                  <a:avLst/>
                  <a:gdLst>
                    <a:gd name="T0" fmla="*/ 55 w 118"/>
                    <a:gd name="T1" fmla="*/ 123 h 125"/>
                    <a:gd name="T2" fmla="*/ 54 w 118"/>
                    <a:gd name="T3" fmla="*/ 119 h 125"/>
                    <a:gd name="T4" fmla="*/ 53 w 118"/>
                    <a:gd name="T5" fmla="*/ 115 h 125"/>
                    <a:gd name="T6" fmla="*/ 51 w 118"/>
                    <a:gd name="T7" fmla="*/ 111 h 125"/>
                    <a:gd name="T8" fmla="*/ 50 w 118"/>
                    <a:gd name="T9" fmla="*/ 107 h 125"/>
                    <a:gd name="T10" fmla="*/ 51 w 118"/>
                    <a:gd name="T11" fmla="*/ 104 h 125"/>
                    <a:gd name="T12" fmla="*/ 61 w 118"/>
                    <a:gd name="T13" fmla="*/ 102 h 125"/>
                    <a:gd name="T14" fmla="*/ 73 w 118"/>
                    <a:gd name="T15" fmla="*/ 98 h 125"/>
                    <a:gd name="T16" fmla="*/ 85 w 118"/>
                    <a:gd name="T17" fmla="*/ 92 h 125"/>
                    <a:gd name="T18" fmla="*/ 96 w 118"/>
                    <a:gd name="T19" fmla="*/ 84 h 125"/>
                    <a:gd name="T20" fmla="*/ 106 w 118"/>
                    <a:gd name="T21" fmla="*/ 73 h 125"/>
                    <a:gd name="T22" fmla="*/ 102 w 118"/>
                    <a:gd name="T23" fmla="*/ 75 h 125"/>
                    <a:gd name="T24" fmla="*/ 95 w 118"/>
                    <a:gd name="T25" fmla="*/ 80 h 125"/>
                    <a:gd name="T26" fmla="*/ 84 w 118"/>
                    <a:gd name="T27" fmla="*/ 86 h 125"/>
                    <a:gd name="T28" fmla="*/ 70 w 118"/>
                    <a:gd name="T29" fmla="*/ 91 h 125"/>
                    <a:gd name="T30" fmla="*/ 55 w 118"/>
                    <a:gd name="T31" fmla="*/ 93 h 125"/>
                    <a:gd name="T32" fmla="*/ 49 w 118"/>
                    <a:gd name="T33" fmla="*/ 91 h 125"/>
                    <a:gd name="T34" fmla="*/ 49 w 118"/>
                    <a:gd name="T35" fmla="*/ 89 h 125"/>
                    <a:gd name="T36" fmla="*/ 48 w 118"/>
                    <a:gd name="T37" fmla="*/ 87 h 125"/>
                    <a:gd name="T38" fmla="*/ 47 w 118"/>
                    <a:gd name="T39" fmla="*/ 85 h 125"/>
                    <a:gd name="T40" fmla="*/ 47 w 118"/>
                    <a:gd name="T41" fmla="*/ 84 h 125"/>
                    <a:gd name="T42" fmla="*/ 59 w 118"/>
                    <a:gd name="T43" fmla="*/ 78 h 125"/>
                    <a:gd name="T44" fmla="*/ 71 w 118"/>
                    <a:gd name="T45" fmla="*/ 73 h 125"/>
                    <a:gd name="T46" fmla="*/ 82 w 118"/>
                    <a:gd name="T47" fmla="*/ 68 h 125"/>
                    <a:gd name="T48" fmla="*/ 91 w 118"/>
                    <a:gd name="T49" fmla="*/ 61 h 125"/>
                    <a:gd name="T50" fmla="*/ 98 w 118"/>
                    <a:gd name="T51" fmla="*/ 52 h 125"/>
                    <a:gd name="T52" fmla="*/ 98 w 118"/>
                    <a:gd name="T53" fmla="*/ 41 h 125"/>
                    <a:gd name="T54" fmla="*/ 93 w 118"/>
                    <a:gd name="T55" fmla="*/ 29 h 125"/>
                    <a:gd name="T56" fmla="*/ 84 w 118"/>
                    <a:gd name="T57" fmla="*/ 19 h 125"/>
                    <a:gd name="T58" fmla="*/ 72 w 118"/>
                    <a:gd name="T59" fmla="*/ 11 h 125"/>
                    <a:gd name="T60" fmla="*/ 61 w 118"/>
                    <a:gd name="T61" fmla="*/ 8 h 125"/>
                    <a:gd name="T62" fmla="*/ 51 w 118"/>
                    <a:gd name="T63" fmla="*/ 11 h 125"/>
                    <a:gd name="T64" fmla="*/ 41 w 118"/>
                    <a:gd name="T65" fmla="*/ 16 h 125"/>
                    <a:gd name="T66" fmla="*/ 31 w 118"/>
                    <a:gd name="T67" fmla="*/ 21 h 125"/>
                    <a:gd name="T68" fmla="*/ 21 w 118"/>
                    <a:gd name="T69" fmla="*/ 26 h 125"/>
                    <a:gd name="T70" fmla="*/ 10 w 118"/>
                    <a:gd name="T71" fmla="*/ 29 h 125"/>
                    <a:gd name="T72" fmla="*/ 0 w 118"/>
                    <a:gd name="T73" fmla="*/ 29 h 125"/>
                    <a:gd name="T74" fmla="*/ 7 w 118"/>
                    <a:gd name="T75" fmla="*/ 21 h 125"/>
                    <a:gd name="T76" fmla="*/ 26 w 118"/>
                    <a:gd name="T77" fmla="*/ 9 h 125"/>
                    <a:gd name="T78" fmla="*/ 50 w 118"/>
                    <a:gd name="T79" fmla="*/ 1 h 125"/>
                    <a:gd name="T80" fmla="*/ 76 w 118"/>
                    <a:gd name="T81" fmla="*/ 1 h 125"/>
                    <a:gd name="T82" fmla="*/ 98 w 118"/>
                    <a:gd name="T83" fmla="*/ 17 h 125"/>
                    <a:gd name="T84" fmla="*/ 105 w 118"/>
                    <a:gd name="T85" fmla="*/ 29 h 125"/>
                    <a:gd name="T86" fmla="*/ 106 w 118"/>
                    <a:gd name="T87" fmla="*/ 30 h 125"/>
                    <a:gd name="T88" fmla="*/ 107 w 118"/>
                    <a:gd name="T89" fmla="*/ 33 h 125"/>
                    <a:gd name="T90" fmla="*/ 113 w 118"/>
                    <a:gd name="T91" fmla="*/ 42 h 125"/>
                    <a:gd name="T92" fmla="*/ 118 w 118"/>
                    <a:gd name="T93" fmla="*/ 64 h 125"/>
                    <a:gd name="T94" fmla="*/ 111 w 118"/>
                    <a:gd name="T95" fmla="*/ 83 h 125"/>
                    <a:gd name="T96" fmla="*/ 96 w 118"/>
                    <a:gd name="T97" fmla="*/ 99 h 125"/>
                    <a:gd name="T98" fmla="*/ 76 w 118"/>
                    <a:gd name="T99" fmla="*/ 113 h 125"/>
                    <a:gd name="T100" fmla="*/ 57 w 118"/>
                    <a:gd name="T101"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8" h="125">
                      <a:moveTo>
                        <a:pt x="57" y="125"/>
                      </a:moveTo>
                      <a:lnTo>
                        <a:pt x="56" y="124"/>
                      </a:lnTo>
                      <a:lnTo>
                        <a:pt x="55" y="123"/>
                      </a:lnTo>
                      <a:lnTo>
                        <a:pt x="55" y="121"/>
                      </a:lnTo>
                      <a:lnTo>
                        <a:pt x="55" y="120"/>
                      </a:lnTo>
                      <a:lnTo>
                        <a:pt x="54" y="119"/>
                      </a:lnTo>
                      <a:lnTo>
                        <a:pt x="54" y="117"/>
                      </a:lnTo>
                      <a:lnTo>
                        <a:pt x="53" y="116"/>
                      </a:lnTo>
                      <a:lnTo>
                        <a:pt x="53" y="115"/>
                      </a:lnTo>
                      <a:lnTo>
                        <a:pt x="52" y="113"/>
                      </a:lnTo>
                      <a:lnTo>
                        <a:pt x="52" y="112"/>
                      </a:lnTo>
                      <a:lnTo>
                        <a:pt x="51" y="111"/>
                      </a:lnTo>
                      <a:lnTo>
                        <a:pt x="51" y="110"/>
                      </a:lnTo>
                      <a:lnTo>
                        <a:pt x="50" y="108"/>
                      </a:lnTo>
                      <a:lnTo>
                        <a:pt x="50" y="107"/>
                      </a:lnTo>
                      <a:lnTo>
                        <a:pt x="49" y="106"/>
                      </a:lnTo>
                      <a:lnTo>
                        <a:pt x="48" y="105"/>
                      </a:lnTo>
                      <a:lnTo>
                        <a:pt x="51" y="104"/>
                      </a:lnTo>
                      <a:lnTo>
                        <a:pt x="54" y="104"/>
                      </a:lnTo>
                      <a:lnTo>
                        <a:pt x="57" y="103"/>
                      </a:lnTo>
                      <a:lnTo>
                        <a:pt x="61" y="102"/>
                      </a:lnTo>
                      <a:lnTo>
                        <a:pt x="65" y="101"/>
                      </a:lnTo>
                      <a:lnTo>
                        <a:pt x="69" y="100"/>
                      </a:lnTo>
                      <a:lnTo>
                        <a:pt x="73" y="98"/>
                      </a:lnTo>
                      <a:lnTo>
                        <a:pt x="77" y="97"/>
                      </a:lnTo>
                      <a:lnTo>
                        <a:pt x="81" y="94"/>
                      </a:lnTo>
                      <a:lnTo>
                        <a:pt x="85" y="92"/>
                      </a:lnTo>
                      <a:lnTo>
                        <a:pt x="89" y="90"/>
                      </a:lnTo>
                      <a:lnTo>
                        <a:pt x="93" y="87"/>
                      </a:lnTo>
                      <a:lnTo>
                        <a:pt x="96" y="84"/>
                      </a:lnTo>
                      <a:lnTo>
                        <a:pt x="100" y="81"/>
                      </a:lnTo>
                      <a:lnTo>
                        <a:pt x="103" y="77"/>
                      </a:lnTo>
                      <a:lnTo>
                        <a:pt x="106" y="73"/>
                      </a:lnTo>
                      <a:lnTo>
                        <a:pt x="105" y="73"/>
                      </a:lnTo>
                      <a:lnTo>
                        <a:pt x="104" y="74"/>
                      </a:lnTo>
                      <a:lnTo>
                        <a:pt x="102" y="75"/>
                      </a:lnTo>
                      <a:lnTo>
                        <a:pt x="100" y="76"/>
                      </a:lnTo>
                      <a:lnTo>
                        <a:pt x="98" y="78"/>
                      </a:lnTo>
                      <a:lnTo>
                        <a:pt x="95" y="80"/>
                      </a:lnTo>
                      <a:lnTo>
                        <a:pt x="91" y="82"/>
                      </a:lnTo>
                      <a:lnTo>
                        <a:pt x="88" y="84"/>
                      </a:lnTo>
                      <a:lnTo>
                        <a:pt x="84" y="86"/>
                      </a:lnTo>
                      <a:lnTo>
                        <a:pt x="80" y="88"/>
                      </a:lnTo>
                      <a:lnTo>
                        <a:pt x="75" y="90"/>
                      </a:lnTo>
                      <a:lnTo>
                        <a:pt x="70" y="91"/>
                      </a:lnTo>
                      <a:lnTo>
                        <a:pt x="65" y="92"/>
                      </a:lnTo>
                      <a:lnTo>
                        <a:pt x="60" y="93"/>
                      </a:lnTo>
                      <a:lnTo>
                        <a:pt x="55" y="93"/>
                      </a:lnTo>
                      <a:lnTo>
                        <a:pt x="50" y="93"/>
                      </a:lnTo>
                      <a:lnTo>
                        <a:pt x="50" y="92"/>
                      </a:lnTo>
                      <a:lnTo>
                        <a:pt x="49" y="91"/>
                      </a:lnTo>
                      <a:lnTo>
                        <a:pt x="49" y="91"/>
                      </a:lnTo>
                      <a:lnTo>
                        <a:pt x="49" y="90"/>
                      </a:lnTo>
                      <a:lnTo>
                        <a:pt x="49" y="89"/>
                      </a:lnTo>
                      <a:lnTo>
                        <a:pt x="48" y="88"/>
                      </a:lnTo>
                      <a:lnTo>
                        <a:pt x="48" y="88"/>
                      </a:lnTo>
                      <a:lnTo>
                        <a:pt x="48" y="87"/>
                      </a:lnTo>
                      <a:lnTo>
                        <a:pt x="48" y="86"/>
                      </a:lnTo>
                      <a:lnTo>
                        <a:pt x="47" y="86"/>
                      </a:lnTo>
                      <a:lnTo>
                        <a:pt x="47" y="85"/>
                      </a:lnTo>
                      <a:lnTo>
                        <a:pt x="47" y="85"/>
                      </a:lnTo>
                      <a:lnTo>
                        <a:pt x="47" y="84"/>
                      </a:lnTo>
                      <a:lnTo>
                        <a:pt x="47" y="84"/>
                      </a:lnTo>
                      <a:lnTo>
                        <a:pt x="51" y="82"/>
                      </a:lnTo>
                      <a:lnTo>
                        <a:pt x="55" y="80"/>
                      </a:lnTo>
                      <a:lnTo>
                        <a:pt x="59" y="78"/>
                      </a:lnTo>
                      <a:lnTo>
                        <a:pt x="64" y="77"/>
                      </a:lnTo>
                      <a:lnTo>
                        <a:pt x="67" y="75"/>
                      </a:lnTo>
                      <a:lnTo>
                        <a:pt x="71" y="73"/>
                      </a:lnTo>
                      <a:lnTo>
                        <a:pt x="75" y="71"/>
                      </a:lnTo>
                      <a:lnTo>
                        <a:pt x="79" y="70"/>
                      </a:lnTo>
                      <a:lnTo>
                        <a:pt x="82" y="68"/>
                      </a:lnTo>
                      <a:lnTo>
                        <a:pt x="85" y="65"/>
                      </a:lnTo>
                      <a:lnTo>
                        <a:pt x="88" y="63"/>
                      </a:lnTo>
                      <a:lnTo>
                        <a:pt x="91" y="61"/>
                      </a:lnTo>
                      <a:lnTo>
                        <a:pt x="94" y="58"/>
                      </a:lnTo>
                      <a:lnTo>
                        <a:pt x="96" y="55"/>
                      </a:lnTo>
                      <a:lnTo>
                        <a:pt x="98" y="52"/>
                      </a:lnTo>
                      <a:lnTo>
                        <a:pt x="99" y="48"/>
                      </a:lnTo>
                      <a:lnTo>
                        <a:pt x="99" y="45"/>
                      </a:lnTo>
                      <a:lnTo>
                        <a:pt x="98" y="41"/>
                      </a:lnTo>
                      <a:lnTo>
                        <a:pt x="97" y="37"/>
                      </a:lnTo>
                      <a:lnTo>
                        <a:pt x="95" y="33"/>
                      </a:lnTo>
                      <a:lnTo>
                        <a:pt x="93" y="29"/>
                      </a:lnTo>
                      <a:lnTo>
                        <a:pt x="90" y="26"/>
                      </a:lnTo>
                      <a:lnTo>
                        <a:pt x="87" y="22"/>
                      </a:lnTo>
                      <a:lnTo>
                        <a:pt x="84" y="19"/>
                      </a:lnTo>
                      <a:lnTo>
                        <a:pt x="80" y="16"/>
                      </a:lnTo>
                      <a:lnTo>
                        <a:pt x="76" y="13"/>
                      </a:lnTo>
                      <a:lnTo>
                        <a:pt x="72" y="11"/>
                      </a:lnTo>
                      <a:lnTo>
                        <a:pt x="68" y="10"/>
                      </a:lnTo>
                      <a:lnTo>
                        <a:pt x="64" y="9"/>
                      </a:lnTo>
                      <a:lnTo>
                        <a:pt x="61" y="8"/>
                      </a:lnTo>
                      <a:lnTo>
                        <a:pt x="57" y="9"/>
                      </a:lnTo>
                      <a:lnTo>
                        <a:pt x="54" y="10"/>
                      </a:lnTo>
                      <a:lnTo>
                        <a:pt x="51" y="11"/>
                      </a:lnTo>
                      <a:lnTo>
                        <a:pt x="48" y="13"/>
                      </a:lnTo>
                      <a:lnTo>
                        <a:pt x="45" y="15"/>
                      </a:lnTo>
                      <a:lnTo>
                        <a:pt x="41" y="16"/>
                      </a:lnTo>
                      <a:lnTo>
                        <a:pt x="38" y="18"/>
                      </a:lnTo>
                      <a:lnTo>
                        <a:pt x="35" y="20"/>
                      </a:lnTo>
                      <a:lnTo>
                        <a:pt x="31" y="21"/>
                      </a:lnTo>
                      <a:lnTo>
                        <a:pt x="28" y="23"/>
                      </a:lnTo>
                      <a:lnTo>
                        <a:pt x="24" y="25"/>
                      </a:lnTo>
                      <a:lnTo>
                        <a:pt x="21" y="26"/>
                      </a:lnTo>
                      <a:lnTo>
                        <a:pt x="17" y="27"/>
                      </a:lnTo>
                      <a:lnTo>
                        <a:pt x="14" y="28"/>
                      </a:lnTo>
                      <a:lnTo>
                        <a:pt x="10" y="29"/>
                      </a:lnTo>
                      <a:lnTo>
                        <a:pt x="7" y="29"/>
                      </a:lnTo>
                      <a:lnTo>
                        <a:pt x="3" y="29"/>
                      </a:lnTo>
                      <a:lnTo>
                        <a:pt x="0" y="29"/>
                      </a:lnTo>
                      <a:lnTo>
                        <a:pt x="1" y="27"/>
                      </a:lnTo>
                      <a:lnTo>
                        <a:pt x="3" y="24"/>
                      </a:lnTo>
                      <a:lnTo>
                        <a:pt x="7" y="21"/>
                      </a:lnTo>
                      <a:lnTo>
                        <a:pt x="13" y="17"/>
                      </a:lnTo>
                      <a:lnTo>
                        <a:pt x="19" y="13"/>
                      </a:lnTo>
                      <a:lnTo>
                        <a:pt x="26" y="9"/>
                      </a:lnTo>
                      <a:lnTo>
                        <a:pt x="33" y="6"/>
                      </a:lnTo>
                      <a:lnTo>
                        <a:pt x="42" y="3"/>
                      </a:lnTo>
                      <a:lnTo>
                        <a:pt x="50" y="1"/>
                      </a:lnTo>
                      <a:lnTo>
                        <a:pt x="59" y="0"/>
                      </a:lnTo>
                      <a:lnTo>
                        <a:pt x="67" y="0"/>
                      </a:lnTo>
                      <a:lnTo>
                        <a:pt x="76" y="1"/>
                      </a:lnTo>
                      <a:lnTo>
                        <a:pt x="84" y="4"/>
                      </a:lnTo>
                      <a:lnTo>
                        <a:pt x="91" y="10"/>
                      </a:lnTo>
                      <a:lnTo>
                        <a:pt x="98" y="17"/>
                      </a:lnTo>
                      <a:lnTo>
                        <a:pt x="104" y="27"/>
                      </a:lnTo>
                      <a:lnTo>
                        <a:pt x="104" y="28"/>
                      </a:lnTo>
                      <a:lnTo>
                        <a:pt x="105" y="29"/>
                      </a:lnTo>
                      <a:lnTo>
                        <a:pt x="105" y="29"/>
                      </a:lnTo>
                      <a:lnTo>
                        <a:pt x="106" y="30"/>
                      </a:lnTo>
                      <a:lnTo>
                        <a:pt x="106" y="30"/>
                      </a:lnTo>
                      <a:lnTo>
                        <a:pt x="106" y="31"/>
                      </a:lnTo>
                      <a:lnTo>
                        <a:pt x="107" y="32"/>
                      </a:lnTo>
                      <a:lnTo>
                        <a:pt x="107" y="33"/>
                      </a:lnTo>
                      <a:lnTo>
                        <a:pt x="108" y="33"/>
                      </a:lnTo>
                      <a:lnTo>
                        <a:pt x="108" y="33"/>
                      </a:lnTo>
                      <a:lnTo>
                        <a:pt x="113" y="42"/>
                      </a:lnTo>
                      <a:lnTo>
                        <a:pt x="116" y="49"/>
                      </a:lnTo>
                      <a:lnTo>
                        <a:pt x="118" y="57"/>
                      </a:lnTo>
                      <a:lnTo>
                        <a:pt x="118" y="64"/>
                      </a:lnTo>
                      <a:lnTo>
                        <a:pt x="116" y="70"/>
                      </a:lnTo>
                      <a:lnTo>
                        <a:pt x="114" y="77"/>
                      </a:lnTo>
                      <a:lnTo>
                        <a:pt x="111" y="83"/>
                      </a:lnTo>
                      <a:lnTo>
                        <a:pt x="106" y="88"/>
                      </a:lnTo>
                      <a:lnTo>
                        <a:pt x="101" y="94"/>
                      </a:lnTo>
                      <a:lnTo>
                        <a:pt x="96" y="99"/>
                      </a:lnTo>
                      <a:lnTo>
                        <a:pt x="89" y="104"/>
                      </a:lnTo>
                      <a:lnTo>
                        <a:pt x="83" y="108"/>
                      </a:lnTo>
                      <a:lnTo>
                        <a:pt x="76" y="113"/>
                      </a:lnTo>
                      <a:lnTo>
                        <a:pt x="69" y="117"/>
                      </a:lnTo>
                      <a:lnTo>
                        <a:pt x="63" y="121"/>
                      </a:lnTo>
                      <a:lnTo>
                        <a:pt x="57" y="125"/>
                      </a:lnTo>
                      <a:lnTo>
                        <a:pt x="57" y="125"/>
                      </a:lnTo>
                      <a:close/>
                    </a:path>
                  </a:pathLst>
                </a:custGeom>
                <a:solidFill>
                  <a:srgbClr val="000000"/>
                </a:solidFill>
                <a:ln>
                  <a:noFill/>
                </a:ln>
              </p:spPr>
              <p:txBody>
                <a:bodyPr/>
                <a:lstStyle/>
                <a:p>
                  <a:pPr algn="ctr"/>
                  <a:endParaRPr lang="zh-CN" altLang="en-US"/>
                </a:p>
              </p:txBody>
            </p:sp>
            <p:sp>
              <p:nvSpPr>
                <p:cNvPr id="1051890" name="Freeform 113"/>
                <p:cNvSpPr/>
                <p:nvPr/>
              </p:nvSpPr>
              <p:spPr bwMode="auto">
                <a:xfrm>
                  <a:off x="3224" y="1193"/>
                  <a:ext cx="15" cy="14"/>
                </a:xfrm>
                <a:custGeom>
                  <a:avLst/>
                  <a:gdLst>
                    <a:gd name="T0" fmla="*/ 0 w 15"/>
                    <a:gd name="T1" fmla="*/ 11 h 14"/>
                    <a:gd name="T2" fmla="*/ 0 w 15"/>
                    <a:gd name="T3" fmla="*/ 10 h 14"/>
                    <a:gd name="T4" fmla="*/ 0 w 15"/>
                    <a:gd name="T5" fmla="*/ 9 h 14"/>
                    <a:gd name="T6" fmla="*/ 0 w 15"/>
                    <a:gd name="T7" fmla="*/ 9 h 14"/>
                    <a:gd name="T8" fmla="*/ 0 w 15"/>
                    <a:gd name="T9" fmla="*/ 8 h 14"/>
                    <a:gd name="T10" fmla="*/ 0 w 15"/>
                    <a:gd name="T11" fmla="*/ 7 h 14"/>
                    <a:gd name="T12" fmla="*/ 1 w 15"/>
                    <a:gd name="T13" fmla="*/ 6 h 14"/>
                    <a:gd name="T14" fmla="*/ 1 w 15"/>
                    <a:gd name="T15" fmla="*/ 6 h 14"/>
                    <a:gd name="T16" fmla="*/ 2 w 15"/>
                    <a:gd name="T17" fmla="*/ 5 h 14"/>
                    <a:gd name="T18" fmla="*/ 2 w 15"/>
                    <a:gd name="T19" fmla="*/ 4 h 14"/>
                    <a:gd name="T20" fmla="*/ 2 w 15"/>
                    <a:gd name="T21" fmla="*/ 4 h 14"/>
                    <a:gd name="T22" fmla="*/ 3 w 15"/>
                    <a:gd name="T23" fmla="*/ 3 h 14"/>
                    <a:gd name="T24" fmla="*/ 3 w 15"/>
                    <a:gd name="T25" fmla="*/ 2 h 14"/>
                    <a:gd name="T26" fmla="*/ 4 w 15"/>
                    <a:gd name="T27" fmla="*/ 2 h 14"/>
                    <a:gd name="T28" fmla="*/ 4 w 15"/>
                    <a:gd name="T29" fmla="*/ 1 h 14"/>
                    <a:gd name="T30" fmla="*/ 5 w 15"/>
                    <a:gd name="T31" fmla="*/ 1 h 14"/>
                    <a:gd name="T32" fmla="*/ 5 w 15"/>
                    <a:gd name="T33" fmla="*/ 0 h 14"/>
                    <a:gd name="T34" fmla="*/ 6 w 15"/>
                    <a:gd name="T35" fmla="*/ 0 h 14"/>
                    <a:gd name="T36" fmla="*/ 7 w 15"/>
                    <a:gd name="T37" fmla="*/ 0 h 14"/>
                    <a:gd name="T38" fmla="*/ 7 w 15"/>
                    <a:gd name="T39" fmla="*/ 1 h 14"/>
                    <a:gd name="T40" fmla="*/ 8 w 15"/>
                    <a:gd name="T41" fmla="*/ 1 h 14"/>
                    <a:gd name="T42" fmla="*/ 8 w 15"/>
                    <a:gd name="T43" fmla="*/ 1 h 14"/>
                    <a:gd name="T44" fmla="*/ 9 w 15"/>
                    <a:gd name="T45" fmla="*/ 1 h 14"/>
                    <a:gd name="T46" fmla="*/ 10 w 15"/>
                    <a:gd name="T47" fmla="*/ 2 h 14"/>
                    <a:gd name="T48" fmla="*/ 10 w 15"/>
                    <a:gd name="T49" fmla="*/ 2 h 14"/>
                    <a:gd name="T50" fmla="*/ 11 w 15"/>
                    <a:gd name="T51" fmla="*/ 2 h 14"/>
                    <a:gd name="T52" fmla="*/ 11 w 15"/>
                    <a:gd name="T53" fmla="*/ 3 h 14"/>
                    <a:gd name="T54" fmla="*/ 12 w 15"/>
                    <a:gd name="T55" fmla="*/ 3 h 14"/>
                    <a:gd name="T56" fmla="*/ 13 w 15"/>
                    <a:gd name="T57" fmla="*/ 4 h 14"/>
                    <a:gd name="T58" fmla="*/ 14 w 15"/>
                    <a:gd name="T59" fmla="*/ 4 h 14"/>
                    <a:gd name="T60" fmla="*/ 15 w 15"/>
                    <a:gd name="T61" fmla="*/ 5 h 14"/>
                    <a:gd name="T62" fmla="*/ 11 w 15"/>
                    <a:gd name="T63" fmla="*/ 13 h 14"/>
                    <a:gd name="T64" fmla="*/ 10 w 15"/>
                    <a:gd name="T65" fmla="*/ 13 h 14"/>
                    <a:gd name="T66" fmla="*/ 10 w 15"/>
                    <a:gd name="T67" fmla="*/ 14 h 14"/>
                    <a:gd name="T68" fmla="*/ 9 w 15"/>
                    <a:gd name="T69" fmla="*/ 14 h 14"/>
                    <a:gd name="T70" fmla="*/ 8 w 15"/>
                    <a:gd name="T71" fmla="*/ 14 h 14"/>
                    <a:gd name="T72" fmla="*/ 7 w 15"/>
                    <a:gd name="T73" fmla="*/ 14 h 14"/>
                    <a:gd name="T74" fmla="*/ 7 w 15"/>
                    <a:gd name="T75" fmla="*/ 14 h 14"/>
                    <a:gd name="T76" fmla="*/ 6 w 15"/>
                    <a:gd name="T77" fmla="*/ 14 h 14"/>
                    <a:gd name="T78" fmla="*/ 5 w 15"/>
                    <a:gd name="T79" fmla="*/ 14 h 14"/>
                    <a:gd name="T80" fmla="*/ 4 w 15"/>
                    <a:gd name="T81" fmla="*/ 14 h 14"/>
                    <a:gd name="T82" fmla="*/ 4 w 15"/>
                    <a:gd name="T83" fmla="*/ 14 h 14"/>
                    <a:gd name="T84" fmla="*/ 3 w 15"/>
                    <a:gd name="T85" fmla="*/ 14 h 14"/>
                    <a:gd name="T86" fmla="*/ 3 w 15"/>
                    <a:gd name="T87" fmla="*/ 13 h 14"/>
                    <a:gd name="T88" fmla="*/ 2 w 15"/>
                    <a:gd name="T89" fmla="*/ 13 h 14"/>
                    <a:gd name="T90" fmla="*/ 1 w 15"/>
                    <a:gd name="T91" fmla="*/ 12 h 14"/>
                    <a:gd name="T92" fmla="*/ 1 w 15"/>
                    <a:gd name="T93" fmla="*/ 12 h 14"/>
                    <a:gd name="T94" fmla="*/ 0 w 15"/>
                    <a:gd name="T95" fmla="*/ 11 h 14"/>
                    <a:gd name="T96" fmla="*/ 0 w 15"/>
                    <a:gd name="T9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14">
                      <a:moveTo>
                        <a:pt x="0" y="11"/>
                      </a:moveTo>
                      <a:lnTo>
                        <a:pt x="0" y="10"/>
                      </a:lnTo>
                      <a:lnTo>
                        <a:pt x="0" y="9"/>
                      </a:lnTo>
                      <a:lnTo>
                        <a:pt x="0" y="9"/>
                      </a:lnTo>
                      <a:lnTo>
                        <a:pt x="0" y="8"/>
                      </a:lnTo>
                      <a:lnTo>
                        <a:pt x="0" y="7"/>
                      </a:lnTo>
                      <a:lnTo>
                        <a:pt x="1" y="6"/>
                      </a:lnTo>
                      <a:lnTo>
                        <a:pt x="1" y="6"/>
                      </a:lnTo>
                      <a:lnTo>
                        <a:pt x="2" y="5"/>
                      </a:lnTo>
                      <a:lnTo>
                        <a:pt x="2" y="4"/>
                      </a:lnTo>
                      <a:lnTo>
                        <a:pt x="2" y="4"/>
                      </a:lnTo>
                      <a:lnTo>
                        <a:pt x="3" y="3"/>
                      </a:lnTo>
                      <a:lnTo>
                        <a:pt x="3" y="2"/>
                      </a:lnTo>
                      <a:lnTo>
                        <a:pt x="4" y="2"/>
                      </a:lnTo>
                      <a:lnTo>
                        <a:pt x="4" y="1"/>
                      </a:lnTo>
                      <a:lnTo>
                        <a:pt x="5" y="1"/>
                      </a:lnTo>
                      <a:lnTo>
                        <a:pt x="5" y="0"/>
                      </a:lnTo>
                      <a:lnTo>
                        <a:pt x="6" y="0"/>
                      </a:lnTo>
                      <a:lnTo>
                        <a:pt x="7" y="0"/>
                      </a:lnTo>
                      <a:lnTo>
                        <a:pt x="7" y="1"/>
                      </a:lnTo>
                      <a:lnTo>
                        <a:pt x="8" y="1"/>
                      </a:lnTo>
                      <a:lnTo>
                        <a:pt x="8" y="1"/>
                      </a:lnTo>
                      <a:lnTo>
                        <a:pt x="9" y="1"/>
                      </a:lnTo>
                      <a:lnTo>
                        <a:pt x="10" y="2"/>
                      </a:lnTo>
                      <a:lnTo>
                        <a:pt x="10" y="2"/>
                      </a:lnTo>
                      <a:lnTo>
                        <a:pt x="11" y="2"/>
                      </a:lnTo>
                      <a:lnTo>
                        <a:pt x="11" y="3"/>
                      </a:lnTo>
                      <a:lnTo>
                        <a:pt x="12" y="3"/>
                      </a:lnTo>
                      <a:lnTo>
                        <a:pt x="13" y="4"/>
                      </a:lnTo>
                      <a:lnTo>
                        <a:pt x="14" y="4"/>
                      </a:lnTo>
                      <a:lnTo>
                        <a:pt x="15" y="5"/>
                      </a:lnTo>
                      <a:lnTo>
                        <a:pt x="11" y="13"/>
                      </a:lnTo>
                      <a:lnTo>
                        <a:pt x="10" y="13"/>
                      </a:lnTo>
                      <a:lnTo>
                        <a:pt x="10" y="14"/>
                      </a:lnTo>
                      <a:lnTo>
                        <a:pt x="9" y="14"/>
                      </a:lnTo>
                      <a:lnTo>
                        <a:pt x="8" y="14"/>
                      </a:lnTo>
                      <a:lnTo>
                        <a:pt x="7" y="14"/>
                      </a:lnTo>
                      <a:lnTo>
                        <a:pt x="7" y="14"/>
                      </a:lnTo>
                      <a:lnTo>
                        <a:pt x="6" y="14"/>
                      </a:lnTo>
                      <a:lnTo>
                        <a:pt x="5" y="14"/>
                      </a:lnTo>
                      <a:lnTo>
                        <a:pt x="4" y="14"/>
                      </a:lnTo>
                      <a:lnTo>
                        <a:pt x="4" y="14"/>
                      </a:lnTo>
                      <a:lnTo>
                        <a:pt x="3" y="14"/>
                      </a:lnTo>
                      <a:lnTo>
                        <a:pt x="3" y="13"/>
                      </a:lnTo>
                      <a:lnTo>
                        <a:pt x="2" y="13"/>
                      </a:lnTo>
                      <a:lnTo>
                        <a:pt x="1" y="12"/>
                      </a:lnTo>
                      <a:lnTo>
                        <a:pt x="1" y="12"/>
                      </a:lnTo>
                      <a:lnTo>
                        <a:pt x="0" y="11"/>
                      </a:lnTo>
                      <a:lnTo>
                        <a:pt x="0" y="11"/>
                      </a:lnTo>
                      <a:close/>
                    </a:path>
                  </a:pathLst>
                </a:custGeom>
                <a:solidFill>
                  <a:srgbClr val="000000"/>
                </a:solidFill>
                <a:ln>
                  <a:noFill/>
                </a:ln>
              </p:spPr>
              <p:txBody>
                <a:bodyPr/>
                <a:lstStyle/>
                <a:p>
                  <a:pPr algn="ctr"/>
                  <a:endParaRPr lang="zh-CN" altLang="en-US"/>
                </a:p>
              </p:txBody>
            </p:sp>
            <p:sp>
              <p:nvSpPr>
                <p:cNvPr id="1051891" name="Freeform 114"/>
                <p:cNvSpPr/>
                <p:nvPr/>
              </p:nvSpPr>
              <p:spPr bwMode="auto">
                <a:xfrm>
                  <a:off x="3222" y="1193"/>
                  <a:ext cx="2" cy="6"/>
                </a:xfrm>
                <a:custGeom>
                  <a:avLst/>
                  <a:gdLst>
                    <a:gd name="T0" fmla="*/ 0 w 2"/>
                    <a:gd name="T1" fmla="*/ 6 h 6"/>
                    <a:gd name="T2" fmla="*/ 0 w 2"/>
                    <a:gd name="T3" fmla="*/ 6 h 6"/>
                    <a:gd name="T4" fmla="*/ 0 w 2"/>
                    <a:gd name="T5" fmla="*/ 5 h 6"/>
                    <a:gd name="T6" fmla="*/ 0 w 2"/>
                    <a:gd name="T7" fmla="*/ 4 h 6"/>
                    <a:gd name="T8" fmla="*/ 0 w 2"/>
                    <a:gd name="T9" fmla="*/ 3 h 6"/>
                    <a:gd name="T10" fmla="*/ 0 w 2"/>
                    <a:gd name="T11" fmla="*/ 3 h 6"/>
                    <a:gd name="T12" fmla="*/ 0 w 2"/>
                    <a:gd name="T13" fmla="*/ 1 h 6"/>
                    <a:gd name="T14" fmla="*/ 0 w 2"/>
                    <a:gd name="T15" fmla="*/ 1 h 6"/>
                    <a:gd name="T16" fmla="*/ 0 w 2"/>
                    <a:gd name="T17" fmla="*/ 0 h 6"/>
                    <a:gd name="T18" fmla="*/ 1 w 2"/>
                    <a:gd name="T19" fmla="*/ 0 h 6"/>
                    <a:gd name="T20" fmla="*/ 1 w 2"/>
                    <a:gd name="T21" fmla="*/ 0 h 6"/>
                    <a:gd name="T22" fmla="*/ 2 w 2"/>
                    <a:gd name="T23" fmla="*/ 0 h 6"/>
                    <a:gd name="T24" fmla="*/ 2 w 2"/>
                    <a:gd name="T25" fmla="*/ 1 h 6"/>
                    <a:gd name="T26" fmla="*/ 2 w 2"/>
                    <a:gd name="T27" fmla="*/ 1 h 6"/>
                    <a:gd name="T28" fmla="*/ 2 w 2"/>
                    <a:gd name="T29" fmla="*/ 2 h 6"/>
                    <a:gd name="T30" fmla="*/ 2 w 2"/>
                    <a:gd name="T31" fmla="*/ 2 h 6"/>
                    <a:gd name="T32" fmla="*/ 2 w 2"/>
                    <a:gd name="T33" fmla="*/ 3 h 6"/>
                    <a:gd name="T34" fmla="*/ 1 w 2"/>
                    <a:gd name="T35" fmla="*/ 4 h 6"/>
                    <a:gd name="T36" fmla="*/ 1 w 2"/>
                    <a:gd name="T37" fmla="*/ 4 h 6"/>
                    <a:gd name="T38" fmla="*/ 1 w 2"/>
                    <a:gd name="T39" fmla="*/ 5 h 6"/>
                    <a:gd name="T40" fmla="*/ 0 w 2"/>
                    <a:gd name="T41" fmla="*/ 6 h 6"/>
                    <a:gd name="T42" fmla="*/ 0 w 2"/>
                    <a:gd name="T4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6">
                      <a:moveTo>
                        <a:pt x="0" y="6"/>
                      </a:moveTo>
                      <a:lnTo>
                        <a:pt x="0" y="6"/>
                      </a:lnTo>
                      <a:lnTo>
                        <a:pt x="0" y="5"/>
                      </a:lnTo>
                      <a:lnTo>
                        <a:pt x="0" y="4"/>
                      </a:lnTo>
                      <a:lnTo>
                        <a:pt x="0" y="3"/>
                      </a:lnTo>
                      <a:lnTo>
                        <a:pt x="0" y="3"/>
                      </a:lnTo>
                      <a:lnTo>
                        <a:pt x="0" y="1"/>
                      </a:lnTo>
                      <a:lnTo>
                        <a:pt x="0" y="1"/>
                      </a:lnTo>
                      <a:lnTo>
                        <a:pt x="0" y="0"/>
                      </a:lnTo>
                      <a:lnTo>
                        <a:pt x="1" y="0"/>
                      </a:lnTo>
                      <a:lnTo>
                        <a:pt x="1" y="0"/>
                      </a:lnTo>
                      <a:lnTo>
                        <a:pt x="2" y="0"/>
                      </a:lnTo>
                      <a:lnTo>
                        <a:pt x="2" y="1"/>
                      </a:lnTo>
                      <a:lnTo>
                        <a:pt x="2" y="1"/>
                      </a:lnTo>
                      <a:lnTo>
                        <a:pt x="2" y="2"/>
                      </a:lnTo>
                      <a:lnTo>
                        <a:pt x="2" y="2"/>
                      </a:lnTo>
                      <a:lnTo>
                        <a:pt x="2" y="3"/>
                      </a:lnTo>
                      <a:lnTo>
                        <a:pt x="1" y="4"/>
                      </a:lnTo>
                      <a:lnTo>
                        <a:pt x="1" y="4"/>
                      </a:lnTo>
                      <a:lnTo>
                        <a:pt x="1" y="5"/>
                      </a:lnTo>
                      <a:lnTo>
                        <a:pt x="0" y="6"/>
                      </a:lnTo>
                      <a:lnTo>
                        <a:pt x="0" y="6"/>
                      </a:lnTo>
                      <a:close/>
                    </a:path>
                  </a:pathLst>
                </a:custGeom>
                <a:solidFill>
                  <a:srgbClr val="000000"/>
                </a:solidFill>
                <a:ln>
                  <a:noFill/>
                </a:ln>
              </p:spPr>
              <p:txBody>
                <a:bodyPr/>
                <a:lstStyle/>
                <a:p>
                  <a:pPr algn="ctr"/>
                  <a:endParaRPr lang="zh-CN" altLang="en-US"/>
                </a:p>
              </p:txBody>
            </p:sp>
            <p:sp>
              <p:nvSpPr>
                <p:cNvPr id="1051892" name="Freeform 115"/>
                <p:cNvSpPr/>
                <p:nvPr/>
              </p:nvSpPr>
              <p:spPr bwMode="auto">
                <a:xfrm>
                  <a:off x="3063" y="1174"/>
                  <a:ext cx="31" cy="38"/>
                </a:xfrm>
                <a:custGeom>
                  <a:avLst/>
                  <a:gdLst>
                    <a:gd name="T0" fmla="*/ 30 w 31"/>
                    <a:gd name="T1" fmla="*/ 38 h 38"/>
                    <a:gd name="T2" fmla="*/ 27 w 31"/>
                    <a:gd name="T3" fmla="*/ 37 h 38"/>
                    <a:gd name="T4" fmla="*/ 24 w 31"/>
                    <a:gd name="T5" fmla="*/ 35 h 38"/>
                    <a:gd name="T6" fmla="*/ 22 w 31"/>
                    <a:gd name="T7" fmla="*/ 34 h 38"/>
                    <a:gd name="T8" fmla="*/ 19 w 31"/>
                    <a:gd name="T9" fmla="*/ 32 h 38"/>
                    <a:gd name="T10" fmla="*/ 17 w 31"/>
                    <a:gd name="T11" fmla="*/ 30 h 38"/>
                    <a:gd name="T12" fmla="*/ 14 w 31"/>
                    <a:gd name="T13" fmla="*/ 28 h 38"/>
                    <a:gd name="T14" fmla="*/ 12 w 31"/>
                    <a:gd name="T15" fmla="*/ 26 h 38"/>
                    <a:gd name="T16" fmla="*/ 10 w 31"/>
                    <a:gd name="T17" fmla="*/ 24 h 38"/>
                    <a:gd name="T18" fmla="*/ 8 w 31"/>
                    <a:gd name="T19" fmla="*/ 21 h 38"/>
                    <a:gd name="T20" fmla="*/ 6 w 31"/>
                    <a:gd name="T21" fmla="*/ 19 h 38"/>
                    <a:gd name="T22" fmla="*/ 4 w 31"/>
                    <a:gd name="T23" fmla="*/ 16 h 38"/>
                    <a:gd name="T24" fmla="*/ 3 w 31"/>
                    <a:gd name="T25" fmla="*/ 13 h 38"/>
                    <a:gd name="T26" fmla="*/ 2 w 31"/>
                    <a:gd name="T27" fmla="*/ 11 h 38"/>
                    <a:gd name="T28" fmla="*/ 1 w 31"/>
                    <a:gd name="T29" fmla="*/ 8 h 38"/>
                    <a:gd name="T30" fmla="*/ 0 w 31"/>
                    <a:gd name="T31" fmla="*/ 5 h 38"/>
                    <a:gd name="T32" fmla="*/ 0 w 31"/>
                    <a:gd name="T33" fmla="*/ 2 h 38"/>
                    <a:gd name="T34" fmla="*/ 0 w 31"/>
                    <a:gd name="T35" fmla="*/ 1 h 38"/>
                    <a:gd name="T36" fmla="*/ 0 w 31"/>
                    <a:gd name="T37" fmla="*/ 1 h 38"/>
                    <a:gd name="T38" fmla="*/ 0 w 31"/>
                    <a:gd name="T39" fmla="*/ 0 h 38"/>
                    <a:gd name="T40" fmla="*/ 1 w 31"/>
                    <a:gd name="T41" fmla="*/ 0 h 38"/>
                    <a:gd name="T42" fmla="*/ 3 w 31"/>
                    <a:gd name="T43" fmla="*/ 0 h 38"/>
                    <a:gd name="T44" fmla="*/ 4 w 31"/>
                    <a:gd name="T45" fmla="*/ 2 h 38"/>
                    <a:gd name="T46" fmla="*/ 6 w 31"/>
                    <a:gd name="T47" fmla="*/ 4 h 38"/>
                    <a:gd name="T48" fmla="*/ 8 w 31"/>
                    <a:gd name="T49" fmla="*/ 6 h 38"/>
                    <a:gd name="T50" fmla="*/ 10 w 31"/>
                    <a:gd name="T51" fmla="*/ 8 h 38"/>
                    <a:gd name="T52" fmla="*/ 12 w 31"/>
                    <a:gd name="T53" fmla="*/ 11 h 38"/>
                    <a:gd name="T54" fmla="*/ 15 w 31"/>
                    <a:gd name="T55" fmla="*/ 14 h 38"/>
                    <a:gd name="T56" fmla="*/ 17 w 31"/>
                    <a:gd name="T57" fmla="*/ 17 h 38"/>
                    <a:gd name="T58" fmla="*/ 19 w 31"/>
                    <a:gd name="T59" fmla="*/ 20 h 38"/>
                    <a:gd name="T60" fmla="*/ 21 w 31"/>
                    <a:gd name="T61" fmla="*/ 23 h 38"/>
                    <a:gd name="T62" fmla="*/ 23 w 31"/>
                    <a:gd name="T63" fmla="*/ 26 h 38"/>
                    <a:gd name="T64" fmla="*/ 25 w 31"/>
                    <a:gd name="T65" fmla="*/ 29 h 38"/>
                    <a:gd name="T66" fmla="*/ 27 w 31"/>
                    <a:gd name="T67" fmla="*/ 31 h 38"/>
                    <a:gd name="T68" fmla="*/ 29 w 31"/>
                    <a:gd name="T69" fmla="*/ 33 h 38"/>
                    <a:gd name="T70" fmla="*/ 30 w 31"/>
                    <a:gd name="T71" fmla="*/ 35 h 38"/>
                    <a:gd name="T72" fmla="*/ 31 w 31"/>
                    <a:gd name="T73" fmla="*/ 37 h 38"/>
                    <a:gd name="T74" fmla="*/ 30 w 31"/>
                    <a:gd name="T75" fmla="*/ 38 h 38"/>
                    <a:gd name="T76" fmla="*/ 30 w 31"/>
                    <a:gd name="T7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 h="38">
                      <a:moveTo>
                        <a:pt x="30" y="38"/>
                      </a:moveTo>
                      <a:lnTo>
                        <a:pt x="27" y="37"/>
                      </a:lnTo>
                      <a:lnTo>
                        <a:pt x="24" y="35"/>
                      </a:lnTo>
                      <a:lnTo>
                        <a:pt x="22" y="34"/>
                      </a:lnTo>
                      <a:lnTo>
                        <a:pt x="19" y="32"/>
                      </a:lnTo>
                      <a:lnTo>
                        <a:pt x="17" y="30"/>
                      </a:lnTo>
                      <a:lnTo>
                        <a:pt x="14" y="28"/>
                      </a:lnTo>
                      <a:lnTo>
                        <a:pt x="12" y="26"/>
                      </a:lnTo>
                      <a:lnTo>
                        <a:pt x="10" y="24"/>
                      </a:lnTo>
                      <a:lnTo>
                        <a:pt x="8" y="21"/>
                      </a:lnTo>
                      <a:lnTo>
                        <a:pt x="6" y="19"/>
                      </a:lnTo>
                      <a:lnTo>
                        <a:pt x="4" y="16"/>
                      </a:lnTo>
                      <a:lnTo>
                        <a:pt x="3" y="13"/>
                      </a:lnTo>
                      <a:lnTo>
                        <a:pt x="2" y="11"/>
                      </a:lnTo>
                      <a:lnTo>
                        <a:pt x="1" y="8"/>
                      </a:lnTo>
                      <a:lnTo>
                        <a:pt x="0" y="5"/>
                      </a:lnTo>
                      <a:lnTo>
                        <a:pt x="0" y="2"/>
                      </a:lnTo>
                      <a:lnTo>
                        <a:pt x="0" y="1"/>
                      </a:lnTo>
                      <a:lnTo>
                        <a:pt x="0" y="1"/>
                      </a:lnTo>
                      <a:lnTo>
                        <a:pt x="0" y="0"/>
                      </a:lnTo>
                      <a:lnTo>
                        <a:pt x="1" y="0"/>
                      </a:lnTo>
                      <a:lnTo>
                        <a:pt x="3" y="0"/>
                      </a:lnTo>
                      <a:lnTo>
                        <a:pt x="4" y="2"/>
                      </a:lnTo>
                      <a:lnTo>
                        <a:pt x="6" y="4"/>
                      </a:lnTo>
                      <a:lnTo>
                        <a:pt x="8" y="6"/>
                      </a:lnTo>
                      <a:lnTo>
                        <a:pt x="10" y="8"/>
                      </a:lnTo>
                      <a:lnTo>
                        <a:pt x="12" y="11"/>
                      </a:lnTo>
                      <a:lnTo>
                        <a:pt x="15" y="14"/>
                      </a:lnTo>
                      <a:lnTo>
                        <a:pt x="17" y="17"/>
                      </a:lnTo>
                      <a:lnTo>
                        <a:pt x="19" y="20"/>
                      </a:lnTo>
                      <a:lnTo>
                        <a:pt x="21" y="23"/>
                      </a:lnTo>
                      <a:lnTo>
                        <a:pt x="23" y="26"/>
                      </a:lnTo>
                      <a:lnTo>
                        <a:pt x="25" y="29"/>
                      </a:lnTo>
                      <a:lnTo>
                        <a:pt x="27" y="31"/>
                      </a:lnTo>
                      <a:lnTo>
                        <a:pt x="29" y="33"/>
                      </a:lnTo>
                      <a:lnTo>
                        <a:pt x="30" y="35"/>
                      </a:lnTo>
                      <a:lnTo>
                        <a:pt x="31" y="37"/>
                      </a:lnTo>
                      <a:lnTo>
                        <a:pt x="30" y="38"/>
                      </a:lnTo>
                      <a:lnTo>
                        <a:pt x="30" y="38"/>
                      </a:lnTo>
                      <a:close/>
                    </a:path>
                  </a:pathLst>
                </a:custGeom>
                <a:solidFill>
                  <a:srgbClr val="000000"/>
                </a:solidFill>
                <a:ln>
                  <a:noFill/>
                </a:ln>
              </p:spPr>
              <p:txBody>
                <a:bodyPr/>
                <a:lstStyle/>
                <a:p>
                  <a:pPr algn="ctr"/>
                  <a:endParaRPr lang="zh-CN" altLang="en-US"/>
                </a:p>
              </p:txBody>
            </p:sp>
            <p:sp>
              <p:nvSpPr>
                <p:cNvPr id="1051893" name="Freeform 116"/>
                <p:cNvSpPr/>
                <p:nvPr/>
              </p:nvSpPr>
              <p:spPr bwMode="auto">
                <a:xfrm>
                  <a:off x="3229" y="1188"/>
                  <a:ext cx="12" cy="6"/>
                </a:xfrm>
                <a:custGeom>
                  <a:avLst/>
                  <a:gdLst>
                    <a:gd name="T0" fmla="*/ 12 w 12"/>
                    <a:gd name="T1" fmla="*/ 6 h 6"/>
                    <a:gd name="T2" fmla="*/ 11 w 12"/>
                    <a:gd name="T3" fmla="*/ 6 h 6"/>
                    <a:gd name="T4" fmla="*/ 10 w 12"/>
                    <a:gd name="T5" fmla="*/ 6 h 6"/>
                    <a:gd name="T6" fmla="*/ 9 w 12"/>
                    <a:gd name="T7" fmla="*/ 5 h 6"/>
                    <a:gd name="T8" fmla="*/ 8 w 12"/>
                    <a:gd name="T9" fmla="*/ 5 h 6"/>
                    <a:gd name="T10" fmla="*/ 7 w 12"/>
                    <a:gd name="T11" fmla="*/ 5 h 6"/>
                    <a:gd name="T12" fmla="*/ 7 w 12"/>
                    <a:gd name="T13" fmla="*/ 5 h 6"/>
                    <a:gd name="T14" fmla="*/ 6 w 12"/>
                    <a:gd name="T15" fmla="*/ 5 h 6"/>
                    <a:gd name="T16" fmla="*/ 5 w 12"/>
                    <a:gd name="T17" fmla="*/ 5 h 6"/>
                    <a:gd name="T18" fmla="*/ 4 w 12"/>
                    <a:gd name="T19" fmla="*/ 4 h 6"/>
                    <a:gd name="T20" fmla="*/ 4 w 12"/>
                    <a:gd name="T21" fmla="*/ 4 h 6"/>
                    <a:gd name="T22" fmla="*/ 3 w 12"/>
                    <a:gd name="T23" fmla="*/ 4 h 6"/>
                    <a:gd name="T24" fmla="*/ 2 w 12"/>
                    <a:gd name="T25" fmla="*/ 4 h 6"/>
                    <a:gd name="T26" fmla="*/ 2 w 12"/>
                    <a:gd name="T27" fmla="*/ 4 h 6"/>
                    <a:gd name="T28" fmla="*/ 1 w 12"/>
                    <a:gd name="T29" fmla="*/ 3 h 6"/>
                    <a:gd name="T30" fmla="*/ 0 w 12"/>
                    <a:gd name="T31" fmla="*/ 3 h 6"/>
                    <a:gd name="T32" fmla="*/ 0 w 12"/>
                    <a:gd name="T33" fmla="*/ 3 h 6"/>
                    <a:gd name="T34" fmla="*/ 1 w 12"/>
                    <a:gd name="T35" fmla="*/ 2 h 6"/>
                    <a:gd name="T36" fmla="*/ 2 w 12"/>
                    <a:gd name="T37" fmla="*/ 2 h 6"/>
                    <a:gd name="T38" fmla="*/ 2 w 12"/>
                    <a:gd name="T39" fmla="*/ 1 h 6"/>
                    <a:gd name="T40" fmla="*/ 3 w 12"/>
                    <a:gd name="T41" fmla="*/ 1 h 6"/>
                    <a:gd name="T42" fmla="*/ 4 w 12"/>
                    <a:gd name="T43" fmla="*/ 0 h 6"/>
                    <a:gd name="T44" fmla="*/ 5 w 12"/>
                    <a:gd name="T45" fmla="*/ 0 h 6"/>
                    <a:gd name="T46" fmla="*/ 6 w 12"/>
                    <a:gd name="T47" fmla="*/ 0 h 6"/>
                    <a:gd name="T48" fmla="*/ 7 w 12"/>
                    <a:gd name="T49" fmla="*/ 1 h 6"/>
                    <a:gd name="T50" fmla="*/ 8 w 12"/>
                    <a:gd name="T51" fmla="*/ 1 h 6"/>
                    <a:gd name="T52" fmla="*/ 8 w 12"/>
                    <a:gd name="T53" fmla="*/ 1 h 6"/>
                    <a:gd name="T54" fmla="*/ 9 w 12"/>
                    <a:gd name="T55" fmla="*/ 2 h 6"/>
                    <a:gd name="T56" fmla="*/ 10 w 12"/>
                    <a:gd name="T57" fmla="*/ 3 h 6"/>
                    <a:gd name="T58" fmla="*/ 10 w 12"/>
                    <a:gd name="T59" fmla="*/ 3 h 6"/>
                    <a:gd name="T60" fmla="*/ 11 w 12"/>
                    <a:gd name="T61" fmla="*/ 4 h 6"/>
                    <a:gd name="T62" fmla="*/ 11 w 12"/>
                    <a:gd name="T63" fmla="*/ 5 h 6"/>
                    <a:gd name="T64" fmla="*/ 12 w 12"/>
                    <a:gd name="T65" fmla="*/ 6 h 6"/>
                    <a:gd name="T66" fmla="*/ 12 w 12"/>
                    <a:gd name="T6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6">
                      <a:moveTo>
                        <a:pt x="12" y="6"/>
                      </a:moveTo>
                      <a:lnTo>
                        <a:pt x="11" y="6"/>
                      </a:lnTo>
                      <a:lnTo>
                        <a:pt x="10" y="6"/>
                      </a:lnTo>
                      <a:lnTo>
                        <a:pt x="9" y="5"/>
                      </a:lnTo>
                      <a:lnTo>
                        <a:pt x="8" y="5"/>
                      </a:lnTo>
                      <a:lnTo>
                        <a:pt x="7" y="5"/>
                      </a:lnTo>
                      <a:lnTo>
                        <a:pt x="7" y="5"/>
                      </a:lnTo>
                      <a:lnTo>
                        <a:pt x="6" y="5"/>
                      </a:lnTo>
                      <a:lnTo>
                        <a:pt x="5" y="5"/>
                      </a:lnTo>
                      <a:lnTo>
                        <a:pt x="4" y="4"/>
                      </a:lnTo>
                      <a:lnTo>
                        <a:pt x="4" y="4"/>
                      </a:lnTo>
                      <a:lnTo>
                        <a:pt x="3" y="4"/>
                      </a:lnTo>
                      <a:lnTo>
                        <a:pt x="2" y="4"/>
                      </a:lnTo>
                      <a:lnTo>
                        <a:pt x="2" y="4"/>
                      </a:lnTo>
                      <a:lnTo>
                        <a:pt x="1" y="3"/>
                      </a:lnTo>
                      <a:lnTo>
                        <a:pt x="0" y="3"/>
                      </a:lnTo>
                      <a:lnTo>
                        <a:pt x="0" y="3"/>
                      </a:lnTo>
                      <a:lnTo>
                        <a:pt x="1" y="2"/>
                      </a:lnTo>
                      <a:lnTo>
                        <a:pt x="2" y="2"/>
                      </a:lnTo>
                      <a:lnTo>
                        <a:pt x="2" y="1"/>
                      </a:lnTo>
                      <a:lnTo>
                        <a:pt x="3" y="1"/>
                      </a:lnTo>
                      <a:lnTo>
                        <a:pt x="4" y="0"/>
                      </a:lnTo>
                      <a:lnTo>
                        <a:pt x="5" y="0"/>
                      </a:lnTo>
                      <a:lnTo>
                        <a:pt x="6" y="0"/>
                      </a:lnTo>
                      <a:lnTo>
                        <a:pt x="7" y="1"/>
                      </a:lnTo>
                      <a:lnTo>
                        <a:pt x="8" y="1"/>
                      </a:lnTo>
                      <a:lnTo>
                        <a:pt x="8" y="1"/>
                      </a:lnTo>
                      <a:lnTo>
                        <a:pt x="9" y="2"/>
                      </a:lnTo>
                      <a:lnTo>
                        <a:pt x="10" y="3"/>
                      </a:lnTo>
                      <a:lnTo>
                        <a:pt x="10" y="3"/>
                      </a:lnTo>
                      <a:lnTo>
                        <a:pt x="11" y="4"/>
                      </a:lnTo>
                      <a:lnTo>
                        <a:pt x="11" y="5"/>
                      </a:lnTo>
                      <a:lnTo>
                        <a:pt x="12" y="6"/>
                      </a:lnTo>
                      <a:lnTo>
                        <a:pt x="12" y="6"/>
                      </a:lnTo>
                      <a:close/>
                    </a:path>
                  </a:pathLst>
                </a:custGeom>
                <a:solidFill>
                  <a:srgbClr val="000000"/>
                </a:solidFill>
                <a:ln>
                  <a:noFill/>
                </a:ln>
              </p:spPr>
              <p:txBody>
                <a:bodyPr/>
                <a:lstStyle/>
                <a:p>
                  <a:pPr algn="ctr"/>
                  <a:endParaRPr lang="zh-CN" altLang="en-US"/>
                </a:p>
              </p:txBody>
            </p:sp>
            <p:sp>
              <p:nvSpPr>
                <p:cNvPr id="1051894" name="Freeform 117"/>
                <p:cNvSpPr/>
                <p:nvPr/>
              </p:nvSpPr>
              <p:spPr bwMode="auto">
                <a:xfrm>
                  <a:off x="3206" y="1203"/>
                  <a:ext cx="15" cy="14"/>
                </a:xfrm>
                <a:custGeom>
                  <a:avLst/>
                  <a:gdLst>
                    <a:gd name="T0" fmla="*/ 6 w 15"/>
                    <a:gd name="T1" fmla="*/ 14 h 14"/>
                    <a:gd name="T2" fmla="*/ 0 w 15"/>
                    <a:gd name="T3" fmla="*/ 8 h 14"/>
                    <a:gd name="T4" fmla="*/ 0 w 15"/>
                    <a:gd name="T5" fmla="*/ 7 h 14"/>
                    <a:gd name="T6" fmla="*/ 1 w 15"/>
                    <a:gd name="T7" fmla="*/ 6 h 14"/>
                    <a:gd name="T8" fmla="*/ 1 w 15"/>
                    <a:gd name="T9" fmla="*/ 5 h 14"/>
                    <a:gd name="T10" fmla="*/ 2 w 15"/>
                    <a:gd name="T11" fmla="*/ 4 h 14"/>
                    <a:gd name="T12" fmla="*/ 2 w 15"/>
                    <a:gd name="T13" fmla="*/ 4 h 14"/>
                    <a:gd name="T14" fmla="*/ 3 w 15"/>
                    <a:gd name="T15" fmla="*/ 3 h 14"/>
                    <a:gd name="T16" fmla="*/ 4 w 15"/>
                    <a:gd name="T17" fmla="*/ 2 h 14"/>
                    <a:gd name="T18" fmla="*/ 4 w 15"/>
                    <a:gd name="T19" fmla="*/ 2 h 14"/>
                    <a:gd name="T20" fmla="*/ 5 w 15"/>
                    <a:gd name="T21" fmla="*/ 1 h 14"/>
                    <a:gd name="T22" fmla="*/ 6 w 15"/>
                    <a:gd name="T23" fmla="*/ 1 h 14"/>
                    <a:gd name="T24" fmla="*/ 7 w 15"/>
                    <a:gd name="T25" fmla="*/ 1 h 14"/>
                    <a:gd name="T26" fmla="*/ 8 w 15"/>
                    <a:gd name="T27" fmla="*/ 0 h 14"/>
                    <a:gd name="T28" fmla="*/ 9 w 15"/>
                    <a:gd name="T29" fmla="*/ 0 h 14"/>
                    <a:gd name="T30" fmla="*/ 10 w 15"/>
                    <a:gd name="T31" fmla="*/ 0 h 14"/>
                    <a:gd name="T32" fmla="*/ 11 w 15"/>
                    <a:gd name="T33" fmla="*/ 0 h 14"/>
                    <a:gd name="T34" fmla="*/ 12 w 15"/>
                    <a:gd name="T35" fmla="*/ 0 h 14"/>
                    <a:gd name="T36" fmla="*/ 15 w 15"/>
                    <a:gd name="T37" fmla="*/ 4 h 14"/>
                    <a:gd name="T38" fmla="*/ 14 w 15"/>
                    <a:gd name="T39" fmla="*/ 4 h 14"/>
                    <a:gd name="T40" fmla="*/ 14 w 15"/>
                    <a:gd name="T41" fmla="*/ 5 h 14"/>
                    <a:gd name="T42" fmla="*/ 14 w 15"/>
                    <a:gd name="T43" fmla="*/ 6 h 14"/>
                    <a:gd name="T44" fmla="*/ 13 w 15"/>
                    <a:gd name="T45" fmla="*/ 7 h 14"/>
                    <a:gd name="T46" fmla="*/ 13 w 15"/>
                    <a:gd name="T47" fmla="*/ 8 h 14"/>
                    <a:gd name="T48" fmla="*/ 12 w 15"/>
                    <a:gd name="T49" fmla="*/ 9 h 14"/>
                    <a:gd name="T50" fmla="*/ 12 w 15"/>
                    <a:gd name="T51" fmla="*/ 9 h 14"/>
                    <a:gd name="T52" fmla="*/ 12 w 15"/>
                    <a:gd name="T53" fmla="*/ 10 h 14"/>
                    <a:gd name="T54" fmla="*/ 11 w 15"/>
                    <a:gd name="T55" fmla="*/ 11 h 14"/>
                    <a:gd name="T56" fmla="*/ 10 w 15"/>
                    <a:gd name="T57" fmla="*/ 11 h 14"/>
                    <a:gd name="T58" fmla="*/ 10 w 15"/>
                    <a:gd name="T59" fmla="*/ 12 h 14"/>
                    <a:gd name="T60" fmla="*/ 9 w 15"/>
                    <a:gd name="T61" fmla="*/ 12 h 14"/>
                    <a:gd name="T62" fmla="*/ 8 w 15"/>
                    <a:gd name="T63" fmla="*/ 13 h 14"/>
                    <a:gd name="T64" fmla="*/ 8 w 15"/>
                    <a:gd name="T65" fmla="*/ 13 h 14"/>
                    <a:gd name="T66" fmla="*/ 7 w 15"/>
                    <a:gd name="T67" fmla="*/ 14 h 14"/>
                    <a:gd name="T68" fmla="*/ 6 w 15"/>
                    <a:gd name="T69" fmla="*/ 14 h 14"/>
                    <a:gd name="T70" fmla="*/ 6 w 15"/>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 h="14">
                      <a:moveTo>
                        <a:pt x="6" y="14"/>
                      </a:moveTo>
                      <a:lnTo>
                        <a:pt x="0" y="8"/>
                      </a:lnTo>
                      <a:lnTo>
                        <a:pt x="0" y="7"/>
                      </a:lnTo>
                      <a:lnTo>
                        <a:pt x="1" y="6"/>
                      </a:lnTo>
                      <a:lnTo>
                        <a:pt x="1" y="5"/>
                      </a:lnTo>
                      <a:lnTo>
                        <a:pt x="2" y="4"/>
                      </a:lnTo>
                      <a:lnTo>
                        <a:pt x="2" y="4"/>
                      </a:lnTo>
                      <a:lnTo>
                        <a:pt x="3" y="3"/>
                      </a:lnTo>
                      <a:lnTo>
                        <a:pt x="4" y="2"/>
                      </a:lnTo>
                      <a:lnTo>
                        <a:pt x="4" y="2"/>
                      </a:lnTo>
                      <a:lnTo>
                        <a:pt x="5" y="1"/>
                      </a:lnTo>
                      <a:lnTo>
                        <a:pt x="6" y="1"/>
                      </a:lnTo>
                      <a:lnTo>
                        <a:pt x="7" y="1"/>
                      </a:lnTo>
                      <a:lnTo>
                        <a:pt x="8" y="0"/>
                      </a:lnTo>
                      <a:lnTo>
                        <a:pt x="9" y="0"/>
                      </a:lnTo>
                      <a:lnTo>
                        <a:pt x="10" y="0"/>
                      </a:lnTo>
                      <a:lnTo>
                        <a:pt x="11" y="0"/>
                      </a:lnTo>
                      <a:lnTo>
                        <a:pt x="12" y="0"/>
                      </a:lnTo>
                      <a:lnTo>
                        <a:pt x="15" y="4"/>
                      </a:lnTo>
                      <a:lnTo>
                        <a:pt x="14" y="4"/>
                      </a:lnTo>
                      <a:lnTo>
                        <a:pt x="14" y="5"/>
                      </a:lnTo>
                      <a:lnTo>
                        <a:pt x="14" y="6"/>
                      </a:lnTo>
                      <a:lnTo>
                        <a:pt x="13" y="7"/>
                      </a:lnTo>
                      <a:lnTo>
                        <a:pt x="13" y="8"/>
                      </a:lnTo>
                      <a:lnTo>
                        <a:pt x="12" y="9"/>
                      </a:lnTo>
                      <a:lnTo>
                        <a:pt x="12" y="9"/>
                      </a:lnTo>
                      <a:lnTo>
                        <a:pt x="12" y="10"/>
                      </a:lnTo>
                      <a:lnTo>
                        <a:pt x="11" y="11"/>
                      </a:lnTo>
                      <a:lnTo>
                        <a:pt x="10" y="11"/>
                      </a:lnTo>
                      <a:lnTo>
                        <a:pt x="10" y="12"/>
                      </a:lnTo>
                      <a:lnTo>
                        <a:pt x="9" y="12"/>
                      </a:lnTo>
                      <a:lnTo>
                        <a:pt x="8" y="13"/>
                      </a:lnTo>
                      <a:lnTo>
                        <a:pt x="8" y="13"/>
                      </a:lnTo>
                      <a:lnTo>
                        <a:pt x="7" y="14"/>
                      </a:lnTo>
                      <a:lnTo>
                        <a:pt x="6" y="14"/>
                      </a:lnTo>
                      <a:lnTo>
                        <a:pt x="6" y="14"/>
                      </a:lnTo>
                      <a:close/>
                    </a:path>
                  </a:pathLst>
                </a:custGeom>
                <a:solidFill>
                  <a:srgbClr val="000000"/>
                </a:solidFill>
                <a:ln>
                  <a:noFill/>
                </a:ln>
              </p:spPr>
              <p:txBody>
                <a:bodyPr/>
                <a:lstStyle/>
                <a:p>
                  <a:pPr algn="ctr"/>
                  <a:endParaRPr lang="zh-CN" altLang="en-US"/>
                </a:p>
              </p:txBody>
            </p:sp>
            <p:sp>
              <p:nvSpPr>
                <p:cNvPr id="1051895" name="Freeform 118"/>
                <p:cNvSpPr/>
                <p:nvPr/>
              </p:nvSpPr>
              <p:spPr bwMode="auto">
                <a:xfrm>
                  <a:off x="3195" y="1196"/>
                  <a:ext cx="9" cy="7"/>
                </a:xfrm>
                <a:custGeom>
                  <a:avLst/>
                  <a:gdLst>
                    <a:gd name="T0" fmla="*/ 2 w 9"/>
                    <a:gd name="T1" fmla="*/ 7 h 7"/>
                    <a:gd name="T2" fmla="*/ 1 w 9"/>
                    <a:gd name="T3" fmla="*/ 6 h 7"/>
                    <a:gd name="T4" fmla="*/ 1 w 9"/>
                    <a:gd name="T5" fmla="*/ 6 h 7"/>
                    <a:gd name="T6" fmla="*/ 1 w 9"/>
                    <a:gd name="T7" fmla="*/ 5 h 7"/>
                    <a:gd name="T8" fmla="*/ 0 w 9"/>
                    <a:gd name="T9" fmla="*/ 4 h 7"/>
                    <a:gd name="T10" fmla="*/ 0 w 9"/>
                    <a:gd name="T11" fmla="*/ 3 h 7"/>
                    <a:gd name="T12" fmla="*/ 0 w 9"/>
                    <a:gd name="T13" fmla="*/ 2 h 7"/>
                    <a:gd name="T14" fmla="*/ 0 w 9"/>
                    <a:gd name="T15" fmla="*/ 2 h 7"/>
                    <a:gd name="T16" fmla="*/ 0 w 9"/>
                    <a:gd name="T17" fmla="*/ 1 h 7"/>
                    <a:gd name="T18" fmla="*/ 0 w 9"/>
                    <a:gd name="T19" fmla="*/ 0 h 7"/>
                    <a:gd name="T20" fmla="*/ 1 w 9"/>
                    <a:gd name="T21" fmla="*/ 1 h 7"/>
                    <a:gd name="T22" fmla="*/ 2 w 9"/>
                    <a:gd name="T23" fmla="*/ 1 h 7"/>
                    <a:gd name="T24" fmla="*/ 3 w 9"/>
                    <a:gd name="T25" fmla="*/ 2 h 7"/>
                    <a:gd name="T26" fmla="*/ 4 w 9"/>
                    <a:gd name="T27" fmla="*/ 2 h 7"/>
                    <a:gd name="T28" fmla="*/ 5 w 9"/>
                    <a:gd name="T29" fmla="*/ 3 h 7"/>
                    <a:gd name="T30" fmla="*/ 5 w 9"/>
                    <a:gd name="T31" fmla="*/ 3 h 7"/>
                    <a:gd name="T32" fmla="*/ 6 w 9"/>
                    <a:gd name="T33" fmla="*/ 3 h 7"/>
                    <a:gd name="T34" fmla="*/ 6 w 9"/>
                    <a:gd name="T35" fmla="*/ 3 h 7"/>
                    <a:gd name="T36" fmla="*/ 7 w 9"/>
                    <a:gd name="T37" fmla="*/ 4 h 7"/>
                    <a:gd name="T38" fmla="*/ 7 w 9"/>
                    <a:gd name="T39" fmla="*/ 4 h 7"/>
                    <a:gd name="T40" fmla="*/ 8 w 9"/>
                    <a:gd name="T41" fmla="*/ 4 h 7"/>
                    <a:gd name="T42" fmla="*/ 9 w 9"/>
                    <a:gd name="T43" fmla="*/ 4 h 7"/>
                    <a:gd name="T44" fmla="*/ 8 w 9"/>
                    <a:gd name="T45" fmla="*/ 5 h 7"/>
                    <a:gd name="T46" fmla="*/ 8 w 9"/>
                    <a:gd name="T47" fmla="*/ 5 h 7"/>
                    <a:gd name="T48" fmla="*/ 7 w 9"/>
                    <a:gd name="T49" fmla="*/ 6 h 7"/>
                    <a:gd name="T50" fmla="*/ 7 w 9"/>
                    <a:gd name="T51" fmla="*/ 6 h 7"/>
                    <a:gd name="T52" fmla="*/ 6 w 9"/>
                    <a:gd name="T53" fmla="*/ 6 h 7"/>
                    <a:gd name="T54" fmla="*/ 5 w 9"/>
                    <a:gd name="T55" fmla="*/ 6 h 7"/>
                    <a:gd name="T56" fmla="*/ 5 w 9"/>
                    <a:gd name="T57" fmla="*/ 6 h 7"/>
                    <a:gd name="T58" fmla="*/ 5 w 9"/>
                    <a:gd name="T59" fmla="*/ 7 h 7"/>
                    <a:gd name="T60" fmla="*/ 3 w 9"/>
                    <a:gd name="T61" fmla="*/ 7 h 7"/>
                    <a:gd name="T62" fmla="*/ 2 w 9"/>
                    <a:gd name="T63" fmla="*/ 7 h 7"/>
                    <a:gd name="T64" fmla="*/ 2 w 9"/>
                    <a:gd name="T6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7">
                      <a:moveTo>
                        <a:pt x="2" y="7"/>
                      </a:moveTo>
                      <a:lnTo>
                        <a:pt x="1" y="6"/>
                      </a:lnTo>
                      <a:lnTo>
                        <a:pt x="1" y="6"/>
                      </a:lnTo>
                      <a:lnTo>
                        <a:pt x="1" y="5"/>
                      </a:lnTo>
                      <a:lnTo>
                        <a:pt x="0" y="4"/>
                      </a:lnTo>
                      <a:lnTo>
                        <a:pt x="0" y="3"/>
                      </a:lnTo>
                      <a:lnTo>
                        <a:pt x="0" y="2"/>
                      </a:lnTo>
                      <a:lnTo>
                        <a:pt x="0" y="2"/>
                      </a:lnTo>
                      <a:lnTo>
                        <a:pt x="0" y="1"/>
                      </a:lnTo>
                      <a:lnTo>
                        <a:pt x="0" y="0"/>
                      </a:lnTo>
                      <a:lnTo>
                        <a:pt x="1" y="1"/>
                      </a:lnTo>
                      <a:lnTo>
                        <a:pt x="2" y="1"/>
                      </a:lnTo>
                      <a:lnTo>
                        <a:pt x="3" y="2"/>
                      </a:lnTo>
                      <a:lnTo>
                        <a:pt x="4" y="2"/>
                      </a:lnTo>
                      <a:lnTo>
                        <a:pt x="5" y="3"/>
                      </a:lnTo>
                      <a:lnTo>
                        <a:pt x="5" y="3"/>
                      </a:lnTo>
                      <a:lnTo>
                        <a:pt x="6" y="3"/>
                      </a:lnTo>
                      <a:lnTo>
                        <a:pt x="6" y="3"/>
                      </a:lnTo>
                      <a:lnTo>
                        <a:pt x="7" y="4"/>
                      </a:lnTo>
                      <a:lnTo>
                        <a:pt x="7" y="4"/>
                      </a:lnTo>
                      <a:lnTo>
                        <a:pt x="8" y="4"/>
                      </a:lnTo>
                      <a:lnTo>
                        <a:pt x="9" y="4"/>
                      </a:lnTo>
                      <a:lnTo>
                        <a:pt x="8" y="5"/>
                      </a:lnTo>
                      <a:lnTo>
                        <a:pt x="8" y="5"/>
                      </a:lnTo>
                      <a:lnTo>
                        <a:pt x="7" y="6"/>
                      </a:lnTo>
                      <a:lnTo>
                        <a:pt x="7" y="6"/>
                      </a:lnTo>
                      <a:lnTo>
                        <a:pt x="6" y="6"/>
                      </a:lnTo>
                      <a:lnTo>
                        <a:pt x="5" y="6"/>
                      </a:lnTo>
                      <a:lnTo>
                        <a:pt x="5" y="6"/>
                      </a:lnTo>
                      <a:lnTo>
                        <a:pt x="5" y="7"/>
                      </a:lnTo>
                      <a:lnTo>
                        <a:pt x="3" y="7"/>
                      </a:lnTo>
                      <a:lnTo>
                        <a:pt x="2" y="7"/>
                      </a:lnTo>
                      <a:lnTo>
                        <a:pt x="2" y="7"/>
                      </a:lnTo>
                      <a:close/>
                    </a:path>
                  </a:pathLst>
                </a:custGeom>
                <a:solidFill>
                  <a:srgbClr val="000000"/>
                </a:solidFill>
                <a:ln>
                  <a:noFill/>
                </a:ln>
              </p:spPr>
              <p:txBody>
                <a:bodyPr/>
                <a:lstStyle/>
                <a:p>
                  <a:pPr algn="ctr"/>
                  <a:endParaRPr lang="zh-CN" altLang="en-US"/>
                </a:p>
              </p:txBody>
            </p:sp>
            <p:sp>
              <p:nvSpPr>
                <p:cNvPr id="1051896" name="Freeform 119"/>
                <p:cNvSpPr/>
                <p:nvPr/>
              </p:nvSpPr>
              <p:spPr bwMode="auto">
                <a:xfrm>
                  <a:off x="3023" y="883"/>
                  <a:ext cx="145" cy="319"/>
                </a:xfrm>
                <a:custGeom>
                  <a:avLst/>
                  <a:gdLst>
                    <a:gd name="T0" fmla="*/ 134 w 145"/>
                    <a:gd name="T1" fmla="*/ 315 h 319"/>
                    <a:gd name="T2" fmla="*/ 129 w 145"/>
                    <a:gd name="T3" fmla="*/ 307 h 319"/>
                    <a:gd name="T4" fmla="*/ 124 w 145"/>
                    <a:gd name="T5" fmla="*/ 300 h 319"/>
                    <a:gd name="T6" fmla="*/ 105 w 145"/>
                    <a:gd name="T7" fmla="*/ 268 h 319"/>
                    <a:gd name="T8" fmla="*/ 74 w 145"/>
                    <a:gd name="T9" fmla="*/ 207 h 319"/>
                    <a:gd name="T10" fmla="*/ 51 w 145"/>
                    <a:gd name="T11" fmla="*/ 143 h 319"/>
                    <a:gd name="T12" fmla="*/ 45 w 145"/>
                    <a:gd name="T13" fmla="*/ 121 h 319"/>
                    <a:gd name="T14" fmla="*/ 48 w 145"/>
                    <a:gd name="T15" fmla="*/ 151 h 319"/>
                    <a:gd name="T16" fmla="*/ 54 w 145"/>
                    <a:gd name="T17" fmla="*/ 180 h 319"/>
                    <a:gd name="T18" fmla="*/ 54 w 145"/>
                    <a:gd name="T19" fmla="*/ 191 h 319"/>
                    <a:gd name="T20" fmla="*/ 48 w 145"/>
                    <a:gd name="T21" fmla="*/ 172 h 319"/>
                    <a:gd name="T22" fmla="*/ 42 w 145"/>
                    <a:gd name="T23" fmla="*/ 152 h 319"/>
                    <a:gd name="T24" fmla="*/ 36 w 145"/>
                    <a:gd name="T25" fmla="*/ 133 h 319"/>
                    <a:gd name="T26" fmla="*/ 37 w 145"/>
                    <a:gd name="T27" fmla="*/ 147 h 319"/>
                    <a:gd name="T28" fmla="*/ 43 w 145"/>
                    <a:gd name="T29" fmla="*/ 176 h 319"/>
                    <a:gd name="T30" fmla="*/ 46 w 145"/>
                    <a:gd name="T31" fmla="*/ 200 h 319"/>
                    <a:gd name="T32" fmla="*/ 42 w 145"/>
                    <a:gd name="T33" fmla="*/ 191 h 319"/>
                    <a:gd name="T34" fmla="*/ 37 w 145"/>
                    <a:gd name="T35" fmla="*/ 176 h 319"/>
                    <a:gd name="T36" fmla="*/ 33 w 145"/>
                    <a:gd name="T37" fmla="*/ 160 h 319"/>
                    <a:gd name="T38" fmla="*/ 31 w 145"/>
                    <a:gd name="T39" fmla="*/ 161 h 319"/>
                    <a:gd name="T40" fmla="*/ 34 w 145"/>
                    <a:gd name="T41" fmla="*/ 178 h 319"/>
                    <a:gd name="T42" fmla="*/ 38 w 145"/>
                    <a:gd name="T43" fmla="*/ 195 h 319"/>
                    <a:gd name="T44" fmla="*/ 37 w 145"/>
                    <a:gd name="T45" fmla="*/ 208 h 319"/>
                    <a:gd name="T46" fmla="*/ 33 w 145"/>
                    <a:gd name="T47" fmla="*/ 196 h 319"/>
                    <a:gd name="T48" fmla="*/ 27 w 145"/>
                    <a:gd name="T49" fmla="*/ 181 h 319"/>
                    <a:gd name="T50" fmla="*/ 23 w 145"/>
                    <a:gd name="T51" fmla="*/ 175 h 319"/>
                    <a:gd name="T52" fmla="*/ 31 w 145"/>
                    <a:gd name="T53" fmla="*/ 201 h 319"/>
                    <a:gd name="T54" fmla="*/ 40 w 145"/>
                    <a:gd name="T55" fmla="*/ 226 h 319"/>
                    <a:gd name="T56" fmla="*/ 50 w 145"/>
                    <a:gd name="T57" fmla="*/ 251 h 319"/>
                    <a:gd name="T58" fmla="*/ 34 w 145"/>
                    <a:gd name="T59" fmla="*/ 232 h 319"/>
                    <a:gd name="T60" fmla="*/ 11 w 145"/>
                    <a:gd name="T61" fmla="*/ 165 h 319"/>
                    <a:gd name="T62" fmla="*/ 0 w 145"/>
                    <a:gd name="T63" fmla="*/ 98 h 319"/>
                    <a:gd name="T64" fmla="*/ 7 w 145"/>
                    <a:gd name="T65" fmla="*/ 70 h 319"/>
                    <a:gd name="T66" fmla="*/ 19 w 145"/>
                    <a:gd name="T67" fmla="*/ 57 h 319"/>
                    <a:gd name="T68" fmla="*/ 31 w 145"/>
                    <a:gd name="T69" fmla="*/ 44 h 319"/>
                    <a:gd name="T70" fmla="*/ 35 w 145"/>
                    <a:gd name="T71" fmla="*/ 35 h 319"/>
                    <a:gd name="T72" fmla="*/ 34 w 145"/>
                    <a:gd name="T73" fmla="*/ 24 h 319"/>
                    <a:gd name="T74" fmla="*/ 30 w 145"/>
                    <a:gd name="T75" fmla="*/ 11 h 319"/>
                    <a:gd name="T76" fmla="*/ 26 w 145"/>
                    <a:gd name="T77" fmla="*/ 1 h 319"/>
                    <a:gd name="T78" fmla="*/ 38 w 145"/>
                    <a:gd name="T79" fmla="*/ 5 h 319"/>
                    <a:gd name="T80" fmla="*/ 41 w 145"/>
                    <a:gd name="T81" fmla="*/ 13 h 319"/>
                    <a:gd name="T82" fmla="*/ 43 w 145"/>
                    <a:gd name="T83" fmla="*/ 21 h 319"/>
                    <a:gd name="T84" fmla="*/ 50 w 145"/>
                    <a:gd name="T85" fmla="*/ 16 h 319"/>
                    <a:gd name="T86" fmla="*/ 47 w 145"/>
                    <a:gd name="T87" fmla="*/ 10 h 319"/>
                    <a:gd name="T88" fmla="*/ 45 w 145"/>
                    <a:gd name="T89" fmla="*/ 4 h 319"/>
                    <a:gd name="T90" fmla="*/ 52 w 145"/>
                    <a:gd name="T91" fmla="*/ 1 h 319"/>
                    <a:gd name="T92" fmla="*/ 57 w 145"/>
                    <a:gd name="T93" fmla="*/ 10 h 319"/>
                    <a:gd name="T94" fmla="*/ 64 w 145"/>
                    <a:gd name="T95" fmla="*/ 23 h 319"/>
                    <a:gd name="T96" fmla="*/ 70 w 145"/>
                    <a:gd name="T97" fmla="*/ 31 h 319"/>
                    <a:gd name="T98" fmla="*/ 74 w 145"/>
                    <a:gd name="T99" fmla="*/ 32 h 319"/>
                    <a:gd name="T100" fmla="*/ 77 w 145"/>
                    <a:gd name="T101" fmla="*/ 33 h 319"/>
                    <a:gd name="T102" fmla="*/ 80 w 145"/>
                    <a:gd name="T103" fmla="*/ 33 h 319"/>
                    <a:gd name="T104" fmla="*/ 61 w 145"/>
                    <a:gd name="T105" fmla="*/ 45 h 319"/>
                    <a:gd name="T106" fmla="*/ 52 w 145"/>
                    <a:gd name="T107" fmla="*/ 55 h 319"/>
                    <a:gd name="T108" fmla="*/ 50 w 145"/>
                    <a:gd name="T109" fmla="*/ 71 h 319"/>
                    <a:gd name="T110" fmla="*/ 54 w 145"/>
                    <a:gd name="T111" fmla="*/ 114 h 319"/>
                    <a:gd name="T112" fmla="*/ 70 w 145"/>
                    <a:gd name="T113" fmla="*/ 173 h 319"/>
                    <a:gd name="T114" fmla="*/ 94 w 145"/>
                    <a:gd name="T115" fmla="*/ 228 h 319"/>
                    <a:gd name="T116" fmla="*/ 114 w 145"/>
                    <a:gd name="T117" fmla="*/ 266 h 319"/>
                    <a:gd name="T118" fmla="*/ 127 w 145"/>
                    <a:gd name="T119" fmla="*/ 285 h 319"/>
                    <a:gd name="T120" fmla="*/ 140 w 145"/>
                    <a:gd name="T121" fmla="*/ 306 h 319"/>
                    <a:gd name="T122" fmla="*/ 139 w 145"/>
                    <a:gd name="T123" fmla="*/ 319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5" h="319">
                      <a:moveTo>
                        <a:pt x="139" y="319"/>
                      </a:moveTo>
                      <a:lnTo>
                        <a:pt x="137" y="318"/>
                      </a:lnTo>
                      <a:lnTo>
                        <a:pt x="136" y="317"/>
                      </a:lnTo>
                      <a:lnTo>
                        <a:pt x="135" y="316"/>
                      </a:lnTo>
                      <a:lnTo>
                        <a:pt x="134" y="315"/>
                      </a:lnTo>
                      <a:lnTo>
                        <a:pt x="132" y="313"/>
                      </a:lnTo>
                      <a:lnTo>
                        <a:pt x="131" y="312"/>
                      </a:lnTo>
                      <a:lnTo>
                        <a:pt x="131" y="310"/>
                      </a:lnTo>
                      <a:lnTo>
                        <a:pt x="130" y="309"/>
                      </a:lnTo>
                      <a:lnTo>
                        <a:pt x="129" y="307"/>
                      </a:lnTo>
                      <a:lnTo>
                        <a:pt x="128" y="305"/>
                      </a:lnTo>
                      <a:lnTo>
                        <a:pt x="127" y="304"/>
                      </a:lnTo>
                      <a:lnTo>
                        <a:pt x="126" y="303"/>
                      </a:lnTo>
                      <a:lnTo>
                        <a:pt x="125" y="301"/>
                      </a:lnTo>
                      <a:lnTo>
                        <a:pt x="124" y="300"/>
                      </a:lnTo>
                      <a:lnTo>
                        <a:pt x="123" y="298"/>
                      </a:lnTo>
                      <a:lnTo>
                        <a:pt x="123" y="297"/>
                      </a:lnTo>
                      <a:lnTo>
                        <a:pt x="117" y="289"/>
                      </a:lnTo>
                      <a:lnTo>
                        <a:pt x="111" y="279"/>
                      </a:lnTo>
                      <a:lnTo>
                        <a:pt x="105" y="268"/>
                      </a:lnTo>
                      <a:lnTo>
                        <a:pt x="99" y="257"/>
                      </a:lnTo>
                      <a:lnTo>
                        <a:pt x="92" y="245"/>
                      </a:lnTo>
                      <a:lnTo>
                        <a:pt x="86" y="233"/>
                      </a:lnTo>
                      <a:lnTo>
                        <a:pt x="80" y="220"/>
                      </a:lnTo>
                      <a:lnTo>
                        <a:pt x="74" y="207"/>
                      </a:lnTo>
                      <a:lnTo>
                        <a:pt x="68" y="194"/>
                      </a:lnTo>
                      <a:lnTo>
                        <a:pt x="63" y="181"/>
                      </a:lnTo>
                      <a:lnTo>
                        <a:pt x="59" y="168"/>
                      </a:lnTo>
                      <a:lnTo>
                        <a:pt x="54" y="155"/>
                      </a:lnTo>
                      <a:lnTo>
                        <a:pt x="51" y="143"/>
                      </a:lnTo>
                      <a:lnTo>
                        <a:pt x="49" y="131"/>
                      </a:lnTo>
                      <a:lnTo>
                        <a:pt x="47" y="121"/>
                      </a:lnTo>
                      <a:lnTo>
                        <a:pt x="47" y="110"/>
                      </a:lnTo>
                      <a:lnTo>
                        <a:pt x="46" y="115"/>
                      </a:lnTo>
                      <a:lnTo>
                        <a:pt x="45" y="121"/>
                      </a:lnTo>
                      <a:lnTo>
                        <a:pt x="45" y="126"/>
                      </a:lnTo>
                      <a:lnTo>
                        <a:pt x="46" y="132"/>
                      </a:lnTo>
                      <a:lnTo>
                        <a:pt x="46" y="139"/>
                      </a:lnTo>
                      <a:lnTo>
                        <a:pt x="47" y="145"/>
                      </a:lnTo>
                      <a:lnTo>
                        <a:pt x="48" y="151"/>
                      </a:lnTo>
                      <a:lnTo>
                        <a:pt x="49" y="157"/>
                      </a:lnTo>
                      <a:lnTo>
                        <a:pt x="51" y="164"/>
                      </a:lnTo>
                      <a:lnTo>
                        <a:pt x="52" y="169"/>
                      </a:lnTo>
                      <a:lnTo>
                        <a:pt x="53" y="175"/>
                      </a:lnTo>
                      <a:lnTo>
                        <a:pt x="54" y="180"/>
                      </a:lnTo>
                      <a:lnTo>
                        <a:pt x="55" y="184"/>
                      </a:lnTo>
                      <a:lnTo>
                        <a:pt x="56" y="188"/>
                      </a:lnTo>
                      <a:lnTo>
                        <a:pt x="56" y="192"/>
                      </a:lnTo>
                      <a:lnTo>
                        <a:pt x="56" y="194"/>
                      </a:lnTo>
                      <a:lnTo>
                        <a:pt x="54" y="191"/>
                      </a:lnTo>
                      <a:lnTo>
                        <a:pt x="53" y="187"/>
                      </a:lnTo>
                      <a:lnTo>
                        <a:pt x="52" y="184"/>
                      </a:lnTo>
                      <a:lnTo>
                        <a:pt x="50" y="180"/>
                      </a:lnTo>
                      <a:lnTo>
                        <a:pt x="49" y="176"/>
                      </a:lnTo>
                      <a:lnTo>
                        <a:pt x="48" y="172"/>
                      </a:lnTo>
                      <a:lnTo>
                        <a:pt x="47" y="168"/>
                      </a:lnTo>
                      <a:lnTo>
                        <a:pt x="46" y="164"/>
                      </a:lnTo>
                      <a:lnTo>
                        <a:pt x="45" y="160"/>
                      </a:lnTo>
                      <a:lnTo>
                        <a:pt x="44" y="156"/>
                      </a:lnTo>
                      <a:lnTo>
                        <a:pt x="42" y="152"/>
                      </a:lnTo>
                      <a:lnTo>
                        <a:pt x="41" y="148"/>
                      </a:lnTo>
                      <a:lnTo>
                        <a:pt x="40" y="144"/>
                      </a:lnTo>
                      <a:lnTo>
                        <a:pt x="39" y="141"/>
                      </a:lnTo>
                      <a:lnTo>
                        <a:pt x="37" y="137"/>
                      </a:lnTo>
                      <a:lnTo>
                        <a:pt x="36" y="133"/>
                      </a:lnTo>
                      <a:lnTo>
                        <a:pt x="35" y="134"/>
                      </a:lnTo>
                      <a:lnTo>
                        <a:pt x="35" y="136"/>
                      </a:lnTo>
                      <a:lnTo>
                        <a:pt x="36" y="139"/>
                      </a:lnTo>
                      <a:lnTo>
                        <a:pt x="36" y="143"/>
                      </a:lnTo>
                      <a:lnTo>
                        <a:pt x="37" y="147"/>
                      </a:lnTo>
                      <a:lnTo>
                        <a:pt x="38" y="153"/>
                      </a:lnTo>
                      <a:lnTo>
                        <a:pt x="39" y="158"/>
                      </a:lnTo>
                      <a:lnTo>
                        <a:pt x="40" y="164"/>
                      </a:lnTo>
                      <a:lnTo>
                        <a:pt x="41" y="170"/>
                      </a:lnTo>
                      <a:lnTo>
                        <a:pt x="43" y="176"/>
                      </a:lnTo>
                      <a:lnTo>
                        <a:pt x="44" y="182"/>
                      </a:lnTo>
                      <a:lnTo>
                        <a:pt x="45" y="188"/>
                      </a:lnTo>
                      <a:lnTo>
                        <a:pt x="45" y="193"/>
                      </a:lnTo>
                      <a:lnTo>
                        <a:pt x="46" y="197"/>
                      </a:lnTo>
                      <a:lnTo>
                        <a:pt x="46" y="200"/>
                      </a:lnTo>
                      <a:lnTo>
                        <a:pt x="47" y="203"/>
                      </a:lnTo>
                      <a:lnTo>
                        <a:pt x="45" y="200"/>
                      </a:lnTo>
                      <a:lnTo>
                        <a:pt x="44" y="197"/>
                      </a:lnTo>
                      <a:lnTo>
                        <a:pt x="43" y="194"/>
                      </a:lnTo>
                      <a:lnTo>
                        <a:pt x="42" y="191"/>
                      </a:lnTo>
                      <a:lnTo>
                        <a:pt x="41" y="188"/>
                      </a:lnTo>
                      <a:lnTo>
                        <a:pt x="40" y="185"/>
                      </a:lnTo>
                      <a:lnTo>
                        <a:pt x="39" y="182"/>
                      </a:lnTo>
                      <a:lnTo>
                        <a:pt x="38" y="179"/>
                      </a:lnTo>
                      <a:lnTo>
                        <a:pt x="37" y="176"/>
                      </a:lnTo>
                      <a:lnTo>
                        <a:pt x="37" y="172"/>
                      </a:lnTo>
                      <a:lnTo>
                        <a:pt x="36" y="169"/>
                      </a:lnTo>
                      <a:lnTo>
                        <a:pt x="35" y="166"/>
                      </a:lnTo>
                      <a:lnTo>
                        <a:pt x="34" y="163"/>
                      </a:lnTo>
                      <a:lnTo>
                        <a:pt x="33" y="160"/>
                      </a:lnTo>
                      <a:lnTo>
                        <a:pt x="32" y="157"/>
                      </a:lnTo>
                      <a:lnTo>
                        <a:pt x="32" y="154"/>
                      </a:lnTo>
                      <a:lnTo>
                        <a:pt x="31" y="156"/>
                      </a:lnTo>
                      <a:lnTo>
                        <a:pt x="31" y="158"/>
                      </a:lnTo>
                      <a:lnTo>
                        <a:pt x="31" y="161"/>
                      </a:lnTo>
                      <a:lnTo>
                        <a:pt x="32" y="164"/>
                      </a:lnTo>
                      <a:lnTo>
                        <a:pt x="32" y="167"/>
                      </a:lnTo>
                      <a:lnTo>
                        <a:pt x="33" y="170"/>
                      </a:lnTo>
                      <a:lnTo>
                        <a:pt x="33" y="174"/>
                      </a:lnTo>
                      <a:lnTo>
                        <a:pt x="34" y="178"/>
                      </a:lnTo>
                      <a:lnTo>
                        <a:pt x="35" y="181"/>
                      </a:lnTo>
                      <a:lnTo>
                        <a:pt x="36" y="185"/>
                      </a:lnTo>
                      <a:lnTo>
                        <a:pt x="36" y="188"/>
                      </a:lnTo>
                      <a:lnTo>
                        <a:pt x="37" y="192"/>
                      </a:lnTo>
                      <a:lnTo>
                        <a:pt x="38" y="195"/>
                      </a:lnTo>
                      <a:lnTo>
                        <a:pt x="39" y="197"/>
                      </a:lnTo>
                      <a:lnTo>
                        <a:pt x="39" y="200"/>
                      </a:lnTo>
                      <a:lnTo>
                        <a:pt x="40" y="202"/>
                      </a:lnTo>
                      <a:lnTo>
                        <a:pt x="37" y="209"/>
                      </a:lnTo>
                      <a:lnTo>
                        <a:pt x="37" y="208"/>
                      </a:lnTo>
                      <a:lnTo>
                        <a:pt x="36" y="207"/>
                      </a:lnTo>
                      <a:lnTo>
                        <a:pt x="36" y="205"/>
                      </a:lnTo>
                      <a:lnTo>
                        <a:pt x="35" y="202"/>
                      </a:lnTo>
                      <a:lnTo>
                        <a:pt x="34" y="199"/>
                      </a:lnTo>
                      <a:lnTo>
                        <a:pt x="33" y="196"/>
                      </a:lnTo>
                      <a:lnTo>
                        <a:pt x="32" y="193"/>
                      </a:lnTo>
                      <a:lnTo>
                        <a:pt x="31" y="190"/>
                      </a:lnTo>
                      <a:lnTo>
                        <a:pt x="29" y="186"/>
                      </a:lnTo>
                      <a:lnTo>
                        <a:pt x="28" y="183"/>
                      </a:lnTo>
                      <a:lnTo>
                        <a:pt x="27" y="181"/>
                      </a:lnTo>
                      <a:lnTo>
                        <a:pt x="26" y="178"/>
                      </a:lnTo>
                      <a:lnTo>
                        <a:pt x="25" y="177"/>
                      </a:lnTo>
                      <a:lnTo>
                        <a:pt x="24" y="175"/>
                      </a:lnTo>
                      <a:lnTo>
                        <a:pt x="23" y="175"/>
                      </a:lnTo>
                      <a:lnTo>
                        <a:pt x="23" y="175"/>
                      </a:lnTo>
                      <a:lnTo>
                        <a:pt x="24" y="180"/>
                      </a:lnTo>
                      <a:lnTo>
                        <a:pt x="26" y="185"/>
                      </a:lnTo>
                      <a:lnTo>
                        <a:pt x="27" y="190"/>
                      </a:lnTo>
                      <a:lnTo>
                        <a:pt x="29" y="196"/>
                      </a:lnTo>
                      <a:lnTo>
                        <a:pt x="31" y="201"/>
                      </a:lnTo>
                      <a:lnTo>
                        <a:pt x="32" y="206"/>
                      </a:lnTo>
                      <a:lnTo>
                        <a:pt x="34" y="211"/>
                      </a:lnTo>
                      <a:lnTo>
                        <a:pt x="36" y="216"/>
                      </a:lnTo>
                      <a:lnTo>
                        <a:pt x="38" y="221"/>
                      </a:lnTo>
                      <a:lnTo>
                        <a:pt x="40" y="226"/>
                      </a:lnTo>
                      <a:lnTo>
                        <a:pt x="42" y="231"/>
                      </a:lnTo>
                      <a:lnTo>
                        <a:pt x="44" y="236"/>
                      </a:lnTo>
                      <a:lnTo>
                        <a:pt x="46" y="241"/>
                      </a:lnTo>
                      <a:lnTo>
                        <a:pt x="48" y="246"/>
                      </a:lnTo>
                      <a:lnTo>
                        <a:pt x="50" y="251"/>
                      </a:lnTo>
                      <a:lnTo>
                        <a:pt x="52" y="256"/>
                      </a:lnTo>
                      <a:lnTo>
                        <a:pt x="47" y="258"/>
                      </a:lnTo>
                      <a:lnTo>
                        <a:pt x="43" y="251"/>
                      </a:lnTo>
                      <a:lnTo>
                        <a:pt x="38" y="242"/>
                      </a:lnTo>
                      <a:lnTo>
                        <a:pt x="34" y="232"/>
                      </a:lnTo>
                      <a:lnTo>
                        <a:pt x="29" y="220"/>
                      </a:lnTo>
                      <a:lnTo>
                        <a:pt x="24" y="207"/>
                      </a:lnTo>
                      <a:lnTo>
                        <a:pt x="20" y="193"/>
                      </a:lnTo>
                      <a:lnTo>
                        <a:pt x="15" y="179"/>
                      </a:lnTo>
                      <a:lnTo>
                        <a:pt x="11" y="165"/>
                      </a:lnTo>
                      <a:lnTo>
                        <a:pt x="8" y="150"/>
                      </a:lnTo>
                      <a:lnTo>
                        <a:pt x="5" y="136"/>
                      </a:lnTo>
                      <a:lnTo>
                        <a:pt x="2" y="123"/>
                      </a:lnTo>
                      <a:lnTo>
                        <a:pt x="0" y="110"/>
                      </a:lnTo>
                      <a:lnTo>
                        <a:pt x="0" y="98"/>
                      </a:lnTo>
                      <a:lnTo>
                        <a:pt x="0" y="88"/>
                      </a:lnTo>
                      <a:lnTo>
                        <a:pt x="2" y="80"/>
                      </a:lnTo>
                      <a:lnTo>
                        <a:pt x="5" y="73"/>
                      </a:lnTo>
                      <a:lnTo>
                        <a:pt x="6" y="72"/>
                      </a:lnTo>
                      <a:lnTo>
                        <a:pt x="7" y="70"/>
                      </a:lnTo>
                      <a:lnTo>
                        <a:pt x="9" y="68"/>
                      </a:lnTo>
                      <a:lnTo>
                        <a:pt x="11" y="65"/>
                      </a:lnTo>
                      <a:lnTo>
                        <a:pt x="14" y="63"/>
                      </a:lnTo>
                      <a:lnTo>
                        <a:pt x="16" y="60"/>
                      </a:lnTo>
                      <a:lnTo>
                        <a:pt x="19" y="57"/>
                      </a:lnTo>
                      <a:lnTo>
                        <a:pt x="22" y="55"/>
                      </a:lnTo>
                      <a:lnTo>
                        <a:pt x="24" y="52"/>
                      </a:lnTo>
                      <a:lnTo>
                        <a:pt x="27" y="49"/>
                      </a:lnTo>
                      <a:lnTo>
                        <a:pt x="29" y="46"/>
                      </a:lnTo>
                      <a:lnTo>
                        <a:pt x="31" y="44"/>
                      </a:lnTo>
                      <a:lnTo>
                        <a:pt x="33" y="42"/>
                      </a:lnTo>
                      <a:lnTo>
                        <a:pt x="34" y="40"/>
                      </a:lnTo>
                      <a:lnTo>
                        <a:pt x="35" y="39"/>
                      </a:lnTo>
                      <a:lnTo>
                        <a:pt x="35" y="38"/>
                      </a:lnTo>
                      <a:lnTo>
                        <a:pt x="35" y="35"/>
                      </a:lnTo>
                      <a:lnTo>
                        <a:pt x="35" y="33"/>
                      </a:lnTo>
                      <a:lnTo>
                        <a:pt x="35" y="31"/>
                      </a:lnTo>
                      <a:lnTo>
                        <a:pt x="35" y="28"/>
                      </a:lnTo>
                      <a:lnTo>
                        <a:pt x="34" y="26"/>
                      </a:lnTo>
                      <a:lnTo>
                        <a:pt x="34" y="24"/>
                      </a:lnTo>
                      <a:lnTo>
                        <a:pt x="33" y="21"/>
                      </a:lnTo>
                      <a:lnTo>
                        <a:pt x="33" y="19"/>
                      </a:lnTo>
                      <a:lnTo>
                        <a:pt x="32" y="16"/>
                      </a:lnTo>
                      <a:lnTo>
                        <a:pt x="31" y="14"/>
                      </a:lnTo>
                      <a:lnTo>
                        <a:pt x="30" y="11"/>
                      </a:lnTo>
                      <a:lnTo>
                        <a:pt x="30" y="9"/>
                      </a:lnTo>
                      <a:lnTo>
                        <a:pt x="29" y="7"/>
                      </a:lnTo>
                      <a:lnTo>
                        <a:pt x="28" y="5"/>
                      </a:lnTo>
                      <a:lnTo>
                        <a:pt x="27" y="3"/>
                      </a:lnTo>
                      <a:lnTo>
                        <a:pt x="26" y="1"/>
                      </a:lnTo>
                      <a:lnTo>
                        <a:pt x="36" y="0"/>
                      </a:lnTo>
                      <a:lnTo>
                        <a:pt x="36" y="1"/>
                      </a:lnTo>
                      <a:lnTo>
                        <a:pt x="37" y="2"/>
                      </a:lnTo>
                      <a:lnTo>
                        <a:pt x="37" y="4"/>
                      </a:lnTo>
                      <a:lnTo>
                        <a:pt x="38" y="5"/>
                      </a:lnTo>
                      <a:lnTo>
                        <a:pt x="38" y="7"/>
                      </a:lnTo>
                      <a:lnTo>
                        <a:pt x="39" y="8"/>
                      </a:lnTo>
                      <a:lnTo>
                        <a:pt x="39" y="10"/>
                      </a:lnTo>
                      <a:lnTo>
                        <a:pt x="40" y="12"/>
                      </a:lnTo>
                      <a:lnTo>
                        <a:pt x="41" y="13"/>
                      </a:lnTo>
                      <a:lnTo>
                        <a:pt x="41" y="15"/>
                      </a:lnTo>
                      <a:lnTo>
                        <a:pt x="42" y="16"/>
                      </a:lnTo>
                      <a:lnTo>
                        <a:pt x="42" y="18"/>
                      </a:lnTo>
                      <a:lnTo>
                        <a:pt x="43" y="19"/>
                      </a:lnTo>
                      <a:lnTo>
                        <a:pt x="43" y="21"/>
                      </a:lnTo>
                      <a:lnTo>
                        <a:pt x="44" y="22"/>
                      </a:lnTo>
                      <a:lnTo>
                        <a:pt x="44" y="24"/>
                      </a:lnTo>
                      <a:lnTo>
                        <a:pt x="51" y="18"/>
                      </a:lnTo>
                      <a:lnTo>
                        <a:pt x="50" y="17"/>
                      </a:lnTo>
                      <a:lnTo>
                        <a:pt x="50" y="16"/>
                      </a:lnTo>
                      <a:lnTo>
                        <a:pt x="49" y="15"/>
                      </a:lnTo>
                      <a:lnTo>
                        <a:pt x="48" y="13"/>
                      </a:lnTo>
                      <a:lnTo>
                        <a:pt x="48" y="12"/>
                      </a:lnTo>
                      <a:lnTo>
                        <a:pt x="47" y="11"/>
                      </a:lnTo>
                      <a:lnTo>
                        <a:pt x="47" y="10"/>
                      </a:lnTo>
                      <a:lnTo>
                        <a:pt x="46" y="9"/>
                      </a:lnTo>
                      <a:lnTo>
                        <a:pt x="46" y="8"/>
                      </a:lnTo>
                      <a:lnTo>
                        <a:pt x="46" y="7"/>
                      </a:lnTo>
                      <a:lnTo>
                        <a:pt x="45" y="6"/>
                      </a:lnTo>
                      <a:lnTo>
                        <a:pt x="45" y="4"/>
                      </a:lnTo>
                      <a:lnTo>
                        <a:pt x="44" y="3"/>
                      </a:lnTo>
                      <a:lnTo>
                        <a:pt x="44" y="2"/>
                      </a:lnTo>
                      <a:lnTo>
                        <a:pt x="44" y="1"/>
                      </a:lnTo>
                      <a:lnTo>
                        <a:pt x="43" y="0"/>
                      </a:lnTo>
                      <a:lnTo>
                        <a:pt x="52" y="1"/>
                      </a:lnTo>
                      <a:lnTo>
                        <a:pt x="53" y="2"/>
                      </a:lnTo>
                      <a:lnTo>
                        <a:pt x="54" y="4"/>
                      </a:lnTo>
                      <a:lnTo>
                        <a:pt x="55" y="6"/>
                      </a:lnTo>
                      <a:lnTo>
                        <a:pt x="56" y="8"/>
                      </a:lnTo>
                      <a:lnTo>
                        <a:pt x="57" y="10"/>
                      </a:lnTo>
                      <a:lnTo>
                        <a:pt x="58" y="13"/>
                      </a:lnTo>
                      <a:lnTo>
                        <a:pt x="60" y="15"/>
                      </a:lnTo>
                      <a:lnTo>
                        <a:pt x="61" y="18"/>
                      </a:lnTo>
                      <a:lnTo>
                        <a:pt x="62" y="20"/>
                      </a:lnTo>
                      <a:lnTo>
                        <a:pt x="64" y="23"/>
                      </a:lnTo>
                      <a:lnTo>
                        <a:pt x="65" y="25"/>
                      </a:lnTo>
                      <a:lnTo>
                        <a:pt x="67" y="27"/>
                      </a:lnTo>
                      <a:lnTo>
                        <a:pt x="68" y="29"/>
                      </a:lnTo>
                      <a:lnTo>
                        <a:pt x="69" y="30"/>
                      </a:lnTo>
                      <a:lnTo>
                        <a:pt x="70" y="31"/>
                      </a:lnTo>
                      <a:lnTo>
                        <a:pt x="72" y="32"/>
                      </a:lnTo>
                      <a:lnTo>
                        <a:pt x="72" y="32"/>
                      </a:lnTo>
                      <a:lnTo>
                        <a:pt x="73" y="32"/>
                      </a:lnTo>
                      <a:lnTo>
                        <a:pt x="73" y="32"/>
                      </a:lnTo>
                      <a:lnTo>
                        <a:pt x="74" y="32"/>
                      </a:lnTo>
                      <a:lnTo>
                        <a:pt x="74" y="33"/>
                      </a:lnTo>
                      <a:lnTo>
                        <a:pt x="75" y="33"/>
                      </a:lnTo>
                      <a:lnTo>
                        <a:pt x="76" y="33"/>
                      </a:lnTo>
                      <a:lnTo>
                        <a:pt x="77" y="33"/>
                      </a:lnTo>
                      <a:lnTo>
                        <a:pt x="77" y="33"/>
                      </a:lnTo>
                      <a:lnTo>
                        <a:pt x="78" y="33"/>
                      </a:lnTo>
                      <a:lnTo>
                        <a:pt x="78" y="33"/>
                      </a:lnTo>
                      <a:lnTo>
                        <a:pt x="79" y="33"/>
                      </a:lnTo>
                      <a:lnTo>
                        <a:pt x="79" y="33"/>
                      </a:lnTo>
                      <a:lnTo>
                        <a:pt x="80" y="33"/>
                      </a:lnTo>
                      <a:lnTo>
                        <a:pt x="76" y="43"/>
                      </a:lnTo>
                      <a:lnTo>
                        <a:pt x="72" y="43"/>
                      </a:lnTo>
                      <a:lnTo>
                        <a:pt x="68" y="44"/>
                      </a:lnTo>
                      <a:lnTo>
                        <a:pt x="64" y="44"/>
                      </a:lnTo>
                      <a:lnTo>
                        <a:pt x="61" y="45"/>
                      </a:lnTo>
                      <a:lnTo>
                        <a:pt x="59" y="47"/>
                      </a:lnTo>
                      <a:lnTo>
                        <a:pt x="57" y="48"/>
                      </a:lnTo>
                      <a:lnTo>
                        <a:pt x="55" y="51"/>
                      </a:lnTo>
                      <a:lnTo>
                        <a:pt x="53" y="53"/>
                      </a:lnTo>
                      <a:lnTo>
                        <a:pt x="52" y="55"/>
                      </a:lnTo>
                      <a:lnTo>
                        <a:pt x="52" y="58"/>
                      </a:lnTo>
                      <a:lnTo>
                        <a:pt x="51" y="61"/>
                      </a:lnTo>
                      <a:lnTo>
                        <a:pt x="51" y="64"/>
                      </a:lnTo>
                      <a:lnTo>
                        <a:pt x="50" y="67"/>
                      </a:lnTo>
                      <a:lnTo>
                        <a:pt x="50" y="71"/>
                      </a:lnTo>
                      <a:lnTo>
                        <a:pt x="50" y="74"/>
                      </a:lnTo>
                      <a:lnTo>
                        <a:pt x="50" y="78"/>
                      </a:lnTo>
                      <a:lnTo>
                        <a:pt x="51" y="90"/>
                      </a:lnTo>
                      <a:lnTo>
                        <a:pt x="52" y="102"/>
                      </a:lnTo>
                      <a:lnTo>
                        <a:pt x="54" y="114"/>
                      </a:lnTo>
                      <a:lnTo>
                        <a:pt x="56" y="126"/>
                      </a:lnTo>
                      <a:lnTo>
                        <a:pt x="59" y="138"/>
                      </a:lnTo>
                      <a:lnTo>
                        <a:pt x="62" y="150"/>
                      </a:lnTo>
                      <a:lnTo>
                        <a:pt x="65" y="161"/>
                      </a:lnTo>
                      <a:lnTo>
                        <a:pt x="70" y="173"/>
                      </a:lnTo>
                      <a:lnTo>
                        <a:pt x="74" y="184"/>
                      </a:lnTo>
                      <a:lnTo>
                        <a:pt x="79" y="195"/>
                      </a:lnTo>
                      <a:lnTo>
                        <a:pt x="84" y="206"/>
                      </a:lnTo>
                      <a:lnTo>
                        <a:pt x="89" y="218"/>
                      </a:lnTo>
                      <a:lnTo>
                        <a:pt x="94" y="228"/>
                      </a:lnTo>
                      <a:lnTo>
                        <a:pt x="99" y="239"/>
                      </a:lnTo>
                      <a:lnTo>
                        <a:pt x="105" y="250"/>
                      </a:lnTo>
                      <a:lnTo>
                        <a:pt x="111" y="261"/>
                      </a:lnTo>
                      <a:lnTo>
                        <a:pt x="112" y="263"/>
                      </a:lnTo>
                      <a:lnTo>
                        <a:pt x="114" y="266"/>
                      </a:lnTo>
                      <a:lnTo>
                        <a:pt x="116" y="269"/>
                      </a:lnTo>
                      <a:lnTo>
                        <a:pt x="118" y="273"/>
                      </a:lnTo>
                      <a:lnTo>
                        <a:pt x="121" y="277"/>
                      </a:lnTo>
                      <a:lnTo>
                        <a:pt x="124" y="281"/>
                      </a:lnTo>
                      <a:lnTo>
                        <a:pt x="127" y="285"/>
                      </a:lnTo>
                      <a:lnTo>
                        <a:pt x="130" y="290"/>
                      </a:lnTo>
                      <a:lnTo>
                        <a:pt x="132" y="294"/>
                      </a:lnTo>
                      <a:lnTo>
                        <a:pt x="135" y="298"/>
                      </a:lnTo>
                      <a:lnTo>
                        <a:pt x="138" y="302"/>
                      </a:lnTo>
                      <a:lnTo>
                        <a:pt x="140" y="306"/>
                      </a:lnTo>
                      <a:lnTo>
                        <a:pt x="142" y="309"/>
                      </a:lnTo>
                      <a:lnTo>
                        <a:pt x="144" y="312"/>
                      </a:lnTo>
                      <a:lnTo>
                        <a:pt x="145" y="314"/>
                      </a:lnTo>
                      <a:lnTo>
                        <a:pt x="145" y="315"/>
                      </a:lnTo>
                      <a:lnTo>
                        <a:pt x="139" y="319"/>
                      </a:lnTo>
                      <a:lnTo>
                        <a:pt x="139" y="319"/>
                      </a:lnTo>
                      <a:close/>
                    </a:path>
                  </a:pathLst>
                </a:custGeom>
                <a:solidFill>
                  <a:srgbClr val="000000"/>
                </a:solidFill>
                <a:ln>
                  <a:noFill/>
                </a:ln>
              </p:spPr>
              <p:txBody>
                <a:bodyPr/>
                <a:lstStyle/>
                <a:p>
                  <a:pPr algn="ctr"/>
                  <a:endParaRPr lang="zh-CN" altLang="en-US"/>
                </a:p>
              </p:txBody>
            </p:sp>
            <p:sp>
              <p:nvSpPr>
                <p:cNvPr id="1051897" name="Freeform 120"/>
                <p:cNvSpPr/>
                <p:nvPr/>
              </p:nvSpPr>
              <p:spPr bwMode="auto">
                <a:xfrm>
                  <a:off x="3244" y="1183"/>
                  <a:ext cx="14" cy="13"/>
                </a:xfrm>
                <a:custGeom>
                  <a:avLst/>
                  <a:gdLst>
                    <a:gd name="T0" fmla="*/ 5 w 14"/>
                    <a:gd name="T1" fmla="*/ 13 h 13"/>
                    <a:gd name="T2" fmla="*/ 1 w 14"/>
                    <a:gd name="T3" fmla="*/ 11 h 13"/>
                    <a:gd name="T4" fmla="*/ 0 w 14"/>
                    <a:gd name="T5" fmla="*/ 3 h 13"/>
                    <a:gd name="T6" fmla="*/ 10 w 14"/>
                    <a:gd name="T7" fmla="*/ 0 h 13"/>
                    <a:gd name="T8" fmla="*/ 11 w 14"/>
                    <a:gd name="T9" fmla="*/ 0 h 13"/>
                    <a:gd name="T10" fmla="*/ 11 w 14"/>
                    <a:gd name="T11" fmla="*/ 1 h 13"/>
                    <a:gd name="T12" fmla="*/ 12 w 14"/>
                    <a:gd name="T13" fmla="*/ 1 h 13"/>
                    <a:gd name="T14" fmla="*/ 12 w 14"/>
                    <a:gd name="T15" fmla="*/ 2 h 13"/>
                    <a:gd name="T16" fmla="*/ 13 w 14"/>
                    <a:gd name="T17" fmla="*/ 2 h 13"/>
                    <a:gd name="T18" fmla="*/ 13 w 14"/>
                    <a:gd name="T19" fmla="*/ 3 h 13"/>
                    <a:gd name="T20" fmla="*/ 13 w 14"/>
                    <a:gd name="T21" fmla="*/ 4 h 13"/>
                    <a:gd name="T22" fmla="*/ 14 w 14"/>
                    <a:gd name="T23" fmla="*/ 5 h 13"/>
                    <a:gd name="T24" fmla="*/ 14 w 14"/>
                    <a:gd name="T25" fmla="*/ 6 h 13"/>
                    <a:gd name="T26" fmla="*/ 14 w 14"/>
                    <a:gd name="T27" fmla="*/ 6 h 13"/>
                    <a:gd name="T28" fmla="*/ 14 w 14"/>
                    <a:gd name="T29" fmla="*/ 7 h 13"/>
                    <a:gd name="T30" fmla="*/ 14 w 14"/>
                    <a:gd name="T31" fmla="*/ 8 h 13"/>
                    <a:gd name="T32" fmla="*/ 14 w 14"/>
                    <a:gd name="T33" fmla="*/ 9 h 13"/>
                    <a:gd name="T34" fmla="*/ 14 w 14"/>
                    <a:gd name="T35" fmla="*/ 10 h 13"/>
                    <a:gd name="T36" fmla="*/ 14 w 14"/>
                    <a:gd name="T37" fmla="*/ 10 h 13"/>
                    <a:gd name="T38" fmla="*/ 14 w 14"/>
                    <a:gd name="T39" fmla="*/ 11 h 13"/>
                    <a:gd name="T40" fmla="*/ 5 w 14"/>
                    <a:gd name="T41" fmla="*/ 13 h 13"/>
                    <a:gd name="T42" fmla="*/ 5 w 14"/>
                    <a:gd name="T4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5" y="13"/>
                      </a:moveTo>
                      <a:lnTo>
                        <a:pt x="1" y="11"/>
                      </a:lnTo>
                      <a:lnTo>
                        <a:pt x="0" y="3"/>
                      </a:lnTo>
                      <a:lnTo>
                        <a:pt x="10" y="0"/>
                      </a:lnTo>
                      <a:lnTo>
                        <a:pt x="11" y="0"/>
                      </a:lnTo>
                      <a:lnTo>
                        <a:pt x="11" y="1"/>
                      </a:lnTo>
                      <a:lnTo>
                        <a:pt x="12" y="1"/>
                      </a:lnTo>
                      <a:lnTo>
                        <a:pt x="12" y="2"/>
                      </a:lnTo>
                      <a:lnTo>
                        <a:pt x="13" y="2"/>
                      </a:lnTo>
                      <a:lnTo>
                        <a:pt x="13" y="3"/>
                      </a:lnTo>
                      <a:lnTo>
                        <a:pt x="13" y="4"/>
                      </a:lnTo>
                      <a:lnTo>
                        <a:pt x="14" y="5"/>
                      </a:lnTo>
                      <a:lnTo>
                        <a:pt x="14" y="6"/>
                      </a:lnTo>
                      <a:lnTo>
                        <a:pt x="14" y="6"/>
                      </a:lnTo>
                      <a:lnTo>
                        <a:pt x="14" y="7"/>
                      </a:lnTo>
                      <a:lnTo>
                        <a:pt x="14" y="8"/>
                      </a:lnTo>
                      <a:lnTo>
                        <a:pt x="14" y="9"/>
                      </a:lnTo>
                      <a:lnTo>
                        <a:pt x="14" y="10"/>
                      </a:lnTo>
                      <a:lnTo>
                        <a:pt x="14" y="10"/>
                      </a:lnTo>
                      <a:lnTo>
                        <a:pt x="14" y="11"/>
                      </a:lnTo>
                      <a:lnTo>
                        <a:pt x="5" y="13"/>
                      </a:lnTo>
                      <a:lnTo>
                        <a:pt x="5" y="13"/>
                      </a:lnTo>
                      <a:close/>
                    </a:path>
                  </a:pathLst>
                </a:custGeom>
                <a:solidFill>
                  <a:srgbClr val="000000"/>
                </a:solidFill>
                <a:ln>
                  <a:noFill/>
                </a:ln>
              </p:spPr>
              <p:txBody>
                <a:bodyPr/>
                <a:lstStyle/>
                <a:p>
                  <a:pPr algn="ctr"/>
                  <a:endParaRPr lang="zh-CN" altLang="en-US"/>
                </a:p>
              </p:txBody>
            </p:sp>
            <p:sp>
              <p:nvSpPr>
                <p:cNvPr id="1051898" name="Freeform 121"/>
                <p:cNvSpPr/>
                <p:nvPr/>
              </p:nvSpPr>
              <p:spPr bwMode="auto">
                <a:xfrm>
                  <a:off x="3197" y="1183"/>
                  <a:ext cx="11" cy="14"/>
                </a:xfrm>
                <a:custGeom>
                  <a:avLst/>
                  <a:gdLst>
                    <a:gd name="T0" fmla="*/ 0 w 11"/>
                    <a:gd name="T1" fmla="*/ 9 h 14"/>
                    <a:gd name="T2" fmla="*/ 1 w 11"/>
                    <a:gd name="T3" fmla="*/ 2 h 14"/>
                    <a:gd name="T4" fmla="*/ 2 w 11"/>
                    <a:gd name="T5" fmla="*/ 1 h 14"/>
                    <a:gd name="T6" fmla="*/ 3 w 11"/>
                    <a:gd name="T7" fmla="*/ 1 h 14"/>
                    <a:gd name="T8" fmla="*/ 4 w 11"/>
                    <a:gd name="T9" fmla="*/ 0 h 14"/>
                    <a:gd name="T10" fmla="*/ 5 w 11"/>
                    <a:gd name="T11" fmla="*/ 0 h 14"/>
                    <a:gd name="T12" fmla="*/ 6 w 11"/>
                    <a:gd name="T13" fmla="*/ 0 h 14"/>
                    <a:gd name="T14" fmla="*/ 7 w 11"/>
                    <a:gd name="T15" fmla="*/ 0 h 14"/>
                    <a:gd name="T16" fmla="*/ 7 w 11"/>
                    <a:gd name="T17" fmla="*/ 0 h 14"/>
                    <a:gd name="T18" fmla="*/ 8 w 11"/>
                    <a:gd name="T19" fmla="*/ 1 h 14"/>
                    <a:gd name="T20" fmla="*/ 9 w 11"/>
                    <a:gd name="T21" fmla="*/ 1 h 14"/>
                    <a:gd name="T22" fmla="*/ 9 w 11"/>
                    <a:gd name="T23" fmla="*/ 1 h 14"/>
                    <a:gd name="T24" fmla="*/ 10 w 11"/>
                    <a:gd name="T25" fmla="*/ 2 h 14"/>
                    <a:gd name="T26" fmla="*/ 10 w 11"/>
                    <a:gd name="T27" fmla="*/ 3 h 14"/>
                    <a:gd name="T28" fmla="*/ 11 w 11"/>
                    <a:gd name="T29" fmla="*/ 4 h 14"/>
                    <a:gd name="T30" fmla="*/ 11 w 11"/>
                    <a:gd name="T31" fmla="*/ 5 h 14"/>
                    <a:gd name="T32" fmla="*/ 11 w 11"/>
                    <a:gd name="T33" fmla="*/ 5 h 14"/>
                    <a:gd name="T34" fmla="*/ 11 w 11"/>
                    <a:gd name="T35" fmla="*/ 7 h 14"/>
                    <a:gd name="T36" fmla="*/ 10 w 11"/>
                    <a:gd name="T37" fmla="*/ 9 h 14"/>
                    <a:gd name="T38" fmla="*/ 10 w 11"/>
                    <a:gd name="T39" fmla="*/ 11 h 14"/>
                    <a:gd name="T40" fmla="*/ 9 w 11"/>
                    <a:gd name="T41" fmla="*/ 12 h 14"/>
                    <a:gd name="T42" fmla="*/ 9 w 11"/>
                    <a:gd name="T43" fmla="*/ 13 h 14"/>
                    <a:gd name="T44" fmla="*/ 8 w 11"/>
                    <a:gd name="T45" fmla="*/ 14 h 14"/>
                    <a:gd name="T46" fmla="*/ 7 w 11"/>
                    <a:gd name="T47" fmla="*/ 14 h 14"/>
                    <a:gd name="T48" fmla="*/ 6 w 11"/>
                    <a:gd name="T49" fmla="*/ 14 h 14"/>
                    <a:gd name="T50" fmla="*/ 5 w 11"/>
                    <a:gd name="T51" fmla="*/ 14 h 14"/>
                    <a:gd name="T52" fmla="*/ 4 w 11"/>
                    <a:gd name="T53" fmla="*/ 13 h 14"/>
                    <a:gd name="T54" fmla="*/ 3 w 11"/>
                    <a:gd name="T55" fmla="*/ 13 h 14"/>
                    <a:gd name="T56" fmla="*/ 2 w 11"/>
                    <a:gd name="T57" fmla="*/ 12 h 14"/>
                    <a:gd name="T58" fmla="*/ 2 w 11"/>
                    <a:gd name="T59" fmla="*/ 11 h 14"/>
                    <a:gd name="T60" fmla="*/ 1 w 11"/>
                    <a:gd name="T61" fmla="*/ 10 h 14"/>
                    <a:gd name="T62" fmla="*/ 0 w 11"/>
                    <a:gd name="T63" fmla="*/ 10 h 14"/>
                    <a:gd name="T64" fmla="*/ 0 w 11"/>
                    <a:gd name="T65" fmla="*/ 9 h 14"/>
                    <a:gd name="T66" fmla="*/ 0 w 11"/>
                    <a:gd name="T67" fmla="*/ 9 h 14"/>
                    <a:gd name="T68" fmla="*/ 0 w 11"/>
                    <a:gd name="T6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4">
                      <a:moveTo>
                        <a:pt x="0" y="9"/>
                      </a:moveTo>
                      <a:lnTo>
                        <a:pt x="1" y="2"/>
                      </a:lnTo>
                      <a:lnTo>
                        <a:pt x="2" y="1"/>
                      </a:lnTo>
                      <a:lnTo>
                        <a:pt x="3" y="1"/>
                      </a:lnTo>
                      <a:lnTo>
                        <a:pt x="4" y="0"/>
                      </a:lnTo>
                      <a:lnTo>
                        <a:pt x="5" y="0"/>
                      </a:lnTo>
                      <a:lnTo>
                        <a:pt x="6" y="0"/>
                      </a:lnTo>
                      <a:lnTo>
                        <a:pt x="7" y="0"/>
                      </a:lnTo>
                      <a:lnTo>
                        <a:pt x="7" y="0"/>
                      </a:lnTo>
                      <a:lnTo>
                        <a:pt x="8" y="1"/>
                      </a:lnTo>
                      <a:lnTo>
                        <a:pt x="9" y="1"/>
                      </a:lnTo>
                      <a:lnTo>
                        <a:pt x="9" y="1"/>
                      </a:lnTo>
                      <a:lnTo>
                        <a:pt x="10" y="2"/>
                      </a:lnTo>
                      <a:lnTo>
                        <a:pt x="10" y="3"/>
                      </a:lnTo>
                      <a:lnTo>
                        <a:pt x="11" y="4"/>
                      </a:lnTo>
                      <a:lnTo>
                        <a:pt x="11" y="5"/>
                      </a:lnTo>
                      <a:lnTo>
                        <a:pt x="11" y="5"/>
                      </a:lnTo>
                      <a:lnTo>
                        <a:pt x="11" y="7"/>
                      </a:lnTo>
                      <a:lnTo>
                        <a:pt x="10" y="9"/>
                      </a:lnTo>
                      <a:lnTo>
                        <a:pt x="10" y="11"/>
                      </a:lnTo>
                      <a:lnTo>
                        <a:pt x="9" y="12"/>
                      </a:lnTo>
                      <a:lnTo>
                        <a:pt x="9" y="13"/>
                      </a:lnTo>
                      <a:lnTo>
                        <a:pt x="8" y="14"/>
                      </a:lnTo>
                      <a:lnTo>
                        <a:pt x="7" y="14"/>
                      </a:lnTo>
                      <a:lnTo>
                        <a:pt x="6" y="14"/>
                      </a:lnTo>
                      <a:lnTo>
                        <a:pt x="5" y="14"/>
                      </a:lnTo>
                      <a:lnTo>
                        <a:pt x="4" y="13"/>
                      </a:lnTo>
                      <a:lnTo>
                        <a:pt x="3" y="13"/>
                      </a:lnTo>
                      <a:lnTo>
                        <a:pt x="2" y="12"/>
                      </a:lnTo>
                      <a:lnTo>
                        <a:pt x="2" y="11"/>
                      </a:lnTo>
                      <a:lnTo>
                        <a:pt x="1" y="10"/>
                      </a:lnTo>
                      <a:lnTo>
                        <a:pt x="0" y="10"/>
                      </a:lnTo>
                      <a:lnTo>
                        <a:pt x="0" y="9"/>
                      </a:lnTo>
                      <a:lnTo>
                        <a:pt x="0" y="9"/>
                      </a:lnTo>
                      <a:lnTo>
                        <a:pt x="0" y="9"/>
                      </a:lnTo>
                      <a:close/>
                    </a:path>
                  </a:pathLst>
                </a:custGeom>
                <a:solidFill>
                  <a:srgbClr val="000000"/>
                </a:solidFill>
                <a:ln>
                  <a:noFill/>
                </a:ln>
              </p:spPr>
              <p:txBody>
                <a:bodyPr/>
                <a:lstStyle/>
                <a:p>
                  <a:pPr algn="ctr"/>
                  <a:endParaRPr lang="zh-CN" altLang="en-US"/>
                </a:p>
              </p:txBody>
            </p:sp>
            <p:sp>
              <p:nvSpPr>
                <p:cNvPr id="1051899" name="Freeform 122"/>
                <p:cNvSpPr/>
                <p:nvPr/>
              </p:nvSpPr>
              <p:spPr bwMode="auto">
                <a:xfrm>
                  <a:off x="3190" y="1184"/>
                  <a:ext cx="5" cy="13"/>
                </a:xfrm>
                <a:custGeom>
                  <a:avLst/>
                  <a:gdLst>
                    <a:gd name="T0" fmla="*/ 1 w 5"/>
                    <a:gd name="T1" fmla="*/ 13 h 13"/>
                    <a:gd name="T2" fmla="*/ 1 w 5"/>
                    <a:gd name="T3" fmla="*/ 12 h 13"/>
                    <a:gd name="T4" fmla="*/ 0 w 5"/>
                    <a:gd name="T5" fmla="*/ 11 h 13"/>
                    <a:gd name="T6" fmla="*/ 0 w 5"/>
                    <a:gd name="T7" fmla="*/ 10 h 13"/>
                    <a:gd name="T8" fmla="*/ 0 w 5"/>
                    <a:gd name="T9" fmla="*/ 9 h 13"/>
                    <a:gd name="T10" fmla="*/ 0 w 5"/>
                    <a:gd name="T11" fmla="*/ 9 h 13"/>
                    <a:gd name="T12" fmla="*/ 0 w 5"/>
                    <a:gd name="T13" fmla="*/ 8 h 13"/>
                    <a:gd name="T14" fmla="*/ 0 w 5"/>
                    <a:gd name="T15" fmla="*/ 7 h 13"/>
                    <a:gd name="T16" fmla="*/ 0 w 5"/>
                    <a:gd name="T17" fmla="*/ 7 h 13"/>
                    <a:gd name="T18" fmla="*/ 0 w 5"/>
                    <a:gd name="T19" fmla="*/ 6 h 13"/>
                    <a:gd name="T20" fmla="*/ 0 w 5"/>
                    <a:gd name="T21" fmla="*/ 6 h 13"/>
                    <a:gd name="T22" fmla="*/ 0 w 5"/>
                    <a:gd name="T23" fmla="*/ 5 h 13"/>
                    <a:gd name="T24" fmla="*/ 0 w 5"/>
                    <a:gd name="T25" fmla="*/ 4 h 13"/>
                    <a:gd name="T26" fmla="*/ 1 w 5"/>
                    <a:gd name="T27" fmla="*/ 4 h 13"/>
                    <a:gd name="T28" fmla="*/ 1 w 5"/>
                    <a:gd name="T29" fmla="*/ 3 h 13"/>
                    <a:gd name="T30" fmla="*/ 1 w 5"/>
                    <a:gd name="T31" fmla="*/ 2 h 13"/>
                    <a:gd name="T32" fmla="*/ 2 w 5"/>
                    <a:gd name="T33" fmla="*/ 2 h 13"/>
                    <a:gd name="T34" fmla="*/ 5 w 5"/>
                    <a:gd name="T35" fmla="*/ 0 h 13"/>
                    <a:gd name="T36" fmla="*/ 5 w 5"/>
                    <a:gd name="T37" fmla="*/ 0 h 13"/>
                    <a:gd name="T38" fmla="*/ 4 w 5"/>
                    <a:gd name="T39" fmla="*/ 1 h 13"/>
                    <a:gd name="T40" fmla="*/ 4 w 5"/>
                    <a:gd name="T41" fmla="*/ 2 h 13"/>
                    <a:gd name="T42" fmla="*/ 4 w 5"/>
                    <a:gd name="T43" fmla="*/ 3 h 13"/>
                    <a:gd name="T44" fmla="*/ 4 w 5"/>
                    <a:gd name="T45" fmla="*/ 4 h 13"/>
                    <a:gd name="T46" fmla="*/ 3 w 5"/>
                    <a:gd name="T47" fmla="*/ 4 h 13"/>
                    <a:gd name="T48" fmla="*/ 3 w 5"/>
                    <a:gd name="T49" fmla="*/ 5 h 13"/>
                    <a:gd name="T50" fmla="*/ 3 w 5"/>
                    <a:gd name="T51" fmla="*/ 6 h 13"/>
                    <a:gd name="T52" fmla="*/ 2 w 5"/>
                    <a:gd name="T53" fmla="*/ 7 h 13"/>
                    <a:gd name="T54" fmla="*/ 2 w 5"/>
                    <a:gd name="T55" fmla="*/ 8 h 13"/>
                    <a:gd name="T56" fmla="*/ 2 w 5"/>
                    <a:gd name="T57" fmla="*/ 8 h 13"/>
                    <a:gd name="T58" fmla="*/ 2 w 5"/>
                    <a:gd name="T59" fmla="*/ 9 h 13"/>
                    <a:gd name="T60" fmla="*/ 2 w 5"/>
                    <a:gd name="T61" fmla="*/ 10 h 13"/>
                    <a:gd name="T62" fmla="*/ 2 w 5"/>
                    <a:gd name="T63" fmla="*/ 11 h 13"/>
                    <a:gd name="T64" fmla="*/ 1 w 5"/>
                    <a:gd name="T65" fmla="*/ 12 h 13"/>
                    <a:gd name="T66" fmla="*/ 1 w 5"/>
                    <a:gd name="T67" fmla="*/ 13 h 13"/>
                    <a:gd name="T68" fmla="*/ 1 w 5"/>
                    <a:gd name="T6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3">
                      <a:moveTo>
                        <a:pt x="1" y="13"/>
                      </a:moveTo>
                      <a:lnTo>
                        <a:pt x="1" y="12"/>
                      </a:lnTo>
                      <a:lnTo>
                        <a:pt x="0" y="11"/>
                      </a:lnTo>
                      <a:lnTo>
                        <a:pt x="0" y="10"/>
                      </a:lnTo>
                      <a:lnTo>
                        <a:pt x="0" y="9"/>
                      </a:lnTo>
                      <a:lnTo>
                        <a:pt x="0" y="9"/>
                      </a:lnTo>
                      <a:lnTo>
                        <a:pt x="0" y="8"/>
                      </a:lnTo>
                      <a:lnTo>
                        <a:pt x="0" y="7"/>
                      </a:lnTo>
                      <a:lnTo>
                        <a:pt x="0" y="7"/>
                      </a:lnTo>
                      <a:lnTo>
                        <a:pt x="0" y="6"/>
                      </a:lnTo>
                      <a:lnTo>
                        <a:pt x="0" y="6"/>
                      </a:lnTo>
                      <a:lnTo>
                        <a:pt x="0" y="5"/>
                      </a:lnTo>
                      <a:lnTo>
                        <a:pt x="0" y="4"/>
                      </a:lnTo>
                      <a:lnTo>
                        <a:pt x="1" y="4"/>
                      </a:lnTo>
                      <a:lnTo>
                        <a:pt x="1" y="3"/>
                      </a:lnTo>
                      <a:lnTo>
                        <a:pt x="1" y="2"/>
                      </a:lnTo>
                      <a:lnTo>
                        <a:pt x="2" y="2"/>
                      </a:lnTo>
                      <a:lnTo>
                        <a:pt x="5" y="0"/>
                      </a:lnTo>
                      <a:lnTo>
                        <a:pt x="5" y="0"/>
                      </a:lnTo>
                      <a:lnTo>
                        <a:pt x="4" y="1"/>
                      </a:lnTo>
                      <a:lnTo>
                        <a:pt x="4" y="2"/>
                      </a:lnTo>
                      <a:lnTo>
                        <a:pt x="4" y="3"/>
                      </a:lnTo>
                      <a:lnTo>
                        <a:pt x="4" y="4"/>
                      </a:lnTo>
                      <a:lnTo>
                        <a:pt x="3" y="4"/>
                      </a:lnTo>
                      <a:lnTo>
                        <a:pt x="3" y="5"/>
                      </a:lnTo>
                      <a:lnTo>
                        <a:pt x="3" y="6"/>
                      </a:lnTo>
                      <a:lnTo>
                        <a:pt x="2" y="7"/>
                      </a:lnTo>
                      <a:lnTo>
                        <a:pt x="2" y="8"/>
                      </a:lnTo>
                      <a:lnTo>
                        <a:pt x="2" y="8"/>
                      </a:lnTo>
                      <a:lnTo>
                        <a:pt x="2" y="9"/>
                      </a:lnTo>
                      <a:lnTo>
                        <a:pt x="2" y="10"/>
                      </a:lnTo>
                      <a:lnTo>
                        <a:pt x="2" y="11"/>
                      </a:lnTo>
                      <a:lnTo>
                        <a:pt x="1" y="12"/>
                      </a:lnTo>
                      <a:lnTo>
                        <a:pt x="1" y="13"/>
                      </a:lnTo>
                      <a:lnTo>
                        <a:pt x="1" y="13"/>
                      </a:lnTo>
                      <a:close/>
                    </a:path>
                  </a:pathLst>
                </a:custGeom>
                <a:solidFill>
                  <a:srgbClr val="000000"/>
                </a:solidFill>
                <a:ln>
                  <a:noFill/>
                </a:ln>
              </p:spPr>
              <p:txBody>
                <a:bodyPr/>
                <a:lstStyle/>
                <a:p>
                  <a:pPr algn="ctr"/>
                  <a:endParaRPr lang="zh-CN" altLang="en-US"/>
                </a:p>
              </p:txBody>
            </p:sp>
            <p:sp>
              <p:nvSpPr>
                <p:cNvPr id="1051900" name="Freeform 123"/>
                <p:cNvSpPr/>
                <p:nvPr/>
              </p:nvSpPr>
              <p:spPr bwMode="auto">
                <a:xfrm>
                  <a:off x="3212" y="1179"/>
                  <a:ext cx="8" cy="10"/>
                </a:xfrm>
                <a:custGeom>
                  <a:avLst/>
                  <a:gdLst>
                    <a:gd name="T0" fmla="*/ 0 w 8"/>
                    <a:gd name="T1" fmla="*/ 6 h 10"/>
                    <a:gd name="T2" fmla="*/ 1 w 8"/>
                    <a:gd name="T3" fmla="*/ 0 h 10"/>
                    <a:gd name="T4" fmla="*/ 1 w 8"/>
                    <a:gd name="T5" fmla="*/ 1 h 10"/>
                    <a:gd name="T6" fmla="*/ 2 w 8"/>
                    <a:gd name="T7" fmla="*/ 1 h 10"/>
                    <a:gd name="T8" fmla="*/ 2 w 8"/>
                    <a:gd name="T9" fmla="*/ 2 h 10"/>
                    <a:gd name="T10" fmla="*/ 2 w 8"/>
                    <a:gd name="T11" fmla="*/ 3 h 10"/>
                    <a:gd name="T12" fmla="*/ 3 w 8"/>
                    <a:gd name="T13" fmla="*/ 3 h 10"/>
                    <a:gd name="T14" fmla="*/ 3 w 8"/>
                    <a:gd name="T15" fmla="*/ 4 h 10"/>
                    <a:gd name="T16" fmla="*/ 4 w 8"/>
                    <a:gd name="T17" fmla="*/ 5 h 10"/>
                    <a:gd name="T18" fmla="*/ 4 w 8"/>
                    <a:gd name="T19" fmla="*/ 6 h 10"/>
                    <a:gd name="T20" fmla="*/ 5 w 8"/>
                    <a:gd name="T21" fmla="*/ 6 h 10"/>
                    <a:gd name="T22" fmla="*/ 5 w 8"/>
                    <a:gd name="T23" fmla="*/ 7 h 10"/>
                    <a:gd name="T24" fmla="*/ 6 w 8"/>
                    <a:gd name="T25" fmla="*/ 8 h 10"/>
                    <a:gd name="T26" fmla="*/ 6 w 8"/>
                    <a:gd name="T27" fmla="*/ 8 h 10"/>
                    <a:gd name="T28" fmla="*/ 7 w 8"/>
                    <a:gd name="T29" fmla="*/ 9 h 10"/>
                    <a:gd name="T30" fmla="*/ 7 w 8"/>
                    <a:gd name="T31" fmla="*/ 9 h 10"/>
                    <a:gd name="T32" fmla="*/ 8 w 8"/>
                    <a:gd name="T33" fmla="*/ 10 h 10"/>
                    <a:gd name="T34" fmla="*/ 8 w 8"/>
                    <a:gd name="T35" fmla="*/ 10 h 10"/>
                    <a:gd name="T36" fmla="*/ 5 w 8"/>
                    <a:gd name="T37" fmla="*/ 10 h 10"/>
                    <a:gd name="T38" fmla="*/ 0 w 8"/>
                    <a:gd name="T39" fmla="*/ 6 h 10"/>
                    <a:gd name="T40" fmla="*/ 0 w 8"/>
                    <a:gd name="T4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10">
                      <a:moveTo>
                        <a:pt x="0" y="6"/>
                      </a:moveTo>
                      <a:lnTo>
                        <a:pt x="1" y="0"/>
                      </a:lnTo>
                      <a:lnTo>
                        <a:pt x="1" y="1"/>
                      </a:lnTo>
                      <a:lnTo>
                        <a:pt x="2" y="1"/>
                      </a:lnTo>
                      <a:lnTo>
                        <a:pt x="2" y="2"/>
                      </a:lnTo>
                      <a:lnTo>
                        <a:pt x="2" y="3"/>
                      </a:lnTo>
                      <a:lnTo>
                        <a:pt x="3" y="3"/>
                      </a:lnTo>
                      <a:lnTo>
                        <a:pt x="3" y="4"/>
                      </a:lnTo>
                      <a:lnTo>
                        <a:pt x="4" y="5"/>
                      </a:lnTo>
                      <a:lnTo>
                        <a:pt x="4" y="6"/>
                      </a:lnTo>
                      <a:lnTo>
                        <a:pt x="5" y="6"/>
                      </a:lnTo>
                      <a:lnTo>
                        <a:pt x="5" y="7"/>
                      </a:lnTo>
                      <a:lnTo>
                        <a:pt x="6" y="8"/>
                      </a:lnTo>
                      <a:lnTo>
                        <a:pt x="6" y="8"/>
                      </a:lnTo>
                      <a:lnTo>
                        <a:pt x="7" y="9"/>
                      </a:lnTo>
                      <a:lnTo>
                        <a:pt x="7" y="9"/>
                      </a:lnTo>
                      <a:lnTo>
                        <a:pt x="8" y="10"/>
                      </a:lnTo>
                      <a:lnTo>
                        <a:pt x="8" y="10"/>
                      </a:lnTo>
                      <a:lnTo>
                        <a:pt x="5" y="10"/>
                      </a:lnTo>
                      <a:lnTo>
                        <a:pt x="0" y="6"/>
                      </a:lnTo>
                      <a:lnTo>
                        <a:pt x="0" y="6"/>
                      </a:lnTo>
                      <a:close/>
                    </a:path>
                  </a:pathLst>
                </a:custGeom>
                <a:solidFill>
                  <a:srgbClr val="000000"/>
                </a:solidFill>
                <a:ln>
                  <a:noFill/>
                </a:ln>
              </p:spPr>
              <p:txBody>
                <a:bodyPr/>
                <a:lstStyle/>
                <a:p>
                  <a:pPr algn="ctr"/>
                  <a:endParaRPr lang="zh-CN" altLang="en-US"/>
                </a:p>
              </p:txBody>
            </p:sp>
            <p:sp>
              <p:nvSpPr>
                <p:cNvPr id="1051901" name="Freeform 124"/>
                <p:cNvSpPr/>
                <p:nvPr/>
              </p:nvSpPr>
              <p:spPr bwMode="auto">
                <a:xfrm>
                  <a:off x="3215" y="1173"/>
                  <a:ext cx="15" cy="15"/>
                </a:xfrm>
                <a:custGeom>
                  <a:avLst/>
                  <a:gdLst>
                    <a:gd name="T0" fmla="*/ 5 w 15"/>
                    <a:gd name="T1" fmla="*/ 15 h 15"/>
                    <a:gd name="T2" fmla="*/ 0 w 15"/>
                    <a:gd name="T3" fmla="*/ 5 h 15"/>
                    <a:gd name="T4" fmla="*/ 1 w 15"/>
                    <a:gd name="T5" fmla="*/ 4 h 15"/>
                    <a:gd name="T6" fmla="*/ 1 w 15"/>
                    <a:gd name="T7" fmla="*/ 4 h 15"/>
                    <a:gd name="T8" fmla="*/ 2 w 15"/>
                    <a:gd name="T9" fmla="*/ 3 h 15"/>
                    <a:gd name="T10" fmla="*/ 3 w 15"/>
                    <a:gd name="T11" fmla="*/ 2 h 15"/>
                    <a:gd name="T12" fmla="*/ 3 w 15"/>
                    <a:gd name="T13" fmla="*/ 2 h 15"/>
                    <a:gd name="T14" fmla="*/ 4 w 15"/>
                    <a:gd name="T15" fmla="*/ 1 h 15"/>
                    <a:gd name="T16" fmla="*/ 5 w 15"/>
                    <a:gd name="T17" fmla="*/ 1 h 15"/>
                    <a:gd name="T18" fmla="*/ 6 w 15"/>
                    <a:gd name="T19" fmla="*/ 1 h 15"/>
                    <a:gd name="T20" fmla="*/ 7 w 15"/>
                    <a:gd name="T21" fmla="*/ 1 h 15"/>
                    <a:gd name="T22" fmla="*/ 7 w 15"/>
                    <a:gd name="T23" fmla="*/ 1 h 15"/>
                    <a:gd name="T24" fmla="*/ 8 w 15"/>
                    <a:gd name="T25" fmla="*/ 0 h 15"/>
                    <a:gd name="T26" fmla="*/ 10 w 15"/>
                    <a:gd name="T27" fmla="*/ 1 h 15"/>
                    <a:gd name="T28" fmla="*/ 10 w 15"/>
                    <a:gd name="T29" fmla="*/ 1 h 15"/>
                    <a:gd name="T30" fmla="*/ 11 w 15"/>
                    <a:gd name="T31" fmla="*/ 1 h 15"/>
                    <a:gd name="T32" fmla="*/ 12 w 15"/>
                    <a:gd name="T33" fmla="*/ 1 h 15"/>
                    <a:gd name="T34" fmla="*/ 13 w 15"/>
                    <a:gd name="T35" fmla="*/ 2 h 15"/>
                    <a:gd name="T36" fmla="*/ 13 w 15"/>
                    <a:gd name="T37" fmla="*/ 2 h 15"/>
                    <a:gd name="T38" fmla="*/ 14 w 15"/>
                    <a:gd name="T39" fmla="*/ 3 h 15"/>
                    <a:gd name="T40" fmla="*/ 14 w 15"/>
                    <a:gd name="T41" fmla="*/ 3 h 15"/>
                    <a:gd name="T42" fmla="*/ 14 w 15"/>
                    <a:gd name="T43" fmla="*/ 4 h 15"/>
                    <a:gd name="T44" fmla="*/ 14 w 15"/>
                    <a:gd name="T45" fmla="*/ 4 h 15"/>
                    <a:gd name="T46" fmla="*/ 14 w 15"/>
                    <a:gd name="T47" fmla="*/ 5 h 15"/>
                    <a:gd name="T48" fmla="*/ 14 w 15"/>
                    <a:gd name="T49" fmla="*/ 6 h 15"/>
                    <a:gd name="T50" fmla="*/ 15 w 15"/>
                    <a:gd name="T51" fmla="*/ 7 h 15"/>
                    <a:gd name="T52" fmla="*/ 15 w 15"/>
                    <a:gd name="T53" fmla="*/ 8 h 15"/>
                    <a:gd name="T54" fmla="*/ 15 w 15"/>
                    <a:gd name="T55" fmla="*/ 8 h 15"/>
                    <a:gd name="T56" fmla="*/ 15 w 15"/>
                    <a:gd name="T57" fmla="*/ 9 h 15"/>
                    <a:gd name="T58" fmla="*/ 15 w 15"/>
                    <a:gd name="T59" fmla="*/ 10 h 15"/>
                    <a:gd name="T60" fmla="*/ 14 w 15"/>
                    <a:gd name="T61" fmla="*/ 11 h 15"/>
                    <a:gd name="T62" fmla="*/ 14 w 15"/>
                    <a:gd name="T63" fmla="*/ 12 h 15"/>
                    <a:gd name="T64" fmla="*/ 14 w 15"/>
                    <a:gd name="T65" fmla="*/ 12 h 15"/>
                    <a:gd name="T66" fmla="*/ 14 w 15"/>
                    <a:gd name="T67" fmla="*/ 13 h 15"/>
                    <a:gd name="T68" fmla="*/ 5 w 15"/>
                    <a:gd name="T69" fmla="*/ 15 h 15"/>
                    <a:gd name="T70" fmla="*/ 5 w 15"/>
                    <a:gd name="T7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 h="15">
                      <a:moveTo>
                        <a:pt x="5" y="15"/>
                      </a:moveTo>
                      <a:lnTo>
                        <a:pt x="0" y="5"/>
                      </a:lnTo>
                      <a:lnTo>
                        <a:pt x="1" y="4"/>
                      </a:lnTo>
                      <a:lnTo>
                        <a:pt x="1" y="4"/>
                      </a:lnTo>
                      <a:lnTo>
                        <a:pt x="2" y="3"/>
                      </a:lnTo>
                      <a:lnTo>
                        <a:pt x="3" y="2"/>
                      </a:lnTo>
                      <a:lnTo>
                        <a:pt x="3" y="2"/>
                      </a:lnTo>
                      <a:lnTo>
                        <a:pt x="4" y="1"/>
                      </a:lnTo>
                      <a:lnTo>
                        <a:pt x="5" y="1"/>
                      </a:lnTo>
                      <a:lnTo>
                        <a:pt x="6" y="1"/>
                      </a:lnTo>
                      <a:lnTo>
                        <a:pt x="7" y="1"/>
                      </a:lnTo>
                      <a:lnTo>
                        <a:pt x="7" y="1"/>
                      </a:lnTo>
                      <a:lnTo>
                        <a:pt x="8" y="0"/>
                      </a:lnTo>
                      <a:lnTo>
                        <a:pt x="10" y="1"/>
                      </a:lnTo>
                      <a:lnTo>
                        <a:pt x="10" y="1"/>
                      </a:lnTo>
                      <a:lnTo>
                        <a:pt x="11" y="1"/>
                      </a:lnTo>
                      <a:lnTo>
                        <a:pt x="12" y="1"/>
                      </a:lnTo>
                      <a:lnTo>
                        <a:pt x="13" y="2"/>
                      </a:lnTo>
                      <a:lnTo>
                        <a:pt x="13" y="2"/>
                      </a:lnTo>
                      <a:lnTo>
                        <a:pt x="14" y="3"/>
                      </a:lnTo>
                      <a:lnTo>
                        <a:pt x="14" y="3"/>
                      </a:lnTo>
                      <a:lnTo>
                        <a:pt x="14" y="4"/>
                      </a:lnTo>
                      <a:lnTo>
                        <a:pt x="14" y="4"/>
                      </a:lnTo>
                      <a:lnTo>
                        <a:pt x="14" y="5"/>
                      </a:lnTo>
                      <a:lnTo>
                        <a:pt x="14" y="6"/>
                      </a:lnTo>
                      <a:lnTo>
                        <a:pt x="15" y="7"/>
                      </a:lnTo>
                      <a:lnTo>
                        <a:pt x="15" y="8"/>
                      </a:lnTo>
                      <a:lnTo>
                        <a:pt x="15" y="8"/>
                      </a:lnTo>
                      <a:lnTo>
                        <a:pt x="15" y="9"/>
                      </a:lnTo>
                      <a:lnTo>
                        <a:pt x="15" y="10"/>
                      </a:lnTo>
                      <a:lnTo>
                        <a:pt x="14" y="11"/>
                      </a:lnTo>
                      <a:lnTo>
                        <a:pt x="14" y="12"/>
                      </a:lnTo>
                      <a:lnTo>
                        <a:pt x="14" y="12"/>
                      </a:lnTo>
                      <a:lnTo>
                        <a:pt x="14" y="13"/>
                      </a:lnTo>
                      <a:lnTo>
                        <a:pt x="5" y="15"/>
                      </a:lnTo>
                      <a:lnTo>
                        <a:pt x="5" y="15"/>
                      </a:lnTo>
                      <a:close/>
                    </a:path>
                  </a:pathLst>
                </a:custGeom>
                <a:solidFill>
                  <a:srgbClr val="000000"/>
                </a:solidFill>
                <a:ln>
                  <a:noFill/>
                </a:ln>
              </p:spPr>
              <p:txBody>
                <a:bodyPr/>
                <a:lstStyle/>
                <a:p>
                  <a:pPr algn="ctr"/>
                  <a:endParaRPr lang="zh-CN" altLang="en-US"/>
                </a:p>
              </p:txBody>
            </p:sp>
            <p:sp>
              <p:nvSpPr>
                <p:cNvPr id="1051902" name="Freeform 125"/>
                <p:cNvSpPr/>
                <p:nvPr/>
              </p:nvSpPr>
              <p:spPr bwMode="auto">
                <a:xfrm>
                  <a:off x="3310" y="1172"/>
                  <a:ext cx="22" cy="16"/>
                </a:xfrm>
                <a:custGeom>
                  <a:avLst/>
                  <a:gdLst>
                    <a:gd name="T0" fmla="*/ 2 w 22"/>
                    <a:gd name="T1" fmla="*/ 16 h 16"/>
                    <a:gd name="T2" fmla="*/ 2 w 22"/>
                    <a:gd name="T3" fmla="*/ 16 h 16"/>
                    <a:gd name="T4" fmla="*/ 2 w 22"/>
                    <a:gd name="T5" fmla="*/ 15 h 16"/>
                    <a:gd name="T6" fmla="*/ 1 w 22"/>
                    <a:gd name="T7" fmla="*/ 14 h 16"/>
                    <a:gd name="T8" fmla="*/ 1 w 22"/>
                    <a:gd name="T9" fmla="*/ 14 h 16"/>
                    <a:gd name="T10" fmla="*/ 1 w 22"/>
                    <a:gd name="T11" fmla="*/ 13 h 16"/>
                    <a:gd name="T12" fmla="*/ 1 w 22"/>
                    <a:gd name="T13" fmla="*/ 12 h 16"/>
                    <a:gd name="T14" fmla="*/ 1 w 22"/>
                    <a:gd name="T15" fmla="*/ 12 h 16"/>
                    <a:gd name="T16" fmla="*/ 1 w 22"/>
                    <a:gd name="T17" fmla="*/ 11 h 16"/>
                    <a:gd name="T18" fmla="*/ 1 w 22"/>
                    <a:gd name="T19" fmla="*/ 10 h 16"/>
                    <a:gd name="T20" fmla="*/ 1 w 22"/>
                    <a:gd name="T21" fmla="*/ 9 h 16"/>
                    <a:gd name="T22" fmla="*/ 0 w 22"/>
                    <a:gd name="T23" fmla="*/ 8 h 16"/>
                    <a:gd name="T24" fmla="*/ 0 w 22"/>
                    <a:gd name="T25" fmla="*/ 7 h 16"/>
                    <a:gd name="T26" fmla="*/ 0 w 22"/>
                    <a:gd name="T27" fmla="*/ 6 h 16"/>
                    <a:gd name="T28" fmla="*/ 0 w 22"/>
                    <a:gd name="T29" fmla="*/ 6 h 16"/>
                    <a:gd name="T30" fmla="*/ 0 w 22"/>
                    <a:gd name="T31" fmla="*/ 5 h 16"/>
                    <a:gd name="T32" fmla="*/ 0 w 22"/>
                    <a:gd name="T33" fmla="*/ 4 h 16"/>
                    <a:gd name="T34" fmla="*/ 1 w 22"/>
                    <a:gd name="T35" fmla="*/ 4 h 16"/>
                    <a:gd name="T36" fmla="*/ 2 w 22"/>
                    <a:gd name="T37" fmla="*/ 3 h 16"/>
                    <a:gd name="T38" fmla="*/ 3 w 22"/>
                    <a:gd name="T39" fmla="*/ 3 h 16"/>
                    <a:gd name="T40" fmla="*/ 5 w 22"/>
                    <a:gd name="T41" fmla="*/ 2 h 16"/>
                    <a:gd name="T42" fmla="*/ 6 w 22"/>
                    <a:gd name="T43" fmla="*/ 2 h 16"/>
                    <a:gd name="T44" fmla="*/ 7 w 22"/>
                    <a:gd name="T45" fmla="*/ 2 h 16"/>
                    <a:gd name="T46" fmla="*/ 8 w 22"/>
                    <a:gd name="T47" fmla="*/ 1 h 16"/>
                    <a:gd name="T48" fmla="*/ 10 w 22"/>
                    <a:gd name="T49" fmla="*/ 1 h 16"/>
                    <a:gd name="T50" fmla="*/ 11 w 22"/>
                    <a:gd name="T51" fmla="*/ 1 h 16"/>
                    <a:gd name="T52" fmla="*/ 12 w 22"/>
                    <a:gd name="T53" fmla="*/ 0 h 16"/>
                    <a:gd name="T54" fmla="*/ 13 w 22"/>
                    <a:gd name="T55" fmla="*/ 0 h 16"/>
                    <a:gd name="T56" fmla="*/ 14 w 22"/>
                    <a:gd name="T57" fmla="*/ 0 h 16"/>
                    <a:gd name="T58" fmla="*/ 16 w 22"/>
                    <a:gd name="T59" fmla="*/ 0 h 16"/>
                    <a:gd name="T60" fmla="*/ 17 w 22"/>
                    <a:gd name="T61" fmla="*/ 0 h 16"/>
                    <a:gd name="T62" fmla="*/ 18 w 22"/>
                    <a:gd name="T63" fmla="*/ 0 h 16"/>
                    <a:gd name="T64" fmla="*/ 19 w 22"/>
                    <a:gd name="T65" fmla="*/ 0 h 16"/>
                    <a:gd name="T66" fmla="*/ 22 w 22"/>
                    <a:gd name="T67" fmla="*/ 6 h 16"/>
                    <a:gd name="T68" fmla="*/ 21 w 22"/>
                    <a:gd name="T69" fmla="*/ 7 h 16"/>
                    <a:gd name="T70" fmla="*/ 20 w 22"/>
                    <a:gd name="T71" fmla="*/ 8 h 16"/>
                    <a:gd name="T72" fmla="*/ 19 w 22"/>
                    <a:gd name="T73" fmla="*/ 9 h 16"/>
                    <a:gd name="T74" fmla="*/ 18 w 22"/>
                    <a:gd name="T75" fmla="*/ 10 h 16"/>
                    <a:gd name="T76" fmla="*/ 17 w 22"/>
                    <a:gd name="T77" fmla="*/ 11 h 16"/>
                    <a:gd name="T78" fmla="*/ 15 w 22"/>
                    <a:gd name="T79" fmla="*/ 12 h 16"/>
                    <a:gd name="T80" fmla="*/ 14 w 22"/>
                    <a:gd name="T81" fmla="*/ 13 h 16"/>
                    <a:gd name="T82" fmla="*/ 13 w 22"/>
                    <a:gd name="T83" fmla="*/ 14 h 16"/>
                    <a:gd name="T84" fmla="*/ 12 w 22"/>
                    <a:gd name="T85" fmla="*/ 14 h 16"/>
                    <a:gd name="T86" fmla="*/ 10 w 22"/>
                    <a:gd name="T87" fmla="*/ 15 h 16"/>
                    <a:gd name="T88" fmla="*/ 9 w 22"/>
                    <a:gd name="T89" fmla="*/ 15 h 16"/>
                    <a:gd name="T90" fmla="*/ 8 w 22"/>
                    <a:gd name="T91" fmla="*/ 16 h 16"/>
                    <a:gd name="T92" fmla="*/ 6 w 22"/>
                    <a:gd name="T93" fmla="*/ 16 h 16"/>
                    <a:gd name="T94" fmla="*/ 5 w 22"/>
                    <a:gd name="T95" fmla="*/ 16 h 16"/>
                    <a:gd name="T96" fmla="*/ 3 w 22"/>
                    <a:gd name="T97" fmla="*/ 16 h 16"/>
                    <a:gd name="T98" fmla="*/ 2 w 22"/>
                    <a:gd name="T99" fmla="*/ 16 h 16"/>
                    <a:gd name="T100" fmla="*/ 2 w 22"/>
                    <a:gd name="T10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16">
                      <a:moveTo>
                        <a:pt x="2" y="16"/>
                      </a:moveTo>
                      <a:lnTo>
                        <a:pt x="2" y="16"/>
                      </a:lnTo>
                      <a:lnTo>
                        <a:pt x="2" y="15"/>
                      </a:lnTo>
                      <a:lnTo>
                        <a:pt x="1" y="14"/>
                      </a:lnTo>
                      <a:lnTo>
                        <a:pt x="1" y="14"/>
                      </a:lnTo>
                      <a:lnTo>
                        <a:pt x="1" y="13"/>
                      </a:lnTo>
                      <a:lnTo>
                        <a:pt x="1" y="12"/>
                      </a:lnTo>
                      <a:lnTo>
                        <a:pt x="1" y="12"/>
                      </a:lnTo>
                      <a:lnTo>
                        <a:pt x="1" y="11"/>
                      </a:lnTo>
                      <a:lnTo>
                        <a:pt x="1" y="10"/>
                      </a:lnTo>
                      <a:lnTo>
                        <a:pt x="1" y="9"/>
                      </a:lnTo>
                      <a:lnTo>
                        <a:pt x="0" y="8"/>
                      </a:lnTo>
                      <a:lnTo>
                        <a:pt x="0" y="7"/>
                      </a:lnTo>
                      <a:lnTo>
                        <a:pt x="0" y="6"/>
                      </a:lnTo>
                      <a:lnTo>
                        <a:pt x="0" y="6"/>
                      </a:lnTo>
                      <a:lnTo>
                        <a:pt x="0" y="5"/>
                      </a:lnTo>
                      <a:lnTo>
                        <a:pt x="0" y="4"/>
                      </a:lnTo>
                      <a:lnTo>
                        <a:pt x="1" y="4"/>
                      </a:lnTo>
                      <a:lnTo>
                        <a:pt x="2" y="3"/>
                      </a:lnTo>
                      <a:lnTo>
                        <a:pt x="3" y="3"/>
                      </a:lnTo>
                      <a:lnTo>
                        <a:pt x="5" y="2"/>
                      </a:lnTo>
                      <a:lnTo>
                        <a:pt x="6" y="2"/>
                      </a:lnTo>
                      <a:lnTo>
                        <a:pt x="7" y="2"/>
                      </a:lnTo>
                      <a:lnTo>
                        <a:pt x="8" y="1"/>
                      </a:lnTo>
                      <a:lnTo>
                        <a:pt x="10" y="1"/>
                      </a:lnTo>
                      <a:lnTo>
                        <a:pt x="11" y="1"/>
                      </a:lnTo>
                      <a:lnTo>
                        <a:pt x="12" y="0"/>
                      </a:lnTo>
                      <a:lnTo>
                        <a:pt x="13" y="0"/>
                      </a:lnTo>
                      <a:lnTo>
                        <a:pt x="14" y="0"/>
                      </a:lnTo>
                      <a:lnTo>
                        <a:pt x="16" y="0"/>
                      </a:lnTo>
                      <a:lnTo>
                        <a:pt x="17" y="0"/>
                      </a:lnTo>
                      <a:lnTo>
                        <a:pt x="18" y="0"/>
                      </a:lnTo>
                      <a:lnTo>
                        <a:pt x="19" y="0"/>
                      </a:lnTo>
                      <a:lnTo>
                        <a:pt x="22" y="6"/>
                      </a:lnTo>
                      <a:lnTo>
                        <a:pt x="21" y="7"/>
                      </a:lnTo>
                      <a:lnTo>
                        <a:pt x="20" y="8"/>
                      </a:lnTo>
                      <a:lnTo>
                        <a:pt x="19" y="9"/>
                      </a:lnTo>
                      <a:lnTo>
                        <a:pt x="18" y="10"/>
                      </a:lnTo>
                      <a:lnTo>
                        <a:pt x="17" y="11"/>
                      </a:lnTo>
                      <a:lnTo>
                        <a:pt x="15" y="12"/>
                      </a:lnTo>
                      <a:lnTo>
                        <a:pt x="14" y="13"/>
                      </a:lnTo>
                      <a:lnTo>
                        <a:pt x="13" y="14"/>
                      </a:lnTo>
                      <a:lnTo>
                        <a:pt x="12" y="14"/>
                      </a:lnTo>
                      <a:lnTo>
                        <a:pt x="10" y="15"/>
                      </a:lnTo>
                      <a:lnTo>
                        <a:pt x="9" y="15"/>
                      </a:lnTo>
                      <a:lnTo>
                        <a:pt x="8" y="16"/>
                      </a:lnTo>
                      <a:lnTo>
                        <a:pt x="6" y="16"/>
                      </a:lnTo>
                      <a:lnTo>
                        <a:pt x="5" y="16"/>
                      </a:lnTo>
                      <a:lnTo>
                        <a:pt x="3" y="16"/>
                      </a:lnTo>
                      <a:lnTo>
                        <a:pt x="2" y="16"/>
                      </a:lnTo>
                      <a:lnTo>
                        <a:pt x="2" y="16"/>
                      </a:lnTo>
                      <a:close/>
                    </a:path>
                  </a:pathLst>
                </a:custGeom>
                <a:solidFill>
                  <a:srgbClr val="000000"/>
                </a:solidFill>
                <a:ln>
                  <a:noFill/>
                </a:ln>
              </p:spPr>
              <p:txBody>
                <a:bodyPr/>
                <a:lstStyle/>
                <a:p>
                  <a:pPr algn="ctr"/>
                  <a:endParaRPr lang="zh-CN" altLang="en-US"/>
                </a:p>
              </p:txBody>
            </p:sp>
            <p:sp>
              <p:nvSpPr>
                <p:cNvPr id="1051903" name="Freeform 126"/>
                <p:cNvSpPr/>
                <p:nvPr/>
              </p:nvSpPr>
              <p:spPr bwMode="auto">
                <a:xfrm>
                  <a:off x="3233" y="1166"/>
                  <a:ext cx="14" cy="14"/>
                </a:xfrm>
                <a:custGeom>
                  <a:avLst/>
                  <a:gdLst>
                    <a:gd name="T0" fmla="*/ 5 w 14"/>
                    <a:gd name="T1" fmla="*/ 14 h 14"/>
                    <a:gd name="T2" fmla="*/ 4 w 14"/>
                    <a:gd name="T3" fmla="*/ 13 h 14"/>
                    <a:gd name="T4" fmla="*/ 3 w 14"/>
                    <a:gd name="T5" fmla="*/ 13 h 14"/>
                    <a:gd name="T6" fmla="*/ 2 w 14"/>
                    <a:gd name="T7" fmla="*/ 12 h 14"/>
                    <a:gd name="T8" fmla="*/ 2 w 14"/>
                    <a:gd name="T9" fmla="*/ 12 h 14"/>
                    <a:gd name="T10" fmla="*/ 1 w 14"/>
                    <a:gd name="T11" fmla="*/ 11 h 14"/>
                    <a:gd name="T12" fmla="*/ 0 w 14"/>
                    <a:gd name="T13" fmla="*/ 10 h 14"/>
                    <a:gd name="T14" fmla="*/ 0 w 14"/>
                    <a:gd name="T15" fmla="*/ 9 h 14"/>
                    <a:gd name="T16" fmla="*/ 0 w 14"/>
                    <a:gd name="T17" fmla="*/ 9 h 14"/>
                    <a:gd name="T18" fmla="*/ 0 w 14"/>
                    <a:gd name="T19" fmla="*/ 8 h 14"/>
                    <a:gd name="T20" fmla="*/ 0 w 14"/>
                    <a:gd name="T21" fmla="*/ 7 h 14"/>
                    <a:gd name="T22" fmla="*/ 0 w 14"/>
                    <a:gd name="T23" fmla="*/ 7 h 14"/>
                    <a:gd name="T24" fmla="*/ 0 w 14"/>
                    <a:gd name="T25" fmla="*/ 6 h 14"/>
                    <a:gd name="T26" fmla="*/ 0 w 14"/>
                    <a:gd name="T27" fmla="*/ 5 h 14"/>
                    <a:gd name="T28" fmla="*/ 0 w 14"/>
                    <a:gd name="T29" fmla="*/ 4 h 14"/>
                    <a:gd name="T30" fmla="*/ 0 w 14"/>
                    <a:gd name="T31" fmla="*/ 3 h 14"/>
                    <a:gd name="T32" fmla="*/ 1 w 14"/>
                    <a:gd name="T33" fmla="*/ 3 h 14"/>
                    <a:gd name="T34" fmla="*/ 2 w 14"/>
                    <a:gd name="T35" fmla="*/ 3 h 14"/>
                    <a:gd name="T36" fmla="*/ 2 w 14"/>
                    <a:gd name="T37" fmla="*/ 2 h 14"/>
                    <a:gd name="T38" fmla="*/ 3 w 14"/>
                    <a:gd name="T39" fmla="*/ 2 h 14"/>
                    <a:gd name="T40" fmla="*/ 4 w 14"/>
                    <a:gd name="T41" fmla="*/ 1 h 14"/>
                    <a:gd name="T42" fmla="*/ 5 w 14"/>
                    <a:gd name="T43" fmla="*/ 1 h 14"/>
                    <a:gd name="T44" fmla="*/ 6 w 14"/>
                    <a:gd name="T45" fmla="*/ 1 h 14"/>
                    <a:gd name="T46" fmla="*/ 7 w 14"/>
                    <a:gd name="T47" fmla="*/ 1 h 14"/>
                    <a:gd name="T48" fmla="*/ 8 w 14"/>
                    <a:gd name="T49" fmla="*/ 0 h 14"/>
                    <a:gd name="T50" fmla="*/ 9 w 14"/>
                    <a:gd name="T51" fmla="*/ 0 h 14"/>
                    <a:gd name="T52" fmla="*/ 10 w 14"/>
                    <a:gd name="T53" fmla="*/ 0 h 14"/>
                    <a:gd name="T54" fmla="*/ 10 w 14"/>
                    <a:gd name="T55" fmla="*/ 0 h 14"/>
                    <a:gd name="T56" fmla="*/ 11 w 14"/>
                    <a:gd name="T57" fmla="*/ 0 h 14"/>
                    <a:gd name="T58" fmla="*/ 12 w 14"/>
                    <a:gd name="T59" fmla="*/ 1 h 14"/>
                    <a:gd name="T60" fmla="*/ 12 w 14"/>
                    <a:gd name="T61" fmla="*/ 1 h 14"/>
                    <a:gd name="T62" fmla="*/ 13 w 14"/>
                    <a:gd name="T63" fmla="*/ 3 h 14"/>
                    <a:gd name="T64" fmla="*/ 13 w 14"/>
                    <a:gd name="T65" fmla="*/ 4 h 14"/>
                    <a:gd name="T66" fmla="*/ 14 w 14"/>
                    <a:gd name="T67" fmla="*/ 5 h 14"/>
                    <a:gd name="T68" fmla="*/ 14 w 14"/>
                    <a:gd name="T69" fmla="*/ 6 h 14"/>
                    <a:gd name="T70" fmla="*/ 14 w 14"/>
                    <a:gd name="T71" fmla="*/ 7 h 14"/>
                    <a:gd name="T72" fmla="*/ 14 w 14"/>
                    <a:gd name="T73" fmla="*/ 8 h 14"/>
                    <a:gd name="T74" fmla="*/ 14 w 14"/>
                    <a:gd name="T75" fmla="*/ 9 h 14"/>
                    <a:gd name="T76" fmla="*/ 13 w 14"/>
                    <a:gd name="T77" fmla="*/ 10 h 14"/>
                    <a:gd name="T78" fmla="*/ 13 w 14"/>
                    <a:gd name="T79" fmla="*/ 11 h 14"/>
                    <a:gd name="T80" fmla="*/ 12 w 14"/>
                    <a:gd name="T81" fmla="*/ 11 h 14"/>
                    <a:gd name="T82" fmla="*/ 11 w 14"/>
                    <a:gd name="T83" fmla="*/ 12 h 14"/>
                    <a:gd name="T84" fmla="*/ 10 w 14"/>
                    <a:gd name="T85" fmla="*/ 12 h 14"/>
                    <a:gd name="T86" fmla="*/ 9 w 14"/>
                    <a:gd name="T87" fmla="*/ 13 h 14"/>
                    <a:gd name="T88" fmla="*/ 8 w 14"/>
                    <a:gd name="T89" fmla="*/ 13 h 14"/>
                    <a:gd name="T90" fmla="*/ 6 w 14"/>
                    <a:gd name="T91" fmla="*/ 13 h 14"/>
                    <a:gd name="T92" fmla="*/ 5 w 14"/>
                    <a:gd name="T93" fmla="*/ 14 h 14"/>
                    <a:gd name="T94" fmla="*/ 5 w 14"/>
                    <a:gd name="T9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14">
                      <a:moveTo>
                        <a:pt x="5" y="14"/>
                      </a:moveTo>
                      <a:lnTo>
                        <a:pt x="4" y="13"/>
                      </a:lnTo>
                      <a:lnTo>
                        <a:pt x="3" y="13"/>
                      </a:lnTo>
                      <a:lnTo>
                        <a:pt x="2" y="12"/>
                      </a:lnTo>
                      <a:lnTo>
                        <a:pt x="2" y="12"/>
                      </a:lnTo>
                      <a:lnTo>
                        <a:pt x="1" y="11"/>
                      </a:lnTo>
                      <a:lnTo>
                        <a:pt x="0" y="10"/>
                      </a:lnTo>
                      <a:lnTo>
                        <a:pt x="0" y="9"/>
                      </a:lnTo>
                      <a:lnTo>
                        <a:pt x="0" y="9"/>
                      </a:lnTo>
                      <a:lnTo>
                        <a:pt x="0" y="8"/>
                      </a:lnTo>
                      <a:lnTo>
                        <a:pt x="0" y="7"/>
                      </a:lnTo>
                      <a:lnTo>
                        <a:pt x="0" y="7"/>
                      </a:lnTo>
                      <a:lnTo>
                        <a:pt x="0" y="6"/>
                      </a:lnTo>
                      <a:lnTo>
                        <a:pt x="0" y="5"/>
                      </a:lnTo>
                      <a:lnTo>
                        <a:pt x="0" y="4"/>
                      </a:lnTo>
                      <a:lnTo>
                        <a:pt x="0" y="3"/>
                      </a:lnTo>
                      <a:lnTo>
                        <a:pt x="1" y="3"/>
                      </a:lnTo>
                      <a:lnTo>
                        <a:pt x="2" y="3"/>
                      </a:lnTo>
                      <a:lnTo>
                        <a:pt x="2" y="2"/>
                      </a:lnTo>
                      <a:lnTo>
                        <a:pt x="3" y="2"/>
                      </a:lnTo>
                      <a:lnTo>
                        <a:pt x="4" y="1"/>
                      </a:lnTo>
                      <a:lnTo>
                        <a:pt x="5" y="1"/>
                      </a:lnTo>
                      <a:lnTo>
                        <a:pt x="6" y="1"/>
                      </a:lnTo>
                      <a:lnTo>
                        <a:pt x="7" y="1"/>
                      </a:lnTo>
                      <a:lnTo>
                        <a:pt x="8" y="0"/>
                      </a:lnTo>
                      <a:lnTo>
                        <a:pt x="9" y="0"/>
                      </a:lnTo>
                      <a:lnTo>
                        <a:pt x="10" y="0"/>
                      </a:lnTo>
                      <a:lnTo>
                        <a:pt x="10" y="0"/>
                      </a:lnTo>
                      <a:lnTo>
                        <a:pt x="11" y="0"/>
                      </a:lnTo>
                      <a:lnTo>
                        <a:pt x="12" y="1"/>
                      </a:lnTo>
                      <a:lnTo>
                        <a:pt x="12" y="1"/>
                      </a:lnTo>
                      <a:lnTo>
                        <a:pt x="13" y="3"/>
                      </a:lnTo>
                      <a:lnTo>
                        <a:pt x="13" y="4"/>
                      </a:lnTo>
                      <a:lnTo>
                        <a:pt x="14" y="5"/>
                      </a:lnTo>
                      <a:lnTo>
                        <a:pt x="14" y="6"/>
                      </a:lnTo>
                      <a:lnTo>
                        <a:pt x="14" y="7"/>
                      </a:lnTo>
                      <a:lnTo>
                        <a:pt x="14" y="8"/>
                      </a:lnTo>
                      <a:lnTo>
                        <a:pt x="14" y="9"/>
                      </a:lnTo>
                      <a:lnTo>
                        <a:pt x="13" y="10"/>
                      </a:lnTo>
                      <a:lnTo>
                        <a:pt x="13" y="11"/>
                      </a:lnTo>
                      <a:lnTo>
                        <a:pt x="12" y="11"/>
                      </a:lnTo>
                      <a:lnTo>
                        <a:pt x="11" y="12"/>
                      </a:lnTo>
                      <a:lnTo>
                        <a:pt x="10" y="12"/>
                      </a:lnTo>
                      <a:lnTo>
                        <a:pt x="9" y="13"/>
                      </a:lnTo>
                      <a:lnTo>
                        <a:pt x="8" y="13"/>
                      </a:lnTo>
                      <a:lnTo>
                        <a:pt x="6" y="13"/>
                      </a:lnTo>
                      <a:lnTo>
                        <a:pt x="5" y="14"/>
                      </a:lnTo>
                      <a:lnTo>
                        <a:pt x="5" y="14"/>
                      </a:lnTo>
                      <a:close/>
                    </a:path>
                  </a:pathLst>
                </a:custGeom>
                <a:solidFill>
                  <a:srgbClr val="000000"/>
                </a:solidFill>
                <a:ln>
                  <a:noFill/>
                </a:ln>
              </p:spPr>
              <p:txBody>
                <a:bodyPr/>
                <a:lstStyle/>
                <a:p>
                  <a:pPr algn="ctr"/>
                  <a:endParaRPr lang="zh-CN" altLang="en-US"/>
                </a:p>
              </p:txBody>
            </p:sp>
            <p:sp>
              <p:nvSpPr>
                <p:cNvPr id="1051904" name="Freeform 127"/>
                <p:cNvSpPr/>
                <p:nvPr/>
              </p:nvSpPr>
              <p:spPr bwMode="auto">
                <a:xfrm>
                  <a:off x="3294" y="1130"/>
                  <a:ext cx="30" cy="26"/>
                </a:xfrm>
                <a:custGeom>
                  <a:avLst/>
                  <a:gdLst>
                    <a:gd name="T0" fmla="*/ 2 w 30"/>
                    <a:gd name="T1" fmla="*/ 26 h 26"/>
                    <a:gd name="T2" fmla="*/ 0 w 30"/>
                    <a:gd name="T3" fmla="*/ 13 h 26"/>
                    <a:gd name="T4" fmla="*/ 1 w 30"/>
                    <a:gd name="T5" fmla="*/ 12 h 26"/>
                    <a:gd name="T6" fmla="*/ 2 w 30"/>
                    <a:gd name="T7" fmla="*/ 11 h 26"/>
                    <a:gd name="T8" fmla="*/ 4 w 30"/>
                    <a:gd name="T9" fmla="*/ 9 h 26"/>
                    <a:gd name="T10" fmla="*/ 5 w 30"/>
                    <a:gd name="T11" fmla="*/ 8 h 26"/>
                    <a:gd name="T12" fmla="*/ 7 w 30"/>
                    <a:gd name="T13" fmla="*/ 7 h 26"/>
                    <a:gd name="T14" fmla="*/ 9 w 30"/>
                    <a:gd name="T15" fmla="*/ 7 h 26"/>
                    <a:gd name="T16" fmla="*/ 11 w 30"/>
                    <a:gd name="T17" fmla="*/ 6 h 26"/>
                    <a:gd name="T18" fmla="*/ 13 w 30"/>
                    <a:gd name="T19" fmla="*/ 5 h 26"/>
                    <a:gd name="T20" fmla="*/ 14 w 30"/>
                    <a:gd name="T21" fmla="*/ 4 h 26"/>
                    <a:gd name="T22" fmla="*/ 16 w 30"/>
                    <a:gd name="T23" fmla="*/ 4 h 26"/>
                    <a:gd name="T24" fmla="*/ 18 w 30"/>
                    <a:gd name="T25" fmla="*/ 3 h 26"/>
                    <a:gd name="T26" fmla="*/ 20 w 30"/>
                    <a:gd name="T27" fmla="*/ 2 h 26"/>
                    <a:gd name="T28" fmla="*/ 22 w 30"/>
                    <a:gd name="T29" fmla="*/ 2 h 26"/>
                    <a:gd name="T30" fmla="*/ 24 w 30"/>
                    <a:gd name="T31" fmla="*/ 1 h 26"/>
                    <a:gd name="T32" fmla="*/ 25 w 30"/>
                    <a:gd name="T33" fmla="*/ 0 h 26"/>
                    <a:gd name="T34" fmla="*/ 27 w 30"/>
                    <a:gd name="T35" fmla="*/ 0 h 26"/>
                    <a:gd name="T36" fmla="*/ 30 w 30"/>
                    <a:gd name="T37" fmla="*/ 4 h 26"/>
                    <a:gd name="T38" fmla="*/ 29 w 30"/>
                    <a:gd name="T39" fmla="*/ 6 h 26"/>
                    <a:gd name="T40" fmla="*/ 28 w 30"/>
                    <a:gd name="T41" fmla="*/ 8 h 26"/>
                    <a:gd name="T42" fmla="*/ 27 w 30"/>
                    <a:gd name="T43" fmla="*/ 10 h 26"/>
                    <a:gd name="T44" fmla="*/ 26 w 30"/>
                    <a:gd name="T45" fmla="*/ 12 h 26"/>
                    <a:gd name="T46" fmla="*/ 24 w 30"/>
                    <a:gd name="T47" fmla="*/ 14 h 26"/>
                    <a:gd name="T48" fmla="*/ 22 w 30"/>
                    <a:gd name="T49" fmla="*/ 15 h 26"/>
                    <a:gd name="T50" fmla="*/ 20 w 30"/>
                    <a:gd name="T51" fmla="*/ 17 h 26"/>
                    <a:gd name="T52" fmla="*/ 19 w 30"/>
                    <a:gd name="T53" fmla="*/ 18 h 26"/>
                    <a:gd name="T54" fmla="*/ 17 w 30"/>
                    <a:gd name="T55" fmla="*/ 20 h 26"/>
                    <a:gd name="T56" fmla="*/ 15 w 30"/>
                    <a:gd name="T57" fmla="*/ 21 h 26"/>
                    <a:gd name="T58" fmla="*/ 13 w 30"/>
                    <a:gd name="T59" fmla="*/ 22 h 26"/>
                    <a:gd name="T60" fmla="*/ 11 w 30"/>
                    <a:gd name="T61" fmla="*/ 23 h 26"/>
                    <a:gd name="T62" fmla="*/ 8 w 30"/>
                    <a:gd name="T63" fmla="*/ 24 h 26"/>
                    <a:gd name="T64" fmla="*/ 6 w 30"/>
                    <a:gd name="T65" fmla="*/ 25 h 26"/>
                    <a:gd name="T66" fmla="*/ 4 w 30"/>
                    <a:gd name="T67" fmla="*/ 25 h 26"/>
                    <a:gd name="T68" fmla="*/ 2 w 30"/>
                    <a:gd name="T69" fmla="*/ 26 h 26"/>
                    <a:gd name="T70" fmla="*/ 2 w 30"/>
                    <a:gd name="T7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26">
                      <a:moveTo>
                        <a:pt x="2" y="26"/>
                      </a:moveTo>
                      <a:lnTo>
                        <a:pt x="0" y="13"/>
                      </a:lnTo>
                      <a:lnTo>
                        <a:pt x="1" y="12"/>
                      </a:lnTo>
                      <a:lnTo>
                        <a:pt x="2" y="11"/>
                      </a:lnTo>
                      <a:lnTo>
                        <a:pt x="4" y="9"/>
                      </a:lnTo>
                      <a:lnTo>
                        <a:pt x="5" y="8"/>
                      </a:lnTo>
                      <a:lnTo>
                        <a:pt x="7" y="7"/>
                      </a:lnTo>
                      <a:lnTo>
                        <a:pt x="9" y="7"/>
                      </a:lnTo>
                      <a:lnTo>
                        <a:pt x="11" y="6"/>
                      </a:lnTo>
                      <a:lnTo>
                        <a:pt x="13" y="5"/>
                      </a:lnTo>
                      <a:lnTo>
                        <a:pt x="14" y="4"/>
                      </a:lnTo>
                      <a:lnTo>
                        <a:pt x="16" y="4"/>
                      </a:lnTo>
                      <a:lnTo>
                        <a:pt x="18" y="3"/>
                      </a:lnTo>
                      <a:lnTo>
                        <a:pt x="20" y="2"/>
                      </a:lnTo>
                      <a:lnTo>
                        <a:pt x="22" y="2"/>
                      </a:lnTo>
                      <a:lnTo>
                        <a:pt x="24" y="1"/>
                      </a:lnTo>
                      <a:lnTo>
                        <a:pt x="25" y="0"/>
                      </a:lnTo>
                      <a:lnTo>
                        <a:pt x="27" y="0"/>
                      </a:lnTo>
                      <a:lnTo>
                        <a:pt x="30" y="4"/>
                      </a:lnTo>
                      <a:lnTo>
                        <a:pt x="29" y="6"/>
                      </a:lnTo>
                      <a:lnTo>
                        <a:pt x="28" y="8"/>
                      </a:lnTo>
                      <a:lnTo>
                        <a:pt x="27" y="10"/>
                      </a:lnTo>
                      <a:lnTo>
                        <a:pt x="26" y="12"/>
                      </a:lnTo>
                      <a:lnTo>
                        <a:pt x="24" y="14"/>
                      </a:lnTo>
                      <a:lnTo>
                        <a:pt x="22" y="15"/>
                      </a:lnTo>
                      <a:lnTo>
                        <a:pt x="20" y="17"/>
                      </a:lnTo>
                      <a:lnTo>
                        <a:pt x="19" y="18"/>
                      </a:lnTo>
                      <a:lnTo>
                        <a:pt x="17" y="20"/>
                      </a:lnTo>
                      <a:lnTo>
                        <a:pt x="15" y="21"/>
                      </a:lnTo>
                      <a:lnTo>
                        <a:pt x="13" y="22"/>
                      </a:lnTo>
                      <a:lnTo>
                        <a:pt x="11" y="23"/>
                      </a:lnTo>
                      <a:lnTo>
                        <a:pt x="8" y="24"/>
                      </a:lnTo>
                      <a:lnTo>
                        <a:pt x="6" y="25"/>
                      </a:lnTo>
                      <a:lnTo>
                        <a:pt x="4" y="25"/>
                      </a:lnTo>
                      <a:lnTo>
                        <a:pt x="2" y="26"/>
                      </a:lnTo>
                      <a:lnTo>
                        <a:pt x="2" y="26"/>
                      </a:lnTo>
                      <a:close/>
                    </a:path>
                  </a:pathLst>
                </a:custGeom>
                <a:solidFill>
                  <a:srgbClr val="000000"/>
                </a:solidFill>
                <a:ln>
                  <a:noFill/>
                </a:ln>
              </p:spPr>
              <p:txBody>
                <a:bodyPr/>
                <a:lstStyle/>
                <a:p>
                  <a:pPr algn="ctr"/>
                  <a:endParaRPr lang="zh-CN" altLang="en-US"/>
                </a:p>
              </p:txBody>
            </p:sp>
            <p:sp>
              <p:nvSpPr>
                <p:cNvPr id="1051905" name="Freeform 128"/>
                <p:cNvSpPr/>
                <p:nvPr/>
              </p:nvSpPr>
              <p:spPr bwMode="auto">
                <a:xfrm>
                  <a:off x="3096" y="916"/>
                  <a:ext cx="144" cy="245"/>
                </a:xfrm>
                <a:custGeom>
                  <a:avLst/>
                  <a:gdLst>
                    <a:gd name="T0" fmla="*/ 100 w 144"/>
                    <a:gd name="T1" fmla="*/ 229 h 245"/>
                    <a:gd name="T2" fmla="*/ 94 w 144"/>
                    <a:gd name="T3" fmla="*/ 211 h 245"/>
                    <a:gd name="T4" fmla="*/ 91 w 144"/>
                    <a:gd name="T5" fmla="*/ 195 h 245"/>
                    <a:gd name="T6" fmla="*/ 92 w 144"/>
                    <a:gd name="T7" fmla="*/ 192 h 245"/>
                    <a:gd name="T8" fmla="*/ 97 w 144"/>
                    <a:gd name="T9" fmla="*/ 198 h 245"/>
                    <a:gd name="T10" fmla="*/ 101 w 144"/>
                    <a:gd name="T11" fmla="*/ 204 h 245"/>
                    <a:gd name="T12" fmla="*/ 103 w 144"/>
                    <a:gd name="T13" fmla="*/ 197 h 245"/>
                    <a:gd name="T14" fmla="*/ 83 w 144"/>
                    <a:gd name="T15" fmla="*/ 156 h 245"/>
                    <a:gd name="T16" fmla="*/ 67 w 144"/>
                    <a:gd name="T17" fmla="*/ 113 h 245"/>
                    <a:gd name="T18" fmla="*/ 56 w 144"/>
                    <a:gd name="T19" fmla="*/ 64 h 245"/>
                    <a:gd name="T20" fmla="*/ 46 w 144"/>
                    <a:gd name="T21" fmla="*/ 61 h 245"/>
                    <a:gd name="T22" fmla="*/ 34 w 144"/>
                    <a:gd name="T23" fmla="*/ 59 h 245"/>
                    <a:gd name="T24" fmla="*/ 24 w 144"/>
                    <a:gd name="T25" fmla="*/ 57 h 245"/>
                    <a:gd name="T26" fmla="*/ 30 w 144"/>
                    <a:gd name="T27" fmla="*/ 56 h 245"/>
                    <a:gd name="T28" fmla="*/ 40 w 144"/>
                    <a:gd name="T29" fmla="*/ 56 h 245"/>
                    <a:gd name="T30" fmla="*/ 50 w 144"/>
                    <a:gd name="T31" fmla="*/ 56 h 245"/>
                    <a:gd name="T32" fmla="*/ 55 w 144"/>
                    <a:gd name="T33" fmla="*/ 54 h 245"/>
                    <a:gd name="T34" fmla="*/ 43 w 144"/>
                    <a:gd name="T35" fmla="*/ 51 h 245"/>
                    <a:gd name="T36" fmla="*/ 29 w 144"/>
                    <a:gd name="T37" fmla="*/ 48 h 245"/>
                    <a:gd name="T38" fmla="*/ 15 w 144"/>
                    <a:gd name="T39" fmla="*/ 46 h 245"/>
                    <a:gd name="T40" fmla="*/ 15 w 144"/>
                    <a:gd name="T41" fmla="*/ 44 h 245"/>
                    <a:gd name="T42" fmla="*/ 30 w 144"/>
                    <a:gd name="T43" fmla="*/ 44 h 245"/>
                    <a:gd name="T44" fmla="*/ 46 w 144"/>
                    <a:gd name="T45" fmla="*/ 45 h 245"/>
                    <a:gd name="T46" fmla="*/ 51 w 144"/>
                    <a:gd name="T47" fmla="*/ 41 h 245"/>
                    <a:gd name="T48" fmla="*/ 35 w 144"/>
                    <a:gd name="T49" fmla="*/ 37 h 245"/>
                    <a:gd name="T50" fmla="*/ 13 w 144"/>
                    <a:gd name="T51" fmla="*/ 33 h 245"/>
                    <a:gd name="T52" fmla="*/ 0 w 144"/>
                    <a:gd name="T53" fmla="*/ 31 h 245"/>
                    <a:gd name="T54" fmla="*/ 15 w 144"/>
                    <a:gd name="T55" fmla="*/ 29 h 245"/>
                    <a:gd name="T56" fmla="*/ 31 w 144"/>
                    <a:gd name="T57" fmla="*/ 31 h 245"/>
                    <a:gd name="T58" fmla="*/ 47 w 144"/>
                    <a:gd name="T59" fmla="*/ 32 h 245"/>
                    <a:gd name="T60" fmla="*/ 51 w 144"/>
                    <a:gd name="T61" fmla="*/ 28 h 245"/>
                    <a:gd name="T62" fmla="*/ 10 w 144"/>
                    <a:gd name="T63" fmla="*/ 16 h 245"/>
                    <a:gd name="T64" fmla="*/ 25 w 144"/>
                    <a:gd name="T65" fmla="*/ 18 h 245"/>
                    <a:gd name="T66" fmla="*/ 40 w 144"/>
                    <a:gd name="T67" fmla="*/ 20 h 245"/>
                    <a:gd name="T68" fmla="*/ 47 w 144"/>
                    <a:gd name="T69" fmla="*/ 18 h 245"/>
                    <a:gd name="T70" fmla="*/ 33 w 144"/>
                    <a:gd name="T71" fmla="*/ 14 h 245"/>
                    <a:gd name="T72" fmla="*/ 16 w 144"/>
                    <a:gd name="T73" fmla="*/ 11 h 245"/>
                    <a:gd name="T74" fmla="*/ 2 w 144"/>
                    <a:gd name="T75" fmla="*/ 10 h 245"/>
                    <a:gd name="T76" fmla="*/ 16 w 144"/>
                    <a:gd name="T77" fmla="*/ 3 h 245"/>
                    <a:gd name="T78" fmla="*/ 33 w 144"/>
                    <a:gd name="T79" fmla="*/ 6 h 245"/>
                    <a:gd name="T80" fmla="*/ 50 w 144"/>
                    <a:gd name="T81" fmla="*/ 10 h 245"/>
                    <a:gd name="T82" fmla="*/ 59 w 144"/>
                    <a:gd name="T83" fmla="*/ 18 h 245"/>
                    <a:gd name="T84" fmla="*/ 61 w 144"/>
                    <a:gd name="T85" fmla="*/ 29 h 245"/>
                    <a:gd name="T86" fmla="*/ 63 w 144"/>
                    <a:gd name="T87" fmla="*/ 40 h 245"/>
                    <a:gd name="T88" fmla="*/ 69 w 144"/>
                    <a:gd name="T89" fmla="*/ 71 h 245"/>
                    <a:gd name="T90" fmla="*/ 81 w 144"/>
                    <a:gd name="T91" fmla="*/ 123 h 245"/>
                    <a:gd name="T92" fmla="*/ 102 w 144"/>
                    <a:gd name="T93" fmla="*/ 172 h 245"/>
                    <a:gd name="T94" fmla="*/ 144 w 144"/>
                    <a:gd name="T95" fmla="*/ 232 h 245"/>
                    <a:gd name="T96" fmla="*/ 126 w 144"/>
                    <a:gd name="T97" fmla="*/ 234 h 245"/>
                    <a:gd name="T98" fmla="*/ 113 w 144"/>
                    <a:gd name="T99" fmla="*/ 238 h 245"/>
                    <a:gd name="T100" fmla="*/ 104 w 144"/>
                    <a:gd name="T101" fmla="*/ 24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4" h="245">
                      <a:moveTo>
                        <a:pt x="103" y="245"/>
                      </a:moveTo>
                      <a:lnTo>
                        <a:pt x="102" y="241"/>
                      </a:lnTo>
                      <a:lnTo>
                        <a:pt x="102" y="237"/>
                      </a:lnTo>
                      <a:lnTo>
                        <a:pt x="100" y="233"/>
                      </a:lnTo>
                      <a:lnTo>
                        <a:pt x="100" y="229"/>
                      </a:lnTo>
                      <a:lnTo>
                        <a:pt x="99" y="226"/>
                      </a:lnTo>
                      <a:lnTo>
                        <a:pt x="98" y="222"/>
                      </a:lnTo>
                      <a:lnTo>
                        <a:pt x="96" y="218"/>
                      </a:lnTo>
                      <a:lnTo>
                        <a:pt x="96" y="215"/>
                      </a:lnTo>
                      <a:lnTo>
                        <a:pt x="94" y="211"/>
                      </a:lnTo>
                      <a:lnTo>
                        <a:pt x="94" y="208"/>
                      </a:lnTo>
                      <a:lnTo>
                        <a:pt x="93" y="204"/>
                      </a:lnTo>
                      <a:lnTo>
                        <a:pt x="92" y="201"/>
                      </a:lnTo>
                      <a:lnTo>
                        <a:pt x="91" y="198"/>
                      </a:lnTo>
                      <a:lnTo>
                        <a:pt x="91" y="195"/>
                      </a:lnTo>
                      <a:lnTo>
                        <a:pt x="91" y="191"/>
                      </a:lnTo>
                      <a:lnTo>
                        <a:pt x="91" y="189"/>
                      </a:lnTo>
                      <a:lnTo>
                        <a:pt x="91" y="189"/>
                      </a:lnTo>
                      <a:lnTo>
                        <a:pt x="92" y="191"/>
                      </a:lnTo>
                      <a:lnTo>
                        <a:pt x="92" y="192"/>
                      </a:lnTo>
                      <a:lnTo>
                        <a:pt x="93" y="193"/>
                      </a:lnTo>
                      <a:lnTo>
                        <a:pt x="94" y="194"/>
                      </a:lnTo>
                      <a:lnTo>
                        <a:pt x="95" y="195"/>
                      </a:lnTo>
                      <a:lnTo>
                        <a:pt x="96" y="197"/>
                      </a:lnTo>
                      <a:lnTo>
                        <a:pt x="97" y="198"/>
                      </a:lnTo>
                      <a:lnTo>
                        <a:pt x="98" y="199"/>
                      </a:lnTo>
                      <a:lnTo>
                        <a:pt x="98" y="200"/>
                      </a:lnTo>
                      <a:lnTo>
                        <a:pt x="99" y="201"/>
                      </a:lnTo>
                      <a:lnTo>
                        <a:pt x="100" y="203"/>
                      </a:lnTo>
                      <a:lnTo>
                        <a:pt x="101" y="204"/>
                      </a:lnTo>
                      <a:lnTo>
                        <a:pt x="102" y="204"/>
                      </a:lnTo>
                      <a:lnTo>
                        <a:pt x="102" y="205"/>
                      </a:lnTo>
                      <a:lnTo>
                        <a:pt x="102" y="206"/>
                      </a:lnTo>
                      <a:lnTo>
                        <a:pt x="107" y="205"/>
                      </a:lnTo>
                      <a:lnTo>
                        <a:pt x="103" y="197"/>
                      </a:lnTo>
                      <a:lnTo>
                        <a:pt x="99" y="189"/>
                      </a:lnTo>
                      <a:lnTo>
                        <a:pt x="95" y="181"/>
                      </a:lnTo>
                      <a:lnTo>
                        <a:pt x="91" y="173"/>
                      </a:lnTo>
                      <a:lnTo>
                        <a:pt x="87" y="164"/>
                      </a:lnTo>
                      <a:lnTo>
                        <a:pt x="83" y="156"/>
                      </a:lnTo>
                      <a:lnTo>
                        <a:pt x="80" y="148"/>
                      </a:lnTo>
                      <a:lnTo>
                        <a:pt x="76" y="139"/>
                      </a:lnTo>
                      <a:lnTo>
                        <a:pt x="73" y="131"/>
                      </a:lnTo>
                      <a:lnTo>
                        <a:pt x="70" y="122"/>
                      </a:lnTo>
                      <a:lnTo>
                        <a:pt x="67" y="113"/>
                      </a:lnTo>
                      <a:lnTo>
                        <a:pt x="64" y="104"/>
                      </a:lnTo>
                      <a:lnTo>
                        <a:pt x="62" y="94"/>
                      </a:lnTo>
                      <a:lnTo>
                        <a:pt x="59" y="84"/>
                      </a:lnTo>
                      <a:lnTo>
                        <a:pt x="57" y="75"/>
                      </a:lnTo>
                      <a:lnTo>
                        <a:pt x="56" y="64"/>
                      </a:lnTo>
                      <a:lnTo>
                        <a:pt x="54" y="64"/>
                      </a:lnTo>
                      <a:lnTo>
                        <a:pt x="53" y="63"/>
                      </a:lnTo>
                      <a:lnTo>
                        <a:pt x="51" y="62"/>
                      </a:lnTo>
                      <a:lnTo>
                        <a:pt x="49" y="62"/>
                      </a:lnTo>
                      <a:lnTo>
                        <a:pt x="46" y="61"/>
                      </a:lnTo>
                      <a:lnTo>
                        <a:pt x="44" y="61"/>
                      </a:lnTo>
                      <a:lnTo>
                        <a:pt x="42" y="60"/>
                      </a:lnTo>
                      <a:lnTo>
                        <a:pt x="39" y="60"/>
                      </a:lnTo>
                      <a:lnTo>
                        <a:pt x="37" y="59"/>
                      </a:lnTo>
                      <a:lnTo>
                        <a:pt x="34" y="59"/>
                      </a:lnTo>
                      <a:lnTo>
                        <a:pt x="32" y="59"/>
                      </a:lnTo>
                      <a:lnTo>
                        <a:pt x="30" y="58"/>
                      </a:lnTo>
                      <a:lnTo>
                        <a:pt x="27" y="58"/>
                      </a:lnTo>
                      <a:lnTo>
                        <a:pt x="25" y="57"/>
                      </a:lnTo>
                      <a:lnTo>
                        <a:pt x="24" y="57"/>
                      </a:lnTo>
                      <a:lnTo>
                        <a:pt x="22" y="57"/>
                      </a:lnTo>
                      <a:lnTo>
                        <a:pt x="24" y="56"/>
                      </a:lnTo>
                      <a:lnTo>
                        <a:pt x="26" y="56"/>
                      </a:lnTo>
                      <a:lnTo>
                        <a:pt x="28" y="56"/>
                      </a:lnTo>
                      <a:lnTo>
                        <a:pt x="30" y="56"/>
                      </a:lnTo>
                      <a:lnTo>
                        <a:pt x="32" y="55"/>
                      </a:lnTo>
                      <a:lnTo>
                        <a:pt x="34" y="55"/>
                      </a:lnTo>
                      <a:lnTo>
                        <a:pt x="36" y="56"/>
                      </a:lnTo>
                      <a:lnTo>
                        <a:pt x="38" y="56"/>
                      </a:lnTo>
                      <a:lnTo>
                        <a:pt x="40" y="56"/>
                      </a:lnTo>
                      <a:lnTo>
                        <a:pt x="42" y="56"/>
                      </a:lnTo>
                      <a:lnTo>
                        <a:pt x="44" y="56"/>
                      </a:lnTo>
                      <a:lnTo>
                        <a:pt x="46" y="56"/>
                      </a:lnTo>
                      <a:lnTo>
                        <a:pt x="48" y="56"/>
                      </a:lnTo>
                      <a:lnTo>
                        <a:pt x="50" y="56"/>
                      </a:lnTo>
                      <a:lnTo>
                        <a:pt x="52" y="56"/>
                      </a:lnTo>
                      <a:lnTo>
                        <a:pt x="54" y="56"/>
                      </a:lnTo>
                      <a:lnTo>
                        <a:pt x="54" y="56"/>
                      </a:lnTo>
                      <a:lnTo>
                        <a:pt x="55" y="55"/>
                      </a:lnTo>
                      <a:lnTo>
                        <a:pt x="55" y="54"/>
                      </a:lnTo>
                      <a:lnTo>
                        <a:pt x="54" y="54"/>
                      </a:lnTo>
                      <a:lnTo>
                        <a:pt x="51" y="53"/>
                      </a:lnTo>
                      <a:lnTo>
                        <a:pt x="48" y="53"/>
                      </a:lnTo>
                      <a:lnTo>
                        <a:pt x="46" y="52"/>
                      </a:lnTo>
                      <a:lnTo>
                        <a:pt x="43" y="51"/>
                      </a:lnTo>
                      <a:lnTo>
                        <a:pt x="40" y="51"/>
                      </a:lnTo>
                      <a:lnTo>
                        <a:pt x="37" y="50"/>
                      </a:lnTo>
                      <a:lnTo>
                        <a:pt x="34" y="50"/>
                      </a:lnTo>
                      <a:lnTo>
                        <a:pt x="32" y="49"/>
                      </a:lnTo>
                      <a:lnTo>
                        <a:pt x="29" y="48"/>
                      </a:lnTo>
                      <a:lnTo>
                        <a:pt x="26" y="48"/>
                      </a:lnTo>
                      <a:lnTo>
                        <a:pt x="23" y="47"/>
                      </a:lnTo>
                      <a:lnTo>
                        <a:pt x="20" y="47"/>
                      </a:lnTo>
                      <a:lnTo>
                        <a:pt x="17" y="46"/>
                      </a:lnTo>
                      <a:lnTo>
                        <a:pt x="15" y="46"/>
                      </a:lnTo>
                      <a:lnTo>
                        <a:pt x="12" y="45"/>
                      </a:lnTo>
                      <a:lnTo>
                        <a:pt x="9" y="45"/>
                      </a:lnTo>
                      <a:lnTo>
                        <a:pt x="10" y="45"/>
                      </a:lnTo>
                      <a:lnTo>
                        <a:pt x="12" y="44"/>
                      </a:lnTo>
                      <a:lnTo>
                        <a:pt x="15" y="44"/>
                      </a:lnTo>
                      <a:lnTo>
                        <a:pt x="18" y="44"/>
                      </a:lnTo>
                      <a:lnTo>
                        <a:pt x="20" y="43"/>
                      </a:lnTo>
                      <a:lnTo>
                        <a:pt x="24" y="43"/>
                      </a:lnTo>
                      <a:lnTo>
                        <a:pt x="27" y="43"/>
                      </a:lnTo>
                      <a:lnTo>
                        <a:pt x="30" y="44"/>
                      </a:lnTo>
                      <a:lnTo>
                        <a:pt x="34" y="44"/>
                      </a:lnTo>
                      <a:lnTo>
                        <a:pt x="37" y="44"/>
                      </a:lnTo>
                      <a:lnTo>
                        <a:pt x="40" y="44"/>
                      </a:lnTo>
                      <a:lnTo>
                        <a:pt x="43" y="44"/>
                      </a:lnTo>
                      <a:lnTo>
                        <a:pt x="46" y="45"/>
                      </a:lnTo>
                      <a:lnTo>
                        <a:pt x="49" y="45"/>
                      </a:lnTo>
                      <a:lnTo>
                        <a:pt x="51" y="45"/>
                      </a:lnTo>
                      <a:lnTo>
                        <a:pt x="53" y="45"/>
                      </a:lnTo>
                      <a:lnTo>
                        <a:pt x="53" y="42"/>
                      </a:lnTo>
                      <a:lnTo>
                        <a:pt x="51" y="41"/>
                      </a:lnTo>
                      <a:lnTo>
                        <a:pt x="49" y="40"/>
                      </a:lnTo>
                      <a:lnTo>
                        <a:pt x="46" y="39"/>
                      </a:lnTo>
                      <a:lnTo>
                        <a:pt x="43" y="39"/>
                      </a:lnTo>
                      <a:lnTo>
                        <a:pt x="39" y="38"/>
                      </a:lnTo>
                      <a:lnTo>
                        <a:pt x="35" y="37"/>
                      </a:lnTo>
                      <a:lnTo>
                        <a:pt x="30" y="36"/>
                      </a:lnTo>
                      <a:lnTo>
                        <a:pt x="26" y="35"/>
                      </a:lnTo>
                      <a:lnTo>
                        <a:pt x="22" y="34"/>
                      </a:lnTo>
                      <a:lnTo>
                        <a:pt x="17" y="34"/>
                      </a:lnTo>
                      <a:lnTo>
                        <a:pt x="13" y="33"/>
                      </a:lnTo>
                      <a:lnTo>
                        <a:pt x="10" y="32"/>
                      </a:lnTo>
                      <a:lnTo>
                        <a:pt x="6" y="32"/>
                      </a:lnTo>
                      <a:lnTo>
                        <a:pt x="3" y="31"/>
                      </a:lnTo>
                      <a:lnTo>
                        <a:pt x="1" y="31"/>
                      </a:lnTo>
                      <a:lnTo>
                        <a:pt x="0" y="31"/>
                      </a:lnTo>
                      <a:lnTo>
                        <a:pt x="3" y="30"/>
                      </a:lnTo>
                      <a:lnTo>
                        <a:pt x="6" y="30"/>
                      </a:lnTo>
                      <a:lnTo>
                        <a:pt x="9" y="29"/>
                      </a:lnTo>
                      <a:lnTo>
                        <a:pt x="12" y="29"/>
                      </a:lnTo>
                      <a:lnTo>
                        <a:pt x="15" y="29"/>
                      </a:lnTo>
                      <a:lnTo>
                        <a:pt x="18" y="30"/>
                      </a:lnTo>
                      <a:lnTo>
                        <a:pt x="22" y="30"/>
                      </a:lnTo>
                      <a:lnTo>
                        <a:pt x="25" y="30"/>
                      </a:lnTo>
                      <a:lnTo>
                        <a:pt x="28" y="31"/>
                      </a:lnTo>
                      <a:lnTo>
                        <a:pt x="31" y="31"/>
                      </a:lnTo>
                      <a:lnTo>
                        <a:pt x="34" y="31"/>
                      </a:lnTo>
                      <a:lnTo>
                        <a:pt x="37" y="31"/>
                      </a:lnTo>
                      <a:lnTo>
                        <a:pt x="40" y="32"/>
                      </a:lnTo>
                      <a:lnTo>
                        <a:pt x="44" y="32"/>
                      </a:lnTo>
                      <a:lnTo>
                        <a:pt x="47" y="32"/>
                      </a:lnTo>
                      <a:lnTo>
                        <a:pt x="50" y="32"/>
                      </a:lnTo>
                      <a:lnTo>
                        <a:pt x="51" y="31"/>
                      </a:lnTo>
                      <a:lnTo>
                        <a:pt x="51" y="30"/>
                      </a:lnTo>
                      <a:lnTo>
                        <a:pt x="51" y="29"/>
                      </a:lnTo>
                      <a:lnTo>
                        <a:pt x="51" y="28"/>
                      </a:lnTo>
                      <a:lnTo>
                        <a:pt x="1" y="19"/>
                      </a:lnTo>
                      <a:lnTo>
                        <a:pt x="1" y="16"/>
                      </a:lnTo>
                      <a:lnTo>
                        <a:pt x="4" y="16"/>
                      </a:lnTo>
                      <a:lnTo>
                        <a:pt x="7" y="16"/>
                      </a:lnTo>
                      <a:lnTo>
                        <a:pt x="10" y="16"/>
                      </a:lnTo>
                      <a:lnTo>
                        <a:pt x="13" y="17"/>
                      </a:lnTo>
                      <a:lnTo>
                        <a:pt x="16" y="17"/>
                      </a:lnTo>
                      <a:lnTo>
                        <a:pt x="19" y="17"/>
                      </a:lnTo>
                      <a:lnTo>
                        <a:pt x="22" y="18"/>
                      </a:lnTo>
                      <a:lnTo>
                        <a:pt x="25" y="18"/>
                      </a:lnTo>
                      <a:lnTo>
                        <a:pt x="28" y="18"/>
                      </a:lnTo>
                      <a:lnTo>
                        <a:pt x="31" y="19"/>
                      </a:lnTo>
                      <a:lnTo>
                        <a:pt x="34" y="19"/>
                      </a:lnTo>
                      <a:lnTo>
                        <a:pt x="37" y="20"/>
                      </a:lnTo>
                      <a:lnTo>
                        <a:pt x="40" y="20"/>
                      </a:lnTo>
                      <a:lnTo>
                        <a:pt x="43" y="21"/>
                      </a:lnTo>
                      <a:lnTo>
                        <a:pt x="46" y="21"/>
                      </a:lnTo>
                      <a:lnTo>
                        <a:pt x="49" y="22"/>
                      </a:lnTo>
                      <a:lnTo>
                        <a:pt x="50" y="19"/>
                      </a:lnTo>
                      <a:lnTo>
                        <a:pt x="47" y="18"/>
                      </a:lnTo>
                      <a:lnTo>
                        <a:pt x="45" y="17"/>
                      </a:lnTo>
                      <a:lnTo>
                        <a:pt x="42" y="16"/>
                      </a:lnTo>
                      <a:lnTo>
                        <a:pt x="39" y="15"/>
                      </a:lnTo>
                      <a:lnTo>
                        <a:pt x="36" y="15"/>
                      </a:lnTo>
                      <a:lnTo>
                        <a:pt x="33" y="14"/>
                      </a:lnTo>
                      <a:lnTo>
                        <a:pt x="29" y="13"/>
                      </a:lnTo>
                      <a:lnTo>
                        <a:pt x="26" y="13"/>
                      </a:lnTo>
                      <a:lnTo>
                        <a:pt x="23" y="12"/>
                      </a:lnTo>
                      <a:lnTo>
                        <a:pt x="19" y="12"/>
                      </a:lnTo>
                      <a:lnTo>
                        <a:pt x="16" y="11"/>
                      </a:lnTo>
                      <a:lnTo>
                        <a:pt x="13" y="11"/>
                      </a:lnTo>
                      <a:lnTo>
                        <a:pt x="10" y="11"/>
                      </a:lnTo>
                      <a:lnTo>
                        <a:pt x="7" y="11"/>
                      </a:lnTo>
                      <a:lnTo>
                        <a:pt x="4" y="10"/>
                      </a:lnTo>
                      <a:lnTo>
                        <a:pt x="2" y="10"/>
                      </a:lnTo>
                      <a:lnTo>
                        <a:pt x="3" y="0"/>
                      </a:lnTo>
                      <a:lnTo>
                        <a:pt x="6" y="1"/>
                      </a:lnTo>
                      <a:lnTo>
                        <a:pt x="10" y="1"/>
                      </a:lnTo>
                      <a:lnTo>
                        <a:pt x="13" y="2"/>
                      </a:lnTo>
                      <a:lnTo>
                        <a:pt x="16" y="3"/>
                      </a:lnTo>
                      <a:lnTo>
                        <a:pt x="20" y="3"/>
                      </a:lnTo>
                      <a:lnTo>
                        <a:pt x="23" y="4"/>
                      </a:lnTo>
                      <a:lnTo>
                        <a:pt x="26" y="5"/>
                      </a:lnTo>
                      <a:lnTo>
                        <a:pt x="30" y="6"/>
                      </a:lnTo>
                      <a:lnTo>
                        <a:pt x="33" y="6"/>
                      </a:lnTo>
                      <a:lnTo>
                        <a:pt x="37" y="7"/>
                      </a:lnTo>
                      <a:lnTo>
                        <a:pt x="40" y="8"/>
                      </a:lnTo>
                      <a:lnTo>
                        <a:pt x="43" y="9"/>
                      </a:lnTo>
                      <a:lnTo>
                        <a:pt x="47" y="9"/>
                      </a:lnTo>
                      <a:lnTo>
                        <a:pt x="50" y="10"/>
                      </a:lnTo>
                      <a:lnTo>
                        <a:pt x="53" y="11"/>
                      </a:lnTo>
                      <a:lnTo>
                        <a:pt x="57" y="12"/>
                      </a:lnTo>
                      <a:lnTo>
                        <a:pt x="58" y="14"/>
                      </a:lnTo>
                      <a:lnTo>
                        <a:pt x="58" y="16"/>
                      </a:lnTo>
                      <a:lnTo>
                        <a:pt x="59" y="18"/>
                      </a:lnTo>
                      <a:lnTo>
                        <a:pt x="59" y="20"/>
                      </a:lnTo>
                      <a:lnTo>
                        <a:pt x="60" y="22"/>
                      </a:lnTo>
                      <a:lnTo>
                        <a:pt x="60" y="25"/>
                      </a:lnTo>
                      <a:lnTo>
                        <a:pt x="61" y="27"/>
                      </a:lnTo>
                      <a:lnTo>
                        <a:pt x="61" y="29"/>
                      </a:lnTo>
                      <a:lnTo>
                        <a:pt x="62" y="31"/>
                      </a:lnTo>
                      <a:lnTo>
                        <a:pt x="62" y="34"/>
                      </a:lnTo>
                      <a:lnTo>
                        <a:pt x="62" y="36"/>
                      </a:lnTo>
                      <a:lnTo>
                        <a:pt x="62" y="38"/>
                      </a:lnTo>
                      <a:lnTo>
                        <a:pt x="63" y="40"/>
                      </a:lnTo>
                      <a:lnTo>
                        <a:pt x="63" y="42"/>
                      </a:lnTo>
                      <a:lnTo>
                        <a:pt x="64" y="44"/>
                      </a:lnTo>
                      <a:lnTo>
                        <a:pt x="64" y="46"/>
                      </a:lnTo>
                      <a:lnTo>
                        <a:pt x="66" y="59"/>
                      </a:lnTo>
                      <a:lnTo>
                        <a:pt x="69" y="71"/>
                      </a:lnTo>
                      <a:lnTo>
                        <a:pt x="71" y="82"/>
                      </a:lnTo>
                      <a:lnTo>
                        <a:pt x="73" y="93"/>
                      </a:lnTo>
                      <a:lnTo>
                        <a:pt x="76" y="103"/>
                      </a:lnTo>
                      <a:lnTo>
                        <a:pt x="79" y="114"/>
                      </a:lnTo>
                      <a:lnTo>
                        <a:pt x="81" y="123"/>
                      </a:lnTo>
                      <a:lnTo>
                        <a:pt x="85" y="133"/>
                      </a:lnTo>
                      <a:lnTo>
                        <a:pt x="88" y="143"/>
                      </a:lnTo>
                      <a:lnTo>
                        <a:pt x="92" y="152"/>
                      </a:lnTo>
                      <a:lnTo>
                        <a:pt x="97" y="162"/>
                      </a:lnTo>
                      <a:lnTo>
                        <a:pt x="102" y="172"/>
                      </a:lnTo>
                      <a:lnTo>
                        <a:pt x="107" y="181"/>
                      </a:lnTo>
                      <a:lnTo>
                        <a:pt x="114" y="192"/>
                      </a:lnTo>
                      <a:lnTo>
                        <a:pt x="121" y="202"/>
                      </a:lnTo>
                      <a:lnTo>
                        <a:pt x="129" y="214"/>
                      </a:lnTo>
                      <a:lnTo>
                        <a:pt x="144" y="232"/>
                      </a:lnTo>
                      <a:lnTo>
                        <a:pt x="140" y="232"/>
                      </a:lnTo>
                      <a:lnTo>
                        <a:pt x="136" y="232"/>
                      </a:lnTo>
                      <a:lnTo>
                        <a:pt x="133" y="233"/>
                      </a:lnTo>
                      <a:lnTo>
                        <a:pt x="129" y="233"/>
                      </a:lnTo>
                      <a:lnTo>
                        <a:pt x="126" y="234"/>
                      </a:lnTo>
                      <a:lnTo>
                        <a:pt x="123" y="235"/>
                      </a:lnTo>
                      <a:lnTo>
                        <a:pt x="120" y="235"/>
                      </a:lnTo>
                      <a:lnTo>
                        <a:pt x="118" y="236"/>
                      </a:lnTo>
                      <a:lnTo>
                        <a:pt x="116" y="237"/>
                      </a:lnTo>
                      <a:lnTo>
                        <a:pt x="113" y="238"/>
                      </a:lnTo>
                      <a:lnTo>
                        <a:pt x="111" y="239"/>
                      </a:lnTo>
                      <a:lnTo>
                        <a:pt x="109" y="240"/>
                      </a:lnTo>
                      <a:lnTo>
                        <a:pt x="107" y="241"/>
                      </a:lnTo>
                      <a:lnTo>
                        <a:pt x="106" y="242"/>
                      </a:lnTo>
                      <a:lnTo>
                        <a:pt x="104" y="244"/>
                      </a:lnTo>
                      <a:lnTo>
                        <a:pt x="103" y="245"/>
                      </a:lnTo>
                      <a:lnTo>
                        <a:pt x="103" y="245"/>
                      </a:lnTo>
                      <a:close/>
                    </a:path>
                  </a:pathLst>
                </a:custGeom>
                <a:solidFill>
                  <a:srgbClr val="000000"/>
                </a:solidFill>
                <a:ln>
                  <a:noFill/>
                </a:ln>
              </p:spPr>
              <p:txBody>
                <a:bodyPr/>
                <a:lstStyle/>
                <a:p>
                  <a:pPr algn="ctr"/>
                  <a:endParaRPr lang="zh-CN" altLang="en-US"/>
                </a:p>
              </p:txBody>
            </p:sp>
            <p:sp>
              <p:nvSpPr>
                <p:cNvPr id="1051906" name="Freeform 129"/>
                <p:cNvSpPr/>
                <p:nvPr/>
              </p:nvSpPr>
              <p:spPr bwMode="auto">
                <a:xfrm>
                  <a:off x="3268" y="1103"/>
                  <a:ext cx="26" cy="30"/>
                </a:xfrm>
                <a:custGeom>
                  <a:avLst/>
                  <a:gdLst>
                    <a:gd name="T0" fmla="*/ 0 w 26"/>
                    <a:gd name="T1" fmla="*/ 29 h 30"/>
                    <a:gd name="T2" fmla="*/ 0 w 26"/>
                    <a:gd name="T3" fmla="*/ 27 h 30"/>
                    <a:gd name="T4" fmla="*/ 1 w 26"/>
                    <a:gd name="T5" fmla="*/ 25 h 30"/>
                    <a:gd name="T6" fmla="*/ 1 w 26"/>
                    <a:gd name="T7" fmla="*/ 23 h 30"/>
                    <a:gd name="T8" fmla="*/ 2 w 26"/>
                    <a:gd name="T9" fmla="*/ 21 h 30"/>
                    <a:gd name="T10" fmla="*/ 3 w 26"/>
                    <a:gd name="T11" fmla="*/ 18 h 30"/>
                    <a:gd name="T12" fmla="*/ 5 w 26"/>
                    <a:gd name="T13" fmla="*/ 16 h 30"/>
                    <a:gd name="T14" fmla="*/ 7 w 26"/>
                    <a:gd name="T15" fmla="*/ 14 h 30"/>
                    <a:gd name="T16" fmla="*/ 9 w 26"/>
                    <a:gd name="T17" fmla="*/ 12 h 30"/>
                    <a:gd name="T18" fmla="*/ 11 w 26"/>
                    <a:gd name="T19" fmla="*/ 9 h 30"/>
                    <a:gd name="T20" fmla="*/ 13 w 26"/>
                    <a:gd name="T21" fmla="*/ 7 h 30"/>
                    <a:gd name="T22" fmla="*/ 16 w 26"/>
                    <a:gd name="T23" fmla="*/ 6 h 30"/>
                    <a:gd name="T24" fmla="*/ 18 w 26"/>
                    <a:gd name="T25" fmla="*/ 4 h 30"/>
                    <a:gd name="T26" fmla="*/ 20 w 26"/>
                    <a:gd name="T27" fmla="*/ 3 h 30"/>
                    <a:gd name="T28" fmla="*/ 22 w 26"/>
                    <a:gd name="T29" fmla="*/ 1 h 30"/>
                    <a:gd name="T30" fmla="*/ 24 w 26"/>
                    <a:gd name="T31" fmla="*/ 0 h 30"/>
                    <a:gd name="T32" fmla="*/ 26 w 26"/>
                    <a:gd name="T33" fmla="*/ 0 h 30"/>
                    <a:gd name="T34" fmla="*/ 26 w 26"/>
                    <a:gd name="T35" fmla="*/ 2 h 30"/>
                    <a:gd name="T36" fmla="*/ 25 w 26"/>
                    <a:gd name="T37" fmla="*/ 4 h 30"/>
                    <a:gd name="T38" fmla="*/ 25 w 26"/>
                    <a:gd name="T39" fmla="*/ 7 h 30"/>
                    <a:gd name="T40" fmla="*/ 24 w 26"/>
                    <a:gd name="T41" fmla="*/ 10 h 30"/>
                    <a:gd name="T42" fmla="*/ 22 w 26"/>
                    <a:gd name="T43" fmla="*/ 13 h 30"/>
                    <a:gd name="T44" fmla="*/ 20 w 26"/>
                    <a:gd name="T45" fmla="*/ 15 h 30"/>
                    <a:gd name="T46" fmla="*/ 19 w 26"/>
                    <a:gd name="T47" fmla="*/ 18 h 30"/>
                    <a:gd name="T48" fmla="*/ 17 w 26"/>
                    <a:gd name="T49" fmla="*/ 21 h 30"/>
                    <a:gd name="T50" fmla="*/ 14 w 26"/>
                    <a:gd name="T51" fmla="*/ 23 h 30"/>
                    <a:gd name="T52" fmla="*/ 12 w 26"/>
                    <a:gd name="T53" fmla="*/ 25 h 30"/>
                    <a:gd name="T54" fmla="*/ 10 w 26"/>
                    <a:gd name="T55" fmla="*/ 27 h 30"/>
                    <a:gd name="T56" fmla="*/ 7 w 26"/>
                    <a:gd name="T57" fmla="*/ 28 h 30"/>
                    <a:gd name="T58" fmla="*/ 5 w 26"/>
                    <a:gd name="T59" fmla="*/ 29 h 30"/>
                    <a:gd name="T60" fmla="*/ 3 w 26"/>
                    <a:gd name="T61" fmla="*/ 30 h 30"/>
                    <a:gd name="T62" fmla="*/ 2 w 26"/>
                    <a:gd name="T63" fmla="*/ 30 h 30"/>
                    <a:gd name="T64" fmla="*/ 0 w 26"/>
                    <a:gd name="T65" fmla="*/ 29 h 30"/>
                    <a:gd name="T66" fmla="*/ 0 w 26"/>
                    <a:gd name="T6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 h="30">
                      <a:moveTo>
                        <a:pt x="0" y="29"/>
                      </a:moveTo>
                      <a:lnTo>
                        <a:pt x="0" y="27"/>
                      </a:lnTo>
                      <a:lnTo>
                        <a:pt x="1" y="25"/>
                      </a:lnTo>
                      <a:lnTo>
                        <a:pt x="1" y="23"/>
                      </a:lnTo>
                      <a:lnTo>
                        <a:pt x="2" y="21"/>
                      </a:lnTo>
                      <a:lnTo>
                        <a:pt x="3" y="18"/>
                      </a:lnTo>
                      <a:lnTo>
                        <a:pt x="5" y="16"/>
                      </a:lnTo>
                      <a:lnTo>
                        <a:pt x="7" y="14"/>
                      </a:lnTo>
                      <a:lnTo>
                        <a:pt x="9" y="12"/>
                      </a:lnTo>
                      <a:lnTo>
                        <a:pt x="11" y="9"/>
                      </a:lnTo>
                      <a:lnTo>
                        <a:pt x="13" y="7"/>
                      </a:lnTo>
                      <a:lnTo>
                        <a:pt x="16" y="6"/>
                      </a:lnTo>
                      <a:lnTo>
                        <a:pt x="18" y="4"/>
                      </a:lnTo>
                      <a:lnTo>
                        <a:pt x="20" y="3"/>
                      </a:lnTo>
                      <a:lnTo>
                        <a:pt x="22" y="1"/>
                      </a:lnTo>
                      <a:lnTo>
                        <a:pt x="24" y="0"/>
                      </a:lnTo>
                      <a:lnTo>
                        <a:pt x="26" y="0"/>
                      </a:lnTo>
                      <a:lnTo>
                        <a:pt x="26" y="2"/>
                      </a:lnTo>
                      <a:lnTo>
                        <a:pt x="25" y="4"/>
                      </a:lnTo>
                      <a:lnTo>
                        <a:pt x="25" y="7"/>
                      </a:lnTo>
                      <a:lnTo>
                        <a:pt x="24" y="10"/>
                      </a:lnTo>
                      <a:lnTo>
                        <a:pt x="22" y="13"/>
                      </a:lnTo>
                      <a:lnTo>
                        <a:pt x="20" y="15"/>
                      </a:lnTo>
                      <a:lnTo>
                        <a:pt x="19" y="18"/>
                      </a:lnTo>
                      <a:lnTo>
                        <a:pt x="17" y="21"/>
                      </a:lnTo>
                      <a:lnTo>
                        <a:pt x="14" y="23"/>
                      </a:lnTo>
                      <a:lnTo>
                        <a:pt x="12" y="25"/>
                      </a:lnTo>
                      <a:lnTo>
                        <a:pt x="10" y="27"/>
                      </a:lnTo>
                      <a:lnTo>
                        <a:pt x="7" y="28"/>
                      </a:lnTo>
                      <a:lnTo>
                        <a:pt x="5" y="29"/>
                      </a:lnTo>
                      <a:lnTo>
                        <a:pt x="3" y="30"/>
                      </a:lnTo>
                      <a:lnTo>
                        <a:pt x="2" y="30"/>
                      </a:lnTo>
                      <a:lnTo>
                        <a:pt x="0" y="29"/>
                      </a:lnTo>
                      <a:lnTo>
                        <a:pt x="0" y="29"/>
                      </a:lnTo>
                      <a:close/>
                    </a:path>
                  </a:pathLst>
                </a:custGeom>
                <a:solidFill>
                  <a:srgbClr val="000000"/>
                </a:solidFill>
                <a:ln>
                  <a:noFill/>
                </a:ln>
              </p:spPr>
              <p:txBody>
                <a:bodyPr/>
                <a:lstStyle/>
                <a:p>
                  <a:pPr algn="ctr"/>
                  <a:endParaRPr lang="zh-CN" altLang="en-US"/>
                </a:p>
              </p:txBody>
            </p:sp>
            <p:sp>
              <p:nvSpPr>
                <p:cNvPr id="1051907" name="Freeform 130"/>
                <p:cNvSpPr/>
                <p:nvPr/>
              </p:nvSpPr>
              <p:spPr bwMode="auto">
                <a:xfrm>
                  <a:off x="3065" y="1094"/>
                  <a:ext cx="12" cy="31"/>
                </a:xfrm>
                <a:custGeom>
                  <a:avLst/>
                  <a:gdLst>
                    <a:gd name="T0" fmla="*/ 12 w 12"/>
                    <a:gd name="T1" fmla="*/ 31 h 31"/>
                    <a:gd name="T2" fmla="*/ 12 w 12"/>
                    <a:gd name="T3" fmla="*/ 29 h 31"/>
                    <a:gd name="T4" fmla="*/ 11 w 12"/>
                    <a:gd name="T5" fmla="*/ 28 h 31"/>
                    <a:gd name="T6" fmla="*/ 10 w 12"/>
                    <a:gd name="T7" fmla="*/ 26 h 31"/>
                    <a:gd name="T8" fmla="*/ 9 w 12"/>
                    <a:gd name="T9" fmla="*/ 25 h 31"/>
                    <a:gd name="T10" fmla="*/ 8 w 12"/>
                    <a:gd name="T11" fmla="*/ 23 h 31"/>
                    <a:gd name="T12" fmla="*/ 7 w 12"/>
                    <a:gd name="T13" fmla="*/ 22 h 31"/>
                    <a:gd name="T14" fmla="*/ 6 w 12"/>
                    <a:gd name="T15" fmla="*/ 21 h 31"/>
                    <a:gd name="T16" fmla="*/ 5 w 12"/>
                    <a:gd name="T17" fmla="*/ 19 h 31"/>
                    <a:gd name="T18" fmla="*/ 4 w 12"/>
                    <a:gd name="T19" fmla="*/ 17 h 31"/>
                    <a:gd name="T20" fmla="*/ 4 w 12"/>
                    <a:gd name="T21" fmla="*/ 16 h 31"/>
                    <a:gd name="T22" fmla="*/ 3 w 12"/>
                    <a:gd name="T23" fmla="*/ 14 h 31"/>
                    <a:gd name="T24" fmla="*/ 2 w 12"/>
                    <a:gd name="T25" fmla="*/ 13 h 31"/>
                    <a:gd name="T26" fmla="*/ 2 w 12"/>
                    <a:gd name="T27" fmla="*/ 11 h 31"/>
                    <a:gd name="T28" fmla="*/ 1 w 12"/>
                    <a:gd name="T29" fmla="*/ 9 h 31"/>
                    <a:gd name="T30" fmla="*/ 1 w 12"/>
                    <a:gd name="T31" fmla="*/ 8 h 31"/>
                    <a:gd name="T32" fmla="*/ 0 w 12"/>
                    <a:gd name="T33" fmla="*/ 6 h 31"/>
                    <a:gd name="T34" fmla="*/ 2 w 12"/>
                    <a:gd name="T35" fmla="*/ 0 h 31"/>
                    <a:gd name="T36" fmla="*/ 3 w 12"/>
                    <a:gd name="T37" fmla="*/ 2 h 31"/>
                    <a:gd name="T38" fmla="*/ 3 w 12"/>
                    <a:gd name="T39" fmla="*/ 4 h 31"/>
                    <a:gd name="T40" fmla="*/ 4 w 12"/>
                    <a:gd name="T41" fmla="*/ 6 h 31"/>
                    <a:gd name="T42" fmla="*/ 4 w 12"/>
                    <a:gd name="T43" fmla="*/ 8 h 31"/>
                    <a:gd name="T44" fmla="*/ 5 w 12"/>
                    <a:gd name="T45" fmla="*/ 10 h 31"/>
                    <a:gd name="T46" fmla="*/ 6 w 12"/>
                    <a:gd name="T47" fmla="*/ 12 h 31"/>
                    <a:gd name="T48" fmla="*/ 6 w 12"/>
                    <a:gd name="T49" fmla="*/ 14 h 31"/>
                    <a:gd name="T50" fmla="*/ 7 w 12"/>
                    <a:gd name="T51" fmla="*/ 16 h 31"/>
                    <a:gd name="T52" fmla="*/ 8 w 12"/>
                    <a:gd name="T53" fmla="*/ 17 h 31"/>
                    <a:gd name="T54" fmla="*/ 8 w 12"/>
                    <a:gd name="T55" fmla="*/ 20 h 31"/>
                    <a:gd name="T56" fmla="*/ 9 w 12"/>
                    <a:gd name="T57" fmla="*/ 21 h 31"/>
                    <a:gd name="T58" fmla="*/ 10 w 12"/>
                    <a:gd name="T59" fmla="*/ 23 h 31"/>
                    <a:gd name="T60" fmla="*/ 10 w 12"/>
                    <a:gd name="T61" fmla="*/ 25 h 31"/>
                    <a:gd name="T62" fmla="*/ 11 w 12"/>
                    <a:gd name="T63" fmla="*/ 27 h 31"/>
                    <a:gd name="T64" fmla="*/ 12 w 12"/>
                    <a:gd name="T65" fmla="*/ 29 h 31"/>
                    <a:gd name="T66" fmla="*/ 12 w 12"/>
                    <a:gd name="T67" fmla="*/ 31 h 31"/>
                    <a:gd name="T68" fmla="*/ 12 w 12"/>
                    <a:gd name="T6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31">
                      <a:moveTo>
                        <a:pt x="12" y="31"/>
                      </a:moveTo>
                      <a:lnTo>
                        <a:pt x="12" y="29"/>
                      </a:lnTo>
                      <a:lnTo>
                        <a:pt x="11" y="28"/>
                      </a:lnTo>
                      <a:lnTo>
                        <a:pt x="10" y="26"/>
                      </a:lnTo>
                      <a:lnTo>
                        <a:pt x="9" y="25"/>
                      </a:lnTo>
                      <a:lnTo>
                        <a:pt x="8" y="23"/>
                      </a:lnTo>
                      <a:lnTo>
                        <a:pt x="7" y="22"/>
                      </a:lnTo>
                      <a:lnTo>
                        <a:pt x="6" y="21"/>
                      </a:lnTo>
                      <a:lnTo>
                        <a:pt x="5" y="19"/>
                      </a:lnTo>
                      <a:lnTo>
                        <a:pt x="4" y="17"/>
                      </a:lnTo>
                      <a:lnTo>
                        <a:pt x="4" y="16"/>
                      </a:lnTo>
                      <a:lnTo>
                        <a:pt x="3" y="14"/>
                      </a:lnTo>
                      <a:lnTo>
                        <a:pt x="2" y="13"/>
                      </a:lnTo>
                      <a:lnTo>
                        <a:pt x="2" y="11"/>
                      </a:lnTo>
                      <a:lnTo>
                        <a:pt x="1" y="9"/>
                      </a:lnTo>
                      <a:lnTo>
                        <a:pt x="1" y="8"/>
                      </a:lnTo>
                      <a:lnTo>
                        <a:pt x="0" y="6"/>
                      </a:lnTo>
                      <a:lnTo>
                        <a:pt x="2" y="0"/>
                      </a:lnTo>
                      <a:lnTo>
                        <a:pt x="3" y="2"/>
                      </a:lnTo>
                      <a:lnTo>
                        <a:pt x="3" y="4"/>
                      </a:lnTo>
                      <a:lnTo>
                        <a:pt x="4" y="6"/>
                      </a:lnTo>
                      <a:lnTo>
                        <a:pt x="4" y="8"/>
                      </a:lnTo>
                      <a:lnTo>
                        <a:pt x="5" y="10"/>
                      </a:lnTo>
                      <a:lnTo>
                        <a:pt x="6" y="12"/>
                      </a:lnTo>
                      <a:lnTo>
                        <a:pt x="6" y="14"/>
                      </a:lnTo>
                      <a:lnTo>
                        <a:pt x="7" y="16"/>
                      </a:lnTo>
                      <a:lnTo>
                        <a:pt x="8" y="17"/>
                      </a:lnTo>
                      <a:lnTo>
                        <a:pt x="8" y="20"/>
                      </a:lnTo>
                      <a:lnTo>
                        <a:pt x="9" y="21"/>
                      </a:lnTo>
                      <a:lnTo>
                        <a:pt x="10" y="23"/>
                      </a:lnTo>
                      <a:lnTo>
                        <a:pt x="10" y="25"/>
                      </a:lnTo>
                      <a:lnTo>
                        <a:pt x="11" y="27"/>
                      </a:lnTo>
                      <a:lnTo>
                        <a:pt x="12" y="29"/>
                      </a:lnTo>
                      <a:lnTo>
                        <a:pt x="12" y="31"/>
                      </a:lnTo>
                      <a:lnTo>
                        <a:pt x="12" y="31"/>
                      </a:lnTo>
                      <a:close/>
                    </a:path>
                  </a:pathLst>
                </a:custGeom>
                <a:solidFill>
                  <a:srgbClr val="000000"/>
                </a:solidFill>
                <a:ln>
                  <a:noFill/>
                </a:ln>
              </p:spPr>
              <p:txBody>
                <a:bodyPr/>
                <a:lstStyle/>
                <a:p>
                  <a:pPr algn="ctr"/>
                  <a:endParaRPr lang="zh-CN" altLang="en-US"/>
                </a:p>
              </p:txBody>
            </p:sp>
            <p:sp>
              <p:nvSpPr>
                <p:cNvPr id="1051908" name="Freeform 131"/>
                <p:cNvSpPr/>
                <p:nvPr/>
              </p:nvSpPr>
              <p:spPr bwMode="auto">
                <a:xfrm>
                  <a:off x="3074" y="1087"/>
                  <a:ext cx="11" cy="31"/>
                </a:xfrm>
                <a:custGeom>
                  <a:avLst/>
                  <a:gdLst>
                    <a:gd name="T0" fmla="*/ 11 w 11"/>
                    <a:gd name="T1" fmla="*/ 31 h 31"/>
                    <a:gd name="T2" fmla="*/ 10 w 11"/>
                    <a:gd name="T3" fmla="*/ 30 h 31"/>
                    <a:gd name="T4" fmla="*/ 9 w 11"/>
                    <a:gd name="T5" fmla="*/ 28 h 31"/>
                    <a:gd name="T6" fmla="*/ 8 w 11"/>
                    <a:gd name="T7" fmla="*/ 26 h 31"/>
                    <a:gd name="T8" fmla="*/ 7 w 11"/>
                    <a:gd name="T9" fmla="*/ 24 h 31"/>
                    <a:gd name="T10" fmla="*/ 5 w 11"/>
                    <a:gd name="T11" fmla="*/ 22 h 31"/>
                    <a:gd name="T12" fmla="*/ 4 w 11"/>
                    <a:gd name="T13" fmla="*/ 21 h 31"/>
                    <a:gd name="T14" fmla="*/ 3 w 11"/>
                    <a:gd name="T15" fmla="*/ 19 h 31"/>
                    <a:gd name="T16" fmla="*/ 2 w 11"/>
                    <a:gd name="T17" fmla="*/ 17 h 31"/>
                    <a:gd name="T18" fmla="*/ 1 w 11"/>
                    <a:gd name="T19" fmla="*/ 15 h 31"/>
                    <a:gd name="T20" fmla="*/ 1 w 11"/>
                    <a:gd name="T21" fmla="*/ 13 h 31"/>
                    <a:gd name="T22" fmla="*/ 0 w 11"/>
                    <a:gd name="T23" fmla="*/ 11 h 31"/>
                    <a:gd name="T24" fmla="*/ 0 w 11"/>
                    <a:gd name="T25" fmla="*/ 9 h 31"/>
                    <a:gd name="T26" fmla="*/ 0 w 11"/>
                    <a:gd name="T27" fmla="*/ 7 h 31"/>
                    <a:gd name="T28" fmla="*/ 0 w 11"/>
                    <a:gd name="T29" fmla="*/ 5 h 31"/>
                    <a:gd name="T30" fmla="*/ 1 w 11"/>
                    <a:gd name="T31" fmla="*/ 2 h 31"/>
                    <a:gd name="T32" fmla="*/ 2 w 11"/>
                    <a:gd name="T33" fmla="*/ 0 h 31"/>
                    <a:gd name="T34" fmla="*/ 3 w 11"/>
                    <a:gd name="T35" fmla="*/ 2 h 31"/>
                    <a:gd name="T36" fmla="*/ 3 w 11"/>
                    <a:gd name="T37" fmla="*/ 4 h 31"/>
                    <a:gd name="T38" fmla="*/ 4 w 11"/>
                    <a:gd name="T39" fmla="*/ 6 h 31"/>
                    <a:gd name="T40" fmla="*/ 5 w 11"/>
                    <a:gd name="T41" fmla="*/ 8 h 31"/>
                    <a:gd name="T42" fmla="*/ 5 w 11"/>
                    <a:gd name="T43" fmla="*/ 9 h 31"/>
                    <a:gd name="T44" fmla="*/ 6 w 11"/>
                    <a:gd name="T45" fmla="*/ 12 h 31"/>
                    <a:gd name="T46" fmla="*/ 7 w 11"/>
                    <a:gd name="T47" fmla="*/ 14 h 31"/>
                    <a:gd name="T48" fmla="*/ 7 w 11"/>
                    <a:gd name="T49" fmla="*/ 16 h 31"/>
                    <a:gd name="T50" fmla="*/ 8 w 11"/>
                    <a:gd name="T51" fmla="*/ 17 h 31"/>
                    <a:gd name="T52" fmla="*/ 8 w 11"/>
                    <a:gd name="T53" fmla="*/ 19 h 31"/>
                    <a:gd name="T54" fmla="*/ 9 w 11"/>
                    <a:gd name="T55" fmla="*/ 21 h 31"/>
                    <a:gd name="T56" fmla="*/ 9 w 11"/>
                    <a:gd name="T57" fmla="*/ 23 h 31"/>
                    <a:gd name="T58" fmla="*/ 9 w 11"/>
                    <a:gd name="T59" fmla="*/ 26 h 31"/>
                    <a:gd name="T60" fmla="*/ 10 w 11"/>
                    <a:gd name="T61" fmla="*/ 28 h 31"/>
                    <a:gd name="T62" fmla="*/ 10 w 11"/>
                    <a:gd name="T63" fmla="*/ 29 h 31"/>
                    <a:gd name="T64" fmla="*/ 11 w 11"/>
                    <a:gd name="T65" fmla="*/ 31 h 31"/>
                    <a:gd name="T66" fmla="*/ 11 w 11"/>
                    <a:gd name="T6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 h="31">
                      <a:moveTo>
                        <a:pt x="11" y="31"/>
                      </a:moveTo>
                      <a:lnTo>
                        <a:pt x="10" y="30"/>
                      </a:lnTo>
                      <a:lnTo>
                        <a:pt x="9" y="28"/>
                      </a:lnTo>
                      <a:lnTo>
                        <a:pt x="8" y="26"/>
                      </a:lnTo>
                      <a:lnTo>
                        <a:pt x="7" y="24"/>
                      </a:lnTo>
                      <a:lnTo>
                        <a:pt x="5" y="22"/>
                      </a:lnTo>
                      <a:lnTo>
                        <a:pt x="4" y="21"/>
                      </a:lnTo>
                      <a:lnTo>
                        <a:pt x="3" y="19"/>
                      </a:lnTo>
                      <a:lnTo>
                        <a:pt x="2" y="17"/>
                      </a:lnTo>
                      <a:lnTo>
                        <a:pt x="1" y="15"/>
                      </a:lnTo>
                      <a:lnTo>
                        <a:pt x="1" y="13"/>
                      </a:lnTo>
                      <a:lnTo>
                        <a:pt x="0" y="11"/>
                      </a:lnTo>
                      <a:lnTo>
                        <a:pt x="0" y="9"/>
                      </a:lnTo>
                      <a:lnTo>
                        <a:pt x="0" y="7"/>
                      </a:lnTo>
                      <a:lnTo>
                        <a:pt x="0" y="5"/>
                      </a:lnTo>
                      <a:lnTo>
                        <a:pt x="1" y="2"/>
                      </a:lnTo>
                      <a:lnTo>
                        <a:pt x="2" y="0"/>
                      </a:lnTo>
                      <a:lnTo>
                        <a:pt x="3" y="2"/>
                      </a:lnTo>
                      <a:lnTo>
                        <a:pt x="3" y="4"/>
                      </a:lnTo>
                      <a:lnTo>
                        <a:pt x="4" y="6"/>
                      </a:lnTo>
                      <a:lnTo>
                        <a:pt x="5" y="8"/>
                      </a:lnTo>
                      <a:lnTo>
                        <a:pt x="5" y="9"/>
                      </a:lnTo>
                      <a:lnTo>
                        <a:pt x="6" y="12"/>
                      </a:lnTo>
                      <a:lnTo>
                        <a:pt x="7" y="14"/>
                      </a:lnTo>
                      <a:lnTo>
                        <a:pt x="7" y="16"/>
                      </a:lnTo>
                      <a:lnTo>
                        <a:pt x="8" y="17"/>
                      </a:lnTo>
                      <a:lnTo>
                        <a:pt x="8" y="19"/>
                      </a:lnTo>
                      <a:lnTo>
                        <a:pt x="9" y="21"/>
                      </a:lnTo>
                      <a:lnTo>
                        <a:pt x="9" y="23"/>
                      </a:lnTo>
                      <a:lnTo>
                        <a:pt x="9" y="26"/>
                      </a:lnTo>
                      <a:lnTo>
                        <a:pt x="10" y="28"/>
                      </a:lnTo>
                      <a:lnTo>
                        <a:pt x="10" y="29"/>
                      </a:lnTo>
                      <a:lnTo>
                        <a:pt x="11" y="31"/>
                      </a:lnTo>
                      <a:lnTo>
                        <a:pt x="11" y="31"/>
                      </a:lnTo>
                      <a:close/>
                    </a:path>
                  </a:pathLst>
                </a:custGeom>
                <a:solidFill>
                  <a:srgbClr val="000000"/>
                </a:solidFill>
                <a:ln>
                  <a:noFill/>
                </a:ln>
              </p:spPr>
              <p:txBody>
                <a:bodyPr/>
                <a:lstStyle/>
                <a:p>
                  <a:pPr algn="ctr"/>
                  <a:endParaRPr lang="zh-CN" altLang="en-US"/>
                </a:p>
              </p:txBody>
            </p:sp>
            <p:sp>
              <p:nvSpPr>
                <p:cNvPr id="1051909" name="Freeform 132"/>
                <p:cNvSpPr/>
                <p:nvPr/>
              </p:nvSpPr>
              <p:spPr bwMode="auto">
                <a:xfrm>
                  <a:off x="3086" y="1078"/>
                  <a:ext cx="11" cy="37"/>
                </a:xfrm>
                <a:custGeom>
                  <a:avLst/>
                  <a:gdLst>
                    <a:gd name="T0" fmla="*/ 11 w 11"/>
                    <a:gd name="T1" fmla="*/ 37 h 37"/>
                    <a:gd name="T2" fmla="*/ 9 w 11"/>
                    <a:gd name="T3" fmla="*/ 34 h 37"/>
                    <a:gd name="T4" fmla="*/ 8 w 11"/>
                    <a:gd name="T5" fmla="*/ 31 h 37"/>
                    <a:gd name="T6" fmla="*/ 6 w 11"/>
                    <a:gd name="T7" fmla="*/ 29 h 37"/>
                    <a:gd name="T8" fmla="*/ 5 w 11"/>
                    <a:gd name="T9" fmla="*/ 26 h 37"/>
                    <a:gd name="T10" fmla="*/ 4 w 11"/>
                    <a:gd name="T11" fmla="*/ 24 h 37"/>
                    <a:gd name="T12" fmla="*/ 3 w 11"/>
                    <a:gd name="T13" fmla="*/ 22 h 37"/>
                    <a:gd name="T14" fmla="*/ 2 w 11"/>
                    <a:gd name="T15" fmla="*/ 21 h 37"/>
                    <a:gd name="T16" fmla="*/ 2 w 11"/>
                    <a:gd name="T17" fmla="*/ 19 h 37"/>
                    <a:gd name="T18" fmla="*/ 1 w 11"/>
                    <a:gd name="T19" fmla="*/ 17 h 37"/>
                    <a:gd name="T20" fmla="*/ 1 w 11"/>
                    <a:gd name="T21" fmla="*/ 15 h 37"/>
                    <a:gd name="T22" fmla="*/ 0 w 11"/>
                    <a:gd name="T23" fmla="*/ 13 h 37"/>
                    <a:gd name="T24" fmla="*/ 0 w 11"/>
                    <a:gd name="T25" fmla="*/ 11 h 37"/>
                    <a:gd name="T26" fmla="*/ 0 w 11"/>
                    <a:gd name="T27" fmla="*/ 8 h 37"/>
                    <a:gd name="T28" fmla="*/ 0 w 11"/>
                    <a:gd name="T29" fmla="*/ 6 h 37"/>
                    <a:gd name="T30" fmla="*/ 0 w 11"/>
                    <a:gd name="T31" fmla="*/ 3 h 37"/>
                    <a:gd name="T32" fmla="*/ 0 w 11"/>
                    <a:gd name="T33" fmla="*/ 0 h 37"/>
                    <a:gd name="T34" fmla="*/ 0 w 11"/>
                    <a:gd name="T35" fmla="*/ 2 h 37"/>
                    <a:gd name="T36" fmla="*/ 1 w 11"/>
                    <a:gd name="T37" fmla="*/ 4 h 37"/>
                    <a:gd name="T38" fmla="*/ 2 w 11"/>
                    <a:gd name="T39" fmla="*/ 6 h 37"/>
                    <a:gd name="T40" fmla="*/ 3 w 11"/>
                    <a:gd name="T41" fmla="*/ 9 h 37"/>
                    <a:gd name="T42" fmla="*/ 3 w 11"/>
                    <a:gd name="T43" fmla="*/ 11 h 37"/>
                    <a:gd name="T44" fmla="*/ 4 w 11"/>
                    <a:gd name="T45" fmla="*/ 13 h 37"/>
                    <a:gd name="T46" fmla="*/ 5 w 11"/>
                    <a:gd name="T47" fmla="*/ 16 h 37"/>
                    <a:gd name="T48" fmla="*/ 6 w 11"/>
                    <a:gd name="T49" fmla="*/ 18 h 37"/>
                    <a:gd name="T50" fmla="*/ 6 w 11"/>
                    <a:gd name="T51" fmla="*/ 20 h 37"/>
                    <a:gd name="T52" fmla="*/ 7 w 11"/>
                    <a:gd name="T53" fmla="*/ 23 h 37"/>
                    <a:gd name="T54" fmla="*/ 7 w 11"/>
                    <a:gd name="T55" fmla="*/ 25 h 37"/>
                    <a:gd name="T56" fmla="*/ 8 w 11"/>
                    <a:gd name="T57" fmla="*/ 27 h 37"/>
                    <a:gd name="T58" fmla="*/ 9 w 11"/>
                    <a:gd name="T59" fmla="*/ 29 h 37"/>
                    <a:gd name="T60" fmla="*/ 9 w 11"/>
                    <a:gd name="T61" fmla="*/ 32 h 37"/>
                    <a:gd name="T62" fmla="*/ 10 w 11"/>
                    <a:gd name="T63" fmla="*/ 34 h 37"/>
                    <a:gd name="T64" fmla="*/ 11 w 11"/>
                    <a:gd name="T65" fmla="*/ 37 h 37"/>
                    <a:gd name="T66" fmla="*/ 11 w 11"/>
                    <a:gd name="T6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 h="37">
                      <a:moveTo>
                        <a:pt x="11" y="37"/>
                      </a:moveTo>
                      <a:lnTo>
                        <a:pt x="9" y="34"/>
                      </a:lnTo>
                      <a:lnTo>
                        <a:pt x="8" y="31"/>
                      </a:lnTo>
                      <a:lnTo>
                        <a:pt x="6" y="29"/>
                      </a:lnTo>
                      <a:lnTo>
                        <a:pt x="5" y="26"/>
                      </a:lnTo>
                      <a:lnTo>
                        <a:pt x="4" y="24"/>
                      </a:lnTo>
                      <a:lnTo>
                        <a:pt x="3" y="22"/>
                      </a:lnTo>
                      <a:lnTo>
                        <a:pt x="2" y="21"/>
                      </a:lnTo>
                      <a:lnTo>
                        <a:pt x="2" y="19"/>
                      </a:lnTo>
                      <a:lnTo>
                        <a:pt x="1" y="17"/>
                      </a:lnTo>
                      <a:lnTo>
                        <a:pt x="1" y="15"/>
                      </a:lnTo>
                      <a:lnTo>
                        <a:pt x="0" y="13"/>
                      </a:lnTo>
                      <a:lnTo>
                        <a:pt x="0" y="11"/>
                      </a:lnTo>
                      <a:lnTo>
                        <a:pt x="0" y="8"/>
                      </a:lnTo>
                      <a:lnTo>
                        <a:pt x="0" y="6"/>
                      </a:lnTo>
                      <a:lnTo>
                        <a:pt x="0" y="3"/>
                      </a:lnTo>
                      <a:lnTo>
                        <a:pt x="0" y="0"/>
                      </a:lnTo>
                      <a:lnTo>
                        <a:pt x="0" y="2"/>
                      </a:lnTo>
                      <a:lnTo>
                        <a:pt x="1" y="4"/>
                      </a:lnTo>
                      <a:lnTo>
                        <a:pt x="2" y="6"/>
                      </a:lnTo>
                      <a:lnTo>
                        <a:pt x="3" y="9"/>
                      </a:lnTo>
                      <a:lnTo>
                        <a:pt x="3" y="11"/>
                      </a:lnTo>
                      <a:lnTo>
                        <a:pt x="4" y="13"/>
                      </a:lnTo>
                      <a:lnTo>
                        <a:pt x="5" y="16"/>
                      </a:lnTo>
                      <a:lnTo>
                        <a:pt x="6" y="18"/>
                      </a:lnTo>
                      <a:lnTo>
                        <a:pt x="6" y="20"/>
                      </a:lnTo>
                      <a:lnTo>
                        <a:pt x="7" y="23"/>
                      </a:lnTo>
                      <a:lnTo>
                        <a:pt x="7" y="25"/>
                      </a:lnTo>
                      <a:lnTo>
                        <a:pt x="8" y="27"/>
                      </a:lnTo>
                      <a:lnTo>
                        <a:pt x="9" y="29"/>
                      </a:lnTo>
                      <a:lnTo>
                        <a:pt x="9" y="32"/>
                      </a:lnTo>
                      <a:lnTo>
                        <a:pt x="10" y="34"/>
                      </a:lnTo>
                      <a:lnTo>
                        <a:pt x="11" y="37"/>
                      </a:lnTo>
                      <a:lnTo>
                        <a:pt x="11" y="37"/>
                      </a:lnTo>
                      <a:close/>
                    </a:path>
                  </a:pathLst>
                </a:custGeom>
                <a:solidFill>
                  <a:srgbClr val="000000"/>
                </a:solidFill>
                <a:ln>
                  <a:noFill/>
                </a:ln>
              </p:spPr>
              <p:txBody>
                <a:bodyPr/>
                <a:lstStyle/>
                <a:p>
                  <a:pPr algn="ctr"/>
                  <a:endParaRPr lang="zh-CN" altLang="en-US"/>
                </a:p>
              </p:txBody>
            </p:sp>
            <p:sp>
              <p:nvSpPr>
                <p:cNvPr id="1051910" name="Freeform 133"/>
                <p:cNvSpPr/>
                <p:nvPr/>
              </p:nvSpPr>
              <p:spPr bwMode="auto">
                <a:xfrm>
                  <a:off x="3118" y="1074"/>
                  <a:ext cx="19" cy="31"/>
                </a:xfrm>
                <a:custGeom>
                  <a:avLst/>
                  <a:gdLst>
                    <a:gd name="T0" fmla="*/ 9 w 19"/>
                    <a:gd name="T1" fmla="*/ 31 h 31"/>
                    <a:gd name="T2" fmla="*/ 7 w 19"/>
                    <a:gd name="T3" fmla="*/ 29 h 31"/>
                    <a:gd name="T4" fmla="*/ 6 w 19"/>
                    <a:gd name="T5" fmla="*/ 27 h 31"/>
                    <a:gd name="T6" fmla="*/ 5 w 19"/>
                    <a:gd name="T7" fmla="*/ 25 h 31"/>
                    <a:gd name="T8" fmla="*/ 4 w 19"/>
                    <a:gd name="T9" fmla="*/ 23 h 31"/>
                    <a:gd name="T10" fmla="*/ 3 w 19"/>
                    <a:gd name="T11" fmla="*/ 21 h 31"/>
                    <a:gd name="T12" fmla="*/ 2 w 19"/>
                    <a:gd name="T13" fmla="*/ 20 h 31"/>
                    <a:gd name="T14" fmla="*/ 2 w 19"/>
                    <a:gd name="T15" fmla="*/ 18 h 31"/>
                    <a:gd name="T16" fmla="*/ 2 w 19"/>
                    <a:gd name="T17" fmla="*/ 16 h 31"/>
                    <a:gd name="T18" fmla="*/ 1 w 19"/>
                    <a:gd name="T19" fmla="*/ 15 h 31"/>
                    <a:gd name="T20" fmla="*/ 1 w 19"/>
                    <a:gd name="T21" fmla="*/ 13 h 31"/>
                    <a:gd name="T22" fmla="*/ 1 w 19"/>
                    <a:gd name="T23" fmla="*/ 11 h 31"/>
                    <a:gd name="T24" fmla="*/ 1 w 19"/>
                    <a:gd name="T25" fmla="*/ 9 h 31"/>
                    <a:gd name="T26" fmla="*/ 1 w 19"/>
                    <a:gd name="T27" fmla="*/ 8 h 31"/>
                    <a:gd name="T28" fmla="*/ 0 w 19"/>
                    <a:gd name="T29" fmla="*/ 6 h 31"/>
                    <a:gd name="T30" fmla="*/ 0 w 19"/>
                    <a:gd name="T31" fmla="*/ 4 h 31"/>
                    <a:gd name="T32" fmla="*/ 0 w 19"/>
                    <a:gd name="T33" fmla="*/ 2 h 31"/>
                    <a:gd name="T34" fmla="*/ 8 w 19"/>
                    <a:gd name="T35" fmla="*/ 0 h 31"/>
                    <a:gd name="T36" fmla="*/ 9 w 19"/>
                    <a:gd name="T37" fmla="*/ 1 h 31"/>
                    <a:gd name="T38" fmla="*/ 11 w 19"/>
                    <a:gd name="T39" fmla="*/ 3 h 31"/>
                    <a:gd name="T40" fmla="*/ 12 w 19"/>
                    <a:gd name="T41" fmla="*/ 5 h 31"/>
                    <a:gd name="T42" fmla="*/ 14 w 19"/>
                    <a:gd name="T43" fmla="*/ 7 h 31"/>
                    <a:gd name="T44" fmla="*/ 15 w 19"/>
                    <a:gd name="T45" fmla="*/ 9 h 31"/>
                    <a:gd name="T46" fmla="*/ 16 w 19"/>
                    <a:gd name="T47" fmla="*/ 12 h 31"/>
                    <a:gd name="T48" fmla="*/ 17 w 19"/>
                    <a:gd name="T49" fmla="*/ 15 h 31"/>
                    <a:gd name="T50" fmla="*/ 18 w 19"/>
                    <a:gd name="T51" fmla="*/ 17 h 31"/>
                    <a:gd name="T52" fmla="*/ 19 w 19"/>
                    <a:gd name="T53" fmla="*/ 20 h 31"/>
                    <a:gd name="T54" fmla="*/ 19 w 19"/>
                    <a:gd name="T55" fmla="*/ 22 h 31"/>
                    <a:gd name="T56" fmla="*/ 19 w 19"/>
                    <a:gd name="T57" fmla="*/ 25 h 31"/>
                    <a:gd name="T58" fmla="*/ 18 w 19"/>
                    <a:gd name="T59" fmla="*/ 26 h 31"/>
                    <a:gd name="T60" fmla="*/ 17 w 19"/>
                    <a:gd name="T61" fmla="*/ 28 h 31"/>
                    <a:gd name="T62" fmla="*/ 15 w 19"/>
                    <a:gd name="T63" fmla="*/ 29 h 31"/>
                    <a:gd name="T64" fmla="*/ 12 w 19"/>
                    <a:gd name="T65" fmla="*/ 30 h 31"/>
                    <a:gd name="T66" fmla="*/ 9 w 19"/>
                    <a:gd name="T67" fmla="*/ 31 h 31"/>
                    <a:gd name="T68" fmla="*/ 9 w 19"/>
                    <a:gd name="T6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31">
                      <a:moveTo>
                        <a:pt x="9" y="31"/>
                      </a:moveTo>
                      <a:lnTo>
                        <a:pt x="7" y="29"/>
                      </a:lnTo>
                      <a:lnTo>
                        <a:pt x="6" y="27"/>
                      </a:lnTo>
                      <a:lnTo>
                        <a:pt x="5" y="25"/>
                      </a:lnTo>
                      <a:lnTo>
                        <a:pt x="4" y="23"/>
                      </a:lnTo>
                      <a:lnTo>
                        <a:pt x="3" y="21"/>
                      </a:lnTo>
                      <a:lnTo>
                        <a:pt x="2" y="20"/>
                      </a:lnTo>
                      <a:lnTo>
                        <a:pt x="2" y="18"/>
                      </a:lnTo>
                      <a:lnTo>
                        <a:pt x="2" y="16"/>
                      </a:lnTo>
                      <a:lnTo>
                        <a:pt x="1" y="15"/>
                      </a:lnTo>
                      <a:lnTo>
                        <a:pt x="1" y="13"/>
                      </a:lnTo>
                      <a:lnTo>
                        <a:pt x="1" y="11"/>
                      </a:lnTo>
                      <a:lnTo>
                        <a:pt x="1" y="9"/>
                      </a:lnTo>
                      <a:lnTo>
                        <a:pt x="1" y="8"/>
                      </a:lnTo>
                      <a:lnTo>
                        <a:pt x="0" y="6"/>
                      </a:lnTo>
                      <a:lnTo>
                        <a:pt x="0" y="4"/>
                      </a:lnTo>
                      <a:lnTo>
                        <a:pt x="0" y="2"/>
                      </a:lnTo>
                      <a:lnTo>
                        <a:pt x="8" y="0"/>
                      </a:lnTo>
                      <a:lnTo>
                        <a:pt x="9" y="1"/>
                      </a:lnTo>
                      <a:lnTo>
                        <a:pt x="11" y="3"/>
                      </a:lnTo>
                      <a:lnTo>
                        <a:pt x="12" y="5"/>
                      </a:lnTo>
                      <a:lnTo>
                        <a:pt x="14" y="7"/>
                      </a:lnTo>
                      <a:lnTo>
                        <a:pt x="15" y="9"/>
                      </a:lnTo>
                      <a:lnTo>
                        <a:pt x="16" y="12"/>
                      </a:lnTo>
                      <a:lnTo>
                        <a:pt x="17" y="15"/>
                      </a:lnTo>
                      <a:lnTo>
                        <a:pt x="18" y="17"/>
                      </a:lnTo>
                      <a:lnTo>
                        <a:pt x="19" y="20"/>
                      </a:lnTo>
                      <a:lnTo>
                        <a:pt x="19" y="22"/>
                      </a:lnTo>
                      <a:lnTo>
                        <a:pt x="19" y="25"/>
                      </a:lnTo>
                      <a:lnTo>
                        <a:pt x="18" y="26"/>
                      </a:lnTo>
                      <a:lnTo>
                        <a:pt x="17" y="28"/>
                      </a:lnTo>
                      <a:lnTo>
                        <a:pt x="15" y="29"/>
                      </a:lnTo>
                      <a:lnTo>
                        <a:pt x="12" y="30"/>
                      </a:lnTo>
                      <a:lnTo>
                        <a:pt x="9" y="31"/>
                      </a:lnTo>
                      <a:lnTo>
                        <a:pt x="9" y="31"/>
                      </a:lnTo>
                      <a:close/>
                    </a:path>
                  </a:pathLst>
                </a:custGeom>
                <a:solidFill>
                  <a:srgbClr val="000000"/>
                </a:solidFill>
                <a:ln>
                  <a:noFill/>
                </a:ln>
              </p:spPr>
              <p:txBody>
                <a:bodyPr/>
                <a:lstStyle/>
                <a:p>
                  <a:pPr algn="ctr"/>
                  <a:endParaRPr lang="zh-CN" altLang="en-US"/>
                </a:p>
              </p:txBody>
            </p:sp>
            <p:sp>
              <p:nvSpPr>
                <p:cNvPr id="1051911" name="Freeform 134"/>
                <p:cNvSpPr/>
                <p:nvPr/>
              </p:nvSpPr>
              <p:spPr bwMode="auto">
                <a:xfrm>
                  <a:off x="3149" y="1098"/>
                  <a:ext cx="10" cy="3"/>
                </a:xfrm>
                <a:custGeom>
                  <a:avLst/>
                  <a:gdLst>
                    <a:gd name="T0" fmla="*/ 3 w 10"/>
                    <a:gd name="T1" fmla="*/ 3 h 3"/>
                    <a:gd name="T2" fmla="*/ 3 w 10"/>
                    <a:gd name="T3" fmla="*/ 3 h 3"/>
                    <a:gd name="T4" fmla="*/ 2 w 10"/>
                    <a:gd name="T5" fmla="*/ 2 h 3"/>
                    <a:gd name="T6" fmla="*/ 1 w 10"/>
                    <a:gd name="T7" fmla="*/ 1 h 3"/>
                    <a:gd name="T8" fmla="*/ 0 w 10"/>
                    <a:gd name="T9" fmla="*/ 0 h 3"/>
                    <a:gd name="T10" fmla="*/ 10 w 10"/>
                    <a:gd name="T11" fmla="*/ 0 h 3"/>
                    <a:gd name="T12" fmla="*/ 10 w 10"/>
                    <a:gd name="T13" fmla="*/ 0 h 3"/>
                    <a:gd name="T14" fmla="*/ 9 w 10"/>
                    <a:gd name="T15" fmla="*/ 1 h 3"/>
                    <a:gd name="T16" fmla="*/ 9 w 10"/>
                    <a:gd name="T17" fmla="*/ 1 h 3"/>
                    <a:gd name="T18" fmla="*/ 9 w 10"/>
                    <a:gd name="T19" fmla="*/ 1 h 3"/>
                    <a:gd name="T20" fmla="*/ 8 w 10"/>
                    <a:gd name="T21" fmla="*/ 1 h 3"/>
                    <a:gd name="T22" fmla="*/ 8 w 10"/>
                    <a:gd name="T23" fmla="*/ 1 h 3"/>
                    <a:gd name="T24" fmla="*/ 7 w 10"/>
                    <a:gd name="T25" fmla="*/ 1 h 3"/>
                    <a:gd name="T26" fmla="*/ 7 w 10"/>
                    <a:gd name="T27" fmla="*/ 2 h 3"/>
                    <a:gd name="T28" fmla="*/ 6 w 10"/>
                    <a:gd name="T29" fmla="*/ 2 h 3"/>
                    <a:gd name="T30" fmla="*/ 5 w 10"/>
                    <a:gd name="T31" fmla="*/ 2 h 3"/>
                    <a:gd name="T32" fmla="*/ 4 w 10"/>
                    <a:gd name="T33" fmla="*/ 3 h 3"/>
                    <a:gd name="T34" fmla="*/ 3 w 10"/>
                    <a:gd name="T35" fmla="*/ 3 h 3"/>
                    <a:gd name="T36" fmla="*/ 3 w 10"/>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3">
                      <a:moveTo>
                        <a:pt x="3" y="3"/>
                      </a:moveTo>
                      <a:lnTo>
                        <a:pt x="3" y="3"/>
                      </a:lnTo>
                      <a:lnTo>
                        <a:pt x="2" y="2"/>
                      </a:lnTo>
                      <a:lnTo>
                        <a:pt x="1" y="1"/>
                      </a:lnTo>
                      <a:lnTo>
                        <a:pt x="0" y="0"/>
                      </a:lnTo>
                      <a:lnTo>
                        <a:pt x="10" y="0"/>
                      </a:lnTo>
                      <a:lnTo>
                        <a:pt x="10" y="0"/>
                      </a:lnTo>
                      <a:lnTo>
                        <a:pt x="9" y="1"/>
                      </a:lnTo>
                      <a:lnTo>
                        <a:pt x="9" y="1"/>
                      </a:lnTo>
                      <a:lnTo>
                        <a:pt x="9" y="1"/>
                      </a:lnTo>
                      <a:lnTo>
                        <a:pt x="8" y="1"/>
                      </a:lnTo>
                      <a:lnTo>
                        <a:pt x="8" y="1"/>
                      </a:lnTo>
                      <a:lnTo>
                        <a:pt x="7" y="1"/>
                      </a:lnTo>
                      <a:lnTo>
                        <a:pt x="7" y="2"/>
                      </a:lnTo>
                      <a:lnTo>
                        <a:pt x="6" y="2"/>
                      </a:lnTo>
                      <a:lnTo>
                        <a:pt x="5" y="2"/>
                      </a:lnTo>
                      <a:lnTo>
                        <a:pt x="4" y="3"/>
                      </a:lnTo>
                      <a:lnTo>
                        <a:pt x="3" y="3"/>
                      </a:lnTo>
                      <a:lnTo>
                        <a:pt x="3" y="3"/>
                      </a:lnTo>
                      <a:close/>
                    </a:path>
                  </a:pathLst>
                </a:custGeom>
                <a:solidFill>
                  <a:srgbClr val="000000"/>
                </a:solidFill>
                <a:ln>
                  <a:noFill/>
                </a:ln>
              </p:spPr>
              <p:txBody>
                <a:bodyPr/>
                <a:lstStyle/>
                <a:p>
                  <a:pPr algn="ctr"/>
                  <a:endParaRPr lang="zh-CN" altLang="en-US"/>
                </a:p>
              </p:txBody>
            </p:sp>
            <p:sp>
              <p:nvSpPr>
                <p:cNvPr id="1051912" name="Freeform 135"/>
                <p:cNvSpPr/>
                <p:nvPr/>
              </p:nvSpPr>
              <p:spPr bwMode="auto">
                <a:xfrm>
                  <a:off x="3156" y="1065"/>
                  <a:ext cx="21" cy="30"/>
                </a:xfrm>
                <a:custGeom>
                  <a:avLst/>
                  <a:gdLst>
                    <a:gd name="T0" fmla="*/ 12 w 21"/>
                    <a:gd name="T1" fmla="*/ 30 h 30"/>
                    <a:gd name="T2" fmla="*/ 10 w 21"/>
                    <a:gd name="T3" fmla="*/ 29 h 30"/>
                    <a:gd name="T4" fmla="*/ 9 w 21"/>
                    <a:gd name="T5" fmla="*/ 28 h 30"/>
                    <a:gd name="T6" fmla="*/ 7 w 21"/>
                    <a:gd name="T7" fmla="*/ 26 h 30"/>
                    <a:gd name="T8" fmla="*/ 6 w 21"/>
                    <a:gd name="T9" fmla="*/ 25 h 30"/>
                    <a:gd name="T10" fmla="*/ 5 w 21"/>
                    <a:gd name="T11" fmla="*/ 23 h 30"/>
                    <a:gd name="T12" fmla="*/ 4 w 21"/>
                    <a:gd name="T13" fmla="*/ 21 h 30"/>
                    <a:gd name="T14" fmla="*/ 4 w 21"/>
                    <a:gd name="T15" fmla="*/ 19 h 30"/>
                    <a:gd name="T16" fmla="*/ 3 w 21"/>
                    <a:gd name="T17" fmla="*/ 17 h 30"/>
                    <a:gd name="T18" fmla="*/ 3 w 21"/>
                    <a:gd name="T19" fmla="*/ 15 h 30"/>
                    <a:gd name="T20" fmla="*/ 2 w 21"/>
                    <a:gd name="T21" fmla="*/ 13 h 30"/>
                    <a:gd name="T22" fmla="*/ 2 w 21"/>
                    <a:gd name="T23" fmla="*/ 11 h 30"/>
                    <a:gd name="T24" fmla="*/ 1 w 21"/>
                    <a:gd name="T25" fmla="*/ 9 h 30"/>
                    <a:gd name="T26" fmla="*/ 1 w 21"/>
                    <a:gd name="T27" fmla="*/ 7 h 30"/>
                    <a:gd name="T28" fmla="*/ 0 w 21"/>
                    <a:gd name="T29" fmla="*/ 5 h 30"/>
                    <a:gd name="T30" fmla="*/ 0 w 21"/>
                    <a:gd name="T31" fmla="*/ 3 h 30"/>
                    <a:gd name="T32" fmla="*/ 0 w 21"/>
                    <a:gd name="T33" fmla="*/ 1 h 30"/>
                    <a:gd name="T34" fmla="*/ 9 w 21"/>
                    <a:gd name="T35" fmla="*/ 0 h 30"/>
                    <a:gd name="T36" fmla="*/ 9 w 21"/>
                    <a:gd name="T37" fmla="*/ 1 h 30"/>
                    <a:gd name="T38" fmla="*/ 10 w 21"/>
                    <a:gd name="T39" fmla="*/ 2 h 30"/>
                    <a:gd name="T40" fmla="*/ 11 w 21"/>
                    <a:gd name="T41" fmla="*/ 4 h 30"/>
                    <a:gd name="T42" fmla="*/ 12 w 21"/>
                    <a:gd name="T43" fmla="*/ 5 h 30"/>
                    <a:gd name="T44" fmla="*/ 13 w 21"/>
                    <a:gd name="T45" fmla="*/ 6 h 30"/>
                    <a:gd name="T46" fmla="*/ 14 w 21"/>
                    <a:gd name="T47" fmla="*/ 8 h 30"/>
                    <a:gd name="T48" fmla="*/ 14 w 21"/>
                    <a:gd name="T49" fmla="*/ 9 h 30"/>
                    <a:gd name="T50" fmla="*/ 16 w 21"/>
                    <a:gd name="T51" fmla="*/ 10 h 30"/>
                    <a:gd name="T52" fmla="*/ 16 w 21"/>
                    <a:gd name="T53" fmla="*/ 12 h 30"/>
                    <a:gd name="T54" fmla="*/ 17 w 21"/>
                    <a:gd name="T55" fmla="*/ 13 h 30"/>
                    <a:gd name="T56" fmla="*/ 18 w 21"/>
                    <a:gd name="T57" fmla="*/ 14 h 30"/>
                    <a:gd name="T58" fmla="*/ 18 w 21"/>
                    <a:gd name="T59" fmla="*/ 16 h 30"/>
                    <a:gd name="T60" fmla="*/ 19 w 21"/>
                    <a:gd name="T61" fmla="*/ 17 h 30"/>
                    <a:gd name="T62" fmla="*/ 20 w 21"/>
                    <a:gd name="T63" fmla="*/ 19 h 30"/>
                    <a:gd name="T64" fmla="*/ 20 w 21"/>
                    <a:gd name="T65" fmla="*/ 20 h 30"/>
                    <a:gd name="T66" fmla="*/ 20 w 21"/>
                    <a:gd name="T67" fmla="*/ 22 h 30"/>
                    <a:gd name="T68" fmla="*/ 17 w 21"/>
                    <a:gd name="T69" fmla="*/ 22 h 30"/>
                    <a:gd name="T70" fmla="*/ 21 w 21"/>
                    <a:gd name="T71" fmla="*/ 25 h 30"/>
                    <a:gd name="T72" fmla="*/ 21 w 21"/>
                    <a:gd name="T73" fmla="*/ 26 h 30"/>
                    <a:gd name="T74" fmla="*/ 20 w 21"/>
                    <a:gd name="T75" fmla="*/ 27 h 30"/>
                    <a:gd name="T76" fmla="*/ 19 w 21"/>
                    <a:gd name="T77" fmla="*/ 27 h 30"/>
                    <a:gd name="T78" fmla="*/ 18 w 21"/>
                    <a:gd name="T79" fmla="*/ 27 h 30"/>
                    <a:gd name="T80" fmla="*/ 18 w 21"/>
                    <a:gd name="T81" fmla="*/ 28 h 30"/>
                    <a:gd name="T82" fmla="*/ 17 w 21"/>
                    <a:gd name="T83" fmla="*/ 28 h 30"/>
                    <a:gd name="T84" fmla="*/ 16 w 21"/>
                    <a:gd name="T85" fmla="*/ 29 h 30"/>
                    <a:gd name="T86" fmla="*/ 15 w 21"/>
                    <a:gd name="T87" fmla="*/ 29 h 30"/>
                    <a:gd name="T88" fmla="*/ 14 w 21"/>
                    <a:gd name="T89" fmla="*/ 29 h 30"/>
                    <a:gd name="T90" fmla="*/ 14 w 21"/>
                    <a:gd name="T91" fmla="*/ 30 h 30"/>
                    <a:gd name="T92" fmla="*/ 13 w 21"/>
                    <a:gd name="T93" fmla="*/ 30 h 30"/>
                    <a:gd name="T94" fmla="*/ 13 w 21"/>
                    <a:gd name="T95" fmla="*/ 30 h 30"/>
                    <a:gd name="T96" fmla="*/ 12 w 21"/>
                    <a:gd name="T97" fmla="*/ 30 h 30"/>
                    <a:gd name="T98" fmla="*/ 12 w 21"/>
                    <a:gd name="T99" fmla="*/ 30 h 30"/>
                    <a:gd name="T100" fmla="*/ 12 w 21"/>
                    <a:gd name="T10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30">
                      <a:moveTo>
                        <a:pt x="12" y="30"/>
                      </a:moveTo>
                      <a:lnTo>
                        <a:pt x="10" y="29"/>
                      </a:lnTo>
                      <a:lnTo>
                        <a:pt x="9" y="28"/>
                      </a:lnTo>
                      <a:lnTo>
                        <a:pt x="7" y="26"/>
                      </a:lnTo>
                      <a:lnTo>
                        <a:pt x="6" y="25"/>
                      </a:lnTo>
                      <a:lnTo>
                        <a:pt x="5" y="23"/>
                      </a:lnTo>
                      <a:lnTo>
                        <a:pt x="4" y="21"/>
                      </a:lnTo>
                      <a:lnTo>
                        <a:pt x="4" y="19"/>
                      </a:lnTo>
                      <a:lnTo>
                        <a:pt x="3" y="17"/>
                      </a:lnTo>
                      <a:lnTo>
                        <a:pt x="3" y="15"/>
                      </a:lnTo>
                      <a:lnTo>
                        <a:pt x="2" y="13"/>
                      </a:lnTo>
                      <a:lnTo>
                        <a:pt x="2" y="11"/>
                      </a:lnTo>
                      <a:lnTo>
                        <a:pt x="1" y="9"/>
                      </a:lnTo>
                      <a:lnTo>
                        <a:pt x="1" y="7"/>
                      </a:lnTo>
                      <a:lnTo>
                        <a:pt x="0" y="5"/>
                      </a:lnTo>
                      <a:lnTo>
                        <a:pt x="0" y="3"/>
                      </a:lnTo>
                      <a:lnTo>
                        <a:pt x="0" y="1"/>
                      </a:lnTo>
                      <a:lnTo>
                        <a:pt x="9" y="0"/>
                      </a:lnTo>
                      <a:lnTo>
                        <a:pt x="9" y="1"/>
                      </a:lnTo>
                      <a:lnTo>
                        <a:pt x="10" y="2"/>
                      </a:lnTo>
                      <a:lnTo>
                        <a:pt x="11" y="4"/>
                      </a:lnTo>
                      <a:lnTo>
                        <a:pt x="12" y="5"/>
                      </a:lnTo>
                      <a:lnTo>
                        <a:pt x="13" y="6"/>
                      </a:lnTo>
                      <a:lnTo>
                        <a:pt x="14" y="8"/>
                      </a:lnTo>
                      <a:lnTo>
                        <a:pt x="14" y="9"/>
                      </a:lnTo>
                      <a:lnTo>
                        <a:pt x="16" y="10"/>
                      </a:lnTo>
                      <a:lnTo>
                        <a:pt x="16" y="12"/>
                      </a:lnTo>
                      <a:lnTo>
                        <a:pt x="17" y="13"/>
                      </a:lnTo>
                      <a:lnTo>
                        <a:pt x="18" y="14"/>
                      </a:lnTo>
                      <a:lnTo>
                        <a:pt x="18" y="16"/>
                      </a:lnTo>
                      <a:lnTo>
                        <a:pt x="19" y="17"/>
                      </a:lnTo>
                      <a:lnTo>
                        <a:pt x="20" y="19"/>
                      </a:lnTo>
                      <a:lnTo>
                        <a:pt x="20" y="20"/>
                      </a:lnTo>
                      <a:lnTo>
                        <a:pt x="20" y="22"/>
                      </a:lnTo>
                      <a:lnTo>
                        <a:pt x="17" y="22"/>
                      </a:lnTo>
                      <a:lnTo>
                        <a:pt x="21" y="25"/>
                      </a:lnTo>
                      <a:lnTo>
                        <a:pt x="21" y="26"/>
                      </a:lnTo>
                      <a:lnTo>
                        <a:pt x="20" y="27"/>
                      </a:lnTo>
                      <a:lnTo>
                        <a:pt x="19" y="27"/>
                      </a:lnTo>
                      <a:lnTo>
                        <a:pt x="18" y="27"/>
                      </a:lnTo>
                      <a:lnTo>
                        <a:pt x="18" y="28"/>
                      </a:lnTo>
                      <a:lnTo>
                        <a:pt x="17" y="28"/>
                      </a:lnTo>
                      <a:lnTo>
                        <a:pt x="16" y="29"/>
                      </a:lnTo>
                      <a:lnTo>
                        <a:pt x="15" y="29"/>
                      </a:lnTo>
                      <a:lnTo>
                        <a:pt x="14" y="29"/>
                      </a:lnTo>
                      <a:lnTo>
                        <a:pt x="14" y="30"/>
                      </a:lnTo>
                      <a:lnTo>
                        <a:pt x="13" y="30"/>
                      </a:lnTo>
                      <a:lnTo>
                        <a:pt x="13" y="30"/>
                      </a:lnTo>
                      <a:lnTo>
                        <a:pt x="12" y="30"/>
                      </a:lnTo>
                      <a:lnTo>
                        <a:pt x="12" y="30"/>
                      </a:lnTo>
                      <a:lnTo>
                        <a:pt x="12" y="30"/>
                      </a:lnTo>
                      <a:close/>
                    </a:path>
                  </a:pathLst>
                </a:custGeom>
                <a:solidFill>
                  <a:srgbClr val="000000"/>
                </a:solidFill>
                <a:ln>
                  <a:noFill/>
                </a:ln>
              </p:spPr>
              <p:txBody>
                <a:bodyPr/>
                <a:lstStyle/>
                <a:p>
                  <a:pPr algn="ctr"/>
                  <a:endParaRPr lang="zh-CN" altLang="en-US"/>
                </a:p>
              </p:txBody>
            </p:sp>
            <p:sp>
              <p:nvSpPr>
                <p:cNvPr id="1051913" name="Freeform 136"/>
                <p:cNvSpPr/>
                <p:nvPr/>
              </p:nvSpPr>
              <p:spPr bwMode="auto">
                <a:xfrm>
                  <a:off x="3138" y="1069"/>
                  <a:ext cx="20" cy="25"/>
                </a:xfrm>
                <a:custGeom>
                  <a:avLst/>
                  <a:gdLst>
                    <a:gd name="T0" fmla="*/ 9 w 20"/>
                    <a:gd name="T1" fmla="*/ 25 h 25"/>
                    <a:gd name="T2" fmla="*/ 7 w 20"/>
                    <a:gd name="T3" fmla="*/ 24 h 25"/>
                    <a:gd name="T4" fmla="*/ 6 w 20"/>
                    <a:gd name="T5" fmla="*/ 23 h 25"/>
                    <a:gd name="T6" fmla="*/ 5 w 20"/>
                    <a:gd name="T7" fmla="*/ 21 h 25"/>
                    <a:gd name="T8" fmla="*/ 4 w 20"/>
                    <a:gd name="T9" fmla="*/ 20 h 25"/>
                    <a:gd name="T10" fmla="*/ 3 w 20"/>
                    <a:gd name="T11" fmla="*/ 18 h 25"/>
                    <a:gd name="T12" fmla="*/ 3 w 20"/>
                    <a:gd name="T13" fmla="*/ 17 h 25"/>
                    <a:gd name="T14" fmla="*/ 2 w 20"/>
                    <a:gd name="T15" fmla="*/ 15 h 25"/>
                    <a:gd name="T16" fmla="*/ 2 w 20"/>
                    <a:gd name="T17" fmla="*/ 14 h 25"/>
                    <a:gd name="T18" fmla="*/ 1 w 20"/>
                    <a:gd name="T19" fmla="*/ 12 h 25"/>
                    <a:gd name="T20" fmla="*/ 1 w 20"/>
                    <a:gd name="T21" fmla="*/ 10 h 25"/>
                    <a:gd name="T22" fmla="*/ 0 w 20"/>
                    <a:gd name="T23" fmla="*/ 8 h 25"/>
                    <a:gd name="T24" fmla="*/ 0 w 20"/>
                    <a:gd name="T25" fmla="*/ 7 h 25"/>
                    <a:gd name="T26" fmla="*/ 0 w 20"/>
                    <a:gd name="T27" fmla="*/ 5 h 25"/>
                    <a:gd name="T28" fmla="*/ 0 w 20"/>
                    <a:gd name="T29" fmla="*/ 4 h 25"/>
                    <a:gd name="T30" fmla="*/ 0 w 20"/>
                    <a:gd name="T31" fmla="*/ 2 h 25"/>
                    <a:gd name="T32" fmla="*/ 0 w 20"/>
                    <a:gd name="T33" fmla="*/ 0 h 25"/>
                    <a:gd name="T34" fmla="*/ 9 w 20"/>
                    <a:gd name="T35" fmla="*/ 0 h 25"/>
                    <a:gd name="T36" fmla="*/ 10 w 20"/>
                    <a:gd name="T37" fmla="*/ 1 h 25"/>
                    <a:gd name="T38" fmla="*/ 10 w 20"/>
                    <a:gd name="T39" fmla="*/ 2 h 25"/>
                    <a:gd name="T40" fmla="*/ 11 w 20"/>
                    <a:gd name="T41" fmla="*/ 4 h 25"/>
                    <a:gd name="T42" fmla="*/ 12 w 20"/>
                    <a:gd name="T43" fmla="*/ 5 h 25"/>
                    <a:gd name="T44" fmla="*/ 13 w 20"/>
                    <a:gd name="T45" fmla="*/ 7 h 25"/>
                    <a:gd name="T46" fmla="*/ 14 w 20"/>
                    <a:gd name="T47" fmla="*/ 8 h 25"/>
                    <a:gd name="T48" fmla="*/ 15 w 20"/>
                    <a:gd name="T49" fmla="*/ 10 h 25"/>
                    <a:gd name="T50" fmla="*/ 16 w 20"/>
                    <a:gd name="T51" fmla="*/ 12 h 25"/>
                    <a:gd name="T52" fmla="*/ 16 w 20"/>
                    <a:gd name="T53" fmla="*/ 14 h 25"/>
                    <a:gd name="T54" fmla="*/ 17 w 20"/>
                    <a:gd name="T55" fmla="*/ 16 h 25"/>
                    <a:gd name="T56" fmla="*/ 18 w 20"/>
                    <a:gd name="T57" fmla="*/ 17 h 25"/>
                    <a:gd name="T58" fmla="*/ 18 w 20"/>
                    <a:gd name="T59" fmla="*/ 19 h 25"/>
                    <a:gd name="T60" fmla="*/ 19 w 20"/>
                    <a:gd name="T61" fmla="*/ 21 h 25"/>
                    <a:gd name="T62" fmla="*/ 19 w 20"/>
                    <a:gd name="T63" fmla="*/ 22 h 25"/>
                    <a:gd name="T64" fmla="*/ 20 w 20"/>
                    <a:gd name="T65" fmla="*/ 24 h 25"/>
                    <a:gd name="T66" fmla="*/ 20 w 20"/>
                    <a:gd name="T67" fmla="*/ 25 h 25"/>
                    <a:gd name="T68" fmla="*/ 20 w 20"/>
                    <a:gd name="T69" fmla="*/ 24 h 25"/>
                    <a:gd name="T70" fmla="*/ 19 w 20"/>
                    <a:gd name="T71" fmla="*/ 24 h 25"/>
                    <a:gd name="T72" fmla="*/ 19 w 20"/>
                    <a:gd name="T73" fmla="*/ 24 h 25"/>
                    <a:gd name="T74" fmla="*/ 18 w 20"/>
                    <a:gd name="T75" fmla="*/ 24 h 25"/>
                    <a:gd name="T76" fmla="*/ 17 w 20"/>
                    <a:gd name="T77" fmla="*/ 24 h 25"/>
                    <a:gd name="T78" fmla="*/ 16 w 20"/>
                    <a:gd name="T79" fmla="*/ 24 h 25"/>
                    <a:gd name="T80" fmla="*/ 15 w 20"/>
                    <a:gd name="T81" fmla="*/ 24 h 25"/>
                    <a:gd name="T82" fmla="*/ 14 w 20"/>
                    <a:gd name="T83" fmla="*/ 25 h 25"/>
                    <a:gd name="T84" fmla="*/ 13 w 20"/>
                    <a:gd name="T85" fmla="*/ 25 h 25"/>
                    <a:gd name="T86" fmla="*/ 12 w 20"/>
                    <a:gd name="T87" fmla="*/ 25 h 25"/>
                    <a:gd name="T88" fmla="*/ 11 w 20"/>
                    <a:gd name="T89" fmla="*/ 25 h 25"/>
                    <a:gd name="T90" fmla="*/ 11 w 20"/>
                    <a:gd name="T91" fmla="*/ 25 h 25"/>
                    <a:gd name="T92" fmla="*/ 10 w 20"/>
                    <a:gd name="T93" fmla="*/ 25 h 25"/>
                    <a:gd name="T94" fmla="*/ 9 w 20"/>
                    <a:gd name="T95" fmla="*/ 25 h 25"/>
                    <a:gd name="T96" fmla="*/ 9 w 20"/>
                    <a:gd name="T97" fmla="*/ 25 h 25"/>
                    <a:gd name="T98" fmla="*/ 9 w 20"/>
                    <a:gd name="T99" fmla="*/ 25 h 25"/>
                    <a:gd name="T100" fmla="*/ 9 w 20"/>
                    <a:gd name="T10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25">
                      <a:moveTo>
                        <a:pt x="9" y="25"/>
                      </a:moveTo>
                      <a:lnTo>
                        <a:pt x="7" y="24"/>
                      </a:lnTo>
                      <a:lnTo>
                        <a:pt x="6" y="23"/>
                      </a:lnTo>
                      <a:lnTo>
                        <a:pt x="5" y="21"/>
                      </a:lnTo>
                      <a:lnTo>
                        <a:pt x="4" y="20"/>
                      </a:lnTo>
                      <a:lnTo>
                        <a:pt x="3" y="18"/>
                      </a:lnTo>
                      <a:lnTo>
                        <a:pt x="3" y="17"/>
                      </a:lnTo>
                      <a:lnTo>
                        <a:pt x="2" y="15"/>
                      </a:lnTo>
                      <a:lnTo>
                        <a:pt x="2" y="14"/>
                      </a:lnTo>
                      <a:lnTo>
                        <a:pt x="1" y="12"/>
                      </a:lnTo>
                      <a:lnTo>
                        <a:pt x="1" y="10"/>
                      </a:lnTo>
                      <a:lnTo>
                        <a:pt x="0" y="8"/>
                      </a:lnTo>
                      <a:lnTo>
                        <a:pt x="0" y="7"/>
                      </a:lnTo>
                      <a:lnTo>
                        <a:pt x="0" y="5"/>
                      </a:lnTo>
                      <a:lnTo>
                        <a:pt x="0" y="4"/>
                      </a:lnTo>
                      <a:lnTo>
                        <a:pt x="0" y="2"/>
                      </a:lnTo>
                      <a:lnTo>
                        <a:pt x="0" y="0"/>
                      </a:lnTo>
                      <a:lnTo>
                        <a:pt x="9" y="0"/>
                      </a:lnTo>
                      <a:lnTo>
                        <a:pt x="10" y="1"/>
                      </a:lnTo>
                      <a:lnTo>
                        <a:pt x="10" y="2"/>
                      </a:lnTo>
                      <a:lnTo>
                        <a:pt x="11" y="4"/>
                      </a:lnTo>
                      <a:lnTo>
                        <a:pt x="12" y="5"/>
                      </a:lnTo>
                      <a:lnTo>
                        <a:pt x="13" y="7"/>
                      </a:lnTo>
                      <a:lnTo>
                        <a:pt x="14" y="8"/>
                      </a:lnTo>
                      <a:lnTo>
                        <a:pt x="15" y="10"/>
                      </a:lnTo>
                      <a:lnTo>
                        <a:pt x="16" y="12"/>
                      </a:lnTo>
                      <a:lnTo>
                        <a:pt x="16" y="14"/>
                      </a:lnTo>
                      <a:lnTo>
                        <a:pt x="17" y="16"/>
                      </a:lnTo>
                      <a:lnTo>
                        <a:pt x="18" y="17"/>
                      </a:lnTo>
                      <a:lnTo>
                        <a:pt x="18" y="19"/>
                      </a:lnTo>
                      <a:lnTo>
                        <a:pt x="19" y="21"/>
                      </a:lnTo>
                      <a:lnTo>
                        <a:pt x="19" y="22"/>
                      </a:lnTo>
                      <a:lnTo>
                        <a:pt x="20" y="24"/>
                      </a:lnTo>
                      <a:lnTo>
                        <a:pt x="20" y="25"/>
                      </a:lnTo>
                      <a:lnTo>
                        <a:pt x="20" y="24"/>
                      </a:lnTo>
                      <a:lnTo>
                        <a:pt x="19" y="24"/>
                      </a:lnTo>
                      <a:lnTo>
                        <a:pt x="19" y="24"/>
                      </a:lnTo>
                      <a:lnTo>
                        <a:pt x="18" y="24"/>
                      </a:lnTo>
                      <a:lnTo>
                        <a:pt x="17" y="24"/>
                      </a:lnTo>
                      <a:lnTo>
                        <a:pt x="16" y="24"/>
                      </a:lnTo>
                      <a:lnTo>
                        <a:pt x="15" y="24"/>
                      </a:lnTo>
                      <a:lnTo>
                        <a:pt x="14" y="25"/>
                      </a:lnTo>
                      <a:lnTo>
                        <a:pt x="13" y="25"/>
                      </a:lnTo>
                      <a:lnTo>
                        <a:pt x="12" y="25"/>
                      </a:lnTo>
                      <a:lnTo>
                        <a:pt x="11" y="25"/>
                      </a:lnTo>
                      <a:lnTo>
                        <a:pt x="11" y="25"/>
                      </a:lnTo>
                      <a:lnTo>
                        <a:pt x="10" y="25"/>
                      </a:lnTo>
                      <a:lnTo>
                        <a:pt x="9" y="25"/>
                      </a:lnTo>
                      <a:lnTo>
                        <a:pt x="9" y="25"/>
                      </a:lnTo>
                      <a:lnTo>
                        <a:pt x="9" y="25"/>
                      </a:lnTo>
                      <a:lnTo>
                        <a:pt x="9" y="25"/>
                      </a:lnTo>
                      <a:close/>
                    </a:path>
                  </a:pathLst>
                </a:custGeom>
                <a:solidFill>
                  <a:srgbClr val="000000"/>
                </a:solidFill>
                <a:ln>
                  <a:noFill/>
                </a:ln>
              </p:spPr>
              <p:txBody>
                <a:bodyPr/>
                <a:lstStyle/>
                <a:p>
                  <a:pPr algn="ctr"/>
                  <a:endParaRPr lang="zh-CN" altLang="en-US"/>
                </a:p>
              </p:txBody>
            </p:sp>
            <p:sp>
              <p:nvSpPr>
                <p:cNvPr id="1051914" name="Freeform 137"/>
                <p:cNvSpPr/>
                <p:nvPr/>
              </p:nvSpPr>
              <p:spPr bwMode="auto">
                <a:xfrm>
                  <a:off x="3106" y="1037"/>
                  <a:ext cx="14" cy="26"/>
                </a:xfrm>
                <a:custGeom>
                  <a:avLst/>
                  <a:gdLst>
                    <a:gd name="T0" fmla="*/ 6 w 14"/>
                    <a:gd name="T1" fmla="*/ 26 h 26"/>
                    <a:gd name="T2" fmla="*/ 5 w 14"/>
                    <a:gd name="T3" fmla="*/ 24 h 26"/>
                    <a:gd name="T4" fmla="*/ 4 w 14"/>
                    <a:gd name="T5" fmla="*/ 23 h 26"/>
                    <a:gd name="T6" fmla="*/ 4 w 14"/>
                    <a:gd name="T7" fmla="*/ 21 h 26"/>
                    <a:gd name="T8" fmla="*/ 3 w 14"/>
                    <a:gd name="T9" fmla="*/ 20 h 26"/>
                    <a:gd name="T10" fmla="*/ 3 w 14"/>
                    <a:gd name="T11" fmla="*/ 18 h 26"/>
                    <a:gd name="T12" fmla="*/ 2 w 14"/>
                    <a:gd name="T13" fmla="*/ 17 h 26"/>
                    <a:gd name="T14" fmla="*/ 2 w 14"/>
                    <a:gd name="T15" fmla="*/ 15 h 26"/>
                    <a:gd name="T16" fmla="*/ 1 w 14"/>
                    <a:gd name="T17" fmla="*/ 14 h 26"/>
                    <a:gd name="T18" fmla="*/ 1 w 14"/>
                    <a:gd name="T19" fmla="*/ 12 h 26"/>
                    <a:gd name="T20" fmla="*/ 1 w 14"/>
                    <a:gd name="T21" fmla="*/ 10 h 26"/>
                    <a:gd name="T22" fmla="*/ 1 w 14"/>
                    <a:gd name="T23" fmla="*/ 9 h 26"/>
                    <a:gd name="T24" fmla="*/ 0 w 14"/>
                    <a:gd name="T25" fmla="*/ 7 h 26"/>
                    <a:gd name="T26" fmla="*/ 0 w 14"/>
                    <a:gd name="T27" fmla="*/ 5 h 26"/>
                    <a:gd name="T28" fmla="*/ 0 w 14"/>
                    <a:gd name="T29" fmla="*/ 4 h 26"/>
                    <a:gd name="T30" fmla="*/ 0 w 14"/>
                    <a:gd name="T31" fmla="*/ 2 h 26"/>
                    <a:gd name="T32" fmla="*/ 0 w 14"/>
                    <a:gd name="T33" fmla="*/ 1 h 26"/>
                    <a:gd name="T34" fmla="*/ 1 w 14"/>
                    <a:gd name="T35" fmla="*/ 0 h 26"/>
                    <a:gd name="T36" fmla="*/ 1 w 14"/>
                    <a:gd name="T37" fmla="*/ 0 h 26"/>
                    <a:gd name="T38" fmla="*/ 2 w 14"/>
                    <a:gd name="T39" fmla="*/ 0 h 26"/>
                    <a:gd name="T40" fmla="*/ 3 w 14"/>
                    <a:gd name="T41" fmla="*/ 0 h 26"/>
                    <a:gd name="T42" fmla="*/ 3 w 14"/>
                    <a:gd name="T43" fmla="*/ 0 h 26"/>
                    <a:gd name="T44" fmla="*/ 4 w 14"/>
                    <a:gd name="T45" fmla="*/ 0 h 26"/>
                    <a:gd name="T46" fmla="*/ 5 w 14"/>
                    <a:gd name="T47" fmla="*/ 0 h 26"/>
                    <a:gd name="T48" fmla="*/ 5 w 14"/>
                    <a:gd name="T49" fmla="*/ 0 h 26"/>
                    <a:gd name="T50" fmla="*/ 6 w 14"/>
                    <a:gd name="T51" fmla="*/ 0 h 26"/>
                    <a:gd name="T52" fmla="*/ 7 w 14"/>
                    <a:gd name="T53" fmla="*/ 0 h 26"/>
                    <a:gd name="T54" fmla="*/ 8 w 14"/>
                    <a:gd name="T55" fmla="*/ 0 h 26"/>
                    <a:gd name="T56" fmla="*/ 8 w 14"/>
                    <a:gd name="T57" fmla="*/ 0 h 26"/>
                    <a:gd name="T58" fmla="*/ 9 w 14"/>
                    <a:gd name="T59" fmla="*/ 0 h 26"/>
                    <a:gd name="T60" fmla="*/ 10 w 14"/>
                    <a:gd name="T61" fmla="*/ 0 h 26"/>
                    <a:gd name="T62" fmla="*/ 10 w 14"/>
                    <a:gd name="T63" fmla="*/ 0 h 26"/>
                    <a:gd name="T64" fmla="*/ 11 w 14"/>
                    <a:gd name="T65" fmla="*/ 0 h 26"/>
                    <a:gd name="T66" fmla="*/ 12 w 14"/>
                    <a:gd name="T67" fmla="*/ 1 h 26"/>
                    <a:gd name="T68" fmla="*/ 13 w 14"/>
                    <a:gd name="T69" fmla="*/ 2 h 26"/>
                    <a:gd name="T70" fmla="*/ 13 w 14"/>
                    <a:gd name="T71" fmla="*/ 4 h 26"/>
                    <a:gd name="T72" fmla="*/ 14 w 14"/>
                    <a:gd name="T73" fmla="*/ 5 h 26"/>
                    <a:gd name="T74" fmla="*/ 14 w 14"/>
                    <a:gd name="T75" fmla="*/ 7 h 26"/>
                    <a:gd name="T76" fmla="*/ 14 w 14"/>
                    <a:gd name="T77" fmla="*/ 8 h 26"/>
                    <a:gd name="T78" fmla="*/ 14 w 14"/>
                    <a:gd name="T79" fmla="*/ 10 h 26"/>
                    <a:gd name="T80" fmla="*/ 14 w 14"/>
                    <a:gd name="T81" fmla="*/ 12 h 26"/>
                    <a:gd name="T82" fmla="*/ 14 w 14"/>
                    <a:gd name="T83" fmla="*/ 13 h 26"/>
                    <a:gd name="T84" fmla="*/ 13 w 14"/>
                    <a:gd name="T85" fmla="*/ 15 h 26"/>
                    <a:gd name="T86" fmla="*/ 13 w 14"/>
                    <a:gd name="T87" fmla="*/ 17 h 26"/>
                    <a:gd name="T88" fmla="*/ 11 w 14"/>
                    <a:gd name="T89" fmla="*/ 19 h 26"/>
                    <a:gd name="T90" fmla="*/ 10 w 14"/>
                    <a:gd name="T91" fmla="*/ 21 h 26"/>
                    <a:gd name="T92" fmla="*/ 9 w 14"/>
                    <a:gd name="T93" fmla="*/ 22 h 26"/>
                    <a:gd name="T94" fmla="*/ 8 w 14"/>
                    <a:gd name="T95" fmla="*/ 24 h 26"/>
                    <a:gd name="T96" fmla="*/ 6 w 14"/>
                    <a:gd name="T97" fmla="*/ 26 h 26"/>
                    <a:gd name="T98" fmla="*/ 6 w 14"/>
                    <a:gd name="T9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 h="26">
                      <a:moveTo>
                        <a:pt x="6" y="26"/>
                      </a:moveTo>
                      <a:lnTo>
                        <a:pt x="5" y="24"/>
                      </a:lnTo>
                      <a:lnTo>
                        <a:pt x="4" y="23"/>
                      </a:lnTo>
                      <a:lnTo>
                        <a:pt x="4" y="21"/>
                      </a:lnTo>
                      <a:lnTo>
                        <a:pt x="3" y="20"/>
                      </a:lnTo>
                      <a:lnTo>
                        <a:pt x="3" y="18"/>
                      </a:lnTo>
                      <a:lnTo>
                        <a:pt x="2" y="17"/>
                      </a:lnTo>
                      <a:lnTo>
                        <a:pt x="2" y="15"/>
                      </a:lnTo>
                      <a:lnTo>
                        <a:pt x="1" y="14"/>
                      </a:lnTo>
                      <a:lnTo>
                        <a:pt x="1" y="12"/>
                      </a:lnTo>
                      <a:lnTo>
                        <a:pt x="1" y="10"/>
                      </a:lnTo>
                      <a:lnTo>
                        <a:pt x="1" y="9"/>
                      </a:lnTo>
                      <a:lnTo>
                        <a:pt x="0" y="7"/>
                      </a:lnTo>
                      <a:lnTo>
                        <a:pt x="0" y="5"/>
                      </a:lnTo>
                      <a:lnTo>
                        <a:pt x="0" y="4"/>
                      </a:lnTo>
                      <a:lnTo>
                        <a:pt x="0" y="2"/>
                      </a:lnTo>
                      <a:lnTo>
                        <a:pt x="0" y="1"/>
                      </a:lnTo>
                      <a:lnTo>
                        <a:pt x="1" y="0"/>
                      </a:lnTo>
                      <a:lnTo>
                        <a:pt x="1" y="0"/>
                      </a:lnTo>
                      <a:lnTo>
                        <a:pt x="2" y="0"/>
                      </a:lnTo>
                      <a:lnTo>
                        <a:pt x="3" y="0"/>
                      </a:lnTo>
                      <a:lnTo>
                        <a:pt x="3" y="0"/>
                      </a:lnTo>
                      <a:lnTo>
                        <a:pt x="4" y="0"/>
                      </a:lnTo>
                      <a:lnTo>
                        <a:pt x="5" y="0"/>
                      </a:lnTo>
                      <a:lnTo>
                        <a:pt x="5" y="0"/>
                      </a:lnTo>
                      <a:lnTo>
                        <a:pt x="6" y="0"/>
                      </a:lnTo>
                      <a:lnTo>
                        <a:pt x="7" y="0"/>
                      </a:lnTo>
                      <a:lnTo>
                        <a:pt x="8" y="0"/>
                      </a:lnTo>
                      <a:lnTo>
                        <a:pt x="8" y="0"/>
                      </a:lnTo>
                      <a:lnTo>
                        <a:pt x="9" y="0"/>
                      </a:lnTo>
                      <a:lnTo>
                        <a:pt x="10" y="0"/>
                      </a:lnTo>
                      <a:lnTo>
                        <a:pt x="10" y="0"/>
                      </a:lnTo>
                      <a:lnTo>
                        <a:pt x="11" y="0"/>
                      </a:lnTo>
                      <a:lnTo>
                        <a:pt x="12" y="1"/>
                      </a:lnTo>
                      <a:lnTo>
                        <a:pt x="13" y="2"/>
                      </a:lnTo>
                      <a:lnTo>
                        <a:pt x="13" y="4"/>
                      </a:lnTo>
                      <a:lnTo>
                        <a:pt x="14" y="5"/>
                      </a:lnTo>
                      <a:lnTo>
                        <a:pt x="14" y="7"/>
                      </a:lnTo>
                      <a:lnTo>
                        <a:pt x="14" y="8"/>
                      </a:lnTo>
                      <a:lnTo>
                        <a:pt x="14" y="10"/>
                      </a:lnTo>
                      <a:lnTo>
                        <a:pt x="14" y="12"/>
                      </a:lnTo>
                      <a:lnTo>
                        <a:pt x="14" y="13"/>
                      </a:lnTo>
                      <a:lnTo>
                        <a:pt x="13" y="15"/>
                      </a:lnTo>
                      <a:lnTo>
                        <a:pt x="13" y="17"/>
                      </a:lnTo>
                      <a:lnTo>
                        <a:pt x="11" y="19"/>
                      </a:lnTo>
                      <a:lnTo>
                        <a:pt x="10" y="21"/>
                      </a:lnTo>
                      <a:lnTo>
                        <a:pt x="9" y="22"/>
                      </a:lnTo>
                      <a:lnTo>
                        <a:pt x="8" y="24"/>
                      </a:lnTo>
                      <a:lnTo>
                        <a:pt x="6" y="26"/>
                      </a:lnTo>
                      <a:lnTo>
                        <a:pt x="6" y="26"/>
                      </a:lnTo>
                      <a:close/>
                    </a:path>
                  </a:pathLst>
                </a:custGeom>
                <a:solidFill>
                  <a:srgbClr val="000000"/>
                </a:solidFill>
                <a:ln>
                  <a:noFill/>
                </a:ln>
              </p:spPr>
              <p:txBody>
                <a:bodyPr/>
                <a:lstStyle/>
                <a:p>
                  <a:pPr algn="ctr"/>
                  <a:endParaRPr lang="zh-CN" altLang="en-US"/>
                </a:p>
              </p:txBody>
            </p:sp>
            <p:sp>
              <p:nvSpPr>
                <p:cNvPr id="1051915" name="Freeform 138"/>
                <p:cNvSpPr/>
                <p:nvPr/>
              </p:nvSpPr>
              <p:spPr bwMode="auto">
                <a:xfrm>
                  <a:off x="3124" y="1032"/>
                  <a:ext cx="20" cy="24"/>
                </a:xfrm>
                <a:custGeom>
                  <a:avLst/>
                  <a:gdLst>
                    <a:gd name="T0" fmla="*/ 6 w 20"/>
                    <a:gd name="T1" fmla="*/ 23 h 24"/>
                    <a:gd name="T2" fmla="*/ 6 w 20"/>
                    <a:gd name="T3" fmla="*/ 22 h 24"/>
                    <a:gd name="T4" fmla="*/ 6 w 20"/>
                    <a:gd name="T5" fmla="*/ 21 h 24"/>
                    <a:gd name="T6" fmla="*/ 5 w 20"/>
                    <a:gd name="T7" fmla="*/ 20 h 24"/>
                    <a:gd name="T8" fmla="*/ 4 w 20"/>
                    <a:gd name="T9" fmla="*/ 19 h 24"/>
                    <a:gd name="T10" fmla="*/ 4 w 20"/>
                    <a:gd name="T11" fmla="*/ 17 h 24"/>
                    <a:gd name="T12" fmla="*/ 3 w 20"/>
                    <a:gd name="T13" fmla="*/ 15 h 24"/>
                    <a:gd name="T14" fmla="*/ 2 w 20"/>
                    <a:gd name="T15" fmla="*/ 14 h 24"/>
                    <a:gd name="T16" fmla="*/ 2 w 20"/>
                    <a:gd name="T17" fmla="*/ 12 h 24"/>
                    <a:gd name="T18" fmla="*/ 1 w 20"/>
                    <a:gd name="T19" fmla="*/ 10 h 24"/>
                    <a:gd name="T20" fmla="*/ 1 w 20"/>
                    <a:gd name="T21" fmla="*/ 8 h 24"/>
                    <a:gd name="T22" fmla="*/ 0 w 20"/>
                    <a:gd name="T23" fmla="*/ 7 h 24"/>
                    <a:gd name="T24" fmla="*/ 0 w 20"/>
                    <a:gd name="T25" fmla="*/ 5 h 24"/>
                    <a:gd name="T26" fmla="*/ 0 w 20"/>
                    <a:gd name="T27" fmla="*/ 4 h 24"/>
                    <a:gd name="T28" fmla="*/ 0 w 20"/>
                    <a:gd name="T29" fmla="*/ 3 h 24"/>
                    <a:gd name="T30" fmla="*/ 0 w 20"/>
                    <a:gd name="T31" fmla="*/ 2 h 24"/>
                    <a:gd name="T32" fmla="*/ 0 w 20"/>
                    <a:gd name="T33" fmla="*/ 1 h 24"/>
                    <a:gd name="T34" fmla="*/ 12 w 20"/>
                    <a:gd name="T35" fmla="*/ 0 h 24"/>
                    <a:gd name="T36" fmla="*/ 13 w 20"/>
                    <a:gd name="T37" fmla="*/ 0 h 24"/>
                    <a:gd name="T38" fmla="*/ 13 w 20"/>
                    <a:gd name="T39" fmla="*/ 1 h 24"/>
                    <a:gd name="T40" fmla="*/ 14 w 20"/>
                    <a:gd name="T41" fmla="*/ 2 h 24"/>
                    <a:gd name="T42" fmla="*/ 15 w 20"/>
                    <a:gd name="T43" fmla="*/ 3 h 24"/>
                    <a:gd name="T44" fmla="*/ 16 w 20"/>
                    <a:gd name="T45" fmla="*/ 5 h 24"/>
                    <a:gd name="T46" fmla="*/ 16 w 20"/>
                    <a:gd name="T47" fmla="*/ 6 h 24"/>
                    <a:gd name="T48" fmla="*/ 17 w 20"/>
                    <a:gd name="T49" fmla="*/ 8 h 24"/>
                    <a:gd name="T50" fmla="*/ 18 w 20"/>
                    <a:gd name="T51" fmla="*/ 10 h 24"/>
                    <a:gd name="T52" fmla="*/ 18 w 20"/>
                    <a:gd name="T53" fmla="*/ 12 h 24"/>
                    <a:gd name="T54" fmla="*/ 19 w 20"/>
                    <a:gd name="T55" fmla="*/ 14 h 24"/>
                    <a:gd name="T56" fmla="*/ 19 w 20"/>
                    <a:gd name="T57" fmla="*/ 16 h 24"/>
                    <a:gd name="T58" fmla="*/ 20 w 20"/>
                    <a:gd name="T59" fmla="*/ 18 h 24"/>
                    <a:gd name="T60" fmla="*/ 20 w 20"/>
                    <a:gd name="T61" fmla="*/ 19 h 24"/>
                    <a:gd name="T62" fmla="*/ 20 w 20"/>
                    <a:gd name="T63" fmla="*/ 21 h 24"/>
                    <a:gd name="T64" fmla="*/ 20 w 20"/>
                    <a:gd name="T65" fmla="*/ 22 h 24"/>
                    <a:gd name="T66" fmla="*/ 20 w 20"/>
                    <a:gd name="T67" fmla="*/ 23 h 24"/>
                    <a:gd name="T68" fmla="*/ 19 w 20"/>
                    <a:gd name="T69" fmla="*/ 24 h 24"/>
                    <a:gd name="T70" fmla="*/ 18 w 20"/>
                    <a:gd name="T71" fmla="*/ 24 h 24"/>
                    <a:gd name="T72" fmla="*/ 17 w 20"/>
                    <a:gd name="T73" fmla="*/ 24 h 24"/>
                    <a:gd name="T74" fmla="*/ 16 w 20"/>
                    <a:gd name="T75" fmla="*/ 24 h 24"/>
                    <a:gd name="T76" fmla="*/ 15 w 20"/>
                    <a:gd name="T77" fmla="*/ 24 h 24"/>
                    <a:gd name="T78" fmla="*/ 14 w 20"/>
                    <a:gd name="T79" fmla="*/ 24 h 24"/>
                    <a:gd name="T80" fmla="*/ 13 w 20"/>
                    <a:gd name="T81" fmla="*/ 24 h 24"/>
                    <a:gd name="T82" fmla="*/ 12 w 20"/>
                    <a:gd name="T83" fmla="*/ 24 h 24"/>
                    <a:gd name="T84" fmla="*/ 11 w 20"/>
                    <a:gd name="T85" fmla="*/ 23 h 24"/>
                    <a:gd name="T86" fmla="*/ 10 w 20"/>
                    <a:gd name="T87" fmla="*/ 23 h 24"/>
                    <a:gd name="T88" fmla="*/ 9 w 20"/>
                    <a:gd name="T89" fmla="*/ 23 h 24"/>
                    <a:gd name="T90" fmla="*/ 9 w 20"/>
                    <a:gd name="T91" fmla="*/ 23 h 24"/>
                    <a:gd name="T92" fmla="*/ 8 w 20"/>
                    <a:gd name="T93" fmla="*/ 23 h 24"/>
                    <a:gd name="T94" fmla="*/ 7 w 20"/>
                    <a:gd name="T95" fmla="*/ 23 h 24"/>
                    <a:gd name="T96" fmla="*/ 7 w 20"/>
                    <a:gd name="T97" fmla="*/ 23 h 24"/>
                    <a:gd name="T98" fmla="*/ 6 w 20"/>
                    <a:gd name="T99" fmla="*/ 23 h 24"/>
                    <a:gd name="T100" fmla="*/ 6 w 20"/>
                    <a:gd name="T10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24">
                      <a:moveTo>
                        <a:pt x="6" y="23"/>
                      </a:moveTo>
                      <a:lnTo>
                        <a:pt x="6" y="22"/>
                      </a:lnTo>
                      <a:lnTo>
                        <a:pt x="6" y="21"/>
                      </a:lnTo>
                      <a:lnTo>
                        <a:pt x="5" y="20"/>
                      </a:lnTo>
                      <a:lnTo>
                        <a:pt x="4" y="19"/>
                      </a:lnTo>
                      <a:lnTo>
                        <a:pt x="4" y="17"/>
                      </a:lnTo>
                      <a:lnTo>
                        <a:pt x="3" y="15"/>
                      </a:lnTo>
                      <a:lnTo>
                        <a:pt x="2" y="14"/>
                      </a:lnTo>
                      <a:lnTo>
                        <a:pt x="2" y="12"/>
                      </a:lnTo>
                      <a:lnTo>
                        <a:pt x="1" y="10"/>
                      </a:lnTo>
                      <a:lnTo>
                        <a:pt x="1" y="8"/>
                      </a:lnTo>
                      <a:lnTo>
                        <a:pt x="0" y="7"/>
                      </a:lnTo>
                      <a:lnTo>
                        <a:pt x="0" y="5"/>
                      </a:lnTo>
                      <a:lnTo>
                        <a:pt x="0" y="4"/>
                      </a:lnTo>
                      <a:lnTo>
                        <a:pt x="0" y="3"/>
                      </a:lnTo>
                      <a:lnTo>
                        <a:pt x="0" y="2"/>
                      </a:lnTo>
                      <a:lnTo>
                        <a:pt x="0" y="1"/>
                      </a:lnTo>
                      <a:lnTo>
                        <a:pt x="12" y="0"/>
                      </a:lnTo>
                      <a:lnTo>
                        <a:pt x="13" y="0"/>
                      </a:lnTo>
                      <a:lnTo>
                        <a:pt x="13" y="1"/>
                      </a:lnTo>
                      <a:lnTo>
                        <a:pt x="14" y="2"/>
                      </a:lnTo>
                      <a:lnTo>
                        <a:pt x="15" y="3"/>
                      </a:lnTo>
                      <a:lnTo>
                        <a:pt x="16" y="5"/>
                      </a:lnTo>
                      <a:lnTo>
                        <a:pt x="16" y="6"/>
                      </a:lnTo>
                      <a:lnTo>
                        <a:pt x="17" y="8"/>
                      </a:lnTo>
                      <a:lnTo>
                        <a:pt x="18" y="10"/>
                      </a:lnTo>
                      <a:lnTo>
                        <a:pt x="18" y="12"/>
                      </a:lnTo>
                      <a:lnTo>
                        <a:pt x="19" y="14"/>
                      </a:lnTo>
                      <a:lnTo>
                        <a:pt x="19" y="16"/>
                      </a:lnTo>
                      <a:lnTo>
                        <a:pt x="20" y="18"/>
                      </a:lnTo>
                      <a:lnTo>
                        <a:pt x="20" y="19"/>
                      </a:lnTo>
                      <a:lnTo>
                        <a:pt x="20" y="21"/>
                      </a:lnTo>
                      <a:lnTo>
                        <a:pt x="20" y="22"/>
                      </a:lnTo>
                      <a:lnTo>
                        <a:pt x="20" y="23"/>
                      </a:lnTo>
                      <a:lnTo>
                        <a:pt x="19" y="24"/>
                      </a:lnTo>
                      <a:lnTo>
                        <a:pt x="18" y="24"/>
                      </a:lnTo>
                      <a:lnTo>
                        <a:pt x="17" y="24"/>
                      </a:lnTo>
                      <a:lnTo>
                        <a:pt x="16" y="24"/>
                      </a:lnTo>
                      <a:lnTo>
                        <a:pt x="15" y="24"/>
                      </a:lnTo>
                      <a:lnTo>
                        <a:pt x="14" y="24"/>
                      </a:lnTo>
                      <a:lnTo>
                        <a:pt x="13" y="24"/>
                      </a:lnTo>
                      <a:lnTo>
                        <a:pt x="12" y="24"/>
                      </a:lnTo>
                      <a:lnTo>
                        <a:pt x="11" y="23"/>
                      </a:lnTo>
                      <a:lnTo>
                        <a:pt x="10" y="23"/>
                      </a:lnTo>
                      <a:lnTo>
                        <a:pt x="9" y="23"/>
                      </a:lnTo>
                      <a:lnTo>
                        <a:pt x="9" y="23"/>
                      </a:lnTo>
                      <a:lnTo>
                        <a:pt x="8" y="23"/>
                      </a:lnTo>
                      <a:lnTo>
                        <a:pt x="7" y="23"/>
                      </a:lnTo>
                      <a:lnTo>
                        <a:pt x="7" y="23"/>
                      </a:lnTo>
                      <a:lnTo>
                        <a:pt x="6" y="23"/>
                      </a:lnTo>
                      <a:lnTo>
                        <a:pt x="6" y="23"/>
                      </a:lnTo>
                      <a:close/>
                    </a:path>
                  </a:pathLst>
                </a:custGeom>
                <a:solidFill>
                  <a:srgbClr val="000000"/>
                </a:solidFill>
                <a:ln>
                  <a:noFill/>
                </a:ln>
              </p:spPr>
              <p:txBody>
                <a:bodyPr/>
                <a:lstStyle/>
                <a:p>
                  <a:pPr algn="ctr"/>
                  <a:endParaRPr lang="zh-CN" altLang="en-US"/>
                </a:p>
              </p:txBody>
            </p:sp>
            <p:sp>
              <p:nvSpPr>
                <p:cNvPr id="1051916" name="Freeform 139"/>
                <p:cNvSpPr/>
                <p:nvPr/>
              </p:nvSpPr>
              <p:spPr bwMode="auto">
                <a:xfrm>
                  <a:off x="3145" y="1028"/>
                  <a:ext cx="18" cy="26"/>
                </a:xfrm>
                <a:custGeom>
                  <a:avLst/>
                  <a:gdLst>
                    <a:gd name="T0" fmla="*/ 8 w 18"/>
                    <a:gd name="T1" fmla="*/ 26 h 26"/>
                    <a:gd name="T2" fmla="*/ 7 w 18"/>
                    <a:gd name="T3" fmla="*/ 25 h 26"/>
                    <a:gd name="T4" fmla="*/ 6 w 18"/>
                    <a:gd name="T5" fmla="*/ 23 h 26"/>
                    <a:gd name="T6" fmla="*/ 5 w 18"/>
                    <a:gd name="T7" fmla="*/ 22 h 26"/>
                    <a:gd name="T8" fmla="*/ 5 w 18"/>
                    <a:gd name="T9" fmla="*/ 20 h 26"/>
                    <a:gd name="T10" fmla="*/ 4 w 18"/>
                    <a:gd name="T11" fmla="*/ 19 h 26"/>
                    <a:gd name="T12" fmla="*/ 3 w 18"/>
                    <a:gd name="T13" fmla="*/ 17 h 26"/>
                    <a:gd name="T14" fmla="*/ 3 w 18"/>
                    <a:gd name="T15" fmla="*/ 16 h 26"/>
                    <a:gd name="T16" fmla="*/ 2 w 18"/>
                    <a:gd name="T17" fmla="*/ 14 h 26"/>
                    <a:gd name="T18" fmla="*/ 2 w 18"/>
                    <a:gd name="T19" fmla="*/ 12 h 26"/>
                    <a:gd name="T20" fmla="*/ 1 w 18"/>
                    <a:gd name="T21" fmla="*/ 11 h 26"/>
                    <a:gd name="T22" fmla="*/ 1 w 18"/>
                    <a:gd name="T23" fmla="*/ 9 h 26"/>
                    <a:gd name="T24" fmla="*/ 1 w 18"/>
                    <a:gd name="T25" fmla="*/ 8 h 26"/>
                    <a:gd name="T26" fmla="*/ 1 w 18"/>
                    <a:gd name="T27" fmla="*/ 6 h 26"/>
                    <a:gd name="T28" fmla="*/ 0 w 18"/>
                    <a:gd name="T29" fmla="*/ 4 h 26"/>
                    <a:gd name="T30" fmla="*/ 0 w 18"/>
                    <a:gd name="T31" fmla="*/ 2 h 26"/>
                    <a:gd name="T32" fmla="*/ 0 w 18"/>
                    <a:gd name="T33" fmla="*/ 0 h 26"/>
                    <a:gd name="T34" fmla="*/ 9 w 18"/>
                    <a:gd name="T35" fmla="*/ 1 h 26"/>
                    <a:gd name="T36" fmla="*/ 10 w 18"/>
                    <a:gd name="T37" fmla="*/ 2 h 26"/>
                    <a:gd name="T38" fmla="*/ 11 w 18"/>
                    <a:gd name="T39" fmla="*/ 4 h 26"/>
                    <a:gd name="T40" fmla="*/ 11 w 18"/>
                    <a:gd name="T41" fmla="*/ 5 h 26"/>
                    <a:gd name="T42" fmla="*/ 12 w 18"/>
                    <a:gd name="T43" fmla="*/ 6 h 26"/>
                    <a:gd name="T44" fmla="*/ 13 w 18"/>
                    <a:gd name="T45" fmla="*/ 8 h 26"/>
                    <a:gd name="T46" fmla="*/ 13 w 18"/>
                    <a:gd name="T47" fmla="*/ 9 h 26"/>
                    <a:gd name="T48" fmla="*/ 14 w 18"/>
                    <a:gd name="T49" fmla="*/ 11 h 26"/>
                    <a:gd name="T50" fmla="*/ 14 w 18"/>
                    <a:gd name="T51" fmla="*/ 12 h 26"/>
                    <a:gd name="T52" fmla="*/ 15 w 18"/>
                    <a:gd name="T53" fmla="*/ 14 h 26"/>
                    <a:gd name="T54" fmla="*/ 15 w 18"/>
                    <a:gd name="T55" fmla="*/ 15 h 26"/>
                    <a:gd name="T56" fmla="*/ 15 w 18"/>
                    <a:gd name="T57" fmla="*/ 17 h 26"/>
                    <a:gd name="T58" fmla="*/ 16 w 18"/>
                    <a:gd name="T59" fmla="*/ 19 h 26"/>
                    <a:gd name="T60" fmla="*/ 16 w 18"/>
                    <a:gd name="T61" fmla="*/ 20 h 26"/>
                    <a:gd name="T62" fmla="*/ 17 w 18"/>
                    <a:gd name="T63" fmla="*/ 22 h 26"/>
                    <a:gd name="T64" fmla="*/ 17 w 18"/>
                    <a:gd name="T65" fmla="*/ 23 h 26"/>
                    <a:gd name="T66" fmla="*/ 18 w 18"/>
                    <a:gd name="T67" fmla="*/ 25 h 26"/>
                    <a:gd name="T68" fmla="*/ 17 w 18"/>
                    <a:gd name="T69" fmla="*/ 25 h 26"/>
                    <a:gd name="T70" fmla="*/ 16 w 18"/>
                    <a:gd name="T71" fmla="*/ 25 h 26"/>
                    <a:gd name="T72" fmla="*/ 15 w 18"/>
                    <a:gd name="T73" fmla="*/ 26 h 26"/>
                    <a:gd name="T74" fmla="*/ 14 w 18"/>
                    <a:gd name="T75" fmla="*/ 26 h 26"/>
                    <a:gd name="T76" fmla="*/ 14 w 18"/>
                    <a:gd name="T77" fmla="*/ 26 h 26"/>
                    <a:gd name="T78" fmla="*/ 13 w 18"/>
                    <a:gd name="T79" fmla="*/ 26 h 26"/>
                    <a:gd name="T80" fmla="*/ 13 w 18"/>
                    <a:gd name="T81" fmla="*/ 26 h 26"/>
                    <a:gd name="T82" fmla="*/ 12 w 18"/>
                    <a:gd name="T83" fmla="*/ 26 h 26"/>
                    <a:gd name="T84" fmla="*/ 11 w 18"/>
                    <a:gd name="T85" fmla="*/ 26 h 26"/>
                    <a:gd name="T86" fmla="*/ 11 w 18"/>
                    <a:gd name="T87" fmla="*/ 26 h 26"/>
                    <a:gd name="T88" fmla="*/ 9 w 18"/>
                    <a:gd name="T89" fmla="*/ 26 h 26"/>
                    <a:gd name="T90" fmla="*/ 8 w 18"/>
                    <a:gd name="T91" fmla="*/ 26 h 26"/>
                    <a:gd name="T92" fmla="*/ 8 w 18"/>
                    <a:gd name="T93"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 h="26">
                      <a:moveTo>
                        <a:pt x="8" y="26"/>
                      </a:moveTo>
                      <a:lnTo>
                        <a:pt x="7" y="25"/>
                      </a:lnTo>
                      <a:lnTo>
                        <a:pt x="6" y="23"/>
                      </a:lnTo>
                      <a:lnTo>
                        <a:pt x="5" y="22"/>
                      </a:lnTo>
                      <a:lnTo>
                        <a:pt x="5" y="20"/>
                      </a:lnTo>
                      <a:lnTo>
                        <a:pt x="4" y="19"/>
                      </a:lnTo>
                      <a:lnTo>
                        <a:pt x="3" y="17"/>
                      </a:lnTo>
                      <a:lnTo>
                        <a:pt x="3" y="16"/>
                      </a:lnTo>
                      <a:lnTo>
                        <a:pt x="2" y="14"/>
                      </a:lnTo>
                      <a:lnTo>
                        <a:pt x="2" y="12"/>
                      </a:lnTo>
                      <a:lnTo>
                        <a:pt x="1" y="11"/>
                      </a:lnTo>
                      <a:lnTo>
                        <a:pt x="1" y="9"/>
                      </a:lnTo>
                      <a:lnTo>
                        <a:pt x="1" y="8"/>
                      </a:lnTo>
                      <a:lnTo>
                        <a:pt x="1" y="6"/>
                      </a:lnTo>
                      <a:lnTo>
                        <a:pt x="0" y="4"/>
                      </a:lnTo>
                      <a:lnTo>
                        <a:pt x="0" y="2"/>
                      </a:lnTo>
                      <a:lnTo>
                        <a:pt x="0" y="0"/>
                      </a:lnTo>
                      <a:lnTo>
                        <a:pt x="9" y="1"/>
                      </a:lnTo>
                      <a:lnTo>
                        <a:pt x="10" y="2"/>
                      </a:lnTo>
                      <a:lnTo>
                        <a:pt x="11" y="4"/>
                      </a:lnTo>
                      <a:lnTo>
                        <a:pt x="11" y="5"/>
                      </a:lnTo>
                      <a:lnTo>
                        <a:pt x="12" y="6"/>
                      </a:lnTo>
                      <a:lnTo>
                        <a:pt x="13" y="8"/>
                      </a:lnTo>
                      <a:lnTo>
                        <a:pt x="13" y="9"/>
                      </a:lnTo>
                      <a:lnTo>
                        <a:pt x="14" y="11"/>
                      </a:lnTo>
                      <a:lnTo>
                        <a:pt x="14" y="12"/>
                      </a:lnTo>
                      <a:lnTo>
                        <a:pt x="15" y="14"/>
                      </a:lnTo>
                      <a:lnTo>
                        <a:pt x="15" y="15"/>
                      </a:lnTo>
                      <a:lnTo>
                        <a:pt x="15" y="17"/>
                      </a:lnTo>
                      <a:lnTo>
                        <a:pt x="16" y="19"/>
                      </a:lnTo>
                      <a:lnTo>
                        <a:pt x="16" y="20"/>
                      </a:lnTo>
                      <a:lnTo>
                        <a:pt x="17" y="22"/>
                      </a:lnTo>
                      <a:lnTo>
                        <a:pt x="17" y="23"/>
                      </a:lnTo>
                      <a:lnTo>
                        <a:pt x="18" y="25"/>
                      </a:lnTo>
                      <a:lnTo>
                        <a:pt x="17" y="25"/>
                      </a:lnTo>
                      <a:lnTo>
                        <a:pt x="16" y="25"/>
                      </a:lnTo>
                      <a:lnTo>
                        <a:pt x="15" y="26"/>
                      </a:lnTo>
                      <a:lnTo>
                        <a:pt x="14" y="26"/>
                      </a:lnTo>
                      <a:lnTo>
                        <a:pt x="14" y="26"/>
                      </a:lnTo>
                      <a:lnTo>
                        <a:pt x="13" y="26"/>
                      </a:lnTo>
                      <a:lnTo>
                        <a:pt x="13" y="26"/>
                      </a:lnTo>
                      <a:lnTo>
                        <a:pt x="12" y="26"/>
                      </a:lnTo>
                      <a:lnTo>
                        <a:pt x="11" y="26"/>
                      </a:lnTo>
                      <a:lnTo>
                        <a:pt x="11" y="26"/>
                      </a:lnTo>
                      <a:lnTo>
                        <a:pt x="9" y="26"/>
                      </a:lnTo>
                      <a:lnTo>
                        <a:pt x="8" y="26"/>
                      </a:lnTo>
                      <a:lnTo>
                        <a:pt x="8" y="26"/>
                      </a:lnTo>
                      <a:close/>
                    </a:path>
                  </a:pathLst>
                </a:custGeom>
                <a:solidFill>
                  <a:srgbClr val="000000"/>
                </a:solidFill>
                <a:ln>
                  <a:noFill/>
                </a:ln>
              </p:spPr>
              <p:txBody>
                <a:bodyPr/>
                <a:lstStyle/>
                <a:p>
                  <a:pPr algn="ctr"/>
                  <a:endParaRPr lang="zh-CN" altLang="en-US"/>
                </a:p>
              </p:txBody>
            </p:sp>
            <p:sp>
              <p:nvSpPr>
                <p:cNvPr id="1051917" name="Freeform 140"/>
                <p:cNvSpPr/>
                <p:nvPr/>
              </p:nvSpPr>
              <p:spPr bwMode="auto">
                <a:xfrm>
                  <a:off x="3101" y="1025"/>
                  <a:ext cx="14" cy="5"/>
                </a:xfrm>
                <a:custGeom>
                  <a:avLst/>
                  <a:gdLst>
                    <a:gd name="T0" fmla="*/ 6 w 14"/>
                    <a:gd name="T1" fmla="*/ 5 h 5"/>
                    <a:gd name="T2" fmla="*/ 0 w 14"/>
                    <a:gd name="T3" fmla="*/ 3 h 5"/>
                    <a:gd name="T4" fmla="*/ 0 w 14"/>
                    <a:gd name="T5" fmla="*/ 3 h 5"/>
                    <a:gd name="T6" fmla="*/ 1 w 14"/>
                    <a:gd name="T7" fmla="*/ 3 h 5"/>
                    <a:gd name="T8" fmla="*/ 2 w 14"/>
                    <a:gd name="T9" fmla="*/ 3 h 5"/>
                    <a:gd name="T10" fmla="*/ 3 w 14"/>
                    <a:gd name="T11" fmla="*/ 3 h 5"/>
                    <a:gd name="T12" fmla="*/ 4 w 14"/>
                    <a:gd name="T13" fmla="*/ 3 h 5"/>
                    <a:gd name="T14" fmla="*/ 5 w 14"/>
                    <a:gd name="T15" fmla="*/ 2 h 5"/>
                    <a:gd name="T16" fmla="*/ 6 w 14"/>
                    <a:gd name="T17" fmla="*/ 2 h 5"/>
                    <a:gd name="T18" fmla="*/ 7 w 14"/>
                    <a:gd name="T19" fmla="*/ 2 h 5"/>
                    <a:gd name="T20" fmla="*/ 8 w 14"/>
                    <a:gd name="T21" fmla="*/ 1 h 5"/>
                    <a:gd name="T22" fmla="*/ 8 w 14"/>
                    <a:gd name="T23" fmla="*/ 1 h 5"/>
                    <a:gd name="T24" fmla="*/ 9 w 14"/>
                    <a:gd name="T25" fmla="*/ 1 h 5"/>
                    <a:gd name="T26" fmla="*/ 10 w 14"/>
                    <a:gd name="T27" fmla="*/ 1 h 5"/>
                    <a:gd name="T28" fmla="*/ 11 w 14"/>
                    <a:gd name="T29" fmla="*/ 0 h 5"/>
                    <a:gd name="T30" fmla="*/ 12 w 14"/>
                    <a:gd name="T31" fmla="*/ 0 h 5"/>
                    <a:gd name="T32" fmla="*/ 13 w 14"/>
                    <a:gd name="T33" fmla="*/ 0 h 5"/>
                    <a:gd name="T34" fmla="*/ 14 w 14"/>
                    <a:gd name="T35" fmla="*/ 0 h 5"/>
                    <a:gd name="T36" fmla="*/ 14 w 14"/>
                    <a:gd name="T37" fmla="*/ 0 h 5"/>
                    <a:gd name="T38" fmla="*/ 14 w 14"/>
                    <a:gd name="T39" fmla="*/ 1 h 5"/>
                    <a:gd name="T40" fmla="*/ 14 w 14"/>
                    <a:gd name="T41" fmla="*/ 2 h 5"/>
                    <a:gd name="T42" fmla="*/ 14 w 14"/>
                    <a:gd name="T43" fmla="*/ 2 h 5"/>
                    <a:gd name="T44" fmla="*/ 13 w 14"/>
                    <a:gd name="T45" fmla="*/ 3 h 5"/>
                    <a:gd name="T46" fmla="*/ 12 w 14"/>
                    <a:gd name="T47" fmla="*/ 3 h 5"/>
                    <a:gd name="T48" fmla="*/ 11 w 14"/>
                    <a:gd name="T49" fmla="*/ 4 h 5"/>
                    <a:gd name="T50" fmla="*/ 10 w 14"/>
                    <a:gd name="T51" fmla="*/ 4 h 5"/>
                    <a:gd name="T52" fmla="*/ 10 w 14"/>
                    <a:gd name="T53" fmla="*/ 4 h 5"/>
                    <a:gd name="T54" fmla="*/ 9 w 14"/>
                    <a:gd name="T55" fmla="*/ 4 h 5"/>
                    <a:gd name="T56" fmla="*/ 9 w 14"/>
                    <a:gd name="T57" fmla="*/ 5 h 5"/>
                    <a:gd name="T58" fmla="*/ 8 w 14"/>
                    <a:gd name="T59" fmla="*/ 5 h 5"/>
                    <a:gd name="T60" fmla="*/ 7 w 14"/>
                    <a:gd name="T61" fmla="*/ 5 h 5"/>
                    <a:gd name="T62" fmla="*/ 6 w 14"/>
                    <a:gd name="T63" fmla="*/ 5 h 5"/>
                    <a:gd name="T64" fmla="*/ 6 w 14"/>
                    <a:gd name="T6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5">
                      <a:moveTo>
                        <a:pt x="6" y="5"/>
                      </a:moveTo>
                      <a:lnTo>
                        <a:pt x="0" y="3"/>
                      </a:lnTo>
                      <a:lnTo>
                        <a:pt x="0" y="3"/>
                      </a:lnTo>
                      <a:lnTo>
                        <a:pt x="1" y="3"/>
                      </a:lnTo>
                      <a:lnTo>
                        <a:pt x="2" y="3"/>
                      </a:lnTo>
                      <a:lnTo>
                        <a:pt x="3" y="3"/>
                      </a:lnTo>
                      <a:lnTo>
                        <a:pt x="4" y="3"/>
                      </a:lnTo>
                      <a:lnTo>
                        <a:pt x="5" y="2"/>
                      </a:lnTo>
                      <a:lnTo>
                        <a:pt x="6" y="2"/>
                      </a:lnTo>
                      <a:lnTo>
                        <a:pt x="7" y="2"/>
                      </a:lnTo>
                      <a:lnTo>
                        <a:pt x="8" y="1"/>
                      </a:lnTo>
                      <a:lnTo>
                        <a:pt x="8" y="1"/>
                      </a:lnTo>
                      <a:lnTo>
                        <a:pt x="9" y="1"/>
                      </a:lnTo>
                      <a:lnTo>
                        <a:pt x="10" y="1"/>
                      </a:lnTo>
                      <a:lnTo>
                        <a:pt x="11" y="0"/>
                      </a:lnTo>
                      <a:lnTo>
                        <a:pt x="12" y="0"/>
                      </a:lnTo>
                      <a:lnTo>
                        <a:pt x="13" y="0"/>
                      </a:lnTo>
                      <a:lnTo>
                        <a:pt x="14" y="0"/>
                      </a:lnTo>
                      <a:lnTo>
                        <a:pt x="14" y="0"/>
                      </a:lnTo>
                      <a:lnTo>
                        <a:pt x="14" y="1"/>
                      </a:lnTo>
                      <a:lnTo>
                        <a:pt x="14" y="2"/>
                      </a:lnTo>
                      <a:lnTo>
                        <a:pt x="14" y="2"/>
                      </a:lnTo>
                      <a:lnTo>
                        <a:pt x="13" y="3"/>
                      </a:lnTo>
                      <a:lnTo>
                        <a:pt x="12" y="3"/>
                      </a:lnTo>
                      <a:lnTo>
                        <a:pt x="11" y="4"/>
                      </a:lnTo>
                      <a:lnTo>
                        <a:pt x="10" y="4"/>
                      </a:lnTo>
                      <a:lnTo>
                        <a:pt x="10" y="4"/>
                      </a:lnTo>
                      <a:lnTo>
                        <a:pt x="9" y="4"/>
                      </a:lnTo>
                      <a:lnTo>
                        <a:pt x="9" y="5"/>
                      </a:lnTo>
                      <a:lnTo>
                        <a:pt x="8" y="5"/>
                      </a:lnTo>
                      <a:lnTo>
                        <a:pt x="7" y="5"/>
                      </a:lnTo>
                      <a:lnTo>
                        <a:pt x="6" y="5"/>
                      </a:lnTo>
                      <a:lnTo>
                        <a:pt x="6" y="5"/>
                      </a:lnTo>
                      <a:close/>
                    </a:path>
                  </a:pathLst>
                </a:custGeom>
                <a:solidFill>
                  <a:srgbClr val="000000"/>
                </a:solidFill>
                <a:ln>
                  <a:noFill/>
                </a:ln>
              </p:spPr>
              <p:txBody>
                <a:bodyPr/>
                <a:lstStyle/>
                <a:p>
                  <a:pPr algn="ctr"/>
                  <a:endParaRPr lang="zh-CN" altLang="en-US"/>
                </a:p>
              </p:txBody>
            </p:sp>
            <p:sp>
              <p:nvSpPr>
                <p:cNvPr id="1051918" name="Freeform 141"/>
                <p:cNvSpPr/>
                <p:nvPr/>
              </p:nvSpPr>
              <p:spPr bwMode="auto">
                <a:xfrm>
                  <a:off x="3129" y="1058"/>
                  <a:ext cx="15" cy="4"/>
                </a:xfrm>
                <a:custGeom>
                  <a:avLst/>
                  <a:gdLst>
                    <a:gd name="T0" fmla="*/ 6 w 15"/>
                    <a:gd name="T1" fmla="*/ 4 h 4"/>
                    <a:gd name="T2" fmla="*/ 0 w 15"/>
                    <a:gd name="T3" fmla="*/ 1 h 4"/>
                    <a:gd name="T4" fmla="*/ 1 w 15"/>
                    <a:gd name="T5" fmla="*/ 1 h 4"/>
                    <a:gd name="T6" fmla="*/ 2 w 15"/>
                    <a:gd name="T7" fmla="*/ 1 h 4"/>
                    <a:gd name="T8" fmla="*/ 3 w 15"/>
                    <a:gd name="T9" fmla="*/ 1 h 4"/>
                    <a:gd name="T10" fmla="*/ 4 w 15"/>
                    <a:gd name="T11" fmla="*/ 2 h 4"/>
                    <a:gd name="T12" fmla="*/ 5 w 15"/>
                    <a:gd name="T13" fmla="*/ 1 h 4"/>
                    <a:gd name="T14" fmla="*/ 6 w 15"/>
                    <a:gd name="T15" fmla="*/ 1 h 4"/>
                    <a:gd name="T16" fmla="*/ 7 w 15"/>
                    <a:gd name="T17" fmla="*/ 1 h 4"/>
                    <a:gd name="T18" fmla="*/ 8 w 15"/>
                    <a:gd name="T19" fmla="*/ 1 h 4"/>
                    <a:gd name="T20" fmla="*/ 9 w 15"/>
                    <a:gd name="T21" fmla="*/ 1 h 4"/>
                    <a:gd name="T22" fmla="*/ 9 w 15"/>
                    <a:gd name="T23" fmla="*/ 1 h 4"/>
                    <a:gd name="T24" fmla="*/ 10 w 15"/>
                    <a:gd name="T25" fmla="*/ 0 h 4"/>
                    <a:gd name="T26" fmla="*/ 11 w 15"/>
                    <a:gd name="T27" fmla="*/ 0 h 4"/>
                    <a:gd name="T28" fmla="*/ 12 w 15"/>
                    <a:gd name="T29" fmla="*/ 0 h 4"/>
                    <a:gd name="T30" fmla="*/ 13 w 15"/>
                    <a:gd name="T31" fmla="*/ 0 h 4"/>
                    <a:gd name="T32" fmla="*/ 14 w 15"/>
                    <a:gd name="T33" fmla="*/ 0 h 4"/>
                    <a:gd name="T34" fmla="*/ 15 w 15"/>
                    <a:gd name="T35" fmla="*/ 0 h 4"/>
                    <a:gd name="T36" fmla="*/ 15 w 15"/>
                    <a:gd name="T37" fmla="*/ 1 h 4"/>
                    <a:gd name="T38" fmla="*/ 15 w 15"/>
                    <a:gd name="T39" fmla="*/ 2 h 4"/>
                    <a:gd name="T40" fmla="*/ 15 w 15"/>
                    <a:gd name="T41" fmla="*/ 2 h 4"/>
                    <a:gd name="T42" fmla="*/ 15 w 15"/>
                    <a:gd name="T43" fmla="*/ 3 h 4"/>
                    <a:gd name="T44" fmla="*/ 14 w 15"/>
                    <a:gd name="T45" fmla="*/ 4 h 4"/>
                    <a:gd name="T46" fmla="*/ 13 w 15"/>
                    <a:gd name="T47" fmla="*/ 4 h 4"/>
                    <a:gd name="T48" fmla="*/ 12 w 15"/>
                    <a:gd name="T49" fmla="*/ 4 h 4"/>
                    <a:gd name="T50" fmla="*/ 11 w 15"/>
                    <a:gd name="T51" fmla="*/ 4 h 4"/>
                    <a:gd name="T52" fmla="*/ 11 w 15"/>
                    <a:gd name="T53" fmla="*/ 4 h 4"/>
                    <a:gd name="T54" fmla="*/ 10 w 15"/>
                    <a:gd name="T55" fmla="*/ 4 h 4"/>
                    <a:gd name="T56" fmla="*/ 9 w 15"/>
                    <a:gd name="T57" fmla="*/ 4 h 4"/>
                    <a:gd name="T58" fmla="*/ 9 w 15"/>
                    <a:gd name="T59" fmla="*/ 4 h 4"/>
                    <a:gd name="T60" fmla="*/ 8 w 15"/>
                    <a:gd name="T61" fmla="*/ 4 h 4"/>
                    <a:gd name="T62" fmla="*/ 7 w 15"/>
                    <a:gd name="T63" fmla="*/ 4 h 4"/>
                    <a:gd name="T64" fmla="*/ 7 w 15"/>
                    <a:gd name="T65" fmla="*/ 4 h 4"/>
                    <a:gd name="T66" fmla="*/ 6 w 15"/>
                    <a:gd name="T67" fmla="*/ 4 h 4"/>
                    <a:gd name="T68" fmla="*/ 6 w 15"/>
                    <a:gd name="T6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4">
                      <a:moveTo>
                        <a:pt x="6" y="4"/>
                      </a:moveTo>
                      <a:lnTo>
                        <a:pt x="0" y="1"/>
                      </a:lnTo>
                      <a:lnTo>
                        <a:pt x="1" y="1"/>
                      </a:lnTo>
                      <a:lnTo>
                        <a:pt x="2" y="1"/>
                      </a:lnTo>
                      <a:lnTo>
                        <a:pt x="3" y="1"/>
                      </a:lnTo>
                      <a:lnTo>
                        <a:pt x="4" y="2"/>
                      </a:lnTo>
                      <a:lnTo>
                        <a:pt x="5" y="1"/>
                      </a:lnTo>
                      <a:lnTo>
                        <a:pt x="6" y="1"/>
                      </a:lnTo>
                      <a:lnTo>
                        <a:pt x="7" y="1"/>
                      </a:lnTo>
                      <a:lnTo>
                        <a:pt x="8" y="1"/>
                      </a:lnTo>
                      <a:lnTo>
                        <a:pt x="9" y="1"/>
                      </a:lnTo>
                      <a:lnTo>
                        <a:pt x="9" y="1"/>
                      </a:lnTo>
                      <a:lnTo>
                        <a:pt x="10" y="0"/>
                      </a:lnTo>
                      <a:lnTo>
                        <a:pt x="11" y="0"/>
                      </a:lnTo>
                      <a:lnTo>
                        <a:pt x="12" y="0"/>
                      </a:lnTo>
                      <a:lnTo>
                        <a:pt x="13" y="0"/>
                      </a:lnTo>
                      <a:lnTo>
                        <a:pt x="14" y="0"/>
                      </a:lnTo>
                      <a:lnTo>
                        <a:pt x="15" y="0"/>
                      </a:lnTo>
                      <a:lnTo>
                        <a:pt x="15" y="1"/>
                      </a:lnTo>
                      <a:lnTo>
                        <a:pt x="15" y="2"/>
                      </a:lnTo>
                      <a:lnTo>
                        <a:pt x="15" y="2"/>
                      </a:lnTo>
                      <a:lnTo>
                        <a:pt x="15" y="3"/>
                      </a:lnTo>
                      <a:lnTo>
                        <a:pt x="14" y="4"/>
                      </a:lnTo>
                      <a:lnTo>
                        <a:pt x="13" y="4"/>
                      </a:lnTo>
                      <a:lnTo>
                        <a:pt x="12" y="4"/>
                      </a:lnTo>
                      <a:lnTo>
                        <a:pt x="11" y="4"/>
                      </a:lnTo>
                      <a:lnTo>
                        <a:pt x="11" y="4"/>
                      </a:lnTo>
                      <a:lnTo>
                        <a:pt x="10" y="4"/>
                      </a:lnTo>
                      <a:lnTo>
                        <a:pt x="9" y="4"/>
                      </a:lnTo>
                      <a:lnTo>
                        <a:pt x="9" y="4"/>
                      </a:lnTo>
                      <a:lnTo>
                        <a:pt x="8" y="4"/>
                      </a:lnTo>
                      <a:lnTo>
                        <a:pt x="7" y="4"/>
                      </a:lnTo>
                      <a:lnTo>
                        <a:pt x="7" y="4"/>
                      </a:lnTo>
                      <a:lnTo>
                        <a:pt x="6" y="4"/>
                      </a:lnTo>
                      <a:lnTo>
                        <a:pt x="6" y="4"/>
                      </a:lnTo>
                      <a:close/>
                    </a:path>
                  </a:pathLst>
                </a:custGeom>
                <a:solidFill>
                  <a:srgbClr val="000000"/>
                </a:solidFill>
                <a:ln>
                  <a:noFill/>
                </a:ln>
              </p:spPr>
              <p:txBody>
                <a:bodyPr/>
                <a:lstStyle/>
                <a:p>
                  <a:pPr algn="ctr"/>
                  <a:endParaRPr lang="zh-CN" altLang="en-US"/>
                </a:p>
              </p:txBody>
            </p:sp>
            <p:sp>
              <p:nvSpPr>
                <p:cNvPr id="1051919" name="Freeform 142"/>
                <p:cNvSpPr/>
                <p:nvPr/>
              </p:nvSpPr>
              <p:spPr bwMode="auto">
                <a:xfrm>
                  <a:off x="3092" y="1003"/>
                  <a:ext cx="22" cy="22"/>
                </a:xfrm>
                <a:custGeom>
                  <a:avLst/>
                  <a:gdLst>
                    <a:gd name="T0" fmla="*/ 5 w 22"/>
                    <a:gd name="T1" fmla="*/ 22 h 22"/>
                    <a:gd name="T2" fmla="*/ 4 w 22"/>
                    <a:gd name="T3" fmla="*/ 20 h 22"/>
                    <a:gd name="T4" fmla="*/ 4 w 22"/>
                    <a:gd name="T5" fmla="*/ 19 h 22"/>
                    <a:gd name="T6" fmla="*/ 3 w 22"/>
                    <a:gd name="T7" fmla="*/ 18 h 22"/>
                    <a:gd name="T8" fmla="*/ 3 w 22"/>
                    <a:gd name="T9" fmla="*/ 16 h 22"/>
                    <a:gd name="T10" fmla="*/ 2 w 22"/>
                    <a:gd name="T11" fmla="*/ 15 h 22"/>
                    <a:gd name="T12" fmla="*/ 2 w 22"/>
                    <a:gd name="T13" fmla="*/ 14 h 22"/>
                    <a:gd name="T14" fmla="*/ 2 w 22"/>
                    <a:gd name="T15" fmla="*/ 12 h 22"/>
                    <a:gd name="T16" fmla="*/ 1 w 22"/>
                    <a:gd name="T17" fmla="*/ 11 h 22"/>
                    <a:gd name="T18" fmla="*/ 1 w 22"/>
                    <a:gd name="T19" fmla="*/ 9 h 22"/>
                    <a:gd name="T20" fmla="*/ 1 w 22"/>
                    <a:gd name="T21" fmla="*/ 8 h 22"/>
                    <a:gd name="T22" fmla="*/ 1 w 22"/>
                    <a:gd name="T23" fmla="*/ 7 h 22"/>
                    <a:gd name="T24" fmla="*/ 0 w 22"/>
                    <a:gd name="T25" fmla="*/ 5 h 22"/>
                    <a:gd name="T26" fmla="*/ 0 w 22"/>
                    <a:gd name="T27" fmla="*/ 4 h 22"/>
                    <a:gd name="T28" fmla="*/ 0 w 22"/>
                    <a:gd name="T29" fmla="*/ 3 h 22"/>
                    <a:gd name="T30" fmla="*/ 0 w 22"/>
                    <a:gd name="T31" fmla="*/ 1 h 22"/>
                    <a:gd name="T32" fmla="*/ 0 w 22"/>
                    <a:gd name="T33" fmla="*/ 0 h 22"/>
                    <a:gd name="T34" fmla="*/ 13 w 22"/>
                    <a:gd name="T35" fmla="*/ 1 h 22"/>
                    <a:gd name="T36" fmla="*/ 14 w 22"/>
                    <a:gd name="T37" fmla="*/ 1 h 22"/>
                    <a:gd name="T38" fmla="*/ 14 w 22"/>
                    <a:gd name="T39" fmla="*/ 2 h 22"/>
                    <a:gd name="T40" fmla="*/ 14 w 22"/>
                    <a:gd name="T41" fmla="*/ 3 h 22"/>
                    <a:gd name="T42" fmla="*/ 15 w 22"/>
                    <a:gd name="T43" fmla="*/ 5 h 22"/>
                    <a:gd name="T44" fmla="*/ 15 w 22"/>
                    <a:gd name="T45" fmla="*/ 6 h 22"/>
                    <a:gd name="T46" fmla="*/ 16 w 22"/>
                    <a:gd name="T47" fmla="*/ 7 h 22"/>
                    <a:gd name="T48" fmla="*/ 17 w 22"/>
                    <a:gd name="T49" fmla="*/ 9 h 22"/>
                    <a:gd name="T50" fmla="*/ 17 w 22"/>
                    <a:gd name="T51" fmla="*/ 10 h 22"/>
                    <a:gd name="T52" fmla="*/ 18 w 22"/>
                    <a:gd name="T53" fmla="*/ 12 h 22"/>
                    <a:gd name="T54" fmla="*/ 18 w 22"/>
                    <a:gd name="T55" fmla="*/ 13 h 22"/>
                    <a:gd name="T56" fmla="*/ 19 w 22"/>
                    <a:gd name="T57" fmla="*/ 15 h 22"/>
                    <a:gd name="T58" fmla="*/ 20 w 22"/>
                    <a:gd name="T59" fmla="*/ 16 h 22"/>
                    <a:gd name="T60" fmla="*/ 20 w 22"/>
                    <a:gd name="T61" fmla="*/ 17 h 22"/>
                    <a:gd name="T62" fmla="*/ 21 w 22"/>
                    <a:gd name="T63" fmla="*/ 17 h 22"/>
                    <a:gd name="T64" fmla="*/ 21 w 22"/>
                    <a:gd name="T65" fmla="*/ 18 h 22"/>
                    <a:gd name="T66" fmla="*/ 22 w 22"/>
                    <a:gd name="T67" fmla="*/ 19 h 22"/>
                    <a:gd name="T68" fmla="*/ 21 w 22"/>
                    <a:gd name="T69" fmla="*/ 19 h 22"/>
                    <a:gd name="T70" fmla="*/ 20 w 22"/>
                    <a:gd name="T71" fmla="*/ 19 h 22"/>
                    <a:gd name="T72" fmla="*/ 19 w 22"/>
                    <a:gd name="T73" fmla="*/ 19 h 22"/>
                    <a:gd name="T74" fmla="*/ 18 w 22"/>
                    <a:gd name="T75" fmla="*/ 20 h 22"/>
                    <a:gd name="T76" fmla="*/ 17 w 22"/>
                    <a:gd name="T77" fmla="*/ 20 h 22"/>
                    <a:gd name="T78" fmla="*/ 16 w 22"/>
                    <a:gd name="T79" fmla="*/ 21 h 22"/>
                    <a:gd name="T80" fmla="*/ 15 w 22"/>
                    <a:gd name="T81" fmla="*/ 21 h 22"/>
                    <a:gd name="T82" fmla="*/ 13 w 22"/>
                    <a:gd name="T83" fmla="*/ 21 h 22"/>
                    <a:gd name="T84" fmla="*/ 12 w 22"/>
                    <a:gd name="T85" fmla="*/ 21 h 22"/>
                    <a:gd name="T86" fmla="*/ 11 w 22"/>
                    <a:gd name="T87" fmla="*/ 22 h 22"/>
                    <a:gd name="T88" fmla="*/ 10 w 22"/>
                    <a:gd name="T89" fmla="*/ 22 h 22"/>
                    <a:gd name="T90" fmla="*/ 9 w 22"/>
                    <a:gd name="T91" fmla="*/ 22 h 22"/>
                    <a:gd name="T92" fmla="*/ 8 w 22"/>
                    <a:gd name="T93" fmla="*/ 22 h 22"/>
                    <a:gd name="T94" fmla="*/ 7 w 22"/>
                    <a:gd name="T95" fmla="*/ 22 h 22"/>
                    <a:gd name="T96" fmla="*/ 6 w 22"/>
                    <a:gd name="T97" fmla="*/ 22 h 22"/>
                    <a:gd name="T98" fmla="*/ 5 w 22"/>
                    <a:gd name="T99" fmla="*/ 22 h 22"/>
                    <a:gd name="T100" fmla="*/ 5 w 22"/>
                    <a:gd name="T10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22">
                      <a:moveTo>
                        <a:pt x="5" y="22"/>
                      </a:moveTo>
                      <a:lnTo>
                        <a:pt x="4" y="20"/>
                      </a:lnTo>
                      <a:lnTo>
                        <a:pt x="4" y="19"/>
                      </a:lnTo>
                      <a:lnTo>
                        <a:pt x="3" y="18"/>
                      </a:lnTo>
                      <a:lnTo>
                        <a:pt x="3" y="16"/>
                      </a:lnTo>
                      <a:lnTo>
                        <a:pt x="2" y="15"/>
                      </a:lnTo>
                      <a:lnTo>
                        <a:pt x="2" y="14"/>
                      </a:lnTo>
                      <a:lnTo>
                        <a:pt x="2" y="12"/>
                      </a:lnTo>
                      <a:lnTo>
                        <a:pt x="1" y="11"/>
                      </a:lnTo>
                      <a:lnTo>
                        <a:pt x="1" y="9"/>
                      </a:lnTo>
                      <a:lnTo>
                        <a:pt x="1" y="8"/>
                      </a:lnTo>
                      <a:lnTo>
                        <a:pt x="1" y="7"/>
                      </a:lnTo>
                      <a:lnTo>
                        <a:pt x="0" y="5"/>
                      </a:lnTo>
                      <a:lnTo>
                        <a:pt x="0" y="4"/>
                      </a:lnTo>
                      <a:lnTo>
                        <a:pt x="0" y="3"/>
                      </a:lnTo>
                      <a:lnTo>
                        <a:pt x="0" y="1"/>
                      </a:lnTo>
                      <a:lnTo>
                        <a:pt x="0" y="0"/>
                      </a:lnTo>
                      <a:lnTo>
                        <a:pt x="13" y="1"/>
                      </a:lnTo>
                      <a:lnTo>
                        <a:pt x="14" y="1"/>
                      </a:lnTo>
                      <a:lnTo>
                        <a:pt x="14" y="2"/>
                      </a:lnTo>
                      <a:lnTo>
                        <a:pt x="14" y="3"/>
                      </a:lnTo>
                      <a:lnTo>
                        <a:pt x="15" y="5"/>
                      </a:lnTo>
                      <a:lnTo>
                        <a:pt x="15" y="6"/>
                      </a:lnTo>
                      <a:lnTo>
                        <a:pt x="16" y="7"/>
                      </a:lnTo>
                      <a:lnTo>
                        <a:pt x="17" y="9"/>
                      </a:lnTo>
                      <a:lnTo>
                        <a:pt x="17" y="10"/>
                      </a:lnTo>
                      <a:lnTo>
                        <a:pt x="18" y="12"/>
                      </a:lnTo>
                      <a:lnTo>
                        <a:pt x="18" y="13"/>
                      </a:lnTo>
                      <a:lnTo>
                        <a:pt x="19" y="15"/>
                      </a:lnTo>
                      <a:lnTo>
                        <a:pt x="20" y="16"/>
                      </a:lnTo>
                      <a:lnTo>
                        <a:pt x="20" y="17"/>
                      </a:lnTo>
                      <a:lnTo>
                        <a:pt x="21" y="17"/>
                      </a:lnTo>
                      <a:lnTo>
                        <a:pt x="21" y="18"/>
                      </a:lnTo>
                      <a:lnTo>
                        <a:pt x="22" y="19"/>
                      </a:lnTo>
                      <a:lnTo>
                        <a:pt x="21" y="19"/>
                      </a:lnTo>
                      <a:lnTo>
                        <a:pt x="20" y="19"/>
                      </a:lnTo>
                      <a:lnTo>
                        <a:pt x="19" y="19"/>
                      </a:lnTo>
                      <a:lnTo>
                        <a:pt x="18" y="20"/>
                      </a:lnTo>
                      <a:lnTo>
                        <a:pt x="17" y="20"/>
                      </a:lnTo>
                      <a:lnTo>
                        <a:pt x="16" y="21"/>
                      </a:lnTo>
                      <a:lnTo>
                        <a:pt x="15" y="21"/>
                      </a:lnTo>
                      <a:lnTo>
                        <a:pt x="13" y="21"/>
                      </a:lnTo>
                      <a:lnTo>
                        <a:pt x="12" y="21"/>
                      </a:lnTo>
                      <a:lnTo>
                        <a:pt x="11" y="22"/>
                      </a:lnTo>
                      <a:lnTo>
                        <a:pt x="10" y="22"/>
                      </a:lnTo>
                      <a:lnTo>
                        <a:pt x="9" y="22"/>
                      </a:lnTo>
                      <a:lnTo>
                        <a:pt x="8" y="22"/>
                      </a:lnTo>
                      <a:lnTo>
                        <a:pt x="7" y="22"/>
                      </a:lnTo>
                      <a:lnTo>
                        <a:pt x="6" y="22"/>
                      </a:lnTo>
                      <a:lnTo>
                        <a:pt x="5" y="22"/>
                      </a:lnTo>
                      <a:lnTo>
                        <a:pt x="5" y="22"/>
                      </a:lnTo>
                      <a:close/>
                    </a:path>
                  </a:pathLst>
                </a:custGeom>
                <a:solidFill>
                  <a:srgbClr val="000000"/>
                </a:solidFill>
                <a:ln>
                  <a:noFill/>
                </a:ln>
              </p:spPr>
              <p:txBody>
                <a:bodyPr/>
                <a:lstStyle/>
                <a:p>
                  <a:pPr algn="ctr"/>
                  <a:endParaRPr lang="zh-CN" altLang="en-US"/>
                </a:p>
              </p:txBody>
            </p:sp>
            <p:sp>
              <p:nvSpPr>
                <p:cNvPr id="1051920" name="Freeform 143"/>
                <p:cNvSpPr/>
                <p:nvPr/>
              </p:nvSpPr>
              <p:spPr bwMode="auto">
                <a:xfrm>
                  <a:off x="3115" y="1002"/>
                  <a:ext cx="20" cy="21"/>
                </a:xfrm>
                <a:custGeom>
                  <a:avLst/>
                  <a:gdLst>
                    <a:gd name="T0" fmla="*/ 6 w 20"/>
                    <a:gd name="T1" fmla="*/ 20 h 21"/>
                    <a:gd name="T2" fmla="*/ 5 w 20"/>
                    <a:gd name="T3" fmla="*/ 17 h 21"/>
                    <a:gd name="T4" fmla="*/ 4 w 20"/>
                    <a:gd name="T5" fmla="*/ 15 h 21"/>
                    <a:gd name="T6" fmla="*/ 3 w 20"/>
                    <a:gd name="T7" fmla="*/ 12 h 21"/>
                    <a:gd name="T8" fmla="*/ 2 w 20"/>
                    <a:gd name="T9" fmla="*/ 10 h 21"/>
                    <a:gd name="T10" fmla="*/ 1 w 20"/>
                    <a:gd name="T11" fmla="*/ 7 h 21"/>
                    <a:gd name="T12" fmla="*/ 1 w 20"/>
                    <a:gd name="T13" fmla="*/ 4 h 21"/>
                    <a:gd name="T14" fmla="*/ 1 w 20"/>
                    <a:gd name="T15" fmla="*/ 2 h 21"/>
                    <a:gd name="T16" fmla="*/ 1 w 20"/>
                    <a:gd name="T17" fmla="*/ 0 h 21"/>
                    <a:gd name="T18" fmla="*/ 3 w 20"/>
                    <a:gd name="T19" fmla="*/ 0 h 21"/>
                    <a:gd name="T20" fmla="*/ 5 w 20"/>
                    <a:gd name="T21" fmla="*/ 0 h 21"/>
                    <a:gd name="T22" fmla="*/ 6 w 20"/>
                    <a:gd name="T23" fmla="*/ 0 h 21"/>
                    <a:gd name="T24" fmla="*/ 8 w 20"/>
                    <a:gd name="T25" fmla="*/ 0 h 21"/>
                    <a:gd name="T26" fmla="*/ 9 w 20"/>
                    <a:gd name="T27" fmla="*/ 0 h 21"/>
                    <a:gd name="T28" fmla="*/ 11 w 20"/>
                    <a:gd name="T29" fmla="*/ 0 h 21"/>
                    <a:gd name="T30" fmla="*/ 13 w 20"/>
                    <a:gd name="T31" fmla="*/ 0 h 21"/>
                    <a:gd name="T32" fmla="*/ 14 w 20"/>
                    <a:gd name="T33" fmla="*/ 1 h 21"/>
                    <a:gd name="T34" fmla="*/ 15 w 20"/>
                    <a:gd name="T35" fmla="*/ 3 h 21"/>
                    <a:gd name="T36" fmla="*/ 16 w 20"/>
                    <a:gd name="T37" fmla="*/ 5 h 21"/>
                    <a:gd name="T38" fmla="*/ 17 w 20"/>
                    <a:gd name="T39" fmla="*/ 7 h 21"/>
                    <a:gd name="T40" fmla="*/ 17 w 20"/>
                    <a:gd name="T41" fmla="*/ 10 h 21"/>
                    <a:gd name="T42" fmla="*/ 18 w 20"/>
                    <a:gd name="T43" fmla="*/ 12 h 21"/>
                    <a:gd name="T44" fmla="*/ 19 w 20"/>
                    <a:gd name="T45" fmla="*/ 15 h 21"/>
                    <a:gd name="T46" fmla="*/ 19 w 20"/>
                    <a:gd name="T47" fmla="*/ 17 h 21"/>
                    <a:gd name="T48" fmla="*/ 19 w 20"/>
                    <a:gd name="T49" fmla="*/ 18 h 21"/>
                    <a:gd name="T50" fmla="*/ 17 w 20"/>
                    <a:gd name="T51" fmla="*/ 18 h 21"/>
                    <a:gd name="T52" fmla="*/ 16 w 20"/>
                    <a:gd name="T53" fmla="*/ 19 h 21"/>
                    <a:gd name="T54" fmla="*/ 14 w 20"/>
                    <a:gd name="T55" fmla="*/ 19 h 21"/>
                    <a:gd name="T56" fmla="*/ 12 w 20"/>
                    <a:gd name="T57" fmla="*/ 20 h 21"/>
                    <a:gd name="T58" fmla="*/ 11 w 20"/>
                    <a:gd name="T59" fmla="*/ 20 h 21"/>
                    <a:gd name="T60" fmla="*/ 9 w 20"/>
                    <a:gd name="T61" fmla="*/ 20 h 21"/>
                    <a:gd name="T62" fmla="*/ 8 w 20"/>
                    <a:gd name="T63" fmla="*/ 21 h 21"/>
                    <a:gd name="T64" fmla="*/ 7 w 20"/>
                    <a:gd name="T6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1">
                      <a:moveTo>
                        <a:pt x="7" y="21"/>
                      </a:moveTo>
                      <a:lnTo>
                        <a:pt x="6" y="20"/>
                      </a:lnTo>
                      <a:lnTo>
                        <a:pt x="5" y="19"/>
                      </a:lnTo>
                      <a:lnTo>
                        <a:pt x="5" y="17"/>
                      </a:lnTo>
                      <a:lnTo>
                        <a:pt x="4" y="16"/>
                      </a:lnTo>
                      <a:lnTo>
                        <a:pt x="4" y="15"/>
                      </a:lnTo>
                      <a:lnTo>
                        <a:pt x="3" y="14"/>
                      </a:lnTo>
                      <a:lnTo>
                        <a:pt x="3" y="12"/>
                      </a:lnTo>
                      <a:lnTo>
                        <a:pt x="2" y="11"/>
                      </a:lnTo>
                      <a:lnTo>
                        <a:pt x="2" y="10"/>
                      </a:lnTo>
                      <a:lnTo>
                        <a:pt x="2" y="8"/>
                      </a:lnTo>
                      <a:lnTo>
                        <a:pt x="1" y="7"/>
                      </a:lnTo>
                      <a:lnTo>
                        <a:pt x="1" y="6"/>
                      </a:lnTo>
                      <a:lnTo>
                        <a:pt x="1" y="4"/>
                      </a:lnTo>
                      <a:lnTo>
                        <a:pt x="1" y="3"/>
                      </a:lnTo>
                      <a:lnTo>
                        <a:pt x="1" y="2"/>
                      </a:lnTo>
                      <a:lnTo>
                        <a:pt x="0" y="0"/>
                      </a:lnTo>
                      <a:lnTo>
                        <a:pt x="1" y="0"/>
                      </a:lnTo>
                      <a:lnTo>
                        <a:pt x="2" y="0"/>
                      </a:lnTo>
                      <a:lnTo>
                        <a:pt x="3" y="0"/>
                      </a:lnTo>
                      <a:lnTo>
                        <a:pt x="4" y="0"/>
                      </a:lnTo>
                      <a:lnTo>
                        <a:pt x="5" y="0"/>
                      </a:lnTo>
                      <a:lnTo>
                        <a:pt x="5" y="0"/>
                      </a:lnTo>
                      <a:lnTo>
                        <a:pt x="6" y="0"/>
                      </a:lnTo>
                      <a:lnTo>
                        <a:pt x="7" y="0"/>
                      </a:lnTo>
                      <a:lnTo>
                        <a:pt x="8" y="0"/>
                      </a:lnTo>
                      <a:lnTo>
                        <a:pt x="9" y="0"/>
                      </a:lnTo>
                      <a:lnTo>
                        <a:pt x="9" y="0"/>
                      </a:lnTo>
                      <a:lnTo>
                        <a:pt x="10" y="0"/>
                      </a:lnTo>
                      <a:lnTo>
                        <a:pt x="11" y="0"/>
                      </a:lnTo>
                      <a:lnTo>
                        <a:pt x="12" y="0"/>
                      </a:lnTo>
                      <a:lnTo>
                        <a:pt x="13" y="0"/>
                      </a:lnTo>
                      <a:lnTo>
                        <a:pt x="14" y="0"/>
                      </a:lnTo>
                      <a:lnTo>
                        <a:pt x="14" y="1"/>
                      </a:lnTo>
                      <a:lnTo>
                        <a:pt x="15" y="2"/>
                      </a:lnTo>
                      <a:lnTo>
                        <a:pt x="15" y="3"/>
                      </a:lnTo>
                      <a:lnTo>
                        <a:pt x="16" y="4"/>
                      </a:lnTo>
                      <a:lnTo>
                        <a:pt x="16" y="5"/>
                      </a:lnTo>
                      <a:lnTo>
                        <a:pt x="17" y="6"/>
                      </a:lnTo>
                      <a:lnTo>
                        <a:pt x="17" y="7"/>
                      </a:lnTo>
                      <a:lnTo>
                        <a:pt x="17" y="9"/>
                      </a:lnTo>
                      <a:lnTo>
                        <a:pt x="17" y="10"/>
                      </a:lnTo>
                      <a:lnTo>
                        <a:pt x="18" y="11"/>
                      </a:lnTo>
                      <a:lnTo>
                        <a:pt x="18" y="12"/>
                      </a:lnTo>
                      <a:lnTo>
                        <a:pt x="18" y="13"/>
                      </a:lnTo>
                      <a:lnTo>
                        <a:pt x="19" y="15"/>
                      </a:lnTo>
                      <a:lnTo>
                        <a:pt x="19" y="16"/>
                      </a:lnTo>
                      <a:lnTo>
                        <a:pt x="19" y="17"/>
                      </a:lnTo>
                      <a:lnTo>
                        <a:pt x="20" y="18"/>
                      </a:lnTo>
                      <a:lnTo>
                        <a:pt x="19" y="18"/>
                      </a:lnTo>
                      <a:lnTo>
                        <a:pt x="18" y="18"/>
                      </a:lnTo>
                      <a:lnTo>
                        <a:pt x="17" y="18"/>
                      </a:lnTo>
                      <a:lnTo>
                        <a:pt x="17" y="19"/>
                      </a:lnTo>
                      <a:lnTo>
                        <a:pt x="16" y="19"/>
                      </a:lnTo>
                      <a:lnTo>
                        <a:pt x="15" y="19"/>
                      </a:lnTo>
                      <a:lnTo>
                        <a:pt x="14" y="19"/>
                      </a:lnTo>
                      <a:lnTo>
                        <a:pt x="13" y="19"/>
                      </a:lnTo>
                      <a:lnTo>
                        <a:pt x="12" y="20"/>
                      </a:lnTo>
                      <a:lnTo>
                        <a:pt x="12" y="20"/>
                      </a:lnTo>
                      <a:lnTo>
                        <a:pt x="11" y="20"/>
                      </a:lnTo>
                      <a:lnTo>
                        <a:pt x="10" y="20"/>
                      </a:lnTo>
                      <a:lnTo>
                        <a:pt x="9" y="20"/>
                      </a:lnTo>
                      <a:lnTo>
                        <a:pt x="9" y="21"/>
                      </a:lnTo>
                      <a:lnTo>
                        <a:pt x="8" y="21"/>
                      </a:lnTo>
                      <a:lnTo>
                        <a:pt x="7" y="21"/>
                      </a:lnTo>
                      <a:lnTo>
                        <a:pt x="7" y="21"/>
                      </a:lnTo>
                      <a:close/>
                    </a:path>
                  </a:pathLst>
                </a:custGeom>
                <a:solidFill>
                  <a:srgbClr val="000000"/>
                </a:solidFill>
                <a:ln>
                  <a:noFill/>
                </a:ln>
              </p:spPr>
              <p:txBody>
                <a:bodyPr/>
                <a:lstStyle/>
                <a:p>
                  <a:pPr algn="ctr"/>
                  <a:endParaRPr lang="zh-CN" altLang="en-US"/>
                </a:p>
              </p:txBody>
            </p:sp>
            <p:sp>
              <p:nvSpPr>
                <p:cNvPr id="1051921" name="Freeform 144"/>
                <p:cNvSpPr/>
                <p:nvPr/>
              </p:nvSpPr>
              <p:spPr bwMode="auto">
                <a:xfrm>
                  <a:off x="3143" y="1016"/>
                  <a:ext cx="8" cy="4"/>
                </a:xfrm>
                <a:custGeom>
                  <a:avLst/>
                  <a:gdLst>
                    <a:gd name="T0" fmla="*/ 5 w 8"/>
                    <a:gd name="T1" fmla="*/ 4 h 4"/>
                    <a:gd name="T2" fmla="*/ 0 w 8"/>
                    <a:gd name="T3" fmla="*/ 2 h 4"/>
                    <a:gd name="T4" fmla="*/ 7 w 8"/>
                    <a:gd name="T5" fmla="*/ 0 h 4"/>
                    <a:gd name="T6" fmla="*/ 8 w 8"/>
                    <a:gd name="T7" fmla="*/ 0 h 4"/>
                    <a:gd name="T8" fmla="*/ 8 w 8"/>
                    <a:gd name="T9" fmla="*/ 1 h 4"/>
                    <a:gd name="T10" fmla="*/ 7 w 8"/>
                    <a:gd name="T11" fmla="*/ 2 h 4"/>
                    <a:gd name="T12" fmla="*/ 7 w 8"/>
                    <a:gd name="T13" fmla="*/ 2 h 4"/>
                    <a:gd name="T14" fmla="*/ 6 w 8"/>
                    <a:gd name="T15" fmla="*/ 3 h 4"/>
                    <a:gd name="T16" fmla="*/ 6 w 8"/>
                    <a:gd name="T17" fmla="*/ 3 h 4"/>
                    <a:gd name="T18" fmla="*/ 5 w 8"/>
                    <a:gd name="T19" fmla="*/ 4 h 4"/>
                    <a:gd name="T20" fmla="*/ 5 w 8"/>
                    <a:gd name="T21" fmla="*/ 4 h 4"/>
                    <a:gd name="T22" fmla="*/ 5 w 8"/>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4">
                      <a:moveTo>
                        <a:pt x="5" y="4"/>
                      </a:moveTo>
                      <a:lnTo>
                        <a:pt x="0" y="2"/>
                      </a:lnTo>
                      <a:lnTo>
                        <a:pt x="7" y="0"/>
                      </a:lnTo>
                      <a:lnTo>
                        <a:pt x="8" y="0"/>
                      </a:lnTo>
                      <a:lnTo>
                        <a:pt x="8" y="1"/>
                      </a:lnTo>
                      <a:lnTo>
                        <a:pt x="7" y="2"/>
                      </a:lnTo>
                      <a:lnTo>
                        <a:pt x="7" y="2"/>
                      </a:lnTo>
                      <a:lnTo>
                        <a:pt x="6" y="3"/>
                      </a:lnTo>
                      <a:lnTo>
                        <a:pt x="6" y="3"/>
                      </a:lnTo>
                      <a:lnTo>
                        <a:pt x="5" y="4"/>
                      </a:lnTo>
                      <a:lnTo>
                        <a:pt x="5" y="4"/>
                      </a:lnTo>
                      <a:lnTo>
                        <a:pt x="5" y="4"/>
                      </a:lnTo>
                      <a:close/>
                    </a:path>
                  </a:pathLst>
                </a:custGeom>
                <a:solidFill>
                  <a:srgbClr val="000000"/>
                </a:solidFill>
                <a:ln>
                  <a:noFill/>
                </a:ln>
              </p:spPr>
              <p:txBody>
                <a:bodyPr/>
                <a:lstStyle/>
                <a:p>
                  <a:pPr algn="ctr"/>
                  <a:endParaRPr lang="zh-CN" altLang="en-US"/>
                </a:p>
              </p:txBody>
            </p:sp>
            <p:sp>
              <p:nvSpPr>
                <p:cNvPr id="1051922" name="Freeform 145"/>
                <p:cNvSpPr/>
                <p:nvPr/>
              </p:nvSpPr>
              <p:spPr bwMode="auto">
                <a:xfrm>
                  <a:off x="3134" y="993"/>
                  <a:ext cx="16" cy="22"/>
                </a:xfrm>
                <a:custGeom>
                  <a:avLst/>
                  <a:gdLst>
                    <a:gd name="T0" fmla="*/ 4 w 16"/>
                    <a:gd name="T1" fmla="*/ 20 h 22"/>
                    <a:gd name="T2" fmla="*/ 3 w 16"/>
                    <a:gd name="T3" fmla="*/ 18 h 22"/>
                    <a:gd name="T4" fmla="*/ 2 w 16"/>
                    <a:gd name="T5" fmla="*/ 16 h 22"/>
                    <a:gd name="T6" fmla="*/ 1 w 16"/>
                    <a:gd name="T7" fmla="*/ 13 h 22"/>
                    <a:gd name="T8" fmla="*/ 0 w 16"/>
                    <a:gd name="T9" fmla="*/ 10 h 22"/>
                    <a:gd name="T10" fmla="*/ 0 w 16"/>
                    <a:gd name="T11" fmla="*/ 7 h 22"/>
                    <a:gd name="T12" fmla="*/ 0 w 16"/>
                    <a:gd name="T13" fmla="*/ 5 h 22"/>
                    <a:gd name="T14" fmla="*/ 0 w 16"/>
                    <a:gd name="T15" fmla="*/ 2 h 22"/>
                    <a:gd name="T16" fmla="*/ 1 w 16"/>
                    <a:gd name="T17" fmla="*/ 1 h 22"/>
                    <a:gd name="T18" fmla="*/ 3 w 16"/>
                    <a:gd name="T19" fmla="*/ 0 h 22"/>
                    <a:gd name="T20" fmla="*/ 4 w 16"/>
                    <a:gd name="T21" fmla="*/ 0 h 22"/>
                    <a:gd name="T22" fmla="*/ 5 w 16"/>
                    <a:gd name="T23" fmla="*/ 0 h 22"/>
                    <a:gd name="T24" fmla="*/ 6 w 16"/>
                    <a:gd name="T25" fmla="*/ 0 h 22"/>
                    <a:gd name="T26" fmla="*/ 8 w 16"/>
                    <a:gd name="T27" fmla="*/ 0 h 22"/>
                    <a:gd name="T28" fmla="*/ 9 w 16"/>
                    <a:gd name="T29" fmla="*/ 0 h 22"/>
                    <a:gd name="T30" fmla="*/ 10 w 16"/>
                    <a:gd name="T31" fmla="*/ 1 h 22"/>
                    <a:gd name="T32" fmla="*/ 11 w 16"/>
                    <a:gd name="T33" fmla="*/ 2 h 22"/>
                    <a:gd name="T34" fmla="*/ 12 w 16"/>
                    <a:gd name="T35" fmla="*/ 4 h 22"/>
                    <a:gd name="T36" fmla="*/ 13 w 16"/>
                    <a:gd name="T37" fmla="*/ 5 h 22"/>
                    <a:gd name="T38" fmla="*/ 14 w 16"/>
                    <a:gd name="T39" fmla="*/ 8 h 22"/>
                    <a:gd name="T40" fmla="*/ 14 w 16"/>
                    <a:gd name="T41" fmla="*/ 10 h 22"/>
                    <a:gd name="T42" fmla="*/ 15 w 16"/>
                    <a:gd name="T43" fmla="*/ 12 h 22"/>
                    <a:gd name="T44" fmla="*/ 15 w 16"/>
                    <a:gd name="T45" fmla="*/ 14 h 22"/>
                    <a:gd name="T46" fmla="*/ 15 w 16"/>
                    <a:gd name="T47" fmla="*/ 17 h 22"/>
                    <a:gd name="T48" fmla="*/ 15 w 16"/>
                    <a:gd name="T49" fmla="*/ 18 h 22"/>
                    <a:gd name="T50" fmla="*/ 14 w 16"/>
                    <a:gd name="T51" fmla="*/ 19 h 22"/>
                    <a:gd name="T52" fmla="*/ 13 w 16"/>
                    <a:gd name="T53" fmla="*/ 19 h 22"/>
                    <a:gd name="T54" fmla="*/ 12 w 16"/>
                    <a:gd name="T55" fmla="*/ 20 h 22"/>
                    <a:gd name="T56" fmla="*/ 10 w 16"/>
                    <a:gd name="T57" fmla="*/ 20 h 22"/>
                    <a:gd name="T58" fmla="*/ 8 w 16"/>
                    <a:gd name="T59" fmla="*/ 20 h 22"/>
                    <a:gd name="T60" fmla="*/ 7 w 16"/>
                    <a:gd name="T61" fmla="*/ 21 h 22"/>
                    <a:gd name="T62" fmla="*/ 5 w 16"/>
                    <a:gd name="T63" fmla="*/ 21 h 22"/>
                    <a:gd name="T64" fmla="*/ 4 w 16"/>
                    <a:gd name="T6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22">
                      <a:moveTo>
                        <a:pt x="4" y="22"/>
                      </a:moveTo>
                      <a:lnTo>
                        <a:pt x="4" y="20"/>
                      </a:lnTo>
                      <a:lnTo>
                        <a:pt x="3" y="19"/>
                      </a:lnTo>
                      <a:lnTo>
                        <a:pt x="3" y="18"/>
                      </a:lnTo>
                      <a:lnTo>
                        <a:pt x="2" y="17"/>
                      </a:lnTo>
                      <a:lnTo>
                        <a:pt x="2" y="16"/>
                      </a:lnTo>
                      <a:lnTo>
                        <a:pt x="1" y="14"/>
                      </a:lnTo>
                      <a:lnTo>
                        <a:pt x="1" y="13"/>
                      </a:lnTo>
                      <a:lnTo>
                        <a:pt x="1" y="12"/>
                      </a:lnTo>
                      <a:lnTo>
                        <a:pt x="0" y="10"/>
                      </a:lnTo>
                      <a:lnTo>
                        <a:pt x="0" y="9"/>
                      </a:lnTo>
                      <a:lnTo>
                        <a:pt x="0" y="7"/>
                      </a:lnTo>
                      <a:lnTo>
                        <a:pt x="0" y="6"/>
                      </a:lnTo>
                      <a:lnTo>
                        <a:pt x="0" y="5"/>
                      </a:lnTo>
                      <a:lnTo>
                        <a:pt x="0" y="3"/>
                      </a:lnTo>
                      <a:lnTo>
                        <a:pt x="0" y="2"/>
                      </a:lnTo>
                      <a:lnTo>
                        <a:pt x="1" y="1"/>
                      </a:lnTo>
                      <a:lnTo>
                        <a:pt x="1" y="1"/>
                      </a:lnTo>
                      <a:lnTo>
                        <a:pt x="2" y="0"/>
                      </a:lnTo>
                      <a:lnTo>
                        <a:pt x="3" y="0"/>
                      </a:lnTo>
                      <a:lnTo>
                        <a:pt x="3" y="0"/>
                      </a:lnTo>
                      <a:lnTo>
                        <a:pt x="4" y="0"/>
                      </a:lnTo>
                      <a:lnTo>
                        <a:pt x="4" y="0"/>
                      </a:lnTo>
                      <a:lnTo>
                        <a:pt x="5" y="0"/>
                      </a:lnTo>
                      <a:lnTo>
                        <a:pt x="6" y="0"/>
                      </a:lnTo>
                      <a:lnTo>
                        <a:pt x="6" y="0"/>
                      </a:lnTo>
                      <a:lnTo>
                        <a:pt x="7" y="0"/>
                      </a:lnTo>
                      <a:lnTo>
                        <a:pt x="8" y="0"/>
                      </a:lnTo>
                      <a:lnTo>
                        <a:pt x="8" y="0"/>
                      </a:lnTo>
                      <a:lnTo>
                        <a:pt x="9" y="0"/>
                      </a:lnTo>
                      <a:lnTo>
                        <a:pt x="10" y="0"/>
                      </a:lnTo>
                      <a:lnTo>
                        <a:pt x="10" y="1"/>
                      </a:lnTo>
                      <a:lnTo>
                        <a:pt x="11" y="1"/>
                      </a:lnTo>
                      <a:lnTo>
                        <a:pt x="11" y="2"/>
                      </a:lnTo>
                      <a:lnTo>
                        <a:pt x="12" y="3"/>
                      </a:lnTo>
                      <a:lnTo>
                        <a:pt x="12" y="4"/>
                      </a:lnTo>
                      <a:lnTo>
                        <a:pt x="13" y="5"/>
                      </a:lnTo>
                      <a:lnTo>
                        <a:pt x="13" y="5"/>
                      </a:lnTo>
                      <a:lnTo>
                        <a:pt x="14" y="7"/>
                      </a:lnTo>
                      <a:lnTo>
                        <a:pt x="14" y="8"/>
                      </a:lnTo>
                      <a:lnTo>
                        <a:pt x="14" y="9"/>
                      </a:lnTo>
                      <a:lnTo>
                        <a:pt x="14" y="10"/>
                      </a:lnTo>
                      <a:lnTo>
                        <a:pt x="14" y="11"/>
                      </a:lnTo>
                      <a:lnTo>
                        <a:pt x="15" y="12"/>
                      </a:lnTo>
                      <a:lnTo>
                        <a:pt x="15" y="13"/>
                      </a:lnTo>
                      <a:lnTo>
                        <a:pt x="15" y="14"/>
                      </a:lnTo>
                      <a:lnTo>
                        <a:pt x="15" y="16"/>
                      </a:lnTo>
                      <a:lnTo>
                        <a:pt x="15" y="17"/>
                      </a:lnTo>
                      <a:lnTo>
                        <a:pt x="16" y="18"/>
                      </a:lnTo>
                      <a:lnTo>
                        <a:pt x="15" y="18"/>
                      </a:lnTo>
                      <a:lnTo>
                        <a:pt x="15" y="19"/>
                      </a:lnTo>
                      <a:lnTo>
                        <a:pt x="14" y="19"/>
                      </a:lnTo>
                      <a:lnTo>
                        <a:pt x="14" y="19"/>
                      </a:lnTo>
                      <a:lnTo>
                        <a:pt x="13" y="19"/>
                      </a:lnTo>
                      <a:lnTo>
                        <a:pt x="12" y="20"/>
                      </a:lnTo>
                      <a:lnTo>
                        <a:pt x="12" y="20"/>
                      </a:lnTo>
                      <a:lnTo>
                        <a:pt x="11" y="20"/>
                      </a:lnTo>
                      <a:lnTo>
                        <a:pt x="10" y="20"/>
                      </a:lnTo>
                      <a:lnTo>
                        <a:pt x="9" y="20"/>
                      </a:lnTo>
                      <a:lnTo>
                        <a:pt x="8" y="20"/>
                      </a:lnTo>
                      <a:lnTo>
                        <a:pt x="8" y="21"/>
                      </a:lnTo>
                      <a:lnTo>
                        <a:pt x="7" y="21"/>
                      </a:lnTo>
                      <a:lnTo>
                        <a:pt x="6" y="21"/>
                      </a:lnTo>
                      <a:lnTo>
                        <a:pt x="5" y="21"/>
                      </a:lnTo>
                      <a:lnTo>
                        <a:pt x="4" y="22"/>
                      </a:lnTo>
                      <a:lnTo>
                        <a:pt x="4" y="22"/>
                      </a:lnTo>
                      <a:close/>
                    </a:path>
                  </a:pathLst>
                </a:custGeom>
                <a:solidFill>
                  <a:srgbClr val="000000"/>
                </a:solidFill>
                <a:ln>
                  <a:noFill/>
                </a:ln>
              </p:spPr>
              <p:txBody>
                <a:bodyPr/>
                <a:lstStyle/>
                <a:p>
                  <a:pPr algn="ctr"/>
                  <a:endParaRPr lang="zh-CN" altLang="en-US"/>
                </a:p>
              </p:txBody>
            </p:sp>
            <p:sp>
              <p:nvSpPr>
                <p:cNvPr id="1051923" name="Freeform 146"/>
                <p:cNvSpPr/>
                <p:nvPr/>
              </p:nvSpPr>
              <p:spPr bwMode="auto">
                <a:xfrm>
                  <a:off x="3092" y="996"/>
                  <a:ext cx="12" cy="4"/>
                </a:xfrm>
                <a:custGeom>
                  <a:avLst/>
                  <a:gdLst>
                    <a:gd name="T0" fmla="*/ 12 w 12"/>
                    <a:gd name="T1" fmla="*/ 4 h 4"/>
                    <a:gd name="T2" fmla="*/ 11 w 12"/>
                    <a:gd name="T3" fmla="*/ 3 h 4"/>
                    <a:gd name="T4" fmla="*/ 10 w 12"/>
                    <a:gd name="T5" fmla="*/ 3 h 4"/>
                    <a:gd name="T6" fmla="*/ 9 w 12"/>
                    <a:gd name="T7" fmla="*/ 3 h 4"/>
                    <a:gd name="T8" fmla="*/ 9 w 12"/>
                    <a:gd name="T9" fmla="*/ 3 h 4"/>
                    <a:gd name="T10" fmla="*/ 8 w 12"/>
                    <a:gd name="T11" fmla="*/ 3 h 4"/>
                    <a:gd name="T12" fmla="*/ 7 w 12"/>
                    <a:gd name="T13" fmla="*/ 3 h 4"/>
                    <a:gd name="T14" fmla="*/ 6 w 12"/>
                    <a:gd name="T15" fmla="*/ 3 h 4"/>
                    <a:gd name="T16" fmla="*/ 6 w 12"/>
                    <a:gd name="T17" fmla="*/ 3 h 4"/>
                    <a:gd name="T18" fmla="*/ 5 w 12"/>
                    <a:gd name="T19" fmla="*/ 3 h 4"/>
                    <a:gd name="T20" fmla="*/ 4 w 12"/>
                    <a:gd name="T21" fmla="*/ 3 h 4"/>
                    <a:gd name="T22" fmla="*/ 3 w 12"/>
                    <a:gd name="T23" fmla="*/ 3 h 4"/>
                    <a:gd name="T24" fmla="*/ 3 w 12"/>
                    <a:gd name="T25" fmla="*/ 3 h 4"/>
                    <a:gd name="T26" fmla="*/ 2 w 12"/>
                    <a:gd name="T27" fmla="*/ 3 h 4"/>
                    <a:gd name="T28" fmla="*/ 1 w 12"/>
                    <a:gd name="T29" fmla="*/ 3 h 4"/>
                    <a:gd name="T30" fmla="*/ 0 w 12"/>
                    <a:gd name="T31" fmla="*/ 3 h 4"/>
                    <a:gd name="T32" fmla="*/ 0 w 12"/>
                    <a:gd name="T33" fmla="*/ 3 h 4"/>
                    <a:gd name="T34" fmla="*/ 0 w 12"/>
                    <a:gd name="T35" fmla="*/ 3 h 4"/>
                    <a:gd name="T36" fmla="*/ 1 w 12"/>
                    <a:gd name="T37" fmla="*/ 2 h 4"/>
                    <a:gd name="T38" fmla="*/ 1 w 12"/>
                    <a:gd name="T39" fmla="*/ 2 h 4"/>
                    <a:gd name="T40" fmla="*/ 2 w 12"/>
                    <a:gd name="T41" fmla="*/ 1 h 4"/>
                    <a:gd name="T42" fmla="*/ 3 w 12"/>
                    <a:gd name="T43" fmla="*/ 0 h 4"/>
                    <a:gd name="T44" fmla="*/ 4 w 12"/>
                    <a:gd name="T45" fmla="*/ 0 h 4"/>
                    <a:gd name="T46" fmla="*/ 4 w 12"/>
                    <a:gd name="T47" fmla="*/ 0 h 4"/>
                    <a:gd name="T48" fmla="*/ 5 w 12"/>
                    <a:gd name="T49" fmla="*/ 0 h 4"/>
                    <a:gd name="T50" fmla="*/ 5 w 12"/>
                    <a:gd name="T51" fmla="*/ 0 h 4"/>
                    <a:gd name="T52" fmla="*/ 6 w 12"/>
                    <a:gd name="T53" fmla="*/ 0 h 4"/>
                    <a:gd name="T54" fmla="*/ 6 w 12"/>
                    <a:gd name="T55" fmla="*/ 0 h 4"/>
                    <a:gd name="T56" fmla="*/ 7 w 12"/>
                    <a:gd name="T57" fmla="*/ 0 h 4"/>
                    <a:gd name="T58" fmla="*/ 8 w 12"/>
                    <a:gd name="T59" fmla="*/ 0 h 4"/>
                    <a:gd name="T60" fmla="*/ 8 w 12"/>
                    <a:gd name="T61" fmla="*/ 0 h 4"/>
                    <a:gd name="T62" fmla="*/ 9 w 12"/>
                    <a:gd name="T63" fmla="*/ 0 h 4"/>
                    <a:gd name="T64" fmla="*/ 9 w 12"/>
                    <a:gd name="T65" fmla="*/ 1 h 4"/>
                    <a:gd name="T66" fmla="*/ 10 w 12"/>
                    <a:gd name="T67" fmla="*/ 1 h 4"/>
                    <a:gd name="T68" fmla="*/ 11 w 12"/>
                    <a:gd name="T69" fmla="*/ 1 h 4"/>
                    <a:gd name="T70" fmla="*/ 12 w 12"/>
                    <a:gd name="T71" fmla="*/ 4 h 4"/>
                    <a:gd name="T72" fmla="*/ 12 w 12"/>
                    <a:gd name="T7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4">
                      <a:moveTo>
                        <a:pt x="12" y="4"/>
                      </a:moveTo>
                      <a:lnTo>
                        <a:pt x="11" y="3"/>
                      </a:lnTo>
                      <a:lnTo>
                        <a:pt x="10" y="3"/>
                      </a:lnTo>
                      <a:lnTo>
                        <a:pt x="9" y="3"/>
                      </a:lnTo>
                      <a:lnTo>
                        <a:pt x="9" y="3"/>
                      </a:lnTo>
                      <a:lnTo>
                        <a:pt x="8" y="3"/>
                      </a:lnTo>
                      <a:lnTo>
                        <a:pt x="7" y="3"/>
                      </a:lnTo>
                      <a:lnTo>
                        <a:pt x="6" y="3"/>
                      </a:lnTo>
                      <a:lnTo>
                        <a:pt x="6" y="3"/>
                      </a:lnTo>
                      <a:lnTo>
                        <a:pt x="5" y="3"/>
                      </a:lnTo>
                      <a:lnTo>
                        <a:pt x="4" y="3"/>
                      </a:lnTo>
                      <a:lnTo>
                        <a:pt x="3" y="3"/>
                      </a:lnTo>
                      <a:lnTo>
                        <a:pt x="3" y="3"/>
                      </a:lnTo>
                      <a:lnTo>
                        <a:pt x="2" y="3"/>
                      </a:lnTo>
                      <a:lnTo>
                        <a:pt x="1" y="3"/>
                      </a:lnTo>
                      <a:lnTo>
                        <a:pt x="0" y="3"/>
                      </a:lnTo>
                      <a:lnTo>
                        <a:pt x="0" y="3"/>
                      </a:lnTo>
                      <a:lnTo>
                        <a:pt x="0" y="3"/>
                      </a:lnTo>
                      <a:lnTo>
                        <a:pt x="1" y="2"/>
                      </a:lnTo>
                      <a:lnTo>
                        <a:pt x="1" y="2"/>
                      </a:lnTo>
                      <a:lnTo>
                        <a:pt x="2" y="1"/>
                      </a:lnTo>
                      <a:lnTo>
                        <a:pt x="3" y="0"/>
                      </a:lnTo>
                      <a:lnTo>
                        <a:pt x="4" y="0"/>
                      </a:lnTo>
                      <a:lnTo>
                        <a:pt x="4" y="0"/>
                      </a:lnTo>
                      <a:lnTo>
                        <a:pt x="5" y="0"/>
                      </a:lnTo>
                      <a:lnTo>
                        <a:pt x="5" y="0"/>
                      </a:lnTo>
                      <a:lnTo>
                        <a:pt x="6" y="0"/>
                      </a:lnTo>
                      <a:lnTo>
                        <a:pt x="6" y="0"/>
                      </a:lnTo>
                      <a:lnTo>
                        <a:pt x="7" y="0"/>
                      </a:lnTo>
                      <a:lnTo>
                        <a:pt x="8" y="0"/>
                      </a:lnTo>
                      <a:lnTo>
                        <a:pt x="8" y="0"/>
                      </a:lnTo>
                      <a:lnTo>
                        <a:pt x="9" y="0"/>
                      </a:lnTo>
                      <a:lnTo>
                        <a:pt x="9" y="1"/>
                      </a:lnTo>
                      <a:lnTo>
                        <a:pt x="10" y="1"/>
                      </a:lnTo>
                      <a:lnTo>
                        <a:pt x="11" y="1"/>
                      </a:lnTo>
                      <a:lnTo>
                        <a:pt x="12" y="4"/>
                      </a:lnTo>
                      <a:lnTo>
                        <a:pt x="12" y="4"/>
                      </a:lnTo>
                      <a:close/>
                    </a:path>
                  </a:pathLst>
                </a:custGeom>
                <a:solidFill>
                  <a:srgbClr val="000000"/>
                </a:solidFill>
                <a:ln>
                  <a:noFill/>
                </a:ln>
              </p:spPr>
              <p:txBody>
                <a:bodyPr/>
                <a:lstStyle/>
                <a:p>
                  <a:pPr algn="ctr"/>
                  <a:endParaRPr lang="zh-CN" altLang="en-US"/>
                </a:p>
              </p:txBody>
            </p:sp>
            <p:sp>
              <p:nvSpPr>
                <p:cNvPr id="1051924" name="Freeform 147"/>
                <p:cNvSpPr/>
                <p:nvPr/>
              </p:nvSpPr>
              <p:spPr bwMode="auto">
                <a:xfrm>
                  <a:off x="3115" y="996"/>
                  <a:ext cx="13" cy="3"/>
                </a:xfrm>
                <a:custGeom>
                  <a:avLst/>
                  <a:gdLst>
                    <a:gd name="T0" fmla="*/ 0 w 13"/>
                    <a:gd name="T1" fmla="*/ 3 h 3"/>
                    <a:gd name="T2" fmla="*/ 0 w 13"/>
                    <a:gd name="T3" fmla="*/ 2 h 3"/>
                    <a:gd name="T4" fmla="*/ 0 w 13"/>
                    <a:gd name="T5" fmla="*/ 2 h 3"/>
                    <a:gd name="T6" fmla="*/ 0 w 13"/>
                    <a:gd name="T7" fmla="*/ 0 h 3"/>
                    <a:gd name="T8" fmla="*/ 1 w 13"/>
                    <a:gd name="T9" fmla="*/ 0 h 3"/>
                    <a:gd name="T10" fmla="*/ 13 w 13"/>
                    <a:gd name="T11" fmla="*/ 0 h 3"/>
                    <a:gd name="T12" fmla="*/ 13 w 13"/>
                    <a:gd name="T13" fmla="*/ 1 h 3"/>
                    <a:gd name="T14" fmla="*/ 13 w 13"/>
                    <a:gd name="T15" fmla="*/ 2 h 3"/>
                    <a:gd name="T16" fmla="*/ 12 w 13"/>
                    <a:gd name="T17" fmla="*/ 2 h 3"/>
                    <a:gd name="T18" fmla="*/ 12 w 13"/>
                    <a:gd name="T19" fmla="*/ 2 h 3"/>
                    <a:gd name="T20" fmla="*/ 11 w 13"/>
                    <a:gd name="T21" fmla="*/ 3 h 3"/>
                    <a:gd name="T22" fmla="*/ 10 w 13"/>
                    <a:gd name="T23" fmla="*/ 3 h 3"/>
                    <a:gd name="T24" fmla="*/ 9 w 13"/>
                    <a:gd name="T25" fmla="*/ 3 h 3"/>
                    <a:gd name="T26" fmla="*/ 8 w 13"/>
                    <a:gd name="T27" fmla="*/ 3 h 3"/>
                    <a:gd name="T28" fmla="*/ 7 w 13"/>
                    <a:gd name="T29" fmla="*/ 3 h 3"/>
                    <a:gd name="T30" fmla="*/ 5 w 13"/>
                    <a:gd name="T31" fmla="*/ 3 h 3"/>
                    <a:gd name="T32" fmla="*/ 4 w 13"/>
                    <a:gd name="T33" fmla="*/ 3 h 3"/>
                    <a:gd name="T34" fmla="*/ 3 w 13"/>
                    <a:gd name="T35" fmla="*/ 3 h 3"/>
                    <a:gd name="T36" fmla="*/ 2 w 13"/>
                    <a:gd name="T37" fmla="*/ 3 h 3"/>
                    <a:gd name="T38" fmla="*/ 1 w 13"/>
                    <a:gd name="T39" fmla="*/ 3 h 3"/>
                    <a:gd name="T40" fmla="*/ 0 w 13"/>
                    <a:gd name="T41" fmla="*/ 3 h 3"/>
                    <a:gd name="T42" fmla="*/ 0 w 13"/>
                    <a:gd name="T43" fmla="*/ 3 h 3"/>
                    <a:gd name="T44" fmla="*/ 0 w 13"/>
                    <a:gd name="T4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
                      <a:moveTo>
                        <a:pt x="0" y="3"/>
                      </a:moveTo>
                      <a:lnTo>
                        <a:pt x="0" y="2"/>
                      </a:lnTo>
                      <a:lnTo>
                        <a:pt x="0" y="2"/>
                      </a:lnTo>
                      <a:lnTo>
                        <a:pt x="0" y="0"/>
                      </a:lnTo>
                      <a:lnTo>
                        <a:pt x="1" y="0"/>
                      </a:lnTo>
                      <a:lnTo>
                        <a:pt x="13" y="0"/>
                      </a:lnTo>
                      <a:lnTo>
                        <a:pt x="13" y="1"/>
                      </a:lnTo>
                      <a:lnTo>
                        <a:pt x="13" y="2"/>
                      </a:lnTo>
                      <a:lnTo>
                        <a:pt x="12" y="2"/>
                      </a:lnTo>
                      <a:lnTo>
                        <a:pt x="12" y="2"/>
                      </a:lnTo>
                      <a:lnTo>
                        <a:pt x="11" y="3"/>
                      </a:lnTo>
                      <a:lnTo>
                        <a:pt x="10" y="3"/>
                      </a:lnTo>
                      <a:lnTo>
                        <a:pt x="9" y="3"/>
                      </a:lnTo>
                      <a:lnTo>
                        <a:pt x="8" y="3"/>
                      </a:lnTo>
                      <a:lnTo>
                        <a:pt x="7" y="3"/>
                      </a:lnTo>
                      <a:lnTo>
                        <a:pt x="5" y="3"/>
                      </a:lnTo>
                      <a:lnTo>
                        <a:pt x="4" y="3"/>
                      </a:lnTo>
                      <a:lnTo>
                        <a:pt x="3" y="3"/>
                      </a:lnTo>
                      <a:lnTo>
                        <a:pt x="2" y="3"/>
                      </a:lnTo>
                      <a:lnTo>
                        <a:pt x="1" y="3"/>
                      </a:lnTo>
                      <a:lnTo>
                        <a:pt x="0" y="3"/>
                      </a:lnTo>
                      <a:lnTo>
                        <a:pt x="0" y="3"/>
                      </a:lnTo>
                      <a:lnTo>
                        <a:pt x="0" y="3"/>
                      </a:lnTo>
                      <a:close/>
                    </a:path>
                  </a:pathLst>
                </a:custGeom>
                <a:solidFill>
                  <a:srgbClr val="000000"/>
                </a:solidFill>
                <a:ln>
                  <a:noFill/>
                </a:ln>
              </p:spPr>
              <p:txBody>
                <a:bodyPr/>
                <a:lstStyle/>
                <a:p>
                  <a:pPr algn="ctr"/>
                  <a:endParaRPr lang="zh-CN" altLang="en-US"/>
                </a:p>
              </p:txBody>
            </p:sp>
            <p:sp>
              <p:nvSpPr>
                <p:cNvPr id="1051925" name="Freeform 148"/>
                <p:cNvSpPr/>
                <p:nvPr/>
              </p:nvSpPr>
              <p:spPr bwMode="auto">
                <a:xfrm>
                  <a:off x="3009" y="959"/>
                  <a:ext cx="7" cy="40"/>
                </a:xfrm>
                <a:custGeom>
                  <a:avLst/>
                  <a:gdLst>
                    <a:gd name="T0" fmla="*/ 2 w 7"/>
                    <a:gd name="T1" fmla="*/ 40 h 40"/>
                    <a:gd name="T2" fmla="*/ 2 w 7"/>
                    <a:gd name="T3" fmla="*/ 39 h 40"/>
                    <a:gd name="T4" fmla="*/ 2 w 7"/>
                    <a:gd name="T5" fmla="*/ 39 h 40"/>
                    <a:gd name="T6" fmla="*/ 2 w 7"/>
                    <a:gd name="T7" fmla="*/ 38 h 40"/>
                    <a:gd name="T8" fmla="*/ 2 w 7"/>
                    <a:gd name="T9" fmla="*/ 38 h 40"/>
                    <a:gd name="T10" fmla="*/ 2 w 7"/>
                    <a:gd name="T11" fmla="*/ 37 h 40"/>
                    <a:gd name="T12" fmla="*/ 2 w 7"/>
                    <a:gd name="T13" fmla="*/ 37 h 40"/>
                    <a:gd name="T14" fmla="*/ 2 w 7"/>
                    <a:gd name="T15" fmla="*/ 36 h 40"/>
                    <a:gd name="T16" fmla="*/ 2 w 7"/>
                    <a:gd name="T17" fmla="*/ 35 h 40"/>
                    <a:gd name="T18" fmla="*/ 1 w 7"/>
                    <a:gd name="T19" fmla="*/ 35 h 40"/>
                    <a:gd name="T20" fmla="*/ 1 w 7"/>
                    <a:gd name="T21" fmla="*/ 34 h 40"/>
                    <a:gd name="T22" fmla="*/ 1 w 7"/>
                    <a:gd name="T23" fmla="*/ 32 h 40"/>
                    <a:gd name="T24" fmla="*/ 1 w 7"/>
                    <a:gd name="T25" fmla="*/ 30 h 40"/>
                    <a:gd name="T26" fmla="*/ 1 w 7"/>
                    <a:gd name="T27" fmla="*/ 28 h 40"/>
                    <a:gd name="T28" fmla="*/ 0 w 7"/>
                    <a:gd name="T29" fmla="*/ 26 h 40"/>
                    <a:gd name="T30" fmla="*/ 0 w 7"/>
                    <a:gd name="T31" fmla="*/ 24 h 40"/>
                    <a:gd name="T32" fmla="*/ 0 w 7"/>
                    <a:gd name="T33" fmla="*/ 23 h 40"/>
                    <a:gd name="T34" fmla="*/ 0 w 7"/>
                    <a:gd name="T35" fmla="*/ 21 h 40"/>
                    <a:gd name="T36" fmla="*/ 0 w 7"/>
                    <a:gd name="T37" fmla="*/ 19 h 40"/>
                    <a:gd name="T38" fmla="*/ 0 w 7"/>
                    <a:gd name="T39" fmla="*/ 17 h 40"/>
                    <a:gd name="T40" fmla="*/ 0 w 7"/>
                    <a:gd name="T41" fmla="*/ 15 h 40"/>
                    <a:gd name="T42" fmla="*/ 0 w 7"/>
                    <a:gd name="T43" fmla="*/ 13 h 40"/>
                    <a:gd name="T44" fmla="*/ 0 w 7"/>
                    <a:gd name="T45" fmla="*/ 11 h 40"/>
                    <a:gd name="T46" fmla="*/ 1 w 7"/>
                    <a:gd name="T47" fmla="*/ 9 h 40"/>
                    <a:gd name="T48" fmla="*/ 1 w 7"/>
                    <a:gd name="T49" fmla="*/ 8 h 40"/>
                    <a:gd name="T50" fmla="*/ 1 w 7"/>
                    <a:gd name="T51" fmla="*/ 6 h 40"/>
                    <a:gd name="T52" fmla="*/ 7 w 7"/>
                    <a:gd name="T53" fmla="*/ 0 h 40"/>
                    <a:gd name="T54" fmla="*/ 7 w 7"/>
                    <a:gd name="T55" fmla="*/ 3 h 40"/>
                    <a:gd name="T56" fmla="*/ 7 w 7"/>
                    <a:gd name="T57" fmla="*/ 5 h 40"/>
                    <a:gd name="T58" fmla="*/ 7 w 7"/>
                    <a:gd name="T59" fmla="*/ 8 h 40"/>
                    <a:gd name="T60" fmla="*/ 7 w 7"/>
                    <a:gd name="T61" fmla="*/ 10 h 40"/>
                    <a:gd name="T62" fmla="*/ 7 w 7"/>
                    <a:gd name="T63" fmla="*/ 13 h 40"/>
                    <a:gd name="T64" fmla="*/ 6 w 7"/>
                    <a:gd name="T65" fmla="*/ 15 h 40"/>
                    <a:gd name="T66" fmla="*/ 6 w 7"/>
                    <a:gd name="T67" fmla="*/ 18 h 40"/>
                    <a:gd name="T68" fmla="*/ 6 w 7"/>
                    <a:gd name="T69" fmla="*/ 21 h 40"/>
                    <a:gd name="T70" fmla="*/ 5 w 7"/>
                    <a:gd name="T71" fmla="*/ 23 h 40"/>
                    <a:gd name="T72" fmla="*/ 5 w 7"/>
                    <a:gd name="T73" fmla="*/ 25 h 40"/>
                    <a:gd name="T74" fmla="*/ 5 w 7"/>
                    <a:gd name="T75" fmla="*/ 28 h 40"/>
                    <a:gd name="T76" fmla="*/ 4 w 7"/>
                    <a:gd name="T77" fmla="*/ 31 h 40"/>
                    <a:gd name="T78" fmla="*/ 4 w 7"/>
                    <a:gd name="T79" fmla="*/ 33 h 40"/>
                    <a:gd name="T80" fmla="*/ 3 w 7"/>
                    <a:gd name="T81" fmla="*/ 35 h 40"/>
                    <a:gd name="T82" fmla="*/ 3 w 7"/>
                    <a:gd name="T83" fmla="*/ 38 h 40"/>
                    <a:gd name="T84" fmla="*/ 2 w 7"/>
                    <a:gd name="T85" fmla="*/ 40 h 40"/>
                    <a:gd name="T86" fmla="*/ 2 w 7"/>
                    <a:gd name="T8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 h="40">
                      <a:moveTo>
                        <a:pt x="2" y="40"/>
                      </a:moveTo>
                      <a:lnTo>
                        <a:pt x="2" y="39"/>
                      </a:lnTo>
                      <a:lnTo>
                        <a:pt x="2" y="39"/>
                      </a:lnTo>
                      <a:lnTo>
                        <a:pt x="2" y="38"/>
                      </a:lnTo>
                      <a:lnTo>
                        <a:pt x="2" y="38"/>
                      </a:lnTo>
                      <a:lnTo>
                        <a:pt x="2" y="37"/>
                      </a:lnTo>
                      <a:lnTo>
                        <a:pt x="2" y="37"/>
                      </a:lnTo>
                      <a:lnTo>
                        <a:pt x="2" y="36"/>
                      </a:lnTo>
                      <a:lnTo>
                        <a:pt x="2" y="35"/>
                      </a:lnTo>
                      <a:lnTo>
                        <a:pt x="1" y="35"/>
                      </a:lnTo>
                      <a:lnTo>
                        <a:pt x="1" y="34"/>
                      </a:lnTo>
                      <a:lnTo>
                        <a:pt x="1" y="32"/>
                      </a:lnTo>
                      <a:lnTo>
                        <a:pt x="1" y="30"/>
                      </a:lnTo>
                      <a:lnTo>
                        <a:pt x="1" y="28"/>
                      </a:lnTo>
                      <a:lnTo>
                        <a:pt x="0" y="26"/>
                      </a:lnTo>
                      <a:lnTo>
                        <a:pt x="0" y="24"/>
                      </a:lnTo>
                      <a:lnTo>
                        <a:pt x="0" y="23"/>
                      </a:lnTo>
                      <a:lnTo>
                        <a:pt x="0" y="21"/>
                      </a:lnTo>
                      <a:lnTo>
                        <a:pt x="0" y="19"/>
                      </a:lnTo>
                      <a:lnTo>
                        <a:pt x="0" y="17"/>
                      </a:lnTo>
                      <a:lnTo>
                        <a:pt x="0" y="15"/>
                      </a:lnTo>
                      <a:lnTo>
                        <a:pt x="0" y="13"/>
                      </a:lnTo>
                      <a:lnTo>
                        <a:pt x="0" y="11"/>
                      </a:lnTo>
                      <a:lnTo>
                        <a:pt x="1" y="9"/>
                      </a:lnTo>
                      <a:lnTo>
                        <a:pt x="1" y="8"/>
                      </a:lnTo>
                      <a:lnTo>
                        <a:pt x="1" y="6"/>
                      </a:lnTo>
                      <a:lnTo>
                        <a:pt x="7" y="0"/>
                      </a:lnTo>
                      <a:lnTo>
                        <a:pt x="7" y="3"/>
                      </a:lnTo>
                      <a:lnTo>
                        <a:pt x="7" y="5"/>
                      </a:lnTo>
                      <a:lnTo>
                        <a:pt x="7" y="8"/>
                      </a:lnTo>
                      <a:lnTo>
                        <a:pt x="7" y="10"/>
                      </a:lnTo>
                      <a:lnTo>
                        <a:pt x="7" y="13"/>
                      </a:lnTo>
                      <a:lnTo>
                        <a:pt x="6" y="15"/>
                      </a:lnTo>
                      <a:lnTo>
                        <a:pt x="6" y="18"/>
                      </a:lnTo>
                      <a:lnTo>
                        <a:pt x="6" y="21"/>
                      </a:lnTo>
                      <a:lnTo>
                        <a:pt x="5" y="23"/>
                      </a:lnTo>
                      <a:lnTo>
                        <a:pt x="5" y="25"/>
                      </a:lnTo>
                      <a:lnTo>
                        <a:pt x="5" y="28"/>
                      </a:lnTo>
                      <a:lnTo>
                        <a:pt x="4" y="31"/>
                      </a:lnTo>
                      <a:lnTo>
                        <a:pt x="4" y="33"/>
                      </a:lnTo>
                      <a:lnTo>
                        <a:pt x="3" y="35"/>
                      </a:lnTo>
                      <a:lnTo>
                        <a:pt x="3" y="38"/>
                      </a:lnTo>
                      <a:lnTo>
                        <a:pt x="2" y="40"/>
                      </a:lnTo>
                      <a:lnTo>
                        <a:pt x="2" y="40"/>
                      </a:lnTo>
                      <a:close/>
                    </a:path>
                  </a:pathLst>
                </a:custGeom>
                <a:solidFill>
                  <a:srgbClr val="000000"/>
                </a:solidFill>
                <a:ln>
                  <a:noFill/>
                </a:ln>
              </p:spPr>
              <p:txBody>
                <a:bodyPr/>
                <a:lstStyle/>
                <a:p>
                  <a:pPr algn="ctr"/>
                  <a:endParaRPr lang="zh-CN" altLang="en-US"/>
                </a:p>
              </p:txBody>
            </p:sp>
            <p:sp>
              <p:nvSpPr>
                <p:cNvPr id="1051926" name="Freeform 149"/>
                <p:cNvSpPr/>
                <p:nvPr/>
              </p:nvSpPr>
              <p:spPr bwMode="auto">
                <a:xfrm>
                  <a:off x="3163" y="943"/>
                  <a:ext cx="11" cy="40"/>
                </a:xfrm>
                <a:custGeom>
                  <a:avLst/>
                  <a:gdLst>
                    <a:gd name="T0" fmla="*/ 9 w 11"/>
                    <a:gd name="T1" fmla="*/ 40 h 40"/>
                    <a:gd name="T2" fmla="*/ 7 w 11"/>
                    <a:gd name="T3" fmla="*/ 37 h 40"/>
                    <a:gd name="T4" fmla="*/ 6 w 11"/>
                    <a:gd name="T5" fmla="*/ 35 h 40"/>
                    <a:gd name="T6" fmla="*/ 5 w 11"/>
                    <a:gd name="T7" fmla="*/ 33 h 40"/>
                    <a:gd name="T8" fmla="*/ 5 w 11"/>
                    <a:gd name="T9" fmla="*/ 30 h 40"/>
                    <a:gd name="T10" fmla="*/ 4 w 11"/>
                    <a:gd name="T11" fmla="*/ 28 h 40"/>
                    <a:gd name="T12" fmla="*/ 3 w 11"/>
                    <a:gd name="T13" fmla="*/ 25 h 40"/>
                    <a:gd name="T14" fmla="*/ 3 w 11"/>
                    <a:gd name="T15" fmla="*/ 23 h 40"/>
                    <a:gd name="T16" fmla="*/ 2 w 11"/>
                    <a:gd name="T17" fmla="*/ 20 h 40"/>
                    <a:gd name="T18" fmla="*/ 2 w 11"/>
                    <a:gd name="T19" fmla="*/ 18 h 40"/>
                    <a:gd name="T20" fmla="*/ 1 w 11"/>
                    <a:gd name="T21" fmla="*/ 15 h 40"/>
                    <a:gd name="T22" fmla="*/ 1 w 11"/>
                    <a:gd name="T23" fmla="*/ 13 h 40"/>
                    <a:gd name="T24" fmla="*/ 1 w 11"/>
                    <a:gd name="T25" fmla="*/ 10 h 40"/>
                    <a:gd name="T26" fmla="*/ 0 w 11"/>
                    <a:gd name="T27" fmla="*/ 8 h 40"/>
                    <a:gd name="T28" fmla="*/ 0 w 11"/>
                    <a:gd name="T29" fmla="*/ 5 h 40"/>
                    <a:gd name="T30" fmla="*/ 0 w 11"/>
                    <a:gd name="T31" fmla="*/ 3 h 40"/>
                    <a:gd name="T32" fmla="*/ 0 w 11"/>
                    <a:gd name="T33" fmla="*/ 0 h 40"/>
                    <a:gd name="T34" fmla="*/ 1 w 11"/>
                    <a:gd name="T35" fmla="*/ 2 h 40"/>
                    <a:gd name="T36" fmla="*/ 2 w 11"/>
                    <a:gd name="T37" fmla="*/ 4 h 40"/>
                    <a:gd name="T38" fmla="*/ 3 w 11"/>
                    <a:gd name="T39" fmla="*/ 6 h 40"/>
                    <a:gd name="T40" fmla="*/ 4 w 11"/>
                    <a:gd name="T41" fmla="*/ 8 h 40"/>
                    <a:gd name="T42" fmla="*/ 5 w 11"/>
                    <a:gd name="T43" fmla="*/ 10 h 40"/>
                    <a:gd name="T44" fmla="*/ 7 w 11"/>
                    <a:gd name="T45" fmla="*/ 13 h 40"/>
                    <a:gd name="T46" fmla="*/ 7 w 11"/>
                    <a:gd name="T47" fmla="*/ 16 h 40"/>
                    <a:gd name="T48" fmla="*/ 9 w 11"/>
                    <a:gd name="T49" fmla="*/ 19 h 40"/>
                    <a:gd name="T50" fmla="*/ 9 w 11"/>
                    <a:gd name="T51" fmla="*/ 22 h 40"/>
                    <a:gd name="T52" fmla="*/ 10 w 11"/>
                    <a:gd name="T53" fmla="*/ 25 h 40"/>
                    <a:gd name="T54" fmla="*/ 10 w 11"/>
                    <a:gd name="T55" fmla="*/ 28 h 40"/>
                    <a:gd name="T56" fmla="*/ 11 w 11"/>
                    <a:gd name="T57" fmla="*/ 31 h 40"/>
                    <a:gd name="T58" fmla="*/ 11 w 11"/>
                    <a:gd name="T59" fmla="*/ 34 h 40"/>
                    <a:gd name="T60" fmla="*/ 10 w 11"/>
                    <a:gd name="T61" fmla="*/ 36 h 40"/>
                    <a:gd name="T62" fmla="*/ 10 w 11"/>
                    <a:gd name="T63" fmla="*/ 38 h 40"/>
                    <a:gd name="T64" fmla="*/ 9 w 11"/>
                    <a:gd name="T65" fmla="*/ 40 h 40"/>
                    <a:gd name="T66" fmla="*/ 9 w 11"/>
                    <a:gd name="T6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 h="40">
                      <a:moveTo>
                        <a:pt x="9" y="40"/>
                      </a:moveTo>
                      <a:lnTo>
                        <a:pt x="7" y="37"/>
                      </a:lnTo>
                      <a:lnTo>
                        <a:pt x="6" y="35"/>
                      </a:lnTo>
                      <a:lnTo>
                        <a:pt x="5" y="33"/>
                      </a:lnTo>
                      <a:lnTo>
                        <a:pt x="5" y="30"/>
                      </a:lnTo>
                      <a:lnTo>
                        <a:pt x="4" y="28"/>
                      </a:lnTo>
                      <a:lnTo>
                        <a:pt x="3" y="25"/>
                      </a:lnTo>
                      <a:lnTo>
                        <a:pt x="3" y="23"/>
                      </a:lnTo>
                      <a:lnTo>
                        <a:pt x="2" y="20"/>
                      </a:lnTo>
                      <a:lnTo>
                        <a:pt x="2" y="18"/>
                      </a:lnTo>
                      <a:lnTo>
                        <a:pt x="1" y="15"/>
                      </a:lnTo>
                      <a:lnTo>
                        <a:pt x="1" y="13"/>
                      </a:lnTo>
                      <a:lnTo>
                        <a:pt x="1" y="10"/>
                      </a:lnTo>
                      <a:lnTo>
                        <a:pt x="0" y="8"/>
                      </a:lnTo>
                      <a:lnTo>
                        <a:pt x="0" y="5"/>
                      </a:lnTo>
                      <a:lnTo>
                        <a:pt x="0" y="3"/>
                      </a:lnTo>
                      <a:lnTo>
                        <a:pt x="0" y="0"/>
                      </a:lnTo>
                      <a:lnTo>
                        <a:pt x="1" y="2"/>
                      </a:lnTo>
                      <a:lnTo>
                        <a:pt x="2" y="4"/>
                      </a:lnTo>
                      <a:lnTo>
                        <a:pt x="3" y="6"/>
                      </a:lnTo>
                      <a:lnTo>
                        <a:pt x="4" y="8"/>
                      </a:lnTo>
                      <a:lnTo>
                        <a:pt x="5" y="10"/>
                      </a:lnTo>
                      <a:lnTo>
                        <a:pt x="7" y="13"/>
                      </a:lnTo>
                      <a:lnTo>
                        <a:pt x="7" y="16"/>
                      </a:lnTo>
                      <a:lnTo>
                        <a:pt x="9" y="19"/>
                      </a:lnTo>
                      <a:lnTo>
                        <a:pt x="9" y="22"/>
                      </a:lnTo>
                      <a:lnTo>
                        <a:pt x="10" y="25"/>
                      </a:lnTo>
                      <a:lnTo>
                        <a:pt x="10" y="28"/>
                      </a:lnTo>
                      <a:lnTo>
                        <a:pt x="11" y="31"/>
                      </a:lnTo>
                      <a:lnTo>
                        <a:pt x="11" y="34"/>
                      </a:lnTo>
                      <a:lnTo>
                        <a:pt x="10" y="36"/>
                      </a:lnTo>
                      <a:lnTo>
                        <a:pt x="10" y="38"/>
                      </a:lnTo>
                      <a:lnTo>
                        <a:pt x="9" y="40"/>
                      </a:lnTo>
                      <a:lnTo>
                        <a:pt x="9" y="40"/>
                      </a:lnTo>
                      <a:close/>
                    </a:path>
                  </a:pathLst>
                </a:custGeom>
                <a:solidFill>
                  <a:srgbClr val="000000"/>
                </a:solidFill>
                <a:ln>
                  <a:noFill/>
                </a:ln>
              </p:spPr>
              <p:txBody>
                <a:bodyPr/>
                <a:lstStyle/>
                <a:p>
                  <a:pPr algn="ctr"/>
                  <a:endParaRPr lang="zh-CN" altLang="en-US"/>
                </a:p>
              </p:txBody>
            </p:sp>
            <p:sp>
              <p:nvSpPr>
                <p:cNvPr id="1051927" name="Freeform 150"/>
                <p:cNvSpPr/>
                <p:nvPr/>
              </p:nvSpPr>
              <p:spPr bwMode="auto">
                <a:xfrm>
                  <a:off x="3163" y="917"/>
                  <a:ext cx="12" cy="41"/>
                </a:xfrm>
                <a:custGeom>
                  <a:avLst/>
                  <a:gdLst>
                    <a:gd name="T0" fmla="*/ 12 w 12"/>
                    <a:gd name="T1" fmla="*/ 41 h 41"/>
                    <a:gd name="T2" fmla="*/ 11 w 12"/>
                    <a:gd name="T3" fmla="*/ 39 h 41"/>
                    <a:gd name="T4" fmla="*/ 9 w 12"/>
                    <a:gd name="T5" fmla="*/ 36 h 41"/>
                    <a:gd name="T6" fmla="*/ 8 w 12"/>
                    <a:gd name="T7" fmla="*/ 34 h 41"/>
                    <a:gd name="T8" fmla="*/ 7 w 12"/>
                    <a:gd name="T9" fmla="*/ 31 h 41"/>
                    <a:gd name="T10" fmla="*/ 6 w 12"/>
                    <a:gd name="T11" fmla="*/ 29 h 41"/>
                    <a:gd name="T12" fmla="*/ 5 w 12"/>
                    <a:gd name="T13" fmla="*/ 26 h 41"/>
                    <a:gd name="T14" fmla="*/ 4 w 12"/>
                    <a:gd name="T15" fmla="*/ 24 h 41"/>
                    <a:gd name="T16" fmla="*/ 3 w 12"/>
                    <a:gd name="T17" fmla="*/ 21 h 41"/>
                    <a:gd name="T18" fmla="*/ 2 w 12"/>
                    <a:gd name="T19" fmla="*/ 18 h 41"/>
                    <a:gd name="T20" fmla="*/ 1 w 12"/>
                    <a:gd name="T21" fmla="*/ 16 h 41"/>
                    <a:gd name="T22" fmla="*/ 1 w 12"/>
                    <a:gd name="T23" fmla="*/ 13 h 41"/>
                    <a:gd name="T24" fmla="*/ 0 w 12"/>
                    <a:gd name="T25" fmla="*/ 10 h 41"/>
                    <a:gd name="T26" fmla="*/ 0 w 12"/>
                    <a:gd name="T27" fmla="*/ 8 h 41"/>
                    <a:gd name="T28" fmla="*/ 0 w 12"/>
                    <a:gd name="T29" fmla="*/ 5 h 41"/>
                    <a:gd name="T30" fmla="*/ 1 w 12"/>
                    <a:gd name="T31" fmla="*/ 2 h 41"/>
                    <a:gd name="T32" fmla="*/ 2 w 12"/>
                    <a:gd name="T33" fmla="*/ 0 h 41"/>
                    <a:gd name="T34" fmla="*/ 2 w 12"/>
                    <a:gd name="T35" fmla="*/ 0 h 41"/>
                    <a:gd name="T36" fmla="*/ 2 w 12"/>
                    <a:gd name="T37" fmla="*/ 2 h 41"/>
                    <a:gd name="T38" fmla="*/ 3 w 12"/>
                    <a:gd name="T39" fmla="*/ 3 h 41"/>
                    <a:gd name="T40" fmla="*/ 4 w 12"/>
                    <a:gd name="T41" fmla="*/ 6 h 41"/>
                    <a:gd name="T42" fmla="*/ 4 w 12"/>
                    <a:gd name="T43" fmla="*/ 9 h 41"/>
                    <a:gd name="T44" fmla="*/ 5 w 12"/>
                    <a:gd name="T45" fmla="*/ 12 h 41"/>
                    <a:gd name="T46" fmla="*/ 6 w 12"/>
                    <a:gd name="T47" fmla="*/ 16 h 41"/>
                    <a:gd name="T48" fmla="*/ 7 w 12"/>
                    <a:gd name="T49" fmla="*/ 19 h 41"/>
                    <a:gd name="T50" fmla="*/ 8 w 12"/>
                    <a:gd name="T51" fmla="*/ 23 h 41"/>
                    <a:gd name="T52" fmla="*/ 9 w 12"/>
                    <a:gd name="T53" fmla="*/ 26 h 41"/>
                    <a:gd name="T54" fmla="*/ 9 w 12"/>
                    <a:gd name="T55" fmla="*/ 30 h 41"/>
                    <a:gd name="T56" fmla="*/ 10 w 12"/>
                    <a:gd name="T57" fmla="*/ 33 h 41"/>
                    <a:gd name="T58" fmla="*/ 11 w 12"/>
                    <a:gd name="T59" fmla="*/ 36 h 41"/>
                    <a:gd name="T60" fmla="*/ 11 w 12"/>
                    <a:gd name="T61" fmla="*/ 38 h 41"/>
                    <a:gd name="T62" fmla="*/ 12 w 12"/>
                    <a:gd name="T63" fmla="*/ 40 h 41"/>
                    <a:gd name="T64" fmla="*/ 12 w 12"/>
                    <a:gd name="T65" fmla="*/ 41 h 41"/>
                    <a:gd name="T66" fmla="*/ 12 w 12"/>
                    <a:gd name="T6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41">
                      <a:moveTo>
                        <a:pt x="12" y="41"/>
                      </a:moveTo>
                      <a:lnTo>
                        <a:pt x="11" y="39"/>
                      </a:lnTo>
                      <a:lnTo>
                        <a:pt x="9" y="36"/>
                      </a:lnTo>
                      <a:lnTo>
                        <a:pt x="8" y="34"/>
                      </a:lnTo>
                      <a:lnTo>
                        <a:pt x="7" y="31"/>
                      </a:lnTo>
                      <a:lnTo>
                        <a:pt x="6" y="29"/>
                      </a:lnTo>
                      <a:lnTo>
                        <a:pt x="5" y="26"/>
                      </a:lnTo>
                      <a:lnTo>
                        <a:pt x="4" y="24"/>
                      </a:lnTo>
                      <a:lnTo>
                        <a:pt x="3" y="21"/>
                      </a:lnTo>
                      <a:lnTo>
                        <a:pt x="2" y="18"/>
                      </a:lnTo>
                      <a:lnTo>
                        <a:pt x="1" y="16"/>
                      </a:lnTo>
                      <a:lnTo>
                        <a:pt x="1" y="13"/>
                      </a:lnTo>
                      <a:lnTo>
                        <a:pt x="0" y="10"/>
                      </a:lnTo>
                      <a:lnTo>
                        <a:pt x="0" y="8"/>
                      </a:lnTo>
                      <a:lnTo>
                        <a:pt x="0" y="5"/>
                      </a:lnTo>
                      <a:lnTo>
                        <a:pt x="1" y="2"/>
                      </a:lnTo>
                      <a:lnTo>
                        <a:pt x="2" y="0"/>
                      </a:lnTo>
                      <a:lnTo>
                        <a:pt x="2" y="0"/>
                      </a:lnTo>
                      <a:lnTo>
                        <a:pt x="2" y="2"/>
                      </a:lnTo>
                      <a:lnTo>
                        <a:pt x="3" y="3"/>
                      </a:lnTo>
                      <a:lnTo>
                        <a:pt x="4" y="6"/>
                      </a:lnTo>
                      <a:lnTo>
                        <a:pt x="4" y="9"/>
                      </a:lnTo>
                      <a:lnTo>
                        <a:pt x="5" y="12"/>
                      </a:lnTo>
                      <a:lnTo>
                        <a:pt x="6" y="16"/>
                      </a:lnTo>
                      <a:lnTo>
                        <a:pt x="7" y="19"/>
                      </a:lnTo>
                      <a:lnTo>
                        <a:pt x="8" y="23"/>
                      </a:lnTo>
                      <a:lnTo>
                        <a:pt x="9" y="26"/>
                      </a:lnTo>
                      <a:lnTo>
                        <a:pt x="9" y="30"/>
                      </a:lnTo>
                      <a:lnTo>
                        <a:pt x="10" y="33"/>
                      </a:lnTo>
                      <a:lnTo>
                        <a:pt x="11" y="36"/>
                      </a:lnTo>
                      <a:lnTo>
                        <a:pt x="11" y="38"/>
                      </a:lnTo>
                      <a:lnTo>
                        <a:pt x="12" y="40"/>
                      </a:lnTo>
                      <a:lnTo>
                        <a:pt x="12" y="41"/>
                      </a:lnTo>
                      <a:lnTo>
                        <a:pt x="12" y="41"/>
                      </a:lnTo>
                      <a:close/>
                    </a:path>
                  </a:pathLst>
                </a:custGeom>
                <a:solidFill>
                  <a:srgbClr val="000000"/>
                </a:solidFill>
                <a:ln>
                  <a:noFill/>
                </a:ln>
              </p:spPr>
              <p:txBody>
                <a:bodyPr/>
                <a:lstStyle/>
                <a:p>
                  <a:pPr algn="ctr"/>
                  <a:endParaRPr lang="zh-CN" altLang="en-US"/>
                </a:p>
              </p:txBody>
            </p:sp>
            <p:sp>
              <p:nvSpPr>
                <p:cNvPr id="1051928" name="Freeform 151"/>
                <p:cNvSpPr/>
                <p:nvPr/>
              </p:nvSpPr>
              <p:spPr bwMode="auto">
                <a:xfrm>
                  <a:off x="3012" y="928"/>
                  <a:ext cx="27" cy="25"/>
                </a:xfrm>
                <a:custGeom>
                  <a:avLst/>
                  <a:gdLst>
                    <a:gd name="T0" fmla="*/ 0 w 27"/>
                    <a:gd name="T1" fmla="*/ 25 h 25"/>
                    <a:gd name="T2" fmla="*/ 0 w 27"/>
                    <a:gd name="T3" fmla="*/ 18 h 25"/>
                    <a:gd name="T4" fmla="*/ 2 w 27"/>
                    <a:gd name="T5" fmla="*/ 17 h 25"/>
                    <a:gd name="T6" fmla="*/ 3 w 27"/>
                    <a:gd name="T7" fmla="*/ 16 h 25"/>
                    <a:gd name="T8" fmla="*/ 4 w 27"/>
                    <a:gd name="T9" fmla="*/ 14 h 25"/>
                    <a:gd name="T10" fmla="*/ 6 w 27"/>
                    <a:gd name="T11" fmla="*/ 13 h 25"/>
                    <a:gd name="T12" fmla="*/ 8 w 27"/>
                    <a:gd name="T13" fmla="*/ 12 h 25"/>
                    <a:gd name="T14" fmla="*/ 9 w 27"/>
                    <a:gd name="T15" fmla="*/ 10 h 25"/>
                    <a:gd name="T16" fmla="*/ 11 w 27"/>
                    <a:gd name="T17" fmla="*/ 9 h 25"/>
                    <a:gd name="T18" fmla="*/ 13 w 27"/>
                    <a:gd name="T19" fmla="*/ 8 h 25"/>
                    <a:gd name="T20" fmla="*/ 15 w 27"/>
                    <a:gd name="T21" fmla="*/ 6 h 25"/>
                    <a:gd name="T22" fmla="*/ 16 w 27"/>
                    <a:gd name="T23" fmla="*/ 5 h 25"/>
                    <a:gd name="T24" fmla="*/ 18 w 27"/>
                    <a:gd name="T25" fmla="*/ 4 h 25"/>
                    <a:gd name="T26" fmla="*/ 20 w 27"/>
                    <a:gd name="T27" fmla="*/ 3 h 25"/>
                    <a:gd name="T28" fmla="*/ 22 w 27"/>
                    <a:gd name="T29" fmla="*/ 2 h 25"/>
                    <a:gd name="T30" fmla="*/ 24 w 27"/>
                    <a:gd name="T31" fmla="*/ 1 h 25"/>
                    <a:gd name="T32" fmla="*/ 25 w 27"/>
                    <a:gd name="T33" fmla="*/ 0 h 25"/>
                    <a:gd name="T34" fmla="*/ 27 w 27"/>
                    <a:gd name="T35" fmla="*/ 0 h 25"/>
                    <a:gd name="T36" fmla="*/ 26 w 27"/>
                    <a:gd name="T37" fmla="*/ 2 h 25"/>
                    <a:gd name="T38" fmla="*/ 24 w 27"/>
                    <a:gd name="T39" fmla="*/ 3 h 25"/>
                    <a:gd name="T40" fmla="*/ 23 w 27"/>
                    <a:gd name="T41" fmla="*/ 5 h 25"/>
                    <a:gd name="T42" fmla="*/ 21 w 27"/>
                    <a:gd name="T43" fmla="*/ 7 h 25"/>
                    <a:gd name="T44" fmla="*/ 19 w 27"/>
                    <a:gd name="T45" fmla="*/ 8 h 25"/>
                    <a:gd name="T46" fmla="*/ 18 w 27"/>
                    <a:gd name="T47" fmla="*/ 10 h 25"/>
                    <a:gd name="T48" fmla="*/ 16 w 27"/>
                    <a:gd name="T49" fmla="*/ 11 h 25"/>
                    <a:gd name="T50" fmla="*/ 14 w 27"/>
                    <a:gd name="T51" fmla="*/ 13 h 25"/>
                    <a:gd name="T52" fmla="*/ 12 w 27"/>
                    <a:gd name="T53" fmla="*/ 14 h 25"/>
                    <a:gd name="T54" fmla="*/ 10 w 27"/>
                    <a:gd name="T55" fmla="*/ 16 h 25"/>
                    <a:gd name="T56" fmla="*/ 8 w 27"/>
                    <a:gd name="T57" fmla="*/ 17 h 25"/>
                    <a:gd name="T58" fmla="*/ 7 w 27"/>
                    <a:gd name="T59" fmla="*/ 19 h 25"/>
                    <a:gd name="T60" fmla="*/ 5 w 27"/>
                    <a:gd name="T61" fmla="*/ 21 h 25"/>
                    <a:gd name="T62" fmla="*/ 3 w 27"/>
                    <a:gd name="T63" fmla="*/ 22 h 25"/>
                    <a:gd name="T64" fmla="*/ 2 w 27"/>
                    <a:gd name="T65" fmla="*/ 24 h 25"/>
                    <a:gd name="T66" fmla="*/ 0 w 27"/>
                    <a:gd name="T67" fmla="*/ 25 h 25"/>
                    <a:gd name="T68" fmla="*/ 0 w 27"/>
                    <a:gd name="T6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 h="25">
                      <a:moveTo>
                        <a:pt x="0" y="25"/>
                      </a:moveTo>
                      <a:lnTo>
                        <a:pt x="0" y="18"/>
                      </a:lnTo>
                      <a:lnTo>
                        <a:pt x="2" y="17"/>
                      </a:lnTo>
                      <a:lnTo>
                        <a:pt x="3" y="16"/>
                      </a:lnTo>
                      <a:lnTo>
                        <a:pt x="4" y="14"/>
                      </a:lnTo>
                      <a:lnTo>
                        <a:pt x="6" y="13"/>
                      </a:lnTo>
                      <a:lnTo>
                        <a:pt x="8" y="12"/>
                      </a:lnTo>
                      <a:lnTo>
                        <a:pt x="9" y="10"/>
                      </a:lnTo>
                      <a:lnTo>
                        <a:pt x="11" y="9"/>
                      </a:lnTo>
                      <a:lnTo>
                        <a:pt x="13" y="8"/>
                      </a:lnTo>
                      <a:lnTo>
                        <a:pt x="15" y="6"/>
                      </a:lnTo>
                      <a:lnTo>
                        <a:pt x="16" y="5"/>
                      </a:lnTo>
                      <a:lnTo>
                        <a:pt x="18" y="4"/>
                      </a:lnTo>
                      <a:lnTo>
                        <a:pt x="20" y="3"/>
                      </a:lnTo>
                      <a:lnTo>
                        <a:pt x="22" y="2"/>
                      </a:lnTo>
                      <a:lnTo>
                        <a:pt x="24" y="1"/>
                      </a:lnTo>
                      <a:lnTo>
                        <a:pt x="25" y="0"/>
                      </a:lnTo>
                      <a:lnTo>
                        <a:pt x="27" y="0"/>
                      </a:lnTo>
                      <a:lnTo>
                        <a:pt x="26" y="2"/>
                      </a:lnTo>
                      <a:lnTo>
                        <a:pt x="24" y="3"/>
                      </a:lnTo>
                      <a:lnTo>
                        <a:pt x="23" y="5"/>
                      </a:lnTo>
                      <a:lnTo>
                        <a:pt x="21" y="7"/>
                      </a:lnTo>
                      <a:lnTo>
                        <a:pt x="19" y="8"/>
                      </a:lnTo>
                      <a:lnTo>
                        <a:pt x="18" y="10"/>
                      </a:lnTo>
                      <a:lnTo>
                        <a:pt x="16" y="11"/>
                      </a:lnTo>
                      <a:lnTo>
                        <a:pt x="14" y="13"/>
                      </a:lnTo>
                      <a:lnTo>
                        <a:pt x="12" y="14"/>
                      </a:lnTo>
                      <a:lnTo>
                        <a:pt x="10" y="16"/>
                      </a:lnTo>
                      <a:lnTo>
                        <a:pt x="8" y="17"/>
                      </a:lnTo>
                      <a:lnTo>
                        <a:pt x="7" y="19"/>
                      </a:lnTo>
                      <a:lnTo>
                        <a:pt x="5" y="21"/>
                      </a:lnTo>
                      <a:lnTo>
                        <a:pt x="3" y="22"/>
                      </a:lnTo>
                      <a:lnTo>
                        <a:pt x="2" y="24"/>
                      </a:lnTo>
                      <a:lnTo>
                        <a:pt x="0" y="25"/>
                      </a:lnTo>
                      <a:lnTo>
                        <a:pt x="0" y="25"/>
                      </a:lnTo>
                      <a:close/>
                    </a:path>
                  </a:pathLst>
                </a:custGeom>
                <a:solidFill>
                  <a:srgbClr val="000000"/>
                </a:solidFill>
                <a:ln>
                  <a:noFill/>
                </a:ln>
              </p:spPr>
              <p:txBody>
                <a:bodyPr/>
                <a:lstStyle/>
                <a:p>
                  <a:pPr algn="ctr"/>
                  <a:endParaRPr lang="zh-CN" altLang="en-US"/>
                </a:p>
              </p:txBody>
            </p:sp>
            <p:sp>
              <p:nvSpPr>
                <p:cNvPr id="1051929" name="Freeform 152"/>
                <p:cNvSpPr/>
                <p:nvPr/>
              </p:nvSpPr>
              <p:spPr bwMode="auto">
                <a:xfrm>
                  <a:off x="3040" y="840"/>
                  <a:ext cx="37" cy="48"/>
                </a:xfrm>
                <a:custGeom>
                  <a:avLst/>
                  <a:gdLst>
                    <a:gd name="T0" fmla="*/ 27 w 37"/>
                    <a:gd name="T1" fmla="*/ 46 h 48"/>
                    <a:gd name="T2" fmla="*/ 26 w 37"/>
                    <a:gd name="T3" fmla="*/ 43 h 48"/>
                    <a:gd name="T4" fmla="*/ 24 w 37"/>
                    <a:gd name="T5" fmla="*/ 39 h 48"/>
                    <a:gd name="T6" fmla="*/ 23 w 37"/>
                    <a:gd name="T7" fmla="*/ 34 h 48"/>
                    <a:gd name="T8" fmla="*/ 21 w 37"/>
                    <a:gd name="T9" fmla="*/ 29 h 48"/>
                    <a:gd name="T10" fmla="*/ 19 w 37"/>
                    <a:gd name="T11" fmla="*/ 23 h 48"/>
                    <a:gd name="T12" fmla="*/ 17 w 37"/>
                    <a:gd name="T13" fmla="*/ 18 h 48"/>
                    <a:gd name="T14" fmla="*/ 15 w 37"/>
                    <a:gd name="T15" fmla="*/ 12 h 48"/>
                    <a:gd name="T16" fmla="*/ 13 w 37"/>
                    <a:gd name="T17" fmla="*/ 8 h 48"/>
                    <a:gd name="T18" fmla="*/ 12 w 37"/>
                    <a:gd name="T19" fmla="*/ 6 h 48"/>
                    <a:gd name="T20" fmla="*/ 10 w 37"/>
                    <a:gd name="T21" fmla="*/ 6 h 48"/>
                    <a:gd name="T22" fmla="*/ 9 w 37"/>
                    <a:gd name="T23" fmla="*/ 6 h 48"/>
                    <a:gd name="T24" fmla="*/ 8 w 37"/>
                    <a:gd name="T25" fmla="*/ 7 h 48"/>
                    <a:gd name="T26" fmla="*/ 7 w 37"/>
                    <a:gd name="T27" fmla="*/ 8 h 48"/>
                    <a:gd name="T28" fmla="*/ 7 w 37"/>
                    <a:gd name="T29" fmla="*/ 10 h 48"/>
                    <a:gd name="T30" fmla="*/ 7 w 37"/>
                    <a:gd name="T31" fmla="*/ 11 h 48"/>
                    <a:gd name="T32" fmla="*/ 7 w 37"/>
                    <a:gd name="T33" fmla="*/ 13 h 48"/>
                    <a:gd name="T34" fmla="*/ 8 w 37"/>
                    <a:gd name="T35" fmla="*/ 16 h 48"/>
                    <a:gd name="T36" fmla="*/ 10 w 37"/>
                    <a:gd name="T37" fmla="*/ 20 h 48"/>
                    <a:gd name="T38" fmla="*/ 11 w 37"/>
                    <a:gd name="T39" fmla="*/ 25 h 48"/>
                    <a:gd name="T40" fmla="*/ 13 w 37"/>
                    <a:gd name="T41" fmla="*/ 29 h 48"/>
                    <a:gd name="T42" fmla="*/ 14 w 37"/>
                    <a:gd name="T43" fmla="*/ 33 h 48"/>
                    <a:gd name="T44" fmla="*/ 16 w 37"/>
                    <a:gd name="T45" fmla="*/ 37 h 48"/>
                    <a:gd name="T46" fmla="*/ 17 w 37"/>
                    <a:gd name="T47" fmla="*/ 41 h 48"/>
                    <a:gd name="T48" fmla="*/ 19 w 37"/>
                    <a:gd name="T49" fmla="*/ 44 h 48"/>
                    <a:gd name="T50" fmla="*/ 11 w 37"/>
                    <a:gd name="T51" fmla="*/ 47 h 48"/>
                    <a:gd name="T52" fmla="*/ 9 w 37"/>
                    <a:gd name="T53" fmla="*/ 42 h 48"/>
                    <a:gd name="T54" fmla="*/ 7 w 37"/>
                    <a:gd name="T55" fmla="*/ 37 h 48"/>
                    <a:gd name="T56" fmla="*/ 5 w 37"/>
                    <a:gd name="T57" fmla="*/ 30 h 48"/>
                    <a:gd name="T58" fmla="*/ 3 w 37"/>
                    <a:gd name="T59" fmla="*/ 23 h 48"/>
                    <a:gd name="T60" fmla="*/ 1 w 37"/>
                    <a:gd name="T61" fmla="*/ 16 h 48"/>
                    <a:gd name="T62" fmla="*/ 0 w 37"/>
                    <a:gd name="T63" fmla="*/ 10 h 48"/>
                    <a:gd name="T64" fmla="*/ 0 w 37"/>
                    <a:gd name="T65" fmla="*/ 6 h 48"/>
                    <a:gd name="T66" fmla="*/ 4 w 37"/>
                    <a:gd name="T67" fmla="*/ 2 h 48"/>
                    <a:gd name="T68" fmla="*/ 11 w 37"/>
                    <a:gd name="T69" fmla="*/ 0 h 48"/>
                    <a:gd name="T70" fmla="*/ 16 w 37"/>
                    <a:gd name="T71" fmla="*/ 2 h 48"/>
                    <a:gd name="T72" fmla="*/ 20 w 37"/>
                    <a:gd name="T73" fmla="*/ 6 h 48"/>
                    <a:gd name="T74" fmla="*/ 24 w 37"/>
                    <a:gd name="T75" fmla="*/ 13 h 48"/>
                    <a:gd name="T76" fmla="*/ 28 w 37"/>
                    <a:gd name="T77" fmla="*/ 22 h 48"/>
                    <a:gd name="T78" fmla="*/ 31 w 37"/>
                    <a:gd name="T79" fmla="*/ 32 h 48"/>
                    <a:gd name="T80" fmla="*/ 35 w 37"/>
                    <a:gd name="T81" fmla="*/ 42 h 48"/>
                    <a:gd name="T82" fmla="*/ 37 w 37"/>
                    <a:gd name="T83" fmla="*/ 4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48">
                      <a:moveTo>
                        <a:pt x="37" y="47"/>
                      </a:moveTo>
                      <a:lnTo>
                        <a:pt x="27" y="46"/>
                      </a:lnTo>
                      <a:lnTo>
                        <a:pt x="27" y="44"/>
                      </a:lnTo>
                      <a:lnTo>
                        <a:pt x="26" y="43"/>
                      </a:lnTo>
                      <a:lnTo>
                        <a:pt x="25" y="41"/>
                      </a:lnTo>
                      <a:lnTo>
                        <a:pt x="24" y="39"/>
                      </a:lnTo>
                      <a:lnTo>
                        <a:pt x="24" y="36"/>
                      </a:lnTo>
                      <a:lnTo>
                        <a:pt x="23" y="34"/>
                      </a:lnTo>
                      <a:lnTo>
                        <a:pt x="22" y="31"/>
                      </a:lnTo>
                      <a:lnTo>
                        <a:pt x="21" y="29"/>
                      </a:lnTo>
                      <a:lnTo>
                        <a:pt x="20" y="26"/>
                      </a:lnTo>
                      <a:lnTo>
                        <a:pt x="19" y="23"/>
                      </a:lnTo>
                      <a:lnTo>
                        <a:pt x="18" y="20"/>
                      </a:lnTo>
                      <a:lnTo>
                        <a:pt x="17" y="18"/>
                      </a:lnTo>
                      <a:lnTo>
                        <a:pt x="16" y="15"/>
                      </a:lnTo>
                      <a:lnTo>
                        <a:pt x="15" y="12"/>
                      </a:lnTo>
                      <a:lnTo>
                        <a:pt x="14" y="10"/>
                      </a:lnTo>
                      <a:lnTo>
                        <a:pt x="13" y="8"/>
                      </a:lnTo>
                      <a:lnTo>
                        <a:pt x="12" y="7"/>
                      </a:lnTo>
                      <a:lnTo>
                        <a:pt x="12" y="6"/>
                      </a:lnTo>
                      <a:lnTo>
                        <a:pt x="11" y="6"/>
                      </a:lnTo>
                      <a:lnTo>
                        <a:pt x="10" y="6"/>
                      </a:lnTo>
                      <a:lnTo>
                        <a:pt x="10" y="6"/>
                      </a:lnTo>
                      <a:lnTo>
                        <a:pt x="9" y="6"/>
                      </a:lnTo>
                      <a:lnTo>
                        <a:pt x="9" y="7"/>
                      </a:lnTo>
                      <a:lnTo>
                        <a:pt x="8" y="7"/>
                      </a:lnTo>
                      <a:lnTo>
                        <a:pt x="8" y="8"/>
                      </a:lnTo>
                      <a:lnTo>
                        <a:pt x="7" y="8"/>
                      </a:lnTo>
                      <a:lnTo>
                        <a:pt x="7" y="9"/>
                      </a:lnTo>
                      <a:lnTo>
                        <a:pt x="7" y="10"/>
                      </a:lnTo>
                      <a:lnTo>
                        <a:pt x="7" y="10"/>
                      </a:lnTo>
                      <a:lnTo>
                        <a:pt x="7" y="11"/>
                      </a:lnTo>
                      <a:lnTo>
                        <a:pt x="7" y="12"/>
                      </a:lnTo>
                      <a:lnTo>
                        <a:pt x="7" y="13"/>
                      </a:lnTo>
                      <a:lnTo>
                        <a:pt x="8" y="14"/>
                      </a:lnTo>
                      <a:lnTo>
                        <a:pt x="8" y="16"/>
                      </a:lnTo>
                      <a:lnTo>
                        <a:pt x="9" y="18"/>
                      </a:lnTo>
                      <a:lnTo>
                        <a:pt x="10" y="20"/>
                      </a:lnTo>
                      <a:lnTo>
                        <a:pt x="10" y="22"/>
                      </a:lnTo>
                      <a:lnTo>
                        <a:pt x="11" y="25"/>
                      </a:lnTo>
                      <a:lnTo>
                        <a:pt x="12" y="27"/>
                      </a:lnTo>
                      <a:lnTo>
                        <a:pt x="13" y="29"/>
                      </a:lnTo>
                      <a:lnTo>
                        <a:pt x="13" y="31"/>
                      </a:lnTo>
                      <a:lnTo>
                        <a:pt x="14" y="33"/>
                      </a:lnTo>
                      <a:lnTo>
                        <a:pt x="15" y="35"/>
                      </a:lnTo>
                      <a:lnTo>
                        <a:pt x="16" y="37"/>
                      </a:lnTo>
                      <a:lnTo>
                        <a:pt x="17" y="39"/>
                      </a:lnTo>
                      <a:lnTo>
                        <a:pt x="17" y="41"/>
                      </a:lnTo>
                      <a:lnTo>
                        <a:pt x="18" y="42"/>
                      </a:lnTo>
                      <a:lnTo>
                        <a:pt x="19" y="44"/>
                      </a:lnTo>
                      <a:lnTo>
                        <a:pt x="11" y="48"/>
                      </a:lnTo>
                      <a:lnTo>
                        <a:pt x="11" y="47"/>
                      </a:lnTo>
                      <a:lnTo>
                        <a:pt x="10" y="45"/>
                      </a:lnTo>
                      <a:lnTo>
                        <a:pt x="9" y="42"/>
                      </a:lnTo>
                      <a:lnTo>
                        <a:pt x="8" y="40"/>
                      </a:lnTo>
                      <a:lnTo>
                        <a:pt x="7" y="37"/>
                      </a:lnTo>
                      <a:lnTo>
                        <a:pt x="6" y="33"/>
                      </a:lnTo>
                      <a:lnTo>
                        <a:pt x="5" y="30"/>
                      </a:lnTo>
                      <a:lnTo>
                        <a:pt x="4" y="27"/>
                      </a:lnTo>
                      <a:lnTo>
                        <a:pt x="3" y="23"/>
                      </a:lnTo>
                      <a:lnTo>
                        <a:pt x="2" y="19"/>
                      </a:lnTo>
                      <a:lnTo>
                        <a:pt x="1" y="16"/>
                      </a:lnTo>
                      <a:lnTo>
                        <a:pt x="0" y="13"/>
                      </a:lnTo>
                      <a:lnTo>
                        <a:pt x="0" y="10"/>
                      </a:lnTo>
                      <a:lnTo>
                        <a:pt x="0" y="8"/>
                      </a:lnTo>
                      <a:lnTo>
                        <a:pt x="0" y="6"/>
                      </a:lnTo>
                      <a:lnTo>
                        <a:pt x="0" y="5"/>
                      </a:lnTo>
                      <a:lnTo>
                        <a:pt x="4" y="2"/>
                      </a:lnTo>
                      <a:lnTo>
                        <a:pt x="8" y="1"/>
                      </a:lnTo>
                      <a:lnTo>
                        <a:pt x="11" y="0"/>
                      </a:lnTo>
                      <a:lnTo>
                        <a:pt x="14" y="1"/>
                      </a:lnTo>
                      <a:lnTo>
                        <a:pt x="16" y="2"/>
                      </a:lnTo>
                      <a:lnTo>
                        <a:pt x="18" y="4"/>
                      </a:lnTo>
                      <a:lnTo>
                        <a:pt x="20" y="6"/>
                      </a:lnTo>
                      <a:lnTo>
                        <a:pt x="22" y="10"/>
                      </a:lnTo>
                      <a:lnTo>
                        <a:pt x="24" y="13"/>
                      </a:lnTo>
                      <a:lnTo>
                        <a:pt x="26" y="17"/>
                      </a:lnTo>
                      <a:lnTo>
                        <a:pt x="28" y="22"/>
                      </a:lnTo>
                      <a:lnTo>
                        <a:pt x="29" y="27"/>
                      </a:lnTo>
                      <a:lnTo>
                        <a:pt x="31" y="32"/>
                      </a:lnTo>
                      <a:lnTo>
                        <a:pt x="33" y="37"/>
                      </a:lnTo>
                      <a:lnTo>
                        <a:pt x="35" y="42"/>
                      </a:lnTo>
                      <a:lnTo>
                        <a:pt x="37" y="47"/>
                      </a:lnTo>
                      <a:lnTo>
                        <a:pt x="37" y="47"/>
                      </a:lnTo>
                      <a:close/>
                    </a:path>
                  </a:pathLst>
                </a:custGeom>
                <a:solidFill>
                  <a:srgbClr val="000000"/>
                </a:solidFill>
                <a:ln>
                  <a:noFill/>
                </a:ln>
              </p:spPr>
              <p:txBody>
                <a:bodyPr/>
                <a:lstStyle/>
                <a:p>
                  <a:pPr algn="ctr"/>
                  <a:endParaRPr lang="zh-CN" altLang="en-US"/>
                </a:p>
              </p:txBody>
            </p:sp>
            <p:sp>
              <p:nvSpPr>
                <p:cNvPr id="1051930" name="Freeform 153"/>
                <p:cNvSpPr/>
                <p:nvPr/>
              </p:nvSpPr>
              <p:spPr bwMode="auto">
                <a:xfrm>
                  <a:off x="3065" y="843"/>
                  <a:ext cx="17" cy="39"/>
                </a:xfrm>
                <a:custGeom>
                  <a:avLst/>
                  <a:gdLst>
                    <a:gd name="T0" fmla="*/ 17 w 17"/>
                    <a:gd name="T1" fmla="*/ 39 h 39"/>
                    <a:gd name="T2" fmla="*/ 15 w 17"/>
                    <a:gd name="T3" fmla="*/ 35 h 39"/>
                    <a:gd name="T4" fmla="*/ 12 w 17"/>
                    <a:gd name="T5" fmla="*/ 32 h 39"/>
                    <a:gd name="T6" fmla="*/ 10 w 17"/>
                    <a:gd name="T7" fmla="*/ 29 h 39"/>
                    <a:gd name="T8" fmla="*/ 8 w 17"/>
                    <a:gd name="T9" fmla="*/ 25 h 39"/>
                    <a:gd name="T10" fmla="*/ 7 w 17"/>
                    <a:gd name="T11" fmla="*/ 22 h 39"/>
                    <a:gd name="T12" fmla="*/ 5 w 17"/>
                    <a:gd name="T13" fmla="*/ 19 h 39"/>
                    <a:gd name="T14" fmla="*/ 4 w 17"/>
                    <a:gd name="T15" fmla="*/ 15 h 39"/>
                    <a:gd name="T16" fmla="*/ 3 w 17"/>
                    <a:gd name="T17" fmla="*/ 13 h 39"/>
                    <a:gd name="T18" fmla="*/ 2 w 17"/>
                    <a:gd name="T19" fmla="*/ 10 h 39"/>
                    <a:gd name="T20" fmla="*/ 1 w 17"/>
                    <a:gd name="T21" fmla="*/ 7 h 39"/>
                    <a:gd name="T22" fmla="*/ 1 w 17"/>
                    <a:gd name="T23" fmla="*/ 5 h 39"/>
                    <a:gd name="T24" fmla="*/ 0 w 17"/>
                    <a:gd name="T25" fmla="*/ 3 h 39"/>
                    <a:gd name="T26" fmla="*/ 0 w 17"/>
                    <a:gd name="T27" fmla="*/ 2 h 39"/>
                    <a:gd name="T28" fmla="*/ 0 w 17"/>
                    <a:gd name="T29" fmla="*/ 1 h 39"/>
                    <a:gd name="T30" fmla="*/ 1 w 17"/>
                    <a:gd name="T31" fmla="*/ 0 h 39"/>
                    <a:gd name="T32" fmla="*/ 1 w 17"/>
                    <a:gd name="T33" fmla="*/ 1 h 39"/>
                    <a:gd name="T34" fmla="*/ 3 w 17"/>
                    <a:gd name="T35" fmla="*/ 2 h 39"/>
                    <a:gd name="T36" fmla="*/ 4 w 17"/>
                    <a:gd name="T37" fmla="*/ 4 h 39"/>
                    <a:gd name="T38" fmla="*/ 5 w 17"/>
                    <a:gd name="T39" fmla="*/ 6 h 39"/>
                    <a:gd name="T40" fmla="*/ 7 w 17"/>
                    <a:gd name="T41" fmla="*/ 9 h 39"/>
                    <a:gd name="T42" fmla="*/ 8 w 17"/>
                    <a:gd name="T43" fmla="*/ 11 h 39"/>
                    <a:gd name="T44" fmla="*/ 9 w 17"/>
                    <a:gd name="T45" fmla="*/ 13 h 39"/>
                    <a:gd name="T46" fmla="*/ 11 w 17"/>
                    <a:gd name="T47" fmla="*/ 16 h 39"/>
                    <a:gd name="T48" fmla="*/ 12 w 17"/>
                    <a:gd name="T49" fmla="*/ 18 h 39"/>
                    <a:gd name="T50" fmla="*/ 13 w 17"/>
                    <a:gd name="T51" fmla="*/ 21 h 39"/>
                    <a:gd name="T52" fmla="*/ 14 w 17"/>
                    <a:gd name="T53" fmla="*/ 24 h 39"/>
                    <a:gd name="T54" fmla="*/ 15 w 17"/>
                    <a:gd name="T55" fmla="*/ 26 h 39"/>
                    <a:gd name="T56" fmla="*/ 16 w 17"/>
                    <a:gd name="T57" fmla="*/ 29 h 39"/>
                    <a:gd name="T58" fmla="*/ 17 w 17"/>
                    <a:gd name="T59" fmla="*/ 31 h 39"/>
                    <a:gd name="T60" fmla="*/ 17 w 17"/>
                    <a:gd name="T61" fmla="*/ 34 h 39"/>
                    <a:gd name="T62" fmla="*/ 17 w 17"/>
                    <a:gd name="T63" fmla="*/ 36 h 39"/>
                    <a:gd name="T64" fmla="*/ 17 w 17"/>
                    <a:gd name="T65" fmla="*/ 39 h 39"/>
                    <a:gd name="T66" fmla="*/ 17 w 17"/>
                    <a:gd name="T6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39">
                      <a:moveTo>
                        <a:pt x="17" y="39"/>
                      </a:moveTo>
                      <a:lnTo>
                        <a:pt x="15" y="35"/>
                      </a:lnTo>
                      <a:lnTo>
                        <a:pt x="12" y="32"/>
                      </a:lnTo>
                      <a:lnTo>
                        <a:pt x="10" y="29"/>
                      </a:lnTo>
                      <a:lnTo>
                        <a:pt x="8" y="25"/>
                      </a:lnTo>
                      <a:lnTo>
                        <a:pt x="7" y="22"/>
                      </a:lnTo>
                      <a:lnTo>
                        <a:pt x="5" y="19"/>
                      </a:lnTo>
                      <a:lnTo>
                        <a:pt x="4" y="15"/>
                      </a:lnTo>
                      <a:lnTo>
                        <a:pt x="3" y="13"/>
                      </a:lnTo>
                      <a:lnTo>
                        <a:pt x="2" y="10"/>
                      </a:lnTo>
                      <a:lnTo>
                        <a:pt x="1" y="7"/>
                      </a:lnTo>
                      <a:lnTo>
                        <a:pt x="1" y="5"/>
                      </a:lnTo>
                      <a:lnTo>
                        <a:pt x="0" y="3"/>
                      </a:lnTo>
                      <a:lnTo>
                        <a:pt x="0" y="2"/>
                      </a:lnTo>
                      <a:lnTo>
                        <a:pt x="0" y="1"/>
                      </a:lnTo>
                      <a:lnTo>
                        <a:pt x="1" y="0"/>
                      </a:lnTo>
                      <a:lnTo>
                        <a:pt x="1" y="1"/>
                      </a:lnTo>
                      <a:lnTo>
                        <a:pt x="3" y="2"/>
                      </a:lnTo>
                      <a:lnTo>
                        <a:pt x="4" y="4"/>
                      </a:lnTo>
                      <a:lnTo>
                        <a:pt x="5" y="6"/>
                      </a:lnTo>
                      <a:lnTo>
                        <a:pt x="7" y="9"/>
                      </a:lnTo>
                      <a:lnTo>
                        <a:pt x="8" y="11"/>
                      </a:lnTo>
                      <a:lnTo>
                        <a:pt x="9" y="13"/>
                      </a:lnTo>
                      <a:lnTo>
                        <a:pt x="11" y="16"/>
                      </a:lnTo>
                      <a:lnTo>
                        <a:pt x="12" y="18"/>
                      </a:lnTo>
                      <a:lnTo>
                        <a:pt x="13" y="21"/>
                      </a:lnTo>
                      <a:lnTo>
                        <a:pt x="14" y="24"/>
                      </a:lnTo>
                      <a:lnTo>
                        <a:pt x="15" y="26"/>
                      </a:lnTo>
                      <a:lnTo>
                        <a:pt x="16" y="29"/>
                      </a:lnTo>
                      <a:lnTo>
                        <a:pt x="17" y="31"/>
                      </a:lnTo>
                      <a:lnTo>
                        <a:pt x="17" y="34"/>
                      </a:lnTo>
                      <a:lnTo>
                        <a:pt x="17" y="36"/>
                      </a:lnTo>
                      <a:lnTo>
                        <a:pt x="17" y="39"/>
                      </a:lnTo>
                      <a:lnTo>
                        <a:pt x="17" y="39"/>
                      </a:lnTo>
                      <a:close/>
                    </a:path>
                  </a:pathLst>
                </a:custGeom>
                <a:solidFill>
                  <a:srgbClr val="000000"/>
                </a:solidFill>
                <a:ln>
                  <a:noFill/>
                </a:ln>
              </p:spPr>
              <p:txBody>
                <a:bodyPr/>
                <a:lstStyle/>
                <a:p>
                  <a:pPr algn="ctr"/>
                  <a:endParaRPr lang="zh-CN" altLang="en-US"/>
                </a:p>
              </p:txBody>
            </p:sp>
            <p:sp>
              <p:nvSpPr>
                <p:cNvPr id="1051931" name="Freeform 154"/>
                <p:cNvSpPr/>
                <p:nvPr/>
              </p:nvSpPr>
              <p:spPr bwMode="auto">
                <a:xfrm>
                  <a:off x="3076" y="928"/>
                  <a:ext cx="75" cy="89"/>
                </a:xfrm>
                <a:custGeom>
                  <a:avLst/>
                  <a:gdLst>
                    <a:gd name="T0" fmla="*/ 10 w 75"/>
                    <a:gd name="T1" fmla="*/ 3 h 89"/>
                    <a:gd name="T2" fmla="*/ 0 w 75"/>
                    <a:gd name="T3" fmla="*/ 18 h 89"/>
                    <a:gd name="T4" fmla="*/ 0 w 75"/>
                    <a:gd name="T5" fmla="*/ 45 h 89"/>
                    <a:gd name="T6" fmla="*/ 3 w 75"/>
                    <a:gd name="T7" fmla="*/ 67 h 89"/>
                    <a:gd name="T8" fmla="*/ 7 w 75"/>
                    <a:gd name="T9" fmla="*/ 89 h 89"/>
                    <a:gd name="T10" fmla="*/ 14 w 75"/>
                    <a:gd name="T11" fmla="*/ 89 h 89"/>
                    <a:gd name="T12" fmla="*/ 11 w 75"/>
                    <a:gd name="T13" fmla="*/ 68 h 89"/>
                    <a:gd name="T14" fmla="*/ 19 w 75"/>
                    <a:gd name="T15" fmla="*/ 63 h 89"/>
                    <a:gd name="T16" fmla="*/ 30 w 75"/>
                    <a:gd name="T17" fmla="*/ 67 h 89"/>
                    <a:gd name="T18" fmla="*/ 35 w 75"/>
                    <a:gd name="T19" fmla="*/ 83 h 89"/>
                    <a:gd name="T20" fmla="*/ 37 w 75"/>
                    <a:gd name="T21" fmla="*/ 82 h 89"/>
                    <a:gd name="T22" fmla="*/ 34 w 75"/>
                    <a:gd name="T23" fmla="*/ 64 h 89"/>
                    <a:gd name="T24" fmla="*/ 52 w 75"/>
                    <a:gd name="T25" fmla="*/ 65 h 89"/>
                    <a:gd name="T26" fmla="*/ 57 w 75"/>
                    <a:gd name="T27" fmla="*/ 76 h 89"/>
                    <a:gd name="T28" fmla="*/ 57 w 75"/>
                    <a:gd name="T29" fmla="*/ 62 h 89"/>
                    <a:gd name="T30" fmla="*/ 68 w 75"/>
                    <a:gd name="T31" fmla="*/ 62 h 89"/>
                    <a:gd name="T32" fmla="*/ 74 w 75"/>
                    <a:gd name="T33" fmla="*/ 68 h 89"/>
                    <a:gd name="T34" fmla="*/ 75 w 75"/>
                    <a:gd name="T35" fmla="*/ 64 h 89"/>
                    <a:gd name="T36" fmla="*/ 74 w 75"/>
                    <a:gd name="T37" fmla="*/ 55 h 89"/>
                    <a:gd name="T38" fmla="*/ 60 w 75"/>
                    <a:gd name="T39" fmla="*/ 50 h 89"/>
                    <a:gd name="T40" fmla="*/ 35 w 75"/>
                    <a:gd name="T41" fmla="*/ 44 h 89"/>
                    <a:gd name="T42" fmla="*/ 55 w 75"/>
                    <a:gd name="T43" fmla="*/ 41 h 89"/>
                    <a:gd name="T44" fmla="*/ 20 w 75"/>
                    <a:gd name="T45" fmla="*/ 33 h 89"/>
                    <a:gd name="T46" fmla="*/ 37 w 75"/>
                    <a:gd name="T47" fmla="*/ 28 h 89"/>
                    <a:gd name="T48" fmla="*/ 54 w 75"/>
                    <a:gd name="T49" fmla="*/ 29 h 89"/>
                    <a:gd name="T50" fmla="*/ 21 w 75"/>
                    <a:gd name="T51" fmla="*/ 21 h 89"/>
                    <a:gd name="T52" fmla="*/ 13 w 75"/>
                    <a:gd name="T53" fmla="*/ 18 h 89"/>
                    <a:gd name="T54" fmla="*/ 17 w 75"/>
                    <a:gd name="T55" fmla="*/ 13 h 89"/>
                    <a:gd name="T56" fmla="*/ 54 w 75"/>
                    <a:gd name="T57" fmla="*/ 17 h 89"/>
                    <a:gd name="T58" fmla="*/ 37 w 75"/>
                    <a:gd name="T59" fmla="*/ 12 h 89"/>
                    <a:gd name="T60" fmla="*/ 17 w 75"/>
                    <a:gd name="T61" fmla="*/ 8 h 89"/>
                    <a:gd name="T62" fmla="*/ 19 w 75"/>
                    <a:gd name="T63" fmla="*/ 3 h 89"/>
                    <a:gd name="T64" fmla="*/ 41 w 75"/>
                    <a:gd name="T65" fmla="*/ 3 h 89"/>
                    <a:gd name="T66" fmla="*/ 28 w 75"/>
                    <a:gd name="T67" fmla="*/ 0 h 89"/>
                    <a:gd name="T68" fmla="*/ 13 w 75"/>
                    <a:gd name="T69" fmla="*/ 2 h 89"/>
                    <a:gd name="T70" fmla="*/ 10 w 75"/>
                    <a:gd name="T71" fmla="*/ 3 h 89"/>
                    <a:gd name="T72" fmla="*/ 10 w 75"/>
                    <a:gd name="T73" fmla="*/ 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89">
                      <a:moveTo>
                        <a:pt x="10" y="3"/>
                      </a:moveTo>
                      <a:lnTo>
                        <a:pt x="0" y="18"/>
                      </a:lnTo>
                      <a:lnTo>
                        <a:pt x="0" y="45"/>
                      </a:lnTo>
                      <a:lnTo>
                        <a:pt x="3" y="67"/>
                      </a:lnTo>
                      <a:lnTo>
                        <a:pt x="7" y="89"/>
                      </a:lnTo>
                      <a:lnTo>
                        <a:pt x="14" y="89"/>
                      </a:lnTo>
                      <a:lnTo>
                        <a:pt x="11" y="68"/>
                      </a:lnTo>
                      <a:lnTo>
                        <a:pt x="19" y="63"/>
                      </a:lnTo>
                      <a:lnTo>
                        <a:pt x="30" y="67"/>
                      </a:lnTo>
                      <a:lnTo>
                        <a:pt x="35" y="83"/>
                      </a:lnTo>
                      <a:lnTo>
                        <a:pt x="37" y="82"/>
                      </a:lnTo>
                      <a:lnTo>
                        <a:pt x="34" y="64"/>
                      </a:lnTo>
                      <a:lnTo>
                        <a:pt x="52" y="65"/>
                      </a:lnTo>
                      <a:lnTo>
                        <a:pt x="57" y="76"/>
                      </a:lnTo>
                      <a:lnTo>
                        <a:pt x="57" y="62"/>
                      </a:lnTo>
                      <a:lnTo>
                        <a:pt x="68" y="62"/>
                      </a:lnTo>
                      <a:lnTo>
                        <a:pt x="74" y="68"/>
                      </a:lnTo>
                      <a:lnTo>
                        <a:pt x="75" y="64"/>
                      </a:lnTo>
                      <a:lnTo>
                        <a:pt x="74" y="55"/>
                      </a:lnTo>
                      <a:lnTo>
                        <a:pt x="60" y="50"/>
                      </a:lnTo>
                      <a:lnTo>
                        <a:pt x="35" y="44"/>
                      </a:lnTo>
                      <a:lnTo>
                        <a:pt x="55" y="41"/>
                      </a:lnTo>
                      <a:lnTo>
                        <a:pt x="20" y="33"/>
                      </a:lnTo>
                      <a:lnTo>
                        <a:pt x="37" y="28"/>
                      </a:lnTo>
                      <a:lnTo>
                        <a:pt x="54" y="29"/>
                      </a:lnTo>
                      <a:lnTo>
                        <a:pt x="21" y="21"/>
                      </a:lnTo>
                      <a:lnTo>
                        <a:pt x="13" y="18"/>
                      </a:lnTo>
                      <a:lnTo>
                        <a:pt x="17" y="13"/>
                      </a:lnTo>
                      <a:lnTo>
                        <a:pt x="54" y="17"/>
                      </a:lnTo>
                      <a:lnTo>
                        <a:pt x="37" y="12"/>
                      </a:lnTo>
                      <a:lnTo>
                        <a:pt x="17" y="8"/>
                      </a:lnTo>
                      <a:lnTo>
                        <a:pt x="19" y="3"/>
                      </a:lnTo>
                      <a:lnTo>
                        <a:pt x="41" y="3"/>
                      </a:lnTo>
                      <a:lnTo>
                        <a:pt x="28" y="0"/>
                      </a:lnTo>
                      <a:lnTo>
                        <a:pt x="13" y="2"/>
                      </a:lnTo>
                      <a:lnTo>
                        <a:pt x="10" y="3"/>
                      </a:lnTo>
                      <a:lnTo>
                        <a:pt x="10" y="3"/>
                      </a:lnTo>
                      <a:close/>
                    </a:path>
                  </a:pathLst>
                </a:custGeom>
                <a:solidFill>
                  <a:srgbClr val="B8B8D9"/>
                </a:solidFill>
                <a:ln>
                  <a:noFill/>
                </a:ln>
              </p:spPr>
              <p:txBody>
                <a:bodyPr/>
                <a:lstStyle/>
                <a:p>
                  <a:pPr algn="ctr"/>
                  <a:endParaRPr lang="zh-CN" altLang="en-US"/>
                </a:p>
              </p:txBody>
            </p:sp>
            <p:sp>
              <p:nvSpPr>
                <p:cNvPr id="1051932" name="Freeform 155"/>
                <p:cNvSpPr/>
                <p:nvPr/>
              </p:nvSpPr>
              <p:spPr bwMode="auto">
                <a:xfrm>
                  <a:off x="3082" y="1014"/>
                  <a:ext cx="46" cy="71"/>
                </a:xfrm>
                <a:custGeom>
                  <a:avLst/>
                  <a:gdLst>
                    <a:gd name="T0" fmla="*/ 0 w 46"/>
                    <a:gd name="T1" fmla="*/ 0 h 71"/>
                    <a:gd name="T2" fmla="*/ 9 w 46"/>
                    <a:gd name="T3" fmla="*/ 31 h 71"/>
                    <a:gd name="T4" fmla="*/ 23 w 46"/>
                    <a:gd name="T5" fmla="*/ 64 h 71"/>
                    <a:gd name="T6" fmla="*/ 33 w 46"/>
                    <a:gd name="T7" fmla="*/ 71 h 71"/>
                    <a:gd name="T8" fmla="*/ 33 w 46"/>
                    <a:gd name="T9" fmla="*/ 57 h 71"/>
                    <a:gd name="T10" fmla="*/ 46 w 46"/>
                    <a:gd name="T11" fmla="*/ 57 h 71"/>
                    <a:gd name="T12" fmla="*/ 42 w 46"/>
                    <a:gd name="T13" fmla="*/ 37 h 71"/>
                    <a:gd name="T14" fmla="*/ 34 w 46"/>
                    <a:gd name="T15" fmla="*/ 50 h 71"/>
                    <a:gd name="T16" fmla="*/ 27 w 46"/>
                    <a:gd name="T17" fmla="*/ 50 h 71"/>
                    <a:gd name="T18" fmla="*/ 19 w 46"/>
                    <a:gd name="T19" fmla="*/ 26 h 71"/>
                    <a:gd name="T20" fmla="*/ 20 w 46"/>
                    <a:gd name="T21" fmla="*/ 21 h 71"/>
                    <a:gd name="T22" fmla="*/ 32 w 46"/>
                    <a:gd name="T23" fmla="*/ 20 h 71"/>
                    <a:gd name="T24" fmla="*/ 31 w 46"/>
                    <a:gd name="T25" fmla="*/ 16 h 71"/>
                    <a:gd name="T26" fmla="*/ 17 w 46"/>
                    <a:gd name="T27" fmla="*/ 17 h 71"/>
                    <a:gd name="T28" fmla="*/ 11 w 46"/>
                    <a:gd name="T29" fmla="*/ 12 h 71"/>
                    <a:gd name="T30" fmla="*/ 8 w 46"/>
                    <a:gd name="T31" fmla="*/ 2 h 71"/>
                    <a:gd name="T32" fmla="*/ 0 w 46"/>
                    <a:gd name="T33" fmla="*/ 0 h 71"/>
                    <a:gd name="T34" fmla="*/ 0 w 46"/>
                    <a:gd name="T3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71">
                      <a:moveTo>
                        <a:pt x="0" y="0"/>
                      </a:moveTo>
                      <a:lnTo>
                        <a:pt x="9" y="31"/>
                      </a:lnTo>
                      <a:lnTo>
                        <a:pt x="23" y="64"/>
                      </a:lnTo>
                      <a:lnTo>
                        <a:pt x="33" y="71"/>
                      </a:lnTo>
                      <a:lnTo>
                        <a:pt x="33" y="57"/>
                      </a:lnTo>
                      <a:lnTo>
                        <a:pt x="46" y="57"/>
                      </a:lnTo>
                      <a:lnTo>
                        <a:pt x="42" y="37"/>
                      </a:lnTo>
                      <a:lnTo>
                        <a:pt x="34" y="50"/>
                      </a:lnTo>
                      <a:lnTo>
                        <a:pt x="27" y="50"/>
                      </a:lnTo>
                      <a:lnTo>
                        <a:pt x="19" y="26"/>
                      </a:lnTo>
                      <a:lnTo>
                        <a:pt x="20" y="21"/>
                      </a:lnTo>
                      <a:lnTo>
                        <a:pt x="32" y="20"/>
                      </a:lnTo>
                      <a:lnTo>
                        <a:pt x="31" y="16"/>
                      </a:lnTo>
                      <a:lnTo>
                        <a:pt x="17" y="17"/>
                      </a:lnTo>
                      <a:lnTo>
                        <a:pt x="11" y="12"/>
                      </a:lnTo>
                      <a:lnTo>
                        <a:pt x="8" y="2"/>
                      </a:lnTo>
                      <a:lnTo>
                        <a:pt x="0" y="0"/>
                      </a:lnTo>
                      <a:lnTo>
                        <a:pt x="0" y="0"/>
                      </a:lnTo>
                      <a:close/>
                    </a:path>
                  </a:pathLst>
                </a:custGeom>
                <a:solidFill>
                  <a:srgbClr val="B8B8D9"/>
                </a:solidFill>
                <a:ln>
                  <a:noFill/>
                </a:ln>
              </p:spPr>
              <p:txBody>
                <a:bodyPr/>
                <a:lstStyle/>
                <a:p>
                  <a:pPr algn="ctr"/>
                  <a:endParaRPr lang="zh-CN" altLang="en-US"/>
                </a:p>
              </p:txBody>
            </p:sp>
            <p:sp>
              <p:nvSpPr>
                <p:cNvPr id="1051933" name="Freeform 156"/>
                <p:cNvSpPr/>
                <p:nvPr/>
              </p:nvSpPr>
              <p:spPr bwMode="auto">
                <a:xfrm>
                  <a:off x="3104" y="1075"/>
                  <a:ext cx="90" cy="102"/>
                </a:xfrm>
                <a:custGeom>
                  <a:avLst/>
                  <a:gdLst>
                    <a:gd name="T0" fmla="*/ 0 w 90"/>
                    <a:gd name="T1" fmla="*/ 0 h 102"/>
                    <a:gd name="T2" fmla="*/ 10 w 90"/>
                    <a:gd name="T3" fmla="*/ 24 h 102"/>
                    <a:gd name="T4" fmla="*/ 26 w 90"/>
                    <a:gd name="T5" fmla="*/ 53 h 102"/>
                    <a:gd name="T6" fmla="*/ 54 w 90"/>
                    <a:gd name="T7" fmla="*/ 99 h 102"/>
                    <a:gd name="T8" fmla="*/ 67 w 90"/>
                    <a:gd name="T9" fmla="*/ 102 h 102"/>
                    <a:gd name="T10" fmla="*/ 67 w 90"/>
                    <a:gd name="T11" fmla="*/ 98 h 102"/>
                    <a:gd name="T12" fmla="*/ 81 w 90"/>
                    <a:gd name="T13" fmla="*/ 84 h 102"/>
                    <a:gd name="T14" fmla="*/ 90 w 90"/>
                    <a:gd name="T15" fmla="*/ 81 h 102"/>
                    <a:gd name="T16" fmla="*/ 82 w 90"/>
                    <a:gd name="T17" fmla="*/ 47 h 102"/>
                    <a:gd name="T18" fmla="*/ 79 w 90"/>
                    <a:gd name="T19" fmla="*/ 24 h 102"/>
                    <a:gd name="T20" fmla="*/ 86 w 90"/>
                    <a:gd name="T21" fmla="*/ 30 h 102"/>
                    <a:gd name="T22" fmla="*/ 81 w 90"/>
                    <a:gd name="T23" fmla="*/ 11 h 102"/>
                    <a:gd name="T24" fmla="*/ 76 w 90"/>
                    <a:gd name="T25" fmla="*/ 16 h 102"/>
                    <a:gd name="T26" fmla="*/ 69 w 90"/>
                    <a:gd name="T27" fmla="*/ 23 h 102"/>
                    <a:gd name="T28" fmla="*/ 61 w 90"/>
                    <a:gd name="T29" fmla="*/ 22 h 102"/>
                    <a:gd name="T30" fmla="*/ 56 w 90"/>
                    <a:gd name="T31" fmla="*/ 18 h 102"/>
                    <a:gd name="T32" fmla="*/ 59 w 90"/>
                    <a:gd name="T33" fmla="*/ 30 h 102"/>
                    <a:gd name="T34" fmla="*/ 47 w 90"/>
                    <a:gd name="T35" fmla="*/ 30 h 102"/>
                    <a:gd name="T36" fmla="*/ 36 w 90"/>
                    <a:gd name="T37" fmla="*/ 17 h 102"/>
                    <a:gd name="T38" fmla="*/ 36 w 90"/>
                    <a:gd name="T39" fmla="*/ 29 h 102"/>
                    <a:gd name="T40" fmla="*/ 24 w 90"/>
                    <a:gd name="T41" fmla="*/ 32 h 102"/>
                    <a:gd name="T42" fmla="*/ 14 w 90"/>
                    <a:gd name="T43" fmla="*/ 22 h 102"/>
                    <a:gd name="T44" fmla="*/ 11 w 90"/>
                    <a:gd name="T45" fmla="*/ 6 h 102"/>
                    <a:gd name="T46" fmla="*/ 1 w 90"/>
                    <a:gd name="T47" fmla="*/ 2 h 102"/>
                    <a:gd name="T48" fmla="*/ 0 w 90"/>
                    <a:gd name="T49" fmla="*/ 0 h 102"/>
                    <a:gd name="T50" fmla="*/ 0 w 90"/>
                    <a:gd name="T5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102">
                      <a:moveTo>
                        <a:pt x="0" y="0"/>
                      </a:moveTo>
                      <a:lnTo>
                        <a:pt x="10" y="24"/>
                      </a:lnTo>
                      <a:lnTo>
                        <a:pt x="26" y="53"/>
                      </a:lnTo>
                      <a:lnTo>
                        <a:pt x="54" y="99"/>
                      </a:lnTo>
                      <a:lnTo>
                        <a:pt x="67" y="102"/>
                      </a:lnTo>
                      <a:lnTo>
                        <a:pt x="67" y="98"/>
                      </a:lnTo>
                      <a:lnTo>
                        <a:pt x="81" y="84"/>
                      </a:lnTo>
                      <a:lnTo>
                        <a:pt x="90" y="81"/>
                      </a:lnTo>
                      <a:lnTo>
                        <a:pt x="82" y="47"/>
                      </a:lnTo>
                      <a:lnTo>
                        <a:pt x="79" y="24"/>
                      </a:lnTo>
                      <a:lnTo>
                        <a:pt x="86" y="30"/>
                      </a:lnTo>
                      <a:lnTo>
                        <a:pt x="81" y="11"/>
                      </a:lnTo>
                      <a:lnTo>
                        <a:pt x="76" y="16"/>
                      </a:lnTo>
                      <a:lnTo>
                        <a:pt x="69" y="23"/>
                      </a:lnTo>
                      <a:lnTo>
                        <a:pt x="61" y="22"/>
                      </a:lnTo>
                      <a:lnTo>
                        <a:pt x="56" y="18"/>
                      </a:lnTo>
                      <a:lnTo>
                        <a:pt x="59" y="30"/>
                      </a:lnTo>
                      <a:lnTo>
                        <a:pt x="47" y="30"/>
                      </a:lnTo>
                      <a:lnTo>
                        <a:pt x="36" y="17"/>
                      </a:lnTo>
                      <a:lnTo>
                        <a:pt x="36" y="29"/>
                      </a:lnTo>
                      <a:lnTo>
                        <a:pt x="24" y="32"/>
                      </a:lnTo>
                      <a:lnTo>
                        <a:pt x="14" y="22"/>
                      </a:lnTo>
                      <a:lnTo>
                        <a:pt x="11" y="6"/>
                      </a:lnTo>
                      <a:lnTo>
                        <a:pt x="1" y="2"/>
                      </a:lnTo>
                      <a:lnTo>
                        <a:pt x="0" y="0"/>
                      </a:lnTo>
                      <a:lnTo>
                        <a:pt x="0" y="0"/>
                      </a:lnTo>
                      <a:close/>
                    </a:path>
                  </a:pathLst>
                </a:custGeom>
                <a:solidFill>
                  <a:srgbClr val="B8B8D9"/>
                </a:solidFill>
                <a:ln>
                  <a:noFill/>
                </a:ln>
              </p:spPr>
              <p:txBody>
                <a:bodyPr/>
                <a:lstStyle/>
                <a:p>
                  <a:pPr algn="ctr"/>
                  <a:endParaRPr lang="zh-CN" altLang="en-US"/>
                </a:p>
              </p:txBody>
            </p:sp>
            <p:sp>
              <p:nvSpPr>
                <p:cNvPr id="1051934" name="Freeform 157"/>
                <p:cNvSpPr/>
                <p:nvPr/>
              </p:nvSpPr>
              <p:spPr bwMode="auto">
                <a:xfrm>
                  <a:off x="3111" y="993"/>
                  <a:ext cx="55" cy="55"/>
                </a:xfrm>
                <a:custGeom>
                  <a:avLst/>
                  <a:gdLst>
                    <a:gd name="T0" fmla="*/ 1 w 55"/>
                    <a:gd name="T1" fmla="*/ 37 h 55"/>
                    <a:gd name="T2" fmla="*/ 7 w 55"/>
                    <a:gd name="T3" fmla="*/ 34 h 55"/>
                    <a:gd name="T4" fmla="*/ 4 w 55"/>
                    <a:gd name="T5" fmla="*/ 28 h 55"/>
                    <a:gd name="T6" fmla="*/ 0 w 55"/>
                    <a:gd name="T7" fmla="*/ 17 h 55"/>
                    <a:gd name="T8" fmla="*/ 2 w 55"/>
                    <a:gd name="T9" fmla="*/ 15 h 55"/>
                    <a:gd name="T10" fmla="*/ 11 w 55"/>
                    <a:gd name="T11" fmla="*/ 34 h 55"/>
                    <a:gd name="T12" fmla="*/ 26 w 55"/>
                    <a:gd name="T13" fmla="*/ 30 h 55"/>
                    <a:gd name="T14" fmla="*/ 25 w 55"/>
                    <a:gd name="T15" fmla="*/ 22 h 55"/>
                    <a:gd name="T16" fmla="*/ 32 w 55"/>
                    <a:gd name="T17" fmla="*/ 28 h 55"/>
                    <a:gd name="T18" fmla="*/ 41 w 55"/>
                    <a:gd name="T19" fmla="*/ 29 h 55"/>
                    <a:gd name="T20" fmla="*/ 41 w 55"/>
                    <a:gd name="T21" fmla="*/ 18 h 55"/>
                    <a:gd name="T22" fmla="*/ 38 w 55"/>
                    <a:gd name="T23" fmla="*/ 0 h 55"/>
                    <a:gd name="T24" fmla="*/ 40 w 55"/>
                    <a:gd name="T25" fmla="*/ 0 h 55"/>
                    <a:gd name="T26" fmla="*/ 47 w 55"/>
                    <a:gd name="T27" fmla="*/ 31 h 55"/>
                    <a:gd name="T28" fmla="*/ 55 w 55"/>
                    <a:gd name="T29" fmla="*/ 52 h 55"/>
                    <a:gd name="T30" fmla="*/ 52 w 55"/>
                    <a:gd name="T31" fmla="*/ 55 h 55"/>
                    <a:gd name="T32" fmla="*/ 45 w 55"/>
                    <a:gd name="T33" fmla="*/ 31 h 55"/>
                    <a:gd name="T34" fmla="*/ 31 w 55"/>
                    <a:gd name="T35" fmla="*/ 32 h 55"/>
                    <a:gd name="T36" fmla="*/ 34 w 55"/>
                    <a:gd name="T37" fmla="*/ 49 h 55"/>
                    <a:gd name="T38" fmla="*/ 26 w 55"/>
                    <a:gd name="T39" fmla="*/ 34 h 55"/>
                    <a:gd name="T40" fmla="*/ 10 w 55"/>
                    <a:gd name="T41" fmla="*/ 38 h 55"/>
                    <a:gd name="T42" fmla="*/ 13 w 55"/>
                    <a:gd name="T43" fmla="*/ 54 h 55"/>
                    <a:gd name="T44" fmla="*/ 7 w 55"/>
                    <a:gd name="T45" fmla="*/ 39 h 55"/>
                    <a:gd name="T46" fmla="*/ 0 w 55"/>
                    <a:gd name="T47" fmla="*/ 40 h 55"/>
                    <a:gd name="T48" fmla="*/ 1 w 55"/>
                    <a:gd name="T49" fmla="*/ 37 h 55"/>
                    <a:gd name="T50" fmla="*/ 1 w 55"/>
                    <a:gd name="T51" fmla="*/ 3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 y="37"/>
                      </a:moveTo>
                      <a:lnTo>
                        <a:pt x="7" y="34"/>
                      </a:lnTo>
                      <a:lnTo>
                        <a:pt x="4" y="28"/>
                      </a:lnTo>
                      <a:lnTo>
                        <a:pt x="0" y="17"/>
                      </a:lnTo>
                      <a:lnTo>
                        <a:pt x="2" y="15"/>
                      </a:lnTo>
                      <a:lnTo>
                        <a:pt x="11" y="34"/>
                      </a:lnTo>
                      <a:lnTo>
                        <a:pt x="26" y="30"/>
                      </a:lnTo>
                      <a:lnTo>
                        <a:pt x="25" y="22"/>
                      </a:lnTo>
                      <a:lnTo>
                        <a:pt x="32" y="28"/>
                      </a:lnTo>
                      <a:lnTo>
                        <a:pt x="41" y="29"/>
                      </a:lnTo>
                      <a:lnTo>
                        <a:pt x="41" y="18"/>
                      </a:lnTo>
                      <a:lnTo>
                        <a:pt x="38" y="0"/>
                      </a:lnTo>
                      <a:lnTo>
                        <a:pt x="40" y="0"/>
                      </a:lnTo>
                      <a:lnTo>
                        <a:pt x="47" y="31"/>
                      </a:lnTo>
                      <a:lnTo>
                        <a:pt x="55" y="52"/>
                      </a:lnTo>
                      <a:lnTo>
                        <a:pt x="52" y="55"/>
                      </a:lnTo>
                      <a:lnTo>
                        <a:pt x="45" y="31"/>
                      </a:lnTo>
                      <a:lnTo>
                        <a:pt x="31" y="32"/>
                      </a:lnTo>
                      <a:lnTo>
                        <a:pt x="34" y="49"/>
                      </a:lnTo>
                      <a:lnTo>
                        <a:pt x="26" y="34"/>
                      </a:lnTo>
                      <a:lnTo>
                        <a:pt x="10" y="38"/>
                      </a:lnTo>
                      <a:lnTo>
                        <a:pt x="13" y="54"/>
                      </a:lnTo>
                      <a:lnTo>
                        <a:pt x="7" y="39"/>
                      </a:lnTo>
                      <a:lnTo>
                        <a:pt x="0" y="40"/>
                      </a:lnTo>
                      <a:lnTo>
                        <a:pt x="1" y="37"/>
                      </a:lnTo>
                      <a:lnTo>
                        <a:pt x="1" y="37"/>
                      </a:lnTo>
                      <a:close/>
                    </a:path>
                  </a:pathLst>
                </a:custGeom>
                <a:solidFill>
                  <a:srgbClr val="B8B8D9"/>
                </a:solidFill>
                <a:ln>
                  <a:noFill/>
                </a:ln>
              </p:spPr>
              <p:txBody>
                <a:bodyPr/>
                <a:lstStyle/>
                <a:p>
                  <a:pPr algn="ctr"/>
                  <a:endParaRPr lang="zh-CN" altLang="en-US"/>
                </a:p>
              </p:txBody>
            </p:sp>
            <p:sp>
              <p:nvSpPr>
                <p:cNvPr id="1051935" name="Freeform 158"/>
                <p:cNvSpPr/>
                <p:nvPr/>
              </p:nvSpPr>
              <p:spPr bwMode="auto">
                <a:xfrm>
                  <a:off x="3125" y="1044"/>
                  <a:ext cx="61" cy="50"/>
                </a:xfrm>
                <a:custGeom>
                  <a:avLst/>
                  <a:gdLst>
                    <a:gd name="T0" fmla="*/ 0 w 61"/>
                    <a:gd name="T1" fmla="*/ 18 h 50"/>
                    <a:gd name="T2" fmla="*/ 12 w 61"/>
                    <a:gd name="T3" fmla="*/ 20 h 50"/>
                    <a:gd name="T4" fmla="*/ 24 w 61"/>
                    <a:gd name="T5" fmla="*/ 19 h 50"/>
                    <a:gd name="T6" fmla="*/ 21 w 61"/>
                    <a:gd name="T7" fmla="*/ 4 h 50"/>
                    <a:gd name="T8" fmla="*/ 23 w 61"/>
                    <a:gd name="T9" fmla="*/ 5 h 50"/>
                    <a:gd name="T10" fmla="*/ 28 w 61"/>
                    <a:gd name="T11" fmla="*/ 15 h 50"/>
                    <a:gd name="T12" fmla="*/ 40 w 61"/>
                    <a:gd name="T13" fmla="*/ 12 h 50"/>
                    <a:gd name="T14" fmla="*/ 38 w 61"/>
                    <a:gd name="T15" fmla="*/ 0 h 50"/>
                    <a:gd name="T16" fmla="*/ 40 w 61"/>
                    <a:gd name="T17" fmla="*/ 0 h 50"/>
                    <a:gd name="T18" fmla="*/ 45 w 61"/>
                    <a:gd name="T19" fmla="*/ 12 h 50"/>
                    <a:gd name="T20" fmla="*/ 54 w 61"/>
                    <a:gd name="T21" fmla="*/ 36 h 50"/>
                    <a:gd name="T22" fmla="*/ 61 w 61"/>
                    <a:gd name="T23" fmla="*/ 47 h 50"/>
                    <a:gd name="T24" fmla="*/ 58 w 61"/>
                    <a:gd name="T25" fmla="*/ 50 h 50"/>
                    <a:gd name="T26" fmla="*/ 53 w 61"/>
                    <a:gd name="T27" fmla="*/ 37 h 50"/>
                    <a:gd name="T28" fmla="*/ 42 w 61"/>
                    <a:gd name="T29" fmla="*/ 18 h 50"/>
                    <a:gd name="T30" fmla="*/ 29 w 61"/>
                    <a:gd name="T31" fmla="*/ 19 h 50"/>
                    <a:gd name="T32" fmla="*/ 29 w 61"/>
                    <a:gd name="T33" fmla="*/ 32 h 50"/>
                    <a:gd name="T34" fmla="*/ 23 w 61"/>
                    <a:gd name="T35" fmla="*/ 22 h 50"/>
                    <a:gd name="T36" fmla="*/ 10 w 61"/>
                    <a:gd name="T37" fmla="*/ 24 h 50"/>
                    <a:gd name="T38" fmla="*/ 10 w 61"/>
                    <a:gd name="T39" fmla="*/ 36 h 50"/>
                    <a:gd name="T40" fmla="*/ 1 w 61"/>
                    <a:gd name="T41" fmla="*/ 26 h 50"/>
                    <a:gd name="T42" fmla="*/ 0 w 61"/>
                    <a:gd name="T43" fmla="*/ 18 h 50"/>
                    <a:gd name="T44" fmla="*/ 0 w 61"/>
                    <a:gd name="T45" fmla="*/ 1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 h="50">
                      <a:moveTo>
                        <a:pt x="0" y="18"/>
                      </a:moveTo>
                      <a:lnTo>
                        <a:pt x="12" y="20"/>
                      </a:lnTo>
                      <a:lnTo>
                        <a:pt x="24" y="19"/>
                      </a:lnTo>
                      <a:lnTo>
                        <a:pt x="21" y="4"/>
                      </a:lnTo>
                      <a:lnTo>
                        <a:pt x="23" y="5"/>
                      </a:lnTo>
                      <a:lnTo>
                        <a:pt x="28" y="15"/>
                      </a:lnTo>
                      <a:lnTo>
                        <a:pt x="40" y="12"/>
                      </a:lnTo>
                      <a:lnTo>
                        <a:pt x="38" y="0"/>
                      </a:lnTo>
                      <a:lnTo>
                        <a:pt x="40" y="0"/>
                      </a:lnTo>
                      <a:lnTo>
                        <a:pt x="45" y="12"/>
                      </a:lnTo>
                      <a:lnTo>
                        <a:pt x="54" y="36"/>
                      </a:lnTo>
                      <a:lnTo>
                        <a:pt x="61" y="47"/>
                      </a:lnTo>
                      <a:lnTo>
                        <a:pt x="58" y="50"/>
                      </a:lnTo>
                      <a:lnTo>
                        <a:pt x="53" y="37"/>
                      </a:lnTo>
                      <a:lnTo>
                        <a:pt x="42" y="18"/>
                      </a:lnTo>
                      <a:lnTo>
                        <a:pt x="29" y="19"/>
                      </a:lnTo>
                      <a:lnTo>
                        <a:pt x="29" y="32"/>
                      </a:lnTo>
                      <a:lnTo>
                        <a:pt x="23" y="22"/>
                      </a:lnTo>
                      <a:lnTo>
                        <a:pt x="10" y="24"/>
                      </a:lnTo>
                      <a:lnTo>
                        <a:pt x="10" y="36"/>
                      </a:lnTo>
                      <a:lnTo>
                        <a:pt x="1" y="26"/>
                      </a:lnTo>
                      <a:lnTo>
                        <a:pt x="0" y="18"/>
                      </a:lnTo>
                      <a:lnTo>
                        <a:pt x="0" y="18"/>
                      </a:lnTo>
                      <a:close/>
                    </a:path>
                  </a:pathLst>
                </a:custGeom>
                <a:solidFill>
                  <a:srgbClr val="B8B8D9"/>
                </a:solidFill>
                <a:ln>
                  <a:noFill/>
                </a:ln>
              </p:spPr>
              <p:txBody>
                <a:bodyPr/>
                <a:lstStyle/>
                <a:p>
                  <a:pPr algn="ctr"/>
                  <a:endParaRPr lang="zh-CN" altLang="en-US"/>
                </a:p>
              </p:txBody>
            </p:sp>
            <p:sp>
              <p:nvSpPr>
                <p:cNvPr id="1051936" name="Freeform 159"/>
                <p:cNvSpPr/>
                <p:nvPr/>
              </p:nvSpPr>
              <p:spPr bwMode="auto">
                <a:xfrm>
                  <a:off x="3156" y="1169"/>
                  <a:ext cx="111" cy="64"/>
                </a:xfrm>
                <a:custGeom>
                  <a:avLst/>
                  <a:gdLst>
                    <a:gd name="T0" fmla="*/ 0 w 111"/>
                    <a:gd name="T1" fmla="*/ 0 h 64"/>
                    <a:gd name="T2" fmla="*/ 18 w 111"/>
                    <a:gd name="T3" fmla="*/ 30 h 64"/>
                    <a:gd name="T4" fmla="*/ 25 w 111"/>
                    <a:gd name="T5" fmla="*/ 42 h 64"/>
                    <a:gd name="T6" fmla="*/ 48 w 111"/>
                    <a:gd name="T7" fmla="*/ 59 h 64"/>
                    <a:gd name="T8" fmla="*/ 62 w 111"/>
                    <a:gd name="T9" fmla="*/ 64 h 64"/>
                    <a:gd name="T10" fmla="*/ 62 w 111"/>
                    <a:gd name="T11" fmla="*/ 57 h 64"/>
                    <a:gd name="T12" fmla="*/ 84 w 111"/>
                    <a:gd name="T13" fmla="*/ 50 h 64"/>
                    <a:gd name="T14" fmla="*/ 101 w 111"/>
                    <a:gd name="T15" fmla="*/ 41 h 64"/>
                    <a:gd name="T16" fmla="*/ 111 w 111"/>
                    <a:gd name="T17" fmla="*/ 30 h 64"/>
                    <a:gd name="T18" fmla="*/ 94 w 111"/>
                    <a:gd name="T19" fmla="*/ 30 h 64"/>
                    <a:gd name="T20" fmla="*/ 86 w 111"/>
                    <a:gd name="T21" fmla="*/ 28 h 64"/>
                    <a:gd name="T22" fmla="*/ 80 w 111"/>
                    <a:gd name="T23" fmla="*/ 40 h 64"/>
                    <a:gd name="T24" fmla="*/ 69 w 111"/>
                    <a:gd name="T25" fmla="*/ 39 h 64"/>
                    <a:gd name="T26" fmla="*/ 62 w 111"/>
                    <a:gd name="T27" fmla="*/ 49 h 64"/>
                    <a:gd name="T28" fmla="*/ 49 w 111"/>
                    <a:gd name="T29" fmla="*/ 49 h 64"/>
                    <a:gd name="T30" fmla="*/ 48 w 111"/>
                    <a:gd name="T31" fmla="*/ 36 h 64"/>
                    <a:gd name="T32" fmla="*/ 38 w 111"/>
                    <a:gd name="T33" fmla="*/ 36 h 64"/>
                    <a:gd name="T34" fmla="*/ 30 w 111"/>
                    <a:gd name="T35" fmla="*/ 25 h 64"/>
                    <a:gd name="T36" fmla="*/ 32 w 111"/>
                    <a:gd name="T37" fmla="*/ 13 h 64"/>
                    <a:gd name="T38" fmla="*/ 19 w 111"/>
                    <a:gd name="T39" fmla="*/ 9 h 64"/>
                    <a:gd name="T40" fmla="*/ 11 w 111"/>
                    <a:gd name="T41" fmla="*/ 1 h 64"/>
                    <a:gd name="T42" fmla="*/ 0 w 111"/>
                    <a:gd name="T43" fmla="*/ 0 h 64"/>
                    <a:gd name="T44" fmla="*/ 0 w 111"/>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64">
                      <a:moveTo>
                        <a:pt x="0" y="0"/>
                      </a:moveTo>
                      <a:lnTo>
                        <a:pt x="18" y="30"/>
                      </a:lnTo>
                      <a:lnTo>
                        <a:pt x="25" y="42"/>
                      </a:lnTo>
                      <a:lnTo>
                        <a:pt x="48" y="59"/>
                      </a:lnTo>
                      <a:lnTo>
                        <a:pt x="62" y="64"/>
                      </a:lnTo>
                      <a:lnTo>
                        <a:pt x="62" y="57"/>
                      </a:lnTo>
                      <a:lnTo>
                        <a:pt x="84" y="50"/>
                      </a:lnTo>
                      <a:lnTo>
                        <a:pt x="101" y="41"/>
                      </a:lnTo>
                      <a:lnTo>
                        <a:pt x="111" y="30"/>
                      </a:lnTo>
                      <a:lnTo>
                        <a:pt x="94" y="30"/>
                      </a:lnTo>
                      <a:lnTo>
                        <a:pt x="86" y="28"/>
                      </a:lnTo>
                      <a:lnTo>
                        <a:pt x="80" y="40"/>
                      </a:lnTo>
                      <a:lnTo>
                        <a:pt x="69" y="39"/>
                      </a:lnTo>
                      <a:lnTo>
                        <a:pt x="62" y="49"/>
                      </a:lnTo>
                      <a:lnTo>
                        <a:pt x="49" y="49"/>
                      </a:lnTo>
                      <a:lnTo>
                        <a:pt x="48" y="36"/>
                      </a:lnTo>
                      <a:lnTo>
                        <a:pt x="38" y="36"/>
                      </a:lnTo>
                      <a:lnTo>
                        <a:pt x="30" y="25"/>
                      </a:lnTo>
                      <a:lnTo>
                        <a:pt x="32" y="13"/>
                      </a:lnTo>
                      <a:lnTo>
                        <a:pt x="19" y="9"/>
                      </a:lnTo>
                      <a:lnTo>
                        <a:pt x="11" y="1"/>
                      </a:lnTo>
                      <a:lnTo>
                        <a:pt x="0" y="0"/>
                      </a:lnTo>
                      <a:lnTo>
                        <a:pt x="0" y="0"/>
                      </a:lnTo>
                      <a:close/>
                    </a:path>
                  </a:pathLst>
                </a:custGeom>
                <a:solidFill>
                  <a:srgbClr val="B8B8D9"/>
                </a:solidFill>
                <a:ln>
                  <a:noFill/>
                </a:ln>
              </p:spPr>
              <p:txBody>
                <a:bodyPr/>
                <a:lstStyle/>
                <a:p>
                  <a:pPr algn="ctr"/>
                  <a:endParaRPr lang="zh-CN" altLang="en-US"/>
                </a:p>
              </p:txBody>
            </p:sp>
            <p:sp>
              <p:nvSpPr>
                <p:cNvPr id="1051937" name="Freeform 160"/>
                <p:cNvSpPr/>
                <p:nvPr/>
              </p:nvSpPr>
              <p:spPr bwMode="auto">
                <a:xfrm>
                  <a:off x="3178" y="1157"/>
                  <a:ext cx="74" cy="29"/>
                </a:xfrm>
                <a:custGeom>
                  <a:avLst/>
                  <a:gdLst>
                    <a:gd name="T0" fmla="*/ 0 w 74"/>
                    <a:gd name="T1" fmla="*/ 23 h 29"/>
                    <a:gd name="T2" fmla="*/ 26 w 74"/>
                    <a:gd name="T3" fmla="*/ 17 h 29"/>
                    <a:gd name="T4" fmla="*/ 47 w 74"/>
                    <a:gd name="T5" fmla="*/ 5 h 29"/>
                    <a:gd name="T6" fmla="*/ 57 w 74"/>
                    <a:gd name="T7" fmla="*/ 0 h 29"/>
                    <a:gd name="T8" fmla="*/ 64 w 74"/>
                    <a:gd name="T9" fmla="*/ 1 h 29"/>
                    <a:gd name="T10" fmla="*/ 74 w 74"/>
                    <a:gd name="T11" fmla="*/ 6 h 29"/>
                    <a:gd name="T12" fmla="*/ 68 w 74"/>
                    <a:gd name="T13" fmla="*/ 7 h 29"/>
                    <a:gd name="T14" fmla="*/ 56 w 74"/>
                    <a:gd name="T15" fmla="*/ 8 h 29"/>
                    <a:gd name="T16" fmla="*/ 52 w 74"/>
                    <a:gd name="T17" fmla="*/ 14 h 29"/>
                    <a:gd name="T18" fmla="*/ 42 w 74"/>
                    <a:gd name="T19" fmla="*/ 14 h 29"/>
                    <a:gd name="T20" fmla="*/ 31 w 74"/>
                    <a:gd name="T21" fmla="*/ 22 h 29"/>
                    <a:gd name="T22" fmla="*/ 22 w 74"/>
                    <a:gd name="T23" fmla="*/ 22 h 29"/>
                    <a:gd name="T24" fmla="*/ 10 w 74"/>
                    <a:gd name="T25" fmla="*/ 29 h 29"/>
                    <a:gd name="T26" fmla="*/ 0 w 74"/>
                    <a:gd name="T27" fmla="*/ 23 h 29"/>
                    <a:gd name="T28" fmla="*/ 0 w 74"/>
                    <a:gd name="T29"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29">
                      <a:moveTo>
                        <a:pt x="0" y="23"/>
                      </a:moveTo>
                      <a:lnTo>
                        <a:pt x="26" y="17"/>
                      </a:lnTo>
                      <a:lnTo>
                        <a:pt x="47" y="5"/>
                      </a:lnTo>
                      <a:lnTo>
                        <a:pt x="57" y="0"/>
                      </a:lnTo>
                      <a:lnTo>
                        <a:pt x="64" y="1"/>
                      </a:lnTo>
                      <a:lnTo>
                        <a:pt x="74" y="6"/>
                      </a:lnTo>
                      <a:lnTo>
                        <a:pt x="68" y="7"/>
                      </a:lnTo>
                      <a:lnTo>
                        <a:pt x="56" y="8"/>
                      </a:lnTo>
                      <a:lnTo>
                        <a:pt x="52" y="14"/>
                      </a:lnTo>
                      <a:lnTo>
                        <a:pt x="42" y="14"/>
                      </a:lnTo>
                      <a:lnTo>
                        <a:pt x="31" y="22"/>
                      </a:lnTo>
                      <a:lnTo>
                        <a:pt x="22" y="22"/>
                      </a:lnTo>
                      <a:lnTo>
                        <a:pt x="10" y="29"/>
                      </a:lnTo>
                      <a:lnTo>
                        <a:pt x="0" y="23"/>
                      </a:lnTo>
                      <a:lnTo>
                        <a:pt x="0" y="23"/>
                      </a:lnTo>
                      <a:close/>
                    </a:path>
                  </a:pathLst>
                </a:custGeom>
                <a:solidFill>
                  <a:srgbClr val="B8B8D9"/>
                </a:solidFill>
                <a:ln>
                  <a:noFill/>
                </a:ln>
              </p:spPr>
              <p:txBody>
                <a:bodyPr/>
                <a:lstStyle/>
                <a:p>
                  <a:pPr algn="ctr"/>
                  <a:endParaRPr lang="zh-CN" altLang="en-US"/>
                </a:p>
              </p:txBody>
            </p:sp>
            <p:sp>
              <p:nvSpPr>
                <p:cNvPr id="1051938" name="Freeform 161"/>
                <p:cNvSpPr/>
                <p:nvPr/>
              </p:nvSpPr>
              <p:spPr bwMode="auto">
                <a:xfrm>
                  <a:off x="3245" y="1162"/>
                  <a:ext cx="26" cy="42"/>
                </a:xfrm>
                <a:custGeom>
                  <a:avLst/>
                  <a:gdLst>
                    <a:gd name="T0" fmla="*/ 4 w 26"/>
                    <a:gd name="T1" fmla="*/ 0 h 42"/>
                    <a:gd name="T2" fmla="*/ 15 w 26"/>
                    <a:gd name="T3" fmla="*/ 7 h 42"/>
                    <a:gd name="T4" fmla="*/ 23 w 26"/>
                    <a:gd name="T5" fmla="*/ 18 h 42"/>
                    <a:gd name="T6" fmla="*/ 26 w 26"/>
                    <a:gd name="T7" fmla="*/ 30 h 42"/>
                    <a:gd name="T8" fmla="*/ 17 w 26"/>
                    <a:gd name="T9" fmla="*/ 42 h 42"/>
                    <a:gd name="T10" fmla="*/ 11 w 26"/>
                    <a:gd name="T11" fmla="*/ 39 h 42"/>
                    <a:gd name="T12" fmla="*/ 17 w 26"/>
                    <a:gd name="T13" fmla="*/ 30 h 42"/>
                    <a:gd name="T14" fmla="*/ 15 w 26"/>
                    <a:gd name="T15" fmla="*/ 19 h 42"/>
                    <a:gd name="T16" fmla="*/ 4 w 26"/>
                    <a:gd name="T17" fmla="*/ 19 h 42"/>
                    <a:gd name="T18" fmla="*/ 4 w 26"/>
                    <a:gd name="T19" fmla="*/ 13 h 42"/>
                    <a:gd name="T20" fmla="*/ 0 w 26"/>
                    <a:gd name="T21" fmla="*/ 2 h 42"/>
                    <a:gd name="T22" fmla="*/ 4 w 26"/>
                    <a:gd name="T23" fmla="*/ 0 h 42"/>
                    <a:gd name="T24" fmla="*/ 4 w 26"/>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2">
                      <a:moveTo>
                        <a:pt x="4" y="0"/>
                      </a:moveTo>
                      <a:lnTo>
                        <a:pt x="15" y="7"/>
                      </a:lnTo>
                      <a:lnTo>
                        <a:pt x="23" y="18"/>
                      </a:lnTo>
                      <a:lnTo>
                        <a:pt x="26" y="30"/>
                      </a:lnTo>
                      <a:lnTo>
                        <a:pt x="17" y="42"/>
                      </a:lnTo>
                      <a:lnTo>
                        <a:pt x="11" y="39"/>
                      </a:lnTo>
                      <a:lnTo>
                        <a:pt x="17" y="30"/>
                      </a:lnTo>
                      <a:lnTo>
                        <a:pt x="15" y="19"/>
                      </a:lnTo>
                      <a:lnTo>
                        <a:pt x="4" y="19"/>
                      </a:lnTo>
                      <a:lnTo>
                        <a:pt x="4" y="13"/>
                      </a:lnTo>
                      <a:lnTo>
                        <a:pt x="0" y="2"/>
                      </a:lnTo>
                      <a:lnTo>
                        <a:pt x="4" y="0"/>
                      </a:lnTo>
                      <a:lnTo>
                        <a:pt x="4" y="0"/>
                      </a:lnTo>
                      <a:close/>
                    </a:path>
                  </a:pathLst>
                </a:custGeom>
                <a:solidFill>
                  <a:srgbClr val="B8B8D9"/>
                </a:solidFill>
                <a:ln>
                  <a:noFill/>
                </a:ln>
              </p:spPr>
              <p:txBody>
                <a:bodyPr/>
                <a:lstStyle/>
                <a:p>
                  <a:pPr algn="ctr"/>
                  <a:endParaRPr lang="zh-CN" altLang="en-US"/>
                </a:p>
              </p:txBody>
            </p:sp>
            <p:sp>
              <p:nvSpPr>
                <p:cNvPr id="1051939" name="Freeform 162"/>
                <p:cNvSpPr/>
                <p:nvPr/>
              </p:nvSpPr>
              <p:spPr bwMode="auto">
                <a:xfrm>
                  <a:off x="3232" y="1180"/>
                  <a:ext cx="14" cy="8"/>
                </a:xfrm>
                <a:custGeom>
                  <a:avLst/>
                  <a:gdLst>
                    <a:gd name="T0" fmla="*/ 1 w 14"/>
                    <a:gd name="T1" fmla="*/ 0 h 8"/>
                    <a:gd name="T2" fmla="*/ 0 w 14"/>
                    <a:gd name="T3" fmla="*/ 5 h 8"/>
                    <a:gd name="T4" fmla="*/ 8 w 14"/>
                    <a:gd name="T5" fmla="*/ 8 h 8"/>
                    <a:gd name="T6" fmla="*/ 14 w 14"/>
                    <a:gd name="T7" fmla="*/ 1 h 8"/>
                    <a:gd name="T8" fmla="*/ 1 w 14"/>
                    <a:gd name="T9" fmla="*/ 0 h 8"/>
                    <a:gd name="T10" fmla="*/ 1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1" y="0"/>
                      </a:moveTo>
                      <a:lnTo>
                        <a:pt x="0" y="5"/>
                      </a:lnTo>
                      <a:lnTo>
                        <a:pt x="8" y="8"/>
                      </a:lnTo>
                      <a:lnTo>
                        <a:pt x="14" y="1"/>
                      </a:lnTo>
                      <a:lnTo>
                        <a:pt x="1" y="0"/>
                      </a:lnTo>
                      <a:lnTo>
                        <a:pt x="1" y="0"/>
                      </a:lnTo>
                      <a:close/>
                    </a:path>
                  </a:pathLst>
                </a:custGeom>
                <a:solidFill>
                  <a:srgbClr val="B8B8D9"/>
                </a:solidFill>
                <a:ln>
                  <a:noFill/>
                </a:ln>
              </p:spPr>
              <p:txBody>
                <a:bodyPr/>
                <a:lstStyle/>
                <a:p>
                  <a:pPr algn="ctr"/>
                  <a:endParaRPr lang="zh-CN" altLang="en-US"/>
                </a:p>
              </p:txBody>
            </p:sp>
            <p:sp>
              <p:nvSpPr>
                <p:cNvPr id="1051940" name="Freeform 163"/>
                <p:cNvSpPr/>
                <p:nvPr/>
              </p:nvSpPr>
              <p:spPr bwMode="auto">
                <a:xfrm>
                  <a:off x="3207" y="1191"/>
                  <a:ext cx="13" cy="10"/>
                </a:xfrm>
                <a:custGeom>
                  <a:avLst/>
                  <a:gdLst>
                    <a:gd name="T0" fmla="*/ 4 w 13"/>
                    <a:gd name="T1" fmla="*/ 0 h 10"/>
                    <a:gd name="T2" fmla="*/ 0 w 13"/>
                    <a:gd name="T3" fmla="*/ 10 h 10"/>
                    <a:gd name="T4" fmla="*/ 11 w 13"/>
                    <a:gd name="T5" fmla="*/ 9 h 10"/>
                    <a:gd name="T6" fmla="*/ 13 w 13"/>
                    <a:gd name="T7" fmla="*/ 1 h 10"/>
                    <a:gd name="T8" fmla="*/ 4 w 13"/>
                    <a:gd name="T9" fmla="*/ 0 h 10"/>
                    <a:gd name="T10" fmla="*/ 4 w 13"/>
                    <a:gd name="T11" fmla="*/ 0 h 10"/>
                  </a:gdLst>
                  <a:ahLst/>
                  <a:cxnLst>
                    <a:cxn ang="0">
                      <a:pos x="T0" y="T1"/>
                    </a:cxn>
                    <a:cxn ang="0">
                      <a:pos x="T2" y="T3"/>
                    </a:cxn>
                    <a:cxn ang="0">
                      <a:pos x="T4" y="T5"/>
                    </a:cxn>
                    <a:cxn ang="0">
                      <a:pos x="T6" y="T7"/>
                    </a:cxn>
                    <a:cxn ang="0">
                      <a:pos x="T8" y="T9"/>
                    </a:cxn>
                    <a:cxn ang="0">
                      <a:pos x="T10" y="T11"/>
                    </a:cxn>
                  </a:cxnLst>
                  <a:rect l="0" t="0" r="r" b="b"/>
                  <a:pathLst>
                    <a:path w="13" h="10">
                      <a:moveTo>
                        <a:pt x="4" y="0"/>
                      </a:moveTo>
                      <a:lnTo>
                        <a:pt x="0" y="10"/>
                      </a:lnTo>
                      <a:lnTo>
                        <a:pt x="11" y="9"/>
                      </a:lnTo>
                      <a:lnTo>
                        <a:pt x="13" y="1"/>
                      </a:lnTo>
                      <a:lnTo>
                        <a:pt x="4" y="0"/>
                      </a:lnTo>
                      <a:lnTo>
                        <a:pt x="4" y="0"/>
                      </a:lnTo>
                      <a:close/>
                    </a:path>
                  </a:pathLst>
                </a:custGeom>
                <a:solidFill>
                  <a:srgbClr val="B8B8D9"/>
                </a:solidFill>
                <a:ln>
                  <a:noFill/>
                </a:ln>
              </p:spPr>
              <p:txBody>
                <a:bodyPr/>
                <a:lstStyle/>
                <a:p>
                  <a:pPr algn="ctr"/>
                  <a:endParaRPr lang="zh-CN" altLang="en-US"/>
                </a:p>
              </p:txBody>
            </p:sp>
            <p:sp>
              <p:nvSpPr>
                <p:cNvPr id="1051941" name="Freeform 164"/>
                <p:cNvSpPr/>
                <p:nvPr/>
              </p:nvSpPr>
              <p:spPr bwMode="auto">
                <a:xfrm>
                  <a:off x="3079" y="936"/>
                  <a:ext cx="12" cy="86"/>
                </a:xfrm>
                <a:custGeom>
                  <a:avLst/>
                  <a:gdLst>
                    <a:gd name="T0" fmla="*/ 7 w 12"/>
                    <a:gd name="T1" fmla="*/ 1 h 86"/>
                    <a:gd name="T2" fmla="*/ 1 w 12"/>
                    <a:gd name="T3" fmla="*/ 11 h 86"/>
                    <a:gd name="T4" fmla="*/ 0 w 12"/>
                    <a:gd name="T5" fmla="*/ 24 h 86"/>
                    <a:gd name="T6" fmla="*/ 2 w 12"/>
                    <a:gd name="T7" fmla="*/ 46 h 86"/>
                    <a:gd name="T8" fmla="*/ 4 w 12"/>
                    <a:gd name="T9" fmla="*/ 71 h 86"/>
                    <a:gd name="T10" fmla="*/ 8 w 12"/>
                    <a:gd name="T11" fmla="*/ 86 h 86"/>
                    <a:gd name="T12" fmla="*/ 9 w 12"/>
                    <a:gd name="T13" fmla="*/ 80 h 86"/>
                    <a:gd name="T14" fmla="*/ 6 w 12"/>
                    <a:gd name="T15" fmla="*/ 54 h 86"/>
                    <a:gd name="T16" fmla="*/ 5 w 12"/>
                    <a:gd name="T17" fmla="*/ 19 h 86"/>
                    <a:gd name="T18" fmla="*/ 8 w 12"/>
                    <a:gd name="T19" fmla="*/ 5 h 86"/>
                    <a:gd name="T20" fmla="*/ 12 w 12"/>
                    <a:gd name="T21" fmla="*/ 0 h 86"/>
                    <a:gd name="T22" fmla="*/ 7 w 12"/>
                    <a:gd name="T23" fmla="*/ 1 h 86"/>
                    <a:gd name="T24" fmla="*/ 7 w 12"/>
                    <a:gd name="T25" fmla="*/ 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86">
                      <a:moveTo>
                        <a:pt x="7" y="1"/>
                      </a:moveTo>
                      <a:lnTo>
                        <a:pt x="1" y="11"/>
                      </a:lnTo>
                      <a:lnTo>
                        <a:pt x="0" y="24"/>
                      </a:lnTo>
                      <a:lnTo>
                        <a:pt x="2" y="46"/>
                      </a:lnTo>
                      <a:lnTo>
                        <a:pt x="4" y="71"/>
                      </a:lnTo>
                      <a:lnTo>
                        <a:pt x="8" y="86"/>
                      </a:lnTo>
                      <a:lnTo>
                        <a:pt x="9" y="80"/>
                      </a:lnTo>
                      <a:lnTo>
                        <a:pt x="6" y="54"/>
                      </a:lnTo>
                      <a:lnTo>
                        <a:pt x="5" y="19"/>
                      </a:lnTo>
                      <a:lnTo>
                        <a:pt x="8" y="5"/>
                      </a:lnTo>
                      <a:lnTo>
                        <a:pt x="12" y="0"/>
                      </a:lnTo>
                      <a:lnTo>
                        <a:pt x="7" y="1"/>
                      </a:lnTo>
                      <a:lnTo>
                        <a:pt x="7" y="1"/>
                      </a:lnTo>
                      <a:close/>
                    </a:path>
                  </a:pathLst>
                </a:custGeom>
                <a:solidFill>
                  <a:srgbClr val="E6E6FF"/>
                </a:solidFill>
                <a:ln>
                  <a:noFill/>
                </a:ln>
              </p:spPr>
              <p:txBody>
                <a:bodyPr/>
                <a:lstStyle/>
                <a:p>
                  <a:pPr algn="ctr"/>
                  <a:endParaRPr lang="zh-CN" altLang="en-US"/>
                </a:p>
              </p:txBody>
            </p:sp>
            <p:sp>
              <p:nvSpPr>
                <p:cNvPr id="1051942" name="Freeform 165"/>
                <p:cNvSpPr/>
                <p:nvPr/>
              </p:nvSpPr>
              <p:spPr bwMode="auto">
                <a:xfrm>
                  <a:off x="3123" y="1108"/>
                  <a:ext cx="91" cy="121"/>
                </a:xfrm>
                <a:custGeom>
                  <a:avLst/>
                  <a:gdLst>
                    <a:gd name="T0" fmla="*/ 0 w 91"/>
                    <a:gd name="T1" fmla="*/ 1 h 121"/>
                    <a:gd name="T2" fmla="*/ 13 w 91"/>
                    <a:gd name="T3" fmla="*/ 25 h 121"/>
                    <a:gd name="T4" fmla="*/ 34 w 91"/>
                    <a:gd name="T5" fmla="*/ 56 h 121"/>
                    <a:gd name="T6" fmla="*/ 52 w 91"/>
                    <a:gd name="T7" fmla="*/ 88 h 121"/>
                    <a:gd name="T8" fmla="*/ 63 w 91"/>
                    <a:gd name="T9" fmla="*/ 103 h 121"/>
                    <a:gd name="T10" fmla="*/ 86 w 91"/>
                    <a:gd name="T11" fmla="*/ 119 h 121"/>
                    <a:gd name="T12" fmla="*/ 90 w 91"/>
                    <a:gd name="T13" fmla="*/ 121 h 121"/>
                    <a:gd name="T14" fmla="*/ 91 w 91"/>
                    <a:gd name="T15" fmla="*/ 115 h 121"/>
                    <a:gd name="T16" fmla="*/ 78 w 91"/>
                    <a:gd name="T17" fmla="*/ 110 h 121"/>
                    <a:gd name="T18" fmla="*/ 64 w 91"/>
                    <a:gd name="T19" fmla="*/ 96 h 121"/>
                    <a:gd name="T20" fmla="*/ 46 w 91"/>
                    <a:gd name="T21" fmla="*/ 72 h 121"/>
                    <a:gd name="T22" fmla="*/ 34 w 91"/>
                    <a:gd name="T23" fmla="*/ 44 h 121"/>
                    <a:gd name="T24" fmla="*/ 23 w 91"/>
                    <a:gd name="T25" fmla="*/ 26 h 121"/>
                    <a:gd name="T26" fmla="*/ 21 w 91"/>
                    <a:gd name="T27" fmla="*/ 14 h 121"/>
                    <a:gd name="T28" fmla="*/ 14 w 91"/>
                    <a:gd name="T29" fmla="*/ 0 h 121"/>
                    <a:gd name="T30" fmla="*/ 0 w 91"/>
                    <a:gd name="T31" fmla="*/ 1 h 121"/>
                    <a:gd name="T32" fmla="*/ 0 w 91"/>
                    <a:gd name="T33" fmla="*/ 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121">
                      <a:moveTo>
                        <a:pt x="0" y="1"/>
                      </a:moveTo>
                      <a:lnTo>
                        <a:pt x="13" y="25"/>
                      </a:lnTo>
                      <a:lnTo>
                        <a:pt x="34" y="56"/>
                      </a:lnTo>
                      <a:lnTo>
                        <a:pt x="52" y="88"/>
                      </a:lnTo>
                      <a:lnTo>
                        <a:pt x="63" y="103"/>
                      </a:lnTo>
                      <a:lnTo>
                        <a:pt x="86" y="119"/>
                      </a:lnTo>
                      <a:lnTo>
                        <a:pt x="90" y="121"/>
                      </a:lnTo>
                      <a:lnTo>
                        <a:pt x="91" y="115"/>
                      </a:lnTo>
                      <a:lnTo>
                        <a:pt x="78" y="110"/>
                      </a:lnTo>
                      <a:lnTo>
                        <a:pt x="64" y="96"/>
                      </a:lnTo>
                      <a:lnTo>
                        <a:pt x="46" y="72"/>
                      </a:lnTo>
                      <a:lnTo>
                        <a:pt x="34" y="44"/>
                      </a:lnTo>
                      <a:lnTo>
                        <a:pt x="23" y="26"/>
                      </a:lnTo>
                      <a:lnTo>
                        <a:pt x="21" y="14"/>
                      </a:lnTo>
                      <a:lnTo>
                        <a:pt x="14" y="0"/>
                      </a:lnTo>
                      <a:lnTo>
                        <a:pt x="0" y="1"/>
                      </a:lnTo>
                      <a:lnTo>
                        <a:pt x="0" y="1"/>
                      </a:lnTo>
                      <a:close/>
                    </a:path>
                  </a:pathLst>
                </a:custGeom>
                <a:solidFill>
                  <a:srgbClr val="E6E6FF"/>
                </a:solidFill>
                <a:ln>
                  <a:noFill/>
                </a:ln>
              </p:spPr>
              <p:txBody>
                <a:bodyPr/>
                <a:lstStyle/>
                <a:p>
                  <a:pPr algn="ctr"/>
                  <a:endParaRPr lang="zh-CN" altLang="en-US"/>
                </a:p>
              </p:txBody>
            </p:sp>
            <p:sp>
              <p:nvSpPr>
                <p:cNvPr id="1051943" name="Freeform 166"/>
                <p:cNvSpPr/>
                <p:nvPr/>
              </p:nvSpPr>
              <p:spPr bwMode="auto">
                <a:xfrm>
                  <a:off x="3085" y="1013"/>
                  <a:ext cx="28" cy="77"/>
                </a:xfrm>
                <a:custGeom>
                  <a:avLst/>
                  <a:gdLst>
                    <a:gd name="T0" fmla="*/ 0 w 28"/>
                    <a:gd name="T1" fmla="*/ 2 h 77"/>
                    <a:gd name="T2" fmla="*/ 8 w 28"/>
                    <a:gd name="T3" fmla="*/ 29 h 77"/>
                    <a:gd name="T4" fmla="*/ 22 w 28"/>
                    <a:gd name="T5" fmla="*/ 66 h 77"/>
                    <a:gd name="T6" fmla="*/ 28 w 28"/>
                    <a:gd name="T7" fmla="*/ 77 h 77"/>
                    <a:gd name="T8" fmla="*/ 27 w 28"/>
                    <a:gd name="T9" fmla="*/ 57 h 77"/>
                    <a:gd name="T10" fmla="*/ 16 w 28"/>
                    <a:gd name="T11" fmla="*/ 46 h 77"/>
                    <a:gd name="T12" fmla="*/ 12 w 28"/>
                    <a:gd name="T13" fmla="*/ 21 h 77"/>
                    <a:gd name="T14" fmla="*/ 5 w 28"/>
                    <a:gd name="T15" fmla="*/ 13 h 77"/>
                    <a:gd name="T16" fmla="*/ 2 w 28"/>
                    <a:gd name="T17" fmla="*/ 0 h 77"/>
                    <a:gd name="T18" fmla="*/ 0 w 28"/>
                    <a:gd name="T19" fmla="*/ 2 h 77"/>
                    <a:gd name="T20" fmla="*/ 0 w 28"/>
                    <a:gd name="T21"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77">
                      <a:moveTo>
                        <a:pt x="0" y="2"/>
                      </a:moveTo>
                      <a:lnTo>
                        <a:pt x="8" y="29"/>
                      </a:lnTo>
                      <a:lnTo>
                        <a:pt x="22" y="66"/>
                      </a:lnTo>
                      <a:lnTo>
                        <a:pt x="28" y="77"/>
                      </a:lnTo>
                      <a:lnTo>
                        <a:pt x="27" y="57"/>
                      </a:lnTo>
                      <a:lnTo>
                        <a:pt x="16" y="46"/>
                      </a:lnTo>
                      <a:lnTo>
                        <a:pt x="12" y="21"/>
                      </a:lnTo>
                      <a:lnTo>
                        <a:pt x="5" y="13"/>
                      </a:lnTo>
                      <a:lnTo>
                        <a:pt x="2" y="0"/>
                      </a:lnTo>
                      <a:lnTo>
                        <a:pt x="0" y="2"/>
                      </a:lnTo>
                      <a:lnTo>
                        <a:pt x="0" y="2"/>
                      </a:lnTo>
                      <a:close/>
                    </a:path>
                  </a:pathLst>
                </a:custGeom>
                <a:solidFill>
                  <a:srgbClr val="E6E6FF"/>
                </a:solidFill>
                <a:ln>
                  <a:noFill/>
                </a:ln>
              </p:spPr>
              <p:txBody>
                <a:bodyPr/>
                <a:lstStyle/>
                <a:p>
                  <a:pPr algn="ctr"/>
                  <a:endParaRPr lang="zh-CN" altLang="en-US"/>
                </a:p>
              </p:txBody>
            </p:sp>
            <p:sp>
              <p:nvSpPr>
                <p:cNvPr id="1051944" name="Freeform 167"/>
                <p:cNvSpPr/>
                <p:nvPr/>
              </p:nvSpPr>
              <p:spPr bwMode="auto">
                <a:xfrm>
                  <a:off x="3066" y="1034"/>
                  <a:ext cx="103" cy="195"/>
                </a:xfrm>
                <a:custGeom>
                  <a:avLst/>
                  <a:gdLst>
                    <a:gd name="T0" fmla="*/ 7 w 103"/>
                    <a:gd name="T1" fmla="*/ 73 h 195"/>
                    <a:gd name="T2" fmla="*/ 16 w 103"/>
                    <a:gd name="T3" fmla="*/ 98 h 195"/>
                    <a:gd name="T4" fmla="*/ 1 w 103"/>
                    <a:gd name="T5" fmla="*/ 80 h 195"/>
                    <a:gd name="T6" fmla="*/ 16 w 103"/>
                    <a:gd name="T7" fmla="*/ 112 h 195"/>
                    <a:gd name="T8" fmla="*/ 30 w 103"/>
                    <a:gd name="T9" fmla="*/ 142 h 195"/>
                    <a:gd name="T10" fmla="*/ 23 w 103"/>
                    <a:gd name="T11" fmla="*/ 117 h 195"/>
                    <a:gd name="T12" fmla="*/ 26 w 103"/>
                    <a:gd name="T13" fmla="*/ 115 h 195"/>
                    <a:gd name="T14" fmla="*/ 38 w 103"/>
                    <a:gd name="T15" fmla="*/ 134 h 195"/>
                    <a:gd name="T16" fmla="*/ 52 w 103"/>
                    <a:gd name="T17" fmla="*/ 158 h 195"/>
                    <a:gd name="T18" fmla="*/ 41 w 103"/>
                    <a:gd name="T19" fmla="*/ 131 h 195"/>
                    <a:gd name="T20" fmla="*/ 34 w 103"/>
                    <a:gd name="T21" fmla="*/ 114 h 195"/>
                    <a:gd name="T22" fmla="*/ 39 w 103"/>
                    <a:gd name="T23" fmla="*/ 115 h 195"/>
                    <a:gd name="T24" fmla="*/ 53 w 103"/>
                    <a:gd name="T25" fmla="*/ 138 h 195"/>
                    <a:gd name="T26" fmla="*/ 70 w 103"/>
                    <a:gd name="T27" fmla="*/ 166 h 195"/>
                    <a:gd name="T28" fmla="*/ 61 w 103"/>
                    <a:gd name="T29" fmla="*/ 145 h 195"/>
                    <a:gd name="T30" fmla="*/ 60 w 103"/>
                    <a:gd name="T31" fmla="*/ 133 h 195"/>
                    <a:gd name="T32" fmla="*/ 63 w 103"/>
                    <a:gd name="T33" fmla="*/ 132 h 195"/>
                    <a:gd name="T34" fmla="*/ 74 w 103"/>
                    <a:gd name="T35" fmla="*/ 146 h 195"/>
                    <a:gd name="T36" fmla="*/ 98 w 103"/>
                    <a:gd name="T37" fmla="*/ 188 h 195"/>
                    <a:gd name="T38" fmla="*/ 103 w 103"/>
                    <a:gd name="T39" fmla="*/ 195 h 195"/>
                    <a:gd name="T40" fmla="*/ 95 w 103"/>
                    <a:gd name="T41" fmla="*/ 176 h 195"/>
                    <a:gd name="T42" fmla="*/ 99 w 103"/>
                    <a:gd name="T43" fmla="*/ 172 h 195"/>
                    <a:gd name="T44" fmla="*/ 88 w 103"/>
                    <a:gd name="T45" fmla="*/ 165 h 195"/>
                    <a:gd name="T46" fmla="*/ 71 w 103"/>
                    <a:gd name="T47" fmla="*/ 138 h 195"/>
                    <a:gd name="T48" fmla="*/ 49 w 103"/>
                    <a:gd name="T49" fmla="*/ 103 h 195"/>
                    <a:gd name="T50" fmla="*/ 29 w 103"/>
                    <a:gd name="T51" fmla="*/ 56 h 195"/>
                    <a:gd name="T52" fmla="*/ 15 w 103"/>
                    <a:gd name="T53" fmla="*/ 28 h 195"/>
                    <a:gd name="T54" fmla="*/ 8 w 103"/>
                    <a:gd name="T55" fmla="*/ 0 h 195"/>
                    <a:gd name="T56" fmla="*/ 14 w 103"/>
                    <a:gd name="T57" fmla="*/ 29 h 195"/>
                    <a:gd name="T58" fmla="*/ 21 w 103"/>
                    <a:gd name="T59" fmla="*/ 45 h 195"/>
                    <a:gd name="T60" fmla="*/ 31 w 103"/>
                    <a:gd name="T61" fmla="*/ 66 h 195"/>
                    <a:gd name="T62" fmla="*/ 32 w 103"/>
                    <a:gd name="T63" fmla="*/ 88 h 195"/>
                    <a:gd name="T64" fmla="*/ 22 w 103"/>
                    <a:gd name="T65" fmla="*/ 72 h 195"/>
                    <a:gd name="T66" fmla="*/ 11 w 103"/>
                    <a:gd name="T67" fmla="*/ 45 h 195"/>
                    <a:gd name="T68" fmla="*/ 0 w 103"/>
                    <a:gd name="T69" fmla="*/ 16 h 195"/>
                    <a:gd name="T70" fmla="*/ 6 w 103"/>
                    <a:gd name="T71" fmla="*/ 39 h 195"/>
                    <a:gd name="T72" fmla="*/ 13 w 103"/>
                    <a:gd name="T73" fmla="*/ 56 h 195"/>
                    <a:gd name="T74" fmla="*/ 23 w 103"/>
                    <a:gd name="T75" fmla="*/ 90 h 195"/>
                    <a:gd name="T76" fmla="*/ 19 w 103"/>
                    <a:gd name="T77" fmla="*/ 89 h 195"/>
                    <a:gd name="T78" fmla="*/ 7 w 103"/>
                    <a:gd name="T79" fmla="*/ 73 h 195"/>
                    <a:gd name="T80" fmla="*/ 7 w 103"/>
                    <a:gd name="T81" fmla="*/ 7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95">
                      <a:moveTo>
                        <a:pt x="7" y="73"/>
                      </a:moveTo>
                      <a:lnTo>
                        <a:pt x="16" y="98"/>
                      </a:lnTo>
                      <a:lnTo>
                        <a:pt x="1" y="80"/>
                      </a:lnTo>
                      <a:lnTo>
                        <a:pt x="16" y="112"/>
                      </a:lnTo>
                      <a:lnTo>
                        <a:pt x="30" y="142"/>
                      </a:lnTo>
                      <a:lnTo>
                        <a:pt x="23" y="117"/>
                      </a:lnTo>
                      <a:lnTo>
                        <a:pt x="26" y="115"/>
                      </a:lnTo>
                      <a:lnTo>
                        <a:pt x="38" y="134"/>
                      </a:lnTo>
                      <a:lnTo>
                        <a:pt x="52" y="158"/>
                      </a:lnTo>
                      <a:lnTo>
                        <a:pt x="41" y="131"/>
                      </a:lnTo>
                      <a:lnTo>
                        <a:pt x="34" y="114"/>
                      </a:lnTo>
                      <a:lnTo>
                        <a:pt x="39" y="115"/>
                      </a:lnTo>
                      <a:lnTo>
                        <a:pt x="53" y="138"/>
                      </a:lnTo>
                      <a:lnTo>
                        <a:pt x="70" y="166"/>
                      </a:lnTo>
                      <a:lnTo>
                        <a:pt x="61" y="145"/>
                      </a:lnTo>
                      <a:lnTo>
                        <a:pt x="60" y="133"/>
                      </a:lnTo>
                      <a:lnTo>
                        <a:pt x="63" y="132"/>
                      </a:lnTo>
                      <a:lnTo>
                        <a:pt x="74" y="146"/>
                      </a:lnTo>
                      <a:lnTo>
                        <a:pt x="98" y="188"/>
                      </a:lnTo>
                      <a:lnTo>
                        <a:pt x="103" y="195"/>
                      </a:lnTo>
                      <a:lnTo>
                        <a:pt x="95" y="176"/>
                      </a:lnTo>
                      <a:lnTo>
                        <a:pt x="99" y="172"/>
                      </a:lnTo>
                      <a:lnTo>
                        <a:pt x="88" y="165"/>
                      </a:lnTo>
                      <a:lnTo>
                        <a:pt x="71" y="138"/>
                      </a:lnTo>
                      <a:lnTo>
                        <a:pt x="49" y="103"/>
                      </a:lnTo>
                      <a:lnTo>
                        <a:pt x="29" y="56"/>
                      </a:lnTo>
                      <a:lnTo>
                        <a:pt x="15" y="28"/>
                      </a:lnTo>
                      <a:lnTo>
                        <a:pt x="8" y="0"/>
                      </a:lnTo>
                      <a:lnTo>
                        <a:pt x="14" y="29"/>
                      </a:lnTo>
                      <a:lnTo>
                        <a:pt x="21" y="45"/>
                      </a:lnTo>
                      <a:lnTo>
                        <a:pt x="31" y="66"/>
                      </a:lnTo>
                      <a:lnTo>
                        <a:pt x="32" y="88"/>
                      </a:lnTo>
                      <a:lnTo>
                        <a:pt x="22" y="72"/>
                      </a:lnTo>
                      <a:lnTo>
                        <a:pt x="11" y="45"/>
                      </a:lnTo>
                      <a:lnTo>
                        <a:pt x="0" y="16"/>
                      </a:lnTo>
                      <a:lnTo>
                        <a:pt x="6" y="39"/>
                      </a:lnTo>
                      <a:lnTo>
                        <a:pt x="13" y="56"/>
                      </a:lnTo>
                      <a:lnTo>
                        <a:pt x="23" y="90"/>
                      </a:lnTo>
                      <a:lnTo>
                        <a:pt x="19" y="89"/>
                      </a:lnTo>
                      <a:lnTo>
                        <a:pt x="7" y="73"/>
                      </a:lnTo>
                      <a:lnTo>
                        <a:pt x="7" y="73"/>
                      </a:lnTo>
                      <a:close/>
                    </a:path>
                  </a:pathLst>
                </a:custGeom>
                <a:solidFill>
                  <a:srgbClr val="8989A8"/>
                </a:solidFill>
                <a:ln>
                  <a:noFill/>
                </a:ln>
              </p:spPr>
              <p:txBody>
                <a:bodyPr/>
                <a:lstStyle/>
                <a:p>
                  <a:pPr algn="ctr"/>
                  <a:endParaRPr lang="zh-CN" altLang="en-US"/>
                </a:p>
              </p:txBody>
            </p:sp>
            <p:sp>
              <p:nvSpPr>
                <p:cNvPr id="1051945" name="Freeform 168"/>
                <p:cNvSpPr/>
                <p:nvPr/>
              </p:nvSpPr>
              <p:spPr bwMode="auto">
                <a:xfrm>
                  <a:off x="3057" y="1055"/>
                  <a:ext cx="15" cy="42"/>
                </a:xfrm>
                <a:custGeom>
                  <a:avLst/>
                  <a:gdLst>
                    <a:gd name="T0" fmla="*/ 15 w 15"/>
                    <a:gd name="T1" fmla="*/ 42 h 42"/>
                    <a:gd name="T2" fmla="*/ 8 w 15"/>
                    <a:gd name="T3" fmla="*/ 26 h 42"/>
                    <a:gd name="T4" fmla="*/ 0 w 15"/>
                    <a:gd name="T5" fmla="*/ 0 h 42"/>
                    <a:gd name="T6" fmla="*/ 3 w 15"/>
                    <a:gd name="T7" fmla="*/ 19 h 42"/>
                    <a:gd name="T8" fmla="*/ 8 w 15"/>
                    <a:gd name="T9" fmla="*/ 35 h 42"/>
                    <a:gd name="T10" fmla="*/ 15 w 15"/>
                    <a:gd name="T11" fmla="*/ 42 h 42"/>
                    <a:gd name="T12" fmla="*/ 15 w 15"/>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15" h="42">
                      <a:moveTo>
                        <a:pt x="15" y="42"/>
                      </a:moveTo>
                      <a:lnTo>
                        <a:pt x="8" y="26"/>
                      </a:lnTo>
                      <a:lnTo>
                        <a:pt x="0" y="0"/>
                      </a:lnTo>
                      <a:lnTo>
                        <a:pt x="3" y="19"/>
                      </a:lnTo>
                      <a:lnTo>
                        <a:pt x="8" y="35"/>
                      </a:lnTo>
                      <a:lnTo>
                        <a:pt x="15" y="42"/>
                      </a:lnTo>
                      <a:lnTo>
                        <a:pt x="15" y="42"/>
                      </a:lnTo>
                      <a:close/>
                    </a:path>
                  </a:pathLst>
                </a:custGeom>
                <a:solidFill>
                  <a:srgbClr val="8989A8"/>
                </a:solidFill>
                <a:ln>
                  <a:noFill/>
                </a:ln>
              </p:spPr>
              <p:txBody>
                <a:bodyPr/>
                <a:lstStyle/>
                <a:p>
                  <a:pPr algn="ctr"/>
                  <a:endParaRPr lang="zh-CN" altLang="en-US"/>
                </a:p>
              </p:txBody>
            </p:sp>
            <p:sp>
              <p:nvSpPr>
                <p:cNvPr id="1051946" name="Freeform 169"/>
                <p:cNvSpPr/>
                <p:nvPr/>
              </p:nvSpPr>
              <p:spPr bwMode="auto">
                <a:xfrm>
                  <a:off x="3091" y="1114"/>
                  <a:ext cx="35" cy="49"/>
                </a:xfrm>
                <a:custGeom>
                  <a:avLst/>
                  <a:gdLst>
                    <a:gd name="T0" fmla="*/ 10 w 35"/>
                    <a:gd name="T1" fmla="*/ 0 h 49"/>
                    <a:gd name="T2" fmla="*/ 22 w 35"/>
                    <a:gd name="T3" fmla="*/ 30 h 49"/>
                    <a:gd name="T4" fmla="*/ 35 w 35"/>
                    <a:gd name="T5" fmla="*/ 49 h 49"/>
                    <a:gd name="T6" fmla="*/ 27 w 35"/>
                    <a:gd name="T7" fmla="*/ 46 h 49"/>
                    <a:gd name="T8" fmla="*/ 13 w 35"/>
                    <a:gd name="T9" fmla="*/ 25 h 49"/>
                    <a:gd name="T10" fmla="*/ 6 w 35"/>
                    <a:gd name="T11" fmla="*/ 33 h 49"/>
                    <a:gd name="T12" fmla="*/ 3 w 35"/>
                    <a:gd name="T13" fmla="*/ 17 h 49"/>
                    <a:gd name="T14" fmla="*/ 0 w 35"/>
                    <a:gd name="T15" fmla="*/ 4 h 49"/>
                    <a:gd name="T16" fmla="*/ 11 w 35"/>
                    <a:gd name="T17" fmla="*/ 15 h 49"/>
                    <a:gd name="T18" fmla="*/ 10 w 35"/>
                    <a:gd name="T19" fmla="*/ 0 h 49"/>
                    <a:gd name="T20" fmla="*/ 10 w 3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9">
                      <a:moveTo>
                        <a:pt x="10" y="0"/>
                      </a:moveTo>
                      <a:lnTo>
                        <a:pt x="22" y="30"/>
                      </a:lnTo>
                      <a:lnTo>
                        <a:pt x="35" y="49"/>
                      </a:lnTo>
                      <a:lnTo>
                        <a:pt x="27" y="46"/>
                      </a:lnTo>
                      <a:lnTo>
                        <a:pt x="13" y="25"/>
                      </a:lnTo>
                      <a:lnTo>
                        <a:pt x="6" y="33"/>
                      </a:lnTo>
                      <a:lnTo>
                        <a:pt x="3" y="17"/>
                      </a:lnTo>
                      <a:lnTo>
                        <a:pt x="0" y="4"/>
                      </a:lnTo>
                      <a:lnTo>
                        <a:pt x="11" y="15"/>
                      </a:lnTo>
                      <a:lnTo>
                        <a:pt x="10" y="0"/>
                      </a:lnTo>
                      <a:lnTo>
                        <a:pt x="10" y="0"/>
                      </a:lnTo>
                      <a:close/>
                    </a:path>
                  </a:pathLst>
                </a:custGeom>
                <a:solidFill>
                  <a:srgbClr val="B8B8D9"/>
                </a:solidFill>
                <a:ln>
                  <a:noFill/>
                </a:ln>
              </p:spPr>
              <p:txBody>
                <a:bodyPr/>
                <a:lstStyle/>
                <a:p>
                  <a:pPr algn="ctr"/>
                  <a:endParaRPr lang="zh-CN" altLang="en-US"/>
                </a:p>
              </p:txBody>
            </p:sp>
          </p:grpSp>
          <p:grpSp>
            <p:nvGrpSpPr>
              <p:cNvPr id="462" name="Group 170"/>
              <p:cNvGrpSpPr/>
              <p:nvPr/>
            </p:nvGrpSpPr>
            <p:grpSpPr bwMode="auto">
              <a:xfrm>
                <a:off x="3597" y="848"/>
                <a:ext cx="576" cy="433"/>
                <a:chOff x="3597" y="848"/>
                <a:chExt cx="576" cy="433"/>
              </a:xfrm>
            </p:grpSpPr>
            <p:sp>
              <p:nvSpPr>
                <p:cNvPr id="1051947" name="Freeform 171"/>
                <p:cNvSpPr/>
                <p:nvPr/>
              </p:nvSpPr>
              <p:spPr bwMode="auto">
                <a:xfrm>
                  <a:off x="3597" y="848"/>
                  <a:ext cx="576" cy="433"/>
                </a:xfrm>
                <a:custGeom>
                  <a:avLst/>
                  <a:gdLst>
                    <a:gd name="T0" fmla="*/ 358 w 576"/>
                    <a:gd name="T1" fmla="*/ 1 h 433"/>
                    <a:gd name="T2" fmla="*/ 381 w 576"/>
                    <a:gd name="T3" fmla="*/ 1 h 433"/>
                    <a:gd name="T4" fmla="*/ 404 w 576"/>
                    <a:gd name="T5" fmla="*/ 2 h 433"/>
                    <a:gd name="T6" fmla="*/ 420 w 576"/>
                    <a:gd name="T7" fmla="*/ 43 h 433"/>
                    <a:gd name="T8" fmla="*/ 429 w 576"/>
                    <a:gd name="T9" fmla="*/ 130 h 433"/>
                    <a:gd name="T10" fmla="*/ 434 w 576"/>
                    <a:gd name="T11" fmla="*/ 218 h 433"/>
                    <a:gd name="T12" fmla="*/ 448 w 576"/>
                    <a:gd name="T13" fmla="*/ 275 h 433"/>
                    <a:gd name="T14" fmla="*/ 477 w 576"/>
                    <a:gd name="T15" fmla="*/ 280 h 433"/>
                    <a:gd name="T16" fmla="*/ 458 w 576"/>
                    <a:gd name="T17" fmla="*/ 292 h 433"/>
                    <a:gd name="T18" fmla="*/ 468 w 576"/>
                    <a:gd name="T19" fmla="*/ 301 h 433"/>
                    <a:gd name="T20" fmla="*/ 507 w 576"/>
                    <a:gd name="T21" fmla="*/ 306 h 433"/>
                    <a:gd name="T22" fmla="*/ 545 w 576"/>
                    <a:gd name="T23" fmla="*/ 309 h 433"/>
                    <a:gd name="T24" fmla="*/ 576 w 576"/>
                    <a:gd name="T25" fmla="*/ 318 h 433"/>
                    <a:gd name="T26" fmla="*/ 552 w 576"/>
                    <a:gd name="T27" fmla="*/ 321 h 433"/>
                    <a:gd name="T28" fmla="*/ 526 w 576"/>
                    <a:gd name="T29" fmla="*/ 326 h 433"/>
                    <a:gd name="T30" fmla="*/ 500 w 576"/>
                    <a:gd name="T31" fmla="*/ 329 h 433"/>
                    <a:gd name="T32" fmla="*/ 477 w 576"/>
                    <a:gd name="T33" fmla="*/ 331 h 433"/>
                    <a:gd name="T34" fmla="*/ 454 w 576"/>
                    <a:gd name="T35" fmla="*/ 337 h 433"/>
                    <a:gd name="T36" fmla="*/ 478 w 576"/>
                    <a:gd name="T37" fmla="*/ 343 h 433"/>
                    <a:gd name="T38" fmla="*/ 517 w 576"/>
                    <a:gd name="T39" fmla="*/ 344 h 433"/>
                    <a:gd name="T40" fmla="*/ 516 w 576"/>
                    <a:gd name="T41" fmla="*/ 353 h 433"/>
                    <a:gd name="T42" fmla="*/ 478 w 576"/>
                    <a:gd name="T43" fmla="*/ 362 h 433"/>
                    <a:gd name="T44" fmla="*/ 465 w 576"/>
                    <a:gd name="T45" fmla="*/ 384 h 433"/>
                    <a:gd name="T46" fmla="*/ 461 w 576"/>
                    <a:gd name="T47" fmla="*/ 413 h 433"/>
                    <a:gd name="T48" fmla="*/ 434 w 576"/>
                    <a:gd name="T49" fmla="*/ 418 h 433"/>
                    <a:gd name="T50" fmla="*/ 408 w 576"/>
                    <a:gd name="T51" fmla="*/ 422 h 433"/>
                    <a:gd name="T52" fmla="*/ 381 w 576"/>
                    <a:gd name="T53" fmla="*/ 426 h 433"/>
                    <a:gd name="T54" fmla="*/ 346 w 576"/>
                    <a:gd name="T55" fmla="*/ 430 h 433"/>
                    <a:gd name="T56" fmla="*/ 310 w 576"/>
                    <a:gd name="T57" fmla="*/ 433 h 433"/>
                    <a:gd name="T58" fmla="*/ 282 w 576"/>
                    <a:gd name="T59" fmla="*/ 433 h 433"/>
                    <a:gd name="T60" fmla="*/ 253 w 576"/>
                    <a:gd name="T61" fmla="*/ 432 h 433"/>
                    <a:gd name="T62" fmla="*/ 222 w 576"/>
                    <a:gd name="T63" fmla="*/ 432 h 433"/>
                    <a:gd name="T64" fmla="*/ 184 w 576"/>
                    <a:gd name="T65" fmla="*/ 431 h 433"/>
                    <a:gd name="T66" fmla="*/ 150 w 576"/>
                    <a:gd name="T67" fmla="*/ 429 h 433"/>
                    <a:gd name="T68" fmla="*/ 115 w 576"/>
                    <a:gd name="T69" fmla="*/ 426 h 433"/>
                    <a:gd name="T70" fmla="*/ 79 w 576"/>
                    <a:gd name="T71" fmla="*/ 423 h 433"/>
                    <a:gd name="T72" fmla="*/ 48 w 576"/>
                    <a:gd name="T73" fmla="*/ 410 h 433"/>
                    <a:gd name="T74" fmla="*/ 52 w 576"/>
                    <a:gd name="T75" fmla="*/ 381 h 433"/>
                    <a:gd name="T76" fmla="*/ 65 w 576"/>
                    <a:gd name="T77" fmla="*/ 352 h 433"/>
                    <a:gd name="T78" fmla="*/ 82 w 576"/>
                    <a:gd name="T79" fmla="*/ 324 h 433"/>
                    <a:gd name="T80" fmla="*/ 78 w 576"/>
                    <a:gd name="T81" fmla="*/ 310 h 433"/>
                    <a:gd name="T82" fmla="*/ 53 w 576"/>
                    <a:gd name="T83" fmla="*/ 305 h 433"/>
                    <a:gd name="T84" fmla="*/ 81 w 576"/>
                    <a:gd name="T85" fmla="*/ 295 h 433"/>
                    <a:gd name="T86" fmla="*/ 90 w 576"/>
                    <a:gd name="T87" fmla="*/ 291 h 433"/>
                    <a:gd name="T88" fmla="*/ 60 w 576"/>
                    <a:gd name="T89" fmla="*/ 289 h 433"/>
                    <a:gd name="T90" fmla="*/ 30 w 576"/>
                    <a:gd name="T91" fmla="*/ 286 h 433"/>
                    <a:gd name="T92" fmla="*/ 1 w 576"/>
                    <a:gd name="T93" fmla="*/ 280 h 433"/>
                    <a:gd name="T94" fmla="*/ 23 w 576"/>
                    <a:gd name="T95" fmla="*/ 272 h 433"/>
                    <a:gd name="T96" fmla="*/ 53 w 576"/>
                    <a:gd name="T97" fmla="*/ 271 h 433"/>
                    <a:gd name="T98" fmla="*/ 84 w 576"/>
                    <a:gd name="T99" fmla="*/ 269 h 433"/>
                    <a:gd name="T100" fmla="*/ 114 w 576"/>
                    <a:gd name="T101" fmla="*/ 265 h 433"/>
                    <a:gd name="T102" fmla="*/ 110 w 576"/>
                    <a:gd name="T103" fmla="*/ 223 h 433"/>
                    <a:gd name="T104" fmla="*/ 106 w 576"/>
                    <a:gd name="T105" fmla="*/ 181 h 433"/>
                    <a:gd name="T106" fmla="*/ 105 w 576"/>
                    <a:gd name="T107" fmla="*/ 138 h 433"/>
                    <a:gd name="T108" fmla="*/ 105 w 576"/>
                    <a:gd name="T109" fmla="*/ 99 h 433"/>
                    <a:gd name="T110" fmla="*/ 106 w 576"/>
                    <a:gd name="T111" fmla="*/ 59 h 433"/>
                    <a:gd name="T112" fmla="*/ 110 w 576"/>
                    <a:gd name="T113" fmla="*/ 21 h 433"/>
                    <a:gd name="T114" fmla="*/ 144 w 576"/>
                    <a:gd name="T115" fmla="*/ 6 h 433"/>
                    <a:gd name="T116" fmla="*/ 199 w 576"/>
                    <a:gd name="T117" fmla="*/ 3 h 433"/>
                    <a:gd name="T118" fmla="*/ 255 w 576"/>
                    <a:gd name="T119" fmla="*/ 1 h 433"/>
                    <a:gd name="T120" fmla="*/ 303 w 576"/>
                    <a:gd name="T121" fmla="*/ 0 h 433"/>
                    <a:gd name="T122" fmla="*/ 331 w 576"/>
                    <a:gd name="T123"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6" h="433">
                      <a:moveTo>
                        <a:pt x="336" y="0"/>
                      </a:moveTo>
                      <a:lnTo>
                        <a:pt x="337" y="0"/>
                      </a:lnTo>
                      <a:lnTo>
                        <a:pt x="338" y="0"/>
                      </a:lnTo>
                      <a:lnTo>
                        <a:pt x="339" y="0"/>
                      </a:lnTo>
                      <a:lnTo>
                        <a:pt x="340" y="0"/>
                      </a:lnTo>
                      <a:lnTo>
                        <a:pt x="341" y="0"/>
                      </a:lnTo>
                      <a:lnTo>
                        <a:pt x="343" y="0"/>
                      </a:lnTo>
                      <a:lnTo>
                        <a:pt x="344" y="0"/>
                      </a:lnTo>
                      <a:lnTo>
                        <a:pt x="345" y="0"/>
                      </a:lnTo>
                      <a:lnTo>
                        <a:pt x="346" y="0"/>
                      </a:lnTo>
                      <a:lnTo>
                        <a:pt x="347" y="0"/>
                      </a:lnTo>
                      <a:lnTo>
                        <a:pt x="348" y="0"/>
                      </a:lnTo>
                      <a:lnTo>
                        <a:pt x="349" y="0"/>
                      </a:lnTo>
                      <a:lnTo>
                        <a:pt x="350" y="0"/>
                      </a:lnTo>
                      <a:lnTo>
                        <a:pt x="351" y="0"/>
                      </a:lnTo>
                      <a:lnTo>
                        <a:pt x="353" y="0"/>
                      </a:lnTo>
                      <a:lnTo>
                        <a:pt x="354" y="1"/>
                      </a:lnTo>
                      <a:lnTo>
                        <a:pt x="355" y="1"/>
                      </a:lnTo>
                      <a:lnTo>
                        <a:pt x="356" y="1"/>
                      </a:lnTo>
                      <a:lnTo>
                        <a:pt x="357" y="1"/>
                      </a:lnTo>
                      <a:lnTo>
                        <a:pt x="358" y="1"/>
                      </a:lnTo>
                      <a:lnTo>
                        <a:pt x="359" y="1"/>
                      </a:lnTo>
                      <a:lnTo>
                        <a:pt x="360" y="1"/>
                      </a:lnTo>
                      <a:lnTo>
                        <a:pt x="361" y="1"/>
                      </a:lnTo>
                      <a:lnTo>
                        <a:pt x="362" y="1"/>
                      </a:lnTo>
                      <a:lnTo>
                        <a:pt x="363" y="1"/>
                      </a:lnTo>
                      <a:lnTo>
                        <a:pt x="364" y="1"/>
                      </a:lnTo>
                      <a:lnTo>
                        <a:pt x="365" y="1"/>
                      </a:lnTo>
                      <a:lnTo>
                        <a:pt x="367" y="1"/>
                      </a:lnTo>
                      <a:lnTo>
                        <a:pt x="368" y="1"/>
                      </a:lnTo>
                      <a:lnTo>
                        <a:pt x="369" y="1"/>
                      </a:lnTo>
                      <a:lnTo>
                        <a:pt x="370" y="1"/>
                      </a:lnTo>
                      <a:lnTo>
                        <a:pt x="371" y="1"/>
                      </a:lnTo>
                      <a:lnTo>
                        <a:pt x="372" y="1"/>
                      </a:lnTo>
                      <a:lnTo>
                        <a:pt x="373" y="1"/>
                      </a:lnTo>
                      <a:lnTo>
                        <a:pt x="374" y="1"/>
                      </a:lnTo>
                      <a:lnTo>
                        <a:pt x="375" y="1"/>
                      </a:lnTo>
                      <a:lnTo>
                        <a:pt x="376" y="1"/>
                      </a:lnTo>
                      <a:lnTo>
                        <a:pt x="377" y="1"/>
                      </a:lnTo>
                      <a:lnTo>
                        <a:pt x="379" y="1"/>
                      </a:lnTo>
                      <a:lnTo>
                        <a:pt x="380" y="1"/>
                      </a:lnTo>
                      <a:lnTo>
                        <a:pt x="381" y="1"/>
                      </a:lnTo>
                      <a:lnTo>
                        <a:pt x="382" y="1"/>
                      </a:lnTo>
                      <a:lnTo>
                        <a:pt x="383" y="1"/>
                      </a:lnTo>
                      <a:lnTo>
                        <a:pt x="384" y="1"/>
                      </a:lnTo>
                      <a:lnTo>
                        <a:pt x="385" y="1"/>
                      </a:lnTo>
                      <a:lnTo>
                        <a:pt x="386" y="1"/>
                      </a:lnTo>
                      <a:lnTo>
                        <a:pt x="387" y="1"/>
                      </a:lnTo>
                      <a:lnTo>
                        <a:pt x="389" y="1"/>
                      </a:lnTo>
                      <a:lnTo>
                        <a:pt x="390" y="1"/>
                      </a:lnTo>
                      <a:lnTo>
                        <a:pt x="391" y="1"/>
                      </a:lnTo>
                      <a:lnTo>
                        <a:pt x="392" y="1"/>
                      </a:lnTo>
                      <a:lnTo>
                        <a:pt x="393" y="1"/>
                      </a:lnTo>
                      <a:lnTo>
                        <a:pt x="394" y="1"/>
                      </a:lnTo>
                      <a:lnTo>
                        <a:pt x="395" y="1"/>
                      </a:lnTo>
                      <a:lnTo>
                        <a:pt x="396" y="1"/>
                      </a:lnTo>
                      <a:lnTo>
                        <a:pt x="397" y="1"/>
                      </a:lnTo>
                      <a:lnTo>
                        <a:pt x="398" y="1"/>
                      </a:lnTo>
                      <a:lnTo>
                        <a:pt x="400" y="1"/>
                      </a:lnTo>
                      <a:lnTo>
                        <a:pt x="400" y="1"/>
                      </a:lnTo>
                      <a:lnTo>
                        <a:pt x="402" y="1"/>
                      </a:lnTo>
                      <a:lnTo>
                        <a:pt x="403" y="1"/>
                      </a:lnTo>
                      <a:lnTo>
                        <a:pt x="404" y="2"/>
                      </a:lnTo>
                      <a:lnTo>
                        <a:pt x="405" y="2"/>
                      </a:lnTo>
                      <a:lnTo>
                        <a:pt x="406" y="2"/>
                      </a:lnTo>
                      <a:lnTo>
                        <a:pt x="407" y="1"/>
                      </a:lnTo>
                      <a:lnTo>
                        <a:pt x="408" y="1"/>
                      </a:lnTo>
                      <a:lnTo>
                        <a:pt x="409" y="1"/>
                      </a:lnTo>
                      <a:lnTo>
                        <a:pt x="410" y="1"/>
                      </a:lnTo>
                      <a:lnTo>
                        <a:pt x="411" y="1"/>
                      </a:lnTo>
                      <a:lnTo>
                        <a:pt x="412" y="1"/>
                      </a:lnTo>
                      <a:lnTo>
                        <a:pt x="412" y="2"/>
                      </a:lnTo>
                      <a:lnTo>
                        <a:pt x="413" y="4"/>
                      </a:lnTo>
                      <a:lnTo>
                        <a:pt x="413" y="5"/>
                      </a:lnTo>
                      <a:lnTo>
                        <a:pt x="414" y="6"/>
                      </a:lnTo>
                      <a:lnTo>
                        <a:pt x="415" y="10"/>
                      </a:lnTo>
                      <a:lnTo>
                        <a:pt x="415" y="14"/>
                      </a:lnTo>
                      <a:lnTo>
                        <a:pt x="416" y="18"/>
                      </a:lnTo>
                      <a:lnTo>
                        <a:pt x="417" y="23"/>
                      </a:lnTo>
                      <a:lnTo>
                        <a:pt x="417" y="27"/>
                      </a:lnTo>
                      <a:lnTo>
                        <a:pt x="418" y="31"/>
                      </a:lnTo>
                      <a:lnTo>
                        <a:pt x="418" y="35"/>
                      </a:lnTo>
                      <a:lnTo>
                        <a:pt x="419" y="39"/>
                      </a:lnTo>
                      <a:lnTo>
                        <a:pt x="420" y="43"/>
                      </a:lnTo>
                      <a:lnTo>
                        <a:pt x="420" y="47"/>
                      </a:lnTo>
                      <a:lnTo>
                        <a:pt x="421" y="51"/>
                      </a:lnTo>
                      <a:lnTo>
                        <a:pt x="421" y="55"/>
                      </a:lnTo>
                      <a:lnTo>
                        <a:pt x="422" y="59"/>
                      </a:lnTo>
                      <a:lnTo>
                        <a:pt x="423" y="64"/>
                      </a:lnTo>
                      <a:lnTo>
                        <a:pt x="423" y="68"/>
                      </a:lnTo>
                      <a:lnTo>
                        <a:pt x="424" y="72"/>
                      </a:lnTo>
                      <a:lnTo>
                        <a:pt x="424" y="76"/>
                      </a:lnTo>
                      <a:lnTo>
                        <a:pt x="424" y="80"/>
                      </a:lnTo>
                      <a:lnTo>
                        <a:pt x="425" y="85"/>
                      </a:lnTo>
                      <a:lnTo>
                        <a:pt x="425" y="89"/>
                      </a:lnTo>
                      <a:lnTo>
                        <a:pt x="426" y="93"/>
                      </a:lnTo>
                      <a:lnTo>
                        <a:pt x="426" y="97"/>
                      </a:lnTo>
                      <a:lnTo>
                        <a:pt x="427" y="101"/>
                      </a:lnTo>
                      <a:lnTo>
                        <a:pt x="427" y="105"/>
                      </a:lnTo>
                      <a:lnTo>
                        <a:pt x="427" y="109"/>
                      </a:lnTo>
                      <a:lnTo>
                        <a:pt x="428" y="114"/>
                      </a:lnTo>
                      <a:lnTo>
                        <a:pt x="428" y="118"/>
                      </a:lnTo>
                      <a:lnTo>
                        <a:pt x="428" y="122"/>
                      </a:lnTo>
                      <a:lnTo>
                        <a:pt x="429" y="126"/>
                      </a:lnTo>
                      <a:lnTo>
                        <a:pt x="429" y="130"/>
                      </a:lnTo>
                      <a:lnTo>
                        <a:pt x="429" y="135"/>
                      </a:lnTo>
                      <a:lnTo>
                        <a:pt x="430" y="139"/>
                      </a:lnTo>
                      <a:lnTo>
                        <a:pt x="430" y="143"/>
                      </a:lnTo>
                      <a:lnTo>
                        <a:pt x="430" y="147"/>
                      </a:lnTo>
                      <a:lnTo>
                        <a:pt x="431" y="151"/>
                      </a:lnTo>
                      <a:lnTo>
                        <a:pt x="431" y="155"/>
                      </a:lnTo>
                      <a:lnTo>
                        <a:pt x="431" y="159"/>
                      </a:lnTo>
                      <a:lnTo>
                        <a:pt x="432" y="164"/>
                      </a:lnTo>
                      <a:lnTo>
                        <a:pt x="432" y="168"/>
                      </a:lnTo>
                      <a:lnTo>
                        <a:pt x="432" y="172"/>
                      </a:lnTo>
                      <a:lnTo>
                        <a:pt x="432" y="176"/>
                      </a:lnTo>
                      <a:lnTo>
                        <a:pt x="432" y="180"/>
                      </a:lnTo>
                      <a:lnTo>
                        <a:pt x="433" y="184"/>
                      </a:lnTo>
                      <a:lnTo>
                        <a:pt x="433" y="189"/>
                      </a:lnTo>
                      <a:lnTo>
                        <a:pt x="433" y="193"/>
                      </a:lnTo>
                      <a:lnTo>
                        <a:pt x="433" y="197"/>
                      </a:lnTo>
                      <a:lnTo>
                        <a:pt x="434" y="202"/>
                      </a:lnTo>
                      <a:lnTo>
                        <a:pt x="434" y="206"/>
                      </a:lnTo>
                      <a:lnTo>
                        <a:pt x="434" y="210"/>
                      </a:lnTo>
                      <a:lnTo>
                        <a:pt x="434" y="214"/>
                      </a:lnTo>
                      <a:lnTo>
                        <a:pt x="434" y="218"/>
                      </a:lnTo>
                      <a:lnTo>
                        <a:pt x="435" y="223"/>
                      </a:lnTo>
                      <a:lnTo>
                        <a:pt x="435" y="227"/>
                      </a:lnTo>
                      <a:lnTo>
                        <a:pt x="435" y="231"/>
                      </a:lnTo>
                      <a:lnTo>
                        <a:pt x="435" y="235"/>
                      </a:lnTo>
                      <a:lnTo>
                        <a:pt x="435" y="240"/>
                      </a:lnTo>
                      <a:lnTo>
                        <a:pt x="435" y="244"/>
                      </a:lnTo>
                      <a:lnTo>
                        <a:pt x="435" y="248"/>
                      </a:lnTo>
                      <a:lnTo>
                        <a:pt x="436" y="252"/>
                      </a:lnTo>
                      <a:lnTo>
                        <a:pt x="436" y="256"/>
                      </a:lnTo>
                      <a:lnTo>
                        <a:pt x="436" y="261"/>
                      </a:lnTo>
                      <a:lnTo>
                        <a:pt x="436" y="265"/>
                      </a:lnTo>
                      <a:lnTo>
                        <a:pt x="436" y="269"/>
                      </a:lnTo>
                      <a:lnTo>
                        <a:pt x="437" y="274"/>
                      </a:lnTo>
                      <a:lnTo>
                        <a:pt x="438" y="274"/>
                      </a:lnTo>
                      <a:lnTo>
                        <a:pt x="439" y="274"/>
                      </a:lnTo>
                      <a:lnTo>
                        <a:pt x="441" y="274"/>
                      </a:lnTo>
                      <a:lnTo>
                        <a:pt x="442" y="275"/>
                      </a:lnTo>
                      <a:lnTo>
                        <a:pt x="444" y="275"/>
                      </a:lnTo>
                      <a:lnTo>
                        <a:pt x="445" y="275"/>
                      </a:lnTo>
                      <a:lnTo>
                        <a:pt x="447" y="275"/>
                      </a:lnTo>
                      <a:lnTo>
                        <a:pt x="448" y="275"/>
                      </a:lnTo>
                      <a:lnTo>
                        <a:pt x="450" y="275"/>
                      </a:lnTo>
                      <a:lnTo>
                        <a:pt x="451" y="276"/>
                      </a:lnTo>
                      <a:lnTo>
                        <a:pt x="452" y="276"/>
                      </a:lnTo>
                      <a:lnTo>
                        <a:pt x="454" y="276"/>
                      </a:lnTo>
                      <a:lnTo>
                        <a:pt x="455" y="276"/>
                      </a:lnTo>
                      <a:lnTo>
                        <a:pt x="457" y="276"/>
                      </a:lnTo>
                      <a:lnTo>
                        <a:pt x="458" y="276"/>
                      </a:lnTo>
                      <a:lnTo>
                        <a:pt x="460" y="277"/>
                      </a:lnTo>
                      <a:lnTo>
                        <a:pt x="461" y="277"/>
                      </a:lnTo>
                      <a:lnTo>
                        <a:pt x="462" y="277"/>
                      </a:lnTo>
                      <a:lnTo>
                        <a:pt x="463" y="277"/>
                      </a:lnTo>
                      <a:lnTo>
                        <a:pt x="465" y="277"/>
                      </a:lnTo>
                      <a:lnTo>
                        <a:pt x="466" y="277"/>
                      </a:lnTo>
                      <a:lnTo>
                        <a:pt x="468" y="278"/>
                      </a:lnTo>
                      <a:lnTo>
                        <a:pt x="469" y="278"/>
                      </a:lnTo>
                      <a:lnTo>
                        <a:pt x="470" y="278"/>
                      </a:lnTo>
                      <a:lnTo>
                        <a:pt x="472" y="278"/>
                      </a:lnTo>
                      <a:lnTo>
                        <a:pt x="473" y="278"/>
                      </a:lnTo>
                      <a:lnTo>
                        <a:pt x="474" y="279"/>
                      </a:lnTo>
                      <a:lnTo>
                        <a:pt x="476" y="279"/>
                      </a:lnTo>
                      <a:lnTo>
                        <a:pt x="477" y="280"/>
                      </a:lnTo>
                      <a:lnTo>
                        <a:pt x="478" y="280"/>
                      </a:lnTo>
                      <a:lnTo>
                        <a:pt x="480" y="281"/>
                      </a:lnTo>
                      <a:lnTo>
                        <a:pt x="481" y="281"/>
                      </a:lnTo>
                      <a:lnTo>
                        <a:pt x="481" y="282"/>
                      </a:lnTo>
                      <a:lnTo>
                        <a:pt x="482" y="284"/>
                      </a:lnTo>
                      <a:lnTo>
                        <a:pt x="481" y="285"/>
                      </a:lnTo>
                      <a:lnTo>
                        <a:pt x="481" y="287"/>
                      </a:lnTo>
                      <a:lnTo>
                        <a:pt x="479" y="287"/>
                      </a:lnTo>
                      <a:lnTo>
                        <a:pt x="477" y="288"/>
                      </a:lnTo>
                      <a:lnTo>
                        <a:pt x="475" y="289"/>
                      </a:lnTo>
                      <a:lnTo>
                        <a:pt x="473" y="290"/>
                      </a:lnTo>
                      <a:lnTo>
                        <a:pt x="471" y="290"/>
                      </a:lnTo>
                      <a:lnTo>
                        <a:pt x="469" y="291"/>
                      </a:lnTo>
                      <a:lnTo>
                        <a:pt x="467" y="291"/>
                      </a:lnTo>
                      <a:lnTo>
                        <a:pt x="465" y="291"/>
                      </a:lnTo>
                      <a:lnTo>
                        <a:pt x="464" y="291"/>
                      </a:lnTo>
                      <a:lnTo>
                        <a:pt x="463" y="292"/>
                      </a:lnTo>
                      <a:lnTo>
                        <a:pt x="462" y="292"/>
                      </a:lnTo>
                      <a:lnTo>
                        <a:pt x="461" y="292"/>
                      </a:lnTo>
                      <a:lnTo>
                        <a:pt x="460" y="292"/>
                      </a:lnTo>
                      <a:lnTo>
                        <a:pt x="458" y="292"/>
                      </a:lnTo>
                      <a:lnTo>
                        <a:pt x="457" y="292"/>
                      </a:lnTo>
                      <a:lnTo>
                        <a:pt x="456" y="293"/>
                      </a:lnTo>
                      <a:lnTo>
                        <a:pt x="454" y="293"/>
                      </a:lnTo>
                      <a:lnTo>
                        <a:pt x="452" y="294"/>
                      </a:lnTo>
                      <a:lnTo>
                        <a:pt x="450" y="294"/>
                      </a:lnTo>
                      <a:lnTo>
                        <a:pt x="449" y="295"/>
                      </a:lnTo>
                      <a:lnTo>
                        <a:pt x="448" y="295"/>
                      </a:lnTo>
                      <a:lnTo>
                        <a:pt x="447" y="296"/>
                      </a:lnTo>
                      <a:lnTo>
                        <a:pt x="447" y="297"/>
                      </a:lnTo>
                      <a:lnTo>
                        <a:pt x="448" y="298"/>
                      </a:lnTo>
                      <a:lnTo>
                        <a:pt x="449" y="298"/>
                      </a:lnTo>
                      <a:lnTo>
                        <a:pt x="451" y="298"/>
                      </a:lnTo>
                      <a:lnTo>
                        <a:pt x="453" y="299"/>
                      </a:lnTo>
                      <a:lnTo>
                        <a:pt x="455" y="299"/>
                      </a:lnTo>
                      <a:lnTo>
                        <a:pt x="457" y="299"/>
                      </a:lnTo>
                      <a:lnTo>
                        <a:pt x="459" y="300"/>
                      </a:lnTo>
                      <a:lnTo>
                        <a:pt x="460" y="300"/>
                      </a:lnTo>
                      <a:lnTo>
                        <a:pt x="462" y="300"/>
                      </a:lnTo>
                      <a:lnTo>
                        <a:pt x="464" y="300"/>
                      </a:lnTo>
                      <a:lnTo>
                        <a:pt x="466" y="301"/>
                      </a:lnTo>
                      <a:lnTo>
                        <a:pt x="468" y="301"/>
                      </a:lnTo>
                      <a:lnTo>
                        <a:pt x="470" y="301"/>
                      </a:lnTo>
                      <a:lnTo>
                        <a:pt x="471" y="302"/>
                      </a:lnTo>
                      <a:lnTo>
                        <a:pt x="473" y="302"/>
                      </a:lnTo>
                      <a:lnTo>
                        <a:pt x="475" y="302"/>
                      </a:lnTo>
                      <a:lnTo>
                        <a:pt x="477" y="303"/>
                      </a:lnTo>
                      <a:lnTo>
                        <a:pt x="479" y="303"/>
                      </a:lnTo>
                      <a:lnTo>
                        <a:pt x="481" y="303"/>
                      </a:lnTo>
                      <a:lnTo>
                        <a:pt x="483" y="303"/>
                      </a:lnTo>
                      <a:lnTo>
                        <a:pt x="484" y="303"/>
                      </a:lnTo>
                      <a:lnTo>
                        <a:pt x="486" y="304"/>
                      </a:lnTo>
                      <a:lnTo>
                        <a:pt x="488" y="304"/>
                      </a:lnTo>
                      <a:lnTo>
                        <a:pt x="490" y="304"/>
                      </a:lnTo>
                      <a:lnTo>
                        <a:pt x="492" y="304"/>
                      </a:lnTo>
                      <a:lnTo>
                        <a:pt x="493" y="305"/>
                      </a:lnTo>
                      <a:lnTo>
                        <a:pt x="495" y="305"/>
                      </a:lnTo>
                      <a:lnTo>
                        <a:pt x="497" y="305"/>
                      </a:lnTo>
                      <a:lnTo>
                        <a:pt x="499" y="305"/>
                      </a:lnTo>
                      <a:lnTo>
                        <a:pt x="501" y="305"/>
                      </a:lnTo>
                      <a:lnTo>
                        <a:pt x="503" y="306"/>
                      </a:lnTo>
                      <a:lnTo>
                        <a:pt x="505" y="306"/>
                      </a:lnTo>
                      <a:lnTo>
                        <a:pt x="507" y="306"/>
                      </a:lnTo>
                      <a:lnTo>
                        <a:pt x="508" y="306"/>
                      </a:lnTo>
                      <a:lnTo>
                        <a:pt x="510" y="306"/>
                      </a:lnTo>
                      <a:lnTo>
                        <a:pt x="512" y="307"/>
                      </a:lnTo>
                      <a:lnTo>
                        <a:pt x="514" y="307"/>
                      </a:lnTo>
                      <a:lnTo>
                        <a:pt x="516" y="307"/>
                      </a:lnTo>
                      <a:lnTo>
                        <a:pt x="517" y="307"/>
                      </a:lnTo>
                      <a:lnTo>
                        <a:pt x="519" y="307"/>
                      </a:lnTo>
                      <a:lnTo>
                        <a:pt x="521" y="308"/>
                      </a:lnTo>
                      <a:lnTo>
                        <a:pt x="523" y="308"/>
                      </a:lnTo>
                      <a:lnTo>
                        <a:pt x="525" y="308"/>
                      </a:lnTo>
                      <a:lnTo>
                        <a:pt x="527" y="308"/>
                      </a:lnTo>
                      <a:lnTo>
                        <a:pt x="529" y="308"/>
                      </a:lnTo>
                      <a:lnTo>
                        <a:pt x="530" y="308"/>
                      </a:lnTo>
                      <a:lnTo>
                        <a:pt x="532" y="309"/>
                      </a:lnTo>
                      <a:lnTo>
                        <a:pt x="534" y="309"/>
                      </a:lnTo>
                      <a:lnTo>
                        <a:pt x="536" y="309"/>
                      </a:lnTo>
                      <a:lnTo>
                        <a:pt x="538" y="309"/>
                      </a:lnTo>
                      <a:lnTo>
                        <a:pt x="540" y="309"/>
                      </a:lnTo>
                      <a:lnTo>
                        <a:pt x="542" y="309"/>
                      </a:lnTo>
                      <a:lnTo>
                        <a:pt x="544" y="309"/>
                      </a:lnTo>
                      <a:lnTo>
                        <a:pt x="545" y="309"/>
                      </a:lnTo>
                      <a:lnTo>
                        <a:pt x="548" y="310"/>
                      </a:lnTo>
                      <a:lnTo>
                        <a:pt x="549" y="310"/>
                      </a:lnTo>
                      <a:lnTo>
                        <a:pt x="551" y="310"/>
                      </a:lnTo>
                      <a:lnTo>
                        <a:pt x="553" y="310"/>
                      </a:lnTo>
                      <a:lnTo>
                        <a:pt x="555" y="310"/>
                      </a:lnTo>
                      <a:lnTo>
                        <a:pt x="557" y="311"/>
                      </a:lnTo>
                      <a:lnTo>
                        <a:pt x="559" y="311"/>
                      </a:lnTo>
                      <a:lnTo>
                        <a:pt x="561" y="311"/>
                      </a:lnTo>
                      <a:lnTo>
                        <a:pt x="563" y="311"/>
                      </a:lnTo>
                      <a:lnTo>
                        <a:pt x="565" y="311"/>
                      </a:lnTo>
                      <a:lnTo>
                        <a:pt x="567" y="312"/>
                      </a:lnTo>
                      <a:lnTo>
                        <a:pt x="568" y="312"/>
                      </a:lnTo>
                      <a:lnTo>
                        <a:pt x="570" y="312"/>
                      </a:lnTo>
                      <a:lnTo>
                        <a:pt x="571" y="312"/>
                      </a:lnTo>
                      <a:lnTo>
                        <a:pt x="572" y="313"/>
                      </a:lnTo>
                      <a:lnTo>
                        <a:pt x="573" y="313"/>
                      </a:lnTo>
                      <a:lnTo>
                        <a:pt x="575" y="314"/>
                      </a:lnTo>
                      <a:lnTo>
                        <a:pt x="576" y="315"/>
                      </a:lnTo>
                      <a:lnTo>
                        <a:pt x="576" y="316"/>
                      </a:lnTo>
                      <a:lnTo>
                        <a:pt x="576" y="317"/>
                      </a:lnTo>
                      <a:lnTo>
                        <a:pt x="576" y="318"/>
                      </a:lnTo>
                      <a:lnTo>
                        <a:pt x="575" y="318"/>
                      </a:lnTo>
                      <a:lnTo>
                        <a:pt x="575" y="319"/>
                      </a:lnTo>
                      <a:lnTo>
                        <a:pt x="573" y="319"/>
                      </a:lnTo>
                      <a:lnTo>
                        <a:pt x="572" y="319"/>
                      </a:lnTo>
                      <a:lnTo>
                        <a:pt x="571" y="319"/>
                      </a:lnTo>
                      <a:lnTo>
                        <a:pt x="570" y="319"/>
                      </a:lnTo>
                      <a:lnTo>
                        <a:pt x="569" y="319"/>
                      </a:lnTo>
                      <a:lnTo>
                        <a:pt x="567" y="320"/>
                      </a:lnTo>
                      <a:lnTo>
                        <a:pt x="566" y="320"/>
                      </a:lnTo>
                      <a:lnTo>
                        <a:pt x="565" y="320"/>
                      </a:lnTo>
                      <a:lnTo>
                        <a:pt x="564" y="320"/>
                      </a:lnTo>
                      <a:lnTo>
                        <a:pt x="563" y="320"/>
                      </a:lnTo>
                      <a:lnTo>
                        <a:pt x="561" y="320"/>
                      </a:lnTo>
                      <a:lnTo>
                        <a:pt x="560" y="320"/>
                      </a:lnTo>
                      <a:lnTo>
                        <a:pt x="559" y="320"/>
                      </a:lnTo>
                      <a:lnTo>
                        <a:pt x="558" y="321"/>
                      </a:lnTo>
                      <a:lnTo>
                        <a:pt x="557" y="321"/>
                      </a:lnTo>
                      <a:lnTo>
                        <a:pt x="556" y="321"/>
                      </a:lnTo>
                      <a:lnTo>
                        <a:pt x="554" y="321"/>
                      </a:lnTo>
                      <a:lnTo>
                        <a:pt x="553" y="321"/>
                      </a:lnTo>
                      <a:lnTo>
                        <a:pt x="552" y="321"/>
                      </a:lnTo>
                      <a:lnTo>
                        <a:pt x="551" y="322"/>
                      </a:lnTo>
                      <a:lnTo>
                        <a:pt x="549" y="322"/>
                      </a:lnTo>
                      <a:lnTo>
                        <a:pt x="548" y="322"/>
                      </a:lnTo>
                      <a:lnTo>
                        <a:pt x="547" y="322"/>
                      </a:lnTo>
                      <a:lnTo>
                        <a:pt x="546" y="322"/>
                      </a:lnTo>
                      <a:lnTo>
                        <a:pt x="544" y="322"/>
                      </a:lnTo>
                      <a:lnTo>
                        <a:pt x="543" y="323"/>
                      </a:lnTo>
                      <a:lnTo>
                        <a:pt x="542" y="323"/>
                      </a:lnTo>
                      <a:lnTo>
                        <a:pt x="541" y="323"/>
                      </a:lnTo>
                      <a:lnTo>
                        <a:pt x="539" y="323"/>
                      </a:lnTo>
                      <a:lnTo>
                        <a:pt x="538" y="323"/>
                      </a:lnTo>
                      <a:lnTo>
                        <a:pt x="537" y="324"/>
                      </a:lnTo>
                      <a:lnTo>
                        <a:pt x="536" y="324"/>
                      </a:lnTo>
                      <a:lnTo>
                        <a:pt x="535" y="324"/>
                      </a:lnTo>
                      <a:lnTo>
                        <a:pt x="534" y="324"/>
                      </a:lnTo>
                      <a:lnTo>
                        <a:pt x="532" y="324"/>
                      </a:lnTo>
                      <a:lnTo>
                        <a:pt x="531" y="325"/>
                      </a:lnTo>
                      <a:lnTo>
                        <a:pt x="530" y="325"/>
                      </a:lnTo>
                      <a:lnTo>
                        <a:pt x="529" y="325"/>
                      </a:lnTo>
                      <a:lnTo>
                        <a:pt x="527" y="325"/>
                      </a:lnTo>
                      <a:lnTo>
                        <a:pt x="526" y="326"/>
                      </a:lnTo>
                      <a:lnTo>
                        <a:pt x="525" y="326"/>
                      </a:lnTo>
                      <a:lnTo>
                        <a:pt x="524" y="326"/>
                      </a:lnTo>
                      <a:lnTo>
                        <a:pt x="522" y="326"/>
                      </a:lnTo>
                      <a:lnTo>
                        <a:pt x="521" y="326"/>
                      </a:lnTo>
                      <a:lnTo>
                        <a:pt x="520" y="326"/>
                      </a:lnTo>
                      <a:lnTo>
                        <a:pt x="519" y="327"/>
                      </a:lnTo>
                      <a:lnTo>
                        <a:pt x="518" y="327"/>
                      </a:lnTo>
                      <a:lnTo>
                        <a:pt x="516" y="327"/>
                      </a:lnTo>
                      <a:lnTo>
                        <a:pt x="515" y="327"/>
                      </a:lnTo>
                      <a:lnTo>
                        <a:pt x="514" y="327"/>
                      </a:lnTo>
                      <a:lnTo>
                        <a:pt x="513" y="327"/>
                      </a:lnTo>
                      <a:lnTo>
                        <a:pt x="511" y="328"/>
                      </a:lnTo>
                      <a:lnTo>
                        <a:pt x="510" y="328"/>
                      </a:lnTo>
                      <a:lnTo>
                        <a:pt x="509" y="328"/>
                      </a:lnTo>
                      <a:lnTo>
                        <a:pt x="508" y="328"/>
                      </a:lnTo>
                      <a:lnTo>
                        <a:pt x="507" y="328"/>
                      </a:lnTo>
                      <a:lnTo>
                        <a:pt x="505" y="328"/>
                      </a:lnTo>
                      <a:lnTo>
                        <a:pt x="504" y="329"/>
                      </a:lnTo>
                      <a:lnTo>
                        <a:pt x="503" y="329"/>
                      </a:lnTo>
                      <a:lnTo>
                        <a:pt x="502" y="329"/>
                      </a:lnTo>
                      <a:lnTo>
                        <a:pt x="500" y="329"/>
                      </a:lnTo>
                      <a:lnTo>
                        <a:pt x="499" y="329"/>
                      </a:lnTo>
                      <a:lnTo>
                        <a:pt x="498" y="329"/>
                      </a:lnTo>
                      <a:lnTo>
                        <a:pt x="497" y="330"/>
                      </a:lnTo>
                      <a:lnTo>
                        <a:pt x="496" y="329"/>
                      </a:lnTo>
                      <a:lnTo>
                        <a:pt x="495" y="329"/>
                      </a:lnTo>
                      <a:lnTo>
                        <a:pt x="494" y="329"/>
                      </a:lnTo>
                      <a:lnTo>
                        <a:pt x="493" y="329"/>
                      </a:lnTo>
                      <a:lnTo>
                        <a:pt x="492" y="330"/>
                      </a:lnTo>
                      <a:lnTo>
                        <a:pt x="490" y="330"/>
                      </a:lnTo>
                      <a:lnTo>
                        <a:pt x="489" y="330"/>
                      </a:lnTo>
                      <a:lnTo>
                        <a:pt x="488" y="330"/>
                      </a:lnTo>
                      <a:lnTo>
                        <a:pt x="487" y="331"/>
                      </a:lnTo>
                      <a:lnTo>
                        <a:pt x="486" y="331"/>
                      </a:lnTo>
                      <a:lnTo>
                        <a:pt x="485" y="331"/>
                      </a:lnTo>
                      <a:lnTo>
                        <a:pt x="484" y="331"/>
                      </a:lnTo>
                      <a:lnTo>
                        <a:pt x="483" y="331"/>
                      </a:lnTo>
                      <a:lnTo>
                        <a:pt x="481" y="331"/>
                      </a:lnTo>
                      <a:lnTo>
                        <a:pt x="480" y="331"/>
                      </a:lnTo>
                      <a:lnTo>
                        <a:pt x="479" y="331"/>
                      </a:lnTo>
                      <a:lnTo>
                        <a:pt x="478" y="331"/>
                      </a:lnTo>
                      <a:lnTo>
                        <a:pt x="477" y="331"/>
                      </a:lnTo>
                      <a:lnTo>
                        <a:pt x="476" y="331"/>
                      </a:lnTo>
                      <a:lnTo>
                        <a:pt x="475" y="331"/>
                      </a:lnTo>
                      <a:lnTo>
                        <a:pt x="474" y="331"/>
                      </a:lnTo>
                      <a:lnTo>
                        <a:pt x="472" y="331"/>
                      </a:lnTo>
                      <a:lnTo>
                        <a:pt x="471" y="332"/>
                      </a:lnTo>
                      <a:lnTo>
                        <a:pt x="470" y="332"/>
                      </a:lnTo>
                      <a:lnTo>
                        <a:pt x="469" y="332"/>
                      </a:lnTo>
                      <a:lnTo>
                        <a:pt x="468" y="332"/>
                      </a:lnTo>
                      <a:lnTo>
                        <a:pt x="467" y="332"/>
                      </a:lnTo>
                      <a:lnTo>
                        <a:pt x="465" y="332"/>
                      </a:lnTo>
                      <a:lnTo>
                        <a:pt x="464" y="332"/>
                      </a:lnTo>
                      <a:lnTo>
                        <a:pt x="463" y="332"/>
                      </a:lnTo>
                      <a:lnTo>
                        <a:pt x="462" y="333"/>
                      </a:lnTo>
                      <a:lnTo>
                        <a:pt x="461" y="333"/>
                      </a:lnTo>
                      <a:lnTo>
                        <a:pt x="460" y="333"/>
                      </a:lnTo>
                      <a:lnTo>
                        <a:pt x="459" y="334"/>
                      </a:lnTo>
                      <a:lnTo>
                        <a:pt x="458" y="334"/>
                      </a:lnTo>
                      <a:lnTo>
                        <a:pt x="456" y="335"/>
                      </a:lnTo>
                      <a:lnTo>
                        <a:pt x="455" y="336"/>
                      </a:lnTo>
                      <a:lnTo>
                        <a:pt x="454" y="336"/>
                      </a:lnTo>
                      <a:lnTo>
                        <a:pt x="454" y="337"/>
                      </a:lnTo>
                      <a:lnTo>
                        <a:pt x="454" y="338"/>
                      </a:lnTo>
                      <a:lnTo>
                        <a:pt x="455" y="340"/>
                      </a:lnTo>
                      <a:lnTo>
                        <a:pt x="455" y="341"/>
                      </a:lnTo>
                      <a:lnTo>
                        <a:pt x="456" y="341"/>
                      </a:lnTo>
                      <a:lnTo>
                        <a:pt x="458" y="341"/>
                      </a:lnTo>
                      <a:lnTo>
                        <a:pt x="459" y="342"/>
                      </a:lnTo>
                      <a:lnTo>
                        <a:pt x="460" y="342"/>
                      </a:lnTo>
                      <a:lnTo>
                        <a:pt x="461" y="342"/>
                      </a:lnTo>
                      <a:lnTo>
                        <a:pt x="463" y="342"/>
                      </a:lnTo>
                      <a:lnTo>
                        <a:pt x="464" y="342"/>
                      </a:lnTo>
                      <a:lnTo>
                        <a:pt x="465" y="342"/>
                      </a:lnTo>
                      <a:lnTo>
                        <a:pt x="467" y="342"/>
                      </a:lnTo>
                      <a:lnTo>
                        <a:pt x="468" y="342"/>
                      </a:lnTo>
                      <a:lnTo>
                        <a:pt x="469" y="342"/>
                      </a:lnTo>
                      <a:lnTo>
                        <a:pt x="470" y="342"/>
                      </a:lnTo>
                      <a:lnTo>
                        <a:pt x="471" y="342"/>
                      </a:lnTo>
                      <a:lnTo>
                        <a:pt x="473" y="342"/>
                      </a:lnTo>
                      <a:lnTo>
                        <a:pt x="474" y="343"/>
                      </a:lnTo>
                      <a:lnTo>
                        <a:pt x="475" y="343"/>
                      </a:lnTo>
                      <a:lnTo>
                        <a:pt x="477" y="343"/>
                      </a:lnTo>
                      <a:lnTo>
                        <a:pt x="478" y="343"/>
                      </a:lnTo>
                      <a:lnTo>
                        <a:pt x="480" y="344"/>
                      </a:lnTo>
                      <a:lnTo>
                        <a:pt x="482" y="344"/>
                      </a:lnTo>
                      <a:lnTo>
                        <a:pt x="483" y="344"/>
                      </a:lnTo>
                      <a:lnTo>
                        <a:pt x="485" y="344"/>
                      </a:lnTo>
                      <a:lnTo>
                        <a:pt x="487" y="344"/>
                      </a:lnTo>
                      <a:lnTo>
                        <a:pt x="488" y="344"/>
                      </a:lnTo>
                      <a:lnTo>
                        <a:pt x="490" y="344"/>
                      </a:lnTo>
                      <a:lnTo>
                        <a:pt x="492" y="344"/>
                      </a:lnTo>
                      <a:lnTo>
                        <a:pt x="494" y="344"/>
                      </a:lnTo>
                      <a:lnTo>
                        <a:pt x="496" y="344"/>
                      </a:lnTo>
                      <a:lnTo>
                        <a:pt x="498" y="344"/>
                      </a:lnTo>
                      <a:lnTo>
                        <a:pt x="500" y="344"/>
                      </a:lnTo>
                      <a:lnTo>
                        <a:pt x="502" y="344"/>
                      </a:lnTo>
                      <a:lnTo>
                        <a:pt x="503" y="344"/>
                      </a:lnTo>
                      <a:lnTo>
                        <a:pt x="505" y="344"/>
                      </a:lnTo>
                      <a:lnTo>
                        <a:pt x="507" y="344"/>
                      </a:lnTo>
                      <a:lnTo>
                        <a:pt x="509" y="344"/>
                      </a:lnTo>
                      <a:lnTo>
                        <a:pt x="511" y="344"/>
                      </a:lnTo>
                      <a:lnTo>
                        <a:pt x="513" y="344"/>
                      </a:lnTo>
                      <a:lnTo>
                        <a:pt x="515" y="344"/>
                      </a:lnTo>
                      <a:lnTo>
                        <a:pt x="517" y="344"/>
                      </a:lnTo>
                      <a:lnTo>
                        <a:pt x="518" y="344"/>
                      </a:lnTo>
                      <a:lnTo>
                        <a:pt x="520" y="344"/>
                      </a:lnTo>
                      <a:lnTo>
                        <a:pt x="521" y="344"/>
                      </a:lnTo>
                      <a:lnTo>
                        <a:pt x="523" y="344"/>
                      </a:lnTo>
                      <a:lnTo>
                        <a:pt x="524" y="344"/>
                      </a:lnTo>
                      <a:lnTo>
                        <a:pt x="526" y="344"/>
                      </a:lnTo>
                      <a:lnTo>
                        <a:pt x="527" y="344"/>
                      </a:lnTo>
                      <a:lnTo>
                        <a:pt x="529" y="344"/>
                      </a:lnTo>
                      <a:lnTo>
                        <a:pt x="529" y="345"/>
                      </a:lnTo>
                      <a:lnTo>
                        <a:pt x="530" y="347"/>
                      </a:lnTo>
                      <a:lnTo>
                        <a:pt x="530" y="348"/>
                      </a:lnTo>
                      <a:lnTo>
                        <a:pt x="529" y="349"/>
                      </a:lnTo>
                      <a:lnTo>
                        <a:pt x="528" y="350"/>
                      </a:lnTo>
                      <a:lnTo>
                        <a:pt x="526" y="351"/>
                      </a:lnTo>
                      <a:lnTo>
                        <a:pt x="525" y="352"/>
                      </a:lnTo>
                      <a:lnTo>
                        <a:pt x="524" y="352"/>
                      </a:lnTo>
                      <a:lnTo>
                        <a:pt x="522" y="353"/>
                      </a:lnTo>
                      <a:lnTo>
                        <a:pt x="520" y="353"/>
                      </a:lnTo>
                      <a:lnTo>
                        <a:pt x="519" y="353"/>
                      </a:lnTo>
                      <a:lnTo>
                        <a:pt x="518" y="353"/>
                      </a:lnTo>
                      <a:lnTo>
                        <a:pt x="516" y="353"/>
                      </a:lnTo>
                      <a:lnTo>
                        <a:pt x="514" y="354"/>
                      </a:lnTo>
                      <a:lnTo>
                        <a:pt x="512" y="354"/>
                      </a:lnTo>
                      <a:lnTo>
                        <a:pt x="510" y="355"/>
                      </a:lnTo>
                      <a:lnTo>
                        <a:pt x="508" y="355"/>
                      </a:lnTo>
                      <a:lnTo>
                        <a:pt x="506" y="356"/>
                      </a:lnTo>
                      <a:lnTo>
                        <a:pt x="505" y="356"/>
                      </a:lnTo>
                      <a:lnTo>
                        <a:pt x="503" y="357"/>
                      </a:lnTo>
                      <a:lnTo>
                        <a:pt x="501" y="357"/>
                      </a:lnTo>
                      <a:lnTo>
                        <a:pt x="499" y="357"/>
                      </a:lnTo>
                      <a:lnTo>
                        <a:pt x="497" y="358"/>
                      </a:lnTo>
                      <a:lnTo>
                        <a:pt x="496" y="358"/>
                      </a:lnTo>
                      <a:lnTo>
                        <a:pt x="494" y="358"/>
                      </a:lnTo>
                      <a:lnTo>
                        <a:pt x="492" y="359"/>
                      </a:lnTo>
                      <a:lnTo>
                        <a:pt x="490" y="359"/>
                      </a:lnTo>
                      <a:lnTo>
                        <a:pt x="489" y="360"/>
                      </a:lnTo>
                      <a:lnTo>
                        <a:pt x="487" y="360"/>
                      </a:lnTo>
                      <a:lnTo>
                        <a:pt x="485" y="360"/>
                      </a:lnTo>
                      <a:lnTo>
                        <a:pt x="483" y="361"/>
                      </a:lnTo>
                      <a:lnTo>
                        <a:pt x="482" y="361"/>
                      </a:lnTo>
                      <a:lnTo>
                        <a:pt x="480" y="362"/>
                      </a:lnTo>
                      <a:lnTo>
                        <a:pt x="478" y="362"/>
                      </a:lnTo>
                      <a:lnTo>
                        <a:pt x="476" y="363"/>
                      </a:lnTo>
                      <a:lnTo>
                        <a:pt x="475" y="363"/>
                      </a:lnTo>
                      <a:lnTo>
                        <a:pt x="473" y="364"/>
                      </a:lnTo>
                      <a:lnTo>
                        <a:pt x="471" y="365"/>
                      </a:lnTo>
                      <a:lnTo>
                        <a:pt x="470" y="365"/>
                      </a:lnTo>
                      <a:lnTo>
                        <a:pt x="468" y="366"/>
                      </a:lnTo>
                      <a:lnTo>
                        <a:pt x="466" y="367"/>
                      </a:lnTo>
                      <a:lnTo>
                        <a:pt x="465" y="367"/>
                      </a:lnTo>
                      <a:lnTo>
                        <a:pt x="463" y="368"/>
                      </a:lnTo>
                      <a:lnTo>
                        <a:pt x="462" y="369"/>
                      </a:lnTo>
                      <a:lnTo>
                        <a:pt x="462" y="371"/>
                      </a:lnTo>
                      <a:lnTo>
                        <a:pt x="462" y="372"/>
                      </a:lnTo>
                      <a:lnTo>
                        <a:pt x="463" y="373"/>
                      </a:lnTo>
                      <a:lnTo>
                        <a:pt x="463" y="375"/>
                      </a:lnTo>
                      <a:lnTo>
                        <a:pt x="464" y="376"/>
                      </a:lnTo>
                      <a:lnTo>
                        <a:pt x="464" y="377"/>
                      </a:lnTo>
                      <a:lnTo>
                        <a:pt x="464" y="378"/>
                      </a:lnTo>
                      <a:lnTo>
                        <a:pt x="465" y="380"/>
                      </a:lnTo>
                      <a:lnTo>
                        <a:pt x="465" y="381"/>
                      </a:lnTo>
                      <a:lnTo>
                        <a:pt x="465" y="382"/>
                      </a:lnTo>
                      <a:lnTo>
                        <a:pt x="465" y="384"/>
                      </a:lnTo>
                      <a:lnTo>
                        <a:pt x="466" y="385"/>
                      </a:lnTo>
                      <a:lnTo>
                        <a:pt x="466" y="386"/>
                      </a:lnTo>
                      <a:lnTo>
                        <a:pt x="466" y="387"/>
                      </a:lnTo>
                      <a:lnTo>
                        <a:pt x="466" y="389"/>
                      </a:lnTo>
                      <a:lnTo>
                        <a:pt x="467" y="390"/>
                      </a:lnTo>
                      <a:lnTo>
                        <a:pt x="467" y="392"/>
                      </a:lnTo>
                      <a:lnTo>
                        <a:pt x="467" y="393"/>
                      </a:lnTo>
                      <a:lnTo>
                        <a:pt x="467" y="395"/>
                      </a:lnTo>
                      <a:lnTo>
                        <a:pt x="467" y="396"/>
                      </a:lnTo>
                      <a:lnTo>
                        <a:pt x="466" y="398"/>
                      </a:lnTo>
                      <a:lnTo>
                        <a:pt x="466" y="399"/>
                      </a:lnTo>
                      <a:lnTo>
                        <a:pt x="466" y="401"/>
                      </a:lnTo>
                      <a:lnTo>
                        <a:pt x="466" y="403"/>
                      </a:lnTo>
                      <a:lnTo>
                        <a:pt x="465" y="404"/>
                      </a:lnTo>
                      <a:lnTo>
                        <a:pt x="465" y="405"/>
                      </a:lnTo>
                      <a:lnTo>
                        <a:pt x="464" y="407"/>
                      </a:lnTo>
                      <a:lnTo>
                        <a:pt x="464" y="408"/>
                      </a:lnTo>
                      <a:lnTo>
                        <a:pt x="463" y="410"/>
                      </a:lnTo>
                      <a:lnTo>
                        <a:pt x="462" y="411"/>
                      </a:lnTo>
                      <a:lnTo>
                        <a:pt x="461" y="412"/>
                      </a:lnTo>
                      <a:lnTo>
                        <a:pt x="461" y="413"/>
                      </a:lnTo>
                      <a:lnTo>
                        <a:pt x="459" y="413"/>
                      </a:lnTo>
                      <a:lnTo>
                        <a:pt x="458" y="414"/>
                      </a:lnTo>
                      <a:lnTo>
                        <a:pt x="457" y="414"/>
                      </a:lnTo>
                      <a:lnTo>
                        <a:pt x="456" y="414"/>
                      </a:lnTo>
                      <a:lnTo>
                        <a:pt x="454" y="414"/>
                      </a:lnTo>
                      <a:lnTo>
                        <a:pt x="453" y="415"/>
                      </a:lnTo>
                      <a:lnTo>
                        <a:pt x="452" y="415"/>
                      </a:lnTo>
                      <a:lnTo>
                        <a:pt x="451" y="415"/>
                      </a:lnTo>
                      <a:lnTo>
                        <a:pt x="449" y="415"/>
                      </a:lnTo>
                      <a:lnTo>
                        <a:pt x="448" y="416"/>
                      </a:lnTo>
                      <a:lnTo>
                        <a:pt x="447" y="416"/>
                      </a:lnTo>
                      <a:lnTo>
                        <a:pt x="446" y="416"/>
                      </a:lnTo>
                      <a:lnTo>
                        <a:pt x="444" y="416"/>
                      </a:lnTo>
                      <a:lnTo>
                        <a:pt x="443" y="416"/>
                      </a:lnTo>
                      <a:lnTo>
                        <a:pt x="442" y="417"/>
                      </a:lnTo>
                      <a:lnTo>
                        <a:pt x="441" y="417"/>
                      </a:lnTo>
                      <a:lnTo>
                        <a:pt x="440" y="417"/>
                      </a:lnTo>
                      <a:lnTo>
                        <a:pt x="438" y="417"/>
                      </a:lnTo>
                      <a:lnTo>
                        <a:pt x="437" y="417"/>
                      </a:lnTo>
                      <a:lnTo>
                        <a:pt x="436" y="418"/>
                      </a:lnTo>
                      <a:lnTo>
                        <a:pt x="434" y="418"/>
                      </a:lnTo>
                      <a:lnTo>
                        <a:pt x="433" y="418"/>
                      </a:lnTo>
                      <a:lnTo>
                        <a:pt x="432" y="418"/>
                      </a:lnTo>
                      <a:lnTo>
                        <a:pt x="431" y="418"/>
                      </a:lnTo>
                      <a:lnTo>
                        <a:pt x="430" y="418"/>
                      </a:lnTo>
                      <a:lnTo>
                        <a:pt x="428" y="419"/>
                      </a:lnTo>
                      <a:lnTo>
                        <a:pt x="427" y="419"/>
                      </a:lnTo>
                      <a:lnTo>
                        <a:pt x="426" y="419"/>
                      </a:lnTo>
                      <a:lnTo>
                        <a:pt x="424" y="419"/>
                      </a:lnTo>
                      <a:lnTo>
                        <a:pt x="423" y="420"/>
                      </a:lnTo>
                      <a:lnTo>
                        <a:pt x="422" y="420"/>
                      </a:lnTo>
                      <a:lnTo>
                        <a:pt x="421" y="420"/>
                      </a:lnTo>
                      <a:lnTo>
                        <a:pt x="420" y="420"/>
                      </a:lnTo>
                      <a:lnTo>
                        <a:pt x="418" y="420"/>
                      </a:lnTo>
                      <a:lnTo>
                        <a:pt x="417" y="421"/>
                      </a:lnTo>
                      <a:lnTo>
                        <a:pt x="416" y="421"/>
                      </a:lnTo>
                      <a:lnTo>
                        <a:pt x="414" y="421"/>
                      </a:lnTo>
                      <a:lnTo>
                        <a:pt x="413" y="421"/>
                      </a:lnTo>
                      <a:lnTo>
                        <a:pt x="412" y="421"/>
                      </a:lnTo>
                      <a:lnTo>
                        <a:pt x="411" y="421"/>
                      </a:lnTo>
                      <a:lnTo>
                        <a:pt x="409" y="421"/>
                      </a:lnTo>
                      <a:lnTo>
                        <a:pt x="408" y="422"/>
                      </a:lnTo>
                      <a:lnTo>
                        <a:pt x="407" y="422"/>
                      </a:lnTo>
                      <a:lnTo>
                        <a:pt x="405" y="422"/>
                      </a:lnTo>
                      <a:lnTo>
                        <a:pt x="404" y="422"/>
                      </a:lnTo>
                      <a:lnTo>
                        <a:pt x="403" y="423"/>
                      </a:lnTo>
                      <a:lnTo>
                        <a:pt x="401" y="423"/>
                      </a:lnTo>
                      <a:lnTo>
                        <a:pt x="400" y="423"/>
                      </a:lnTo>
                      <a:lnTo>
                        <a:pt x="399" y="423"/>
                      </a:lnTo>
                      <a:lnTo>
                        <a:pt x="398" y="423"/>
                      </a:lnTo>
                      <a:lnTo>
                        <a:pt x="396" y="424"/>
                      </a:lnTo>
                      <a:lnTo>
                        <a:pt x="395" y="424"/>
                      </a:lnTo>
                      <a:lnTo>
                        <a:pt x="394" y="424"/>
                      </a:lnTo>
                      <a:lnTo>
                        <a:pt x="392" y="424"/>
                      </a:lnTo>
                      <a:lnTo>
                        <a:pt x="391" y="424"/>
                      </a:lnTo>
                      <a:lnTo>
                        <a:pt x="390" y="425"/>
                      </a:lnTo>
                      <a:lnTo>
                        <a:pt x="388" y="425"/>
                      </a:lnTo>
                      <a:lnTo>
                        <a:pt x="387" y="425"/>
                      </a:lnTo>
                      <a:lnTo>
                        <a:pt x="386" y="425"/>
                      </a:lnTo>
                      <a:lnTo>
                        <a:pt x="385" y="425"/>
                      </a:lnTo>
                      <a:lnTo>
                        <a:pt x="383" y="426"/>
                      </a:lnTo>
                      <a:lnTo>
                        <a:pt x="382" y="426"/>
                      </a:lnTo>
                      <a:lnTo>
                        <a:pt x="381" y="426"/>
                      </a:lnTo>
                      <a:lnTo>
                        <a:pt x="379" y="426"/>
                      </a:lnTo>
                      <a:lnTo>
                        <a:pt x="377" y="426"/>
                      </a:lnTo>
                      <a:lnTo>
                        <a:pt x="376" y="427"/>
                      </a:lnTo>
                      <a:lnTo>
                        <a:pt x="374" y="427"/>
                      </a:lnTo>
                      <a:lnTo>
                        <a:pt x="372" y="427"/>
                      </a:lnTo>
                      <a:lnTo>
                        <a:pt x="371" y="427"/>
                      </a:lnTo>
                      <a:lnTo>
                        <a:pt x="369" y="428"/>
                      </a:lnTo>
                      <a:lnTo>
                        <a:pt x="367" y="428"/>
                      </a:lnTo>
                      <a:lnTo>
                        <a:pt x="365" y="428"/>
                      </a:lnTo>
                      <a:lnTo>
                        <a:pt x="363" y="428"/>
                      </a:lnTo>
                      <a:lnTo>
                        <a:pt x="362" y="428"/>
                      </a:lnTo>
                      <a:lnTo>
                        <a:pt x="360" y="428"/>
                      </a:lnTo>
                      <a:lnTo>
                        <a:pt x="358" y="428"/>
                      </a:lnTo>
                      <a:lnTo>
                        <a:pt x="356" y="428"/>
                      </a:lnTo>
                      <a:lnTo>
                        <a:pt x="355" y="428"/>
                      </a:lnTo>
                      <a:lnTo>
                        <a:pt x="353" y="428"/>
                      </a:lnTo>
                      <a:lnTo>
                        <a:pt x="351" y="429"/>
                      </a:lnTo>
                      <a:lnTo>
                        <a:pt x="349" y="431"/>
                      </a:lnTo>
                      <a:lnTo>
                        <a:pt x="349" y="430"/>
                      </a:lnTo>
                      <a:lnTo>
                        <a:pt x="347" y="430"/>
                      </a:lnTo>
                      <a:lnTo>
                        <a:pt x="346" y="430"/>
                      </a:lnTo>
                      <a:lnTo>
                        <a:pt x="344" y="430"/>
                      </a:lnTo>
                      <a:lnTo>
                        <a:pt x="342" y="430"/>
                      </a:lnTo>
                      <a:lnTo>
                        <a:pt x="340" y="430"/>
                      </a:lnTo>
                      <a:lnTo>
                        <a:pt x="339" y="430"/>
                      </a:lnTo>
                      <a:lnTo>
                        <a:pt x="337" y="431"/>
                      </a:lnTo>
                      <a:lnTo>
                        <a:pt x="335" y="431"/>
                      </a:lnTo>
                      <a:lnTo>
                        <a:pt x="333" y="431"/>
                      </a:lnTo>
                      <a:lnTo>
                        <a:pt x="331" y="431"/>
                      </a:lnTo>
                      <a:lnTo>
                        <a:pt x="329" y="431"/>
                      </a:lnTo>
                      <a:lnTo>
                        <a:pt x="327" y="432"/>
                      </a:lnTo>
                      <a:lnTo>
                        <a:pt x="325" y="432"/>
                      </a:lnTo>
                      <a:lnTo>
                        <a:pt x="324" y="432"/>
                      </a:lnTo>
                      <a:lnTo>
                        <a:pt x="321" y="432"/>
                      </a:lnTo>
                      <a:lnTo>
                        <a:pt x="320" y="432"/>
                      </a:lnTo>
                      <a:lnTo>
                        <a:pt x="318" y="432"/>
                      </a:lnTo>
                      <a:lnTo>
                        <a:pt x="317" y="432"/>
                      </a:lnTo>
                      <a:lnTo>
                        <a:pt x="316" y="432"/>
                      </a:lnTo>
                      <a:lnTo>
                        <a:pt x="314" y="433"/>
                      </a:lnTo>
                      <a:lnTo>
                        <a:pt x="313" y="433"/>
                      </a:lnTo>
                      <a:lnTo>
                        <a:pt x="312" y="433"/>
                      </a:lnTo>
                      <a:lnTo>
                        <a:pt x="310" y="433"/>
                      </a:lnTo>
                      <a:lnTo>
                        <a:pt x="309" y="433"/>
                      </a:lnTo>
                      <a:lnTo>
                        <a:pt x="308" y="433"/>
                      </a:lnTo>
                      <a:lnTo>
                        <a:pt x="307" y="433"/>
                      </a:lnTo>
                      <a:lnTo>
                        <a:pt x="305" y="433"/>
                      </a:lnTo>
                      <a:lnTo>
                        <a:pt x="304" y="433"/>
                      </a:lnTo>
                      <a:lnTo>
                        <a:pt x="302" y="433"/>
                      </a:lnTo>
                      <a:lnTo>
                        <a:pt x="301" y="433"/>
                      </a:lnTo>
                      <a:lnTo>
                        <a:pt x="300" y="433"/>
                      </a:lnTo>
                      <a:lnTo>
                        <a:pt x="298" y="433"/>
                      </a:lnTo>
                      <a:lnTo>
                        <a:pt x="297" y="433"/>
                      </a:lnTo>
                      <a:lnTo>
                        <a:pt x="296" y="433"/>
                      </a:lnTo>
                      <a:lnTo>
                        <a:pt x="294" y="433"/>
                      </a:lnTo>
                      <a:lnTo>
                        <a:pt x="293" y="433"/>
                      </a:lnTo>
                      <a:lnTo>
                        <a:pt x="291" y="433"/>
                      </a:lnTo>
                      <a:lnTo>
                        <a:pt x="290" y="433"/>
                      </a:lnTo>
                      <a:lnTo>
                        <a:pt x="289" y="433"/>
                      </a:lnTo>
                      <a:lnTo>
                        <a:pt x="287" y="433"/>
                      </a:lnTo>
                      <a:lnTo>
                        <a:pt x="286" y="433"/>
                      </a:lnTo>
                      <a:lnTo>
                        <a:pt x="284" y="433"/>
                      </a:lnTo>
                      <a:lnTo>
                        <a:pt x="283" y="433"/>
                      </a:lnTo>
                      <a:lnTo>
                        <a:pt x="282" y="433"/>
                      </a:lnTo>
                      <a:lnTo>
                        <a:pt x="280" y="433"/>
                      </a:lnTo>
                      <a:lnTo>
                        <a:pt x="279" y="433"/>
                      </a:lnTo>
                      <a:lnTo>
                        <a:pt x="277" y="433"/>
                      </a:lnTo>
                      <a:lnTo>
                        <a:pt x="276" y="433"/>
                      </a:lnTo>
                      <a:lnTo>
                        <a:pt x="275" y="433"/>
                      </a:lnTo>
                      <a:lnTo>
                        <a:pt x="273" y="433"/>
                      </a:lnTo>
                      <a:lnTo>
                        <a:pt x="272" y="433"/>
                      </a:lnTo>
                      <a:lnTo>
                        <a:pt x="270" y="433"/>
                      </a:lnTo>
                      <a:lnTo>
                        <a:pt x="269" y="433"/>
                      </a:lnTo>
                      <a:lnTo>
                        <a:pt x="268" y="433"/>
                      </a:lnTo>
                      <a:lnTo>
                        <a:pt x="266" y="433"/>
                      </a:lnTo>
                      <a:lnTo>
                        <a:pt x="265" y="433"/>
                      </a:lnTo>
                      <a:lnTo>
                        <a:pt x="264" y="433"/>
                      </a:lnTo>
                      <a:lnTo>
                        <a:pt x="262" y="433"/>
                      </a:lnTo>
                      <a:lnTo>
                        <a:pt x="261" y="433"/>
                      </a:lnTo>
                      <a:lnTo>
                        <a:pt x="260" y="433"/>
                      </a:lnTo>
                      <a:lnTo>
                        <a:pt x="258" y="433"/>
                      </a:lnTo>
                      <a:lnTo>
                        <a:pt x="257" y="433"/>
                      </a:lnTo>
                      <a:lnTo>
                        <a:pt x="256" y="433"/>
                      </a:lnTo>
                      <a:lnTo>
                        <a:pt x="254" y="433"/>
                      </a:lnTo>
                      <a:lnTo>
                        <a:pt x="253" y="432"/>
                      </a:lnTo>
                      <a:lnTo>
                        <a:pt x="252" y="432"/>
                      </a:lnTo>
                      <a:lnTo>
                        <a:pt x="250" y="432"/>
                      </a:lnTo>
                      <a:lnTo>
                        <a:pt x="249" y="432"/>
                      </a:lnTo>
                      <a:lnTo>
                        <a:pt x="248" y="432"/>
                      </a:lnTo>
                      <a:lnTo>
                        <a:pt x="246" y="432"/>
                      </a:lnTo>
                      <a:lnTo>
                        <a:pt x="245" y="432"/>
                      </a:lnTo>
                      <a:lnTo>
                        <a:pt x="244" y="432"/>
                      </a:lnTo>
                      <a:lnTo>
                        <a:pt x="243" y="432"/>
                      </a:lnTo>
                      <a:lnTo>
                        <a:pt x="241" y="432"/>
                      </a:lnTo>
                      <a:lnTo>
                        <a:pt x="240" y="432"/>
                      </a:lnTo>
                      <a:lnTo>
                        <a:pt x="239" y="432"/>
                      </a:lnTo>
                      <a:lnTo>
                        <a:pt x="238" y="432"/>
                      </a:lnTo>
                      <a:lnTo>
                        <a:pt x="237" y="432"/>
                      </a:lnTo>
                      <a:lnTo>
                        <a:pt x="235" y="432"/>
                      </a:lnTo>
                      <a:lnTo>
                        <a:pt x="234" y="432"/>
                      </a:lnTo>
                      <a:lnTo>
                        <a:pt x="232" y="432"/>
                      </a:lnTo>
                      <a:lnTo>
                        <a:pt x="230" y="432"/>
                      </a:lnTo>
                      <a:lnTo>
                        <a:pt x="228" y="432"/>
                      </a:lnTo>
                      <a:lnTo>
                        <a:pt x="226" y="432"/>
                      </a:lnTo>
                      <a:lnTo>
                        <a:pt x="224" y="432"/>
                      </a:lnTo>
                      <a:lnTo>
                        <a:pt x="222" y="432"/>
                      </a:lnTo>
                      <a:lnTo>
                        <a:pt x="220" y="432"/>
                      </a:lnTo>
                      <a:lnTo>
                        <a:pt x="218" y="432"/>
                      </a:lnTo>
                      <a:lnTo>
                        <a:pt x="216" y="432"/>
                      </a:lnTo>
                      <a:lnTo>
                        <a:pt x="214" y="432"/>
                      </a:lnTo>
                      <a:lnTo>
                        <a:pt x="212" y="432"/>
                      </a:lnTo>
                      <a:lnTo>
                        <a:pt x="210" y="432"/>
                      </a:lnTo>
                      <a:lnTo>
                        <a:pt x="208" y="432"/>
                      </a:lnTo>
                      <a:lnTo>
                        <a:pt x="206" y="432"/>
                      </a:lnTo>
                      <a:lnTo>
                        <a:pt x="204" y="432"/>
                      </a:lnTo>
                      <a:lnTo>
                        <a:pt x="202" y="431"/>
                      </a:lnTo>
                      <a:lnTo>
                        <a:pt x="201" y="431"/>
                      </a:lnTo>
                      <a:lnTo>
                        <a:pt x="199" y="432"/>
                      </a:lnTo>
                      <a:lnTo>
                        <a:pt x="197" y="431"/>
                      </a:lnTo>
                      <a:lnTo>
                        <a:pt x="196" y="431"/>
                      </a:lnTo>
                      <a:lnTo>
                        <a:pt x="194" y="431"/>
                      </a:lnTo>
                      <a:lnTo>
                        <a:pt x="192" y="431"/>
                      </a:lnTo>
                      <a:lnTo>
                        <a:pt x="191" y="431"/>
                      </a:lnTo>
                      <a:lnTo>
                        <a:pt x="189" y="431"/>
                      </a:lnTo>
                      <a:lnTo>
                        <a:pt x="188" y="431"/>
                      </a:lnTo>
                      <a:lnTo>
                        <a:pt x="186" y="431"/>
                      </a:lnTo>
                      <a:lnTo>
                        <a:pt x="184" y="431"/>
                      </a:lnTo>
                      <a:lnTo>
                        <a:pt x="182" y="431"/>
                      </a:lnTo>
                      <a:lnTo>
                        <a:pt x="181" y="431"/>
                      </a:lnTo>
                      <a:lnTo>
                        <a:pt x="179" y="431"/>
                      </a:lnTo>
                      <a:lnTo>
                        <a:pt x="178" y="430"/>
                      </a:lnTo>
                      <a:lnTo>
                        <a:pt x="176" y="430"/>
                      </a:lnTo>
                      <a:lnTo>
                        <a:pt x="174" y="430"/>
                      </a:lnTo>
                      <a:lnTo>
                        <a:pt x="173" y="430"/>
                      </a:lnTo>
                      <a:lnTo>
                        <a:pt x="171" y="430"/>
                      </a:lnTo>
                      <a:lnTo>
                        <a:pt x="169" y="430"/>
                      </a:lnTo>
                      <a:lnTo>
                        <a:pt x="168" y="430"/>
                      </a:lnTo>
                      <a:lnTo>
                        <a:pt x="166" y="430"/>
                      </a:lnTo>
                      <a:lnTo>
                        <a:pt x="164" y="430"/>
                      </a:lnTo>
                      <a:lnTo>
                        <a:pt x="163" y="430"/>
                      </a:lnTo>
                      <a:lnTo>
                        <a:pt x="161" y="429"/>
                      </a:lnTo>
                      <a:lnTo>
                        <a:pt x="159" y="429"/>
                      </a:lnTo>
                      <a:lnTo>
                        <a:pt x="158" y="429"/>
                      </a:lnTo>
                      <a:lnTo>
                        <a:pt x="156" y="429"/>
                      </a:lnTo>
                      <a:lnTo>
                        <a:pt x="154" y="429"/>
                      </a:lnTo>
                      <a:lnTo>
                        <a:pt x="153" y="429"/>
                      </a:lnTo>
                      <a:lnTo>
                        <a:pt x="151" y="429"/>
                      </a:lnTo>
                      <a:lnTo>
                        <a:pt x="150" y="429"/>
                      </a:lnTo>
                      <a:lnTo>
                        <a:pt x="148" y="428"/>
                      </a:lnTo>
                      <a:lnTo>
                        <a:pt x="146" y="428"/>
                      </a:lnTo>
                      <a:lnTo>
                        <a:pt x="145" y="428"/>
                      </a:lnTo>
                      <a:lnTo>
                        <a:pt x="143" y="428"/>
                      </a:lnTo>
                      <a:lnTo>
                        <a:pt x="141" y="428"/>
                      </a:lnTo>
                      <a:lnTo>
                        <a:pt x="140" y="428"/>
                      </a:lnTo>
                      <a:lnTo>
                        <a:pt x="138" y="428"/>
                      </a:lnTo>
                      <a:lnTo>
                        <a:pt x="136" y="428"/>
                      </a:lnTo>
                      <a:lnTo>
                        <a:pt x="135" y="427"/>
                      </a:lnTo>
                      <a:lnTo>
                        <a:pt x="133" y="427"/>
                      </a:lnTo>
                      <a:lnTo>
                        <a:pt x="131" y="427"/>
                      </a:lnTo>
                      <a:lnTo>
                        <a:pt x="130" y="427"/>
                      </a:lnTo>
                      <a:lnTo>
                        <a:pt x="128" y="427"/>
                      </a:lnTo>
                      <a:lnTo>
                        <a:pt x="126" y="427"/>
                      </a:lnTo>
                      <a:lnTo>
                        <a:pt x="125" y="426"/>
                      </a:lnTo>
                      <a:lnTo>
                        <a:pt x="123" y="426"/>
                      </a:lnTo>
                      <a:lnTo>
                        <a:pt x="121" y="426"/>
                      </a:lnTo>
                      <a:lnTo>
                        <a:pt x="120" y="426"/>
                      </a:lnTo>
                      <a:lnTo>
                        <a:pt x="118" y="426"/>
                      </a:lnTo>
                      <a:lnTo>
                        <a:pt x="116" y="426"/>
                      </a:lnTo>
                      <a:lnTo>
                        <a:pt x="115" y="426"/>
                      </a:lnTo>
                      <a:lnTo>
                        <a:pt x="113" y="426"/>
                      </a:lnTo>
                      <a:lnTo>
                        <a:pt x="111" y="425"/>
                      </a:lnTo>
                      <a:lnTo>
                        <a:pt x="110" y="425"/>
                      </a:lnTo>
                      <a:lnTo>
                        <a:pt x="108" y="425"/>
                      </a:lnTo>
                      <a:lnTo>
                        <a:pt x="106" y="425"/>
                      </a:lnTo>
                      <a:lnTo>
                        <a:pt x="105" y="425"/>
                      </a:lnTo>
                      <a:lnTo>
                        <a:pt x="103" y="425"/>
                      </a:lnTo>
                      <a:lnTo>
                        <a:pt x="101" y="425"/>
                      </a:lnTo>
                      <a:lnTo>
                        <a:pt x="100" y="425"/>
                      </a:lnTo>
                      <a:lnTo>
                        <a:pt x="98" y="424"/>
                      </a:lnTo>
                      <a:lnTo>
                        <a:pt x="96" y="424"/>
                      </a:lnTo>
                      <a:lnTo>
                        <a:pt x="95" y="424"/>
                      </a:lnTo>
                      <a:lnTo>
                        <a:pt x="93" y="424"/>
                      </a:lnTo>
                      <a:lnTo>
                        <a:pt x="91" y="424"/>
                      </a:lnTo>
                      <a:lnTo>
                        <a:pt x="90" y="424"/>
                      </a:lnTo>
                      <a:lnTo>
                        <a:pt x="88" y="424"/>
                      </a:lnTo>
                      <a:lnTo>
                        <a:pt x="86" y="424"/>
                      </a:lnTo>
                      <a:lnTo>
                        <a:pt x="85" y="424"/>
                      </a:lnTo>
                      <a:lnTo>
                        <a:pt x="83" y="424"/>
                      </a:lnTo>
                      <a:lnTo>
                        <a:pt x="81" y="423"/>
                      </a:lnTo>
                      <a:lnTo>
                        <a:pt x="79" y="423"/>
                      </a:lnTo>
                      <a:lnTo>
                        <a:pt x="77" y="422"/>
                      </a:lnTo>
                      <a:lnTo>
                        <a:pt x="75" y="422"/>
                      </a:lnTo>
                      <a:lnTo>
                        <a:pt x="73" y="422"/>
                      </a:lnTo>
                      <a:lnTo>
                        <a:pt x="71" y="421"/>
                      </a:lnTo>
                      <a:lnTo>
                        <a:pt x="69" y="421"/>
                      </a:lnTo>
                      <a:lnTo>
                        <a:pt x="67" y="421"/>
                      </a:lnTo>
                      <a:lnTo>
                        <a:pt x="65" y="420"/>
                      </a:lnTo>
                      <a:lnTo>
                        <a:pt x="63" y="420"/>
                      </a:lnTo>
                      <a:lnTo>
                        <a:pt x="61" y="420"/>
                      </a:lnTo>
                      <a:lnTo>
                        <a:pt x="59" y="419"/>
                      </a:lnTo>
                      <a:lnTo>
                        <a:pt x="57" y="419"/>
                      </a:lnTo>
                      <a:lnTo>
                        <a:pt x="55" y="418"/>
                      </a:lnTo>
                      <a:lnTo>
                        <a:pt x="53" y="418"/>
                      </a:lnTo>
                      <a:lnTo>
                        <a:pt x="51" y="418"/>
                      </a:lnTo>
                      <a:lnTo>
                        <a:pt x="50" y="417"/>
                      </a:lnTo>
                      <a:lnTo>
                        <a:pt x="50" y="415"/>
                      </a:lnTo>
                      <a:lnTo>
                        <a:pt x="49" y="414"/>
                      </a:lnTo>
                      <a:lnTo>
                        <a:pt x="49" y="413"/>
                      </a:lnTo>
                      <a:lnTo>
                        <a:pt x="48" y="412"/>
                      </a:lnTo>
                      <a:lnTo>
                        <a:pt x="48" y="411"/>
                      </a:lnTo>
                      <a:lnTo>
                        <a:pt x="48" y="410"/>
                      </a:lnTo>
                      <a:lnTo>
                        <a:pt x="48" y="409"/>
                      </a:lnTo>
                      <a:lnTo>
                        <a:pt x="47" y="407"/>
                      </a:lnTo>
                      <a:lnTo>
                        <a:pt x="47" y="406"/>
                      </a:lnTo>
                      <a:lnTo>
                        <a:pt x="47" y="405"/>
                      </a:lnTo>
                      <a:lnTo>
                        <a:pt x="47" y="404"/>
                      </a:lnTo>
                      <a:lnTo>
                        <a:pt x="46" y="402"/>
                      </a:lnTo>
                      <a:lnTo>
                        <a:pt x="46" y="401"/>
                      </a:lnTo>
                      <a:lnTo>
                        <a:pt x="46" y="400"/>
                      </a:lnTo>
                      <a:lnTo>
                        <a:pt x="47" y="399"/>
                      </a:lnTo>
                      <a:lnTo>
                        <a:pt x="47" y="397"/>
                      </a:lnTo>
                      <a:lnTo>
                        <a:pt x="47" y="396"/>
                      </a:lnTo>
                      <a:lnTo>
                        <a:pt x="48" y="394"/>
                      </a:lnTo>
                      <a:lnTo>
                        <a:pt x="48" y="393"/>
                      </a:lnTo>
                      <a:lnTo>
                        <a:pt x="49" y="391"/>
                      </a:lnTo>
                      <a:lnTo>
                        <a:pt x="49" y="390"/>
                      </a:lnTo>
                      <a:lnTo>
                        <a:pt x="50" y="388"/>
                      </a:lnTo>
                      <a:lnTo>
                        <a:pt x="50" y="387"/>
                      </a:lnTo>
                      <a:lnTo>
                        <a:pt x="51" y="385"/>
                      </a:lnTo>
                      <a:lnTo>
                        <a:pt x="51" y="384"/>
                      </a:lnTo>
                      <a:lnTo>
                        <a:pt x="52" y="383"/>
                      </a:lnTo>
                      <a:lnTo>
                        <a:pt x="52" y="381"/>
                      </a:lnTo>
                      <a:lnTo>
                        <a:pt x="53" y="380"/>
                      </a:lnTo>
                      <a:lnTo>
                        <a:pt x="53" y="378"/>
                      </a:lnTo>
                      <a:lnTo>
                        <a:pt x="54" y="377"/>
                      </a:lnTo>
                      <a:lnTo>
                        <a:pt x="55" y="376"/>
                      </a:lnTo>
                      <a:lnTo>
                        <a:pt x="55" y="374"/>
                      </a:lnTo>
                      <a:lnTo>
                        <a:pt x="56" y="373"/>
                      </a:lnTo>
                      <a:lnTo>
                        <a:pt x="56" y="371"/>
                      </a:lnTo>
                      <a:lnTo>
                        <a:pt x="57" y="370"/>
                      </a:lnTo>
                      <a:lnTo>
                        <a:pt x="57" y="368"/>
                      </a:lnTo>
                      <a:lnTo>
                        <a:pt x="58" y="367"/>
                      </a:lnTo>
                      <a:lnTo>
                        <a:pt x="59" y="366"/>
                      </a:lnTo>
                      <a:lnTo>
                        <a:pt x="59" y="364"/>
                      </a:lnTo>
                      <a:lnTo>
                        <a:pt x="60" y="363"/>
                      </a:lnTo>
                      <a:lnTo>
                        <a:pt x="60" y="362"/>
                      </a:lnTo>
                      <a:lnTo>
                        <a:pt x="61" y="360"/>
                      </a:lnTo>
                      <a:lnTo>
                        <a:pt x="62" y="359"/>
                      </a:lnTo>
                      <a:lnTo>
                        <a:pt x="62" y="358"/>
                      </a:lnTo>
                      <a:lnTo>
                        <a:pt x="63" y="356"/>
                      </a:lnTo>
                      <a:lnTo>
                        <a:pt x="63" y="355"/>
                      </a:lnTo>
                      <a:lnTo>
                        <a:pt x="64" y="354"/>
                      </a:lnTo>
                      <a:lnTo>
                        <a:pt x="65" y="352"/>
                      </a:lnTo>
                      <a:lnTo>
                        <a:pt x="65" y="351"/>
                      </a:lnTo>
                      <a:lnTo>
                        <a:pt x="66" y="350"/>
                      </a:lnTo>
                      <a:lnTo>
                        <a:pt x="67" y="349"/>
                      </a:lnTo>
                      <a:lnTo>
                        <a:pt x="67" y="347"/>
                      </a:lnTo>
                      <a:lnTo>
                        <a:pt x="68" y="346"/>
                      </a:lnTo>
                      <a:lnTo>
                        <a:pt x="69" y="344"/>
                      </a:lnTo>
                      <a:lnTo>
                        <a:pt x="70" y="343"/>
                      </a:lnTo>
                      <a:lnTo>
                        <a:pt x="71" y="342"/>
                      </a:lnTo>
                      <a:lnTo>
                        <a:pt x="71" y="341"/>
                      </a:lnTo>
                      <a:lnTo>
                        <a:pt x="72" y="339"/>
                      </a:lnTo>
                      <a:lnTo>
                        <a:pt x="73" y="338"/>
                      </a:lnTo>
                      <a:lnTo>
                        <a:pt x="74" y="336"/>
                      </a:lnTo>
                      <a:lnTo>
                        <a:pt x="75" y="335"/>
                      </a:lnTo>
                      <a:lnTo>
                        <a:pt x="76" y="334"/>
                      </a:lnTo>
                      <a:lnTo>
                        <a:pt x="77" y="333"/>
                      </a:lnTo>
                      <a:lnTo>
                        <a:pt x="77" y="331"/>
                      </a:lnTo>
                      <a:lnTo>
                        <a:pt x="78" y="330"/>
                      </a:lnTo>
                      <a:lnTo>
                        <a:pt x="79" y="328"/>
                      </a:lnTo>
                      <a:lnTo>
                        <a:pt x="80" y="327"/>
                      </a:lnTo>
                      <a:lnTo>
                        <a:pt x="81" y="326"/>
                      </a:lnTo>
                      <a:lnTo>
                        <a:pt x="82" y="324"/>
                      </a:lnTo>
                      <a:lnTo>
                        <a:pt x="83" y="323"/>
                      </a:lnTo>
                      <a:lnTo>
                        <a:pt x="84" y="322"/>
                      </a:lnTo>
                      <a:lnTo>
                        <a:pt x="84" y="321"/>
                      </a:lnTo>
                      <a:lnTo>
                        <a:pt x="85" y="319"/>
                      </a:lnTo>
                      <a:lnTo>
                        <a:pt x="86" y="318"/>
                      </a:lnTo>
                      <a:lnTo>
                        <a:pt x="87" y="317"/>
                      </a:lnTo>
                      <a:lnTo>
                        <a:pt x="88" y="315"/>
                      </a:lnTo>
                      <a:lnTo>
                        <a:pt x="89" y="314"/>
                      </a:lnTo>
                      <a:lnTo>
                        <a:pt x="90" y="313"/>
                      </a:lnTo>
                      <a:lnTo>
                        <a:pt x="91" y="312"/>
                      </a:lnTo>
                      <a:lnTo>
                        <a:pt x="90" y="311"/>
                      </a:lnTo>
                      <a:lnTo>
                        <a:pt x="88" y="311"/>
                      </a:lnTo>
                      <a:lnTo>
                        <a:pt x="87" y="311"/>
                      </a:lnTo>
                      <a:lnTo>
                        <a:pt x="86" y="311"/>
                      </a:lnTo>
                      <a:lnTo>
                        <a:pt x="85" y="311"/>
                      </a:lnTo>
                      <a:lnTo>
                        <a:pt x="84" y="311"/>
                      </a:lnTo>
                      <a:lnTo>
                        <a:pt x="82" y="311"/>
                      </a:lnTo>
                      <a:lnTo>
                        <a:pt x="81" y="311"/>
                      </a:lnTo>
                      <a:lnTo>
                        <a:pt x="80" y="310"/>
                      </a:lnTo>
                      <a:lnTo>
                        <a:pt x="79" y="310"/>
                      </a:lnTo>
                      <a:lnTo>
                        <a:pt x="78" y="310"/>
                      </a:lnTo>
                      <a:lnTo>
                        <a:pt x="76" y="310"/>
                      </a:lnTo>
                      <a:lnTo>
                        <a:pt x="75" y="310"/>
                      </a:lnTo>
                      <a:lnTo>
                        <a:pt x="74" y="309"/>
                      </a:lnTo>
                      <a:lnTo>
                        <a:pt x="73" y="309"/>
                      </a:lnTo>
                      <a:lnTo>
                        <a:pt x="72" y="309"/>
                      </a:lnTo>
                      <a:lnTo>
                        <a:pt x="70" y="309"/>
                      </a:lnTo>
                      <a:lnTo>
                        <a:pt x="69" y="309"/>
                      </a:lnTo>
                      <a:lnTo>
                        <a:pt x="68" y="309"/>
                      </a:lnTo>
                      <a:lnTo>
                        <a:pt x="67" y="308"/>
                      </a:lnTo>
                      <a:lnTo>
                        <a:pt x="65" y="308"/>
                      </a:lnTo>
                      <a:lnTo>
                        <a:pt x="64" y="308"/>
                      </a:lnTo>
                      <a:lnTo>
                        <a:pt x="63" y="308"/>
                      </a:lnTo>
                      <a:lnTo>
                        <a:pt x="62" y="308"/>
                      </a:lnTo>
                      <a:lnTo>
                        <a:pt x="61" y="307"/>
                      </a:lnTo>
                      <a:lnTo>
                        <a:pt x="59" y="307"/>
                      </a:lnTo>
                      <a:lnTo>
                        <a:pt x="58" y="307"/>
                      </a:lnTo>
                      <a:lnTo>
                        <a:pt x="57" y="306"/>
                      </a:lnTo>
                      <a:lnTo>
                        <a:pt x="56" y="306"/>
                      </a:lnTo>
                      <a:lnTo>
                        <a:pt x="55" y="306"/>
                      </a:lnTo>
                      <a:lnTo>
                        <a:pt x="54" y="306"/>
                      </a:lnTo>
                      <a:lnTo>
                        <a:pt x="53" y="305"/>
                      </a:lnTo>
                      <a:lnTo>
                        <a:pt x="52" y="305"/>
                      </a:lnTo>
                      <a:lnTo>
                        <a:pt x="51" y="304"/>
                      </a:lnTo>
                      <a:lnTo>
                        <a:pt x="51" y="302"/>
                      </a:lnTo>
                      <a:lnTo>
                        <a:pt x="51" y="301"/>
                      </a:lnTo>
                      <a:lnTo>
                        <a:pt x="53" y="300"/>
                      </a:lnTo>
                      <a:lnTo>
                        <a:pt x="55" y="300"/>
                      </a:lnTo>
                      <a:lnTo>
                        <a:pt x="57" y="300"/>
                      </a:lnTo>
                      <a:lnTo>
                        <a:pt x="58" y="299"/>
                      </a:lnTo>
                      <a:lnTo>
                        <a:pt x="60" y="299"/>
                      </a:lnTo>
                      <a:lnTo>
                        <a:pt x="62" y="298"/>
                      </a:lnTo>
                      <a:lnTo>
                        <a:pt x="64" y="298"/>
                      </a:lnTo>
                      <a:lnTo>
                        <a:pt x="66" y="298"/>
                      </a:lnTo>
                      <a:lnTo>
                        <a:pt x="68" y="297"/>
                      </a:lnTo>
                      <a:lnTo>
                        <a:pt x="70" y="297"/>
                      </a:lnTo>
                      <a:lnTo>
                        <a:pt x="71" y="297"/>
                      </a:lnTo>
                      <a:lnTo>
                        <a:pt x="73" y="297"/>
                      </a:lnTo>
                      <a:lnTo>
                        <a:pt x="75" y="296"/>
                      </a:lnTo>
                      <a:lnTo>
                        <a:pt x="77" y="296"/>
                      </a:lnTo>
                      <a:lnTo>
                        <a:pt x="79" y="296"/>
                      </a:lnTo>
                      <a:lnTo>
                        <a:pt x="81" y="295"/>
                      </a:lnTo>
                      <a:lnTo>
                        <a:pt x="81" y="295"/>
                      </a:lnTo>
                      <a:lnTo>
                        <a:pt x="83" y="294"/>
                      </a:lnTo>
                      <a:lnTo>
                        <a:pt x="84" y="294"/>
                      </a:lnTo>
                      <a:lnTo>
                        <a:pt x="85" y="294"/>
                      </a:lnTo>
                      <a:lnTo>
                        <a:pt x="86" y="294"/>
                      </a:lnTo>
                      <a:lnTo>
                        <a:pt x="87" y="294"/>
                      </a:lnTo>
                      <a:lnTo>
                        <a:pt x="88" y="294"/>
                      </a:lnTo>
                      <a:lnTo>
                        <a:pt x="89" y="294"/>
                      </a:lnTo>
                      <a:lnTo>
                        <a:pt x="90" y="293"/>
                      </a:lnTo>
                      <a:lnTo>
                        <a:pt x="91" y="293"/>
                      </a:lnTo>
                      <a:lnTo>
                        <a:pt x="92" y="293"/>
                      </a:lnTo>
                      <a:lnTo>
                        <a:pt x="93" y="293"/>
                      </a:lnTo>
                      <a:lnTo>
                        <a:pt x="94" y="293"/>
                      </a:lnTo>
                      <a:lnTo>
                        <a:pt x="95" y="292"/>
                      </a:lnTo>
                      <a:lnTo>
                        <a:pt x="97" y="292"/>
                      </a:lnTo>
                      <a:lnTo>
                        <a:pt x="98" y="292"/>
                      </a:lnTo>
                      <a:lnTo>
                        <a:pt x="96" y="291"/>
                      </a:lnTo>
                      <a:lnTo>
                        <a:pt x="95" y="291"/>
                      </a:lnTo>
                      <a:lnTo>
                        <a:pt x="94" y="291"/>
                      </a:lnTo>
                      <a:lnTo>
                        <a:pt x="93" y="292"/>
                      </a:lnTo>
                      <a:lnTo>
                        <a:pt x="92" y="291"/>
                      </a:lnTo>
                      <a:lnTo>
                        <a:pt x="90" y="291"/>
                      </a:lnTo>
                      <a:lnTo>
                        <a:pt x="89" y="291"/>
                      </a:lnTo>
                      <a:lnTo>
                        <a:pt x="87" y="291"/>
                      </a:lnTo>
                      <a:lnTo>
                        <a:pt x="86" y="291"/>
                      </a:lnTo>
                      <a:lnTo>
                        <a:pt x="84" y="291"/>
                      </a:lnTo>
                      <a:lnTo>
                        <a:pt x="83" y="291"/>
                      </a:lnTo>
                      <a:lnTo>
                        <a:pt x="81" y="291"/>
                      </a:lnTo>
                      <a:lnTo>
                        <a:pt x="80" y="291"/>
                      </a:lnTo>
                      <a:lnTo>
                        <a:pt x="78" y="291"/>
                      </a:lnTo>
                      <a:lnTo>
                        <a:pt x="77" y="290"/>
                      </a:lnTo>
                      <a:lnTo>
                        <a:pt x="76" y="290"/>
                      </a:lnTo>
                      <a:lnTo>
                        <a:pt x="74" y="290"/>
                      </a:lnTo>
                      <a:lnTo>
                        <a:pt x="73" y="290"/>
                      </a:lnTo>
                      <a:lnTo>
                        <a:pt x="71" y="290"/>
                      </a:lnTo>
                      <a:lnTo>
                        <a:pt x="70" y="290"/>
                      </a:lnTo>
                      <a:lnTo>
                        <a:pt x="68" y="290"/>
                      </a:lnTo>
                      <a:lnTo>
                        <a:pt x="67" y="290"/>
                      </a:lnTo>
                      <a:lnTo>
                        <a:pt x="65" y="290"/>
                      </a:lnTo>
                      <a:lnTo>
                        <a:pt x="64" y="290"/>
                      </a:lnTo>
                      <a:lnTo>
                        <a:pt x="62" y="289"/>
                      </a:lnTo>
                      <a:lnTo>
                        <a:pt x="61" y="289"/>
                      </a:lnTo>
                      <a:lnTo>
                        <a:pt x="60" y="289"/>
                      </a:lnTo>
                      <a:lnTo>
                        <a:pt x="58" y="289"/>
                      </a:lnTo>
                      <a:lnTo>
                        <a:pt x="57" y="289"/>
                      </a:lnTo>
                      <a:lnTo>
                        <a:pt x="55" y="289"/>
                      </a:lnTo>
                      <a:lnTo>
                        <a:pt x="54" y="288"/>
                      </a:lnTo>
                      <a:lnTo>
                        <a:pt x="53" y="288"/>
                      </a:lnTo>
                      <a:lnTo>
                        <a:pt x="51" y="288"/>
                      </a:lnTo>
                      <a:lnTo>
                        <a:pt x="50" y="288"/>
                      </a:lnTo>
                      <a:lnTo>
                        <a:pt x="48" y="288"/>
                      </a:lnTo>
                      <a:lnTo>
                        <a:pt x="47" y="288"/>
                      </a:lnTo>
                      <a:lnTo>
                        <a:pt x="46" y="288"/>
                      </a:lnTo>
                      <a:lnTo>
                        <a:pt x="44" y="288"/>
                      </a:lnTo>
                      <a:lnTo>
                        <a:pt x="43" y="287"/>
                      </a:lnTo>
                      <a:lnTo>
                        <a:pt x="41" y="287"/>
                      </a:lnTo>
                      <a:lnTo>
                        <a:pt x="40" y="287"/>
                      </a:lnTo>
                      <a:lnTo>
                        <a:pt x="39" y="287"/>
                      </a:lnTo>
                      <a:lnTo>
                        <a:pt x="37" y="287"/>
                      </a:lnTo>
                      <a:lnTo>
                        <a:pt x="36" y="287"/>
                      </a:lnTo>
                      <a:lnTo>
                        <a:pt x="34" y="286"/>
                      </a:lnTo>
                      <a:lnTo>
                        <a:pt x="33" y="286"/>
                      </a:lnTo>
                      <a:lnTo>
                        <a:pt x="31" y="286"/>
                      </a:lnTo>
                      <a:lnTo>
                        <a:pt x="30" y="286"/>
                      </a:lnTo>
                      <a:lnTo>
                        <a:pt x="29" y="286"/>
                      </a:lnTo>
                      <a:lnTo>
                        <a:pt x="27" y="285"/>
                      </a:lnTo>
                      <a:lnTo>
                        <a:pt x="26" y="285"/>
                      </a:lnTo>
                      <a:lnTo>
                        <a:pt x="25" y="285"/>
                      </a:lnTo>
                      <a:lnTo>
                        <a:pt x="23" y="285"/>
                      </a:lnTo>
                      <a:lnTo>
                        <a:pt x="22" y="285"/>
                      </a:lnTo>
                      <a:lnTo>
                        <a:pt x="20" y="284"/>
                      </a:lnTo>
                      <a:lnTo>
                        <a:pt x="19" y="284"/>
                      </a:lnTo>
                      <a:lnTo>
                        <a:pt x="17" y="284"/>
                      </a:lnTo>
                      <a:lnTo>
                        <a:pt x="16" y="284"/>
                      </a:lnTo>
                      <a:lnTo>
                        <a:pt x="14" y="283"/>
                      </a:lnTo>
                      <a:lnTo>
                        <a:pt x="13" y="283"/>
                      </a:lnTo>
                      <a:lnTo>
                        <a:pt x="11" y="283"/>
                      </a:lnTo>
                      <a:lnTo>
                        <a:pt x="10" y="283"/>
                      </a:lnTo>
                      <a:lnTo>
                        <a:pt x="9" y="282"/>
                      </a:lnTo>
                      <a:lnTo>
                        <a:pt x="7" y="282"/>
                      </a:lnTo>
                      <a:lnTo>
                        <a:pt x="6" y="282"/>
                      </a:lnTo>
                      <a:lnTo>
                        <a:pt x="4" y="282"/>
                      </a:lnTo>
                      <a:lnTo>
                        <a:pt x="3" y="282"/>
                      </a:lnTo>
                      <a:lnTo>
                        <a:pt x="2" y="281"/>
                      </a:lnTo>
                      <a:lnTo>
                        <a:pt x="1" y="280"/>
                      </a:lnTo>
                      <a:lnTo>
                        <a:pt x="0" y="278"/>
                      </a:lnTo>
                      <a:lnTo>
                        <a:pt x="0" y="277"/>
                      </a:lnTo>
                      <a:lnTo>
                        <a:pt x="1" y="275"/>
                      </a:lnTo>
                      <a:lnTo>
                        <a:pt x="2" y="275"/>
                      </a:lnTo>
                      <a:lnTo>
                        <a:pt x="3" y="274"/>
                      </a:lnTo>
                      <a:lnTo>
                        <a:pt x="4" y="274"/>
                      </a:lnTo>
                      <a:lnTo>
                        <a:pt x="5" y="274"/>
                      </a:lnTo>
                      <a:lnTo>
                        <a:pt x="7" y="274"/>
                      </a:lnTo>
                      <a:lnTo>
                        <a:pt x="8" y="274"/>
                      </a:lnTo>
                      <a:lnTo>
                        <a:pt x="9" y="274"/>
                      </a:lnTo>
                      <a:lnTo>
                        <a:pt x="10" y="274"/>
                      </a:lnTo>
                      <a:lnTo>
                        <a:pt x="11" y="273"/>
                      </a:lnTo>
                      <a:lnTo>
                        <a:pt x="13" y="273"/>
                      </a:lnTo>
                      <a:lnTo>
                        <a:pt x="14" y="273"/>
                      </a:lnTo>
                      <a:lnTo>
                        <a:pt x="15" y="273"/>
                      </a:lnTo>
                      <a:lnTo>
                        <a:pt x="16" y="273"/>
                      </a:lnTo>
                      <a:lnTo>
                        <a:pt x="17" y="273"/>
                      </a:lnTo>
                      <a:lnTo>
                        <a:pt x="19" y="273"/>
                      </a:lnTo>
                      <a:lnTo>
                        <a:pt x="20" y="273"/>
                      </a:lnTo>
                      <a:lnTo>
                        <a:pt x="21" y="273"/>
                      </a:lnTo>
                      <a:lnTo>
                        <a:pt x="23" y="272"/>
                      </a:lnTo>
                      <a:lnTo>
                        <a:pt x="24" y="272"/>
                      </a:lnTo>
                      <a:lnTo>
                        <a:pt x="26" y="272"/>
                      </a:lnTo>
                      <a:lnTo>
                        <a:pt x="27" y="272"/>
                      </a:lnTo>
                      <a:lnTo>
                        <a:pt x="29" y="272"/>
                      </a:lnTo>
                      <a:lnTo>
                        <a:pt x="30" y="272"/>
                      </a:lnTo>
                      <a:lnTo>
                        <a:pt x="31" y="272"/>
                      </a:lnTo>
                      <a:lnTo>
                        <a:pt x="33" y="272"/>
                      </a:lnTo>
                      <a:lnTo>
                        <a:pt x="34" y="272"/>
                      </a:lnTo>
                      <a:lnTo>
                        <a:pt x="36" y="272"/>
                      </a:lnTo>
                      <a:lnTo>
                        <a:pt x="37" y="272"/>
                      </a:lnTo>
                      <a:lnTo>
                        <a:pt x="39" y="271"/>
                      </a:lnTo>
                      <a:lnTo>
                        <a:pt x="40" y="271"/>
                      </a:lnTo>
                      <a:lnTo>
                        <a:pt x="42" y="271"/>
                      </a:lnTo>
                      <a:lnTo>
                        <a:pt x="43" y="271"/>
                      </a:lnTo>
                      <a:lnTo>
                        <a:pt x="44" y="271"/>
                      </a:lnTo>
                      <a:lnTo>
                        <a:pt x="46" y="271"/>
                      </a:lnTo>
                      <a:lnTo>
                        <a:pt x="47" y="271"/>
                      </a:lnTo>
                      <a:lnTo>
                        <a:pt x="49" y="271"/>
                      </a:lnTo>
                      <a:lnTo>
                        <a:pt x="50" y="271"/>
                      </a:lnTo>
                      <a:lnTo>
                        <a:pt x="52" y="271"/>
                      </a:lnTo>
                      <a:lnTo>
                        <a:pt x="53" y="271"/>
                      </a:lnTo>
                      <a:lnTo>
                        <a:pt x="55" y="271"/>
                      </a:lnTo>
                      <a:lnTo>
                        <a:pt x="56" y="271"/>
                      </a:lnTo>
                      <a:lnTo>
                        <a:pt x="58" y="271"/>
                      </a:lnTo>
                      <a:lnTo>
                        <a:pt x="59" y="271"/>
                      </a:lnTo>
                      <a:lnTo>
                        <a:pt x="61" y="271"/>
                      </a:lnTo>
                      <a:lnTo>
                        <a:pt x="62" y="270"/>
                      </a:lnTo>
                      <a:lnTo>
                        <a:pt x="64" y="270"/>
                      </a:lnTo>
                      <a:lnTo>
                        <a:pt x="65" y="270"/>
                      </a:lnTo>
                      <a:lnTo>
                        <a:pt x="67" y="270"/>
                      </a:lnTo>
                      <a:lnTo>
                        <a:pt x="68" y="270"/>
                      </a:lnTo>
                      <a:lnTo>
                        <a:pt x="70" y="270"/>
                      </a:lnTo>
                      <a:lnTo>
                        <a:pt x="71" y="270"/>
                      </a:lnTo>
                      <a:lnTo>
                        <a:pt x="72" y="270"/>
                      </a:lnTo>
                      <a:lnTo>
                        <a:pt x="74" y="270"/>
                      </a:lnTo>
                      <a:lnTo>
                        <a:pt x="75" y="270"/>
                      </a:lnTo>
                      <a:lnTo>
                        <a:pt x="77" y="270"/>
                      </a:lnTo>
                      <a:lnTo>
                        <a:pt x="78" y="270"/>
                      </a:lnTo>
                      <a:lnTo>
                        <a:pt x="80" y="269"/>
                      </a:lnTo>
                      <a:lnTo>
                        <a:pt x="81" y="269"/>
                      </a:lnTo>
                      <a:lnTo>
                        <a:pt x="82" y="269"/>
                      </a:lnTo>
                      <a:lnTo>
                        <a:pt x="84" y="269"/>
                      </a:lnTo>
                      <a:lnTo>
                        <a:pt x="85" y="269"/>
                      </a:lnTo>
                      <a:lnTo>
                        <a:pt x="87" y="269"/>
                      </a:lnTo>
                      <a:lnTo>
                        <a:pt x="88" y="269"/>
                      </a:lnTo>
                      <a:lnTo>
                        <a:pt x="90" y="269"/>
                      </a:lnTo>
                      <a:lnTo>
                        <a:pt x="91" y="269"/>
                      </a:lnTo>
                      <a:lnTo>
                        <a:pt x="93" y="269"/>
                      </a:lnTo>
                      <a:lnTo>
                        <a:pt x="94" y="269"/>
                      </a:lnTo>
                      <a:lnTo>
                        <a:pt x="96" y="269"/>
                      </a:lnTo>
                      <a:lnTo>
                        <a:pt x="97" y="269"/>
                      </a:lnTo>
                      <a:lnTo>
                        <a:pt x="99" y="268"/>
                      </a:lnTo>
                      <a:lnTo>
                        <a:pt x="100" y="268"/>
                      </a:lnTo>
                      <a:lnTo>
                        <a:pt x="102" y="268"/>
                      </a:lnTo>
                      <a:lnTo>
                        <a:pt x="103" y="268"/>
                      </a:lnTo>
                      <a:lnTo>
                        <a:pt x="105" y="268"/>
                      </a:lnTo>
                      <a:lnTo>
                        <a:pt x="106" y="268"/>
                      </a:lnTo>
                      <a:lnTo>
                        <a:pt x="108" y="268"/>
                      </a:lnTo>
                      <a:lnTo>
                        <a:pt x="109" y="268"/>
                      </a:lnTo>
                      <a:lnTo>
                        <a:pt x="111" y="268"/>
                      </a:lnTo>
                      <a:lnTo>
                        <a:pt x="112" y="268"/>
                      </a:lnTo>
                      <a:lnTo>
                        <a:pt x="114" y="268"/>
                      </a:lnTo>
                      <a:lnTo>
                        <a:pt x="114" y="265"/>
                      </a:lnTo>
                      <a:lnTo>
                        <a:pt x="113" y="263"/>
                      </a:lnTo>
                      <a:lnTo>
                        <a:pt x="113" y="261"/>
                      </a:lnTo>
                      <a:lnTo>
                        <a:pt x="113" y="259"/>
                      </a:lnTo>
                      <a:lnTo>
                        <a:pt x="113" y="257"/>
                      </a:lnTo>
                      <a:lnTo>
                        <a:pt x="113" y="255"/>
                      </a:lnTo>
                      <a:lnTo>
                        <a:pt x="113" y="253"/>
                      </a:lnTo>
                      <a:lnTo>
                        <a:pt x="113" y="251"/>
                      </a:lnTo>
                      <a:lnTo>
                        <a:pt x="112" y="249"/>
                      </a:lnTo>
                      <a:lnTo>
                        <a:pt x="112" y="247"/>
                      </a:lnTo>
                      <a:lnTo>
                        <a:pt x="112" y="245"/>
                      </a:lnTo>
                      <a:lnTo>
                        <a:pt x="112" y="243"/>
                      </a:lnTo>
                      <a:lnTo>
                        <a:pt x="111" y="241"/>
                      </a:lnTo>
                      <a:lnTo>
                        <a:pt x="111" y="239"/>
                      </a:lnTo>
                      <a:lnTo>
                        <a:pt x="111" y="237"/>
                      </a:lnTo>
                      <a:lnTo>
                        <a:pt x="111" y="235"/>
                      </a:lnTo>
                      <a:lnTo>
                        <a:pt x="111" y="233"/>
                      </a:lnTo>
                      <a:lnTo>
                        <a:pt x="110" y="231"/>
                      </a:lnTo>
                      <a:lnTo>
                        <a:pt x="110" y="229"/>
                      </a:lnTo>
                      <a:lnTo>
                        <a:pt x="110" y="227"/>
                      </a:lnTo>
                      <a:lnTo>
                        <a:pt x="110" y="225"/>
                      </a:lnTo>
                      <a:lnTo>
                        <a:pt x="110" y="223"/>
                      </a:lnTo>
                      <a:lnTo>
                        <a:pt x="109" y="221"/>
                      </a:lnTo>
                      <a:lnTo>
                        <a:pt x="109" y="219"/>
                      </a:lnTo>
                      <a:lnTo>
                        <a:pt x="109" y="217"/>
                      </a:lnTo>
                      <a:lnTo>
                        <a:pt x="109" y="215"/>
                      </a:lnTo>
                      <a:lnTo>
                        <a:pt x="108" y="213"/>
                      </a:lnTo>
                      <a:lnTo>
                        <a:pt x="108" y="211"/>
                      </a:lnTo>
                      <a:lnTo>
                        <a:pt x="108" y="209"/>
                      </a:lnTo>
                      <a:lnTo>
                        <a:pt x="108" y="207"/>
                      </a:lnTo>
                      <a:lnTo>
                        <a:pt x="108" y="205"/>
                      </a:lnTo>
                      <a:lnTo>
                        <a:pt x="108" y="203"/>
                      </a:lnTo>
                      <a:lnTo>
                        <a:pt x="108" y="201"/>
                      </a:lnTo>
                      <a:lnTo>
                        <a:pt x="107" y="199"/>
                      </a:lnTo>
                      <a:lnTo>
                        <a:pt x="107" y="197"/>
                      </a:lnTo>
                      <a:lnTo>
                        <a:pt x="107" y="195"/>
                      </a:lnTo>
                      <a:lnTo>
                        <a:pt x="107" y="193"/>
                      </a:lnTo>
                      <a:lnTo>
                        <a:pt x="107" y="191"/>
                      </a:lnTo>
                      <a:lnTo>
                        <a:pt x="106" y="189"/>
                      </a:lnTo>
                      <a:lnTo>
                        <a:pt x="106" y="187"/>
                      </a:lnTo>
                      <a:lnTo>
                        <a:pt x="106" y="185"/>
                      </a:lnTo>
                      <a:lnTo>
                        <a:pt x="106" y="183"/>
                      </a:lnTo>
                      <a:lnTo>
                        <a:pt x="106" y="181"/>
                      </a:lnTo>
                      <a:lnTo>
                        <a:pt x="106" y="179"/>
                      </a:lnTo>
                      <a:lnTo>
                        <a:pt x="106" y="177"/>
                      </a:lnTo>
                      <a:lnTo>
                        <a:pt x="105" y="175"/>
                      </a:lnTo>
                      <a:lnTo>
                        <a:pt x="105" y="173"/>
                      </a:lnTo>
                      <a:lnTo>
                        <a:pt x="105" y="171"/>
                      </a:lnTo>
                      <a:lnTo>
                        <a:pt x="105" y="169"/>
                      </a:lnTo>
                      <a:lnTo>
                        <a:pt x="105" y="167"/>
                      </a:lnTo>
                      <a:lnTo>
                        <a:pt x="105" y="165"/>
                      </a:lnTo>
                      <a:lnTo>
                        <a:pt x="105" y="163"/>
                      </a:lnTo>
                      <a:lnTo>
                        <a:pt x="105" y="161"/>
                      </a:lnTo>
                      <a:lnTo>
                        <a:pt x="105" y="159"/>
                      </a:lnTo>
                      <a:lnTo>
                        <a:pt x="105" y="157"/>
                      </a:lnTo>
                      <a:lnTo>
                        <a:pt x="105" y="155"/>
                      </a:lnTo>
                      <a:lnTo>
                        <a:pt x="105" y="152"/>
                      </a:lnTo>
                      <a:lnTo>
                        <a:pt x="105" y="150"/>
                      </a:lnTo>
                      <a:lnTo>
                        <a:pt x="105" y="148"/>
                      </a:lnTo>
                      <a:lnTo>
                        <a:pt x="105" y="146"/>
                      </a:lnTo>
                      <a:lnTo>
                        <a:pt x="105" y="144"/>
                      </a:lnTo>
                      <a:lnTo>
                        <a:pt x="105" y="142"/>
                      </a:lnTo>
                      <a:lnTo>
                        <a:pt x="105" y="140"/>
                      </a:lnTo>
                      <a:lnTo>
                        <a:pt x="105" y="138"/>
                      </a:lnTo>
                      <a:lnTo>
                        <a:pt x="105" y="136"/>
                      </a:lnTo>
                      <a:lnTo>
                        <a:pt x="105" y="134"/>
                      </a:lnTo>
                      <a:lnTo>
                        <a:pt x="105" y="132"/>
                      </a:lnTo>
                      <a:lnTo>
                        <a:pt x="105" y="130"/>
                      </a:lnTo>
                      <a:lnTo>
                        <a:pt x="105" y="128"/>
                      </a:lnTo>
                      <a:lnTo>
                        <a:pt x="105" y="126"/>
                      </a:lnTo>
                      <a:lnTo>
                        <a:pt x="105" y="125"/>
                      </a:lnTo>
                      <a:lnTo>
                        <a:pt x="105" y="123"/>
                      </a:lnTo>
                      <a:lnTo>
                        <a:pt x="105" y="121"/>
                      </a:lnTo>
                      <a:lnTo>
                        <a:pt x="105" y="119"/>
                      </a:lnTo>
                      <a:lnTo>
                        <a:pt x="105" y="117"/>
                      </a:lnTo>
                      <a:lnTo>
                        <a:pt x="105" y="115"/>
                      </a:lnTo>
                      <a:lnTo>
                        <a:pt x="105" y="113"/>
                      </a:lnTo>
                      <a:lnTo>
                        <a:pt x="105" y="112"/>
                      </a:lnTo>
                      <a:lnTo>
                        <a:pt x="105" y="110"/>
                      </a:lnTo>
                      <a:lnTo>
                        <a:pt x="105" y="108"/>
                      </a:lnTo>
                      <a:lnTo>
                        <a:pt x="105" y="106"/>
                      </a:lnTo>
                      <a:lnTo>
                        <a:pt x="105" y="104"/>
                      </a:lnTo>
                      <a:lnTo>
                        <a:pt x="105" y="102"/>
                      </a:lnTo>
                      <a:lnTo>
                        <a:pt x="105" y="100"/>
                      </a:lnTo>
                      <a:lnTo>
                        <a:pt x="105" y="99"/>
                      </a:lnTo>
                      <a:lnTo>
                        <a:pt x="105" y="97"/>
                      </a:lnTo>
                      <a:lnTo>
                        <a:pt x="105" y="95"/>
                      </a:lnTo>
                      <a:lnTo>
                        <a:pt x="105" y="93"/>
                      </a:lnTo>
                      <a:lnTo>
                        <a:pt x="105" y="91"/>
                      </a:lnTo>
                      <a:lnTo>
                        <a:pt x="105" y="89"/>
                      </a:lnTo>
                      <a:lnTo>
                        <a:pt x="105" y="87"/>
                      </a:lnTo>
                      <a:lnTo>
                        <a:pt x="105" y="86"/>
                      </a:lnTo>
                      <a:lnTo>
                        <a:pt x="105" y="84"/>
                      </a:lnTo>
                      <a:lnTo>
                        <a:pt x="106" y="82"/>
                      </a:lnTo>
                      <a:lnTo>
                        <a:pt x="106" y="80"/>
                      </a:lnTo>
                      <a:lnTo>
                        <a:pt x="106" y="78"/>
                      </a:lnTo>
                      <a:lnTo>
                        <a:pt x="106" y="76"/>
                      </a:lnTo>
                      <a:lnTo>
                        <a:pt x="106" y="74"/>
                      </a:lnTo>
                      <a:lnTo>
                        <a:pt x="106" y="72"/>
                      </a:lnTo>
                      <a:lnTo>
                        <a:pt x="106" y="71"/>
                      </a:lnTo>
                      <a:lnTo>
                        <a:pt x="106" y="69"/>
                      </a:lnTo>
                      <a:lnTo>
                        <a:pt x="106" y="67"/>
                      </a:lnTo>
                      <a:lnTo>
                        <a:pt x="106" y="65"/>
                      </a:lnTo>
                      <a:lnTo>
                        <a:pt x="106" y="63"/>
                      </a:lnTo>
                      <a:lnTo>
                        <a:pt x="106" y="61"/>
                      </a:lnTo>
                      <a:lnTo>
                        <a:pt x="106" y="59"/>
                      </a:lnTo>
                      <a:lnTo>
                        <a:pt x="107" y="58"/>
                      </a:lnTo>
                      <a:lnTo>
                        <a:pt x="107" y="56"/>
                      </a:lnTo>
                      <a:lnTo>
                        <a:pt x="107" y="54"/>
                      </a:lnTo>
                      <a:lnTo>
                        <a:pt x="107" y="52"/>
                      </a:lnTo>
                      <a:lnTo>
                        <a:pt x="107" y="50"/>
                      </a:lnTo>
                      <a:lnTo>
                        <a:pt x="107" y="49"/>
                      </a:lnTo>
                      <a:lnTo>
                        <a:pt x="107" y="47"/>
                      </a:lnTo>
                      <a:lnTo>
                        <a:pt x="108" y="45"/>
                      </a:lnTo>
                      <a:lnTo>
                        <a:pt x="108" y="43"/>
                      </a:lnTo>
                      <a:lnTo>
                        <a:pt x="108" y="41"/>
                      </a:lnTo>
                      <a:lnTo>
                        <a:pt x="108" y="39"/>
                      </a:lnTo>
                      <a:lnTo>
                        <a:pt x="108" y="37"/>
                      </a:lnTo>
                      <a:lnTo>
                        <a:pt x="108" y="36"/>
                      </a:lnTo>
                      <a:lnTo>
                        <a:pt x="109" y="34"/>
                      </a:lnTo>
                      <a:lnTo>
                        <a:pt x="109" y="32"/>
                      </a:lnTo>
                      <a:lnTo>
                        <a:pt x="109" y="30"/>
                      </a:lnTo>
                      <a:lnTo>
                        <a:pt x="109" y="28"/>
                      </a:lnTo>
                      <a:lnTo>
                        <a:pt x="109" y="26"/>
                      </a:lnTo>
                      <a:lnTo>
                        <a:pt x="110" y="24"/>
                      </a:lnTo>
                      <a:lnTo>
                        <a:pt x="110" y="23"/>
                      </a:lnTo>
                      <a:lnTo>
                        <a:pt x="110" y="21"/>
                      </a:lnTo>
                      <a:lnTo>
                        <a:pt x="111" y="19"/>
                      </a:lnTo>
                      <a:lnTo>
                        <a:pt x="110" y="18"/>
                      </a:lnTo>
                      <a:lnTo>
                        <a:pt x="111" y="17"/>
                      </a:lnTo>
                      <a:lnTo>
                        <a:pt x="111" y="16"/>
                      </a:lnTo>
                      <a:lnTo>
                        <a:pt x="111" y="15"/>
                      </a:lnTo>
                      <a:lnTo>
                        <a:pt x="111" y="13"/>
                      </a:lnTo>
                      <a:lnTo>
                        <a:pt x="113" y="12"/>
                      </a:lnTo>
                      <a:lnTo>
                        <a:pt x="114" y="11"/>
                      </a:lnTo>
                      <a:lnTo>
                        <a:pt x="116" y="9"/>
                      </a:lnTo>
                      <a:lnTo>
                        <a:pt x="117" y="9"/>
                      </a:lnTo>
                      <a:lnTo>
                        <a:pt x="119" y="9"/>
                      </a:lnTo>
                      <a:lnTo>
                        <a:pt x="121" y="8"/>
                      </a:lnTo>
                      <a:lnTo>
                        <a:pt x="123" y="8"/>
                      </a:lnTo>
                      <a:lnTo>
                        <a:pt x="125" y="7"/>
                      </a:lnTo>
                      <a:lnTo>
                        <a:pt x="128" y="7"/>
                      </a:lnTo>
                      <a:lnTo>
                        <a:pt x="131" y="7"/>
                      </a:lnTo>
                      <a:lnTo>
                        <a:pt x="133" y="7"/>
                      </a:lnTo>
                      <a:lnTo>
                        <a:pt x="136" y="6"/>
                      </a:lnTo>
                      <a:lnTo>
                        <a:pt x="138" y="6"/>
                      </a:lnTo>
                      <a:lnTo>
                        <a:pt x="141" y="6"/>
                      </a:lnTo>
                      <a:lnTo>
                        <a:pt x="144" y="6"/>
                      </a:lnTo>
                      <a:lnTo>
                        <a:pt x="146" y="6"/>
                      </a:lnTo>
                      <a:lnTo>
                        <a:pt x="149" y="6"/>
                      </a:lnTo>
                      <a:lnTo>
                        <a:pt x="152" y="5"/>
                      </a:lnTo>
                      <a:lnTo>
                        <a:pt x="154" y="5"/>
                      </a:lnTo>
                      <a:lnTo>
                        <a:pt x="157" y="5"/>
                      </a:lnTo>
                      <a:lnTo>
                        <a:pt x="160" y="5"/>
                      </a:lnTo>
                      <a:lnTo>
                        <a:pt x="162" y="5"/>
                      </a:lnTo>
                      <a:lnTo>
                        <a:pt x="165" y="5"/>
                      </a:lnTo>
                      <a:lnTo>
                        <a:pt x="168" y="5"/>
                      </a:lnTo>
                      <a:lnTo>
                        <a:pt x="170" y="4"/>
                      </a:lnTo>
                      <a:lnTo>
                        <a:pt x="173" y="4"/>
                      </a:lnTo>
                      <a:lnTo>
                        <a:pt x="175" y="4"/>
                      </a:lnTo>
                      <a:lnTo>
                        <a:pt x="178" y="4"/>
                      </a:lnTo>
                      <a:lnTo>
                        <a:pt x="181" y="4"/>
                      </a:lnTo>
                      <a:lnTo>
                        <a:pt x="183" y="4"/>
                      </a:lnTo>
                      <a:lnTo>
                        <a:pt x="186" y="4"/>
                      </a:lnTo>
                      <a:lnTo>
                        <a:pt x="188" y="3"/>
                      </a:lnTo>
                      <a:lnTo>
                        <a:pt x="191" y="3"/>
                      </a:lnTo>
                      <a:lnTo>
                        <a:pt x="194" y="3"/>
                      </a:lnTo>
                      <a:lnTo>
                        <a:pt x="196" y="3"/>
                      </a:lnTo>
                      <a:lnTo>
                        <a:pt x="199" y="3"/>
                      </a:lnTo>
                      <a:lnTo>
                        <a:pt x="202" y="3"/>
                      </a:lnTo>
                      <a:lnTo>
                        <a:pt x="204" y="3"/>
                      </a:lnTo>
                      <a:lnTo>
                        <a:pt x="207" y="3"/>
                      </a:lnTo>
                      <a:lnTo>
                        <a:pt x="210" y="2"/>
                      </a:lnTo>
                      <a:lnTo>
                        <a:pt x="212" y="2"/>
                      </a:lnTo>
                      <a:lnTo>
                        <a:pt x="215" y="2"/>
                      </a:lnTo>
                      <a:lnTo>
                        <a:pt x="218" y="2"/>
                      </a:lnTo>
                      <a:lnTo>
                        <a:pt x="220" y="2"/>
                      </a:lnTo>
                      <a:lnTo>
                        <a:pt x="223" y="2"/>
                      </a:lnTo>
                      <a:lnTo>
                        <a:pt x="225" y="1"/>
                      </a:lnTo>
                      <a:lnTo>
                        <a:pt x="228" y="1"/>
                      </a:lnTo>
                      <a:lnTo>
                        <a:pt x="231" y="1"/>
                      </a:lnTo>
                      <a:lnTo>
                        <a:pt x="233" y="1"/>
                      </a:lnTo>
                      <a:lnTo>
                        <a:pt x="236" y="1"/>
                      </a:lnTo>
                      <a:lnTo>
                        <a:pt x="239" y="1"/>
                      </a:lnTo>
                      <a:lnTo>
                        <a:pt x="241" y="1"/>
                      </a:lnTo>
                      <a:lnTo>
                        <a:pt x="244" y="1"/>
                      </a:lnTo>
                      <a:lnTo>
                        <a:pt x="247" y="1"/>
                      </a:lnTo>
                      <a:lnTo>
                        <a:pt x="249" y="1"/>
                      </a:lnTo>
                      <a:lnTo>
                        <a:pt x="252" y="1"/>
                      </a:lnTo>
                      <a:lnTo>
                        <a:pt x="255" y="1"/>
                      </a:lnTo>
                      <a:lnTo>
                        <a:pt x="257" y="1"/>
                      </a:lnTo>
                      <a:lnTo>
                        <a:pt x="260" y="1"/>
                      </a:lnTo>
                      <a:lnTo>
                        <a:pt x="263" y="0"/>
                      </a:lnTo>
                      <a:lnTo>
                        <a:pt x="265" y="0"/>
                      </a:lnTo>
                      <a:lnTo>
                        <a:pt x="268" y="0"/>
                      </a:lnTo>
                      <a:lnTo>
                        <a:pt x="271" y="0"/>
                      </a:lnTo>
                      <a:lnTo>
                        <a:pt x="274" y="0"/>
                      </a:lnTo>
                      <a:lnTo>
                        <a:pt x="276" y="0"/>
                      </a:lnTo>
                      <a:lnTo>
                        <a:pt x="279" y="0"/>
                      </a:lnTo>
                      <a:lnTo>
                        <a:pt x="282" y="0"/>
                      </a:lnTo>
                      <a:lnTo>
                        <a:pt x="284" y="0"/>
                      </a:lnTo>
                      <a:lnTo>
                        <a:pt x="287" y="0"/>
                      </a:lnTo>
                      <a:lnTo>
                        <a:pt x="290" y="0"/>
                      </a:lnTo>
                      <a:lnTo>
                        <a:pt x="293" y="0"/>
                      </a:lnTo>
                      <a:lnTo>
                        <a:pt x="294" y="0"/>
                      </a:lnTo>
                      <a:lnTo>
                        <a:pt x="296" y="0"/>
                      </a:lnTo>
                      <a:lnTo>
                        <a:pt x="297" y="0"/>
                      </a:lnTo>
                      <a:lnTo>
                        <a:pt x="298" y="0"/>
                      </a:lnTo>
                      <a:lnTo>
                        <a:pt x="300" y="0"/>
                      </a:lnTo>
                      <a:lnTo>
                        <a:pt x="301" y="0"/>
                      </a:lnTo>
                      <a:lnTo>
                        <a:pt x="303" y="0"/>
                      </a:lnTo>
                      <a:lnTo>
                        <a:pt x="304" y="1"/>
                      </a:lnTo>
                      <a:lnTo>
                        <a:pt x="305" y="1"/>
                      </a:lnTo>
                      <a:lnTo>
                        <a:pt x="307" y="1"/>
                      </a:lnTo>
                      <a:lnTo>
                        <a:pt x="308" y="1"/>
                      </a:lnTo>
                      <a:lnTo>
                        <a:pt x="310" y="1"/>
                      </a:lnTo>
                      <a:lnTo>
                        <a:pt x="311" y="1"/>
                      </a:lnTo>
                      <a:lnTo>
                        <a:pt x="312" y="1"/>
                      </a:lnTo>
                      <a:lnTo>
                        <a:pt x="314" y="1"/>
                      </a:lnTo>
                      <a:lnTo>
                        <a:pt x="315" y="1"/>
                      </a:lnTo>
                      <a:lnTo>
                        <a:pt x="316" y="1"/>
                      </a:lnTo>
                      <a:lnTo>
                        <a:pt x="318" y="1"/>
                      </a:lnTo>
                      <a:lnTo>
                        <a:pt x="319" y="1"/>
                      </a:lnTo>
                      <a:lnTo>
                        <a:pt x="320" y="1"/>
                      </a:lnTo>
                      <a:lnTo>
                        <a:pt x="322" y="1"/>
                      </a:lnTo>
                      <a:lnTo>
                        <a:pt x="323" y="1"/>
                      </a:lnTo>
                      <a:lnTo>
                        <a:pt x="324" y="1"/>
                      </a:lnTo>
                      <a:lnTo>
                        <a:pt x="326" y="1"/>
                      </a:lnTo>
                      <a:lnTo>
                        <a:pt x="327" y="0"/>
                      </a:lnTo>
                      <a:lnTo>
                        <a:pt x="328" y="0"/>
                      </a:lnTo>
                      <a:lnTo>
                        <a:pt x="330" y="0"/>
                      </a:lnTo>
                      <a:lnTo>
                        <a:pt x="331" y="0"/>
                      </a:lnTo>
                      <a:lnTo>
                        <a:pt x="332" y="0"/>
                      </a:lnTo>
                      <a:lnTo>
                        <a:pt x="334" y="0"/>
                      </a:lnTo>
                      <a:lnTo>
                        <a:pt x="335" y="0"/>
                      </a:lnTo>
                      <a:lnTo>
                        <a:pt x="336" y="0"/>
                      </a:lnTo>
                      <a:close/>
                    </a:path>
                  </a:pathLst>
                </a:custGeom>
                <a:solidFill>
                  <a:srgbClr val="000000"/>
                </a:solidFill>
                <a:ln>
                  <a:noFill/>
                </a:ln>
              </p:spPr>
              <p:txBody>
                <a:bodyPr/>
                <a:lstStyle/>
                <a:p>
                  <a:pPr algn="ctr"/>
                  <a:endParaRPr lang="zh-CN" altLang="en-US"/>
                </a:p>
              </p:txBody>
            </p:sp>
            <p:sp>
              <p:nvSpPr>
                <p:cNvPr id="1051948" name="Freeform 172"/>
                <p:cNvSpPr/>
                <p:nvPr/>
              </p:nvSpPr>
              <p:spPr bwMode="auto">
                <a:xfrm>
                  <a:off x="3712" y="857"/>
                  <a:ext cx="313" cy="267"/>
                </a:xfrm>
                <a:custGeom>
                  <a:avLst/>
                  <a:gdLst>
                    <a:gd name="T0" fmla="*/ 194 w 313"/>
                    <a:gd name="T1" fmla="*/ 0 h 267"/>
                    <a:gd name="T2" fmla="*/ 206 w 313"/>
                    <a:gd name="T3" fmla="*/ 0 h 267"/>
                    <a:gd name="T4" fmla="*/ 219 w 313"/>
                    <a:gd name="T5" fmla="*/ 0 h 267"/>
                    <a:gd name="T6" fmla="*/ 230 w 313"/>
                    <a:gd name="T7" fmla="*/ 0 h 267"/>
                    <a:gd name="T8" fmla="*/ 241 w 313"/>
                    <a:gd name="T9" fmla="*/ 0 h 267"/>
                    <a:gd name="T10" fmla="*/ 252 w 313"/>
                    <a:gd name="T11" fmla="*/ 0 h 267"/>
                    <a:gd name="T12" fmla="*/ 265 w 313"/>
                    <a:gd name="T13" fmla="*/ 1 h 267"/>
                    <a:gd name="T14" fmla="*/ 278 w 313"/>
                    <a:gd name="T15" fmla="*/ 2 h 267"/>
                    <a:gd name="T16" fmla="*/ 291 w 313"/>
                    <a:gd name="T17" fmla="*/ 2 h 267"/>
                    <a:gd name="T18" fmla="*/ 296 w 313"/>
                    <a:gd name="T19" fmla="*/ 33 h 267"/>
                    <a:gd name="T20" fmla="*/ 300 w 313"/>
                    <a:gd name="T21" fmla="*/ 67 h 267"/>
                    <a:gd name="T22" fmla="*/ 303 w 313"/>
                    <a:gd name="T23" fmla="*/ 101 h 267"/>
                    <a:gd name="T24" fmla="*/ 306 w 313"/>
                    <a:gd name="T25" fmla="*/ 136 h 267"/>
                    <a:gd name="T26" fmla="*/ 308 w 313"/>
                    <a:gd name="T27" fmla="*/ 170 h 267"/>
                    <a:gd name="T28" fmla="*/ 310 w 313"/>
                    <a:gd name="T29" fmla="*/ 205 h 267"/>
                    <a:gd name="T30" fmla="*/ 312 w 313"/>
                    <a:gd name="T31" fmla="*/ 228 h 267"/>
                    <a:gd name="T32" fmla="*/ 312 w 313"/>
                    <a:gd name="T33" fmla="*/ 242 h 267"/>
                    <a:gd name="T34" fmla="*/ 311 w 313"/>
                    <a:gd name="T35" fmla="*/ 256 h 267"/>
                    <a:gd name="T36" fmla="*/ 289 w 313"/>
                    <a:gd name="T37" fmla="*/ 259 h 267"/>
                    <a:gd name="T38" fmla="*/ 268 w 313"/>
                    <a:gd name="T39" fmla="*/ 261 h 267"/>
                    <a:gd name="T40" fmla="*/ 246 w 313"/>
                    <a:gd name="T41" fmla="*/ 263 h 267"/>
                    <a:gd name="T42" fmla="*/ 224 w 313"/>
                    <a:gd name="T43" fmla="*/ 264 h 267"/>
                    <a:gd name="T44" fmla="*/ 203 w 313"/>
                    <a:gd name="T45" fmla="*/ 265 h 267"/>
                    <a:gd name="T46" fmla="*/ 182 w 313"/>
                    <a:gd name="T47" fmla="*/ 266 h 267"/>
                    <a:gd name="T48" fmla="*/ 166 w 313"/>
                    <a:gd name="T49" fmla="*/ 266 h 267"/>
                    <a:gd name="T50" fmla="*/ 150 w 313"/>
                    <a:gd name="T51" fmla="*/ 267 h 267"/>
                    <a:gd name="T52" fmla="*/ 134 w 313"/>
                    <a:gd name="T53" fmla="*/ 267 h 267"/>
                    <a:gd name="T54" fmla="*/ 118 w 313"/>
                    <a:gd name="T55" fmla="*/ 267 h 267"/>
                    <a:gd name="T56" fmla="*/ 102 w 313"/>
                    <a:gd name="T57" fmla="*/ 267 h 267"/>
                    <a:gd name="T58" fmla="*/ 86 w 313"/>
                    <a:gd name="T59" fmla="*/ 267 h 267"/>
                    <a:gd name="T60" fmla="*/ 69 w 313"/>
                    <a:gd name="T61" fmla="*/ 266 h 267"/>
                    <a:gd name="T62" fmla="*/ 53 w 313"/>
                    <a:gd name="T63" fmla="*/ 265 h 267"/>
                    <a:gd name="T64" fmla="*/ 36 w 313"/>
                    <a:gd name="T65" fmla="*/ 264 h 267"/>
                    <a:gd name="T66" fmla="*/ 19 w 313"/>
                    <a:gd name="T67" fmla="*/ 262 h 267"/>
                    <a:gd name="T68" fmla="*/ 7 w 313"/>
                    <a:gd name="T69" fmla="*/ 255 h 267"/>
                    <a:gd name="T70" fmla="*/ 5 w 313"/>
                    <a:gd name="T71" fmla="*/ 239 h 267"/>
                    <a:gd name="T72" fmla="*/ 5 w 313"/>
                    <a:gd name="T73" fmla="*/ 221 h 267"/>
                    <a:gd name="T74" fmla="*/ 3 w 313"/>
                    <a:gd name="T75" fmla="*/ 202 h 267"/>
                    <a:gd name="T76" fmla="*/ 2 w 313"/>
                    <a:gd name="T77" fmla="*/ 182 h 267"/>
                    <a:gd name="T78" fmla="*/ 1 w 313"/>
                    <a:gd name="T79" fmla="*/ 158 h 267"/>
                    <a:gd name="T80" fmla="*/ 0 w 313"/>
                    <a:gd name="T81" fmla="*/ 132 h 267"/>
                    <a:gd name="T82" fmla="*/ 0 w 313"/>
                    <a:gd name="T83" fmla="*/ 105 h 267"/>
                    <a:gd name="T84" fmla="*/ 0 w 313"/>
                    <a:gd name="T85" fmla="*/ 78 h 267"/>
                    <a:gd name="T86" fmla="*/ 1 w 313"/>
                    <a:gd name="T87" fmla="*/ 52 h 267"/>
                    <a:gd name="T88" fmla="*/ 3 w 313"/>
                    <a:gd name="T89" fmla="*/ 26 h 267"/>
                    <a:gd name="T90" fmla="*/ 10 w 313"/>
                    <a:gd name="T91" fmla="*/ 8 h 267"/>
                    <a:gd name="T92" fmla="*/ 24 w 313"/>
                    <a:gd name="T93" fmla="*/ 6 h 267"/>
                    <a:gd name="T94" fmla="*/ 41 w 313"/>
                    <a:gd name="T95" fmla="*/ 5 h 267"/>
                    <a:gd name="T96" fmla="*/ 55 w 313"/>
                    <a:gd name="T97" fmla="*/ 4 h 267"/>
                    <a:gd name="T98" fmla="*/ 70 w 313"/>
                    <a:gd name="T99" fmla="*/ 3 h 267"/>
                    <a:gd name="T100" fmla="*/ 82 w 313"/>
                    <a:gd name="T101" fmla="*/ 3 h 267"/>
                    <a:gd name="T102" fmla="*/ 94 w 313"/>
                    <a:gd name="T103" fmla="*/ 1 h 267"/>
                    <a:gd name="T104" fmla="*/ 106 w 313"/>
                    <a:gd name="T105" fmla="*/ 1 h 267"/>
                    <a:gd name="T106" fmla="*/ 118 w 313"/>
                    <a:gd name="T107" fmla="*/ 1 h 267"/>
                    <a:gd name="T108" fmla="*/ 133 w 313"/>
                    <a:gd name="T109" fmla="*/ 0 h 267"/>
                    <a:gd name="T110" fmla="*/ 149 w 313"/>
                    <a:gd name="T111" fmla="*/ 0 h 267"/>
                    <a:gd name="T112" fmla="*/ 165 w 313"/>
                    <a:gd name="T11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3" h="267">
                      <a:moveTo>
                        <a:pt x="179" y="0"/>
                      </a:moveTo>
                      <a:lnTo>
                        <a:pt x="181" y="0"/>
                      </a:lnTo>
                      <a:lnTo>
                        <a:pt x="183" y="0"/>
                      </a:lnTo>
                      <a:lnTo>
                        <a:pt x="185" y="0"/>
                      </a:lnTo>
                      <a:lnTo>
                        <a:pt x="187" y="0"/>
                      </a:lnTo>
                      <a:lnTo>
                        <a:pt x="189" y="0"/>
                      </a:lnTo>
                      <a:lnTo>
                        <a:pt x="191" y="0"/>
                      </a:lnTo>
                      <a:lnTo>
                        <a:pt x="192" y="0"/>
                      </a:lnTo>
                      <a:lnTo>
                        <a:pt x="193" y="0"/>
                      </a:lnTo>
                      <a:lnTo>
                        <a:pt x="194" y="0"/>
                      </a:lnTo>
                      <a:lnTo>
                        <a:pt x="195" y="0"/>
                      </a:lnTo>
                      <a:lnTo>
                        <a:pt x="197" y="0"/>
                      </a:lnTo>
                      <a:lnTo>
                        <a:pt x="199" y="0"/>
                      </a:lnTo>
                      <a:lnTo>
                        <a:pt x="200" y="0"/>
                      </a:lnTo>
                      <a:lnTo>
                        <a:pt x="201" y="0"/>
                      </a:lnTo>
                      <a:lnTo>
                        <a:pt x="202" y="0"/>
                      </a:lnTo>
                      <a:lnTo>
                        <a:pt x="203" y="0"/>
                      </a:lnTo>
                      <a:lnTo>
                        <a:pt x="204" y="0"/>
                      </a:lnTo>
                      <a:lnTo>
                        <a:pt x="205" y="0"/>
                      </a:lnTo>
                      <a:lnTo>
                        <a:pt x="206" y="0"/>
                      </a:lnTo>
                      <a:lnTo>
                        <a:pt x="208" y="0"/>
                      </a:lnTo>
                      <a:lnTo>
                        <a:pt x="209" y="0"/>
                      </a:lnTo>
                      <a:lnTo>
                        <a:pt x="210" y="0"/>
                      </a:lnTo>
                      <a:lnTo>
                        <a:pt x="211" y="0"/>
                      </a:lnTo>
                      <a:lnTo>
                        <a:pt x="212" y="0"/>
                      </a:lnTo>
                      <a:lnTo>
                        <a:pt x="214" y="0"/>
                      </a:lnTo>
                      <a:lnTo>
                        <a:pt x="216" y="0"/>
                      </a:lnTo>
                      <a:lnTo>
                        <a:pt x="217" y="0"/>
                      </a:lnTo>
                      <a:lnTo>
                        <a:pt x="218" y="0"/>
                      </a:lnTo>
                      <a:lnTo>
                        <a:pt x="219" y="0"/>
                      </a:lnTo>
                      <a:lnTo>
                        <a:pt x="220" y="0"/>
                      </a:lnTo>
                      <a:lnTo>
                        <a:pt x="221" y="0"/>
                      </a:lnTo>
                      <a:lnTo>
                        <a:pt x="222" y="0"/>
                      </a:lnTo>
                      <a:lnTo>
                        <a:pt x="223" y="0"/>
                      </a:lnTo>
                      <a:lnTo>
                        <a:pt x="225" y="0"/>
                      </a:lnTo>
                      <a:lnTo>
                        <a:pt x="225" y="0"/>
                      </a:lnTo>
                      <a:lnTo>
                        <a:pt x="227" y="0"/>
                      </a:lnTo>
                      <a:lnTo>
                        <a:pt x="228" y="0"/>
                      </a:lnTo>
                      <a:lnTo>
                        <a:pt x="229" y="0"/>
                      </a:lnTo>
                      <a:lnTo>
                        <a:pt x="230" y="0"/>
                      </a:lnTo>
                      <a:lnTo>
                        <a:pt x="231" y="0"/>
                      </a:lnTo>
                      <a:lnTo>
                        <a:pt x="232" y="0"/>
                      </a:lnTo>
                      <a:lnTo>
                        <a:pt x="233" y="0"/>
                      </a:lnTo>
                      <a:lnTo>
                        <a:pt x="234" y="0"/>
                      </a:lnTo>
                      <a:lnTo>
                        <a:pt x="235" y="0"/>
                      </a:lnTo>
                      <a:lnTo>
                        <a:pt x="236" y="0"/>
                      </a:lnTo>
                      <a:lnTo>
                        <a:pt x="238" y="0"/>
                      </a:lnTo>
                      <a:lnTo>
                        <a:pt x="239" y="0"/>
                      </a:lnTo>
                      <a:lnTo>
                        <a:pt x="240" y="0"/>
                      </a:lnTo>
                      <a:lnTo>
                        <a:pt x="241" y="0"/>
                      </a:lnTo>
                      <a:lnTo>
                        <a:pt x="242" y="0"/>
                      </a:lnTo>
                      <a:lnTo>
                        <a:pt x="243" y="0"/>
                      </a:lnTo>
                      <a:lnTo>
                        <a:pt x="244" y="0"/>
                      </a:lnTo>
                      <a:lnTo>
                        <a:pt x="245" y="0"/>
                      </a:lnTo>
                      <a:lnTo>
                        <a:pt x="246" y="0"/>
                      </a:lnTo>
                      <a:lnTo>
                        <a:pt x="248" y="0"/>
                      </a:lnTo>
                      <a:lnTo>
                        <a:pt x="249" y="0"/>
                      </a:lnTo>
                      <a:lnTo>
                        <a:pt x="250" y="0"/>
                      </a:lnTo>
                      <a:lnTo>
                        <a:pt x="251" y="0"/>
                      </a:lnTo>
                      <a:lnTo>
                        <a:pt x="252" y="0"/>
                      </a:lnTo>
                      <a:lnTo>
                        <a:pt x="253" y="0"/>
                      </a:lnTo>
                      <a:lnTo>
                        <a:pt x="255" y="0"/>
                      </a:lnTo>
                      <a:lnTo>
                        <a:pt x="256" y="0"/>
                      </a:lnTo>
                      <a:lnTo>
                        <a:pt x="257" y="0"/>
                      </a:lnTo>
                      <a:lnTo>
                        <a:pt x="259" y="0"/>
                      </a:lnTo>
                      <a:lnTo>
                        <a:pt x="260" y="0"/>
                      </a:lnTo>
                      <a:lnTo>
                        <a:pt x="261" y="0"/>
                      </a:lnTo>
                      <a:lnTo>
                        <a:pt x="262" y="0"/>
                      </a:lnTo>
                      <a:lnTo>
                        <a:pt x="264" y="1"/>
                      </a:lnTo>
                      <a:lnTo>
                        <a:pt x="265" y="1"/>
                      </a:lnTo>
                      <a:lnTo>
                        <a:pt x="267" y="1"/>
                      </a:lnTo>
                      <a:lnTo>
                        <a:pt x="268" y="1"/>
                      </a:lnTo>
                      <a:lnTo>
                        <a:pt x="269" y="1"/>
                      </a:lnTo>
                      <a:lnTo>
                        <a:pt x="271" y="1"/>
                      </a:lnTo>
                      <a:lnTo>
                        <a:pt x="272" y="1"/>
                      </a:lnTo>
                      <a:lnTo>
                        <a:pt x="273" y="1"/>
                      </a:lnTo>
                      <a:lnTo>
                        <a:pt x="274" y="2"/>
                      </a:lnTo>
                      <a:lnTo>
                        <a:pt x="276" y="2"/>
                      </a:lnTo>
                      <a:lnTo>
                        <a:pt x="277" y="2"/>
                      </a:lnTo>
                      <a:lnTo>
                        <a:pt x="278" y="2"/>
                      </a:lnTo>
                      <a:lnTo>
                        <a:pt x="280" y="2"/>
                      </a:lnTo>
                      <a:lnTo>
                        <a:pt x="281" y="2"/>
                      </a:lnTo>
                      <a:lnTo>
                        <a:pt x="282" y="2"/>
                      </a:lnTo>
                      <a:lnTo>
                        <a:pt x="284" y="2"/>
                      </a:lnTo>
                      <a:lnTo>
                        <a:pt x="285" y="2"/>
                      </a:lnTo>
                      <a:lnTo>
                        <a:pt x="286" y="2"/>
                      </a:lnTo>
                      <a:lnTo>
                        <a:pt x="288" y="2"/>
                      </a:lnTo>
                      <a:lnTo>
                        <a:pt x="289" y="2"/>
                      </a:lnTo>
                      <a:lnTo>
                        <a:pt x="290" y="2"/>
                      </a:lnTo>
                      <a:lnTo>
                        <a:pt x="291" y="2"/>
                      </a:lnTo>
                      <a:lnTo>
                        <a:pt x="291" y="3"/>
                      </a:lnTo>
                      <a:lnTo>
                        <a:pt x="292" y="6"/>
                      </a:lnTo>
                      <a:lnTo>
                        <a:pt x="292" y="10"/>
                      </a:lnTo>
                      <a:lnTo>
                        <a:pt x="293" y="13"/>
                      </a:lnTo>
                      <a:lnTo>
                        <a:pt x="293" y="16"/>
                      </a:lnTo>
                      <a:lnTo>
                        <a:pt x="294" y="20"/>
                      </a:lnTo>
                      <a:lnTo>
                        <a:pt x="294" y="23"/>
                      </a:lnTo>
                      <a:lnTo>
                        <a:pt x="295" y="27"/>
                      </a:lnTo>
                      <a:lnTo>
                        <a:pt x="295" y="30"/>
                      </a:lnTo>
                      <a:lnTo>
                        <a:pt x="296" y="33"/>
                      </a:lnTo>
                      <a:lnTo>
                        <a:pt x="296" y="37"/>
                      </a:lnTo>
                      <a:lnTo>
                        <a:pt x="296" y="40"/>
                      </a:lnTo>
                      <a:lnTo>
                        <a:pt x="297" y="43"/>
                      </a:lnTo>
                      <a:lnTo>
                        <a:pt x="297" y="47"/>
                      </a:lnTo>
                      <a:lnTo>
                        <a:pt x="298" y="50"/>
                      </a:lnTo>
                      <a:lnTo>
                        <a:pt x="298" y="54"/>
                      </a:lnTo>
                      <a:lnTo>
                        <a:pt x="299" y="57"/>
                      </a:lnTo>
                      <a:lnTo>
                        <a:pt x="299" y="60"/>
                      </a:lnTo>
                      <a:lnTo>
                        <a:pt x="299" y="64"/>
                      </a:lnTo>
                      <a:lnTo>
                        <a:pt x="300" y="67"/>
                      </a:lnTo>
                      <a:lnTo>
                        <a:pt x="300" y="71"/>
                      </a:lnTo>
                      <a:lnTo>
                        <a:pt x="300" y="74"/>
                      </a:lnTo>
                      <a:lnTo>
                        <a:pt x="301" y="77"/>
                      </a:lnTo>
                      <a:lnTo>
                        <a:pt x="301" y="81"/>
                      </a:lnTo>
                      <a:lnTo>
                        <a:pt x="302" y="84"/>
                      </a:lnTo>
                      <a:lnTo>
                        <a:pt x="302" y="88"/>
                      </a:lnTo>
                      <a:lnTo>
                        <a:pt x="302" y="91"/>
                      </a:lnTo>
                      <a:lnTo>
                        <a:pt x="303" y="94"/>
                      </a:lnTo>
                      <a:lnTo>
                        <a:pt x="303" y="98"/>
                      </a:lnTo>
                      <a:lnTo>
                        <a:pt x="303" y="101"/>
                      </a:lnTo>
                      <a:lnTo>
                        <a:pt x="303" y="105"/>
                      </a:lnTo>
                      <a:lnTo>
                        <a:pt x="304" y="108"/>
                      </a:lnTo>
                      <a:lnTo>
                        <a:pt x="304" y="112"/>
                      </a:lnTo>
                      <a:lnTo>
                        <a:pt x="304" y="115"/>
                      </a:lnTo>
                      <a:lnTo>
                        <a:pt x="305" y="118"/>
                      </a:lnTo>
                      <a:lnTo>
                        <a:pt x="305" y="122"/>
                      </a:lnTo>
                      <a:lnTo>
                        <a:pt x="305" y="125"/>
                      </a:lnTo>
                      <a:lnTo>
                        <a:pt x="305" y="129"/>
                      </a:lnTo>
                      <a:lnTo>
                        <a:pt x="306" y="132"/>
                      </a:lnTo>
                      <a:lnTo>
                        <a:pt x="306" y="136"/>
                      </a:lnTo>
                      <a:lnTo>
                        <a:pt x="306" y="139"/>
                      </a:lnTo>
                      <a:lnTo>
                        <a:pt x="306" y="143"/>
                      </a:lnTo>
                      <a:lnTo>
                        <a:pt x="307" y="146"/>
                      </a:lnTo>
                      <a:lnTo>
                        <a:pt x="307" y="149"/>
                      </a:lnTo>
                      <a:lnTo>
                        <a:pt x="307" y="153"/>
                      </a:lnTo>
                      <a:lnTo>
                        <a:pt x="307" y="156"/>
                      </a:lnTo>
                      <a:lnTo>
                        <a:pt x="308" y="160"/>
                      </a:lnTo>
                      <a:lnTo>
                        <a:pt x="308" y="163"/>
                      </a:lnTo>
                      <a:lnTo>
                        <a:pt x="308" y="167"/>
                      </a:lnTo>
                      <a:lnTo>
                        <a:pt x="308" y="170"/>
                      </a:lnTo>
                      <a:lnTo>
                        <a:pt x="308" y="174"/>
                      </a:lnTo>
                      <a:lnTo>
                        <a:pt x="308" y="177"/>
                      </a:lnTo>
                      <a:lnTo>
                        <a:pt x="309" y="180"/>
                      </a:lnTo>
                      <a:lnTo>
                        <a:pt x="309" y="184"/>
                      </a:lnTo>
                      <a:lnTo>
                        <a:pt x="309" y="187"/>
                      </a:lnTo>
                      <a:lnTo>
                        <a:pt x="309" y="191"/>
                      </a:lnTo>
                      <a:lnTo>
                        <a:pt x="310" y="194"/>
                      </a:lnTo>
                      <a:lnTo>
                        <a:pt x="310" y="198"/>
                      </a:lnTo>
                      <a:lnTo>
                        <a:pt x="310" y="201"/>
                      </a:lnTo>
                      <a:lnTo>
                        <a:pt x="310" y="205"/>
                      </a:lnTo>
                      <a:lnTo>
                        <a:pt x="310" y="208"/>
                      </a:lnTo>
                      <a:lnTo>
                        <a:pt x="310" y="212"/>
                      </a:lnTo>
                      <a:lnTo>
                        <a:pt x="311" y="215"/>
                      </a:lnTo>
                      <a:lnTo>
                        <a:pt x="311" y="219"/>
                      </a:lnTo>
                      <a:lnTo>
                        <a:pt x="311" y="222"/>
                      </a:lnTo>
                      <a:lnTo>
                        <a:pt x="311" y="223"/>
                      </a:lnTo>
                      <a:lnTo>
                        <a:pt x="311" y="224"/>
                      </a:lnTo>
                      <a:lnTo>
                        <a:pt x="311" y="225"/>
                      </a:lnTo>
                      <a:lnTo>
                        <a:pt x="312" y="227"/>
                      </a:lnTo>
                      <a:lnTo>
                        <a:pt x="312" y="228"/>
                      </a:lnTo>
                      <a:lnTo>
                        <a:pt x="312" y="229"/>
                      </a:lnTo>
                      <a:lnTo>
                        <a:pt x="312" y="230"/>
                      </a:lnTo>
                      <a:lnTo>
                        <a:pt x="312" y="231"/>
                      </a:lnTo>
                      <a:lnTo>
                        <a:pt x="312" y="233"/>
                      </a:lnTo>
                      <a:lnTo>
                        <a:pt x="312" y="234"/>
                      </a:lnTo>
                      <a:lnTo>
                        <a:pt x="312" y="236"/>
                      </a:lnTo>
                      <a:lnTo>
                        <a:pt x="312" y="237"/>
                      </a:lnTo>
                      <a:lnTo>
                        <a:pt x="312" y="239"/>
                      </a:lnTo>
                      <a:lnTo>
                        <a:pt x="312" y="240"/>
                      </a:lnTo>
                      <a:lnTo>
                        <a:pt x="312" y="242"/>
                      </a:lnTo>
                      <a:lnTo>
                        <a:pt x="312" y="244"/>
                      </a:lnTo>
                      <a:lnTo>
                        <a:pt x="312" y="245"/>
                      </a:lnTo>
                      <a:lnTo>
                        <a:pt x="312" y="247"/>
                      </a:lnTo>
                      <a:lnTo>
                        <a:pt x="312" y="248"/>
                      </a:lnTo>
                      <a:lnTo>
                        <a:pt x="313" y="250"/>
                      </a:lnTo>
                      <a:lnTo>
                        <a:pt x="313" y="251"/>
                      </a:lnTo>
                      <a:lnTo>
                        <a:pt x="313" y="253"/>
                      </a:lnTo>
                      <a:lnTo>
                        <a:pt x="313" y="254"/>
                      </a:lnTo>
                      <a:lnTo>
                        <a:pt x="313" y="256"/>
                      </a:lnTo>
                      <a:lnTo>
                        <a:pt x="311" y="256"/>
                      </a:lnTo>
                      <a:lnTo>
                        <a:pt x="308" y="256"/>
                      </a:lnTo>
                      <a:lnTo>
                        <a:pt x="306" y="257"/>
                      </a:lnTo>
                      <a:lnTo>
                        <a:pt x="304" y="257"/>
                      </a:lnTo>
                      <a:lnTo>
                        <a:pt x="302" y="257"/>
                      </a:lnTo>
                      <a:lnTo>
                        <a:pt x="300" y="258"/>
                      </a:lnTo>
                      <a:lnTo>
                        <a:pt x="298" y="258"/>
                      </a:lnTo>
                      <a:lnTo>
                        <a:pt x="296" y="258"/>
                      </a:lnTo>
                      <a:lnTo>
                        <a:pt x="294" y="258"/>
                      </a:lnTo>
                      <a:lnTo>
                        <a:pt x="292" y="259"/>
                      </a:lnTo>
                      <a:lnTo>
                        <a:pt x="289" y="259"/>
                      </a:lnTo>
                      <a:lnTo>
                        <a:pt x="287" y="259"/>
                      </a:lnTo>
                      <a:lnTo>
                        <a:pt x="285" y="259"/>
                      </a:lnTo>
                      <a:lnTo>
                        <a:pt x="283" y="260"/>
                      </a:lnTo>
                      <a:lnTo>
                        <a:pt x="281" y="260"/>
                      </a:lnTo>
                      <a:lnTo>
                        <a:pt x="279" y="260"/>
                      </a:lnTo>
                      <a:lnTo>
                        <a:pt x="277" y="260"/>
                      </a:lnTo>
                      <a:lnTo>
                        <a:pt x="275" y="260"/>
                      </a:lnTo>
                      <a:lnTo>
                        <a:pt x="272" y="260"/>
                      </a:lnTo>
                      <a:lnTo>
                        <a:pt x="270" y="261"/>
                      </a:lnTo>
                      <a:lnTo>
                        <a:pt x="268" y="261"/>
                      </a:lnTo>
                      <a:lnTo>
                        <a:pt x="266" y="261"/>
                      </a:lnTo>
                      <a:lnTo>
                        <a:pt x="264" y="261"/>
                      </a:lnTo>
                      <a:lnTo>
                        <a:pt x="262" y="262"/>
                      </a:lnTo>
                      <a:lnTo>
                        <a:pt x="259" y="262"/>
                      </a:lnTo>
                      <a:lnTo>
                        <a:pt x="257" y="262"/>
                      </a:lnTo>
                      <a:lnTo>
                        <a:pt x="255" y="262"/>
                      </a:lnTo>
                      <a:lnTo>
                        <a:pt x="253" y="262"/>
                      </a:lnTo>
                      <a:lnTo>
                        <a:pt x="251" y="262"/>
                      </a:lnTo>
                      <a:lnTo>
                        <a:pt x="248" y="263"/>
                      </a:lnTo>
                      <a:lnTo>
                        <a:pt x="246" y="263"/>
                      </a:lnTo>
                      <a:lnTo>
                        <a:pt x="244" y="263"/>
                      </a:lnTo>
                      <a:lnTo>
                        <a:pt x="242" y="263"/>
                      </a:lnTo>
                      <a:lnTo>
                        <a:pt x="240" y="263"/>
                      </a:lnTo>
                      <a:lnTo>
                        <a:pt x="238" y="263"/>
                      </a:lnTo>
                      <a:lnTo>
                        <a:pt x="235" y="264"/>
                      </a:lnTo>
                      <a:lnTo>
                        <a:pt x="233" y="264"/>
                      </a:lnTo>
                      <a:lnTo>
                        <a:pt x="231" y="264"/>
                      </a:lnTo>
                      <a:lnTo>
                        <a:pt x="229" y="264"/>
                      </a:lnTo>
                      <a:lnTo>
                        <a:pt x="227" y="264"/>
                      </a:lnTo>
                      <a:lnTo>
                        <a:pt x="224" y="264"/>
                      </a:lnTo>
                      <a:lnTo>
                        <a:pt x="222" y="264"/>
                      </a:lnTo>
                      <a:lnTo>
                        <a:pt x="220" y="264"/>
                      </a:lnTo>
                      <a:lnTo>
                        <a:pt x="218" y="264"/>
                      </a:lnTo>
                      <a:lnTo>
                        <a:pt x="216" y="264"/>
                      </a:lnTo>
                      <a:lnTo>
                        <a:pt x="214" y="264"/>
                      </a:lnTo>
                      <a:lnTo>
                        <a:pt x="211" y="265"/>
                      </a:lnTo>
                      <a:lnTo>
                        <a:pt x="210" y="265"/>
                      </a:lnTo>
                      <a:lnTo>
                        <a:pt x="207" y="265"/>
                      </a:lnTo>
                      <a:lnTo>
                        <a:pt x="205" y="265"/>
                      </a:lnTo>
                      <a:lnTo>
                        <a:pt x="203" y="265"/>
                      </a:lnTo>
                      <a:lnTo>
                        <a:pt x="201" y="265"/>
                      </a:lnTo>
                      <a:lnTo>
                        <a:pt x="199" y="265"/>
                      </a:lnTo>
                      <a:lnTo>
                        <a:pt x="197" y="265"/>
                      </a:lnTo>
                      <a:lnTo>
                        <a:pt x="194" y="265"/>
                      </a:lnTo>
                      <a:lnTo>
                        <a:pt x="192" y="266"/>
                      </a:lnTo>
                      <a:lnTo>
                        <a:pt x="190" y="266"/>
                      </a:lnTo>
                      <a:lnTo>
                        <a:pt x="188" y="266"/>
                      </a:lnTo>
                      <a:lnTo>
                        <a:pt x="186" y="266"/>
                      </a:lnTo>
                      <a:lnTo>
                        <a:pt x="184" y="266"/>
                      </a:lnTo>
                      <a:lnTo>
                        <a:pt x="182" y="266"/>
                      </a:lnTo>
                      <a:lnTo>
                        <a:pt x="180" y="266"/>
                      </a:lnTo>
                      <a:lnTo>
                        <a:pt x="178" y="266"/>
                      </a:lnTo>
                      <a:lnTo>
                        <a:pt x="176" y="266"/>
                      </a:lnTo>
                      <a:lnTo>
                        <a:pt x="174" y="266"/>
                      </a:lnTo>
                      <a:lnTo>
                        <a:pt x="172" y="266"/>
                      </a:lnTo>
                      <a:lnTo>
                        <a:pt x="171" y="267"/>
                      </a:lnTo>
                      <a:lnTo>
                        <a:pt x="170" y="267"/>
                      </a:lnTo>
                      <a:lnTo>
                        <a:pt x="169" y="267"/>
                      </a:lnTo>
                      <a:lnTo>
                        <a:pt x="168" y="266"/>
                      </a:lnTo>
                      <a:lnTo>
                        <a:pt x="166" y="266"/>
                      </a:lnTo>
                      <a:lnTo>
                        <a:pt x="164" y="266"/>
                      </a:lnTo>
                      <a:lnTo>
                        <a:pt x="163" y="266"/>
                      </a:lnTo>
                      <a:lnTo>
                        <a:pt x="161" y="266"/>
                      </a:lnTo>
                      <a:lnTo>
                        <a:pt x="160" y="266"/>
                      </a:lnTo>
                      <a:lnTo>
                        <a:pt x="158" y="266"/>
                      </a:lnTo>
                      <a:lnTo>
                        <a:pt x="156" y="266"/>
                      </a:lnTo>
                      <a:lnTo>
                        <a:pt x="155" y="267"/>
                      </a:lnTo>
                      <a:lnTo>
                        <a:pt x="153" y="267"/>
                      </a:lnTo>
                      <a:lnTo>
                        <a:pt x="152" y="267"/>
                      </a:lnTo>
                      <a:lnTo>
                        <a:pt x="150" y="267"/>
                      </a:lnTo>
                      <a:lnTo>
                        <a:pt x="149" y="267"/>
                      </a:lnTo>
                      <a:lnTo>
                        <a:pt x="147" y="267"/>
                      </a:lnTo>
                      <a:lnTo>
                        <a:pt x="145" y="267"/>
                      </a:lnTo>
                      <a:lnTo>
                        <a:pt x="144" y="267"/>
                      </a:lnTo>
                      <a:lnTo>
                        <a:pt x="142" y="267"/>
                      </a:lnTo>
                      <a:lnTo>
                        <a:pt x="141" y="267"/>
                      </a:lnTo>
                      <a:lnTo>
                        <a:pt x="139" y="267"/>
                      </a:lnTo>
                      <a:lnTo>
                        <a:pt x="137" y="267"/>
                      </a:lnTo>
                      <a:lnTo>
                        <a:pt x="136" y="267"/>
                      </a:lnTo>
                      <a:lnTo>
                        <a:pt x="134" y="267"/>
                      </a:lnTo>
                      <a:lnTo>
                        <a:pt x="133" y="267"/>
                      </a:lnTo>
                      <a:lnTo>
                        <a:pt x="131" y="267"/>
                      </a:lnTo>
                      <a:lnTo>
                        <a:pt x="130" y="267"/>
                      </a:lnTo>
                      <a:lnTo>
                        <a:pt x="128" y="267"/>
                      </a:lnTo>
                      <a:lnTo>
                        <a:pt x="126" y="267"/>
                      </a:lnTo>
                      <a:lnTo>
                        <a:pt x="125" y="267"/>
                      </a:lnTo>
                      <a:lnTo>
                        <a:pt x="123" y="267"/>
                      </a:lnTo>
                      <a:lnTo>
                        <a:pt x="122" y="267"/>
                      </a:lnTo>
                      <a:lnTo>
                        <a:pt x="120" y="267"/>
                      </a:lnTo>
                      <a:lnTo>
                        <a:pt x="118" y="267"/>
                      </a:lnTo>
                      <a:lnTo>
                        <a:pt x="117" y="267"/>
                      </a:lnTo>
                      <a:lnTo>
                        <a:pt x="115" y="267"/>
                      </a:lnTo>
                      <a:lnTo>
                        <a:pt x="114" y="267"/>
                      </a:lnTo>
                      <a:lnTo>
                        <a:pt x="112" y="267"/>
                      </a:lnTo>
                      <a:lnTo>
                        <a:pt x="110" y="267"/>
                      </a:lnTo>
                      <a:lnTo>
                        <a:pt x="109" y="267"/>
                      </a:lnTo>
                      <a:lnTo>
                        <a:pt x="107" y="267"/>
                      </a:lnTo>
                      <a:lnTo>
                        <a:pt x="105" y="267"/>
                      </a:lnTo>
                      <a:lnTo>
                        <a:pt x="104" y="267"/>
                      </a:lnTo>
                      <a:lnTo>
                        <a:pt x="102" y="267"/>
                      </a:lnTo>
                      <a:lnTo>
                        <a:pt x="100" y="267"/>
                      </a:lnTo>
                      <a:lnTo>
                        <a:pt x="99" y="267"/>
                      </a:lnTo>
                      <a:lnTo>
                        <a:pt x="97" y="267"/>
                      </a:lnTo>
                      <a:lnTo>
                        <a:pt x="96" y="267"/>
                      </a:lnTo>
                      <a:lnTo>
                        <a:pt x="94" y="267"/>
                      </a:lnTo>
                      <a:lnTo>
                        <a:pt x="92" y="267"/>
                      </a:lnTo>
                      <a:lnTo>
                        <a:pt x="91" y="267"/>
                      </a:lnTo>
                      <a:lnTo>
                        <a:pt x="89" y="267"/>
                      </a:lnTo>
                      <a:lnTo>
                        <a:pt x="87" y="267"/>
                      </a:lnTo>
                      <a:lnTo>
                        <a:pt x="86" y="267"/>
                      </a:lnTo>
                      <a:lnTo>
                        <a:pt x="84" y="267"/>
                      </a:lnTo>
                      <a:lnTo>
                        <a:pt x="82" y="267"/>
                      </a:lnTo>
                      <a:lnTo>
                        <a:pt x="81" y="267"/>
                      </a:lnTo>
                      <a:lnTo>
                        <a:pt x="79" y="267"/>
                      </a:lnTo>
                      <a:lnTo>
                        <a:pt x="77" y="267"/>
                      </a:lnTo>
                      <a:lnTo>
                        <a:pt x="76" y="266"/>
                      </a:lnTo>
                      <a:lnTo>
                        <a:pt x="74" y="266"/>
                      </a:lnTo>
                      <a:lnTo>
                        <a:pt x="72" y="266"/>
                      </a:lnTo>
                      <a:lnTo>
                        <a:pt x="71" y="266"/>
                      </a:lnTo>
                      <a:lnTo>
                        <a:pt x="69" y="266"/>
                      </a:lnTo>
                      <a:lnTo>
                        <a:pt x="67" y="266"/>
                      </a:lnTo>
                      <a:lnTo>
                        <a:pt x="65" y="266"/>
                      </a:lnTo>
                      <a:lnTo>
                        <a:pt x="64" y="266"/>
                      </a:lnTo>
                      <a:lnTo>
                        <a:pt x="62" y="266"/>
                      </a:lnTo>
                      <a:lnTo>
                        <a:pt x="61" y="266"/>
                      </a:lnTo>
                      <a:lnTo>
                        <a:pt x="59" y="265"/>
                      </a:lnTo>
                      <a:lnTo>
                        <a:pt x="57" y="265"/>
                      </a:lnTo>
                      <a:lnTo>
                        <a:pt x="56" y="265"/>
                      </a:lnTo>
                      <a:lnTo>
                        <a:pt x="54" y="265"/>
                      </a:lnTo>
                      <a:lnTo>
                        <a:pt x="53" y="265"/>
                      </a:lnTo>
                      <a:lnTo>
                        <a:pt x="51" y="265"/>
                      </a:lnTo>
                      <a:lnTo>
                        <a:pt x="49" y="264"/>
                      </a:lnTo>
                      <a:lnTo>
                        <a:pt x="48" y="264"/>
                      </a:lnTo>
                      <a:lnTo>
                        <a:pt x="46" y="264"/>
                      </a:lnTo>
                      <a:lnTo>
                        <a:pt x="44" y="264"/>
                      </a:lnTo>
                      <a:lnTo>
                        <a:pt x="43" y="264"/>
                      </a:lnTo>
                      <a:lnTo>
                        <a:pt x="41" y="264"/>
                      </a:lnTo>
                      <a:lnTo>
                        <a:pt x="39" y="264"/>
                      </a:lnTo>
                      <a:lnTo>
                        <a:pt x="38" y="264"/>
                      </a:lnTo>
                      <a:lnTo>
                        <a:pt x="36" y="264"/>
                      </a:lnTo>
                      <a:lnTo>
                        <a:pt x="34" y="264"/>
                      </a:lnTo>
                      <a:lnTo>
                        <a:pt x="33" y="264"/>
                      </a:lnTo>
                      <a:lnTo>
                        <a:pt x="31" y="264"/>
                      </a:lnTo>
                      <a:lnTo>
                        <a:pt x="29" y="264"/>
                      </a:lnTo>
                      <a:lnTo>
                        <a:pt x="28" y="263"/>
                      </a:lnTo>
                      <a:lnTo>
                        <a:pt x="26" y="263"/>
                      </a:lnTo>
                      <a:lnTo>
                        <a:pt x="24" y="263"/>
                      </a:lnTo>
                      <a:lnTo>
                        <a:pt x="23" y="263"/>
                      </a:lnTo>
                      <a:lnTo>
                        <a:pt x="21" y="263"/>
                      </a:lnTo>
                      <a:lnTo>
                        <a:pt x="19" y="262"/>
                      </a:lnTo>
                      <a:lnTo>
                        <a:pt x="17" y="262"/>
                      </a:lnTo>
                      <a:lnTo>
                        <a:pt x="16" y="262"/>
                      </a:lnTo>
                      <a:lnTo>
                        <a:pt x="14" y="262"/>
                      </a:lnTo>
                      <a:lnTo>
                        <a:pt x="13" y="261"/>
                      </a:lnTo>
                      <a:lnTo>
                        <a:pt x="11" y="261"/>
                      </a:lnTo>
                      <a:lnTo>
                        <a:pt x="10" y="260"/>
                      </a:lnTo>
                      <a:lnTo>
                        <a:pt x="9" y="259"/>
                      </a:lnTo>
                      <a:lnTo>
                        <a:pt x="8" y="257"/>
                      </a:lnTo>
                      <a:lnTo>
                        <a:pt x="8" y="256"/>
                      </a:lnTo>
                      <a:lnTo>
                        <a:pt x="7" y="255"/>
                      </a:lnTo>
                      <a:lnTo>
                        <a:pt x="7" y="253"/>
                      </a:lnTo>
                      <a:lnTo>
                        <a:pt x="6" y="252"/>
                      </a:lnTo>
                      <a:lnTo>
                        <a:pt x="6" y="250"/>
                      </a:lnTo>
                      <a:lnTo>
                        <a:pt x="6" y="249"/>
                      </a:lnTo>
                      <a:lnTo>
                        <a:pt x="6" y="247"/>
                      </a:lnTo>
                      <a:lnTo>
                        <a:pt x="6" y="246"/>
                      </a:lnTo>
                      <a:lnTo>
                        <a:pt x="6" y="244"/>
                      </a:lnTo>
                      <a:lnTo>
                        <a:pt x="5" y="242"/>
                      </a:lnTo>
                      <a:lnTo>
                        <a:pt x="5" y="241"/>
                      </a:lnTo>
                      <a:lnTo>
                        <a:pt x="5" y="239"/>
                      </a:lnTo>
                      <a:lnTo>
                        <a:pt x="5" y="238"/>
                      </a:lnTo>
                      <a:lnTo>
                        <a:pt x="5" y="236"/>
                      </a:lnTo>
                      <a:lnTo>
                        <a:pt x="5" y="234"/>
                      </a:lnTo>
                      <a:lnTo>
                        <a:pt x="5" y="232"/>
                      </a:lnTo>
                      <a:lnTo>
                        <a:pt x="5" y="230"/>
                      </a:lnTo>
                      <a:lnTo>
                        <a:pt x="5" y="228"/>
                      </a:lnTo>
                      <a:lnTo>
                        <a:pt x="5" y="226"/>
                      </a:lnTo>
                      <a:lnTo>
                        <a:pt x="5" y="224"/>
                      </a:lnTo>
                      <a:lnTo>
                        <a:pt x="5" y="223"/>
                      </a:lnTo>
                      <a:lnTo>
                        <a:pt x="5" y="221"/>
                      </a:lnTo>
                      <a:lnTo>
                        <a:pt x="5" y="219"/>
                      </a:lnTo>
                      <a:lnTo>
                        <a:pt x="4" y="217"/>
                      </a:lnTo>
                      <a:lnTo>
                        <a:pt x="4" y="215"/>
                      </a:lnTo>
                      <a:lnTo>
                        <a:pt x="4" y="213"/>
                      </a:lnTo>
                      <a:lnTo>
                        <a:pt x="4" y="211"/>
                      </a:lnTo>
                      <a:lnTo>
                        <a:pt x="4" y="209"/>
                      </a:lnTo>
                      <a:lnTo>
                        <a:pt x="4" y="207"/>
                      </a:lnTo>
                      <a:lnTo>
                        <a:pt x="4" y="205"/>
                      </a:lnTo>
                      <a:lnTo>
                        <a:pt x="3" y="203"/>
                      </a:lnTo>
                      <a:lnTo>
                        <a:pt x="3" y="202"/>
                      </a:lnTo>
                      <a:lnTo>
                        <a:pt x="3" y="200"/>
                      </a:lnTo>
                      <a:lnTo>
                        <a:pt x="3" y="197"/>
                      </a:lnTo>
                      <a:lnTo>
                        <a:pt x="3" y="196"/>
                      </a:lnTo>
                      <a:lnTo>
                        <a:pt x="3" y="194"/>
                      </a:lnTo>
                      <a:lnTo>
                        <a:pt x="3" y="192"/>
                      </a:lnTo>
                      <a:lnTo>
                        <a:pt x="2" y="190"/>
                      </a:lnTo>
                      <a:lnTo>
                        <a:pt x="2" y="188"/>
                      </a:lnTo>
                      <a:lnTo>
                        <a:pt x="2" y="186"/>
                      </a:lnTo>
                      <a:lnTo>
                        <a:pt x="2" y="184"/>
                      </a:lnTo>
                      <a:lnTo>
                        <a:pt x="2" y="182"/>
                      </a:lnTo>
                      <a:lnTo>
                        <a:pt x="2" y="180"/>
                      </a:lnTo>
                      <a:lnTo>
                        <a:pt x="2" y="178"/>
                      </a:lnTo>
                      <a:lnTo>
                        <a:pt x="2" y="177"/>
                      </a:lnTo>
                      <a:lnTo>
                        <a:pt x="2" y="174"/>
                      </a:lnTo>
                      <a:lnTo>
                        <a:pt x="1" y="171"/>
                      </a:lnTo>
                      <a:lnTo>
                        <a:pt x="1" y="169"/>
                      </a:lnTo>
                      <a:lnTo>
                        <a:pt x="1" y="166"/>
                      </a:lnTo>
                      <a:lnTo>
                        <a:pt x="1" y="163"/>
                      </a:lnTo>
                      <a:lnTo>
                        <a:pt x="1" y="161"/>
                      </a:lnTo>
                      <a:lnTo>
                        <a:pt x="1" y="158"/>
                      </a:lnTo>
                      <a:lnTo>
                        <a:pt x="1" y="156"/>
                      </a:lnTo>
                      <a:lnTo>
                        <a:pt x="1" y="153"/>
                      </a:lnTo>
                      <a:lnTo>
                        <a:pt x="1" y="150"/>
                      </a:lnTo>
                      <a:lnTo>
                        <a:pt x="0" y="148"/>
                      </a:lnTo>
                      <a:lnTo>
                        <a:pt x="0" y="145"/>
                      </a:lnTo>
                      <a:lnTo>
                        <a:pt x="0" y="143"/>
                      </a:lnTo>
                      <a:lnTo>
                        <a:pt x="0" y="140"/>
                      </a:lnTo>
                      <a:lnTo>
                        <a:pt x="0" y="137"/>
                      </a:lnTo>
                      <a:lnTo>
                        <a:pt x="0" y="135"/>
                      </a:lnTo>
                      <a:lnTo>
                        <a:pt x="0" y="132"/>
                      </a:lnTo>
                      <a:lnTo>
                        <a:pt x="0" y="129"/>
                      </a:lnTo>
                      <a:lnTo>
                        <a:pt x="0" y="126"/>
                      </a:lnTo>
                      <a:lnTo>
                        <a:pt x="0" y="124"/>
                      </a:lnTo>
                      <a:lnTo>
                        <a:pt x="0" y="121"/>
                      </a:lnTo>
                      <a:lnTo>
                        <a:pt x="0" y="118"/>
                      </a:lnTo>
                      <a:lnTo>
                        <a:pt x="0" y="116"/>
                      </a:lnTo>
                      <a:lnTo>
                        <a:pt x="0" y="113"/>
                      </a:lnTo>
                      <a:lnTo>
                        <a:pt x="0" y="110"/>
                      </a:lnTo>
                      <a:lnTo>
                        <a:pt x="0" y="108"/>
                      </a:lnTo>
                      <a:lnTo>
                        <a:pt x="0" y="105"/>
                      </a:lnTo>
                      <a:lnTo>
                        <a:pt x="0" y="103"/>
                      </a:lnTo>
                      <a:lnTo>
                        <a:pt x="0" y="100"/>
                      </a:lnTo>
                      <a:lnTo>
                        <a:pt x="0" y="97"/>
                      </a:lnTo>
                      <a:lnTo>
                        <a:pt x="0" y="94"/>
                      </a:lnTo>
                      <a:lnTo>
                        <a:pt x="0" y="92"/>
                      </a:lnTo>
                      <a:lnTo>
                        <a:pt x="0" y="89"/>
                      </a:lnTo>
                      <a:lnTo>
                        <a:pt x="0" y="86"/>
                      </a:lnTo>
                      <a:lnTo>
                        <a:pt x="0" y="84"/>
                      </a:lnTo>
                      <a:lnTo>
                        <a:pt x="0" y="81"/>
                      </a:lnTo>
                      <a:lnTo>
                        <a:pt x="0" y="78"/>
                      </a:lnTo>
                      <a:lnTo>
                        <a:pt x="0" y="76"/>
                      </a:lnTo>
                      <a:lnTo>
                        <a:pt x="0" y="73"/>
                      </a:lnTo>
                      <a:lnTo>
                        <a:pt x="0" y="70"/>
                      </a:lnTo>
                      <a:lnTo>
                        <a:pt x="0" y="68"/>
                      </a:lnTo>
                      <a:lnTo>
                        <a:pt x="0" y="65"/>
                      </a:lnTo>
                      <a:lnTo>
                        <a:pt x="0" y="62"/>
                      </a:lnTo>
                      <a:lnTo>
                        <a:pt x="0" y="60"/>
                      </a:lnTo>
                      <a:lnTo>
                        <a:pt x="0" y="57"/>
                      </a:lnTo>
                      <a:lnTo>
                        <a:pt x="0" y="54"/>
                      </a:lnTo>
                      <a:lnTo>
                        <a:pt x="1" y="52"/>
                      </a:lnTo>
                      <a:lnTo>
                        <a:pt x="1" y="49"/>
                      </a:lnTo>
                      <a:lnTo>
                        <a:pt x="1" y="47"/>
                      </a:lnTo>
                      <a:lnTo>
                        <a:pt x="1" y="44"/>
                      </a:lnTo>
                      <a:lnTo>
                        <a:pt x="1" y="41"/>
                      </a:lnTo>
                      <a:lnTo>
                        <a:pt x="2" y="39"/>
                      </a:lnTo>
                      <a:lnTo>
                        <a:pt x="2" y="36"/>
                      </a:lnTo>
                      <a:lnTo>
                        <a:pt x="2" y="34"/>
                      </a:lnTo>
                      <a:lnTo>
                        <a:pt x="2" y="31"/>
                      </a:lnTo>
                      <a:lnTo>
                        <a:pt x="3" y="29"/>
                      </a:lnTo>
                      <a:lnTo>
                        <a:pt x="3" y="26"/>
                      </a:lnTo>
                      <a:lnTo>
                        <a:pt x="3" y="24"/>
                      </a:lnTo>
                      <a:lnTo>
                        <a:pt x="3" y="21"/>
                      </a:lnTo>
                      <a:lnTo>
                        <a:pt x="4" y="19"/>
                      </a:lnTo>
                      <a:lnTo>
                        <a:pt x="4" y="16"/>
                      </a:lnTo>
                      <a:lnTo>
                        <a:pt x="4" y="14"/>
                      </a:lnTo>
                      <a:lnTo>
                        <a:pt x="5" y="11"/>
                      </a:lnTo>
                      <a:lnTo>
                        <a:pt x="5" y="9"/>
                      </a:lnTo>
                      <a:lnTo>
                        <a:pt x="7" y="9"/>
                      </a:lnTo>
                      <a:lnTo>
                        <a:pt x="9" y="8"/>
                      </a:lnTo>
                      <a:lnTo>
                        <a:pt x="10" y="8"/>
                      </a:lnTo>
                      <a:lnTo>
                        <a:pt x="11" y="8"/>
                      </a:lnTo>
                      <a:lnTo>
                        <a:pt x="12" y="7"/>
                      </a:lnTo>
                      <a:lnTo>
                        <a:pt x="13" y="7"/>
                      </a:lnTo>
                      <a:lnTo>
                        <a:pt x="15" y="7"/>
                      </a:lnTo>
                      <a:lnTo>
                        <a:pt x="17" y="7"/>
                      </a:lnTo>
                      <a:lnTo>
                        <a:pt x="18" y="7"/>
                      </a:lnTo>
                      <a:lnTo>
                        <a:pt x="20" y="6"/>
                      </a:lnTo>
                      <a:lnTo>
                        <a:pt x="21" y="6"/>
                      </a:lnTo>
                      <a:lnTo>
                        <a:pt x="22" y="6"/>
                      </a:lnTo>
                      <a:lnTo>
                        <a:pt x="24" y="6"/>
                      </a:lnTo>
                      <a:lnTo>
                        <a:pt x="26" y="6"/>
                      </a:lnTo>
                      <a:lnTo>
                        <a:pt x="28" y="6"/>
                      </a:lnTo>
                      <a:lnTo>
                        <a:pt x="30" y="6"/>
                      </a:lnTo>
                      <a:lnTo>
                        <a:pt x="31" y="6"/>
                      </a:lnTo>
                      <a:lnTo>
                        <a:pt x="33" y="6"/>
                      </a:lnTo>
                      <a:lnTo>
                        <a:pt x="35" y="6"/>
                      </a:lnTo>
                      <a:lnTo>
                        <a:pt x="37" y="6"/>
                      </a:lnTo>
                      <a:lnTo>
                        <a:pt x="39" y="5"/>
                      </a:lnTo>
                      <a:lnTo>
                        <a:pt x="40" y="5"/>
                      </a:lnTo>
                      <a:lnTo>
                        <a:pt x="41" y="5"/>
                      </a:lnTo>
                      <a:lnTo>
                        <a:pt x="43" y="5"/>
                      </a:lnTo>
                      <a:lnTo>
                        <a:pt x="44" y="5"/>
                      </a:lnTo>
                      <a:lnTo>
                        <a:pt x="46" y="5"/>
                      </a:lnTo>
                      <a:lnTo>
                        <a:pt x="47" y="5"/>
                      </a:lnTo>
                      <a:lnTo>
                        <a:pt x="49" y="5"/>
                      </a:lnTo>
                      <a:lnTo>
                        <a:pt x="50" y="4"/>
                      </a:lnTo>
                      <a:lnTo>
                        <a:pt x="51" y="4"/>
                      </a:lnTo>
                      <a:lnTo>
                        <a:pt x="53" y="4"/>
                      </a:lnTo>
                      <a:lnTo>
                        <a:pt x="54" y="4"/>
                      </a:lnTo>
                      <a:lnTo>
                        <a:pt x="55" y="4"/>
                      </a:lnTo>
                      <a:lnTo>
                        <a:pt x="57" y="4"/>
                      </a:lnTo>
                      <a:lnTo>
                        <a:pt x="58" y="4"/>
                      </a:lnTo>
                      <a:lnTo>
                        <a:pt x="60" y="4"/>
                      </a:lnTo>
                      <a:lnTo>
                        <a:pt x="61" y="3"/>
                      </a:lnTo>
                      <a:lnTo>
                        <a:pt x="63" y="3"/>
                      </a:lnTo>
                      <a:lnTo>
                        <a:pt x="64" y="3"/>
                      </a:lnTo>
                      <a:lnTo>
                        <a:pt x="66" y="3"/>
                      </a:lnTo>
                      <a:lnTo>
                        <a:pt x="67" y="3"/>
                      </a:lnTo>
                      <a:lnTo>
                        <a:pt x="69" y="3"/>
                      </a:lnTo>
                      <a:lnTo>
                        <a:pt x="70" y="3"/>
                      </a:lnTo>
                      <a:lnTo>
                        <a:pt x="72" y="2"/>
                      </a:lnTo>
                      <a:lnTo>
                        <a:pt x="73" y="2"/>
                      </a:lnTo>
                      <a:lnTo>
                        <a:pt x="74" y="3"/>
                      </a:lnTo>
                      <a:lnTo>
                        <a:pt x="76" y="3"/>
                      </a:lnTo>
                      <a:lnTo>
                        <a:pt x="77" y="3"/>
                      </a:lnTo>
                      <a:lnTo>
                        <a:pt x="78" y="2"/>
                      </a:lnTo>
                      <a:lnTo>
                        <a:pt x="79" y="2"/>
                      </a:lnTo>
                      <a:lnTo>
                        <a:pt x="80" y="2"/>
                      </a:lnTo>
                      <a:lnTo>
                        <a:pt x="81" y="3"/>
                      </a:lnTo>
                      <a:lnTo>
                        <a:pt x="82" y="3"/>
                      </a:lnTo>
                      <a:lnTo>
                        <a:pt x="83" y="3"/>
                      </a:lnTo>
                      <a:lnTo>
                        <a:pt x="85" y="2"/>
                      </a:lnTo>
                      <a:lnTo>
                        <a:pt x="86" y="2"/>
                      </a:lnTo>
                      <a:lnTo>
                        <a:pt x="87" y="2"/>
                      </a:lnTo>
                      <a:lnTo>
                        <a:pt x="88" y="2"/>
                      </a:lnTo>
                      <a:lnTo>
                        <a:pt x="89" y="2"/>
                      </a:lnTo>
                      <a:lnTo>
                        <a:pt x="90" y="2"/>
                      </a:lnTo>
                      <a:lnTo>
                        <a:pt x="92" y="1"/>
                      </a:lnTo>
                      <a:lnTo>
                        <a:pt x="93" y="1"/>
                      </a:lnTo>
                      <a:lnTo>
                        <a:pt x="94" y="1"/>
                      </a:lnTo>
                      <a:lnTo>
                        <a:pt x="95" y="1"/>
                      </a:lnTo>
                      <a:lnTo>
                        <a:pt x="97" y="1"/>
                      </a:lnTo>
                      <a:lnTo>
                        <a:pt x="98" y="1"/>
                      </a:lnTo>
                      <a:lnTo>
                        <a:pt x="99" y="1"/>
                      </a:lnTo>
                      <a:lnTo>
                        <a:pt x="100" y="1"/>
                      </a:lnTo>
                      <a:lnTo>
                        <a:pt x="102" y="1"/>
                      </a:lnTo>
                      <a:lnTo>
                        <a:pt x="103" y="1"/>
                      </a:lnTo>
                      <a:lnTo>
                        <a:pt x="104" y="1"/>
                      </a:lnTo>
                      <a:lnTo>
                        <a:pt x="105" y="1"/>
                      </a:lnTo>
                      <a:lnTo>
                        <a:pt x="106" y="1"/>
                      </a:lnTo>
                      <a:lnTo>
                        <a:pt x="108" y="1"/>
                      </a:lnTo>
                      <a:lnTo>
                        <a:pt x="109" y="1"/>
                      </a:lnTo>
                      <a:lnTo>
                        <a:pt x="110" y="1"/>
                      </a:lnTo>
                      <a:lnTo>
                        <a:pt x="111" y="1"/>
                      </a:lnTo>
                      <a:lnTo>
                        <a:pt x="112" y="1"/>
                      </a:lnTo>
                      <a:lnTo>
                        <a:pt x="114" y="1"/>
                      </a:lnTo>
                      <a:lnTo>
                        <a:pt x="115" y="1"/>
                      </a:lnTo>
                      <a:lnTo>
                        <a:pt x="116" y="1"/>
                      </a:lnTo>
                      <a:lnTo>
                        <a:pt x="117" y="1"/>
                      </a:lnTo>
                      <a:lnTo>
                        <a:pt x="118" y="1"/>
                      </a:lnTo>
                      <a:lnTo>
                        <a:pt x="119" y="1"/>
                      </a:lnTo>
                      <a:lnTo>
                        <a:pt x="121" y="1"/>
                      </a:lnTo>
                      <a:lnTo>
                        <a:pt x="122" y="1"/>
                      </a:lnTo>
                      <a:lnTo>
                        <a:pt x="124" y="0"/>
                      </a:lnTo>
                      <a:lnTo>
                        <a:pt x="126" y="0"/>
                      </a:lnTo>
                      <a:lnTo>
                        <a:pt x="127" y="0"/>
                      </a:lnTo>
                      <a:lnTo>
                        <a:pt x="129" y="0"/>
                      </a:lnTo>
                      <a:lnTo>
                        <a:pt x="130" y="0"/>
                      </a:lnTo>
                      <a:lnTo>
                        <a:pt x="132" y="0"/>
                      </a:lnTo>
                      <a:lnTo>
                        <a:pt x="133" y="0"/>
                      </a:lnTo>
                      <a:lnTo>
                        <a:pt x="135" y="0"/>
                      </a:lnTo>
                      <a:lnTo>
                        <a:pt x="137" y="0"/>
                      </a:lnTo>
                      <a:lnTo>
                        <a:pt x="138" y="0"/>
                      </a:lnTo>
                      <a:lnTo>
                        <a:pt x="140" y="0"/>
                      </a:lnTo>
                      <a:lnTo>
                        <a:pt x="141" y="0"/>
                      </a:lnTo>
                      <a:lnTo>
                        <a:pt x="143" y="0"/>
                      </a:lnTo>
                      <a:lnTo>
                        <a:pt x="145" y="0"/>
                      </a:lnTo>
                      <a:lnTo>
                        <a:pt x="146" y="0"/>
                      </a:lnTo>
                      <a:lnTo>
                        <a:pt x="148" y="0"/>
                      </a:lnTo>
                      <a:lnTo>
                        <a:pt x="149" y="0"/>
                      </a:lnTo>
                      <a:lnTo>
                        <a:pt x="151" y="0"/>
                      </a:lnTo>
                      <a:lnTo>
                        <a:pt x="153" y="0"/>
                      </a:lnTo>
                      <a:lnTo>
                        <a:pt x="154" y="0"/>
                      </a:lnTo>
                      <a:lnTo>
                        <a:pt x="156" y="0"/>
                      </a:lnTo>
                      <a:lnTo>
                        <a:pt x="157" y="0"/>
                      </a:lnTo>
                      <a:lnTo>
                        <a:pt x="159" y="0"/>
                      </a:lnTo>
                      <a:lnTo>
                        <a:pt x="160" y="0"/>
                      </a:lnTo>
                      <a:lnTo>
                        <a:pt x="162" y="0"/>
                      </a:lnTo>
                      <a:lnTo>
                        <a:pt x="164" y="0"/>
                      </a:lnTo>
                      <a:lnTo>
                        <a:pt x="165" y="0"/>
                      </a:lnTo>
                      <a:lnTo>
                        <a:pt x="167" y="0"/>
                      </a:lnTo>
                      <a:lnTo>
                        <a:pt x="169" y="0"/>
                      </a:lnTo>
                      <a:lnTo>
                        <a:pt x="170" y="0"/>
                      </a:lnTo>
                      <a:lnTo>
                        <a:pt x="171" y="0"/>
                      </a:lnTo>
                      <a:lnTo>
                        <a:pt x="173" y="0"/>
                      </a:lnTo>
                      <a:lnTo>
                        <a:pt x="174" y="0"/>
                      </a:lnTo>
                      <a:lnTo>
                        <a:pt x="175" y="0"/>
                      </a:lnTo>
                      <a:lnTo>
                        <a:pt x="177" y="0"/>
                      </a:lnTo>
                      <a:lnTo>
                        <a:pt x="179" y="0"/>
                      </a:lnTo>
                      <a:close/>
                    </a:path>
                  </a:pathLst>
                </a:custGeom>
                <a:solidFill>
                  <a:srgbClr val="404040"/>
                </a:solidFill>
                <a:ln>
                  <a:noFill/>
                </a:ln>
              </p:spPr>
              <p:txBody>
                <a:bodyPr/>
                <a:lstStyle/>
                <a:p>
                  <a:pPr algn="ctr"/>
                  <a:endParaRPr lang="zh-CN" altLang="en-US"/>
                </a:p>
              </p:txBody>
            </p:sp>
            <p:sp>
              <p:nvSpPr>
                <p:cNvPr id="1051949" name="Freeform 173"/>
                <p:cNvSpPr/>
                <p:nvPr/>
              </p:nvSpPr>
              <p:spPr bwMode="auto">
                <a:xfrm>
                  <a:off x="3732" y="884"/>
                  <a:ext cx="272" cy="214"/>
                </a:xfrm>
                <a:custGeom>
                  <a:avLst/>
                  <a:gdLst>
                    <a:gd name="T0" fmla="*/ 254 w 272"/>
                    <a:gd name="T1" fmla="*/ 2 h 214"/>
                    <a:gd name="T2" fmla="*/ 259 w 272"/>
                    <a:gd name="T3" fmla="*/ 13 h 214"/>
                    <a:gd name="T4" fmla="*/ 261 w 272"/>
                    <a:gd name="T5" fmla="*/ 31 h 214"/>
                    <a:gd name="T6" fmla="*/ 263 w 272"/>
                    <a:gd name="T7" fmla="*/ 48 h 214"/>
                    <a:gd name="T8" fmla="*/ 265 w 272"/>
                    <a:gd name="T9" fmla="*/ 66 h 214"/>
                    <a:gd name="T10" fmla="*/ 267 w 272"/>
                    <a:gd name="T11" fmla="*/ 84 h 214"/>
                    <a:gd name="T12" fmla="*/ 268 w 272"/>
                    <a:gd name="T13" fmla="*/ 102 h 214"/>
                    <a:gd name="T14" fmla="*/ 269 w 272"/>
                    <a:gd name="T15" fmla="*/ 120 h 214"/>
                    <a:gd name="T16" fmla="*/ 270 w 272"/>
                    <a:gd name="T17" fmla="*/ 138 h 214"/>
                    <a:gd name="T18" fmla="*/ 271 w 272"/>
                    <a:gd name="T19" fmla="*/ 154 h 214"/>
                    <a:gd name="T20" fmla="*/ 271 w 272"/>
                    <a:gd name="T21" fmla="*/ 168 h 214"/>
                    <a:gd name="T22" fmla="*/ 272 w 272"/>
                    <a:gd name="T23" fmla="*/ 180 h 214"/>
                    <a:gd name="T24" fmla="*/ 272 w 272"/>
                    <a:gd name="T25" fmla="*/ 194 h 214"/>
                    <a:gd name="T26" fmla="*/ 268 w 272"/>
                    <a:gd name="T27" fmla="*/ 206 h 214"/>
                    <a:gd name="T28" fmla="*/ 252 w 272"/>
                    <a:gd name="T29" fmla="*/ 208 h 214"/>
                    <a:gd name="T30" fmla="*/ 232 w 272"/>
                    <a:gd name="T31" fmla="*/ 209 h 214"/>
                    <a:gd name="T32" fmla="*/ 212 w 272"/>
                    <a:gd name="T33" fmla="*/ 211 h 214"/>
                    <a:gd name="T34" fmla="*/ 192 w 272"/>
                    <a:gd name="T35" fmla="*/ 212 h 214"/>
                    <a:gd name="T36" fmla="*/ 172 w 272"/>
                    <a:gd name="T37" fmla="*/ 212 h 214"/>
                    <a:gd name="T38" fmla="*/ 152 w 272"/>
                    <a:gd name="T39" fmla="*/ 213 h 214"/>
                    <a:gd name="T40" fmla="*/ 132 w 272"/>
                    <a:gd name="T41" fmla="*/ 214 h 214"/>
                    <a:gd name="T42" fmla="*/ 112 w 272"/>
                    <a:gd name="T43" fmla="*/ 214 h 214"/>
                    <a:gd name="T44" fmla="*/ 98 w 272"/>
                    <a:gd name="T45" fmla="*/ 214 h 214"/>
                    <a:gd name="T46" fmla="*/ 89 w 272"/>
                    <a:gd name="T47" fmla="*/ 214 h 214"/>
                    <a:gd name="T48" fmla="*/ 79 w 272"/>
                    <a:gd name="T49" fmla="*/ 214 h 214"/>
                    <a:gd name="T50" fmla="*/ 70 w 272"/>
                    <a:gd name="T51" fmla="*/ 214 h 214"/>
                    <a:gd name="T52" fmla="*/ 57 w 272"/>
                    <a:gd name="T53" fmla="*/ 214 h 214"/>
                    <a:gd name="T54" fmla="*/ 44 w 272"/>
                    <a:gd name="T55" fmla="*/ 214 h 214"/>
                    <a:gd name="T56" fmla="*/ 29 w 272"/>
                    <a:gd name="T57" fmla="*/ 214 h 214"/>
                    <a:gd name="T58" fmla="*/ 17 w 272"/>
                    <a:gd name="T59" fmla="*/ 213 h 214"/>
                    <a:gd name="T60" fmla="*/ 6 w 272"/>
                    <a:gd name="T61" fmla="*/ 210 h 214"/>
                    <a:gd name="T62" fmla="*/ 3 w 272"/>
                    <a:gd name="T63" fmla="*/ 199 h 214"/>
                    <a:gd name="T64" fmla="*/ 2 w 272"/>
                    <a:gd name="T65" fmla="*/ 176 h 214"/>
                    <a:gd name="T66" fmla="*/ 1 w 272"/>
                    <a:gd name="T67" fmla="*/ 152 h 214"/>
                    <a:gd name="T68" fmla="*/ 1 w 272"/>
                    <a:gd name="T69" fmla="*/ 129 h 214"/>
                    <a:gd name="T70" fmla="*/ 0 w 272"/>
                    <a:gd name="T71" fmla="*/ 105 h 214"/>
                    <a:gd name="T72" fmla="*/ 0 w 272"/>
                    <a:gd name="T73" fmla="*/ 81 h 214"/>
                    <a:gd name="T74" fmla="*/ 0 w 272"/>
                    <a:gd name="T75" fmla="*/ 58 h 214"/>
                    <a:gd name="T76" fmla="*/ 1 w 272"/>
                    <a:gd name="T77" fmla="*/ 34 h 214"/>
                    <a:gd name="T78" fmla="*/ 2 w 272"/>
                    <a:gd name="T79" fmla="*/ 13 h 214"/>
                    <a:gd name="T80" fmla="*/ 9 w 272"/>
                    <a:gd name="T81" fmla="*/ 7 h 214"/>
                    <a:gd name="T82" fmla="*/ 20 w 272"/>
                    <a:gd name="T83" fmla="*/ 7 h 214"/>
                    <a:gd name="T84" fmla="*/ 30 w 272"/>
                    <a:gd name="T85" fmla="*/ 6 h 214"/>
                    <a:gd name="T86" fmla="*/ 41 w 272"/>
                    <a:gd name="T87" fmla="*/ 5 h 214"/>
                    <a:gd name="T88" fmla="*/ 53 w 272"/>
                    <a:gd name="T89" fmla="*/ 5 h 214"/>
                    <a:gd name="T90" fmla="*/ 66 w 272"/>
                    <a:gd name="T91" fmla="*/ 4 h 214"/>
                    <a:gd name="T92" fmla="*/ 79 w 272"/>
                    <a:gd name="T93" fmla="*/ 3 h 214"/>
                    <a:gd name="T94" fmla="*/ 93 w 272"/>
                    <a:gd name="T95" fmla="*/ 2 h 214"/>
                    <a:gd name="T96" fmla="*/ 106 w 272"/>
                    <a:gd name="T97" fmla="*/ 2 h 214"/>
                    <a:gd name="T98" fmla="*/ 120 w 272"/>
                    <a:gd name="T99" fmla="*/ 1 h 214"/>
                    <a:gd name="T100" fmla="*/ 133 w 272"/>
                    <a:gd name="T101" fmla="*/ 1 h 214"/>
                    <a:gd name="T102" fmla="*/ 146 w 272"/>
                    <a:gd name="T103" fmla="*/ 1 h 214"/>
                    <a:gd name="T104" fmla="*/ 158 w 272"/>
                    <a:gd name="T105" fmla="*/ 0 h 214"/>
                    <a:gd name="T106" fmla="*/ 168 w 272"/>
                    <a:gd name="T107" fmla="*/ 1 h 214"/>
                    <a:gd name="T108" fmla="*/ 179 w 272"/>
                    <a:gd name="T109" fmla="*/ 0 h 214"/>
                    <a:gd name="T110" fmla="*/ 189 w 272"/>
                    <a:gd name="T111" fmla="*/ 0 h 214"/>
                    <a:gd name="T112" fmla="*/ 200 w 272"/>
                    <a:gd name="T113" fmla="*/ 0 h 214"/>
                    <a:gd name="T114" fmla="*/ 211 w 272"/>
                    <a:gd name="T115" fmla="*/ 0 h 214"/>
                    <a:gd name="T116" fmla="*/ 221 w 272"/>
                    <a:gd name="T117" fmla="*/ 1 h 214"/>
                    <a:gd name="T118" fmla="*/ 232 w 272"/>
                    <a:gd name="T119" fmla="*/ 1 h 214"/>
                    <a:gd name="T120" fmla="*/ 243 w 272"/>
                    <a:gd name="T121"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214">
                      <a:moveTo>
                        <a:pt x="244" y="2"/>
                      </a:moveTo>
                      <a:lnTo>
                        <a:pt x="246" y="2"/>
                      </a:lnTo>
                      <a:lnTo>
                        <a:pt x="247" y="2"/>
                      </a:lnTo>
                      <a:lnTo>
                        <a:pt x="248" y="2"/>
                      </a:lnTo>
                      <a:lnTo>
                        <a:pt x="250" y="3"/>
                      </a:lnTo>
                      <a:lnTo>
                        <a:pt x="251" y="3"/>
                      </a:lnTo>
                      <a:lnTo>
                        <a:pt x="252" y="3"/>
                      </a:lnTo>
                      <a:lnTo>
                        <a:pt x="254" y="2"/>
                      </a:lnTo>
                      <a:lnTo>
                        <a:pt x="256" y="2"/>
                      </a:lnTo>
                      <a:lnTo>
                        <a:pt x="256" y="3"/>
                      </a:lnTo>
                      <a:lnTo>
                        <a:pt x="257" y="4"/>
                      </a:lnTo>
                      <a:lnTo>
                        <a:pt x="258" y="5"/>
                      </a:lnTo>
                      <a:lnTo>
                        <a:pt x="258" y="6"/>
                      </a:lnTo>
                      <a:lnTo>
                        <a:pt x="258" y="8"/>
                      </a:lnTo>
                      <a:lnTo>
                        <a:pt x="259" y="11"/>
                      </a:lnTo>
                      <a:lnTo>
                        <a:pt x="259" y="13"/>
                      </a:lnTo>
                      <a:lnTo>
                        <a:pt x="259" y="15"/>
                      </a:lnTo>
                      <a:lnTo>
                        <a:pt x="260" y="17"/>
                      </a:lnTo>
                      <a:lnTo>
                        <a:pt x="260" y="19"/>
                      </a:lnTo>
                      <a:lnTo>
                        <a:pt x="260" y="22"/>
                      </a:lnTo>
                      <a:lnTo>
                        <a:pt x="260" y="24"/>
                      </a:lnTo>
                      <a:lnTo>
                        <a:pt x="261" y="26"/>
                      </a:lnTo>
                      <a:lnTo>
                        <a:pt x="261" y="28"/>
                      </a:lnTo>
                      <a:lnTo>
                        <a:pt x="261" y="31"/>
                      </a:lnTo>
                      <a:lnTo>
                        <a:pt x="261" y="33"/>
                      </a:lnTo>
                      <a:lnTo>
                        <a:pt x="262" y="35"/>
                      </a:lnTo>
                      <a:lnTo>
                        <a:pt x="262" y="37"/>
                      </a:lnTo>
                      <a:lnTo>
                        <a:pt x="262" y="40"/>
                      </a:lnTo>
                      <a:lnTo>
                        <a:pt x="263" y="42"/>
                      </a:lnTo>
                      <a:lnTo>
                        <a:pt x="263" y="44"/>
                      </a:lnTo>
                      <a:lnTo>
                        <a:pt x="263" y="46"/>
                      </a:lnTo>
                      <a:lnTo>
                        <a:pt x="263" y="48"/>
                      </a:lnTo>
                      <a:lnTo>
                        <a:pt x="263" y="51"/>
                      </a:lnTo>
                      <a:lnTo>
                        <a:pt x="264" y="53"/>
                      </a:lnTo>
                      <a:lnTo>
                        <a:pt x="264" y="55"/>
                      </a:lnTo>
                      <a:lnTo>
                        <a:pt x="264" y="57"/>
                      </a:lnTo>
                      <a:lnTo>
                        <a:pt x="264" y="60"/>
                      </a:lnTo>
                      <a:lnTo>
                        <a:pt x="265" y="62"/>
                      </a:lnTo>
                      <a:lnTo>
                        <a:pt x="265" y="64"/>
                      </a:lnTo>
                      <a:lnTo>
                        <a:pt x="265" y="66"/>
                      </a:lnTo>
                      <a:lnTo>
                        <a:pt x="265" y="68"/>
                      </a:lnTo>
                      <a:lnTo>
                        <a:pt x="265" y="71"/>
                      </a:lnTo>
                      <a:lnTo>
                        <a:pt x="266" y="73"/>
                      </a:lnTo>
                      <a:lnTo>
                        <a:pt x="266" y="75"/>
                      </a:lnTo>
                      <a:lnTo>
                        <a:pt x="266" y="77"/>
                      </a:lnTo>
                      <a:lnTo>
                        <a:pt x="266" y="80"/>
                      </a:lnTo>
                      <a:lnTo>
                        <a:pt x="266" y="82"/>
                      </a:lnTo>
                      <a:lnTo>
                        <a:pt x="267" y="84"/>
                      </a:lnTo>
                      <a:lnTo>
                        <a:pt x="267" y="86"/>
                      </a:lnTo>
                      <a:lnTo>
                        <a:pt x="267" y="88"/>
                      </a:lnTo>
                      <a:lnTo>
                        <a:pt x="267" y="91"/>
                      </a:lnTo>
                      <a:lnTo>
                        <a:pt x="267" y="93"/>
                      </a:lnTo>
                      <a:lnTo>
                        <a:pt x="268" y="95"/>
                      </a:lnTo>
                      <a:lnTo>
                        <a:pt x="268" y="97"/>
                      </a:lnTo>
                      <a:lnTo>
                        <a:pt x="268" y="100"/>
                      </a:lnTo>
                      <a:lnTo>
                        <a:pt x="268" y="102"/>
                      </a:lnTo>
                      <a:lnTo>
                        <a:pt x="268" y="104"/>
                      </a:lnTo>
                      <a:lnTo>
                        <a:pt x="268" y="106"/>
                      </a:lnTo>
                      <a:lnTo>
                        <a:pt x="269" y="109"/>
                      </a:lnTo>
                      <a:lnTo>
                        <a:pt x="269" y="111"/>
                      </a:lnTo>
                      <a:lnTo>
                        <a:pt x="269" y="113"/>
                      </a:lnTo>
                      <a:lnTo>
                        <a:pt x="269" y="115"/>
                      </a:lnTo>
                      <a:lnTo>
                        <a:pt x="269" y="118"/>
                      </a:lnTo>
                      <a:lnTo>
                        <a:pt x="269" y="120"/>
                      </a:lnTo>
                      <a:lnTo>
                        <a:pt x="269" y="122"/>
                      </a:lnTo>
                      <a:lnTo>
                        <a:pt x="269" y="124"/>
                      </a:lnTo>
                      <a:lnTo>
                        <a:pt x="270" y="127"/>
                      </a:lnTo>
                      <a:lnTo>
                        <a:pt x="270" y="129"/>
                      </a:lnTo>
                      <a:lnTo>
                        <a:pt x="270" y="131"/>
                      </a:lnTo>
                      <a:lnTo>
                        <a:pt x="270" y="134"/>
                      </a:lnTo>
                      <a:lnTo>
                        <a:pt x="270" y="136"/>
                      </a:lnTo>
                      <a:lnTo>
                        <a:pt x="270" y="138"/>
                      </a:lnTo>
                      <a:lnTo>
                        <a:pt x="271" y="140"/>
                      </a:lnTo>
                      <a:lnTo>
                        <a:pt x="271" y="143"/>
                      </a:lnTo>
                      <a:lnTo>
                        <a:pt x="271" y="145"/>
                      </a:lnTo>
                      <a:lnTo>
                        <a:pt x="271" y="147"/>
                      </a:lnTo>
                      <a:lnTo>
                        <a:pt x="271" y="150"/>
                      </a:lnTo>
                      <a:lnTo>
                        <a:pt x="271" y="151"/>
                      </a:lnTo>
                      <a:lnTo>
                        <a:pt x="271" y="153"/>
                      </a:lnTo>
                      <a:lnTo>
                        <a:pt x="271" y="154"/>
                      </a:lnTo>
                      <a:lnTo>
                        <a:pt x="271" y="156"/>
                      </a:lnTo>
                      <a:lnTo>
                        <a:pt x="271" y="158"/>
                      </a:lnTo>
                      <a:lnTo>
                        <a:pt x="271" y="159"/>
                      </a:lnTo>
                      <a:lnTo>
                        <a:pt x="271" y="161"/>
                      </a:lnTo>
                      <a:lnTo>
                        <a:pt x="271" y="163"/>
                      </a:lnTo>
                      <a:lnTo>
                        <a:pt x="271" y="164"/>
                      </a:lnTo>
                      <a:lnTo>
                        <a:pt x="271" y="166"/>
                      </a:lnTo>
                      <a:lnTo>
                        <a:pt x="271" y="168"/>
                      </a:lnTo>
                      <a:lnTo>
                        <a:pt x="271" y="169"/>
                      </a:lnTo>
                      <a:lnTo>
                        <a:pt x="271" y="171"/>
                      </a:lnTo>
                      <a:lnTo>
                        <a:pt x="271" y="172"/>
                      </a:lnTo>
                      <a:lnTo>
                        <a:pt x="272" y="174"/>
                      </a:lnTo>
                      <a:lnTo>
                        <a:pt x="272" y="176"/>
                      </a:lnTo>
                      <a:lnTo>
                        <a:pt x="272" y="177"/>
                      </a:lnTo>
                      <a:lnTo>
                        <a:pt x="272" y="179"/>
                      </a:lnTo>
                      <a:lnTo>
                        <a:pt x="272" y="180"/>
                      </a:lnTo>
                      <a:lnTo>
                        <a:pt x="272" y="182"/>
                      </a:lnTo>
                      <a:lnTo>
                        <a:pt x="272" y="184"/>
                      </a:lnTo>
                      <a:lnTo>
                        <a:pt x="272" y="185"/>
                      </a:lnTo>
                      <a:lnTo>
                        <a:pt x="272" y="187"/>
                      </a:lnTo>
                      <a:lnTo>
                        <a:pt x="272" y="189"/>
                      </a:lnTo>
                      <a:lnTo>
                        <a:pt x="272" y="190"/>
                      </a:lnTo>
                      <a:lnTo>
                        <a:pt x="272" y="192"/>
                      </a:lnTo>
                      <a:lnTo>
                        <a:pt x="272" y="194"/>
                      </a:lnTo>
                      <a:lnTo>
                        <a:pt x="272" y="195"/>
                      </a:lnTo>
                      <a:lnTo>
                        <a:pt x="272" y="197"/>
                      </a:lnTo>
                      <a:lnTo>
                        <a:pt x="271" y="199"/>
                      </a:lnTo>
                      <a:lnTo>
                        <a:pt x="271" y="201"/>
                      </a:lnTo>
                      <a:lnTo>
                        <a:pt x="271" y="202"/>
                      </a:lnTo>
                      <a:lnTo>
                        <a:pt x="270" y="204"/>
                      </a:lnTo>
                      <a:lnTo>
                        <a:pt x="269" y="205"/>
                      </a:lnTo>
                      <a:lnTo>
                        <a:pt x="268" y="206"/>
                      </a:lnTo>
                      <a:lnTo>
                        <a:pt x="267" y="206"/>
                      </a:lnTo>
                      <a:lnTo>
                        <a:pt x="266" y="206"/>
                      </a:lnTo>
                      <a:lnTo>
                        <a:pt x="265" y="206"/>
                      </a:lnTo>
                      <a:lnTo>
                        <a:pt x="262" y="207"/>
                      </a:lnTo>
                      <a:lnTo>
                        <a:pt x="260" y="207"/>
                      </a:lnTo>
                      <a:lnTo>
                        <a:pt x="257" y="207"/>
                      </a:lnTo>
                      <a:lnTo>
                        <a:pt x="255" y="207"/>
                      </a:lnTo>
                      <a:lnTo>
                        <a:pt x="252" y="208"/>
                      </a:lnTo>
                      <a:lnTo>
                        <a:pt x="250" y="208"/>
                      </a:lnTo>
                      <a:lnTo>
                        <a:pt x="247" y="208"/>
                      </a:lnTo>
                      <a:lnTo>
                        <a:pt x="245" y="208"/>
                      </a:lnTo>
                      <a:lnTo>
                        <a:pt x="242" y="208"/>
                      </a:lnTo>
                      <a:lnTo>
                        <a:pt x="239" y="209"/>
                      </a:lnTo>
                      <a:lnTo>
                        <a:pt x="237" y="209"/>
                      </a:lnTo>
                      <a:lnTo>
                        <a:pt x="234" y="209"/>
                      </a:lnTo>
                      <a:lnTo>
                        <a:pt x="232" y="209"/>
                      </a:lnTo>
                      <a:lnTo>
                        <a:pt x="229" y="210"/>
                      </a:lnTo>
                      <a:lnTo>
                        <a:pt x="227" y="210"/>
                      </a:lnTo>
                      <a:lnTo>
                        <a:pt x="224" y="210"/>
                      </a:lnTo>
                      <a:lnTo>
                        <a:pt x="222" y="210"/>
                      </a:lnTo>
                      <a:lnTo>
                        <a:pt x="219" y="210"/>
                      </a:lnTo>
                      <a:lnTo>
                        <a:pt x="217" y="211"/>
                      </a:lnTo>
                      <a:lnTo>
                        <a:pt x="214" y="211"/>
                      </a:lnTo>
                      <a:lnTo>
                        <a:pt x="212" y="211"/>
                      </a:lnTo>
                      <a:lnTo>
                        <a:pt x="209" y="211"/>
                      </a:lnTo>
                      <a:lnTo>
                        <a:pt x="207" y="211"/>
                      </a:lnTo>
                      <a:lnTo>
                        <a:pt x="204" y="211"/>
                      </a:lnTo>
                      <a:lnTo>
                        <a:pt x="202" y="211"/>
                      </a:lnTo>
                      <a:lnTo>
                        <a:pt x="199" y="211"/>
                      </a:lnTo>
                      <a:lnTo>
                        <a:pt x="197" y="211"/>
                      </a:lnTo>
                      <a:lnTo>
                        <a:pt x="194" y="212"/>
                      </a:lnTo>
                      <a:lnTo>
                        <a:pt x="192" y="212"/>
                      </a:lnTo>
                      <a:lnTo>
                        <a:pt x="189" y="212"/>
                      </a:lnTo>
                      <a:lnTo>
                        <a:pt x="187" y="212"/>
                      </a:lnTo>
                      <a:lnTo>
                        <a:pt x="184" y="212"/>
                      </a:lnTo>
                      <a:lnTo>
                        <a:pt x="182" y="212"/>
                      </a:lnTo>
                      <a:lnTo>
                        <a:pt x="179" y="212"/>
                      </a:lnTo>
                      <a:lnTo>
                        <a:pt x="177" y="212"/>
                      </a:lnTo>
                      <a:lnTo>
                        <a:pt x="174" y="212"/>
                      </a:lnTo>
                      <a:lnTo>
                        <a:pt x="172" y="212"/>
                      </a:lnTo>
                      <a:lnTo>
                        <a:pt x="169" y="213"/>
                      </a:lnTo>
                      <a:lnTo>
                        <a:pt x="167" y="213"/>
                      </a:lnTo>
                      <a:lnTo>
                        <a:pt x="164" y="213"/>
                      </a:lnTo>
                      <a:lnTo>
                        <a:pt x="162" y="213"/>
                      </a:lnTo>
                      <a:lnTo>
                        <a:pt x="159" y="213"/>
                      </a:lnTo>
                      <a:lnTo>
                        <a:pt x="157" y="213"/>
                      </a:lnTo>
                      <a:lnTo>
                        <a:pt x="154" y="213"/>
                      </a:lnTo>
                      <a:lnTo>
                        <a:pt x="152" y="213"/>
                      </a:lnTo>
                      <a:lnTo>
                        <a:pt x="149" y="213"/>
                      </a:lnTo>
                      <a:lnTo>
                        <a:pt x="147" y="213"/>
                      </a:lnTo>
                      <a:lnTo>
                        <a:pt x="144" y="213"/>
                      </a:lnTo>
                      <a:lnTo>
                        <a:pt x="142" y="213"/>
                      </a:lnTo>
                      <a:lnTo>
                        <a:pt x="139" y="213"/>
                      </a:lnTo>
                      <a:lnTo>
                        <a:pt x="137" y="213"/>
                      </a:lnTo>
                      <a:lnTo>
                        <a:pt x="134" y="214"/>
                      </a:lnTo>
                      <a:lnTo>
                        <a:pt x="132" y="214"/>
                      </a:lnTo>
                      <a:lnTo>
                        <a:pt x="129" y="214"/>
                      </a:lnTo>
                      <a:lnTo>
                        <a:pt x="127" y="214"/>
                      </a:lnTo>
                      <a:lnTo>
                        <a:pt x="124" y="214"/>
                      </a:lnTo>
                      <a:lnTo>
                        <a:pt x="122" y="214"/>
                      </a:lnTo>
                      <a:lnTo>
                        <a:pt x="119" y="214"/>
                      </a:lnTo>
                      <a:lnTo>
                        <a:pt x="117" y="214"/>
                      </a:lnTo>
                      <a:lnTo>
                        <a:pt x="114" y="214"/>
                      </a:lnTo>
                      <a:lnTo>
                        <a:pt x="112" y="214"/>
                      </a:lnTo>
                      <a:lnTo>
                        <a:pt x="109" y="214"/>
                      </a:lnTo>
                      <a:lnTo>
                        <a:pt x="107" y="214"/>
                      </a:lnTo>
                      <a:lnTo>
                        <a:pt x="104" y="214"/>
                      </a:lnTo>
                      <a:lnTo>
                        <a:pt x="103" y="214"/>
                      </a:lnTo>
                      <a:lnTo>
                        <a:pt x="102" y="214"/>
                      </a:lnTo>
                      <a:lnTo>
                        <a:pt x="101" y="214"/>
                      </a:lnTo>
                      <a:lnTo>
                        <a:pt x="100" y="214"/>
                      </a:lnTo>
                      <a:lnTo>
                        <a:pt x="98" y="214"/>
                      </a:lnTo>
                      <a:lnTo>
                        <a:pt x="97" y="214"/>
                      </a:lnTo>
                      <a:lnTo>
                        <a:pt x="96" y="214"/>
                      </a:lnTo>
                      <a:lnTo>
                        <a:pt x="95" y="214"/>
                      </a:lnTo>
                      <a:lnTo>
                        <a:pt x="94" y="214"/>
                      </a:lnTo>
                      <a:lnTo>
                        <a:pt x="92" y="214"/>
                      </a:lnTo>
                      <a:lnTo>
                        <a:pt x="91" y="214"/>
                      </a:lnTo>
                      <a:lnTo>
                        <a:pt x="90" y="214"/>
                      </a:lnTo>
                      <a:lnTo>
                        <a:pt x="89" y="214"/>
                      </a:lnTo>
                      <a:lnTo>
                        <a:pt x="87" y="214"/>
                      </a:lnTo>
                      <a:lnTo>
                        <a:pt x="86" y="214"/>
                      </a:lnTo>
                      <a:lnTo>
                        <a:pt x="85" y="214"/>
                      </a:lnTo>
                      <a:lnTo>
                        <a:pt x="84" y="214"/>
                      </a:lnTo>
                      <a:lnTo>
                        <a:pt x="82" y="214"/>
                      </a:lnTo>
                      <a:lnTo>
                        <a:pt x="81" y="214"/>
                      </a:lnTo>
                      <a:lnTo>
                        <a:pt x="80" y="214"/>
                      </a:lnTo>
                      <a:lnTo>
                        <a:pt x="79" y="214"/>
                      </a:lnTo>
                      <a:lnTo>
                        <a:pt x="78" y="214"/>
                      </a:lnTo>
                      <a:lnTo>
                        <a:pt x="76" y="214"/>
                      </a:lnTo>
                      <a:lnTo>
                        <a:pt x="75" y="214"/>
                      </a:lnTo>
                      <a:lnTo>
                        <a:pt x="74" y="214"/>
                      </a:lnTo>
                      <a:lnTo>
                        <a:pt x="73" y="214"/>
                      </a:lnTo>
                      <a:lnTo>
                        <a:pt x="72" y="214"/>
                      </a:lnTo>
                      <a:lnTo>
                        <a:pt x="71" y="214"/>
                      </a:lnTo>
                      <a:lnTo>
                        <a:pt x="70" y="214"/>
                      </a:lnTo>
                      <a:lnTo>
                        <a:pt x="68" y="214"/>
                      </a:lnTo>
                      <a:lnTo>
                        <a:pt x="67" y="214"/>
                      </a:lnTo>
                      <a:lnTo>
                        <a:pt x="66" y="214"/>
                      </a:lnTo>
                      <a:lnTo>
                        <a:pt x="64" y="214"/>
                      </a:lnTo>
                      <a:lnTo>
                        <a:pt x="63" y="214"/>
                      </a:lnTo>
                      <a:lnTo>
                        <a:pt x="61" y="214"/>
                      </a:lnTo>
                      <a:lnTo>
                        <a:pt x="59" y="214"/>
                      </a:lnTo>
                      <a:lnTo>
                        <a:pt x="57" y="214"/>
                      </a:lnTo>
                      <a:lnTo>
                        <a:pt x="56" y="214"/>
                      </a:lnTo>
                      <a:lnTo>
                        <a:pt x="54" y="214"/>
                      </a:lnTo>
                      <a:lnTo>
                        <a:pt x="52" y="214"/>
                      </a:lnTo>
                      <a:lnTo>
                        <a:pt x="51" y="214"/>
                      </a:lnTo>
                      <a:lnTo>
                        <a:pt x="49" y="214"/>
                      </a:lnTo>
                      <a:lnTo>
                        <a:pt x="47" y="214"/>
                      </a:lnTo>
                      <a:lnTo>
                        <a:pt x="46" y="214"/>
                      </a:lnTo>
                      <a:lnTo>
                        <a:pt x="44" y="214"/>
                      </a:lnTo>
                      <a:lnTo>
                        <a:pt x="42" y="214"/>
                      </a:lnTo>
                      <a:lnTo>
                        <a:pt x="40" y="214"/>
                      </a:lnTo>
                      <a:lnTo>
                        <a:pt x="38" y="214"/>
                      </a:lnTo>
                      <a:lnTo>
                        <a:pt x="36" y="214"/>
                      </a:lnTo>
                      <a:lnTo>
                        <a:pt x="34" y="214"/>
                      </a:lnTo>
                      <a:lnTo>
                        <a:pt x="33" y="214"/>
                      </a:lnTo>
                      <a:lnTo>
                        <a:pt x="31" y="214"/>
                      </a:lnTo>
                      <a:lnTo>
                        <a:pt x="29" y="214"/>
                      </a:lnTo>
                      <a:lnTo>
                        <a:pt x="28" y="214"/>
                      </a:lnTo>
                      <a:lnTo>
                        <a:pt x="26" y="214"/>
                      </a:lnTo>
                      <a:lnTo>
                        <a:pt x="25" y="214"/>
                      </a:lnTo>
                      <a:lnTo>
                        <a:pt x="23" y="214"/>
                      </a:lnTo>
                      <a:lnTo>
                        <a:pt x="22" y="214"/>
                      </a:lnTo>
                      <a:lnTo>
                        <a:pt x="20" y="213"/>
                      </a:lnTo>
                      <a:lnTo>
                        <a:pt x="19" y="213"/>
                      </a:lnTo>
                      <a:lnTo>
                        <a:pt x="17" y="213"/>
                      </a:lnTo>
                      <a:lnTo>
                        <a:pt x="15" y="213"/>
                      </a:lnTo>
                      <a:lnTo>
                        <a:pt x="14" y="213"/>
                      </a:lnTo>
                      <a:lnTo>
                        <a:pt x="12" y="213"/>
                      </a:lnTo>
                      <a:lnTo>
                        <a:pt x="11" y="212"/>
                      </a:lnTo>
                      <a:lnTo>
                        <a:pt x="9" y="211"/>
                      </a:lnTo>
                      <a:lnTo>
                        <a:pt x="8" y="211"/>
                      </a:lnTo>
                      <a:lnTo>
                        <a:pt x="7" y="211"/>
                      </a:lnTo>
                      <a:lnTo>
                        <a:pt x="6" y="210"/>
                      </a:lnTo>
                      <a:lnTo>
                        <a:pt x="5" y="209"/>
                      </a:lnTo>
                      <a:lnTo>
                        <a:pt x="5" y="208"/>
                      </a:lnTo>
                      <a:lnTo>
                        <a:pt x="5" y="207"/>
                      </a:lnTo>
                      <a:lnTo>
                        <a:pt x="4" y="206"/>
                      </a:lnTo>
                      <a:lnTo>
                        <a:pt x="4" y="205"/>
                      </a:lnTo>
                      <a:lnTo>
                        <a:pt x="4" y="203"/>
                      </a:lnTo>
                      <a:lnTo>
                        <a:pt x="3" y="202"/>
                      </a:lnTo>
                      <a:lnTo>
                        <a:pt x="3" y="199"/>
                      </a:lnTo>
                      <a:lnTo>
                        <a:pt x="3" y="196"/>
                      </a:lnTo>
                      <a:lnTo>
                        <a:pt x="3" y="193"/>
                      </a:lnTo>
                      <a:lnTo>
                        <a:pt x="3" y="191"/>
                      </a:lnTo>
                      <a:lnTo>
                        <a:pt x="3" y="188"/>
                      </a:lnTo>
                      <a:lnTo>
                        <a:pt x="2" y="185"/>
                      </a:lnTo>
                      <a:lnTo>
                        <a:pt x="2" y="182"/>
                      </a:lnTo>
                      <a:lnTo>
                        <a:pt x="2" y="179"/>
                      </a:lnTo>
                      <a:lnTo>
                        <a:pt x="2" y="176"/>
                      </a:lnTo>
                      <a:lnTo>
                        <a:pt x="2" y="173"/>
                      </a:lnTo>
                      <a:lnTo>
                        <a:pt x="2" y="170"/>
                      </a:lnTo>
                      <a:lnTo>
                        <a:pt x="2" y="167"/>
                      </a:lnTo>
                      <a:lnTo>
                        <a:pt x="2" y="164"/>
                      </a:lnTo>
                      <a:lnTo>
                        <a:pt x="1" y="161"/>
                      </a:lnTo>
                      <a:lnTo>
                        <a:pt x="1" y="158"/>
                      </a:lnTo>
                      <a:lnTo>
                        <a:pt x="1" y="156"/>
                      </a:lnTo>
                      <a:lnTo>
                        <a:pt x="1" y="152"/>
                      </a:lnTo>
                      <a:lnTo>
                        <a:pt x="1" y="150"/>
                      </a:lnTo>
                      <a:lnTo>
                        <a:pt x="1" y="147"/>
                      </a:lnTo>
                      <a:lnTo>
                        <a:pt x="1" y="144"/>
                      </a:lnTo>
                      <a:lnTo>
                        <a:pt x="1" y="141"/>
                      </a:lnTo>
                      <a:lnTo>
                        <a:pt x="1" y="138"/>
                      </a:lnTo>
                      <a:lnTo>
                        <a:pt x="1" y="135"/>
                      </a:lnTo>
                      <a:lnTo>
                        <a:pt x="1" y="132"/>
                      </a:lnTo>
                      <a:lnTo>
                        <a:pt x="1" y="129"/>
                      </a:lnTo>
                      <a:lnTo>
                        <a:pt x="1" y="126"/>
                      </a:lnTo>
                      <a:lnTo>
                        <a:pt x="1" y="123"/>
                      </a:lnTo>
                      <a:lnTo>
                        <a:pt x="1" y="120"/>
                      </a:lnTo>
                      <a:lnTo>
                        <a:pt x="1" y="117"/>
                      </a:lnTo>
                      <a:lnTo>
                        <a:pt x="1" y="114"/>
                      </a:lnTo>
                      <a:lnTo>
                        <a:pt x="1" y="111"/>
                      </a:lnTo>
                      <a:lnTo>
                        <a:pt x="1" y="108"/>
                      </a:lnTo>
                      <a:lnTo>
                        <a:pt x="0" y="105"/>
                      </a:lnTo>
                      <a:lnTo>
                        <a:pt x="0" y="102"/>
                      </a:lnTo>
                      <a:lnTo>
                        <a:pt x="0" y="99"/>
                      </a:lnTo>
                      <a:lnTo>
                        <a:pt x="0" y="96"/>
                      </a:lnTo>
                      <a:lnTo>
                        <a:pt x="0" y="93"/>
                      </a:lnTo>
                      <a:lnTo>
                        <a:pt x="0" y="90"/>
                      </a:lnTo>
                      <a:lnTo>
                        <a:pt x="0" y="87"/>
                      </a:lnTo>
                      <a:lnTo>
                        <a:pt x="0" y="85"/>
                      </a:lnTo>
                      <a:lnTo>
                        <a:pt x="0" y="81"/>
                      </a:lnTo>
                      <a:lnTo>
                        <a:pt x="0" y="79"/>
                      </a:lnTo>
                      <a:lnTo>
                        <a:pt x="0" y="76"/>
                      </a:lnTo>
                      <a:lnTo>
                        <a:pt x="0" y="73"/>
                      </a:lnTo>
                      <a:lnTo>
                        <a:pt x="0" y="70"/>
                      </a:lnTo>
                      <a:lnTo>
                        <a:pt x="0" y="67"/>
                      </a:lnTo>
                      <a:lnTo>
                        <a:pt x="0" y="64"/>
                      </a:lnTo>
                      <a:lnTo>
                        <a:pt x="0" y="61"/>
                      </a:lnTo>
                      <a:lnTo>
                        <a:pt x="0" y="58"/>
                      </a:lnTo>
                      <a:lnTo>
                        <a:pt x="0" y="55"/>
                      </a:lnTo>
                      <a:lnTo>
                        <a:pt x="0" y="52"/>
                      </a:lnTo>
                      <a:lnTo>
                        <a:pt x="0" y="49"/>
                      </a:lnTo>
                      <a:lnTo>
                        <a:pt x="0" y="46"/>
                      </a:lnTo>
                      <a:lnTo>
                        <a:pt x="1" y="43"/>
                      </a:lnTo>
                      <a:lnTo>
                        <a:pt x="1" y="40"/>
                      </a:lnTo>
                      <a:lnTo>
                        <a:pt x="1" y="37"/>
                      </a:lnTo>
                      <a:lnTo>
                        <a:pt x="1" y="34"/>
                      </a:lnTo>
                      <a:lnTo>
                        <a:pt x="1" y="32"/>
                      </a:lnTo>
                      <a:lnTo>
                        <a:pt x="1" y="28"/>
                      </a:lnTo>
                      <a:lnTo>
                        <a:pt x="1" y="26"/>
                      </a:lnTo>
                      <a:lnTo>
                        <a:pt x="1" y="23"/>
                      </a:lnTo>
                      <a:lnTo>
                        <a:pt x="1" y="20"/>
                      </a:lnTo>
                      <a:lnTo>
                        <a:pt x="1" y="17"/>
                      </a:lnTo>
                      <a:lnTo>
                        <a:pt x="2" y="14"/>
                      </a:lnTo>
                      <a:lnTo>
                        <a:pt x="2" y="13"/>
                      </a:lnTo>
                      <a:lnTo>
                        <a:pt x="2" y="12"/>
                      </a:lnTo>
                      <a:lnTo>
                        <a:pt x="2" y="11"/>
                      </a:lnTo>
                      <a:lnTo>
                        <a:pt x="3" y="10"/>
                      </a:lnTo>
                      <a:lnTo>
                        <a:pt x="3" y="8"/>
                      </a:lnTo>
                      <a:lnTo>
                        <a:pt x="5" y="7"/>
                      </a:lnTo>
                      <a:lnTo>
                        <a:pt x="6" y="7"/>
                      </a:lnTo>
                      <a:lnTo>
                        <a:pt x="8" y="7"/>
                      </a:lnTo>
                      <a:lnTo>
                        <a:pt x="9" y="7"/>
                      </a:lnTo>
                      <a:lnTo>
                        <a:pt x="11" y="7"/>
                      </a:lnTo>
                      <a:lnTo>
                        <a:pt x="12" y="7"/>
                      </a:lnTo>
                      <a:lnTo>
                        <a:pt x="13" y="7"/>
                      </a:lnTo>
                      <a:lnTo>
                        <a:pt x="15" y="7"/>
                      </a:lnTo>
                      <a:lnTo>
                        <a:pt x="16" y="7"/>
                      </a:lnTo>
                      <a:lnTo>
                        <a:pt x="17" y="7"/>
                      </a:lnTo>
                      <a:lnTo>
                        <a:pt x="19" y="7"/>
                      </a:lnTo>
                      <a:lnTo>
                        <a:pt x="20" y="7"/>
                      </a:lnTo>
                      <a:lnTo>
                        <a:pt x="21" y="7"/>
                      </a:lnTo>
                      <a:lnTo>
                        <a:pt x="23" y="7"/>
                      </a:lnTo>
                      <a:lnTo>
                        <a:pt x="24" y="7"/>
                      </a:lnTo>
                      <a:lnTo>
                        <a:pt x="25" y="7"/>
                      </a:lnTo>
                      <a:lnTo>
                        <a:pt x="27" y="7"/>
                      </a:lnTo>
                      <a:lnTo>
                        <a:pt x="28" y="6"/>
                      </a:lnTo>
                      <a:lnTo>
                        <a:pt x="29" y="6"/>
                      </a:lnTo>
                      <a:lnTo>
                        <a:pt x="30" y="6"/>
                      </a:lnTo>
                      <a:lnTo>
                        <a:pt x="32" y="6"/>
                      </a:lnTo>
                      <a:lnTo>
                        <a:pt x="33" y="6"/>
                      </a:lnTo>
                      <a:lnTo>
                        <a:pt x="34" y="6"/>
                      </a:lnTo>
                      <a:lnTo>
                        <a:pt x="36" y="6"/>
                      </a:lnTo>
                      <a:lnTo>
                        <a:pt x="37" y="6"/>
                      </a:lnTo>
                      <a:lnTo>
                        <a:pt x="38" y="5"/>
                      </a:lnTo>
                      <a:lnTo>
                        <a:pt x="40" y="5"/>
                      </a:lnTo>
                      <a:lnTo>
                        <a:pt x="41" y="5"/>
                      </a:lnTo>
                      <a:lnTo>
                        <a:pt x="42" y="5"/>
                      </a:lnTo>
                      <a:lnTo>
                        <a:pt x="44" y="5"/>
                      </a:lnTo>
                      <a:lnTo>
                        <a:pt x="45" y="5"/>
                      </a:lnTo>
                      <a:lnTo>
                        <a:pt x="47" y="5"/>
                      </a:lnTo>
                      <a:lnTo>
                        <a:pt x="48" y="5"/>
                      </a:lnTo>
                      <a:lnTo>
                        <a:pt x="50" y="5"/>
                      </a:lnTo>
                      <a:lnTo>
                        <a:pt x="51" y="5"/>
                      </a:lnTo>
                      <a:lnTo>
                        <a:pt x="53" y="5"/>
                      </a:lnTo>
                      <a:lnTo>
                        <a:pt x="55" y="5"/>
                      </a:lnTo>
                      <a:lnTo>
                        <a:pt x="56" y="5"/>
                      </a:lnTo>
                      <a:lnTo>
                        <a:pt x="58" y="5"/>
                      </a:lnTo>
                      <a:lnTo>
                        <a:pt x="59" y="4"/>
                      </a:lnTo>
                      <a:lnTo>
                        <a:pt x="61" y="4"/>
                      </a:lnTo>
                      <a:lnTo>
                        <a:pt x="63" y="4"/>
                      </a:lnTo>
                      <a:lnTo>
                        <a:pt x="64" y="4"/>
                      </a:lnTo>
                      <a:lnTo>
                        <a:pt x="66" y="4"/>
                      </a:lnTo>
                      <a:lnTo>
                        <a:pt x="68" y="4"/>
                      </a:lnTo>
                      <a:lnTo>
                        <a:pt x="69" y="4"/>
                      </a:lnTo>
                      <a:lnTo>
                        <a:pt x="71" y="4"/>
                      </a:lnTo>
                      <a:lnTo>
                        <a:pt x="73" y="4"/>
                      </a:lnTo>
                      <a:lnTo>
                        <a:pt x="75" y="4"/>
                      </a:lnTo>
                      <a:lnTo>
                        <a:pt x="76" y="3"/>
                      </a:lnTo>
                      <a:lnTo>
                        <a:pt x="78" y="3"/>
                      </a:lnTo>
                      <a:lnTo>
                        <a:pt x="79" y="3"/>
                      </a:lnTo>
                      <a:lnTo>
                        <a:pt x="81" y="3"/>
                      </a:lnTo>
                      <a:lnTo>
                        <a:pt x="83" y="3"/>
                      </a:lnTo>
                      <a:lnTo>
                        <a:pt x="84" y="3"/>
                      </a:lnTo>
                      <a:lnTo>
                        <a:pt x="86" y="3"/>
                      </a:lnTo>
                      <a:lnTo>
                        <a:pt x="88" y="3"/>
                      </a:lnTo>
                      <a:lnTo>
                        <a:pt x="89" y="3"/>
                      </a:lnTo>
                      <a:lnTo>
                        <a:pt x="91" y="3"/>
                      </a:lnTo>
                      <a:lnTo>
                        <a:pt x="93" y="2"/>
                      </a:lnTo>
                      <a:lnTo>
                        <a:pt x="94" y="2"/>
                      </a:lnTo>
                      <a:lnTo>
                        <a:pt x="96" y="2"/>
                      </a:lnTo>
                      <a:lnTo>
                        <a:pt x="98" y="2"/>
                      </a:lnTo>
                      <a:lnTo>
                        <a:pt x="100" y="2"/>
                      </a:lnTo>
                      <a:lnTo>
                        <a:pt x="101" y="2"/>
                      </a:lnTo>
                      <a:lnTo>
                        <a:pt x="103" y="2"/>
                      </a:lnTo>
                      <a:lnTo>
                        <a:pt x="105" y="2"/>
                      </a:lnTo>
                      <a:lnTo>
                        <a:pt x="106" y="2"/>
                      </a:lnTo>
                      <a:lnTo>
                        <a:pt x="108" y="2"/>
                      </a:lnTo>
                      <a:lnTo>
                        <a:pt x="109" y="2"/>
                      </a:lnTo>
                      <a:lnTo>
                        <a:pt x="111" y="2"/>
                      </a:lnTo>
                      <a:lnTo>
                        <a:pt x="113" y="2"/>
                      </a:lnTo>
                      <a:lnTo>
                        <a:pt x="115" y="2"/>
                      </a:lnTo>
                      <a:lnTo>
                        <a:pt x="116" y="1"/>
                      </a:lnTo>
                      <a:lnTo>
                        <a:pt x="118" y="1"/>
                      </a:lnTo>
                      <a:lnTo>
                        <a:pt x="120" y="1"/>
                      </a:lnTo>
                      <a:lnTo>
                        <a:pt x="121" y="1"/>
                      </a:lnTo>
                      <a:lnTo>
                        <a:pt x="123" y="1"/>
                      </a:lnTo>
                      <a:lnTo>
                        <a:pt x="125" y="1"/>
                      </a:lnTo>
                      <a:lnTo>
                        <a:pt x="126" y="1"/>
                      </a:lnTo>
                      <a:lnTo>
                        <a:pt x="128" y="1"/>
                      </a:lnTo>
                      <a:lnTo>
                        <a:pt x="130" y="1"/>
                      </a:lnTo>
                      <a:lnTo>
                        <a:pt x="131" y="1"/>
                      </a:lnTo>
                      <a:lnTo>
                        <a:pt x="133" y="1"/>
                      </a:lnTo>
                      <a:lnTo>
                        <a:pt x="135" y="1"/>
                      </a:lnTo>
                      <a:lnTo>
                        <a:pt x="136" y="1"/>
                      </a:lnTo>
                      <a:lnTo>
                        <a:pt x="138" y="1"/>
                      </a:lnTo>
                      <a:lnTo>
                        <a:pt x="140" y="1"/>
                      </a:lnTo>
                      <a:lnTo>
                        <a:pt x="141" y="1"/>
                      </a:lnTo>
                      <a:lnTo>
                        <a:pt x="143" y="1"/>
                      </a:lnTo>
                      <a:lnTo>
                        <a:pt x="145" y="1"/>
                      </a:lnTo>
                      <a:lnTo>
                        <a:pt x="146" y="1"/>
                      </a:lnTo>
                      <a:lnTo>
                        <a:pt x="148" y="1"/>
                      </a:lnTo>
                      <a:lnTo>
                        <a:pt x="149" y="1"/>
                      </a:lnTo>
                      <a:lnTo>
                        <a:pt x="151" y="1"/>
                      </a:lnTo>
                      <a:lnTo>
                        <a:pt x="153" y="1"/>
                      </a:lnTo>
                      <a:lnTo>
                        <a:pt x="154" y="1"/>
                      </a:lnTo>
                      <a:lnTo>
                        <a:pt x="155" y="0"/>
                      </a:lnTo>
                      <a:lnTo>
                        <a:pt x="156" y="0"/>
                      </a:lnTo>
                      <a:lnTo>
                        <a:pt x="158" y="0"/>
                      </a:lnTo>
                      <a:lnTo>
                        <a:pt x="159" y="1"/>
                      </a:lnTo>
                      <a:lnTo>
                        <a:pt x="160" y="1"/>
                      </a:lnTo>
                      <a:lnTo>
                        <a:pt x="161" y="1"/>
                      </a:lnTo>
                      <a:lnTo>
                        <a:pt x="163" y="1"/>
                      </a:lnTo>
                      <a:lnTo>
                        <a:pt x="164" y="1"/>
                      </a:lnTo>
                      <a:lnTo>
                        <a:pt x="165" y="1"/>
                      </a:lnTo>
                      <a:lnTo>
                        <a:pt x="167" y="1"/>
                      </a:lnTo>
                      <a:lnTo>
                        <a:pt x="168" y="1"/>
                      </a:lnTo>
                      <a:lnTo>
                        <a:pt x="170" y="1"/>
                      </a:lnTo>
                      <a:lnTo>
                        <a:pt x="171" y="0"/>
                      </a:lnTo>
                      <a:lnTo>
                        <a:pt x="172" y="0"/>
                      </a:lnTo>
                      <a:lnTo>
                        <a:pt x="173" y="0"/>
                      </a:lnTo>
                      <a:lnTo>
                        <a:pt x="175" y="0"/>
                      </a:lnTo>
                      <a:lnTo>
                        <a:pt x="176" y="0"/>
                      </a:lnTo>
                      <a:lnTo>
                        <a:pt x="177" y="0"/>
                      </a:lnTo>
                      <a:lnTo>
                        <a:pt x="179" y="0"/>
                      </a:lnTo>
                      <a:lnTo>
                        <a:pt x="180" y="0"/>
                      </a:lnTo>
                      <a:lnTo>
                        <a:pt x="182" y="0"/>
                      </a:lnTo>
                      <a:lnTo>
                        <a:pt x="183" y="0"/>
                      </a:lnTo>
                      <a:lnTo>
                        <a:pt x="184" y="0"/>
                      </a:lnTo>
                      <a:lnTo>
                        <a:pt x="186" y="0"/>
                      </a:lnTo>
                      <a:lnTo>
                        <a:pt x="187" y="0"/>
                      </a:lnTo>
                      <a:lnTo>
                        <a:pt x="188" y="0"/>
                      </a:lnTo>
                      <a:lnTo>
                        <a:pt x="189" y="0"/>
                      </a:lnTo>
                      <a:lnTo>
                        <a:pt x="191" y="0"/>
                      </a:lnTo>
                      <a:lnTo>
                        <a:pt x="192" y="0"/>
                      </a:lnTo>
                      <a:lnTo>
                        <a:pt x="193" y="0"/>
                      </a:lnTo>
                      <a:lnTo>
                        <a:pt x="195" y="0"/>
                      </a:lnTo>
                      <a:lnTo>
                        <a:pt x="196" y="0"/>
                      </a:lnTo>
                      <a:lnTo>
                        <a:pt x="197" y="0"/>
                      </a:lnTo>
                      <a:lnTo>
                        <a:pt x="199" y="0"/>
                      </a:lnTo>
                      <a:lnTo>
                        <a:pt x="200" y="0"/>
                      </a:lnTo>
                      <a:lnTo>
                        <a:pt x="202" y="0"/>
                      </a:lnTo>
                      <a:lnTo>
                        <a:pt x="203" y="0"/>
                      </a:lnTo>
                      <a:lnTo>
                        <a:pt x="204" y="0"/>
                      </a:lnTo>
                      <a:lnTo>
                        <a:pt x="205" y="0"/>
                      </a:lnTo>
                      <a:lnTo>
                        <a:pt x="207" y="0"/>
                      </a:lnTo>
                      <a:lnTo>
                        <a:pt x="208" y="0"/>
                      </a:lnTo>
                      <a:lnTo>
                        <a:pt x="209" y="0"/>
                      </a:lnTo>
                      <a:lnTo>
                        <a:pt x="211" y="0"/>
                      </a:lnTo>
                      <a:lnTo>
                        <a:pt x="212" y="0"/>
                      </a:lnTo>
                      <a:lnTo>
                        <a:pt x="213" y="0"/>
                      </a:lnTo>
                      <a:lnTo>
                        <a:pt x="214" y="0"/>
                      </a:lnTo>
                      <a:lnTo>
                        <a:pt x="216" y="0"/>
                      </a:lnTo>
                      <a:lnTo>
                        <a:pt x="217" y="1"/>
                      </a:lnTo>
                      <a:lnTo>
                        <a:pt x="219" y="1"/>
                      </a:lnTo>
                      <a:lnTo>
                        <a:pt x="220" y="1"/>
                      </a:lnTo>
                      <a:lnTo>
                        <a:pt x="221" y="1"/>
                      </a:lnTo>
                      <a:lnTo>
                        <a:pt x="223" y="1"/>
                      </a:lnTo>
                      <a:lnTo>
                        <a:pt x="224" y="1"/>
                      </a:lnTo>
                      <a:lnTo>
                        <a:pt x="225" y="1"/>
                      </a:lnTo>
                      <a:lnTo>
                        <a:pt x="227" y="1"/>
                      </a:lnTo>
                      <a:lnTo>
                        <a:pt x="228" y="1"/>
                      </a:lnTo>
                      <a:lnTo>
                        <a:pt x="229" y="1"/>
                      </a:lnTo>
                      <a:lnTo>
                        <a:pt x="231" y="1"/>
                      </a:lnTo>
                      <a:lnTo>
                        <a:pt x="232" y="1"/>
                      </a:lnTo>
                      <a:lnTo>
                        <a:pt x="233" y="1"/>
                      </a:lnTo>
                      <a:lnTo>
                        <a:pt x="234" y="1"/>
                      </a:lnTo>
                      <a:lnTo>
                        <a:pt x="236" y="1"/>
                      </a:lnTo>
                      <a:lnTo>
                        <a:pt x="237" y="1"/>
                      </a:lnTo>
                      <a:lnTo>
                        <a:pt x="239" y="1"/>
                      </a:lnTo>
                      <a:lnTo>
                        <a:pt x="240" y="1"/>
                      </a:lnTo>
                      <a:lnTo>
                        <a:pt x="242" y="2"/>
                      </a:lnTo>
                      <a:lnTo>
                        <a:pt x="243" y="2"/>
                      </a:lnTo>
                      <a:lnTo>
                        <a:pt x="244" y="2"/>
                      </a:lnTo>
                      <a:close/>
                    </a:path>
                  </a:pathLst>
                </a:custGeom>
                <a:solidFill>
                  <a:srgbClr val="000000"/>
                </a:solidFill>
                <a:ln>
                  <a:noFill/>
                </a:ln>
              </p:spPr>
              <p:txBody>
                <a:bodyPr/>
                <a:lstStyle/>
                <a:p>
                  <a:pPr algn="ctr"/>
                  <a:endParaRPr lang="zh-CN" altLang="en-US"/>
                </a:p>
              </p:txBody>
            </p:sp>
            <p:sp>
              <p:nvSpPr>
                <p:cNvPr id="1051950" name="Freeform 174"/>
                <p:cNvSpPr/>
                <p:nvPr/>
              </p:nvSpPr>
              <p:spPr bwMode="auto">
                <a:xfrm>
                  <a:off x="3751" y="892"/>
                  <a:ext cx="232" cy="189"/>
                </a:xfrm>
                <a:custGeom>
                  <a:avLst/>
                  <a:gdLst>
                    <a:gd name="T0" fmla="*/ 192 w 232"/>
                    <a:gd name="T1" fmla="*/ 1 h 189"/>
                    <a:gd name="T2" fmla="*/ 220 w 232"/>
                    <a:gd name="T3" fmla="*/ 4 h 189"/>
                    <a:gd name="T4" fmla="*/ 222 w 232"/>
                    <a:gd name="T5" fmla="*/ 20 h 189"/>
                    <a:gd name="T6" fmla="*/ 223 w 232"/>
                    <a:gd name="T7" fmla="*/ 37 h 189"/>
                    <a:gd name="T8" fmla="*/ 225 w 232"/>
                    <a:gd name="T9" fmla="*/ 54 h 189"/>
                    <a:gd name="T10" fmla="*/ 226 w 232"/>
                    <a:gd name="T11" fmla="*/ 71 h 189"/>
                    <a:gd name="T12" fmla="*/ 228 w 232"/>
                    <a:gd name="T13" fmla="*/ 88 h 189"/>
                    <a:gd name="T14" fmla="*/ 229 w 232"/>
                    <a:gd name="T15" fmla="*/ 105 h 189"/>
                    <a:gd name="T16" fmla="*/ 230 w 232"/>
                    <a:gd name="T17" fmla="*/ 122 h 189"/>
                    <a:gd name="T18" fmla="*/ 231 w 232"/>
                    <a:gd name="T19" fmla="*/ 139 h 189"/>
                    <a:gd name="T20" fmla="*/ 231 w 232"/>
                    <a:gd name="T21" fmla="*/ 155 h 189"/>
                    <a:gd name="T22" fmla="*/ 231 w 232"/>
                    <a:gd name="T23" fmla="*/ 171 h 189"/>
                    <a:gd name="T24" fmla="*/ 230 w 232"/>
                    <a:gd name="T25" fmla="*/ 180 h 189"/>
                    <a:gd name="T26" fmla="*/ 222 w 232"/>
                    <a:gd name="T27" fmla="*/ 181 h 189"/>
                    <a:gd name="T28" fmla="*/ 215 w 232"/>
                    <a:gd name="T29" fmla="*/ 182 h 189"/>
                    <a:gd name="T30" fmla="*/ 207 w 232"/>
                    <a:gd name="T31" fmla="*/ 184 h 189"/>
                    <a:gd name="T32" fmla="*/ 199 w 232"/>
                    <a:gd name="T33" fmla="*/ 185 h 189"/>
                    <a:gd name="T34" fmla="*/ 191 w 232"/>
                    <a:gd name="T35" fmla="*/ 185 h 189"/>
                    <a:gd name="T36" fmla="*/ 185 w 232"/>
                    <a:gd name="T37" fmla="*/ 185 h 189"/>
                    <a:gd name="T38" fmla="*/ 141 w 232"/>
                    <a:gd name="T39" fmla="*/ 188 h 189"/>
                    <a:gd name="T40" fmla="*/ 129 w 232"/>
                    <a:gd name="T41" fmla="*/ 189 h 189"/>
                    <a:gd name="T42" fmla="*/ 118 w 232"/>
                    <a:gd name="T43" fmla="*/ 189 h 189"/>
                    <a:gd name="T44" fmla="*/ 107 w 232"/>
                    <a:gd name="T45" fmla="*/ 189 h 189"/>
                    <a:gd name="T46" fmla="*/ 96 w 232"/>
                    <a:gd name="T47" fmla="*/ 189 h 189"/>
                    <a:gd name="T48" fmla="*/ 85 w 232"/>
                    <a:gd name="T49" fmla="*/ 189 h 189"/>
                    <a:gd name="T50" fmla="*/ 78 w 232"/>
                    <a:gd name="T51" fmla="*/ 189 h 189"/>
                    <a:gd name="T52" fmla="*/ 71 w 232"/>
                    <a:gd name="T53" fmla="*/ 189 h 189"/>
                    <a:gd name="T54" fmla="*/ 64 w 232"/>
                    <a:gd name="T55" fmla="*/ 188 h 189"/>
                    <a:gd name="T56" fmla="*/ 57 w 232"/>
                    <a:gd name="T57" fmla="*/ 188 h 189"/>
                    <a:gd name="T58" fmla="*/ 51 w 232"/>
                    <a:gd name="T59" fmla="*/ 188 h 189"/>
                    <a:gd name="T60" fmla="*/ 44 w 232"/>
                    <a:gd name="T61" fmla="*/ 188 h 189"/>
                    <a:gd name="T62" fmla="*/ 37 w 232"/>
                    <a:gd name="T63" fmla="*/ 187 h 189"/>
                    <a:gd name="T64" fmla="*/ 30 w 232"/>
                    <a:gd name="T65" fmla="*/ 187 h 189"/>
                    <a:gd name="T66" fmla="*/ 24 w 232"/>
                    <a:gd name="T67" fmla="*/ 187 h 189"/>
                    <a:gd name="T68" fmla="*/ 17 w 232"/>
                    <a:gd name="T69" fmla="*/ 187 h 189"/>
                    <a:gd name="T70" fmla="*/ 10 w 232"/>
                    <a:gd name="T71" fmla="*/ 186 h 189"/>
                    <a:gd name="T72" fmla="*/ 5 w 232"/>
                    <a:gd name="T73" fmla="*/ 180 h 189"/>
                    <a:gd name="T74" fmla="*/ 3 w 232"/>
                    <a:gd name="T75" fmla="*/ 163 h 189"/>
                    <a:gd name="T76" fmla="*/ 2 w 232"/>
                    <a:gd name="T77" fmla="*/ 146 h 189"/>
                    <a:gd name="T78" fmla="*/ 1 w 232"/>
                    <a:gd name="T79" fmla="*/ 129 h 189"/>
                    <a:gd name="T80" fmla="*/ 0 w 232"/>
                    <a:gd name="T81" fmla="*/ 112 h 189"/>
                    <a:gd name="T82" fmla="*/ 0 w 232"/>
                    <a:gd name="T83" fmla="*/ 95 h 189"/>
                    <a:gd name="T84" fmla="*/ 0 w 232"/>
                    <a:gd name="T85" fmla="*/ 77 h 189"/>
                    <a:gd name="T86" fmla="*/ 0 w 232"/>
                    <a:gd name="T87" fmla="*/ 60 h 189"/>
                    <a:gd name="T88" fmla="*/ 0 w 232"/>
                    <a:gd name="T89" fmla="*/ 44 h 189"/>
                    <a:gd name="T90" fmla="*/ 1 w 232"/>
                    <a:gd name="T91" fmla="*/ 28 h 189"/>
                    <a:gd name="T92" fmla="*/ 3 w 232"/>
                    <a:gd name="T93" fmla="*/ 11 h 189"/>
                    <a:gd name="T94" fmla="*/ 11 w 232"/>
                    <a:gd name="T95" fmla="*/ 5 h 189"/>
                    <a:gd name="T96" fmla="*/ 22 w 232"/>
                    <a:gd name="T97" fmla="*/ 4 h 189"/>
                    <a:gd name="T98" fmla="*/ 33 w 232"/>
                    <a:gd name="T99" fmla="*/ 4 h 189"/>
                    <a:gd name="T100" fmla="*/ 43 w 232"/>
                    <a:gd name="T101" fmla="*/ 3 h 189"/>
                    <a:gd name="T102" fmla="*/ 54 w 232"/>
                    <a:gd name="T103" fmla="*/ 3 h 189"/>
                    <a:gd name="T104" fmla="*/ 64 w 232"/>
                    <a:gd name="T105" fmla="*/ 3 h 189"/>
                    <a:gd name="T106" fmla="*/ 74 w 232"/>
                    <a:gd name="T107" fmla="*/ 2 h 189"/>
                    <a:gd name="T108" fmla="*/ 84 w 232"/>
                    <a:gd name="T109" fmla="*/ 2 h 189"/>
                    <a:gd name="T110" fmla="*/ 95 w 232"/>
                    <a:gd name="T111" fmla="*/ 1 h 189"/>
                    <a:gd name="T112" fmla="*/ 106 w 232"/>
                    <a:gd name="T113" fmla="*/ 1 h 189"/>
                    <a:gd name="T114" fmla="*/ 117 w 232"/>
                    <a:gd name="T115" fmla="*/ 1 h 189"/>
                    <a:gd name="T116" fmla="*/ 124 w 232"/>
                    <a:gd name="T117" fmla="*/ 1 h 189"/>
                    <a:gd name="T118" fmla="*/ 131 w 232"/>
                    <a:gd name="T119" fmla="*/ 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2" h="189">
                      <a:moveTo>
                        <a:pt x="136" y="1"/>
                      </a:moveTo>
                      <a:lnTo>
                        <a:pt x="186" y="1"/>
                      </a:lnTo>
                      <a:lnTo>
                        <a:pt x="187" y="0"/>
                      </a:lnTo>
                      <a:lnTo>
                        <a:pt x="189" y="0"/>
                      </a:lnTo>
                      <a:lnTo>
                        <a:pt x="191" y="0"/>
                      </a:lnTo>
                      <a:lnTo>
                        <a:pt x="192" y="1"/>
                      </a:lnTo>
                      <a:lnTo>
                        <a:pt x="194" y="1"/>
                      </a:lnTo>
                      <a:lnTo>
                        <a:pt x="196" y="1"/>
                      </a:lnTo>
                      <a:lnTo>
                        <a:pt x="197" y="1"/>
                      </a:lnTo>
                      <a:lnTo>
                        <a:pt x="199" y="1"/>
                      </a:lnTo>
                      <a:lnTo>
                        <a:pt x="220" y="2"/>
                      </a:lnTo>
                      <a:lnTo>
                        <a:pt x="220" y="4"/>
                      </a:lnTo>
                      <a:lnTo>
                        <a:pt x="221" y="7"/>
                      </a:lnTo>
                      <a:lnTo>
                        <a:pt x="221" y="10"/>
                      </a:lnTo>
                      <a:lnTo>
                        <a:pt x="221" y="12"/>
                      </a:lnTo>
                      <a:lnTo>
                        <a:pt x="221" y="15"/>
                      </a:lnTo>
                      <a:lnTo>
                        <a:pt x="222" y="18"/>
                      </a:lnTo>
                      <a:lnTo>
                        <a:pt x="222" y="20"/>
                      </a:lnTo>
                      <a:lnTo>
                        <a:pt x="222" y="23"/>
                      </a:lnTo>
                      <a:lnTo>
                        <a:pt x="223" y="26"/>
                      </a:lnTo>
                      <a:lnTo>
                        <a:pt x="223" y="29"/>
                      </a:lnTo>
                      <a:lnTo>
                        <a:pt x="223" y="31"/>
                      </a:lnTo>
                      <a:lnTo>
                        <a:pt x="223" y="34"/>
                      </a:lnTo>
                      <a:lnTo>
                        <a:pt x="223" y="37"/>
                      </a:lnTo>
                      <a:lnTo>
                        <a:pt x="224" y="40"/>
                      </a:lnTo>
                      <a:lnTo>
                        <a:pt x="224" y="43"/>
                      </a:lnTo>
                      <a:lnTo>
                        <a:pt x="224" y="46"/>
                      </a:lnTo>
                      <a:lnTo>
                        <a:pt x="224" y="48"/>
                      </a:lnTo>
                      <a:lnTo>
                        <a:pt x="225" y="51"/>
                      </a:lnTo>
                      <a:lnTo>
                        <a:pt x="225" y="54"/>
                      </a:lnTo>
                      <a:lnTo>
                        <a:pt x="225" y="57"/>
                      </a:lnTo>
                      <a:lnTo>
                        <a:pt x="225" y="60"/>
                      </a:lnTo>
                      <a:lnTo>
                        <a:pt x="226" y="63"/>
                      </a:lnTo>
                      <a:lnTo>
                        <a:pt x="226" y="65"/>
                      </a:lnTo>
                      <a:lnTo>
                        <a:pt x="226" y="68"/>
                      </a:lnTo>
                      <a:lnTo>
                        <a:pt x="226" y="71"/>
                      </a:lnTo>
                      <a:lnTo>
                        <a:pt x="227" y="74"/>
                      </a:lnTo>
                      <a:lnTo>
                        <a:pt x="227" y="77"/>
                      </a:lnTo>
                      <a:lnTo>
                        <a:pt x="227" y="80"/>
                      </a:lnTo>
                      <a:lnTo>
                        <a:pt x="227" y="83"/>
                      </a:lnTo>
                      <a:lnTo>
                        <a:pt x="227" y="86"/>
                      </a:lnTo>
                      <a:lnTo>
                        <a:pt x="228" y="88"/>
                      </a:lnTo>
                      <a:lnTo>
                        <a:pt x="228" y="91"/>
                      </a:lnTo>
                      <a:lnTo>
                        <a:pt x="228" y="94"/>
                      </a:lnTo>
                      <a:lnTo>
                        <a:pt x="228" y="97"/>
                      </a:lnTo>
                      <a:lnTo>
                        <a:pt x="228" y="100"/>
                      </a:lnTo>
                      <a:lnTo>
                        <a:pt x="229" y="103"/>
                      </a:lnTo>
                      <a:lnTo>
                        <a:pt x="229" y="105"/>
                      </a:lnTo>
                      <a:lnTo>
                        <a:pt x="229" y="108"/>
                      </a:lnTo>
                      <a:lnTo>
                        <a:pt x="229" y="111"/>
                      </a:lnTo>
                      <a:lnTo>
                        <a:pt x="229" y="114"/>
                      </a:lnTo>
                      <a:lnTo>
                        <a:pt x="229" y="117"/>
                      </a:lnTo>
                      <a:lnTo>
                        <a:pt x="230" y="119"/>
                      </a:lnTo>
                      <a:lnTo>
                        <a:pt x="230" y="122"/>
                      </a:lnTo>
                      <a:lnTo>
                        <a:pt x="230" y="125"/>
                      </a:lnTo>
                      <a:lnTo>
                        <a:pt x="230" y="128"/>
                      </a:lnTo>
                      <a:lnTo>
                        <a:pt x="230" y="131"/>
                      </a:lnTo>
                      <a:lnTo>
                        <a:pt x="230" y="134"/>
                      </a:lnTo>
                      <a:lnTo>
                        <a:pt x="231" y="136"/>
                      </a:lnTo>
                      <a:lnTo>
                        <a:pt x="231" y="139"/>
                      </a:lnTo>
                      <a:lnTo>
                        <a:pt x="231" y="142"/>
                      </a:lnTo>
                      <a:lnTo>
                        <a:pt x="231" y="144"/>
                      </a:lnTo>
                      <a:lnTo>
                        <a:pt x="231" y="147"/>
                      </a:lnTo>
                      <a:lnTo>
                        <a:pt x="231" y="150"/>
                      </a:lnTo>
                      <a:lnTo>
                        <a:pt x="231" y="153"/>
                      </a:lnTo>
                      <a:lnTo>
                        <a:pt x="231" y="155"/>
                      </a:lnTo>
                      <a:lnTo>
                        <a:pt x="231" y="158"/>
                      </a:lnTo>
                      <a:lnTo>
                        <a:pt x="231" y="161"/>
                      </a:lnTo>
                      <a:lnTo>
                        <a:pt x="231" y="164"/>
                      </a:lnTo>
                      <a:lnTo>
                        <a:pt x="231" y="166"/>
                      </a:lnTo>
                      <a:lnTo>
                        <a:pt x="231" y="169"/>
                      </a:lnTo>
                      <a:lnTo>
                        <a:pt x="231" y="171"/>
                      </a:lnTo>
                      <a:lnTo>
                        <a:pt x="231" y="174"/>
                      </a:lnTo>
                      <a:lnTo>
                        <a:pt x="231" y="177"/>
                      </a:lnTo>
                      <a:lnTo>
                        <a:pt x="232" y="180"/>
                      </a:lnTo>
                      <a:lnTo>
                        <a:pt x="231" y="180"/>
                      </a:lnTo>
                      <a:lnTo>
                        <a:pt x="230" y="180"/>
                      </a:lnTo>
                      <a:lnTo>
                        <a:pt x="230" y="180"/>
                      </a:lnTo>
                      <a:lnTo>
                        <a:pt x="229" y="180"/>
                      </a:lnTo>
                      <a:lnTo>
                        <a:pt x="227" y="180"/>
                      </a:lnTo>
                      <a:lnTo>
                        <a:pt x="226" y="181"/>
                      </a:lnTo>
                      <a:lnTo>
                        <a:pt x="225" y="181"/>
                      </a:lnTo>
                      <a:lnTo>
                        <a:pt x="224" y="181"/>
                      </a:lnTo>
                      <a:lnTo>
                        <a:pt x="222" y="181"/>
                      </a:lnTo>
                      <a:lnTo>
                        <a:pt x="221" y="182"/>
                      </a:lnTo>
                      <a:lnTo>
                        <a:pt x="220" y="182"/>
                      </a:lnTo>
                      <a:lnTo>
                        <a:pt x="219" y="182"/>
                      </a:lnTo>
                      <a:lnTo>
                        <a:pt x="217" y="182"/>
                      </a:lnTo>
                      <a:lnTo>
                        <a:pt x="216" y="182"/>
                      </a:lnTo>
                      <a:lnTo>
                        <a:pt x="215" y="182"/>
                      </a:lnTo>
                      <a:lnTo>
                        <a:pt x="213" y="183"/>
                      </a:lnTo>
                      <a:lnTo>
                        <a:pt x="212" y="183"/>
                      </a:lnTo>
                      <a:lnTo>
                        <a:pt x="211" y="183"/>
                      </a:lnTo>
                      <a:lnTo>
                        <a:pt x="209" y="183"/>
                      </a:lnTo>
                      <a:lnTo>
                        <a:pt x="208" y="184"/>
                      </a:lnTo>
                      <a:lnTo>
                        <a:pt x="207" y="184"/>
                      </a:lnTo>
                      <a:lnTo>
                        <a:pt x="206" y="184"/>
                      </a:lnTo>
                      <a:lnTo>
                        <a:pt x="204" y="184"/>
                      </a:lnTo>
                      <a:lnTo>
                        <a:pt x="203" y="184"/>
                      </a:lnTo>
                      <a:lnTo>
                        <a:pt x="202" y="184"/>
                      </a:lnTo>
                      <a:lnTo>
                        <a:pt x="200" y="184"/>
                      </a:lnTo>
                      <a:lnTo>
                        <a:pt x="199" y="185"/>
                      </a:lnTo>
                      <a:lnTo>
                        <a:pt x="198" y="185"/>
                      </a:lnTo>
                      <a:lnTo>
                        <a:pt x="196" y="185"/>
                      </a:lnTo>
                      <a:lnTo>
                        <a:pt x="195" y="185"/>
                      </a:lnTo>
                      <a:lnTo>
                        <a:pt x="194" y="185"/>
                      </a:lnTo>
                      <a:lnTo>
                        <a:pt x="193" y="185"/>
                      </a:lnTo>
                      <a:lnTo>
                        <a:pt x="191" y="185"/>
                      </a:lnTo>
                      <a:lnTo>
                        <a:pt x="190" y="185"/>
                      </a:lnTo>
                      <a:lnTo>
                        <a:pt x="189" y="185"/>
                      </a:lnTo>
                      <a:lnTo>
                        <a:pt x="187" y="186"/>
                      </a:lnTo>
                      <a:lnTo>
                        <a:pt x="186" y="185"/>
                      </a:lnTo>
                      <a:lnTo>
                        <a:pt x="186" y="185"/>
                      </a:lnTo>
                      <a:lnTo>
                        <a:pt x="185" y="185"/>
                      </a:lnTo>
                      <a:lnTo>
                        <a:pt x="184" y="186"/>
                      </a:lnTo>
                      <a:lnTo>
                        <a:pt x="146" y="188"/>
                      </a:lnTo>
                      <a:lnTo>
                        <a:pt x="145" y="188"/>
                      </a:lnTo>
                      <a:lnTo>
                        <a:pt x="144" y="188"/>
                      </a:lnTo>
                      <a:lnTo>
                        <a:pt x="142" y="188"/>
                      </a:lnTo>
                      <a:lnTo>
                        <a:pt x="141" y="188"/>
                      </a:lnTo>
                      <a:lnTo>
                        <a:pt x="139" y="188"/>
                      </a:lnTo>
                      <a:lnTo>
                        <a:pt x="137" y="188"/>
                      </a:lnTo>
                      <a:lnTo>
                        <a:pt x="135" y="188"/>
                      </a:lnTo>
                      <a:lnTo>
                        <a:pt x="133" y="189"/>
                      </a:lnTo>
                      <a:lnTo>
                        <a:pt x="131" y="189"/>
                      </a:lnTo>
                      <a:lnTo>
                        <a:pt x="129" y="189"/>
                      </a:lnTo>
                      <a:lnTo>
                        <a:pt x="127" y="189"/>
                      </a:lnTo>
                      <a:lnTo>
                        <a:pt x="126" y="189"/>
                      </a:lnTo>
                      <a:lnTo>
                        <a:pt x="124" y="189"/>
                      </a:lnTo>
                      <a:lnTo>
                        <a:pt x="122" y="189"/>
                      </a:lnTo>
                      <a:lnTo>
                        <a:pt x="120" y="189"/>
                      </a:lnTo>
                      <a:lnTo>
                        <a:pt x="118" y="189"/>
                      </a:lnTo>
                      <a:lnTo>
                        <a:pt x="116" y="189"/>
                      </a:lnTo>
                      <a:lnTo>
                        <a:pt x="114" y="189"/>
                      </a:lnTo>
                      <a:lnTo>
                        <a:pt x="113" y="189"/>
                      </a:lnTo>
                      <a:lnTo>
                        <a:pt x="111" y="189"/>
                      </a:lnTo>
                      <a:lnTo>
                        <a:pt x="109" y="189"/>
                      </a:lnTo>
                      <a:lnTo>
                        <a:pt x="107" y="189"/>
                      </a:lnTo>
                      <a:lnTo>
                        <a:pt x="105" y="189"/>
                      </a:lnTo>
                      <a:lnTo>
                        <a:pt x="103" y="189"/>
                      </a:lnTo>
                      <a:lnTo>
                        <a:pt x="102" y="189"/>
                      </a:lnTo>
                      <a:lnTo>
                        <a:pt x="100" y="189"/>
                      </a:lnTo>
                      <a:lnTo>
                        <a:pt x="98" y="189"/>
                      </a:lnTo>
                      <a:lnTo>
                        <a:pt x="96" y="189"/>
                      </a:lnTo>
                      <a:lnTo>
                        <a:pt x="94" y="189"/>
                      </a:lnTo>
                      <a:lnTo>
                        <a:pt x="92" y="189"/>
                      </a:lnTo>
                      <a:lnTo>
                        <a:pt x="90" y="189"/>
                      </a:lnTo>
                      <a:lnTo>
                        <a:pt x="89" y="189"/>
                      </a:lnTo>
                      <a:lnTo>
                        <a:pt x="87" y="189"/>
                      </a:lnTo>
                      <a:lnTo>
                        <a:pt x="85" y="189"/>
                      </a:lnTo>
                      <a:lnTo>
                        <a:pt x="83" y="189"/>
                      </a:lnTo>
                      <a:lnTo>
                        <a:pt x="81" y="189"/>
                      </a:lnTo>
                      <a:lnTo>
                        <a:pt x="80" y="188"/>
                      </a:lnTo>
                      <a:lnTo>
                        <a:pt x="79" y="188"/>
                      </a:lnTo>
                      <a:lnTo>
                        <a:pt x="78" y="189"/>
                      </a:lnTo>
                      <a:lnTo>
                        <a:pt x="78" y="189"/>
                      </a:lnTo>
                      <a:lnTo>
                        <a:pt x="76" y="189"/>
                      </a:lnTo>
                      <a:lnTo>
                        <a:pt x="75" y="189"/>
                      </a:lnTo>
                      <a:lnTo>
                        <a:pt x="74" y="189"/>
                      </a:lnTo>
                      <a:lnTo>
                        <a:pt x="73" y="189"/>
                      </a:lnTo>
                      <a:lnTo>
                        <a:pt x="72" y="189"/>
                      </a:lnTo>
                      <a:lnTo>
                        <a:pt x="71" y="189"/>
                      </a:lnTo>
                      <a:lnTo>
                        <a:pt x="70" y="189"/>
                      </a:lnTo>
                      <a:lnTo>
                        <a:pt x="68" y="189"/>
                      </a:lnTo>
                      <a:lnTo>
                        <a:pt x="67" y="188"/>
                      </a:lnTo>
                      <a:lnTo>
                        <a:pt x="66" y="188"/>
                      </a:lnTo>
                      <a:lnTo>
                        <a:pt x="65" y="188"/>
                      </a:lnTo>
                      <a:lnTo>
                        <a:pt x="64" y="188"/>
                      </a:lnTo>
                      <a:lnTo>
                        <a:pt x="63" y="188"/>
                      </a:lnTo>
                      <a:lnTo>
                        <a:pt x="62" y="188"/>
                      </a:lnTo>
                      <a:lnTo>
                        <a:pt x="61" y="188"/>
                      </a:lnTo>
                      <a:lnTo>
                        <a:pt x="60" y="188"/>
                      </a:lnTo>
                      <a:lnTo>
                        <a:pt x="58" y="188"/>
                      </a:lnTo>
                      <a:lnTo>
                        <a:pt x="57" y="188"/>
                      </a:lnTo>
                      <a:lnTo>
                        <a:pt x="56" y="188"/>
                      </a:lnTo>
                      <a:lnTo>
                        <a:pt x="55" y="188"/>
                      </a:lnTo>
                      <a:lnTo>
                        <a:pt x="54" y="188"/>
                      </a:lnTo>
                      <a:lnTo>
                        <a:pt x="53" y="188"/>
                      </a:lnTo>
                      <a:lnTo>
                        <a:pt x="52" y="188"/>
                      </a:lnTo>
                      <a:lnTo>
                        <a:pt x="51" y="188"/>
                      </a:lnTo>
                      <a:lnTo>
                        <a:pt x="50" y="188"/>
                      </a:lnTo>
                      <a:lnTo>
                        <a:pt x="48" y="188"/>
                      </a:lnTo>
                      <a:lnTo>
                        <a:pt x="47" y="188"/>
                      </a:lnTo>
                      <a:lnTo>
                        <a:pt x="46" y="188"/>
                      </a:lnTo>
                      <a:lnTo>
                        <a:pt x="45" y="188"/>
                      </a:lnTo>
                      <a:lnTo>
                        <a:pt x="44" y="188"/>
                      </a:lnTo>
                      <a:lnTo>
                        <a:pt x="43" y="188"/>
                      </a:lnTo>
                      <a:lnTo>
                        <a:pt x="42" y="188"/>
                      </a:lnTo>
                      <a:lnTo>
                        <a:pt x="41" y="188"/>
                      </a:lnTo>
                      <a:lnTo>
                        <a:pt x="40" y="188"/>
                      </a:lnTo>
                      <a:lnTo>
                        <a:pt x="38" y="187"/>
                      </a:lnTo>
                      <a:lnTo>
                        <a:pt x="37" y="187"/>
                      </a:lnTo>
                      <a:lnTo>
                        <a:pt x="36" y="187"/>
                      </a:lnTo>
                      <a:lnTo>
                        <a:pt x="35" y="187"/>
                      </a:lnTo>
                      <a:lnTo>
                        <a:pt x="34" y="187"/>
                      </a:lnTo>
                      <a:lnTo>
                        <a:pt x="33" y="187"/>
                      </a:lnTo>
                      <a:lnTo>
                        <a:pt x="32" y="187"/>
                      </a:lnTo>
                      <a:lnTo>
                        <a:pt x="30" y="187"/>
                      </a:lnTo>
                      <a:lnTo>
                        <a:pt x="29" y="187"/>
                      </a:lnTo>
                      <a:lnTo>
                        <a:pt x="28" y="187"/>
                      </a:lnTo>
                      <a:lnTo>
                        <a:pt x="27" y="187"/>
                      </a:lnTo>
                      <a:lnTo>
                        <a:pt x="26" y="187"/>
                      </a:lnTo>
                      <a:lnTo>
                        <a:pt x="25" y="187"/>
                      </a:lnTo>
                      <a:lnTo>
                        <a:pt x="24" y="187"/>
                      </a:lnTo>
                      <a:lnTo>
                        <a:pt x="23" y="187"/>
                      </a:lnTo>
                      <a:lnTo>
                        <a:pt x="21" y="187"/>
                      </a:lnTo>
                      <a:lnTo>
                        <a:pt x="20" y="187"/>
                      </a:lnTo>
                      <a:lnTo>
                        <a:pt x="19" y="187"/>
                      </a:lnTo>
                      <a:lnTo>
                        <a:pt x="18" y="187"/>
                      </a:lnTo>
                      <a:lnTo>
                        <a:pt x="17" y="187"/>
                      </a:lnTo>
                      <a:lnTo>
                        <a:pt x="16" y="187"/>
                      </a:lnTo>
                      <a:lnTo>
                        <a:pt x="14" y="187"/>
                      </a:lnTo>
                      <a:lnTo>
                        <a:pt x="13" y="186"/>
                      </a:lnTo>
                      <a:lnTo>
                        <a:pt x="12" y="186"/>
                      </a:lnTo>
                      <a:lnTo>
                        <a:pt x="11" y="186"/>
                      </a:lnTo>
                      <a:lnTo>
                        <a:pt x="10" y="186"/>
                      </a:lnTo>
                      <a:lnTo>
                        <a:pt x="9" y="186"/>
                      </a:lnTo>
                      <a:lnTo>
                        <a:pt x="7" y="186"/>
                      </a:lnTo>
                      <a:lnTo>
                        <a:pt x="6" y="186"/>
                      </a:lnTo>
                      <a:lnTo>
                        <a:pt x="5" y="186"/>
                      </a:lnTo>
                      <a:lnTo>
                        <a:pt x="5" y="183"/>
                      </a:lnTo>
                      <a:lnTo>
                        <a:pt x="5" y="180"/>
                      </a:lnTo>
                      <a:lnTo>
                        <a:pt x="4" y="178"/>
                      </a:lnTo>
                      <a:lnTo>
                        <a:pt x="4" y="175"/>
                      </a:lnTo>
                      <a:lnTo>
                        <a:pt x="4" y="172"/>
                      </a:lnTo>
                      <a:lnTo>
                        <a:pt x="4" y="169"/>
                      </a:lnTo>
                      <a:lnTo>
                        <a:pt x="3" y="166"/>
                      </a:lnTo>
                      <a:lnTo>
                        <a:pt x="3" y="163"/>
                      </a:lnTo>
                      <a:lnTo>
                        <a:pt x="3" y="160"/>
                      </a:lnTo>
                      <a:lnTo>
                        <a:pt x="3" y="158"/>
                      </a:lnTo>
                      <a:lnTo>
                        <a:pt x="2" y="155"/>
                      </a:lnTo>
                      <a:lnTo>
                        <a:pt x="2" y="152"/>
                      </a:lnTo>
                      <a:lnTo>
                        <a:pt x="2" y="149"/>
                      </a:lnTo>
                      <a:lnTo>
                        <a:pt x="2" y="146"/>
                      </a:lnTo>
                      <a:lnTo>
                        <a:pt x="2" y="143"/>
                      </a:lnTo>
                      <a:lnTo>
                        <a:pt x="2" y="140"/>
                      </a:lnTo>
                      <a:lnTo>
                        <a:pt x="1" y="137"/>
                      </a:lnTo>
                      <a:lnTo>
                        <a:pt x="1" y="135"/>
                      </a:lnTo>
                      <a:lnTo>
                        <a:pt x="1" y="132"/>
                      </a:lnTo>
                      <a:lnTo>
                        <a:pt x="1" y="129"/>
                      </a:lnTo>
                      <a:lnTo>
                        <a:pt x="1" y="126"/>
                      </a:lnTo>
                      <a:lnTo>
                        <a:pt x="1" y="123"/>
                      </a:lnTo>
                      <a:lnTo>
                        <a:pt x="1" y="120"/>
                      </a:lnTo>
                      <a:lnTo>
                        <a:pt x="1" y="117"/>
                      </a:lnTo>
                      <a:lnTo>
                        <a:pt x="0" y="114"/>
                      </a:lnTo>
                      <a:lnTo>
                        <a:pt x="0" y="112"/>
                      </a:lnTo>
                      <a:lnTo>
                        <a:pt x="0" y="109"/>
                      </a:lnTo>
                      <a:lnTo>
                        <a:pt x="0" y="106"/>
                      </a:lnTo>
                      <a:lnTo>
                        <a:pt x="0" y="103"/>
                      </a:lnTo>
                      <a:lnTo>
                        <a:pt x="0" y="100"/>
                      </a:lnTo>
                      <a:lnTo>
                        <a:pt x="0" y="97"/>
                      </a:lnTo>
                      <a:lnTo>
                        <a:pt x="0" y="95"/>
                      </a:lnTo>
                      <a:lnTo>
                        <a:pt x="0" y="92"/>
                      </a:lnTo>
                      <a:lnTo>
                        <a:pt x="0" y="89"/>
                      </a:lnTo>
                      <a:lnTo>
                        <a:pt x="0" y="86"/>
                      </a:lnTo>
                      <a:lnTo>
                        <a:pt x="0" y="83"/>
                      </a:lnTo>
                      <a:lnTo>
                        <a:pt x="0" y="80"/>
                      </a:lnTo>
                      <a:lnTo>
                        <a:pt x="0" y="77"/>
                      </a:lnTo>
                      <a:lnTo>
                        <a:pt x="0" y="74"/>
                      </a:lnTo>
                      <a:lnTo>
                        <a:pt x="0" y="72"/>
                      </a:lnTo>
                      <a:lnTo>
                        <a:pt x="0" y="69"/>
                      </a:lnTo>
                      <a:lnTo>
                        <a:pt x="0" y="66"/>
                      </a:lnTo>
                      <a:lnTo>
                        <a:pt x="0" y="63"/>
                      </a:lnTo>
                      <a:lnTo>
                        <a:pt x="0" y="60"/>
                      </a:lnTo>
                      <a:lnTo>
                        <a:pt x="0" y="58"/>
                      </a:lnTo>
                      <a:lnTo>
                        <a:pt x="0" y="55"/>
                      </a:lnTo>
                      <a:lnTo>
                        <a:pt x="0" y="52"/>
                      </a:lnTo>
                      <a:lnTo>
                        <a:pt x="0" y="50"/>
                      </a:lnTo>
                      <a:lnTo>
                        <a:pt x="0" y="47"/>
                      </a:lnTo>
                      <a:lnTo>
                        <a:pt x="0" y="44"/>
                      </a:lnTo>
                      <a:lnTo>
                        <a:pt x="0" y="41"/>
                      </a:lnTo>
                      <a:lnTo>
                        <a:pt x="1" y="38"/>
                      </a:lnTo>
                      <a:lnTo>
                        <a:pt x="1" y="36"/>
                      </a:lnTo>
                      <a:lnTo>
                        <a:pt x="1" y="33"/>
                      </a:lnTo>
                      <a:lnTo>
                        <a:pt x="1" y="30"/>
                      </a:lnTo>
                      <a:lnTo>
                        <a:pt x="1" y="28"/>
                      </a:lnTo>
                      <a:lnTo>
                        <a:pt x="1" y="25"/>
                      </a:lnTo>
                      <a:lnTo>
                        <a:pt x="2" y="22"/>
                      </a:lnTo>
                      <a:lnTo>
                        <a:pt x="2" y="19"/>
                      </a:lnTo>
                      <a:lnTo>
                        <a:pt x="2" y="17"/>
                      </a:lnTo>
                      <a:lnTo>
                        <a:pt x="2" y="14"/>
                      </a:lnTo>
                      <a:lnTo>
                        <a:pt x="3" y="11"/>
                      </a:lnTo>
                      <a:lnTo>
                        <a:pt x="3" y="9"/>
                      </a:lnTo>
                      <a:lnTo>
                        <a:pt x="3" y="6"/>
                      </a:lnTo>
                      <a:lnTo>
                        <a:pt x="5" y="6"/>
                      </a:lnTo>
                      <a:lnTo>
                        <a:pt x="7" y="6"/>
                      </a:lnTo>
                      <a:lnTo>
                        <a:pt x="9" y="5"/>
                      </a:lnTo>
                      <a:lnTo>
                        <a:pt x="11" y="5"/>
                      </a:lnTo>
                      <a:lnTo>
                        <a:pt x="13" y="5"/>
                      </a:lnTo>
                      <a:lnTo>
                        <a:pt x="15" y="5"/>
                      </a:lnTo>
                      <a:lnTo>
                        <a:pt x="17" y="5"/>
                      </a:lnTo>
                      <a:lnTo>
                        <a:pt x="19" y="5"/>
                      </a:lnTo>
                      <a:lnTo>
                        <a:pt x="20" y="5"/>
                      </a:lnTo>
                      <a:lnTo>
                        <a:pt x="22" y="4"/>
                      </a:lnTo>
                      <a:lnTo>
                        <a:pt x="24" y="4"/>
                      </a:lnTo>
                      <a:lnTo>
                        <a:pt x="26" y="4"/>
                      </a:lnTo>
                      <a:lnTo>
                        <a:pt x="28" y="4"/>
                      </a:lnTo>
                      <a:lnTo>
                        <a:pt x="29" y="4"/>
                      </a:lnTo>
                      <a:lnTo>
                        <a:pt x="31" y="4"/>
                      </a:lnTo>
                      <a:lnTo>
                        <a:pt x="33" y="4"/>
                      </a:lnTo>
                      <a:lnTo>
                        <a:pt x="35" y="4"/>
                      </a:lnTo>
                      <a:lnTo>
                        <a:pt x="37" y="4"/>
                      </a:lnTo>
                      <a:lnTo>
                        <a:pt x="38" y="3"/>
                      </a:lnTo>
                      <a:lnTo>
                        <a:pt x="40" y="3"/>
                      </a:lnTo>
                      <a:lnTo>
                        <a:pt x="42" y="3"/>
                      </a:lnTo>
                      <a:lnTo>
                        <a:pt x="43" y="3"/>
                      </a:lnTo>
                      <a:lnTo>
                        <a:pt x="45" y="3"/>
                      </a:lnTo>
                      <a:lnTo>
                        <a:pt x="47" y="3"/>
                      </a:lnTo>
                      <a:lnTo>
                        <a:pt x="49" y="3"/>
                      </a:lnTo>
                      <a:lnTo>
                        <a:pt x="50" y="3"/>
                      </a:lnTo>
                      <a:lnTo>
                        <a:pt x="52" y="3"/>
                      </a:lnTo>
                      <a:lnTo>
                        <a:pt x="54" y="3"/>
                      </a:lnTo>
                      <a:lnTo>
                        <a:pt x="56" y="3"/>
                      </a:lnTo>
                      <a:lnTo>
                        <a:pt x="57" y="3"/>
                      </a:lnTo>
                      <a:lnTo>
                        <a:pt x="59" y="3"/>
                      </a:lnTo>
                      <a:lnTo>
                        <a:pt x="61" y="3"/>
                      </a:lnTo>
                      <a:lnTo>
                        <a:pt x="62" y="3"/>
                      </a:lnTo>
                      <a:lnTo>
                        <a:pt x="64" y="3"/>
                      </a:lnTo>
                      <a:lnTo>
                        <a:pt x="65" y="2"/>
                      </a:lnTo>
                      <a:lnTo>
                        <a:pt x="67" y="2"/>
                      </a:lnTo>
                      <a:lnTo>
                        <a:pt x="69" y="2"/>
                      </a:lnTo>
                      <a:lnTo>
                        <a:pt x="71" y="2"/>
                      </a:lnTo>
                      <a:lnTo>
                        <a:pt x="72" y="2"/>
                      </a:lnTo>
                      <a:lnTo>
                        <a:pt x="74" y="2"/>
                      </a:lnTo>
                      <a:lnTo>
                        <a:pt x="76" y="2"/>
                      </a:lnTo>
                      <a:lnTo>
                        <a:pt x="77" y="2"/>
                      </a:lnTo>
                      <a:lnTo>
                        <a:pt x="79" y="2"/>
                      </a:lnTo>
                      <a:lnTo>
                        <a:pt x="81" y="2"/>
                      </a:lnTo>
                      <a:lnTo>
                        <a:pt x="83" y="2"/>
                      </a:lnTo>
                      <a:lnTo>
                        <a:pt x="84" y="2"/>
                      </a:lnTo>
                      <a:lnTo>
                        <a:pt x="86" y="2"/>
                      </a:lnTo>
                      <a:lnTo>
                        <a:pt x="88" y="2"/>
                      </a:lnTo>
                      <a:lnTo>
                        <a:pt x="90" y="2"/>
                      </a:lnTo>
                      <a:lnTo>
                        <a:pt x="91" y="2"/>
                      </a:lnTo>
                      <a:lnTo>
                        <a:pt x="93" y="1"/>
                      </a:lnTo>
                      <a:lnTo>
                        <a:pt x="95" y="1"/>
                      </a:lnTo>
                      <a:lnTo>
                        <a:pt x="97" y="1"/>
                      </a:lnTo>
                      <a:lnTo>
                        <a:pt x="98" y="1"/>
                      </a:lnTo>
                      <a:lnTo>
                        <a:pt x="100" y="1"/>
                      </a:lnTo>
                      <a:lnTo>
                        <a:pt x="102" y="1"/>
                      </a:lnTo>
                      <a:lnTo>
                        <a:pt x="104" y="1"/>
                      </a:lnTo>
                      <a:lnTo>
                        <a:pt x="106" y="1"/>
                      </a:lnTo>
                      <a:lnTo>
                        <a:pt x="108" y="1"/>
                      </a:lnTo>
                      <a:lnTo>
                        <a:pt x="110" y="1"/>
                      </a:lnTo>
                      <a:lnTo>
                        <a:pt x="111" y="1"/>
                      </a:lnTo>
                      <a:lnTo>
                        <a:pt x="113" y="1"/>
                      </a:lnTo>
                      <a:lnTo>
                        <a:pt x="115" y="1"/>
                      </a:lnTo>
                      <a:lnTo>
                        <a:pt x="117" y="1"/>
                      </a:lnTo>
                      <a:lnTo>
                        <a:pt x="118" y="1"/>
                      </a:lnTo>
                      <a:lnTo>
                        <a:pt x="119" y="1"/>
                      </a:lnTo>
                      <a:lnTo>
                        <a:pt x="121" y="1"/>
                      </a:lnTo>
                      <a:lnTo>
                        <a:pt x="122" y="1"/>
                      </a:lnTo>
                      <a:lnTo>
                        <a:pt x="123" y="1"/>
                      </a:lnTo>
                      <a:lnTo>
                        <a:pt x="124" y="1"/>
                      </a:lnTo>
                      <a:lnTo>
                        <a:pt x="125" y="1"/>
                      </a:lnTo>
                      <a:lnTo>
                        <a:pt x="126" y="1"/>
                      </a:lnTo>
                      <a:lnTo>
                        <a:pt x="128" y="1"/>
                      </a:lnTo>
                      <a:lnTo>
                        <a:pt x="129" y="1"/>
                      </a:lnTo>
                      <a:lnTo>
                        <a:pt x="130" y="1"/>
                      </a:lnTo>
                      <a:lnTo>
                        <a:pt x="131" y="1"/>
                      </a:lnTo>
                      <a:lnTo>
                        <a:pt x="133" y="1"/>
                      </a:lnTo>
                      <a:lnTo>
                        <a:pt x="134" y="1"/>
                      </a:lnTo>
                      <a:lnTo>
                        <a:pt x="135" y="1"/>
                      </a:lnTo>
                      <a:lnTo>
                        <a:pt x="136" y="1"/>
                      </a:lnTo>
                      <a:close/>
                    </a:path>
                  </a:pathLst>
                </a:custGeom>
                <a:solidFill>
                  <a:srgbClr val="0019E6"/>
                </a:solidFill>
                <a:ln>
                  <a:noFill/>
                </a:ln>
              </p:spPr>
              <p:txBody>
                <a:bodyPr/>
                <a:lstStyle/>
                <a:p>
                  <a:pPr algn="ctr"/>
                  <a:endParaRPr lang="zh-CN" altLang="en-US"/>
                </a:p>
              </p:txBody>
            </p:sp>
            <p:sp>
              <p:nvSpPr>
                <p:cNvPr id="1051951" name="Freeform 175"/>
                <p:cNvSpPr/>
                <p:nvPr/>
              </p:nvSpPr>
              <p:spPr bwMode="auto">
                <a:xfrm>
                  <a:off x="3977" y="894"/>
                  <a:ext cx="18" cy="187"/>
                </a:xfrm>
                <a:custGeom>
                  <a:avLst/>
                  <a:gdLst>
                    <a:gd name="T0" fmla="*/ 7 w 18"/>
                    <a:gd name="T1" fmla="*/ 5 h 187"/>
                    <a:gd name="T2" fmla="*/ 8 w 18"/>
                    <a:gd name="T3" fmla="*/ 14 h 187"/>
                    <a:gd name="T4" fmla="*/ 9 w 18"/>
                    <a:gd name="T5" fmla="*/ 22 h 187"/>
                    <a:gd name="T6" fmla="*/ 9 w 18"/>
                    <a:gd name="T7" fmla="*/ 31 h 187"/>
                    <a:gd name="T8" fmla="*/ 10 w 18"/>
                    <a:gd name="T9" fmla="*/ 40 h 187"/>
                    <a:gd name="T10" fmla="*/ 11 w 18"/>
                    <a:gd name="T11" fmla="*/ 48 h 187"/>
                    <a:gd name="T12" fmla="*/ 11 w 18"/>
                    <a:gd name="T13" fmla="*/ 57 h 187"/>
                    <a:gd name="T14" fmla="*/ 12 w 18"/>
                    <a:gd name="T15" fmla="*/ 66 h 187"/>
                    <a:gd name="T16" fmla="*/ 12 w 18"/>
                    <a:gd name="T17" fmla="*/ 75 h 187"/>
                    <a:gd name="T18" fmla="*/ 13 w 18"/>
                    <a:gd name="T19" fmla="*/ 83 h 187"/>
                    <a:gd name="T20" fmla="*/ 14 w 18"/>
                    <a:gd name="T21" fmla="*/ 92 h 187"/>
                    <a:gd name="T22" fmla="*/ 14 w 18"/>
                    <a:gd name="T23" fmla="*/ 101 h 187"/>
                    <a:gd name="T24" fmla="*/ 14 w 18"/>
                    <a:gd name="T25" fmla="*/ 110 h 187"/>
                    <a:gd name="T26" fmla="*/ 15 w 18"/>
                    <a:gd name="T27" fmla="*/ 119 h 187"/>
                    <a:gd name="T28" fmla="*/ 15 w 18"/>
                    <a:gd name="T29" fmla="*/ 128 h 187"/>
                    <a:gd name="T30" fmla="*/ 16 w 18"/>
                    <a:gd name="T31" fmla="*/ 137 h 187"/>
                    <a:gd name="T32" fmla="*/ 16 w 18"/>
                    <a:gd name="T33" fmla="*/ 145 h 187"/>
                    <a:gd name="T34" fmla="*/ 16 w 18"/>
                    <a:gd name="T35" fmla="*/ 154 h 187"/>
                    <a:gd name="T36" fmla="*/ 17 w 18"/>
                    <a:gd name="T37" fmla="*/ 163 h 187"/>
                    <a:gd name="T38" fmla="*/ 17 w 18"/>
                    <a:gd name="T39" fmla="*/ 172 h 187"/>
                    <a:gd name="T40" fmla="*/ 17 w 18"/>
                    <a:gd name="T41" fmla="*/ 181 h 187"/>
                    <a:gd name="T42" fmla="*/ 11 w 18"/>
                    <a:gd name="T43" fmla="*/ 181 h 187"/>
                    <a:gd name="T44" fmla="*/ 6 w 18"/>
                    <a:gd name="T45" fmla="*/ 79 h 187"/>
                    <a:gd name="T46" fmla="*/ 6 w 18"/>
                    <a:gd name="T47" fmla="*/ 75 h 187"/>
                    <a:gd name="T48" fmla="*/ 6 w 18"/>
                    <a:gd name="T49" fmla="*/ 72 h 187"/>
                    <a:gd name="T50" fmla="*/ 5 w 18"/>
                    <a:gd name="T51" fmla="*/ 68 h 187"/>
                    <a:gd name="T52" fmla="*/ 5 w 18"/>
                    <a:gd name="T53" fmla="*/ 64 h 187"/>
                    <a:gd name="T54" fmla="*/ 5 w 18"/>
                    <a:gd name="T55" fmla="*/ 60 h 187"/>
                    <a:gd name="T56" fmla="*/ 5 w 18"/>
                    <a:gd name="T57" fmla="*/ 56 h 187"/>
                    <a:gd name="T58" fmla="*/ 4 w 18"/>
                    <a:gd name="T59" fmla="*/ 52 h 187"/>
                    <a:gd name="T60" fmla="*/ 4 w 18"/>
                    <a:gd name="T61" fmla="*/ 48 h 187"/>
                    <a:gd name="T62" fmla="*/ 4 w 18"/>
                    <a:gd name="T63" fmla="*/ 45 h 187"/>
                    <a:gd name="T64" fmla="*/ 4 w 18"/>
                    <a:gd name="T65" fmla="*/ 41 h 187"/>
                    <a:gd name="T66" fmla="*/ 3 w 18"/>
                    <a:gd name="T67" fmla="*/ 37 h 187"/>
                    <a:gd name="T68" fmla="*/ 3 w 18"/>
                    <a:gd name="T69" fmla="*/ 33 h 187"/>
                    <a:gd name="T70" fmla="*/ 2 w 18"/>
                    <a:gd name="T71" fmla="*/ 29 h 187"/>
                    <a:gd name="T72" fmla="*/ 2 w 18"/>
                    <a:gd name="T73" fmla="*/ 26 h 187"/>
                    <a:gd name="T74" fmla="*/ 2 w 18"/>
                    <a:gd name="T75" fmla="*/ 22 h 187"/>
                    <a:gd name="T76" fmla="*/ 1 w 18"/>
                    <a:gd name="T77" fmla="*/ 18 h 187"/>
                    <a:gd name="T78" fmla="*/ 1 w 18"/>
                    <a:gd name="T79" fmla="*/ 14 h 187"/>
                    <a:gd name="T80" fmla="*/ 1 w 18"/>
                    <a:gd name="T81" fmla="*/ 10 h 187"/>
                    <a:gd name="T82" fmla="*/ 1 w 18"/>
                    <a:gd name="T83" fmla="*/ 6 h 187"/>
                    <a:gd name="T84" fmla="*/ 0 w 18"/>
                    <a:gd name="T85" fmla="*/ 2 h 187"/>
                    <a:gd name="T86" fmla="*/ 6 w 18"/>
                    <a:gd name="T8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187">
                      <a:moveTo>
                        <a:pt x="6" y="0"/>
                      </a:moveTo>
                      <a:lnTo>
                        <a:pt x="6" y="2"/>
                      </a:lnTo>
                      <a:lnTo>
                        <a:pt x="7" y="5"/>
                      </a:lnTo>
                      <a:lnTo>
                        <a:pt x="7" y="8"/>
                      </a:lnTo>
                      <a:lnTo>
                        <a:pt x="7" y="11"/>
                      </a:lnTo>
                      <a:lnTo>
                        <a:pt x="8" y="14"/>
                      </a:lnTo>
                      <a:lnTo>
                        <a:pt x="8" y="17"/>
                      </a:lnTo>
                      <a:lnTo>
                        <a:pt x="8" y="20"/>
                      </a:lnTo>
                      <a:lnTo>
                        <a:pt x="9" y="22"/>
                      </a:lnTo>
                      <a:lnTo>
                        <a:pt x="9" y="25"/>
                      </a:lnTo>
                      <a:lnTo>
                        <a:pt x="9" y="28"/>
                      </a:lnTo>
                      <a:lnTo>
                        <a:pt x="9" y="31"/>
                      </a:lnTo>
                      <a:lnTo>
                        <a:pt x="10" y="34"/>
                      </a:lnTo>
                      <a:lnTo>
                        <a:pt x="10" y="37"/>
                      </a:lnTo>
                      <a:lnTo>
                        <a:pt x="10" y="40"/>
                      </a:lnTo>
                      <a:lnTo>
                        <a:pt x="10" y="43"/>
                      </a:lnTo>
                      <a:lnTo>
                        <a:pt x="11" y="45"/>
                      </a:lnTo>
                      <a:lnTo>
                        <a:pt x="11" y="48"/>
                      </a:lnTo>
                      <a:lnTo>
                        <a:pt x="11" y="51"/>
                      </a:lnTo>
                      <a:lnTo>
                        <a:pt x="11" y="54"/>
                      </a:lnTo>
                      <a:lnTo>
                        <a:pt x="11" y="57"/>
                      </a:lnTo>
                      <a:lnTo>
                        <a:pt x="11" y="60"/>
                      </a:lnTo>
                      <a:lnTo>
                        <a:pt x="12" y="63"/>
                      </a:lnTo>
                      <a:lnTo>
                        <a:pt x="12" y="66"/>
                      </a:lnTo>
                      <a:lnTo>
                        <a:pt x="12" y="69"/>
                      </a:lnTo>
                      <a:lnTo>
                        <a:pt x="12" y="72"/>
                      </a:lnTo>
                      <a:lnTo>
                        <a:pt x="12" y="75"/>
                      </a:lnTo>
                      <a:lnTo>
                        <a:pt x="13" y="77"/>
                      </a:lnTo>
                      <a:lnTo>
                        <a:pt x="13" y="80"/>
                      </a:lnTo>
                      <a:lnTo>
                        <a:pt x="13" y="83"/>
                      </a:lnTo>
                      <a:lnTo>
                        <a:pt x="13" y="86"/>
                      </a:lnTo>
                      <a:lnTo>
                        <a:pt x="13" y="89"/>
                      </a:lnTo>
                      <a:lnTo>
                        <a:pt x="14" y="92"/>
                      </a:lnTo>
                      <a:lnTo>
                        <a:pt x="14" y="95"/>
                      </a:lnTo>
                      <a:lnTo>
                        <a:pt x="14" y="98"/>
                      </a:lnTo>
                      <a:lnTo>
                        <a:pt x="14" y="101"/>
                      </a:lnTo>
                      <a:lnTo>
                        <a:pt x="14" y="104"/>
                      </a:lnTo>
                      <a:lnTo>
                        <a:pt x="14" y="107"/>
                      </a:lnTo>
                      <a:lnTo>
                        <a:pt x="14" y="110"/>
                      </a:lnTo>
                      <a:lnTo>
                        <a:pt x="15" y="113"/>
                      </a:lnTo>
                      <a:lnTo>
                        <a:pt x="15" y="116"/>
                      </a:lnTo>
                      <a:lnTo>
                        <a:pt x="15" y="119"/>
                      </a:lnTo>
                      <a:lnTo>
                        <a:pt x="15" y="122"/>
                      </a:lnTo>
                      <a:lnTo>
                        <a:pt x="15" y="125"/>
                      </a:lnTo>
                      <a:lnTo>
                        <a:pt x="15" y="128"/>
                      </a:lnTo>
                      <a:lnTo>
                        <a:pt x="15" y="130"/>
                      </a:lnTo>
                      <a:lnTo>
                        <a:pt x="15" y="133"/>
                      </a:lnTo>
                      <a:lnTo>
                        <a:pt x="16" y="137"/>
                      </a:lnTo>
                      <a:lnTo>
                        <a:pt x="16" y="140"/>
                      </a:lnTo>
                      <a:lnTo>
                        <a:pt x="16" y="142"/>
                      </a:lnTo>
                      <a:lnTo>
                        <a:pt x="16" y="145"/>
                      </a:lnTo>
                      <a:lnTo>
                        <a:pt x="16" y="148"/>
                      </a:lnTo>
                      <a:lnTo>
                        <a:pt x="16" y="151"/>
                      </a:lnTo>
                      <a:lnTo>
                        <a:pt x="16" y="154"/>
                      </a:lnTo>
                      <a:lnTo>
                        <a:pt x="16" y="157"/>
                      </a:lnTo>
                      <a:lnTo>
                        <a:pt x="16" y="160"/>
                      </a:lnTo>
                      <a:lnTo>
                        <a:pt x="17" y="163"/>
                      </a:lnTo>
                      <a:lnTo>
                        <a:pt x="17" y="166"/>
                      </a:lnTo>
                      <a:lnTo>
                        <a:pt x="17" y="169"/>
                      </a:lnTo>
                      <a:lnTo>
                        <a:pt x="17" y="172"/>
                      </a:lnTo>
                      <a:lnTo>
                        <a:pt x="17" y="175"/>
                      </a:lnTo>
                      <a:lnTo>
                        <a:pt x="17" y="178"/>
                      </a:lnTo>
                      <a:lnTo>
                        <a:pt x="17" y="181"/>
                      </a:lnTo>
                      <a:lnTo>
                        <a:pt x="17" y="184"/>
                      </a:lnTo>
                      <a:lnTo>
                        <a:pt x="18" y="187"/>
                      </a:lnTo>
                      <a:lnTo>
                        <a:pt x="11" y="181"/>
                      </a:lnTo>
                      <a:lnTo>
                        <a:pt x="6" y="82"/>
                      </a:lnTo>
                      <a:lnTo>
                        <a:pt x="6" y="80"/>
                      </a:lnTo>
                      <a:lnTo>
                        <a:pt x="6" y="79"/>
                      </a:lnTo>
                      <a:lnTo>
                        <a:pt x="6" y="78"/>
                      </a:lnTo>
                      <a:lnTo>
                        <a:pt x="6" y="77"/>
                      </a:lnTo>
                      <a:lnTo>
                        <a:pt x="6" y="75"/>
                      </a:lnTo>
                      <a:lnTo>
                        <a:pt x="6" y="74"/>
                      </a:lnTo>
                      <a:lnTo>
                        <a:pt x="6" y="73"/>
                      </a:lnTo>
                      <a:lnTo>
                        <a:pt x="6" y="72"/>
                      </a:lnTo>
                      <a:lnTo>
                        <a:pt x="6" y="70"/>
                      </a:lnTo>
                      <a:lnTo>
                        <a:pt x="6" y="69"/>
                      </a:lnTo>
                      <a:lnTo>
                        <a:pt x="5" y="68"/>
                      </a:lnTo>
                      <a:lnTo>
                        <a:pt x="5" y="66"/>
                      </a:lnTo>
                      <a:lnTo>
                        <a:pt x="5" y="65"/>
                      </a:lnTo>
                      <a:lnTo>
                        <a:pt x="5" y="64"/>
                      </a:lnTo>
                      <a:lnTo>
                        <a:pt x="5" y="63"/>
                      </a:lnTo>
                      <a:lnTo>
                        <a:pt x="5" y="62"/>
                      </a:lnTo>
                      <a:lnTo>
                        <a:pt x="5" y="60"/>
                      </a:lnTo>
                      <a:lnTo>
                        <a:pt x="5" y="59"/>
                      </a:lnTo>
                      <a:lnTo>
                        <a:pt x="5" y="57"/>
                      </a:lnTo>
                      <a:lnTo>
                        <a:pt x="5" y="56"/>
                      </a:lnTo>
                      <a:lnTo>
                        <a:pt x="5" y="55"/>
                      </a:lnTo>
                      <a:lnTo>
                        <a:pt x="4" y="54"/>
                      </a:lnTo>
                      <a:lnTo>
                        <a:pt x="4" y="52"/>
                      </a:lnTo>
                      <a:lnTo>
                        <a:pt x="4" y="51"/>
                      </a:lnTo>
                      <a:lnTo>
                        <a:pt x="4" y="50"/>
                      </a:lnTo>
                      <a:lnTo>
                        <a:pt x="4" y="48"/>
                      </a:lnTo>
                      <a:lnTo>
                        <a:pt x="4" y="47"/>
                      </a:lnTo>
                      <a:lnTo>
                        <a:pt x="4" y="46"/>
                      </a:lnTo>
                      <a:lnTo>
                        <a:pt x="4" y="45"/>
                      </a:lnTo>
                      <a:lnTo>
                        <a:pt x="4" y="44"/>
                      </a:lnTo>
                      <a:lnTo>
                        <a:pt x="4" y="42"/>
                      </a:lnTo>
                      <a:lnTo>
                        <a:pt x="4" y="41"/>
                      </a:lnTo>
                      <a:lnTo>
                        <a:pt x="3" y="40"/>
                      </a:lnTo>
                      <a:lnTo>
                        <a:pt x="3" y="38"/>
                      </a:lnTo>
                      <a:lnTo>
                        <a:pt x="3" y="37"/>
                      </a:lnTo>
                      <a:lnTo>
                        <a:pt x="3" y="36"/>
                      </a:lnTo>
                      <a:lnTo>
                        <a:pt x="3" y="35"/>
                      </a:lnTo>
                      <a:lnTo>
                        <a:pt x="3" y="33"/>
                      </a:lnTo>
                      <a:lnTo>
                        <a:pt x="3" y="32"/>
                      </a:lnTo>
                      <a:lnTo>
                        <a:pt x="3" y="31"/>
                      </a:lnTo>
                      <a:lnTo>
                        <a:pt x="2" y="29"/>
                      </a:lnTo>
                      <a:lnTo>
                        <a:pt x="2" y="28"/>
                      </a:lnTo>
                      <a:lnTo>
                        <a:pt x="2" y="27"/>
                      </a:lnTo>
                      <a:lnTo>
                        <a:pt x="2" y="26"/>
                      </a:lnTo>
                      <a:lnTo>
                        <a:pt x="2" y="24"/>
                      </a:lnTo>
                      <a:lnTo>
                        <a:pt x="2" y="23"/>
                      </a:lnTo>
                      <a:lnTo>
                        <a:pt x="2" y="22"/>
                      </a:lnTo>
                      <a:lnTo>
                        <a:pt x="2" y="20"/>
                      </a:lnTo>
                      <a:lnTo>
                        <a:pt x="1" y="19"/>
                      </a:lnTo>
                      <a:lnTo>
                        <a:pt x="1" y="18"/>
                      </a:lnTo>
                      <a:lnTo>
                        <a:pt x="1" y="16"/>
                      </a:lnTo>
                      <a:lnTo>
                        <a:pt x="1" y="15"/>
                      </a:lnTo>
                      <a:lnTo>
                        <a:pt x="1" y="14"/>
                      </a:lnTo>
                      <a:lnTo>
                        <a:pt x="1" y="13"/>
                      </a:lnTo>
                      <a:lnTo>
                        <a:pt x="1" y="11"/>
                      </a:lnTo>
                      <a:lnTo>
                        <a:pt x="1" y="10"/>
                      </a:lnTo>
                      <a:lnTo>
                        <a:pt x="1" y="9"/>
                      </a:lnTo>
                      <a:lnTo>
                        <a:pt x="1" y="7"/>
                      </a:lnTo>
                      <a:lnTo>
                        <a:pt x="1" y="6"/>
                      </a:lnTo>
                      <a:lnTo>
                        <a:pt x="1" y="5"/>
                      </a:lnTo>
                      <a:lnTo>
                        <a:pt x="0" y="4"/>
                      </a:lnTo>
                      <a:lnTo>
                        <a:pt x="0" y="2"/>
                      </a:lnTo>
                      <a:lnTo>
                        <a:pt x="0" y="1"/>
                      </a:lnTo>
                      <a:lnTo>
                        <a:pt x="0" y="0"/>
                      </a:lnTo>
                      <a:lnTo>
                        <a:pt x="6" y="0"/>
                      </a:lnTo>
                      <a:close/>
                    </a:path>
                  </a:pathLst>
                </a:custGeom>
                <a:solidFill>
                  <a:srgbClr val="808080"/>
                </a:solidFill>
                <a:ln>
                  <a:noFill/>
                </a:ln>
              </p:spPr>
              <p:txBody>
                <a:bodyPr/>
                <a:lstStyle/>
                <a:p>
                  <a:pPr algn="ctr"/>
                  <a:endParaRPr lang="zh-CN" altLang="en-US"/>
                </a:p>
              </p:txBody>
            </p:sp>
            <p:sp>
              <p:nvSpPr>
                <p:cNvPr id="1051952" name="Freeform 176"/>
                <p:cNvSpPr/>
                <p:nvPr/>
              </p:nvSpPr>
              <p:spPr bwMode="auto">
                <a:xfrm>
                  <a:off x="3739" y="899"/>
                  <a:ext cx="13" cy="186"/>
                </a:xfrm>
                <a:custGeom>
                  <a:avLst/>
                  <a:gdLst>
                    <a:gd name="T0" fmla="*/ 10 w 13"/>
                    <a:gd name="T1" fmla="*/ 6 h 186"/>
                    <a:gd name="T2" fmla="*/ 9 w 13"/>
                    <a:gd name="T3" fmla="*/ 14 h 186"/>
                    <a:gd name="T4" fmla="*/ 8 w 13"/>
                    <a:gd name="T5" fmla="*/ 22 h 186"/>
                    <a:gd name="T6" fmla="*/ 8 w 13"/>
                    <a:gd name="T7" fmla="*/ 31 h 186"/>
                    <a:gd name="T8" fmla="*/ 8 w 13"/>
                    <a:gd name="T9" fmla="*/ 39 h 186"/>
                    <a:gd name="T10" fmla="*/ 8 w 13"/>
                    <a:gd name="T11" fmla="*/ 47 h 186"/>
                    <a:gd name="T12" fmla="*/ 7 w 13"/>
                    <a:gd name="T13" fmla="*/ 56 h 186"/>
                    <a:gd name="T14" fmla="*/ 7 w 13"/>
                    <a:gd name="T15" fmla="*/ 64 h 186"/>
                    <a:gd name="T16" fmla="*/ 8 w 13"/>
                    <a:gd name="T17" fmla="*/ 73 h 186"/>
                    <a:gd name="T18" fmla="*/ 8 w 13"/>
                    <a:gd name="T19" fmla="*/ 81 h 186"/>
                    <a:gd name="T20" fmla="*/ 8 w 13"/>
                    <a:gd name="T21" fmla="*/ 90 h 186"/>
                    <a:gd name="T22" fmla="*/ 8 w 13"/>
                    <a:gd name="T23" fmla="*/ 98 h 186"/>
                    <a:gd name="T24" fmla="*/ 8 w 13"/>
                    <a:gd name="T25" fmla="*/ 107 h 186"/>
                    <a:gd name="T26" fmla="*/ 8 w 13"/>
                    <a:gd name="T27" fmla="*/ 115 h 186"/>
                    <a:gd name="T28" fmla="*/ 9 w 13"/>
                    <a:gd name="T29" fmla="*/ 124 h 186"/>
                    <a:gd name="T30" fmla="*/ 9 w 13"/>
                    <a:gd name="T31" fmla="*/ 132 h 186"/>
                    <a:gd name="T32" fmla="*/ 10 w 13"/>
                    <a:gd name="T33" fmla="*/ 141 h 186"/>
                    <a:gd name="T34" fmla="*/ 10 w 13"/>
                    <a:gd name="T35" fmla="*/ 149 h 186"/>
                    <a:gd name="T36" fmla="*/ 11 w 13"/>
                    <a:gd name="T37" fmla="*/ 158 h 186"/>
                    <a:gd name="T38" fmla="*/ 11 w 13"/>
                    <a:gd name="T39" fmla="*/ 166 h 186"/>
                    <a:gd name="T40" fmla="*/ 12 w 13"/>
                    <a:gd name="T41" fmla="*/ 175 h 186"/>
                    <a:gd name="T42" fmla="*/ 11 w 13"/>
                    <a:gd name="T43" fmla="*/ 181 h 186"/>
                    <a:gd name="T44" fmla="*/ 7 w 13"/>
                    <a:gd name="T45" fmla="*/ 185 h 186"/>
                    <a:gd name="T46" fmla="*/ 6 w 13"/>
                    <a:gd name="T47" fmla="*/ 180 h 186"/>
                    <a:gd name="T48" fmla="*/ 5 w 13"/>
                    <a:gd name="T49" fmla="*/ 172 h 186"/>
                    <a:gd name="T50" fmla="*/ 4 w 13"/>
                    <a:gd name="T51" fmla="*/ 165 h 186"/>
                    <a:gd name="T52" fmla="*/ 3 w 13"/>
                    <a:gd name="T53" fmla="*/ 157 h 186"/>
                    <a:gd name="T54" fmla="*/ 3 w 13"/>
                    <a:gd name="T55" fmla="*/ 149 h 186"/>
                    <a:gd name="T56" fmla="*/ 2 w 13"/>
                    <a:gd name="T57" fmla="*/ 142 h 186"/>
                    <a:gd name="T58" fmla="*/ 2 w 13"/>
                    <a:gd name="T59" fmla="*/ 134 h 186"/>
                    <a:gd name="T60" fmla="*/ 1 w 13"/>
                    <a:gd name="T61" fmla="*/ 126 h 186"/>
                    <a:gd name="T62" fmla="*/ 1 w 13"/>
                    <a:gd name="T63" fmla="*/ 118 h 186"/>
                    <a:gd name="T64" fmla="*/ 0 w 13"/>
                    <a:gd name="T65" fmla="*/ 111 h 186"/>
                    <a:gd name="T66" fmla="*/ 0 w 13"/>
                    <a:gd name="T67" fmla="*/ 103 h 186"/>
                    <a:gd name="T68" fmla="*/ 0 w 13"/>
                    <a:gd name="T69" fmla="*/ 95 h 186"/>
                    <a:gd name="T70" fmla="*/ 0 w 13"/>
                    <a:gd name="T71" fmla="*/ 88 h 186"/>
                    <a:gd name="T72" fmla="*/ 0 w 13"/>
                    <a:gd name="T73" fmla="*/ 80 h 186"/>
                    <a:gd name="T74" fmla="*/ 0 w 13"/>
                    <a:gd name="T75" fmla="*/ 72 h 186"/>
                    <a:gd name="T76" fmla="*/ 0 w 13"/>
                    <a:gd name="T77" fmla="*/ 64 h 186"/>
                    <a:gd name="T78" fmla="*/ 0 w 13"/>
                    <a:gd name="T79" fmla="*/ 57 h 186"/>
                    <a:gd name="T80" fmla="*/ 0 w 13"/>
                    <a:gd name="T81" fmla="*/ 48 h 186"/>
                    <a:gd name="T82" fmla="*/ 1 w 13"/>
                    <a:gd name="T83" fmla="*/ 41 h 186"/>
                    <a:gd name="T84" fmla="*/ 1 w 13"/>
                    <a:gd name="T85" fmla="*/ 33 h 186"/>
                    <a:gd name="T86" fmla="*/ 1 w 13"/>
                    <a:gd name="T87" fmla="*/ 25 h 186"/>
                    <a:gd name="T88" fmla="*/ 2 w 13"/>
                    <a:gd name="T89" fmla="*/ 13 h 186"/>
                    <a:gd name="T90" fmla="*/ 2 w 13"/>
                    <a:gd name="T91" fmla="*/ 10 h 186"/>
                    <a:gd name="T92" fmla="*/ 2 w 13"/>
                    <a:gd name="T93" fmla="*/ 6 h 186"/>
                    <a:gd name="T94" fmla="*/ 3 w 13"/>
                    <a:gd name="T95" fmla="*/ 2 h 186"/>
                    <a:gd name="T96" fmla="*/ 6 w 13"/>
                    <a:gd name="T97" fmla="*/ 0 h 186"/>
                    <a:gd name="T98" fmla="*/ 10 w 13"/>
                    <a:gd name="T99" fmla="*/ 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6">
                      <a:moveTo>
                        <a:pt x="10" y="1"/>
                      </a:moveTo>
                      <a:lnTo>
                        <a:pt x="10" y="3"/>
                      </a:lnTo>
                      <a:lnTo>
                        <a:pt x="10" y="6"/>
                      </a:lnTo>
                      <a:lnTo>
                        <a:pt x="9" y="9"/>
                      </a:lnTo>
                      <a:lnTo>
                        <a:pt x="9" y="12"/>
                      </a:lnTo>
                      <a:lnTo>
                        <a:pt x="9" y="14"/>
                      </a:lnTo>
                      <a:lnTo>
                        <a:pt x="9" y="17"/>
                      </a:lnTo>
                      <a:lnTo>
                        <a:pt x="8" y="20"/>
                      </a:lnTo>
                      <a:lnTo>
                        <a:pt x="8" y="22"/>
                      </a:lnTo>
                      <a:lnTo>
                        <a:pt x="8" y="25"/>
                      </a:lnTo>
                      <a:lnTo>
                        <a:pt x="8" y="28"/>
                      </a:lnTo>
                      <a:lnTo>
                        <a:pt x="8" y="31"/>
                      </a:lnTo>
                      <a:lnTo>
                        <a:pt x="8" y="34"/>
                      </a:lnTo>
                      <a:lnTo>
                        <a:pt x="8" y="36"/>
                      </a:lnTo>
                      <a:lnTo>
                        <a:pt x="8" y="39"/>
                      </a:lnTo>
                      <a:lnTo>
                        <a:pt x="8" y="42"/>
                      </a:lnTo>
                      <a:lnTo>
                        <a:pt x="8" y="45"/>
                      </a:lnTo>
                      <a:lnTo>
                        <a:pt x="8" y="47"/>
                      </a:lnTo>
                      <a:lnTo>
                        <a:pt x="8" y="50"/>
                      </a:lnTo>
                      <a:lnTo>
                        <a:pt x="7" y="53"/>
                      </a:lnTo>
                      <a:lnTo>
                        <a:pt x="7" y="56"/>
                      </a:lnTo>
                      <a:lnTo>
                        <a:pt x="7" y="58"/>
                      </a:lnTo>
                      <a:lnTo>
                        <a:pt x="7" y="61"/>
                      </a:lnTo>
                      <a:lnTo>
                        <a:pt x="7" y="64"/>
                      </a:lnTo>
                      <a:lnTo>
                        <a:pt x="8" y="67"/>
                      </a:lnTo>
                      <a:lnTo>
                        <a:pt x="8" y="70"/>
                      </a:lnTo>
                      <a:lnTo>
                        <a:pt x="8" y="73"/>
                      </a:lnTo>
                      <a:lnTo>
                        <a:pt x="8" y="75"/>
                      </a:lnTo>
                      <a:lnTo>
                        <a:pt x="8" y="78"/>
                      </a:lnTo>
                      <a:lnTo>
                        <a:pt x="8" y="81"/>
                      </a:lnTo>
                      <a:lnTo>
                        <a:pt x="8" y="84"/>
                      </a:lnTo>
                      <a:lnTo>
                        <a:pt x="8" y="87"/>
                      </a:lnTo>
                      <a:lnTo>
                        <a:pt x="8" y="90"/>
                      </a:lnTo>
                      <a:lnTo>
                        <a:pt x="8" y="93"/>
                      </a:lnTo>
                      <a:lnTo>
                        <a:pt x="8" y="95"/>
                      </a:lnTo>
                      <a:lnTo>
                        <a:pt x="8" y="98"/>
                      </a:lnTo>
                      <a:lnTo>
                        <a:pt x="8" y="101"/>
                      </a:lnTo>
                      <a:lnTo>
                        <a:pt x="8" y="104"/>
                      </a:lnTo>
                      <a:lnTo>
                        <a:pt x="8" y="107"/>
                      </a:lnTo>
                      <a:lnTo>
                        <a:pt x="8" y="110"/>
                      </a:lnTo>
                      <a:lnTo>
                        <a:pt x="8" y="112"/>
                      </a:lnTo>
                      <a:lnTo>
                        <a:pt x="8" y="115"/>
                      </a:lnTo>
                      <a:lnTo>
                        <a:pt x="9" y="118"/>
                      </a:lnTo>
                      <a:lnTo>
                        <a:pt x="9" y="121"/>
                      </a:lnTo>
                      <a:lnTo>
                        <a:pt x="9" y="124"/>
                      </a:lnTo>
                      <a:lnTo>
                        <a:pt x="9" y="127"/>
                      </a:lnTo>
                      <a:lnTo>
                        <a:pt x="9" y="129"/>
                      </a:lnTo>
                      <a:lnTo>
                        <a:pt x="9" y="132"/>
                      </a:lnTo>
                      <a:lnTo>
                        <a:pt x="10" y="135"/>
                      </a:lnTo>
                      <a:lnTo>
                        <a:pt x="10" y="138"/>
                      </a:lnTo>
                      <a:lnTo>
                        <a:pt x="10" y="141"/>
                      </a:lnTo>
                      <a:lnTo>
                        <a:pt x="10" y="144"/>
                      </a:lnTo>
                      <a:lnTo>
                        <a:pt x="10" y="146"/>
                      </a:lnTo>
                      <a:lnTo>
                        <a:pt x="10" y="149"/>
                      </a:lnTo>
                      <a:lnTo>
                        <a:pt x="11" y="152"/>
                      </a:lnTo>
                      <a:lnTo>
                        <a:pt x="11" y="155"/>
                      </a:lnTo>
                      <a:lnTo>
                        <a:pt x="11" y="158"/>
                      </a:lnTo>
                      <a:lnTo>
                        <a:pt x="11" y="160"/>
                      </a:lnTo>
                      <a:lnTo>
                        <a:pt x="11" y="163"/>
                      </a:lnTo>
                      <a:lnTo>
                        <a:pt x="11" y="166"/>
                      </a:lnTo>
                      <a:lnTo>
                        <a:pt x="12" y="169"/>
                      </a:lnTo>
                      <a:lnTo>
                        <a:pt x="12" y="172"/>
                      </a:lnTo>
                      <a:lnTo>
                        <a:pt x="12" y="175"/>
                      </a:lnTo>
                      <a:lnTo>
                        <a:pt x="12" y="178"/>
                      </a:lnTo>
                      <a:lnTo>
                        <a:pt x="13" y="180"/>
                      </a:lnTo>
                      <a:lnTo>
                        <a:pt x="11" y="181"/>
                      </a:lnTo>
                      <a:lnTo>
                        <a:pt x="10" y="183"/>
                      </a:lnTo>
                      <a:lnTo>
                        <a:pt x="8" y="184"/>
                      </a:lnTo>
                      <a:lnTo>
                        <a:pt x="7" y="185"/>
                      </a:lnTo>
                      <a:lnTo>
                        <a:pt x="7" y="186"/>
                      </a:lnTo>
                      <a:lnTo>
                        <a:pt x="6" y="183"/>
                      </a:lnTo>
                      <a:lnTo>
                        <a:pt x="6" y="180"/>
                      </a:lnTo>
                      <a:lnTo>
                        <a:pt x="6" y="178"/>
                      </a:lnTo>
                      <a:lnTo>
                        <a:pt x="5" y="175"/>
                      </a:lnTo>
                      <a:lnTo>
                        <a:pt x="5" y="172"/>
                      </a:lnTo>
                      <a:lnTo>
                        <a:pt x="5" y="170"/>
                      </a:lnTo>
                      <a:lnTo>
                        <a:pt x="4" y="167"/>
                      </a:lnTo>
                      <a:lnTo>
                        <a:pt x="4" y="165"/>
                      </a:lnTo>
                      <a:lnTo>
                        <a:pt x="4" y="162"/>
                      </a:lnTo>
                      <a:lnTo>
                        <a:pt x="4" y="160"/>
                      </a:lnTo>
                      <a:lnTo>
                        <a:pt x="3" y="157"/>
                      </a:lnTo>
                      <a:lnTo>
                        <a:pt x="3" y="154"/>
                      </a:lnTo>
                      <a:lnTo>
                        <a:pt x="3" y="152"/>
                      </a:lnTo>
                      <a:lnTo>
                        <a:pt x="3" y="149"/>
                      </a:lnTo>
                      <a:lnTo>
                        <a:pt x="3" y="146"/>
                      </a:lnTo>
                      <a:lnTo>
                        <a:pt x="3" y="144"/>
                      </a:lnTo>
                      <a:lnTo>
                        <a:pt x="2" y="142"/>
                      </a:lnTo>
                      <a:lnTo>
                        <a:pt x="2" y="139"/>
                      </a:lnTo>
                      <a:lnTo>
                        <a:pt x="2" y="136"/>
                      </a:lnTo>
                      <a:lnTo>
                        <a:pt x="2" y="134"/>
                      </a:lnTo>
                      <a:lnTo>
                        <a:pt x="1" y="131"/>
                      </a:lnTo>
                      <a:lnTo>
                        <a:pt x="1" y="129"/>
                      </a:lnTo>
                      <a:lnTo>
                        <a:pt x="1" y="126"/>
                      </a:lnTo>
                      <a:lnTo>
                        <a:pt x="1" y="124"/>
                      </a:lnTo>
                      <a:lnTo>
                        <a:pt x="1" y="121"/>
                      </a:lnTo>
                      <a:lnTo>
                        <a:pt x="1" y="118"/>
                      </a:lnTo>
                      <a:lnTo>
                        <a:pt x="1" y="116"/>
                      </a:lnTo>
                      <a:lnTo>
                        <a:pt x="1" y="113"/>
                      </a:lnTo>
                      <a:lnTo>
                        <a:pt x="0" y="111"/>
                      </a:lnTo>
                      <a:lnTo>
                        <a:pt x="0" y="108"/>
                      </a:lnTo>
                      <a:lnTo>
                        <a:pt x="0" y="106"/>
                      </a:lnTo>
                      <a:lnTo>
                        <a:pt x="0" y="103"/>
                      </a:lnTo>
                      <a:lnTo>
                        <a:pt x="0" y="101"/>
                      </a:lnTo>
                      <a:lnTo>
                        <a:pt x="0" y="98"/>
                      </a:lnTo>
                      <a:lnTo>
                        <a:pt x="0" y="95"/>
                      </a:lnTo>
                      <a:lnTo>
                        <a:pt x="0" y="93"/>
                      </a:lnTo>
                      <a:lnTo>
                        <a:pt x="0" y="90"/>
                      </a:lnTo>
                      <a:lnTo>
                        <a:pt x="0" y="88"/>
                      </a:lnTo>
                      <a:lnTo>
                        <a:pt x="0" y="85"/>
                      </a:lnTo>
                      <a:lnTo>
                        <a:pt x="0" y="83"/>
                      </a:lnTo>
                      <a:lnTo>
                        <a:pt x="0" y="80"/>
                      </a:lnTo>
                      <a:lnTo>
                        <a:pt x="0" y="77"/>
                      </a:lnTo>
                      <a:lnTo>
                        <a:pt x="0" y="75"/>
                      </a:lnTo>
                      <a:lnTo>
                        <a:pt x="0" y="72"/>
                      </a:lnTo>
                      <a:lnTo>
                        <a:pt x="0" y="70"/>
                      </a:lnTo>
                      <a:lnTo>
                        <a:pt x="0" y="67"/>
                      </a:lnTo>
                      <a:lnTo>
                        <a:pt x="0" y="64"/>
                      </a:lnTo>
                      <a:lnTo>
                        <a:pt x="0" y="62"/>
                      </a:lnTo>
                      <a:lnTo>
                        <a:pt x="0" y="59"/>
                      </a:lnTo>
                      <a:lnTo>
                        <a:pt x="0" y="57"/>
                      </a:lnTo>
                      <a:lnTo>
                        <a:pt x="0" y="54"/>
                      </a:lnTo>
                      <a:lnTo>
                        <a:pt x="0" y="51"/>
                      </a:lnTo>
                      <a:lnTo>
                        <a:pt x="0" y="48"/>
                      </a:lnTo>
                      <a:lnTo>
                        <a:pt x="0" y="46"/>
                      </a:lnTo>
                      <a:lnTo>
                        <a:pt x="0" y="43"/>
                      </a:lnTo>
                      <a:lnTo>
                        <a:pt x="1" y="41"/>
                      </a:lnTo>
                      <a:lnTo>
                        <a:pt x="1" y="38"/>
                      </a:lnTo>
                      <a:lnTo>
                        <a:pt x="1" y="35"/>
                      </a:lnTo>
                      <a:lnTo>
                        <a:pt x="1" y="33"/>
                      </a:lnTo>
                      <a:lnTo>
                        <a:pt x="1" y="30"/>
                      </a:lnTo>
                      <a:lnTo>
                        <a:pt x="1" y="27"/>
                      </a:lnTo>
                      <a:lnTo>
                        <a:pt x="1" y="25"/>
                      </a:lnTo>
                      <a:lnTo>
                        <a:pt x="1" y="22"/>
                      </a:lnTo>
                      <a:lnTo>
                        <a:pt x="2" y="20"/>
                      </a:lnTo>
                      <a:lnTo>
                        <a:pt x="2" y="13"/>
                      </a:lnTo>
                      <a:lnTo>
                        <a:pt x="2" y="13"/>
                      </a:lnTo>
                      <a:lnTo>
                        <a:pt x="2" y="12"/>
                      </a:lnTo>
                      <a:lnTo>
                        <a:pt x="2" y="10"/>
                      </a:lnTo>
                      <a:lnTo>
                        <a:pt x="2" y="9"/>
                      </a:lnTo>
                      <a:lnTo>
                        <a:pt x="2" y="8"/>
                      </a:lnTo>
                      <a:lnTo>
                        <a:pt x="2" y="6"/>
                      </a:lnTo>
                      <a:lnTo>
                        <a:pt x="2" y="4"/>
                      </a:lnTo>
                      <a:lnTo>
                        <a:pt x="3" y="3"/>
                      </a:lnTo>
                      <a:lnTo>
                        <a:pt x="3" y="2"/>
                      </a:lnTo>
                      <a:lnTo>
                        <a:pt x="4" y="0"/>
                      </a:lnTo>
                      <a:lnTo>
                        <a:pt x="5" y="0"/>
                      </a:lnTo>
                      <a:lnTo>
                        <a:pt x="6" y="0"/>
                      </a:lnTo>
                      <a:lnTo>
                        <a:pt x="7" y="1"/>
                      </a:lnTo>
                      <a:lnTo>
                        <a:pt x="8" y="1"/>
                      </a:lnTo>
                      <a:lnTo>
                        <a:pt x="10" y="1"/>
                      </a:lnTo>
                      <a:close/>
                    </a:path>
                  </a:pathLst>
                </a:custGeom>
                <a:solidFill>
                  <a:srgbClr val="BFBFBF"/>
                </a:solidFill>
                <a:ln>
                  <a:noFill/>
                </a:ln>
              </p:spPr>
              <p:txBody>
                <a:bodyPr/>
                <a:lstStyle/>
                <a:p>
                  <a:pPr algn="ctr"/>
                  <a:endParaRPr lang="zh-CN" altLang="en-US"/>
                </a:p>
              </p:txBody>
            </p:sp>
            <p:sp>
              <p:nvSpPr>
                <p:cNvPr id="1051953" name="Freeform 177"/>
                <p:cNvSpPr/>
                <p:nvPr/>
              </p:nvSpPr>
              <p:spPr bwMode="auto">
                <a:xfrm>
                  <a:off x="3865" y="902"/>
                  <a:ext cx="8" cy="19"/>
                </a:xfrm>
                <a:custGeom>
                  <a:avLst/>
                  <a:gdLst>
                    <a:gd name="T0" fmla="*/ 8 w 8"/>
                    <a:gd name="T1" fmla="*/ 17 h 19"/>
                    <a:gd name="T2" fmla="*/ 7 w 8"/>
                    <a:gd name="T3" fmla="*/ 18 h 19"/>
                    <a:gd name="T4" fmla="*/ 7 w 8"/>
                    <a:gd name="T5" fmla="*/ 18 h 19"/>
                    <a:gd name="T6" fmla="*/ 6 w 8"/>
                    <a:gd name="T7" fmla="*/ 19 h 19"/>
                    <a:gd name="T8" fmla="*/ 5 w 8"/>
                    <a:gd name="T9" fmla="*/ 19 h 19"/>
                    <a:gd name="T10" fmla="*/ 4 w 8"/>
                    <a:gd name="T11" fmla="*/ 19 h 19"/>
                    <a:gd name="T12" fmla="*/ 3 w 8"/>
                    <a:gd name="T13" fmla="*/ 19 h 19"/>
                    <a:gd name="T14" fmla="*/ 2 w 8"/>
                    <a:gd name="T15" fmla="*/ 19 h 19"/>
                    <a:gd name="T16" fmla="*/ 2 w 8"/>
                    <a:gd name="T17" fmla="*/ 18 h 19"/>
                    <a:gd name="T18" fmla="*/ 1 w 8"/>
                    <a:gd name="T19" fmla="*/ 16 h 19"/>
                    <a:gd name="T20" fmla="*/ 1 w 8"/>
                    <a:gd name="T21" fmla="*/ 15 h 19"/>
                    <a:gd name="T22" fmla="*/ 0 w 8"/>
                    <a:gd name="T23" fmla="*/ 2 h 19"/>
                    <a:gd name="T24" fmla="*/ 1 w 8"/>
                    <a:gd name="T25" fmla="*/ 1 h 19"/>
                    <a:gd name="T26" fmla="*/ 2 w 8"/>
                    <a:gd name="T27" fmla="*/ 0 h 19"/>
                    <a:gd name="T28" fmla="*/ 3 w 8"/>
                    <a:gd name="T29" fmla="*/ 0 h 19"/>
                    <a:gd name="T30" fmla="*/ 4 w 8"/>
                    <a:gd name="T31" fmla="*/ 1 h 19"/>
                    <a:gd name="T32" fmla="*/ 5 w 8"/>
                    <a:gd name="T33" fmla="*/ 3 h 19"/>
                    <a:gd name="T34" fmla="*/ 6 w 8"/>
                    <a:gd name="T35" fmla="*/ 5 h 19"/>
                    <a:gd name="T36" fmla="*/ 6 w 8"/>
                    <a:gd name="T37" fmla="*/ 7 h 19"/>
                    <a:gd name="T38" fmla="*/ 7 w 8"/>
                    <a:gd name="T39" fmla="*/ 9 h 19"/>
                    <a:gd name="T40" fmla="*/ 7 w 8"/>
                    <a:gd name="T41" fmla="*/ 11 h 19"/>
                    <a:gd name="T42" fmla="*/ 7 w 8"/>
                    <a:gd name="T43" fmla="*/ 13 h 19"/>
                    <a:gd name="T44" fmla="*/ 7 w 8"/>
                    <a:gd name="T45" fmla="*/ 15 h 19"/>
                    <a:gd name="T46" fmla="*/ 8 w 8"/>
                    <a:gd name="T4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9">
                      <a:moveTo>
                        <a:pt x="8" y="17"/>
                      </a:moveTo>
                      <a:lnTo>
                        <a:pt x="7" y="18"/>
                      </a:lnTo>
                      <a:lnTo>
                        <a:pt x="7" y="18"/>
                      </a:lnTo>
                      <a:lnTo>
                        <a:pt x="6" y="19"/>
                      </a:lnTo>
                      <a:lnTo>
                        <a:pt x="5" y="19"/>
                      </a:lnTo>
                      <a:lnTo>
                        <a:pt x="4" y="19"/>
                      </a:lnTo>
                      <a:lnTo>
                        <a:pt x="3" y="19"/>
                      </a:lnTo>
                      <a:lnTo>
                        <a:pt x="2" y="19"/>
                      </a:lnTo>
                      <a:lnTo>
                        <a:pt x="2" y="18"/>
                      </a:lnTo>
                      <a:lnTo>
                        <a:pt x="1" y="16"/>
                      </a:lnTo>
                      <a:lnTo>
                        <a:pt x="1" y="15"/>
                      </a:lnTo>
                      <a:lnTo>
                        <a:pt x="0" y="2"/>
                      </a:lnTo>
                      <a:lnTo>
                        <a:pt x="1" y="1"/>
                      </a:lnTo>
                      <a:lnTo>
                        <a:pt x="2" y="0"/>
                      </a:lnTo>
                      <a:lnTo>
                        <a:pt x="3" y="0"/>
                      </a:lnTo>
                      <a:lnTo>
                        <a:pt x="4" y="1"/>
                      </a:lnTo>
                      <a:lnTo>
                        <a:pt x="5" y="3"/>
                      </a:lnTo>
                      <a:lnTo>
                        <a:pt x="6" y="5"/>
                      </a:lnTo>
                      <a:lnTo>
                        <a:pt x="6" y="7"/>
                      </a:lnTo>
                      <a:lnTo>
                        <a:pt x="7" y="9"/>
                      </a:lnTo>
                      <a:lnTo>
                        <a:pt x="7" y="11"/>
                      </a:lnTo>
                      <a:lnTo>
                        <a:pt x="7" y="13"/>
                      </a:lnTo>
                      <a:lnTo>
                        <a:pt x="7" y="15"/>
                      </a:lnTo>
                      <a:lnTo>
                        <a:pt x="8" y="17"/>
                      </a:lnTo>
                      <a:close/>
                    </a:path>
                  </a:pathLst>
                </a:custGeom>
                <a:solidFill>
                  <a:srgbClr val="FFFF00"/>
                </a:solidFill>
                <a:ln>
                  <a:noFill/>
                </a:ln>
              </p:spPr>
              <p:txBody>
                <a:bodyPr/>
                <a:lstStyle/>
                <a:p>
                  <a:pPr algn="ctr"/>
                  <a:endParaRPr lang="zh-CN" altLang="en-US"/>
                </a:p>
              </p:txBody>
            </p:sp>
            <p:sp>
              <p:nvSpPr>
                <p:cNvPr id="1051954" name="Freeform 178"/>
                <p:cNvSpPr/>
                <p:nvPr/>
              </p:nvSpPr>
              <p:spPr bwMode="auto">
                <a:xfrm>
                  <a:off x="3900" y="903"/>
                  <a:ext cx="6" cy="19"/>
                </a:xfrm>
                <a:custGeom>
                  <a:avLst/>
                  <a:gdLst>
                    <a:gd name="T0" fmla="*/ 5 w 6"/>
                    <a:gd name="T1" fmla="*/ 17 h 19"/>
                    <a:gd name="T2" fmla="*/ 4 w 6"/>
                    <a:gd name="T3" fmla="*/ 18 h 19"/>
                    <a:gd name="T4" fmla="*/ 3 w 6"/>
                    <a:gd name="T5" fmla="*/ 19 h 19"/>
                    <a:gd name="T6" fmla="*/ 2 w 6"/>
                    <a:gd name="T7" fmla="*/ 19 h 19"/>
                    <a:gd name="T8" fmla="*/ 1 w 6"/>
                    <a:gd name="T9" fmla="*/ 19 h 19"/>
                    <a:gd name="T10" fmla="*/ 0 w 6"/>
                    <a:gd name="T11" fmla="*/ 16 h 19"/>
                    <a:gd name="T12" fmla="*/ 0 w 6"/>
                    <a:gd name="T13" fmla="*/ 3 h 19"/>
                    <a:gd name="T14" fmla="*/ 1 w 6"/>
                    <a:gd name="T15" fmla="*/ 2 h 19"/>
                    <a:gd name="T16" fmla="*/ 2 w 6"/>
                    <a:gd name="T17" fmla="*/ 1 h 19"/>
                    <a:gd name="T18" fmla="*/ 3 w 6"/>
                    <a:gd name="T19" fmla="*/ 0 h 19"/>
                    <a:gd name="T20" fmla="*/ 4 w 6"/>
                    <a:gd name="T21" fmla="*/ 0 h 19"/>
                    <a:gd name="T22" fmla="*/ 5 w 6"/>
                    <a:gd name="T23" fmla="*/ 2 h 19"/>
                    <a:gd name="T24" fmla="*/ 6 w 6"/>
                    <a:gd name="T25" fmla="*/ 4 h 19"/>
                    <a:gd name="T26" fmla="*/ 6 w 6"/>
                    <a:gd name="T27" fmla="*/ 4 h 19"/>
                    <a:gd name="T28" fmla="*/ 6 w 6"/>
                    <a:gd name="T29" fmla="*/ 6 h 19"/>
                    <a:gd name="T30" fmla="*/ 6 w 6"/>
                    <a:gd name="T31" fmla="*/ 7 h 19"/>
                    <a:gd name="T32" fmla="*/ 6 w 6"/>
                    <a:gd name="T33" fmla="*/ 8 h 19"/>
                    <a:gd name="T34" fmla="*/ 6 w 6"/>
                    <a:gd name="T35" fmla="*/ 9 h 19"/>
                    <a:gd name="T36" fmla="*/ 6 w 6"/>
                    <a:gd name="T37" fmla="*/ 10 h 19"/>
                    <a:gd name="T38" fmla="*/ 5 w 6"/>
                    <a:gd name="T39" fmla="*/ 12 h 19"/>
                    <a:gd name="T40" fmla="*/ 5 w 6"/>
                    <a:gd name="T41" fmla="*/ 13 h 19"/>
                    <a:gd name="T42" fmla="*/ 5 w 6"/>
                    <a:gd name="T43" fmla="*/ 14 h 19"/>
                    <a:gd name="T44" fmla="*/ 5 w 6"/>
                    <a:gd name="T45" fmla="*/ 15 h 19"/>
                    <a:gd name="T46" fmla="*/ 5 w 6"/>
                    <a:gd name="T47" fmla="*/ 16 h 19"/>
                    <a:gd name="T48" fmla="*/ 5 w 6"/>
                    <a:gd name="T49"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19">
                      <a:moveTo>
                        <a:pt x="5" y="17"/>
                      </a:moveTo>
                      <a:lnTo>
                        <a:pt x="4" y="18"/>
                      </a:lnTo>
                      <a:lnTo>
                        <a:pt x="3" y="19"/>
                      </a:lnTo>
                      <a:lnTo>
                        <a:pt x="2" y="19"/>
                      </a:lnTo>
                      <a:lnTo>
                        <a:pt x="1" y="19"/>
                      </a:lnTo>
                      <a:lnTo>
                        <a:pt x="0" y="16"/>
                      </a:lnTo>
                      <a:lnTo>
                        <a:pt x="0" y="3"/>
                      </a:lnTo>
                      <a:lnTo>
                        <a:pt x="1" y="2"/>
                      </a:lnTo>
                      <a:lnTo>
                        <a:pt x="2" y="1"/>
                      </a:lnTo>
                      <a:lnTo>
                        <a:pt x="3" y="0"/>
                      </a:lnTo>
                      <a:lnTo>
                        <a:pt x="4" y="0"/>
                      </a:lnTo>
                      <a:lnTo>
                        <a:pt x="5" y="2"/>
                      </a:lnTo>
                      <a:lnTo>
                        <a:pt x="6" y="4"/>
                      </a:lnTo>
                      <a:lnTo>
                        <a:pt x="6" y="4"/>
                      </a:lnTo>
                      <a:lnTo>
                        <a:pt x="6" y="6"/>
                      </a:lnTo>
                      <a:lnTo>
                        <a:pt x="6" y="7"/>
                      </a:lnTo>
                      <a:lnTo>
                        <a:pt x="6" y="8"/>
                      </a:lnTo>
                      <a:lnTo>
                        <a:pt x="6" y="9"/>
                      </a:lnTo>
                      <a:lnTo>
                        <a:pt x="6" y="10"/>
                      </a:lnTo>
                      <a:lnTo>
                        <a:pt x="5" y="12"/>
                      </a:lnTo>
                      <a:lnTo>
                        <a:pt x="5" y="13"/>
                      </a:lnTo>
                      <a:lnTo>
                        <a:pt x="5" y="14"/>
                      </a:lnTo>
                      <a:lnTo>
                        <a:pt x="5" y="15"/>
                      </a:lnTo>
                      <a:lnTo>
                        <a:pt x="5" y="16"/>
                      </a:lnTo>
                      <a:lnTo>
                        <a:pt x="5" y="17"/>
                      </a:lnTo>
                      <a:close/>
                    </a:path>
                  </a:pathLst>
                </a:custGeom>
                <a:solidFill>
                  <a:srgbClr val="FFFF00"/>
                </a:solidFill>
                <a:ln>
                  <a:noFill/>
                </a:ln>
              </p:spPr>
              <p:txBody>
                <a:bodyPr/>
                <a:lstStyle/>
                <a:p>
                  <a:pPr algn="ctr"/>
                  <a:endParaRPr lang="zh-CN" altLang="en-US"/>
                </a:p>
              </p:txBody>
            </p:sp>
            <p:sp>
              <p:nvSpPr>
                <p:cNvPr id="1051955" name="Freeform 179"/>
                <p:cNvSpPr/>
                <p:nvPr/>
              </p:nvSpPr>
              <p:spPr bwMode="auto">
                <a:xfrm>
                  <a:off x="3831" y="904"/>
                  <a:ext cx="10" cy="19"/>
                </a:xfrm>
                <a:custGeom>
                  <a:avLst/>
                  <a:gdLst>
                    <a:gd name="T0" fmla="*/ 8 w 10"/>
                    <a:gd name="T1" fmla="*/ 10 h 19"/>
                    <a:gd name="T2" fmla="*/ 8 w 10"/>
                    <a:gd name="T3" fmla="*/ 11 h 19"/>
                    <a:gd name="T4" fmla="*/ 9 w 10"/>
                    <a:gd name="T5" fmla="*/ 12 h 19"/>
                    <a:gd name="T6" fmla="*/ 9 w 10"/>
                    <a:gd name="T7" fmla="*/ 13 h 19"/>
                    <a:gd name="T8" fmla="*/ 10 w 10"/>
                    <a:gd name="T9" fmla="*/ 15 h 19"/>
                    <a:gd name="T10" fmla="*/ 10 w 10"/>
                    <a:gd name="T11" fmla="*/ 16 h 19"/>
                    <a:gd name="T12" fmla="*/ 10 w 10"/>
                    <a:gd name="T13" fmla="*/ 17 h 19"/>
                    <a:gd name="T14" fmla="*/ 9 w 10"/>
                    <a:gd name="T15" fmla="*/ 18 h 19"/>
                    <a:gd name="T16" fmla="*/ 8 w 10"/>
                    <a:gd name="T17" fmla="*/ 19 h 19"/>
                    <a:gd name="T18" fmla="*/ 7 w 10"/>
                    <a:gd name="T19" fmla="*/ 19 h 19"/>
                    <a:gd name="T20" fmla="*/ 6 w 10"/>
                    <a:gd name="T21" fmla="*/ 18 h 19"/>
                    <a:gd name="T22" fmla="*/ 5 w 10"/>
                    <a:gd name="T23" fmla="*/ 17 h 19"/>
                    <a:gd name="T24" fmla="*/ 4 w 10"/>
                    <a:gd name="T25" fmla="*/ 16 h 19"/>
                    <a:gd name="T26" fmla="*/ 4 w 10"/>
                    <a:gd name="T27" fmla="*/ 15 h 19"/>
                    <a:gd name="T28" fmla="*/ 3 w 10"/>
                    <a:gd name="T29" fmla="*/ 13 h 19"/>
                    <a:gd name="T30" fmla="*/ 2 w 10"/>
                    <a:gd name="T31" fmla="*/ 12 h 19"/>
                    <a:gd name="T32" fmla="*/ 2 w 10"/>
                    <a:gd name="T33" fmla="*/ 11 h 19"/>
                    <a:gd name="T34" fmla="*/ 1 w 10"/>
                    <a:gd name="T35" fmla="*/ 9 h 19"/>
                    <a:gd name="T36" fmla="*/ 1 w 10"/>
                    <a:gd name="T37" fmla="*/ 7 h 19"/>
                    <a:gd name="T38" fmla="*/ 0 w 10"/>
                    <a:gd name="T39" fmla="*/ 5 h 19"/>
                    <a:gd name="T40" fmla="*/ 0 w 10"/>
                    <a:gd name="T41" fmla="*/ 4 h 19"/>
                    <a:gd name="T42" fmla="*/ 0 w 10"/>
                    <a:gd name="T43" fmla="*/ 3 h 19"/>
                    <a:gd name="T44" fmla="*/ 0 w 10"/>
                    <a:gd name="T45" fmla="*/ 2 h 19"/>
                    <a:gd name="T46" fmla="*/ 0 w 10"/>
                    <a:gd name="T47" fmla="*/ 1 h 19"/>
                    <a:gd name="T48" fmla="*/ 1 w 10"/>
                    <a:gd name="T49" fmla="*/ 0 h 19"/>
                    <a:gd name="T50" fmla="*/ 2 w 10"/>
                    <a:gd name="T51" fmla="*/ 0 h 19"/>
                    <a:gd name="T52" fmla="*/ 3 w 10"/>
                    <a:gd name="T53" fmla="*/ 0 h 19"/>
                    <a:gd name="T54" fmla="*/ 4 w 10"/>
                    <a:gd name="T55" fmla="*/ 0 h 19"/>
                    <a:gd name="T56" fmla="*/ 5 w 10"/>
                    <a:gd name="T57" fmla="*/ 1 h 19"/>
                    <a:gd name="T58" fmla="*/ 5 w 10"/>
                    <a:gd name="T59" fmla="*/ 2 h 19"/>
                    <a:gd name="T60" fmla="*/ 6 w 10"/>
                    <a:gd name="T61" fmla="*/ 3 h 19"/>
                    <a:gd name="T62" fmla="*/ 6 w 10"/>
                    <a:gd name="T63" fmla="*/ 5 h 19"/>
                    <a:gd name="T64" fmla="*/ 7 w 10"/>
                    <a:gd name="T65" fmla="*/ 7 h 19"/>
                    <a:gd name="T66" fmla="*/ 7 w 10"/>
                    <a:gd name="T67" fmla="*/ 8 h 19"/>
                    <a:gd name="T68" fmla="*/ 8 w 10"/>
                    <a:gd name="T69"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9">
                      <a:moveTo>
                        <a:pt x="8" y="10"/>
                      </a:moveTo>
                      <a:lnTo>
                        <a:pt x="8" y="11"/>
                      </a:lnTo>
                      <a:lnTo>
                        <a:pt x="9" y="12"/>
                      </a:lnTo>
                      <a:lnTo>
                        <a:pt x="9" y="13"/>
                      </a:lnTo>
                      <a:lnTo>
                        <a:pt x="10" y="15"/>
                      </a:lnTo>
                      <a:lnTo>
                        <a:pt x="10" y="16"/>
                      </a:lnTo>
                      <a:lnTo>
                        <a:pt x="10" y="17"/>
                      </a:lnTo>
                      <a:lnTo>
                        <a:pt x="9" y="18"/>
                      </a:lnTo>
                      <a:lnTo>
                        <a:pt x="8" y="19"/>
                      </a:lnTo>
                      <a:lnTo>
                        <a:pt x="7" y="19"/>
                      </a:lnTo>
                      <a:lnTo>
                        <a:pt x="6" y="18"/>
                      </a:lnTo>
                      <a:lnTo>
                        <a:pt x="5" y="17"/>
                      </a:lnTo>
                      <a:lnTo>
                        <a:pt x="4" y="16"/>
                      </a:lnTo>
                      <a:lnTo>
                        <a:pt x="4" y="15"/>
                      </a:lnTo>
                      <a:lnTo>
                        <a:pt x="3" y="13"/>
                      </a:lnTo>
                      <a:lnTo>
                        <a:pt x="2" y="12"/>
                      </a:lnTo>
                      <a:lnTo>
                        <a:pt x="2" y="11"/>
                      </a:lnTo>
                      <a:lnTo>
                        <a:pt x="1" y="9"/>
                      </a:lnTo>
                      <a:lnTo>
                        <a:pt x="1" y="7"/>
                      </a:lnTo>
                      <a:lnTo>
                        <a:pt x="0" y="5"/>
                      </a:lnTo>
                      <a:lnTo>
                        <a:pt x="0" y="4"/>
                      </a:lnTo>
                      <a:lnTo>
                        <a:pt x="0" y="3"/>
                      </a:lnTo>
                      <a:lnTo>
                        <a:pt x="0" y="2"/>
                      </a:lnTo>
                      <a:lnTo>
                        <a:pt x="0" y="1"/>
                      </a:lnTo>
                      <a:lnTo>
                        <a:pt x="1" y="0"/>
                      </a:lnTo>
                      <a:lnTo>
                        <a:pt x="2" y="0"/>
                      </a:lnTo>
                      <a:lnTo>
                        <a:pt x="3" y="0"/>
                      </a:lnTo>
                      <a:lnTo>
                        <a:pt x="4" y="0"/>
                      </a:lnTo>
                      <a:lnTo>
                        <a:pt x="5" y="1"/>
                      </a:lnTo>
                      <a:lnTo>
                        <a:pt x="5" y="2"/>
                      </a:lnTo>
                      <a:lnTo>
                        <a:pt x="6" y="3"/>
                      </a:lnTo>
                      <a:lnTo>
                        <a:pt x="6" y="5"/>
                      </a:lnTo>
                      <a:lnTo>
                        <a:pt x="7" y="7"/>
                      </a:lnTo>
                      <a:lnTo>
                        <a:pt x="7" y="8"/>
                      </a:lnTo>
                      <a:lnTo>
                        <a:pt x="8" y="10"/>
                      </a:lnTo>
                      <a:close/>
                    </a:path>
                  </a:pathLst>
                </a:custGeom>
                <a:solidFill>
                  <a:srgbClr val="FFFF00"/>
                </a:solidFill>
                <a:ln>
                  <a:noFill/>
                </a:ln>
              </p:spPr>
              <p:txBody>
                <a:bodyPr/>
                <a:lstStyle/>
                <a:p>
                  <a:pPr algn="ctr"/>
                  <a:endParaRPr lang="zh-CN" altLang="en-US"/>
                </a:p>
              </p:txBody>
            </p:sp>
            <p:sp>
              <p:nvSpPr>
                <p:cNvPr id="1051956" name="Freeform 180"/>
                <p:cNvSpPr/>
                <p:nvPr/>
              </p:nvSpPr>
              <p:spPr bwMode="auto">
                <a:xfrm>
                  <a:off x="3923" y="907"/>
                  <a:ext cx="12" cy="20"/>
                </a:xfrm>
                <a:custGeom>
                  <a:avLst/>
                  <a:gdLst>
                    <a:gd name="T0" fmla="*/ 12 w 12"/>
                    <a:gd name="T1" fmla="*/ 4 h 20"/>
                    <a:gd name="T2" fmla="*/ 11 w 12"/>
                    <a:gd name="T3" fmla="*/ 6 h 20"/>
                    <a:gd name="T4" fmla="*/ 10 w 12"/>
                    <a:gd name="T5" fmla="*/ 8 h 20"/>
                    <a:gd name="T6" fmla="*/ 9 w 12"/>
                    <a:gd name="T7" fmla="*/ 9 h 20"/>
                    <a:gd name="T8" fmla="*/ 9 w 12"/>
                    <a:gd name="T9" fmla="*/ 10 h 20"/>
                    <a:gd name="T10" fmla="*/ 9 w 12"/>
                    <a:gd name="T11" fmla="*/ 11 h 20"/>
                    <a:gd name="T12" fmla="*/ 8 w 12"/>
                    <a:gd name="T13" fmla="*/ 12 h 20"/>
                    <a:gd name="T14" fmla="*/ 7 w 12"/>
                    <a:gd name="T15" fmla="*/ 14 h 20"/>
                    <a:gd name="T16" fmla="*/ 6 w 12"/>
                    <a:gd name="T17" fmla="*/ 16 h 20"/>
                    <a:gd name="T18" fmla="*/ 5 w 12"/>
                    <a:gd name="T19" fmla="*/ 18 h 20"/>
                    <a:gd name="T20" fmla="*/ 3 w 12"/>
                    <a:gd name="T21" fmla="*/ 20 h 20"/>
                    <a:gd name="T22" fmla="*/ 2 w 12"/>
                    <a:gd name="T23" fmla="*/ 19 h 20"/>
                    <a:gd name="T24" fmla="*/ 2 w 12"/>
                    <a:gd name="T25" fmla="*/ 19 h 20"/>
                    <a:gd name="T26" fmla="*/ 1 w 12"/>
                    <a:gd name="T27" fmla="*/ 18 h 20"/>
                    <a:gd name="T28" fmla="*/ 1 w 12"/>
                    <a:gd name="T29" fmla="*/ 18 h 20"/>
                    <a:gd name="T30" fmla="*/ 0 w 12"/>
                    <a:gd name="T31" fmla="*/ 16 h 20"/>
                    <a:gd name="T32" fmla="*/ 0 w 12"/>
                    <a:gd name="T33" fmla="*/ 15 h 20"/>
                    <a:gd name="T34" fmla="*/ 0 w 12"/>
                    <a:gd name="T35" fmla="*/ 14 h 20"/>
                    <a:gd name="T36" fmla="*/ 1 w 12"/>
                    <a:gd name="T37" fmla="*/ 13 h 20"/>
                    <a:gd name="T38" fmla="*/ 1 w 12"/>
                    <a:gd name="T39" fmla="*/ 11 h 20"/>
                    <a:gd name="T40" fmla="*/ 2 w 12"/>
                    <a:gd name="T41" fmla="*/ 10 h 20"/>
                    <a:gd name="T42" fmla="*/ 2 w 12"/>
                    <a:gd name="T43" fmla="*/ 9 h 20"/>
                    <a:gd name="T44" fmla="*/ 3 w 12"/>
                    <a:gd name="T45" fmla="*/ 9 h 20"/>
                    <a:gd name="T46" fmla="*/ 4 w 12"/>
                    <a:gd name="T47" fmla="*/ 6 h 20"/>
                    <a:gd name="T48" fmla="*/ 5 w 12"/>
                    <a:gd name="T49" fmla="*/ 4 h 20"/>
                    <a:gd name="T50" fmla="*/ 6 w 12"/>
                    <a:gd name="T51" fmla="*/ 3 h 20"/>
                    <a:gd name="T52" fmla="*/ 8 w 12"/>
                    <a:gd name="T53" fmla="*/ 1 h 20"/>
                    <a:gd name="T54" fmla="*/ 9 w 12"/>
                    <a:gd name="T55" fmla="*/ 0 h 20"/>
                    <a:gd name="T56" fmla="*/ 11 w 12"/>
                    <a:gd name="T57" fmla="*/ 1 h 20"/>
                    <a:gd name="T58" fmla="*/ 12 w 12"/>
                    <a:gd name="T59" fmla="*/ 2 h 20"/>
                    <a:gd name="T60" fmla="*/ 12 w 12"/>
                    <a:gd name="T6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20">
                      <a:moveTo>
                        <a:pt x="12" y="4"/>
                      </a:moveTo>
                      <a:lnTo>
                        <a:pt x="11" y="6"/>
                      </a:lnTo>
                      <a:lnTo>
                        <a:pt x="10" y="8"/>
                      </a:lnTo>
                      <a:lnTo>
                        <a:pt x="9" y="9"/>
                      </a:lnTo>
                      <a:lnTo>
                        <a:pt x="9" y="10"/>
                      </a:lnTo>
                      <a:lnTo>
                        <a:pt x="9" y="11"/>
                      </a:lnTo>
                      <a:lnTo>
                        <a:pt x="8" y="12"/>
                      </a:lnTo>
                      <a:lnTo>
                        <a:pt x="7" y="14"/>
                      </a:lnTo>
                      <a:lnTo>
                        <a:pt x="6" y="16"/>
                      </a:lnTo>
                      <a:lnTo>
                        <a:pt x="5" y="18"/>
                      </a:lnTo>
                      <a:lnTo>
                        <a:pt x="3" y="20"/>
                      </a:lnTo>
                      <a:lnTo>
                        <a:pt x="2" y="19"/>
                      </a:lnTo>
                      <a:lnTo>
                        <a:pt x="2" y="19"/>
                      </a:lnTo>
                      <a:lnTo>
                        <a:pt x="1" y="18"/>
                      </a:lnTo>
                      <a:lnTo>
                        <a:pt x="1" y="18"/>
                      </a:lnTo>
                      <a:lnTo>
                        <a:pt x="0" y="16"/>
                      </a:lnTo>
                      <a:lnTo>
                        <a:pt x="0" y="15"/>
                      </a:lnTo>
                      <a:lnTo>
                        <a:pt x="0" y="14"/>
                      </a:lnTo>
                      <a:lnTo>
                        <a:pt x="1" y="13"/>
                      </a:lnTo>
                      <a:lnTo>
                        <a:pt x="1" y="11"/>
                      </a:lnTo>
                      <a:lnTo>
                        <a:pt x="2" y="10"/>
                      </a:lnTo>
                      <a:lnTo>
                        <a:pt x="2" y="9"/>
                      </a:lnTo>
                      <a:lnTo>
                        <a:pt x="3" y="9"/>
                      </a:lnTo>
                      <a:lnTo>
                        <a:pt x="4" y="6"/>
                      </a:lnTo>
                      <a:lnTo>
                        <a:pt x="5" y="4"/>
                      </a:lnTo>
                      <a:lnTo>
                        <a:pt x="6" y="3"/>
                      </a:lnTo>
                      <a:lnTo>
                        <a:pt x="8" y="1"/>
                      </a:lnTo>
                      <a:lnTo>
                        <a:pt x="9" y="0"/>
                      </a:lnTo>
                      <a:lnTo>
                        <a:pt x="11" y="1"/>
                      </a:lnTo>
                      <a:lnTo>
                        <a:pt x="12" y="2"/>
                      </a:lnTo>
                      <a:lnTo>
                        <a:pt x="12" y="4"/>
                      </a:lnTo>
                      <a:close/>
                    </a:path>
                  </a:pathLst>
                </a:custGeom>
                <a:solidFill>
                  <a:srgbClr val="FFFF00"/>
                </a:solidFill>
                <a:ln>
                  <a:noFill/>
                </a:ln>
              </p:spPr>
              <p:txBody>
                <a:bodyPr/>
                <a:lstStyle/>
                <a:p>
                  <a:pPr algn="ctr"/>
                  <a:endParaRPr lang="zh-CN" altLang="en-US"/>
                </a:p>
              </p:txBody>
            </p:sp>
            <p:sp>
              <p:nvSpPr>
                <p:cNvPr id="1051957" name="Freeform 181"/>
                <p:cNvSpPr/>
                <p:nvPr/>
              </p:nvSpPr>
              <p:spPr bwMode="auto">
                <a:xfrm>
                  <a:off x="3800" y="911"/>
                  <a:ext cx="13" cy="19"/>
                </a:xfrm>
                <a:custGeom>
                  <a:avLst/>
                  <a:gdLst>
                    <a:gd name="T0" fmla="*/ 9 w 13"/>
                    <a:gd name="T1" fmla="*/ 7 h 19"/>
                    <a:gd name="T2" fmla="*/ 9 w 13"/>
                    <a:gd name="T3" fmla="*/ 8 h 19"/>
                    <a:gd name="T4" fmla="*/ 10 w 13"/>
                    <a:gd name="T5" fmla="*/ 10 h 19"/>
                    <a:gd name="T6" fmla="*/ 11 w 13"/>
                    <a:gd name="T7" fmla="*/ 11 h 19"/>
                    <a:gd name="T8" fmla="*/ 12 w 13"/>
                    <a:gd name="T9" fmla="*/ 13 h 19"/>
                    <a:gd name="T10" fmla="*/ 13 w 13"/>
                    <a:gd name="T11" fmla="*/ 14 h 19"/>
                    <a:gd name="T12" fmla="*/ 13 w 13"/>
                    <a:gd name="T13" fmla="*/ 16 h 19"/>
                    <a:gd name="T14" fmla="*/ 13 w 13"/>
                    <a:gd name="T15" fmla="*/ 17 h 19"/>
                    <a:gd name="T16" fmla="*/ 12 w 13"/>
                    <a:gd name="T17" fmla="*/ 19 h 19"/>
                    <a:gd name="T18" fmla="*/ 11 w 13"/>
                    <a:gd name="T19" fmla="*/ 18 h 19"/>
                    <a:gd name="T20" fmla="*/ 10 w 13"/>
                    <a:gd name="T21" fmla="*/ 18 h 19"/>
                    <a:gd name="T22" fmla="*/ 9 w 13"/>
                    <a:gd name="T23" fmla="*/ 17 h 19"/>
                    <a:gd name="T24" fmla="*/ 8 w 13"/>
                    <a:gd name="T25" fmla="*/ 17 h 19"/>
                    <a:gd name="T26" fmla="*/ 7 w 13"/>
                    <a:gd name="T27" fmla="*/ 15 h 19"/>
                    <a:gd name="T28" fmla="*/ 6 w 13"/>
                    <a:gd name="T29" fmla="*/ 14 h 19"/>
                    <a:gd name="T30" fmla="*/ 5 w 13"/>
                    <a:gd name="T31" fmla="*/ 13 h 19"/>
                    <a:gd name="T32" fmla="*/ 4 w 13"/>
                    <a:gd name="T33" fmla="*/ 12 h 19"/>
                    <a:gd name="T34" fmla="*/ 4 w 13"/>
                    <a:gd name="T35" fmla="*/ 11 h 19"/>
                    <a:gd name="T36" fmla="*/ 3 w 13"/>
                    <a:gd name="T37" fmla="*/ 10 h 19"/>
                    <a:gd name="T38" fmla="*/ 2 w 13"/>
                    <a:gd name="T39" fmla="*/ 9 h 19"/>
                    <a:gd name="T40" fmla="*/ 2 w 13"/>
                    <a:gd name="T41" fmla="*/ 7 h 19"/>
                    <a:gd name="T42" fmla="*/ 1 w 13"/>
                    <a:gd name="T43" fmla="*/ 6 h 19"/>
                    <a:gd name="T44" fmla="*/ 1 w 13"/>
                    <a:gd name="T45" fmla="*/ 5 h 19"/>
                    <a:gd name="T46" fmla="*/ 1 w 13"/>
                    <a:gd name="T47" fmla="*/ 4 h 19"/>
                    <a:gd name="T48" fmla="*/ 0 w 13"/>
                    <a:gd name="T49" fmla="*/ 3 h 19"/>
                    <a:gd name="T50" fmla="*/ 1 w 13"/>
                    <a:gd name="T51" fmla="*/ 1 h 19"/>
                    <a:gd name="T52" fmla="*/ 1 w 13"/>
                    <a:gd name="T53" fmla="*/ 1 h 19"/>
                    <a:gd name="T54" fmla="*/ 2 w 13"/>
                    <a:gd name="T55" fmla="*/ 0 h 19"/>
                    <a:gd name="T56" fmla="*/ 3 w 13"/>
                    <a:gd name="T57" fmla="*/ 0 h 19"/>
                    <a:gd name="T58" fmla="*/ 4 w 13"/>
                    <a:gd name="T59" fmla="*/ 0 h 19"/>
                    <a:gd name="T60" fmla="*/ 5 w 13"/>
                    <a:gd name="T61" fmla="*/ 1 h 19"/>
                    <a:gd name="T62" fmla="*/ 6 w 13"/>
                    <a:gd name="T63" fmla="*/ 2 h 19"/>
                    <a:gd name="T64" fmla="*/ 7 w 13"/>
                    <a:gd name="T65" fmla="*/ 4 h 19"/>
                    <a:gd name="T66" fmla="*/ 8 w 13"/>
                    <a:gd name="T67" fmla="*/ 5 h 19"/>
                    <a:gd name="T68" fmla="*/ 9 w 13"/>
                    <a:gd name="T69"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19">
                      <a:moveTo>
                        <a:pt x="9" y="7"/>
                      </a:moveTo>
                      <a:lnTo>
                        <a:pt x="9" y="8"/>
                      </a:lnTo>
                      <a:lnTo>
                        <a:pt x="10" y="10"/>
                      </a:lnTo>
                      <a:lnTo>
                        <a:pt x="11" y="11"/>
                      </a:lnTo>
                      <a:lnTo>
                        <a:pt x="12" y="13"/>
                      </a:lnTo>
                      <a:lnTo>
                        <a:pt x="13" y="14"/>
                      </a:lnTo>
                      <a:lnTo>
                        <a:pt x="13" y="16"/>
                      </a:lnTo>
                      <a:lnTo>
                        <a:pt x="13" y="17"/>
                      </a:lnTo>
                      <a:lnTo>
                        <a:pt x="12" y="19"/>
                      </a:lnTo>
                      <a:lnTo>
                        <a:pt x="11" y="18"/>
                      </a:lnTo>
                      <a:lnTo>
                        <a:pt x="10" y="18"/>
                      </a:lnTo>
                      <a:lnTo>
                        <a:pt x="9" y="17"/>
                      </a:lnTo>
                      <a:lnTo>
                        <a:pt x="8" y="17"/>
                      </a:lnTo>
                      <a:lnTo>
                        <a:pt x="7" y="15"/>
                      </a:lnTo>
                      <a:lnTo>
                        <a:pt x="6" y="14"/>
                      </a:lnTo>
                      <a:lnTo>
                        <a:pt x="5" y="13"/>
                      </a:lnTo>
                      <a:lnTo>
                        <a:pt x="4" y="12"/>
                      </a:lnTo>
                      <a:lnTo>
                        <a:pt x="4" y="11"/>
                      </a:lnTo>
                      <a:lnTo>
                        <a:pt x="3" y="10"/>
                      </a:lnTo>
                      <a:lnTo>
                        <a:pt x="2" y="9"/>
                      </a:lnTo>
                      <a:lnTo>
                        <a:pt x="2" y="7"/>
                      </a:lnTo>
                      <a:lnTo>
                        <a:pt x="1" y="6"/>
                      </a:lnTo>
                      <a:lnTo>
                        <a:pt x="1" y="5"/>
                      </a:lnTo>
                      <a:lnTo>
                        <a:pt x="1" y="4"/>
                      </a:lnTo>
                      <a:lnTo>
                        <a:pt x="0" y="3"/>
                      </a:lnTo>
                      <a:lnTo>
                        <a:pt x="1" y="1"/>
                      </a:lnTo>
                      <a:lnTo>
                        <a:pt x="1" y="1"/>
                      </a:lnTo>
                      <a:lnTo>
                        <a:pt x="2" y="0"/>
                      </a:lnTo>
                      <a:lnTo>
                        <a:pt x="3" y="0"/>
                      </a:lnTo>
                      <a:lnTo>
                        <a:pt x="4" y="0"/>
                      </a:lnTo>
                      <a:lnTo>
                        <a:pt x="5" y="1"/>
                      </a:lnTo>
                      <a:lnTo>
                        <a:pt x="6" y="2"/>
                      </a:lnTo>
                      <a:lnTo>
                        <a:pt x="7" y="4"/>
                      </a:lnTo>
                      <a:lnTo>
                        <a:pt x="8" y="5"/>
                      </a:lnTo>
                      <a:lnTo>
                        <a:pt x="9" y="7"/>
                      </a:lnTo>
                      <a:close/>
                    </a:path>
                  </a:pathLst>
                </a:custGeom>
                <a:solidFill>
                  <a:srgbClr val="FFFF00"/>
                </a:solidFill>
                <a:ln>
                  <a:noFill/>
                </a:ln>
              </p:spPr>
              <p:txBody>
                <a:bodyPr/>
                <a:lstStyle/>
                <a:p>
                  <a:pPr algn="ctr"/>
                  <a:endParaRPr lang="zh-CN" altLang="en-US"/>
                </a:p>
              </p:txBody>
            </p:sp>
            <p:sp>
              <p:nvSpPr>
                <p:cNvPr id="1051958" name="Freeform 182"/>
                <p:cNvSpPr/>
                <p:nvPr/>
              </p:nvSpPr>
              <p:spPr bwMode="auto">
                <a:xfrm>
                  <a:off x="3763" y="951"/>
                  <a:ext cx="201" cy="90"/>
                </a:xfrm>
                <a:custGeom>
                  <a:avLst/>
                  <a:gdLst>
                    <a:gd name="T0" fmla="*/ 200 w 201"/>
                    <a:gd name="T1" fmla="*/ 84 h 90"/>
                    <a:gd name="T2" fmla="*/ 194 w 201"/>
                    <a:gd name="T3" fmla="*/ 86 h 90"/>
                    <a:gd name="T4" fmla="*/ 182 w 201"/>
                    <a:gd name="T5" fmla="*/ 87 h 90"/>
                    <a:gd name="T6" fmla="*/ 167 w 201"/>
                    <a:gd name="T7" fmla="*/ 87 h 90"/>
                    <a:gd name="T8" fmla="*/ 153 w 201"/>
                    <a:gd name="T9" fmla="*/ 87 h 90"/>
                    <a:gd name="T10" fmla="*/ 138 w 201"/>
                    <a:gd name="T11" fmla="*/ 87 h 90"/>
                    <a:gd name="T12" fmla="*/ 124 w 201"/>
                    <a:gd name="T13" fmla="*/ 87 h 90"/>
                    <a:gd name="T14" fmla="*/ 109 w 201"/>
                    <a:gd name="T15" fmla="*/ 88 h 90"/>
                    <a:gd name="T16" fmla="*/ 95 w 201"/>
                    <a:gd name="T17" fmla="*/ 88 h 90"/>
                    <a:gd name="T18" fmla="*/ 81 w 201"/>
                    <a:gd name="T19" fmla="*/ 88 h 90"/>
                    <a:gd name="T20" fmla="*/ 66 w 201"/>
                    <a:gd name="T21" fmla="*/ 89 h 90"/>
                    <a:gd name="T22" fmla="*/ 52 w 201"/>
                    <a:gd name="T23" fmla="*/ 89 h 90"/>
                    <a:gd name="T24" fmla="*/ 37 w 201"/>
                    <a:gd name="T25" fmla="*/ 89 h 90"/>
                    <a:gd name="T26" fmla="*/ 22 w 201"/>
                    <a:gd name="T27" fmla="*/ 89 h 90"/>
                    <a:gd name="T28" fmla="*/ 7 w 201"/>
                    <a:gd name="T29" fmla="*/ 89 h 90"/>
                    <a:gd name="T30" fmla="*/ 3 w 201"/>
                    <a:gd name="T31" fmla="*/ 88 h 90"/>
                    <a:gd name="T32" fmla="*/ 1 w 201"/>
                    <a:gd name="T33" fmla="*/ 85 h 90"/>
                    <a:gd name="T34" fmla="*/ 1 w 201"/>
                    <a:gd name="T35" fmla="*/ 78 h 90"/>
                    <a:gd name="T36" fmla="*/ 1 w 201"/>
                    <a:gd name="T37" fmla="*/ 72 h 90"/>
                    <a:gd name="T38" fmla="*/ 1 w 201"/>
                    <a:gd name="T39" fmla="*/ 65 h 90"/>
                    <a:gd name="T40" fmla="*/ 1 w 201"/>
                    <a:gd name="T41" fmla="*/ 59 h 90"/>
                    <a:gd name="T42" fmla="*/ 0 w 201"/>
                    <a:gd name="T43" fmla="*/ 52 h 90"/>
                    <a:gd name="T44" fmla="*/ 0 w 201"/>
                    <a:gd name="T45" fmla="*/ 45 h 90"/>
                    <a:gd name="T46" fmla="*/ 0 w 201"/>
                    <a:gd name="T47" fmla="*/ 39 h 90"/>
                    <a:gd name="T48" fmla="*/ 0 w 201"/>
                    <a:gd name="T49" fmla="*/ 32 h 90"/>
                    <a:gd name="T50" fmla="*/ 0 w 201"/>
                    <a:gd name="T51" fmla="*/ 25 h 90"/>
                    <a:gd name="T52" fmla="*/ 0 w 201"/>
                    <a:gd name="T53" fmla="*/ 19 h 90"/>
                    <a:gd name="T54" fmla="*/ 0 w 201"/>
                    <a:gd name="T55" fmla="*/ 12 h 90"/>
                    <a:gd name="T56" fmla="*/ 0 w 201"/>
                    <a:gd name="T57" fmla="*/ 5 h 90"/>
                    <a:gd name="T58" fmla="*/ 5 w 201"/>
                    <a:gd name="T59" fmla="*/ 1 h 90"/>
                    <a:gd name="T60" fmla="*/ 11 w 201"/>
                    <a:gd name="T61" fmla="*/ 1 h 90"/>
                    <a:gd name="T62" fmla="*/ 18 w 201"/>
                    <a:gd name="T63" fmla="*/ 1 h 90"/>
                    <a:gd name="T64" fmla="*/ 23 w 201"/>
                    <a:gd name="T65" fmla="*/ 1 h 90"/>
                    <a:gd name="T66" fmla="*/ 28 w 201"/>
                    <a:gd name="T67" fmla="*/ 1 h 90"/>
                    <a:gd name="T68" fmla="*/ 34 w 201"/>
                    <a:gd name="T69" fmla="*/ 1 h 90"/>
                    <a:gd name="T70" fmla="*/ 39 w 201"/>
                    <a:gd name="T71" fmla="*/ 1 h 90"/>
                    <a:gd name="T72" fmla="*/ 44 w 201"/>
                    <a:gd name="T73" fmla="*/ 0 h 90"/>
                    <a:gd name="T74" fmla="*/ 49 w 201"/>
                    <a:gd name="T75" fmla="*/ 0 h 90"/>
                    <a:gd name="T76" fmla="*/ 57 w 201"/>
                    <a:gd name="T77" fmla="*/ 0 h 90"/>
                    <a:gd name="T78" fmla="*/ 62 w 201"/>
                    <a:gd name="T79" fmla="*/ 0 h 90"/>
                    <a:gd name="T80" fmla="*/ 67 w 201"/>
                    <a:gd name="T81" fmla="*/ 0 h 90"/>
                    <a:gd name="T82" fmla="*/ 73 w 201"/>
                    <a:gd name="T83" fmla="*/ 0 h 90"/>
                    <a:gd name="T84" fmla="*/ 78 w 201"/>
                    <a:gd name="T85" fmla="*/ 0 h 90"/>
                    <a:gd name="T86" fmla="*/ 84 w 201"/>
                    <a:gd name="T87" fmla="*/ 0 h 90"/>
                    <a:gd name="T88" fmla="*/ 90 w 201"/>
                    <a:gd name="T89" fmla="*/ 0 h 90"/>
                    <a:gd name="T90" fmla="*/ 96 w 201"/>
                    <a:gd name="T91" fmla="*/ 0 h 90"/>
                    <a:gd name="T92" fmla="*/ 102 w 201"/>
                    <a:gd name="T93" fmla="*/ 0 h 90"/>
                    <a:gd name="T94" fmla="*/ 108 w 201"/>
                    <a:gd name="T95" fmla="*/ 0 h 90"/>
                    <a:gd name="T96" fmla="*/ 115 w 201"/>
                    <a:gd name="T97" fmla="*/ 0 h 90"/>
                    <a:gd name="T98" fmla="*/ 122 w 201"/>
                    <a:gd name="T99" fmla="*/ 0 h 90"/>
                    <a:gd name="T100" fmla="*/ 129 w 201"/>
                    <a:gd name="T101" fmla="*/ 0 h 90"/>
                    <a:gd name="T102" fmla="*/ 136 w 201"/>
                    <a:gd name="T103" fmla="*/ 0 h 90"/>
                    <a:gd name="T104" fmla="*/ 143 w 201"/>
                    <a:gd name="T105" fmla="*/ 0 h 90"/>
                    <a:gd name="T106" fmla="*/ 151 w 201"/>
                    <a:gd name="T107" fmla="*/ 0 h 90"/>
                    <a:gd name="T108" fmla="*/ 158 w 201"/>
                    <a:gd name="T109" fmla="*/ 0 h 90"/>
                    <a:gd name="T110" fmla="*/ 165 w 201"/>
                    <a:gd name="T111" fmla="*/ 0 h 90"/>
                    <a:gd name="T112" fmla="*/ 173 w 201"/>
                    <a:gd name="T113" fmla="*/ 0 h 90"/>
                    <a:gd name="T114" fmla="*/ 180 w 201"/>
                    <a:gd name="T115" fmla="*/ 0 h 90"/>
                    <a:gd name="T116" fmla="*/ 187 w 201"/>
                    <a:gd name="T117" fmla="*/ 0 h 90"/>
                    <a:gd name="T118" fmla="*/ 195 w 201"/>
                    <a:gd name="T1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1" h="90">
                      <a:moveTo>
                        <a:pt x="200" y="1"/>
                      </a:moveTo>
                      <a:lnTo>
                        <a:pt x="201" y="81"/>
                      </a:lnTo>
                      <a:lnTo>
                        <a:pt x="201" y="82"/>
                      </a:lnTo>
                      <a:lnTo>
                        <a:pt x="201" y="83"/>
                      </a:lnTo>
                      <a:lnTo>
                        <a:pt x="200" y="84"/>
                      </a:lnTo>
                      <a:lnTo>
                        <a:pt x="200" y="85"/>
                      </a:lnTo>
                      <a:lnTo>
                        <a:pt x="199" y="85"/>
                      </a:lnTo>
                      <a:lnTo>
                        <a:pt x="198" y="86"/>
                      </a:lnTo>
                      <a:lnTo>
                        <a:pt x="196" y="86"/>
                      </a:lnTo>
                      <a:lnTo>
                        <a:pt x="194" y="86"/>
                      </a:lnTo>
                      <a:lnTo>
                        <a:pt x="192" y="86"/>
                      </a:lnTo>
                      <a:lnTo>
                        <a:pt x="191" y="87"/>
                      </a:lnTo>
                      <a:lnTo>
                        <a:pt x="188" y="87"/>
                      </a:lnTo>
                      <a:lnTo>
                        <a:pt x="185" y="87"/>
                      </a:lnTo>
                      <a:lnTo>
                        <a:pt x="182" y="87"/>
                      </a:lnTo>
                      <a:lnTo>
                        <a:pt x="179" y="87"/>
                      </a:lnTo>
                      <a:lnTo>
                        <a:pt x="176" y="87"/>
                      </a:lnTo>
                      <a:lnTo>
                        <a:pt x="173" y="87"/>
                      </a:lnTo>
                      <a:lnTo>
                        <a:pt x="170" y="87"/>
                      </a:lnTo>
                      <a:lnTo>
                        <a:pt x="167" y="87"/>
                      </a:lnTo>
                      <a:lnTo>
                        <a:pt x="164" y="87"/>
                      </a:lnTo>
                      <a:lnTo>
                        <a:pt x="161" y="87"/>
                      </a:lnTo>
                      <a:lnTo>
                        <a:pt x="159" y="87"/>
                      </a:lnTo>
                      <a:lnTo>
                        <a:pt x="156" y="87"/>
                      </a:lnTo>
                      <a:lnTo>
                        <a:pt x="153" y="87"/>
                      </a:lnTo>
                      <a:lnTo>
                        <a:pt x="150" y="87"/>
                      </a:lnTo>
                      <a:lnTo>
                        <a:pt x="147" y="87"/>
                      </a:lnTo>
                      <a:lnTo>
                        <a:pt x="144" y="87"/>
                      </a:lnTo>
                      <a:lnTo>
                        <a:pt x="141" y="87"/>
                      </a:lnTo>
                      <a:lnTo>
                        <a:pt x="138" y="87"/>
                      </a:lnTo>
                      <a:lnTo>
                        <a:pt x="135" y="87"/>
                      </a:lnTo>
                      <a:lnTo>
                        <a:pt x="132" y="87"/>
                      </a:lnTo>
                      <a:lnTo>
                        <a:pt x="130" y="87"/>
                      </a:lnTo>
                      <a:lnTo>
                        <a:pt x="127" y="87"/>
                      </a:lnTo>
                      <a:lnTo>
                        <a:pt x="124" y="87"/>
                      </a:lnTo>
                      <a:lnTo>
                        <a:pt x="121" y="88"/>
                      </a:lnTo>
                      <a:lnTo>
                        <a:pt x="118" y="88"/>
                      </a:lnTo>
                      <a:lnTo>
                        <a:pt x="115" y="88"/>
                      </a:lnTo>
                      <a:lnTo>
                        <a:pt x="112" y="88"/>
                      </a:lnTo>
                      <a:lnTo>
                        <a:pt x="109" y="88"/>
                      </a:lnTo>
                      <a:lnTo>
                        <a:pt x="107" y="88"/>
                      </a:lnTo>
                      <a:lnTo>
                        <a:pt x="104" y="88"/>
                      </a:lnTo>
                      <a:lnTo>
                        <a:pt x="101" y="88"/>
                      </a:lnTo>
                      <a:lnTo>
                        <a:pt x="98" y="88"/>
                      </a:lnTo>
                      <a:lnTo>
                        <a:pt x="95" y="88"/>
                      </a:lnTo>
                      <a:lnTo>
                        <a:pt x="92" y="88"/>
                      </a:lnTo>
                      <a:lnTo>
                        <a:pt x="89" y="88"/>
                      </a:lnTo>
                      <a:lnTo>
                        <a:pt x="86" y="88"/>
                      </a:lnTo>
                      <a:lnTo>
                        <a:pt x="84" y="88"/>
                      </a:lnTo>
                      <a:lnTo>
                        <a:pt x="81" y="88"/>
                      </a:lnTo>
                      <a:lnTo>
                        <a:pt x="78" y="88"/>
                      </a:lnTo>
                      <a:lnTo>
                        <a:pt x="75" y="89"/>
                      </a:lnTo>
                      <a:lnTo>
                        <a:pt x="72" y="89"/>
                      </a:lnTo>
                      <a:lnTo>
                        <a:pt x="69" y="89"/>
                      </a:lnTo>
                      <a:lnTo>
                        <a:pt x="66" y="89"/>
                      </a:lnTo>
                      <a:lnTo>
                        <a:pt x="63" y="89"/>
                      </a:lnTo>
                      <a:lnTo>
                        <a:pt x="60" y="89"/>
                      </a:lnTo>
                      <a:lnTo>
                        <a:pt x="58" y="89"/>
                      </a:lnTo>
                      <a:lnTo>
                        <a:pt x="55" y="89"/>
                      </a:lnTo>
                      <a:lnTo>
                        <a:pt x="52" y="89"/>
                      </a:lnTo>
                      <a:lnTo>
                        <a:pt x="49" y="89"/>
                      </a:lnTo>
                      <a:lnTo>
                        <a:pt x="46" y="89"/>
                      </a:lnTo>
                      <a:lnTo>
                        <a:pt x="43" y="89"/>
                      </a:lnTo>
                      <a:lnTo>
                        <a:pt x="40" y="89"/>
                      </a:lnTo>
                      <a:lnTo>
                        <a:pt x="37" y="89"/>
                      </a:lnTo>
                      <a:lnTo>
                        <a:pt x="34" y="89"/>
                      </a:lnTo>
                      <a:lnTo>
                        <a:pt x="31" y="89"/>
                      </a:lnTo>
                      <a:lnTo>
                        <a:pt x="28" y="89"/>
                      </a:lnTo>
                      <a:lnTo>
                        <a:pt x="25" y="89"/>
                      </a:lnTo>
                      <a:lnTo>
                        <a:pt x="22" y="89"/>
                      </a:lnTo>
                      <a:lnTo>
                        <a:pt x="19" y="89"/>
                      </a:lnTo>
                      <a:lnTo>
                        <a:pt x="16" y="89"/>
                      </a:lnTo>
                      <a:lnTo>
                        <a:pt x="13" y="89"/>
                      </a:lnTo>
                      <a:lnTo>
                        <a:pt x="10" y="89"/>
                      </a:lnTo>
                      <a:lnTo>
                        <a:pt x="7" y="89"/>
                      </a:lnTo>
                      <a:lnTo>
                        <a:pt x="4" y="90"/>
                      </a:lnTo>
                      <a:lnTo>
                        <a:pt x="3" y="89"/>
                      </a:lnTo>
                      <a:lnTo>
                        <a:pt x="3" y="89"/>
                      </a:lnTo>
                      <a:lnTo>
                        <a:pt x="2" y="88"/>
                      </a:lnTo>
                      <a:lnTo>
                        <a:pt x="3" y="88"/>
                      </a:lnTo>
                      <a:lnTo>
                        <a:pt x="3" y="87"/>
                      </a:lnTo>
                      <a:lnTo>
                        <a:pt x="2" y="87"/>
                      </a:lnTo>
                      <a:lnTo>
                        <a:pt x="1" y="86"/>
                      </a:lnTo>
                      <a:lnTo>
                        <a:pt x="1" y="86"/>
                      </a:lnTo>
                      <a:lnTo>
                        <a:pt x="1" y="85"/>
                      </a:lnTo>
                      <a:lnTo>
                        <a:pt x="1" y="83"/>
                      </a:lnTo>
                      <a:lnTo>
                        <a:pt x="1" y="82"/>
                      </a:lnTo>
                      <a:lnTo>
                        <a:pt x="1" y="81"/>
                      </a:lnTo>
                      <a:lnTo>
                        <a:pt x="1" y="80"/>
                      </a:lnTo>
                      <a:lnTo>
                        <a:pt x="1" y="78"/>
                      </a:lnTo>
                      <a:lnTo>
                        <a:pt x="1" y="77"/>
                      </a:lnTo>
                      <a:lnTo>
                        <a:pt x="1" y="76"/>
                      </a:lnTo>
                      <a:lnTo>
                        <a:pt x="1" y="74"/>
                      </a:lnTo>
                      <a:lnTo>
                        <a:pt x="1" y="73"/>
                      </a:lnTo>
                      <a:lnTo>
                        <a:pt x="1" y="72"/>
                      </a:lnTo>
                      <a:lnTo>
                        <a:pt x="1" y="71"/>
                      </a:lnTo>
                      <a:lnTo>
                        <a:pt x="1" y="69"/>
                      </a:lnTo>
                      <a:lnTo>
                        <a:pt x="1" y="68"/>
                      </a:lnTo>
                      <a:lnTo>
                        <a:pt x="1" y="67"/>
                      </a:lnTo>
                      <a:lnTo>
                        <a:pt x="1" y="65"/>
                      </a:lnTo>
                      <a:lnTo>
                        <a:pt x="1" y="64"/>
                      </a:lnTo>
                      <a:lnTo>
                        <a:pt x="1" y="63"/>
                      </a:lnTo>
                      <a:lnTo>
                        <a:pt x="1" y="61"/>
                      </a:lnTo>
                      <a:lnTo>
                        <a:pt x="1" y="60"/>
                      </a:lnTo>
                      <a:lnTo>
                        <a:pt x="1" y="59"/>
                      </a:lnTo>
                      <a:lnTo>
                        <a:pt x="1" y="57"/>
                      </a:lnTo>
                      <a:lnTo>
                        <a:pt x="1" y="56"/>
                      </a:lnTo>
                      <a:lnTo>
                        <a:pt x="1" y="55"/>
                      </a:lnTo>
                      <a:lnTo>
                        <a:pt x="0" y="53"/>
                      </a:lnTo>
                      <a:lnTo>
                        <a:pt x="0" y="52"/>
                      </a:lnTo>
                      <a:lnTo>
                        <a:pt x="0" y="51"/>
                      </a:lnTo>
                      <a:lnTo>
                        <a:pt x="0" y="50"/>
                      </a:lnTo>
                      <a:lnTo>
                        <a:pt x="0" y="48"/>
                      </a:lnTo>
                      <a:lnTo>
                        <a:pt x="0" y="47"/>
                      </a:lnTo>
                      <a:lnTo>
                        <a:pt x="0" y="45"/>
                      </a:lnTo>
                      <a:lnTo>
                        <a:pt x="0" y="44"/>
                      </a:lnTo>
                      <a:lnTo>
                        <a:pt x="0" y="43"/>
                      </a:lnTo>
                      <a:lnTo>
                        <a:pt x="0" y="41"/>
                      </a:lnTo>
                      <a:lnTo>
                        <a:pt x="0" y="40"/>
                      </a:lnTo>
                      <a:lnTo>
                        <a:pt x="0" y="39"/>
                      </a:lnTo>
                      <a:lnTo>
                        <a:pt x="0" y="37"/>
                      </a:lnTo>
                      <a:lnTo>
                        <a:pt x="0" y="36"/>
                      </a:lnTo>
                      <a:lnTo>
                        <a:pt x="0" y="35"/>
                      </a:lnTo>
                      <a:lnTo>
                        <a:pt x="0" y="34"/>
                      </a:lnTo>
                      <a:lnTo>
                        <a:pt x="0" y="32"/>
                      </a:lnTo>
                      <a:lnTo>
                        <a:pt x="0" y="31"/>
                      </a:lnTo>
                      <a:lnTo>
                        <a:pt x="0" y="29"/>
                      </a:lnTo>
                      <a:lnTo>
                        <a:pt x="0" y="28"/>
                      </a:lnTo>
                      <a:lnTo>
                        <a:pt x="0" y="27"/>
                      </a:lnTo>
                      <a:lnTo>
                        <a:pt x="0" y="25"/>
                      </a:lnTo>
                      <a:lnTo>
                        <a:pt x="0" y="24"/>
                      </a:lnTo>
                      <a:lnTo>
                        <a:pt x="0" y="23"/>
                      </a:lnTo>
                      <a:lnTo>
                        <a:pt x="0" y="21"/>
                      </a:lnTo>
                      <a:lnTo>
                        <a:pt x="0" y="20"/>
                      </a:lnTo>
                      <a:lnTo>
                        <a:pt x="0" y="19"/>
                      </a:lnTo>
                      <a:lnTo>
                        <a:pt x="0" y="17"/>
                      </a:lnTo>
                      <a:lnTo>
                        <a:pt x="0" y="16"/>
                      </a:lnTo>
                      <a:lnTo>
                        <a:pt x="0" y="15"/>
                      </a:lnTo>
                      <a:lnTo>
                        <a:pt x="0" y="13"/>
                      </a:lnTo>
                      <a:lnTo>
                        <a:pt x="0" y="12"/>
                      </a:lnTo>
                      <a:lnTo>
                        <a:pt x="0" y="10"/>
                      </a:lnTo>
                      <a:lnTo>
                        <a:pt x="0" y="9"/>
                      </a:lnTo>
                      <a:lnTo>
                        <a:pt x="0" y="8"/>
                      </a:lnTo>
                      <a:lnTo>
                        <a:pt x="0" y="7"/>
                      </a:lnTo>
                      <a:lnTo>
                        <a:pt x="0" y="5"/>
                      </a:lnTo>
                      <a:lnTo>
                        <a:pt x="0" y="4"/>
                      </a:lnTo>
                      <a:lnTo>
                        <a:pt x="1" y="3"/>
                      </a:lnTo>
                      <a:lnTo>
                        <a:pt x="1" y="1"/>
                      </a:lnTo>
                      <a:lnTo>
                        <a:pt x="3" y="1"/>
                      </a:lnTo>
                      <a:lnTo>
                        <a:pt x="5" y="1"/>
                      </a:lnTo>
                      <a:lnTo>
                        <a:pt x="6" y="1"/>
                      </a:lnTo>
                      <a:lnTo>
                        <a:pt x="7" y="1"/>
                      </a:lnTo>
                      <a:lnTo>
                        <a:pt x="8" y="1"/>
                      </a:lnTo>
                      <a:lnTo>
                        <a:pt x="9" y="1"/>
                      </a:lnTo>
                      <a:lnTo>
                        <a:pt x="11" y="1"/>
                      </a:lnTo>
                      <a:lnTo>
                        <a:pt x="13" y="1"/>
                      </a:lnTo>
                      <a:lnTo>
                        <a:pt x="14" y="1"/>
                      </a:lnTo>
                      <a:lnTo>
                        <a:pt x="15" y="1"/>
                      </a:lnTo>
                      <a:lnTo>
                        <a:pt x="16" y="1"/>
                      </a:lnTo>
                      <a:lnTo>
                        <a:pt x="18" y="1"/>
                      </a:lnTo>
                      <a:lnTo>
                        <a:pt x="19" y="1"/>
                      </a:lnTo>
                      <a:lnTo>
                        <a:pt x="20" y="1"/>
                      </a:lnTo>
                      <a:lnTo>
                        <a:pt x="21" y="1"/>
                      </a:lnTo>
                      <a:lnTo>
                        <a:pt x="22" y="1"/>
                      </a:lnTo>
                      <a:lnTo>
                        <a:pt x="23" y="1"/>
                      </a:lnTo>
                      <a:lnTo>
                        <a:pt x="24" y="1"/>
                      </a:lnTo>
                      <a:lnTo>
                        <a:pt x="25" y="1"/>
                      </a:lnTo>
                      <a:lnTo>
                        <a:pt x="26" y="1"/>
                      </a:lnTo>
                      <a:lnTo>
                        <a:pt x="27" y="1"/>
                      </a:lnTo>
                      <a:lnTo>
                        <a:pt x="28" y="1"/>
                      </a:lnTo>
                      <a:lnTo>
                        <a:pt x="29" y="1"/>
                      </a:lnTo>
                      <a:lnTo>
                        <a:pt x="30" y="1"/>
                      </a:lnTo>
                      <a:lnTo>
                        <a:pt x="31" y="1"/>
                      </a:lnTo>
                      <a:lnTo>
                        <a:pt x="32" y="1"/>
                      </a:lnTo>
                      <a:lnTo>
                        <a:pt x="34" y="1"/>
                      </a:lnTo>
                      <a:lnTo>
                        <a:pt x="35" y="1"/>
                      </a:lnTo>
                      <a:lnTo>
                        <a:pt x="36" y="1"/>
                      </a:lnTo>
                      <a:lnTo>
                        <a:pt x="37" y="1"/>
                      </a:lnTo>
                      <a:lnTo>
                        <a:pt x="38" y="1"/>
                      </a:lnTo>
                      <a:lnTo>
                        <a:pt x="39" y="1"/>
                      </a:lnTo>
                      <a:lnTo>
                        <a:pt x="40" y="1"/>
                      </a:lnTo>
                      <a:lnTo>
                        <a:pt x="41" y="1"/>
                      </a:lnTo>
                      <a:lnTo>
                        <a:pt x="42" y="1"/>
                      </a:lnTo>
                      <a:lnTo>
                        <a:pt x="43" y="1"/>
                      </a:lnTo>
                      <a:lnTo>
                        <a:pt x="44" y="0"/>
                      </a:lnTo>
                      <a:lnTo>
                        <a:pt x="45" y="0"/>
                      </a:lnTo>
                      <a:lnTo>
                        <a:pt x="46" y="0"/>
                      </a:lnTo>
                      <a:lnTo>
                        <a:pt x="47" y="0"/>
                      </a:lnTo>
                      <a:lnTo>
                        <a:pt x="48" y="0"/>
                      </a:lnTo>
                      <a:lnTo>
                        <a:pt x="49" y="0"/>
                      </a:lnTo>
                      <a:lnTo>
                        <a:pt x="50" y="0"/>
                      </a:lnTo>
                      <a:lnTo>
                        <a:pt x="52" y="0"/>
                      </a:lnTo>
                      <a:lnTo>
                        <a:pt x="53" y="0"/>
                      </a:lnTo>
                      <a:lnTo>
                        <a:pt x="56" y="0"/>
                      </a:lnTo>
                      <a:lnTo>
                        <a:pt x="57" y="0"/>
                      </a:lnTo>
                      <a:lnTo>
                        <a:pt x="58" y="0"/>
                      </a:lnTo>
                      <a:lnTo>
                        <a:pt x="59" y="0"/>
                      </a:lnTo>
                      <a:lnTo>
                        <a:pt x="60" y="0"/>
                      </a:lnTo>
                      <a:lnTo>
                        <a:pt x="61" y="0"/>
                      </a:lnTo>
                      <a:lnTo>
                        <a:pt x="62" y="0"/>
                      </a:lnTo>
                      <a:lnTo>
                        <a:pt x="63" y="0"/>
                      </a:lnTo>
                      <a:lnTo>
                        <a:pt x="64" y="0"/>
                      </a:lnTo>
                      <a:lnTo>
                        <a:pt x="65" y="0"/>
                      </a:lnTo>
                      <a:lnTo>
                        <a:pt x="66" y="0"/>
                      </a:lnTo>
                      <a:lnTo>
                        <a:pt x="67" y="0"/>
                      </a:lnTo>
                      <a:lnTo>
                        <a:pt x="68" y="0"/>
                      </a:lnTo>
                      <a:lnTo>
                        <a:pt x="69" y="0"/>
                      </a:lnTo>
                      <a:lnTo>
                        <a:pt x="70" y="0"/>
                      </a:lnTo>
                      <a:lnTo>
                        <a:pt x="72" y="0"/>
                      </a:lnTo>
                      <a:lnTo>
                        <a:pt x="73" y="0"/>
                      </a:lnTo>
                      <a:lnTo>
                        <a:pt x="74" y="0"/>
                      </a:lnTo>
                      <a:lnTo>
                        <a:pt x="75" y="0"/>
                      </a:lnTo>
                      <a:lnTo>
                        <a:pt x="76" y="0"/>
                      </a:lnTo>
                      <a:lnTo>
                        <a:pt x="77" y="0"/>
                      </a:lnTo>
                      <a:lnTo>
                        <a:pt x="78" y="0"/>
                      </a:lnTo>
                      <a:lnTo>
                        <a:pt x="80" y="0"/>
                      </a:lnTo>
                      <a:lnTo>
                        <a:pt x="81" y="0"/>
                      </a:lnTo>
                      <a:lnTo>
                        <a:pt x="82" y="0"/>
                      </a:lnTo>
                      <a:lnTo>
                        <a:pt x="83" y="0"/>
                      </a:lnTo>
                      <a:lnTo>
                        <a:pt x="84" y="0"/>
                      </a:lnTo>
                      <a:lnTo>
                        <a:pt x="86" y="0"/>
                      </a:lnTo>
                      <a:lnTo>
                        <a:pt x="87" y="0"/>
                      </a:lnTo>
                      <a:lnTo>
                        <a:pt x="88" y="0"/>
                      </a:lnTo>
                      <a:lnTo>
                        <a:pt x="89" y="0"/>
                      </a:lnTo>
                      <a:lnTo>
                        <a:pt x="90" y="0"/>
                      </a:lnTo>
                      <a:lnTo>
                        <a:pt x="91" y="0"/>
                      </a:lnTo>
                      <a:lnTo>
                        <a:pt x="93" y="0"/>
                      </a:lnTo>
                      <a:lnTo>
                        <a:pt x="94" y="0"/>
                      </a:lnTo>
                      <a:lnTo>
                        <a:pt x="95" y="0"/>
                      </a:lnTo>
                      <a:lnTo>
                        <a:pt x="96" y="0"/>
                      </a:lnTo>
                      <a:lnTo>
                        <a:pt x="97" y="0"/>
                      </a:lnTo>
                      <a:lnTo>
                        <a:pt x="98" y="0"/>
                      </a:lnTo>
                      <a:lnTo>
                        <a:pt x="100" y="0"/>
                      </a:lnTo>
                      <a:lnTo>
                        <a:pt x="101" y="0"/>
                      </a:lnTo>
                      <a:lnTo>
                        <a:pt x="102" y="0"/>
                      </a:lnTo>
                      <a:lnTo>
                        <a:pt x="103" y="0"/>
                      </a:lnTo>
                      <a:lnTo>
                        <a:pt x="104" y="0"/>
                      </a:lnTo>
                      <a:lnTo>
                        <a:pt x="105" y="0"/>
                      </a:lnTo>
                      <a:lnTo>
                        <a:pt x="107" y="0"/>
                      </a:lnTo>
                      <a:lnTo>
                        <a:pt x="108" y="0"/>
                      </a:lnTo>
                      <a:lnTo>
                        <a:pt x="109" y="0"/>
                      </a:lnTo>
                      <a:lnTo>
                        <a:pt x="111" y="0"/>
                      </a:lnTo>
                      <a:lnTo>
                        <a:pt x="112" y="0"/>
                      </a:lnTo>
                      <a:lnTo>
                        <a:pt x="113" y="0"/>
                      </a:lnTo>
                      <a:lnTo>
                        <a:pt x="115" y="0"/>
                      </a:lnTo>
                      <a:lnTo>
                        <a:pt x="116" y="0"/>
                      </a:lnTo>
                      <a:lnTo>
                        <a:pt x="117" y="0"/>
                      </a:lnTo>
                      <a:lnTo>
                        <a:pt x="119" y="0"/>
                      </a:lnTo>
                      <a:lnTo>
                        <a:pt x="120" y="0"/>
                      </a:lnTo>
                      <a:lnTo>
                        <a:pt x="122" y="0"/>
                      </a:lnTo>
                      <a:lnTo>
                        <a:pt x="123" y="0"/>
                      </a:lnTo>
                      <a:lnTo>
                        <a:pt x="125" y="0"/>
                      </a:lnTo>
                      <a:lnTo>
                        <a:pt x="126" y="0"/>
                      </a:lnTo>
                      <a:lnTo>
                        <a:pt x="127" y="0"/>
                      </a:lnTo>
                      <a:lnTo>
                        <a:pt x="129" y="0"/>
                      </a:lnTo>
                      <a:lnTo>
                        <a:pt x="130" y="0"/>
                      </a:lnTo>
                      <a:lnTo>
                        <a:pt x="132" y="0"/>
                      </a:lnTo>
                      <a:lnTo>
                        <a:pt x="133" y="0"/>
                      </a:lnTo>
                      <a:lnTo>
                        <a:pt x="134" y="0"/>
                      </a:lnTo>
                      <a:lnTo>
                        <a:pt x="136" y="0"/>
                      </a:lnTo>
                      <a:lnTo>
                        <a:pt x="137" y="0"/>
                      </a:lnTo>
                      <a:lnTo>
                        <a:pt x="139" y="0"/>
                      </a:lnTo>
                      <a:lnTo>
                        <a:pt x="140" y="0"/>
                      </a:lnTo>
                      <a:lnTo>
                        <a:pt x="142" y="0"/>
                      </a:lnTo>
                      <a:lnTo>
                        <a:pt x="143" y="0"/>
                      </a:lnTo>
                      <a:lnTo>
                        <a:pt x="145" y="0"/>
                      </a:lnTo>
                      <a:lnTo>
                        <a:pt x="146" y="0"/>
                      </a:lnTo>
                      <a:lnTo>
                        <a:pt x="148" y="0"/>
                      </a:lnTo>
                      <a:lnTo>
                        <a:pt x="149" y="0"/>
                      </a:lnTo>
                      <a:lnTo>
                        <a:pt x="151" y="0"/>
                      </a:lnTo>
                      <a:lnTo>
                        <a:pt x="152" y="0"/>
                      </a:lnTo>
                      <a:lnTo>
                        <a:pt x="154" y="0"/>
                      </a:lnTo>
                      <a:lnTo>
                        <a:pt x="155" y="0"/>
                      </a:lnTo>
                      <a:lnTo>
                        <a:pt x="156" y="0"/>
                      </a:lnTo>
                      <a:lnTo>
                        <a:pt x="158" y="0"/>
                      </a:lnTo>
                      <a:lnTo>
                        <a:pt x="159" y="0"/>
                      </a:lnTo>
                      <a:lnTo>
                        <a:pt x="161" y="0"/>
                      </a:lnTo>
                      <a:lnTo>
                        <a:pt x="162" y="0"/>
                      </a:lnTo>
                      <a:lnTo>
                        <a:pt x="164" y="0"/>
                      </a:lnTo>
                      <a:lnTo>
                        <a:pt x="165" y="0"/>
                      </a:lnTo>
                      <a:lnTo>
                        <a:pt x="167" y="0"/>
                      </a:lnTo>
                      <a:lnTo>
                        <a:pt x="168" y="0"/>
                      </a:lnTo>
                      <a:lnTo>
                        <a:pt x="169" y="0"/>
                      </a:lnTo>
                      <a:lnTo>
                        <a:pt x="171" y="0"/>
                      </a:lnTo>
                      <a:lnTo>
                        <a:pt x="173" y="0"/>
                      </a:lnTo>
                      <a:lnTo>
                        <a:pt x="174" y="0"/>
                      </a:lnTo>
                      <a:lnTo>
                        <a:pt x="176" y="0"/>
                      </a:lnTo>
                      <a:lnTo>
                        <a:pt x="177" y="0"/>
                      </a:lnTo>
                      <a:lnTo>
                        <a:pt x="178" y="0"/>
                      </a:lnTo>
                      <a:lnTo>
                        <a:pt x="180" y="0"/>
                      </a:lnTo>
                      <a:lnTo>
                        <a:pt x="181" y="0"/>
                      </a:lnTo>
                      <a:lnTo>
                        <a:pt x="183" y="0"/>
                      </a:lnTo>
                      <a:lnTo>
                        <a:pt x="184" y="0"/>
                      </a:lnTo>
                      <a:lnTo>
                        <a:pt x="186" y="0"/>
                      </a:lnTo>
                      <a:lnTo>
                        <a:pt x="187" y="0"/>
                      </a:lnTo>
                      <a:lnTo>
                        <a:pt x="189" y="0"/>
                      </a:lnTo>
                      <a:lnTo>
                        <a:pt x="190" y="0"/>
                      </a:lnTo>
                      <a:lnTo>
                        <a:pt x="192" y="0"/>
                      </a:lnTo>
                      <a:lnTo>
                        <a:pt x="193" y="0"/>
                      </a:lnTo>
                      <a:lnTo>
                        <a:pt x="195" y="0"/>
                      </a:lnTo>
                      <a:lnTo>
                        <a:pt x="196" y="0"/>
                      </a:lnTo>
                      <a:lnTo>
                        <a:pt x="198" y="0"/>
                      </a:lnTo>
                      <a:lnTo>
                        <a:pt x="200" y="1"/>
                      </a:lnTo>
                      <a:close/>
                    </a:path>
                  </a:pathLst>
                </a:custGeom>
                <a:solidFill>
                  <a:srgbClr val="000000"/>
                </a:solidFill>
                <a:ln>
                  <a:noFill/>
                </a:ln>
              </p:spPr>
              <p:txBody>
                <a:bodyPr/>
                <a:lstStyle/>
                <a:p>
                  <a:pPr algn="ctr"/>
                  <a:endParaRPr lang="zh-CN" altLang="en-US"/>
                </a:p>
              </p:txBody>
            </p:sp>
            <p:sp>
              <p:nvSpPr>
                <p:cNvPr id="1051959" name="Freeform 183"/>
                <p:cNvSpPr/>
                <p:nvPr/>
              </p:nvSpPr>
              <p:spPr bwMode="auto">
                <a:xfrm>
                  <a:off x="3768" y="954"/>
                  <a:ext cx="190" cy="82"/>
                </a:xfrm>
                <a:custGeom>
                  <a:avLst/>
                  <a:gdLst>
                    <a:gd name="T0" fmla="*/ 186 w 190"/>
                    <a:gd name="T1" fmla="*/ 79 h 82"/>
                    <a:gd name="T2" fmla="*/ 180 w 190"/>
                    <a:gd name="T3" fmla="*/ 79 h 82"/>
                    <a:gd name="T4" fmla="*/ 173 w 190"/>
                    <a:gd name="T5" fmla="*/ 79 h 82"/>
                    <a:gd name="T6" fmla="*/ 166 w 190"/>
                    <a:gd name="T7" fmla="*/ 79 h 82"/>
                    <a:gd name="T8" fmla="*/ 160 w 190"/>
                    <a:gd name="T9" fmla="*/ 79 h 82"/>
                    <a:gd name="T10" fmla="*/ 154 w 190"/>
                    <a:gd name="T11" fmla="*/ 79 h 82"/>
                    <a:gd name="T12" fmla="*/ 147 w 190"/>
                    <a:gd name="T13" fmla="*/ 80 h 82"/>
                    <a:gd name="T14" fmla="*/ 139 w 190"/>
                    <a:gd name="T15" fmla="*/ 80 h 82"/>
                    <a:gd name="T16" fmla="*/ 131 w 190"/>
                    <a:gd name="T17" fmla="*/ 80 h 82"/>
                    <a:gd name="T18" fmla="*/ 122 w 190"/>
                    <a:gd name="T19" fmla="*/ 80 h 82"/>
                    <a:gd name="T20" fmla="*/ 114 w 190"/>
                    <a:gd name="T21" fmla="*/ 80 h 82"/>
                    <a:gd name="T22" fmla="*/ 106 w 190"/>
                    <a:gd name="T23" fmla="*/ 80 h 82"/>
                    <a:gd name="T24" fmla="*/ 98 w 190"/>
                    <a:gd name="T25" fmla="*/ 81 h 82"/>
                    <a:gd name="T26" fmla="*/ 90 w 190"/>
                    <a:gd name="T27" fmla="*/ 81 h 82"/>
                    <a:gd name="T28" fmla="*/ 81 w 190"/>
                    <a:gd name="T29" fmla="*/ 81 h 82"/>
                    <a:gd name="T30" fmla="*/ 73 w 190"/>
                    <a:gd name="T31" fmla="*/ 81 h 82"/>
                    <a:gd name="T32" fmla="*/ 64 w 190"/>
                    <a:gd name="T33" fmla="*/ 81 h 82"/>
                    <a:gd name="T34" fmla="*/ 56 w 190"/>
                    <a:gd name="T35" fmla="*/ 82 h 82"/>
                    <a:gd name="T36" fmla="*/ 48 w 190"/>
                    <a:gd name="T37" fmla="*/ 82 h 82"/>
                    <a:gd name="T38" fmla="*/ 41 w 190"/>
                    <a:gd name="T39" fmla="*/ 82 h 82"/>
                    <a:gd name="T40" fmla="*/ 1 w 190"/>
                    <a:gd name="T41" fmla="*/ 80 h 82"/>
                    <a:gd name="T42" fmla="*/ 0 w 190"/>
                    <a:gd name="T43" fmla="*/ 74 h 82"/>
                    <a:gd name="T44" fmla="*/ 0 w 190"/>
                    <a:gd name="T45" fmla="*/ 68 h 82"/>
                    <a:gd name="T46" fmla="*/ 0 w 190"/>
                    <a:gd name="T47" fmla="*/ 62 h 82"/>
                    <a:gd name="T48" fmla="*/ 0 w 190"/>
                    <a:gd name="T49" fmla="*/ 56 h 82"/>
                    <a:gd name="T50" fmla="*/ 0 w 190"/>
                    <a:gd name="T51" fmla="*/ 49 h 82"/>
                    <a:gd name="T52" fmla="*/ 0 w 190"/>
                    <a:gd name="T53" fmla="*/ 43 h 82"/>
                    <a:gd name="T54" fmla="*/ 0 w 190"/>
                    <a:gd name="T55" fmla="*/ 37 h 82"/>
                    <a:gd name="T56" fmla="*/ 0 w 190"/>
                    <a:gd name="T57" fmla="*/ 30 h 82"/>
                    <a:gd name="T58" fmla="*/ 0 w 190"/>
                    <a:gd name="T59" fmla="*/ 24 h 82"/>
                    <a:gd name="T60" fmla="*/ 0 w 190"/>
                    <a:gd name="T61" fmla="*/ 17 h 82"/>
                    <a:gd name="T62" fmla="*/ 0 w 190"/>
                    <a:gd name="T63" fmla="*/ 11 h 82"/>
                    <a:gd name="T64" fmla="*/ 0 w 190"/>
                    <a:gd name="T65" fmla="*/ 5 h 82"/>
                    <a:gd name="T66" fmla="*/ 7 w 190"/>
                    <a:gd name="T67" fmla="*/ 2 h 82"/>
                    <a:gd name="T68" fmla="*/ 19 w 190"/>
                    <a:gd name="T69" fmla="*/ 2 h 82"/>
                    <a:gd name="T70" fmla="*/ 30 w 190"/>
                    <a:gd name="T71" fmla="*/ 2 h 82"/>
                    <a:gd name="T72" fmla="*/ 42 w 190"/>
                    <a:gd name="T73" fmla="*/ 2 h 82"/>
                    <a:gd name="T74" fmla="*/ 54 w 190"/>
                    <a:gd name="T75" fmla="*/ 2 h 82"/>
                    <a:gd name="T76" fmla="*/ 66 w 190"/>
                    <a:gd name="T77" fmla="*/ 2 h 82"/>
                    <a:gd name="T78" fmla="*/ 77 w 190"/>
                    <a:gd name="T79" fmla="*/ 1 h 82"/>
                    <a:gd name="T80" fmla="*/ 89 w 190"/>
                    <a:gd name="T81" fmla="*/ 1 h 82"/>
                    <a:gd name="T82" fmla="*/ 101 w 190"/>
                    <a:gd name="T83" fmla="*/ 1 h 82"/>
                    <a:gd name="T84" fmla="*/ 113 w 190"/>
                    <a:gd name="T85" fmla="*/ 1 h 82"/>
                    <a:gd name="T86" fmla="*/ 125 w 190"/>
                    <a:gd name="T87" fmla="*/ 0 h 82"/>
                    <a:gd name="T88" fmla="*/ 137 w 190"/>
                    <a:gd name="T89" fmla="*/ 0 h 82"/>
                    <a:gd name="T90" fmla="*/ 149 w 190"/>
                    <a:gd name="T91" fmla="*/ 0 h 82"/>
                    <a:gd name="T92" fmla="*/ 156 w 190"/>
                    <a:gd name="T93" fmla="*/ 0 h 82"/>
                    <a:gd name="T94" fmla="*/ 162 w 190"/>
                    <a:gd name="T95" fmla="*/ 0 h 82"/>
                    <a:gd name="T96" fmla="*/ 168 w 190"/>
                    <a:gd name="T97" fmla="*/ 0 h 82"/>
                    <a:gd name="T98" fmla="*/ 174 w 190"/>
                    <a:gd name="T99" fmla="*/ 1 h 82"/>
                    <a:gd name="T100" fmla="*/ 180 w 190"/>
                    <a:gd name="T101" fmla="*/ 1 h 82"/>
                    <a:gd name="T102" fmla="*/ 186 w 190"/>
                    <a:gd name="T103"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0" h="82">
                      <a:moveTo>
                        <a:pt x="189" y="1"/>
                      </a:moveTo>
                      <a:lnTo>
                        <a:pt x="190" y="79"/>
                      </a:lnTo>
                      <a:lnTo>
                        <a:pt x="189" y="79"/>
                      </a:lnTo>
                      <a:lnTo>
                        <a:pt x="187" y="79"/>
                      </a:lnTo>
                      <a:lnTo>
                        <a:pt x="186" y="79"/>
                      </a:lnTo>
                      <a:lnTo>
                        <a:pt x="185" y="79"/>
                      </a:lnTo>
                      <a:lnTo>
                        <a:pt x="183" y="79"/>
                      </a:lnTo>
                      <a:lnTo>
                        <a:pt x="182" y="79"/>
                      </a:lnTo>
                      <a:lnTo>
                        <a:pt x="181" y="79"/>
                      </a:lnTo>
                      <a:lnTo>
                        <a:pt x="180" y="79"/>
                      </a:lnTo>
                      <a:lnTo>
                        <a:pt x="178" y="79"/>
                      </a:lnTo>
                      <a:lnTo>
                        <a:pt x="177" y="79"/>
                      </a:lnTo>
                      <a:lnTo>
                        <a:pt x="175" y="79"/>
                      </a:lnTo>
                      <a:lnTo>
                        <a:pt x="174" y="79"/>
                      </a:lnTo>
                      <a:lnTo>
                        <a:pt x="173" y="79"/>
                      </a:lnTo>
                      <a:lnTo>
                        <a:pt x="172" y="79"/>
                      </a:lnTo>
                      <a:lnTo>
                        <a:pt x="170" y="79"/>
                      </a:lnTo>
                      <a:lnTo>
                        <a:pt x="169" y="79"/>
                      </a:lnTo>
                      <a:lnTo>
                        <a:pt x="168" y="79"/>
                      </a:lnTo>
                      <a:lnTo>
                        <a:pt x="166" y="79"/>
                      </a:lnTo>
                      <a:lnTo>
                        <a:pt x="165" y="79"/>
                      </a:lnTo>
                      <a:lnTo>
                        <a:pt x="164" y="79"/>
                      </a:lnTo>
                      <a:lnTo>
                        <a:pt x="163" y="79"/>
                      </a:lnTo>
                      <a:lnTo>
                        <a:pt x="161" y="79"/>
                      </a:lnTo>
                      <a:lnTo>
                        <a:pt x="160" y="79"/>
                      </a:lnTo>
                      <a:lnTo>
                        <a:pt x="159" y="79"/>
                      </a:lnTo>
                      <a:lnTo>
                        <a:pt x="157" y="79"/>
                      </a:lnTo>
                      <a:lnTo>
                        <a:pt x="156" y="79"/>
                      </a:lnTo>
                      <a:lnTo>
                        <a:pt x="155" y="79"/>
                      </a:lnTo>
                      <a:lnTo>
                        <a:pt x="154" y="79"/>
                      </a:lnTo>
                      <a:lnTo>
                        <a:pt x="152" y="79"/>
                      </a:lnTo>
                      <a:lnTo>
                        <a:pt x="151" y="79"/>
                      </a:lnTo>
                      <a:lnTo>
                        <a:pt x="150" y="79"/>
                      </a:lnTo>
                      <a:lnTo>
                        <a:pt x="149" y="80"/>
                      </a:lnTo>
                      <a:lnTo>
                        <a:pt x="147" y="80"/>
                      </a:lnTo>
                      <a:lnTo>
                        <a:pt x="145" y="80"/>
                      </a:lnTo>
                      <a:lnTo>
                        <a:pt x="144" y="80"/>
                      </a:lnTo>
                      <a:lnTo>
                        <a:pt x="142" y="80"/>
                      </a:lnTo>
                      <a:lnTo>
                        <a:pt x="140" y="80"/>
                      </a:lnTo>
                      <a:lnTo>
                        <a:pt x="139" y="80"/>
                      </a:lnTo>
                      <a:lnTo>
                        <a:pt x="137" y="80"/>
                      </a:lnTo>
                      <a:lnTo>
                        <a:pt x="136" y="80"/>
                      </a:lnTo>
                      <a:lnTo>
                        <a:pt x="134" y="80"/>
                      </a:lnTo>
                      <a:lnTo>
                        <a:pt x="132" y="80"/>
                      </a:lnTo>
                      <a:lnTo>
                        <a:pt x="131" y="80"/>
                      </a:lnTo>
                      <a:lnTo>
                        <a:pt x="129" y="80"/>
                      </a:lnTo>
                      <a:lnTo>
                        <a:pt x="127" y="80"/>
                      </a:lnTo>
                      <a:lnTo>
                        <a:pt x="126" y="80"/>
                      </a:lnTo>
                      <a:lnTo>
                        <a:pt x="124" y="80"/>
                      </a:lnTo>
                      <a:lnTo>
                        <a:pt x="122" y="80"/>
                      </a:lnTo>
                      <a:lnTo>
                        <a:pt x="121" y="80"/>
                      </a:lnTo>
                      <a:lnTo>
                        <a:pt x="119" y="80"/>
                      </a:lnTo>
                      <a:lnTo>
                        <a:pt x="117" y="80"/>
                      </a:lnTo>
                      <a:lnTo>
                        <a:pt x="116" y="80"/>
                      </a:lnTo>
                      <a:lnTo>
                        <a:pt x="114" y="80"/>
                      </a:lnTo>
                      <a:lnTo>
                        <a:pt x="113" y="80"/>
                      </a:lnTo>
                      <a:lnTo>
                        <a:pt x="111" y="80"/>
                      </a:lnTo>
                      <a:lnTo>
                        <a:pt x="109" y="80"/>
                      </a:lnTo>
                      <a:lnTo>
                        <a:pt x="108" y="80"/>
                      </a:lnTo>
                      <a:lnTo>
                        <a:pt x="106" y="80"/>
                      </a:lnTo>
                      <a:lnTo>
                        <a:pt x="104" y="80"/>
                      </a:lnTo>
                      <a:lnTo>
                        <a:pt x="103" y="81"/>
                      </a:lnTo>
                      <a:lnTo>
                        <a:pt x="101" y="81"/>
                      </a:lnTo>
                      <a:lnTo>
                        <a:pt x="99" y="81"/>
                      </a:lnTo>
                      <a:lnTo>
                        <a:pt x="98" y="81"/>
                      </a:lnTo>
                      <a:lnTo>
                        <a:pt x="96" y="81"/>
                      </a:lnTo>
                      <a:lnTo>
                        <a:pt x="95" y="81"/>
                      </a:lnTo>
                      <a:lnTo>
                        <a:pt x="93" y="81"/>
                      </a:lnTo>
                      <a:lnTo>
                        <a:pt x="91" y="81"/>
                      </a:lnTo>
                      <a:lnTo>
                        <a:pt x="90" y="81"/>
                      </a:lnTo>
                      <a:lnTo>
                        <a:pt x="88" y="81"/>
                      </a:lnTo>
                      <a:lnTo>
                        <a:pt x="86" y="81"/>
                      </a:lnTo>
                      <a:lnTo>
                        <a:pt x="84" y="81"/>
                      </a:lnTo>
                      <a:lnTo>
                        <a:pt x="83" y="81"/>
                      </a:lnTo>
                      <a:lnTo>
                        <a:pt x="81" y="81"/>
                      </a:lnTo>
                      <a:lnTo>
                        <a:pt x="79" y="81"/>
                      </a:lnTo>
                      <a:lnTo>
                        <a:pt x="78" y="81"/>
                      </a:lnTo>
                      <a:lnTo>
                        <a:pt x="76" y="81"/>
                      </a:lnTo>
                      <a:lnTo>
                        <a:pt x="74" y="81"/>
                      </a:lnTo>
                      <a:lnTo>
                        <a:pt x="73" y="81"/>
                      </a:lnTo>
                      <a:lnTo>
                        <a:pt x="71" y="81"/>
                      </a:lnTo>
                      <a:lnTo>
                        <a:pt x="69" y="81"/>
                      </a:lnTo>
                      <a:lnTo>
                        <a:pt x="68" y="81"/>
                      </a:lnTo>
                      <a:lnTo>
                        <a:pt x="66" y="81"/>
                      </a:lnTo>
                      <a:lnTo>
                        <a:pt x="64" y="81"/>
                      </a:lnTo>
                      <a:lnTo>
                        <a:pt x="63" y="81"/>
                      </a:lnTo>
                      <a:lnTo>
                        <a:pt x="61" y="81"/>
                      </a:lnTo>
                      <a:lnTo>
                        <a:pt x="59" y="82"/>
                      </a:lnTo>
                      <a:lnTo>
                        <a:pt x="58" y="82"/>
                      </a:lnTo>
                      <a:lnTo>
                        <a:pt x="56" y="82"/>
                      </a:lnTo>
                      <a:lnTo>
                        <a:pt x="54" y="82"/>
                      </a:lnTo>
                      <a:lnTo>
                        <a:pt x="53" y="82"/>
                      </a:lnTo>
                      <a:lnTo>
                        <a:pt x="51" y="82"/>
                      </a:lnTo>
                      <a:lnTo>
                        <a:pt x="49" y="82"/>
                      </a:lnTo>
                      <a:lnTo>
                        <a:pt x="48" y="82"/>
                      </a:lnTo>
                      <a:lnTo>
                        <a:pt x="46" y="82"/>
                      </a:lnTo>
                      <a:lnTo>
                        <a:pt x="44" y="82"/>
                      </a:lnTo>
                      <a:lnTo>
                        <a:pt x="43" y="82"/>
                      </a:lnTo>
                      <a:lnTo>
                        <a:pt x="42" y="82"/>
                      </a:lnTo>
                      <a:lnTo>
                        <a:pt x="41" y="82"/>
                      </a:lnTo>
                      <a:lnTo>
                        <a:pt x="40" y="82"/>
                      </a:lnTo>
                      <a:lnTo>
                        <a:pt x="39" y="82"/>
                      </a:lnTo>
                      <a:lnTo>
                        <a:pt x="1" y="82"/>
                      </a:lnTo>
                      <a:lnTo>
                        <a:pt x="1" y="81"/>
                      </a:lnTo>
                      <a:lnTo>
                        <a:pt x="1" y="80"/>
                      </a:lnTo>
                      <a:lnTo>
                        <a:pt x="0" y="78"/>
                      </a:lnTo>
                      <a:lnTo>
                        <a:pt x="0" y="77"/>
                      </a:lnTo>
                      <a:lnTo>
                        <a:pt x="0" y="76"/>
                      </a:lnTo>
                      <a:lnTo>
                        <a:pt x="0" y="75"/>
                      </a:lnTo>
                      <a:lnTo>
                        <a:pt x="0" y="74"/>
                      </a:lnTo>
                      <a:lnTo>
                        <a:pt x="0" y="73"/>
                      </a:lnTo>
                      <a:lnTo>
                        <a:pt x="0" y="71"/>
                      </a:lnTo>
                      <a:lnTo>
                        <a:pt x="0" y="70"/>
                      </a:lnTo>
                      <a:lnTo>
                        <a:pt x="0" y="69"/>
                      </a:lnTo>
                      <a:lnTo>
                        <a:pt x="0" y="68"/>
                      </a:lnTo>
                      <a:lnTo>
                        <a:pt x="0" y="67"/>
                      </a:lnTo>
                      <a:lnTo>
                        <a:pt x="0" y="65"/>
                      </a:lnTo>
                      <a:lnTo>
                        <a:pt x="0" y="64"/>
                      </a:lnTo>
                      <a:lnTo>
                        <a:pt x="0" y="63"/>
                      </a:lnTo>
                      <a:lnTo>
                        <a:pt x="0" y="62"/>
                      </a:lnTo>
                      <a:lnTo>
                        <a:pt x="0" y="60"/>
                      </a:lnTo>
                      <a:lnTo>
                        <a:pt x="0" y="59"/>
                      </a:lnTo>
                      <a:lnTo>
                        <a:pt x="0" y="58"/>
                      </a:lnTo>
                      <a:lnTo>
                        <a:pt x="0" y="57"/>
                      </a:lnTo>
                      <a:lnTo>
                        <a:pt x="0" y="56"/>
                      </a:lnTo>
                      <a:lnTo>
                        <a:pt x="0" y="54"/>
                      </a:lnTo>
                      <a:lnTo>
                        <a:pt x="0" y="53"/>
                      </a:lnTo>
                      <a:lnTo>
                        <a:pt x="0" y="52"/>
                      </a:lnTo>
                      <a:lnTo>
                        <a:pt x="0" y="50"/>
                      </a:lnTo>
                      <a:lnTo>
                        <a:pt x="0" y="49"/>
                      </a:lnTo>
                      <a:lnTo>
                        <a:pt x="0" y="48"/>
                      </a:lnTo>
                      <a:lnTo>
                        <a:pt x="0" y="47"/>
                      </a:lnTo>
                      <a:lnTo>
                        <a:pt x="0" y="45"/>
                      </a:lnTo>
                      <a:lnTo>
                        <a:pt x="0" y="44"/>
                      </a:lnTo>
                      <a:lnTo>
                        <a:pt x="0" y="43"/>
                      </a:lnTo>
                      <a:lnTo>
                        <a:pt x="0" y="42"/>
                      </a:lnTo>
                      <a:lnTo>
                        <a:pt x="0" y="40"/>
                      </a:lnTo>
                      <a:lnTo>
                        <a:pt x="0" y="39"/>
                      </a:lnTo>
                      <a:lnTo>
                        <a:pt x="0" y="38"/>
                      </a:lnTo>
                      <a:lnTo>
                        <a:pt x="0" y="37"/>
                      </a:lnTo>
                      <a:lnTo>
                        <a:pt x="0" y="35"/>
                      </a:lnTo>
                      <a:lnTo>
                        <a:pt x="0" y="34"/>
                      </a:lnTo>
                      <a:lnTo>
                        <a:pt x="0" y="33"/>
                      </a:lnTo>
                      <a:lnTo>
                        <a:pt x="0" y="31"/>
                      </a:lnTo>
                      <a:lnTo>
                        <a:pt x="0" y="30"/>
                      </a:lnTo>
                      <a:lnTo>
                        <a:pt x="0" y="29"/>
                      </a:lnTo>
                      <a:lnTo>
                        <a:pt x="0" y="28"/>
                      </a:lnTo>
                      <a:lnTo>
                        <a:pt x="0" y="26"/>
                      </a:lnTo>
                      <a:lnTo>
                        <a:pt x="0" y="25"/>
                      </a:lnTo>
                      <a:lnTo>
                        <a:pt x="0" y="24"/>
                      </a:lnTo>
                      <a:lnTo>
                        <a:pt x="0" y="23"/>
                      </a:lnTo>
                      <a:lnTo>
                        <a:pt x="0" y="21"/>
                      </a:lnTo>
                      <a:lnTo>
                        <a:pt x="0" y="20"/>
                      </a:lnTo>
                      <a:lnTo>
                        <a:pt x="0" y="19"/>
                      </a:lnTo>
                      <a:lnTo>
                        <a:pt x="0" y="17"/>
                      </a:lnTo>
                      <a:lnTo>
                        <a:pt x="0" y="16"/>
                      </a:lnTo>
                      <a:lnTo>
                        <a:pt x="0" y="15"/>
                      </a:lnTo>
                      <a:lnTo>
                        <a:pt x="0" y="14"/>
                      </a:lnTo>
                      <a:lnTo>
                        <a:pt x="0" y="12"/>
                      </a:lnTo>
                      <a:lnTo>
                        <a:pt x="0" y="11"/>
                      </a:lnTo>
                      <a:lnTo>
                        <a:pt x="0" y="10"/>
                      </a:lnTo>
                      <a:lnTo>
                        <a:pt x="0" y="9"/>
                      </a:lnTo>
                      <a:lnTo>
                        <a:pt x="0" y="7"/>
                      </a:lnTo>
                      <a:lnTo>
                        <a:pt x="0" y="6"/>
                      </a:lnTo>
                      <a:lnTo>
                        <a:pt x="0" y="5"/>
                      </a:lnTo>
                      <a:lnTo>
                        <a:pt x="0" y="4"/>
                      </a:lnTo>
                      <a:lnTo>
                        <a:pt x="0" y="3"/>
                      </a:lnTo>
                      <a:lnTo>
                        <a:pt x="2" y="3"/>
                      </a:lnTo>
                      <a:lnTo>
                        <a:pt x="5" y="3"/>
                      </a:lnTo>
                      <a:lnTo>
                        <a:pt x="7" y="2"/>
                      </a:lnTo>
                      <a:lnTo>
                        <a:pt x="9" y="2"/>
                      </a:lnTo>
                      <a:lnTo>
                        <a:pt x="12" y="2"/>
                      </a:lnTo>
                      <a:lnTo>
                        <a:pt x="14" y="2"/>
                      </a:lnTo>
                      <a:lnTo>
                        <a:pt x="16" y="2"/>
                      </a:lnTo>
                      <a:lnTo>
                        <a:pt x="19" y="2"/>
                      </a:lnTo>
                      <a:lnTo>
                        <a:pt x="21" y="2"/>
                      </a:lnTo>
                      <a:lnTo>
                        <a:pt x="23" y="2"/>
                      </a:lnTo>
                      <a:lnTo>
                        <a:pt x="26" y="2"/>
                      </a:lnTo>
                      <a:lnTo>
                        <a:pt x="28" y="2"/>
                      </a:lnTo>
                      <a:lnTo>
                        <a:pt x="30" y="2"/>
                      </a:lnTo>
                      <a:lnTo>
                        <a:pt x="33" y="2"/>
                      </a:lnTo>
                      <a:lnTo>
                        <a:pt x="35" y="2"/>
                      </a:lnTo>
                      <a:lnTo>
                        <a:pt x="38" y="2"/>
                      </a:lnTo>
                      <a:lnTo>
                        <a:pt x="40" y="2"/>
                      </a:lnTo>
                      <a:lnTo>
                        <a:pt x="42" y="2"/>
                      </a:lnTo>
                      <a:lnTo>
                        <a:pt x="44" y="2"/>
                      </a:lnTo>
                      <a:lnTo>
                        <a:pt x="47" y="2"/>
                      </a:lnTo>
                      <a:lnTo>
                        <a:pt x="49" y="2"/>
                      </a:lnTo>
                      <a:lnTo>
                        <a:pt x="51" y="2"/>
                      </a:lnTo>
                      <a:lnTo>
                        <a:pt x="54" y="2"/>
                      </a:lnTo>
                      <a:lnTo>
                        <a:pt x="56" y="2"/>
                      </a:lnTo>
                      <a:lnTo>
                        <a:pt x="58" y="2"/>
                      </a:lnTo>
                      <a:lnTo>
                        <a:pt x="61" y="2"/>
                      </a:lnTo>
                      <a:lnTo>
                        <a:pt x="63" y="2"/>
                      </a:lnTo>
                      <a:lnTo>
                        <a:pt x="66" y="2"/>
                      </a:lnTo>
                      <a:lnTo>
                        <a:pt x="68" y="2"/>
                      </a:lnTo>
                      <a:lnTo>
                        <a:pt x="70" y="2"/>
                      </a:lnTo>
                      <a:lnTo>
                        <a:pt x="72" y="2"/>
                      </a:lnTo>
                      <a:lnTo>
                        <a:pt x="75" y="2"/>
                      </a:lnTo>
                      <a:lnTo>
                        <a:pt x="77" y="1"/>
                      </a:lnTo>
                      <a:lnTo>
                        <a:pt x="80" y="1"/>
                      </a:lnTo>
                      <a:lnTo>
                        <a:pt x="82" y="1"/>
                      </a:lnTo>
                      <a:lnTo>
                        <a:pt x="84" y="1"/>
                      </a:lnTo>
                      <a:lnTo>
                        <a:pt x="86" y="1"/>
                      </a:lnTo>
                      <a:lnTo>
                        <a:pt x="89" y="1"/>
                      </a:lnTo>
                      <a:lnTo>
                        <a:pt x="91" y="1"/>
                      </a:lnTo>
                      <a:lnTo>
                        <a:pt x="94" y="1"/>
                      </a:lnTo>
                      <a:lnTo>
                        <a:pt x="96" y="1"/>
                      </a:lnTo>
                      <a:lnTo>
                        <a:pt x="98" y="1"/>
                      </a:lnTo>
                      <a:lnTo>
                        <a:pt x="101" y="1"/>
                      </a:lnTo>
                      <a:lnTo>
                        <a:pt x="103" y="1"/>
                      </a:lnTo>
                      <a:lnTo>
                        <a:pt x="105" y="1"/>
                      </a:lnTo>
                      <a:lnTo>
                        <a:pt x="108" y="1"/>
                      </a:lnTo>
                      <a:lnTo>
                        <a:pt x="110" y="1"/>
                      </a:lnTo>
                      <a:lnTo>
                        <a:pt x="113" y="1"/>
                      </a:lnTo>
                      <a:lnTo>
                        <a:pt x="115" y="1"/>
                      </a:lnTo>
                      <a:lnTo>
                        <a:pt x="117" y="1"/>
                      </a:lnTo>
                      <a:lnTo>
                        <a:pt x="120" y="1"/>
                      </a:lnTo>
                      <a:lnTo>
                        <a:pt x="122" y="1"/>
                      </a:lnTo>
                      <a:lnTo>
                        <a:pt x="125" y="0"/>
                      </a:lnTo>
                      <a:lnTo>
                        <a:pt x="127" y="0"/>
                      </a:lnTo>
                      <a:lnTo>
                        <a:pt x="129" y="0"/>
                      </a:lnTo>
                      <a:lnTo>
                        <a:pt x="132" y="0"/>
                      </a:lnTo>
                      <a:lnTo>
                        <a:pt x="134" y="0"/>
                      </a:lnTo>
                      <a:lnTo>
                        <a:pt x="137" y="0"/>
                      </a:lnTo>
                      <a:lnTo>
                        <a:pt x="139" y="0"/>
                      </a:lnTo>
                      <a:lnTo>
                        <a:pt x="142" y="0"/>
                      </a:lnTo>
                      <a:lnTo>
                        <a:pt x="144" y="0"/>
                      </a:lnTo>
                      <a:lnTo>
                        <a:pt x="146" y="0"/>
                      </a:lnTo>
                      <a:lnTo>
                        <a:pt x="149" y="0"/>
                      </a:lnTo>
                      <a:lnTo>
                        <a:pt x="151" y="0"/>
                      </a:lnTo>
                      <a:lnTo>
                        <a:pt x="153" y="0"/>
                      </a:lnTo>
                      <a:lnTo>
                        <a:pt x="154" y="0"/>
                      </a:lnTo>
                      <a:lnTo>
                        <a:pt x="155" y="0"/>
                      </a:lnTo>
                      <a:lnTo>
                        <a:pt x="156" y="0"/>
                      </a:lnTo>
                      <a:lnTo>
                        <a:pt x="157" y="0"/>
                      </a:lnTo>
                      <a:lnTo>
                        <a:pt x="158" y="0"/>
                      </a:lnTo>
                      <a:lnTo>
                        <a:pt x="159" y="0"/>
                      </a:lnTo>
                      <a:lnTo>
                        <a:pt x="161" y="0"/>
                      </a:lnTo>
                      <a:lnTo>
                        <a:pt x="162" y="0"/>
                      </a:lnTo>
                      <a:lnTo>
                        <a:pt x="163" y="0"/>
                      </a:lnTo>
                      <a:lnTo>
                        <a:pt x="164" y="0"/>
                      </a:lnTo>
                      <a:lnTo>
                        <a:pt x="165" y="0"/>
                      </a:lnTo>
                      <a:lnTo>
                        <a:pt x="167" y="0"/>
                      </a:lnTo>
                      <a:lnTo>
                        <a:pt x="168" y="0"/>
                      </a:lnTo>
                      <a:lnTo>
                        <a:pt x="169" y="0"/>
                      </a:lnTo>
                      <a:lnTo>
                        <a:pt x="170" y="1"/>
                      </a:lnTo>
                      <a:lnTo>
                        <a:pt x="171" y="1"/>
                      </a:lnTo>
                      <a:lnTo>
                        <a:pt x="173" y="1"/>
                      </a:lnTo>
                      <a:lnTo>
                        <a:pt x="174" y="1"/>
                      </a:lnTo>
                      <a:lnTo>
                        <a:pt x="175" y="1"/>
                      </a:lnTo>
                      <a:lnTo>
                        <a:pt x="176" y="1"/>
                      </a:lnTo>
                      <a:lnTo>
                        <a:pt x="177" y="1"/>
                      </a:lnTo>
                      <a:lnTo>
                        <a:pt x="178" y="1"/>
                      </a:lnTo>
                      <a:lnTo>
                        <a:pt x="180" y="1"/>
                      </a:lnTo>
                      <a:lnTo>
                        <a:pt x="181" y="1"/>
                      </a:lnTo>
                      <a:lnTo>
                        <a:pt x="182" y="1"/>
                      </a:lnTo>
                      <a:lnTo>
                        <a:pt x="183" y="1"/>
                      </a:lnTo>
                      <a:lnTo>
                        <a:pt x="184" y="1"/>
                      </a:lnTo>
                      <a:lnTo>
                        <a:pt x="186" y="1"/>
                      </a:lnTo>
                      <a:lnTo>
                        <a:pt x="187" y="1"/>
                      </a:lnTo>
                      <a:lnTo>
                        <a:pt x="188" y="1"/>
                      </a:lnTo>
                      <a:lnTo>
                        <a:pt x="189" y="1"/>
                      </a:lnTo>
                      <a:close/>
                    </a:path>
                  </a:pathLst>
                </a:custGeom>
                <a:solidFill>
                  <a:srgbClr val="FFFFFF"/>
                </a:solidFill>
                <a:ln>
                  <a:noFill/>
                </a:ln>
              </p:spPr>
              <p:txBody>
                <a:bodyPr/>
                <a:lstStyle/>
                <a:p>
                  <a:pPr algn="ctr"/>
                  <a:endParaRPr lang="zh-CN" altLang="en-US"/>
                </a:p>
              </p:txBody>
            </p:sp>
            <p:sp>
              <p:nvSpPr>
                <p:cNvPr id="1051960" name="Freeform 184"/>
                <p:cNvSpPr/>
                <p:nvPr/>
              </p:nvSpPr>
              <p:spPr bwMode="auto">
                <a:xfrm>
                  <a:off x="3926" y="958"/>
                  <a:ext cx="25" cy="34"/>
                </a:xfrm>
                <a:custGeom>
                  <a:avLst/>
                  <a:gdLst>
                    <a:gd name="T0" fmla="*/ 23 w 25"/>
                    <a:gd name="T1" fmla="*/ 1 h 34"/>
                    <a:gd name="T2" fmla="*/ 24 w 25"/>
                    <a:gd name="T3" fmla="*/ 2 h 34"/>
                    <a:gd name="T4" fmla="*/ 25 w 25"/>
                    <a:gd name="T5" fmla="*/ 30 h 34"/>
                    <a:gd name="T6" fmla="*/ 23 w 25"/>
                    <a:gd name="T7" fmla="*/ 32 h 34"/>
                    <a:gd name="T8" fmla="*/ 2 w 25"/>
                    <a:gd name="T9" fmla="*/ 34 h 34"/>
                    <a:gd name="T10" fmla="*/ 0 w 25"/>
                    <a:gd name="T11" fmla="*/ 32 h 34"/>
                    <a:gd name="T12" fmla="*/ 0 w 25"/>
                    <a:gd name="T13" fmla="*/ 1 h 34"/>
                    <a:gd name="T14" fmla="*/ 2 w 25"/>
                    <a:gd name="T15" fmla="*/ 0 h 34"/>
                    <a:gd name="T16" fmla="*/ 3 w 25"/>
                    <a:gd name="T17" fmla="*/ 0 h 34"/>
                    <a:gd name="T18" fmla="*/ 5 w 25"/>
                    <a:gd name="T19" fmla="*/ 0 h 34"/>
                    <a:gd name="T20" fmla="*/ 6 w 25"/>
                    <a:gd name="T21" fmla="*/ 0 h 34"/>
                    <a:gd name="T22" fmla="*/ 7 w 25"/>
                    <a:gd name="T23" fmla="*/ 0 h 34"/>
                    <a:gd name="T24" fmla="*/ 8 w 25"/>
                    <a:gd name="T25" fmla="*/ 0 h 34"/>
                    <a:gd name="T26" fmla="*/ 10 w 25"/>
                    <a:gd name="T27" fmla="*/ 0 h 34"/>
                    <a:gd name="T28" fmla="*/ 11 w 25"/>
                    <a:gd name="T29" fmla="*/ 0 h 34"/>
                    <a:gd name="T30" fmla="*/ 12 w 25"/>
                    <a:gd name="T31" fmla="*/ 0 h 34"/>
                    <a:gd name="T32" fmla="*/ 14 w 25"/>
                    <a:gd name="T33" fmla="*/ 0 h 34"/>
                    <a:gd name="T34" fmla="*/ 15 w 25"/>
                    <a:gd name="T35" fmla="*/ 0 h 34"/>
                    <a:gd name="T36" fmla="*/ 16 w 25"/>
                    <a:gd name="T37" fmla="*/ 0 h 34"/>
                    <a:gd name="T38" fmla="*/ 18 w 25"/>
                    <a:gd name="T39" fmla="*/ 0 h 34"/>
                    <a:gd name="T40" fmla="*/ 19 w 25"/>
                    <a:gd name="T41" fmla="*/ 0 h 34"/>
                    <a:gd name="T42" fmla="*/ 20 w 25"/>
                    <a:gd name="T43" fmla="*/ 0 h 34"/>
                    <a:gd name="T44" fmla="*/ 21 w 25"/>
                    <a:gd name="T45" fmla="*/ 0 h 34"/>
                    <a:gd name="T46" fmla="*/ 23 w 25"/>
                    <a:gd name="T4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34">
                      <a:moveTo>
                        <a:pt x="23" y="1"/>
                      </a:moveTo>
                      <a:lnTo>
                        <a:pt x="24" y="2"/>
                      </a:lnTo>
                      <a:lnTo>
                        <a:pt x="25" y="30"/>
                      </a:lnTo>
                      <a:lnTo>
                        <a:pt x="23" y="32"/>
                      </a:lnTo>
                      <a:lnTo>
                        <a:pt x="2" y="34"/>
                      </a:lnTo>
                      <a:lnTo>
                        <a:pt x="0" y="32"/>
                      </a:lnTo>
                      <a:lnTo>
                        <a:pt x="0" y="1"/>
                      </a:lnTo>
                      <a:lnTo>
                        <a:pt x="2" y="0"/>
                      </a:lnTo>
                      <a:lnTo>
                        <a:pt x="3" y="0"/>
                      </a:lnTo>
                      <a:lnTo>
                        <a:pt x="5" y="0"/>
                      </a:lnTo>
                      <a:lnTo>
                        <a:pt x="6" y="0"/>
                      </a:lnTo>
                      <a:lnTo>
                        <a:pt x="7" y="0"/>
                      </a:lnTo>
                      <a:lnTo>
                        <a:pt x="8" y="0"/>
                      </a:lnTo>
                      <a:lnTo>
                        <a:pt x="10" y="0"/>
                      </a:lnTo>
                      <a:lnTo>
                        <a:pt x="11" y="0"/>
                      </a:lnTo>
                      <a:lnTo>
                        <a:pt x="12" y="0"/>
                      </a:lnTo>
                      <a:lnTo>
                        <a:pt x="14" y="0"/>
                      </a:lnTo>
                      <a:lnTo>
                        <a:pt x="15" y="0"/>
                      </a:lnTo>
                      <a:lnTo>
                        <a:pt x="16" y="0"/>
                      </a:lnTo>
                      <a:lnTo>
                        <a:pt x="18" y="0"/>
                      </a:lnTo>
                      <a:lnTo>
                        <a:pt x="19" y="0"/>
                      </a:lnTo>
                      <a:lnTo>
                        <a:pt x="20" y="0"/>
                      </a:lnTo>
                      <a:lnTo>
                        <a:pt x="21" y="0"/>
                      </a:lnTo>
                      <a:lnTo>
                        <a:pt x="23" y="1"/>
                      </a:lnTo>
                      <a:close/>
                    </a:path>
                  </a:pathLst>
                </a:custGeom>
                <a:solidFill>
                  <a:srgbClr val="000000"/>
                </a:solidFill>
                <a:ln>
                  <a:noFill/>
                </a:ln>
              </p:spPr>
              <p:txBody>
                <a:bodyPr/>
                <a:lstStyle/>
                <a:p>
                  <a:pPr algn="ctr"/>
                  <a:endParaRPr lang="zh-CN" altLang="en-US"/>
                </a:p>
              </p:txBody>
            </p:sp>
            <p:sp>
              <p:nvSpPr>
                <p:cNvPr id="1051961" name="Freeform 185"/>
                <p:cNvSpPr/>
                <p:nvPr/>
              </p:nvSpPr>
              <p:spPr bwMode="auto">
                <a:xfrm>
                  <a:off x="3773" y="961"/>
                  <a:ext cx="38" cy="5"/>
                </a:xfrm>
                <a:custGeom>
                  <a:avLst/>
                  <a:gdLst>
                    <a:gd name="T0" fmla="*/ 38 w 38"/>
                    <a:gd name="T1" fmla="*/ 4 h 5"/>
                    <a:gd name="T2" fmla="*/ 36 w 38"/>
                    <a:gd name="T3" fmla="*/ 4 h 5"/>
                    <a:gd name="T4" fmla="*/ 34 w 38"/>
                    <a:gd name="T5" fmla="*/ 4 h 5"/>
                    <a:gd name="T6" fmla="*/ 32 w 38"/>
                    <a:gd name="T7" fmla="*/ 4 h 5"/>
                    <a:gd name="T8" fmla="*/ 31 w 38"/>
                    <a:gd name="T9" fmla="*/ 4 h 5"/>
                    <a:gd name="T10" fmla="*/ 2 w 38"/>
                    <a:gd name="T11" fmla="*/ 5 h 5"/>
                    <a:gd name="T12" fmla="*/ 1 w 38"/>
                    <a:gd name="T13" fmla="*/ 4 h 5"/>
                    <a:gd name="T14" fmla="*/ 0 w 38"/>
                    <a:gd name="T15" fmla="*/ 4 h 5"/>
                    <a:gd name="T16" fmla="*/ 0 w 38"/>
                    <a:gd name="T17" fmla="*/ 3 h 5"/>
                    <a:gd name="T18" fmla="*/ 0 w 38"/>
                    <a:gd name="T19" fmla="*/ 2 h 5"/>
                    <a:gd name="T20" fmla="*/ 1 w 38"/>
                    <a:gd name="T21" fmla="*/ 1 h 5"/>
                    <a:gd name="T22" fmla="*/ 2 w 38"/>
                    <a:gd name="T23" fmla="*/ 1 h 5"/>
                    <a:gd name="T24" fmla="*/ 4 w 38"/>
                    <a:gd name="T25" fmla="*/ 1 h 5"/>
                    <a:gd name="T26" fmla="*/ 5 w 38"/>
                    <a:gd name="T27" fmla="*/ 1 h 5"/>
                    <a:gd name="T28" fmla="*/ 6 w 38"/>
                    <a:gd name="T29" fmla="*/ 1 h 5"/>
                    <a:gd name="T30" fmla="*/ 7 w 38"/>
                    <a:gd name="T31" fmla="*/ 1 h 5"/>
                    <a:gd name="T32" fmla="*/ 8 w 38"/>
                    <a:gd name="T33" fmla="*/ 1 h 5"/>
                    <a:gd name="T34" fmla="*/ 9 w 38"/>
                    <a:gd name="T35" fmla="*/ 1 h 5"/>
                    <a:gd name="T36" fmla="*/ 10 w 38"/>
                    <a:gd name="T37" fmla="*/ 1 h 5"/>
                    <a:gd name="T38" fmla="*/ 11 w 38"/>
                    <a:gd name="T39" fmla="*/ 1 h 5"/>
                    <a:gd name="T40" fmla="*/ 12 w 38"/>
                    <a:gd name="T41" fmla="*/ 1 h 5"/>
                    <a:gd name="T42" fmla="*/ 13 w 38"/>
                    <a:gd name="T43" fmla="*/ 1 h 5"/>
                    <a:gd name="T44" fmla="*/ 14 w 38"/>
                    <a:gd name="T45" fmla="*/ 1 h 5"/>
                    <a:gd name="T46" fmla="*/ 16 w 38"/>
                    <a:gd name="T47" fmla="*/ 1 h 5"/>
                    <a:gd name="T48" fmla="*/ 17 w 38"/>
                    <a:gd name="T49" fmla="*/ 1 h 5"/>
                    <a:gd name="T50" fmla="*/ 18 w 38"/>
                    <a:gd name="T51" fmla="*/ 1 h 5"/>
                    <a:gd name="T52" fmla="*/ 19 w 38"/>
                    <a:gd name="T53" fmla="*/ 1 h 5"/>
                    <a:gd name="T54" fmla="*/ 20 w 38"/>
                    <a:gd name="T55" fmla="*/ 1 h 5"/>
                    <a:gd name="T56" fmla="*/ 21 w 38"/>
                    <a:gd name="T57" fmla="*/ 1 h 5"/>
                    <a:gd name="T58" fmla="*/ 22 w 38"/>
                    <a:gd name="T59" fmla="*/ 1 h 5"/>
                    <a:gd name="T60" fmla="*/ 23 w 38"/>
                    <a:gd name="T61" fmla="*/ 1 h 5"/>
                    <a:gd name="T62" fmla="*/ 24 w 38"/>
                    <a:gd name="T63" fmla="*/ 1 h 5"/>
                    <a:gd name="T64" fmla="*/ 25 w 38"/>
                    <a:gd name="T65" fmla="*/ 1 h 5"/>
                    <a:gd name="T66" fmla="*/ 26 w 38"/>
                    <a:gd name="T67" fmla="*/ 1 h 5"/>
                    <a:gd name="T68" fmla="*/ 27 w 38"/>
                    <a:gd name="T69" fmla="*/ 0 h 5"/>
                    <a:gd name="T70" fmla="*/ 28 w 38"/>
                    <a:gd name="T71" fmla="*/ 0 h 5"/>
                    <a:gd name="T72" fmla="*/ 29 w 38"/>
                    <a:gd name="T73" fmla="*/ 0 h 5"/>
                    <a:gd name="T74" fmla="*/ 30 w 38"/>
                    <a:gd name="T75" fmla="*/ 0 h 5"/>
                    <a:gd name="T76" fmla="*/ 31 w 38"/>
                    <a:gd name="T77" fmla="*/ 0 h 5"/>
                    <a:gd name="T78" fmla="*/ 33 w 38"/>
                    <a:gd name="T79" fmla="*/ 0 h 5"/>
                    <a:gd name="T80" fmla="*/ 34 w 38"/>
                    <a:gd name="T81" fmla="*/ 0 h 5"/>
                    <a:gd name="T82" fmla="*/ 35 w 38"/>
                    <a:gd name="T83" fmla="*/ 0 h 5"/>
                    <a:gd name="T84" fmla="*/ 36 w 38"/>
                    <a:gd name="T85" fmla="*/ 1 h 5"/>
                    <a:gd name="T86" fmla="*/ 37 w 38"/>
                    <a:gd name="T87" fmla="*/ 1 h 5"/>
                    <a:gd name="T88" fmla="*/ 38 w 38"/>
                    <a:gd name="T89" fmla="*/ 2 h 5"/>
                    <a:gd name="T90" fmla="*/ 38 w 38"/>
                    <a:gd name="T9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5">
                      <a:moveTo>
                        <a:pt x="38" y="4"/>
                      </a:moveTo>
                      <a:lnTo>
                        <a:pt x="36" y="4"/>
                      </a:lnTo>
                      <a:lnTo>
                        <a:pt x="34" y="4"/>
                      </a:lnTo>
                      <a:lnTo>
                        <a:pt x="32" y="4"/>
                      </a:lnTo>
                      <a:lnTo>
                        <a:pt x="31" y="4"/>
                      </a:lnTo>
                      <a:lnTo>
                        <a:pt x="2" y="5"/>
                      </a:lnTo>
                      <a:lnTo>
                        <a:pt x="1" y="4"/>
                      </a:lnTo>
                      <a:lnTo>
                        <a:pt x="0" y="4"/>
                      </a:lnTo>
                      <a:lnTo>
                        <a:pt x="0" y="3"/>
                      </a:lnTo>
                      <a:lnTo>
                        <a:pt x="0" y="2"/>
                      </a:lnTo>
                      <a:lnTo>
                        <a:pt x="1" y="1"/>
                      </a:lnTo>
                      <a:lnTo>
                        <a:pt x="2" y="1"/>
                      </a:lnTo>
                      <a:lnTo>
                        <a:pt x="4" y="1"/>
                      </a:lnTo>
                      <a:lnTo>
                        <a:pt x="5" y="1"/>
                      </a:lnTo>
                      <a:lnTo>
                        <a:pt x="6" y="1"/>
                      </a:lnTo>
                      <a:lnTo>
                        <a:pt x="7" y="1"/>
                      </a:lnTo>
                      <a:lnTo>
                        <a:pt x="8" y="1"/>
                      </a:lnTo>
                      <a:lnTo>
                        <a:pt x="9" y="1"/>
                      </a:lnTo>
                      <a:lnTo>
                        <a:pt x="10" y="1"/>
                      </a:lnTo>
                      <a:lnTo>
                        <a:pt x="11" y="1"/>
                      </a:lnTo>
                      <a:lnTo>
                        <a:pt x="12" y="1"/>
                      </a:lnTo>
                      <a:lnTo>
                        <a:pt x="13" y="1"/>
                      </a:lnTo>
                      <a:lnTo>
                        <a:pt x="14" y="1"/>
                      </a:lnTo>
                      <a:lnTo>
                        <a:pt x="16" y="1"/>
                      </a:lnTo>
                      <a:lnTo>
                        <a:pt x="17" y="1"/>
                      </a:lnTo>
                      <a:lnTo>
                        <a:pt x="18" y="1"/>
                      </a:lnTo>
                      <a:lnTo>
                        <a:pt x="19" y="1"/>
                      </a:lnTo>
                      <a:lnTo>
                        <a:pt x="20" y="1"/>
                      </a:lnTo>
                      <a:lnTo>
                        <a:pt x="21" y="1"/>
                      </a:lnTo>
                      <a:lnTo>
                        <a:pt x="22" y="1"/>
                      </a:lnTo>
                      <a:lnTo>
                        <a:pt x="23" y="1"/>
                      </a:lnTo>
                      <a:lnTo>
                        <a:pt x="24" y="1"/>
                      </a:lnTo>
                      <a:lnTo>
                        <a:pt x="25" y="1"/>
                      </a:lnTo>
                      <a:lnTo>
                        <a:pt x="26" y="1"/>
                      </a:lnTo>
                      <a:lnTo>
                        <a:pt x="27" y="0"/>
                      </a:lnTo>
                      <a:lnTo>
                        <a:pt x="28" y="0"/>
                      </a:lnTo>
                      <a:lnTo>
                        <a:pt x="29" y="0"/>
                      </a:lnTo>
                      <a:lnTo>
                        <a:pt x="30" y="0"/>
                      </a:lnTo>
                      <a:lnTo>
                        <a:pt x="31" y="0"/>
                      </a:lnTo>
                      <a:lnTo>
                        <a:pt x="33" y="0"/>
                      </a:lnTo>
                      <a:lnTo>
                        <a:pt x="34" y="0"/>
                      </a:lnTo>
                      <a:lnTo>
                        <a:pt x="35" y="0"/>
                      </a:lnTo>
                      <a:lnTo>
                        <a:pt x="36" y="1"/>
                      </a:lnTo>
                      <a:lnTo>
                        <a:pt x="37" y="1"/>
                      </a:lnTo>
                      <a:lnTo>
                        <a:pt x="38" y="2"/>
                      </a:lnTo>
                      <a:lnTo>
                        <a:pt x="38" y="4"/>
                      </a:lnTo>
                      <a:close/>
                    </a:path>
                  </a:pathLst>
                </a:custGeom>
                <a:solidFill>
                  <a:srgbClr val="FF0000"/>
                </a:solidFill>
                <a:ln>
                  <a:noFill/>
                </a:ln>
              </p:spPr>
              <p:txBody>
                <a:bodyPr/>
                <a:lstStyle/>
                <a:p>
                  <a:pPr algn="ctr"/>
                  <a:endParaRPr lang="zh-CN" altLang="en-US"/>
                </a:p>
              </p:txBody>
            </p:sp>
            <p:sp>
              <p:nvSpPr>
                <p:cNvPr id="1051962" name="Freeform 186"/>
                <p:cNvSpPr/>
                <p:nvPr/>
              </p:nvSpPr>
              <p:spPr bwMode="auto">
                <a:xfrm>
                  <a:off x="3931" y="963"/>
                  <a:ext cx="15" cy="24"/>
                </a:xfrm>
                <a:custGeom>
                  <a:avLst/>
                  <a:gdLst>
                    <a:gd name="T0" fmla="*/ 15 w 15"/>
                    <a:gd name="T1" fmla="*/ 23 h 24"/>
                    <a:gd name="T2" fmla="*/ 13 w 15"/>
                    <a:gd name="T3" fmla="*/ 23 h 24"/>
                    <a:gd name="T4" fmla="*/ 11 w 15"/>
                    <a:gd name="T5" fmla="*/ 23 h 24"/>
                    <a:gd name="T6" fmla="*/ 10 w 15"/>
                    <a:gd name="T7" fmla="*/ 23 h 24"/>
                    <a:gd name="T8" fmla="*/ 9 w 15"/>
                    <a:gd name="T9" fmla="*/ 23 h 24"/>
                    <a:gd name="T10" fmla="*/ 8 w 15"/>
                    <a:gd name="T11" fmla="*/ 23 h 24"/>
                    <a:gd name="T12" fmla="*/ 7 w 15"/>
                    <a:gd name="T13" fmla="*/ 24 h 24"/>
                    <a:gd name="T14" fmla="*/ 6 w 15"/>
                    <a:gd name="T15" fmla="*/ 24 h 24"/>
                    <a:gd name="T16" fmla="*/ 5 w 15"/>
                    <a:gd name="T17" fmla="*/ 24 h 24"/>
                    <a:gd name="T18" fmla="*/ 4 w 15"/>
                    <a:gd name="T19" fmla="*/ 24 h 24"/>
                    <a:gd name="T20" fmla="*/ 3 w 15"/>
                    <a:gd name="T21" fmla="*/ 24 h 24"/>
                    <a:gd name="T22" fmla="*/ 1 w 15"/>
                    <a:gd name="T23" fmla="*/ 24 h 24"/>
                    <a:gd name="T24" fmla="*/ 0 w 15"/>
                    <a:gd name="T25" fmla="*/ 24 h 24"/>
                    <a:gd name="T26" fmla="*/ 0 w 15"/>
                    <a:gd name="T27" fmla="*/ 1 h 24"/>
                    <a:gd name="T28" fmla="*/ 1 w 15"/>
                    <a:gd name="T29" fmla="*/ 0 h 24"/>
                    <a:gd name="T30" fmla="*/ 3 w 15"/>
                    <a:gd name="T31" fmla="*/ 0 h 24"/>
                    <a:gd name="T32" fmla="*/ 5 w 15"/>
                    <a:gd name="T33" fmla="*/ 0 h 24"/>
                    <a:gd name="T34" fmla="*/ 7 w 15"/>
                    <a:gd name="T35" fmla="*/ 0 h 24"/>
                    <a:gd name="T36" fmla="*/ 9 w 15"/>
                    <a:gd name="T37" fmla="*/ 0 h 24"/>
                    <a:gd name="T38" fmla="*/ 11 w 15"/>
                    <a:gd name="T39" fmla="*/ 0 h 24"/>
                    <a:gd name="T40" fmla="*/ 12 w 15"/>
                    <a:gd name="T41" fmla="*/ 0 h 24"/>
                    <a:gd name="T42" fmla="*/ 14 w 15"/>
                    <a:gd name="T43" fmla="*/ 0 h 24"/>
                    <a:gd name="T44" fmla="*/ 15 w 15"/>
                    <a:gd name="T4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24">
                      <a:moveTo>
                        <a:pt x="15" y="23"/>
                      </a:moveTo>
                      <a:lnTo>
                        <a:pt x="13" y="23"/>
                      </a:lnTo>
                      <a:lnTo>
                        <a:pt x="11" y="23"/>
                      </a:lnTo>
                      <a:lnTo>
                        <a:pt x="10" y="23"/>
                      </a:lnTo>
                      <a:lnTo>
                        <a:pt x="9" y="23"/>
                      </a:lnTo>
                      <a:lnTo>
                        <a:pt x="8" y="23"/>
                      </a:lnTo>
                      <a:lnTo>
                        <a:pt x="7" y="24"/>
                      </a:lnTo>
                      <a:lnTo>
                        <a:pt x="6" y="24"/>
                      </a:lnTo>
                      <a:lnTo>
                        <a:pt x="5" y="24"/>
                      </a:lnTo>
                      <a:lnTo>
                        <a:pt x="4" y="24"/>
                      </a:lnTo>
                      <a:lnTo>
                        <a:pt x="3" y="24"/>
                      </a:lnTo>
                      <a:lnTo>
                        <a:pt x="1" y="24"/>
                      </a:lnTo>
                      <a:lnTo>
                        <a:pt x="0" y="24"/>
                      </a:lnTo>
                      <a:lnTo>
                        <a:pt x="0" y="1"/>
                      </a:lnTo>
                      <a:lnTo>
                        <a:pt x="1" y="0"/>
                      </a:lnTo>
                      <a:lnTo>
                        <a:pt x="3" y="0"/>
                      </a:lnTo>
                      <a:lnTo>
                        <a:pt x="5" y="0"/>
                      </a:lnTo>
                      <a:lnTo>
                        <a:pt x="7" y="0"/>
                      </a:lnTo>
                      <a:lnTo>
                        <a:pt x="9" y="0"/>
                      </a:lnTo>
                      <a:lnTo>
                        <a:pt x="11" y="0"/>
                      </a:lnTo>
                      <a:lnTo>
                        <a:pt x="12" y="0"/>
                      </a:lnTo>
                      <a:lnTo>
                        <a:pt x="14" y="0"/>
                      </a:lnTo>
                      <a:lnTo>
                        <a:pt x="15" y="23"/>
                      </a:lnTo>
                      <a:close/>
                    </a:path>
                  </a:pathLst>
                </a:custGeom>
                <a:solidFill>
                  <a:srgbClr val="FF0000"/>
                </a:solidFill>
                <a:ln>
                  <a:noFill/>
                </a:ln>
              </p:spPr>
              <p:txBody>
                <a:bodyPr/>
                <a:lstStyle/>
                <a:p>
                  <a:pPr algn="ctr"/>
                  <a:endParaRPr lang="zh-CN" altLang="en-US"/>
                </a:p>
              </p:txBody>
            </p:sp>
            <p:sp>
              <p:nvSpPr>
                <p:cNvPr id="1051963" name="Freeform 187"/>
                <p:cNvSpPr/>
                <p:nvPr/>
              </p:nvSpPr>
              <p:spPr bwMode="auto">
                <a:xfrm>
                  <a:off x="3772" y="968"/>
                  <a:ext cx="38" cy="6"/>
                </a:xfrm>
                <a:custGeom>
                  <a:avLst/>
                  <a:gdLst>
                    <a:gd name="T0" fmla="*/ 38 w 38"/>
                    <a:gd name="T1" fmla="*/ 4 h 6"/>
                    <a:gd name="T2" fmla="*/ 36 w 38"/>
                    <a:gd name="T3" fmla="*/ 6 h 6"/>
                    <a:gd name="T4" fmla="*/ 35 w 38"/>
                    <a:gd name="T5" fmla="*/ 6 h 6"/>
                    <a:gd name="T6" fmla="*/ 34 w 38"/>
                    <a:gd name="T7" fmla="*/ 6 h 6"/>
                    <a:gd name="T8" fmla="*/ 32 w 38"/>
                    <a:gd name="T9" fmla="*/ 6 h 6"/>
                    <a:gd name="T10" fmla="*/ 31 w 38"/>
                    <a:gd name="T11" fmla="*/ 6 h 6"/>
                    <a:gd name="T12" fmla="*/ 30 w 38"/>
                    <a:gd name="T13" fmla="*/ 6 h 6"/>
                    <a:gd name="T14" fmla="*/ 29 w 38"/>
                    <a:gd name="T15" fmla="*/ 6 h 6"/>
                    <a:gd name="T16" fmla="*/ 28 w 38"/>
                    <a:gd name="T17" fmla="*/ 6 h 6"/>
                    <a:gd name="T18" fmla="*/ 27 w 38"/>
                    <a:gd name="T19" fmla="*/ 6 h 6"/>
                    <a:gd name="T20" fmla="*/ 25 w 38"/>
                    <a:gd name="T21" fmla="*/ 6 h 6"/>
                    <a:gd name="T22" fmla="*/ 23 w 38"/>
                    <a:gd name="T23" fmla="*/ 6 h 6"/>
                    <a:gd name="T24" fmla="*/ 21 w 38"/>
                    <a:gd name="T25" fmla="*/ 6 h 6"/>
                    <a:gd name="T26" fmla="*/ 19 w 38"/>
                    <a:gd name="T27" fmla="*/ 6 h 6"/>
                    <a:gd name="T28" fmla="*/ 18 w 38"/>
                    <a:gd name="T29" fmla="*/ 6 h 6"/>
                    <a:gd name="T30" fmla="*/ 17 w 38"/>
                    <a:gd name="T31" fmla="*/ 6 h 6"/>
                    <a:gd name="T32" fmla="*/ 16 w 38"/>
                    <a:gd name="T33" fmla="*/ 6 h 6"/>
                    <a:gd name="T34" fmla="*/ 15 w 38"/>
                    <a:gd name="T35" fmla="*/ 6 h 6"/>
                    <a:gd name="T36" fmla="*/ 13 w 38"/>
                    <a:gd name="T37" fmla="*/ 6 h 6"/>
                    <a:gd name="T38" fmla="*/ 11 w 38"/>
                    <a:gd name="T39" fmla="*/ 6 h 6"/>
                    <a:gd name="T40" fmla="*/ 10 w 38"/>
                    <a:gd name="T41" fmla="*/ 6 h 6"/>
                    <a:gd name="T42" fmla="*/ 9 w 38"/>
                    <a:gd name="T43" fmla="*/ 6 h 6"/>
                    <a:gd name="T44" fmla="*/ 7 w 38"/>
                    <a:gd name="T45" fmla="*/ 6 h 6"/>
                    <a:gd name="T46" fmla="*/ 7 w 38"/>
                    <a:gd name="T47" fmla="*/ 6 h 6"/>
                    <a:gd name="T48" fmla="*/ 5 w 38"/>
                    <a:gd name="T49" fmla="*/ 6 h 6"/>
                    <a:gd name="T50" fmla="*/ 4 w 38"/>
                    <a:gd name="T51" fmla="*/ 6 h 6"/>
                    <a:gd name="T52" fmla="*/ 3 w 38"/>
                    <a:gd name="T53" fmla="*/ 6 h 6"/>
                    <a:gd name="T54" fmla="*/ 2 w 38"/>
                    <a:gd name="T55" fmla="*/ 6 h 6"/>
                    <a:gd name="T56" fmla="*/ 1 w 38"/>
                    <a:gd name="T57" fmla="*/ 6 h 6"/>
                    <a:gd name="T58" fmla="*/ 0 w 38"/>
                    <a:gd name="T59" fmla="*/ 5 h 6"/>
                    <a:gd name="T60" fmla="*/ 0 w 38"/>
                    <a:gd name="T61" fmla="*/ 4 h 6"/>
                    <a:gd name="T62" fmla="*/ 0 w 38"/>
                    <a:gd name="T63" fmla="*/ 3 h 6"/>
                    <a:gd name="T64" fmla="*/ 2 w 38"/>
                    <a:gd name="T65" fmla="*/ 2 h 6"/>
                    <a:gd name="T66" fmla="*/ 4 w 38"/>
                    <a:gd name="T67" fmla="*/ 1 h 6"/>
                    <a:gd name="T68" fmla="*/ 6 w 38"/>
                    <a:gd name="T69" fmla="*/ 1 h 6"/>
                    <a:gd name="T70" fmla="*/ 7 w 38"/>
                    <a:gd name="T71" fmla="*/ 1 h 6"/>
                    <a:gd name="T72" fmla="*/ 8 w 38"/>
                    <a:gd name="T73" fmla="*/ 1 h 6"/>
                    <a:gd name="T74" fmla="*/ 9 w 38"/>
                    <a:gd name="T75" fmla="*/ 1 h 6"/>
                    <a:gd name="T76" fmla="*/ 10 w 38"/>
                    <a:gd name="T77" fmla="*/ 1 h 6"/>
                    <a:gd name="T78" fmla="*/ 11 w 38"/>
                    <a:gd name="T79" fmla="*/ 1 h 6"/>
                    <a:gd name="T80" fmla="*/ 12 w 38"/>
                    <a:gd name="T81" fmla="*/ 1 h 6"/>
                    <a:gd name="T82" fmla="*/ 14 w 38"/>
                    <a:gd name="T83" fmla="*/ 1 h 6"/>
                    <a:gd name="T84" fmla="*/ 15 w 38"/>
                    <a:gd name="T85" fmla="*/ 1 h 6"/>
                    <a:gd name="T86" fmla="*/ 16 w 38"/>
                    <a:gd name="T87" fmla="*/ 1 h 6"/>
                    <a:gd name="T88" fmla="*/ 17 w 38"/>
                    <a:gd name="T89" fmla="*/ 1 h 6"/>
                    <a:gd name="T90" fmla="*/ 18 w 38"/>
                    <a:gd name="T91" fmla="*/ 1 h 6"/>
                    <a:gd name="T92" fmla="*/ 19 w 38"/>
                    <a:gd name="T93" fmla="*/ 1 h 6"/>
                    <a:gd name="T94" fmla="*/ 20 w 38"/>
                    <a:gd name="T95" fmla="*/ 1 h 6"/>
                    <a:gd name="T96" fmla="*/ 21 w 38"/>
                    <a:gd name="T97" fmla="*/ 1 h 6"/>
                    <a:gd name="T98" fmla="*/ 22 w 38"/>
                    <a:gd name="T99" fmla="*/ 1 h 6"/>
                    <a:gd name="T100" fmla="*/ 23 w 38"/>
                    <a:gd name="T101" fmla="*/ 1 h 6"/>
                    <a:gd name="T102" fmla="*/ 24 w 38"/>
                    <a:gd name="T103" fmla="*/ 1 h 6"/>
                    <a:gd name="T104" fmla="*/ 26 w 38"/>
                    <a:gd name="T105" fmla="*/ 1 h 6"/>
                    <a:gd name="T106" fmla="*/ 26 w 38"/>
                    <a:gd name="T107" fmla="*/ 1 h 6"/>
                    <a:gd name="T108" fmla="*/ 28 w 38"/>
                    <a:gd name="T109" fmla="*/ 1 h 6"/>
                    <a:gd name="T110" fmla="*/ 30 w 38"/>
                    <a:gd name="T111" fmla="*/ 1 h 6"/>
                    <a:gd name="T112" fmla="*/ 31 w 38"/>
                    <a:gd name="T113" fmla="*/ 1 h 6"/>
                    <a:gd name="T114" fmla="*/ 33 w 38"/>
                    <a:gd name="T115" fmla="*/ 0 h 6"/>
                    <a:gd name="T116" fmla="*/ 35 w 38"/>
                    <a:gd name="T117" fmla="*/ 0 h 6"/>
                    <a:gd name="T118" fmla="*/ 36 w 38"/>
                    <a:gd name="T119" fmla="*/ 1 h 6"/>
                    <a:gd name="T120" fmla="*/ 37 w 38"/>
                    <a:gd name="T121" fmla="*/ 2 h 6"/>
                    <a:gd name="T122" fmla="*/ 37 w 38"/>
                    <a:gd name="T123" fmla="*/ 3 h 6"/>
                    <a:gd name="T124" fmla="*/ 38 w 38"/>
                    <a:gd name="T1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 h="6">
                      <a:moveTo>
                        <a:pt x="38" y="4"/>
                      </a:moveTo>
                      <a:lnTo>
                        <a:pt x="36" y="6"/>
                      </a:lnTo>
                      <a:lnTo>
                        <a:pt x="35" y="6"/>
                      </a:lnTo>
                      <a:lnTo>
                        <a:pt x="34" y="6"/>
                      </a:lnTo>
                      <a:lnTo>
                        <a:pt x="32" y="6"/>
                      </a:lnTo>
                      <a:lnTo>
                        <a:pt x="31" y="6"/>
                      </a:lnTo>
                      <a:lnTo>
                        <a:pt x="30" y="6"/>
                      </a:lnTo>
                      <a:lnTo>
                        <a:pt x="29" y="6"/>
                      </a:lnTo>
                      <a:lnTo>
                        <a:pt x="28" y="6"/>
                      </a:lnTo>
                      <a:lnTo>
                        <a:pt x="27" y="6"/>
                      </a:lnTo>
                      <a:lnTo>
                        <a:pt x="25" y="6"/>
                      </a:lnTo>
                      <a:lnTo>
                        <a:pt x="23" y="6"/>
                      </a:lnTo>
                      <a:lnTo>
                        <a:pt x="21" y="6"/>
                      </a:lnTo>
                      <a:lnTo>
                        <a:pt x="19" y="6"/>
                      </a:lnTo>
                      <a:lnTo>
                        <a:pt x="18" y="6"/>
                      </a:lnTo>
                      <a:lnTo>
                        <a:pt x="17" y="6"/>
                      </a:lnTo>
                      <a:lnTo>
                        <a:pt x="16" y="6"/>
                      </a:lnTo>
                      <a:lnTo>
                        <a:pt x="15" y="6"/>
                      </a:lnTo>
                      <a:lnTo>
                        <a:pt x="13" y="6"/>
                      </a:lnTo>
                      <a:lnTo>
                        <a:pt x="11" y="6"/>
                      </a:lnTo>
                      <a:lnTo>
                        <a:pt x="10" y="6"/>
                      </a:lnTo>
                      <a:lnTo>
                        <a:pt x="9" y="6"/>
                      </a:lnTo>
                      <a:lnTo>
                        <a:pt x="7" y="6"/>
                      </a:lnTo>
                      <a:lnTo>
                        <a:pt x="7" y="6"/>
                      </a:lnTo>
                      <a:lnTo>
                        <a:pt x="5" y="6"/>
                      </a:lnTo>
                      <a:lnTo>
                        <a:pt x="4" y="6"/>
                      </a:lnTo>
                      <a:lnTo>
                        <a:pt x="3" y="6"/>
                      </a:lnTo>
                      <a:lnTo>
                        <a:pt x="2" y="6"/>
                      </a:lnTo>
                      <a:lnTo>
                        <a:pt x="1" y="6"/>
                      </a:lnTo>
                      <a:lnTo>
                        <a:pt x="0" y="5"/>
                      </a:lnTo>
                      <a:lnTo>
                        <a:pt x="0" y="4"/>
                      </a:lnTo>
                      <a:lnTo>
                        <a:pt x="0" y="3"/>
                      </a:lnTo>
                      <a:lnTo>
                        <a:pt x="2" y="2"/>
                      </a:lnTo>
                      <a:lnTo>
                        <a:pt x="4" y="1"/>
                      </a:lnTo>
                      <a:lnTo>
                        <a:pt x="6" y="1"/>
                      </a:lnTo>
                      <a:lnTo>
                        <a:pt x="7" y="1"/>
                      </a:lnTo>
                      <a:lnTo>
                        <a:pt x="8" y="1"/>
                      </a:lnTo>
                      <a:lnTo>
                        <a:pt x="9" y="1"/>
                      </a:lnTo>
                      <a:lnTo>
                        <a:pt x="10" y="1"/>
                      </a:lnTo>
                      <a:lnTo>
                        <a:pt x="11" y="1"/>
                      </a:lnTo>
                      <a:lnTo>
                        <a:pt x="12" y="1"/>
                      </a:lnTo>
                      <a:lnTo>
                        <a:pt x="14" y="1"/>
                      </a:lnTo>
                      <a:lnTo>
                        <a:pt x="15" y="1"/>
                      </a:lnTo>
                      <a:lnTo>
                        <a:pt x="16" y="1"/>
                      </a:lnTo>
                      <a:lnTo>
                        <a:pt x="17" y="1"/>
                      </a:lnTo>
                      <a:lnTo>
                        <a:pt x="18" y="1"/>
                      </a:lnTo>
                      <a:lnTo>
                        <a:pt x="19" y="1"/>
                      </a:lnTo>
                      <a:lnTo>
                        <a:pt x="20" y="1"/>
                      </a:lnTo>
                      <a:lnTo>
                        <a:pt x="21" y="1"/>
                      </a:lnTo>
                      <a:lnTo>
                        <a:pt x="22" y="1"/>
                      </a:lnTo>
                      <a:lnTo>
                        <a:pt x="23" y="1"/>
                      </a:lnTo>
                      <a:lnTo>
                        <a:pt x="24" y="1"/>
                      </a:lnTo>
                      <a:lnTo>
                        <a:pt x="26" y="1"/>
                      </a:lnTo>
                      <a:lnTo>
                        <a:pt x="26" y="1"/>
                      </a:lnTo>
                      <a:lnTo>
                        <a:pt x="28" y="1"/>
                      </a:lnTo>
                      <a:lnTo>
                        <a:pt x="30" y="1"/>
                      </a:lnTo>
                      <a:lnTo>
                        <a:pt x="31" y="1"/>
                      </a:lnTo>
                      <a:lnTo>
                        <a:pt x="33" y="0"/>
                      </a:lnTo>
                      <a:lnTo>
                        <a:pt x="35" y="0"/>
                      </a:lnTo>
                      <a:lnTo>
                        <a:pt x="36" y="1"/>
                      </a:lnTo>
                      <a:lnTo>
                        <a:pt x="37" y="2"/>
                      </a:lnTo>
                      <a:lnTo>
                        <a:pt x="37" y="3"/>
                      </a:lnTo>
                      <a:lnTo>
                        <a:pt x="38" y="4"/>
                      </a:lnTo>
                      <a:close/>
                    </a:path>
                  </a:pathLst>
                </a:custGeom>
                <a:solidFill>
                  <a:srgbClr val="FF0000"/>
                </a:solidFill>
                <a:ln>
                  <a:noFill/>
                </a:ln>
              </p:spPr>
              <p:txBody>
                <a:bodyPr/>
                <a:lstStyle/>
                <a:p>
                  <a:pPr algn="ctr"/>
                  <a:endParaRPr lang="zh-CN" altLang="en-US"/>
                </a:p>
              </p:txBody>
            </p:sp>
            <p:sp>
              <p:nvSpPr>
                <p:cNvPr id="1051964" name="Freeform 188"/>
                <p:cNvSpPr/>
                <p:nvPr/>
              </p:nvSpPr>
              <p:spPr bwMode="auto">
                <a:xfrm>
                  <a:off x="3821" y="989"/>
                  <a:ext cx="73" cy="5"/>
                </a:xfrm>
                <a:custGeom>
                  <a:avLst/>
                  <a:gdLst>
                    <a:gd name="T0" fmla="*/ 71 w 73"/>
                    <a:gd name="T1" fmla="*/ 4 h 5"/>
                    <a:gd name="T2" fmla="*/ 69 w 73"/>
                    <a:gd name="T3" fmla="*/ 4 h 5"/>
                    <a:gd name="T4" fmla="*/ 67 w 73"/>
                    <a:gd name="T5" fmla="*/ 4 h 5"/>
                    <a:gd name="T6" fmla="*/ 64 w 73"/>
                    <a:gd name="T7" fmla="*/ 4 h 5"/>
                    <a:gd name="T8" fmla="*/ 62 w 73"/>
                    <a:gd name="T9" fmla="*/ 4 h 5"/>
                    <a:gd name="T10" fmla="*/ 60 w 73"/>
                    <a:gd name="T11" fmla="*/ 4 h 5"/>
                    <a:gd name="T12" fmla="*/ 58 w 73"/>
                    <a:gd name="T13" fmla="*/ 4 h 5"/>
                    <a:gd name="T14" fmla="*/ 56 w 73"/>
                    <a:gd name="T15" fmla="*/ 4 h 5"/>
                    <a:gd name="T16" fmla="*/ 54 w 73"/>
                    <a:gd name="T17" fmla="*/ 4 h 5"/>
                    <a:gd name="T18" fmla="*/ 52 w 73"/>
                    <a:gd name="T19" fmla="*/ 4 h 5"/>
                    <a:gd name="T20" fmla="*/ 50 w 73"/>
                    <a:gd name="T21" fmla="*/ 4 h 5"/>
                    <a:gd name="T22" fmla="*/ 47 w 73"/>
                    <a:gd name="T23" fmla="*/ 4 h 5"/>
                    <a:gd name="T24" fmla="*/ 45 w 73"/>
                    <a:gd name="T25" fmla="*/ 4 h 5"/>
                    <a:gd name="T26" fmla="*/ 43 w 73"/>
                    <a:gd name="T27" fmla="*/ 4 h 5"/>
                    <a:gd name="T28" fmla="*/ 41 w 73"/>
                    <a:gd name="T29" fmla="*/ 4 h 5"/>
                    <a:gd name="T30" fmla="*/ 39 w 73"/>
                    <a:gd name="T31" fmla="*/ 4 h 5"/>
                    <a:gd name="T32" fmla="*/ 37 w 73"/>
                    <a:gd name="T33" fmla="*/ 4 h 5"/>
                    <a:gd name="T34" fmla="*/ 34 w 73"/>
                    <a:gd name="T35" fmla="*/ 4 h 5"/>
                    <a:gd name="T36" fmla="*/ 32 w 73"/>
                    <a:gd name="T37" fmla="*/ 4 h 5"/>
                    <a:gd name="T38" fmla="*/ 30 w 73"/>
                    <a:gd name="T39" fmla="*/ 4 h 5"/>
                    <a:gd name="T40" fmla="*/ 28 w 73"/>
                    <a:gd name="T41" fmla="*/ 4 h 5"/>
                    <a:gd name="T42" fmla="*/ 26 w 73"/>
                    <a:gd name="T43" fmla="*/ 4 h 5"/>
                    <a:gd name="T44" fmla="*/ 23 w 73"/>
                    <a:gd name="T45" fmla="*/ 4 h 5"/>
                    <a:gd name="T46" fmla="*/ 21 w 73"/>
                    <a:gd name="T47" fmla="*/ 4 h 5"/>
                    <a:gd name="T48" fmla="*/ 19 w 73"/>
                    <a:gd name="T49" fmla="*/ 5 h 5"/>
                    <a:gd name="T50" fmla="*/ 17 w 73"/>
                    <a:gd name="T51" fmla="*/ 5 h 5"/>
                    <a:gd name="T52" fmla="*/ 15 w 73"/>
                    <a:gd name="T53" fmla="*/ 5 h 5"/>
                    <a:gd name="T54" fmla="*/ 12 w 73"/>
                    <a:gd name="T55" fmla="*/ 5 h 5"/>
                    <a:gd name="T56" fmla="*/ 10 w 73"/>
                    <a:gd name="T57" fmla="*/ 5 h 5"/>
                    <a:gd name="T58" fmla="*/ 8 w 73"/>
                    <a:gd name="T59" fmla="*/ 5 h 5"/>
                    <a:gd name="T60" fmla="*/ 6 w 73"/>
                    <a:gd name="T61" fmla="*/ 5 h 5"/>
                    <a:gd name="T62" fmla="*/ 4 w 73"/>
                    <a:gd name="T63" fmla="*/ 5 h 5"/>
                    <a:gd name="T64" fmla="*/ 2 w 73"/>
                    <a:gd name="T65" fmla="*/ 5 h 5"/>
                    <a:gd name="T66" fmla="*/ 1 w 73"/>
                    <a:gd name="T67" fmla="*/ 4 h 5"/>
                    <a:gd name="T68" fmla="*/ 1 w 73"/>
                    <a:gd name="T69" fmla="*/ 2 h 5"/>
                    <a:gd name="T70" fmla="*/ 4 w 73"/>
                    <a:gd name="T71" fmla="*/ 2 h 5"/>
                    <a:gd name="T72" fmla="*/ 7 w 73"/>
                    <a:gd name="T73" fmla="*/ 1 h 5"/>
                    <a:gd name="T74" fmla="*/ 11 w 73"/>
                    <a:gd name="T75" fmla="*/ 1 h 5"/>
                    <a:gd name="T76" fmla="*/ 14 w 73"/>
                    <a:gd name="T77" fmla="*/ 1 h 5"/>
                    <a:gd name="T78" fmla="*/ 18 w 73"/>
                    <a:gd name="T79" fmla="*/ 1 h 5"/>
                    <a:gd name="T80" fmla="*/ 22 w 73"/>
                    <a:gd name="T81" fmla="*/ 1 h 5"/>
                    <a:gd name="T82" fmla="*/ 25 w 73"/>
                    <a:gd name="T83" fmla="*/ 1 h 5"/>
                    <a:gd name="T84" fmla="*/ 29 w 73"/>
                    <a:gd name="T85" fmla="*/ 1 h 5"/>
                    <a:gd name="T86" fmla="*/ 33 w 73"/>
                    <a:gd name="T87" fmla="*/ 1 h 5"/>
                    <a:gd name="T88" fmla="*/ 37 w 73"/>
                    <a:gd name="T89" fmla="*/ 1 h 5"/>
                    <a:gd name="T90" fmla="*/ 40 w 73"/>
                    <a:gd name="T91" fmla="*/ 1 h 5"/>
                    <a:gd name="T92" fmla="*/ 44 w 73"/>
                    <a:gd name="T93" fmla="*/ 1 h 5"/>
                    <a:gd name="T94" fmla="*/ 48 w 73"/>
                    <a:gd name="T95" fmla="*/ 0 h 5"/>
                    <a:gd name="T96" fmla="*/ 51 w 73"/>
                    <a:gd name="T97" fmla="*/ 0 h 5"/>
                    <a:gd name="T98" fmla="*/ 55 w 73"/>
                    <a:gd name="T99" fmla="*/ 0 h 5"/>
                    <a:gd name="T100" fmla="*/ 59 w 73"/>
                    <a:gd name="T101" fmla="*/ 0 h 5"/>
                    <a:gd name="T102" fmla="*/ 60 w 73"/>
                    <a:gd name="T103" fmla="*/ 0 h 5"/>
                    <a:gd name="T104" fmla="*/ 63 w 73"/>
                    <a:gd name="T105" fmla="*/ 0 h 5"/>
                    <a:gd name="T106" fmla="*/ 65 w 73"/>
                    <a:gd name="T107" fmla="*/ 0 h 5"/>
                    <a:gd name="T108" fmla="*/ 67 w 73"/>
                    <a:gd name="T109" fmla="*/ 0 h 5"/>
                    <a:gd name="T110" fmla="*/ 71 w 73"/>
                    <a:gd name="T111" fmla="*/ 0 h 5"/>
                    <a:gd name="T112" fmla="*/ 72 w 73"/>
                    <a:gd name="T113" fmla="*/ 1 h 5"/>
                    <a:gd name="T114" fmla="*/ 73 w 73"/>
                    <a:gd name="T11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5">
                      <a:moveTo>
                        <a:pt x="73" y="3"/>
                      </a:moveTo>
                      <a:lnTo>
                        <a:pt x="71" y="4"/>
                      </a:lnTo>
                      <a:lnTo>
                        <a:pt x="70" y="4"/>
                      </a:lnTo>
                      <a:lnTo>
                        <a:pt x="69" y="4"/>
                      </a:lnTo>
                      <a:lnTo>
                        <a:pt x="68" y="4"/>
                      </a:lnTo>
                      <a:lnTo>
                        <a:pt x="67" y="4"/>
                      </a:lnTo>
                      <a:lnTo>
                        <a:pt x="65" y="4"/>
                      </a:lnTo>
                      <a:lnTo>
                        <a:pt x="64" y="4"/>
                      </a:lnTo>
                      <a:lnTo>
                        <a:pt x="63" y="4"/>
                      </a:lnTo>
                      <a:lnTo>
                        <a:pt x="62" y="4"/>
                      </a:lnTo>
                      <a:lnTo>
                        <a:pt x="61" y="4"/>
                      </a:lnTo>
                      <a:lnTo>
                        <a:pt x="60" y="4"/>
                      </a:lnTo>
                      <a:lnTo>
                        <a:pt x="59" y="4"/>
                      </a:lnTo>
                      <a:lnTo>
                        <a:pt x="58" y="4"/>
                      </a:lnTo>
                      <a:lnTo>
                        <a:pt x="57" y="4"/>
                      </a:lnTo>
                      <a:lnTo>
                        <a:pt x="56" y="4"/>
                      </a:lnTo>
                      <a:lnTo>
                        <a:pt x="55" y="4"/>
                      </a:lnTo>
                      <a:lnTo>
                        <a:pt x="54" y="4"/>
                      </a:lnTo>
                      <a:lnTo>
                        <a:pt x="53" y="4"/>
                      </a:lnTo>
                      <a:lnTo>
                        <a:pt x="52" y="4"/>
                      </a:lnTo>
                      <a:lnTo>
                        <a:pt x="51" y="4"/>
                      </a:lnTo>
                      <a:lnTo>
                        <a:pt x="50" y="4"/>
                      </a:lnTo>
                      <a:lnTo>
                        <a:pt x="48" y="4"/>
                      </a:lnTo>
                      <a:lnTo>
                        <a:pt x="47" y="4"/>
                      </a:lnTo>
                      <a:lnTo>
                        <a:pt x="46" y="4"/>
                      </a:lnTo>
                      <a:lnTo>
                        <a:pt x="45" y="4"/>
                      </a:lnTo>
                      <a:lnTo>
                        <a:pt x="44" y="4"/>
                      </a:lnTo>
                      <a:lnTo>
                        <a:pt x="43" y="4"/>
                      </a:lnTo>
                      <a:lnTo>
                        <a:pt x="42" y="4"/>
                      </a:lnTo>
                      <a:lnTo>
                        <a:pt x="41" y="4"/>
                      </a:lnTo>
                      <a:lnTo>
                        <a:pt x="40" y="4"/>
                      </a:lnTo>
                      <a:lnTo>
                        <a:pt x="39" y="4"/>
                      </a:lnTo>
                      <a:lnTo>
                        <a:pt x="38" y="4"/>
                      </a:lnTo>
                      <a:lnTo>
                        <a:pt x="37" y="4"/>
                      </a:lnTo>
                      <a:lnTo>
                        <a:pt x="36" y="4"/>
                      </a:lnTo>
                      <a:lnTo>
                        <a:pt x="34" y="4"/>
                      </a:lnTo>
                      <a:lnTo>
                        <a:pt x="33" y="4"/>
                      </a:lnTo>
                      <a:lnTo>
                        <a:pt x="32" y="4"/>
                      </a:lnTo>
                      <a:lnTo>
                        <a:pt x="31" y="4"/>
                      </a:lnTo>
                      <a:lnTo>
                        <a:pt x="30" y="4"/>
                      </a:lnTo>
                      <a:lnTo>
                        <a:pt x="29" y="4"/>
                      </a:lnTo>
                      <a:lnTo>
                        <a:pt x="28" y="4"/>
                      </a:lnTo>
                      <a:lnTo>
                        <a:pt x="27" y="4"/>
                      </a:lnTo>
                      <a:lnTo>
                        <a:pt x="26" y="4"/>
                      </a:lnTo>
                      <a:lnTo>
                        <a:pt x="24" y="4"/>
                      </a:lnTo>
                      <a:lnTo>
                        <a:pt x="23" y="4"/>
                      </a:lnTo>
                      <a:lnTo>
                        <a:pt x="22" y="4"/>
                      </a:lnTo>
                      <a:lnTo>
                        <a:pt x="21" y="4"/>
                      </a:lnTo>
                      <a:lnTo>
                        <a:pt x="20" y="4"/>
                      </a:lnTo>
                      <a:lnTo>
                        <a:pt x="19" y="5"/>
                      </a:lnTo>
                      <a:lnTo>
                        <a:pt x="18" y="5"/>
                      </a:lnTo>
                      <a:lnTo>
                        <a:pt x="17" y="5"/>
                      </a:lnTo>
                      <a:lnTo>
                        <a:pt x="16" y="5"/>
                      </a:lnTo>
                      <a:lnTo>
                        <a:pt x="15" y="5"/>
                      </a:lnTo>
                      <a:lnTo>
                        <a:pt x="14" y="5"/>
                      </a:lnTo>
                      <a:lnTo>
                        <a:pt x="12" y="5"/>
                      </a:lnTo>
                      <a:lnTo>
                        <a:pt x="11" y="5"/>
                      </a:lnTo>
                      <a:lnTo>
                        <a:pt x="10" y="5"/>
                      </a:lnTo>
                      <a:lnTo>
                        <a:pt x="9" y="5"/>
                      </a:lnTo>
                      <a:lnTo>
                        <a:pt x="8" y="5"/>
                      </a:lnTo>
                      <a:lnTo>
                        <a:pt x="7" y="5"/>
                      </a:lnTo>
                      <a:lnTo>
                        <a:pt x="6" y="5"/>
                      </a:lnTo>
                      <a:lnTo>
                        <a:pt x="5" y="5"/>
                      </a:lnTo>
                      <a:lnTo>
                        <a:pt x="4" y="5"/>
                      </a:lnTo>
                      <a:lnTo>
                        <a:pt x="3" y="5"/>
                      </a:lnTo>
                      <a:lnTo>
                        <a:pt x="2" y="5"/>
                      </a:lnTo>
                      <a:lnTo>
                        <a:pt x="1" y="4"/>
                      </a:lnTo>
                      <a:lnTo>
                        <a:pt x="1" y="4"/>
                      </a:lnTo>
                      <a:lnTo>
                        <a:pt x="0" y="3"/>
                      </a:lnTo>
                      <a:lnTo>
                        <a:pt x="1" y="2"/>
                      </a:lnTo>
                      <a:lnTo>
                        <a:pt x="2" y="2"/>
                      </a:lnTo>
                      <a:lnTo>
                        <a:pt x="4" y="2"/>
                      </a:lnTo>
                      <a:lnTo>
                        <a:pt x="5" y="1"/>
                      </a:lnTo>
                      <a:lnTo>
                        <a:pt x="7" y="1"/>
                      </a:lnTo>
                      <a:lnTo>
                        <a:pt x="9" y="1"/>
                      </a:lnTo>
                      <a:lnTo>
                        <a:pt x="11" y="1"/>
                      </a:lnTo>
                      <a:lnTo>
                        <a:pt x="12" y="1"/>
                      </a:lnTo>
                      <a:lnTo>
                        <a:pt x="14" y="1"/>
                      </a:lnTo>
                      <a:lnTo>
                        <a:pt x="16" y="1"/>
                      </a:lnTo>
                      <a:lnTo>
                        <a:pt x="18" y="1"/>
                      </a:lnTo>
                      <a:lnTo>
                        <a:pt x="20" y="1"/>
                      </a:lnTo>
                      <a:lnTo>
                        <a:pt x="22" y="1"/>
                      </a:lnTo>
                      <a:lnTo>
                        <a:pt x="23" y="1"/>
                      </a:lnTo>
                      <a:lnTo>
                        <a:pt x="25" y="1"/>
                      </a:lnTo>
                      <a:lnTo>
                        <a:pt x="27" y="1"/>
                      </a:lnTo>
                      <a:lnTo>
                        <a:pt x="29" y="1"/>
                      </a:lnTo>
                      <a:lnTo>
                        <a:pt x="31" y="1"/>
                      </a:lnTo>
                      <a:lnTo>
                        <a:pt x="33" y="1"/>
                      </a:lnTo>
                      <a:lnTo>
                        <a:pt x="35" y="1"/>
                      </a:lnTo>
                      <a:lnTo>
                        <a:pt x="37" y="1"/>
                      </a:lnTo>
                      <a:lnTo>
                        <a:pt x="38" y="1"/>
                      </a:lnTo>
                      <a:lnTo>
                        <a:pt x="40" y="1"/>
                      </a:lnTo>
                      <a:lnTo>
                        <a:pt x="42" y="1"/>
                      </a:lnTo>
                      <a:lnTo>
                        <a:pt x="44" y="1"/>
                      </a:lnTo>
                      <a:lnTo>
                        <a:pt x="46" y="1"/>
                      </a:lnTo>
                      <a:lnTo>
                        <a:pt x="48" y="0"/>
                      </a:lnTo>
                      <a:lnTo>
                        <a:pt x="50" y="0"/>
                      </a:lnTo>
                      <a:lnTo>
                        <a:pt x="51" y="0"/>
                      </a:lnTo>
                      <a:lnTo>
                        <a:pt x="53" y="0"/>
                      </a:lnTo>
                      <a:lnTo>
                        <a:pt x="55" y="0"/>
                      </a:lnTo>
                      <a:lnTo>
                        <a:pt x="57" y="0"/>
                      </a:lnTo>
                      <a:lnTo>
                        <a:pt x="59" y="0"/>
                      </a:lnTo>
                      <a:lnTo>
                        <a:pt x="59" y="0"/>
                      </a:lnTo>
                      <a:lnTo>
                        <a:pt x="60" y="0"/>
                      </a:lnTo>
                      <a:lnTo>
                        <a:pt x="61" y="0"/>
                      </a:lnTo>
                      <a:lnTo>
                        <a:pt x="63" y="0"/>
                      </a:lnTo>
                      <a:lnTo>
                        <a:pt x="64" y="0"/>
                      </a:lnTo>
                      <a:lnTo>
                        <a:pt x="65" y="0"/>
                      </a:lnTo>
                      <a:lnTo>
                        <a:pt x="66" y="0"/>
                      </a:lnTo>
                      <a:lnTo>
                        <a:pt x="67" y="0"/>
                      </a:lnTo>
                      <a:lnTo>
                        <a:pt x="69" y="0"/>
                      </a:lnTo>
                      <a:lnTo>
                        <a:pt x="71" y="0"/>
                      </a:lnTo>
                      <a:lnTo>
                        <a:pt x="71" y="0"/>
                      </a:lnTo>
                      <a:lnTo>
                        <a:pt x="72" y="1"/>
                      </a:lnTo>
                      <a:lnTo>
                        <a:pt x="72" y="2"/>
                      </a:lnTo>
                      <a:lnTo>
                        <a:pt x="73" y="3"/>
                      </a:lnTo>
                      <a:close/>
                    </a:path>
                  </a:pathLst>
                </a:custGeom>
                <a:solidFill>
                  <a:srgbClr val="FF0000"/>
                </a:solidFill>
                <a:ln>
                  <a:noFill/>
                </a:ln>
              </p:spPr>
              <p:txBody>
                <a:bodyPr/>
                <a:lstStyle/>
                <a:p>
                  <a:pPr algn="ctr"/>
                  <a:endParaRPr lang="zh-CN" altLang="en-US"/>
                </a:p>
              </p:txBody>
            </p:sp>
            <p:sp>
              <p:nvSpPr>
                <p:cNvPr id="1051965" name="Freeform 189"/>
                <p:cNvSpPr/>
                <p:nvPr/>
              </p:nvSpPr>
              <p:spPr bwMode="auto">
                <a:xfrm>
                  <a:off x="3821" y="999"/>
                  <a:ext cx="58" cy="5"/>
                </a:xfrm>
                <a:custGeom>
                  <a:avLst/>
                  <a:gdLst>
                    <a:gd name="T0" fmla="*/ 58 w 58"/>
                    <a:gd name="T1" fmla="*/ 2 h 5"/>
                    <a:gd name="T2" fmla="*/ 55 w 58"/>
                    <a:gd name="T3" fmla="*/ 3 h 5"/>
                    <a:gd name="T4" fmla="*/ 2 w 58"/>
                    <a:gd name="T5" fmla="*/ 5 h 5"/>
                    <a:gd name="T6" fmla="*/ 0 w 58"/>
                    <a:gd name="T7" fmla="*/ 4 h 5"/>
                    <a:gd name="T8" fmla="*/ 0 w 58"/>
                    <a:gd name="T9" fmla="*/ 3 h 5"/>
                    <a:gd name="T10" fmla="*/ 0 w 58"/>
                    <a:gd name="T11" fmla="*/ 2 h 5"/>
                    <a:gd name="T12" fmla="*/ 1 w 58"/>
                    <a:gd name="T13" fmla="*/ 2 h 5"/>
                    <a:gd name="T14" fmla="*/ 2 w 58"/>
                    <a:gd name="T15" fmla="*/ 1 h 5"/>
                    <a:gd name="T16" fmla="*/ 4 w 58"/>
                    <a:gd name="T17" fmla="*/ 1 h 5"/>
                    <a:gd name="T18" fmla="*/ 5 w 58"/>
                    <a:gd name="T19" fmla="*/ 1 h 5"/>
                    <a:gd name="T20" fmla="*/ 7 w 58"/>
                    <a:gd name="T21" fmla="*/ 1 h 5"/>
                    <a:gd name="T22" fmla="*/ 9 w 58"/>
                    <a:gd name="T23" fmla="*/ 1 h 5"/>
                    <a:gd name="T24" fmla="*/ 10 w 58"/>
                    <a:gd name="T25" fmla="*/ 1 h 5"/>
                    <a:gd name="T26" fmla="*/ 12 w 58"/>
                    <a:gd name="T27" fmla="*/ 0 h 5"/>
                    <a:gd name="T28" fmla="*/ 14 w 58"/>
                    <a:gd name="T29" fmla="*/ 0 h 5"/>
                    <a:gd name="T30" fmla="*/ 15 w 58"/>
                    <a:gd name="T31" fmla="*/ 0 h 5"/>
                    <a:gd name="T32" fmla="*/ 17 w 58"/>
                    <a:gd name="T33" fmla="*/ 0 h 5"/>
                    <a:gd name="T34" fmla="*/ 19 w 58"/>
                    <a:gd name="T35" fmla="*/ 0 h 5"/>
                    <a:gd name="T36" fmla="*/ 20 w 58"/>
                    <a:gd name="T37" fmla="*/ 0 h 5"/>
                    <a:gd name="T38" fmla="*/ 22 w 58"/>
                    <a:gd name="T39" fmla="*/ 0 h 5"/>
                    <a:gd name="T40" fmla="*/ 24 w 58"/>
                    <a:gd name="T41" fmla="*/ 0 h 5"/>
                    <a:gd name="T42" fmla="*/ 26 w 58"/>
                    <a:gd name="T43" fmla="*/ 0 h 5"/>
                    <a:gd name="T44" fmla="*/ 27 w 58"/>
                    <a:gd name="T45" fmla="*/ 0 h 5"/>
                    <a:gd name="T46" fmla="*/ 29 w 58"/>
                    <a:gd name="T47" fmla="*/ 0 h 5"/>
                    <a:gd name="T48" fmla="*/ 31 w 58"/>
                    <a:gd name="T49" fmla="*/ 0 h 5"/>
                    <a:gd name="T50" fmla="*/ 32 w 58"/>
                    <a:gd name="T51" fmla="*/ 0 h 5"/>
                    <a:gd name="T52" fmla="*/ 34 w 58"/>
                    <a:gd name="T53" fmla="*/ 0 h 5"/>
                    <a:gd name="T54" fmla="*/ 36 w 58"/>
                    <a:gd name="T55" fmla="*/ 0 h 5"/>
                    <a:gd name="T56" fmla="*/ 37 w 58"/>
                    <a:gd name="T57" fmla="*/ 0 h 5"/>
                    <a:gd name="T58" fmla="*/ 39 w 58"/>
                    <a:gd name="T59" fmla="*/ 0 h 5"/>
                    <a:gd name="T60" fmla="*/ 41 w 58"/>
                    <a:gd name="T61" fmla="*/ 0 h 5"/>
                    <a:gd name="T62" fmla="*/ 43 w 58"/>
                    <a:gd name="T63" fmla="*/ 0 h 5"/>
                    <a:gd name="T64" fmla="*/ 44 w 58"/>
                    <a:gd name="T65" fmla="*/ 0 h 5"/>
                    <a:gd name="T66" fmla="*/ 46 w 58"/>
                    <a:gd name="T67" fmla="*/ 0 h 5"/>
                    <a:gd name="T68" fmla="*/ 48 w 58"/>
                    <a:gd name="T69" fmla="*/ 0 h 5"/>
                    <a:gd name="T70" fmla="*/ 50 w 58"/>
                    <a:gd name="T71" fmla="*/ 0 h 5"/>
                    <a:gd name="T72" fmla="*/ 51 w 58"/>
                    <a:gd name="T73" fmla="*/ 0 h 5"/>
                    <a:gd name="T74" fmla="*/ 53 w 58"/>
                    <a:gd name="T75" fmla="*/ 0 h 5"/>
                    <a:gd name="T76" fmla="*/ 55 w 58"/>
                    <a:gd name="T77" fmla="*/ 0 h 5"/>
                    <a:gd name="T78" fmla="*/ 58 w 58"/>
                    <a:gd name="T7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5">
                      <a:moveTo>
                        <a:pt x="58" y="2"/>
                      </a:moveTo>
                      <a:lnTo>
                        <a:pt x="55" y="3"/>
                      </a:lnTo>
                      <a:lnTo>
                        <a:pt x="2" y="5"/>
                      </a:lnTo>
                      <a:lnTo>
                        <a:pt x="0" y="4"/>
                      </a:lnTo>
                      <a:lnTo>
                        <a:pt x="0" y="3"/>
                      </a:lnTo>
                      <a:lnTo>
                        <a:pt x="0" y="2"/>
                      </a:lnTo>
                      <a:lnTo>
                        <a:pt x="1" y="2"/>
                      </a:lnTo>
                      <a:lnTo>
                        <a:pt x="2" y="1"/>
                      </a:lnTo>
                      <a:lnTo>
                        <a:pt x="4" y="1"/>
                      </a:lnTo>
                      <a:lnTo>
                        <a:pt x="5" y="1"/>
                      </a:lnTo>
                      <a:lnTo>
                        <a:pt x="7" y="1"/>
                      </a:lnTo>
                      <a:lnTo>
                        <a:pt x="9" y="1"/>
                      </a:lnTo>
                      <a:lnTo>
                        <a:pt x="10" y="1"/>
                      </a:lnTo>
                      <a:lnTo>
                        <a:pt x="12" y="0"/>
                      </a:lnTo>
                      <a:lnTo>
                        <a:pt x="14" y="0"/>
                      </a:lnTo>
                      <a:lnTo>
                        <a:pt x="15" y="0"/>
                      </a:lnTo>
                      <a:lnTo>
                        <a:pt x="17" y="0"/>
                      </a:lnTo>
                      <a:lnTo>
                        <a:pt x="19" y="0"/>
                      </a:lnTo>
                      <a:lnTo>
                        <a:pt x="20" y="0"/>
                      </a:lnTo>
                      <a:lnTo>
                        <a:pt x="22" y="0"/>
                      </a:lnTo>
                      <a:lnTo>
                        <a:pt x="24" y="0"/>
                      </a:lnTo>
                      <a:lnTo>
                        <a:pt x="26" y="0"/>
                      </a:lnTo>
                      <a:lnTo>
                        <a:pt x="27" y="0"/>
                      </a:lnTo>
                      <a:lnTo>
                        <a:pt x="29" y="0"/>
                      </a:lnTo>
                      <a:lnTo>
                        <a:pt x="31" y="0"/>
                      </a:lnTo>
                      <a:lnTo>
                        <a:pt x="32" y="0"/>
                      </a:lnTo>
                      <a:lnTo>
                        <a:pt x="34" y="0"/>
                      </a:lnTo>
                      <a:lnTo>
                        <a:pt x="36" y="0"/>
                      </a:lnTo>
                      <a:lnTo>
                        <a:pt x="37" y="0"/>
                      </a:lnTo>
                      <a:lnTo>
                        <a:pt x="39" y="0"/>
                      </a:lnTo>
                      <a:lnTo>
                        <a:pt x="41" y="0"/>
                      </a:lnTo>
                      <a:lnTo>
                        <a:pt x="43" y="0"/>
                      </a:lnTo>
                      <a:lnTo>
                        <a:pt x="44" y="0"/>
                      </a:lnTo>
                      <a:lnTo>
                        <a:pt x="46" y="0"/>
                      </a:lnTo>
                      <a:lnTo>
                        <a:pt x="48" y="0"/>
                      </a:lnTo>
                      <a:lnTo>
                        <a:pt x="50" y="0"/>
                      </a:lnTo>
                      <a:lnTo>
                        <a:pt x="51" y="0"/>
                      </a:lnTo>
                      <a:lnTo>
                        <a:pt x="53" y="0"/>
                      </a:lnTo>
                      <a:lnTo>
                        <a:pt x="55" y="0"/>
                      </a:lnTo>
                      <a:lnTo>
                        <a:pt x="58" y="2"/>
                      </a:lnTo>
                      <a:close/>
                    </a:path>
                  </a:pathLst>
                </a:custGeom>
                <a:solidFill>
                  <a:srgbClr val="FF0000"/>
                </a:solidFill>
                <a:ln>
                  <a:noFill/>
                </a:ln>
              </p:spPr>
              <p:txBody>
                <a:bodyPr/>
                <a:lstStyle/>
                <a:p>
                  <a:pPr algn="ctr"/>
                  <a:endParaRPr lang="zh-CN" altLang="en-US"/>
                </a:p>
              </p:txBody>
            </p:sp>
            <p:sp>
              <p:nvSpPr>
                <p:cNvPr id="1051966" name="Freeform 190"/>
                <p:cNvSpPr/>
                <p:nvPr/>
              </p:nvSpPr>
              <p:spPr bwMode="auto">
                <a:xfrm>
                  <a:off x="3823" y="1008"/>
                  <a:ext cx="71" cy="6"/>
                </a:xfrm>
                <a:custGeom>
                  <a:avLst/>
                  <a:gdLst>
                    <a:gd name="T0" fmla="*/ 71 w 71"/>
                    <a:gd name="T1" fmla="*/ 3 h 6"/>
                    <a:gd name="T2" fmla="*/ 70 w 71"/>
                    <a:gd name="T3" fmla="*/ 4 h 6"/>
                    <a:gd name="T4" fmla="*/ 68 w 71"/>
                    <a:gd name="T5" fmla="*/ 5 h 6"/>
                    <a:gd name="T6" fmla="*/ 65 w 71"/>
                    <a:gd name="T7" fmla="*/ 5 h 6"/>
                    <a:gd name="T8" fmla="*/ 63 w 71"/>
                    <a:gd name="T9" fmla="*/ 5 h 6"/>
                    <a:gd name="T10" fmla="*/ 61 w 71"/>
                    <a:gd name="T11" fmla="*/ 5 h 6"/>
                    <a:gd name="T12" fmla="*/ 59 w 71"/>
                    <a:gd name="T13" fmla="*/ 5 h 6"/>
                    <a:gd name="T14" fmla="*/ 57 w 71"/>
                    <a:gd name="T15" fmla="*/ 5 h 6"/>
                    <a:gd name="T16" fmla="*/ 55 w 71"/>
                    <a:gd name="T17" fmla="*/ 5 h 6"/>
                    <a:gd name="T18" fmla="*/ 53 w 71"/>
                    <a:gd name="T19" fmla="*/ 5 h 6"/>
                    <a:gd name="T20" fmla="*/ 51 w 71"/>
                    <a:gd name="T21" fmla="*/ 5 h 6"/>
                    <a:gd name="T22" fmla="*/ 48 w 71"/>
                    <a:gd name="T23" fmla="*/ 5 h 6"/>
                    <a:gd name="T24" fmla="*/ 45 w 71"/>
                    <a:gd name="T25" fmla="*/ 5 h 6"/>
                    <a:gd name="T26" fmla="*/ 42 w 71"/>
                    <a:gd name="T27" fmla="*/ 5 h 6"/>
                    <a:gd name="T28" fmla="*/ 40 w 71"/>
                    <a:gd name="T29" fmla="*/ 5 h 6"/>
                    <a:gd name="T30" fmla="*/ 37 w 71"/>
                    <a:gd name="T31" fmla="*/ 5 h 6"/>
                    <a:gd name="T32" fmla="*/ 34 w 71"/>
                    <a:gd name="T33" fmla="*/ 5 h 6"/>
                    <a:gd name="T34" fmla="*/ 31 w 71"/>
                    <a:gd name="T35" fmla="*/ 5 h 6"/>
                    <a:gd name="T36" fmla="*/ 28 w 71"/>
                    <a:gd name="T37" fmla="*/ 5 h 6"/>
                    <a:gd name="T38" fmla="*/ 25 w 71"/>
                    <a:gd name="T39" fmla="*/ 6 h 6"/>
                    <a:gd name="T40" fmla="*/ 23 w 71"/>
                    <a:gd name="T41" fmla="*/ 6 h 6"/>
                    <a:gd name="T42" fmla="*/ 20 w 71"/>
                    <a:gd name="T43" fmla="*/ 6 h 6"/>
                    <a:gd name="T44" fmla="*/ 17 w 71"/>
                    <a:gd name="T45" fmla="*/ 6 h 6"/>
                    <a:gd name="T46" fmla="*/ 15 w 71"/>
                    <a:gd name="T47" fmla="*/ 6 h 6"/>
                    <a:gd name="T48" fmla="*/ 13 w 71"/>
                    <a:gd name="T49" fmla="*/ 6 h 6"/>
                    <a:gd name="T50" fmla="*/ 11 w 71"/>
                    <a:gd name="T51" fmla="*/ 6 h 6"/>
                    <a:gd name="T52" fmla="*/ 8 w 71"/>
                    <a:gd name="T53" fmla="*/ 6 h 6"/>
                    <a:gd name="T54" fmla="*/ 6 w 71"/>
                    <a:gd name="T55" fmla="*/ 6 h 6"/>
                    <a:gd name="T56" fmla="*/ 3 w 71"/>
                    <a:gd name="T57" fmla="*/ 6 h 6"/>
                    <a:gd name="T58" fmla="*/ 1 w 71"/>
                    <a:gd name="T59" fmla="*/ 5 h 6"/>
                    <a:gd name="T60" fmla="*/ 0 w 71"/>
                    <a:gd name="T61" fmla="*/ 4 h 6"/>
                    <a:gd name="T62" fmla="*/ 3 w 71"/>
                    <a:gd name="T63" fmla="*/ 2 h 6"/>
                    <a:gd name="T64" fmla="*/ 5 w 71"/>
                    <a:gd name="T65" fmla="*/ 1 h 6"/>
                    <a:gd name="T66" fmla="*/ 7 w 71"/>
                    <a:gd name="T67" fmla="*/ 1 h 6"/>
                    <a:gd name="T68" fmla="*/ 9 w 71"/>
                    <a:gd name="T69" fmla="*/ 1 h 6"/>
                    <a:gd name="T70" fmla="*/ 12 w 71"/>
                    <a:gd name="T71" fmla="*/ 1 h 6"/>
                    <a:gd name="T72" fmla="*/ 14 w 71"/>
                    <a:gd name="T73" fmla="*/ 1 h 6"/>
                    <a:gd name="T74" fmla="*/ 16 w 71"/>
                    <a:gd name="T75" fmla="*/ 1 h 6"/>
                    <a:gd name="T76" fmla="*/ 18 w 71"/>
                    <a:gd name="T77" fmla="*/ 1 h 6"/>
                    <a:gd name="T78" fmla="*/ 20 w 71"/>
                    <a:gd name="T79" fmla="*/ 1 h 6"/>
                    <a:gd name="T80" fmla="*/ 24 w 71"/>
                    <a:gd name="T81" fmla="*/ 1 h 6"/>
                    <a:gd name="T82" fmla="*/ 26 w 71"/>
                    <a:gd name="T83" fmla="*/ 0 h 6"/>
                    <a:gd name="T84" fmla="*/ 28 w 71"/>
                    <a:gd name="T85" fmla="*/ 0 h 6"/>
                    <a:gd name="T86" fmla="*/ 30 w 71"/>
                    <a:gd name="T87" fmla="*/ 0 h 6"/>
                    <a:gd name="T88" fmla="*/ 33 w 71"/>
                    <a:gd name="T89" fmla="*/ 0 h 6"/>
                    <a:gd name="T90" fmla="*/ 35 w 71"/>
                    <a:gd name="T91" fmla="*/ 0 h 6"/>
                    <a:gd name="T92" fmla="*/ 37 w 71"/>
                    <a:gd name="T93" fmla="*/ 0 h 6"/>
                    <a:gd name="T94" fmla="*/ 41 w 71"/>
                    <a:gd name="T95" fmla="*/ 0 h 6"/>
                    <a:gd name="T96" fmla="*/ 45 w 71"/>
                    <a:gd name="T97" fmla="*/ 0 h 6"/>
                    <a:gd name="T98" fmla="*/ 49 w 71"/>
                    <a:gd name="T99" fmla="*/ 0 h 6"/>
                    <a:gd name="T100" fmla="*/ 51 w 71"/>
                    <a:gd name="T101" fmla="*/ 0 h 6"/>
                    <a:gd name="T102" fmla="*/ 53 w 71"/>
                    <a:gd name="T103" fmla="*/ 0 h 6"/>
                    <a:gd name="T104" fmla="*/ 57 w 71"/>
                    <a:gd name="T105" fmla="*/ 0 h 6"/>
                    <a:gd name="T106" fmla="*/ 59 w 71"/>
                    <a:gd name="T107" fmla="*/ 0 h 6"/>
                    <a:gd name="T108" fmla="*/ 61 w 71"/>
                    <a:gd name="T109" fmla="*/ 0 h 6"/>
                    <a:gd name="T110" fmla="*/ 65 w 71"/>
                    <a:gd name="T111" fmla="*/ 0 h 6"/>
                    <a:gd name="T112" fmla="*/ 67 w 71"/>
                    <a:gd name="T113" fmla="*/ 0 h 6"/>
                    <a:gd name="T114" fmla="*/ 70 w 71"/>
                    <a:gd name="T11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6">
                      <a:moveTo>
                        <a:pt x="71" y="2"/>
                      </a:moveTo>
                      <a:lnTo>
                        <a:pt x="71" y="3"/>
                      </a:lnTo>
                      <a:lnTo>
                        <a:pt x="71" y="4"/>
                      </a:lnTo>
                      <a:lnTo>
                        <a:pt x="70" y="4"/>
                      </a:lnTo>
                      <a:lnTo>
                        <a:pt x="69" y="5"/>
                      </a:lnTo>
                      <a:lnTo>
                        <a:pt x="68" y="5"/>
                      </a:lnTo>
                      <a:lnTo>
                        <a:pt x="67" y="5"/>
                      </a:lnTo>
                      <a:lnTo>
                        <a:pt x="65" y="5"/>
                      </a:lnTo>
                      <a:lnTo>
                        <a:pt x="64" y="5"/>
                      </a:lnTo>
                      <a:lnTo>
                        <a:pt x="63" y="5"/>
                      </a:lnTo>
                      <a:lnTo>
                        <a:pt x="62" y="5"/>
                      </a:lnTo>
                      <a:lnTo>
                        <a:pt x="61" y="5"/>
                      </a:lnTo>
                      <a:lnTo>
                        <a:pt x="60" y="5"/>
                      </a:lnTo>
                      <a:lnTo>
                        <a:pt x="59" y="5"/>
                      </a:lnTo>
                      <a:lnTo>
                        <a:pt x="58" y="5"/>
                      </a:lnTo>
                      <a:lnTo>
                        <a:pt x="57" y="5"/>
                      </a:lnTo>
                      <a:lnTo>
                        <a:pt x="56" y="5"/>
                      </a:lnTo>
                      <a:lnTo>
                        <a:pt x="55" y="5"/>
                      </a:lnTo>
                      <a:lnTo>
                        <a:pt x="54" y="5"/>
                      </a:lnTo>
                      <a:lnTo>
                        <a:pt x="53" y="5"/>
                      </a:lnTo>
                      <a:lnTo>
                        <a:pt x="52" y="5"/>
                      </a:lnTo>
                      <a:lnTo>
                        <a:pt x="51" y="5"/>
                      </a:lnTo>
                      <a:lnTo>
                        <a:pt x="49" y="5"/>
                      </a:lnTo>
                      <a:lnTo>
                        <a:pt x="48" y="5"/>
                      </a:lnTo>
                      <a:lnTo>
                        <a:pt x="47" y="5"/>
                      </a:lnTo>
                      <a:lnTo>
                        <a:pt x="45" y="5"/>
                      </a:lnTo>
                      <a:lnTo>
                        <a:pt x="43" y="5"/>
                      </a:lnTo>
                      <a:lnTo>
                        <a:pt x="42" y="5"/>
                      </a:lnTo>
                      <a:lnTo>
                        <a:pt x="41" y="5"/>
                      </a:lnTo>
                      <a:lnTo>
                        <a:pt x="40" y="5"/>
                      </a:lnTo>
                      <a:lnTo>
                        <a:pt x="39" y="5"/>
                      </a:lnTo>
                      <a:lnTo>
                        <a:pt x="37" y="5"/>
                      </a:lnTo>
                      <a:lnTo>
                        <a:pt x="35" y="5"/>
                      </a:lnTo>
                      <a:lnTo>
                        <a:pt x="34" y="5"/>
                      </a:lnTo>
                      <a:lnTo>
                        <a:pt x="33" y="5"/>
                      </a:lnTo>
                      <a:lnTo>
                        <a:pt x="31" y="5"/>
                      </a:lnTo>
                      <a:lnTo>
                        <a:pt x="30" y="5"/>
                      </a:lnTo>
                      <a:lnTo>
                        <a:pt x="28" y="5"/>
                      </a:lnTo>
                      <a:lnTo>
                        <a:pt x="26" y="6"/>
                      </a:lnTo>
                      <a:lnTo>
                        <a:pt x="25" y="6"/>
                      </a:lnTo>
                      <a:lnTo>
                        <a:pt x="24" y="6"/>
                      </a:lnTo>
                      <a:lnTo>
                        <a:pt x="23" y="6"/>
                      </a:lnTo>
                      <a:lnTo>
                        <a:pt x="22" y="6"/>
                      </a:lnTo>
                      <a:lnTo>
                        <a:pt x="20" y="6"/>
                      </a:lnTo>
                      <a:lnTo>
                        <a:pt x="18" y="6"/>
                      </a:lnTo>
                      <a:lnTo>
                        <a:pt x="17" y="6"/>
                      </a:lnTo>
                      <a:lnTo>
                        <a:pt x="16" y="6"/>
                      </a:lnTo>
                      <a:lnTo>
                        <a:pt x="15" y="6"/>
                      </a:lnTo>
                      <a:lnTo>
                        <a:pt x="14" y="6"/>
                      </a:lnTo>
                      <a:lnTo>
                        <a:pt x="13" y="6"/>
                      </a:lnTo>
                      <a:lnTo>
                        <a:pt x="12" y="6"/>
                      </a:lnTo>
                      <a:lnTo>
                        <a:pt x="11" y="6"/>
                      </a:lnTo>
                      <a:lnTo>
                        <a:pt x="10" y="6"/>
                      </a:lnTo>
                      <a:lnTo>
                        <a:pt x="8" y="6"/>
                      </a:lnTo>
                      <a:lnTo>
                        <a:pt x="7" y="6"/>
                      </a:lnTo>
                      <a:lnTo>
                        <a:pt x="6" y="6"/>
                      </a:lnTo>
                      <a:lnTo>
                        <a:pt x="5" y="6"/>
                      </a:lnTo>
                      <a:lnTo>
                        <a:pt x="3" y="6"/>
                      </a:lnTo>
                      <a:lnTo>
                        <a:pt x="1" y="6"/>
                      </a:lnTo>
                      <a:lnTo>
                        <a:pt x="1" y="5"/>
                      </a:lnTo>
                      <a:lnTo>
                        <a:pt x="0" y="5"/>
                      </a:lnTo>
                      <a:lnTo>
                        <a:pt x="0" y="4"/>
                      </a:lnTo>
                      <a:lnTo>
                        <a:pt x="0" y="3"/>
                      </a:lnTo>
                      <a:lnTo>
                        <a:pt x="3" y="2"/>
                      </a:lnTo>
                      <a:lnTo>
                        <a:pt x="4" y="1"/>
                      </a:lnTo>
                      <a:lnTo>
                        <a:pt x="5" y="1"/>
                      </a:lnTo>
                      <a:lnTo>
                        <a:pt x="6" y="1"/>
                      </a:lnTo>
                      <a:lnTo>
                        <a:pt x="7" y="1"/>
                      </a:lnTo>
                      <a:lnTo>
                        <a:pt x="8" y="1"/>
                      </a:lnTo>
                      <a:lnTo>
                        <a:pt x="9" y="1"/>
                      </a:lnTo>
                      <a:lnTo>
                        <a:pt x="10" y="1"/>
                      </a:lnTo>
                      <a:lnTo>
                        <a:pt x="12" y="1"/>
                      </a:lnTo>
                      <a:lnTo>
                        <a:pt x="12" y="1"/>
                      </a:lnTo>
                      <a:lnTo>
                        <a:pt x="14" y="1"/>
                      </a:lnTo>
                      <a:lnTo>
                        <a:pt x="15" y="1"/>
                      </a:lnTo>
                      <a:lnTo>
                        <a:pt x="16" y="1"/>
                      </a:lnTo>
                      <a:lnTo>
                        <a:pt x="17" y="1"/>
                      </a:lnTo>
                      <a:lnTo>
                        <a:pt x="18" y="1"/>
                      </a:lnTo>
                      <a:lnTo>
                        <a:pt x="19" y="1"/>
                      </a:lnTo>
                      <a:lnTo>
                        <a:pt x="20" y="1"/>
                      </a:lnTo>
                      <a:lnTo>
                        <a:pt x="22" y="1"/>
                      </a:lnTo>
                      <a:lnTo>
                        <a:pt x="24" y="1"/>
                      </a:lnTo>
                      <a:lnTo>
                        <a:pt x="25" y="0"/>
                      </a:lnTo>
                      <a:lnTo>
                        <a:pt x="26" y="0"/>
                      </a:lnTo>
                      <a:lnTo>
                        <a:pt x="27" y="0"/>
                      </a:lnTo>
                      <a:lnTo>
                        <a:pt x="28" y="0"/>
                      </a:lnTo>
                      <a:lnTo>
                        <a:pt x="29" y="0"/>
                      </a:lnTo>
                      <a:lnTo>
                        <a:pt x="30" y="0"/>
                      </a:lnTo>
                      <a:lnTo>
                        <a:pt x="31" y="0"/>
                      </a:lnTo>
                      <a:lnTo>
                        <a:pt x="33" y="0"/>
                      </a:lnTo>
                      <a:lnTo>
                        <a:pt x="34" y="0"/>
                      </a:lnTo>
                      <a:lnTo>
                        <a:pt x="35" y="0"/>
                      </a:lnTo>
                      <a:lnTo>
                        <a:pt x="36" y="0"/>
                      </a:lnTo>
                      <a:lnTo>
                        <a:pt x="37" y="0"/>
                      </a:lnTo>
                      <a:lnTo>
                        <a:pt x="39" y="0"/>
                      </a:lnTo>
                      <a:lnTo>
                        <a:pt x="41" y="0"/>
                      </a:lnTo>
                      <a:lnTo>
                        <a:pt x="43" y="0"/>
                      </a:lnTo>
                      <a:lnTo>
                        <a:pt x="45" y="0"/>
                      </a:lnTo>
                      <a:lnTo>
                        <a:pt x="47" y="0"/>
                      </a:lnTo>
                      <a:lnTo>
                        <a:pt x="49" y="0"/>
                      </a:lnTo>
                      <a:lnTo>
                        <a:pt x="50" y="0"/>
                      </a:lnTo>
                      <a:lnTo>
                        <a:pt x="51" y="0"/>
                      </a:lnTo>
                      <a:lnTo>
                        <a:pt x="52" y="0"/>
                      </a:lnTo>
                      <a:lnTo>
                        <a:pt x="53" y="0"/>
                      </a:lnTo>
                      <a:lnTo>
                        <a:pt x="55" y="0"/>
                      </a:lnTo>
                      <a:lnTo>
                        <a:pt x="57" y="0"/>
                      </a:lnTo>
                      <a:lnTo>
                        <a:pt x="58" y="0"/>
                      </a:lnTo>
                      <a:lnTo>
                        <a:pt x="59" y="0"/>
                      </a:lnTo>
                      <a:lnTo>
                        <a:pt x="60" y="0"/>
                      </a:lnTo>
                      <a:lnTo>
                        <a:pt x="61" y="0"/>
                      </a:lnTo>
                      <a:lnTo>
                        <a:pt x="63" y="0"/>
                      </a:lnTo>
                      <a:lnTo>
                        <a:pt x="65" y="0"/>
                      </a:lnTo>
                      <a:lnTo>
                        <a:pt x="66" y="0"/>
                      </a:lnTo>
                      <a:lnTo>
                        <a:pt x="67" y="0"/>
                      </a:lnTo>
                      <a:lnTo>
                        <a:pt x="68" y="0"/>
                      </a:lnTo>
                      <a:lnTo>
                        <a:pt x="70" y="1"/>
                      </a:lnTo>
                      <a:lnTo>
                        <a:pt x="71" y="2"/>
                      </a:lnTo>
                      <a:close/>
                    </a:path>
                  </a:pathLst>
                </a:custGeom>
                <a:solidFill>
                  <a:srgbClr val="FF0000"/>
                </a:solidFill>
                <a:ln>
                  <a:noFill/>
                </a:ln>
              </p:spPr>
              <p:txBody>
                <a:bodyPr/>
                <a:lstStyle/>
                <a:p>
                  <a:pPr algn="ctr"/>
                  <a:endParaRPr lang="zh-CN" altLang="en-US"/>
                </a:p>
              </p:txBody>
            </p:sp>
            <p:sp>
              <p:nvSpPr>
                <p:cNvPr id="1051967" name="Freeform 191"/>
                <p:cNvSpPr/>
                <p:nvPr/>
              </p:nvSpPr>
              <p:spPr bwMode="auto">
                <a:xfrm>
                  <a:off x="3822" y="1017"/>
                  <a:ext cx="27" cy="6"/>
                </a:xfrm>
                <a:custGeom>
                  <a:avLst/>
                  <a:gdLst>
                    <a:gd name="T0" fmla="*/ 27 w 27"/>
                    <a:gd name="T1" fmla="*/ 4 h 6"/>
                    <a:gd name="T2" fmla="*/ 26 w 27"/>
                    <a:gd name="T3" fmla="*/ 4 h 6"/>
                    <a:gd name="T4" fmla="*/ 24 w 27"/>
                    <a:gd name="T5" fmla="*/ 5 h 6"/>
                    <a:gd name="T6" fmla="*/ 23 w 27"/>
                    <a:gd name="T7" fmla="*/ 6 h 6"/>
                    <a:gd name="T8" fmla="*/ 21 w 27"/>
                    <a:gd name="T9" fmla="*/ 6 h 6"/>
                    <a:gd name="T10" fmla="*/ 1 w 27"/>
                    <a:gd name="T11" fmla="*/ 6 h 6"/>
                    <a:gd name="T12" fmla="*/ 1 w 27"/>
                    <a:gd name="T13" fmla="*/ 5 h 6"/>
                    <a:gd name="T14" fmla="*/ 0 w 27"/>
                    <a:gd name="T15" fmla="*/ 4 h 6"/>
                    <a:gd name="T16" fmla="*/ 0 w 27"/>
                    <a:gd name="T17" fmla="*/ 3 h 6"/>
                    <a:gd name="T18" fmla="*/ 1 w 27"/>
                    <a:gd name="T19" fmla="*/ 3 h 6"/>
                    <a:gd name="T20" fmla="*/ 4 w 27"/>
                    <a:gd name="T21" fmla="*/ 1 h 6"/>
                    <a:gd name="T22" fmla="*/ 5 w 27"/>
                    <a:gd name="T23" fmla="*/ 1 h 6"/>
                    <a:gd name="T24" fmla="*/ 6 w 27"/>
                    <a:gd name="T25" fmla="*/ 1 h 6"/>
                    <a:gd name="T26" fmla="*/ 7 w 27"/>
                    <a:gd name="T27" fmla="*/ 1 h 6"/>
                    <a:gd name="T28" fmla="*/ 9 w 27"/>
                    <a:gd name="T29" fmla="*/ 1 h 6"/>
                    <a:gd name="T30" fmla="*/ 10 w 27"/>
                    <a:gd name="T31" fmla="*/ 1 h 6"/>
                    <a:gd name="T32" fmla="*/ 11 w 27"/>
                    <a:gd name="T33" fmla="*/ 1 h 6"/>
                    <a:gd name="T34" fmla="*/ 13 w 27"/>
                    <a:gd name="T35" fmla="*/ 1 h 6"/>
                    <a:gd name="T36" fmla="*/ 14 w 27"/>
                    <a:gd name="T37" fmla="*/ 1 h 6"/>
                    <a:gd name="T38" fmla="*/ 15 w 27"/>
                    <a:gd name="T39" fmla="*/ 1 h 6"/>
                    <a:gd name="T40" fmla="*/ 16 w 27"/>
                    <a:gd name="T41" fmla="*/ 1 h 6"/>
                    <a:gd name="T42" fmla="*/ 17 w 27"/>
                    <a:gd name="T43" fmla="*/ 1 h 6"/>
                    <a:gd name="T44" fmla="*/ 19 w 27"/>
                    <a:gd name="T45" fmla="*/ 1 h 6"/>
                    <a:gd name="T46" fmla="*/ 20 w 27"/>
                    <a:gd name="T47" fmla="*/ 1 h 6"/>
                    <a:gd name="T48" fmla="*/ 21 w 27"/>
                    <a:gd name="T49" fmla="*/ 1 h 6"/>
                    <a:gd name="T50" fmla="*/ 22 w 27"/>
                    <a:gd name="T51" fmla="*/ 0 h 6"/>
                    <a:gd name="T52" fmla="*/ 23 w 27"/>
                    <a:gd name="T53" fmla="*/ 0 h 6"/>
                    <a:gd name="T54" fmla="*/ 24 w 27"/>
                    <a:gd name="T55" fmla="*/ 1 h 6"/>
                    <a:gd name="T56" fmla="*/ 24 w 27"/>
                    <a:gd name="T57" fmla="*/ 2 h 6"/>
                    <a:gd name="T58" fmla="*/ 25 w 27"/>
                    <a:gd name="T59" fmla="*/ 3 h 6"/>
                    <a:gd name="T60" fmla="*/ 27 w 27"/>
                    <a:gd name="T6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6">
                      <a:moveTo>
                        <a:pt x="27" y="4"/>
                      </a:moveTo>
                      <a:lnTo>
                        <a:pt x="26" y="4"/>
                      </a:lnTo>
                      <a:lnTo>
                        <a:pt x="24" y="5"/>
                      </a:lnTo>
                      <a:lnTo>
                        <a:pt x="23" y="6"/>
                      </a:lnTo>
                      <a:lnTo>
                        <a:pt x="21" y="6"/>
                      </a:lnTo>
                      <a:lnTo>
                        <a:pt x="1" y="6"/>
                      </a:lnTo>
                      <a:lnTo>
                        <a:pt x="1" y="5"/>
                      </a:lnTo>
                      <a:lnTo>
                        <a:pt x="0" y="4"/>
                      </a:lnTo>
                      <a:lnTo>
                        <a:pt x="0" y="3"/>
                      </a:lnTo>
                      <a:lnTo>
                        <a:pt x="1" y="3"/>
                      </a:lnTo>
                      <a:lnTo>
                        <a:pt x="4" y="1"/>
                      </a:lnTo>
                      <a:lnTo>
                        <a:pt x="5" y="1"/>
                      </a:lnTo>
                      <a:lnTo>
                        <a:pt x="6" y="1"/>
                      </a:lnTo>
                      <a:lnTo>
                        <a:pt x="7" y="1"/>
                      </a:lnTo>
                      <a:lnTo>
                        <a:pt x="9" y="1"/>
                      </a:lnTo>
                      <a:lnTo>
                        <a:pt x="10" y="1"/>
                      </a:lnTo>
                      <a:lnTo>
                        <a:pt x="11" y="1"/>
                      </a:lnTo>
                      <a:lnTo>
                        <a:pt x="13" y="1"/>
                      </a:lnTo>
                      <a:lnTo>
                        <a:pt x="14" y="1"/>
                      </a:lnTo>
                      <a:lnTo>
                        <a:pt x="15" y="1"/>
                      </a:lnTo>
                      <a:lnTo>
                        <a:pt x="16" y="1"/>
                      </a:lnTo>
                      <a:lnTo>
                        <a:pt x="17" y="1"/>
                      </a:lnTo>
                      <a:lnTo>
                        <a:pt x="19" y="1"/>
                      </a:lnTo>
                      <a:lnTo>
                        <a:pt x="20" y="1"/>
                      </a:lnTo>
                      <a:lnTo>
                        <a:pt x="21" y="1"/>
                      </a:lnTo>
                      <a:lnTo>
                        <a:pt x="22" y="0"/>
                      </a:lnTo>
                      <a:lnTo>
                        <a:pt x="23" y="0"/>
                      </a:lnTo>
                      <a:lnTo>
                        <a:pt x="24" y="1"/>
                      </a:lnTo>
                      <a:lnTo>
                        <a:pt x="24" y="2"/>
                      </a:lnTo>
                      <a:lnTo>
                        <a:pt x="25" y="3"/>
                      </a:lnTo>
                      <a:lnTo>
                        <a:pt x="27" y="4"/>
                      </a:lnTo>
                      <a:close/>
                    </a:path>
                  </a:pathLst>
                </a:custGeom>
                <a:solidFill>
                  <a:srgbClr val="FF0000"/>
                </a:solidFill>
                <a:ln>
                  <a:noFill/>
                </a:ln>
              </p:spPr>
              <p:txBody>
                <a:bodyPr/>
                <a:lstStyle/>
                <a:p>
                  <a:pPr algn="ctr"/>
                  <a:endParaRPr lang="zh-CN" altLang="en-US"/>
                </a:p>
              </p:txBody>
            </p:sp>
            <p:sp>
              <p:nvSpPr>
                <p:cNvPr id="1051968" name="Freeform 192"/>
                <p:cNvSpPr/>
                <p:nvPr/>
              </p:nvSpPr>
              <p:spPr bwMode="auto">
                <a:xfrm>
                  <a:off x="3749" y="1078"/>
                  <a:ext cx="239" cy="14"/>
                </a:xfrm>
                <a:custGeom>
                  <a:avLst/>
                  <a:gdLst>
                    <a:gd name="T0" fmla="*/ 236 w 239"/>
                    <a:gd name="T1" fmla="*/ 2 h 14"/>
                    <a:gd name="T2" fmla="*/ 237 w 239"/>
                    <a:gd name="T3" fmla="*/ 7 h 14"/>
                    <a:gd name="T4" fmla="*/ 230 w 239"/>
                    <a:gd name="T5" fmla="*/ 7 h 14"/>
                    <a:gd name="T6" fmla="*/ 222 w 239"/>
                    <a:gd name="T7" fmla="*/ 8 h 14"/>
                    <a:gd name="T8" fmla="*/ 213 w 239"/>
                    <a:gd name="T9" fmla="*/ 8 h 14"/>
                    <a:gd name="T10" fmla="*/ 205 w 239"/>
                    <a:gd name="T11" fmla="*/ 9 h 14"/>
                    <a:gd name="T12" fmla="*/ 197 w 239"/>
                    <a:gd name="T13" fmla="*/ 10 h 14"/>
                    <a:gd name="T14" fmla="*/ 188 w 239"/>
                    <a:gd name="T15" fmla="*/ 11 h 14"/>
                    <a:gd name="T16" fmla="*/ 181 w 239"/>
                    <a:gd name="T17" fmla="*/ 11 h 14"/>
                    <a:gd name="T18" fmla="*/ 174 w 239"/>
                    <a:gd name="T19" fmla="*/ 11 h 14"/>
                    <a:gd name="T20" fmla="*/ 167 w 239"/>
                    <a:gd name="T21" fmla="*/ 11 h 14"/>
                    <a:gd name="T22" fmla="*/ 160 w 239"/>
                    <a:gd name="T23" fmla="*/ 12 h 14"/>
                    <a:gd name="T24" fmla="*/ 153 w 239"/>
                    <a:gd name="T25" fmla="*/ 12 h 14"/>
                    <a:gd name="T26" fmla="*/ 146 w 239"/>
                    <a:gd name="T27" fmla="*/ 12 h 14"/>
                    <a:gd name="T28" fmla="*/ 139 w 239"/>
                    <a:gd name="T29" fmla="*/ 12 h 14"/>
                    <a:gd name="T30" fmla="*/ 132 w 239"/>
                    <a:gd name="T31" fmla="*/ 12 h 14"/>
                    <a:gd name="T32" fmla="*/ 125 w 239"/>
                    <a:gd name="T33" fmla="*/ 13 h 14"/>
                    <a:gd name="T34" fmla="*/ 117 w 239"/>
                    <a:gd name="T35" fmla="*/ 13 h 14"/>
                    <a:gd name="T36" fmla="*/ 110 w 239"/>
                    <a:gd name="T37" fmla="*/ 13 h 14"/>
                    <a:gd name="T38" fmla="*/ 103 w 239"/>
                    <a:gd name="T39" fmla="*/ 13 h 14"/>
                    <a:gd name="T40" fmla="*/ 96 w 239"/>
                    <a:gd name="T41" fmla="*/ 13 h 14"/>
                    <a:gd name="T42" fmla="*/ 89 w 239"/>
                    <a:gd name="T43" fmla="*/ 14 h 14"/>
                    <a:gd name="T44" fmla="*/ 82 w 239"/>
                    <a:gd name="T45" fmla="*/ 13 h 14"/>
                    <a:gd name="T46" fmla="*/ 75 w 239"/>
                    <a:gd name="T47" fmla="*/ 13 h 14"/>
                    <a:gd name="T48" fmla="*/ 67 w 239"/>
                    <a:gd name="T49" fmla="*/ 13 h 14"/>
                    <a:gd name="T50" fmla="*/ 58 w 239"/>
                    <a:gd name="T51" fmla="*/ 13 h 14"/>
                    <a:gd name="T52" fmla="*/ 49 w 239"/>
                    <a:gd name="T53" fmla="*/ 13 h 14"/>
                    <a:gd name="T54" fmla="*/ 39 w 239"/>
                    <a:gd name="T55" fmla="*/ 13 h 14"/>
                    <a:gd name="T56" fmla="*/ 30 w 239"/>
                    <a:gd name="T57" fmla="*/ 13 h 14"/>
                    <a:gd name="T58" fmla="*/ 21 w 239"/>
                    <a:gd name="T59" fmla="*/ 12 h 14"/>
                    <a:gd name="T60" fmla="*/ 12 w 239"/>
                    <a:gd name="T61" fmla="*/ 12 h 14"/>
                    <a:gd name="T62" fmla="*/ 3 w 239"/>
                    <a:gd name="T63" fmla="*/ 11 h 14"/>
                    <a:gd name="T64" fmla="*/ 3 w 239"/>
                    <a:gd name="T65" fmla="*/ 7 h 14"/>
                    <a:gd name="T66" fmla="*/ 9 w 239"/>
                    <a:gd name="T67" fmla="*/ 5 h 14"/>
                    <a:gd name="T68" fmla="*/ 16 w 239"/>
                    <a:gd name="T69" fmla="*/ 5 h 14"/>
                    <a:gd name="T70" fmla="*/ 22 w 239"/>
                    <a:gd name="T71" fmla="*/ 5 h 14"/>
                    <a:gd name="T72" fmla="*/ 28 w 239"/>
                    <a:gd name="T73" fmla="*/ 5 h 14"/>
                    <a:gd name="T74" fmla="*/ 33 w 239"/>
                    <a:gd name="T75" fmla="*/ 5 h 14"/>
                    <a:gd name="T76" fmla="*/ 39 w 239"/>
                    <a:gd name="T77" fmla="*/ 6 h 14"/>
                    <a:gd name="T78" fmla="*/ 44 w 239"/>
                    <a:gd name="T79" fmla="*/ 6 h 14"/>
                    <a:gd name="T80" fmla="*/ 50 w 239"/>
                    <a:gd name="T81" fmla="*/ 6 h 14"/>
                    <a:gd name="T82" fmla="*/ 55 w 239"/>
                    <a:gd name="T83" fmla="*/ 7 h 14"/>
                    <a:gd name="T84" fmla="*/ 63 w 239"/>
                    <a:gd name="T85" fmla="*/ 7 h 14"/>
                    <a:gd name="T86" fmla="*/ 70 w 239"/>
                    <a:gd name="T87" fmla="*/ 7 h 14"/>
                    <a:gd name="T88" fmla="*/ 78 w 239"/>
                    <a:gd name="T89" fmla="*/ 7 h 14"/>
                    <a:gd name="T90" fmla="*/ 86 w 239"/>
                    <a:gd name="T91" fmla="*/ 7 h 14"/>
                    <a:gd name="T92" fmla="*/ 94 w 239"/>
                    <a:gd name="T93" fmla="*/ 7 h 14"/>
                    <a:gd name="T94" fmla="*/ 102 w 239"/>
                    <a:gd name="T95" fmla="*/ 7 h 14"/>
                    <a:gd name="T96" fmla="*/ 109 w 239"/>
                    <a:gd name="T97" fmla="*/ 7 h 14"/>
                    <a:gd name="T98" fmla="*/ 118 w 239"/>
                    <a:gd name="T99" fmla="*/ 7 h 14"/>
                    <a:gd name="T100" fmla="*/ 127 w 239"/>
                    <a:gd name="T101" fmla="*/ 7 h 14"/>
                    <a:gd name="T102" fmla="*/ 136 w 239"/>
                    <a:gd name="T103" fmla="*/ 7 h 14"/>
                    <a:gd name="T104" fmla="*/ 145 w 239"/>
                    <a:gd name="T105" fmla="*/ 6 h 14"/>
                    <a:gd name="T106" fmla="*/ 155 w 239"/>
                    <a:gd name="T107" fmla="*/ 6 h 14"/>
                    <a:gd name="T108" fmla="*/ 164 w 239"/>
                    <a:gd name="T109" fmla="*/ 5 h 14"/>
                    <a:gd name="T110" fmla="*/ 174 w 239"/>
                    <a:gd name="T111" fmla="*/ 5 h 14"/>
                    <a:gd name="T112" fmla="*/ 183 w 239"/>
                    <a:gd name="T113" fmla="*/ 4 h 14"/>
                    <a:gd name="T114" fmla="*/ 192 w 239"/>
                    <a:gd name="T115" fmla="*/ 3 h 14"/>
                    <a:gd name="T116" fmla="*/ 202 w 239"/>
                    <a:gd name="T117" fmla="*/ 3 h 14"/>
                    <a:gd name="T118" fmla="*/ 211 w 239"/>
                    <a:gd name="T119" fmla="*/ 2 h 14"/>
                    <a:gd name="T120" fmla="*/ 220 w 239"/>
                    <a:gd name="T121" fmla="*/ 0 h 14"/>
                    <a:gd name="T122" fmla="*/ 229 w 239"/>
                    <a:gd name="T1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 h="14">
                      <a:moveTo>
                        <a:pt x="234" y="0"/>
                      </a:moveTo>
                      <a:lnTo>
                        <a:pt x="234" y="1"/>
                      </a:lnTo>
                      <a:lnTo>
                        <a:pt x="234" y="1"/>
                      </a:lnTo>
                      <a:lnTo>
                        <a:pt x="235" y="1"/>
                      </a:lnTo>
                      <a:lnTo>
                        <a:pt x="236" y="2"/>
                      </a:lnTo>
                      <a:lnTo>
                        <a:pt x="237" y="3"/>
                      </a:lnTo>
                      <a:lnTo>
                        <a:pt x="238" y="4"/>
                      </a:lnTo>
                      <a:lnTo>
                        <a:pt x="238" y="5"/>
                      </a:lnTo>
                      <a:lnTo>
                        <a:pt x="239" y="7"/>
                      </a:lnTo>
                      <a:lnTo>
                        <a:pt x="237" y="7"/>
                      </a:lnTo>
                      <a:lnTo>
                        <a:pt x="236" y="7"/>
                      </a:lnTo>
                      <a:lnTo>
                        <a:pt x="234" y="7"/>
                      </a:lnTo>
                      <a:lnTo>
                        <a:pt x="233" y="7"/>
                      </a:lnTo>
                      <a:lnTo>
                        <a:pt x="231" y="7"/>
                      </a:lnTo>
                      <a:lnTo>
                        <a:pt x="230" y="7"/>
                      </a:lnTo>
                      <a:lnTo>
                        <a:pt x="229" y="7"/>
                      </a:lnTo>
                      <a:lnTo>
                        <a:pt x="227" y="7"/>
                      </a:lnTo>
                      <a:lnTo>
                        <a:pt x="225" y="7"/>
                      </a:lnTo>
                      <a:lnTo>
                        <a:pt x="224" y="8"/>
                      </a:lnTo>
                      <a:lnTo>
                        <a:pt x="222" y="8"/>
                      </a:lnTo>
                      <a:lnTo>
                        <a:pt x="220" y="8"/>
                      </a:lnTo>
                      <a:lnTo>
                        <a:pt x="218" y="8"/>
                      </a:lnTo>
                      <a:lnTo>
                        <a:pt x="216" y="9"/>
                      </a:lnTo>
                      <a:lnTo>
                        <a:pt x="214" y="8"/>
                      </a:lnTo>
                      <a:lnTo>
                        <a:pt x="213" y="8"/>
                      </a:lnTo>
                      <a:lnTo>
                        <a:pt x="211" y="8"/>
                      </a:lnTo>
                      <a:lnTo>
                        <a:pt x="209" y="9"/>
                      </a:lnTo>
                      <a:lnTo>
                        <a:pt x="208" y="9"/>
                      </a:lnTo>
                      <a:lnTo>
                        <a:pt x="206" y="9"/>
                      </a:lnTo>
                      <a:lnTo>
                        <a:pt x="205" y="9"/>
                      </a:lnTo>
                      <a:lnTo>
                        <a:pt x="203" y="10"/>
                      </a:lnTo>
                      <a:lnTo>
                        <a:pt x="202" y="10"/>
                      </a:lnTo>
                      <a:lnTo>
                        <a:pt x="200" y="10"/>
                      </a:lnTo>
                      <a:lnTo>
                        <a:pt x="198" y="10"/>
                      </a:lnTo>
                      <a:lnTo>
                        <a:pt x="197" y="10"/>
                      </a:lnTo>
                      <a:lnTo>
                        <a:pt x="195" y="10"/>
                      </a:lnTo>
                      <a:lnTo>
                        <a:pt x="193" y="10"/>
                      </a:lnTo>
                      <a:lnTo>
                        <a:pt x="192" y="10"/>
                      </a:lnTo>
                      <a:lnTo>
                        <a:pt x="190" y="10"/>
                      </a:lnTo>
                      <a:lnTo>
                        <a:pt x="188" y="11"/>
                      </a:lnTo>
                      <a:lnTo>
                        <a:pt x="187" y="11"/>
                      </a:lnTo>
                      <a:lnTo>
                        <a:pt x="185" y="11"/>
                      </a:lnTo>
                      <a:lnTo>
                        <a:pt x="184" y="11"/>
                      </a:lnTo>
                      <a:lnTo>
                        <a:pt x="183" y="11"/>
                      </a:lnTo>
                      <a:lnTo>
                        <a:pt x="181" y="11"/>
                      </a:lnTo>
                      <a:lnTo>
                        <a:pt x="180" y="11"/>
                      </a:lnTo>
                      <a:lnTo>
                        <a:pt x="178" y="11"/>
                      </a:lnTo>
                      <a:lnTo>
                        <a:pt x="177" y="11"/>
                      </a:lnTo>
                      <a:lnTo>
                        <a:pt x="176" y="11"/>
                      </a:lnTo>
                      <a:lnTo>
                        <a:pt x="174" y="11"/>
                      </a:lnTo>
                      <a:lnTo>
                        <a:pt x="173" y="11"/>
                      </a:lnTo>
                      <a:lnTo>
                        <a:pt x="171" y="11"/>
                      </a:lnTo>
                      <a:lnTo>
                        <a:pt x="170" y="11"/>
                      </a:lnTo>
                      <a:lnTo>
                        <a:pt x="169" y="11"/>
                      </a:lnTo>
                      <a:lnTo>
                        <a:pt x="167" y="11"/>
                      </a:lnTo>
                      <a:lnTo>
                        <a:pt x="166" y="11"/>
                      </a:lnTo>
                      <a:lnTo>
                        <a:pt x="165" y="12"/>
                      </a:lnTo>
                      <a:lnTo>
                        <a:pt x="163" y="12"/>
                      </a:lnTo>
                      <a:lnTo>
                        <a:pt x="162" y="12"/>
                      </a:lnTo>
                      <a:lnTo>
                        <a:pt x="160" y="12"/>
                      </a:lnTo>
                      <a:lnTo>
                        <a:pt x="159" y="12"/>
                      </a:lnTo>
                      <a:lnTo>
                        <a:pt x="157" y="12"/>
                      </a:lnTo>
                      <a:lnTo>
                        <a:pt x="156" y="12"/>
                      </a:lnTo>
                      <a:lnTo>
                        <a:pt x="155" y="12"/>
                      </a:lnTo>
                      <a:lnTo>
                        <a:pt x="153" y="12"/>
                      </a:lnTo>
                      <a:lnTo>
                        <a:pt x="152" y="12"/>
                      </a:lnTo>
                      <a:lnTo>
                        <a:pt x="151" y="12"/>
                      </a:lnTo>
                      <a:lnTo>
                        <a:pt x="149" y="12"/>
                      </a:lnTo>
                      <a:lnTo>
                        <a:pt x="148" y="12"/>
                      </a:lnTo>
                      <a:lnTo>
                        <a:pt x="146" y="12"/>
                      </a:lnTo>
                      <a:lnTo>
                        <a:pt x="145" y="12"/>
                      </a:lnTo>
                      <a:lnTo>
                        <a:pt x="143" y="12"/>
                      </a:lnTo>
                      <a:lnTo>
                        <a:pt x="142" y="12"/>
                      </a:lnTo>
                      <a:lnTo>
                        <a:pt x="141" y="12"/>
                      </a:lnTo>
                      <a:lnTo>
                        <a:pt x="139" y="12"/>
                      </a:lnTo>
                      <a:lnTo>
                        <a:pt x="137" y="12"/>
                      </a:lnTo>
                      <a:lnTo>
                        <a:pt x="136" y="12"/>
                      </a:lnTo>
                      <a:lnTo>
                        <a:pt x="135" y="12"/>
                      </a:lnTo>
                      <a:lnTo>
                        <a:pt x="133" y="12"/>
                      </a:lnTo>
                      <a:lnTo>
                        <a:pt x="132" y="12"/>
                      </a:lnTo>
                      <a:lnTo>
                        <a:pt x="130" y="13"/>
                      </a:lnTo>
                      <a:lnTo>
                        <a:pt x="129" y="13"/>
                      </a:lnTo>
                      <a:lnTo>
                        <a:pt x="128" y="13"/>
                      </a:lnTo>
                      <a:lnTo>
                        <a:pt x="126" y="13"/>
                      </a:lnTo>
                      <a:lnTo>
                        <a:pt x="125" y="13"/>
                      </a:lnTo>
                      <a:lnTo>
                        <a:pt x="123" y="13"/>
                      </a:lnTo>
                      <a:lnTo>
                        <a:pt x="122" y="13"/>
                      </a:lnTo>
                      <a:lnTo>
                        <a:pt x="120" y="13"/>
                      </a:lnTo>
                      <a:lnTo>
                        <a:pt x="119" y="13"/>
                      </a:lnTo>
                      <a:lnTo>
                        <a:pt x="117" y="13"/>
                      </a:lnTo>
                      <a:lnTo>
                        <a:pt x="116" y="13"/>
                      </a:lnTo>
                      <a:lnTo>
                        <a:pt x="114" y="13"/>
                      </a:lnTo>
                      <a:lnTo>
                        <a:pt x="113" y="13"/>
                      </a:lnTo>
                      <a:lnTo>
                        <a:pt x="112" y="13"/>
                      </a:lnTo>
                      <a:lnTo>
                        <a:pt x="110" y="13"/>
                      </a:lnTo>
                      <a:lnTo>
                        <a:pt x="109" y="13"/>
                      </a:lnTo>
                      <a:lnTo>
                        <a:pt x="107" y="13"/>
                      </a:lnTo>
                      <a:lnTo>
                        <a:pt x="106" y="13"/>
                      </a:lnTo>
                      <a:lnTo>
                        <a:pt x="104" y="13"/>
                      </a:lnTo>
                      <a:lnTo>
                        <a:pt x="103" y="13"/>
                      </a:lnTo>
                      <a:lnTo>
                        <a:pt x="102" y="13"/>
                      </a:lnTo>
                      <a:lnTo>
                        <a:pt x="100" y="13"/>
                      </a:lnTo>
                      <a:lnTo>
                        <a:pt x="99" y="13"/>
                      </a:lnTo>
                      <a:lnTo>
                        <a:pt x="97" y="13"/>
                      </a:lnTo>
                      <a:lnTo>
                        <a:pt x="96" y="13"/>
                      </a:lnTo>
                      <a:lnTo>
                        <a:pt x="95" y="13"/>
                      </a:lnTo>
                      <a:lnTo>
                        <a:pt x="93" y="13"/>
                      </a:lnTo>
                      <a:lnTo>
                        <a:pt x="92" y="13"/>
                      </a:lnTo>
                      <a:lnTo>
                        <a:pt x="90" y="13"/>
                      </a:lnTo>
                      <a:lnTo>
                        <a:pt x="89" y="14"/>
                      </a:lnTo>
                      <a:lnTo>
                        <a:pt x="87" y="14"/>
                      </a:lnTo>
                      <a:lnTo>
                        <a:pt x="86" y="14"/>
                      </a:lnTo>
                      <a:lnTo>
                        <a:pt x="84" y="14"/>
                      </a:lnTo>
                      <a:lnTo>
                        <a:pt x="83" y="14"/>
                      </a:lnTo>
                      <a:lnTo>
                        <a:pt x="82" y="13"/>
                      </a:lnTo>
                      <a:lnTo>
                        <a:pt x="80" y="13"/>
                      </a:lnTo>
                      <a:lnTo>
                        <a:pt x="79" y="13"/>
                      </a:lnTo>
                      <a:lnTo>
                        <a:pt x="78" y="13"/>
                      </a:lnTo>
                      <a:lnTo>
                        <a:pt x="76" y="13"/>
                      </a:lnTo>
                      <a:lnTo>
                        <a:pt x="75" y="13"/>
                      </a:lnTo>
                      <a:lnTo>
                        <a:pt x="73" y="13"/>
                      </a:lnTo>
                      <a:lnTo>
                        <a:pt x="72" y="13"/>
                      </a:lnTo>
                      <a:lnTo>
                        <a:pt x="70" y="13"/>
                      </a:lnTo>
                      <a:lnTo>
                        <a:pt x="68" y="13"/>
                      </a:lnTo>
                      <a:lnTo>
                        <a:pt x="67" y="13"/>
                      </a:lnTo>
                      <a:lnTo>
                        <a:pt x="65" y="13"/>
                      </a:lnTo>
                      <a:lnTo>
                        <a:pt x="63" y="13"/>
                      </a:lnTo>
                      <a:lnTo>
                        <a:pt x="61" y="13"/>
                      </a:lnTo>
                      <a:lnTo>
                        <a:pt x="59" y="13"/>
                      </a:lnTo>
                      <a:lnTo>
                        <a:pt x="58" y="13"/>
                      </a:lnTo>
                      <a:lnTo>
                        <a:pt x="56" y="13"/>
                      </a:lnTo>
                      <a:lnTo>
                        <a:pt x="54" y="13"/>
                      </a:lnTo>
                      <a:lnTo>
                        <a:pt x="52" y="13"/>
                      </a:lnTo>
                      <a:lnTo>
                        <a:pt x="50" y="13"/>
                      </a:lnTo>
                      <a:lnTo>
                        <a:pt x="49" y="13"/>
                      </a:lnTo>
                      <a:lnTo>
                        <a:pt x="47" y="13"/>
                      </a:lnTo>
                      <a:lnTo>
                        <a:pt x="45" y="13"/>
                      </a:lnTo>
                      <a:lnTo>
                        <a:pt x="43" y="13"/>
                      </a:lnTo>
                      <a:lnTo>
                        <a:pt x="41" y="13"/>
                      </a:lnTo>
                      <a:lnTo>
                        <a:pt x="39" y="13"/>
                      </a:lnTo>
                      <a:lnTo>
                        <a:pt x="37" y="13"/>
                      </a:lnTo>
                      <a:lnTo>
                        <a:pt x="36" y="13"/>
                      </a:lnTo>
                      <a:lnTo>
                        <a:pt x="34" y="13"/>
                      </a:lnTo>
                      <a:lnTo>
                        <a:pt x="32" y="13"/>
                      </a:lnTo>
                      <a:lnTo>
                        <a:pt x="30" y="13"/>
                      </a:lnTo>
                      <a:lnTo>
                        <a:pt x="28" y="13"/>
                      </a:lnTo>
                      <a:lnTo>
                        <a:pt x="26" y="12"/>
                      </a:lnTo>
                      <a:lnTo>
                        <a:pt x="25" y="12"/>
                      </a:lnTo>
                      <a:lnTo>
                        <a:pt x="23" y="12"/>
                      </a:lnTo>
                      <a:lnTo>
                        <a:pt x="21" y="12"/>
                      </a:lnTo>
                      <a:lnTo>
                        <a:pt x="19" y="12"/>
                      </a:lnTo>
                      <a:lnTo>
                        <a:pt x="17" y="12"/>
                      </a:lnTo>
                      <a:lnTo>
                        <a:pt x="16" y="12"/>
                      </a:lnTo>
                      <a:lnTo>
                        <a:pt x="14" y="12"/>
                      </a:lnTo>
                      <a:lnTo>
                        <a:pt x="12" y="12"/>
                      </a:lnTo>
                      <a:lnTo>
                        <a:pt x="10" y="12"/>
                      </a:lnTo>
                      <a:lnTo>
                        <a:pt x="9" y="12"/>
                      </a:lnTo>
                      <a:lnTo>
                        <a:pt x="7" y="12"/>
                      </a:lnTo>
                      <a:lnTo>
                        <a:pt x="5" y="11"/>
                      </a:lnTo>
                      <a:lnTo>
                        <a:pt x="3" y="11"/>
                      </a:lnTo>
                      <a:lnTo>
                        <a:pt x="2" y="11"/>
                      </a:lnTo>
                      <a:lnTo>
                        <a:pt x="0" y="11"/>
                      </a:lnTo>
                      <a:lnTo>
                        <a:pt x="1" y="9"/>
                      </a:lnTo>
                      <a:lnTo>
                        <a:pt x="2" y="8"/>
                      </a:lnTo>
                      <a:lnTo>
                        <a:pt x="3" y="7"/>
                      </a:lnTo>
                      <a:lnTo>
                        <a:pt x="4" y="6"/>
                      </a:lnTo>
                      <a:lnTo>
                        <a:pt x="5" y="6"/>
                      </a:lnTo>
                      <a:lnTo>
                        <a:pt x="7" y="5"/>
                      </a:lnTo>
                      <a:lnTo>
                        <a:pt x="8" y="5"/>
                      </a:lnTo>
                      <a:lnTo>
                        <a:pt x="9" y="5"/>
                      </a:lnTo>
                      <a:lnTo>
                        <a:pt x="11" y="5"/>
                      </a:lnTo>
                      <a:lnTo>
                        <a:pt x="12" y="5"/>
                      </a:lnTo>
                      <a:lnTo>
                        <a:pt x="13" y="5"/>
                      </a:lnTo>
                      <a:lnTo>
                        <a:pt x="15" y="5"/>
                      </a:lnTo>
                      <a:lnTo>
                        <a:pt x="16" y="5"/>
                      </a:lnTo>
                      <a:lnTo>
                        <a:pt x="17" y="6"/>
                      </a:lnTo>
                      <a:lnTo>
                        <a:pt x="19" y="6"/>
                      </a:lnTo>
                      <a:lnTo>
                        <a:pt x="20" y="6"/>
                      </a:lnTo>
                      <a:lnTo>
                        <a:pt x="21" y="5"/>
                      </a:lnTo>
                      <a:lnTo>
                        <a:pt x="22" y="5"/>
                      </a:lnTo>
                      <a:lnTo>
                        <a:pt x="23" y="5"/>
                      </a:lnTo>
                      <a:lnTo>
                        <a:pt x="24" y="5"/>
                      </a:lnTo>
                      <a:lnTo>
                        <a:pt x="25" y="5"/>
                      </a:lnTo>
                      <a:lnTo>
                        <a:pt x="26" y="5"/>
                      </a:lnTo>
                      <a:lnTo>
                        <a:pt x="28" y="5"/>
                      </a:lnTo>
                      <a:lnTo>
                        <a:pt x="29" y="5"/>
                      </a:lnTo>
                      <a:lnTo>
                        <a:pt x="30" y="5"/>
                      </a:lnTo>
                      <a:lnTo>
                        <a:pt x="31" y="5"/>
                      </a:lnTo>
                      <a:lnTo>
                        <a:pt x="32" y="5"/>
                      </a:lnTo>
                      <a:lnTo>
                        <a:pt x="33" y="5"/>
                      </a:lnTo>
                      <a:lnTo>
                        <a:pt x="34" y="5"/>
                      </a:lnTo>
                      <a:lnTo>
                        <a:pt x="35" y="6"/>
                      </a:lnTo>
                      <a:lnTo>
                        <a:pt x="36" y="6"/>
                      </a:lnTo>
                      <a:lnTo>
                        <a:pt x="38" y="6"/>
                      </a:lnTo>
                      <a:lnTo>
                        <a:pt x="39" y="6"/>
                      </a:lnTo>
                      <a:lnTo>
                        <a:pt x="40" y="6"/>
                      </a:lnTo>
                      <a:lnTo>
                        <a:pt x="41" y="6"/>
                      </a:lnTo>
                      <a:lnTo>
                        <a:pt x="42" y="6"/>
                      </a:lnTo>
                      <a:lnTo>
                        <a:pt x="43" y="6"/>
                      </a:lnTo>
                      <a:lnTo>
                        <a:pt x="44" y="6"/>
                      </a:lnTo>
                      <a:lnTo>
                        <a:pt x="45" y="6"/>
                      </a:lnTo>
                      <a:lnTo>
                        <a:pt x="46" y="6"/>
                      </a:lnTo>
                      <a:lnTo>
                        <a:pt x="47" y="6"/>
                      </a:lnTo>
                      <a:lnTo>
                        <a:pt x="49" y="6"/>
                      </a:lnTo>
                      <a:lnTo>
                        <a:pt x="50" y="6"/>
                      </a:lnTo>
                      <a:lnTo>
                        <a:pt x="51" y="6"/>
                      </a:lnTo>
                      <a:lnTo>
                        <a:pt x="52" y="6"/>
                      </a:lnTo>
                      <a:lnTo>
                        <a:pt x="53" y="6"/>
                      </a:lnTo>
                      <a:lnTo>
                        <a:pt x="54" y="6"/>
                      </a:lnTo>
                      <a:lnTo>
                        <a:pt x="55" y="7"/>
                      </a:lnTo>
                      <a:lnTo>
                        <a:pt x="57" y="7"/>
                      </a:lnTo>
                      <a:lnTo>
                        <a:pt x="58" y="7"/>
                      </a:lnTo>
                      <a:lnTo>
                        <a:pt x="60" y="7"/>
                      </a:lnTo>
                      <a:lnTo>
                        <a:pt x="61" y="7"/>
                      </a:lnTo>
                      <a:lnTo>
                        <a:pt x="63" y="7"/>
                      </a:lnTo>
                      <a:lnTo>
                        <a:pt x="64" y="7"/>
                      </a:lnTo>
                      <a:lnTo>
                        <a:pt x="66" y="7"/>
                      </a:lnTo>
                      <a:lnTo>
                        <a:pt x="67" y="7"/>
                      </a:lnTo>
                      <a:lnTo>
                        <a:pt x="69" y="7"/>
                      </a:lnTo>
                      <a:lnTo>
                        <a:pt x="70" y="7"/>
                      </a:lnTo>
                      <a:lnTo>
                        <a:pt x="72" y="7"/>
                      </a:lnTo>
                      <a:lnTo>
                        <a:pt x="74" y="7"/>
                      </a:lnTo>
                      <a:lnTo>
                        <a:pt x="75" y="7"/>
                      </a:lnTo>
                      <a:lnTo>
                        <a:pt x="77" y="7"/>
                      </a:lnTo>
                      <a:lnTo>
                        <a:pt x="78" y="7"/>
                      </a:lnTo>
                      <a:lnTo>
                        <a:pt x="80" y="7"/>
                      </a:lnTo>
                      <a:lnTo>
                        <a:pt x="81" y="7"/>
                      </a:lnTo>
                      <a:lnTo>
                        <a:pt x="83" y="7"/>
                      </a:lnTo>
                      <a:lnTo>
                        <a:pt x="85" y="7"/>
                      </a:lnTo>
                      <a:lnTo>
                        <a:pt x="86" y="7"/>
                      </a:lnTo>
                      <a:lnTo>
                        <a:pt x="88" y="7"/>
                      </a:lnTo>
                      <a:lnTo>
                        <a:pt x="89" y="7"/>
                      </a:lnTo>
                      <a:lnTo>
                        <a:pt x="91" y="7"/>
                      </a:lnTo>
                      <a:lnTo>
                        <a:pt x="92" y="7"/>
                      </a:lnTo>
                      <a:lnTo>
                        <a:pt x="94" y="7"/>
                      </a:lnTo>
                      <a:lnTo>
                        <a:pt x="95" y="7"/>
                      </a:lnTo>
                      <a:lnTo>
                        <a:pt x="97" y="7"/>
                      </a:lnTo>
                      <a:lnTo>
                        <a:pt x="99" y="7"/>
                      </a:lnTo>
                      <a:lnTo>
                        <a:pt x="100" y="7"/>
                      </a:lnTo>
                      <a:lnTo>
                        <a:pt x="102" y="7"/>
                      </a:lnTo>
                      <a:lnTo>
                        <a:pt x="103" y="7"/>
                      </a:lnTo>
                      <a:lnTo>
                        <a:pt x="105" y="7"/>
                      </a:lnTo>
                      <a:lnTo>
                        <a:pt x="106" y="7"/>
                      </a:lnTo>
                      <a:lnTo>
                        <a:pt x="108" y="7"/>
                      </a:lnTo>
                      <a:lnTo>
                        <a:pt x="109" y="7"/>
                      </a:lnTo>
                      <a:lnTo>
                        <a:pt x="111" y="7"/>
                      </a:lnTo>
                      <a:lnTo>
                        <a:pt x="113" y="7"/>
                      </a:lnTo>
                      <a:lnTo>
                        <a:pt x="114" y="7"/>
                      </a:lnTo>
                      <a:lnTo>
                        <a:pt x="116" y="7"/>
                      </a:lnTo>
                      <a:lnTo>
                        <a:pt x="118" y="7"/>
                      </a:lnTo>
                      <a:lnTo>
                        <a:pt x="119" y="7"/>
                      </a:lnTo>
                      <a:lnTo>
                        <a:pt x="121" y="7"/>
                      </a:lnTo>
                      <a:lnTo>
                        <a:pt x="123" y="7"/>
                      </a:lnTo>
                      <a:lnTo>
                        <a:pt x="125" y="7"/>
                      </a:lnTo>
                      <a:lnTo>
                        <a:pt x="127" y="7"/>
                      </a:lnTo>
                      <a:lnTo>
                        <a:pt x="128" y="7"/>
                      </a:lnTo>
                      <a:lnTo>
                        <a:pt x="130" y="7"/>
                      </a:lnTo>
                      <a:lnTo>
                        <a:pt x="132" y="7"/>
                      </a:lnTo>
                      <a:lnTo>
                        <a:pt x="134" y="7"/>
                      </a:lnTo>
                      <a:lnTo>
                        <a:pt x="136" y="7"/>
                      </a:lnTo>
                      <a:lnTo>
                        <a:pt x="138" y="7"/>
                      </a:lnTo>
                      <a:lnTo>
                        <a:pt x="140" y="7"/>
                      </a:lnTo>
                      <a:lnTo>
                        <a:pt x="141" y="7"/>
                      </a:lnTo>
                      <a:lnTo>
                        <a:pt x="143" y="7"/>
                      </a:lnTo>
                      <a:lnTo>
                        <a:pt x="145" y="6"/>
                      </a:lnTo>
                      <a:lnTo>
                        <a:pt x="147" y="6"/>
                      </a:lnTo>
                      <a:lnTo>
                        <a:pt x="149" y="6"/>
                      </a:lnTo>
                      <a:lnTo>
                        <a:pt x="151" y="6"/>
                      </a:lnTo>
                      <a:lnTo>
                        <a:pt x="153" y="6"/>
                      </a:lnTo>
                      <a:lnTo>
                        <a:pt x="155" y="6"/>
                      </a:lnTo>
                      <a:lnTo>
                        <a:pt x="156" y="6"/>
                      </a:lnTo>
                      <a:lnTo>
                        <a:pt x="158" y="6"/>
                      </a:lnTo>
                      <a:lnTo>
                        <a:pt x="160" y="6"/>
                      </a:lnTo>
                      <a:lnTo>
                        <a:pt x="162" y="6"/>
                      </a:lnTo>
                      <a:lnTo>
                        <a:pt x="164" y="5"/>
                      </a:lnTo>
                      <a:lnTo>
                        <a:pt x="166" y="5"/>
                      </a:lnTo>
                      <a:lnTo>
                        <a:pt x="168" y="5"/>
                      </a:lnTo>
                      <a:lnTo>
                        <a:pt x="170" y="5"/>
                      </a:lnTo>
                      <a:lnTo>
                        <a:pt x="172" y="5"/>
                      </a:lnTo>
                      <a:lnTo>
                        <a:pt x="174" y="5"/>
                      </a:lnTo>
                      <a:lnTo>
                        <a:pt x="175" y="5"/>
                      </a:lnTo>
                      <a:lnTo>
                        <a:pt x="177" y="5"/>
                      </a:lnTo>
                      <a:lnTo>
                        <a:pt x="179" y="4"/>
                      </a:lnTo>
                      <a:lnTo>
                        <a:pt x="181" y="4"/>
                      </a:lnTo>
                      <a:lnTo>
                        <a:pt x="183" y="4"/>
                      </a:lnTo>
                      <a:lnTo>
                        <a:pt x="185" y="4"/>
                      </a:lnTo>
                      <a:lnTo>
                        <a:pt x="187" y="4"/>
                      </a:lnTo>
                      <a:lnTo>
                        <a:pt x="189" y="4"/>
                      </a:lnTo>
                      <a:lnTo>
                        <a:pt x="191" y="3"/>
                      </a:lnTo>
                      <a:lnTo>
                        <a:pt x="192" y="3"/>
                      </a:lnTo>
                      <a:lnTo>
                        <a:pt x="194" y="3"/>
                      </a:lnTo>
                      <a:lnTo>
                        <a:pt x="196" y="3"/>
                      </a:lnTo>
                      <a:lnTo>
                        <a:pt x="198" y="3"/>
                      </a:lnTo>
                      <a:lnTo>
                        <a:pt x="200" y="3"/>
                      </a:lnTo>
                      <a:lnTo>
                        <a:pt x="202" y="3"/>
                      </a:lnTo>
                      <a:lnTo>
                        <a:pt x="204" y="2"/>
                      </a:lnTo>
                      <a:lnTo>
                        <a:pt x="205" y="2"/>
                      </a:lnTo>
                      <a:lnTo>
                        <a:pt x="207" y="2"/>
                      </a:lnTo>
                      <a:lnTo>
                        <a:pt x="209" y="2"/>
                      </a:lnTo>
                      <a:lnTo>
                        <a:pt x="211" y="2"/>
                      </a:lnTo>
                      <a:lnTo>
                        <a:pt x="213" y="1"/>
                      </a:lnTo>
                      <a:lnTo>
                        <a:pt x="215" y="1"/>
                      </a:lnTo>
                      <a:lnTo>
                        <a:pt x="216" y="1"/>
                      </a:lnTo>
                      <a:lnTo>
                        <a:pt x="218" y="1"/>
                      </a:lnTo>
                      <a:lnTo>
                        <a:pt x="220" y="0"/>
                      </a:lnTo>
                      <a:lnTo>
                        <a:pt x="222" y="0"/>
                      </a:lnTo>
                      <a:lnTo>
                        <a:pt x="224" y="0"/>
                      </a:lnTo>
                      <a:lnTo>
                        <a:pt x="225" y="0"/>
                      </a:lnTo>
                      <a:lnTo>
                        <a:pt x="227" y="0"/>
                      </a:lnTo>
                      <a:lnTo>
                        <a:pt x="229" y="0"/>
                      </a:lnTo>
                      <a:lnTo>
                        <a:pt x="234" y="0"/>
                      </a:lnTo>
                      <a:close/>
                    </a:path>
                  </a:pathLst>
                </a:custGeom>
                <a:solidFill>
                  <a:srgbClr val="BFBFBF"/>
                </a:solidFill>
                <a:ln>
                  <a:noFill/>
                </a:ln>
              </p:spPr>
              <p:txBody>
                <a:bodyPr/>
                <a:lstStyle/>
                <a:p>
                  <a:pPr algn="ctr"/>
                  <a:endParaRPr lang="zh-CN" altLang="en-US"/>
                </a:p>
              </p:txBody>
            </p:sp>
            <p:sp>
              <p:nvSpPr>
                <p:cNvPr id="1051969" name="Freeform 193"/>
                <p:cNvSpPr/>
                <p:nvPr/>
              </p:nvSpPr>
              <p:spPr bwMode="auto">
                <a:xfrm>
                  <a:off x="3775" y="1130"/>
                  <a:ext cx="188" cy="9"/>
                </a:xfrm>
                <a:custGeom>
                  <a:avLst/>
                  <a:gdLst>
                    <a:gd name="T0" fmla="*/ 185 w 188"/>
                    <a:gd name="T1" fmla="*/ 4 h 9"/>
                    <a:gd name="T2" fmla="*/ 180 w 188"/>
                    <a:gd name="T3" fmla="*/ 4 h 9"/>
                    <a:gd name="T4" fmla="*/ 175 w 188"/>
                    <a:gd name="T5" fmla="*/ 4 h 9"/>
                    <a:gd name="T6" fmla="*/ 170 w 188"/>
                    <a:gd name="T7" fmla="*/ 4 h 9"/>
                    <a:gd name="T8" fmla="*/ 165 w 188"/>
                    <a:gd name="T9" fmla="*/ 5 h 9"/>
                    <a:gd name="T10" fmla="*/ 160 w 188"/>
                    <a:gd name="T11" fmla="*/ 5 h 9"/>
                    <a:gd name="T12" fmla="*/ 155 w 188"/>
                    <a:gd name="T13" fmla="*/ 6 h 9"/>
                    <a:gd name="T14" fmla="*/ 150 w 188"/>
                    <a:gd name="T15" fmla="*/ 6 h 9"/>
                    <a:gd name="T16" fmla="*/ 145 w 188"/>
                    <a:gd name="T17" fmla="*/ 7 h 9"/>
                    <a:gd name="T18" fmla="*/ 140 w 188"/>
                    <a:gd name="T19" fmla="*/ 7 h 9"/>
                    <a:gd name="T20" fmla="*/ 135 w 188"/>
                    <a:gd name="T21" fmla="*/ 8 h 9"/>
                    <a:gd name="T22" fmla="*/ 130 w 188"/>
                    <a:gd name="T23" fmla="*/ 8 h 9"/>
                    <a:gd name="T24" fmla="*/ 125 w 188"/>
                    <a:gd name="T25" fmla="*/ 8 h 9"/>
                    <a:gd name="T26" fmla="*/ 120 w 188"/>
                    <a:gd name="T27" fmla="*/ 9 h 9"/>
                    <a:gd name="T28" fmla="*/ 115 w 188"/>
                    <a:gd name="T29" fmla="*/ 9 h 9"/>
                    <a:gd name="T30" fmla="*/ 110 w 188"/>
                    <a:gd name="T31" fmla="*/ 8 h 9"/>
                    <a:gd name="T32" fmla="*/ 105 w 188"/>
                    <a:gd name="T33" fmla="*/ 8 h 9"/>
                    <a:gd name="T34" fmla="*/ 99 w 188"/>
                    <a:gd name="T35" fmla="*/ 8 h 9"/>
                    <a:gd name="T36" fmla="*/ 94 w 188"/>
                    <a:gd name="T37" fmla="*/ 8 h 9"/>
                    <a:gd name="T38" fmla="*/ 88 w 188"/>
                    <a:gd name="T39" fmla="*/ 9 h 9"/>
                    <a:gd name="T40" fmla="*/ 81 w 188"/>
                    <a:gd name="T41" fmla="*/ 9 h 9"/>
                    <a:gd name="T42" fmla="*/ 74 w 188"/>
                    <a:gd name="T43" fmla="*/ 9 h 9"/>
                    <a:gd name="T44" fmla="*/ 66 w 188"/>
                    <a:gd name="T45" fmla="*/ 9 h 9"/>
                    <a:gd name="T46" fmla="*/ 59 w 188"/>
                    <a:gd name="T47" fmla="*/ 9 h 9"/>
                    <a:gd name="T48" fmla="*/ 52 w 188"/>
                    <a:gd name="T49" fmla="*/ 9 h 9"/>
                    <a:gd name="T50" fmla="*/ 45 w 188"/>
                    <a:gd name="T51" fmla="*/ 9 h 9"/>
                    <a:gd name="T52" fmla="*/ 38 w 188"/>
                    <a:gd name="T53" fmla="*/ 9 h 9"/>
                    <a:gd name="T54" fmla="*/ 33 w 188"/>
                    <a:gd name="T55" fmla="*/ 9 h 9"/>
                    <a:gd name="T56" fmla="*/ 29 w 188"/>
                    <a:gd name="T57" fmla="*/ 9 h 9"/>
                    <a:gd name="T58" fmla="*/ 24 w 188"/>
                    <a:gd name="T59" fmla="*/ 9 h 9"/>
                    <a:gd name="T60" fmla="*/ 20 w 188"/>
                    <a:gd name="T61" fmla="*/ 9 h 9"/>
                    <a:gd name="T62" fmla="*/ 16 w 188"/>
                    <a:gd name="T63" fmla="*/ 9 h 9"/>
                    <a:gd name="T64" fmla="*/ 12 w 188"/>
                    <a:gd name="T65" fmla="*/ 9 h 9"/>
                    <a:gd name="T66" fmla="*/ 7 w 188"/>
                    <a:gd name="T67" fmla="*/ 9 h 9"/>
                    <a:gd name="T68" fmla="*/ 3 w 188"/>
                    <a:gd name="T69" fmla="*/ 9 h 9"/>
                    <a:gd name="T70" fmla="*/ 3 w 188"/>
                    <a:gd name="T71" fmla="*/ 6 h 9"/>
                    <a:gd name="T72" fmla="*/ 10 w 188"/>
                    <a:gd name="T73" fmla="*/ 6 h 9"/>
                    <a:gd name="T74" fmla="*/ 18 w 188"/>
                    <a:gd name="T75" fmla="*/ 6 h 9"/>
                    <a:gd name="T76" fmla="*/ 29 w 188"/>
                    <a:gd name="T77" fmla="*/ 6 h 9"/>
                    <a:gd name="T78" fmla="*/ 39 w 188"/>
                    <a:gd name="T79" fmla="*/ 6 h 9"/>
                    <a:gd name="T80" fmla="*/ 49 w 188"/>
                    <a:gd name="T81" fmla="*/ 6 h 9"/>
                    <a:gd name="T82" fmla="*/ 59 w 188"/>
                    <a:gd name="T83" fmla="*/ 6 h 9"/>
                    <a:gd name="T84" fmla="*/ 69 w 188"/>
                    <a:gd name="T85" fmla="*/ 6 h 9"/>
                    <a:gd name="T86" fmla="*/ 78 w 188"/>
                    <a:gd name="T87" fmla="*/ 6 h 9"/>
                    <a:gd name="T88" fmla="*/ 88 w 188"/>
                    <a:gd name="T89" fmla="*/ 6 h 9"/>
                    <a:gd name="T90" fmla="*/ 98 w 188"/>
                    <a:gd name="T91" fmla="*/ 5 h 9"/>
                    <a:gd name="T92" fmla="*/ 107 w 188"/>
                    <a:gd name="T93" fmla="*/ 5 h 9"/>
                    <a:gd name="T94" fmla="*/ 117 w 188"/>
                    <a:gd name="T95" fmla="*/ 4 h 9"/>
                    <a:gd name="T96" fmla="*/ 127 w 188"/>
                    <a:gd name="T97" fmla="*/ 4 h 9"/>
                    <a:gd name="T98" fmla="*/ 137 w 188"/>
                    <a:gd name="T99" fmla="*/ 3 h 9"/>
                    <a:gd name="T100" fmla="*/ 146 w 188"/>
                    <a:gd name="T101" fmla="*/ 3 h 9"/>
                    <a:gd name="T102" fmla="*/ 157 w 188"/>
                    <a:gd name="T103" fmla="*/ 2 h 9"/>
                    <a:gd name="T104" fmla="*/ 167 w 188"/>
                    <a:gd name="T105" fmla="*/ 2 h 9"/>
                    <a:gd name="T106" fmla="*/ 176 w 188"/>
                    <a:gd name="T107" fmla="*/ 1 h 9"/>
                    <a:gd name="T108" fmla="*/ 183 w 188"/>
                    <a:gd name="T109" fmla="*/ 0 h 9"/>
                    <a:gd name="T110" fmla="*/ 188 w 188"/>
                    <a:gd name="T11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9">
                      <a:moveTo>
                        <a:pt x="188" y="1"/>
                      </a:moveTo>
                      <a:lnTo>
                        <a:pt x="186" y="2"/>
                      </a:lnTo>
                      <a:lnTo>
                        <a:pt x="186" y="3"/>
                      </a:lnTo>
                      <a:lnTo>
                        <a:pt x="185" y="4"/>
                      </a:lnTo>
                      <a:lnTo>
                        <a:pt x="183" y="4"/>
                      </a:lnTo>
                      <a:lnTo>
                        <a:pt x="182" y="4"/>
                      </a:lnTo>
                      <a:lnTo>
                        <a:pt x="181" y="4"/>
                      </a:lnTo>
                      <a:lnTo>
                        <a:pt x="180" y="4"/>
                      </a:lnTo>
                      <a:lnTo>
                        <a:pt x="178" y="4"/>
                      </a:lnTo>
                      <a:lnTo>
                        <a:pt x="177" y="4"/>
                      </a:lnTo>
                      <a:lnTo>
                        <a:pt x="176" y="4"/>
                      </a:lnTo>
                      <a:lnTo>
                        <a:pt x="175" y="4"/>
                      </a:lnTo>
                      <a:lnTo>
                        <a:pt x="173" y="4"/>
                      </a:lnTo>
                      <a:lnTo>
                        <a:pt x="172" y="4"/>
                      </a:lnTo>
                      <a:lnTo>
                        <a:pt x="171" y="4"/>
                      </a:lnTo>
                      <a:lnTo>
                        <a:pt x="170" y="4"/>
                      </a:lnTo>
                      <a:lnTo>
                        <a:pt x="168" y="4"/>
                      </a:lnTo>
                      <a:lnTo>
                        <a:pt x="167" y="4"/>
                      </a:lnTo>
                      <a:lnTo>
                        <a:pt x="166" y="4"/>
                      </a:lnTo>
                      <a:lnTo>
                        <a:pt x="165" y="5"/>
                      </a:lnTo>
                      <a:lnTo>
                        <a:pt x="164" y="5"/>
                      </a:lnTo>
                      <a:lnTo>
                        <a:pt x="162" y="5"/>
                      </a:lnTo>
                      <a:lnTo>
                        <a:pt x="161" y="5"/>
                      </a:lnTo>
                      <a:lnTo>
                        <a:pt x="160" y="5"/>
                      </a:lnTo>
                      <a:lnTo>
                        <a:pt x="159" y="5"/>
                      </a:lnTo>
                      <a:lnTo>
                        <a:pt x="157" y="5"/>
                      </a:lnTo>
                      <a:lnTo>
                        <a:pt x="156" y="5"/>
                      </a:lnTo>
                      <a:lnTo>
                        <a:pt x="155" y="6"/>
                      </a:lnTo>
                      <a:lnTo>
                        <a:pt x="154" y="6"/>
                      </a:lnTo>
                      <a:lnTo>
                        <a:pt x="152" y="6"/>
                      </a:lnTo>
                      <a:lnTo>
                        <a:pt x="151" y="6"/>
                      </a:lnTo>
                      <a:lnTo>
                        <a:pt x="150" y="6"/>
                      </a:lnTo>
                      <a:lnTo>
                        <a:pt x="149" y="6"/>
                      </a:lnTo>
                      <a:lnTo>
                        <a:pt x="147" y="6"/>
                      </a:lnTo>
                      <a:lnTo>
                        <a:pt x="146" y="7"/>
                      </a:lnTo>
                      <a:lnTo>
                        <a:pt x="145" y="7"/>
                      </a:lnTo>
                      <a:lnTo>
                        <a:pt x="144" y="7"/>
                      </a:lnTo>
                      <a:lnTo>
                        <a:pt x="143" y="7"/>
                      </a:lnTo>
                      <a:lnTo>
                        <a:pt x="141" y="7"/>
                      </a:lnTo>
                      <a:lnTo>
                        <a:pt x="140" y="7"/>
                      </a:lnTo>
                      <a:lnTo>
                        <a:pt x="139" y="7"/>
                      </a:lnTo>
                      <a:lnTo>
                        <a:pt x="137" y="7"/>
                      </a:lnTo>
                      <a:lnTo>
                        <a:pt x="136" y="8"/>
                      </a:lnTo>
                      <a:lnTo>
                        <a:pt x="135" y="8"/>
                      </a:lnTo>
                      <a:lnTo>
                        <a:pt x="134" y="8"/>
                      </a:lnTo>
                      <a:lnTo>
                        <a:pt x="132" y="8"/>
                      </a:lnTo>
                      <a:lnTo>
                        <a:pt x="131" y="8"/>
                      </a:lnTo>
                      <a:lnTo>
                        <a:pt x="130" y="8"/>
                      </a:lnTo>
                      <a:lnTo>
                        <a:pt x="129" y="8"/>
                      </a:lnTo>
                      <a:lnTo>
                        <a:pt x="127" y="8"/>
                      </a:lnTo>
                      <a:lnTo>
                        <a:pt x="126" y="8"/>
                      </a:lnTo>
                      <a:lnTo>
                        <a:pt x="125" y="8"/>
                      </a:lnTo>
                      <a:lnTo>
                        <a:pt x="124" y="9"/>
                      </a:lnTo>
                      <a:lnTo>
                        <a:pt x="122" y="9"/>
                      </a:lnTo>
                      <a:lnTo>
                        <a:pt x="121" y="9"/>
                      </a:lnTo>
                      <a:lnTo>
                        <a:pt x="120" y="9"/>
                      </a:lnTo>
                      <a:lnTo>
                        <a:pt x="119" y="9"/>
                      </a:lnTo>
                      <a:lnTo>
                        <a:pt x="117" y="9"/>
                      </a:lnTo>
                      <a:lnTo>
                        <a:pt x="116" y="9"/>
                      </a:lnTo>
                      <a:lnTo>
                        <a:pt x="115" y="9"/>
                      </a:lnTo>
                      <a:lnTo>
                        <a:pt x="114" y="9"/>
                      </a:lnTo>
                      <a:lnTo>
                        <a:pt x="112" y="8"/>
                      </a:lnTo>
                      <a:lnTo>
                        <a:pt x="111" y="8"/>
                      </a:lnTo>
                      <a:lnTo>
                        <a:pt x="110" y="8"/>
                      </a:lnTo>
                      <a:lnTo>
                        <a:pt x="109" y="8"/>
                      </a:lnTo>
                      <a:lnTo>
                        <a:pt x="107" y="8"/>
                      </a:lnTo>
                      <a:lnTo>
                        <a:pt x="106" y="8"/>
                      </a:lnTo>
                      <a:lnTo>
                        <a:pt x="105" y="8"/>
                      </a:lnTo>
                      <a:lnTo>
                        <a:pt x="104" y="8"/>
                      </a:lnTo>
                      <a:lnTo>
                        <a:pt x="102" y="8"/>
                      </a:lnTo>
                      <a:lnTo>
                        <a:pt x="101" y="8"/>
                      </a:lnTo>
                      <a:lnTo>
                        <a:pt x="99" y="8"/>
                      </a:lnTo>
                      <a:lnTo>
                        <a:pt x="98" y="8"/>
                      </a:lnTo>
                      <a:lnTo>
                        <a:pt x="97" y="8"/>
                      </a:lnTo>
                      <a:lnTo>
                        <a:pt x="95" y="8"/>
                      </a:lnTo>
                      <a:lnTo>
                        <a:pt x="94" y="8"/>
                      </a:lnTo>
                      <a:lnTo>
                        <a:pt x="92" y="9"/>
                      </a:lnTo>
                      <a:lnTo>
                        <a:pt x="91" y="9"/>
                      </a:lnTo>
                      <a:lnTo>
                        <a:pt x="89" y="9"/>
                      </a:lnTo>
                      <a:lnTo>
                        <a:pt x="88" y="9"/>
                      </a:lnTo>
                      <a:lnTo>
                        <a:pt x="86" y="9"/>
                      </a:lnTo>
                      <a:lnTo>
                        <a:pt x="84" y="9"/>
                      </a:lnTo>
                      <a:lnTo>
                        <a:pt x="83" y="9"/>
                      </a:lnTo>
                      <a:lnTo>
                        <a:pt x="81" y="9"/>
                      </a:lnTo>
                      <a:lnTo>
                        <a:pt x="79" y="9"/>
                      </a:lnTo>
                      <a:lnTo>
                        <a:pt x="77" y="9"/>
                      </a:lnTo>
                      <a:lnTo>
                        <a:pt x="75" y="9"/>
                      </a:lnTo>
                      <a:lnTo>
                        <a:pt x="74" y="9"/>
                      </a:lnTo>
                      <a:lnTo>
                        <a:pt x="72" y="9"/>
                      </a:lnTo>
                      <a:lnTo>
                        <a:pt x="70" y="9"/>
                      </a:lnTo>
                      <a:lnTo>
                        <a:pt x="68" y="9"/>
                      </a:lnTo>
                      <a:lnTo>
                        <a:pt x="66" y="9"/>
                      </a:lnTo>
                      <a:lnTo>
                        <a:pt x="65" y="9"/>
                      </a:lnTo>
                      <a:lnTo>
                        <a:pt x="63" y="9"/>
                      </a:lnTo>
                      <a:lnTo>
                        <a:pt x="61" y="9"/>
                      </a:lnTo>
                      <a:lnTo>
                        <a:pt x="59" y="9"/>
                      </a:lnTo>
                      <a:lnTo>
                        <a:pt x="57" y="9"/>
                      </a:lnTo>
                      <a:lnTo>
                        <a:pt x="55" y="9"/>
                      </a:lnTo>
                      <a:lnTo>
                        <a:pt x="53" y="9"/>
                      </a:lnTo>
                      <a:lnTo>
                        <a:pt x="52" y="9"/>
                      </a:lnTo>
                      <a:lnTo>
                        <a:pt x="50" y="9"/>
                      </a:lnTo>
                      <a:lnTo>
                        <a:pt x="48" y="9"/>
                      </a:lnTo>
                      <a:lnTo>
                        <a:pt x="46" y="9"/>
                      </a:lnTo>
                      <a:lnTo>
                        <a:pt x="45" y="9"/>
                      </a:lnTo>
                      <a:lnTo>
                        <a:pt x="43" y="9"/>
                      </a:lnTo>
                      <a:lnTo>
                        <a:pt x="41" y="9"/>
                      </a:lnTo>
                      <a:lnTo>
                        <a:pt x="39" y="9"/>
                      </a:lnTo>
                      <a:lnTo>
                        <a:pt x="38" y="9"/>
                      </a:lnTo>
                      <a:lnTo>
                        <a:pt x="36" y="9"/>
                      </a:lnTo>
                      <a:lnTo>
                        <a:pt x="35" y="9"/>
                      </a:lnTo>
                      <a:lnTo>
                        <a:pt x="34" y="9"/>
                      </a:lnTo>
                      <a:lnTo>
                        <a:pt x="33" y="9"/>
                      </a:lnTo>
                      <a:lnTo>
                        <a:pt x="32" y="9"/>
                      </a:lnTo>
                      <a:lnTo>
                        <a:pt x="31" y="9"/>
                      </a:lnTo>
                      <a:lnTo>
                        <a:pt x="30" y="9"/>
                      </a:lnTo>
                      <a:lnTo>
                        <a:pt x="29" y="9"/>
                      </a:lnTo>
                      <a:lnTo>
                        <a:pt x="28" y="9"/>
                      </a:lnTo>
                      <a:lnTo>
                        <a:pt x="27" y="9"/>
                      </a:lnTo>
                      <a:lnTo>
                        <a:pt x="26" y="9"/>
                      </a:lnTo>
                      <a:lnTo>
                        <a:pt x="24" y="9"/>
                      </a:lnTo>
                      <a:lnTo>
                        <a:pt x="23" y="9"/>
                      </a:lnTo>
                      <a:lnTo>
                        <a:pt x="22" y="9"/>
                      </a:lnTo>
                      <a:lnTo>
                        <a:pt x="21" y="9"/>
                      </a:lnTo>
                      <a:lnTo>
                        <a:pt x="20" y="9"/>
                      </a:lnTo>
                      <a:lnTo>
                        <a:pt x="19" y="9"/>
                      </a:lnTo>
                      <a:lnTo>
                        <a:pt x="18" y="9"/>
                      </a:lnTo>
                      <a:lnTo>
                        <a:pt x="17" y="9"/>
                      </a:lnTo>
                      <a:lnTo>
                        <a:pt x="16" y="9"/>
                      </a:lnTo>
                      <a:lnTo>
                        <a:pt x="15" y="9"/>
                      </a:lnTo>
                      <a:lnTo>
                        <a:pt x="14" y="9"/>
                      </a:lnTo>
                      <a:lnTo>
                        <a:pt x="13" y="9"/>
                      </a:lnTo>
                      <a:lnTo>
                        <a:pt x="12" y="9"/>
                      </a:lnTo>
                      <a:lnTo>
                        <a:pt x="11" y="9"/>
                      </a:lnTo>
                      <a:lnTo>
                        <a:pt x="9" y="9"/>
                      </a:lnTo>
                      <a:lnTo>
                        <a:pt x="8" y="9"/>
                      </a:lnTo>
                      <a:lnTo>
                        <a:pt x="7" y="9"/>
                      </a:lnTo>
                      <a:lnTo>
                        <a:pt x="6" y="9"/>
                      </a:lnTo>
                      <a:lnTo>
                        <a:pt x="5" y="9"/>
                      </a:lnTo>
                      <a:lnTo>
                        <a:pt x="4" y="9"/>
                      </a:lnTo>
                      <a:lnTo>
                        <a:pt x="3" y="9"/>
                      </a:lnTo>
                      <a:lnTo>
                        <a:pt x="2" y="9"/>
                      </a:lnTo>
                      <a:lnTo>
                        <a:pt x="0" y="6"/>
                      </a:lnTo>
                      <a:lnTo>
                        <a:pt x="1" y="6"/>
                      </a:lnTo>
                      <a:lnTo>
                        <a:pt x="3" y="6"/>
                      </a:lnTo>
                      <a:lnTo>
                        <a:pt x="5" y="6"/>
                      </a:lnTo>
                      <a:lnTo>
                        <a:pt x="7" y="6"/>
                      </a:lnTo>
                      <a:lnTo>
                        <a:pt x="8" y="6"/>
                      </a:lnTo>
                      <a:lnTo>
                        <a:pt x="10" y="6"/>
                      </a:lnTo>
                      <a:lnTo>
                        <a:pt x="12" y="6"/>
                      </a:lnTo>
                      <a:lnTo>
                        <a:pt x="13" y="6"/>
                      </a:lnTo>
                      <a:lnTo>
                        <a:pt x="16" y="6"/>
                      </a:lnTo>
                      <a:lnTo>
                        <a:pt x="18" y="6"/>
                      </a:lnTo>
                      <a:lnTo>
                        <a:pt x="21" y="6"/>
                      </a:lnTo>
                      <a:lnTo>
                        <a:pt x="23" y="6"/>
                      </a:lnTo>
                      <a:lnTo>
                        <a:pt x="26" y="6"/>
                      </a:lnTo>
                      <a:lnTo>
                        <a:pt x="29" y="6"/>
                      </a:lnTo>
                      <a:lnTo>
                        <a:pt x="31" y="6"/>
                      </a:lnTo>
                      <a:lnTo>
                        <a:pt x="34" y="6"/>
                      </a:lnTo>
                      <a:lnTo>
                        <a:pt x="36" y="6"/>
                      </a:lnTo>
                      <a:lnTo>
                        <a:pt x="39" y="6"/>
                      </a:lnTo>
                      <a:lnTo>
                        <a:pt x="41" y="6"/>
                      </a:lnTo>
                      <a:lnTo>
                        <a:pt x="44" y="6"/>
                      </a:lnTo>
                      <a:lnTo>
                        <a:pt x="46" y="6"/>
                      </a:lnTo>
                      <a:lnTo>
                        <a:pt x="49" y="6"/>
                      </a:lnTo>
                      <a:lnTo>
                        <a:pt x="51" y="6"/>
                      </a:lnTo>
                      <a:lnTo>
                        <a:pt x="54" y="6"/>
                      </a:lnTo>
                      <a:lnTo>
                        <a:pt x="56" y="6"/>
                      </a:lnTo>
                      <a:lnTo>
                        <a:pt x="59" y="6"/>
                      </a:lnTo>
                      <a:lnTo>
                        <a:pt x="61" y="6"/>
                      </a:lnTo>
                      <a:lnTo>
                        <a:pt x="64" y="6"/>
                      </a:lnTo>
                      <a:lnTo>
                        <a:pt x="66" y="6"/>
                      </a:lnTo>
                      <a:lnTo>
                        <a:pt x="69" y="6"/>
                      </a:lnTo>
                      <a:lnTo>
                        <a:pt x="71" y="6"/>
                      </a:lnTo>
                      <a:lnTo>
                        <a:pt x="74" y="6"/>
                      </a:lnTo>
                      <a:lnTo>
                        <a:pt x="76" y="6"/>
                      </a:lnTo>
                      <a:lnTo>
                        <a:pt x="78" y="6"/>
                      </a:lnTo>
                      <a:lnTo>
                        <a:pt x="81" y="6"/>
                      </a:lnTo>
                      <a:lnTo>
                        <a:pt x="83" y="6"/>
                      </a:lnTo>
                      <a:lnTo>
                        <a:pt x="86" y="6"/>
                      </a:lnTo>
                      <a:lnTo>
                        <a:pt x="88" y="6"/>
                      </a:lnTo>
                      <a:lnTo>
                        <a:pt x="91" y="6"/>
                      </a:lnTo>
                      <a:lnTo>
                        <a:pt x="93" y="6"/>
                      </a:lnTo>
                      <a:lnTo>
                        <a:pt x="95" y="5"/>
                      </a:lnTo>
                      <a:lnTo>
                        <a:pt x="98" y="5"/>
                      </a:lnTo>
                      <a:lnTo>
                        <a:pt x="100" y="5"/>
                      </a:lnTo>
                      <a:lnTo>
                        <a:pt x="103" y="5"/>
                      </a:lnTo>
                      <a:lnTo>
                        <a:pt x="105" y="5"/>
                      </a:lnTo>
                      <a:lnTo>
                        <a:pt x="107" y="5"/>
                      </a:lnTo>
                      <a:lnTo>
                        <a:pt x="110" y="5"/>
                      </a:lnTo>
                      <a:lnTo>
                        <a:pt x="112" y="5"/>
                      </a:lnTo>
                      <a:lnTo>
                        <a:pt x="115" y="5"/>
                      </a:lnTo>
                      <a:lnTo>
                        <a:pt x="117" y="4"/>
                      </a:lnTo>
                      <a:lnTo>
                        <a:pt x="120" y="4"/>
                      </a:lnTo>
                      <a:lnTo>
                        <a:pt x="122" y="4"/>
                      </a:lnTo>
                      <a:lnTo>
                        <a:pt x="124" y="4"/>
                      </a:lnTo>
                      <a:lnTo>
                        <a:pt x="127" y="4"/>
                      </a:lnTo>
                      <a:lnTo>
                        <a:pt x="129" y="4"/>
                      </a:lnTo>
                      <a:lnTo>
                        <a:pt x="132" y="4"/>
                      </a:lnTo>
                      <a:lnTo>
                        <a:pt x="134" y="4"/>
                      </a:lnTo>
                      <a:lnTo>
                        <a:pt x="137" y="3"/>
                      </a:lnTo>
                      <a:lnTo>
                        <a:pt x="139" y="3"/>
                      </a:lnTo>
                      <a:lnTo>
                        <a:pt x="142" y="3"/>
                      </a:lnTo>
                      <a:lnTo>
                        <a:pt x="144" y="3"/>
                      </a:lnTo>
                      <a:lnTo>
                        <a:pt x="146" y="3"/>
                      </a:lnTo>
                      <a:lnTo>
                        <a:pt x="149" y="3"/>
                      </a:lnTo>
                      <a:lnTo>
                        <a:pt x="152" y="3"/>
                      </a:lnTo>
                      <a:lnTo>
                        <a:pt x="154" y="3"/>
                      </a:lnTo>
                      <a:lnTo>
                        <a:pt x="157" y="2"/>
                      </a:lnTo>
                      <a:lnTo>
                        <a:pt x="159" y="2"/>
                      </a:lnTo>
                      <a:lnTo>
                        <a:pt x="162" y="2"/>
                      </a:lnTo>
                      <a:lnTo>
                        <a:pt x="164" y="2"/>
                      </a:lnTo>
                      <a:lnTo>
                        <a:pt x="167" y="2"/>
                      </a:lnTo>
                      <a:lnTo>
                        <a:pt x="169" y="2"/>
                      </a:lnTo>
                      <a:lnTo>
                        <a:pt x="172" y="2"/>
                      </a:lnTo>
                      <a:lnTo>
                        <a:pt x="174" y="1"/>
                      </a:lnTo>
                      <a:lnTo>
                        <a:pt x="176" y="1"/>
                      </a:lnTo>
                      <a:lnTo>
                        <a:pt x="178" y="0"/>
                      </a:lnTo>
                      <a:lnTo>
                        <a:pt x="180" y="0"/>
                      </a:lnTo>
                      <a:lnTo>
                        <a:pt x="181" y="0"/>
                      </a:lnTo>
                      <a:lnTo>
                        <a:pt x="183" y="0"/>
                      </a:lnTo>
                      <a:lnTo>
                        <a:pt x="184" y="0"/>
                      </a:lnTo>
                      <a:lnTo>
                        <a:pt x="185" y="1"/>
                      </a:lnTo>
                      <a:lnTo>
                        <a:pt x="186" y="1"/>
                      </a:lnTo>
                      <a:lnTo>
                        <a:pt x="188" y="1"/>
                      </a:lnTo>
                      <a:close/>
                    </a:path>
                  </a:pathLst>
                </a:custGeom>
                <a:solidFill>
                  <a:srgbClr val="404040"/>
                </a:solidFill>
                <a:ln>
                  <a:noFill/>
                </a:ln>
              </p:spPr>
              <p:txBody>
                <a:bodyPr/>
                <a:lstStyle/>
                <a:p>
                  <a:pPr algn="ctr"/>
                  <a:endParaRPr lang="zh-CN" altLang="en-US"/>
                </a:p>
              </p:txBody>
            </p:sp>
            <p:sp>
              <p:nvSpPr>
                <p:cNvPr id="1051970" name="Freeform 194"/>
                <p:cNvSpPr/>
                <p:nvPr/>
              </p:nvSpPr>
              <p:spPr bwMode="auto">
                <a:xfrm>
                  <a:off x="3655" y="1137"/>
                  <a:ext cx="397" cy="119"/>
                </a:xfrm>
                <a:custGeom>
                  <a:avLst/>
                  <a:gdLst>
                    <a:gd name="T0" fmla="*/ 374 w 397"/>
                    <a:gd name="T1" fmla="*/ 10 h 119"/>
                    <a:gd name="T2" fmla="*/ 377 w 397"/>
                    <a:gd name="T3" fmla="*/ 20 h 119"/>
                    <a:gd name="T4" fmla="*/ 379 w 397"/>
                    <a:gd name="T5" fmla="*/ 31 h 119"/>
                    <a:gd name="T6" fmla="*/ 382 w 397"/>
                    <a:gd name="T7" fmla="*/ 42 h 119"/>
                    <a:gd name="T8" fmla="*/ 386 w 397"/>
                    <a:gd name="T9" fmla="*/ 53 h 119"/>
                    <a:gd name="T10" fmla="*/ 389 w 397"/>
                    <a:gd name="T11" fmla="*/ 63 h 119"/>
                    <a:gd name="T12" fmla="*/ 392 w 397"/>
                    <a:gd name="T13" fmla="*/ 74 h 119"/>
                    <a:gd name="T14" fmla="*/ 394 w 397"/>
                    <a:gd name="T15" fmla="*/ 85 h 119"/>
                    <a:gd name="T16" fmla="*/ 397 w 397"/>
                    <a:gd name="T17" fmla="*/ 96 h 119"/>
                    <a:gd name="T18" fmla="*/ 383 w 397"/>
                    <a:gd name="T19" fmla="*/ 102 h 119"/>
                    <a:gd name="T20" fmla="*/ 363 w 397"/>
                    <a:gd name="T21" fmla="*/ 105 h 119"/>
                    <a:gd name="T22" fmla="*/ 343 w 397"/>
                    <a:gd name="T23" fmla="*/ 109 h 119"/>
                    <a:gd name="T24" fmla="*/ 323 w 397"/>
                    <a:gd name="T25" fmla="*/ 111 h 119"/>
                    <a:gd name="T26" fmla="*/ 303 w 397"/>
                    <a:gd name="T27" fmla="*/ 114 h 119"/>
                    <a:gd name="T28" fmla="*/ 283 w 397"/>
                    <a:gd name="T29" fmla="*/ 116 h 119"/>
                    <a:gd name="T30" fmla="*/ 263 w 397"/>
                    <a:gd name="T31" fmla="*/ 117 h 119"/>
                    <a:gd name="T32" fmla="*/ 242 w 397"/>
                    <a:gd name="T33" fmla="*/ 118 h 119"/>
                    <a:gd name="T34" fmla="*/ 222 w 397"/>
                    <a:gd name="T35" fmla="*/ 119 h 119"/>
                    <a:gd name="T36" fmla="*/ 209 w 397"/>
                    <a:gd name="T37" fmla="*/ 119 h 119"/>
                    <a:gd name="T38" fmla="*/ 193 w 397"/>
                    <a:gd name="T39" fmla="*/ 119 h 119"/>
                    <a:gd name="T40" fmla="*/ 178 w 397"/>
                    <a:gd name="T41" fmla="*/ 118 h 119"/>
                    <a:gd name="T42" fmla="*/ 163 w 397"/>
                    <a:gd name="T43" fmla="*/ 117 h 119"/>
                    <a:gd name="T44" fmla="*/ 148 w 397"/>
                    <a:gd name="T45" fmla="*/ 117 h 119"/>
                    <a:gd name="T46" fmla="*/ 133 w 397"/>
                    <a:gd name="T47" fmla="*/ 116 h 119"/>
                    <a:gd name="T48" fmla="*/ 118 w 397"/>
                    <a:gd name="T49" fmla="*/ 115 h 119"/>
                    <a:gd name="T50" fmla="*/ 103 w 397"/>
                    <a:gd name="T51" fmla="*/ 114 h 119"/>
                    <a:gd name="T52" fmla="*/ 87 w 397"/>
                    <a:gd name="T53" fmla="*/ 112 h 119"/>
                    <a:gd name="T54" fmla="*/ 71 w 397"/>
                    <a:gd name="T55" fmla="*/ 111 h 119"/>
                    <a:gd name="T56" fmla="*/ 63 w 397"/>
                    <a:gd name="T57" fmla="*/ 111 h 119"/>
                    <a:gd name="T58" fmla="*/ 56 w 397"/>
                    <a:gd name="T59" fmla="*/ 110 h 119"/>
                    <a:gd name="T60" fmla="*/ 48 w 397"/>
                    <a:gd name="T61" fmla="*/ 109 h 119"/>
                    <a:gd name="T62" fmla="*/ 41 w 397"/>
                    <a:gd name="T63" fmla="*/ 109 h 119"/>
                    <a:gd name="T64" fmla="*/ 33 w 397"/>
                    <a:gd name="T65" fmla="*/ 108 h 119"/>
                    <a:gd name="T66" fmla="*/ 26 w 397"/>
                    <a:gd name="T67" fmla="*/ 107 h 119"/>
                    <a:gd name="T68" fmla="*/ 18 w 397"/>
                    <a:gd name="T69" fmla="*/ 106 h 119"/>
                    <a:gd name="T70" fmla="*/ 11 w 397"/>
                    <a:gd name="T71" fmla="*/ 105 h 119"/>
                    <a:gd name="T72" fmla="*/ 3 w 397"/>
                    <a:gd name="T73" fmla="*/ 104 h 119"/>
                    <a:gd name="T74" fmla="*/ 1 w 397"/>
                    <a:gd name="T75" fmla="*/ 100 h 119"/>
                    <a:gd name="T76" fmla="*/ 7 w 397"/>
                    <a:gd name="T77" fmla="*/ 86 h 119"/>
                    <a:gd name="T78" fmla="*/ 14 w 397"/>
                    <a:gd name="T79" fmla="*/ 72 h 119"/>
                    <a:gd name="T80" fmla="*/ 22 w 397"/>
                    <a:gd name="T81" fmla="*/ 59 h 119"/>
                    <a:gd name="T82" fmla="*/ 29 w 397"/>
                    <a:gd name="T83" fmla="*/ 45 h 119"/>
                    <a:gd name="T84" fmla="*/ 55 w 397"/>
                    <a:gd name="T85" fmla="*/ 10 h 119"/>
                    <a:gd name="T86" fmla="*/ 69 w 397"/>
                    <a:gd name="T87" fmla="*/ 8 h 119"/>
                    <a:gd name="T88" fmla="*/ 83 w 397"/>
                    <a:gd name="T89" fmla="*/ 9 h 119"/>
                    <a:gd name="T90" fmla="*/ 97 w 397"/>
                    <a:gd name="T91" fmla="*/ 10 h 119"/>
                    <a:gd name="T92" fmla="*/ 111 w 397"/>
                    <a:gd name="T93" fmla="*/ 10 h 119"/>
                    <a:gd name="T94" fmla="*/ 125 w 397"/>
                    <a:gd name="T95" fmla="*/ 11 h 119"/>
                    <a:gd name="T96" fmla="*/ 139 w 397"/>
                    <a:gd name="T97" fmla="*/ 11 h 119"/>
                    <a:gd name="T98" fmla="*/ 153 w 397"/>
                    <a:gd name="T99" fmla="*/ 11 h 119"/>
                    <a:gd name="T100" fmla="*/ 168 w 397"/>
                    <a:gd name="T101" fmla="*/ 11 h 119"/>
                    <a:gd name="T102" fmla="*/ 183 w 397"/>
                    <a:gd name="T103" fmla="*/ 11 h 119"/>
                    <a:gd name="T104" fmla="*/ 192 w 397"/>
                    <a:gd name="T105" fmla="*/ 11 h 119"/>
                    <a:gd name="T106" fmla="*/ 211 w 397"/>
                    <a:gd name="T107" fmla="*/ 11 h 119"/>
                    <a:gd name="T108" fmla="*/ 231 w 397"/>
                    <a:gd name="T109" fmla="*/ 10 h 119"/>
                    <a:gd name="T110" fmla="*/ 251 w 397"/>
                    <a:gd name="T111" fmla="*/ 9 h 119"/>
                    <a:gd name="T112" fmla="*/ 271 w 397"/>
                    <a:gd name="T113" fmla="*/ 9 h 119"/>
                    <a:gd name="T114" fmla="*/ 290 w 397"/>
                    <a:gd name="T115" fmla="*/ 7 h 119"/>
                    <a:gd name="T116" fmla="*/ 310 w 397"/>
                    <a:gd name="T117" fmla="*/ 6 h 119"/>
                    <a:gd name="T118" fmla="*/ 330 w 397"/>
                    <a:gd name="T119" fmla="*/ 5 h 119"/>
                    <a:gd name="T120" fmla="*/ 350 w 397"/>
                    <a:gd name="T121" fmla="*/ 3 h 119"/>
                    <a:gd name="T122" fmla="*/ 370 w 397"/>
                    <a:gd name="T123"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7" h="119">
                      <a:moveTo>
                        <a:pt x="372" y="0"/>
                      </a:moveTo>
                      <a:lnTo>
                        <a:pt x="373" y="2"/>
                      </a:lnTo>
                      <a:lnTo>
                        <a:pt x="373" y="3"/>
                      </a:lnTo>
                      <a:lnTo>
                        <a:pt x="373" y="5"/>
                      </a:lnTo>
                      <a:lnTo>
                        <a:pt x="374" y="7"/>
                      </a:lnTo>
                      <a:lnTo>
                        <a:pt x="374" y="8"/>
                      </a:lnTo>
                      <a:lnTo>
                        <a:pt x="374" y="10"/>
                      </a:lnTo>
                      <a:lnTo>
                        <a:pt x="374" y="11"/>
                      </a:lnTo>
                      <a:lnTo>
                        <a:pt x="375" y="13"/>
                      </a:lnTo>
                      <a:lnTo>
                        <a:pt x="375" y="14"/>
                      </a:lnTo>
                      <a:lnTo>
                        <a:pt x="375" y="16"/>
                      </a:lnTo>
                      <a:lnTo>
                        <a:pt x="376" y="17"/>
                      </a:lnTo>
                      <a:lnTo>
                        <a:pt x="376" y="19"/>
                      </a:lnTo>
                      <a:lnTo>
                        <a:pt x="377" y="20"/>
                      </a:lnTo>
                      <a:lnTo>
                        <a:pt x="377" y="22"/>
                      </a:lnTo>
                      <a:lnTo>
                        <a:pt x="377" y="24"/>
                      </a:lnTo>
                      <a:lnTo>
                        <a:pt x="378" y="25"/>
                      </a:lnTo>
                      <a:lnTo>
                        <a:pt x="378" y="27"/>
                      </a:lnTo>
                      <a:lnTo>
                        <a:pt x="379" y="28"/>
                      </a:lnTo>
                      <a:lnTo>
                        <a:pt x="379" y="30"/>
                      </a:lnTo>
                      <a:lnTo>
                        <a:pt x="379" y="31"/>
                      </a:lnTo>
                      <a:lnTo>
                        <a:pt x="380" y="33"/>
                      </a:lnTo>
                      <a:lnTo>
                        <a:pt x="380" y="34"/>
                      </a:lnTo>
                      <a:lnTo>
                        <a:pt x="381" y="36"/>
                      </a:lnTo>
                      <a:lnTo>
                        <a:pt x="381" y="38"/>
                      </a:lnTo>
                      <a:lnTo>
                        <a:pt x="382" y="39"/>
                      </a:lnTo>
                      <a:lnTo>
                        <a:pt x="382" y="41"/>
                      </a:lnTo>
                      <a:lnTo>
                        <a:pt x="382" y="42"/>
                      </a:lnTo>
                      <a:lnTo>
                        <a:pt x="383" y="44"/>
                      </a:lnTo>
                      <a:lnTo>
                        <a:pt x="383" y="45"/>
                      </a:lnTo>
                      <a:lnTo>
                        <a:pt x="384" y="47"/>
                      </a:lnTo>
                      <a:lnTo>
                        <a:pt x="384" y="48"/>
                      </a:lnTo>
                      <a:lnTo>
                        <a:pt x="385" y="50"/>
                      </a:lnTo>
                      <a:lnTo>
                        <a:pt x="385" y="51"/>
                      </a:lnTo>
                      <a:lnTo>
                        <a:pt x="386" y="53"/>
                      </a:lnTo>
                      <a:lnTo>
                        <a:pt x="386" y="54"/>
                      </a:lnTo>
                      <a:lnTo>
                        <a:pt x="387" y="56"/>
                      </a:lnTo>
                      <a:lnTo>
                        <a:pt x="387" y="57"/>
                      </a:lnTo>
                      <a:lnTo>
                        <a:pt x="387" y="59"/>
                      </a:lnTo>
                      <a:lnTo>
                        <a:pt x="388" y="60"/>
                      </a:lnTo>
                      <a:lnTo>
                        <a:pt x="388" y="62"/>
                      </a:lnTo>
                      <a:lnTo>
                        <a:pt x="389" y="63"/>
                      </a:lnTo>
                      <a:lnTo>
                        <a:pt x="389" y="65"/>
                      </a:lnTo>
                      <a:lnTo>
                        <a:pt x="389" y="66"/>
                      </a:lnTo>
                      <a:lnTo>
                        <a:pt x="390" y="68"/>
                      </a:lnTo>
                      <a:lnTo>
                        <a:pt x="390" y="69"/>
                      </a:lnTo>
                      <a:lnTo>
                        <a:pt x="391" y="71"/>
                      </a:lnTo>
                      <a:lnTo>
                        <a:pt x="391" y="73"/>
                      </a:lnTo>
                      <a:lnTo>
                        <a:pt x="392" y="74"/>
                      </a:lnTo>
                      <a:lnTo>
                        <a:pt x="392" y="76"/>
                      </a:lnTo>
                      <a:lnTo>
                        <a:pt x="392" y="77"/>
                      </a:lnTo>
                      <a:lnTo>
                        <a:pt x="393" y="79"/>
                      </a:lnTo>
                      <a:lnTo>
                        <a:pt x="393" y="80"/>
                      </a:lnTo>
                      <a:lnTo>
                        <a:pt x="393" y="82"/>
                      </a:lnTo>
                      <a:lnTo>
                        <a:pt x="394" y="83"/>
                      </a:lnTo>
                      <a:lnTo>
                        <a:pt x="394" y="85"/>
                      </a:lnTo>
                      <a:lnTo>
                        <a:pt x="395" y="87"/>
                      </a:lnTo>
                      <a:lnTo>
                        <a:pt x="395" y="88"/>
                      </a:lnTo>
                      <a:lnTo>
                        <a:pt x="395" y="90"/>
                      </a:lnTo>
                      <a:lnTo>
                        <a:pt x="396" y="91"/>
                      </a:lnTo>
                      <a:lnTo>
                        <a:pt x="396" y="93"/>
                      </a:lnTo>
                      <a:lnTo>
                        <a:pt x="396" y="95"/>
                      </a:lnTo>
                      <a:lnTo>
                        <a:pt x="397" y="96"/>
                      </a:lnTo>
                      <a:lnTo>
                        <a:pt x="397" y="98"/>
                      </a:lnTo>
                      <a:lnTo>
                        <a:pt x="397" y="99"/>
                      </a:lnTo>
                      <a:lnTo>
                        <a:pt x="395" y="100"/>
                      </a:lnTo>
                      <a:lnTo>
                        <a:pt x="392" y="100"/>
                      </a:lnTo>
                      <a:lnTo>
                        <a:pt x="389" y="101"/>
                      </a:lnTo>
                      <a:lnTo>
                        <a:pt x="386" y="101"/>
                      </a:lnTo>
                      <a:lnTo>
                        <a:pt x="383" y="102"/>
                      </a:lnTo>
                      <a:lnTo>
                        <a:pt x="380" y="102"/>
                      </a:lnTo>
                      <a:lnTo>
                        <a:pt x="378" y="103"/>
                      </a:lnTo>
                      <a:lnTo>
                        <a:pt x="375" y="103"/>
                      </a:lnTo>
                      <a:lnTo>
                        <a:pt x="372" y="104"/>
                      </a:lnTo>
                      <a:lnTo>
                        <a:pt x="369" y="104"/>
                      </a:lnTo>
                      <a:lnTo>
                        <a:pt x="366" y="105"/>
                      </a:lnTo>
                      <a:lnTo>
                        <a:pt x="363" y="105"/>
                      </a:lnTo>
                      <a:lnTo>
                        <a:pt x="360" y="106"/>
                      </a:lnTo>
                      <a:lnTo>
                        <a:pt x="358" y="106"/>
                      </a:lnTo>
                      <a:lnTo>
                        <a:pt x="355" y="107"/>
                      </a:lnTo>
                      <a:lnTo>
                        <a:pt x="352" y="107"/>
                      </a:lnTo>
                      <a:lnTo>
                        <a:pt x="349" y="108"/>
                      </a:lnTo>
                      <a:lnTo>
                        <a:pt x="346" y="108"/>
                      </a:lnTo>
                      <a:lnTo>
                        <a:pt x="343" y="109"/>
                      </a:lnTo>
                      <a:lnTo>
                        <a:pt x="341" y="109"/>
                      </a:lnTo>
                      <a:lnTo>
                        <a:pt x="338" y="110"/>
                      </a:lnTo>
                      <a:lnTo>
                        <a:pt x="335" y="110"/>
                      </a:lnTo>
                      <a:lnTo>
                        <a:pt x="332" y="110"/>
                      </a:lnTo>
                      <a:lnTo>
                        <a:pt x="329" y="111"/>
                      </a:lnTo>
                      <a:lnTo>
                        <a:pt x="326" y="111"/>
                      </a:lnTo>
                      <a:lnTo>
                        <a:pt x="323" y="111"/>
                      </a:lnTo>
                      <a:lnTo>
                        <a:pt x="320" y="112"/>
                      </a:lnTo>
                      <a:lnTo>
                        <a:pt x="318" y="112"/>
                      </a:lnTo>
                      <a:lnTo>
                        <a:pt x="315" y="112"/>
                      </a:lnTo>
                      <a:lnTo>
                        <a:pt x="312" y="113"/>
                      </a:lnTo>
                      <a:lnTo>
                        <a:pt x="309" y="113"/>
                      </a:lnTo>
                      <a:lnTo>
                        <a:pt x="306" y="114"/>
                      </a:lnTo>
                      <a:lnTo>
                        <a:pt x="303" y="114"/>
                      </a:lnTo>
                      <a:lnTo>
                        <a:pt x="300" y="114"/>
                      </a:lnTo>
                      <a:lnTo>
                        <a:pt x="297" y="114"/>
                      </a:lnTo>
                      <a:lnTo>
                        <a:pt x="295" y="115"/>
                      </a:lnTo>
                      <a:lnTo>
                        <a:pt x="292" y="115"/>
                      </a:lnTo>
                      <a:lnTo>
                        <a:pt x="289" y="115"/>
                      </a:lnTo>
                      <a:lnTo>
                        <a:pt x="286" y="116"/>
                      </a:lnTo>
                      <a:lnTo>
                        <a:pt x="283" y="116"/>
                      </a:lnTo>
                      <a:lnTo>
                        <a:pt x="280" y="116"/>
                      </a:lnTo>
                      <a:lnTo>
                        <a:pt x="277" y="116"/>
                      </a:lnTo>
                      <a:lnTo>
                        <a:pt x="274" y="116"/>
                      </a:lnTo>
                      <a:lnTo>
                        <a:pt x="271" y="117"/>
                      </a:lnTo>
                      <a:lnTo>
                        <a:pt x="268" y="117"/>
                      </a:lnTo>
                      <a:lnTo>
                        <a:pt x="266" y="117"/>
                      </a:lnTo>
                      <a:lnTo>
                        <a:pt x="263" y="117"/>
                      </a:lnTo>
                      <a:lnTo>
                        <a:pt x="260" y="118"/>
                      </a:lnTo>
                      <a:lnTo>
                        <a:pt x="257" y="118"/>
                      </a:lnTo>
                      <a:lnTo>
                        <a:pt x="254" y="118"/>
                      </a:lnTo>
                      <a:lnTo>
                        <a:pt x="251" y="118"/>
                      </a:lnTo>
                      <a:lnTo>
                        <a:pt x="248" y="118"/>
                      </a:lnTo>
                      <a:lnTo>
                        <a:pt x="245" y="118"/>
                      </a:lnTo>
                      <a:lnTo>
                        <a:pt x="242" y="118"/>
                      </a:lnTo>
                      <a:lnTo>
                        <a:pt x="240" y="119"/>
                      </a:lnTo>
                      <a:lnTo>
                        <a:pt x="237" y="119"/>
                      </a:lnTo>
                      <a:lnTo>
                        <a:pt x="234" y="119"/>
                      </a:lnTo>
                      <a:lnTo>
                        <a:pt x="231" y="119"/>
                      </a:lnTo>
                      <a:lnTo>
                        <a:pt x="228" y="119"/>
                      </a:lnTo>
                      <a:lnTo>
                        <a:pt x="225" y="119"/>
                      </a:lnTo>
                      <a:lnTo>
                        <a:pt x="222" y="119"/>
                      </a:lnTo>
                      <a:lnTo>
                        <a:pt x="219" y="119"/>
                      </a:lnTo>
                      <a:lnTo>
                        <a:pt x="216" y="119"/>
                      </a:lnTo>
                      <a:lnTo>
                        <a:pt x="213" y="119"/>
                      </a:lnTo>
                      <a:lnTo>
                        <a:pt x="212" y="119"/>
                      </a:lnTo>
                      <a:lnTo>
                        <a:pt x="211" y="119"/>
                      </a:lnTo>
                      <a:lnTo>
                        <a:pt x="210" y="119"/>
                      </a:lnTo>
                      <a:lnTo>
                        <a:pt x="209" y="119"/>
                      </a:lnTo>
                      <a:lnTo>
                        <a:pt x="207" y="119"/>
                      </a:lnTo>
                      <a:lnTo>
                        <a:pt x="204" y="119"/>
                      </a:lnTo>
                      <a:lnTo>
                        <a:pt x="202" y="119"/>
                      </a:lnTo>
                      <a:lnTo>
                        <a:pt x="200" y="119"/>
                      </a:lnTo>
                      <a:lnTo>
                        <a:pt x="198" y="119"/>
                      </a:lnTo>
                      <a:lnTo>
                        <a:pt x="196" y="119"/>
                      </a:lnTo>
                      <a:lnTo>
                        <a:pt x="193" y="119"/>
                      </a:lnTo>
                      <a:lnTo>
                        <a:pt x="191" y="119"/>
                      </a:lnTo>
                      <a:lnTo>
                        <a:pt x="189" y="118"/>
                      </a:lnTo>
                      <a:lnTo>
                        <a:pt x="187" y="118"/>
                      </a:lnTo>
                      <a:lnTo>
                        <a:pt x="185" y="118"/>
                      </a:lnTo>
                      <a:lnTo>
                        <a:pt x="183" y="118"/>
                      </a:lnTo>
                      <a:lnTo>
                        <a:pt x="180" y="118"/>
                      </a:lnTo>
                      <a:lnTo>
                        <a:pt x="178" y="118"/>
                      </a:lnTo>
                      <a:lnTo>
                        <a:pt x="176" y="118"/>
                      </a:lnTo>
                      <a:lnTo>
                        <a:pt x="174" y="118"/>
                      </a:lnTo>
                      <a:lnTo>
                        <a:pt x="172" y="118"/>
                      </a:lnTo>
                      <a:lnTo>
                        <a:pt x="170" y="118"/>
                      </a:lnTo>
                      <a:lnTo>
                        <a:pt x="167" y="118"/>
                      </a:lnTo>
                      <a:lnTo>
                        <a:pt x="165" y="118"/>
                      </a:lnTo>
                      <a:lnTo>
                        <a:pt x="163" y="117"/>
                      </a:lnTo>
                      <a:lnTo>
                        <a:pt x="161" y="117"/>
                      </a:lnTo>
                      <a:lnTo>
                        <a:pt x="159" y="117"/>
                      </a:lnTo>
                      <a:lnTo>
                        <a:pt x="157" y="117"/>
                      </a:lnTo>
                      <a:lnTo>
                        <a:pt x="154" y="117"/>
                      </a:lnTo>
                      <a:lnTo>
                        <a:pt x="152" y="117"/>
                      </a:lnTo>
                      <a:lnTo>
                        <a:pt x="150" y="117"/>
                      </a:lnTo>
                      <a:lnTo>
                        <a:pt x="148" y="117"/>
                      </a:lnTo>
                      <a:lnTo>
                        <a:pt x="146" y="117"/>
                      </a:lnTo>
                      <a:lnTo>
                        <a:pt x="144" y="116"/>
                      </a:lnTo>
                      <a:lnTo>
                        <a:pt x="142" y="116"/>
                      </a:lnTo>
                      <a:lnTo>
                        <a:pt x="140" y="116"/>
                      </a:lnTo>
                      <a:lnTo>
                        <a:pt x="137" y="116"/>
                      </a:lnTo>
                      <a:lnTo>
                        <a:pt x="135" y="116"/>
                      </a:lnTo>
                      <a:lnTo>
                        <a:pt x="133" y="116"/>
                      </a:lnTo>
                      <a:lnTo>
                        <a:pt x="131" y="116"/>
                      </a:lnTo>
                      <a:lnTo>
                        <a:pt x="129" y="116"/>
                      </a:lnTo>
                      <a:lnTo>
                        <a:pt x="126" y="115"/>
                      </a:lnTo>
                      <a:lnTo>
                        <a:pt x="124" y="115"/>
                      </a:lnTo>
                      <a:lnTo>
                        <a:pt x="122" y="115"/>
                      </a:lnTo>
                      <a:lnTo>
                        <a:pt x="120" y="115"/>
                      </a:lnTo>
                      <a:lnTo>
                        <a:pt x="118" y="115"/>
                      </a:lnTo>
                      <a:lnTo>
                        <a:pt x="116" y="115"/>
                      </a:lnTo>
                      <a:lnTo>
                        <a:pt x="114" y="115"/>
                      </a:lnTo>
                      <a:lnTo>
                        <a:pt x="111" y="114"/>
                      </a:lnTo>
                      <a:lnTo>
                        <a:pt x="109" y="114"/>
                      </a:lnTo>
                      <a:lnTo>
                        <a:pt x="107" y="114"/>
                      </a:lnTo>
                      <a:lnTo>
                        <a:pt x="105" y="114"/>
                      </a:lnTo>
                      <a:lnTo>
                        <a:pt x="103" y="114"/>
                      </a:lnTo>
                      <a:lnTo>
                        <a:pt x="100" y="114"/>
                      </a:lnTo>
                      <a:lnTo>
                        <a:pt x="98" y="113"/>
                      </a:lnTo>
                      <a:lnTo>
                        <a:pt x="96" y="113"/>
                      </a:lnTo>
                      <a:lnTo>
                        <a:pt x="94" y="113"/>
                      </a:lnTo>
                      <a:lnTo>
                        <a:pt x="92" y="113"/>
                      </a:lnTo>
                      <a:lnTo>
                        <a:pt x="89" y="112"/>
                      </a:lnTo>
                      <a:lnTo>
                        <a:pt x="87" y="112"/>
                      </a:lnTo>
                      <a:lnTo>
                        <a:pt x="85" y="112"/>
                      </a:lnTo>
                      <a:lnTo>
                        <a:pt x="83" y="112"/>
                      </a:lnTo>
                      <a:lnTo>
                        <a:pt x="80" y="112"/>
                      </a:lnTo>
                      <a:lnTo>
                        <a:pt x="78" y="111"/>
                      </a:lnTo>
                      <a:lnTo>
                        <a:pt x="76" y="111"/>
                      </a:lnTo>
                      <a:lnTo>
                        <a:pt x="73" y="111"/>
                      </a:lnTo>
                      <a:lnTo>
                        <a:pt x="71" y="111"/>
                      </a:lnTo>
                      <a:lnTo>
                        <a:pt x="69" y="111"/>
                      </a:lnTo>
                      <a:lnTo>
                        <a:pt x="69" y="111"/>
                      </a:lnTo>
                      <a:lnTo>
                        <a:pt x="68" y="111"/>
                      </a:lnTo>
                      <a:lnTo>
                        <a:pt x="67" y="111"/>
                      </a:lnTo>
                      <a:lnTo>
                        <a:pt x="66" y="111"/>
                      </a:lnTo>
                      <a:lnTo>
                        <a:pt x="64" y="111"/>
                      </a:lnTo>
                      <a:lnTo>
                        <a:pt x="63" y="111"/>
                      </a:lnTo>
                      <a:lnTo>
                        <a:pt x="62" y="111"/>
                      </a:lnTo>
                      <a:lnTo>
                        <a:pt x="61" y="111"/>
                      </a:lnTo>
                      <a:lnTo>
                        <a:pt x="60" y="111"/>
                      </a:lnTo>
                      <a:lnTo>
                        <a:pt x="59" y="110"/>
                      </a:lnTo>
                      <a:lnTo>
                        <a:pt x="58" y="110"/>
                      </a:lnTo>
                      <a:lnTo>
                        <a:pt x="57" y="110"/>
                      </a:lnTo>
                      <a:lnTo>
                        <a:pt x="56" y="110"/>
                      </a:lnTo>
                      <a:lnTo>
                        <a:pt x="55" y="110"/>
                      </a:lnTo>
                      <a:lnTo>
                        <a:pt x="54" y="110"/>
                      </a:lnTo>
                      <a:lnTo>
                        <a:pt x="53" y="110"/>
                      </a:lnTo>
                      <a:lnTo>
                        <a:pt x="52" y="110"/>
                      </a:lnTo>
                      <a:lnTo>
                        <a:pt x="50" y="110"/>
                      </a:lnTo>
                      <a:lnTo>
                        <a:pt x="49" y="110"/>
                      </a:lnTo>
                      <a:lnTo>
                        <a:pt x="48" y="109"/>
                      </a:lnTo>
                      <a:lnTo>
                        <a:pt x="47" y="109"/>
                      </a:lnTo>
                      <a:lnTo>
                        <a:pt x="46" y="109"/>
                      </a:lnTo>
                      <a:lnTo>
                        <a:pt x="45" y="109"/>
                      </a:lnTo>
                      <a:lnTo>
                        <a:pt x="44" y="109"/>
                      </a:lnTo>
                      <a:lnTo>
                        <a:pt x="43" y="109"/>
                      </a:lnTo>
                      <a:lnTo>
                        <a:pt x="42" y="109"/>
                      </a:lnTo>
                      <a:lnTo>
                        <a:pt x="41" y="109"/>
                      </a:lnTo>
                      <a:lnTo>
                        <a:pt x="40" y="109"/>
                      </a:lnTo>
                      <a:lnTo>
                        <a:pt x="39" y="109"/>
                      </a:lnTo>
                      <a:lnTo>
                        <a:pt x="37" y="108"/>
                      </a:lnTo>
                      <a:lnTo>
                        <a:pt x="36" y="108"/>
                      </a:lnTo>
                      <a:lnTo>
                        <a:pt x="35" y="108"/>
                      </a:lnTo>
                      <a:lnTo>
                        <a:pt x="34" y="108"/>
                      </a:lnTo>
                      <a:lnTo>
                        <a:pt x="33" y="108"/>
                      </a:lnTo>
                      <a:lnTo>
                        <a:pt x="32" y="108"/>
                      </a:lnTo>
                      <a:lnTo>
                        <a:pt x="31" y="108"/>
                      </a:lnTo>
                      <a:lnTo>
                        <a:pt x="30" y="108"/>
                      </a:lnTo>
                      <a:lnTo>
                        <a:pt x="29" y="107"/>
                      </a:lnTo>
                      <a:lnTo>
                        <a:pt x="28" y="107"/>
                      </a:lnTo>
                      <a:lnTo>
                        <a:pt x="27" y="107"/>
                      </a:lnTo>
                      <a:lnTo>
                        <a:pt x="26" y="107"/>
                      </a:lnTo>
                      <a:lnTo>
                        <a:pt x="25" y="107"/>
                      </a:lnTo>
                      <a:lnTo>
                        <a:pt x="23" y="107"/>
                      </a:lnTo>
                      <a:lnTo>
                        <a:pt x="22" y="106"/>
                      </a:lnTo>
                      <a:lnTo>
                        <a:pt x="21" y="106"/>
                      </a:lnTo>
                      <a:lnTo>
                        <a:pt x="20" y="106"/>
                      </a:lnTo>
                      <a:lnTo>
                        <a:pt x="19" y="106"/>
                      </a:lnTo>
                      <a:lnTo>
                        <a:pt x="18" y="106"/>
                      </a:lnTo>
                      <a:lnTo>
                        <a:pt x="17" y="106"/>
                      </a:lnTo>
                      <a:lnTo>
                        <a:pt x="16" y="106"/>
                      </a:lnTo>
                      <a:lnTo>
                        <a:pt x="15" y="106"/>
                      </a:lnTo>
                      <a:lnTo>
                        <a:pt x="14" y="105"/>
                      </a:lnTo>
                      <a:lnTo>
                        <a:pt x="13" y="105"/>
                      </a:lnTo>
                      <a:lnTo>
                        <a:pt x="12" y="105"/>
                      </a:lnTo>
                      <a:lnTo>
                        <a:pt x="11" y="105"/>
                      </a:lnTo>
                      <a:lnTo>
                        <a:pt x="9" y="105"/>
                      </a:lnTo>
                      <a:lnTo>
                        <a:pt x="9" y="105"/>
                      </a:lnTo>
                      <a:lnTo>
                        <a:pt x="7" y="105"/>
                      </a:lnTo>
                      <a:lnTo>
                        <a:pt x="6" y="105"/>
                      </a:lnTo>
                      <a:lnTo>
                        <a:pt x="5" y="104"/>
                      </a:lnTo>
                      <a:lnTo>
                        <a:pt x="4" y="104"/>
                      </a:lnTo>
                      <a:lnTo>
                        <a:pt x="3" y="104"/>
                      </a:lnTo>
                      <a:lnTo>
                        <a:pt x="2" y="104"/>
                      </a:lnTo>
                      <a:lnTo>
                        <a:pt x="1" y="104"/>
                      </a:lnTo>
                      <a:lnTo>
                        <a:pt x="0" y="104"/>
                      </a:lnTo>
                      <a:lnTo>
                        <a:pt x="0" y="103"/>
                      </a:lnTo>
                      <a:lnTo>
                        <a:pt x="0" y="101"/>
                      </a:lnTo>
                      <a:lnTo>
                        <a:pt x="1" y="101"/>
                      </a:lnTo>
                      <a:lnTo>
                        <a:pt x="1" y="100"/>
                      </a:lnTo>
                      <a:lnTo>
                        <a:pt x="2" y="97"/>
                      </a:lnTo>
                      <a:lnTo>
                        <a:pt x="3" y="96"/>
                      </a:lnTo>
                      <a:lnTo>
                        <a:pt x="3" y="93"/>
                      </a:lnTo>
                      <a:lnTo>
                        <a:pt x="4" y="92"/>
                      </a:lnTo>
                      <a:lnTo>
                        <a:pt x="5" y="89"/>
                      </a:lnTo>
                      <a:lnTo>
                        <a:pt x="6" y="88"/>
                      </a:lnTo>
                      <a:lnTo>
                        <a:pt x="7" y="86"/>
                      </a:lnTo>
                      <a:lnTo>
                        <a:pt x="8" y="84"/>
                      </a:lnTo>
                      <a:lnTo>
                        <a:pt x="9" y="82"/>
                      </a:lnTo>
                      <a:lnTo>
                        <a:pt x="10" y="80"/>
                      </a:lnTo>
                      <a:lnTo>
                        <a:pt x="11" y="78"/>
                      </a:lnTo>
                      <a:lnTo>
                        <a:pt x="12" y="76"/>
                      </a:lnTo>
                      <a:lnTo>
                        <a:pt x="13" y="74"/>
                      </a:lnTo>
                      <a:lnTo>
                        <a:pt x="14" y="72"/>
                      </a:lnTo>
                      <a:lnTo>
                        <a:pt x="15" y="70"/>
                      </a:lnTo>
                      <a:lnTo>
                        <a:pt x="16" y="68"/>
                      </a:lnTo>
                      <a:lnTo>
                        <a:pt x="17" y="66"/>
                      </a:lnTo>
                      <a:lnTo>
                        <a:pt x="18" y="65"/>
                      </a:lnTo>
                      <a:lnTo>
                        <a:pt x="19" y="62"/>
                      </a:lnTo>
                      <a:lnTo>
                        <a:pt x="20" y="60"/>
                      </a:lnTo>
                      <a:lnTo>
                        <a:pt x="22" y="59"/>
                      </a:lnTo>
                      <a:lnTo>
                        <a:pt x="23" y="57"/>
                      </a:lnTo>
                      <a:lnTo>
                        <a:pt x="24" y="55"/>
                      </a:lnTo>
                      <a:lnTo>
                        <a:pt x="25" y="53"/>
                      </a:lnTo>
                      <a:lnTo>
                        <a:pt x="26" y="51"/>
                      </a:lnTo>
                      <a:lnTo>
                        <a:pt x="27" y="49"/>
                      </a:lnTo>
                      <a:lnTo>
                        <a:pt x="28" y="47"/>
                      </a:lnTo>
                      <a:lnTo>
                        <a:pt x="29" y="45"/>
                      </a:lnTo>
                      <a:lnTo>
                        <a:pt x="30" y="43"/>
                      </a:lnTo>
                      <a:lnTo>
                        <a:pt x="31" y="42"/>
                      </a:lnTo>
                      <a:lnTo>
                        <a:pt x="51" y="13"/>
                      </a:lnTo>
                      <a:lnTo>
                        <a:pt x="52" y="12"/>
                      </a:lnTo>
                      <a:lnTo>
                        <a:pt x="53" y="12"/>
                      </a:lnTo>
                      <a:lnTo>
                        <a:pt x="54" y="11"/>
                      </a:lnTo>
                      <a:lnTo>
                        <a:pt x="55" y="10"/>
                      </a:lnTo>
                      <a:lnTo>
                        <a:pt x="57" y="9"/>
                      </a:lnTo>
                      <a:lnTo>
                        <a:pt x="59" y="8"/>
                      </a:lnTo>
                      <a:lnTo>
                        <a:pt x="61" y="8"/>
                      </a:lnTo>
                      <a:lnTo>
                        <a:pt x="63" y="8"/>
                      </a:lnTo>
                      <a:lnTo>
                        <a:pt x="64" y="8"/>
                      </a:lnTo>
                      <a:lnTo>
                        <a:pt x="67" y="8"/>
                      </a:lnTo>
                      <a:lnTo>
                        <a:pt x="69" y="8"/>
                      </a:lnTo>
                      <a:lnTo>
                        <a:pt x="71" y="8"/>
                      </a:lnTo>
                      <a:lnTo>
                        <a:pt x="73" y="8"/>
                      </a:lnTo>
                      <a:lnTo>
                        <a:pt x="75" y="9"/>
                      </a:lnTo>
                      <a:lnTo>
                        <a:pt x="77" y="9"/>
                      </a:lnTo>
                      <a:lnTo>
                        <a:pt x="79" y="9"/>
                      </a:lnTo>
                      <a:lnTo>
                        <a:pt x="81" y="9"/>
                      </a:lnTo>
                      <a:lnTo>
                        <a:pt x="83" y="9"/>
                      </a:lnTo>
                      <a:lnTo>
                        <a:pt x="85" y="9"/>
                      </a:lnTo>
                      <a:lnTo>
                        <a:pt x="87" y="9"/>
                      </a:lnTo>
                      <a:lnTo>
                        <a:pt x="89" y="9"/>
                      </a:lnTo>
                      <a:lnTo>
                        <a:pt x="91" y="10"/>
                      </a:lnTo>
                      <a:lnTo>
                        <a:pt x="93" y="10"/>
                      </a:lnTo>
                      <a:lnTo>
                        <a:pt x="95" y="10"/>
                      </a:lnTo>
                      <a:lnTo>
                        <a:pt x="97" y="10"/>
                      </a:lnTo>
                      <a:lnTo>
                        <a:pt x="99" y="10"/>
                      </a:lnTo>
                      <a:lnTo>
                        <a:pt x="101" y="10"/>
                      </a:lnTo>
                      <a:lnTo>
                        <a:pt x="103" y="10"/>
                      </a:lnTo>
                      <a:lnTo>
                        <a:pt x="105" y="10"/>
                      </a:lnTo>
                      <a:lnTo>
                        <a:pt x="107" y="10"/>
                      </a:lnTo>
                      <a:lnTo>
                        <a:pt x="109" y="10"/>
                      </a:lnTo>
                      <a:lnTo>
                        <a:pt x="111" y="10"/>
                      </a:lnTo>
                      <a:lnTo>
                        <a:pt x="113" y="10"/>
                      </a:lnTo>
                      <a:lnTo>
                        <a:pt x="115" y="11"/>
                      </a:lnTo>
                      <a:lnTo>
                        <a:pt x="117" y="11"/>
                      </a:lnTo>
                      <a:lnTo>
                        <a:pt x="119" y="11"/>
                      </a:lnTo>
                      <a:lnTo>
                        <a:pt x="121" y="11"/>
                      </a:lnTo>
                      <a:lnTo>
                        <a:pt x="123" y="11"/>
                      </a:lnTo>
                      <a:lnTo>
                        <a:pt x="125" y="11"/>
                      </a:lnTo>
                      <a:lnTo>
                        <a:pt x="127" y="11"/>
                      </a:lnTo>
                      <a:lnTo>
                        <a:pt x="129" y="11"/>
                      </a:lnTo>
                      <a:lnTo>
                        <a:pt x="131" y="11"/>
                      </a:lnTo>
                      <a:lnTo>
                        <a:pt x="133" y="11"/>
                      </a:lnTo>
                      <a:lnTo>
                        <a:pt x="135" y="11"/>
                      </a:lnTo>
                      <a:lnTo>
                        <a:pt x="137" y="11"/>
                      </a:lnTo>
                      <a:lnTo>
                        <a:pt x="139" y="11"/>
                      </a:lnTo>
                      <a:lnTo>
                        <a:pt x="141" y="11"/>
                      </a:lnTo>
                      <a:lnTo>
                        <a:pt x="143" y="11"/>
                      </a:lnTo>
                      <a:lnTo>
                        <a:pt x="145" y="11"/>
                      </a:lnTo>
                      <a:lnTo>
                        <a:pt x="147" y="11"/>
                      </a:lnTo>
                      <a:lnTo>
                        <a:pt x="149" y="11"/>
                      </a:lnTo>
                      <a:lnTo>
                        <a:pt x="151" y="11"/>
                      </a:lnTo>
                      <a:lnTo>
                        <a:pt x="153" y="11"/>
                      </a:lnTo>
                      <a:lnTo>
                        <a:pt x="156" y="11"/>
                      </a:lnTo>
                      <a:lnTo>
                        <a:pt x="157" y="11"/>
                      </a:lnTo>
                      <a:lnTo>
                        <a:pt x="160" y="11"/>
                      </a:lnTo>
                      <a:lnTo>
                        <a:pt x="161" y="11"/>
                      </a:lnTo>
                      <a:lnTo>
                        <a:pt x="164" y="11"/>
                      </a:lnTo>
                      <a:lnTo>
                        <a:pt x="166" y="11"/>
                      </a:lnTo>
                      <a:lnTo>
                        <a:pt x="168" y="11"/>
                      </a:lnTo>
                      <a:lnTo>
                        <a:pt x="170" y="11"/>
                      </a:lnTo>
                      <a:lnTo>
                        <a:pt x="172" y="11"/>
                      </a:lnTo>
                      <a:lnTo>
                        <a:pt x="174" y="11"/>
                      </a:lnTo>
                      <a:lnTo>
                        <a:pt x="176" y="11"/>
                      </a:lnTo>
                      <a:lnTo>
                        <a:pt x="178" y="11"/>
                      </a:lnTo>
                      <a:lnTo>
                        <a:pt x="181" y="11"/>
                      </a:lnTo>
                      <a:lnTo>
                        <a:pt x="183" y="11"/>
                      </a:lnTo>
                      <a:lnTo>
                        <a:pt x="185" y="11"/>
                      </a:lnTo>
                      <a:lnTo>
                        <a:pt x="187" y="11"/>
                      </a:lnTo>
                      <a:lnTo>
                        <a:pt x="189" y="11"/>
                      </a:lnTo>
                      <a:lnTo>
                        <a:pt x="190" y="12"/>
                      </a:lnTo>
                      <a:lnTo>
                        <a:pt x="190" y="12"/>
                      </a:lnTo>
                      <a:lnTo>
                        <a:pt x="191" y="12"/>
                      </a:lnTo>
                      <a:lnTo>
                        <a:pt x="192" y="11"/>
                      </a:lnTo>
                      <a:lnTo>
                        <a:pt x="194" y="11"/>
                      </a:lnTo>
                      <a:lnTo>
                        <a:pt x="197" y="11"/>
                      </a:lnTo>
                      <a:lnTo>
                        <a:pt x="200" y="11"/>
                      </a:lnTo>
                      <a:lnTo>
                        <a:pt x="203" y="11"/>
                      </a:lnTo>
                      <a:lnTo>
                        <a:pt x="205" y="11"/>
                      </a:lnTo>
                      <a:lnTo>
                        <a:pt x="208" y="11"/>
                      </a:lnTo>
                      <a:lnTo>
                        <a:pt x="211" y="11"/>
                      </a:lnTo>
                      <a:lnTo>
                        <a:pt x="214" y="11"/>
                      </a:lnTo>
                      <a:lnTo>
                        <a:pt x="217" y="11"/>
                      </a:lnTo>
                      <a:lnTo>
                        <a:pt x="220" y="11"/>
                      </a:lnTo>
                      <a:lnTo>
                        <a:pt x="222" y="10"/>
                      </a:lnTo>
                      <a:lnTo>
                        <a:pt x="225" y="10"/>
                      </a:lnTo>
                      <a:lnTo>
                        <a:pt x="228" y="10"/>
                      </a:lnTo>
                      <a:lnTo>
                        <a:pt x="231" y="10"/>
                      </a:lnTo>
                      <a:lnTo>
                        <a:pt x="234" y="10"/>
                      </a:lnTo>
                      <a:lnTo>
                        <a:pt x="237" y="10"/>
                      </a:lnTo>
                      <a:lnTo>
                        <a:pt x="239" y="10"/>
                      </a:lnTo>
                      <a:lnTo>
                        <a:pt x="242" y="10"/>
                      </a:lnTo>
                      <a:lnTo>
                        <a:pt x="245" y="10"/>
                      </a:lnTo>
                      <a:lnTo>
                        <a:pt x="248" y="10"/>
                      </a:lnTo>
                      <a:lnTo>
                        <a:pt x="251" y="9"/>
                      </a:lnTo>
                      <a:lnTo>
                        <a:pt x="254" y="9"/>
                      </a:lnTo>
                      <a:lnTo>
                        <a:pt x="256" y="9"/>
                      </a:lnTo>
                      <a:lnTo>
                        <a:pt x="259" y="9"/>
                      </a:lnTo>
                      <a:lnTo>
                        <a:pt x="262" y="9"/>
                      </a:lnTo>
                      <a:lnTo>
                        <a:pt x="265" y="9"/>
                      </a:lnTo>
                      <a:lnTo>
                        <a:pt x="268" y="9"/>
                      </a:lnTo>
                      <a:lnTo>
                        <a:pt x="271" y="9"/>
                      </a:lnTo>
                      <a:lnTo>
                        <a:pt x="273" y="8"/>
                      </a:lnTo>
                      <a:lnTo>
                        <a:pt x="276" y="8"/>
                      </a:lnTo>
                      <a:lnTo>
                        <a:pt x="279" y="8"/>
                      </a:lnTo>
                      <a:lnTo>
                        <a:pt x="282" y="8"/>
                      </a:lnTo>
                      <a:lnTo>
                        <a:pt x="285" y="8"/>
                      </a:lnTo>
                      <a:lnTo>
                        <a:pt x="288" y="8"/>
                      </a:lnTo>
                      <a:lnTo>
                        <a:pt x="290" y="7"/>
                      </a:lnTo>
                      <a:lnTo>
                        <a:pt x="293" y="7"/>
                      </a:lnTo>
                      <a:lnTo>
                        <a:pt x="296" y="7"/>
                      </a:lnTo>
                      <a:lnTo>
                        <a:pt x="299" y="7"/>
                      </a:lnTo>
                      <a:lnTo>
                        <a:pt x="302" y="7"/>
                      </a:lnTo>
                      <a:lnTo>
                        <a:pt x="305" y="7"/>
                      </a:lnTo>
                      <a:lnTo>
                        <a:pt x="307" y="6"/>
                      </a:lnTo>
                      <a:lnTo>
                        <a:pt x="310" y="6"/>
                      </a:lnTo>
                      <a:lnTo>
                        <a:pt x="313" y="6"/>
                      </a:lnTo>
                      <a:lnTo>
                        <a:pt x="316" y="6"/>
                      </a:lnTo>
                      <a:lnTo>
                        <a:pt x="319" y="5"/>
                      </a:lnTo>
                      <a:lnTo>
                        <a:pt x="321" y="5"/>
                      </a:lnTo>
                      <a:lnTo>
                        <a:pt x="324" y="5"/>
                      </a:lnTo>
                      <a:lnTo>
                        <a:pt x="327" y="5"/>
                      </a:lnTo>
                      <a:lnTo>
                        <a:pt x="330" y="5"/>
                      </a:lnTo>
                      <a:lnTo>
                        <a:pt x="333" y="4"/>
                      </a:lnTo>
                      <a:lnTo>
                        <a:pt x="336" y="4"/>
                      </a:lnTo>
                      <a:lnTo>
                        <a:pt x="338" y="4"/>
                      </a:lnTo>
                      <a:lnTo>
                        <a:pt x="341" y="3"/>
                      </a:lnTo>
                      <a:lnTo>
                        <a:pt x="344" y="3"/>
                      </a:lnTo>
                      <a:lnTo>
                        <a:pt x="347" y="3"/>
                      </a:lnTo>
                      <a:lnTo>
                        <a:pt x="350" y="3"/>
                      </a:lnTo>
                      <a:lnTo>
                        <a:pt x="352" y="2"/>
                      </a:lnTo>
                      <a:lnTo>
                        <a:pt x="355" y="2"/>
                      </a:lnTo>
                      <a:lnTo>
                        <a:pt x="358" y="2"/>
                      </a:lnTo>
                      <a:lnTo>
                        <a:pt x="361" y="1"/>
                      </a:lnTo>
                      <a:lnTo>
                        <a:pt x="364" y="1"/>
                      </a:lnTo>
                      <a:lnTo>
                        <a:pt x="367" y="1"/>
                      </a:lnTo>
                      <a:lnTo>
                        <a:pt x="370" y="0"/>
                      </a:lnTo>
                      <a:lnTo>
                        <a:pt x="372" y="0"/>
                      </a:lnTo>
                      <a:close/>
                    </a:path>
                  </a:pathLst>
                </a:custGeom>
                <a:solidFill>
                  <a:srgbClr val="404040"/>
                </a:solidFill>
                <a:ln>
                  <a:noFill/>
                </a:ln>
              </p:spPr>
              <p:txBody>
                <a:bodyPr/>
                <a:lstStyle/>
                <a:p>
                  <a:pPr algn="ctr"/>
                  <a:endParaRPr lang="zh-CN" altLang="en-US"/>
                </a:p>
              </p:txBody>
            </p:sp>
            <p:sp>
              <p:nvSpPr>
                <p:cNvPr id="1051971" name="Freeform 195"/>
                <p:cNvSpPr/>
                <p:nvPr/>
              </p:nvSpPr>
              <p:spPr bwMode="auto">
                <a:xfrm>
                  <a:off x="3680" y="1148"/>
                  <a:ext cx="354" cy="99"/>
                </a:xfrm>
                <a:custGeom>
                  <a:avLst/>
                  <a:gdLst>
                    <a:gd name="T0" fmla="*/ 338 w 354"/>
                    <a:gd name="T1" fmla="*/ 22 h 99"/>
                    <a:gd name="T2" fmla="*/ 343 w 354"/>
                    <a:gd name="T3" fmla="*/ 40 h 99"/>
                    <a:gd name="T4" fmla="*/ 347 w 354"/>
                    <a:gd name="T5" fmla="*/ 58 h 99"/>
                    <a:gd name="T6" fmla="*/ 352 w 354"/>
                    <a:gd name="T7" fmla="*/ 75 h 99"/>
                    <a:gd name="T8" fmla="*/ 349 w 354"/>
                    <a:gd name="T9" fmla="*/ 84 h 99"/>
                    <a:gd name="T10" fmla="*/ 335 w 354"/>
                    <a:gd name="T11" fmla="*/ 88 h 99"/>
                    <a:gd name="T12" fmla="*/ 320 w 354"/>
                    <a:gd name="T13" fmla="*/ 90 h 99"/>
                    <a:gd name="T14" fmla="*/ 304 w 354"/>
                    <a:gd name="T15" fmla="*/ 91 h 99"/>
                    <a:gd name="T16" fmla="*/ 289 w 354"/>
                    <a:gd name="T17" fmla="*/ 93 h 99"/>
                    <a:gd name="T18" fmla="*/ 272 w 354"/>
                    <a:gd name="T19" fmla="*/ 94 h 99"/>
                    <a:gd name="T20" fmla="*/ 253 w 354"/>
                    <a:gd name="T21" fmla="*/ 95 h 99"/>
                    <a:gd name="T22" fmla="*/ 237 w 354"/>
                    <a:gd name="T23" fmla="*/ 96 h 99"/>
                    <a:gd name="T24" fmla="*/ 226 w 354"/>
                    <a:gd name="T25" fmla="*/ 97 h 99"/>
                    <a:gd name="T26" fmla="*/ 216 w 354"/>
                    <a:gd name="T27" fmla="*/ 98 h 99"/>
                    <a:gd name="T28" fmla="*/ 202 w 354"/>
                    <a:gd name="T29" fmla="*/ 99 h 99"/>
                    <a:gd name="T30" fmla="*/ 187 w 354"/>
                    <a:gd name="T31" fmla="*/ 98 h 99"/>
                    <a:gd name="T32" fmla="*/ 173 w 354"/>
                    <a:gd name="T33" fmla="*/ 99 h 99"/>
                    <a:gd name="T34" fmla="*/ 161 w 354"/>
                    <a:gd name="T35" fmla="*/ 97 h 99"/>
                    <a:gd name="T36" fmla="*/ 150 w 354"/>
                    <a:gd name="T37" fmla="*/ 97 h 99"/>
                    <a:gd name="T38" fmla="*/ 138 w 354"/>
                    <a:gd name="T39" fmla="*/ 97 h 99"/>
                    <a:gd name="T40" fmla="*/ 127 w 354"/>
                    <a:gd name="T41" fmla="*/ 97 h 99"/>
                    <a:gd name="T42" fmla="*/ 115 w 354"/>
                    <a:gd name="T43" fmla="*/ 97 h 99"/>
                    <a:gd name="T44" fmla="*/ 103 w 354"/>
                    <a:gd name="T45" fmla="*/ 96 h 99"/>
                    <a:gd name="T46" fmla="*/ 88 w 354"/>
                    <a:gd name="T47" fmla="*/ 95 h 99"/>
                    <a:gd name="T48" fmla="*/ 72 w 354"/>
                    <a:gd name="T49" fmla="*/ 94 h 99"/>
                    <a:gd name="T50" fmla="*/ 53 w 354"/>
                    <a:gd name="T51" fmla="*/ 93 h 99"/>
                    <a:gd name="T52" fmla="*/ 36 w 354"/>
                    <a:gd name="T53" fmla="*/ 92 h 99"/>
                    <a:gd name="T54" fmla="*/ 21 w 354"/>
                    <a:gd name="T55" fmla="*/ 88 h 99"/>
                    <a:gd name="T56" fmla="*/ 10 w 354"/>
                    <a:gd name="T57" fmla="*/ 87 h 99"/>
                    <a:gd name="T58" fmla="*/ 1 w 354"/>
                    <a:gd name="T59" fmla="*/ 81 h 99"/>
                    <a:gd name="T60" fmla="*/ 5 w 354"/>
                    <a:gd name="T61" fmla="*/ 65 h 99"/>
                    <a:gd name="T62" fmla="*/ 11 w 354"/>
                    <a:gd name="T63" fmla="*/ 50 h 99"/>
                    <a:gd name="T64" fmla="*/ 17 w 354"/>
                    <a:gd name="T65" fmla="*/ 35 h 99"/>
                    <a:gd name="T66" fmla="*/ 25 w 354"/>
                    <a:gd name="T67" fmla="*/ 21 h 99"/>
                    <a:gd name="T68" fmla="*/ 37 w 354"/>
                    <a:gd name="T69" fmla="*/ 9 h 99"/>
                    <a:gd name="T70" fmla="*/ 53 w 354"/>
                    <a:gd name="T71" fmla="*/ 10 h 99"/>
                    <a:gd name="T72" fmla="*/ 69 w 354"/>
                    <a:gd name="T73" fmla="*/ 11 h 99"/>
                    <a:gd name="T74" fmla="*/ 85 w 354"/>
                    <a:gd name="T75" fmla="*/ 11 h 99"/>
                    <a:gd name="T76" fmla="*/ 99 w 354"/>
                    <a:gd name="T77" fmla="*/ 13 h 99"/>
                    <a:gd name="T78" fmla="*/ 112 w 354"/>
                    <a:gd name="T79" fmla="*/ 14 h 99"/>
                    <a:gd name="T80" fmla="*/ 125 w 354"/>
                    <a:gd name="T81" fmla="*/ 14 h 99"/>
                    <a:gd name="T82" fmla="*/ 138 w 354"/>
                    <a:gd name="T83" fmla="*/ 15 h 99"/>
                    <a:gd name="T84" fmla="*/ 150 w 354"/>
                    <a:gd name="T85" fmla="*/ 16 h 99"/>
                    <a:gd name="T86" fmla="*/ 162 w 354"/>
                    <a:gd name="T87" fmla="*/ 16 h 99"/>
                    <a:gd name="T88" fmla="*/ 176 w 354"/>
                    <a:gd name="T89" fmla="*/ 15 h 99"/>
                    <a:gd name="T90" fmla="*/ 192 w 354"/>
                    <a:gd name="T91" fmla="*/ 15 h 99"/>
                    <a:gd name="T92" fmla="*/ 209 w 354"/>
                    <a:gd name="T93" fmla="*/ 14 h 99"/>
                    <a:gd name="T94" fmla="*/ 226 w 354"/>
                    <a:gd name="T95" fmla="*/ 14 h 99"/>
                    <a:gd name="T96" fmla="*/ 237 w 354"/>
                    <a:gd name="T97" fmla="*/ 14 h 99"/>
                    <a:gd name="T98" fmla="*/ 248 w 354"/>
                    <a:gd name="T99" fmla="*/ 14 h 99"/>
                    <a:gd name="T100" fmla="*/ 259 w 354"/>
                    <a:gd name="T101" fmla="*/ 13 h 99"/>
                    <a:gd name="T102" fmla="*/ 270 w 354"/>
                    <a:gd name="T103" fmla="*/ 11 h 99"/>
                    <a:gd name="T104" fmla="*/ 281 w 354"/>
                    <a:gd name="T105" fmla="*/ 10 h 99"/>
                    <a:gd name="T106" fmla="*/ 292 w 354"/>
                    <a:gd name="T107" fmla="*/ 10 h 99"/>
                    <a:gd name="T108" fmla="*/ 305 w 354"/>
                    <a:gd name="T109" fmla="*/ 8 h 99"/>
                    <a:gd name="T110" fmla="*/ 316 w 354"/>
                    <a:gd name="T111" fmla="*/ 6 h 99"/>
                    <a:gd name="T112" fmla="*/ 327 w 354"/>
                    <a:gd name="T113" fmla="*/ 5 h 99"/>
                    <a:gd name="T114" fmla="*/ 335 w 354"/>
                    <a:gd name="T115" fmla="*/ 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4" h="99">
                      <a:moveTo>
                        <a:pt x="335" y="8"/>
                      </a:moveTo>
                      <a:lnTo>
                        <a:pt x="335" y="9"/>
                      </a:lnTo>
                      <a:lnTo>
                        <a:pt x="335" y="11"/>
                      </a:lnTo>
                      <a:lnTo>
                        <a:pt x="335" y="13"/>
                      </a:lnTo>
                      <a:lnTo>
                        <a:pt x="336" y="14"/>
                      </a:lnTo>
                      <a:lnTo>
                        <a:pt x="337" y="15"/>
                      </a:lnTo>
                      <a:lnTo>
                        <a:pt x="337" y="17"/>
                      </a:lnTo>
                      <a:lnTo>
                        <a:pt x="338" y="18"/>
                      </a:lnTo>
                      <a:lnTo>
                        <a:pt x="338" y="20"/>
                      </a:lnTo>
                      <a:lnTo>
                        <a:pt x="338" y="22"/>
                      </a:lnTo>
                      <a:lnTo>
                        <a:pt x="339" y="24"/>
                      </a:lnTo>
                      <a:lnTo>
                        <a:pt x="339" y="26"/>
                      </a:lnTo>
                      <a:lnTo>
                        <a:pt x="340" y="27"/>
                      </a:lnTo>
                      <a:lnTo>
                        <a:pt x="340" y="29"/>
                      </a:lnTo>
                      <a:lnTo>
                        <a:pt x="340" y="31"/>
                      </a:lnTo>
                      <a:lnTo>
                        <a:pt x="341" y="33"/>
                      </a:lnTo>
                      <a:lnTo>
                        <a:pt x="341" y="35"/>
                      </a:lnTo>
                      <a:lnTo>
                        <a:pt x="342" y="36"/>
                      </a:lnTo>
                      <a:lnTo>
                        <a:pt x="342" y="38"/>
                      </a:lnTo>
                      <a:lnTo>
                        <a:pt x="343" y="40"/>
                      </a:lnTo>
                      <a:lnTo>
                        <a:pt x="343" y="42"/>
                      </a:lnTo>
                      <a:lnTo>
                        <a:pt x="344" y="44"/>
                      </a:lnTo>
                      <a:lnTo>
                        <a:pt x="344" y="45"/>
                      </a:lnTo>
                      <a:lnTo>
                        <a:pt x="344" y="47"/>
                      </a:lnTo>
                      <a:lnTo>
                        <a:pt x="345" y="49"/>
                      </a:lnTo>
                      <a:lnTo>
                        <a:pt x="345" y="51"/>
                      </a:lnTo>
                      <a:lnTo>
                        <a:pt x="346" y="52"/>
                      </a:lnTo>
                      <a:lnTo>
                        <a:pt x="346" y="54"/>
                      </a:lnTo>
                      <a:lnTo>
                        <a:pt x="347" y="56"/>
                      </a:lnTo>
                      <a:lnTo>
                        <a:pt x="347" y="58"/>
                      </a:lnTo>
                      <a:lnTo>
                        <a:pt x="347" y="59"/>
                      </a:lnTo>
                      <a:lnTo>
                        <a:pt x="348" y="61"/>
                      </a:lnTo>
                      <a:lnTo>
                        <a:pt x="348" y="63"/>
                      </a:lnTo>
                      <a:lnTo>
                        <a:pt x="349" y="65"/>
                      </a:lnTo>
                      <a:lnTo>
                        <a:pt x="349" y="66"/>
                      </a:lnTo>
                      <a:lnTo>
                        <a:pt x="350" y="68"/>
                      </a:lnTo>
                      <a:lnTo>
                        <a:pt x="350" y="70"/>
                      </a:lnTo>
                      <a:lnTo>
                        <a:pt x="351" y="72"/>
                      </a:lnTo>
                      <a:lnTo>
                        <a:pt x="351" y="73"/>
                      </a:lnTo>
                      <a:lnTo>
                        <a:pt x="352" y="75"/>
                      </a:lnTo>
                      <a:lnTo>
                        <a:pt x="353" y="77"/>
                      </a:lnTo>
                      <a:lnTo>
                        <a:pt x="353" y="78"/>
                      </a:lnTo>
                      <a:lnTo>
                        <a:pt x="354" y="79"/>
                      </a:lnTo>
                      <a:lnTo>
                        <a:pt x="354" y="80"/>
                      </a:lnTo>
                      <a:lnTo>
                        <a:pt x="354" y="81"/>
                      </a:lnTo>
                      <a:lnTo>
                        <a:pt x="353" y="82"/>
                      </a:lnTo>
                      <a:lnTo>
                        <a:pt x="352" y="83"/>
                      </a:lnTo>
                      <a:lnTo>
                        <a:pt x="351" y="84"/>
                      </a:lnTo>
                      <a:lnTo>
                        <a:pt x="350" y="84"/>
                      </a:lnTo>
                      <a:lnTo>
                        <a:pt x="349" y="84"/>
                      </a:lnTo>
                      <a:lnTo>
                        <a:pt x="348" y="85"/>
                      </a:lnTo>
                      <a:lnTo>
                        <a:pt x="347" y="85"/>
                      </a:lnTo>
                      <a:lnTo>
                        <a:pt x="346" y="86"/>
                      </a:lnTo>
                      <a:lnTo>
                        <a:pt x="344" y="86"/>
                      </a:lnTo>
                      <a:lnTo>
                        <a:pt x="342" y="86"/>
                      </a:lnTo>
                      <a:lnTo>
                        <a:pt x="341" y="86"/>
                      </a:lnTo>
                      <a:lnTo>
                        <a:pt x="339" y="87"/>
                      </a:lnTo>
                      <a:lnTo>
                        <a:pt x="338" y="87"/>
                      </a:lnTo>
                      <a:lnTo>
                        <a:pt x="336" y="87"/>
                      </a:lnTo>
                      <a:lnTo>
                        <a:pt x="335" y="88"/>
                      </a:lnTo>
                      <a:lnTo>
                        <a:pt x="333" y="88"/>
                      </a:lnTo>
                      <a:lnTo>
                        <a:pt x="332" y="88"/>
                      </a:lnTo>
                      <a:lnTo>
                        <a:pt x="330" y="88"/>
                      </a:lnTo>
                      <a:lnTo>
                        <a:pt x="329" y="88"/>
                      </a:lnTo>
                      <a:lnTo>
                        <a:pt x="327" y="89"/>
                      </a:lnTo>
                      <a:lnTo>
                        <a:pt x="326" y="89"/>
                      </a:lnTo>
                      <a:lnTo>
                        <a:pt x="324" y="89"/>
                      </a:lnTo>
                      <a:lnTo>
                        <a:pt x="323" y="89"/>
                      </a:lnTo>
                      <a:lnTo>
                        <a:pt x="321" y="90"/>
                      </a:lnTo>
                      <a:lnTo>
                        <a:pt x="320" y="90"/>
                      </a:lnTo>
                      <a:lnTo>
                        <a:pt x="318" y="90"/>
                      </a:lnTo>
                      <a:lnTo>
                        <a:pt x="317" y="90"/>
                      </a:lnTo>
                      <a:lnTo>
                        <a:pt x="315" y="90"/>
                      </a:lnTo>
                      <a:lnTo>
                        <a:pt x="313" y="90"/>
                      </a:lnTo>
                      <a:lnTo>
                        <a:pt x="312" y="90"/>
                      </a:lnTo>
                      <a:lnTo>
                        <a:pt x="310" y="91"/>
                      </a:lnTo>
                      <a:lnTo>
                        <a:pt x="309" y="91"/>
                      </a:lnTo>
                      <a:lnTo>
                        <a:pt x="307" y="91"/>
                      </a:lnTo>
                      <a:lnTo>
                        <a:pt x="306" y="91"/>
                      </a:lnTo>
                      <a:lnTo>
                        <a:pt x="304" y="91"/>
                      </a:lnTo>
                      <a:lnTo>
                        <a:pt x="303" y="91"/>
                      </a:lnTo>
                      <a:lnTo>
                        <a:pt x="301" y="91"/>
                      </a:lnTo>
                      <a:lnTo>
                        <a:pt x="299" y="91"/>
                      </a:lnTo>
                      <a:lnTo>
                        <a:pt x="298" y="92"/>
                      </a:lnTo>
                      <a:lnTo>
                        <a:pt x="296" y="92"/>
                      </a:lnTo>
                      <a:lnTo>
                        <a:pt x="295" y="92"/>
                      </a:lnTo>
                      <a:lnTo>
                        <a:pt x="294" y="92"/>
                      </a:lnTo>
                      <a:lnTo>
                        <a:pt x="292" y="92"/>
                      </a:lnTo>
                      <a:lnTo>
                        <a:pt x="291" y="93"/>
                      </a:lnTo>
                      <a:lnTo>
                        <a:pt x="289" y="93"/>
                      </a:lnTo>
                      <a:lnTo>
                        <a:pt x="288" y="93"/>
                      </a:lnTo>
                      <a:lnTo>
                        <a:pt x="286" y="93"/>
                      </a:lnTo>
                      <a:lnTo>
                        <a:pt x="285" y="94"/>
                      </a:lnTo>
                      <a:lnTo>
                        <a:pt x="283" y="94"/>
                      </a:lnTo>
                      <a:lnTo>
                        <a:pt x="281" y="94"/>
                      </a:lnTo>
                      <a:lnTo>
                        <a:pt x="279" y="94"/>
                      </a:lnTo>
                      <a:lnTo>
                        <a:pt x="278" y="94"/>
                      </a:lnTo>
                      <a:lnTo>
                        <a:pt x="276" y="94"/>
                      </a:lnTo>
                      <a:lnTo>
                        <a:pt x="274" y="94"/>
                      </a:lnTo>
                      <a:lnTo>
                        <a:pt x="272" y="94"/>
                      </a:lnTo>
                      <a:lnTo>
                        <a:pt x="270" y="94"/>
                      </a:lnTo>
                      <a:lnTo>
                        <a:pt x="268" y="94"/>
                      </a:lnTo>
                      <a:lnTo>
                        <a:pt x="266" y="94"/>
                      </a:lnTo>
                      <a:lnTo>
                        <a:pt x="264" y="95"/>
                      </a:lnTo>
                      <a:lnTo>
                        <a:pt x="262" y="95"/>
                      </a:lnTo>
                      <a:lnTo>
                        <a:pt x="260" y="95"/>
                      </a:lnTo>
                      <a:lnTo>
                        <a:pt x="258" y="95"/>
                      </a:lnTo>
                      <a:lnTo>
                        <a:pt x="256" y="95"/>
                      </a:lnTo>
                      <a:lnTo>
                        <a:pt x="254" y="95"/>
                      </a:lnTo>
                      <a:lnTo>
                        <a:pt x="253" y="95"/>
                      </a:lnTo>
                      <a:lnTo>
                        <a:pt x="252" y="95"/>
                      </a:lnTo>
                      <a:lnTo>
                        <a:pt x="251" y="95"/>
                      </a:lnTo>
                      <a:lnTo>
                        <a:pt x="250" y="96"/>
                      </a:lnTo>
                      <a:lnTo>
                        <a:pt x="248" y="96"/>
                      </a:lnTo>
                      <a:lnTo>
                        <a:pt x="246" y="96"/>
                      </a:lnTo>
                      <a:lnTo>
                        <a:pt x="244" y="96"/>
                      </a:lnTo>
                      <a:lnTo>
                        <a:pt x="242" y="96"/>
                      </a:lnTo>
                      <a:lnTo>
                        <a:pt x="240" y="96"/>
                      </a:lnTo>
                      <a:lnTo>
                        <a:pt x="238" y="96"/>
                      </a:lnTo>
                      <a:lnTo>
                        <a:pt x="237" y="96"/>
                      </a:lnTo>
                      <a:lnTo>
                        <a:pt x="236" y="96"/>
                      </a:lnTo>
                      <a:lnTo>
                        <a:pt x="235" y="96"/>
                      </a:lnTo>
                      <a:lnTo>
                        <a:pt x="234" y="97"/>
                      </a:lnTo>
                      <a:lnTo>
                        <a:pt x="233" y="97"/>
                      </a:lnTo>
                      <a:lnTo>
                        <a:pt x="232" y="97"/>
                      </a:lnTo>
                      <a:lnTo>
                        <a:pt x="231" y="97"/>
                      </a:lnTo>
                      <a:lnTo>
                        <a:pt x="230" y="97"/>
                      </a:lnTo>
                      <a:lnTo>
                        <a:pt x="229" y="97"/>
                      </a:lnTo>
                      <a:lnTo>
                        <a:pt x="228" y="97"/>
                      </a:lnTo>
                      <a:lnTo>
                        <a:pt x="226" y="97"/>
                      </a:lnTo>
                      <a:lnTo>
                        <a:pt x="225" y="97"/>
                      </a:lnTo>
                      <a:lnTo>
                        <a:pt x="224" y="97"/>
                      </a:lnTo>
                      <a:lnTo>
                        <a:pt x="223" y="97"/>
                      </a:lnTo>
                      <a:lnTo>
                        <a:pt x="222" y="97"/>
                      </a:lnTo>
                      <a:lnTo>
                        <a:pt x="221" y="97"/>
                      </a:lnTo>
                      <a:lnTo>
                        <a:pt x="220" y="98"/>
                      </a:lnTo>
                      <a:lnTo>
                        <a:pt x="220" y="98"/>
                      </a:lnTo>
                      <a:lnTo>
                        <a:pt x="219" y="98"/>
                      </a:lnTo>
                      <a:lnTo>
                        <a:pt x="218" y="98"/>
                      </a:lnTo>
                      <a:lnTo>
                        <a:pt x="216" y="98"/>
                      </a:lnTo>
                      <a:lnTo>
                        <a:pt x="215" y="98"/>
                      </a:lnTo>
                      <a:lnTo>
                        <a:pt x="213" y="98"/>
                      </a:lnTo>
                      <a:lnTo>
                        <a:pt x="212" y="98"/>
                      </a:lnTo>
                      <a:lnTo>
                        <a:pt x="210" y="98"/>
                      </a:lnTo>
                      <a:lnTo>
                        <a:pt x="209" y="98"/>
                      </a:lnTo>
                      <a:lnTo>
                        <a:pt x="208" y="98"/>
                      </a:lnTo>
                      <a:lnTo>
                        <a:pt x="206" y="99"/>
                      </a:lnTo>
                      <a:lnTo>
                        <a:pt x="205" y="99"/>
                      </a:lnTo>
                      <a:lnTo>
                        <a:pt x="203" y="99"/>
                      </a:lnTo>
                      <a:lnTo>
                        <a:pt x="202" y="99"/>
                      </a:lnTo>
                      <a:lnTo>
                        <a:pt x="201" y="99"/>
                      </a:lnTo>
                      <a:lnTo>
                        <a:pt x="199" y="99"/>
                      </a:lnTo>
                      <a:lnTo>
                        <a:pt x="198" y="99"/>
                      </a:lnTo>
                      <a:lnTo>
                        <a:pt x="196" y="99"/>
                      </a:lnTo>
                      <a:lnTo>
                        <a:pt x="195" y="99"/>
                      </a:lnTo>
                      <a:lnTo>
                        <a:pt x="193" y="98"/>
                      </a:lnTo>
                      <a:lnTo>
                        <a:pt x="192" y="98"/>
                      </a:lnTo>
                      <a:lnTo>
                        <a:pt x="190" y="98"/>
                      </a:lnTo>
                      <a:lnTo>
                        <a:pt x="189" y="98"/>
                      </a:lnTo>
                      <a:lnTo>
                        <a:pt x="187" y="98"/>
                      </a:lnTo>
                      <a:lnTo>
                        <a:pt x="186" y="98"/>
                      </a:lnTo>
                      <a:lnTo>
                        <a:pt x="184" y="98"/>
                      </a:lnTo>
                      <a:lnTo>
                        <a:pt x="183" y="98"/>
                      </a:lnTo>
                      <a:lnTo>
                        <a:pt x="182" y="98"/>
                      </a:lnTo>
                      <a:lnTo>
                        <a:pt x="180" y="98"/>
                      </a:lnTo>
                      <a:lnTo>
                        <a:pt x="179" y="98"/>
                      </a:lnTo>
                      <a:lnTo>
                        <a:pt x="177" y="98"/>
                      </a:lnTo>
                      <a:lnTo>
                        <a:pt x="176" y="98"/>
                      </a:lnTo>
                      <a:lnTo>
                        <a:pt x="175" y="99"/>
                      </a:lnTo>
                      <a:lnTo>
                        <a:pt x="173" y="99"/>
                      </a:lnTo>
                      <a:lnTo>
                        <a:pt x="172" y="99"/>
                      </a:lnTo>
                      <a:lnTo>
                        <a:pt x="171" y="98"/>
                      </a:lnTo>
                      <a:lnTo>
                        <a:pt x="169" y="98"/>
                      </a:lnTo>
                      <a:lnTo>
                        <a:pt x="168" y="98"/>
                      </a:lnTo>
                      <a:lnTo>
                        <a:pt x="167" y="98"/>
                      </a:lnTo>
                      <a:lnTo>
                        <a:pt x="166" y="98"/>
                      </a:lnTo>
                      <a:lnTo>
                        <a:pt x="164" y="97"/>
                      </a:lnTo>
                      <a:lnTo>
                        <a:pt x="163" y="97"/>
                      </a:lnTo>
                      <a:lnTo>
                        <a:pt x="162" y="97"/>
                      </a:lnTo>
                      <a:lnTo>
                        <a:pt x="161" y="97"/>
                      </a:lnTo>
                      <a:lnTo>
                        <a:pt x="160" y="97"/>
                      </a:lnTo>
                      <a:lnTo>
                        <a:pt x="159" y="97"/>
                      </a:lnTo>
                      <a:lnTo>
                        <a:pt x="158" y="97"/>
                      </a:lnTo>
                      <a:lnTo>
                        <a:pt x="156" y="97"/>
                      </a:lnTo>
                      <a:lnTo>
                        <a:pt x="155" y="97"/>
                      </a:lnTo>
                      <a:lnTo>
                        <a:pt x="154" y="97"/>
                      </a:lnTo>
                      <a:lnTo>
                        <a:pt x="153" y="97"/>
                      </a:lnTo>
                      <a:lnTo>
                        <a:pt x="152" y="97"/>
                      </a:lnTo>
                      <a:lnTo>
                        <a:pt x="151" y="97"/>
                      </a:lnTo>
                      <a:lnTo>
                        <a:pt x="150" y="97"/>
                      </a:lnTo>
                      <a:lnTo>
                        <a:pt x="148" y="97"/>
                      </a:lnTo>
                      <a:lnTo>
                        <a:pt x="147" y="97"/>
                      </a:lnTo>
                      <a:lnTo>
                        <a:pt x="146" y="97"/>
                      </a:lnTo>
                      <a:lnTo>
                        <a:pt x="145" y="97"/>
                      </a:lnTo>
                      <a:lnTo>
                        <a:pt x="144" y="97"/>
                      </a:lnTo>
                      <a:lnTo>
                        <a:pt x="143" y="97"/>
                      </a:lnTo>
                      <a:lnTo>
                        <a:pt x="141" y="97"/>
                      </a:lnTo>
                      <a:lnTo>
                        <a:pt x="140" y="97"/>
                      </a:lnTo>
                      <a:lnTo>
                        <a:pt x="139" y="97"/>
                      </a:lnTo>
                      <a:lnTo>
                        <a:pt x="138" y="97"/>
                      </a:lnTo>
                      <a:lnTo>
                        <a:pt x="137" y="97"/>
                      </a:lnTo>
                      <a:lnTo>
                        <a:pt x="136" y="97"/>
                      </a:lnTo>
                      <a:lnTo>
                        <a:pt x="135" y="97"/>
                      </a:lnTo>
                      <a:lnTo>
                        <a:pt x="134" y="97"/>
                      </a:lnTo>
                      <a:lnTo>
                        <a:pt x="132" y="97"/>
                      </a:lnTo>
                      <a:lnTo>
                        <a:pt x="131" y="97"/>
                      </a:lnTo>
                      <a:lnTo>
                        <a:pt x="130" y="97"/>
                      </a:lnTo>
                      <a:lnTo>
                        <a:pt x="129" y="97"/>
                      </a:lnTo>
                      <a:lnTo>
                        <a:pt x="128" y="97"/>
                      </a:lnTo>
                      <a:lnTo>
                        <a:pt x="127" y="97"/>
                      </a:lnTo>
                      <a:lnTo>
                        <a:pt x="126" y="97"/>
                      </a:lnTo>
                      <a:lnTo>
                        <a:pt x="124" y="97"/>
                      </a:lnTo>
                      <a:lnTo>
                        <a:pt x="123" y="97"/>
                      </a:lnTo>
                      <a:lnTo>
                        <a:pt x="122" y="97"/>
                      </a:lnTo>
                      <a:lnTo>
                        <a:pt x="121" y="97"/>
                      </a:lnTo>
                      <a:lnTo>
                        <a:pt x="120" y="97"/>
                      </a:lnTo>
                      <a:lnTo>
                        <a:pt x="119" y="97"/>
                      </a:lnTo>
                      <a:lnTo>
                        <a:pt x="118" y="97"/>
                      </a:lnTo>
                      <a:lnTo>
                        <a:pt x="116" y="97"/>
                      </a:lnTo>
                      <a:lnTo>
                        <a:pt x="115" y="97"/>
                      </a:lnTo>
                      <a:lnTo>
                        <a:pt x="114" y="97"/>
                      </a:lnTo>
                      <a:lnTo>
                        <a:pt x="113" y="97"/>
                      </a:lnTo>
                      <a:lnTo>
                        <a:pt x="112" y="97"/>
                      </a:lnTo>
                      <a:lnTo>
                        <a:pt x="110" y="97"/>
                      </a:lnTo>
                      <a:lnTo>
                        <a:pt x="109" y="97"/>
                      </a:lnTo>
                      <a:lnTo>
                        <a:pt x="108" y="97"/>
                      </a:lnTo>
                      <a:lnTo>
                        <a:pt x="107" y="97"/>
                      </a:lnTo>
                      <a:lnTo>
                        <a:pt x="106" y="97"/>
                      </a:lnTo>
                      <a:lnTo>
                        <a:pt x="104" y="97"/>
                      </a:lnTo>
                      <a:lnTo>
                        <a:pt x="103" y="96"/>
                      </a:lnTo>
                      <a:lnTo>
                        <a:pt x="102" y="96"/>
                      </a:lnTo>
                      <a:lnTo>
                        <a:pt x="101" y="96"/>
                      </a:lnTo>
                      <a:lnTo>
                        <a:pt x="100" y="96"/>
                      </a:lnTo>
                      <a:lnTo>
                        <a:pt x="99" y="96"/>
                      </a:lnTo>
                      <a:lnTo>
                        <a:pt x="98" y="96"/>
                      </a:lnTo>
                      <a:lnTo>
                        <a:pt x="96" y="96"/>
                      </a:lnTo>
                      <a:lnTo>
                        <a:pt x="94" y="95"/>
                      </a:lnTo>
                      <a:lnTo>
                        <a:pt x="92" y="95"/>
                      </a:lnTo>
                      <a:lnTo>
                        <a:pt x="90" y="95"/>
                      </a:lnTo>
                      <a:lnTo>
                        <a:pt x="88" y="95"/>
                      </a:lnTo>
                      <a:lnTo>
                        <a:pt x="86" y="95"/>
                      </a:lnTo>
                      <a:lnTo>
                        <a:pt x="84" y="95"/>
                      </a:lnTo>
                      <a:lnTo>
                        <a:pt x="82" y="95"/>
                      </a:lnTo>
                      <a:lnTo>
                        <a:pt x="81" y="95"/>
                      </a:lnTo>
                      <a:lnTo>
                        <a:pt x="80" y="95"/>
                      </a:lnTo>
                      <a:lnTo>
                        <a:pt x="79" y="94"/>
                      </a:lnTo>
                      <a:lnTo>
                        <a:pt x="78" y="94"/>
                      </a:lnTo>
                      <a:lnTo>
                        <a:pt x="76" y="94"/>
                      </a:lnTo>
                      <a:lnTo>
                        <a:pt x="74" y="94"/>
                      </a:lnTo>
                      <a:lnTo>
                        <a:pt x="72" y="94"/>
                      </a:lnTo>
                      <a:lnTo>
                        <a:pt x="70" y="94"/>
                      </a:lnTo>
                      <a:lnTo>
                        <a:pt x="67" y="94"/>
                      </a:lnTo>
                      <a:lnTo>
                        <a:pt x="66" y="94"/>
                      </a:lnTo>
                      <a:lnTo>
                        <a:pt x="64" y="94"/>
                      </a:lnTo>
                      <a:lnTo>
                        <a:pt x="62" y="94"/>
                      </a:lnTo>
                      <a:lnTo>
                        <a:pt x="60" y="94"/>
                      </a:lnTo>
                      <a:lnTo>
                        <a:pt x="58" y="94"/>
                      </a:lnTo>
                      <a:lnTo>
                        <a:pt x="56" y="93"/>
                      </a:lnTo>
                      <a:lnTo>
                        <a:pt x="55" y="93"/>
                      </a:lnTo>
                      <a:lnTo>
                        <a:pt x="53" y="93"/>
                      </a:lnTo>
                      <a:lnTo>
                        <a:pt x="51" y="93"/>
                      </a:lnTo>
                      <a:lnTo>
                        <a:pt x="49" y="92"/>
                      </a:lnTo>
                      <a:lnTo>
                        <a:pt x="47" y="92"/>
                      </a:lnTo>
                      <a:lnTo>
                        <a:pt x="45" y="92"/>
                      </a:lnTo>
                      <a:lnTo>
                        <a:pt x="44" y="92"/>
                      </a:lnTo>
                      <a:lnTo>
                        <a:pt x="42" y="91"/>
                      </a:lnTo>
                      <a:lnTo>
                        <a:pt x="40" y="91"/>
                      </a:lnTo>
                      <a:lnTo>
                        <a:pt x="39" y="91"/>
                      </a:lnTo>
                      <a:lnTo>
                        <a:pt x="37" y="91"/>
                      </a:lnTo>
                      <a:lnTo>
                        <a:pt x="36" y="92"/>
                      </a:lnTo>
                      <a:lnTo>
                        <a:pt x="34" y="91"/>
                      </a:lnTo>
                      <a:lnTo>
                        <a:pt x="32" y="90"/>
                      </a:lnTo>
                      <a:lnTo>
                        <a:pt x="30" y="90"/>
                      </a:lnTo>
                      <a:lnTo>
                        <a:pt x="28" y="90"/>
                      </a:lnTo>
                      <a:lnTo>
                        <a:pt x="27" y="89"/>
                      </a:lnTo>
                      <a:lnTo>
                        <a:pt x="26" y="89"/>
                      </a:lnTo>
                      <a:lnTo>
                        <a:pt x="25" y="89"/>
                      </a:lnTo>
                      <a:lnTo>
                        <a:pt x="24" y="89"/>
                      </a:lnTo>
                      <a:lnTo>
                        <a:pt x="22" y="89"/>
                      </a:lnTo>
                      <a:lnTo>
                        <a:pt x="21" y="88"/>
                      </a:lnTo>
                      <a:lnTo>
                        <a:pt x="20" y="88"/>
                      </a:lnTo>
                      <a:lnTo>
                        <a:pt x="19" y="88"/>
                      </a:lnTo>
                      <a:lnTo>
                        <a:pt x="18" y="88"/>
                      </a:lnTo>
                      <a:lnTo>
                        <a:pt x="17" y="88"/>
                      </a:lnTo>
                      <a:lnTo>
                        <a:pt x="16" y="88"/>
                      </a:lnTo>
                      <a:lnTo>
                        <a:pt x="15" y="88"/>
                      </a:lnTo>
                      <a:lnTo>
                        <a:pt x="13" y="87"/>
                      </a:lnTo>
                      <a:lnTo>
                        <a:pt x="12" y="87"/>
                      </a:lnTo>
                      <a:lnTo>
                        <a:pt x="11" y="87"/>
                      </a:lnTo>
                      <a:lnTo>
                        <a:pt x="10" y="87"/>
                      </a:lnTo>
                      <a:lnTo>
                        <a:pt x="9" y="87"/>
                      </a:lnTo>
                      <a:lnTo>
                        <a:pt x="8" y="87"/>
                      </a:lnTo>
                      <a:lnTo>
                        <a:pt x="7" y="87"/>
                      </a:lnTo>
                      <a:lnTo>
                        <a:pt x="6" y="87"/>
                      </a:lnTo>
                      <a:lnTo>
                        <a:pt x="3" y="87"/>
                      </a:lnTo>
                      <a:lnTo>
                        <a:pt x="2" y="87"/>
                      </a:lnTo>
                      <a:lnTo>
                        <a:pt x="1" y="85"/>
                      </a:lnTo>
                      <a:lnTo>
                        <a:pt x="0" y="84"/>
                      </a:lnTo>
                      <a:lnTo>
                        <a:pt x="0" y="82"/>
                      </a:lnTo>
                      <a:lnTo>
                        <a:pt x="1" y="81"/>
                      </a:lnTo>
                      <a:lnTo>
                        <a:pt x="1" y="79"/>
                      </a:lnTo>
                      <a:lnTo>
                        <a:pt x="2" y="77"/>
                      </a:lnTo>
                      <a:lnTo>
                        <a:pt x="2" y="76"/>
                      </a:lnTo>
                      <a:lnTo>
                        <a:pt x="3" y="75"/>
                      </a:lnTo>
                      <a:lnTo>
                        <a:pt x="3" y="73"/>
                      </a:lnTo>
                      <a:lnTo>
                        <a:pt x="3" y="71"/>
                      </a:lnTo>
                      <a:lnTo>
                        <a:pt x="4" y="70"/>
                      </a:lnTo>
                      <a:lnTo>
                        <a:pt x="4" y="68"/>
                      </a:lnTo>
                      <a:lnTo>
                        <a:pt x="5" y="67"/>
                      </a:lnTo>
                      <a:lnTo>
                        <a:pt x="5" y="65"/>
                      </a:lnTo>
                      <a:lnTo>
                        <a:pt x="6" y="63"/>
                      </a:lnTo>
                      <a:lnTo>
                        <a:pt x="6" y="62"/>
                      </a:lnTo>
                      <a:lnTo>
                        <a:pt x="7" y="60"/>
                      </a:lnTo>
                      <a:lnTo>
                        <a:pt x="7" y="59"/>
                      </a:lnTo>
                      <a:lnTo>
                        <a:pt x="7" y="57"/>
                      </a:lnTo>
                      <a:lnTo>
                        <a:pt x="8" y="56"/>
                      </a:lnTo>
                      <a:lnTo>
                        <a:pt x="9" y="54"/>
                      </a:lnTo>
                      <a:lnTo>
                        <a:pt x="9" y="53"/>
                      </a:lnTo>
                      <a:lnTo>
                        <a:pt x="10" y="51"/>
                      </a:lnTo>
                      <a:lnTo>
                        <a:pt x="11" y="50"/>
                      </a:lnTo>
                      <a:lnTo>
                        <a:pt x="11" y="48"/>
                      </a:lnTo>
                      <a:lnTo>
                        <a:pt x="12" y="46"/>
                      </a:lnTo>
                      <a:lnTo>
                        <a:pt x="12" y="45"/>
                      </a:lnTo>
                      <a:lnTo>
                        <a:pt x="13" y="43"/>
                      </a:lnTo>
                      <a:lnTo>
                        <a:pt x="13" y="42"/>
                      </a:lnTo>
                      <a:lnTo>
                        <a:pt x="14" y="41"/>
                      </a:lnTo>
                      <a:lnTo>
                        <a:pt x="15" y="39"/>
                      </a:lnTo>
                      <a:lnTo>
                        <a:pt x="16" y="38"/>
                      </a:lnTo>
                      <a:lnTo>
                        <a:pt x="16" y="36"/>
                      </a:lnTo>
                      <a:lnTo>
                        <a:pt x="17" y="35"/>
                      </a:lnTo>
                      <a:lnTo>
                        <a:pt x="18" y="33"/>
                      </a:lnTo>
                      <a:lnTo>
                        <a:pt x="19" y="32"/>
                      </a:lnTo>
                      <a:lnTo>
                        <a:pt x="20" y="30"/>
                      </a:lnTo>
                      <a:lnTo>
                        <a:pt x="21" y="29"/>
                      </a:lnTo>
                      <a:lnTo>
                        <a:pt x="21" y="27"/>
                      </a:lnTo>
                      <a:lnTo>
                        <a:pt x="22" y="26"/>
                      </a:lnTo>
                      <a:lnTo>
                        <a:pt x="23" y="25"/>
                      </a:lnTo>
                      <a:lnTo>
                        <a:pt x="24" y="24"/>
                      </a:lnTo>
                      <a:lnTo>
                        <a:pt x="24" y="23"/>
                      </a:lnTo>
                      <a:lnTo>
                        <a:pt x="25" y="21"/>
                      </a:lnTo>
                      <a:lnTo>
                        <a:pt x="26" y="20"/>
                      </a:lnTo>
                      <a:lnTo>
                        <a:pt x="27" y="19"/>
                      </a:lnTo>
                      <a:lnTo>
                        <a:pt x="28" y="18"/>
                      </a:lnTo>
                      <a:lnTo>
                        <a:pt x="29" y="17"/>
                      </a:lnTo>
                      <a:lnTo>
                        <a:pt x="31" y="15"/>
                      </a:lnTo>
                      <a:lnTo>
                        <a:pt x="33" y="13"/>
                      </a:lnTo>
                      <a:lnTo>
                        <a:pt x="34" y="12"/>
                      </a:lnTo>
                      <a:lnTo>
                        <a:pt x="35" y="11"/>
                      </a:lnTo>
                      <a:lnTo>
                        <a:pt x="36" y="10"/>
                      </a:lnTo>
                      <a:lnTo>
                        <a:pt x="37" y="9"/>
                      </a:lnTo>
                      <a:lnTo>
                        <a:pt x="39" y="9"/>
                      </a:lnTo>
                      <a:lnTo>
                        <a:pt x="40" y="9"/>
                      </a:lnTo>
                      <a:lnTo>
                        <a:pt x="42" y="9"/>
                      </a:lnTo>
                      <a:lnTo>
                        <a:pt x="44" y="9"/>
                      </a:lnTo>
                      <a:lnTo>
                        <a:pt x="45" y="9"/>
                      </a:lnTo>
                      <a:lnTo>
                        <a:pt x="47" y="9"/>
                      </a:lnTo>
                      <a:lnTo>
                        <a:pt x="48" y="9"/>
                      </a:lnTo>
                      <a:lnTo>
                        <a:pt x="50" y="10"/>
                      </a:lnTo>
                      <a:lnTo>
                        <a:pt x="52" y="10"/>
                      </a:lnTo>
                      <a:lnTo>
                        <a:pt x="53" y="10"/>
                      </a:lnTo>
                      <a:lnTo>
                        <a:pt x="55" y="10"/>
                      </a:lnTo>
                      <a:lnTo>
                        <a:pt x="57" y="10"/>
                      </a:lnTo>
                      <a:lnTo>
                        <a:pt x="58" y="10"/>
                      </a:lnTo>
                      <a:lnTo>
                        <a:pt x="60" y="10"/>
                      </a:lnTo>
                      <a:lnTo>
                        <a:pt x="61" y="10"/>
                      </a:lnTo>
                      <a:lnTo>
                        <a:pt x="63" y="10"/>
                      </a:lnTo>
                      <a:lnTo>
                        <a:pt x="65" y="10"/>
                      </a:lnTo>
                      <a:lnTo>
                        <a:pt x="66" y="10"/>
                      </a:lnTo>
                      <a:lnTo>
                        <a:pt x="68" y="11"/>
                      </a:lnTo>
                      <a:lnTo>
                        <a:pt x="69" y="11"/>
                      </a:lnTo>
                      <a:lnTo>
                        <a:pt x="71" y="11"/>
                      </a:lnTo>
                      <a:lnTo>
                        <a:pt x="72" y="11"/>
                      </a:lnTo>
                      <a:lnTo>
                        <a:pt x="74" y="11"/>
                      </a:lnTo>
                      <a:lnTo>
                        <a:pt x="76" y="11"/>
                      </a:lnTo>
                      <a:lnTo>
                        <a:pt x="77" y="11"/>
                      </a:lnTo>
                      <a:lnTo>
                        <a:pt x="79" y="11"/>
                      </a:lnTo>
                      <a:lnTo>
                        <a:pt x="80" y="11"/>
                      </a:lnTo>
                      <a:lnTo>
                        <a:pt x="82" y="11"/>
                      </a:lnTo>
                      <a:lnTo>
                        <a:pt x="84" y="11"/>
                      </a:lnTo>
                      <a:lnTo>
                        <a:pt x="85" y="11"/>
                      </a:lnTo>
                      <a:lnTo>
                        <a:pt x="87" y="11"/>
                      </a:lnTo>
                      <a:lnTo>
                        <a:pt x="89" y="12"/>
                      </a:lnTo>
                      <a:lnTo>
                        <a:pt x="90" y="12"/>
                      </a:lnTo>
                      <a:lnTo>
                        <a:pt x="91" y="12"/>
                      </a:lnTo>
                      <a:lnTo>
                        <a:pt x="92" y="12"/>
                      </a:lnTo>
                      <a:lnTo>
                        <a:pt x="94" y="13"/>
                      </a:lnTo>
                      <a:lnTo>
                        <a:pt x="95" y="13"/>
                      </a:lnTo>
                      <a:lnTo>
                        <a:pt x="96" y="13"/>
                      </a:lnTo>
                      <a:lnTo>
                        <a:pt x="98" y="13"/>
                      </a:lnTo>
                      <a:lnTo>
                        <a:pt x="99" y="13"/>
                      </a:lnTo>
                      <a:lnTo>
                        <a:pt x="100" y="13"/>
                      </a:lnTo>
                      <a:lnTo>
                        <a:pt x="101" y="13"/>
                      </a:lnTo>
                      <a:lnTo>
                        <a:pt x="103" y="13"/>
                      </a:lnTo>
                      <a:lnTo>
                        <a:pt x="104" y="13"/>
                      </a:lnTo>
                      <a:lnTo>
                        <a:pt x="105" y="13"/>
                      </a:lnTo>
                      <a:lnTo>
                        <a:pt x="107" y="13"/>
                      </a:lnTo>
                      <a:lnTo>
                        <a:pt x="108" y="13"/>
                      </a:lnTo>
                      <a:lnTo>
                        <a:pt x="110" y="14"/>
                      </a:lnTo>
                      <a:lnTo>
                        <a:pt x="111" y="14"/>
                      </a:lnTo>
                      <a:lnTo>
                        <a:pt x="112" y="14"/>
                      </a:lnTo>
                      <a:lnTo>
                        <a:pt x="113" y="14"/>
                      </a:lnTo>
                      <a:lnTo>
                        <a:pt x="115" y="14"/>
                      </a:lnTo>
                      <a:lnTo>
                        <a:pt x="116" y="14"/>
                      </a:lnTo>
                      <a:lnTo>
                        <a:pt x="118" y="14"/>
                      </a:lnTo>
                      <a:lnTo>
                        <a:pt x="119" y="14"/>
                      </a:lnTo>
                      <a:lnTo>
                        <a:pt x="120" y="14"/>
                      </a:lnTo>
                      <a:lnTo>
                        <a:pt x="121" y="14"/>
                      </a:lnTo>
                      <a:lnTo>
                        <a:pt x="123" y="14"/>
                      </a:lnTo>
                      <a:lnTo>
                        <a:pt x="124" y="14"/>
                      </a:lnTo>
                      <a:lnTo>
                        <a:pt x="125" y="14"/>
                      </a:lnTo>
                      <a:lnTo>
                        <a:pt x="127" y="14"/>
                      </a:lnTo>
                      <a:lnTo>
                        <a:pt x="128" y="14"/>
                      </a:lnTo>
                      <a:lnTo>
                        <a:pt x="129" y="15"/>
                      </a:lnTo>
                      <a:lnTo>
                        <a:pt x="131" y="15"/>
                      </a:lnTo>
                      <a:lnTo>
                        <a:pt x="132" y="15"/>
                      </a:lnTo>
                      <a:lnTo>
                        <a:pt x="133" y="15"/>
                      </a:lnTo>
                      <a:lnTo>
                        <a:pt x="134" y="15"/>
                      </a:lnTo>
                      <a:lnTo>
                        <a:pt x="136" y="15"/>
                      </a:lnTo>
                      <a:lnTo>
                        <a:pt x="137" y="15"/>
                      </a:lnTo>
                      <a:lnTo>
                        <a:pt x="138" y="15"/>
                      </a:lnTo>
                      <a:lnTo>
                        <a:pt x="139" y="15"/>
                      </a:lnTo>
                      <a:lnTo>
                        <a:pt x="140" y="15"/>
                      </a:lnTo>
                      <a:lnTo>
                        <a:pt x="141" y="15"/>
                      </a:lnTo>
                      <a:lnTo>
                        <a:pt x="143" y="15"/>
                      </a:lnTo>
                      <a:lnTo>
                        <a:pt x="144" y="15"/>
                      </a:lnTo>
                      <a:lnTo>
                        <a:pt x="145" y="15"/>
                      </a:lnTo>
                      <a:lnTo>
                        <a:pt x="146" y="15"/>
                      </a:lnTo>
                      <a:lnTo>
                        <a:pt x="147" y="15"/>
                      </a:lnTo>
                      <a:lnTo>
                        <a:pt x="149" y="16"/>
                      </a:lnTo>
                      <a:lnTo>
                        <a:pt x="150" y="16"/>
                      </a:lnTo>
                      <a:lnTo>
                        <a:pt x="151" y="16"/>
                      </a:lnTo>
                      <a:lnTo>
                        <a:pt x="152" y="16"/>
                      </a:lnTo>
                      <a:lnTo>
                        <a:pt x="153" y="16"/>
                      </a:lnTo>
                      <a:lnTo>
                        <a:pt x="155" y="16"/>
                      </a:lnTo>
                      <a:lnTo>
                        <a:pt x="156" y="16"/>
                      </a:lnTo>
                      <a:lnTo>
                        <a:pt x="157" y="16"/>
                      </a:lnTo>
                      <a:lnTo>
                        <a:pt x="158" y="16"/>
                      </a:lnTo>
                      <a:lnTo>
                        <a:pt x="159" y="16"/>
                      </a:lnTo>
                      <a:lnTo>
                        <a:pt x="160" y="16"/>
                      </a:lnTo>
                      <a:lnTo>
                        <a:pt x="162" y="16"/>
                      </a:lnTo>
                      <a:lnTo>
                        <a:pt x="163" y="16"/>
                      </a:lnTo>
                      <a:lnTo>
                        <a:pt x="164" y="16"/>
                      </a:lnTo>
                      <a:lnTo>
                        <a:pt x="165" y="16"/>
                      </a:lnTo>
                      <a:lnTo>
                        <a:pt x="167" y="15"/>
                      </a:lnTo>
                      <a:lnTo>
                        <a:pt x="168" y="15"/>
                      </a:lnTo>
                      <a:lnTo>
                        <a:pt x="169" y="15"/>
                      </a:lnTo>
                      <a:lnTo>
                        <a:pt x="171" y="15"/>
                      </a:lnTo>
                      <a:lnTo>
                        <a:pt x="173" y="15"/>
                      </a:lnTo>
                      <a:lnTo>
                        <a:pt x="174" y="15"/>
                      </a:lnTo>
                      <a:lnTo>
                        <a:pt x="176" y="15"/>
                      </a:lnTo>
                      <a:lnTo>
                        <a:pt x="177" y="15"/>
                      </a:lnTo>
                      <a:lnTo>
                        <a:pt x="179" y="15"/>
                      </a:lnTo>
                      <a:lnTo>
                        <a:pt x="181" y="15"/>
                      </a:lnTo>
                      <a:lnTo>
                        <a:pt x="182" y="15"/>
                      </a:lnTo>
                      <a:lnTo>
                        <a:pt x="184" y="15"/>
                      </a:lnTo>
                      <a:lnTo>
                        <a:pt x="185" y="15"/>
                      </a:lnTo>
                      <a:lnTo>
                        <a:pt x="187" y="15"/>
                      </a:lnTo>
                      <a:lnTo>
                        <a:pt x="189" y="15"/>
                      </a:lnTo>
                      <a:lnTo>
                        <a:pt x="190" y="15"/>
                      </a:lnTo>
                      <a:lnTo>
                        <a:pt x="192" y="15"/>
                      </a:lnTo>
                      <a:lnTo>
                        <a:pt x="194" y="15"/>
                      </a:lnTo>
                      <a:lnTo>
                        <a:pt x="195" y="15"/>
                      </a:lnTo>
                      <a:lnTo>
                        <a:pt x="197" y="15"/>
                      </a:lnTo>
                      <a:lnTo>
                        <a:pt x="199" y="14"/>
                      </a:lnTo>
                      <a:lnTo>
                        <a:pt x="200" y="14"/>
                      </a:lnTo>
                      <a:lnTo>
                        <a:pt x="202" y="14"/>
                      </a:lnTo>
                      <a:lnTo>
                        <a:pt x="203" y="14"/>
                      </a:lnTo>
                      <a:lnTo>
                        <a:pt x="205" y="14"/>
                      </a:lnTo>
                      <a:lnTo>
                        <a:pt x="207" y="14"/>
                      </a:lnTo>
                      <a:lnTo>
                        <a:pt x="209" y="14"/>
                      </a:lnTo>
                      <a:lnTo>
                        <a:pt x="210" y="14"/>
                      </a:lnTo>
                      <a:lnTo>
                        <a:pt x="212" y="14"/>
                      </a:lnTo>
                      <a:lnTo>
                        <a:pt x="214" y="14"/>
                      </a:lnTo>
                      <a:lnTo>
                        <a:pt x="215" y="14"/>
                      </a:lnTo>
                      <a:lnTo>
                        <a:pt x="217" y="14"/>
                      </a:lnTo>
                      <a:lnTo>
                        <a:pt x="219" y="14"/>
                      </a:lnTo>
                      <a:lnTo>
                        <a:pt x="220" y="14"/>
                      </a:lnTo>
                      <a:lnTo>
                        <a:pt x="222" y="14"/>
                      </a:lnTo>
                      <a:lnTo>
                        <a:pt x="224" y="14"/>
                      </a:lnTo>
                      <a:lnTo>
                        <a:pt x="226" y="14"/>
                      </a:lnTo>
                      <a:lnTo>
                        <a:pt x="227" y="14"/>
                      </a:lnTo>
                      <a:lnTo>
                        <a:pt x="228" y="14"/>
                      </a:lnTo>
                      <a:lnTo>
                        <a:pt x="229" y="14"/>
                      </a:lnTo>
                      <a:lnTo>
                        <a:pt x="231" y="14"/>
                      </a:lnTo>
                      <a:lnTo>
                        <a:pt x="232" y="14"/>
                      </a:lnTo>
                      <a:lnTo>
                        <a:pt x="233" y="14"/>
                      </a:lnTo>
                      <a:lnTo>
                        <a:pt x="234" y="14"/>
                      </a:lnTo>
                      <a:lnTo>
                        <a:pt x="235" y="14"/>
                      </a:lnTo>
                      <a:lnTo>
                        <a:pt x="236" y="14"/>
                      </a:lnTo>
                      <a:lnTo>
                        <a:pt x="237" y="14"/>
                      </a:lnTo>
                      <a:lnTo>
                        <a:pt x="238" y="14"/>
                      </a:lnTo>
                      <a:lnTo>
                        <a:pt x="239" y="14"/>
                      </a:lnTo>
                      <a:lnTo>
                        <a:pt x="240" y="14"/>
                      </a:lnTo>
                      <a:lnTo>
                        <a:pt x="241" y="14"/>
                      </a:lnTo>
                      <a:lnTo>
                        <a:pt x="243" y="14"/>
                      </a:lnTo>
                      <a:lnTo>
                        <a:pt x="244" y="14"/>
                      </a:lnTo>
                      <a:lnTo>
                        <a:pt x="245" y="14"/>
                      </a:lnTo>
                      <a:lnTo>
                        <a:pt x="246" y="14"/>
                      </a:lnTo>
                      <a:lnTo>
                        <a:pt x="247" y="14"/>
                      </a:lnTo>
                      <a:lnTo>
                        <a:pt x="248" y="14"/>
                      </a:lnTo>
                      <a:lnTo>
                        <a:pt x="249" y="14"/>
                      </a:lnTo>
                      <a:lnTo>
                        <a:pt x="250" y="13"/>
                      </a:lnTo>
                      <a:lnTo>
                        <a:pt x="251" y="13"/>
                      </a:lnTo>
                      <a:lnTo>
                        <a:pt x="252" y="13"/>
                      </a:lnTo>
                      <a:lnTo>
                        <a:pt x="254" y="13"/>
                      </a:lnTo>
                      <a:lnTo>
                        <a:pt x="255" y="13"/>
                      </a:lnTo>
                      <a:lnTo>
                        <a:pt x="256" y="13"/>
                      </a:lnTo>
                      <a:lnTo>
                        <a:pt x="257" y="13"/>
                      </a:lnTo>
                      <a:lnTo>
                        <a:pt x="258" y="13"/>
                      </a:lnTo>
                      <a:lnTo>
                        <a:pt x="259" y="13"/>
                      </a:lnTo>
                      <a:lnTo>
                        <a:pt x="260" y="12"/>
                      </a:lnTo>
                      <a:lnTo>
                        <a:pt x="261" y="12"/>
                      </a:lnTo>
                      <a:lnTo>
                        <a:pt x="262" y="12"/>
                      </a:lnTo>
                      <a:lnTo>
                        <a:pt x="264" y="12"/>
                      </a:lnTo>
                      <a:lnTo>
                        <a:pt x="265" y="12"/>
                      </a:lnTo>
                      <a:lnTo>
                        <a:pt x="266" y="12"/>
                      </a:lnTo>
                      <a:lnTo>
                        <a:pt x="267" y="12"/>
                      </a:lnTo>
                      <a:lnTo>
                        <a:pt x="268" y="11"/>
                      </a:lnTo>
                      <a:lnTo>
                        <a:pt x="269" y="11"/>
                      </a:lnTo>
                      <a:lnTo>
                        <a:pt x="270" y="11"/>
                      </a:lnTo>
                      <a:lnTo>
                        <a:pt x="271" y="11"/>
                      </a:lnTo>
                      <a:lnTo>
                        <a:pt x="272" y="11"/>
                      </a:lnTo>
                      <a:lnTo>
                        <a:pt x="274" y="11"/>
                      </a:lnTo>
                      <a:lnTo>
                        <a:pt x="275" y="11"/>
                      </a:lnTo>
                      <a:lnTo>
                        <a:pt x="276" y="11"/>
                      </a:lnTo>
                      <a:lnTo>
                        <a:pt x="277" y="10"/>
                      </a:lnTo>
                      <a:lnTo>
                        <a:pt x="278" y="10"/>
                      </a:lnTo>
                      <a:lnTo>
                        <a:pt x="279" y="10"/>
                      </a:lnTo>
                      <a:lnTo>
                        <a:pt x="280" y="10"/>
                      </a:lnTo>
                      <a:lnTo>
                        <a:pt x="281" y="10"/>
                      </a:lnTo>
                      <a:lnTo>
                        <a:pt x="282" y="10"/>
                      </a:lnTo>
                      <a:lnTo>
                        <a:pt x="283" y="10"/>
                      </a:lnTo>
                      <a:lnTo>
                        <a:pt x="284" y="10"/>
                      </a:lnTo>
                      <a:lnTo>
                        <a:pt x="285" y="10"/>
                      </a:lnTo>
                      <a:lnTo>
                        <a:pt x="287" y="10"/>
                      </a:lnTo>
                      <a:lnTo>
                        <a:pt x="288" y="10"/>
                      </a:lnTo>
                      <a:lnTo>
                        <a:pt x="289" y="10"/>
                      </a:lnTo>
                      <a:lnTo>
                        <a:pt x="290" y="10"/>
                      </a:lnTo>
                      <a:lnTo>
                        <a:pt x="291" y="10"/>
                      </a:lnTo>
                      <a:lnTo>
                        <a:pt x="292" y="10"/>
                      </a:lnTo>
                      <a:lnTo>
                        <a:pt x="294" y="9"/>
                      </a:lnTo>
                      <a:lnTo>
                        <a:pt x="296" y="9"/>
                      </a:lnTo>
                      <a:lnTo>
                        <a:pt x="297" y="9"/>
                      </a:lnTo>
                      <a:lnTo>
                        <a:pt x="298" y="9"/>
                      </a:lnTo>
                      <a:lnTo>
                        <a:pt x="299" y="9"/>
                      </a:lnTo>
                      <a:lnTo>
                        <a:pt x="301" y="9"/>
                      </a:lnTo>
                      <a:lnTo>
                        <a:pt x="302" y="9"/>
                      </a:lnTo>
                      <a:lnTo>
                        <a:pt x="303" y="8"/>
                      </a:lnTo>
                      <a:lnTo>
                        <a:pt x="304" y="8"/>
                      </a:lnTo>
                      <a:lnTo>
                        <a:pt x="305" y="8"/>
                      </a:lnTo>
                      <a:lnTo>
                        <a:pt x="306" y="8"/>
                      </a:lnTo>
                      <a:lnTo>
                        <a:pt x="307" y="8"/>
                      </a:lnTo>
                      <a:lnTo>
                        <a:pt x="308" y="8"/>
                      </a:lnTo>
                      <a:lnTo>
                        <a:pt x="309" y="8"/>
                      </a:lnTo>
                      <a:lnTo>
                        <a:pt x="310" y="7"/>
                      </a:lnTo>
                      <a:lnTo>
                        <a:pt x="311" y="7"/>
                      </a:lnTo>
                      <a:lnTo>
                        <a:pt x="312" y="7"/>
                      </a:lnTo>
                      <a:lnTo>
                        <a:pt x="313" y="7"/>
                      </a:lnTo>
                      <a:lnTo>
                        <a:pt x="314" y="6"/>
                      </a:lnTo>
                      <a:lnTo>
                        <a:pt x="316" y="6"/>
                      </a:lnTo>
                      <a:lnTo>
                        <a:pt x="317" y="6"/>
                      </a:lnTo>
                      <a:lnTo>
                        <a:pt x="318" y="6"/>
                      </a:lnTo>
                      <a:lnTo>
                        <a:pt x="319" y="6"/>
                      </a:lnTo>
                      <a:lnTo>
                        <a:pt x="320" y="5"/>
                      </a:lnTo>
                      <a:lnTo>
                        <a:pt x="321" y="5"/>
                      </a:lnTo>
                      <a:lnTo>
                        <a:pt x="322" y="5"/>
                      </a:lnTo>
                      <a:lnTo>
                        <a:pt x="323" y="5"/>
                      </a:lnTo>
                      <a:lnTo>
                        <a:pt x="324" y="5"/>
                      </a:lnTo>
                      <a:lnTo>
                        <a:pt x="326" y="5"/>
                      </a:lnTo>
                      <a:lnTo>
                        <a:pt x="327" y="5"/>
                      </a:lnTo>
                      <a:lnTo>
                        <a:pt x="331" y="1"/>
                      </a:lnTo>
                      <a:lnTo>
                        <a:pt x="331" y="0"/>
                      </a:lnTo>
                      <a:lnTo>
                        <a:pt x="331" y="1"/>
                      </a:lnTo>
                      <a:lnTo>
                        <a:pt x="332" y="3"/>
                      </a:lnTo>
                      <a:lnTo>
                        <a:pt x="332" y="3"/>
                      </a:lnTo>
                      <a:lnTo>
                        <a:pt x="333" y="4"/>
                      </a:lnTo>
                      <a:lnTo>
                        <a:pt x="333" y="5"/>
                      </a:lnTo>
                      <a:lnTo>
                        <a:pt x="334" y="5"/>
                      </a:lnTo>
                      <a:lnTo>
                        <a:pt x="334" y="7"/>
                      </a:lnTo>
                      <a:lnTo>
                        <a:pt x="335" y="8"/>
                      </a:lnTo>
                      <a:close/>
                    </a:path>
                  </a:pathLst>
                </a:custGeom>
                <a:solidFill>
                  <a:srgbClr val="000000"/>
                </a:solidFill>
                <a:ln>
                  <a:noFill/>
                </a:ln>
              </p:spPr>
              <p:txBody>
                <a:bodyPr/>
                <a:lstStyle/>
                <a:p>
                  <a:pPr algn="ctr"/>
                  <a:endParaRPr lang="zh-CN" altLang="en-US"/>
                </a:p>
              </p:txBody>
            </p:sp>
            <p:sp>
              <p:nvSpPr>
                <p:cNvPr id="1051972" name="Freeform 196"/>
                <p:cNvSpPr/>
                <p:nvPr/>
              </p:nvSpPr>
              <p:spPr bwMode="auto">
                <a:xfrm>
                  <a:off x="3995" y="1160"/>
                  <a:ext cx="14" cy="14"/>
                </a:xfrm>
                <a:custGeom>
                  <a:avLst/>
                  <a:gdLst>
                    <a:gd name="T0" fmla="*/ 14 w 14"/>
                    <a:gd name="T1" fmla="*/ 6 h 14"/>
                    <a:gd name="T2" fmla="*/ 14 w 14"/>
                    <a:gd name="T3" fmla="*/ 7 h 14"/>
                    <a:gd name="T4" fmla="*/ 13 w 14"/>
                    <a:gd name="T5" fmla="*/ 8 h 14"/>
                    <a:gd name="T6" fmla="*/ 13 w 14"/>
                    <a:gd name="T7" fmla="*/ 9 h 14"/>
                    <a:gd name="T8" fmla="*/ 13 w 14"/>
                    <a:gd name="T9" fmla="*/ 10 h 14"/>
                    <a:gd name="T10" fmla="*/ 13 w 14"/>
                    <a:gd name="T11" fmla="*/ 10 h 14"/>
                    <a:gd name="T12" fmla="*/ 14 w 14"/>
                    <a:gd name="T13" fmla="*/ 11 h 14"/>
                    <a:gd name="T14" fmla="*/ 13 w 14"/>
                    <a:gd name="T15" fmla="*/ 12 h 14"/>
                    <a:gd name="T16" fmla="*/ 12 w 14"/>
                    <a:gd name="T17" fmla="*/ 12 h 14"/>
                    <a:gd name="T18" fmla="*/ 11 w 14"/>
                    <a:gd name="T19" fmla="*/ 12 h 14"/>
                    <a:gd name="T20" fmla="*/ 9 w 14"/>
                    <a:gd name="T21" fmla="*/ 13 h 14"/>
                    <a:gd name="T22" fmla="*/ 8 w 14"/>
                    <a:gd name="T23" fmla="*/ 13 h 14"/>
                    <a:gd name="T24" fmla="*/ 7 w 14"/>
                    <a:gd name="T25" fmla="*/ 14 h 14"/>
                    <a:gd name="T26" fmla="*/ 6 w 14"/>
                    <a:gd name="T27" fmla="*/ 14 h 14"/>
                    <a:gd name="T28" fmla="*/ 5 w 14"/>
                    <a:gd name="T29" fmla="*/ 14 h 14"/>
                    <a:gd name="T30" fmla="*/ 4 w 14"/>
                    <a:gd name="T31" fmla="*/ 14 h 14"/>
                    <a:gd name="T32" fmla="*/ 2 w 14"/>
                    <a:gd name="T33" fmla="*/ 13 h 14"/>
                    <a:gd name="T34" fmla="*/ 2 w 14"/>
                    <a:gd name="T35" fmla="*/ 12 h 14"/>
                    <a:gd name="T36" fmla="*/ 1 w 14"/>
                    <a:gd name="T37" fmla="*/ 10 h 14"/>
                    <a:gd name="T38" fmla="*/ 0 w 14"/>
                    <a:gd name="T39" fmla="*/ 8 h 14"/>
                    <a:gd name="T40" fmla="*/ 0 w 14"/>
                    <a:gd name="T41" fmla="*/ 6 h 14"/>
                    <a:gd name="T42" fmla="*/ 0 w 14"/>
                    <a:gd name="T43" fmla="*/ 5 h 14"/>
                    <a:gd name="T44" fmla="*/ 0 w 14"/>
                    <a:gd name="T45" fmla="*/ 3 h 14"/>
                    <a:gd name="T46" fmla="*/ 0 w 14"/>
                    <a:gd name="T47" fmla="*/ 3 h 14"/>
                    <a:gd name="T48" fmla="*/ 1 w 14"/>
                    <a:gd name="T49" fmla="*/ 3 h 14"/>
                    <a:gd name="T50" fmla="*/ 2 w 14"/>
                    <a:gd name="T51" fmla="*/ 3 h 14"/>
                    <a:gd name="T52" fmla="*/ 4 w 14"/>
                    <a:gd name="T53" fmla="*/ 2 h 14"/>
                    <a:gd name="T54" fmla="*/ 5 w 14"/>
                    <a:gd name="T55" fmla="*/ 2 h 14"/>
                    <a:gd name="T56" fmla="*/ 6 w 14"/>
                    <a:gd name="T57" fmla="*/ 2 h 14"/>
                    <a:gd name="T58" fmla="*/ 7 w 14"/>
                    <a:gd name="T59" fmla="*/ 1 h 14"/>
                    <a:gd name="T60" fmla="*/ 8 w 14"/>
                    <a:gd name="T61" fmla="*/ 1 h 14"/>
                    <a:gd name="T62" fmla="*/ 9 w 14"/>
                    <a:gd name="T63" fmla="*/ 0 h 14"/>
                    <a:gd name="T64" fmla="*/ 11 w 14"/>
                    <a:gd name="T65" fmla="*/ 0 h 14"/>
                    <a:gd name="T66" fmla="*/ 11 w 14"/>
                    <a:gd name="T67" fmla="*/ 0 h 14"/>
                    <a:gd name="T68" fmla="*/ 12 w 14"/>
                    <a:gd name="T69" fmla="*/ 1 h 14"/>
                    <a:gd name="T70" fmla="*/ 13 w 14"/>
                    <a:gd name="T71" fmla="*/ 1 h 14"/>
                    <a:gd name="T72" fmla="*/ 14 w 14"/>
                    <a:gd name="T73" fmla="*/ 2 h 14"/>
                    <a:gd name="T74" fmla="*/ 14 w 14"/>
                    <a:gd name="T75" fmla="*/ 3 h 14"/>
                    <a:gd name="T76" fmla="*/ 14 w 14"/>
                    <a:gd name="T77" fmla="*/ 3 h 14"/>
                    <a:gd name="T78" fmla="*/ 14 w 14"/>
                    <a:gd name="T79" fmla="*/ 4 h 14"/>
                    <a:gd name="T80" fmla="*/ 14 w 1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4">
                      <a:moveTo>
                        <a:pt x="14" y="6"/>
                      </a:moveTo>
                      <a:lnTo>
                        <a:pt x="14" y="7"/>
                      </a:lnTo>
                      <a:lnTo>
                        <a:pt x="13" y="8"/>
                      </a:lnTo>
                      <a:lnTo>
                        <a:pt x="13" y="9"/>
                      </a:lnTo>
                      <a:lnTo>
                        <a:pt x="13" y="10"/>
                      </a:lnTo>
                      <a:lnTo>
                        <a:pt x="13" y="10"/>
                      </a:lnTo>
                      <a:lnTo>
                        <a:pt x="14" y="11"/>
                      </a:lnTo>
                      <a:lnTo>
                        <a:pt x="13" y="12"/>
                      </a:lnTo>
                      <a:lnTo>
                        <a:pt x="12" y="12"/>
                      </a:lnTo>
                      <a:lnTo>
                        <a:pt x="11" y="12"/>
                      </a:lnTo>
                      <a:lnTo>
                        <a:pt x="9" y="13"/>
                      </a:lnTo>
                      <a:lnTo>
                        <a:pt x="8" y="13"/>
                      </a:lnTo>
                      <a:lnTo>
                        <a:pt x="7" y="14"/>
                      </a:lnTo>
                      <a:lnTo>
                        <a:pt x="6" y="14"/>
                      </a:lnTo>
                      <a:lnTo>
                        <a:pt x="5" y="14"/>
                      </a:lnTo>
                      <a:lnTo>
                        <a:pt x="4" y="14"/>
                      </a:lnTo>
                      <a:lnTo>
                        <a:pt x="2" y="13"/>
                      </a:lnTo>
                      <a:lnTo>
                        <a:pt x="2" y="12"/>
                      </a:lnTo>
                      <a:lnTo>
                        <a:pt x="1" y="10"/>
                      </a:lnTo>
                      <a:lnTo>
                        <a:pt x="0" y="8"/>
                      </a:lnTo>
                      <a:lnTo>
                        <a:pt x="0" y="6"/>
                      </a:lnTo>
                      <a:lnTo>
                        <a:pt x="0" y="5"/>
                      </a:lnTo>
                      <a:lnTo>
                        <a:pt x="0" y="3"/>
                      </a:lnTo>
                      <a:lnTo>
                        <a:pt x="0" y="3"/>
                      </a:lnTo>
                      <a:lnTo>
                        <a:pt x="1" y="3"/>
                      </a:lnTo>
                      <a:lnTo>
                        <a:pt x="2" y="3"/>
                      </a:lnTo>
                      <a:lnTo>
                        <a:pt x="4" y="2"/>
                      </a:lnTo>
                      <a:lnTo>
                        <a:pt x="5" y="2"/>
                      </a:lnTo>
                      <a:lnTo>
                        <a:pt x="6" y="2"/>
                      </a:lnTo>
                      <a:lnTo>
                        <a:pt x="7" y="1"/>
                      </a:lnTo>
                      <a:lnTo>
                        <a:pt x="8" y="1"/>
                      </a:lnTo>
                      <a:lnTo>
                        <a:pt x="9" y="0"/>
                      </a:lnTo>
                      <a:lnTo>
                        <a:pt x="11" y="0"/>
                      </a:lnTo>
                      <a:lnTo>
                        <a:pt x="11" y="0"/>
                      </a:lnTo>
                      <a:lnTo>
                        <a:pt x="12" y="1"/>
                      </a:lnTo>
                      <a:lnTo>
                        <a:pt x="13" y="1"/>
                      </a:lnTo>
                      <a:lnTo>
                        <a:pt x="14" y="2"/>
                      </a:lnTo>
                      <a:lnTo>
                        <a:pt x="14" y="3"/>
                      </a:lnTo>
                      <a:lnTo>
                        <a:pt x="14" y="3"/>
                      </a:lnTo>
                      <a:lnTo>
                        <a:pt x="14" y="4"/>
                      </a:lnTo>
                      <a:lnTo>
                        <a:pt x="14" y="6"/>
                      </a:lnTo>
                      <a:close/>
                    </a:path>
                  </a:pathLst>
                </a:custGeom>
                <a:solidFill>
                  <a:srgbClr val="FFFFFF"/>
                </a:solidFill>
                <a:ln>
                  <a:noFill/>
                </a:ln>
              </p:spPr>
              <p:txBody>
                <a:bodyPr/>
                <a:lstStyle/>
                <a:p>
                  <a:pPr algn="ctr"/>
                  <a:endParaRPr lang="zh-CN" altLang="en-US"/>
                </a:p>
              </p:txBody>
            </p:sp>
            <p:sp>
              <p:nvSpPr>
                <p:cNvPr id="1051973" name="Freeform 197"/>
                <p:cNvSpPr>
                  <a:spLocks noEditPoints="1"/>
                </p:cNvSpPr>
                <p:nvPr/>
              </p:nvSpPr>
              <p:spPr bwMode="auto">
                <a:xfrm>
                  <a:off x="3999" y="1165"/>
                  <a:ext cx="6" cy="6"/>
                </a:xfrm>
                <a:custGeom>
                  <a:avLst/>
                  <a:gdLst>
                    <a:gd name="T0" fmla="*/ 3 w 6"/>
                    <a:gd name="T1" fmla="*/ 5 h 6"/>
                    <a:gd name="T2" fmla="*/ 4 w 6"/>
                    <a:gd name="T3" fmla="*/ 5 h 6"/>
                    <a:gd name="T4" fmla="*/ 5 w 6"/>
                    <a:gd name="T5" fmla="*/ 4 h 6"/>
                    <a:gd name="T6" fmla="*/ 6 w 6"/>
                    <a:gd name="T7" fmla="*/ 3 h 6"/>
                    <a:gd name="T8" fmla="*/ 6 w 6"/>
                    <a:gd name="T9" fmla="*/ 1 h 6"/>
                    <a:gd name="T10" fmla="*/ 6 w 6"/>
                    <a:gd name="T11" fmla="*/ 1 h 6"/>
                    <a:gd name="T12" fmla="*/ 6 w 6"/>
                    <a:gd name="T13" fmla="*/ 1 h 6"/>
                    <a:gd name="T14" fmla="*/ 6 w 6"/>
                    <a:gd name="T15" fmla="*/ 0 h 6"/>
                    <a:gd name="T16" fmla="*/ 5 w 6"/>
                    <a:gd name="T17" fmla="*/ 0 h 6"/>
                    <a:gd name="T18" fmla="*/ 3 w 6"/>
                    <a:gd name="T19" fmla="*/ 1 h 6"/>
                    <a:gd name="T20" fmla="*/ 3 w 6"/>
                    <a:gd name="T21" fmla="*/ 1 h 6"/>
                    <a:gd name="T22" fmla="*/ 2 w 6"/>
                    <a:gd name="T23" fmla="*/ 1 h 6"/>
                    <a:gd name="T24" fmla="*/ 1 w 6"/>
                    <a:gd name="T25" fmla="*/ 1 h 6"/>
                    <a:gd name="T26" fmla="*/ 0 w 6"/>
                    <a:gd name="T27" fmla="*/ 1 h 6"/>
                    <a:gd name="T28" fmla="*/ 0 w 6"/>
                    <a:gd name="T29" fmla="*/ 3 h 6"/>
                    <a:gd name="T30" fmla="*/ 1 w 6"/>
                    <a:gd name="T31" fmla="*/ 4 h 6"/>
                    <a:gd name="T32" fmla="*/ 1 w 6"/>
                    <a:gd name="T33" fmla="*/ 5 h 6"/>
                    <a:gd name="T34" fmla="*/ 2 w 6"/>
                    <a:gd name="T35" fmla="*/ 6 h 6"/>
                    <a:gd name="T36" fmla="*/ 2 w 6"/>
                    <a:gd name="T37" fmla="*/ 6 h 6"/>
                    <a:gd name="T38" fmla="*/ 2 w 6"/>
                    <a:gd name="T39" fmla="*/ 5 h 6"/>
                    <a:gd name="T40" fmla="*/ 3 w 6"/>
                    <a:gd name="T41" fmla="*/ 5 h 6"/>
                    <a:gd name="T42" fmla="*/ 6 w 6"/>
                    <a:gd name="T43" fmla="*/ 1 h 6"/>
                    <a:gd name="T44" fmla="*/ 6 w 6"/>
                    <a:gd name="T45" fmla="*/ 1 h 6"/>
                    <a:gd name="T46" fmla="*/ 6 w 6"/>
                    <a:gd name="T47" fmla="*/ 1 h 6"/>
                    <a:gd name="T48" fmla="*/ 6 w 6"/>
                    <a:gd name="T49" fmla="*/ 1 h 6"/>
                    <a:gd name="T50" fmla="*/ 6 w 6"/>
                    <a:gd name="T5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6">
                      <a:moveTo>
                        <a:pt x="3" y="5"/>
                      </a:moveTo>
                      <a:lnTo>
                        <a:pt x="4" y="5"/>
                      </a:lnTo>
                      <a:lnTo>
                        <a:pt x="5" y="4"/>
                      </a:lnTo>
                      <a:lnTo>
                        <a:pt x="6" y="3"/>
                      </a:lnTo>
                      <a:lnTo>
                        <a:pt x="6" y="1"/>
                      </a:lnTo>
                      <a:lnTo>
                        <a:pt x="6" y="1"/>
                      </a:lnTo>
                      <a:lnTo>
                        <a:pt x="6" y="1"/>
                      </a:lnTo>
                      <a:lnTo>
                        <a:pt x="6" y="0"/>
                      </a:lnTo>
                      <a:lnTo>
                        <a:pt x="5" y="0"/>
                      </a:lnTo>
                      <a:lnTo>
                        <a:pt x="3" y="1"/>
                      </a:lnTo>
                      <a:lnTo>
                        <a:pt x="3" y="1"/>
                      </a:lnTo>
                      <a:lnTo>
                        <a:pt x="2" y="1"/>
                      </a:lnTo>
                      <a:lnTo>
                        <a:pt x="1" y="1"/>
                      </a:lnTo>
                      <a:lnTo>
                        <a:pt x="0" y="1"/>
                      </a:lnTo>
                      <a:lnTo>
                        <a:pt x="0" y="3"/>
                      </a:lnTo>
                      <a:lnTo>
                        <a:pt x="1" y="4"/>
                      </a:lnTo>
                      <a:lnTo>
                        <a:pt x="1" y="5"/>
                      </a:lnTo>
                      <a:lnTo>
                        <a:pt x="2" y="6"/>
                      </a:lnTo>
                      <a:lnTo>
                        <a:pt x="2" y="6"/>
                      </a:lnTo>
                      <a:lnTo>
                        <a:pt x="2" y="5"/>
                      </a:lnTo>
                      <a:lnTo>
                        <a:pt x="3" y="5"/>
                      </a:lnTo>
                      <a:close/>
                      <a:moveTo>
                        <a:pt x="6" y="1"/>
                      </a:moveTo>
                      <a:lnTo>
                        <a:pt x="6" y="1"/>
                      </a:lnTo>
                      <a:lnTo>
                        <a:pt x="6" y="1"/>
                      </a:lnTo>
                      <a:lnTo>
                        <a:pt x="6" y="1"/>
                      </a:lnTo>
                      <a:lnTo>
                        <a:pt x="6" y="1"/>
                      </a:lnTo>
                      <a:close/>
                    </a:path>
                  </a:pathLst>
                </a:custGeom>
                <a:solidFill>
                  <a:srgbClr val="808080"/>
                </a:solidFill>
                <a:ln>
                  <a:noFill/>
                </a:ln>
              </p:spPr>
              <p:txBody>
                <a:bodyPr/>
                <a:lstStyle/>
                <a:p>
                  <a:pPr algn="ctr"/>
                  <a:endParaRPr lang="zh-CN" altLang="en-US"/>
                </a:p>
              </p:txBody>
            </p:sp>
            <p:sp>
              <p:nvSpPr>
                <p:cNvPr id="1051974" name="Freeform 198"/>
                <p:cNvSpPr/>
                <p:nvPr/>
              </p:nvSpPr>
              <p:spPr bwMode="auto">
                <a:xfrm>
                  <a:off x="3712" y="1163"/>
                  <a:ext cx="11" cy="13"/>
                </a:xfrm>
                <a:custGeom>
                  <a:avLst/>
                  <a:gdLst>
                    <a:gd name="T0" fmla="*/ 11 w 11"/>
                    <a:gd name="T1" fmla="*/ 2 h 13"/>
                    <a:gd name="T2" fmla="*/ 8 w 11"/>
                    <a:gd name="T3" fmla="*/ 13 h 13"/>
                    <a:gd name="T4" fmla="*/ 0 w 11"/>
                    <a:gd name="T5" fmla="*/ 12 h 13"/>
                    <a:gd name="T6" fmla="*/ 1 w 11"/>
                    <a:gd name="T7" fmla="*/ 11 h 13"/>
                    <a:gd name="T8" fmla="*/ 2 w 11"/>
                    <a:gd name="T9" fmla="*/ 9 h 13"/>
                    <a:gd name="T10" fmla="*/ 2 w 11"/>
                    <a:gd name="T11" fmla="*/ 8 h 13"/>
                    <a:gd name="T12" fmla="*/ 3 w 11"/>
                    <a:gd name="T13" fmla="*/ 6 h 13"/>
                    <a:gd name="T14" fmla="*/ 4 w 11"/>
                    <a:gd name="T15" fmla="*/ 5 h 13"/>
                    <a:gd name="T16" fmla="*/ 5 w 11"/>
                    <a:gd name="T17" fmla="*/ 3 h 13"/>
                    <a:gd name="T18" fmla="*/ 6 w 11"/>
                    <a:gd name="T19" fmla="*/ 2 h 13"/>
                    <a:gd name="T20" fmla="*/ 7 w 11"/>
                    <a:gd name="T21" fmla="*/ 0 h 13"/>
                    <a:gd name="T22" fmla="*/ 8 w 11"/>
                    <a:gd name="T23" fmla="*/ 0 h 13"/>
                    <a:gd name="T24" fmla="*/ 9 w 11"/>
                    <a:gd name="T25" fmla="*/ 1 h 13"/>
                    <a:gd name="T26" fmla="*/ 10 w 11"/>
                    <a:gd name="T27" fmla="*/ 1 h 13"/>
                    <a:gd name="T28" fmla="*/ 11 w 11"/>
                    <a:gd name="T2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11" y="2"/>
                      </a:moveTo>
                      <a:lnTo>
                        <a:pt x="8" y="13"/>
                      </a:lnTo>
                      <a:lnTo>
                        <a:pt x="0" y="12"/>
                      </a:lnTo>
                      <a:lnTo>
                        <a:pt x="1" y="11"/>
                      </a:lnTo>
                      <a:lnTo>
                        <a:pt x="2" y="9"/>
                      </a:lnTo>
                      <a:lnTo>
                        <a:pt x="2" y="8"/>
                      </a:lnTo>
                      <a:lnTo>
                        <a:pt x="3" y="6"/>
                      </a:lnTo>
                      <a:lnTo>
                        <a:pt x="4" y="5"/>
                      </a:lnTo>
                      <a:lnTo>
                        <a:pt x="5" y="3"/>
                      </a:lnTo>
                      <a:lnTo>
                        <a:pt x="6" y="2"/>
                      </a:lnTo>
                      <a:lnTo>
                        <a:pt x="7" y="0"/>
                      </a:lnTo>
                      <a:lnTo>
                        <a:pt x="8" y="0"/>
                      </a:lnTo>
                      <a:lnTo>
                        <a:pt x="9" y="1"/>
                      </a:lnTo>
                      <a:lnTo>
                        <a:pt x="10" y="1"/>
                      </a:lnTo>
                      <a:lnTo>
                        <a:pt x="11" y="2"/>
                      </a:lnTo>
                      <a:close/>
                    </a:path>
                  </a:pathLst>
                </a:custGeom>
                <a:solidFill>
                  <a:srgbClr val="FFFFFF"/>
                </a:solidFill>
                <a:ln>
                  <a:noFill/>
                </a:ln>
              </p:spPr>
              <p:txBody>
                <a:bodyPr/>
                <a:lstStyle/>
                <a:p>
                  <a:pPr algn="ctr"/>
                  <a:endParaRPr lang="zh-CN" altLang="en-US"/>
                </a:p>
              </p:txBody>
            </p:sp>
            <p:sp>
              <p:nvSpPr>
                <p:cNvPr id="1051975" name="Freeform 199"/>
                <p:cNvSpPr/>
                <p:nvPr/>
              </p:nvSpPr>
              <p:spPr bwMode="auto">
                <a:xfrm>
                  <a:off x="3976" y="1164"/>
                  <a:ext cx="16" cy="13"/>
                </a:xfrm>
                <a:custGeom>
                  <a:avLst/>
                  <a:gdLst>
                    <a:gd name="T0" fmla="*/ 15 w 16"/>
                    <a:gd name="T1" fmla="*/ 8 h 13"/>
                    <a:gd name="T2" fmla="*/ 16 w 16"/>
                    <a:gd name="T3" fmla="*/ 10 h 13"/>
                    <a:gd name="T4" fmla="*/ 2 w 16"/>
                    <a:gd name="T5" fmla="*/ 13 h 13"/>
                    <a:gd name="T6" fmla="*/ 0 w 16"/>
                    <a:gd name="T7" fmla="*/ 2 h 13"/>
                    <a:gd name="T8" fmla="*/ 1 w 16"/>
                    <a:gd name="T9" fmla="*/ 1 h 13"/>
                    <a:gd name="T10" fmla="*/ 3 w 16"/>
                    <a:gd name="T11" fmla="*/ 1 h 13"/>
                    <a:gd name="T12" fmla="*/ 5 w 16"/>
                    <a:gd name="T13" fmla="*/ 0 h 13"/>
                    <a:gd name="T14" fmla="*/ 7 w 16"/>
                    <a:gd name="T15" fmla="*/ 0 h 13"/>
                    <a:gd name="T16" fmla="*/ 9 w 16"/>
                    <a:gd name="T17" fmla="*/ 0 h 13"/>
                    <a:gd name="T18" fmla="*/ 11 w 16"/>
                    <a:gd name="T19" fmla="*/ 0 h 13"/>
                    <a:gd name="T20" fmla="*/ 12 w 16"/>
                    <a:gd name="T21" fmla="*/ 0 h 13"/>
                    <a:gd name="T22" fmla="*/ 14 w 16"/>
                    <a:gd name="T23" fmla="*/ 0 h 13"/>
                    <a:gd name="T24" fmla="*/ 15 w 16"/>
                    <a:gd name="T2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3">
                      <a:moveTo>
                        <a:pt x="15" y="8"/>
                      </a:moveTo>
                      <a:lnTo>
                        <a:pt x="16" y="10"/>
                      </a:lnTo>
                      <a:lnTo>
                        <a:pt x="2" y="13"/>
                      </a:lnTo>
                      <a:lnTo>
                        <a:pt x="0" y="2"/>
                      </a:lnTo>
                      <a:lnTo>
                        <a:pt x="1" y="1"/>
                      </a:lnTo>
                      <a:lnTo>
                        <a:pt x="3" y="1"/>
                      </a:lnTo>
                      <a:lnTo>
                        <a:pt x="5" y="0"/>
                      </a:lnTo>
                      <a:lnTo>
                        <a:pt x="7" y="0"/>
                      </a:lnTo>
                      <a:lnTo>
                        <a:pt x="9" y="0"/>
                      </a:lnTo>
                      <a:lnTo>
                        <a:pt x="11" y="0"/>
                      </a:lnTo>
                      <a:lnTo>
                        <a:pt x="12" y="0"/>
                      </a:lnTo>
                      <a:lnTo>
                        <a:pt x="14" y="0"/>
                      </a:lnTo>
                      <a:lnTo>
                        <a:pt x="15" y="8"/>
                      </a:lnTo>
                      <a:close/>
                    </a:path>
                  </a:pathLst>
                </a:custGeom>
                <a:solidFill>
                  <a:srgbClr val="FFFFFF"/>
                </a:solidFill>
                <a:ln>
                  <a:noFill/>
                </a:ln>
              </p:spPr>
              <p:txBody>
                <a:bodyPr/>
                <a:lstStyle/>
                <a:p>
                  <a:pPr algn="ctr"/>
                  <a:endParaRPr lang="zh-CN" altLang="en-US"/>
                </a:p>
              </p:txBody>
            </p:sp>
            <p:sp>
              <p:nvSpPr>
                <p:cNvPr id="1051976" name="Freeform 200"/>
                <p:cNvSpPr/>
                <p:nvPr/>
              </p:nvSpPr>
              <p:spPr bwMode="auto">
                <a:xfrm>
                  <a:off x="3981" y="1168"/>
                  <a:ext cx="7" cy="5"/>
                </a:xfrm>
                <a:custGeom>
                  <a:avLst/>
                  <a:gdLst>
                    <a:gd name="T0" fmla="*/ 6 w 7"/>
                    <a:gd name="T1" fmla="*/ 0 h 5"/>
                    <a:gd name="T2" fmla="*/ 4 w 7"/>
                    <a:gd name="T3" fmla="*/ 0 h 5"/>
                    <a:gd name="T4" fmla="*/ 3 w 7"/>
                    <a:gd name="T5" fmla="*/ 0 h 5"/>
                    <a:gd name="T6" fmla="*/ 1 w 7"/>
                    <a:gd name="T7" fmla="*/ 0 h 5"/>
                    <a:gd name="T8" fmla="*/ 0 w 7"/>
                    <a:gd name="T9" fmla="*/ 1 h 5"/>
                    <a:gd name="T10" fmla="*/ 0 w 7"/>
                    <a:gd name="T11" fmla="*/ 5 h 5"/>
                    <a:gd name="T12" fmla="*/ 7 w 7"/>
                    <a:gd name="T13" fmla="*/ 4 h 5"/>
                    <a:gd name="T14" fmla="*/ 6 w 7"/>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6" y="0"/>
                      </a:moveTo>
                      <a:lnTo>
                        <a:pt x="4" y="0"/>
                      </a:lnTo>
                      <a:lnTo>
                        <a:pt x="3" y="0"/>
                      </a:lnTo>
                      <a:lnTo>
                        <a:pt x="1" y="0"/>
                      </a:lnTo>
                      <a:lnTo>
                        <a:pt x="0" y="1"/>
                      </a:lnTo>
                      <a:lnTo>
                        <a:pt x="0" y="5"/>
                      </a:lnTo>
                      <a:lnTo>
                        <a:pt x="7" y="4"/>
                      </a:lnTo>
                      <a:lnTo>
                        <a:pt x="6" y="0"/>
                      </a:lnTo>
                      <a:close/>
                    </a:path>
                  </a:pathLst>
                </a:custGeom>
                <a:solidFill>
                  <a:srgbClr val="808080"/>
                </a:solidFill>
                <a:ln>
                  <a:noFill/>
                </a:ln>
              </p:spPr>
              <p:txBody>
                <a:bodyPr/>
                <a:lstStyle/>
                <a:p>
                  <a:pPr algn="ctr"/>
                  <a:endParaRPr lang="zh-CN" altLang="en-US"/>
                </a:p>
              </p:txBody>
            </p:sp>
            <p:sp>
              <p:nvSpPr>
                <p:cNvPr id="1051977" name="Freeform 201"/>
                <p:cNvSpPr/>
                <p:nvPr/>
              </p:nvSpPr>
              <p:spPr bwMode="auto">
                <a:xfrm>
                  <a:off x="3953" y="1165"/>
                  <a:ext cx="19" cy="14"/>
                </a:xfrm>
                <a:custGeom>
                  <a:avLst/>
                  <a:gdLst>
                    <a:gd name="T0" fmla="*/ 18 w 19"/>
                    <a:gd name="T1" fmla="*/ 4 h 14"/>
                    <a:gd name="T2" fmla="*/ 18 w 19"/>
                    <a:gd name="T3" fmla="*/ 5 h 14"/>
                    <a:gd name="T4" fmla="*/ 17 w 19"/>
                    <a:gd name="T5" fmla="*/ 5 h 14"/>
                    <a:gd name="T6" fmla="*/ 17 w 19"/>
                    <a:gd name="T7" fmla="*/ 6 h 14"/>
                    <a:gd name="T8" fmla="*/ 16 w 19"/>
                    <a:gd name="T9" fmla="*/ 7 h 14"/>
                    <a:gd name="T10" fmla="*/ 17 w 19"/>
                    <a:gd name="T11" fmla="*/ 6 h 14"/>
                    <a:gd name="T12" fmla="*/ 18 w 19"/>
                    <a:gd name="T13" fmla="*/ 7 h 14"/>
                    <a:gd name="T14" fmla="*/ 18 w 19"/>
                    <a:gd name="T15" fmla="*/ 7 h 14"/>
                    <a:gd name="T16" fmla="*/ 18 w 19"/>
                    <a:gd name="T17" fmla="*/ 8 h 14"/>
                    <a:gd name="T18" fmla="*/ 18 w 19"/>
                    <a:gd name="T19" fmla="*/ 10 h 14"/>
                    <a:gd name="T20" fmla="*/ 19 w 19"/>
                    <a:gd name="T21" fmla="*/ 11 h 14"/>
                    <a:gd name="T22" fmla="*/ 19 w 19"/>
                    <a:gd name="T23" fmla="*/ 13 h 14"/>
                    <a:gd name="T24" fmla="*/ 17 w 19"/>
                    <a:gd name="T25" fmla="*/ 12 h 14"/>
                    <a:gd name="T26" fmla="*/ 15 w 19"/>
                    <a:gd name="T27" fmla="*/ 13 h 14"/>
                    <a:gd name="T28" fmla="*/ 13 w 19"/>
                    <a:gd name="T29" fmla="*/ 13 h 14"/>
                    <a:gd name="T30" fmla="*/ 11 w 19"/>
                    <a:gd name="T31" fmla="*/ 13 h 14"/>
                    <a:gd name="T32" fmla="*/ 10 w 19"/>
                    <a:gd name="T33" fmla="*/ 13 h 14"/>
                    <a:gd name="T34" fmla="*/ 9 w 19"/>
                    <a:gd name="T35" fmla="*/ 14 h 14"/>
                    <a:gd name="T36" fmla="*/ 8 w 19"/>
                    <a:gd name="T37" fmla="*/ 14 h 14"/>
                    <a:gd name="T38" fmla="*/ 7 w 19"/>
                    <a:gd name="T39" fmla="*/ 14 h 14"/>
                    <a:gd name="T40" fmla="*/ 6 w 19"/>
                    <a:gd name="T41" fmla="*/ 14 h 14"/>
                    <a:gd name="T42" fmla="*/ 5 w 19"/>
                    <a:gd name="T43" fmla="*/ 14 h 14"/>
                    <a:gd name="T44" fmla="*/ 4 w 19"/>
                    <a:gd name="T45" fmla="*/ 14 h 14"/>
                    <a:gd name="T46" fmla="*/ 3 w 19"/>
                    <a:gd name="T47" fmla="*/ 14 h 14"/>
                    <a:gd name="T48" fmla="*/ 0 w 19"/>
                    <a:gd name="T49" fmla="*/ 1 h 14"/>
                    <a:gd name="T50" fmla="*/ 2 w 19"/>
                    <a:gd name="T51" fmla="*/ 1 h 14"/>
                    <a:gd name="T52" fmla="*/ 4 w 19"/>
                    <a:gd name="T53" fmla="*/ 1 h 14"/>
                    <a:gd name="T54" fmla="*/ 5 w 19"/>
                    <a:gd name="T55" fmla="*/ 0 h 14"/>
                    <a:gd name="T56" fmla="*/ 6 w 19"/>
                    <a:gd name="T57" fmla="*/ 0 h 14"/>
                    <a:gd name="T58" fmla="*/ 7 w 19"/>
                    <a:gd name="T59" fmla="*/ 0 h 14"/>
                    <a:gd name="T60" fmla="*/ 8 w 19"/>
                    <a:gd name="T61" fmla="*/ 0 h 14"/>
                    <a:gd name="T62" fmla="*/ 10 w 19"/>
                    <a:gd name="T63" fmla="*/ 0 h 14"/>
                    <a:gd name="T64" fmla="*/ 12 w 19"/>
                    <a:gd name="T65" fmla="*/ 0 h 14"/>
                    <a:gd name="T66" fmla="*/ 13 w 19"/>
                    <a:gd name="T67" fmla="*/ 0 h 14"/>
                    <a:gd name="T68" fmla="*/ 14 w 19"/>
                    <a:gd name="T69" fmla="*/ 0 h 14"/>
                    <a:gd name="T70" fmla="*/ 15 w 19"/>
                    <a:gd name="T71" fmla="*/ 0 h 14"/>
                    <a:gd name="T72" fmla="*/ 16 w 19"/>
                    <a:gd name="T73" fmla="*/ 1 h 14"/>
                    <a:gd name="T74" fmla="*/ 18 w 19"/>
                    <a:gd name="T75"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14">
                      <a:moveTo>
                        <a:pt x="18" y="4"/>
                      </a:moveTo>
                      <a:lnTo>
                        <a:pt x="18" y="5"/>
                      </a:lnTo>
                      <a:lnTo>
                        <a:pt x="17" y="5"/>
                      </a:lnTo>
                      <a:lnTo>
                        <a:pt x="17" y="6"/>
                      </a:lnTo>
                      <a:lnTo>
                        <a:pt x="16" y="7"/>
                      </a:lnTo>
                      <a:lnTo>
                        <a:pt x="17" y="6"/>
                      </a:lnTo>
                      <a:lnTo>
                        <a:pt x="18" y="7"/>
                      </a:lnTo>
                      <a:lnTo>
                        <a:pt x="18" y="7"/>
                      </a:lnTo>
                      <a:lnTo>
                        <a:pt x="18" y="8"/>
                      </a:lnTo>
                      <a:lnTo>
                        <a:pt x="18" y="10"/>
                      </a:lnTo>
                      <a:lnTo>
                        <a:pt x="19" y="11"/>
                      </a:lnTo>
                      <a:lnTo>
                        <a:pt x="19" y="13"/>
                      </a:lnTo>
                      <a:lnTo>
                        <a:pt x="17" y="12"/>
                      </a:lnTo>
                      <a:lnTo>
                        <a:pt x="15" y="13"/>
                      </a:lnTo>
                      <a:lnTo>
                        <a:pt x="13" y="13"/>
                      </a:lnTo>
                      <a:lnTo>
                        <a:pt x="11" y="13"/>
                      </a:lnTo>
                      <a:lnTo>
                        <a:pt x="10" y="13"/>
                      </a:lnTo>
                      <a:lnTo>
                        <a:pt x="9" y="14"/>
                      </a:lnTo>
                      <a:lnTo>
                        <a:pt x="8" y="14"/>
                      </a:lnTo>
                      <a:lnTo>
                        <a:pt x="7" y="14"/>
                      </a:lnTo>
                      <a:lnTo>
                        <a:pt x="6" y="14"/>
                      </a:lnTo>
                      <a:lnTo>
                        <a:pt x="5" y="14"/>
                      </a:lnTo>
                      <a:lnTo>
                        <a:pt x="4" y="14"/>
                      </a:lnTo>
                      <a:lnTo>
                        <a:pt x="3" y="14"/>
                      </a:lnTo>
                      <a:lnTo>
                        <a:pt x="0" y="1"/>
                      </a:lnTo>
                      <a:lnTo>
                        <a:pt x="2" y="1"/>
                      </a:lnTo>
                      <a:lnTo>
                        <a:pt x="4" y="1"/>
                      </a:lnTo>
                      <a:lnTo>
                        <a:pt x="5" y="0"/>
                      </a:lnTo>
                      <a:lnTo>
                        <a:pt x="6" y="0"/>
                      </a:lnTo>
                      <a:lnTo>
                        <a:pt x="7" y="0"/>
                      </a:lnTo>
                      <a:lnTo>
                        <a:pt x="8" y="0"/>
                      </a:lnTo>
                      <a:lnTo>
                        <a:pt x="10" y="0"/>
                      </a:lnTo>
                      <a:lnTo>
                        <a:pt x="12" y="0"/>
                      </a:lnTo>
                      <a:lnTo>
                        <a:pt x="13" y="0"/>
                      </a:lnTo>
                      <a:lnTo>
                        <a:pt x="14" y="0"/>
                      </a:lnTo>
                      <a:lnTo>
                        <a:pt x="15" y="0"/>
                      </a:lnTo>
                      <a:lnTo>
                        <a:pt x="16" y="1"/>
                      </a:lnTo>
                      <a:lnTo>
                        <a:pt x="18" y="4"/>
                      </a:lnTo>
                      <a:close/>
                    </a:path>
                  </a:pathLst>
                </a:custGeom>
                <a:solidFill>
                  <a:srgbClr val="FFFFFF"/>
                </a:solidFill>
                <a:ln>
                  <a:noFill/>
                </a:ln>
              </p:spPr>
              <p:txBody>
                <a:bodyPr/>
                <a:lstStyle/>
                <a:p>
                  <a:pPr algn="ctr"/>
                  <a:endParaRPr lang="zh-CN" altLang="en-US"/>
                </a:p>
              </p:txBody>
            </p:sp>
            <p:sp>
              <p:nvSpPr>
                <p:cNvPr id="1051978" name="Freeform 202"/>
                <p:cNvSpPr>
                  <a:spLocks noEditPoints="1"/>
                </p:cNvSpPr>
                <p:nvPr/>
              </p:nvSpPr>
              <p:spPr bwMode="auto">
                <a:xfrm>
                  <a:off x="3958" y="1167"/>
                  <a:ext cx="11" cy="8"/>
                </a:xfrm>
                <a:custGeom>
                  <a:avLst/>
                  <a:gdLst>
                    <a:gd name="T0" fmla="*/ 9 w 11"/>
                    <a:gd name="T1" fmla="*/ 6 h 8"/>
                    <a:gd name="T2" fmla="*/ 8 w 11"/>
                    <a:gd name="T3" fmla="*/ 6 h 8"/>
                    <a:gd name="T4" fmla="*/ 8 w 11"/>
                    <a:gd name="T5" fmla="*/ 6 h 8"/>
                    <a:gd name="T6" fmla="*/ 8 w 11"/>
                    <a:gd name="T7" fmla="*/ 5 h 8"/>
                    <a:gd name="T8" fmla="*/ 8 w 11"/>
                    <a:gd name="T9" fmla="*/ 4 h 8"/>
                    <a:gd name="T10" fmla="*/ 8 w 11"/>
                    <a:gd name="T11" fmla="*/ 3 h 8"/>
                    <a:gd name="T12" fmla="*/ 9 w 11"/>
                    <a:gd name="T13" fmla="*/ 2 h 8"/>
                    <a:gd name="T14" fmla="*/ 8 w 11"/>
                    <a:gd name="T15" fmla="*/ 2 h 8"/>
                    <a:gd name="T16" fmla="*/ 6 w 11"/>
                    <a:gd name="T17" fmla="*/ 2 h 8"/>
                    <a:gd name="T18" fmla="*/ 5 w 11"/>
                    <a:gd name="T19" fmla="*/ 2 h 8"/>
                    <a:gd name="T20" fmla="*/ 4 w 11"/>
                    <a:gd name="T21" fmla="*/ 2 h 8"/>
                    <a:gd name="T22" fmla="*/ 2 w 11"/>
                    <a:gd name="T23" fmla="*/ 2 h 8"/>
                    <a:gd name="T24" fmla="*/ 0 w 11"/>
                    <a:gd name="T25" fmla="*/ 3 h 8"/>
                    <a:gd name="T26" fmla="*/ 1 w 11"/>
                    <a:gd name="T27" fmla="*/ 8 h 8"/>
                    <a:gd name="T28" fmla="*/ 2 w 11"/>
                    <a:gd name="T29" fmla="*/ 8 h 8"/>
                    <a:gd name="T30" fmla="*/ 3 w 11"/>
                    <a:gd name="T31" fmla="*/ 8 h 8"/>
                    <a:gd name="T32" fmla="*/ 4 w 11"/>
                    <a:gd name="T33" fmla="*/ 8 h 8"/>
                    <a:gd name="T34" fmla="*/ 6 w 11"/>
                    <a:gd name="T35" fmla="*/ 7 h 8"/>
                    <a:gd name="T36" fmla="*/ 6 w 11"/>
                    <a:gd name="T37" fmla="*/ 7 h 8"/>
                    <a:gd name="T38" fmla="*/ 7 w 11"/>
                    <a:gd name="T39" fmla="*/ 7 h 8"/>
                    <a:gd name="T40" fmla="*/ 8 w 11"/>
                    <a:gd name="T41" fmla="*/ 7 h 8"/>
                    <a:gd name="T42" fmla="*/ 9 w 11"/>
                    <a:gd name="T43" fmla="*/ 6 h 8"/>
                    <a:gd name="T44" fmla="*/ 11 w 11"/>
                    <a:gd name="T45" fmla="*/ 0 h 8"/>
                    <a:gd name="T46" fmla="*/ 11 w 11"/>
                    <a:gd name="T47" fmla="*/ 0 h 8"/>
                    <a:gd name="T48" fmla="*/ 11 w 11"/>
                    <a:gd name="T49" fmla="*/ 0 h 8"/>
                    <a:gd name="T50" fmla="*/ 11 w 11"/>
                    <a:gd name="T51" fmla="*/ 0 h 8"/>
                    <a:gd name="T52" fmla="*/ 11 w 11"/>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8">
                      <a:moveTo>
                        <a:pt x="9" y="6"/>
                      </a:moveTo>
                      <a:lnTo>
                        <a:pt x="8" y="6"/>
                      </a:lnTo>
                      <a:lnTo>
                        <a:pt x="8" y="6"/>
                      </a:lnTo>
                      <a:lnTo>
                        <a:pt x="8" y="5"/>
                      </a:lnTo>
                      <a:lnTo>
                        <a:pt x="8" y="4"/>
                      </a:lnTo>
                      <a:lnTo>
                        <a:pt x="8" y="3"/>
                      </a:lnTo>
                      <a:lnTo>
                        <a:pt x="9" y="2"/>
                      </a:lnTo>
                      <a:lnTo>
                        <a:pt x="8" y="2"/>
                      </a:lnTo>
                      <a:lnTo>
                        <a:pt x="6" y="2"/>
                      </a:lnTo>
                      <a:lnTo>
                        <a:pt x="5" y="2"/>
                      </a:lnTo>
                      <a:lnTo>
                        <a:pt x="4" y="2"/>
                      </a:lnTo>
                      <a:lnTo>
                        <a:pt x="2" y="2"/>
                      </a:lnTo>
                      <a:lnTo>
                        <a:pt x="0" y="3"/>
                      </a:lnTo>
                      <a:lnTo>
                        <a:pt x="1" y="8"/>
                      </a:lnTo>
                      <a:lnTo>
                        <a:pt x="2" y="8"/>
                      </a:lnTo>
                      <a:lnTo>
                        <a:pt x="3" y="8"/>
                      </a:lnTo>
                      <a:lnTo>
                        <a:pt x="4" y="8"/>
                      </a:lnTo>
                      <a:lnTo>
                        <a:pt x="6" y="7"/>
                      </a:lnTo>
                      <a:lnTo>
                        <a:pt x="6" y="7"/>
                      </a:lnTo>
                      <a:lnTo>
                        <a:pt x="7" y="7"/>
                      </a:lnTo>
                      <a:lnTo>
                        <a:pt x="8" y="7"/>
                      </a:lnTo>
                      <a:lnTo>
                        <a:pt x="9" y="6"/>
                      </a:lnTo>
                      <a:close/>
                      <a:moveTo>
                        <a:pt x="11" y="0"/>
                      </a:moveTo>
                      <a:lnTo>
                        <a:pt x="11" y="0"/>
                      </a:lnTo>
                      <a:lnTo>
                        <a:pt x="11" y="0"/>
                      </a:lnTo>
                      <a:lnTo>
                        <a:pt x="11" y="0"/>
                      </a:lnTo>
                      <a:lnTo>
                        <a:pt x="11" y="0"/>
                      </a:lnTo>
                      <a:close/>
                    </a:path>
                  </a:pathLst>
                </a:custGeom>
                <a:solidFill>
                  <a:srgbClr val="808080"/>
                </a:solidFill>
                <a:ln>
                  <a:noFill/>
                </a:ln>
              </p:spPr>
              <p:txBody>
                <a:bodyPr/>
                <a:lstStyle/>
                <a:p>
                  <a:pPr algn="ctr"/>
                  <a:endParaRPr lang="zh-CN" altLang="en-US"/>
                </a:p>
              </p:txBody>
            </p:sp>
            <p:sp>
              <p:nvSpPr>
                <p:cNvPr id="1051979" name="Freeform 203"/>
                <p:cNvSpPr/>
                <p:nvPr/>
              </p:nvSpPr>
              <p:spPr bwMode="auto">
                <a:xfrm>
                  <a:off x="3726" y="1166"/>
                  <a:ext cx="15" cy="12"/>
                </a:xfrm>
                <a:custGeom>
                  <a:avLst/>
                  <a:gdLst>
                    <a:gd name="T0" fmla="*/ 15 w 15"/>
                    <a:gd name="T1" fmla="*/ 0 h 12"/>
                    <a:gd name="T2" fmla="*/ 14 w 15"/>
                    <a:gd name="T3" fmla="*/ 2 h 12"/>
                    <a:gd name="T4" fmla="*/ 13 w 15"/>
                    <a:gd name="T5" fmla="*/ 4 h 12"/>
                    <a:gd name="T6" fmla="*/ 13 w 15"/>
                    <a:gd name="T7" fmla="*/ 5 h 12"/>
                    <a:gd name="T8" fmla="*/ 12 w 15"/>
                    <a:gd name="T9" fmla="*/ 7 h 12"/>
                    <a:gd name="T10" fmla="*/ 12 w 15"/>
                    <a:gd name="T11" fmla="*/ 8 h 12"/>
                    <a:gd name="T12" fmla="*/ 11 w 15"/>
                    <a:gd name="T13" fmla="*/ 9 h 12"/>
                    <a:gd name="T14" fmla="*/ 11 w 15"/>
                    <a:gd name="T15" fmla="*/ 11 h 12"/>
                    <a:gd name="T16" fmla="*/ 10 w 15"/>
                    <a:gd name="T17" fmla="*/ 12 h 12"/>
                    <a:gd name="T18" fmla="*/ 0 w 15"/>
                    <a:gd name="T19" fmla="*/ 11 h 12"/>
                    <a:gd name="T20" fmla="*/ 3 w 15"/>
                    <a:gd name="T21" fmla="*/ 0 h 12"/>
                    <a:gd name="T22" fmla="*/ 15 w 15"/>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2">
                      <a:moveTo>
                        <a:pt x="15" y="0"/>
                      </a:moveTo>
                      <a:lnTo>
                        <a:pt x="14" y="2"/>
                      </a:lnTo>
                      <a:lnTo>
                        <a:pt x="13" y="4"/>
                      </a:lnTo>
                      <a:lnTo>
                        <a:pt x="13" y="5"/>
                      </a:lnTo>
                      <a:lnTo>
                        <a:pt x="12" y="7"/>
                      </a:lnTo>
                      <a:lnTo>
                        <a:pt x="12" y="8"/>
                      </a:lnTo>
                      <a:lnTo>
                        <a:pt x="11" y="9"/>
                      </a:lnTo>
                      <a:lnTo>
                        <a:pt x="11" y="11"/>
                      </a:lnTo>
                      <a:lnTo>
                        <a:pt x="10" y="12"/>
                      </a:lnTo>
                      <a:lnTo>
                        <a:pt x="0" y="11"/>
                      </a:lnTo>
                      <a:lnTo>
                        <a:pt x="3" y="0"/>
                      </a:lnTo>
                      <a:lnTo>
                        <a:pt x="15" y="0"/>
                      </a:lnTo>
                      <a:close/>
                    </a:path>
                  </a:pathLst>
                </a:custGeom>
                <a:solidFill>
                  <a:srgbClr val="FFFFFF"/>
                </a:solidFill>
                <a:ln>
                  <a:noFill/>
                </a:ln>
              </p:spPr>
              <p:txBody>
                <a:bodyPr/>
                <a:lstStyle/>
                <a:p>
                  <a:pPr algn="ctr"/>
                  <a:endParaRPr lang="zh-CN" altLang="en-US"/>
                </a:p>
              </p:txBody>
            </p:sp>
            <p:sp>
              <p:nvSpPr>
                <p:cNvPr id="1051980" name="Freeform 204"/>
                <p:cNvSpPr/>
                <p:nvPr/>
              </p:nvSpPr>
              <p:spPr bwMode="auto">
                <a:xfrm>
                  <a:off x="3731" y="1170"/>
                  <a:ext cx="4" cy="3"/>
                </a:xfrm>
                <a:custGeom>
                  <a:avLst/>
                  <a:gdLst>
                    <a:gd name="T0" fmla="*/ 0 w 4"/>
                    <a:gd name="T1" fmla="*/ 3 h 3"/>
                    <a:gd name="T2" fmla="*/ 3 w 4"/>
                    <a:gd name="T3" fmla="*/ 3 h 3"/>
                    <a:gd name="T4" fmla="*/ 3 w 4"/>
                    <a:gd name="T5" fmla="*/ 2 h 3"/>
                    <a:gd name="T6" fmla="*/ 3 w 4"/>
                    <a:gd name="T7" fmla="*/ 1 h 3"/>
                    <a:gd name="T8" fmla="*/ 4 w 4"/>
                    <a:gd name="T9" fmla="*/ 0 h 3"/>
                    <a:gd name="T10" fmla="*/ 4 w 4"/>
                    <a:gd name="T11" fmla="*/ 0 h 3"/>
                    <a:gd name="T12" fmla="*/ 1 w 4"/>
                    <a:gd name="T13" fmla="*/ 0 h 3"/>
                    <a:gd name="T14" fmla="*/ 0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0" y="3"/>
                      </a:moveTo>
                      <a:lnTo>
                        <a:pt x="3" y="3"/>
                      </a:lnTo>
                      <a:lnTo>
                        <a:pt x="3" y="2"/>
                      </a:lnTo>
                      <a:lnTo>
                        <a:pt x="3" y="1"/>
                      </a:lnTo>
                      <a:lnTo>
                        <a:pt x="4" y="0"/>
                      </a:lnTo>
                      <a:lnTo>
                        <a:pt x="4" y="0"/>
                      </a:lnTo>
                      <a:lnTo>
                        <a:pt x="1" y="0"/>
                      </a:lnTo>
                      <a:lnTo>
                        <a:pt x="0" y="3"/>
                      </a:lnTo>
                      <a:close/>
                    </a:path>
                  </a:pathLst>
                </a:custGeom>
                <a:solidFill>
                  <a:srgbClr val="808080"/>
                </a:solidFill>
                <a:ln>
                  <a:noFill/>
                </a:ln>
              </p:spPr>
              <p:txBody>
                <a:bodyPr/>
                <a:lstStyle/>
                <a:p>
                  <a:pPr algn="ctr"/>
                  <a:endParaRPr lang="zh-CN" altLang="en-US"/>
                </a:p>
              </p:txBody>
            </p:sp>
            <p:sp>
              <p:nvSpPr>
                <p:cNvPr id="1051981" name="Freeform 205"/>
                <p:cNvSpPr/>
                <p:nvPr/>
              </p:nvSpPr>
              <p:spPr bwMode="auto">
                <a:xfrm>
                  <a:off x="3742" y="1166"/>
                  <a:ext cx="22" cy="14"/>
                </a:xfrm>
                <a:custGeom>
                  <a:avLst/>
                  <a:gdLst>
                    <a:gd name="T0" fmla="*/ 20 w 22"/>
                    <a:gd name="T1" fmla="*/ 14 h 14"/>
                    <a:gd name="T2" fmla="*/ 9 w 22"/>
                    <a:gd name="T3" fmla="*/ 14 h 14"/>
                    <a:gd name="T4" fmla="*/ 9 w 22"/>
                    <a:gd name="T5" fmla="*/ 13 h 14"/>
                    <a:gd name="T6" fmla="*/ 8 w 22"/>
                    <a:gd name="T7" fmla="*/ 13 h 14"/>
                    <a:gd name="T8" fmla="*/ 7 w 22"/>
                    <a:gd name="T9" fmla="*/ 13 h 14"/>
                    <a:gd name="T10" fmla="*/ 6 w 22"/>
                    <a:gd name="T11" fmla="*/ 13 h 14"/>
                    <a:gd name="T12" fmla="*/ 5 w 22"/>
                    <a:gd name="T13" fmla="*/ 13 h 14"/>
                    <a:gd name="T14" fmla="*/ 4 w 22"/>
                    <a:gd name="T15" fmla="*/ 13 h 14"/>
                    <a:gd name="T16" fmla="*/ 2 w 22"/>
                    <a:gd name="T17" fmla="*/ 13 h 14"/>
                    <a:gd name="T18" fmla="*/ 1 w 22"/>
                    <a:gd name="T19" fmla="*/ 12 h 14"/>
                    <a:gd name="T20" fmla="*/ 0 w 22"/>
                    <a:gd name="T21" fmla="*/ 12 h 14"/>
                    <a:gd name="T22" fmla="*/ 0 w 22"/>
                    <a:gd name="T23" fmla="*/ 10 h 14"/>
                    <a:gd name="T24" fmla="*/ 1 w 22"/>
                    <a:gd name="T25" fmla="*/ 9 h 14"/>
                    <a:gd name="T26" fmla="*/ 1 w 22"/>
                    <a:gd name="T27" fmla="*/ 8 h 14"/>
                    <a:gd name="T28" fmla="*/ 2 w 22"/>
                    <a:gd name="T29" fmla="*/ 7 h 14"/>
                    <a:gd name="T30" fmla="*/ 2 w 22"/>
                    <a:gd name="T31" fmla="*/ 6 h 14"/>
                    <a:gd name="T32" fmla="*/ 2 w 22"/>
                    <a:gd name="T33" fmla="*/ 5 h 14"/>
                    <a:gd name="T34" fmla="*/ 3 w 22"/>
                    <a:gd name="T35" fmla="*/ 3 h 14"/>
                    <a:gd name="T36" fmla="*/ 4 w 22"/>
                    <a:gd name="T37" fmla="*/ 2 h 14"/>
                    <a:gd name="T38" fmla="*/ 4 w 22"/>
                    <a:gd name="T39" fmla="*/ 0 h 14"/>
                    <a:gd name="T40" fmla="*/ 22 w 22"/>
                    <a:gd name="T41" fmla="*/ 3 h 14"/>
                    <a:gd name="T42" fmla="*/ 20 w 22"/>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14">
                      <a:moveTo>
                        <a:pt x="20" y="14"/>
                      </a:moveTo>
                      <a:lnTo>
                        <a:pt x="9" y="14"/>
                      </a:lnTo>
                      <a:lnTo>
                        <a:pt x="9" y="13"/>
                      </a:lnTo>
                      <a:lnTo>
                        <a:pt x="8" y="13"/>
                      </a:lnTo>
                      <a:lnTo>
                        <a:pt x="7" y="13"/>
                      </a:lnTo>
                      <a:lnTo>
                        <a:pt x="6" y="13"/>
                      </a:lnTo>
                      <a:lnTo>
                        <a:pt x="5" y="13"/>
                      </a:lnTo>
                      <a:lnTo>
                        <a:pt x="4" y="13"/>
                      </a:lnTo>
                      <a:lnTo>
                        <a:pt x="2" y="13"/>
                      </a:lnTo>
                      <a:lnTo>
                        <a:pt x="1" y="12"/>
                      </a:lnTo>
                      <a:lnTo>
                        <a:pt x="0" y="12"/>
                      </a:lnTo>
                      <a:lnTo>
                        <a:pt x="0" y="10"/>
                      </a:lnTo>
                      <a:lnTo>
                        <a:pt x="1" y="9"/>
                      </a:lnTo>
                      <a:lnTo>
                        <a:pt x="1" y="8"/>
                      </a:lnTo>
                      <a:lnTo>
                        <a:pt x="2" y="7"/>
                      </a:lnTo>
                      <a:lnTo>
                        <a:pt x="2" y="6"/>
                      </a:lnTo>
                      <a:lnTo>
                        <a:pt x="2" y="5"/>
                      </a:lnTo>
                      <a:lnTo>
                        <a:pt x="3" y="3"/>
                      </a:lnTo>
                      <a:lnTo>
                        <a:pt x="4" y="2"/>
                      </a:lnTo>
                      <a:lnTo>
                        <a:pt x="4" y="0"/>
                      </a:lnTo>
                      <a:lnTo>
                        <a:pt x="22" y="3"/>
                      </a:lnTo>
                      <a:lnTo>
                        <a:pt x="20" y="14"/>
                      </a:lnTo>
                      <a:close/>
                    </a:path>
                  </a:pathLst>
                </a:custGeom>
                <a:solidFill>
                  <a:srgbClr val="FFFFFF"/>
                </a:solidFill>
                <a:ln>
                  <a:noFill/>
                </a:ln>
              </p:spPr>
              <p:txBody>
                <a:bodyPr/>
                <a:lstStyle/>
                <a:p>
                  <a:pPr algn="ctr"/>
                  <a:endParaRPr lang="zh-CN" altLang="en-US"/>
                </a:p>
              </p:txBody>
            </p:sp>
            <p:sp>
              <p:nvSpPr>
                <p:cNvPr id="1051982" name="Freeform 206"/>
                <p:cNvSpPr/>
                <p:nvPr/>
              </p:nvSpPr>
              <p:spPr bwMode="auto">
                <a:xfrm>
                  <a:off x="3747" y="1171"/>
                  <a:ext cx="13" cy="5"/>
                </a:xfrm>
                <a:custGeom>
                  <a:avLst/>
                  <a:gdLst>
                    <a:gd name="T0" fmla="*/ 13 w 13"/>
                    <a:gd name="T1" fmla="*/ 2 h 5"/>
                    <a:gd name="T2" fmla="*/ 2 w 13"/>
                    <a:gd name="T3" fmla="*/ 0 h 5"/>
                    <a:gd name="T4" fmla="*/ 1 w 13"/>
                    <a:gd name="T5" fmla="*/ 1 h 5"/>
                    <a:gd name="T6" fmla="*/ 1 w 13"/>
                    <a:gd name="T7" fmla="*/ 2 h 5"/>
                    <a:gd name="T8" fmla="*/ 0 w 13"/>
                    <a:gd name="T9" fmla="*/ 3 h 5"/>
                    <a:gd name="T10" fmla="*/ 0 w 13"/>
                    <a:gd name="T11" fmla="*/ 4 h 5"/>
                    <a:gd name="T12" fmla="*/ 1 w 13"/>
                    <a:gd name="T13" fmla="*/ 4 h 5"/>
                    <a:gd name="T14" fmla="*/ 1 w 13"/>
                    <a:gd name="T15" fmla="*/ 4 h 5"/>
                    <a:gd name="T16" fmla="*/ 2 w 13"/>
                    <a:gd name="T17" fmla="*/ 4 h 5"/>
                    <a:gd name="T18" fmla="*/ 3 w 13"/>
                    <a:gd name="T19" fmla="*/ 4 h 5"/>
                    <a:gd name="T20" fmla="*/ 4 w 13"/>
                    <a:gd name="T21" fmla="*/ 4 h 5"/>
                    <a:gd name="T22" fmla="*/ 5 w 13"/>
                    <a:gd name="T23" fmla="*/ 4 h 5"/>
                    <a:gd name="T24" fmla="*/ 6 w 13"/>
                    <a:gd name="T25" fmla="*/ 4 h 5"/>
                    <a:gd name="T26" fmla="*/ 12 w 13"/>
                    <a:gd name="T27" fmla="*/ 5 h 5"/>
                    <a:gd name="T28" fmla="*/ 13 w 13"/>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5">
                      <a:moveTo>
                        <a:pt x="13" y="2"/>
                      </a:moveTo>
                      <a:lnTo>
                        <a:pt x="2" y="0"/>
                      </a:lnTo>
                      <a:lnTo>
                        <a:pt x="1" y="1"/>
                      </a:lnTo>
                      <a:lnTo>
                        <a:pt x="1" y="2"/>
                      </a:lnTo>
                      <a:lnTo>
                        <a:pt x="0" y="3"/>
                      </a:lnTo>
                      <a:lnTo>
                        <a:pt x="0" y="4"/>
                      </a:lnTo>
                      <a:lnTo>
                        <a:pt x="1" y="4"/>
                      </a:lnTo>
                      <a:lnTo>
                        <a:pt x="1" y="4"/>
                      </a:lnTo>
                      <a:lnTo>
                        <a:pt x="2" y="4"/>
                      </a:lnTo>
                      <a:lnTo>
                        <a:pt x="3" y="4"/>
                      </a:lnTo>
                      <a:lnTo>
                        <a:pt x="4" y="4"/>
                      </a:lnTo>
                      <a:lnTo>
                        <a:pt x="5" y="4"/>
                      </a:lnTo>
                      <a:lnTo>
                        <a:pt x="6" y="4"/>
                      </a:lnTo>
                      <a:lnTo>
                        <a:pt x="12" y="5"/>
                      </a:lnTo>
                      <a:lnTo>
                        <a:pt x="13" y="2"/>
                      </a:lnTo>
                      <a:close/>
                    </a:path>
                  </a:pathLst>
                </a:custGeom>
                <a:solidFill>
                  <a:srgbClr val="808080"/>
                </a:solidFill>
                <a:ln>
                  <a:noFill/>
                </a:ln>
              </p:spPr>
              <p:txBody>
                <a:bodyPr/>
                <a:lstStyle/>
                <a:p>
                  <a:pPr algn="ctr"/>
                  <a:endParaRPr lang="zh-CN" altLang="en-US"/>
                </a:p>
              </p:txBody>
            </p:sp>
            <p:sp>
              <p:nvSpPr>
                <p:cNvPr id="1051983" name="Freeform 207"/>
                <p:cNvSpPr/>
                <p:nvPr/>
              </p:nvSpPr>
              <p:spPr bwMode="auto">
                <a:xfrm>
                  <a:off x="3932" y="1166"/>
                  <a:ext cx="18" cy="15"/>
                </a:xfrm>
                <a:custGeom>
                  <a:avLst/>
                  <a:gdLst>
                    <a:gd name="T0" fmla="*/ 17 w 18"/>
                    <a:gd name="T1" fmla="*/ 0 h 15"/>
                    <a:gd name="T2" fmla="*/ 17 w 18"/>
                    <a:gd name="T3" fmla="*/ 1 h 15"/>
                    <a:gd name="T4" fmla="*/ 17 w 18"/>
                    <a:gd name="T5" fmla="*/ 2 h 15"/>
                    <a:gd name="T6" fmla="*/ 17 w 18"/>
                    <a:gd name="T7" fmla="*/ 3 h 15"/>
                    <a:gd name="T8" fmla="*/ 17 w 18"/>
                    <a:gd name="T9" fmla="*/ 5 h 15"/>
                    <a:gd name="T10" fmla="*/ 17 w 18"/>
                    <a:gd name="T11" fmla="*/ 6 h 15"/>
                    <a:gd name="T12" fmla="*/ 18 w 18"/>
                    <a:gd name="T13" fmla="*/ 9 h 15"/>
                    <a:gd name="T14" fmla="*/ 18 w 18"/>
                    <a:gd name="T15" fmla="*/ 10 h 15"/>
                    <a:gd name="T16" fmla="*/ 18 w 18"/>
                    <a:gd name="T17" fmla="*/ 12 h 15"/>
                    <a:gd name="T18" fmla="*/ 17 w 18"/>
                    <a:gd name="T19" fmla="*/ 13 h 15"/>
                    <a:gd name="T20" fmla="*/ 17 w 18"/>
                    <a:gd name="T21" fmla="*/ 13 h 15"/>
                    <a:gd name="T22" fmla="*/ 16 w 18"/>
                    <a:gd name="T23" fmla="*/ 14 h 15"/>
                    <a:gd name="T24" fmla="*/ 15 w 18"/>
                    <a:gd name="T25" fmla="*/ 14 h 15"/>
                    <a:gd name="T26" fmla="*/ 13 w 18"/>
                    <a:gd name="T27" fmla="*/ 14 h 15"/>
                    <a:gd name="T28" fmla="*/ 11 w 18"/>
                    <a:gd name="T29" fmla="*/ 14 h 15"/>
                    <a:gd name="T30" fmla="*/ 9 w 18"/>
                    <a:gd name="T31" fmla="*/ 14 h 15"/>
                    <a:gd name="T32" fmla="*/ 8 w 18"/>
                    <a:gd name="T33" fmla="*/ 14 h 15"/>
                    <a:gd name="T34" fmla="*/ 6 w 18"/>
                    <a:gd name="T35" fmla="*/ 14 h 15"/>
                    <a:gd name="T36" fmla="*/ 4 w 18"/>
                    <a:gd name="T37" fmla="*/ 14 h 15"/>
                    <a:gd name="T38" fmla="*/ 3 w 18"/>
                    <a:gd name="T39" fmla="*/ 15 h 15"/>
                    <a:gd name="T40" fmla="*/ 1 w 18"/>
                    <a:gd name="T41" fmla="*/ 15 h 15"/>
                    <a:gd name="T42" fmla="*/ 0 w 18"/>
                    <a:gd name="T43" fmla="*/ 3 h 15"/>
                    <a:gd name="T44" fmla="*/ 1 w 18"/>
                    <a:gd name="T45" fmla="*/ 3 h 15"/>
                    <a:gd name="T46" fmla="*/ 3 w 18"/>
                    <a:gd name="T47" fmla="*/ 2 h 15"/>
                    <a:gd name="T48" fmla="*/ 4 w 18"/>
                    <a:gd name="T49" fmla="*/ 2 h 15"/>
                    <a:gd name="T50" fmla="*/ 5 w 18"/>
                    <a:gd name="T51" fmla="*/ 2 h 15"/>
                    <a:gd name="T52" fmla="*/ 7 w 18"/>
                    <a:gd name="T53" fmla="*/ 2 h 15"/>
                    <a:gd name="T54" fmla="*/ 8 w 18"/>
                    <a:gd name="T55" fmla="*/ 2 h 15"/>
                    <a:gd name="T56" fmla="*/ 9 w 18"/>
                    <a:gd name="T57" fmla="*/ 1 h 15"/>
                    <a:gd name="T58" fmla="*/ 10 w 18"/>
                    <a:gd name="T59" fmla="*/ 1 h 15"/>
                    <a:gd name="T60" fmla="*/ 11 w 18"/>
                    <a:gd name="T61" fmla="*/ 1 h 15"/>
                    <a:gd name="T62" fmla="*/ 12 w 18"/>
                    <a:gd name="T63" fmla="*/ 1 h 15"/>
                    <a:gd name="T64" fmla="*/ 13 w 18"/>
                    <a:gd name="T65" fmla="*/ 1 h 15"/>
                    <a:gd name="T66" fmla="*/ 14 w 18"/>
                    <a:gd name="T67" fmla="*/ 1 h 15"/>
                    <a:gd name="T68" fmla="*/ 16 w 18"/>
                    <a:gd name="T69" fmla="*/ 0 h 15"/>
                    <a:gd name="T70" fmla="*/ 17 w 18"/>
                    <a:gd name="T7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15">
                      <a:moveTo>
                        <a:pt x="17" y="0"/>
                      </a:moveTo>
                      <a:lnTo>
                        <a:pt x="17" y="1"/>
                      </a:lnTo>
                      <a:lnTo>
                        <a:pt x="17" y="2"/>
                      </a:lnTo>
                      <a:lnTo>
                        <a:pt x="17" y="3"/>
                      </a:lnTo>
                      <a:lnTo>
                        <a:pt x="17" y="5"/>
                      </a:lnTo>
                      <a:lnTo>
                        <a:pt x="17" y="6"/>
                      </a:lnTo>
                      <a:lnTo>
                        <a:pt x="18" y="9"/>
                      </a:lnTo>
                      <a:lnTo>
                        <a:pt x="18" y="10"/>
                      </a:lnTo>
                      <a:lnTo>
                        <a:pt x="18" y="12"/>
                      </a:lnTo>
                      <a:lnTo>
                        <a:pt x="17" y="13"/>
                      </a:lnTo>
                      <a:lnTo>
                        <a:pt x="17" y="13"/>
                      </a:lnTo>
                      <a:lnTo>
                        <a:pt x="16" y="14"/>
                      </a:lnTo>
                      <a:lnTo>
                        <a:pt x="15" y="14"/>
                      </a:lnTo>
                      <a:lnTo>
                        <a:pt x="13" y="14"/>
                      </a:lnTo>
                      <a:lnTo>
                        <a:pt x="11" y="14"/>
                      </a:lnTo>
                      <a:lnTo>
                        <a:pt x="9" y="14"/>
                      </a:lnTo>
                      <a:lnTo>
                        <a:pt x="8" y="14"/>
                      </a:lnTo>
                      <a:lnTo>
                        <a:pt x="6" y="14"/>
                      </a:lnTo>
                      <a:lnTo>
                        <a:pt x="4" y="14"/>
                      </a:lnTo>
                      <a:lnTo>
                        <a:pt x="3" y="15"/>
                      </a:lnTo>
                      <a:lnTo>
                        <a:pt x="1" y="15"/>
                      </a:lnTo>
                      <a:lnTo>
                        <a:pt x="0" y="3"/>
                      </a:lnTo>
                      <a:lnTo>
                        <a:pt x="1" y="3"/>
                      </a:lnTo>
                      <a:lnTo>
                        <a:pt x="3" y="2"/>
                      </a:lnTo>
                      <a:lnTo>
                        <a:pt x="4" y="2"/>
                      </a:lnTo>
                      <a:lnTo>
                        <a:pt x="5" y="2"/>
                      </a:lnTo>
                      <a:lnTo>
                        <a:pt x="7" y="2"/>
                      </a:lnTo>
                      <a:lnTo>
                        <a:pt x="8" y="2"/>
                      </a:lnTo>
                      <a:lnTo>
                        <a:pt x="9" y="1"/>
                      </a:lnTo>
                      <a:lnTo>
                        <a:pt x="10" y="1"/>
                      </a:lnTo>
                      <a:lnTo>
                        <a:pt x="11" y="1"/>
                      </a:lnTo>
                      <a:lnTo>
                        <a:pt x="12" y="1"/>
                      </a:lnTo>
                      <a:lnTo>
                        <a:pt x="13" y="1"/>
                      </a:lnTo>
                      <a:lnTo>
                        <a:pt x="14" y="1"/>
                      </a:lnTo>
                      <a:lnTo>
                        <a:pt x="16" y="0"/>
                      </a:lnTo>
                      <a:lnTo>
                        <a:pt x="17" y="0"/>
                      </a:lnTo>
                      <a:close/>
                    </a:path>
                  </a:pathLst>
                </a:custGeom>
                <a:solidFill>
                  <a:srgbClr val="FFFFFF"/>
                </a:solidFill>
                <a:ln>
                  <a:noFill/>
                </a:ln>
              </p:spPr>
              <p:txBody>
                <a:bodyPr/>
                <a:lstStyle/>
                <a:p>
                  <a:pPr algn="ctr"/>
                  <a:endParaRPr lang="zh-CN" altLang="en-US"/>
                </a:p>
              </p:txBody>
            </p:sp>
            <p:sp>
              <p:nvSpPr>
                <p:cNvPr id="1051984" name="Freeform 208"/>
                <p:cNvSpPr/>
                <p:nvPr/>
              </p:nvSpPr>
              <p:spPr bwMode="auto">
                <a:xfrm>
                  <a:off x="3936" y="1171"/>
                  <a:ext cx="10" cy="6"/>
                </a:xfrm>
                <a:custGeom>
                  <a:avLst/>
                  <a:gdLst>
                    <a:gd name="T0" fmla="*/ 0 w 10"/>
                    <a:gd name="T1" fmla="*/ 2 h 6"/>
                    <a:gd name="T2" fmla="*/ 1 w 10"/>
                    <a:gd name="T3" fmla="*/ 6 h 6"/>
                    <a:gd name="T4" fmla="*/ 1 w 10"/>
                    <a:gd name="T5" fmla="*/ 6 h 6"/>
                    <a:gd name="T6" fmla="*/ 3 w 10"/>
                    <a:gd name="T7" fmla="*/ 6 h 6"/>
                    <a:gd name="T8" fmla="*/ 4 w 10"/>
                    <a:gd name="T9" fmla="*/ 6 h 6"/>
                    <a:gd name="T10" fmla="*/ 5 w 10"/>
                    <a:gd name="T11" fmla="*/ 6 h 6"/>
                    <a:gd name="T12" fmla="*/ 6 w 10"/>
                    <a:gd name="T13" fmla="*/ 5 h 6"/>
                    <a:gd name="T14" fmla="*/ 7 w 10"/>
                    <a:gd name="T15" fmla="*/ 5 h 6"/>
                    <a:gd name="T16" fmla="*/ 9 w 10"/>
                    <a:gd name="T17" fmla="*/ 5 h 6"/>
                    <a:gd name="T18" fmla="*/ 10 w 10"/>
                    <a:gd name="T19" fmla="*/ 5 h 6"/>
                    <a:gd name="T20" fmla="*/ 10 w 10"/>
                    <a:gd name="T21" fmla="*/ 4 h 6"/>
                    <a:gd name="T22" fmla="*/ 9 w 10"/>
                    <a:gd name="T23" fmla="*/ 2 h 6"/>
                    <a:gd name="T24" fmla="*/ 9 w 10"/>
                    <a:gd name="T25" fmla="*/ 1 h 6"/>
                    <a:gd name="T26" fmla="*/ 9 w 10"/>
                    <a:gd name="T27" fmla="*/ 0 h 6"/>
                    <a:gd name="T28" fmla="*/ 8 w 10"/>
                    <a:gd name="T29" fmla="*/ 0 h 6"/>
                    <a:gd name="T30" fmla="*/ 5 w 10"/>
                    <a:gd name="T31" fmla="*/ 0 h 6"/>
                    <a:gd name="T32" fmla="*/ 4 w 10"/>
                    <a:gd name="T33" fmla="*/ 1 h 6"/>
                    <a:gd name="T34" fmla="*/ 2 w 10"/>
                    <a:gd name="T35" fmla="*/ 1 h 6"/>
                    <a:gd name="T36" fmla="*/ 0 w 10"/>
                    <a:gd name="T3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
                      <a:moveTo>
                        <a:pt x="0" y="2"/>
                      </a:moveTo>
                      <a:lnTo>
                        <a:pt x="1" y="6"/>
                      </a:lnTo>
                      <a:lnTo>
                        <a:pt x="1" y="6"/>
                      </a:lnTo>
                      <a:lnTo>
                        <a:pt x="3" y="6"/>
                      </a:lnTo>
                      <a:lnTo>
                        <a:pt x="4" y="6"/>
                      </a:lnTo>
                      <a:lnTo>
                        <a:pt x="5" y="6"/>
                      </a:lnTo>
                      <a:lnTo>
                        <a:pt x="6" y="5"/>
                      </a:lnTo>
                      <a:lnTo>
                        <a:pt x="7" y="5"/>
                      </a:lnTo>
                      <a:lnTo>
                        <a:pt x="9" y="5"/>
                      </a:lnTo>
                      <a:lnTo>
                        <a:pt x="10" y="5"/>
                      </a:lnTo>
                      <a:lnTo>
                        <a:pt x="10" y="4"/>
                      </a:lnTo>
                      <a:lnTo>
                        <a:pt x="9" y="2"/>
                      </a:lnTo>
                      <a:lnTo>
                        <a:pt x="9" y="1"/>
                      </a:lnTo>
                      <a:lnTo>
                        <a:pt x="9" y="0"/>
                      </a:lnTo>
                      <a:lnTo>
                        <a:pt x="8" y="0"/>
                      </a:lnTo>
                      <a:lnTo>
                        <a:pt x="5" y="0"/>
                      </a:lnTo>
                      <a:lnTo>
                        <a:pt x="4" y="1"/>
                      </a:lnTo>
                      <a:lnTo>
                        <a:pt x="2" y="1"/>
                      </a:lnTo>
                      <a:lnTo>
                        <a:pt x="0" y="2"/>
                      </a:lnTo>
                      <a:close/>
                    </a:path>
                  </a:pathLst>
                </a:custGeom>
                <a:solidFill>
                  <a:srgbClr val="808080"/>
                </a:solidFill>
                <a:ln>
                  <a:noFill/>
                </a:ln>
              </p:spPr>
              <p:txBody>
                <a:bodyPr/>
                <a:lstStyle/>
                <a:p>
                  <a:pPr algn="ctr"/>
                  <a:endParaRPr lang="zh-CN" altLang="en-US"/>
                </a:p>
              </p:txBody>
            </p:sp>
            <p:sp>
              <p:nvSpPr>
                <p:cNvPr id="1051985" name="Freeform 209"/>
                <p:cNvSpPr/>
                <p:nvPr/>
              </p:nvSpPr>
              <p:spPr bwMode="auto">
                <a:xfrm>
                  <a:off x="3767" y="1169"/>
                  <a:ext cx="20" cy="12"/>
                </a:xfrm>
                <a:custGeom>
                  <a:avLst/>
                  <a:gdLst>
                    <a:gd name="T0" fmla="*/ 20 w 20"/>
                    <a:gd name="T1" fmla="*/ 1 h 12"/>
                    <a:gd name="T2" fmla="*/ 20 w 20"/>
                    <a:gd name="T3" fmla="*/ 2 h 12"/>
                    <a:gd name="T4" fmla="*/ 20 w 20"/>
                    <a:gd name="T5" fmla="*/ 4 h 12"/>
                    <a:gd name="T6" fmla="*/ 20 w 20"/>
                    <a:gd name="T7" fmla="*/ 5 h 12"/>
                    <a:gd name="T8" fmla="*/ 20 w 20"/>
                    <a:gd name="T9" fmla="*/ 7 h 12"/>
                    <a:gd name="T10" fmla="*/ 19 w 20"/>
                    <a:gd name="T11" fmla="*/ 9 h 12"/>
                    <a:gd name="T12" fmla="*/ 19 w 20"/>
                    <a:gd name="T13" fmla="*/ 10 h 12"/>
                    <a:gd name="T14" fmla="*/ 18 w 20"/>
                    <a:gd name="T15" fmla="*/ 11 h 12"/>
                    <a:gd name="T16" fmla="*/ 17 w 20"/>
                    <a:gd name="T17" fmla="*/ 12 h 12"/>
                    <a:gd name="T18" fmla="*/ 15 w 20"/>
                    <a:gd name="T19" fmla="*/ 12 h 12"/>
                    <a:gd name="T20" fmla="*/ 13 w 20"/>
                    <a:gd name="T21" fmla="*/ 12 h 12"/>
                    <a:gd name="T22" fmla="*/ 11 w 20"/>
                    <a:gd name="T23" fmla="*/ 12 h 12"/>
                    <a:gd name="T24" fmla="*/ 9 w 20"/>
                    <a:gd name="T25" fmla="*/ 12 h 12"/>
                    <a:gd name="T26" fmla="*/ 8 w 20"/>
                    <a:gd name="T27" fmla="*/ 11 h 12"/>
                    <a:gd name="T28" fmla="*/ 7 w 20"/>
                    <a:gd name="T29" fmla="*/ 11 h 12"/>
                    <a:gd name="T30" fmla="*/ 5 w 20"/>
                    <a:gd name="T31" fmla="*/ 11 h 12"/>
                    <a:gd name="T32" fmla="*/ 4 w 20"/>
                    <a:gd name="T33" fmla="*/ 11 h 12"/>
                    <a:gd name="T34" fmla="*/ 3 w 20"/>
                    <a:gd name="T35" fmla="*/ 11 h 12"/>
                    <a:gd name="T36" fmla="*/ 2 w 20"/>
                    <a:gd name="T37" fmla="*/ 11 h 12"/>
                    <a:gd name="T38" fmla="*/ 1 w 20"/>
                    <a:gd name="T39" fmla="*/ 11 h 12"/>
                    <a:gd name="T40" fmla="*/ 0 w 20"/>
                    <a:gd name="T41" fmla="*/ 11 h 12"/>
                    <a:gd name="T42" fmla="*/ 3 w 20"/>
                    <a:gd name="T43" fmla="*/ 0 h 12"/>
                    <a:gd name="T44" fmla="*/ 20 w 20"/>
                    <a:gd name="T4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2">
                      <a:moveTo>
                        <a:pt x="20" y="1"/>
                      </a:moveTo>
                      <a:lnTo>
                        <a:pt x="20" y="2"/>
                      </a:lnTo>
                      <a:lnTo>
                        <a:pt x="20" y="4"/>
                      </a:lnTo>
                      <a:lnTo>
                        <a:pt x="20" y="5"/>
                      </a:lnTo>
                      <a:lnTo>
                        <a:pt x="20" y="7"/>
                      </a:lnTo>
                      <a:lnTo>
                        <a:pt x="19" y="9"/>
                      </a:lnTo>
                      <a:lnTo>
                        <a:pt x="19" y="10"/>
                      </a:lnTo>
                      <a:lnTo>
                        <a:pt x="18" y="11"/>
                      </a:lnTo>
                      <a:lnTo>
                        <a:pt x="17" y="12"/>
                      </a:lnTo>
                      <a:lnTo>
                        <a:pt x="15" y="12"/>
                      </a:lnTo>
                      <a:lnTo>
                        <a:pt x="13" y="12"/>
                      </a:lnTo>
                      <a:lnTo>
                        <a:pt x="11" y="12"/>
                      </a:lnTo>
                      <a:lnTo>
                        <a:pt x="9" y="12"/>
                      </a:lnTo>
                      <a:lnTo>
                        <a:pt x="8" y="11"/>
                      </a:lnTo>
                      <a:lnTo>
                        <a:pt x="7" y="11"/>
                      </a:lnTo>
                      <a:lnTo>
                        <a:pt x="5" y="11"/>
                      </a:lnTo>
                      <a:lnTo>
                        <a:pt x="4" y="11"/>
                      </a:lnTo>
                      <a:lnTo>
                        <a:pt x="3" y="11"/>
                      </a:lnTo>
                      <a:lnTo>
                        <a:pt x="2" y="11"/>
                      </a:lnTo>
                      <a:lnTo>
                        <a:pt x="1" y="11"/>
                      </a:lnTo>
                      <a:lnTo>
                        <a:pt x="0" y="11"/>
                      </a:lnTo>
                      <a:lnTo>
                        <a:pt x="3" y="0"/>
                      </a:lnTo>
                      <a:lnTo>
                        <a:pt x="20" y="1"/>
                      </a:lnTo>
                      <a:close/>
                    </a:path>
                  </a:pathLst>
                </a:custGeom>
                <a:solidFill>
                  <a:srgbClr val="FFFFFF"/>
                </a:solidFill>
                <a:ln>
                  <a:noFill/>
                </a:ln>
              </p:spPr>
              <p:txBody>
                <a:bodyPr/>
                <a:lstStyle/>
                <a:p>
                  <a:pPr algn="ctr"/>
                  <a:endParaRPr lang="zh-CN" altLang="en-US"/>
                </a:p>
              </p:txBody>
            </p:sp>
            <p:sp>
              <p:nvSpPr>
                <p:cNvPr id="1051986" name="Freeform 210"/>
                <p:cNvSpPr/>
                <p:nvPr/>
              </p:nvSpPr>
              <p:spPr bwMode="auto">
                <a:xfrm>
                  <a:off x="3772" y="1173"/>
                  <a:ext cx="11" cy="5"/>
                </a:xfrm>
                <a:custGeom>
                  <a:avLst/>
                  <a:gdLst>
                    <a:gd name="T0" fmla="*/ 0 w 11"/>
                    <a:gd name="T1" fmla="*/ 4 h 5"/>
                    <a:gd name="T2" fmla="*/ 1 w 11"/>
                    <a:gd name="T3" fmla="*/ 4 h 5"/>
                    <a:gd name="T4" fmla="*/ 2 w 11"/>
                    <a:gd name="T5" fmla="*/ 4 h 5"/>
                    <a:gd name="T6" fmla="*/ 3 w 11"/>
                    <a:gd name="T7" fmla="*/ 4 h 5"/>
                    <a:gd name="T8" fmla="*/ 5 w 11"/>
                    <a:gd name="T9" fmla="*/ 4 h 5"/>
                    <a:gd name="T10" fmla="*/ 6 w 11"/>
                    <a:gd name="T11" fmla="*/ 4 h 5"/>
                    <a:gd name="T12" fmla="*/ 7 w 11"/>
                    <a:gd name="T13" fmla="*/ 4 h 5"/>
                    <a:gd name="T14" fmla="*/ 9 w 11"/>
                    <a:gd name="T15" fmla="*/ 4 h 5"/>
                    <a:gd name="T16" fmla="*/ 10 w 11"/>
                    <a:gd name="T17" fmla="*/ 5 h 5"/>
                    <a:gd name="T18" fmla="*/ 10 w 11"/>
                    <a:gd name="T19" fmla="*/ 4 h 5"/>
                    <a:gd name="T20" fmla="*/ 11 w 11"/>
                    <a:gd name="T21" fmla="*/ 3 h 5"/>
                    <a:gd name="T22" fmla="*/ 11 w 11"/>
                    <a:gd name="T23" fmla="*/ 2 h 5"/>
                    <a:gd name="T24" fmla="*/ 11 w 11"/>
                    <a:gd name="T25" fmla="*/ 0 h 5"/>
                    <a:gd name="T26" fmla="*/ 1 w 11"/>
                    <a:gd name="T27" fmla="*/ 0 h 5"/>
                    <a:gd name="T28" fmla="*/ 0 w 11"/>
                    <a:gd name="T2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5">
                      <a:moveTo>
                        <a:pt x="0" y="4"/>
                      </a:moveTo>
                      <a:lnTo>
                        <a:pt x="1" y="4"/>
                      </a:lnTo>
                      <a:lnTo>
                        <a:pt x="2" y="4"/>
                      </a:lnTo>
                      <a:lnTo>
                        <a:pt x="3" y="4"/>
                      </a:lnTo>
                      <a:lnTo>
                        <a:pt x="5" y="4"/>
                      </a:lnTo>
                      <a:lnTo>
                        <a:pt x="6" y="4"/>
                      </a:lnTo>
                      <a:lnTo>
                        <a:pt x="7" y="4"/>
                      </a:lnTo>
                      <a:lnTo>
                        <a:pt x="9" y="4"/>
                      </a:lnTo>
                      <a:lnTo>
                        <a:pt x="10" y="5"/>
                      </a:lnTo>
                      <a:lnTo>
                        <a:pt x="10" y="4"/>
                      </a:lnTo>
                      <a:lnTo>
                        <a:pt x="11" y="3"/>
                      </a:lnTo>
                      <a:lnTo>
                        <a:pt x="11" y="2"/>
                      </a:lnTo>
                      <a:lnTo>
                        <a:pt x="11" y="0"/>
                      </a:lnTo>
                      <a:lnTo>
                        <a:pt x="1" y="0"/>
                      </a:lnTo>
                      <a:lnTo>
                        <a:pt x="0" y="4"/>
                      </a:lnTo>
                      <a:close/>
                    </a:path>
                  </a:pathLst>
                </a:custGeom>
                <a:solidFill>
                  <a:srgbClr val="808080"/>
                </a:solidFill>
                <a:ln>
                  <a:noFill/>
                </a:ln>
              </p:spPr>
              <p:txBody>
                <a:bodyPr/>
                <a:lstStyle/>
                <a:p>
                  <a:pPr algn="ctr"/>
                  <a:endParaRPr lang="zh-CN" altLang="en-US"/>
                </a:p>
              </p:txBody>
            </p:sp>
            <p:sp>
              <p:nvSpPr>
                <p:cNvPr id="1051987" name="Freeform 211"/>
                <p:cNvSpPr/>
                <p:nvPr/>
              </p:nvSpPr>
              <p:spPr bwMode="auto">
                <a:xfrm>
                  <a:off x="3910" y="1170"/>
                  <a:ext cx="17" cy="12"/>
                </a:xfrm>
                <a:custGeom>
                  <a:avLst/>
                  <a:gdLst>
                    <a:gd name="T0" fmla="*/ 16 w 17"/>
                    <a:gd name="T1" fmla="*/ 0 h 12"/>
                    <a:gd name="T2" fmla="*/ 16 w 17"/>
                    <a:gd name="T3" fmla="*/ 1 h 12"/>
                    <a:gd name="T4" fmla="*/ 16 w 17"/>
                    <a:gd name="T5" fmla="*/ 3 h 12"/>
                    <a:gd name="T6" fmla="*/ 17 w 17"/>
                    <a:gd name="T7" fmla="*/ 4 h 12"/>
                    <a:gd name="T8" fmla="*/ 17 w 17"/>
                    <a:gd name="T9" fmla="*/ 6 h 12"/>
                    <a:gd name="T10" fmla="*/ 17 w 17"/>
                    <a:gd name="T11" fmla="*/ 7 h 12"/>
                    <a:gd name="T12" fmla="*/ 17 w 17"/>
                    <a:gd name="T13" fmla="*/ 9 h 12"/>
                    <a:gd name="T14" fmla="*/ 17 w 17"/>
                    <a:gd name="T15" fmla="*/ 10 h 12"/>
                    <a:gd name="T16" fmla="*/ 17 w 17"/>
                    <a:gd name="T17" fmla="*/ 11 h 12"/>
                    <a:gd name="T18" fmla="*/ 1 w 17"/>
                    <a:gd name="T19" fmla="*/ 12 h 12"/>
                    <a:gd name="T20" fmla="*/ 0 w 17"/>
                    <a:gd name="T21" fmla="*/ 1 h 12"/>
                    <a:gd name="T22" fmla="*/ 2 w 17"/>
                    <a:gd name="T23" fmla="*/ 1 h 12"/>
                    <a:gd name="T24" fmla="*/ 4 w 17"/>
                    <a:gd name="T25" fmla="*/ 1 h 12"/>
                    <a:gd name="T26" fmla="*/ 5 w 17"/>
                    <a:gd name="T27" fmla="*/ 0 h 12"/>
                    <a:gd name="T28" fmla="*/ 6 w 17"/>
                    <a:gd name="T29" fmla="*/ 0 h 12"/>
                    <a:gd name="T30" fmla="*/ 7 w 17"/>
                    <a:gd name="T31" fmla="*/ 0 h 12"/>
                    <a:gd name="T32" fmla="*/ 8 w 17"/>
                    <a:gd name="T33" fmla="*/ 0 h 12"/>
                    <a:gd name="T34" fmla="*/ 10 w 17"/>
                    <a:gd name="T35" fmla="*/ 0 h 12"/>
                    <a:gd name="T36" fmla="*/ 12 w 17"/>
                    <a:gd name="T37" fmla="*/ 0 h 12"/>
                    <a:gd name="T38" fmla="*/ 13 w 17"/>
                    <a:gd name="T39" fmla="*/ 0 h 12"/>
                    <a:gd name="T40" fmla="*/ 14 w 17"/>
                    <a:gd name="T41" fmla="*/ 0 h 12"/>
                    <a:gd name="T42" fmla="*/ 15 w 17"/>
                    <a:gd name="T43" fmla="*/ 0 h 12"/>
                    <a:gd name="T44" fmla="*/ 16 w 1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2">
                      <a:moveTo>
                        <a:pt x="16" y="0"/>
                      </a:moveTo>
                      <a:lnTo>
                        <a:pt x="16" y="1"/>
                      </a:lnTo>
                      <a:lnTo>
                        <a:pt x="16" y="3"/>
                      </a:lnTo>
                      <a:lnTo>
                        <a:pt x="17" y="4"/>
                      </a:lnTo>
                      <a:lnTo>
                        <a:pt x="17" y="6"/>
                      </a:lnTo>
                      <a:lnTo>
                        <a:pt x="17" y="7"/>
                      </a:lnTo>
                      <a:lnTo>
                        <a:pt x="17" y="9"/>
                      </a:lnTo>
                      <a:lnTo>
                        <a:pt x="17" y="10"/>
                      </a:lnTo>
                      <a:lnTo>
                        <a:pt x="17" y="11"/>
                      </a:lnTo>
                      <a:lnTo>
                        <a:pt x="1" y="12"/>
                      </a:lnTo>
                      <a:lnTo>
                        <a:pt x="0" y="1"/>
                      </a:lnTo>
                      <a:lnTo>
                        <a:pt x="2" y="1"/>
                      </a:lnTo>
                      <a:lnTo>
                        <a:pt x="4" y="1"/>
                      </a:lnTo>
                      <a:lnTo>
                        <a:pt x="5" y="0"/>
                      </a:lnTo>
                      <a:lnTo>
                        <a:pt x="6" y="0"/>
                      </a:lnTo>
                      <a:lnTo>
                        <a:pt x="7" y="0"/>
                      </a:lnTo>
                      <a:lnTo>
                        <a:pt x="8" y="0"/>
                      </a:lnTo>
                      <a:lnTo>
                        <a:pt x="10" y="0"/>
                      </a:lnTo>
                      <a:lnTo>
                        <a:pt x="12" y="0"/>
                      </a:lnTo>
                      <a:lnTo>
                        <a:pt x="13" y="0"/>
                      </a:lnTo>
                      <a:lnTo>
                        <a:pt x="14" y="0"/>
                      </a:lnTo>
                      <a:lnTo>
                        <a:pt x="15" y="0"/>
                      </a:lnTo>
                      <a:lnTo>
                        <a:pt x="16" y="0"/>
                      </a:lnTo>
                      <a:close/>
                    </a:path>
                  </a:pathLst>
                </a:custGeom>
                <a:solidFill>
                  <a:srgbClr val="FFFFFF"/>
                </a:solidFill>
                <a:ln>
                  <a:noFill/>
                </a:ln>
              </p:spPr>
              <p:txBody>
                <a:bodyPr/>
                <a:lstStyle/>
                <a:p>
                  <a:pPr algn="ctr"/>
                  <a:endParaRPr lang="zh-CN" altLang="en-US"/>
                </a:p>
              </p:txBody>
            </p:sp>
            <p:sp>
              <p:nvSpPr>
                <p:cNvPr id="1051988" name="Freeform 212"/>
                <p:cNvSpPr/>
                <p:nvPr/>
              </p:nvSpPr>
              <p:spPr bwMode="auto">
                <a:xfrm>
                  <a:off x="3914" y="1173"/>
                  <a:ext cx="9" cy="6"/>
                </a:xfrm>
                <a:custGeom>
                  <a:avLst/>
                  <a:gdLst>
                    <a:gd name="T0" fmla="*/ 9 w 9"/>
                    <a:gd name="T1" fmla="*/ 0 h 6"/>
                    <a:gd name="T2" fmla="*/ 8 w 9"/>
                    <a:gd name="T3" fmla="*/ 0 h 6"/>
                    <a:gd name="T4" fmla="*/ 6 w 9"/>
                    <a:gd name="T5" fmla="*/ 0 h 6"/>
                    <a:gd name="T6" fmla="*/ 5 w 9"/>
                    <a:gd name="T7" fmla="*/ 1 h 6"/>
                    <a:gd name="T8" fmla="*/ 4 w 9"/>
                    <a:gd name="T9" fmla="*/ 1 h 6"/>
                    <a:gd name="T10" fmla="*/ 2 w 9"/>
                    <a:gd name="T11" fmla="*/ 1 h 6"/>
                    <a:gd name="T12" fmla="*/ 2 w 9"/>
                    <a:gd name="T13" fmla="*/ 1 h 6"/>
                    <a:gd name="T14" fmla="*/ 1 w 9"/>
                    <a:gd name="T15" fmla="*/ 1 h 6"/>
                    <a:gd name="T16" fmla="*/ 0 w 9"/>
                    <a:gd name="T17" fmla="*/ 1 h 6"/>
                    <a:gd name="T18" fmla="*/ 0 w 9"/>
                    <a:gd name="T19" fmla="*/ 6 h 6"/>
                    <a:gd name="T20" fmla="*/ 9 w 9"/>
                    <a:gd name="T21" fmla="*/ 5 h 6"/>
                    <a:gd name="T22" fmla="*/ 9 w 9"/>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9" y="0"/>
                      </a:moveTo>
                      <a:lnTo>
                        <a:pt x="8" y="0"/>
                      </a:lnTo>
                      <a:lnTo>
                        <a:pt x="6" y="0"/>
                      </a:lnTo>
                      <a:lnTo>
                        <a:pt x="5" y="1"/>
                      </a:lnTo>
                      <a:lnTo>
                        <a:pt x="4" y="1"/>
                      </a:lnTo>
                      <a:lnTo>
                        <a:pt x="2" y="1"/>
                      </a:lnTo>
                      <a:lnTo>
                        <a:pt x="2" y="1"/>
                      </a:lnTo>
                      <a:lnTo>
                        <a:pt x="1" y="1"/>
                      </a:lnTo>
                      <a:lnTo>
                        <a:pt x="0" y="1"/>
                      </a:lnTo>
                      <a:lnTo>
                        <a:pt x="0" y="6"/>
                      </a:lnTo>
                      <a:lnTo>
                        <a:pt x="9" y="5"/>
                      </a:lnTo>
                      <a:lnTo>
                        <a:pt x="9" y="0"/>
                      </a:lnTo>
                      <a:close/>
                    </a:path>
                  </a:pathLst>
                </a:custGeom>
                <a:solidFill>
                  <a:srgbClr val="808080"/>
                </a:solidFill>
                <a:ln>
                  <a:noFill/>
                </a:ln>
              </p:spPr>
              <p:txBody>
                <a:bodyPr/>
                <a:lstStyle/>
                <a:p>
                  <a:pPr algn="ctr"/>
                  <a:endParaRPr lang="zh-CN" altLang="en-US"/>
                </a:p>
              </p:txBody>
            </p:sp>
            <p:sp>
              <p:nvSpPr>
                <p:cNvPr id="1051989" name="Freeform 213"/>
                <p:cNvSpPr/>
                <p:nvPr/>
              </p:nvSpPr>
              <p:spPr bwMode="auto">
                <a:xfrm>
                  <a:off x="3791" y="1171"/>
                  <a:ext cx="20" cy="11"/>
                </a:xfrm>
                <a:custGeom>
                  <a:avLst/>
                  <a:gdLst>
                    <a:gd name="T0" fmla="*/ 20 w 20"/>
                    <a:gd name="T1" fmla="*/ 1 h 11"/>
                    <a:gd name="T2" fmla="*/ 20 w 20"/>
                    <a:gd name="T3" fmla="*/ 2 h 11"/>
                    <a:gd name="T4" fmla="*/ 20 w 20"/>
                    <a:gd name="T5" fmla="*/ 4 h 11"/>
                    <a:gd name="T6" fmla="*/ 20 w 20"/>
                    <a:gd name="T7" fmla="*/ 5 h 11"/>
                    <a:gd name="T8" fmla="*/ 20 w 20"/>
                    <a:gd name="T9" fmla="*/ 6 h 11"/>
                    <a:gd name="T10" fmla="*/ 19 w 20"/>
                    <a:gd name="T11" fmla="*/ 7 h 11"/>
                    <a:gd name="T12" fmla="*/ 19 w 20"/>
                    <a:gd name="T13" fmla="*/ 9 h 11"/>
                    <a:gd name="T14" fmla="*/ 19 w 20"/>
                    <a:gd name="T15" fmla="*/ 10 h 11"/>
                    <a:gd name="T16" fmla="*/ 20 w 20"/>
                    <a:gd name="T17" fmla="*/ 11 h 11"/>
                    <a:gd name="T18" fmla="*/ 18 w 20"/>
                    <a:gd name="T19" fmla="*/ 11 h 11"/>
                    <a:gd name="T20" fmla="*/ 17 w 20"/>
                    <a:gd name="T21" fmla="*/ 11 h 11"/>
                    <a:gd name="T22" fmla="*/ 16 w 20"/>
                    <a:gd name="T23" fmla="*/ 11 h 11"/>
                    <a:gd name="T24" fmla="*/ 15 w 20"/>
                    <a:gd name="T25" fmla="*/ 11 h 11"/>
                    <a:gd name="T26" fmla="*/ 13 w 20"/>
                    <a:gd name="T27" fmla="*/ 11 h 11"/>
                    <a:gd name="T28" fmla="*/ 12 w 20"/>
                    <a:gd name="T29" fmla="*/ 11 h 11"/>
                    <a:gd name="T30" fmla="*/ 11 w 20"/>
                    <a:gd name="T31" fmla="*/ 11 h 11"/>
                    <a:gd name="T32" fmla="*/ 10 w 20"/>
                    <a:gd name="T33" fmla="*/ 11 h 11"/>
                    <a:gd name="T34" fmla="*/ 9 w 20"/>
                    <a:gd name="T35" fmla="*/ 11 h 11"/>
                    <a:gd name="T36" fmla="*/ 8 w 20"/>
                    <a:gd name="T37" fmla="*/ 11 h 11"/>
                    <a:gd name="T38" fmla="*/ 6 w 20"/>
                    <a:gd name="T39" fmla="*/ 11 h 11"/>
                    <a:gd name="T40" fmla="*/ 5 w 20"/>
                    <a:gd name="T41" fmla="*/ 11 h 11"/>
                    <a:gd name="T42" fmla="*/ 4 w 20"/>
                    <a:gd name="T43" fmla="*/ 10 h 11"/>
                    <a:gd name="T44" fmla="*/ 2 w 20"/>
                    <a:gd name="T45" fmla="*/ 10 h 11"/>
                    <a:gd name="T46" fmla="*/ 1 w 20"/>
                    <a:gd name="T47" fmla="*/ 10 h 11"/>
                    <a:gd name="T48" fmla="*/ 0 w 20"/>
                    <a:gd name="T49" fmla="*/ 10 h 11"/>
                    <a:gd name="T50" fmla="*/ 2 w 20"/>
                    <a:gd name="T51" fmla="*/ 0 h 11"/>
                    <a:gd name="T52" fmla="*/ 20 w 20"/>
                    <a:gd name="T5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1">
                      <a:moveTo>
                        <a:pt x="20" y="1"/>
                      </a:moveTo>
                      <a:lnTo>
                        <a:pt x="20" y="2"/>
                      </a:lnTo>
                      <a:lnTo>
                        <a:pt x="20" y="4"/>
                      </a:lnTo>
                      <a:lnTo>
                        <a:pt x="20" y="5"/>
                      </a:lnTo>
                      <a:lnTo>
                        <a:pt x="20" y="6"/>
                      </a:lnTo>
                      <a:lnTo>
                        <a:pt x="19" y="7"/>
                      </a:lnTo>
                      <a:lnTo>
                        <a:pt x="19" y="9"/>
                      </a:lnTo>
                      <a:lnTo>
                        <a:pt x="19" y="10"/>
                      </a:lnTo>
                      <a:lnTo>
                        <a:pt x="20" y="11"/>
                      </a:lnTo>
                      <a:lnTo>
                        <a:pt x="18" y="11"/>
                      </a:lnTo>
                      <a:lnTo>
                        <a:pt x="17" y="11"/>
                      </a:lnTo>
                      <a:lnTo>
                        <a:pt x="16" y="11"/>
                      </a:lnTo>
                      <a:lnTo>
                        <a:pt x="15" y="11"/>
                      </a:lnTo>
                      <a:lnTo>
                        <a:pt x="13" y="11"/>
                      </a:lnTo>
                      <a:lnTo>
                        <a:pt x="12" y="11"/>
                      </a:lnTo>
                      <a:lnTo>
                        <a:pt x="11" y="11"/>
                      </a:lnTo>
                      <a:lnTo>
                        <a:pt x="10" y="11"/>
                      </a:lnTo>
                      <a:lnTo>
                        <a:pt x="9" y="11"/>
                      </a:lnTo>
                      <a:lnTo>
                        <a:pt x="8" y="11"/>
                      </a:lnTo>
                      <a:lnTo>
                        <a:pt x="6" y="11"/>
                      </a:lnTo>
                      <a:lnTo>
                        <a:pt x="5" y="11"/>
                      </a:lnTo>
                      <a:lnTo>
                        <a:pt x="4" y="10"/>
                      </a:lnTo>
                      <a:lnTo>
                        <a:pt x="2" y="10"/>
                      </a:lnTo>
                      <a:lnTo>
                        <a:pt x="1" y="10"/>
                      </a:lnTo>
                      <a:lnTo>
                        <a:pt x="0" y="10"/>
                      </a:lnTo>
                      <a:lnTo>
                        <a:pt x="2" y="0"/>
                      </a:lnTo>
                      <a:lnTo>
                        <a:pt x="20" y="1"/>
                      </a:lnTo>
                      <a:close/>
                    </a:path>
                  </a:pathLst>
                </a:custGeom>
                <a:solidFill>
                  <a:srgbClr val="FFFFFF"/>
                </a:solidFill>
                <a:ln>
                  <a:noFill/>
                </a:ln>
              </p:spPr>
              <p:txBody>
                <a:bodyPr/>
                <a:lstStyle/>
                <a:p>
                  <a:pPr algn="ctr"/>
                  <a:endParaRPr lang="zh-CN" altLang="en-US"/>
                </a:p>
              </p:txBody>
            </p:sp>
            <p:sp>
              <p:nvSpPr>
                <p:cNvPr id="1051990" name="Freeform 214"/>
                <p:cNvSpPr/>
                <p:nvPr/>
              </p:nvSpPr>
              <p:spPr bwMode="auto">
                <a:xfrm>
                  <a:off x="3796" y="1174"/>
                  <a:ext cx="11" cy="5"/>
                </a:xfrm>
                <a:custGeom>
                  <a:avLst/>
                  <a:gdLst>
                    <a:gd name="T0" fmla="*/ 11 w 11"/>
                    <a:gd name="T1" fmla="*/ 1 h 5"/>
                    <a:gd name="T2" fmla="*/ 1 w 11"/>
                    <a:gd name="T3" fmla="*/ 0 h 5"/>
                    <a:gd name="T4" fmla="*/ 0 w 11"/>
                    <a:gd name="T5" fmla="*/ 4 h 5"/>
                    <a:gd name="T6" fmla="*/ 2 w 11"/>
                    <a:gd name="T7" fmla="*/ 4 h 5"/>
                    <a:gd name="T8" fmla="*/ 3 w 11"/>
                    <a:gd name="T9" fmla="*/ 4 h 5"/>
                    <a:gd name="T10" fmla="*/ 4 w 11"/>
                    <a:gd name="T11" fmla="*/ 4 h 5"/>
                    <a:gd name="T12" fmla="*/ 6 w 11"/>
                    <a:gd name="T13" fmla="*/ 5 h 5"/>
                    <a:gd name="T14" fmla="*/ 7 w 11"/>
                    <a:gd name="T15" fmla="*/ 5 h 5"/>
                    <a:gd name="T16" fmla="*/ 8 w 11"/>
                    <a:gd name="T17" fmla="*/ 5 h 5"/>
                    <a:gd name="T18" fmla="*/ 10 w 11"/>
                    <a:gd name="T19" fmla="*/ 5 h 5"/>
                    <a:gd name="T20" fmla="*/ 11 w 11"/>
                    <a:gd name="T21" fmla="*/ 5 h 5"/>
                    <a:gd name="T22" fmla="*/ 11 w 11"/>
                    <a:gd name="T23" fmla="*/ 3 h 5"/>
                    <a:gd name="T24" fmla="*/ 11 w 11"/>
                    <a:gd name="T25" fmla="*/ 2 h 5"/>
                    <a:gd name="T26" fmla="*/ 11 w 11"/>
                    <a:gd name="T27" fmla="*/ 1 h 5"/>
                    <a:gd name="T28" fmla="*/ 11 w 11"/>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5">
                      <a:moveTo>
                        <a:pt x="11" y="1"/>
                      </a:moveTo>
                      <a:lnTo>
                        <a:pt x="1" y="0"/>
                      </a:lnTo>
                      <a:lnTo>
                        <a:pt x="0" y="4"/>
                      </a:lnTo>
                      <a:lnTo>
                        <a:pt x="2" y="4"/>
                      </a:lnTo>
                      <a:lnTo>
                        <a:pt x="3" y="4"/>
                      </a:lnTo>
                      <a:lnTo>
                        <a:pt x="4" y="4"/>
                      </a:lnTo>
                      <a:lnTo>
                        <a:pt x="6" y="5"/>
                      </a:lnTo>
                      <a:lnTo>
                        <a:pt x="7" y="5"/>
                      </a:lnTo>
                      <a:lnTo>
                        <a:pt x="8" y="5"/>
                      </a:lnTo>
                      <a:lnTo>
                        <a:pt x="10" y="5"/>
                      </a:lnTo>
                      <a:lnTo>
                        <a:pt x="11" y="5"/>
                      </a:lnTo>
                      <a:lnTo>
                        <a:pt x="11" y="3"/>
                      </a:lnTo>
                      <a:lnTo>
                        <a:pt x="11" y="2"/>
                      </a:lnTo>
                      <a:lnTo>
                        <a:pt x="11" y="1"/>
                      </a:lnTo>
                      <a:lnTo>
                        <a:pt x="11" y="1"/>
                      </a:lnTo>
                      <a:close/>
                    </a:path>
                  </a:pathLst>
                </a:custGeom>
                <a:solidFill>
                  <a:srgbClr val="808080"/>
                </a:solidFill>
                <a:ln>
                  <a:noFill/>
                </a:ln>
              </p:spPr>
              <p:txBody>
                <a:bodyPr/>
                <a:lstStyle/>
                <a:p>
                  <a:pPr algn="ctr"/>
                  <a:endParaRPr lang="zh-CN" altLang="en-US"/>
                </a:p>
              </p:txBody>
            </p:sp>
            <p:sp>
              <p:nvSpPr>
                <p:cNvPr id="1051991" name="Freeform 215"/>
                <p:cNvSpPr/>
                <p:nvPr/>
              </p:nvSpPr>
              <p:spPr bwMode="auto">
                <a:xfrm>
                  <a:off x="3886" y="1171"/>
                  <a:ext cx="20" cy="12"/>
                </a:xfrm>
                <a:custGeom>
                  <a:avLst/>
                  <a:gdLst>
                    <a:gd name="T0" fmla="*/ 20 w 20"/>
                    <a:gd name="T1" fmla="*/ 12 h 12"/>
                    <a:gd name="T2" fmla="*/ 0 w 20"/>
                    <a:gd name="T3" fmla="*/ 12 h 12"/>
                    <a:gd name="T4" fmla="*/ 0 w 20"/>
                    <a:gd name="T5" fmla="*/ 1 h 12"/>
                    <a:gd name="T6" fmla="*/ 1 w 20"/>
                    <a:gd name="T7" fmla="*/ 1 h 12"/>
                    <a:gd name="T8" fmla="*/ 2 w 20"/>
                    <a:gd name="T9" fmla="*/ 1 h 12"/>
                    <a:gd name="T10" fmla="*/ 3 w 20"/>
                    <a:gd name="T11" fmla="*/ 1 h 12"/>
                    <a:gd name="T12" fmla="*/ 4 w 20"/>
                    <a:gd name="T13" fmla="*/ 1 h 12"/>
                    <a:gd name="T14" fmla="*/ 5 w 20"/>
                    <a:gd name="T15" fmla="*/ 1 h 12"/>
                    <a:gd name="T16" fmla="*/ 6 w 20"/>
                    <a:gd name="T17" fmla="*/ 1 h 12"/>
                    <a:gd name="T18" fmla="*/ 8 w 20"/>
                    <a:gd name="T19" fmla="*/ 0 h 12"/>
                    <a:gd name="T20" fmla="*/ 9 w 20"/>
                    <a:gd name="T21" fmla="*/ 0 h 12"/>
                    <a:gd name="T22" fmla="*/ 10 w 20"/>
                    <a:gd name="T23" fmla="*/ 0 h 12"/>
                    <a:gd name="T24" fmla="*/ 11 w 20"/>
                    <a:gd name="T25" fmla="*/ 0 h 12"/>
                    <a:gd name="T26" fmla="*/ 12 w 20"/>
                    <a:gd name="T27" fmla="*/ 0 h 12"/>
                    <a:gd name="T28" fmla="*/ 13 w 20"/>
                    <a:gd name="T29" fmla="*/ 0 h 12"/>
                    <a:gd name="T30" fmla="*/ 14 w 20"/>
                    <a:gd name="T31" fmla="*/ 0 h 12"/>
                    <a:gd name="T32" fmla="*/ 16 w 20"/>
                    <a:gd name="T33" fmla="*/ 0 h 12"/>
                    <a:gd name="T34" fmla="*/ 17 w 20"/>
                    <a:gd name="T35" fmla="*/ 0 h 12"/>
                    <a:gd name="T36" fmla="*/ 18 w 20"/>
                    <a:gd name="T37" fmla="*/ 0 h 12"/>
                    <a:gd name="T38" fmla="*/ 20 w 20"/>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2">
                      <a:moveTo>
                        <a:pt x="20" y="12"/>
                      </a:moveTo>
                      <a:lnTo>
                        <a:pt x="0" y="12"/>
                      </a:lnTo>
                      <a:lnTo>
                        <a:pt x="0" y="1"/>
                      </a:lnTo>
                      <a:lnTo>
                        <a:pt x="1" y="1"/>
                      </a:lnTo>
                      <a:lnTo>
                        <a:pt x="2" y="1"/>
                      </a:lnTo>
                      <a:lnTo>
                        <a:pt x="3" y="1"/>
                      </a:lnTo>
                      <a:lnTo>
                        <a:pt x="4" y="1"/>
                      </a:lnTo>
                      <a:lnTo>
                        <a:pt x="5" y="1"/>
                      </a:lnTo>
                      <a:lnTo>
                        <a:pt x="6" y="1"/>
                      </a:lnTo>
                      <a:lnTo>
                        <a:pt x="8" y="0"/>
                      </a:lnTo>
                      <a:lnTo>
                        <a:pt x="9" y="0"/>
                      </a:lnTo>
                      <a:lnTo>
                        <a:pt x="10" y="0"/>
                      </a:lnTo>
                      <a:lnTo>
                        <a:pt x="11" y="0"/>
                      </a:lnTo>
                      <a:lnTo>
                        <a:pt x="12" y="0"/>
                      </a:lnTo>
                      <a:lnTo>
                        <a:pt x="13" y="0"/>
                      </a:lnTo>
                      <a:lnTo>
                        <a:pt x="14" y="0"/>
                      </a:lnTo>
                      <a:lnTo>
                        <a:pt x="16" y="0"/>
                      </a:lnTo>
                      <a:lnTo>
                        <a:pt x="17" y="0"/>
                      </a:lnTo>
                      <a:lnTo>
                        <a:pt x="18" y="0"/>
                      </a:lnTo>
                      <a:lnTo>
                        <a:pt x="20" y="12"/>
                      </a:lnTo>
                      <a:close/>
                    </a:path>
                  </a:pathLst>
                </a:custGeom>
                <a:solidFill>
                  <a:srgbClr val="FFFFFF"/>
                </a:solidFill>
                <a:ln>
                  <a:noFill/>
                </a:ln>
              </p:spPr>
              <p:txBody>
                <a:bodyPr/>
                <a:lstStyle/>
                <a:p>
                  <a:pPr algn="ctr"/>
                  <a:endParaRPr lang="zh-CN" altLang="en-US"/>
                </a:p>
              </p:txBody>
            </p:sp>
            <p:sp>
              <p:nvSpPr>
                <p:cNvPr id="1051992" name="Freeform 216"/>
                <p:cNvSpPr/>
                <p:nvPr/>
              </p:nvSpPr>
              <p:spPr bwMode="auto">
                <a:xfrm>
                  <a:off x="3890" y="1175"/>
                  <a:ext cx="10" cy="5"/>
                </a:xfrm>
                <a:custGeom>
                  <a:avLst/>
                  <a:gdLst>
                    <a:gd name="T0" fmla="*/ 10 w 10"/>
                    <a:gd name="T1" fmla="*/ 0 h 5"/>
                    <a:gd name="T2" fmla="*/ 9 w 10"/>
                    <a:gd name="T3" fmla="*/ 0 h 5"/>
                    <a:gd name="T4" fmla="*/ 8 w 10"/>
                    <a:gd name="T5" fmla="*/ 0 h 5"/>
                    <a:gd name="T6" fmla="*/ 7 w 10"/>
                    <a:gd name="T7" fmla="*/ 0 h 5"/>
                    <a:gd name="T8" fmla="*/ 6 w 10"/>
                    <a:gd name="T9" fmla="*/ 0 h 5"/>
                    <a:gd name="T10" fmla="*/ 5 w 10"/>
                    <a:gd name="T11" fmla="*/ 0 h 5"/>
                    <a:gd name="T12" fmla="*/ 3 w 10"/>
                    <a:gd name="T13" fmla="*/ 0 h 5"/>
                    <a:gd name="T14" fmla="*/ 2 w 10"/>
                    <a:gd name="T15" fmla="*/ 1 h 5"/>
                    <a:gd name="T16" fmla="*/ 0 w 10"/>
                    <a:gd name="T17" fmla="*/ 1 h 5"/>
                    <a:gd name="T18" fmla="*/ 0 w 10"/>
                    <a:gd name="T19" fmla="*/ 5 h 5"/>
                    <a:gd name="T20" fmla="*/ 10 w 10"/>
                    <a:gd name="T21" fmla="*/ 4 h 5"/>
                    <a:gd name="T22" fmla="*/ 10 w 10"/>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5">
                      <a:moveTo>
                        <a:pt x="10" y="0"/>
                      </a:moveTo>
                      <a:lnTo>
                        <a:pt x="9" y="0"/>
                      </a:lnTo>
                      <a:lnTo>
                        <a:pt x="8" y="0"/>
                      </a:lnTo>
                      <a:lnTo>
                        <a:pt x="7" y="0"/>
                      </a:lnTo>
                      <a:lnTo>
                        <a:pt x="6" y="0"/>
                      </a:lnTo>
                      <a:lnTo>
                        <a:pt x="5" y="0"/>
                      </a:lnTo>
                      <a:lnTo>
                        <a:pt x="3" y="0"/>
                      </a:lnTo>
                      <a:lnTo>
                        <a:pt x="2" y="1"/>
                      </a:lnTo>
                      <a:lnTo>
                        <a:pt x="0" y="1"/>
                      </a:lnTo>
                      <a:lnTo>
                        <a:pt x="0" y="5"/>
                      </a:lnTo>
                      <a:lnTo>
                        <a:pt x="10" y="4"/>
                      </a:lnTo>
                      <a:lnTo>
                        <a:pt x="10" y="0"/>
                      </a:lnTo>
                      <a:close/>
                    </a:path>
                  </a:pathLst>
                </a:custGeom>
                <a:solidFill>
                  <a:srgbClr val="808080"/>
                </a:solidFill>
                <a:ln>
                  <a:noFill/>
                </a:ln>
              </p:spPr>
              <p:txBody>
                <a:bodyPr/>
                <a:lstStyle/>
                <a:p>
                  <a:pPr algn="ctr"/>
                  <a:endParaRPr lang="zh-CN" altLang="en-US"/>
                </a:p>
              </p:txBody>
            </p:sp>
            <p:sp>
              <p:nvSpPr>
                <p:cNvPr id="1051993" name="Freeform 217"/>
                <p:cNvSpPr/>
                <p:nvPr/>
              </p:nvSpPr>
              <p:spPr bwMode="auto">
                <a:xfrm>
                  <a:off x="3816" y="1172"/>
                  <a:ext cx="19" cy="11"/>
                </a:xfrm>
                <a:custGeom>
                  <a:avLst/>
                  <a:gdLst>
                    <a:gd name="T0" fmla="*/ 19 w 19"/>
                    <a:gd name="T1" fmla="*/ 11 h 11"/>
                    <a:gd name="T2" fmla="*/ 17 w 19"/>
                    <a:gd name="T3" fmla="*/ 11 h 11"/>
                    <a:gd name="T4" fmla="*/ 16 w 19"/>
                    <a:gd name="T5" fmla="*/ 11 h 11"/>
                    <a:gd name="T6" fmla="*/ 15 w 19"/>
                    <a:gd name="T7" fmla="*/ 11 h 11"/>
                    <a:gd name="T8" fmla="*/ 14 w 19"/>
                    <a:gd name="T9" fmla="*/ 11 h 11"/>
                    <a:gd name="T10" fmla="*/ 12 w 19"/>
                    <a:gd name="T11" fmla="*/ 11 h 11"/>
                    <a:gd name="T12" fmla="*/ 11 w 19"/>
                    <a:gd name="T13" fmla="*/ 11 h 11"/>
                    <a:gd name="T14" fmla="*/ 10 w 19"/>
                    <a:gd name="T15" fmla="*/ 11 h 11"/>
                    <a:gd name="T16" fmla="*/ 9 w 19"/>
                    <a:gd name="T17" fmla="*/ 11 h 11"/>
                    <a:gd name="T18" fmla="*/ 7 w 19"/>
                    <a:gd name="T19" fmla="*/ 11 h 11"/>
                    <a:gd name="T20" fmla="*/ 6 w 19"/>
                    <a:gd name="T21" fmla="*/ 11 h 11"/>
                    <a:gd name="T22" fmla="*/ 5 w 19"/>
                    <a:gd name="T23" fmla="*/ 10 h 11"/>
                    <a:gd name="T24" fmla="*/ 4 w 19"/>
                    <a:gd name="T25" fmla="*/ 10 h 11"/>
                    <a:gd name="T26" fmla="*/ 3 w 19"/>
                    <a:gd name="T27" fmla="*/ 10 h 11"/>
                    <a:gd name="T28" fmla="*/ 1 w 19"/>
                    <a:gd name="T29" fmla="*/ 10 h 11"/>
                    <a:gd name="T30" fmla="*/ 0 w 19"/>
                    <a:gd name="T31" fmla="*/ 10 h 11"/>
                    <a:gd name="T32" fmla="*/ 0 w 19"/>
                    <a:gd name="T33" fmla="*/ 10 h 11"/>
                    <a:gd name="T34" fmla="*/ 0 w 19"/>
                    <a:gd name="T35" fmla="*/ 0 h 11"/>
                    <a:gd name="T36" fmla="*/ 2 w 19"/>
                    <a:gd name="T37" fmla="*/ 0 h 11"/>
                    <a:gd name="T38" fmla="*/ 3 w 19"/>
                    <a:gd name="T39" fmla="*/ 0 h 11"/>
                    <a:gd name="T40" fmla="*/ 4 w 19"/>
                    <a:gd name="T41" fmla="*/ 0 h 11"/>
                    <a:gd name="T42" fmla="*/ 6 w 19"/>
                    <a:gd name="T43" fmla="*/ 0 h 11"/>
                    <a:gd name="T44" fmla="*/ 7 w 19"/>
                    <a:gd name="T45" fmla="*/ 0 h 11"/>
                    <a:gd name="T46" fmla="*/ 8 w 19"/>
                    <a:gd name="T47" fmla="*/ 0 h 11"/>
                    <a:gd name="T48" fmla="*/ 9 w 19"/>
                    <a:gd name="T49" fmla="*/ 0 h 11"/>
                    <a:gd name="T50" fmla="*/ 10 w 19"/>
                    <a:gd name="T51" fmla="*/ 0 h 11"/>
                    <a:gd name="T52" fmla="*/ 11 w 19"/>
                    <a:gd name="T53" fmla="*/ 0 h 11"/>
                    <a:gd name="T54" fmla="*/ 12 w 19"/>
                    <a:gd name="T55" fmla="*/ 0 h 11"/>
                    <a:gd name="T56" fmla="*/ 13 w 19"/>
                    <a:gd name="T57" fmla="*/ 0 h 11"/>
                    <a:gd name="T58" fmla="*/ 14 w 19"/>
                    <a:gd name="T59" fmla="*/ 0 h 11"/>
                    <a:gd name="T60" fmla="*/ 16 w 19"/>
                    <a:gd name="T61" fmla="*/ 0 h 11"/>
                    <a:gd name="T62" fmla="*/ 17 w 19"/>
                    <a:gd name="T63" fmla="*/ 0 h 11"/>
                    <a:gd name="T64" fmla="*/ 18 w 19"/>
                    <a:gd name="T65" fmla="*/ 0 h 11"/>
                    <a:gd name="T66" fmla="*/ 19 w 19"/>
                    <a:gd name="T67" fmla="*/ 1 h 11"/>
                    <a:gd name="T68" fmla="*/ 19 w 19"/>
                    <a:gd name="T6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1">
                      <a:moveTo>
                        <a:pt x="19" y="11"/>
                      </a:moveTo>
                      <a:lnTo>
                        <a:pt x="17" y="11"/>
                      </a:lnTo>
                      <a:lnTo>
                        <a:pt x="16" y="11"/>
                      </a:lnTo>
                      <a:lnTo>
                        <a:pt x="15" y="11"/>
                      </a:lnTo>
                      <a:lnTo>
                        <a:pt x="14" y="11"/>
                      </a:lnTo>
                      <a:lnTo>
                        <a:pt x="12" y="11"/>
                      </a:lnTo>
                      <a:lnTo>
                        <a:pt x="11" y="11"/>
                      </a:lnTo>
                      <a:lnTo>
                        <a:pt x="10" y="11"/>
                      </a:lnTo>
                      <a:lnTo>
                        <a:pt x="9" y="11"/>
                      </a:lnTo>
                      <a:lnTo>
                        <a:pt x="7" y="11"/>
                      </a:lnTo>
                      <a:lnTo>
                        <a:pt x="6" y="11"/>
                      </a:lnTo>
                      <a:lnTo>
                        <a:pt x="5" y="10"/>
                      </a:lnTo>
                      <a:lnTo>
                        <a:pt x="4" y="10"/>
                      </a:lnTo>
                      <a:lnTo>
                        <a:pt x="3" y="10"/>
                      </a:lnTo>
                      <a:lnTo>
                        <a:pt x="1" y="10"/>
                      </a:lnTo>
                      <a:lnTo>
                        <a:pt x="0" y="10"/>
                      </a:lnTo>
                      <a:lnTo>
                        <a:pt x="0" y="10"/>
                      </a:lnTo>
                      <a:lnTo>
                        <a:pt x="0" y="0"/>
                      </a:lnTo>
                      <a:lnTo>
                        <a:pt x="2" y="0"/>
                      </a:lnTo>
                      <a:lnTo>
                        <a:pt x="3" y="0"/>
                      </a:lnTo>
                      <a:lnTo>
                        <a:pt x="4" y="0"/>
                      </a:lnTo>
                      <a:lnTo>
                        <a:pt x="6" y="0"/>
                      </a:lnTo>
                      <a:lnTo>
                        <a:pt x="7" y="0"/>
                      </a:lnTo>
                      <a:lnTo>
                        <a:pt x="8" y="0"/>
                      </a:lnTo>
                      <a:lnTo>
                        <a:pt x="9" y="0"/>
                      </a:lnTo>
                      <a:lnTo>
                        <a:pt x="10" y="0"/>
                      </a:lnTo>
                      <a:lnTo>
                        <a:pt x="11" y="0"/>
                      </a:lnTo>
                      <a:lnTo>
                        <a:pt x="12" y="0"/>
                      </a:lnTo>
                      <a:lnTo>
                        <a:pt x="13" y="0"/>
                      </a:lnTo>
                      <a:lnTo>
                        <a:pt x="14" y="0"/>
                      </a:lnTo>
                      <a:lnTo>
                        <a:pt x="16" y="0"/>
                      </a:lnTo>
                      <a:lnTo>
                        <a:pt x="17" y="0"/>
                      </a:lnTo>
                      <a:lnTo>
                        <a:pt x="18" y="0"/>
                      </a:lnTo>
                      <a:lnTo>
                        <a:pt x="19" y="1"/>
                      </a:lnTo>
                      <a:lnTo>
                        <a:pt x="19" y="11"/>
                      </a:lnTo>
                      <a:close/>
                    </a:path>
                  </a:pathLst>
                </a:custGeom>
                <a:solidFill>
                  <a:srgbClr val="FFFFFF"/>
                </a:solidFill>
                <a:ln>
                  <a:noFill/>
                </a:ln>
              </p:spPr>
              <p:txBody>
                <a:bodyPr/>
                <a:lstStyle/>
                <a:p>
                  <a:pPr algn="ctr"/>
                  <a:endParaRPr lang="zh-CN" altLang="en-US"/>
                </a:p>
              </p:txBody>
            </p:sp>
            <p:sp>
              <p:nvSpPr>
                <p:cNvPr id="1051994" name="Freeform 218"/>
                <p:cNvSpPr/>
                <p:nvPr/>
              </p:nvSpPr>
              <p:spPr bwMode="auto">
                <a:xfrm>
                  <a:off x="3820" y="1175"/>
                  <a:ext cx="11" cy="5"/>
                </a:xfrm>
                <a:custGeom>
                  <a:avLst/>
                  <a:gdLst>
                    <a:gd name="T0" fmla="*/ 4 w 11"/>
                    <a:gd name="T1" fmla="*/ 0 h 5"/>
                    <a:gd name="T2" fmla="*/ 3 w 11"/>
                    <a:gd name="T3" fmla="*/ 0 h 5"/>
                    <a:gd name="T4" fmla="*/ 2 w 11"/>
                    <a:gd name="T5" fmla="*/ 0 h 5"/>
                    <a:gd name="T6" fmla="*/ 1 w 11"/>
                    <a:gd name="T7" fmla="*/ 0 h 5"/>
                    <a:gd name="T8" fmla="*/ 0 w 11"/>
                    <a:gd name="T9" fmla="*/ 0 h 5"/>
                    <a:gd name="T10" fmla="*/ 0 w 11"/>
                    <a:gd name="T11" fmla="*/ 4 h 5"/>
                    <a:gd name="T12" fmla="*/ 1 w 11"/>
                    <a:gd name="T13" fmla="*/ 4 h 5"/>
                    <a:gd name="T14" fmla="*/ 3 w 11"/>
                    <a:gd name="T15" fmla="*/ 4 h 5"/>
                    <a:gd name="T16" fmla="*/ 4 w 11"/>
                    <a:gd name="T17" fmla="*/ 4 h 5"/>
                    <a:gd name="T18" fmla="*/ 6 w 11"/>
                    <a:gd name="T19" fmla="*/ 4 h 5"/>
                    <a:gd name="T20" fmla="*/ 7 w 11"/>
                    <a:gd name="T21" fmla="*/ 4 h 5"/>
                    <a:gd name="T22" fmla="*/ 8 w 11"/>
                    <a:gd name="T23" fmla="*/ 4 h 5"/>
                    <a:gd name="T24" fmla="*/ 10 w 11"/>
                    <a:gd name="T25" fmla="*/ 4 h 5"/>
                    <a:gd name="T26" fmla="*/ 11 w 11"/>
                    <a:gd name="T27" fmla="*/ 5 h 5"/>
                    <a:gd name="T28" fmla="*/ 11 w 11"/>
                    <a:gd name="T29" fmla="*/ 1 h 5"/>
                    <a:gd name="T30" fmla="*/ 9 w 11"/>
                    <a:gd name="T31" fmla="*/ 0 h 5"/>
                    <a:gd name="T32" fmla="*/ 8 w 11"/>
                    <a:gd name="T33" fmla="*/ 0 h 5"/>
                    <a:gd name="T34" fmla="*/ 6 w 11"/>
                    <a:gd name="T35" fmla="*/ 0 h 5"/>
                    <a:gd name="T36" fmla="*/ 4 w 11"/>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5">
                      <a:moveTo>
                        <a:pt x="4" y="0"/>
                      </a:moveTo>
                      <a:lnTo>
                        <a:pt x="3" y="0"/>
                      </a:lnTo>
                      <a:lnTo>
                        <a:pt x="2" y="0"/>
                      </a:lnTo>
                      <a:lnTo>
                        <a:pt x="1" y="0"/>
                      </a:lnTo>
                      <a:lnTo>
                        <a:pt x="0" y="0"/>
                      </a:lnTo>
                      <a:lnTo>
                        <a:pt x="0" y="4"/>
                      </a:lnTo>
                      <a:lnTo>
                        <a:pt x="1" y="4"/>
                      </a:lnTo>
                      <a:lnTo>
                        <a:pt x="3" y="4"/>
                      </a:lnTo>
                      <a:lnTo>
                        <a:pt x="4" y="4"/>
                      </a:lnTo>
                      <a:lnTo>
                        <a:pt x="6" y="4"/>
                      </a:lnTo>
                      <a:lnTo>
                        <a:pt x="7" y="4"/>
                      </a:lnTo>
                      <a:lnTo>
                        <a:pt x="8" y="4"/>
                      </a:lnTo>
                      <a:lnTo>
                        <a:pt x="10" y="4"/>
                      </a:lnTo>
                      <a:lnTo>
                        <a:pt x="11" y="5"/>
                      </a:lnTo>
                      <a:lnTo>
                        <a:pt x="11" y="1"/>
                      </a:lnTo>
                      <a:lnTo>
                        <a:pt x="9" y="0"/>
                      </a:lnTo>
                      <a:lnTo>
                        <a:pt x="8" y="0"/>
                      </a:lnTo>
                      <a:lnTo>
                        <a:pt x="6" y="0"/>
                      </a:lnTo>
                      <a:lnTo>
                        <a:pt x="4" y="0"/>
                      </a:lnTo>
                      <a:close/>
                    </a:path>
                  </a:pathLst>
                </a:custGeom>
                <a:solidFill>
                  <a:srgbClr val="808080"/>
                </a:solidFill>
                <a:ln>
                  <a:noFill/>
                </a:ln>
              </p:spPr>
              <p:txBody>
                <a:bodyPr/>
                <a:lstStyle/>
                <a:p>
                  <a:pPr algn="ctr"/>
                  <a:endParaRPr lang="zh-CN" altLang="en-US"/>
                </a:p>
              </p:txBody>
            </p:sp>
            <p:sp>
              <p:nvSpPr>
                <p:cNvPr id="1051995" name="Freeform 219"/>
                <p:cNvSpPr/>
                <p:nvPr/>
              </p:nvSpPr>
              <p:spPr bwMode="auto">
                <a:xfrm>
                  <a:off x="3862" y="1171"/>
                  <a:ext cx="19" cy="13"/>
                </a:xfrm>
                <a:custGeom>
                  <a:avLst/>
                  <a:gdLst>
                    <a:gd name="T0" fmla="*/ 19 w 19"/>
                    <a:gd name="T1" fmla="*/ 3 h 13"/>
                    <a:gd name="T2" fmla="*/ 18 w 19"/>
                    <a:gd name="T3" fmla="*/ 5 h 13"/>
                    <a:gd name="T4" fmla="*/ 18 w 19"/>
                    <a:gd name="T5" fmla="*/ 6 h 13"/>
                    <a:gd name="T6" fmla="*/ 18 w 19"/>
                    <a:gd name="T7" fmla="*/ 7 h 13"/>
                    <a:gd name="T8" fmla="*/ 18 w 19"/>
                    <a:gd name="T9" fmla="*/ 9 h 13"/>
                    <a:gd name="T10" fmla="*/ 19 w 19"/>
                    <a:gd name="T11" fmla="*/ 12 h 13"/>
                    <a:gd name="T12" fmla="*/ 18 w 19"/>
                    <a:gd name="T13" fmla="*/ 12 h 13"/>
                    <a:gd name="T14" fmla="*/ 17 w 19"/>
                    <a:gd name="T15" fmla="*/ 12 h 13"/>
                    <a:gd name="T16" fmla="*/ 16 w 19"/>
                    <a:gd name="T17" fmla="*/ 12 h 13"/>
                    <a:gd name="T18" fmla="*/ 15 w 19"/>
                    <a:gd name="T19" fmla="*/ 13 h 13"/>
                    <a:gd name="T20" fmla="*/ 13 w 19"/>
                    <a:gd name="T21" fmla="*/ 13 h 13"/>
                    <a:gd name="T22" fmla="*/ 11 w 19"/>
                    <a:gd name="T23" fmla="*/ 13 h 13"/>
                    <a:gd name="T24" fmla="*/ 10 w 19"/>
                    <a:gd name="T25" fmla="*/ 12 h 13"/>
                    <a:gd name="T26" fmla="*/ 9 w 19"/>
                    <a:gd name="T27" fmla="*/ 12 h 13"/>
                    <a:gd name="T28" fmla="*/ 8 w 19"/>
                    <a:gd name="T29" fmla="*/ 12 h 13"/>
                    <a:gd name="T30" fmla="*/ 7 w 19"/>
                    <a:gd name="T31" fmla="*/ 12 h 13"/>
                    <a:gd name="T32" fmla="*/ 5 w 19"/>
                    <a:gd name="T33" fmla="*/ 12 h 13"/>
                    <a:gd name="T34" fmla="*/ 3 w 19"/>
                    <a:gd name="T35" fmla="*/ 12 h 13"/>
                    <a:gd name="T36" fmla="*/ 2 w 19"/>
                    <a:gd name="T37" fmla="*/ 11 h 13"/>
                    <a:gd name="T38" fmla="*/ 1 w 19"/>
                    <a:gd name="T39" fmla="*/ 10 h 13"/>
                    <a:gd name="T40" fmla="*/ 1 w 19"/>
                    <a:gd name="T41" fmla="*/ 8 h 13"/>
                    <a:gd name="T42" fmla="*/ 1 w 19"/>
                    <a:gd name="T43" fmla="*/ 7 h 13"/>
                    <a:gd name="T44" fmla="*/ 1 w 19"/>
                    <a:gd name="T45" fmla="*/ 5 h 13"/>
                    <a:gd name="T46" fmla="*/ 1 w 19"/>
                    <a:gd name="T47" fmla="*/ 4 h 13"/>
                    <a:gd name="T48" fmla="*/ 0 w 19"/>
                    <a:gd name="T49" fmla="*/ 3 h 13"/>
                    <a:gd name="T50" fmla="*/ 0 w 19"/>
                    <a:gd name="T51" fmla="*/ 2 h 13"/>
                    <a:gd name="T52" fmla="*/ 1 w 19"/>
                    <a:gd name="T53" fmla="*/ 1 h 13"/>
                    <a:gd name="T54" fmla="*/ 3 w 19"/>
                    <a:gd name="T55" fmla="*/ 1 h 13"/>
                    <a:gd name="T56" fmla="*/ 4 w 19"/>
                    <a:gd name="T57" fmla="*/ 1 h 13"/>
                    <a:gd name="T58" fmla="*/ 6 w 19"/>
                    <a:gd name="T59" fmla="*/ 1 h 13"/>
                    <a:gd name="T60" fmla="*/ 7 w 19"/>
                    <a:gd name="T61" fmla="*/ 1 h 13"/>
                    <a:gd name="T62" fmla="*/ 8 w 19"/>
                    <a:gd name="T63" fmla="*/ 1 h 13"/>
                    <a:gd name="T64" fmla="*/ 10 w 19"/>
                    <a:gd name="T65" fmla="*/ 1 h 13"/>
                    <a:gd name="T66" fmla="*/ 11 w 19"/>
                    <a:gd name="T67" fmla="*/ 2 h 13"/>
                    <a:gd name="T68" fmla="*/ 11 w 19"/>
                    <a:gd name="T69" fmla="*/ 1 h 13"/>
                    <a:gd name="T70" fmla="*/ 13 w 19"/>
                    <a:gd name="T71" fmla="*/ 1 h 13"/>
                    <a:gd name="T72" fmla="*/ 14 w 19"/>
                    <a:gd name="T73" fmla="*/ 0 h 13"/>
                    <a:gd name="T74" fmla="*/ 15 w 19"/>
                    <a:gd name="T75" fmla="*/ 0 h 13"/>
                    <a:gd name="T76" fmla="*/ 17 w 19"/>
                    <a:gd name="T77" fmla="*/ 0 h 13"/>
                    <a:gd name="T78" fmla="*/ 18 w 19"/>
                    <a:gd name="T79" fmla="*/ 0 h 13"/>
                    <a:gd name="T80" fmla="*/ 18 w 19"/>
                    <a:gd name="T81" fmla="*/ 2 h 13"/>
                    <a:gd name="T82" fmla="*/ 19 w 19"/>
                    <a:gd name="T83"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 h="13">
                      <a:moveTo>
                        <a:pt x="19" y="3"/>
                      </a:moveTo>
                      <a:lnTo>
                        <a:pt x="18" y="5"/>
                      </a:lnTo>
                      <a:lnTo>
                        <a:pt x="18" y="6"/>
                      </a:lnTo>
                      <a:lnTo>
                        <a:pt x="18" y="7"/>
                      </a:lnTo>
                      <a:lnTo>
                        <a:pt x="18" y="9"/>
                      </a:lnTo>
                      <a:lnTo>
                        <a:pt x="19" y="12"/>
                      </a:lnTo>
                      <a:lnTo>
                        <a:pt x="18" y="12"/>
                      </a:lnTo>
                      <a:lnTo>
                        <a:pt x="17" y="12"/>
                      </a:lnTo>
                      <a:lnTo>
                        <a:pt x="16" y="12"/>
                      </a:lnTo>
                      <a:lnTo>
                        <a:pt x="15" y="13"/>
                      </a:lnTo>
                      <a:lnTo>
                        <a:pt x="13" y="13"/>
                      </a:lnTo>
                      <a:lnTo>
                        <a:pt x="11" y="13"/>
                      </a:lnTo>
                      <a:lnTo>
                        <a:pt x="10" y="12"/>
                      </a:lnTo>
                      <a:lnTo>
                        <a:pt x="9" y="12"/>
                      </a:lnTo>
                      <a:lnTo>
                        <a:pt x="8" y="12"/>
                      </a:lnTo>
                      <a:lnTo>
                        <a:pt x="7" y="12"/>
                      </a:lnTo>
                      <a:lnTo>
                        <a:pt x="5" y="12"/>
                      </a:lnTo>
                      <a:lnTo>
                        <a:pt x="3" y="12"/>
                      </a:lnTo>
                      <a:lnTo>
                        <a:pt x="2" y="11"/>
                      </a:lnTo>
                      <a:lnTo>
                        <a:pt x="1" y="10"/>
                      </a:lnTo>
                      <a:lnTo>
                        <a:pt x="1" y="8"/>
                      </a:lnTo>
                      <a:lnTo>
                        <a:pt x="1" y="7"/>
                      </a:lnTo>
                      <a:lnTo>
                        <a:pt x="1" y="5"/>
                      </a:lnTo>
                      <a:lnTo>
                        <a:pt x="1" y="4"/>
                      </a:lnTo>
                      <a:lnTo>
                        <a:pt x="0" y="3"/>
                      </a:lnTo>
                      <a:lnTo>
                        <a:pt x="0" y="2"/>
                      </a:lnTo>
                      <a:lnTo>
                        <a:pt x="1" y="1"/>
                      </a:lnTo>
                      <a:lnTo>
                        <a:pt x="3" y="1"/>
                      </a:lnTo>
                      <a:lnTo>
                        <a:pt x="4" y="1"/>
                      </a:lnTo>
                      <a:lnTo>
                        <a:pt x="6" y="1"/>
                      </a:lnTo>
                      <a:lnTo>
                        <a:pt x="7" y="1"/>
                      </a:lnTo>
                      <a:lnTo>
                        <a:pt x="8" y="1"/>
                      </a:lnTo>
                      <a:lnTo>
                        <a:pt x="10" y="1"/>
                      </a:lnTo>
                      <a:lnTo>
                        <a:pt x="11" y="2"/>
                      </a:lnTo>
                      <a:lnTo>
                        <a:pt x="11" y="1"/>
                      </a:lnTo>
                      <a:lnTo>
                        <a:pt x="13" y="1"/>
                      </a:lnTo>
                      <a:lnTo>
                        <a:pt x="14" y="0"/>
                      </a:lnTo>
                      <a:lnTo>
                        <a:pt x="15" y="0"/>
                      </a:lnTo>
                      <a:lnTo>
                        <a:pt x="17" y="0"/>
                      </a:lnTo>
                      <a:lnTo>
                        <a:pt x="18" y="0"/>
                      </a:lnTo>
                      <a:lnTo>
                        <a:pt x="18" y="2"/>
                      </a:lnTo>
                      <a:lnTo>
                        <a:pt x="19" y="3"/>
                      </a:lnTo>
                      <a:close/>
                    </a:path>
                  </a:pathLst>
                </a:custGeom>
                <a:solidFill>
                  <a:srgbClr val="FFFFFF"/>
                </a:solidFill>
                <a:ln>
                  <a:noFill/>
                </a:ln>
              </p:spPr>
              <p:txBody>
                <a:bodyPr/>
                <a:lstStyle/>
                <a:p>
                  <a:pPr algn="ctr"/>
                  <a:endParaRPr lang="zh-CN" altLang="en-US"/>
                </a:p>
              </p:txBody>
            </p:sp>
            <p:sp>
              <p:nvSpPr>
                <p:cNvPr id="1051996" name="Freeform 220"/>
                <p:cNvSpPr/>
                <p:nvPr/>
              </p:nvSpPr>
              <p:spPr bwMode="auto">
                <a:xfrm>
                  <a:off x="3867" y="1175"/>
                  <a:ext cx="9" cy="5"/>
                </a:xfrm>
                <a:custGeom>
                  <a:avLst/>
                  <a:gdLst>
                    <a:gd name="T0" fmla="*/ 9 w 9"/>
                    <a:gd name="T1" fmla="*/ 5 h 5"/>
                    <a:gd name="T2" fmla="*/ 9 w 9"/>
                    <a:gd name="T3" fmla="*/ 4 h 5"/>
                    <a:gd name="T4" fmla="*/ 9 w 9"/>
                    <a:gd name="T5" fmla="*/ 4 h 5"/>
                    <a:gd name="T6" fmla="*/ 9 w 9"/>
                    <a:gd name="T7" fmla="*/ 2 h 5"/>
                    <a:gd name="T8" fmla="*/ 9 w 9"/>
                    <a:gd name="T9" fmla="*/ 1 h 5"/>
                    <a:gd name="T10" fmla="*/ 8 w 9"/>
                    <a:gd name="T11" fmla="*/ 2 h 5"/>
                    <a:gd name="T12" fmla="*/ 6 w 9"/>
                    <a:gd name="T13" fmla="*/ 2 h 5"/>
                    <a:gd name="T14" fmla="*/ 5 w 9"/>
                    <a:gd name="T15" fmla="*/ 2 h 5"/>
                    <a:gd name="T16" fmla="*/ 3 w 9"/>
                    <a:gd name="T17" fmla="*/ 1 h 5"/>
                    <a:gd name="T18" fmla="*/ 3 w 9"/>
                    <a:gd name="T19" fmla="*/ 0 h 5"/>
                    <a:gd name="T20" fmla="*/ 2 w 9"/>
                    <a:gd name="T21" fmla="*/ 0 h 5"/>
                    <a:gd name="T22" fmla="*/ 1 w 9"/>
                    <a:gd name="T23" fmla="*/ 0 h 5"/>
                    <a:gd name="T24" fmla="*/ 0 w 9"/>
                    <a:gd name="T25" fmla="*/ 0 h 5"/>
                    <a:gd name="T26" fmla="*/ 0 w 9"/>
                    <a:gd name="T27" fmla="*/ 1 h 5"/>
                    <a:gd name="T28" fmla="*/ 0 w 9"/>
                    <a:gd name="T29" fmla="*/ 3 h 5"/>
                    <a:gd name="T30" fmla="*/ 0 w 9"/>
                    <a:gd name="T31" fmla="*/ 4 h 5"/>
                    <a:gd name="T32" fmla="*/ 0 w 9"/>
                    <a:gd name="T33" fmla="*/ 5 h 5"/>
                    <a:gd name="T34" fmla="*/ 1 w 9"/>
                    <a:gd name="T35" fmla="*/ 5 h 5"/>
                    <a:gd name="T36" fmla="*/ 2 w 9"/>
                    <a:gd name="T37" fmla="*/ 5 h 5"/>
                    <a:gd name="T38" fmla="*/ 4 w 9"/>
                    <a:gd name="T39" fmla="*/ 5 h 5"/>
                    <a:gd name="T40" fmla="*/ 5 w 9"/>
                    <a:gd name="T41" fmla="*/ 5 h 5"/>
                    <a:gd name="T42" fmla="*/ 6 w 9"/>
                    <a:gd name="T43" fmla="*/ 5 h 5"/>
                    <a:gd name="T44" fmla="*/ 7 w 9"/>
                    <a:gd name="T45" fmla="*/ 5 h 5"/>
                    <a:gd name="T46" fmla="*/ 8 w 9"/>
                    <a:gd name="T47" fmla="*/ 5 h 5"/>
                    <a:gd name="T48" fmla="*/ 9 w 9"/>
                    <a:gd name="T4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5">
                      <a:moveTo>
                        <a:pt x="9" y="5"/>
                      </a:moveTo>
                      <a:lnTo>
                        <a:pt x="9" y="4"/>
                      </a:lnTo>
                      <a:lnTo>
                        <a:pt x="9" y="4"/>
                      </a:lnTo>
                      <a:lnTo>
                        <a:pt x="9" y="2"/>
                      </a:lnTo>
                      <a:lnTo>
                        <a:pt x="9" y="1"/>
                      </a:lnTo>
                      <a:lnTo>
                        <a:pt x="8" y="2"/>
                      </a:lnTo>
                      <a:lnTo>
                        <a:pt x="6" y="2"/>
                      </a:lnTo>
                      <a:lnTo>
                        <a:pt x="5" y="2"/>
                      </a:lnTo>
                      <a:lnTo>
                        <a:pt x="3" y="1"/>
                      </a:lnTo>
                      <a:lnTo>
                        <a:pt x="3" y="0"/>
                      </a:lnTo>
                      <a:lnTo>
                        <a:pt x="2" y="0"/>
                      </a:lnTo>
                      <a:lnTo>
                        <a:pt x="1" y="0"/>
                      </a:lnTo>
                      <a:lnTo>
                        <a:pt x="0" y="0"/>
                      </a:lnTo>
                      <a:lnTo>
                        <a:pt x="0" y="1"/>
                      </a:lnTo>
                      <a:lnTo>
                        <a:pt x="0" y="3"/>
                      </a:lnTo>
                      <a:lnTo>
                        <a:pt x="0" y="4"/>
                      </a:lnTo>
                      <a:lnTo>
                        <a:pt x="0" y="5"/>
                      </a:lnTo>
                      <a:lnTo>
                        <a:pt x="1" y="5"/>
                      </a:lnTo>
                      <a:lnTo>
                        <a:pt x="2" y="5"/>
                      </a:lnTo>
                      <a:lnTo>
                        <a:pt x="4" y="5"/>
                      </a:lnTo>
                      <a:lnTo>
                        <a:pt x="5" y="5"/>
                      </a:lnTo>
                      <a:lnTo>
                        <a:pt x="6" y="5"/>
                      </a:lnTo>
                      <a:lnTo>
                        <a:pt x="7" y="5"/>
                      </a:lnTo>
                      <a:lnTo>
                        <a:pt x="8" y="5"/>
                      </a:lnTo>
                      <a:lnTo>
                        <a:pt x="9" y="5"/>
                      </a:lnTo>
                      <a:close/>
                    </a:path>
                  </a:pathLst>
                </a:custGeom>
                <a:solidFill>
                  <a:srgbClr val="808080"/>
                </a:solidFill>
                <a:ln>
                  <a:noFill/>
                </a:ln>
              </p:spPr>
              <p:txBody>
                <a:bodyPr/>
                <a:lstStyle/>
                <a:p>
                  <a:pPr algn="ctr"/>
                  <a:endParaRPr lang="zh-CN" altLang="en-US"/>
                </a:p>
              </p:txBody>
            </p:sp>
            <p:sp>
              <p:nvSpPr>
                <p:cNvPr id="1051997" name="Freeform 221"/>
                <p:cNvSpPr/>
                <p:nvPr/>
              </p:nvSpPr>
              <p:spPr bwMode="auto">
                <a:xfrm>
                  <a:off x="3840" y="1172"/>
                  <a:ext cx="18" cy="11"/>
                </a:xfrm>
                <a:custGeom>
                  <a:avLst/>
                  <a:gdLst>
                    <a:gd name="T0" fmla="*/ 18 w 18"/>
                    <a:gd name="T1" fmla="*/ 11 h 11"/>
                    <a:gd name="T2" fmla="*/ 16 w 18"/>
                    <a:gd name="T3" fmla="*/ 11 h 11"/>
                    <a:gd name="T4" fmla="*/ 15 w 18"/>
                    <a:gd name="T5" fmla="*/ 11 h 11"/>
                    <a:gd name="T6" fmla="*/ 13 w 18"/>
                    <a:gd name="T7" fmla="*/ 11 h 11"/>
                    <a:gd name="T8" fmla="*/ 13 w 18"/>
                    <a:gd name="T9" fmla="*/ 11 h 11"/>
                    <a:gd name="T10" fmla="*/ 11 w 18"/>
                    <a:gd name="T11" fmla="*/ 11 h 11"/>
                    <a:gd name="T12" fmla="*/ 10 w 18"/>
                    <a:gd name="T13" fmla="*/ 11 h 11"/>
                    <a:gd name="T14" fmla="*/ 9 w 18"/>
                    <a:gd name="T15" fmla="*/ 11 h 11"/>
                    <a:gd name="T16" fmla="*/ 8 w 18"/>
                    <a:gd name="T17" fmla="*/ 11 h 11"/>
                    <a:gd name="T18" fmla="*/ 7 w 18"/>
                    <a:gd name="T19" fmla="*/ 11 h 11"/>
                    <a:gd name="T20" fmla="*/ 6 w 18"/>
                    <a:gd name="T21" fmla="*/ 11 h 11"/>
                    <a:gd name="T22" fmla="*/ 4 w 18"/>
                    <a:gd name="T23" fmla="*/ 11 h 11"/>
                    <a:gd name="T24" fmla="*/ 4 w 18"/>
                    <a:gd name="T25" fmla="*/ 11 h 11"/>
                    <a:gd name="T26" fmla="*/ 2 w 18"/>
                    <a:gd name="T27" fmla="*/ 11 h 11"/>
                    <a:gd name="T28" fmla="*/ 2 w 18"/>
                    <a:gd name="T29" fmla="*/ 11 h 11"/>
                    <a:gd name="T30" fmla="*/ 0 w 18"/>
                    <a:gd name="T31" fmla="*/ 11 h 11"/>
                    <a:gd name="T32" fmla="*/ 0 w 18"/>
                    <a:gd name="T33" fmla="*/ 9 h 11"/>
                    <a:gd name="T34" fmla="*/ 0 w 18"/>
                    <a:gd name="T35" fmla="*/ 8 h 11"/>
                    <a:gd name="T36" fmla="*/ 0 w 18"/>
                    <a:gd name="T37" fmla="*/ 6 h 11"/>
                    <a:gd name="T38" fmla="*/ 0 w 18"/>
                    <a:gd name="T39" fmla="*/ 4 h 11"/>
                    <a:gd name="T40" fmla="*/ 0 w 18"/>
                    <a:gd name="T41" fmla="*/ 2 h 11"/>
                    <a:gd name="T42" fmla="*/ 1 w 18"/>
                    <a:gd name="T43" fmla="*/ 1 h 11"/>
                    <a:gd name="T44" fmla="*/ 2 w 18"/>
                    <a:gd name="T45" fmla="*/ 0 h 11"/>
                    <a:gd name="T46" fmla="*/ 3 w 18"/>
                    <a:gd name="T47" fmla="*/ 0 h 11"/>
                    <a:gd name="T48" fmla="*/ 17 w 18"/>
                    <a:gd name="T49" fmla="*/ 1 h 11"/>
                    <a:gd name="T50" fmla="*/ 18 w 18"/>
                    <a:gd name="T5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1">
                      <a:moveTo>
                        <a:pt x="18" y="11"/>
                      </a:moveTo>
                      <a:lnTo>
                        <a:pt x="16" y="11"/>
                      </a:lnTo>
                      <a:lnTo>
                        <a:pt x="15" y="11"/>
                      </a:lnTo>
                      <a:lnTo>
                        <a:pt x="13" y="11"/>
                      </a:lnTo>
                      <a:lnTo>
                        <a:pt x="13" y="11"/>
                      </a:lnTo>
                      <a:lnTo>
                        <a:pt x="11" y="11"/>
                      </a:lnTo>
                      <a:lnTo>
                        <a:pt x="10" y="11"/>
                      </a:lnTo>
                      <a:lnTo>
                        <a:pt x="9" y="11"/>
                      </a:lnTo>
                      <a:lnTo>
                        <a:pt x="8" y="11"/>
                      </a:lnTo>
                      <a:lnTo>
                        <a:pt x="7" y="11"/>
                      </a:lnTo>
                      <a:lnTo>
                        <a:pt x="6" y="11"/>
                      </a:lnTo>
                      <a:lnTo>
                        <a:pt x="4" y="11"/>
                      </a:lnTo>
                      <a:lnTo>
                        <a:pt x="4" y="11"/>
                      </a:lnTo>
                      <a:lnTo>
                        <a:pt x="2" y="11"/>
                      </a:lnTo>
                      <a:lnTo>
                        <a:pt x="2" y="11"/>
                      </a:lnTo>
                      <a:lnTo>
                        <a:pt x="0" y="11"/>
                      </a:lnTo>
                      <a:lnTo>
                        <a:pt x="0" y="9"/>
                      </a:lnTo>
                      <a:lnTo>
                        <a:pt x="0" y="8"/>
                      </a:lnTo>
                      <a:lnTo>
                        <a:pt x="0" y="6"/>
                      </a:lnTo>
                      <a:lnTo>
                        <a:pt x="0" y="4"/>
                      </a:lnTo>
                      <a:lnTo>
                        <a:pt x="0" y="2"/>
                      </a:lnTo>
                      <a:lnTo>
                        <a:pt x="1" y="1"/>
                      </a:lnTo>
                      <a:lnTo>
                        <a:pt x="2" y="0"/>
                      </a:lnTo>
                      <a:lnTo>
                        <a:pt x="3" y="0"/>
                      </a:lnTo>
                      <a:lnTo>
                        <a:pt x="17" y="1"/>
                      </a:lnTo>
                      <a:lnTo>
                        <a:pt x="18" y="11"/>
                      </a:lnTo>
                      <a:close/>
                    </a:path>
                  </a:pathLst>
                </a:custGeom>
                <a:solidFill>
                  <a:srgbClr val="FFFFFF"/>
                </a:solidFill>
                <a:ln>
                  <a:noFill/>
                </a:ln>
              </p:spPr>
              <p:txBody>
                <a:bodyPr/>
                <a:lstStyle/>
                <a:p>
                  <a:pPr algn="ctr"/>
                  <a:endParaRPr lang="zh-CN" altLang="en-US"/>
                </a:p>
              </p:txBody>
            </p:sp>
            <p:sp>
              <p:nvSpPr>
                <p:cNvPr id="1051998" name="Freeform 222"/>
                <p:cNvSpPr/>
                <p:nvPr/>
              </p:nvSpPr>
              <p:spPr bwMode="auto">
                <a:xfrm>
                  <a:off x="3844" y="1175"/>
                  <a:ext cx="10" cy="5"/>
                </a:xfrm>
                <a:custGeom>
                  <a:avLst/>
                  <a:gdLst>
                    <a:gd name="T0" fmla="*/ 10 w 10"/>
                    <a:gd name="T1" fmla="*/ 1 h 5"/>
                    <a:gd name="T2" fmla="*/ 0 w 10"/>
                    <a:gd name="T3" fmla="*/ 0 h 5"/>
                    <a:gd name="T4" fmla="*/ 0 w 10"/>
                    <a:gd name="T5" fmla="*/ 1 h 5"/>
                    <a:gd name="T6" fmla="*/ 0 w 10"/>
                    <a:gd name="T7" fmla="*/ 2 h 5"/>
                    <a:gd name="T8" fmla="*/ 0 w 10"/>
                    <a:gd name="T9" fmla="*/ 3 h 5"/>
                    <a:gd name="T10" fmla="*/ 0 w 10"/>
                    <a:gd name="T11" fmla="*/ 4 h 5"/>
                    <a:gd name="T12" fmla="*/ 0 w 10"/>
                    <a:gd name="T13" fmla="*/ 4 h 5"/>
                    <a:gd name="T14" fmla="*/ 0 w 10"/>
                    <a:gd name="T15" fmla="*/ 5 h 5"/>
                    <a:gd name="T16" fmla="*/ 10 w 10"/>
                    <a:gd name="T17" fmla="*/ 5 h 5"/>
                    <a:gd name="T18" fmla="*/ 10 w 10"/>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
                      <a:moveTo>
                        <a:pt x="10" y="1"/>
                      </a:moveTo>
                      <a:lnTo>
                        <a:pt x="0" y="0"/>
                      </a:lnTo>
                      <a:lnTo>
                        <a:pt x="0" y="1"/>
                      </a:lnTo>
                      <a:lnTo>
                        <a:pt x="0" y="2"/>
                      </a:lnTo>
                      <a:lnTo>
                        <a:pt x="0" y="3"/>
                      </a:lnTo>
                      <a:lnTo>
                        <a:pt x="0" y="4"/>
                      </a:lnTo>
                      <a:lnTo>
                        <a:pt x="0" y="4"/>
                      </a:lnTo>
                      <a:lnTo>
                        <a:pt x="0" y="5"/>
                      </a:lnTo>
                      <a:lnTo>
                        <a:pt x="10" y="5"/>
                      </a:lnTo>
                      <a:lnTo>
                        <a:pt x="10" y="1"/>
                      </a:lnTo>
                      <a:close/>
                    </a:path>
                  </a:pathLst>
                </a:custGeom>
                <a:solidFill>
                  <a:srgbClr val="808080"/>
                </a:solidFill>
                <a:ln>
                  <a:noFill/>
                </a:ln>
              </p:spPr>
              <p:txBody>
                <a:bodyPr/>
                <a:lstStyle/>
                <a:p>
                  <a:pPr algn="ctr"/>
                  <a:endParaRPr lang="zh-CN" altLang="en-US"/>
                </a:p>
              </p:txBody>
            </p:sp>
            <p:sp>
              <p:nvSpPr>
                <p:cNvPr id="1051999" name="Freeform 223"/>
                <p:cNvSpPr/>
                <p:nvPr/>
              </p:nvSpPr>
              <p:spPr bwMode="auto">
                <a:xfrm>
                  <a:off x="3999" y="1178"/>
                  <a:ext cx="15" cy="11"/>
                </a:xfrm>
                <a:custGeom>
                  <a:avLst/>
                  <a:gdLst>
                    <a:gd name="T0" fmla="*/ 15 w 15"/>
                    <a:gd name="T1" fmla="*/ 9 h 11"/>
                    <a:gd name="T2" fmla="*/ 13 w 15"/>
                    <a:gd name="T3" fmla="*/ 10 h 11"/>
                    <a:gd name="T4" fmla="*/ 11 w 15"/>
                    <a:gd name="T5" fmla="*/ 10 h 11"/>
                    <a:gd name="T6" fmla="*/ 10 w 15"/>
                    <a:gd name="T7" fmla="*/ 11 h 11"/>
                    <a:gd name="T8" fmla="*/ 8 w 15"/>
                    <a:gd name="T9" fmla="*/ 11 h 11"/>
                    <a:gd name="T10" fmla="*/ 7 w 15"/>
                    <a:gd name="T11" fmla="*/ 11 h 11"/>
                    <a:gd name="T12" fmla="*/ 5 w 15"/>
                    <a:gd name="T13" fmla="*/ 11 h 11"/>
                    <a:gd name="T14" fmla="*/ 4 w 15"/>
                    <a:gd name="T15" fmla="*/ 11 h 11"/>
                    <a:gd name="T16" fmla="*/ 2 w 15"/>
                    <a:gd name="T17" fmla="*/ 11 h 11"/>
                    <a:gd name="T18" fmla="*/ 2 w 15"/>
                    <a:gd name="T19" fmla="*/ 10 h 11"/>
                    <a:gd name="T20" fmla="*/ 1 w 15"/>
                    <a:gd name="T21" fmla="*/ 9 h 11"/>
                    <a:gd name="T22" fmla="*/ 1 w 15"/>
                    <a:gd name="T23" fmla="*/ 7 h 11"/>
                    <a:gd name="T24" fmla="*/ 1 w 15"/>
                    <a:gd name="T25" fmla="*/ 6 h 11"/>
                    <a:gd name="T26" fmla="*/ 0 w 15"/>
                    <a:gd name="T27" fmla="*/ 5 h 11"/>
                    <a:gd name="T28" fmla="*/ 0 w 15"/>
                    <a:gd name="T29" fmla="*/ 3 h 11"/>
                    <a:gd name="T30" fmla="*/ 0 w 15"/>
                    <a:gd name="T31" fmla="*/ 2 h 11"/>
                    <a:gd name="T32" fmla="*/ 0 w 15"/>
                    <a:gd name="T33" fmla="*/ 2 h 11"/>
                    <a:gd name="T34" fmla="*/ 1 w 15"/>
                    <a:gd name="T35" fmla="*/ 1 h 11"/>
                    <a:gd name="T36" fmla="*/ 3 w 15"/>
                    <a:gd name="T37" fmla="*/ 1 h 11"/>
                    <a:gd name="T38" fmla="*/ 4 w 15"/>
                    <a:gd name="T39" fmla="*/ 1 h 11"/>
                    <a:gd name="T40" fmla="*/ 6 w 15"/>
                    <a:gd name="T41" fmla="*/ 1 h 11"/>
                    <a:gd name="T42" fmla="*/ 8 w 15"/>
                    <a:gd name="T43" fmla="*/ 0 h 11"/>
                    <a:gd name="T44" fmla="*/ 9 w 15"/>
                    <a:gd name="T45" fmla="*/ 0 h 11"/>
                    <a:gd name="T46" fmla="*/ 11 w 15"/>
                    <a:gd name="T47" fmla="*/ 0 h 11"/>
                    <a:gd name="T48" fmla="*/ 12 w 15"/>
                    <a:gd name="T49" fmla="*/ 0 h 11"/>
                    <a:gd name="T50" fmla="*/ 15 w 15"/>
                    <a:gd name="T5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11">
                      <a:moveTo>
                        <a:pt x="15" y="9"/>
                      </a:moveTo>
                      <a:lnTo>
                        <a:pt x="13" y="10"/>
                      </a:lnTo>
                      <a:lnTo>
                        <a:pt x="11" y="10"/>
                      </a:lnTo>
                      <a:lnTo>
                        <a:pt x="10" y="11"/>
                      </a:lnTo>
                      <a:lnTo>
                        <a:pt x="8" y="11"/>
                      </a:lnTo>
                      <a:lnTo>
                        <a:pt x="7" y="11"/>
                      </a:lnTo>
                      <a:lnTo>
                        <a:pt x="5" y="11"/>
                      </a:lnTo>
                      <a:lnTo>
                        <a:pt x="4" y="11"/>
                      </a:lnTo>
                      <a:lnTo>
                        <a:pt x="2" y="11"/>
                      </a:lnTo>
                      <a:lnTo>
                        <a:pt x="2" y="10"/>
                      </a:lnTo>
                      <a:lnTo>
                        <a:pt x="1" y="9"/>
                      </a:lnTo>
                      <a:lnTo>
                        <a:pt x="1" y="7"/>
                      </a:lnTo>
                      <a:lnTo>
                        <a:pt x="1" y="6"/>
                      </a:lnTo>
                      <a:lnTo>
                        <a:pt x="0" y="5"/>
                      </a:lnTo>
                      <a:lnTo>
                        <a:pt x="0" y="3"/>
                      </a:lnTo>
                      <a:lnTo>
                        <a:pt x="0" y="2"/>
                      </a:lnTo>
                      <a:lnTo>
                        <a:pt x="0" y="2"/>
                      </a:lnTo>
                      <a:lnTo>
                        <a:pt x="1" y="1"/>
                      </a:lnTo>
                      <a:lnTo>
                        <a:pt x="3" y="1"/>
                      </a:lnTo>
                      <a:lnTo>
                        <a:pt x="4" y="1"/>
                      </a:lnTo>
                      <a:lnTo>
                        <a:pt x="6" y="1"/>
                      </a:lnTo>
                      <a:lnTo>
                        <a:pt x="8" y="0"/>
                      </a:lnTo>
                      <a:lnTo>
                        <a:pt x="9" y="0"/>
                      </a:lnTo>
                      <a:lnTo>
                        <a:pt x="11" y="0"/>
                      </a:lnTo>
                      <a:lnTo>
                        <a:pt x="12" y="0"/>
                      </a:lnTo>
                      <a:lnTo>
                        <a:pt x="15" y="9"/>
                      </a:lnTo>
                      <a:close/>
                    </a:path>
                  </a:pathLst>
                </a:custGeom>
                <a:solidFill>
                  <a:srgbClr val="FFFFFF"/>
                </a:solidFill>
                <a:ln>
                  <a:noFill/>
                </a:ln>
              </p:spPr>
              <p:txBody>
                <a:bodyPr/>
                <a:lstStyle/>
                <a:p>
                  <a:pPr algn="ctr"/>
                  <a:endParaRPr lang="zh-CN" altLang="en-US"/>
                </a:p>
              </p:txBody>
            </p:sp>
            <p:sp>
              <p:nvSpPr>
                <p:cNvPr id="1052000" name="Freeform 224"/>
                <p:cNvSpPr/>
                <p:nvPr/>
              </p:nvSpPr>
              <p:spPr bwMode="auto">
                <a:xfrm>
                  <a:off x="4003" y="1182"/>
                  <a:ext cx="5" cy="3"/>
                </a:xfrm>
                <a:custGeom>
                  <a:avLst/>
                  <a:gdLst>
                    <a:gd name="T0" fmla="*/ 0 w 5"/>
                    <a:gd name="T1" fmla="*/ 0 h 3"/>
                    <a:gd name="T2" fmla="*/ 0 w 5"/>
                    <a:gd name="T3" fmla="*/ 1 h 3"/>
                    <a:gd name="T4" fmla="*/ 1 w 5"/>
                    <a:gd name="T5" fmla="*/ 2 h 3"/>
                    <a:gd name="T6" fmla="*/ 1 w 5"/>
                    <a:gd name="T7" fmla="*/ 3 h 3"/>
                    <a:gd name="T8" fmla="*/ 1 w 5"/>
                    <a:gd name="T9" fmla="*/ 3 h 3"/>
                    <a:gd name="T10" fmla="*/ 2 w 5"/>
                    <a:gd name="T11" fmla="*/ 3 h 3"/>
                    <a:gd name="T12" fmla="*/ 3 w 5"/>
                    <a:gd name="T13" fmla="*/ 3 h 3"/>
                    <a:gd name="T14" fmla="*/ 4 w 5"/>
                    <a:gd name="T15" fmla="*/ 3 h 3"/>
                    <a:gd name="T16" fmla="*/ 5 w 5"/>
                    <a:gd name="T17" fmla="*/ 3 h 3"/>
                    <a:gd name="T18" fmla="*/ 5 w 5"/>
                    <a:gd name="T19" fmla="*/ 0 h 3"/>
                    <a:gd name="T20" fmla="*/ 4 w 5"/>
                    <a:gd name="T21" fmla="*/ 0 h 3"/>
                    <a:gd name="T22" fmla="*/ 4 w 5"/>
                    <a:gd name="T23" fmla="*/ 0 h 3"/>
                    <a:gd name="T24" fmla="*/ 3 w 5"/>
                    <a:gd name="T25" fmla="*/ 0 h 3"/>
                    <a:gd name="T26" fmla="*/ 2 w 5"/>
                    <a:gd name="T27" fmla="*/ 0 h 3"/>
                    <a:gd name="T28" fmla="*/ 1 w 5"/>
                    <a:gd name="T29" fmla="*/ 0 h 3"/>
                    <a:gd name="T30" fmla="*/ 0 w 5"/>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3">
                      <a:moveTo>
                        <a:pt x="0" y="0"/>
                      </a:moveTo>
                      <a:lnTo>
                        <a:pt x="0" y="1"/>
                      </a:lnTo>
                      <a:lnTo>
                        <a:pt x="1" y="2"/>
                      </a:lnTo>
                      <a:lnTo>
                        <a:pt x="1" y="3"/>
                      </a:lnTo>
                      <a:lnTo>
                        <a:pt x="1" y="3"/>
                      </a:lnTo>
                      <a:lnTo>
                        <a:pt x="2" y="3"/>
                      </a:lnTo>
                      <a:lnTo>
                        <a:pt x="3" y="3"/>
                      </a:lnTo>
                      <a:lnTo>
                        <a:pt x="4" y="3"/>
                      </a:lnTo>
                      <a:lnTo>
                        <a:pt x="5" y="3"/>
                      </a:lnTo>
                      <a:lnTo>
                        <a:pt x="5" y="0"/>
                      </a:lnTo>
                      <a:lnTo>
                        <a:pt x="4" y="0"/>
                      </a:lnTo>
                      <a:lnTo>
                        <a:pt x="4" y="0"/>
                      </a:lnTo>
                      <a:lnTo>
                        <a:pt x="3" y="0"/>
                      </a:lnTo>
                      <a:lnTo>
                        <a:pt x="2" y="0"/>
                      </a:lnTo>
                      <a:lnTo>
                        <a:pt x="1" y="0"/>
                      </a:lnTo>
                      <a:lnTo>
                        <a:pt x="0" y="0"/>
                      </a:lnTo>
                      <a:close/>
                    </a:path>
                  </a:pathLst>
                </a:custGeom>
                <a:solidFill>
                  <a:srgbClr val="808080"/>
                </a:solidFill>
                <a:ln>
                  <a:noFill/>
                </a:ln>
              </p:spPr>
              <p:txBody>
                <a:bodyPr/>
                <a:lstStyle/>
                <a:p>
                  <a:pPr algn="ctr"/>
                  <a:endParaRPr lang="zh-CN" altLang="en-US"/>
                </a:p>
              </p:txBody>
            </p:sp>
            <p:sp>
              <p:nvSpPr>
                <p:cNvPr id="1052001" name="Freeform 225"/>
                <p:cNvSpPr/>
                <p:nvPr/>
              </p:nvSpPr>
              <p:spPr bwMode="auto">
                <a:xfrm>
                  <a:off x="3979" y="1180"/>
                  <a:ext cx="16" cy="12"/>
                </a:xfrm>
                <a:custGeom>
                  <a:avLst/>
                  <a:gdLst>
                    <a:gd name="T0" fmla="*/ 16 w 16"/>
                    <a:gd name="T1" fmla="*/ 10 h 12"/>
                    <a:gd name="T2" fmla="*/ 15 w 16"/>
                    <a:gd name="T3" fmla="*/ 10 h 12"/>
                    <a:gd name="T4" fmla="*/ 13 w 16"/>
                    <a:gd name="T5" fmla="*/ 11 h 12"/>
                    <a:gd name="T6" fmla="*/ 11 w 16"/>
                    <a:gd name="T7" fmla="*/ 11 h 12"/>
                    <a:gd name="T8" fmla="*/ 9 w 16"/>
                    <a:gd name="T9" fmla="*/ 11 h 12"/>
                    <a:gd name="T10" fmla="*/ 7 w 16"/>
                    <a:gd name="T11" fmla="*/ 11 h 12"/>
                    <a:gd name="T12" fmla="*/ 5 w 16"/>
                    <a:gd name="T13" fmla="*/ 11 h 12"/>
                    <a:gd name="T14" fmla="*/ 3 w 16"/>
                    <a:gd name="T15" fmla="*/ 12 h 12"/>
                    <a:gd name="T16" fmla="*/ 2 w 16"/>
                    <a:gd name="T17" fmla="*/ 12 h 12"/>
                    <a:gd name="T18" fmla="*/ 0 w 16"/>
                    <a:gd name="T19" fmla="*/ 1 h 12"/>
                    <a:gd name="T20" fmla="*/ 2 w 16"/>
                    <a:gd name="T21" fmla="*/ 1 h 12"/>
                    <a:gd name="T22" fmla="*/ 3 w 16"/>
                    <a:gd name="T23" fmla="*/ 0 h 12"/>
                    <a:gd name="T24" fmla="*/ 5 w 16"/>
                    <a:gd name="T25" fmla="*/ 0 h 12"/>
                    <a:gd name="T26" fmla="*/ 7 w 16"/>
                    <a:gd name="T27" fmla="*/ 0 h 12"/>
                    <a:gd name="T28" fmla="*/ 9 w 16"/>
                    <a:gd name="T29" fmla="*/ 0 h 12"/>
                    <a:gd name="T30" fmla="*/ 10 w 16"/>
                    <a:gd name="T31" fmla="*/ 0 h 12"/>
                    <a:gd name="T32" fmla="*/ 12 w 16"/>
                    <a:gd name="T33" fmla="*/ 0 h 12"/>
                    <a:gd name="T34" fmla="*/ 14 w 16"/>
                    <a:gd name="T35" fmla="*/ 0 h 12"/>
                    <a:gd name="T36" fmla="*/ 16 w 16"/>
                    <a:gd name="T3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2">
                      <a:moveTo>
                        <a:pt x="16" y="10"/>
                      </a:moveTo>
                      <a:lnTo>
                        <a:pt x="15" y="10"/>
                      </a:lnTo>
                      <a:lnTo>
                        <a:pt x="13" y="11"/>
                      </a:lnTo>
                      <a:lnTo>
                        <a:pt x="11" y="11"/>
                      </a:lnTo>
                      <a:lnTo>
                        <a:pt x="9" y="11"/>
                      </a:lnTo>
                      <a:lnTo>
                        <a:pt x="7" y="11"/>
                      </a:lnTo>
                      <a:lnTo>
                        <a:pt x="5" y="11"/>
                      </a:lnTo>
                      <a:lnTo>
                        <a:pt x="3" y="12"/>
                      </a:lnTo>
                      <a:lnTo>
                        <a:pt x="2" y="12"/>
                      </a:lnTo>
                      <a:lnTo>
                        <a:pt x="0" y="1"/>
                      </a:lnTo>
                      <a:lnTo>
                        <a:pt x="2" y="1"/>
                      </a:lnTo>
                      <a:lnTo>
                        <a:pt x="3" y="0"/>
                      </a:lnTo>
                      <a:lnTo>
                        <a:pt x="5" y="0"/>
                      </a:lnTo>
                      <a:lnTo>
                        <a:pt x="7" y="0"/>
                      </a:lnTo>
                      <a:lnTo>
                        <a:pt x="9" y="0"/>
                      </a:lnTo>
                      <a:lnTo>
                        <a:pt x="10" y="0"/>
                      </a:lnTo>
                      <a:lnTo>
                        <a:pt x="12" y="0"/>
                      </a:lnTo>
                      <a:lnTo>
                        <a:pt x="14" y="0"/>
                      </a:lnTo>
                      <a:lnTo>
                        <a:pt x="16" y="10"/>
                      </a:lnTo>
                      <a:close/>
                    </a:path>
                  </a:pathLst>
                </a:custGeom>
                <a:solidFill>
                  <a:srgbClr val="FFFFFF"/>
                </a:solidFill>
                <a:ln>
                  <a:noFill/>
                </a:ln>
              </p:spPr>
              <p:txBody>
                <a:bodyPr/>
                <a:lstStyle/>
                <a:p>
                  <a:pPr algn="ctr"/>
                  <a:endParaRPr lang="zh-CN" altLang="en-US"/>
                </a:p>
              </p:txBody>
            </p:sp>
            <p:sp>
              <p:nvSpPr>
                <p:cNvPr id="1052002" name="Freeform 226"/>
                <p:cNvSpPr/>
                <p:nvPr/>
              </p:nvSpPr>
              <p:spPr bwMode="auto">
                <a:xfrm>
                  <a:off x="3983" y="1184"/>
                  <a:ext cx="8" cy="4"/>
                </a:xfrm>
                <a:custGeom>
                  <a:avLst/>
                  <a:gdLst>
                    <a:gd name="T0" fmla="*/ 8 w 8"/>
                    <a:gd name="T1" fmla="*/ 3 h 4"/>
                    <a:gd name="T2" fmla="*/ 7 w 8"/>
                    <a:gd name="T3" fmla="*/ 0 h 4"/>
                    <a:gd name="T4" fmla="*/ 5 w 8"/>
                    <a:gd name="T5" fmla="*/ 0 h 4"/>
                    <a:gd name="T6" fmla="*/ 3 w 8"/>
                    <a:gd name="T7" fmla="*/ 0 h 4"/>
                    <a:gd name="T8" fmla="*/ 2 w 8"/>
                    <a:gd name="T9" fmla="*/ 0 h 4"/>
                    <a:gd name="T10" fmla="*/ 0 w 8"/>
                    <a:gd name="T11" fmla="*/ 1 h 4"/>
                    <a:gd name="T12" fmla="*/ 1 w 8"/>
                    <a:gd name="T13" fmla="*/ 4 h 4"/>
                    <a:gd name="T14" fmla="*/ 2 w 8"/>
                    <a:gd name="T15" fmla="*/ 4 h 4"/>
                    <a:gd name="T16" fmla="*/ 4 w 8"/>
                    <a:gd name="T17" fmla="*/ 4 h 4"/>
                    <a:gd name="T18" fmla="*/ 5 w 8"/>
                    <a:gd name="T19" fmla="*/ 3 h 4"/>
                    <a:gd name="T20" fmla="*/ 6 w 8"/>
                    <a:gd name="T21" fmla="*/ 3 h 4"/>
                    <a:gd name="T22" fmla="*/ 7 w 8"/>
                    <a:gd name="T23" fmla="*/ 3 h 4"/>
                    <a:gd name="T24" fmla="*/ 8 w 8"/>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3"/>
                      </a:moveTo>
                      <a:lnTo>
                        <a:pt x="7" y="0"/>
                      </a:lnTo>
                      <a:lnTo>
                        <a:pt x="5" y="0"/>
                      </a:lnTo>
                      <a:lnTo>
                        <a:pt x="3" y="0"/>
                      </a:lnTo>
                      <a:lnTo>
                        <a:pt x="2" y="0"/>
                      </a:lnTo>
                      <a:lnTo>
                        <a:pt x="0" y="1"/>
                      </a:lnTo>
                      <a:lnTo>
                        <a:pt x="1" y="4"/>
                      </a:lnTo>
                      <a:lnTo>
                        <a:pt x="2" y="4"/>
                      </a:lnTo>
                      <a:lnTo>
                        <a:pt x="4" y="4"/>
                      </a:lnTo>
                      <a:lnTo>
                        <a:pt x="5" y="3"/>
                      </a:lnTo>
                      <a:lnTo>
                        <a:pt x="6" y="3"/>
                      </a:lnTo>
                      <a:lnTo>
                        <a:pt x="7" y="3"/>
                      </a:lnTo>
                      <a:lnTo>
                        <a:pt x="8" y="3"/>
                      </a:lnTo>
                      <a:close/>
                    </a:path>
                  </a:pathLst>
                </a:custGeom>
                <a:solidFill>
                  <a:srgbClr val="808080"/>
                </a:solidFill>
                <a:ln>
                  <a:noFill/>
                </a:ln>
              </p:spPr>
              <p:txBody>
                <a:bodyPr/>
                <a:lstStyle/>
                <a:p>
                  <a:pPr algn="ctr"/>
                  <a:endParaRPr lang="zh-CN" altLang="en-US"/>
                </a:p>
              </p:txBody>
            </p:sp>
            <p:sp>
              <p:nvSpPr>
                <p:cNvPr id="1052003" name="Freeform 227"/>
                <p:cNvSpPr/>
                <p:nvPr/>
              </p:nvSpPr>
              <p:spPr bwMode="auto">
                <a:xfrm>
                  <a:off x="3702" y="1180"/>
                  <a:ext cx="16" cy="12"/>
                </a:xfrm>
                <a:custGeom>
                  <a:avLst/>
                  <a:gdLst>
                    <a:gd name="T0" fmla="*/ 16 w 16"/>
                    <a:gd name="T1" fmla="*/ 1 h 12"/>
                    <a:gd name="T2" fmla="*/ 16 w 16"/>
                    <a:gd name="T3" fmla="*/ 3 h 12"/>
                    <a:gd name="T4" fmla="*/ 15 w 16"/>
                    <a:gd name="T5" fmla="*/ 4 h 12"/>
                    <a:gd name="T6" fmla="*/ 15 w 16"/>
                    <a:gd name="T7" fmla="*/ 5 h 12"/>
                    <a:gd name="T8" fmla="*/ 15 w 16"/>
                    <a:gd name="T9" fmla="*/ 7 h 12"/>
                    <a:gd name="T10" fmla="*/ 14 w 16"/>
                    <a:gd name="T11" fmla="*/ 8 h 12"/>
                    <a:gd name="T12" fmla="*/ 14 w 16"/>
                    <a:gd name="T13" fmla="*/ 9 h 12"/>
                    <a:gd name="T14" fmla="*/ 14 w 16"/>
                    <a:gd name="T15" fmla="*/ 11 h 12"/>
                    <a:gd name="T16" fmla="*/ 13 w 16"/>
                    <a:gd name="T17" fmla="*/ 12 h 12"/>
                    <a:gd name="T18" fmla="*/ 4 w 16"/>
                    <a:gd name="T19" fmla="*/ 12 h 12"/>
                    <a:gd name="T20" fmla="*/ 0 w 16"/>
                    <a:gd name="T21" fmla="*/ 12 h 12"/>
                    <a:gd name="T22" fmla="*/ 7 w 16"/>
                    <a:gd name="T23" fmla="*/ 0 h 12"/>
                    <a:gd name="T24" fmla="*/ 16 w 16"/>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2">
                      <a:moveTo>
                        <a:pt x="16" y="1"/>
                      </a:moveTo>
                      <a:lnTo>
                        <a:pt x="16" y="3"/>
                      </a:lnTo>
                      <a:lnTo>
                        <a:pt x="15" y="4"/>
                      </a:lnTo>
                      <a:lnTo>
                        <a:pt x="15" y="5"/>
                      </a:lnTo>
                      <a:lnTo>
                        <a:pt x="15" y="7"/>
                      </a:lnTo>
                      <a:lnTo>
                        <a:pt x="14" y="8"/>
                      </a:lnTo>
                      <a:lnTo>
                        <a:pt x="14" y="9"/>
                      </a:lnTo>
                      <a:lnTo>
                        <a:pt x="14" y="11"/>
                      </a:lnTo>
                      <a:lnTo>
                        <a:pt x="13" y="12"/>
                      </a:lnTo>
                      <a:lnTo>
                        <a:pt x="4" y="12"/>
                      </a:lnTo>
                      <a:lnTo>
                        <a:pt x="0" y="12"/>
                      </a:lnTo>
                      <a:lnTo>
                        <a:pt x="7" y="0"/>
                      </a:lnTo>
                      <a:lnTo>
                        <a:pt x="16" y="1"/>
                      </a:lnTo>
                      <a:close/>
                    </a:path>
                  </a:pathLst>
                </a:custGeom>
                <a:solidFill>
                  <a:srgbClr val="FFFFFF"/>
                </a:solidFill>
                <a:ln>
                  <a:noFill/>
                </a:ln>
              </p:spPr>
              <p:txBody>
                <a:bodyPr/>
                <a:lstStyle/>
                <a:p>
                  <a:pPr algn="ctr"/>
                  <a:endParaRPr lang="zh-CN" altLang="en-US"/>
                </a:p>
              </p:txBody>
            </p:sp>
            <p:sp>
              <p:nvSpPr>
                <p:cNvPr id="1052004" name="Freeform 228"/>
                <p:cNvSpPr/>
                <p:nvPr/>
              </p:nvSpPr>
              <p:spPr bwMode="auto">
                <a:xfrm>
                  <a:off x="3709" y="1184"/>
                  <a:ext cx="4" cy="4"/>
                </a:xfrm>
                <a:custGeom>
                  <a:avLst/>
                  <a:gdLst>
                    <a:gd name="T0" fmla="*/ 4 w 4"/>
                    <a:gd name="T1" fmla="*/ 1 h 4"/>
                    <a:gd name="T2" fmla="*/ 4 w 4"/>
                    <a:gd name="T3" fmla="*/ 1 h 4"/>
                    <a:gd name="T4" fmla="*/ 4 w 4"/>
                    <a:gd name="T5" fmla="*/ 1 h 4"/>
                    <a:gd name="T6" fmla="*/ 2 w 4"/>
                    <a:gd name="T7" fmla="*/ 0 h 4"/>
                    <a:gd name="T8" fmla="*/ 0 w 4"/>
                    <a:gd name="T9" fmla="*/ 4 h 4"/>
                    <a:gd name="T10" fmla="*/ 4 w 4"/>
                    <a:gd name="T11" fmla="*/ 4 h 4"/>
                    <a:gd name="T12" fmla="*/ 4 w 4"/>
                    <a:gd name="T13" fmla="*/ 3 h 4"/>
                    <a:gd name="T14" fmla="*/ 4 w 4"/>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1"/>
                      </a:moveTo>
                      <a:lnTo>
                        <a:pt x="4" y="1"/>
                      </a:lnTo>
                      <a:lnTo>
                        <a:pt x="4" y="1"/>
                      </a:lnTo>
                      <a:lnTo>
                        <a:pt x="2" y="0"/>
                      </a:lnTo>
                      <a:lnTo>
                        <a:pt x="0" y="4"/>
                      </a:lnTo>
                      <a:lnTo>
                        <a:pt x="4" y="4"/>
                      </a:lnTo>
                      <a:lnTo>
                        <a:pt x="4" y="3"/>
                      </a:lnTo>
                      <a:lnTo>
                        <a:pt x="4" y="1"/>
                      </a:lnTo>
                      <a:close/>
                    </a:path>
                  </a:pathLst>
                </a:custGeom>
                <a:solidFill>
                  <a:srgbClr val="808080"/>
                </a:solidFill>
                <a:ln>
                  <a:noFill/>
                </a:ln>
              </p:spPr>
              <p:txBody>
                <a:bodyPr/>
                <a:lstStyle/>
                <a:p>
                  <a:pPr algn="ctr"/>
                  <a:endParaRPr lang="zh-CN" altLang="en-US"/>
                </a:p>
              </p:txBody>
            </p:sp>
            <p:sp>
              <p:nvSpPr>
                <p:cNvPr id="1052005" name="Freeform 229"/>
                <p:cNvSpPr/>
                <p:nvPr/>
              </p:nvSpPr>
              <p:spPr bwMode="auto">
                <a:xfrm>
                  <a:off x="3721" y="1181"/>
                  <a:ext cx="15" cy="13"/>
                </a:xfrm>
                <a:custGeom>
                  <a:avLst/>
                  <a:gdLst>
                    <a:gd name="T0" fmla="*/ 15 w 15"/>
                    <a:gd name="T1" fmla="*/ 1 h 13"/>
                    <a:gd name="T2" fmla="*/ 14 w 15"/>
                    <a:gd name="T3" fmla="*/ 2 h 13"/>
                    <a:gd name="T4" fmla="*/ 14 w 15"/>
                    <a:gd name="T5" fmla="*/ 4 h 13"/>
                    <a:gd name="T6" fmla="*/ 14 w 15"/>
                    <a:gd name="T7" fmla="*/ 5 h 13"/>
                    <a:gd name="T8" fmla="*/ 13 w 15"/>
                    <a:gd name="T9" fmla="*/ 7 h 13"/>
                    <a:gd name="T10" fmla="*/ 13 w 15"/>
                    <a:gd name="T11" fmla="*/ 8 h 13"/>
                    <a:gd name="T12" fmla="*/ 13 w 15"/>
                    <a:gd name="T13" fmla="*/ 10 h 13"/>
                    <a:gd name="T14" fmla="*/ 13 w 15"/>
                    <a:gd name="T15" fmla="*/ 11 h 13"/>
                    <a:gd name="T16" fmla="*/ 13 w 15"/>
                    <a:gd name="T17" fmla="*/ 13 h 13"/>
                    <a:gd name="T18" fmla="*/ 0 w 15"/>
                    <a:gd name="T19" fmla="*/ 12 h 13"/>
                    <a:gd name="T20" fmla="*/ 3 w 15"/>
                    <a:gd name="T21" fmla="*/ 0 h 13"/>
                    <a:gd name="T22" fmla="*/ 15 w 15"/>
                    <a:gd name="T23"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3">
                      <a:moveTo>
                        <a:pt x="15" y="1"/>
                      </a:moveTo>
                      <a:lnTo>
                        <a:pt x="14" y="2"/>
                      </a:lnTo>
                      <a:lnTo>
                        <a:pt x="14" y="4"/>
                      </a:lnTo>
                      <a:lnTo>
                        <a:pt x="14" y="5"/>
                      </a:lnTo>
                      <a:lnTo>
                        <a:pt x="13" y="7"/>
                      </a:lnTo>
                      <a:lnTo>
                        <a:pt x="13" y="8"/>
                      </a:lnTo>
                      <a:lnTo>
                        <a:pt x="13" y="10"/>
                      </a:lnTo>
                      <a:lnTo>
                        <a:pt x="13" y="11"/>
                      </a:lnTo>
                      <a:lnTo>
                        <a:pt x="13" y="13"/>
                      </a:lnTo>
                      <a:lnTo>
                        <a:pt x="0" y="12"/>
                      </a:lnTo>
                      <a:lnTo>
                        <a:pt x="3" y="0"/>
                      </a:lnTo>
                      <a:lnTo>
                        <a:pt x="15" y="1"/>
                      </a:lnTo>
                      <a:close/>
                    </a:path>
                  </a:pathLst>
                </a:custGeom>
                <a:solidFill>
                  <a:srgbClr val="FFFFFF"/>
                </a:solidFill>
                <a:ln>
                  <a:noFill/>
                </a:ln>
              </p:spPr>
              <p:txBody>
                <a:bodyPr/>
                <a:lstStyle/>
                <a:p>
                  <a:pPr algn="ctr"/>
                  <a:endParaRPr lang="zh-CN" altLang="en-US"/>
                </a:p>
              </p:txBody>
            </p:sp>
            <p:sp>
              <p:nvSpPr>
                <p:cNvPr id="1052006" name="Freeform 230"/>
                <p:cNvSpPr/>
                <p:nvPr/>
              </p:nvSpPr>
              <p:spPr bwMode="auto">
                <a:xfrm>
                  <a:off x="3726" y="1185"/>
                  <a:ext cx="5" cy="5"/>
                </a:xfrm>
                <a:custGeom>
                  <a:avLst/>
                  <a:gdLst>
                    <a:gd name="T0" fmla="*/ 5 w 5"/>
                    <a:gd name="T1" fmla="*/ 0 h 5"/>
                    <a:gd name="T2" fmla="*/ 1 w 5"/>
                    <a:gd name="T3" fmla="*/ 0 h 5"/>
                    <a:gd name="T4" fmla="*/ 0 w 5"/>
                    <a:gd name="T5" fmla="*/ 5 h 5"/>
                    <a:gd name="T6" fmla="*/ 4 w 5"/>
                    <a:gd name="T7" fmla="*/ 5 h 5"/>
                    <a:gd name="T8" fmla="*/ 5 w 5"/>
                    <a:gd name="T9" fmla="*/ 4 h 5"/>
                    <a:gd name="T10" fmla="*/ 5 w 5"/>
                    <a:gd name="T11" fmla="*/ 3 h 5"/>
                    <a:gd name="T12" fmla="*/ 5 w 5"/>
                    <a:gd name="T13" fmla="*/ 1 h 5"/>
                    <a:gd name="T14" fmla="*/ 5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5" y="0"/>
                      </a:moveTo>
                      <a:lnTo>
                        <a:pt x="1" y="0"/>
                      </a:lnTo>
                      <a:lnTo>
                        <a:pt x="0" y="5"/>
                      </a:lnTo>
                      <a:lnTo>
                        <a:pt x="4" y="5"/>
                      </a:lnTo>
                      <a:lnTo>
                        <a:pt x="5" y="4"/>
                      </a:lnTo>
                      <a:lnTo>
                        <a:pt x="5" y="3"/>
                      </a:lnTo>
                      <a:lnTo>
                        <a:pt x="5" y="1"/>
                      </a:lnTo>
                      <a:lnTo>
                        <a:pt x="5" y="0"/>
                      </a:lnTo>
                      <a:close/>
                    </a:path>
                  </a:pathLst>
                </a:custGeom>
                <a:solidFill>
                  <a:srgbClr val="808080"/>
                </a:solidFill>
                <a:ln>
                  <a:noFill/>
                </a:ln>
              </p:spPr>
              <p:txBody>
                <a:bodyPr/>
                <a:lstStyle/>
                <a:p>
                  <a:pPr algn="ctr"/>
                  <a:endParaRPr lang="zh-CN" altLang="en-US"/>
                </a:p>
              </p:txBody>
            </p:sp>
            <p:sp>
              <p:nvSpPr>
                <p:cNvPr id="1052007" name="Freeform 231"/>
                <p:cNvSpPr/>
                <p:nvPr/>
              </p:nvSpPr>
              <p:spPr bwMode="auto">
                <a:xfrm>
                  <a:off x="3957" y="1182"/>
                  <a:ext cx="18" cy="12"/>
                </a:xfrm>
                <a:custGeom>
                  <a:avLst/>
                  <a:gdLst>
                    <a:gd name="T0" fmla="*/ 16 w 18"/>
                    <a:gd name="T1" fmla="*/ 0 h 12"/>
                    <a:gd name="T2" fmla="*/ 16 w 18"/>
                    <a:gd name="T3" fmla="*/ 1 h 12"/>
                    <a:gd name="T4" fmla="*/ 17 w 18"/>
                    <a:gd name="T5" fmla="*/ 3 h 12"/>
                    <a:gd name="T6" fmla="*/ 17 w 18"/>
                    <a:gd name="T7" fmla="*/ 5 h 12"/>
                    <a:gd name="T8" fmla="*/ 18 w 18"/>
                    <a:gd name="T9" fmla="*/ 7 h 12"/>
                    <a:gd name="T10" fmla="*/ 18 w 18"/>
                    <a:gd name="T11" fmla="*/ 8 h 12"/>
                    <a:gd name="T12" fmla="*/ 17 w 18"/>
                    <a:gd name="T13" fmla="*/ 10 h 12"/>
                    <a:gd name="T14" fmla="*/ 17 w 18"/>
                    <a:gd name="T15" fmla="*/ 11 h 12"/>
                    <a:gd name="T16" fmla="*/ 15 w 18"/>
                    <a:gd name="T17" fmla="*/ 12 h 12"/>
                    <a:gd name="T18" fmla="*/ 1 w 18"/>
                    <a:gd name="T19" fmla="*/ 12 h 12"/>
                    <a:gd name="T20" fmla="*/ 1 w 18"/>
                    <a:gd name="T21" fmla="*/ 11 h 12"/>
                    <a:gd name="T22" fmla="*/ 0 w 18"/>
                    <a:gd name="T23" fmla="*/ 10 h 12"/>
                    <a:gd name="T24" fmla="*/ 0 w 18"/>
                    <a:gd name="T25" fmla="*/ 8 h 12"/>
                    <a:gd name="T26" fmla="*/ 0 w 18"/>
                    <a:gd name="T27" fmla="*/ 7 h 12"/>
                    <a:gd name="T28" fmla="*/ 0 w 18"/>
                    <a:gd name="T29" fmla="*/ 6 h 12"/>
                    <a:gd name="T30" fmla="*/ 0 w 18"/>
                    <a:gd name="T31" fmla="*/ 5 h 12"/>
                    <a:gd name="T32" fmla="*/ 0 w 18"/>
                    <a:gd name="T33" fmla="*/ 3 h 12"/>
                    <a:gd name="T34" fmla="*/ 0 w 18"/>
                    <a:gd name="T35" fmla="*/ 3 h 12"/>
                    <a:gd name="T36" fmla="*/ 0 w 18"/>
                    <a:gd name="T37" fmla="*/ 1 h 12"/>
                    <a:gd name="T38" fmla="*/ 2 w 18"/>
                    <a:gd name="T39" fmla="*/ 1 h 12"/>
                    <a:gd name="T40" fmla="*/ 4 w 18"/>
                    <a:gd name="T41" fmla="*/ 1 h 12"/>
                    <a:gd name="T42" fmla="*/ 6 w 18"/>
                    <a:gd name="T43" fmla="*/ 1 h 12"/>
                    <a:gd name="T44" fmla="*/ 8 w 18"/>
                    <a:gd name="T45" fmla="*/ 1 h 12"/>
                    <a:gd name="T46" fmla="*/ 10 w 18"/>
                    <a:gd name="T47" fmla="*/ 0 h 12"/>
                    <a:gd name="T48" fmla="*/ 12 w 18"/>
                    <a:gd name="T49" fmla="*/ 0 h 12"/>
                    <a:gd name="T50" fmla="*/ 14 w 18"/>
                    <a:gd name="T51" fmla="*/ 0 h 12"/>
                    <a:gd name="T52" fmla="*/ 16 w 18"/>
                    <a:gd name="T5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2">
                      <a:moveTo>
                        <a:pt x="16" y="0"/>
                      </a:moveTo>
                      <a:lnTo>
                        <a:pt x="16" y="1"/>
                      </a:lnTo>
                      <a:lnTo>
                        <a:pt x="17" y="3"/>
                      </a:lnTo>
                      <a:lnTo>
                        <a:pt x="17" y="5"/>
                      </a:lnTo>
                      <a:lnTo>
                        <a:pt x="18" y="7"/>
                      </a:lnTo>
                      <a:lnTo>
                        <a:pt x="18" y="8"/>
                      </a:lnTo>
                      <a:lnTo>
                        <a:pt x="17" y="10"/>
                      </a:lnTo>
                      <a:lnTo>
                        <a:pt x="17" y="11"/>
                      </a:lnTo>
                      <a:lnTo>
                        <a:pt x="15" y="12"/>
                      </a:lnTo>
                      <a:lnTo>
                        <a:pt x="1" y="12"/>
                      </a:lnTo>
                      <a:lnTo>
                        <a:pt x="1" y="11"/>
                      </a:lnTo>
                      <a:lnTo>
                        <a:pt x="0" y="10"/>
                      </a:lnTo>
                      <a:lnTo>
                        <a:pt x="0" y="8"/>
                      </a:lnTo>
                      <a:lnTo>
                        <a:pt x="0" y="7"/>
                      </a:lnTo>
                      <a:lnTo>
                        <a:pt x="0" y="6"/>
                      </a:lnTo>
                      <a:lnTo>
                        <a:pt x="0" y="5"/>
                      </a:lnTo>
                      <a:lnTo>
                        <a:pt x="0" y="3"/>
                      </a:lnTo>
                      <a:lnTo>
                        <a:pt x="0" y="3"/>
                      </a:lnTo>
                      <a:lnTo>
                        <a:pt x="0" y="1"/>
                      </a:lnTo>
                      <a:lnTo>
                        <a:pt x="2" y="1"/>
                      </a:lnTo>
                      <a:lnTo>
                        <a:pt x="4" y="1"/>
                      </a:lnTo>
                      <a:lnTo>
                        <a:pt x="6" y="1"/>
                      </a:lnTo>
                      <a:lnTo>
                        <a:pt x="8" y="1"/>
                      </a:lnTo>
                      <a:lnTo>
                        <a:pt x="10" y="0"/>
                      </a:lnTo>
                      <a:lnTo>
                        <a:pt x="12" y="0"/>
                      </a:lnTo>
                      <a:lnTo>
                        <a:pt x="14" y="0"/>
                      </a:lnTo>
                      <a:lnTo>
                        <a:pt x="16" y="0"/>
                      </a:lnTo>
                      <a:close/>
                    </a:path>
                  </a:pathLst>
                </a:custGeom>
                <a:solidFill>
                  <a:srgbClr val="FFFFFF"/>
                </a:solidFill>
                <a:ln>
                  <a:noFill/>
                </a:ln>
              </p:spPr>
              <p:txBody>
                <a:bodyPr/>
                <a:lstStyle/>
                <a:p>
                  <a:pPr algn="ctr"/>
                  <a:endParaRPr lang="zh-CN" altLang="en-US"/>
                </a:p>
              </p:txBody>
            </p:sp>
            <p:sp>
              <p:nvSpPr>
                <p:cNvPr id="1052008" name="Freeform 232"/>
                <p:cNvSpPr/>
                <p:nvPr/>
              </p:nvSpPr>
              <p:spPr bwMode="auto">
                <a:xfrm>
                  <a:off x="3961" y="1186"/>
                  <a:ext cx="10" cy="5"/>
                </a:xfrm>
                <a:custGeom>
                  <a:avLst/>
                  <a:gdLst>
                    <a:gd name="T0" fmla="*/ 0 w 10"/>
                    <a:gd name="T1" fmla="*/ 1 h 5"/>
                    <a:gd name="T2" fmla="*/ 0 w 10"/>
                    <a:gd name="T3" fmla="*/ 2 h 5"/>
                    <a:gd name="T4" fmla="*/ 0 w 10"/>
                    <a:gd name="T5" fmla="*/ 3 h 5"/>
                    <a:gd name="T6" fmla="*/ 0 w 10"/>
                    <a:gd name="T7" fmla="*/ 4 h 5"/>
                    <a:gd name="T8" fmla="*/ 0 w 10"/>
                    <a:gd name="T9" fmla="*/ 5 h 5"/>
                    <a:gd name="T10" fmla="*/ 1 w 10"/>
                    <a:gd name="T11" fmla="*/ 4 h 5"/>
                    <a:gd name="T12" fmla="*/ 3 w 10"/>
                    <a:gd name="T13" fmla="*/ 4 h 5"/>
                    <a:gd name="T14" fmla="*/ 4 w 10"/>
                    <a:gd name="T15" fmla="*/ 4 h 5"/>
                    <a:gd name="T16" fmla="*/ 6 w 10"/>
                    <a:gd name="T17" fmla="*/ 4 h 5"/>
                    <a:gd name="T18" fmla="*/ 7 w 10"/>
                    <a:gd name="T19" fmla="*/ 4 h 5"/>
                    <a:gd name="T20" fmla="*/ 8 w 10"/>
                    <a:gd name="T21" fmla="*/ 4 h 5"/>
                    <a:gd name="T22" fmla="*/ 9 w 10"/>
                    <a:gd name="T23" fmla="*/ 4 h 5"/>
                    <a:gd name="T24" fmla="*/ 10 w 10"/>
                    <a:gd name="T25" fmla="*/ 4 h 5"/>
                    <a:gd name="T26" fmla="*/ 10 w 10"/>
                    <a:gd name="T27" fmla="*/ 3 h 5"/>
                    <a:gd name="T28" fmla="*/ 10 w 10"/>
                    <a:gd name="T29" fmla="*/ 2 h 5"/>
                    <a:gd name="T30" fmla="*/ 9 w 10"/>
                    <a:gd name="T31" fmla="*/ 1 h 5"/>
                    <a:gd name="T32" fmla="*/ 9 w 10"/>
                    <a:gd name="T33" fmla="*/ 0 h 5"/>
                    <a:gd name="T34" fmla="*/ 8 w 10"/>
                    <a:gd name="T35" fmla="*/ 0 h 5"/>
                    <a:gd name="T36" fmla="*/ 7 w 10"/>
                    <a:gd name="T37" fmla="*/ 0 h 5"/>
                    <a:gd name="T38" fmla="*/ 5 w 10"/>
                    <a:gd name="T39" fmla="*/ 1 h 5"/>
                    <a:gd name="T40" fmla="*/ 3 w 10"/>
                    <a:gd name="T41" fmla="*/ 1 h 5"/>
                    <a:gd name="T42" fmla="*/ 2 w 10"/>
                    <a:gd name="T43" fmla="*/ 1 h 5"/>
                    <a:gd name="T44" fmla="*/ 0 w 10"/>
                    <a:gd name="T4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5">
                      <a:moveTo>
                        <a:pt x="0" y="1"/>
                      </a:moveTo>
                      <a:lnTo>
                        <a:pt x="0" y="2"/>
                      </a:lnTo>
                      <a:lnTo>
                        <a:pt x="0" y="3"/>
                      </a:lnTo>
                      <a:lnTo>
                        <a:pt x="0" y="4"/>
                      </a:lnTo>
                      <a:lnTo>
                        <a:pt x="0" y="5"/>
                      </a:lnTo>
                      <a:lnTo>
                        <a:pt x="1" y="4"/>
                      </a:lnTo>
                      <a:lnTo>
                        <a:pt x="3" y="4"/>
                      </a:lnTo>
                      <a:lnTo>
                        <a:pt x="4" y="4"/>
                      </a:lnTo>
                      <a:lnTo>
                        <a:pt x="6" y="4"/>
                      </a:lnTo>
                      <a:lnTo>
                        <a:pt x="7" y="4"/>
                      </a:lnTo>
                      <a:lnTo>
                        <a:pt x="8" y="4"/>
                      </a:lnTo>
                      <a:lnTo>
                        <a:pt x="9" y="4"/>
                      </a:lnTo>
                      <a:lnTo>
                        <a:pt x="10" y="4"/>
                      </a:lnTo>
                      <a:lnTo>
                        <a:pt x="10" y="3"/>
                      </a:lnTo>
                      <a:lnTo>
                        <a:pt x="10" y="2"/>
                      </a:lnTo>
                      <a:lnTo>
                        <a:pt x="9" y="1"/>
                      </a:lnTo>
                      <a:lnTo>
                        <a:pt x="9" y="0"/>
                      </a:lnTo>
                      <a:lnTo>
                        <a:pt x="8" y="0"/>
                      </a:lnTo>
                      <a:lnTo>
                        <a:pt x="7" y="0"/>
                      </a:lnTo>
                      <a:lnTo>
                        <a:pt x="5" y="1"/>
                      </a:lnTo>
                      <a:lnTo>
                        <a:pt x="3" y="1"/>
                      </a:lnTo>
                      <a:lnTo>
                        <a:pt x="2" y="1"/>
                      </a:lnTo>
                      <a:lnTo>
                        <a:pt x="0" y="1"/>
                      </a:lnTo>
                      <a:close/>
                    </a:path>
                  </a:pathLst>
                </a:custGeom>
                <a:solidFill>
                  <a:srgbClr val="808080"/>
                </a:solidFill>
                <a:ln>
                  <a:noFill/>
                </a:ln>
              </p:spPr>
              <p:txBody>
                <a:bodyPr/>
                <a:lstStyle/>
                <a:p>
                  <a:pPr algn="ctr"/>
                  <a:endParaRPr lang="zh-CN" altLang="en-US"/>
                </a:p>
              </p:txBody>
            </p:sp>
            <p:sp>
              <p:nvSpPr>
                <p:cNvPr id="1052009" name="Freeform 233"/>
                <p:cNvSpPr/>
                <p:nvPr/>
              </p:nvSpPr>
              <p:spPr bwMode="auto">
                <a:xfrm>
                  <a:off x="3738" y="1183"/>
                  <a:ext cx="23" cy="13"/>
                </a:xfrm>
                <a:custGeom>
                  <a:avLst/>
                  <a:gdLst>
                    <a:gd name="T0" fmla="*/ 22 w 23"/>
                    <a:gd name="T1" fmla="*/ 7 h 13"/>
                    <a:gd name="T2" fmla="*/ 22 w 23"/>
                    <a:gd name="T3" fmla="*/ 7 h 13"/>
                    <a:gd name="T4" fmla="*/ 22 w 23"/>
                    <a:gd name="T5" fmla="*/ 13 h 13"/>
                    <a:gd name="T6" fmla="*/ 20 w 23"/>
                    <a:gd name="T7" fmla="*/ 13 h 13"/>
                    <a:gd name="T8" fmla="*/ 19 w 23"/>
                    <a:gd name="T9" fmla="*/ 13 h 13"/>
                    <a:gd name="T10" fmla="*/ 18 w 23"/>
                    <a:gd name="T11" fmla="*/ 13 h 13"/>
                    <a:gd name="T12" fmla="*/ 16 w 23"/>
                    <a:gd name="T13" fmla="*/ 13 h 13"/>
                    <a:gd name="T14" fmla="*/ 15 w 23"/>
                    <a:gd name="T15" fmla="*/ 13 h 13"/>
                    <a:gd name="T16" fmla="*/ 14 w 23"/>
                    <a:gd name="T17" fmla="*/ 12 h 13"/>
                    <a:gd name="T18" fmla="*/ 12 w 23"/>
                    <a:gd name="T19" fmla="*/ 12 h 13"/>
                    <a:gd name="T20" fmla="*/ 11 w 23"/>
                    <a:gd name="T21" fmla="*/ 12 h 13"/>
                    <a:gd name="T22" fmla="*/ 10 w 23"/>
                    <a:gd name="T23" fmla="*/ 12 h 13"/>
                    <a:gd name="T24" fmla="*/ 9 w 23"/>
                    <a:gd name="T25" fmla="*/ 12 h 13"/>
                    <a:gd name="T26" fmla="*/ 7 w 23"/>
                    <a:gd name="T27" fmla="*/ 11 h 13"/>
                    <a:gd name="T28" fmla="*/ 6 w 23"/>
                    <a:gd name="T29" fmla="*/ 11 h 13"/>
                    <a:gd name="T30" fmla="*/ 5 w 23"/>
                    <a:gd name="T31" fmla="*/ 11 h 13"/>
                    <a:gd name="T32" fmla="*/ 3 w 23"/>
                    <a:gd name="T33" fmla="*/ 11 h 13"/>
                    <a:gd name="T34" fmla="*/ 2 w 23"/>
                    <a:gd name="T35" fmla="*/ 11 h 13"/>
                    <a:gd name="T36" fmla="*/ 1 w 23"/>
                    <a:gd name="T37" fmla="*/ 11 h 13"/>
                    <a:gd name="T38" fmla="*/ 0 w 23"/>
                    <a:gd name="T39" fmla="*/ 9 h 13"/>
                    <a:gd name="T40" fmla="*/ 0 w 23"/>
                    <a:gd name="T41" fmla="*/ 8 h 13"/>
                    <a:gd name="T42" fmla="*/ 1 w 23"/>
                    <a:gd name="T43" fmla="*/ 6 h 13"/>
                    <a:gd name="T44" fmla="*/ 1 w 23"/>
                    <a:gd name="T45" fmla="*/ 5 h 13"/>
                    <a:gd name="T46" fmla="*/ 2 w 23"/>
                    <a:gd name="T47" fmla="*/ 4 h 13"/>
                    <a:gd name="T48" fmla="*/ 2 w 23"/>
                    <a:gd name="T49" fmla="*/ 2 h 13"/>
                    <a:gd name="T50" fmla="*/ 3 w 23"/>
                    <a:gd name="T51" fmla="*/ 1 h 13"/>
                    <a:gd name="T52" fmla="*/ 3 w 23"/>
                    <a:gd name="T53" fmla="*/ 0 h 13"/>
                    <a:gd name="T54" fmla="*/ 23 w 23"/>
                    <a:gd name="T55" fmla="*/ 1 h 13"/>
                    <a:gd name="T56" fmla="*/ 22 w 23"/>
                    <a:gd name="T5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3">
                      <a:moveTo>
                        <a:pt x="22" y="7"/>
                      </a:moveTo>
                      <a:lnTo>
                        <a:pt x="22" y="7"/>
                      </a:lnTo>
                      <a:lnTo>
                        <a:pt x="22" y="13"/>
                      </a:lnTo>
                      <a:lnTo>
                        <a:pt x="20" y="13"/>
                      </a:lnTo>
                      <a:lnTo>
                        <a:pt x="19" y="13"/>
                      </a:lnTo>
                      <a:lnTo>
                        <a:pt x="18" y="13"/>
                      </a:lnTo>
                      <a:lnTo>
                        <a:pt x="16" y="13"/>
                      </a:lnTo>
                      <a:lnTo>
                        <a:pt x="15" y="13"/>
                      </a:lnTo>
                      <a:lnTo>
                        <a:pt x="14" y="12"/>
                      </a:lnTo>
                      <a:lnTo>
                        <a:pt x="12" y="12"/>
                      </a:lnTo>
                      <a:lnTo>
                        <a:pt x="11" y="12"/>
                      </a:lnTo>
                      <a:lnTo>
                        <a:pt x="10" y="12"/>
                      </a:lnTo>
                      <a:lnTo>
                        <a:pt x="9" y="12"/>
                      </a:lnTo>
                      <a:lnTo>
                        <a:pt x="7" y="11"/>
                      </a:lnTo>
                      <a:lnTo>
                        <a:pt x="6" y="11"/>
                      </a:lnTo>
                      <a:lnTo>
                        <a:pt x="5" y="11"/>
                      </a:lnTo>
                      <a:lnTo>
                        <a:pt x="3" y="11"/>
                      </a:lnTo>
                      <a:lnTo>
                        <a:pt x="2" y="11"/>
                      </a:lnTo>
                      <a:lnTo>
                        <a:pt x="1" y="11"/>
                      </a:lnTo>
                      <a:lnTo>
                        <a:pt x="0" y="9"/>
                      </a:lnTo>
                      <a:lnTo>
                        <a:pt x="0" y="8"/>
                      </a:lnTo>
                      <a:lnTo>
                        <a:pt x="1" y="6"/>
                      </a:lnTo>
                      <a:lnTo>
                        <a:pt x="1" y="5"/>
                      </a:lnTo>
                      <a:lnTo>
                        <a:pt x="2" y="4"/>
                      </a:lnTo>
                      <a:lnTo>
                        <a:pt x="2" y="2"/>
                      </a:lnTo>
                      <a:lnTo>
                        <a:pt x="3" y="1"/>
                      </a:lnTo>
                      <a:lnTo>
                        <a:pt x="3" y="0"/>
                      </a:lnTo>
                      <a:lnTo>
                        <a:pt x="23" y="1"/>
                      </a:lnTo>
                      <a:lnTo>
                        <a:pt x="22" y="7"/>
                      </a:lnTo>
                      <a:close/>
                    </a:path>
                  </a:pathLst>
                </a:custGeom>
                <a:solidFill>
                  <a:srgbClr val="FFFFFF"/>
                </a:solidFill>
                <a:ln>
                  <a:noFill/>
                </a:ln>
              </p:spPr>
              <p:txBody>
                <a:bodyPr/>
                <a:lstStyle/>
                <a:p>
                  <a:pPr algn="ctr"/>
                  <a:endParaRPr lang="zh-CN" altLang="en-US"/>
                </a:p>
              </p:txBody>
            </p:sp>
            <p:sp>
              <p:nvSpPr>
                <p:cNvPr id="1052010" name="Freeform 234"/>
                <p:cNvSpPr/>
                <p:nvPr/>
              </p:nvSpPr>
              <p:spPr bwMode="auto">
                <a:xfrm>
                  <a:off x="3743" y="1186"/>
                  <a:ext cx="14" cy="6"/>
                </a:xfrm>
                <a:custGeom>
                  <a:avLst/>
                  <a:gdLst>
                    <a:gd name="T0" fmla="*/ 13 w 14"/>
                    <a:gd name="T1" fmla="*/ 6 h 6"/>
                    <a:gd name="T2" fmla="*/ 13 w 14"/>
                    <a:gd name="T3" fmla="*/ 3 h 6"/>
                    <a:gd name="T4" fmla="*/ 13 w 14"/>
                    <a:gd name="T5" fmla="*/ 3 h 6"/>
                    <a:gd name="T6" fmla="*/ 14 w 14"/>
                    <a:gd name="T7" fmla="*/ 2 h 6"/>
                    <a:gd name="T8" fmla="*/ 14 w 14"/>
                    <a:gd name="T9" fmla="*/ 1 h 6"/>
                    <a:gd name="T10" fmla="*/ 1 w 14"/>
                    <a:gd name="T11" fmla="*/ 0 h 6"/>
                    <a:gd name="T12" fmla="*/ 1 w 14"/>
                    <a:gd name="T13" fmla="*/ 2 h 6"/>
                    <a:gd name="T14" fmla="*/ 1 w 14"/>
                    <a:gd name="T15" fmla="*/ 2 h 6"/>
                    <a:gd name="T16" fmla="*/ 0 w 14"/>
                    <a:gd name="T17" fmla="*/ 3 h 6"/>
                    <a:gd name="T18" fmla="*/ 0 w 14"/>
                    <a:gd name="T19" fmla="*/ 5 h 6"/>
                    <a:gd name="T20" fmla="*/ 1 w 14"/>
                    <a:gd name="T21" fmla="*/ 5 h 6"/>
                    <a:gd name="T22" fmla="*/ 3 w 14"/>
                    <a:gd name="T23" fmla="*/ 5 h 6"/>
                    <a:gd name="T24" fmla="*/ 4 w 14"/>
                    <a:gd name="T25" fmla="*/ 5 h 6"/>
                    <a:gd name="T26" fmla="*/ 4 w 14"/>
                    <a:gd name="T27" fmla="*/ 6 h 6"/>
                    <a:gd name="T28" fmla="*/ 6 w 14"/>
                    <a:gd name="T29" fmla="*/ 6 h 6"/>
                    <a:gd name="T30" fmla="*/ 7 w 14"/>
                    <a:gd name="T31" fmla="*/ 6 h 6"/>
                    <a:gd name="T32" fmla="*/ 8 w 14"/>
                    <a:gd name="T33" fmla="*/ 6 h 6"/>
                    <a:gd name="T34" fmla="*/ 9 w 14"/>
                    <a:gd name="T35" fmla="*/ 6 h 6"/>
                    <a:gd name="T36" fmla="*/ 11 w 14"/>
                    <a:gd name="T37" fmla="*/ 6 h 6"/>
                    <a:gd name="T38" fmla="*/ 13 w 14"/>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6">
                      <a:moveTo>
                        <a:pt x="13" y="6"/>
                      </a:moveTo>
                      <a:lnTo>
                        <a:pt x="13" y="3"/>
                      </a:lnTo>
                      <a:lnTo>
                        <a:pt x="13" y="3"/>
                      </a:lnTo>
                      <a:lnTo>
                        <a:pt x="14" y="2"/>
                      </a:lnTo>
                      <a:lnTo>
                        <a:pt x="14" y="1"/>
                      </a:lnTo>
                      <a:lnTo>
                        <a:pt x="1" y="0"/>
                      </a:lnTo>
                      <a:lnTo>
                        <a:pt x="1" y="2"/>
                      </a:lnTo>
                      <a:lnTo>
                        <a:pt x="1" y="2"/>
                      </a:lnTo>
                      <a:lnTo>
                        <a:pt x="0" y="3"/>
                      </a:lnTo>
                      <a:lnTo>
                        <a:pt x="0" y="5"/>
                      </a:lnTo>
                      <a:lnTo>
                        <a:pt x="1" y="5"/>
                      </a:lnTo>
                      <a:lnTo>
                        <a:pt x="3" y="5"/>
                      </a:lnTo>
                      <a:lnTo>
                        <a:pt x="4" y="5"/>
                      </a:lnTo>
                      <a:lnTo>
                        <a:pt x="4" y="6"/>
                      </a:lnTo>
                      <a:lnTo>
                        <a:pt x="6" y="6"/>
                      </a:lnTo>
                      <a:lnTo>
                        <a:pt x="7" y="6"/>
                      </a:lnTo>
                      <a:lnTo>
                        <a:pt x="8" y="6"/>
                      </a:lnTo>
                      <a:lnTo>
                        <a:pt x="9" y="6"/>
                      </a:lnTo>
                      <a:lnTo>
                        <a:pt x="11" y="6"/>
                      </a:lnTo>
                      <a:lnTo>
                        <a:pt x="13" y="6"/>
                      </a:lnTo>
                      <a:close/>
                    </a:path>
                  </a:pathLst>
                </a:custGeom>
                <a:solidFill>
                  <a:srgbClr val="808080"/>
                </a:solidFill>
                <a:ln>
                  <a:noFill/>
                </a:ln>
              </p:spPr>
              <p:txBody>
                <a:bodyPr/>
                <a:lstStyle/>
                <a:p>
                  <a:pPr algn="ctr"/>
                  <a:endParaRPr lang="zh-CN" altLang="en-US"/>
                </a:p>
              </p:txBody>
            </p:sp>
            <p:sp>
              <p:nvSpPr>
                <p:cNvPr id="1052011" name="Freeform 235"/>
                <p:cNvSpPr/>
                <p:nvPr/>
              </p:nvSpPr>
              <p:spPr bwMode="auto">
                <a:xfrm>
                  <a:off x="3765" y="1185"/>
                  <a:ext cx="20" cy="12"/>
                </a:xfrm>
                <a:custGeom>
                  <a:avLst/>
                  <a:gdLst>
                    <a:gd name="T0" fmla="*/ 19 w 20"/>
                    <a:gd name="T1" fmla="*/ 12 h 12"/>
                    <a:gd name="T2" fmla="*/ 17 w 20"/>
                    <a:gd name="T3" fmla="*/ 12 h 12"/>
                    <a:gd name="T4" fmla="*/ 16 w 20"/>
                    <a:gd name="T5" fmla="*/ 12 h 12"/>
                    <a:gd name="T6" fmla="*/ 15 w 20"/>
                    <a:gd name="T7" fmla="*/ 12 h 12"/>
                    <a:gd name="T8" fmla="*/ 14 w 20"/>
                    <a:gd name="T9" fmla="*/ 12 h 12"/>
                    <a:gd name="T10" fmla="*/ 12 w 20"/>
                    <a:gd name="T11" fmla="*/ 12 h 12"/>
                    <a:gd name="T12" fmla="*/ 11 w 20"/>
                    <a:gd name="T13" fmla="*/ 12 h 12"/>
                    <a:gd name="T14" fmla="*/ 10 w 20"/>
                    <a:gd name="T15" fmla="*/ 12 h 12"/>
                    <a:gd name="T16" fmla="*/ 9 w 20"/>
                    <a:gd name="T17" fmla="*/ 12 h 12"/>
                    <a:gd name="T18" fmla="*/ 8 w 20"/>
                    <a:gd name="T19" fmla="*/ 12 h 12"/>
                    <a:gd name="T20" fmla="*/ 6 w 20"/>
                    <a:gd name="T21" fmla="*/ 11 h 12"/>
                    <a:gd name="T22" fmla="*/ 5 w 20"/>
                    <a:gd name="T23" fmla="*/ 11 h 12"/>
                    <a:gd name="T24" fmla="*/ 4 w 20"/>
                    <a:gd name="T25" fmla="*/ 11 h 12"/>
                    <a:gd name="T26" fmla="*/ 3 w 20"/>
                    <a:gd name="T27" fmla="*/ 11 h 12"/>
                    <a:gd name="T28" fmla="*/ 2 w 20"/>
                    <a:gd name="T29" fmla="*/ 11 h 12"/>
                    <a:gd name="T30" fmla="*/ 1 w 20"/>
                    <a:gd name="T31" fmla="*/ 11 h 12"/>
                    <a:gd name="T32" fmla="*/ 0 w 20"/>
                    <a:gd name="T33" fmla="*/ 11 h 12"/>
                    <a:gd name="T34" fmla="*/ 1 w 20"/>
                    <a:gd name="T35" fmla="*/ 0 h 12"/>
                    <a:gd name="T36" fmla="*/ 20 w 20"/>
                    <a:gd name="T37" fmla="*/ 0 h 12"/>
                    <a:gd name="T38" fmla="*/ 19 w 20"/>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2">
                      <a:moveTo>
                        <a:pt x="19" y="12"/>
                      </a:moveTo>
                      <a:lnTo>
                        <a:pt x="17" y="12"/>
                      </a:lnTo>
                      <a:lnTo>
                        <a:pt x="16" y="12"/>
                      </a:lnTo>
                      <a:lnTo>
                        <a:pt x="15" y="12"/>
                      </a:lnTo>
                      <a:lnTo>
                        <a:pt x="14" y="12"/>
                      </a:lnTo>
                      <a:lnTo>
                        <a:pt x="12" y="12"/>
                      </a:lnTo>
                      <a:lnTo>
                        <a:pt x="11" y="12"/>
                      </a:lnTo>
                      <a:lnTo>
                        <a:pt x="10" y="12"/>
                      </a:lnTo>
                      <a:lnTo>
                        <a:pt x="9" y="12"/>
                      </a:lnTo>
                      <a:lnTo>
                        <a:pt x="8" y="12"/>
                      </a:lnTo>
                      <a:lnTo>
                        <a:pt x="6" y="11"/>
                      </a:lnTo>
                      <a:lnTo>
                        <a:pt x="5" y="11"/>
                      </a:lnTo>
                      <a:lnTo>
                        <a:pt x="4" y="11"/>
                      </a:lnTo>
                      <a:lnTo>
                        <a:pt x="3" y="11"/>
                      </a:lnTo>
                      <a:lnTo>
                        <a:pt x="2" y="11"/>
                      </a:lnTo>
                      <a:lnTo>
                        <a:pt x="1" y="11"/>
                      </a:lnTo>
                      <a:lnTo>
                        <a:pt x="0" y="11"/>
                      </a:lnTo>
                      <a:lnTo>
                        <a:pt x="1" y="0"/>
                      </a:lnTo>
                      <a:lnTo>
                        <a:pt x="20" y="0"/>
                      </a:lnTo>
                      <a:lnTo>
                        <a:pt x="19" y="12"/>
                      </a:lnTo>
                      <a:close/>
                    </a:path>
                  </a:pathLst>
                </a:custGeom>
                <a:solidFill>
                  <a:srgbClr val="FFFFFF"/>
                </a:solidFill>
                <a:ln>
                  <a:noFill/>
                </a:ln>
              </p:spPr>
              <p:txBody>
                <a:bodyPr/>
                <a:lstStyle/>
                <a:p>
                  <a:pPr algn="ctr"/>
                  <a:endParaRPr lang="zh-CN" altLang="en-US"/>
                </a:p>
              </p:txBody>
            </p:sp>
            <p:sp>
              <p:nvSpPr>
                <p:cNvPr id="1052012" name="Freeform 236"/>
                <p:cNvSpPr/>
                <p:nvPr/>
              </p:nvSpPr>
              <p:spPr bwMode="auto">
                <a:xfrm>
                  <a:off x="3769" y="1188"/>
                  <a:ext cx="12" cy="6"/>
                </a:xfrm>
                <a:custGeom>
                  <a:avLst/>
                  <a:gdLst>
                    <a:gd name="T0" fmla="*/ 0 w 12"/>
                    <a:gd name="T1" fmla="*/ 4 h 6"/>
                    <a:gd name="T2" fmla="*/ 1 w 12"/>
                    <a:gd name="T3" fmla="*/ 4 h 6"/>
                    <a:gd name="T4" fmla="*/ 2 w 12"/>
                    <a:gd name="T5" fmla="*/ 5 h 6"/>
                    <a:gd name="T6" fmla="*/ 4 w 12"/>
                    <a:gd name="T7" fmla="*/ 5 h 6"/>
                    <a:gd name="T8" fmla="*/ 5 w 12"/>
                    <a:gd name="T9" fmla="*/ 5 h 6"/>
                    <a:gd name="T10" fmla="*/ 6 w 12"/>
                    <a:gd name="T11" fmla="*/ 5 h 6"/>
                    <a:gd name="T12" fmla="*/ 8 w 12"/>
                    <a:gd name="T13" fmla="*/ 5 h 6"/>
                    <a:gd name="T14" fmla="*/ 10 w 12"/>
                    <a:gd name="T15" fmla="*/ 5 h 6"/>
                    <a:gd name="T16" fmla="*/ 11 w 12"/>
                    <a:gd name="T17" fmla="*/ 6 h 6"/>
                    <a:gd name="T18" fmla="*/ 12 w 12"/>
                    <a:gd name="T19" fmla="*/ 1 h 6"/>
                    <a:gd name="T20" fmla="*/ 1 w 12"/>
                    <a:gd name="T21" fmla="*/ 0 h 6"/>
                    <a:gd name="T22" fmla="*/ 0 w 12"/>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0" y="4"/>
                      </a:moveTo>
                      <a:lnTo>
                        <a:pt x="1" y="4"/>
                      </a:lnTo>
                      <a:lnTo>
                        <a:pt x="2" y="5"/>
                      </a:lnTo>
                      <a:lnTo>
                        <a:pt x="4" y="5"/>
                      </a:lnTo>
                      <a:lnTo>
                        <a:pt x="5" y="5"/>
                      </a:lnTo>
                      <a:lnTo>
                        <a:pt x="6" y="5"/>
                      </a:lnTo>
                      <a:lnTo>
                        <a:pt x="8" y="5"/>
                      </a:lnTo>
                      <a:lnTo>
                        <a:pt x="10" y="5"/>
                      </a:lnTo>
                      <a:lnTo>
                        <a:pt x="11" y="6"/>
                      </a:lnTo>
                      <a:lnTo>
                        <a:pt x="12" y="1"/>
                      </a:lnTo>
                      <a:lnTo>
                        <a:pt x="1" y="0"/>
                      </a:lnTo>
                      <a:lnTo>
                        <a:pt x="0" y="4"/>
                      </a:lnTo>
                      <a:close/>
                    </a:path>
                  </a:pathLst>
                </a:custGeom>
                <a:solidFill>
                  <a:srgbClr val="808080"/>
                </a:solidFill>
                <a:ln>
                  <a:noFill/>
                </a:ln>
              </p:spPr>
              <p:txBody>
                <a:bodyPr/>
                <a:lstStyle/>
                <a:p>
                  <a:pPr algn="ctr"/>
                  <a:endParaRPr lang="zh-CN" altLang="en-US"/>
                </a:p>
              </p:txBody>
            </p:sp>
            <p:sp>
              <p:nvSpPr>
                <p:cNvPr id="1052013" name="Freeform 237"/>
                <p:cNvSpPr/>
                <p:nvPr/>
              </p:nvSpPr>
              <p:spPr bwMode="auto">
                <a:xfrm>
                  <a:off x="3934" y="1184"/>
                  <a:ext cx="19" cy="13"/>
                </a:xfrm>
                <a:custGeom>
                  <a:avLst/>
                  <a:gdLst>
                    <a:gd name="T0" fmla="*/ 19 w 19"/>
                    <a:gd name="T1" fmla="*/ 11 h 13"/>
                    <a:gd name="T2" fmla="*/ 3 w 19"/>
                    <a:gd name="T3" fmla="*/ 13 h 13"/>
                    <a:gd name="T4" fmla="*/ 2 w 19"/>
                    <a:gd name="T5" fmla="*/ 11 h 13"/>
                    <a:gd name="T6" fmla="*/ 2 w 19"/>
                    <a:gd name="T7" fmla="*/ 10 h 13"/>
                    <a:gd name="T8" fmla="*/ 1 w 19"/>
                    <a:gd name="T9" fmla="*/ 9 h 13"/>
                    <a:gd name="T10" fmla="*/ 1 w 19"/>
                    <a:gd name="T11" fmla="*/ 7 h 13"/>
                    <a:gd name="T12" fmla="*/ 0 w 19"/>
                    <a:gd name="T13" fmla="*/ 6 h 13"/>
                    <a:gd name="T14" fmla="*/ 0 w 19"/>
                    <a:gd name="T15" fmla="*/ 4 h 13"/>
                    <a:gd name="T16" fmla="*/ 0 w 19"/>
                    <a:gd name="T17" fmla="*/ 3 h 13"/>
                    <a:gd name="T18" fmla="*/ 0 w 19"/>
                    <a:gd name="T19" fmla="*/ 1 h 13"/>
                    <a:gd name="T20" fmla="*/ 2 w 19"/>
                    <a:gd name="T21" fmla="*/ 1 h 13"/>
                    <a:gd name="T22" fmla="*/ 4 w 19"/>
                    <a:gd name="T23" fmla="*/ 1 h 13"/>
                    <a:gd name="T24" fmla="*/ 5 w 19"/>
                    <a:gd name="T25" fmla="*/ 1 h 13"/>
                    <a:gd name="T26" fmla="*/ 6 w 19"/>
                    <a:gd name="T27" fmla="*/ 1 h 13"/>
                    <a:gd name="T28" fmla="*/ 7 w 19"/>
                    <a:gd name="T29" fmla="*/ 1 h 13"/>
                    <a:gd name="T30" fmla="*/ 8 w 19"/>
                    <a:gd name="T31" fmla="*/ 1 h 13"/>
                    <a:gd name="T32" fmla="*/ 10 w 19"/>
                    <a:gd name="T33" fmla="*/ 0 h 13"/>
                    <a:gd name="T34" fmla="*/ 12 w 19"/>
                    <a:gd name="T35" fmla="*/ 0 h 13"/>
                    <a:gd name="T36" fmla="*/ 13 w 19"/>
                    <a:gd name="T37" fmla="*/ 0 h 13"/>
                    <a:gd name="T38" fmla="*/ 14 w 19"/>
                    <a:gd name="T39" fmla="*/ 0 h 13"/>
                    <a:gd name="T40" fmla="*/ 15 w 19"/>
                    <a:gd name="T41" fmla="*/ 0 h 13"/>
                    <a:gd name="T42" fmla="*/ 17 w 19"/>
                    <a:gd name="T43" fmla="*/ 1 h 13"/>
                    <a:gd name="T44" fmla="*/ 19 w 19"/>
                    <a:gd name="T4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3">
                      <a:moveTo>
                        <a:pt x="19" y="11"/>
                      </a:moveTo>
                      <a:lnTo>
                        <a:pt x="3" y="13"/>
                      </a:lnTo>
                      <a:lnTo>
                        <a:pt x="2" y="11"/>
                      </a:lnTo>
                      <a:lnTo>
                        <a:pt x="2" y="10"/>
                      </a:lnTo>
                      <a:lnTo>
                        <a:pt x="1" y="9"/>
                      </a:lnTo>
                      <a:lnTo>
                        <a:pt x="1" y="7"/>
                      </a:lnTo>
                      <a:lnTo>
                        <a:pt x="0" y="6"/>
                      </a:lnTo>
                      <a:lnTo>
                        <a:pt x="0" y="4"/>
                      </a:lnTo>
                      <a:lnTo>
                        <a:pt x="0" y="3"/>
                      </a:lnTo>
                      <a:lnTo>
                        <a:pt x="0" y="1"/>
                      </a:lnTo>
                      <a:lnTo>
                        <a:pt x="2" y="1"/>
                      </a:lnTo>
                      <a:lnTo>
                        <a:pt x="4" y="1"/>
                      </a:lnTo>
                      <a:lnTo>
                        <a:pt x="5" y="1"/>
                      </a:lnTo>
                      <a:lnTo>
                        <a:pt x="6" y="1"/>
                      </a:lnTo>
                      <a:lnTo>
                        <a:pt x="7" y="1"/>
                      </a:lnTo>
                      <a:lnTo>
                        <a:pt x="8" y="1"/>
                      </a:lnTo>
                      <a:lnTo>
                        <a:pt x="10" y="0"/>
                      </a:lnTo>
                      <a:lnTo>
                        <a:pt x="12" y="0"/>
                      </a:lnTo>
                      <a:lnTo>
                        <a:pt x="13" y="0"/>
                      </a:lnTo>
                      <a:lnTo>
                        <a:pt x="14" y="0"/>
                      </a:lnTo>
                      <a:lnTo>
                        <a:pt x="15" y="0"/>
                      </a:lnTo>
                      <a:lnTo>
                        <a:pt x="17" y="1"/>
                      </a:lnTo>
                      <a:lnTo>
                        <a:pt x="19" y="11"/>
                      </a:lnTo>
                      <a:close/>
                    </a:path>
                  </a:pathLst>
                </a:custGeom>
                <a:solidFill>
                  <a:srgbClr val="FFFFFF"/>
                </a:solidFill>
                <a:ln>
                  <a:noFill/>
                </a:ln>
              </p:spPr>
              <p:txBody>
                <a:bodyPr/>
                <a:lstStyle/>
                <a:p>
                  <a:pPr algn="ctr"/>
                  <a:endParaRPr lang="zh-CN" altLang="en-US"/>
                </a:p>
              </p:txBody>
            </p:sp>
            <p:sp>
              <p:nvSpPr>
                <p:cNvPr id="1052014" name="Freeform 238"/>
                <p:cNvSpPr/>
                <p:nvPr/>
              </p:nvSpPr>
              <p:spPr bwMode="auto">
                <a:xfrm>
                  <a:off x="3938" y="1188"/>
                  <a:ext cx="10" cy="4"/>
                </a:xfrm>
                <a:custGeom>
                  <a:avLst/>
                  <a:gdLst>
                    <a:gd name="T0" fmla="*/ 10 w 10"/>
                    <a:gd name="T1" fmla="*/ 0 h 4"/>
                    <a:gd name="T2" fmla="*/ 8 w 10"/>
                    <a:gd name="T3" fmla="*/ 0 h 4"/>
                    <a:gd name="T4" fmla="*/ 6 w 10"/>
                    <a:gd name="T5" fmla="*/ 1 h 4"/>
                    <a:gd name="T6" fmla="*/ 5 w 10"/>
                    <a:gd name="T7" fmla="*/ 1 h 4"/>
                    <a:gd name="T8" fmla="*/ 3 w 10"/>
                    <a:gd name="T9" fmla="*/ 1 h 4"/>
                    <a:gd name="T10" fmla="*/ 2 w 10"/>
                    <a:gd name="T11" fmla="*/ 1 h 4"/>
                    <a:gd name="T12" fmla="*/ 0 w 10"/>
                    <a:gd name="T13" fmla="*/ 1 h 4"/>
                    <a:gd name="T14" fmla="*/ 1 w 10"/>
                    <a:gd name="T15" fmla="*/ 2 h 4"/>
                    <a:gd name="T16" fmla="*/ 1 w 10"/>
                    <a:gd name="T17" fmla="*/ 4 h 4"/>
                    <a:gd name="T18" fmla="*/ 1 w 10"/>
                    <a:gd name="T19" fmla="*/ 4 h 4"/>
                    <a:gd name="T20" fmla="*/ 1 w 10"/>
                    <a:gd name="T21" fmla="*/ 4 h 4"/>
                    <a:gd name="T22" fmla="*/ 10 w 10"/>
                    <a:gd name="T23" fmla="*/ 4 h 4"/>
                    <a:gd name="T24" fmla="*/ 10 w 10"/>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4">
                      <a:moveTo>
                        <a:pt x="10" y="0"/>
                      </a:moveTo>
                      <a:lnTo>
                        <a:pt x="8" y="0"/>
                      </a:lnTo>
                      <a:lnTo>
                        <a:pt x="6" y="1"/>
                      </a:lnTo>
                      <a:lnTo>
                        <a:pt x="5" y="1"/>
                      </a:lnTo>
                      <a:lnTo>
                        <a:pt x="3" y="1"/>
                      </a:lnTo>
                      <a:lnTo>
                        <a:pt x="2" y="1"/>
                      </a:lnTo>
                      <a:lnTo>
                        <a:pt x="0" y="1"/>
                      </a:lnTo>
                      <a:lnTo>
                        <a:pt x="1" y="2"/>
                      </a:lnTo>
                      <a:lnTo>
                        <a:pt x="1" y="4"/>
                      </a:lnTo>
                      <a:lnTo>
                        <a:pt x="1" y="4"/>
                      </a:lnTo>
                      <a:lnTo>
                        <a:pt x="1" y="4"/>
                      </a:lnTo>
                      <a:lnTo>
                        <a:pt x="10" y="4"/>
                      </a:lnTo>
                      <a:lnTo>
                        <a:pt x="10" y="0"/>
                      </a:lnTo>
                      <a:close/>
                    </a:path>
                  </a:pathLst>
                </a:custGeom>
                <a:solidFill>
                  <a:srgbClr val="808080"/>
                </a:solidFill>
                <a:ln>
                  <a:noFill/>
                </a:ln>
              </p:spPr>
              <p:txBody>
                <a:bodyPr/>
                <a:lstStyle/>
                <a:p>
                  <a:pPr algn="ctr"/>
                  <a:endParaRPr lang="zh-CN" altLang="en-US"/>
                </a:p>
              </p:txBody>
            </p:sp>
            <p:sp>
              <p:nvSpPr>
                <p:cNvPr id="1052015" name="Freeform 239"/>
                <p:cNvSpPr/>
                <p:nvPr/>
              </p:nvSpPr>
              <p:spPr bwMode="auto">
                <a:xfrm>
                  <a:off x="3789" y="1186"/>
                  <a:ext cx="22" cy="13"/>
                </a:xfrm>
                <a:custGeom>
                  <a:avLst/>
                  <a:gdLst>
                    <a:gd name="T0" fmla="*/ 22 w 22"/>
                    <a:gd name="T1" fmla="*/ 1 h 13"/>
                    <a:gd name="T2" fmla="*/ 21 w 22"/>
                    <a:gd name="T3" fmla="*/ 13 h 13"/>
                    <a:gd name="T4" fmla="*/ 0 w 22"/>
                    <a:gd name="T5" fmla="*/ 12 h 13"/>
                    <a:gd name="T6" fmla="*/ 0 w 22"/>
                    <a:gd name="T7" fmla="*/ 11 h 13"/>
                    <a:gd name="T8" fmla="*/ 0 w 22"/>
                    <a:gd name="T9" fmla="*/ 9 h 13"/>
                    <a:gd name="T10" fmla="*/ 0 w 22"/>
                    <a:gd name="T11" fmla="*/ 7 h 13"/>
                    <a:gd name="T12" fmla="*/ 1 w 22"/>
                    <a:gd name="T13" fmla="*/ 6 h 13"/>
                    <a:gd name="T14" fmla="*/ 1 w 22"/>
                    <a:gd name="T15" fmla="*/ 4 h 13"/>
                    <a:gd name="T16" fmla="*/ 1 w 22"/>
                    <a:gd name="T17" fmla="*/ 3 h 13"/>
                    <a:gd name="T18" fmla="*/ 1 w 22"/>
                    <a:gd name="T19" fmla="*/ 2 h 13"/>
                    <a:gd name="T20" fmla="*/ 2 w 22"/>
                    <a:gd name="T21" fmla="*/ 0 h 13"/>
                    <a:gd name="T22" fmla="*/ 3 w 22"/>
                    <a:gd name="T23" fmla="*/ 0 h 13"/>
                    <a:gd name="T24" fmla="*/ 4 w 22"/>
                    <a:gd name="T25" fmla="*/ 0 h 13"/>
                    <a:gd name="T26" fmla="*/ 6 w 22"/>
                    <a:gd name="T27" fmla="*/ 0 h 13"/>
                    <a:gd name="T28" fmla="*/ 7 w 22"/>
                    <a:gd name="T29" fmla="*/ 0 h 13"/>
                    <a:gd name="T30" fmla="*/ 9 w 22"/>
                    <a:gd name="T31" fmla="*/ 0 h 13"/>
                    <a:gd name="T32" fmla="*/ 10 w 22"/>
                    <a:gd name="T33" fmla="*/ 0 h 13"/>
                    <a:gd name="T34" fmla="*/ 11 w 22"/>
                    <a:gd name="T35" fmla="*/ 0 h 13"/>
                    <a:gd name="T36" fmla="*/ 13 w 22"/>
                    <a:gd name="T37" fmla="*/ 0 h 13"/>
                    <a:gd name="T38" fmla="*/ 14 w 22"/>
                    <a:gd name="T39" fmla="*/ 0 h 13"/>
                    <a:gd name="T40" fmla="*/ 15 w 22"/>
                    <a:gd name="T41" fmla="*/ 0 h 13"/>
                    <a:gd name="T42" fmla="*/ 16 w 22"/>
                    <a:gd name="T43" fmla="*/ 0 h 13"/>
                    <a:gd name="T44" fmla="*/ 18 w 22"/>
                    <a:gd name="T45" fmla="*/ 0 h 13"/>
                    <a:gd name="T46" fmla="*/ 18 w 22"/>
                    <a:gd name="T47" fmla="*/ 0 h 13"/>
                    <a:gd name="T48" fmla="*/ 20 w 22"/>
                    <a:gd name="T49" fmla="*/ 1 h 13"/>
                    <a:gd name="T50" fmla="*/ 21 w 22"/>
                    <a:gd name="T51" fmla="*/ 1 h 13"/>
                    <a:gd name="T52" fmla="*/ 22 w 22"/>
                    <a:gd name="T53"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13">
                      <a:moveTo>
                        <a:pt x="22" y="1"/>
                      </a:moveTo>
                      <a:lnTo>
                        <a:pt x="21" y="13"/>
                      </a:lnTo>
                      <a:lnTo>
                        <a:pt x="0" y="12"/>
                      </a:lnTo>
                      <a:lnTo>
                        <a:pt x="0" y="11"/>
                      </a:lnTo>
                      <a:lnTo>
                        <a:pt x="0" y="9"/>
                      </a:lnTo>
                      <a:lnTo>
                        <a:pt x="0" y="7"/>
                      </a:lnTo>
                      <a:lnTo>
                        <a:pt x="1" y="6"/>
                      </a:lnTo>
                      <a:lnTo>
                        <a:pt x="1" y="4"/>
                      </a:lnTo>
                      <a:lnTo>
                        <a:pt x="1" y="3"/>
                      </a:lnTo>
                      <a:lnTo>
                        <a:pt x="1" y="2"/>
                      </a:lnTo>
                      <a:lnTo>
                        <a:pt x="2" y="0"/>
                      </a:lnTo>
                      <a:lnTo>
                        <a:pt x="3" y="0"/>
                      </a:lnTo>
                      <a:lnTo>
                        <a:pt x="4" y="0"/>
                      </a:lnTo>
                      <a:lnTo>
                        <a:pt x="6" y="0"/>
                      </a:lnTo>
                      <a:lnTo>
                        <a:pt x="7" y="0"/>
                      </a:lnTo>
                      <a:lnTo>
                        <a:pt x="9" y="0"/>
                      </a:lnTo>
                      <a:lnTo>
                        <a:pt x="10" y="0"/>
                      </a:lnTo>
                      <a:lnTo>
                        <a:pt x="11" y="0"/>
                      </a:lnTo>
                      <a:lnTo>
                        <a:pt x="13" y="0"/>
                      </a:lnTo>
                      <a:lnTo>
                        <a:pt x="14" y="0"/>
                      </a:lnTo>
                      <a:lnTo>
                        <a:pt x="15" y="0"/>
                      </a:lnTo>
                      <a:lnTo>
                        <a:pt x="16" y="0"/>
                      </a:lnTo>
                      <a:lnTo>
                        <a:pt x="18" y="0"/>
                      </a:lnTo>
                      <a:lnTo>
                        <a:pt x="18" y="0"/>
                      </a:lnTo>
                      <a:lnTo>
                        <a:pt x="20" y="1"/>
                      </a:lnTo>
                      <a:lnTo>
                        <a:pt x="21" y="1"/>
                      </a:lnTo>
                      <a:lnTo>
                        <a:pt x="22" y="1"/>
                      </a:lnTo>
                      <a:close/>
                    </a:path>
                  </a:pathLst>
                </a:custGeom>
                <a:solidFill>
                  <a:srgbClr val="FFFFFF"/>
                </a:solidFill>
                <a:ln>
                  <a:noFill/>
                </a:ln>
              </p:spPr>
              <p:txBody>
                <a:bodyPr/>
                <a:lstStyle/>
                <a:p>
                  <a:pPr algn="ctr"/>
                  <a:endParaRPr lang="zh-CN" altLang="en-US"/>
                </a:p>
              </p:txBody>
            </p:sp>
            <p:sp>
              <p:nvSpPr>
                <p:cNvPr id="1052016" name="Freeform 240"/>
                <p:cNvSpPr/>
                <p:nvPr/>
              </p:nvSpPr>
              <p:spPr bwMode="auto">
                <a:xfrm>
                  <a:off x="3793" y="1190"/>
                  <a:ext cx="13" cy="5"/>
                </a:xfrm>
                <a:custGeom>
                  <a:avLst/>
                  <a:gdLst>
                    <a:gd name="T0" fmla="*/ 13 w 13"/>
                    <a:gd name="T1" fmla="*/ 1 h 5"/>
                    <a:gd name="T2" fmla="*/ 12 w 13"/>
                    <a:gd name="T3" fmla="*/ 0 h 5"/>
                    <a:gd name="T4" fmla="*/ 11 w 13"/>
                    <a:gd name="T5" fmla="*/ 0 h 5"/>
                    <a:gd name="T6" fmla="*/ 9 w 13"/>
                    <a:gd name="T7" fmla="*/ 0 h 5"/>
                    <a:gd name="T8" fmla="*/ 8 w 13"/>
                    <a:gd name="T9" fmla="*/ 0 h 5"/>
                    <a:gd name="T10" fmla="*/ 6 w 13"/>
                    <a:gd name="T11" fmla="*/ 0 h 5"/>
                    <a:gd name="T12" fmla="*/ 4 w 13"/>
                    <a:gd name="T13" fmla="*/ 0 h 5"/>
                    <a:gd name="T14" fmla="*/ 3 w 13"/>
                    <a:gd name="T15" fmla="*/ 0 h 5"/>
                    <a:gd name="T16" fmla="*/ 1 w 13"/>
                    <a:gd name="T17" fmla="*/ 0 h 5"/>
                    <a:gd name="T18" fmla="*/ 1 w 13"/>
                    <a:gd name="T19" fmla="*/ 1 h 5"/>
                    <a:gd name="T20" fmla="*/ 1 w 13"/>
                    <a:gd name="T21" fmla="*/ 2 h 5"/>
                    <a:gd name="T22" fmla="*/ 0 w 13"/>
                    <a:gd name="T23" fmla="*/ 3 h 5"/>
                    <a:gd name="T24" fmla="*/ 0 w 13"/>
                    <a:gd name="T25" fmla="*/ 4 h 5"/>
                    <a:gd name="T26" fmla="*/ 13 w 13"/>
                    <a:gd name="T27" fmla="*/ 5 h 5"/>
                    <a:gd name="T28" fmla="*/ 13 w 1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5">
                      <a:moveTo>
                        <a:pt x="13" y="1"/>
                      </a:moveTo>
                      <a:lnTo>
                        <a:pt x="12" y="0"/>
                      </a:lnTo>
                      <a:lnTo>
                        <a:pt x="11" y="0"/>
                      </a:lnTo>
                      <a:lnTo>
                        <a:pt x="9" y="0"/>
                      </a:lnTo>
                      <a:lnTo>
                        <a:pt x="8" y="0"/>
                      </a:lnTo>
                      <a:lnTo>
                        <a:pt x="6" y="0"/>
                      </a:lnTo>
                      <a:lnTo>
                        <a:pt x="4" y="0"/>
                      </a:lnTo>
                      <a:lnTo>
                        <a:pt x="3" y="0"/>
                      </a:lnTo>
                      <a:lnTo>
                        <a:pt x="1" y="0"/>
                      </a:lnTo>
                      <a:lnTo>
                        <a:pt x="1" y="1"/>
                      </a:lnTo>
                      <a:lnTo>
                        <a:pt x="1" y="2"/>
                      </a:lnTo>
                      <a:lnTo>
                        <a:pt x="0" y="3"/>
                      </a:lnTo>
                      <a:lnTo>
                        <a:pt x="0" y="4"/>
                      </a:lnTo>
                      <a:lnTo>
                        <a:pt x="13" y="5"/>
                      </a:lnTo>
                      <a:lnTo>
                        <a:pt x="13" y="1"/>
                      </a:lnTo>
                      <a:close/>
                    </a:path>
                  </a:pathLst>
                </a:custGeom>
                <a:solidFill>
                  <a:srgbClr val="808080"/>
                </a:solidFill>
                <a:ln>
                  <a:noFill/>
                </a:ln>
              </p:spPr>
              <p:txBody>
                <a:bodyPr/>
                <a:lstStyle/>
                <a:p>
                  <a:pPr algn="ctr"/>
                  <a:endParaRPr lang="zh-CN" altLang="en-US"/>
                </a:p>
              </p:txBody>
            </p:sp>
            <p:sp>
              <p:nvSpPr>
                <p:cNvPr id="1052017" name="Freeform 241"/>
                <p:cNvSpPr/>
                <p:nvPr/>
              </p:nvSpPr>
              <p:spPr bwMode="auto">
                <a:xfrm>
                  <a:off x="3911" y="1186"/>
                  <a:ext cx="19" cy="12"/>
                </a:xfrm>
                <a:custGeom>
                  <a:avLst/>
                  <a:gdLst>
                    <a:gd name="T0" fmla="*/ 19 w 19"/>
                    <a:gd name="T1" fmla="*/ 11 h 12"/>
                    <a:gd name="T2" fmla="*/ 18 w 19"/>
                    <a:gd name="T3" fmla="*/ 11 h 12"/>
                    <a:gd name="T4" fmla="*/ 17 w 19"/>
                    <a:gd name="T5" fmla="*/ 11 h 12"/>
                    <a:gd name="T6" fmla="*/ 16 w 19"/>
                    <a:gd name="T7" fmla="*/ 11 h 12"/>
                    <a:gd name="T8" fmla="*/ 15 w 19"/>
                    <a:gd name="T9" fmla="*/ 11 h 12"/>
                    <a:gd name="T10" fmla="*/ 12 w 19"/>
                    <a:gd name="T11" fmla="*/ 12 h 12"/>
                    <a:gd name="T12" fmla="*/ 11 w 19"/>
                    <a:gd name="T13" fmla="*/ 12 h 12"/>
                    <a:gd name="T14" fmla="*/ 9 w 19"/>
                    <a:gd name="T15" fmla="*/ 12 h 12"/>
                    <a:gd name="T16" fmla="*/ 8 w 19"/>
                    <a:gd name="T17" fmla="*/ 12 h 12"/>
                    <a:gd name="T18" fmla="*/ 7 w 19"/>
                    <a:gd name="T19" fmla="*/ 12 h 12"/>
                    <a:gd name="T20" fmla="*/ 6 w 19"/>
                    <a:gd name="T21" fmla="*/ 12 h 12"/>
                    <a:gd name="T22" fmla="*/ 4 w 19"/>
                    <a:gd name="T23" fmla="*/ 12 h 12"/>
                    <a:gd name="T24" fmla="*/ 2 w 19"/>
                    <a:gd name="T25" fmla="*/ 12 h 12"/>
                    <a:gd name="T26" fmla="*/ 1 w 19"/>
                    <a:gd name="T27" fmla="*/ 11 h 12"/>
                    <a:gd name="T28" fmla="*/ 1 w 19"/>
                    <a:gd name="T29" fmla="*/ 10 h 12"/>
                    <a:gd name="T30" fmla="*/ 0 w 19"/>
                    <a:gd name="T31" fmla="*/ 8 h 12"/>
                    <a:gd name="T32" fmla="*/ 0 w 19"/>
                    <a:gd name="T33" fmla="*/ 7 h 12"/>
                    <a:gd name="T34" fmla="*/ 0 w 19"/>
                    <a:gd name="T35" fmla="*/ 5 h 12"/>
                    <a:gd name="T36" fmla="*/ 0 w 19"/>
                    <a:gd name="T37" fmla="*/ 4 h 12"/>
                    <a:gd name="T38" fmla="*/ 0 w 19"/>
                    <a:gd name="T39" fmla="*/ 2 h 12"/>
                    <a:gd name="T40" fmla="*/ 1 w 19"/>
                    <a:gd name="T41" fmla="*/ 1 h 12"/>
                    <a:gd name="T42" fmla="*/ 2 w 19"/>
                    <a:gd name="T43" fmla="*/ 1 h 12"/>
                    <a:gd name="T44" fmla="*/ 4 w 19"/>
                    <a:gd name="T45" fmla="*/ 1 h 12"/>
                    <a:gd name="T46" fmla="*/ 6 w 19"/>
                    <a:gd name="T47" fmla="*/ 1 h 12"/>
                    <a:gd name="T48" fmla="*/ 8 w 19"/>
                    <a:gd name="T49" fmla="*/ 1 h 12"/>
                    <a:gd name="T50" fmla="*/ 9 w 19"/>
                    <a:gd name="T51" fmla="*/ 1 h 12"/>
                    <a:gd name="T52" fmla="*/ 10 w 19"/>
                    <a:gd name="T53" fmla="*/ 1 h 12"/>
                    <a:gd name="T54" fmla="*/ 11 w 19"/>
                    <a:gd name="T55" fmla="*/ 1 h 12"/>
                    <a:gd name="T56" fmla="*/ 12 w 19"/>
                    <a:gd name="T57" fmla="*/ 1 h 12"/>
                    <a:gd name="T58" fmla="*/ 14 w 19"/>
                    <a:gd name="T59" fmla="*/ 0 h 12"/>
                    <a:gd name="T60" fmla="*/ 15 w 19"/>
                    <a:gd name="T61" fmla="*/ 0 h 12"/>
                    <a:gd name="T62" fmla="*/ 16 w 19"/>
                    <a:gd name="T63" fmla="*/ 0 h 12"/>
                    <a:gd name="T64" fmla="*/ 17 w 19"/>
                    <a:gd name="T65" fmla="*/ 0 h 12"/>
                    <a:gd name="T66" fmla="*/ 19 w 19"/>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2">
                      <a:moveTo>
                        <a:pt x="19" y="11"/>
                      </a:moveTo>
                      <a:lnTo>
                        <a:pt x="18" y="11"/>
                      </a:lnTo>
                      <a:lnTo>
                        <a:pt x="17" y="11"/>
                      </a:lnTo>
                      <a:lnTo>
                        <a:pt x="16" y="11"/>
                      </a:lnTo>
                      <a:lnTo>
                        <a:pt x="15" y="11"/>
                      </a:lnTo>
                      <a:lnTo>
                        <a:pt x="12" y="12"/>
                      </a:lnTo>
                      <a:lnTo>
                        <a:pt x="11" y="12"/>
                      </a:lnTo>
                      <a:lnTo>
                        <a:pt x="9" y="12"/>
                      </a:lnTo>
                      <a:lnTo>
                        <a:pt x="8" y="12"/>
                      </a:lnTo>
                      <a:lnTo>
                        <a:pt x="7" y="12"/>
                      </a:lnTo>
                      <a:lnTo>
                        <a:pt x="6" y="12"/>
                      </a:lnTo>
                      <a:lnTo>
                        <a:pt x="4" y="12"/>
                      </a:lnTo>
                      <a:lnTo>
                        <a:pt x="2" y="12"/>
                      </a:lnTo>
                      <a:lnTo>
                        <a:pt x="1" y="11"/>
                      </a:lnTo>
                      <a:lnTo>
                        <a:pt x="1" y="10"/>
                      </a:lnTo>
                      <a:lnTo>
                        <a:pt x="0" y="8"/>
                      </a:lnTo>
                      <a:lnTo>
                        <a:pt x="0" y="7"/>
                      </a:lnTo>
                      <a:lnTo>
                        <a:pt x="0" y="5"/>
                      </a:lnTo>
                      <a:lnTo>
                        <a:pt x="0" y="4"/>
                      </a:lnTo>
                      <a:lnTo>
                        <a:pt x="0" y="2"/>
                      </a:lnTo>
                      <a:lnTo>
                        <a:pt x="1" y="1"/>
                      </a:lnTo>
                      <a:lnTo>
                        <a:pt x="2" y="1"/>
                      </a:lnTo>
                      <a:lnTo>
                        <a:pt x="4" y="1"/>
                      </a:lnTo>
                      <a:lnTo>
                        <a:pt x="6" y="1"/>
                      </a:lnTo>
                      <a:lnTo>
                        <a:pt x="8" y="1"/>
                      </a:lnTo>
                      <a:lnTo>
                        <a:pt x="9" y="1"/>
                      </a:lnTo>
                      <a:lnTo>
                        <a:pt x="10" y="1"/>
                      </a:lnTo>
                      <a:lnTo>
                        <a:pt x="11" y="1"/>
                      </a:lnTo>
                      <a:lnTo>
                        <a:pt x="12" y="1"/>
                      </a:lnTo>
                      <a:lnTo>
                        <a:pt x="14" y="0"/>
                      </a:lnTo>
                      <a:lnTo>
                        <a:pt x="15" y="0"/>
                      </a:lnTo>
                      <a:lnTo>
                        <a:pt x="16" y="0"/>
                      </a:lnTo>
                      <a:lnTo>
                        <a:pt x="17" y="0"/>
                      </a:lnTo>
                      <a:lnTo>
                        <a:pt x="19" y="11"/>
                      </a:lnTo>
                      <a:close/>
                    </a:path>
                  </a:pathLst>
                </a:custGeom>
                <a:solidFill>
                  <a:srgbClr val="FFFFFF"/>
                </a:solidFill>
                <a:ln>
                  <a:noFill/>
                </a:ln>
              </p:spPr>
              <p:txBody>
                <a:bodyPr/>
                <a:lstStyle/>
                <a:p>
                  <a:pPr algn="ctr"/>
                  <a:endParaRPr lang="zh-CN" altLang="en-US"/>
                </a:p>
              </p:txBody>
            </p:sp>
            <p:sp>
              <p:nvSpPr>
                <p:cNvPr id="1052018" name="Freeform 242"/>
                <p:cNvSpPr/>
                <p:nvPr/>
              </p:nvSpPr>
              <p:spPr bwMode="auto">
                <a:xfrm>
                  <a:off x="3915" y="1191"/>
                  <a:ext cx="10" cy="4"/>
                </a:xfrm>
                <a:custGeom>
                  <a:avLst/>
                  <a:gdLst>
                    <a:gd name="T0" fmla="*/ 10 w 10"/>
                    <a:gd name="T1" fmla="*/ 3 h 4"/>
                    <a:gd name="T2" fmla="*/ 10 w 10"/>
                    <a:gd name="T3" fmla="*/ 0 h 4"/>
                    <a:gd name="T4" fmla="*/ 8 w 10"/>
                    <a:gd name="T5" fmla="*/ 0 h 4"/>
                    <a:gd name="T6" fmla="*/ 7 w 10"/>
                    <a:gd name="T7" fmla="*/ 0 h 4"/>
                    <a:gd name="T8" fmla="*/ 4 w 10"/>
                    <a:gd name="T9" fmla="*/ 0 h 4"/>
                    <a:gd name="T10" fmla="*/ 3 w 10"/>
                    <a:gd name="T11" fmla="*/ 0 h 4"/>
                    <a:gd name="T12" fmla="*/ 1 w 10"/>
                    <a:gd name="T13" fmla="*/ 0 h 4"/>
                    <a:gd name="T14" fmla="*/ 0 w 10"/>
                    <a:gd name="T15" fmla="*/ 0 h 4"/>
                    <a:gd name="T16" fmla="*/ 0 w 10"/>
                    <a:gd name="T17" fmla="*/ 1 h 4"/>
                    <a:gd name="T18" fmla="*/ 0 w 10"/>
                    <a:gd name="T19" fmla="*/ 2 h 4"/>
                    <a:gd name="T20" fmla="*/ 0 w 10"/>
                    <a:gd name="T21" fmla="*/ 3 h 4"/>
                    <a:gd name="T22" fmla="*/ 0 w 10"/>
                    <a:gd name="T23" fmla="*/ 4 h 4"/>
                    <a:gd name="T24" fmla="*/ 1 w 10"/>
                    <a:gd name="T25" fmla="*/ 4 h 4"/>
                    <a:gd name="T26" fmla="*/ 2 w 10"/>
                    <a:gd name="T27" fmla="*/ 3 h 4"/>
                    <a:gd name="T28" fmla="*/ 3 w 10"/>
                    <a:gd name="T29" fmla="*/ 3 h 4"/>
                    <a:gd name="T30" fmla="*/ 3 w 10"/>
                    <a:gd name="T31" fmla="*/ 3 h 4"/>
                    <a:gd name="T32" fmla="*/ 5 w 10"/>
                    <a:gd name="T33" fmla="*/ 3 h 4"/>
                    <a:gd name="T34" fmla="*/ 7 w 10"/>
                    <a:gd name="T35" fmla="*/ 3 h 4"/>
                    <a:gd name="T36" fmla="*/ 9 w 10"/>
                    <a:gd name="T37" fmla="*/ 3 h 4"/>
                    <a:gd name="T38" fmla="*/ 10 w 10"/>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4">
                      <a:moveTo>
                        <a:pt x="10" y="3"/>
                      </a:moveTo>
                      <a:lnTo>
                        <a:pt x="10" y="0"/>
                      </a:lnTo>
                      <a:lnTo>
                        <a:pt x="8" y="0"/>
                      </a:lnTo>
                      <a:lnTo>
                        <a:pt x="7" y="0"/>
                      </a:lnTo>
                      <a:lnTo>
                        <a:pt x="4" y="0"/>
                      </a:lnTo>
                      <a:lnTo>
                        <a:pt x="3" y="0"/>
                      </a:lnTo>
                      <a:lnTo>
                        <a:pt x="1" y="0"/>
                      </a:lnTo>
                      <a:lnTo>
                        <a:pt x="0" y="0"/>
                      </a:lnTo>
                      <a:lnTo>
                        <a:pt x="0" y="1"/>
                      </a:lnTo>
                      <a:lnTo>
                        <a:pt x="0" y="2"/>
                      </a:lnTo>
                      <a:lnTo>
                        <a:pt x="0" y="3"/>
                      </a:lnTo>
                      <a:lnTo>
                        <a:pt x="0" y="4"/>
                      </a:lnTo>
                      <a:lnTo>
                        <a:pt x="1" y="4"/>
                      </a:lnTo>
                      <a:lnTo>
                        <a:pt x="2" y="3"/>
                      </a:lnTo>
                      <a:lnTo>
                        <a:pt x="3" y="3"/>
                      </a:lnTo>
                      <a:lnTo>
                        <a:pt x="3" y="3"/>
                      </a:lnTo>
                      <a:lnTo>
                        <a:pt x="5" y="3"/>
                      </a:lnTo>
                      <a:lnTo>
                        <a:pt x="7" y="3"/>
                      </a:lnTo>
                      <a:lnTo>
                        <a:pt x="9" y="3"/>
                      </a:lnTo>
                      <a:lnTo>
                        <a:pt x="10" y="3"/>
                      </a:lnTo>
                      <a:close/>
                    </a:path>
                  </a:pathLst>
                </a:custGeom>
                <a:solidFill>
                  <a:srgbClr val="808080"/>
                </a:solidFill>
                <a:ln>
                  <a:noFill/>
                </a:ln>
              </p:spPr>
              <p:txBody>
                <a:bodyPr/>
                <a:lstStyle/>
                <a:p>
                  <a:pPr algn="ctr"/>
                  <a:endParaRPr lang="zh-CN" altLang="en-US"/>
                </a:p>
              </p:txBody>
            </p:sp>
            <p:sp>
              <p:nvSpPr>
                <p:cNvPr id="1052019" name="Freeform 243"/>
                <p:cNvSpPr/>
                <p:nvPr/>
              </p:nvSpPr>
              <p:spPr bwMode="auto">
                <a:xfrm>
                  <a:off x="3815" y="1187"/>
                  <a:ext cx="20" cy="12"/>
                </a:xfrm>
                <a:custGeom>
                  <a:avLst/>
                  <a:gdLst>
                    <a:gd name="T0" fmla="*/ 20 w 20"/>
                    <a:gd name="T1" fmla="*/ 12 h 12"/>
                    <a:gd name="T2" fmla="*/ 18 w 20"/>
                    <a:gd name="T3" fmla="*/ 12 h 12"/>
                    <a:gd name="T4" fmla="*/ 17 w 20"/>
                    <a:gd name="T5" fmla="*/ 12 h 12"/>
                    <a:gd name="T6" fmla="*/ 16 w 20"/>
                    <a:gd name="T7" fmla="*/ 12 h 12"/>
                    <a:gd name="T8" fmla="*/ 15 w 20"/>
                    <a:gd name="T9" fmla="*/ 12 h 12"/>
                    <a:gd name="T10" fmla="*/ 14 w 20"/>
                    <a:gd name="T11" fmla="*/ 12 h 12"/>
                    <a:gd name="T12" fmla="*/ 12 w 20"/>
                    <a:gd name="T13" fmla="*/ 12 h 12"/>
                    <a:gd name="T14" fmla="*/ 11 w 20"/>
                    <a:gd name="T15" fmla="*/ 12 h 12"/>
                    <a:gd name="T16" fmla="*/ 10 w 20"/>
                    <a:gd name="T17" fmla="*/ 12 h 12"/>
                    <a:gd name="T18" fmla="*/ 9 w 20"/>
                    <a:gd name="T19" fmla="*/ 12 h 12"/>
                    <a:gd name="T20" fmla="*/ 7 w 20"/>
                    <a:gd name="T21" fmla="*/ 12 h 12"/>
                    <a:gd name="T22" fmla="*/ 6 w 20"/>
                    <a:gd name="T23" fmla="*/ 12 h 12"/>
                    <a:gd name="T24" fmla="*/ 5 w 20"/>
                    <a:gd name="T25" fmla="*/ 12 h 12"/>
                    <a:gd name="T26" fmla="*/ 3 w 20"/>
                    <a:gd name="T27" fmla="*/ 12 h 12"/>
                    <a:gd name="T28" fmla="*/ 2 w 20"/>
                    <a:gd name="T29" fmla="*/ 12 h 12"/>
                    <a:gd name="T30" fmla="*/ 1 w 20"/>
                    <a:gd name="T31" fmla="*/ 12 h 12"/>
                    <a:gd name="T32" fmla="*/ 0 w 20"/>
                    <a:gd name="T33" fmla="*/ 12 h 12"/>
                    <a:gd name="T34" fmla="*/ 0 w 20"/>
                    <a:gd name="T35" fmla="*/ 10 h 12"/>
                    <a:gd name="T36" fmla="*/ 0 w 20"/>
                    <a:gd name="T37" fmla="*/ 9 h 12"/>
                    <a:gd name="T38" fmla="*/ 0 w 20"/>
                    <a:gd name="T39" fmla="*/ 7 h 12"/>
                    <a:gd name="T40" fmla="*/ 0 w 20"/>
                    <a:gd name="T41" fmla="*/ 6 h 12"/>
                    <a:gd name="T42" fmla="*/ 0 w 20"/>
                    <a:gd name="T43" fmla="*/ 4 h 12"/>
                    <a:gd name="T44" fmla="*/ 0 w 20"/>
                    <a:gd name="T45" fmla="*/ 3 h 12"/>
                    <a:gd name="T46" fmla="*/ 0 w 20"/>
                    <a:gd name="T47" fmla="*/ 2 h 12"/>
                    <a:gd name="T48" fmla="*/ 1 w 20"/>
                    <a:gd name="T49" fmla="*/ 0 h 12"/>
                    <a:gd name="T50" fmla="*/ 20 w 20"/>
                    <a:gd name="T51" fmla="*/ 0 h 12"/>
                    <a:gd name="T52" fmla="*/ 20 w 20"/>
                    <a:gd name="T5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2">
                      <a:moveTo>
                        <a:pt x="20" y="12"/>
                      </a:moveTo>
                      <a:lnTo>
                        <a:pt x="18" y="12"/>
                      </a:lnTo>
                      <a:lnTo>
                        <a:pt x="17" y="12"/>
                      </a:lnTo>
                      <a:lnTo>
                        <a:pt x="16" y="12"/>
                      </a:lnTo>
                      <a:lnTo>
                        <a:pt x="15" y="12"/>
                      </a:lnTo>
                      <a:lnTo>
                        <a:pt x="14" y="12"/>
                      </a:lnTo>
                      <a:lnTo>
                        <a:pt x="12" y="12"/>
                      </a:lnTo>
                      <a:lnTo>
                        <a:pt x="11" y="12"/>
                      </a:lnTo>
                      <a:lnTo>
                        <a:pt x="10" y="12"/>
                      </a:lnTo>
                      <a:lnTo>
                        <a:pt x="9" y="12"/>
                      </a:lnTo>
                      <a:lnTo>
                        <a:pt x="7" y="12"/>
                      </a:lnTo>
                      <a:lnTo>
                        <a:pt x="6" y="12"/>
                      </a:lnTo>
                      <a:lnTo>
                        <a:pt x="5" y="12"/>
                      </a:lnTo>
                      <a:lnTo>
                        <a:pt x="3" y="12"/>
                      </a:lnTo>
                      <a:lnTo>
                        <a:pt x="2" y="12"/>
                      </a:lnTo>
                      <a:lnTo>
                        <a:pt x="1" y="12"/>
                      </a:lnTo>
                      <a:lnTo>
                        <a:pt x="0" y="12"/>
                      </a:lnTo>
                      <a:lnTo>
                        <a:pt x="0" y="10"/>
                      </a:lnTo>
                      <a:lnTo>
                        <a:pt x="0" y="9"/>
                      </a:lnTo>
                      <a:lnTo>
                        <a:pt x="0" y="7"/>
                      </a:lnTo>
                      <a:lnTo>
                        <a:pt x="0" y="6"/>
                      </a:lnTo>
                      <a:lnTo>
                        <a:pt x="0" y="4"/>
                      </a:lnTo>
                      <a:lnTo>
                        <a:pt x="0" y="3"/>
                      </a:lnTo>
                      <a:lnTo>
                        <a:pt x="0" y="2"/>
                      </a:lnTo>
                      <a:lnTo>
                        <a:pt x="1" y="0"/>
                      </a:lnTo>
                      <a:lnTo>
                        <a:pt x="20" y="0"/>
                      </a:lnTo>
                      <a:lnTo>
                        <a:pt x="20" y="12"/>
                      </a:lnTo>
                      <a:close/>
                    </a:path>
                  </a:pathLst>
                </a:custGeom>
                <a:solidFill>
                  <a:srgbClr val="FFFFFF"/>
                </a:solidFill>
                <a:ln>
                  <a:noFill/>
                </a:ln>
              </p:spPr>
              <p:txBody>
                <a:bodyPr/>
                <a:lstStyle/>
                <a:p>
                  <a:pPr algn="ctr"/>
                  <a:endParaRPr lang="zh-CN" altLang="en-US"/>
                </a:p>
              </p:txBody>
            </p:sp>
            <p:sp>
              <p:nvSpPr>
                <p:cNvPr id="1052020" name="Freeform 244"/>
                <p:cNvSpPr/>
                <p:nvPr/>
              </p:nvSpPr>
              <p:spPr bwMode="auto">
                <a:xfrm>
                  <a:off x="3819" y="1191"/>
                  <a:ext cx="12" cy="5"/>
                </a:xfrm>
                <a:custGeom>
                  <a:avLst/>
                  <a:gdLst>
                    <a:gd name="T0" fmla="*/ 0 w 12"/>
                    <a:gd name="T1" fmla="*/ 0 h 5"/>
                    <a:gd name="T2" fmla="*/ 0 w 12"/>
                    <a:gd name="T3" fmla="*/ 1 h 5"/>
                    <a:gd name="T4" fmla="*/ 0 w 12"/>
                    <a:gd name="T5" fmla="*/ 2 h 5"/>
                    <a:gd name="T6" fmla="*/ 0 w 12"/>
                    <a:gd name="T7" fmla="*/ 3 h 5"/>
                    <a:gd name="T8" fmla="*/ 0 w 12"/>
                    <a:gd name="T9" fmla="*/ 5 h 5"/>
                    <a:gd name="T10" fmla="*/ 1 w 12"/>
                    <a:gd name="T11" fmla="*/ 5 h 5"/>
                    <a:gd name="T12" fmla="*/ 3 w 12"/>
                    <a:gd name="T13" fmla="*/ 5 h 5"/>
                    <a:gd name="T14" fmla="*/ 4 w 12"/>
                    <a:gd name="T15" fmla="*/ 5 h 5"/>
                    <a:gd name="T16" fmla="*/ 6 w 12"/>
                    <a:gd name="T17" fmla="*/ 5 h 5"/>
                    <a:gd name="T18" fmla="*/ 7 w 12"/>
                    <a:gd name="T19" fmla="*/ 4 h 5"/>
                    <a:gd name="T20" fmla="*/ 9 w 12"/>
                    <a:gd name="T21" fmla="*/ 4 h 5"/>
                    <a:gd name="T22" fmla="*/ 10 w 12"/>
                    <a:gd name="T23" fmla="*/ 4 h 5"/>
                    <a:gd name="T24" fmla="*/ 12 w 12"/>
                    <a:gd name="T25" fmla="*/ 4 h 5"/>
                    <a:gd name="T26" fmla="*/ 12 w 12"/>
                    <a:gd name="T27" fmla="*/ 1 h 5"/>
                    <a:gd name="T28" fmla="*/ 0 w 12"/>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5">
                      <a:moveTo>
                        <a:pt x="0" y="0"/>
                      </a:moveTo>
                      <a:lnTo>
                        <a:pt x="0" y="1"/>
                      </a:lnTo>
                      <a:lnTo>
                        <a:pt x="0" y="2"/>
                      </a:lnTo>
                      <a:lnTo>
                        <a:pt x="0" y="3"/>
                      </a:lnTo>
                      <a:lnTo>
                        <a:pt x="0" y="5"/>
                      </a:lnTo>
                      <a:lnTo>
                        <a:pt x="1" y="5"/>
                      </a:lnTo>
                      <a:lnTo>
                        <a:pt x="3" y="5"/>
                      </a:lnTo>
                      <a:lnTo>
                        <a:pt x="4" y="5"/>
                      </a:lnTo>
                      <a:lnTo>
                        <a:pt x="6" y="5"/>
                      </a:lnTo>
                      <a:lnTo>
                        <a:pt x="7" y="4"/>
                      </a:lnTo>
                      <a:lnTo>
                        <a:pt x="9" y="4"/>
                      </a:lnTo>
                      <a:lnTo>
                        <a:pt x="10" y="4"/>
                      </a:lnTo>
                      <a:lnTo>
                        <a:pt x="12" y="4"/>
                      </a:lnTo>
                      <a:lnTo>
                        <a:pt x="12" y="1"/>
                      </a:lnTo>
                      <a:lnTo>
                        <a:pt x="0" y="0"/>
                      </a:lnTo>
                      <a:close/>
                    </a:path>
                  </a:pathLst>
                </a:custGeom>
                <a:solidFill>
                  <a:srgbClr val="808080"/>
                </a:solidFill>
                <a:ln>
                  <a:noFill/>
                </a:ln>
              </p:spPr>
              <p:txBody>
                <a:bodyPr/>
                <a:lstStyle/>
                <a:p>
                  <a:pPr algn="ctr"/>
                  <a:endParaRPr lang="zh-CN" altLang="en-US"/>
                </a:p>
              </p:txBody>
            </p:sp>
            <p:sp>
              <p:nvSpPr>
                <p:cNvPr id="1052021" name="Freeform 245"/>
                <p:cNvSpPr/>
                <p:nvPr/>
              </p:nvSpPr>
              <p:spPr bwMode="auto">
                <a:xfrm>
                  <a:off x="3840" y="1187"/>
                  <a:ext cx="19" cy="13"/>
                </a:xfrm>
                <a:custGeom>
                  <a:avLst/>
                  <a:gdLst>
                    <a:gd name="T0" fmla="*/ 19 w 19"/>
                    <a:gd name="T1" fmla="*/ 1 h 13"/>
                    <a:gd name="T2" fmla="*/ 19 w 19"/>
                    <a:gd name="T3" fmla="*/ 2 h 13"/>
                    <a:gd name="T4" fmla="*/ 19 w 19"/>
                    <a:gd name="T5" fmla="*/ 4 h 13"/>
                    <a:gd name="T6" fmla="*/ 19 w 19"/>
                    <a:gd name="T7" fmla="*/ 5 h 13"/>
                    <a:gd name="T8" fmla="*/ 19 w 19"/>
                    <a:gd name="T9" fmla="*/ 7 h 13"/>
                    <a:gd name="T10" fmla="*/ 19 w 19"/>
                    <a:gd name="T11" fmla="*/ 8 h 13"/>
                    <a:gd name="T12" fmla="*/ 19 w 19"/>
                    <a:gd name="T13" fmla="*/ 10 h 13"/>
                    <a:gd name="T14" fmla="*/ 19 w 19"/>
                    <a:gd name="T15" fmla="*/ 11 h 13"/>
                    <a:gd name="T16" fmla="*/ 19 w 19"/>
                    <a:gd name="T17" fmla="*/ 13 h 13"/>
                    <a:gd name="T18" fmla="*/ 17 w 19"/>
                    <a:gd name="T19" fmla="*/ 13 h 13"/>
                    <a:gd name="T20" fmla="*/ 16 w 19"/>
                    <a:gd name="T21" fmla="*/ 13 h 13"/>
                    <a:gd name="T22" fmla="*/ 14 w 19"/>
                    <a:gd name="T23" fmla="*/ 13 h 13"/>
                    <a:gd name="T24" fmla="*/ 12 w 19"/>
                    <a:gd name="T25" fmla="*/ 12 h 13"/>
                    <a:gd name="T26" fmla="*/ 11 w 19"/>
                    <a:gd name="T27" fmla="*/ 12 h 13"/>
                    <a:gd name="T28" fmla="*/ 11 w 19"/>
                    <a:gd name="T29" fmla="*/ 13 h 13"/>
                    <a:gd name="T30" fmla="*/ 10 w 19"/>
                    <a:gd name="T31" fmla="*/ 13 h 13"/>
                    <a:gd name="T32" fmla="*/ 9 w 19"/>
                    <a:gd name="T33" fmla="*/ 13 h 13"/>
                    <a:gd name="T34" fmla="*/ 8 w 19"/>
                    <a:gd name="T35" fmla="*/ 13 h 13"/>
                    <a:gd name="T36" fmla="*/ 7 w 19"/>
                    <a:gd name="T37" fmla="*/ 13 h 13"/>
                    <a:gd name="T38" fmla="*/ 6 w 19"/>
                    <a:gd name="T39" fmla="*/ 12 h 13"/>
                    <a:gd name="T40" fmla="*/ 5 w 19"/>
                    <a:gd name="T41" fmla="*/ 12 h 13"/>
                    <a:gd name="T42" fmla="*/ 0 w 19"/>
                    <a:gd name="T43" fmla="*/ 12 h 13"/>
                    <a:gd name="T44" fmla="*/ 0 w 19"/>
                    <a:gd name="T45" fmla="*/ 0 h 13"/>
                    <a:gd name="T46" fmla="*/ 1 w 19"/>
                    <a:gd name="T47" fmla="*/ 0 h 13"/>
                    <a:gd name="T48" fmla="*/ 2 w 19"/>
                    <a:gd name="T49" fmla="*/ 0 h 13"/>
                    <a:gd name="T50" fmla="*/ 3 w 19"/>
                    <a:gd name="T51" fmla="*/ 0 h 13"/>
                    <a:gd name="T52" fmla="*/ 4 w 19"/>
                    <a:gd name="T53" fmla="*/ 0 h 13"/>
                    <a:gd name="T54" fmla="*/ 5 w 19"/>
                    <a:gd name="T55" fmla="*/ 0 h 13"/>
                    <a:gd name="T56" fmla="*/ 6 w 19"/>
                    <a:gd name="T57" fmla="*/ 0 h 13"/>
                    <a:gd name="T58" fmla="*/ 8 w 19"/>
                    <a:gd name="T59" fmla="*/ 0 h 13"/>
                    <a:gd name="T60" fmla="*/ 9 w 19"/>
                    <a:gd name="T61" fmla="*/ 0 h 13"/>
                    <a:gd name="T62" fmla="*/ 10 w 19"/>
                    <a:gd name="T63" fmla="*/ 0 h 13"/>
                    <a:gd name="T64" fmla="*/ 11 w 19"/>
                    <a:gd name="T65" fmla="*/ 0 h 13"/>
                    <a:gd name="T66" fmla="*/ 13 w 19"/>
                    <a:gd name="T67" fmla="*/ 0 h 13"/>
                    <a:gd name="T68" fmla="*/ 14 w 19"/>
                    <a:gd name="T69" fmla="*/ 0 h 13"/>
                    <a:gd name="T70" fmla="*/ 15 w 19"/>
                    <a:gd name="T71" fmla="*/ 0 h 13"/>
                    <a:gd name="T72" fmla="*/ 16 w 19"/>
                    <a:gd name="T73" fmla="*/ 1 h 13"/>
                    <a:gd name="T74" fmla="*/ 18 w 19"/>
                    <a:gd name="T75" fmla="*/ 1 h 13"/>
                    <a:gd name="T76" fmla="*/ 19 w 19"/>
                    <a:gd name="T7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13">
                      <a:moveTo>
                        <a:pt x="19" y="1"/>
                      </a:moveTo>
                      <a:lnTo>
                        <a:pt x="19" y="2"/>
                      </a:lnTo>
                      <a:lnTo>
                        <a:pt x="19" y="4"/>
                      </a:lnTo>
                      <a:lnTo>
                        <a:pt x="19" y="5"/>
                      </a:lnTo>
                      <a:lnTo>
                        <a:pt x="19" y="7"/>
                      </a:lnTo>
                      <a:lnTo>
                        <a:pt x="19" y="8"/>
                      </a:lnTo>
                      <a:lnTo>
                        <a:pt x="19" y="10"/>
                      </a:lnTo>
                      <a:lnTo>
                        <a:pt x="19" y="11"/>
                      </a:lnTo>
                      <a:lnTo>
                        <a:pt x="19" y="13"/>
                      </a:lnTo>
                      <a:lnTo>
                        <a:pt x="17" y="13"/>
                      </a:lnTo>
                      <a:lnTo>
                        <a:pt x="16" y="13"/>
                      </a:lnTo>
                      <a:lnTo>
                        <a:pt x="14" y="13"/>
                      </a:lnTo>
                      <a:lnTo>
                        <a:pt x="12" y="12"/>
                      </a:lnTo>
                      <a:lnTo>
                        <a:pt x="11" y="12"/>
                      </a:lnTo>
                      <a:lnTo>
                        <a:pt x="11" y="13"/>
                      </a:lnTo>
                      <a:lnTo>
                        <a:pt x="10" y="13"/>
                      </a:lnTo>
                      <a:lnTo>
                        <a:pt x="9" y="13"/>
                      </a:lnTo>
                      <a:lnTo>
                        <a:pt x="8" y="13"/>
                      </a:lnTo>
                      <a:lnTo>
                        <a:pt x="7" y="13"/>
                      </a:lnTo>
                      <a:lnTo>
                        <a:pt x="6" y="12"/>
                      </a:lnTo>
                      <a:lnTo>
                        <a:pt x="5" y="12"/>
                      </a:lnTo>
                      <a:lnTo>
                        <a:pt x="0" y="12"/>
                      </a:lnTo>
                      <a:lnTo>
                        <a:pt x="0" y="0"/>
                      </a:lnTo>
                      <a:lnTo>
                        <a:pt x="1" y="0"/>
                      </a:lnTo>
                      <a:lnTo>
                        <a:pt x="2" y="0"/>
                      </a:lnTo>
                      <a:lnTo>
                        <a:pt x="3" y="0"/>
                      </a:lnTo>
                      <a:lnTo>
                        <a:pt x="4" y="0"/>
                      </a:lnTo>
                      <a:lnTo>
                        <a:pt x="5" y="0"/>
                      </a:lnTo>
                      <a:lnTo>
                        <a:pt x="6" y="0"/>
                      </a:lnTo>
                      <a:lnTo>
                        <a:pt x="8" y="0"/>
                      </a:lnTo>
                      <a:lnTo>
                        <a:pt x="9" y="0"/>
                      </a:lnTo>
                      <a:lnTo>
                        <a:pt x="10" y="0"/>
                      </a:lnTo>
                      <a:lnTo>
                        <a:pt x="11" y="0"/>
                      </a:lnTo>
                      <a:lnTo>
                        <a:pt x="13" y="0"/>
                      </a:lnTo>
                      <a:lnTo>
                        <a:pt x="14" y="0"/>
                      </a:lnTo>
                      <a:lnTo>
                        <a:pt x="15" y="0"/>
                      </a:lnTo>
                      <a:lnTo>
                        <a:pt x="16" y="1"/>
                      </a:lnTo>
                      <a:lnTo>
                        <a:pt x="18" y="1"/>
                      </a:lnTo>
                      <a:lnTo>
                        <a:pt x="19" y="1"/>
                      </a:lnTo>
                      <a:close/>
                    </a:path>
                  </a:pathLst>
                </a:custGeom>
                <a:solidFill>
                  <a:srgbClr val="FFFFFF"/>
                </a:solidFill>
                <a:ln>
                  <a:noFill/>
                </a:ln>
              </p:spPr>
              <p:txBody>
                <a:bodyPr/>
                <a:lstStyle/>
                <a:p>
                  <a:pPr algn="ctr"/>
                  <a:endParaRPr lang="zh-CN" altLang="en-US"/>
                </a:p>
              </p:txBody>
            </p:sp>
            <p:sp>
              <p:nvSpPr>
                <p:cNvPr id="1052022" name="Freeform 246"/>
                <p:cNvSpPr/>
                <p:nvPr/>
              </p:nvSpPr>
              <p:spPr bwMode="auto">
                <a:xfrm>
                  <a:off x="3844" y="1192"/>
                  <a:ext cx="11" cy="5"/>
                </a:xfrm>
                <a:custGeom>
                  <a:avLst/>
                  <a:gdLst>
                    <a:gd name="T0" fmla="*/ 10 w 11"/>
                    <a:gd name="T1" fmla="*/ 4 h 5"/>
                    <a:gd name="T2" fmla="*/ 10 w 11"/>
                    <a:gd name="T3" fmla="*/ 4 h 5"/>
                    <a:gd name="T4" fmla="*/ 11 w 11"/>
                    <a:gd name="T5" fmla="*/ 5 h 5"/>
                    <a:gd name="T6" fmla="*/ 11 w 11"/>
                    <a:gd name="T7" fmla="*/ 4 h 5"/>
                    <a:gd name="T8" fmla="*/ 11 w 11"/>
                    <a:gd name="T9" fmla="*/ 3 h 5"/>
                    <a:gd name="T10" fmla="*/ 11 w 11"/>
                    <a:gd name="T11" fmla="*/ 2 h 5"/>
                    <a:gd name="T12" fmla="*/ 11 w 11"/>
                    <a:gd name="T13" fmla="*/ 1 h 5"/>
                    <a:gd name="T14" fmla="*/ 11 w 11"/>
                    <a:gd name="T15" fmla="*/ 0 h 5"/>
                    <a:gd name="T16" fmla="*/ 11 w 11"/>
                    <a:gd name="T17" fmla="*/ 0 h 5"/>
                    <a:gd name="T18" fmla="*/ 10 w 11"/>
                    <a:gd name="T19" fmla="*/ 0 h 5"/>
                    <a:gd name="T20" fmla="*/ 9 w 11"/>
                    <a:gd name="T21" fmla="*/ 0 h 5"/>
                    <a:gd name="T22" fmla="*/ 7 w 11"/>
                    <a:gd name="T23" fmla="*/ 0 h 5"/>
                    <a:gd name="T24" fmla="*/ 6 w 11"/>
                    <a:gd name="T25" fmla="*/ 0 h 5"/>
                    <a:gd name="T26" fmla="*/ 4 w 11"/>
                    <a:gd name="T27" fmla="*/ 0 h 5"/>
                    <a:gd name="T28" fmla="*/ 3 w 11"/>
                    <a:gd name="T29" fmla="*/ 0 h 5"/>
                    <a:gd name="T30" fmla="*/ 1 w 11"/>
                    <a:gd name="T31" fmla="*/ 0 h 5"/>
                    <a:gd name="T32" fmla="*/ 0 w 11"/>
                    <a:gd name="T33" fmla="*/ 0 h 5"/>
                    <a:gd name="T34" fmla="*/ 0 w 11"/>
                    <a:gd name="T35" fmla="*/ 4 h 5"/>
                    <a:gd name="T36" fmla="*/ 1 w 11"/>
                    <a:gd name="T37" fmla="*/ 4 h 5"/>
                    <a:gd name="T38" fmla="*/ 1 w 11"/>
                    <a:gd name="T39" fmla="*/ 4 h 5"/>
                    <a:gd name="T40" fmla="*/ 2 w 11"/>
                    <a:gd name="T41" fmla="*/ 4 h 5"/>
                    <a:gd name="T42" fmla="*/ 3 w 11"/>
                    <a:gd name="T43" fmla="*/ 4 h 5"/>
                    <a:gd name="T44" fmla="*/ 5 w 11"/>
                    <a:gd name="T45" fmla="*/ 4 h 5"/>
                    <a:gd name="T46" fmla="*/ 6 w 11"/>
                    <a:gd name="T47" fmla="*/ 4 h 5"/>
                    <a:gd name="T48" fmla="*/ 7 w 11"/>
                    <a:gd name="T49" fmla="*/ 4 h 5"/>
                    <a:gd name="T50" fmla="*/ 8 w 11"/>
                    <a:gd name="T51" fmla="*/ 4 h 5"/>
                    <a:gd name="T52" fmla="*/ 10 w 11"/>
                    <a:gd name="T5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5">
                      <a:moveTo>
                        <a:pt x="10" y="4"/>
                      </a:moveTo>
                      <a:lnTo>
                        <a:pt x="10" y="4"/>
                      </a:lnTo>
                      <a:lnTo>
                        <a:pt x="11" y="5"/>
                      </a:lnTo>
                      <a:lnTo>
                        <a:pt x="11" y="4"/>
                      </a:lnTo>
                      <a:lnTo>
                        <a:pt x="11" y="3"/>
                      </a:lnTo>
                      <a:lnTo>
                        <a:pt x="11" y="2"/>
                      </a:lnTo>
                      <a:lnTo>
                        <a:pt x="11" y="1"/>
                      </a:lnTo>
                      <a:lnTo>
                        <a:pt x="11" y="0"/>
                      </a:lnTo>
                      <a:lnTo>
                        <a:pt x="11" y="0"/>
                      </a:lnTo>
                      <a:lnTo>
                        <a:pt x="10" y="0"/>
                      </a:lnTo>
                      <a:lnTo>
                        <a:pt x="9" y="0"/>
                      </a:lnTo>
                      <a:lnTo>
                        <a:pt x="7" y="0"/>
                      </a:lnTo>
                      <a:lnTo>
                        <a:pt x="6" y="0"/>
                      </a:lnTo>
                      <a:lnTo>
                        <a:pt x="4" y="0"/>
                      </a:lnTo>
                      <a:lnTo>
                        <a:pt x="3" y="0"/>
                      </a:lnTo>
                      <a:lnTo>
                        <a:pt x="1" y="0"/>
                      </a:lnTo>
                      <a:lnTo>
                        <a:pt x="0" y="0"/>
                      </a:lnTo>
                      <a:lnTo>
                        <a:pt x="0" y="4"/>
                      </a:lnTo>
                      <a:lnTo>
                        <a:pt x="1" y="4"/>
                      </a:lnTo>
                      <a:lnTo>
                        <a:pt x="1" y="4"/>
                      </a:lnTo>
                      <a:lnTo>
                        <a:pt x="2" y="4"/>
                      </a:lnTo>
                      <a:lnTo>
                        <a:pt x="3" y="4"/>
                      </a:lnTo>
                      <a:lnTo>
                        <a:pt x="5" y="4"/>
                      </a:lnTo>
                      <a:lnTo>
                        <a:pt x="6" y="4"/>
                      </a:lnTo>
                      <a:lnTo>
                        <a:pt x="7" y="4"/>
                      </a:lnTo>
                      <a:lnTo>
                        <a:pt x="8" y="4"/>
                      </a:lnTo>
                      <a:lnTo>
                        <a:pt x="10" y="4"/>
                      </a:lnTo>
                      <a:close/>
                    </a:path>
                  </a:pathLst>
                </a:custGeom>
                <a:solidFill>
                  <a:srgbClr val="808080"/>
                </a:solidFill>
                <a:ln>
                  <a:noFill/>
                </a:ln>
              </p:spPr>
              <p:txBody>
                <a:bodyPr/>
                <a:lstStyle/>
                <a:p>
                  <a:pPr algn="ctr"/>
                  <a:endParaRPr lang="zh-CN" altLang="en-US"/>
                </a:p>
              </p:txBody>
            </p:sp>
            <p:sp>
              <p:nvSpPr>
                <p:cNvPr id="1052023" name="Freeform 247"/>
                <p:cNvSpPr/>
                <p:nvPr/>
              </p:nvSpPr>
              <p:spPr bwMode="auto">
                <a:xfrm>
                  <a:off x="3886" y="1187"/>
                  <a:ext cx="20" cy="12"/>
                </a:xfrm>
                <a:custGeom>
                  <a:avLst/>
                  <a:gdLst>
                    <a:gd name="T0" fmla="*/ 20 w 20"/>
                    <a:gd name="T1" fmla="*/ 11 h 12"/>
                    <a:gd name="T2" fmla="*/ 19 w 20"/>
                    <a:gd name="T3" fmla="*/ 11 h 12"/>
                    <a:gd name="T4" fmla="*/ 18 w 20"/>
                    <a:gd name="T5" fmla="*/ 12 h 12"/>
                    <a:gd name="T6" fmla="*/ 17 w 20"/>
                    <a:gd name="T7" fmla="*/ 12 h 12"/>
                    <a:gd name="T8" fmla="*/ 16 w 20"/>
                    <a:gd name="T9" fmla="*/ 12 h 12"/>
                    <a:gd name="T10" fmla="*/ 15 w 20"/>
                    <a:gd name="T11" fmla="*/ 12 h 12"/>
                    <a:gd name="T12" fmla="*/ 14 w 20"/>
                    <a:gd name="T13" fmla="*/ 12 h 12"/>
                    <a:gd name="T14" fmla="*/ 12 w 20"/>
                    <a:gd name="T15" fmla="*/ 12 h 12"/>
                    <a:gd name="T16" fmla="*/ 11 w 20"/>
                    <a:gd name="T17" fmla="*/ 12 h 12"/>
                    <a:gd name="T18" fmla="*/ 10 w 20"/>
                    <a:gd name="T19" fmla="*/ 12 h 12"/>
                    <a:gd name="T20" fmla="*/ 9 w 20"/>
                    <a:gd name="T21" fmla="*/ 12 h 12"/>
                    <a:gd name="T22" fmla="*/ 7 w 20"/>
                    <a:gd name="T23" fmla="*/ 12 h 12"/>
                    <a:gd name="T24" fmla="*/ 6 w 20"/>
                    <a:gd name="T25" fmla="*/ 12 h 12"/>
                    <a:gd name="T26" fmla="*/ 5 w 20"/>
                    <a:gd name="T27" fmla="*/ 12 h 12"/>
                    <a:gd name="T28" fmla="*/ 4 w 20"/>
                    <a:gd name="T29" fmla="*/ 12 h 12"/>
                    <a:gd name="T30" fmla="*/ 3 w 20"/>
                    <a:gd name="T31" fmla="*/ 12 h 12"/>
                    <a:gd name="T32" fmla="*/ 1 w 20"/>
                    <a:gd name="T33" fmla="*/ 12 h 12"/>
                    <a:gd name="T34" fmla="*/ 0 w 20"/>
                    <a:gd name="T35" fmla="*/ 1 h 12"/>
                    <a:gd name="T36" fmla="*/ 2 w 20"/>
                    <a:gd name="T37" fmla="*/ 1 h 12"/>
                    <a:gd name="T38" fmla="*/ 3 w 20"/>
                    <a:gd name="T39" fmla="*/ 1 h 12"/>
                    <a:gd name="T40" fmla="*/ 4 w 20"/>
                    <a:gd name="T41" fmla="*/ 0 h 12"/>
                    <a:gd name="T42" fmla="*/ 5 w 20"/>
                    <a:gd name="T43" fmla="*/ 0 h 12"/>
                    <a:gd name="T44" fmla="*/ 7 w 20"/>
                    <a:gd name="T45" fmla="*/ 0 h 12"/>
                    <a:gd name="T46" fmla="*/ 8 w 20"/>
                    <a:gd name="T47" fmla="*/ 0 h 12"/>
                    <a:gd name="T48" fmla="*/ 9 w 20"/>
                    <a:gd name="T49" fmla="*/ 0 h 12"/>
                    <a:gd name="T50" fmla="*/ 10 w 20"/>
                    <a:gd name="T51" fmla="*/ 0 h 12"/>
                    <a:gd name="T52" fmla="*/ 11 w 20"/>
                    <a:gd name="T53" fmla="*/ 0 h 12"/>
                    <a:gd name="T54" fmla="*/ 13 w 20"/>
                    <a:gd name="T55" fmla="*/ 0 h 12"/>
                    <a:gd name="T56" fmla="*/ 14 w 20"/>
                    <a:gd name="T57" fmla="*/ 0 h 12"/>
                    <a:gd name="T58" fmla="*/ 15 w 20"/>
                    <a:gd name="T59" fmla="*/ 0 h 12"/>
                    <a:gd name="T60" fmla="*/ 16 w 20"/>
                    <a:gd name="T61" fmla="*/ 0 h 12"/>
                    <a:gd name="T62" fmla="*/ 17 w 20"/>
                    <a:gd name="T63" fmla="*/ 0 h 12"/>
                    <a:gd name="T64" fmla="*/ 18 w 20"/>
                    <a:gd name="T65" fmla="*/ 0 h 12"/>
                    <a:gd name="T66" fmla="*/ 20 w 20"/>
                    <a:gd name="T67" fmla="*/ 0 h 12"/>
                    <a:gd name="T68" fmla="*/ 20 w 20"/>
                    <a:gd name="T6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2">
                      <a:moveTo>
                        <a:pt x="20" y="11"/>
                      </a:moveTo>
                      <a:lnTo>
                        <a:pt x="19" y="11"/>
                      </a:lnTo>
                      <a:lnTo>
                        <a:pt x="18" y="12"/>
                      </a:lnTo>
                      <a:lnTo>
                        <a:pt x="17" y="12"/>
                      </a:lnTo>
                      <a:lnTo>
                        <a:pt x="16" y="12"/>
                      </a:lnTo>
                      <a:lnTo>
                        <a:pt x="15" y="12"/>
                      </a:lnTo>
                      <a:lnTo>
                        <a:pt x="14" y="12"/>
                      </a:lnTo>
                      <a:lnTo>
                        <a:pt x="12" y="12"/>
                      </a:lnTo>
                      <a:lnTo>
                        <a:pt x="11" y="12"/>
                      </a:lnTo>
                      <a:lnTo>
                        <a:pt x="10" y="12"/>
                      </a:lnTo>
                      <a:lnTo>
                        <a:pt x="9" y="12"/>
                      </a:lnTo>
                      <a:lnTo>
                        <a:pt x="7" y="12"/>
                      </a:lnTo>
                      <a:lnTo>
                        <a:pt x="6" y="12"/>
                      </a:lnTo>
                      <a:lnTo>
                        <a:pt x="5" y="12"/>
                      </a:lnTo>
                      <a:lnTo>
                        <a:pt x="4" y="12"/>
                      </a:lnTo>
                      <a:lnTo>
                        <a:pt x="3" y="12"/>
                      </a:lnTo>
                      <a:lnTo>
                        <a:pt x="1" y="12"/>
                      </a:lnTo>
                      <a:lnTo>
                        <a:pt x="0" y="1"/>
                      </a:lnTo>
                      <a:lnTo>
                        <a:pt x="2" y="1"/>
                      </a:lnTo>
                      <a:lnTo>
                        <a:pt x="3" y="1"/>
                      </a:lnTo>
                      <a:lnTo>
                        <a:pt x="4" y="0"/>
                      </a:lnTo>
                      <a:lnTo>
                        <a:pt x="5" y="0"/>
                      </a:lnTo>
                      <a:lnTo>
                        <a:pt x="7" y="0"/>
                      </a:lnTo>
                      <a:lnTo>
                        <a:pt x="8" y="0"/>
                      </a:lnTo>
                      <a:lnTo>
                        <a:pt x="9" y="0"/>
                      </a:lnTo>
                      <a:lnTo>
                        <a:pt x="10" y="0"/>
                      </a:lnTo>
                      <a:lnTo>
                        <a:pt x="11" y="0"/>
                      </a:lnTo>
                      <a:lnTo>
                        <a:pt x="13" y="0"/>
                      </a:lnTo>
                      <a:lnTo>
                        <a:pt x="14" y="0"/>
                      </a:lnTo>
                      <a:lnTo>
                        <a:pt x="15" y="0"/>
                      </a:lnTo>
                      <a:lnTo>
                        <a:pt x="16" y="0"/>
                      </a:lnTo>
                      <a:lnTo>
                        <a:pt x="17" y="0"/>
                      </a:lnTo>
                      <a:lnTo>
                        <a:pt x="18" y="0"/>
                      </a:lnTo>
                      <a:lnTo>
                        <a:pt x="20" y="0"/>
                      </a:lnTo>
                      <a:lnTo>
                        <a:pt x="20" y="11"/>
                      </a:lnTo>
                      <a:close/>
                    </a:path>
                  </a:pathLst>
                </a:custGeom>
                <a:solidFill>
                  <a:srgbClr val="FFFFFF"/>
                </a:solidFill>
                <a:ln>
                  <a:noFill/>
                </a:ln>
              </p:spPr>
              <p:txBody>
                <a:bodyPr/>
                <a:lstStyle/>
                <a:p>
                  <a:pPr algn="ctr"/>
                  <a:endParaRPr lang="zh-CN" altLang="en-US"/>
                </a:p>
              </p:txBody>
            </p:sp>
            <p:sp>
              <p:nvSpPr>
                <p:cNvPr id="1052024" name="Freeform 248"/>
                <p:cNvSpPr/>
                <p:nvPr/>
              </p:nvSpPr>
              <p:spPr bwMode="auto">
                <a:xfrm>
                  <a:off x="3891" y="1192"/>
                  <a:ext cx="11" cy="4"/>
                </a:xfrm>
                <a:custGeom>
                  <a:avLst/>
                  <a:gdLst>
                    <a:gd name="T0" fmla="*/ 11 w 11"/>
                    <a:gd name="T1" fmla="*/ 3 h 4"/>
                    <a:gd name="T2" fmla="*/ 11 w 11"/>
                    <a:gd name="T3" fmla="*/ 0 h 4"/>
                    <a:gd name="T4" fmla="*/ 10 w 11"/>
                    <a:gd name="T5" fmla="*/ 0 h 4"/>
                    <a:gd name="T6" fmla="*/ 9 w 11"/>
                    <a:gd name="T7" fmla="*/ 0 h 4"/>
                    <a:gd name="T8" fmla="*/ 8 w 11"/>
                    <a:gd name="T9" fmla="*/ 0 h 4"/>
                    <a:gd name="T10" fmla="*/ 6 w 11"/>
                    <a:gd name="T11" fmla="*/ 0 h 4"/>
                    <a:gd name="T12" fmla="*/ 5 w 11"/>
                    <a:gd name="T13" fmla="*/ 0 h 4"/>
                    <a:gd name="T14" fmla="*/ 4 w 11"/>
                    <a:gd name="T15" fmla="*/ 0 h 4"/>
                    <a:gd name="T16" fmla="*/ 2 w 11"/>
                    <a:gd name="T17" fmla="*/ 0 h 4"/>
                    <a:gd name="T18" fmla="*/ 1 w 11"/>
                    <a:gd name="T19" fmla="*/ 0 h 4"/>
                    <a:gd name="T20" fmla="*/ 0 w 11"/>
                    <a:gd name="T21" fmla="*/ 0 h 4"/>
                    <a:gd name="T22" fmla="*/ 0 w 11"/>
                    <a:gd name="T23" fmla="*/ 4 h 4"/>
                    <a:gd name="T24" fmla="*/ 1 w 11"/>
                    <a:gd name="T25" fmla="*/ 4 h 4"/>
                    <a:gd name="T26" fmla="*/ 3 w 11"/>
                    <a:gd name="T27" fmla="*/ 4 h 4"/>
                    <a:gd name="T28" fmla="*/ 4 w 11"/>
                    <a:gd name="T29" fmla="*/ 4 h 4"/>
                    <a:gd name="T30" fmla="*/ 5 w 11"/>
                    <a:gd name="T31" fmla="*/ 4 h 4"/>
                    <a:gd name="T32" fmla="*/ 7 w 11"/>
                    <a:gd name="T33" fmla="*/ 3 h 4"/>
                    <a:gd name="T34" fmla="*/ 8 w 11"/>
                    <a:gd name="T35" fmla="*/ 3 h 4"/>
                    <a:gd name="T36" fmla="*/ 10 w 11"/>
                    <a:gd name="T37" fmla="*/ 3 h 4"/>
                    <a:gd name="T38" fmla="*/ 11 w 11"/>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4">
                      <a:moveTo>
                        <a:pt x="11" y="3"/>
                      </a:moveTo>
                      <a:lnTo>
                        <a:pt x="11" y="0"/>
                      </a:lnTo>
                      <a:lnTo>
                        <a:pt x="10" y="0"/>
                      </a:lnTo>
                      <a:lnTo>
                        <a:pt x="9" y="0"/>
                      </a:lnTo>
                      <a:lnTo>
                        <a:pt x="8" y="0"/>
                      </a:lnTo>
                      <a:lnTo>
                        <a:pt x="6" y="0"/>
                      </a:lnTo>
                      <a:lnTo>
                        <a:pt x="5" y="0"/>
                      </a:lnTo>
                      <a:lnTo>
                        <a:pt x="4" y="0"/>
                      </a:lnTo>
                      <a:lnTo>
                        <a:pt x="2" y="0"/>
                      </a:lnTo>
                      <a:lnTo>
                        <a:pt x="1" y="0"/>
                      </a:lnTo>
                      <a:lnTo>
                        <a:pt x="0" y="0"/>
                      </a:lnTo>
                      <a:lnTo>
                        <a:pt x="0" y="4"/>
                      </a:lnTo>
                      <a:lnTo>
                        <a:pt x="1" y="4"/>
                      </a:lnTo>
                      <a:lnTo>
                        <a:pt x="3" y="4"/>
                      </a:lnTo>
                      <a:lnTo>
                        <a:pt x="4" y="4"/>
                      </a:lnTo>
                      <a:lnTo>
                        <a:pt x="5" y="4"/>
                      </a:lnTo>
                      <a:lnTo>
                        <a:pt x="7" y="3"/>
                      </a:lnTo>
                      <a:lnTo>
                        <a:pt x="8" y="3"/>
                      </a:lnTo>
                      <a:lnTo>
                        <a:pt x="10" y="3"/>
                      </a:lnTo>
                      <a:lnTo>
                        <a:pt x="11" y="3"/>
                      </a:lnTo>
                      <a:close/>
                    </a:path>
                  </a:pathLst>
                </a:custGeom>
                <a:solidFill>
                  <a:srgbClr val="808080"/>
                </a:solidFill>
                <a:ln>
                  <a:noFill/>
                </a:ln>
              </p:spPr>
              <p:txBody>
                <a:bodyPr/>
                <a:lstStyle/>
                <a:p>
                  <a:pPr algn="ctr"/>
                  <a:endParaRPr lang="zh-CN" altLang="en-US"/>
                </a:p>
              </p:txBody>
            </p:sp>
            <p:sp>
              <p:nvSpPr>
                <p:cNvPr id="1052025" name="Freeform 249"/>
                <p:cNvSpPr/>
                <p:nvPr/>
              </p:nvSpPr>
              <p:spPr bwMode="auto">
                <a:xfrm>
                  <a:off x="3864" y="1187"/>
                  <a:ext cx="17" cy="13"/>
                </a:xfrm>
                <a:custGeom>
                  <a:avLst/>
                  <a:gdLst>
                    <a:gd name="T0" fmla="*/ 17 w 17"/>
                    <a:gd name="T1" fmla="*/ 13 h 13"/>
                    <a:gd name="T2" fmla="*/ 16 w 17"/>
                    <a:gd name="T3" fmla="*/ 13 h 13"/>
                    <a:gd name="T4" fmla="*/ 14 w 17"/>
                    <a:gd name="T5" fmla="*/ 13 h 13"/>
                    <a:gd name="T6" fmla="*/ 12 w 17"/>
                    <a:gd name="T7" fmla="*/ 13 h 13"/>
                    <a:gd name="T8" fmla="*/ 10 w 17"/>
                    <a:gd name="T9" fmla="*/ 13 h 13"/>
                    <a:gd name="T10" fmla="*/ 8 w 17"/>
                    <a:gd name="T11" fmla="*/ 13 h 13"/>
                    <a:gd name="T12" fmla="*/ 7 w 17"/>
                    <a:gd name="T13" fmla="*/ 13 h 13"/>
                    <a:gd name="T14" fmla="*/ 5 w 17"/>
                    <a:gd name="T15" fmla="*/ 13 h 13"/>
                    <a:gd name="T16" fmla="*/ 3 w 17"/>
                    <a:gd name="T17" fmla="*/ 12 h 13"/>
                    <a:gd name="T18" fmla="*/ 2 w 17"/>
                    <a:gd name="T19" fmla="*/ 13 h 13"/>
                    <a:gd name="T20" fmla="*/ 1 w 17"/>
                    <a:gd name="T21" fmla="*/ 13 h 13"/>
                    <a:gd name="T22" fmla="*/ 0 w 17"/>
                    <a:gd name="T23" fmla="*/ 0 h 13"/>
                    <a:gd name="T24" fmla="*/ 17 w 17"/>
                    <a:gd name="T25" fmla="*/ 1 h 13"/>
                    <a:gd name="T26" fmla="*/ 17 w 17"/>
                    <a:gd name="T2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3">
                      <a:moveTo>
                        <a:pt x="17" y="13"/>
                      </a:moveTo>
                      <a:lnTo>
                        <a:pt x="16" y="13"/>
                      </a:lnTo>
                      <a:lnTo>
                        <a:pt x="14" y="13"/>
                      </a:lnTo>
                      <a:lnTo>
                        <a:pt x="12" y="13"/>
                      </a:lnTo>
                      <a:lnTo>
                        <a:pt x="10" y="13"/>
                      </a:lnTo>
                      <a:lnTo>
                        <a:pt x="8" y="13"/>
                      </a:lnTo>
                      <a:lnTo>
                        <a:pt x="7" y="13"/>
                      </a:lnTo>
                      <a:lnTo>
                        <a:pt x="5" y="13"/>
                      </a:lnTo>
                      <a:lnTo>
                        <a:pt x="3" y="12"/>
                      </a:lnTo>
                      <a:lnTo>
                        <a:pt x="2" y="13"/>
                      </a:lnTo>
                      <a:lnTo>
                        <a:pt x="1" y="13"/>
                      </a:lnTo>
                      <a:lnTo>
                        <a:pt x="0" y="0"/>
                      </a:lnTo>
                      <a:lnTo>
                        <a:pt x="17" y="1"/>
                      </a:lnTo>
                      <a:lnTo>
                        <a:pt x="17" y="13"/>
                      </a:lnTo>
                      <a:close/>
                    </a:path>
                  </a:pathLst>
                </a:custGeom>
                <a:solidFill>
                  <a:srgbClr val="FFFFFF"/>
                </a:solidFill>
                <a:ln>
                  <a:noFill/>
                </a:ln>
              </p:spPr>
              <p:txBody>
                <a:bodyPr/>
                <a:lstStyle/>
                <a:p>
                  <a:pPr algn="ctr"/>
                  <a:endParaRPr lang="zh-CN" altLang="en-US"/>
                </a:p>
              </p:txBody>
            </p:sp>
            <p:sp>
              <p:nvSpPr>
                <p:cNvPr id="1052026" name="Freeform 250"/>
                <p:cNvSpPr/>
                <p:nvPr/>
              </p:nvSpPr>
              <p:spPr bwMode="auto">
                <a:xfrm>
                  <a:off x="3868" y="1192"/>
                  <a:ext cx="10" cy="4"/>
                </a:xfrm>
                <a:custGeom>
                  <a:avLst/>
                  <a:gdLst>
                    <a:gd name="T0" fmla="*/ 9 w 10"/>
                    <a:gd name="T1" fmla="*/ 4 h 4"/>
                    <a:gd name="T2" fmla="*/ 10 w 10"/>
                    <a:gd name="T3" fmla="*/ 4 h 4"/>
                    <a:gd name="T4" fmla="*/ 10 w 10"/>
                    <a:gd name="T5" fmla="*/ 0 h 4"/>
                    <a:gd name="T6" fmla="*/ 0 w 10"/>
                    <a:gd name="T7" fmla="*/ 0 h 4"/>
                    <a:gd name="T8" fmla="*/ 0 w 10"/>
                    <a:gd name="T9" fmla="*/ 3 h 4"/>
                    <a:gd name="T10" fmla="*/ 1 w 10"/>
                    <a:gd name="T11" fmla="*/ 3 h 4"/>
                    <a:gd name="T12" fmla="*/ 1 w 10"/>
                    <a:gd name="T13" fmla="*/ 3 h 4"/>
                    <a:gd name="T14" fmla="*/ 3 w 10"/>
                    <a:gd name="T15" fmla="*/ 3 h 4"/>
                    <a:gd name="T16" fmla="*/ 5 w 10"/>
                    <a:gd name="T17" fmla="*/ 4 h 4"/>
                    <a:gd name="T18" fmla="*/ 6 w 10"/>
                    <a:gd name="T19" fmla="*/ 4 h 4"/>
                    <a:gd name="T20" fmla="*/ 7 w 10"/>
                    <a:gd name="T21" fmla="*/ 4 h 4"/>
                    <a:gd name="T22" fmla="*/ 8 w 10"/>
                    <a:gd name="T23" fmla="*/ 4 h 4"/>
                    <a:gd name="T24" fmla="*/ 9 w 10"/>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4">
                      <a:moveTo>
                        <a:pt x="9" y="4"/>
                      </a:moveTo>
                      <a:lnTo>
                        <a:pt x="10" y="4"/>
                      </a:lnTo>
                      <a:lnTo>
                        <a:pt x="10" y="0"/>
                      </a:lnTo>
                      <a:lnTo>
                        <a:pt x="0" y="0"/>
                      </a:lnTo>
                      <a:lnTo>
                        <a:pt x="0" y="3"/>
                      </a:lnTo>
                      <a:lnTo>
                        <a:pt x="1" y="3"/>
                      </a:lnTo>
                      <a:lnTo>
                        <a:pt x="1" y="3"/>
                      </a:lnTo>
                      <a:lnTo>
                        <a:pt x="3" y="3"/>
                      </a:lnTo>
                      <a:lnTo>
                        <a:pt x="5" y="4"/>
                      </a:lnTo>
                      <a:lnTo>
                        <a:pt x="6" y="4"/>
                      </a:lnTo>
                      <a:lnTo>
                        <a:pt x="7" y="4"/>
                      </a:lnTo>
                      <a:lnTo>
                        <a:pt x="8" y="4"/>
                      </a:lnTo>
                      <a:lnTo>
                        <a:pt x="9" y="4"/>
                      </a:lnTo>
                      <a:close/>
                    </a:path>
                  </a:pathLst>
                </a:custGeom>
                <a:solidFill>
                  <a:srgbClr val="808080"/>
                </a:solidFill>
                <a:ln>
                  <a:noFill/>
                </a:ln>
              </p:spPr>
              <p:txBody>
                <a:bodyPr/>
                <a:lstStyle/>
                <a:p>
                  <a:pPr algn="ctr"/>
                  <a:endParaRPr lang="zh-CN" altLang="en-US"/>
                </a:p>
              </p:txBody>
            </p:sp>
            <p:sp>
              <p:nvSpPr>
                <p:cNvPr id="1052027" name="Freeform 251"/>
                <p:cNvSpPr/>
                <p:nvPr/>
              </p:nvSpPr>
              <p:spPr bwMode="auto">
                <a:xfrm>
                  <a:off x="4002" y="1193"/>
                  <a:ext cx="16" cy="18"/>
                </a:xfrm>
                <a:custGeom>
                  <a:avLst/>
                  <a:gdLst>
                    <a:gd name="T0" fmla="*/ 16 w 16"/>
                    <a:gd name="T1" fmla="*/ 16 h 18"/>
                    <a:gd name="T2" fmla="*/ 14 w 16"/>
                    <a:gd name="T3" fmla="*/ 16 h 18"/>
                    <a:gd name="T4" fmla="*/ 13 w 16"/>
                    <a:gd name="T5" fmla="*/ 17 h 18"/>
                    <a:gd name="T6" fmla="*/ 12 w 16"/>
                    <a:gd name="T7" fmla="*/ 17 h 18"/>
                    <a:gd name="T8" fmla="*/ 10 w 16"/>
                    <a:gd name="T9" fmla="*/ 17 h 18"/>
                    <a:gd name="T10" fmla="*/ 9 w 16"/>
                    <a:gd name="T11" fmla="*/ 17 h 18"/>
                    <a:gd name="T12" fmla="*/ 7 w 16"/>
                    <a:gd name="T13" fmla="*/ 17 h 18"/>
                    <a:gd name="T14" fmla="*/ 5 w 16"/>
                    <a:gd name="T15" fmla="*/ 17 h 18"/>
                    <a:gd name="T16" fmla="*/ 4 w 16"/>
                    <a:gd name="T17" fmla="*/ 18 h 18"/>
                    <a:gd name="T18" fmla="*/ 0 w 16"/>
                    <a:gd name="T19" fmla="*/ 2 h 18"/>
                    <a:gd name="T20" fmla="*/ 1 w 16"/>
                    <a:gd name="T21" fmla="*/ 1 h 18"/>
                    <a:gd name="T22" fmla="*/ 2 w 16"/>
                    <a:gd name="T23" fmla="*/ 1 h 18"/>
                    <a:gd name="T24" fmla="*/ 3 w 16"/>
                    <a:gd name="T25" fmla="*/ 1 h 18"/>
                    <a:gd name="T26" fmla="*/ 4 w 16"/>
                    <a:gd name="T27" fmla="*/ 1 h 18"/>
                    <a:gd name="T28" fmla="*/ 5 w 16"/>
                    <a:gd name="T29" fmla="*/ 1 h 18"/>
                    <a:gd name="T30" fmla="*/ 6 w 16"/>
                    <a:gd name="T31" fmla="*/ 1 h 18"/>
                    <a:gd name="T32" fmla="*/ 8 w 16"/>
                    <a:gd name="T33" fmla="*/ 1 h 18"/>
                    <a:gd name="T34" fmla="*/ 9 w 16"/>
                    <a:gd name="T35" fmla="*/ 1 h 18"/>
                    <a:gd name="T36" fmla="*/ 10 w 16"/>
                    <a:gd name="T37" fmla="*/ 0 h 18"/>
                    <a:gd name="T38" fmla="*/ 10 w 16"/>
                    <a:gd name="T39" fmla="*/ 0 h 18"/>
                    <a:gd name="T40" fmla="*/ 11 w 16"/>
                    <a:gd name="T41" fmla="*/ 0 h 18"/>
                    <a:gd name="T42" fmla="*/ 13 w 16"/>
                    <a:gd name="T43" fmla="*/ 0 h 18"/>
                    <a:gd name="T44" fmla="*/ 16 w 16"/>
                    <a:gd name="T45"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8">
                      <a:moveTo>
                        <a:pt x="16" y="16"/>
                      </a:moveTo>
                      <a:lnTo>
                        <a:pt x="14" y="16"/>
                      </a:lnTo>
                      <a:lnTo>
                        <a:pt x="13" y="17"/>
                      </a:lnTo>
                      <a:lnTo>
                        <a:pt x="12" y="17"/>
                      </a:lnTo>
                      <a:lnTo>
                        <a:pt x="10" y="17"/>
                      </a:lnTo>
                      <a:lnTo>
                        <a:pt x="9" y="17"/>
                      </a:lnTo>
                      <a:lnTo>
                        <a:pt x="7" y="17"/>
                      </a:lnTo>
                      <a:lnTo>
                        <a:pt x="5" y="17"/>
                      </a:lnTo>
                      <a:lnTo>
                        <a:pt x="4" y="18"/>
                      </a:lnTo>
                      <a:lnTo>
                        <a:pt x="0" y="2"/>
                      </a:lnTo>
                      <a:lnTo>
                        <a:pt x="1" y="1"/>
                      </a:lnTo>
                      <a:lnTo>
                        <a:pt x="2" y="1"/>
                      </a:lnTo>
                      <a:lnTo>
                        <a:pt x="3" y="1"/>
                      </a:lnTo>
                      <a:lnTo>
                        <a:pt x="4" y="1"/>
                      </a:lnTo>
                      <a:lnTo>
                        <a:pt x="5" y="1"/>
                      </a:lnTo>
                      <a:lnTo>
                        <a:pt x="6" y="1"/>
                      </a:lnTo>
                      <a:lnTo>
                        <a:pt x="8" y="1"/>
                      </a:lnTo>
                      <a:lnTo>
                        <a:pt x="9" y="1"/>
                      </a:lnTo>
                      <a:lnTo>
                        <a:pt x="10" y="0"/>
                      </a:lnTo>
                      <a:lnTo>
                        <a:pt x="10" y="0"/>
                      </a:lnTo>
                      <a:lnTo>
                        <a:pt x="11" y="0"/>
                      </a:lnTo>
                      <a:lnTo>
                        <a:pt x="13" y="0"/>
                      </a:lnTo>
                      <a:lnTo>
                        <a:pt x="16" y="16"/>
                      </a:lnTo>
                      <a:close/>
                    </a:path>
                  </a:pathLst>
                </a:custGeom>
                <a:solidFill>
                  <a:srgbClr val="FFFFFF"/>
                </a:solidFill>
                <a:ln>
                  <a:noFill/>
                </a:ln>
              </p:spPr>
              <p:txBody>
                <a:bodyPr/>
                <a:lstStyle/>
                <a:p>
                  <a:pPr algn="ctr"/>
                  <a:endParaRPr lang="zh-CN" altLang="en-US"/>
                </a:p>
              </p:txBody>
            </p:sp>
            <p:sp>
              <p:nvSpPr>
                <p:cNvPr id="1052028" name="Freeform 252"/>
                <p:cNvSpPr/>
                <p:nvPr/>
              </p:nvSpPr>
              <p:spPr bwMode="auto">
                <a:xfrm>
                  <a:off x="4008" y="1197"/>
                  <a:ext cx="6" cy="10"/>
                </a:xfrm>
                <a:custGeom>
                  <a:avLst/>
                  <a:gdLst>
                    <a:gd name="T0" fmla="*/ 4 w 6"/>
                    <a:gd name="T1" fmla="*/ 0 h 10"/>
                    <a:gd name="T2" fmla="*/ 3 w 6"/>
                    <a:gd name="T3" fmla="*/ 0 h 10"/>
                    <a:gd name="T4" fmla="*/ 2 w 6"/>
                    <a:gd name="T5" fmla="*/ 0 h 10"/>
                    <a:gd name="T6" fmla="*/ 1 w 6"/>
                    <a:gd name="T7" fmla="*/ 0 h 10"/>
                    <a:gd name="T8" fmla="*/ 0 w 6"/>
                    <a:gd name="T9" fmla="*/ 0 h 10"/>
                    <a:gd name="T10" fmla="*/ 0 w 6"/>
                    <a:gd name="T11" fmla="*/ 0 h 10"/>
                    <a:gd name="T12" fmla="*/ 1 w 6"/>
                    <a:gd name="T13" fmla="*/ 10 h 10"/>
                    <a:gd name="T14" fmla="*/ 2 w 6"/>
                    <a:gd name="T15" fmla="*/ 9 h 10"/>
                    <a:gd name="T16" fmla="*/ 3 w 6"/>
                    <a:gd name="T17" fmla="*/ 9 h 10"/>
                    <a:gd name="T18" fmla="*/ 4 w 6"/>
                    <a:gd name="T19" fmla="*/ 9 h 10"/>
                    <a:gd name="T20" fmla="*/ 6 w 6"/>
                    <a:gd name="T21" fmla="*/ 9 h 10"/>
                    <a:gd name="T22" fmla="*/ 4 w 6"/>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0">
                      <a:moveTo>
                        <a:pt x="4" y="0"/>
                      </a:moveTo>
                      <a:lnTo>
                        <a:pt x="3" y="0"/>
                      </a:lnTo>
                      <a:lnTo>
                        <a:pt x="2" y="0"/>
                      </a:lnTo>
                      <a:lnTo>
                        <a:pt x="1" y="0"/>
                      </a:lnTo>
                      <a:lnTo>
                        <a:pt x="0" y="0"/>
                      </a:lnTo>
                      <a:lnTo>
                        <a:pt x="0" y="0"/>
                      </a:lnTo>
                      <a:lnTo>
                        <a:pt x="1" y="10"/>
                      </a:lnTo>
                      <a:lnTo>
                        <a:pt x="2" y="9"/>
                      </a:lnTo>
                      <a:lnTo>
                        <a:pt x="3" y="9"/>
                      </a:lnTo>
                      <a:lnTo>
                        <a:pt x="4" y="9"/>
                      </a:lnTo>
                      <a:lnTo>
                        <a:pt x="6" y="9"/>
                      </a:lnTo>
                      <a:lnTo>
                        <a:pt x="4" y="0"/>
                      </a:lnTo>
                      <a:close/>
                    </a:path>
                  </a:pathLst>
                </a:custGeom>
                <a:solidFill>
                  <a:srgbClr val="808080"/>
                </a:solidFill>
                <a:ln>
                  <a:noFill/>
                </a:ln>
              </p:spPr>
              <p:txBody>
                <a:bodyPr/>
                <a:lstStyle/>
                <a:p>
                  <a:pPr algn="ctr"/>
                  <a:endParaRPr lang="zh-CN" altLang="en-US"/>
                </a:p>
              </p:txBody>
            </p:sp>
            <p:sp>
              <p:nvSpPr>
                <p:cNvPr id="1052029" name="Freeform 253"/>
                <p:cNvSpPr/>
                <p:nvPr/>
              </p:nvSpPr>
              <p:spPr bwMode="auto">
                <a:xfrm>
                  <a:off x="3982" y="1195"/>
                  <a:ext cx="18" cy="19"/>
                </a:xfrm>
                <a:custGeom>
                  <a:avLst/>
                  <a:gdLst>
                    <a:gd name="T0" fmla="*/ 15 w 18"/>
                    <a:gd name="T1" fmla="*/ 1 h 19"/>
                    <a:gd name="T2" fmla="*/ 15 w 18"/>
                    <a:gd name="T3" fmla="*/ 2 h 19"/>
                    <a:gd name="T4" fmla="*/ 16 w 18"/>
                    <a:gd name="T5" fmla="*/ 5 h 19"/>
                    <a:gd name="T6" fmla="*/ 16 w 18"/>
                    <a:gd name="T7" fmla="*/ 6 h 19"/>
                    <a:gd name="T8" fmla="*/ 16 w 18"/>
                    <a:gd name="T9" fmla="*/ 8 h 19"/>
                    <a:gd name="T10" fmla="*/ 17 w 18"/>
                    <a:gd name="T11" fmla="*/ 10 h 19"/>
                    <a:gd name="T12" fmla="*/ 17 w 18"/>
                    <a:gd name="T13" fmla="*/ 12 h 19"/>
                    <a:gd name="T14" fmla="*/ 17 w 18"/>
                    <a:gd name="T15" fmla="*/ 14 h 19"/>
                    <a:gd name="T16" fmla="*/ 18 w 18"/>
                    <a:gd name="T17" fmla="*/ 16 h 19"/>
                    <a:gd name="T18" fmla="*/ 16 w 18"/>
                    <a:gd name="T19" fmla="*/ 17 h 19"/>
                    <a:gd name="T20" fmla="*/ 14 w 18"/>
                    <a:gd name="T21" fmla="*/ 17 h 19"/>
                    <a:gd name="T22" fmla="*/ 12 w 18"/>
                    <a:gd name="T23" fmla="*/ 17 h 19"/>
                    <a:gd name="T24" fmla="*/ 11 w 18"/>
                    <a:gd name="T25" fmla="*/ 18 h 19"/>
                    <a:gd name="T26" fmla="*/ 9 w 18"/>
                    <a:gd name="T27" fmla="*/ 18 h 19"/>
                    <a:gd name="T28" fmla="*/ 7 w 18"/>
                    <a:gd name="T29" fmla="*/ 18 h 19"/>
                    <a:gd name="T30" fmla="*/ 5 w 18"/>
                    <a:gd name="T31" fmla="*/ 18 h 19"/>
                    <a:gd name="T32" fmla="*/ 3 w 18"/>
                    <a:gd name="T33" fmla="*/ 19 h 19"/>
                    <a:gd name="T34" fmla="*/ 2 w 18"/>
                    <a:gd name="T35" fmla="*/ 18 h 19"/>
                    <a:gd name="T36" fmla="*/ 2 w 18"/>
                    <a:gd name="T37" fmla="*/ 17 h 19"/>
                    <a:gd name="T38" fmla="*/ 2 w 18"/>
                    <a:gd name="T39" fmla="*/ 16 h 19"/>
                    <a:gd name="T40" fmla="*/ 2 w 18"/>
                    <a:gd name="T41" fmla="*/ 15 h 19"/>
                    <a:gd name="T42" fmla="*/ 1 w 18"/>
                    <a:gd name="T43" fmla="*/ 12 h 19"/>
                    <a:gd name="T44" fmla="*/ 1 w 18"/>
                    <a:gd name="T45" fmla="*/ 11 h 19"/>
                    <a:gd name="T46" fmla="*/ 0 w 18"/>
                    <a:gd name="T47" fmla="*/ 9 h 19"/>
                    <a:gd name="T48" fmla="*/ 0 w 18"/>
                    <a:gd name="T49" fmla="*/ 7 h 19"/>
                    <a:gd name="T50" fmla="*/ 0 w 18"/>
                    <a:gd name="T51" fmla="*/ 6 h 19"/>
                    <a:gd name="T52" fmla="*/ 0 w 18"/>
                    <a:gd name="T53" fmla="*/ 5 h 19"/>
                    <a:gd name="T54" fmla="*/ 0 w 18"/>
                    <a:gd name="T55" fmla="*/ 3 h 19"/>
                    <a:gd name="T56" fmla="*/ 0 w 18"/>
                    <a:gd name="T57" fmla="*/ 2 h 19"/>
                    <a:gd name="T58" fmla="*/ 1 w 18"/>
                    <a:gd name="T59" fmla="*/ 2 h 19"/>
                    <a:gd name="T60" fmla="*/ 3 w 18"/>
                    <a:gd name="T61" fmla="*/ 1 h 19"/>
                    <a:gd name="T62" fmla="*/ 5 w 18"/>
                    <a:gd name="T63" fmla="*/ 1 h 19"/>
                    <a:gd name="T64" fmla="*/ 7 w 18"/>
                    <a:gd name="T65" fmla="*/ 1 h 19"/>
                    <a:gd name="T66" fmla="*/ 9 w 18"/>
                    <a:gd name="T67" fmla="*/ 0 h 19"/>
                    <a:gd name="T68" fmla="*/ 11 w 18"/>
                    <a:gd name="T69" fmla="*/ 0 h 19"/>
                    <a:gd name="T70" fmla="*/ 13 w 18"/>
                    <a:gd name="T71" fmla="*/ 0 h 19"/>
                    <a:gd name="T72" fmla="*/ 15 w 18"/>
                    <a:gd name="T7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19">
                      <a:moveTo>
                        <a:pt x="15" y="1"/>
                      </a:moveTo>
                      <a:lnTo>
                        <a:pt x="15" y="2"/>
                      </a:lnTo>
                      <a:lnTo>
                        <a:pt x="16" y="5"/>
                      </a:lnTo>
                      <a:lnTo>
                        <a:pt x="16" y="6"/>
                      </a:lnTo>
                      <a:lnTo>
                        <a:pt x="16" y="8"/>
                      </a:lnTo>
                      <a:lnTo>
                        <a:pt x="17" y="10"/>
                      </a:lnTo>
                      <a:lnTo>
                        <a:pt x="17" y="12"/>
                      </a:lnTo>
                      <a:lnTo>
                        <a:pt x="17" y="14"/>
                      </a:lnTo>
                      <a:lnTo>
                        <a:pt x="18" y="16"/>
                      </a:lnTo>
                      <a:lnTo>
                        <a:pt x="16" y="17"/>
                      </a:lnTo>
                      <a:lnTo>
                        <a:pt x="14" y="17"/>
                      </a:lnTo>
                      <a:lnTo>
                        <a:pt x="12" y="17"/>
                      </a:lnTo>
                      <a:lnTo>
                        <a:pt x="11" y="18"/>
                      </a:lnTo>
                      <a:lnTo>
                        <a:pt x="9" y="18"/>
                      </a:lnTo>
                      <a:lnTo>
                        <a:pt x="7" y="18"/>
                      </a:lnTo>
                      <a:lnTo>
                        <a:pt x="5" y="18"/>
                      </a:lnTo>
                      <a:lnTo>
                        <a:pt x="3" y="19"/>
                      </a:lnTo>
                      <a:lnTo>
                        <a:pt x="2" y="18"/>
                      </a:lnTo>
                      <a:lnTo>
                        <a:pt x="2" y="17"/>
                      </a:lnTo>
                      <a:lnTo>
                        <a:pt x="2" y="16"/>
                      </a:lnTo>
                      <a:lnTo>
                        <a:pt x="2" y="15"/>
                      </a:lnTo>
                      <a:lnTo>
                        <a:pt x="1" y="12"/>
                      </a:lnTo>
                      <a:lnTo>
                        <a:pt x="1" y="11"/>
                      </a:lnTo>
                      <a:lnTo>
                        <a:pt x="0" y="9"/>
                      </a:lnTo>
                      <a:lnTo>
                        <a:pt x="0" y="7"/>
                      </a:lnTo>
                      <a:lnTo>
                        <a:pt x="0" y="6"/>
                      </a:lnTo>
                      <a:lnTo>
                        <a:pt x="0" y="5"/>
                      </a:lnTo>
                      <a:lnTo>
                        <a:pt x="0" y="3"/>
                      </a:lnTo>
                      <a:lnTo>
                        <a:pt x="0" y="2"/>
                      </a:lnTo>
                      <a:lnTo>
                        <a:pt x="1" y="2"/>
                      </a:lnTo>
                      <a:lnTo>
                        <a:pt x="3" y="1"/>
                      </a:lnTo>
                      <a:lnTo>
                        <a:pt x="5" y="1"/>
                      </a:lnTo>
                      <a:lnTo>
                        <a:pt x="7" y="1"/>
                      </a:lnTo>
                      <a:lnTo>
                        <a:pt x="9" y="0"/>
                      </a:lnTo>
                      <a:lnTo>
                        <a:pt x="11" y="0"/>
                      </a:lnTo>
                      <a:lnTo>
                        <a:pt x="13" y="0"/>
                      </a:lnTo>
                      <a:lnTo>
                        <a:pt x="15" y="1"/>
                      </a:lnTo>
                      <a:close/>
                    </a:path>
                  </a:pathLst>
                </a:custGeom>
                <a:solidFill>
                  <a:srgbClr val="FFFFFF"/>
                </a:solidFill>
                <a:ln>
                  <a:noFill/>
                </a:ln>
              </p:spPr>
              <p:txBody>
                <a:bodyPr/>
                <a:lstStyle/>
                <a:p>
                  <a:pPr algn="ctr"/>
                  <a:endParaRPr lang="zh-CN" altLang="en-US"/>
                </a:p>
              </p:txBody>
            </p:sp>
            <p:sp>
              <p:nvSpPr>
                <p:cNvPr id="1052030" name="Freeform 254"/>
                <p:cNvSpPr/>
                <p:nvPr/>
              </p:nvSpPr>
              <p:spPr bwMode="auto">
                <a:xfrm>
                  <a:off x="3986" y="1199"/>
                  <a:ext cx="9" cy="11"/>
                </a:xfrm>
                <a:custGeom>
                  <a:avLst/>
                  <a:gdLst>
                    <a:gd name="T0" fmla="*/ 9 w 9"/>
                    <a:gd name="T1" fmla="*/ 10 h 11"/>
                    <a:gd name="T2" fmla="*/ 9 w 9"/>
                    <a:gd name="T3" fmla="*/ 8 h 11"/>
                    <a:gd name="T4" fmla="*/ 9 w 9"/>
                    <a:gd name="T5" fmla="*/ 7 h 11"/>
                    <a:gd name="T6" fmla="*/ 9 w 9"/>
                    <a:gd name="T7" fmla="*/ 6 h 11"/>
                    <a:gd name="T8" fmla="*/ 9 w 9"/>
                    <a:gd name="T9" fmla="*/ 5 h 11"/>
                    <a:gd name="T10" fmla="*/ 8 w 9"/>
                    <a:gd name="T11" fmla="*/ 4 h 11"/>
                    <a:gd name="T12" fmla="*/ 8 w 9"/>
                    <a:gd name="T13" fmla="*/ 3 h 11"/>
                    <a:gd name="T14" fmla="*/ 8 w 9"/>
                    <a:gd name="T15" fmla="*/ 1 h 11"/>
                    <a:gd name="T16" fmla="*/ 8 w 9"/>
                    <a:gd name="T17" fmla="*/ 0 h 11"/>
                    <a:gd name="T18" fmla="*/ 6 w 9"/>
                    <a:gd name="T19" fmla="*/ 0 h 11"/>
                    <a:gd name="T20" fmla="*/ 4 w 9"/>
                    <a:gd name="T21" fmla="*/ 1 h 11"/>
                    <a:gd name="T22" fmla="*/ 2 w 9"/>
                    <a:gd name="T23" fmla="*/ 1 h 11"/>
                    <a:gd name="T24" fmla="*/ 0 w 9"/>
                    <a:gd name="T25" fmla="*/ 1 h 11"/>
                    <a:gd name="T26" fmla="*/ 0 w 9"/>
                    <a:gd name="T27" fmla="*/ 2 h 11"/>
                    <a:gd name="T28" fmla="*/ 0 w 9"/>
                    <a:gd name="T29" fmla="*/ 3 h 11"/>
                    <a:gd name="T30" fmla="*/ 0 w 9"/>
                    <a:gd name="T31" fmla="*/ 5 h 11"/>
                    <a:gd name="T32" fmla="*/ 0 w 9"/>
                    <a:gd name="T33" fmla="*/ 6 h 11"/>
                    <a:gd name="T34" fmla="*/ 1 w 9"/>
                    <a:gd name="T35" fmla="*/ 7 h 11"/>
                    <a:gd name="T36" fmla="*/ 1 w 9"/>
                    <a:gd name="T37" fmla="*/ 8 h 11"/>
                    <a:gd name="T38" fmla="*/ 1 w 9"/>
                    <a:gd name="T39" fmla="*/ 9 h 11"/>
                    <a:gd name="T40" fmla="*/ 2 w 9"/>
                    <a:gd name="T41" fmla="*/ 11 h 11"/>
                    <a:gd name="T42" fmla="*/ 2 w 9"/>
                    <a:gd name="T43" fmla="*/ 11 h 11"/>
                    <a:gd name="T44" fmla="*/ 3 w 9"/>
                    <a:gd name="T45" fmla="*/ 11 h 11"/>
                    <a:gd name="T46" fmla="*/ 5 w 9"/>
                    <a:gd name="T47" fmla="*/ 10 h 11"/>
                    <a:gd name="T48" fmla="*/ 7 w 9"/>
                    <a:gd name="T49" fmla="*/ 10 h 11"/>
                    <a:gd name="T50" fmla="*/ 8 w 9"/>
                    <a:gd name="T51" fmla="*/ 10 h 11"/>
                    <a:gd name="T52" fmla="*/ 9 w 9"/>
                    <a:gd name="T5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1">
                      <a:moveTo>
                        <a:pt x="9" y="10"/>
                      </a:moveTo>
                      <a:lnTo>
                        <a:pt x="9" y="8"/>
                      </a:lnTo>
                      <a:lnTo>
                        <a:pt x="9" y="7"/>
                      </a:lnTo>
                      <a:lnTo>
                        <a:pt x="9" y="6"/>
                      </a:lnTo>
                      <a:lnTo>
                        <a:pt x="9" y="5"/>
                      </a:lnTo>
                      <a:lnTo>
                        <a:pt x="8" y="4"/>
                      </a:lnTo>
                      <a:lnTo>
                        <a:pt x="8" y="3"/>
                      </a:lnTo>
                      <a:lnTo>
                        <a:pt x="8" y="1"/>
                      </a:lnTo>
                      <a:lnTo>
                        <a:pt x="8" y="0"/>
                      </a:lnTo>
                      <a:lnTo>
                        <a:pt x="6" y="0"/>
                      </a:lnTo>
                      <a:lnTo>
                        <a:pt x="4" y="1"/>
                      </a:lnTo>
                      <a:lnTo>
                        <a:pt x="2" y="1"/>
                      </a:lnTo>
                      <a:lnTo>
                        <a:pt x="0" y="1"/>
                      </a:lnTo>
                      <a:lnTo>
                        <a:pt x="0" y="2"/>
                      </a:lnTo>
                      <a:lnTo>
                        <a:pt x="0" y="3"/>
                      </a:lnTo>
                      <a:lnTo>
                        <a:pt x="0" y="5"/>
                      </a:lnTo>
                      <a:lnTo>
                        <a:pt x="0" y="6"/>
                      </a:lnTo>
                      <a:lnTo>
                        <a:pt x="1" y="7"/>
                      </a:lnTo>
                      <a:lnTo>
                        <a:pt x="1" y="8"/>
                      </a:lnTo>
                      <a:lnTo>
                        <a:pt x="1" y="9"/>
                      </a:lnTo>
                      <a:lnTo>
                        <a:pt x="2" y="11"/>
                      </a:lnTo>
                      <a:lnTo>
                        <a:pt x="2" y="11"/>
                      </a:lnTo>
                      <a:lnTo>
                        <a:pt x="3" y="11"/>
                      </a:lnTo>
                      <a:lnTo>
                        <a:pt x="5" y="10"/>
                      </a:lnTo>
                      <a:lnTo>
                        <a:pt x="7" y="10"/>
                      </a:lnTo>
                      <a:lnTo>
                        <a:pt x="8" y="10"/>
                      </a:lnTo>
                      <a:lnTo>
                        <a:pt x="9" y="10"/>
                      </a:lnTo>
                      <a:close/>
                    </a:path>
                  </a:pathLst>
                </a:custGeom>
                <a:solidFill>
                  <a:srgbClr val="808080"/>
                </a:solidFill>
                <a:ln>
                  <a:noFill/>
                </a:ln>
              </p:spPr>
              <p:txBody>
                <a:bodyPr/>
                <a:lstStyle/>
                <a:p>
                  <a:pPr algn="ctr"/>
                  <a:endParaRPr lang="zh-CN" altLang="en-US"/>
                </a:p>
              </p:txBody>
            </p:sp>
            <p:sp>
              <p:nvSpPr>
                <p:cNvPr id="1052031" name="Freeform 255"/>
                <p:cNvSpPr/>
                <p:nvPr/>
              </p:nvSpPr>
              <p:spPr bwMode="auto">
                <a:xfrm>
                  <a:off x="3695" y="1196"/>
                  <a:ext cx="20" cy="17"/>
                </a:xfrm>
                <a:custGeom>
                  <a:avLst/>
                  <a:gdLst>
                    <a:gd name="T0" fmla="*/ 16 w 20"/>
                    <a:gd name="T1" fmla="*/ 17 h 17"/>
                    <a:gd name="T2" fmla="*/ 0 w 20"/>
                    <a:gd name="T3" fmla="*/ 16 h 17"/>
                    <a:gd name="T4" fmla="*/ 0 w 20"/>
                    <a:gd name="T5" fmla="*/ 15 h 17"/>
                    <a:gd name="T6" fmla="*/ 0 w 20"/>
                    <a:gd name="T7" fmla="*/ 14 h 17"/>
                    <a:gd name="T8" fmla="*/ 0 w 20"/>
                    <a:gd name="T9" fmla="*/ 13 h 17"/>
                    <a:gd name="T10" fmla="*/ 1 w 20"/>
                    <a:gd name="T11" fmla="*/ 12 h 17"/>
                    <a:gd name="T12" fmla="*/ 1 w 20"/>
                    <a:gd name="T13" fmla="*/ 10 h 17"/>
                    <a:gd name="T14" fmla="*/ 2 w 20"/>
                    <a:gd name="T15" fmla="*/ 8 h 17"/>
                    <a:gd name="T16" fmla="*/ 3 w 20"/>
                    <a:gd name="T17" fmla="*/ 6 h 17"/>
                    <a:gd name="T18" fmla="*/ 3 w 20"/>
                    <a:gd name="T19" fmla="*/ 4 h 17"/>
                    <a:gd name="T20" fmla="*/ 4 w 20"/>
                    <a:gd name="T21" fmla="*/ 1 h 17"/>
                    <a:gd name="T22" fmla="*/ 6 w 20"/>
                    <a:gd name="T23" fmla="*/ 0 h 17"/>
                    <a:gd name="T24" fmla="*/ 20 w 20"/>
                    <a:gd name="T25" fmla="*/ 1 h 17"/>
                    <a:gd name="T26" fmla="*/ 16 w 20"/>
                    <a:gd name="T2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7">
                      <a:moveTo>
                        <a:pt x="16" y="17"/>
                      </a:moveTo>
                      <a:lnTo>
                        <a:pt x="0" y="16"/>
                      </a:lnTo>
                      <a:lnTo>
                        <a:pt x="0" y="15"/>
                      </a:lnTo>
                      <a:lnTo>
                        <a:pt x="0" y="14"/>
                      </a:lnTo>
                      <a:lnTo>
                        <a:pt x="0" y="13"/>
                      </a:lnTo>
                      <a:lnTo>
                        <a:pt x="1" y="12"/>
                      </a:lnTo>
                      <a:lnTo>
                        <a:pt x="1" y="10"/>
                      </a:lnTo>
                      <a:lnTo>
                        <a:pt x="2" y="8"/>
                      </a:lnTo>
                      <a:lnTo>
                        <a:pt x="3" y="6"/>
                      </a:lnTo>
                      <a:lnTo>
                        <a:pt x="3" y="4"/>
                      </a:lnTo>
                      <a:lnTo>
                        <a:pt x="4" y="1"/>
                      </a:lnTo>
                      <a:lnTo>
                        <a:pt x="6" y="0"/>
                      </a:lnTo>
                      <a:lnTo>
                        <a:pt x="20" y="1"/>
                      </a:lnTo>
                      <a:lnTo>
                        <a:pt x="16" y="17"/>
                      </a:lnTo>
                      <a:close/>
                    </a:path>
                  </a:pathLst>
                </a:custGeom>
                <a:solidFill>
                  <a:srgbClr val="FFFFFF"/>
                </a:solidFill>
                <a:ln>
                  <a:noFill/>
                </a:ln>
              </p:spPr>
              <p:txBody>
                <a:bodyPr/>
                <a:lstStyle/>
                <a:p>
                  <a:pPr algn="ctr"/>
                  <a:endParaRPr lang="zh-CN" altLang="en-US"/>
                </a:p>
              </p:txBody>
            </p:sp>
            <p:sp>
              <p:nvSpPr>
                <p:cNvPr id="1052032" name="Freeform 256"/>
                <p:cNvSpPr/>
                <p:nvPr/>
              </p:nvSpPr>
              <p:spPr bwMode="auto">
                <a:xfrm>
                  <a:off x="3700" y="1200"/>
                  <a:ext cx="9" cy="9"/>
                </a:xfrm>
                <a:custGeom>
                  <a:avLst/>
                  <a:gdLst>
                    <a:gd name="T0" fmla="*/ 0 w 9"/>
                    <a:gd name="T1" fmla="*/ 8 h 9"/>
                    <a:gd name="T2" fmla="*/ 9 w 9"/>
                    <a:gd name="T3" fmla="*/ 9 h 9"/>
                    <a:gd name="T4" fmla="*/ 9 w 9"/>
                    <a:gd name="T5" fmla="*/ 1 h 9"/>
                    <a:gd name="T6" fmla="*/ 2 w 9"/>
                    <a:gd name="T7" fmla="*/ 0 h 9"/>
                    <a:gd name="T8" fmla="*/ 2 w 9"/>
                    <a:gd name="T9" fmla="*/ 2 h 9"/>
                    <a:gd name="T10" fmla="*/ 1 w 9"/>
                    <a:gd name="T11" fmla="*/ 4 h 9"/>
                    <a:gd name="T12" fmla="*/ 1 w 9"/>
                    <a:gd name="T13" fmla="*/ 6 h 9"/>
                    <a:gd name="T14" fmla="*/ 0 w 9"/>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0" y="8"/>
                      </a:moveTo>
                      <a:lnTo>
                        <a:pt x="9" y="9"/>
                      </a:lnTo>
                      <a:lnTo>
                        <a:pt x="9" y="1"/>
                      </a:lnTo>
                      <a:lnTo>
                        <a:pt x="2" y="0"/>
                      </a:lnTo>
                      <a:lnTo>
                        <a:pt x="2" y="2"/>
                      </a:lnTo>
                      <a:lnTo>
                        <a:pt x="1" y="4"/>
                      </a:lnTo>
                      <a:lnTo>
                        <a:pt x="1" y="6"/>
                      </a:lnTo>
                      <a:lnTo>
                        <a:pt x="0" y="8"/>
                      </a:lnTo>
                      <a:close/>
                    </a:path>
                  </a:pathLst>
                </a:custGeom>
                <a:solidFill>
                  <a:srgbClr val="808080"/>
                </a:solidFill>
                <a:ln>
                  <a:noFill/>
                </a:ln>
              </p:spPr>
              <p:txBody>
                <a:bodyPr/>
                <a:lstStyle/>
                <a:p>
                  <a:pPr algn="ctr"/>
                  <a:endParaRPr lang="zh-CN" altLang="en-US"/>
                </a:p>
              </p:txBody>
            </p:sp>
            <p:sp>
              <p:nvSpPr>
                <p:cNvPr id="1052033" name="Freeform 257"/>
                <p:cNvSpPr/>
                <p:nvPr/>
              </p:nvSpPr>
              <p:spPr bwMode="auto">
                <a:xfrm>
                  <a:off x="3717" y="1197"/>
                  <a:ext cx="16" cy="18"/>
                </a:xfrm>
                <a:custGeom>
                  <a:avLst/>
                  <a:gdLst>
                    <a:gd name="T0" fmla="*/ 16 w 16"/>
                    <a:gd name="T1" fmla="*/ 2 h 18"/>
                    <a:gd name="T2" fmla="*/ 13 w 16"/>
                    <a:gd name="T3" fmla="*/ 18 h 18"/>
                    <a:gd name="T4" fmla="*/ 0 w 16"/>
                    <a:gd name="T5" fmla="*/ 17 h 18"/>
                    <a:gd name="T6" fmla="*/ 3 w 16"/>
                    <a:gd name="T7" fmla="*/ 0 h 18"/>
                    <a:gd name="T8" fmla="*/ 4 w 16"/>
                    <a:gd name="T9" fmla="*/ 1 h 18"/>
                    <a:gd name="T10" fmla="*/ 6 w 16"/>
                    <a:gd name="T11" fmla="*/ 1 h 18"/>
                    <a:gd name="T12" fmla="*/ 8 w 16"/>
                    <a:gd name="T13" fmla="*/ 1 h 18"/>
                    <a:gd name="T14" fmla="*/ 9 w 16"/>
                    <a:gd name="T15" fmla="*/ 1 h 18"/>
                    <a:gd name="T16" fmla="*/ 11 w 16"/>
                    <a:gd name="T17" fmla="*/ 1 h 18"/>
                    <a:gd name="T18" fmla="*/ 12 w 16"/>
                    <a:gd name="T19" fmla="*/ 2 h 18"/>
                    <a:gd name="T20" fmla="*/ 14 w 16"/>
                    <a:gd name="T21" fmla="*/ 2 h 18"/>
                    <a:gd name="T22" fmla="*/ 16 w 16"/>
                    <a:gd name="T2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8">
                      <a:moveTo>
                        <a:pt x="16" y="2"/>
                      </a:moveTo>
                      <a:lnTo>
                        <a:pt x="13" y="18"/>
                      </a:lnTo>
                      <a:lnTo>
                        <a:pt x="0" y="17"/>
                      </a:lnTo>
                      <a:lnTo>
                        <a:pt x="3" y="0"/>
                      </a:lnTo>
                      <a:lnTo>
                        <a:pt x="4" y="1"/>
                      </a:lnTo>
                      <a:lnTo>
                        <a:pt x="6" y="1"/>
                      </a:lnTo>
                      <a:lnTo>
                        <a:pt x="8" y="1"/>
                      </a:lnTo>
                      <a:lnTo>
                        <a:pt x="9" y="1"/>
                      </a:lnTo>
                      <a:lnTo>
                        <a:pt x="11" y="1"/>
                      </a:lnTo>
                      <a:lnTo>
                        <a:pt x="12" y="2"/>
                      </a:lnTo>
                      <a:lnTo>
                        <a:pt x="14" y="2"/>
                      </a:lnTo>
                      <a:lnTo>
                        <a:pt x="16" y="2"/>
                      </a:lnTo>
                      <a:close/>
                    </a:path>
                  </a:pathLst>
                </a:custGeom>
                <a:solidFill>
                  <a:srgbClr val="FFFFFF"/>
                </a:solidFill>
                <a:ln>
                  <a:noFill/>
                </a:ln>
              </p:spPr>
              <p:txBody>
                <a:bodyPr/>
                <a:lstStyle/>
                <a:p>
                  <a:pPr algn="ctr"/>
                  <a:endParaRPr lang="zh-CN" altLang="en-US"/>
                </a:p>
              </p:txBody>
            </p:sp>
            <p:sp>
              <p:nvSpPr>
                <p:cNvPr id="1052034" name="Freeform 258"/>
                <p:cNvSpPr/>
                <p:nvPr/>
              </p:nvSpPr>
              <p:spPr bwMode="auto">
                <a:xfrm>
                  <a:off x="3721" y="1202"/>
                  <a:ext cx="7" cy="9"/>
                </a:xfrm>
                <a:custGeom>
                  <a:avLst/>
                  <a:gdLst>
                    <a:gd name="T0" fmla="*/ 2 w 7"/>
                    <a:gd name="T1" fmla="*/ 0 h 9"/>
                    <a:gd name="T2" fmla="*/ 0 w 7"/>
                    <a:gd name="T3" fmla="*/ 8 h 9"/>
                    <a:gd name="T4" fmla="*/ 6 w 7"/>
                    <a:gd name="T5" fmla="*/ 9 h 9"/>
                    <a:gd name="T6" fmla="*/ 7 w 7"/>
                    <a:gd name="T7" fmla="*/ 1 h 9"/>
                    <a:gd name="T8" fmla="*/ 6 w 7"/>
                    <a:gd name="T9" fmla="*/ 0 h 9"/>
                    <a:gd name="T10" fmla="*/ 5 w 7"/>
                    <a:gd name="T11" fmla="*/ 0 h 9"/>
                    <a:gd name="T12" fmla="*/ 4 w 7"/>
                    <a:gd name="T13" fmla="*/ 0 h 9"/>
                    <a:gd name="T14" fmla="*/ 3 w 7"/>
                    <a:gd name="T15" fmla="*/ 0 h 9"/>
                    <a:gd name="T16" fmla="*/ 2 w 7"/>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2" y="0"/>
                      </a:moveTo>
                      <a:lnTo>
                        <a:pt x="0" y="8"/>
                      </a:lnTo>
                      <a:lnTo>
                        <a:pt x="6" y="9"/>
                      </a:lnTo>
                      <a:lnTo>
                        <a:pt x="7" y="1"/>
                      </a:lnTo>
                      <a:lnTo>
                        <a:pt x="6" y="0"/>
                      </a:lnTo>
                      <a:lnTo>
                        <a:pt x="5" y="0"/>
                      </a:lnTo>
                      <a:lnTo>
                        <a:pt x="4" y="0"/>
                      </a:lnTo>
                      <a:lnTo>
                        <a:pt x="3" y="0"/>
                      </a:lnTo>
                      <a:lnTo>
                        <a:pt x="2" y="0"/>
                      </a:lnTo>
                      <a:close/>
                    </a:path>
                  </a:pathLst>
                </a:custGeom>
                <a:solidFill>
                  <a:srgbClr val="808080"/>
                </a:solidFill>
                <a:ln>
                  <a:noFill/>
                </a:ln>
              </p:spPr>
              <p:txBody>
                <a:bodyPr/>
                <a:lstStyle/>
                <a:p>
                  <a:pPr algn="ctr"/>
                  <a:endParaRPr lang="zh-CN" altLang="en-US"/>
                </a:p>
              </p:txBody>
            </p:sp>
            <p:sp>
              <p:nvSpPr>
                <p:cNvPr id="1052035" name="Freeform 259"/>
                <p:cNvSpPr/>
                <p:nvPr/>
              </p:nvSpPr>
              <p:spPr bwMode="auto">
                <a:xfrm>
                  <a:off x="3959" y="1198"/>
                  <a:ext cx="19" cy="18"/>
                </a:xfrm>
                <a:custGeom>
                  <a:avLst/>
                  <a:gdLst>
                    <a:gd name="T0" fmla="*/ 17 w 19"/>
                    <a:gd name="T1" fmla="*/ 0 h 18"/>
                    <a:gd name="T2" fmla="*/ 17 w 19"/>
                    <a:gd name="T3" fmla="*/ 2 h 18"/>
                    <a:gd name="T4" fmla="*/ 18 w 19"/>
                    <a:gd name="T5" fmla="*/ 4 h 18"/>
                    <a:gd name="T6" fmla="*/ 18 w 19"/>
                    <a:gd name="T7" fmla="*/ 6 h 18"/>
                    <a:gd name="T8" fmla="*/ 18 w 19"/>
                    <a:gd name="T9" fmla="*/ 8 h 18"/>
                    <a:gd name="T10" fmla="*/ 18 w 19"/>
                    <a:gd name="T11" fmla="*/ 10 h 18"/>
                    <a:gd name="T12" fmla="*/ 19 w 19"/>
                    <a:gd name="T13" fmla="*/ 12 h 18"/>
                    <a:gd name="T14" fmla="*/ 19 w 19"/>
                    <a:gd name="T15" fmla="*/ 13 h 18"/>
                    <a:gd name="T16" fmla="*/ 19 w 19"/>
                    <a:gd name="T17" fmla="*/ 14 h 18"/>
                    <a:gd name="T18" fmla="*/ 19 w 19"/>
                    <a:gd name="T19" fmla="*/ 16 h 18"/>
                    <a:gd name="T20" fmla="*/ 19 w 19"/>
                    <a:gd name="T21" fmla="*/ 17 h 18"/>
                    <a:gd name="T22" fmla="*/ 4 w 19"/>
                    <a:gd name="T23" fmla="*/ 18 h 18"/>
                    <a:gd name="T24" fmla="*/ 0 w 19"/>
                    <a:gd name="T25" fmla="*/ 2 h 18"/>
                    <a:gd name="T26" fmla="*/ 1 w 19"/>
                    <a:gd name="T27" fmla="*/ 1 h 18"/>
                    <a:gd name="T28" fmla="*/ 3 w 19"/>
                    <a:gd name="T29" fmla="*/ 1 h 18"/>
                    <a:gd name="T30" fmla="*/ 5 w 19"/>
                    <a:gd name="T31" fmla="*/ 1 h 18"/>
                    <a:gd name="T32" fmla="*/ 6 w 19"/>
                    <a:gd name="T33" fmla="*/ 1 h 18"/>
                    <a:gd name="T34" fmla="*/ 7 w 19"/>
                    <a:gd name="T35" fmla="*/ 0 h 18"/>
                    <a:gd name="T36" fmla="*/ 8 w 19"/>
                    <a:gd name="T37" fmla="*/ 0 h 18"/>
                    <a:gd name="T38" fmla="*/ 9 w 19"/>
                    <a:gd name="T39" fmla="*/ 0 h 18"/>
                    <a:gd name="T40" fmla="*/ 11 w 19"/>
                    <a:gd name="T41" fmla="*/ 0 h 18"/>
                    <a:gd name="T42" fmla="*/ 13 w 19"/>
                    <a:gd name="T43" fmla="*/ 0 h 18"/>
                    <a:gd name="T44" fmla="*/ 14 w 19"/>
                    <a:gd name="T45" fmla="*/ 0 h 18"/>
                    <a:gd name="T46" fmla="*/ 15 w 19"/>
                    <a:gd name="T47" fmla="*/ 0 h 18"/>
                    <a:gd name="T48" fmla="*/ 16 w 19"/>
                    <a:gd name="T49" fmla="*/ 0 h 18"/>
                    <a:gd name="T50" fmla="*/ 17 w 19"/>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8">
                      <a:moveTo>
                        <a:pt x="17" y="0"/>
                      </a:moveTo>
                      <a:lnTo>
                        <a:pt x="17" y="2"/>
                      </a:lnTo>
                      <a:lnTo>
                        <a:pt x="18" y="4"/>
                      </a:lnTo>
                      <a:lnTo>
                        <a:pt x="18" y="6"/>
                      </a:lnTo>
                      <a:lnTo>
                        <a:pt x="18" y="8"/>
                      </a:lnTo>
                      <a:lnTo>
                        <a:pt x="18" y="10"/>
                      </a:lnTo>
                      <a:lnTo>
                        <a:pt x="19" y="12"/>
                      </a:lnTo>
                      <a:lnTo>
                        <a:pt x="19" y="13"/>
                      </a:lnTo>
                      <a:lnTo>
                        <a:pt x="19" y="14"/>
                      </a:lnTo>
                      <a:lnTo>
                        <a:pt x="19" y="16"/>
                      </a:lnTo>
                      <a:lnTo>
                        <a:pt x="19" y="17"/>
                      </a:lnTo>
                      <a:lnTo>
                        <a:pt x="4" y="18"/>
                      </a:lnTo>
                      <a:lnTo>
                        <a:pt x="0" y="2"/>
                      </a:lnTo>
                      <a:lnTo>
                        <a:pt x="1" y="1"/>
                      </a:lnTo>
                      <a:lnTo>
                        <a:pt x="3" y="1"/>
                      </a:lnTo>
                      <a:lnTo>
                        <a:pt x="5" y="1"/>
                      </a:lnTo>
                      <a:lnTo>
                        <a:pt x="6" y="1"/>
                      </a:lnTo>
                      <a:lnTo>
                        <a:pt x="7" y="0"/>
                      </a:lnTo>
                      <a:lnTo>
                        <a:pt x="8" y="0"/>
                      </a:lnTo>
                      <a:lnTo>
                        <a:pt x="9" y="0"/>
                      </a:lnTo>
                      <a:lnTo>
                        <a:pt x="11" y="0"/>
                      </a:lnTo>
                      <a:lnTo>
                        <a:pt x="13" y="0"/>
                      </a:lnTo>
                      <a:lnTo>
                        <a:pt x="14" y="0"/>
                      </a:lnTo>
                      <a:lnTo>
                        <a:pt x="15" y="0"/>
                      </a:lnTo>
                      <a:lnTo>
                        <a:pt x="16" y="0"/>
                      </a:lnTo>
                      <a:lnTo>
                        <a:pt x="17" y="0"/>
                      </a:lnTo>
                      <a:close/>
                    </a:path>
                  </a:pathLst>
                </a:custGeom>
                <a:solidFill>
                  <a:srgbClr val="FFFFFF"/>
                </a:solidFill>
                <a:ln>
                  <a:noFill/>
                </a:ln>
              </p:spPr>
              <p:txBody>
                <a:bodyPr/>
                <a:lstStyle/>
                <a:p>
                  <a:pPr algn="ctr"/>
                  <a:endParaRPr lang="zh-CN" altLang="en-US"/>
                </a:p>
              </p:txBody>
            </p:sp>
            <p:sp>
              <p:nvSpPr>
                <p:cNvPr id="1052036" name="Freeform 260"/>
                <p:cNvSpPr/>
                <p:nvPr/>
              </p:nvSpPr>
              <p:spPr bwMode="auto">
                <a:xfrm>
                  <a:off x="3964" y="1202"/>
                  <a:ext cx="10" cy="9"/>
                </a:xfrm>
                <a:custGeom>
                  <a:avLst/>
                  <a:gdLst>
                    <a:gd name="T0" fmla="*/ 9 w 10"/>
                    <a:gd name="T1" fmla="*/ 3 h 9"/>
                    <a:gd name="T2" fmla="*/ 9 w 10"/>
                    <a:gd name="T3" fmla="*/ 2 h 9"/>
                    <a:gd name="T4" fmla="*/ 9 w 10"/>
                    <a:gd name="T5" fmla="*/ 1 h 9"/>
                    <a:gd name="T6" fmla="*/ 9 w 10"/>
                    <a:gd name="T7" fmla="*/ 0 h 9"/>
                    <a:gd name="T8" fmla="*/ 9 w 10"/>
                    <a:gd name="T9" fmla="*/ 0 h 9"/>
                    <a:gd name="T10" fmla="*/ 8 w 10"/>
                    <a:gd name="T11" fmla="*/ 0 h 9"/>
                    <a:gd name="T12" fmla="*/ 7 w 10"/>
                    <a:gd name="T13" fmla="*/ 0 h 9"/>
                    <a:gd name="T14" fmla="*/ 6 w 10"/>
                    <a:gd name="T15" fmla="*/ 0 h 9"/>
                    <a:gd name="T16" fmla="*/ 5 w 10"/>
                    <a:gd name="T17" fmla="*/ 1 h 9"/>
                    <a:gd name="T18" fmla="*/ 3 w 10"/>
                    <a:gd name="T19" fmla="*/ 1 h 9"/>
                    <a:gd name="T20" fmla="*/ 2 w 10"/>
                    <a:gd name="T21" fmla="*/ 1 h 9"/>
                    <a:gd name="T22" fmla="*/ 1 w 10"/>
                    <a:gd name="T23" fmla="*/ 1 h 9"/>
                    <a:gd name="T24" fmla="*/ 0 w 10"/>
                    <a:gd name="T25" fmla="*/ 1 h 9"/>
                    <a:gd name="T26" fmla="*/ 1 w 10"/>
                    <a:gd name="T27" fmla="*/ 9 h 9"/>
                    <a:gd name="T28" fmla="*/ 10 w 10"/>
                    <a:gd name="T29" fmla="*/ 9 h 9"/>
                    <a:gd name="T30" fmla="*/ 10 w 10"/>
                    <a:gd name="T31" fmla="*/ 7 h 9"/>
                    <a:gd name="T32" fmla="*/ 10 w 10"/>
                    <a:gd name="T33" fmla="*/ 6 h 9"/>
                    <a:gd name="T34" fmla="*/ 9 w 10"/>
                    <a:gd name="T35" fmla="*/ 4 h 9"/>
                    <a:gd name="T36" fmla="*/ 9 w 10"/>
                    <a:gd name="T3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9">
                      <a:moveTo>
                        <a:pt x="9" y="3"/>
                      </a:moveTo>
                      <a:lnTo>
                        <a:pt x="9" y="2"/>
                      </a:lnTo>
                      <a:lnTo>
                        <a:pt x="9" y="1"/>
                      </a:lnTo>
                      <a:lnTo>
                        <a:pt x="9" y="0"/>
                      </a:lnTo>
                      <a:lnTo>
                        <a:pt x="9" y="0"/>
                      </a:lnTo>
                      <a:lnTo>
                        <a:pt x="8" y="0"/>
                      </a:lnTo>
                      <a:lnTo>
                        <a:pt x="7" y="0"/>
                      </a:lnTo>
                      <a:lnTo>
                        <a:pt x="6" y="0"/>
                      </a:lnTo>
                      <a:lnTo>
                        <a:pt x="5" y="1"/>
                      </a:lnTo>
                      <a:lnTo>
                        <a:pt x="3" y="1"/>
                      </a:lnTo>
                      <a:lnTo>
                        <a:pt x="2" y="1"/>
                      </a:lnTo>
                      <a:lnTo>
                        <a:pt x="1" y="1"/>
                      </a:lnTo>
                      <a:lnTo>
                        <a:pt x="0" y="1"/>
                      </a:lnTo>
                      <a:lnTo>
                        <a:pt x="1" y="9"/>
                      </a:lnTo>
                      <a:lnTo>
                        <a:pt x="10" y="9"/>
                      </a:lnTo>
                      <a:lnTo>
                        <a:pt x="10" y="7"/>
                      </a:lnTo>
                      <a:lnTo>
                        <a:pt x="10" y="6"/>
                      </a:lnTo>
                      <a:lnTo>
                        <a:pt x="9" y="4"/>
                      </a:lnTo>
                      <a:lnTo>
                        <a:pt x="9" y="3"/>
                      </a:lnTo>
                      <a:close/>
                    </a:path>
                  </a:pathLst>
                </a:custGeom>
                <a:solidFill>
                  <a:srgbClr val="808080"/>
                </a:solidFill>
                <a:ln>
                  <a:noFill/>
                </a:ln>
              </p:spPr>
              <p:txBody>
                <a:bodyPr/>
                <a:lstStyle/>
                <a:p>
                  <a:pPr algn="ctr"/>
                  <a:endParaRPr lang="zh-CN" altLang="en-US"/>
                </a:p>
              </p:txBody>
            </p:sp>
            <p:sp>
              <p:nvSpPr>
                <p:cNvPr id="1052037" name="Freeform 261"/>
                <p:cNvSpPr/>
                <p:nvPr/>
              </p:nvSpPr>
              <p:spPr bwMode="auto">
                <a:xfrm>
                  <a:off x="3735" y="1199"/>
                  <a:ext cx="24" cy="17"/>
                </a:xfrm>
                <a:custGeom>
                  <a:avLst/>
                  <a:gdLst>
                    <a:gd name="T0" fmla="*/ 24 w 24"/>
                    <a:gd name="T1" fmla="*/ 2 h 17"/>
                    <a:gd name="T2" fmla="*/ 23 w 24"/>
                    <a:gd name="T3" fmla="*/ 3 h 17"/>
                    <a:gd name="T4" fmla="*/ 23 w 24"/>
                    <a:gd name="T5" fmla="*/ 5 h 17"/>
                    <a:gd name="T6" fmla="*/ 23 w 24"/>
                    <a:gd name="T7" fmla="*/ 7 h 17"/>
                    <a:gd name="T8" fmla="*/ 23 w 24"/>
                    <a:gd name="T9" fmla="*/ 9 h 17"/>
                    <a:gd name="T10" fmla="*/ 23 w 24"/>
                    <a:gd name="T11" fmla="*/ 11 h 17"/>
                    <a:gd name="T12" fmla="*/ 22 w 24"/>
                    <a:gd name="T13" fmla="*/ 13 h 17"/>
                    <a:gd name="T14" fmla="*/ 22 w 24"/>
                    <a:gd name="T15" fmla="*/ 15 h 17"/>
                    <a:gd name="T16" fmla="*/ 22 w 24"/>
                    <a:gd name="T17" fmla="*/ 17 h 17"/>
                    <a:gd name="T18" fmla="*/ 0 w 24"/>
                    <a:gd name="T19" fmla="*/ 16 h 17"/>
                    <a:gd name="T20" fmla="*/ 3 w 24"/>
                    <a:gd name="T21" fmla="*/ 0 h 17"/>
                    <a:gd name="T22" fmla="*/ 4 w 24"/>
                    <a:gd name="T23" fmla="*/ 0 h 17"/>
                    <a:gd name="T24" fmla="*/ 5 w 24"/>
                    <a:gd name="T25" fmla="*/ 0 h 17"/>
                    <a:gd name="T26" fmla="*/ 6 w 24"/>
                    <a:gd name="T27" fmla="*/ 0 h 17"/>
                    <a:gd name="T28" fmla="*/ 8 w 24"/>
                    <a:gd name="T29" fmla="*/ 0 h 17"/>
                    <a:gd name="T30" fmla="*/ 9 w 24"/>
                    <a:gd name="T31" fmla="*/ 0 h 17"/>
                    <a:gd name="T32" fmla="*/ 10 w 24"/>
                    <a:gd name="T33" fmla="*/ 0 h 17"/>
                    <a:gd name="T34" fmla="*/ 12 w 24"/>
                    <a:gd name="T35" fmla="*/ 1 h 17"/>
                    <a:gd name="T36" fmla="*/ 13 w 24"/>
                    <a:gd name="T37" fmla="*/ 1 h 17"/>
                    <a:gd name="T38" fmla="*/ 14 w 24"/>
                    <a:gd name="T39" fmla="*/ 1 h 17"/>
                    <a:gd name="T40" fmla="*/ 16 w 24"/>
                    <a:gd name="T41" fmla="*/ 1 h 17"/>
                    <a:gd name="T42" fmla="*/ 17 w 24"/>
                    <a:gd name="T43" fmla="*/ 1 h 17"/>
                    <a:gd name="T44" fmla="*/ 18 w 24"/>
                    <a:gd name="T45" fmla="*/ 1 h 17"/>
                    <a:gd name="T46" fmla="*/ 19 w 24"/>
                    <a:gd name="T47" fmla="*/ 1 h 17"/>
                    <a:gd name="T48" fmla="*/ 21 w 24"/>
                    <a:gd name="T49" fmla="*/ 2 h 17"/>
                    <a:gd name="T50" fmla="*/ 22 w 24"/>
                    <a:gd name="T51" fmla="*/ 2 h 17"/>
                    <a:gd name="T52" fmla="*/ 24 w 24"/>
                    <a:gd name="T5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17">
                      <a:moveTo>
                        <a:pt x="24" y="2"/>
                      </a:moveTo>
                      <a:lnTo>
                        <a:pt x="23" y="3"/>
                      </a:lnTo>
                      <a:lnTo>
                        <a:pt x="23" y="5"/>
                      </a:lnTo>
                      <a:lnTo>
                        <a:pt x="23" y="7"/>
                      </a:lnTo>
                      <a:lnTo>
                        <a:pt x="23" y="9"/>
                      </a:lnTo>
                      <a:lnTo>
                        <a:pt x="23" y="11"/>
                      </a:lnTo>
                      <a:lnTo>
                        <a:pt x="22" y="13"/>
                      </a:lnTo>
                      <a:lnTo>
                        <a:pt x="22" y="15"/>
                      </a:lnTo>
                      <a:lnTo>
                        <a:pt x="22" y="17"/>
                      </a:lnTo>
                      <a:lnTo>
                        <a:pt x="0" y="16"/>
                      </a:lnTo>
                      <a:lnTo>
                        <a:pt x="3" y="0"/>
                      </a:lnTo>
                      <a:lnTo>
                        <a:pt x="4" y="0"/>
                      </a:lnTo>
                      <a:lnTo>
                        <a:pt x="5" y="0"/>
                      </a:lnTo>
                      <a:lnTo>
                        <a:pt x="6" y="0"/>
                      </a:lnTo>
                      <a:lnTo>
                        <a:pt x="8" y="0"/>
                      </a:lnTo>
                      <a:lnTo>
                        <a:pt x="9" y="0"/>
                      </a:lnTo>
                      <a:lnTo>
                        <a:pt x="10" y="0"/>
                      </a:lnTo>
                      <a:lnTo>
                        <a:pt x="12" y="1"/>
                      </a:lnTo>
                      <a:lnTo>
                        <a:pt x="13" y="1"/>
                      </a:lnTo>
                      <a:lnTo>
                        <a:pt x="14" y="1"/>
                      </a:lnTo>
                      <a:lnTo>
                        <a:pt x="16" y="1"/>
                      </a:lnTo>
                      <a:lnTo>
                        <a:pt x="17" y="1"/>
                      </a:lnTo>
                      <a:lnTo>
                        <a:pt x="18" y="1"/>
                      </a:lnTo>
                      <a:lnTo>
                        <a:pt x="19" y="1"/>
                      </a:lnTo>
                      <a:lnTo>
                        <a:pt x="21" y="2"/>
                      </a:lnTo>
                      <a:lnTo>
                        <a:pt x="22" y="2"/>
                      </a:lnTo>
                      <a:lnTo>
                        <a:pt x="24" y="2"/>
                      </a:lnTo>
                      <a:close/>
                    </a:path>
                  </a:pathLst>
                </a:custGeom>
                <a:solidFill>
                  <a:srgbClr val="FFFFFF"/>
                </a:solidFill>
                <a:ln>
                  <a:noFill/>
                </a:ln>
              </p:spPr>
              <p:txBody>
                <a:bodyPr/>
                <a:lstStyle/>
                <a:p>
                  <a:pPr algn="ctr"/>
                  <a:endParaRPr lang="zh-CN" altLang="en-US"/>
                </a:p>
              </p:txBody>
            </p:sp>
            <p:sp>
              <p:nvSpPr>
                <p:cNvPr id="1052038" name="Freeform 262"/>
                <p:cNvSpPr/>
                <p:nvPr/>
              </p:nvSpPr>
              <p:spPr bwMode="auto">
                <a:xfrm>
                  <a:off x="3740" y="1204"/>
                  <a:ext cx="15" cy="8"/>
                </a:xfrm>
                <a:custGeom>
                  <a:avLst/>
                  <a:gdLst>
                    <a:gd name="T0" fmla="*/ 15 w 15"/>
                    <a:gd name="T1" fmla="*/ 0 h 8"/>
                    <a:gd name="T2" fmla="*/ 13 w 15"/>
                    <a:gd name="T3" fmla="*/ 0 h 8"/>
                    <a:gd name="T4" fmla="*/ 11 w 15"/>
                    <a:gd name="T5" fmla="*/ 0 h 8"/>
                    <a:gd name="T6" fmla="*/ 10 w 15"/>
                    <a:gd name="T7" fmla="*/ 0 h 8"/>
                    <a:gd name="T8" fmla="*/ 8 w 15"/>
                    <a:gd name="T9" fmla="*/ 0 h 8"/>
                    <a:gd name="T10" fmla="*/ 6 w 15"/>
                    <a:gd name="T11" fmla="*/ 0 h 8"/>
                    <a:gd name="T12" fmla="*/ 4 w 15"/>
                    <a:gd name="T13" fmla="*/ 0 h 8"/>
                    <a:gd name="T14" fmla="*/ 3 w 15"/>
                    <a:gd name="T15" fmla="*/ 0 h 8"/>
                    <a:gd name="T16" fmla="*/ 1 w 15"/>
                    <a:gd name="T17" fmla="*/ 0 h 8"/>
                    <a:gd name="T18" fmla="*/ 0 w 15"/>
                    <a:gd name="T19" fmla="*/ 7 h 8"/>
                    <a:gd name="T20" fmla="*/ 13 w 15"/>
                    <a:gd name="T21" fmla="*/ 8 h 8"/>
                    <a:gd name="T22" fmla="*/ 14 w 15"/>
                    <a:gd name="T23" fmla="*/ 7 h 8"/>
                    <a:gd name="T24" fmla="*/ 14 w 15"/>
                    <a:gd name="T25" fmla="*/ 6 h 8"/>
                    <a:gd name="T26" fmla="*/ 14 w 15"/>
                    <a:gd name="T27" fmla="*/ 5 h 8"/>
                    <a:gd name="T28" fmla="*/ 14 w 15"/>
                    <a:gd name="T29" fmla="*/ 4 h 8"/>
                    <a:gd name="T30" fmla="*/ 15 w 15"/>
                    <a:gd name="T31" fmla="*/ 2 h 8"/>
                    <a:gd name="T32" fmla="*/ 15 w 15"/>
                    <a:gd name="T3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8">
                      <a:moveTo>
                        <a:pt x="15" y="0"/>
                      </a:moveTo>
                      <a:lnTo>
                        <a:pt x="13" y="0"/>
                      </a:lnTo>
                      <a:lnTo>
                        <a:pt x="11" y="0"/>
                      </a:lnTo>
                      <a:lnTo>
                        <a:pt x="10" y="0"/>
                      </a:lnTo>
                      <a:lnTo>
                        <a:pt x="8" y="0"/>
                      </a:lnTo>
                      <a:lnTo>
                        <a:pt x="6" y="0"/>
                      </a:lnTo>
                      <a:lnTo>
                        <a:pt x="4" y="0"/>
                      </a:lnTo>
                      <a:lnTo>
                        <a:pt x="3" y="0"/>
                      </a:lnTo>
                      <a:lnTo>
                        <a:pt x="1" y="0"/>
                      </a:lnTo>
                      <a:lnTo>
                        <a:pt x="0" y="7"/>
                      </a:lnTo>
                      <a:lnTo>
                        <a:pt x="13" y="8"/>
                      </a:lnTo>
                      <a:lnTo>
                        <a:pt x="14" y="7"/>
                      </a:lnTo>
                      <a:lnTo>
                        <a:pt x="14" y="6"/>
                      </a:lnTo>
                      <a:lnTo>
                        <a:pt x="14" y="5"/>
                      </a:lnTo>
                      <a:lnTo>
                        <a:pt x="14" y="4"/>
                      </a:lnTo>
                      <a:lnTo>
                        <a:pt x="15" y="2"/>
                      </a:lnTo>
                      <a:lnTo>
                        <a:pt x="15" y="0"/>
                      </a:lnTo>
                      <a:close/>
                    </a:path>
                  </a:pathLst>
                </a:custGeom>
                <a:solidFill>
                  <a:srgbClr val="808080"/>
                </a:solidFill>
                <a:ln>
                  <a:noFill/>
                </a:ln>
              </p:spPr>
              <p:txBody>
                <a:bodyPr/>
                <a:lstStyle/>
                <a:p>
                  <a:pPr algn="ctr"/>
                  <a:endParaRPr lang="zh-CN" altLang="en-US"/>
                </a:p>
              </p:txBody>
            </p:sp>
            <p:sp>
              <p:nvSpPr>
                <p:cNvPr id="1052039" name="Freeform 263"/>
                <p:cNvSpPr/>
                <p:nvPr/>
              </p:nvSpPr>
              <p:spPr bwMode="auto">
                <a:xfrm>
                  <a:off x="3936" y="1201"/>
                  <a:ext cx="21" cy="17"/>
                </a:xfrm>
                <a:custGeom>
                  <a:avLst/>
                  <a:gdLst>
                    <a:gd name="T0" fmla="*/ 21 w 21"/>
                    <a:gd name="T1" fmla="*/ 15 h 17"/>
                    <a:gd name="T2" fmla="*/ 19 w 21"/>
                    <a:gd name="T3" fmla="*/ 16 h 17"/>
                    <a:gd name="T4" fmla="*/ 18 w 21"/>
                    <a:gd name="T5" fmla="*/ 16 h 17"/>
                    <a:gd name="T6" fmla="*/ 17 w 21"/>
                    <a:gd name="T7" fmla="*/ 16 h 17"/>
                    <a:gd name="T8" fmla="*/ 16 w 21"/>
                    <a:gd name="T9" fmla="*/ 16 h 17"/>
                    <a:gd name="T10" fmla="*/ 15 w 21"/>
                    <a:gd name="T11" fmla="*/ 16 h 17"/>
                    <a:gd name="T12" fmla="*/ 14 w 21"/>
                    <a:gd name="T13" fmla="*/ 16 h 17"/>
                    <a:gd name="T14" fmla="*/ 13 w 21"/>
                    <a:gd name="T15" fmla="*/ 16 h 17"/>
                    <a:gd name="T16" fmla="*/ 11 w 21"/>
                    <a:gd name="T17" fmla="*/ 17 h 17"/>
                    <a:gd name="T18" fmla="*/ 10 w 21"/>
                    <a:gd name="T19" fmla="*/ 17 h 17"/>
                    <a:gd name="T20" fmla="*/ 9 w 21"/>
                    <a:gd name="T21" fmla="*/ 17 h 17"/>
                    <a:gd name="T22" fmla="*/ 8 w 21"/>
                    <a:gd name="T23" fmla="*/ 17 h 17"/>
                    <a:gd name="T24" fmla="*/ 7 w 21"/>
                    <a:gd name="T25" fmla="*/ 17 h 17"/>
                    <a:gd name="T26" fmla="*/ 6 w 21"/>
                    <a:gd name="T27" fmla="*/ 17 h 17"/>
                    <a:gd name="T28" fmla="*/ 5 w 21"/>
                    <a:gd name="T29" fmla="*/ 17 h 17"/>
                    <a:gd name="T30" fmla="*/ 3 w 21"/>
                    <a:gd name="T31" fmla="*/ 17 h 17"/>
                    <a:gd name="T32" fmla="*/ 2 w 21"/>
                    <a:gd name="T33" fmla="*/ 17 h 17"/>
                    <a:gd name="T34" fmla="*/ 0 w 21"/>
                    <a:gd name="T35" fmla="*/ 0 h 17"/>
                    <a:gd name="T36" fmla="*/ 1 w 21"/>
                    <a:gd name="T37" fmla="*/ 0 h 17"/>
                    <a:gd name="T38" fmla="*/ 2 w 21"/>
                    <a:gd name="T39" fmla="*/ 0 h 17"/>
                    <a:gd name="T40" fmla="*/ 3 w 21"/>
                    <a:gd name="T41" fmla="*/ 0 h 17"/>
                    <a:gd name="T42" fmla="*/ 4 w 21"/>
                    <a:gd name="T43" fmla="*/ 0 h 17"/>
                    <a:gd name="T44" fmla="*/ 5 w 21"/>
                    <a:gd name="T45" fmla="*/ 0 h 17"/>
                    <a:gd name="T46" fmla="*/ 6 w 21"/>
                    <a:gd name="T47" fmla="*/ 0 h 17"/>
                    <a:gd name="T48" fmla="*/ 8 w 21"/>
                    <a:gd name="T49" fmla="*/ 0 h 17"/>
                    <a:gd name="T50" fmla="*/ 9 w 21"/>
                    <a:gd name="T51" fmla="*/ 0 h 17"/>
                    <a:gd name="T52" fmla="*/ 10 w 21"/>
                    <a:gd name="T53" fmla="*/ 0 h 17"/>
                    <a:gd name="T54" fmla="*/ 11 w 21"/>
                    <a:gd name="T55" fmla="*/ 0 h 17"/>
                    <a:gd name="T56" fmla="*/ 12 w 21"/>
                    <a:gd name="T57" fmla="*/ 0 h 17"/>
                    <a:gd name="T58" fmla="*/ 13 w 21"/>
                    <a:gd name="T59" fmla="*/ 0 h 17"/>
                    <a:gd name="T60" fmla="*/ 15 w 21"/>
                    <a:gd name="T61" fmla="*/ 0 h 17"/>
                    <a:gd name="T62" fmla="*/ 16 w 21"/>
                    <a:gd name="T63" fmla="*/ 0 h 17"/>
                    <a:gd name="T64" fmla="*/ 17 w 21"/>
                    <a:gd name="T65" fmla="*/ 0 h 17"/>
                    <a:gd name="T66" fmla="*/ 18 w 21"/>
                    <a:gd name="T67" fmla="*/ 0 h 17"/>
                    <a:gd name="T68" fmla="*/ 21 w 21"/>
                    <a:gd name="T6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17">
                      <a:moveTo>
                        <a:pt x="21" y="15"/>
                      </a:moveTo>
                      <a:lnTo>
                        <a:pt x="19" y="16"/>
                      </a:lnTo>
                      <a:lnTo>
                        <a:pt x="18" y="16"/>
                      </a:lnTo>
                      <a:lnTo>
                        <a:pt x="17" y="16"/>
                      </a:lnTo>
                      <a:lnTo>
                        <a:pt x="16" y="16"/>
                      </a:lnTo>
                      <a:lnTo>
                        <a:pt x="15" y="16"/>
                      </a:lnTo>
                      <a:lnTo>
                        <a:pt x="14" y="16"/>
                      </a:lnTo>
                      <a:lnTo>
                        <a:pt x="13" y="16"/>
                      </a:lnTo>
                      <a:lnTo>
                        <a:pt x="11" y="17"/>
                      </a:lnTo>
                      <a:lnTo>
                        <a:pt x="10" y="17"/>
                      </a:lnTo>
                      <a:lnTo>
                        <a:pt x="9" y="17"/>
                      </a:lnTo>
                      <a:lnTo>
                        <a:pt x="8" y="17"/>
                      </a:lnTo>
                      <a:lnTo>
                        <a:pt x="7" y="17"/>
                      </a:lnTo>
                      <a:lnTo>
                        <a:pt x="6" y="17"/>
                      </a:lnTo>
                      <a:lnTo>
                        <a:pt x="5" y="17"/>
                      </a:lnTo>
                      <a:lnTo>
                        <a:pt x="3" y="17"/>
                      </a:lnTo>
                      <a:lnTo>
                        <a:pt x="2" y="17"/>
                      </a:lnTo>
                      <a:lnTo>
                        <a:pt x="0" y="0"/>
                      </a:lnTo>
                      <a:lnTo>
                        <a:pt x="1" y="0"/>
                      </a:lnTo>
                      <a:lnTo>
                        <a:pt x="2" y="0"/>
                      </a:lnTo>
                      <a:lnTo>
                        <a:pt x="3" y="0"/>
                      </a:lnTo>
                      <a:lnTo>
                        <a:pt x="4" y="0"/>
                      </a:lnTo>
                      <a:lnTo>
                        <a:pt x="5" y="0"/>
                      </a:lnTo>
                      <a:lnTo>
                        <a:pt x="6" y="0"/>
                      </a:lnTo>
                      <a:lnTo>
                        <a:pt x="8" y="0"/>
                      </a:lnTo>
                      <a:lnTo>
                        <a:pt x="9" y="0"/>
                      </a:lnTo>
                      <a:lnTo>
                        <a:pt x="10" y="0"/>
                      </a:lnTo>
                      <a:lnTo>
                        <a:pt x="11" y="0"/>
                      </a:lnTo>
                      <a:lnTo>
                        <a:pt x="12" y="0"/>
                      </a:lnTo>
                      <a:lnTo>
                        <a:pt x="13" y="0"/>
                      </a:lnTo>
                      <a:lnTo>
                        <a:pt x="15" y="0"/>
                      </a:lnTo>
                      <a:lnTo>
                        <a:pt x="16" y="0"/>
                      </a:lnTo>
                      <a:lnTo>
                        <a:pt x="17" y="0"/>
                      </a:lnTo>
                      <a:lnTo>
                        <a:pt x="18" y="0"/>
                      </a:lnTo>
                      <a:lnTo>
                        <a:pt x="21" y="15"/>
                      </a:lnTo>
                      <a:close/>
                    </a:path>
                  </a:pathLst>
                </a:custGeom>
                <a:solidFill>
                  <a:srgbClr val="FFFFFF"/>
                </a:solidFill>
                <a:ln>
                  <a:noFill/>
                </a:ln>
              </p:spPr>
              <p:txBody>
                <a:bodyPr/>
                <a:lstStyle/>
                <a:p>
                  <a:pPr algn="ctr"/>
                  <a:endParaRPr lang="zh-CN" altLang="en-US"/>
                </a:p>
              </p:txBody>
            </p:sp>
            <p:sp>
              <p:nvSpPr>
                <p:cNvPr id="1052040" name="Freeform 264"/>
                <p:cNvSpPr/>
                <p:nvPr/>
              </p:nvSpPr>
              <p:spPr bwMode="auto">
                <a:xfrm>
                  <a:off x="3941" y="1204"/>
                  <a:ext cx="11" cy="10"/>
                </a:xfrm>
                <a:custGeom>
                  <a:avLst/>
                  <a:gdLst>
                    <a:gd name="T0" fmla="*/ 11 w 11"/>
                    <a:gd name="T1" fmla="*/ 9 h 10"/>
                    <a:gd name="T2" fmla="*/ 10 w 11"/>
                    <a:gd name="T3" fmla="*/ 0 h 10"/>
                    <a:gd name="T4" fmla="*/ 8 w 11"/>
                    <a:gd name="T5" fmla="*/ 0 h 10"/>
                    <a:gd name="T6" fmla="*/ 6 w 11"/>
                    <a:gd name="T7" fmla="*/ 0 h 10"/>
                    <a:gd name="T8" fmla="*/ 5 w 11"/>
                    <a:gd name="T9" fmla="*/ 0 h 10"/>
                    <a:gd name="T10" fmla="*/ 3 w 11"/>
                    <a:gd name="T11" fmla="*/ 0 h 10"/>
                    <a:gd name="T12" fmla="*/ 2 w 11"/>
                    <a:gd name="T13" fmla="*/ 1 h 10"/>
                    <a:gd name="T14" fmla="*/ 2 w 11"/>
                    <a:gd name="T15" fmla="*/ 1 h 10"/>
                    <a:gd name="T16" fmla="*/ 1 w 11"/>
                    <a:gd name="T17" fmla="*/ 1 h 10"/>
                    <a:gd name="T18" fmla="*/ 0 w 11"/>
                    <a:gd name="T19" fmla="*/ 1 h 10"/>
                    <a:gd name="T20" fmla="*/ 1 w 11"/>
                    <a:gd name="T21" fmla="*/ 10 h 10"/>
                    <a:gd name="T22" fmla="*/ 2 w 11"/>
                    <a:gd name="T23" fmla="*/ 10 h 10"/>
                    <a:gd name="T24" fmla="*/ 3 w 11"/>
                    <a:gd name="T25" fmla="*/ 10 h 10"/>
                    <a:gd name="T26" fmla="*/ 5 w 11"/>
                    <a:gd name="T27" fmla="*/ 10 h 10"/>
                    <a:gd name="T28" fmla="*/ 7 w 11"/>
                    <a:gd name="T29" fmla="*/ 10 h 10"/>
                    <a:gd name="T30" fmla="*/ 9 w 11"/>
                    <a:gd name="T31" fmla="*/ 9 h 10"/>
                    <a:gd name="T32" fmla="*/ 11 w 11"/>
                    <a:gd name="T3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0">
                      <a:moveTo>
                        <a:pt x="11" y="9"/>
                      </a:moveTo>
                      <a:lnTo>
                        <a:pt x="10" y="0"/>
                      </a:lnTo>
                      <a:lnTo>
                        <a:pt x="8" y="0"/>
                      </a:lnTo>
                      <a:lnTo>
                        <a:pt x="6" y="0"/>
                      </a:lnTo>
                      <a:lnTo>
                        <a:pt x="5" y="0"/>
                      </a:lnTo>
                      <a:lnTo>
                        <a:pt x="3" y="0"/>
                      </a:lnTo>
                      <a:lnTo>
                        <a:pt x="2" y="1"/>
                      </a:lnTo>
                      <a:lnTo>
                        <a:pt x="2" y="1"/>
                      </a:lnTo>
                      <a:lnTo>
                        <a:pt x="1" y="1"/>
                      </a:lnTo>
                      <a:lnTo>
                        <a:pt x="0" y="1"/>
                      </a:lnTo>
                      <a:lnTo>
                        <a:pt x="1" y="10"/>
                      </a:lnTo>
                      <a:lnTo>
                        <a:pt x="2" y="10"/>
                      </a:lnTo>
                      <a:lnTo>
                        <a:pt x="3" y="10"/>
                      </a:lnTo>
                      <a:lnTo>
                        <a:pt x="5" y="10"/>
                      </a:lnTo>
                      <a:lnTo>
                        <a:pt x="7" y="10"/>
                      </a:lnTo>
                      <a:lnTo>
                        <a:pt x="9" y="9"/>
                      </a:lnTo>
                      <a:lnTo>
                        <a:pt x="11" y="9"/>
                      </a:lnTo>
                      <a:close/>
                    </a:path>
                  </a:pathLst>
                </a:custGeom>
                <a:solidFill>
                  <a:srgbClr val="808080"/>
                </a:solidFill>
                <a:ln>
                  <a:noFill/>
                </a:ln>
              </p:spPr>
              <p:txBody>
                <a:bodyPr/>
                <a:lstStyle/>
                <a:p>
                  <a:pPr algn="ctr"/>
                  <a:endParaRPr lang="zh-CN" altLang="en-US"/>
                </a:p>
              </p:txBody>
            </p:sp>
            <p:sp>
              <p:nvSpPr>
                <p:cNvPr id="1052041" name="Freeform 265"/>
                <p:cNvSpPr/>
                <p:nvPr/>
              </p:nvSpPr>
              <p:spPr bwMode="auto">
                <a:xfrm>
                  <a:off x="3762" y="1201"/>
                  <a:ext cx="22" cy="16"/>
                </a:xfrm>
                <a:custGeom>
                  <a:avLst/>
                  <a:gdLst>
                    <a:gd name="T0" fmla="*/ 22 w 22"/>
                    <a:gd name="T1" fmla="*/ 2 h 16"/>
                    <a:gd name="T2" fmla="*/ 21 w 22"/>
                    <a:gd name="T3" fmla="*/ 16 h 16"/>
                    <a:gd name="T4" fmla="*/ 1 w 22"/>
                    <a:gd name="T5" fmla="*/ 15 h 16"/>
                    <a:gd name="T6" fmla="*/ 0 w 22"/>
                    <a:gd name="T7" fmla="*/ 13 h 16"/>
                    <a:gd name="T8" fmla="*/ 0 w 22"/>
                    <a:gd name="T9" fmla="*/ 11 h 16"/>
                    <a:gd name="T10" fmla="*/ 0 w 22"/>
                    <a:gd name="T11" fmla="*/ 10 h 16"/>
                    <a:gd name="T12" fmla="*/ 0 w 22"/>
                    <a:gd name="T13" fmla="*/ 8 h 16"/>
                    <a:gd name="T14" fmla="*/ 0 w 22"/>
                    <a:gd name="T15" fmla="*/ 5 h 16"/>
                    <a:gd name="T16" fmla="*/ 1 w 22"/>
                    <a:gd name="T17" fmla="*/ 4 h 16"/>
                    <a:gd name="T18" fmla="*/ 1 w 22"/>
                    <a:gd name="T19" fmla="*/ 2 h 16"/>
                    <a:gd name="T20" fmla="*/ 2 w 22"/>
                    <a:gd name="T21" fmla="*/ 0 h 16"/>
                    <a:gd name="T22" fmla="*/ 3 w 22"/>
                    <a:gd name="T23" fmla="*/ 0 h 16"/>
                    <a:gd name="T24" fmla="*/ 4 w 22"/>
                    <a:gd name="T25" fmla="*/ 0 h 16"/>
                    <a:gd name="T26" fmla="*/ 5 w 22"/>
                    <a:gd name="T27" fmla="*/ 0 h 16"/>
                    <a:gd name="T28" fmla="*/ 7 w 22"/>
                    <a:gd name="T29" fmla="*/ 0 h 16"/>
                    <a:gd name="T30" fmla="*/ 8 w 22"/>
                    <a:gd name="T31" fmla="*/ 0 h 16"/>
                    <a:gd name="T32" fmla="*/ 9 w 22"/>
                    <a:gd name="T33" fmla="*/ 0 h 16"/>
                    <a:gd name="T34" fmla="*/ 10 w 22"/>
                    <a:gd name="T35" fmla="*/ 0 h 16"/>
                    <a:gd name="T36" fmla="*/ 12 w 22"/>
                    <a:gd name="T37" fmla="*/ 0 h 16"/>
                    <a:gd name="T38" fmla="*/ 13 w 22"/>
                    <a:gd name="T39" fmla="*/ 0 h 16"/>
                    <a:gd name="T40" fmla="*/ 14 w 22"/>
                    <a:gd name="T41" fmla="*/ 0 h 16"/>
                    <a:gd name="T42" fmla="*/ 16 w 22"/>
                    <a:gd name="T43" fmla="*/ 0 h 16"/>
                    <a:gd name="T44" fmla="*/ 17 w 22"/>
                    <a:gd name="T45" fmla="*/ 1 h 16"/>
                    <a:gd name="T46" fmla="*/ 18 w 22"/>
                    <a:gd name="T47" fmla="*/ 1 h 16"/>
                    <a:gd name="T48" fmla="*/ 19 w 22"/>
                    <a:gd name="T49" fmla="*/ 1 h 16"/>
                    <a:gd name="T50" fmla="*/ 21 w 22"/>
                    <a:gd name="T51" fmla="*/ 1 h 16"/>
                    <a:gd name="T52" fmla="*/ 22 w 22"/>
                    <a:gd name="T5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16">
                      <a:moveTo>
                        <a:pt x="22" y="2"/>
                      </a:moveTo>
                      <a:lnTo>
                        <a:pt x="21" y="16"/>
                      </a:lnTo>
                      <a:lnTo>
                        <a:pt x="1" y="15"/>
                      </a:lnTo>
                      <a:lnTo>
                        <a:pt x="0" y="13"/>
                      </a:lnTo>
                      <a:lnTo>
                        <a:pt x="0" y="11"/>
                      </a:lnTo>
                      <a:lnTo>
                        <a:pt x="0" y="10"/>
                      </a:lnTo>
                      <a:lnTo>
                        <a:pt x="0" y="8"/>
                      </a:lnTo>
                      <a:lnTo>
                        <a:pt x="0" y="5"/>
                      </a:lnTo>
                      <a:lnTo>
                        <a:pt x="1" y="4"/>
                      </a:lnTo>
                      <a:lnTo>
                        <a:pt x="1" y="2"/>
                      </a:lnTo>
                      <a:lnTo>
                        <a:pt x="2" y="0"/>
                      </a:lnTo>
                      <a:lnTo>
                        <a:pt x="3" y="0"/>
                      </a:lnTo>
                      <a:lnTo>
                        <a:pt x="4" y="0"/>
                      </a:lnTo>
                      <a:lnTo>
                        <a:pt x="5" y="0"/>
                      </a:lnTo>
                      <a:lnTo>
                        <a:pt x="7" y="0"/>
                      </a:lnTo>
                      <a:lnTo>
                        <a:pt x="8" y="0"/>
                      </a:lnTo>
                      <a:lnTo>
                        <a:pt x="9" y="0"/>
                      </a:lnTo>
                      <a:lnTo>
                        <a:pt x="10" y="0"/>
                      </a:lnTo>
                      <a:lnTo>
                        <a:pt x="12" y="0"/>
                      </a:lnTo>
                      <a:lnTo>
                        <a:pt x="13" y="0"/>
                      </a:lnTo>
                      <a:lnTo>
                        <a:pt x="14" y="0"/>
                      </a:lnTo>
                      <a:lnTo>
                        <a:pt x="16" y="0"/>
                      </a:lnTo>
                      <a:lnTo>
                        <a:pt x="17" y="1"/>
                      </a:lnTo>
                      <a:lnTo>
                        <a:pt x="18" y="1"/>
                      </a:lnTo>
                      <a:lnTo>
                        <a:pt x="19" y="1"/>
                      </a:lnTo>
                      <a:lnTo>
                        <a:pt x="21" y="1"/>
                      </a:lnTo>
                      <a:lnTo>
                        <a:pt x="22" y="2"/>
                      </a:lnTo>
                      <a:close/>
                    </a:path>
                  </a:pathLst>
                </a:custGeom>
                <a:solidFill>
                  <a:srgbClr val="FFFFFF"/>
                </a:solidFill>
                <a:ln>
                  <a:noFill/>
                </a:ln>
              </p:spPr>
              <p:txBody>
                <a:bodyPr/>
                <a:lstStyle/>
                <a:p>
                  <a:pPr algn="ctr"/>
                  <a:endParaRPr lang="zh-CN" altLang="en-US"/>
                </a:p>
              </p:txBody>
            </p:sp>
            <p:sp>
              <p:nvSpPr>
                <p:cNvPr id="1052042" name="Freeform 266"/>
                <p:cNvSpPr/>
                <p:nvPr/>
              </p:nvSpPr>
              <p:spPr bwMode="auto">
                <a:xfrm>
                  <a:off x="3766" y="1204"/>
                  <a:ext cx="13" cy="10"/>
                </a:xfrm>
                <a:custGeom>
                  <a:avLst/>
                  <a:gdLst>
                    <a:gd name="T0" fmla="*/ 13 w 13"/>
                    <a:gd name="T1" fmla="*/ 1 h 10"/>
                    <a:gd name="T2" fmla="*/ 12 w 13"/>
                    <a:gd name="T3" fmla="*/ 1 h 10"/>
                    <a:gd name="T4" fmla="*/ 10 w 13"/>
                    <a:gd name="T5" fmla="*/ 1 h 10"/>
                    <a:gd name="T6" fmla="*/ 9 w 13"/>
                    <a:gd name="T7" fmla="*/ 0 h 10"/>
                    <a:gd name="T8" fmla="*/ 8 w 13"/>
                    <a:gd name="T9" fmla="*/ 0 h 10"/>
                    <a:gd name="T10" fmla="*/ 6 w 13"/>
                    <a:gd name="T11" fmla="*/ 0 h 10"/>
                    <a:gd name="T12" fmla="*/ 4 w 13"/>
                    <a:gd name="T13" fmla="*/ 0 h 10"/>
                    <a:gd name="T14" fmla="*/ 3 w 13"/>
                    <a:gd name="T15" fmla="*/ 0 h 10"/>
                    <a:gd name="T16" fmla="*/ 1 w 13"/>
                    <a:gd name="T17" fmla="*/ 0 h 10"/>
                    <a:gd name="T18" fmla="*/ 1 w 13"/>
                    <a:gd name="T19" fmla="*/ 1 h 10"/>
                    <a:gd name="T20" fmla="*/ 1 w 13"/>
                    <a:gd name="T21" fmla="*/ 2 h 10"/>
                    <a:gd name="T22" fmla="*/ 0 w 13"/>
                    <a:gd name="T23" fmla="*/ 3 h 10"/>
                    <a:gd name="T24" fmla="*/ 0 w 13"/>
                    <a:gd name="T25" fmla="*/ 5 h 10"/>
                    <a:gd name="T26" fmla="*/ 0 w 13"/>
                    <a:gd name="T27" fmla="*/ 6 h 10"/>
                    <a:gd name="T28" fmla="*/ 0 w 13"/>
                    <a:gd name="T29" fmla="*/ 7 h 10"/>
                    <a:gd name="T30" fmla="*/ 0 w 13"/>
                    <a:gd name="T31" fmla="*/ 8 h 10"/>
                    <a:gd name="T32" fmla="*/ 0 w 13"/>
                    <a:gd name="T33" fmla="*/ 9 h 10"/>
                    <a:gd name="T34" fmla="*/ 13 w 13"/>
                    <a:gd name="T35" fmla="*/ 10 h 10"/>
                    <a:gd name="T36" fmla="*/ 13 w 13"/>
                    <a:gd name="T3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0">
                      <a:moveTo>
                        <a:pt x="13" y="1"/>
                      </a:moveTo>
                      <a:lnTo>
                        <a:pt x="12" y="1"/>
                      </a:lnTo>
                      <a:lnTo>
                        <a:pt x="10" y="1"/>
                      </a:lnTo>
                      <a:lnTo>
                        <a:pt x="9" y="0"/>
                      </a:lnTo>
                      <a:lnTo>
                        <a:pt x="8" y="0"/>
                      </a:lnTo>
                      <a:lnTo>
                        <a:pt x="6" y="0"/>
                      </a:lnTo>
                      <a:lnTo>
                        <a:pt x="4" y="0"/>
                      </a:lnTo>
                      <a:lnTo>
                        <a:pt x="3" y="0"/>
                      </a:lnTo>
                      <a:lnTo>
                        <a:pt x="1" y="0"/>
                      </a:lnTo>
                      <a:lnTo>
                        <a:pt x="1" y="1"/>
                      </a:lnTo>
                      <a:lnTo>
                        <a:pt x="1" y="2"/>
                      </a:lnTo>
                      <a:lnTo>
                        <a:pt x="0" y="3"/>
                      </a:lnTo>
                      <a:lnTo>
                        <a:pt x="0" y="5"/>
                      </a:lnTo>
                      <a:lnTo>
                        <a:pt x="0" y="6"/>
                      </a:lnTo>
                      <a:lnTo>
                        <a:pt x="0" y="7"/>
                      </a:lnTo>
                      <a:lnTo>
                        <a:pt x="0" y="8"/>
                      </a:lnTo>
                      <a:lnTo>
                        <a:pt x="0" y="9"/>
                      </a:lnTo>
                      <a:lnTo>
                        <a:pt x="13" y="10"/>
                      </a:lnTo>
                      <a:lnTo>
                        <a:pt x="13" y="1"/>
                      </a:lnTo>
                      <a:close/>
                    </a:path>
                  </a:pathLst>
                </a:custGeom>
                <a:solidFill>
                  <a:srgbClr val="808080"/>
                </a:solidFill>
                <a:ln>
                  <a:noFill/>
                </a:ln>
              </p:spPr>
              <p:txBody>
                <a:bodyPr/>
                <a:lstStyle/>
                <a:p>
                  <a:pPr algn="ctr"/>
                  <a:endParaRPr lang="zh-CN" altLang="en-US"/>
                </a:p>
              </p:txBody>
            </p:sp>
            <p:sp>
              <p:nvSpPr>
                <p:cNvPr id="1052043" name="Freeform 267"/>
                <p:cNvSpPr/>
                <p:nvPr/>
              </p:nvSpPr>
              <p:spPr bwMode="auto">
                <a:xfrm>
                  <a:off x="3913" y="1202"/>
                  <a:ext cx="19" cy="18"/>
                </a:xfrm>
                <a:custGeom>
                  <a:avLst/>
                  <a:gdLst>
                    <a:gd name="T0" fmla="*/ 18 w 19"/>
                    <a:gd name="T1" fmla="*/ 0 h 18"/>
                    <a:gd name="T2" fmla="*/ 18 w 19"/>
                    <a:gd name="T3" fmla="*/ 1 h 18"/>
                    <a:gd name="T4" fmla="*/ 18 w 19"/>
                    <a:gd name="T5" fmla="*/ 2 h 18"/>
                    <a:gd name="T6" fmla="*/ 18 w 19"/>
                    <a:gd name="T7" fmla="*/ 3 h 18"/>
                    <a:gd name="T8" fmla="*/ 18 w 19"/>
                    <a:gd name="T9" fmla="*/ 4 h 18"/>
                    <a:gd name="T10" fmla="*/ 18 w 19"/>
                    <a:gd name="T11" fmla="*/ 5 h 18"/>
                    <a:gd name="T12" fmla="*/ 18 w 19"/>
                    <a:gd name="T13" fmla="*/ 6 h 18"/>
                    <a:gd name="T14" fmla="*/ 18 w 19"/>
                    <a:gd name="T15" fmla="*/ 7 h 18"/>
                    <a:gd name="T16" fmla="*/ 19 w 19"/>
                    <a:gd name="T17" fmla="*/ 8 h 18"/>
                    <a:gd name="T18" fmla="*/ 19 w 19"/>
                    <a:gd name="T19" fmla="*/ 10 h 18"/>
                    <a:gd name="T20" fmla="*/ 19 w 19"/>
                    <a:gd name="T21" fmla="*/ 12 h 18"/>
                    <a:gd name="T22" fmla="*/ 19 w 19"/>
                    <a:gd name="T23" fmla="*/ 14 h 18"/>
                    <a:gd name="T24" fmla="*/ 19 w 19"/>
                    <a:gd name="T25" fmla="*/ 16 h 18"/>
                    <a:gd name="T26" fmla="*/ 18 w 19"/>
                    <a:gd name="T27" fmla="*/ 16 h 18"/>
                    <a:gd name="T28" fmla="*/ 17 w 19"/>
                    <a:gd name="T29" fmla="*/ 16 h 18"/>
                    <a:gd name="T30" fmla="*/ 16 w 19"/>
                    <a:gd name="T31" fmla="*/ 16 h 18"/>
                    <a:gd name="T32" fmla="*/ 15 w 19"/>
                    <a:gd name="T33" fmla="*/ 17 h 18"/>
                    <a:gd name="T34" fmla="*/ 14 w 19"/>
                    <a:gd name="T35" fmla="*/ 17 h 18"/>
                    <a:gd name="T36" fmla="*/ 12 w 19"/>
                    <a:gd name="T37" fmla="*/ 17 h 18"/>
                    <a:gd name="T38" fmla="*/ 11 w 19"/>
                    <a:gd name="T39" fmla="*/ 17 h 18"/>
                    <a:gd name="T40" fmla="*/ 10 w 19"/>
                    <a:gd name="T41" fmla="*/ 17 h 18"/>
                    <a:gd name="T42" fmla="*/ 9 w 19"/>
                    <a:gd name="T43" fmla="*/ 17 h 18"/>
                    <a:gd name="T44" fmla="*/ 8 w 19"/>
                    <a:gd name="T45" fmla="*/ 17 h 18"/>
                    <a:gd name="T46" fmla="*/ 6 w 19"/>
                    <a:gd name="T47" fmla="*/ 17 h 18"/>
                    <a:gd name="T48" fmla="*/ 5 w 19"/>
                    <a:gd name="T49" fmla="*/ 17 h 18"/>
                    <a:gd name="T50" fmla="*/ 4 w 19"/>
                    <a:gd name="T51" fmla="*/ 17 h 18"/>
                    <a:gd name="T52" fmla="*/ 3 w 19"/>
                    <a:gd name="T53" fmla="*/ 18 h 18"/>
                    <a:gd name="T54" fmla="*/ 1 w 19"/>
                    <a:gd name="T55" fmla="*/ 18 h 18"/>
                    <a:gd name="T56" fmla="*/ 0 w 19"/>
                    <a:gd name="T57" fmla="*/ 18 h 18"/>
                    <a:gd name="T58" fmla="*/ 0 w 19"/>
                    <a:gd name="T59" fmla="*/ 17 h 18"/>
                    <a:gd name="T60" fmla="*/ 1 w 19"/>
                    <a:gd name="T61" fmla="*/ 16 h 18"/>
                    <a:gd name="T62" fmla="*/ 1 w 19"/>
                    <a:gd name="T63" fmla="*/ 15 h 18"/>
                    <a:gd name="T64" fmla="*/ 1 w 19"/>
                    <a:gd name="T65" fmla="*/ 14 h 18"/>
                    <a:gd name="T66" fmla="*/ 1 w 19"/>
                    <a:gd name="T67" fmla="*/ 12 h 18"/>
                    <a:gd name="T68" fmla="*/ 1 w 19"/>
                    <a:gd name="T69" fmla="*/ 10 h 18"/>
                    <a:gd name="T70" fmla="*/ 0 w 19"/>
                    <a:gd name="T71" fmla="*/ 9 h 18"/>
                    <a:gd name="T72" fmla="*/ 0 w 19"/>
                    <a:gd name="T73" fmla="*/ 8 h 18"/>
                    <a:gd name="T74" fmla="*/ 0 w 19"/>
                    <a:gd name="T75" fmla="*/ 6 h 18"/>
                    <a:gd name="T76" fmla="*/ 0 w 19"/>
                    <a:gd name="T77" fmla="*/ 5 h 18"/>
                    <a:gd name="T78" fmla="*/ 0 w 19"/>
                    <a:gd name="T79" fmla="*/ 3 h 18"/>
                    <a:gd name="T80" fmla="*/ 0 w 19"/>
                    <a:gd name="T81" fmla="*/ 2 h 18"/>
                    <a:gd name="T82" fmla="*/ 2 w 19"/>
                    <a:gd name="T83" fmla="*/ 1 h 18"/>
                    <a:gd name="T84" fmla="*/ 4 w 19"/>
                    <a:gd name="T85" fmla="*/ 1 h 18"/>
                    <a:gd name="T86" fmla="*/ 5 w 19"/>
                    <a:gd name="T87" fmla="*/ 0 h 18"/>
                    <a:gd name="T88" fmla="*/ 6 w 19"/>
                    <a:gd name="T89" fmla="*/ 0 h 18"/>
                    <a:gd name="T90" fmla="*/ 7 w 19"/>
                    <a:gd name="T91" fmla="*/ 0 h 18"/>
                    <a:gd name="T92" fmla="*/ 9 w 19"/>
                    <a:gd name="T93" fmla="*/ 0 h 18"/>
                    <a:gd name="T94" fmla="*/ 10 w 19"/>
                    <a:gd name="T95" fmla="*/ 0 h 18"/>
                    <a:gd name="T96" fmla="*/ 11 w 19"/>
                    <a:gd name="T97" fmla="*/ 0 h 18"/>
                    <a:gd name="T98" fmla="*/ 12 w 19"/>
                    <a:gd name="T99" fmla="*/ 0 h 18"/>
                    <a:gd name="T100" fmla="*/ 13 w 19"/>
                    <a:gd name="T101" fmla="*/ 0 h 18"/>
                    <a:gd name="T102" fmla="*/ 14 w 19"/>
                    <a:gd name="T103" fmla="*/ 0 h 18"/>
                    <a:gd name="T104" fmla="*/ 15 w 19"/>
                    <a:gd name="T105" fmla="*/ 0 h 18"/>
                    <a:gd name="T106" fmla="*/ 16 w 19"/>
                    <a:gd name="T107" fmla="*/ 0 h 18"/>
                    <a:gd name="T108" fmla="*/ 18 w 19"/>
                    <a:gd name="T10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18">
                      <a:moveTo>
                        <a:pt x="18" y="0"/>
                      </a:moveTo>
                      <a:lnTo>
                        <a:pt x="18" y="1"/>
                      </a:lnTo>
                      <a:lnTo>
                        <a:pt x="18" y="2"/>
                      </a:lnTo>
                      <a:lnTo>
                        <a:pt x="18" y="3"/>
                      </a:lnTo>
                      <a:lnTo>
                        <a:pt x="18" y="4"/>
                      </a:lnTo>
                      <a:lnTo>
                        <a:pt x="18" y="5"/>
                      </a:lnTo>
                      <a:lnTo>
                        <a:pt x="18" y="6"/>
                      </a:lnTo>
                      <a:lnTo>
                        <a:pt x="18" y="7"/>
                      </a:lnTo>
                      <a:lnTo>
                        <a:pt x="19" y="8"/>
                      </a:lnTo>
                      <a:lnTo>
                        <a:pt x="19" y="10"/>
                      </a:lnTo>
                      <a:lnTo>
                        <a:pt x="19" y="12"/>
                      </a:lnTo>
                      <a:lnTo>
                        <a:pt x="19" y="14"/>
                      </a:lnTo>
                      <a:lnTo>
                        <a:pt x="19" y="16"/>
                      </a:lnTo>
                      <a:lnTo>
                        <a:pt x="18" y="16"/>
                      </a:lnTo>
                      <a:lnTo>
                        <a:pt x="17" y="16"/>
                      </a:lnTo>
                      <a:lnTo>
                        <a:pt x="16" y="16"/>
                      </a:lnTo>
                      <a:lnTo>
                        <a:pt x="15" y="17"/>
                      </a:lnTo>
                      <a:lnTo>
                        <a:pt x="14" y="17"/>
                      </a:lnTo>
                      <a:lnTo>
                        <a:pt x="12" y="17"/>
                      </a:lnTo>
                      <a:lnTo>
                        <a:pt x="11" y="17"/>
                      </a:lnTo>
                      <a:lnTo>
                        <a:pt x="10" y="17"/>
                      </a:lnTo>
                      <a:lnTo>
                        <a:pt x="9" y="17"/>
                      </a:lnTo>
                      <a:lnTo>
                        <a:pt x="8" y="17"/>
                      </a:lnTo>
                      <a:lnTo>
                        <a:pt x="6" y="17"/>
                      </a:lnTo>
                      <a:lnTo>
                        <a:pt x="5" y="17"/>
                      </a:lnTo>
                      <a:lnTo>
                        <a:pt x="4" y="17"/>
                      </a:lnTo>
                      <a:lnTo>
                        <a:pt x="3" y="18"/>
                      </a:lnTo>
                      <a:lnTo>
                        <a:pt x="1" y="18"/>
                      </a:lnTo>
                      <a:lnTo>
                        <a:pt x="0" y="18"/>
                      </a:lnTo>
                      <a:lnTo>
                        <a:pt x="0" y="17"/>
                      </a:lnTo>
                      <a:lnTo>
                        <a:pt x="1" y="16"/>
                      </a:lnTo>
                      <a:lnTo>
                        <a:pt x="1" y="15"/>
                      </a:lnTo>
                      <a:lnTo>
                        <a:pt x="1" y="14"/>
                      </a:lnTo>
                      <a:lnTo>
                        <a:pt x="1" y="12"/>
                      </a:lnTo>
                      <a:lnTo>
                        <a:pt x="1" y="10"/>
                      </a:lnTo>
                      <a:lnTo>
                        <a:pt x="0" y="9"/>
                      </a:lnTo>
                      <a:lnTo>
                        <a:pt x="0" y="8"/>
                      </a:lnTo>
                      <a:lnTo>
                        <a:pt x="0" y="6"/>
                      </a:lnTo>
                      <a:lnTo>
                        <a:pt x="0" y="5"/>
                      </a:lnTo>
                      <a:lnTo>
                        <a:pt x="0" y="3"/>
                      </a:lnTo>
                      <a:lnTo>
                        <a:pt x="0" y="2"/>
                      </a:lnTo>
                      <a:lnTo>
                        <a:pt x="2" y="1"/>
                      </a:lnTo>
                      <a:lnTo>
                        <a:pt x="4" y="1"/>
                      </a:lnTo>
                      <a:lnTo>
                        <a:pt x="5" y="0"/>
                      </a:lnTo>
                      <a:lnTo>
                        <a:pt x="6" y="0"/>
                      </a:lnTo>
                      <a:lnTo>
                        <a:pt x="7" y="0"/>
                      </a:lnTo>
                      <a:lnTo>
                        <a:pt x="9" y="0"/>
                      </a:lnTo>
                      <a:lnTo>
                        <a:pt x="10" y="0"/>
                      </a:lnTo>
                      <a:lnTo>
                        <a:pt x="11" y="0"/>
                      </a:lnTo>
                      <a:lnTo>
                        <a:pt x="12" y="0"/>
                      </a:lnTo>
                      <a:lnTo>
                        <a:pt x="13" y="0"/>
                      </a:lnTo>
                      <a:lnTo>
                        <a:pt x="14" y="0"/>
                      </a:lnTo>
                      <a:lnTo>
                        <a:pt x="15" y="0"/>
                      </a:lnTo>
                      <a:lnTo>
                        <a:pt x="16" y="0"/>
                      </a:lnTo>
                      <a:lnTo>
                        <a:pt x="18" y="0"/>
                      </a:lnTo>
                      <a:close/>
                    </a:path>
                  </a:pathLst>
                </a:custGeom>
                <a:solidFill>
                  <a:srgbClr val="FFFFFF"/>
                </a:solidFill>
                <a:ln>
                  <a:noFill/>
                </a:ln>
              </p:spPr>
              <p:txBody>
                <a:bodyPr/>
                <a:lstStyle/>
                <a:p>
                  <a:pPr algn="ctr"/>
                  <a:endParaRPr lang="zh-CN" altLang="en-US"/>
                </a:p>
              </p:txBody>
            </p:sp>
            <p:sp>
              <p:nvSpPr>
                <p:cNvPr id="1052044" name="Freeform 268"/>
                <p:cNvSpPr/>
                <p:nvPr/>
              </p:nvSpPr>
              <p:spPr bwMode="auto">
                <a:xfrm>
                  <a:off x="3917" y="1206"/>
                  <a:ext cx="12" cy="10"/>
                </a:xfrm>
                <a:custGeom>
                  <a:avLst/>
                  <a:gdLst>
                    <a:gd name="T0" fmla="*/ 1 w 12"/>
                    <a:gd name="T1" fmla="*/ 10 h 10"/>
                    <a:gd name="T2" fmla="*/ 2 w 12"/>
                    <a:gd name="T3" fmla="*/ 9 h 10"/>
                    <a:gd name="T4" fmla="*/ 4 w 12"/>
                    <a:gd name="T5" fmla="*/ 9 h 10"/>
                    <a:gd name="T6" fmla="*/ 5 w 12"/>
                    <a:gd name="T7" fmla="*/ 9 h 10"/>
                    <a:gd name="T8" fmla="*/ 6 w 12"/>
                    <a:gd name="T9" fmla="*/ 9 h 10"/>
                    <a:gd name="T10" fmla="*/ 8 w 12"/>
                    <a:gd name="T11" fmla="*/ 9 h 10"/>
                    <a:gd name="T12" fmla="*/ 9 w 12"/>
                    <a:gd name="T13" fmla="*/ 9 h 10"/>
                    <a:gd name="T14" fmla="*/ 10 w 12"/>
                    <a:gd name="T15" fmla="*/ 9 h 10"/>
                    <a:gd name="T16" fmla="*/ 12 w 12"/>
                    <a:gd name="T17" fmla="*/ 9 h 10"/>
                    <a:gd name="T18" fmla="*/ 11 w 12"/>
                    <a:gd name="T19" fmla="*/ 7 h 10"/>
                    <a:gd name="T20" fmla="*/ 11 w 12"/>
                    <a:gd name="T21" fmla="*/ 7 h 10"/>
                    <a:gd name="T22" fmla="*/ 11 w 12"/>
                    <a:gd name="T23" fmla="*/ 5 h 10"/>
                    <a:gd name="T24" fmla="*/ 11 w 12"/>
                    <a:gd name="T25" fmla="*/ 5 h 10"/>
                    <a:gd name="T26" fmla="*/ 10 w 12"/>
                    <a:gd name="T27" fmla="*/ 3 h 10"/>
                    <a:gd name="T28" fmla="*/ 10 w 12"/>
                    <a:gd name="T29" fmla="*/ 2 h 10"/>
                    <a:gd name="T30" fmla="*/ 10 w 12"/>
                    <a:gd name="T31" fmla="*/ 1 h 10"/>
                    <a:gd name="T32" fmla="*/ 10 w 12"/>
                    <a:gd name="T33" fmla="*/ 0 h 10"/>
                    <a:gd name="T34" fmla="*/ 9 w 12"/>
                    <a:gd name="T35" fmla="*/ 0 h 10"/>
                    <a:gd name="T36" fmla="*/ 8 w 12"/>
                    <a:gd name="T37" fmla="*/ 0 h 10"/>
                    <a:gd name="T38" fmla="*/ 7 w 12"/>
                    <a:gd name="T39" fmla="*/ 0 h 10"/>
                    <a:gd name="T40" fmla="*/ 6 w 12"/>
                    <a:gd name="T41" fmla="*/ 0 h 10"/>
                    <a:gd name="T42" fmla="*/ 4 w 12"/>
                    <a:gd name="T43" fmla="*/ 0 h 10"/>
                    <a:gd name="T44" fmla="*/ 3 w 12"/>
                    <a:gd name="T45" fmla="*/ 0 h 10"/>
                    <a:gd name="T46" fmla="*/ 1 w 12"/>
                    <a:gd name="T47" fmla="*/ 0 h 10"/>
                    <a:gd name="T48" fmla="*/ 0 w 12"/>
                    <a:gd name="T49" fmla="*/ 1 h 10"/>
                    <a:gd name="T50" fmla="*/ 0 w 12"/>
                    <a:gd name="T51" fmla="*/ 2 h 10"/>
                    <a:gd name="T52" fmla="*/ 1 w 12"/>
                    <a:gd name="T53" fmla="*/ 4 h 10"/>
                    <a:gd name="T54" fmla="*/ 1 w 12"/>
                    <a:gd name="T55" fmla="*/ 5 h 10"/>
                    <a:gd name="T56" fmla="*/ 1 w 12"/>
                    <a:gd name="T57" fmla="*/ 7 h 10"/>
                    <a:gd name="T58" fmla="*/ 1 w 12"/>
                    <a:gd name="T59" fmla="*/ 8 h 10"/>
                    <a:gd name="T60" fmla="*/ 1 w 12"/>
                    <a:gd name="T6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10">
                      <a:moveTo>
                        <a:pt x="1" y="10"/>
                      </a:moveTo>
                      <a:lnTo>
                        <a:pt x="2" y="9"/>
                      </a:lnTo>
                      <a:lnTo>
                        <a:pt x="4" y="9"/>
                      </a:lnTo>
                      <a:lnTo>
                        <a:pt x="5" y="9"/>
                      </a:lnTo>
                      <a:lnTo>
                        <a:pt x="6" y="9"/>
                      </a:lnTo>
                      <a:lnTo>
                        <a:pt x="8" y="9"/>
                      </a:lnTo>
                      <a:lnTo>
                        <a:pt x="9" y="9"/>
                      </a:lnTo>
                      <a:lnTo>
                        <a:pt x="10" y="9"/>
                      </a:lnTo>
                      <a:lnTo>
                        <a:pt x="12" y="9"/>
                      </a:lnTo>
                      <a:lnTo>
                        <a:pt x="11" y="7"/>
                      </a:lnTo>
                      <a:lnTo>
                        <a:pt x="11" y="7"/>
                      </a:lnTo>
                      <a:lnTo>
                        <a:pt x="11" y="5"/>
                      </a:lnTo>
                      <a:lnTo>
                        <a:pt x="11" y="5"/>
                      </a:lnTo>
                      <a:lnTo>
                        <a:pt x="10" y="3"/>
                      </a:lnTo>
                      <a:lnTo>
                        <a:pt x="10" y="2"/>
                      </a:lnTo>
                      <a:lnTo>
                        <a:pt x="10" y="1"/>
                      </a:lnTo>
                      <a:lnTo>
                        <a:pt x="10" y="0"/>
                      </a:lnTo>
                      <a:lnTo>
                        <a:pt x="9" y="0"/>
                      </a:lnTo>
                      <a:lnTo>
                        <a:pt x="8" y="0"/>
                      </a:lnTo>
                      <a:lnTo>
                        <a:pt x="7" y="0"/>
                      </a:lnTo>
                      <a:lnTo>
                        <a:pt x="6" y="0"/>
                      </a:lnTo>
                      <a:lnTo>
                        <a:pt x="4" y="0"/>
                      </a:lnTo>
                      <a:lnTo>
                        <a:pt x="3" y="0"/>
                      </a:lnTo>
                      <a:lnTo>
                        <a:pt x="1" y="0"/>
                      </a:lnTo>
                      <a:lnTo>
                        <a:pt x="0" y="1"/>
                      </a:lnTo>
                      <a:lnTo>
                        <a:pt x="0" y="2"/>
                      </a:lnTo>
                      <a:lnTo>
                        <a:pt x="1" y="4"/>
                      </a:lnTo>
                      <a:lnTo>
                        <a:pt x="1" y="5"/>
                      </a:lnTo>
                      <a:lnTo>
                        <a:pt x="1" y="7"/>
                      </a:lnTo>
                      <a:lnTo>
                        <a:pt x="1" y="8"/>
                      </a:lnTo>
                      <a:lnTo>
                        <a:pt x="1" y="10"/>
                      </a:lnTo>
                      <a:close/>
                    </a:path>
                  </a:pathLst>
                </a:custGeom>
                <a:solidFill>
                  <a:srgbClr val="808080"/>
                </a:solidFill>
                <a:ln>
                  <a:noFill/>
                </a:ln>
              </p:spPr>
              <p:txBody>
                <a:bodyPr/>
                <a:lstStyle/>
                <a:p>
                  <a:pPr algn="ctr"/>
                  <a:endParaRPr lang="zh-CN" altLang="en-US"/>
                </a:p>
              </p:txBody>
            </p:sp>
            <p:sp>
              <p:nvSpPr>
                <p:cNvPr id="1052045" name="Freeform 269"/>
                <p:cNvSpPr/>
                <p:nvPr/>
              </p:nvSpPr>
              <p:spPr bwMode="auto">
                <a:xfrm>
                  <a:off x="3789" y="1202"/>
                  <a:ext cx="22" cy="17"/>
                </a:xfrm>
                <a:custGeom>
                  <a:avLst/>
                  <a:gdLst>
                    <a:gd name="T0" fmla="*/ 22 w 22"/>
                    <a:gd name="T1" fmla="*/ 1 h 17"/>
                    <a:gd name="T2" fmla="*/ 20 w 22"/>
                    <a:gd name="T3" fmla="*/ 17 h 17"/>
                    <a:gd name="T4" fmla="*/ 18 w 22"/>
                    <a:gd name="T5" fmla="*/ 17 h 17"/>
                    <a:gd name="T6" fmla="*/ 17 w 22"/>
                    <a:gd name="T7" fmla="*/ 17 h 17"/>
                    <a:gd name="T8" fmla="*/ 16 w 22"/>
                    <a:gd name="T9" fmla="*/ 17 h 17"/>
                    <a:gd name="T10" fmla="*/ 15 w 22"/>
                    <a:gd name="T11" fmla="*/ 17 h 17"/>
                    <a:gd name="T12" fmla="*/ 13 w 22"/>
                    <a:gd name="T13" fmla="*/ 17 h 17"/>
                    <a:gd name="T14" fmla="*/ 12 w 22"/>
                    <a:gd name="T15" fmla="*/ 17 h 17"/>
                    <a:gd name="T16" fmla="*/ 11 w 22"/>
                    <a:gd name="T17" fmla="*/ 17 h 17"/>
                    <a:gd name="T18" fmla="*/ 9 w 22"/>
                    <a:gd name="T19" fmla="*/ 17 h 17"/>
                    <a:gd name="T20" fmla="*/ 8 w 22"/>
                    <a:gd name="T21" fmla="*/ 17 h 17"/>
                    <a:gd name="T22" fmla="*/ 7 w 22"/>
                    <a:gd name="T23" fmla="*/ 17 h 17"/>
                    <a:gd name="T24" fmla="*/ 6 w 22"/>
                    <a:gd name="T25" fmla="*/ 17 h 17"/>
                    <a:gd name="T26" fmla="*/ 4 w 22"/>
                    <a:gd name="T27" fmla="*/ 17 h 17"/>
                    <a:gd name="T28" fmla="*/ 3 w 22"/>
                    <a:gd name="T29" fmla="*/ 16 h 17"/>
                    <a:gd name="T30" fmla="*/ 2 w 22"/>
                    <a:gd name="T31" fmla="*/ 16 h 17"/>
                    <a:gd name="T32" fmla="*/ 1 w 22"/>
                    <a:gd name="T33" fmla="*/ 16 h 17"/>
                    <a:gd name="T34" fmla="*/ 0 w 22"/>
                    <a:gd name="T35" fmla="*/ 16 h 17"/>
                    <a:gd name="T36" fmla="*/ 0 w 22"/>
                    <a:gd name="T37" fmla="*/ 14 h 17"/>
                    <a:gd name="T38" fmla="*/ 0 w 22"/>
                    <a:gd name="T39" fmla="*/ 12 h 17"/>
                    <a:gd name="T40" fmla="*/ 0 w 22"/>
                    <a:gd name="T41" fmla="*/ 10 h 17"/>
                    <a:gd name="T42" fmla="*/ 0 w 22"/>
                    <a:gd name="T43" fmla="*/ 8 h 17"/>
                    <a:gd name="T44" fmla="*/ 0 w 22"/>
                    <a:gd name="T45" fmla="*/ 7 h 17"/>
                    <a:gd name="T46" fmla="*/ 0 w 22"/>
                    <a:gd name="T47" fmla="*/ 6 h 17"/>
                    <a:gd name="T48" fmla="*/ 0 w 22"/>
                    <a:gd name="T49" fmla="*/ 5 h 17"/>
                    <a:gd name="T50" fmla="*/ 0 w 22"/>
                    <a:gd name="T51" fmla="*/ 4 h 17"/>
                    <a:gd name="T52" fmla="*/ 0 w 22"/>
                    <a:gd name="T53" fmla="*/ 3 h 17"/>
                    <a:gd name="T54" fmla="*/ 0 w 22"/>
                    <a:gd name="T55" fmla="*/ 2 h 17"/>
                    <a:gd name="T56" fmla="*/ 0 w 22"/>
                    <a:gd name="T57" fmla="*/ 1 h 17"/>
                    <a:gd name="T58" fmla="*/ 1 w 22"/>
                    <a:gd name="T59" fmla="*/ 0 h 17"/>
                    <a:gd name="T60" fmla="*/ 2 w 22"/>
                    <a:gd name="T61" fmla="*/ 0 h 17"/>
                    <a:gd name="T62" fmla="*/ 4 w 22"/>
                    <a:gd name="T63" fmla="*/ 0 h 17"/>
                    <a:gd name="T64" fmla="*/ 5 w 22"/>
                    <a:gd name="T65" fmla="*/ 0 h 17"/>
                    <a:gd name="T66" fmla="*/ 6 w 22"/>
                    <a:gd name="T67" fmla="*/ 0 h 17"/>
                    <a:gd name="T68" fmla="*/ 7 w 22"/>
                    <a:gd name="T69" fmla="*/ 0 h 17"/>
                    <a:gd name="T70" fmla="*/ 9 w 22"/>
                    <a:gd name="T71" fmla="*/ 0 h 17"/>
                    <a:gd name="T72" fmla="*/ 10 w 22"/>
                    <a:gd name="T73" fmla="*/ 0 h 17"/>
                    <a:gd name="T74" fmla="*/ 11 w 22"/>
                    <a:gd name="T75" fmla="*/ 0 h 17"/>
                    <a:gd name="T76" fmla="*/ 12 w 22"/>
                    <a:gd name="T77" fmla="*/ 0 h 17"/>
                    <a:gd name="T78" fmla="*/ 13 w 22"/>
                    <a:gd name="T79" fmla="*/ 0 h 17"/>
                    <a:gd name="T80" fmla="*/ 15 w 22"/>
                    <a:gd name="T81" fmla="*/ 0 h 17"/>
                    <a:gd name="T82" fmla="*/ 16 w 22"/>
                    <a:gd name="T83" fmla="*/ 0 h 17"/>
                    <a:gd name="T84" fmla="*/ 17 w 22"/>
                    <a:gd name="T85" fmla="*/ 0 h 17"/>
                    <a:gd name="T86" fmla="*/ 18 w 22"/>
                    <a:gd name="T87" fmla="*/ 0 h 17"/>
                    <a:gd name="T88" fmla="*/ 20 w 22"/>
                    <a:gd name="T89" fmla="*/ 0 h 17"/>
                    <a:gd name="T90" fmla="*/ 22 w 22"/>
                    <a:gd name="T9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17">
                      <a:moveTo>
                        <a:pt x="22" y="1"/>
                      </a:moveTo>
                      <a:lnTo>
                        <a:pt x="20" y="17"/>
                      </a:lnTo>
                      <a:lnTo>
                        <a:pt x="18" y="17"/>
                      </a:lnTo>
                      <a:lnTo>
                        <a:pt x="17" y="17"/>
                      </a:lnTo>
                      <a:lnTo>
                        <a:pt x="16" y="17"/>
                      </a:lnTo>
                      <a:lnTo>
                        <a:pt x="15" y="17"/>
                      </a:lnTo>
                      <a:lnTo>
                        <a:pt x="13" y="17"/>
                      </a:lnTo>
                      <a:lnTo>
                        <a:pt x="12" y="17"/>
                      </a:lnTo>
                      <a:lnTo>
                        <a:pt x="11" y="17"/>
                      </a:lnTo>
                      <a:lnTo>
                        <a:pt x="9" y="17"/>
                      </a:lnTo>
                      <a:lnTo>
                        <a:pt x="8" y="17"/>
                      </a:lnTo>
                      <a:lnTo>
                        <a:pt x="7" y="17"/>
                      </a:lnTo>
                      <a:lnTo>
                        <a:pt x="6" y="17"/>
                      </a:lnTo>
                      <a:lnTo>
                        <a:pt x="4" y="17"/>
                      </a:lnTo>
                      <a:lnTo>
                        <a:pt x="3" y="16"/>
                      </a:lnTo>
                      <a:lnTo>
                        <a:pt x="2" y="16"/>
                      </a:lnTo>
                      <a:lnTo>
                        <a:pt x="1" y="16"/>
                      </a:lnTo>
                      <a:lnTo>
                        <a:pt x="0" y="16"/>
                      </a:lnTo>
                      <a:lnTo>
                        <a:pt x="0" y="14"/>
                      </a:lnTo>
                      <a:lnTo>
                        <a:pt x="0" y="12"/>
                      </a:lnTo>
                      <a:lnTo>
                        <a:pt x="0" y="10"/>
                      </a:lnTo>
                      <a:lnTo>
                        <a:pt x="0" y="8"/>
                      </a:lnTo>
                      <a:lnTo>
                        <a:pt x="0" y="7"/>
                      </a:lnTo>
                      <a:lnTo>
                        <a:pt x="0" y="6"/>
                      </a:lnTo>
                      <a:lnTo>
                        <a:pt x="0" y="5"/>
                      </a:lnTo>
                      <a:lnTo>
                        <a:pt x="0" y="4"/>
                      </a:lnTo>
                      <a:lnTo>
                        <a:pt x="0" y="3"/>
                      </a:lnTo>
                      <a:lnTo>
                        <a:pt x="0" y="2"/>
                      </a:lnTo>
                      <a:lnTo>
                        <a:pt x="0" y="1"/>
                      </a:lnTo>
                      <a:lnTo>
                        <a:pt x="1" y="0"/>
                      </a:lnTo>
                      <a:lnTo>
                        <a:pt x="2" y="0"/>
                      </a:lnTo>
                      <a:lnTo>
                        <a:pt x="4" y="0"/>
                      </a:lnTo>
                      <a:lnTo>
                        <a:pt x="5" y="0"/>
                      </a:lnTo>
                      <a:lnTo>
                        <a:pt x="6" y="0"/>
                      </a:lnTo>
                      <a:lnTo>
                        <a:pt x="7" y="0"/>
                      </a:lnTo>
                      <a:lnTo>
                        <a:pt x="9" y="0"/>
                      </a:lnTo>
                      <a:lnTo>
                        <a:pt x="10" y="0"/>
                      </a:lnTo>
                      <a:lnTo>
                        <a:pt x="11" y="0"/>
                      </a:lnTo>
                      <a:lnTo>
                        <a:pt x="12" y="0"/>
                      </a:lnTo>
                      <a:lnTo>
                        <a:pt x="13" y="0"/>
                      </a:lnTo>
                      <a:lnTo>
                        <a:pt x="15" y="0"/>
                      </a:lnTo>
                      <a:lnTo>
                        <a:pt x="16" y="0"/>
                      </a:lnTo>
                      <a:lnTo>
                        <a:pt x="17" y="0"/>
                      </a:lnTo>
                      <a:lnTo>
                        <a:pt x="18" y="0"/>
                      </a:lnTo>
                      <a:lnTo>
                        <a:pt x="20" y="0"/>
                      </a:lnTo>
                      <a:lnTo>
                        <a:pt x="22" y="1"/>
                      </a:lnTo>
                      <a:close/>
                    </a:path>
                  </a:pathLst>
                </a:custGeom>
                <a:solidFill>
                  <a:srgbClr val="FFFFFF"/>
                </a:solidFill>
                <a:ln>
                  <a:noFill/>
                </a:ln>
              </p:spPr>
              <p:txBody>
                <a:bodyPr/>
                <a:lstStyle/>
                <a:p>
                  <a:pPr algn="ctr"/>
                  <a:endParaRPr lang="zh-CN" altLang="en-US"/>
                </a:p>
              </p:txBody>
            </p:sp>
            <p:sp>
              <p:nvSpPr>
                <p:cNvPr id="1052046" name="Freeform 270"/>
                <p:cNvSpPr/>
                <p:nvPr/>
              </p:nvSpPr>
              <p:spPr bwMode="auto">
                <a:xfrm>
                  <a:off x="3792" y="1206"/>
                  <a:ext cx="14" cy="10"/>
                </a:xfrm>
                <a:custGeom>
                  <a:avLst/>
                  <a:gdLst>
                    <a:gd name="T0" fmla="*/ 13 w 14"/>
                    <a:gd name="T1" fmla="*/ 10 h 10"/>
                    <a:gd name="T2" fmla="*/ 14 w 14"/>
                    <a:gd name="T3" fmla="*/ 1 h 10"/>
                    <a:gd name="T4" fmla="*/ 13 w 14"/>
                    <a:gd name="T5" fmla="*/ 1 h 10"/>
                    <a:gd name="T6" fmla="*/ 12 w 14"/>
                    <a:gd name="T7" fmla="*/ 0 h 10"/>
                    <a:gd name="T8" fmla="*/ 11 w 14"/>
                    <a:gd name="T9" fmla="*/ 0 h 10"/>
                    <a:gd name="T10" fmla="*/ 11 w 14"/>
                    <a:gd name="T11" fmla="*/ 0 h 10"/>
                    <a:gd name="T12" fmla="*/ 9 w 14"/>
                    <a:gd name="T13" fmla="*/ 0 h 10"/>
                    <a:gd name="T14" fmla="*/ 8 w 14"/>
                    <a:gd name="T15" fmla="*/ 0 h 10"/>
                    <a:gd name="T16" fmla="*/ 7 w 14"/>
                    <a:gd name="T17" fmla="*/ 0 h 10"/>
                    <a:gd name="T18" fmla="*/ 6 w 14"/>
                    <a:gd name="T19" fmla="*/ 0 h 10"/>
                    <a:gd name="T20" fmla="*/ 4 w 14"/>
                    <a:gd name="T21" fmla="*/ 0 h 10"/>
                    <a:gd name="T22" fmla="*/ 3 w 14"/>
                    <a:gd name="T23" fmla="*/ 0 h 10"/>
                    <a:gd name="T24" fmla="*/ 2 w 14"/>
                    <a:gd name="T25" fmla="*/ 0 h 10"/>
                    <a:gd name="T26" fmla="*/ 0 w 14"/>
                    <a:gd name="T27" fmla="*/ 0 h 10"/>
                    <a:gd name="T28" fmla="*/ 0 w 14"/>
                    <a:gd name="T29" fmla="*/ 1 h 10"/>
                    <a:gd name="T30" fmla="*/ 0 w 14"/>
                    <a:gd name="T31" fmla="*/ 2 h 10"/>
                    <a:gd name="T32" fmla="*/ 0 w 14"/>
                    <a:gd name="T33" fmla="*/ 3 h 10"/>
                    <a:gd name="T34" fmla="*/ 0 w 14"/>
                    <a:gd name="T35" fmla="*/ 4 h 10"/>
                    <a:gd name="T36" fmla="*/ 0 w 14"/>
                    <a:gd name="T37" fmla="*/ 5 h 10"/>
                    <a:gd name="T38" fmla="*/ 0 w 14"/>
                    <a:gd name="T39" fmla="*/ 6 h 10"/>
                    <a:gd name="T40" fmla="*/ 0 w 14"/>
                    <a:gd name="T41" fmla="*/ 8 h 10"/>
                    <a:gd name="T42" fmla="*/ 0 w 14"/>
                    <a:gd name="T43" fmla="*/ 9 h 10"/>
                    <a:gd name="T44" fmla="*/ 3 w 14"/>
                    <a:gd name="T45" fmla="*/ 9 h 10"/>
                    <a:gd name="T46" fmla="*/ 4 w 14"/>
                    <a:gd name="T47" fmla="*/ 9 h 10"/>
                    <a:gd name="T48" fmla="*/ 6 w 14"/>
                    <a:gd name="T49" fmla="*/ 9 h 10"/>
                    <a:gd name="T50" fmla="*/ 7 w 14"/>
                    <a:gd name="T51" fmla="*/ 9 h 10"/>
                    <a:gd name="T52" fmla="*/ 8 w 14"/>
                    <a:gd name="T53" fmla="*/ 9 h 10"/>
                    <a:gd name="T54" fmla="*/ 9 w 14"/>
                    <a:gd name="T55" fmla="*/ 9 h 10"/>
                    <a:gd name="T56" fmla="*/ 11 w 14"/>
                    <a:gd name="T57" fmla="*/ 9 h 10"/>
                    <a:gd name="T58" fmla="*/ 12 w 14"/>
                    <a:gd name="T59" fmla="*/ 9 h 10"/>
                    <a:gd name="T60" fmla="*/ 13 w 14"/>
                    <a:gd name="T6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10">
                      <a:moveTo>
                        <a:pt x="13" y="10"/>
                      </a:moveTo>
                      <a:lnTo>
                        <a:pt x="14" y="1"/>
                      </a:lnTo>
                      <a:lnTo>
                        <a:pt x="13" y="1"/>
                      </a:lnTo>
                      <a:lnTo>
                        <a:pt x="12" y="0"/>
                      </a:lnTo>
                      <a:lnTo>
                        <a:pt x="11" y="0"/>
                      </a:lnTo>
                      <a:lnTo>
                        <a:pt x="11" y="0"/>
                      </a:lnTo>
                      <a:lnTo>
                        <a:pt x="9" y="0"/>
                      </a:lnTo>
                      <a:lnTo>
                        <a:pt x="8" y="0"/>
                      </a:lnTo>
                      <a:lnTo>
                        <a:pt x="7" y="0"/>
                      </a:lnTo>
                      <a:lnTo>
                        <a:pt x="6" y="0"/>
                      </a:lnTo>
                      <a:lnTo>
                        <a:pt x="4" y="0"/>
                      </a:lnTo>
                      <a:lnTo>
                        <a:pt x="3" y="0"/>
                      </a:lnTo>
                      <a:lnTo>
                        <a:pt x="2" y="0"/>
                      </a:lnTo>
                      <a:lnTo>
                        <a:pt x="0" y="0"/>
                      </a:lnTo>
                      <a:lnTo>
                        <a:pt x="0" y="1"/>
                      </a:lnTo>
                      <a:lnTo>
                        <a:pt x="0" y="2"/>
                      </a:lnTo>
                      <a:lnTo>
                        <a:pt x="0" y="3"/>
                      </a:lnTo>
                      <a:lnTo>
                        <a:pt x="0" y="4"/>
                      </a:lnTo>
                      <a:lnTo>
                        <a:pt x="0" y="5"/>
                      </a:lnTo>
                      <a:lnTo>
                        <a:pt x="0" y="6"/>
                      </a:lnTo>
                      <a:lnTo>
                        <a:pt x="0" y="8"/>
                      </a:lnTo>
                      <a:lnTo>
                        <a:pt x="0" y="9"/>
                      </a:lnTo>
                      <a:lnTo>
                        <a:pt x="3" y="9"/>
                      </a:lnTo>
                      <a:lnTo>
                        <a:pt x="4" y="9"/>
                      </a:lnTo>
                      <a:lnTo>
                        <a:pt x="6" y="9"/>
                      </a:lnTo>
                      <a:lnTo>
                        <a:pt x="7" y="9"/>
                      </a:lnTo>
                      <a:lnTo>
                        <a:pt x="8" y="9"/>
                      </a:lnTo>
                      <a:lnTo>
                        <a:pt x="9" y="9"/>
                      </a:lnTo>
                      <a:lnTo>
                        <a:pt x="11" y="9"/>
                      </a:lnTo>
                      <a:lnTo>
                        <a:pt x="12" y="9"/>
                      </a:lnTo>
                      <a:lnTo>
                        <a:pt x="13" y="10"/>
                      </a:lnTo>
                      <a:close/>
                    </a:path>
                  </a:pathLst>
                </a:custGeom>
                <a:solidFill>
                  <a:srgbClr val="808080"/>
                </a:solidFill>
                <a:ln>
                  <a:noFill/>
                </a:ln>
              </p:spPr>
              <p:txBody>
                <a:bodyPr/>
                <a:lstStyle/>
                <a:p>
                  <a:pPr algn="ctr"/>
                  <a:endParaRPr lang="zh-CN" altLang="en-US"/>
                </a:p>
              </p:txBody>
            </p:sp>
            <p:sp>
              <p:nvSpPr>
                <p:cNvPr id="1052047" name="Freeform 271"/>
                <p:cNvSpPr/>
                <p:nvPr/>
              </p:nvSpPr>
              <p:spPr bwMode="auto">
                <a:xfrm>
                  <a:off x="3814" y="1203"/>
                  <a:ext cx="21" cy="17"/>
                </a:xfrm>
                <a:custGeom>
                  <a:avLst/>
                  <a:gdLst>
                    <a:gd name="T0" fmla="*/ 21 w 21"/>
                    <a:gd name="T1" fmla="*/ 17 h 17"/>
                    <a:gd name="T2" fmla="*/ 19 w 21"/>
                    <a:gd name="T3" fmla="*/ 17 h 17"/>
                    <a:gd name="T4" fmla="*/ 18 w 21"/>
                    <a:gd name="T5" fmla="*/ 17 h 17"/>
                    <a:gd name="T6" fmla="*/ 16 w 21"/>
                    <a:gd name="T7" fmla="*/ 17 h 17"/>
                    <a:gd name="T8" fmla="*/ 15 w 21"/>
                    <a:gd name="T9" fmla="*/ 17 h 17"/>
                    <a:gd name="T10" fmla="*/ 14 w 21"/>
                    <a:gd name="T11" fmla="*/ 17 h 17"/>
                    <a:gd name="T12" fmla="*/ 12 w 21"/>
                    <a:gd name="T13" fmla="*/ 17 h 17"/>
                    <a:gd name="T14" fmla="*/ 11 w 21"/>
                    <a:gd name="T15" fmla="*/ 17 h 17"/>
                    <a:gd name="T16" fmla="*/ 10 w 21"/>
                    <a:gd name="T17" fmla="*/ 17 h 17"/>
                    <a:gd name="T18" fmla="*/ 9 w 21"/>
                    <a:gd name="T19" fmla="*/ 17 h 17"/>
                    <a:gd name="T20" fmla="*/ 8 w 21"/>
                    <a:gd name="T21" fmla="*/ 17 h 17"/>
                    <a:gd name="T22" fmla="*/ 6 w 21"/>
                    <a:gd name="T23" fmla="*/ 17 h 17"/>
                    <a:gd name="T24" fmla="*/ 5 w 21"/>
                    <a:gd name="T25" fmla="*/ 17 h 17"/>
                    <a:gd name="T26" fmla="*/ 4 w 21"/>
                    <a:gd name="T27" fmla="*/ 16 h 17"/>
                    <a:gd name="T28" fmla="*/ 3 w 21"/>
                    <a:gd name="T29" fmla="*/ 16 h 17"/>
                    <a:gd name="T30" fmla="*/ 1 w 21"/>
                    <a:gd name="T31" fmla="*/ 16 h 17"/>
                    <a:gd name="T32" fmla="*/ 0 w 21"/>
                    <a:gd name="T33" fmla="*/ 16 h 17"/>
                    <a:gd name="T34" fmla="*/ 0 w 21"/>
                    <a:gd name="T35" fmla="*/ 14 h 17"/>
                    <a:gd name="T36" fmla="*/ 0 w 21"/>
                    <a:gd name="T37" fmla="*/ 12 h 17"/>
                    <a:gd name="T38" fmla="*/ 0 w 21"/>
                    <a:gd name="T39" fmla="*/ 10 h 17"/>
                    <a:gd name="T40" fmla="*/ 1 w 21"/>
                    <a:gd name="T41" fmla="*/ 8 h 17"/>
                    <a:gd name="T42" fmla="*/ 1 w 21"/>
                    <a:gd name="T43" fmla="*/ 7 h 17"/>
                    <a:gd name="T44" fmla="*/ 1 w 21"/>
                    <a:gd name="T45" fmla="*/ 6 h 17"/>
                    <a:gd name="T46" fmla="*/ 1 w 21"/>
                    <a:gd name="T47" fmla="*/ 5 h 17"/>
                    <a:gd name="T48" fmla="*/ 1 w 21"/>
                    <a:gd name="T49" fmla="*/ 4 h 17"/>
                    <a:gd name="T50" fmla="*/ 1 w 21"/>
                    <a:gd name="T51" fmla="*/ 2 h 17"/>
                    <a:gd name="T52" fmla="*/ 1 w 21"/>
                    <a:gd name="T53" fmla="*/ 1 h 17"/>
                    <a:gd name="T54" fmla="*/ 2 w 21"/>
                    <a:gd name="T55" fmla="*/ 0 h 17"/>
                    <a:gd name="T56" fmla="*/ 3 w 21"/>
                    <a:gd name="T57" fmla="*/ 0 h 17"/>
                    <a:gd name="T58" fmla="*/ 4 w 21"/>
                    <a:gd name="T59" fmla="*/ 0 h 17"/>
                    <a:gd name="T60" fmla="*/ 6 w 21"/>
                    <a:gd name="T61" fmla="*/ 0 h 17"/>
                    <a:gd name="T62" fmla="*/ 7 w 21"/>
                    <a:gd name="T63" fmla="*/ 0 h 17"/>
                    <a:gd name="T64" fmla="*/ 8 w 21"/>
                    <a:gd name="T65" fmla="*/ 0 h 17"/>
                    <a:gd name="T66" fmla="*/ 9 w 21"/>
                    <a:gd name="T67" fmla="*/ 0 h 17"/>
                    <a:gd name="T68" fmla="*/ 11 w 21"/>
                    <a:gd name="T69" fmla="*/ 0 h 17"/>
                    <a:gd name="T70" fmla="*/ 12 w 21"/>
                    <a:gd name="T71" fmla="*/ 0 h 17"/>
                    <a:gd name="T72" fmla="*/ 13 w 21"/>
                    <a:gd name="T73" fmla="*/ 0 h 17"/>
                    <a:gd name="T74" fmla="*/ 14 w 21"/>
                    <a:gd name="T75" fmla="*/ 0 h 17"/>
                    <a:gd name="T76" fmla="*/ 16 w 21"/>
                    <a:gd name="T77" fmla="*/ 0 h 17"/>
                    <a:gd name="T78" fmla="*/ 17 w 21"/>
                    <a:gd name="T79" fmla="*/ 0 h 17"/>
                    <a:gd name="T80" fmla="*/ 18 w 21"/>
                    <a:gd name="T81" fmla="*/ 0 h 17"/>
                    <a:gd name="T82" fmla="*/ 19 w 21"/>
                    <a:gd name="T83" fmla="*/ 0 h 17"/>
                    <a:gd name="T84" fmla="*/ 21 w 21"/>
                    <a:gd name="T85" fmla="*/ 1 h 17"/>
                    <a:gd name="T86" fmla="*/ 21 w 21"/>
                    <a:gd name="T8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17">
                      <a:moveTo>
                        <a:pt x="21" y="17"/>
                      </a:moveTo>
                      <a:lnTo>
                        <a:pt x="19" y="17"/>
                      </a:lnTo>
                      <a:lnTo>
                        <a:pt x="18" y="17"/>
                      </a:lnTo>
                      <a:lnTo>
                        <a:pt x="16" y="17"/>
                      </a:lnTo>
                      <a:lnTo>
                        <a:pt x="15" y="17"/>
                      </a:lnTo>
                      <a:lnTo>
                        <a:pt x="14" y="17"/>
                      </a:lnTo>
                      <a:lnTo>
                        <a:pt x="12" y="17"/>
                      </a:lnTo>
                      <a:lnTo>
                        <a:pt x="11" y="17"/>
                      </a:lnTo>
                      <a:lnTo>
                        <a:pt x="10" y="17"/>
                      </a:lnTo>
                      <a:lnTo>
                        <a:pt x="9" y="17"/>
                      </a:lnTo>
                      <a:lnTo>
                        <a:pt x="8" y="17"/>
                      </a:lnTo>
                      <a:lnTo>
                        <a:pt x="6" y="17"/>
                      </a:lnTo>
                      <a:lnTo>
                        <a:pt x="5" y="17"/>
                      </a:lnTo>
                      <a:lnTo>
                        <a:pt x="4" y="16"/>
                      </a:lnTo>
                      <a:lnTo>
                        <a:pt x="3" y="16"/>
                      </a:lnTo>
                      <a:lnTo>
                        <a:pt x="1" y="16"/>
                      </a:lnTo>
                      <a:lnTo>
                        <a:pt x="0" y="16"/>
                      </a:lnTo>
                      <a:lnTo>
                        <a:pt x="0" y="14"/>
                      </a:lnTo>
                      <a:lnTo>
                        <a:pt x="0" y="12"/>
                      </a:lnTo>
                      <a:lnTo>
                        <a:pt x="0" y="10"/>
                      </a:lnTo>
                      <a:lnTo>
                        <a:pt x="1" y="8"/>
                      </a:lnTo>
                      <a:lnTo>
                        <a:pt x="1" y="7"/>
                      </a:lnTo>
                      <a:lnTo>
                        <a:pt x="1" y="6"/>
                      </a:lnTo>
                      <a:lnTo>
                        <a:pt x="1" y="5"/>
                      </a:lnTo>
                      <a:lnTo>
                        <a:pt x="1" y="4"/>
                      </a:lnTo>
                      <a:lnTo>
                        <a:pt x="1" y="2"/>
                      </a:lnTo>
                      <a:lnTo>
                        <a:pt x="1" y="1"/>
                      </a:lnTo>
                      <a:lnTo>
                        <a:pt x="2" y="0"/>
                      </a:lnTo>
                      <a:lnTo>
                        <a:pt x="3" y="0"/>
                      </a:lnTo>
                      <a:lnTo>
                        <a:pt x="4" y="0"/>
                      </a:lnTo>
                      <a:lnTo>
                        <a:pt x="6" y="0"/>
                      </a:lnTo>
                      <a:lnTo>
                        <a:pt x="7" y="0"/>
                      </a:lnTo>
                      <a:lnTo>
                        <a:pt x="8" y="0"/>
                      </a:lnTo>
                      <a:lnTo>
                        <a:pt x="9" y="0"/>
                      </a:lnTo>
                      <a:lnTo>
                        <a:pt x="11" y="0"/>
                      </a:lnTo>
                      <a:lnTo>
                        <a:pt x="12" y="0"/>
                      </a:lnTo>
                      <a:lnTo>
                        <a:pt x="13" y="0"/>
                      </a:lnTo>
                      <a:lnTo>
                        <a:pt x="14" y="0"/>
                      </a:lnTo>
                      <a:lnTo>
                        <a:pt x="16" y="0"/>
                      </a:lnTo>
                      <a:lnTo>
                        <a:pt x="17" y="0"/>
                      </a:lnTo>
                      <a:lnTo>
                        <a:pt x="18" y="0"/>
                      </a:lnTo>
                      <a:lnTo>
                        <a:pt x="19" y="0"/>
                      </a:lnTo>
                      <a:lnTo>
                        <a:pt x="21" y="1"/>
                      </a:lnTo>
                      <a:lnTo>
                        <a:pt x="21" y="17"/>
                      </a:lnTo>
                      <a:close/>
                    </a:path>
                  </a:pathLst>
                </a:custGeom>
                <a:solidFill>
                  <a:srgbClr val="FFFFFF"/>
                </a:solidFill>
                <a:ln>
                  <a:noFill/>
                </a:ln>
              </p:spPr>
              <p:txBody>
                <a:bodyPr/>
                <a:lstStyle/>
                <a:p>
                  <a:pPr algn="ctr"/>
                  <a:endParaRPr lang="zh-CN" altLang="en-US"/>
                </a:p>
              </p:txBody>
            </p:sp>
            <p:sp>
              <p:nvSpPr>
                <p:cNvPr id="1052048" name="Freeform 272"/>
                <p:cNvSpPr/>
                <p:nvPr/>
              </p:nvSpPr>
              <p:spPr bwMode="auto">
                <a:xfrm>
                  <a:off x="3818" y="1207"/>
                  <a:ext cx="13" cy="9"/>
                </a:xfrm>
                <a:custGeom>
                  <a:avLst/>
                  <a:gdLst>
                    <a:gd name="T0" fmla="*/ 1 w 13"/>
                    <a:gd name="T1" fmla="*/ 0 h 9"/>
                    <a:gd name="T2" fmla="*/ 1 w 13"/>
                    <a:gd name="T3" fmla="*/ 1 h 9"/>
                    <a:gd name="T4" fmla="*/ 1 w 13"/>
                    <a:gd name="T5" fmla="*/ 2 h 9"/>
                    <a:gd name="T6" fmla="*/ 1 w 13"/>
                    <a:gd name="T7" fmla="*/ 3 h 9"/>
                    <a:gd name="T8" fmla="*/ 1 w 13"/>
                    <a:gd name="T9" fmla="*/ 4 h 9"/>
                    <a:gd name="T10" fmla="*/ 0 w 13"/>
                    <a:gd name="T11" fmla="*/ 5 h 9"/>
                    <a:gd name="T12" fmla="*/ 0 w 13"/>
                    <a:gd name="T13" fmla="*/ 6 h 9"/>
                    <a:gd name="T14" fmla="*/ 0 w 13"/>
                    <a:gd name="T15" fmla="*/ 8 h 9"/>
                    <a:gd name="T16" fmla="*/ 0 w 13"/>
                    <a:gd name="T17" fmla="*/ 9 h 9"/>
                    <a:gd name="T18" fmla="*/ 2 w 13"/>
                    <a:gd name="T19" fmla="*/ 9 h 9"/>
                    <a:gd name="T20" fmla="*/ 3 w 13"/>
                    <a:gd name="T21" fmla="*/ 9 h 9"/>
                    <a:gd name="T22" fmla="*/ 5 w 13"/>
                    <a:gd name="T23" fmla="*/ 9 h 9"/>
                    <a:gd name="T24" fmla="*/ 7 w 13"/>
                    <a:gd name="T25" fmla="*/ 9 h 9"/>
                    <a:gd name="T26" fmla="*/ 8 w 13"/>
                    <a:gd name="T27" fmla="*/ 9 h 9"/>
                    <a:gd name="T28" fmla="*/ 10 w 13"/>
                    <a:gd name="T29" fmla="*/ 9 h 9"/>
                    <a:gd name="T30" fmla="*/ 12 w 13"/>
                    <a:gd name="T31" fmla="*/ 9 h 9"/>
                    <a:gd name="T32" fmla="*/ 13 w 13"/>
                    <a:gd name="T33" fmla="*/ 9 h 9"/>
                    <a:gd name="T34" fmla="*/ 13 w 13"/>
                    <a:gd name="T35" fmla="*/ 1 h 9"/>
                    <a:gd name="T36" fmla="*/ 12 w 13"/>
                    <a:gd name="T37" fmla="*/ 1 h 9"/>
                    <a:gd name="T38" fmla="*/ 11 w 13"/>
                    <a:gd name="T39" fmla="*/ 1 h 9"/>
                    <a:gd name="T40" fmla="*/ 10 w 13"/>
                    <a:gd name="T41" fmla="*/ 0 h 9"/>
                    <a:gd name="T42" fmla="*/ 9 w 13"/>
                    <a:gd name="T43" fmla="*/ 0 h 9"/>
                    <a:gd name="T44" fmla="*/ 7 w 13"/>
                    <a:gd name="T45" fmla="*/ 0 h 9"/>
                    <a:gd name="T46" fmla="*/ 5 w 13"/>
                    <a:gd name="T47" fmla="*/ 0 h 9"/>
                    <a:gd name="T48" fmla="*/ 3 w 13"/>
                    <a:gd name="T49" fmla="*/ 0 h 9"/>
                    <a:gd name="T50" fmla="*/ 1 w 13"/>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9">
                      <a:moveTo>
                        <a:pt x="1" y="0"/>
                      </a:moveTo>
                      <a:lnTo>
                        <a:pt x="1" y="1"/>
                      </a:lnTo>
                      <a:lnTo>
                        <a:pt x="1" y="2"/>
                      </a:lnTo>
                      <a:lnTo>
                        <a:pt x="1" y="3"/>
                      </a:lnTo>
                      <a:lnTo>
                        <a:pt x="1" y="4"/>
                      </a:lnTo>
                      <a:lnTo>
                        <a:pt x="0" y="5"/>
                      </a:lnTo>
                      <a:lnTo>
                        <a:pt x="0" y="6"/>
                      </a:lnTo>
                      <a:lnTo>
                        <a:pt x="0" y="8"/>
                      </a:lnTo>
                      <a:lnTo>
                        <a:pt x="0" y="9"/>
                      </a:lnTo>
                      <a:lnTo>
                        <a:pt x="2" y="9"/>
                      </a:lnTo>
                      <a:lnTo>
                        <a:pt x="3" y="9"/>
                      </a:lnTo>
                      <a:lnTo>
                        <a:pt x="5" y="9"/>
                      </a:lnTo>
                      <a:lnTo>
                        <a:pt x="7" y="9"/>
                      </a:lnTo>
                      <a:lnTo>
                        <a:pt x="8" y="9"/>
                      </a:lnTo>
                      <a:lnTo>
                        <a:pt x="10" y="9"/>
                      </a:lnTo>
                      <a:lnTo>
                        <a:pt x="12" y="9"/>
                      </a:lnTo>
                      <a:lnTo>
                        <a:pt x="13" y="9"/>
                      </a:lnTo>
                      <a:lnTo>
                        <a:pt x="13" y="1"/>
                      </a:lnTo>
                      <a:lnTo>
                        <a:pt x="12" y="1"/>
                      </a:lnTo>
                      <a:lnTo>
                        <a:pt x="11" y="1"/>
                      </a:lnTo>
                      <a:lnTo>
                        <a:pt x="10" y="0"/>
                      </a:lnTo>
                      <a:lnTo>
                        <a:pt x="9" y="0"/>
                      </a:lnTo>
                      <a:lnTo>
                        <a:pt x="7" y="0"/>
                      </a:lnTo>
                      <a:lnTo>
                        <a:pt x="5" y="0"/>
                      </a:lnTo>
                      <a:lnTo>
                        <a:pt x="3" y="0"/>
                      </a:lnTo>
                      <a:lnTo>
                        <a:pt x="1" y="0"/>
                      </a:lnTo>
                      <a:close/>
                    </a:path>
                  </a:pathLst>
                </a:custGeom>
                <a:solidFill>
                  <a:srgbClr val="808080"/>
                </a:solidFill>
                <a:ln>
                  <a:noFill/>
                </a:ln>
              </p:spPr>
              <p:txBody>
                <a:bodyPr/>
                <a:lstStyle/>
                <a:p>
                  <a:pPr algn="ctr"/>
                  <a:endParaRPr lang="zh-CN" altLang="en-US"/>
                </a:p>
              </p:txBody>
            </p:sp>
            <p:sp>
              <p:nvSpPr>
                <p:cNvPr id="1052049" name="Freeform 273"/>
                <p:cNvSpPr/>
                <p:nvPr/>
              </p:nvSpPr>
              <p:spPr bwMode="auto">
                <a:xfrm>
                  <a:off x="3887" y="1203"/>
                  <a:ext cx="22" cy="18"/>
                </a:xfrm>
                <a:custGeom>
                  <a:avLst/>
                  <a:gdLst>
                    <a:gd name="T0" fmla="*/ 20 w 22"/>
                    <a:gd name="T1" fmla="*/ 1 h 18"/>
                    <a:gd name="T2" fmla="*/ 20 w 22"/>
                    <a:gd name="T3" fmla="*/ 2 h 18"/>
                    <a:gd name="T4" fmla="*/ 20 w 22"/>
                    <a:gd name="T5" fmla="*/ 4 h 18"/>
                    <a:gd name="T6" fmla="*/ 20 w 22"/>
                    <a:gd name="T7" fmla="*/ 5 h 18"/>
                    <a:gd name="T8" fmla="*/ 21 w 22"/>
                    <a:gd name="T9" fmla="*/ 7 h 18"/>
                    <a:gd name="T10" fmla="*/ 21 w 22"/>
                    <a:gd name="T11" fmla="*/ 8 h 18"/>
                    <a:gd name="T12" fmla="*/ 21 w 22"/>
                    <a:gd name="T13" fmla="*/ 9 h 18"/>
                    <a:gd name="T14" fmla="*/ 21 w 22"/>
                    <a:gd name="T15" fmla="*/ 11 h 18"/>
                    <a:gd name="T16" fmla="*/ 21 w 22"/>
                    <a:gd name="T17" fmla="*/ 13 h 18"/>
                    <a:gd name="T18" fmla="*/ 21 w 22"/>
                    <a:gd name="T19" fmla="*/ 14 h 18"/>
                    <a:gd name="T20" fmla="*/ 22 w 22"/>
                    <a:gd name="T21" fmla="*/ 15 h 18"/>
                    <a:gd name="T22" fmla="*/ 22 w 22"/>
                    <a:gd name="T23" fmla="*/ 16 h 18"/>
                    <a:gd name="T24" fmla="*/ 22 w 22"/>
                    <a:gd name="T25" fmla="*/ 17 h 18"/>
                    <a:gd name="T26" fmla="*/ 21 w 22"/>
                    <a:gd name="T27" fmla="*/ 17 h 18"/>
                    <a:gd name="T28" fmla="*/ 20 w 22"/>
                    <a:gd name="T29" fmla="*/ 17 h 18"/>
                    <a:gd name="T30" fmla="*/ 19 w 22"/>
                    <a:gd name="T31" fmla="*/ 17 h 18"/>
                    <a:gd name="T32" fmla="*/ 18 w 22"/>
                    <a:gd name="T33" fmla="*/ 17 h 18"/>
                    <a:gd name="T34" fmla="*/ 17 w 22"/>
                    <a:gd name="T35" fmla="*/ 17 h 18"/>
                    <a:gd name="T36" fmla="*/ 15 w 22"/>
                    <a:gd name="T37" fmla="*/ 17 h 18"/>
                    <a:gd name="T38" fmla="*/ 14 w 22"/>
                    <a:gd name="T39" fmla="*/ 17 h 18"/>
                    <a:gd name="T40" fmla="*/ 13 w 22"/>
                    <a:gd name="T41" fmla="*/ 17 h 18"/>
                    <a:gd name="T42" fmla="*/ 12 w 22"/>
                    <a:gd name="T43" fmla="*/ 17 h 18"/>
                    <a:gd name="T44" fmla="*/ 10 w 22"/>
                    <a:gd name="T45" fmla="*/ 17 h 18"/>
                    <a:gd name="T46" fmla="*/ 9 w 22"/>
                    <a:gd name="T47" fmla="*/ 17 h 18"/>
                    <a:gd name="T48" fmla="*/ 7 w 22"/>
                    <a:gd name="T49" fmla="*/ 17 h 18"/>
                    <a:gd name="T50" fmla="*/ 5 w 22"/>
                    <a:gd name="T51" fmla="*/ 17 h 18"/>
                    <a:gd name="T52" fmla="*/ 4 w 22"/>
                    <a:gd name="T53" fmla="*/ 17 h 18"/>
                    <a:gd name="T54" fmla="*/ 2 w 22"/>
                    <a:gd name="T55" fmla="*/ 17 h 18"/>
                    <a:gd name="T56" fmla="*/ 0 w 22"/>
                    <a:gd name="T57" fmla="*/ 18 h 18"/>
                    <a:gd name="T58" fmla="*/ 1 w 22"/>
                    <a:gd name="T59" fmla="*/ 17 h 18"/>
                    <a:gd name="T60" fmla="*/ 1 w 22"/>
                    <a:gd name="T61" fmla="*/ 16 h 18"/>
                    <a:gd name="T62" fmla="*/ 1 w 22"/>
                    <a:gd name="T63" fmla="*/ 15 h 18"/>
                    <a:gd name="T64" fmla="*/ 1 w 22"/>
                    <a:gd name="T65" fmla="*/ 14 h 18"/>
                    <a:gd name="T66" fmla="*/ 1 w 22"/>
                    <a:gd name="T67" fmla="*/ 12 h 18"/>
                    <a:gd name="T68" fmla="*/ 1 w 22"/>
                    <a:gd name="T69" fmla="*/ 10 h 18"/>
                    <a:gd name="T70" fmla="*/ 1 w 22"/>
                    <a:gd name="T71" fmla="*/ 8 h 18"/>
                    <a:gd name="T72" fmla="*/ 1 w 22"/>
                    <a:gd name="T73" fmla="*/ 7 h 18"/>
                    <a:gd name="T74" fmla="*/ 1 w 22"/>
                    <a:gd name="T75" fmla="*/ 6 h 18"/>
                    <a:gd name="T76" fmla="*/ 1 w 22"/>
                    <a:gd name="T77" fmla="*/ 5 h 18"/>
                    <a:gd name="T78" fmla="*/ 0 w 22"/>
                    <a:gd name="T79" fmla="*/ 3 h 18"/>
                    <a:gd name="T80" fmla="*/ 0 w 22"/>
                    <a:gd name="T81" fmla="*/ 1 h 18"/>
                    <a:gd name="T82" fmla="*/ 2 w 22"/>
                    <a:gd name="T83" fmla="*/ 1 h 18"/>
                    <a:gd name="T84" fmla="*/ 3 w 22"/>
                    <a:gd name="T85" fmla="*/ 1 h 18"/>
                    <a:gd name="T86" fmla="*/ 4 w 22"/>
                    <a:gd name="T87" fmla="*/ 0 h 18"/>
                    <a:gd name="T88" fmla="*/ 5 w 22"/>
                    <a:gd name="T89" fmla="*/ 0 h 18"/>
                    <a:gd name="T90" fmla="*/ 6 w 22"/>
                    <a:gd name="T91" fmla="*/ 0 h 18"/>
                    <a:gd name="T92" fmla="*/ 8 w 22"/>
                    <a:gd name="T93" fmla="*/ 0 h 18"/>
                    <a:gd name="T94" fmla="*/ 9 w 22"/>
                    <a:gd name="T95" fmla="*/ 0 h 18"/>
                    <a:gd name="T96" fmla="*/ 10 w 22"/>
                    <a:gd name="T97" fmla="*/ 0 h 18"/>
                    <a:gd name="T98" fmla="*/ 12 w 22"/>
                    <a:gd name="T99" fmla="*/ 0 h 18"/>
                    <a:gd name="T100" fmla="*/ 13 w 22"/>
                    <a:gd name="T101" fmla="*/ 0 h 18"/>
                    <a:gd name="T102" fmla="*/ 14 w 22"/>
                    <a:gd name="T103" fmla="*/ 0 h 18"/>
                    <a:gd name="T104" fmla="*/ 15 w 22"/>
                    <a:gd name="T105" fmla="*/ 0 h 18"/>
                    <a:gd name="T106" fmla="*/ 17 w 22"/>
                    <a:gd name="T107" fmla="*/ 0 h 18"/>
                    <a:gd name="T108" fmla="*/ 18 w 22"/>
                    <a:gd name="T109" fmla="*/ 0 h 18"/>
                    <a:gd name="T110" fmla="*/ 19 w 22"/>
                    <a:gd name="T111" fmla="*/ 0 h 18"/>
                    <a:gd name="T112" fmla="*/ 20 w 22"/>
                    <a:gd name="T113"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 h="18">
                      <a:moveTo>
                        <a:pt x="20" y="1"/>
                      </a:moveTo>
                      <a:lnTo>
                        <a:pt x="20" y="2"/>
                      </a:lnTo>
                      <a:lnTo>
                        <a:pt x="20" y="4"/>
                      </a:lnTo>
                      <a:lnTo>
                        <a:pt x="20" y="5"/>
                      </a:lnTo>
                      <a:lnTo>
                        <a:pt x="21" y="7"/>
                      </a:lnTo>
                      <a:lnTo>
                        <a:pt x="21" y="8"/>
                      </a:lnTo>
                      <a:lnTo>
                        <a:pt x="21" y="9"/>
                      </a:lnTo>
                      <a:lnTo>
                        <a:pt x="21" y="11"/>
                      </a:lnTo>
                      <a:lnTo>
                        <a:pt x="21" y="13"/>
                      </a:lnTo>
                      <a:lnTo>
                        <a:pt x="21" y="14"/>
                      </a:lnTo>
                      <a:lnTo>
                        <a:pt x="22" y="15"/>
                      </a:lnTo>
                      <a:lnTo>
                        <a:pt x="22" y="16"/>
                      </a:lnTo>
                      <a:lnTo>
                        <a:pt x="22" y="17"/>
                      </a:lnTo>
                      <a:lnTo>
                        <a:pt x="21" y="17"/>
                      </a:lnTo>
                      <a:lnTo>
                        <a:pt x="20" y="17"/>
                      </a:lnTo>
                      <a:lnTo>
                        <a:pt x="19" y="17"/>
                      </a:lnTo>
                      <a:lnTo>
                        <a:pt x="18" y="17"/>
                      </a:lnTo>
                      <a:lnTo>
                        <a:pt x="17" y="17"/>
                      </a:lnTo>
                      <a:lnTo>
                        <a:pt x="15" y="17"/>
                      </a:lnTo>
                      <a:lnTo>
                        <a:pt x="14" y="17"/>
                      </a:lnTo>
                      <a:lnTo>
                        <a:pt x="13" y="17"/>
                      </a:lnTo>
                      <a:lnTo>
                        <a:pt x="12" y="17"/>
                      </a:lnTo>
                      <a:lnTo>
                        <a:pt x="10" y="17"/>
                      </a:lnTo>
                      <a:lnTo>
                        <a:pt x="9" y="17"/>
                      </a:lnTo>
                      <a:lnTo>
                        <a:pt x="7" y="17"/>
                      </a:lnTo>
                      <a:lnTo>
                        <a:pt x="5" y="17"/>
                      </a:lnTo>
                      <a:lnTo>
                        <a:pt x="4" y="17"/>
                      </a:lnTo>
                      <a:lnTo>
                        <a:pt x="2" y="17"/>
                      </a:lnTo>
                      <a:lnTo>
                        <a:pt x="0" y="18"/>
                      </a:lnTo>
                      <a:lnTo>
                        <a:pt x="1" y="17"/>
                      </a:lnTo>
                      <a:lnTo>
                        <a:pt x="1" y="16"/>
                      </a:lnTo>
                      <a:lnTo>
                        <a:pt x="1" y="15"/>
                      </a:lnTo>
                      <a:lnTo>
                        <a:pt x="1" y="14"/>
                      </a:lnTo>
                      <a:lnTo>
                        <a:pt x="1" y="12"/>
                      </a:lnTo>
                      <a:lnTo>
                        <a:pt x="1" y="10"/>
                      </a:lnTo>
                      <a:lnTo>
                        <a:pt x="1" y="8"/>
                      </a:lnTo>
                      <a:lnTo>
                        <a:pt x="1" y="7"/>
                      </a:lnTo>
                      <a:lnTo>
                        <a:pt x="1" y="6"/>
                      </a:lnTo>
                      <a:lnTo>
                        <a:pt x="1" y="5"/>
                      </a:lnTo>
                      <a:lnTo>
                        <a:pt x="0" y="3"/>
                      </a:lnTo>
                      <a:lnTo>
                        <a:pt x="0" y="1"/>
                      </a:lnTo>
                      <a:lnTo>
                        <a:pt x="2" y="1"/>
                      </a:lnTo>
                      <a:lnTo>
                        <a:pt x="3" y="1"/>
                      </a:lnTo>
                      <a:lnTo>
                        <a:pt x="4" y="0"/>
                      </a:lnTo>
                      <a:lnTo>
                        <a:pt x="5" y="0"/>
                      </a:lnTo>
                      <a:lnTo>
                        <a:pt x="6" y="0"/>
                      </a:lnTo>
                      <a:lnTo>
                        <a:pt x="8" y="0"/>
                      </a:lnTo>
                      <a:lnTo>
                        <a:pt x="9" y="0"/>
                      </a:lnTo>
                      <a:lnTo>
                        <a:pt x="10" y="0"/>
                      </a:lnTo>
                      <a:lnTo>
                        <a:pt x="12" y="0"/>
                      </a:lnTo>
                      <a:lnTo>
                        <a:pt x="13" y="0"/>
                      </a:lnTo>
                      <a:lnTo>
                        <a:pt x="14" y="0"/>
                      </a:lnTo>
                      <a:lnTo>
                        <a:pt x="15" y="0"/>
                      </a:lnTo>
                      <a:lnTo>
                        <a:pt x="17" y="0"/>
                      </a:lnTo>
                      <a:lnTo>
                        <a:pt x="18" y="0"/>
                      </a:lnTo>
                      <a:lnTo>
                        <a:pt x="19" y="0"/>
                      </a:lnTo>
                      <a:lnTo>
                        <a:pt x="20" y="1"/>
                      </a:lnTo>
                      <a:close/>
                    </a:path>
                  </a:pathLst>
                </a:custGeom>
                <a:solidFill>
                  <a:srgbClr val="FFFFFF"/>
                </a:solidFill>
                <a:ln>
                  <a:noFill/>
                </a:ln>
              </p:spPr>
              <p:txBody>
                <a:bodyPr/>
                <a:lstStyle/>
                <a:p>
                  <a:pPr algn="ctr"/>
                  <a:endParaRPr lang="zh-CN" altLang="en-US"/>
                </a:p>
              </p:txBody>
            </p:sp>
            <p:sp>
              <p:nvSpPr>
                <p:cNvPr id="1052050" name="Freeform 274"/>
                <p:cNvSpPr/>
                <p:nvPr/>
              </p:nvSpPr>
              <p:spPr bwMode="auto">
                <a:xfrm>
                  <a:off x="3892" y="1207"/>
                  <a:ext cx="13" cy="9"/>
                </a:xfrm>
                <a:custGeom>
                  <a:avLst/>
                  <a:gdLst>
                    <a:gd name="T0" fmla="*/ 12 w 13"/>
                    <a:gd name="T1" fmla="*/ 3 h 9"/>
                    <a:gd name="T2" fmla="*/ 12 w 13"/>
                    <a:gd name="T3" fmla="*/ 1 h 9"/>
                    <a:gd name="T4" fmla="*/ 12 w 13"/>
                    <a:gd name="T5" fmla="*/ 1 h 9"/>
                    <a:gd name="T6" fmla="*/ 11 w 13"/>
                    <a:gd name="T7" fmla="*/ 1 h 9"/>
                    <a:gd name="T8" fmla="*/ 10 w 13"/>
                    <a:gd name="T9" fmla="*/ 1 h 9"/>
                    <a:gd name="T10" fmla="*/ 9 w 13"/>
                    <a:gd name="T11" fmla="*/ 1 h 9"/>
                    <a:gd name="T12" fmla="*/ 8 w 13"/>
                    <a:gd name="T13" fmla="*/ 1 h 9"/>
                    <a:gd name="T14" fmla="*/ 7 w 13"/>
                    <a:gd name="T15" fmla="*/ 0 h 9"/>
                    <a:gd name="T16" fmla="*/ 6 w 13"/>
                    <a:gd name="T17" fmla="*/ 0 h 9"/>
                    <a:gd name="T18" fmla="*/ 5 w 13"/>
                    <a:gd name="T19" fmla="*/ 0 h 9"/>
                    <a:gd name="T20" fmla="*/ 4 w 13"/>
                    <a:gd name="T21" fmla="*/ 0 h 9"/>
                    <a:gd name="T22" fmla="*/ 2 w 13"/>
                    <a:gd name="T23" fmla="*/ 0 h 9"/>
                    <a:gd name="T24" fmla="*/ 0 w 13"/>
                    <a:gd name="T25" fmla="*/ 1 h 9"/>
                    <a:gd name="T26" fmla="*/ 0 w 13"/>
                    <a:gd name="T27" fmla="*/ 2 h 9"/>
                    <a:gd name="T28" fmla="*/ 0 w 13"/>
                    <a:gd name="T29" fmla="*/ 4 h 9"/>
                    <a:gd name="T30" fmla="*/ 0 w 13"/>
                    <a:gd name="T31" fmla="*/ 5 h 9"/>
                    <a:gd name="T32" fmla="*/ 0 w 13"/>
                    <a:gd name="T33" fmla="*/ 6 h 9"/>
                    <a:gd name="T34" fmla="*/ 0 w 13"/>
                    <a:gd name="T35" fmla="*/ 8 h 9"/>
                    <a:gd name="T36" fmla="*/ 0 w 13"/>
                    <a:gd name="T37" fmla="*/ 9 h 9"/>
                    <a:gd name="T38" fmla="*/ 1 w 13"/>
                    <a:gd name="T39" fmla="*/ 9 h 9"/>
                    <a:gd name="T40" fmla="*/ 2 w 13"/>
                    <a:gd name="T41" fmla="*/ 9 h 9"/>
                    <a:gd name="T42" fmla="*/ 3 w 13"/>
                    <a:gd name="T43" fmla="*/ 9 h 9"/>
                    <a:gd name="T44" fmla="*/ 4 w 13"/>
                    <a:gd name="T45" fmla="*/ 9 h 9"/>
                    <a:gd name="T46" fmla="*/ 6 w 13"/>
                    <a:gd name="T47" fmla="*/ 9 h 9"/>
                    <a:gd name="T48" fmla="*/ 8 w 13"/>
                    <a:gd name="T49" fmla="*/ 9 h 9"/>
                    <a:gd name="T50" fmla="*/ 9 w 13"/>
                    <a:gd name="T51" fmla="*/ 9 h 9"/>
                    <a:gd name="T52" fmla="*/ 10 w 13"/>
                    <a:gd name="T53" fmla="*/ 9 h 9"/>
                    <a:gd name="T54" fmla="*/ 11 w 13"/>
                    <a:gd name="T55" fmla="*/ 9 h 9"/>
                    <a:gd name="T56" fmla="*/ 13 w 13"/>
                    <a:gd name="T57" fmla="*/ 9 h 9"/>
                    <a:gd name="T58" fmla="*/ 12 w 13"/>
                    <a:gd name="T59" fmla="*/ 7 h 9"/>
                    <a:gd name="T60" fmla="*/ 12 w 13"/>
                    <a:gd name="T61" fmla="*/ 6 h 9"/>
                    <a:gd name="T62" fmla="*/ 12 w 13"/>
                    <a:gd name="T63" fmla="*/ 4 h 9"/>
                    <a:gd name="T64" fmla="*/ 12 w 13"/>
                    <a:gd name="T6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9">
                      <a:moveTo>
                        <a:pt x="12" y="3"/>
                      </a:moveTo>
                      <a:lnTo>
                        <a:pt x="12" y="1"/>
                      </a:lnTo>
                      <a:lnTo>
                        <a:pt x="12" y="1"/>
                      </a:lnTo>
                      <a:lnTo>
                        <a:pt x="11" y="1"/>
                      </a:lnTo>
                      <a:lnTo>
                        <a:pt x="10" y="1"/>
                      </a:lnTo>
                      <a:lnTo>
                        <a:pt x="9" y="1"/>
                      </a:lnTo>
                      <a:lnTo>
                        <a:pt x="8" y="1"/>
                      </a:lnTo>
                      <a:lnTo>
                        <a:pt x="7" y="0"/>
                      </a:lnTo>
                      <a:lnTo>
                        <a:pt x="6" y="0"/>
                      </a:lnTo>
                      <a:lnTo>
                        <a:pt x="5" y="0"/>
                      </a:lnTo>
                      <a:lnTo>
                        <a:pt x="4" y="0"/>
                      </a:lnTo>
                      <a:lnTo>
                        <a:pt x="2" y="0"/>
                      </a:lnTo>
                      <a:lnTo>
                        <a:pt x="0" y="1"/>
                      </a:lnTo>
                      <a:lnTo>
                        <a:pt x="0" y="2"/>
                      </a:lnTo>
                      <a:lnTo>
                        <a:pt x="0" y="4"/>
                      </a:lnTo>
                      <a:lnTo>
                        <a:pt x="0" y="5"/>
                      </a:lnTo>
                      <a:lnTo>
                        <a:pt x="0" y="6"/>
                      </a:lnTo>
                      <a:lnTo>
                        <a:pt x="0" y="8"/>
                      </a:lnTo>
                      <a:lnTo>
                        <a:pt x="0" y="9"/>
                      </a:lnTo>
                      <a:lnTo>
                        <a:pt x="1" y="9"/>
                      </a:lnTo>
                      <a:lnTo>
                        <a:pt x="2" y="9"/>
                      </a:lnTo>
                      <a:lnTo>
                        <a:pt x="3" y="9"/>
                      </a:lnTo>
                      <a:lnTo>
                        <a:pt x="4" y="9"/>
                      </a:lnTo>
                      <a:lnTo>
                        <a:pt x="6" y="9"/>
                      </a:lnTo>
                      <a:lnTo>
                        <a:pt x="8" y="9"/>
                      </a:lnTo>
                      <a:lnTo>
                        <a:pt x="9" y="9"/>
                      </a:lnTo>
                      <a:lnTo>
                        <a:pt x="10" y="9"/>
                      </a:lnTo>
                      <a:lnTo>
                        <a:pt x="11" y="9"/>
                      </a:lnTo>
                      <a:lnTo>
                        <a:pt x="13" y="9"/>
                      </a:lnTo>
                      <a:lnTo>
                        <a:pt x="12" y="7"/>
                      </a:lnTo>
                      <a:lnTo>
                        <a:pt x="12" y="6"/>
                      </a:lnTo>
                      <a:lnTo>
                        <a:pt x="12" y="4"/>
                      </a:lnTo>
                      <a:lnTo>
                        <a:pt x="12" y="3"/>
                      </a:lnTo>
                      <a:close/>
                    </a:path>
                  </a:pathLst>
                </a:custGeom>
                <a:solidFill>
                  <a:srgbClr val="808080"/>
                </a:solidFill>
                <a:ln>
                  <a:noFill/>
                </a:ln>
              </p:spPr>
              <p:txBody>
                <a:bodyPr/>
                <a:lstStyle/>
                <a:p>
                  <a:pPr algn="ctr"/>
                  <a:endParaRPr lang="zh-CN" altLang="en-US"/>
                </a:p>
              </p:txBody>
            </p:sp>
            <p:sp>
              <p:nvSpPr>
                <p:cNvPr id="1052051" name="Freeform 275"/>
                <p:cNvSpPr/>
                <p:nvPr/>
              </p:nvSpPr>
              <p:spPr bwMode="auto">
                <a:xfrm>
                  <a:off x="3840" y="1203"/>
                  <a:ext cx="20" cy="18"/>
                </a:xfrm>
                <a:custGeom>
                  <a:avLst/>
                  <a:gdLst>
                    <a:gd name="T0" fmla="*/ 20 w 20"/>
                    <a:gd name="T1" fmla="*/ 18 h 18"/>
                    <a:gd name="T2" fmla="*/ 0 w 20"/>
                    <a:gd name="T3" fmla="*/ 17 h 18"/>
                    <a:gd name="T4" fmla="*/ 0 w 20"/>
                    <a:gd name="T5" fmla="*/ 1 h 18"/>
                    <a:gd name="T6" fmla="*/ 1 w 20"/>
                    <a:gd name="T7" fmla="*/ 1 h 18"/>
                    <a:gd name="T8" fmla="*/ 2 w 20"/>
                    <a:gd name="T9" fmla="*/ 1 h 18"/>
                    <a:gd name="T10" fmla="*/ 3 w 20"/>
                    <a:gd name="T11" fmla="*/ 1 h 18"/>
                    <a:gd name="T12" fmla="*/ 4 w 20"/>
                    <a:gd name="T13" fmla="*/ 1 h 18"/>
                    <a:gd name="T14" fmla="*/ 5 w 20"/>
                    <a:gd name="T15" fmla="*/ 0 h 18"/>
                    <a:gd name="T16" fmla="*/ 7 w 20"/>
                    <a:gd name="T17" fmla="*/ 0 h 18"/>
                    <a:gd name="T18" fmla="*/ 8 w 20"/>
                    <a:gd name="T19" fmla="*/ 0 h 18"/>
                    <a:gd name="T20" fmla="*/ 9 w 20"/>
                    <a:gd name="T21" fmla="*/ 0 h 18"/>
                    <a:gd name="T22" fmla="*/ 10 w 20"/>
                    <a:gd name="T23" fmla="*/ 0 h 18"/>
                    <a:gd name="T24" fmla="*/ 11 w 20"/>
                    <a:gd name="T25" fmla="*/ 0 h 18"/>
                    <a:gd name="T26" fmla="*/ 13 w 20"/>
                    <a:gd name="T27" fmla="*/ 0 h 18"/>
                    <a:gd name="T28" fmla="*/ 14 w 20"/>
                    <a:gd name="T29" fmla="*/ 0 h 18"/>
                    <a:gd name="T30" fmla="*/ 15 w 20"/>
                    <a:gd name="T31" fmla="*/ 0 h 18"/>
                    <a:gd name="T32" fmla="*/ 16 w 20"/>
                    <a:gd name="T33" fmla="*/ 0 h 18"/>
                    <a:gd name="T34" fmla="*/ 18 w 20"/>
                    <a:gd name="T35" fmla="*/ 0 h 18"/>
                    <a:gd name="T36" fmla="*/ 19 w 20"/>
                    <a:gd name="T37" fmla="*/ 1 h 18"/>
                    <a:gd name="T38" fmla="*/ 20 w 20"/>
                    <a:gd name="T3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8">
                      <a:moveTo>
                        <a:pt x="20" y="18"/>
                      </a:moveTo>
                      <a:lnTo>
                        <a:pt x="0" y="17"/>
                      </a:lnTo>
                      <a:lnTo>
                        <a:pt x="0" y="1"/>
                      </a:lnTo>
                      <a:lnTo>
                        <a:pt x="1" y="1"/>
                      </a:lnTo>
                      <a:lnTo>
                        <a:pt x="2" y="1"/>
                      </a:lnTo>
                      <a:lnTo>
                        <a:pt x="3" y="1"/>
                      </a:lnTo>
                      <a:lnTo>
                        <a:pt x="4" y="1"/>
                      </a:lnTo>
                      <a:lnTo>
                        <a:pt x="5" y="0"/>
                      </a:lnTo>
                      <a:lnTo>
                        <a:pt x="7" y="0"/>
                      </a:lnTo>
                      <a:lnTo>
                        <a:pt x="8" y="0"/>
                      </a:lnTo>
                      <a:lnTo>
                        <a:pt x="9" y="0"/>
                      </a:lnTo>
                      <a:lnTo>
                        <a:pt x="10" y="0"/>
                      </a:lnTo>
                      <a:lnTo>
                        <a:pt x="11" y="0"/>
                      </a:lnTo>
                      <a:lnTo>
                        <a:pt x="13" y="0"/>
                      </a:lnTo>
                      <a:lnTo>
                        <a:pt x="14" y="0"/>
                      </a:lnTo>
                      <a:lnTo>
                        <a:pt x="15" y="0"/>
                      </a:lnTo>
                      <a:lnTo>
                        <a:pt x="16" y="0"/>
                      </a:lnTo>
                      <a:lnTo>
                        <a:pt x="18" y="0"/>
                      </a:lnTo>
                      <a:lnTo>
                        <a:pt x="19" y="1"/>
                      </a:lnTo>
                      <a:lnTo>
                        <a:pt x="20" y="18"/>
                      </a:lnTo>
                      <a:close/>
                    </a:path>
                  </a:pathLst>
                </a:custGeom>
                <a:solidFill>
                  <a:srgbClr val="FFFFFF"/>
                </a:solidFill>
                <a:ln>
                  <a:noFill/>
                </a:ln>
              </p:spPr>
              <p:txBody>
                <a:bodyPr/>
                <a:lstStyle/>
                <a:p>
                  <a:pPr algn="ctr"/>
                  <a:endParaRPr lang="zh-CN" altLang="en-US"/>
                </a:p>
              </p:txBody>
            </p:sp>
            <p:sp>
              <p:nvSpPr>
                <p:cNvPr id="1052052" name="Freeform 276"/>
                <p:cNvSpPr/>
                <p:nvPr/>
              </p:nvSpPr>
              <p:spPr bwMode="auto">
                <a:xfrm>
                  <a:off x="3844" y="1207"/>
                  <a:ext cx="12" cy="9"/>
                </a:xfrm>
                <a:custGeom>
                  <a:avLst/>
                  <a:gdLst>
                    <a:gd name="T0" fmla="*/ 5 w 12"/>
                    <a:gd name="T1" fmla="*/ 1 h 9"/>
                    <a:gd name="T2" fmla="*/ 3 w 12"/>
                    <a:gd name="T3" fmla="*/ 1 h 9"/>
                    <a:gd name="T4" fmla="*/ 2 w 12"/>
                    <a:gd name="T5" fmla="*/ 1 h 9"/>
                    <a:gd name="T6" fmla="*/ 1 w 12"/>
                    <a:gd name="T7" fmla="*/ 1 h 9"/>
                    <a:gd name="T8" fmla="*/ 0 w 12"/>
                    <a:gd name="T9" fmla="*/ 1 h 9"/>
                    <a:gd name="T10" fmla="*/ 0 w 12"/>
                    <a:gd name="T11" fmla="*/ 9 h 9"/>
                    <a:gd name="T12" fmla="*/ 12 w 12"/>
                    <a:gd name="T13" fmla="*/ 9 h 9"/>
                    <a:gd name="T14" fmla="*/ 11 w 12"/>
                    <a:gd name="T15" fmla="*/ 0 h 9"/>
                    <a:gd name="T16" fmla="*/ 9 w 12"/>
                    <a:gd name="T17" fmla="*/ 0 h 9"/>
                    <a:gd name="T18" fmla="*/ 8 w 12"/>
                    <a:gd name="T19" fmla="*/ 0 h 9"/>
                    <a:gd name="T20" fmla="*/ 6 w 12"/>
                    <a:gd name="T21" fmla="*/ 0 h 9"/>
                    <a:gd name="T22" fmla="*/ 5 w 12"/>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5" y="1"/>
                      </a:moveTo>
                      <a:lnTo>
                        <a:pt x="3" y="1"/>
                      </a:lnTo>
                      <a:lnTo>
                        <a:pt x="2" y="1"/>
                      </a:lnTo>
                      <a:lnTo>
                        <a:pt x="1" y="1"/>
                      </a:lnTo>
                      <a:lnTo>
                        <a:pt x="0" y="1"/>
                      </a:lnTo>
                      <a:lnTo>
                        <a:pt x="0" y="9"/>
                      </a:lnTo>
                      <a:lnTo>
                        <a:pt x="12" y="9"/>
                      </a:lnTo>
                      <a:lnTo>
                        <a:pt x="11" y="0"/>
                      </a:lnTo>
                      <a:lnTo>
                        <a:pt x="9" y="0"/>
                      </a:lnTo>
                      <a:lnTo>
                        <a:pt x="8" y="0"/>
                      </a:lnTo>
                      <a:lnTo>
                        <a:pt x="6" y="0"/>
                      </a:lnTo>
                      <a:lnTo>
                        <a:pt x="5" y="1"/>
                      </a:lnTo>
                      <a:close/>
                    </a:path>
                  </a:pathLst>
                </a:custGeom>
                <a:solidFill>
                  <a:srgbClr val="808080"/>
                </a:solidFill>
                <a:ln>
                  <a:noFill/>
                </a:ln>
              </p:spPr>
              <p:txBody>
                <a:bodyPr/>
                <a:lstStyle/>
                <a:p>
                  <a:pPr algn="ctr"/>
                  <a:endParaRPr lang="zh-CN" altLang="en-US"/>
                </a:p>
              </p:txBody>
            </p:sp>
            <p:sp>
              <p:nvSpPr>
                <p:cNvPr id="1052053" name="Freeform 277"/>
                <p:cNvSpPr/>
                <p:nvPr/>
              </p:nvSpPr>
              <p:spPr bwMode="auto">
                <a:xfrm>
                  <a:off x="3865" y="1204"/>
                  <a:ext cx="18" cy="17"/>
                </a:xfrm>
                <a:custGeom>
                  <a:avLst/>
                  <a:gdLst>
                    <a:gd name="T0" fmla="*/ 17 w 18"/>
                    <a:gd name="T1" fmla="*/ 0 h 17"/>
                    <a:gd name="T2" fmla="*/ 17 w 18"/>
                    <a:gd name="T3" fmla="*/ 2 h 17"/>
                    <a:gd name="T4" fmla="*/ 17 w 18"/>
                    <a:gd name="T5" fmla="*/ 4 h 17"/>
                    <a:gd name="T6" fmla="*/ 17 w 18"/>
                    <a:gd name="T7" fmla="*/ 6 h 17"/>
                    <a:gd name="T8" fmla="*/ 17 w 18"/>
                    <a:gd name="T9" fmla="*/ 8 h 17"/>
                    <a:gd name="T10" fmla="*/ 17 w 18"/>
                    <a:gd name="T11" fmla="*/ 10 h 17"/>
                    <a:gd name="T12" fmla="*/ 17 w 18"/>
                    <a:gd name="T13" fmla="*/ 12 h 17"/>
                    <a:gd name="T14" fmla="*/ 18 w 18"/>
                    <a:gd name="T15" fmla="*/ 14 h 17"/>
                    <a:gd name="T16" fmla="*/ 18 w 18"/>
                    <a:gd name="T17" fmla="*/ 16 h 17"/>
                    <a:gd name="T18" fmla="*/ 17 w 18"/>
                    <a:gd name="T19" fmla="*/ 17 h 17"/>
                    <a:gd name="T20" fmla="*/ 1 w 18"/>
                    <a:gd name="T21" fmla="*/ 16 h 17"/>
                    <a:gd name="T22" fmla="*/ 0 w 18"/>
                    <a:gd name="T23" fmla="*/ 0 h 17"/>
                    <a:gd name="T24" fmla="*/ 1 w 18"/>
                    <a:gd name="T25" fmla="*/ 0 h 17"/>
                    <a:gd name="T26" fmla="*/ 2 w 18"/>
                    <a:gd name="T27" fmla="*/ 0 h 17"/>
                    <a:gd name="T28" fmla="*/ 4 w 18"/>
                    <a:gd name="T29" fmla="*/ 0 h 17"/>
                    <a:gd name="T30" fmla="*/ 5 w 18"/>
                    <a:gd name="T31" fmla="*/ 0 h 17"/>
                    <a:gd name="T32" fmla="*/ 6 w 18"/>
                    <a:gd name="T33" fmla="*/ 0 h 17"/>
                    <a:gd name="T34" fmla="*/ 7 w 18"/>
                    <a:gd name="T35" fmla="*/ 0 h 17"/>
                    <a:gd name="T36" fmla="*/ 8 w 18"/>
                    <a:gd name="T37" fmla="*/ 0 h 17"/>
                    <a:gd name="T38" fmla="*/ 9 w 18"/>
                    <a:gd name="T39" fmla="*/ 0 h 17"/>
                    <a:gd name="T40" fmla="*/ 11 w 18"/>
                    <a:gd name="T41" fmla="*/ 0 h 17"/>
                    <a:gd name="T42" fmla="*/ 13 w 18"/>
                    <a:gd name="T43" fmla="*/ 0 h 17"/>
                    <a:gd name="T44" fmla="*/ 14 w 18"/>
                    <a:gd name="T45" fmla="*/ 0 h 17"/>
                    <a:gd name="T46" fmla="*/ 15 w 18"/>
                    <a:gd name="T47" fmla="*/ 0 h 17"/>
                    <a:gd name="T48" fmla="*/ 16 w 18"/>
                    <a:gd name="T49" fmla="*/ 0 h 17"/>
                    <a:gd name="T50" fmla="*/ 17 w 18"/>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7">
                      <a:moveTo>
                        <a:pt x="17" y="0"/>
                      </a:moveTo>
                      <a:lnTo>
                        <a:pt x="17" y="2"/>
                      </a:lnTo>
                      <a:lnTo>
                        <a:pt x="17" y="4"/>
                      </a:lnTo>
                      <a:lnTo>
                        <a:pt x="17" y="6"/>
                      </a:lnTo>
                      <a:lnTo>
                        <a:pt x="17" y="8"/>
                      </a:lnTo>
                      <a:lnTo>
                        <a:pt x="17" y="10"/>
                      </a:lnTo>
                      <a:lnTo>
                        <a:pt x="17" y="12"/>
                      </a:lnTo>
                      <a:lnTo>
                        <a:pt x="18" y="14"/>
                      </a:lnTo>
                      <a:lnTo>
                        <a:pt x="18" y="16"/>
                      </a:lnTo>
                      <a:lnTo>
                        <a:pt x="17" y="17"/>
                      </a:lnTo>
                      <a:lnTo>
                        <a:pt x="1" y="16"/>
                      </a:lnTo>
                      <a:lnTo>
                        <a:pt x="0" y="0"/>
                      </a:lnTo>
                      <a:lnTo>
                        <a:pt x="1" y="0"/>
                      </a:lnTo>
                      <a:lnTo>
                        <a:pt x="2" y="0"/>
                      </a:lnTo>
                      <a:lnTo>
                        <a:pt x="4" y="0"/>
                      </a:lnTo>
                      <a:lnTo>
                        <a:pt x="5" y="0"/>
                      </a:lnTo>
                      <a:lnTo>
                        <a:pt x="6" y="0"/>
                      </a:lnTo>
                      <a:lnTo>
                        <a:pt x="7" y="0"/>
                      </a:lnTo>
                      <a:lnTo>
                        <a:pt x="8" y="0"/>
                      </a:lnTo>
                      <a:lnTo>
                        <a:pt x="9" y="0"/>
                      </a:lnTo>
                      <a:lnTo>
                        <a:pt x="11" y="0"/>
                      </a:lnTo>
                      <a:lnTo>
                        <a:pt x="13" y="0"/>
                      </a:lnTo>
                      <a:lnTo>
                        <a:pt x="14" y="0"/>
                      </a:lnTo>
                      <a:lnTo>
                        <a:pt x="15" y="0"/>
                      </a:lnTo>
                      <a:lnTo>
                        <a:pt x="16" y="0"/>
                      </a:lnTo>
                      <a:lnTo>
                        <a:pt x="17" y="0"/>
                      </a:lnTo>
                      <a:close/>
                    </a:path>
                  </a:pathLst>
                </a:custGeom>
                <a:solidFill>
                  <a:srgbClr val="FFFFFF"/>
                </a:solidFill>
                <a:ln>
                  <a:noFill/>
                </a:ln>
              </p:spPr>
              <p:txBody>
                <a:bodyPr/>
                <a:lstStyle/>
                <a:p>
                  <a:pPr algn="ctr"/>
                  <a:endParaRPr lang="zh-CN" altLang="en-US"/>
                </a:p>
              </p:txBody>
            </p:sp>
            <p:sp>
              <p:nvSpPr>
                <p:cNvPr id="1052054" name="Freeform 278"/>
                <p:cNvSpPr/>
                <p:nvPr/>
              </p:nvSpPr>
              <p:spPr bwMode="auto">
                <a:xfrm>
                  <a:off x="3869" y="1208"/>
                  <a:ext cx="10" cy="8"/>
                </a:xfrm>
                <a:custGeom>
                  <a:avLst/>
                  <a:gdLst>
                    <a:gd name="T0" fmla="*/ 10 w 10"/>
                    <a:gd name="T1" fmla="*/ 0 h 8"/>
                    <a:gd name="T2" fmla="*/ 8 w 10"/>
                    <a:gd name="T3" fmla="*/ 0 h 8"/>
                    <a:gd name="T4" fmla="*/ 7 w 10"/>
                    <a:gd name="T5" fmla="*/ 0 h 8"/>
                    <a:gd name="T6" fmla="*/ 6 w 10"/>
                    <a:gd name="T7" fmla="*/ 0 h 8"/>
                    <a:gd name="T8" fmla="*/ 5 w 10"/>
                    <a:gd name="T9" fmla="*/ 0 h 8"/>
                    <a:gd name="T10" fmla="*/ 4 w 10"/>
                    <a:gd name="T11" fmla="*/ 0 h 8"/>
                    <a:gd name="T12" fmla="*/ 3 w 10"/>
                    <a:gd name="T13" fmla="*/ 0 h 8"/>
                    <a:gd name="T14" fmla="*/ 2 w 10"/>
                    <a:gd name="T15" fmla="*/ 0 h 8"/>
                    <a:gd name="T16" fmla="*/ 1 w 10"/>
                    <a:gd name="T17" fmla="*/ 0 h 8"/>
                    <a:gd name="T18" fmla="*/ 0 w 10"/>
                    <a:gd name="T19" fmla="*/ 0 h 8"/>
                    <a:gd name="T20" fmla="*/ 0 w 10"/>
                    <a:gd name="T21" fmla="*/ 8 h 8"/>
                    <a:gd name="T22" fmla="*/ 10 w 10"/>
                    <a:gd name="T23" fmla="*/ 8 h 8"/>
                    <a:gd name="T24" fmla="*/ 10 w 10"/>
                    <a:gd name="T25" fmla="*/ 7 h 8"/>
                    <a:gd name="T26" fmla="*/ 10 w 10"/>
                    <a:gd name="T27" fmla="*/ 5 h 8"/>
                    <a:gd name="T28" fmla="*/ 10 w 10"/>
                    <a:gd name="T29" fmla="*/ 3 h 8"/>
                    <a:gd name="T30" fmla="*/ 10 w 10"/>
                    <a:gd name="T31" fmla="*/ 2 h 8"/>
                    <a:gd name="T32" fmla="*/ 10 w 10"/>
                    <a:gd name="T33" fmla="*/ 1 h 8"/>
                    <a:gd name="T34" fmla="*/ 10 w 10"/>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8">
                      <a:moveTo>
                        <a:pt x="10" y="0"/>
                      </a:moveTo>
                      <a:lnTo>
                        <a:pt x="8" y="0"/>
                      </a:lnTo>
                      <a:lnTo>
                        <a:pt x="7" y="0"/>
                      </a:lnTo>
                      <a:lnTo>
                        <a:pt x="6" y="0"/>
                      </a:lnTo>
                      <a:lnTo>
                        <a:pt x="5" y="0"/>
                      </a:lnTo>
                      <a:lnTo>
                        <a:pt x="4" y="0"/>
                      </a:lnTo>
                      <a:lnTo>
                        <a:pt x="3" y="0"/>
                      </a:lnTo>
                      <a:lnTo>
                        <a:pt x="2" y="0"/>
                      </a:lnTo>
                      <a:lnTo>
                        <a:pt x="1" y="0"/>
                      </a:lnTo>
                      <a:lnTo>
                        <a:pt x="0" y="0"/>
                      </a:lnTo>
                      <a:lnTo>
                        <a:pt x="0" y="8"/>
                      </a:lnTo>
                      <a:lnTo>
                        <a:pt x="10" y="8"/>
                      </a:lnTo>
                      <a:lnTo>
                        <a:pt x="10" y="7"/>
                      </a:lnTo>
                      <a:lnTo>
                        <a:pt x="10" y="5"/>
                      </a:lnTo>
                      <a:lnTo>
                        <a:pt x="10" y="3"/>
                      </a:lnTo>
                      <a:lnTo>
                        <a:pt x="10" y="2"/>
                      </a:lnTo>
                      <a:lnTo>
                        <a:pt x="10" y="1"/>
                      </a:lnTo>
                      <a:lnTo>
                        <a:pt x="10" y="0"/>
                      </a:lnTo>
                      <a:close/>
                    </a:path>
                  </a:pathLst>
                </a:custGeom>
                <a:solidFill>
                  <a:srgbClr val="808080"/>
                </a:solidFill>
                <a:ln>
                  <a:noFill/>
                </a:ln>
              </p:spPr>
              <p:txBody>
                <a:bodyPr/>
                <a:lstStyle/>
                <a:p>
                  <a:pPr algn="ctr"/>
                  <a:endParaRPr lang="zh-CN" altLang="en-US"/>
                </a:p>
              </p:txBody>
            </p:sp>
            <p:sp>
              <p:nvSpPr>
                <p:cNvPr id="1052055" name="Freeform 279"/>
                <p:cNvSpPr/>
                <p:nvPr/>
              </p:nvSpPr>
              <p:spPr bwMode="auto">
                <a:xfrm>
                  <a:off x="4008" y="1215"/>
                  <a:ext cx="13" cy="8"/>
                </a:xfrm>
                <a:custGeom>
                  <a:avLst/>
                  <a:gdLst>
                    <a:gd name="T0" fmla="*/ 13 w 13"/>
                    <a:gd name="T1" fmla="*/ 7 h 8"/>
                    <a:gd name="T2" fmla="*/ 1 w 13"/>
                    <a:gd name="T3" fmla="*/ 8 h 8"/>
                    <a:gd name="T4" fmla="*/ 0 w 13"/>
                    <a:gd name="T5" fmla="*/ 7 h 8"/>
                    <a:gd name="T6" fmla="*/ 0 w 13"/>
                    <a:gd name="T7" fmla="*/ 5 h 8"/>
                    <a:gd name="T8" fmla="*/ 0 w 13"/>
                    <a:gd name="T9" fmla="*/ 4 h 8"/>
                    <a:gd name="T10" fmla="*/ 0 w 13"/>
                    <a:gd name="T11" fmla="*/ 3 h 8"/>
                    <a:gd name="T12" fmla="*/ 0 w 13"/>
                    <a:gd name="T13" fmla="*/ 1 h 8"/>
                    <a:gd name="T14" fmla="*/ 0 w 13"/>
                    <a:gd name="T15" fmla="*/ 1 h 8"/>
                    <a:gd name="T16" fmla="*/ 1 w 13"/>
                    <a:gd name="T17" fmla="*/ 0 h 8"/>
                    <a:gd name="T18" fmla="*/ 2 w 13"/>
                    <a:gd name="T19" fmla="*/ 0 h 8"/>
                    <a:gd name="T20" fmla="*/ 3 w 13"/>
                    <a:gd name="T21" fmla="*/ 0 h 8"/>
                    <a:gd name="T22" fmla="*/ 4 w 13"/>
                    <a:gd name="T23" fmla="*/ 0 h 8"/>
                    <a:gd name="T24" fmla="*/ 5 w 13"/>
                    <a:gd name="T25" fmla="*/ 0 h 8"/>
                    <a:gd name="T26" fmla="*/ 7 w 13"/>
                    <a:gd name="T27" fmla="*/ 0 h 8"/>
                    <a:gd name="T28" fmla="*/ 8 w 13"/>
                    <a:gd name="T29" fmla="*/ 0 h 8"/>
                    <a:gd name="T30" fmla="*/ 9 w 13"/>
                    <a:gd name="T31" fmla="*/ 0 h 8"/>
                    <a:gd name="T32" fmla="*/ 11 w 13"/>
                    <a:gd name="T33" fmla="*/ 0 h 8"/>
                    <a:gd name="T34" fmla="*/ 12 w 13"/>
                    <a:gd name="T35" fmla="*/ 1 h 8"/>
                    <a:gd name="T36" fmla="*/ 13 w 13"/>
                    <a:gd name="T37" fmla="*/ 2 h 8"/>
                    <a:gd name="T38" fmla="*/ 13 w 13"/>
                    <a:gd name="T39" fmla="*/ 3 h 8"/>
                    <a:gd name="T40" fmla="*/ 13 w 13"/>
                    <a:gd name="T41" fmla="*/ 5 h 8"/>
                    <a:gd name="T42" fmla="*/ 13 w 13"/>
                    <a:gd name="T4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8">
                      <a:moveTo>
                        <a:pt x="13" y="7"/>
                      </a:moveTo>
                      <a:lnTo>
                        <a:pt x="1" y="8"/>
                      </a:lnTo>
                      <a:lnTo>
                        <a:pt x="0" y="7"/>
                      </a:lnTo>
                      <a:lnTo>
                        <a:pt x="0" y="5"/>
                      </a:lnTo>
                      <a:lnTo>
                        <a:pt x="0" y="4"/>
                      </a:lnTo>
                      <a:lnTo>
                        <a:pt x="0" y="3"/>
                      </a:lnTo>
                      <a:lnTo>
                        <a:pt x="0" y="1"/>
                      </a:lnTo>
                      <a:lnTo>
                        <a:pt x="0" y="1"/>
                      </a:lnTo>
                      <a:lnTo>
                        <a:pt x="1" y="0"/>
                      </a:lnTo>
                      <a:lnTo>
                        <a:pt x="2" y="0"/>
                      </a:lnTo>
                      <a:lnTo>
                        <a:pt x="3" y="0"/>
                      </a:lnTo>
                      <a:lnTo>
                        <a:pt x="4" y="0"/>
                      </a:lnTo>
                      <a:lnTo>
                        <a:pt x="5" y="0"/>
                      </a:lnTo>
                      <a:lnTo>
                        <a:pt x="7" y="0"/>
                      </a:lnTo>
                      <a:lnTo>
                        <a:pt x="8" y="0"/>
                      </a:lnTo>
                      <a:lnTo>
                        <a:pt x="9" y="0"/>
                      </a:lnTo>
                      <a:lnTo>
                        <a:pt x="11" y="0"/>
                      </a:lnTo>
                      <a:lnTo>
                        <a:pt x="12" y="1"/>
                      </a:lnTo>
                      <a:lnTo>
                        <a:pt x="13" y="2"/>
                      </a:lnTo>
                      <a:lnTo>
                        <a:pt x="13" y="3"/>
                      </a:lnTo>
                      <a:lnTo>
                        <a:pt x="13" y="5"/>
                      </a:lnTo>
                      <a:lnTo>
                        <a:pt x="13" y="7"/>
                      </a:lnTo>
                      <a:close/>
                    </a:path>
                  </a:pathLst>
                </a:custGeom>
                <a:solidFill>
                  <a:srgbClr val="FFFFFF"/>
                </a:solidFill>
                <a:ln>
                  <a:noFill/>
                </a:ln>
              </p:spPr>
              <p:txBody>
                <a:bodyPr/>
                <a:lstStyle/>
                <a:p>
                  <a:pPr algn="ctr"/>
                  <a:endParaRPr lang="zh-CN" altLang="en-US"/>
                </a:p>
              </p:txBody>
            </p:sp>
            <p:sp>
              <p:nvSpPr>
                <p:cNvPr id="1052056" name="Freeform 280"/>
                <p:cNvSpPr/>
                <p:nvPr/>
              </p:nvSpPr>
              <p:spPr bwMode="auto">
                <a:xfrm>
                  <a:off x="4012" y="1218"/>
                  <a:ext cx="4" cy="1"/>
                </a:xfrm>
                <a:custGeom>
                  <a:avLst/>
                  <a:gdLst>
                    <a:gd name="T0" fmla="*/ 1 w 4"/>
                    <a:gd name="T1" fmla="*/ 1 h 1"/>
                    <a:gd name="T2" fmla="*/ 0 w 4"/>
                    <a:gd name="T3" fmla="*/ 1 h 1"/>
                    <a:gd name="T4" fmla="*/ 4 w 4"/>
                    <a:gd name="T5" fmla="*/ 0 h 1"/>
                    <a:gd name="T6" fmla="*/ 3 w 4"/>
                    <a:gd name="T7" fmla="*/ 0 h 1"/>
                    <a:gd name="T8" fmla="*/ 2 w 4"/>
                    <a:gd name="T9" fmla="*/ 1 h 1"/>
                    <a:gd name="T10" fmla="*/ 1 w 4"/>
                    <a:gd name="T11" fmla="*/ 1 h 1"/>
                    <a:gd name="T12" fmla="*/ 1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1" y="1"/>
                      </a:moveTo>
                      <a:lnTo>
                        <a:pt x="0" y="1"/>
                      </a:lnTo>
                      <a:lnTo>
                        <a:pt x="4" y="0"/>
                      </a:lnTo>
                      <a:lnTo>
                        <a:pt x="3" y="0"/>
                      </a:lnTo>
                      <a:lnTo>
                        <a:pt x="2" y="1"/>
                      </a:lnTo>
                      <a:lnTo>
                        <a:pt x="1" y="1"/>
                      </a:lnTo>
                      <a:lnTo>
                        <a:pt x="1" y="1"/>
                      </a:lnTo>
                      <a:close/>
                    </a:path>
                  </a:pathLst>
                </a:custGeom>
                <a:solidFill>
                  <a:srgbClr val="808080"/>
                </a:solidFill>
                <a:ln>
                  <a:noFill/>
                </a:ln>
              </p:spPr>
              <p:txBody>
                <a:bodyPr/>
                <a:lstStyle/>
                <a:p>
                  <a:pPr algn="ctr"/>
                  <a:endParaRPr lang="zh-CN" altLang="en-US"/>
                </a:p>
              </p:txBody>
            </p:sp>
            <p:sp>
              <p:nvSpPr>
                <p:cNvPr id="1052057" name="Freeform 281"/>
                <p:cNvSpPr/>
                <p:nvPr/>
              </p:nvSpPr>
              <p:spPr bwMode="auto">
                <a:xfrm>
                  <a:off x="3691" y="1216"/>
                  <a:ext cx="20" cy="11"/>
                </a:xfrm>
                <a:custGeom>
                  <a:avLst/>
                  <a:gdLst>
                    <a:gd name="T0" fmla="*/ 18 w 20"/>
                    <a:gd name="T1" fmla="*/ 11 h 11"/>
                    <a:gd name="T2" fmla="*/ 17 w 20"/>
                    <a:gd name="T3" fmla="*/ 11 h 11"/>
                    <a:gd name="T4" fmla="*/ 16 w 20"/>
                    <a:gd name="T5" fmla="*/ 11 h 11"/>
                    <a:gd name="T6" fmla="*/ 15 w 20"/>
                    <a:gd name="T7" fmla="*/ 11 h 11"/>
                    <a:gd name="T8" fmla="*/ 14 w 20"/>
                    <a:gd name="T9" fmla="*/ 11 h 11"/>
                    <a:gd name="T10" fmla="*/ 13 w 20"/>
                    <a:gd name="T11" fmla="*/ 11 h 11"/>
                    <a:gd name="T12" fmla="*/ 11 w 20"/>
                    <a:gd name="T13" fmla="*/ 11 h 11"/>
                    <a:gd name="T14" fmla="*/ 10 w 20"/>
                    <a:gd name="T15" fmla="*/ 11 h 11"/>
                    <a:gd name="T16" fmla="*/ 9 w 20"/>
                    <a:gd name="T17" fmla="*/ 11 h 11"/>
                    <a:gd name="T18" fmla="*/ 8 w 20"/>
                    <a:gd name="T19" fmla="*/ 11 h 11"/>
                    <a:gd name="T20" fmla="*/ 7 w 20"/>
                    <a:gd name="T21" fmla="*/ 11 h 11"/>
                    <a:gd name="T22" fmla="*/ 6 w 20"/>
                    <a:gd name="T23" fmla="*/ 10 h 11"/>
                    <a:gd name="T24" fmla="*/ 5 w 20"/>
                    <a:gd name="T25" fmla="*/ 10 h 11"/>
                    <a:gd name="T26" fmla="*/ 4 w 20"/>
                    <a:gd name="T27" fmla="*/ 10 h 11"/>
                    <a:gd name="T28" fmla="*/ 2 w 20"/>
                    <a:gd name="T29" fmla="*/ 10 h 11"/>
                    <a:gd name="T30" fmla="*/ 1 w 20"/>
                    <a:gd name="T31" fmla="*/ 9 h 11"/>
                    <a:gd name="T32" fmla="*/ 0 w 20"/>
                    <a:gd name="T33" fmla="*/ 9 h 11"/>
                    <a:gd name="T34" fmla="*/ 3 w 20"/>
                    <a:gd name="T35" fmla="*/ 0 h 11"/>
                    <a:gd name="T36" fmla="*/ 20 w 20"/>
                    <a:gd name="T37" fmla="*/ 1 h 11"/>
                    <a:gd name="T38" fmla="*/ 18 w 20"/>
                    <a:gd name="T3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1">
                      <a:moveTo>
                        <a:pt x="18" y="11"/>
                      </a:moveTo>
                      <a:lnTo>
                        <a:pt x="17" y="11"/>
                      </a:lnTo>
                      <a:lnTo>
                        <a:pt x="16" y="11"/>
                      </a:lnTo>
                      <a:lnTo>
                        <a:pt x="15" y="11"/>
                      </a:lnTo>
                      <a:lnTo>
                        <a:pt x="14" y="11"/>
                      </a:lnTo>
                      <a:lnTo>
                        <a:pt x="13" y="11"/>
                      </a:lnTo>
                      <a:lnTo>
                        <a:pt x="11" y="11"/>
                      </a:lnTo>
                      <a:lnTo>
                        <a:pt x="10" y="11"/>
                      </a:lnTo>
                      <a:lnTo>
                        <a:pt x="9" y="11"/>
                      </a:lnTo>
                      <a:lnTo>
                        <a:pt x="8" y="11"/>
                      </a:lnTo>
                      <a:lnTo>
                        <a:pt x="7" y="11"/>
                      </a:lnTo>
                      <a:lnTo>
                        <a:pt x="6" y="10"/>
                      </a:lnTo>
                      <a:lnTo>
                        <a:pt x="5" y="10"/>
                      </a:lnTo>
                      <a:lnTo>
                        <a:pt x="4" y="10"/>
                      </a:lnTo>
                      <a:lnTo>
                        <a:pt x="2" y="10"/>
                      </a:lnTo>
                      <a:lnTo>
                        <a:pt x="1" y="9"/>
                      </a:lnTo>
                      <a:lnTo>
                        <a:pt x="0" y="9"/>
                      </a:lnTo>
                      <a:lnTo>
                        <a:pt x="3" y="0"/>
                      </a:lnTo>
                      <a:lnTo>
                        <a:pt x="20" y="1"/>
                      </a:lnTo>
                      <a:lnTo>
                        <a:pt x="18" y="11"/>
                      </a:lnTo>
                      <a:close/>
                    </a:path>
                  </a:pathLst>
                </a:custGeom>
                <a:solidFill>
                  <a:srgbClr val="FFFFFF"/>
                </a:solidFill>
                <a:ln>
                  <a:noFill/>
                </a:ln>
              </p:spPr>
              <p:txBody>
                <a:bodyPr/>
                <a:lstStyle/>
                <a:p>
                  <a:pPr algn="ctr"/>
                  <a:endParaRPr lang="zh-CN" altLang="en-US"/>
                </a:p>
              </p:txBody>
            </p:sp>
            <p:sp>
              <p:nvSpPr>
                <p:cNvPr id="1052058" name="Freeform 282"/>
                <p:cNvSpPr/>
                <p:nvPr/>
              </p:nvSpPr>
              <p:spPr bwMode="auto">
                <a:xfrm>
                  <a:off x="3696" y="1220"/>
                  <a:ext cx="11" cy="3"/>
                </a:xfrm>
                <a:custGeom>
                  <a:avLst/>
                  <a:gdLst>
                    <a:gd name="T0" fmla="*/ 0 w 11"/>
                    <a:gd name="T1" fmla="*/ 3 h 3"/>
                    <a:gd name="T2" fmla="*/ 2 w 11"/>
                    <a:gd name="T3" fmla="*/ 3 h 3"/>
                    <a:gd name="T4" fmla="*/ 3 w 11"/>
                    <a:gd name="T5" fmla="*/ 3 h 3"/>
                    <a:gd name="T6" fmla="*/ 4 w 11"/>
                    <a:gd name="T7" fmla="*/ 3 h 3"/>
                    <a:gd name="T8" fmla="*/ 5 w 11"/>
                    <a:gd name="T9" fmla="*/ 3 h 3"/>
                    <a:gd name="T10" fmla="*/ 6 w 11"/>
                    <a:gd name="T11" fmla="*/ 3 h 3"/>
                    <a:gd name="T12" fmla="*/ 8 w 11"/>
                    <a:gd name="T13" fmla="*/ 3 h 3"/>
                    <a:gd name="T14" fmla="*/ 9 w 11"/>
                    <a:gd name="T15" fmla="*/ 3 h 3"/>
                    <a:gd name="T16" fmla="*/ 10 w 11"/>
                    <a:gd name="T17" fmla="*/ 3 h 3"/>
                    <a:gd name="T18" fmla="*/ 11 w 11"/>
                    <a:gd name="T19" fmla="*/ 1 h 3"/>
                    <a:gd name="T20" fmla="*/ 1 w 11"/>
                    <a:gd name="T21" fmla="*/ 0 h 3"/>
                    <a:gd name="T22" fmla="*/ 0 w 1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
                      <a:moveTo>
                        <a:pt x="0" y="3"/>
                      </a:moveTo>
                      <a:lnTo>
                        <a:pt x="2" y="3"/>
                      </a:lnTo>
                      <a:lnTo>
                        <a:pt x="3" y="3"/>
                      </a:lnTo>
                      <a:lnTo>
                        <a:pt x="4" y="3"/>
                      </a:lnTo>
                      <a:lnTo>
                        <a:pt x="5" y="3"/>
                      </a:lnTo>
                      <a:lnTo>
                        <a:pt x="6" y="3"/>
                      </a:lnTo>
                      <a:lnTo>
                        <a:pt x="8" y="3"/>
                      </a:lnTo>
                      <a:lnTo>
                        <a:pt x="9" y="3"/>
                      </a:lnTo>
                      <a:lnTo>
                        <a:pt x="10" y="3"/>
                      </a:lnTo>
                      <a:lnTo>
                        <a:pt x="11" y="1"/>
                      </a:lnTo>
                      <a:lnTo>
                        <a:pt x="1" y="0"/>
                      </a:lnTo>
                      <a:lnTo>
                        <a:pt x="0" y="3"/>
                      </a:lnTo>
                      <a:close/>
                    </a:path>
                  </a:pathLst>
                </a:custGeom>
                <a:solidFill>
                  <a:srgbClr val="808080"/>
                </a:solidFill>
                <a:ln>
                  <a:noFill/>
                </a:ln>
              </p:spPr>
              <p:txBody>
                <a:bodyPr/>
                <a:lstStyle/>
                <a:p>
                  <a:pPr algn="ctr"/>
                  <a:endParaRPr lang="zh-CN" altLang="en-US"/>
                </a:p>
              </p:txBody>
            </p:sp>
            <p:sp>
              <p:nvSpPr>
                <p:cNvPr id="1052059" name="Freeform 283"/>
                <p:cNvSpPr/>
                <p:nvPr/>
              </p:nvSpPr>
              <p:spPr bwMode="auto">
                <a:xfrm>
                  <a:off x="3985" y="1216"/>
                  <a:ext cx="18" cy="11"/>
                </a:xfrm>
                <a:custGeom>
                  <a:avLst/>
                  <a:gdLst>
                    <a:gd name="T0" fmla="*/ 18 w 18"/>
                    <a:gd name="T1" fmla="*/ 7 h 11"/>
                    <a:gd name="T2" fmla="*/ 18 w 18"/>
                    <a:gd name="T3" fmla="*/ 8 h 11"/>
                    <a:gd name="T4" fmla="*/ 3 w 18"/>
                    <a:gd name="T5" fmla="*/ 11 h 11"/>
                    <a:gd name="T6" fmla="*/ 0 w 18"/>
                    <a:gd name="T7" fmla="*/ 2 h 11"/>
                    <a:gd name="T8" fmla="*/ 1 w 18"/>
                    <a:gd name="T9" fmla="*/ 2 h 11"/>
                    <a:gd name="T10" fmla="*/ 3 w 18"/>
                    <a:gd name="T11" fmla="*/ 2 h 11"/>
                    <a:gd name="T12" fmla="*/ 4 w 18"/>
                    <a:gd name="T13" fmla="*/ 2 h 11"/>
                    <a:gd name="T14" fmla="*/ 6 w 18"/>
                    <a:gd name="T15" fmla="*/ 2 h 11"/>
                    <a:gd name="T16" fmla="*/ 7 w 18"/>
                    <a:gd name="T17" fmla="*/ 2 h 11"/>
                    <a:gd name="T18" fmla="*/ 9 w 18"/>
                    <a:gd name="T19" fmla="*/ 1 h 11"/>
                    <a:gd name="T20" fmla="*/ 10 w 18"/>
                    <a:gd name="T21" fmla="*/ 1 h 11"/>
                    <a:gd name="T22" fmla="*/ 12 w 18"/>
                    <a:gd name="T23" fmla="*/ 0 h 11"/>
                    <a:gd name="T24" fmla="*/ 13 w 18"/>
                    <a:gd name="T25" fmla="*/ 0 h 11"/>
                    <a:gd name="T26" fmla="*/ 15 w 18"/>
                    <a:gd name="T27" fmla="*/ 0 h 11"/>
                    <a:gd name="T28" fmla="*/ 16 w 18"/>
                    <a:gd name="T29" fmla="*/ 0 h 11"/>
                    <a:gd name="T30" fmla="*/ 17 w 18"/>
                    <a:gd name="T31" fmla="*/ 1 h 11"/>
                    <a:gd name="T32" fmla="*/ 17 w 18"/>
                    <a:gd name="T33" fmla="*/ 2 h 11"/>
                    <a:gd name="T34" fmla="*/ 18 w 18"/>
                    <a:gd name="T35" fmla="*/ 3 h 11"/>
                    <a:gd name="T36" fmla="*/ 18 w 18"/>
                    <a:gd name="T37" fmla="*/ 4 h 11"/>
                    <a:gd name="T38" fmla="*/ 18 w 18"/>
                    <a:gd name="T39" fmla="*/ 5 h 11"/>
                    <a:gd name="T40" fmla="*/ 18 w 18"/>
                    <a:gd name="T41" fmla="*/ 6 h 11"/>
                    <a:gd name="T42" fmla="*/ 18 w 18"/>
                    <a:gd name="T4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1">
                      <a:moveTo>
                        <a:pt x="18" y="7"/>
                      </a:moveTo>
                      <a:lnTo>
                        <a:pt x="18" y="8"/>
                      </a:lnTo>
                      <a:lnTo>
                        <a:pt x="3" y="11"/>
                      </a:lnTo>
                      <a:lnTo>
                        <a:pt x="0" y="2"/>
                      </a:lnTo>
                      <a:lnTo>
                        <a:pt x="1" y="2"/>
                      </a:lnTo>
                      <a:lnTo>
                        <a:pt x="3" y="2"/>
                      </a:lnTo>
                      <a:lnTo>
                        <a:pt x="4" y="2"/>
                      </a:lnTo>
                      <a:lnTo>
                        <a:pt x="6" y="2"/>
                      </a:lnTo>
                      <a:lnTo>
                        <a:pt x="7" y="2"/>
                      </a:lnTo>
                      <a:lnTo>
                        <a:pt x="9" y="1"/>
                      </a:lnTo>
                      <a:lnTo>
                        <a:pt x="10" y="1"/>
                      </a:lnTo>
                      <a:lnTo>
                        <a:pt x="12" y="0"/>
                      </a:lnTo>
                      <a:lnTo>
                        <a:pt x="13" y="0"/>
                      </a:lnTo>
                      <a:lnTo>
                        <a:pt x="15" y="0"/>
                      </a:lnTo>
                      <a:lnTo>
                        <a:pt x="16" y="0"/>
                      </a:lnTo>
                      <a:lnTo>
                        <a:pt x="17" y="1"/>
                      </a:lnTo>
                      <a:lnTo>
                        <a:pt x="17" y="2"/>
                      </a:lnTo>
                      <a:lnTo>
                        <a:pt x="18" y="3"/>
                      </a:lnTo>
                      <a:lnTo>
                        <a:pt x="18" y="4"/>
                      </a:lnTo>
                      <a:lnTo>
                        <a:pt x="18" y="5"/>
                      </a:lnTo>
                      <a:lnTo>
                        <a:pt x="18" y="6"/>
                      </a:lnTo>
                      <a:lnTo>
                        <a:pt x="18" y="7"/>
                      </a:lnTo>
                      <a:close/>
                    </a:path>
                  </a:pathLst>
                </a:custGeom>
                <a:solidFill>
                  <a:srgbClr val="FFFFFF"/>
                </a:solidFill>
                <a:ln>
                  <a:noFill/>
                </a:ln>
              </p:spPr>
              <p:txBody>
                <a:bodyPr/>
                <a:lstStyle/>
                <a:p>
                  <a:pPr algn="ctr"/>
                  <a:endParaRPr lang="zh-CN" altLang="en-US"/>
                </a:p>
              </p:txBody>
            </p:sp>
            <p:sp>
              <p:nvSpPr>
                <p:cNvPr id="1052060" name="Freeform 284"/>
                <p:cNvSpPr/>
                <p:nvPr/>
              </p:nvSpPr>
              <p:spPr bwMode="auto">
                <a:xfrm>
                  <a:off x="3990" y="1221"/>
                  <a:ext cx="9" cy="2"/>
                </a:xfrm>
                <a:custGeom>
                  <a:avLst/>
                  <a:gdLst>
                    <a:gd name="T0" fmla="*/ 9 w 9"/>
                    <a:gd name="T1" fmla="*/ 0 h 2"/>
                    <a:gd name="T2" fmla="*/ 8 w 9"/>
                    <a:gd name="T3" fmla="*/ 0 h 2"/>
                    <a:gd name="T4" fmla="*/ 7 w 9"/>
                    <a:gd name="T5" fmla="*/ 0 h 2"/>
                    <a:gd name="T6" fmla="*/ 5 w 9"/>
                    <a:gd name="T7" fmla="*/ 0 h 2"/>
                    <a:gd name="T8" fmla="*/ 5 w 9"/>
                    <a:gd name="T9" fmla="*/ 1 h 2"/>
                    <a:gd name="T10" fmla="*/ 3 w 9"/>
                    <a:gd name="T11" fmla="*/ 1 h 2"/>
                    <a:gd name="T12" fmla="*/ 2 w 9"/>
                    <a:gd name="T13" fmla="*/ 1 h 2"/>
                    <a:gd name="T14" fmla="*/ 1 w 9"/>
                    <a:gd name="T15" fmla="*/ 1 h 2"/>
                    <a:gd name="T16" fmla="*/ 0 w 9"/>
                    <a:gd name="T17" fmla="*/ 2 h 2"/>
                    <a:gd name="T18" fmla="*/ 9 w 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
                      <a:moveTo>
                        <a:pt x="9" y="0"/>
                      </a:moveTo>
                      <a:lnTo>
                        <a:pt x="8" y="0"/>
                      </a:lnTo>
                      <a:lnTo>
                        <a:pt x="7" y="0"/>
                      </a:lnTo>
                      <a:lnTo>
                        <a:pt x="5" y="0"/>
                      </a:lnTo>
                      <a:lnTo>
                        <a:pt x="5" y="1"/>
                      </a:lnTo>
                      <a:lnTo>
                        <a:pt x="3" y="1"/>
                      </a:lnTo>
                      <a:lnTo>
                        <a:pt x="2" y="1"/>
                      </a:lnTo>
                      <a:lnTo>
                        <a:pt x="1" y="1"/>
                      </a:lnTo>
                      <a:lnTo>
                        <a:pt x="0" y="2"/>
                      </a:lnTo>
                      <a:lnTo>
                        <a:pt x="9" y="0"/>
                      </a:lnTo>
                      <a:close/>
                    </a:path>
                  </a:pathLst>
                </a:custGeom>
                <a:solidFill>
                  <a:srgbClr val="808080"/>
                </a:solidFill>
                <a:ln>
                  <a:noFill/>
                </a:ln>
              </p:spPr>
              <p:txBody>
                <a:bodyPr/>
                <a:lstStyle/>
                <a:p>
                  <a:pPr algn="ctr"/>
                  <a:endParaRPr lang="zh-CN" altLang="en-US"/>
                </a:p>
              </p:txBody>
            </p:sp>
            <p:sp>
              <p:nvSpPr>
                <p:cNvPr id="1052061" name="Freeform 285"/>
                <p:cNvSpPr/>
                <p:nvPr/>
              </p:nvSpPr>
              <p:spPr bwMode="auto">
                <a:xfrm>
                  <a:off x="3715" y="1218"/>
                  <a:ext cx="14" cy="11"/>
                </a:xfrm>
                <a:custGeom>
                  <a:avLst/>
                  <a:gdLst>
                    <a:gd name="T0" fmla="*/ 13 w 14"/>
                    <a:gd name="T1" fmla="*/ 11 h 11"/>
                    <a:gd name="T2" fmla="*/ 0 w 14"/>
                    <a:gd name="T3" fmla="*/ 10 h 11"/>
                    <a:gd name="T4" fmla="*/ 0 w 14"/>
                    <a:gd name="T5" fmla="*/ 8 h 11"/>
                    <a:gd name="T6" fmla="*/ 0 w 14"/>
                    <a:gd name="T7" fmla="*/ 7 h 11"/>
                    <a:gd name="T8" fmla="*/ 0 w 14"/>
                    <a:gd name="T9" fmla="*/ 6 h 11"/>
                    <a:gd name="T10" fmla="*/ 0 w 14"/>
                    <a:gd name="T11" fmla="*/ 5 h 11"/>
                    <a:gd name="T12" fmla="*/ 1 w 14"/>
                    <a:gd name="T13" fmla="*/ 4 h 11"/>
                    <a:gd name="T14" fmla="*/ 1 w 14"/>
                    <a:gd name="T15" fmla="*/ 2 h 11"/>
                    <a:gd name="T16" fmla="*/ 2 w 14"/>
                    <a:gd name="T17" fmla="*/ 1 h 11"/>
                    <a:gd name="T18" fmla="*/ 2 w 14"/>
                    <a:gd name="T19" fmla="*/ 0 h 11"/>
                    <a:gd name="T20" fmla="*/ 14 w 14"/>
                    <a:gd name="T21" fmla="*/ 1 h 11"/>
                    <a:gd name="T22" fmla="*/ 13 w 14"/>
                    <a:gd name="T2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1">
                      <a:moveTo>
                        <a:pt x="13" y="11"/>
                      </a:moveTo>
                      <a:lnTo>
                        <a:pt x="0" y="10"/>
                      </a:lnTo>
                      <a:lnTo>
                        <a:pt x="0" y="8"/>
                      </a:lnTo>
                      <a:lnTo>
                        <a:pt x="0" y="7"/>
                      </a:lnTo>
                      <a:lnTo>
                        <a:pt x="0" y="6"/>
                      </a:lnTo>
                      <a:lnTo>
                        <a:pt x="0" y="5"/>
                      </a:lnTo>
                      <a:lnTo>
                        <a:pt x="1" y="4"/>
                      </a:lnTo>
                      <a:lnTo>
                        <a:pt x="1" y="2"/>
                      </a:lnTo>
                      <a:lnTo>
                        <a:pt x="2" y="1"/>
                      </a:lnTo>
                      <a:lnTo>
                        <a:pt x="2" y="0"/>
                      </a:lnTo>
                      <a:lnTo>
                        <a:pt x="14" y="1"/>
                      </a:lnTo>
                      <a:lnTo>
                        <a:pt x="13" y="11"/>
                      </a:lnTo>
                      <a:close/>
                    </a:path>
                  </a:pathLst>
                </a:custGeom>
                <a:solidFill>
                  <a:srgbClr val="FFFFFF"/>
                </a:solidFill>
                <a:ln>
                  <a:noFill/>
                </a:ln>
              </p:spPr>
              <p:txBody>
                <a:bodyPr/>
                <a:lstStyle/>
                <a:p>
                  <a:pPr algn="ctr"/>
                  <a:endParaRPr lang="zh-CN" altLang="en-US"/>
                </a:p>
              </p:txBody>
            </p:sp>
            <p:sp>
              <p:nvSpPr>
                <p:cNvPr id="1052062" name="Freeform 286"/>
                <p:cNvSpPr/>
                <p:nvPr/>
              </p:nvSpPr>
              <p:spPr bwMode="auto">
                <a:xfrm>
                  <a:off x="3720" y="1223"/>
                  <a:ext cx="5" cy="1"/>
                </a:xfrm>
                <a:custGeom>
                  <a:avLst/>
                  <a:gdLst>
                    <a:gd name="T0" fmla="*/ 5 w 5"/>
                    <a:gd name="T1" fmla="*/ 0 h 1"/>
                    <a:gd name="T2" fmla="*/ 0 w 5"/>
                    <a:gd name="T3" fmla="*/ 0 h 1"/>
                    <a:gd name="T4" fmla="*/ 0 w 5"/>
                    <a:gd name="T5" fmla="*/ 0 h 1"/>
                    <a:gd name="T6" fmla="*/ 0 w 5"/>
                    <a:gd name="T7" fmla="*/ 1 h 1"/>
                    <a:gd name="T8" fmla="*/ 5 w 5"/>
                    <a:gd name="T9" fmla="*/ 1 h 1"/>
                    <a:gd name="T10" fmla="*/ 5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5" y="0"/>
                      </a:moveTo>
                      <a:lnTo>
                        <a:pt x="0" y="0"/>
                      </a:lnTo>
                      <a:lnTo>
                        <a:pt x="0" y="0"/>
                      </a:lnTo>
                      <a:lnTo>
                        <a:pt x="0" y="1"/>
                      </a:lnTo>
                      <a:lnTo>
                        <a:pt x="5" y="1"/>
                      </a:lnTo>
                      <a:lnTo>
                        <a:pt x="5" y="0"/>
                      </a:lnTo>
                      <a:close/>
                    </a:path>
                  </a:pathLst>
                </a:custGeom>
                <a:solidFill>
                  <a:srgbClr val="808080"/>
                </a:solidFill>
                <a:ln>
                  <a:noFill/>
                </a:ln>
              </p:spPr>
              <p:txBody>
                <a:bodyPr/>
                <a:lstStyle/>
                <a:p>
                  <a:pPr algn="ctr"/>
                  <a:endParaRPr lang="zh-CN" altLang="en-US"/>
                </a:p>
              </p:txBody>
            </p:sp>
            <p:sp>
              <p:nvSpPr>
                <p:cNvPr id="1052063" name="Freeform 287"/>
                <p:cNvSpPr/>
                <p:nvPr/>
              </p:nvSpPr>
              <p:spPr bwMode="auto">
                <a:xfrm>
                  <a:off x="3963" y="1218"/>
                  <a:ext cx="18" cy="11"/>
                </a:xfrm>
                <a:custGeom>
                  <a:avLst/>
                  <a:gdLst>
                    <a:gd name="T0" fmla="*/ 18 w 18"/>
                    <a:gd name="T1" fmla="*/ 10 h 11"/>
                    <a:gd name="T2" fmla="*/ 17 w 18"/>
                    <a:gd name="T3" fmla="*/ 10 h 11"/>
                    <a:gd name="T4" fmla="*/ 16 w 18"/>
                    <a:gd name="T5" fmla="*/ 10 h 11"/>
                    <a:gd name="T6" fmla="*/ 15 w 18"/>
                    <a:gd name="T7" fmla="*/ 10 h 11"/>
                    <a:gd name="T8" fmla="*/ 14 w 18"/>
                    <a:gd name="T9" fmla="*/ 10 h 11"/>
                    <a:gd name="T10" fmla="*/ 12 w 18"/>
                    <a:gd name="T11" fmla="*/ 10 h 11"/>
                    <a:gd name="T12" fmla="*/ 11 w 18"/>
                    <a:gd name="T13" fmla="*/ 10 h 11"/>
                    <a:gd name="T14" fmla="*/ 10 w 18"/>
                    <a:gd name="T15" fmla="*/ 10 h 11"/>
                    <a:gd name="T16" fmla="*/ 9 w 18"/>
                    <a:gd name="T17" fmla="*/ 11 h 11"/>
                    <a:gd name="T18" fmla="*/ 8 w 18"/>
                    <a:gd name="T19" fmla="*/ 11 h 11"/>
                    <a:gd name="T20" fmla="*/ 7 w 18"/>
                    <a:gd name="T21" fmla="*/ 11 h 11"/>
                    <a:gd name="T22" fmla="*/ 6 w 18"/>
                    <a:gd name="T23" fmla="*/ 11 h 11"/>
                    <a:gd name="T24" fmla="*/ 5 w 18"/>
                    <a:gd name="T25" fmla="*/ 11 h 11"/>
                    <a:gd name="T26" fmla="*/ 4 w 18"/>
                    <a:gd name="T27" fmla="*/ 11 h 11"/>
                    <a:gd name="T28" fmla="*/ 3 w 18"/>
                    <a:gd name="T29" fmla="*/ 11 h 11"/>
                    <a:gd name="T30" fmla="*/ 1 w 18"/>
                    <a:gd name="T31" fmla="*/ 11 h 11"/>
                    <a:gd name="T32" fmla="*/ 1 w 18"/>
                    <a:gd name="T33" fmla="*/ 11 h 11"/>
                    <a:gd name="T34" fmla="*/ 0 w 18"/>
                    <a:gd name="T35" fmla="*/ 10 h 11"/>
                    <a:gd name="T36" fmla="*/ 0 w 18"/>
                    <a:gd name="T37" fmla="*/ 9 h 11"/>
                    <a:gd name="T38" fmla="*/ 0 w 18"/>
                    <a:gd name="T39" fmla="*/ 7 h 11"/>
                    <a:gd name="T40" fmla="*/ 0 w 18"/>
                    <a:gd name="T41" fmla="*/ 6 h 11"/>
                    <a:gd name="T42" fmla="*/ 0 w 18"/>
                    <a:gd name="T43" fmla="*/ 4 h 11"/>
                    <a:gd name="T44" fmla="*/ 0 w 18"/>
                    <a:gd name="T45" fmla="*/ 3 h 11"/>
                    <a:gd name="T46" fmla="*/ 1 w 18"/>
                    <a:gd name="T47" fmla="*/ 3 h 11"/>
                    <a:gd name="T48" fmla="*/ 3 w 18"/>
                    <a:gd name="T49" fmla="*/ 3 h 11"/>
                    <a:gd name="T50" fmla="*/ 4 w 18"/>
                    <a:gd name="T51" fmla="*/ 2 h 11"/>
                    <a:gd name="T52" fmla="*/ 6 w 18"/>
                    <a:gd name="T53" fmla="*/ 2 h 11"/>
                    <a:gd name="T54" fmla="*/ 7 w 18"/>
                    <a:gd name="T55" fmla="*/ 2 h 11"/>
                    <a:gd name="T56" fmla="*/ 8 w 18"/>
                    <a:gd name="T57" fmla="*/ 2 h 11"/>
                    <a:gd name="T58" fmla="*/ 9 w 18"/>
                    <a:gd name="T59" fmla="*/ 2 h 11"/>
                    <a:gd name="T60" fmla="*/ 10 w 18"/>
                    <a:gd name="T61" fmla="*/ 2 h 11"/>
                    <a:gd name="T62" fmla="*/ 11 w 18"/>
                    <a:gd name="T63" fmla="*/ 2 h 11"/>
                    <a:gd name="T64" fmla="*/ 13 w 18"/>
                    <a:gd name="T65" fmla="*/ 1 h 11"/>
                    <a:gd name="T66" fmla="*/ 14 w 18"/>
                    <a:gd name="T67" fmla="*/ 0 h 11"/>
                    <a:gd name="T68" fmla="*/ 16 w 18"/>
                    <a:gd name="T69" fmla="*/ 1 h 11"/>
                    <a:gd name="T70" fmla="*/ 16 w 18"/>
                    <a:gd name="T71" fmla="*/ 2 h 11"/>
                    <a:gd name="T72" fmla="*/ 17 w 18"/>
                    <a:gd name="T73" fmla="*/ 3 h 11"/>
                    <a:gd name="T74" fmla="*/ 17 w 18"/>
                    <a:gd name="T75" fmla="*/ 5 h 11"/>
                    <a:gd name="T76" fmla="*/ 17 w 18"/>
                    <a:gd name="T77" fmla="*/ 6 h 11"/>
                    <a:gd name="T78" fmla="*/ 17 w 18"/>
                    <a:gd name="T79" fmla="*/ 8 h 11"/>
                    <a:gd name="T80" fmla="*/ 18 w 18"/>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1">
                      <a:moveTo>
                        <a:pt x="18" y="10"/>
                      </a:moveTo>
                      <a:lnTo>
                        <a:pt x="17" y="10"/>
                      </a:lnTo>
                      <a:lnTo>
                        <a:pt x="16" y="10"/>
                      </a:lnTo>
                      <a:lnTo>
                        <a:pt x="15" y="10"/>
                      </a:lnTo>
                      <a:lnTo>
                        <a:pt x="14" y="10"/>
                      </a:lnTo>
                      <a:lnTo>
                        <a:pt x="12" y="10"/>
                      </a:lnTo>
                      <a:lnTo>
                        <a:pt x="11" y="10"/>
                      </a:lnTo>
                      <a:lnTo>
                        <a:pt x="10" y="10"/>
                      </a:lnTo>
                      <a:lnTo>
                        <a:pt x="9" y="11"/>
                      </a:lnTo>
                      <a:lnTo>
                        <a:pt x="8" y="11"/>
                      </a:lnTo>
                      <a:lnTo>
                        <a:pt x="7" y="11"/>
                      </a:lnTo>
                      <a:lnTo>
                        <a:pt x="6" y="11"/>
                      </a:lnTo>
                      <a:lnTo>
                        <a:pt x="5" y="11"/>
                      </a:lnTo>
                      <a:lnTo>
                        <a:pt x="4" y="11"/>
                      </a:lnTo>
                      <a:lnTo>
                        <a:pt x="3" y="11"/>
                      </a:lnTo>
                      <a:lnTo>
                        <a:pt x="1" y="11"/>
                      </a:lnTo>
                      <a:lnTo>
                        <a:pt x="1" y="11"/>
                      </a:lnTo>
                      <a:lnTo>
                        <a:pt x="0" y="10"/>
                      </a:lnTo>
                      <a:lnTo>
                        <a:pt x="0" y="9"/>
                      </a:lnTo>
                      <a:lnTo>
                        <a:pt x="0" y="7"/>
                      </a:lnTo>
                      <a:lnTo>
                        <a:pt x="0" y="6"/>
                      </a:lnTo>
                      <a:lnTo>
                        <a:pt x="0" y="4"/>
                      </a:lnTo>
                      <a:lnTo>
                        <a:pt x="0" y="3"/>
                      </a:lnTo>
                      <a:lnTo>
                        <a:pt x="1" y="3"/>
                      </a:lnTo>
                      <a:lnTo>
                        <a:pt x="3" y="3"/>
                      </a:lnTo>
                      <a:lnTo>
                        <a:pt x="4" y="2"/>
                      </a:lnTo>
                      <a:lnTo>
                        <a:pt x="6" y="2"/>
                      </a:lnTo>
                      <a:lnTo>
                        <a:pt x="7" y="2"/>
                      </a:lnTo>
                      <a:lnTo>
                        <a:pt x="8" y="2"/>
                      </a:lnTo>
                      <a:lnTo>
                        <a:pt x="9" y="2"/>
                      </a:lnTo>
                      <a:lnTo>
                        <a:pt x="10" y="2"/>
                      </a:lnTo>
                      <a:lnTo>
                        <a:pt x="11" y="2"/>
                      </a:lnTo>
                      <a:lnTo>
                        <a:pt x="13" y="1"/>
                      </a:lnTo>
                      <a:lnTo>
                        <a:pt x="14" y="0"/>
                      </a:lnTo>
                      <a:lnTo>
                        <a:pt x="16" y="1"/>
                      </a:lnTo>
                      <a:lnTo>
                        <a:pt x="16" y="2"/>
                      </a:lnTo>
                      <a:lnTo>
                        <a:pt x="17" y="3"/>
                      </a:lnTo>
                      <a:lnTo>
                        <a:pt x="17" y="5"/>
                      </a:lnTo>
                      <a:lnTo>
                        <a:pt x="17" y="6"/>
                      </a:lnTo>
                      <a:lnTo>
                        <a:pt x="17" y="8"/>
                      </a:lnTo>
                      <a:lnTo>
                        <a:pt x="18" y="10"/>
                      </a:lnTo>
                      <a:close/>
                    </a:path>
                  </a:pathLst>
                </a:custGeom>
                <a:solidFill>
                  <a:srgbClr val="FFFFFF"/>
                </a:solidFill>
                <a:ln>
                  <a:noFill/>
                </a:ln>
              </p:spPr>
              <p:txBody>
                <a:bodyPr/>
                <a:lstStyle/>
                <a:p>
                  <a:pPr algn="ctr"/>
                  <a:endParaRPr lang="zh-CN" altLang="en-US"/>
                </a:p>
              </p:txBody>
            </p:sp>
            <p:sp>
              <p:nvSpPr>
                <p:cNvPr id="1052064" name="Freeform 288"/>
                <p:cNvSpPr/>
                <p:nvPr/>
              </p:nvSpPr>
              <p:spPr bwMode="auto">
                <a:xfrm>
                  <a:off x="3967" y="1223"/>
                  <a:ext cx="9" cy="2"/>
                </a:xfrm>
                <a:custGeom>
                  <a:avLst/>
                  <a:gdLst>
                    <a:gd name="T0" fmla="*/ 9 w 9"/>
                    <a:gd name="T1" fmla="*/ 1 h 2"/>
                    <a:gd name="T2" fmla="*/ 9 w 9"/>
                    <a:gd name="T3" fmla="*/ 1 h 2"/>
                    <a:gd name="T4" fmla="*/ 9 w 9"/>
                    <a:gd name="T5" fmla="*/ 0 h 2"/>
                    <a:gd name="T6" fmla="*/ 7 w 9"/>
                    <a:gd name="T7" fmla="*/ 1 h 2"/>
                    <a:gd name="T8" fmla="*/ 6 w 9"/>
                    <a:gd name="T9" fmla="*/ 1 h 2"/>
                    <a:gd name="T10" fmla="*/ 4 w 9"/>
                    <a:gd name="T11" fmla="*/ 1 h 2"/>
                    <a:gd name="T12" fmla="*/ 2 w 9"/>
                    <a:gd name="T13" fmla="*/ 1 h 2"/>
                    <a:gd name="T14" fmla="*/ 1 w 9"/>
                    <a:gd name="T15" fmla="*/ 1 h 2"/>
                    <a:gd name="T16" fmla="*/ 1 w 9"/>
                    <a:gd name="T17" fmla="*/ 1 h 2"/>
                    <a:gd name="T18" fmla="*/ 0 w 9"/>
                    <a:gd name="T19" fmla="*/ 1 h 2"/>
                    <a:gd name="T20" fmla="*/ 0 w 9"/>
                    <a:gd name="T21" fmla="*/ 2 h 2"/>
                    <a:gd name="T22" fmla="*/ 0 w 9"/>
                    <a:gd name="T23" fmla="*/ 2 h 2"/>
                    <a:gd name="T24" fmla="*/ 1 w 9"/>
                    <a:gd name="T25" fmla="*/ 2 h 2"/>
                    <a:gd name="T26" fmla="*/ 2 w 9"/>
                    <a:gd name="T27" fmla="*/ 2 h 2"/>
                    <a:gd name="T28" fmla="*/ 4 w 9"/>
                    <a:gd name="T29" fmla="*/ 2 h 2"/>
                    <a:gd name="T30" fmla="*/ 5 w 9"/>
                    <a:gd name="T31" fmla="*/ 2 h 2"/>
                    <a:gd name="T32" fmla="*/ 6 w 9"/>
                    <a:gd name="T33" fmla="*/ 2 h 2"/>
                    <a:gd name="T34" fmla="*/ 7 w 9"/>
                    <a:gd name="T35" fmla="*/ 2 h 2"/>
                    <a:gd name="T36" fmla="*/ 8 w 9"/>
                    <a:gd name="T37" fmla="*/ 1 h 2"/>
                    <a:gd name="T38" fmla="*/ 9 w 9"/>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
                      <a:moveTo>
                        <a:pt x="9" y="1"/>
                      </a:moveTo>
                      <a:lnTo>
                        <a:pt x="9" y="1"/>
                      </a:lnTo>
                      <a:lnTo>
                        <a:pt x="9" y="0"/>
                      </a:lnTo>
                      <a:lnTo>
                        <a:pt x="7" y="1"/>
                      </a:lnTo>
                      <a:lnTo>
                        <a:pt x="6" y="1"/>
                      </a:lnTo>
                      <a:lnTo>
                        <a:pt x="4" y="1"/>
                      </a:lnTo>
                      <a:lnTo>
                        <a:pt x="2" y="1"/>
                      </a:lnTo>
                      <a:lnTo>
                        <a:pt x="1" y="1"/>
                      </a:lnTo>
                      <a:lnTo>
                        <a:pt x="1" y="1"/>
                      </a:lnTo>
                      <a:lnTo>
                        <a:pt x="0" y="1"/>
                      </a:lnTo>
                      <a:lnTo>
                        <a:pt x="0" y="2"/>
                      </a:lnTo>
                      <a:lnTo>
                        <a:pt x="0" y="2"/>
                      </a:lnTo>
                      <a:lnTo>
                        <a:pt x="1" y="2"/>
                      </a:lnTo>
                      <a:lnTo>
                        <a:pt x="2" y="2"/>
                      </a:lnTo>
                      <a:lnTo>
                        <a:pt x="4" y="2"/>
                      </a:lnTo>
                      <a:lnTo>
                        <a:pt x="5" y="2"/>
                      </a:lnTo>
                      <a:lnTo>
                        <a:pt x="6" y="2"/>
                      </a:lnTo>
                      <a:lnTo>
                        <a:pt x="7" y="2"/>
                      </a:lnTo>
                      <a:lnTo>
                        <a:pt x="8" y="1"/>
                      </a:lnTo>
                      <a:lnTo>
                        <a:pt x="9" y="1"/>
                      </a:lnTo>
                      <a:close/>
                    </a:path>
                  </a:pathLst>
                </a:custGeom>
                <a:solidFill>
                  <a:srgbClr val="808080"/>
                </a:solidFill>
                <a:ln>
                  <a:noFill/>
                </a:ln>
              </p:spPr>
              <p:txBody>
                <a:bodyPr/>
                <a:lstStyle/>
                <a:p>
                  <a:pPr algn="ctr"/>
                  <a:endParaRPr lang="zh-CN" altLang="en-US"/>
                </a:p>
              </p:txBody>
            </p:sp>
            <p:sp>
              <p:nvSpPr>
                <p:cNvPr id="1052065" name="Freeform 289"/>
                <p:cNvSpPr/>
                <p:nvPr/>
              </p:nvSpPr>
              <p:spPr bwMode="auto">
                <a:xfrm>
                  <a:off x="3734" y="1220"/>
                  <a:ext cx="23" cy="11"/>
                </a:xfrm>
                <a:custGeom>
                  <a:avLst/>
                  <a:gdLst>
                    <a:gd name="T0" fmla="*/ 23 w 23"/>
                    <a:gd name="T1" fmla="*/ 1 h 11"/>
                    <a:gd name="T2" fmla="*/ 21 w 23"/>
                    <a:gd name="T3" fmla="*/ 11 h 11"/>
                    <a:gd name="T4" fmla="*/ 0 w 23"/>
                    <a:gd name="T5" fmla="*/ 9 h 11"/>
                    <a:gd name="T6" fmla="*/ 0 w 23"/>
                    <a:gd name="T7" fmla="*/ 8 h 11"/>
                    <a:gd name="T8" fmla="*/ 0 w 23"/>
                    <a:gd name="T9" fmla="*/ 7 h 11"/>
                    <a:gd name="T10" fmla="*/ 0 w 23"/>
                    <a:gd name="T11" fmla="*/ 6 h 11"/>
                    <a:gd name="T12" fmla="*/ 0 w 23"/>
                    <a:gd name="T13" fmla="*/ 5 h 11"/>
                    <a:gd name="T14" fmla="*/ 0 w 23"/>
                    <a:gd name="T15" fmla="*/ 3 h 11"/>
                    <a:gd name="T16" fmla="*/ 0 w 23"/>
                    <a:gd name="T17" fmla="*/ 2 h 11"/>
                    <a:gd name="T18" fmla="*/ 1 w 23"/>
                    <a:gd name="T19" fmla="*/ 1 h 11"/>
                    <a:gd name="T20" fmla="*/ 1 w 23"/>
                    <a:gd name="T21" fmla="*/ 0 h 11"/>
                    <a:gd name="T22" fmla="*/ 3 w 23"/>
                    <a:gd name="T23" fmla="*/ 0 h 11"/>
                    <a:gd name="T24" fmla="*/ 4 w 23"/>
                    <a:gd name="T25" fmla="*/ 0 h 11"/>
                    <a:gd name="T26" fmla="*/ 6 w 23"/>
                    <a:gd name="T27" fmla="*/ 0 h 11"/>
                    <a:gd name="T28" fmla="*/ 7 w 23"/>
                    <a:gd name="T29" fmla="*/ 0 h 11"/>
                    <a:gd name="T30" fmla="*/ 8 w 23"/>
                    <a:gd name="T31" fmla="*/ 0 h 11"/>
                    <a:gd name="T32" fmla="*/ 9 w 23"/>
                    <a:gd name="T33" fmla="*/ 0 h 11"/>
                    <a:gd name="T34" fmla="*/ 11 w 23"/>
                    <a:gd name="T35" fmla="*/ 0 h 11"/>
                    <a:gd name="T36" fmla="*/ 12 w 23"/>
                    <a:gd name="T37" fmla="*/ 0 h 11"/>
                    <a:gd name="T38" fmla="*/ 13 w 23"/>
                    <a:gd name="T39" fmla="*/ 0 h 11"/>
                    <a:gd name="T40" fmla="*/ 14 w 23"/>
                    <a:gd name="T41" fmla="*/ 0 h 11"/>
                    <a:gd name="T42" fmla="*/ 16 w 23"/>
                    <a:gd name="T43" fmla="*/ 0 h 11"/>
                    <a:gd name="T44" fmla="*/ 17 w 23"/>
                    <a:gd name="T45" fmla="*/ 0 h 11"/>
                    <a:gd name="T46" fmla="*/ 18 w 23"/>
                    <a:gd name="T47" fmla="*/ 0 h 11"/>
                    <a:gd name="T48" fmla="*/ 20 w 23"/>
                    <a:gd name="T49" fmla="*/ 1 h 11"/>
                    <a:gd name="T50" fmla="*/ 21 w 23"/>
                    <a:gd name="T51" fmla="*/ 1 h 11"/>
                    <a:gd name="T52" fmla="*/ 23 w 23"/>
                    <a:gd name="T5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11">
                      <a:moveTo>
                        <a:pt x="23" y="1"/>
                      </a:moveTo>
                      <a:lnTo>
                        <a:pt x="21" y="11"/>
                      </a:lnTo>
                      <a:lnTo>
                        <a:pt x="0" y="9"/>
                      </a:lnTo>
                      <a:lnTo>
                        <a:pt x="0" y="8"/>
                      </a:lnTo>
                      <a:lnTo>
                        <a:pt x="0" y="7"/>
                      </a:lnTo>
                      <a:lnTo>
                        <a:pt x="0" y="6"/>
                      </a:lnTo>
                      <a:lnTo>
                        <a:pt x="0" y="5"/>
                      </a:lnTo>
                      <a:lnTo>
                        <a:pt x="0" y="3"/>
                      </a:lnTo>
                      <a:lnTo>
                        <a:pt x="0" y="2"/>
                      </a:lnTo>
                      <a:lnTo>
                        <a:pt x="1" y="1"/>
                      </a:lnTo>
                      <a:lnTo>
                        <a:pt x="1" y="0"/>
                      </a:lnTo>
                      <a:lnTo>
                        <a:pt x="3" y="0"/>
                      </a:lnTo>
                      <a:lnTo>
                        <a:pt x="4" y="0"/>
                      </a:lnTo>
                      <a:lnTo>
                        <a:pt x="6" y="0"/>
                      </a:lnTo>
                      <a:lnTo>
                        <a:pt x="7" y="0"/>
                      </a:lnTo>
                      <a:lnTo>
                        <a:pt x="8" y="0"/>
                      </a:lnTo>
                      <a:lnTo>
                        <a:pt x="9" y="0"/>
                      </a:lnTo>
                      <a:lnTo>
                        <a:pt x="11" y="0"/>
                      </a:lnTo>
                      <a:lnTo>
                        <a:pt x="12" y="0"/>
                      </a:lnTo>
                      <a:lnTo>
                        <a:pt x="13" y="0"/>
                      </a:lnTo>
                      <a:lnTo>
                        <a:pt x="14" y="0"/>
                      </a:lnTo>
                      <a:lnTo>
                        <a:pt x="16" y="0"/>
                      </a:lnTo>
                      <a:lnTo>
                        <a:pt x="17" y="0"/>
                      </a:lnTo>
                      <a:lnTo>
                        <a:pt x="18" y="0"/>
                      </a:lnTo>
                      <a:lnTo>
                        <a:pt x="20" y="1"/>
                      </a:lnTo>
                      <a:lnTo>
                        <a:pt x="21" y="1"/>
                      </a:lnTo>
                      <a:lnTo>
                        <a:pt x="23" y="1"/>
                      </a:lnTo>
                      <a:close/>
                    </a:path>
                  </a:pathLst>
                </a:custGeom>
                <a:solidFill>
                  <a:srgbClr val="FFFFFF"/>
                </a:solidFill>
                <a:ln>
                  <a:noFill/>
                </a:ln>
              </p:spPr>
              <p:txBody>
                <a:bodyPr/>
                <a:lstStyle/>
                <a:p>
                  <a:pPr algn="ctr"/>
                  <a:endParaRPr lang="zh-CN" altLang="en-US"/>
                </a:p>
              </p:txBody>
            </p:sp>
            <p:sp>
              <p:nvSpPr>
                <p:cNvPr id="1052066" name="Freeform 290"/>
                <p:cNvSpPr/>
                <p:nvPr/>
              </p:nvSpPr>
              <p:spPr bwMode="auto">
                <a:xfrm>
                  <a:off x="3738" y="1223"/>
                  <a:ext cx="15" cy="4"/>
                </a:xfrm>
                <a:custGeom>
                  <a:avLst/>
                  <a:gdLst>
                    <a:gd name="T0" fmla="*/ 15 w 15"/>
                    <a:gd name="T1" fmla="*/ 2 h 4"/>
                    <a:gd name="T2" fmla="*/ 13 w 15"/>
                    <a:gd name="T3" fmla="*/ 2 h 4"/>
                    <a:gd name="T4" fmla="*/ 12 w 15"/>
                    <a:gd name="T5" fmla="*/ 1 h 4"/>
                    <a:gd name="T6" fmla="*/ 11 w 15"/>
                    <a:gd name="T7" fmla="*/ 1 h 4"/>
                    <a:gd name="T8" fmla="*/ 10 w 15"/>
                    <a:gd name="T9" fmla="*/ 1 h 4"/>
                    <a:gd name="T10" fmla="*/ 9 w 15"/>
                    <a:gd name="T11" fmla="*/ 1 h 4"/>
                    <a:gd name="T12" fmla="*/ 7 w 15"/>
                    <a:gd name="T13" fmla="*/ 1 h 4"/>
                    <a:gd name="T14" fmla="*/ 6 w 15"/>
                    <a:gd name="T15" fmla="*/ 1 h 4"/>
                    <a:gd name="T16" fmla="*/ 5 w 15"/>
                    <a:gd name="T17" fmla="*/ 1 h 4"/>
                    <a:gd name="T18" fmla="*/ 4 w 15"/>
                    <a:gd name="T19" fmla="*/ 1 h 4"/>
                    <a:gd name="T20" fmla="*/ 3 w 15"/>
                    <a:gd name="T21" fmla="*/ 1 h 4"/>
                    <a:gd name="T22" fmla="*/ 1 w 15"/>
                    <a:gd name="T23" fmla="*/ 0 h 4"/>
                    <a:gd name="T24" fmla="*/ 0 w 15"/>
                    <a:gd name="T25" fmla="*/ 0 h 4"/>
                    <a:gd name="T26" fmla="*/ 0 w 15"/>
                    <a:gd name="T27" fmla="*/ 2 h 4"/>
                    <a:gd name="T28" fmla="*/ 0 w 15"/>
                    <a:gd name="T29" fmla="*/ 3 h 4"/>
                    <a:gd name="T30" fmla="*/ 14 w 15"/>
                    <a:gd name="T31" fmla="*/ 4 h 4"/>
                    <a:gd name="T32" fmla="*/ 15 w 15"/>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
                      <a:moveTo>
                        <a:pt x="15" y="2"/>
                      </a:moveTo>
                      <a:lnTo>
                        <a:pt x="13" y="2"/>
                      </a:lnTo>
                      <a:lnTo>
                        <a:pt x="12" y="1"/>
                      </a:lnTo>
                      <a:lnTo>
                        <a:pt x="11" y="1"/>
                      </a:lnTo>
                      <a:lnTo>
                        <a:pt x="10" y="1"/>
                      </a:lnTo>
                      <a:lnTo>
                        <a:pt x="9" y="1"/>
                      </a:lnTo>
                      <a:lnTo>
                        <a:pt x="7" y="1"/>
                      </a:lnTo>
                      <a:lnTo>
                        <a:pt x="6" y="1"/>
                      </a:lnTo>
                      <a:lnTo>
                        <a:pt x="5" y="1"/>
                      </a:lnTo>
                      <a:lnTo>
                        <a:pt x="4" y="1"/>
                      </a:lnTo>
                      <a:lnTo>
                        <a:pt x="3" y="1"/>
                      </a:lnTo>
                      <a:lnTo>
                        <a:pt x="1" y="0"/>
                      </a:lnTo>
                      <a:lnTo>
                        <a:pt x="0" y="0"/>
                      </a:lnTo>
                      <a:lnTo>
                        <a:pt x="0" y="2"/>
                      </a:lnTo>
                      <a:lnTo>
                        <a:pt x="0" y="3"/>
                      </a:lnTo>
                      <a:lnTo>
                        <a:pt x="14" y="4"/>
                      </a:lnTo>
                      <a:lnTo>
                        <a:pt x="15" y="2"/>
                      </a:lnTo>
                      <a:close/>
                    </a:path>
                  </a:pathLst>
                </a:custGeom>
                <a:solidFill>
                  <a:srgbClr val="808080"/>
                </a:solidFill>
                <a:ln>
                  <a:noFill/>
                </a:ln>
              </p:spPr>
              <p:txBody>
                <a:bodyPr/>
                <a:lstStyle/>
                <a:p>
                  <a:pPr algn="ctr"/>
                  <a:endParaRPr lang="zh-CN" altLang="en-US"/>
                </a:p>
              </p:txBody>
            </p:sp>
            <p:sp>
              <p:nvSpPr>
                <p:cNvPr id="1052067" name="Freeform 291"/>
                <p:cNvSpPr/>
                <p:nvPr/>
              </p:nvSpPr>
              <p:spPr bwMode="auto">
                <a:xfrm>
                  <a:off x="3761" y="1222"/>
                  <a:ext cx="173" cy="14"/>
                </a:xfrm>
                <a:custGeom>
                  <a:avLst/>
                  <a:gdLst>
                    <a:gd name="T0" fmla="*/ 87 w 173"/>
                    <a:gd name="T1" fmla="*/ 3 h 14"/>
                    <a:gd name="T2" fmla="*/ 94 w 173"/>
                    <a:gd name="T3" fmla="*/ 3 h 14"/>
                    <a:gd name="T4" fmla="*/ 100 w 173"/>
                    <a:gd name="T5" fmla="*/ 3 h 14"/>
                    <a:gd name="T6" fmla="*/ 107 w 173"/>
                    <a:gd name="T7" fmla="*/ 3 h 14"/>
                    <a:gd name="T8" fmla="*/ 113 w 173"/>
                    <a:gd name="T9" fmla="*/ 3 h 14"/>
                    <a:gd name="T10" fmla="*/ 119 w 173"/>
                    <a:gd name="T11" fmla="*/ 3 h 14"/>
                    <a:gd name="T12" fmla="*/ 125 w 173"/>
                    <a:gd name="T13" fmla="*/ 3 h 14"/>
                    <a:gd name="T14" fmla="*/ 132 w 173"/>
                    <a:gd name="T15" fmla="*/ 3 h 14"/>
                    <a:gd name="T16" fmla="*/ 138 w 173"/>
                    <a:gd name="T17" fmla="*/ 2 h 14"/>
                    <a:gd name="T18" fmla="*/ 144 w 173"/>
                    <a:gd name="T19" fmla="*/ 2 h 14"/>
                    <a:gd name="T20" fmla="*/ 150 w 173"/>
                    <a:gd name="T21" fmla="*/ 2 h 14"/>
                    <a:gd name="T22" fmla="*/ 156 w 173"/>
                    <a:gd name="T23" fmla="*/ 2 h 14"/>
                    <a:gd name="T24" fmla="*/ 162 w 173"/>
                    <a:gd name="T25" fmla="*/ 2 h 14"/>
                    <a:gd name="T26" fmla="*/ 168 w 173"/>
                    <a:gd name="T27" fmla="*/ 1 h 14"/>
                    <a:gd name="T28" fmla="*/ 173 w 173"/>
                    <a:gd name="T29" fmla="*/ 3 h 14"/>
                    <a:gd name="T30" fmla="*/ 173 w 173"/>
                    <a:gd name="T31" fmla="*/ 9 h 14"/>
                    <a:gd name="T32" fmla="*/ 167 w 173"/>
                    <a:gd name="T33" fmla="*/ 11 h 14"/>
                    <a:gd name="T34" fmla="*/ 159 w 173"/>
                    <a:gd name="T35" fmla="*/ 11 h 14"/>
                    <a:gd name="T36" fmla="*/ 152 w 173"/>
                    <a:gd name="T37" fmla="*/ 12 h 14"/>
                    <a:gd name="T38" fmla="*/ 145 w 173"/>
                    <a:gd name="T39" fmla="*/ 12 h 14"/>
                    <a:gd name="T40" fmla="*/ 138 w 173"/>
                    <a:gd name="T41" fmla="*/ 13 h 14"/>
                    <a:gd name="T42" fmla="*/ 131 w 173"/>
                    <a:gd name="T43" fmla="*/ 13 h 14"/>
                    <a:gd name="T44" fmla="*/ 125 w 173"/>
                    <a:gd name="T45" fmla="*/ 13 h 14"/>
                    <a:gd name="T46" fmla="*/ 117 w 173"/>
                    <a:gd name="T47" fmla="*/ 13 h 14"/>
                    <a:gd name="T48" fmla="*/ 109 w 173"/>
                    <a:gd name="T49" fmla="*/ 13 h 14"/>
                    <a:gd name="T50" fmla="*/ 100 w 173"/>
                    <a:gd name="T51" fmla="*/ 13 h 14"/>
                    <a:gd name="T52" fmla="*/ 92 w 173"/>
                    <a:gd name="T53" fmla="*/ 14 h 14"/>
                    <a:gd name="T54" fmla="*/ 83 w 173"/>
                    <a:gd name="T55" fmla="*/ 14 h 14"/>
                    <a:gd name="T56" fmla="*/ 74 w 173"/>
                    <a:gd name="T57" fmla="*/ 14 h 14"/>
                    <a:gd name="T58" fmla="*/ 64 w 173"/>
                    <a:gd name="T59" fmla="*/ 13 h 14"/>
                    <a:gd name="T60" fmla="*/ 55 w 173"/>
                    <a:gd name="T61" fmla="*/ 13 h 14"/>
                    <a:gd name="T62" fmla="*/ 46 w 173"/>
                    <a:gd name="T63" fmla="*/ 12 h 14"/>
                    <a:gd name="T64" fmla="*/ 37 w 173"/>
                    <a:gd name="T65" fmla="*/ 12 h 14"/>
                    <a:gd name="T66" fmla="*/ 28 w 173"/>
                    <a:gd name="T67" fmla="*/ 11 h 14"/>
                    <a:gd name="T68" fmla="*/ 18 w 173"/>
                    <a:gd name="T69" fmla="*/ 11 h 14"/>
                    <a:gd name="T70" fmla="*/ 9 w 173"/>
                    <a:gd name="T71" fmla="*/ 10 h 14"/>
                    <a:gd name="T72" fmla="*/ 0 w 173"/>
                    <a:gd name="T73" fmla="*/ 10 h 14"/>
                    <a:gd name="T74" fmla="*/ 1 w 173"/>
                    <a:gd name="T75" fmla="*/ 3 h 14"/>
                    <a:gd name="T76" fmla="*/ 4 w 173"/>
                    <a:gd name="T77" fmla="*/ 0 h 14"/>
                    <a:gd name="T78" fmla="*/ 10 w 173"/>
                    <a:gd name="T79" fmla="*/ 0 h 14"/>
                    <a:gd name="T80" fmla="*/ 16 w 173"/>
                    <a:gd name="T81" fmla="*/ 0 h 14"/>
                    <a:gd name="T82" fmla="*/ 23 w 173"/>
                    <a:gd name="T83" fmla="*/ 0 h 14"/>
                    <a:gd name="T84" fmla="*/ 29 w 173"/>
                    <a:gd name="T85" fmla="*/ 1 h 14"/>
                    <a:gd name="T86" fmla="*/ 35 w 173"/>
                    <a:gd name="T87" fmla="*/ 1 h 14"/>
                    <a:gd name="T88" fmla="*/ 41 w 173"/>
                    <a:gd name="T89" fmla="*/ 1 h 14"/>
                    <a:gd name="T90" fmla="*/ 47 w 173"/>
                    <a:gd name="T91" fmla="*/ 1 h 14"/>
                    <a:gd name="T92" fmla="*/ 53 w 173"/>
                    <a:gd name="T93" fmla="*/ 2 h 14"/>
                    <a:gd name="T94" fmla="*/ 60 w 173"/>
                    <a:gd name="T95" fmla="*/ 2 h 14"/>
                    <a:gd name="T96" fmla="*/ 66 w 173"/>
                    <a:gd name="T97" fmla="*/ 2 h 14"/>
                    <a:gd name="T98" fmla="*/ 72 w 173"/>
                    <a:gd name="T99" fmla="*/ 3 h 14"/>
                    <a:gd name="T100" fmla="*/ 79 w 173"/>
                    <a:gd name="T10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3" h="14">
                      <a:moveTo>
                        <a:pt x="82" y="4"/>
                      </a:moveTo>
                      <a:lnTo>
                        <a:pt x="83" y="3"/>
                      </a:lnTo>
                      <a:lnTo>
                        <a:pt x="84" y="3"/>
                      </a:lnTo>
                      <a:lnTo>
                        <a:pt x="86" y="3"/>
                      </a:lnTo>
                      <a:lnTo>
                        <a:pt x="87" y="3"/>
                      </a:lnTo>
                      <a:lnTo>
                        <a:pt x="88" y="3"/>
                      </a:lnTo>
                      <a:lnTo>
                        <a:pt x="90" y="3"/>
                      </a:lnTo>
                      <a:lnTo>
                        <a:pt x="91" y="3"/>
                      </a:lnTo>
                      <a:lnTo>
                        <a:pt x="93" y="3"/>
                      </a:lnTo>
                      <a:lnTo>
                        <a:pt x="94" y="3"/>
                      </a:lnTo>
                      <a:lnTo>
                        <a:pt x="95" y="3"/>
                      </a:lnTo>
                      <a:lnTo>
                        <a:pt x="97" y="3"/>
                      </a:lnTo>
                      <a:lnTo>
                        <a:pt x="98" y="3"/>
                      </a:lnTo>
                      <a:lnTo>
                        <a:pt x="99" y="3"/>
                      </a:lnTo>
                      <a:lnTo>
                        <a:pt x="100" y="3"/>
                      </a:lnTo>
                      <a:lnTo>
                        <a:pt x="102" y="3"/>
                      </a:lnTo>
                      <a:lnTo>
                        <a:pt x="103" y="3"/>
                      </a:lnTo>
                      <a:lnTo>
                        <a:pt x="104" y="3"/>
                      </a:lnTo>
                      <a:lnTo>
                        <a:pt x="106" y="3"/>
                      </a:lnTo>
                      <a:lnTo>
                        <a:pt x="107" y="3"/>
                      </a:lnTo>
                      <a:lnTo>
                        <a:pt x="108" y="3"/>
                      </a:lnTo>
                      <a:lnTo>
                        <a:pt x="109" y="3"/>
                      </a:lnTo>
                      <a:lnTo>
                        <a:pt x="111" y="3"/>
                      </a:lnTo>
                      <a:lnTo>
                        <a:pt x="112" y="3"/>
                      </a:lnTo>
                      <a:lnTo>
                        <a:pt x="113" y="3"/>
                      </a:lnTo>
                      <a:lnTo>
                        <a:pt x="114" y="3"/>
                      </a:lnTo>
                      <a:lnTo>
                        <a:pt x="116" y="3"/>
                      </a:lnTo>
                      <a:lnTo>
                        <a:pt x="117" y="3"/>
                      </a:lnTo>
                      <a:lnTo>
                        <a:pt x="118" y="3"/>
                      </a:lnTo>
                      <a:lnTo>
                        <a:pt x="119" y="3"/>
                      </a:lnTo>
                      <a:lnTo>
                        <a:pt x="120" y="3"/>
                      </a:lnTo>
                      <a:lnTo>
                        <a:pt x="122" y="3"/>
                      </a:lnTo>
                      <a:lnTo>
                        <a:pt x="123" y="3"/>
                      </a:lnTo>
                      <a:lnTo>
                        <a:pt x="124" y="3"/>
                      </a:lnTo>
                      <a:lnTo>
                        <a:pt x="125" y="3"/>
                      </a:lnTo>
                      <a:lnTo>
                        <a:pt x="127" y="3"/>
                      </a:lnTo>
                      <a:lnTo>
                        <a:pt x="128" y="3"/>
                      </a:lnTo>
                      <a:lnTo>
                        <a:pt x="129" y="3"/>
                      </a:lnTo>
                      <a:lnTo>
                        <a:pt x="130" y="3"/>
                      </a:lnTo>
                      <a:lnTo>
                        <a:pt x="132" y="3"/>
                      </a:lnTo>
                      <a:lnTo>
                        <a:pt x="133" y="3"/>
                      </a:lnTo>
                      <a:lnTo>
                        <a:pt x="134" y="2"/>
                      </a:lnTo>
                      <a:lnTo>
                        <a:pt x="135" y="2"/>
                      </a:lnTo>
                      <a:lnTo>
                        <a:pt x="136" y="2"/>
                      </a:lnTo>
                      <a:lnTo>
                        <a:pt x="138" y="2"/>
                      </a:lnTo>
                      <a:lnTo>
                        <a:pt x="139" y="2"/>
                      </a:lnTo>
                      <a:lnTo>
                        <a:pt x="140" y="2"/>
                      </a:lnTo>
                      <a:lnTo>
                        <a:pt x="141" y="2"/>
                      </a:lnTo>
                      <a:lnTo>
                        <a:pt x="143" y="2"/>
                      </a:lnTo>
                      <a:lnTo>
                        <a:pt x="144" y="2"/>
                      </a:lnTo>
                      <a:lnTo>
                        <a:pt x="145" y="2"/>
                      </a:lnTo>
                      <a:lnTo>
                        <a:pt x="146" y="2"/>
                      </a:lnTo>
                      <a:lnTo>
                        <a:pt x="147" y="2"/>
                      </a:lnTo>
                      <a:lnTo>
                        <a:pt x="148" y="2"/>
                      </a:lnTo>
                      <a:lnTo>
                        <a:pt x="150" y="2"/>
                      </a:lnTo>
                      <a:lnTo>
                        <a:pt x="151" y="2"/>
                      </a:lnTo>
                      <a:lnTo>
                        <a:pt x="152" y="2"/>
                      </a:lnTo>
                      <a:lnTo>
                        <a:pt x="153" y="2"/>
                      </a:lnTo>
                      <a:lnTo>
                        <a:pt x="155" y="2"/>
                      </a:lnTo>
                      <a:lnTo>
                        <a:pt x="156" y="2"/>
                      </a:lnTo>
                      <a:lnTo>
                        <a:pt x="157" y="2"/>
                      </a:lnTo>
                      <a:lnTo>
                        <a:pt x="158" y="2"/>
                      </a:lnTo>
                      <a:lnTo>
                        <a:pt x="160" y="2"/>
                      </a:lnTo>
                      <a:lnTo>
                        <a:pt x="161" y="2"/>
                      </a:lnTo>
                      <a:lnTo>
                        <a:pt x="162" y="2"/>
                      </a:lnTo>
                      <a:lnTo>
                        <a:pt x="163" y="2"/>
                      </a:lnTo>
                      <a:lnTo>
                        <a:pt x="165" y="2"/>
                      </a:lnTo>
                      <a:lnTo>
                        <a:pt x="166" y="2"/>
                      </a:lnTo>
                      <a:lnTo>
                        <a:pt x="167" y="2"/>
                      </a:lnTo>
                      <a:lnTo>
                        <a:pt x="168" y="1"/>
                      </a:lnTo>
                      <a:lnTo>
                        <a:pt x="170" y="1"/>
                      </a:lnTo>
                      <a:lnTo>
                        <a:pt x="171" y="1"/>
                      </a:lnTo>
                      <a:lnTo>
                        <a:pt x="172" y="1"/>
                      </a:lnTo>
                      <a:lnTo>
                        <a:pt x="172" y="2"/>
                      </a:lnTo>
                      <a:lnTo>
                        <a:pt x="173" y="3"/>
                      </a:lnTo>
                      <a:lnTo>
                        <a:pt x="173" y="5"/>
                      </a:lnTo>
                      <a:lnTo>
                        <a:pt x="173" y="6"/>
                      </a:lnTo>
                      <a:lnTo>
                        <a:pt x="173" y="7"/>
                      </a:lnTo>
                      <a:lnTo>
                        <a:pt x="173" y="8"/>
                      </a:lnTo>
                      <a:lnTo>
                        <a:pt x="173" y="9"/>
                      </a:lnTo>
                      <a:lnTo>
                        <a:pt x="173" y="10"/>
                      </a:lnTo>
                      <a:lnTo>
                        <a:pt x="171" y="10"/>
                      </a:lnTo>
                      <a:lnTo>
                        <a:pt x="170" y="10"/>
                      </a:lnTo>
                      <a:lnTo>
                        <a:pt x="168" y="11"/>
                      </a:lnTo>
                      <a:lnTo>
                        <a:pt x="167" y="11"/>
                      </a:lnTo>
                      <a:lnTo>
                        <a:pt x="165" y="11"/>
                      </a:lnTo>
                      <a:lnTo>
                        <a:pt x="164" y="11"/>
                      </a:lnTo>
                      <a:lnTo>
                        <a:pt x="162" y="11"/>
                      </a:lnTo>
                      <a:lnTo>
                        <a:pt x="161" y="11"/>
                      </a:lnTo>
                      <a:lnTo>
                        <a:pt x="159" y="11"/>
                      </a:lnTo>
                      <a:lnTo>
                        <a:pt x="158" y="12"/>
                      </a:lnTo>
                      <a:lnTo>
                        <a:pt x="157" y="12"/>
                      </a:lnTo>
                      <a:lnTo>
                        <a:pt x="155" y="12"/>
                      </a:lnTo>
                      <a:lnTo>
                        <a:pt x="154" y="12"/>
                      </a:lnTo>
                      <a:lnTo>
                        <a:pt x="152" y="12"/>
                      </a:lnTo>
                      <a:lnTo>
                        <a:pt x="151" y="12"/>
                      </a:lnTo>
                      <a:lnTo>
                        <a:pt x="149" y="12"/>
                      </a:lnTo>
                      <a:lnTo>
                        <a:pt x="148" y="12"/>
                      </a:lnTo>
                      <a:lnTo>
                        <a:pt x="147" y="12"/>
                      </a:lnTo>
                      <a:lnTo>
                        <a:pt x="145" y="12"/>
                      </a:lnTo>
                      <a:lnTo>
                        <a:pt x="144" y="13"/>
                      </a:lnTo>
                      <a:lnTo>
                        <a:pt x="142" y="13"/>
                      </a:lnTo>
                      <a:lnTo>
                        <a:pt x="141" y="13"/>
                      </a:lnTo>
                      <a:lnTo>
                        <a:pt x="139" y="13"/>
                      </a:lnTo>
                      <a:lnTo>
                        <a:pt x="138" y="13"/>
                      </a:lnTo>
                      <a:lnTo>
                        <a:pt x="137" y="13"/>
                      </a:lnTo>
                      <a:lnTo>
                        <a:pt x="135" y="13"/>
                      </a:lnTo>
                      <a:lnTo>
                        <a:pt x="134" y="13"/>
                      </a:lnTo>
                      <a:lnTo>
                        <a:pt x="133" y="13"/>
                      </a:lnTo>
                      <a:lnTo>
                        <a:pt x="131" y="13"/>
                      </a:lnTo>
                      <a:lnTo>
                        <a:pt x="130" y="13"/>
                      </a:lnTo>
                      <a:lnTo>
                        <a:pt x="128" y="13"/>
                      </a:lnTo>
                      <a:lnTo>
                        <a:pt x="127" y="14"/>
                      </a:lnTo>
                      <a:lnTo>
                        <a:pt x="126" y="13"/>
                      </a:lnTo>
                      <a:lnTo>
                        <a:pt x="125" y="13"/>
                      </a:lnTo>
                      <a:lnTo>
                        <a:pt x="123" y="13"/>
                      </a:lnTo>
                      <a:lnTo>
                        <a:pt x="122" y="13"/>
                      </a:lnTo>
                      <a:lnTo>
                        <a:pt x="120" y="13"/>
                      </a:lnTo>
                      <a:lnTo>
                        <a:pt x="119" y="13"/>
                      </a:lnTo>
                      <a:lnTo>
                        <a:pt x="117" y="13"/>
                      </a:lnTo>
                      <a:lnTo>
                        <a:pt x="116" y="13"/>
                      </a:lnTo>
                      <a:lnTo>
                        <a:pt x="114" y="13"/>
                      </a:lnTo>
                      <a:lnTo>
                        <a:pt x="112" y="13"/>
                      </a:lnTo>
                      <a:lnTo>
                        <a:pt x="111" y="13"/>
                      </a:lnTo>
                      <a:lnTo>
                        <a:pt x="109" y="13"/>
                      </a:lnTo>
                      <a:lnTo>
                        <a:pt x="107" y="13"/>
                      </a:lnTo>
                      <a:lnTo>
                        <a:pt x="106" y="13"/>
                      </a:lnTo>
                      <a:lnTo>
                        <a:pt x="104" y="13"/>
                      </a:lnTo>
                      <a:lnTo>
                        <a:pt x="102" y="13"/>
                      </a:lnTo>
                      <a:lnTo>
                        <a:pt x="100" y="13"/>
                      </a:lnTo>
                      <a:lnTo>
                        <a:pt x="98" y="13"/>
                      </a:lnTo>
                      <a:lnTo>
                        <a:pt x="97" y="13"/>
                      </a:lnTo>
                      <a:lnTo>
                        <a:pt x="95" y="14"/>
                      </a:lnTo>
                      <a:lnTo>
                        <a:pt x="93" y="14"/>
                      </a:lnTo>
                      <a:lnTo>
                        <a:pt x="92" y="14"/>
                      </a:lnTo>
                      <a:lnTo>
                        <a:pt x="90" y="14"/>
                      </a:lnTo>
                      <a:lnTo>
                        <a:pt x="88" y="14"/>
                      </a:lnTo>
                      <a:lnTo>
                        <a:pt x="86" y="14"/>
                      </a:lnTo>
                      <a:lnTo>
                        <a:pt x="84" y="14"/>
                      </a:lnTo>
                      <a:lnTo>
                        <a:pt x="83" y="14"/>
                      </a:lnTo>
                      <a:lnTo>
                        <a:pt x="81" y="14"/>
                      </a:lnTo>
                      <a:lnTo>
                        <a:pt x="79" y="14"/>
                      </a:lnTo>
                      <a:lnTo>
                        <a:pt x="77" y="14"/>
                      </a:lnTo>
                      <a:lnTo>
                        <a:pt x="75" y="14"/>
                      </a:lnTo>
                      <a:lnTo>
                        <a:pt x="74" y="14"/>
                      </a:lnTo>
                      <a:lnTo>
                        <a:pt x="72" y="13"/>
                      </a:lnTo>
                      <a:lnTo>
                        <a:pt x="70" y="13"/>
                      </a:lnTo>
                      <a:lnTo>
                        <a:pt x="68" y="13"/>
                      </a:lnTo>
                      <a:lnTo>
                        <a:pt x="66" y="13"/>
                      </a:lnTo>
                      <a:lnTo>
                        <a:pt x="64" y="13"/>
                      </a:lnTo>
                      <a:lnTo>
                        <a:pt x="63" y="13"/>
                      </a:lnTo>
                      <a:lnTo>
                        <a:pt x="61" y="13"/>
                      </a:lnTo>
                      <a:lnTo>
                        <a:pt x="59" y="13"/>
                      </a:lnTo>
                      <a:lnTo>
                        <a:pt x="57" y="13"/>
                      </a:lnTo>
                      <a:lnTo>
                        <a:pt x="55" y="13"/>
                      </a:lnTo>
                      <a:lnTo>
                        <a:pt x="53" y="13"/>
                      </a:lnTo>
                      <a:lnTo>
                        <a:pt x="52" y="13"/>
                      </a:lnTo>
                      <a:lnTo>
                        <a:pt x="50" y="13"/>
                      </a:lnTo>
                      <a:lnTo>
                        <a:pt x="48" y="12"/>
                      </a:lnTo>
                      <a:lnTo>
                        <a:pt x="46" y="12"/>
                      </a:lnTo>
                      <a:lnTo>
                        <a:pt x="44" y="12"/>
                      </a:lnTo>
                      <a:lnTo>
                        <a:pt x="42" y="12"/>
                      </a:lnTo>
                      <a:lnTo>
                        <a:pt x="41" y="12"/>
                      </a:lnTo>
                      <a:lnTo>
                        <a:pt x="39" y="12"/>
                      </a:lnTo>
                      <a:lnTo>
                        <a:pt x="37" y="12"/>
                      </a:lnTo>
                      <a:lnTo>
                        <a:pt x="35" y="12"/>
                      </a:lnTo>
                      <a:lnTo>
                        <a:pt x="33" y="12"/>
                      </a:lnTo>
                      <a:lnTo>
                        <a:pt x="31" y="12"/>
                      </a:lnTo>
                      <a:lnTo>
                        <a:pt x="30" y="12"/>
                      </a:lnTo>
                      <a:lnTo>
                        <a:pt x="28" y="11"/>
                      </a:lnTo>
                      <a:lnTo>
                        <a:pt x="26" y="11"/>
                      </a:lnTo>
                      <a:lnTo>
                        <a:pt x="24" y="11"/>
                      </a:lnTo>
                      <a:lnTo>
                        <a:pt x="22" y="11"/>
                      </a:lnTo>
                      <a:lnTo>
                        <a:pt x="20" y="11"/>
                      </a:lnTo>
                      <a:lnTo>
                        <a:pt x="18" y="11"/>
                      </a:lnTo>
                      <a:lnTo>
                        <a:pt x="16" y="11"/>
                      </a:lnTo>
                      <a:lnTo>
                        <a:pt x="15" y="11"/>
                      </a:lnTo>
                      <a:lnTo>
                        <a:pt x="13" y="11"/>
                      </a:lnTo>
                      <a:lnTo>
                        <a:pt x="11" y="11"/>
                      </a:lnTo>
                      <a:lnTo>
                        <a:pt x="9" y="10"/>
                      </a:lnTo>
                      <a:lnTo>
                        <a:pt x="7" y="10"/>
                      </a:lnTo>
                      <a:lnTo>
                        <a:pt x="5" y="10"/>
                      </a:lnTo>
                      <a:lnTo>
                        <a:pt x="4" y="10"/>
                      </a:lnTo>
                      <a:lnTo>
                        <a:pt x="2" y="10"/>
                      </a:lnTo>
                      <a:lnTo>
                        <a:pt x="0" y="10"/>
                      </a:lnTo>
                      <a:lnTo>
                        <a:pt x="0" y="8"/>
                      </a:lnTo>
                      <a:lnTo>
                        <a:pt x="0" y="7"/>
                      </a:lnTo>
                      <a:lnTo>
                        <a:pt x="0" y="6"/>
                      </a:lnTo>
                      <a:lnTo>
                        <a:pt x="1" y="4"/>
                      </a:lnTo>
                      <a:lnTo>
                        <a:pt x="1" y="3"/>
                      </a:lnTo>
                      <a:lnTo>
                        <a:pt x="1" y="2"/>
                      </a:lnTo>
                      <a:lnTo>
                        <a:pt x="1" y="1"/>
                      </a:lnTo>
                      <a:lnTo>
                        <a:pt x="1" y="0"/>
                      </a:lnTo>
                      <a:lnTo>
                        <a:pt x="2" y="0"/>
                      </a:lnTo>
                      <a:lnTo>
                        <a:pt x="4" y="0"/>
                      </a:lnTo>
                      <a:lnTo>
                        <a:pt x="5" y="0"/>
                      </a:lnTo>
                      <a:lnTo>
                        <a:pt x="6" y="0"/>
                      </a:lnTo>
                      <a:lnTo>
                        <a:pt x="7" y="0"/>
                      </a:lnTo>
                      <a:lnTo>
                        <a:pt x="9" y="0"/>
                      </a:lnTo>
                      <a:lnTo>
                        <a:pt x="10" y="0"/>
                      </a:lnTo>
                      <a:lnTo>
                        <a:pt x="11" y="0"/>
                      </a:lnTo>
                      <a:lnTo>
                        <a:pt x="13" y="0"/>
                      </a:lnTo>
                      <a:lnTo>
                        <a:pt x="14" y="0"/>
                      </a:lnTo>
                      <a:lnTo>
                        <a:pt x="15" y="0"/>
                      </a:lnTo>
                      <a:lnTo>
                        <a:pt x="16" y="0"/>
                      </a:lnTo>
                      <a:lnTo>
                        <a:pt x="18" y="0"/>
                      </a:lnTo>
                      <a:lnTo>
                        <a:pt x="19" y="0"/>
                      </a:lnTo>
                      <a:lnTo>
                        <a:pt x="20" y="0"/>
                      </a:lnTo>
                      <a:lnTo>
                        <a:pt x="22" y="0"/>
                      </a:lnTo>
                      <a:lnTo>
                        <a:pt x="23" y="0"/>
                      </a:lnTo>
                      <a:lnTo>
                        <a:pt x="24" y="0"/>
                      </a:lnTo>
                      <a:lnTo>
                        <a:pt x="25" y="0"/>
                      </a:lnTo>
                      <a:lnTo>
                        <a:pt x="26" y="1"/>
                      </a:lnTo>
                      <a:lnTo>
                        <a:pt x="28" y="1"/>
                      </a:lnTo>
                      <a:lnTo>
                        <a:pt x="29" y="1"/>
                      </a:lnTo>
                      <a:lnTo>
                        <a:pt x="30" y="1"/>
                      </a:lnTo>
                      <a:lnTo>
                        <a:pt x="31" y="1"/>
                      </a:lnTo>
                      <a:lnTo>
                        <a:pt x="32" y="1"/>
                      </a:lnTo>
                      <a:lnTo>
                        <a:pt x="34" y="1"/>
                      </a:lnTo>
                      <a:lnTo>
                        <a:pt x="35" y="1"/>
                      </a:lnTo>
                      <a:lnTo>
                        <a:pt x="36" y="1"/>
                      </a:lnTo>
                      <a:lnTo>
                        <a:pt x="37" y="1"/>
                      </a:lnTo>
                      <a:lnTo>
                        <a:pt x="39" y="1"/>
                      </a:lnTo>
                      <a:lnTo>
                        <a:pt x="40" y="1"/>
                      </a:lnTo>
                      <a:lnTo>
                        <a:pt x="41" y="1"/>
                      </a:lnTo>
                      <a:lnTo>
                        <a:pt x="42" y="1"/>
                      </a:lnTo>
                      <a:lnTo>
                        <a:pt x="44" y="1"/>
                      </a:lnTo>
                      <a:lnTo>
                        <a:pt x="45" y="1"/>
                      </a:lnTo>
                      <a:lnTo>
                        <a:pt x="46" y="1"/>
                      </a:lnTo>
                      <a:lnTo>
                        <a:pt x="47" y="1"/>
                      </a:lnTo>
                      <a:lnTo>
                        <a:pt x="48" y="2"/>
                      </a:lnTo>
                      <a:lnTo>
                        <a:pt x="50" y="2"/>
                      </a:lnTo>
                      <a:lnTo>
                        <a:pt x="51" y="2"/>
                      </a:lnTo>
                      <a:lnTo>
                        <a:pt x="52" y="2"/>
                      </a:lnTo>
                      <a:lnTo>
                        <a:pt x="53" y="2"/>
                      </a:lnTo>
                      <a:lnTo>
                        <a:pt x="54" y="2"/>
                      </a:lnTo>
                      <a:lnTo>
                        <a:pt x="56" y="2"/>
                      </a:lnTo>
                      <a:lnTo>
                        <a:pt x="57" y="2"/>
                      </a:lnTo>
                      <a:lnTo>
                        <a:pt x="58" y="2"/>
                      </a:lnTo>
                      <a:lnTo>
                        <a:pt x="60" y="2"/>
                      </a:lnTo>
                      <a:lnTo>
                        <a:pt x="61" y="2"/>
                      </a:lnTo>
                      <a:lnTo>
                        <a:pt x="62" y="2"/>
                      </a:lnTo>
                      <a:lnTo>
                        <a:pt x="63" y="2"/>
                      </a:lnTo>
                      <a:lnTo>
                        <a:pt x="64" y="2"/>
                      </a:lnTo>
                      <a:lnTo>
                        <a:pt x="66" y="2"/>
                      </a:lnTo>
                      <a:lnTo>
                        <a:pt x="67" y="2"/>
                      </a:lnTo>
                      <a:lnTo>
                        <a:pt x="68" y="3"/>
                      </a:lnTo>
                      <a:lnTo>
                        <a:pt x="69" y="3"/>
                      </a:lnTo>
                      <a:lnTo>
                        <a:pt x="71" y="3"/>
                      </a:lnTo>
                      <a:lnTo>
                        <a:pt x="72" y="3"/>
                      </a:lnTo>
                      <a:lnTo>
                        <a:pt x="73" y="3"/>
                      </a:lnTo>
                      <a:lnTo>
                        <a:pt x="75" y="3"/>
                      </a:lnTo>
                      <a:lnTo>
                        <a:pt x="76" y="3"/>
                      </a:lnTo>
                      <a:lnTo>
                        <a:pt x="77" y="3"/>
                      </a:lnTo>
                      <a:lnTo>
                        <a:pt x="79" y="4"/>
                      </a:lnTo>
                      <a:lnTo>
                        <a:pt x="80" y="4"/>
                      </a:lnTo>
                      <a:lnTo>
                        <a:pt x="82" y="4"/>
                      </a:lnTo>
                      <a:close/>
                    </a:path>
                  </a:pathLst>
                </a:custGeom>
                <a:solidFill>
                  <a:srgbClr val="FFFFFF"/>
                </a:solidFill>
                <a:ln>
                  <a:noFill/>
                </a:ln>
              </p:spPr>
              <p:txBody>
                <a:bodyPr/>
                <a:lstStyle/>
                <a:p>
                  <a:pPr algn="ctr"/>
                  <a:endParaRPr lang="zh-CN" altLang="en-US"/>
                </a:p>
              </p:txBody>
            </p:sp>
            <p:sp>
              <p:nvSpPr>
                <p:cNvPr id="1052068" name="Freeform 292"/>
                <p:cNvSpPr/>
                <p:nvPr/>
              </p:nvSpPr>
              <p:spPr bwMode="auto">
                <a:xfrm>
                  <a:off x="3765" y="1225"/>
                  <a:ext cx="165" cy="6"/>
                </a:xfrm>
                <a:custGeom>
                  <a:avLst/>
                  <a:gdLst>
                    <a:gd name="T0" fmla="*/ 162 w 165"/>
                    <a:gd name="T1" fmla="*/ 3 h 6"/>
                    <a:gd name="T2" fmla="*/ 156 w 165"/>
                    <a:gd name="T3" fmla="*/ 3 h 6"/>
                    <a:gd name="T4" fmla="*/ 150 w 165"/>
                    <a:gd name="T5" fmla="*/ 3 h 6"/>
                    <a:gd name="T6" fmla="*/ 144 w 165"/>
                    <a:gd name="T7" fmla="*/ 3 h 6"/>
                    <a:gd name="T8" fmla="*/ 139 w 165"/>
                    <a:gd name="T9" fmla="*/ 3 h 6"/>
                    <a:gd name="T10" fmla="*/ 133 w 165"/>
                    <a:gd name="T11" fmla="*/ 3 h 6"/>
                    <a:gd name="T12" fmla="*/ 127 w 165"/>
                    <a:gd name="T13" fmla="*/ 4 h 6"/>
                    <a:gd name="T14" fmla="*/ 121 w 165"/>
                    <a:gd name="T15" fmla="*/ 4 h 6"/>
                    <a:gd name="T16" fmla="*/ 115 w 165"/>
                    <a:gd name="T17" fmla="*/ 4 h 6"/>
                    <a:gd name="T18" fmla="*/ 109 w 165"/>
                    <a:gd name="T19" fmla="*/ 4 h 6"/>
                    <a:gd name="T20" fmla="*/ 103 w 165"/>
                    <a:gd name="T21" fmla="*/ 4 h 6"/>
                    <a:gd name="T22" fmla="*/ 97 w 165"/>
                    <a:gd name="T23" fmla="*/ 4 h 6"/>
                    <a:gd name="T24" fmla="*/ 91 w 165"/>
                    <a:gd name="T25" fmla="*/ 4 h 6"/>
                    <a:gd name="T26" fmla="*/ 85 w 165"/>
                    <a:gd name="T27" fmla="*/ 4 h 6"/>
                    <a:gd name="T28" fmla="*/ 79 w 165"/>
                    <a:gd name="T29" fmla="*/ 4 h 6"/>
                    <a:gd name="T30" fmla="*/ 73 w 165"/>
                    <a:gd name="T31" fmla="*/ 4 h 6"/>
                    <a:gd name="T32" fmla="*/ 66 w 165"/>
                    <a:gd name="T33" fmla="*/ 4 h 6"/>
                    <a:gd name="T34" fmla="*/ 60 w 165"/>
                    <a:gd name="T35" fmla="*/ 3 h 6"/>
                    <a:gd name="T36" fmla="*/ 54 w 165"/>
                    <a:gd name="T37" fmla="*/ 3 h 6"/>
                    <a:gd name="T38" fmla="*/ 48 w 165"/>
                    <a:gd name="T39" fmla="*/ 3 h 6"/>
                    <a:gd name="T40" fmla="*/ 42 w 165"/>
                    <a:gd name="T41" fmla="*/ 3 h 6"/>
                    <a:gd name="T42" fmla="*/ 36 w 165"/>
                    <a:gd name="T43" fmla="*/ 3 h 6"/>
                    <a:gd name="T44" fmla="*/ 30 w 165"/>
                    <a:gd name="T45" fmla="*/ 2 h 6"/>
                    <a:gd name="T46" fmla="*/ 25 w 165"/>
                    <a:gd name="T47" fmla="*/ 2 h 6"/>
                    <a:gd name="T48" fmla="*/ 19 w 165"/>
                    <a:gd name="T49" fmla="*/ 1 h 6"/>
                    <a:gd name="T50" fmla="*/ 13 w 165"/>
                    <a:gd name="T51" fmla="*/ 1 h 6"/>
                    <a:gd name="T52" fmla="*/ 7 w 165"/>
                    <a:gd name="T53" fmla="*/ 0 h 6"/>
                    <a:gd name="T54" fmla="*/ 2 w 165"/>
                    <a:gd name="T55" fmla="*/ 0 h 6"/>
                    <a:gd name="T56" fmla="*/ 0 w 165"/>
                    <a:gd name="T57" fmla="*/ 4 h 6"/>
                    <a:gd name="T58" fmla="*/ 9 w 165"/>
                    <a:gd name="T59" fmla="*/ 4 h 6"/>
                    <a:gd name="T60" fmla="*/ 18 w 165"/>
                    <a:gd name="T61" fmla="*/ 4 h 6"/>
                    <a:gd name="T62" fmla="*/ 27 w 165"/>
                    <a:gd name="T63" fmla="*/ 4 h 6"/>
                    <a:gd name="T64" fmla="*/ 34 w 165"/>
                    <a:gd name="T65" fmla="*/ 5 h 6"/>
                    <a:gd name="T66" fmla="*/ 41 w 165"/>
                    <a:gd name="T67" fmla="*/ 5 h 6"/>
                    <a:gd name="T68" fmla="*/ 47 w 165"/>
                    <a:gd name="T69" fmla="*/ 5 h 6"/>
                    <a:gd name="T70" fmla="*/ 54 w 165"/>
                    <a:gd name="T71" fmla="*/ 6 h 6"/>
                    <a:gd name="T72" fmla="*/ 61 w 165"/>
                    <a:gd name="T73" fmla="*/ 6 h 6"/>
                    <a:gd name="T74" fmla="*/ 67 w 165"/>
                    <a:gd name="T75" fmla="*/ 6 h 6"/>
                    <a:gd name="T76" fmla="*/ 74 w 165"/>
                    <a:gd name="T77" fmla="*/ 6 h 6"/>
                    <a:gd name="T78" fmla="*/ 80 w 165"/>
                    <a:gd name="T79" fmla="*/ 6 h 6"/>
                    <a:gd name="T80" fmla="*/ 87 w 165"/>
                    <a:gd name="T81" fmla="*/ 6 h 6"/>
                    <a:gd name="T82" fmla="*/ 93 w 165"/>
                    <a:gd name="T83" fmla="*/ 6 h 6"/>
                    <a:gd name="T84" fmla="*/ 99 w 165"/>
                    <a:gd name="T85" fmla="*/ 6 h 6"/>
                    <a:gd name="T86" fmla="*/ 106 w 165"/>
                    <a:gd name="T87" fmla="*/ 6 h 6"/>
                    <a:gd name="T88" fmla="*/ 112 w 165"/>
                    <a:gd name="T89" fmla="*/ 5 h 6"/>
                    <a:gd name="T90" fmla="*/ 118 w 165"/>
                    <a:gd name="T91" fmla="*/ 6 h 6"/>
                    <a:gd name="T92" fmla="*/ 123 w 165"/>
                    <a:gd name="T93" fmla="*/ 6 h 6"/>
                    <a:gd name="T94" fmla="*/ 131 w 165"/>
                    <a:gd name="T95" fmla="*/ 6 h 6"/>
                    <a:gd name="T96" fmla="*/ 140 w 165"/>
                    <a:gd name="T97" fmla="*/ 6 h 6"/>
                    <a:gd name="T98" fmla="*/ 149 w 165"/>
                    <a:gd name="T99" fmla="*/ 5 h 6"/>
                    <a:gd name="T100" fmla="*/ 158 w 165"/>
                    <a:gd name="T10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5" h="6">
                      <a:moveTo>
                        <a:pt x="165" y="4"/>
                      </a:moveTo>
                      <a:lnTo>
                        <a:pt x="165" y="3"/>
                      </a:lnTo>
                      <a:lnTo>
                        <a:pt x="165" y="3"/>
                      </a:lnTo>
                      <a:lnTo>
                        <a:pt x="163" y="3"/>
                      </a:lnTo>
                      <a:lnTo>
                        <a:pt x="162" y="3"/>
                      </a:lnTo>
                      <a:lnTo>
                        <a:pt x="161" y="3"/>
                      </a:lnTo>
                      <a:lnTo>
                        <a:pt x="160" y="3"/>
                      </a:lnTo>
                      <a:lnTo>
                        <a:pt x="158" y="3"/>
                      </a:lnTo>
                      <a:lnTo>
                        <a:pt x="157" y="3"/>
                      </a:lnTo>
                      <a:lnTo>
                        <a:pt x="156" y="3"/>
                      </a:lnTo>
                      <a:lnTo>
                        <a:pt x="155" y="3"/>
                      </a:lnTo>
                      <a:lnTo>
                        <a:pt x="154" y="3"/>
                      </a:lnTo>
                      <a:lnTo>
                        <a:pt x="153" y="3"/>
                      </a:lnTo>
                      <a:lnTo>
                        <a:pt x="151" y="3"/>
                      </a:lnTo>
                      <a:lnTo>
                        <a:pt x="150" y="3"/>
                      </a:lnTo>
                      <a:lnTo>
                        <a:pt x="149" y="3"/>
                      </a:lnTo>
                      <a:lnTo>
                        <a:pt x="148" y="3"/>
                      </a:lnTo>
                      <a:lnTo>
                        <a:pt x="147" y="3"/>
                      </a:lnTo>
                      <a:lnTo>
                        <a:pt x="146" y="3"/>
                      </a:lnTo>
                      <a:lnTo>
                        <a:pt x="144" y="3"/>
                      </a:lnTo>
                      <a:lnTo>
                        <a:pt x="143" y="3"/>
                      </a:lnTo>
                      <a:lnTo>
                        <a:pt x="142" y="3"/>
                      </a:lnTo>
                      <a:lnTo>
                        <a:pt x="141" y="3"/>
                      </a:lnTo>
                      <a:lnTo>
                        <a:pt x="140" y="3"/>
                      </a:lnTo>
                      <a:lnTo>
                        <a:pt x="139" y="3"/>
                      </a:lnTo>
                      <a:lnTo>
                        <a:pt x="137" y="3"/>
                      </a:lnTo>
                      <a:lnTo>
                        <a:pt x="136" y="3"/>
                      </a:lnTo>
                      <a:lnTo>
                        <a:pt x="135" y="3"/>
                      </a:lnTo>
                      <a:lnTo>
                        <a:pt x="134" y="3"/>
                      </a:lnTo>
                      <a:lnTo>
                        <a:pt x="133" y="3"/>
                      </a:lnTo>
                      <a:lnTo>
                        <a:pt x="132" y="3"/>
                      </a:lnTo>
                      <a:lnTo>
                        <a:pt x="130" y="3"/>
                      </a:lnTo>
                      <a:lnTo>
                        <a:pt x="129" y="3"/>
                      </a:lnTo>
                      <a:lnTo>
                        <a:pt x="128" y="3"/>
                      </a:lnTo>
                      <a:lnTo>
                        <a:pt x="127" y="4"/>
                      </a:lnTo>
                      <a:lnTo>
                        <a:pt x="126" y="4"/>
                      </a:lnTo>
                      <a:lnTo>
                        <a:pt x="125" y="4"/>
                      </a:lnTo>
                      <a:lnTo>
                        <a:pt x="123" y="4"/>
                      </a:lnTo>
                      <a:lnTo>
                        <a:pt x="122" y="4"/>
                      </a:lnTo>
                      <a:lnTo>
                        <a:pt x="121" y="4"/>
                      </a:lnTo>
                      <a:lnTo>
                        <a:pt x="120" y="4"/>
                      </a:lnTo>
                      <a:lnTo>
                        <a:pt x="119" y="4"/>
                      </a:lnTo>
                      <a:lnTo>
                        <a:pt x="117" y="4"/>
                      </a:lnTo>
                      <a:lnTo>
                        <a:pt x="116" y="4"/>
                      </a:lnTo>
                      <a:lnTo>
                        <a:pt x="115" y="4"/>
                      </a:lnTo>
                      <a:lnTo>
                        <a:pt x="114" y="4"/>
                      </a:lnTo>
                      <a:lnTo>
                        <a:pt x="113" y="4"/>
                      </a:lnTo>
                      <a:lnTo>
                        <a:pt x="112" y="4"/>
                      </a:lnTo>
                      <a:lnTo>
                        <a:pt x="110" y="4"/>
                      </a:lnTo>
                      <a:lnTo>
                        <a:pt x="109" y="4"/>
                      </a:lnTo>
                      <a:lnTo>
                        <a:pt x="108" y="4"/>
                      </a:lnTo>
                      <a:lnTo>
                        <a:pt x="107" y="4"/>
                      </a:lnTo>
                      <a:lnTo>
                        <a:pt x="106" y="4"/>
                      </a:lnTo>
                      <a:lnTo>
                        <a:pt x="104" y="4"/>
                      </a:lnTo>
                      <a:lnTo>
                        <a:pt x="103" y="4"/>
                      </a:lnTo>
                      <a:lnTo>
                        <a:pt x="102" y="4"/>
                      </a:lnTo>
                      <a:lnTo>
                        <a:pt x="101" y="4"/>
                      </a:lnTo>
                      <a:lnTo>
                        <a:pt x="100" y="4"/>
                      </a:lnTo>
                      <a:lnTo>
                        <a:pt x="98" y="4"/>
                      </a:lnTo>
                      <a:lnTo>
                        <a:pt x="97" y="4"/>
                      </a:lnTo>
                      <a:lnTo>
                        <a:pt x="96" y="4"/>
                      </a:lnTo>
                      <a:lnTo>
                        <a:pt x="95" y="4"/>
                      </a:lnTo>
                      <a:lnTo>
                        <a:pt x="93" y="4"/>
                      </a:lnTo>
                      <a:lnTo>
                        <a:pt x="92" y="4"/>
                      </a:lnTo>
                      <a:lnTo>
                        <a:pt x="91" y="4"/>
                      </a:lnTo>
                      <a:lnTo>
                        <a:pt x="90" y="4"/>
                      </a:lnTo>
                      <a:lnTo>
                        <a:pt x="89" y="4"/>
                      </a:lnTo>
                      <a:lnTo>
                        <a:pt x="87" y="4"/>
                      </a:lnTo>
                      <a:lnTo>
                        <a:pt x="86" y="4"/>
                      </a:lnTo>
                      <a:lnTo>
                        <a:pt x="85" y="4"/>
                      </a:lnTo>
                      <a:lnTo>
                        <a:pt x="84" y="4"/>
                      </a:lnTo>
                      <a:lnTo>
                        <a:pt x="82" y="4"/>
                      </a:lnTo>
                      <a:lnTo>
                        <a:pt x="81" y="4"/>
                      </a:lnTo>
                      <a:lnTo>
                        <a:pt x="80" y="4"/>
                      </a:lnTo>
                      <a:lnTo>
                        <a:pt x="79" y="4"/>
                      </a:lnTo>
                      <a:lnTo>
                        <a:pt x="78" y="4"/>
                      </a:lnTo>
                      <a:lnTo>
                        <a:pt x="77" y="4"/>
                      </a:lnTo>
                      <a:lnTo>
                        <a:pt x="75" y="4"/>
                      </a:lnTo>
                      <a:lnTo>
                        <a:pt x="74" y="4"/>
                      </a:lnTo>
                      <a:lnTo>
                        <a:pt x="73" y="4"/>
                      </a:lnTo>
                      <a:lnTo>
                        <a:pt x="71" y="4"/>
                      </a:lnTo>
                      <a:lnTo>
                        <a:pt x="70" y="4"/>
                      </a:lnTo>
                      <a:lnTo>
                        <a:pt x="69" y="4"/>
                      </a:lnTo>
                      <a:lnTo>
                        <a:pt x="67" y="4"/>
                      </a:lnTo>
                      <a:lnTo>
                        <a:pt x="66" y="4"/>
                      </a:lnTo>
                      <a:lnTo>
                        <a:pt x="65" y="4"/>
                      </a:lnTo>
                      <a:lnTo>
                        <a:pt x="64" y="4"/>
                      </a:lnTo>
                      <a:lnTo>
                        <a:pt x="62" y="3"/>
                      </a:lnTo>
                      <a:lnTo>
                        <a:pt x="61" y="3"/>
                      </a:lnTo>
                      <a:lnTo>
                        <a:pt x="60" y="3"/>
                      </a:lnTo>
                      <a:lnTo>
                        <a:pt x="59" y="3"/>
                      </a:lnTo>
                      <a:lnTo>
                        <a:pt x="57" y="3"/>
                      </a:lnTo>
                      <a:lnTo>
                        <a:pt x="56" y="3"/>
                      </a:lnTo>
                      <a:lnTo>
                        <a:pt x="55" y="3"/>
                      </a:lnTo>
                      <a:lnTo>
                        <a:pt x="54" y="3"/>
                      </a:lnTo>
                      <a:lnTo>
                        <a:pt x="52" y="3"/>
                      </a:lnTo>
                      <a:lnTo>
                        <a:pt x="51" y="3"/>
                      </a:lnTo>
                      <a:lnTo>
                        <a:pt x="50" y="3"/>
                      </a:lnTo>
                      <a:lnTo>
                        <a:pt x="49" y="3"/>
                      </a:lnTo>
                      <a:lnTo>
                        <a:pt x="48" y="3"/>
                      </a:lnTo>
                      <a:lnTo>
                        <a:pt x="47" y="3"/>
                      </a:lnTo>
                      <a:lnTo>
                        <a:pt x="45" y="3"/>
                      </a:lnTo>
                      <a:lnTo>
                        <a:pt x="44" y="3"/>
                      </a:lnTo>
                      <a:lnTo>
                        <a:pt x="43" y="3"/>
                      </a:lnTo>
                      <a:lnTo>
                        <a:pt x="42" y="3"/>
                      </a:lnTo>
                      <a:lnTo>
                        <a:pt x="40" y="3"/>
                      </a:lnTo>
                      <a:lnTo>
                        <a:pt x="39" y="3"/>
                      </a:lnTo>
                      <a:lnTo>
                        <a:pt x="38" y="3"/>
                      </a:lnTo>
                      <a:lnTo>
                        <a:pt x="37" y="3"/>
                      </a:lnTo>
                      <a:lnTo>
                        <a:pt x="36" y="3"/>
                      </a:lnTo>
                      <a:lnTo>
                        <a:pt x="35" y="2"/>
                      </a:lnTo>
                      <a:lnTo>
                        <a:pt x="33" y="2"/>
                      </a:lnTo>
                      <a:lnTo>
                        <a:pt x="33" y="2"/>
                      </a:lnTo>
                      <a:lnTo>
                        <a:pt x="31" y="2"/>
                      </a:lnTo>
                      <a:lnTo>
                        <a:pt x="30" y="2"/>
                      </a:lnTo>
                      <a:lnTo>
                        <a:pt x="29" y="2"/>
                      </a:lnTo>
                      <a:lnTo>
                        <a:pt x="28" y="2"/>
                      </a:lnTo>
                      <a:lnTo>
                        <a:pt x="27" y="2"/>
                      </a:lnTo>
                      <a:lnTo>
                        <a:pt x="26" y="2"/>
                      </a:lnTo>
                      <a:lnTo>
                        <a:pt x="25" y="2"/>
                      </a:lnTo>
                      <a:lnTo>
                        <a:pt x="24" y="2"/>
                      </a:lnTo>
                      <a:lnTo>
                        <a:pt x="23" y="1"/>
                      </a:lnTo>
                      <a:lnTo>
                        <a:pt x="21" y="1"/>
                      </a:lnTo>
                      <a:lnTo>
                        <a:pt x="20" y="1"/>
                      </a:lnTo>
                      <a:lnTo>
                        <a:pt x="19" y="1"/>
                      </a:lnTo>
                      <a:lnTo>
                        <a:pt x="18" y="1"/>
                      </a:lnTo>
                      <a:lnTo>
                        <a:pt x="17" y="1"/>
                      </a:lnTo>
                      <a:lnTo>
                        <a:pt x="16" y="1"/>
                      </a:lnTo>
                      <a:lnTo>
                        <a:pt x="14" y="1"/>
                      </a:lnTo>
                      <a:lnTo>
                        <a:pt x="13" y="1"/>
                      </a:lnTo>
                      <a:lnTo>
                        <a:pt x="12" y="1"/>
                      </a:lnTo>
                      <a:lnTo>
                        <a:pt x="11" y="1"/>
                      </a:lnTo>
                      <a:lnTo>
                        <a:pt x="10" y="1"/>
                      </a:lnTo>
                      <a:lnTo>
                        <a:pt x="9" y="0"/>
                      </a:lnTo>
                      <a:lnTo>
                        <a:pt x="7" y="0"/>
                      </a:lnTo>
                      <a:lnTo>
                        <a:pt x="6" y="0"/>
                      </a:lnTo>
                      <a:lnTo>
                        <a:pt x="5" y="0"/>
                      </a:lnTo>
                      <a:lnTo>
                        <a:pt x="4" y="0"/>
                      </a:lnTo>
                      <a:lnTo>
                        <a:pt x="3" y="0"/>
                      </a:lnTo>
                      <a:lnTo>
                        <a:pt x="2" y="0"/>
                      </a:lnTo>
                      <a:lnTo>
                        <a:pt x="0" y="0"/>
                      </a:lnTo>
                      <a:lnTo>
                        <a:pt x="0" y="1"/>
                      </a:lnTo>
                      <a:lnTo>
                        <a:pt x="0" y="2"/>
                      </a:lnTo>
                      <a:lnTo>
                        <a:pt x="0" y="3"/>
                      </a:lnTo>
                      <a:lnTo>
                        <a:pt x="0" y="4"/>
                      </a:lnTo>
                      <a:lnTo>
                        <a:pt x="1" y="4"/>
                      </a:lnTo>
                      <a:lnTo>
                        <a:pt x="3" y="4"/>
                      </a:lnTo>
                      <a:lnTo>
                        <a:pt x="5" y="4"/>
                      </a:lnTo>
                      <a:lnTo>
                        <a:pt x="7" y="4"/>
                      </a:lnTo>
                      <a:lnTo>
                        <a:pt x="9" y="4"/>
                      </a:lnTo>
                      <a:lnTo>
                        <a:pt x="11" y="4"/>
                      </a:lnTo>
                      <a:lnTo>
                        <a:pt x="13" y="4"/>
                      </a:lnTo>
                      <a:lnTo>
                        <a:pt x="15" y="4"/>
                      </a:lnTo>
                      <a:lnTo>
                        <a:pt x="16" y="4"/>
                      </a:lnTo>
                      <a:lnTo>
                        <a:pt x="18" y="4"/>
                      </a:lnTo>
                      <a:lnTo>
                        <a:pt x="20" y="4"/>
                      </a:lnTo>
                      <a:lnTo>
                        <a:pt x="22" y="4"/>
                      </a:lnTo>
                      <a:lnTo>
                        <a:pt x="24" y="4"/>
                      </a:lnTo>
                      <a:lnTo>
                        <a:pt x="25" y="4"/>
                      </a:lnTo>
                      <a:lnTo>
                        <a:pt x="27" y="4"/>
                      </a:lnTo>
                      <a:lnTo>
                        <a:pt x="29" y="4"/>
                      </a:lnTo>
                      <a:lnTo>
                        <a:pt x="30" y="4"/>
                      </a:lnTo>
                      <a:lnTo>
                        <a:pt x="32" y="4"/>
                      </a:lnTo>
                      <a:lnTo>
                        <a:pt x="33" y="4"/>
                      </a:lnTo>
                      <a:lnTo>
                        <a:pt x="34" y="5"/>
                      </a:lnTo>
                      <a:lnTo>
                        <a:pt x="35" y="5"/>
                      </a:lnTo>
                      <a:lnTo>
                        <a:pt x="37" y="5"/>
                      </a:lnTo>
                      <a:lnTo>
                        <a:pt x="38" y="5"/>
                      </a:lnTo>
                      <a:lnTo>
                        <a:pt x="40" y="5"/>
                      </a:lnTo>
                      <a:lnTo>
                        <a:pt x="41" y="5"/>
                      </a:lnTo>
                      <a:lnTo>
                        <a:pt x="42" y="5"/>
                      </a:lnTo>
                      <a:lnTo>
                        <a:pt x="43" y="5"/>
                      </a:lnTo>
                      <a:lnTo>
                        <a:pt x="45" y="5"/>
                      </a:lnTo>
                      <a:lnTo>
                        <a:pt x="46" y="5"/>
                      </a:lnTo>
                      <a:lnTo>
                        <a:pt x="47" y="5"/>
                      </a:lnTo>
                      <a:lnTo>
                        <a:pt x="49" y="5"/>
                      </a:lnTo>
                      <a:lnTo>
                        <a:pt x="50" y="6"/>
                      </a:lnTo>
                      <a:lnTo>
                        <a:pt x="51" y="6"/>
                      </a:lnTo>
                      <a:lnTo>
                        <a:pt x="53" y="6"/>
                      </a:lnTo>
                      <a:lnTo>
                        <a:pt x="54" y="6"/>
                      </a:lnTo>
                      <a:lnTo>
                        <a:pt x="56" y="6"/>
                      </a:lnTo>
                      <a:lnTo>
                        <a:pt x="57" y="6"/>
                      </a:lnTo>
                      <a:lnTo>
                        <a:pt x="58" y="6"/>
                      </a:lnTo>
                      <a:lnTo>
                        <a:pt x="59" y="6"/>
                      </a:lnTo>
                      <a:lnTo>
                        <a:pt x="61" y="6"/>
                      </a:lnTo>
                      <a:lnTo>
                        <a:pt x="62" y="6"/>
                      </a:lnTo>
                      <a:lnTo>
                        <a:pt x="63" y="6"/>
                      </a:lnTo>
                      <a:lnTo>
                        <a:pt x="65" y="6"/>
                      </a:lnTo>
                      <a:lnTo>
                        <a:pt x="66" y="6"/>
                      </a:lnTo>
                      <a:lnTo>
                        <a:pt x="67" y="6"/>
                      </a:lnTo>
                      <a:lnTo>
                        <a:pt x="69" y="6"/>
                      </a:lnTo>
                      <a:lnTo>
                        <a:pt x="70" y="6"/>
                      </a:lnTo>
                      <a:lnTo>
                        <a:pt x="71" y="6"/>
                      </a:lnTo>
                      <a:lnTo>
                        <a:pt x="73" y="6"/>
                      </a:lnTo>
                      <a:lnTo>
                        <a:pt x="74" y="6"/>
                      </a:lnTo>
                      <a:lnTo>
                        <a:pt x="75" y="6"/>
                      </a:lnTo>
                      <a:lnTo>
                        <a:pt x="76" y="6"/>
                      </a:lnTo>
                      <a:lnTo>
                        <a:pt x="78" y="6"/>
                      </a:lnTo>
                      <a:lnTo>
                        <a:pt x="79" y="6"/>
                      </a:lnTo>
                      <a:lnTo>
                        <a:pt x="80" y="6"/>
                      </a:lnTo>
                      <a:lnTo>
                        <a:pt x="82" y="6"/>
                      </a:lnTo>
                      <a:lnTo>
                        <a:pt x="83" y="6"/>
                      </a:lnTo>
                      <a:lnTo>
                        <a:pt x="84" y="6"/>
                      </a:lnTo>
                      <a:lnTo>
                        <a:pt x="85" y="6"/>
                      </a:lnTo>
                      <a:lnTo>
                        <a:pt x="87" y="6"/>
                      </a:lnTo>
                      <a:lnTo>
                        <a:pt x="88" y="6"/>
                      </a:lnTo>
                      <a:lnTo>
                        <a:pt x="89" y="6"/>
                      </a:lnTo>
                      <a:lnTo>
                        <a:pt x="91" y="6"/>
                      </a:lnTo>
                      <a:lnTo>
                        <a:pt x="92" y="6"/>
                      </a:lnTo>
                      <a:lnTo>
                        <a:pt x="93" y="6"/>
                      </a:lnTo>
                      <a:lnTo>
                        <a:pt x="94" y="6"/>
                      </a:lnTo>
                      <a:lnTo>
                        <a:pt x="96" y="6"/>
                      </a:lnTo>
                      <a:lnTo>
                        <a:pt x="97" y="6"/>
                      </a:lnTo>
                      <a:lnTo>
                        <a:pt x="98" y="6"/>
                      </a:lnTo>
                      <a:lnTo>
                        <a:pt x="99" y="6"/>
                      </a:lnTo>
                      <a:lnTo>
                        <a:pt x="101" y="6"/>
                      </a:lnTo>
                      <a:lnTo>
                        <a:pt x="102" y="6"/>
                      </a:lnTo>
                      <a:lnTo>
                        <a:pt x="103" y="6"/>
                      </a:lnTo>
                      <a:lnTo>
                        <a:pt x="104" y="6"/>
                      </a:lnTo>
                      <a:lnTo>
                        <a:pt x="106" y="6"/>
                      </a:lnTo>
                      <a:lnTo>
                        <a:pt x="107" y="6"/>
                      </a:lnTo>
                      <a:lnTo>
                        <a:pt x="108" y="5"/>
                      </a:lnTo>
                      <a:lnTo>
                        <a:pt x="109" y="5"/>
                      </a:lnTo>
                      <a:lnTo>
                        <a:pt x="111" y="5"/>
                      </a:lnTo>
                      <a:lnTo>
                        <a:pt x="112" y="5"/>
                      </a:lnTo>
                      <a:lnTo>
                        <a:pt x="113" y="5"/>
                      </a:lnTo>
                      <a:lnTo>
                        <a:pt x="114" y="6"/>
                      </a:lnTo>
                      <a:lnTo>
                        <a:pt x="115" y="6"/>
                      </a:lnTo>
                      <a:lnTo>
                        <a:pt x="116" y="6"/>
                      </a:lnTo>
                      <a:lnTo>
                        <a:pt x="118" y="6"/>
                      </a:lnTo>
                      <a:lnTo>
                        <a:pt x="120" y="6"/>
                      </a:lnTo>
                      <a:lnTo>
                        <a:pt x="121" y="6"/>
                      </a:lnTo>
                      <a:lnTo>
                        <a:pt x="121" y="6"/>
                      </a:lnTo>
                      <a:lnTo>
                        <a:pt x="122" y="6"/>
                      </a:lnTo>
                      <a:lnTo>
                        <a:pt x="123" y="6"/>
                      </a:lnTo>
                      <a:lnTo>
                        <a:pt x="125" y="6"/>
                      </a:lnTo>
                      <a:lnTo>
                        <a:pt x="126" y="6"/>
                      </a:lnTo>
                      <a:lnTo>
                        <a:pt x="128" y="6"/>
                      </a:lnTo>
                      <a:lnTo>
                        <a:pt x="130" y="6"/>
                      </a:lnTo>
                      <a:lnTo>
                        <a:pt x="131" y="6"/>
                      </a:lnTo>
                      <a:lnTo>
                        <a:pt x="133" y="6"/>
                      </a:lnTo>
                      <a:lnTo>
                        <a:pt x="135" y="6"/>
                      </a:lnTo>
                      <a:lnTo>
                        <a:pt x="136" y="6"/>
                      </a:lnTo>
                      <a:lnTo>
                        <a:pt x="138" y="6"/>
                      </a:lnTo>
                      <a:lnTo>
                        <a:pt x="140" y="6"/>
                      </a:lnTo>
                      <a:lnTo>
                        <a:pt x="141" y="6"/>
                      </a:lnTo>
                      <a:lnTo>
                        <a:pt x="143" y="6"/>
                      </a:lnTo>
                      <a:lnTo>
                        <a:pt x="145" y="5"/>
                      </a:lnTo>
                      <a:lnTo>
                        <a:pt x="147" y="5"/>
                      </a:lnTo>
                      <a:lnTo>
                        <a:pt x="149" y="5"/>
                      </a:lnTo>
                      <a:lnTo>
                        <a:pt x="150" y="5"/>
                      </a:lnTo>
                      <a:lnTo>
                        <a:pt x="152" y="5"/>
                      </a:lnTo>
                      <a:lnTo>
                        <a:pt x="154" y="5"/>
                      </a:lnTo>
                      <a:lnTo>
                        <a:pt x="156" y="5"/>
                      </a:lnTo>
                      <a:lnTo>
                        <a:pt x="158" y="4"/>
                      </a:lnTo>
                      <a:lnTo>
                        <a:pt x="159" y="4"/>
                      </a:lnTo>
                      <a:lnTo>
                        <a:pt x="161" y="4"/>
                      </a:lnTo>
                      <a:lnTo>
                        <a:pt x="163" y="4"/>
                      </a:lnTo>
                      <a:lnTo>
                        <a:pt x="165" y="4"/>
                      </a:lnTo>
                      <a:close/>
                    </a:path>
                  </a:pathLst>
                </a:custGeom>
                <a:solidFill>
                  <a:srgbClr val="808080"/>
                </a:solidFill>
                <a:ln>
                  <a:noFill/>
                </a:ln>
              </p:spPr>
              <p:txBody>
                <a:bodyPr/>
                <a:lstStyle/>
                <a:p>
                  <a:pPr algn="ctr"/>
                  <a:endParaRPr lang="zh-CN" altLang="en-US"/>
                </a:p>
              </p:txBody>
            </p:sp>
            <p:sp>
              <p:nvSpPr>
                <p:cNvPr id="1052069" name="Freeform 293"/>
                <p:cNvSpPr/>
                <p:nvPr/>
              </p:nvSpPr>
              <p:spPr bwMode="auto">
                <a:xfrm>
                  <a:off x="3938" y="1222"/>
                  <a:ext cx="19" cy="10"/>
                </a:xfrm>
                <a:custGeom>
                  <a:avLst/>
                  <a:gdLst>
                    <a:gd name="T0" fmla="*/ 19 w 19"/>
                    <a:gd name="T1" fmla="*/ 8 h 10"/>
                    <a:gd name="T2" fmla="*/ 2 w 19"/>
                    <a:gd name="T3" fmla="*/ 10 h 10"/>
                    <a:gd name="T4" fmla="*/ 2 w 19"/>
                    <a:gd name="T5" fmla="*/ 9 h 10"/>
                    <a:gd name="T6" fmla="*/ 1 w 19"/>
                    <a:gd name="T7" fmla="*/ 8 h 10"/>
                    <a:gd name="T8" fmla="*/ 1 w 19"/>
                    <a:gd name="T9" fmla="*/ 7 h 10"/>
                    <a:gd name="T10" fmla="*/ 1 w 19"/>
                    <a:gd name="T11" fmla="*/ 6 h 10"/>
                    <a:gd name="T12" fmla="*/ 1 w 19"/>
                    <a:gd name="T13" fmla="*/ 4 h 10"/>
                    <a:gd name="T14" fmla="*/ 1 w 19"/>
                    <a:gd name="T15" fmla="*/ 3 h 10"/>
                    <a:gd name="T16" fmla="*/ 1 w 19"/>
                    <a:gd name="T17" fmla="*/ 2 h 10"/>
                    <a:gd name="T18" fmla="*/ 0 w 19"/>
                    <a:gd name="T19" fmla="*/ 1 h 10"/>
                    <a:gd name="T20" fmla="*/ 1 w 19"/>
                    <a:gd name="T21" fmla="*/ 0 h 10"/>
                    <a:gd name="T22" fmla="*/ 3 w 19"/>
                    <a:gd name="T23" fmla="*/ 0 h 10"/>
                    <a:gd name="T24" fmla="*/ 4 w 19"/>
                    <a:gd name="T25" fmla="*/ 0 h 10"/>
                    <a:gd name="T26" fmla="*/ 5 w 19"/>
                    <a:gd name="T27" fmla="*/ 0 h 10"/>
                    <a:gd name="T28" fmla="*/ 6 w 19"/>
                    <a:gd name="T29" fmla="*/ 0 h 10"/>
                    <a:gd name="T30" fmla="*/ 7 w 19"/>
                    <a:gd name="T31" fmla="*/ 0 h 10"/>
                    <a:gd name="T32" fmla="*/ 8 w 19"/>
                    <a:gd name="T33" fmla="*/ 0 h 10"/>
                    <a:gd name="T34" fmla="*/ 10 w 19"/>
                    <a:gd name="T35" fmla="*/ 0 h 10"/>
                    <a:gd name="T36" fmla="*/ 11 w 19"/>
                    <a:gd name="T37" fmla="*/ 0 h 10"/>
                    <a:gd name="T38" fmla="*/ 12 w 19"/>
                    <a:gd name="T39" fmla="*/ 0 h 10"/>
                    <a:gd name="T40" fmla="*/ 13 w 19"/>
                    <a:gd name="T41" fmla="*/ 0 h 10"/>
                    <a:gd name="T42" fmla="*/ 14 w 19"/>
                    <a:gd name="T43" fmla="*/ 0 h 10"/>
                    <a:gd name="T44" fmla="*/ 15 w 19"/>
                    <a:gd name="T45" fmla="*/ 0 h 10"/>
                    <a:gd name="T46" fmla="*/ 16 w 19"/>
                    <a:gd name="T47" fmla="*/ 0 h 10"/>
                    <a:gd name="T48" fmla="*/ 17 w 19"/>
                    <a:gd name="T49" fmla="*/ 0 h 10"/>
                    <a:gd name="T50" fmla="*/ 19 w 19"/>
                    <a:gd name="T51" fmla="*/ 0 h 10"/>
                    <a:gd name="T52" fmla="*/ 19 w 19"/>
                    <a:gd name="T5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10">
                      <a:moveTo>
                        <a:pt x="19" y="8"/>
                      </a:moveTo>
                      <a:lnTo>
                        <a:pt x="2" y="10"/>
                      </a:lnTo>
                      <a:lnTo>
                        <a:pt x="2" y="9"/>
                      </a:lnTo>
                      <a:lnTo>
                        <a:pt x="1" y="8"/>
                      </a:lnTo>
                      <a:lnTo>
                        <a:pt x="1" y="7"/>
                      </a:lnTo>
                      <a:lnTo>
                        <a:pt x="1" y="6"/>
                      </a:lnTo>
                      <a:lnTo>
                        <a:pt x="1" y="4"/>
                      </a:lnTo>
                      <a:lnTo>
                        <a:pt x="1" y="3"/>
                      </a:lnTo>
                      <a:lnTo>
                        <a:pt x="1" y="2"/>
                      </a:lnTo>
                      <a:lnTo>
                        <a:pt x="0" y="1"/>
                      </a:lnTo>
                      <a:lnTo>
                        <a:pt x="1" y="0"/>
                      </a:lnTo>
                      <a:lnTo>
                        <a:pt x="3" y="0"/>
                      </a:lnTo>
                      <a:lnTo>
                        <a:pt x="4" y="0"/>
                      </a:lnTo>
                      <a:lnTo>
                        <a:pt x="5" y="0"/>
                      </a:lnTo>
                      <a:lnTo>
                        <a:pt x="6" y="0"/>
                      </a:lnTo>
                      <a:lnTo>
                        <a:pt x="7" y="0"/>
                      </a:lnTo>
                      <a:lnTo>
                        <a:pt x="8" y="0"/>
                      </a:lnTo>
                      <a:lnTo>
                        <a:pt x="10" y="0"/>
                      </a:lnTo>
                      <a:lnTo>
                        <a:pt x="11" y="0"/>
                      </a:lnTo>
                      <a:lnTo>
                        <a:pt x="12" y="0"/>
                      </a:lnTo>
                      <a:lnTo>
                        <a:pt x="13" y="0"/>
                      </a:lnTo>
                      <a:lnTo>
                        <a:pt x="14" y="0"/>
                      </a:lnTo>
                      <a:lnTo>
                        <a:pt x="15" y="0"/>
                      </a:lnTo>
                      <a:lnTo>
                        <a:pt x="16" y="0"/>
                      </a:lnTo>
                      <a:lnTo>
                        <a:pt x="17" y="0"/>
                      </a:lnTo>
                      <a:lnTo>
                        <a:pt x="19" y="0"/>
                      </a:lnTo>
                      <a:lnTo>
                        <a:pt x="19" y="8"/>
                      </a:lnTo>
                      <a:close/>
                    </a:path>
                  </a:pathLst>
                </a:custGeom>
                <a:solidFill>
                  <a:srgbClr val="FFFFFF"/>
                </a:solidFill>
                <a:ln>
                  <a:noFill/>
                </a:ln>
              </p:spPr>
              <p:txBody>
                <a:bodyPr/>
                <a:lstStyle/>
                <a:p>
                  <a:pPr algn="ctr"/>
                  <a:endParaRPr lang="zh-CN" altLang="en-US"/>
                </a:p>
              </p:txBody>
            </p:sp>
            <p:sp>
              <p:nvSpPr>
                <p:cNvPr id="1052070" name="Freeform 294"/>
                <p:cNvSpPr/>
                <p:nvPr/>
              </p:nvSpPr>
              <p:spPr bwMode="auto">
                <a:xfrm>
                  <a:off x="3943" y="1225"/>
                  <a:ext cx="11" cy="3"/>
                </a:xfrm>
                <a:custGeom>
                  <a:avLst/>
                  <a:gdLst>
                    <a:gd name="T0" fmla="*/ 10 w 11"/>
                    <a:gd name="T1" fmla="*/ 0 h 3"/>
                    <a:gd name="T2" fmla="*/ 9 w 11"/>
                    <a:gd name="T3" fmla="*/ 0 h 3"/>
                    <a:gd name="T4" fmla="*/ 8 w 11"/>
                    <a:gd name="T5" fmla="*/ 0 h 3"/>
                    <a:gd name="T6" fmla="*/ 6 w 11"/>
                    <a:gd name="T7" fmla="*/ 0 h 3"/>
                    <a:gd name="T8" fmla="*/ 5 w 11"/>
                    <a:gd name="T9" fmla="*/ 0 h 3"/>
                    <a:gd name="T10" fmla="*/ 4 w 11"/>
                    <a:gd name="T11" fmla="*/ 0 h 3"/>
                    <a:gd name="T12" fmla="*/ 2 w 11"/>
                    <a:gd name="T13" fmla="*/ 1 h 3"/>
                    <a:gd name="T14" fmla="*/ 1 w 11"/>
                    <a:gd name="T15" fmla="*/ 1 h 3"/>
                    <a:gd name="T16" fmla="*/ 0 w 11"/>
                    <a:gd name="T17" fmla="*/ 1 h 3"/>
                    <a:gd name="T18" fmla="*/ 0 w 11"/>
                    <a:gd name="T19" fmla="*/ 2 h 3"/>
                    <a:gd name="T20" fmla="*/ 1 w 11"/>
                    <a:gd name="T21" fmla="*/ 3 h 3"/>
                    <a:gd name="T22" fmla="*/ 11 w 11"/>
                    <a:gd name="T23" fmla="*/ 2 h 3"/>
                    <a:gd name="T24" fmla="*/ 10 w 11"/>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
                      <a:moveTo>
                        <a:pt x="10" y="0"/>
                      </a:moveTo>
                      <a:lnTo>
                        <a:pt x="9" y="0"/>
                      </a:lnTo>
                      <a:lnTo>
                        <a:pt x="8" y="0"/>
                      </a:lnTo>
                      <a:lnTo>
                        <a:pt x="6" y="0"/>
                      </a:lnTo>
                      <a:lnTo>
                        <a:pt x="5" y="0"/>
                      </a:lnTo>
                      <a:lnTo>
                        <a:pt x="4" y="0"/>
                      </a:lnTo>
                      <a:lnTo>
                        <a:pt x="2" y="1"/>
                      </a:lnTo>
                      <a:lnTo>
                        <a:pt x="1" y="1"/>
                      </a:lnTo>
                      <a:lnTo>
                        <a:pt x="0" y="1"/>
                      </a:lnTo>
                      <a:lnTo>
                        <a:pt x="0" y="2"/>
                      </a:lnTo>
                      <a:lnTo>
                        <a:pt x="1" y="3"/>
                      </a:lnTo>
                      <a:lnTo>
                        <a:pt x="11" y="2"/>
                      </a:lnTo>
                      <a:lnTo>
                        <a:pt x="10" y="0"/>
                      </a:lnTo>
                      <a:close/>
                    </a:path>
                  </a:pathLst>
                </a:custGeom>
                <a:solidFill>
                  <a:srgbClr val="808080"/>
                </a:solidFill>
                <a:ln>
                  <a:noFill/>
                </a:ln>
              </p:spPr>
              <p:txBody>
                <a:bodyPr/>
                <a:lstStyle/>
                <a:p>
                  <a:pPr algn="ctr"/>
                  <a:endParaRPr lang="zh-CN" altLang="en-US"/>
                </a:p>
              </p:txBody>
            </p:sp>
            <p:sp>
              <p:nvSpPr>
                <p:cNvPr id="1052071" name="Freeform 295"/>
                <p:cNvSpPr/>
                <p:nvPr/>
              </p:nvSpPr>
              <p:spPr bwMode="auto">
                <a:xfrm>
                  <a:off x="3652" y="1242"/>
                  <a:ext cx="403" cy="29"/>
                </a:xfrm>
                <a:custGeom>
                  <a:avLst/>
                  <a:gdLst>
                    <a:gd name="T0" fmla="*/ 401 w 403"/>
                    <a:gd name="T1" fmla="*/ 9 h 29"/>
                    <a:gd name="T2" fmla="*/ 394 w 403"/>
                    <a:gd name="T3" fmla="*/ 12 h 29"/>
                    <a:gd name="T4" fmla="*/ 386 w 403"/>
                    <a:gd name="T5" fmla="*/ 14 h 29"/>
                    <a:gd name="T6" fmla="*/ 377 w 403"/>
                    <a:gd name="T7" fmla="*/ 15 h 29"/>
                    <a:gd name="T8" fmla="*/ 369 w 403"/>
                    <a:gd name="T9" fmla="*/ 16 h 29"/>
                    <a:gd name="T10" fmla="*/ 360 w 403"/>
                    <a:gd name="T11" fmla="*/ 18 h 29"/>
                    <a:gd name="T12" fmla="*/ 352 w 403"/>
                    <a:gd name="T13" fmla="*/ 19 h 29"/>
                    <a:gd name="T14" fmla="*/ 344 w 403"/>
                    <a:gd name="T15" fmla="*/ 20 h 29"/>
                    <a:gd name="T16" fmla="*/ 335 w 403"/>
                    <a:gd name="T17" fmla="*/ 21 h 29"/>
                    <a:gd name="T18" fmla="*/ 326 w 403"/>
                    <a:gd name="T19" fmla="*/ 22 h 29"/>
                    <a:gd name="T20" fmla="*/ 317 w 403"/>
                    <a:gd name="T21" fmla="*/ 23 h 29"/>
                    <a:gd name="T22" fmla="*/ 308 w 403"/>
                    <a:gd name="T23" fmla="*/ 24 h 29"/>
                    <a:gd name="T24" fmla="*/ 300 w 403"/>
                    <a:gd name="T25" fmla="*/ 25 h 29"/>
                    <a:gd name="T26" fmla="*/ 289 w 403"/>
                    <a:gd name="T27" fmla="*/ 26 h 29"/>
                    <a:gd name="T28" fmla="*/ 277 w 403"/>
                    <a:gd name="T29" fmla="*/ 27 h 29"/>
                    <a:gd name="T30" fmla="*/ 265 w 403"/>
                    <a:gd name="T31" fmla="*/ 27 h 29"/>
                    <a:gd name="T32" fmla="*/ 253 w 403"/>
                    <a:gd name="T33" fmla="*/ 28 h 29"/>
                    <a:gd name="T34" fmla="*/ 241 w 403"/>
                    <a:gd name="T35" fmla="*/ 29 h 29"/>
                    <a:gd name="T36" fmla="*/ 214 w 403"/>
                    <a:gd name="T37" fmla="*/ 29 h 29"/>
                    <a:gd name="T38" fmla="*/ 188 w 403"/>
                    <a:gd name="T39" fmla="*/ 29 h 29"/>
                    <a:gd name="T40" fmla="*/ 162 w 403"/>
                    <a:gd name="T41" fmla="*/ 28 h 29"/>
                    <a:gd name="T42" fmla="*/ 136 w 403"/>
                    <a:gd name="T43" fmla="*/ 27 h 29"/>
                    <a:gd name="T44" fmla="*/ 109 w 403"/>
                    <a:gd name="T45" fmla="*/ 26 h 29"/>
                    <a:gd name="T46" fmla="*/ 84 w 403"/>
                    <a:gd name="T47" fmla="*/ 25 h 29"/>
                    <a:gd name="T48" fmla="*/ 58 w 403"/>
                    <a:gd name="T49" fmla="*/ 22 h 29"/>
                    <a:gd name="T50" fmla="*/ 33 w 403"/>
                    <a:gd name="T51" fmla="*/ 20 h 29"/>
                    <a:gd name="T52" fmla="*/ 7 w 403"/>
                    <a:gd name="T53" fmla="*/ 17 h 29"/>
                    <a:gd name="T54" fmla="*/ 1 w 403"/>
                    <a:gd name="T55" fmla="*/ 7 h 29"/>
                    <a:gd name="T56" fmla="*/ 16 w 403"/>
                    <a:gd name="T57" fmla="*/ 5 h 29"/>
                    <a:gd name="T58" fmla="*/ 37 w 403"/>
                    <a:gd name="T59" fmla="*/ 8 h 29"/>
                    <a:gd name="T60" fmla="*/ 59 w 403"/>
                    <a:gd name="T61" fmla="*/ 10 h 29"/>
                    <a:gd name="T62" fmla="*/ 81 w 403"/>
                    <a:gd name="T63" fmla="*/ 13 h 29"/>
                    <a:gd name="T64" fmla="*/ 103 w 403"/>
                    <a:gd name="T65" fmla="*/ 14 h 29"/>
                    <a:gd name="T66" fmla="*/ 125 w 403"/>
                    <a:gd name="T67" fmla="*/ 16 h 29"/>
                    <a:gd name="T68" fmla="*/ 147 w 403"/>
                    <a:gd name="T69" fmla="*/ 17 h 29"/>
                    <a:gd name="T70" fmla="*/ 169 w 403"/>
                    <a:gd name="T71" fmla="*/ 18 h 29"/>
                    <a:gd name="T72" fmla="*/ 191 w 403"/>
                    <a:gd name="T73" fmla="*/ 18 h 29"/>
                    <a:gd name="T74" fmla="*/ 207 w 403"/>
                    <a:gd name="T75" fmla="*/ 19 h 29"/>
                    <a:gd name="T76" fmla="*/ 220 w 403"/>
                    <a:gd name="T77" fmla="*/ 19 h 29"/>
                    <a:gd name="T78" fmla="*/ 233 w 403"/>
                    <a:gd name="T79" fmla="*/ 19 h 29"/>
                    <a:gd name="T80" fmla="*/ 245 w 403"/>
                    <a:gd name="T81" fmla="*/ 19 h 29"/>
                    <a:gd name="T82" fmla="*/ 258 w 403"/>
                    <a:gd name="T83" fmla="*/ 18 h 29"/>
                    <a:gd name="T84" fmla="*/ 270 w 403"/>
                    <a:gd name="T85" fmla="*/ 17 h 29"/>
                    <a:gd name="T86" fmla="*/ 283 w 403"/>
                    <a:gd name="T87" fmla="*/ 16 h 29"/>
                    <a:gd name="T88" fmla="*/ 296 w 403"/>
                    <a:gd name="T89" fmla="*/ 15 h 29"/>
                    <a:gd name="T90" fmla="*/ 309 w 403"/>
                    <a:gd name="T91" fmla="*/ 14 h 29"/>
                    <a:gd name="T92" fmla="*/ 320 w 403"/>
                    <a:gd name="T93" fmla="*/ 14 h 29"/>
                    <a:gd name="T94" fmla="*/ 329 w 403"/>
                    <a:gd name="T95" fmla="*/ 12 h 29"/>
                    <a:gd name="T96" fmla="*/ 339 w 403"/>
                    <a:gd name="T97" fmla="*/ 11 h 29"/>
                    <a:gd name="T98" fmla="*/ 349 w 403"/>
                    <a:gd name="T99" fmla="*/ 9 h 29"/>
                    <a:gd name="T100" fmla="*/ 359 w 403"/>
                    <a:gd name="T101" fmla="*/ 8 h 29"/>
                    <a:gd name="T102" fmla="*/ 370 w 403"/>
                    <a:gd name="T103" fmla="*/ 7 h 29"/>
                    <a:gd name="T104" fmla="*/ 378 w 403"/>
                    <a:gd name="T105" fmla="*/ 5 h 29"/>
                    <a:gd name="T106" fmla="*/ 386 w 403"/>
                    <a:gd name="T107" fmla="*/ 4 h 29"/>
                    <a:gd name="T108" fmla="*/ 394 w 403"/>
                    <a:gd name="T109" fmla="*/ 2 h 29"/>
                    <a:gd name="T110" fmla="*/ 402 w 403"/>
                    <a:gd name="T11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3" h="29">
                      <a:moveTo>
                        <a:pt x="403" y="0"/>
                      </a:moveTo>
                      <a:lnTo>
                        <a:pt x="403" y="2"/>
                      </a:lnTo>
                      <a:lnTo>
                        <a:pt x="403" y="3"/>
                      </a:lnTo>
                      <a:lnTo>
                        <a:pt x="402" y="5"/>
                      </a:lnTo>
                      <a:lnTo>
                        <a:pt x="402" y="6"/>
                      </a:lnTo>
                      <a:lnTo>
                        <a:pt x="402" y="7"/>
                      </a:lnTo>
                      <a:lnTo>
                        <a:pt x="401" y="9"/>
                      </a:lnTo>
                      <a:lnTo>
                        <a:pt x="401" y="10"/>
                      </a:lnTo>
                      <a:lnTo>
                        <a:pt x="400" y="11"/>
                      </a:lnTo>
                      <a:lnTo>
                        <a:pt x="399" y="11"/>
                      </a:lnTo>
                      <a:lnTo>
                        <a:pt x="398" y="11"/>
                      </a:lnTo>
                      <a:lnTo>
                        <a:pt x="397" y="11"/>
                      </a:lnTo>
                      <a:lnTo>
                        <a:pt x="396" y="12"/>
                      </a:lnTo>
                      <a:lnTo>
                        <a:pt x="394" y="12"/>
                      </a:lnTo>
                      <a:lnTo>
                        <a:pt x="393" y="12"/>
                      </a:lnTo>
                      <a:lnTo>
                        <a:pt x="392" y="12"/>
                      </a:lnTo>
                      <a:lnTo>
                        <a:pt x="391" y="13"/>
                      </a:lnTo>
                      <a:lnTo>
                        <a:pt x="389" y="13"/>
                      </a:lnTo>
                      <a:lnTo>
                        <a:pt x="388" y="13"/>
                      </a:lnTo>
                      <a:lnTo>
                        <a:pt x="387" y="13"/>
                      </a:lnTo>
                      <a:lnTo>
                        <a:pt x="386" y="14"/>
                      </a:lnTo>
                      <a:lnTo>
                        <a:pt x="385" y="14"/>
                      </a:lnTo>
                      <a:lnTo>
                        <a:pt x="383" y="14"/>
                      </a:lnTo>
                      <a:lnTo>
                        <a:pt x="382" y="14"/>
                      </a:lnTo>
                      <a:lnTo>
                        <a:pt x="381" y="14"/>
                      </a:lnTo>
                      <a:lnTo>
                        <a:pt x="380" y="14"/>
                      </a:lnTo>
                      <a:lnTo>
                        <a:pt x="379" y="15"/>
                      </a:lnTo>
                      <a:lnTo>
                        <a:pt x="377" y="15"/>
                      </a:lnTo>
                      <a:lnTo>
                        <a:pt x="376" y="15"/>
                      </a:lnTo>
                      <a:lnTo>
                        <a:pt x="375" y="15"/>
                      </a:lnTo>
                      <a:lnTo>
                        <a:pt x="374" y="16"/>
                      </a:lnTo>
                      <a:lnTo>
                        <a:pt x="373" y="16"/>
                      </a:lnTo>
                      <a:lnTo>
                        <a:pt x="371" y="16"/>
                      </a:lnTo>
                      <a:lnTo>
                        <a:pt x="370" y="16"/>
                      </a:lnTo>
                      <a:lnTo>
                        <a:pt x="369" y="16"/>
                      </a:lnTo>
                      <a:lnTo>
                        <a:pt x="368" y="16"/>
                      </a:lnTo>
                      <a:lnTo>
                        <a:pt x="367" y="17"/>
                      </a:lnTo>
                      <a:lnTo>
                        <a:pt x="365" y="17"/>
                      </a:lnTo>
                      <a:lnTo>
                        <a:pt x="364" y="17"/>
                      </a:lnTo>
                      <a:lnTo>
                        <a:pt x="363" y="17"/>
                      </a:lnTo>
                      <a:lnTo>
                        <a:pt x="362" y="18"/>
                      </a:lnTo>
                      <a:lnTo>
                        <a:pt x="360" y="18"/>
                      </a:lnTo>
                      <a:lnTo>
                        <a:pt x="359" y="18"/>
                      </a:lnTo>
                      <a:lnTo>
                        <a:pt x="358" y="18"/>
                      </a:lnTo>
                      <a:lnTo>
                        <a:pt x="357" y="18"/>
                      </a:lnTo>
                      <a:lnTo>
                        <a:pt x="355" y="18"/>
                      </a:lnTo>
                      <a:lnTo>
                        <a:pt x="354" y="18"/>
                      </a:lnTo>
                      <a:lnTo>
                        <a:pt x="353" y="19"/>
                      </a:lnTo>
                      <a:lnTo>
                        <a:pt x="352" y="19"/>
                      </a:lnTo>
                      <a:lnTo>
                        <a:pt x="351" y="19"/>
                      </a:lnTo>
                      <a:lnTo>
                        <a:pt x="349" y="19"/>
                      </a:lnTo>
                      <a:lnTo>
                        <a:pt x="348" y="19"/>
                      </a:lnTo>
                      <a:lnTo>
                        <a:pt x="347" y="19"/>
                      </a:lnTo>
                      <a:lnTo>
                        <a:pt x="346" y="20"/>
                      </a:lnTo>
                      <a:lnTo>
                        <a:pt x="345" y="20"/>
                      </a:lnTo>
                      <a:lnTo>
                        <a:pt x="344" y="20"/>
                      </a:lnTo>
                      <a:lnTo>
                        <a:pt x="342" y="20"/>
                      </a:lnTo>
                      <a:lnTo>
                        <a:pt x="341" y="20"/>
                      </a:lnTo>
                      <a:lnTo>
                        <a:pt x="340" y="20"/>
                      </a:lnTo>
                      <a:lnTo>
                        <a:pt x="339" y="21"/>
                      </a:lnTo>
                      <a:lnTo>
                        <a:pt x="337" y="21"/>
                      </a:lnTo>
                      <a:lnTo>
                        <a:pt x="336" y="21"/>
                      </a:lnTo>
                      <a:lnTo>
                        <a:pt x="335" y="21"/>
                      </a:lnTo>
                      <a:lnTo>
                        <a:pt x="334" y="21"/>
                      </a:lnTo>
                      <a:lnTo>
                        <a:pt x="332" y="22"/>
                      </a:lnTo>
                      <a:lnTo>
                        <a:pt x="331" y="22"/>
                      </a:lnTo>
                      <a:lnTo>
                        <a:pt x="330" y="22"/>
                      </a:lnTo>
                      <a:lnTo>
                        <a:pt x="329" y="22"/>
                      </a:lnTo>
                      <a:lnTo>
                        <a:pt x="327" y="22"/>
                      </a:lnTo>
                      <a:lnTo>
                        <a:pt x="326" y="22"/>
                      </a:lnTo>
                      <a:lnTo>
                        <a:pt x="325" y="22"/>
                      </a:lnTo>
                      <a:lnTo>
                        <a:pt x="324" y="23"/>
                      </a:lnTo>
                      <a:lnTo>
                        <a:pt x="323" y="23"/>
                      </a:lnTo>
                      <a:lnTo>
                        <a:pt x="321" y="23"/>
                      </a:lnTo>
                      <a:lnTo>
                        <a:pt x="319" y="23"/>
                      </a:lnTo>
                      <a:lnTo>
                        <a:pt x="318" y="23"/>
                      </a:lnTo>
                      <a:lnTo>
                        <a:pt x="317" y="23"/>
                      </a:lnTo>
                      <a:lnTo>
                        <a:pt x="316" y="23"/>
                      </a:lnTo>
                      <a:lnTo>
                        <a:pt x="315" y="24"/>
                      </a:lnTo>
                      <a:lnTo>
                        <a:pt x="313" y="24"/>
                      </a:lnTo>
                      <a:lnTo>
                        <a:pt x="311" y="24"/>
                      </a:lnTo>
                      <a:lnTo>
                        <a:pt x="310" y="24"/>
                      </a:lnTo>
                      <a:lnTo>
                        <a:pt x="309" y="24"/>
                      </a:lnTo>
                      <a:lnTo>
                        <a:pt x="308" y="24"/>
                      </a:lnTo>
                      <a:lnTo>
                        <a:pt x="307" y="24"/>
                      </a:lnTo>
                      <a:lnTo>
                        <a:pt x="306" y="24"/>
                      </a:lnTo>
                      <a:lnTo>
                        <a:pt x="305" y="25"/>
                      </a:lnTo>
                      <a:lnTo>
                        <a:pt x="303" y="25"/>
                      </a:lnTo>
                      <a:lnTo>
                        <a:pt x="303" y="25"/>
                      </a:lnTo>
                      <a:lnTo>
                        <a:pt x="301" y="25"/>
                      </a:lnTo>
                      <a:lnTo>
                        <a:pt x="300" y="25"/>
                      </a:lnTo>
                      <a:lnTo>
                        <a:pt x="299" y="25"/>
                      </a:lnTo>
                      <a:lnTo>
                        <a:pt x="299" y="25"/>
                      </a:lnTo>
                      <a:lnTo>
                        <a:pt x="297" y="25"/>
                      </a:lnTo>
                      <a:lnTo>
                        <a:pt x="295" y="26"/>
                      </a:lnTo>
                      <a:lnTo>
                        <a:pt x="293" y="26"/>
                      </a:lnTo>
                      <a:lnTo>
                        <a:pt x="291" y="26"/>
                      </a:lnTo>
                      <a:lnTo>
                        <a:pt x="289" y="26"/>
                      </a:lnTo>
                      <a:lnTo>
                        <a:pt x="287" y="26"/>
                      </a:lnTo>
                      <a:lnTo>
                        <a:pt x="286" y="26"/>
                      </a:lnTo>
                      <a:lnTo>
                        <a:pt x="284" y="27"/>
                      </a:lnTo>
                      <a:lnTo>
                        <a:pt x="282" y="27"/>
                      </a:lnTo>
                      <a:lnTo>
                        <a:pt x="280" y="27"/>
                      </a:lnTo>
                      <a:lnTo>
                        <a:pt x="279" y="27"/>
                      </a:lnTo>
                      <a:lnTo>
                        <a:pt x="277" y="27"/>
                      </a:lnTo>
                      <a:lnTo>
                        <a:pt x="275" y="27"/>
                      </a:lnTo>
                      <a:lnTo>
                        <a:pt x="274" y="27"/>
                      </a:lnTo>
                      <a:lnTo>
                        <a:pt x="272" y="27"/>
                      </a:lnTo>
                      <a:lnTo>
                        <a:pt x="270" y="27"/>
                      </a:lnTo>
                      <a:lnTo>
                        <a:pt x="268" y="27"/>
                      </a:lnTo>
                      <a:lnTo>
                        <a:pt x="267" y="27"/>
                      </a:lnTo>
                      <a:lnTo>
                        <a:pt x="265" y="27"/>
                      </a:lnTo>
                      <a:lnTo>
                        <a:pt x="263" y="28"/>
                      </a:lnTo>
                      <a:lnTo>
                        <a:pt x="262" y="28"/>
                      </a:lnTo>
                      <a:lnTo>
                        <a:pt x="260" y="28"/>
                      </a:lnTo>
                      <a:lnTo>
                        <a:pt x="258" y="28"/>
                      </a:lnTo>
                      <a:lnTo>
                        <a:pt x="256" y="28"/>
                      </a:lnTo>
                      <a:lnTo>
                        <a:pt x="254" y="28"/>
                      </a:lnTo>
                      <a:lnTo>
                        <a:pt x="253" y="28"/>
                      </a:lnTo>
                      <a:lnTo>
                        <a:pt x="251" y="28"/>
                      </a:lnTo>
                      <a:lnTo>
                        <a:pt x="249" y="28"/>
                      </a:lnTo>
                      <a:lnTo>
                        <a:pt x="247" y="28"/>
                      </a:lnTo>
                      <a:lnTo>
                        <a:pt x="245" y="28"/>
                      </a:lnTo>
                      <a:lnTo>
                        <a:pt x="243" y="28"/>
                      </a:lnTo>
                      <a:lnTo>
                        <a:pt x="242" y="28"/>
                      </a:lnTo>
                      <a:lnTo>
                        <a:pt x="241" y="29"/>
                      </a:lnTo>
                      <a:lnTo>
                        <a:pt x="237" y="29"/>
                      </a:lnTo>
                      <a:lnTo>
                        <a:pt x="233" y="29"/>
                      </a:lnTo>
                      <a:lnTo>
                        <a:pt x="229" y="29"/>
                      </a:lnTo>
                      <a:lnTo>
                        <a:pt x="225" y="29"/>
                      </a:lnTo>
                      <a:lnTo>
                        <a:pt x="221" y="29"/>
                      </a:lnTo>
                      <a:lnTo>
                        <a:pt x="218" y="29"/>
                      </a:lnTo>
                      <a:lnTo>
                        <a:pt x="214" y="29"/>
                      </a:lnTo>
                      <a:lnTo>
                        <a:pt x="210" y="29"/>
                      </a:lnTo>
                      <a:lnTo>
                        <a:pt x="206" y="29"/>
                      </a:lnTo>
                      <a:lnTo>
                        <a:pt x="203" y="29"/>
                      </a:lnTo>
                      <a:lnTo>
                        <a:pt x="199" y="29"/>
                      </a:lnTo>
                      <a:lnTo>
                        <a:pt x="195" y="29"/>
                      </a:lnTo>
                      <a:lnTo>
                        <a:pt x="192" y="29"/>
                      </a:lnTo>
                      <a:lnTo>
                        <a:pt x="188" y="29"/>
                      </a:lnTo>
                      <a:lnTo>
                        <a:pt x="184" y="29"/>
                      </a:lnTo>
                      <a:lnTo>
                        <a:pt x="180" y="29"/>
                      </a:lnTo>
                      <a:lnTo>
                        <a:pt x="177" y="29"/>
                      </a:lnTo>
                      <a:lnTo>
                        <a:pt x="173" y="29"/>
                      </a:lnTo>
                      <a:lnTo>
                        <a:pt x="169" y="28"/>
                      </a:lnTo>
                      <a:lnTo>
                        <a:pt x="165" y="28"/>
                      </a:lnTo>
                      <a:lnTo>
                        <a:pt x="162" y="28"/>
                      </a:lnTo>
                      <a:lnTo>
                        <a:pt x="158" y="28"/>
                      </a:lnTo>
                      <a:lnTo>
                        <a:pt x="154" y="28"/>
                      </a:lnTo>
                      <a:lnTo>
                        <a:pt x="150" y="28"/>
                      </a:lnTo>
                      <a:lnTo>
                        <a:pt x="147" y="28"/>
                      </a:lnTo>
                      <a:lnTo>
                        <a:pt x="143" y="28"/>
                      </a:lnTo>
                      <a:lnTo>
                        <a:pt x="139" y="27"/>
                      </a:lnTo>
                      <a:lnTo>
                        <a:pt x="136" y="27"/>
                      </a:lnTo>
                      <a:lnTo>
                        <a:pt x="132" y="27"/>
                      </a:lnTo>
                      <a:lnTo>
                        <a:pt x="128" y="27"/>
                      </a:lnTo>
                      <a:lnTo>
                        <a:pt x="124" y="27"/>
                      </a:lnTo>
                      <a:lnTo>
                        <a:pt x="121" y="27"/>
                      </a:lnTo>
                      <a:lnTo>
                        <a:pt x="117" y="27"/>
                      </a:lnTo>
                      <a:lnTo>
                        <a:pt x="113" y="26"/>
                      </a:lnTo>
                      <a:lnTo>
                        <a:pt x="109" y="26"/>
                      </a:lnTo>
                      <a:lnTo>
                        <a:pt x="106" y="26"/>
                      </a:lnTo>
                      <a:lnTo>
                        <a:pt x="102" y="26"/>
                      </a:lnTo>
                      <a:lnTo>
                        <a:pt x="98" y="26"/>
                      </a:lnTo>
                      <a:lnTo>
                        <a:pt x="95" y="25"/>
                      </a:lnTo>
                      <a:lnTo>
                        <a:pt x="91" y="25"/>
                      </a:lnTo>
                      <a:lnTo>
                        <a:pt x="87" y="25"/>
                      </a:lnTo>
                      <a:lnTo>
                        <a:pt x="84" y="25"/>
                      </a:lnTo>
                      <a:lnTo>
                        <a:pt x="80" y="24"/>
                      </a:lnTo>
                      <a:lnTo>
                        <a:pt x="76" y="24"/>
                      </a:lnTo>
                      <a:lnTo>
                        <a:pt x="72" y="24"/>
                      </a:lnTo>
                      <a:lnTo>
                        <a:pt x="69" y="23"/>
                      </a:lnTo>
                      <a:lnTo>
                        <a:pt x="65" y="23"/>
                      </a:lnTo>
                      <a:lnTo>
                        <a:pt x="62" y="23"/>
                      </a:lnTo>
                      <a:lnTo>
                        <a:pt x="58" y="22"/>
                      </a:lnTo>
                      <a:lnTo>
                        <a:pt x="54" y="22"/>
                      </a:lnTo>
                      <a:lnTo>
                        <a:pt x="51" y="22"/>
                      </a:lnTo>
                      <a:lnTo>
                        <a:pt x="47" y="21"/>
                      </a:lnTo>
                      <a:lnTo>
                        <a:pt x="43" y="21"/>
                      </a:lnTo>
                      <a:lnTo>
                        <a:pt x="40" y="21"/>
                      </a:lnTo>
                      <a:lnTo>
                        <a:pt x="36" y="20"/>
                      </a:lnTo>
                      <a:lnTo>
                        <a:pt x="33" y="20"/>
                      </a:lnTo>
                      <a:lnTo>
                        <a:pt x="29" y="19"/>
                      </a:lnTo>
                      <a:lnTo>
                        <a:pt x="25" y="19"/>
                      </a:lnTo>
                      <a:lnTo>
                        <a:pt x="22" y="19"/>
                      </a:lnTo>
                      <a:lnTo>
                        <a:pt x="18" y="18"/>
                      </a:lnTo>
                      <a:lnTo>
                        <a:pt x="15" y="18"/>
                      </a:lnTo>
                      <a:lnTo>
                        <a:pt x="11" y="18"/>
                      </a:lnTo>
                      <a:lnTo>
                        <a:pt x="7" y="17"/>
                      </a:lnTo>
                      <a:lnTo>
                        <a:pt x="4" y="17"/>
                      </a:lnTo>
                      <a:lnTo>
                        <a:pt x="3" y="15"/>
                      </a:lnTo>
                      <a:lnTo>
                        <a:pt x="2" y="14"/>
                      </a:lnTo>
                      <a:lnTo>
                        <a:pt x="2" y="12"/>
                      </a:lnTo>
                      <a:lnTo>
                        <a:pt x="1" y="11"/>
                      </a:lnTo>
                      <a:lnTo>
                        <a:pt x="1" y="9"/>
                      </a:lnTo>
                      <a:lnTo>
                        <a:pt x="1" y="7"/>
                      </a:lnTo>
                      <a:lnTo>
                        <a:pt x="0" y="5"/>
                      </a:lnTo>
                      <a:lnTo>
                        <a:pt x="0" y="4"/>
                      </a:lnTo>
                      <a:lnTo>
                        <a:pt x="3" y="4"/>
                      </a:lnTo>
                      <a:lnTo>
                        <a:pt x="6" y="5"/>
                      </a:lnTo>
                      <a:lnTo>
                        <a:pt x="9" y="5"/>
                      </a:lnTo>
                      <a:lnTo>
                        <a:pt x="12" y="5"/>
                      </a:lnTo>
                      <a:lnTo>
                        <a:pt x="16" y="5"/>
                      </a:lnTo>
                      <a:lnTo>
                        <a:pt x="19" y="6"/>
                      </a:lnTo>
                      <a:lnTo>
                        <a:pt x="22" y="6"/>
                      </a:lnTo>
                      <a:lnTo>
                        <a:pt x="25" y="7"/>
                      </a:lnTo>
                      <a:lnTo>
                        <a:pt x="28" y="7"/>
                      </a:lnTo>
                      <a:lnTo>
                        <a:pt x="31" y="7"/>
                      </a:lnTo>
                      <a:lnTo>
                        <a:pt x="34" y="8"/>
                      </a:lnTo>
                      <a:lnTo>
                        <a:pt x="37" y="8"/>
                      </a:lnTo>
                      <a:lnTo>
                        <a:pt x="40" y="8"/>
                      </a:lnTo>
                      <a:lnTo>
                        <a:pt x="44" y="9"/>
                      </a:lnTo>
                      <a:lnTo>
                        <a:pt x="47" y="9"/>
                      </a:lnTo>
                      <a:lnTo>
                        <a:pt x="50" y="10"/>
                      </a:lnTo>
                      <a:lnTo>
                        <a:pt x="53" y="10"/>
                      </a:lnTo>
                      <a:lnTo>
                        <a:pt x="56" y="10"/>
                      </a:lnTo>
                      <a:lnTo>
                        <a:pt x="59" y="10"/>
                      </a:lnTo>
                      <a:lnTo>
                        <a:pt x="62" y="11"/>
                      </a:lnTo>
                      <a:lnTo>
                        <a:pt x="65" y="11"/>
                      </a:lnTo>
                      <a:lnTo>
                        <a:pt x="68" y="11"/>
                      </a:lnTo>
                      <a:lnTo>
                        <a:pt x="72" y="12"/>
                      </a:lnTo>
                      <a:lnTo>
                        <a:pt x="75" y="12"/>
                      </a:lnTo>
                      <a:lnTo>
                        <a:pt x="78" y="12"/>
                      </a:lnTo>
                      <a:lnTo>
                        <a:pt x="81" y="13"/>
                      </a:lnTo>
                      <a:lnTo>
                        <a:pt x="84" y="13"/>
                      </a:lnTo>
                      <a:lnTo>
                        <a:pt x="87" y="13"/>
                      </a:lnTo>
                      <a:lnTo>
                        <a:pt x="90" y="13"/>
                      </a:lnTo>
                      <a:lnTo>
                        <a:pt x="94" y="14"/>
                      </a:lnTo>
                      <a:lnTo>
                        <a:pt x="97" y="14"/>
                      </a:lnTo>
                      <a:lnTo>
                        <a:pt x="100" y="14"/>
                      </a:lnTo>
                      <a:lnTo>
                        <a:pt x="103" y="14"/>
                      </a:lnTo>
                      <a:lnTo>
                        <a:pt x="106" y="15"/>
                      </a:lnTo>
                      <a:lnTo>
                        <a:pt x="109" y="15"/>
                      </a:lnTo>
                      <a:lnTo>
                        <a:pt x="113" y="15"/>
                      </a:lnTo>
                      <a:lnTo>
                        <a:pt x="116" y="15"/>
                      </a:lnTo>
                      <a:lnTo>
                        <a:pt x="119" y="15"/>
                      </a:lnTo>
                      <a:lnTo>
                        <a:pt x="122" y="16"/>
                      </a:lnTo>
                      <a:lnTo>
                        <a:pt x="125" y="16"/>
                      </a:lnTo>
                      <a:lnTo>
                        <a:pt x="128" y="16"/>
                      </a:lnTo>
                      <a:lnTo>
                        <a:pt x="131" y="16"/>
                      </a:lnTo>
                      <a:lnTo>
                        <a:pt x="134" y="16"/>
                      </a:lnTo>
                      <a:lnTo>
                        <a:pt x="138" y="17"/>
                      </a:lnTo>
                      <a:lnTo>
                        <a:pt x="141" y="17"/>
                      </a:lnTo>
                      <a:lnTo>
                        <a:pt x="144" y="17"/>
                      </a:lnTo>
                      <a:lnTo>
                        <a:pt x="147" y="17"/>
                      </a:lnTo>
                      <a:lnTo>
                        <a:pt x="150" y="17"/>
                      </a:lnTo>
                      <a:lnTo>
                        <a:pt x="153" y="17"/>
                      </a:lnTo>
                      <a:lnTo>
                        <a:pt x="156" y="18"/>
                      </a:lnTo>
                      <a:lnTo>
                        <a:pt x="159" y="18"/>
                      </a:lnTo>
                      <a:lnTo>
                        <a:pt x="163" y="18"/>
                      </a:lnTo>
                      <a:lnTo>
                        <a:pt x="166" y="18"/>
                      </a:lnTo>
                      <a:lnTo>
                        <a:pt x="169" y="18"/>
                      </a:lnTo>
                      <a:lnTo>
                        <a:pt x="172" y="18"/>
                      </a:lnTo>
                      <a:lnTo>
                        <a:pt x="175" y="18"/>
                      </a:lnTo>
                      <a:lnTo>
                        <a:pt x="178" y="18"/>
                      </a:lnTo>
                      <a:lnTo>
                        <a:pt x="181" y="18"/>
                      </a:lnTo>
                      <a:lnTo>
                        <a:pt x="184" y="18"/>
                      </a:lnTo>
                      <a:lnTo>
                        <a:pt x="188" y="18"/>
                      </a:lnTo>
                      <a:lnTo>
                        <a:pt x="191" y="18"/>
                      </a:lnTo>
                      <a:lnTo>
                        <a:pt x="194" y="18"/>
                      </a:lnTo>
                      <a:lnTo>
                        <a:pt x="197" y="18"/>
                      </a:lnTo>
                      <a:lnTo>
                        <a:pt x="200" y="18"/>
                      </a:lnTo>
                      <a:lnTo>
                        <a:pt x="202" y="18"/>
                      </a:lnTo>
                      <a:lnTo>
                        <a:pt x="204" y="18"/>
                      </a:lnTo>
                      <a:lnTo>
                        <a:pt x="205" y="18"/>
                      </a:lnTo>
                      <a:lnTo>
                        <a:pt x="207" y="19"/>
                      </a:lnTo>
                      <a:lnTo>
                        <a:pt x="209" y="19"/>
                      </a:lnTo>
                      <a:lnTo>
                        <a:pt x="211" y="19"/>
                      </a:lnTo>
                      <a:lnTo>
                        <a:pt x="213" y="19"/>
                      </a:lnTo>
                      <a:lnTo>
                        <a:pt x="215" y="19"/>
                      </a:lnTo>
                      <a:lnTo>
                        <a:pt x="216" y="19"/>
                      </a:lnTo>
                      <a:lnTo>
                        <a:pt x="218" y="19"/>
                      </a:lnTo>
                      <a:lnTo>
                        <a:pt x="220" y="19"/>
                      </a:lnTo>
                      <a:lnTo>
                        <a:pt x="222" y="19"/>
                      </a:lnTo>
                      <a:lnTo>
                        <a:pt x="224" y="19"/>
                      </a:lnTo>
                      <a:lnTo>
                        <a:pt x="225" y="19"/>
                      </a:lnTo>
                      <a:lnTo>
                        <a:pt x="227" y="19"/>
                      </a:lnTo>
                      <a:lnTo>
                        <a:pt x="229" y="19"/>
                      </a:lnTo>
                      <a:lnTo>
                        <a:pt x="231" y="19"/>
                      </a:lnTo>
                      <a:lnTo>
                        <a:pt x="233" y="19"/>
                      </a:lnTo>
                      <a:lnTo>
                        <a:pt x="234" y="19"/>
                      </a:lnTo>
                      <a:lnTo>
                        <a:pt x="236" y="19"/>
                      </a:lnTo>
                      <a:lnTo>
                        <a:pt x="238" y="19"/>
                      </a:lnTo>
                      <a:lnTo>
                        <a:pt x="240" y="19"/>
                      </a:lnTo>
                      <a:lnTo>
                        <a:pt x="241" y="19"/>
                      </a:lnTo>
                      <a:lnTo>
                        <a:pt x="243" y="19"/>
                      </a:lnTo>
                      <a:lnTo>
                        <a:pt x="245" y="19"/>
                      </a:lnTo>
                      <a:lnTo>
                        <a:pt x="247" y="19"/>
                      </a:lnTo>
                      <a:lnTo>
                        <a:pt x="248" y="19"/>
                      </a:lnTo>
                      <a:lnTo>
                        <a:pt x="250" y="19"/>
                      </a:lnTo>
                      <a:lnTo>
                        <a:pt x="252" y="18"/>
                      </a:lnTo>
                      <a:lnTo>
                        <a:pt x="254" y="18"/>
                      </a:lnTo>
                      <a:lnTo>
                        <a:pt x="256" y="18"/>
                      </a:lnTo>
                      <a:lnTo>
                        <a:pt x="258" y="18"/>
                      </a:lnTo>
                      <a:lnTo>
                        <a:pt x="259" y="18"/>
                      </a:lnTo>
                      <a:lnTo>
                        <a:pt x="261" y="18"/>
                      </a:lnTo>
                      <a:lnTo>
                        <a:pt x="263" y="18"/>
                      </a:lnTo>
                      <a:lnTo>
                        <a:pt x="265" y="18"/>
                      </a:lnTo>
                      <a:lnTo>
                        <a:pt x="266" y="18"/>
                      </a:lnTo>
                      <a:lnTo>
                        <a:pt x="268" y="18"/>
                      </a:lnTo>
                      <a:lnTo>
                        <a:pt x="270" y="17"/>
                      </a:lnTo>
                      <a:lnTo>
                        <a:pt x="272" y="17"/>
                      </a:lnTo>
                      <a:lnTo>
                        <a:pt x="274" y="17"/>
                      </a:lnTo>
                      <a:lnTo>
                        <a:pt x="275" y="17"/>
                      </a:lnTo>
                      <a:lnTo>
                        <a:pt x="277" y="17"/>
                      </a:lnTo>
                      <a:lnTo>
                        <a:pt x="279" y="17"/>
                      </a:lnTo>
                      <a:lnTo>
                        <a:pt x="281" y="17"/>
                      </a:lnTo>
                      <a:lnTo>
                        <a:pt x="283" y="16"/>
                      </a:lnTo>
                      <a:lnTo>
                        <a:pt x="285" y="16"/>
                      </a:lnTo>
                      <a:lnTo>
                        <a:pt x="287" y="16"/>
                      </a:lnTo>
                      <a:lnTo>
                        <a:pt x="288" y="16"/>
                      </a:lnTo>
                      <a:lnTo>
                        <a:pt x="290" y="16"/>
                      </a:lnTo>
                      <a:lnTo>
                        <a:pt x="292" y="15"/>
                      </a:lnTo>
                      <a:lnTo>
                        <a:pt x="294" y="15"/>
                      </a:lnTo>
                      <a:lnTo>
                        <a:pt x="296" y="15"/>
                      </a:lnTo>
                      <a:lnTo>
                        <a:pt x="298" y="15"/>
                      </a:lnTo>
                      <a:lnTo>
                        <a:pt x="300" y="15"/>
                      </a:lnTo>
                      <a:lnTo>
                        <a:pt x="302" y="15"/>
                      </a:lnTo>
                      <a:lnTo>
                        <a:pt x="303" y="14"/>
                      </a:lnTo>
                      <a:lnTo>
                        <a:pt x="305" y="14"/>
                      </a:lnTo>
                      <a:lnTo>
                        <a:pt x="307" y="14"/>
                      </a:lnTo>
                      <a:lnTo>
                        <a:pt x="309" y="14"/>
                      </a:lnTo>
                      <a:lnTo>
                        <a:pt x="311" y="14"/>
                      </a:lnTo>
                      <a:lnTo>
                        <a:pt x="313" y="14"/>
                      </a:lnTo>
                      <a:lnTo>
                        <a:pt x="315" y="13"/>
                      </a:lnTo>
                      <a:lnTo>
                        <a:pt x="317" y="13"/>
                      </a:lnTo>
                      <a:lnTo>
                        <a:pt x="317" y="14"/>
                      </a:lnTo>
                      <a:lnTo>
                        <a:pt x="319" y="14"/>
                      </a:lnTo>
                      <a:lnTo>
                        <a:pt x="320" y="14"/>
                      </a:lnTo>
                      <a:lnTo>
                        <a:pt x="321" y="13"/>
                      </a:lnTo>
                      <a:lnTo>
                        <a:pt x="323" y="13"/>
                      </a:lnTo>
                      <a:lnTo>
                        <a:pt x="324" y="13"/>
                      </a:lnTo>
                      <a:lnTo>
                        <a:pt x="325" y="13"/>
                      </a:lnTo>
                      <a:lnTo>
                        <a:pt x="327" y="12"/>
                      </a:lnTo>
                      <a:lnTo>
                        <a:pt x="328" y="12"/>
                      </a:lnTo>
                      <a:lnTo>
                        <a:pt x="329" y="12"/>
                      </a:lnTo>
                      <a:lnTo>
                        <a:pt x="331" y="12"/>
                      </a:lnTo>
                      <a:lnTo>
                        <a:pt x="332" y="12"/>
                      </a:lnTo>
                      <a:lnTo>
                        <a:pt x="334" y="11"/>
                      </a:lnTo>
                      <a:lnTo>
                        <a:pt x="335" y="11"/>
                      </a:lnTo>
                      <a:lnTo>
                        <a:pt x="336" y="11"/>
                      </a:lnTo>
                      <a:lnTo>
                        <a:pt x="338" y="11"/>
                      </a:lnTo>
                      <a:lnTo>
                        <a:pt x="339" y="11"/>
                      </a:lnTo>
                      <a:lnTo>
                        <a:pt x="340" y="10"/>
                      </a:lnTo>
                      <a:lnTo>
                        <a:pt x="342" y="10"/>
                      </a:lnTo>
                      <a:lnTo>
                        <a:pt x="343" y="10"/>
                      </a:lnTo>
                      <a:lnTo>
                        <a:pt x="345" y="10"/>
                      </a:lnTo>
                      <a:lnTo>
                        <a:pt x="346" y="9"/>
                      </a:lnTo>
                      <a:lnTo>
                        <a:pt x="348" y="9"/>
                      </a:lnTo>
                      <a:lnTo>
                        <a:pt x="349" y="9"/>
                      </a:lnTo>
                      <a:lnTo>
                        <a:pt x="350" y="9"/>
                      </a:lnTo>
                      <a:lnTo>
                        <a:pt x="352" y="9"/>
                      </a:lnTo>
                      <a:lnTo>
                        <a:pt x="353" y="9"/>
                      </a:lnTo>
                      <a:lnTo>
                        <a:pt x="355" y="8"/>
                      </a:lnTo>
                      <a:lnTo>
                        <a:pt x="356" y="8"/>
                      </a:lnTo>
                      <a:lnTo>
                        <a:pt x="358" y="8"/>
                      </a:lnTo>
                      <a:lnTo>
                        <a:pt x="359" y="8"/>
                      </a:lnTo>
                      <a:lnTo>
                        <a:pt x="361" y="7"/>
                      </a:lnTo>
                      <a:lnTo>
                        <a:pt x="363" y="7"/>
                      </a:lnTo>
                      <a:lnTo>
                        <a:pt x="363" y="8"/>
                      </a:lnTo>
                      <a:lnTo>
                        <a:pt x="365" y="8"/>
                      </a:lnTo>
                      <a:lnTo>
                        <a:pt x="366" y="7"/>
                      </a:lnTo>
                      <a:lnTo>
                        <a:pt x="368" y="7"/>
                      </a:lnTo>
                      <a:lnTo>
                        <a:pt x="370" y="7"/>
                      </a:lnTo>
                      <a:lnTo>
                        <a:pt x="372" y="6"/>
                      </a:lnTo>
                      <a:lnTo>
                        <a:pt x="373" y="6"/>
                      </a:lnTo>
                      <a:lnTo>
                        <a:pt x="374" y="6"/>
                      </a:lnTo>
                      <a:lnTo>
                        <a:pt x="375" y="6"/>
                      </a:lnTo>
                      <a:lnTo>
                        <a:pt x="376" y="6"/>
                      </a:lnTo>
                      <a:lnTo>
                        <a:pt x="377" y="5"/>
                      </a:lnTo>
                      <a:lnTo>
                        <a:pt x="378" y="5"/>
                      </a:lnTo>
                      <a:lnTo>
                        <a:pt x="379" y="5"/>
                      </a:lnTo>
                      <a:lnTo>
                        <a:pt x="380" y="5"/>
                      </a:lnTo>
                      <a:lnTo>
                        <a:pt x="382" y="5"/>
                      </a:lnTo>
                      <a:lnTo>
                        <a:pt x="383" y="5"/>
                      </a:lnTo>
                      <a:lnTo>
                        <a:pt x="384" y="4"/>
                      </a:lnTo>
                      <a:lnTo>
                        <a:pt x="385" y="4"/>
                      </a:lnTo>
                      <a:lnTo>
                        <a:pt x="386" y="4"/>
                      </a:lnTo>
                      <a:lnTo>
                        <a:pt x="387" y="4"/>
                      </a:lnTo>
                      <a:lnTo>
                        <a:pt x="388" y="3"/>
                      </a:lnTo>
                      <a:lnTo>
                        <a:pt x="389" y="3"/>
                      </a:lnTo>
                      <a:lnTo>
                        <a:pt x="390" y="3"/>
                      </a:lnTo>
                      <a:lnTo>
                        <a:pt x="391" y="3"/>
                      </a:lnTo>
                      <a:lnTo>
                        <a:pt x="393" y="2"/>
                      </a:lnTo>
                      <a:lnTo>
                        <a:pt x="394" y="2"/>
                      </a:lnTo>
                      <a:lnTo>
                        <a:pt x="395" y="2"/>
                      </a:lnTo>
                      <a:lnTo>
                        <a:pt x="396" y="2"/>
                      </a:lnTo>
                      <a:lnTo>
                        <a:pt x="397" y="1"/>
                      </a:lnTo>
                      <a:lnTo>
                        <a:pt x="398" y="1"/>
                      </a:lnTo>
                      <a:lnTo>
                        <a:pt x="400" y="1"/>
                      </a:lnTo>
                      <a:lnTo>
                        <a:pt x="401" y="1"/>
                      </a:lnTo>
                      <a:lnTo>
                        <a:pt x="402" y="0"/>
                      </a:lnTo>
                      <a:lnTo>
                        <a:pt x="403" y="0"/>
                      </a:lnTo>
                      <a:close/>
                    </a:path>
                  </a:pathLst>
                </a:custGeom>
                <a:solidFill>
                  <a:srgbClr val="808080"/>
                </a:solidFill>
                <a:ln>
                  <a:noFill/>
                </a:ln>
              </p:spPr>
              <p:txBody>
                <a:bodyPr/>
                <a:lstStyle/>
                <a:p>
                  <a:pPr algn="ctr"/>
                  <a:endParaRPr lang="zh-CN" altLang="en-US"/>
                </a:p>
              </p:txBody>
            </p:sp>
          </p:grpSp>
          <p:grpSp>
            <p:nvGrpSpPr>
              <p:cNvPr id="463" name="Group 296"/>
              <p:cNvGrpSpPr/>
              <p:nvPr/>
            </p:nvGrpSpPr>
            <p:grpSpPr bwMode="auto">
              <a:xfrm>
                <a:off x="2207" y="826"/>
                <a:ext cx="533" cy="486"/>
                <a:chOff x="2207" y="826"/>
                <a:chExt cx="533" cy="486"/>
              </a:xfrm>
            </p:grpSpPr>
            <p:grpSp>
              <p:nvGrpSpPr>
                <p:cNvPr id="464" name="Group 297"/>
                <p:cNvGrpSpPr/>
                <p:nvPr/>
              </p:nvGrpSpPr>
              <p:grpSpPr bwMode="auto">
                <a:xfrm>
                  <a:off x="2211" y="828"/>
                  <a:ext cx="529" cy="484"/>
                  <a:chOff x="2211" y="828"/>
                  <a:chExt cx="529" cy="484"/>
                </a:xfrm>
              </p:grpSpPr>
              <p:sp>
                <p:nvSpPr>
                  <p:cNvPr id="1052072" name="Freeform 298"/>
                  <p:cNvSpPr/>
                  <p:nvPr/>
                </p:nvSpPr>
                <p:spPr bwMode="auto">
                  <a:xfrm>
                    <a:off x="2211" y="828"/>
                    <a:ext cx="522" cy="481"/>
                  </a:xfrm>
                  <a:custGeom>
                    <a:avLst/>
                    <a:gdLst>
                      <a:gd name="T0" fmla="*/ 9 w 522"/>
                      <a:gd name="T1" fmla="*/ 36 h 481"/>
                      <a:gd name="T2" fmla="*/ 0 w 522"/>
                      <a:gd name="T3" fmla="*/ 48 h 481"/>
                      <a:gd name="T4" fmla="*/ 24 w 522"/>
                      <a:gd name="T5" fmla="*/ 290 h 481"/>
                      <a:gd name="T6" fmla="*/ 22 w 522"/>
                      <a:gd name="T7" fmla="*/ 317 h 481"/>
                      <a:gd name="T8" fmla="*/ 110 w 522"/>
                      <a:gd name="T9" fmla="*/ 481 h 481"/>
                      <a:gd name="T10" fmla="*/ 522 w 522"/>
                      <a:gd name="T11" fmla="*/ 426 h 481"/>
                      <a:gd name="T12" fmla="*/ 522 w 522"/>
                      <a:gd name="T13" fmla="*/ 406 h 481"/>
                      <a:gd name="T14" fmla="*/ 414 w 522"/>
                      <a:gd name="T15" fmla="*/ 255 h 481"/>
                      <a:gd name="T16" fmla="*/ 385 w 522"/>
                      <a:gd name="T17" fmla="*/ 0 h 481"/>
                      <a:gd name="T18" fmla="*/ 9 w 522"/>
                      <a:gd name="T19" fmla="*/ 3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2" h="481">
                        <a:moveTo>
                          <a:pt x="9" y="36"/>
                        </a:moveTo>
                        <a:lnTo>
                          <a:pt x="0" y="48"/>
                        </a:lnTo>
                        <a:lnTo>
                          <a:pt x="24" y="290"/>
                        </a:lnTo>
                        <a:lnTo>
                          <a:pt x="22" y="317"/>
                        </a:lnTo>
                        <a:lnTo>
                          <a:pt x="110" y="481"/>
                        </a:lnTo>
                        <a:lnTo>
                          <a:pt x="522" y="426"/>
                        </a:lnTo>
                        <a:lnTo>
                          <a:pt x="522" y="406"/>
                        </a:lnTo>
                        <a:lnTo>
                          <a:pt x="414" y="255"/>
                        </a:lnTo>
                        <a:lnTo>
                          <a:pt x="385" y="0"/>
                        </a:lnTo>
                        <a:lnTo>
                          <a:pt x="9" y="36"/>
                        </a:lnTo>
                        <a:close/>
                      </a:path>
                    </a:pathLst>
                  </a:custGeom>
                  <a:solidFill>
                    <a:srgbClr val="7F7F7F"/>
                  </a:solidFill>
                  <a:ln>
                    <a:noFill/>
                  </a:ln>
                </p:spPr>
                <p:txBody>
                  <a:bodyPr/>
                  <a:lstStyle/>
                  <a:p>
                    <a:pPr algn="ctr"/>
                    <a:endParaRPr lang="zh-CN" altLang="en-US"/>
                  </a:p>
                </p:txBody>
              </p:sp>
              <p:sp>
                <p:nvSpPr>
                  <p:cNvPr id="1052073" name="Freeform 299"/>
                  <p:cNvSpPr/>
                  <p:nvPr/>
                </p:nvSpPr>
                <p:spPr bwMode="auto">
                  <a:xfrm>
                    <a:off x="2247" y="1088"/>
                    <a:ext cx="493" cy="210"/>
                  </a:xfrm>
                  <a:custGeom>
                    <a:avLst/>
                    <a:gdLst>
                      <a:gd name="T0" fmla="*/ 0 w 493"/>
                      <a:gd name="T1" fmla="*/ 45 h 210"/>
                      <a:gd name="T2" fmla="*/ 385 w 493"/>
                      <a:gd name="T3" fmla="*/ 0 h 210"/>
                      <a:gd name="T4" fmla="*/ 493 w 493"/>
                      <a:gd name="T5" fmla="*/ 152 h 210"/>
                      <a:gd name="T6" fmla="*/ 75 w 493"/>
                      <a:gd name="T7" fmla="*/ 210 h 210"/>
                      <a:gd name="T8" fmla="*/ 0 w 493"/>
                      <a:gd name="T9" fmla="*/ 45 h 210"/>
                    </a:gdLst>
                    <a:ahLst/>
                    <a:cxnLst>
                      <a:cxn ang="0">
                        <a:pos x="T0" y="T1"/>
                      </a:cxn>
                      <a:cxn ang="0">
                        <a:pos x="T2" y="T3"/>
                      </a:cxn>
                      <a:cxn ang="0">
                        <a:pos x="T4" y="T5"/>
                      </a:cxn>
                      <a:cxn ang="0">
                        <a:pos x="T6" y="T7"/>
                      </a:cxn>
                      <a:cxn ang="0">
                        <a:pos x="T8" y="T9"/>
                      </a:cxn>
                    </a:cxnLst>
                    <a:rect l="0" t="0" r="r" b="b"/>
                    <a:pathLst>
                      <a:path w="493" h="210">
                        <a:moveTo>
                          <a:pt x="0" y="45"/>
                        </a:moveTo>
                        <a:lnTo>
                          <a:pt x="385" y="0"/>
                        </a:lnTo>
                        <a:lnTo>
                          <a:pt x="493" y="152"/>
                        </a:lnTo>
                        <a:lnTo>
                          <a:pt x="75" y="210"/>
                        </a:lnTo>
                        <a:lnTo>
                          <a:pt x="0" y="45"/>
                        </a:lnTo>
                        <a:close/>
                      </a:path>
                    </a:pathLst>
                  </a:custGeom>
                  <a:solidFill>
                    <a:srgbClr val="8F8F8F"/>
                  </a:solidFill>
                  <a:ln>
                    <a:noFill/>
                  </a:ln>
                </p:spPr>
                <p:txBody>
                  <a:bodyPr/>
                  <a:lstStyle/>
                  <a:p>
                    <a:pPr algn="ctr"/>
                    <a:endParaRPr lang="zh-CN" altLang="en-US"/>
                  </a:p>
                </p:txBody>
              </p:sp>
              <p:sp>
                <p:nvSpPr>
                  <p:cNvPr id="1052074" name="Freeform 300"/>
                  <p:cNvSpPr/>
                  <p:nvPr/>
                </p:nvSpPr>
                <p:spPr bwMode="auto">
                  <a:xfrm>
                    <a:off x="2232" y="1100"/>
                    <a:ext cx="507" cy="212"/>
                  </a:xfrm>
                  <a:custGeom>
                    <a:avLst/>
                    <a:gdLst>
                      <a:gd name="T0" fmla="*/ 17 w 507"/>
                      <a:gd name="T1" fmla="*/ 34 h 212"/>
                      <a:gd name="T2" fmla="*/ 92 w 507"/>
                      <a:gd name="T3" fmla="*/ 195 h 212"/>
                      <a:gd name="T4" fmla="*/ 507 w 507"/>
                      <a:gd name="T5" fmla="*/ 136 h 212"/>
                      <a:gd name="T6" fmla="*/ 504 w 507"/>
                      <a:gd name="T7" fmla="*/ 157 h 212"/>
                      <a:gd name="T8" fmla="*/ 87 w 507"/>
                      <a:gd name="T9" fmla="*/ 212 h 212"/>
                      <a:gd name="T10" fmla="*/ 0 w 507"/>
                      <a:gd name="T11" fmla="*/ 45 h 212"/>
                      <a:gd name="T12" fmla="*/ 1 w 507"/>
                      <a:gd name="T13" fmla="*/ 6 h 212"/>
                      <a:gd name="T14" fmla="*/ 3 w 507"/>
                      <a:gd name="T15" fmla="*/ 5 h 212"/>
                      <a:gd name="T16" fmla="*/ 5 w 507"/>
                      <a:gd name="T17" fmla="*/ 3 h 212"/>
                      <a:gd name="T18" fmla="*/ 7 w 507"/>
                      <a:gd name="T19" fmla="*/ 0 h 212"/>
                      <a:gd name="T20" fmla="*/ 10 w 507"/>
                      <a:gd name="T21" fmla="*/ 0 h 212"/>
                      <a:gd name="T22" fmla="*/ 12 w 507"/>
                      <a:gd name="T23" fmla="*/ 2 h 212"/>
                      <a:gd name="T24" fmla="*/ 14 w 507"/>
                      <a:gd name="T25" fmla="*/ 7 h 212"/>
                      <a:gd name="T26" fmla="*/ 16 w 507"/>
                      <a:gd name="T27" fmla="*/ 18 h 212"/>
                      <a:gd name="T28" fmla="*/ 17 w 507"/>
                      <a:gd name="T29" fmla="*/ 3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7" h="212">
                        <a:moveTo>
                          <a:pt x="17" y="34"/>
                        </a:moveTo>
                        <a:lnTo>
                          <a:pt x="92" y="195"/>
                        </a:lnTo>
                        <a:lnTo>
                          <a:pt x="507" y="136"/>
                        </a:lnTo>
                        <a:lnTo>
                          <a:pt x="504" y="157"/>
                        </a:lnTo>
                        <a:lnTo>
                          <a:pt x="87" y="212"/>
                        </a:lnTo>
                        <a:lnTo>
                          <a:pt x="0" y="45"/>
                        </a:lnTo>
                        <a:lnTo>
                          <a:pt x="1" y="6"/>
                        </a:lnTo>
                        <a:lnTo>
                          <a:pt x="3" y="5"/>
                        </a:lnTo>
                        <a:lnTo>
                          <a:pt x="5" y="3"/>
                        </a:lnTo>
                        <a:lnTo>
                          <a:pt x="7" y="0"/>
                        </a:lnTo>
                        <a:lnTo>
                          <a:pt x="10" y="0"/>
                        </a:lnTo>
                        <a:lnTo>
                          <a:pt x="12" y="2"/>
                        </a:lnTo>
                        <a:lnTo>
                          <a:pt x="14" y="7"/>
                        </a:lnTo>
                        <a:lnTo>
                          <a:pt x="16" y="18"/>
                        </a:lnTo>
                        <a:lnTo>
                          <a:pt x="17" y="34"/>
                        </a:lnTo>
                        <a:close/>
                      </a:path>
                    </a:pathLst>
                  </a:custGeom>
                  <a:solidFill>
                    <a:srgbClr val="4F4F4F"/>
                  </a:solidFill>
                  <a:ln>
                    <a:noFill/>
                  </a:ln>
                </p:spPr>
                <p:txBody>
                  <a:bodyPr/>
                  <a:lstStyle/>
                  <a:p>
                    <a:pPr algn="ctr"/>
                    <a:endParaRPr lang="zh-CN" altLang="en-US"/>
                  </a:p>
                </p:txBody>
              </p:sp>
              <p:sp>
                <p:nvSpPr>
                  <p:cNvPr id="1052075" name="Freeform 301"/>
                  <p:cNvSpPr/>
                  <p:nvPr/>
                </p:nvSpPr>
                <p:spPr bwMode="auto">
                  <a:xfrm>
                    <a:off x="2263" y="1139"/>
                    <a:ext cx="28" cy="12"/>
                  </a:xfrm>
                  <a:custGeom>
                    <a:avLst/>
                    <a:gdLst>
                      <a:gd name="T0" fmla="*/ 0 w 28"/>
                      <a:gd name="T1" fmla="*/ 1 h 12"/>
                      <a:gd name="T2" fmla="*/ 23 w 28"/>
                      <a:gd name="T3" fmla="*/ 0 h 12"/>
                      <a:gd name="T4" fmla="*/ 28 w 28"/>
                      <a:gd name="T5" fmla="*/ 10 h 12"/>
                      <a:gd name="T6" fmla="*/ 5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5"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76" name="Freeform 302"/>
                  <p:cNvSpPr/>
                  <p:nvPr/>
                </p:nvSpPr>
                <p:spPr bwMode="auto">
                  <a:xfrm>
                    <a:off x="2261" y="1140"/>
                    <a:ext cx="30" cy="15"/>
                  </a:xfrm>
                  <a:custGeom>
                    <a:avLst/>
                    <a:gdLst>
                      <a:gd name="T0" fmla="*/ 1 w 30"/>
                      <a:gd name="T1" fmla="*/ 0 h 15"/>
                      <a:gd name="T2" fmla="*/ 0 w 30"/>
                      <a:gd name="T3" fmla="*/ 6 h 15"/>
                      <a:gd name="T4" fmla="*/ 6 w 30"/>
                      <a:gd name="T5" fmla="*/ 15 h 15"/>
                      <a:gd name="T6" fmla="*/ 30 w 30"/>
                      <a:gd name="T7" fmla="*/ 14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77" name="Freeform 303"/>
                  <p:cNvSpPr/>
                  <p:nvPr/>
                </p:nvSpPr>
                <p:spPr bwMode="auto">
                  <a:xfrm>
                    <a:off x="2284" y="1184"/>
                    <a:ext cx="51" cy="12"/>
                  </a:xfrm>
                  <a:custGeom>
                    <a:avLst/>
                    <a:gdLst>
                      <a:gd name="T0" fmla="*/ 0 w 51"/>
                      <a:gd name="T1" fmla="*/ 2 h 12"/>
                      <a:gd name="T2" fmla="*/ 43 w 51"/>
                      <a:gd name="T3" fmla="*/ 0 h 12"/>
                      <a:gd name="T4" fmla="*/ 51 w 51"/>
                      <a:gd name="T5" fmla="*/ 11 h 12"/>
                      <a:gd name="T6" fmla="*/ 8 w 51"/>
                      <a:gd name="T7" fmla="*/ 12 h 12"/>
                      <a:gd name="T8" fmla="*/ 0 w 51"/>
                      <a:gd name="T9" fmla="*/ 2 h 12"/>
                    </a:gdLst>
                    <a:ahLst/>
                    <a:cxnLst>
                      <a:cxn ang="0">
                        <a:pos x="T0" y="T1"/>
                      </a:cxn>
                      <a:cxn ang="0">
                        <a:pos x="T2" y="T3"/>
                      </a:cxn>
                      <a:cxn ang="0">
                        <a:pos x="T4" y="T5"/>
                      </a:cxn>
                      <a:cxn ang="0">
                        <a:pos x="T6" y="T7"/>
                      </a:cxn>
                      <a:cxn ang="0">
                        <a:pos x="T8" y="T9"/>
                      </a:cxn>
                    </a:cxnLst>
                    <a:rect l="0" t="0" r="r" b="b"/>
                    <a:pathLst>
                      <a:path w="51" h="12">
                        <a:moveTo>
                          <a:pt x="0" y="2"/>
                        </a:moveTo>
                        <a:lnTo>
                          <a:pt x="43" y="0"/>
                        </a:lnTo>
                        <a:lnTo>
                          <a:pt x="51" y="11"/>
                        </a:lnTo>
                        <a:lnTo>
                          <a:pt x="8"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78" name="Freeform 304"/>
                  <p:cNvSpPr/>
                  <p:nvPr/>
                </p:nvSpPr>
                <p:spPr bwMode="auto">
                  <a:xfrm>
                    <a:off x="2282" y="1186"/>
                    <a:ext cx="53" cy="16"/>
                  </a:xfrm>
                  <a:custGeom>
                    <a:avLst/>
                    <a:gdLst>
                      <a:gd name="T0" fmla="*/ 2 w 53"/>
                      <a:gd name="T1" fmla="*/ 0 h 16"/>
                      <a:gd name="T2" fmla="*/ 0 w 53"/>
                      <a:gd name="T3" fmla="*/ 6 h 16"/>
                      <a:gd name="T4" fmla="*/ 8 w 53"/>
                      <a:gd name="T5" fmla="*/ 16 h 16"/>
                      <a:gd name="T6" fmla="*/ 53 w 53"/>
                      <a:gd name="T7" fmla="*/ 13 h 16"/>
                      <a:gd name="T8" fmla="*/ 52 w 53"/>
                      <a:gd name="T9" fmla="*/ 9 h 16"/>
                      <a:gd name="T10" fmla="*/ 10 w 53"/>
                      <a:gd name="T11" fmla="*/ 10 h 16"/>
                      <a:gd name="T12" fmla="*/ 2 w 5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53" h="16">
                        <a:moveTo>
                          <a:pt x="2" y="0"/>
                        </a:moveTo>
                        <a:lnTo>
                          <a:pt x="0" y="6"/>
                        </a:lnTo>
                        <a:lnTo>
                          <a:pt x="8" y="16"/>
                        </a:lnTo>
                        <a:lnTo>
                          <a:pt x="53" y="13"/>
                        </a:lnTo>
                        <a:lnTo>
                          <a:pt x="52" y="9"/>
                        </a:lnTo>
                        <a:lnTo>
                          <a:pt x="10"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79" name="Freeform 305"/>
                  <p:cNvSpPr/>
                  <p:nvPr/>
                </p:nvSpPr>
                <p:spPr bwMode="auto">
                  <a:xfrm>
                    <a:off x="2586" y="1132"/>
                    <a:ext cx="53" cy="31"/>
                  </a:xfrm>
                  <a:custGeom>
                    <a:avLst/>
                    <a:gdLst>
                      <a:gd name="T0" fmla="*/ 2 w 53"/>
                      <a:gd name="T1" fmla="*/ 14 h 31"/>
                      <a:gd name="T2" fmla="*/ 0 w 53"/>
                      <a:gd name="T3" fmla="*/ 19 h 31"/>
                      <a:gd name="T4" fmla="*/ 7 w 53"/>
                      <a:gd name="T5" fmla="*/ 31 h 31"/>
                      <a:gd name="T6" fmla="*/ 53 w 53"/>
                      <a:gd name="T7" fmla="*/ 27 h 31"/>
                      <a:gd name="T8" fmla="*/ 52 w 53"/>
                      <a:gd name="T9" fmla="*/ 23 h 31"/>
                      <a:gd name="T10" fmla="*/ 14 w 53"/>
                      <a:gd name="T11" fmla="*/ 0 h 31"/>
                      <a:gd name="T12" fmla="*/ 13 w 53"/>
                      <a:gd name="T13" fmla="*/ 6 h 31"/>
                      <a:gd name="T14" fmla="*/ 18 w 53"/>
                      <a:gd name="T15" fmla="*/ 15 h 31"/>
                      <a:gd name="T16" fmla="*/ 2 w 53"/>
                      <a:gd name="T1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1">
                        <a:moveTo>
                          <a:pt x="2" y="14"/>
                        </a:moveTo>
                        <a:lnTo>
                          <a:pt x="0" y="19"/>
                        </a:lnTo>
                        <a:lnTo>
                          <a:pt x="7" y="31"/>
                        </a:lnTo>
                        <a:lnTo>
                          <a:pt x="53" y="27"/>
                        </a:lnTo>
                        <a:lnTo>
                          <a:pt x="52" y="23"/>
                        </a:lnTo>
                        <a:lnTo>
                          <a:pt x="14" y="0"/>
                        </a:lnTo>
                        <a:lnTo>
                          <a:pt x="13" y="6"/>
                        </a:lnTo>
                        <a:lnTo>
                          <a:pt x="18" y="15"/>
                        </a:lnTo>
                        <a:lnTo>
                          <a:pt x="2" y="14"/>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0" name="Freeform 306"/>
                  <p:cNvSpPr/>
                  <p:nvPr/>
                </p:nvSpPr>
                <p:spPr bwMode="auto">
                  <a:xfrm>
                    <a:off x="2291" y="1199"/>
                    <a:ext cx="60" cy="12"/>
                  </a:xfrm>
                  <a:custGeom>
                    <a:avLst/>
                    <a:gdLst>
                      <a:gd name="T0" fmla="*/ 0 w 60"/>
                      <a:gd name="T1" fmla="*/ 2 h 12"/>
                      <a:gd name="T2" fmla="*/ 52 w 60"/>
                      <a:gd name="T3" fmla="*/ 0 h 12"/>
                      <a:gd name="T4" fmla="*/ 60 w 60"/>
                      <a:gd name="T5" fmla="*/ 10 h 12"/>
                      <a:gd name="T6" fmla="*/ 9 w 60"/>
                      <a:gd name="T7" fmla="*/ 12 h 12"/>
                      <a:gd name="T8" fmla="*/ 0 w 60"/>
                      <a:gd name="T9" fmla="*/ 2 h 12"/>
                    </a:gdLst>
                    <a:ahLst/>
                    <a:cxnLst>
                      <a:cxn ang="0">
                        <a:pos x="T0" y="T1"/>
                      </a:cxn>
                      <a:cxn ang="0">
                        <a:pos x="T2" y="T3"/>
                      </a:cxn>
                      <a:cxn ang="0">
                        <a:pos x="T4" y="T5"/>
                      </a:cxn>
                      <a:cxn ang="0">
                        <a:pos x="T6" y="T7"/>
                      </a:cxn>
                      <a:cxn ang="0">
                        <a:pos x="T8" y="T9"/>
                      </a:cxn>
                    </a:cxnLst>
                    <a:rect l="0" t="0" r="r" b="b"/>
                    <a:pathLst>
                      <a:path w="60" h="12">
                        <a:moveTo>
                          <a:pt x="0" y="2"/>
                        </a:moveTo>
                        <a:lnTo>
                          <a:pt x="52" y="0"/>
                        </a:lnTo>
                        <a:lnTo>
                          <a:pt x="60" y="10"/>
                        </a:lnTo>
                        <a:lnTo>
                          <a:pt x="9"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1" name="Freeform 307"/>
                  <p:cNvSpPr/>
                  <p:nvPr/>
                </p:nvSpPr>
                <p:spPr bwMode="auto">
                  <a:xfrm>
                    <a:off x="2289" y="1201"/>
                    <a:ext cx="62" cy="15"/>
                  </a:xfrm>
                  <a:custGeom>
                    <a:avLst/>
                    <a:gdLst>
                      <a:gd name="T0" fmla="*/ 2 w 62"/>
                      <a:gd name="T1" fmla="*/ 0 h 15"/>
                      <a:gd name="T2" fmla="*/ 0 w 62"/>
                      <a:gd name="T3" fmla="*/ 5 h 15"/>
                      <a:gd name="T4" fmla="*/ 9 w 62"/>
                      <a:gd name="T5" fmla="*/ 15 h 15"/>
                      <a:gd name="T6" fmla="*/ 62 w 62"/>
                      <a:gd name="T7" fmla="*/ 13 h 15"/>
                      <a:gd name="T8" fmla="*/ 62 w 62"/>
                      <a:gd name="T9" fmla="*/ 8 h 15"/>
                      <a:gd name="T10" fmla="*/ 11 w 62"/>
                      <a:gd name="T11" fmla="*/ 10 h 15"/>
                      <a:gd name="T12" fmla="*/ 2 w 62"/>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2" h="15">
                        <a:moveTo>
                          <a:pt x="2" y="0"/>
                        </a:moveTo>
                        <a:lnTo>
                          <a:pt x="0" y="5"/>
                        </a:lnTo>
                        <a:lnTo>
                          <a:pt x="9" y="15"/>
                        </a:lnTo>
                        <a:lnTo>
                          <a:pt x="62" y="13"/>
                        </a:lnTo>
                        <a:lnTo>
                          <a:pt x="62" y="8"/>
                        </a:lnTo>
                        <a:lnTo>
                          <a:pt x="11"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2" name="Freeform 308"/>
                  <p:cNvSpPr/>
                  <p:nvPr/>
                </p:nvSpPr>
                <p:spPr bwMode="auto">
                  <a:xfrm>
                    <a:off x="2590" y="1160"/>
                    <a:ext cx="60" cy="17"/>
                  </a:xfrm>
                  <a:custGeom>
                    <a:avLst/>
                    <a:gdLst>
                      <a:gd name="T0" fmla="*/ 0 w 60"/>
                      <a:gd name="T1" fmla="*/ 5 h 17"/>
                      <a:gd name="T2" fmla="*/ 53 w 60"/>
                      <a:gd name="T3" fmla="*/ 0 h 17"/>
                      <a:gd name="T4" fmla="*/ 60 w 60"/>
                      <a:gd name="T5" fmla="*/ 11 h 17"/>
                      <a:gd name="T6" fmla="*/ 8 w 60"/>
                      <a:gd name="T7" fmla="*/ 17 h 17"/>
                      <a:gd name="T8" fmla="*/ 0 w 60"/>
                      <a:gd name="T9" fmla="*/ 5 h 17"/>
                    </a:gdLst>
                    <a:ahLst/>
                    <a:cxnLst>
                      <a:cxn ang="0">
                        <a:pos x="T0" y="T1"/>
                      </a:cxn>
                      <a:cxn ang="0">
                        <a:pos x="T2" y="T3"/>
                      </a:cxn>
                      <a:cxn ang="0">
                        <a:pos x="T4" y="T5"/>
                      </a:cxn>
                      <a:cxn ang="0">
                        <a:pos x="T6" y="T7"/>
                      </a:cxn>
                      <a:cxn ang="0">
                        <a:pos x="T8" y="T9"/>
                      </a:cxn>
                    </a:cxnLst>
                    <a:rect l="0" t="0" r="r" b="b"/>
                    <a:pathLst>
                      <a:path w="60" h="17">
                        <a:moveTo>
                          <a:pt x="0" y="5"/>
                        </a:moveTo>
                        <a:lnTo>
                          <a:pt x="53" y="0"/>
                        </a:lnTo>
                        <a:lnTo>
                          <a:pt x="60" y="11"/>
                        </a:lnTo>
                        <a:lnTo>
                          <a:pt x="8" y="17"/>
                        </a:lnTo>
                        <a:lnTo>
                          <a:pt x="0" y="5"/>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3" name="Freeform 309"/>
                  <p:cNvSpPr/>
                  <p:nvPr/>
                </p:nvSpPr>
                <p:spPr bwMode="auto">
                  <a:xfrm>
                    <a:off x="2588" y="1164"/>
                    <a:ext cx="63" cy="16"/>
                  </a:xfrm>
                  <a:custGeom>
                    <a:avLst/>
                    <a:gdLst>
                      <a:gd name="T0" fmla="*/ 2 w 63"/>
                      <a:gd name="T1" fmla="*/ 0 h 16"/>
                      <a:gd name="T2" fmla="*/ 0 w 63"/>
                      <a:gd name="T3" fmla="*/ 6 h 16"/>
                      <a:gd name="T4" fmla="*/ 6 w 63"/>
                      <a:gd name="T5" fmla="*/ 16 h 16"/>
                      <a:gd name="T6" fmla="*/ 63 w 63"/>
                      <a:gd name="T7" fmla="*/ 11 h 16"/>
                      <a:gd name="T8" fmla="*/ 63 w 63"/>
                      <a:gd name="T9" fmla="*/ 6 h 16"/>
                      <a:gd name="T10" fmla="*/ 9 w 63"/>
                      <a:gd name="T11" fmla="*/ 13 h 16"/>
                      <a:gd name="T12" fmla="*/ 2 w 6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63" h="16">
                        <a:moveTo>
                          <a:pt x="2" y="0"/>
                        </a:moveTo>
                        <a:lnTo>
                          <a:pt x="0" y="6"/>
                        </a:lnTo>
                        <a:lnTo>
                          <a:pt x="6" y="16"/>
                        </a:lnTo>
                        <a:lnTo>
                          <a:pt x="63" y="11"/>
                        </a:lnTo>
                        <a:lnTo>
                          <a:pt x="63" y="6"/>
                        </a:lnTo>
                        <a:lnTo>
                          <a:pt x="9" y="13"/>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4" name="Freeform 310"/>
                  <p:cNvSpPr/>
                  <p:nvPr/>
                </p:nvSpPr>
                <p:spPr bwMode="auto">
                  <a:xfrm>
                    <a:off x="2620" y="1177"/>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5" name="Freeform 311"/>
                  <p:cNvSpPr/>
                  <p:nvPr/>
                </p:nvSpPr>
                <p:spPr bwMode="auto">
                  <a:xfrm>
                    <a:off x="2619" y="1178"/>
                    <a:ext cx="30" cy="16"/>
                  </a:xfrm>
                  <a:custGeom>
                    <a:avLst/>
                    <a:gdLst>
                      <a:gd name="T0" fmla="*/ 1 w 30"/>
                      <a:gd name="T1" fmla="*/ 0 h 16"/>
                      <a:gd name="T2" fmla="*/ 0 w 30"/>
                      <a:gd name="T3" fmla="*/ 6 h 16"/>
                      <a:gd name="T4" fmla="*/ 5 w 30"/>
                      <a:gd name="T5" fmla="*/ 16 h 16"/>
                      <a:gd name="T6" fmla="*/ 30 w 30"/>
                      <a:gd name="T7" fmla="*/ 14 h 16"/>
                      <a:gd name="T8" fmla="*/ 30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30"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6" name="Freeform 312"/>
                  <p:cNvSpPr/>
                  <p:nvPr/>
                </p:nvSpPr>
                <p:spPr bwMode="auto">
                  <a:xfrm>
                    <a:off x="2566" y="1182"/>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7" name="Freeform 313"/>
                  <p:cNvSpPr/>
                  <p:nvPr/>
                </p:nvSpPr>
                <p:spPr bwMode="auto">
                  <a:xfrm>
                    <a:off x="2565" y="1183"/>
                    <a:ext cx="30" cy="16"/>
                  </a:xfrm>
                  <a:custGeom>
                    <a:avLst/>
                    <a:gdLst>
                      <a:gd name="T0" fmla="*/ 1 w 30"/>
                      <a:gd name="T1" fmla="*/ 0 h 16"/>
                      <a:gd name="T2" fmla="*/ 0 w 30"/>
                      <a:gd name="T3" fmla="*/ 6 h 16"/>
                      <a:gd name="T4" fmla="*/ 5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8" name="Freeform 314"/>
                  <p:cNvSpPr/>
                  <p:nvPr/>
                </p:nvSpPr>
                <p:spPr bwMode="auto">
                  <a:xfrm>
                    <a:off x="2595" y="1181"/>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89" name="Freeform 315"/>
                  <p:cNvSpPr/>
                  <p:nvPr/>
                </p:nvSpPr>
                <p:spPr bwMode="auto">
                  <a:xfrm>
                    <a:off x="2594" y="1182"/>
                    <a:ext cx="30" cy="15"/>
                  </a:xfrm>
                  <a:custGeom>
                    <a:avLst/>
                    <a:gdLst>
                      <a:gd name="T0" fmla="*/ 1 w 30"/>
                      <a:gd name="T1" fmla="*/ 0 h 15"/>
                      <a:gd name="T2" fmla="*/ 0 w 30"/>
                      <a:gd name="T3" fmla="*/ 6 h 15"/>
                      <a:gd name="T4" fmla="*/ 6 w 30"/>
                      <a:gd name="T5" fmla="*/ 15 h 15"/>
                      <a:gd name="T6" fmla="*/ 30 w 30"/>
                      <a:gd name="T7" fmla="*/ 14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0" name="Freeform 316"/>
                  <p:cNvSpPr/>
                  <p:nvPr/>
                </p:nvSpPr>
                <p:spPr bwMode="auto">
                  <a:xfrm>
                    <a:off x="2350" y="1126"/>
                    <a:ext cx="28" cy="12"/>
                  </a:xfrm>
                  <a:custGeom>
                    <a:avLst/>
                    <a:gdLst>
                      <a:gd name="T0" fmla="*/ 0 w 28"/>
                      <a:gd name="T1" fmla="*/ 2 h 12"/>
                      <a:gd name="T2" fmla="*/ 24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1" name="Freeform 317"/>
                  <p:cNvSpPr/>
                  <p:nvPr/>
                </p:nvSpPr>
                <p:spPr bwMode="auto">
                  <a:xfrm>
                    <a:off x="2349" y="1128"/>
                    <a:ext cx="30" cy="15"/>
                  </a:xfrm>
                  <a:custGeom>
                    <a:avLst/>
                    <a:gdLst>
                      <a:gd name="T0" fmla="*/ 1 w 30"/>
                      <a:gd name="T1" fmla="*/ 0 h 15"/>
                      <a:gd name="T2" fmla="*/ 0 w 30"/>
                      <a:gd name="T3" fmla="*/ 5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2" name="Freeform 318"/>
                  <p:cNvSpPr/>
                  <p:nvPr/>
                </p:nvSpPr>
                <p:spPr bwMode="auto">
                  <a:xfrm>
                    <a:off x="2328" y="1130"/>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3" name="Freeform 319"/>
                  <p:cNvSpPr/>
                  <p:nvPr/>
                </p:nvSpPr>
                <p:spPr bwMode="auto">
                  <a:xfrm>
                    <a:off x="2327" y="1131"/>
                    <a:ext cx="30" cy="15"/>
                  </a:xfrm>
                  <a:custGeom>
                    <a:avLst/>
                    <a:gdLst>
                      <a:gd name="T0" fmla="*/ 1 w 30"/>
                      <a:gd name="T1" fmla="*/ 0 h 15"/>
                      <a:gd name="T2" fmla="*/ 0 w 30"/>
                      <a:gd name="T3" fmla="*/ 6 h 15"/>
                      <a:gd name="T4" fmla="*/ 6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4" name="Freeform 320"/>
                  <p:cNvSpPr/>
                  <p:nvPr/>
                </p:nvSpPr>
                <p:spPr bwMode="auto">
                  <a:xfrm>
                    <a:off x="2308" y="1133"/>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5" name="Freeform 321"/>
                  <p:cNvSpPr/>
                  <p:nvPr/>
                </p:nvSpPr>
                <p:spPr bwMode="auto">
                  <a:xfrm>
                    <a:off x="2307" y="1134"/>
                    <a:ext cx="30" cy="15"/>
                  </a:xfrm>
                  <a:custGeom>
                    <a:avLst/>
                    <a:gdLst>
                      <a:gd name="T0" fmla="*/ 1 w 30"/>
                      <a:gd name="T1" fmla="*/ 0 h 15"/>
                      <a:gd name="T2" fmla="*/ 0 w 30"/>
                      <a:gd name="T3" fmla="*/ 5 h 15"/>
                      <a:gd name="T4" fmla="*/ 5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6" name="Freeform 322"/>
                  <p:cNvSpPr/>
                  <p:nvPr/>
                </p:nvSpPr>
                <p:spPr bwMode="auto">
                  <a:xfrm>
                    <a:off x="2287" y="1136"/>
                    <a:ext cx="28" cy="11"/>
                  </a:xfrm>
                  <a:custGeom>
                    <a:avLst/>
                    <a:gdLst>
                      <a:gd name="T0" fmla="*/ 0 w 28"/>
                      <a:gd name="T1" fmla="*/ 1 h 11"/>
                      <a:gd name="T2" fmla="*/ 23 w 28"/>
                      <a:gd name="T3" fmla="*/ 0 h 11"/>
                      <a:gd name="T4" fmla="*/ 28 w 28"/>
                      <a:gd name="T5" fmla="*/ 10 h 11"/>
                      <a:gd name="T6" fmla="*/ 5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3" y="0"/>
                        </a:lnTo>
                        <a:lnTo>
                          <a:pt x="28" y="10"/>
                        </a:lnTo>
                        <a:lnTo>
                          <a:pt x="5"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7" name="Freeform 323"/>
                  <p:cNvSpPr/>
                  <p:nvPr/>
                </p:nvSpPr>
                <p:spPr bwMode="auto">
                  <a:xfrm>
                    <a:off x="2285" y="1137"/>
                    <a:ext cx="31" cy="15"/>
                  </a:xfrm>
                  <a:custGeom>
                    <a:avLst/>
                    <a:gdLst>
                      <a:gd name="T0" fmla="*/ 2 w 31"/>
                      <a:gd name="T1" fmla="*/ 0 h 15"/>
                      <a:gd name="T2" fmla="*/ 0 w 31"/>
                      <a:gd name="T3" fmla="*/ 6 h 15"/>
                      <a:gd name="T4" fmla="*/ 6 w 31"/>
                      <a:gd name="T5" fmla="*/ 15 h 15"/>
                      <a:gd name="T6" fmla="*/ 31 w 31"/>
                      <a:gd name="T7" fmla="*/ 13 h 15"/>
                      <a:gd name="T8" fmla="*/ 30 w 31"/>
                      <a:gd name="T9" fmla="*/ 9 h 15"/>
                      <a:gd name="T10" fmla="*/ 7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3"/>
                        </a:lnTo>
                        <a:lnTo>
                          <a:pt x="30" y="9"/>
                        </a:lnTo>
                        <a:lnTo>
                          <a:pt x="7"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8" name="Freeform 324"/>
                  <p:cNvSpPr/>
                  <p:nvPr/>
                </p:nvSpPr>
                <p:spPr bwMode="auto">
                  <a:xfrm>
                    <a:off x="2446" y="1115"/>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099" name="Freeform 325"/>
                  <p:cNvSpPr/>
                  <p:nvPr/>
                </p:nvSpPr>
                <p:spPr bwMode="auto">
                  <a:xfrm>
                    <a:off x="2445" y="1116"/>
                    <a:ext cx="30" cy="15"/>
                  </a:xfrm>
                  <a:custGeom>
                    <a:avLst/>
                    <a:gdLst>
                      <a:gd name="T0" fmla="*/ 1 w 30"/>
                      <a:gd name="T1" fmla="*/ 0 h 15"/>
                      <a:gd name="T2" fmla="*/ 0 w 30"/>
                      <a:gd name="T3" fmla="*/ 6 h 15"/>
                      <a:gd name="T4" fmla="*/ 5 w 30"/>
                      <a:gd name="T5" fmla="*/ 15 h 15"/>
                      <a:gd name="T6" fmla="*/ 30 w 30"/>
                      <a:gd name="T7" fmla="*/ 14 h 15"/>
                      <a:gd name="T8" fmla="*/ 29 w 30"/>
                      <a:gd name="T9" fmla="*/ 9 h 15"/>
                      <a:gd name="T10" fmla="*/ 7 w 30"/>
                      <a:gd name="T11" fmla="*/ 11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5" y="15"/>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0" name="Freeform 326"/>
                  <p:cNvSpPr/>
                  <p:nvPr/>
                </p:nvSpPr>
                <p:spPr bwMode="auto">
                  <a:xfrm>
                    <a:off x="2424" y="1118"/>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1" name="Freeform 327"/>
                  <p:cNvSpPr/>
                  <p:nvPr/>
                </p:nvSpPr>
                <p:spPr bwMode="auto">
                  <a:xfrm>
                    <a:off x="2423" y="1119"/>
                    <a:ext cx="30" cy="16"/>
                  </a:xfrm>
                  <a:custGeom>
                    <a:avLst/>
                    <a:gdLst>
                      <a:gd name="T0" fmla="*/ 1 w 30"/>
                      <a:gd name="T1" fmla="*/ 0 h 16"/>
                      <a:gd name="T2" fmla="*/ 0 w 30"/>
                      <a:gd name="T3" fmla="*/ 6 h 16"/>
                      <a:gd name="T4" fmla="*/ 6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6"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2" name="Freeform 328"/>
                  <p:cNvSpPr/>
                  <p:nvPr/>
                </p:nvSpPr>
                <p:spPr bwMode="auto">
                  <a:xfrm>
                    <a:off x="2404" y="1121"/>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3" name="Freeform 329"/>
                  <p:cNvSpPr/>
                  <p:nvPr/>
                </p:nvSpPr>
                <p:spPr bwMode="auto">
                  <a:xfrm>
                    <a:off x="2403" y="1122"/>
                    <a:ext cx="30" cy="16"/>
                  </a:xfrm>
                  <a:custGeom>
                    <a:avLst/>
                    <a:gdLst>
                      <a:gd name="T0" fmla="*/ 1 w 30"/>
                      <a:gd name="T1" fmla="*/ 0 h 16"/>
                      <a:gd name="T2" fmla="*/ 0 w 30"/>
                      <a:gd name="T3" fmla="*/ 6 h 16"/>
                      <a:gd name="T4" fmla="*/ 5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4" name="Freeform 330"/>
                  <p:cNvSpPr/>
                  <p:nvPr/>
                </p:nvSpPr>
                <p:spPr bwMode="auto">
                  <a:xfrm>
                    <a:off x="2382" y="1124"/>
                    <a:ext cx="28" cy="12"/>
                  </a:xfrm>
                  <a:custGeom>
                    <a:avLst/>
                    <a:gdLst>
                      <a:gd name="T0" fmla="*/ 0 w 28"/>
                      <a:gd name="T1" fmla="*/ 2 h 12"/>
                      <a:gd name="T2" fmla="*/ 24 w 28"/>
                      <a:gd name="T3" fmla="*/ 0 h 12"/>
                      <a:gd name="T4" fmla="*/ 28 w 28"/>
                      <a:gd name="T5" fmla="*/ 10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5" name="Freeform 331"/>
                  <p:cNvSpPr/>
                  <p:nvPr/>
                </p:nvSpPr>
                <p:spPr bwMode="auto">
                  <a:xfrm>
                    <a:off x="2381" y="1126"/>
                    <a:ext cx="30" cy="15"/>
                  </a:xfrm>
                  <a:custGeom>
                    <a:avLst/>
                    <a:gdLst>
                      <a:gd name="T0" fmla="*/ 1 w 30"/>
                      <a:gd name="T1" fmla="*/ 0 h 15"/>
                      <a:gd name="T2" fmla="*/ 0 w 30"/>
                      <a:gd name="T3" fmla="*/ 5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6" name="Freeform 332"/>
                  <p:cNvSpPr/>
                  <p:nvPr/>
                </p:nvSpPr>
                <p:spPr bwMode="auto">
                  <a:xfrm>
                    <a:off x="2533" y="1102"/>
                    <a:ext cx="27" cy="12"/>
                  </a:xfrm>
                  <a:custGeom>
                    <a:avLst/>
                    <a:gdLst>
                      <a:gd name="T0" fmla="*/ 0 w 27"/>
                      <a:gd name="T1" fmla="*/ 2 h 12"/>
                      <a:gd name="T2" fmla="*/ 23 w 27"/>
                      <a:gd name="T3" fmla="*/ 0 h 12"/>
                      <a:gd name="T4" fmla="*/ 27 w 27"/>
                      <a:gd name="T5" fmla="*/ 11 h 12"/>
                      <a:gd name="T6" fmla="*/ 5 w 27"/>
                      <a:gd name="T7" fmla="*/ 12 h 12"/>
                      <a:gd name="T8" fmla="*/ 0 w 27"/>
                      <a:gd name="T9" fmla="*/ 2 h 12"/>
                    </a:gdLst>
                    <a:ahLst/>
                    <a:cxnLst>
                      <a:cxn ang="0">
                        <a:pos x="T0" y="T1"/>
                      </a:cxn>
                      <a:cxn ang="0">
                        <a:pos x="T2" y="T3"/>
                      </a:cxn>
                      <a:cxn ang="0">
                        <a:pos x="T4" y="T5"/>
                      </a:cxn>
                      <a:cxn ang="0">
                        <a:pos x="T6" y="T7"/>
                      </a:cxn>
                      <a:cxn ang="0">
                        <a:pos x="T8" y="T9"/>
                      </a:cxn>
                    </a:cxnLst>
                    <a:rect l="0" t="0" r="r" b="b"/>
                    <a:pathLst>
                      <a:path w="27" h="12">
                        <a:moveTo>
                          <a:pt x="0" y="2"/>
                        </a:moveTo>
                        <a:lnTo>
                          <a:pt x="23" y="0"/>
                        </a:lnTo>
                        <a:lnTo>
                          <a:pt x="27" y="11"/>
                        </a:lnTo>
                        <a:lnTo>
                          <a:pt x="5"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7" name="Freeform 333"/>
                  <p:cNvSpPr/>
                  <p:nvPr/>
                </p:nvSpPr>
                <p:spPr bwMode="auto">
                  <a:xfrm>
                    <a:off x="2531" y="1104"/>
                    <a:ext cx="30" cy="15"/>
                  </a:xfrm>
                  <a:custGeom>
                    <a:avLst/>
                    <a:gdLst>
                      <a:gd name="T0" fmla="*/ 1 w 30"/>
                      <a:gd name="T1" fmla="*/ 0 h 15"/>
                      <a:gd name="T2" fmla="*/ 0 w 30"/>
                      <a:gd name="T3" fmla="*/ 6 h 15"/>
                      <a:gd name="T4" fmla="*/ 6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8" name="Freeform 334"/>
                  <p:cNvSpPr/>
                  <p:nvPr/>
                </p:nvSpPr>
                <p:spPr bwMode="auto">
                  <a:xfrm>
                    <a:off x="2510" y="1106"/>
                    <a:ext cx="28" cy="11"/>
                  </a:xfrm>
                  <a:custGeom>
                    <a:avLst/>
                    <a:gdLst>
                      <a:gd name="T0" fmla="*/ 0 w 28"/>
                      <a:gd name="T1" fmla="*/ 1 h 11"/>
                      <a:gd name="T2" fmla="*/ 24 w 28"/>
                      <a:gd name="T3" fmla="*/ 0 h 11"/>
                      <a:gd name="T4" fmla="*/ 28 w 28"/>
                      <a:gd name="T5" fmla="*/ 10 h 11"/>
                      <a:gd name="T6" fmla="*/ 7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7"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09" name="Freeform 335"/>
                  <p:cNvSpPr/>
                  <p:nvPr/>
                </p:nvSpPr>
                <p:spPr bwMode="auto">
                  <a:xfrm>
                    <a:off x="2509" y="1107"/>
                    <a:ext cx="30" cy="15"/>
                  </a:xfrm>
                  <a:custGeom>
                    <a:avLst/>
                    <a:gdLst>
                      <a:gd name="T0" fmla="*/ 1 w 30"/>
                      <a:gd name="T1" fmla="*/ 0 h 15"/>
                      <a:gd name="T2" fmla="*/ 0 w 30"/>
                      <a:gd name="T3" fmla="*/ 6 h 15"/>
                      <a:gd name="T4" fmla="*/ 6 w 30"/>
                      <a:gd name="T5" fmla="*/ 15 h 15"/>
                      <a:gd name="T6" fmla="*/ 30 w 30"/>
                      <a:gd name="T7" fmla="*/ 14 h 15"/>
                      <a:gd name="T8" fmla="*/ 30 w 30"/>
                      <a:gd name="T9" fmla="*/ 9 h 15"/>
                      <a:gd name="T10" fmla="*/ 8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30" y="9"/>
                        </a:lnTo>
                        <a:lnTo>
                          <a:pt x="8"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0" name="Freeform 336"/>
                  <p:cNvSpPr/>
                  <p:nvPr/>
                </p:nvSpPr>
                <p:spPr bwMode="auto">
                  <a:xfrm>
                    <a:off x="2491" y="1109"/>
                    <a:ext cx="27" cy="11"/>
                  </a:xfrm>
                  <a:custGeom>
                    <a:avLst/>
                    <a:gdLst>
                      <a:gd name="T0" fmla="*/ 0 w 27"/>
                      <a:gd name="T1" fmla="*/ 1 h 11"/>
                      <a:gd name="T2" fmla="*/ 23 w 27"/>
                      <a:gd name="T3" fmla="*/ 0 h 11"/>
                      <a:gd name="T4" fmla="*/ 27 w 27"/>
                      <a:gd name="T5" fmla="*/ 10 h 11"/>
                      <a:gd name="T6" fmla="*/ 5 w 27"/>
                      <a:gd name="T7" fmla="*/ 11 h 11"/>
                      <a:gd name="T8" fmla="*/ 0 w 27"/>
                      <a:gd name="T9" fmla="*/ 1 h 11"/>
                    </a:gdLst>
                    <a:ahLst/>
                    <a:cxnLst>
                      <a:cxn ang="0">
                        <a:pos x="T0" y="T1"/>
                      </a:cxn>
                      <a:cxn ang="0">
                        <a:pos x="T2" y="T3"/>
                      </a:cxn>
                      <a:cxn ang="0">
                        <a:pos x="T4" y="T5"/>
                      </a:cxn>
                      <a:cxn ang="0">
                        <a:pos x="T6" y="T7"/>
                      </a:cxn>
                      <a:cxn ang="0">
                        <a:pos x="T8" y="T9"/>
                      </a:cxn>
                    </a:cxnLst>
                    <a:rect l="0" t="0" r="r" b="b"/>
                    <a:pathLst>
                      <a:path w="27" h="11">
                        <a:moveTo>
                          <a:pt x="0" y="1"/>
                        </a:moveTo>
                        <a:lnTo>
                          <a:pt x="23" y="0"/>
                        </a:lnTo>
                        <a:lnTo>
                          <a:pt x="27" y="10"/>
                        </a:lnTo>
                        <a:lnTo>
                          <a:pt x="5"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1" name="Freeform 337"/>
                  <p:cNvSpPr/>
                  <p:nvPr/>
                </p:nvSpPr>
                <p:spPr bwMode="auto">
                  <a:xfrm>
                    <a:off x="2489" y="1110"/>
                    <a:ext cx="30" cy="15"/>
                  </a:xfrm>
                  <a:custGeom>
                    <a:avLst/>
                    <a:gdLst>
                      <a:gd name="T0" fmla="*/ 2 w 30"/>
                      <a:gd name="T1" fmla="*/ 0 h 15"/>
                      <a:gd name="T2" fmla="*/ 0 w 30"/>
                      <a:gd name="T3" fmla="*/ 5 h 15"/>
                      <a:gd name="T4" fmla="*/ 6 w 30"/>
                      <a:gd name="T5" fmla="*/ 15 h 15"/>
                      <a:gd name="T6" fmla="*/ 30 w 30"/>
                      <a:gd name="T7" fmla="*/ 13 h 15"/>
                      <a:gd name="T8" fmla="*/ 29 w 30"/>
                      <a:gd name="T9" fmla="*/ 9 h 15"/>
                      <a:gd name="T10" fmla="*/ 7 w 30"/>
                      <a:gd name="T11" fmla="*/ 10 h 15"/>
                      <a:gd name="T12" fmla="*/ 2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2" y="0"/>
                        </a:moveTo>
                        <a:lnTo>
                          <a:pt x="0" y="5"/>
                        </a:lnTo>
                        <a:lnTo>
                          <a:pt x="6" y="15"/>
                        </a:lnTo>
                        <a:lnTo>
                          <a:pt x="30" y="13"/>
                        </a:lnTo>
                        <a:lnTo>
                          <a:pt x="29" y="9"/>
                        </a:lnTo>
                        <a:lnTo>
                          <a:pt x="7"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2" name="Freeform 338"/>
                  <p:cNvSpPr/>
                  <p:nvPr/>
                </p:nvSpPr>
                <p:spPr bwMode="auto">
                  <a:xfrm>
                    <a:off x="2469" y="1112"/>
                    <a:ext cx="28" cy="11"/>
                  </a:xfrm>
                  <a:custGeom>
                    <a:avLst/>
                    <a:gdLst>
                      <a:gd name="T0" fmla="*/ 0 w 28"/>
                      <a:gd name="T1" fmla="*/ 1 h 11"/>
                      <a:gd name="T2" fmla="*/ 23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3"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3" name="Freeform 339"/>
                  <p:cNvSpPr/>
                  <p:nvPr/>
                </p:nvSpPr>
                <p:spPr bwMode="auto">
                  <a:xfrm>
                    <a:off x="2468" y="1113"/>
                    <a:ext cx="30" cy="15"/>
                  </a:xfrm>
                  <a:custGeom>
                    <a:avLst/>
                    <a:gdLst>
                      <a:gd name="T0" fmla="*/ 1 w 30"/>
                      <a:gd name="T1" fmla="*/ 0 h 15"/>
                      <a:gd name="T2" fmla="*/ 0 w 30"/>
                      <a:gd name="T3" fmla="*/ 6 h 15"/>
                      <a:gd name="T4" fmla="*/ 5 w 30"/>
                      <a:gd name="T5" fmla="*/ 15 h 15"/>
                      <a:gd name="T6" fmla="*/ 30 w 30"/>
                      <a:gd name="T7" fmla="*/ 14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5" y="15"/>
                        </a:lnTo>
                        <a:lnTo>
                          <a:pt x="30" y="14"/>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4" name="Freeform 340"/>
                  <p:cNvSpPr/>
                  <p:nvPr/>
                </p:nvSpPr>
                <p:spPr bwMode="auto">
                  <a:xfrm>
                    <a:off x="2398" y="1186"/>
                    <a:ext cx="167" cy="32"/>
                  </a:xfrm>
                  <a:custGeom>
                    <a:avLst/>
                    <a:gdLst>
                      <a:gd name="T0" fmla="*/ 0 w 167"/>
                      <a:gd name="T1" fmla="*/ 21 h 32"/>
                      <a:gd name="T2" fmla="*/ 162 w 167"/>
                      <a:gd name="T3" fmla="*/ 0 h 32"/>
                      <a:gd name="T4" fmla="*/ 167 w 167"/>
                      <a:gd name="T5" fmla="*/ 10 h 32"/>
                      <a:gd name="T6" fmla="*/ 6 w 167"/>
                      <a:gd name="T7" fmla="*/ 32 h 32"/>
                      <a:gd name="T8" fmla="*/ 0 w 167"/>
                      <a:gd name="T9" fmla="*/ 21 h 32"/>
                    </a:gdLst>
                    <a:ahLst/>
                    <a:cxnLst>
                      <a:cxn ang="0">
                        <a:pos x="T0" y="T1"/>
                      </a:cxn>
                      <a:cxn ang="0">
                        <a:pos x="T2" y="T3"/>
                      </a:cxn>
                      <a:cxn ang="0">
                        <a:pos x="T4" y="T5"/>
                      </a:cxn>
                      <a:cxn ang="0">
                        <a:pos x="T6" y="T7"/>
                      </a:cxn>
                      <a:cxn ang="0">
                        <a:pos x="T8" y="T9"/>
                      </a:cxn>
                    </a:cxnLst>
                    <a:rect l="0" t="0" r="r" b="b"/>
                    <a:pathLst>
                      <a:path w="167" h="32">
                        <a:moveTo>
                          <a:pt x="0" y="21"/>
                        </a:moveTo>
                        <a:lnTo>
                          <a:pt x="162" y="0"/>
                        </a:lnTo>
                        <a:lnTo>
                          <a:pt x="167" y="10"/>
                        </a:lnTo>
                        <a:lnTo>
                          <a:pt x="6" y="32"/>
                        </a:lnTo>
                        <a:lnTo>
                          <a:pt x="0" y="2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5" name="Freeform 341"/>
                  <p:cNvSpPr/>
                  <p:nvPr/>
                </p:nvSpPr>
                <p:spPr bwMode="auto">
                  <a:xfrm>
                    <a:off x="2396" y="1195"/>
                    <a:ext cx="169" cy="27"/>
                  </a:xfrm>
                  <a:custGeom>
                    <a:avLst/>
                    <a:gdLst>
                      <a:gd name="T0" fmla="*/ 1 w 169"/>
                      <a:gd name="T1" fmla="*/ 12 h 27"/>
                      <a:gd name="T2" fmla="*/ 0 w 169"/>
                      <a:gd name="T3" fmla="*/ 18 h 27"/>
                      <a:gd name="T4" fmla="*/ 6 w 169"/>
                      <a:gd name="T5" fmla="*/ 27 h 27"/>
                      <a:gd name="T6" fmla="*/ 169 w 169"/>
                      <a:gd name="T7" fmla="*/ 6 h 27"/>
                      <a:gd name="T8" fmla="*/ 168 w 169"/>
                      <a:gd name="T9" fmla="*/ 0 h 27"/>
                      <a:gd name="T10" fmla="*/ 8 w 169"/>
                      <a:gd name="T11" fmla="*/ 23 h 27"/>
                      <a:gd name="T12" fmla="*/ 1 w 169"/>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169" h="27">
                        <a:moveTo>
                          <a:pt x="1" y="12"/>
                        </a:moveTo>
                        <a:lnTo>
                          <a:pt x="0" y="18"/>
                        </a:lnTo>
                        <a:lnTo>
                          <a:pt x="6" y="27"/>
                        </a:lnTo>
                        <a:lnTo>
                          <a:pt x="169" y="6"/>
                        </a:lnTo>
                        <a:lnTo>
                          <a:pt x="168" y="0"/>
                        </a:lnTo>
                        <a:lnTo>
                          <a:pt x="8" y="23"/>
                        </a:lnTo>
                        <a:lnTo>
                          <a:pt x="1" y="1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6" name="Freeform 342"/>
                  <p:cNvSpPr/>
                  <p:nvPr/>
                </p:nvSpPr>
                <p:spPr bwMode="auto">
                  <a:xfrm>
                    <a:off x="2604" y="1096"/>
                    <a:ext cx="28" cy="11"/>
                  </a:xfrm>
                  <a:custGeom>
                    <a:avLst/>
                    <a:gdLst>
                      <a:gd name="T0" fmla="*/ 0 w 28"/>
                      <a:gd name="T1" fmla="*/ 1 h 11"/>
                      <a:gd name="T2" fmla="*/ 23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3"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7" name="Freeform 343"/>
                  <p:cNvSpPr/>
                  <p:nvPr/>
                </p:nvSpPr>
                <p:spPr bwMode="auto">
                  <a:xfrm>
                    <a:off x="2603" y="1097"/>
                    <a:ext cx="30" cy="15"/>
                  </a:xfrm>
                  <a:custGeom>
                    <a:avLst/>
                    <a:gdLst>
                      <a:gd name="T0" fmla="*/ 1 w 30"/>
                      <a:gd name="T1" fmla="*/ 0 h 15"/>
                      <a:gd name="T2" fmla="*/ 0 w 30"/>
                      <a:gd name="T3" fmla="*/ 6 h 15"/>
                      <a:gd name="T4" fmla="*/ 5 w 30"/>
                      <a:gd name="T5" fmla="*/ 15 h 15"/>
                      <a:gd name="T6" fmla="*/ 30 w 30"/>
                      <a:gd name="T7" fmla="*/ 14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5" y="15"/>
                        </a:lnTo>
                        <a:lnTo>
                          <a:pt x="30" y="14"/>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8" name="Freeform 344"/>
                  <p:cNvSpPr/>
                  <p:nvPr/>
                </p:nvSpPr>
                <p:spPr bwMode="auto">
                  <a:xfrm>
                    <a:off x="2580" y="1098"/>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19" name="Freeform 345"/>
                  <p:cNvSpPr/>
                  <p:nvPr/>
                </p:nvSpPr>
                <p:spPr bwMode="auto">
                  <a:xfrm>
                    <a:off x="2579" y="1099"/>
                    <a:ext cx="30" cy="16"/>
                  </a:xfrm>
                  <a:custGeom>
                    <a:avLst/>
                    <a:gdLst>
                      <a:gd name="T0" fmla="*/ 1 w 30"/>
                      <a:gd name="T1" fmla="*/ 0 h 16"/>
                      <a:gd name="T2" fmla="*/ 0 w 30"/>
                      <a:gd name="T3" fmla="*/ 6 h 16"/>
                      <a:gd name="T4" fmla="*/ 5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0" name="Freeform 346"/>
                  <p:cNvSpPr/>
                  <p:nvPr/>
                </p:nvSpPr>
                <p:spPr bwMode="auto">
                  <a:xfrm>
                    <a:off x="2558" y="1101"/>
                    <a:ext cx="28" cy="12"/>
                  </a:xfrm>
                  <a:custGeom>
                    <a:avLst/>
                    <a:gdLst>
                      <a:gd name="T0" fmla="*/ 0 w 28"/>
                      <a:gd name="T1" fmla="*/ 2 h 12"/>
                      <a:gd name="T2" fmla="*/ 24 w 28"/>
                      <a:gd name="T3" fmla="*/ 0 h 12"/>
                      <a:gd name="T4" fmla="*/ 28 w 28"/>
                      <a:gd name="T5" fmla="*/ 10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1" name="Freeform 347"/>
                  <p:cNvSpPr/>
                  <p:nvPr/>
                </p:nvSpPr>
                <p:spPr bwMode="auto">
                  <a:xfrm>
                    <a:off x="2557" y="1103"/>
                    <a:ext cx="30" cy="15"/>
                  </a:xfrm>
                  <a:custGeom>
                    <a:avLst/>
                    <a:gdLst>
                      <a:gd name="T0" fmla="*/ 1 w 30"/>
                      <a:gd name="T1" fmla="*/ 0 h 15"/>
                      <a:gd name="T2" fmla="*/ 0 w 30"/>
                      <a:gd name="T3" fmla="*/ 5 h 15"/>
                      <a:gd name="T4" fmla="*/ 5 w 30"/>
                      <a:gd name="T5" fmla="*/ 15 h 15"/>
                      <a:gd name="T6" fmla="*/ 30 w 30"/>
                      <a:gd name="T7" fmla="*/ 13 h 15"/>
                      <a:gd name="T8" fmla="*/ 30 w 30"/>
                      <a:gd name="T9" fmla="*/ 8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30" y="8"/>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2" name="Freeform 348"/>
                  <p:cNvSpPr/>
                  <p:nvPr/>
                </p:nvSpPr>
                <p:spPr bwMode="auto">
                  <a:xfrm>
                    <a:off x="2423" y="1133"/>
                    <a:ext cx="27" cy="11"/>
                  </a:xfrm>
                  <a:custGeom>
                    <a:avLst/>
                    <a:gdLst>
                      <a:gd name="T0" fmla="*/ 0 w 27"/>
                      <a:gd name="T1" fmla="*/ 1 h 11"/>
                      <a:gd name="T2" fmla="*/ 23 w 27"/>
                      <a:gd name="T3" fmla="*/ 0 h 11"/>
                      <a:gd name="T4" fmla="*/ 27 w 27"/>
                      <a:gd name="T5" fmla="*/ 10 h 11"/>
                      <a:gd name="T6" fmla="*/ 5 w 27"/>
                      <a:gd name="T7" fmla="*/ 11 h 11"/>
                      <a:gd name="T8" fmla="*/ 0 w 27"/>
                      <a:gd name="T9" fmla="*/ 1 h 11"/>
                    </a:gdLst>
                    <a:ahLst/>
                    <a:cxnLst>
                      <a:cxn ang="0">
                        <a:pos x="T0" y="T1"/>
                      </a:cxn>
                      <a:cxn ang="0">
                        <a:pos x="T2" y="T3"/>
                      </a:cxn>
                      <a:cxn ang="0">
                        <a:pos x="T4" y="T5"/>
                      </a:cxn>
                      <a:cxn ang="0">
                        <a:pos x="T6" y="T7"/>
                      </a:cxn>
                      <a:cxn ang="0">
                        <a:pos x="T8" y="T9"/>
                      </a:cxn>
                    </a:cxnLst>
                    <a:rect l="0" t="0" r="r" b="b"/>
                    <a:pathLst>
                      <a:path w="27" h="11">
                        <a:moveTo>
                          <a:pt x="0" y="1"/>
                        </a:moveTo>
                        <a:lnTo>
                          <a:pt x="23" y="0"/>
                        </a:lnTo>
                        <a:lnTo>
                          <a:pt x="27" y="10"/>
                        </a:lnTo>
                        <a:lnTo>
                          <a:pt x="5"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3" name="Freeform 349"/>
                  <p:cNvSpPr/>
                  <p:nvPr/>
                </p:nvSpPr>
                <p:spPr bwMode="auto">
                  <a:xfrm>
                    <a:off x="2421" y="1134"/>
                    <a:ext cx="30" cy="15"/>
                  </a:xfrm>
                  <a:custGeom>
                    <a:avLst/>
                    <a:gdLst>
                      <a:gd name="T0" fmla="*/ 1 w 30"/>
                      <a:gd name="T1" fmla="*/ 0 h 15"/>
                      <a:gd name="T2" fmla="*/ 0 w 30"/>
                      <a:gd name="T3" fmla="*/ 5 h 15"/>
                      <a:gd name="T4" fmla="*/ 6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4" name="Freeform 350"/>
                  <p:cNvSpPr/>
                  <p:nvPr/>
                </p:nvSpPr>
                <p:spPr bwMode="auto">
                  <a:xfrm>
                    <a:off x="2401" y="1136"/>
                    <a:ext cx="28" cy="11"/>
                  </a:xfrm>
                  <a:custGeom>
                    <a:avLst/>
                    <a:gdLst>
                      <a:gd name="T0" fmla="*/ 0 w 28"/>
                      <a:gd name="T1" fmla="*/ 1 h 11"/>
                      <a:gd name="T2" fmla="*/ 23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3"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5" name="Freeform 351"/>
                  <p:cNvSpPr/>
                  <p:nvPr/>
                </p:nvSpPr>
                <p:spPr bwMode="auto">
                  <a:xfrm>
                    <a:off x="2399" y="1137"/>
                    <a:ext cx="31" cy="15"/>
                  </a:xfrm>
                  <a:custGeom>
                    <a:avLst/>
                    <a:gdLst>
                      <a:gd name="T0" fmla="*/ 2 w 31"/>
                      <a:gd name="T1" fmla="*/ 0 h 15"/>
                      <a:gd name="T2" fmla="*/ 0 w 31"/>
                      <a:gd name="T3" fmla="*/ 6 h 15"/>
                      <a:gd name="T4" fmla="*/ 6 w 31"/>
                      <a:gd name="T5" fmla="*/ 15 h 15"/>
                      <a:gd name="T6" fmla="*/ 31 w 31"/>
                      <a:gd name="T7" fmla="*/ 13 h 15"/>
                      <a:gd name="T8" fmla="*/ 30 w 31"/>
                      <a:gd name="T9" fmla="*/ 9 h 15"/>
                      <a:gd name="T10" fmla="*/ 8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3"/>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6" name="Freeform 352"/>
                  <p:cNvSpPr/>
                  <p:nvPr/>
                </p:nvSpPr>
                <p:spPr bwMode="auto">
                  <a:xfrm>
                    <a:off x="2381" y="1139"/>
                    <a:ext cx="27" cy="11"/>
                  </a:xfrm>
                  <a:custGeom>
                    <a:avLst/>
                    <a:gdLst>
                      <a:gd name="T0" fmla="*/ 0 w 27"/>
                      <a:gd name="T1" fmla="*/ 1 h 11"/>
                      <a:gd name="T2" fmla="*/ 23 w 27"/>
                      <a:gd name="T3" fmla="*/ 0 h 11"/>
                      <a:gd name="T4" fmla="*/ 27 w 27"/>
                      <a:gd name="T5" fmla="*/ 10 h 11"/>
                      <a:gd name="T6" fmla="*/ 5 w 27"/>
                      <a:gd name="T7" fmla="*/ 11 h 11"/>
                      <a:gd name="T8" fmla="*/ 0 w 27"/>
                      <a:gd name="T9" fmla="*/ 1 h 11"/>
                    </a:gdLst>
                    <a:ahLst/>
                    <a:cxnLst>
                      <a:cxn ang="0">
                        <a:pos x="T0" y="T1"/>
                      </a:cxn>
                      <a:cxn ang="0">
                        <a:pos x="T2" y="T3"/>
                      </a:cxn>
                      <a:cxn ang="0">
                        <a:pos x="T4" y="T5"/>
                      </a:cxn>
                      <a:cxn ang="0">
                        <a:pos x="T6" y="T7"/>
                      </a:cxn>
                      <a:cxn ang="0">
                        <a:pos x="T8" y="T9"/>
                      </a:cxn>
                    </a:cxnLst>
                    <a:rect l="0" t="0" r="r" b="b"/>
                    <a:pathLst>
                      <a:path w="27" h="11">
                        <a:moveTo>
                          <a:pt x="0" y="1"/>
                        </a:moveTo>
                        <a:lnTo>
                          <a:pt x="23" y="0"/>
                        </a:lnTo>
                        <a:lnTo>
                          <a:pt x="27" y="10"/>
                        </a:lnTo>
                        <a:lnTo>
                          <a:pt x="5"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7" name="Freeform 353"/>
                  <p:cNvSpPr/>
                  <p:nvPr/>
                </p:nvSpPr>
                <p:spPr bwMode="auto">
                  <a:xfrm>
                    <a:off x="2379" y="1140"/>
                    <a:ext cx="30" cy="15"/>
                  </a:xfrm>
                  <a:custGeom>
                    <a:avLst/>
                    <a:gdLst>
                      <a:gd name="T0" fmla="*/ 2 w 30"/>
                      <a:gd name="T1" fmla="*/ 0 h 15"/>
                      <a:gd name="T2" fmla="*/ 0 w 30"/>
                      <a:gd name="T3" fmla="*/ 6 h 15"/>
                      <a:gd name="T4" fmla="*/ 6 w 30"/>
                      <a:gd name="T5" fmla="*/ 15 h 15"/>
                      <a:gd name="T6" fmla="*/ 30 w 30"/>
                      <a:gd name="T7" fmla="*/ 13 h 15"/>
                      <a:gd name="T8" fmla="*/ 30 w 30"/>
                      <a:gd name="T9" fmla="*/ 9 h 15"/>
                      <a:gd name="T10" fmla="*/ 7 w 30"/>
                      <a:gd name="T11" fmla="*/ 10 h 15"/>
                      <a:gd name="T12" fmla="*/ 2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2" y="0"/>
                        </a:moveTo>
                        <a:lnTo>
                          <a:pt x="0" y="6"/>
                        </a:lnTo>
                        <a:lnTo>
                          <a:pt x="6" y="15"/>
                        </a:lnTo>
                        <a:lnTo>
                          <a:pt x="30" y="13"/>
                        </a:lnTo>
                        <a:lnTo>
                          <a:pt x="30" y="9"/>
                        </a:lnTo>
                        <a:lnTo>
                          <a:pt x="7"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8" name="Freeform 354"/>
                  <p:cNvSpPr/>
                  <p:nvPr/>
                </p:nvSpPr>
                <p:spPr bwMode="auto">
                  <a:xfrm>
                    <a:off x="2359" y="1142"/>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29" name="Freeform 355"/>
                  <p:cNvSpPr/>
                  <p:nvPr/>
                </p:nvSpPr>
                <p:spPr bwMode="auto">
                  <a:xfrm>
                    <a:off x="2357" y="1143"/>
                    <a:ext cx="31" cy="15"/>
                  </a:xfrm>
                  <a:custGeom>
                    <a:avLst/>
                    <a:gdLst>
                      <a:gd name="T0" fmla="*/ 2 w 31"/>
                      <a:gd name="T1" fmla="*/ 0 h 15"/>
                      <a:gd name="T2" fmla="*/ 0 w 31"/>
                      <a:gd name="T3" fmla="*/ 6 h 15"/>
                      <a:gd name="T4" fmla="*/ 6 w 31"/>
                      <a:gd name="T5" fmla="*/ 15 h 15"/>
                      <a:gd name="T6" fmla="*/ 31 w 31"/>
                      <a:gd name="T7" fmla="*/ 14 h 15"/>
                      <a:gd name="T8" fmla="*/ 30 w 31"/>
                      <a:gd name="T9" fmla="*/ 9 h 15"/>
                      <a:gd name="T10" fmla="*/ 8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4"/>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0" name="Freeform 356"/>
                  <p:cNvSpPr/>
                  <p:nvPr/>
                </p:nvSpPr>
                <p:spPr bwMode="auto">
                  <a:xfrm>
                    <a:off x="2334" y="1144"/>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1" name="Freeform 357"/>
                  <p:cNvSpPr/>
                  <p:nvPr/>
                </p:nvSpPr>
                <p:spPr bwMode="auto">
                  <a:xfrm>
                    <a:off x="2333" y="1145"/>
                    <a:ext cx="30" cy="15"/>
                  </a:xfrm>
                  <a:custGeom>
                    <a:avLst/>
                    <a:gdLst>
                      <a:gd name="T0" fmla="*/ 1 w 30"/>
                      <a:gd name="T1" fmla="*/ 0 h 15"/>
                      <a:gd name="T2" fmla="*/ 0 w 30"/>
                      <a:gd name="T3" fmla="*/ 6 h 15"/>
                      <a:gd name="T4" fmla="*/ 6 w 30"/>
                      <a:gd name="T5" fmla="*/ 15 h 15"/>
                      <a:gd name="T6" fmla="*/ 30 w 30"/>
                      <a:gd name="T7" fmla="*/ 14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2" name="Freeform 358"/>
                  <p:cNvSpPr/>
                  <p:nvPr/>
                </p:nvSpPr>
                <p:spPr bwMode="auto">
                  <a:xfrm>
                    <a:off x="2313" y="1147"/>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3" name="Freeform 359"/>
                  <p:cNvSpPr/>
                  <p:nvPr/>
                </p:nvSpPr>
                <p:spPr bwMode="auto">
                  <a:xfrm>
                    <a:off x="2311" y="1148"/>
                    <a:ext cx="31" cy="15"/>
                  </a:xfrm>
                  <a:custGeom>
                    <a:avLst/>
                    <a:gdLst>
                      <a:gd name="T0" fmla="*/ 2 w 31"/>
                      <a:gd name="T1" fmla="*/ 0 h 15"/>
                      <a:gd name="T2" fmla="*/ 0 w 31"/>
                      <a:gd name="T3" fmla="*/ 6 h 15"/>
                      <a:gd name="T4" fmla="*/ 6 w 31"/>
                      <a:gd name="T5" fmla="*/ 15 h 15"/>
                      <a:gd name="T6" fmla="*/ 31 w 31"/>
                      <a:gd name="T7" fmla="*/ 14 h 15"/>
                      <a:gd name="T8" fmla="*/ 30 w 31"/>
                      <a:gd name="T9" fmla="*/ 9 h 15"/>
                      <a:gd name="T10" fmla="*/ 8 w 31"/>
                      <a:gd name="T11" fmla="*/ 11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4"/>
                        </a:lnTo>
                        <a:lnTo>
                          <a:pt x="30" y="9"/>
                        </a:lnTo>
                        <a:lnTo>
                          <a:pt x="8" y="11"/>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4" name="Freeform 360"/>
                  <p:cNvSpPr/>
                  <p:nvPr/>
                </p:nvSpPr>
                <p:spPr bwMode="auto">
                  <a:xfrm>
                    <a:off x="2292" y="1150"/>
                    <a:ext cx="28" cy="12"/>
                  </a:xfrm>
                  <a:custGeom>
                    <a:avLst/>
                    <a:gdLst>
                      <a:gd name="T0" fmla="*/ 0 w 28"/>
                      <a:gd name="T1" fmla="*/ 1 h 12"/>
                      <a:gd name="T2" fmla="*/ 24 w 28"/>
                      <a:gd name="T3" fmla="*/ 0 h 12"/>
                      <a:gd name="T4" fmla="*/ 28 w 28"/>
                      <a:gd name="T5" fmla="*/ 10 h 12"/>
                      <a:gd name="T6" fmla="*/ 7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7"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5" name="Freeform 361"/>
                  <p:cNvSpPr/>
                  <p:nvPr/>
                </p:nvSpPr>
                <p:spPr bwMode="auto">
                  <a:xfrm>
                    <a:off x="2291" y="1151"/>
                    <a:ext cx="31" cy="16"/>
                  </a:xfrm>
                  <a:custGeom>
                    <a:avLst/>
                    <a:gdLst>
                      <a:gd name="T0" fmla="*/ 1 w 31"/>
                      <a:gd name="T1" fmla="*/ 0 h 16"/>
                      <a:gd name="T2" fmla="*/ 0 w 31"/>
                      <a:gd name="T3" fmla="*/ 6 h 16"/>
                      <a:gd name="T4" fmla="*/ 6 w 31"/>
                      <a:gd name="T5" fmla="*/ 16 h 16"/>
                      <a:gd name="T6" fmla="*/ 31 w 31"/>
                      <a:gd name="T7" fmla="*/ 14 h 16"/>
                      <a:gd name="T8" fmla="*/ 30 w 31"/>
                      <a:gd name="T9" fmla="*/ 9 h 16"/>
                      <a:gd name="T10" fmla="*/ 8 w 31"/>
                      <a:gd name="T11" fmla="*/ 11 h 16"/>
                      <a:gd name="T12" fmla="*/ 1 w 3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1" h="16">
                        <a:moveTo>
                          <a:pt x="1" y="0"/>
                        </a:moveTo>
                        <a:lnTo>
                          <a:pt x="0" y="6"/>
                        </a:lnTo>
                        <a:lnTo>
                          <a:pt x="6" y="16"/>
                        </a:lnTo>
                        <a:lnTo>
                          <a:pt x="31" y="14"/>
                        </a:lnTo>
                        <a:lnTo>
                          <a:pt x="30" y="9"/>
                        </a:lnTo>
                        <a:lnTo>
                          <a:pt x="8"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6" name="Freeform 362"/>
                  <p:cNvSpPr/>
                  <p:nvPr/>
                </p:nvSpPr>
                <p:spPr bwMode="auto">
                  <a:xfrm>
                    <a:off x="2271" y="1153"/>
                    <a:ext cx="28" cy="12"/>
                  </a:xfrm>
                  <a:custGeom>
                    <a:avLst/>
                    <a:gdLst>
                      <a:gd name="T0" fmla="*/ 0 w 28"/>
                      <a:gd name="T1" fmla="*/ 2 h 12"/>
                      <a:gd name="T2" fmla="*/ 24 w 28"/>
                      <a:gd name="T3" fmla="*/ 0 h 12"/>
                      <a:gd name="T4" fmla="*/ 28 w 28"/>
                      <a:gd name="T5" fmla="*/ 10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7" name="Freeform 363"/>
                  <p:cNvSpPr/>
                  <p:nvPr/>
                </p:nvSpPr>
                <p:spPr bwMode="auto">
                  <a:xfrm>
                    <a:off x="2270" y="1155"/>
                    <a:ext cx="30" cy="15"/>
                  </a:xfrm>
                  <a:custGeom>
                    <a:avLst/>
                    <a:gdLst>
                      <a:gd name="T0" fmla="*/ 1 w 30"/>
                      <a:gd name="T1" fmla="*/ 0 h 15"/>
                      <a:gd name="T2" fmla="*/ 0 w 30"/>
                      <a:gd name="T3" fmla="*/ 5 h 15"/>
                      <a:gd name="T4" fmla="*/ 5 w 30"/>
                      <a:gd name="T5" fmla="*/ 15 h 15"/>
                      <a:gd name="T6" fmla="*/ 30 w 30"/>
                      <a:gd name="T7" fmla="*/ 13 h 15"/>
                      <a:gd name="T8" fmla="*/ 29 w 30"/>
                      <a:gd name="T9" fmla="*/ 8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8"/>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8" name="Freeform 364"/>
                  <p:cNvSpPr/>
                  <p:nvPr/>
                </p:nvSpPr>
                <p:spPr bwMode="auto">
                  <a:xfrm>
                    <a:off x="2513" y="1121"/>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39" name="Freeform 365"/>
                  <p:cNvSpPr/>
                  <p:nvPr/>
                </p:nvSpPr>
                <p:spPr bwMode="auto">
                  <a:xfrm>
                    <a:off x="2512" y="1122"/>
                    <a:ext cx="30" cy="16"/>
                  </a:xfrm>
                  <a:custGeom>
                    <a:avLst/>
                    <a:gdLst>
                      <a:gd name="T0" fmla="*/ 1 w 30"/>
                      <a:gd name="T1" fmla="*/ 0 h 16"/>
                      <a:gd name="T2" fmla="*/ 0 w 30"/>
                      <a:gd name="T3" fmla="*/ 6 h 16"/>
                      <a:gd name="T4" fmla="*/ 6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6"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0" name="Freeform 366"/>
                  <p:cNvSpPr/>
                  <p:nvPr/>
                </p:nvSpPr>
                <p:spPr bwMode="auto">
                  <a:xfrm>
                    <a:off x="2492" y="1124"/>
                    <a:ext cx="27" cy="12"/>
                  </a:xfrm>
                  <a:custGeom>
                    <a:avLst/>
                    <a:gdLst>
                      <a:gd name="T0" fmla="*/ 0 w 27"/>
                      <a:gd name="T1" fmla="*/ 1 h 12"/>
                      <a:gd name="T2" fmla="*/ 23 w 27"/>
                      <a:gd name="T3" fmla="*/ 0 h 12"/>
                      <a:gd name="T4" fmla="*/ 27 w 27"/>
                      <a:gd name="T5" fmla="*/ 10 h 12"/>
                      <a:gd name="T6" fmla="*/ 5 w 27"/>
                      <a:gd name="T7" fmla="*/ 12 h 12"/>
                      <a:gd name="T8" fmla="*/ 0 w 27"/>
                      <a:gd name="T9" fmla="*/ 1 h 12"/>
                    </a:gdLst>
                    <a:ahLst/>
                    <a:cxnLst>
                      <a:cxn ang="0">
                        <a:pos x="T0" y="T1"/>
                      </a:cxn>
                      <a:cxn ang="0">
                        <a:pos x="T2" y="T3"/>
                      </a:cxn>
                      <a:cxn ang="0">
                        <a:pos x="T4" y="T5"/>
                      </a:cxn>
                      <a:cxn ang="0">
                        <a:pos x="T6" y="T7"/>
                      </a:cxn>
                      <a:cxn ang="0">
                        <a:pos x="T8" y="T9"/>
                      </a:cxn>
                    </a:cxnLst>
                    <a:rect l="0" t="0" r="r" b="b"/>
                    <a:pathLst>
                      <a:path w="27" h="12">
                        <a:moveTo>
                          <a:pt x="0" y="1"/>
                        </a:moveTo>
                        <a:lnTo>
                          <a:pt x="23" y="0"/>
                        </a:lnTo>
                        <a:lnTo>
                          <a:pt x="27" y="10"/>
                        </a:lnTo>
                        <a:lnTo>
                          <a:pt x="5"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1" name="Freeform 367"/>
                  <p:cNvSpPr/>
                  <p:nvPr/>
                </p:nvSpPr>
                <p:spPr bwMode="auto">
                  <a:xfrm>
                    <a:off x="2490" y="1125"/>
                    <a:ext cx="30" cy="16"/>
                  </a:xfrm>
                  <a:custGeom>
                    <a:avLst/>
                    <a:gdLst>
                      <a:gd name="T0" fmla="*/ 1 w 30"/>
                      <a:gd name="T1" fmla="*/ 0 h 16"/>
                      <a:gd name="T2" fmla="*/ 0 w 30"/>
                      <a:gd name="T3" fmla="*/ 6 h 16"/>
                      <a:gd name="T4" fmla="*/ 5 w 30"/>
                      <a:gd name="T5" fmla="*/ 16 h 16"/>
                      <a:gd name="T6" fmla="*/ 30 w 30"/>
                      <a:gd name="T7" fmla="*/ 14 h 16"/>
                      <a:gd name="T8" fmla="*/ 30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30"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2" name="Freeform 368"/>
                  <p:cNvSpPr/>
                  <p:nvPr/>
                </p:nvSpPr>
                <p:spPr bwMode="auto">
                  <a:xfrm>
                    <a:off x="2471" y="1127"/>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3" name="Freeform 369"/>
                  <p:cNvSpPr/>
                  <p:nvPr/>
                </p:nvSpPr>
                <p:spPr bwMode="auto">
                  <a:xfrm>
                    <a:off x="2470" y="1128"/>
                    <a:ext cx="30" cy="15"/>
                  </a:xfrm>
                  <a:custGeom>
                    <a:avLst/>
                    <a:gdLst>
                      <a:gd name="T0" fmla="*/ 1 w 30"/>
                      <a:gd name="T1" fmla="*/ 0 h 15"/>
                      <a:gd name="T2" fmla="*/ 0 w 30"/>
                      <a:gd name="T3" fmla="*/ 6 h 15"/>
                      <a:gd name="T4" fmla="*/ 6 w 30"/>
                      <a:gd name="T5" fmla="*/ 15 h 15"/>
                      <a:gd name="T6" fmla="*/ 30 w 30"/>
                      <a:gd name="T7" fmla="*/ 14 h 15"/>
                      <a:gd name="T8" fmla="*/ 29 w 30"/>
                      <a:gd name="T9" fmla="*/ 9 h 15"/>
                      <a:gd name="T10" fmla="*/ 7 w 30"/>
                      <a:gd name="T11" fmla="*/ 11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4" name="Freeform 370"/>
                  <p:cNvSpPr/>
                  <p:nvPr/>
                </p:nvSpPr>
                <p:spPr bwMode="auto">
                  <a:xfrm>
                    <a:off x="2450" y="1130"/>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5" name="Freeform 371"/>
                  <p:cNvSpPr/>
                  <p:nvPr/>
                </p:nvSpPr>
                <p:spPr bwMode="auto">
                  <a:xfrm>
                    <a:off x="2448" y="1131"/>
                    <a:ext cx="31" cy="16"/>
                  </a:xfrm>
                  <a:custGeom>
                    <a:avLst/>
                    <a:gdLst>
                      <a:gd name="T0" fmla="*/ 2 w 31"/>
                      <a:gd name="T1" fmla="*/ 0 h 16"/>
                      <a:gd name="T2" fmla="*/ 0 w 31"/>
                      <a:gd name="T3" fmla="*/ 6 h 16"/>
                      <a:gd name="T4" fmla="*/ 6 w 31"/>
                      <a:gd name="T5" fmla="*/ 16 h 16"/>
                      <a:gd name="T6" fmla="*/ 31 w 31"/>
                      <a:gd name="T7" fmla="*/ 14 h 16"/>
                      <a:gd name="T8" fmla="*/ 30 w 31"/>
                      <a:gd name="T9" fmla="*/ 9 h 16"/>
                      <a:gd name="T10" fmla="*/ 8 w 31"/>
                      <a:gd name="T11" fmla="*/ 11 h 16"/>
                      <a:gd name="T12" fmla="*/ 2 w 3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1" h="16">
                        <a:moveTo>
                          <a:pt x="2" y="0"/>
                        </a:moveTo>
                        <a:lnTo>
                          <a:pt x="0" y="6"/>
                        </a:lnTo>
                        <a:lnTo>
                          <a:pt x="6" y="16"/>
                        </a:lnTo>
                        <a:lnTo>
                          <a:pt x="31" y="14"/>
                        </a:lnTo>
                        <a:lnTo>
                          <a:pt x="30" y="9"/>
                        </a:lnTo>
                        <a:lnTo>
                          <a:pt x="8" y="11"/>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6" name="Freeform 372"/>
                  <p:cNvSpPr/>
                  <p:nvPr/>
                </p:nvSpPr>
                <p:spPr bwMode="auto">
                  <a:xfrm>
                    <a:off x="2584" y="1112"/>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7" name="Freeform 373"/>
                  <p:cNvSpPr/>
                  <p:nvPr/>
                </p:nvSpPr>
                <p:spPr bwMode="auto">
                  <a:xfrm>
                    <a:off x="2583" y="1113"/>
                    <a:ext cx="30" cy="15"/>
                  </a:xfrm>
                  <a:custGeom>
                    <a:avLst/>
                    <a:gdLst>
                      <a:gd name="T0" fmla="*/ 1 w 30"/>
                      <a:gd name="T1" fmla="*/ 0 h 15"/>
                      <a:gd name="T2" fmla="*/ 0 w 30"/>
                      <a:gd name="T3" fmla="*/ 6 h 15"/>
                      <a:gd name="T4" fmla="*/ 6 w 30"/>
                      <a:gd name="T5" fmla="*/ 15 h 15"/>
                      <a:gd name="T6" fmla="*/ 30 w 30"/>
                      <a:gd name="T7" fmla="*/ 14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8" name="Freeform 374"/>
                  <p:cNvSpPr/>
                  <p:nvPr/>
                </p:nvSpPr>
                <p:spPr bwMode="auto">
                  <a:xfrm>
                    <a:off x="2560" y="1114"/>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49" name="Freeform 375"/>
                  <p:cNvSpPr/>
                  <p:nvPr/>
                </p:nvSpPr>
                <p:spPr bwMode="auto">
                  <a:xfrm>
                    <a:off x="2559" y="1115"/>
                    <a:ext cx="30" cy="16"/>
                  </a:xfrm>
                  <a:custGeom>
                    <a:avLst/>
                    <a:gdLst>
                      <a:gd name="T0" fmla="*/ 1 w 30"/>
                      <a:gd name="T1" fmla="*/ 0 h 16"/>
                      <a:gd name="T2" fmla="*/ 0 w 30"/>
                      <a:gd name="T3" fmla="*/ 6 h 16"/>
                      <a:gd name="T4" fmla="*/ 6 w 30"/>
                      <a:gd name="T5" fmla="*/ 16 h 16"/>
                      <a:gd name="T6" fmla="*/ 30 w 30"/>
                      <a:gd name="T7" fmla="*/ 14 h 16"/>
                      <a:gd name="T8" fmla="*/ 29 w 30"/>
                      <a:gd name="T9" fmla="*/ 10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6" y="16"/>
                        </a:lnTo>
                        <a:lnTo>
                          <a:pt x="30" y="14"/>
                        </a:lnTo>
                        <a:lnTo>
                          <a:pt x="29" y="10"/>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0" name="Freeform 376"/>
                  <p:cNvSpPr/>
                  <p:nvPr/>
                </p:nvSpPr>
                <p:spPr bwMode="auto">
                  <a:xfrm>
                    <a:off x="2538" y="1117"/>
                    <a:ext cx="29" cy="12"/>
                  </a:xfrm>
                  <a:custGeom>
                    <a:avLst/>
                    <a:gdLst>
                      <a:gd name="T0" fmla="*/ 0 w 29"/>
                      <a:gd name="T1" fmla="*/ 2 h 12"/>
                      <a:gd name="T2" fmla="*/ 24 w 29"/>
                      <a:gd name="T3" fmla="*/ 0 h 12"/>
                      <a:gd name="T4" fmla="*/ 29 w 29"/>
                      <a:gd name="T5" fmla="*/ 10 h 12"/>
                      <a:gd name="T6" fmla="*/ 6 w 29"/>
                      <a:gd name="T7" fmla="*/ 12 h 12"/>
                      <a:gd name="T8" fmla="*/ 0 w 29"/>
                      <a:gd name="T9" fmla="*/ 2 h 12"/>
                    </a:gdLst>
                    <a:ahLst/>
                    <a:cxnLst>
                      <a:cxn ang="0">
                        <a:pos x="T0" y="T1"/>
                      </a:cxn>
                      <a:cxn ang="0">
                        <a:pos x="T2" y="T3"/>
                      </a:cxn>
                      <a:cxn ang="0">
                        <a:pos x="T4" y="T5"/>
                      </a:cxn>
                      <a:cxn ang="0">
                        <a:pos x="T6" y="T7"/>
                      </a:cxn>
                      <a:cxn ang="0">
                        <a:pos x="T8" y="T9"/>
                      </a:cxn>
                    </a:cxnLst>
                    <a:rect l="0" t="0" r="r" b="b"/>
                    <a:pathLst>
                      <a:path w="29" h="12">
                        <a:moveTo>
                          <a:pt x="0" y="2"/>
                        </a:moveTo>
                        <a:lnTo>
                          <a:pt x="24" y="0"/>
                        </a:lnTo>
                        <a:lnTo>
                          <a:pt x="29"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1" name="Freeform 377"/>
                  <p:cNvSpPr/>
                  <p:nvPr/>
                </p:nvSpPr>
                <p:spPr bwMode="auto">
                  <a:xfrm>
                    <a:off x="2537" y="1119"/>
                    <a:ext cx="30" cy="15"/>
                  </a:xfrm>
                  <a:custGeom>
                    <a:avLst/>
                    <a:gdLst>
                      <a:gd name="T0" fmla="*/ 1 w 30"/>
                      <a:gd name="T1" fmla="*/ 0 h 15"/>
                      <a:gd name="T2" fmla="*/ 0 w 30"/>
                      <a:gd name="T3" fmla="*/ 5 h 15"/>
                      <a:gd name="T4" fmla="*/ 6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2" name="Freeform 378"/>
                  <p:cNvSpPr/>
                  <p:nvPr/>
                </p:nvSpPr>
                <p:spPr bwMode="auto">
                  <a:xfrm>
                    <a:off x="2414" y="1185"/>
                    <a:ext cx="29" cy="12"/>
                  </a:xfrm>
                  <a:custGeom>
                    <a:avLst/>
                    <a:gdLst>
                      <a:gd name="T0" fmla="*/ 0 w 29"/>
                      <a:gd name="T1" fmla="*/ 2 h 12"/>
                      <a:gd name="T2" fmla="*/ 24 w 29"/>
                      <a:gd name="T3" fmla="*/ 0 h 12"/>
                      <a:gd name="T4" fmla="*/ 29 w 29"/>
                      <a:gd name="T5" fmla="*/ 11 h 12"/>
                      <a:gd name="T6" fmla="*/ 6 w 29"/>
                      <a:gd name="T7" fmla="*/ 12 h 12"/>
                      <a:gd name="T8" fmla="*/ 0 w 29"/>
                      <a:gd name="T9" fmla="*/ 2 h 12"/>
                    </a:gdLst>
                    <a:ahLst/>
                    <a:cxnLst>
                      <a:cxn ang="0">
                        <a:pos x="T0" y="T1"/>
                      </a:cxn>
                      <a:cxn ang="0">
                        <a:pos x="T2" y="T3"/>
                      </a:cxn>
                      <a:cxn ang="0">
                        <a:pos x="T4" y="T5"/>
                      </a:cxn>
                      <a:cxn ang="0">
                        <a:pos x="T6" y="T7"/>
                      </a:cxn>
                      <a:cxn ang="0">
                        <a:pos x="T8" y="T9"/>
                      </a:cxn>
                    </a:cxnLst>
                    <a:rect l="0" t="0" r="r" b="b"/>
                    <a:pathLst>
                      <a:path w="29" h="12">
                        <a:moveTo>
                          <a:pt x="0" y="2"/>
                        </a:moveTo>
                        <a:lnTo>
                          <a:pt x="24" y="0"/>
                        </a:lnTo>
                        <a:lnTo>
                          <a:pt x="29"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3" name="Freeform 379"/>
                  <p:cNvSpPr/>
                  <p:nvPr/>
                </p:nvSpPr>
                <p:spPr bwMode="auto">
                  <a:xfrm>
                    <a:off x="2413" y="1187"/>
                    <a:ext cx="30" cy="15"/>
                  </a:xfrm>
                  <a:custGeom>
                    <a:avLst/>
                    <a:gdLst>
                      <a:gd name="T0" fmla="*/ 1 w 30"/>
                      <a:gd name="T1" fmla="*/ 0 h 15"/>
                      <a:gd name="T2" fmla="*/ 0 w 30"/>
                      <a:gd name="T3" fmla="*/ 5 h 15"/>
                      <a:gd name="T4" fmla="*/ 6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4" name="Freeform 380"/>
                  <p:cNvSpPr/>
                  <p:nvPr/>
                </p:nvSpPr>
                <p:spPr bwMode="auto">
                  <a:xfrm>
                    <a:off x="2393" y="1188"/>
                    <a:ext cx="28" cy="12"/>
                  </a:xfrm>
                  <a:custGeom>
                    <a:avLst/>
                    <a:gdLst>
                      <a:gd name="T0" fmla="*/ 0 w 28"/>
                      <a:gd name="T1" fmla="*/ 2 h 12"/>
                      <a:gd name="T2" fmla="*/ 23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3"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5" name="Freeform 381"/>
                  <p:cNvSpPr/>
                  <p:nvPr/>
                </p:nvSpPr>
                <p:spPr bwMode="auto">
                  <a:xfrm>
                    <a:off x="2391" y="1190"/>
                    <a:ext cx="31" cy="15"/>
                  </a:xfrm>
                  <a:custGeom>
                    <a:avLst/>
                    <a:gdLst>
                      <a:gd name="T0" fmla="*/ 2 w 31"/>
                      <a:gd name="T1" fmla="*/ 0 h 15"/>
                      <a:gd name="T2" fmla="*/ 0 w 31"/>
                      <a:gd name="T3" fmla="*/ 6 h 15"/>
                      <a:gd name="T4" fmla="*/ 6 w 31"/>
                      <a:gd name="T5" fmla="*/ 15 h 15"/>
                      <a:gd name="T6" fmla="*/ 31 w 31"/>
                      <a:gd name="T7" fmla="*/ 13 h 15"/>
                      <a:gd name="T8" fmla="*/ 30 w 31"/>
                      <a:gd name="T9" fmla="*/ 9 h 15"/>
                      <a:gd name="T10" fmla="*/ 8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3"/>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6" name="Freeform 382"/>
                  <p:cNvSpPr/>
                  <p:nvPr/>
                </p:nvSpPr>
                <p:spPr bwMode="auto">
                  <a:xfrm>
                    <a:off x="2373" y="1191"/>
                    <a:ext cx="27" cy="12"/>
                  </a:xfrm>
                  <a:custGeom>
                    <a:avLst/>
                    <a:gdLst>
                      <a:gd name="T0" fmla="*/ 0 w 27"/>
                      <a:gd name="T1" fmla="*/ 2 h 12"/>
                      <a:gd name="T2" fmla="*/ 23 w 27"/>
                      <a:gd name="T3" fmla="*/ 0 h 12"/>
                      <a:gd name="T4" fmla="*/ 27 w 27"/>
                      <a:gd name="T5" fmla="*/ 11 h 12"/>
                      <a:gd name="T6" fmla="*/ 5 w 27"/>
                      <a:gd name="T7" fmla="*/ 12 h 12"/>
                      <a:gd name="T8" fmla="*/ 0 w 27"/>
                      <a:gd name="T9" fmla="*/ 2 h 12"/>
                    </a:gdLst>
                    <a:ahLst/>
                    <a:cxnLst>
                      <a:cxn ang="0">
                        <a:pos x="T0" y="T1"/>
                      </a:cxn>
                      <a:cxn ang="0">
                        <a:pos x="T2" y="T3"/>
                      </a:cxn>
                      <a:cxn ang="0">
                        <a:pos x="T4" y="T5"/>
                      </a:cxn>
                      <a:cxn ang="0">
                        <a:pos x="T6" y="T7"/>
                      </a:cxn>
                      <a:cxn ang="0">
                        <a:pos x="T8" y="T9"/>
                      </a:cxn>
                    </a:cxnLst>
                    <a:rect l="0" t="0" r="r" b="b"/>
                    <a:pathLst>
                      <a:path w="27" h="12">
                        <a:moveTo>
                          <a:pt x="0" y="2"/>
                        </a:moveTo>
                        <a:lnTo>
                          <a:pt x="23" y="0"/>
                        </a:lnTo>
                        <a:lnTo>
                          <a:pt x="27" y="11"/>
                        </a:lnTo>
                        <a:lnTo>
                          <a:pt x="5"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7" name="Freeform 383"/>
                  <p:cNvSpPr/>
                  <p:nvPr/>
                </p:nvSpPr>
                <p:spPr bwMode="auto">
                  <a:xfrm>
                    <a:off x="2371" y="1193"/>
                    <a:ext cx="30" cy="15"/>
                  </a:xfrm>
                  <a:custGeom>
                    <a:avLst/>
                    <a:gdLst>
                      <a:gd name="T0" fmla="*/ 1 w 30"/>
                      <a:gd name="T1" fmla="*/ 0 h 15"/>
                      <a:gd name="T2" fmla="*/ 0 w 30"/>
                      <a:gd name="T3" fmla="*/ 5 h 15"/>
                      <a:gd name="T4" fmla="*/ 6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8" name="Freeform 384"/>
                  <p:cNvSpPr/>
                  <p:nvPr/>
                </p:nvSpPr>
                <p:spPr bwMode="auto">
                  <a:xfrm>
                    <a:off x="2351" y="1195"/>
                    <a:ext cx="28" cy="11"/>
                  </a:xfrm>
                  <a:custGeom>
                    <a:avLst/>
                    <a:gdLst>
                      <a:gd name="T0" fmla="*/ 0 w 28"/>
                      <a:gd name="T1" fmla="*/ 1 h 11"/>
                      <a:gd name="T2" fmla="*/ 23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3"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59" name="Freeform 385"/>
                  <p:cNvSpPr/>
                  <p:nvPr/>
                </p:nvSpPr>
                <p:spPr bwMode="auto">
                  <a:xfrm>
                    <a:off x="2349" y="1196"/>
                    <a:ext cx="31" cy="15"/>
                  </a:xfrm>
                  <a:custGeom>
                    <a:avLst/>
                    <a:gdLst>
                      <a:gd name="T0" fmla="*/ 2 w 31"/>
                      <a:gd name="T1" fmla="*/ 0 h 15"/>
                      <a:gd name="T2" fmla="*/ 0 w 31"/>
                      <a:gd name="T3" fmla="*/ 6 h 15"/>
                      <a:gd name="T4" fmla="*/ 6 w 31"/>
                      <a:gd name="T5" fmla="*/ 15 h 15"/>
                      <a:gd name="T6" fmla="*/ 31 w 31"/>
                      <a:gd name="T7" fmla="*/ 13 h 15"/>
                      <a:gd name="T8" fmla="*/ 30 w 31"/>
                      <a:gd name="T9" fmla="*/ 9 h 15"/>
                      <a:gd name="T10" fmla="*/ 8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3"/>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0" name="Freeform 386"/>
                  <p:cNvSpPr/>
                  <p:nvPr/>
                </p:nvSpPr>
                <p:spPr bwMode="auto">
                  <a:xfrm>
                    <a:off x="2505" y="1174"/>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1" name="Freeform 387"/>
                  <p:cNvSpPr/>
                  <p:nvPr/>
                </p:nvSpPr>
                <p:spPr bwMode="auto">
                  <a:xfrm>
                    <a:off x="2504" y="1175"/>
                    <a:ext cx="30" cy="15"/>
                  </a:xfrm>
                  <a:custGeom>
                    <a:avLst/>
                    <a:gdLst>
                      <a:gd name="T0" fmla="*/ 1 w 30"/>
                      <a:gd name="T1" fmla="*/ 0 h 15"/>
                      <a:gd name="T2" fmla="*/ 0 w 30"/>
                      <a:gd name="T3" fmla="*/ 6 h 15"/>
                      <a:gd name="T4" fmla="*/ 6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2" name="Freeform 388"/>
                  <p:cNvSpPr/>
                  <p:nvPr/>
                </p:nvSpPr>
                <p:spPr bwMode="auto">
                  <a:xfrm>
                    <a:off x="2484" y="1177"/>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3" name="Freeform 389"/>
                  <p:cNvSpPr/>
                  <p:nvPr/>
                </p:nvSpPr>
                <p:spPr bwMode="auto">
                  <a:xfrm>
                    <a:off x="2482" y="1178"/>
                    <a:ext cx="30" cy="16"/>
                  </a:xfrm>
                  <a:custGeom>
                    <a:avLst/>
                    <a:gdLst>
                      <a:gd name="T0" fmla="*/ 1 w 30"/>
                      <a:gd name="T1" fmla="*/ 0 h 16"/>
                      <a:gd name="T2" fmla="*/ 0 w 30"/>
                      <a:gd name="T3" fmla="*/ 6 h 16"/>
                      <a:gd name="T4" fmla="*/ 6 w 30"/>
                      <a:gd name="T5" fmla="*/ 16 h 16"/>
                      <a:gd name="T6" fmla="*/ 30 w 30"/>
                      <a:gd name="T7" fmla="*/ 14 h 16"/>
                      <a:gd name="T8" fmla="*/ 30 w 30"/>
                      <a:gd name="T9" fmla="*/ 9 h 16"/>
                      <a:gd name="T10" fmla="*/ 8 w 30"/>
                      <a:gd name="T11" fmla="*/ 10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6" y="16"/>
                        </a:lnTo>
                        <a:lnTo>
                          <a:pt x="30" y="14"/>
                        </a:lnTo>
                        <a:lnTo>
                          <a:pt x="30" y="9"/>
                        </a:lnTo>
                        <a:lnTo>
                          <a:pt x="8"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4" name="Freeform 390"/>
                  <p:cNvSpPr/>
                  <p:nvPr/>
                </p:nvSpPr>
                <p:spPr bwMode="auto">
                  <a:xfrm>
                    <a:off x="2463" y="1180"/>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5" name="Freeform 391"/>
                  <p:cNvSpPr/>
                  <p:nvPr/>
                </p:nvSpPr>
                <p:spPr bwMode="auto">
                  <a:xfrm>
                    <a:off x="2462" y="1181"/>
                    <a:ext cx="30" cy="15"/>
                  </a:xfrm>
                  <a:custGeom>
                    <a:avLst/>
                    <a:gdLst>
                      <a:gd name="T0" fmla="*/ 1 w 30"/>
                      <a:gd name="T1" fmla="*/ 0 h 15"/>
                      <a:gd name="T2" fmla="*/ 0 w 30"/>
                      <a:gd name="T3" fmla="*/ 6 h 15"/>
                      <a:gd name="T4" fmla="*/ 6 w 30"/>
                      <a:gd name="T5" fmla="*/ 15 h 15"/>
                      <a:gd name="T6" fmla="*/ 30 w 30"/>
                      <a:gd name="T7" fmla="*/ 14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6" name="Freeform 392"/>
                  <p:cNvSpPr/>
                  <p:nvPr/>
                </p:nvSpPr>
                <p:spPr bwMode="auto">
                  <a:xfrm>
                    <a:off x="2442" y="1183"/>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7" name="Freeform 393"/>
                  <p:cNvSpPr/>
                  <p:nvPr/>
                </p:nvSpPr>
                <p:spPr bwMode="auto">
                  <a:xfrm>
                    <a:off x="2440" y="1184"/>
                    <a:ext cx="31" cy="15"/>
                  </a:xfrm>
                  <a:custGeom>
                    <a:avLst/>
                    <a:gdLst>
                      <a:gd name="T0" fmla="*/ 2 w 31"/>
                      <a:gd name="T1" fmla="*/ 0 h 15"/>
                      <a:gd name="T2" fmla="*/ 0 w 31"/>
                      <a:gd name="T3" fmla="*/ 6 h 15"/>
                      <a:gd name="T4" fmla="*/ 6 w 31"/>
                      <a:gd name="T5" fmla="*/ 15 h 15"/>
                      <a:gd name="T6" fmla="*/ 31 w 31"/>
                      <a:gd name="T7" fmla="*/ 14 h 15"/>
                      <a:gd name="T8" fmla="*/ 30 w 31"/>
                      <a:gd name="T9" fmla="*/ 9 h 15"/>
                      <a:gd name="T10" fmla="*/ 8 w 31"/>
                      <a:gd name="T11" fmla="*/ 11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4"/>
                        </a:lnTo>
                        <a:lnTo>
                          <a:pt x="30" y="9"/>
                        </a:lnTo>
                        <a:lnTo>
                          <a:pt x="8" y="11"/>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8" name="Freeform 394"/>
                  <p:cNvSpPr/>
                  <p:nvPr/>
                </p:nvSpPr>
                <p:spPr bwMode="auto">
                  <a:xfrm>
                    <a:off x="2552" y="1167"/>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69" name="Freeform 395"/>
                  <p:cNvSpPr/>
                  <p:nvPr/>
                </p:nvSpPr>
                <p:spPr bwMode="auto">
                  <a:xfrm>
                    <a:off x="2551" y="1168"/>
                    <a:ext cx="30" cy="15"/>
                  </a:xfrm>
                  <a:custGeom>
                    <a:avLst/>
                    <a:gdLst>
                      <a:gd name="T0" fmla="*/ 1 w 30"/>
                      <a:gd name="T1" fmla="*/ 0 h 15"/>
                      <a:gd name="T2" fmla="*/ 0 w 30"/>
                      <a:gd name="T3" fmla="*/ 6 h 15"/>
                      <a:gd name="T4" fmla="*/ 6 w 30"/>
                      <a:gd name="T5" fmla="*/ 15 h 15"/>
                      <a:gd name="T6" fmla="*/ 30 w 30"/>
                      <a:gd name="T7" fmla="*/ 14 h 15"/>
                      <a:gd name="T8" fmla="*/ 29 w 30"/>
                      <a:gd name="T9" fmla="*/ 9 h 15"/>
                      <a:gd name="T10" fmla="*/ 7 w 30"/>
                      <a:gd name="T11" fmla="*/ 11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0" name="Freeform 396"/>
                  <p:cNvSpPr/>
                  <p:nvPr/>
                </p:nvSpPr>
                <p:spPr bwMode="auto">
                  <a:xfrm>
                    <a:off x="2531" y="1170"/>
                    <a:ext cx="27" cy="12"/>
                  </a:xfrm>
                  <a:custGeom>
                    <a:avLst/>
                    <a:gdLst>
                      <a:gd name="T0" fmla="*/ 0 w 27"/>
                      <a:gd name="T1" fmla="*/ 2 h 12"/>
                      <a:gd name="T2" fmla="*/ 23 w 27"/>
                      <a:gd name="T3" fmla="*/ 0 h 12"/>
                      <a:gd name="T4" fmla="*/ 27 w 27"/>
                      <a:gd name="T5" fmla="*/ 10 h 12"/>
                      <a:gd name="T6" fmla="*/ 5 w 27"/>
                      <a:gd name="T7" fmla="*/ 12 h 12"/>
                      <a:gd name="T8" fmla="*/ 0 w 27"/>
                      <a:gd name="T9" fmla="*/ 2 h 12"/>
                    </a:gdLst>
                    <a:ahLst/>
                    <a:cxnLst>
                      <a:cxn ang="0">
                        <a:pos x="T0" y="T1"/>
                      </a:cxn>
                      <a:cxn ang="0">
                        <a:pos x="T2" y="T3"/>
                      </a:cxn>
                      <a:cxn ang="0">
                        <a:pos x="T4" y="T5"/>
                      </a:cxn>
                      <a:cxn ang="0">
                        <a:pos x="T6" y="T7"/>
                      </a:cxn>
                      <a:cxn ang="0">
                        <a:pos x="T8" y="T9"/>
                      </a:cxn>
                    </a:cxnLst>
                    <a:rect l="0" t="0" r="r" b="b"/>
                    <a:pathLst>
                      <a:path w="27" h="12">
                        <a:moveTo>
                          <a:pt x="0" y="2"/>
                        </a:moveTo>
                        <a:lnTo>
                          <a:pt x="23" y="0"/>
                        </a:lnTo>
                        <a:lnTo>
                          <a:pt x="27" y="10"/>
                        </a:lnTo>
                        <a:lnTo>
                          <a:pt x="5"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1" name="Freeform 397"/>
                  <p:cNvSpPr/>
                  <p:nvPr/>
                </p:nvSpPr>
                <p:spPr bwMode="auto">
                  <a:xfrm>
                    <a:off x="2529" y="1172"/>
                    <a:ext cx="30" cy="15"/>
                  </a:xfrm>
                  <a:custGeom>
                    <a:avLst/>
                    <a:gdLst>
                      <a:gd name="T0" fmla="*/ 1 w 30"/>
                      <a:gd name="T1" fmla="*/ 0 h 15"/>
                      <a:gd name="T2" fmla="*/ 0 w 30"/>
                      <a:gd name="T3" fmla="*/ 5 h 15"/>
                      <a:gd name="T4" fmla="*/ 6 w 30"/>
                      <a:gd name="T5" fmla="*/ 15 h 15"/>
                      <a:gd name="T6" fmla="*/ 30 w 30"/>
                      <a:gd name="T7" fmla="*/ 13 h 15"/>
                      <a:gd name="T8" fmla="*/ 30 w 30"/>
                      <a:gd name="T9" fmla="*/ 8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8"/>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2" name="Freeform 398"/>
                  <p:cNvSpPr/>
                  <p:nvPr/>
                </p:nvSpPr>
                <p:spPr bwMode="auto">
                  <a:xfrm>
                    <a:off x="2395" y="1171"/>
                    <a:ext cx="28" cy="11"/>
                  </a:xfrm>
                  <a:custGeom>
                    <a:avLst/>
                    <a:gdLst>
                      <a:gd name="T0" fmla="*/ 0 w 28"/>
                      <a:gd name="T1" fmla="*/ 1 h 11"/>
                      <a:gd name="T2" fmla="*/ 23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3"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3" name="Freeform 399"/>
                  <p:cNvSpPr/>
                  <p:nvPr/>
                </p:nvSpPr>
                <p:spPr bwMode="auto">
                  <a:xfrm>
                    <a:off x="2394" y="1172"/>
                    <a:ext cx="30" cy="15"/>
                  </a:xfrm>
                  <a:custGeom>
                    <a:avLst/>
                    <a:gdLst>
                      <a:gd name="T0" fmla="*/ 1 w 30"/>
                      <a:gd name="T1" fmla="*/ 0 h 15"/>
                      <a:gd name="T2" fmla="*/ 0 w 30"/>
                      <a:gd name="T3" fmla="*/ 6 h 15"/>
                      <a:gd name="T4" fmla="*/ 5 w 30"/>
                      <a:gd name="T5" fmla="*/ 15 h 15"/>
                      <a:gd name="T6" fmla="*/ 30 w 30"/>
                      <a:gd name="T7" fmla="*/ 14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5" y="15"/>
                        </a:lnTo>
                        <a:lnTo>
                          <a:pt x="30" y="14"/>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4" name="Freeform 400"/>
                  <p:cNvSpPr/>
                  <p:nvPr/>
                </p:nvSpPr>
                <p:spPr bwMode="auto">
                  <a:xfrm>
                    <a:off x="2373" y="1174"/>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5" name="Freeform 401"/>
                  <p:cNvSpPr/>
                  <p:nvPr/>
                </p:nvSpPr>
                <p:spPr bwMode="auto">
                  <a:xfrm>
                    <a:off x="2372" y="1175"/>
                    <a:ext cx="30" cy="15"/>
                  </a:xfrm>
                  <a:custGeom>
                    <a:avLst/>
                    <a:gdLst>
                      <a:gd name="T0" fmla="*/ 1 w 30"/>
                      <a:gd name="T1" fmla="*/ 0 h 15"/>
                      <a:gd name="T2" fmla="*/ 0 w 30"/>
                      <a:gd name="T3" fmla="*/ 6 h 15"/>
                      <a:gd name="T4" fmla="*/ 6 w 30"/>
                      <a:gd name="T5" fmla="*/ 15 h 15"/>
                      <a:gd name="T6" fmla="*/ 30 w 30"/>
                      <a:gd name="T7" fmla="*/ 14 h 15"/>
                      <a:gd name="T8" fmla="*/ 29 w 30"/>
                      <a:gd name="T9" fmla="*/ 9 h 15"/>
                      <a:gd name="T10" fmla="*/ 7 w 30"/>
                      <a:gd name="T11" fmla="*/ 11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6" name="Freeform 402"/>
                  <p:cNvSpPr/>
                  <p:nvPr/>
                </p:nvSpPr>
                <p:spPr bwMode="auto">
                  <a:xfrm>
                    <a:off x="2353" y="1177"/>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7" name="Freeform 403"/>
                  <p:cNvSpPr/>
                  <p:nvPr/>
                </p:nvSpPr>
                <p:spPr bwMode="auto">
                  <a:xfrm>
                    <a:off x="2352" y="1178"/>
                    <a:ext cx="30" cy="16"/>
                  </a:xfrm>
                  <a:custGeom>
                    <a:avLst/>
                    <a:gdLst>
                      <a:gd name="T0" fmla="*/ 1 w 30"/>
                      <a:gd name="T1" fmla="*/ 0 h 16"/>
                      <a:gd name="T2" fmla="*/ 0 w 30"/>
                      <a:gd name="T3" fmla="*/ 6 h 16"/>
                      <a:gd name="T4" fmla="*/ 5 w 30"/>
                      <a:gd name="T5" fmla="*/ 16 h 16"/>
                      <a:gd name="T6" fmla="*/ 30 w 30"/>
                      <a:gd name="T7" fmla="*/ 13 h 16"/>
                      <a:gd name="T8" fmla="*/ 29 w 30"/>
                      <a:gd name="T9" fmla="*/ 9 h 16"/>
                      <a:gd name="T10" fmla="*/ 7 w 30"/>
                      <a:gd name="T11" fmla="*/ 10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8" name="Freeform 404"/>
                  <p:cNvSpPr/>
                  <p:nvPr/>
                </p:nvSpPr>
                <p:spPr bwMode="auto">
                  <a:xfrm>
                    <a:off x="2332" y="1180"/>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79" name="Freeform 405"/>
                  <p:cNvSpPr/>
                  <p:nvPr/>
                </p:nvSpPr>
                <p:spPr bwMode="auto">
                  <a:xfrm>
                    <a:off x="2330" y="1181"/>
                    <a:ext cx="31" cy="16"/>
                  </a:xfrm>
                  <a:custGeom>
                    <a:avLst/>
                    <a:gdLst>
                      <a:gd name="T0" fmla="*/ 1 w 31"/>
                      <a:gd name="T1" fmla="*/ 0 h 16"/>
                      <a:gd name="T2" fmla="*/ 0 w 31"/>
                      <a:gd name="T3" fmla="*/ 6 h 16"/>
                      <a:gd name="T4" fmla="*/ 6 w 31"/>
                      <a:gd name="T5" fmla="*/ 16 h 16"/>
                      <a:gd name="T6" fmla="*/ 31 w 31"/>
                      <a:gd name="T7" fmla="*/ 14 h 16"/>
                      <a:gd name="T8" fmla="*/ 30 w 31"/>
                      <a:gd name="T9" fmla="*/ 9 h 16"/>
                      <a:gd name="T10" fmla="*/ 8 w 31"/>
                      <a:gd name="T11" fmla="*/ 10 h 16"/>
                      <a:gd name="T12" fmla="*/ 1 w 3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1" h="16">
                        <a:moveTo>
                          <a:pt x="1" y="0"/>
                        </a:moveTo>
                        <a:lnTo>
                          <a:pt x="0" y="6"/>
                        </a:lnTo>
                        <a:lnTo>
                          <a:pt x="6" y="16"/>
                        </a:lnTo>
                        <a:lnTo>
                          <a:pt x="31" y="14"/>
                        </a:lnTo>
                        <a:lnTo>
                          <a:pt x="30" y="9"/>
                        </a:lnTo>
                        <a:lnTo>
                          <a:pt x="8"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0" name="Freeform 406"/>
                  <p:cNvSpPr/>
                  <p:nvPr/>
                </p:nvSpPr>
                <p:spPr bwMode="auto">
                  <a:xfrm>
                    <a:off x="2486" y="1159"/>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1" name="Freeform 407"/>
                  <p:cNvSpPr/>
                  <p:nvPr/>
                </p:nvSpPr>
                <p:spPr bwMode="auto">
                  <a:xfrm>
                    <a:off x="2484" y="1160"/>
                    <a:ext cx="31" cy="16"/>
                  </a:xfrm>
                  <a:custGeom>
                    <a:avLst/>
                    <a:gdLst>
                      <a:gd name="T0" fmla="*/ 2 w 31"/>
                      <a:gd name="T1" fmla="*/ 0 h 16"/>
                      <a:gd name="T2" fmla="*/ 0 w 31"/>
                      <a:gd name="T3" fmla="*/ 6 h 16"/>
                      <a:gd name="T4" fmla="*/ 6 w 31"/>
                      <a:gd name="T5" fmla="*/ 16 h 16"/>
                      <a:gd name="T6" fmla="*/ 31 w 31"/>
                      <a:gd name="T7" fmla="*/ 14 h 16"/>
                      <a:gd name="T8" fmla="*/ 30 w 31"/>
                      <a:gd name="T9" fmla="*/ 9 h 16"/>
                      <a:gd name="T10" fmla="*/ 8 w 31"/>
                      <a:gd name="T11" fmla="*/ 11 h 16"/>
                      <a:gd name="T12" fmla="*/ 2 w 3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1" h="16">
                        <a:moveTo>
                          <a:pt x="2" y="0"/>
                        </a:moveTo>
                        <a:lnTo>
                          <a:pt x="0" y="6"/>
                        </a:lnTo>
                        <a:lnTo>
                          <a:pt x="6" y="16"/>
                        </a:lnTo>
                        <a:lnTo>
                          <a:pt x="31" y="14"/>
                        </a:lnTo>
                        <a:lnTo>
                          <a:pt x="30" y="9"/>
                        </a:lnTo>
                        <a:lnTo>
                          <a:pt x="8" y="11"/>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2" name="Freeform 408"/>
                  <p:cNvSpPr/>
                  <p:nvPr/>
                </p:nvSpPr>
                <p:spPr bwMode="auto">
                  <a:xfrm>
                    <a:off x="2464" y="1162"/>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3" name="Freeform 409"/>
                  <p:cNvSpPr/>
                  <p:nvPr/>
                </p:nvSpPr>
                <p:spPr bwMode="auto">
                  <a:xfrm>
                    <a:off x="2463" y="1163"/>
                    <a:ext cx="30" cy="16"/>
                  </a:xfrm>
                  <a:custGeom>
                    <a:avLst/>
                    <a:gdLst>
                      <a:gd name="T0" fmla="*/ 1 w 30"/>
                      <a:gd name="T1" fmla="*/ 0 h 16"/>
                      <a:gd name="T2" fmla="*/ 0 w 30"/>
                      <a:gd name="T3" fmla="*/ 6 h 16"/>
                      <a:gd name="T4" fmla="*/ 5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4" name="Freeform 410"/>
                  <p:cNvSpPr/>
                  <p:nvPr/>
                </p:nvSpPr>
                <p:spPr bwMode="auto">
                  <a:xfrm>
                    <a:off x="2444" y="1165"/>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5" name="Freeform 411"/>
                  <p:cNvSpPr/>
                  <p:nvPr/>
                </p:nvSpPr>
                <p:spPr bwMode="auto">
                  <a:xfrm>
                    <a:off x="2443" y="1166"/>
                    <a:ext cx="30" cy="16"/>
                  </a:xfrm>
                  <a:custGeom>
                    <a:avLst/>
                    <a:gdLst>
                      <a:gd name="T0" fmla="*/ 1 w 30"/>
                      <a:gd name="T1" fmla="*/ 0 h 16"/>
                      <a:gd name="T2" fmla="*/ 0 w 30"/>
                      <a:gd name="T3" fmla="*/ 6 h 16"/>
                      <a:gd name="T4" fmla="*/ 5 w 30"/>
                      <a:gd name="T5" fmla="*/ 16 h 16"/>
                      <a:gd name="T6" fmla="*/ 30 w 30"/>
                      <a:gd name="T7" fmla="*/ 14 h 16"/>
                      <a:gd name="T8" fmla="*/ 29 w 30"/>
                      <a:gd name="T9" fmla="*/ 9 h 16"/>
                      <a:gd name="T10" fmla="*/ 7 w 30"/>
                      <a:gd name="T11" fmla="*/ 10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6" name="Freeform 412"/>
                  <p:cNvSpPr/>
                  <p:nvPr/>
                </p:nvSpPr>
                <p:spPr bwMode="auto">
                  <a:xfrm>
                    <a:off x="2422" y="1168"/>
                    <a:ext cx="28" cy="12"/>
                  </a:xfrm>
                  <a:custGeom>
                    <a:avLst/>
                    <a:gdLst>
                      <a:gd name="T0" fmla="*/ 0 w 28"/>
                      <a:gd name="T1" fmla="*/ 2 h 12"/>
                      <a:gd name="T2" fmla="*/ 24 w 28"/>
                      <a:gd name="T3" fmla="*/ 0 h 12"/>
                      <a:gd name="T4" fmla="*/ 28 w 28"/>
                      <a:gd name="T5" fmla="*/ 10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7" name="Freeform 413"/>
                  <p:cNvSpPr/>
                  <p:nvPr/>
                </p:nvSpPr>
                <p:spPr bwMode="auto">
                  <a:xfrm>
                    <a:off x="2421" y="1170"/>
                    <a:ext cx="30" cy="15"/>
                  </a:xfrm>
                  <a:custGeom>
                    <a:avLst/>
                    <a:gdLst>
                      <a:gd name="T0" fmla="*/ 1 w 30"/>
                      <a:gd name="T1" fmla="*/ 0 h 15"/>
                      <a:gd name="T2" fmla="*/ 0 w 30"/>
                      <a:gd name="T3" fmla="*/ 5 h 15"/>
                      <a:gd name="T4" fmla="*/ 6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8" name="Freeform 414"/>
                  <p:cNvSpPr/>
                  <p:nvPr/>
                </p:nvSpPr>
                <p:spPr bwMode="auto">
                  <a:xfrm>
                    <a:off x="2557" y="1150"/>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89" name="Freeform 415"/>
                  <p:cNvSpPr/>
                  <p:nvPr/>
                </p:nvSpPr>
                <p:spPr bwMode="auto">
                  <a:xfrm>
                    <a:off x="2556" y="1151"/>
                    <a:ext cx="30" cy="16"/>
                  </a:xfrm>
                  <a:custGeom>
                    <a:avLst/>
                    <a:gdLst>
                      <a:gd name="T0" fmla="*/ 1 w 30"/>
                      <a:gd name="T1" fmla="*/ 0 h 16"/>
                      <a:gd name="T2" fmla="*/ 0 w 30"/>
                      <a:gd name="T3" fmla="*/ 6 h 16"/>
                      <a:gd name="T4" fmla="*/ 5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0" name="Freeform 416"/>
                  <p:cNvSpPr/>
                  <p:nvPr/>
                </p:nvSpPr>
                <p:spPr bwMode="auto">
                  <a:xfrm>
                    <a:off x="2533" y="1152"/>
                    <a:ext cx="28" cy="12"/>
                  </a:xfrm>
                  <a:custGeom>
                    <a:avLst/>
                    <a:gdLst>
                      <a:gd name="T0" fmla="*/ 0 w 28"/>
                      <a:gd name="T1" fmla="*/ 2 h 12"/>
                      <a:gd name="T2" fmla="*/ 23 w 28"/>
                      <a:gd name="T3" fmla="*/ 0 h 12"/>
                      <a:gd name="T4" fmla="*/ 28 w 28"/>
                      <a:gd name="T5" fmla="*/ 10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3" y="0"/>
                        </a:lnTo>
                        <a:lnTo>
                          <a:pt x="28"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1" name="Freeform 417"/>
                  <p:cNvSpPr/>
                  <p:nvPr/>
                </p:nvSpPr>
                <p:spPr bwMode="auto">
                  <a:xfrm>
                    <a:off x="2531" y="1154"/>
                    <a:ext cx="31" cy="15"/>
                  </a:xfrm>
                  <a:custGeom>
                    <a:avLst/>
                    <a:gdLst>
                      <a:gd name="T0" fmla="*/ 2 w 31"/>
                      <a:gd name="T1" fmla="*/ 0 h 15"/>
                      <a:gd name="T2" fmla="*/ 0 w 31"/>
                      <a:gd name="T3" fmla="*/ 5 h 15"/>
                      <a:gd name="T4" fmla="*/ 6 w 31"/>
                      <a:gd name="T5" fmla="*/ 15 h 15"/>
                      <a:gd name="T6" fmla="*/ 31 w 31"/>
                      <a:gd name="T7" fmla="*/ 13 h 15"/>
                      <a:gd name="T8" fmla="*/ 30 w 31"/>
                      <a:gd name="T9" fmla="*/ 9 h 15"/>
                      <a:gd name="T10" fmla="*/ 8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5"/>
                        </a:lnTo>
                        <a:lnTo>
                          <a:pt x="6" y="15"/>
                        </a:lnTo>
                        <a:lnTo>
                          <a:pt x="31" y="13"/>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2" name="Freeform 418"/>
                  <p:cNvSpPr/>
                  <p:nvPr/>
                </p:nvSpPr>
                <p:spPr bwMode="auto">
                  <a:xfrm>
                    <a:off x="2511" y="1155"/>
                    <a:ext cx="28" cy="12"/>
                  </a:xfrm>
                  <a:custGeom>
                    <a:avLst/>
                    <a:gdLst>
                      <a:gd name="T0" fmla="*/ 0 w 28"/>
                      <a:gd name="T1" fmla="*/ 2 h 12"/>
                      <a:gd name="T2" fmla="*/ 24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3" name="Freeform 419"/>
                  <p:cNvSpPr/>
                  <p:nvPr/>
                </p:nvSpPr>
                <p:spPr bwMode="auto">
                  <a:xfrm>
                    <a:off x="2510" y="1157"/>
                    <a:ext cx="30" cy="15"/>
                  </a:xfrm>
                  <a:custGeom>
                    <a:avLst/>
                    <a:gdLst>
                      <a:gd name="T0" fmla="*/ 1 w 30"/>
                      <a:gd name="T1" fmla="*/ 0 h 15"/>
                      <a:gd name="T2" fmla="*/ 0 w 30"/>
                      <a:gd name="T3" fmla="*/ 5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4" name="Freeform 420"/>
                  <p:cNvSpPr/>
                  <p:nvPr/>
                </p:nvSpPr>
                <p:spPr bwMode="auto">
                  <a:xfrm>
                    <a:off x="2277" y="1168"/>
                    <a:ext cx="41" cy="12"/>
                  </a:xfrm>
                  <a:custGeom>
                    <a:avLst/>
                    <a:gdLst>
                      <a:gd name="T0" fmla="*/ 0 w 41"/>
                      <a:gd name="T1" fmla="*/ 2 h 12"/>
                      <a:gd name="T2" fmla="*/ 35 w 41"/>
                      <a:gd name="T3" fmla="*/ 0 h 12"/>
                      <a:gd name="T4" fmla="*/ 41 w 41"/>
                      <a:gd name="T5" fmla="*/ 10 h 12"/>
                      <a:gd name="T6" fmla="*/ 9 w 41"/>
                      <a:gd name="T7" fmla="*/ 12 h 12"/>
                      <a:gd name="T8" fmla="*/ 0 w 41"/>
                      <a:gd name="T9" fmla="*/ 2 h 12"/>
                    </a:gdLst>
                    <a:ahLst/>
                    <a:cxnLst>
                      <a:cxn ang="0">
                        <a:pos x="T0" y="T1"/>
                      </a:cxn>
                      <a:cxn ang="0">
                        <a:pos x="T2" y="T3"/>
                      </a:cxn>
                      <a:cxn ang="0">
                        <a:pos x="T4" y="T5"/>
                      </a:cxn>
                      <a:cxn ang="0">
                        <a:pos x="T6" y="T7"/>
                      </a:cxn>
                      <a:cxn ang="0">
                        <a:pos x="T8" y="T9"/>
                      </a:cxn>
                    </a:cxnLst>
                    <a:rect l="0" t="0" r="r" b="b"/>
                    <a:pathLst>
                      <a:path w="41" h="12">
                        <a:moveTo>
                          <a:pt x="0" y="2"/>
                        </a:moveTo>
                        <a:lnTo>
                          <a:pt x="35" y="0"/>
                        </a:lnTo>
                        <a:lnTo>
                          <a:pt x="41" y="10"/>
                        </a:lnTo>
                        <a:lnTo>
                          <a:pt x="9"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5" name="Freeform 421"/>
                  <p:cNvSpPr/>
                  <p:nvPr/>
                </p:nvSpPr>
                <p:spPr bwMode="auto">
                  <a:xfrm>
                    <a:off x="2275" y="1170"/>
                    <a:ext cx="45" cy="15"/>
                  </a:xfrm>
                  <a:custGeom>
                    <a:avLst/>
                    <a:gdLst>
                      <a:gd name="T0" fmla="*/ 2 w 45"/>
                      <a:gd name="T1" fmla="*/ 0 h 15"/>
                      <a:gd name="T2" fmla="*/ 0 w 45"/>
                      <a:gd name="T3" fmla="*/ 5 h 15"/>
                      <a:gd name="T4" fmla="*/ 8 w 45"/>
                      <a:gd name="T5" fmla="*/ 15 h 15"/>
                      <a:gd name="T6" fmla="*/ 45 w 45"/>
                      <a:gd name="T7" fmla="*/ 13 h 15"/>
                      <a:gd name="T8" fmla="*/ 44 w 45"/>
                      <a:gd name="T9" fmla="*/ 8 h 15"/>
                      <a:gd name="T10" fmla="*/ 11 w 45"/>
                      <a:gd name="T11" fmla="*/ 10 h 15"/>
                      <a:gd name="T12" fmla="*/ 2 w 4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45" h="15">
                        <a:moveTo>
                          <a:pt x="2" y="0"/>
                        </a:moveTo>
                        <a:lnTo>
                          <a:pt x="0" y="5"/>
                        </a:lnTo>
                        <a:lnTo>
                          <a:pt x="8" y="15"/>
                        </a:lnTo>
                        <a:lnTo>
                          <a:pt x="45" y="13"/>
                        </a:lnTo>
                        <a:lnTo>
                          <a:pt x="44" y="8"/>
                        </a:lnTo>
                        <a:lnTo>
                          <a:pt x="11"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6" name="Freeform 422"/>
                  <p:cNvSpPr/>
                  <p:nvPr/>
                </p:nvSpPr>
                <p:spPr bwMode="auto">
                  <a:xfrm>
                    <a:off x="2426" y="1150"/>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7" name="Freeform 423"/>
                  <p:cNvSpPr/>
                  <p:nvPr/>
                </p:nvSpPr>
                <p:spPr bwMode="auto">
                  <a:xfrm>
                    <a:off x="2425" y="1151"/>
                    <a:ext cx="30" cy="16"/>
                  </a:xfrm>
                  <a:custGeom>
                    <a:avLst/>
                    <a:gdLst>
                      <a:gd name="T0" fmla="*/ 1 w 30"/>
                      <a:gd name="T1" fmla="*/ 0 h 16"/>
                      <a:gd name="T2" fmla="*/ 0 w 30"/>
                      <a:gd name="T3" fmla="*/ 6 h 16"/>
                      <a:gd name="T4" fmla="*/ 5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5"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8" name="Freeform 424"/>
                  <p:cNvSpPr/>
                  <p:nvPr/>
                </p:nvSpPr>
                <p:spPr bwMode="auto">
                  <a:xfrm>
                    <a:off x="2405" y="1153"/>
                    <a:ext cx="27" cy="12"/>
                  </a:xfrm>
                  <a:custGeom>
                    <a:avLst/>
                    <a:gdLst>
                      <a:gd name="T0" fmla="*/ 0 w 27"/>
                      <a:gd name="T1" fmla="*/ 2 h 12"/>
                      <a:gd name="T2" fmla="*/ 23 w 27"/>
                      <a:gd name="T3" fmla="*/ 0 h 12"/>
                      <a:gd name="T4" fmla="*/ 27 w 27"/>
                      <a:gd name="T5" fmla="*/ 10 h 12"/>
                      <a:gd name="T6" fmla="*/ 5 w 27"/>
                      <a:gd name="T7" fmla="*/ 12 h 12"/>
                      <a:gd name="T8" fmla="*/ 0 w 27"/>
                      <a:gd name="T9" fmla="*/ 2 h 12"/>
                    </a:gdLst>
                    <a:ahLst/>
                    <a:cxnLst>
                      <a:cxn ang="0">
                        <a:pos x="T0" y="T1"/>
                      </a:cxn>
                      <a:cxn ang="0">
                        <a:pos x="T2" y="T3"/>
                      </a:cxn>
                      <a:cxn ang="0">
                        <a:pos x="T4" y="T5"/>
                      </a:cxn>
                      <a:cxn ang="0">
                        <a:pos x="T6" y="T7"/>
                      </a:cxn>
                      <a:cxn ang="0">
                        <a:pos x="T8" y="T9"/>
                      </a:cxn>
                    </a:cxnLst>
                    <a:rect l="0" t="0" r="r" b="b"/>
                    <a:pathLst>
                      <a:path w="27" h="12">
                        <a:moveTo>
                          <a:pt x="0" y="2"/>
                        </a:moveTo>
                        <a:lnTo>
                          <a:pt x="23" y="0"/>
                        </a:lnTo>
                        <a:lnTo>
                          <a:pt x="27" y="10"/>
                        </a:lnTo>
                        <a:lnTo>
                          <a:pt x="5"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199" name="Freeform 425"/>
                  <p:cNvSpPr/>
                  <p:nvPr/>
                </p:nvSpPr>
                <p:spPr bwMode="auto">
                  <a:xfrm>
                    <a:off x="2403" y="1155"/>
                    <a:ext cx="30" cy="15"/>
                  </a:xfrm>
                  <a:custGeom>
                    <a:avLst/>
                    <a:gdLst>
                      <a:gd name="T0" fmla="*/ 1 w 30"/>
                      <a:gd name="T1" fmla="*/ 0 h 15"/>
                      <a:gd name="T2" fmla="*/ 0 w 30"/>
                      <a:gd name="T3" fmla="*/ 5 h 15"/>
                      <a:gd name="T4" fmla="*/ 6 w 30"/>
                      <a:gd name="T5" fmla="*/ 15 h 15"/>
                      <a:gd name="T6" fmla="*/ 30 w 30"/>
                      <a:gd name="T7" fmla="*/ 13 h 15"/>
                      <a:gd name="T8" fmla="*/ 29 w 30"/>
                      <a:gd name="T9" fmla="*/ 8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29" y="8"/>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0" name="Freeform 426"/>
                  <p:cNvSpPr/>
                  <p:nvPr/>
                </p:nvSpPr>
                <p:spPr bwMode="auto">
                  <a:xfrm>
                    <a:off x="2384" y="1156"/>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1" name="Freeform 427"/>
                  <p:cNvSpPr/>
                  <p:nvPr/>
                </p:nvSpPr>
                <p:spPr bwMode="auto">
                  <a:xfrm>
                    <a:off x="2383" y="1157"/>
                    <a:ext cx="30" cy="16"/>
                  </a:xfrm>
                  <a:custGeom>
                    <a:avLst/>
                    <a:gdLst>
                      <a:gd name="T0" fmla="*/ 1 w 30"/>
                      <a:gd name="T1" fmla="*/ 0 h 16"/>
                      <a:gd name="T2" fmla="*/ 0 w 30"/>
                      <a:gd name="T3" fmla="*/ 6 h 16"/>
                      <a:gd name="T4" fmla="*/ 6 w 30"/>
                      <a:gd name="T5" fmla="*/ 16 h 16"/>
                      <a:gd name="T6" fmla="*/ 30 w 30"/>
                      <a:gd name="T7" fmla="*/ 14 h 16"/>
                      <a:gd name="T8" fmla="*/ 30 w 30"/>
                      <a:gd name="T9" fmla="*/ 9 h 16"/>
                      <a:gd name="T10" fmla="*/ 7 w 30"/>
                      <a:gd name="T11" fmla="*/ 10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6" y="16"/>
                        </a:lnTo>
                        <a:lnTo>
                          <a:pt x="30" y="14"/>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2" name="Freeform 428"/>
                  <p:cNvSpPr/>
                  <p:nvPr/>
                </p:nvSpPr>
                <p:spPr bwMode="auto">
                  <a:xfrm>
                    <a:off x="2363" y="1159"/>
                    <a:ext cx="28" cy="12"/>
                  </a:xfrm>
                  <a:custGeom>
                    <a:avLst/>
                    <a:gdLst>
                      <a:gd name="T0" fmla="*/ 0 w 28"/>
                      <a:gd name="T1" fmla="*/ 1 h 12"/>
                      <a:gd name="T2" fmla="*/ 23 w 28"/>
                      <a:gd name="T3" fmla="*/ 0 h 12"/>
                      <a:gd name="T4" fmla="*/ 28 w 28"/>
                      <a:gd name="T5" fmla="*/ 11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1"/>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3" name="Freeform 429"/>
                  <p:cNvSpPr/>
                  <p:nvPr/>
                </p:nvSpPr>
                <p:spPr bwMode="auto">
                  <a:xfrm>
                    <a:off x="2361" y="1160"/>
                    <a:ext cx="31" cy="16"/>
                  </a:xfrm>
                  <a:custGeom>
                    <a:avLst/>
                    <a:gdLst>
                      <a:gd name="T0" fmla="*/ 2 w 31"/>
                      <a:gd name="T1" fmla="*/ 0 h 16"/>
                      <a:gd name="T2" fmla="*/ 0 w 31"/>
                      <a:gd name="T3" fmla="*/ 6 h 16"/>
                      <a:gd name="T4" fmla="*/ 6 w 31"/>
                      <a:gd name="T5" fmla="*/ 16 h 16"/>
                      <a:gd name="T6" fmla="*/ 31 w 31"/>
                      <a:gd name="T7" fmla="*/ 14 h 16"/>
                      <a:gd name="T8" fmla="*/ 30 w 31"/>
                      <a:gd name="T9" fmla="*/ 10 h 16"/>
                      <a:gd name="T10" fmla="*/ 8 w 31"/>
                      <a:gd name="T11" fmla="*/ 11 h 16"/>
                      <a:gd name="T12" fmla="*/ 2 w 3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1" h="16">
                        <a:moveTo>
                          <a:pt x="2" y="0"/>
                        </a:moveTo>
                        <a:lnTo>
                          <a:pt x="0" y="6"/>
                        </a:lnTo>
                        <a:lnTo>
                          <a:pt x="6" y="16"/>
                        </a:lnTo>
                        <a:lnTo>
                          <a:pt x="31" y="14"/>
                        </a:lnTo>
                        <a:lnTo>
                          <a:pt x="30" y="10"/>
                        </a:lnTo>
                        <a:lnTo>
                          <a:pt x="8" y="11"/>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4" name="Freeform 430"/>
                  <p:cNvSpPr/>
                  <p:nvPr/>
                </p:nvSpPr>
                <p:spPr bwMode="auto">
                  <a:xfrm>
                    <a:off x="2338" y="1161"/>
                    <a:ext cx="28" cy="12"/>
                  </a:xfrm>
                  <a:custGeom>
                    <a:avLst/>
                    <a:gdLst>
                      <a:gd name="T0" fmla="*/ 0 w 28"/>
                      <a:gd name="T1" fmla="*/ 2 h 12"/>
                      <a:gd name="T2" fmla="*/ 24 w 28"/>
                      <a:gd name="T3" fmla="*/ 0 h 12"/>
                      <a:gd name="T4" fmla="*/ 28 w 28"/>
                      <a:gd name="T5" fmla="*/ 10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5" name="Freeform 431"/>
                  <p:cNvSpPr/>
                  <p:nvPr/>
                </p:nvSpPr>
                <p:spPr bwMode="auto">
                  <a:xfrm>
                    <a:off x="2337" y="1163"/>
                    <a:ext cx="30" cy="15"/>
                  </a:xfrm>
                  <a:custGeom>
                    <a:avLst/>
                    <a:gdLst>
                      <a:gd name="T0" fmla="*/ 1 w 30"/>
                      <a:gd name="T1" fmla="*/ 0 h 15"/>
                      <a:gd name="T2" fmla="*/ 0 w 30"/>
                      <a:gd name="T3" fmla="*/ 5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6" name="Freeform 432"/>
                  <p:cNvSpPr/>
                  <p:nvPr/>
                </p:nvSpPr>
                <p:spPr bwMode="auto">
                  <a:xfrm>
                    <a:off x="2317" y="1164"/>
                    <a:ext cx="28" cy="12"/>
                  </a:xfrm>
                  <a:custGeom>
                    <a:avLst/>
                    <a:gdLst>
                      <a:gd name="T0" fmla="*/ 0 w 28"/>
                      <a:gd name="T1" fmla="*/ 2 h 12"/>
                      <a:gd name="T2" fmla="*/ 23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3"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7" name="Freeform 433"/>
                  <p:cNvSpPr/>
                  <p:nvPr/>
                </p:nvSpPr>
                <p:spPr bwMode="auto">
                  <a:xfrm>
                    <a:off x="2315" y="1166"/>
                    <a:ext cx="30" cy="15"/>
                  </a:xfrm>
                  <a:custGeom>
                    <a:avLst/>
                    <a:gdLst>
                      <a:gd name="T0" fmla="*/ 1 w 30"/>
                      <a:gd name="T1" fmla="*/ 0 h 15"/>
                      <a:gd name="T2" fmla="*/ 0 w 30"/>
                      <a:gd name="T3" fmla="*/ 5 h 15"/>
                      <a:gd name="T4" fmla="*/ 6 w 30"/>
                      <a:gd name="T5" fmla="*/ 15 h 15"/>
                      <a:gd name="T6" fmla="*/ 30 w 30"/>
                      <a:gd name="T7" fmla="*/ 13 h 15"/>
                      <a:gd name="T8" fmla="*/ 30 w 30"/>
                      <a:gd name="T9" fmla="*/ 9 h 15"/>
                      <a:gd name="T10" fmla="*/ 8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9"/>
                        </a:lnTo>
                        <a:lnTo>
                          <a:pt x="8"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8" name="Freeform 434"/>
                  <p:cNvSpPr/>
                  <p:nvPr/>
                </p:nvSpPr>
                <p:spPr bwMode="auto">
                  <a:xfrm>
                    <a:off x="2517" y="1138"/>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09" name="Freeform 435"/>
                  <p:cNvSpPr/>
                  <p:nvPr/>
                </p:nvSpPr>
                <p:spPr bwMode="auto">
                  <a:xfrm>
                    <a:off x="2515" y="1139"/>
                    <a:ext cx="31" cy="16"/>
                  </a:xfrm>
                  <a:custGeom>
                    <a:avLst/>
                    <a:gdLst>
                      <a:gd name="T0" fmla="*/ 2 w 31"/>
                      <a:gd name="T1" fmla="*/ 0 h 16"/>
                      <a:gd name="T2" fmla="*/ 0 w 31"/>
                      <a:gd name="T3" fmla="*/ 6 h 16"/>
                      <a:gd name="T4" fmla="*/ 6 w 31"/>
                      <a:gd name="T5" fmla="*/ 16 h 16"/>
                      <a:gd name="T6" fmla="*/ 31 w 31"/>
                      <a:gd name="T7" fmla="*/ 14 h 16"/>
                      <a:gd name="T8" fmla="*/ 30 w 31"/>
                      <a:gd name="T9" fmla="*/ 10 h 16"/>
                      <a:gd name="T10" fmla="*/ 8 w 31"/>
                      <a:gd name="T11" fmla="*/ 11 h 16"/>
                      <a:gd name="T12" fmla="*/ 2 w 3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1" h="16">
                        <a:moveTo>
                          <a:pt x="2" y="0"/>
                        </a:moveTo>
                        <a:lnTo>
                          <a:pt x="0" y="6"/>
                        </a:lnTo>
                        <a:lnTo>
                          <a:pt x="6" y="16"/>
                        </a:lnTo>
                        <a:lnTo>
                          <a:pt x="31" y="14"/>
                        </a:lnTo>
                        <a:lnTo>
                          <a:pt x="30" y="10"/>
                        </a:lnTo>
                        <a:lnTo>
                          <a:pt x="8" y="11"/>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0" name="Freeform 436"/>
                  <p:cNvSpPr/>
                  <p:nvPr/>
                </p:nvSpPr>
                <p:spPr bwMode="auto">
                  <a:xfrm>
                    <a:off x="2495" y="1141"/>
                    <a:ext cx="28" cy="12"/>
                  </a:xfrm>
                  <a:custGeom>
                    <a:avLst/>
                    <a:gdLst>
                      <a:gd name="T0" fmla="*/ 0 w 28"/>
                      <a:gd name="T1" fmla="*/ 2 h 12"/>
                      <a:gd name="T2" fmla="*/ 24 w 28"/>
                      <a:gd name="T3" fmla="*/ 0 h 12"/>
                      <a:gd name="T4" fmla="*/ 28 w 28"/>
                      <a:gd name="T5" fmla="*/ 10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0"/>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1" name="Freeform 437"/>
                  <p:cNvSpPr/>
                  <p:nvPr/>
                </p:nvSpPr>
                <p:spPr bwMode="auto">
                  <a:xfrm>
                    <a:off x="2494" y="1143"/>
                    <a:ext cx="30" cy="15"/>
                  </a:xfrm>
                  <a:custGeom>
                    <a:avLst/>
                    <a:gdLst>
                      <a:gd name="T0" fmla="*/ 1 w 30"/>
                      <a:gd name="T1" fmla="*/ 0 h 15"/>
                      <a:gd name="T2" fmla="*/ 0 w 30"/>
                      <a:gd name="T3" fmla="*/ 5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2" name="Freeform 438"/>
                  <p:cNvSpPr/>
                  <p:nvPr/>
                </p:nvSpPr>
                <p:spPr bwMode="auto">
                  <a:xfrm>
                    <a:off x="2475" y="1144"/>
                    <a:ext cx="28" cy="12"/>
                  </a:xfrm>
                  <a:custGeom>
                    <a:avLst/>
                    <a:gdLst>
                      <a:gd name="T0" fmla="*/ 0 w 28"/>
                      <a:gd name="T1" fmla="*/ 2 h 12"/>
                      <a:gd name="T2" fmla="*/ 24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3" name="Freeform 439"/>
                  <p:cNvSpPr/>
                  <p:nvPr/>
                </p:nvSpPr>
                <p:spPr bwMode="auto">
                  <a:xfrm>
                    <a:off x="2474" y="1146"/>
                    <a:ext cx="30" cy="15"/>
                  </a:xfrm>
                  <a:custGeom>
                    <a:avLst/>
                    <a:gdLst>
                      <a:gd name="T0" fmla="*/ 1 w 30"/>
                      <a:gd name="T1" fmla="*/ 0 h 15"/>
                      <a:gd name="T2" fmla="*/ 0 w 30"/>
                      <a:gd name="T3" fmla="*/ 5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4" name="Freeform 440"/>
                  <p:cNvSpPr/>
                  <p:nvPr/>
                </p:nvSpPr>
                <p:spPr bwMode="auto">
                  <a:xfrm>
                    <a:off x="2454" y="1147"/>
                    <a:ext cx="27" cy="12"/>
                  </a:xfrm>
                  <a:custGeom>
                    <a:avLst/>
                    <a:gdLst>
                      <a:gd name="T0" fmla="*/ 0 w 27"/>
                      <a:gd name="T1" fmla="*/ 2 h 12"/>
                      <a:gd name="T2" fmla="*/ 23 w 27"/>
                      <a:gd name="T3" fmla="*/ 0 h 12"/>
                      <a:gd name="T4" fmla="*/ 27 w 27"/>
                      <a:gd name="T5" fmla="*/ 11 h 12"/>
                      <a:gd name="T6" fmla="*/ 6 w 27"/>
                      <a:gd name="T7" fmla="*/ 12 h 12"/>
                      <a:gd name="T8" fmla="*/ 0 w 27"/>
                      <a:gd name="T9" fmla="*/ 2 h 12"/>
                    </a:gdLst>
                    <a:ahLst/>
                    <a:cxnLst>
                      <a:cxn ang="0">
                        <a:pos x="T0" y="T1"/>
                      </a:cxn>
                      <a:cxn ang="0">
                        <a:pos x="T2" y="T3"/>
                      </a:cxn>
                      <a:cxn ang="0">
                        <a:pos x="T4" y="T5"/>
                      </a:cxn>
                      <a:cxn ang="0">
                        <a:pos x="T6" y="T7"/>
                      </a:cxn>
                      <a:cxn ang="0">
                        <a:pos x="T8" y="T9"/>
                      </a:cxn>
                    </a:cxnLst>
                    <a:rect l="0" t="0" r="r" b="b"/>
                    <a:pathLst>
                      <a:path w="27" h="12">
                        <a:moveTo>
                          <a:pt x="0" y="2"/>
                        </a:moveTo>
                        <a:lnTo>
                          <a:pt x="23" y="0"/>
                        </a:lnTo>
                        <a:lnTo>
                          <a:pt x="27"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5" name="Freeform 441"/>
                  <p:cNvSpPr/>
                  <p:nvPr/>
                </p:nvSpPr>
                <p:spPr bwMode="auto">
                  <a:xfrm>
                    <a:off x="2452" y="1149"/>
                    <a:ext cx="30" cy="15"/>
                  </a:xfrm>
                  <a:custGeom>
                    <a:avLst/>
                    <a:gdLst>
                      <a:gd name="T0" fmla="*/ 1 w 30"/>
                      <a:gd name="T1" fmla="*/ 0 h 15"/>
                      <a:gd name="T2" fmla="*/ 0 w 30"/>
                      <a:gd name="T3" fmla="*/ 6 h 15"/>
                      <a:gd name="T4" fmla="*/ 6 w 30"/>
                      <a:gd name="T5" fmla="*/ 15 h 15"/>
                      <a:gd name="T6" fmla="*/ 30 w 30"/>
                      <a:gd name="T7" fmla="*/ 13 h 15"/>
                      <a:gd name="T8" fmla="*/ 30 w 30"/>
                      <a:gd name="T9" fmla="*/ 9 h 15"/>
                      <a:gd name="T10" fmla="*/ 8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3"/>
                        </a:lnTo>
                        <a:lnTo>
                          <a:pt x="30" y="9"/>
                        </a:lnTo>
                        <a:lnTo>
                          <a:pt x="8"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6" name="Freeform 442"/>
                  <p:cNvSpPr/>
                  <p:nvPr/>
                </p:nvSpPr>
                <p:spPr bwMode="auto">
                  <a:xfrm>
                    <a:off x="2564" y="1131"/>
                    <a:ext cx="28" cy="12"/>
                  </a:xfrm>
                  <a:custGeom>
                    <a:avLst/>
                    <a:gdLst>
                      <a:gd name="T0" fmla="*/ 0 w 28"/>
                      <a:gd name="T1" fmla="*/ 2 h 12"/>
                      <a:gd name="T2" fmla="*/ 24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7" name="Freeform 443"/>
                  <p:cNvSpPr/>
                  <p:nvPr/>
                </p:nvSpPr>
                <p:spPr bwMode="auto">
                  <a:xfrm>
                    <a:off x="2562" y="1133"/>
                    <a:ext cx="31" cy="15"/>
                  </a:xfrm>
                  <a:custGeom>
                    <a:avLst/>
                    <a:gdLst>
                      <a:gd name="T0" fmla="*/ 2 w 31"/>
                      <a:gd name="T1" fmla="*/ 0 h 15"/>
                      <a:gd name="T2" fmla="*/ 0 w 31"/>
                      <a:gd name="T3" fmla="*/ 6 h 15"/>
                      <a:gd name="T4" fmla="*/ 6 w 31"/>
                      <a:gd name="T5" fmla="*/ 15 h 15"/>
                      <a:gd name="T6" fmla="*/ 31 w 31"/>
                      <a:gd name="T7" fmla="*/ 13 h 15"/>
                      <a:gd name="T8" fmla="*/ 30 w 31"/>
                      <a:gd name="T9" fmla="*/ 9 h 15"/>
                      <a:gd name="T10" fmla="*/ 8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3"/>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8" name="Freeform 444"/>
                  <p:cNvSpPr/>
                  <p:nvPr/>
                </p:nvSpPr>
                <p:spPr bwMode="auto">
                  <a:xfrm>
                    <a:off x="2542" y="1135"/>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19" name="Freeform 445"/>
                  <p:cNvSpPr/>
                  <p:nvPr/>
                </p:nvSpPr>
                <p:spPr bwMode="auto">
                  <a:xfrm>
                    <a:off x="2541" y="1136"/>
                    <a:ext cx="30" cy="15"/>
                  </a:xfrm>
                  <a:custGeom>
                    <a:avLst/>
                    <a:gdLst>
                      <a:gd name="T0" fmla="*/ 1 w 30"/>
                      <a:gd name="T1" fmla="*/ 0 h 15"/>
                      <a:gd name="T2" fmla="*/ 0 w 30"/>
                      <a:gd name="T3" fmla="*/ 6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0" name="Freeform 446"/>
                  <p:cNvSpPr/>
                  <p:nvPr/>
                </p:nvSpPr>
                <p:spPr bwMode="auto">
                  <a:xfrm>
                    <a:off x="2615" y="1110"/>
                    <a:ext cx="27" cy="11"/>
                  </a:xfrm>
                  <a:custGeom>
                    <a:avLst/>
                    <a:gdLst>
                      <a:gd name="T0" fmla="*/ 0 w 27"/>
                      <a:gd name="T1" fmla="*/ 1 h 11"/>
                      <a:gd name="T2" fmla="*/ 23 w 27"/>
                      <a:gd name="T3" fmla="*/ 0 h 11"/>
                      <a:gd name="T4" fmla="*/ 27 w 27"/>
                      <a:gd name="T5" fmla="*/ 10 h 11"/>
                      <a:gd name="T6" fmla="*/ 5 w 27"/>
                      <a:gd name="T7" fmla="*/ 11 h 11"/>
                      <a:gd name="T8" fmla="*/ 0 w 27"/>
                      <a:gd name="T9" fmla="*/ 1 h 11"/>
                    </a:gdLst>
                    <a:ahLst/>
                    <a:cxnLst>
                      <a:cxn ang="0">
                        <a:pos x="T0" y="T1"/>
                      </a:cxn>
                      <a:cxn ang="0">
                        <a:pos x="T2" y="T3"/>
                      </a:cxn>
                      <a:cxn ang="0">
                        <a:pos x="T4" y="T5"/>
                      </a:cxn>
                      <a:cxn ang="0">
                        <a:pos x="T6" y="T7"/>
                      </a:cxn>
                      <a:cxn ang="0">
                        <a:pos x="T8" y="T9"/>
                      </a:cxn>
                    </a:cxnLst>
                    <a:rect l="0" t="0" r="r" b="b"/>
                    <a:pathLst>
                      <a:path w="27" h="11">
                        <a:moveTo>
                          <a:pt x="0" y="1"/>
                        </a:moveTo>
                        <a:lnTo>
                          <a:pt x="23" y="0"/>
                        </a:lnTo>
                        <a:lnTo>
                          <a:pt x="27" y="10"/>
                        </a:lnTo>
                        <a:lnTo>
                          <a:pt x="5"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1" name="Freeform 447"/>
                  <p:cNvSpPr/>
                  <p:nvPr/>
                </p:nvSpPr>
                <p:spPr bwMode="auto">
                  <a:xfrm>
                    <a:off x="2613" y="1111"/>
                    <a:ext cx="30" cy="15"/>
                  </a:xfrm>
                  <a:custGeom>
                    <a:avLst/>
                    <a:gdLst>
                      <a:gd name="T0" fmla="*/ 2 w 30"/>
                      <a:gd name="T1" fmla="*/ 0 h 15"/>
                      <a:gd name="T2" fmla="*/ 0 w 30"/>
                      <a:gd name="T3" fmla="*/ 6 h 15"/>
                      <a:gd name="T4" fmla="*/ 6 w 30"/>
                      <a:gd name="T5" fmla="*/ 15 h 15"/>
                      <a:gd name="T6" fmla="*/ 30 w 30"/>
                      <a:gd name="T7" fmla="*/ 14 h 15"/>
                      <a:gd name="T8" fmla="*/ 30 w 30"/>
                      <a:gd name="T9" fmla="*/ 9 h 15"/>
                      <a:gd name="T10" fmla="*/ 7 w 30"/>
                      <a:gd name="T11" fmla="*/ 10 h 15"/>
                      <a:gd name="T12" fmla="*/ 2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2" y="0"/>
                        </a:moveTo>
                        <a:lnTo>
                          <a:pt x="0" y="6"/>
                        </a:lnTo>
                        <a:lnTo>
                          <a:pt x="6" y="15"/>
                        </a:lnTo>
                        <a:lnTo>
                          <a:pt x="30" y="14"/>
                        </a:lnTo>
                        <a:lnTo>
                          <a:pt x="30" y="9"/>
                        </a:lnTo>
                        <a:lnTo>
                          <a:pt x="7"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2" name="Freeform 448"/>
                  <p:cNvSpPr/>
                  <p:nvPr/>
                </p:nvSpPr>
                <p:spPr bwMode="auto">
                  <a:xfrm>
                    <a:off x="2333" y="1208"/>
                    <a:ext cx="28" cy="12"/>
                  </a:xfrm>
                  <a:custGeom>
                    <a:avLst/>
                    <a:gdLst>
                      <a:gd name="T0" fmla="*/ 0 w 28"/>
                      <a:gd name="T1" fmla="*/ 2 h 12"/>
                      <a:gd name="T2" fmla="*/ 23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3"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3" name="Freeform 449"/>
                  <p:cNvSpPr/>
                  <p:nvPr/>
                </p:nvSpPr>
                <p:spPr bwMode="auto">
                  <a:xfrm>
                    <a:off x="2331" y="1210"/>
                    <a:ext cx="31" cy="15"/>
                  </a:xfrm>
                  <a:custGeom>
                    <a:avLst/>
                    <a:gdLst>
                      <a:gd name="T0" fmla="*/ 2 w 31"/>
                      <a:gd name="T1" fmla="*/ 0 h 15"/>
                      <a:gd name="T2" fmla="*/ 0 w 31"/>
                      <a:gd name="T3" fmla="*/ 5 h 15"/>
                      <a:gd name="T4" fmla="*/ 6 w 31"/>
                      <a:gd name="T5" fmla="*/ 15 h 15"/>
                      <a:gd name="T6" fmla="*/ 31 w 31"/>
                      <a:gd name="T7" fmla="*/ 13 h 15"/>
                      <a:gd name="T8" fmla="*/ 30 w 31"/>
                      <a:gd name="T9" fmla="*/ 9 h 15"/>
                      <a:gd name="T10" fmla="*/ 8 w 31"/>
                      <a:gd name="T11" fmla="*/ 10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5"/>
                        </a:lnTo>
                        <a:lnTo>
                          <a:pt x="6" y="15"/>
                        </a:lnTo>
                        <a:lnTo>
                          <a:pt x="31" y="13"/>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4" name="Freeform 450"/>
                  <p:cNvSpPr/>
                  <p:nvPr/>
                </p:nvSpPr>
                <p:spPr bwMode="auto">
                  <a:xfrm>
                    <a:off x="2627" y="1125"/>
                    <a:ext cx="28" cy="11"/>
                  </a:xfrm>
                  <a:custGeom>
                    <a:avLst/>
                    <a:gdLst>
                      <a:gd name="T0" fmla="*/ 0 w 28"/>
                      <a:gd name="T1" fmla="*/ 1 h 11"/>
                      <a:gd name="T2" fmla="*/ 23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3"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5" name="Freeform 451"/>
                  <p:cNvSpPr/>
                  <p:nvPr/>
                </p:nvSpPr>
                <p:spPr bwMode="auto">
                  <a:xfrm>
                    <a:off x="2625" y="1126"/>
                    <a:ext cx="31" cy="16"/>
                  </a:xfrm>
                  <a:custGeom>
                    <a:avLst/>
                    <a:gdLst>
                      <a:gd name="T0" fmla="*/ 2 w 31"/>
                      <a:gd name="T1" fmla="*/ 0 h 16"/>
                      <a:gd name="T2" fmla="*/ 0 w 31"/>
                      <a:gd name="T3" fmla="*/ 6 h 16"/>
                      <a:gd name="T4" fmla="*/ 6 w 31"/>
                      <a:gd name="T5" fmla="*/ 16 h 16"/>
                      <a:gd name="T6" fmla="*/ 31 w 31"/>
                      <a:gd name="T7" fmla="*/ 13 h 16"/>
                      <a:gd name="T8" fmla="*/ 30 w 31"/>
                      <a:gd name="T9" fmla="*/ 9 h 16"/>
                      <a:gd name="T10" fmla="*/ 8 w 31"/>
                      <a:gd name="T11" fmla="*/ 10 h 16"/>
                      <a:gd name="T12" fmla="*/ 2 w 3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1" h="16">
                        <a:moveTo>
                          <a:pt x="2" y="0"/>
                        </a:moveTo>
                        <a:lnTo>
                          <a:pt x="0" y="6"/>
                        </a:lnTo>
                        <a:lnTo>
                          <a:pt x="6" y="16"/>
                        </a:lnTo>
                        <a:lnTo>
                          <a:pt x="31" y="13"/>
                        </a:lnTo>
                        <a:lnTo>
                          <a:pt x="30" y="9"/>
                        </a:lnTo>
                        <a:lnTo>
                          <a:pt x="8"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6" name="Freeform 452"/>
                  <p:cNvSpPr/>
                  <p:nvPr/>
                </p:nvSpPr>
                <p:spPr bwMode="auto">
                  <a:xfrm>
                    <a:off x="2640" y="1140"/>
                    <a:ext cx="28" cy="12"/>
                  </a:xfrm>
                  <a:custGeom>
                    <a:avLst/>
                    <a:gdLst>
                      <a:gd name="T0" fmla="*/ 0 w 28"/>
                      <a:gd name="T1" fmla="*/ 2 h 12"/>
                      <a:gd name="T2" fmla="*/ 23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3"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7" name="Freeform 453"/>
                  <p:cNvSpPr/>
                  <p:nvPr/>
                </p:nvSpPr>
                <p:spPr bwMode="auto">
                  <a:xfrm>
                    <a:off x="2639" y="1142"/>
                    <a:ext cx="30" cy="15"/>
                  </a:xfrm>
                  <a:custGeom>
                    <a:avLst/>
                    <a:gdLst>
                      <a:gd name="T0" fmla="*/ 1 w 30"/>
                      <a:gd name="T1" fmla="*/ 0 h 15"/>
                      <a:gd name="T2" fmla="*/ 0 w 30"/>
                      <a:gd name="T3" fmla="*/ 5 h 15"/>
                      <a:gd name="T4" fmla="*/ 5 w 30"/>
                      <a:gd name="T5" fmla="*/ 15 h 15"/>
                      <a:gd name="T6" fmla="*/ 30 w 30"/>
                      <a:gd name="T7" fmla="*/ 13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5" y="15"/>
                        </a:lnTo>
                        <a:lnTo>
                          <a:pt x="30" y="13"/>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8" name="Freeform 454"/>
                  <p:cNvSpPr/>
                  <p:nvPr/>
                </p:nvSpPr>
                <p:spPr bwMode="auto">
                  <a:xfrm>
                    <a:off x="2654" y="1155"/>
                    <a:ext cx="27" cy="12"/>
                  </a:xfrm>
                  <a:custGeom>
                    <a:avLst/>
                    <a:gdLst>
                      <a:gd name="T0" fmla="*/ 0 w 27"/>
                      <a:gd name="T1" fmla="*/ 1 h 12"/>
                      <a:gd name="T2" fmla="*/ 23 w 27"/>
                      <a:gd name="T3" fmla="*/ 0 h 12"/>
                      <a:gd name="T4" fmla="*/ 27 w 27"/>
                      <a:gd name="T5" fmla="*/ 10 h 12"/>
                      <a:gd name="T6" fmla="*/ 5 w 27"/>
                      <a:gd name="T7" fmla="*/ 12 h 12"/>
                      <a:gd name="T8" fmla="*/ 0 w 27"/>
                      <a:gd name="T9" fmla="*/ 1 h 12"/>
                    </a:gdLst>
                    <a:ahLst/>
                    <a:cxnLst>
                      <a:cxn ang="0">
                        <a:pos x="T0" y="T1"/>
                      </a:cxn>
                      <a:cxn ang="0">
                        <a:pos x="T2" y="T3"/>
                      </a:cxn>
                      <a:cxn ang="0">
                        <a:pos x="T4" y="T5"/>
                      </a:cxn>
                      <a:cxn ang="0">
                        <a:pos x="T6" y="T7"/>
                      </a:cxn>
                      <a:cxn ang="0">
                        <a:pos x="T8" y="T9"/>
                      </a:cxn>
                    </a:cxnLst>
                    <a:rect l="0" t="0" r="r" b="b"/>
                    <a:pathLst>
                      <a:path w="27" h="12">
                        <a:moveTo>
                          <a:pt x="0" y="1"/>
                        </a:moveTo>
                        <a:lnTo>
                          <a:pt x="23" y="0"/>
                        </a:lnTo>
                        <a:lnTo>
                          <a:pt x="27" y="10"/>
                        </a:lnTo>
                        <a:lnTo>
                          <a:pt x="5"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29" name="Freeform 455"/>
                  <p:cNvSpPr/>
                  <p:nvPr/>
                </p:nvSpPr>
                <p:spPr bwMode="auto">
                  <a:xfrm>
                    <a:off x="2652" y="1156"/>
                    <a:ext cx="30" cy="16"/>
                  </a:xfrm>
                  <a:custGeom>
                    <a:avLst/>
                    <a:gdLst>
                      <a:gd name="T0" fmla="*/ 2 w 30"/>
                      <a:gd name="T1" fmla="*/ 0 h 16"/>
                      <a:gd name="T2" fmla="*/ 0 w 30"/>
                      <a:gd name="T3" fmla="*/ 6 h 16"/>
                      <a:gd name="T4" fmla="*/ 6 w 30"/>
                      <a:gd name="T5" fmla="*/ 16 h 16"/>
                      <a:gd name="T6" fmla="*/ 30 w 30"/>
                      <a:gd name="T7" fmla="*/ 14 h 16"/>
                      <a:gd name="T8" fmla="*/ 30 w 30"/>
                      <a:gd name="T9" fmla="*/ 9 h 16"/>
                      <a:gd name="T10" fmla="*/ 7 w 30"/>
                      <a:gd name="T11" fmla="*/ 10 h 16"/>
                      <a:gd name="T12" fmla="*/ 2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2" y="0"/>
                        </a:moveTo>
                        <a:lnTo>
                          <a:pt x="0" y="6"/>
                        </a:lnTo>
                        <a:lnTo>
                          <a:pt x="6" y="16"/>
                        </a:lnTo>
                        <a:lnTo>
                          <a:pt x="30" y="14"/>
                        </a:lnTo>
                        <a:lnTo>
                          <a:pt x="30" y="9"/>
                        </a:lnTo>
                        <a:lnTo>
                          <a:pt x="7" y="10"/>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0" name="Freeform 456"/>
                  <p:cNvSpPr/>
                  <p:nvPr/>
                </p:nvSpPr>
                <p:spPr bwMode="auto">
                  <a:xfrm>
                    <a:off x="2666" y="1172"/>
                    <a:ext cx="28" cy="11"/>
                  </a:xfrm>
                  <a:custGeom>
                    <a:avLst/>
                    <a:gdLst>
                      <a:gd name="T0" fmla="*/ 0 w 28"/>
                      <a:gd name="T1" fmla="*/ 1 h 11"/>
                      <a:gd name="T2" fmla="*/ 24 w 28"/>
                      <a:gd name="T3" fmla="*/ 0 h 11"/>
                      <a:gd name="T4" fmla="*/ 28 w 28"/>
                      <a:gd name="T5" fmla="*/ 10 h 11"/>
                      <a:gd name="T6" fmla="*/ 6 w 28"/>
                      <a:gd name="T7" fmla="*/ 11 h 11"/>
                      <a:gd name="T8" fmla="*/ 0 w 28"/>
                      <a:gd name="T9" fmla="*/ 1 h 11"/>
                    </a:gdLst>
                    <a:ahLst/>
                    <a:cxnLst>
                      <a:cxn ang="0">
                        <a:pos x="T0" y="T1"/>
                      </a:cxn>
                      <a:cxn ang="0">
                        <a:pos x="T2" y="T3"/>
                      </a:cxn>
                      <a:cxn ang="0">
                        <a:pos x="T4" y="T5"/>
                      </a:cxn>
                      <a:cxn ang="0">
                        <a:pos x="T6" y="T7"/>
                      </a:cxn>
                      <a:cxn ang="0">
                        <a:pos x="T8" y="T9"/>
                      </a:cxn>
                    </a:cxnLst>
                    <a:rect l="0" t="0" r="r" b="b"/>
                    <a:pathLst>
                      <a:path w="28" h="11">
                        <a:moveTo>
                          <a:pt x="0" y="1"/>
                        </a:moveTo>
                        <a:lnTo>
                          <a:pt x="24" y="0"/>
                        </a:lnTo>
                        <a:lnTo>
                          <a:pt x="28" y="10"/>
                        </a:lnTo>
                        <a:lnTo>
                          <a:pt x="6" y="11"/>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1" name="Freeform 457"/>
                  <p:cNvSpPr/>
                  <p:nvPr/>
                </p:nvSpPr>
                <p:spPr bwMode="auto">
                  <a:xfrm>
                    <a:off x="2665" y="1173"/>
                    <a:ext cx="30" cy="15"/>
                  </a:xfrm>
                  <a:custGeom>
                    <a:avLst/>
                    <a:gdLst>
                      <a:gd name="T0" fmla="*/ 1 w 30"/>
                      <a:gd name="T1" fmla="*/ 0 h 15"/>
                      <a:gd name="T2" fmla="*/ 0 w 30"/>
                      <a:gd name="T3" fmla="*/ 6 h 15"/>
                      <a:gd name="T4" fmla="*/ 6 w 30"/>
                      <a:gd name="T5" fmla="*/ 15 h 15"/>
                      <a:gd name="T6" fmla="*/ 30 w 30"/>
                      <a:gd name="T7" fmla="*/ 14 h 15"/>
                      <a:gd name="T8" fmla="*/ 29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6"/>
                        </a:lnTo>
                        <a:lnTo>
                          <a:pt x="6" y="15"/>
                        </a:lnTo>
                        <a:lnTo>
                          <a:pt x="30" y="14"/>
                        </a:lnTo>
                        <a:lnTo>
                          <a:pt x="29"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2" name="Freeform 458"/>
                  <p:cNvSpPr/>
                  <p:nvPr/>
                </p:nvSpPr>
                <p:spPr bwMode="auto">
                  <a:xfrm>
                    <a:off x="2645" y="1175"/>
                    <a:ext cx="28" cy="12"/>
                  </a:xfrm>
                  <a:custGeom>
                    <a:avLst/>
                    <a:gdLst>
                      <a:gd name="T0" fmla="*/ 0 w 28"/>
                      <a:gd name="T1" fmla="*/ 1 h 12"/>
                      <a:gd name="T2" fmla="*/ 23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3"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3" name="Freeform 459"/>
                  <p:cNvSpPr/>
                  <p:nvPr/>
                </p:nvSpPr>
                <p:spPr bwMode="auto">
                  <a:xfrm>
                    <a:off x="2643" y="1176"/>
                    <a:ext cx="31" cy="15"/>
                  </a:xfrm>
                  <a:custGeom>
                    <a:avLst/>
                    <a:gdLst>
                      <a:gd name="T0" fmla="*/ 2 w 31"/>
                      <a:gd name="T1" fmla="*/ 0 h 15"/>
                      <a:gd name="T2" fmla="*/ 0 w 31"/>
                      <a:gd name="T3" fmla="*/ 6 h 15"/>
                      <a:gd name="T4" fmla="*/ 6 w 31"/>
                      <a:gd name="T5" fmla="*/ 15 h 15"/>
                      <a:gd name="T6" fmla="*/ 31 w 31"/>
                      <a:gd name="T7" fmla="*/ 14 h 15"/>
                      <a:gd name="T8" fmla="*/ 30 w 31"/>
                      <a:gd name="T9" fmla="*/ 9 h 15"/>
                      <a:gd name="T10" fmla="*/ 8 w 31"/>
                      <a:gd name="T11" fmla="*/ 11 h 15"/>
                      <a:gd name="T12" fmla="*/ 2 w 3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 y="0"/>
                        </a:moveTo>
                        <a:lnTo>
                          <a:pt x="0" y="6"/>
                        </a:lnTo>
                        <a:lnTo>
                          <a:pt x="6" y="15"/>
                        </a:lnTo>
                        <a:lnTo>
                          <a:pt x="31" y="14"/>
                        </a:lnTo>
                        <a:lnTo>
                          <a:pt x="30" y="9"/>
                        </a:lnTo>
                        <a:lnTo>
                          <a:pt x="8" y="11"/>
                        </a:lnTo>
                        <a:lnTo>
                          <a:pt x="2"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4" name="Freeform 460"/>
                  <p:cNvSpPr/>
                  <p:nvPr/>
                </p:nvSpPr>
                <p:spPr bwMode="auto">
                  <a:xfrm>
                    <a:off x="2301" y="1213"/>
                    <a:ext cx="28" cy="12"/>
                  </a:xfrm>
                  <a:custGeom>
                    <a:avLst/>
                    <a:gdLst>
                      <a:gd name="T0" fmla="*/ 0 w 28"/>
                      <a:gd name="T1" fmla="*/ 1 h 12"/>
                      <a:gd name="T2" fmla="*/ 24 w 28"/>
                      <a:gd name="T3" fmla="*/ 0 h 12"/>
                      <a:gd name="T4" fmla="*/ 28 w 28"/>
                      <a:gd name="T5" fmla="*/ 10 h 12"/>
                      <a:gd name="T6" fmla="*/ 6 w 28"/>
                      <a:gd name="T7" fmla="*/ 12 h 12"/>
                      <a:gd name="T8" fmla="*/ 0 w 28"/>
                      <a:gd name="T9" fmla="*/ 1 h 12"/>
                    </a:gdLst>
                    <a:ahLst/>
                    <a:cxnLst>
                      <a:cxn ang="0">
                        <a:pos x="T0" y="T1"/>
                      </a:cxn>
                      <a:cxn ang="0">
                        <a:pos x="T2" y="T3"/>
                      </a:cxn>
                      <a:cxn ang="0">
                        <a:pos x="T4" y="T5"/>
                      </a:cxn>
                      <a:cxn ang="0">
                        <a:pos x="T6" y="T7"/>
                      </a:cxn>
                      <a:cxn ang="0">
                        <a:pos x="T8" y="T9"/>
                      </a:cxn>
                    </a:cxnLst>
                    <a:rect l="0" t="0" r="r" b="b"/>
                    <a:pathLst>
                      <a:path w="28" h="12">
                        <a:moveTo>
                          <a:pt x="0" y="1"/>
                        </a:moveTo>
                        <a:lnTo>
                          <a:pt x="24" y="0"/>
                        </a:lnTo>
                        <a:lnTo>
                          <a:pt x="28" y="10"/>
                        </a:lnTo>
                        <a:lnTo>
                          <a:pt x="6" y="12"/>
                        </a:lnTo>
                        <a:lnTo>
                          <a:pt x="0" y="1"/>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5" name="Freeform 461"/>
                  <p:cNvSpPr/>
                  <p:nvPr/>
                </p:nvSpPr>
                <p:spPr bwMode="auto">
                  <a:xfrm>
                    <a:off x="2300" y="1214"/>
                    <a:ext cx="30" cy="16"/>
                  </a:xfrm>
                  <a:custGeom>
                    <a:avLst/>
                    <a:gdLst>
                      <a:gd name="T0" fmla="*/ 1 w 30"/>
                      <a:gd name="T1" fmla="*/ 0 h 16"/>
                      <a:gd name="T2" fmla="*/ 0 w 30"/>
                      <a:gd name="T3" fmla="*/ 6 h 16"/>
                      <a:gd name="T4" fmla="*/ 6 w 30"/>
                      <a:gd name="T5" fmla="*/ 16 h 16"/>
                      <a:gd name="T6" fmla="*/ 30 w 30"/>
                      <a:gd name="T7" fmla="*/ 14 h 16"/>
                      <a:gd name="T8" fmla="*/ 29 w 30"/>
                      <a:gd name="T9" fmla="*/ 9 h 16"/>
                      <a:gd name="T10" fmla="*/ 7 w 30"/>
                      <a:gd name="T11" fmla="*/ 11 h 16"/>
                      <a:gd name="T12" fmla="*/ 1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1" y="0"/>
                        </a:moveTo>
                        <a:lnTo>
                          <a:pt x="0" y="6"/>
                        </a:lnTo>
                        <a:lnTo>
                          <a:pt x="6" y="16"/>
                        </a:lnTo>
                        <a:lnTo>
                          <a:pt x="30" y="14"/>
                        </a:lnTo>
                        <a:lnTo>
                          <a:pt x="29" y="9"/>
                        </a:lnTo>
                        <a:lnTo>
                          <a:pt x="7" y="11"/>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6" name="Freeform 462"/>
                  <p:cNvSpPr/>
                  <p:nvPr/>
                </p:nvSpPr>
                <p:spPr bwMode="auto">
                  <a:xfrm>
                    <a:off x="2365" y="1207"/>
                    <a:ext cx="28" cy="12"/>
                  </a:xfrm>
                  <a:custGeom>
                    <a:avLst/>
                    <a:gdLst>
                      <a:gd name="T0" fmla="*/ 0 w 28"/>
                      <a:gd name="T1" fmla="*/ 2 h 12"/>
                      <a:gd name="T2" fmla="*/ 24 w 28"/>
                      <a:gd name="T3" fmla="*/ 0 h 12"/>
                      <a:gd name="T4" fmla="*/ 28 w 28"/>
                      <a:gd name="T5" fmla="*/ 11 h 12"/>
                      <a:gd name="T6" fmla="*/ 6 w 28"/>
                      <a:gd name="T7" fmla="*/ 12 h 12"/>
                      <a:gd name="T8" fmla="*/ 0 w 28"/>
                      <a:gd name="T9" fmla="*/ 2 h 12"/>
                    </a:gdLst>
                    <a:ahLst/>
                    <a:cxnLst>
                      <a:cxn ang="0">
                        <a:pos x="T0" y="T1"/>
                      </a:cxn>
                      <a:cxn ang="0">
                        <a:pos x="T2" y="T3"/>
                      </a:cxn>
                      <a:cxn ang="0">
                        <a:pos x="T4" y="T5"/>
                      </a:cxn>
                      <a:cxn ang="0">
                        <a:pos x="T6" y="T7"/>
                      </a:cxn>
                      <a:cxn ang="0">
                        <a:pos x="T8" y="T9"/>
                      </a:cxn>
                    </a:cxnLst>
                    <a:rect l="0" t="0" r="r" b="b"/>
                    <a:pathLst>
                      <a:path w="28" h="12">
                        <a:moveTo>
                          <a:pt x="0" y="2"/>
                        </a:moveTo>
                        <a:lnTo>
                          <a:pt x="24" y="0"/>
                        </a:lnTo>
                        <a:lnTo>
                          <a:pt x="28" y="11"/>
                        </a:lnTo>
                        <a:lnTo>
                          <a:pt x="6" y="12"/>
                        </a:lnTo>
                        <a:lnTo>
                          <a:pt x="0" y="2"/>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7" name="Freeform 463"/>
                  <p:cNvSpPr/>
                  <p:nvPr/>
                </p:nvSpPr>
                <p:spPr bwMode="auto">
                  <a:xfrm>
                    <a:off x="2364" y="1209"/>
                    <a:ext cx="30" cy="15"/>
                  </a:xfrm>
                  <a:custGeom>
                    <a:avLst/>
                    <a:gdLst>
                      <a:gd name="T0" fmla="*/ 1 w 30"/>
                      <a:gd name="T1" fmla="*/ 0 h 15"/>
                      <a:gd name="T2" fmla="*/ 0 w 30"/>
                      <a:gd name="T3" fmla="*/ 5 h 15"/>
                      <a:gd name="T4" fmla="*/ 6 w 30"/>
                      <a:gd name="T5" fmla="*/ 15 h 15"/>
                      <a:gd name="T6" fmla="*/ 30 w 30"/>
                      <a:gd name="T7" fmla="*/ 13 h 15"/>
                      <a:gd name="T8" fmla="*/ 30 w 30"/>
                      <a:gd name="T9" fmla="*/ 9 h 15"/>
                      <a:gd name="T10" fmla="*/ 7 w 30"/>
                      <a:gd name="T11" fmla="*/ 10 h 15"/>
                      <a:gd name="T12" fmla="*/ 1 w 3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0" h="15">
                        <a:moveTo>
                          <a:pt x="1" y="0"/>
                        </a:moveTo>
                        <a:lnTo>
                          <a:pt x="0" y="5"/>
                        </a:lnTo>
                        <a:lnTo>
                          <a:pt x="6" y="15"/>
                        </a:lnTo>
                        <a:lnTo>
                          <a:pt x="30" y="13"/>
                        </a:lnTo>
                        <a:lnTo>
                          <a:pt x="30" y="9"/>
                        </a:lnTo>
                        <a:lnTo>
                          <a:pt x="7" y="10"/>
                        </a:lnTo>
                        <a:lnTo>
                          <a:pt x="1" y="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8" name="Freeform 464"/>
                  <p:cNvSpPr/>
                  <p:nvPr/>
                </p:nvSpPr>
                <p:spPr bwMode="auto">
                  <a:xfrm>
                    <a:off x="2588" y="1128"/>
                    <a:ext cx="51" cy="31"/>
                  </a:xfrm>
                  <a:custGeom>
                    <a:avLst/>
                    <a:gdLst>
                      <a:gd name="T0" fmla="*/ 0 w 51"/>
                      <a:gd name="T1" fmla="*/ 17 h 31"/>
                      <a:gd name="T2" fmla="*/ 19 w 51"/>
                      <a:gd name="T3" fmla="*/ 16 h 31"/>
                      <a:gd name="T4" fmla="*/ 13 w 51"/>
                      <a:gd name="T5" fmla="*/ 2 h 31"/>
                      <a:gd name="T6" fmla="*/ 31 w 51"/>
                      <a:gd name="T7" fmla="*/ 0 h 31"/>
                      <a:gd name="T8" fmla="*/ 51 w 51"/>
                      <a:gd name="T9" fmla="*/ 26 h 31"/>
                      <a:gd name="T10" fmla="*/ 7 w 51"/>
                      <a:gd name="T11" fmla="*/ 31 h 31"/>
                      <a:gd name="T12" fmla="*/ 0 w 51"/>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51" h="31">
                        <a:moveTo>
                          <a:pt x="0" y="17"/>
                        </a:moveTo>
                        <a:lnTo>
                          <a:pt x="19" y="16"/>
                        </a:lnTo>
                        <a:lnTo>
                          <a:pt x="13" y="2"/>
                        </a:lnTo>
                        <a:lnTo>
                          <a:pt x="31" y="0"/>
                        </a:lnTo>
                        <a:lnTo>
                          <a:pt x="51" y="26"/>
                        </a:lnTo>
                        <a:lnTo>
                          <a:pt x="7" y="31"/>
                        </a:lnTo>
                        <a:lnTo>
                          <a:pt x="0" y="17"/>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39" name="Freeform 465"/>
                  <p:cNvSpPr/>
                  <p:nvPr/>
                </p:nvSpPr>
                <p:spPr bwMode="auto">
                  <a:xfrm>
                    <a:off x="2461" y="1215"/>
                    <a:ext cx="101" cy="45"/>
                  </a:xfrm>
                  <a:custGeom>
                    <a:avLst/>
                    <a:gdLst>
                      <a:gd name="T0" fmla="*/ 0 w 101"/>
                      <a:gd name="T1" fmla="*/ 10 h 45"/>
                      <a:gd name="T2" fmla="*/ 75 w 101"/>
                      <a:gd name="T3" fmla="*/ 0 h 45"/>
                      <a:gd name="T4" fmla="*/ 101 w 101"/>
                      <a:gd name="T5" fmla="*/ 35 h 45"/>
                      <a:gd name="T6" fmla="*/ 16 w 101"/>
                      <a:gd name="T7" fmla="*/ 45 h 45"/>
                      <a:gd name="T8" fmla="*/ 0 w 101"/>
                      <a:gd name="T9" fmla="*/ 10 h 45"/>
                    </a:gdLst>
                    <a:ahLst/>
                    <a:cxnLst>
                      <a:cxn ang="0">
                        <a:pos x="T0" y="T1"/>
                      </a:cxn>
                      <a:cxn ang="0">
                        <a:pos x="T2" y="T3"/>
                      </a:cxn>
                      <a:cxn ang="0">
                        <a:pos x="T4" y="T5"/>
                      </a:cxn>
                      <a:cxn ang="0">
                        <a:pos x="T6" y="T7"/>
                      </a:cxn>
                      <a:cxn ang="0">
                        <a:pos x="T8" y="T9"/>
                      </a:cxn>
                    </a:cxnLst>
                    <a:rect l="0" t="0" r="r" b="b"/>
                    <a:pathLst>
                      <a:path w="101" h="45">
                        <a:moveTo>
                          <a:pt x="0" y="10"/>
                        </a:moveTo>
                        <a:lnTo>
                          <a:pt x="75" y="0"/>
                        </a:lnTo>
                        <a:lnTo>
                          <a:pt x="101" y="35"/>
                        </a:lnTo>
                        <a:lnTo>
                          <a:pt x="16" y="45"/>
                        </a:lnTo>
                        <a:lnTo>
                          <a:pt x="0" y="10"/>
                        </a:lnTo>
                        <a:close/>
                      </a:path>
                    </a:pathLst>
                  </a:custGeom>
                  <a:solidFill>
                    <a:srgbClr val="007F7F"/>
                  </a:solidFill>
                  <a:ln w="0">
                    <a:solidFill>
                      <a:srgbClr val="000000"/>
                    </a:solidFill>
                    <a:prstDash val="solid"/>
                    <a:round/>
                  </a:ln>
                </p:spPr>
                <p:txBody>
                  <a:bodyPr/>
                  <a:lstStyle/>
                  <a:p>
                    <a:pPr algn="ctr"/>
                    <a:endParaRPr lang="zh-CN" altLang="en-US"/>
                  </a:p>
                </p:txBody>
              </p:sp>
              <p:sp>
                <p:nvSpPr>
                  <p:cNvPr id="1052240" name="Freeform 466"/>
                  <p:cNvSpPr/>
                  <p:nvPr/>
                </p:nvSpPr>
                <p:spPr bwMode="auto">
                  <a:xfrm>
                    <a:off x="2461" y="1214"/>
                    <a:ext cx="101" cy="37"/>
                  </a:xfrm>
                  <a:custGeom>
                    <a:avLst/>
                    <a:gdLst>
                      <a:gd name="T0" fmla="*/ 1 w 101"/>
                      <a:gd name="T1" fmla="*/ 14 h 37"/>
                      <a:gd name="T2" fmla="*/ 73 w 101"/>
                      <a:gd name="T3" fmla="*/ 4 h 37"/>
                      <a:gd name="T4" fmla="*/ 97 w 101"/>
                      <a:gd name="T5" fmla="*/ 37 h 37"/>
                      <a:gd name="T6" fmla="*/ 101 w 101"/>
                      <a:gd name="T7" fmla="*/ 36 h 37"/>
                      <a:gd name="T8" fmla="*/ 75 w 101"/>
                      <a:gd name="T9" fmla="*/ 0 h 37"/>
                      <a:gd name="T10" fmla="*/ 0 w 101"/>
                      <a:gd name="T11" fmla="*/ 11 h 37"/>
                      <a:gd name="T12" fmla="*/ 1 w 101"/>
                      <a:gd name="T13" fmla="*/ 14 h 37"/>
                    </a:gdLst>
                    <a:ahLst/>
                    <a:cxnLst>
                      <a:cxn ang="0">
                        <a:pos x="T0" y="T1"/>
                      </a:cxn>
                      <a:cxn ang="0">
                        <a:pos x="T2" y="T3"/>
                      </a:cxn>
                      <a:cxn ang="0">
                        <a:pos x="T4" y="T5"/>
                      </a:cxn>
                      <a:cxn ang="0">
                        <a:pos x="T6" y="T7"/>
                      </a:cxn>
                      <a:cxn ang="0">
                        <a:pos x="T8" y="T9"/>
                      </a:cxn>
                      <a:cxn ang="0">
                        <a:pos x="T10" y="T11"/>
                      </a:cxn>
                      <a:cxn ang="0">
                        <a:pos x="T12" y="T13"/>
                      </a:cxn>
                    </a:cxnLst>
                    <a:rect l="0" t="0" r="r" b="b"/>
                    <a:pathLst>
                      <a:path w="101" h="37">
                        <a:moveTo>
                          <a:pt x="1" y="14"/>
                        </a:moveTo>
                        <a:lnTo>
                          <a:pt x="73" y="4"/>
                        </a:lnTo>
                        <a:lnTo>
                          <a:pt x="97" y="37"/>
                        </a:lnTo>
                        <a:lnTo>
                          <a:pt x="101" y="36"/>
                        </a:lnTo>
                        <a:lnTo>
                          <a:pt x="75" y="0"/>
                        </a:lnTo>
                        <a:lnTo>
                          <a:pt x="0" y="11"/>
                        </a:lnTo>
                        <a:lnTo>
                          <a:pt x="1" y="14"/>
                        </a:lnTo>
                        <a:close/>
                      </a:path>
                    </a:pathLst>
                  </a:custGeom>
                  <a:solidFill>
                    <a:srgbClr val="005E9E"/>
                  </a:solidFill>
                  <a:ln w="0">
                    <a:solidFill>
                      <a:srgbClr val="000000"/>
                    </a:solidFill>
                    <a:prstDash val="solid"/>
                    <a:round/>
                  </a:ln>
                </p:spPr>
                <p:txBody>
                  <a:bodyPr/>
                  <a:lstStyle/>
                  <a:p>
                    <a:pPr algn="ctr"/>
                    <a:endParaRPr lang="zh-CN" altLang="en-US"/>
                  </a:p>
                </p:txBody>
              </p:sp>
              <p:sp>
                <p:nvSpPr>
                  <p:cNvPr id="1052241" name="Freeform 467"/>
                  <p:cNvSpPr/>
                  <p:nvPr/>
                </p:nvSpPr>
                <p:spPr bwMode="auto">
                  <a:xfrm>
                    <a:off x="2458" y="1213"/>
                    <a:ext cx="38" cy="10"/>
                  </a:xfrm>
                  <a:custGeom>
                    <a:avLst/>
                    <a:gdLst>
                      <a:gd name="T0" fmla="*/ 3 w 38"/>
                      <a:gd name="T1" fmla="*/ 10 h 10"/>
                      <a:gd name="T2" fmla="*/ 38 w 38"/>
                      <a:gd name="T3" fmla="*/ 5 h 10"/>
                      <a:gd name="T4" fmla="*/ 35 w 38"/>
                      <a:gd name="T5" fmla="*/ 0 h 10"/>
                      <a:gd name="T6" fmla="*/ 0 w 38"/>
                      <a:gd name="T7" fmla="*/ 5 h 10"/>
                      <a:gd name="T8" fmla="*/ 3 w 38"/>
                      <a:gd name="T9" fmla="*/ 10 h 10"/>
                    </a:gdLst>
                    <a:ahLst/>
                    <a:cxnLst>
                      <a:cxn ang="0">
                        <a:pos x="T0" y="T1"/>
                      </a:cxn>
                      <a:cxn ang="0">
                        <a:pos x="T2" y="T3"/>
                      </a:cxn>
                      <a:cxn ang="0">
                        <a:pos x="T4" y="T5"/>
                      </a:cxn>
                      <a:cxn ang="0">
                        <a:pos x="T6" y="T7"/>
                      </a:cxn>
                      <a:cxn ang="0">
                        <a:pos x="T8" y="T9"/>
                      </a:cxn>
                    </a:cxnLst>
                    <a:rect l="0" t="0" r="r" b="b"/>
                    <a:pathLst>
                      <a:path w="38" h="10">
                        <a:moveTo>
                          <a:pt x="3" y="10"/>
                        </a:moveTo>
                        <a:lnTo>
                          <a:pt x="38" y="5"/>
                        </a:lnTo>
                        <a:lnTo>
                          <a:pt x="35" y="0"/>
                        </a:lnTo>
                        <a:lnTo>
                          <a:pt x="0" y="5"/>
                        </a:lnTo>
                        <a:lnTo>
                          <a:pt x="3" y="10"/>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42" name="Freeform 468"/>
                  <p:cNvSpPr/>
                  <p:nvPr/>
                </p:nvSpPr>
                <p:spPr bwMode="auto">
                  <a:xfrm>
                    <a:off x="2500" y="1208"/>
                    <a:ext cx="35" cy="8"/>
                  </a:xfrm>
                  <a:custGeom>
                    <a:avLst/>
                    <a:gdLst>
                      <a:gd name="T0" fmla="*/ 4 w 35"/>
                      <a:gd name="T1" fmla="*/ 8 h 8"/>
                      <a:gd name="T2" fmla="*/ 35 w 35"/>
                      <a:gd name="T3" fmla="*/ 4 h 8"/>
                      <a:gd name="T4" fmla="*/ 31 w 35"/>
                      <a:gd name="T5" fmla="*/ 0 h 8"/>
                      <a:gd name="T6" fmla="*/ 0 w 35"/>
                      <a:gd name="T7" fmla="*/ 4 h 8"/>
                      <a:gd name="T8" fmla="*/ 4 w 35"/>
                      <a:gd name="T9" fmla="*/ 8 h 8"/>
                    </a:gdLst>
                    <a:ahLst/>
                    <a:cxnLst>
                      <a:cxn ang="0">
                        <a:pos x="T0" y="T1"/>
                      </a:cxn>
                      <a:cxn ang="0">
                        <a:pos x="T2" y="T3"/>
                      </a:cxn>
                      <a:cxn ang="0">
                        <a:pos x="T4" y="T5"/>
                      </a:cxn>
                      <a:cxn ang="0">
                        <a:pos x="T6" y="T7"/>
                      </a:cxn>
                      <a:cxn ang="0">
                        <a:pos x="T8" y="T9"/>
                      </a:cxn>
                    </a:cxnLst>
                    <a:rect l="0" t="0" r="r" b="b"/>
                    <a:pathLst>
                      <a:path w="35" h="8">
                        <a:moveTo>
                          <a:pt x="4" y="8"/>
                        </a:moveTo>
                        <a:lnTo>
                          <a:pt x="35" y="4"/>
                        </a:lnTo>
                        <a:lnTo>
                          <a:pt x="31" y="0"/>
                        </a:lnTo>
                        <a:lnTo>
                          <a:pt x="0" y="4"/>
                        </a:lnTo>
                        <a:lnTo>
                          <a:pt x="4" y="8"/>
                        </a:lnTo>
                        <a:close/>
                      </a:path>
                    </a:pathLst>
                  </a:custGeom>
                  <a:solidFill>
                    <a:srgbClr val="2973CC"/>
                  </a:solidFill>
                  <a:ln w="0">
                    <a:solidFill>
                      <a:srgbClr val="000000"/>
                    </a:solidFill>
                    <a:prstDash val="solid"/>
                    <a:round/>
                  </a:ln>
                </p:spPr>
                <p:txBody>
                  <a:bodyPr/>
                  <a:lstStyle/>
                  <a:p>
                    <a:pPr algn="ctr"/>
                    <a:endParaRPr lang="zh-CN" altLang="en-US"/>
                  </a:p>
                </p:txBody>
              </p:sp>
              <p:sp>
                <p:nvSpPr>
                  <p:cNvPr id="1052243" name="Freeform 469"/>
                  <p:cNvSpPr/>
                  <p:nvPr/>
                </p:nvSpPr>
                <p:spPr bwMode="auto">
                  <a:xfrm>
                    <a:off x="2488" y="1253"/>
                    <a:ext cx="76" cy="16"/>
                  </a:xfrm>
                  <a:custGeom>
                    <a:avLst/>
                    <a:gdLst>
                      <a:gd name="T0" fmla="*/ 2 w 76"/>
                      <a:gd name="T1" fmla="*/ 16 h 16"/>
                      <a:gd name="T2" fmla="*/ 76 w 76"/>
                      <a:gd name="T3" fmla="*/ 5 h 16"/>
                      <a:gd name="T4" fmla="*/ 72 w 76"/>
                      <a:gd name="T5" fmla="*/ 0 h 16"/>
                      <a:gd name="T6" fmla="*/ 0 w 76"/>
                      <a:gd name="T7" fmla="*/ 12 h 16"/>
                      <a:gd name="T8" fmla="*/ 2 w 76"/>
                      <a:gd name="T9" fmla="*/ 16 h 16"/>
                    </a:gdLst>
                    <a:ahLst/>
                    <a:cxnLst>
                      <a:cxn ang="0">
                        <a:pos x="T0" y="T1"/>
                      </a:cxn>
                      <a:cxn ang="0">
                        <a:pos x="T2" y="T3"/>
                      </a:cxn>
                      <a:cxn ang="0">
                        <a:pos x="T4" y="T5"/>
                      </a:cxn>
                      <a:cxn ang="0">
                        <a:pos x="T6" y="T7"/>
                      </a:cxn>
                      <a:cxn ang="0">
                        <a:pos x="T8" y="T9"/>
                      </a:cxn>
                    </a:cxnLst>
                    <a:rect l="0" t="0" r="r" b="b"/>
                    <a:pathLst>
                      <a:path w="76" h="16">
                        <a:moveTo>
                          <a:pt x="2" y="16"/>
                        </a:moveTo>
                        <a:lnTo>
                          <a:pt x="76" y="5"/>
                        </a:lnTo>
                        <a:lnTo>
                          <a:pt x="72" y="0"/>
                        </a:lnTo>
                        <a:lnTo>
                          <a:pt x="0" y="12"/>
                        </a:lnTo>
                        <a:lnTo>
                          <a:pt x="2" y="16"/>
                        </a:lnTo>
                        <a:close/>
                      </a:path>
                    </a:pathLst>
                  </a:custGeom>
                  <a:solidFill>
                    <a:srgbClr val="5E5E5E"/>
                  </a:solidFill>
                  <a:ln w="0">
                    <a:solidFill>
                      <a:srgbClr val="000000"/>
                    </a:solidFill>
                    <a:prstDash val="solid"/>
                    <a:round/>
                  </a:ln>
                </p:spPr>
                <p:txBody>
                  <a:bodyPr/>
                  <a:lstStyle/>
                  <a:p>
                    <a:pPr algn="ctr"/>
                    <a:endParaRPr lang="zh-CN" altLang="en-US"/>
                  </a:p>
                </p:txBody>
              </p:sp>
              <p:sp>
                <p:nvSpPr>
                  <p:cNvPr id="1052244" name="Freeform 470"/>
                  <p:cNvSpPr/>
                  <p:nvPr/>
                </p:nvSpPr>
                <p:spPr bwMode="auto">
                  <a:xfrm>
                    <a:off x="2338" y="1271"/>
                    <a:ext cx="43" cy="9"/>
                  </a:xfrm>
                  <a:custGeom>
                    <a:avLst/>
                    <a:gdLst>
                      <a:gd name="T0" fmla="*/ 1 w 43"/>
                      <a:gd name="T1" fmla="*/ 9 h 9"/>
                      <a:gd name="T2" fmla="*/ 43 w 43"/>
                      <a:gd name="T3" fmla="*/ 3 h 9"/>
                      <a:gd name="T4" fmla="*/ 41 w 43"/>
                      <a:gd name="T5" fmla="*/ 0 h 9"/>
                      <a:gd name="T6" fmla="*/ 0 w 43"/>
                      <a:gd name="T7" fmla="*/ 6 h 9"/>
                      <a:gd name="T8" fmla="*/ 1 w 43"/>
                      <a:gd name="T9" fmla="*/ 9 h 9"/>
                    </a:gdLst>
                    <a:ahLst/>
                    <a:cxnLst>
                      <a:cxn ang="0">
                        <a:pos x="T0" y="T1"/>
                      </a:cxn>
                      <a:cxn ang="0">
                        <a:pos x="T2" y="T3"/>
                      </a:cxn>
                      <a:cxn ang="0">
                        <a:pos x="T4" y="T5"/>
                      </a:cxn>
                      <a:cxn ang="0">
                        <a:pos x="T6" y="T7"/>
                      </a:cxn>
                      <a:cxn ang="0">
                        <a:pos x="T8" y="T9"/>
                      </a:cxn>
                    </a:cxnLst>
                    <a:rect l="0" t="0" r="r" b="b"/>
                    <a:pathLst>
                      <a:path w="43" h="9">
                        <a:moveTo>
                          <a:pt x="1" y="9"/>
                        </a:moveTo>
                        <a:lnTo>
                          <a:pt x="43" y="3"/>
                        </a:lnTo>
                        <a:lnTo>
                          <a:pt x="41" y="0"/>
                        </a:lnTo>
                        <a:lnTo>
                          <a:pt x="0" y="6"/>
                        </a:lnTo>
                        <a:lnTo>
                          <a:pt x="1" y="9"/>
                        </a:lnTo>
                        <a:close/>
                      </a:path>
                    </a:pathLst>
                  </a:custGeom>
                  <a:solidFill>
                    <a:srgbClr val="5E5E5E"/>
                  </a:solidFill>
                  <a:ln>
                    <a:noFill/>
                  </a:ln>
                </p:spPr>
                <p:txBody>
                  <a:bodyPr/>
                  <a:lstStyle/>
                  <a:p>
                    <a:pPr algn="ctr"/>
                    <a:endParaRPr lang="zh-CN" altLang="en-US"/>
                  </a:p>
                </p:txBody>
              </p:sp>
              <p:sp>
                <p:nvSpPr>
                  <p:cNvPr id="1052245" name="Freeform 471"/>
                  <p:cNvSpPr/>
                  <p:nvPr/>
                </p:nvSpPr>
                <p:spPr bwMode="auto">
                  <a:xfrm>
                    <a:off x="2341" y="1275"/>
                    <a:ext cx="42" cy="8"/>
                  </a:xfrm>
                  <a:custGeom>
                    <a:avLst/>
                    <a:gdLst>
                      <a:gd name="T0" fmla="*/ 1 w 42"/>
                      <a:gd name="T1" fmla="*/ 8 h 8"/>
                      <a:gd name="T2" fmla="*/ 42 w 42"/>
                      <a:gd name="T3" fmla="*/ 2 h 8"/>
                      <a:gd name="T4" fmla="*/ 40 w 42"/>
                      <a:gd name="T5" fmla="*/ 0 h 8"/>
                      <a:gd name="T6" fmla="*/ 0 w 42"/>
                      <a:gd name="T7" fmla="*/ 6 h 8"/>
                      <a:gd name="T8" fmla="*/ 1 w 42"/>
                      <a:gd name="T9" fmla="*/ 8 h 8"/>
                    </a:gdLst>
                    <a:ahLst/>
                    <a:cxnLst>
                      <a:cxn ang="0">
                        <a:pos x="T0" y="T1"/>
                      </a:cxn>
                      <a:cxn ang="0">
                        <a:pos x="T2" y="T3"/>
                      </a:cxn>
                      <a:cxn ang="0">
                        <a:pos x="T4" y="T5"/>
                      </a:cxn>
                      <a:cxn ang="0">
                        <a:pos x="T6" y="T7"/>
                      </a:cxn>
                      <a:cxn ang="0">
                        <a:pos x="T8" y="T9"/>
                      </a:cxn>
                    </a:cxnLst>
                    <a:rect l="0" t="0" r="r" b="b"/>
                    <a:pathLst>
                      <a:path w="42" h="8">
                        <a:moveTo>
                          <a:pt x="1" y="8"/>
                        </a:moveTo>
                        <a:lnTo>
                          <a:pt x="42" y="2"/>
                        </a:lnTo>
                        <a:lnTo>
                          <a:pt x="40" y="0"/>
                        </a:lnTo>
                        <a:lnTo>
                          <a:pt x="0" y="6"/>
                        </a:lnTo>
                        <a:lnTo>
                          <a:pt x="1" y="8"/>
                        </a:lnTo>
                        <a:close/>
                      </a:path>
                    </a:pathLst>
                  </a:custGeom>
                  <a:solidFill>
                    <a:srgbClr val="5E5E5E"/>
                  </a:solidFill>
                  <a:ln>
                    <a:noFill/>
                  </a:ln>
                </p:spPr>
                <p:txBody>
                  <a:bodyPr/>
                  <a:lstStyle/>
                  <a:p>
                    <a:pPr algn="ctr"/>
                    <a:endParaRPr lang="zh-CN" altLang="en-US"/>
                  </a:p>
                </p:txBody>
              </p:sp>
              <p:sp>
                <p:nvSpPr>
                  <p:cNvPr id="1052246" name="Freeform 472"/>
                  <p:cNvSpPr/>
                  <p:nvPr/>
                </p:nvSpPr>
                <p:spPr bwMode="auto">
                  <a:xfrm>
                    <a:off x="2326" y="1252"/>
                    <a:ext cx="42" cy="9"/>
                  </a:xfrm>
                  <a:custGeom>
                    <a:avLst/>
                    <a:gdLst>
                      <a:gd name="T0" fmla="*/ 1 w 42"/>
                      <a:gd name="T1" fmla="*/ 9 h 9"/>
                      <a:gd name="T2" fmla="*/ 42 w 42"/>
                      <a:gd name="T3" fmla="*/ 2 h 9"/>
                      <a:gd name="T4" fmla="*/ 40 w 42"/>
                      <a:gd name="T5" fmla="*/ 0 h 9"/>
                      <a:gd name="T6" fmla="*/ 0 w 42"/>
                      <a:gd name="T7" fmla="*/ 6 h 9"/>
                      <a:gd name="T8" fmla="*/ 1 w 42"/>
                      <a:gd name="T9" fmla="*/ 9 h 9"/>
                    </a:gdLst>
                    <a:ahLst/>
                    <a:cxnLst>
                      <a:cxn ang="0">
                        <a:pos x="T0" y="T1"/>
                      </a:cxn>
                      <a:cxn ang="0">
                        <a:pos x="T2" y="T3"/>
                      </a:cxn>
                      <a:cxn ang="0">
                        <a:pos x="T4" y="T5"/>
                      </a:cxn>
                      <a:cxn ang="0">
                        <a:pos x="T6" y="T7"/>
                      </a:cxn>
                      <a:cxn ang="0">
                        <a:pos x="T8" y="T9"/>
                      </a:cxn>
                    </a:cxnLst>
                    <a:rect l="0" t="0" r="r" b="b"/>
                    <a:pathLst>
                      <a:path w="42" h="9">
                        <a:moveTo>
                          <a:pt x="1" y="9"/>
                        </a:moveTo>
                        <a:lnTo>
                          <a:pt x="42" y="2"/>
                        </a:lnTo>
                        <a:lnTo>
                          <a:pt x="40" y="0"/>
                        </a:lnTo>
                        <a:lnTo>
                          <a:pt x="0" y="6"/>
                        </a:lnTo>
                        <a:lnTo>
                          <a:pt x="1" y="9"/>
                        </a:lnTo>
                        <a:close/>
                      </a:path>
                    </a:pathLst>
                  </a:custGeom>
                  <a:solidFill>
                    <a:srgbClr val="5E5E5E"/>
                  </a:solidFill>
                  <a:ln>
                    <a:noFill/>
                  </a:ln>
                </p:spPr>
                <p:txBody>
                  <a:bodyPr/>
                  <a:lstStyle/>
                  <a:p>
                    <a:pPr algn="ctr"/>
                    <a:endParaRPr lang="zh-CN" altLang="en-US"/>
                  </a:p>
                </p:txBody>
              </p:sp>
              <p:sp>
                <p:nvSpPr>
                  <p:cNvPr id="1052247" name="Freeform 473"/>
                  <p:cNvSpPr/>
                  <p:nvPr/>
                </p:nvSpPr>
                <p:spPr bwMode="auto">
                  <a:xfrm>
                    <a:off x="2328" y="1256"/>
                    <a:ext cx="42" cy="8"/>
                  </a:xfrm>
                  <a:custGeom>
                    <a:avLst/>
                    <a:gdLst>
                      <a:gd name="T0" fmla="*/ 1 w 42"/>
                      <a:gd name="T1" fmla="*/ 8 h 8"/>
                      <a:gd name="T2" fmla="*/ 42 w 42"/>
                      <a:gd name="T3" fmla="*/ 2 h 8"/>
                      <a:gd name="T4" fmla="*/ 40 w 42"/>
                      <a:gd name="T5" fmla="*/ 0 h 8"/>
                      <a:gd name="T6" fmla="*/ 0 w 42"/>
                      <a:gd name="T7" fmla="*/ 6 h 8"/>
                      <a:gd name="T8" fmla="*/ 1 w 42"/>
                      <a:gd name="T9" fmla="*/ 8 h 8"/>
                    </a:gdLst>
                    <a:ahLst/>
                    <a:cxnLst>
                      <a:cxn ang="0">
                        <a:pos x="T0" y="T1"/>
                      </a:cxn>
                      <a:cxn ang="0">
                        <a:pos x="T2" y="T3"/>
                      </a:cxn>
                      <a:cxn ang="0">
                        <a:pos x="T4" y="T5"/>
                      </a:cxn>
                      <a:cxn ang="0">
                        <a:pos x="T6" y="T7"/>
                      </a:cxn>
                      <a:cxn ang="0">
                        <a:pos x="T8" y="T9"/>
                      </a:cxn>
                    </a:cxnLst>
                    <a:rect l="0" t="0" r="r" b="b"/>
                    <a:pathLst>
                      <a:path w="42" h="8">
                        <a:moveTo>
                          <a:pt x="1" y="8"/>
                        </a:moveTo>
                        <a:lnTo>
                          <a:pt x="42" y="2"/>
                        </a:lnTo>
                        <a:lnTo>
                          <a:pt x="40" y="0"/>
                        </a:lnTo>
                        <a:lnTo>
                          <a:pt x="0" y="6"/>
                        </a:lnTo>
                        <a:lnTo>
                          <a:pt x="1" y="8"/>
                        </a:lnTo>
                        <a:close/>
                      </a:path>
                    </a:pathLst>
                  </a:custGeom>
                  <a:solidFill>
                    <a:srgbClr val="5E5E5E"/>
                  </a:solidFill>
                  <a:ln>
                    <a:noFill/>
                  </a:ln>
                </p:spPr>
                <p:txBody>
                  <a:bodyPr/>
                  <a:lstStyle/>
                  <a:p>
                    <a:pPr algn="ctr"/>
                    <a:endParaRPr lang="zh-CN" altLang="en-US"/>
                  </a:p>
                </p:txBody>
              </p:sp>
              <p:sp>
                <p:nvSpPr>
                  <p:cNvPr id="1052248" name="Freeform 474"/>
                  <p:cNvSpPr/>
                  <p:nvPr/>
                </p:nvSpPr>
                <p:spPr bwMode="auto">
                  <a:xfrm>
                    <a:off x="2331" y="1260"/>
                    <a:ext cx="41" cy="8"/>
                  </a:xfrm>
                  <a:custGeom>
                    <a:avLst/>
                    <a:gdLst>
                      <a:gd name="T0" fmla="*/ 1 w 41"/>
                      <a:gd name="T1" fmla="*/ 8 h 8"/>
                      <a:gd name="T2" fmla="*/ 41 w 41"/>
                      <a:gd name="T3" fmla="*/ 2 h 8"/>
                      <a:gd name="T4" fmla="*/ 40 w 41"/>
                      <a:gd name="T5" fmla="*/ 0 h 8"/>
                      <a:gd name="T6" fmla="*/ 0 w 41"/>
                      <a:gd name="T7" fmla="*/ 6 h 8"/>
                      <a:gd name="T8" fmla="*/ 1 w 41"/>
                      <a:gd name="T9" fmla="*/ 8 h 8"/>
                    </a:gdLst>
                    <a:ahLst/>
                    <a:cxnLst>
                      <a:cxn ang="0">
                        <a:pos x="T0" y="T1"/>
                      </a:cxn>
                      <a:cxn ang="0">
                        <a:pos x="T2" y="T3"/>
                      </a:cxn>
                      <a:cxn ang="0">
                        <a:pos x="T4" y="T5"/>
                      </a:cxn>
                      <a:cxn ang="0">
                        <a:pos x="T6" y="T7"/>
                      </a:cxn>
                      <a:cxn ang="0">
                        <a:pos x="T8" y="T9"/>
                      </a:cxn>
                    </a:cxnLst>
                    <a:rect l="0" t="0" r="r" b="b"/>
                    <a:pathLst>
                      <a:path w="41" h="8">
                        <a:moveTo>
                          <a:pt x="1" y="8"/>
                        </a:moveTo>
                        <a:lnTo>
                          <a:pt x="41" y="2"/>
                        </a:lnTo>
                        <a:lnTo>
                          <a:pt x="40" y="0"/>
                        </a:lnTo>
                        <a:lnTo>
                          <a:pt x="0" y="6"/>
                        </a:lnTo>
                        <a:lnTo>
                          <a:pt x="1" y="8"/>
                        </a:lnTo>
                        <a:close/>
                      </a:path>
                    </a:pathLst>
                  </a:custGeom>
                  <a:solidFill>
                    <a:srgbClr val="5E5E5E"/>
                  </a:solidFill>
                  <a:ln>
                    <a:noFill/>
                  </a:ln>
                </p:spPr>
                <p:txBody>
                  <a:bodyPr/>
                  <a:lstStyle/>
                  <a:p>
                    <a:pPr algn="ctr"/>
                    <a:endParaRPr lang="zh-CN" altLang="en-US"/>
                  </a:p>
                </p:txBody>
              </p:sp>
              <p:sp>
                <p:nvSpPr>
                  <p:cNvPr id="1052249" name="Freeform 475"/>
                  <p:cNvSpPr/>
                  <p:nvPr/>
                </p:nvSpPr>
                <p:spPr bwMode="auto">
                  <a:xfrm>
                    <a:off x="2333" y="1264"/>
                    <a:ext cx="42" cy="8"/>
                  </a:xfrm>
                  <a:custGeom>
                    <a:avLst/>
                    <a:gdLst>
                      <a:gd name="T0" fmla="*/ 1 w 42"/>
                      <a:gd name="T1" fmla="*/ 8 h 8"/>
                      <a:gd name="T2" fmla="*/ 42 w 42"/>
                      <a:gd name="T3" fmla="*/ 2 h 8"/>
                      <a:gd name="T4" fmla="*/ 40 w 42"/>
                      <a:gd name="T5" fmla="*/ 0 h 8"/>
                      <a:gd name="T6" fmla="*/ 0 w 42"/>
                      <a:gd name="T7" fmla="*/ 6 h 8"/>
                      <a:gd name="T8" fmla="*/ 1 w 42"/>
                      <a:gd name="T9" fmla="*/ 8 h 8"/>
                    </a:gdLst>
                    <a:ahLst/>
                    <a:cxnLst>
                      <a:cxn ang="0">
                        <a:pos x="T0" y="T1"/>
                      </a:cxn>
                      <a:cxn ang="0">
                        <a:pos x="T2" y="T3"/>
                      </a:cxn>
                      <a:cxn ang="0">
                        <a:pos x="T4" y="T5"/>
                      </a:cxn>
                      <a:cxn ang="0">
                        <a:pos x="T6" y="T7"/>
                      </a:cxn>
                      <a:cxn ang="0">
                        <a:pos x="T8" y="T9"/>
                      </a:cxn>
                    </a:cxnLst>
                    <a:rect l="0" t="0" r="r" b="b"/>
                    <a:pathLst>
                      <a:path w="42" h="8">
                        <a:moveTo>
                          <a:pt x="1" y="8"/>
                        </a:moveTo>
                        <a:lnTo>
                          <a:pt x="42" y="2"/>
                        </a:lnTo>
                        <a:lnTo>
                          <a:pt x="40" y="0"/>
                        </a:lnTo>
                        <a:lnTo>
                          <a:pt x="0" y="6"/>
                        </a:lnTo>
                        <a:lnTo>
                          <a:pt x="1" y="8"/>
                        </a:lnTo>
                        <a:close/>
                      </a:path>
                    </a:pathLst>
                  </a:custGeom>
                  <a:solidFill>
                    <a:srgbClr val="5E5E5E"/>
                  </a:solidFill>
                  <a:ln>
                    <a:noFill/>
                  </a:ln>
                </p:spPr>
                <p:txBody>
                  <a:bodyPr/>
                  <a:lstStyle/>
                  <a:p>
                    <a:pPr algn="ctr"/>
                    <a:endParaRPr lang="zh-CN" altLang="en-US"/>
                  </a:p>
                </p:txBody>
              </p:sp>
              <p:sp>
                <p:nvSpPr>
                  <p:cNvPr id="1052250" name="Freeform 476"/>
                  <p:cNvSpPr/>
                  <p:nvPr/>
                </p:nvSpPr>
                <p:spPr bwMode="auto">
                  <a:xfrm>
                    <a:off x="2335" y="1267"/>
                    <a:ext cx="43" cy="9"/>
                  </a:xfrm>
                  <a:custGeom>
                    <a:avLst/>
                    <a:gdLst>
                      <a:gd name="T0" fmla="*/ 2 w 43"/>
                      <a:gd name="T1" fmla="*/ 9 h 9"/>
                      <a:gd name="T2" fmla="*/ 43 w 43"/>
                      <a:gd name="T3" fmla="*/ 3 h 9"/>
                      <a:gd name="T4" fmla="*/ 41 w 43"/>
                      <a:gd name="T5" fmla="*/ 0 h 9"/>
                      <a:gd name="T6" fmla="*/ 0 w 43"/>
                      <a:gd name="T7" fmla="*/ 7 h 9"/>
                      <a:gd name="T8" fmla="*/ 2 w 43"/>
                      <a:gd name="T9" fmla="*/ 9 h 9"/>
                    </a:gdLst>
                    <a:ahLst/>
                    <a:cxnLst>
                      <a:cxn ang="0">
                        <a:pos x="T0" y="T1"/>
                      </a:cxn>
                      <a:cxn ang="0">
                        <a:pos x="T2" y="T3"/>
                      </a:cxn>
                      <a:cxn ang="0">
                        <a:pos x="T4" y="T5"/>
                      </a:cxn>
                      <a:cxn ang="0">
                        <a:pos x="T6" y="T7"/>
                      </a:cxn>
                      <a:cxn ang="0">
                        <a:pos x="T8" y="T9"/>
                      </a:cxn>
                    </a:cxnLst>
                    <a:rect l="0" t="0" r="r" b="b"/>
                    <a:pathLst>
                      <a:path w="43" h="9">
                        <a:moveTo>
                          <a:pt x="2" y="9"/>
                        </a:moveTo>
                        <a:lnTo>
                          <a:pt x="43" y="3"/>
                        </a:lnTo>
                        <a:lnTo>
                          <a:pt x="41" y="0"/>
                        </a:lnTo>
                        <a:lnTo>
                          <a:pt x="0" y="7"/>
                        </a:lnTo>
                        <a:lnTo>
                          <a:pt x="2" y="9"/>
                        </a:lnTo>
                        <a:close/>
                      </a:path>
                    </a:pathLst>
                  </a:custGeom>
                  <a:solidFill>
                    <a:srgbClr val="5E5E5E"/>
                  </a:solidFill>
                  <a:ln>
                    <a:noFill/>
                  </a:ln>
                </p:spPr>
                <p:txBody>
                  <a:bodyPr/>
                  <a:lstStyle/>
                  <a:p>
                    <a:pPr algn="ctr"/>
                    <a:endParaRPr lang="zh-CN" altLang="en-US"/>
                  </a:p>
                </p:txBody>
              </p:sp>
              <p:sp>
                <p:nvSpPr>
                  <p:cNvPr id="1052251" name="Freeform 477"/>
                  <p:cNvSpPr/>
                  <p:nvPr/>
                </p:nvSpPr>
                <p:spPr bwMode="auto">
                  <a:xfrm>
                    <a:off x="2672" y="1227"/>
                    <a:ext cx="42" cy="8"/>
                  </a:xfrm>
                  <a:custGeom>
                    <a:avLst/>
                    <a:gdLst>
                      <a:gd name="T0" fmla="*/ 2 w 42"/>
                      <a:gd name="T1" fmla="*/ 8 h 8"/>
                      <a:gd name="T2" fmla="*/ 42 w 42"/>
                      <a:gd name="T3" fmla="*/ 2 h 8"/>
                      <a:gd name="T4" fmla="*/ 41 w 42"/>
                      <a:gd name="T5" fmla="*/ 0 h 8"/>
                      <a:gd name="T6" fmla="*/ 0 w 42"/>
                      <a:gd name="T7" fmla="*/ 6 h 8"/>
                      <a:gd name="T8" fmla="*/ 2 w 42"/>
                      <a:gd name="T9" fmla="*/ 8 h 8"/>
                    </a:gdLst>
                    <a:ahLst/>
                    <a:cxnLst>
                      <a:cxn ang="0">
                        <a:pos x="T0" y="T1"/>
                      </a:cxn>
                      <a:cxn ang="0">
                        <a:pos x="T2" y="T3"/>
                      </a:cxn>
                      <a:cxn ang="0">
                        <a:pos x="T4" y="T5"/>
                      </a:cxn>
                      <a:cxn ang="0">
                        <a:pos x="T6" y="T7"/>
                      </a:cxn>
                      <a:cxn ang="0">
                        <a:pos x="T8" y="T9"/>
                      </a:cxn>
                    </a:cxnLst>
                    <a:rect l="0" t="0" r="r" b="b"/>
                    <a:pathLst>
                      <a:path w="42" h="8">
                        <a:moveTo>
                          <a:pt x="2" y="8"/>
                        </a:moveTo>
                        <a:lnTo>
                          <a:pt x="42" y="2"/>
                        </a:lnTo>
                        <a:lnTo>
                          <a:pt x="41" y="0"/>
                        </a:lnTo>
                        <a:lnTo>
                          <a:pt x="0" y="6"/>
                        </a:lnTo>
                        <a:lnTo>
                          <a:pt x="2" y="8"/>
                        </a:lnTo>
                        <a:close/>
                      </a:path>
                    </a:pathLst>
                  </a:custGeom>
                  <a:solidFill>
                    <a:srgbClr val="5E5E5E"/>
                  </a:solidFill>
                  <a:ln>
                    <a:noFill/>
                  </a:ln>
                </p:spPr>
                <p:txBody>
                  <a:bodyPr/>
                  <a:lstStyle/>
                  <a:p>
                    <a:pPr algn="ctr"/>
                    <a:endParaRPr lang="zh-CN" altLang="en-US"/>
                  </a:p>
                </p:txBody>
              </p:sp>
              <p:sp>
                <p:nvSpPr>
                  <p:cNvPr id="1052252" name="Freeform 478"/>
                  <p:cNvSpPr/>
                  <p:nvPr/>
                </p:nvSpPr>
                <p:spPr bwMode="auto">
                  <a:xfrm>
                    <a:off x="2675" y="1230"/>
                    <a:ext cx="42" cy="9"/>
                  </a:xfrm>
                  <a:custGeom>
                    <a:avLst/>
                    <a:gdLst>
                      <a:gd name="T0" fmla="*/ 2 w 42"/>
                      <a:gd name="T1" fmla="*/ 9 h 9"/>
                      <a:gd name="T2" fmla="*/ 42 w 42"/>
                      <a:gd name="T3" fmla="*/ 3 h 9"/>
                      <a:gd name="T4" fmla="*/ 41 w 42"/>
                      <a:gd name="T5" fmla="*/ 0 h 9"/>
                      <a:gd name="T6" fmla="*/ 0 w 42"/>
                      <a:gd name="T7" fmla="*/ 6 h 9"/>
                      <a:gd name="T8" fmla="*/ 2 w 42"/>
                      <a:gd name="T9" fmla="*/ 9 h 9"/>
                    </a:gdLst>
                    <a:ahLst/>
                    <a:cxnLst>
                      <a:cxn ang="0">
                        <a:pos x="T0" y="T1"/>
                      </a:cxn>
                      <a:cxn ang="0">
                        <a:pos x="T2" y="T3"/>
                      </a:cxn>
                      <a:cxn ang="0">
                        <a:pos x="T4" y="T5"/>
                      </a:cxn>
                      <a:cxn ang="0">
                        <a:pos x="T6" y="T7"/>
                      </a:cxn>
                      <a:cxn ang="0">
                        <a:pos x="T8" y="T9"/>
                      </a:cxn>
                    </a:cxnLst>
                    <a:rect l="0" t="0" r="r" b="b"/>
                    <a:pathLst>
                      <a:path w="42" h="9">
                        <a:moveTo>
                          <a:pt x="2" y="9"/>
                        </a:moveTo>
                        <a:lnTo>
                          <a:pt x="42" y="3"/>
                        </a:lnTo>
                        <a:lnTo>
                          <a:pt x="41" y="0"/>
                        </a:lnTo>
                        <a:lnTo>
                          <a:pt x="0" y="6"/>
                        </a:lnTo>
                        <a:lnTo>
                          <a:pt x="2" y="9"/>
                        </a:lnTo>
                        <a:close/>
                      </a:path>
                    </a:pathLst>
                  </a:custGeom>
                  <a:solidFill>
                    <a:srgbClr val="5E5E5E"/>
                  </a:solidFill>
                  <a:ln>
                    <a:noFill/>
                  </a:ln>
                </p:spPr>
                <p:txBody>
                  <a:bodyPr/>
                  <a:lstStyle/>
                  <a:p>
                    <a:pPr algn="ctr"/>
                    <a:endParaRPr lang="zh-CN" altLang="en-US"/>
                  </a:p>
                </p:txBody>
              </p:sp>
              <p:sp>
                <p:nvSpPr>
                  <p:cNvPr id="1052253" name="Freeform 479"/>
                  <p:cNvSpPr/>
                  <p:nvPr/>
                </p:nvSpPr>
                <p:spPr bwMode="auto">
                  <a:xfrm>
                    <a:off x="2660" y="1207"/>
                    <a:ext cx="42" cy="9"/>
                  </a:xfrm>
                  <a:custGeom>
                    <a:avLst/>
                    <a:gdLst>
                      <a:gd name="T0" fmla="*/ 1 w 42"/>
                      <a:gd name="T1" fmla="*/ 9 h 9"/>
                      <a:gd name="T2" fmla="*/ 42 w 42"/>
                      <a:gd name="T3" fmla="*/ 3 h 9"/>
                      <a:gd name="T4" fmla="*/ 40 w 42"/>
                      <a:gd name="T5" fmla="*/ 0 h 9"/>
                      <a:gd name="T6" fmla="*/ 0 w 42"/>
                      <a:gd name="T7" fmla="*/ 7 h 9"/>
                      <a:gd name="T8" fmla="*/ 1 w 42"/>
                      <a:gd name="T9" fmla="*/ 9 h 9"/>
                    </a:gdLst>
                    <a:ahLst/>
                    <a:cxnLst>
                      <a:cxn ang="0">
                        <a:pos x="T0" y="T1"/>
                      </a:cxn>
                      <a:cxn ang="0">
                        <a:pos x="T2" y="T3"/>
                      </a:cxn>
                      <a:cxn ang="0">
                        <a:pos x="T4" y="T5"/>
                      </a:cxn>
                      <a:cxn ang="0">
                        <a:pos x="T6" y="T7"/>
                      </a:cxn>
                      <a:cxn ang="0">
                        <a:pos x="T8" y="T9"/>
                      </a:cxn>
                    </a:cxnLst>
                    <a:rect l="0" t="0" r="r" b="b"/>
                    <a:pathLst>
                      <a:path w="42" h="9">
                        <a:moveTo>
                          <a:pt x="1" y="9"/>
                        </a:moveTo>
                        <a:lnTo>
                          <a:pt x="42" y="3"/>
                        </a:lnTo>
                        <a:lnTo>
                          <a:pt x="40" y="0"/>
                        </a:lnTo>
                        <a:lnTo>
                          <a:pt x="0" y="7"/>
                        </a:lnTo>
                        <a:lnTo>
                          <a:pt x="1" y="9"/>
                        </a:lnTo>
                        <a:close/>
                      </a:path>
                    </a:pathLst>
                  </a:custGeom>
                  <a:solidFill>
                    <a:srgbClr val="5E5E5E"/>
                  </a:solidFill>
                  <a:ln>
                    <a:noFill/>
                  </a:ln>
                </p:spPr>
                <p:txBody>
                  <a:bodyPr/>
                  <a:lstStyle/>
                  <a:p>
                    <a:pPr algn="ctr"/>
                    <a:endParaRPr lang="zh-CN" altLang="en-US"/>
                  </a:p>
                </p:txBody>
              </p:sp>
              <p:sp>
                <p:nvSpPr>
                  <p:cNvPr id="1052254" name="Freeform 480"/>
                  <p:cNvSpPr/>
                  <p:nvPr/>
                </p:nvSpPr>
                <p:spPr bwMode="auto">
                  <a:xfrm>
                    <a:off x="2662" y="1211"/>
                    <a:ext cx="42" cy="9"/>
                  </a:xfrm>
                  <a:custGeom>
                    <a:avLst/>
                    <a:gdLst>
                      <a:gd name="T0" fmla="*/ 1 w 42"/>
                      <a:gd name="T1" fmla="*/ 9 h 9"/>
                      <a:gd name="T2" fmla="*/ 42 w 42"/>
                      <a:gd name="T3" fmla="*/ 3 h 9"/>
                      <a:gd name="T4" fmla="*/ 40 w 42"/>
                      <a:gd name="T5" fmla="*/ 0 h 9"/>
                      <a:gd name="T6" fmla="*/ 0 w 42"/>
                      <a:gd name="T7" fmla="*/ 6 h 9"/>
                      <a:gd name="T8" fmla="*/ 1 w 42"/>
                      <a:gd name="T9" fmla="*/ 9 h 9"/>
                    </a:gdLst>
                    <a:ahLst/>
                    <a:cxnLst>
                      <a:cxn ang="0">
                        <a:pos x="T0" y="T1"/>
                      </a:cxn>
                      <a:cxn ang="0">
                        <a:pos x="T2" y="T3"/>
                      </a:cxn>
                      <a:cxn ang="0">
                        <a:pos x="T4" y="T5"/>
                      </a:cxn>
                      <a:cxn ang="0">
                        <a:pos x="T6" y="T7"/>
                      </a:cxn>
                      <a:cxn ang="0">
                        <a:pos x="T8" y="T9"/>
                      </a:cxn>
                    </a:cxnLst>
                    <a:rect l="0" t="0" r="r" b="b"/>
                    <a:pathLst>
                      <a:path w="42" h="9">
                        <a:moveTo>
                          <a:pt x="1" y="9"/>
                        </a:moveTo>
                        <a:lnTo>
                          <a:pt x="42" y="3"/>
                        </a:lnTo>
                        <a:lnTo>
                          <a:pt x="40" y="0"/>
                        </a:lnTo>
                        <a:lnTo>
                          <a:pt x="0" y="6"/>
                        </a:lnTo>
                        <a:lnTo>
                          <a:pt x="1" y="9"/>
                        </a:lnTo>
                        <a:close/>
                      </a:path>
                    </a:pathLst>
                  </a:custGeom>
                  <a:solidFill>
                    <a:srgbClr val="5E5E5E"/>
                  </a:solidFill>
                  <a:ln>
                    <a:noFill/>
                  </a:ln>
                </p:spPr>
                <p:txBody>
                  <a:bodyPr/>
                  <a:lstStyle/>
                  <a:p>
                    <a:pPr algn="ctr"/>
                    <a:endParaRPr lang="zh-CN" altLang="en-US"/>
                  </a:p>
                </p:txBody>
              </p:sp>
              <p:sp>
                <p:nvSpPr>
                  <p:cNvPr id="1052255" name="Freeform 481"/>
                  <p:cNvSpPr/>
                  <p:nvPr/>
                </p:nvSpPr>
                <p:spPr bwMode="auto">
                  <a:xfrm>
                    <a:off x="2665" y="1215"/>
                    <a:ext cx="41" cy="9"/>
                  </a:xfrm>
                  <a:custGeom>
                    <a:avLst/>
                    <a:gdLst>
                      <a:gd name="T0" fmla="*/ 1 w 41"/>
                      <a:gd name="T1" fmla="*/ 9 h 9"/>
                      <a:gd name="T2" fmla="*/ 41 w 41"/>
                      <a:gd name="T3" fmla="*/ 3 h 9"/>
                      <a:gd name="T4" fmla="*/ 40 w 41"/>
                      <a:gd name="T5" fmla="*/ 0 h 9"/>
                      <a:gd name="T6" fmla="*/ 0 w 41"/>
                      <a:gd name="T7" fmla="*/ 6 h 9"/>
                      <a:gd name="T8" fmla="*/ 1 w 41"/>
                      <a:gd name="T9" fmla="*/ 9 h 9"/>
                    </a:gdLst>
                    <a:ahLst/>
                    <a:cxnLst>
                      <a:cxn ang="0">
                        <a:pos x="T0" y="T1"/>
                      </a:cxn>
                      <a:cxn ang="0">
                        <a:pos x="T2" y="T3"/>
                      </a:cxn>
                      <a:cxn ang="0">
                        <a:pos x="T4" y="T5"/>
                      </a:cxn>
                      <a:cxn ang="0">
                        <a:pos x="T6" y="T7"/>
                      </a:cxn>
                      <a:cxn ang="0">
                        <a:pos x="T8" y="T9"/>
                      </a:cxn>
                    </a:cxnLst>
                    <a:rect l="0" t="0" r="r" b="b"/>
                    <a:pathLst>
                      <a:path w="41" h="9">
                        <a:moveTo>
                          <a:pt x="1" y="9"/>
                        </a:moveTo>
                        <a:lnTo>
                          <a:pt x="41" y="3"/>
                        </a:lnTo>
                        <a:lnTo>
                          <a:pt x="40" y="0"/>
                        </a:lnTo>
                        <a:lnTo>
                          <a:pt x="0" y="6"/>
                        </a:lnTo>
                        <a:lnTo>
                          <a:pt x="1" y="9"/>
                        </a:lnTo>
                        <a:close/>
                      </a:path>
                    </a:pathLst>
                  </a:custGeom>
                  <a:solidFill>
                    <a:srgbClr val="5E5E5E"/>
                  </a:solidFill>
                  <a:ln>
                    <a:noFill/>
                  </a:ln>
                </p:spPr>
                <p:txBody>
                  <a:bodyPr/>
                  <a:lstStyle/>
                  <a:p>
                    <a:pPr algn="ctr"/>
                    <a:endParaRPr lang="zh-CN" altLang="en-US"/>
                  </a:p>
                </p:txBody>
              </p:sp>
              <p:sp>
                <p:nvSpPr>
                  <p:cNvPr id="1052256" name="Freeform 482"/>
                  <p:cNvSpPr/>
                  <p:nvPr/>
                </p:nvSpPr>
                <p:spPr bwMode="auto">
                  <a:xfrm>
                    <a:off x="2667" y="1219"/>
                    <a:ext cx="42" cy="9"/>
                  </a:xfrm>
                  <a:custGeom>
                    <a:avLst/>
                    <a:gdLst>
                      <a:gd name="T0" fmla="*/ 1 w 42"/>
                      <a:gd name="T1" fmla="*/ 9 h 9"/>
                      <a:gd name="T2" fmla="*/ 42 w 42"/>
                      <a:gd name="T3" fmla="*/ 3 h 9"/>
                      <a:gd name="T4" fmla="*/ 40 w 42"/>
                      <a:gd name="T5" fmla="*/ 0 h 9"/>
                      <a:gd name="T6" fmla="*/ 0 w 42"/>
                      <a:gd name="T7" fmla="*/ 6 h 9"/>
                      <a:gd name="T8" fmla="*/ 1 w 42"/>
                      <a:gd name="T9" fmla="*/ 9 h 9"/>
                    </a:gdLst>
                    <a:ahLst/>
                    <a:cxnLst>
                      <a:cxn ang="0">
                        <a:pos x="T0" y="T1"/>
                      </a:cxn>
                      <a:cxn ang="0">
                        <a:pos x="T2" y="T3"/>
                      </a:cxn>
                      <a:cxn ang="0">
                        <a:pos x="T4" y="T5"/>
                      </a:cxn>
                      <a:cxn ang="0">
                        <a:pos x="T6" y="T7"/>
                      </a:cxn>
                      <a:cxn ang="0">
                        <a:pos x="T8" y="T9"/>
                      </a:cxn>
                    </a:cxnLst>
                    <a:rect l="0" t="0" r="r" b="b"/>
                    <a:pathLst>
                      <a:path w="42" h="9">
                        <a:moveTo>
                          <a:pt x="1" y="9"/>
                        </a:moveTo>
                        <a:lnTo>
                          <a:pt x="42" y="3"/>
                        </a:lnTo>
                        <a:lnTo>
                          <a:pt x="40" y="0"/>
                        </a:lnTo>
                        <a:lnTo>
                          <a:pt x="0" y="6"/>
                        </a:lnTo>
                        <a:lnTo>
                          <a:pt x="1" y="9"/>
                        </a:lnTo>
                        <a:close/>
                      </a:path>
                    </a:pathLst>
                  </a:custGeom>
                  <a:solidFill>
                    <a:srgbClr val="5E5E5E"/>
                  </a:solidFill>
                  <a:ln>
                    <a:noFill/>
                  </a:ln>
                </p:spPr>
                <p:txBody>
                  <a:bodyPr/>
                  <a:lstStyle/>
                  <a:p>
                    <a:pPr algn="ctr"/>
                    <a:endParaRPr lang="zh-CN" altLang="en-US"/>
                  </a:p>
                </p:txBody>
              </p:sp>
              <p:sp>
                <p:nvSpPr>
                  <p:cNvPr id="1052257" name="Freeform 483"/>
                  <p:cNvSpPr/>
                  <p:nvPr/>
                </p:nvSpPr>
                <p:spPr bwMode="auto">
                  <a:xfrm>
                    <a:off x="2670" y="1223"/>
                    <a:ext cx="41" cy="8"/>
                  </a:xfrm>
                  <a:custGeom>
                    <a:avLst/>
                    <a:gdLst>
                      <a:gd name="T0" fmla="*/ 1 w 41"/>
                      <a:gd name="T1" fmla="*/ 8 h 8"/>
                      <a:gd name="T2" fmla="*/ 41 w 41"/>
                      <a:gd name="T3" fmla="*/ 2 h 8"/>
                      <a:gd name="T4" fmla="*/ 40 w 41"/>
                      <a:gd name="T5" fmla="*/ 0 h 8"/>
                      <a:gd name="T6" fmla="*/ 0 w 41"/>
                      <a:gd name="T7" fmla="*/ 6 h 8"/>
                      <a:gd name="T8" fmla="*/ 1 w 41"/>
                      <a:gd name="T9" fmla="*/ 8 h 8"/>
                    </a:gdLst>
                    <a:ahLst/>
                    <a:cxnLst>
                      <a:cxn ang="0">
                        <a:pos x="T0" y="T1"/>
                      </a:cxn>
                      <a:cxn ang="0">
                        <a:pos x="T2" y="T3"/>
                      </a:cxn>
                      <a:cxn ang="0">
                        <a:pos x="T4" y="T5"/>
                      </a:cxn>
                      <a:cxn ang="0">
                        <a:pos x="T6" y="T7"/>
                      </a:cxn>
                      <a:cxn ang="0">
                        <a:pos x="T8" y="T9"/>
                      </a:cxn>
                    </a:cxnLst>
                    <a:rect l="0" t="0" r="r" b="b"/>
                    <a:pathLst>
                      <a:path w="41" h="8">
                        <a:moveTo>
                          <a:pt x="1" y="8"/>
                        </a:moveTo>
                        <a:lnTo>
                          <a:pt x="41" y="2"/>
                        </a:lnTo>
                        <a:lnTo>
                          <a:pt x="40" y="0"/>
                        </a:lnTo>
                        <a:lnTo>
                          <a:pt x="0" y="6"/>
                        </a:lnTo>
                        <a:lnTo>
                          <a:pt x="1" y="8"/>
                        </a:lnTo>
                        <a:close/>
                      </a:path>
                    </a:pathLst>
                  </a:custGeom>
                  <a:solidFill>
                    <a:srgbClr val="5E5E5E"/>
                  </a:solidFill>
                  <a:ln>
                    <a:noFill/>
                  </a:ln>
                </p:spPr>
                <p:txBody>
                  <a:bodyPr/>
                  <a:lstStyle/>
                  <a:p>
                    <a:pPr algn="ctr"/>
                    <a:endParaRPr lang="zh-CN" altLang="en-US"/>
                  </a:p>
                </p:txBody>
              </p:sp>
              <p:sp>
                <p:nvSpPr>
                  <p:cNvPr id="1052258" name="Freeform 484"/>
                  <p:cNvSpPr/>
                  <p:nvPr/>
                </p:nvSpPr>
                <p:spPr bwMode="auto">
                  <a:xfrm>
                    <a:off x="2248" y="1126"/>
                    <a:ext cx="8" cy="7"/>
                  </a:xfrm>
                  <a:custGeom>
                    <a:avLst/>
                    <a:gdLst>
                      <a:gd name="T0" fmla="*/ 8 w 8"/>
                      <a:gd name="T1" fmla="*/ 0 h 7"/>
                      <a:gd name="T2" fmla="*/ 8 w 8"/>
                      <a:gd name="T3" fmla="*/ 2 h 7"/>
                      <a:gd name="T4" fmla="*/ 8 w 8"/>
                      <a:gd name="T5" fmla="*/ 3 h 7"/>
                      <a:gd name="T6" fmla="*/ 8 w 8"/>
                      <a:gd name="T7" fmla="*/ 5 h 7"/>
                      <a:gd name="T8" fmla="*/ 8 w 8"/>
                      <a:gd name="T9" fmla="*/ 7 h 7"/>
                      <a:gd name="T10" fmla="*/ 0 w 8"/>
                      <a:gd name="T11" fmla="*/ 7 h 7"/>
                      <a:gd name="T12" fmla="*/ 0 w 8"/>
                      <a:gd name="T13" fmla="*/ 5 h 7"/>
                      <a:gd name="T14" fmla="*/ 0 w 8"/>
                      <a:gd name="T15" fmla="*/ 4 h 7"/>
                      <a:gd name="T16" fmla="*/ 0 w 8"/>
                      <a:gd name="T17" fmla="*/ 2 h 7"/>
                      <a:gd name="T18" fmla="*/ 0 w 8"/>
                      <a:gd name="T19" fmla="*/ 1 h 7"/>
                      <a:gd name="T20" fmla="*/ 8 w 8"/>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8" y="0"/>
                        </a:moveTo>
                        <a:lnTo>
                          <a:pt x="8" y="2"/>
                        </a:lnTo>
                        <a:lnTo>
                          <a:pt x="8" y="3"/>
                        </a:lnTo>
                        <a:lnTo>
                          <a:pt x="8" y="5"/>
                        </a:lnTo>
                        <a:lnTo>
                          <a:pt x="8" y="7"/>
                        </a:lnTo>
                        <a:lnTo>
                          <a:pt x="0" y="7"/>
                        </a:lnTo>
                        <a:lnTo>
                          <a:pt x="0" y="5"/>
                        </a:lnTo>
                        <a:lnTo>
                          <a:pt x="0" y="4"/>
                        </a:lnTo>
                        <a:lnTo>
                          <a:pt x="0" y="2"/>
                        </a:lnTo>
                        <a:lnTo>
                          <a:pt x="0" y="1"/>
                        </a:lnTo>
                        <a:lnTo>
                          <a:pt x="8" y="0"/>
                        </a:lnTo>
                        <a:close/>
                      </a:path>
                    </a:pathLst>
                  </a:custGeom>
                  <a:solidFill>
                    <a:srgbClr val="5E5E5E"/>
                  </a:solidFill>
                  <a:ln>
                    <a:noFill/>
                  </a:ln>
                </p:spPr>
                <p:txBody>
                  <a:bodyPr/>
                  <a:lstStyle/>
                  <a:p>
                    <a:pPr algn="ctr"/>
                    <a:endParaRPr lang="zh-CN" altLang="en-US"/>
                  </a:p>
                </p:txBody>
              </p:sp>
              <p:sp>
                <p:nvSpPr>
                  <p:cNvPr id="1052259" name="Freeform 485"/>
                  <p:cNvSpPr/>
                  <p:nvPr/>
                </p:nvSpPr>
                <p:spPr bwMode="auto">
                  <a:xfrm>
                    <a:off x="2248" y="1123"/>
                    <a:ext cx="8" cy="8"/>
                  </a:xfrm>
                  <a:custGeom>
                    <a:avLst/>
                    <a:gdLst>
                      <a:gd name="T0" fmla="*/ 8 w 8"/>
                      <a:gd name="T1" fmla="*/ 7 h 8"/>
                      <a:gd name="T2" fmla="*/ 8 w 8"/>
                      <a:gd name="T3" fmla="*/ 5 h 8"/>
                      <a:gd name="T4" fmla="*/ 8 w 8"/>
                      <a:gd name="T5" fmla="*/ 3 h 8"/>
                      <a:gd name="T6" fmla="*/ 8 w 8"/>
                      <a:gd name="T7" fmla="*/ 1 h 8"/>
                      <a:gd name="T8" fmla="*/ 8 w 8"/>
                      <a:gd name="T9" fmla="*/ 0 h 8"/>
                      <a:gd name="T10" fmla="*/ 0 w 8"/>
                      <a:gd name="T11" fmla="*/ 0 h 8"/>
                      <a:gd name="T12" fmla="*/ 0 w 8"/>
                      <a:gd name="T13" fmla="*/ 2 h 8"/>
                      <a:gd name="T14" fmla="*/ 0 w 8"/>
                      <a:gd name="T15" fmla="*/ 4 h 8"/>
                      <a:gd name="T16" fmla="*/ 0 w 8"/>
                      <a:gd name="T17" fmla="*/ 6 h 8"/>
                      <a:gd name="T18" fmla="*/ 0 w 8"/>
                      <a:gd name="T19" fmla="*/ 8 h 8"/>
                      <a:gd name="T20" fmla="*/ 8 w 8"/>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8" y="7"/>
                        </a:moveTo>
                        <a:lnTo>
                          <a:pt x="8" y="5"/>
                        </a:lnTo>
                        <a:lnTo>
                          <a:pt x="8" y="3"/>
                        </a:lnTo>
                        <a:lnTo>
                          <a:pt x="8" y="1"/>
                        </a:lnTo>
                        <a:lnTo>
                          <a:pt x="8" y="0"/>
                        </a:lnTo>
                        <a:lnTo>
                          <a:pt x="0" y="0"/>
                        </a:lnTo>
                        <a:lnTo>
                          <a:pt x="0" y="2"/>
                        </a:lnTo>
                        <a:lnTo>
                          <a:pt x="0" y="4"/>
                        </a:lnTo>
                        <a:lnTo>
                          <a:pt x="0" y="6"/>
                        </a:lnTo>
                        <a:lnTo>
                          <a:pt x="0" y="8"/>
                        </a:lnTo>
                        <a:lnTo>
                          <a:pt x="8" y="7"/>
                        </a:lnTo>
                        <a:close/>
                      </a:path>
                    </a:pathLst>
                  </a:custGeom>
                  <a:solidFill>
                    <a:srgbClr val="6B6B6B"/>
                  </a:solidFill>
                  <a:ln>
                    <a:noFill/>
                  </a:ln>
                </p:spPr>
                <p:txBody>
                  <a:bodyPr/>
                  <a:lstStyle/>
                  <a:p>
                    <a:pPr algn="ctr"/>
                    <a:endParaRPr lang="zh-CN" altLang="en-US"/>
                  </a:p>
                </p:txBody>
              </p:sp>
              <p:sp>
                <p:nvSpPr>
                  <p:cNvPr id="1052260" name="Freeform 486"/>
                  <p:cNvSpPr/>
                  <p:nvPr/>
                </p:nvSpPr>
                <p:spPr bwMode="auto">
                  <a:xfrm>
                    <a:off x="2248" y="1119"/>
                    <a:ext cx="8" cy="8"/>
                  </a:xfrm>
                  <a:custGeom>
                    <a:avLst/>
                    <a:gdLst>
                      <a:gd name="T0" fmla="*/ 8 w 8"/>
                      <a:gd name="T1" fmla="*/ 7 h 8"/>
                      <a:gd name="T2" fmla="*/ 8 w 8"/>
                      <a:gd name="T3" fmla="*/ 5 h 8"/>
                      <a:gd name="T4" fmla="*/ 8 w 8"/>
                      <a:gd name="T5" fmla="*/ 4 h 8"/>
                      <a:gd name="T6" fmla="*/ 8 w 8"/>
                      <a:gd name="T7" fmla="*/ 2 h 8"/>
                      <a:gd name="T8" fmla="*/ 8 w 8"/>
                      <a:gd name="T9" fmla="*/ 0 h 8"/>
                      <a:gd name="T10" fmla="*/ 0 w 8"/>
                      <a:gd name="T11" fmla="*/ 1 h 8"/>
                      <a:gd name="T12" fmla="*/ 0 w 8"/>
                      <a:gd name="T13" fmla="*/ 3 h 8"/>
                      <a:gd name="T14" fmla="*/ 0 w 8"/>
                      <a:gd name="T15" fmla="*/ 4 h 8"/>
                      <a:gd name="T16" fmla="*/ 0 w 8"/>
                      <a:gd name="T17" fmla="*/ 6 h 8"/>
                      <a:gd name="T18" fmla="*/ 0 w 8"/>
                      <a:gd name="T19" fmla="*/ 8 h 8"/>
                      <a:gd name="T20" fmla="*/ 8 w 8"/>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8" y="7"/>
                        </a:moveTo>
                        <a:lnTo>
                          <a:pt x="8" y="5"/>
                        </a:lnTo>
                        <a:lnTo>
                          <a:pt x="8" y="4"/>
                        </a:lnTo>
                        <a:lnTo>
                          <a:pt x="8" y="2"/>
                        </a:lnTo>
                        <a:lnTo>
                          <a:pt x="8" y="0"/>
                        </a:lnTo>
                        <a:lnTo>
                          <a:pt x="0" y="1"/>
                        </a:lnTo>
                        <a:lnTo>
                          <a:pt x="0" y="3"/>
                        </a:lnTo>
                        <a:lnTo>
                          <a:pt x="0" y="4"/>
                        </a:lnTo>
                        <a:lnTo>
                          <a:pt x="0" y="6"/>
                        </a:lnTo>
                        <a:lnTo>
                          <a:pt x="0" y="8"/>
                        </a:lnTo>
                        <a:lnTo>
                          <a:pt x="8" y="7"/>
                        </a:lnTo>
                        <a:close/>
                      </a:path>
                    </a:pathLst>
                  </a:custGeom>
                  <a:solidFill>
                    <a:srgbClr val="7A7A7A"/>
                  </a:solidFill>
                  <a:ln>
                    <a:noFill/>
                  </a:ln>
                </p:spPr>
                <p:txBody>
                  <a:bodyPr/>
                  <a:lstStyle/>
                  <a:p>
                    <a:pPr algn="ctr"/>
                    <a:endParaRPr lang="zh-CN" altLang="en-US"/>
                  </a:p>
                </p:txBody>
              </p:sp>
              <p:sp>
                <p:nvSpPr>
                  <p:cNvPr id="1052261" name="Freeform 487"/>
                  <p:cNvSpPr/>
                  <p:nvPr/>
                </p:nvSpPr>
                <p:spPr bwMode="auto">
                  <a:xfrm>
                    <a:off x="2247" y="1116"/>
                    <a:ext cx="9" cy="7"/>
                  </a:xfrm>
                  <a:custGeom>
                    <a:avLst/>
                    <a:gdLst>
                      <a:gd name="T0" fmla="*/ 9 w 9"/>
                      <a:gd name="T1" fmla="*/ 7 h 7"/>
                      <a:gd name="T2" fmla="*/ 9 w 9"/>
                      <a:gd name="T3" fmla="*/ 5 h 7"/>
                      <a:gd name="T4" fmla="*/ 9 w 9"/>
                      <a:gd name="T5" fmla="*/ 3 h 7"/>
                      <a:gd name="T6" fmla="*/ 9 w 9"/>
                      <a:gd name="T7" fmla="*/ 1 h 7"/>
                      <a:gd name="T8" fmla="*/ 9 w 9"/>
                      <a:gd name="T9" fmla="*/ 0 h 7"/>
                      <a:gd name="T10" fmla="*/ 0 w 9"/>
                      <a:gd name="T11" fmla="*/ 1 h 7"/>
                      <a:gd name="T12" fmla="*/ 0 w 9"/>
                      <a:gd name="T13" fmla="*/ 2 h 7"/>
                      <a:gd name="T14" fmla="*/ 0 w 9"/>
                      <a:gd name="T15" fmla="*/ 4 h 7"/>
                      <a:gd name="T16" fmla="*/ 0 w 9"/>
                      <a:gd name="T17" fmla="*/ 5 h 7"/>
                      <a:gd name="T18" fmla="*/ 1 w 9"/>
                      <a:gd name="T19" fmla="*/ 7 h 7"/>
                      <a:gd name="T20" fmla="*/ 9 w 9"/>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9" y="7"/>
                        </a:moveTo>
                        <a:lnTo>
                          <a:pt x="9" y="5"/>
                        </a:lnTo>
                        <a:lnTo>
                          <a:pt x="9" y="3"/>
                        </a:lnTo>
                        <a:lnTo>
                          <a:pt x="9" y="1"/>
                        </a:lnTo>
                        <a:lnTo>
                          <a:pt x="9" y="0"/>
                        </a:lnTo>
                        <a:lnTo>
                          <a:pt x="0" y="1"/>
                        </a:lnTo>
                        <a:lnTo>
                          <a:pt x="0" y="2"/>
                        </a:lnTo>
                        <a:lnTo>
                          <a:pt x="0" y="4"/>
                        </a:lnTo>
                        <a:lnTo>
                          <a:pt x="0" y="5"/>
                        </a:lnTo>
                        <a:lnTo>
                          <a:pt x="1" y="7"/>
                        </a:lnTo>
                        <a:lnTo>
                          <a:pt x="9" y="7"/>
                        </a:lnTo>
                        <a:close/>
                      </a:path>
                    </a:pathLst>
                  </a:custGeom>
                  <a:solidFill>
                    <a:srgbClr val="878787"/>
                  </a:solidFill>
                  <a:ln>
                    <a:noFill/>
                  </a:ln>
                </p:spPr>
                <p:txBody>
                  <a:bodyPr/>
                  <a:lstStyle/>
                  <a:p>
                    <a:pPr algn="ctr"/>
                    <a:endParaRPr lang="zh-CN" altLang="en-US"/>
                  </a:p>
                </p:txBody>
              </p:sp>
              <p:sp>
                <p:nvSpPr>
                  <p:cNvPr id="1052262" name="Freeform 488"/>
                  <p:cNvSpPr/>
                  <p:nvPr/>
                </p:nvSpPr>
                <p:spPr bwMode="auto">
                  <a:xfrm>
                    <a:off x="2247" y="1112"/>
                    <a:ext cx="9" cy="8"/>
                  </a:xfrm>
                  <a:custGeom>
                    <a:avLst/>
                    <a:gdLst>
                      <a:gd name="T0" fmla="*/ 9 w 9"/>
                      <a:gd name="T1" fmla="*/ 7 h 8"/>
                      <a:gd name="T2" fmla="*/ 9 w 9"/>
                      <a:gd name="T3" fmla="*/ 5 h 8"/>
                      <a:gd name="T4" fmla="*/ 9 w 9"/>
                      <a:gd name="T5" fmla="*/ 4 h 8"/>
                      <a:gd name="T6" fmla="*/ 8 w 9"/>
                      <a:gd name="T7" fmla="*/ 2 h 8"/>
                      <a:gd name="T8" fmla="*/ 8 w 9"/>
                      <a:gd name="T9" fmla="*/ 0 h 8"/>
                      <a:gd name="T10" fmla="*/ 0 w 9"/>
                      <a:gd name="T11" fmla="*/ 1 h 8"/>
                      <a:gd name="T12" fmla="*/ 0 w 9"/>
                      <a:gd name="T13" fmla="*/ 3 h 8"/>
                      <a:gd name="T14" fmla="*/ 0 w 9"/>
                      <a:gd name="T15" fmla="*/ 5 h 8"/>
                      <a:gd name="T16" fmla="*/ 0 w 9"/>
                      <a:gd name="T17" fmla="*/ 6 h 8"/>
                      <a:gd name="T18" fmla="*/ 1 w 9"/>
                      <a:gd name="T19" fmla="*/ 8 h 8"/>
                      <a:gd name="T20" fmla="*/ 9 w 9"/>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8">
                        <a:moveTo>
                          <a:pt x="9" y="7"/>
                        </a:moveTo>
                        <a:lnTo>
                          <a:pt x="9" y="5"/>
                        </a:lnTo>
                        <a:lnTo>
                          <a:pt x="9" y="4"/>
                        </a:lnTo>
                        <a:lnTo>
                          <a:pt x="8" y="2"/>
                        </a:lnTo>
                        <a:lnTo>
                          <a:pt x="8" y="0"/>
                        </a:lnTo>
                        <a:lnTo>
                          <a:pt x="0" y="1"/>
                        </a:lnTo>
                        <a:lnTo>
                          <a:pt x="0" y="3"/>
                        </a:lnTo>
                        <a:lnTo>
                          <a:pt x="0" y="5"/>
                        </a:lnTo>
                        <a:lnTo>
                          <a:pt x="0" y="6"/>
                        </a:lnTo>
                        <a:lnTo>
                          <a:pt x="1" y="8"/>
                        </a:lnTo>
                        <a:lnTo>
                          <a:pt x="9" y="7"/>
                        </a:lnTo>
                        <a:close/>
                      </a:path>
                    </a:pathLst>
                  </a:custGeom>
                  <a:solidFill>
                    <a:srgbClr val="969696"/>
                  </a:solidFill>
                  <a:ln>
                    <a:noFill/>
                  </a:ln>
                </p:spPr>
                <p:txBody>
                  <a:bodyPr/>
                  <a:lstStyle/>
                  <a:p>
                    <a:pPr algn="ctr"/>
                    <a:endParaRPr lang="zh-CN" altLang="en-US"/>
                  </a:p>
                </p:txBody>
              </p:sp>
              <p:sp>
                <p:nvSpPr>
                  <p:cNvPr id="1052263" name="Freeform 489"/>
                  <p:cNvSpPr/>
                  <p:nvPr/>
                </p:nvSpPr>
                <p:spPr bwMode="auto">
                  <a:xfrm>
                    <a:off x="2246" y="1109"/>
                    <a:ext cx="10" cy="8"/>
                  </a:xfrm>
                  <a:custGeom>
                    <a:avLst/>
                    <a:gdLst>
                      <a:gd name="T0" fmla="*/ 10 w 10"/>
                      <a:gd name="T1" fmla="*/ 7 h 8"/>
                      <a:gd name="T2" fmla="*/ 10 w 10"/>
                      <a:gd name="T3" fmla="*/ 5 h 8"/>
                      <a:gd name="T4" fmla="*/ 9 w 10"/>
                      <a:gd name="T5" fmla="*/ 3 h 8"/>
                      <a:gd name="T6" fmla="*/ 9 w 10"/>
                      <a:gd name="T7" fmla="*/ 2 h 8"/>
                      <a:gd name="T8" fmla="*/ 9 w 10"/>
                      <a:gd name="T9" fmla="*/ 0 h 8"/>
                      <a:gd name="T10" fmla="*/ 0 w 10"/>
                      <a:gd name="T11" fmla="*/ 1 h 8"/>
                      <a:gd name="T12" fmla="*/ 0 w 10"/>
                      <a:gd name="T13" fmla="*/ 3 h 8"/>
                      <a:gd name="T14" fmla="*/ 1 w 10"/>
                      <a:gd name="T15" fmla="*/ 4 h 8"/>
                      <a:gd name="T16" fmla="*/ 1 w 10"/>
                      <a:gd name="T17" fmla="*/ 6 h 8"/>
                      <a:gd name="T18" fmla="*/ 1 w 10"/>
                      <a:gd name="T19" fmla="*/ 8 h 8"/>
                      <a:gd name="T20" fmla="*/ 10 w 10"/>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8">
                        <a:moveTo>
                          <a:pt x="10" y="7"/>
                        </a:moveTo>
                        <a:lnTo>
                          <a:pt x="10" y="5"/>
                        </a:lnTo>
                        <a:lnTo>
                          <a:pt x="9" y="3"/>
                        </a:lnTo>
                        <a:lnTo>
                          <a:pt x="9" y="2"/>
                        </a:lnTo>
                        <a:lnTo>
                          <a:pt x="9" y="0"/>
                        </a:lnTo>
                        <a:lnTo>
                          <a:pt x="0" y="1"/>
                        </a:lnTo>
                        <a:lnTo>
                          <a:pt x="0" y="3"/>
                        </a:lnTo>
                        <a:lnTo>
                          <a:pt x="1" y="4"/>
                        </a:lnTo>
                        <a:lnTo>
                          <a:pt x="1" y="6"/>
                        </a:lnTo>
                        <a:lnTo>
                          <a:pt x="1" y="8"/>
                        </a:lnTo>
                        <a:lnTo>
                          <a:pt x="10" y="7"/>
                        </a:lnTo>
                        <a:close/>
                      </a:path>
                    </a:pathLst>
                  </a:custGeom>
                  <a:solidFill>
                    <a:srgbClr val="A6A6A6"/>
                  </a:solidFill>
                  <a:ln>
                    <a:noFill/>
                  </a:ln>
                </p:spPr>
                <p:txBody>
                  <a:bodyPr/>
                  <a:lstStyle/>
                  <a:p>
                    <a:pPr algn="ctr"/>
                    <a:endParaRPr lang="zh-CN" altLang="en-US"/>
                  </a:p>
                </p:txBody>
              </p:sp>
              <p:sp>
                <p:nvSpPr>
                  <p:cNvPr id="1052264" name="Freeform 490"/>
                  <p:cNvSpPr/>
                  <p:nvPr/>
                </p:nvSpPr>
                <p:spPr bwMode="auto">
                  <a:xfrm>
                    <a:off x="2245" y="1106"/>
                    <a:ext cx="10" cy="7"/>
                  </a:xfrm>
                  <a:custGeom>
                    <a:avLst/>
                    <a:gdLst>
                      <a:gd name="T0" fmla="*/ 10 w 10"/>
                      <a:gd name="T1" fmla="*/ 6 h 7"/>
                      <a:gd name="T2" fmla="*/ 10 w 10"/>
                      <a:gd name="T3" fmla="*/ 5 h 7"/>
                      <a:gd name="T4" fmla="*/ 9 w 10"/>
                      <a:gd name="T5" fmla="*/ 3 h 7"/>
                      <a:gd name="T6" fmla="*/ 9 w 10"/>
                      <a:gd name="T7" fmla="*/ 1 h 7"/>
                      <a:gd name="T8" fmla="*/ 8 w 10"/>
                      <a:gd name="T9" fmla="*/ 0 h 7"/>
                      <a:gd name="T10" fmla="*/ 0 w 10"/>
                      <a:gd name="T11" fmla="*/ 0 h 7"/>
                      <a:gd name="T12" fmla="*/ 0 w 10"/>
                      <a:gd name="T13" fmla="*/ 2 h 7"/>
                      <a:gd name="T14" fmla="*/ 1 w 10"/>
                      <a:gd name="T15" fmla="*/ 4 h 7"/>
                      <a:gd name="T16" fmla="*/ 1 w 10"/>
                      <a:gd name="T17" fmla="*/ 6 h 7"/>
                      <a:gd name="T18" fmla="*/ 2 w 10"/>
                      <a:gd name="T19" fmla="*/ 7 h 7"/>
                      <a:gd name="T20" fmla="*/ 10 w 10"/>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10" y="6"/>
                        </a:moveTo>
                        <a:lnTo>
                          <a:pt x="10" y="5"/>
                        </a:lnTo>
                        <a:lnTo>
                          <a:pt x="9" y="3"/>
                        </a:lnTo>
                        <a:lnTo>
                          <a:pt x="9" y="1"/>
                        </a:lnTo>
                        <a:lnTo>
                          <a:pt x="8" y="0"/>
                        </a:lnTo>
                        <a:lnTo>
                          <a:pt x="0" y="0"/>
                        </a:lnTo>
                        <a:lnTo>
                          <a:pt x="0" y="2"/>
                        </a:lnTo>
                        <a:lnTo>
                          <a:pt x="1" y="4"/>
                        </a:lnTo>
                        <a:lnTo>
                          <a:pt x="1" y="6"/>
                        </a:lnTo>
                        <a:lnTo>
                          <a:pt x="2" y="7"/>
                        </a:lnTo>
                        <a:lnTo>
                          <a:pt x="10" y="6"/>
                        </a:lnTo>
                        <a:close/>
                      </a:path>
                    </a:pathLst>
                  </a:custGeom>
                  <a:solidFill>
                    <a:srgbClr val="B2B2B2"/>
                  </a:solidFill>
                  <a:ln>
                    <a:noFill/>
                  </a:ln>
                </p:spPr>
                <p:txBody>
                  <a:bodyPr/>
                  <a:lstStyle/>
                  <a:p>
                    <a:pPr algn="ctr"/>
                    <a:endParaRPr lang="zh-CN" altLang="en-US"/>
                  </a:p>
                </p:txBody>
              </p:sp>
              <p:sp>
                <p:nvSpPr>
                  <p:cNvPr id="1052265" name="Freeform 491"/>
                  <p:cNvSpPr/>
                  <p:nvPr/>
                </p:nvSpPr>
                <p:spPr bwMode="auto">
                  <a:xfrm>
                    <a:off x="2244" y="1102"/>
                    <a:ext cx="11" cy="8"/>
                  </a:xfrm>
                  <a:custGeom>
                    <a:avLst/>
                    <a:gdLst>
                      <a:gd name="T0" fmla="*/ 11 w 11"/>
                      <a:gd name="T1" fmla="*/ 7 h 8"/>
                      <a:gd name="T2" fmla="*/ 10 w 11"/>
                      <a:gd name="T3" fmla="*/ 5 h 8"/>
                      <a:gd name="T4" fmla="*/ 9 w 11"/>
                      <a:gd name="T5" fmla="*/ 4 h 8"/>
                      <a:gd name="T6" fmla="*/ 9 w 11"/>
                      <a:gd name="T7" fmla="*/ 2 h 8"/>
                      <a:gd name="T8" fmla="*/ 8 w 11"/>
                      <a:gd name="T9" fmla="*/ 0 h 8"/>
                      <a:gd name="T10" fmla="*/ 0 w 11"/>
                      <a:gd name="T11" fmla="*/ 1 h 8"/>
                      <a:gd name="T12" fmla="*/ 1 w 11"/>
                      <a:gd name="T13" fmla="*/ 3 h 8"/>
                      <a:gd name="T14" fmla="*/ 1 w 11"/>
                      <a:gd name="T15" fmla="*/ 4 h 8"/>
                      <a:gd name="T16" fmla="*/ 2 w 11"/>
                      <a:gd name="T17" fmla="*/ 6 h 8"/>
                      <a:gd name="T18" fmla="*/ 2 w 11"/>
                      <a:gd name="T19" fmla="*/ 8 h 8"/>
                      <a:gd name="T20" fmla="*/ 11 w 11"/>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
                        <a:moveTo>
                          <a:pt x="11" y="7"/>
                        </a:moveTo>
                        <a:lnTo>
                          <a:pt x="10" y="5"/>
                        </a:lnTo>
                        <a:lnTo>
                          <a:pt x="9" y="4"/>
                        </a:lnTo>
                        <a:lnTo>
                          <a:pt x="9" y="2"/>
                        </a:lnTo>
                        <a:lnTo>
                          <a:pt x="8" y="0"/>
                        </a:lnTo>
                        <a:lnTo>
                          <a:pt x="0" y="1"/>
                        </a:lnTo>
                        <a:lnTo>
                          <a:pt x="1" y="3"/>
                        </a:lnTo>
                        <a:lnTo>
                          <a:pt x="1" y="4"/>
                        </a:lnTo>
                        <a:lnTo>
                          <a:pt x="2" y="6"/>
                        </a:lnTo>
                        <a:lnTo>
                          <a:pt x="2" y="8"/>
                        </a:lnTo>
                        <a:lnTo>
                          <a:pt x="11" y="7"/>
                        </a:lnTo>
                        <a:close/>
                      </a:path>
                    </a:pathLst>
                  </a:custGeom>
                  <a:solidFill>
                    <a:srgbClr val="C2C2C2"/>
                  </a:solidFill>
                  <a:ln>
                    <a:noFill/>
                  </a:ln>
                </p:spPr>
                <p:txBody>
                  <a:bodyPr/>
                  <a:lstStyle/>
                  <a:p>
                    <a:pPr algn="ctr"/>
                    <a:endParaRPr lang="zh-CN" altLang="en-US"/>
                  </a:p>
                </p:txBody>
              </p:sp>
              <p:sp>
                <p:nvSpPr>
                  <p:cNvPr id="1052266" name="Freeform 492"/>
                  <p:cNvSpPr/>
                  <p:nvPr/>
                </p:nvSpPr>
                <p:spPr bwMode="auto">
                  <a:xfrm>
                    <a:off x="2243" y="1100"/>
                    <a:ext cx="10" cy="6"/>
                  </a:xfrm>
                  <a:custGeom>
                    <a:avLst/>
                    <a:gdLst>
                      <a:gd name="T0" fmla="*/ 0 w 10"/>
                      <a:gd name="T1" fmla="*/ 0 h 6"/>
                      <a:gd name="T2" fmla="*/ 7 w 10"/>
                      <a:gd name="T3" fmla="*/ 0 h 6"/>
                      <a:gd name="T4" fmla="*/ 8 w 10"/>
                      <a:gd name="T5" fmla="*/ 1 h 6"/>
                      <a:gd name="T6" fmla="*/ 9 w 10"/>
                      <a:gd name="T7" fmla="*/ 3 h 6"/>
                      <a:gd name="T8" fmla="*/ 10 w 10"/>
                      <a:gd name="T9" fmla="*/ 4 h 6"/>
                      <a:gd name="T10" fmla="*/ 10 w 10"/>
                      <a:gd name="T11" fmla="*/ 6 h 6"/>
                      <a:gd name="T12" fmla="*/ 2 w 10"/>
                      <a:gd name="T13" fmla="*/ 6 h 6"/>
                      <a:gd name="T14" fmla="*/ 2 w 10"/>
                      <a:gd name="T15" fmla="*/ 5 h 6"/>
                      <a:gd name="T16" fmla="*/ 1 w 10"/>
                      <a:gd name="T17" fmla="*/ 3 h 6"/>
                      <a:gd name="T18" fmla="*/ 0 w 10"/>
                      <a:gd name="T19" fmla="*/ 2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7" y="0"/>
                        </a:lnTo>
                        <a:lnTo>
                          <a:pt x="8" y="1"/>
                        </a:lnTo>
                        <a:lnTo>
                          <a:pt x="9" y="3"/>
                        </a:lnTo>
                        <a:lnTo>
                          <a:pt x="10" y="4"/>
                        </a:lnTo>
                        <a:lnTo>
                          <a:pt x="10" y="6"/>
                        </a:lnTo>
                        <a:lnTo>
                          <a:pt x="2" y="6"/>
                        </a:lnTo>
                        <a:lnTo>
                          <a:pt x="2" y="5"/>
                        </a:lnTo>
                        <a:lnTo>
                          <a:pt x="1" y="3"/>
                        </a:lnTo>
                        <a:lnTo>
                          <a:pt x="0" y="2"/>
                        </a:lnTo>
                        <a:lnTo>
                          <a:pt x="0" y="0"/>
                        </a:lnTo>
                        <a:close/>
                      </a:path>
                    </a:pathLst>
                  </a:custGeom>
                  <a:solidFill>
                    <a:srgbClr val="CFCFCF"/>
                  </a:solidFill>
                  <a:ln>
                    <a:noFill/>
                  </a:ln>
                </p:spPr>
                <p:txBody>
                  <a:bodyPr/>
                  <a:lstStyle/>
                  <a:p>
                    <a:pPr algn="ctr"/>
                    <a:endParaRPr lang="zh-CN" altLang="en-US"/>
                  </a:p>
                </p:txBody>
              </p:sp>
              <p:sp>
                <p:nvSpPr>
                  <p:cNvPr id="1052267" name="Freeform 493"/>
                  <p:cNvSpPr/>
                  <p:nvPr/>
                </p:nvSpPr>
                <p:spPr bwMode="auto">
                  <a:xfrm>
                    <a:off x="2243" y="1100"/>
                    <a:ext cx="9" cy="3"/>
                  </a:xfrm>
                  <a:custGeom>
                    <a:avLst/>
                    <a:gdLst>
                      <a:gd name="T0" fmla="*/ 0 w 9"/>
                      <a:gd name="T1" fmla="*/ 0 h 3"/>
                      <a:gd name="T2" fmla="*/ 7 w 9"/>
                      <a:gd name="T3" fmla="*/ 0 h 3"/>
                      <a:gd name="T4" fmla="*/ 8 w 9"/>
                      <a:gd name="T5" fmla="*/ 1 h 3"/>
                      <a:gd name="T6" fmla="*/ 9 w 9"/>
                      <a:gd name="T7" fmla="*/ 2 h 3"/>
                      <a:gd name="T8" fmla="*/ 1 w 9"/>
                      <a:gd name="T9" fmla="*/ 3 h 3"/>
                      <a:gd name="T10" fmla="*/ 0 w 9"/>
                      <a:gd name="T11" fmla="*/ 2 h 3"/>
                      <a:gd name="T12" fmla="*/ 0 w 9"/>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0" y="0"/>
                        </a:moveTo>
                        <a:lnTo>
                          <a:pt x="7" y="0"/>
                        </a:lnTo>
                        <a:lnTo>
                          <a:pt x="8" y="1"/>
                        </a:lnTo>
                        <a:lnTo>
                          <a:pt x="9" y="2"/>
                        </a:lnTo>
                        <a:lnTo>
                          <a:pt x="1" y="3"/>
                        </a:lnTo>
                        <a:lnTo>
                          <a:pt x="0" y="2"/>
                        </a:lnTo>
                        <a:lnTo>
                          <a:pt x="0" y="0"/>
                        </a:lnTo>
                        <a:close/>
                      </a:path>
                    </a:pathLst>
                  </a:custGeom>
                  <a:solidFill>
                    <a:srgbClr val="DEDEDE"/>
                  </a:solidFill>
                  <a:ln>
                    <a:noFill/>
                  </a:ln>
                </p:spPr>
                <p:txBody>
                  <a:bodyPr/>
                  <a:lstStyle/>
                  <a:p>
                    <a:pPr algn="ctr"/>
                    <a:endParaRPr lang="zh-CN" altLang="en-US"/>
                  </a:p>
                </p:txBody>
              </p:sp>
              <p:sp>
                <p:nvSpPr>
                  <p:cNvPr id="1052268" name="Freeform 494"/>
                  <p:cNvSpPr/>
                  <p:nvPr/>
                </p:nvSpPr>
                <p:spPr bwMode="auto">
                  <a:xfrm>
                    <a:off x="2614" y="1057"/>
                    <a:ext cx="14" cy="7"/>
                  </a:xfrm>
                  <a:custGeom>
                    <a:avLst/>
                    <a:gdLst>
                      <a:gd name="T0" fmla="*/ 0 w 14"/>
                      <a:gd name="T1" fmla="*/ 2 h 7"/>
                      <a:gd name="T2" fmla="*/ 12 w 14"/>
                      <a:gd name="T3" fmla="*/ 0 h 7"/>
                      <a:gd name="T4" fmla="*/ 12 w 14"/>
                      <a:gd name="T5" fmla="*/ 1 h 7"/>
                      <a:gd name="T6" fmla="*/ 13 w 14"/>
                      <a:gd name="T7" fmla="*/ 3 h 7"/>
                      <a:gd name="T8" fmla="*/ 14 w 14"/>
                      <a:gd name="T9" fmla="*/ 4 h 7"/>
                      <a:gd name="T10" fmla="*/ 14 w 14"/>
                      <a:gd name="T11" fmla="*/ 6 h 7"/>
                      <a:gd name="T12" fmla="*/ 2 w 14"/>
                      <a:gd name="T13" fmla="*/ 7 h 7"/>
                      <a:gd name="T14" fmla="*/ 2 w 14"/>
                      <a:gd name="T15" fmla="*/ 6 h 7"/>
                      <a:gd name="T16" fmla="*/ 1 w 14"/>
                      <a:gd name="T17" fmla="*/ 4 h 7"/>
                      <a:gd name="T18" fmla="*/ 1 w 14"/>
                      <a:gd name="T19" fmla="*/ 3 h 7"/>
                      <a:gd name="T20" fmla="*/ 0 w 14"/>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0" y="2"/>
                        </a:moveTo>
                        <a:lnTo>
                          <a:pt x="12" y="0"/>
                        </a:lnTo>
                        <a:lnTo>
                          <a:pt x="12" y="1"/>
                        </a:lnTo>
                        <a:lnTo>
                          <a:pt x="13" y="3"/>
                        </a:lnTo>
                        <a:lnTo>
                          <a:pt x="14" y="4"/>
                        </a:lnTo>
                        <a:lnTo>
                          <a:pt x="14" y="6"/>
                        </a:lnTo>
                        <a:lnTo>
                          <a:pt x="2" y="7"/>
                        </a:lnTo>
                        <a:lnTo>
                          <a:pt x="2" y="6"/>
                        </a:lnTo>
                        <a:lnTo>
                          <a:pt x="1" y="4"/>
                        </a:lnTo>
                        <a:lnTo>
                          <a:pt x="1" y="3"/>
                        </a:lnTo>
                        <a:lnTo>
                          <a:pt x="0" y="2"/>
                        </a:lnTo>
                        <a:close/>
                      </a:path>
                    </a:pathLst>
                  </a:custGeom>
                  <a:solidFill>
                    <a:srgbClr val="707070"/>
                  </a:solidFill>
                  <a:ln>
                    <a:noFill/>
                  </a:ln>
                </p:spPr>
                <p:txBody>
                  <a:bodyPr/>
                  <a:lstStyle/>
                  <a:p>
                    <a:pPr algn="ctr"/>
                    <a:endParaRPr lang="zh-CN" altLang="en-US"/>
                  </a:p>
                </p:txBody>
              </p:sp>
              <p:sp>
                <p:nvSpPr>
                  <p:cNvPr id="1052269" name="Freeform 495"/>
                  <p:cNvSpPr/>
                  <p:nvPr/>
                </p:nvSpPr>
                <p:spPr bwMode="auto">
                  <a:xfrm>
                    <a:off x="2615" y="1059"/>
                    <a:ext cx="15" cy="8"/>
                  </a:xfrm>
                  <a:custGeom>
                    <a:avLst/>
                    <a:gdLst>
                      <a:gd name="T0" fmla="*/ 15 w 15"/>
                      <a:gd name="T1" fmla="*/ 7 h 8"/>
                      <a:gd name="T2" fmla="*/ 14 w 15"/>
                      <a:gd name="T3" fmla="*/ 5 h 8"/>
                      <a:gd name="T4" fmla="*/ 13 w 15"/>
                      <a:gd name="T5" fmla="*/ 4 h 8"/>
                      <a:gd name="T6" fmla="*/ 13 w 15"/>
                      <a:gd name="T7" fmla="*/ 2 h 8"/>
                      <a:gd name="T8" fmla="*/ 12 w 15"/>
                      <a:gd name="T9" fmla="*/ 0 h 8"/>
                      <a:gd name="T10" fmla="*/ 0 w 15"/>
                      <a:gd name="T11" fmla="*/ 1 h 8"/>
                      <a:gd name="T12" fmla="*/ 0 w 15"/>
                      <a:gd name="T13" fmla="*/ 3 h 8"/>
                      <a:gd name="T14" fmla="*/ 1 w 15"/>
                      <a:gd name="T15" fmla="*/ 5 h 8"/>
                      <a:gd name="T16" fmla="*/ 2 w 15"/>
                      <a:gd name="T17" fmla="*/ 6 h 8"/>
                      <a:gd name="T18" fmla="*/ 3 w 15"/>
                      <a:gd name="T19" fmla="*/ 8 h 8"/>
                      <a:gd name="T20" fmla="*/ 15 w 15"/>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8">
                        <a:moveTo>
                          <a:pt x="15" y="7"/>
                        </a:moveTo>
                        <a:lnTo>
                          <a:pt x="14" y="5"/>
                        </a:lnTo>
                        <a:lnTo>
                          <a:pt x="13" y="4"/>
                        </a:lnTo>
                        <a:lnTo>
                          <a:pt x="13" y="2"/>
                        </a:lnTo>
                        <a:lnTo>
                          <a:pt x="12" y="0"/>
                        </a:lnTo>
                        <a:lnTo>
                          <a:pt x="0" y="1"/>
                        </a:lnTo>
                        <a:lnTo>
                          <a:pt x="0" y="3"/>
                        </a:lnTo>
                        <a:lnTo>
                          <a:pt x="1" y="5"/>
                        </a:lnTo>
                        <a:lnTo>
                          <a:pt x="2" y="6"/>
                        </a:lnTo>
                        <a:lnTo>
                          <a:pt x="3" y="8"/>
                        </a:lnTo>
                        <a:lnTo>
                          <a:pt x="15" y="7"/>
                        </a:lnTo>
                        <a:close/>
                      </a:path>
                    </a:pathLst>
                  </a:custGeom>
                  <a:solidFill>
                    <a:srgbClr val="7D7D7D"/>
                  </a:solidFill>
                  <a:ln>
                    <a:noFill/>
                  </a:ln>
                </p:spPr>
                <p:txBody>
                  <a:bodyPr/>
                  <a:lstStyle/>
                  <a:p>
                    <a:pPr algn="ctr"/>
                    <a:endParaRPr lang="zh-CN" altLang="en-US"/>
                  </a:p>
                </p:txBody>
              </p:sp>
              <p:sp>
                <p:nvSpPr>
                  <p:cNvPr id="1052270" name="Freeform 496"/>
                  <p:cNvSpPr/>
                  <p:nvPr/>
                </p:nvSpPr>
                <p:spPr bwMode="auto">
                  <a:xfrm>
                    <a:off x="2616" y="1063"/>
                    <a:ext cx="15" cy="8"/>
                  </a:xfrm>
                  <a:custGeom>
                    <a:avLst/>
                    <a:gdLst>
                      <a:gd name="T0" fmla="*/ 15 w 15"/>
                      <a:gd name="T1" fmla="*/ 7 h 8"/>
                      <a:gd name="T2" fmla="*/ 14 w 15"/>
                      <a:gd name="T3" fmla="*/ 5 h 8"/>
                      <a:gd name="T4" fmla="*/ 14 w 15"/>
                      <a:gd name="T5" fmla="*/ 3 h 8"/>
                      <a:gd name="T6" fmla="*/ 13 w 15"/>
                      <a:gd name="T7" fmla="*/ 2 h 8"/>
                      <a:gd name="T8" fmla="*/ 12 w 15"/>
                      <a:gd name="T9" fmla="*/ 0 h 8"/>
                      <a:gd name="T10" fmla="*/ 0 w 15"/>
                      <a:gd name="T11" fmla="*/ 1 h 8"/>
                      <a:gd name="T12" fmla="*/ 1 w 15"/>
                      <a:gd name="T13" fmla="*/ 2 h 8"/>
                      <a:gd name="T14" fmla="*/ 1 w 15"/>
                      <a:gd name="T15" fmla="*/ 4 h 8"/>
                      <a:gd name="T16" fmla="*/ 2 w 15"/>
                      <a:gd name="T17" fmla="*/ 6 h 8"/>
                      <a:gd name="T18" fmla="*/ 2 w 15"/>
                      <a:gd name="T19" fmla="*/ 8 h 8"/>
                      <a:gd name="T20" fmla="*/ 15 w 15"/>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8">
                        <a:moveTo>
                          <a:pt x="15" y="7"/>
                        </a:moveTo>
                        <a:lnTo>
                          <a:pt x="14" y="5"/>
                        </a:lnTo>
                        <a:lnTo>
                          <a:pt x="14" y="3"/>
                        </a:lnTo>
                        <a:lnTo>
                          <a:pt x="13" y="2"/>
                        </a:lnTo>
                        <a:lnTo>
                          <a:pt x="12" y="0"/>
                        </a:lnTo>
                        <a:lnTo>
                          <a:pt x="0" y="1"/>
                        </a:lnTo>
                        <a:lnTo>
                          <a:pt x="1" y="2"/>
                        </a:lnTo>
                        <a:lnTo>
                          <a:pt x="1" y="4"/>
                        </a:lnTo>
                        <a:lnTo>
                          <a:pt x="2" y="6"/>
                        </a:lnTo>
                        <a:lnTo>
                          <a:pt x="2" y="8"/>
                        </a:lnTo>
                        <a:lnTo>
                          <a:pt x="15" y="7"/>
                        </a:lnTo>
                        <a:close/>
                      </a:path>
                    </a:pathLst>
                  </a:custGeom>
                  <a:solidFill>
                    <a:srgbClr val="878787"/>
                  </a:solidFill>
                  <a:ln>
                    <a:noFill/>
                  </a:ln>
                </p:spPr>
                <p:txBody>
                  <a:bodyPr/>
                  <a:lstStyle/>
                  <a:p>
                    <a:pPr algn="ctr"/>
                    <a:endParaRPr lang="zh-CN" altLang="en-US"/>
                  </a:p>
                </p:txBody>
              </p:sp>
              <p:sp>
                <p:nvSpPr>
                  <p:cNvPr id="1052271" name="Freeform 497"/>
                  <p:cNvSpPr/>
                  <p:nvPr/>
                </p:nvSpPr>
                <p:spPr bwMode="auto">
                  <a:xfrm>
                    <a:off x="2618" y="1066"/>
                    <a:ext cx="13" cy="8"/>
                  </a:xfrm>
                  <a:custGeom>
                    <a:avLst/>
                    <a:gdLst>
                      <a:gd name="T0" fmla="*/ 13 w 13"/>
                      <a:gd name="T1" fmla="*/ 7 h 8"/>
                      <a:gd name="T2" fmla="*/ 13 w 13"/>
                      <a:gd name="T3" fmla="*/ 5 h 8"/>
                      <a:gd name="T4" fmla="*/ 13 w 13"/>
                      <a:gd name="T5" fmla="*/ 4 h 8"/>
                      <a:gd name="T6" fmla="*/ 12 w 13"/>
                      <a:gd name="T7" fmla="*/ 2 h 8"/>
                      <a:gd name="T8" fmla="*/ 12 w 13"/>
                      <a:gd name="T9" fmla="*/ 0 h 8"/>
                      <a:gd name="T10" fmla="*/ 0 w 13"/>
                      <a:gd name="T11" fmla="*/ 1 h 8"/>
                      <a:gd name="T12" fmla="*/ 0 w 13"/>
                      <a:gd name="T13" fmla="*/ 3 h 8"/>
                      <a:gd name="T14" fmla="*/ 0 w 13"/>
                      <a:gd name="T15" fmla="*/ 5 h 8"/>
                      <a:gd name="T16" fmla="*/ 1 w 13"/>
                      <a:gd name="T17" fmla="*/ 6 h 8"/>
                      <a:gd name="T18" fmla="*/ 1 w 13"/>
                      <a:gd name="T19" fmla="*/ 8 h 8"/>
                      <a:gd name="T20" fmla="*/ 13 w 13"/>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13" y="7"/>
                        </a:moveTo>
                        <a:lnTo>
                          <a:pt x="13" y="5"/>
                        </a:lnTo>
                        <a:lnTo>
                          <a:pt x="13" y="4"/>
                        </a:lnTo>
                        <a:lnTo>
                          <a:pt x="12" y="2"/>
                        </a:lnTo>
                        <a:lnTo>
                          <a:pt x="12" y="0"/>
                        </a:lnTo>
                        <a:lnTo>
                          <a:pt x="0" y="1"/>
                        </a:lnTo>
                        <a:lnTo>
                          <a:pt x="0" y="3"/>
                        </a:lnTo>
                        <a:lnTo>
                          <a:pt x="0" y="5"/>
                        </a:lnTo>
                        <a:lnTo>
                          <a:pt x="1" y="6"/>
                        </a:lnTo>
                        <a:lnTo>
                          <a:pt x="1" y="8"/>
                        </a:lnTo>
                        <a:lnTo>
                          <a:pt x="13" y="7"/>
                        </a:lnTo>
                        <a:close/>
                      </a:path>
                    </a:pathLst>
                  </a:custGeom>
                  <a:solidFill>
                    <a:srgbClr val="949494"/>
                  </a:solidFill>
                  <a:ln>
                    <a:noFill/>
                  </a:ln>
                </p:spPr>
                <p:txBody>
                  <a:bodyPr/>
                  <a:lstStyle/>
                  <a:p>
                    <a:pPr algn="ctr"/>
                    <a:endParaRPr lang="zh-CN" altLang="en-US"/>
                  </a:p>
                </p:txBody>
              </p:sp>
            </p:grpSp>
            <p:sp>
              <p:nvSpPr>
                <p:cNvPr id="1052272" name="Freeform 498"/>
                <p:cNvSpPr/>
                <p:nvPr/>
              </p:nvSpPr>
              <p:spPr bwMode="auto">
                <a:xfrm>
                  <a:off x="2618" y="1070"/>
                  <a:ext cx="14" cy="8"/>
                </a:xfrm>
                <a:custGeom>
                  <a:avLst/>
                  <a:gdLst>
                    <a:gd name="T0" fmla="*/ 14 w 14"/>
                    <a:gd name="T1" fmla="*/ 7 h 8"/>
                    <a:gd name="T2" fmla="*/ 14 w 14"/>
                    <a:gd name="T3" fmla="*/ 5 h 8"/>
                    <a:gd name="T4" fmla="*/ 13 w 14"/>
                    <a:gd name="T5" fmla="*/ 3 h 8"/>
                    <a:gd name="T6" fmla="*/ 13 w 14"/>
                    <a:gd name="T7" fmla="*/ 1 h 8"/>
                    <a:gd name="T8" fmla="*/ 13 w 14"/>
                    <a:gd name="T9" fmla="*/ 0 h 8"/>
                    <a:gd name="T10" fmla="*/ 0 w 14"/>
                    <a:gd name="T11" fmla="*/ 1 h 8"/>
                    <a:gd name="T12" fmla="*/ 1 w 14"/>
                    <a:gd name="T13" fmla="*/ 3 h 8"/>
                    <a:gd name="T14" fmla="*/ 1 w 14"/>
                    <a:gd name="T15" fmla="*/ 4 h 8"/>
                    <a:gd name="T16" fmla="*/ 1 w 14"/>
                    <a:gd name="T17" fmla="*/ 6 h 8"/>
                    <a:gd name="T18" fmla="*/ 2 w 14"/>
                    <a:gd name="T19" fmla="*/ 8 h 8"/>
                    <a:gd name="T20" fmla="*/ 14 w 14"/>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4" y="7"/>
                      </a:moveTo>
                      <a:lnTo>
                        <a:pt x="14" y="5"/>
                      </a:lnTo>
                      <a:lnTo>
                        <a:pt x="13" y="3"/>
                      </a:lnTo>
                      <a:lnTo>
                        <a:pt x="13" y="1"/>
                      </a:lnTo>
                      <a:lnTo>
                        <a:pt x="13" y="0"/>
                      </a:lnTo>
                      <a:lnTo>
                        <a:pt x="0" y="1"/>
                      </a:lnTo>
                      <a:lnTo>
                        <a:pt x="1" y="3"/>
                      </a:lnTo>
                      <a:lnTo>
                        <a:pt x="1" y="4"/>
                      </a:lnTo>
                      <a:lnTo>
                        <a:pt x="1" y="6"/>
                      </a:lnTo>
                      <a:lnTo>
                        <a:pt x="2" y="8"/>
                      </a:lnTo>
                      <a:lnTo>
                        <a:pt x="14" y="7"/>
                      </a:lnTo>
                      <a:close/>
                    </a:path>
                  </a:pathLst>
                </a:custGeom>
                <a:solidFill>
                  <a:srgbClr val="A1A1A1"/>
                </a:solidFill>
                <a:ln>
                  <a:noFill/>
                </a:ln>
              </p:spPr>
              <p:txBody>
                <a:bodyPr/>
                <a:lstStyle/>
                <a:p>
                  <a:pPr algn="ctr"/>
                  <a:endParaRPr lang="zh-CN" altLang="en-US"/>
                </a:p>
              </p:txBody>
            </p:sp>
            <p:sp>
              <p:nvSpPr>
                <p:cNvPr id="1052273" name="Freeform 499"/>
                <p:cNvSpPr/>
                <p:nvPr/>
              </p:nvSpPr>
              <p:spPr bwMode="auto">
                <a:xfrm>
                  <a:off x="2619" y="1073"/>
                  <a:ext cx="13" cy="8"/>
                </a:xfrm>
                <a:custGeom>
                  <a:avLst/>
                  <a:gdLst>
                    <a:gd name="T0" fmla="*/ 13 w 13"/>
                    <a:gd name="T1" fmla="*/ 7 h 8"/>
                    <a:gd name="T2" fmla="*/ 13 w 13"/>
                    <a:gd name="T3" fmla="*/ 5 h 8"/>
                    <a:gd name="T4" fmla="*/ 13 w 13"/>
                    <a:gd name="T5" fmla="*/ 4 h 8"/>
                    <a:gd name="T6" fmla="*/ 12 w 13"/>
                    <a:gd name="T7" fmla="*/ 2 h 8"/>
                    <a:gd name="T8" fmla="*/ 12 w 13"/>
                    <a:gd name="T9" fmla="*/ 0 h 8"/>
                    <a:gd name="T10" fmla="*/ 0 w 13"/>
                    <a:gd name="T11" fmla="*/ 1 h 8"/>
                    <a:gd name="T12" fmla="*/ 1 w 13"/>
                    <a:gd name="T13" fmla="*/ 3 h 8"/>
                    <a:gd name="T14" fmla="*/ 1 w 13"/>
                    <a:gd name="T15" fmla="*/ 5 h 8"/>
                    <a:gd name="T16" fmla="*/ 1 w 13"/>
                    <a:gd name="T17" fmla="*/ 6 h 8"/>
                    <a:gd name="T18" fmla="*/ 1 w 13"/>
                    <a:gd name="T19" fmla="*/ 8 h 8"/>
                    <a:gd name="T20" fmla="*/ 13 w 13"/>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13" y="7"/>
                      </a:moveTo>
                      <a:lnTo>
                        <a:pt x="13" y="5"/>
                      </a:lnTo>
                      <a:lnTo>
                        <a:pt x="13" y="4"/>
                      </a:lnTo>
                      <a:lnTo>
                        <a:pt x="12" y="2"/>
                      </a:lnTo>
                      <a:lnTo>
                        <a:pt x="12" y="0"/>
                      </a:lnTo>
                      <a:lnTo>
                        <a:pt x="0" y="1"/>
                      </a:lnTo>
                      <a:lnTo>
                        <a:pt x="1" y="3"/>
                      </a:lnTo>
                      <a:lnTo>
                        <a:pt x="1" y="5"/>
                      </a:lnTo>
                      <a:lnTo>
                        <a:pt x="1" y="6"/>
                      </a:lnTo>
                      <a:lnTo>
                        <a:pt x="1" y="8"/>
                      </a:lnTo>
                      <a:lnTo>
                        <a:pt x="13" y="7"/>
                      </a:lnTo>
                      <a:close/>
                    </a:path>
                  </a:pathLst>
                </a:custGeom>
                <a:solidFill>
                  <a:srgbClr val="ADADAD"/>
                </a:solidFill>
                <a:ln>
                  <a:noFill/>
                </a:ln>
              </p:spPr>
              <p:txBody>
                <a:bodyPr/>
                <a:lstStyle/>
                <a:p>
                  <a:pPr algn="ctr"/>
                  <a:endParaRPr lang="zh-CN" altLang="en-US"/>
                </a:p>
              </p:txBody>
            </p:sp>
            <p:sp>
              <p:nvSpPr>
                <p:cNvPr id="1052274" name="Freeform 500"/>
                <p:cNvSpPr/>
                <p:nvPr/>
              </p:nvSpPr>
              <p:spPr bwMode="auto">
                <a:xfrm>
                  <a:off x="2620" y="1077"/>
                  <a:ext cx="12" cy="8"/>
                </a:xfrm>
                <a:custGeom>
                  <a:avLst/>
                  <a:gdLst>
                    <a:gd name="T0" fmla="*/ 12 w 12"/>
                    <a:gd name="T1" fmla="*/ 7 h 8"/>
                    <a:gd name="T2" fmla="*/ 12 w 12"/>
                    <a:gd name="T3" fmla="*/ 5 h 8"/>
                    <a:gd name="T4" fmla="*/ 12 w 12"/>
                    <a:gd name="T5" fmla="*/ 3 h 8"/>
                    <a:gd name="T6" fmla="*/ 12 w 12"/>
                    <a:gd name="T7" fmla="*/ 1 h 8"/>
                    <a:gd name="T8" fmla="*/ 12 w 12"/>
                    <a:gd name="T9" fmla="*/ 0 h 8"/>
                    <a:gd name="T10" fmla="*/ 0 w 12"/>
                    <a:gd name="T11" fmla="*/ 1 h 8"/>
                    <a:gd name="T12" fmla="*/ 0 w 12"/>
                    <a:gd name="T13" fmla="*/ 2 h 8"/>
                    <a:gd name="T14" fmla="*/ 0 w 12"/>
                    <a:gd name="T15" fmla="*/ 4 h 8"/>
                    <a:gd name="T16" fmla="*/ 0 w 12"/>
                    <a:gd name="T17" fmla="*/ 6 h 8"/>
                    <a:gd name="T18" fmla="*/ 0 w 12"/>
                    <a:gd name="T19" fmla="*/ 8 h 8"/>
                    <a:gd name="T20" fmla="*/ 12 w 12"/>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8">
                      <a:moveTo>
                        <a:pt x="12" y="7"/>
                      </a:moveTo>
                      <a:lnTo>
                        <a:pt x="12" y="5"/>
                      </a:lnTo>
                      <a:lnTo>
                        <a:pt x="12" y="3"/>
                      </a:lnTo>
                      <a:lnTo>
                        <a:pt x="12" y="1"/>
                      </a:lnTo>
                      <a:lnTo>
                        <a:pt x="12" y="0"/>
                      </a:lnTo>
                      <a:lnTo>
                        <a:pt x="0" y="1"/>
                      </a:lnTo>
                      <a:lnTo>
                        <a:pt x="0" y="2"/>
                      </a:lnTo>
                      <a:lnTo>
                        <a:pt x="0" y="4"/>
                      </a:lnTo>
                      <a:lnTo>
                        <a:pt x="0" y="6"/>
                      </a:lnTo>
                      <a:lnTo>
                        <a:pt x="0" y="8"/>
                      </a:lnTo>
                      <a:lnTo>
                        <a:pt x="12" y="7"/>
                      </a:lnTo>
                      <a:close/>
                    </a:path>
                  </a:pathLst>
                </a:custGeom>
                <a:solidFill>
                  <a:srgbClr val="BABABA"/>
                </a:solidFill>
                <a:ln>
                  <a:noFill/>
                </a:ln>
              </p:spPr>
              <p:txBody>
                <a:bodyPr/>
                <a:lstStyle/>
                <a:p>
                  <a:pPr algn="ctr"/>
                  <a:endParaRPr lang="zh-CN" altLang="en-US"/>
                </a:p>
              </p:txBody>
            </p:sp>
            <p:sp>
              <p:nvSpPr>
                <p:cNvPr id="1052275" name="Freeform 501"/>
                <p:cNvSpPr/>
                <p:nvPr/>
              </p:nvSpPr>
              <p:spPr bwMode="auto">
                <a:xfrm>
                  <a:off x="2620" y="1080"/>
                  <a:ext cx="12" cy="8"/>
                </a:xfrm>
                <a:custGeom>
                  <a:avLst/>
                  <a:gdLst>
                    <a:gd name="T0" fmla="*/ 12 w 12"/>
                    <a:gd name="T1" fmla="*/ 7 h 8"/>
                    <a:gd name="T2" fmla="*/ 12 w 12"/>
                    <a:gd name="T3" fmla="*/ 5 h 8"/>
                    <a:gd name="T4" fmla="*/ 12 w 12"/>
                    <a:gd name="T5" fmla="*/ 4 h 8"/>
                    <a:gd name="T6" fmla="*/ 12 w 12"/>
                    <a:gd name="T7" fmla="*/ 2 h 8"/>
                    <a:gd name="T8" fmla="*/ 12 w 12"/>
                    <a:gd name="T9" fmla="*/ 0 h 8"/>
                    <a:gd name="T10" fmla="*/ 0 w 12"/>
                    <a:gd name="T11" fmla="*/ 1 h 8"/>
                    <a:gd name="T12" fmla="*/ 0 w 12"/>
                    <a:gd name="T13" fmla="*/ 3 h 8"/>
                    <a:gd name="T14" fmla="*/ 0 w 12"/>
                    <a:gd name="T15" fmla="*/ 5 h 8"/>
                    <a:gd name="T16" fmla="*/ 0 w 12"/>
                    <a:gd name="T17" fmla="*/ 6 h 8"/>
                    <a:gd name="T18" fmla="*/ 0 w 12"/>
                    <a:gd name="T19" fmla="*/ 8 h 8"/>
                    <a:gd name="T20" fmla="*/ 12 w 12"/>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8">
                      <a:moveTo>
                        <a:pt x="12" y="7"/>
                      </a:moveTo>
                      <a:lnTo>
                        <a:pt x="12" y="5"/>
                      </a:lnTo>
                      <a:lnTo>
                        <a:pt x="12" y="4"/>
                      </a:lnTo>
                      <a:lnTo>
                        <a:pt x="12" y="2"/>
                      </a:lnTo>
                      <a:lnTo>
                        <a:pt x="12" y="0"/>
                      </a:lnTo>
                      <a:lnTo>
                        <a:pt x="0" y="1"/>
                      </a:lnTo>
                      <a:lnTo>
                        <a:pt x="0" y="3"/>
                      </a:lnTo>
                      <a:lnTo>
                        <a:pt x="0" y="5"/>
                      </a:lnTo>
                      <a:lnTo>
                        <a:pt x="0" y="6"/>
                      </a:lnTo>
                      <a:lnTo>
                        <a:pt x="0" y="8"/>
                      </a:lnTo>
                      <a:lnTo>
                        <a:pt x="12" y="7"/>
                      </a:lnTo>
                      <a:close/>
                    </a:path>
                  </a:pathLst>
                </a:custGeom>
                <a:solidFill>
                  <a:srgbClr val="C4C4C4"/>
                </a:solidFill>
                <a:ln>
                  <a:noFill/>
                </a:ln>
              </p:spPr>
              <p:txBody>
                <a:bodyPr/>
                <a:lstStyle/>
                <a:p>
                  <a:pPr algn="ctr"/>
                  <a:endParaRPr lang="zh-CN" altLang="en-US"/>
                </a:p>
              </p:txBody>
            </p:sp>
            <p:sp>
              <p:nvSpPr>
                <p:cNvPr id="1052276" name="Freeform 502"/>
                <p:cNvSpPr/>
                <p:nvPr/>
              </p:nvSpPr>
              <p:spPr bwMode="auto">
                <a:xfrm>
                  <a:off x="2620" y="1084"/>
                  <a:ext cx="12" cy="7"/>
                </a:xfrm>
                <a:custGeom>
                  <a:avLst/>
                  <a:gdLst>
                    <a:gd name="T0" fmla="*/ 12 w 12"/>
                    <a:gd name="T1" fmla="*/ 0 h 7"/>
                    <a:gd name="T2" fmla="*/ 12 w 12"/>
                    <a:gd name="T3" fmla="*/ 1 h 7"/>
                    <a:gd name="T4" fmla="*/ 12 w 12"/>
                    <a:gd name="T5" fmla="*/ 2 h 7"/>
                    <a:gd name="T6" fmla="*/ 12 w 12"/>
                    <a:gd name="T7" fmla="*/ 4 h 7"/>
                    <a:gd name="T8" fmla="*/ 12 w 12"/>
                    <a:gd name="T9" fmla="*/ 5 h 7"/>
                    <a:gd name="T10" fmla="*/ 0 w 12"/>
                    <a:gd name="T11" fmla="*/ 7 h 7"/>
                    <a:gd name="T12" fmla="*/ 0 w 12"/>
                    <a:gd name="T13" fmla="*/ 5 h 7"/>
                    <a:gd name="T14" fmla="*/ 0 w 12"/>
                    <a:gd name="T15" fmla="*/ 4 h 7"/>
                    <a:gd name="T16" fmla="*/ 0 w 12"/>
                    <a:gd name="T17" fmla="*/ 2 h 7"/>
                    <a:gd name="T18" fmla="*/ 0 w 12"/>
                    <a:gd name="T19" fmla="*/ 1 h 7"/>
                    <a:gd name="T20" fmla="*/ 12 w 12"/>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
                      <a:moveTo>
                        <a:pt x="12" y="0"/>
                      </a:moveTo>
                      <a:lnTo>
                        <a:pt x="12" y="1"/>
                      </a:lnTo>
                      <a:lnTo>
                        <a:pt x="12" y="2"/>
                      </a:lnTo>
                      <a:lnTo>
                        <a:pt x="12" y="4"/>
                      </a:lnTo>
                      <a:lnTo>
                        <a:pt x="12" y="5"/>
                      </a:lnTo>
                      <a:lnTo>
                        <a:pt x="0" y="7"/>
                      </a:lnTo>
                      <a:lnTo>
                        <a:pt x="0" y="5"/>
                      </a:lnTo>
                      <a:lnTo>
                        <a:pt x="0" y="4"/>
                      </a:lnTo>
                      <a:lnTo>
                        <a:pt x="0" y="2"/>
                      </a:lnTo>
                      <a:lnTo>
                        <a:pt x="0" y="1"/>
                      </a:lnTo>
                      <a:lnTo>
                        <a:pt x="12" y="0"/>
                      </a:lnTo>
                      <a:close/>
                    </a:path>
                  </a:pathLst>
                </a:custGeom>
                <a:solidFill>
                  <a:srgbClr val="D1D1D1"/>
                </a:solidFill>
                <a:ln>
                  <a:noFill/>
                </a:ln>
              </p:spPr>
              <p:txBody>
                <a:bodyPr/>
                <a:lstStyle/>
                <a:p>
                  <a:pPr algn="ctr"/>
                  <a:endParaRPr lang="zh-CN" altLang="en-US"/>
                </a:p>
              </p:txBody>
            </p:sp>
            <p:sp>
              <p:nvSpPr>
                <p:cNvPr id="1052277" name="Freeform 503"/>
                <p:cNvSpPr/>
                <p:nvPr/>
              </p:nvSpPr>
              <p:spPr bwMode="auto">
                <a:xfrm>
                  <a:off x="2620" y="1087"/>
                  <a:ext cx="12" cy="4"/>
                </a:xfrm>
                <a:custGeom>
                  <a:avLst/>
                  <a:gdLst>
                    <a:gd name="T0" fmla="*/ 12 w 12"/>
                    <a:gd name="T1" fmla="*/ 0 h 4"/>
                    <a:gd name="T2" fmla="*/ 12 w 12"/>
                    <a:gd name="T3" fmla="*/ 1 h 4"/>
                    <a:gd name="T4" fmla="*/ 12 w 12"/>
                    <a:gd name="T5" fmla="*/ 2 h 4"/>
                    <a:gd name="T6" fmla="*/ 0 w 12"/>
                    <a:gd name="T7" fmla="*/ 4 h 4"/>
                    <a:gd name="T8" fmla="*/ 0 w 12"/>
                    <a:gd name="T9" fmla="*/ 2 h 4"/>
                    <a:gd name="T10" fmla="*/ 0 w 12"/>
                    <a:gd name="T11" fmla="*/ 1 h 4"/>
                    <a:gd name="T12" fmla="*/ 12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12" y="0"/>
                      </a:moveTo>
                      <a:lnTo>
                        <a:pt x="12" y="1"/>
                      </a:lnTo>
                      <a:lnTo>
                        <a:pt x="12" y="2"/>
                      </a:lnTo>
                      <a:lnTo>
                        <a:pt x="0" y="4"/>
                      </a:lnTo>
                      <a:lnTo>
                        <a:pt x="0" y="2"/>
                      </a:lnTo>
                      <a:lnTo>
                        <a:pt x="0" y="1"/>
                      </a:lnTo>
                      <a:lnTo>
                        <a:pt x="12" y="0"/>
                      </a:lnTo>
                      <a:close/>
                    </a:path>
                  </a:pathLst>
                </a:custGeom>
                <a:solidFill>
                  <a:srgbClr val="DEDEDE"/>
                </a:solidFill>
                <a:ln>
                  <a:noFill/>
                </a:ln>
              </p:spPr>
              <p:txBody>
                <a:bodyPr/>
                <a:lstStyle/>
                <a:p>
                  <a:pPr algn="ctr"/>
                  <a:endParaRPr lang="zh-CN" altLang="en-US"/>
                </a:p>
              </p:txBody>
            </p:sp>
            <p:sp>
              <p:nvSpPr>
                <p:cNvPr id="1052278" name="Freeform 504"/>
                <p:cNvSpPr/>
                <p:nvPr/>
              </p:nvSpPr>
              <p:spPr bwMode="auto">
                <a:xfrm>
                  <a:off x="2217" y="826"/>
                  <a:ext cx="407" cy="272"/>
                </a:xfrm>
                <a:custGeom>
                  <a:avLst/>
                  <a:gdLst>
                    <a:gd name="T0" fmla="*/ 20 w 407"/>
                    <a:gd name="T1" fmla="*/ 272 h 272"/>
                    <a:gd name="T2" fmla="*/ 0 w 407"/>
                    <a:gd name="T3" fmla="*/ 37 h 272"/>
                    <a:gd name="T4" fmla="*/ 383 w 407"/>
                    <a:gd name="T5" fmla="*/ 0 h 272"/>
                    <a:gd name="T6" fmla="*/ 407 w 407"/>
                    <a:gd name="T7" fmla="*/ 229 h 272"/>
                    <a:gd name="T8" fmla="*/ 20 w 407"/>
                    <a:gd name="T9" fmla="*/ 272 h 272"/>
                  </a:gdLst>
                  <a:ahLst/>
                  <a:cxnLst>
                    <a:cxn ang="0">
                      <a:pos x="T0" y="T1"/>
                    </a:cxn>
                    <a:cxn ang="0">
                      <a:pos x="T2" y="T3"/>
                    </a:cxn>
                    <a:cxn ang="0">
                      <a:pos x="T4" y="T5"/>
                    </a:cxn>
                    <a:cxn ang="0">
                      <a:pos x="T6" y="T7"/>
                    </a:cxn>
                    <a:cxn ang="0">
                      <a:pos x="T8" y="T9"/>
                    </a:cxn>
                  </a:cxnLst>
                  <a:rect l="0" t="0" r="r" b="b"/>
                  <a:pathLst>
                    <a:path w="407" h="272">
                      <a:moveTo>
                        <a:pt x="20" y="272"/>
                      </a:moveTo>
                      <a:lnTo>
                        <a:pt x="0" y="37"/>
                      </a:lnTo>
                      <a:lnTo>
                        <a:pt x="383" y="0"/>
                      </a:lnTo>
                      <a:lnTo>
                        <a:pt x="407" y="229"/>
                      </a:lnTo>
                      <a:lnTo>
                        <a:pt x="20" y="272"/>
                      </a:lnTo>
                      <a:close/>
                    </a:path>
                  </a:pathLst>
                </a:custGeom>
                <a:solidFill>
                  <a:srgbClr val="7F7F7F"/>
                </a:solidFill>
                <a:ln>
                  <a:noFill/>
                </a:ln>
              </p:spPr>
              <p:txBody>
                <a:bodyPr/>
                <a:lstStyle/>
                <a:p>
                  <a:pPr algn="ctr"/>
                  <a:endParaRPr lang="zh-CN" altLang="en-US"/>
                </a:p>
              </p:txBody>
            </p:sp>
            <p:sp>
              <p:nvSpPr>
                <p:cNvPr id="1052279" name="Freeform 505"/>
                <p:cNvSpPr/>
                <p:nvPr/>
              </p:nvSpPr>
              <p:spPr bwMode="auto">
                <a:xfrm>
                  <a:off x="2256" y="1079"/>
                  <a:ext cx="366" cy="56"/>
                </a:xfrm>
                <a:custGeom>
                  <a:avLst/>
                  <a:gdLst>
                    <a:gd name="T0" fmla="*/ 365 w 366"/>
                    <a:gd name="T1" fmla="*/ 0 h 56"/>
                    <a:gd name="T2" fmla="*/ 365 w 366"/>
                    <a:gd name="T3" fmla="*/ 1 h 56"/>
                    <a:gd name="T4" fmla="*/ 365 w 366"/>
                    <a:gd name="T5" fmla="*/ 2 h 56"/>
                    <a:gd name="T6" fmla="*/ 365 w 366"/>
                    <a:gd name="T7" fmla="*/ 4 h 56"/>
                    <a:gd name="T8" fmla="*/ 366 w 366"/>
                    <a:gd name="T9" fmla="*/ 5 h 56"/>
                    <a:gd name="T10" fmla="*/ 366 w 366"/>
                    <a:gd name="T11" fmla="*/ 7 h 56"/>
                    <a:gd name="T12" fmla="*/ 366 w 366"/>
                    <a:gd name="T13" fmla="*/ 9 h 56"/>
                    <a:gd name="T14" fmla="*/ 366 w 366"/>
                    <a:gd name="T15" fmla="*/ 10 h 56"/>
                    <a:gd name="T16" fmla="*/ 366 w 366"/>
                    <a:gd name="T17" fmla="*/ 12 h 56"/>
                    <a:gd name="T18" fmla="*/ 0 w 366"/>
                    <a:gd name="T19" fmla="*/ 56 h 56"/>
                    <a:gd name="T20" fmla="*/ 0 w 366"/>
                    <a:gd name="T21" fmla="*/ 54 h 56"/>
                    <a:gd name="T22" fmla="*/ 1 w 366"/>
                    <a:gd name="T23" fmla="*/ 53 h 56"/>
                    <a:gd name="T24" fmla="*/ 1 w 366"/>
                    <a:gd name="T25" fmla="*/ 51 h 56"/>
                    <a:gd name="T26" fmla="*/ 1 w 366"/>
                    <a:gd name="T27" fmla="*/ 50 h 56"/>
                    <a:gd name="T28" fmla="*/ 1 w 366"/>
                    <a:gd name="T29" fmla="*/ 48 h 56"/>
                    <a:gd name="T30" fmla="*/ 1 w 366"/>
                    <a:gd name="T31" fmla="*/ 47 h 56"/>
                    <a:gd name="T32" fmla="*/ 1 w 366"/>
                    <a:gd name="T33" fmla="*/ 46 h 56"/>
                    <a:gd name="T34" fmla="*/ 1 w 366"/>
                    <a:gd name="T35" fmla="*/ 44 h 56"/>
                    <a:gd name="T36" fmla="*/ 365 w 366"/>
                    <a:gd name="T3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6" h="56">
                      <a:moveTo>
                        <a:pt x="365" y="0"/>
                      </a:moveTo>
                      <a:lnTo>
                        <a:pt x="365" y="1"/>
                      </a:lnTo>
                      <a:lnTo>
                        <a:pt x="365" y="2"/>
                      </a:lnTo>
                      <a:lnTo>
                        <a:pt x="365" y="4"/>
                      </a:lnTo>
                      <a:lnTo>
                        <a:pt x="366" y="5"/>
                      </a:lnTo>
                      <a:lnTo>
                        <a:pt x="366" y="7"/>
                      </a:lnTo>
                      <a:lnTo>
                        <a:pt x="366" y="9"/>
                      </a:lnTo>
                      <a:lnTo>
                        <a:pt x="366" y="10"/>
                      </a:lnTo>
                      <a:lnTo>
                        <a:pt x="366" y="12"/>
                      </a:lnTo>
                      <a:lnTo>
                        <a:pt x="0" y="56"/>
                      </a:lnTo>
                      <a:lnTo>
                        <a:pt x="0" y="54"/>
                      </a:lnTo>
                      <a:lnTo>
                        <a:pt x="1" y="53"/>
                      </a:lnTo>
                      <a:lnTo>
                        <a:pt x="1" y="51"/>
                      </a:lnTo>
                      <a:lnTo>
                        <a:pt x="1" y="50"/>
                      </a:lnTo>
                      <a:lnTo>
                        <a:pt x="1" y="48"/>
                      </a:lnTo>
                      <a:lnTo>
                        <a:pt x="1" y="47"/>
                      </a:lnTo>
                      <a:lnTo>
                        <a:pt x="1" y="46"/>
                      </a:lnTo>
                      <a:lnTo>
                        <a:pt x="1" y="44"/>
                      </a:lnTo>
                      <a:lnTo>
                        <a:pt x="365" y="0"/>
                      </a:lnTo>
                      <a:close/>
                    </a:path>
                  </a:pathLst>
                </a:custGeom>
                <a:solidFill>
                  <a:srgbClr val="7A7A7A"/>
                </a:solidFill>
                <a:ln>
                  <a:noFill/>
                </a:ln>
              </p:spPr>
              <p:txBody>
                <a:bodyPr/>
                <a:lstStyle/>
                <a:p>
                  <a:pPr algn="ctr"/>
                  <a:endParaRPr lang="zh-CN" altLang="en-US"/>
                </a:p>
              </p:txBody>
            </p:sp>
            <p:sp>
              <p:nvSpPr>
                <p:cNvPr id="1052280" name="Freeform 506"/>
                <p:cNvSpPr/>
                <p:nvPr/>
              </p:nvSpPr>
              <p:spPr bwMode="auto">
                <a:xfrm>
                  <a:off x="2256" y="1071"/>
                  <a:ext cx="366" cy="60"/>
                </a:xfrm>
                <a:custGeom>
                  <a:avLst/>
                  <a:gdLst>
                    <a:gd name="T0" fmla="*/ 366 w 366"/>
                    <a:gd name="T1" fmla="*/ 15 h 60"/>
                    <a:gd name="T2" fmla="*/ 366 w 366"/>
                    <a:gd name="T3" fmla="*/ 13 h 60"/>
                    <a:gd name="T4" fmla="*/ 366 w 366"/>
                    <a:gd name="T5" fmla="*/ 11 h 60"/>
                    <a:gd name="T6" fmla="*/ 365 w 366"/>
                    <a:gd name="T7" fmla="*/ 9 h 60"/>
                    <a:gd name="T8" fmla="*/ 365 w 366"/>
                    <a:gd name="T9" fmla="*/ 7 h 60"/>
                    <a:gd name="T10" fmla="*/ 365 w 366"/>
                    <a:gd name="T11" fmla="*/ 5 h 60"/>
                    <a:gd name="T12" fmla="*/ 365 w 366"/>
                    <a:gd name="T13" fmla="*/ 4 h 60"/>
                    <a:gd name="T14" fmla="*/ 364 w 366"/>
                    <a:gd name="T15" fmla="*/ 2 h 60"/>
                    <a:gd name="T16" fmla="*/ 364 w 366"/>
                    <a:gd name="T17" fmla="*/ 0 h 60"/>
                    <a:gd name="T18" fmla="*/ 0 w 366"/>
                    <a:gd name="T19" fmla="*/ 45 h 60"/>
                    <a:gd name="T20" fmla="*/ 0 w 366"/>
                    <a:gd name="T21" fmla="*/ 47 h 60"/>
                    <a:gd name="T22" fmla="*/ 0 w 366"/>
                    <a:gd name="T23" fmla="*/ 49 h 60"/>
                    <a:gd name="T24" fmla="*/ 1 w 366"/>
                    <a:gd name="T25" fmla="*/ 50 h 60"/>
                    <a:gd name="T26" fmla="*/ 1 w 366"/>
                    <a:gd name="T27" fmla="*/ 52 h 60"/>
                    <a:gd name="T28" fmla="*/ 1 w 366"/>
                    <a:gd name="T29" fmla="*/ 54 h 60"/>
                    <a:gd name="T30" fmla="*/ 1 w 366"/>
                    <a:gd name="T31" fmla="*/ 56 h 60"/>
                    <a:gd name="T32" fmla="*/ 1 w 366"/>
                    <a:gd name="T33" fmla="*/ 58 h 60"/>
                    <a:gd name="T34" fmla="*/ 1 w 366"/>
                    <a:gd name="T35" fmla="*/ 60 h 60"/>
                    <a:gd name="T36" fmla="*/ 366 w 366"/>
                    <a:gd name="T37" fmla="*/ 1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6" h="60">
                      <a:moveTo>
                        <a:pt x="366" y="15"/>
                      </a:moveTo>
                      <a:lnTo>
                        <a:pt x="366" y="13"/>
                      </a:lnTo>
                      <a:lnTo>
                        <a:pt x="366" y="11"/>
                      </a:lnTo>
                      <a:lnTo>
                        <a:pt x="365" y="9"/>
                      </a:lnTo>
                      <a:lnTo>
                        <a:pt x="365" y="7"/>
                      </a:lnTo>
                      <a:lnTo>
                        <a:pt x="365" y="5"/>
                      </a:lnTo>
                      <a:lnTo>
                        <a:pt x="365" y="4"/>
                      </a:lnTo>
                      <a:lnTo>
                        <a:pt x="364" y="2"/>
                      </a:lnTo>
                      <a:lnTo>
                        <a:pt x="364" y="0"/>
                      </a:lnTo>
                      <a:lnTo>
                        <a:pt x="0" y="45"/>
                      </a:lnTo>
                      <a:lnTo>
                        <a:pt x="0" y="47"/>
                      </a:lnTo>
                      <a:lnTo>
                        <a:pt x="0" y="49"/>
                      </a:lnTo>
                      <a:lnTo>
                        <a:pt x="1" y="50"/>
                      </a:lnTo>
                      <a:lnTo>
                        <a:pt x="1" y="52"/>
                      </a:lnTo>
                      <a:lnTo>
                        <a:pt x="1" y="54"/>
                      </a:lnTo>
                      <a:lnTo>
                        <a:pt x="1" y="56"/>
                      </a:lnTo>
                      <a:lnTo>
                        <a:pt x="1" y="58"/>
                      </a:lnTo>
                      <a:lnTo>
                        <a:pt x="1" y="60"/>
                      </a:lnTo>
                      <a:lnTo>
                        <a:pt x="366" y="15"/>
                      </a:lnTo>
                      <a:close/>
                    </a:path>
                  </a:pathLst>
                </a:custGeom>
                <a:solidFill>
                  <a:srgbClr val="878787"/>
                </a:solidFill>
                <a:ln>
                  <a:noFill/>
                </a:ln>
              </p:spPr>
              <p:txBody>
                <a:bodyPr/>
                <a:lstStyle/>
                <a:p>
                  <a:pPr algn="ctr"/>
                  <a:endParaRPr lang="zh-CN" altLang="en-US"/>
                </a:p>
              </p:txBody>
            </p:sp>
            <p:sp>
              <p:nvSpPr>
                <p:cNvPr id="1052281" name="Freeform 507"/>
                <p:cNvSpPr/>
                <p:nvPr/>
              </p:nvSpPr>
              <p:spPr bwMode="auto">
                <a:xfrm>
                  <a:off x="2254" y="1064"/>
                  <a:ext cx="367" cy="59"/>
                </a:xfrm>
                <a:custGeom>
                  <a:avLst/>
                  <a:gdLst>
                    <a:gd name="T0" fmla="*/ 367 w 367"/>
                    <a:gd name="T1" fmla="*/ 15 h 59"/>
                    <a:gd name="T2" fmla="*/ 367 w 367"/>
                    <a:gd name="T3" fmla="*/ 12 h 59"/>
                    <a:gd name="T4" fmla="*/ 367 w 367"/>
                    <a:gd name="T5" fmla="*/ 10 h 59"/>
                    <a:gd name="T6" fmla="*/ 366 w 367"/>
                    <a:gd name="T7" fmla="*/ 8 h 59"/>
                    <a:gd name="T8" fmla="*/ 366 w 367"/>
                    <a:gd name="T9" fmla="*/ 7 h 59"/>
                    <a:gd name="T10" fmla="*/ 365 w 367"/>
                    <a:gd name="T11" fmla="*/ 5 h 59"/>
                    <a:gd name="T12" fmla="*/ 364 w 367"/>
                    <a:gd name="T13" fmla="*/ 3 h 59"/>
                    <a:gd name="T14" fmla="*/ 363 w 367"/>
                    <a:gd name="T15" fmla="*/ 1 h 59"/>
                    <a:gd name="T16" fmla="*/ 362 w 367"/>
                    <a:gd name="T17" fmla="*/ 0 h 59"/>
                    <a:gd name="T18" fmla="*/ 0 w 367"/>
                    <a:gd name="T19" fmla="*/ 44 h 59"/>
                    <a:gd name="T20" fmla="*/ 0 w 367"/>
                    <a:gd name="T21" fmla="*/ 46 h 59"/>
                    <a:gd name="T22" fmla="*/ 1 w 367"/>
                    <a:gd name="T23" fmla="*/ 48 h 59"/>
                    <a:gd name="T24" fmla="*/ 1 w 367"/>
                    <a:gd name="T25" fmla="*/ 49 h 59"/>
                    <a:gd name="T26" fmla="*/ 2 w 367"/>
                    <a:gd name="T27" fmla="*/ 51 h 59"/>
                    <a:gd name="T28" fmla="*/ 2 w 367"/>
                    <a:gd name="T29" fmla="*/ 53 h 59"/>
                    <a:gd name="T30" fmla="*/ 2 w 367"/>
                    <a:gd name="T31" fmla="*/ 55 h 59"/>
                    <a:gd name="T32" fmla="*/ 3 w 367"/>
                    <a:gd name="T33" fmla="*/ 57 h 59"/>
                    <a:gd name="T34" fmla="*/ 3 w 367"/>
                    <a:gd name="T35" fmla="*/ 59 h 59"/>
                    <a:gd name="T36" fmla="*/ 367 w 367"/>
                    <a:gd name="T37"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7" h="59">
                      <a:moveTo>
                        <a:pt x="367" y="15"/>
                      </a:moveTo>
                      <a:lnTo>
                        <a:pt x="367" y="12"/>
                      </a:lnTo>
                      <a:lnTo>
                        <a:pt x="367" y="10"/>
                      </a:lnTo>
                      <a:lnTo>
                        <a:pt x="366" y="8"/>
                      </a:lnTo>
                      <a:lnTo>
                        <a:pt x="366" y="7"/>
                      </a:lnTo>
                      <a:lnTo>
                        <a:pt x="365" y="5"/>
                      </a:lnTo>
                      <a:lnTo>
                        <a:pt x="364" y="3"/>
                      </a:lnTo>
                      <a:lnTo>
                        <a:pt x="363" y="1"/>
                      </a:lnTo>
                      <a:lnTo>
                        <a:pt x="362" y="0"/>
                      </a:lnTo>
                      <a:lnTo>
                        <a:pt x="0" y="44"/>
                      </a:lnTo>
                      <a:lnTo>
                        <a:pt x="0" y="46"/>
                      </a:lnTo>
                      <a:lnTo>
                        <a:pt x="1" y="48"/>
                      </a:lnTo>
                      <a:lnTo>
                        <a:pt x="1" y="49"/>
                      </a:lnTo>
                      <a:lnTo>
                        <a:pt x="2" y="51"/>
                      </a:lnTo>
                      <a:lnTo>
                        <a:pt x="2" y="53"/>
                      </a:lnTo>
                      <a:lnTo>
                        <a:pt x="2" y="55"/>
                      </a:lnTo>
                      <a:lnTo>
                        <a:pt x="3" y="57"/>
                      </a:lnTo>
                      <a:lnTo>
                        <a:pt x="3" y="59"/>
                      </a:lnTo>
                      <a:lnTo>
                        <a:pt x="367" y="15"/>
                      </a:lnTo>
                      <a:close/>
                    </a:path>
                  </a:pathLst>
                </a:custGeom>
                <a:solidFill>
                  <a:srgbClr val="969696"/>
                </a:solidFill>
                <a:ln>
                  <a:noFill/>
                </a:ln>
              </p:spPr>
              <p:txBody>
                <a:bodyPr/>
                <a:lstStyle/>
                <a:p>
                  <a:pPr algn="ctr"/>
                  <a:endParaRPr lang="zh-CN" altLang="en-US"/>
                </a:p>
              </p:txBody>
            </p:sp>
            <p:sp>
              <p:nvSpPr>
                <p:cNvPr id="1052282" name="Freeform 508"/>
                <p:cNvSpPr/>
                <p:nvPr/>
              </p:nvSpPr>
              <p:spPr bwMode="auto">
                <a:xfrm>
                  <a:off x="2250" y="1055"/>
                  <a:ext cx="377" cy="61"/>
                </a:xfrm>
                <a:custGeom>
                  <a:avLst/>
                  <a:gdLst>
                    <a:gd name="T0" fmla="*/ 375 w 377"/>
                    <a:gd name="T1" fmla="*/ 0 h 61"/>
                    <a:gd name="T2" fmla="*/ 377 w 377"/>
                    <a:gd name="T3" fmla="*/ 4 h 61"/>
                    <a:gd name="T4" fmla="*/ 365 w 377"/>
                    <a:gd name="T5" fmla="*/ 6 h 61"/>
                    <a:gd name="T6" fmla="*/ 365 w 377"/>
                    <a:gd name="T7" fmla="*/ 7 h 61"/>
                    <a:gd name="T8" fmla="*/ 366 w 377"/>
                    <a:gd name="T9" fmla="*/ 8 h 61"/>
                    <a:gd name="T10" fmla="*/ 367 w 377"/>
                    <a:gd name="T11" fmla="*/ 9 h 61"/>
                    <a:gd name="T12" fmla="*/ 368 w 377"/>
                    <a:gd name="T13" fmla="*/ 11 h 61"/>
                    <a:gd name="T14" fmla="*/ 368 w 377"/>
                    <a:gd name="T15" fmla="*/ 12 h 61"/>
                    <a:gd name="T16" fmla="*/ 369 w 377"/>
                    <a:gd name="T17" fmla="*/ 13 h 61"/>
                    <a:gd name="T18" fmla="*/ 369 w 377"/>
                    <a:gd name="T19" fmla="*/ 15 h 61"/>
                    <a:gd name="T20" fmla="*/ 370 w 377"/>
                    <a:gd name="T21" fmla="*/ 16 h 61"/>
                    <a:gd name="T22" fmla="*/ 6 w 377"/>
                    <a:gd name="T23" fmla="*/ 61 h 61"/>
                    <a:gd name="T24" fmla="*/ 5 w 377"/>
                    <a:gd name="T25" fmla="*/ 59 h 61"/>
                    <a:gd name="T26" fmla="*/ 5 w 377"/>
                    <a:gd name="T27" fmla="*/ 57 h 61"/>
                    <a:gd name="T28" fmla="*/ 4 w 377"/>
                    <a:gd name="T29" fmla="*/ 55 h 61"/>
                    <a:gd name="T30" fmla="*/ 4 w 377"/>
                    <a:gd name="T31" fmla="*/ 53 h 61"/>
                    <a:gd name="T32" fmla="*/ 3 w 377"/>
                    <a:gd name="T33" fmla="*/ 51 h 61"/>
                    <a:gd name="T34" fmla="*/ 2 w 377"/>
                    <a:gd name="T35" fmla="*/ 49 h 61"/>
                    <a:gd name="T36" fmla="*/ 1 w 377"/>
                    <a:gd name="T37" fmla="*/ 47 h 61"/>
                    <a:gd name="T38" fmla="*/ 0 w 377"/>
                    <a:gd name="T39" fmla="*/ 46 h 61"/>
                    <a:gd name="T40" fmla="*/ 375 w 377"/>
                    <a:gd name="T4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7" h="61">
                      <a:moveTo>
                        <a:pt x="375" y="0"/>
                      </a:moveTo>
                      <a:lnTo>
                        <a:pt x="377" y="4"/>
                      </a:lnTo>
                      <a:lnTo>
                        <a:pt x="365" y="6"/>
                      </a:lnTo>
                      <a:lnTo>
                        <a:pt x="365" y="7"/>
                      </a:lnTo>
                      <a:lnTo>
                        <a:pt x="366" y="8"/>
                      </a:lnTo>
                      <a:lnTo>
                        <a:pt x="367" y="9"/>
                      </a:lnTo>
                      <a:lnTo>
                        <a:pt x="368" y="11"/>
                      </a:lnTo>
                      <a:lnTo>
                        <a:pt x="368" y="12"/>
                      </a:lnTo>
                      <a:lnTo>
                        <a:pt x="369" y="13"/>
                      </a:lnTo>
                      <a:lnTo>
                        <a:pt x="369" y="15"/>
                      </a:lnTo>
                      <a:lnTo>
                        <a:pt x="370" y="16"/>
                      </a:lnTo>
                      <a:lnTo>
                        <a:pt x="6" y="61"/>
                      </a:lnTo>
                      <a:lnTo>
                        <a:pt x="5" y="59"/>
                      </a:lnTo>
                      <a:lnTo>
                        <a:pt x="5" y="57"/>
                      </a:lnTo>
                      <a:lnTo>
                        <a:pt x="4" y="55"/>
                      </a:lnTo>
                      <a:lnTo>
                        <a:pt x="4" y="53"/>
                      </a:lnTo>
                      <a:lnTo>
                        <a:pt x="3" y="51"/>
                      </a:lnTo>
                      <a:lnTo>
                        <a:pt x="2" y="49"/>
                      </a:lnTo>
                      <a:lnTo>
                        <a:pt x="1" y="47"/>
                      </a:lnTo>
                      <a:lnTo>
                        <a:pt x="0" y="46"/>
                      </a:lnTo>
                      <a:lnTo>
                        <a:pt x="375" y="0"/>
                      </a:lnTo>
                      <a:close/>
                    </a:path>
                  </a:pathLst>
                </a:custGeom>
                <a:solidFill>
                  <a:srgbClr val="A6A6A6"/>
                </a:solidFill>
                <a:ln>
                  <a:noFill/>
                </a:ln>
              </p:spPr>
              <p:txBody>
                <a:bodyPr/>
                <a:lstStyle/>
                <a:p>
                  <a:pPr algn="ctr"/>
                  <a:endParaRPr lang="zh-CN" altLang="en-US"/>
                </a:p>
              </p:txBody>
            </p:sp>
            <p:sp>
              <p:nvSpPr>
                <p:cNvPr id="1052283" name="Freeform 509"/>
                <p:cNvSpPr/>
                <p:nvPr/>
              </p:nvSpPr>
              <p:spPr bwMode="auto">
                <a:xfrm>
                  <a:off x="2236" y="1054"/>
                  <a:ext cx="391" cy="54"/>
                </a:xfrm>
                <a:custGeom>
                  <a:avLst/>
                  <a:gdLst>
                    <a:gd name="T0" fmla="*/ 0 w 391"/>
                    <a:gd name="T1" fmla="*/ 43 h 54"/>
                    <a:gd name="T2" fmla="*/ 388 w 391"/>
                    <a:gd name="T3" fmla="*/ 0 h 54"/>
                    <a:gd name="T4" fmla="*/ 391 w 391"/>
                    <a:gd name="T5" fmla="*/ 5 h 54"/>
                    <a:gd name="T6" fmla="*/ 379 w 391"/>
                    <a:gd name="T7" fmla="*/ 7 h 54"/>
                    <a:gd name="T8" fmla="*/ 380 w 391"/>
                    <a:gd name="T9" fmla="*/ 8 h 54"/>
                    <a:gd name="T10" fmla="*/ 380 w 391"/>
                    <a:gd name="T11" fmla="*/ 10 h 54"/>
                    <a:gd name="T12" fmla="*/ 18 w 391"/>
                    <a:gd name="T13" fmla="*/ 54 h 54"/>
                    <a:gd name="T14" fmla="*/ 17 w 391"/>
                    <a:gd name="T15" fmla="*/ 53 h 54"/>
                    <a:gd name="T16" fmla="*/ 17 w 391"/>
                    <a:gd name="T17" fmla="*/ 52 h 54"/>
                    <a:gd name="T18" fmla="*/ 16 w 391"/>
                    <a:gd name="T19" fmla="*/ 51 h 54"/>
                    <a:gd name="T20" fmla="*/ 16 w 391"/>
                    <a:gd name="T21" fmla="*/ 50 h 54"/>
                    <a:gd name="T22" fmla="*/ 15 w 391"/>
                    <a:gd name="T23" fmla="*/ 49 h 54"/>
                    <a:gd name="T24" fmla="*/ 15 w 391"/>
                    <a:gd name="T25" fmla="*/ 48 h 54"/>
                    <a:gd name="T26" fmla="*/ 14 w 391"/>
                    <a:gd name="T27" fmla="*/ 47 h 54"/>
                    <a:gd name="T28" fmla="*/ 14 w 391"/>
                    <a:gd name="T29" fmla="*/ 46 h 54"/>
                    <a:gd name="T30" fmla="*/ 3 w 391"/>
                    <a:gd name="T31" fmla="*/ 48 h 54"/>
                    <a:gd name="T32" fmla="*/ 0 w 391"/>
                    <a:gd name="T33" fmla="*/ 4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54">
                      <a:moveTo>
                        <a:pt x="0" y="43"/>
                      </a:moveTo>
                      <a:lnTo>
                        <a:pt x="388" y="0"/>
                      </a:lnTo>
                      <a:lnTo>
                        <a:pt x="391" y="5"/>
                      </a:lnTo>
                      <a:lnTo>
                        <a:pt x="379" y="7"/>
                      </a:lnTo>
                      <a:lnTo>
                        <a:pt x="380" y="8"/>
                      </a:lnTo>
                      <a:lnTo>
                        <a:pt x="380" y="10"/>
                      </a:lnTo>
                      <a:lnTo>
                        <a:pt x="18" y="54"/>
                      </a:lnTo>
                      <a:lnTo>
                        <a:pt x="17" y="53"/>
                      </a:lnTo>
                      <a:lnTo>
                        <a:pt x="17" y="52"/>
                      </a:lnTo>
                      <a:lnTo>
                        <a:pt x="16" y="51"/>
                      </a:lnTo>
                      <a:lnTo>
                        <a:pt x="16" y="50"/>
                      </a:lnTo>
                      <a:lnTo>
                        <a:pt x="15" y="49"/>
                      </a:lnTo>
                      <a:lnTo>
                        <a:pt x="15" y="48"/>
                      </a:lnTo>
                      <a:lnTo>
                        <a:pt x="14" y="47"/>
                      </a:lnTo>
                      <a:lnTo>
                        <a:pt x="14" y="46"/>
                      </a:lnTo>
                      <a:lnTo>
                        <a:pt x="3" y="48"/>
                      </a:lnTo>
                      <a:lnTo>
                        <a:pt x="0" y="43"/>
                      </a:lnTo>
                      <a:close/>
                    </a:path>
                  </a:pathLst>
                </a:custGeom>
                <a:solidFill>
                  <a:srgbClr val="B2B2B2"/>
                </a:solidFill>
                <a:ln>
                  <a:noFill/>
                </a:ln>
              </p:spPr>
              <p:txBody>
                <a:bodyPr/>
                <a:lstStyle/>
                <a:p>
                  <a:pPr algn="ctr"/>
                  <a:endParaRPr lang="zh-CN" altLang="en-US"/>
                </a:p>
              </p:txBody>
            </p:sp>
            <p:sp>
              <p:nvSpPr>
                <p:cNvPr id="1052284" name="Freeform 510"/>
                <p:cNvSpPr/>
                <p:nvPr/>
              </p:nvSpPr>
              <p:spPr bwMode="auto">
                <a:xfrm>
                  <a:off x="2236" y="1054"/>
                  <a:ext cx="389" cy="48"/>
                </a:xfrm>
                <a:custGeom>
                  <a:avLst/>
                  <a:gdLst>
                    <a:gd name="T0" fmla="*/ 0 w 389"/>
                    <a:gd name="T1" fmla="*/ 43 h 48"/>
                    <a:gd name="T2" fmla="*/ 388 w 389"/>
                    <a:gd name="T3" fmla="*/ 0 h 48"/>
                    <a:gd name="T4" fmla="*/ 389 w 389"/>
                    <a:gd name="T5" fmla="*/ 1 h 48"/>
                    <a:gd name="T6" fmla="*/ 14 w 389"/>
                    <a:gd name="T7" fmla="*/ 47 h 48"/>
                    <a:gd name="T8" fmla="*/ 14 w 389"/>
                    <a:gd name="T9" fmla="*/ 46 h 48"/>
                    <a:gd name="T10" fmla="*/ 14 w 389"/>
                    <a:gd name="T11" fmla="*/ 46 h 48"/>
                    <a:gd name="T12" fmla="*/ 3 w 389"/>
                    <a:gd name="T13" fmla="*/ 48 h 48"/>
                    <a:gd name="T14" fmla="*/ 0 w 389"/>
                    <a:gd name="T15" fmla="*/ 43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48">
                      <a:moveTo>
                        <a:pt x="0" y="43"/>
                      </a:moveTo>
                      <a:lnTo>
                        <a:pt x="388" y="0"/>
                      </a:lnTo>
                      <a:lnTo>
                        <a:pt x="389" y="1"/>
                      </a:lnTo>
                      <a:lnTo>
                        <a:pt x="14" y="47"/>
                      </a:lnTo>
                      <a:lnTo>
                        <a:pt x="14" y="46"/>
                      </a:lnTo>
                      <a:lnTo>
                        <a:pt x="14" y="46"/>
                      </a:lnTo>
                      <a:lnTo>
                        <a:pt x="3" y="48"/>
                      </a:lnTo>
                      <a:lnTo>
                        <a:pt x="0" y="43"/>
                      </a:lnTo>
                      <a:close/>
                    </a:path>
                  </a:pathLst>
                </a:custGeom>
                <a:solidFill>
                  <a:srgbClr val="C2C2C2"/>
                </a:solidFill>
                <a:ln>
                  <a:noFill/>
                </a:ln>
              </p:spPr>
              <p:txBody>
                <a:bodyPr/>
                <a:lstStyle/>
                <a:p>
                  <a:pPr algn="ctr"/>
                  <a:endParaRPr lang="zh-CN" altLang="en-US"/>
                </a:p>
              </p:txBody>
            </p:sp>
            <p:sp>
              <p:nvSpPr>
                <p:cNvPr id="1052285" name="Freeform 511"/>
                <p:cNvSpPr/>
                <p:nvPr/>
              </p:nvSpPr>
              <p:spPr bwMode="auto">
                <a:xfrm>
                  <a:off x="2207" y="862"/>
                  <a:ext cx="31" cy="245"/>
                </a:xfrm>
                <a:custGeom>
                  <a:avLst/>
                  <a:gdLst>
                    <a:gd name="T0" fmla="*/ 10 w 31"/>
                    <a:gd name="T1" fmla="*/ 0 h 245"/>
                    <a:gd name="T2" fmla="*/ 0 w 31"/>
                    <a:gd name="T3" fmla="*/ 11 h 245"/>
                    <a:gd name="T4" fmla="*/ 25 w 31"/>
                    <a:gd name="T5" fmla="*/ 245 h 245"/>
                    <a:gd name="T6" fmla="*/ 31 w 31"/>
                    <a:gd name="T7" fmla="*/ 234 h 245"/>
                    <a:gd name="T8" fmla="*/ 10 w 31"/>
                    <a:gd name="T9" fmla="*/ 0 h 245"/>
                  </a:gdLst>
                  <a:ahLst/>
                  <a:cxnLst>
                    <a:cxn ang="0">
                      <a:pos x="T0" y="T1"/>
                    </a:cxn>
                    <a:cxn ang="0">
                      <a:pos x="T2" y="T3"/>
                    </a:cxn>
                    <a:cxn ang="0">
                      <a:pos x="T4" y="T5"/>
                    </a:cxn>
                    <a:cxn ang="0">
                      <a:pos x="T6" y="T7"/>
                    </a:cxn>
                    <a:cxn ang="0">
                      <a:pos x="T8" y="T9"/>
                    </a:cxn>
                  </a:cxnLst>
                  <a:rect l="0" t="0" r="r" b="b"/>
                  <a:pathLst>
                    <a:path w="31" h="245">
                      <a:moveTo>
                        <a:pt x="10" y="0"/>
                      </a:moveTo>
                      <a:lnTo>
                        <a:pt x="0" y="11"/>
                      </a:lnTo>
                      <a:lnTo>
                        <a:pt x="25" y="245"/>
                      </a:lnTo>
                      <a:lnTo>
                        <a:pt x="31" y="234"/>
                      </a:lnTo>
                      <a:lnTo>
                        <a:pt x="10" y="0"/>
                      </a:lnTo>
                      <a:close/>
                    </a:path>
                  </a:pathLst>
                </a:custGeom>
                <a:solidFill>
                  <a:srgbClr val="707070"/>
                </a:solidFill>
                <a:ln>
                  <a:noFill/>
                </a:ln>
              </p:spPr>
              <p:txBody>
                <a:bodyPr/>
                <a:lstStyle/>
                <a:p>
                  <a:pPr algn="ctr"/>
                  <a:endParaRPr lang="zh-CN" altLang="en-US"/>
                </a:p>
              </p:txBody>
            </p:sp>
            <p:sp>
              <p:nvSpPr>
                <p:cNvPr id="1052286" name="Freeform 512"/>
                <p:cNvSpPr/>
                <p:nvPr/>
              </p:nvSpPr>
              <p:spPr bwMode="auto">
                <a:xfrm>
                  <a:off x="2235" y="843"/>
                  <a:ext cx="369" cy="241"/>
                </a:xfrm>
                <a:custGeom>
                  <a:avLst/>
                  <a:gdLst>
                    <a:gd name="T0" fmla="*/ 0 w 369"/>
                    <a:gd name="T1" fmla="*/ 37 h 241"/>
                    <a:gd name="T2" fmla="*/ 350 w 369"/>
                    <a:gd name="T3" fmla="*/ 0 h 241"/>
                    <a:gd name="T4" fmla="*/ 369 w 369"/>
                    <a:gd name="T5" fmla="*/ 200 h 241"/>
                    <a:gd name="T6" fmla="*/ 19 w 369"/>
                    <a:gd name="T7" fmla="*/ 241 h 241"/>
                    <a:gd name="T8" fmla="*/ 0 w 369"/>
                    <a:gd name="T9" fmla="*/ 37 h 241"/>
                  </a:gdLst>
                  <a:ahLst/>
                  <a:cxnLst>
                    <a:cxn ang="0">
                      <a:pos x="T0" y="T1"/>
                    </a:cxn>
                    <a:cxn ang="0">
                      <a:pos x="T2" y="T3"/>
                    </a:cxn>
                    <a:cxn ang="0">
                      <a:pos x="T4" y="T5"/>
                    </a:cxn>
                    <a:cxn ang="0">
                      <a:pos x="T6" y="T7"/>
                    </a:cxn>
                    <a:cxn ang="0">
                      <a:pos x="T8" y="T9"/>
                    </a:cxn>
                  </a:cxnLst>
                  <a:rect l="0" t="0" r="r" b="b"/>
                  <a:pathLst>
                    <a:path w="369" h="241">
                      <a:moveTo>
                        <a:pt x="0" y="37"/>
                      </a:moveTo>
                      <a:lnTo>
                        <a:pt x="350" y="0"/>
                      </a:lnTo>
                      <a:lnTo>
                        <a:pt x="369" y="200"/>
                      </a:lnTo>
                      <a:lnTo>
                        <a:pt x="19" y="241"/>
                      </a:lnTo>
                      <a:lnTo>
                        <a:pt x="0" y="37"/>
                      </a:lnTo>
                      <a:close/>
                    </a:path>
                  </a:pathLst>
                </a:custGeom>
                <a:solidFill>
                  <a:srgbClr val="DEDEFF"/>
                </a:solidFill>
                <a:ln>
                  <a:noFill/>
                </a:ln>
              </p:spPr>
              <p:txBody>
                <a:bodyPr/>
                <a:lstStyle/>
                <a:p>
                  <a:pPr algn="ctr"/>
                  <a:endParaRPr lang="zh-CN" altLang="en-US"/>
                </a:p>
              </p:txBody>
            </p:sp>
          </p:grpSp>
          <p:grpSp>
            <p:nvGrpSpPr>
              <p:cNvPr id="465" name="Group 513"/>
              <p:cNvGrpSpPr/>
              <p:nvPr/>
            </p:nvGrpSpPr>
            <p:grpSpPr bwMode="auto">
              <a:xfrm>
                <a:off x="1475" y="878"/>
                <a:ext cx="467" cy="367"/>
                <a:chOff x="1475" y="878"/>
                <a:chExt cx="467" cy="367"/>
              </a:xfrm>
            </p:grpSpPr>
            <p:sp>
              <p:nvSpPr>
                <p:cNvPr id="1052287" name="Freeform 514"/>
                <p:cNvSpPr/>
                <p:nvPr/>
              </p:nvSpPr>
              <p:spPr bwMode="auto">
                <a:xfrm>
                  <a:off x="1516" y="890"/>
                  <a:ext cx="388" cy="355"/>
                </a:xfrm>
                <a:custGeom>
                  <a:avLst/>
                  <a:gdLst>
                    <a:gd name="T0" fmla="*/ 68 w 388"/>
                    <a:gd name="T1" fmla="*/ 150 h 355"/>
                    <a:gd name="T2" fmla="*/ 121 w 388"/>
                    <a:gd name="T3" fmla="*/ 135 h 355"/>
                    <a:gd name="T4" fmla="*/ 199 w 388"/>
                    <a:gd name="T5" fmla="*/ 22 h 355"/>
                    <a:gd name="T6" fmla="*/ 277 w 388"/>
                    <a:gd name="T7" fmla="*/ 0 h 355"/>
                    <a:gd name="T8" fmla="*/ 298 w 388"/>
                    <a:gd name="T9" fmla="*/ 13 h 355"/>
                    <a:gd name="T10" fmla="*/ 308 w 388"/>
                    <a:gd name="T11" fmla="*/ 86 h 355"/>
                    <a:gd name="T12" fmla="*/ 291 w 388"/>
                    <a:gd name="T13" fmla="*/ 119 h 355"/>
                    <a:gd name="T14" fmla="*/ 301 w 388"/>
                    <a:gd name="T15" fmla="*/ 117 h 355"/>
                    <a:gd name="T16" fmla="*/ 388 w 388"/>
                    <a:gd name="T17" fmla="*/ 303 h 355"/>
                    <a:gd name="T18" fmla="*/ 337 w 388"/>
                    <a:gd name="T19" fmla="*/ 308 h 355"/>
                    <a:gd name="T20" fmla="*/ 244 w 388"/>
                    <a:gd name="T21" fmla="*/ 323 h 355"/>
                    <a:gd name="T22" fmla="*/ 213 w 388"/>
                    <a:gd name="T23" fmla="*/ 353 h 355"/>
                    <a:gd name="T24" fmla="*/ 203 w 388"/>
                    <a:gd name="T25" fmla="*/ 355 h 355"/>
                    <a:gd name="T26" fmla="*/ 179 w 388"/>
                    <a:gd name="T27" fmla="*/ 354 h 355"/>
                    <a:gd name="T28" fmla="*/ 156 w 388"/>
                    <a:gd name="T29" fmla="*/ 350 h 355"/>
                    <a:gd name="T30" fmla="*/ 134 w 388"/>
                    <a:gd name="T31" fmla="*/ 345 h 355"/>
                    <a:gd name="T32" fmla="*/ 113 w 388"/>
                    <a:gd name="T33" fmla="*/ 339 h 355"/>
                    <a:gd name="T34" fmla="*/ 100 w 388"/>
                    <a:gd name="T35" fmla="*/ 335 h 355"/>
                    <a:gd name="T36" fmla="*/ 70 w 388"/>
                    <a:gd name="T37" fmla="*/ 337 h 355"/>
                    <a:gd name="T38" fmla="*/ 8 w 388"/>
                    <a:gd name="T39" fmla="*/ 345 h 355"/>
                    <a:gd name="T40" fmla="*/ 0 w 388"/>
                    <a:gd name="T41" fmla="*/ 332 h 355"/>
                    <a:gd name="T42" fmla="*/ 1 w 388"/>
                    <a:gd name="T43" fmla="*/ 243 h 355"/>
                    <a:gd name="T44" fmla="*/ 29 w 388"/>
                    <a:gd name="T45" fmla="*/ 206 h 355"/>
                    <a:gd name="T46" fmla="*/ 48 w 388"/>
                    <a:gd name="T47" fmla="*/ 175 h 355"/>
                    <a:gd name="T48" fmla="*/ 61 w 388"/>
                    <a:gd name="T49" fmla="*/ 156 h 355"/>
                    <a:gd name="T50" fmla="*/ 68 w 388"/>
                    <a:gd name="T51" fmla="*/ 150 h 355"/>
                    <a:gd name="T52" fmla="*/ 68 w 388"/>
                    <a:gd name="T53" fmla="*/ 15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8" h="355">
                      <a:moveTo>
                        <a:pt x="68" y="150"/>
                      </a:moveTo>
                      <a:lnTo>
                        <a:pt x="121" y="135"/>
                      </a:lnTo>
                      <a:lnTo>
                        <a:pt x="199" y="22"/>
                      </a:lnTo>
                      <a:lnTo>
                        <a:pt x="277" y="0"/>
                      </a:lnTo>
                      <a:lnTo>
                        <a:pt x="298" y="13"/>
                      </a:lnTo>
                      <a:lnTo>
                        <a:pt x="308" y="86"/>
                      </a:lnTo>
                      <a:lnTo>
                        <a:pt x="291" y="119"/>
                      </a:lnTo>
                      <a:lnTo>
                        <a:pt x="301" y="117"/>
                      </a:lnTo>
                      <a:lnTo>
                        <a:pt x="388" y="303"/>
                      </a:lnTo>
                      <a:lnTo>
                        <a:pt x="337" y="308"/>
                      </a:lnTo>
                      <a:lnTo>
                        <a:pt x="244" y="323"/>
                      </a:lnTo>
                      <a:lnTo>
                        <a:pt x="213" y="353"/>
                      </a:lnTo>
                      <a:lnTo>
                        <a:pt x="203" y="355"/>
                      </a:lnTo>
                      <a:lnTo>
                        <a:pt x="179" y="354"/>
                      </a:lnTo>
                      <a:lnTo>
                        <a:pt x="156" y="350"/>
                      </a:lnTo>
                      <a:lnTo>
                        <a:pt x="134" y="345"/>
                      </a:lnTo>
                      <a:lnTo>
                        <a:pt x="113" y="339"/>
                      </a:lnTo>
                      <a:lnTo>
                        <a:pt x="100" y="335"/>
                      </a:lnTo>
                      <a:lnTo>
                        <a:pt x="70" y="337"/>
                      </a:lnTo>
                      <a:lnTo>
                        <a:pt x="8" y="345"/>
                      </a:lnTo>
                      <a:lnTo>
                        <a:pt x="0" y="332"/>
                      </a:lnTo>
                      <a:lnTo>
                        <a:pt x="1" y="243"/>
                      </a:lnTo>
                      <a:lnTo>
                        <a:pt x="29" y="206"/>
                      </a:lnTo>
                      <a:lnTo>
                        <a:pt x="48" y="175"/>
                      </a:lnTo>
                      <a:lnTo>
                        <a:pt x="61" y="156"/>
                      </a:lnTo>
                      <a:lnTo>
                        <a:pt x="68" y="150"/>
                      </a:lnTo>
                      <a:lnTo>
                        <a:pt x="68" y="150"/>
                      </a:lnTo>
                      <a:close/>
                    </a:path>
                  </a:pathLst>
                </a:custGeom>
                <a:solidFill>
                  <a:srgbClr val="FFFFFF"/>
                </a:solidFill>
                <a:ln>
                  <a:noFill/>
                </a:ln>
              </p:spPr>
              <p:txBody>
                <a:bodyPr/>
                <a:lstStyle/>
                <a:p>
                  <a:pPr algn="ctr"/>
                  <a:endParaRPr lang="zh-CN" altLang="en-US"/>
                </a:p>
              </p:txBody>
            </p:sp>
            <p:sp>
              <p:nvSpPr>
                <p:cNvPr id="1052288" name="Freeform 515"/>
                <p:cNvSpPr/>
                <p:nvPr/>
              </p:nvSpPr>
              <p:spPr bwMode="auto">
                <a:xfrm>
                  <a:off x="1759" y="997"/>
                  <a:ext cx="153" cy="213"/>
                </a:xfrm>
                <a:custGeom>
                  <a:avLst/>
                  <a:gdLst>
                    <a:gd name="T0" fmla="*/ 20 w 153"/>
                    <a:gd name="T1" fmla="*/ 77 h 213"/>
                    <a:gd name="T2" fmla="*/ 23 w 153"/>
                    <a:gd name="T3" fmla="*/ 71 h 213"/>
                    <a:gd name="T4" fmla="*/ 26 w 153"/>
                    <a:gd name="T5" fmla="*/ 64 h 213"/>
                    <a:gd name="T6" fmla="*/ 31 w 153"/>
                    <a:gd name="T7" fmla="*/ 56 h 213"/>
                    <a:gd name="T8" fmla="*/ 35 w 153"/>
                    <a:gd name="T9" fmla="*/ 48 h 213"/>
                    <a:gd name="T10" fmla="*/ 39 w 153"/>
                    <a:gd name="T11" fmla="*/ 39 h 213"/>
                    <a:gd name="T12" fmla="*/ 44 w 153"/>
                    <a:gd name="T13" fmla="*/ 30 h 213"/>
                    <a:gd name="T14" fmla="*/ 48 w 153"/>
                    <a:gd name="T15" fmla="*/ 22 h 213"/>
                    <a:gd name="T16" fmla="*/ 52 w 153"/>
                    <a:gd name="T17" fmla="*/ 15 h 213"/>
                    <a:gd name="T18" fmla="*/ 56 w 153"/>
                    <a:gd name="T19" fmla="*/ 10 h 213"/>
                    <a:gd name="T20" fmla="*/ 62 w 153"/>
                    <a:gd name="T21" fmla="*/ 9 h 213"/>
                    <a:gd name="T22" fmla="*/ 68 w 153"/>
                    <a:gd name="T23" fmla="*/ 8 h 213"/>
                    <a:gd name="T24" fmla="*/ 75 w 153"/>
                    <a:gd name="T25" fmla="*/ 7 h 213"/>
                    <a:gd name="T26" fmla="*/ 84 w 153"/>
                    <a:gd name="T27" fmla="*/ 6 h 213"/>
                    <a:gd name="T28" fmla="*/ 94 w 153"/>
                    <a:gd name="T29" fmla="*/ 4 h 213"/>
                    <a:gd name="T30" fmla="*/ 104 w 153"/>
                    <a:gd name="T31" fmla="*/ 3 h 213"/>
                    <a:gd name="T32" fmla="*/ 116 w 153"/>
                    <a:gd name="T33" fmla="*/ 2 h 213"/>
                    <a:gd name="T34" fmla="*/ 126 w 153"/>
                    <a:gd name="T35" fmla="*/ 1 h 213"/>
                    <a:gd name="T36" fmla="*/ 137 w 153"/>
                    <a:gd name="T37" fmla="*/ 0 h 213"/>
                    <a:gd name="T38" fmla="*/ 141 w 153"/>
                    <a:gd name="T39" fmla="*/ 3 h 213"/>
                    <a:gd name="T40" fmla="*/ 141 w 153"/>
                    <a:gd name="T41" fmla="*/ 9 h 213"/>
                    <a:gd name="T42" fmla="*/ 141 w 153"/>
                    <a:gd name="T43" fmla="*/ 19 h 213"/>
                    <a:gd name="T44" fmla="*/ 141 w 153"/>
                    <a:gd name="T45" fmla="*/ 30 h 213"/>
                    <a:gd name="T46" fmla="*/ 142 w 153"/>
                    <a:gd name="T47" fmla="*/ 43 h 213"/>
                    <a:gd name="T48" fmla="*/ 143 w 153"/>
                    <a:gd name="T49" fmla="*/ 57 h 213"/>
                    <a:gd name="T50" fmla="*/ 143 w 153"/>
                    <a:gd name="T51" fmla="*/ 73 h 213"/>
                    <a:gd name="T52" fmla="*/ 144 w 153"/>
                    <a:gd name="T53" fmla="*/ 89 h 213"/>
                    <a:gd name="T54" fmla="*/ 145 w 153"/>
                    <a:gd name="T55" fmla="*/ 104 h 213"/>
                    <a:gd name="T56" fmla="*/ 145 w 153"/>
                    <a:gd name="T57" fmla="*/ 119 h 213"/>
                    <a:gd name="T58" fmla="*/ 146 w 153"/>
                    <a:gd name="T59" fmla="*/ 133 h 213"/>
                    <a:gd name="T60" fmla="*/ 147 w 153"/>
                    <a:gd name="T61" fmla="*/ 145 h 213"/>
                    <a:gd name="T62" fmla="*/ 148 w 153"/>
                    <a:gd name="T63" fmla="*/ 156 h 213"/>
                    <a:gd name="T64" fmla="*/ 149 w 153"/>
                    <a:gd name="T65" fmla="*/ 165 h 213"/>
                    <a:gd name="T66" fmla="*/ 150 w 153"/>
                    <a:gd name="T67" fmla="*/ 173 h 213"/>
                    <a:gd name="T68" fmla="*/ 151 w 153"/>
                    <a:gd name="T69" fmla="*/ 179 h 213"/>
                    <a:gd name="T70" fmla="*/ 152 w 153"/>
                    <a:gd name="T71" fmla="*/ 186 h 213"/>
                    <a:gd name="T72" fmla="*/ 152 w 153"/>
                    <a:gd name="T73" fmla="*/ 191 h 213"/>
                    <a:gd name="T74" fmla="*/ 150 w 153"/>
                    <a:gd name="T75" fmla="*/ 192 h 213"/>
                    <a:gd name="T76" fmla="*/ 142 w 153"/>
                    <a:gd name="T77" fmla="*/ 193 h 213"/>
                    <a:gd name="T78" fmla="*/ 131 w 153"/>
                    <a:gd name="T79" fmla="*/ 194 h 213"/>
                    <a:gd name="T80" fmla="*/ 116 w 153"/>
                    <a:gd name="T81" fmla="*/ 196 h 213"/>
                    <a:gd name="T82" fmla="*/ 99 w 153"/>
                    <a:gd name="T83" fmla="*/ 198 h 213"/>
                    <a:gd name="T84" fmla="*/ 80 w 153"/>
                    <a:gd name="T85" fmla="*/ 200 h 213"/>
                    <a:gd name="T86" fmla="*/ 61 w 153"/>
                    <a:gd name="T87" fmla="*/ 203 h 213"/>
                    <a:gd name="T88" fmla="*/ 43 w 153"/>
                    <a:gd name="T89" fmla="*/ 205 h 213"/>
                    <a:gd name="T90" fmla="*/ 24 w 153"/>
                    <a:gd name="T91" fmla="*/ 208 h 213"/>
                    <a:gd name="T92" fmla="*/ 8 w 153"/>
                    <a:gd name="T93" fmla="*/ 211 h 213"/>
                    <a:gd name="T94" fmla="*/ 0 w 153"/>
                    <a:gd name="T95" fmla="*/ 212 h 213"/>
                    <a:gd name="T96" fmla="*/ 5 w 153"/>
                    <a:gd name="T97" fmla="*/ 208 h 213"/>
                    <a:gd name="T98" fmla="*/ 12 w 153"/>
                    <a:gd name="T99" fmla="*/ 201 h 213"/>
                    <a:gd name="T100" fmla="*/ 21 w 153"/>
                    <a:gd name="T101" fmla="*/ 192 h 213"/>
                    <a:gd name="T102" fmla="*/ 26 w 153"/>
                    <a:gd name="T103" fmla="*/ 186 h 213"/>
                    <a:gd name="T104" fmla="*/ 29 w 153"/>
                    <a:gd name="T105" fmla="*/ 180 h 213"/>
                    <a:gd name="T106" fmla="*/ 33 w 153"/>
                    <a:gd name="T107" fmla="*/ 17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3" h="213">
                      <a:moveTo>
                        <a:pt x="23" y="111"/>
                      </a:moveTo>
                      <a:lnTo>
                        <a:pt x="19" y="80"/>
                      </a:lnTo>
                      <a:lnTo>
                        <a:pt x="19" y="79"/>
                      </a:lnTo>
                      <a:lnTo>
                        <a:pt x="19" y="79"/>
                      </a:lnTo>
                      <a:lnTo>
                        <a:pt x="20" y="78"/>
                      </a:lnTo>
                      <a:lnTo>
                        <a:pt x="20" y="77"/>
                      </a:lnTo>
                      <a:lnTo>
                        <a:pt x="21" y="76"/>
                      </a:lnTo>
                      <a:lnTo>
                        <a:pt x="22" y="74"/>
                      </a:lnTo>
                      <a:lnTo>
                        <a:pt x="22" y="73"/>
                      </a:lnTo>
                      <a:lnTo>
                        <a:pt x="22" y="73"/>
                      </a:lnTo>
                      <a:lnTo>
                        <a:pt x="23" y="71"/>
                      </a:lnTo>
                      <a:lnTo>
                        <a:pt x="23" y="71"/>
                      </a:lnTo>
                      <a:lnTo>
                        <a:pt x="24" y="70"/>
                      </a:lnTo>
                      <a:lnTo>
                        <a:pt x="24" y="69"/>
                      </a:lnTo>
                      <a:lnTo>
                        <a:pt x="25" y="67"/>
                      </a:lnTo>
                      <a:lnTo>
                        <a:pt x="25" y="66"/>
                      </a:lnTo>
                      <a:lnTo>
                        <a:pt x="26" y="65"/>
                      </a:lnTo>
                      <a:lnTo>
                        <a:pt x="26" y="64"/>
                      </a:lnTo>
                      <a:lnTo>
                        <a:pt x="27" y="63"/>
                      </a:lnTo>
                      <a:lnTo>
                        <a:pt x="28" y="62"/>
                      </a:lnTo>
                      <a:lnTo>
                        <a:pt x="28" y="60"/>
                      </a:lnTo>
                      <a:lnTo>
                        <a:pt x="29" y="59"/>
                      </a:lnTo>
                      <a:lnTo>
                        <a:pt x="30" y="57"/>
                      </a:lnTo>
                      <a:lnTo>
                        <a:pt x="31" y="56"/>
                      </a:lnTo>
                      <a:lnTo>
                        <a:pt x="31" y="55"/>
                      </a:lnTo>
                      <a:lnTo>
                        <a:pt x="32" y="53"/>
                      </a:lnTo>
                      <a:lnTo>
                        <a:pt x="33" y="52"/>
                      </a:lnTo>
                      <a:lnTo>
                        <a:pt x="33" y="51"/>
                      </a:lnTo>
                      <a:lnTo>
                        <a:pt x="34" y="49"/>
                      </a:lnTo>
                      <a:lnTo>
                        <a:pt x="35" y="48"/>
                      </a:lnTo>
                      <a:lnTo>
                        <a:pt x="35" y="46"/>
                      </a:lnTo>
                      <a:lnTo>
                        <a:pt x="36" y="45"/>
                      </a:lnTo>
                      <a:lnTo>
                        <a:pt x="37" y="43"/>
                      </a:lnTo>
                      <a:lnTo>
                        <a:pt x="38" y="42"/>
                      </a:lnTo>
                      <a:lnTo>
                        <a:pt x="38" y="40"/>
                      </a:lnTo>
                      <a:lnTo>
                        <a:pt x="39" y="39"/>
                      </a:lnTo>
                      <a:lnTo>
                        <a:pt x="40" y="37"/>
                      </a:lnTo>
                      <a:lnTo>
                        <a:pt x="41" y="36"/>
                      </a:lnTo>
                      <a:lnTo>
                        <a:pt x="41" y="34"/>
                      </a:lnTo>
                      <a:lnTo>
                        <a:pt x="42" y="33"/>
                      </a:lnTo>
                      <a:lnTo>
                        <a:pt x="43" y="31"/>
                      </a:lnTo>
                      <a:lnTo>
                        <a:pt x="44" y="30"/>
                      </a:lnTo>
                      <a:lnTo>
                        <a:pt x="45" y="28"/>
                      </a:lnTo>
                      <a:lnTo>
                        <a:pt x="45" y="27"/>
                      </a:lnTo>
                      <a:lnTo>
                        <a:pt x="46" y="26"/>
                      </a:lnTo>
                      <a:lnTo>
                        <a:pt x="47" y="25"/>
                      </a:lnTo>
                      <a:lnTo>
                        <a:pt x="47" y="23"/>
                      </a:lnTo>
                      <a:lnTo>
                        <a:pt x="48" y="22"/>
                      </a:lnTo>
                      <a:lnTo>
                        <a:pt x="49" y="21"/>
                      </a:lnTo>
                      <a:lnTo>
                        <a:pt x="49" y="19"/>
                      </a:lnTo>
                      <a:lnTo>
                        <a:pt x="50" y="18"/>
                      </a:lnTo>
                      <a:lnTo>
                        <a:pt x="51" y="17"/>
                      </a:lnTo>
                      <a:lnTo>
                        <a:pt x="51" y="16"/>
                      </a:lnTo>
                      <a:lnTo>
                        <a:pt x="52" y="15"/>
                      </a:lnTo>
                      <a:lnTo>
                        <a:pt x="52" y="14"/>
                      </a:lnTo>
                      <a:lnTo>
                        <a:pt x="53" y="13"/>
                      </a:lnTo>
                      <a:lnTo>
                        <a:pt x="54" y="11"/>
                      </a:lnTo>
                      <a:lnTo>
                        <a:pt x="55" y="10"/>
                      </a:lnTo>
                      <a:lnTo>
                        <a:pt x="55" y="10"/>
                      </a:lnTo>
                      <a:lnTo>
                        <a:pt x="56" y="10"/>
                      </a:lnTo>
                      <a:lnTo>
                        <a:pt x="56" y="10"/>
                      </a:lnTo>
                      <a:lnTo>
                        <a:pt x="57" y="9"/>
                      </a:lnTo>
                      <a:lnTo>
                        <a:pt x="58" y="9"/>
                      </a:lnTo>
                      <a:lnTo>
                        <a:pt x="60" y="9"/>
                      </a:lnTo>
                      <a:lnTo>
                        <a:pt x="61" y="9"/>
                      </a:lnTo>
                      <a:lnTo>
                        <a:pt x="62" y="9"/>
                      </a:lnTo>
                      <a:lnTo>
                        <a:pt x="62" y="9"/>
                      </a:lnTo>
                      <a:lnTo>
                        <a:pt x="64" y="9"/>
                      </a:lnTo>
                      <a:lnTo>
                        <a:pt x="64" y="8"/>
                      </a:lnTo>
                      <a:lnTo>
                        <a:pt x="65" y="8"/>
                      </a:lnTo>
                      <a:lnTo>
                        <a:pt x="66" y="8"/>
                      </a:lnTo>
                      <a:lnTo>
                        <a:pt x="68" y="8"/>
                      </a:lnTo>
                      <a:lnTo>
                        <a:pt x="69" y="7"/>
                      </a:lnTo>
                      <a:lnTo>
                        <a:pt x="70" y="7"/>
                      </a:lnTo>
                      <a:lnTo>
                        <a:pt x="71" y="7"/>
                      </a:lnTo>
                      <a:lnTo>
                        <a:pt x="73" y="7"/>
                      </a:lnTo>
                      <a:lnTo>
                        <a:pt x="74" y="7"/>
                      </a:lnTo>
                      <a:lnTo>
                        <a:pt x="75" y="7"/>
                      </a:lnTo>
                      <a:lnTo>
                        <a:pt x="77" y="7"/>
                      </a:lnTo>
                      <a:lnTo>
                        <a:pt x="78" y="6"/>
                      </a:lnTo>
                      <a:lnTo>
                        <a:pt x="79" y="6"/>
                      </a:lnTo>
                      <a:lnTo>
                        <a:pt x="81" y="6"/>
                      </a:lnTo>
                      <a:lnTo>
                        <a:pt x="83" y="6"/>
                      </a:lnTo>
                      <a:lnTo>
                        <a:pt x="84" y="6"/>
                      </a:lnTo>
                      <a:lnTo>
                        <a:pt x="86" y="5"/>
                      </a:lnTo>
                      <a:lnTo>
                        <a:pt x="87" y="5"/>
                      </a:lnTo>
                      <a:lnTo>
                        <a:pt x="89" y="5"/>
                      </a:lnTo>
                      <a:lnTo>
                        <a:pt x="91" y="5"/>
                      </a:lnTo>
                      <a:lnTo>
                        <a:pt x="92" y="4"/>
                      </a:lnTo>
                      <a:lnTo>
                        <a:pt x="94" y="4"/>
                      </a:lnTo>
                      <a:lnTo>
                        <a:pt x="96" y="4"/>
                      </a:lnTo>
                      <a:lnTo>
                        <a:pt x="97" y="4"/>
                      </a:lnTo>
                      <a:lnTo>
                        <a:pt x="99" y="4"/>
                      </a:lnTo>
                      <a:lnTo>
                        <a:pt x="101" y="4"/>
                      </a:lnTo>
                      <a:lnTo>
                        <a:pt x="103" y="3"/>
                      </a:lnTo>
                      <a:lnTo>
                        <a:pt x="104" y="3"/>
                      </a:lnTo>
                      <a:lnTo>
                        <a:pt x="106" y="3"/>
                      </a:lnTo>
                      <a:lnTo>
                        <a:pt x="108" y="3"/>
                      </a:lnTo>
                      <a:lnTo>
                        <a:pt x="110" y="2"/>
                      </a:lnTo>
                      <a:lnTo>
                        <a:pt x="112" y="2"/>
                      </a:lnTo>
                      <a:lnTo>
                        <a:pt x="114" y="2"/>
                      </a:lnTo>
                      <a:lnTo>
                        <a:pt x="116" y="2"/>
                      </a:lnTo>
                      <a:lnTo>
                        <a:pt x="117" y="2"/>
                      </a:lnTo>
                      <a:lnTo>
                        <a:pt x="119" y="2"/>
                      </a:lnTo>
                      <a:lnTo>
                        <a:pt x="121" y="1"/>
                      </a:lnTo>
                      <a:lnTo>
                        <a:pt x="123" y="1"/>
                      </a:lnTo>
                      <a:lnTo>
                        <a:pt x="125" y="1"/>
                      </a:lnTo>
                      <a:lnTo>
                        <a:pt x="126" y="1"/>
                      </a:lnTo>
                      <a:lnTo>
                        <a:pt x="128" y="1"/>
                      </a:lnTo>
                      <a:lnTo>
                        <a:pt x="130" y="1"/>
                      </a:lnTo>
                      <a:lnTo>
                        <a:pt x="132" y="0"/>
                      </a:lnTo>
                      <a:lnTo>
                        <a:pt x="133" y="0"/>
                      </a:lnTo>
                      <a:lnTo>
                        <a:pt x="135" y="0"/>
                      </a:lnTo>
                      <a:lnTo>
                        <a:pt x="137" y="0"/>
                      </a:lnTo>
                      <a:lnTo>
                        <a:pt x="139" y="0"/>
                      </a:lnTo>
                      <a:lnTo>
                        <a:pt x="141" y="0"/>
                      </a:lnTo>
                      <a:lnTo>
                        <a:pt x="141" y="0"/>
                      </a:lnTo>
                      <a:lnTo>
                        <a:pt x="141" y="1"/>
                      </a:lnTo>
                      <a:lnTo>
                        <a:pt x="141" y="2"/>
                      </a:lnTo>
                      <a:lnTo>
                        <a:pt x="141" y="3"/>
                      </a:lnTo>
                      <a:lnTo>
                        <a:pt x="141" y="4"/>
                      </a:lnTo>
                      <a:lnTo>
                        <a:pt x="141" y="5"/>
                      </a:lnTo>
                      <a:lnTo>
                        <a:pt x="141" y="6"/>
                      </a:lnTo>
                      <a:lnTo>
                        <a:pt x="141" y="7"/>
                      </a:lnTo>
                      <a:lnTo>
                        <a:pt x="141" y="8"/>
                      </a:lnTo>
                      <a:lnTo>
                        <a:pt x="141" y="9"/>
                      </a:lnTo>
                      <a:lnTo>
                        <a:pt x="141" y="11"/>
                      </a:lnTo>
                      <a:lnTo>
                        <a:pt x="141" y="12"/>
                      </a:lnTo>
                      <a:lnTo>
                        <a:pt x="141" y="14"/>
                      </a:lnTo>
                      <a:lnTo>
                        <a:pt x="141" y="15"/>
                      </a:lnTo>
                      <a:lnTo>
                        <a:pt x="141" y="17"/>
                      </a:lnTo>
                      <a:lnTo>
                        <a:pt x="141" y="19"/>
                      </a:lnTo>
                      <a:lnTo>
                        <a:pt x="141" y="20"/>
                      </a:lnTo>
                      <a:lnTo>
                        <a:pt x="141" y="22"/>
                      </a:lnTo>
                      <a:lnTo>
                        <a:pt x="141" y="24"/>
                      </a:lnTo>
                      <a:lnTo>
                        <a:pt x="141" y="26"/>
                      </a:lnTo>
                      <a:lnTo>
                        <a:pt x="141" y="28"/>
                      </a:lnTo>
                      <a:lnTo>
                        <a:pt x="141" y="30"/>
                      </a:lnTo>
                      <a:lnTo>
                        <a:pt x="141" y="32"/>
                      </a:lnTo>
                      <a:lnTo>
                        <a:pt x="142" y="34"/>
                      </a:lnTo>
                      <a:lnTo>
                        <a:pt x="142" y="36"/>
                      </a:lnTo>
                      <a:lnTo>
                        <a:pt x="142" y="38"/>
                      </a:lnTo>
                      <a:lnTo>
                        <a:pt x="142" y="41"/>
                      </a:lnTo>
                      <a:lnTo>
                        <a:pt x="142" y="43"/>
                      </a:lnTo>
                      <a:lnTo>
                        <a:pt x="142" y="46"/>
                      </a:lnTo>
                      <a:lnTo>
                        <a:pt x="142" y="48"/>
                      </a:lnTo>
                      <a:lnTo>
                        <a:pt x="142" y="50"/>
                      </a:lnTo>
                      <a:lnTo>
                        <a:pt x="143" y="53"/>
                      </a:lnTo>
                      <a:lnTo>
                        <a:pt x="143" y="55"/>
                      </a:lnTo>
                      <a:lnTo>
                        <a:pt x="143" y="57"/>
                      </a:lnTo>
                      <a:lnTo>
                        <a:pt x="143" y="60"/>
                      </a:lnTo>
                      <a:lnTo>
                        <a:pt x="143" y="63"/>
                      </a:lnTo>
                      <a:lnTo>
                        <a:pt x="143" y="65"/>
                      </a:lnTo>
                      <a:lnTo>
                        <a:pt x="143" y="68"/>
                      </a:lnTo>
                      <a:lnTo>
                        <a:pt x="143" y="70"/>
                      </a:lnTo>
                      <a:lnTo>
                        <a:pt x="143" y="73"/>
                      </a:lnTo>
                      <a:lnTo>
                        <a:pt x="143" y="75"/>
                      </a:lnTo>
                      <a:lnTo>
                        <a:pt x="143" y="78"/>
                      </a:lnTo>
                      <a:lnTo>
                        <a:pt x="144" y="80"/>
                      </a:lnTo>
                      <a:lnTo>
                        <a:pt x="144" y="83"/>
                      </a:lnTo>
                      <a:lnTo>
                        <a:pt x="144" y="86"/>
                      </a:lnTo>
                      <a:lnTo>
                        <a:pt x="144" y="89"/>
                      </a:lnTo>
                      <a:lnTo>
                        <a:pt x="144" y="91"/>
                      </a:lnTo>
                      <a:lnTo>
                        <a:pt x="144" y="94"/>
                      </a:lnTo>
                      <a:lnTo>
                        <a:pt x="144" y="96"/>
                      </a:lnTo>
                      <a:lnTo>
                        <a:pt x="144" y="99"/>
                      </a:lnTo>
                      <a:lnTo>
                        <a:pt x="145" y="101"/>
                      </a:lnTo>
                      <a:lnTo>
                        <a:pt x="145" y="104"/>
                      </a:lnTo>
                      <a:lnTo>
                        <a:pt x="145" y="107"/>
                      </a:lnTo>
                      <a:lnTo>
                        <a:pt x="145" y="109"/>
                      </a:lnTo>
                      <a:lnTo>
                        <a:pt x="145" y="112"/>
                      </a:lnTo>
                      <a:lnTo>
                        <a:pt x="145" y="114"/>
                      </a:lnTo>
                      <a:lnTo>
                        <a:pt x="145" y="117"/>
                      </a:lnTo>
                      <a:lnTo>
                        <a:pt x="145" y="119"/>
                      </a:lnTo>
                      <a:lnTo>
                        <a:pt x="145" y="122"/>
                      </a:lnTo>
                      <a:lnTo>
                        <a:pt x="146" y="124"/>
                      </a:lnTo>
                      <a:lnTo>
                        <a:pt x="146" y="126"/>
                      </a:lnTo>
                      <a:lnTo>
                        <a:pt x="146" y="129"/>
                      </a:lnTo>
                      <a:lnTo>
                        <a:pt x="146" y="131"/>
                      </a:lnTo>
                      <a:lnTo>
                        <a:pt x="146" y="133"/>
                      </a:lnTo>
                      <a:lnTo>
                        <a:pt x="146" y="135"/>
                      </a:lnTo>
                      <a:lnTo>
                        <a:pt x="147" y="137"/>
                      </a:lnTo>
                      <a:lnTo>
                        <a:pt x="147" y="139"/>
                      </a:lnTo>
                      <a:lnTo>
                        <a:pt x="147" y="141"/>
                      </a:lnTo>
                      <a:lnTo>
                        <a:pt x="147" y="143"/>
                      </a:lnTo>
                      <a:lnTo>
                        <a:pt x="147" y="145"/>
                      </a:lnTo>
                      <a:lnTo>
                        <a:pt x="147" y="147"/>
                      </a:lnTo>
                      <a:lnTo>
                        <a:pt x="147" y="149"/>
                      </a:lnTo>
                      <a:lnTo>
                        <a:pt x="147" y="151"/>
                      </a:lnTo>
                      <a:lnTo>
                        <a:pt x="147" y="153"/>
                      </a:lnTo>
                      <a:lnTo>
                        <a:pt x="148" y="154"/>
                      </a:lnTo>
                      <a:lnTo>
                        <a:pt x="148" y="156"/>
                      </a:lnTo>
                      <a:lnTo>
                        <a:pt x="148" y="157"/>
                      </a:lnTo>
                      <a:lnTo>
                        <a:pt x="148" y="159"/>
                      </a:lnTo>
                      <a:lnTo>
                        <a:pt x="148" y="161"/>
                      </a:lnTo>
                      <a:lnTo>
                        <a:pt x="149" y="162"/>
                      </a:lnTo>
                      <a:lnTo>
                        <a:pt x="149" y="163"/>
                      </a:lnTo>
                      <a:lnTo>
                        <a:pt x="149" y="165"/>
                      </a:lnTo>
                      <a:lnTo>
                        <a:pt x="149" y="166"/>
                      </a:lnTo>
                      <a:lnTo>
                        <a:pt x="149" y="168"/>
                      </a:lnTo>
                      <a:lnTo>
                        <a:pt x="149" y="169"/>
                      </a:lnTo>
                      <a:lnTo>
                        <a:pt x="149" y="170"/>
                      </a:lnTo>
                      <a:lnTo>
                        <a:pt x="149" y="172"/>
                      </a:lnTo>
                      <a:lnTo>
                        <a:pt x="150" y="173"/>
                      </a:lnTo>
                      <a:lnTo>
                        <a:pt x="150" y="174"/>
                      </a:lnTo>
                      <a:lnTo>
                        <a:pt x="150" y="175"/>
                      </a:lnTo>
                      <a:lnTo>
                        <a:pt x="150" y="176"/>
                      </a:lnTo>
                      <a:lnTo>
                        <a:pt x="150" y="177"/>
                      </a:lnTo>
                      <a:lnTo>
                        <a:pt x="150" y="178"/>
                      </a:lnTo>
                      <a:lnTo>
                        <a:pt x="151" y="179"/>
                      </a:lnTo>
                      <a:lnTo>
                        <a:pt x="151" y="180"/>
                      </a:lnTo>
                      <a:lnTo>
                        <a:pt x="151" y="181"/>
                      </a:lnTo>
                      <a:lnTo>
                        <a:pt x="151" y="182"/>
                      </a:lnTo>
                      <a:lnTo>
                        <a:pt x="151" y="184"/>
                      </a:lnTo>
                      <a:lnTo>
                        <a:pt x="151" y="185"/>
                      </a:lnTo>
                      <a:lnTo>
                        <a:pt x="152" y="186"/>
                      </a:lnTo>
                      <a:lnTo>
                        <a:pt x="152" y="188"/>
                      </a:lnTo>
                      <a:lnTo>
                        <a:pt x="152" y="189"/>
                      </a:lnTo>
                      <a:lnTo>
                        <a:pt x="152" y="189"/>
                      </a:lnTo>
                      <a:lnTo>
                        <a:pt x="152" y="190"/>
                      </a:lnTo>
                      <a:lnTo>
                        <a:pt x="152" y="191"/>
                      </a:lnTo>
                      <a:lnTo>
                        <a:pt x="152" y="191"/>
                      </a:lnTo>
                      <a:lnTo>
                        <a:pt x="153" y="192"/>
                      </a:lnTo>
                      <a:lnTo>
                        <a:pt x="153" y="192"/>
                      </a:lnTo>
                      <a:lnTo>
                        <a:pt x="152" y="192"/>
                      </a:lnTo>
                      <a:lnTo>
                        <a:pt x="152" y="192"/>
                      </a:lnTo>
                      <a:lnTo>
                        <a:pt x="151" y="192"/>
                      </a:lnTo>
                      <a:lnTo>
                        <a:pt x="150" y="192"/>
                      </a:lnTo>
                      <a:lnTo>
                        <a:pt x="149" y="192"/>
                      </a:lnTo>
                      <a:lnTo>
                        <a:pt x="148" y="193"/>
                      </a:lnTo>
                      <a:lnTo>
                        <a:pt x="147" y="193"/>
                      </a:lnTo>
                      <a:lnTo>
                        <a:pt x="145" y="193"/>
                      </a:lnTo>
                      <a:lnTo>
                        <a:pt x="144" y="193"/>
                      </a:lnTo>
                      <a:lnTo>
                        <a:pt x="142" y="193"/>
                      </a:lnTo>
                      <a:lnTo>
                        <a:pt x="141" y="193"/>
                      </a:lnTo>
                      <a:lnTo>
                        <a:pt x="139" y="194"/>
                      </a:lnTo>
                      <a:lnTo>
                        <a:pt x="137" y="194"/>
                      </a:lnTo>
                      <a:lnTo>
                        <a:pt x="135" y="194"/>
                      </a:lnTo>
                      <a:lnTo>
                        <a:pt x="133" y="194"/>
                      </a:lnTo>
                      <a:lnTo>
                        <a:pt x="131" y="194"/>
                      </a:lnTo>
                      <a:lnTo>
                        <a:pt x="128" y="195"/>
                      </a:lnTo>
                      <a:lnTo>
                        <a:pt x="126" y="195"/>
                      </a:lnTo>
                      <a:lnTo>
                        <a:pt x="124" y="195"/>
                      </a:lnTo>
                      <a:lnTo>
                        <a:pt x="121" y="196"/>
                      </a:lnTo>
                      <a:lnTo>
                        <a:pt x="118" y="196"/>
                      </a:lnTo>
                      <a:lnTo>
                        <a:pt x="116" y="196"/>
                      </a:lnTo>
                      <a:lnTo>
                        <a:pt x="113" y="196"/>
                      </a:lnTo>
                      <a:lnTo>
                        <a:pt x="110" y="196"/>
                      </a:lnTo>
                      <a:lnTo>
                        <a:pt x="108" y="197"/>
                      </a:lnTo>
                      <a:lnTo>
                        <a:pt x="105" y="197"/>
                      </a:lnTo>
                      <a:lnTo>
                        <a:pt x="102" y="197"/>
                      </a:lnTo>
                      <a:lnTo>
                        <a:pt x="99" y="198"/>
                      </a:lnTo>
                      <a:lnTo>
                        <a:pt x="96" y="198"/>
                      </a:lnTo>
                      <a:lnTo>
                        <a:pt x="93" y="199"/>
                      </a:lnTo>
                      <a:lnTo>
                        <a:pt x="90" y="199"/>
                      </a:lnTo>
                      <a:lnTo>
                        <a:pt x="87" y="199"/>
                      </a:lnTo>
                      <a:lnTo>
                        <a:pt x="83" y="200"/>
                      </a:lnTo>
                      <a:lnTo>
                        <a:pt x="80" y="200"/>
                      </a:lnTo>
                      <a:lnTo>
                        <a:pt x="77" y="201"/>
                      </a:lnTo>
                      <a:lnTo>
                        <a:pt x="74" y="201"/>
                      </a:lnTo>
                      <a:lnTo>
                        <a:pt x="71" y="201"/>
                      </a:lnTo>
                      <a:lnTo>
                        <a:pt x="68" y="202"/>
                      </a:lnTo>
                      <a:lnTo>
                        <a:pt x="64" y="202"/>
                      </a:lnTo>
                      <a:lnTo>
                        <a:pt x="61" y="203"/>
                      </a:lnTo>
                      <a:lnTo>
                        <a:pt x="58" y="203"/>
                      </a:lnTo>
                      <a:lnTo>
                        <a:pt x="55" y="204"/>
                      </a:lnTo>
                      <a:lnTo>
                        <a:pt x="52" y="204"/>
                      </a:lnTo>
                      <a:lnTo>
                        <a:pt x="49" y="205"/>
                      </a:lnTo>
                      <a:lnTo>
                        <a:pt x="45" y="205"/>
                      </a:lnTo>
                      <a:lnTo>
                        <a:pt x="43" y="205"/>
                      </a:lnTo>
                      <a:lnTo>
                        <a:pt x="39" y="206"/>
                      </a:lnTo>
                      <a:lnTo>
                        <a:pt x="36" y="206"/>
                      </a:lnTo>
                      <a:lnTo>
                        <a:pt x="33" y="207"/>
                      </a:lnTo>
                      <a:lnTo>
                        <a:pt x="30" y="207"/>
                      </a:lnTo>
                      <a:lnTo>
                        <a:pt x="27" y="208"/>
                      </a:lnTo>
                      <a:lnTo>
                        <a:pt x="24" y="208"/>
                      </a:lnTo>
                      <a:lnTo>
                        <a:pt x="22" y="209"/>
                      </a:lnTo>
                      <a:lnTo>
                        <a:pt x="19" y="209"/>
                      </a:lnTo>
                      <a:lnTo>
                        <a:pt x="16" y="210"/>
                      </a:lnTo>
                      <a:lnTo>
                        <a:pt x="14" y="210"/>
                      </a:lnTo>
                      <a:lnTo>
                        <a:pt x="11" y="211"/>
                      </a:lnTo>
                      <a:lnTo>
                        <a:pt x="8" y="211"/>
                      </a:lnTo>
                      <a:lnTo>
                        <a:pt x="6" y="211"/>
                      </a:lnTo>
                      <a:lnTo>
                        <a:pt x="4" y="212"/>
                      </a:lnTo>
                      <a:lnTo>
                        <a:pt x="1" y="213"/>
                      </a:lnTo>
                      <a:lnTo>
                        <a:pt x="0" y="213"/>
                      </a:lnTo>
                      <a:lnTo>
                        <a:pt x="0" y="213"/>
                      </a:lnTo>
                      <a:lnTo>
                        <a:pt x="0" y="212"/>
                      </a:lnTo>
                      <a:lnTo>
                        <a:pt x="1" y="211"/>
                      </a:lnTo>
                      <a:lnTo>
                        <a:pt x="2" y="211"/>
                      </a:lnTo>
                      <a:lnTo>
                        <a:pt x="2" y="210"/>
                      </a:lnTo>
                      <a:lnTo>
                        <a:pt x="3" y="210"/>
                      </a:lnTo>
                      <a:lnTo>
                        <a:pt x="4" y="209"/>
                      </a:lnTo>
                      <a:lnTo>
                        <a:pt x="5" y="208"/>
                      </a:lnTo>
                      <a:lnTo>
                        <a:pt x="6" y="207"/>
                      </a:lnTo>
                      <a:lnTo>
                        <a:pt x="7" y="206"/>
                      </a:lnTo>
                      <a:lnTo>
                        <a:pt x="8" y="205"/>
                      </a:lnTo>
                      <a:lnTo>
                        <a:pt x="10" y="203"/>
                      </a:lnTo>
                      <a:lnTo>
                        <a:pt x="11" y="202"/>
                      </a:lnTo>
                      <a:lnTo>
                        <a:pt x="12" y="201"/>
                      </a:lnTo>
                      <a:lnTo>
                        <a:pt x="14" y="199"/>
                      </a:lnTo>
                      <a:lnTo>
                        <a:pt x="15" y="198"/>
                      </a:lnTo>
                      <a:lnTo>
                        <a:pt x="16" y="197"/>
                      </a:lnTo>
                      <a:lnTo>
                        <a:pt x="18" y="196"/>
                      </a:lnTo>
                      <a:lnTo>
                        <a:pt x="19" y="194"/>
                      </a:lnTo>
                      <a:lnTo>
                        <a:pt x="21" y="192"/>
                      </a:lnTo>
                      <a:lnTo>
                        <a:pt x="22" y="191"/>
                      </a:lnTo>
                      <a:lnTo>
                        <a:pt x="24" y="189"/>
                      </a:lnTo>
                      <a:lnTo>
                        <a:pt x="24" y="188"/>
                      </a:lnTo>
                      <a:lnTo>
                        <a:pt x="25" y="187"/>
                      </a:lnTo>
                      <a:lnTo>
                        <a:pt x="25" y="186"/>
                      </a:lnTo>
                      <a:lnTo>
                        <a:pt x="26" y="186"/>
                      </a:lnTo>
                      <a:lnTo>
                        <a:pt x="26" y="184"/>
                      </a:lnTo>
                      <a:lnTo>
                        <a:pt x="27" y="184"/>
                      </a:lnTo>
                      <a:lnTo>
                        <a:pt x="28" y="183"/>
                      </a:lnTo>
                      <a:lnTo>
                        <a:pt x="28" y="182"/>
                      </a:lnTo>
                      <a:lnTo>
                        <a:pt x="29" y="181"/>
                      </a:lnTo>
                      <a:lnTo>
                        <a:pt x="29" y="180"/>
                      </a:lnTo>
                      <a:lnTo>
                        <a:pt x="30" y="179"/>
                      </a:lnTo>
                      <a:lnTo>
                        <a:pt x="31" y="178"/>
                      </a:lnTo>
                      <a:lnTo>
                        <a:pt x="31" y="178"/>
                      </a:lnTo>
                      <a:lnTo>
                        <a:pt x="32" y="177"/>
                      </a:lnTo>
                      <a:lnTo>
                        <a:pt x="32" y="176"/>
                      </a:lnTo>
                      <a:lnTo>
                        <a:pt x="33" y="175"/>
                      </a:lnTo>
                      <a:lnTo>
                        <a:pt x="23" y="111"/>
                      </a:lnTo>
                      <a:lnTo>
                        <a:pt x="23" y="111"/>
                      </a:lnTo>
                      <a:close/>
                    </a:path>
                  </a:pathLst>
                </a:custGeom>
                <a:solidFill>
                  <a:srgbClr val="C2D6C2"/>
                </a:solidFill>
                <a:ln>
                  <a:noFill/>
                </a:ln>
              </p:spPr>
              <p:txBody>
                <a:bodyPr/>
                <a:lstStyle/>
                <a:p>
                  <a:pPr algn="ctr"/>
                  <a:endParaRPr lang="zh-CN" altLang="en-US"/>
                </a:p>
              </p:txBody>
            </p:sp>
            <p:sp>
              <p:nvSpPr>
                <p:cNvPr id="1052289" name="Freeform 516"/>
                <p:cNvSpPr/>
                <p:nvPr/>
              </p:nvSpPr>
              <p:spPr bwMode="auto">
                <a:xfrm>
                  <a:off x="1759" y="1192"/>
                  <a:ext cx="141" cy="22"/>
                </a:xfrm>
                <a:custGeom>
                  <a:avLst/>
                  <a:gdLst>
                    <a:gd name="T0" fmla="*/ 7 w 141"/>
                    <a:gd name="T1" fmla="*/ 14 h 22"/>
                    <a:gd name="T2" fmla="*/ 7 w 141"/>
                    <a:gd name="T3" fmla="*/ 14 h 22"/>
                    <a:gd name="T4" fmla="*/ 10 w 141"/>
                    <a:gd name="T5" fmla="*/ 14 h 22"/>
                    <a:gd name="T6" fmla="*/ 11 w 141"/>
                    <a:gd name="T7" fmla="*/ 13 h 22"/>
                    <a:gd name="T8" fmla="*/ 13 w 141"/>
                    <a:gd name="T9" fmla="*/ 13 h 22"/>
                    <a:gd name="T10" fmla="*/ 15 w 141"/>
                    <a:gd name="T11" fmla="*/ 13 h 22"/>
                    <a:gd name="T12" fmla="*/ 18 w 141"/>
                    <a:gd name="T13" fmla="*/ 13 h 22"/>
                    <a:gd name="T14" fmla="*/ 20 w 141"/>
                    <a:gd name="T15" fmla="*/ 12 h 22"/>
                    <a:gd name="T16" fmla="*/ 23 w 141"/>
                    <a:gd name="T17" fmla="*/ 12 h 22"/>
                    <a:gd name="T18" fmla="*/ 26 w 141"/>
                    <a:gd name="T19" fmla="*/ 12 h 22"/>
                    <a:gd name="T20" fmla="*/ 30 w 141"/>
                    <a:gd name="T21" fmla="*/ 11 h 22"/>
                    <a:gd name="T22" fmla="*/ 34 w 141"/>
                    <a:gd name="T23" fmla="*/ 11 h 22"/>
                    <a:gd name="T24" fmla="*/ 38 w 141"/>
                    <a:gd name="T25" fmla="*/ 10 h 22"/>
                    <a:gd name="T26" fmla="*/ 42 w 141"/>
                    <a:gd name="T27" fmla="*/ 10 h 22"/>
                    <a:gd name="T28" fmla="*/ 47 w 141"/>
                    <a:gd name="T29" fmla="*/ 9 h 22"/>
                    <a:gd name="T30" fmla="*/ 51 w 141"/>
                    <a:gd name="T31" fmla="*/ 9 h 22"/>
                    <a:gd name="T32" fmla="*/ 56 w 141"/>
                    <a:gd name="T33" fmla="*/ 8 h 22"/>
                    <a:gd name="T34" fmla="*/ 61 w 141"/>
                    <a:gd name="T35" fmla="*/ 7 h 22"/>
                    <a:gd name="T36" fmla="*/ 66 w 141"/>
                    <a:gd name="T37" fmla="*/ 7 h 22"/>
                    <a:gd name="T38" fmla="*/ 71 w 141"/>
                    <a:gd name="T39" fmla="*/ 6 h 22"/>
                    <a:gd name="T40" fmla="*/ 77 w 141"/>
                    <a:gd name="T41" fmla="*/ 6 h 22"/>
                    <a:gd name="T42" fmla="*/ 82 w 141"/>
                    <a:gd name="T43" fmla="*/ 5 h 22"/>
                    <a:gd name="T44" fmla="*/ 88 w 141"/>
                    <a:gd name="T45" fmla="*/ 4 h 22"/>
                    <a:gd name="T46" fmla="*/ 93 w 141"/>
                    <a:gd name="T47" fmla="*/ 4 h 22"/>
                    <a:gd name="T48" fmla="*/ 99 w 141"/>
                    <a:gd name="T49" fmla="*/ 3 h 22"/>
                    <a:gd name="T50" fmla="*/ 105 w 141"/>
                    <a:gd name="T51" fmla="*/ 2 h 22"/>
                    <a:gd name="T52" fmla="*/ 111 w 141"/>
                    <a:gd name="T53" fmla="*/ 2 h 22"/>
                    <a:gd name="T54" fmla="*/ 117 w 141"/>
                    <a:gd name="T55" fmla="*/ 1 h 22"/>
                    <a:gd name="T56" fmla="*/ 123 w 141"/>
                    <a:gd name="T57" fmla="*/ 1 h 22"/>
                    <a:gd name="T58" fmla="*/ 129 w 141"/>
                    <a:gd name="T59" fmla="*/ 0 h 22"/>
                    <a:gd name="T60" fmla="*/ 135 w 141"/>
                    <a:gd name="T61" fmla="*/ 0 h 22"/>
                    <a:gd name="T62" fmla="*/ 141 w 141"/>
                    <a:gd name="T63" fmla="*/ 2 h 22"/>
                    <a:gd name="T64" fmla="*/ 139 w 141"/>
                    <a:gd name="T65" fmla="*/ 2 h 22"/>
                    <a:gd name="T66" fmla="*/ 138 w 141"/>
                    <a:gd name="T67" fmla="*/ 2 h 22"/>
                    <a:gd name="T68" fmla="*/ 136 w 141"/>
                    <a:gd name="T69" fmla="*/ 2 h 22"/>
                    <a:gd name="T70" fmla="*/ 133 w 141"/>
                    <a:gd name="T71" fmla="*/ 3 h 22"/>
                    <a:gd name="T72" fmla="*/ 130 w 141"/>
                    <a:gd name="T73" fmla="*/ 3 h 22"/>
                    <a:gd name="T74" fmla="*/ 127 w 141"/>
                    <a:gd name="T75" fmla="*/ 4 h 22"/>
                    <a:gd name="T76" fmla="*/ 124 w 141"/>
                    <a:gd name="T77" fmla="*/ 4 h 22"/>
                    <a:gd name="T78" fmla="*/ 120 w 141"/>
                    <a:gd name="T79" fmla="*/ 4 h 22"/>
                    <a:gd name="T80" fmla="*/ 115 w 141"/>
                    <a:gd name="T81" fmla="*/ 5 h 22"/>
                    <a:gd name="T82" fmla="*/ 111 w 141"/>
                    <a:gd name="T83" fmla="*/ 5 h 22"/>
                    <a:gd name="T84" fmla="*/ 106 w 141"/>
                    <a:gd name="T85" fmla="*/ 6 h 22"/>
                    <a:gd name="T86" fmla="*/ 101 w 141"/>
                    <a:gd name="T87" fmla="*/ 6 h 22"/>
                    <a:gd name="T88" fmla="*/ 96 w 141"/>
                    <a:gd name="T89" fmla="*/ 7 h 22"/>
                    <a:gd name="T90" fmla="*/ 91 w 141"/>
                    <a:gd name="T91" fmla="*/ 8 h 22"/>
                    <a:gd name="T92" fmla="*/ 86 w 141"/>
                    <a:gd name="T93" fmla="*/ 8 h 22"/>
                    <a:gd name="T94" fmla="*/ 81 w 141"/>
                    <a:gd name="T95" fmla="*/ 9 h 22"/>
                    <a:gd name="T96" fmla="*/ 75 w 141"/>
                    <a:gd name="T97" fmla="*/ 10 h 22"/>
                    <a:gd name="T98" fmla="*/ 70 w 141"/>
                    <a:gd name="T99" fmla="*/ 10 h 22"/>
                    <a:gd name="T100" fmla="*/ 64 w 141"/>
                    <a:gd name="T101" fmla="*/ 11 h 22"/>
                    <a:gd name="T102" fmla="*/ 59 w 141"/>
                    <a:gd name="T103" fmla="*/ 12 h 22"/>
                    <a:gd name="T104" fmla="*/ 53 w 141"/>
                    <a:gd name="T105" fmla="*/ 12 h 22"/>
                    <a:gd name="T106" fmla="*/ 48 w 141"/>
                    <a:gd name="T107" fmla="*/ 13 h 22"/>
                    <a:gd name="T108" fmla="*/ 43 w 141"/>
                    <a:gd name="T109" fmla="*/ 14 h 22"/>
                    <a:gd name="T110" fmla="*/ 38 w 141"/>
                    <a:gd name="T111" fmla="*/ 14 h 22"/>
                    <a:gd name="T112" fmla="*/ 33 w 141"/>
                    <a:gd name="T113" fmla="*/ 15 h 22"/>
                    <a:gd name="T114" fmla="*/ 29 w 141"/>
                    <a:gd name="T115" fmla="*/ 16 h 22"/>
                    <a:gd name="T116" fmla="*/ 25 w 141"/>
                    <a:gd name="T117" fmla="*/ 16 h 22"/>
                    <a:gd name="T118" fmla="*/ 21 w 141"/>
                    <a:gd name="T119" fmla="*/ 17 h 22"/>
                    <a:gd name="T120" fmla="*/ 17 w 141"/>
                    <a:gd name="T121" fmla="*/ 18 h 22"/>
                    <a:gd name="T122" fmla="*/ 14 w 141"/>
                    <a:gd name="T123" fmla="*/ 18 h 22"/>
                    <a:gd name="T124" fmla="*/ 0 w 141"/>
                    <a:gd name="T1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22">
                      <a:moveTo>
                        <a:pt x="0" y="22"/>
                      </a:moveTo>
                      <a:lnTo>
                        <a:pt x="7" y="14"/>
                      </a:lnTo>
                      <a:lnTo>
                        <a:pt x="7" y="14"/>
                      </a:lnTo>
                      <a:lnTo>
                        <a:pt x="7" y="14"/>
                      </a:lnTo>
                      <a:lnTo>
                        <a:pt x="8" y="14"/>
                      </a:lnTo>
                      <a:lnTo>
                        <a:pt x="10" y="14"/>
                      </a:lnTo>
                      <a:lnTo>
                        <a:pt x="10" y="13"/>
                      </a:lnTo>
                      <a:lnTo>
                        <a:pt x="11" y="13"/>
                      </a:lnTo>
                      <a:lnTo>
                        <a:pt x="12" y="13"/>
                      </a:lnTo>
                      <a:lnTo>
                        <a:pt x="13" y="13"/>
                      </a:lnTo>
                      <a:lnTo>
                        <a:pt x="14" y="13"/>
                      </a:lnTo>
                      <a:lnTo>
                        <a:pt x="15" y="13"/>
                      </a:lnTo>
                      <a:lnTo>
                        <a:pt x="16" y="13"/>
                      </a:lnTo>
                      <a:lnTo>
                        <a:pt x="18" y="13"/>
                      </a:lnTo>
                      <a:lnTo>
                        <a:pt x="19" y="12"/>
                      </a:lnTo>
                      <a:lnTo>
                        <a:pt x="20" y="12"/>
                      </a:lnTo>
                      <a:lnTo>
                        <a:pt x="22" y="12"/>
                      </a:lnTo>
                      <a:lnTo>
                        <a:pt x="23" y="12"/>
                      </a:lnTo>
                      <a:lnTo>
                        <a:pt x="25" y="12"/>
                      </a:lnTo>
                      <a:lnTo>
                        <a:pt x="26" y="12"/>
                      </a:lnTo>
                      <a:lnTo>
                        <a:pt x="28" y="11"/>
                      </a:lnTo>
                      <a:lnTo>
                        <a:pt x="30" y="11"/>
                      </a:lnTo>
                      <a:lnTo>
                        <a:pt x="32" y="11"/>
                      </a:lnTo>
                      <a:lnTo>
                        <a:pt x="34" y="11"/>
                      </a:lnTo>
                      <a:lnTo>
                        <a:pt x="36" y="10"/>
                      </a:lnTo>
                      <a:lnTo>
                        <a:pt x="38" y="10"/>
                      </a:lnTo>
                      <a:lnTo>
                        <a:pt x="40" y="10"/>
                      </a:lnTo>
                      <a:lnTo>
                        <a:pt x="42" y="10"/>
                      </a:lnTo>
                      <a:lnTo>
                        <a:pt x="44" y="10"/>
                      </a:lnTo>
                      <a:lnTo>
                        <a:pt x="47" y="9"/>
                      </a:lnTo>
                      <a:lnTo>
                        <a:pt x="49" y="9"/>
                      </a:lnTo>
                      <a:lnTo>
                        <a:pt x="51" y="9"/>
                      </a:lnTo>
                      <a:lnTo>
                        <a:pt x="53" y="8"/>
                      </a:lnTo>
                      <a:lnTo>
                        <a:pt x="56" y="8"/>
                      </a:lnTo>
                      <a:lnTo>
                        <a:pt x="58" y="8"/>
                      </a:lnTo>
                      <a:lnTo>
                        <a:pt x="61" y="7"/>
                      </a:lnTo>
                      <a:lnTo>
                        <a:pt x="63" y="7"/>
                      </a:lnTo>
                      <a:lnTo>
                        <a:pt x="66" y="7"/>
                      </a:lnTo>
                      <a:lnTo>
                        <a:pt x="68" y="6"/>
                      </a:lnTo>
                      <a:lnTo>
                        <a:pt x="71" y="6"/>
                      </a:lnTo>
                      <a:lnTo>
                        <a:pt x="74" y="6"/>
                      </a:lnTo>
                      <a:lnTo>
                        <a:pt x="77" y="6"/>
                      </a:lnTo>
                      <a:lnTo>
                        <a:pt x="79" y="5"/>
                      </a:lnTo>
                      <a:lnTo>
                        <a:pt x="82" y="5"/>
                      </a:lnTo>
                      <a:lnTo>
                        <a:pt x="85" y="5"/>
                      </a:lnTo>
                      <a:lnTo>
                        <a:pt x="88" y="4"/>
                      </a:lnTo>
                      <a:lnTo>
                        <a:pt x="91" y="4"/>
                      </a:lnTo>
                      <a:lnTo>
                        <a:pt x="93" y="4"/>
                      </a:lnTo>
                      <a:lnTo>
                        <a:pt x="96" y="4"/>
                      </a:lnTo>
                      <a:lnTo>
                        <a:pt x="99" y="3"/>
                      </a:lnTo>
                      <a:lnTo>
                        <a:pt x="102" y="3"/>
                      </a:lnTo>
                      <a:lnTo>
                        <a:pt x="105" y="2"/>
                      </a:lnTo>
                      <a:lnTo>
                        <a:pt x="108" y="2"/>
                      </a:lnTo>
                      <a:lnTo>
                        <a:pt x="111" y="2"/>
                      </a:lnTo>
                      <a:lnTo>
                        <a:pt x="114" y="2"/>
                      </a:lnTo>
                      <a:lnTo>
                        <a:pt x="117" y="1"/>
                      </a:lnTo>
                      <a:lnTo>
                        <a:pt x="120" y="1"/>
                      </a:lnTo>
                      <a:lnTo>
                        <a:pt x="123" y="1"/>
                      </a:lnTo>
                      <a:lnTo>
                        <a:pt x="126" y="1"/>
                      </a:lnTo>
                      <a:lnTo>
                        <a:pt x="129" y="0"/>
                      </a:lnTo>
                      <a:lnTo>
                        <a:pt x="132" y="0"/>
                      </a:lnTo>
                      <a:lnTo>
                        <a:pt x="135" y="0"/>
                      </a:lnTo>
                      <a:lnTo>
                        <a:pt x="141" y="2"/>
                      </a:lnTo>
                      <a:lnTo>
                        <a:pt x="141" y="2"/>
                      </a:lnTo>
                      <a:lnTo>
                        <a:pt x="140" y="2"/>
                      </a:lnTo>
                      <a:lnTo>
                        <a:pt x="139" y="2"/>
                      </a:lnTo>
                      <a:lnTo>
                        <a:pt x="139" y="2"/>
                      </a:lnTo>
                      <a:lnTo>
                        <a:pt x="138" y="2"/>
                      </a:lnTo>
                      <a:lnTo>
                        <a:pt x="137" y="2"/>
                      </a:lnTo>
                      <a:lnTo>
                        <a:pt x="136" y="2"/>
                      </a:lnTo>
                      <a:lnTo>
                        <a:pt x="135" y="3"/>
                      </a:lnTo>
                      <a:lnTo>
                        <a:pt x="133" y="3"/>
                      </a:lnTo>
                      <a:lnTo>
                        <a:pt x="132" y="3"/>
                      </a:lnTo>
                      <a:lnTo>
                        <a:pt x="130" y="3"/>
                      </a:lnTo>
                      <a:lnTo>
                        <a:pt x="129" y="3"/>
                      </a:lnTo>
                      <a:lnTo>
                        <a:pt x="127" y="4"/>
                      </a:lnTo>
                      <a:lnTo>
                        <a:pt x="126" y="4"/>
                      </a:lnTo>
                      <a:lnTo>
                        <a:pt x="124" y="4"/>
                      </a:lnTo>
                      <a:lnTo>
                        <a:pt x="122" y="4"/>
                      </a:lnTo>
                      <a:lnTo>
                        <a:pt x="120" y="4"/>
                      </a:lnTo>
                      <a:lnTo>
                        <a:pt x="118" y="4"/>
                      </a:lnTo>
                      <a:lnTo>
                        <a:pt x="115" y="5"/>
                      </a:lnTo>
                      <a:lnTo>
                        <a:pt x="113" y="5"/>
                      </a:lnTo>
                      <a:lnTo>
                        <a:pt x="111" y="5"/>
                      </a:lnTo>
                      <a:lnTo>
                        <a:pt x="109" y="6"/>
                      </a:lnTo>
                      <a:lnTo>
                        <a:pt x="106" y="6"/>
                      </a:lnTo>
                      <a:lnTo>
                        <a:pt x="104" y="6"/>
                      </a:lnTo>
                      <a:lnTo>
                        <a:pt x="101" y="6"/>
                      </a:lnTo>
                      <a:lnTo>
                        <a:pt x="99" y="7"/>
                      </a:lnTo>
                      <a:lnTo>
                        <a:pt x="96" y="7"/>
                      </a:lnTo>
                      <a:lnTo>
                        <a:pt x="94" y="7"/>
                      </a:lnTo>
                      <a:lnTo>
                        <a:pt x="91" y="8"/>
                      </a:lnTo>
                      <a:lnTo>
                        <a:pt x="89" y="8"/>
                      </a:lnTo>
                      <a:lnTo>
                        <a:pt x="86" y="8"/>
                      </a:lnTo>
                      <a:lnTo>
                        <a:pt x="83" y="9"/>
                      </a:lnTo>
                      <a:lnTo>
                        <a:pt x="81" y="9"/>
                      </a:lnTo>
                      <a:lnTo>
                        <a:pt x="78" y="9"/>
                      </a:lnTo>
                      <a:lnTo>
                        <a:pt x="75" y="10"/>
                      </a:lnTo>
                      <a:lnTo>
                        <a:pt x="72" y="10"/>
                      </a:lnTo>
                      <a:lnTo>
                        <a:pt x="70" y="10"/>
                      </a:lnTo>
                      <a:lnTo>
                        <a:pt x="67" y="11"/>
                      </a:lnTo>
                      <a:lnTo>
                        <a:pt x="64" y="11"/>
                      </a:lnTo>
                      <a:lnTo>
                        <a:pt x="61" y="11"/>
                      </a:lnTo>
                      <a:lnTo>
                        <a:pt x="59" y="12"/>
                      </a:lnTo>
                      <a:lnTo>
                        <a:pt x="56" y="12"/>
                      </a:lnTo>
                      <a:lnTo>
                        <a:pt x="53" y="12"/>
                      </a:lnTo>
                      <a:lnTo>
                        <a:pt x="51" y="13"/>
                      </a:lnTo>
                      <a:lnTo>
                        <a:pt x="48" y="13"/>
                      </a:lnTo>
                      <a:lnTo>
                        <a:pt x="46" y="14"/>
                      </a:lnTo>
                      <a:lnTo>
                        <a:pt x="43" y="14"/>
                      </a:lnTo>
                      <a:lnTo>
                        <a:pt x="41" y="14"/>
                      </a:lnTo>
                      <a:lnTo>
                        <a:pt x="38" y="14"/>
                      </a:lnTo>
                      <a:lnTo>
                        <a:pt x="36" y="15"/>
                      </a:lnTo>
                      <a:lnTo>
                        <a:pt x="33" y="15"/>
                      </a:lnTo>
                      <a:lnTo>
                        <a:pt x="31" y="16"/>
                      </a:lnTo>
                      <a:lnTo>
                        <a:pt x="29" y="16"/>
                      </a:lnTo>
                      <a:lnTo>
                        <a:pt x="27" y="16"/>
                      </a:lnTo>
                      <a:lnTo>
                        <a:pt x="25" y="16"/>
                      </a:lnTo>
                      <a:lnTo>
                        <a:pt x="22" y="17"/>
                      </a:lnTo>
                      <a:lnTo>
                        <a:pt x="21" y="17"/>
                      </a:lnTo>
                      <a:lnTo>
                        <a:pt x="19" y="18"/>
                      </a:lnTo>
                      <a:lnTo>
                        <a:pt x="17" y="18"/>
                      </a:lnTo>
                      <a:lnTo>
                        <a:pt x="15" y="18"/>
                      </a:lnTo>
                      <a:lnTo>
                        <a:pt x="14" y="18"/>
                      </a:lnTo>
                      <a:lnTo>
                        <a:pt x="12" y="19"/>
                      </a:lnTo>
                      <a:lnTo>
                        <a:pt x="0" y="22"/>
                      </a:lnTo>
                      <a:lnTo>
                        <a:pt x="0" y="22"/>
                      </a:lnTo>
                      <a:close/>
                    </a:path>
                  </a:pathLst>
                </a:custGeom>
                <a:solidFill>
                  <a:srgbClr val="8A998A"/>
                </a:solidFill>
                <a:ln>
                  <a:noFill/>
                </a:ln>
              </p:spPr>
              <p:txBody>
                <a:bodyPr/>
                <a:lstStyle/>
                <a:p>
                  <a:pPr algn="ctr"/>
                  <a:endParaRPr lang="zh-CN" altLang="en-US"/>
                </a:p>
              </p:txBody>
            </p:sp>
            <p:sp>
              <p:nvSpPr>
                <p:cNvPr id="1052290" name="Freeform 517"/>
                <p:cNvSpPr/>
                <p:nvPr/>
              </p:nvSpPr>
              <p:spPr bwMode="auto">
                <a:xfrm>
                  <a:off x="1786" y="887"/>
                  <a:ext cx="24" cy="14"/>
                </a:xfrm>
                <a:custGeom>
                  <a:avLst/>
                  <a:gdLst>
                    <a:gd name="T0" fmla="*/ 0 w 24"/>
                    <a:gd name="T1" fmla="*/ 5 h 14"/>
                    <a:gd name="T2" fmla="*/ 0 w 24"/>
                    <a:gd name="T3" fmla="*/ 5 h 14"/>
                    <a:gd name="T4" fmla="*/ 1 w 24"/>
                    <a:gd name="T5" fmla="*/ 5 h 14"/>
                    <a:gd name="T6" fmla="*/ 1 w 24"/>
                    <a:gd name="T7" fmla="*/ 4 h 14"/>
                    <a:gd name="T8" fmla="*/ 2 w 24"/>
                    <a:gd name="T9" fmla="*/ 4 h 14"/>
                    <a:gd name="T10" fmla="*/ 3 w 24"/>
                    <a:gd name="T11" fmla="*/ 3 h 14"/>
                    <a:gd name="T12" fmla="*/ 4 w 24"/>
                    <a:gd name="T13" fmla="*/ 2 h 14"/>
                    <a:gd name="T14" fmla="*/ 6 w 24"/>
                    <a:gd name="T15" fmla="*/ 2 h 14"/>
                    <a:gd name="T16" fmla="*/ 7 w 24"/>
                    <a:gd name="T17" fmla="*/ 1 h 14"/>
                    <a:gd name="T18" fmla="*/ 8 w 24"/>
                    <a:gd name="T19" fmla="*/ 1 h 14"/>
                    <a:gd name="T20" fmla="*/ 10 w 24"/>
                    <a:gd name="T21" fmla="*/ 0 h 14"/>
                    <a:gd name="T22" fmla="*/ 12 w 24"/>
                    <a:gd name="T23" fmla="*/ 0 h 14"/>
                    <a:gd name="T24" fmla="*/ 13 w 24"/>
                    <a:gd name="T25" fmla="*/ 0 h 14"/>
                    <a:gd name="T26" fmla="*/ 14 w 24"/>
                    <a:gd name="T27" fmla="*/ 0 h 14"/>
                    <a:gd name="T28" fmla="*/ 16 w 24"/>
                    <a:gd name="T29" fmla="*/ 1 h 14"/>
                    <a:gd name="T30" fmla="*/ 18 w 24"/>
                    <a:gd name="T31" fmla="*/ 2 h 14"/>
                    <a:gd name="T32" fmla="*/ 19 w 24"/>
                    <a:gd name="T33" fmla="*/ 3 h 14"/>
                    <a:gd name="T34" fmla="*/ 20 w 24"/>
                    <a:gd name="T35" fmla="*/ 4 h 14"/>
                    <a:gd name="T36" fmla="*/ 21 w 24"/>
                    <a:gd name="T37" fmla="*/ 6 h 14"/>
                    <a:gd name="T38" fmla="*/ 22 w 24"/>
                    <a:gd name="T39" fmla="*/ 7 h 14"/>
                    <a:gd name="T40" fmla="*/ 23 w 24"/>
                    <a:gd name="T41" fmla="*/ 8 h 14"/>
                    <a:gd name="T42" fmla="*/ 23 w 24"/>
                    <a:gd name="T43" fmla="*/ 8 h 14"/>
                    <a:gd name="T44" fmla="*/ 23 w 24"/>
                    <a:gd name="T45" fmla="*/ 10 h 14"/>
                    <a:gd name="T46" fmla="*/ 23 w 24"/>
                    <a:gd name="T47" fmla="*/ 10 h 14"/>
                    <a:gd name="T48" fmla="*/ 24 w 24"/>
                    <a:gd name="T49" fmla="*/ 11 h 14"/>
                    <a:gd name="T50" fmla="*/ 24 w 24"/>
                    <a:gd name="T51" fmla="*/ 12 h 14"/>
                    <a:gd name="T52" fmla="*/ 24 w 24"/>
                    <a:gd name="T53" fmla="*/ 13 h 14"/>
                    <a:gd name="T54" fmla="*/ 24 w 24"/>
                    <a:gd name="T55" fmla="*/ 13 h 14"/>
                    <a:gd name="T56" fmla="*/ 24 w 24"/>
                    <a:gd name="T57" fmla="*/ 14 h 14"/>
                    <a:gd name="T58" fmla="*/ 23 w 24"/>
                    <a:gd name="T59" fmla="*/ 14 h 14"/>
                    <a:gd name="T60" fmla="*/ 23 w 24"/>
                    <a:gd name="T61" fmla="*/ 13 h 14"/>
                    <a:gd name="T62" fmla="*/ 22 w 24"/>
                    <a:gd name="T63" fmla="*/ 13 h 14"/>
                    <a:gd name="T64" fmla="*/ 22 w 24"/>
                    <a:gd name="T65" fmla="*/ 13 h 14"/>
                    <a:gd name="T66" fmla="*/ 20 w 24"/>
                    <a:gd name="T67" fmla="*/ 12 h 14"/>
                    <a:gd name="T68" fmla="*/ 19 w 24"/>
                    <a:gd name="T69" fmla="*/ 12 h 14"/>
                    <a:gd name="T70" fmla="*/ 18 w 24"/>
                    <a:gd name="T71" fmla="*/ 12 h 14"/>
                    <a:gd name="T72" fmla="*/ 16 w 24"/>
                    <a:gd name="T73" fmla="*/ 11 h 14"/>
                    <a:gd name="T74" fmla="*/ 15 w 24"/>
                    <a:gd name="T75" fmla="*/ 10 h 14"/>
                    <a:gd name="T76" fmla="*/ 13 w 24"/>
                    <a:gd name="T77" fmla="*/ 10 h 14"/>
                    <a:gd name="T78" fmla="*/ 12 w 24"/>
                    <a:gd name="T79" fmla="*/ 10 h 14"/>
                    <a:gd name="T80" fmla="*/ 11 w 24"/>
                    <a:gd name="T81" fmla="*/ 9 h 14"/>
                    <a:gd name="T82" fmla="*/ 10 w 24"/>
                    <a:gd name="T83" fmla="*/ 9 h 14"/>
                    <a:gd name="T84" fmla="*/ 8 w 24"/>
                    <a:gd name="T85" fmla="*/ 8 h 14"/>
                    <a:gd name="T86" fmla="*/ 8 w 24"/>
                    <a:gd name="T87" fmla="*/ 8 h 14"/>
                    <a:gd name="T88" fmla="*/ 7 w 24"/>
                    <a:gd name="T89" fmla="*/ 8 h 14"/>
                    <a:gd name="T90" fmla="*/ 4 w 24"/>
                    <a:gd name="T91" fmla="*/ 7 h 14"/>
                    <a:gd name="T92" fmla="*/ 0 w 24"/>
                    <a:gd name="T93" fmla="*/ 5 h 14"/>
                    <a:gd name="T94" fmla="*/ 0 w 24"/>
                    <a:gd name="T9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 h="14">
                      <a:moveTo>
                        <a:pt x="0" y="5"/>
                      </a:moveTo>
                      <a:lnTo>
                        <a:pt x="0" y="5"/>
                      </a:lnTo>
                      <a:lnTo>
                        <a:pt x="1" y="5"/>
                      </a:lnTo>
                      <a:lnTo>
                        <a:pt x="1" y="4"/>
                      </a:lnTo>
                      <a:lnTo>
                        <a:pt x="2" y="4"/>
                      </a:lnTo>
                      <a:lnTo>
                        <a:pt x="3" y="3"/>
                      </a:lnTo>
                      <a:lnTo>
                        <a:pt x="4" y="2"/>
                      </a:lnTo>
                      <a:lnTo>
                        <a:pt x="6" y="2"/>
                      </a:lnTo>
                      <a:lnTo>
                        <a:pt x="7" y="1"/>
                      </a:lnTo>
                      <a:lnTo>
                        <a:pt x="8" y="1"/>
                      </a:lnTo>
                      <a:lnTo>
                        <a:pt x="10" y="0"/>
                      </a:lnTo>
                      <a:lnTo>
                        <a:pt x="12" y="0"/>
                      </a:lnTo>
                      <a:lnTo>
                        <a:pt x="13" y="0"/>
                      </a:lnTo>
                      <a:lnTo>
                        <a:pt x="14" y="0"/>
                      </a:lnTo>
                      <a:lnTo>
                        <a:pt x="16" y="1"/>
                      </a:lnTo>
                      <a:lnTo>
                        <a:pt x="18" y="2"/>
                      </a:lnTo>
                      <a:lnTo>
                        <a:pt x="19" y="3"/>
                      </a:lnTo>
                      <a:lnTo>
                        <a:pt x="20" y="4"/>
                      </a:lnTo>
                      <a:lnTo>
                        <a:pt x="21" y="6"/>
                      </a:lnTo>
                      <a:lnTo>
                        <a:pt x="22" y="7"/>
                      </a:lnTo>
                      <a:lnTo>
                        <a:pt x="23" y="8"/>
                      </a:lnTo>
                      <a:lnTo>
                        <a:pt x="23" y="8"/>
                      </a:lnTo>
                      <a:lnTo>
                        <a:pt x="23" y="10"/>
                      </a:lnTo>
                      <a:lnTo>
                        <a:pt x="23" y="10"/>
                      </a:lnTo>
                      <a:lnTo>
                        <a:pt x="24" y="11"/>
                      </a:lnTo>
                      <a:lnTo>
                        <a:pt x="24" y="12"/>
                      </a:lnTo>
                      <a:lnTo>
                        <a:pt x="24" y="13"/>
                      </a:lnTo>
                      <a:lnTo>
                        <a:pt x="24" y="13"/>
                      </a:lnTo>
                      <a:lnTo>
                        <a:pt x="24" y="14"/>
                      </a:lnTo>
                      <a:lnTo>
                        <a:pt x="23" y="14"/>
                      </a:lnTo>
                      <a:lnTo>
                        <a:pt x="23" y="13"/>
                      </a:lnTo>
                      <a:lnTo>
                        <a:pt x="22" y="13"/>
                      </a:lnTo>
                      <a:lnTo>
                        <a:pt x="22" y="13"/>
                      </a:lnTo>
                      <a:lnTo>
                        <a:pt x="20" y="12"/>
                      </a:lnTo>
                      <a:lnTo>
                        <a:pt x="19" y="12"/>
                      </a:lnTo>
                      <a:lnTo>
                        <a:pt x="18" y="12"/>
                      </a:lnTo>
                      <a:lnTo>
                        <a:pt x="16" y="11"/>
                      </a:lnTo>
                      <a:lnTo>
                        <a:pt x="15" y="10"/>
                      </a:lnTo>
                      <a:lnTo>
                        <a:pt x="13" y="10"/>
                      </a:lnTo>
                      <a:lnTo>
                        <a:pt x="12" y="10"/>
                      </a:lnTo>
                      <a:lnTo>
                        <a:pt x="11" y="9"/>
                      </a:lnTo>
                      <a:lnTo>
                        <a:pt x="10" y="9"/>
                      </a:lnTo>
                      <a:lnTo>
                        <a:pt x="8" y="8"/>
                      </a:lnTo>
                      <a:lnTo>
                        <a:pt x="8" y="8"/>
                      </a:lnTo>
                      <a:lnTo>
                        <a:pt x="7" y="8"/>
                      </a:lnTo>
                      <a:lnTo>
                        <a:pt x="4" y="7"/>
                      </a:lnTo>
                      <a:lnTo>
                        <a:pt x="0" y="5"/>
                      </a:lnTo>
                      <a:lnTo>
                        <a:pt x="0" y="5"/>
                      </a:lnTo>
                      <a:close/>
                    </a:path>
                  </a:pathLst>
                </a:custGeom>
                <a:solidFill>
                  <a:srgbClr val="FF8057"/>
                </a:solidFill>
                <a:ln>
                  <a:noFill/>
                </a:ln>
              </p:spPr>
              <p:txBody>
                <a:bodyPr/>
                <a:lstStyle/>
                <a:p>
                  <a:pPr algn="ctr"/>
                  <a:endParaRPr lang="zh-CN" altLang="en-US"/>
                </a:p>
              </p:txBody>
            </p:sp>
            <p:sp>
              <p:nvSpPr>
                <p:cNvPr id="1052291" name="Freeform 518"/>
                <p:cNvSpPr/>
                <p:nvPr/>
              </p:nvSpPr>
              <p:spPr bwMode="auto">
                <a:xfrm>
                  <a:off x="1537" y="1100"/>
                  <a:ext cx="194" cy="106"/>
                </a:xfrm>
                <a:custGeom>
                  <a:avLst/>
                  <a:gdLst>
                    <a:gd name="T0" fmla="*/ 181 w 194"/>
                    <a:gd name="T1" fmla="*/ 102 h 106"/>
                    <a:gd name="T2" fmla="*/ 177 w 194"/>
                    <a:gd name="T3" fmla="*/ 103 h 106"/>
                    <a:gd name="T4" fmla="*/ 171 w 194"/>
                    <a:gd name="T5" fmla="*/ 104 h 106"/>
                    <a:gd name="T6" fmla="*/ 163 w 194"/>
                    <a:gd name="T7" fmla="*/ 105 h 106"/>
                    <a:gd name="T8" fmla="*/ 153 w 194"/>
                    <a:gd name="T9" fmla="*/ 106 h 106"/>
                    <a:gd name="T10" fmla="*/ 142 w 194"/>
                    <a:gd name="T11" fmla="*/ 106 h 106"/>
                    <a:gd name="T12" fmla="*/ 129 w 194"/>
                    <a:gd name="T13" fmla="*/ 105 h 106"/>
                    <a:gd name="T14" fmla="*/ 116 w 194"/>
                    <a:gd name="T15" fmla="*/ 104 h 106"/>
                    <a:gd name="T16" fmla="*/ 101 w 194"/>
                    <a:gd name="T17" fmla="*/ 101 h 106"/>
                    <a:gd name="T18" fmla="*/ 86 w 194"/>
                    <a:gd name="T19" fmla="*/ 97 h 106"/>
                    <a:gd name="T20" fmla="*/ 71 w 194"/>
                    <a:gd name="T21" fmla="*/ 92 h 106"/>
                    <a:gd name="T22" fmla="*/ 56 w 194"/>
                    <a:gd name="T23" fmla="*/ 85 h 106"/>
                    <a:gd name="T24" fmla="*/ 41 w 194"/>
                    <a:gd name="T25" fmla="*/ 75 h 106"/>
                    <a:gd name="T26" fmla="*/ 26 w 194"/>
                    <a:gd name="T27" fmla="*/ 64 h 106"/>
                    <a:gd name="T28" fmla="*/ 11 w 194"/>
                    <a:gd name="T29" fmla="*/ 50 h 106"/>
                    <a:gd name="T30" fmla="*/ 0 w 194"/>
                    <a:gd name="T31" fmla="*/ 38 h 106"/>
                    <a:gd name="T32" fmla="*/ 0 w 194"/>
                    <a:gd name="T33" fmla="*/ 34 h 106"/>
                    <a:gd name="T34" fmla="*/ 3 w 194"/>
                    <a:gd name="T35" fmla="*/ 29 h 106"/>
                    <a:gd name="T36" fmla="*/ 6 w 194"/>
                    <a:gd name="T37" fmla="*/ 27 h 106"/>
                    <a:gd name="T38" fmla="*/ 11 w 194"/>
                    <a:gd name="T39" fmla="*/ 23 h 106"/>
                    <a:gd name="T40" fmla="*/ 17 w 194"/>
                    <a:gd name="T41" fmla="*/ 18 h 106"/>
                    <a:gd name="T42" fmla="*/ 23 w 194"/>
                    <a:gd name="T43" fmla="*/ 13 h 106"/>
                    <a:gd name="T44" fmla="*/ 29 w 194"/>
                    <a:gd name="T45" fmla="*/ 8 h 106"/>
                    <a:gd name="T46" fmla="*/ 34 w 194"/>
                    <a:gd name="T47" fmla="*/ 4 h 106"/>
                    <a:gd name="T48" fmla="*/ 38 w 194"/>
                    <a:gd name="T49" fmla="*/ 1 h 106"/>
                    <a:gd name="T50" fmla="*/ 41 w 194"/>
                    <a:gd name="T51" fmla="*/ 2 h 106"/>
                    <a:gd name="T52" fmla="*/ 44 w 194"/>
                    <a:gd name="T53" fmla="*/ 5 h 106"/>
                    <a:gd name="T54" fmla="*/ 48 w 194"/>
                    <a:gd name="T55" fmla="*/ 8 h 106"/>
                    <a:gd name="T56" fmla="*/ 52 w 194"/>
                    <a:gd name="T57" fmla="*/ 11 h 106"/>
                    <a:gd name="T58" fmla="*/ 58 w 194"/>
                    <a:gd name="T59" fmla="*/ 15 h 106"/>
                    <a:gd name="T60" fmla="*/ 64 w 194"/>
                    <a:gd name="T61" fmla="*/ 19 h 106"/>
                    <a:gd name="T62" fmla="*/ 71 w 194"/>
                    <a:gd name="T63" fmla="*/ 22 h 106"/>
                    <a:gd name="T64" fmla="*/ 79 w 194"/>
                    <a:gd name="T65" fmla="*/ 25 h 106"/>
                    <a:gd name="T66" fmla="*/ 87 w 194"/>
                    <a:gd name="T67" fmla="*/ 29 h 106"/>
                    <a:gd name="T68" fmla="*/ 97 w 194"/>
                    <a:gd name="T69" fmla="*/ 31 h 106"/>
                    <a:gd name="T70" fmla="*/ 107 w 194"/>
                    <a:gd name="T71" fmla="*/ 34 h 106"/>
                    <a:gd name="T72" fmla="*/ 119 w 194"/>
                    <a:gd name="T73" fmla="*/ 36 h 106"/>
                    <a:gd name="T74" fmla="*/ 131 w 194"/>
                    <a:gd name="T75" fmla="*/ 37 h 106"/>
                    <a:gd name="T76" fmla="*/ 144 w 194"/>
                    <a:gd name="T77" fmla="*/ 37 h 106"/>
                    <a:gd name="T78" fmla="*/ 194 w 194"/>
                    <a:gd name="T79" fmla="*/ 35 h 106"/>
                    <a:gd name="T80" fmla="*/ 192 w 194"/>
                    <a:gd name="T81" fmla="*/ 41 h 106"/>
                    <a:gd name="T82" fmla="*/ 192 w 194"/>
                    <a:gd name="T83" fmla="*/ 44 h 106"/>
                    <a:gd name="T84" fmla="*/ 191 w 194"/>
                    <a:gd name="T85" fmla="*/ 48 h 106"/>
                    <a:gd name="T86" fmla="*/ 190 w 194"/>
                    <a:gd name="T87" fmla="*/ 52 h 106"/>
                    <a:gd name="T88" fmla="*/ 189 w 194"/>
                    <a:gd name="T89" fmla="*/ 57 h 106"/>
                    <a:gd name="T90" fmla="*/ 188 w 194"/>
                    <a:gd name="T91" fmla="*/ 61 h 106"/>
                    <a:gd name="T92" fmla="*/ 187 w 194"/>
                    <a:gd name="T93" fmla="*/ 66 h 106"/>
                    <a:gd name="T94" fmla="*/ 186 w 194"/>
                    <a:gd name="T95" fmla="*/ 70 h 106"/>
                    <a:gd name="T96" fmla="*/ 186 w 194"/>
                    <a:gd name="T97" fmla="*/ 75 h 106"/>
                    <a:gd name="T98" fmla="*/ 185 w 194"/>
                    <a:gd name="T99" fmla="*/ 79 h 106"/>
                    <a:gd name="T100" fmla="*/ 184 w 194"/>
                    <a:gd name="T101" fmla="*/ 83 h 106"/>
                    <a:gd name="T102" fmla="*/ 184 w 194"/>
                    <a:gd name="T103" fmla="*/ 88 h 106"/>
                    <a:gd name="T104" fmla="*/ 184 w 194"/>
                    <a:gd name="T105" fmla="*/ 91 h 106"/>
                    <a:gd name="T106" fmla="*/ 183 w 194"/>
                    <a:gd name="T107" fmla="*/ 97 h 106"/>
                    <a:gd name="T108" fmla="*/ 183 w 194"/>
                    <a:gd name="T109"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4" h="106">
                      <a:moveTo>
                        <a:pt x="183" y="102"/>
                      </a:moveTo>
                      <a:lnTo>
                        <a:pt x="183" y="102"/>
                      </a:lnTo>
                      <a:lnTo>
                        <a:pt x="182" y="102"/>
                      </a:lnTo>
                      <a:lnTo>
                        <a:pt x="181" y="102"/>
                      </a:lnTo>
                      <a:lnTo>
                        <a:pt x="180" y="102"/>
                      </a:lnTo>
                      <a:lnTo>
                        <a:pt x="179" y="103"/>
                      </a:lnTo>
                      <a:lnTo>
                        <a:pt x="178" y="103"/>
                      </a:lnTo>
                      <a:lnTo>
                        <a:pt x="177" y="103"/>
                      </a:lnTo>
                      <a:lnTo>
                        <a:pt x="176" y="104"/>
                      </a:lnTo>
                      <a:lnTo>
                        <a:pt x="174" y="104"/>
                      </a:lnTo>
                      <a:lnTo>
                        <a:pt x="172" y="104"/>
                      </a:lnTo>
                      <a:lnTo>
                        <a:pt x="171" y="104"/>
                      </a:lnTo>
                      <a:lnTo>
                        <a:pt x="169" y="104"/>
                      </a:lnTo>
                      <a:lnTo>
                        <a:pt x="167" y="105"/>
                      </a:lnTo>
                      <a:lnTo>
                        <a:pt x="165" y="105"/>
                      </a:lnTo>
                      <a:lnTo>
                        <a:pt x="163" y="105"/>
                      </a:lnTo>
                      <a:lnTo>
                        <a:pt x="160" y="105"/>
                      </a:lnTo>
                      <a:lnTo>
                        <a:pt x="158" y="105"/>
                      </a:lnTo>
                      <a:lnTo>
                        <a:pt x="155" y="106"/>
                      </a:lnTo>
                      <a:lnTo>
                        <a:pt x="153" y="106"/>
                      </a:lnTo>
                      <a:lnTo>
                        <a:pt x="150" y="106"/>
                      </a:lnTo>
                      <a:lnTo>
                        <a:pt x="147" y="106"/>
                      </a:lnTo>
                      <a:lnTo>
                        <a:pt x="145" y="106"/>
                      </a:lnTo>
                      <a:lnTo>
                        <a:pt x="142" y="106"/>
                      </a:lnTo>
                      <a:lnTo>
                        <a:pt x="139" y="106"/>
                      </a:lnTo>
                      <a:lnTo>
                        <a:pt x="136" y="106"/>
                      </a:lnTo>
                      <a:lnTo>
                        <a:pt x="132" y="106"/>
                      </a:lnTo>
                      <a:lnTo>
                        <a:pt x="129" y="105"/>
                      </a:lnTo>
                      <a:lnTo>
                        <a:pt x="126" y="105"/>
                      </a:lnTo>
                      <a:lnTo>
                        <a:pt x="123" y="105"/>
                      </a:lnTo>
                      <a:lnTo>
                        <a:pt x="119" y="104"/>
                      </a:lnTo>
                      <a:lnTo>
                        <a:pt x="116" y="104"/>
                      </a:lnTo>
                      <a:lnTo>
                        <a:pt x="112" y="103"/>
                      </a:lnTo>
                      <a:lnTo>
                        <a:pt x="109" y="103"/>
                      </a:lnTo>
                      <a:lnTo>
                        <a:pt x="105" y="102"/>
                      </a:lnTo>
                      <a:lnTo>
                        <a:pt x="101" y="101"/>
                      </a:lnTo>
                      <a:lnTo>
                        <a:pt x="98" y="100"/>
                      </a:lnTo>
                      <a:lnTo>
                        <a:pt x="94" y="100"/>
                      </a:lnTo>
                      <a:lnTo>
                        <a:pt x="90" y="99"/>
                      </a:lnTo>
                      <a:lnTo>
                        <a:pt x="86" y="97"/>
                      </a:lnTo>
                      <a:lnTo>
                        <a:pt x="83" y="96"/>
                      </a:lnTo>
                      <a:lnTo>
                        <a:pt x="79" y="95"/>
                      </a:lnTo>
                      <a:lnTo>
                        <a:pt x="75" y="93"/>
                      </a:lnTo>
                      <a:lnTo>
                        <a:pt x="71" y="92"/>
                      </a:lnTo>
                      <a:lnTo>
                        <a:pt x="68" y="90"/>
                      </a:lnTo>
                      <a:lnTo>
                        <a:pt x="64" y="89"/>
                      </a:lnTo>
                      <a:lnTo>
                        <a:pt x="60" y="87"/>
                      </a:lnTo>
                      <a:lnTo>
                        <a:pt x="56" y="85"/>
                      </a:lnTo>
                      <a:lnTo>
                        <a:pt x="52" y="83"/>
                      </a:lnTo>
                      <a:lnTo>
                        <a:pt x="48" y="80"/>
                      </a:lnTo>
                      <a:lnTo>
                        <a:pt x="44" y="78"/>
                      </a:lnTo>
                      <a:lnTo>
                        <a:pt x="41" y="75"/>
                      </a:lnTo>
                      <a:lnTo>
                        <a:pt x="37" y="73"/>
                      </a:lnTo>
                      <a:lnTo>
                        <a:pt x="33" y="70"/>
                      </a:lnTo>
                      <a:lnTo>
                        <a:pt x="29" y="67"/>
                      </a:lnTo>
                      <a:lnTo>
                        <a:pt x="26" y="64"/>
                      </a:lnTo>
                      <a:lnTo>
                        <a:pt x="22" y="61"/>
                      </a:lnTo>
                      <a:lnTo>
                        <a:pt x="18" y="57"/>
                      </a:lnTo>
                      <a:lnTo>
                        <a:pt x="15" y="54"/>
                      </a:lnTo>
                      <a:lnTo>
                        <a:pt x="11" y="50"/>
                      </a:lnTo>
                      <a:lnTo>
                        <a:pt x="7" y="46"/>
                      </a:lnTo>
                      <a:lnTo>
                        <a:pt x="4" y="42"/>
                      </a:lnTo>
                      <a:lnTo>
                        <a:pt x="1" y="38"/>
                      </a:lnTo>
                      <a:lnTo>
                        <a:pt x="0" y="38"/>
                      </a:lnTo>
                      <a:lnTo>
                        <a:pt x="0" y="37"/>
                      </a:lnTo>
                      <a:lnTo>
                        <a:pt x="0" y="36"/>
                      </a:lnTo>
                      <a:lnTo>
                        <a:pt x="0" y="35"/>
                      </a:lnTo>
                      <a:lnTo>
                        <a:pt x="0" y="34"/>
                      </a:lnTo>
                      <a:lnTo>
                        <a:pt x="0" y="33"/>
                      </a:lnTo>
                      <a:lnTo>
                        <a:pt x="1" y="31"/>
                      </a:lnTo>
                      <a:lnTo>
                        <a:pt x="2" y="30"/>
                      </a:lnTo>
                      <a:lnTo>
                        <a:pt x="3" y="29"/>
                      </a:lnTo>
                      <a:lnTo>
                        <a:pt x="3" y="29"/>
                      </a:lnTo>
                      <a:lnTo>
                        <a:pt x="4" y="28"/>
                      </a:lnTo>
                      <a:lnTo>
                        <a:pt x="5" y="27"/>
                      </a:lnTo>
                      <a:lnTo>
                        <a:pt x="6" y="27"/>
                      </a:lnTo>
                      <a:lnTo>
                        <a:pt x="7" y="26"/>
                      </a:lnTo>
                      <a:lnTo>
                        <a:pt x="8" y="25"/>
                      </a:lnTo>
                      <a:lnTo>
                        <a:pt x="9" y="24"/>
                      </a:lnTo>
                      <a:lnTo>
                        <a:pt x="11" y="23"/>
                      </a:lnTo>
                      <a:lnTo>
                        <a:pt x="12" y="21"/>
                      </a:lnTo>
                      <a:lnTo>
                        <a:pt x="14" y="20"/>
                      </a:lnTo>
                      <a:lnTo>
                        <a:pt x="15" y="19"/>
                      </a:lnTo>
                      <a:lnTo>
                        <a:pt x="17" y="18"/>
                      </a:lnTo>
                      <a:lnTo>
                        <a:pt x="19" y="17"/>
                      </a:lnTo>
                      <a:lnTo>
                        <a:pt x="20" y="16"/>
                      </a:lnTo>
                      <a:lnTo>
                        <a:pt x="22" y="14"/>
                      </a:lnTo>
                      <a:lnTo>
                        <a:pt x="23" y="13"/>
                      </a:lnTo>
                      <a:lnTo>
                        <a:pt x="25" y="12"/>
                      </a:lnTo>
                      <a:lnTo>
                        <a:pt x="26" y="10"/>
                      </a:lnTo>
                      <a:lnTo>
                        <a:pt x="28" y="9"/>
                      </a:lnTo>
                      <a:lnTo>
                        <a:pt x="29" y="8"/>
                      </a:lnTo>
                      <a:lnTo>
                        <a:pt x="30" y="7"/>
                      </a:lnTo>
                      <a:lnTo>
                        <a:pt x="32" y="6"/>
                      </a:lnTo>
                      <a:lnTo>
                        <a:pt x="33" y="5"/>
                      </a:lnTo>
                      <a:lnTo>
                        <a:pt x="34" y="4"/>
                      </a:lnTo>
                      <a:lnTo>
                        <a:pt x="35" y="3"/>
                      </a:lnTo>
                      <a:lnTo>
                        <a:pt x="36" y="2"/>
                      </a:lnTo>
                      <a:lnTo>
                        <a:pt x="37" y="2"/>
                      </a:lnTo>
                      <a:lnTo>
                        <a:pt x="38" y="1"/>
                      </a:lnTo>
                      <a:lnTo>
                        <a:pt x="38" y="0"/>
                      </a:lnTo>
                      <a:lnTo>
                        <a:pt x="39" y="0"/>
                      </a:lnTo>
                      <a:lnTo>
                        <a:pt x="40" y="2"/>
                      </a:lnTo>
                      <a:lnTo>
                        <a:pt x="41" y="2"/>
                      </a:lnTo>
                      <a:lnTo>
                        <a:pt x="42" y="4"/>
                      </a:lnTo>
                      <a:lnTo>
                        <a:pt x="43" y="4"/>
                      </a:lnTo>
                      <a:lnTo>
                        <a:pt x="44" y="5"/>
                      </a:lnTo>
                      <a:lnTo>
                        <a:pt x="44" y="5"/>
                      </a:lnTo>
                      <a:lnTo>
                        <a:pt x="45" y="6"/>
                      </a:lnTo>
                      <a:lnTo>
                        <a:pt x="46" y="7"/>
                      </a:lnTo>
                      <a:lnTo>
                        <a:pt x="47" y="7"/>
                      </a:lnTo>
                      <a:lnTo>
                        <a:pt x="48" y="8"/>
                      </a:lnTo>
                      <a:lnTo>
                        <a:pt x="49" y="9"/>
                      </a:lnTo>
                      <a:lnTo>
                        <a:pt x="50" y="10"/>
                      </a:lnTo>
                      <a:lnTo>
                        <a:pt x="51" y="10"/>
                      </a:lnTo>
                      <a:lnTo>
                        <a:pt x="52" y="11"/>
                      </a:lnTo>
                      <a:lnTo>
                        <a:pt x="54" y="12"/>
                      </a:lnTo>
                      <a:lnTo>
                        <a:pt x="55" y="13"/>
                      </a:lnTo>
                      <a:lnTo>
                        <a:pt x="56" y="14"/>
                      </a:lnTo>
                      <a:lnTo>
                        <a:pt x="58" y="15"/>
                      </a:lnTo>
                      <a:lnTo>
                        <a:pt x="59" y="16"/>
                      </a:lnTo>
                      <a:lnTo>
                        <a:pt x="61" y="17"/>
                      </a:lnTo>
                      <a:lnTo>
                        <a:pt x="62" y="18"/>
                      </a:lnTo>
                      <a:lnTo>
                        <a:pt x="64" y="19"/>
                      </a:lnTo>
                      <a:lnTo>
                        <a:pt x="66" y="20"/>
                      </a:lnTo>
                      <a:lnTo>
                        <a:pt x="67" y="20"/>
                      </a:lnTo>
                      <a:lnTo>
                        <a:pt x="69" y="21"/>
                      </a:lnTo>
                      <a:lnTo>
                        <a:pt x="71" y="22"/>
                      </a:lnTo>
                      <a:lnTo>
                        <a:pt x="73" y="23"/>
                      </a:lnTo>
                      <a:lnTo>
                        <a:pt x="74" y="24"/>
                      </a:lnTo>
                      <a:lnTo>
                        <a:pt x="77" y="25"/>
                      </a:lnTo>
                      <a:lnTo>
                        <a:pt x="79" y="25"/>
                      </a:lnTo>
                      <a:lnTo>
                        <a:pt x="81" y="26"/>
                      </a:lnTo>
                      <a:lnTo>
                        <a:pt x="83" y="27"/>
                      </a:lnTo>
                      <a:lnTo>
                        <a:pt x="85" y="28"/>
                      </a:lnTo>
                      <a:lnTo>
                        <a:pt x="87" y="29"/>
                      </a:lnTo>
                      <a:lnTo>
                        <a:pt x="90" y="29"/>
                      </a:lnTo>
                      <a:lnTo>
                        <a:pt x="92" y="30"/>
                      </a:lnTo>
                      <a:lnTo>
                        <a:pt x="94" y="31"/>
                      </a:lnTo>
                      <a:lnTo>
                        <a:pt x="97" y="31"/>
                      </a:lnTo>
                      <a:lnTo>
                        <a:pt x="99" y="32"/>
                      </a:lnTo>
                      <a:lnTo>
                        <a:pt x="102" y="33"/>
                      </a:lnTo>
                      <a:lnTo>
                        <a:pt x="105" y="33"/>
                      </a:lnTo>
                      <a:lnTo>
                        <a:pt x="107" y="34"/>
                      </a:lnTo>
                      <a:lnTo>
                        <a:pt x="110" y="35"/>
                      </a:lnTo>
                      <a:lnTo>
                        <a:pt x="113" y="35"/>
                      </a:lnTo>
                      <a:lnTo>
                        <a:pt x="116" y="35"/>
                      </a:lnTo>
                      <a:lnTo>
                        <a:pt x="119" y="36"/>
                      </a:lnTo>
                      <a:lnTo>
                        <a:pt x="122" y="36"/>
                      </a:lnTo>
                      <a:lnTo>
                        <a:pt x="124" y="36"/>
                      </a:lnTo>
                      <a:lnTo>
                        <a:pt x="128" y="37"/>
                      </a:lnTo>
                      <a:lnTo>
                        <a:pt x="131" y="37"/>
                      </a:lnTo>
                      <a:lnTo>
                        <a:pt x="134" y="37"/>
                      </a:lnTo>
                      <a:lnTo>
                        <a:pt x="137" y="37"/>
                      </a:lnTo>
                      <a:lnTo>
                        <a:pt x="140" y="37"/>
                      </a:lnTo>
                      <a:lnTo>
                        <a:pt x="144" y="37"/>
                      </a:lnTo>
                      <a:lnTo>
                        <a:pt x="147" y="37"/>
                      </a:lnTo>
                      <a:lnTo>
                        <a:pt x="194" y="34"/>
                      </a:lnTo>
                      <a:lnTo>
                        <a:pt x="194" y="34"/>
                      </a:lnTo>
                      <a:lnTo>
                        <a:pt x="194" y="35"/>
                      </a:lnTo>
                      <a:lnTo>
                        <a:pt x="193" y="36"/>
                      </a:lnTo>
                      <a:lnTo>
                        <a:pt x="193" y="38"/>
                      </a:lnTo>
                      <a:lnTo>
                        <a:pt x="193" y="39"/>
                      </a:lnTo>
                      <a:lnTo>
                        <a:pt x="192" y="41"/>
                      </a:lnTo>
                      <a:lnTo>
                        <a:pt x="192" y="41"/>
                      </a:lnTo>
                      <a:lnTo>
                        <a:pt x="192" y="42"/>
                      </a:lnTo>
                      <a:lnTo>
                        <a:pt x="192" y="43"/>
                      </a:lnTo>
                      <a:lnTo>
                        <a:pt x="192" y="44"/>
                      </a:lnTo>
                      <a:lnTo>
                        <a:pt x="191" y="45"/>
                      </a:lnTo>
                      <a:lnTo>
                        <a:pt x="191" y="46"/>
                      </a:lnTo>
                      <a:lnTo>
                        <a:pt x="191" y="47"/>
                      </a:lnTo>
                      <a:lnTo>
                        <a:pt x="191" y="48"/>
                      </a:lnTo>
                      <a:lnTo>
                        <a:pt x="191" y="49"/>
                      </a:lnTo>
                      <a:lnTo>
                        <a:pt x="190" y="50"/>
                      </a:lnTo>
                      <a:lnTo>
                        <a:pt x="190" y="51"/>
                      </a:lnTo>
                      <a:lnTo>
                        <a:pt x="190" y="52"/>
                      </a:lnTo>
                      <a:lnTo>
                        <a:pt x="190" y="53"/>
                      </a:lnTo>
                      <a:lnTo>
                        <a:pt x="190" y="54"/>
                      </a:lnTo>
                      <a:lnTo>
                        <a:pt x="189" y="56"/>
                      </a:lnTo>
                      <a:lnTo>
                        <a:pt x="189" y="57"/>
                      </a:lnTo>
                      <a:lnTo>
                        <a:pt x="189" y="58"/>
                      </a:lnTo>
                      <a:lnTo>
                        <a:pt x="189" y="59"/>
                      </a:lnTo>
                      <a:lnTo>
                        <a:pt x="188" y="60"/>
                      </a:lnTo>
                      <a:lnTo>
                        <a:pt x="188" y="61"/>
                      </a:lnTo>
                      <a:lnTo>
                        <a:pt x="188" y="62"/>
                      </a:lnTo>
                      <a:lnTo>
                        <a:pt x="188" y="64"/>
                      </a:lnTo>
                      <a:lnTo>
                        <a:pt x="188" y="65"/>
                      </a:lnTo>
                      <a:lnTo>
                        <a:pt x="187" y="66"/>
                      </a:lnTo>
                      <a:lnTo>
                        <a:pt x="187" y="67"/>
                      </a:lnTo>
                      <a:lnTo>
                        <a:pt x="187" y="68"/>
                      </a:lnTo>
                      <a:lnTo>
                        <a:pt x="187" y="69"/>
                      </a:lnTo>
                      <a:lnTo>
                        <a:pt x="186" y="70"/>
                      </a:lnTo>
                      <a:lnTo>
                        <a:pt x="186" y="71"/>
                      </a:lnTo>
                      <a:lnTo>
                        <a:pt x="186" y="73"/>
                      </a:lnTo>
                      <a:lnTo>
                        <a:pt x="186" y="74"/>
                      </a:lnTo>
                      <a:lnTo>
                        <a:pt x="186" y="75"/>
                      </a:lnTo>
                      <a:lnTo>
                        <a:pt x="186" y="76"/>
                      </a:lnTo>
                      <a:lnTo>
                        <a:pt x="185" y="77"/>
                      </a:lnTo>
                      <a:lnTo>
                        <a:pt x="185" y="78"/>
                      </a:lnTo>
                      <a:lnTo>
                        <a:pt x="185" y="79"/>
                      </a:lnTo>
                      <a:lnTo>
                        <a:pt x="185" y="80"/>
                      </a:lnTo>
                      <a:lnTo>
                        <a:pt x="185" y="81"/>
                      </a:lnTo>
                      <a:lnTo>
                        <a:pt x="184" y="81"/>
                      </a:lnTo>
                      <a:lnTo>
                        <a:pt x="184" y="83"/>
                      </a:lnTo>
                      <a:lnTo>
                        <a:pt x="184" y="84"/>
                      </a:lnTo>
                      <a:lnTo>
                        <a:pt x="184" y="85"/>
                      </a:lnTo>
                      <a:lnTo>
                        <a:pt x="184" y="87"/>
                      </a:lnTo>
                      <a:lnTo>
                        <a:pt x="184" y="88"/>
                      </a:lnTo>
                      <a:lnTo>
                        <a:pt x="184" y="89"/>
                      </a:lnTo>
                      <a:lnTo>
                        <a:pt x="184" y="90"/>
                      </a:lnTo>
                      <a:lnTo>
                        <a:pt x="184" y="91"/>
                      </a:lnTo>
                      <a:lnTo>
                        <a:pt x="184" y="91"/>
                      </a:lnTo>
                      <a:lnTo>
                        <a:pt x="184" y="93"/>
                      </a:lnTo>
                      <a:lnTo>
                        <a:pt x="184" y="94"/>
                      </a:lnTo>
                      <a:lnTo>
                        <a:pt x="183" y="96"/>
                      </a:lnTo>
                      <a:lnTo>
                        <a:pt x="183" y="97"/>
                      </a:lnTo>
                      <a:lnTo>
                        <a:pt x="183" y="98"/>
                      </a:lnTo>
                      <a:lnTo>
                        <a:pt x="183" y="99"/>
                      </a:lnTo>
                      <a:lnTo>
                        <a:pt x="183" y="100"/>
                      </a:lnTo>
                      <a:lnTo>
                        <a:pt x="183" y="101"/>
                      </a:lnTo>
                      <a:lnTo>
                        <a:pt x="183" y="102"/>
                      </a:lnTo>
                      <a:lnTo>
                        <a:pt x="183" y="102"/>
                      </a:lnTo>
                      <a:lnTo>
                        <a:pt x="183" y="102"/>
                      </a:lnTo>
                      <a:close/>
                    </a:path>
                  </a:pathLst>
                </a:custGeom>
                <a:solidFill>
                  <a:srgbClr val="B3B38A"/>
                </a:solidFill>
                <a:ln>
                  <a:noFill/>
                </a:ln>
              </p:spPr>
              <p:txBody>
                <a:bodyPr/>
                <a:lstStyle/>
                <a:p>
                  <a:pPr algn="ctr"/>
                  <a:endParaRPr lang="zh-CN" altLang="en-US"/>
                </a:p>
              </p:txBody>
            </p:sp>
            <p:sp>
              <p:nvSpPr>
                <p:cNvPr id="1052292" name="Freeform 519"/>
                <p:cNvSpPr/>
                <p:nvPr/>
              </p:nvSpPr>
              <p:spPr bwMode="auto">
                <a:xfrm>
                  <a:off x="1702" y="1168"/>
                  <a:ext cx="10" cy="12"/>
                </a:xfrm>
                <a:custGeom>
                  <a:avLst/>
                  <a:gdLst>
                    <a:gd name="T0" fmla="*/ 0 w 10"/>
                    <a:gd name="T1" fmla="*/ 9 h 12"/>
                    <a:gd name="T2" fmla="*/ 0 w 10"/>
                    <a:gd name="T3" fmla="*/ 9 h 12"/>
                    <a:gd name="T4" fmla="*/ 0 w 10"/>
                    <a:gd name="T5" fmla="*/ 8 h 12"/>
                    <a:gd name="T6" fmla="*/ 0 w 10"/>
                    <a:gd name="T7" fmla="*/ 6 h 12"/>
                    <a:gd name="T8" fmla="*/ 0 w 10"/>
                    <a:gd name="T9" fmla="*/ 5 h 12"/>
                    <a:gd name="T10" fmla="*/ 0 w 10"/>
                    <a:gd name="T11" fmla="*/ 4 h 12"/>
                    <a:gd name="T12" fmla="*/ 1 w 10"/>
                    <a:gd name="T13" fmla="*/ 3 h 12"/>
                    <a:gd name="T14" fmla="*/ 1 w 10"/>
                    <a:gd name="T15" fmla="*/ 2 h 12"/>
                    <a:gd name="T16" fmla="*/ 2 w 10"/>
                    <a:gd name="T17" fmla="*/ 1 h 12"/>
                    <a:gd name="T18" fmla="*/ 3 w 10"/>
                    <a:gd name="T19" fmla="*/ 1 h 12"/>
                    <a:gd name="T20" fmla="*/ 4 w 10"/>
                    <a:gd name="T21" fmla="*/ 1 h 12"/>
                    <a:gd name="T22" fmla="*/ 5 w 10"/>
                    <a:gd name="T23" fmla="*/ 0 h 12"/>
                    <a:gd name="T24" fmla="*/ 6 w 10"/>
                    <a:gd name="T25" fmla="*/ 0 h 12"/>
                    <a:gd name="T26" fmla="*/ 7 w 10"/>
                    <a:gd name="T27" fmla="*/ 0 h 12"/>
                    <a:gd name="T28" fmla="*/ 7 w 10"/>
                    <a:gd name="T29" fmla="*/ 1 h 12"/>
                    <a:gd name="T30" fmla="*/ 9 w 10"/>
                    <a:gd name="T31" fmla="*/ 1 h 12"/>
                    <a:gd name="T32" fmla="*/ 9 w 10"/>
                    <a:gd name="T33" fmla="*/ 2 h 12"/>
                    <a:gd name="T34" fmla="*/ 10 w 10"/>
                    <a:gd name="T35" fmla="*/ 3 h 12"/>
                    <a:gd name="T36" fmla="*/ 10 w 10"/>
                    <a:gd name="T37" fmla="*/ 4 h 12"/>
                    <a:gd name="T38" fmla="*/ 10 w 10"/>
                    <a:gd name="T39" fmla="*/ 4 h 12"/>
                    <a:gd name="T40" fmla="*/ 10 w 10"/>
                    <a:gd name="T41" fmla="*/ 5 h 12"/>
                    <a:gd name="T42" fmla="*/ 10 w 10"/>
                    <a:gd name="T43" fmla="*/ 6 h 12"/>
                    <a:gd name="T44" fmla="*/ 10 w 10"/>
                    <a:gd name="T45" fmla="*/ 7 h 12"/>
                    <a:gd name="T46" fmla="*/ 10 w 10"/>
                    <a:gd name="T47" fmla="*/ 8 h 12"/>
                    <a:gd name="T48" fmla="*/ 9 w 10"/>
                    <a:gd name="T49" fmla="*/ 10 h 12"/>
                    <a:gd name="T50" fmla="*/ 9 w 10"/>
                    <a:gd name="T51" fmla="*/ 10 h 12"/>
                    <a:gd name="T52" fmla="*/ 8 w 10"/>
                    <a:gd name="T53" fmla="*/ 11 h 12"/>
                    <a:gd name="T54" fmla="*/ 7 w 10"/>
                    <a:gd name="T55" fmla="*/ 11 h 12"/>
                    <a:gd name="T56" fmla="*/ 6 w 10"/>
                    <a:gd name="T57" fmla="*/ 11 h 12"/>
                    <a:gd name="T58" fmla="*/ 5 w 10"/>
                    <a:gd name="T59" fmla="*/ 11 h 12"/>
                    <a:gd name="T60" fmla="*/ 4 w 10"/>
                    <a:gd name="T61" fmla="*/ 11 h 12"/>
                    <a:gd name="T62" fmla="*/ 3 w 10"/>
                    <a:gd name="T63" fmla="*/ 11 h 12"/>
                    <a:gd name="T64" fmla="*/ 3 w 10"/>
                    <a:gd name="T65" fmla="*/ 12 h 12"/>
                    <a:gd name="T66" fmla="*/ 2 w 10"/>
                    <a:gd name="T67" fmla="*/ 11 h 12"/>
                    <a:gd name="T68" fmla="*/ 1 w 10"/>
                    <a:gd name="T69" fmla="*/ 11 h 12"/>
                    <a:gd name="T70" fmla="*/ 1 w 10"/>
                    <a:gd name="T71" fmla="*/ 11 h 12"/>
                    <a:gd name="T72" fmla="*/ 1 w 10"/>
                    <a:gd name="T73" fmla="*/ 11 h 12"/>
                    <a:gd name="T74" fmla="*/ 0 w 10"/>
                    <a:gd name="T75" fmla="*/ 9 h 12"/>
                    <a:gd name="T76" fmla="*/ 0 w 10"/>
                    <a:gd name="T7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12">
                      <a:moveTo>
                        <a:pt x="0" y="9"/>
                      </a:moveTo>
                      <a:lnTo>
                        <a:pt x="0" y="9"/>
                      </a:lnTo>
                      <a:lnTo>
                        <a:pt x="0" y="8"/>
                      </a:lnTo>
                      <a:lnTo>
                        <a:pt x="0" y="6"/>
                      </a:lnTo>
                      <a:lnTo>
                        <a:pt x="0" y="5"/>
                      </a:lnTo>
                      <a:lnTo>
                        <a:pt x="0" y="4"/>
                      </a:lnTo>
                      <a:lnTo>
                        <a:pt x="1" y="3"/>
                      </a:lnTo>
                      <a:lnTo>
                        <a:pt x="1" y="2"/>
                      </a:lnTo>
                      <a:lnTo>
                        <a:pt x="2" y="1"/>
                      </a:lnTo>
                      <a:lnTo>
                        <a:pt x="3" y="1"/>
                      </a:lnTo>
                      <a:lnTo>
                        <a:pt x="4" y="1"/>
                      </a:lnTo>
                      <a:lnTo>
                        <a:pt x="5" y="0"/>
                      </a:lnTo>
                      <a:lnTo>
                        <a:pt x="6" y="0"/>
                      </a:lnTo>
                      <a:lnTo>
                        <a:pt x="7" y="0"/>
                      </a:lnTo>
                      <a:lnTo>
                        <a:pt x="7" y="1"/>
                      </a:lnTo>
                      <a:lnTo>
                        <a:pt x="9" y="1"/>
                      </a:lnTo>
                      <a:lnTo>
                        <a:pt x="9" y="2"/>
                      </a:lnTo>
                      <a:lnTo>
                        <a:pt x="10" y="3"/>
                      </a:lnTo>
                      <a:lnTo>
                        <a:pt x="10" y="4"/>
                      </a:lnTo>
                      <a:lnTo>
                        <a:pt x="10" y="4"/>
                      </a:lnTo>
                      <a:lnTo>
                        <a:pt x="10" y="5"/>
                      </a:lnTo>
                      <a:lnTo>
                        <a:pt x="10" y="6"/>
                      </a:lnTo>
                      <a:lnTo>
                        <a:pt x="10" y="7"/>
                      </a:lnTo>
                      <a:lnTo>
                        <a:pt x="10" y="8"/>
                      </a:lnTo>
                      <a:lnTo>
                        <a:pt x="9" y="10"/>
                      </a:lnTo>
                      <a:lnTo>
                        <a:pt x="9" y="10"/>
                      </a:lnTo>
                      <a:lnTo>
                        <a:pt x="8" y="11"/>
                      </a:lnTo>
                      <a:lnTo>
                        <a:pt x="7" y="11"/>
                      </a:lnTo>
                      <a:lnTo>
                        <a:pt x="6" y="11"/>
                      </a:lnTo>
                      <a:lnTo>
                        <a:pt x="5" y="11"/>
                      </a:lnTo>
                      <a:lnTo>
                        <a:pt x="4" y="11"/>
                      </a:lnTo>
                      <a:lnTo>
                        <a:pt x="3" y="11"/>
                      </a:lnTo>
                      <a:lnTo>
                        <a:pt x="3" y="12"/>
                      </a:lnTo>
                      <a:lnTo>
                        <a:pt x="2" y="11"/>
                      </a:lnTo>
                      <a:lnTo>
                        <a:pt x="1" y="11"/>
                      </a:lnTo>
                      <a:lnTo>
                        <a:pt x="1" y="11"/>
                      </a:lnTo>
                      <a:lnTo>
                        <a:pt x="1" y="11"/>
                      </a:lnTo>
                      <a:lnTo>
                        <a:pt x="0" y="9"/>
                      </a:lnTo>
                      <a:lnTo>
                        <a:pt x="0" y="9"/>
                      </a:lnTo>
                      <a:close/>
                    </a:path>
                  </a:pathLst>
                </a:custGeom>
                <a:solidFill>
                  <a:srgbClr val="2BED82"/>
                </a:solidFill>
                <a:ln>
                  <a:noFill/>
                </a:ln>
              </p:spPr>
              <p:txBody>
                <a:bodyPr/>
                <a:lstStyle/>
                <a:p>
                  <a:pPr algn="ctr"/>
                  <a:endParaRPr lang="zh-CN" altLang="en-US"/>
                </a:p>
              </p:txBody>
            </p:sp>
            <p:sp>
              <p:nvSpPr>
                <p:cNvPr id="1052293" name="Freeform 520"/>
                <p:cNvSpPr/>
                <p:nvPr/>
              </p:nvSpPr>
              <p:spPr bwMode="auto">
                <a:xfrm>
                  <a:off x="1577" y="893"/>
                  <a:ext cx="250" cy="248"/>
                </a:xfrm>
                <a:custGeom>
                  <a:avLst/>
                  <a:gdLst>
                    <a:gd name="T0" fmla="*/ 145 w 250"/>
                    <a:gd name="T1" fmla="*/ 246 h 248"/>
                    <a:gd name="T2" fmla="*/ 138 w 250"/>
                    <a:gd name="T3" fmla="*/ 247 h 248"/>
                    <a:gd name="T4" fmla="*/ 128 w 250"/>
                    <a:gd name="T5" fmla="*/ 248 h 248"/>
                    <a:gd name="T6" fmla="*/ 117 w 250"/>
                    <a:gd name="T7" fmla="*/ 248 h 248"/>
                    <a:gd name="T8" fmla="*/ 104 w 250"/>
                    <a:gd name="T9" fmla="*/ 248 h 248"/>
                    <a:gd name="T10" fmla="*/ 90 w 250"/>
                    <a:gd name="T11" fmla="*/ 247 h 248"/>
                    <a:gd name="T12" fmla="*/ 75 w 250"/>
                    <a:gd name="T13" fmla="*/ 245 h 248"/>
                    <a:gd name="T14" fmla="*/ 60 w 250"/>
                    <a:gd name="T15" fmla="*/ 242 h 248"/>
                    <a:gd name="T16" fmla="*/ 46 w 250"/>
                    <a:gd name="T17" fmla="*/ 238 h 248"/>
                    <a:gd name="T18" fmla="*/ 34 w 250"/>
                    <a:gd name="T19" fmla="*/ 233 h 248"/>
                    <a:gd name="T20" fmla="*/ 23 w 250"/>
                    <a:gd name="T21" fmla="*/ 227 h 248"/>
                    <a:gd name="T22" fmla="*/ 14 w 250"/>
                    <a:gd name="T23" fmla="*/ 222 h 248"/>
                    <a:gd name="T24" fmla="*/ 6 w 250"/>
                    <a:gd name="T25" fmla="*/ 216 h 248"/>
                    <a:gd name="T26" fmla="*/ 0 w 250"/>
                    <a:gd name="T27" fmla="*/ 209 h 248"/>
                    <a:gd name="T28" fmla="*/ 6 w 250"/>
                    <a:gd name="T29" fmla="*/ 202 h 248"/>
                    <a:gd name="T30" fmla="*/ 13 w 250"/>
                    <a:gd name="T31" fmla="*/ 193 h 248"/>
                    <a:gd name="T32" fmla="*/ 23 w 250"/>
                    <a:gd name="T33" fmla="*/ 181 h 248"/>
                    <a:gd name="T34" fmla="*/ 33 w 250"/>
                    <a:gd name="T35" fmla="*/ 167 h 248"/>
                    <a:gd name="T36" fmla="*/ 44 w 250"/>
                    <a:gd name="T37" fmla="*/ 151 h 248"/>
                    <a:gd name="T38" fmla="*/ 55 w 250"/>
                    <a:gd name="T39" fmla="*/ 133 h 248"/>
                    <a:gd name="T40" fmla="*/ 64 w 250"/>
                    <a:gd name="T41" fmla="*/ 116 h 248"/>
                    <a:gd name="T42" fmla="*/ 126 w 250"/>
                    <a:gd name="T43" fmla="*/ 7 h 248"/>
                    <a:gd name="T44" fmla="*/ 137 w 250"/>
                    <a:gd name="T45" fmla="*/ 5 h 248"/>
                    <a:gd name="T46" fmla="*/ 153 w 250"/>
                    <a:gd name="T47" fmla="*/ 3 h 248"/>
                    <a:gd name="T48" fmla="*/ 173 w 250"/>
                    <a:gd name="T49" fmla="*/ 1 h 248"/>
                    <a:gd name="T50" fmla="*/ 194 w 250"/>
                    <a:gd name="T51" fmla="*/ 0 h 248"/>
                    <a:gd name="T52" fmla="*/ 215 w 250"/>
                    <a:gd name="T53" fmla="*/ 2 h 248"/>
                    <a:gd name="T54" fmla="*/ 234 w 250"/>
                    <a:gd name="T55" fmla="*/ 6 h 248"/>
                    <a:gd name="T56" fmla="*/ 250 w 250"/>
                    <a:gd name="T57" fmla="*/ 13 h 248"/>
                    <a:gd name="T58" fmla="*/ 246 w 250"/>
                    <a:gd name="T59" fmla="*/ 20 h 248"/>
                    <a:gd name="T60" fmla="*/ 238 w 250"/>
                    <a:gd name="T61" fmla="*/ 35 h 248"/>
                    <a:gd name="T62" fmla="*/ 228 w 250"/>
                    <a:gd name="T63" fmla="*/ 54 h 248"/>
                    <a:gd name="T64" fmla="*/ 216 w 250"/>
                    <a:gd name="T65" fmla="*/ 78 h 248"/>
                    <a:gd name="T66" fmla="*/ 204 w 250"/>
                    <a:gd name="T67" fmla="*/ 102 h 248"/>
                    <a:gd name="T68" fmla="*/ 193 w 250"/>
                    <a:gd name="T69" fmla="*/ 125 h 248"/>
                    <a:gd name="T70" fmla="*/ 184 w 250"/>
                    <a:gd name="T71" fmla="*/ 145 h 248"/>
                    <a:gd name="T72" fmla="*/ 179 w 250"/>
                    <a:gd name="T73" fmla="*/ 160 h 248"/>
                    <a:gd name="T74" fmla="*/ 174 w 250"/>
                    <a:gd name="T75" fmla="*/ 173 h 248"/>
                    <a:gd name="T76" fmla="*/ 170 w 250"/>
                    <a:gd name="T77" fmla="*/ 184 h 248"/>
                    <a:gd name="T78" fmla="*/ 167 w 250"/>
                    <a:gd name="T79" fmla="*/ 195 h 248"/>
                    <a:gd name="T80" fmla="*/ 163 w 250"/>
                    <a:gd name="T81" fmla="*/ 204 h 248"/>
                    <a:gd name="T82" fmla="*/ 161 w 250"/>
                    <a:gd name="T83" fmla="*/ 213 h 248"/>
                    <a:gd name="T84" fmla="*/ 158 w 250"/>
                    <a:gd name="T85" fmla="*/ 220 h 248"/>
                    <a:gd name="T86" fmla="*/ 209 w 250"/>
                    <a:gd name="T87" fmla="*/ 29 h 248"/>
                    <a:gd name="T88" fmla="*/ 201 w 250"/>
                    <a:gd name="T89" fmla="*/ 27 h 248"/>
                    <a:gd name="T90" fmla="*/ 192 w 250"/>
                    <a:gd name="T91" fmla="*/ 25 h 248"/>
                    <a:gd name="T92" fmla="*/ 180 w 250"/>
                    <a:gd name="T93" fmla="*/ 24 h 248"/>
                    <a:gd name="T94" fmla="*/ 168 w 250"/>
                    <a:gd name="T95" fmla="*/ 23 h 248"/>
                    <a:gd name="T96" fmla="*/ 156 w 250"/>
                    <a:gd name="T97" fmla="*/ 23 h 248"/>
                    <a:gd name="T98" fmla="*/ 145 w 250"/>
                    <a:gd name="T99" fmla="*/ 25 h 248"/>
                    <a:gd name="T100" fmla="*/ 54 w 250"/>
                    <a:gd name="T101" fmla="*/ 186 h 248"/>
                    <a:gd name="T102" fmla="*/ 63 w 250"/>
                    <a:gd name="T103" fmla="*/ 191 h 248"/>
                    <a:gd name="T104" fmla="*/ 71 w 250"/>
                    <a:gd name="T105" fmla="*/ 195 h 248"/>
                    <a:gd name="T106" fmla="*/ 81 w 250"/>
                    <a:gd name="T107" fmla="*/ 198 h 248"/>
                    <a:gd name="T108" fmla="*/ 93 w 250"/>
                    <a:gd name="T109" fmla="*/ 202 h 248"/>
                    <a:gd name="T110" fmla="*/ 108 w 250"/>
                    <a:gd name="T111" fmla="*/ 204 h 248"/>
                    <a:gd name="T112" fmla="*/ 158 w 250"/>
                    <a:gd name="T113" fmla="*/ 226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0" h="248">
                      <a:moveTo>
                        <a:pt x="152" y="246"/>
                      </a:moveTo>
                      <a:lnTo>
                        <a:pt x="152" y="246"/>
                      </a:lnTo>
                      <a:lnTo>
                        <a:pt x="151" y="246"/>
                      </a:lnTo>
                      <a:lnTo>
                        <a:pt x="150" y="246"/>
                      </a:lnTo>
                      <a:lnTo>
                        <a:pt x="149" y="246"/>
                      </a:lnTo>
                      <a:lnTo>
                        <a:pt x="147" y="246"/>
                      </a:lnTo>
                      <a:lnTo>
                        <a:pt x="146" y="246"/>
                      </a:lnTo>
                      <a:lnTo>
                        <a:pt x="145" y="246"/>
                      </a:lnTo>
                      <a:lnTo>
                        <a:pt x="144" y="246"/>
                      </a:lnTo>
                      <a:lnTo>
                        <a:pt x="144" y="247"/>
                      </a:lnTo>
                      <a:lnTo>
                        <a:pt x="143" y="247"/>
                      </a:lnTo>
                      <a:lnTo>
                        <a:pt x="142" y="247"/>
                      </a:lnTo>
                      <a:lnTo>
                        <a:pt x="141" y="247"/>
                      </a:lnTo>
                      <a:lnTo>
                        <a:pt x="140" y="247"/>
                      </a:lnTo>
                      <a:lnTo>
                        <a:pt x="139" y="247"/>
                      </a:lnTo>
                      <a:lnTo>
                        <a:pt x="138" y="247"/>
                      </a:lnTo>
                      <a:lnTo>
                        <a:pt x="137" y="247"/>
                      </a:lnTo>
                      <a:lnTo>
                        <a:pt x="136" y="248"/>
                      </a:lnTo>
                      <a:lnTo>
                        <a:pt x="134" y="248"/>
                      </a:lnTo>
                      <a:lnTo>
                        <a:pt x="133" y="248"/>
                      </a:lnTo>
                      <a:lnTo>
                        <a:pt x="132" y="248"/>
                      </a:lnTo>
                      <a:lnTo>
                        <a:pt x="131" y="248"/>
                      </a:lnTo>
                      <a:lnTo>
                        <a:pt x="130" y="248"/>
                      </a:lnTo>
                      <a:lnTo>
                        <a:pt x="128" y="248"/>
                      </a:lnTo>
                      <a:lnTo>
                        <a:pt x="127" y="248"/>
                      </a:lnTo>
                      <a:lnTo>
                        <a:pt x="125" y="248"/>
                      </a:lnTo>
                      <a:lnTo>
                        <a:pt x="124" y="248"/>
                      </a:lnTo>
                      <a:lnTo>
                        <a:pt x="123" y="248"/>
                      </a:lnTo>
                      <a:lnTo>
                        <a:pt x="121" y="248"/>
                      </a:lnTo>
                      <a:lnTo>
                        <a:pt x="120" y="248"/>
                      </a:lnTo>
                      <a:lnTo>
                        <a:pt x="118" y="248"/>
                      </a:lnTo>
                      <a:lnTo>
                        <a:pt x="117" y="248"/>
                      </a:lnTo>
                      <a:lnTo>
                        <a:pt x="115" y="248"/>
                      </a:lnTo>
                      <a:lnTo>
                        <a:pt x="113" y="248"/>
                      </a:lnTo>
                      <a:lnTo>
                        <a:pt x="112" y="248"/>
                      </a:lnTo>
                      <a:lnTo>
                        <a:pt x="110" y="248"/>
                      </a:lnTo>
                      <a:lnTo>
                        <a:pt x="109" y="248"/>
                      </a:lnTo>
                      <a:lnTo>
                        <a:pt x="107" y="248"/>
                      </a:lnTo>
                      <a:lnTo>
                        <a:pt x="105" y="248"/>
                      </a:lnTo>
                      <a:lnTo>
                        <a:pt x="104" y="248"/>
                      </a:lnTo>
                      <a:lnTo>
                        <a:pt x="102" y="248"/>
                      </a:lnTo>
                      <a:lnTo>
                        <a:pt x="100" y="248"/>
                      </a:lnTo>
                      <a:lnTo>
                        <a:pt x="98" y="248"/>
                      </a:lnTo>
                      <a:lnTo>
                        <a:pt x="97" y="248"/>
                      </a:lnTo>
                      <a:lnTo>
                        <a:pt x="95" y="248"/>
                      </a:lnTo>
                      <a:lnTo>
                        <a:pt x="93" y="248"/>
                      </a:lnTo>
                      <a:lnTo>
                        <a:pt x="91" y="248"/>
                      </a:lnTo>
                      <a:lnTo>
                        <a:pt x="90" y="247"/>
                      </a:lnTo>
                      <a:lnTo>
                        <a:pt x="88" y="247"/>
                      </a:lnTo>
                      <a:lnTo>
                        <a:pt x="86" y="247"/>
                      </a:lnTo>
                      <a:lnTo>
                        <a:pt x="84" y="247"/>
                      </a:lnTo>
                      <a:lnTo>
                        <a:pt x="82" y="246"/>
                      </a:lnTo>
                      <a:lnTo>
                        <a:pt x="80" y="246"/>
                      </a:lnTo>
                      <a:lnTo>
                        <a:pt x="79" y="246"/>
                      </a:lnTo>
                      <a:lnTo>
                        <a:pt x="77" y="246"/>
                      </a:lnTo>
                      <a:lnTo>
                        <a:pt x="75" y="245"/>
                      </a:lnTo>
                      <a:lnTo>
                        <a:pt x="73" y="245"/>
                      </a:lnTo>
                      <a:lnTo>
                        <a:pt x="71" y="245"/>
                      </a:lnTo>
                      <a:lnTo>
                        <a:pt x="69" y="244"/>
                      </a:lnTo>
                      <a:lnTo>
                        <a:pt x="67" y="244"/>
                      </a:lnTo>
                      <a:lnTo>
                        <a:pt x="65" y="243"/>
                      </a:lnTo>
                      <a:lnTo>
                        <a:pt x="63" y="243"/>
                      </a:lnTo>
                      <a:lnTo>
                        <a:pt x="62" y="242"/>
                      </a:lnTo>
                      <a:lnTo>
                        <a:pt x="60" y="242"/>
                      </a:lnTo>
                      <a:lnTo>
                        <a:pt x="58" y="242"/>
                      </a:lnTo>
                      <a:lnTo>
                        <a:pt x="56" y="241"/>
                      </a:lnTo>
                      <a:lnTo>
                        <a:pt x="55" y="240"/>
                      </a:lnTo>
                      <a:lnTo>
                        <a:pt x="53" y="240"/>
                      </a:lnTo>
                      <a:lnTo>
                        <a:pt x="52" y="239"/>
                      </a:lnTo>
                      <a:lnTo>
                        <a:pt x="50" y="239"/>
                      </a:lnTo>
                      <a:lnTo>
                        <a:pt x="48" y="238"/>
                      </a:lnTo>
                      <a:lnTo>
                        <a:pt x="46" y="238"/>
                      </a:lnTo>
                      <a:lnTo>
                        <a:pt x="45" y="237"/>
                      </a:lnTo>
                      <a:lnTo>
                        <a:pt x="43" y="236"/>
                      </a:lnTo>
                      <a:lnTo>
                        <a:pt x="42" y="236"/>
                      </a:lnTo>
                      <a:lnTo>
                        <a:pt x="40" y="235"/>
                      </a:lnTo>
                      <a:lnTo>
                        <a:pt x="38" y="235"/>
                      </a:lnTo>
                      <a:lnTo>
                        <a:pt x="37" y="234"/>
                      </a:lnTo>
                      <a:lnTo>
                        <a:pt x="36" y="233"/>
                      </a:lnTo>
                      <a:lnTo>
                        <a:pt x="34" y="233"/>
                      </a:lnTo>
                      <a:lnTo>
                        <a:pt x="33" y="232"/>
                      </a:lnTo>
                      <a:lnTo>
                        <a:pt x="31" y="231"/>
                      </a:lnTo>
                      <a:lnTo>
                        <a:pt x="30" y="231"/>
                      </a:lnTo>
                      <a:lnTo>
                        <a:pt x="29" y="230"/>
                      </a:lnTo>
                      <a:lnTo>
                        <a:pt x="27" y="229"/>
                      </a:lnTo>
                      <a:lnTo>
                        <a:pt x="26" y="228"/>
                      </a:lnTo>
                      <a:lnTo>
                        <a:pt x="25" y="228"/>
                      </a:lnTo>
                      <a:lnTo>
                        <a:pt x="23" y="227"/>
                      </a:lnTo>
                      <a:lnTo>
                        <a:pt x="22" y="227"/>
                      </a:lnTo>
                      <a:lnTo>
                        <a:pt x="21" y="226"/>
                      </a:lnTo>
                      <a:lnTo>
                        <a:pt x="20" y="225"/>
                      </a:lnTo>
                      <a:lnTo>
                        <a:pt x="19" y="225"/>
                      </a:lnTo>
                      <a:lnTo>
                        <a:pt x="17" y="224"/>
                      </a:lnTo>
                      <a:lnTo>
                        <a:pt x="16" y="223"/>
                      </a:lnTo>
                      <a:lnTo>
                        <a:pt x="15" y="223"/>
                      </a:lnTo>
                      <a:lnTo>
                        <a:pt x="14" y="222"/>
                      </a:lnTo>
                      <a:lnTo>
                        <a:pt x="13" y="221"/>
                      </a:lnTo>
                      <a:lnTo>
                        <a:pt x="13" y="221"/>
                      </a:lnTo>
                      <a:lnTo>
                        <a:pt x="11" y="220"/>
                      </a:lnTo>
                      <a:lnTo>
                        <a:pt x="11" y="219"/>
                      </a:lnTo>
                      <a:lnTo>
                        <a:pt x="10" y="219"/>
                      </a:lnTo>
                      <a:lnTo>
                        <a:pt x="9" y="218"/>
                      </a:lnTo>
                      <a:lnTo>
                        <a:pt x="8" y="217"/>
                      </a:lnTo>
                      <a:lnTo>
                        <a:pt x="6" y="216"/>
                      </a:lnTo>
                      <a:lnTo>
                        <a:pt x="5" y="215"/>
                      </a:lnTo>
                      <a:lnTo>
                        <a:pt x="4" y="214"/>
                      </a:lnTo>
                      <a:lnTo>
                        <a:pt x="3" y="213"/>
                      </a:lnTo>
                      <a:lnTo>
                        <a:pt x="2" y="212"/>
                      </a:lnTo>
                      <a:lnTo>
                        <a:pt x="1" y="211"/>
                      </a:lnTo>
                      <a:lnTo>
                        <a:pt x="0" y="210"/>
                      </a:lnTo>
                      <a:lnTo>
                        <a:pt x="0" y="209"/>
                      </a:lnTo>
                      <a:lnTo>
                        <a:pt x="0" y="209"/>
                      </a:lnTo>
                      <a:lnTo>
                        <a:pt x="0" y="209"/>
                      </a:lnTo>
                      <a:lnTo>
                        <a:pt x="1" y="208"/>
                      </a:lnTo>
                      <a:lnTo>
                        <a:pt x="2" y="207"/>
                      </a:lnTo>
                      <a:lnTo>
                        <a:pt x="2" y="206"/>
                      </a:lnTo>
                      <a:lnTo>
                        <a:pt x="4" y="204"/>
                      </a:lnTo>
                      <a:lnTo>
                        <a:pt x="4" y="204"/>
                      </a:lnTo>
                      <a:lnTo>
                        <a:pt x="5" y="203"/>
                      </a:lnTo>
                      <a:lnTo>
                        <a:pt x="6" y="202"/>
                      </a:lnTo>
                      <a:lnTo>
                        <a:pt x="7" y="201"/>
                      </a:lnTo>
                      <a:lnTo>
                        <a:pt x="7" y="200"/>
                      </a:lnTo>
                      <a:lnTo>
                        <a:pt x="8" y="199"/>
                      </a:lnTo>
                      <a:lnTo>
                        <a:pt x="9" y="198"/>
                      </a:lnTo>
                      <a:lnTo>
                        <a:pt x="10" y="196"/>
                      </a:lnTo>
                      <a:lnTo>
                        <a:pt x="11" y="195"/>
                      </a:lnTo>
                      <a:lnTo>
                        <a:pt x="12" y="194"/>
                      </a:lnTo>
                      <a:lnTo>
                        <a:pt x="13" y="193"/>
                      </a:lnTo>
                      <a:lnTo>
                        <a:pt x="14" y="192"/>
                      </a:lnTo>
                      <a:lnTo>
                        <a:pt x="15" y="190"/>
                      </a:lnTo>
                      <a:lnTo>
                        <a:pt x="17" y="188"/>
                      </a:lnTo>
                      <a:lnTo>
                        <a:pt x="18" y="187"/>
                      </a:lnTo>
                      <a:lnTo>
                        <a:pt x="19" y="186"/>
                      </a:lnTo>
                      <a:lnTo>
                        <a:pt x="20" y="184"/>
                      </a:lnTo>
                      <a:lnTo>
                        <a:pt x="21" y="182"/>
                      </a:lnTo>
                      <a:lnTo>
                        <a:pt x="23" y="181"/>
                      </a:lnTo>
                      <a:lnTo>
                        <a:pt x="24" y="179"/>
                      </a:lnTo>
                      <a:lnTo>
                        <a:pt x="25" y="178"/>
                      </a:lnTo>
                      <a:lnTo>
                        <a:pt x="27" y="176"/>
                      </a:lnTo>
                      <a:lnTo>
                        <a:pt x="28" y="174"/>
                      </a:lnTo>
                      <a:lnTo>
                        <a:pt x="29" y="172"/>
                      </a:lnTo>
                      <a:lnTo>
                        <a:pt x="30" y="171"/>
                      </a:lnTo>
                      <a:lnTo>
                        <a:pt x="32" y="169"/>
                      </a:lnTo>
                      <a:lnTo>
                        <a:pt x="33" y="167"/>
                      </a:lnTo>
                      <a:lnTo>
                        <a:pt x="34" y="165"/>
                      </a:lnTo>
                      <a:lnTo>
                        <a:pt x="36" y="163"/>
                      </a:lnTo>
                      <a:lnTo>
                        <a:pt x="37" y="161"/>
                      </a:lnTo>
                      <a:lnTo>
                        <a:pt x="39" y="159"/>
                      </a:lnTo>
                      <a:lnTo>
                        <a:pt x="40" y="157"/>
                      </a:lnTo>
                      <a:lnTo>
                        <a:pt x="42" y="155"/>
                      </a:lnTo>
                      <a:lnTo>
                        <a:pt x="43" y="153"/>
                      </a:lnTo>
                      <a:lnTo>
                        <a:pt x="44" y="151"/>
                      </a:lnTo>
                      <a:lnTo>
                        <a:pt x="46" y="149"/>
                      </a:lnTo>
                      <a:lnTo>
                        <a:pt x="47" y="147"/>
                      </a:lnTo>
                      <a:lnTo>
                        <a:pt x="48" y="144"/>
                      </a:lnTo>
                      <a:lnTo>
                        <a:pt x="50" y="142"/>
                      </a:lnTo>
                      <a:lnTo>
                        <a:pt x="51" y="140"/>
                      </a:lnTo>
                      <a:lnTo>
                        <a:pt x="52" y="138"/>
                      </a:lnTo>
                      <a:lnTo>
                        <a:pt x="54" y="136"/>
                      </a:lnTo>
                      <a:lnTo>
                        <a:pt x="55" y="133"/>
                      </a:lnTo>
                      <a:lnTo>
                        <a:pt x="56" y="131"/>
                      </a:lnTo>
                      <a:lnTo>
                        <a:pt x="57" y="129"/>
                      </a:lnTo>
                      <a:lnTo>
                        <a:pt x="59" y="127"/>
                      </a:lnTo>
                      <a:lnTo>
                        <a:pt x="60" y="125"/>
                      </a:lnTo>
                      <a:lnTo>
                        <a:pt x="61" y="123"/>
                      </a:lnTo>
                      <a:lnTo>
                        <a:pt x="62" y="120"/>
                      </a:lnTo>
                      <a:lnTo>
                        <a:pt x="63" y="118"/>
                      </a:lnTo>
                      <a:lnTo>
                        <a:pt x="64" y="116"/>
                      </a:lnTo>
                      <a:lnTo>
                        <a:pt x="66" y="114"/>
                      </a:lnTo>
                      <a:lnTo>
                        <a:pt x="122" y="8"/>
                      </a:lnTo>
                      <a:lnTo>
                        <a:pt x="122" y="8"/>
                      </a:lnTo>
                      <a:lnTo>
                        <a:pt x="123" y="7"/>
                      </a:lnTo>
                      <a:lnTo>
                        <a:pt x="123" y="7"/>
                      </a:lnTo>
                      <a:lnTo>
                        <a:pt x="124" y="7"/>
                      </a:lnTo>
                      <a:lnTo>
                        <a:pt x="125" y="7"/>
                      </a:lnTo>
                      <a:lnTo>
                        <a:pt x="126" y="7"/>
                      </a:lnTo>
                      <a:lnTo>
                        <a:pt x="127" y="6"/>
                      </a:lnTo>
                      <a:lnTo>
                        <a:pt x="128" y="6"/>
                      </a:lnTo>
                      <a:lnTo>
                        <a:pt x="129" y="6"/>
                      </a:lnTo>
                      <a:lnTo>
                        <a:pt x="131" y="6"/>
                      </a:lnTo>
                      <a:lnTo>
                        <a:pt x="132" y="6"/>
                      </a:lnTo>
                      <a:lnTo>
                        <a:pt x="134" y="5"/>
                      </a:lnTo>
                      <a:lnTo>
                        <a:pt x="135" y="5"/>
                      </a:lnTo>
                      <a:lnTo>
                        <a:pt x="137" y="5"/>
                      </a:lnTo>
                      <a:lnTo>
                        <a:pt x="139" y="4"/>
                      </a:lnTo>
                      <a:lnTo>
                        <a:pt x="141" y="4"/>
                      </a:lnTo>
                      <a:lnTo>
                        <a:pt x="142" y="4"/>
                      </a:lnTo>
                      <a:lnTo>
                        <a:pt x="144" y="4"/>
                      </a:lnTo>
                      <a:lnTo>
                        <a:pt x="147" y="4"/>
                      </a:lnTo>
                      <a:lnTo>
                        <a:pt x="149" y="3"/>
                      </a:lnTo>
                      <a:lnTo>
                        <a:pt x="151" y="3"/>
                      </a:lnTo>
                      <a:lnTo>
                        <a:pt x="153" y="3"/>
                      </a:lnTo>
                      <a:lnTo>
                        <a:pt x="156" y="2"/>
                      </a:lnTo>
                      <a:lnTo>
                        <a:pt x="158" y="2"/>
                      </a:lnTo>
                      <a:lnTo>
                        <a:pt x="160" y="2"/>
                      </a:lnTo>
                      <a:lnTo>
                        <a:pt x="163" y="2"/>
                      </a:lnTo>
                      <a:lnTo>
                        <a:pt x="165" y="1"/>
                      </a:lnTo>
                      <a:lnTo>
                        <a:pt x="168" y="1"/>
                      </a:lnTo>
                      <a:lnTo>
                        <a:pt x="171" y="1"/>
                      </a:lnTo>
                      <a:lnTo>
                        <a:pt x="173" y="1"/>
                      </a:lnTo>
                      <a:lnTo>
                        <a:pt x="176" y="1"/>
                      </a:lnTo>
                      <a:lnTo>
                        <a:pt x="178" y="1"/>
                      </a:lnTo>
                      <a:lnTo>
                        <a:pt x="181" y="0"/>
                      </a:lnTo>
                      <a:lnTo>
                        <a:pt x="183" y="0"/>
                      </a:lnTo>
                      <a:lnTo>
                        <a:pt x="186" y="0"/>
                      </a:lnTo>
                      <a:lnTo>
                        <a:pt x="189" y="0"/>
                      </a:lnTo>
                      <a:lnTo>
                        <a:pt x="192" y="0"/>
                      </a:lnTo>
                      <a:lnTo>
                        <a:pt x="194" y="0"/>
                      </a:lnTo>
                      <a:lnTo>
                        <a:pt x="197" y="0"/>
                      </a:lnTo>
                      <a:lnTo>
                        <a:pt x="200" y="0"/>
                      </a:lnTo>
                      <a:lnTo>
                        <a:pt x="202" y="1"/>
                      </a:lnTo>
                      <a:lnTo>
                        <a:pt x="205" y="1"/>
                      </a:lnTo>
                      <a:lnTo>
                        <a:pt x="207" y="1"/>
                      </a:lnTo>
                      <a:lnTo>
                        <a:pt x="210" y="1"/>
                      </a:lnTo>
                      <a:lnTo>
                        <a:pt x="213" y="1"/>
                      </a:lnTo>
                      <a:lnTo>
                        <a:pt x="215" y="2"/>
                      </a:lnTo>
                      <a:lnTo>
                        <a:pt x="218" y="2"/>
                      </a:lnTo>
                      <a:lnTo>
                        <a:pt x="220" y="2"/>
                      </a:lnTo>
                      <a:lnTo>
                        <a:pt x="223" y="3"/>
                      </a:lnTo>
                      <a:lnTo>
                        <a:pt x="225" y="3"/>
                      </a:lnTo>
                      <a:lnTo>
                        <a:pt x="227" y="4"/>
                      </a:lnTo>
                      <a:lnTo>
                        <a:pt x="230" y="4"/>
                      </a:lnTo>
                      <a:lnTo>
                        <a:pt x="232" y="5"/>
                      </a:lnTo>
                      <a:lnTo>
                        <a:pt x="234" y="6"/>
                      </a:lnTo>
                      <a:lnTo>
                        <a:pt x="236" y="6"/>
                      </a:lnTo>
                      <a:lnTo>
                        <a:pt x="239" y="7"/>
                      </a:lnTo>
                      <a:lnTo>
                        <a:pt x="241" y="8"/>
                      </a:lnTo>
                      <a:lnTo>
                        <a:pt x="243" y="9"/>
                      </a:lnTo>
                      <a:lnTo>
                        <a:pt x="244" y="10"/>
                      </a:lnTo>
                      <a:lnTo>
                        <a:pt x="246" y="11"/>
                      </a:lnTo>
                      <a:lnTo>
                        <a:pt x="248" y="12"/>
                      </a:lnTo>
                      <a:lnTo>
                        <a:pt x="250" y="13"/>
                      </a:lnTo>
                      <a:lnTo>
                        <a:pt x="250" y="13"/>
                      </a:lnTo>
                      <a:lnTo>
                        <a:pt x="249" y="14"/>
                      </a:lnTo>
                      <a:lnTo>
                        <a:pt x="249" y="15"/>
                      </a:lnTo>
                      <a:lnTo>
                        <a:pt x="248" y="16"/>
                      </a:lnTo>
                      <a:lnTo>
                        <a:pt x="248" y="17"/>
                      </a:lnTo>
                      <a:lnTo>
                        <a:pt x="247" y="18"/>
                      </a:lnTo>
                      <a:lnTo>
                        <a:pt x="246" y="19"/>
                      </a:lnTo>
                      <a:lnTo>
                        <a:pt x="246" y="20"/>
                      </a:lnTo>
                      <a:lnTo>
                        <a:pt x="245" y="22"/>
                      </a:lnTo>
                      <a:lnTo>
                        <a:pt x="244" y="23"/>
                      </a:lnTo>
                      <a:lnTo>
                        <a:pt x="243" y="25"/>
                      </a:lnTo>
                      <a:lnTo>
                        <a:pt x="242" y="27"/>
                      </a:lnTo>
                      <a:lnTo>
                        <a:pt x="242" y="29"/>
                      </a:lnTo>
                      <a:lnTo>
                        <a:pt x="240" y="31"/>
                      </a:lnTo>
                      <a:lnTo>
                        <a:pt x="239" y="33"/>
                      </a:lnTo>
                      <a:lnTo>
                        <a:pt x="238" y="35"/>
                      </a:lnTo>
                      <a:lnTo>
                        <a:pt x="237" y="37"/>
                      </a:lnTo>
                      <a:lnTo>
                        <a:pt x="236" y="39"/>
                      </a:lnTo>
                      <a:lnTo>
                        <a:pt x="234" y="42"/>
                      </a:lnTo>
                      <a:lnTo>
                        <a:pt x="233" y="44"/>
                      </a:lnTo>
                      <a:lnTo>
                        <a:pt x="232" y="47"/>
                      </a:lnTo>
                      <a:lnTo>
                        <a:pt x="231" y="49"/>
                      </a:lnTo>
                      <a:lnTo>
                        <a:pt x="229" y="52"/>
                      </a:lnTo>
                      <a:lnTo>
                        <a:pt x="228" y="54"/>
                      </a:lnTo>
                      <a:lnTo>
                        <a:pt x="227" y="57"/>
                      </a:lnTo>
                      <a:lnTo>
                        <a:pt x="225" y="60"/>
                      </a:lnTo>
                      <a:lnTo>
                        <a:pt x="224" y="63"/>
                      </a:lnTo>
                      <a:lnTo>
                        <a:pt x="222" y="66"/>
                      </a:lnTo>
                      <a:lnTo>
                        <a:pt x="221" y="69"/>
                      </a:lnTo>
                      <a:lnTo>
                        <a:pt x="219" y="72"/>
                      </a:lnTo>
                      <a:lnTo>
                        <a:pt x="218" y="75"/>
                      </a:lnTo>
                      <a:lnTo>
                        <a:pt x="216" y="78"/>
                      </a:lnTo>
                      <a:lnTo>
                        <a:pt x="215" y="81"/>
                      </a:lnTo>
                      <a:lnTo>
                        <a:pt x="213" y="84"/>
                      </a:lnTo>
                      <a:lnTo>
                        <a:pt x="212" y="86"/>
                      </a:lnTo>
                      <a:lnTo>
                        <a:pt x="210" y="90"/>
                      </a:lnTo>
                      <a:lnTo>
                        <a:pt x="209" y="93"/>
                      </a:lnTo>
                      <a:lnTo>
                        <a:pt x="207" y="96"/>
                      </a:lnTo>
                      <a:lnTo>
                        <a:pt x="206" y="99"/>
                      </a:lnTo>
                      <a:lnTo>
                        <a:pt x="204" y="102"/>
                      </a:lnTo>
                      <a:lnTo>
                        <a:pt x="203" y="105"/>
                      </a:lnTo>
                      <a:lnTo>
                        <a:pt x="201" y="108"/>
                      </a:lnTo>
                      <a:lnTo>
                        <a:pt x="200" y="111"/>
                      </a:lnTo>
                      <a:lnTo>
                        <a:pt x="198" y="114"/>
                      </a:lnTo>
                      <a:lnTo>
                        <a:pt x="197" y="117"/>
                      </a:lnTo>
                      <a:lnTo>
                        <a:pt x="196" y="120"/>
                      </a:lnTo>
                      <a:lnTo>
                        <a:pt x="194" y="122"/>
                      </a:lnTo>
                      <a:lnTo>
                        <a:pt x="193" y="125"/>
                      </a:lnTo>
                      <a:lnTo>
                        <a:pt x="192" y="128"/>
                      </a:lnTo>
                      <a:lnTo>
                        <a:pt x="191" y="131"/>
                      </a:lnTo>
                      <a:lnTo>
                        <a:pt x="189" y="133"/>
                      </a:lnTo>
                      <a:lnTo>
                        <a:pt x="188" y="136"/>
                      </a:lnTo>
                      <a:lnTo>
                        <a:pt x="187" y="138"/>
                      </a:lnTo>
                      <a:lnTo>
                        <a:pt x="186" y="141"/>
                      </a:lnTo>
                      <a:lnTo>
                        <a:pt x="185" y="143"/>
                      </a:lnTo>
                      <a:lnTo>
                        <a:pt x="184" y="145"/>
                      </a:lnTo>
                      <a:lnTo>
                        <a:pt x="183" y="147"/>
                      </a:lnTo>
                      <a:lnTo>
                        <a:pt x="182" y="150"/>
                      </a:lnTo>
                      <a:lnTo>
                        <a:pt x="182" y="151"/>
                      </a:lnTo>
                      <a:lnTo>
                        <a:pt x="181" y="153"/>
                      </a:lnTo>
                      <a:lnTo>
                        <a:pt x="180" y="155"/>
                      </a:lnTo>
                      <a:lnTo>
                        <a:pt x="180" y="157"/>
                      </a:lnTo>
                      <a:lnTo>
                        <a:pt x="179" y="158"/>
                      </a:lnTo>
                      <a:lnTo>
                        <a:pt x="179" y="160"/>
                      </a:lnTo>
                      <a:lnTo>
                        <a:pt x="178" y="161"/>
                      </a:lnTo>
                      <a:lnTo>
                        <a:pt x="177" y="163"/>
                      </a:lnTo>
                      <a:lnTo>
                        <a:pt x="177" y="165"/>
                      </a:lnTo>
                      <a:lnTo>
                        <a:pt x="176" y="166"/>
                      </a:lnTo>
                      <a:lnTo>
                        <a:pt x="176" y="168"/>
                      </a:lnTo>
                      <a:lnTo>
                        <a:pt x="175" y="169"/>
                      </a:lnTo>
                      <a:lnTo>
                        <a:pt x="175" y="171"/>
                      </a:lnTo>
                      <a:lnTo>
                        <a:pt x="174" y="173"/>
                      </a:lnTo>
                      <a:lnTo>
                        <a:pt x="173" y="174"/>
                      </a:lnTo>
                      <a:lnTo>
                        <a:pt x="173" y="175"/>
                      </a:lnTo>
                      <a:lnTo>
                        <a:pt x="173" y="177"/>
                      </a:lnTo>
                      <a:lnTo>
                        <a:pt x="172" y="179"/>
                      </a:lnTo>
                      <a:lnTo>
                        <a:pt x="171" y="180"/>
                      </a:lnTo>
                      <a:lnTo>
                        <a:pt x="171" y="181"/>
                      </a:lnTo>
                      <a:lnTo>
                        <a:pt x="171" y="183"/>
                      </a:lnTo>
                      <a:lnTo>
                        <a:pt x="170" y="184"/>
                      </a:lnTo>
                      <a:lnTo>
                        <a:pt x="170" y="186"/>
                      </a:lnTo>
                      <a:lnTo>
                        <a:pt x="169" y="187"/>
                      </a:lnTo>
                      <a:lnTo>
                        <a:pt x="169" y="188"/>
                      </a:lnTo>
                      <a:lnTo>
                        <a:pt x="168" y="190"/>
                      </a:lnTo>
                      <a:lnTo>
                        <a:pt x="168" y="191"/>
                      </a:lnTo>
                      <a:lnTo>
                        <a:pt x="167" y="192"/>
                      </a:lnTo>
                      <a:lnTo>
                        <a:pt x="167" y="193"/>
                      </a:lnTo>
                      <a:lnTo>
                        <a:pt x="167" y="195"/>
                      </a:lnTo>
                      <a:lnTo>
                        <a:pt x="166" y="196"/>
                      </a:lnTo>
                      <a:lnTo>
                        <a:pt x="166" y="197"/>
                      </a:lnTo>
                      <a:lnTo>
                        <a:pt x="165" y="198"/>
                      </a:lnTo>
                      <a:lnTo>
                        <a:pt x="165" y="199"/>
                      </a:lnTo>
                      <a:lnTo>
                        <a:pt x="165" y="200"/>
                      </a:lnTo>
                      <a:lnTo>
                        <a:pt x="164" y="202"/>
                      </a:lnTo>
                      <a:lnTo>
                        <a:pt x="164" y="203"/>
                      </a:lnTo>
                      <a:lnTo>
                        <a:pt x="163" y="204"/>
                      </a:lnTo>
                      <a:lnTo>
                        <a:pt x="163" y="205"/>
                      </a:lnTo>
                      <a:lnTo>
                        <a:pt x="163" y="205"/>
                      </a:lnTo>
                      <a:lnTo>
                        <a:pt x="162" y="207"/>
                      </a:lnTo>
                      <a:lnTo>
                        <a:pt x="162" y="207"/>
                      </a:lnTo>
                      <a:lnTo>
                        <a:pt x="162" y="208"/>
                      </a:lnTo>
                      <a:lnTo>
                        <a:pt x="162" y="209"/>
                      </a:lnTo>
                      <a:lnTo>
                        <a:pt x="161" y="211"/>
                      </a:lnTo>
                      <a:lnTo>
                        <a:pt x="161" y="213"/>
                      </a:lnTo>
                      <a:lnTo>
                        <a:pt x="160" y="214"/>
                      </a:lnTo>
                      <a:lnTo>
                        <a:pt x="160" y="215"/>
                      </a:lnTo>
                      <a:lnTo>
                        <a:pt x="159" y="216"/>
                      </a:lnTo>
                      <a:lnTo>
                        <a:pt x="159" y="217"/>
                      </a:lnTo>
                      <a:lnTo>
                        <a:pt x="159" y="218"/>
                      </a:lnTo>
                      <a:lnTo>
                        <a:pt x="159" y="219"/>
                      </a:lnTo>
                      <a:lnTo>
                        <a:pt x="158" y="220"/>
                      </a:lnTo>
                      <a:lnTo>
                        <a:pt x="158" y="220"/>
                      </a:lnTo>
                      <a:lnTo>
                        <a:pt x="129" y="205"/>
                      </a:lnTo>
                      <a:lnTo>
                        <a:pt x="213" y="30"/>
                      </a:lnTo>
                      <a:lnTo>
                        <a:pt x="213" y="30"/>
                      </a:lnTo>
                      <a:lnTo>
                        <a:pt x="213" y="30"/>
                      </a:lnTo>
                      <a:lnTo>
                        <a:pt x="212" y="30"/>
                      </a:lnTo>
                      <a:lnTo>
                        <a:pt x="211" y="30"/>
                      </a:lnTo>
                      <a:lnTo>
                        <a:pt x="210" y="29"/>
                      </a:lnTo>
                      <a:lnTo>
                        <a:pt x="209" y="29"/>
                      </a:lnTo>
                      <a:lnTo>
                        <a:pt x="208" y="29"/>
                      </a:lnTo>
                      <a:lnTo>
                        <a:pt x="207" y="29"/>
                      </a:lnTo>
                      <a:lnTo>
                        <a:pt x="206" y="28"/>
                      </a:lnTo>
                      <a:lnTo>
                        <a:pt x="206" y="28"/>
                      </a:lnTo>
                      <a:lnTo>
                        <a:pt x="204" y="28"/>
                      </a:lnTo>
                      <a:lnTo>
                        <a:pt x="204" y="28"/>
                      </a:lnTo>
                      <a:lnTo>
                        <a:pt x="202" y="27"/>
                      </a:lnTo>
                      <a:lnTo>
                        <a:pt x="201" y="27"/>
                      </a:lnTo>
                      <a:lnTo>
                        <a:pt x="200" y="27"/>
                      </a:lnTo>
                      <a:lnTo>
                        <a:pt x="199" y="27"/>
                      </a:lnTo>
                      <a:lnTo>
                        <a:pt x="198" y="27"/>
                      </a:lnTo>
                      <a:lnTo>
                        <a:pt x="197" y="26"/>
                      </a:lnTo>
                      <a:lnTo>
                        <a:pt x="195" y="26"/>
                      </a:lnTo>
                      <a:lnTo>
                        <a:pt x="194" y="26"/>
                      </a:lnTo>
                      <a:lnTo>
                        <a:pt x="193" y="25"/>
                      </a:lnTo>
                      <a:lnTo>
                        <a:pt x="192" y="25"/>
                      </a:lnTo>
                      <a:lnTo>
                        <a:pt x="190" y="25"/>
                      </a:lnTo>
                      <a:lnTo>
                        <a:pt x="189" y="25"/>
                      </a:lnTo>
                      <a:lnTo>
                        <a:pt x="188" y="25"/>
                      </a:lnTo>
                      <a:lnTo>
                        <a:pt x="186" y="25"/>
                      </a:lnTo>
                      <a:lnTo>
                        <a:pt x="185" y="24"/>
                      </a:lnTo>
                      <a:lnTo>
                        <a:pt x="183" y="24"/>
                      </a:lnTo>
                      <a:lnTo>
                        <a:pt x="182" y="24"/>
                      </a:lnTo>
                      <a:lnTo>
                        <a:pt x="180" y="24"/>
                      </a:lnTo>
                      <a:lnTo>
                        <a:pt x="179" y="23"/>
                      </a:lnTo>
                      <a:lnTo>
                        <a:pt x="177" y="23"/>
                      </a:lnTo>
                      <a:lnTo>
                        <a:pt x="176" y="23"/>
                      </a:lnTo>
                      <a:lnTo>
                        <a:pt x="174" y="23"/>
                      </a:lnTo>
                      <a:lnTo>
                        <a:pt x="173" y="23"/>
                      </a:lnTo>
                      <a:lnTo>
                        <a:pt x="171" y="23"/>
                      </a:lnTo>
                      <a:lnTo>
                        <a:pt x="170" y="23"/>
                      </a:lnTo>
                      <a:lnTo>
                        <a:pt x="168" y="23"/>
                      </a:lnTo>
                      <a:lnTo>
                        <a:pt x="167" y="23"/>
                      </a:lnTo>
                      <a:lnTo>
                        <a:pt x="165" y="23"/>
                      </a:lnTo>
                      <a:lnTo>
                        <a:pt x="164" y="23"/>
                      </a:lnTo>
                      <a:lnTo>
                        <a:pt x="162" y="23"/>
                      </a:lnTo>
                      <a:lnTo>
                        <a:pt x="161" y="23"/>
                      </a:lnTo>
                      <a:lnTo>
                        <a:pt x="159" y="23"/>
                      </a:lnTo>
                      <a:lnTo>
                        <a:pt x="157" y="23"/>
                      </a:lnTo>
                      <a:lnTo>
                        <a:pt x="156" y="23"/>
                      </a:lnTo>
                      <a:lnTo>
                        <a:pt x="155" y="23"/>
                      </a:lnTo>
                      <a:lnTo>
                        <a:pt x="153" y="23"/>
                      </a:lnTo>
                      <a:lnTo>
                        <a:pt x="152" y="23"/>
                      </a:lnTo>
                      <a:lnTo>
                        <a:pt x="150" y="23"/>
                      </a:lnTo>
                      <a:lnTo>
                        <a:pt x="149" y="24"/>
                      </a:lnTo>
                      <a:lnTo>
                        <a:pt x="148" y="24"/>
                      </a:lnTo>
                      <a:lnTo>
                        <a:pt x="146" y="24"/>
                      </a:lnTo>
                      <a:lnTo>
                        <a:pt x="145" y="25"/>
                      </a:lnTo>
                      <a:lnTo>
                        <a:pt x="144" y="25"/>
                      </a:lnTo>
                      <a:lnTo>
                        <a:pt x="142" y="25"/>
                      </a:lnTo>
                      <a:lnTo>
                        <a:pt x="141" y="26"/>
                      </a:lnTo>
                      <a:lnTo>
                        <a:pt x="140" y="26"/>
                      </a:lnTo>
                      <a:lnTo>
                        <a:pt x="53" y="185"/>
                      </a:lnTo>
                      <a:lnTo>
                        <a:pt x="53" y="185"/>
                      </a:lnTo>
                      <a:lnTo>
                        <a:pt x="54" y="186"/>
                      </a:lnTo>
                      <a:lnTo>
                        <a:pt x="54" y="186"/>
                      </a:lnTo>
                      <a:lnTo>
                        <a:pt x="55" y="187"/>
                      </a:lnTo>
                      <a:lnTo>
                        <a:pt x="56" y="187"/>
                      </a:lnTo>
                      <a:lnTo>
                        <a:pt x="57" y="188"/>
                      </a:lnTo>
                      <a:lnTo>
                        <a:pt x="58" y="188"/>
                      </a:lnTo>
                      <a:lnTo>
                        <a:pt x="59" y="189"/>
                      </a:lnTo>
                      <a:lnTo>
                        <a:pt x="61" y="190"/>
                      </a:lnTo>
                      <a:lnTo>
                        <a:pt x="62" y="191"/>
                      </a:lnTo>
                      <a:lnTo>
                        <a:pt x="63" y="191"/>
                      </a:lnTo>
                      <a:lnTo>
                        <a:pt x="64" y="192"/>
                      </a:lnTo>
                      <a:lnTo>
                        <a:pt x="65" y="192"/>
                      </a:lnTo>
                      <a:lnTo>
                        <a:pt x="66" y="193"/>
                      </a:lnTo>
                      <a:lnTo>
                        <a:pt x="67" y="193"/>
                      </a:lnTo>
                      <a:lnTo>
                        <a:pt x="68" y="194"/>
                      </a:lnTo>
                      <a:lnTo>
                        <a:pt x="69" y="194"/>
                      </a:lnTo>
                      <a:lnTo>
                        <a:pt x="70" y="195"/>
                      </a:lnTo>
                      <a:lnTo>
                        <a:pt x="71" y="195"/>
                      </a:lnTo>
                      <a:lnTo>
                        <a:pt x="72" y="196"/>
                      </a:lnTo>
                      <a:lnTo>
                        <a:pt x="73" y="196"/>
                      </a:lnTo>
                      <a:lnTo>
                        <a:pt x="75" y="196"/>
                      </a:lnTo>
                      <a:lnTo>
                        <a:pt x="76" y="197"/>
                      </a:lnTo>
                      <a:lnTo>
                        <a:pt x="77" y="197"/>
                      </a:lnTo>
                      <a:lnTo>
                        <a:pt x="79" y="198"/>
                      </a:lnTo>
                      <a:lnTo>
                        <a:pt x="80" y="198"/>
                      </a:lnTo>
                      <a:lnTo>
                        <a:pt x="81" y="198"/>
                      </a:lnTo>
                      <a:lnTo>
                        <a:pt x="82" y="199"/>
                      </a:lnTo>
                      <a:lnTo>
                        <a:pt x="84" y="199"/>
                      </a:lnTo>
                      <a:lnTo>
                        <a:pt x="85" y="200"/>
                      </a:lnTo>
                      <a:lnTo>
                        <a:pt x="87" y="200"/>
                      </a:lnTo>
                      <a:lnTo>
                        <a:pt x="88" y="200"/>
                      </a:lnTo>
                      <a:lnTo>
                        <a:pt x="90" y="201"/>
                      </a:lnTo>
                      <a:lnTo>
                        <a:pt x="92" y="201"/>
                      </a:lnTo>
                      <a:lnTo>
                        <a:pt x="93" y="202"/>
                      </a:lnTo>
                      <a:lnTo>
                        <a:pt x="95" y="202"/>
                      </a:lnTo>
                      <a:lnTo>
                        <a:pt x="97" y="202"/>
                      </a:lnTo>
                      <a:lnTo>
                        <a:pt x="98" y="202"/>
                      </a:lnTo>
                      <a:lnTo>
                        <a:pt x="100" y="203"/>
                      </a:lnTo>
                      <a:lnTo>
                        <a:pt x="102" y="203"/>
                      </a:lnTo>
                      <a:lnTo>
                        <a:pt x="104" y="204"/>
                      </a:lnTo>
                      <a:lnTo>
                        <a:pt x="106" y="204"/>
                      </a:lnTo>
                      <a:lnTo>
                        <a:pt x="108" y="204"/>
                      </a:lnTo>
                      <a:lnTo>
                        <a:pt x="109" y="204"/>
                      </a:lnTo>
                      <a:lnTo>
                        <a:pt x="111" y="204"/>
                      </a:lnTo>
                      <a:lnTo>
                        <a:pt x="114" y="205"/>
                      </a:lnTo>
                      <a:lnTo>
                        <a:pt x="115" y="205"/>
                      </a:lnTo>
                      <a:lnTo>
                        <a:pt x="118" y="205"/>
                      </a:lnTo>
                      <a:lnTo>
                        <a:pt x="120" y="205"/>
                      </a:lnTo>
                      <a:lnTo>
                        <a:pt x="122" y="205"/>
                      </a:lnTo>
                      <a:lnTo>
                        <a:pt x="158" y="226"/>
                      </a:lnTo>
                      <a:lnTo>
                        <a:pt x="152" y="246"/>
                      </a:lnTo>
                      <a:lnTo>
                        <a:pt x="152" y="246"/>
                      </a:lnTo>
                      <a:close/>
                    </a:path>
                  </a:pathLst>
                </a:custGeom>
                <a:solidFill>
                  <a:srgbClr val="CCCC9C"/>
                </a:solidFill>
                <a:ln>
                  <a:noFill/>
                </a:ln>
              </p:spPr>
              <p:txBody>
                <a:bodyPr/>
                <a:lstStyle/>
                <a:p>
                  <a:pPr algn="ctr"/>
                  <a:endParaRPr lang="zh-CN" altLang="en-US"/>
                </a:p>
              </p:txBody>
            </p:sp>
            <p:sp>
              <p:nvSpPr>
                <p:cNvPr id="1052294" name="Freeform 521"/>
                <p:cNvSpPr/>
                <p:nvPr/>
              </p:nvSpPr>
              <p:spPr bwMode="auto">
                <a:xfrm>
                  <a:off x="1611" y="1155"/>
                  <a:ext cx="24" cy="22"/>
                </a:xfrm>
                <a:custGeom>
                  <a:avLst/>
                  <a:gdLst>
                    <a:gd name="T0" fmla="*/ 16 w 24"/>
                    <a:gd name="T1" fmla="*/ 21 h 22"/>
                    <a:gd name="T2" fmla="*/ 15 w 24"/>
                    <a:gd name="T3" fmla="*/ 21 h 22"/>
                    <a:gd name="T4" fmla="*/ 15 w 24"/>
                    <a:gd name="T5" fmla="*/ 21 h 22"/>
                    <a:gd name="T6" fmla="*/ 14 w 24"/>
                    <a:gd name="T7" fmla="*/ 21 h 22"/>
                    <a:gd name="T8" fmla="*/ 13 w 24"/>
                    <a:gd name="T9" fmla="*/ 21 h 22"/>
                    <a:gd name="T10" fmla="*/ 12 w 24"/>
                    <a:gd name="T11" fmla="*/ 21 h 22"/>
                    <a:gd name="T12" fmla="*/ 10 w 24"/>
                    <a:gd name="T13" fmla="*/ 22 h 22"/>
                    <a:gd name="T14" fmla="*/ 9 w 24"/>
                    <a:gd name="T15" fmla="*/ 22 h 22"/>
                    <a:gd name="T16" fmla="*/ 8 w 24"/>
                    <a:gd name="T17" fmla="*/ 22 h 22"/>
                    <a:gd name="T18" fmla="*/ 6 w 24"/>
                    <a:gd name="T19" fmla="*/ 21 h 22"/>
                    <a:gd name="T20" fmla="*/ 5 w 24"/>
                    <a:gd name="T21" fmla="*/ 21 h 22"/>
                    <a:gd name="T22" fmla="*/ 3 w 24"/>
                    <a:gd name="T23" fmla="*/ 20 h 22"/>
                    <a:gd name="T24" fmla="*/ 2 w 24"/>
                    <a:gd name="T25" fmla="*/ 19 h 22"/>
                    <a:gd name="T26" fmla="*/ 1 w 24"/>
                    <a:gd name="T27" fmla="*/ 18 h 22"/>
                    <a:gd name="T28" fmla="*/ 1 w 24"/>
                    <a:gd name="T29" fmla="*/ 16 h 22"/>
                    <a:gd name="T30" fmla="*/ 0 w 24"/>
                    <a:gd name="T31" fmla="*/ 15 h 22"/>
                    <a:gd name="T32" fmla="*/ 0 w 24"/>
                    <a:gd name="T33" fmla="*/ 14 h 22"/>
                    <a:gd name="T34" fmla="*/ 0 w 24"/>
                    <a:gd name="T35" fmla="*/ 13 h 22"/>
                    <a:gd name="T36" fmla="*/ 0 w 24"/>
                    <a:gd name="T37" fmla="*/ 12 h 22"/>
                    <a:gd name="T38" fmla="*/ 0 w 24"/>
                    <a:gd name="T39" fmla="*/ 11 h 22"/>
                    <a:gd name="T40" fmla="*/ 1 w 24"/>
                    <a:gd name="T41" fmla="*/ 10 h 22"/>
                    <a:gd name="T42" fmla="*/ 1 w 24"/>
                    <a:gd name="T43" fmla="*/ 9 h 22"/>
                    <a:gd name="T44" fmla="*/ 1 w 24"/>
                    <a:gd name="T45" fmla="*/ 7 h 22"/>
                    <a:gd name="T46" fmla="*/ 2 w 24"/>
                    <a:gd name="T47" fmla="*/ 7 h 22"/>
                    <a:gd name="T48" fmla="*/ 2 w 24"/>
                    <a:gd name="T49" fmla="*/ 6 h 22"/>
                    <a:gd name="T50" fmla="*/ 3 w 24"/>
                    <a:gd name="T51" fmla="*/ 5 h 22"/>
                    <a:gd name="T52" fmla="*/ 3 w 24"/>
                    <a:gd name="T53" fmla="*/ 4 h 22"/>
                    <a:gd name="T54" fmla="*/ 4 w 24"/>
                    <a:gd name="T55" fmla="*/ 3 h 22"/>
                    <a:gd name="T56" fmla="*/ 6 w 24"/>
                    <a:gd name="T57" fmla="*/ 2 h 22"/>
                    <a:gd name="T58" fmla="*/ 7 w 24"/>
                    <a:gd name="T59" fmla="*/ 1 h 22"/>
                    <a:gd name="T60" fmla="*/ 8 w 24"/>
                    <a:gd name="T61" fmla="*/ 1 h 22"/>
                    <a:gd name="T62" fmla="*/ 10 w 24"/>
                    <a:gd name="T63" fmla="*/ 1 h 22"/>
                    <a:gd name="T64" fmla="*/ 11 w 24"/>
                    <a:gd name="T65" fmla="*/ 0 h 22"/>
                    <a:gd name="T66" fmla="*/ 12 w 24"/>
                    <a:gd name="T67" fmla="*/ 0 h 22"/>
                    <a:gd name="T68" fmla="*/ 13 w 24"/>
                    <a:gd name="T69" fmla="*/ 0 h 22"/>
                    <a:gd name="T70" fmla="*/ 14 w 24"/>
                    <a:gd name="T71" fmla="*/ 0 h 22"/>
                    <a:gd name="T72" fmla="*/ 15 w 24"/>
                    <a:gd name="T73" fmla="*/ 0 h 22"/>
                    <a:gd name="T74" fmla="*/ 15 w 24"/>
                    <a:gd name="T75" fmla="*/ 0 h 22"/>
                    <a:gd name="T76" fmla="*/ 16 w 24"/>
                    <a:gd name="T77" fmla="*/ 0 h 22"/>
                    <a:gd name="T78" fmla="*/ 16 w 24"/>
                    <a:gd name="T79" fmla="*/ 0 h 22"/>
                    <a:gd name="T80" fmla="*/ 16 w 24"/>
                    <a:gd name="T81" fmla="*/ 1 h 22"/>
                    <a:gd name="T82" fmla="*/ 18 w 24"/>
                    <a:gd name="T83" fmla="*/ 1 h 22"/>
                    <a:gd name="T84" fmla="*/ 19 w 24"/>
                    <a:gd name="T85" fmla="*/ 3 h 22"/>
                    <a:gd name="T86" fmla="*/ 20 w 24"/>
                    <a:gd name="T87" fmla="*/ 4 h 22"/>
                    <a:gd name="T88" fmla="*/ 21 w 24"/>
                    <a:gd name="T89" fmla="*/ 5 h 22"/>
                    <a:gd name="T90" fmla="*/ 22 w 24"/>
                    <a:gd name="T91" fmla="*/ 6 h 22"/>
                    <a:gd name="T92" fmla="*/ 23 w 24"/>
                    <a:gd name="T93" fmla="*/ 7 h 22"/>
                    <a:gd name="T94" fmla="*/ 23 w 24"/>
                    <a:gd name="T95" fmla="*/ 7 h 22"/>
                    <a:gd name="T96" fmla="*/ 23 w 24"/>
                    <a:gd name="T97" fmla="*/ 9 h 22"/>
                    <a:gd name="T98" fmla="*/ 23 w 24"/>
                    <a:gd name="T99" fmla="*/ 9 h 22"/>
                    <a:gd name="T100" fmla="*/ 23 w 24"/>
                    <a:gd name="T101" fmla="*/ 10 h 22"/>
                    <a:gd name="T102" fmla="*/ 23 w 24"/>
                    <a:gd name="T103" fmla="*/ 11 h 22"/>
                    <a:gd name="T104" fmla="*/ 24 w 24"/>
                    <a:gd name="T105" fmla="*/ 12 h 22"/>
                    <a:gd name="T106" fmla="*/ 23 w 24"/>
                    <a:gd name="T107" fmla="*/ 13 h 22"/>
                    <a:gd name="T108" fmla="*/ 23 w 24"/>
                    <a:gd name="T109" fmla="*/ 14 h 22"/>
                    <a:gd name="T110" fmla="*/ 23 w 24"/>
                    <a:gd name="T111" fmla="*/ 15 h 22"/>
                    <a:gd name="T112" fmla="*/ 23 w 24"/>
                    <a:gd name="T113" fmla="*/ 16 h 22"/>
                    <a:gd name="T114" fmla="*/ 23 w 24"/>
                    <a:gd name="T115" fmla="*/ 16 h 22"/>
                    <a:gd name="T116" fmla="*/ 23 w 24"/>
                    <a:gd name="T117" fmla="*/ 16 h 22"/>
                    <a:gd name="T118" fmla="*/ 20 w 24"/>
                    <a:gd name="T119" fmla="*/ 20 h 22"/>
                    <a:gd name="T120" fmla="*/ 16 w 24"/>
                    <a:gd name="T121" fmla="*/ 21 h 22"/>
                    <a:gd name="T122" fmla="*/ 16 w 24"/>
                    <a:gd name="T12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 h="22">
                      <a:moveTo>
                        <a:pt x="16" y="21"/>
                      </a:moveTo>
                      <a:lnTo>
                        <a:pt x="15" y="21"/>
                      </a:lnTo>
                      <a:lnTo>
                        <a:pt x="15" y="21"/>
                      </a:lnTo>
                      <a:lnTo>
                        <a:pt x="14" y="21"/>
                      </a:lnTo>
                      <a:lnTo>
                        <a:pt x="13" y="21"/>
                      </a:lnTo>
                      <a:lnTo>
                        <a:pt x="12" y="21"/>
                      </a:lnTo>
                      <a:lnTo>
                        <a:pt x="10" y="22"/>
                      </a:lnTo>
                      <a:lnTo>
                        <a:pt x="9" y="22"/>
                      </a:lnTo>
                      <a:lnTo>
                        <a:pt x="8" y="22"/>
                      </a:lnTo>
                      <a:lnTo>
                        <a:pt x="6" y="21"/>
                      </a:lnTo>
                      <a:lnTo>
                        <a:pt x="5" y="21"/>
                      </a:lnTo>
                      <a:lnTo>
                        <a:pt x="3" y="20"/>
                      </a:lnTo>
                      <a:lnTo>
                        <a:pt x="2" y="19"/>
                      </a:lnTo>
                      <a:lnTo>
                        <a:pt x="1" y="18"/>
                      </a:lnTo>
                      <a:lnTo>
                        <a:pt x="1" y="16"/>
                      </a:lnTo>
                      <a:lnTo>
                        <a:pt x="0" y="15"/>
                      </a:lnTo>
                      <a:lnTo>
                        <a:pt x="0" y="14"/>
                      </a:lnTo>
                      <a:lnTo>
                        <a:pt x="0" y="13"/>
                      </a:lnTo>
                      <a:lnTo>
                        <a:pt x="0" y="12"/>
                      </a:lnTo>
                      <a:lnTo>
                        <a:pt x="0" y="11"/>
                      </a:lnTo>
                      <a:lnTo>
                        <a:pt x="1" y="10"/>
                      </a:lnTo>
                      <a:lnTo>
                        <a:pt x="1" y="9"/>
                      </a:lnTo>
                      <a:lnTo>
                        <a:pt x="1" y="7"/>
                      </a:lnTo>
                      <a:lnTo>
                        <a:pt x="2" y="7"/>
                      </a:lnTo>
                      <a:lnTo>
                        <a:pt x="2" y="6"/>
                      </a:lnTo>
                      <a:lnTo>
                        <a:pt x="3" y="5"/>
                      </a:lnTo>
                      <a:lnTo>
                        <a:pt x="3" y="4"/>
                      </a:lnTo>
                      <a:lnTo>
                        <a:pt x="4" y="3"/>
                      </a:lnTo>
                      <a:lnTo>
                        <a:pt x="6" y="2"/>
                      </a:lnTo>
                      <a:lnTo>
                        <a:pt x="7" y="1"/>
                      </a:lnTo>
                      <a:lnTo>
                        <a:pt x="8" y="1"/>
                      </a:lnTo>
                      <a:lnTo>
                        <a:pt x="10" y="1"/>
                      </a:lnTo>
                      <a:lnTo>
                        <a:pt x="11" y="0"/>
                      </a:lnTo>
                      <a:lnTo>
                        <a:pt x="12" y="0"/>
                      </a:lnTo>
                      <a:lnTo>
                        <a:pt x="13" y="0"/>
                      </a:lnTo>
                      <a:lnTo>
                        <a:pt x="14" y="0"/>
                      </a:lnTo>
                      <a:lnTo>
                        <a:pt x="15" y="0"/>
                      </a:lnTo>
                      <a:lnTo>
                        <a:pt x="15" y="0"/>
                      </a:lnTo>
                      <a:lnTo>
                        <a:pt x="16" y="0"/>
                      </a:lnTo>
                      <a:lnTo>
                        <a:pt x="16" y="0"/>
                      </a:lnTo>
                      <a:lnTo>
                        <a:pt x="16" y="1"/>
                      </a:lnTo>
                      <a:lnTo>
                        <a:pt x="18" y="1"/>
                      </a:lnTo>
                      <a:lnTo>
                        <a:pt x="19" y="3"/>
                      </a:lnTo>
                      <a:lnTo>
                        <a:pt x="20" y="4"/>
                      </a:lnTo>
                      <a:lnTo>
                        <a:pt x="21" y="5"/>
                      </a:lnTo>
                      <a:lnTo>
                        <a:pt x="22" y="6"/>
                      </a:lnTo>
                      <a:lnTo>
                        <a:pt x="23" y="7"/>
                      </a:lnTo>
                      <a:lnTo>
                        <a:pt x="23" y="7"/>
                      </a:lnTo>
                      <a:lnTo>
                        <a:pt x="23" y="9"/>
                      </a:lnTo>
                      <a:lnTo>
                        <a:pt x="23" y="9"/>
                      </a:lnTo>
                      <a:lnTo>
                        <a:pt x="23" y="10"/>
                      </a:lnTo>
                      <a:lnTo>
                        <a:pt x="23" y="11"/>
                      </a:lnTo>
                      <a:lnTo>
                        <a:pt x="24" y="12"/>
                      </a:lnTo>
                      <a:lnTo>
                        <a:pt x="23" y="13"/>
                      </a:lnTo>
                      <a:lnTo>
                        <a:pt x="23" y="14"/>
                      </a:lnTo>
                      <a:lnTo>
                        <a:pt x="23" y="15"/>
                      </a:lnTo>
                      <a:lnTo>
                        <a:pt x="23" y="16"/>
                      </a:lnTo>
                      <a:lnTo>
                        <a:pt x="23" y="16"/>
                      </a:lnTo>
                      <a:lnTo>
                        <a:pt x="23" y="16"/>
                      </a:lnTo>
                      <a:lnTo>
                        <a:pt x="20" y="20"/>
                      </a:lnTo>
                      <a:lnTo>
                        <a:pt x="16" y="21"/>
                      </a:lnTo>
                      <a:lnTo>
                        <a:pt x="16" y="21"/>
                      </a:lnTo>
                      <a:close/>
                    </a:path>
                  </a:pathLst>
                </a:custGeom>
                <a:solidFill>
                  <a:srgbClr val="FF6640"/>
                </a:solidFill>
                <a:ln>
                  <a:noFill/>
                </a:ln>
              </p:spPr>
              <p:txBody>
                <a:bodyPr/>
                <a:lstStyle/>
                <a:p>
                  <a:pPr algn="ctr"/>
                  <a:endParaRPr lang="zh-CN" altLang="en-US"/>
                </a:p>
              </p:txBody>
            </p:sp>
            <p:sp>
              <p:nvSpPr>
                <p:cNvPr id="1052295" name="Freeform 522"/>
                <p:cNvSpPr/>
                <p:nvPr/>
              </p:nvSpPr>
              <p:spPr bwMode="auto">
                <a:xfrm>
                  <a:off x="1594" y="1095"/>
                  <a:ext cx="13" cy="15"/>
                </a:xfrm>
                <a:custGeom>
                  <a:avLst/>
                  <a:gdLst>
                    <a:gd name="T0" fmla="*/ 3 w 13"/>
                    <a:gd name="T1" fmla="*/ 15 h 15"/>
                    <a:gd name="T2" fmla="*/ 3 w 13"/>
                    <a:gd name="T3" fmla="*/ 15 h 15"/>
                    <a:gd name="T4" fmla="*/ 2 w 13"/>
                    <a:gd name="T5" fmla="*/ 14 h 15"/>
                    <a:gd name="T6" fmla="*/ 1 w 13"/>
                    <a:gd name="T7" fmla="*/ 13 h 15"/>
                    <a:gd name="T8" fmla="*/ 0 w 13"/>
                    <a:gd name="T9" fmla="*/ 11 h 15"/>
                    <a:gd name="T10" fmla="*/ 0 w 13"/>
                    <a:gd name="T11" fmla="*/ 10 h 15"/>
                    <a:gd name="T12" fmla="*/ 0 w 13"/>
                    <a:gd name="T13" fmla="*/ 9 h 15"/>
                    <a:gd name="T14" fmla="*/ 0 w 13"/>
                    <a:gd name="T15" fmla="*/ 8 h 15"/>
                    <a:gd name="T16" fmla="*/ 0 w 13"/>
                    <a:gd name="T17" fmla="*/ 7 h 15"/>
                    <a:gd name="T18" fmla="*/ 0 w 13"/>
                    <a:gd name="T19" fmla="*/ 6 h 15"/>
                    <a:gd name="T20" fmla="*/ 0 w 13"/>
                    <a:gd name="T21" fmla="*/ 5 h 15"/>
                    <a:gd name="T22" fmla="*/ 1 w 13"/>
                    <a:gd name="T23" fmla="*/ 3 h 15"/>
                    <a:gd name="T24" fmla="*/ 2 w 13"/>
                    <a:gd name="T25" fmla="*/ 2 h 15"/>
                    <a:gd name="T26" fmla="*/ 3 w 13"/>
                    <a:gd name="T27" fmla="*/ 1 h 15"/>
                    <a:gd name="T28" fmla="*/ 4 w 13"/>
                    <a:gd name="T29" fmla="*/ 0 h 15"/>
                    <a:gd name="T30" fmla="*/ 5 w 13"/>
                    <a:gd name="T31" fmla="*/ 0 h 15"/>
                    <a:gd name="T32" fmla="*/ 6 w 13"/>
                    <a:gd name="T33" fmla="*/ 0 h 15"/>
                    <a:gd name="T34" fmla="*/ 7 w 13"/>
                    <a:gd name="T35" fmla="*/ 0 h 15"/>
                    <a:gd name="T36" fmla="*/ 8 w 13"/>
                    <a:gd name="T37" fmla="*/ 0 h 15"/>
                    <a:gd name="T38" fmla="*/ 9 w 13"/>
                    <a:gd name="T39" fmla="*/ 0 h 15"/>
                    <a:gd name="T40" fmla="*/ 10 w 13"/>
                    <a:gd name="T41" fmla="*/ 0 h 15"/>
                    <a:gd name="T42" fmla="*/ 11 w 13"/>
                    <a:gd name="T43" fmla="*/ 1 h 15"/>
                    <a:gd name="T44" fmla="*/ 12 w 13"/>
                    <a:gd name="T45" fmla="*/ 2 h 15"/>
                    <a:gd name="T46" fmla="*/ 13 w 13"/>
                    <a:gd name="T47" fmla="*/ 3 h 15"/>
                    <a:gd name="T48" fmla="*/ 13 w 13"/>
                    <a:gd name="T49" fmla="*/ 4 h 15"/>
                    <a:gd name="T50" fmla="*/ 13 w 13"/>
                    <a:gd name="T51" fmla="*/ 5 h 15"/>
                    <a:gd name="T52" fmla="*/ 13 w 13"/>
                    <a:gd name="T53" fmla="*/ 6 h 15"/>
                    <a:gd name="T54" fmla="*/ 13 w 13"/>
                    <a:gd name="T55" fmla="*/ 7 h 15"/>
                    <a:gd name="T56" fmla="*/ 13 w 13"/>
                    <a:gd name="T57" fmla="*/ 9 h 15"/>
                    <a:gd name="T58" fmla="*/ 13 w 13"/>
                    <a:gd name="T59" fmla="*/ 10 h 15"/>
                    <a:gd name="T60" fmla="*/ 13 w 13"/>
                    <a:gd name="T61" fmla="*/ 11 h 15"/>
                    <a:gd name="T62" fmla="*/ 12 w 13"/>
                    <a:gd name="T63" fmla="*/ 13 h 15"/>
                    <a:gd name="T64" fmla="*/ 10 w 13"/>
                    <a:gd name="T65" fmla="*/ 14 h 15"/>
                    <a:gd name="T66" fmla="*/ 9 w 13"/>
                    <a:gd name="T67" fmla="*/ 15 h 15"/>
                    <a:gd name="T68" fmla="*/ 8 w 13"/>
                    <a:gd name="T69" fmla="*/ 15 h 15"/>
                    <a:gd name="T70" fmla="*/ 6 w 13"/>
                    <a:gd name="T71" fmla="*/ 15 h 15"/>
                    <a:gd name="T72" fmla="*/ 6 w 13"/>
                    <a:gd name="T73" fmla="*/ 15 h 15"/>
                    <a:gd name="T74" fmla="*/ 5 w 13"/>
                    <a:gd name="T75" fmla="*/ 15 h 15"/>
                    <a:gd name="T76" fmla="*/ 4 w 13"/>
                    <a:gd name="T77" fmla="*/ 15 h 15"/>
                    <a:gd name="T78" fmla="*/ 3 w 13"/>
                    <a:gd name="T79" fmla="*/ 15 h 15"/>
                    <a:gd name="T80" fmla="*/ 3 w 13"/>
                    <a:gd name="T8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5">
                      <a:moveTo>
                        <a:pt x="3" y="15"/>
                      </a:moveTo>
                      <a:lnTo>
                        <a:pt x="3" y="15"/>
                      </a:lnTo>
                      <a:lnTo>
                        <a:pt x="2" y="14"/>
                      </a:lnTo>
                      <a:lnTo>
                        <a:pt x="1" y="13"/>
                      </a:lnTo>
                      <a:lnTo>
                        <a:pt x="0" y="11"/>
                      </a:lnTo>
                      <a:lnTo>
                        <a:pt x="0" y="10"/>
                      </a:lnTo>
                      <a:lnTo>
                        <a:pt x="0" y="9"/>
                      </a:lnTo>
                      <a:lnTo>
                        <a:pt x="0" y="8"/>
                      </a:lnTo>
                      <a:lnTo>
                        <a:pt x="0" y="7"/>
                      </a:lnTo>
                      <a:lnTo>
                        <a:pt x="0" y="6"/>
                      </a:lnTo>
                      <a:lnTo>
                        <a:pt x="0" y="5"/>
                      </a:lnTo>
                      <a:lnTo>
                        <a:pt x="1" y="3"/>
                      </a:lnTo>
                      <a:lnTo>
                        <a:pt x="2" y="2"/>
                      </a:lnTo>
                      <a:lnTo>
                        <a:pt x="3" y="1"/>
                      </a:lnTo>
                      <a:lnTo>
                        <a:pt x="4" y="0"/>
                      </a:lnTo>
                      <a:lnTo>
                        <a:pt x="5" y="0"/>
                      </a:lnTo>
                      <a:lnTo>
                        <a:pt x="6" y="0"/>
                      </a:lnTo>
                      <a:lnTo>
                        <a:pt x="7" y="0"/>
                      </a:lnTo>
                      <a:lnTo>
                        <a:pt x="8" y="0"/>
                      </a:lnTo>
                      <a:lnTo>
                        <a:pt x="9" y="0"/>
                      </a:lnTo>
                      <a:lnTo>
                        <a:pt x="10" y="0"/>
                      </a:lnTo>
                      <a:lnTo>
                        <a:pt x="11" y="1"/>
                      </a:lnTo>
                      <a:lnTo>
                        <a:pt x="12" y="2"/>
                      </a:lnTo>
                      <a:lnTo>
                        <a:pt x="13" y="3"/>
                      </a:lnTo>
                      <a:lnTo>
                        <a:pt x="13" y="4"/>
                      </a:lnTo>
                      <a:lnTo>
                        <a:pt x="13" y="5"/>
                      </a:lnTo>
                      <a:lnTo>
                        <a:pt x="13" y="6"/>
                      </a:lnTo>
                      <a:lnTo>
                        <a:pt x="13" y="7"/>
                      </a:lnTo>
                      <a:lnTo>
                        <a:pt x="13" y="9"/>
                      </a:lnTo>
                      <a:lnTo>
                        <a:pt x="13" y="10"/>
                      </a:lnTo>
                      <a:lnTo>
                        <a:pt x="13" y="11"/>
                      </a:lnTo>
                      <a:lnTo>
                        <a:pt x="12" y="13"/>
                      </a:lnTo>
                      <a:lnTo>
                        <a:pt x="10" y="14"/>
                      </a:lnTo>
                      <a:lnTo>
                        <a:pt x="9" y="15"/>
                      </a:lnTo>
                      <a:lnTo>
                        <a:pt x="8" y="15"/>
                      </a:lnTo>
                      <a:lnTo>
                        <a:pt x="6" y="15"/>
                      </a:lnTo>
                      <a:lnTo>
                        <a:pt x="6" y="15"/>
                      </a:lnTo>
                      <a:lnTo>
                        <a:pt x="5" y="15"/>
                      </a:lnTo>
                      <a:lnTo>
                        <a:pt x="4" y="15"/>
                      </a:lnTo>
                      <a:lnTo>
                        <a:pt x="3" y="15"/>
                      </a:lnTo>
                      <a:lnTo>
                        <a:pt x="3" y="15"/>
                      </a:lnTo>
                      <a:close/>
                    </a:path>
                  </a:pathLst>
                </a:custGeom>
                <a:solidFill>
                  <a:srgbClr val="6BAB9C"/>
                </a:solidFill>
                <a:ln>
                  <a:noFill/>
                </a:ln>
              </p:spPr>
              <p:txBody>
                <a:bodyPr/>
                <a:lstStyle/>
                <a:p>
                  <a:pPr algn="ctr"/>
                  <a:endParaRPr lang="zh-CN" altLang="en-US"/>
                </a:p>
              </p:txBody>
            </p:sp>
            <p:sp>
              <p:nvSpPr>
                <p:cNvPr id="1052296" name="Freeform 523"/>
                <p:cNvSpPr/>
                <p:nvPr/>
              </p:nvSpPr>
              <p:spPr bwMode="auto">
                <a:xfrm>
                  <a:off x="1646" y="1122"/>
                  <a:ext cx="13" cy="10"/>
                </a:xfrm>
                <a:custGeom>
                  <a:avLst/>
                  <a:gdLst>
                    <a:gd name="T0" fmla="*/ 10 w 13"/>
                    <a:gd name="T1" fmla="*/ 9 h 10"/>
                    <a:gd name="T2" fmla="*/ 10 w 13"/>
                    <a:gd name="T3" fmla="*/ 9 h 10"/>
                    <a:gd name="T4" fmla="*/ 9 w 13"/>
                    <a:gd name="T5" fmla="*/ 9 h 10"/>
                    <a:gd name="T6" fmla="*/ 8 w 13"/>
                    <a:gd name="T7" fmla="*/ 9 h 10"/>
                    <a:gd name="T8" fmla="*/ 7 w 13"/>
                    <a:gd name="T9" fmla="*/ 10 h 10"/>
                    <a:gd name="T10" fmla="*/ 6 w 13"/>
                    <a:gd name="T11" fmla="*/ 10 h 10"/>
                    <a:gd name="T12" fmla="*/ 5 w 13"/>
                    <a:gd name="T13" fmla="*/ 10 h 10"/>
                    <a:gd name="T14" fmla="*/ 4 w 13"/>
                    <a:gd name="T15" fmla="*/ 10 h 10"/>
                    <a:gd name="T16" fmla="*/ 4 w 13"/>
                    <a:gd name="T17" fmla="*/ 10 h 10"/>
                    <a:gd name="T18" fmla="*/ 2 w 13"/>
                    <a:gd name="T19" fmla="*/ 10 h 10"/>
                    <a:gd name="T20" fmla="*/ 2 w 13"/>
                    <a:gd name="T21" fmla="*/ 10 h 10"/>
                    <a:gd name="T22" fmla="*/ 1 w 13"/>
                    <a:gd name="T23" fmla="*/ 9 h 10"/>
                    <a:gd name="T24" fmla="*/ 1 w 13"/>
                    <a:gd name="T25" fmla="*/ 8 h 10"/>
                    <a:gd name="T26" fmla="*/ 0 w 13"/>
                    <a:gd name="T27" fmla="*/ 7 h 10"/>
                    <a:gd name="T28" fmla="*/ 0 w 13"/>
                    <a:gd name="T29" fmla="*/ 6 h 10"/>
                    <a:gd name="T30" fmla="*/ 0 w 13"/>
                    <a:gd name="T31" fmla="*/ 5 h 10"/>
                    <a:gd name="T32" fmla="*/ 1 w 13"/>
                    <a:gd name="T33" fmla="*/ 5 h 10"/>
                    <a:gd name="T34" fmla="*/ 1 w 13"/>
                    <a:gd name="T35" fmla="*/ 4 h 10"/>
                    <a:gd name="T36" fmla="*/ 2 w 13"/>
                    <a:gd name="T37" fmla="*/ 3 h 10"/>
                    <a:gd name="T38" fmla="*/ 3 w 13"/>
                    <a:gd name="T39" fmla="*/ 2 h 10"/>
                    <a:gd name="T40" fmla="*/ 4 w 13"/>
                    <a:gd name="T41" fmla="*/ 1 h 10"/>
                    <a:gd name="T42" fmla="*/ 5 w 13"/>
                    <a:gd name="T43" fmla="*/ 1 h 10"/>
                    <a:gd name="T44" fmla="*/ 6 w 13"/>
                    <a:gd name="T45" fmla="*/ 1 h 10"/>
                    <a:gd name="T46" fmla="*/ 7 w 13"/>
                    <a:gd name="T47" fmla="*/ 0 h 10"/>
                    <a:gd name="T48" fmla="*/ 8 w 13"/>
                    <a:gd name="T49" fmla="*/ 0 h 10"/>
                    <a:gd name="T50" fmla="*/ 9 w 13"/>
                    <a:gd name="T51" fmla="*/ 1 h 10"/>
                    <a:gd name="T52" fmla="*/ 10 w 13"/>
                    <a:gd name="T53" fmla="*/ 1 h 10"/>
                    <a:gd name="T54" fmla="*/ 10 w 13"/>
                    <a:gd name="T55" fmla="*/ 1 h 10"/>
                    <a:gd name="T56" fmla="*/ 11 w 13"/>
                    <a:gd name="T57" fmla="*/ 2 h 10"/>
                    <a:gd name="T58" fmla="*/ 12 w 13"/>
                    <a:gd name="T59" fmla="*/ 3 h 10"/>
                    <a:gd name="T60" fmla="*/ 13 w 13"/>
                    <a:gd name="T61" fmla="*/ 4 h 10"/>
                    <a:gd name="T62" fmla="*/ 13 w 13"/>
                    <a:gd name="T63" fmla="*/ 5 h 10"/>
                    <a:gd name="T64" fmla="*/ 12 w 13"/>
                    <a:gd name="T65" fmla="*/ 6 h 10"/>
                    <a:gd name="T66" fmla="*/ 12 w 13"/>
                    <a:gd name="T67" fmla="*/ 7 h 10"/>
                    <a:gd name="T68" fmla="*/ 11 w 13"/>
                    <a:gd name="T69" fmla="*/ 8 h 10"/>
                    <a:gd name="T70" fmla="*/ 10 w 13"/>
                    <a:gd name="T71" fmla="*/ 9 h 10"/>
                    <a:gd name="T72" fmla="*/ 10 w 13"/>
                    <a:gd name="T7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10">
                      <a:moveTo>
                        <a:pt x="10" y="9"/>
                      </a:moveTo>
                      <a:lnTo>
                        <a:pt x="10" y="9"/>
                      </a:lnTo>
                      <a:lnTo>
                        <a:pt x="9" y="9"/>
                      </a:lnTo>
                      <a:lnTo>
                        <a:pt x="8" y="9"/>
                      </a:lnTo>
                      <a:lnTo>
                        <a:pt x="7" y="10"/>
                      </a:lnTo>
                      <a:lnTo>
                        <a:pt x="6" y="10"/>
                      </a:lnTo>
                      <a:lnTo>
                        <a:pt x="5" y="10"/>
                      </a:lnTo>
                      <a:lnTo>
                        <a:pt x="4" y="10"/>
                      </a:lnTo>
                      <a:lnTo>
                        <a:pt x="4" y="10"/>
                      </a:lnTo>
                      <a:lnTo>
                        <a:pt x="2" y="10"/>
                      </a:lnTo>
                      <a:lnTo>
                        <a:pt x="2" y="10"/>
                      </a:lnTo>
                      <a:lnTo>
                        <a:pt x="1" y="9"/>
                      </a:lnTo>
                      <a:lnTo>
                        <a:pt x="1" y="8"/>
                      </a:lnTo>
                      <a:lnTo>
                        <a:pt x="0" y="7"/>
                      </a:lnTo>
                      <a:lnTo>
                        <a:pt x="0" y="6"/>
                      </a:lnTo>
                      <a:lnTo>
                        <a:pt x="0" y="5"/>
                      </a:lnTo>
                      <a:lnTo>
                        <a:pt x="1" y="5"/>
                      </a:lnTo>
                      <a:lnTo>
                        <a:pt x="1" y="4"/>
                      </a:lnTo>
                      <a:lnTo>
                        <a:pt x="2" y="3"/>
                      </a:lnTo>
                      <a:lnTo>
                        <a:pt x="3" y="2"/>
                      </a:lnTo>
                      <a:lnTo>
                        <a:pt x="4" y="1"/>
                      </a:lnTo>
                      <a:lnTo>
                        <a:pt x="5" y="1"/>
                      </a:lnTo>
                      <a:lnTo>
                        <a:pt x="6" y="1"/>
                      </a:lnTo>
                      <a:lnTo>
                        <a:pt x="7" y="0"/>
                      </a:lnTo>
                      <a:lnTo>
                        <a:pt x="8" y="0"/>
                      </a:lnTo>
                      <a:lnTo>
                        <a:pt x="9" y="1"/>
                      </a:lnTo>
                      <a:lnTo>
                        <a:pt x="10" y="1"/>
                      </a:lnTo>
                      <a:lnTo>
                        <a:pt x="10" y="1"/>
                      </a:lnTo>
                      <a:lnTo>
                        <a:pt x="11" y="2"/>
                      </a:lnTo>
                      <a:lnTo>
                        <a:pt x="12" y="3"/>
                      </a:lnTo>
                      <a:lnTo>
                        <a:pt x="13" y="4"/>
                      </a:lnTo>
                      <a:lnTo>
                        <a:pt x="13" y="5"/>
                      </a:lnTo>
                      <a:lnTo>
                        <a:pt x="12" y="6"/>
                      </a:lnTo>
                      <a:lnTo>
                        <a:pt x="12" y="7"/>
                      </a:lnTo>
                      <a:lnTo>
                        <a:pt x="11" y="8"/>
                      </a:lnTo>
                      <a:lnTo>
                        <a:pt x="10" y="9"/>
                      </a:lnTo>
                      <a:lnTo>
                        <a:pt x="10" y="9"/>
                      </a:lnTo>
                      <a:close/>
                    </a:path>
                  </a:pathLst>
                </a:custGeom>
                <a:solidFill>
                  <a:srgbClr val="FF8057"/>
                </a:solidFill>
                <a:ln>
                  <a:noFill/>
                </a:ln>
              </p:spPr>
              <p:txBody>
                <a:bodyPr/>
                <a:lstStyle/>
                <a:p>
                  <a:pPr algn="ctr"/>
                  <a:endParaRPr lang="zh-CN" altLang="en-US"/>
                </a:p>
              </p:txBody>
            </p:sp>
            <p:sp>
              <p:nvSpPr>
                <p:cNvPr id="1052297" name="Freeform 524"/>
                <p:cNvSpPr/>
                <p:nvPr/>
              </p:nvSpPr>
              <p:spPr bwMode="auto">
                <a:xfrm>
                  <a:off x="1650" y="1108"/>
                  <a:ext cx="12" cy="11"/>
                </a:xfrm>
                <a:custGeom>
                  <a:avLst/>
                  <a:gdLst>
                    <a:gd name="T0" fmla="*/ 8 w 12"/>
                    <a:gd name="T1" fmla="*/ 11 h 11"/>
                    <a:gd name="T2" fmla="*/ 8 w 12"/>
                    <a:gd name="T3" fmla="*/ 11 h 11"/>
                    <a:gd name="T4" fmla="*/ 7 w 12"/>
                    <a:gd name="T5" fmla="*/ 11 h 11"/>
                    <a:gd name="T6" fmla="*/ 6 w 12"/>
                    <a:gd name="T7" fmla="*/ 11 h 11"/>
                    <a:gd name="T8" fmla="*/ 4 w 12"/>
                    <a:gd name="T9" fmla="*/ 11 h 11"/>
                    <a:gd name="T10" fmla="*/ 2 w 12"/>
                    <a:gd name="T11" fmla="*/ 11 h 11"/>
                    <a:gd name="T12" fmla="*/ 1 w 12"/>
                    <a:gd name="T13" fmla="*/ 10 h 11"/>
                    <a:gd name="T14" fmla="*/ 1 w 12"/>
                    <a:gd name="T15" fmla="*/ 9 h 11"/>
                    <a:gd name="T16" fmla="*/ 0 w 12"/>
                    <a:gd name="T17" fmla="*/ 9 h 11"/>
                    <a:gd name="T18" fmla="*/ 0 w 12"/>
                    <a:gd name="T19" fmla="*/ 8 h 11"/>
                    <a:gd name="T20" fmla="*/ 0 w 12"/>
                    <a:gd name="T21" fmla="*/ 6 h 11"/>
                    <a:gd name="T22" fmla="*/ 0 w 12"/>
                    <a:gd name="T23" fmla="*/ 5 h 11"/>
                    <a:gd name="T24" fmla="*/ 1 w 12"/>
                    <a:gd name="T25" fmla="*/ 4 h 11"/>
                    <a:gd name="T26" fmla="*/ 1 w 12"/>
                    <a:gd name="T27" fmla="*/ 3 h 11"/>
                    <a:gd name="T28" fmla="*/ 1 w 12"/>
                    <a:gd name="T29" fmla="*/ 2 h 11"/>
                    <a:gd name="T30" fmla="*/ 2 w 12"/>
                    <a:gd name="T31" fmla="*/ 1 h 11"/>
                    <a:gd name="T32" fmla="*/ 3 w 12"/>
                    <a:gd name="T33" fmla="*/ 0 h 11"/>
                    <a:gd name="T34" fmla="*/ 4 w 12"/>
                    <a:gd name="T35" fmla="*/ 0 h 11"/>
                    <a:gd name="T36" fmla="*/ 5 w 12"/>
                    <a:gd name="T37" fmla="*/ 0 h 11"/>
                    <a:gd name="T38" fmla="*/ 6 w 12"/>
                    <a:gd name="T39" fmla="*/ 0 h 11"/>
                    <a:gd name="T40" fmla="*/ 7 w 12"/>
                    <a:gd name="T41" fmla="*/ 0 h 11"/>
                    <a:gd name="T42" fmla="*/ 8 w 12"/>
                    <a:gd name="T43" fmla="*/ 0 h 11"/>
                    <a:gd name="T44" fmla="*/ 9 w 12"/>
                    <a:gd name="T45" fmla="*/ 0 h 11"/>
                    <a:gd name="T46" fmla="*/ 9 w 12"/>
                    <a:gd name="T47" fmla="*/ 0 h 11"/>
                    <a:gd name="T48" fmla="*/ 11 w 12"/>
                    <a:gd name="T49" fmla="*/ 1 h 11"/>
                    <a:gd name="T50" fmla="*/ 11 w 12"/>
                    <a:gd name="T51" fmla="*/ 1 h 11"/>
                    <a:gd name="T52" fmla="*/ 12 w 12"/>
                    <a:gd name="T53" fmla="*/ 2 h 11"/>
                    <a:gd name="T54" fmla="*/ 12 w 12"/>
                    <a:gd name="T55" fmla="*/ 3 h 11"/>
                    <a:gd name="T56" fmla="*/ 12 w 12"/>
                    <a:gd name="T57" fmla="*/ 4 h 11"/>
                    <a:gd name="T58" fmla="*/ 12 w 12"/>
                    <a:gd name="T59" fmla="*/ 5 h 11"/>
                    <a:gd name="T60" fmla="*/ 12 w 12"/>
                    <a:gd name="T61" fmla="*/ 6 h 11"/>
                    <a:gd name="T62" fmla="*/ 12 w 12"/>
                    <a:gd name="T63" fmla="*/ 6 h 11"/>
                    <a:gd name="T64" fmla="*/ 12 w 12"/>
                    <a:gd name="T65" fmla="*/ 7 h 11"/>
                    <a:gd name="T66" fmla="*/ 11 w 12"/>
                    <a:gd name="T67" fmla="*/ 8 h 11"/>
                    <a:gd name="T68" fmla="*/ 11 w 12"/>
                    <a:gd name="T69" fmla="*/ 9 h 11"/>
                    <a:gd name="T70" fmla="*/ 10 w 12"/>
                    <a:gd name="T71" fmla="*/ 10 h 11"/>
                    <a:gd name="T72" fmla="*/ 8 w 12"/>
                    <a:gd name="T73" fmla="*/ 11 h 11"/>
                    <a:gd name="T74" fmla="*/ 8 w 12"/>
                    <a:gd name="T7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11">
                      <a:moveTo>
                        <a:pt x="8" y="11"/>
                      </a:moveTo>
                      <a:lnTo>
                        <a:pt x="8" y="11"/>
                      </a:lnTo>
                      <a:lnTo>
                        <a:pt x="7" y="11"/>
                      </a:lnTo>
                      <a:lnTo>
                        <a:pt x="6" y="11"/>
                      </a:lnTo>
                      <a:lnTo>
                        <a:pt x="4" y="11"/>
                      </a:lnTo>
                      <a:lnTo>
                        <a:pt x="2" y="11"/>
                      </a:lnTo>
                      <a:lnTo>
                        <a:pt x="1" y="10"/>
                      </a:lnTo>
                      <a:lnTo>
                        <a:pt x="1" y="9"/>
                      </a:lnTo>
                      <a:lnTo>
                        <a:pt x="0" y="9"/>
                      </a:lnTo>
                      <a:lnTo>
                        <a:pt x="0" y="8"/>
                      </a:lnTo>
                      <a:lnTo>
                        <a:pt x="0" y="6"/>
                      </a:lnTo>
                      <a:lnTo>
                        <a:pt x="0" y="5"/>
                      </a:lnTo>
                      <a:lnTo>
                        <a:pt x="1" y="4"/>
                      </a:lnTo>
                      <a:lnTo>
                        <a:pt x="1" y="3"/>
                      </a:lnTo>
                      <a:lnTo>
                        <a:pt x="1" y="2"/>
                      </a:lnTo>
                      <a:lnTo>
                        <a:pt x="2" y="1"/>
                      </a:lnTo>
                      <a:lnTo>
                        <a:pt x="3" y="0"/>
                      </a:lnTo>
                      <a:lnTo>
                        <a:pt x="4" y="0"/>
                      </a:lnTo>
                      <a:lnTo>
                        <a:pt x="5" y="0"/>
                      </a:lnTo>
                      <a:lnTo>
                        <a:pt x="6" y="0"/>
                      </a:lnTo>
                      <a:lnTo>
                        <a:pt x="7" y="0"/>
                      </a:lnTo>
                      <a:lnTo>
                        <a:pt x="8" y="0"/>
                      </a:lnTo>
                      <a:lnTo>
                        <a:pt x="9" y="0"/>
                      </a:lnTo>
                      <a:lnTo>
                        <a:pt x="9" y="0"/>
                      </a:lnTo>
                      <a:lnTo>
                        <a:pt x="11" y="1"/>
                      </a:lnTo>
                      <a:lnTo>
                        <a:pt x="11" y="1"/>
                      </a:lnTo>
                      <a:lnTo>
                        <a:pt x="12" y="2"/>
                      </a:lnTo>
                      <a:lnTo>
                        <a:pt x="12" y="3"/>
                      </a:lnTo>
                      <a:lnTo>
                        <a:pt x="12" y="4"/>
                      </a:lnTo>
                      <a:lnTo>
                        <a:pt x="12" y="5"/>
                      </a:lnTo>
                      <a:lnTo>
                        <a:pt x="12" y="6"/>
                      </a:lnTo>
                      <a:lnTo>
                        <a:pt x="12" y="6"/>
                      </a:lnTo>
                      <a:lnTo>
                        <a:pt x="12" y="7"/>
                      </a:lnTo>
                      <a:lnTo>
                        <a:pt x="11" y="8"/>
                      </a:lnTo>
                      <a:lnTo>
                        <a:pt x="11" y="9"/>
                      </a:lnTo>
                      <a:lnTo>
                        <a:pt x="10" y="10"/>
                      </a:lnTo>
                      <a:lnTo>
                        <a:pt x="8" y="11"/>
                      </a:lnTo>
                      <a:lnTo>
                        <a:pt x="8" y="11"/>
                      </a:lnTo>
                      <a:close/>
                    </a:path>
                  </a:pathLst>
                </a:custGeom>
                <a:solidFill>
                  <a:srgbClr val="FF8057"/>
                </a:solidFill>
                <a:ln>
                  <a:noFill/>
                </a:ln>
              </p:spPr>
              <p:txBody>
                <a:bodyPr/>
                <a:lstStyle/>
                <a:p>
                  <a:pPr algn="ctr"/>
                  <a:endParaRPr lang="zh-CN" altLang="en-US"/>
                </a:p>
              </p:txBody>
            </p:sp>
            <p:sp>
              <p:nvSpPr>
                <p:cNvPr id="1052298" name="Freeform 525"/>
                <p:cNvSpPr/>
                <p:nvPr/>
              </p:nvSpPr>
              <p:spPr bwMode="auto">
                <a:xfrm>
                  <a:off x="1701" y="1121"/>
                  <a:ext cx="14" cy="17"/>
                </a:xfrm>
                <a:custGeom>
                  <a:avLst/>
                  <a:gdLst>
                    <a:gd name="T0" fmla="*/ 4 w 14"/>
                    <a:gd name="T1" fmla="*/ 16 h 17"/>
                    <a:gd name="T2" fmla="*/ 3 w 14"/>
                    <a:gd name="T3" fmla="*/ 16 h 17"/>
                    <a:gd name="T4" fmla="*/ 3 w 14"/>
                    <a:gd name="T5" fmla="*/ 15 h 17"/>
                    <a:gd name="T6" fmla="*/ 2 w 14"/>
                    <a:gd name="T7" fmla="*/ 14 h 17"/>
                    <a:gd name="T8" fmla="*/ 1 w 14"/>
                    <a:gd name="T9" fmla="*/ 12 h 17"/>
                    <a:gd name="T10" fmla="*/ 1 w 14"/>
                    <a:gd name="T11" fmla="*/ 11 h 17"/>
                    <a:gd name="T12" fmla="*/ 0 w 14"/>
                    <a:gd name="T13" fmla="*/ 10 h 17"/>
                    <a:gd name="T14" fmla="*/ 0 w 14"/>
                    <a:gd name="T15" fmla="*/ 9 h 17"/>
                    <a:gd name="T16" fmla="*/ 0 w 14"/>
                    <a:gd name="T17" fmla="*/ 8 h 17"/>
                    <a:gd name="T18" fmla="*/ 1 w 14"/>
                    <a:gd name="T19" fmla="*/ 7 h 17"/>
                    <a:gd name="T20" fmla="*/ 1 w 14"/>
                    <a:gd name="T21" fmla="*/ 6 h 17"/>
                    <a:gd name="T22" fmla="*/ 2 w 14"/>
                    <a:gd name="T23" fmla="*/ 5 h 17"/>
                    <a:gd name="T24" fmla="*/ 3 w 14"/>
                    <a:gd name="T25" fmla="*/ 4 h 17"/>
                    <a:gd name="T26" fmla="*/ 4 w 14"/>
                    <a:gd name="T27" fmla="*/ 2 h 17"/>
                    <a:gd name="T28" fmla="*/ 5 w 14"/>
                    <a:gd name="T29" fmla="*/ 2 h 17"/>
                    <a:gd name="T30" fmla="*/ 6 w 14"/>
                    <a:gd name="T31" fmla="*/ 1 h 17"/>
                    <a:gd name="T32" fmla="*/ 7 w 14"/>
                    <a:gd name="T33" fmla="*/ 0 h 17"/>
                    <a:gd name="T34" fmla="*/ 8 w 14"/>
                    <a:gd name="T35" fmla="*/ 0 h 17"/>
                    <a:gd name="T36" fmla="*/ 9 w 14"/>
                    <a:gd name="T37" fmla="*/ 0 h 17"/>
                    <a:gd name="T38" fmla="*/ 10 w 14"/>
                    <a:gd name="T39" fmla="*/ 1 h 17"/>
                    <a:gd name="T40" fmla="*/ 10 w 14"/>
                    <a:gd name="T41" fmla="*/ 1 h 17"/>
                    <a:gd name="T42" fmla="*/ 12 w 14"/>
                    <a:gd name="T43" fmla="*/ 2 h 17"/>
                    <a:gd name="T44" fmla="*/ 12 w 14"/>
                    <a:gd name="T45" fmla="*/ 3 h 17"/>
                    <a:gd name="T46" fmla="*/ 13 w 14"/>
                    <a:gd name="T47" fmla="*/ 4 h 17"/>
                    <a:gd name="T48" fmla="*/ 14 w 14"/>
                    <a:gd name="T49" fmla="*/ 5 h 17"/>
                    <a:gd name="T50" fmla="*/ 14 w 14"/>
                    <a:gd name="T51" fmla="*/ 6 h 17"/>
                    <a:gd name="T52" fmla="*/ 14 w 14"/>
                    <a:gd name="T53" fmla="*/ 7 h 17"/>
                    <a:gd name="T54" fmla="*/ 14 w 14"/>
                    <a:gd name="T55" fmla="*/ 8 h 17"/>
                    <a:gd name="T56" fmla="*/ 14 w 14"/>
                    <a:gd name="T57" fmla="*/ 10 h 17"/>
                    <a:gd name="T58" fmla="*/ 14 w 14"/>
                    <a:gd name="T59" fmla="*/ 11 h 17"/>
                    <a:gd name="T60" fmla="*/ 13 w 14"/>
                    <a:gd name="T61" fmla="*/ 12 h 17"/>
                    <a:gd name="T62" fmla="*/ 12 w 14"/>
                    <a:gd name="T63" fmla="*/ 14 h 17"/>
                    <a:gd name="T64" fmla="*/ 11 w 14"/>
                    <a:gd name="T65" fmla="*/ 15 h 17"/>
                    <a:gd name="T66" fmla="*/ 9 w 14"/>
                    <a:gd name="T67" fmla="*/ 16 h 17"/>
                    <a:gd name="T68" fmla="*/ 8 w 14"/>
                    <a:gd name="T69" fmla="*/ 16 h 17"/>
                    <a:gd name="T70" fmla="*/ 7 w 14"/>
                    <a:gd name="T71" fmla="*/ 16 h 17"/>
                    <a:gd name="T72" fmla="*/ 6 w 14"/>
                    <a:gd name="T73" fmla="*/ 16 h 17"/>
                    <a:gd name="T74" fmla="*/ 5 w 14"/>
                    <a:gd name="T75" fmla="*/ 16 h 17"/>
                    <a:gd name="T76" fmla="*/ 5 w 14"/>
                    <a:gd name="T77" fmla="*/ 17 h 17"/>
                    <a:gd name="T78" fmla="*/ 4 w 14"/>
                    <a:gd name="T79" fmla="*/ 16 h 17"/>
                    <a:gd name="T80" fmla="*/ 4 w 14"/>
                    <a:gd name="T8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7">
                      <a:moveTo>
                        <a:pt x="4" y="16"/>
                      </a:moveTo>
                      <a:lnTo>
                        <a:pt x="3" y="16"/>
                      </a:lnTo>
                      <a:lnTo>
                        <a:pt x="3" y="15"/>
                      </a:lnTo>
                      <a:lnTo>
                        <a:pt x="2" y="14"/>
                      </a:lnTo>
                      <a:lnTo>
                        <a:pt x="1" y="12"/>
                      </a:lnTo>
                      <a:lnTo>
                        <a:pt x="1" y="11"/>
                      </a:lnTo>
                      <a:lnTo>
                        <a:pt x="0" y="10"/>
                      </a:lnTo>
                      <a:lnTo>
                        <a:pt x="0" y="9"/>
                      </a:lnTo>
                      <a:lnTo>
                        <a:pt x="0" y="8"/>
                      </a:lnTo>
                      <a:lnTo>
                        <a:pt x="1" y="7"/>
                      </a:lnTo>
                      <a:lnTo>
                        <a:pt x="1" y="6"/>
                      </a:lnTo>
                      <a:lnTo>
                        <a:pt x="2" y="5"/>
                      </a:lnTo>
                      <a:lnTo>
                        <a:pt x="3" y="4"/>
                      </a:lnTo>
                      <a:lnTo>
                        <a:pt x="4" y="2"/>
                      </a:lnTo>
                      <a:lnTo>
                        <a:pt x="5" y="2"/>
                      </a:lnTo>
                      <a:lnTo>
                        <a:pt x="6" y="1"/>
                      </a:lnTo>
                      <a:lnTo>
                        <a:pt x="7" y="0"/>
                      </a:lnTo>
                      <a:lnTo>
                        <a:pt x="8" y="0"/>
                      </a:lnTo>
                      <a:lnTo>
                        <a:pt x="9" y="0"/>
                      </a:lnTo>
                      <a:lnTo>
                        <a:pt x="10" y="1"/>
                      </a:lnTo>
                      <a:lnTo>
                        <a:pt x="10" y="1"/>
                      </a:lnTo>
                      <a:lnTo>
                        <a:pt x="12" y="2"/>
                      </a:lnTo>
                      <a:lnTo>
                        <a:pt x="12" y="3"/>
                      </a:lnTo>
                      <a:lnTo>
                        <a:pt x="13" y="4"/>
                      </a:lnTo>
                      <a:lnTo>
                        <a:pt x="14" y="5"/>
                      </a:lnTo>
                      <a:lnTo>
                        <a:pt x="14" y="6"/>
                      </a:lnTo>
                      <a:lnTo>
                        <a:pt x="14" y="7"/>
                      </a:lnTo>
                      <a:lnTo>
                        <a:pt x="14" y="8"/>
                      </a:lnTo>
                      <a:lnTo>
                        <a:pt x="14" y="10"/>
                      </a:lnTo>
                      <a:lnTo>
                        <a:pt x="14" y="11"/>
                      </a:lnTo>
                      <a:lnTo>
                        <a:pt x="13" y="12"/>
                      </a:lnTo>
                      <a:lnTo>
                        <a:pt x="12" y="14"/>
                      </a:lnTo>
                      <a:lnTo>
                        <a:pt x="11" y="15"/>
                      </a:lnTo>
                      <a:lnTo>
                        <a:pt x="9" y="16"/>
                      </a:lnTo>
                      <a:lnTo>
                        <a:pt x="8" y="16"/>
                      </a:lnTo>
                      <a:lnTo>
                        <a:pt x="7" y="16"/>
                      </a:lnTo>
                      <a:lnTo>
                        <a:pt x="6" y="16"/>
                      </a:lnTo>
                      <a:lnTo>
                        <a:pt x="5" y="16"/>
                      </a:lnTo>
                      <a:lnTo>
                        <a:pt x="5" y="17"/>
                      </a:lnTo>
                      <a:lnTo>
                        <a:pt x="4" y="16"/>
                      </a:lnTo>
                      <a:lnTo>
                        <a:pt x="4" y="16"/>
                      </a:lnTo>
                      <a:close/>
                    </a:path>
                  </a:pathLst>
                </a:custGeom>
                <a:solidFill>
                  <a:srgbClr val="6BAB9C"/>
                </a:solidFill>
                <a:ln>
                  <a:noFill/>
                </a:ln>
              </p:spPr>
              <p:txBody>
                <a:bodyPr/>
                <a:lstStyle/>
                <a:p>
                  <a:pPr algn="ctr"/>
                  <a:endParaRPr lang="zh-CN" altLang="en-US"/>
                </a:p>
              </p:txBody>
            </p:sp>
            <p:sp>
              <p:nvSpPr>
                <p:cNvPr id="1052299" name="Freeform 526"/>
                <p:cNvSpPr/>
                <p:nvPr/>
              </p:nvSpPr>
              <p:spPr bwMode="auto">
                <a:xfrm>
                  <a:off x="1682" y="1118"/>
                  <a:ext cx="14" cy="16"/>
                </a:xfrm>
                <a:custGeom>
                  <a:avLst/>
                  <a:gdLst>
                    <a:gd name="T0" fmla="*/ 4 w 14"/>
                    <a:gd name="T1" fmla="*/ 16 h 16"/>
                    <a:gd name="T2" fmla="*/ 4 w 14"/>
                    <a:gd name="T3" fmla="*/ 15 h 16"/>
                    <a:gd name="T4" fmla="*/ 3 w 14"/>
                    <a:gd name="T5" fmla="*/ 15 h 16"/>
                    <a:gd name="T6" fmla="*/ 2 w 14"/>
                    <a:gd name="T7" fmla="*/ 13 h 16"/>
                    <a:gd name="T8" fmla="*/ 1 w 14"/>
                    <a:gd name="T9" fmla="*/ 12 h 16"/>
                    <a:gd name="T10" fmla="*/ 0 w 14"/>
                    <a:gd name="T11" fmla="*/ 11 h 16"/>
                    <a:gd name="T12" fmla="*/ 0 w 14"/>
                    <a:gd name="T13" fmla="*/ 10 h 16"/>
                    <a:gd name="T14" fmla="*/ 0 w 14"/>
                    <a:gd name="T15" fmla="*/ 9 h 16"/>
                    <a:gd name="T16" fmla="*/ 0 w 14"/>
                    <a:gd name="T17" fmla="*/ 8 h 16"/>
                    <a:gd name="T18" fmla="*/ 0 w 14"/>
                    <a:gd name="T19" fmla="*/ 6 h 16"/>
                    <a:gd name="T20" fmla="*/ 1 w 14"/>
                    <a:gd name="T21" fmla="*/ 5 h 16"/>
                    <a:gd name="T22" fmla="*/ 2 w 14"/>
                    <a:gd name="T23" fmla="*/ 4 h 16"/>
                    <a:gd name="T24" fmla="*/ 3 w 14"/>
                    <a:gd name="T25" fmla="*/ 3 h 16"/>
                    <a:gd name="T26" fmla="*/ 4 w 14"/>
                    <a:gd name="T27" fmla="*/ 2 h 16"/>
                    <a:gd name="T28" fmla="*/ 5 w 14"/>
                    <a:gd name="T29" fmla="*/ 1 h 16"/>
                    <a:gd name="T30" fmla="*/ 6 w 14"/>
                    <a:gd name="T31" fmla="*/ 0 h 16"/>
                    <a:gd name="T32" fmla="*/ 7 w 14"/>
                    <a:gd name="T33" fmla="*/ 0 h 16"/>
                    <a:gd name="T34" fmla="*/ 8 w 14"/>
                    <a:gd name="T35" fmla="*/ 0 h 16"/>
                    <a:gd name="T36" fmla="*/ 8 w 14"/>
                    <a:gd name="T37" fmla="*/ 0 h 16"/>
                    <a:gd name="T38" fmla="*/ 9 w 14"/>
                    <a:gd name="T39" fmla="*/ 0 h 16"/>
                    <a:gd name="T40" fmla="*/ 10 w 14"/>
                    <a:gd name="T41" fmla="*/ 0 h 16"/>
                    <a:gd name="T42" fmla="*/ 11 w 14"/>
                    <a:gd name="T43" fmla="*/ 1 h 16"/>
                    <a:gd name="T44" fmla="*/ 12 w 14"/>
                    <a:gd name="T45" fmla="*/ 2 h 16"/>
                    <a:gd name="T46" fmla="*/ 13 w 14"/>
                    <a:gd name="T47" fmla="*/ 3 h 16"/>
                    <a:gd name="T48" fmla="*/ 13 w 14"/>
                    <a:gd name="T49" fmla="*/ 4 h 16"/>
                    <a:gd name="T50" fmla="*/ 14 w 14"/>
                    <a:gd name="T51" fmla="*/ 5 h 16"/>
                    <a:gd name="T52" fmla="*/ 14 w 14"/>
                    <a:gd name="T53" fmla="*/ 6 h 16"/>
                    <a:gd name="T54" fmla="*/ 14 w 14"/>
                    <a:gd name="T55" fmla="*/ 7 h 16"/>
                    <a:gd name="T56" fmla="*/ 14 w 14"/>
                    <a:gd name="T57" fmla="*/ 9 h 16"/>
                    <a:gd name="T58" fmla="*/ 13 w 14"/>
                    <a:gd name="T59" fmla="*/ 10 h 16"/>
                    <a:gd name="T60" fmla="*/ 13 w 14"/>
                    <a:gd name="T61" fmla="*/ 12 h 16"/>
                    <a:gd name="T62" fmla="*/ 12 w 14"/>
                    <a:gd name="T63" fmla="*/ 13 h 16"/>
                    <a:gd name="T64" fmla="*/ 11 w 14"/>
                    <a:gd name="T65" fmla="*/ 14 h 16"/>
                    <a:gd name="T66" fmla="*/ 9 w 14"/>
                    <a:gd name="T67" fmla="*/ 15 h 16"/>
                    <a:gd name="T68" fmla="*/ 8 w 14"/>
                    <a:gd name="T69" fmla="*/ 15 h 16"/>
                    <a:gd name="T70" fmla="*/ 7 w 14"/>
                    <a:gd name="T71" fmla="*/ 16 h 16"/>
                    <a:gd name="T72" fmla="*/ 6 w 14"/>
                    <a:gd name="T73" fmla="*/ 16 h 16"/>
                    <a:gd name="T74" fmla="*/ 5 w 14"/>
                    <a:gd name="T75" fmla="*/ 16 h 16"/>
                    <a:gd name="T76" fmla="*/ 5 w 14"/>
                    <a:gd name="T77" fmla="*/ 16 h 16"/>
                    <a:gd name="T78" fmla="*/ 4 w 14"/>
                    <a:gd name="T79" fmla="*/ 16 h 16"/>
                    <a:gd name="T80" fmla="*/ 4 w 14"/>
                    <a:gd name="T8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4" y="16"/>
                      </a:moveTo>
                      <a:lnTo>
                        <a:pt x="4" y="15"/>
                      </a:lnTo>
                      <a:lnTo>
                        <a:pt x="3" y="15"/>
                      </a:lnTo>
                      <a:lnTo>
                        <a:pt x="2" y="13"/>
                      </a:lnTo>
                      <a:lnTo>
                        <a:pt x="1" y="12"/>
                      </a:lnTo>
                      <a:lnTo>
                        <a:pt x="0" y="11"/>
                      </a:lnTo>
                      <a:lnTo>
                        <a:pt x="0" y="10"/>
                      </a:lnTo>
                      <a:lnTo>
                        <a:pt x="0" y="9"/>
                      </a:lnTo>
                      <a:lnTo>
                        <a:pt x="0" y="8"/>
                      </a:lnTo>
                      <a:lnTo>
                        <a:pt x="0" y="6"/>
                      </a:lnTo>
                      <a:lnTo>
                        <a:pt x="1" y="5"/>
                      </a:lnTo>
                      <a:lnTo>
                        <a:pt x="2" y="4"/>
                      </a:lnTo>
                      <a:lnTo>
                        <a:pt x="3" y="3"/>
                      </a:lnTo>
                      <a:lnTo>
                        <a:pt x="4" y="2"/>
                      </a:lnTo>
                      <a:lnTo>
                        <a:pt x="5" y="1"/>
                      </a:lnTo>
                      <a:lnTo>
                        <a:pt x="6" y="0"/>
                      </a:lnTo>
                      <a:lnTo>
                        <a:pt x="7" y="0"/>
                      </a:lnTo>
                      <a:lnTo>
                        <a:pt x="8" y="0"/>
                      </a:lnTo>
                      <a:lnTo>
                        <a:pt x="8" y="0"/>
                      </a:lnTo>
                      <a:lnTo>
                        <a:pt x="9" y="0"/>
                      </a:lnTo>
                      <a:lnTo>
                        <a:pt x="10" y="0"/>
                      </a:lnTo>
                      <a:lnTo>
                        <a:pt x="11" y="1"/>
                      </a:lnTo>
                      <a:lnTo>
                        <a:pt x="12" y="2"/>
                      </a:lnTo>
                      <a:lnTo>
                        <a:pt x="13" y="3"/>
                      </a:lnTo>
                      <a:lnTo>
                        <a:pt x="13" y="4"/>
                      </a:lnTo>
                      <a:lnTo>
                        <a:pt x="14" y="5"/>
                      </a:lnTo>
                      <a:lnTo>
                        <a:pt x="14" y="6"/>
                      </a:lnTo>
                      <a:lnTo>
                        <a:pt x="14" y="7"/>
                      </a:lnTo>
                      <a:lnTo>
                        <a:pt x="14" y="9"/>
                      </a:lnTo>
                      <a:lnTo>
                        <a:pt x="13" y="10"/>
                      </a:lnTo>
                      <a:lnTo>
                        <a:pt x="13" y="12"/>
                      </a:lnTo>
                      <a:lnTo>
                        <a:pt x="12" y="13"/>
                      </a:lnTo>
                      <a:lnTo>
                        <a:pt x="11" y="14"/>
                      </a:lnTo>
                      <a:lnTo>
                        <a:pt x="9" y="15"/>
                      </a:lnTo>
                      <a:lnTo>
                        <a:pt x="8" y="15"/>
                      </a:lnTo>
                      <a:lnTo>
                        <a:pt x="7" y="16"/>
                      </a:lnTo>
                      <a:lnTo>
                        <a:pt x="6" y="16"/>
                      </a:lnTo>
                      <a:lnTo>
                        <a:pt x="5" y="16"/>
                      </a:lnTo>
                      <a:lnTo>
                        <a:pt x="5" y="16"/>
                      </a:lnTo>
                      <a:lnTo>
                        <a:pt x="4" y="16"/>
                      </a:lnTo>
                      <a:lnTo>
                        <a:pt x="4" y="16"/>
                      </a:lnTo>
                      <a:close/>
                    </a:path>
                  </a:pathLst>
                </a:custGeom>
                <a:solidFill>
                  <a:srgbClr val="6BAB9C"/>
                </a:solidFill>
                <a:ln>
                  <a:noFill/>
                </a:ln>
              </p:spPr>
              <p:txBody>
                <a:bodyPr/>
                <a:lstStyle/>
                <a:p>
                  <a:pPr algn="ctr"/>
                  <a:endParaRPr lang="zh-CN" altLang="en-US"/>
                </a:p>
              </p:txBody>
            </p:sp>
            <p:sp>
              <p:nvSpPr>
                <p:cNvPr id="1052300" name="Freeform 527"/>
                <p:cNvSpPr/>
                <p:nvPr/>
              </p:nvSpPr>
              <p:spPr bwMode="auto">
                <a:xfrm>
                  <a:off x="1610" y="1102"/>
                  <a:ext cx="14" cy="16"/>
                </a:xfrm>
                <a:custGeom>
                  <a:avLst/>
                  <a:gdLst>
                    <a:gd name="T0" fmla="*/ 4 w 14"/>
                    <a:gd name="T1" fmla="*/ 16 h 16"/>
                    <a:gd name="T2" fmla="*/ 4 w 14"/>
                    <a:gd name="T3" fmla="*/ 16 h 16"/>
                    <a:gd name="T4" fmla="*/ 3 w 14"/>
                    <a:gd name="T5" fmla="*/ 15 h 16"/>
                    <a:gd name="T6" fmla="*/ 2 w 14"/>
                    <a:gd name="T7" fmla="*/ 14 h 16"/>
                    <a:gd name="T8" fmla="*/ 1 w 14"/>
                    <a:gd name="T9" fmla="*/ 12 h 16"/>
                    <a:gd name="T10" fmla="*/ 1 w 14"/>
                    <a:gd name="T11" fmla="*/ 11 h 16"/>
                    <a:gd name="T12" fmla="*/ 0 w 14"/>
                    <a:gd name="T13" fmla="*/ 10 h 16"/>
                    <a:gd name="T14" fmla="*/ 0 w 14"/>
                    <a:gd name="T15" fmla="*/ 9 h 16"/>
                    <a:gd name="T16" fmla="*/ 0 w 14"/>
                    <a:gd name="T17" fmla="*/ 8 h 16"/>
                    <a:gd name="T18" fmla="*/ 1 w 14"/>
                    <a:gd name="T19" fmla="*/ 7 h 16"/>
                    <a:gd name="T20" fmla="*/ 1 w 14"/>
                    <a:gd name="T21" fmla="*/ 6 h 16"/>
                    <a:gd name="T22" fmla="*/ 2 w 14"/>
                    <a:gd name="T23" fmla="*/ 4 h 16"/>
                    <a:gd name="T24" fmla="*/ 3 w 14"/>
                    <a:gd name="T25" fmla="*/ 3 h 16"/>
                    <a:gd name="T26" fmla="*/ 4 w 14"/>
                    <a:gd name="T27" fmla="*/ 2 h 16"/>
                    <a:gd name="T28" fmla="*/ 5 w 14"/>
                    <a:gd name="T29" fmla="*/ 1 h 16"/>
                    <a:gd name="T30" fmla="*/ 6 w 14"/>
                    <a:gd name="T31" fmla="*/ 0 h 16"/>
                    <a:gd name="T32" fmla="*/ 7 w 14"/>
                    <a:gd name="T33" fmla="*/ 0 h 16"/>
                    <a:gd name="T34" fmla="*/ 8 w 14"/>
                    <a:gd name="T35" fmla="*/ 0 h 16"/>
                    <a:gd name="T36" fmla="*/ 9 w 14"/>
                    <a:gd name="T37" fmla="*/ 0 h 16"/>
                    <a:gd name="T38" fmla="*/ 10 w 14"/>
                    <a:gd name="T39" fmla="*/ 0 h 16"/>
                    <a:gd name="T40" fmla="*/ 10 w 14"/>
                    <a:gd name="T41" fmla="*/ 1 h 16"/>
                    <a:gd name="T42" fmla="*/ 12 w 14"/>
                    <a:gd name="T43" fmla="*/ 2 h 16"/>
                    <a:gd name="T44" fmla="*/ 13 w 14"/>
                    <a:gd name="T45" fmla="*/ 3 h 16"/>
                    <a:gd name="T46" fmla="*/ 13 w 14"/>
                    <a:gd name="T47" fmla="*/ 4 h 16"/>
                    <a:gd name="T48" fmla="*/ 14 w 14"/>
                    <a:gd name="T49" fmla="*/ 5 h 16"/>
                    <a:gd name="T50" fmla="*/ 14 w 14"/>
                    <a:gd name="T51" fmla="*/ 6 h 16"/>
                    <a:gd name="T52" fmla="*/ 14 w 14"/>
                    <a:gd name="T53" fmla="*/ 7 h 16"/>
                    <a:gd name="T54" fmla="*/ 14 w 14"/>
                    <a:gd name="T55" fmla="*/ 8 h 16"/>
                    <a:gd name="T56" fmla="*/ 14 w 14"/>
                    <a:gd name="T57" fmla="*/ 10 h 16"/>
                    <a:gd name="T58" fmla="*/ 14 w 14"/>
                    <a:gd name="T59" fmla="*/ 11 h 16"/>
                    <a:gd name="T60" fmla="*/ 13 w 14"/>
                    <a:gd name="T61" fmla="*/ 12 h 16"/>
                    <a:gd name="T62" fmla="*/ 12 w 14"/>
                    <a:gd name="T63" fmla="*/ 14 h 16"/>
                    <a:gd name="T64" fmla="*/ 11 w 14"/>
                    <a:gd name="T65" fmla="*/ 15 h 16"/>
                    <a:gd name="T66" fmla="*/ 9 w 14"/>
                    <a:gd name="T67" fmla="*/ 15 h 16"/>
                    <a:gd name="T68" fmla="*/ 8 w 14"/>
                    <a:gd name="T69" fmla="*/ 16 h 16"/>
                    <a:gd name="T70" fmla="*/ 7 w 14"/>
                    <a:gd name="T71" fmla="*/ 16 h 16"/>
                    <a:gd name="T72" fmla="*/ 7 w 14"/>
                    <a:gd name="T73" fmla="*/ 16 h 16"/>
                    <a:gd name="T74" fmla="*/ 5 w 14"/>
                    <a:gd name="T75" fmla="*/ 16 h 16"/>
                    <a:gd name="T76" fmla="*/ 5 w 14"/>
                    <a:gd name="T77" fmla="*/ 16 h 16"/>
                    <a:gd name="T78" fmla="*/ 4 w 14"/>
                    <a:gd name="T79" fmla="*/ 16 h 16"/>
                    <a:gd name="T80" fmla="*/ 4 w 14"/>
                    <a:gd name="T8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4" y="16"/>
                      </a:moveTo>
                      <a:lnTo>
                        <a:pt x="4" y="16"/>
                      </a:lnTo>
                      <a:lnTo>
                        <a:pt x="3" y="15"/>
                      </a:lnTo>
                      <a:lnTo>
                        <a:pt x="2" y="14"/>
                      </a:lnTo>
                      <a:lnTo>
                        <a:pt x="1" y="12"/>
                      </a:lnTo>
                      <a:lnTo>
                        <a:pt x="1" y="11"/>
                      </a:lnTo>
                      <a:lnTo>
                        <a:pt x="0" y="10"/>
                      </a:lnTo>
                      <a:lnTo>
                        <a:pt x="0" y="9"/>
                      </a:lnTo>
                      <a:lnTo>
                        <a:pt x="0" y="8"/>
                      </a:lnTo>
                      <a:lnTo>
                        <a:pt x="1" y="7"/>
                      </a:lnTo>
                      <a:lnTo>
                        <a:pt x="1" y="6"/>
                      </a:lnTo>
                      <a:lnTo>
                        <a:pt x="2" y="4"/>
                      </a:lnTo>
                      <a:lnTo>
                        <a:pt x="3" y="3"/>
                      </a:lnTo>
                      <a:lnTo>
                        <a:pt x="4" y="2"/>
                      </a:lnTo>
                      <a:lnTo>
                        <a:pt x="5" y="1"/>
                      </a:lnTo>
                      <a:lnTo>
                        <a:pt x="6" y="0"/>
                      </a:lnTo>
                      <a:lnTo>
                        <a:pt x="7" y="0"/>
                      </a:lnTo>
                      <a:lnTo>
                        <a:pt x="8" y="0"/>
                      </a:lnTo>
                      <a:lnTo>
                        <a:pt x="9" y="0"/>
                      </a:lnTo>
                      <a:lnTo>
                        <a:pt x="10" y="0"/>
                      </a:lnTo>
                      <a:lnTo>
                        <a:pt x="10" y="1"/>
                      </a:lnTo>
                      <a:lnTo>
                        <a:pt x="12" y="2"/>
                      </a:lnTo>
                      <a:lnTo>
                        <a:pt x="13" y="3"/>
                      </a:lnTo>
                      <a:lnTo>
                        <a:pt x="13" y="4"/>
                      </a:lnTo>
                      <a:lnTo>
                        <a:pt x="14" y="5"/>
                      </a:lnTo>
                      <a:lnTo>
                        <a:pt x="14" y="6"/>
                      </a:lnTo>
                      <a:lnTo>
                        <a:pt x="14" y="7"/>
                      </a:lnTo>
                      <a:lnTo>
                        <a:pt x="14" y="8"/>
                      </a:lnTo>
                      <a:lnTo>
                        <a:pt x="14" y="10"/>
                      </a:lnTo>
                      <a:lnTo>
                        <a:pt x="14" y="11"/>
                      </a:lnTo>
                      <a:lnTo>
                        <a:pt x="13" y="12"/>
                      </a:lnTo>
                      <a:lnTo>
                        <a:pt x="12" y="14"/>
                      </a:lnTo>
                      <a:lnTo>
                        <a:pt x="11" y="15"/>
                      </a:lnTo>
                      <a:lnTo>
                        <a:pt x="9" y="15"/>
                      </a:lnTo>
                      <a:lnTo>
                        <a:pt x="8" y="16"/>
                      </a:lnTo>
                      <a:lnTo>
                        <a:pt x="7" y="16"/>
                      </a:lnTo>
                      <a:lnTo>
                        <a:pt x="7" y="16"/>
                      </a:lnTo>
                      <a:lnTo>
                        <a:pt x="5" y="16"/>
                      </a:lnTo>
                      <a:lnTo>
                        <a:pt x="5" y="16"/>
                      </a:lnTo>
                      <a:lnTo>
                        <a:pt x="4" y="16"/>
                      </a:lnTo>
                      <a:lnTo>
                        <a:pt x="4" y="16"/>
                      </a:lnTo>
                      <a:close/>
                    </a:path>
                  </a:pathLst>
                </a:custGeom>
                <a:solidFill>
                  <a:srgbClr val="6BAB9C"/>
                </a:solidFill>
                <a:ln>
                  <a:noFill/>
                </a:ln>
              </p:spPr>
              <p:txBody>
                <a:bodyPr/>
                <a:lstStyle/>
                <a:p>
                  <a:pPr algn="ctr"/>
                  <a:endParaRPr lang="zh-CN" altLang="en-US"/>
                </a:p>
              </p:txBody>
            </p:sp>
            <p:sp>
              <p:nvSpPr>
                <p:cNvPr id="1052301" name="Freeform 528"/>
                <p:cNvSpPr/>
                <p:nvPr/>
              </p:nvSpPr>
              <p:spPr bwMode="auto">
                <a:xfrm>
                  <a:off x="1736" y="919"/>
                  <a:ext cx="118" cy="224"/>
                </a:xfrm>
                <a:custGeom>
                  <a:avLst/>
                  <a:gdLst>
                    <a:gd name="T0" fmla="*/ 10 w 118"/>
                    <a:gd name="T1" fmla="*/ 222 h 224"/>
                    <a:gd name="T2" fmla="*/ 4 w 118"/>
                    <a:gd name="T3" fmla="*/ 224 h 224"/>
                    <a:gd name="T4" fmla="*/ 1 w 118"/>
                    <a:gd name="T5" fmla="*/ 221 h 224"/>
                    <a:gd name="T6" fmla="*/ 1 w 118"/>
                    <a:gd name="T7" fmla="*/ 216 h 224"/>
                    <a:gd name="T8" fmla="*/ 3 w 118"/>
                    <a:gd name="T9" fmla="*/ 209 h 224"/>
                    <a:gd name="T10" fmla="*/ 4 w 118"/>
                    <a:gd name="T11" fmla="*/ 204 h 224"/>
                    <a:gd name="T12" fmla="*/ 6 w 118"/>
                    <a:gd name="T13" fmla="*/ 198 h 224"/>
                    <a:gd name="T14" fmla="*/ 7 w 118"/>
                    <a:gd name="T15" fmla="*/ 193 h 224"/>
                    <a:gd name="T16" fmla="*/ 9 w 118"/>
                    <a:gd name="T17" fmla="*/ 186 h 224"/>
                    <a:gd name="T18" fmla="*/ 11 w 118"/>
                    <a:gd name="T19" fmla="*/ 180 h 224"/>
                    <a:gd name="T20" fmla="*/ 12 w 118"/>
                    <a:gd name="T21" fmla="*/ 174 h 224"/>
                    <a:gd name="T22" fmla="*/ 14 w 118"/>
                    <a:gd name="T23" fmla="*/ 168 h 224"/>
                    <a:gd name="T24" fmla="*/ 16 w 118"/>
                    <a:gd name="T25" fmla="*/ 162 h 224"/>
                    <a:gd name="T26" fmla="*/ 18 w 118"/>
                    <a:gd name="T27" fmla="*/ 157 h 224"/>
                    <a:gd name="T28" fmla="*/ 19 w 118"/>
                    <a:gd name="T29" fmla="*/ 153 h 224"/>
                    <a:gd name="T30" fmla="*/ 21 w 118"/>
                    <a:gd name="T31" fmla="*/ 146 h 224"/>
                    <a:gd name="T32" fmla="*/ 23 w 118"/>
                    <a:gd name="T33" fmla="*/ 140 h 224"/>
                    <a:gd name="T34" fmla="*/ 25 w 118"/>
                    <a:gd name="T35" fmla="*/ 135 h 224"/>
                    <a:gd name="T36" fmla="*/ 27 w 118"/>
                    <a:gd name="T37" fmla="*/ 130 h 224"/>
                    <a:gd name="T38" fmla="*/ 28 w 118"/>
                    <a:gd name="T39" fmla="*/ 127 h 224"/>
                    <a:gd name="T40" fmla="*/ 30 w 118"/>
                    <a:gd name="T41" fmla="*/ 122 h 224"/>
                    <a:gd name="T42" fmla="*/ 34 w 118"/>
                    <a:gd name="T43" fmla="*/ 114 h 224"/>
                    <a:gd name="T44" fmla="*/ 39 w 118"/>
                    <a:gd name="T45" fmla="*/ 105 h 224"/>
                    <a:gd name="T46" fmla="*/ 44 w 118"/>
                    <a:gd name="T47" fmla="*/ 93 h 224"/>
                    <a:gd name="T48" fmla="*/ 50 w 118"/>
                    <a:gd name="T49" fmla="*/ 80 h 224"/>
                    <a:gd name="T50" fmla="*/ 56 w 118"/>
                    <a:gd name="T51" fmla="*/ 66 h 224"/>
                    <a:gd name="T52" fmla="*/ 63 w 118"/>
                    <a:gd name="T53" fmla="*/ 53 h 224"/>
                    <a:gd name="T54" fmla="*/ 69 w 118"/>
                    <a:gd name="T55" fmla="*/ 39 h 224"/>
                    <a:gd name="T56" fmla="*/ 75 w 118"/>
                    <a:gd name="T57" fmla="*/ 27 h 224"/>
                    <a:gd name="T58" fmla="*/ 81 w 118"/>
                    <a:gd name="T59" fmla="*/ 16 h 224"/>
                    <a:gd name="T60" fmla="*/ 87 w 118"/>
                    <a:gd name="T61" fmla="*/ 7 h 224"/>
                    <a:gd name="T62" fmla="*/ 90 w 118"/>
                    <a:gd name="T63" fmla="*/ 2 h 224"/>
                    <a:gd name="T64" fmla="*/ 95 w 118"/>
                    <a:gd name="T65" fmla="*/ 1 h 224"/>
                    <a:gd name="T66" fmla="*/ 100 w 118"/>
                    <a:gd name="T67" fmla="*/ 0 h 224"/>
                    <a:gd name="T68" fmla="*/ 107 w 118"/>
                    <a:gd name="T69" fmla="*/ 0 h 224"/>
                    <a:gd name="T70" fmla="*/ 113 w 118"/>
                    <a:gd name="T71" fmla="*/ 0 h 224"/>
                    <a:gd name="T72" fmla="*/ 117 w 118"/>
                    <a:gd name="T73" fmla="*/ 2 h 224"/>
                    <a:gd name="T74" fmla="*/ 110 w 118"/>
                    <a:gd name="T75" fmla="*/ 21 h 224"/>
                    <a:gd name="T76" fmla="*/ 50 w 118"/>
                    <a:gd name="T77" fmla="*/ 136 h 224"/>
                    <a:gd name="T78" fmla="*/ 48 w 118"/>
                    <a:gd name="T79" fmla="*/ 141 h 224"/>
                    <a:gd name="T80" fmla="*/ 45 w 118"/>
                    <a:gd name="T81" fmla="*/ 145 h 224"/>
                    <a:gd name="T82" fmla="*/ 43 w 118"/>
                    <a:gd name="T83" fmla="*/ 150 h 224"/>
                    <a:gd name="T84" fmla="*/ 41 w 118"/>
                    <a:gd name="T85" fmla="*/ 156 h 224"/>
                    <a:gd name="T86" fmla="*/ 38 w 118"/>
                    <a:gd name="T87" fmla="*/ 162 h 224"/>
                    <a:gd name="T88" fmla="*/ 35 w 118"/>
                    <a:gd name="T89" fmla="*/ 168 h 224"/>
                    <a:gd name="T90" fmla="*/ 33 w 118"/>
                    <a:gd name="T91" fmla="*/ 175 h 224"/>
                    <a:gd name="T92" fmla="*/ 30 w 118"/>
                    <a:gd name="T93" fmla="*/ 182 h 224"/>
                    <a:gd name="T94" fmla="*/ 27 w 118"/>
                    <a:gd name="T95" fmla="*/ 188 h 224"/>
                    <a:gd name="T96" fmla="*/ 24 w 118"/>
                    <a:gd name="T97" fmla="*/ 195 h 224"/>
                    <a:gd name="T98" fmla="*/ 22 w 118"/>
                    <a:gd name="T99" fmla="*/ 200 h 224"/>
                    <a:gd name="T100" fmla="*/ 20 w 118"/>
                    <a:gd name="T101" fmla="*/ 205 h 224"/>
                    <a:gd name="T102" fmla="*/ 18 w 118"/>
                    <a:gd name="T103" fmla="*/ 210 h 224"/>
                    <a:gd name="T104" fmla="*/ 15 w 118"/>
                    <a:gd name="T105" fmla="*/ 216 h 224"/>
                    <a:gd name="T106" fmla="*/ 13 w 118"/>
                    <a:gd name="T107" fmla="*/ 219 h 224"/>
                    <a:gd name="T108" fmla="*/ 12 w 118"/>
                    <a:gd name="T109" fmla="*/ 22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8" h="224">
                      <a:moveTo>
                        <a:pt x="12" y="220"/>
                      </a:moveTo>
                      <a:lnTo>
                        <a:pt x="12" y="220"/>
                      </a:lnTo>
                      <a:lnTo>
                        <a:pt x="12" y="221"/>
                      </a:lnTo>
                      <a:lnTo>
                        <a:pt x="11" y="221"/>
                      </a:lnTo>
                      <a:lnTo>
                        <a:pt x="10" y="222"/>
                      </a:lnTo>
                      <a:lnTo>
                        <a:pt x="9" y="222"/>
                      </a:lnTo>
                      <a:lnTo>
                        <a:pt x="8" y="223"/>
                      </a:lnTo>
                      <a:lnTo>
                        <a:pt x="7" y="223"/>
                      </a:lnTo>
                      <a:lnTo>
                        <a:pt x="6" y="224"/>
                      </a:lnTo>
                      <a:lnTo>
                        <a:pt x="4" y="224"/>
                      </a:lnTo>
                      <a:lnTo>
                        <a:pt x="3" y="224"/>
                      </a:lnTo>
                      <a:lnTo>
                        <a:pt x="2" y="224"/>
                      </a:lnTo>
                      <a:lnTo>
                        <a:pt x="2" y="223"/>
                      </a:lnTo>
                      <a:lnTo>
                        <a:pt x="1" y="222"/>
                      </a:lnTo>
                      <a:lnTo>
                        <a:pt x="1" y="221"/>
                      </a:lnTo>
                      <a:lnTo>
                        <a:pt x="0" y="220"/>
                      </a:lnTo>
                      <a:lnTo>
                        <a:pt x="1" y="219"/>
                      </a:lnTo>
                      <a:lnTo>
                        <a:pt x="1" y="218"/>
                      </a:lnTo>
                      <a:lnTo>
                        <a:pt x="1" y="217"/>
                      </a:lnTo>
                      <a:lnTo>
                        <a:pt x="1" y="216"/>
                      </a:lnTo>
                      <a:lnTo>
                        <a:pt x="2" y="214"/>
                      </a:lnTo>
                      <a:lnTo>
                        <a:pt x="2" y="212"/>
                      </a:lnTo>
                      <a:lnTo>
                        <a:pt x="2" y="211"/>
                      </a:lnTo>
                      <a:lnTo>
                        <a:pt x="3" y="210"/>
                      </a:lnTo>
                      <a:lnTo>
                        <a:pt x="3" y="209"/>
                      </a:lnTo>
                      <a:lnTo>
                        <a:pt x="3" y="208"/>
                      </a:lnTo>
                      <a:lnTo>
                        <a:pt x="3" y="207"/>
                      </a:lnTo>
                      <a:lnTo>
                        <a:pt x="4" y="206"/>
                      </a:lnTo>
                      <a:lnTo>
                        <a:pt x="4" y="205"/>
                      </a:lnTo>
                      <a:lnTo>
                        <a:pt x="4" y="204"/>
                      </a:lnTo>
                      <a:lnTo>
                        <a:pt x="4" y="203"/>
                      </a:lnTo>
                      <a:lnTo>
                        <a:pt x="5" y="202"/>
                      </a:lnTo>
                      <a:lnTo>
                        <a:pt x="5" y="201"/>
                      </a:lnTo>
                      <a:lnTo>
                        <a:pt x="5" y="199"/>
                      </a:lnTo>
                      <a:lnTo>
                        <a:pt x="6" y="198"/>
                      </a:lnTo>
                      <a:lnTo>
                        <a:pt x="6" y="197"/>
                      </a:lnTo>
                      <a:lnTo>
                        <a:pt x="6" y="196"/>
                      </a:lnTo>
                      <a:lnTo>
                        <a:pt x="6" y="195"/>
                      </a:lnTo>
                      <a:lnTo>
                        <a:pt x="7" y="194"/>
                      </a:lnTo>
                      <a:lnTo>
                        <a:pt x="7" y="193"/>
                      </a:lnTo>
                      <a:lnTo>
                        <a:pt x="8" y="191"/>
                      </a:lnTo>
                      <a:lnTo>
                        <a:pt x="8" y="190"/>
                      </a:lnTo>
                      <a:lnTo>
                        <a:pt x="8" y="189"/>
                      </a:lnTo>
                      <a:lnTo>
                        <a:pt x="9" y="188"/>
                      </a:lnTo>
                      <a:lnTo>
                        <a:pt x="9" y="186"/>
                      </a:lnTo>
                      <a:lnTo>
                        <a:pt x="9" y="185"/>
                      </a:lnTo>
                      <a:lnTo>
                        <a:pt x="10" y="184"/>
                      </a:lnTo>
                      <a:lnTo>
                        <a:pt x="10" y="183"/>
                      </a:lnTo>
                      <a:lnTo>
                        <a:pt x="10" y="181"/>
                      </a:lnTo>
                      <a:lnTo>
                        <a:pt x="11" y="180"/>
                      </a:lnTo>
                      <a:lnTo>
                        <a:pt x="11" y="179"/>
                      </a:lnTo>
                      <a:lnTo>
                        <a:pt x="12" y="178"/>
                      </a:lnTo>
                      <a:lnTo>
                        <a:pt x="12" y="176"/>
                      </a:lnTo>
                      <a:lnTo>
                        <a:pt x="12" y="175"/>
                      </a:lnTo>
                      <a:lnTo>
                        <a:pt x="12" y="174"/>
                      </a:lnTo>
                      <a:lnTo>
                        <a:pt x="13" y="173"/>
                      </a:lnTo>
                      <a:lnTo>
                        <a:pt x="13" y="172"/>
                      </a:lnTo>
                      <a:lnTo>
                        <a:pt x="14" y="170"/>
                      </a:lnTo>
                      <a:lnTo>
                        <a:pt x="14" y="169"/>
                      </a:lnTo>
                      <a:lnTo>
                        <a:pt x="14" y="168"/>
                      </a:lnTo>
                      <a:lnTo>
                        <a:pt x="15" y="167"/>
                      </a:lnTo>
                      <a:lnTo>
                        <a:pt x="15" y="166"/>
                      </a:lnTo>
                      <a:lnTo>
                        <a:pt x="15" y="164"/>
                      </a:lnTo>
                      <a:lnTo>
                        <a:pt x="16" y="163"/>
                      </a:lnTo>
                      <a:lnTo>
                        <a:pt x="16" y="162"/>
                      </a:lnTo>
                      <a:lnTo>
                        <a:pt x="16" y="161"/>
                      </a:lnTo>
                      <a:lnTo>
                        <a:pt x="17" y="160"/>
                      </a:lnTo>
                      <a:lnTo>
                        <a:pt x="17" y="159"/>
                      </a:lnTo>
                      <a:lnTo>
                        <a:pt x="17" y="158"/>
                      </a:lnTo>
                      <a:lnTo>
                        <a:pt x="18" y="157"/>
                      </a:lnTo>
                      <a:lnTo>
                        <a:pt x="18" y="156"/>
                      </a:lnTo>
                      <a:lnTo>
                        <a:pt x="18" y="155"/>
                      </a:lnTo>
                      <a:lnTo>
                        <a:pt x="18" y="154"/>
                      </a:lnTo>
                      <a:lnTo>
                        <a:pt x="19" y="153"/>
                      </a:lnTo>
                      <a:lnTo>
                        <a:pt x="19" y="153"/>
                      </a:lnTo>
                      <a:lnTo>
                        <a:pt x="20" y="151"/>
                      </a:lnTo>
                      <a:lnTo>
                        <a:pt x="20" y="150"/>
                      </a:lnTo>
                      <a:lnTo>
                        <a:pt x="20" y="148"/>
                      </a:lnTo>
                      <a:lnTo>
                        <a:pt x="21" y="147"/>
                      </a:lnTo>
                      <a:lnTo>
                        <a:pt x="21" y="146"/>
                      </a:lnTo>
                      <a:lnTo>
                        <a:pt x="22" y="145"/>
                      </a:lnTo>
                      <a:lnTo>
                        <a:pt x="22" y="143"/>
                      </a:lnTo>
                      <a:lnTo>
                        <a:pt x="23" y="142"/>
                      </a:lnTo>
                      <a:lnTo>
                        <a:pt x="23" y="141"/>
                      </a:lnTo>
                      <a:lnTo>
                        <a:pt x="23" y="140"/>
                      </a:lnTo>
                      <a:lnTo>
                        <a:pt x="23" y="139"/>
                      </a:lnTo>
                      <a:lnTo>
                        <a:pt x="24" y="138"/>
                      </a:lnTo>
                      <a:lnTo>
                        <a:pt x="24" y="137"/>
                      </a:lnTo>
                      <a:lnTo>
                        <a:pt x="25" y="137"/>
                      </a:lnTo>
                      <a:lnTo>
                        <a:pt x="25" y="135"/>
                      </a:lnTo>
                      <a:lnTo>
                        <a:pt x="26" y="134"/>
                      </a:lnTo>
                      <a:lnTo>
                        <a:pt x="26" y="133"/>
                      </a:lnTo>
                      <a:lnTo>
                        <a:pt x="27" y="132"/>
                      </a:lnTo>
                      <a:lnTo>
                        <a:pt x="27" y="131"/>
                      </a:lnTo>
                      <a:lnTo>
                        <a:pt x="27" y="130"/>
                      </a:lnTo>
                      <a:lnTo>
                        <a:pt x="27" y="130"/>
                      </a:lnTo>
                      <a:lnTo>
                        <a:pt x="28" y="130"/>
                      </a:lnTo>
                      <a:lnTo>
                        <a:pt x="28" y="129"/>
                      </a:lnTo>
                      <a:lnTo>
                        <a:pt x="28" y="128"/>
                      </a:lnTo>
                      <a:lnTo>
                        <a:pt x="28" y="127"/>
                      </a:lnTo>
                      <a:lnTo>
                        <a:pt x="29" y="127"/>
                      </a:lnTo>
                      <a:lnTo>
                        <a:pt x="29" y="126"/>
                      </a:lnTo>
                      <a:lnTo>
                        <a:pt x="29" y="125"/>
                      </a:lnTo>
                      <a:lnTo>
                        <a:pt x="30" y="124"/>
                      </a:lnTo>
                      <a:lnTo>
                        <a:pt x="30" y="122"/>
                      </a:lnTo>
                      <a:lnTo>
                        <a:pt x="31" y="121"/>
                      </a:lnTo>
                      <a:lnTo>
                        <a:pt x="32" y="120"/>
                      </a:lnTo>
                      <a:lnTo>
                        <a:pt x="32" y="118"/>
                      </a:lnTo>
                      <a:lnTo>
                        <a:pt x="33" y="116"/>
                      </a:lnTo>
                      <a:lnTo>
                        <a:pt x="34" y="114"/>
                      </a:lnTo>
                      <a:lnTo>
                        <a:pt x="35" y="113"/>
                      </a:lnTo>
                      <a:lnTo>
                        <a:pt x="36" y="111"/>
                      </a:lnTo>
                      <a:lnTo>
                        <a:pt x="37" y="109"/>
                      </a:lnTo>
                      <a:lnTo>
                        <a:pt x="37" y="106"/>
                      </a:lnTo>
                      <a:lnTo>
                        <a:pt x="39" y="105"/>
                      </a:lnTo>
                      <a:lnTo>
                        <a:pt x="39" y="102"/>
                      </a:lnTo>
                      <a:lnTo>
                        <a:pt x="41" y="100"/>
                      </a:lnTo>
                      <a:lnTo>
                        <a:pt x="42" y="97"/>
                      </a:lnTo>
                      <a:lnTo>
                        <a:pt x="43" y="95"/>
                      </a:lnTo>
                      <a:lnTo>
                        <a:pt x="44" y="93"/>
                      </a:lnTo>
                      <a:lnTo>
                        <a:pt x="45" y="90"/>
                      </a:lnTo>
                      <a:lnTo>
                        <a:pt x="46" y="88"/>
                      </a:lnTo>
                      <a:lnTo>
                        <a:pt x="48" y="85"/>
                      </a:lnTo>
                      <a:lnTo>
                        <a:pt x="49" y="82"/>
                      </a:lnTo>
                      <a:lnTo>
                        <a:pt x="50" y="80"/>
                      </a:lnTo>
                      <a:lnTo>
                        <a:pt x="51" y="77"/>
                      </a:lnTo>
                      <a:lnTo>
                        <a:pt x="53" y="75"/>
                      </a:lnTo>
                      <a:lnTo>
                        <a:pt x="54" y="72"/>
                      </a:lnTo>
                      <a:lnTo>
                        <a:pt x="55" y="69"/>
                      </a:lnTo>
                      <a:lnTo>
                        <a:pt x="56" y="66"/>
                      </a:lnTo>
                      <a:lnTo>
                        <a:pt x="58" y="64"/>
                      </a:lnTo>
                      <a:lnTo>
                        <a:pt x="59" y="61"/>
                      </a:lnTo>
                      <a:lnTo>
                        <a:pt x="60" y="58"/>
                      </a:lnTo>
                      <a:lnTo>
                        <a:pt x="62" y="55"/>
                      </a:lnTo>
                      <a:lnTo>
                        <a:pt x="63" y="53"/>
                      </a:lnTo>
                      <a:lnTo>
                        <a:pt x="64" y="50"/>
                      </a:lnTo>
                      <a:lnTo>
                        <a:pt x="66" y="47"/>
                      </a:lnTo>
                      <a:lnTo>
                        <a:pt x="67" y="45"/>
                      </a:lnTo>
                      <a:lnTo>
                        <a:pt x="68" y="42"/>
                      </a:lnTo>
                      <a:lnTo>
                        <a:pt x="69" y="39"/>
                      </a:lnTo>
                      <a:lnTo>
                        <a:pt x="71" y="37"/>
                      </a:lnTo>
                      <a:lnTo>
                        <a:pt x="72" y="34"/>
                      </a:lnTo>
                      <a:lnTo>
                        <a:pt x="73" y="32"/>
                      </a:lnTo>
                      <a:lnTo>
                        <a:pt x="74" y="30"/>
                      </a:lnTo>
                      <a:lnTo>
                        <a:pt x="75" y="27"/>
                      </a:lnTo>
                      <a:lnTo>
                        <a:pt x="77" y="25"/>
                      </a:lnTo>
                      <a:lnTo>
                        <a:pt x="78" y="22"/>
                      </a:lnTo>
                      <a:lnTo>
                        <a:pt x="79" y="20"/>
                      </a:lnTo>
                      <a:lnTo>
                        <a:pt x="80" y="18"/>
                      </a:lnTo>
                      <a:lnTo>
                        <a:pt x="81" y="16"/>
                      </a:lnTo>
                      <a:lnTo>
                        <a:pt x="83" y="14"/>
                      </a:lnTo>
                      <a:lnTo>
                        <a:pt x="83" y="12"/>
                      </a:lnTo>
                      <a:lnTo>
                        <a:pt x="85" y="11"/>
                      </a:lnTo>
                      <a:lnTo>
                        <a:pt x="85" y="9"/>
                      </a:lnTo>
                      <a:lnTo>
                        <a:pt x="87" y="7"/>
                      </a:lnTo>
                      <a:lnTo>
                        <a:pt x="87" y="6"/>
                      </a:lnTo>
                      <a:lnTo>
                        <a:pt x="88" y="4"/>
                      </a:lnTo>
                      <a:lnTo>
                        <a:pt x="89" y="3"/>
                      </a:lnTo>
                      <a:lnTo>
                        <a:pt x="90" y="2"/>
                      </a:lnTo>
                      <a:lnTo>
                        <a:pt x="90" y="2"/>
                      </a:lnTo>
                      <a:lnTo>
                        <a:pt x="91" y="2"/>
                      </a:lnTo>
                      <a:lnTo>
                        <a:pt x="92" y="1"/>
                      </a:lnTo>
                      <a:lnTo>
                        <a:pt x="93" y="1"/>
                      </a:lnTo>
                      <a:lnTo>
                        <a:pt x="93" y="1"/>
                      </a:lnTo>
                      <a:lnTo>
                        <a:pt x="95" y="1"/>
                      </a:lnTo>
                      <a:lnTo>
                        <a:pt x="95" y="1"/>
                      </a:lnTo>
                      <a:lnTo>
                        <a:pt x="97" y="1"/>
                      </a:lnTo>
                      <a:lnTo>
                        <a:pt x="98" y="0"/>
                      </a:lnTo>
                      <a:lnTo>
                        <a:pt x="99" y="0"/>
                      </a:lnTo>
                      <a:lnTo>
                        <a:pt x="100" y="0"/>
                      </a:lnTo>
                      <a:lnTo>
                        <a:pt x="101" y="0"/>
                      </a:lnTo>
                      <a:lnTo>
                        <a:pt x="103" y="0"/>
                      </a:lnTo>
                      <a:lnTo>
                        <a:pt x="104" y="0"/>
                      </a:lnTo>
                      <a:lnTo>
                        <a:pt x="105" y="0"/>
                      </a:lnTo>
                      <a:lnTo>
                        <a:pt x="107" y="0"/>
                      </a:lnTo>
                      <a:lnTo>
                        <a:pt x="108" y="0"/>
                      </a:lnTo>
                      <a:lnTo>
                        <a:pt x="109" y="0"/>
                      </a:lnTo>
                      <a:lnTo>
                        <a:pt x="110" y="0"/>
                      </a:lnTo>
                      <a:lnTo>
                        <a:pt x="112" y="0"/>
                      </a:lnTo>
                      <a:lnTo>
                        <a:pt x="113" y="0"/>
                      </a:lnTo>
                      <a:lnTo>
                        <a:pt x="114" y="1"/>
                      </a:lnTo>
                      <a:lnTo>
                        <a:pt x="114" y="1"/>
                      </a:lnTo>
                      <a:lnTo>
                        <a:pt x="116" y="1"/>
                      </a:lnTo>
                      <a:lnTo>
                        <a:pt x="116" y="2"/>
                      </a:lnTo>
                      <a:lnTo>
                        <a:pt x="117" y="2"/>
                      </a:lnTo>
                      <a:lnTo>
                        <a:pt x="117" y="3"/>
                      </a:lnTo>
                      <a:lnTo>
                        <a:pt x="118" y="3"/>
                      </a:lnTo>
                      <a:lnTo>
                        <a:pt x="118" y="5"/>
                      </a:lnTo>
                      <a:lnTo>
                        <a:pt x="118" y="5"/>
                      </a:lnTo>
                      <a:lnTo>
                        <a:pt x="110" y="21"/>
                      </a:lnTo>
                      <a:lnTo>
                        <a:pt x="59" y="117"/>
                      </a:lnTo>
                      <a:lnTo>
                        <a:pt x="51" y="133"/>
                      </a:lnTo>
                      <a:lnTo>
                        <a:pt x="51" y="134"/>
                      </a:lnTo>
                      <a:lnTo>
                        <a:pt x="50" y="135"/>
                      </a:lnTo>
                      <a:lnTo>
                        <a:pt x="50" y="136"/>
                      </a:lnTo>
                      <a:lnTo>
                        <a:pt x="49" y="137"/>
                      </a:lnTo>
                      <a:lnTo>
                        <a:pt x="49" y="138"/>
                      </a:lnTo>
                      <a:lnTo>
                        <a:pt x="48" y="139"/>
                      </a:lnTo>
                      <a:lnTo>
                        <a:pt x="48" y="140"/>
                      </a:lnTo>
                      <a:lnTo>
                        <a:pt x="48" y="141"/>
                      </a:lnTo>
                      <a:lnTo>
                        <a:pt x="47" y="142"/>
                      </a:lnTo>
                      <a:lnTo>
                        <a:pt x="47" y="143"/>
                      </a:lnTo>
                      <a:lnTo>
                        <a:pt x="46" y="143"/>
                      </a:lnTo>
                      <a:lnTo>
                        <a:pt x="46" y="144"/>
                      </a:lnTo>
                      <a:lnTo>
                        <a:pt x="45" y="145"/>
                      </a:lnTo>
                      <a:lnTo>
                        <a:pt x="45" y="146"/>
                      </a:lnTo>
                      <a:lnTo>
                        <a:pt x="45" y="147"/>
                      </a:lnTo>
                      <a:lnTo>
                        <a:pt x="44" y="148"/>
                      </a:lnTo>
                      <a:lnTo>
                        <a:pt x="44" y="149"/>
                      </a:lnTo>
                      <a:lnTo>
                        <a:pt x="43" y="150"/>
                      </a:lnTo>
                      <a:lnTo>
                        <a:pt x="43" y="151"/>
                      </a:lnTo>
                      <a:lnTo>
                        <a:pt x="42" y="153"/>
                      </a:lnTo>
                      <a:lnTo>
                        <a:pt x="42" y="154"/>
                      </a:lnTo>
                      <a:lnTo>
                        <a:pt x="42" y="155"/>
                      </a:lnTo>
                      <a:lnTo>
                        <a:pt x="41" y="156"/>
                      </a:lnTo>
                      <a:lnTo>
                        <a:pt x="40" y="157"/>
                      </a:lnTo>
                      <a:lnTo>
                        <a:pt x="40" y="158"/>
                      </a:lnTo>
                      <a:lnTo>
                        <a:pt x="39" y="160"/>
                      </a:lnTo>
                      <a:lnTo>
                        <a:pt x="39" y="161"/>
                      </a:lnTo>
                      <a:lnTo>
                        <a:pt x="38" y="162"/>
                      </a:lnTo>
                      <a:lnTo>
                        <a:pt x="38" y="163"/>
                      </a:lnTo>
                      <a:lnTo>
                        <a:pt x="37" y="165"/>
                      </a:lnTo>
                      <a:lnTo>
                        <a:pt x="37" y="166"/>
                      </a:lnTo>
                      <a:lnTo>
                        <a:pt x="36" y="167"/>
                      </a:lnTo>
                      <a:lnTo>
                        <a:pt x="35" y="168"/>
                      </a:lnTo>
                      <a:lnTo>
                        <a:pt x="35" y="170"/>
                      </a:lnTo>
                      <a:lnTo>
                        <a:pt x="34" y="171"/>
                      </a:lnTo>
                      <a:lnTo>
                        <a:pt x="34" y="172"/>
                      </a:lnTo>
                      <a:lnTo>
                        <a:pt x="33" y="174"/>
                      </a:lnTo>
                      <a:lnTo>
                        <a:pt x="33" y="175"/>
                      </a:lnTo>
                      <a:lnTo>
                        <a:pt x="32" y="176"/>
                      </a:lnTo>
                      <a:lnTo>
                        <a:pt x="31" y="178"/>
                      </a:lnTo>
                      <a:lnTo>
                        <a:pt x="31" y="179"/>
                      </a:lnTo>
                      <a:lnTo>
                        <a:pt x="30" y="180"/>
                      </a:lnTo>
                      <a:lnTo>
                        <a:pt x="30" y="182"/>
                      </a:lnTo>
                      <a:lnTo>
                        <a:pt x="29" y="183"/>
                      </a:lnTo>
                      <a:lnTo>
                        <a:pt x="29" y="184"/>
                      </a:lnTo>
                      <a:lnTo>
                        <a:pt x="28" y="186"/>
                      </a:lnTo>
                      <a:lnTo>
                        <a:pt x="27" y="187"/>
                      </a:lnTo>
                      <a:lnTo>
                        <a:pt x="27" y="188"/>
                      </a:lnTo>
                      <a:lnTo>
                        <a:pt x="26" y="189"/>
                      </a:lnTo>
                      <a:lnTo>
                        <a:pt x="26" y="191"/>
                      </a:lnTo>
                      <a:lnTo>
                        <a:pt x="25" y="192"/>
                      </a:lnTo>
                      <a:lnTo>
                        <a:pt x="25" y="193"/>
                      </a:lnTo>
                      <a:lnTo>
                        <a:pt x="24" y="195"/>
                      </a:lnTo>
                      <a:lnTo>
                        <a:pt x="24" y="196"/>
                      </a:lnTo>
                      <a:lnTo>
                        <a:pt x="23" y="197"/>
                      </a:lnTo>
                      <a:lnTo>
                        <a:pt x="23" y="198"/>
                      </a:lnTo>
                      <a:lnTo>
                        <a:pt x="22" y="199"/>
                      </a:lnTo>
                      <a:lnTo>
                        <a:pt x="22" y="200"/>
                      </a:lnTo>
                      <a:lnTo>
                        <a:pt x="21" y="201"/>
                      </a:lnTo>
                      <a:lnTo>
                        <a:pt x="21" y="202"/>
                      </a:lnTo>
                      <a:lnTo>
                        <a:pt x="20" y="203"/>
                      </a:lnTo>
                      <a:lnTo>
                        <a:pt x="20" y="204"/>
                      </a:lnTo>
                      <a:lnTo>
                        <a:pt x="20" y="205"/>
                      </a:lnTo>
                      <a:lnTo>
                        <a:pt x="19" y="206"/>
                      </a:lnTo>
                      <a:lnTo>
                        <a:pt x="19" y="206"/>
                      </a:lnTo>
                      <a:lnTo>
                        <a:pt x="18" y="207"/>
                      </a:lnTo>
                      <a:lnTo>
                        <a:pt x="18" y="209"/>
                      </a:lnTo>
                      <a:lnTo>
                        <a:pt x="18" y="210"/>
                      </a:lnTo>
                      <a:lnTo>
                        <a:pt x="17" y="211"/>
                      </a:lnTo>
                      <a:lnTo>
                        <a:pt x="16" y="213"/>
                      </a:lnTo>
                      <a:lnTo>
                        <a:pt x="16" y="214"/>
                      </a:lnTo>
                      <a:lnTo>
                        <a:pt x="15" y="215"/>
                      </a:lnTo>
                      <a:lnTo>
                        <a:pt x="15" y="216"/>
                      </a:lnTo>
                      <a:lnTo>
                        <a:pt x="14" y="216"/>
                      </a:lnTo>
                      <a:lnTo>
                        <a:pt x="14" y="217"/>
                      </a:lnTo>
                      <a:lnTo>
                        <a:pt x="14" y="218"/>
                      </a:lnTo>
                      <a:lnTo>
                        <a:pt x="13" y="218"/>
                      </a:lnTo>
                      <a:lnTo>
                        <a:pt x="13" y="219"/>
                      </a:lnTo>
                      <a:lnTo>
                        <a:pt x="12" y="220"/>
                      </a:lnTo>
                      <a:lnTo>
                        <a:pt x="12" y="220"/>
                      </a:lnTo>
                      <a:lnTo>
                        <a:pt x="12" y="220"/>
                      </a:lnTo>
                      <a:lnTo>
                        <a:pt x="12" y="220"/>
                      </a:lnTo>
                      <a:lnTo>
                        <a:pt x="12" y="220"/>
                      </a:lnTo>
                      <a:close/>
                    </a:path>
                  </a:pathLst>
                </a:custGeom>
                <a:solidFill>
                  <a:srgbClr val="999975"/>
                </a:solidFill>
                <a:ln>
                  <a:noFill/>
                </a:ln>
              </p:spPr>
              <p:txBody>
                <a:bodyPr/>
                <a:lstStyle/>
                <a:p>
                  <a:pPr algn="ctr"/>
                  <a:endParaRPr lang="zh-CN" altLang="en-US"/>
                </a:p>
              </p:txBody>
            </p:sp>
            <p:sp>
              <p:nvSpPr>
                <p:cNvPr id="1052302" name="Freeform 529"/>
                <p:cNvSpPr/>
                <p:nvPr/>
              </p:nvSpPr>
              <p:spPr bwMode="auto">
                <a:xfrm>
                  <a:off x="1631" y="916"/>
                  <a:ext cx="166" cy="179"/>
                </a:xfrm>
                <a:custGeom>
                  <a:avLst/>
                  <a:gdLst>
                    <a:gd name="T0" fmla="*/ 78 w 166"/>
                    <a:gd name="T1" fmla="*/ 179 h 179"/>
                    <a:gd name="T2" fmla="*/ 77 w 166"/>
                    <a:gd name="T3" fmla="*/ 179 h 179"/>
                    <a:gd name="T4" fmla="*/ 75 w 166"/>
                    <a:gd name="T5" fmla="*/ 179 h 179"/>
                    <a:gd name="T6" fmla="*/ 73 w 166"/>
                    <a:gd name="T7" fmla="*/ 179 h 179"/>
                    <a:gd name="T8" fmla="*/ 71 w 166"/>
                    <a:gd name="T9" fmla="*/ 179 h 179"/>
                    <a:gd name="T10" fmla="*/ 69 w 166"/>
                    <a:gd name="T11" fmla="*/ 179 h 179"/>
                    <a:gd name="T12" fmla="*/ 67 w 166"/>
                    <a:gd name="T13" fmla="*/ 179 h 179"/>
                    <a:gd name="T14" fmla="*/ 65 w 166"/>
                    <a:gd name="T15" fmla="*/ 179 h 179"/>
                    <a:gd name="T16" fmla="*/ 63 w 166"/>
                    <a:gd name="T17" fmla="*/ 178 h 179"/>
                    <a:gd name="T18" fmla="*/ 60 w 166"/>
                    <a:gd name="T19" fmla="*/ 178 h 179"/>
                    <a:gd name="T20" fmla="*/ 57 w 166"/>
                    <a:gd name="T21" fmla="*/ 178 h 179"/>
                    <a:gd name="T22" fmla="*/ 55 w 166"/>
                    <a:gd name="T23" fmla="*/ 177 h 179"/>
                    <a:gd name="T24" fmla="*/ 52 w 166"/>
                    <a:gd name="T25" fmla="*/ 177 h 179"/>
                    <a:gd name="T26" fmla="*/ 49 w 166"/>
                    <a:gd name="T27" fmla="*/ 177 h 179"/>
                    <a:gd name="T28" fmla="*/ 46 w 166"/>
                    <a:gd name="T29" fmla="*/ 176 h 179"/>
                    <a:gd name="T30" fmla="*/ 43 w 166"/>
                    <a:gd name="T31" fmla="*/ 176 h 179"/>
                    <a:gd name="T32" fmla="*/ 40 w 166"/>
                    <a:gd name="T33" fmla="*/ 175 h 179"/>
                    <a:gd name="T34" fmla="*/ 36 w 166"/>
                    <a:gd name="T35" fmla="*/ 175 h 179"/>
                    <a:gd name="T36" fmla="*/ 33 w 166"/>
                    <a:gd name="T37" fmla="*/ 174 h 179"/>
                    <a:gd name="T38" fmla="*/ 30 w 166"/>
                    <a:gd name="T39" fmla="*/ 173 h 179"/>
                    <a:gd name="T40" fmla="*/ 26 w 166"/>
                    <a:gd name="T41" fmla="*/ 172 h 179"/>
                    <a:gd name="T42" fmla="*/ 23 w 166"/>
                    <a:gd name="T43" fmla="*/ 171 h 179"/>
                    <a:gd name="T44" fmla="*/ 20 w 166"/>
                    <a:gd name="T45" fmla="*/ 170 h 179"/>
                    <a:gd name="T46" fmla="*/ 16 w 166"/>
                    <a:gd name="T47" fmla="*/ 169 h 179"/>
                    <a:gd name="T48" fmla="*/ 13 w 166"/>
                    <a:gd name="T49" fmla="*/ 168 h 179"/>
                    <a:gd name="T50" fmla="*/ 10 w 166"/>
                    <a:gd name="T51" fmla="*/ 167 h 179"/>
                    <a:gd name="T52" fmla="*/ 7 w 166"/>
                    <a:gd name="T53" fmla="*/ 165 h 179"/>
                    <a:gd name="T54" fmla="*/ 4 w 166"/>
                    <a:gd name="T55" fmla="*/ 164 h 179"/>
                    <a:gd name="T56" fmla="*/ 1 w 166"/>
                    <a:gd name="T57" fmla="*/ 162 h 179"/>
                    <a:gd name="T58" fmla="*/ 90 w 166"/>
                    <a:gd name="T59" fmla="*/ 3 h 179"/>
                    <a:gd name="T60" fmla="*/ 90 w 166"/>
                    <a:gd name="T61" fmla="*/ 3 h 179"/>
                    <a:gd name="T62" fmla="*/ 92 w 166"/>
                    <a:gd name="T63" fmla="*/ 3 h 179"/>
                    <a:gd name="T64" fmla="*/ 95 w 166"/>
                    <a:gd name="T65" fmla="*/ 2 h 179"/>
                    <a:gd name="T66" fmla="*/ 96 w 166"/>
                    <a:gd name="T67" fmla="*/ 2 h 179"/>
                    <a:gd name="T68" fmla="*/ 98 w 166"/>
                    <a:gd name="T69" fmla="*/ 2 h 179"/>
                    <a:gd name="T70" fmla="*/ 100 w 166"/>
                    <a:gd name="T71" fmla="*/ 2 h 179"/>
                    <a:gd name="T72" fmla="*/ 102 w 166"/>
                    <a:gd name="T73" fmla="*/ 2 h 179"/>
                    <a:gd name="T74" fmla="*/ 105 w 166"/>
                    <a:gd name="T75" fmla="*/ 1 h 179"/>
                    <a:gd name="T76" fmla="*/ 107 w 166"/>
                    <a:gd name="T77" fmla="*/ 1 h 179"/>
                    <a:gd name="T78" fmla="*/ 110 w 166"/>
                    <a:gd name="T79" fmla="*/ 1 h 179"/>
                    <a:gd name="T80" fmla="*/ 113 w 166"/>
                    <a:gd name="T81" fmla="*/ 1 h 179"/>
                    <a:gd name="T82" fmla="*/ 116 w 166"/>
                    <a:gd name="T83" fmla="*/ 0 h 179"/>
                    <a:gd name="T84" fmla="*/ 119 w 166"/>
                    <a:gd name="T85" fmla="*/ 0 h 179"/>
                    <a:gd name="T86" fmla="*/ 122 w 166"/>
                    <a:gd name="T87" fmla="*/ 0 h 179"/>
                    <a:gd name="T88" fmla="*/ 125 w 166"/>
                    <a:gd name="T89" fmla="*/ 0 h 179"/>
                    <a:gd name="T90" fmla="*/ 128 w 166"/>
                    <a:gd name="T91" fmla="*/ 0 h 179"/>
                    <a:gd name="T92" fmla="*/ 131 w 166"/>
                    <a:gd name="T93" fmla="*/ 0 h 179"/>
                    <a:gd name="T94" fmla="*/ 134 w 166"/>
                    <a:gd name="T95" fmla="*/ 0 h 179"/>
                    <a:gd name="T96" fmla="*/ 138 w 166"/>
                    <a:gd name="T97" fmla="*/ 1 h 179"/>
                    <a:gd name="T98" fmla="*/ 141 w 166"/>
                    <a:gd name="T99" fmla="*/ 1 h 179"/>
                    <a:gd name="T100" fmla="*/ 144 w 166"/>
                    <a:gd name="T101" fmla="*/ 2 h 179"/>
                    <a:gd name="T102" fmla="*/ 147 w 166"/>
                    <a:gd name="T103" fmla="*/ 2 h 179"/>
                    <a:gd name="T104" fmla="*/ 150 w 166"/>
                    <a:gd name="T105" fmla="*/ 3 h 179"/>
                    <a:gd name="T106" fmla="*/ 153 w 166"/>
                    <a:gd name="T107" fmla="*/ 3 h 179"/>
                    <a:gd name="T108" fmla="*/ 156 w 166"/>
                    <a:gd name="T109" fmla="*/ 4 h 179"/>
                    <a:gd name="T110" fmla="*/ 158 w 166"/>
                    <a:gd name="T111" fmla="*/ 5 h 179"/>
                    <a:gd name="T112" fmla="*/ 161 w 166"/>
                    <a:gd name="T113" fmla="*/ 6 h 179"/>
                    <a:gd name="T114" fmla="*/ 163 w 166"/>
                    <a:gd name="T115" fmla="*/ 8 h 179"/>
                    <a:gd name="T116" fmla="*/ 166 w 166"/>
                    <a:gd name="T117" fmla="*/ 9 h 179"/>
                    <a:gd name="T118" fmla="*/ 79 w 166"/>
                    <a:gd name="T11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179">
                      <a:moveTo>
                        <a:pt x="79" y="179"/>
                      </a:moveTo>
                      <a:lnTo>
                        <a:pt x="78" y="179"/>
                      </a:lnTo>
                      <a:lnTo>
                        <a:pt x="78" y="179"/>
                      </a:lnTo>
                      <a:lnTo>
                        <a:pt x="77" y="179"/>
                      </a:lnTo>
                      <a:lnTo>
                        <a:pt x="77" y="179"/>
                      </a:lnTo>
                      <a:lnTo>
                        <a:pt x="75" y="179"/>
                      </a:lnTo>
                      <a:lnTo>
                        <a:pt x="74" y="179"/>
                      </a:lnTo>
                      <a:lnTo>
                        <a:pt x="73" y="179"/>
                      </a:lnTo>
                      <a:lnTo>
                        <a:pt x="72" y="179"/>
                      </a:lnTo>
                      <a:lnTo>
                        <a:pt x="71" y="179"/>
                      </a:lnTo>
                      <a:lnTo>
                        <a:pt x="71" y="179"/>
                      </a:lnTo>
                      <a:lnTo>
                        <a:pt x="69" y="179"/>
                      </a:lnTo>
                      <a:lnTo>
                        <a:pt x="69" y="179"/>
                      </a:lnTo>
                      <a:lnTo>
                        <a:pt x="67" y="179"/>
                      </a:lnTo>
                      <a:lnTo>
                        <a:pt x="66" y="179"/>
                      </a:lnTo>
                      <a:lnTo>
                        <a:pt x="65" y="179"/>
                      </a:lnTo>
                      <a:lnTo>
                        <a:pt x="64" y="179"/>
                      </a:lnTo>
                      <a:lnTo>
                        <a:pt x="63" y="178"/>
                      </a:lnTo>
                      <a:lnTo>
                        <a:pt x="62" y="178"/>
                      </a:lnTo>
                      <a:lnTo>
                        <a:pt x="60" y="178"/>
                      </a:lnTo>
                      <a:lnTo>
                        <a:pt x="59" y="178"/>
                      </a:lnTo>
                      <a:lnTo>
                        <a:pt x="57" y="178"/>
                      </a:lnTo>
                      <a:lnTo>
                        <a:pt x="56" y="178"/>
                      </a:lnTo>
                      <a:lnTo>
                        <a:pt x="55" y="177"/>
                      </a:lnTo>
                      <a:lnTo>
                        <a:pt x="53" y="177"/>
                      </a:lnTo>
                      <a:lnTo>
                        <a:pt x="52" y="177"/>
                      </a:lnTo>
                      <a:lnTo>
                        <a:pt x="51" y="177"/>
                      </a:lnTo>
                      <a:lnTo>
                        <a:pt x="49" y="177"/>
                      </a:lnTo>
                      <a:lnTo>
                        <a:pt x="48" y="177"/>
                      </a:lnTo>
                      <a:lnTo>
                        <a:pt x="46" y="176"/>
                      </a:lnTo>
                      <a:lnTo>
                        <a:pt x="44" y="176"/>
                      </a:lnTo>
                      <a:lnTo>
                        <a:pt x="43" y="176"/>
                      </a:lnTo>
                      <a:lnTo>
                        <a:pt x="41" y="175"/>
                      </a:lnTo>
                      <a:lnTo>
                        <a:pt x="40" y="175"/>
                      </a:lnTo>
                      <a:lnTo>
                        <a:pt x="38" y="175"/>
                      </a:lnTo>
                      <a:lnTo>
                        <a:pt x="36" y="175"/>
                      </a:lnTo>
                      <a:lnTo>
                        <a:pt x="34" y="174"/>
                      </a:lnTo>
                      <a:lnTo>
                        <a:pt x="33" y="174"/>
                      </a:lnTo>
                      <a:lnTo>
                        <a:pt x="31" y="173"/>
                      </a:lnTo>
                      <a:lnTo>
                        <a:pt x="30" y="173"/>
                      </a:lnTo>
                      <a:lnTo>
                        <a:pt x="28" y="173"/>
                      </a:lnTo>
                      <a:lnTo>
                        <a:pt x="26" y="172"/>
                      </a:lnTo>
                      <a:lnTo>
                        <a:pt x="25" y="172"/>
                      </a:lnTo>
                      <a:lnTo>
                        <a:pt x="23" y="171"/>
                      </a:lnTo>
                      <a:lnTo>
                        <a:pt x="21" y="171"/>
                      </a:lnTo>
                      <a:lnTo>
                        <a:pt x="20" y="170"/>
                      </a:lnTo>
                      <a:lnTo>
                        <a:pt x="18" y="170"/>
                      </a:lnTo>
                      <a:lnTo>
                        <a:pt x="16" y="169"/>
                      </a:lnTo>
                      <a:lnTo>
                        <a:pt x="15" y="169"/>
                      </a:lnTo>
                      <a:lnTo>
                        <a:pt x="13" y="168"/>
                      </a:lnTo>
                      <a:lnTo>
                        <a:pt x="12" y="167"/>
                      </a:lnTo>
                      <a:lnTo>
                        <a:pt x="10" y="167"/>
                      </a:lnTo>
                      <a:lnTo>
                        <a:pt x="8" y="166"/>
                      </a:lnTo>
                      <a:lnTo>
                        <a:pt x="7" y="165"/>
                      </a:lnTo>
                      <a:lnTo>
                        <a:pt x="5" y="165"/>
                      </a:lnTo>
                      <a:lnTo>
                        <a:pt x="4" y="164"/>
                      </a:lnTo>
                      <a:lnTo>
                        <a:pt x="3" y="163"/>
                      </a:lnTo>
                      <a:lnTo>
                        <a:pt x="1" y="162"/>
                      </a:lnTo>
                      <a:lnTo>
                        <a:pt x="0" y="161"/>
                      </a:lnTo>
                      <a:lnTo>
                        <a:pt x="90" y="3"/>
                      </a:lnTo>
                      <a:lnTo>
                        <a:pt x="90" y="3"/>
                      </a:lnTo>
                      <a:lnTo>
                        <a:pt x="90" y="3"/>
                      </a:lnTo>
                      <a:lnTo>
                        <a:pt x="91" y="3"/>
                      </a:lnTo>
                      <a:lnTo>
                        <a:pt x="92" y="3"/>
                      </a:lnTo>
                      <a:lnTo>
                        <a:pt x="93" y="2"/>
                      </a:lnTo>
                      <a:lnTo>
                        <a:pt x="95" y="2"/>
                      </a:lnTo>
                      <a:lnTo>
                        <a:pt x="95" y="2"/>
                      </a:lnTo>
                      <a:lnTo>
                        <a:pt x="96" y="2"/>
                      </a:lnTo>
                      <a:lnTo>
                        <a:pt x="97" y="2"/>
                      </a:lnTo>
                      <a:lnTo>
                        <a:pt x="98" y="2"/>
                      </a:lnTo>
                      <a:lnTo>
                        <a:pt x="99" y="2"/>
                      </a:lnTo>
                      <a:lnTo>
                        <a:pt x="100" y="2"/>
                      </a:lnTo>
                      <a:lnTo>
                        <a:pt x="101" y="2"/>
                      </a:lnTo>
                      <a:lnTo>
                        <a:pt x="102" y="2"/>
                      </a:lnTo>
                      <a:lnTo>
                        <a:pt x="103" y="1"/>
                      </a:lnTo>
                      <a:lnTo>
                        <a:pt x="105" y="1"/>
                      </a:lnTo>
                      <a:lnTo>
                        <a:pt x="106" y="1"/>
                      </a:lnTo>
                      <a:lnTo>
                        <a:pt x="107" y="1"/>
                      </a:lnTo>
                      <a:lnTo>
                        <a:pt x="109" y="1"/>
                      </a:lnTo>
                      <a:lnTo>
                        <a:pt x="110" y="1"/>
                      </a:lnTo>
                      <a:lnTo>
                        <a:pt x="111" y="1"/>
                      </a:lnTo>
                      <a:lnTo>
                        <a:pt x="113" y="1"/>
                      </a:lnTo>
                      <a:lnTo>
                        <a:pt x="114" y="0"/>
                      </a:lnTo>
                      <a:lnTo>
                        <a:pt x="116" y="0"/>
                      </a:lnTo>
                      <a:lnTo>
                        <a:pt x="117" y="0"/>
                      </a:lnTo>
                      <a:lnTo>
                        <a:pt x="119" y="0"/>
                      </a:lnTo>
                      <a:lnTo>
                        <a:pt x="120" y="0"/>
                      </a:lnTo>
                      <a:lnTo>
                        <a:pt x="122" y="0"/>
                      </a:lnTo>
                      <a:lnTo>
                        <a:pt x="123" y="0"/>
                      </a:lnTo>
                      <a:lnTo>
                        <a:pt x="125" y="0"/>
                      </a:lnTo>
                      <a:lnTo>
                        <a:pt x="126" y="0"/>
                      </a:lnTo>
                      <a:lnTo>
                        <a:pt x="128" y="0"/>
                      </a:lnTo>
                      <a:lnTo>
                        <a:pt x="129" y="0"/>
                      </a:lnTo>
                      <a:lnTo>
                        <a:pt x="131" y="0"/>
                      </a:lnTo>
                      <a:lnTo>
                        <a:pt x="133" y="0"/>
                      </a:lnTo>
                      <a:lnTo>
                        <a:pt x="134" y="0"/>
                      </a:lnTo>
                      <a:lnTo>
                        <a:pt x="136" y="1"/>
                      </a:lnTo>
                      <a:lnTo>
                        <a:pt x="138" y="1"/>
                      </a:lnTo>
                      <a:lnTo>
                        <a:pt x="139" y="1"/>
                      </a:lnTo>
                      <a:lnTo>
                        <a:pt x="141" y="1"/>
                      </a:lnTo>
                      <a:lnTo>
                        <a:pt x="142" y="1"/>
                      </a:lnTo>
                      <a:lnTo>
                        <a:pt x="144" y="2"/>
                      </a:lnTo>
                      <a:lnTo>
                        <a:pt x="145" y="2"/>
                      </a:lnTo>
                      <a:lnTo>
                        <a:pt x="147" y="2"/>
                      </a:lnTo>
                      <a:lnTo>
                        <a:pt x="148" y="2"/>
                      </a:lnTo>
                      <a:lnTo>
                        <a:pt x="150" y="3"/>
                      </a:lnTo>
                      <a:lnTo>
                        <a:pt x="151" y="3"/>
                      </a:lnTo>
                      <a:lnTo>
                        <a:pt x="153" y="3"/>
                      </a:lnTo>
                      <a:lnTo>
                        <a:pt x="154" y="4"/>
                      </a:lnTo>
                      <a:lnTo>
                        <a:pt x="156" y="4"/>
                      </a:lnTo>
                      <a:lnTo>
                        <a:pt x="157" y="5"/>
                      </a:lnTo>
                      <a:lnTo>
                        <a:pt x="158" y="5"/>
                      </a:lnTo>
                      <a:lnTo>
                        <a:pt x="159" y="6"/>
                      </a:lnTo>
                      <a:lnTo>
                        <a:pt x="161" y="6"/>
                      </a:lnTo>
                      <a:lnTo>
                        <a:pt x="162" y="7"/>
                      </a:lnTo>
                      <a:lnTo>
                        <a:pt x="163" y="8"/>
                      </a:lnTo>
                      <a:lnTo>
                        <a:pt x="165" y="8"/>
                      </a:lnTo>
                      <a:lnTo>
                        <a:pt x="166" y="9"/>
                      </a:lnTo>
                      <a:lnTo>
                        <a:pt x="90" y="159"/>
                      </a:lnTo>
                      <a:lnTo>
                        <a:pt x="79" y="179"/>
                      </a:lnTo>
                      <a:lnTo>
                        <a:pt x="79" y="179"/>
                      </a:lnTo>
                      <a:close/>
                    </a:path>
                  </a:pathLst>
                </a:custGeom>
                <a:solidFill>
                  <a:srgbClr val="B8FAF0"/>
                </a:solidFill>
                <a:ln>
                  <a:noFill/>
                </a:ln>
              </p:spPr>
              <p:txBody>
                <a:bodyPr/>
                <a:lstStyle/>
                <a:p>
                  <a:pPr algn="ctr"/>
                  <a:endParaRPr lang="zh-CN" altLang="en-US"/>
                </a:p>
              </p:txBody>
            </p:sp>
            <p:sp>
              <p:nvSpPr>
                <p:cNvPr id="1052303" name="Freeform 530"/>
                <p:cNvSpPr/>
                <p:nvPr/>
              </p:nvSpPr>
              <p:spPr bwMode="auto">
                <a:xfrm>
                  <a:off x="1475" y="1028"/>
                  <a:ext cx="151" cy="203"/>
                </a:xfrm>
                <a:custGeom>
                  <a:avLst/>
                  <a:gdLst>
                    <a:gd name="T0" fmla="*/ 2 w 151"/>
                    <a:gd name="T1" fmla="*/ 42 h 203"/>
                    <a:gd name="T2" fmla="*/ 9 w 151"/>
                    <a:gd name="T3" fmla="*/ 40 h 203"/>
                    <a:gd name="T4" fmla="*/ 20 w 151"/>
                    <a:gd name="T5" fmla="*/ 37 h 203"/>
                    <a:gd name="T6" fmla="*/ 33 w 151"/>
                    <a:gd name="T7" fmla="*/ 33 h 203"/>
                    <a:gd name="T8" fmla="*/ 48 w 151"/>
                    <a:gd name="T9" fmla="*/ 28 h 203"/>
                    <a:gd name="T10" fmla="*/ 64 w 151"/>
                    <a:gd name="T11" fmla="*/ 24 h 203"/>
                    <a:gd name="T12" fmla="*/ 81 w 151"/>
                    <a:gd name="T13" fmla="*/ 19 h 203"/>
                    <a:gd name="T14" fmla="*/ 97 w 151"/>
                    <a:gd name="T15" fmla="*/ 14 h 203"/>
                    <a:gd name="T16" fmla="*/ 112 w 151"/>
                    <a:gd name="T17" fmla="*/ 10 h 203"/>
                    <a:gd name="T18" fmla="*/ 126 w 151"/>
                    <a:gd name="T19" fmla="*/ 6 h 203"/>
                    <a:gd name="T20" fmla="*/ 137 w 151"/>
                    <a:gd name="T21" fmla="*/ 3 h 203"/>
                    <a:gd name="T22" fmla="*/ 145 w 151"/>
                    <a:gd name="T23" fmla="*/ 1 h 203"/>
                    <a:gd name="T24" fmla="*/ 148 w 151"/>
                    <a:gd name="T25" fmla="*/ 1 h 203"/>
                    <a:gd name="T26" fmla="*/ 145 w 151"/>
                    <a:gd name="T27" fmla="*/ 5 h 203"/>
                    <a:gd name="T28" fmla="*/ 143 w 151"/>
                    <a:gd name="T29" fmla="*/ 10 h 203"/>
                    <a:gd name="T30" fmla="*/ 139 w 151"/>
                    <a:gd name="T31" fmla="*/ 17 h 203"/>
                    <a:gd name="T32" fmla="*/ 134 w 151"/>
                    <a:gd name="T33" fmla="*/ 24 h 203"/>
                    <a:gd name="T34" fmla="*/ 129 w 151"/>
                    <a:gd name="T35" fmla="*/ 32 h 203"/>
                    <a:gd name="T36" fmla="*/ 123 w 151"/>
                    <a:gd name="T37" fmla="*/ 41 h 203"/>
                    <a:gd name="T38" fmla="*/ 116 w 151"/>
                    <a:gd name="T39" fmla="*/ 50 h 203"/>
                    <a:gd name="T40" fmla="*/ 109 w 151"/>
                    <a:gd name="T41" fmla="*/ 59 h 203"/>
                    <a:gd name="T42" fmla="*/ 102 w 151"/>
                    <a:gd name="T43" fmla="*/ 68 h 203"/>
                    <a:gd name="T44" fmla="*/ 94 w 151"/>
                    <a:gd name="T45" fmla="*/ 76 h 203"/>
                    <a:gd name="T46" fmla="*/ 86 w 151"/>
                    <a:gd name="T47" fmla="*/ 83 h 203"/>
                    <a:gd name="T48" fmla="*/ 78 w 151"/>
                    <a:gd name="T49" fmla="*/ 89 h 203"/>
                    <a:gd name="T50" fmla="*/ 71 w 151"/>
                    <a:gd name="T51" fmla="*/ 94 h 203"/>
                    <a:gd name="T52" fmla="*/ 65 w 151"/>
                    <a:gd name="T53" fmla="*/ 98 h 203"/>
                    <a:gd name="T54" fmla="*/ 61 w 151"/>
                    <a:gd name="T55" fmla="*/ 103 h 203"/>
                    <a:gd name="T56" fmla="*/ 55 w 151"/>
                    <a:gd name="T57" fmla="*/ 109 h 203"/>
                    <a:gd name="T58" fmla="*/ 53 w 151"/>
                    <a:gd name="T59" fmla="*/ 114 h 203"/>
                    <a:gd name="T60" fmla="*/ 63 w 151"/>
                    <a:gd name="T61" fmla="*/ 133 h 203"/>
                    <a:gd name="T62" fmla="*/ 67 w 151"/>
                    <a:gd name="T63" fmla="*/ 138 h 203"/>
                    <a:gd name="T64" fmla="*/ 73 w 151"/>
                    <a:gd name="T65" fmla="*/ 143 h 203"/>
                    <a:gd name="T66" fmla="*/ 78 w 151"/>
                    <a:gd name="T67" fmla="*/ 148 h 203"/>
                    <a:gd name="T68" fmla="*/ 84 w 151"/>
                    <a:gd name="T69" fmla="*/ 154 h 203"/>
                    <a:gd name="T70" fmla="*/ 92 w 151"/>
                    <a:gd name="T71" fmla="*/ 160 h 203"/>
                    <a:gd name="T72" fmla="*/ 100 w 151"/>
                    <a:gd name="T73" fmla="*/ 166 h 203"/>
                    <a:gd name="T74" fmla="*/ 109 w 151"/>
                    <a:gd name="T75" fmla="*/ 172 h 203"/>
                    <a:gd name="T76" fmla="*/ 119 w 151"/>
                    <a:gd name="T77" fmla="*/ 177 h 203"/>
                    <a:gd name="T78" fmla="*/ 130 w 151"/>
                    <a:gd name="T79" fmla="*/ 182 h 203"/>
                    <a:gd name="T80" fmla="*/ 142 w 151"/>
                    <a:gd name="T81" fmla="*/ 186 h 203"/>
                    <a:gd name="T82" fmla="*/ 41 w 151"/>
                    <a:gd name="T83" fmla="*/ 203 h 203"/>
                    <a:gd name="T84" fmla="*/ 39 w 151"/>
                    <a:gd name="T85" fmla="*/ 198 h 203"/>
                    <a:gd name="T86" fmla="*/ 37 w 151"/>
                    <a:gd name="T87" fmla="*/ 193 h 203"/>
                    <a:gd name="T88" fmla="*/ 34 w 151"/>
                    <a:gd name="T89" fmla="*/ 187 h 203"/>
                    <a:gd name="T90" fmla="*/ 32 w 151"/>
                    <a:gd name="T91" fmla="*/ 179 h 203"/>
                    <a:gd name="T92" fmla="*/ 28 w 151"/>
                    <a:gd name="T93" fmla="*/ 170 h 203"/>
                    <a:gd name="T94" fmla="*/ 25 w 151"/>
                    <a:gd name="T95" fmla="*/ 160 h 203"/>
                    <a:gd name="T96" fmla="*/ 21 w 151"/>
                    <a:gd name="T97" fmla="*/ 149 h 203"/>
                    <a:gd name="T98" fmla="*/ 17 w 151"/>
                    <a:gd name="T99" fmla="*/ 138 h 203"/>
                    <a:gd name="T100" fmla="*/ 14 w 151"/>
                    <a:gd name="T101" fmla="*/ 127 h 203"/>
                    <a:gd name="T102" fmla="*/ 11 w 151"/>
                    <a:gd name="T103" fmla="*/ 117 h 203"/>
                    <a:gd name="T104" fmla="*/ 9 w 151"/>
                    <a:gd name="T105" fmla="*/ 107 h 203"/>
                    <a:gd name="T106" fmla="*/ 7 w 151"/>
                    <a:gd name="T107" fmla="*/ 97 h 203"/>
                    <a:gd name="T108" fmla="*/ 5 w 151"/>
                    <a:gd name="T109" fmla="*/ 89 h 203"/>
                    <a:gd name="T110" fmla="*/ 4 w 151"/>
                    <a:gd name="T111" fmla="*/ 81 h 203"/>
                    <a:gd name="T112" fmla="*/ 3 w 151"/>
                    <a:gd name="T113" fmla="*/ 74 h 203"/>
                    <a:gd name="T114" fmla="*/ 2 w 151"/>
                    <a:gd name="T115" fmla="*/ 68 h 203"/>
                    <a:gd name="T116" fmla="*/ 1 w 151"/>
                    <a:gd name="T117" fmla="*/ 63 h 203"/>
                    <a:gd name="T118" fmla="*/ 0 w 151"/>
                    <a:gd name="T119" fmla="*/ 58 h 203"/>
                    <a:gd name="T120" fmla="*/ 0 w 151"/>
                    <a:gd name="T121" fmla="*/ 54 h 203"/>
                    <a:gd name="T122" fmla="*/ 0 w 151"/>
                    <a:gd name="T123" fmla="*/ 48 h 203"/>
                    <a:gd name="T124" fmla="*/ 0 w 151"/>
                    <a:gd name="T125" fmla="*/ 4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1" h="203">
                      <a:moveTo>
                        <a:pt x="0" y="43"/>
                      </a:moveTo>
                      <a:lnTo>
                        <a:pt x="0" y="43"/>
                      </a:lnTo>
                      <a:lnTo>
                        <a:pt x="0" y="43"/>
                      </a:lnTo>
                      <a:lnTo>
                        <a:pt x="1" y="42"/>
                      </a:lnTo>
                      <a:lnTo>
                        <a:pt x="2" y="42"/>
                      </a:lnTo>
                      <a:lnTo>
                        <a:pt x="3" y="42"/>
                      </a:lnTo>
                      <a:lnTo>
                        <a:pt x="4" y="41"/>
                      </a:lnTo>
                      <a:lnTo>
                        <a:pt x="5" y="41"/>
                      </a:lnTo>
                      <a:lnTo>
                        <a:pt x="7" y="40"/>
                      </a:lnTo>
                      <a:lnTo>
                        <a:pt x="9" y="40"/>
                      </a:lnTo>
                      <a:lnTo>
                        <a:pt x="11" y="39"/>
                      </a:lnTo>
                      <a:lnTo>
                        <a:pt x="13" y="39"/>
                      </a:lnTo>
                      <a:lnTo>
                        <a:pt x="15" y="38"/>
                      </a:lnTo>
                      <a:lnTo>
                        <a:pt x="17" y="37"/>
                      </a:lnTo>
                      <a:lnTo>
                        <a:pt x="20" y="37"/>
                      </a:lnTo>
                      <a:lnTo>
                        <a:pt x="22" y="36"/>
                      </a:lnTo>
                      <a:lnTo>
                        <a:pt x="25" y="35"/>
                      </a:lnTo>
                      <a:lnTo>
                        <a:pt x="27" y="34"/>
                      </a:lnTo>
                      <a:lnTo>
                        <a:pt x="30" y="34"/>
                      </a:lnTo>
                      <a:lnTo>
                        <a:pt x="33" y="33"/>
                      </a:lnTo>
                      <a:lnTo>
                        <a:pt x="36" y="32"/>
                      </a:lnTo>
                      <a:lnTo>
                        <a:pt x="38" y="31"/>
                      </a:lnTo>
                      <a:lnTo>
                        <a:pt x="42" y="30"/>
                      </a:lnTo>
                      <a:lnTo>
                        <a:pt x="45" y="29"/>
                      </a:lnTo>
                      <a:lnTo>
                        <a:pt x="48" y="28"/>
                      </a:lnTo>
                      <a:lnTo>
                        <a:pt x="51" y="27"/>
                      </a:lnTo>
                      <a:lnTo>
                        <a:pt x="54" y="26"/>
                      </a:lnTo>
                      <a:lnTo>
                        <a:pt x="57" y="26"/>
                      </a:lnTo>
                      <a:lnTo>
                        <a:pt x="61" y="25"/>
                      </a:lnTo>
                      <a:lnTo>
                        <a:pt x="64" y="24"/>
                      </a:lnTo>
                      <a:lnTo>
                        <a:pt x="68" y="23"/>
                      </a:lnTo>
                      <a:lnTo>
                        <a:pt x="71" y="22"/>
                      </a:lnTo>
                      <a:lnTo>
                        <a:pt x="74" y="21"/>
                      </a:lnTo>
                      <a:lnTo>
                        <a:pt x="77" y="20"/>
                      </a:lnTo>
                      <a:lnTo>
                        <a:pt x="81" y="19"/>
                      </a:lnTo>
                      <a:lnTo>
                        <a:pt x="84" y="18"/>
                      </a:lnTo>
                      <a:lnTo>
                        <a:pt x="87" y="17"/>
                      </a:lnTo>
                      <a:lnTo>
                        <a:pt x="91" y="16"/>
                      </a:lnTo>
                      <a:lnTo>
                        <a:pt x="94" y="15"/>
                      </a:lnTo>
                      <a:lnTo>
                        <a:pt x="97" y="14"/>
                      </a:lnTo>
                      <a:lnTo>
                        <a:pt x="100" y="13"/>
                      </a:lnTo>
                      <a:lnTo>
                        <a:pt x="103" y="12"/>
                      </a:lnTo>
                      <a:lnTo>
                        <a:pt x="106" y="11"/>
                      </a:lnTo>
                      <a:lnTo>
                        <a:pt x="109" y="11"/>
                      </a:lnTo>
                      <a:lnTo>
                        <a:pt x="112" y="10"/>
                      </a:lnTo>
                      <a:lnTo>
                        <a:pt x="115" y="9"/>
                      </a:lnTo>
                      <a:lnTo>
                        <a:pt x="118" y="8"/>
                      </a:lnTo>
                      <a:lnTo>
                        <a:pt x="121" y="7"/>
                      </a:lnTo>
                      <a:lnTo>
                        <a:pt x="123" y="7"/>
                      </a:lnTo>
                      <a:lnTo>
                        <a:pt x="126" y="6"/>
                      </a:lnTo>
                      <a:lnTo>
                        <a:pt x="129" y="5"/>
                      </a:lnTo>
                      <a:lnTo>
                        <a:pt x="131" y="5"/>
                      </a:lnTo>
                      <a:lnTo>
                        <a:pt x="133" y="4"/>
                      </a:lnTo>
                      <a:lnTo>
                        <a:pt x="135" y="3"/>
                      </a:lnTo>
                      <a:lnTo>
                        <a:pt x="137" y="3"/>
                      </a:lnTo>
                      <a:lnTo>
                        <a:pt x="139" y="2"/>
                      </a:lnTo>
                      <a:lnTo>
                        <a:pt x="141" y="2"/>
                      </a:lnTo>
                      <a:lnTo>
                        <a:pt x="142" y="1"/>
                      </a:lnTo>
                      <a:lnTo>
                        <a:pt x="144" y="1"/>
                      </a:lnTo>
                      <a:lnTo>
                        <a:pt x="145" y="1"/>
                      </a:lnTo>
                      <a:lnTo>
                        <a:pt x="146" y="1"/>
                      </a:lnTo>
                      <a:lnTo>
                        <a:pt x="147" y="0"/>
                      </a:lnTo>
                      <a:lnTo>
                        <a:pt x="148" y="0"/>
                      </a:lnTo>
                      <a:lnTo>
                        <a:pt x="148" y="0"/>
                      </a:lnTo>
                      <a:lnTo>
                        <a:pt x="148" y="1"/>
                      </a:lnTo>
                      <a:lnTo>
                        <a:pt x="147" y="2"/>
                      </a:lnTo>
                      <a:lnTo>
                        <a:pt x="147" y="3"/>
                      </a:lnTo>
                      <a:lnTo>
                        <a:pt x="146" y="3"/>
                      </a:lnTo>
                      <a:lnTo>
                        <a:pt x="146" y="4"/>
                      </a:lnTo>
                      <a:lnTo>
                        <a:pt x="145" y="5"/>
                      </a:lnTo>
                      <a:lnTo>
                        <a:pt x="145" y="6"/>
                      </a:lnTo>
                      <a:lnTo>
                        <a:pt x="144" y="7"/>
                      </a:lnTo>
                      <a:lnTo>
                        <a:pt x="144" y="8"/>
                      </a:lnTo>
                      <a:lnTo>
                        <a:pt x="143" y="9"/>
                      </a:lnTo>
                      <a:lnTo>
                        <a:pt x="143" y="10"/>
                      </a:lnTo>
                      <a:lnTo>
                        <a:pt x="142" y="11"/>
                      </a:lnTo>
                      <a:lnTo>
                        <a:pt x="141" y="13"/>
                      </a:lnTo>
                      <a:lnTo>
                        <a:pt x="140" y="14"/>
                      </a:lnTo>
                      <a:lnTo>
                        <a:pt x="140" y="15"/>
                      </a:lnTo>
                      <a:lnTo>
                        <a:pt x="139" y="17"/>
                      </a:lnTo>
                      <a:lnTo>
                        <a:pt x="138" y="18"/>
                      </a:lnTo>
                      <a:lnTo>
                        <a:pt x="137" y="19"/>
                      </a:lnTo>
                      <a:lnTo>
                        <a:pt x="136" y="21"/>
                      </a:lnTo>
                      <a:lnTo>
                        <a:pt x="135" y="22"/>
                      </a:lnTo>
                      <a:lnTo>
                        <a:pt x="134" y="24"/>
                      </a:lnTo>
                      <a:lnTo>
                        <a:pt x="133" y="26"/>
                      </a:lnTo>
                      <a:lnTo>
                        <a:pt x="132" y="27"/>
                      </a:lnTo>
                      <a:lnTo>
                        <a:pt x="131" y="29"/>
                      </a:lnTo>
                      <a:lnTo>
                        <a:pt x="130" y="31"/>
                      </a:lnTo>
                      <a:lnTo>
                        <a:pt x="129" y="32"/>
                      </a:lnTo>
                      <a:lnTo>
                        <a:pt x="128" y="34"/>
                      </a:lnTo>
                      <a:lnTo>
                        <a:pt x="127" y="36"/>
                      </a:lnTo>
                      <a:lnTo>
                        <a:pt x="125" y="38"/>
                      </a:lnTo>
                      <a:lnTo>
                        <a:pt x="124" y="39"/>
                      </a:lnTo>
                      <a:lnTo>
                        <a:pt x="123" y="41"/>
                      </a:lnTo>
                      <a:lnTo>
                        <a:pt x="121" y="43"/>
                      </a:lnTo>
                      <a:lnTo>
                        <a:pt x="120" y="45"/>
                      </a:lnTo>
                      <a:lnTo>
                        <a:pt x="119" y="47"/>
                      </a:lnTo>
                      <a:lnTo>
                        <a:pt x="118" y="49"/>
                      </a:lnTo>
                      <a:lnTo>
                        <a:pt x="116" y="50"/>
                      </a:lnTo>
                      <a:lnTo>
                        <a:pt x="115" y="52"/>
                      </a:lnTo>
                      <a:lnTo>
                        <a:pt x="113" y="54"/>
                      </a:lnTo>
                      <a:lnTo>
                        <a:pt x="112" y="56"/>
                      </a:lnTo>
                      <a:lnTo>
                        <a:pt x="111" y="57"/>
                      </a:lnTo>
                      <a:lnTo>
                        <a:pt x="109" y="59"/>
                      </a:lnTo>
                      <a:lnTo>
                        <a:pt x="108" y="61"/>
                      </a:lnTo>
                      <a:lnTo>
                        <a:pt x="106" y="63"/>
                      </a:lnTo>
                      <a:lnTo>
                        <a:pt x="105" y="65"/>
                      </a:lnTo>
                      <a:lnTo>
                        <a:pt x="103" y="66"/>
                      </a:lnTo>
                      <a:lnTo>
                        <a:pt x="102" y="68"/>
                      </a:lnTo>
                      <a:lnTo>
                        <a:pt x="100" y="70"/>
                      </a:lnTo>
                      <a:lnTo>
                        <a:pt x="98" y="71"/>
                      </a:lnTo>
                      <a:lnTo>
                        <a:pt x="97" y="73"/>
                      </a:lnTo>
                      <a:lnTo>
                        <a:pt x="95" y="74"/>
                      </a:lnTo>
                      <a:lnTo>
                        <a:pt x="94" y="76"/>
                      </a:lnTo>
                      <a:lnTo>
                        <a:pt x="92" y="77"/>
                      </a:lnTo>
                      <a:lnTo>
                        <a:pt x="91" y="79"/>
                      </a:lnTo>
                      <a:lnTo>
                        <a:pt x="89" y="80"/>
                      </a:lnTo>
                      <a:lnTo>
                        <a:pt x="88" y="82"/>
                      </a:lnTo>
                      <a:lnTo>
                        <a:pt x="86" y="83"/>
                      </a:lnTo>
                      <a:lnTo>
                        <a:pt x="84" y="84"/>
                      </a:lnTo>
                      <a:lnTo>
                        <a:pt x="83" y="86"/>
                      </a:lnTo>
                      <a:lnTo>
                        <a:pt x="81" y="87"/>
                      </a:lnTo>
                      <a:lnTo>
                        <a:pt x="79" y="88"/>
                      </a:lnTo>
                      <a:lnTo>
                        <a:pt x="78" y="89"/>
                      </a:lnTo>
                      <a:lnTo>
                        <a:pt x="76" y="90"/>
                      </a:lnTo>
                      <a:lnTo>
                        <a:pt x="75" y="91"/>
                      </a:lnTo>
                      <a:lnTo>
                        <a:pt x="73" y="92"/>
                      </a:lnTo>
                      <a:lnTo>
                        <a:pt x="72" y="93"/>
                      </a:lnTo>
                      <a:lnTo>
                        <a:pt x="71" y="94"/>
                      </a:lnTo>
                      <a:lnTo>
                        <a:pt x="70" y="95"/>
                      </a:lnTo>
                      <a:lnTo>
                        <a:pt x="69" y="96"/>
                      </a:lnTo>
                      <a:lnTo>
                        <a:pt x="67" y="97"/>
                      </a:lnTo>
                      <a:lnTo>
                        <a:pt x="66" y="97"/>
                      </a:lnTo>
                      <a:lnTo>
                        <a:pt x="65" y="98"/>
                      </a:lnTo>
                      <a:lnTo>
                        <a:pt x="64" y="99"/>
                      </a:lnTo>
                      <a:lnTo>
                        <a:pt x="63" y="100"/>
                      </a:lnTo>
                      <a:lnTo>
                        <a:pt x="63" y="101"/>
                      </a:lnTo>
                      <a:lnTo>
                        <a:pt x="62" y="102"/>
                      </a:lnTo>
                      <a:lnTo>
                        <a:pt x="61" y="103"/>
                      </a:lnTo>
                      <a:lnTo>
                        <a:pt x="59" y="104"/>
                      </a:lnTo>
                      <a:lnTo>
                        <a:pt x="58" y="105"/>
                      </a:lnTo>
                      <a:lnTo>
                        <a:pt x="57" y="107"/>
                      </a:lnTo>
                      <a:lnTo>
                        <a:pt x="56" y="108"/>
                      </a:lnTo>
                      <a:lnTo>
                        <a:pt x="55" y="109"/>
                      </a:lnTo>
                      <a:lnTo>
                        <a:pt x="55" y="110"/>
                      </a:lnTo>
                      <a:lnTo>
                        <a:pt x="55" y="111"/>
                      </a:lnTo>
                      <a:lnTo>
                        <a:pt x="54" y="112"/>
                      </a:lnTo>
                      <a:lnTo>
                        <a:pt x="54" y="113"/>
                      </a:lnTo>
                      <a:lnTo>
                        <a:pt x="53" y="114"/>
                      </a:lnTo>
                      <a:lnTo>
                        <a:pt x="54" y="115"/>
                      </a:lnTo>
                      <a:lnTo>
                        <a:pt x="54" y="116"/>
                      </a:lnTo>
                      <a:lnTo>
                        <a:pt x="54" y="116"/>
                      </a:lnTo>
                      <a:lnTo>
                        <a:pt x="63" y="132"/>
                      </a:lnTo>
                      <a:lnTo>
                        <a:pt x="63" y="133"/>
                      </a:lnTo>
                      <a:lnTo>
                        <a:pt x="63" y="133"/>
                      </a:lnTo>
                      <a:lnTo>
                        <a:pt x="64" y="134"/>
                      </a:lnTo>
                      <a:lnTo>
                        <a:pt x="65" y="135"/>
                      </a:lnTo>
                      <a:lnTo>
                        <a:pt x="66" y="136"/>
                      </a:lnTo>
                      <a:lnTo>
                        <a:pt x="67" y="138"/>
                      </a:lnTo>
                      <a:lnTo>
                        <a:pt x="69" y="140"/>
                      </a:lnTo>
                      <a:lnTo>
                        <a:pt x="70" y="140"/>
                      </a:lnTo>
                      <a:lnTo>
                        <a:pt x="71" y="141"/>
                      </a:lnTo>
                      <a:lnTo>
                        <a:pt x="72" y="142"/>
                      </a:lnTo>
                      <a:lnTo>
                        <a:pt x="73" y="143"/>
                      </a:lnTo>
                      <a:lnTo>
                        <a:pt x="73" y="144"/>
                      </a:lnTo>
                      <a:lnTo>
                        <a:pt x="75" y="145"/>
                      </a:lnTo>
                      <a:lnTo>
                        <a:pt x="76" y="146"/>
                      </a:lnTo>
                      <a:lnTo>
                        <a:pt x="77" y="147"/>
                      </a:lnTo>
                      <a:lnTo>
                        <a:pt x="78" y="148"/>
                      </a:lnTo>
                      <a:lnTo>
                        <a:pt x="79" y="149"/>
                      </a:lnTo>
                      <a:lnTo>
                        <a:pt x="81" y="150"/>
                      </a:lnTo>
                      <a:lnTo>
                        <a:pt x="82" y="151"/>
                      </a:lnTo>
                      <a:lnTo>
                        <a:pt x="83" y="153"/>
                      </a:lnTo>
                      <a:lnTo>
                        <a:pt x="84" y="154"/>
                      </a:lnTo>
                      <a:lnTo>
                        <a:pt x="86" y="155"/>
                      </a:lnTo>
                      <a:lnTo>
                        <a:pt x="88" y="156"/>
                      </a:lnTo>
                      <a:lnTo>
                        <a:pt x="89" y="157"/>
                      </a:lnTo>
                      <a:lnTo>
                        <a:pt x="90" y="159"/>
                      </a:lnTo>
                      <a:lnTo>
                        <a:pt x="92" y="160"/>
                      </a:lnTo>
                      <a:lnTo>
                        <a:pt x="94" y="161"/>
                      </a:lnTo>
                      <a:lnTo>
                        <a:pt x="95" y="162"/>
                      </a:lnTo>
                      <a:lnTo>
                        <a:pt x="97" y="163"/>
                      </a:lnTo>
                      <a:lnTo>
                        <a:pt x="98" y="165"/>
                      </a:lnTo>
                      <a:lnTo>
                        <a:pt x="100" y="166"/>
                      </a:lnTo>
                      <a:lnTo>
                        <a:pt x="102" y="167"/>
                      </a:lnTo>
                      <a:lnTo>
                        <a:pt x="104" y="168"/>
                      </a:lnTo>
                      <a:lnTo>
                        <a:pt x="106" y="169"/>
                      </a:lnTo>
                      <a:lnTo>
                        <a:pt x="107" y="170"/>
                      </a:lnTo>
                      <a:lnTo>
                        <a:pt x="109" y="172"/>
                      </a:lnTo>
                      <a:lnTo>
                        <a:pt x="111" y="173"/>
                      </a:lnTo>
                      <a:lnTo>
                        <a:pt x="113" y="174"/>
                      </a:lnTo>
                      <a:lnTo>
                        <a:pt x="115" y="175"/>
                      </a:lnTo>
                      <a:lnTo>
                        <a:pt x="117" y="176"/>
                      </a:lnTo>
                      <a:lnTo>
                        <a:pt x="119" y="177"/>
                      </a:lnTo>
                      <a:lnTo>
                        <a:pt x="121" y="178"/>
                      </a:lnTo>
                      <a:lnTo>
                        <a:pt x="124" y="179"/>
                      </a:lnTo>
                      <a:lnTo>
                        <a:pt x="126" y="180"/>
                      </a:lnTo>
                      <a:lnTo>
                        <a:pt x="128" y="181"/>
                      </a:lnTo>
                      <a:lnTo>
                        <a:pt x="130" y="182"/>
                      </a:lnTo>
                      <a:lnTo>
                        <a:pt x="132" y="183"/>
                      </a:lnTo>
                      <a:lnTo>
                        <a:pt x="134" y="184"/>
                      </a:lnTo>
                      <a:lnTo>
                        <a:pt x="137" y="184"/>
                      </a:lnTo>
                      <a:lnTo>
                        <a:pt x="139" y="185"/>
                      </a:lnTo>
                      <a:lnTo>
                        <a:pt x="142" y="186"/>
                      </a:lnTo>
                      <a:lnTo>
                        <a:pt x="144" y="187"/>
                      </a:lnTo>
                      <a:lnTo>
                        <a:pt x="146" y="188"/>
                      </a:lnTo>
                      <a:lnTo>
                        <a:pt x="149" y="188"/>
                      </a:lnTo>
                      <a:lnTo>
                        <a:pt x="151" y="189"/>
                      </a:lnTo>
                      <a:lnTo>
                        <a:pt x="41" y="203"/>
                      </a:lnTo>
                      <a:lnTo>
                        <a:pt x="40" y="202"/>
                      </a:lnTo>
                      <a:lnTo>
                        <a:pt x="40" y="202"/>
                      </a:lnTo>
                      <a:lnTo>
                        <a:pt x="40" y="201"/>
                      </a:lnTo>
                      <a:lnTo>
                        <a:pt x="39" y="199"/>
                      </a:lnTo>
                      <a:lnTo>
                        <a:pt x="39" y="198"/>
                      </a:lnTo>
                      <a:lnTo>
                        <a:pt x="38" y="198"/>
                      </a:lnTo>
                      <a:lnTo>
                        <a:pt x="38" y="197"/>
                      </a:lnTo>
                      <a:lnTo>
                        <a:pt x="38" y="196"/>
                      </a:lnTo>
                      <a:lnTo>
                        <a:pt x="38" y="195"/>
                      </a:lnTo>
                      <a:lnTo>
                        <a:pt x="37" y="193"/>
                      </a:lnTo>
                      <a:lnTo>
                        <a:pt x="36" y="192"/>
                      </a:lnTo>
                      <a:lnTo>
                        <a:pt x="36" y="191"/>
                      </a:lnTo>
                      <a:lnTo>
                        <a:pt x="36" y="190"/>
                      </a:lnTo>
                      <a:lnTo>
                        <a:pt x="35" y="188"/>
                      </a:lnTo>
                      <a:lnTo>
                        <a:pt x="34" y="187"/>
                      </a:lnTo>
                      <a:lnTo>
                        <a:pt x="34" y="186"/>
                      </a:lnTo>
                      <a:lnTo>
                        <a:pt x="33" y="184"/>
                      </a:lnTo>
                      <a:lnTo>
                        <a:pt x="32" y="182"/>
                      </a:lnTo>
                      <a:lnTo>
                        <a:pt x="32" y="180"/>
                      </a:lnTo>
                      <a:lnTo>
                        <a:pt x="32" y="179"/>
                      </a:lnTo>
                      <a:lnTo>
                        <a:pt x="31" y="177"/>
                      </a:lnTo>
                      <a:lnTo>
                        <a:pt x="30" y="175"/>
                      </a:lnTo>
                      <a:lnTo>
                        <a:pt x="29" y="174"/>
                      </a:lnTo>
                      <a:lnTo>
                        <a:pt x="29" y="172"/>
                      </a:lnTo>
                      <a:lnTo>
                        <a:pt x="28" y="170"/>
                      </a:lnTo>
                      <a:lnTo>
                        <a:pt x="27" y="168"/>
                      </a:lnTo>
                      <a:lnTo>
                        <a:pt x="27" y="166"/>
                      </a:lnTo>
                      <a:lnTo>
                        <a:pt x="26" y="164"/>
                      </a:lnTo>
                      <a:lnTo>
                        <a:pt x="25" y="162"/>
                      </a:lnTo>
                      <a:lnTo>
                        <a:pt x="25" y="160"/>
                      </a:lnTo>
                      <a:lnTo>
                        <a:pt x="24" y="157"/>
                      </a:lnTo>
                      <a:lnTo>
                        <a:pt x="23" y="155"/>
                      </a:lnTo>
                      <a:lnTo>
                        <a:pt x="22" y="153"/>
                      </a:lnTo>
                      <a:lnTo>
                        <a:pt x="22" y="151"/>
                      </a:lnTo>
                      <a:lnTo>
                        <a:pt x="21" y="149"/>
                      </a:lnTo>
                      <a:lnTo>
                        <a:pt x="20" y="147"/>
                      </a:lnTo>
                      <a:lnTo>
                        <a:pt x="19" y="145"/>
                      </a:lnTo>
                      <a:lnTo>
                        <a:pt x="19" y="142"/>
                      </a:lnTo>
                      <a:lnTo>
                        <a:pt x="18" y="140"/>
                      </a:lnTo>
                      <a:lnTo>
                        <a:pt x="17" y="138"/>
                      </a:lnTo>
                      <a:lnTo>
                        <a:pt x="17" y="136"/>
                      </a:lnTo>
                      <a:lnTo>
                        <a:pt x="16" y="134"/>
                      </a:lnTo>
                      <a:lnTo>
                        <a:pt x="15" y="132"/>
                      </a:lnTo>
                      <a:lnTo>
                        <a:pt x="15" y="130"/>
                      </a:lnTo>
                      <a:lnTo>
                        <a:pt x="14" y="127"/>
                      </a:lnTo>
                      <a:lnTo>
                        <a:pt x="13" y="125"/>
                      </a:lnTo>
                      <a:lnTo>
                        <a:pt x="13" y="123"/>
                      </a:lnTo>
                      <a:lnTo>
                        <a:pt x="12" y="121"/>
                      </a:lnTo>
                      <a:lnTo>
                        <a:pt x="11" y="118"/>
                      </a:lnTo>
                      <a:lnTo>
                        <a:pt x="11" y="117"/>
                      </a:lnTo>
                      <a:lnTo>
                        <a:pt x="11" y="115"/>
                      </a:lnTo>
                      <a:lnTo>
                        <a:pt x="10" y="113"/>
                      </a:lnTo>
                      <a:lnTo>
                        <a:pt x="9" y="111"/>
                      </a:lnTo>
                      <a:lnTo>
                        <a:pt x="9" y="109"/>
                      </a:lnTo>
                      <a:lnTo>
                        <a:pt x="9" y="107"/>
                      </a:lnTo>
                      <a:lnTo>
                        <a:pt x="8" y="105"/>
                      </a:lnTo>
                      <a:lnTo>
                        <a:pt x="8" y="103"/>
                      </a:lnTo>
                      <a:lnTo>
                        <a:pt x="7" y="101"/>
                      </a:lnTo>
                      <a:lnTo>
                        <a:pt x="7" y="99"/>
                      </a:lnTo>
                      <a:lnTo>
                        <a:pt x="7" y="97"/>
                      </a:lnTo>
                      <a:lnTo>
                        <a:pt x="6" y="95"/>
                      </a:lnTo>
                      <a:lnTo>
                        <a:pt x="6" y="94"/>
                      </a:lnTo>
                      <a:lnTo>
                        <a:pt x="6" y="92"/>
                      </a:lnTo>
                      <a:lnTo>
                        <a:pt x="5" y="91"/>
                      </a:lnTo>
                      <a:lnTo>
                        <a:pt x="5" y="89"/>
                      </a:lnTo>
                      <a:lnTo>
                        <a:pt x="5" y="87"/>
                      </a:lnTo>
                      <a:lnTo>
                        <a:pt x="5" y="86"/>
                      </a:lnTo>
                      <a:lnTo>
                        <a:pt x="5" y="84"/>
                      </a:lnTo>
                      <a:lnTo>
                        <a:pt x="4" y="83"/>
                      </a:lnTo>
                      <a:lnTo>
                        <a:pt x="4" y="81"/>
                      </a:lnTo>
                      <a:lnTo>
                        <a:pt x="4" y="80"/>
                      </a:lnTo>
                      <a:lnTo>
                        <a:pt x="4" y="78"/>
                      </a:lnTo>
                      <a:lnTo>
                        <a:pt x="3" y="77"/>
                      </a:lnTo>
                      <a:lnTo>
                        <a:pt x="3" y="76"/>
                      </a:lnTo>
                      <a:lnTo>
                        <a:pt x="3" y="74"/>
                      </a:lnTo>
                      <a:lnTo>
                        <a:pt x="3" y="73"/>
                      </a:lnTo>
                      <a:lnTo>
                        <a:pt x="2" y="72"/>
                      </a:lnTo>
                      <a:lnTo>
                        <a:pt x="2" y="70"/>
                      </a:lnTo>
                      <a:lnTo>
                        <a:pt x="2" y="69"/>
                      </a:lnTo>
                      <a:lnTo>
                        <a:pt x="2" y="68"/>
                      </a:lnTo>
                      <a:lnTo>
                        <a:pt x="2" y="67"/>
                      </a:lnTo>
                      <a:lnTo>
                        <a:pt x="2" y="66"/>
                      </a:lnTo>
                      <a:lnTo>
                        <a:pt x="1" y="65"/>
                      </a:lnTo>
                      <a:lnTo>
                        <a:pt x="1" y="64"/>
                      </a:lnTo>
                      <a:lnTo>
                        <a:pt x="1" y="63"/>
                      </a:lnTo>
                      <a:lnTo>
                        <a:pt x="1" y="62"/>
                      </a:lnTo>
                      <a:lnTo>
                        <a:pt x="1" y="61"/>
                      </a:lnTo>
                      <a:lnTo>
                        <a:pt x="1" y="60"/>
                      </a:lnTo>
                      <a:lnTo>
                        <a:pt x="1" y="59"/>
                      </a:lnTo>
                      <a:lnTo>
                        <a:pt x="0" y="58"/>
                      </a:lnTo>
                      <a:lnTo>
                        <a:pt x="0" y="57"/>
                      </a:lnTo>
                      <a:lnTo>
                        <a:pt x="0" y="56"/>
                      </a:lnTo>
                      <a:lnTo>
                        <a:pt x="0" y="55"/>
                      </a:lnTo>
                      <a:lnTo>
                        <a:pt x="0" y="55"/>
                      </a:lnTo>
                      <a:lnTo>
                        <a:pt x="0" y="54"/>
                      </a:lnTo>
                      <a:lnTo>
                        <a:pt x="0" y="53"/>
                      </a:lnTo>
                      <a:lnTo>
                        <a:pt x="0" y="51"/>
                      </a:lnTo>
                      <a:lnTo>
                        <a:pt x="0" y="50"/>
                      </a:lnTo>
                      <a:lnTo>
                        <a:pt x="0" y="49"/>
                      </a:lnTo>
                      <a:lnTo>
                        <a:pt x="0" y="48"/>
                      </a:lnTo>
                      <a:lnTo>
                        <a:pt x="0" y="47"/>
                      </a:lnTo>
                      <a:lnTo>
                        <a:pt x="0" y="46"/>
                      </a:lnTo>
                      <a:lnTo>
                        <a:pt x="0" y="45"/>
                      </a:lnTo>
                      <a:lnTo>
                        <a:pt x="0" y="44"/>
                      </a:lnTo>
                      <a:lnTo>
                        <a:pt x="0" y="43"/>
                      </a:lnTo>
                      <a:lnTo>
                        <a:pt x="0" y="43"/>
                      </a:lnTo>
                      <a:close/>
                    </a:path>
                  </a:pathLst>
                </a:custGeom>
                <a:solidFill>
                  <a:srgbClr val="C2D6C2"/>
                </a:solidFill>
                <a:ln>
                  <a:noFill/>
                </a:ln>
              </p:spPr>
              <p:txBody>
                <a:bodyPr/>
                <a:lstStyle/>
                <a:p>
                  <a:pPr algn="ctr"/>
                  <a:endParaRPr lang="zh-CN" altLang="en-US"/>
                </a:p>
              </p:txBody>
            </p:sp>
            <p:sp>
              <p:nvSpPr>
                <p:cNvPr id="1052304" name="Freeform 531"/>
                <p:cNvSpPr/>
                <p:nvPr/>
              </p:nvSpPr>
              <p:spPr bwMode="auto">
                <a:xfrm>
                  <a:off x="1696" y="1097"/>
                  <a:ext cx="43" cy="28"/>
                </a:xfrm>
                <a:custGeom>
                  <a:avLst/>
                  <a:gdLst>
                    <a:gd name="T0" fmla="*/ 0 w 43"/>
                    <a:gd name="T1" fmla="*/ 2 h 28"/>
                    <a:gd name="T2" fmla="*/ 15 w 43"/>
                    <a:gd name="T3" fmla="*/ 0 h 28"/>
                    <a:gd name="T4" fmla="*/ 43 w 43"/>
                    <a:gd name="T5" fmla="*/ 14 h 28"/>
                    <a:gd name="T6" fmla="*/ 40 w 43"/>
                    <a:gd name="T7" fmla="*/ 28 h 28"/>
                    <a:gd name="T8" fmla="*/ 5 w 43"/>
                    <a:gd name="T9" fmla="*/ 5 h 28"/>
                    <a:gd name="T10" fmla="*/ 0 w 43"/>
                    <a:gd name="T11" fmla="*/ 2 h 28"/>
                    <a:gd name="T12" fmla="*/ 0 w 43"/>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43" h="28">
                      <a:moveTo>
                        <a:pt x="0" y="2"/>
                      </a:moveTo>
                      <a:lnTo>
                        <a:pt x="15" y="0"/>
                      </a:lnTo>
                      <a:lnTo>
                        <a:pt x="43" y="14"/>
                      </a:lnTo>
                      <a:lnTo>
                        <a:pt x="40" y="28"/>
                      </a:lnTo>
                      <a:lnTo>
                        <a:pt x="5" y="5"/>
                      </a:lnTo>
                      <a:lnTo>
                        <a:pt x="0" y="2"/>
                      </a:lnTo>
                      <a:lnTo>
                        <a:pt x="0" y="2"/>
                      </a:lnTo>
                      <a:close/>
                    </a:path>
                  </a:pathLst>
                </a:custGeom>
                <a:solidFill>
                  <a:srgbClr val="CCCC9C"/>
                </a:solidFill>
                <a:ln>
                  <a:noFill/>
                </a:ln>
              </p:spPr>
              <p:txBody>
                <a:bodyPr/>
                <a:lstStyle/>
                <a:p>
                  <a:pPr algn="ctr"/>
                  <a:endParaRPr lang="zh-CN" altLang="en-US"/>
                </a:p>
              </p:txBody>
            </p:sp>
            <p:sp>
              <p:nvSpPr>
                <p:cNvPr id="1052305" name="Freeform 532"/>
                <p:cNvSpPr/>
                <p:nvPr/>
              </p:nvSpPr>
              <p:spPr bwMode="auto">
                <a:xfrm>
                  <a:off x="1747" y="941"/>
                  <a:ext cx="24" cy="28"/>
                </a:xfrm>
                <a:custGeom>
                  <a:avLst/>
                  <a:gdLst>
                    <a:gd name="T0" fmla="*/ 0 w 24"/>
                    <a:gd name="T1" fmla="*/ 28 h 28"/>
                    <a:gd name="T2" fmla="*/ 14 w 24"/>
                    <a:gd name="T3" fmla="*/ 0 h 28"/>
                    <a:gd name="T4" fmla="*/ 24 w 24"/>
                    <a:gd name="T5" fmla="*/ 1 h 28"/>
                    <a:gd name="T6" fmla="*/ 18 w 24"/>
                    <a:gd name="T7" fmla="*/ 13 h 28"/>
                    <a:gd name="T8" fmla="*/ 11 w 24"/>
                    <a:gd name="T9" fmla="*/ 28 h 28"/>
                    <a:gd name="T10" fmla="*/ 4 w 24"/>
                    <a:gd name="T11" fmla="*/ 28 h 28"/>
                    <a:gd name="T12" fmla="*/ 0 w 24"/>
                    <a:gd name="T13" fmla="*/ 28 h 28"/>
                    <a:gd name="T14" fmla="*/ 0 w 24"/>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8">
                      <a:moveTo>
                        <a:pt x="0" y="28"/>
                      </a:moveTo>
                      <a:lnTo>
                        <a:pt x="14" y="0"/>
                      </a:lnTo>
                      <a:lnTo>
                        <a:pt x="24" y="1"/>
                      </a:lnTo>
                      <a:lnTo>
                        <a:pt x="18" y="13"/>
                      </a:lnTo>
                      <a:lnTo>
                        <a:pt x="11" y="28"/>
                      </a:lnTo>
                      <a:lnTo>
                        <a:pt x="4" y="28"/>
                      </a:lnTo>
                      <a:lnTo>
                        <a:pt x="0" y="28"/>
                      </a:lnTo>
                      <a:lnTo>
                        <a:pt x="0" y="28"/>
                      </a:lnTo>
                      <a:close/>
                    </a:path>
                  </a:pathLst>
                </a:custGeom>
                <a:solidFill>
                  <a:srgbClr val="FFFFD6"/>
                </a:solidFill>
                <a:ln>
                  <a:noFill/>
                </a:ln>
              </p:spPr>
              <p:txBody>
                <a:bodyPr/>
                <a:lstStyle/>
                <a:p>
                  <a:pPr algn="ctr"/>
                  <a:endParaRPr lang="zh-CN" altLang="en-US"/>
                </a:p>
              </p:txBody>
            </p:sp>
            <p:sp>
              <p:nvSpPr>
                <p:cNvPr id="1052306" name="Freeform 533"/>
                <p:cNvSpPr/>
                <p:nvPr/>
              </p:nvSpPr>
              <p:spPr bwMode="auto">
                <a:xfrm>
                  <a:off x="1644" y="1067"/>
                  <a:ext cx="10" cy="10"/>
                </a:xfrm>
                <a:custGeom>
                  <a:avLst/>
                  <a:gdLst>
                    <a:gd name="T0" fmla="*/ 9 w 10"/>
                    <a:gd name="T1" fmla="*/ 8 h 10"/>
                    <a:gd name="T2" fmla="*/ 8 w 10"/>
                    <a:gd name="T3" fmla="*/ 8 h 10"/>
                    <a:gd name="T4" fmla="*/ 7 w 10"/>
                    <a:gd name="T5" fmla="*/ 9 h 10"/>
                    <a:gd name="T6" fmla="*/ 6 w 10"/>
                    <a:gd name="T7" fmla="*/ 9 h 10"/>
                    <a:gd name="T8" fmla="*/ 5 w 10"/>
                    <a:gd name="T9" fmla="*/ 10 h 10"/>
                    <a:gd name="T10" fmla="*/ 4 w 10"/>
                    <a:gd name="T11" fmla="*/ 10 h 10"/>
                    <a:gd name="T12" fmla="*/ 3 w 10"/>
                    <a:gd name="T13" fmla="*/ 9 h 10"/>
                    <a:gd name="T14" fmla="*/ 1 w 10"/>
                    <a:gd name="T15" fmla="*/ 8 h 10"/>
                    <a:gd name="T16" fmla="*/ 0 w 10"/>
                    <a:gd name="T17" fmla="*/ 7 h 10"/>
                    <a:gd name="T18" fmla="*/ 0 w 10"/>
                    <a:gd name="T19" fmla="*/ 6 h 10"/>
                    <a:gd name="T20" fmla="*/ 0 w 10"/>
                    <a:gd name="T21" fmla="*/ 5 h 10"/>
                    <a:gd name="T22" fmla="*/ 0 w 10"/>
                    <a:gd name="T23" fmla="*/ 3 h 10"/>
                    <a:gd name="T24" fmla="*/ 1 w 10"/>
                    <a:gd name="T25" fmla="*/ 2 h 10"/>
                    <a:gd name="T26" fmla="*/ 2 w 10"/>
                    <a:gd name="T27" fmla="*/ 1 h 10"/>
                    <a:gd name="T28" fmla="*/ 3 w 10"/>
                    <a:gd name="T29" fmla="*/ 0 h 10"/>
                    <a:gd name="T30" fmla="*/ 5 w 10"/>
                    <a:gd name="T31" fmla="*/ 0 h 10"/>
                    <a:gd name="T32" fmla="*/ 6 w 10"/>
                    <a:gd name="T33" fmla="*/ 0 h 10"/>
                    <a:gd name="T34" fmla="*/ 7 w 10"/>
                    <a:gd name="T35" fmla="*/ 0 h 10"/>
                    <a:gd name="T36" fmla="*/ 8 w 10"/>
                    <a:gd name="T37" fmla="*/ 1 h 10"/>
                    <a:gd name="T38" fmla="*/ 9 w 10"/>
                    <a:gd name="T39" fmla="*/ 2 h 10"/>
                    <a:gd name="T40" fmla="*/ 9 w 10"/>
                    <a:gd name="T41" fmla="*/ 3 h 10"/>
                    <a:gd name="T42" fmla="*/ 9 w 10"/>
                    <a:gd name="T43" fmla="*/ 3 h 10"/>
                    <a:gd name="T44" fmla="*/ 10 w 10"/>
                    <a:gd name="T45" fmla="*/ 4 h 10"/>
                    <a:gd name="T46" fmla="*/ 10 w 10"/>
                    <a:gd name="T47" fmla="*/ 4 h 10"/>
                    <a:gd name="T48" fmla="*/ 10 w 10"/>
                    <a:gd name="T49" fmla="*/ 5 h 10"/>
                    <a:gd name="T50" fmla="*/ 9 w 10"/>
                    <a:gd name="T51" fmla="*/ 5 h 10"/>
                    <a:gd name="T52" fmla="*/ 9 w 10"/>
                    <a:gd name="T53" fmla="*/ 6 h 10"/>
                    <a:gd name="T54" fmla="*/ 9 w 10"/>
                    <a:gd name="T55" fmla="*/ 6 h 10"/>
                    <a:gd name="T56" fmla="*/ 9 w 10"/>
                    <a:gd name="T57" fmla="*/ 7 h 10"/>
                    <a:gd name="T58" fmla="*/ 9 w 10"/>
                    <a:gd name="T59" fmla="*/ 7 h 10"/>
                    <a:gd name="T60" fmla="*/ 9 w 10"/>
                    <a:gd name="T61" fmla="*/ 8 h 10"/>
                    <a:gd name="T62" fmla="*/ 9 w 10"/>
                    <a:gd name="T6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10">
                      <a:moveTo>
                        <a:pt x="9" y="8"/>
                      </a:moveTo>
                      <a:lnTo>
                        <a:pt x="8" y="8"/>
                      </a:lnTo>
                      <a:lnTo>
                        <a:pt x="7" y="9"/>
                      </a:lnTo>
                      <a:lnTo>
                        <a:pt x="6" y="9"/>
                      </a:lnTo>
                      <a:lnTo>
                        <a:pt x="5" y="10"/>
                      </a:lnTo>
                      <a:lnTo>
                        <a:pt x="4" y="10"/>
                      </a:lnTo>
                      <a:lnTo>
                        <a:pt x="3" y="9"/>
                      </a:lnTo>
                      <a:lnTo>
                        <a:pt x="1" y="8"/>
                      </a:lnTo>
                      <a:lnTo>
                        <a:pt x="0" y="7"/>
                      </a:lnTo>
                      <a:lnTo>
                        <a:pt x="0" y="6"/>
                      </a:lnTo>
                      <a:lnTo>
                        <a:pt x="0" y="5"/>
                      </a:lnTo>
                      <a:lnTo>
                        <a:pt x="0" y="3"/>
                      </a:lnTo>
                      <a:lnTo>
                        <a:pt x="1" y="2"/>
                      </a:lnTo>
                      <a:lnTo>
                        <a:pt x="2" y="1"/>
                      </a:lnTo>
                      <a:lnTo>
                        <a:pt x="3" y="0"/>
                      </a:lnTo>
                      <a:lnTo>
                        <a:pt x="5" y="0"/>
                      </a:lnTo>
                      <a:lnTo>
                        <a:pt x="6" y="0"/>
                      </a:lnTo>
                      <a:lnTo>
                        <a:pt x="7" y="0"/>
                      </a:lnTo>
                      <a:lnTo>
                        <a:pt x="8" y="1"/>
                      </a:lnTo>
                      <a:lnTo>
                        <a:pt x="9" y="2"/>
                      </a:lnTo>
                      <a:lnTo>
                        <a:pt x="9" y="3"/>
                      </a:lnTo>
                      <a:lnTo>
                        <a:pt x="9" y="3"/>
                      </a:lnTo>
                      <a:lnTo>
                        <a:pt x="10" y="4"/>
                      </a:lnTo>
                      <a:lnTo>
                        <a:pt x="10" y="4"/>
                      </a:lnTo>
                      <a:lnTo>
                        <a:pt x="10" y="5"/>
                      </a:lnTo>
                      <a:lnTo>
                        <a:pt x="9" y="5"/>
                      </a:lnTo>
                      <a:lnTo>
                        <a:pt x="9" y="6"/>
                      </a:lnTo>
                      <a:lnTo>
                        <a:pt x="9" y="6"/>
                      </a:lnTo>
                      <a:lnTo>
                        <a:pt x="9" y="7"/>
                      </a:lnTo>
                      <a:lnTo>
                        <a:pt x="9" y="7"/>
                      </a:lnTo>
                      <a:lnTo>
                        <a:pt x="9" y="8"/>
                      </a:lnTo>
                      <a:lnTo>
                        <a:pt x="9" y="8"/>
                      </a:lnTo>
                      <a:close/>
                    </a:path>
                  </a:pathLst>
                </a:custGeom>
                <a:solidFill>
                  <a:srgbClr val="FF8057"/>
                </a:solidFill>
                <a:ln>
                  <a:noFill/>
                </a:ln>
              </p:spPr>
              <p:txBody>
                <a:bodyPr/>
                <a:lstStyle/>
                <a:p>
                  <a:pPr algn="ctr"/>
                  <a:endParaRPr lang="zh-CN" altLang="en-US"/>
                </a:p>
              </p:txBody>
            </p:sp>
            <p:sp>
              <p:nvSpPr>
                <p:cNvPr id="1052307" name="Freeform 534"/>
                <p:cNvSpPr/>
                <p:nvPr/>
              </p:nvSpPr>
              <p:spPr bwMode="auto">
                <a:xfrm>
                  <a:off x="1707" y="1060"/>
                  <a:ext cx="9" cy="10"/>
                </a:xfrm>
                <a:custGeom>
                  <a:avLst/>
                  <a:gdLst>
                    <a:gd name="T0" fmla="*/ 8 w 9"/>
                    <a:gd name="T1" fmla="*/ 8 h 10"/>
                    <a:gd name="T2" fmla="*/ 8 w 9"/>
                    <a:gd name="T3" fmla="*/ 8 h 10"/>
                    <a:gd name="T4" fmla="*/ 6 w 9"/>
                    <a:gd name="T5" fmla="*/ 9 h 10"/>
                    <a:gd name="T6" fmla="*/ 6 w 9"/>
                    <a:gd name="T7" fmla="*/ 10 h 10"/>
                    <a:gd name="T8" fmla="*/ 5 w 9"/>
                    <a:gd name="T9" fmla="*/ 10 h 10"/>
                    <a:gd name="T10" fmla="*/ 4 w 9"/>
                    <a:gd name="T11" fmla="*/ 10 h 10"/>
                    <a:gd name="T12" fmla="*/ 2 w 9"/>
                    <a:gd name="T13" fmla="*/ 10 h 10"/>
                    <a:gd name="T14" fmla="*/ 1 w 9"/>
                    <a:gd name="T15" fmla="*/ 8 h 10"/>
                    <a:gd name="T16" fmla="*/ 0 w 9"/>
                    <a:gd name="T17" fmla="*/ 7 h 10"/>
                    <a:gd name="T18" fmla="*/ 0 w 9"/>
                    <a:gd name="T19" fmla="*/ 6 h 10"/>
                    <a:gd name="T20" fmla="*/ 0 w 9"/>
                    <a:gd name="T21" fmla="*/ 5 h 10"/>
                    <a:gd name="T22" fmla="*/ 0 w 9"/>
                    <a:gd name="T23" fmla="*/ 3 h 10"/>
                    <a:gd name="T24" fmla="*/ 1 w 9"/>
                    <a:gd name="T25" fmla="*/ 2 h 10"/>
                    <a:gd name="T26" fmla="*/ 1 w 9"/>
                    <a:gd name="T27" fmla="*/ 2 h 10"/>
                    <a:gd name="T28" fmla="*/ 2 w 9"/>
                    <a:gd name="T29" fmla="*/ 1 h 10"/>
                    <a:gd name="T30" fmla="*/ 2 w 9"/>
                    <a:gd name="T31" fmla="*/ 0 h 10"/>
                    <a:gd name="T32" fmla="*/ 3 w 9"/>
                    <a:gd name="T33" fmla="*/ 0 h 10"/>
                    <a:gd name="T34" fmla="*/ 4 w 9"/>
                    <a:gd name="T35" fmla="*/ 0 h 10"/>
                    <a:gd name="T36" fmla="*/ 6 w 9"/>
                    <a:gd name="T37" fmla="*/ 0 h 10"/>
                    <a:gd name="T38" fmla="*/ 7 w 9"/>
                    <a:gd name="T39" fmla="*/ 0 h 10"/>
                    <a:gd name="T40" fmla="*/ 8 w 9"/>
                    <a:gd name="T41" fmla="*/ 1 h 10"/>
                    <a:gd name="T42" fmla="*/ 8 w 9"/>
                    <a:gd name="T43" fmla="*/ 2 h 10"/>
                    <a:gd name="T44" fmla="*/ 9 w 9"/>
                    <a:gd name="T45" fmla="*/ 3 h 10"/>
                    <a:gd name="T46" fmla="*/ 9 w 9"/>
                    <a:gd name="T47" fmla="*/ 4 h 10"/>
                    <a:gd name="T48" fmla="*/ 9 w 9"/>
                    <a:gd name="T49" fmla="*/ 4 h 10"/>
                    <a:gd name="T50" fmla="*/ 9 w 9"/>
                    <a:gd name="T51" fmla="*/ 4 h 10"/>
                    <a:gd name="T52" fmla="*/ 9 w 9"/>
                    <a:gd name="T53" fmla="*/ 5 h 10"/>
                    <a:gd name="T54" fmla="*/ 9 w 9"/>
                    <a:gd name="T55" fmla="*/ 5 h 10"/>
                    <a:gd name="T56" fmla="*/ 9 w 9"/>
                    <a:gd name="T57" fmla="*/ 6 h 10"/>
                    <a:gd name="T58" fmla="*/ 9 w 9"/>
                    <a:gd name="T59" fmla="*/ 7 h 10"/>
                    <a:gd name="T60" fmla="*/ 8 w 9"/>
                    <a:gd name="T61" fmla="*/ 8 h 10"/>
                    <a:gd name="T62" fmla="*/ 8 w 9"/>
                    <a:gd name="T6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10">
                      <a:moveTo>
                        <a:pt x="8" y="8"/>
                      </a:moveTo>
                      <a:lnTo>
                        <a:pt x="8" y="8"/>
                      </a:lnTo>
                      <a:lnTo>
                        <a:pt x="6" y="9"/>
                      </a:lnTo>
                      <a:lnTo>
                        <a:pt x="6" y="10"/>
                      </a:lnTo>
                      <a:lnTo>
                        <a:pt x="5" y="10"/>
                      </a:lnTo>
                      <a:lnTo>
                        <a:pt x="4" y="10"/>
                      </a:lnTo>
                      <a:lnTo>
                        <a:pt x="2" y="10"/>
                      </a:lnTo>
                      <a:lnTo>
                        <a:pt x="1" y="8"/>
                      </a:lnTo>
                      <a:lnTo>
                        <a:pt x="0" y="7"/>
                      </a:lnTo>
                      <a:lnTo>
                        <a:pt x="0" y="6"/>
                      </a:lnTo>
                      <a:lnTo>
                        <a:pt x="0" y="5"/>
                      </a:lnTo>
                      <a:lnTo>
                        <a:pt x="0" y="3"/>
                      </a:lnTo>
                      <a:lnTo>
                        <a:pt x="1" y="2"/>
                      </a:lnTo>
                      <a:lnTo>
                        <a:pt x="1" y="2"/>
                      </a:lnTo>
                      <a:lnTo>
                        <a:pt x="2" y="1"/>
                      </a:lnTo>
                      <a:lnTo>
                        <a:pt x="2" y="0"/>
                      </a:lnTo>
                      <a:lnTo>
                        <a:pt x="3" y="0"/>
                      </a:lnTo>
                      <a:lnTo>
                        <a:pt x="4" y="0"/>
                      </a:lnTo>
                      <a:lnTo>
                        <a:pt x="6" y="0"/>
                      </a:lnTo>
                      <a:lnTo>
                        <a:pt x="7" y="0"/>
                      </a:lnTo>
                      <a:lnTo>
                        <a:pt x="8" y="1"/>
                      </a:lnTo>
                      <a:lnTo>
                        <a:pt x="8" y="2"/>
                      </a:lnTo>
                      <a:lnTo>
                        <a:pt x="9" y="3"/>
                      </a:lnTo>
                      <a:lnTo>
                        <a:pt x="9" y="4"/>
                      </a:lnTo>
                      <a:lnTo>
                        <a:pt x="9" y="4"/>
                      </a:lnTo>
                      <a:lnTo>
                        <a:pt x="9" y="4"/>
                      </a:lnTo>
                      <a:lnTo>
                        <a:pt x="9" y="5"/>
                      </a:lnTo>
                      <a:lnTo>
                        <a:pt x="9" y="5"/>
                      </a:lnTo>
                      <a:lnTo>
                        <a:pt x="9" y="6"/>
                      </a:lnTo>
                      <a:lnTo>
                        <a:pt x="9" y="7"/>
                      </a:lnTo>
                      <a:lnTo>
                        <a:pt x="8" y="8"/>
                      </a:lnTo>
                      <a:lnTo>
                        <a:pt x="8" y="8"/>
                      </a:lnTo>
                      <a:close/>
                    </a:path>
                  </a:pathLst>
                </a:custGeom>
                <a:solidFill>
                  <a:srgbClr val="FF8057"/>
                </a:solidFill>
                <a:ln>
                  <a:noFill/>
                </a:ln>
              </p:spPr>
              <p:txBody>
                <a:bodyPr/>
                <a:lstStyle/>
                <a:p>
                  <a:pPr algn="ctr"/>
                  <a:endParaRPr lang="zh-CN" altLang="en-US"/>
                </a:p>
              </p:txBody>
            </p:sp>
            <p:sp>
              <p:nvSpPr>
                <p:cNvPr id="1052308" name="Freeform 535"/>
                <p:cNvSpPr/>
                <p:nvPr/>
              </p:nvSpPr>
              <p:spPr bwMode="auto">
                <a:xfrm>
                  <a:off x="1667" y="940"/>
                  <a:ext cx="85" cy="111"/>
                </a:xfrm>
                <a:custGeom>
                  <a:avLst/>
                  <a:gdLst>
                    <a:gd name="T0" fmla="*/ 0 w 85"/>
                    <a:gd name="T1" fmla="*/ 107 h 111"/>
                    <a:gd name="T2" fmla="*/ 58 w 85"/>
                    <a:gd name="T3" fmla="*/ 0 h 111"/>
                    <a:gd name="T4" fmla="*/ 85 w 85"/>
                    <a:gd name="T5" fmla="*/ 2 h 111"/>
                    <a:gd name="T6" fmla="*/ 31 w 85"/>
                    <a:gd name="T7" fmla="*/ 111 h 111"/>
                    <a:gd name="T8" fmla="*/ 9 w 85"/>
                    <a:gd name="T9" fmla="*/ 109 h 111"/>
                    <a:gd name="T10" fmla="*/ 0 w 85"/>
                    <a:gd name="T11" fmla="*/ 107 h 111"/>
                    <a:gd name="T12" fmla="*/ 0 w 85"/>
                    <a:gd name="T13" fmla="*/ 107 h 111"/>
                  </a:gdLst>
                  <a:ahLst/>
                  <a:cxnLst>
                    <a:cxn ang="0">
                      <a:pos x="T0" y="T1"/>
                    </a:cxn>
                    <a:cxn ang="0">
                      <a:pos x="T2" y="T3"/>
                    </a:cxn>
                    <a:cxn ang="0">
                      <a:pos x="T4" y="T5"/>
                    </a:cxn>
                    <a:cxn ang="0">
                      <a:pos x="T6" y="T7"/>
                    </a:cxn>
                    <a:cxn ang="0">
                      <a:pos x="T8" y="T9"/>
                    </a:cxn>
                    <a:cxn ang="0">
                      <a:pos x="T10" y="T11"/>
                    </a:cxn>
                    <a:cxn ang="0">
                      <a:pos x="T12" y="T13"/>
                    </a:cxn>
                  </a:cxnLst>
                  <a:rect l="0" t="0" r="r" b="b"/>
                  <a:pathLst>
                    <a:path w="85" h="111">
                      <a:moveTo>
                        <a:pt x="0" y="107"/>
                      </a:moveTo>
                      <a:lnTo>
                        <a:pt x="58" y="0"/>
                      </a:lnTo>
                      <a:lnTo>
                        <a:pt x="85" y="2"/>
                      </a:lnTo>
                      <a:lnTo>
                        <a:pt x="31" y="111"/>
                      </a:lnTo>
                      <a:lnTo>
                        <a:pt x="9" y="109"/>
                      </a:lnTo>
                      <a:lnTo>
                        <a:pt x="0" y="107"/>
                      </a:lnTo>
                      <a:lnTo>
                        <a:pt x="0" y="107"/>
                      </a:lnTo>
                      <a:close/>
                    </a:path>
                  </a:pathLst>
                </a:custGeom>
                <a:solidFill>
                  <a:srgbClr val="FFEDED"/>
                </a:solidFill>
                <a:ln>
                  <a:noFill/>
                </a:ln>
              </p:spPr>
              <p:txBody>
                <a:bodyPr/>
                <a:lstStyle/>
                <a:p>
                  <a:pPr algn="ctr"/>
                  <a:endParaRPr lang="zh-CN" altLang="en-US"/>
                </a:p>
              </p:txBody>
            </p:sp>
            <p:sp>
              <p:nvSpPr>
                <p:cNvPr id="1052309" name="Freeform 536"/>
                <p:cNvSpPr/>
                <p:nvPr/>
              </p:nvSpPr>
              <p:spPr bwMode="auto">
                <a:xfrm>
                  <a:off x="1698" y="1074"/>
                  <a:ext cx="10" cy="10"/>
                </a:xfrm>
                <a:custGeom>
                  <a:avLst/>
                  <a:gdLst>
                    <a:gd name="T0" fmla="*/ 9 w 10"/>
                    <a:gd name="T1" fmla="*/ 8 h 10"/>
                    <a:gd name="T2" fmla="*/ 9 w 10"/>
                    <a:gd name="T3" fmla="*/ 9 h 10"/>
                    <a:gd name="T4" fmla="*/ 7 w 10"/>
                    <a:gd name="T5" fmla="*/ 9 h 10"/>
                    <a:gd name="T6" fmla="*/ 6 w 10"/>
                    <a:gd name="T7" fmla="*/ 10 h 10"/>
                    <a:gd name="T8" fmla="*/ 5 w 10"/>
                    <a:gd name="T9" fmla="*/ 10 h 10"/>
                    <a:gd name="T10" fmla="*/ 4 w 10"/>
                    <a:gd name="T11" fmla="*/ 10 h 10"/>
                    <a:gd name="T12" fmla="*/ 3 w 10"/>
                    <a:gd name="T13" fmla="*/ 9 h 10"/>
                    <a:gd name="T14" fmla="*/ 2 w 10"/>
                    <a:gd name="T15" fmla="*/ 8 h 10"/>
                    <a:gd name="T16" fmla="*/ 1 w 10"/>
                    <a:gd name="T17" fmla="*/ 7 h 10"/>
                    <a:gd name="T18" fmla="*/ 0 w 10"/>
                    <a:gd name="T19" fmla="*/ 6 h 10"/>
                    <a:gd name="T20" fmla="*/ 0 w 10"/>
                    <a:gd name="T21" fmla="*/ 5 h 10"/>
                    <a:gd name="T22" fmla="*/ 0 w 10"/>
                    <a:gd name="T23" fmla="*/ 3 h 10"/>
                    <a:gd name="T24" fmla="*/ 1 w 10"/>
                    <a:gd name="T25" fmla="*/ 2 h 10"/>
                    <a:gd name="T26" fmla="*/ 2 w 10"/>
                    <a:gd name="T27" fmla="*/ 1 h 10"/>
                    <a:gd name="T28" fmla="*/ 4 w 10"/>
                    <a:gd name="T29" fmla="*/ 1 h 10"/>
                    <a:gd name="T30" fmla="*/ 5 w 10"/>
                    <a:gd name="T31" fmla="*/ 0 h 10"/>
                    <a:gd name="T32" fmla="*/ 6 w 10"/>
                    <a:gd name="T33" fmla="*/ 0 h 10"/>
                    <a:gd name="T34" fmla="*/ 8 w 10"/>
                    <a:gd name="T35" fmla="*/ 1 h 10"/>
                    <a:gd name="T36" fmla="*/ 8 w 10"/>
                    <a:gd name="T37" fmla="*/ 1 h 10"/>
                    <a:gd name="T38" fmla="*/ 9 w 10"/>
                    <a:gd name="T39" fmla="*/ 2 h 10"/>
                    <a:gd name="T40" fmla="*/ 9 w 10"/>
                    <a:gd name="T41" fmla="*/ 3 h 10"/>
                    <a:gd name="T42" fmla="*/ 10 w 10"/>
                    <a:gd name="T43" fmla="*/ 4 h 10"/>
                    <a:gd name="T44" fmla="*/ 10 w 10"/>
                    <a:gd name="T45" fmla="*/ 4 h 10"/>
                    <a:gd name="T46" fmla="*/ 10 w 10"/>
                    <a:gd name="T47" fmla="*/ 4 h 10"/>
                    <a:gd name="T48" fmla="*/ 10 w 10"/>
                    <a:gd name="T49" fmla="*/ 5 h 10"/>
                    <a:gd name="T50" fmla="*/ 10 w 10"/>
                    <a:gd name="T51" fmla="*/ 5 h 10"/>
                    <a:gd name="T52" fmla="*/ 10 w 10"/>
                    <a:gd name="T53" fmla="*/ 6 h 10"/>
                    <a:gd name="T54" fmla="*/ 9 w 10"/>
                    <a:gd name="T55" fmla="*/ 6 h 10"/>
                    <a:gd name="T56" fmla="*/ 9 w 10"/>
                    <a:gd name="T57" fmla="*/ 7 h 10"/>
                    <a:gd name="T58" fmla="*/ 9 w 10"/>
                    <a:gd name="T59" fmla="*/ 7 h 10"/>
                    <a:gd name="T60" fmla="*/ 9 w 10"/>
                    <a:gd name="T61" fmla="*/ 8 h 10"/>
                    <a:gd name="T62" fmla="*/ 9 w 10"/>
                    <a:gd name="T6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10">
                      <a:moveTo>
                        <a:pt x="9" y="8"/>
                      </a:moveTo>
                      <a:lnTo>
                        <a:pt x="9" y="9"/>
                      </a:lnTo>
                      <a:lnTo>
                        <a:pt x="7" y="9"/>
                      </a:lnTo>
                      <a:lnTo>
                        <a:pt x="6" y="10"/>
                      </a:lnTo>
                      <a:lnTo>
                        <a:pt x="5" y="10"/>
                      </a:lnTo>
                      <a:lnTo>
                        <a:pt x="4" y="10"/>
                      </a:lnTo>
                      <a:lnTo>
                        <a:pt x="3" y="9"/>
                      </a:lnTo>
                      <a:lnTo>
                        <a:pt x="2" y="8"/>
                      </a:lnTo>
                      <a:lnTo>
                        <a:pt x="1" y="7"/>
                      </a:lnTo>
                      <a:lnTo>
                        <a:pt x="0" y="6"/>
                      </a:lnTo>
                      <a:lnTo>
                        <a:pt x="0" y="5"/>
                      </a:lnTo>
                      <a:lnTo>
                        <a:pt x="0" y="3"/>
                      </a:lnTo>
                      <a:lnTo>
                        <a:pt x="1" y="2"/>
                      </a:lnTo>
                      <a:lnTo>
                        <a:pt x="2" y="1"/>
                      </a:lnTo>
                      <a:lnTo>
                        <a:pt x="4" y="1"/>
                      </a:lnTo>
                      <a:lnTo>
                        <a:pt x="5" y="0"/>
                      </a:lnTo>
                      <a:lnTo>
                        <a:pt x="6" y="0"/>
                      </a:lnTo>
                      <a:lnTo>
                        <a:pt x="8" y="1"/>
                      </a:lnTo>
                      <a:lnTo>
                        <a:pt x="8" y="1"/>
                      </a:lnTo>
                      <a:lnTo>
                        <a:pt x="9" y="2"/>
                      </a:lnTo>
                      <a:lnTo>
                        <a:pt x="9" y="3"/>
                      </a:lnTo>
                      <a:lnTo>
                        <a:pt x="10" y="4"/>
                      </a:lnTo>
                      <a:lnTo>
                        <a:pt x="10" y="4"/>
                      </a:lnTo>
                      <a:lnTo>
                        <a:pt x="10" y="4"/>
                      </a:lnTo>
                      <a:lnTo>
                        <a:pt x="10" y="5"/>
                      </a:lnTo>
                      <a:lnTo>
                        <a:pt x="10" y="5"/>
                      </a:lnTo>
                      <a:lnTo>
                        <a:pt x="10" y="6"/>
                      </a:lnTo>
                      <a:lnTo>
                        <a:pt x="9" y="6"/>
                      </a:lnTo>
                      <a:lnTo>
                        <a:pt x="9" y="7"/>
                      </a:lnTo>
                      <a:lnTo>
                        <a:pt x="9" y="7"/>
                      </a:lnTo>
                      <a:lnTo>
                        <a:pt x="9" y="8"/>
                      </a:lnTo>
                      <a:lnTo>
                        <a:pt x="9" y="8"/>
                      </a:lnTo>
                      <a:close/>
                    </a:path>
                  </a:pathLst>
                </a:custGeom>
                <a:solidFill>
                  <a:srgbClr val="FF8057"/>
                </a:solidFill>
                <a:ln>
                  <a:noFill/>
                </a:ln>
              </p:spPr>
              <p:txBody>
                <a:bodyPr/>
                <a:lstStyle/>
                <a:p>
                  <a:pPr algn="ctr"/>
                  <a:endParaRPr lang="zh-CN" altLang="en-US"/>
                </a:p>
              </p:txBody>
            </p:sp>
            <p:sp>
              <p:nvSpPr>
                <p:cNvPr id="1052310" name="Freeform 537"/>
                <p:cNvSpPr/>
                <p:nvPr/>
              </p:nvSpPr>
              <p:spPr bwMode="auto">
                <a:xfrm>
                  <a:off x="1652" y="1051"/>
                  <a:ext cx="9" cy="10"/>
                </a:xfrm>
                <a:custGeom>
                  <a:avLst/>
                  <a:gdLst>
                    <a:gd name="T0" fmla="*/ 8 w 9"/>
                    <a:gd name="T1" fmla="*/ 8 h 10"/>
                    <a:gd name="T2" fmla="*/ 8 w 9"/>
                    <a:gd name="T3" fmla="*/ 9 h 10"/>
                    <a:gd name="T4" fmla="*/ 7 w 9"/>
                    <a:gd name="T5" fmla="*/ 10 h 10"/>
                    <a:gd name="T6" fmla="*/ 5 w 9"/>
                    <a:gd name="T7" fmla="*/ 10 h 10"/>
                    <a:gd name="T8" fmla="*/ 5 w 9"/>
                    <a:gd name="T9" fmla="*/ 10 h 10"/>
                    <a:gd name="T10" fmla="*/ 4 w 9"/>
                    <a:gd name="T11" fmla="*/ 10 h 10"/>
                    <a:gd name="T12" fmla="*/ 2 w 9"/>
                    <a:gd name="T13" fmla="*/ 9 h 10"/>
                    <a:gd name="T14" fmla="*/ 1 w 9"/>
                    <a:gd name="T15" fmla="*/ 8 h 10"/>
                    <a:gd name="T16" fmla="*/ 0 w 9"/>
                    <a:gd name="T17" fmla="*/ 7 h 10"/>
                    <a:gd name="T18" fmla="*/ 0 w 9"/>
                    <a:gd name="T19" fmla="*/ 6 h 10"/>
                    <a:gd name="T20" fmla="*/ 0 w 9"/>
                    <a:gd name="T21" fmla="*/ 5 h 10"/>
                    <a:gd name="T22" fmla="*/ 0 w 9"/>
                    <a:gd name="T23" fmla="*/ 3 h 10"/>
                    <a:gd name="T24" fmla="*/ 0 w 9"/>
                    <a:gd name="T25" fmla="*/ 2 h 10"/>
                    <a:gd name="T26" fmla="*/ 1 w 9"/>
                    <a:gd name="T27" fmla="*/ 2 h 10"/>
                    <a:gd name="T28" fmla="*/ 2 w 9"/>
                    <a:gd name="T29" fmla="*/ 1 h 10"/>
                    <a:gd name="T30" fmla="*/ 2 w 9"/>
                    <a:gd name="T31" fmla="*/ 1 h 10"/>
                    <a:gd name="T32" fmla="*/ 3 w 9"/>
                    <a:gd name="T33" fmla="*/ 1 h 10"/>
                    <a:gd name="T34" fmla="*/ 4 w 9"/>
                    <a:gd name="T35" fmla="*/ 0 h 10"/>
                    <a:gd name="T36" fmla="*/ 6 w 9"/>
                    <a:gd name="T37" fmla="*/ 0 h 10"/>
                    <a:gd name="T38" fmla="*/ 7 w 9"/>
                    <a:gd name="T39" fmla="*/ 1 h 10"/>
                    <a:gd name="T40" fmla="*/ 7 w 9"/>
                    <a:gd name="T41" fmla="*/ 1 h 10"/>
                    <a:gd name="T42" fmla="*/ 8 w 9"/>
                    <a:gd name="T43" fmla="*/ 2 h 10"/>
                    <a:gd name="T44" fmla="*/ 9 w 9"/>
                    <a:gd name="T45" fmla="*/ 3 h 10"/>
                    <a:gd name="T46" fmla="*/ 9 w 9"/>
                    <a:gd name="T47" fmla="*/ 4 h 10"/>
                    <a:gd name="T48" fmla="*/ 9 w 9"/>
                    <a:gd name="T49" fmla="*/ 4 h 10"/>
                    <a:gd name="T50" fmla="*/ 9 w 9"/>
                    <a:gd name="T51" fmla="*/ 4 h 10"/>
                    <a:gd name="T52" fmla="*/ 9 w 9"/>
                    <a:gd name="T53" fmla="*/ 5 h 10"/>
                    <a:gd name="T54" fmla="*/ 9 w 9"/>
                    <a:gd name="T55" fmla="*/ 5 h 10"/>
                    <a:gd name="T56" fmla="*/ 9 w 9"/>
                    <a:gd name="T57" fmla="*/ 6 h 10"/>
                    <a:gd name="T58" fmla="*/ 9 w 9"/>
                    <a:gd name="T59" fmla="*/ 7 h 10"/>
                    <a:gd name="T60" fmla="*/ 9 w 9"/>
                    <a:gd name="T61" fmla="*/ 7 h 10"/>
                    <a:gd name="T62" fmla="*/ 8 w 9"/>
                    <a:gd name="T63" fmla="*/ 8 h 10"/>
                    <a:gd name="T64" fmla="*/ 8 w 9"/>
                    <a:gd name="T65" fmla="*/ 8 h 10"/>
                    <a:gd name="T66" fmla="*/ 8 w 9"/>
                    <a:gd name="T6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 h="10">
                      <a:moveTo>
                        <a:pt x="8" y="8"/>
                      </a:moveTo>
                      <a:lnTo>
                        <a:pt x="8" y="9"/>
                      </a:lnTo>
                      <a:lnTo>
                        <a:pt x="7" y="10"/>
                      </a:lnTo>
                      <a:lnTo>
                        <a:pt x="5" y="10"/>
                      </a:lnTo>
                      <a:lnTo>
                        <a:pt x="5" y="10"/>
                      </a:lnTo>
                      <a:lnTo>
                        <a:pt x="4" y="10"/>
                      </a:lnTo>
                      <a:lnTo>
                        <a:pt x="2" y="9"/>
                      </a:lnTo>
                      <a:lnTo>
                        <a:pt x="1" y="8"/>
                      </a:lnTo>
                      <a:lnTo>
                        <a:pt x="0" y="7"/>
                      </a:lnTo>
                      <a:lnTo>
                        <a:pt x="0" y="6"/>
                      </a:lnTo>
                      <a:lnTo>
                        <a:pt x="0" y="5"/>
                      </a:lnTo>
                      <a:lnTo>
                        <a:pt x="0" y="3"/>
                      </a:lnTo>
                      <a:lnTo>
                        <a:pt x="0" y="2"/>
                      </a:lnTo>
                      <a:lnTo>
                        <a:pt x="1" y="2"/>
                      </a:lnTo>
                      <a:lnTo>
                        <a:pt x="2" y="1"/>
                      </a:lnTo>
                      <a:lnTo>
                        <a:pt x="2" y="1"/>
                      </a:lnTo>
                      <a:lnTo>
                        <a:pt x="3" y="1"/>
                      </a:lnTo>
                      <a:lnTo>
                        <a:pt x="4" y="0"/>
                      </a:lnTo>
                      <a:lnTo>
                        <a:pt x="6" y="0"/>
                      </a:lnTo>
                      <a:lnTo>
                        <a:pt x="7" y="1"/>
                      </a:lnTo>
                      <a:lnTo>
                        <a:pt x="7" y="1"/>
                      </a:lnTo>
                      <a:lnTo>
                        <a:pt x="8" y="2"/>
                      </a:lnTo>
                      <a:lnTo>
                        <a:pt x="9" y="3"/>
                      </a:lnTo>
                      <a:lnTo>
                        <a:pt x="9" y="4"/>
                      </a:lnTo>
                      <a:lnTo>
                        <a:pt x="9" y="4"/>
                      </a:lnTo>
                      <a:lnTo>
                        <a:pt x="9" y="4"/>
                      </a:lnTo>
                      <a:lnTo>
                        <a:pt x="9" y="5"/>
                      </a:lnTo>
                      <a:lnTo>
                        <a:pt x="9" y="5"/>
                      </a:lnTo>
                      <a:lnTo>
                        <a:pt x="9" y="6"/>
                      </a:lnTo>
                      <a:lnTo>
                        <a:pt x="9" y="7"/>
                      </a:lnTo>
                      <a:lnTo>
                        <a:pt x="9" y="7"/>
                      </a:lnTo>
                      <a:lnTo>
                        <a:pt x="8" y="8"/>
                      </a:lnTo>
                      <a:lnTo>
                        <a:pt x="8" y="8"/>
                      </a:lnTo>
                      <a:lnTo>
                        <a:pt x="8" y="8"/>
                      </a:lnTo>
                      <a:close/>
                    </a:path>
                  </a:pathLst>
                </a:custGeom>
                <a:solidFill>
                  <a:srgbClr val="FF8057"/>
                </a:solidFill>
                <a:ln>
                  <a:noFill/>
                </a:ln>
              </p:spPr>
              <p:txBody>
                <a:bodyPr/>
                <a:lstStyle/>
                <a:p>
                  <a:pPr algn="ctr"/>
                  <a:endParaRPr lang="zh-CN" altLang="en-US"/>
                </a:p>
              </p:txBody>
            </p:sp>
            <p:sp>
              <p:nvSpPr>
                <p:cNvPr id="1052311" name="Freeform 538"/>
                <p:cNvSpPr/>
                <p:nvPr/>
              </p:nvSpPr>
              <p:spPr bwMode="auto">
                <a:xfrm>
                  <a:off x="1716" y="1084"/>
                  <a:ext cx="67" cy="160"/>
                </a:xfrm>
                <a:custGeom>
                  <a:avLst/>
                  <a:gdLst>
                    <a:gd name="T0" fmla="*/ 0 w 67"/>
                    <a:gd name="T1" fmla="*/ 139 h 160"/>
                    <a:gd name="T2" fmla="*/ 0 w 67"/>
                    <a:gd name="T3" fmla="*/ 136 h 160"/>
                    <a:gd name="T4" fmla="*/ 1 w 67"/>
                    <a:gd name="T5" fmla="*/ 133 h 160"/>
                    <a:gd name="T6" fmla="*/ 1 w 67"/>
                    <a:gd name="T7" fmla="*/ 130 h 160"/>
                    <a:gd name="T8" fmla="*/ 1 w 67"/>
                    <a:gd name="T9" fmla="*/ 127 h 160"/>
                    <a:gd name="T10" fmla="*/ 2 w 67"/>
                    <a:gd name="T11" fmla="*/ 124 h 160"/>
                    <a:gd name="T12" fmla="*/ 2 w 67"/>
                    <a:gd name="T13" fmla="*/ 120 h 160"/>
                    <a:gd name="T14" fmla="*/ 3 w 67"/>
                    <a:gd name="T15" fmla="*/ 116 h 160"/>
                    <a:gd name="T16" fmla="*/ 3 w 67"/>
                    <a:gd name="T17" fmla="*/ 112 h 160"/>
                    <a:gd name="T18" fmla="*/ 4 w 67"/>
                    <a:gd name="T19" fmla="*/ 107 h 160"/>
                    <a:gd name="T20" fmla="*/ 5 w 67"/>
                    <a:gd name="T21" fmla="*/ 103 h 160"/>
                    <a:gd name="T22" fmla="*/ 5 w 67"/>
                    <a:gd name="T23" fmla="*/ 99 h 160"/>
                    <a:gd name="T24" fmla="*/ 6 w 67"/>
                    <a:gd name="T25" fmla="*/ 94 h 160"/>
                    <a:gd name="T26" fmla="*/ 7 w 67"/>
                    <a:gd name="T27" fmla="*/ 90 h 160"/>
                    <a:gd name="T28" fmla="*/ 8 w 67"/>
                    <a:gd name="T29" fmla="*/ 85 h 160"/>
                    <a:gd name="T30" fmla="*/ 9 w 67"/>
                    <a:gd name="T31" fmla="*/ 81 h 160"/>
                    <a:gd name="T32" fmla="*/ 10 w 67"/>
                    <a:gd name="T33" fmla="*/ 77 h 160"/>
                    <a:gd name="T34" fmla="*/ 11 w 67"/>
                    <a:gd name="T35" fmla="*/ 74 h 160"/>
                    <a:gd name="T36" fmla="*/ 12 w 67"/>
                    <a:gd name="T37" fmla="*/ 70 h 160"/>
                    <a:gd name="T38" fmla="*/ 13 w 67"/>
                    <a:gd name="T39" fmla="*/ 69 h 160"/>
                    <a:gd name="T40" fmla="*/ 16 w 67"/>
                    <a:gd name="T41" fmla="*/ 72 h 160"/>
                    <a:gd name="T42" fmla="*/ 19 w 67"/>
                    <a:gd name="T43" fmla="*/ 73 h 160"/>
                    <a:gd name="T44" fmla="*/ 22 w 67"/>
                    <a:gd name="T45" fmla="*/ 72 h 160"/>
                    <a:gd name="T46" fmla="*/ 25 w 67"/>
                    <a:gd name="T47" fmla="*/ 69 h 160"/>
                    <a:gd name="T48" fmla="*/ 26 w 67"/>
                    <a:gd name="T49" fmla="*/ 66 h 160"/>
                    <a:gd name="T50" fmla="*/ 28 w 67"/>
                    <a:gd name="T51" fmla="*/ 63 h 160"/>
                    <a:gd name="T52" fmla="*/ 29 w 67"/>
                    <a:gd name="T53" fmla="*/ 60 h 160"/>
                    <a:gd name="T54" fmla="*/ 31 w 67"/>
                    <a:gd name="T55" fmla="*/ 57 h 160"/>
                    <a:gd name="T56" fmla="*/ 33 w 67"/>
                    <a:gd name="T57" fmla="*/ 53 h 160"/>
                    <a:gd name="T58" fmla="*/ 35 w 67"/>
                    <a:gd name="T59" fmla="*/ 48 h 160"/>
                    <a:gd name="T60" fmla="*/ 37 w 67"/>
                    <a:gd name="T61" fmla="*/ 44 h 160"/>
                    <a:gd name="T62" fmla="*/ 39 w 67"/>
                    <a:gd name="T63" fmla="*/ 39 h 160"/>
                    <a:gd name="T64" fmla="*/ 42 w 67"/>
                    <a:gd name="T65" fmla="*/ 35 h 160"/>
                    <a:gd name="T66" fmla="*/ 43 w 67"/>
                    <a:gd name="T67" fmla="*/ 30 h 160"/>
                    <a:gd name="T68" fmla="*/ 45 w 67"/>
                    <a:gd name="T69" fmla="*/ 25 h 160"/>
                    <a:gd name="T70" fmla="*/ 47 w 67"/>
                    <a:gd name="T71" fmla="*/ 21 h 160"/>
                    <a:gd name="T72" fmla="*/ 49 w 67"/>
                    <a:gd name="T73" fmla="*/ 17 h 160"/>
                    <a:gd name="T74" fmla="*/ 51 w 67"/>
                    <a:gd name="T75" fmla="*/ 13 h 160"/>
                    <a:gd name="T76" fmla="*/ 53 w 67"/>
                    <a:gd name="T77" fmla="*/ 9 h 160"/>
                    <a:gd name="T78" fmla="*/ 53 w 67"/>
                    <a:gd name="T79" fmla="*/ 6 h 160"/>
                    <a:gd name="T80" fmla="*/ 55 w 67"/>
                    <a:gd name="T81" fmla="*/ 3 h 160"/>
                    <a:gd name="T82" fmla="*/ 56 w 67"/>
                    <a:gd name="T83" fmla="*/ 1 h 160"/>
                    <a:gd name="T84" fmla="*/ 57 w 67"/>
                    <a:gd name="T85" fmla="*/ 0 h 160"/>
                    <a:gd name="T86" fmla="*/ 66 w 67"/>
                    <a:gd name="T87" fmla="*/ 99 h 160"/>
                    <a:gd name="T88" fmla="*/ 64 w 67"/>
                    <a:gd name="T89" fmla="*/ 102 h 160"/>
                    <a:gd name="T90" fmla="*/ 62 w 67"/>
                    <a:gd name="T91" fmla="*/ 105 h 160"/>
                    <a:gd name="T92" fmla="*/ 60 w 67"/>
                    <a:gd name="T93" fmla="*/ 108 h 160"/>
                    <a:gd name="T94" fmla="*/ 57 w 67"/>
                    <a:gd name="T95" fmla="*/ 111 h 160"/>
                    <a:gd name="T96" fmla="*/ 55 w 67"/>
                    <a:gd name="T97" fmla="*/ 115 h 160"/>
                    <a:gd name="T98" fmla="*/ 51 w 67"/>
                    <a:gd name="T99" fmla="*/ 119 h 160"/>
                    <a:gd name="T100" fmla="*/ 48 w 67"/>
                    <a:gd name="T101" fmla="*/ 124 h 160"/>
                    <a:gd name="T102" fmla="*/ 44 w 67"/>
                    <a:gd name="T103" fmla="*/ 128 h 160"/>
                    <a:gd name="T104" fmla="*/ 41 w 67"/>
                    <a:gd name="T105" fmla="*/ 133 h 160"/>
                    <a:gd name="T106" fmla="*/ 37 w 67"/>
                    <a:gd name="T107" fmla="*/ 137 h 160"/>
                    <a:gd name="T108" fmla="*/ 33 w 67"/>
                    <a:gd name="T109" fmla="*/ 141 h 160"/>
                    <a:gd name="T110" fmla="*/ 29 w 67"/>
                    <a:gd name="T111" fmla="*/ 145 h 160"/>
                    <a:gd name="T112" fmla="*/ 26 w 67"/>
                    <a:gd name="T113" fmla="*/ 149 h 160"/>
                    <a:gd name="T114" fmla="*/ 22 w 67"/>
                    <a:gd name="T115" fmla="*/ 152 h 160"/>
                    <a:gd name="T116" fmla="*/ 18 w 67"/>
                    <a:gd name="T117" fmla="*/ 155 h 160"/>
                    <a:gd name="T118" fmla="*/ 15 w 67"/>
                    <a:gd name="T119" fmla="*/ 157 h 160"/>
                    <a:gd name="T120" fmla="*/ 13 w 67"/>
                    <a:gd name="T121" fmla="*/ 159 h 160"/>
                    <a:gd name="T122" fmla="*/ 10 w 67"/>
                    <a:gd name="T123" fmla="*/ 160 h 160"/>
                    <a:gd name="T124" fmla="*/ 0 w 67"/>
                    <a:gd name="T125" fmla="*/ 14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 h="160">
                      <a:moveTo>
                        <a:pt x="0" y="140"/>
                      </a:moveTo>
                      <a:lnTo>
                        <a:pt x="0" y="140"/>
                      </a:lnTo>
                      <a:lnTo>
                        <a:pt x="0" y="139"/>
                      </a:lnTo>
                      <a:lnTo>
                        <a:pt x="0" y="139"/>
                      </a:lnTo>
                      <a:lnTo>
                        <a:pt x="0" y="138"/>
                      </a:lnTo>
                      <a:lnTo>
                        <a:pt x="0" y="136"/>
                      </a:lnTo>
                      <a:lnTo>
                        <a:pt x="1" y="135"/>
                      </a:lnTo>
                      <a:lnTo>
                        <a:pt x="1" y="134"/>
                      </a:lnTo>
                      <a:lnTo>
                        <a:pt x="1" y="133"/>
                      </a:lnTo>
                      <a:lnTo>
                        <a:pt x="1" y="132"/>
                      </a:lnTo>
                      <a:lnTo>
                        <a:pt x="1" y="132"/>
                      </a:lnTo>
                      <a:lnTo>
                        <a:pt x="1" y="130"/>
                      </a:lnTo>
                      <a:lnTo>
                        <a:pt x="1" y="130"/>
                      </a:lnTo>
                      <a:lnTo>
                        <a:pt x="1" y="128"/>
                      </a:lnTo>
                      <a:lnTo>
                        <a:pt x="1" y="127"/>
                      </a:lnTo>
                      <a:lnTo>
                        <a:pt x="1" y="126"/>
                      </a:lnTo>
                      <a:lnTo>
                        <a:pt x="1" y="125"/>
                      </a:lnTo>
                      <a:lnTo>
                        <a:pt x="2" y="124"/>
                      </a:lnTo>
                      <a:lnTo>
                        <a:pt x="2" y="123"/>
                      </a:lnTo>
                      <a:lnTo>
                        <a:pt x="2" y="121"/>
                      </a:lnTo>
                      <a:lnTo>
                        <a:pt x="2" y="120"/>
                      </a:lnTo>
                      <a:lnTo>
                        <a:pt x="2" y="119"/>
                      </a:lnTo>
                      <a:lnTo>
                        <a:pt x="2" y="118"/>
                      </a:lnTo>
                      <a:lnTo>
                        <a:pt x="3" y="116"/>
                      </a:lnTo>
                      <a:lnTo>
                        <a:pt x="3" y="115"/>
                      </a:lnTo>
                      <a:lnTo>
                        <a:pt x="3" y="113"/>
                      </a:lnTo>
                      <a:lnTo>
                        <a:pt x="3" y="112"/>
                      </a:lnTo>
                      <a:lnTo>
                        <a:pt x="3" y="110"/>
                      </a:lnTo>
                      <a:lnTo>
                        <a:pt x="4" y="109"/>
                      </a:lnTo>
                      <a:lnTo>
                        <a:pt x="4" y="107"/>
                      </a:lnTo>
                      <a:lnTo>
                        <a:pt x="4" y="106"/>
                      </a:lnTo>
                      <a:lnTo>
                        <a:pt x="4" y="105"/>
                      </a:lnTo>
                      <a:lnTo>
                        <a:pt x="5" y="103"/>
                      </a:lnTo>
                      <a:lnTo>
                        <a:pt x="5" y="101"/>
                      </a:lnTo>
                      <a:lnTo>
                        <a:pt x="5" y="100"/>
                      </a:lnTo>
                      <a:lnTo>
                        <a:pt x="5" y="99"/>
                      </a:lnTo>
                      <a:lnTo>
                        <a:pt x="5" y="97"/>
                      </a:lnTo>
                      <a:lnTo>
                        <a:pt x="5" y="95"/>
                      </a:lnTo>
                      <a:lnTo>
                        <a:pt x="6" y="94"/>
                      </a:lnTo>
                      <a:lnTo>
                        <a:pt x="6" y="93"/>
                      </a:lnTo>
                      <a:lnTo>
                        <a:pt x="7" y="91"/>
                      </a:lnTo>
                      <a:lnTo>
                        <a:pt x="7" y="90"/>
                      </a:lnTo>
                      <a:lnTo>
                        <a:pt x="7" y="88"/>
                      </a:lnTo>
                      <a:lnTo>
                        <a:pt x="7" y="87"/>
                      </a:lnTo>
                      <a:lnTo>
                        <a:pt x="8" y="85"/>
                      </a:lnTo>
                      <a:lnTo>
                        <a:pt x="8" y="84"/>
                      </a:lnTo>
                      <a:lnTo>
                        <a:pt x="8" y="82"/>
                      </a:lnTo>
                      <a:lnTo>
                        <a:pt x="9" y="81"/>
                      </a:lnTo>
                      <a:lnTo>
                        <a:pt x="9" y="80"/>
                      </a:lnTo>
                      <a:lnTo>
                        <a:pt x="9" y="78"/>
                      </a:lnTo>
                      <a:lnTo>
                        <a:pt x="10" y="77"/>
                      </a:lnTo>
                      <a:lnTo>
                        <a:pt x="10" y="76"/>
                      </a:lnTo>
                      <a:lnTo>
                        <a:pt x="10" y="75"/>
                      </a:lnTo>
                      <a:lnTo>
                        <a:pt x="11" y="74"/>
                      </a:lnTo>
                      <a:lnTo>
                        <a:pt x="11" y="73"/>
                      </a:lnTo>
                      <a:lnTo>
                        <a:pt x="11" y="71"/>
                      </a:lnTo>
                      <a:lnTo>
                        <a:pt x="12" y="70"/>
                      </a:lnTo>
                      <a:lnTo>
                        <a:pt x="12" y="69"/>
                      </a:lnTo>
                      <a:lnTo>
                        <a:pt x="13" y="68"/>
                      </a:lnTo>
                      <a:lnTo>
                        <a:pt x="13" y="69"/>
                      </a:lnTo>
                      <a:lnTo>
                        <a:pt x="13" y="70"/>
                      </a:lnTo>
                      <a:lnTo>
                        <a:pt x="15" y="71"/>
                      </a:lnTo>
                      <a:lnTo>
                        <a:pt x="16" y="72"/>
                      </a:lnTo>
                      <a:lnTo>
                        <a:pt x="17" y="72"/>
                      </a:lnTo>
                      <a:lnTo>
                        <a:pt x="18" y="73"/>
                      </a:lnTo>
                      <a:lnTo>
                        <a:pt x="19" y="73"/>
                      </a:lnTo>
                      <a:lnTo>
                        <a:pt x="20" y="73"/>
                      </a:lnTo>
                      <a:lnTo>
                        <a:pt x="21" y="72"/>
                      </a:lnTo>
                      <a:lnTo>
                        <a:pt x="22" y="72"/>
                      </a:lnTo>
                      <a:lnTo>
                        <a:pt x="23" y="71"/>
                      </a:lnTo>
                      <a:lnTo>
                        <a:pt x="24" y="70"/>
                      </a:lnTo>
                      <a:lnTo>
                        <a:pt x="25" y="69"/>
                      </a:lnTo>
                      <a:lnTo>
                        <a:pt x="26" y="67"/>
                      </a:lnTo>
                      <a:lnTo>
                        <a:pt x="26" y="66"/>
                      </a:lnTo>
                      <a:lnTo>
                        <a:pt x="26" y="66"/>
                      </a:lnTo>
                      <a:lnTo>
                        <a:pt x="27" y="65"/>
                      </a:lnTo>
                      <a:lnTo>
                        <a:pt x="27" y="64"/>
                      </a:lnTo>
                      <a:lnTo>
                        <a:pt x="28" y="63"/>
                      </a:lnTo>
                      <a:lnTo>
                        <a:pt x="28" y="62"/>
                      </a:lnTo>
                      <a:lnTo>
                        <a:pt x="29" y="61"/>
                      </a:lnTo>
                      <a:lnTo>
                        <a:pt x="29" y="60"/>
                      </a:lnTo>
                      <a:lnTo>
                        <a:pt x="30" y="59"/>
                      </a:lnTo>
                      <a:lnTo>
                        <a:pt x="30" y="58"/>
                      </a:lnTo>
                      <a:lnTo>
                        <a:pt x="31" y="57"/>
                      </a:lnTo>
                      <a:lnTo>
                        <a:pt x="32" y="55"/>
                      </a:lnTo>
                      <a:lnTo>
                        <a:pt x="32" y="54"/>
                      </a:lnTo>
                      <a:lnTo>
                        <a:pt x="33" y="53"/>
                      </a:lnTo>
                      <a:lnTo>
                        <a:pt x="34" y="51"/>
                      </a:lnTo>
                      <a:lnTo>
                        <a:pt x="34" y="50"/>
                      </a:lnTo>
                      <a:lnTo>
                        <a:pt x="35" y="48"/>
                      </a:lnTo>
                      <a:lnTo>
                        <a:pt x="36" y="47"/>
                      </a:lnTo>
                      <a:lnTo>
                        <a:pt x="36" y="45"/>
                      </a:lnTo>
                      <a:lnTo>
                        <a:pt x="37" y="44"/>
                      </a:lnTo>
                      <a:lnTo>
                        <a:pt x="38" y="42"/>
                      </a:lnTo>
                      <a:lnTo>
                        <a:pt x="39" y="41"/>
                      </a:lnTo>
                      <a:lnTo>
                        <a:pt x="39" y="39"/>
                      </a:lnTo>
                      <a:lnTo>
                        <a:pt x="40" y="38"/>
                      </a:lnTo>
                      <a:lnTo>
                        <a:pt x="41" y="36"/>
                      </a:lnTo>
                      <a:lnTo>
                        <a:pt x="42" y="35"/>
                      </a:lnTo>
                      <a:lnTo>
                        <a:pt x="42" y="33"/>
                      </a:lnTo>
                      <a:lnTo>
                        <a:pt x="43" y="32"/>
                      </a:lnTo>
                      <a:lnTo>
                        <a:pt x="43" y="30"/>
                      </a:lnTo>
                      <a:lnTo>
                        <a:pt x="44" y="28"/>
                      </a:lnTo>
                      <a:lnTo>
                        <a:pt x="45" y="27"/>
                      </a:lnTo>
                      <a:lnTo>
                        <a:pt x="45" y="25"/>
                      </a:lnTo>
                      <a:lnTo>
                        <a:pt x="46" y="24"/>
                      </a:lnTo>
                      <a:lnTo>
                        <a:pt x="47" y="22"/>
                      </a:lnTo>
                      <a:lnTo>
                        <a:pt x="47" y="21"/>
                      </a:lnTo>
                      <a:lnTo>
                        <a:pt x="48" y="20"/>
                      </a:lnTo>
                      <a:lnTo>
                        <a:pt x="49" y="18"/>
                      </a:lnTo>
                      <a:lnTo>
                        <a:pt x="49" y="17"/>
                      </a:lnTo>
                      <a:lnTo>
                        <a:pt x="50" y="15"/>
                      </a:lnTo>
                      <a:lnTo>
                        <a:pt x="50" y="14"/>
                      </a:lnTo>
                      <a:lnTo>
                        <a:pt x="51" y="13"/>
                      </a:lnTo>
                      <a:lnTo>
                        <a:pt x="51" y="12"/>
                      </a:lnTo>
                      <a:lnTo>
                        <a:pt x="52" y="11"/>
                      </a:lnTo>
                      <a:lnTo>
                        <a:pt x="53" y="9"/>
                      </a:lnTo>
                      <a:lnTo>
                        <a:pt x="53" y="8"/>
                      </a:lnTo>
                      <a:lnTo>
                        <a:pt x="53" y="7"/>
                      </a:lnTo>
                      <a:lnTo>
                        <a:pt x="53" y="6"/>
                      </a:lnTo>
                      <a:lnTo>
                        <a:pt x="54" y="5"/>
                      </a:lnTo>
                      <a:lnTo>
                        <a:pt x="54" y="5"/>
                      </a:lnTo>
                      <a:lnTo>
                        <a:pt x="55" y="3"/>
                      </a:lnTo>
                      <a:lnTo>
                        <a:pt x="55" y="3"/>
                      </a:lnTo>
                      <a:lnTo>
                        <a:pt x="55" y="2"/>
                      </a:lnTo>
                      <a:lnTo>
                        <a:pt x="56" y="1"/>
                      </a:lnTo>
                      <a:lnTo>
                        <a:pt x="56" y="0"/>
                      </a:lnTo>
                      <a:lnTo>
                        <a:pt x="57" y="0"/>
                      </a:lnTo>
                      <a:lnTo>
                        <a:pt x="57" y="0"/>
                      </a:lnTo>
                      <a:lnTo>
                        <a:pt x="67" y="99"/>
                      </a:lnTo>
                      <a:lnTo>
                        <a:pt x="67" y="99"/>
                      </a:lnTo>
                      <a:lnTo>
                        <a:pt x="66" y="99"/>
                      </a:lnTo>
                      <a:lnTo>
                        <a:pt x="65" y="100"/>
                      </a:lnTo>
                      <a:lnTo>
                        <a:pt x="65" y="101"/>
                      </a:lnTo>
                      <a:lnTo>
                        <a:pt x="64" y="102"/>
                      </a:lnTo>
                      <a:lnTo>
                        <a:pt x="64" y="103"/>
                      </a:lnTo>
                      <a:lnTo>
                        <a:pt x="63" y="104"/>
                      </a:lnTo>
                      <a:lnTo>
                        <a:pt x="62" y="105"/>
                      </a:lnTo>
                      <a:lnTo>
                        <a:pt x="62" y="106"/>
                      </a:lnTo>
                      <a:lnTo>
                        <a:pt x="61" y="107"/>
                      </a:lnTo>
                      <a:lnTo>
                        <a:pt x="60" y="108"/>
                      </a:lnTo>
                      <a:lnTo>
                        <a:pt x="59" y="109"/>
                      </a:lnTo>
                      <a:lnTo>
                        <a:pt x="59" y="110"/>
                      </a:lnTo>
                      <a:lnTo>
                        <a:pt x="57" y="111"/>
                      </a:lnTo>
                      <a:lnTo>
                        <a:pt x="57" y="112"/>
                      </a:lnTo>
                      <a:lnTo>
                        <a:pt x="56" y="114"/>
                      </a:lnTo>
                      <a:lnTo>
                        <a:pt x="55" y="115"/>
                      </a:lnTo>
                      <a:lnTo>
                        <a:pt x="53" y="116"/>
                      </a:lnTo>
                      <a:lnTo>
                        <a:pt x="52" y="118"/>
                      </a:lnTo>
                      <a:lnTo>
                        <a:pt x="51" y="119"/>
                      </a:lnTo>
                      <a:lnTo>
                        <a:pt x="50" y="121"/>
                      </a:lnTo>
                      <a:lnTo>
                        <a:pt x="49" y="122"/>
                      </a:lnTo>
                      <a:lnTo>
                        <a:pt x="48" y="124"/>
                      </a:lnTo>
                      <a:lnTo>
                        <a:pt x="47" y="125"/>
                      </a:lnTo>
                      <a:lnTo>
                        <a:pt x="45" y="126"/>
                      </a:lnTo>
                      <a:lnTo>
                        <a:pt x="44" y="128"/>
                      </a:lnTo>
                      <a:lnTo>
                        <a:pt x="43" y="130"/>
                      </a:lnTo>
                      <a:lnTo>
                        <a:pt x="42" y="131"/>
                      </a:lnTo>
                      <a:lnTo>
                        <a:pt x="41" y="133"/>
                      </a:lnTo>
                      <a:lnTo>
                        <a:pt x="40" y="134"/>
                      </a:lnTo>
                      <a:lnTo>
                        <a:pt x="38" y="135"/>
                      </a:lnTo>
                      <a:lnTo>
                        <a:pt x="37" y="137"/>
                      </a:lnTo>
                      <a:lnTo>
                        <a:pt x="36" y="138"/>
                      </a:lnTo>
                      <a:lnTo>
                        <a:pt x="34" y="140"/>
                      </a:lnTo>
                      <a:lnTo>
                        <a:pt x="33" y="141"/>
                      </a:lnTo>
                      <a:lnTo>
                        <a:pt x="32" y="143"/>
                      </a:lnTo>
                      <a:lnTo>
                        <a:pt x="30" y="144"/>
                      </a:lnTo>
                      <a:lnTo>
                        <a:pt x="29" y="145"/>
                      </a:lnTo>
                      <a:lnTo>
                        <a:pt x="28" y="146"/>
                      </a:lnTo>
                      <a:lnTo>
                        <a:pt x="27" y="148"/>
                      </a:lnTo>
                      <a:lnTo>
                        <a:pt x="26" y="149"/>
                      </a:lnTo>
                      <a:lnTo>
                        <a:pt x="24" y="150"/>
                      </a:lnTo>
                      <a:lnTo>
                        <a:pt x="23" y="151"/>
                      </a:lnTo>
                      <a:lnTo>
                        <a:pt x="22" y="152"/>
                      </a:lnTo>
                      <a:lnTo>
                        <a:pt x="21" y="153"/>
                      </a:lnTo>
                      <a:lnTo>
                        <a:pt x="20" y="154"/>
                      </a:lnTo>
                      <a:lnTo>
                        <a:pt x="18" y="155"/>
                      </a:lnTo>
                      <a:lnTo>
                        <a:pt x="18" y="156"/>
                      </a:lnTo>
                      <a:lnTo>
                        <a:pt x="17" y="156"/>
                      </a:lnTo>
                      <a:lnTo>
                        <a:pt x="15" y="157"/>
                      </a:lnTo>
                      <a:lnTo>
                        <a:pt x="15" y="158"/>
                      </a:lnTo>
                      <a:lnTo>
                        <a:pt x="14" y="158"/>
                      </a:lnTo>
                      <a:lnTo>
                        <a:pt x="13" y="159"/>
                      </a:lnTo>
                      <a:lnTo>
                        <a:pt x="12" y="159"/>
                      </a:lnTo>
                      <a:lnTo>
                        <a:pt x="11" y="160"/>
                      </a:lnTo>
                      <a:lnTo>
                        <a:pt x="10" y="160"/>
                      </a:lnTo>
                      <a:lnTo>
                        <a:pt x="8" y="160"/>
                      </a:lnTo>
                      <a:lnTo>
                        <a:pt x="7" y="160"/>
                      </a:lnTo>
                      <a:lnTo>
                        <a:pt x="0" y="140"/>
                      </a:lnTo>
                      <a:lnTo>
                        <a:pt x="0" y="140"/>
                      </a:lnTo>
                      <a:close/>
                    </a:path>
                  </a:pathLst>
                </a:custGeom>
                <a:solidFill>
                  <a:srgbClr val="808061"/>
                </a:solidFill>
                <a:ln>
                  <a:noFill/>
                </a:ln>
              </p:spPr>
              <p:txBody>
                <a:bodyPr/>
                <a:lstStyle/>
                <a:p>
                  <a:pPr algn="ctr"/>
                  <a:endParaRPr lang="zh-CN" altLang="en-US"/>
                </a:p>
              </p:txBody>
            </p:sp>
            <p:sp>
              <p:nvSpPr>
                <p:cNvPr id="1052312" name="Freeform 539"/>
                <p:cNvSpPr/>
                <p:nvPr/>
              </p:nvSpPr>
              <p:spPr bwMode="auto">
                <a:xfrm>
                  <a:off x="1570" y="906"/>
                  <a:ext cx="151" cy="243"/>
                </a:xfrm>
                <a:custGeom>
                  <a:avLst/>
                  <a:gdLst>
                    <a:gd name="T0" fmla="*/ 147 w 151"/>
                    <a:gd name="T1" fmla="*/ 241 h 243"/>
                    <a:gd name="T2" fmla="*/ 139 w 151"/>
                    <a:gd name="T3" fmla="*/ 242 h 243"/>
                    <a:gd name="T4" fmla="*/ 128 w 151"/>
                    <a:gd name="T5" fmla="*/ 242 h 243"/>
                    <a:gd name="T6" fmla="*/ 113 w 151"/>
                    <a:gd name="T7" fmla="*/ 242 h 243"/>
                    <a:gd name="T8" fmla="*/ 97 w 151"/>
                    <a:gd name="T9" fmla="*/ 242 h 243"/>
                    <a:gd name="T10" fmla="*/ 79 w 151"/>
                    <a:gd name="T11" fmla="*/ 240 h 243"/>
                    <a:gd name="T12" fmla="*/ 60 w 151"/>
                    <a:gd name="T13" fmla="*/ 236 h 243"/>
                    <a:gd name="T14" fmla="*/ 41 w 151"/>
                    <a:gd name="T15" fmla="*/ 230 h 243"/>
                    <a:gd name="T16" fmla="*/ 24 w 151"/>
                    <a:gd name="T17" fmla="*/ 221 h 243"/>
                    <a:gd name="T18" fmla="*/ 7 w 151"/>
                    <a:gd name="T19" fmla="*/ 210 h 243"/>
                    <a:gd name="T20" fmla="*/ 1 w 151"/>
                    <a:gd name="T21" fmla="*/ 201 h 243"/>
                    <a:gd name="T22" fmla="*/ 8 w 151"/>
                    <a:gd name="T23" fmla="*/ 195 h 243"/>
                    <a:gd name="T24" fmla="*/ 15 w 151"/>
                    <a:gd name="T25" fmla="*/ 187 h 243"/>
                    <a:gd name="T26" fmla="*/ 20 w 151"/>
                    <a:gd name="T27" fmla="*/ 181 h 243"/>
                    <a:gd name="T28" fmla="*/ 26 w 151"/>
                    <a:gd name="T29" fmla="*/ 174 h 243"/>
                    <a:gd name="T30" fmla="*/ 32 w 151"/>
                    <a:gd name="T31" fmla="*/ 167 h 243"/>
                    <a:gd name="T32" fmla="*/ 39 w 151"/>
                    <a:gd name="T33" fmla="*/ 158 h 243"/>
                    <a:gd name="T34" fmla="*/ 45 w 151"/>
                    <a:gd name="T35" fmla="*/ 149 h 243"/>
                    <a:gd name="T36" fmla="*/ 51 w 151"/>
                    <a:gd name="T37" fmla="*/ 139 h 243"/>
                    <a:gd name="T38" fmla="*/ 59 w 151"/>
                    <a:gd name="T39" fmla="*/ 126 h 243"/>
                    <a:gd name="T40" fmla="*/ 68 w 151"/>
                    <a:gd name="T41" fmla="*/ 110 h 243"/>
                    <a:gd name="T42" fmla="*/ 77 w 151"/>
                    <a:gd name="T43" fmla="*/ 93 h 243"/>
                    <a:gd name="T44" fmla="*/ 87 w 151"/>
                    <a:gd name="T45" fmla="*/ 74 h 243"/>
                    <a:gd name="T46" fmla="*/ 97 w 151"/>
                    <a:gd name="T47" fmla="*/ 56 h 243"/>
                    <a:gd name="T48" fmla="*/ 106 w 151"/>
                    <a:gd name="T49" fmla="*/ 39 h 243"/>
                    <a:gd name="T50" fmla="*/ 114 w 151"/>
                    <a:gd name="T51" fmla="*/ 24 h 243"/>
                    <a:gd name="T52" fmla="*/ 121 w 151"/>
                    <a:gd name="T53" fmla="*/ 12 h 243"/>
                    <a:gd name="T54" fmla="*/ 126 w 151"/>
                    <a:gd name="T55" fmla="*/ 4 h 243"/>
                    <a:gd name="T56" fmla="*/ 128 w 151"/>
                    <a:gd name="T57" fmla="*/ 12 h 243"/>
                    <a:gd name="T58" fmla="*/ 126 w 151"/>
                    <a:gd name="T59" fmla="*/ 17 h 243"/>
                    <a:gd name="T60" fmla="*/ 120 w 151"/>
                    <a:gd name="T61" fmla="*/ 27 h 243"/>
                    <a:gd name="T62" fmla="*/ 112 w 151"/>
                    <a:gd name="T63" fmla="*/ 41 h 243"/>
                    <a:gd name="T64" fmla="*/ 103 w 151"/>
                    <a:gd name="T65" fmla="*/ 58 h 243"/>
                    <a:gd name="T66" fmla="*/ 93 w 151"/>
                    <a:gd name="T67" fmla="*/ 76 h 243"/>
                    <a:gd name="T68" fmla="*/ 82 w 151"/>
                    <a:gd name="T69" fmla="*/ 95 h 243"/>
                    <a:gd name="T70" fmla="*/ 71 w 151"/>
                    <a:gd name="T71" fmla="*/ 113 h 243"/>
                    <a:gd name="T72" fmla="*/ 62 w 151"/>
                    <a:gd name="T73" fmla="*/ 130 h 243"/>
                    <a:gd name="T74" fmla="*/ 53 w 151"/>
                    <a:gd name="T75" fmla="*/ 144 h 243"/>
                    <a:gd name="T76" fmla="*/ 47 w 151"/>
                    <a:gd name="T77" fmla="*/ 154 h 243"/>
                    <a:gd name="T78" fmla="*/ 42 w 151"/>
                    <a:gd name="T79" fmla="*/ 160 h 243"/>
                    <a:gd name="T80" fmla="*/ 38 w 151"/>
                    <a:gd name="T81" fmla="*/ 166 h 243"/>
                    <a:gd name="T82" fmla="*/ 34 w 151"/>
                    <a:gd name="T83" fmla="*/ 172 h 243"/>
                    <a:gd name="T84" fmla="*/ 29 w 151"/>
                    <a:gd name="T85" fmla="*/ 178 h 243"/>
                    <a:gd name="T86" fmla="*/ 25 w 151"/>
                    <a:gd name="T87" fmla="*/ 183 h 243"/>
                    <a:gd name="T88" fmla="*/ 20 w 151"/>
                    <a:gd name="T89" fmla="*/ 189 h 243"/>
                    <a:gd name="T90" fmla="*/ 14 w 151"/>
                    <a:gd name="T91" fmla="*/ 196 h 243"/>
                    <a:gd name="T92" fmla="*/ 12 w 151"/>
                    <a:gd name="T93" fmla="*/ 200 h 243"/>
                    <a:gd name="T94" fmla="*/ 16 w 151"/>
                    <a:gd name="T95" fmla="*/ 205 h 243"/>
                    <a:gd name="T96" fmla="*/ 22 w 151"/>
                    <a:gd name="T97" fmla="*/ 210 h 243"/>
                    <a:gd name="T98" fmla="*/ 29 w 151"/>
                    <a:gd name="T99" fmla="*/ 216 h 243"/>
                    <a:gd name="T100" fmla="*/ 39 w 151"/>
                    <a:gd name="T101" fmla="*/ 222 h 243"/>
                    <a:gd name="T102" fmla="*/ 52 w 151"/>
                    <a:gd name="T103" fmla="*/ 227 h 243"/>
                    <a:gd name="T104" fmla="*/ 67 w 151"/>
                    <a:gd name="T105" fmla="*/ 232 h 243"/>
                    <a:gd name="T106" fmla="*/ 85 w 151"/>
                    <a:gd name="T107" fmla="*/ 236 h 243"/>
                    <a:gd name="T108" fmla="*/ 106 w 151"/>
                    <a:gd name="T109" fmla="*/ 238 h 243"/>
                    <a:gd name="T110" fmla="*/ 129 w 151"/>
                    <a:gd name="T111" fmla="*/ 237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1" h="243">
                      <a:moveTo>
                        <a:pt x="151" y="241"/>
                      </a:moveTo>
                      <a:lnTo>
                        <a:pt x="150" y="241"/>
                      </a:lnTo>
                      <a:lnTo>
                        <a:pt x="149" y="241"/>
                      </a:lnTo>
                      <a:lnTo>
                        <a:pt x="148" y="241"/>
                      </a:lnTo>
                      <a:lnTo>
                        <a:pt x="148" y="241"/>
                      </a:lnTo>
                      <a:lnTo>
                        <a:pt x="147" y="241"/>
                      </a:lnTo>
                      <a:lnTo>
                        <a:pt x="146" y="241"/>
                      </a:lnTo>
                      <a:lnTo>
                        <a:pt x="145" y="241"/>
                      </a:lnTo>
                      <a:lnTo>
                        <a:pt x="143" y="242"/>
                      </a:lnTo>
                      <a:lnTo>
                        <a:pt x="142" y="242"/>
                      </a:lnTo>
                      <a:lnTo>
                        <a:pt x="141" y="242"/>
                      </a:lnTo>
                      <a:lnTo>
                        <a:pt x="139" y="242"/>
                      </a:lnTo>
                      <a:lnTo>
                        <a:pt x="138" y="242"/>
                      </a:lnTo>
                      <a:lnTo>
                        <a:pt x="136" y="242"/>
                      </a:lnTo>
                      <a:lnTo>
                        <a:pt x="134" y="242"/>
                      </a:lnTo>
                      <a:lnTo>
                        <a:pt x="132" y="242"/>
                      </a:lnTo>
                      <a:lnTo>
                        <a:pt x="130" y="242"/>
                      </a:lnTo>
                      <a:lnTo>
                        <a:pt x="128" y="242"/>
                      </a:lnTo>
                      <a:lnTo>
                        <a:pt x="126" y="243"/>
                      </a:lnTo>
                      <a:lnTo>
                        <a:pt x="123" y="243"/>
                      </a:lnTo>
                      <a:lnTo>
                        <a:pt x="121" y="243"/>
                      </a:lnTo>
                      <a:lnTo>
                        <a:pt x="118" y="243"/>
                      </a:lnTo>
                      <a:lnTo>
                        <a:pt x="116" y="243"/>
                      </a:lnTo>
                      <a:lnTo>
                        <a:pt x="113" y="242"/>
                      </a:lnTo>
                      <a:lnTo>
                        <a:pt x="111" y="242"/>
                      </a:lnTo>
                      <a:lnTo>
                        <a:pt x="108" y="242"/>
                      </a:lnTo>
                      <a:lnTo>
                        <a:pt x="105" y="242"/>
                      </a:lnTo>
                      <a:lnTo>
                        <a:pt x="103" y="242"/>
                      </a:lnTo>
                      <a:lnTo>
                        <a:pt x="100" y="242"/>
                      </a:lnTo>
                      <a:lnTo>
                        <a:pt x="97" y="242"/>
                      </a:lnTo>
                      <a:lnTo>
                        <a:pt x="94" y="242"/>
                      </a:lnTo>
                      <a:lnTo>
                        <a:pt x="91" y="241"/>
                      </a:lnTo>
                      <a:lnTo>
                        <a:pt x="88" y="241"/>
                      </a:lnTo>
                      <a:lnTo>
                        <a:pt x="85" y="240"/>
                      </a:lnTo>
                      <a:lnTo>
                        <a:pt x="82" y="240"/>
                      </a:lnTo>
                      <a:lnTo>
                        <a:pt x="79" y="240"/>
                      </a:lnTo>
                      <a:lnTo>
                        <a:pt x="76" y="239"/>
                      </a:lnTo>
                      <a:lnTo>
                        <a:pt x="72" y="239"/>
                      </a:lnTo>
                      <a:lnTo>
                        <a:pt x="70" y="238"/>
                      </a:lnTo>
                      <a:lnTo>
                        <a:pt x="66" y="237"/>
                      </a:lnTo>
                      <a:lnTo>
                        <a:pt x="63" y="237"/>
                      </a:lnTo>
                      <a:lnTo>
                        <a:pt x="60" y="236"/>
                      </a:lnTo>
                      <a:lnTo>
                        <a:pt x="57" y="235"/>
                      </a:lnTo>
                      <a:lnTo>
                        <a:pt x="54" y="234"/>
                      </a:lnTo>
                      <a:lnTo>
                        <a:pt x="51" y="233"/>
                      </a:lnTo>
                      <a:lnTo>
                        <a:pt x="47" y="232"/>
                      </a:lnTo>
                      <a:lnTo>
                        <a:pt x="45" y="231"/>
                      </a:lnTo>
                      <a:lnTo>
                        <a:pt x="41" y="230"/>
                      </a:lnTo>
                      <a:lnTo>
                        <a:pt x="38" y="229"/>
                      </a:lnTo>
                      <a:lnTo>
                        <a:pt x="35" y="227"/>
                      </a:lnTo>
                      <a:lnTo>
                        <a:pt x="32" y="226"/>
                      </a:lnTo>
                      <a:lnTo>
                        <a:pt x="29" y="225"/>
                      </a:lnTo>
                      <a:lnTo>
                        <a:pt x="26" y="223"/>
                      </a:lnTo>
                      <a:lnTo>
                        <a:pt x="24" y="221"/>
                      </a:lnTo>
                      <a:lnTo>
                        <a:pt x="21" y="220"/>
                      </a:lnTo>
                      <a:lnTo>
                        <a:pt x="18" y="218"/>
                      </a:lnTo>
                      <a:lnTo>
                        <a:pt x="15" y="216"/>
                      </a:lnTo>
                      <a:lnTo>
                        <a:pt x="12" y="214"/>
                      </a:lnTo>
                      <a:lnTo>
                        <a:pt x="10" y="212"/>
                      </a:lnTo>
                      <a:lnTo>
                        <a:pt x="7" y="210"/>
                      </a:lnTo>
                      <a:lnTo>
                        <a:pt x="5" y="208"/>
                      </a:lnTo>
                      <a:lnTo>
                        <a:pt x="2" y="206"/>
                      </a:lnTo>
                      <a:lnTo>
                        <a:pt x="0" y="203"/>
                      </a:lnTo>
                      <a:lnTo>
                        <a:pt x="0" y="203"/>
                      </a:lnTo>
                      <a:lnTo>
                        <a:pt x="1" y="202"/>
                      </a:lnTo>
                      <a:lnTo>
                        <a:pt x="1" y="201"/>
                      </a:lnTo>
                      <a:lnTo>
                        <a:pt x="2" y="200"/>
                      </a:lnTo>
                      <a:lnTo>
                        <a:pt x="3" y="200"/>
                      </a:lnTo>
                      <a:lnTo>
                        <a:pt x="4" y="199"/>
                      </a:lnTo>
                      <a:lnTo>
                        <a:pt x="5" y="198"/>
                      </a:lnTo>
                      <a:lnTo>
                        <a:pt x="7" y="196"/>
                      </a:lnTo>
                      <a:lnTo>
                        <a:pt x="8" y="195"/>
                      </a:lnTo>
                      <a:lnTo>
                        <a:pt x="9" y="194"/>
                      </a:lnTo>
                      <a:lnTo>
                        <a:pt x="11" y="192"/>
                      </a:lnTo>
                      <a:lnTo>
                        <a:pt x="12" y="190"/>
                      </a:lnTo>
                      <a:lnTo>
                        <a:pt x="13" y="189"/>
                      </a:lnTo>
                      <a:lnTo>
                        <a:pt x="14" y="189"/>
                      </a:lnTo>
                      <a:lnTo>
                        <a:pt x="15" y="187"/>
                      </a:lnTo>
                      <a:lnTo>
                        <a:pt x="16" y="187"/>
                      </a:lnTo>
                      <a:lnTo>
                        <a:pt x="17" y="186"/>
                      </a:lnTo>
                      <a:lnTo>
                        <a:pt x="18" y="185"/>
                      </a:lnTo>
                      <a:lnTo>
                        <a:pt x="18" y="183"/>
                      </a:lnTo>
                      <a:lnTo>
                        <a:pt x="20" y="183"/>
                      </a:lnTo>
                      <a:lnTo>
                        <a:pt x="20" y="181"/>
                      </a:lnTo>
                      <a:lnTo>
                        <a:pt x="21" y="180"/>
                      </a:lnTo>
                      <a:lnTo>
                        <a:pt x="22" y="179"/>
                      </a:lnTo>
                      <a:lnTo>
                        <a:pt x="23" y="178"/>
                      </a:lnTo>
                      <a:lnTo>
                        <a:pt x="24" y="177"/>
                      </a:lnTo>
                      <a:lnTo>
                        <a:pt x="25" y="176"/>
                      </a:lnTo>
                      <a:lnTo>
                        <a:pt x="26" y="174"/>
                      </a:lnTo>
                      <a:lnTo>
                        <a:pt x="27" y="173"/>
                      </a:lnTo>
                      <a:lnTo>
                        <a:pt x="28" y="172"/>
                      </a:lnTo>
                      <a:lnTo>
                        <a:pt x="29" y="171"/>
                      </a:lnTo>
                      <a:lnTo>
                        <a:pt x="30" y="169"/>
                      </a:lnTo>
                      <a:lnTo>
                        <a:pt x="32" y="168"/>
                      </a:lnTo>
                      <a:lnTo>
                        <a:pt x="32" y="167"/>
                      </a:lnTo>
                      <a:lnTo>
                        <a:pt x="34" y="166"/>
                      </a:lnTo>
                      <a:lnTo>
                        <a:pt x="34" y="164"/>
                      </a:lnTo>
                      <a:lnTo>
                        <a:pt x="36" y="163"/>
                      </a:lnTo>
                      <a:lnTo>
                        <a:pt x="36" y="161"/>
                      </a:lnTo>
                      <a:lnTo>
                        <a:pt x="37" y="160"/>
                      </a:lnTo>
                      <a:lnTo>
                        <a:pt x="39" y="158"/>
                      </a:lnTo>
                      <a:lnTo>
                        <a:pt x="40" y="157"/>
                      </a:lnTo>
                      <a:lnTo>
                        <a:pt x="41" y="155"/>
                      </a:lnTo>
                      <a:lnTo>
                        <a:pt x="42" y="154"/>
                      </a:lnTo>
                      <a:lnTo>
                        <a:pt x="43" y="152"/>
                      </a:lnTo>
                      <a:lnTo>
                        <a:pt x="44" y="151"/>
                      </a:lnTo>
                      <a:lnTo>
                        <a:pt x="45" y="149"/>
                      </a:lnTo>
                      <a:lnTo>
                        <a:pt x="46" y="148"/>
                      </a:lnTo>
                      <a:lnTo>
                        <a:pt x="47" y="146"/>
                      </a:lnTo>
                      <a:lnTo>
                        <a:pt x="48" y="145"/>
                      </a:lnTo>
                      <a:lnTo>
                        <a:pt x="49" y="143"/>
                      </a:lnTo>
                      <a:lnTo>
                        <a:pt x="50" y="141"/>
                      </a:lnTo>
                      <a:lnTo>
                        <a:pt x="51" y="139"/>
                      </a:lnTo>
                      <a:lnTo>
                        <a:pt x="53" y="137"/>
                      </a:lnTo>
                      <a:lnTo>
                        <a:pt x="53" y="135"/>
                      </a:lnTo>
                      <a:lnTo>
                        <a:pt x="55" y="133"/>
                      </a:lnTo>
                      <a:lnTo>
                        <a:pt x="56" y="131"/>
                      </a:lnTo>
                      <a:lnTo>
                        <a:pt x="58" y="129"/>
                      </a:lnTo>
                      <a:lnTo>
                        <a:pt x="59" y="126"/>
                      </a:lnTo>
                      <a:lnTo>
                        <a:pt x="60" y="123"/>
                      </a:lnTo>
                      <a:lnTo>
                        <a:pt x="62" y="121"/>
                      </a:lnTo>
                      <a:lnTo>
                        <a:pt x="63" y="119"/>
                      </a:lnTo>
                      <a:lnTo>
                        <a:pt x="65" y="116"/>
                      </a:lnTo>
                      <a:lnTo>
                        <a:pt x="66" y="113"/>
                      </a:lnTo>
                      <a:lnTo>
                        <a:pt x="68" y="110"/>
                      </a:lnTo>
                      <a:lnTo>
                        <a:pt x="69" y="108"/>
                      </a:lnTo>
                      <a:lnTo>
                        <a:pt x="71" y="104"/>
                      </a:lnTo>
                      <a:lnTo>
                        <a:pt x="72" y="102"/>
                      </a:lnTo>
                      <a:lnTo>
                        <a:pt x="74" y="98"/>
                      </a:lnTo>
                      <a:lnTo>
                        <a:pt x="76" y="96"/>
                      </a:lnTo>
                      <a:lnTo>
                        <a:pt x="77" y="93"/>
                      </a:lnTo>
                      <a:lnTo>
                        <a:pt x="79" y="90"/>
                      </a:lnTo>
                      <a:lnTo>
                        <a:pt x="81" y="87"/>
                      </a:lnTo>
                      <a:lnTo>
                        <a:pt x="83" y="84"/>
                      </a:lnTo>
                      <a:lnTo>
                        <a:pt x="84" y="81"/>
                      </a:lnTo>
                      <a:lnTo>
                        <a:pt x="86" y="77"/>
                      </a:lnTo>
                      <a:lnTo>
                        <a:pt x="87" y="74"/>
                      </a:lnTo>
                      <a:lnTo>
                        <a:pt x="89" y="71"/>
                      </a:lnTo>
                      <a:lnTo>
                        <a:pt x="91" y="68"/>
                      </a:lnTo>
                      <a:lnTo>
                        <a:pt x="92" y="65"/>
                      </a:lnTo>
                      <a:lnTo>
                        <a:pt x="94" y="62"/>
                      </a:lnTo>
                      <a:lnTo>
                        <a:pt x="96" y="60"/>
                      </a:lnTo>
                      <a:lnTo>
                        <a:pt x="97" y="56"/>
                      </a:lnTo>
                      <a:lnTo>
                        <a:pt x="99" y="53"/>
                      </a:lnTo>
                      <a:lnTo>
                        <a:pt x="101" y="50"/>
                      </a:lnTo>
                      <a:lnTo>
                        <a:pt x="102" y="48"/>
                      </a:lnTo>
                      <a:lnTo>
                        <a:pt x="103" y="45"/>
                      </a:lnTo>
                      <a:lnTo>
                        <a:pt x="105" y="42"/>
                      </a:lnTo>
                      <a:lnTo>
                        <a:pt x="106" y="39"/>
                      </a:lnTo>
                      <a:lnTo>
                        <a:pt x="108" y="37"/>
                      </a:lnTo>
                      <a:lnTo>
                        <a:pt x="109" y="34"/>
                      </a:lnTo>
                      <a:lnTo>
                        <a:pt x="111" y="31"/>
                      </a:lnTo>
                      <a:lnTo>
                        <a:pt x="112" y="29"/>
                      </a:lnTo>
                      <a:lnTo>
                        <a:pt x="113" y="27"/>
                      </a:lnTo>
                      <a:lnTo>
                        <a:pt x="114" y="24"/>
                      </a:lnTo>
                      <a:lnTo>
                        <a:pt x="116" y="22"/>
                      </a:lnTo>
                      <a:lnTo>
                        <a:pt x="117" y="20"/>
                      </a:lnTo>
                      <a:lnTo>
                        <a:pt x="118" y="18"/>
                      </a:lnTo>
                      <a:lnTo>
                        <a:pt x="119" y="16"/>
                      </a:lnTo>
                      <a:lnTo>
                        <a:pt x="120" y="14"/>
                      </a:lnTo>
                      <a:lnTo>
                        <a:pt x="121" y="12"/>
                      </a:lnTo>
                      <a:lnTo>
                        <a:pt x="122" y="10"/>
                      </a:lnTo>
                      <a:lnTo>
                        <a:pt x="123" y="9"/>
                      </a:lnTo>
                      <a:lnTo>
                        <a:pt x="124" y="7"/>
                      </a:lnTo>
                      <a:lnTo>
                        <a:pt x="124" y="6"/>
                      </a:lnTo>
                      <a:lnTo>
                        <a:pt x="125" y="5"/>
                      </a:lnTo>
                      <a:lnTo>
                        <a:pt x="126" y="4"/>
                      </a:lnTo>
                      <a:lnTo>
                        <a:pt x="126" y="3"/>
                      </a:lnTo>
                      <a:lnTo>
                        <a:pt x="126" y="2"/>
                      </a:lnTo>
                      <a:lnTo>
                        <a:pt x="127" y="1"/>
                      </a:lnTo>
                      <a:lnTo>
                        <a:pt x="127" y="0"/>
                      </a:lnTo>
                      <a:lnTo>
                        <a:pt x="128" y="0"/>
                      </a:lnTo>
                      <a:lnTo>
                        <a:pt x="128" y="12"/>
                      </a:lnTo>
                      <a:lnTo>
                        <a:pt x="128" y="12"/>
                      </a:lnTo>
                      <a:lnTo>
                        <a:pt x="128" y="13"/>
                      </a:lnTo>
                      <a:lnTo>
                        <a:pt x="127" y="14"/>
                      </a:lnTo>
                      <a:lnTo>
                        <a:pt x="127" y="15"/>
                      </a:lnTo>
                      <a:lnTo>
                        <a:pt x="126" y="16"/>
                      </a:lnTo>
                      <a:lnTo>
                        <a:pt x="126" y="17"/>
                      </a:lnTo>
                      <a:lnTo>
                        <a:pt x="125" y="18"/>
                      </a:lnTo>
                      <a:lnTo>
                        <a:pt x="124" y="20"/>
                      </a:lnTo>
                      <a:lnTo>
                        <a:pt x="123" y="21"/>
                      </a:lnTo>
                      <a:lnTo>
                        <a:pt x="122" y="23"/>
                      </a:lnTo>
                      <a:lnTo>
                        <a:pt x="121" y="25"/>
                      </a:lnTo>
                      <a:lnTo>
                        <a:pt x="120" y="27"/>
                      </a:lnTo>
                      <a:lnTo>
                        <a:pt x="119" y="29"/>
                      </a:lnTo>
                      <a:lnTo>
                        <a:pt x="118" y="31"/>
                      </a:lnTo>
                      <a:lnTo>
                        <a:pt x="116" y="33"/>
                      </a:lnTo>
                      <a:lnTo>
                        <a:pt x="115" y="36"/>
                      </a:lnTo>
                      <a:lnTo>
                        <a:pt x="114" y="38"/>
                      </a:lnTo>
                      <a:lnTo>
                        <a:pt x="112" y="41"/>
                      </a:lnTo>
                      <a:lnTo>
                        <a:pt x="111" y="43"/>
                      </a:lnTo>
                      <a:lnTo>
                        <a:pt x="109" y="46"/>
                      </a:lnTo>
                      <a:lnTo>
                        <a:pt x="108" y="49"/>
                      </a:lnTo>
                      <a:lnTo>
                        <a:pt x="106" y="52"/>
                      </a:lnTo>
                      <a:lnTo>
                        <a:pt x="105" y="55"/>
                      </a:lnTo>
                      <a:lnTo>
                        <a:pt x="103" y="58"/>
                      </a:lnTo>
                      <a:lnTo>
                        <a:pt x="101" y="60"/>
                      </a:lnTo>
                      <a:lnTo>
                        <a:pt x="100" y="64"/>
                      </a:lnTo>
                      <a:lnTo>
                        <a:pt x="98" y="66"/>
                      </a:lnTo>
                      <a:lnTo>
                        <a:pt x="96" y="70"/>
                      </a:lnTo>
                      <a:lnTo>
                        <a:pt x="94" y="73"/>
                      </a:lnTo>
                      <a:lnTo>
                        <a:pt x="93" y="76"/>
                      </a:lnTo>
                      <a:lnTo>
                        <a:pt x="91" y="79"/>
                      </a:lnTo>
                      <a:lnTo>
                        <a:pt x="89" y="82"/>
                      </a:lnTo>
                      <a:lnTo>
                        <a:pt x="87" y="85"/>
                      </a:lnTo>
                      <a:lnTo>
                        <a:pt x="86" y="88"/>
                      </a:lnTo>
                      <a:lnTo>
                        <a:pt x="84" y="91"/>
                      </a:lnTo>
                      <a:lnTo>
                        <a:pt x="82" y="95"/>
                      </a:lnTo>
                      <a:lnTo>
                        <a:pt x="80" y="98"/>
                      </a:lnTo>
                      <a:lnTo>
                        <a:pt x="78" y="101"/>
                      </a:lnTo>
                      <a:lnTo>
                        <a:pt x="77" y="104"/>
                      </a:lnTo>
                      <a:lnTo>
                        <a:pt x="75" y="107"/>
                      </a:lnTo>
                      <a:lnTo>
                        <a:pt x="73" y="110"/>
                      </a:lnTo>
                      <a:lnTo>
                        <a:pt x="71" y="113"/>
                      </a:lnTo>
                      <a:lnTo>
                        <a:pt x="70" y="116"/>
                      </a:lnTo>
                      <a:lnTo>
                        <a:pt x="68" y="119"/>
                      </a:lnTo>
                      <a:lnTo>
                        <a:pt x="66" y="121"/>
                      </a:lnTo>
                      <a:lnTo>
                        <a:pt x="65" y="125"/>
                      </a:lnTo>
                      <a:lnTo>
                        <a:pt x="63" y="127"/>
                      </a:lnTo>
                      <a:lnTo>
                        <a:pt x="62" y="130"/>
                      </a:lnTo>
                      <a:lnTo>
                        <a:pt x="60" y="132"/>
                      </a:lnTo>
                      <a:lnTo>
                        <a:pt x="59" y="135"/>
                      </a:lnTo>
                      <a:lnTo>
                        <a:pt x="57" y="137"/>
                      </a:lnTo>
                      <a:lnTo>
                        <a:pt x="56" y="139"/>
                      </a:lnTo>
                      <a:lnTo>
                        <a:pt x="55" y="142"/>
                      </a:lnTo>
                      <a:lnTo>
                        <a:pt x="53" y="144"/>
                      </a:lnTo>
                      <a:lnTo>
                        <a:pt x="52" y="146"/>
                      </a:lnTo>
                      <a:lnTo>
                        <a:pt x="51" y="148"/>
                      </a:lnTo>
                      <a:lnTo>
                        <a:pt x="50" y="149"/>
                      </a:lnTo>
                      <a:lnTo>
                        <a:pt x="49" y="151"/>
                      </a:lnTo>
                      <a:lnTo>
                        <a:pt x="48" y="152"/>
                      </a:lnTo>
                      <a:lnTo>
                        <a:pt x="47" y="154"/>
                      </a:lnTo>
                      <a:lnTo>
                        <a:pt x="46" y="155"/>
                      </a:lnTo>
                      <a:lnTo>
                        <a:pt x="45" y="156"/>
                      </a:lnTo>
                      <a:lnTo>
                        <a:pt x="44" y="157"/>
                      </a:lnTo>
                      <a:lnTo>
                        <a:pt x="44" y="158"/>
                      </a:lnTo>
                      <a:lnTo>
                        <a:pt x="43" y="159"/>
                      </a:lnTo>
                      <a:lnTo>
                        <a:pt x="42" y="160"/>
                      </a:lnTo>
                      <a:lnTo>
                        <a:pt x="41" y="161"/>
                      </a:lnTo>
                      <a:lnTo>
                        <a:pt x="41" y="162"/>
                      </a:lnTo>
                      <a:lnTo>
                        <a:pt x="40" y="164"/>
                      </a:lnTo>
                      <a:lnTo>
                        <a:pt x="39" y="165"/>
                      </a:lnTo>
                      <a:lnTo>
                        <a:pt x="38" y="166"/>
                      </a:lnTo>
                      <a:lnTo>
                        <a:pt x="38" y="166"/>
                      </a:lnTo>
                      <a:lnTo>
                        <a:pt x="37" y="167"/>
                      </a:lnTo>
                      <a:lnTo>
                        <a:pt x="36" y="168"/>
                      </a:lnTo>
                      <a:lnTo>
                        <a:pt x="36" y="169"/>
                      </a:lnTo>
                      <a:lnTo>
                        <a:pt x="35" y="170"/>
                      </a:lnTo>
                      <a:lnTo>
                        <a:pt x="34" y="171"/>
                      </a:lnTo>
                      <a:lnTo>
                        <a:pt x="34" y="172"/>
                      </a:lnTo>
                      <a:lnTo>
                        <a:pt x="32" y="173"/>
                      </a:lnTo>
                      <a:lnTo>
                        <a:pt x="32" y="174"/>
                      </a:lnTo>
                      <a:lnTo>
                        <a:pt x="31" y="175"/>
                      </a:lnTo>
                      <a:lnTo>
                        <a:pt x="30" y="176"/>
                      </a:lnTo>
                      <a:lnTo>
                        <a:pt x="30" y="177"/>
                      </a:lnTo>
                      <a:lnTo>
                        <a:pt x="29" y="178"/>
                      </a:lnTo>
                      <a:lnTo>
                        <a:pt x="28" y="179"/>
                      </a:lnTo>
                      <a:lnTo>
                        <a:pt x="28" y="180"/>
                      </a:lnTo>
                      <a:lnTo>
                        <a:pt x="27" y="181"/>
                      </a:lnTo>
                      <a:lnTo>
                        <a:pt x="26" y="181"/>
                      </a:lnTo>
                      <a:lnTo>
                        <a:pt x="26" y="182"/>
                      </a:lnTo>
                      <a:lnTo>
                        <a:pt x="25" y="183"/>
                      </a:lnTo>
                      <a:lnTo>
                        <a:pt x="24" y="184"/>
                      </a:lnTo>
                      <a:lnTo>
                        <a:pt x="24" y="185"/>
                      </a:lnTo>
                      <a:lnTo>
                        <a:pt x="23" y="186"/>
                      </a:lnTo>
                      <a:lnTo>
                        <a:pt x="23" y="187"/>
                      </a:lnTo>
                      <a:lnTo>
                        <a:pt x="21" y="188"/>
                      </a:lnTo>
                      <a:lnTo>
                        <a:pt x="20" y="189"/>
                      </a:lnTo>
                      <a:lnTo>
                        <a:pt x="19" y="191"/>
                      </a:lnTo>
                      <a:lnTo>
                        <a:pt x="18" y="192"/>
                      </a:lnTo>
                      <a:lnTo>
                        <a:pt x="17" y="193"/>
                      </a:lnTo>
                      <a:lnTo>
                        <a:pt x="16" y="194"/>
                      </a:lnTo>
                      <a:lnTo>
                        <a:pt x="15" y="195"/>
                      </a:lnTo>
                      <a:lnTo>
                        <a:pt x="14" y="196"/>
                      </a:lnTo>
                      <a:lnTo>
                        <a:pt x="14" y="197"/>
                      </a:lnTo>
                      <a:lnTo>
                        <a:pt x="13" y="198"/>
                      </a:lnTo>
                      <a:lnTo>
                        <a:pt x="13" y="199"/>
                      </a:lnTo>
                      <a:lnTo>
                        <a:pt x="12" y="199"/>
                      </a:lnTo>
                      <a:lnTo>
                        <a:pt x="12" y="200"/>
                      </a:lnTo>
                      <a:lnTo>
                        <a:pt x="12" y="200"/>
                      </a:lnTo>
                      <a:lnTo>
                        <a:pt x="12" y="201"/>
                      </a:lnTo>
                      <a:lnTo>
                        <a:pt x="12" y="201"/>
                      </a:lnTo>
                      <a:lnTo>
                        <a:pt x="13" y="202"/>
                      </a:lnTo>
                      <a:lnTo>
                        <a:pt x="14" y="203"/>
                      </a:lnTo>
                      <a:lnTo>
                        <a:pt x="15" y="204"/>
                      </a:lnTo>
                      <a:lnTo>
                        <a:pt x="16" y="205"/>
                      </a:lnTo>
                      <a:lnTo>
                        <a:pt x="17" y="206"/>
                      </a:lnTo>
                      <a:lnTo>
                        <a:pt x="18" y="207"/>
                      </a:lnTo>
                      <a:lnTo>
                        <a:pt x="19" y="208"/>
                      </a:lnTo>
                      <a:lnTo>
                        <a:pt x="20" y="208"/>
                      </a:lnTo>
                      <a:lnTo>
                        <a:pt x="20" y="209"/>
                      </a:lnTo>
                      <a:lnTo>
                        <a:pt x="22" y="210"/>
                      </a:lnTo>
                      <a:lnTo>
                        <a:pt x="23" y="211"/>
                      </a:lnTo>
                      <a:lnTo>
                        <a:pt x="24" y="212"/>
                      </a:lnTo>
                      <a:lnTo>
                        <a:pt x="25" y="213"/>
                      </a:lnTo>
                      <a:lnTo>
                        <a:pt x="26" y="214"/>
                      </a:lnTo>
                      <a:lnTo>
                        <a:pt x="28" y="215"/>
                      </a:lnTo>
                      <a:lnTo>
                        <a:pt x="29" y="216"/>
                      </a:lnTo>
                      <a:lnTo>
                        <a:pt x="31" y="217"/>
                      </a:lnTo>
                      <a:lnTo>
                        <a:pt x="32" y="217"/>
                      </a:lnTo>
                      <a:lnTo>
                        <a:pt x="34" y="219"/>
                      </a:lnTo>
                      <a:lnTo>
                        <a:pt x="36" y="220"/>
                      </a:lnTo>
                      <a:lnTo>
                        <a:pt x="38" y="221"/>
                      </a:lnTo>
                      <a:lnTo>
                        <a:pt x="39" y="222"/>
                      </a:lnTo>
                      <a:lnTo>
                        <a:pt x="41" y="223"/>
                      </a:lnTo>
                      <a:lnTo>
                        <a:pt x="43" y="223"/>
                      </a:lnTo>
                      <a:lnTo>
                        <a:pt x="45" y="225"/>
                      </a:lnTo>
                      <a:lnTo>
                        <a:pt x="47" y="225"/>
                      </a:lnTo>
                      <a:lnTo>
                        <a:pt x="50" y="226"/>
                      </a:lnTo>
                      <a:lnTo>
                        <a:pt x="52" y="227"/>
                      </a:lnTo>
                      <a:lnTo>
                        <a:pt x="54" y="228"/>
                      </a:lnTo>
                      <a:lnTo>
                        <a:pt x="57" y="229"/>
                      </a:lnTo>
                      <a:lnTo>
                        <a:pt x="59" y="230"/>
                      </a:lnTo>
                      <a:lnTo>
                        <a:pt x="62" y="231"/>
                      </a:lnTo>
                      <a:lnTo>
                        <a:pt x="64" y="231"/>
                      </a:lnTo>
                      <a:lnTo>
                        <a:pt x="67" y="232"/>
                      </a:lnTo>
                      <a:lnTo>
                        <a:pt x="70" y="233"/>
                      </a:lnTo>
                      <a:lnTo>
                        <a:pt x="73" y="234"/>
                      </a:lnTo>
                      <a:lnTo>
                        <a:pt x="76" y="234"/>
                      </a:lnTo>
                      <a:lnTo>
                        <a:pt x="79" y="235"/>
                      </a:lnTo>
                      <a:lnTo>
                        <a:pt x="82" y="235"/>
                      </a:lnTo>
                      <a:lnTo>
                        <a:pt x="85" y="236"/>
                      </a:lnTo>
                      <a:lnTo>
                        <a:pt x="88" y="236"/>
                      </a:lnTo>
                      <a:lnTo>
                        <a:pt x="91" y="237"/>
                      </a:lnTo>
                      <a:lnTo>
                        <a:pt x="95" y="237"/>
                      </a:lnTo>
                      <a:lnTo>
                        <a:pt x="98" y="237"/>
                      </a:lnTo>
                      <a:lnTo>
                        <a:pt x="102" y="238"/>
                      </a:lnTo>
                      <a:lnTo>
                        <a:pt x="106" y="238"/>
                      </a:lnTo>
                      <a:lnTo>
                        <a:pt x="109" y="238"/>
                      </a:lnTo>
                      <a:lnTo>
                        <a:pt x="113" y="238"/>
                      </a:lnTo>
                      <a:lnTo>
                        <a:pt x="117" y="238"/>
                      </a:lnTo>
                      <a:lnTo>
                        <a:pt x="121" y="238"/>
                      </a:lnTo>
                      <a:lnTo>
                        <a:pt x="125" y="238"/>
                      </a:lnTo>
                      <a:lnTo>
                        <a:pt x="129" y="237"/>
                      </a:lnTo>
                      <a:lnTo>
                        <a:pt x="133" y="237"/>
                      </a:lnTo>
                      <a:lnTo>
                        <a:pt x="138" y="237"/>
                      </a:lnTo>
                      <a:lnTo>
                        <a:pt x="142" y="236"/>
                      </a:lnTo>
                      <a:lnTo>
                        <a:pt x="151" y="241"/>
                      </a:lnTo>
                      <a:lnTo>
                        <a:pt x="151" y="241"/>
                      </a:lnTo>
                      <a:close/>
                    </a:path>
                  </a:pathLst>
                </a:custGeom>
                <a:solidFill>
                  <a:srgbClr val="66664F"/>
                </a:solidFill>
                <a:ln>
                  <a:noFill/>
                </a:ln>
              </p:spPr>
              <p:txBody>
                <a:bodyPr/>
                <a:lstStyle/>
                <a:p>
                  <a:pPr algn="ctr"/>
                  <a:endParaRPr lang="zh-CN" altLang="en-US"/>
                </a:p>
              </p:txBody>
            </p:sp>
            <p:sp>
              <p:nvSpPr>
                <p:cNvPr id="1052313" name="Freeform 540"/>
                <p:cNvSpPr/>
                <p:nvPr/>
              </p:nvSpPr>
              <p:spPr bwMode="auto">
                <a:xfrm>
                  <a:off x="1623" y="920"/>
                  <a:ext cx="170" cy="186"/>
                </a:xfrm>
                <a:custGeom>
                  <a:avLst/>
                  <a:gdLst>
                    <a:gd name="T0" fmla="*/ 83 w 170"/>
                    <a:gd name="T1" fmla="*/ 186 h 186"/>
                    <a:gd name="T2" fmla="*/ 77 w 170"/>
                    <a:gd name="T3" fmla="*/ 186 h 186"/>
                    <a:gd name="T4" fmla="*/ 72 w 170"/>
                    <a:gd name="T5" fmla="*/ 185 h 186"/>
                    <a:gd name="T6" fmla="*/ 66 w 170"/>
                    <a:gd name="T7" fmla="*/ 185 h 186"/>
                    <a:gd name="T8" fmla="*/ 59 w 170"/>
                    <a:gd name="T9" fmla="*/ 184 h 186"/>
                    <a:gd name="T10" fmla="*/ 51 w 170"/>
                    <a:gd name="T11" fmla="*/ 183 h 186"/>
                    <a:gd name="T12" fmla="*/ 42 w 170"/>
                    <a:gd name="T13" fmla="*/ 181 h 186"/>
                    <a:gd name="T14" fmla="*/ 33 w 170"/>
                    <a:gd name="T15" fmla="*/ 179 h 186"/>
                    <a:gd name="T16" fmla="*/ 25 w 170"/>
                    <a:gd name="T17" fmla="*/ 177 h 186"/>
                    <a:gd name="T18" fmla="*/ 16 w 170"/>
                    <a:gd name="T19" fmla="*/ 174 h 186"/>
                    <a:gd name="T20" fmla="*/ 8 w 170"/>
                    <a:gd name="T21" fmla="*/ 169 h 186"/>
                    <a:gd name="T22" fmla="*/ 0 w 170"/>
                    <a:gd name="T23" fmla="*/ 165 h 186"/>
                    <a:gd name="T24" fmla="*/ 93 w 170"/>
                    <a:gd name="T25" fmla="*/ 2 h 186"/>
                    <a:gd name="T26" fmla="*/ 98 w 170"/>
                    <a:gd name="T27" fmla="*/ 2 h 186"/>
                    <a:gd name="T28" fmla="*/ 103 w 170"/>
                    <a:gd name="T29" fmla="*/ 1 h 186"/>
                    <a:gd name="T30" fmla="*/ 109 w 170"/>
                    <a:gd name="T31" fmla="*/ 0 h 186"/>
                    <a:gd name="T32" fmla="*/ 116 w 170"/>
                    <a:gd name="T33" fmla="*/ 0 h 186"/>
                    <a:gd name="T34" fmla="*/ 123 w 170"/>
                    <a:gd name="T35" fmla="*/ 0 h 186"/>
                    <a:gd name="T36" fmla="*/ 131 w 170"/>
                    <a:gd name="T37" fmla="*/ 0 h 186"/>
                    <a:gd name="T38" fmla="*/ 138 w 170"/>
                    <a:gd name="T39" fmla="*/ 0 h 186"/>
                    <a:gd name="T40" fmla="*/ 146 w 170"/>
                    <a:gd name="T41" fmla="*/ 1 h 186"/>
                    <a:gd name="T42" fmla="*/ 154 w 170"/>
                    <a:gd name="T43" fmla="*/ 3 h 186"/>
                    <a:gd name="T44" fmla="*/ 161 w 170"/>
                    <a:gd name="T45" fmla="*/ 5 h 186"/>
                    <a:gd name="T46" fmla="*/ 170 w 170"/>
                    <a:gd name="T47" fmla="*/ 9 h 186"/>
                    <a:gd name="T48" fmla="*/ 156 w 170"/>
                    <a:gd name="T49" fmla="*/ 14 h 186"/>
                    <a:gd name="T50" fmla="*/ 149 w 170"/>
                    <a:gd name="T51" fmla="*/ 12 h 186"/>
                    <a:gd name="T52" fmla="*/ 144 w 170"/>
                    <a:gd name="T53" fmla="*/ 11 h 186"/>
                    <a:gd name="T54" fmla="*/ 138 w 170"/>
                    <a:gd name="T55" fmla="*/ 10 h 186"/>
                    <a:gd name="T56" fmla="*/ 132 w 170"/>
                    <a:gd name="T57" fmla="*/ 8 h 186"/>
                    <a:gd name="T58" fmla="*/ 125 w 170"/>
                    <a:gd name="T59" fmla="*/ 7 h 186"/>
                    <a:gd name="T60" fmla="*/ 119 w 170"/>
                    <a:gd name="T61" fmla="*/ 7 h 186"/>
                    <a:gd name="T62" fmla="*/ 111 w 170"/>
                    <a:gd name="T63" fmla="*/ 7 h 186"/>
                    <a:gd name="T64" fmla="*/ 104 w 170"/>
                    <a:gd name="T65" fmla="*/ 7 h 186"/>
                    <a:gd name="T66" fmla="*/ 96 w 170"/>
                    <a:gd name="T67" fmla="*/ 9 h 186"/>
                    <a:gd name="T68" fmla="*/ 93 w 170"/>
                    <a:gd name="T69" fmla="*/ 12 h 186"/>
                    <a:gd name="T70" fmla="*/ 89 w 170"/>
                    <a:gd name="T71" fmla="*/ 18 h 186"/>
                    <a:gd name="T72" fmla="*/ 83 w 170"/>
                    <a:gd name="T73" fmla="*/ 28 h 186"/>
                    <a:gd name="T74" fmla="*/ 76 w 170"/>
                    <a:gd name="T75" fmla="*/ 40 h 186"/>
                    <a:gd name="T76" fmla="*/ 68 w 170"/>
                    <a:gd name="T77" fmla="*/ 54 h 186"/>
                    <a:gd name="T78" fmla="*/ 59 w 170"/>
                    <a:gd name="T79" fmla="*/ 69 h 186"/>
                    <a:gd name="T80" fmla="*/ 50 w 170"/>
                    <a:gd name="T81" fmla="*/ 85 h 186"/>
                    <a:gd name="T82" fmla="*/ 40 w 170"/>
                    <a:gd name="T83" fmla="*/ 101 h 186"/>
                    <a:gd name="T84" fmla="*/ 32 w 170"/>
                    <a:gd name="T85" fmla="*/ 117 h 186"/>
                    <a:gd name="T86" fmla="*/ 24 w 170"/>
                    <a:gd name="T87" fmla="*/ 132 h 186"/>
                    <a:gd name="T88" fmla="*/ 17 w 170"/>
                    <a:gd name="T89" fmla="*/ 146 h 186"/>
                    <a:gd name="T90" fmla="*/ 12 w 170"/>
                    <a:gd name="T91" fmla="*/ 157 h 186"/>
                    <a:gd name="T92" fmla="*/ 11 w 170"/>
                    <a:gd name="T93" fmla="*/ 163 h 186"/>
                    <a:gd name="T94" fmla="*/ 17 w 170"/>
                    <a:gd name="T95" fmla="*/ 166 h 186"/>
                    <a:gd name="T96" fmla="*/ 22 w 170"/>
                    <a:gd name="T97" fmla="*/ 169 h 186"/>
                    <a:gd name="T98" fmla="*/ 27 w 170"/>
                    <a:gd name="T99" fmla="*/ 170 h 186"/>
                    <a:gd name="T100" fmla="*/ 34 w 170"/>
                    <a:gd name="T101" fmla="*/ 172 h 186"/>
                    <a:gd name="T102" fmla="*/ 40 w 170"/>
                    <a:gd name="T103" fmla="*/ 174 h 186"/>
                    <a:gd name="T104" fmla="*/ 48 w 170"/>
                    <a:gd name="T105" fmla="*/ 175 h 186"/>
                    <a:gd name="T106" fmla="*/ 56 w 170"/>
                    <a:gd name="T107" fmla="*/ 177 h 186"/>
                    <a:gd name="T108" fmla="*/ 63 w 170"/>
                    <a:gd name="T109" fmla="*/ 177 h 186"/>
                    <a:gd name="T110" fmla="*/ 72 w 170"/>
                    <a:gd name="T111" fmla="*/ 177 h 186"/>
                    <a:gd name="T112" fmla="*/ 80 w 170"/>
                    <a:gd name="T113" fmla="*/ 17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0" h="186">
                      <a:moveTo>
                        <a:pt x="82" y="180"/>
                      </a:moveTo>
                      <a:lnTo>
                        <a:pt x="85" y="186"/>
                      </a:lnTo>
                      <a:lnTo>
                        <a:pt x="84" y="186"/>
                      </a:lnTo>
                      <a:lnTo>
                        <a:pt x="84" y="186"/>
                      </a:lnTo>
                      <a:lnTo>
                        <a:pt x="83" y="186"/>
                      </a:lnTo>
                      <a:lnTo>
                        <a:pt x="82" y="186"/>
                      </a:lnTo>
                      <a:lnTo>
                        <a:pt x="81" y="186"/>
                      </a:lnTo>
                      <a:lnTo>
                        <a:pt x="79" y="186"/>
                      </a:lnTo>
                      <a:lnTo>
                        <a:pt x="78" y="186"/>
                      </a:lnTo>
                      <a:lnTo>
                        <a:pt x="77" y="186"/>
                      </a:lnTo>
                      <a:lnTo>
                        <a:pt x="77" y="186"/>
                      </a:lnTo>
                      <a:lnTo>
                        <a:pt x="76" y="186"/>
                      </a:lnTo>
                      <a:lnTo>
                        <a:pt x="74" y="185"/>
                      </a:lnTo>
                      <a:lnTo>
                        <a:pt x="73" y="185"/>
                      </a:lnTo>
                      <a:lnTo>
                        <a:pt x="72" y="185"/>
                      </a:lnTo>
                      <a:lnTo>
                        <a:pt x="71" y="185"/>
                      </a:lnTo>
                      <a:lnTo>
                        <a:pt x="70" y="185"/>
                      </a:lnTo>
                      <a:lnTo>
                        <a:pt x="69" y="185"/>
                      </a:lnTo>
                      <a:lnTo>
                        <a:pt x="67" y="185"/>
                      </a:lnTo>
                      <a:lnTo>
                        <a:pt x="66" y="185"/>
                      </a:lnTo>
                      <a:lnTo>
                        <a:pt x="65" y="185"/>
                      </a:lnTo>
                      <a:lnTo>
                        <a:pt x="63" y="184"/>
                      </a:lnTo>
                      <a:lnTo>
                        <a:pt x="62" y="184"/>
                      </a:lnTo>
                      <a:lnTo>
                        <a:pt x="60" y="184"/>
                      </a:lnTo>
                      <a:lnTo>
                        <a:pt x="59" y="184"/>
                      </a:lnTo>
                      <a:lnTo>
                        <a:pt x="57" y="184"/>
                      </a:lnTo>
                      <a:lnTo>
                        <a:pt x="56" y="184"/>
                      </a:lnTo>
                      <a:lnTo>
                        <a:pt x="54" y="184"/>
                      </a:lnTo>
                      <a:lnTo>
                        <a:pt x="52" y="183"/>
                      </a:lnTo>
                      <a:lnTo>
                        <a:pt x="51" y="183"/>
                      </a:lnTo>
                      <a:lnTo>
                        <a:pt x="49" y="183"/>
                      </a:lnTo>
                      <a:lnTo>
                        <a:pt x="48" y="182"/>
                      </a:lnTo>
                      <a:lnTo>
                        <a:pt x="46" y="182"/>
                      </a:lnTo>
                      <a:lnTo>
                        <a:pt x="44" y="182"/>
                      </a:lnTo>
                      <a:lnTo>
                        <a:pt x="42" y="181"/>
                      </a:lnTo>
                      <a:lnTo>
                        <a:pt x="40" y="181"/>
                      </a:lnTo>
                      <a:lnTo>
                        <a:pt x="39" y="181"/>
                      </a:lnTo>
                      <a:lnTo>
                        <a:pt x="37" y="180"/>
                      </a:lnTo>
                      <a:lnTo>
                        <a:pt x="35" y="180"/>
                      </a:lnTo>
                      <a:lnTo>
                        <a:pt x="33" y="179"/>
                      </a:lnTo>
                      <a:lnTo>
                        <a:pt x="32" y="179"/>
                      </a:lnTo>
                      <a:lnTo>
                        <a:pt x="30" y="178"/>
                      </a:lnTo>
                      <a:lnTo>
                        <a:pt x="28" y="178"/>
                      </a:lnTo>
                      <a:lnTo>
                        <a:pt x="27" y="178"/>
                      </a:lnTo>
                      <a:lnTo>
                        <a:pt x="25" y="177"/>
                      </a:lnTo>
                      <a:lnTo>
                        <a:pt x="23" y="176"/>
                      </a:lnTo>
                      <a:lnTo>
                        <a:pt x="21" y="175"/>
                      </a:lnTo>
                      <a:lnTo>
                        <a:pt x="19" y="175"/>
                      </a:lnTo>
                      <a:lnTo>
                        <a:pt x="18" y="174"/>
                      </a:lnTo>
                      <a:lnTo>
                        <a:pt x="16" y="174"/>
                      </a:lnTo>
                      <a:lnTo>
                        <a:pt x="14" y="173"/>
                      </a:lnTo>
                      <a:lnTo>
                        <a:pt x="13" y="172"/>
                      </a:lnTo>
                      <a:lnTo>
                        <a:pt x="11" y="171"/>
                      </a:lnTo>
                      <a:lnTo>
                        <a:pt x="9" y="171"/>
                      </a:lnTo>
                      <a:lnTo>
                        <a:pt x="8" y="169"/>
                      </a:lnTo>
                      <a:lnTo>
                        <a:pt x="6" y="169"/>
                      </a:lnTo>
                      <a:lnTo>
                        <a:pt x="4" y="168"/>
                      </a:lnTo>
                      <a:lnTo>
                        <a:pt x="3" y="167"/>
                      </a:lnTo>
                      <a:lnTo>
                        <a:pt x="1" y="166"/>
                      </a:lnTo>
                      <a:lnTo>
                        <a:pt x="0" y="165"/>
                      </a:lnTo>
                      <a:lnTo>
                        <a:pt x="91" y="3"/>
                      </a:lnTo>
                      <a:lnTo>
                        <a:pt x="91" y="3"/>
                      </a:lnTo>
                      <a:lnTo>
                        <a:pt x="92" y="3"/>
                      </a:lnTo>
                      <a:lnTo>
                        <a:pt x="92" y="2"/>
                      </a:lnTo>
                      <a:lnTo>
                        <a:pt x="93" y="2"/>
                      </a:lnTo>
                      <a:lnTo>
                        <a:pt x="94" y="2"/>
                      </a:lnTo>
                      <a:lnTo>
                        <a:pt x="96" y="2"/>
                      </a:lnTo>
                      <a:lnTo>
                        <a:pt x="96" y="2"/>
                      </a:lnTo>
                      <a:lnTo>
                        <a:pt x="97" y="2"/>
                      </a:lnTo>
                      <a:lnTo>
                        <a:pt x="98" y="2"/>
                      </a:lnTo>
                      <a:lnTo>
                        <a:pt x="99" y="2"/>
                      </a:lnTo>
                      <a:lnTo>
                        <a:pt x="100" y="1"/>
                      </a:lnTo>
                      <a:lnTo>
                        <a:pt x="101" y="1"/>
                      </a:lnTo>
                      <a:lnTo>
                        <a:pt x="102" y="1"/>
                      </a:lnTo>
                      <a:lnTo>
                        <a:pt x="103" y="1"/>
                      </a:lnTo>
                      <a:lnTo>
                        <a:pt x="104" y="1"/>
                      </a:lnTo>
                      <a:lnTo>
                        <a:pt x="105" y="1"/>
                      </a:lnTo>
                      <a:lnTo>
                        <a:pt x="106" y="1"/>
                      </a:lnTo>
                      <a:lnTo>
                        <a:pt x="108" y="1"/>
                      </a:lnTo>
                      <a:lnTo>
                        <a:pt x="109" y="0"/>
                      </a:lnTo>
                      <a:lnTo>
                        <a:pt x="110" y="0"/>
                      </a:lnTo>
                      <a:lnTo>
                        <a:pt x="111" y="0"/>
                      </a:lnTo>
                      <a:lnTo>
                        <a:pt x="113" y="0"/>
                      </a:lnTo>
                      <a:lnTo>
                        <a:pt x="114" y="0"/>
                      </a:lnTo>
                      <a:lnTo>
                        <a:pt x="116" y="0"/>
                      </a:lnTo>
                      <a:lnTo>
                        <a:pt x="117" y="0"/>
                      </a:lnTo>
                      <a:lnTo>
                        <a:pt x="119" y="0"/>
                      </a:lnTo>
                      <a:lnTo>
                        <a:pt x="120" y="0"/>
                      </a:lnTo>
                      <a:lnTo>
                        <a:pt x="122" y="0"/>
                      </a:lnTo>
                      <a:lnTo>
                        <a:pt x="123" y="0"/>
                      </a:lnTo>
                      <a:lnTo>
                        <a:pt x="125" y="0"/>
                      </a:lnTo>
                      <a:lnTo>
                        <a:pt x="126" y="0"/>
                      </a:lnTo>
                      <a:lnTo>
                        <a:pt x="128" y="0"/>
                      </a:lnTo>
                      <a:lnTo>
                        <a:pt x="129" y="0"/>
                      </a:lnTo>
                      <a:lnTo>
                        <a:pt x="131" y="0"/>
                      </a:lnTo>
                      <a:lnTo>
                        <a:pt x="132" y="0"/>
                      </a:lnTo>
                      <a:lnTo>
                        <a:pt x="134" y="0"/>
                      </a:lnTo>
                      <a:lnTo>
                        <a:pt x="135" y="0"/>
                      </a:lnTo>
                      <a:lnTo>
                        <a:pt x="137" y="0"/>
                      </a:lnTo>
                      <a:lnTo>
                        <a:pt x="138" y="0"/>
                      </a:lnTo>
                      <a:lnTo>
                        <a:pt x="140" y="0"/>
                      </a:lnTo>
                      <a:lnTo>
                        <a:pt x="142" y="1"/>
                      </a:lnTo>
                      <a:lnTo>
                        <a:pt x="143" y="1"/>
                      </a:lnTo>
                      <a:lnTo>
                        <a:pt x="145" y="1"/>
                      </a:lnTo>
                      <a:lnTo>
                        <a:pt x="146" y="1"/>
                      </a:lnTo>
                      <a:lnTo>
                        <a:pt x="148" y="1"/>
                      </a:lnTo>
                      <a:lnTo>
                        <a:pt x="149" y="2"/>
                      </a:lnTo>
                      <a:lnTo>
                        <a:pt x="151" y="2"/>
                      </a:lnTo>
                      <a:lnTo>
                        <a:pt x="152" y="2"/>
                      </a:lnTo>
                      <a:lnTo>
                        <a:pt x="154" y="3"/>
                      </a:lnTo>
                      <a:lnTo>
                        <a:pt x="155" y="3"/>
                      </a:lnTo>
                      <a:lnTo>
                        <a:pt x="157" y="4"/>
                      </a:lnTo>
                      <a:lnTo>
                        <a:pt x="158" y="4"/>
                      </a:lnTo>
                      <a:lnTo>
                        <a:pt x="160" y="4"/>
                      </a:lnTo>
                      <a:lnTo>
                        <a:pt x="161" y="5"/>
                      </a:lnTo>
                      <a:lnTo>
                        <a:pt x="162" y="5"/>
                      </a:lnTo>
                      <a:lnTo>
                        <a:pt x="163" y="6"/>
                      </a:lnTo>
                      <a:lnTo>
                        <a:pt x="165" y="6"/>
                      </a:lnTo>
                      <a:lnTo>
                        <a:pt x="166" y="7"/>
                      </a:lnTo>
                      <a:lnTo>
                        <a:pt x="170" y="9"/>
                      </a:lnTo>
                      <a:lnTo>
                        <a:pt x="160" y="16"/>
                      </a:lnTo>
                      <a:lnTo>
                        <a:pt x="160" y="15"/>
                      </a:lnTo>
                      <a:lnTo>
                        <a:pt x="158" y="15"/>
                      </a:lnTo>
                      <a:lnTo>
                        <a:pt x="158" y="15"/>
                      </a:lnTo>
                      <a:lnTo>
                        <a:pt x="156" y="14"/>
                      </a:lnTo>
                      <a:lnTo>
                        <a:pt x="155" y="14"/>
                      </a:lnTo>
                      <a:lnTo>
                        <a:pt x="154" y="13"/>
                      </a:lnTo>
                      <a:lnTo>
                        <a:pt x="153" y="13"/>
                      </a:lnTo>
                      <a:lnTo>
                        <a:pt x="151" y="13"/>
                      </a:lnTo>
                      <a:lnTo>
                        <a:pt x="149" y="12"/>
                      </a:lnTo>
                      <a:lnTo>
                        <a:pt x="148" y="11"/>
                      </a:lnTo>
                      <a:lnTo>
                        <a:pt x="147" y="11"/>
                      </a:lnTo>
                      <a:lnTo>
                        <a:pt x="146" y="11"/>
                      </a:lnTo>
                      <a:lnTo>
                        <a:pt x="145" y="11"/>
                      </a:lnTo>
                      <a:lnTo>
                        <a:pt x="144" y="11"/>
                      </a:lnTo>
                      <a:lnTo>
                        <a:pt x="143" y="10"/>
                      </a:lnTo>
                      <a:lnTo>
                        <a:pt x="142" y="10"/>
                      </a:lnTo>
                      <a:lnTo>
                        <a:pt x="141" y="10"/>
                      </a:lnTo>
                      <a:lnTo>
                        <a:pt x="140" y="10"/>
                      </a:lnTo>
                      <a:lnTo>
                        <a:pt x="138" y="10"/>
                      </a:lnTo>
                      <a:lnTo>
                        <a:pt x="137" y="9"/>
                      </a:lnTo>
                      <a:lnTo>
                        <a:pt x="136" y="9"/>
                      </a:lnTo>
                      <a:lnTo>
                        <a:pt x="135" y="9"/>
                      </a:lnTo>
                      <a:lnTo>
                        <a:pt x="133" y="8"/>
                      </a:lnTo>
                      <a:lnTo>
                        <a:pt x="132" y="8"/>
                      </a:lnTo>
                      <a:lnTo>
                        <a:pt x="131" y="8"/>
                      </a:lnTo>
                      <a:lnTo>
                        <a:pt x="130" y="8"/>
                      </a:lnTo>
                      <a:lnTo>
                        <a:pt x="128" y="8"/>
                      </a:lnTo>
                      <a:lnTo>
                        <a:pt x="127" y="8"/>
                      </a:lnTo>
                      <a:lnTo>
                        <a:pt x="125" y="7"/>
                      </a:lnTo>
                      <a:lnTo>
                        <a:pt x="124" y="7"/>
                      </a:lnTo>
                      <a:lnTo>
                        <a:pt x="123" y="7"/>
                      </a:lnTo>
                      <a:lnTo>
                        <a:pt x="121" y="7"/>
                      </a:lnTo>
                      <a:lnTo>
                        <a:pt x="120" y="7"/>
                      </a:lnTo>
                      <a:lnTo>
                        <a:pt x="119" y="7"/>
                      </a:lnTo>
                      <a:lnTo>
                        <a:pt x="117" y="7"/>
                      </a:lnTo>
                      <a:lnTo>
                        <a:pt x="116" y="7"/>
                      </a:lnTo>
                      <a:lnTo>
                        <a:pt x="114" y="7"/>
                      </a:lnTo>
                      <a:lnTo>
                        <a:pt x="113" y="7"/>
                      </a:lnTo>
                      <a:lnTo>
                        <a:pt x="111" y="7"/>
                      </a:lnTo>
                      <a:lnTo>
                        <a:pt x="110" y="7"/>
                      </a:lnTo>
                      <a:lnTo>
                        <a:pt x="108" y="7"/>
                      </a:lnTo>
                      <a:lnTo>
                        <a:pt x="107" y="7"/>
                      </a:lnTo>
                      <a:lnTo>
                        <a:pt x="105" y="7"/>
                      </a:lnTo>
                      <a:lnTo>
                        <a:pt x="104" y="7"/>
                      </a:lnTo>
                      <a:lnTo>
                        <a:pt x="102" y="8"/>
                      </a:lnTo>
                      <a:lnTo>
                        <a:pt x="101" y="8"/>
                      </a:lnTo>
                      <a:lnTo>
                        <a:pt x="99" y="8"/>
                      </a:lnTo>
                      <a:lnTo>
                        <a:pt x="98" y="8"/>
                      </a:lnTo>
                      <a:lnTo>
                        <a:pt x="96" y="9"/>
                      </a:lnTo>
                      <a:lnTo>
                        <a:pt x="95" y="9"/>
                      </a:lnTo>
                      <a:lnTo>
                        <a:pt x="94" y="9"/>
                      </a:lnTo>
                      <a:lnTo>
                        <a:pt x="94" y="10"/>
                      </a:lnTo>
                      <a:lnTo>
                        <a:pt x="93" y="11"/>
                      </a:lnTo>
                      <a:lnTo>
                        <a:pt x="93" y="12"/>
                      </a:lnTo>
                      <a:lnTo>
                        <a:pt x="92" y="13"/>
                      </a:lnTo>
                      <a:lnTo>
                        <a:pt x="92" y="14"/>
                      </a:lnTo>
                      <a:lnTo>
                        <a:pt x="90" y="15"/>
                      </a:lnTo>
                      <a:lnTo>
                        <a:pt x="90" y="17"/>
                      </a:lnTo>
                      <a:lnTo>
                        <a:pt x="89" y="18"/>
                      </a:lnTo>
                      <a:lnTo>
                        <a:pt x="88" y="20"/>
                      </a:lnTo>
                      <a:lnTo>
                        <a:pt x="87" y="21"/>
                      </a:lnTo>
                      <a:lnTo>
                        <a:pt x="86" y="23"/>
                      </a:lnTo>
                      <a:lnTo>
                        <a:pt x="84" y="25"/>
                      </a:lnTo>
                      <a:lnTo>
                        <a:pt x="83" y="28"/>
                      </a:lnTo>
                      <a:lnTo>
                        <a:pt x="82" y="30"/>
                      </a:lnTo>
                      <a:lnTo>
                        <a:pt x="80" y="32"/>
                      </a:lnTo>
                      <a:lnTo>
                        <a:pt x="79" y="34"/>
                      </a:lnTo>
                      <a:lnTo>
                        <a:pt x="77" y="37"/>
                      </a:lnTo>
                      <a:lnTo>
                        <a:pt x="76" y="40"/>
                      </a:lnTo>
                      <a:lnTo>
                        <a:pt x="74" y="42"/>
                      </a:lnTo>
                      <a:lnTo>
                        <a:pt x="73" y="45"/>
                      </a:lnTo>
                      <a:lnTo>
                        <a:pt x="71" y="48"/>
                      </a:lnTo>
                      <a:lnTo>
                        <a:pt x="69" y="51"/>
                      </a:lnTo>
                      <a:lnTo>
                        <a:pt x="68" y="54"/>
                      </a:lnTo>
                      <a:lnTo>
                        <a:pt x="66" y="56"/>
                      </a:lnTo>
                      <a:lnTo>
                        <a:pt x="64" y="59"/>
                      </a:lnTo>
                      <a:lnTo>
                        <a:pt x="62" y="62"/>
                      </a:lnTo>
                      <a:lnTo>
                        <a:pt x="61" y="65"/>
                      </a:lnTo>
                      <a:lnTo>
                        <a:pt x="59" y="69"/>
                      </a:lnTo>
                      <a:lnTo>
                        <a:pt x="57" y="72"/>
                      </a:lnTo>
                      <a:lnTo>
                        <a:pt x="55" y="75"/>
                      </a:lnTo>
                      <a:lnTo>
                        <a:pt x="53" y="78"/>
                      </a:lnTo>
                      <a:lnTo>
                        <a:pt x="52" y="81"/>
                      </a:lnTo>
                      <a:lnTo>
                        <a:pt x="50" y="85"/>
                      </a:lnTo>
                      <a:lnTo>
                        <a:pt x="48" y="88"/>
                      </a:lnTo>
                      <a:lnTo>
                        <a:pt x="46" y="91"/>
                      </a:lnTo>
                      <a:lnTo>
                        <a:pt x="44" y="94"/>
                      </a:lnTo>
                      <a:lnTo>
                        <a:pt x="42" y="98"/>
                      </a:lnTo>
                      <a:lnTo>
                        <a:pt x="40" y="101"/>
                      </a:lnTo>
                      <a:lnTo>
                        <a:pt x="39" y="104"/>
                      </a:lnTo>
                      <a:lnTo>
                        <a:pt x="37" y="107"/>
                      </a:lnTo>
                      <a:lnTo>
                        <a:pt x="35" y="111"/>
                      </a:lnTo>
                      <a:lnTo>
                        <a:pt x="33" y="114"/>
                      </a:lnTo>
                      <a:lnTo>
                        <a:pt x="32" y="117"/>
                      </a:lnTo>
                      <a:lnTo>
                        <a:pt x="30" y="120"/>
                      </a:lnTo>
                      <a:lnTo>
                        <a:pt x="29" y="123"/>
                      </a:lnTo>
                      <a:lnTo>
                        <a:pt x="27" y="126"/>
                      </a:lnTo>
                      <a:lnTo>
                        <a:pt x="25" y="129"/>
                      </a:lnTo>
                      <a:lnTo>
                        <a:pt x="24" y="132"/>
                      </a:lnTo>
                      <a:lnTo>
                        <a:pt x="22" y="135"/>
                      </a:lnTo>
                      <a:lnTo>
                        <a:pt x="21" y="138"/>
                      </a:lnTo>
                      <a:lnTo>
                        <a:pt x="19" y="140"/>
                      </a:lnTo>
                      <a:lnTo>
                        <a:pt x="18" y="143"/>
                      </a:lnTo>
                      <a:lnTo>
                        <a:pt x="17" y="146"/>
                      </a:lnTo>
                      <a:lnTo>
                        <a:pt x="15" y="148"/>
                      </a:lnTo>
                      <a:lnTo>
                        <a:pt x="15" y="150"/>
                      </a:lnTo>
                      <a:lnTo>
                        <a:pt x="13" y="153"/>
                      </a:lnTo>
                      <a:lnTo>
                        <a:pt x="13" y="155"/>
                      </a:lnTo>
                      <a:lnTo>
                        <a:pt x="12" y="157"/>
                      </a:lnTo>
                      <a:lnTo>
                        <a:pt x="11" y="159"/>
                      </a:lnTo>
                      <a:lnTo>
                        <a:pt x="10" y="161"/>
                      </a:lnTo>
                      <a:lnTo>
                        <a:pt x="9" y="163"/>
                      </a:lnTo>
                      <a:lnTo>
                        <a:pt x="10" y="163"/>
                      </a:lnTo>
                      <a:lnTo>
                        <a:pt x="11" y="163"/>
                      </a:lnTo>
                      <a:lnTo>
                        <a:pt x="12" y="164"/>
                      </a:lnTo>
                      <a:lnTo>
                        <a:pt x="13" y="165"/>
                      </a:lnTo>
                      <a:lnTo>
                        <a:pt x="14" y="165"/>
                      </a:lnTo>
                      <a:lnTo>
                        <a:pt x="15" y="166"/>
                      </a:lnTo>
                      <a:lnTo>
                        <a:pt x="17" y="166"/>
                      </a:lnTo>
                      <a:lnTo>
                        <a:pt x="18" y="167"/>
                      </a:lnTo>
                      <a:lnTo>
                        <a:pt x="19" y="167"/>
                      </a:lnTo>
                      <a:lnTo>
                        <a:pt x="20" y="168"/>
                      </a:lnTo>
                      <a:lnTo>
                        <a:pt x="21" y="168"/>
                      </a:lnTo>
                      <a:lnTo>
                        <a:pt x="22" y="169"/>
                      </a:lnTo>
                      <a:lnTo>
                        <a:pt x="23" y="169"/>
                      </a:lnTo>
                      <a:lnTo>
                        <a:pt x="24" y="169"/>
                      </a:lnTo>
                      <a:lnTo>
                        <a:pt x="25" y="169"/>
                      </a:lnTo>
                      <a:lnTo>
                        <a:pt x="27" y="170"/>
                      </a:lnTo>
                      <a:lnTo>
                        <a:pt x="27" y="170"/>
                      </a:lnTo>
                      <a:lnTo>
                        <a:pt x="29" y="171"/>
                      </a:lnTo>
                      <a:lnTo>
                        <a:pt x="30" y="171"/>
                      </a:lnTo>
                      <a:lnTo>
                        <a:pt x="31" y="172"/>
                      </a:lnTo>
                      <a:lnTo>
                        <a:pt x="33" y="172"/>
                      </a:lnTo>
                      <a:lnTo>
                        <a:pt x="34" y="172"/>
                      </a:lnTo>
                      <a:lnTo>
                        <a:pt x="35" y="173"/>
                      </a:lnTo>
                      <a:lnTo>
                        <a:pt x="36" y="173"/>
                      </a:lnTo>
                      <a:lnTo>
                        <a:pt x="38" y="173"/>
                      </a:lnTo>
                      <a:lnTo>
                        <a:pt x="39" y="174"/>
                      </a:lnTo>
                      <a:lnTo>
                        <a:pt x="40" y="174"/>
                      </a:lnTo>
                      <a:lnTo>
                        <a:pt x="42" y="175"/>
                      </a:lnTo>
                      <a:lnTo>
                        <a:pt x="43" y="175"/>
                      </a:lnTo>
                      <a:lnTo>
                        <a:pt x="45" y="175"/>
                      </a:lnTo>
                      <a:lnTo>
                        <a:pt x="46" y="175"/>
                      </a:lnTo>
                      <a:lnTo>
                        <a:pt x="48" y="175"/>
                      </a:lnTo>
                      <a:lnTo>
                        <a:pt x="49" y="176"/>
                      </a:lnTo>
                      <a:lnTo>
                        <a:pt x="51" y="176"/>
                      </a:lnTo>
                      <a:lnTo>
                        <a:pt x="52" y="176"/>
                      </a:lnTo>
                      <a:lnTo>
                        <a:pt x="54" y="177"/>
                      </a:lnTo>
                      <a:lnTo>
                        <a:pt x="56" y="177"/>
                      </a:lnTo>
                      <a:lnTo>
                        <a:pt x="57" y="177"/>
                      </a:lnTo>
                      <a:lnTo>
                        <a:pt x="59" y="177"/>
                      </a:lnTo>
                      <a:lnTo>
                        <a:pt x="60" y="177"/>
                      </a:lnTo>
                      <a:lnTo>
                        <a:pt x="62" y="177"/>
                      </a:lnTo>
                      <a:lnTo>
                        <a:pt x="63" y="177"/>
                      </a:lnTo>
                      <a:lnTo>
                        <a:pt x="65" y="177"/>
                      </a:lnTo>
                      <a:lnTo>
                        <a:pt x="67" y="177"/>
                      </a:lnTo>
                      <a:lnTo>
                        <a:pt x="69" y="177"/>
                      </a:lnTo>
                      <a:lnTo>
                        <a:pt x="70" y="177"/>
                      </a:lnTo>
                      <a:lnTo>
                        <a:pt x="72" y="177"/>
                      </a:lnTo>
                      <a:lnTo>
                        <a:pt x="73" y="177"/>
                      </a:lnTo>
                      <a:lnTo>
                        <a:pt x="75" y="177"/>
                      </a:lnTo>
                      <a:lnTo>
                        <a:pt x="77" y="176"/>
                      </a:lnTo>
                      <a:lnTo>
                        <a:pt x="78" y="176"/>
                      </a:lnTo>
                      <a:lnTo>
                        <a:pt x="80" y="176"/>
                      </a:lnTo>
                      <a:lnTo>
                        <a:pt x="82" y="180"/>
                      </a:lnTo>
                      <a:lnTo>
                        <a:pt x="82" y="180"/>
                      </a:lnTo>
                      <a:close/>
                    </a:path>
                  </a:pathLst>
                </a:custGeom>
                <a:solidFill>
                  <a:srgbClr val="125242"/>
                </a:solidFill>
                <a:ln>
                  <a:noFill/>
                </a:ln>
              </p:spPr>
              <p:txBody>
                <a:bodyPr/>
                <a:lstStyle/>
                <a:p>
                  <a:pPr algn="ctr"/>
                  <a:endParaRPr lang="zh-CN" altLang="en-US"/>
                </a:p>
              </p:txBody>
            </p:sp>
            <p:sp>
              <p:nvSpPr>
                <p:cNvPr id="1052314" name="Freeform 541"/>
                <p:cNvSpPr/>
                <p:nvPr/>
              </p:nvSpPr>
              <p:spPr bwMode="auto">
                <a:xfrm>
                  <a:off x="1710" y="934"/>
                  <a:ext cx="83" cy="165"/>
                </a:xfrm>
                <a:custGeom>
                  <a:avLst/>
                  <a:gdLst>
                    <a:gd name="T0" fmla="*/ 2 w 83"/>
                    <a:gd name="T1" fmla="*/ 165 h 165"/>
                    <a:gd name="T2" fmla="*/ 0 w 83"/>
                    <a:gd name="T3" fmla="*/ 157 h 165"/>
                    <a:gd name="T4" fmla="*/ 71 w 83"/>
                    <a:gd name="T5" fmla="*/ 5 h 165"/>
                    <a:gd name="T6" fmla="*/ 83 w 83"/>
                    <a:gd name="T7" fmla="*/ 0 h 165"/>
                    <a:gd name="T8" fmla="*/ 2 w 83"/>
                    <a:gd name="T9" fmla="*/ 165 h 165"/>
                    <a:gd name="T10" fmla="*/ 2 w 83"/>
                    <a:gd name="T11" fmla="*/ 165 h 165"/>
                  </a:gdLst>
                  <a:ahLst/>
                  <a:cxnLst>
                    <a:cxn ang="0">
                      <a:pos x="T0" y="T1"/>
                    </a:cxn>
                    <a:cxn ang="0">
                      <a:pos x="T2" y="T3"/>
                    </a:cxn>
                    <a:cxn ang="0">
                      <a:pos x="T4" y="T5"/>
                    </a:cxn>
                    <a:cxn ang="0">
                      <a:pos x="T6" y="T7"/>
                    </a:cxn>
                    <a:cxn ang="0">
                      <a:pos x="T8" y="T9"/>
                    </a:cxn>
                    <a:cxn ang="0">
                      <a:pos x="T10" y="T11"/>
                    </a:cxn>
                  </a:cxnLst>
                  <a:rect l="0" t="0" r="r" b="b"/>
                  <a:pathLst>
                    <a:path w="83" h="165">
                      <a:moveTo>
                        <a:pt x="2" y="165"/>
                      </a:moveTo>
                      <a:lnTo>
                        <a:pt x="0" y="157"/>
                      </a:lnTo>
                      <a:lnTo>
                        <a:pt x="71" y="5"/>
                      </a:lnTo>
                      <a:lnTo>
                        <a:pt x="83" y="0"/>
                      </a:lnTo>
                      <a:lnTo>
                        <a:pt x="2" y="165"/>
                      </a:lnTo>
                      <a:lnTo>
                        <a:pt x="2" y="165"/>
                      </a:lnTo>
                      <a:close/>
                    </a:path>
                  </a:pathLst>
                </a:custGeom>
                <a:solidFill>
                  <a:srgbClr val="125242"/>
                </a:solidFill>
                <a:ln>
                  <a:noFill/>
                </a:ln>
              </p:spPr>
              <p:txBody>
                <a:bodyPr/>
                <a:lstStyle/>
                <a:p>
                  <a:pPr algn="ctr"/>
                  <a:endParaRPr lang="zh-CN" altLang="en-US"/>
                </a:p>
              </p:txBody>
            </p:sp>
            <p:sp>
              <p:nvSpPr>
                <p:cNvPr id="1052315" name="Freeform 542"/>
                <p:cNvSpPr/>
                <p:nvPr/>
              </p:nvSpPr>
              <p:spPr bwMode="auto">
                <a:xfrm>
                  <a:off x="1535" y="1144"/>
                  <a:ext cx="192" cy="92"/>
                </a:xfrm>
                <a:custGeom>
                  <a:avLst/>
                  <a:gdLst>
                    <a:gd name="T0" fmla="*/ 191 w 192"/>
                    <a:gd name="T1" fmla="*/ 91 h 92"/>
                    <a:gd name="T2" fmla="*/ 188 w 192"/>
                    <a:gd name="T3" fmla="*/ 91 h 92"/>
                    <a:gd name="T4" fmla="*/ 185 w 192"/>
                    <a:gd name="T5" fmla="*/ 91 h 92"/>
                    <a:gd name="T6" fmla="*/ 180 w 192"/>
                    <a:gd name="T7" fmla="*/ 92 h 92"/>
                    <a:gd name="T8" fmla="*/ 174 w 192"/>
                    <a:gd name="T9" fmla="*/ 92 h 92"/>
                    <a:gd name="T10" fmla="*/ 166 w 192"/>
                    <a:gd name="T11" fmla="*/ 91 h 92"/>
                    <a:gd name="T12" fmla="*/ 158 w 192"/>
                    <a:gd name="T13" fmla="*/ 91 h 92"/>
                    <a:gd name="T14" fmla="*/ 149 w 192"/>
                    <a:gd name="T15" fmla="*/ 91 h 92"/>
                    <a:gd name="T16" fmla="*/ 139 w 192"/>
                    <a:gd name="T17" fmla="*/ 89 h 92"/>
                    <a:gd name="T18" fmla="*/ 129 w 192"/>
                    <a:gd name="T19" fmla="*/ 88 h 92"/>
                    <a:gd name="T20" fmla="*/ 118 w 192"/>
                    <a:gd name="T21" fmla="*/ 86 h 92"/>
                    <a:gd name="T22" fmla="*/ 107 w 192"/>
                    <a:gd name="T23" fmla="*/ 83 h 92"/>
                    <a:gd name="T24" fmla="*/ 96 w 192"/>
                    <a:gd name="T25" fmla="*/ 80 h 92"/>
                    <a:gd name="T26" fmla="*/ 84 w 192"/>
                    <a:gd name="T27" fmla="*/ 76 h 92"/>
                    <a:gd name="T28" fmla="*/ 72 w 192"/>
                    <a:gd name="T29" fmla="*/ 72 h 92"/>
                    <a:gd name="T30" fmla="*/ 61 w 192"/>
                    <a:gd name="T31" fmla="*/ 67 h 92"/>
                    <a:gd name="T32" fmla="*/ 50 w 192"/>
                    <a:gd name="T33" fmla="*/ 60 h 92"/>
                    <a:gd name="T34" fmla="*/ 39 w 192"/>
                    <a:gd name="T35" fmla="*/ 52 h 92"/>
                    <a:gd name="T36" fmla="*/ 28 w 192"/>
                    <a:gd name="T37" fmla="*/ 44 h 92"/>
                    <a:gd name="T38" fmla="*/ 19 w 192"/>
                    <a:gd name="T39" fmla="*/ 35 h 92"/>
                    <a:gd name="T40" fmla="*/ 9 w 192"/>
                    <a:gd name="T41" fmla="*/ 24 h 92"/>
                    <a:gd name="T42" fmla="*/ 3 w 192"/>
                    <a:gd name="T43" fmla="*/ 0 h 92"/>
                    <a:gd name="T44" fmla="*/ 4 w 192"/>
                    <a:gd name="T45" fmla="*/ 2 h 92"/>
                    <a:gd name="T46" fmla="*/ 7 w 192"/>
                    <a:gd name="T47" fmla="*/ 5 h 92"/>
                    <a:gd name="T48" fmla="*/ 9 w 192"/>
                    <a:gd name="T49" fmla="*/ 8 h 92"/>
                    <a:gd name="T50" fmla="*/ 13 w 192"/>
                    <a:gd name="T51" fmla="*/ 12 h 92"/>
                    <a:gd name="T52" fmla="*/ 16 w 192"/>
                    <a:gd name="T53" fmla="*/ 16 h 92"/>
                    <a:gd name="T54" fmla="*/ 21 w 192"/>
                    <a:gd name="T55" fmla="*/ 20 h 92"/>
                    <a:gd name="T56" fmla="*/ 27 w 192"/>
                    <a:gd name="T57" fmla="*/ 25 h 92"/>
                    <a:gd name="T58" fmla="*/ 33 w 192"/>
                    <a:gd name="T59" fmla="*/ 29 h 92"/>
                    <a:gd name="T60" fmla="*/ 40 w 192"/>
                    <a:gd name="T61" fmla="*/ 34 h 92"/>
                    <a:gd name="T62" fmla="*/ 48 w 192"/>
                    <a:gd name="T63" fmla="*/ 39 h 92"/>
                    <a:gd name="T64" fmla="*/ 56 w 192"/>
                    <a:gd name="T65" fmla="*/ 44 h 92"/>
                    <a:gd name="T66" fmla="*/ 66 w 192"/>
                    <a:gd name="T67" fmla="*/ 48 h 92"/>
                    <a:gd name="T68" fmla="*/ 76 w 192"/>
                    <a:gd name="T69" fmla="*/ 52 h 92"/>
                    <a:gd name="T70" fmla="*/ 88 w 192"/>
                    <a:gd name="T71" fmla="*/ 56 h 92"/>
                    <a:gd name="T72" fmla="*/ 100 w 192"/>
                    <a:gd name="T73" fmla="*/ 59 h 92"/>
                    <a:gd name="T74" fmla="*/ 113 w 192"/>
                    <a:gd name="T75" fmla="*/ 62 h 92"/>
                    <a:gd name="T76" fmla="*/ 127 w 192"/>
                    <a:gd name="T77" fmla="*/ 64 h 92"/>
                    <a:gd name="T78" fmla="*/ 142 w 192"/>
                    <a:gd name="T79" fmla="*/ 64 h 92"/>
                    <a:gd name="T80" fmla="*/ 159 w 192"/>
                    <a:gd name="T81" fmla="*/ 64 h 92"/>
                    <a:gd name="T82" fmla="*/ 176 w 192"/>
                    <a:gd name="T83" fmla="*/ 6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2" h="92">
                      <a:moveTo>
                        <a:pt x="183" y="63"/>
                      </a:moveTo>
                      <a:lnTo>
                        <a:pt x="192" y="91"/>
                      </a:lnTo>
                      <a:lnTo>
                        <a:pt x="191" y="91"/>
                      </a:lnTo>
                      <a:lnTo>
                        <a:pt x="190" y="91"/>
                      </a:lnTo>
                      <a:lnTo>
                        <a:pt x="189" y="91"/>
                      </a:lnTo>
                      <a:lnTo>
                        <a:pt x="188" y="91"/>
                      </a:lnTo>
                      <a:lnTo>
                        <a:pt x="187" y="91"/>
                      </a:lnTo>
                      <a:lnTo>
                        <a:pt x="186" y="91"/>
                      </a:lnTo>
                      <a:lnTo>
                        <a:pt x="185" y="91"/>
                      </a:lnTo>
                      <a:lnTo>
                        <a:pt x="183" y="91"/>
                      </a:lnTo>
                      <a:lnTo>
                        <a:pt x="181" y="91"/>
                      </a:lnTo>
                      <a:lnTo>
                        <a:pt x="180" y="92"/>
                      </a:lnTo>
                      <a:lnTo>
                        <a:pt x="178" y="92"/>
                      </a:lnTo>
                      <a:lnTo>
                        <a:pt x="176" y="92"/>
                      </a:lnTo>
                      <a:lnTo>
                        <a:pt x="174" y="92"/>
                      </a:lnTo>
                      <a:lnTo>
                        <a:pt x="171" y="92"/>
                      </a:lnTo>
                      <a:lnTo>
                        <a:pt x="169" y="92"/>
                      </a:lnTo>
                      <a:lnTo>
                        <a:pt x="166" y="91"/>
                      </a:lnTo>
                      <a:lnTo>
                        <a:pt x="164" y="91"/>
                      </a:lnTo>
                      <a:lnTo>
                        <a:pt x="161" y="91"/>
                      </a:lnTo>
                      <a:lnTo>
                        <a:pt x="158" y="91"/>
                      </a:lnTo>
                      <a:lnTo>
                        <a:pt x="155" y="91"/>
                      </a:lnTo>
                      <a:lnTo>
                        <a:pt x="152" y="91"/>
                      </a:lnTo>
                      <a:lnTo>
                        <a:pt x="149" y="91"/>
                      </a:lnTo>
                      <a:lnTo>
                        <a:pt x="146" y="90"/>
                      </a:lnTo>
                      <a:lnTo>
                        <a:pt x="143" y="90"/>
                      </a:lnTo>
                      <a:lnTo>
                        <a:pt x="139" y="89"/>
                      </a:lnTo>
                      <a:lnTo>
                        <a:pt x="136" y="89"/>
                      </a:lnTo>
                      <a:lnTo>
                        <a:pt x="132" y="89"/>
                      </a:lnTo>
                      <a:lnTo>
                        <a:pt x="129" y="88"/>
                      </a:lnTo>
                      <a:lnTo>
                        <a:pt x="126" y="87"/>
                      </a:lnTo>
                      <a:lnTo>
                        <a:pt x="122" y="87"/>
                      </a:lnTo>
                      <a:lnTo>
                        <a:pt x="118" y="86"/>
                      </a:lnTo>
                      <a:lnTo>
                        <a:pt x="115" y="85"/>
                      </a:lnTo>
                      <a:lnTo>
                        <a:pt x="111" y="85"/>
                      </a:lnTo>
                      <a:lnTo>
                        <a:pt x="107" y="83"/>
                      </a:lnTo>
                      <a:lnTo>
                        <a:pt x="103" y="82"/>
                      </a:lnTo>
                      <a:lnTo>
                        <a:pt x="99" y="81"/>
                      </a:lnTo>
                      <a:lnTo>
                        <a:pt x="96" y="80"/>
                      </a:lnTo>
                      <a:lnTo>
                        <a:pt x="92" y="79"/>
                      </a:lnTo>
                      <a:lnTo>
                        <a:pt x="88" y="78"/>
                      </a:lnTo>
                      <a:lnTo>
                        <a:pt x="84" y="76"/>
                      </a:lnTo>
                      <a:lnTo>
                        <a:pt x="80" y="75"/>
                      </a:lnTo>
                      <a:lnTo>
                        <a:pt x="76" y="74"/>
                      </a:lnTo>
                      <a:lnTo>
                        <a:pt x="72" y="72"/>
                      </a:lnTo>
                      <a:lnTo>
                        <a:pt x="69" y="70"/>
                      </a:lnTo>
                      <a:lnTo>
                        <a:pt x="65" y="68"/>
                      </a:lnTo>
                      <a:lnTo>
                        <a:pt x="61" y="67"/>
                      </a:lnTo>
                      <a:lnTo>
                        <a:pt x="57" y="64"/>
                      </a:lnTo>
                      <a:lnTo>
                        <a:pt x="54" y="62"/>
                      </a:lnTo>
                      <a:lnTo>
                        <a:pt x="50" y="60"/>
                      </a:lnTo>
                      <a:lnTo>
                        <a:pt x="46" y="58"/>
                      </a:lnTo>
                      <a:lnTo>
                        <a:pt x="43" y="55"/>
                      </a:lnTo>
                      <a:lnTo>
                        <a:pt x="39" y="52"/>
                      </a:lnTo>
                      <a:lnTo>
                        <a:pt x="35" y="50"/>
                      </a:lnTo>
                      <a:lnTo>
                        <a:pt x="32" y="47"/>
                      </a:lnTo>
                      <a:lnTo>
                        <a:pt x="28" y="44"/>
                      </a:lnTo>
                      <a:lnTo>
                        <a:pt x="25" y="41"/>
                      </a:lnTo>
                      <a:lnTo>
                        <a:pt x="22" y="38"/>
                      </a:lnTo>
                      <a:lnTo>
                        <a:pt x="19" y="35"/>
                      </a:lnTo>
                      <a:lnTo>
                        <a:pt x="15" y="31"/>
                      </a:lnTo>
                      <a:lnTo>
                        <a:pt x="12" y="28"/>
                      </a:lnTo>
                      <a:lnTo>
                        <a:pt x="9" y="24"/>
                      </a:lnTo>
                      <a:lnTo>
                        <a:pt x="7" y="20"/>
                      </a:lnTo>
                      <a:lnTo>
                        <a:pt x="0" y="2"/>
                      </a:lnTo>
                      <a:lnTo>
                        <a:pt x="3" y="0"/>
                      </a:lnTo>
                      <a:lnTo>
                        <a:pt x="3" y="1"/>
                      </a:lnTo>
                      <a:lnTo>
                        <a:pt x="4" y="1"/>
                      </a:lnTo>
                      <a:lnTo>
                        <a:pt x="4" y="2"/>
                      </a:lnTo>
                      <a:lnTo>
                        <a:pt x="5" y="3"/>
                      </a:lnTo>
                      <a:lnTo>
                        <a:pt x="6" y="4"/>
                      </a:lnTo>
                      <a:lnTo>
                        <a:pt x="7" y="5"/>
                      </a:lnTo>
                      <a:lnTo>
                        <a:pt x="7" y="6"/>
                      </a:lnTo>
                      <a:lnTo>
                        <a:pt x="8" y="7"/>
                      </a:lnTo>
                      <a:lnTo>
                        <a:pt x="9" y="8"/>
                      </a:lnTo>
                      <a:lnTo>
                        <a:pt x="10" y="9"/>
                      </a:lnTo>
                      <a:lnTo>
                        <a:pt x="11" y="10"/>
                      </a:lnTo>
                      <a:lnTo>
                        <a:pt x="13" y="12"/>
                      </a:lnTo>
                      <a:lnTo>
                        <a:pt x="14" y="13"/>
                      </a:lnTo>
                      <a:lnTo>
                        <a:pt x="15" y="14"/>
                      </a:lnTo>
                      <a:lnTo>
                        <a:pt x="16" y="16"/>
                      </a:lnTo>
                      <a:lnTo>
                        <a:pt x="18" y="17"/>
                      </a:lnTo>
                      <a:lnTo>
                        <a:pt x="19" y="18"/>
                      </a:lnTo>
                      <a:lnTo>
                        <a:pt x="21" y="20"/>
                      </a:lnTo>
                      <a:lnTo>
                        <a:pt x="23" y="21"/>
                      </a:lnTo>
                      <a:lnTo>
                        <a:pt x="25" y="23"/>
                      </a:lnTo>
                      <a:lnTo>
                        <a:pt x="27" y="25"/>
                      </a:lnTo>
                      <a:lnTo>
                        <a:pt x="28" y="26"/>
                      </a:lnTo>
                      <a:lnTo>
                        <a:pt x="31" y="28"/>
                      </a:lnTo>
                      <a:lnTo>
                        <a:pt x="33" y="29"/>
                      </a:lnTo>
                      <a:lnTo>
                        <a:pt x="35" y="31"/>
                      </a:lnTo>
                      <a:lnTo>
                        <a:pt x="38" y="33"/>
                      </a:lnTo>
                      <a:lnTo>
                        <a:pt x="40" y="34"/>
                      </a:lnTo>
                      <a:lnTo>
                        <a:pt x="43" y="36"/>
                      </a:lnTo>
                      <a:lnTo>
                        <a:pt x="45" y="37"/>
                      </a:lnTo>
                      <a:lnTo>
                        <a:pt x="48" y="39"/>
                      </a:lnTo>
                      <a:lnTo>
                        <a:pt x="51" y="41"/>
                      </a:lnTo>
                      <a:lnTo>
                        <a:pt x="53" y="42"/>
                      </a:lnTo>
                      <a:lnTo>
                        <a:pt x="56" y="44"/>
                      </a:lnTo>
                      <a:lnTo>
                        <a:pt x="60" y="45"/>
                      </a:lnTo>
                      <a:lnTo>
                        <a:pt x="63" y="47"/>
                      </a:lnTo>
                      <a:lnTo>
                        <a:pt x="66" y="48"/>
                      </a:lnTo>
                      <a:lnTo>
                        <a:pt x="70" y="49"/>
                      </a:lnTo>
                      <a:lnTo>
                        <a:pt x="73" y="51"/>
                      </a:lnTo>
                      <a:lnTo>
                        <a:pt x="76" y="52"/>
                      </a:lnTo>
                      <a:lnTo>
                        <a:pt x="80" y="54"/>
                      </a:lnTo>
                      <a:lnTo>
                        <a:pt x="84" y="55"/>
                      </a:lnTo>
                      <a:lnTo>
                        <a:pt x="88" y="56"/>
                      </a:lnTo>
                      <a:lnTo>
                        <a:pt x="92" y="57"/>
                      </a:lnTo>
                      <a:lnTo>
                        <a:pt x="96" y="58"/>
                      </a:lnTo>
                      <a:lnTo>
                        <a:pt x="100" y="59"/>
                      </a:lnTo>
                      <a:lnTo>
                        <a:pt x="104" y="60"/>
                      </a:lnTo>
                      <a:lnTo>
                        <a:pt x="109" y="61"/>
                      </a:lnTo>
                      <a:lnTo>
                        <a:pt x="113" y="62"/>
                      </a:lnTo>
                      <a:lnTo>
                        <a:pt x="118" y="62"/>
                      </a:lnTo>
                      <a:lnTo>
                        <a:pt x="122" y="63"/>
                      </a:lnTo>
                      <a:lnTo>
                        <a:pt x="127" y="64"/>
                      </a:lnTo>
                      <a:lnTo>
                        <a:pt x="132" y="64"/>
                      </a:lnTo>
                      <a:lnTo>
                        <a:pt x="137" y="64"/>
                      </a:lnTo>
                      <a:lnTo>
                        <a:pt x="142" y="64"/>
                      </a:lnTo>
                      <a:lnTo>
                        <a:pt x="148" y="64"/>
                      </a:lnTo>
                      <a:lnTo>
                        <a:pt x="153" y="64"/>
                      </a:lnTo>
                      <a:lnTo>
                        <a:pt x="159" y="64"/>
                      </a:lnTo>
                      <a:lnTo>
                        <a:pt x="164" y="64"/>
                      </a:lnTo>
                      <a:lnTo>
                        <a:pt x="170" y="64"/>
                      </a:lnTo>
                      <a:lnTo>
                        <a:pt x="176" y="64"/>
                      </a:lnTo>
                      <a:lnTo>
                        <a:pt x="183" y="63"/>
                      </a:lnTo>
                      <a:lnTo>
                        <a:pt x="183" y="63"/>
                      </a:lnTo>
                      <a:close/>
                    </a:path>
                  </a:pathLst>
                </a:custGeom>
                <a:solidFill>
                  <a:srgbClr val="4D4D3B"/>
                </a:solidFill>
                <a:ln>
                  <a:noFill/>
                </a:ln>
              </p:spPr>
              <p:txBody>
                <a:bodyPr/>
                <a:lstStyle/>
                <a:p>
                  <a:pPr algn="ctr"/>
                  <a:endParaRPr lang="zh-CN" altLang="en-US"/>
                </a:p>
              </p:txBody>
            </p:sp>
            <p:sp>
              <p:nvSpPr>
                <p:cNvPr id="1052316" name="Freeform 543"/>
                <p:cNvSpPr/>
                <p:nvPr/>
              </p:nvSpPr>
              <p:spPr bwMode="auto">
                <a:xfrm>
                  <a:off x="1535" y="1111"/>
                  <a:ext cx="39" cy="33"/>
                </a:xfrm>
                <a:custGeom>
                  <a:avLst/>
                  <a:gdLst>
                    <a:gd name="T0" fmla="*/ 0 w 39"/>
                    <a:gd name="T1" fmla="*/ 33 h 33"/>
                    <a:gd name="T2" fmla="*/ 2 w 39"/>
                    <a:gd name="T3" fmla="*/ 27 h 33"/>
                    <a:gd name="T4" fmla="*/ 33 w 39"/>
                    <a:gd name="T5" fmla="*/ 0 h 33"/>
                    <a:gd name="T6" fmla="*/ 39 w 39"/>
                    <a:gd name="T7" fmla="*/ 6 h 33"/>
                    <a:gd name="T8" fmla="*/ 38 w 39"/>
                    <a:gd name="T9" fmla="*/ 6 h 33"/>
                    <a:gd name="T10" fmla="*/ 38 w 39"/>
                    <a:gd name="T11" fmla="*/ 7 h 33"/>
                    <a:gd name="T12" fmla="*/ 37 w 39"/>
                    <a:gd name="T13" fmla="*/ 7 h 33"/>
                    <a:gd name="T14" fmla="*/ 36 w 39"/>
                    <a:gd name="T15" fmla="*/ 8 h 33"/>
                    <a:gd name="T16" fmla="*/ 35 w 39"/>
                    <a:gd name="T17" fmla="*/ 9 h 33"/>
                    <a:gd name="T18" fmla="*/ 34 w 39"/>
                    <a:gd name="T19" fmla="*/ 9 h 33"/>
                    <a:gd name="T20" fmla="*/ 34 w 39"/>
                    <a:gd name="T21" fmla="*/ 10 h 33"/>
                    <a:gd name="T22" fmla="*/ 33 w 39"/>
                    <a:gd name="T23" fmla="*/ 11 h 33"/>
                    <a:gd name="T24" fmla="*/ 32 w 39"/>
                    <a:gd name="T25" fmla="*/ 12 h 33"/>
                    <a:gd name="T26" fmla="*/ 31 w 39"/>
                    <a:gd name="T27" fmla="*/ 12 h 33"/>
                    <a:gd name="T28" fmla="*/ 30 w 39"/>
                    <a:gd name="T29" fmla="*/ 13 h 33"/>
                    <a:gd name="T30" fmla="*/ 28 w 39"/>
                    <a:gd name="T31" fmla="*/ 14 h 33"/>
                    <a:gd name="T32" fmla="*/ 27 w 39"/>
                    <a:gd name="T33" fmla="*/ 15 h 33"/>
                    <a:gd name="T34" fmla="*/ 26 w 39"/>
                    <a:gd name="T35" fmla="*/ 16 h 33"/>
                    <a:gd name="T36" fmla="*/ 24 w 39"/>
                    <a:gd name="T37" fmla="*/ 17 h 33"/>
                    <a:gd name="T38" fmla="*/ 23 w 39"/>
                    <a:gd name="T39" fmla="*/ 18 h 33"/>
                    <a:gd name="T40" fmla="*/ 22 w 39"/>
                    <a:gd name="T41" fmla="*/ 19 h 33"/>
                    <a:gd name="T42" fmla="*/ 20 w 39"/>
                    <a:gd name="T43" fmla="*/ 20 h 33"/>
                    <a:gd name="T44" fmla="*/ 19 w 39"/>
                    <a:gd name="T45" fmla="*/ 21 h 33"/>
                    <a:gd name="T46" fmla="*/ 17 w 39"/>
                    <a:gd name="T47" fmla="*/ 22 h 33"/>
                    <a:gd name="T48" fmla="*/ 16 w 39"/>
                    <a:gd name="T49" fmla="*/ 22 h 33"/>
                    <a:gd name="T50" fmla="*/ 15 w 39"/>
                    <a:gd name="T51" fmla="*/ 23 h 33"/>
                    <a:gd name="T52" fmla="*/ 14 w 39"/>
                    <a:gd name="T53" fmla="*/ 24 h 33"/>
                    <a:gd name="T54" fmla="*/ 13 w 39"/>
                    <a:gd name="T55" fmla="*/ 24 h 33"/>
                    <a:gd name="T56" fmla="*/ 13 w 39"/>
                    <a:gd name="T57" fmla="*/ 25 h 33"/>
                    <a:gd name="T58" fmla="*/ 12 w 39"/>
                    <a:gd name="T59" fmla="*/ 25 h 33"/>
                    <a:gd name="T60" fmla="*/ 11 w 39"/>
                    <a:gd name="T61" fmla="*/ 26 h 33"/>
                    <a:gd name="T62" fmla="*/ 10 w 39"/>
                    <a:gd name="T63" fmla="*/ 26 h 33"/>
                    <a:gd name="T64" fmla="*/ 9 w 39"/>
                    <a:gd name="T65" fmla="*/ 27 h 33"/>
                    <a:gd name="T66" fmla="*/ 8 w 39"/>
                    <a:gd name="T67" fmla="*/ 27 h 33"/>
                    <a:gd name="T68" fmla="*/ 7 w 39"/>
                    <a:gd name="T69" fmla="*/ 28 h 33"/>
                    <a:gd name="T70" fmla="*/ 6 w 39"/>
                    <a:gd name="T71" fmla="*/ 29 h 33"/>
                    <a:gd name="T72" fmla="*/ 5 w 39"/>
                    <a:gd name="T73" fmla="*/ 29 h 33"/>
                    <a:gd name="T74" fmla="*/ 4 w 39"/>
                    <a:gd name="T75" fmla="*/ 30 h 33"/>
                    <a:gd name="T76" fmla="*/ 3 w 39"/>
                    <a:gd name="T77" fmla="*/ 30 h 33"/>
                    <a:gd name="T78" fmla="*/ 3 w 39"/>
                    <a:gd name="T79" fmla="*/ 31 h 33"/>
                    <a:gd name="T80" fmla="*/ 0 w 39"/>
                    <a:gd name="T81" fmla="*/ 33 h 33"/>
                    <a:gd name="T82" fmla="*/ 0 w 39"/>
                    <a:gd name="T8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 h="33">
                      <a:moveTo>
                        <a:pt x="0" y="33"/>
                      </a:moveTo>
                      <a:lnTo>
                        <a:pt x="2" y="27"/>
                      </a:lnTo>
                      <a:lnTo>
                        <a:pt x="33" y="0"/>
                      </a:lnTo>
                      <a:lnTo>
                        <a:pt x="39" y="6"/>
                      </a:lnTo>
                      <a:lnTo>
                        <a:pt x="38" y="6"/>
                      </a:lnTo>
                      <a:lnTo>
                        <a:pt x="38" y="7"/>
                      </a:lnTo>
                      <a:lnTo>
                        <a:pt x="37" y="7"/>
                      </a:lnTo>
                      <a:lnTo>
                        <a:pt x="36" y="8"/>
                      </a:lnTo>
                      <a:lnTo>
                        <a:pt x="35" y="9"/>
                      </a:lnTo>
                      <a:lnTo>
                        <a:pt x="34" y="9"/>
                      </a:lnTo>
                      <a:lnTo>
                        <a:pt x="34" y="10"/>
                      </a:lnTo>
                      <a:lnTo>
                        <a:pt x="33" y="11"/>
                      </a:lnTo>
                      <a:lnTo>
                        <a:pt x="32" y="12"/>
                      </a:lnTo>
                      <a:lnTo>
                        <a:pt x="31" y="12"/>
                      </a:lnTo>
                      <a:lnTo>
                        <a:pt x="30" y="13"/>
                      </a:lnTo>
                      <a:lnTo>
                        <a:pt x="28" y="14"/>
                      </a:lnTo>
                      <a:lnTo>
                        <a:pt x="27" y="15"/>
                      </a:lnTo>
                      <a:lnTo>
                        <a:pt x="26" y="16"/>
                      </a:lnTo>
                      <a:lnTo>
                        <a:pt x="24" y="17"/>
                      </a:lnTo>
                      <a:lnTo>
                        <a:pt x="23" y="18"/>
                      </a:lnTo>
                      <a:lnTo>
                        <a:pt x="22" y="19"/>
                      </a:lnTo>
                      <a:lnTo>
                        <a:pt x="20" y="20"/>
                      </a:lnTo>
                      <a:lnTo>
                        <a:pt x="19" y="21"/>
                      </a:lnTo>
                      <a:lnTo>
                        <a:pt x="17" y="22"/>
                      </a:lnTo>
                      <a:lnTo>
                        <a:pt x="16" y="22"/>
                      </a:lnTo>
                      <a:lnTo>
                        <a:pt x="15" y="23"/>
                      </a:lnTo>
                      <a:lnTo>
                        <a:pt x="14" y="24"/>
                      </a:lnTo>
                      <a:lnTo>
                        <a:pt x="13" y="24"/>
                      </a:lnTo>
                      <a:lnTo>
                        <a:pt x="13" y="25"/>
                      </a:lnTo>
                      <a:lnTo>
                        <a:pt x="12" y="25"/>
                      </a:lnTo>
                      <a:lnTo>
                        <a:pt x="11" y="26"/>
                      </a:lnTo>
                      <a:lnTo>
                        <a:pt x="10" y="26"/>
                      </a:lnTo>
                      <a:lnTo>
                        <a:pt x="9" y="27"/>
                      </a:lnTo>
                      <a:lnTo>
                        <a:pt x="8" y="27"/>
                      </a:lnTo>
                      <a:lnTo>
                        <a:pt x="7" y="28"/>
                      </a:lnTo>
                      <a:lnTo>
                        <a:pt x="6" y="29"/>
                      </a:lnTo>
                      <a:lnTo>
                        <a:pt x="5" y="29"/>
                      </a:lnTo>
                      <a:lnTo>
                        <a:pt x="4" y="30"/>
                      </a:lnTo>
                      <a:lnTo>
                        <a:pt x="3" y="30"/>
                      </a:lnTo>
                      <a:lnTo>
                        <a:pt x="3" y="31"/>
                      </a:lnTo>
                      <a:lnTo>
                        <a:pt x="0" y="33"/>
                      </a:lnTo>
                      <a:lnTo>
                        <a:pt x="0" y="33"/>
                      </a:lnTo>
                      <a:close/>
                    </a:path>
                  </a:pathLst>
                </a:custGeom>
                <a:solidFill>
                  <a:srgbClr val="4D4D3B"/>
                </a:solidFill>
                <a:ln>
                  <a:noFill/>
                </a:ln>
              </p:spPr>
              <p:txBody>
                <a:bodyPr/>
                <a:lstStyle/>
                <a:p>
                  <a:pPr algn="ctr"/>
                  <a:endParaRPr lang="zh-CN" altLang="en-US"/>
                </a:p>
              </p:txBody>
            </p:sp>
            <p:sp>
              <p:nvSpPr>
                <p:cNvPr id="1052317" name="Freeform 544"/>
                <p:cNvSpPr/>
                <p:nvPr/>
              </p:nvSpPr>
              <p:spPr bwMode="auto">
                <a:xfrm>
                  <a:off x="1598" y="1092"/>
                  <a:ext cx="15" cy="18"/>
                </a:xfrm>
                <a:custGeom>
                  <a:avLst/>
                  <a:gdLst>
                    <a:gd name="T0" fmla="*/ 0 w 15"/>
                    <a:gd name="T1" fmla="*/ 15 h 18"/>
                    <a:gd name="T2" fmla="*/ 0 w 15"/>
                    <a:gd name="T3" fmla="*/ 9 h 18"/>
                    <a:gd name="T4" fmla="*/ 3 w 15"/>
                    <a:gd name="T5" fmla="*/ 8 h 18"/>
                    <a:gd name="T6" fmla="*/ 3 w 15"/>
                    <a:gd name="T7" fmla="*/ 8 h 18"/>
                    <a:gd name="T8" fmla="*/ 4 w 15"/>
                    <a:gd name="T9" fmla="*/ 9 h 18"/>
                    <a:gd name="T10" fmla="*/ 4 w 15"/>
                    <a:gd name="T11" fmla="*/ 10 h 18"/>
                    <a:gd name="T12" fmla="*/ 5 w 15"/>
                    <a:gd name="T13" fmla="*/ 11 h 18"/>
                    <a:gd name="T14" fmla="*/ 6 w 15"/>
                    <a:gd name="T15" fmla="*/ 11 h 18"/>
                    <a:gd name="T16" fmla="*/ 7 w 15"/>
                    <a:gd name="T17" fmla="*/ 11 h 18"/>
                    <a:gd name="T18" fmla="*/ 7 w 15"/>
                    <a:gd name="T19" fmla="*/ 11 h 18"/>
                    <a:gd name="T20" fmla="*/ 8 w 15"/>
                    <a:gd name="T21" fmla="*/ 10 h 18"/>
                    <a:gd name="T22" fmla="*/ 8 w 15"/>
                    <a:gd name="T23" fmla="*/ 9 h 18"/>
                    <a:gd name="T24" fmla="*/ 9 w 15"/>
                    <a:gd name="T25" fmla="*/ 8 h 18"/>
                    <a:gd name="T26" fmla="*/ 9 w 15"/>
                    <a:gd name="T27" fmla="*/ 7 h 18"/>
                    <a:gd name="T28" fmla="*/ 9 w 15"/>
                    <a:gd name="T29" fmla="*/ 6 h 18"/>
                    <a:gd name="T30" fmla="*/ 9 w 15"/>
                    <a:gd name="T31" fmla="*/ 5 h 18"/>
                    <a:gd name="T32" fmla="*/ 10 w 15"/>
                    <a:gd name="T33" fmla="*/ 4 h 18"/>
                    <a:gd name="T34" fmla="*/ 9 w 15"/>
                    <a:gd name="T35" fmla="*/ 3 h 18"/>
                    <a:gd name="T36" fmla="*/ 9 w 15"/>
                    <a:gd name="T37" fmla="*/ 2 h 18"/>
                    <a:gd name="T38" fmla="*/ 8 w 15"/>
                    <a:gd name="T39" fmla="*/ 1 h 18"/>
                    <a:gd name="T40" fmla="*/ 8 w 15"/>
                    <a:gd name="T41" fmla="*/ 1 h 18"/>
                    <a:gd name="T42" fmla="*/ 11 w 15"/>
                    <a:gd name="T43" fmla="*/ 0 h 18"/>
                    <a:gd name="T44" fmla="*/ 11 w 15"/>
                    <a:gd name="T45" fmla="*/ 1 h 18"/>
                    <a:gd name="T46" fmla="*/ 12 w 15"/>
                    <a:gd name="T47" fmla="*/ 1 h 18"/>
                    <a:gd name="T48" fmla="*/ 13 w 15"/>
                    <a:gd name="T49" fmla="*/ 2 h 18"/>
                    <a:gd name="T50" fmla="*/ 13 w 15"/>
                    <a:gd name="T51" fmla="*/ 3 h 18"/>
                    <a:gd name="T52" fmla="*/ 14 w 15"/>
                    <a:gd name="T53" fmla="*/ 4 h 18"/>
                    <a:gd name="T54" fmla="*/ 15 w 15"/>
                    <a:gd name="T55" fmla="*/ 5 h 18"/>
                    <a:gd name="T56" fmla="*/ 15 w 15"/>
                    <a:gd name="T57" fmla="*/ 6 h 18"/>
                    <a:gd name="T58" fmla="*/ 15 w 15"/>
                    <a:gd name="T59" fmla="*/ 7 h 18"/>
                    <a:gd name="T60" fmla="*/ 15 w 15"/>
                    <a:gd name="T61" fmla="*/ 8 h 18"/>
                    <a:gd name="T62" fmla="*/ 15 w 15"/>
                    <a:gd name="T63" fmla="*/ 10 h 18"/>
                    <a:gd name="T64" fmla="*/ 14 w 15"/>
                    <a:gd name="T65" fmla="*/ 11 h 18"/>
                    <a:gd name="T66" fmla="*/ 14 w 15"/>
                    <a:gd name="T67" fmla="*/ 13 h 18"/>
                    <a:gd name="T68" fmla="*/ 13 w 15"/>
                    <a:gd name="T69" fmla="*/ 14 h 18"/>
                    <a:gd name="T70" fmla="*/ 11 w 15"/>
                    <a:gd name="T71" fmla="*/ 16 h 18"/>
                    <a:gd name="T72" fmla="*/ 11 w 15"/>
                    <a:gd name="T73" fmla="*/ 16 h 18"/>
                    <a:gd name="T74" fmla="*/ 10 w 15"/>
                    <a:gd name="T75" fmla="*/ 16 h 18"/>
                    <a:gd name="T76" fmla="*/ 9 w 15"/>
                    <a:gd name="T77" fmla="*/ 17 h 18"/>
                    <a:gd name="T78" fmla="*/ 8 w 15"/>
                    <a:gd name="T79" fmla="*/ 18 h 18"/>
                    <a:gd name="T80" fmla="*/ 7 w 15"/>
                    <a:gd name="T81" fmla="*/ 18 h 18"/>
                    <a:gd name="T82" fmla="*/ 6 w 15"/>
                    <a:gd name="T83" fmla="*/ 18 h 18"/>
                    <a:gd name="T84" fmla="*/ 4 w 15"/>
                    <a:gd name="T85" fmla="*/ 18 h 18"/>
                    <a:gd name="T86" fmla="*/ 4 w 15"/>
                    <a:gd name="T87" fmla="*/ 18 h 18"/>
                    <a:gd name="T88" fmla="*/ 3 w 15"/>
                    <a:gd name="T89" fmla="*/ 18 h 18"/>
                    <a:gd name="T90" fmla="*/ 2 w 15"/>
                    <a:gd name="T91" fmla="*/ 17 h 18"/>
                    <a:gd name="T92" fmla="*/ 0 w 15"/>
                    <a:gd name="T93" fmla="*/ 15 h 18"/>
                    <a:gd name="T94" fmla="*/ 0 w 15"/>
                    <a:gd name="T9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8">
                      <a:moveTo>
                        <a:pt x="0" y="15"/>
                      </a:moveTo>
                      <a:lnTo>
                        <a:pt x="0" y="9"/>
                      </a:lnTo>
                      <a:lnTo>
                        <a:pt x="3" y="8"/>
                      </a:lnTo>
                      <a:lnTo>
                        <a:pt x="3" y="8"/>
                      </a:lnTo>
                      <a:lnTo>
                        <a:pt x="4" y="9"/>
                      </a:lnTo>
                      <a:lnTo>
                        <a:pt x="4" y="10"/>
                      </a:lnTo>
                      <a:lnTo>
                        <a:pt x="5" y="11"/>
                      </a:lnTo>
                      <a:lnTo>
                        <a:pt x="6" y="11"/>
                      </a:lnTo>
                      <a:lnTo>
                        <a:pt x="7" y="11"/>
                      </a:lnTo>
                      <a:lnTo>
                        <a:pt x="7" y="11"/>
                      </a:lnTo>
                      <a:lnTo>
                        <a:pt x="8" y="10"/>
                      </a:lnTo>
                      <a:lnTo>
                        <a:pt x="8" y="9"/>
                      </a:lnTo>
                      <a:lnTo>
                        <a:pt x="9" y="8"/>
                      </a:lnTo>
                      <a:lnTo>
                        <a:pt x="9" y="7"/>
                      </a:lnTo>
                      <a:lnTo>
                        <a:pt x="9" y="6"/>
                      </a:lnTo>
                      <a:lnTo>
                        <a:pt x="9" y="5"/>
                      </a:lnTo>
                      <a:lnTo>
                        <a:pt x="10" y="4"/>
                      </a:lnTo>
                      <a:lnTo>
                        <a:pt x="9" y="3"/>
                      </a:lnTo>
                      <a:lnTo>
                        <a:pt x="9" y="2"/>
                      </a:lnTo>
                      <a:lnTo>
                        <a:pt x="8" y="1"/>
                      </a:lnTo>
                      <a:lnTo>
                        <a:pt x="8" y="1"/>
                      </a:lnTo>
                      <a:lnTo>
                        <a:pt x="11" y="0"/>
                      </a:lnTo>
                      <a:lnTo>
                        <a:pt x="11" y="1"/>
                      </a:lnTo>
                      <a:lnTo>
                        <a:pt x="12" y="1"/>
                      </a:lnTo>
                      <a:lnTo>
                        <a:pt x="13" y="2"/>
                      </a:lnTo>
                      <a:lnTo>
                        <a:pt x="13" y="3"/>
                      </a:lnTo>
                      <a:lnTo>
                        <a:pt x="14" y="4"/>
                      </a:lnTo>
                      <a:lnTo>
                        <a:pt x="15" y="5"/>
                      </a:lnTo>
                      <a:lnTo>
                        <a:pt x="15" y="6"/>
                      </a:lnTo>
                      <a:lnTo>
                        <a:pt x="15" y="7"/>
                      </a:lnTo>
                      <a:lnTo>
                        <a:pt x="15" y="8"/>
                      </a:lnTo>
                      <a:lnTo>
                        <a:pt x="15" y="10"/>
                      </a:lnTo>
                      <a:lnTo>
                        <a:pt x="14" y="11"/>
                      </a:lnTo>
                      <a:lnTo>
                        <a:pt x="14" y="13"/>
                      </a:lnTo>
                      <a:lnTo>
                        <a:pt x="13" y="14"/>
                      </a:lnTo>
                      <a:lnTo>
                        <a:pt x="11" y="16"/>
                      </a:lnTo>
                      <a:lnTo>
                        <a:pt x="11" y="16"/>
                      </a:lnTo>
                      <a:lnTo>
                        <a:pt x="10" y="16"/>
                      </a:lnTo>
                      <a:lnTo>
                        <a:pt x="9" y="17"/>
                      </a:lnTo>
                      <a:lnTo>
                        <a:pt x="8" y="18"/>
                      </a:lnTo>
                      <a:lnTo>
                        <a:pt x="7" y="18"/>
                      </a:lnTo>
                      <a:lnTo>
                        <a:pt x="6" y="18"/>
                      </a:lnTo>
                      <a:lnTo>
                        <a:pt x="4" y="18"/>
                      </a:lnTo>
                      <a:lnTo>
                        <a:pt x="4" y="18"/>
                      </a:lnTo>
                      <a:lnTo>
                        <a:pt x="3" y="18"/>
                      </a:lnTo>
                      <a:lnTo>
                        <a:pt x="2" y="17"/>
                      </a:lnTo>
                      <a:lnTo>
                        <a:pt x="0" y="15"/>
                      </a:lnTo>
                      <a:lnTo>
                        <a:pt x="0" y="15"/>
                      </a:lnTo>
                      <a:close/>
                    </a:path>
                  </a:pathLst>
                </a:custGeom>
                <a:solidFill>
                  <a:srgbClr val="125242"/>
                </a:solidFill>
                <a:ln>
                  <a:noFill/>
                </a:ln>
              </p:spPr>
              <p:txBody>
                <a:bodyPr/>
                <a:lstStyle/>
                <a:p>
                  <a:pPr algn="ctr"/>
                  <a:endParaRPr lang="zh-CN" altLang="en-US"/>
                </a:p>
              </p:txBody>
            </p:sp>
            <p:sp>
              <p:nvSpPr>
                <p:cNvPr id="1052318" name="Freeform 545"/>
                <p:cNvSpPr/>
                <p:nvPr/>
              </p:nvSpPr>
              <p:spPr bwMode="auto">
                <a:xfrm>
                  <a:off x="1686" y="1116"/>
                  <a:ext cx="16" cy="18"/>
                </a:xfrm>
                <a:custGeom>
                  <a:avLst/>
                  <a:gdLst>
                    <a:gd name="T0" fmla="*/ 0 w 16"/>
                    <a:gd name="T1" fmla="*/ 15 h 18"/>
                    <a:gd name="T2" fmla="*/ 1 w 16"/>
                    <a:gd name="T3" fmla="*/ 9 h 18"/>
                    <a:gd name="T4" fmla="*/ 4 w 16"/>
                    <a:gd name="T5" fmla="*/ 8 h 18"/>
                    <a:gd name="T6" fmla="*/ 4 w 16"/>
                    <a:gd name="T7" fmla="*/ 8 h 18"/>
                    <a:gd name="T8" fmla="*/ 4 w 16"/>
                    <a:gd name="T9" fmla="*/ 9 h 18"/>
                    <a:gd name="T10" fmla="*/ 5 w 16"/>
                    <a:gd name="T11" fmla="*/ 10 h 18"/>
                    <a:gd name="T12" fmla="*/ 6 w 16"/>
                    <a:gd name="T13" fmla="*/ 11 h 18"/>
                    <a:gd name="T14" fmla="*/ 7 w 16"/>
                    <a:gd name="T15" fmla="*/ 11 h 18"/>
                    <a:gd name="T16" fmla="*/ 8 w 16"/>
                    <a:gd name="T17" fmla="*/ 11 h 18"/>
                    <a:gd name="T18" fmla="*/ 8 w 16"/>
                    <a:gd name="T19" fmla="*/ 11 h 18"/>
                    <a:gd name="T20" fmla="*/ 9 w 16"/>
                    <a:gd name="T21" fmla="*/ 11 h 18"/>
                    <a:gd name="T22" fmla="*/ 9 w 16"/>
                    <a:gd name="T23" fmla="*/ 10 h 18"/>
                    <a:gd name="T24" fmla="*/ 10 w 16"/>
                    <a:gd name="T25" fmla="*/ 9 h 18"/>
                    <a:gd name="T26" fmla="*/ 10 w 16"/>
                    <a:gd name="T27" fmla="*/ 7 h 18"/>
                    <a:gd name="T28" fmla="*/ 10 w 16"/>
                    <a:gd name="T29" fmla="*/ 6 h 18"/>
                    <a:gd name="T30" fmla="*/ 10 w 16"/>
                    <a:gd name="T31" fmla="*/ 5 h 18"/>
                    <a:gd name="T32" fmla="*/ 10 w 16"/>
                    <a:gd name="T33" fmla="*/ 4 h 18"/>
                    <a:gd name="T34" fmla="*/ 10 w 16"/>
                    <a:gd name="T35" fmla="*/ 3 h 18"/>
                    <a:gd name="T36" fmla="*/ 10 w 16"/>
                    <a:gd name="T37" fmla="*/ 2 h 18"/>
                    <a:gd name="T38" fmla="*/ 9 w 16"/>
                    <a:gd name="T39" fmla="*/ 2 h 18"/>
                    <a:gd name="T40" fmla="*/ 8 w 16"/>
                    <a:gd name="T41" fmla="*/ 2 h 18"/>
                    <a:gd name="T42" fmla="*/ 12 w 16"/>
                    <a:gd name="T43" fmla="*/ 0 h 18"/>
                    <a:gd name="T44" fmla="*/ 12 w 16"/>
                    <a:gd name="T45" fmla="*/ 1 h 18"/>
                    <a:gd name="T46" fmla="*/ 13 w 16"/>
                    <a:gd name="T47" fmla="*/ 2 h 18"/>
                    <a:gd name="T48" fmla="*/ 14 w 16"/>
                    <a:gd name="T49" fmla="*/ 2 h 18"/>
                    <a:gd name="T50" fmla="*/ 14 w 16"/>
                    <a:gd name="T51" fmla="*/ 3 h 18"/>
                    <a:gd name="T52" fmla="*/ 14 w 16"/>
                    <a:gd name="T53" fmla="*/ 4 h 18"/>
                    <a:gd name="T54" fmla="*/ 15 w 16"/>
                    <a:gd name="T55" fmla="*/ 5 h 18"/>
                    <a:gd name="T56" fmla="*/ 16 w 16"/>
                    <a:gd name="T57" fmla="*/ 6 h 18"/>
                    <a:gd name="T58" fmla="*/ 16 w 16"/>
                    <a:gd name="T59" fmla="*/ 7 h 18"/>
                    <a:gd name="T60" fmla="*/ 16 w 16"/>
                    <a:gd name="T61" fmla="*/ 9 h 18"/>
                    <a:gd name="T62" fmla="*/ 16 w 16"/>
                    <a:gd name="T63" fmla="*/ 10 h 18"/>
                    <a:gd name="T64" fmla="*/ 15 w 16"/>
                    <a:gd name="T65" fmla="*/ 11 h 18"/>
                    <a:gd name="T66" fmla="*/ 14 w 16"/>
                    <a:gd name="T67" fmla="*/ 13 h 18"/>
                    <a:gd name="T68" fmla="*/ 13 w 16"/>
                    <a:gd name="T69" fmla="*/ 15 h 18"/>
                    <a:gd name="T70" fmla="*/ 12 w 16"/>
                    <a:gd name="T71" fmla="*/ 16 h 18"/>
                    <a:gd name="T72" fmla="*/ 11 w 16"/>
                    <a:gd name="T73" fmla="*/ 16 h 18"/>
                    <a:gd name="T74" fmla="*/ 11 w 16"/>
                    <a:gd name="T75" fmla="*/ 17 h 18"/>
                    <a:gd name="T76" fmla="*/ 10 w 16"/>
                    <a:gd name="T77" fmla="*/ 17 h 18"/>
                    <a:gd name="T78" fmla="*/ 9 w 16"/>
                    <a:gd name="T79" fmla="*/ 18 h 18"/>
                    <a:gd name="T80" fmla="*/ 8 w 16"/>
                    <a:gd name="T81" fmla="*/ 18 h 18"/>
                    <a:gd name="T82" fmla="*/ 6 w 16"/>
                    <a:gd name="T83" fmla="*/ 18 h 18"/>
                    <a:gd name="T84" fmla="*/ 5 w 16"/>
                    <a:gd name="T85" fmla="*/ 18 h 18"/>
                    <a:gd name="T86" fmla="*/ 4 w 16"/>
                    <a:gd name="T87" fmla="*/ 18 h 18"/>
                    <a:gd name="T88" fmla="*/ 3 w 16"/>
                    <a:gd name="T89" fmla="*/ 18 h 18"/>
                    <a:gd name="T90" fmla="*/ 3 w 16"/>
                    <a:gd name="T91" fmla="*/ 17 h 18"/>
                    <a:gd name="T92" fmla="*/ 0 w 16"/>
                    <a:gd name="T93" fmla="*/ 15 h 18"/>
                    <a:gd name="T94" fmla="*/ 0 w 16"/>
                    <a:gd name="T9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 h="18">
                      <a:moveTo>
                        <a:pt x="0" y="15"/>
                      </a:moveTo>
                      <a:lnTo>
                        <a:pt x="1" y="9"/>
                      </a:lnTo>
                      <a:lnTo>
                        <a:pt x="4" y="8"/>
                      </a:lnTo>
                      <a:lnTo>
                        <a:pt x="4" y="8"/>
                      </a:lnTo>
                      <a:lnTo>
                        <a:pt x="4" y="9"/>
                      </a:lnTo>
                      <a:lnTo>
                        <a:pt x="5" y="10"/>
                      </a:lnTo>
                      <a:lnTo>
                        <a:pt x="6" y="11"/>
                      </a:lnTo>
                      <a:lnTo>
                        <a:pt x="7" y="11"/>
                      </a:lnTo>
                      <a:lnTo>
                        <a:pt x="8" y="11"/>
                      </a:lnTo>
                      <a:lnTo>
                        <a:pt x="8" y="11"/>
                      </a:lnTo>
                      <a:lnTo>
                        <a:pt x="9" y="11"/>
                      </a:lnTo>
                      <a:lnTo>
                        <a:pt x="9" y="10"/>
                      </a:lnTo>
                      <a:lnTo>
                        <a:pt x="10" y="9"/>
                      </a:lnTo>
                      <a:lnTo>
                        <a:pt x="10" y="7"/>
                      </a:lnTo>
                      <a:lnTo>
                        <a:pt x="10" y="6"/>
                      </a:lnTo>
                      <a:lnTo>
                        <a:pt x="10" y="5"/>
                      </a:lnTo>
                      <a:lnTo>
                        <a:pt x="10" y="4"/>
                      </a:lnTo>
                      <a:lnTo>
                        <a:pt x="10" y="3"/>
                      </a:lnTo>
                      <a:lnTo>
                        <a:pt x="10" y="2"/>
                      </a:lnTo>
                      <a:lnTo>
                        <a:pt x="9" y="2"/>
                      </a:lnTo>
                      <a:lnTo>
                        <a:pt x="8" y="2"/>
                      </a:lnTo>
                      <a:lnTo>
                        <a:pt x="12" y="0"/>
                      </a:lnTo>
                      <a:lnTo>
                        <a:pt x="12" y="1"/>
                      </a:lnTo>
                      <a:lnTo>
                        <a:pt x="13" y="2"/>
                      </a:lnTo>
                      <a:lnTo>
                        <a:pt x="14" y="2"/>
                      </a:lnTo>
                      <a:lnTo>
                        <a:pt x="14" y="3"/>
                      </a:lnTo>
                      <a:lnTo>
                        <a:pt x="14" y="4"/>
                      </a:lnTo>
                      <a:lnTo>
                        <a:pt x="15" y="5"/>
                      </a:lnTo>
                      <a:lnTo>
                        <a:pt x="16" y="6"/>
                      </a:lnTo>
                      <a:lnTo>
                        <a:pt x="16" y="7"/>
                      </a:lnTo>
                      <a:lnTo>
                        <a:pt x="16" y="9"/>
                      </a:lnTo>
                      <a:lnTo>
                        <a:pt x="16" y="10"/>
                      </a:lnTo>
                      <a:lnTo>
                        <a:pt x="15" y="11"/>
                      </a:lnTo>
                      <a:lnTo>
                        <a:pt x="14" y="13"/>
                      </a:lnTo>
                      <a:lnTo>
                        <a:pt x="13" y="15"/>
                      </a:lnTo>
                      <a:lnTo>
                        <a:pt x="12" y="16"/>
                      </a:lnTo>
                      <a:lnTo>
                        <a:pt x="11" y="16"/>
                      </a:lnTo>
                      <a:lnTo>
                        <a:pt x="11" y="17"/>
                      </a:lnTo>
                      <a:lnTo>
                        <a:pt x="10" y="17"/>
                      </a:lnTo>
                      <a:lnTo>
                        <a:pt x="9" y="18"/>
                      </a:lnTo>
                      <a:lnTo>
                        <a:pt x="8" y="18"/>
                      </a:lnTo>
                      <a:lnTo>
                        <a:pt x="6" y="18"/>
                      </a:lnTo>
                      <a:lnTo>
                        <a:pt x="5" y="18"/>
                      </a:lnTo>
                      <a:lnTo>
                        <a:pt x="4" y="18"/>
                      </a:lnTo>
                      <a:lnTo>
                        <a:pt x="3" y="18"/>
                      </a:lnTo>
                      <a:lnTo>
                        <a:pt x="3" y="17"/>
                      </a:lnTo>
                      <a:lnTo>
                        <a:pt x="0" y="15"/>
                      </a:lnTo>
                      <a:lnTo>
                        <a:pt x="0" y="15"/>
                      </a:lnTo>
                      <a:close/>
                    </a:path>
                  </a:pathLst>
                </a:custGeom>
                <a:solidFill>
                  <a:srgbClr val="125242"/>
                </a:solidFill>
                <a:ln>
                  <a:noFill/>
                </a:ln>
              </p:spPr>
              <p:txBody>
                <a:bodyPr/>
                <a:lstStyle/>
                <a:p>
                  <a:pPr algn="ctr"/>
                  <a:endParaRPr lang="zh-CN" altLang="en-US"/>
                </a:p>
              </p:txBody>
            </p:sp>
            <p:sp>
              <p:nvSpPr>
                <p:cNvPr id="1052319" name="Freeform 546"/>
                <p:cNvSpPr/>
                <p:nvPr/>
              </p:nvSpPr>
              <p:spPr bwMode="auto">
                <a:xfrm>
                  <a:off x="1614" y="1099"/>
                  <a:ext cx="15" cy="19"/>
                </a:xfrm>
                <a:custGeom>
                  <a:avLst/>
                  <a:gdLst>
                    <a:gd name="T0" fmla="*/ 0 w 15"/>
                    <a:gd name="T1" fmla="*/ 16 h 19"/>
                    <a:gd name="T2" fmla="*/ 0 w 15"/>
                    <a:gd name="T3" fmla="*/ 9 h 19"/>
                    <a:gd name="T4" fmla="*/ 0 w 15"/>
                    <a:gd name="T5" fmla="*/ 9 h 19"/>
                    <a:gd name="T6" fmla="*/ 1 w 15"/>
                    <a:gd name="T7" fmla="*/ 10 h 19"/>
                    <a:gd name="T8" fmla="*/ 2 w 15"/>
                    <a:gd name="T9" fmla="*/ 11 h 19"/>
                    <a:gd name="T10" fmla="*/ 4 w 15"/>
                    <a:gd name="T11" fmla="*/ 12 h 19"/>
                    <a:gd name="T12" fmla="*/ 5 w 15"/>
                    <a:gd name="T13" fmla="*/ 13 h 19"/>
                    <a:gd name="T14" fmla="*/ 7 w 15"/>
                    <a:gd name="T15" fmla="*/ 13 h 19"/>
                    <a:gd name="T16" fmla="*/ 8 w 15"/>
                    <a:gd name="T17" fmla="*/ 13 h 19"/>
                    <a:gd name="T18" fmla="*/ 9 w 15"/>
                    <a:gd name="T19" fmla="*/ 12 h 19"/>
                    <a:gd name="T20" fmla="*/ 9 w 15"/>
                    <a:gd name="T21" fmla="*/ 12 h 19"/>
                    <a:gd name="T22" fmla="*/ 10 w 15"/>
                    <a:gd name="T23" fmla="*/ 11 h 19"/>
                    <a:gd name="T24" fmla="*/ 10 w 15"/>
                    <a:gd name="T25" fmla="*/ 10 h 19"/>
                    <a:gd name="T26" fmla="*/ 11 w 15"/>
                    <a:gd name="T27" fmla="*/ 9 h 19"/>
                    <a:gd name="T28" fmla="*/ 11 w 15"/>
                    <a:gd name="T29" fmla="*/ 8 h 19"/>
                    <a:gd name="T30" fmla="*/ 11 w 15"/>
                    <a:gd name="T31" fmla="*/ 7 h 19"/>
                    <a:gd name="T32" fmla="*/ 10 w 15"/>
                    <a:gd name="T33" fmla="*/ 5 h 19"/>
                    <a:gd name="T34" fmla="*/ 9 w 15"/>
                    <a:gd name="T35" fmla="*/ 4 h 19"/>
                    <a:gd name="T36" fmla="*/ 8 w 15"/>
                    <a:gd name="T37" fmla="*/ 3 h 19"/>
                    <a:gd name="T38" fmla="*/ 7 w 15"/>
                    <a:gd name="T39" fmla="*/ 2 h 19"/>
                    <a:gd name="T40" fmla="*/ 7 w 15"/>
                    <a:gd name="T41" fmla="*/ 1 h 19"/>
                    <a:gd name="T42" fmla="*/ 7 w 15"/>
                    <a:gd name="T43" fmla="*/ 1 h 19"/>
                    <a:gd name="T44" fmla="*/ 8 w 15"/>
                    <a:gd name="T45" fmla="*/ 0 h 19"/>
                    <a:gd name="T46" fmla="*/ 8 w 15"/>
                    <a:gd name="T47" fmla="*/ 0 h 19"/>
                    <a:gd name="T48" fmla="*/ 9 w 15"/>
                    <a:gd name="T49" fmla="*/ 1 h 19"/>
                    <a:gd name="T50" fmla="*/ 10 w 15"/>
                    <a:gd name="T51" fmla="*/ 1 h 19"/>
                    <a:gd name="T52" fmla="*/ 11 w 15"/>
                    <a:gd name="T53" fmla="*/ 2 h 19"/>
                    <a:gd name="T54" fmla="*/ 12 w 15"/>
                    <a:gd name="T55" fmla="*/ 3 h 19"/>
                    <a:gd name="T56" fmla="*/ 13 w 15"/>
                    <a:gd name="T57" fmla="*/ 4 h 19"/>
                    <a:gd name="T58" fmla="*/ 14 w 15"/>
                    <a:gd name="T59" fmla="*/ 5 h 19"/>
                    <a:gd name="T60" fmla="*/ 15 w 15"/>
                    <a:gd name="T61" fmla="*/ 6 h 19"/>
                    <a:gd name="T62" fmla="*/ 15 w 15"/>
                    <a:gd name="T63" fmla="*/ 7 h 19"/>
                    <a:gd name="T64" fmla="*/ 15 w 15"/>
                    <a:gd name="T65" fmla="*/ 9 h 19"/>
                    <a:gd name="T66" fmla="*/ 15 w 15"/>
                    <a:gd name="T67" fmla="*/ 10 h 19"/>
                    <a:gd name="T68" fmla="*/ 15 w 15"/>
                    <a:gd name="T69" fmla="*/ 12 h 19"/>
                    <a:gd name="T70" fmla="*/ 15 w 15"/>
                    <a:gd name="T71" fmla="*/ 13 h 19"/>
                    <a:gd name="T72" fmla="*/ 14 w 15"/>
                    <a:gd name="T73" fmla="*/ 15 h 19"/>
                    <a:gd name="T74" fmla="*/ 12 w 15"/>
                    <a:gd name="T75" fmla="*/ 16 h 19"/>
                    <a:gd name="T76" fmla="*/ 11 w 15"/>
                    <a:gd name="T77" fmla="*/ 17 h 19"/>
                    <a:gd name="T78" fmla="*/ 10 w 15"/>
                    <a:gd name="T79" fmla="*/ 18 h 19"/>
                    <a:gd name="T80" fmla="*/ 9 w 15"/>
                    <a:gd name="T81" fmla="*/ 19 h 19"/>
                    <a:gd name="T82" fmla="*/ 7 w 15"/>
                    <a:gd name="T83" fmla="*/ 19 h 19"/>
                    <a:gd name="T84" fmla="*/ 6 w 15"/>
                    <a:gd name="T85" fmla="*/ 19 h 19"/>
                    <a:gd name="T86" fmla="*/ 5 w 15"/>
                    <a:gd name="T87" fmla="*/ 19 h 19"/>
                    <a:gd name="T88" fmla="*/ 4 w 15"/>
                    <a:gd name="T89" fmla="*/ 19 h 19"/>
                    <a:gd name="T90" fmla="*/ 3 w 15"/>
                    <a:gd name="T91" fmla="*/ 18 h 19"/>
                    <a:gd name="T92" fmla="*/ 2 w 15"/>
                    <a:gd name="T93" fmla="*/ 18 h 19"/>
                    <a:gd name="T94" fmla="*/ 1 w 15"/>
                    <a:gd name="T95" fmla="*/ 17 h 19"/>
                    <a:gd name="T96" fmla="*/ 1 w 15"/>
                    <a:gd name="T97" fmla="*/ 17 h 19"/>
                    <a:gd name="T98" fmla="*/ 0 w 15"/>
                    <a:gd name="T99" fmla="*/ 16 h 19"/>
                    <a:gd name="T100" fmla="*/ 0 w 15"/>
                    <a:gd name="T101" fmla="*/ 16 h 19"/>
                    <a:gd name="T102" fmla="*/ 0 w 15"/>
                    <a:gd name="T10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 h="19">
                      <a:moveTo>
                        <a:pt x="0" y="16"/>
                      </a:moveTo>
                      <a:lnTo>
                        <a:pt x="0" y="9"/>
                      </a:lnTo>
                      <a:lnTo>
                        <a:pt x="0" y="9"/>
                      </a:lnTo>
                      <a:lnTo>
                        <a:pt x="1" y="10"/>
                      </a:lnTo>
                      <a:lnTo>
                        <a:pt x="2" y="11"/>
                      </a:lnTo>
                      <a:lnTo>
                        <a:pt x="4" y="12"/>
                      </a:lnTo>
                      <a:lnTo>
                        <a:pt x="5" y="13"/>
                      </a:lnTo>
                      <a:lnTo>
                        <a:pt x="7" y="13"/>
                      </a:lnTo>
                      <a:lnTo>
                        <a:pt x="8" y="13"/>
                      </a:lnTo>
                      <a:lnTo>
                        <a:pt x="9" y="12"/>
                      </a:lnTo>
                      <a:lnTo>
                        <a:pt x="9" y="12"/>
                      </a:lnTo>
                      <a:lnTo>
                        <a:pt x="10" y="11"/>
                      </a:lnTo>
                      <a:lnTo>
                        <a:pt x="10" y="10"/>
                      </a:lnTo>
                      <a:lnTo>
                        <a:pt x="11" y="9"/>
                      </a:lnTo>
                      <a:lnTo>
                        <a:pt x="11" y="8"/>
                      </a:lnTo>
                      <a:lnTo>
                        <a:pt x="11" y="7"/>
                      </a:lnTo>
                      <a:lnTo>
                        <a:pt x="10" y="5"/>
                      </a:lnTo>
                      <a:lnTo>
                        <a:pt x="9" y="4"/>
                      </a:lnTo>
                      <a:lnTo>
                        <a:pt x="8" y="3"/>
                      </a:lnTo>
                      <a:lnTo>
                        <a:pt x="7" y="2"/>
                      </a:lnTo>
                      <a:lnTo>
                        <a:pt x="7" y="1"/>
                      </a:lnTo>
                      <a:lnTo>
                        <a:pt x="7" y="1"/>
                      </a:lnTo>
                      <a:lnTo>
                        <a:pt x="8" y="0"/>
                      </a:lnTo>
                      <a:lnTo>
                        <a:pt x="8" y="0"/>
                      </a:lnTo>
                      <a:lnTo>
                        <a:pt x="9" y="1"/>
                      </a:lnTo>
                      <a:lnTo>
                        <a:pt x="10" y="1"/>
                      </a:lnTo>
                      <a:lnTo>
                        <a:pt x="11" y="2"/>
                      </a:lnTo>
                      <a:lnTo>
                        <a:pt x="12" y="3"/>
                      </a:lnTo>
                      <a:lnTo>
                        <a:pt x="13" y="4"/>
                      </a:lnTo>
                      <a:lnTo>
                        <a:pt x="14" y="5"/>
                      </a:lnTo>
                      <a:lnTo>
                        <a:pt x="15" y="6"/>
                      </a:lnTo>
                      <a:lnTo>
                        <a:pt x="15" y="7"/>
                      </a:lnTo>
                      <a:lnTo>
                        <a:pt x="15" y="9"/>
                      </a:lnTo>
                      <a:lnTo>
                        <a:pt x="15" y="10"/>
                      </a:lnTo>
                      <a:lnTo>
                        <a:pt x="15" y="12"/>
                      </a:lnTo>
                      <a:lnTo>
                        <a:pt x="15" y="13"/>
                      </a:lnTo>
                      <a:lnTo>
                        <a:pt x="14" y="15"/>
                      </a:lnTo>
                      <a:lnTo>
                        <a:pt x="12" y="16"/>
                      </a:lnTo>
                      <a:lnTo>
                        <a:pt x="11" y="17"/>
                      </a:lnTo>
                      <a:lnTo>
                        <a:pt x="10" y="18"/>
                      </a:lnTo>
                      <a:lnTo>
                        <a:pt x="9" y="19"/>
                      </a:lnTo>
                      <a:lnTo>
                        <a:pt x="7" y="19"/>
                      </a:lnTo>
                      <a:lnTo>
                        <a:pt x="6" y="19"/>
                      </a:lnTo>
                      <a:lnTo>
                        <a:pt x="5" y="19"/>
                      </a:lnTo>
                      <a:lnTo>
                        <a:pt x="4" y="19"/>
                      </a:lnTo>
                      <a:lnTo>
                        <a:pt x="3" y="18"/>
                      </a:lnTo>
                      <a:lnTo>
                        <a:pt x="2" y="18"/>
                      </a:lnTo>
                      <a:lnTo>
                        <a:pt x="1" y="17"/>
                      </a:lnTo>
                      <a:lnTo>
                        <a:pt x="1" y="17"/>
                      </a:lnTo>
                      <a:lnTo>
                        <a:pt x="0" y="16"/>
                      </a:lnTo>
                      <a:lnTo>
                        <a:pt x="0" y="16"/>
                      </a:lnTo>
                      <a:lnTo>
                        <a:pt x="0" y="16"/>
                      </a:lnTo>
                      <a:close/>
                    </a:path>
                  </a:pathLst>
                </a:custGeom>
                <a:solidFill>
                  <a:srgbClr val="125242"/>
                </a:solidFill>
                <a:ln>
                  <a:noFill/>
                </a:ln>
              </p:spPr>
              <p:txBody>
                <a:bodyPr/>
                <a:lstStyle/>
                <a:p>
                  <a:pPr algn="ctr"/>
                  <a:endParaRPr lang="zh-CN" altLang="en-US"/>
                </a:p>
              </p:txBody>
            </p:sp>
            <p:sp>
              <p:nvSpPr>
                <p:cNvPr id="1052320" name="Freeform 547"/>
                <p:cNvSpPr/>
                <p:nvPr/>
              </p:nvSpPr>
              <p:spPr bwMode="auto">
                <a:xfrm>
                  <a:off x="1704" y="1117"/>
                  <a:ext cx="17" cy="20"/>
                </a:xfrm>
                <a:custGeom>
                  <a:avLst/>
                  <a:gdLst>
                    <a:gd name="T0" fmla="*/ 0 w 17"/>
                    <a:gd name="T1" fmla="*/ 18 h 20"/>
                    <a:gd name="T2" fmla="*/ 2 w 17"/>
                    <a:gd name="T3" fmla="*/ 11 h 20"/>
                    <a:gd name="T4" fmla="*/ 2 w 17"/>
                    <a:gd name="T5" fmla="*/ 11 h 20"/>
                    <a:gd name="T6" fmla="*/ 3 w 17"/>
                    <a:gd name="T7" fmla="*/ 12 h 20"/>
                    <a:gd name="T8" fmla="*/ 4 w 17"/>
                    <a:gd name="T9" fmla="*/ 12 h 20"/>
                    <a:gd name="T10" fmla="*/ 5 w 17"/>
                    <a:gd name="T11" fmla="*/ 13 h 20"/>
                    <a:gd name="T12" fmla="*/ 7 w 17"/>
                    <a:gd name="T13" fmla="*/ 14 h 20"/>
                    <a:gd name="T14" fmla="*/ 8 w 17"/>
                    <a:gd name="T15" fmla="*/ 14 h 20"/>
                    <a:gd name="T16" fmla="*/ 9 w 17"/>
                    <a:gd name="T17" fmla="*/ 13 h 20"/>
                    <a:gd name="T18" fmla="*/ 11 w 17"/>
                    <a:gd name="T19" fmla="*/ 12 h 20"/>
                    <a:gd name="T20" fmla="*/ 11 w 17"/>
                    <a:gd name="T21" fmla="*/ 11 h 20"/>
                    <a:gd name="T22" fmla="*/ 11 w 17"/>
                    <a:gd name="T23" fmla="*/ 10 h 20"/>
                    <a:gd name="T24" fmla="*/ 11 w 17"/>
                    <a:gd name="T25" fmla="*/ 9 h 20"/>
                    <a:gd name="T26" fmla="*/ 11 w 17"/>
                    <a:gd name="T27" fmla="*/ 9 h 20"/>
                    <a:gd name="T28" fmla="*/ 10 w 17"/>
                    <a:gd name="T29" fmla="*/ 7 h 20"/>
                    <a:gd name="T30" fmla="*/ 9 w 17"/>
                    <a:gd name="T31" fmla="*/ 6 h 20"/>
                    <a:gd name="T32" fmla="*/ 9 w 17"/>
                    <a:gd name="T33" fmla="*/ 5 h 20"/>
                    <a:gd name="T34" fmla="*/ 8 w 17"/>
                    <a:gd name="T35" fmla="*/ 4 h 20"/>
                    <a:gd name="T36" fmla="*/ 7 w 17"/>
                    <a:gd name="T37" fmla="*/ 4 h 20"/>
                    <a:gd name="T38" fmla="*/ 7 w 17"/>
                    <a:gd name="T39" fmla="*/ 4 h 20"/>
                    <a:gd name="T40" fmla="*/ 7 w 17"/>
                    <a:gd name="T41" fmla="*/ 0 h 20"/>
                    <a:gd name="T42" fmla="*/ 7 w 17"/>
                    <a:gd name="T43" fmla="*/ 0 h 20"/>
                    <a:gd name="T44" fmla="*/ 9 w 17"/>
                    <a:gd name="T45" fmla="*/ 1 h 20"/>
                    <a:gd name="T46" fmla="*/ 9 w 17"/>
                    <a:gd name="T47" fmla="*/ 1 h 20"/>
                    <a:gd name="T48" fmla="*/ 10 w 17"/>
                    <a:gd name="T49" fmla="*/ 1 h 20"/>
                    <a:gd name="T50" fmla="*/ 11 w 17"/>
                    <a:gd name="T51" fmla="*/ 2 h 20"/>
                    <a:gd name="T52" fmla="*/ 13 w 17"/>
                    <a:gd name="T53" fmla="*/ 3 h 20"/>
                    <a:gd name="T54" fmla="*/ 13 w 17"/>
                    <a:gd name="T55" fmla="*/ 3 h 20"/>
                    <a:gd name="T56" fmla="*/ 14 w 17"/>
                    <a:gd name="T57" fmla="*/ 4 h 20"/>
                    <a:gd name="T58" fmla="*/ 15 w 17"/>
                    <a:gd name="T59" fmla="*/ 5 h 20"/>
                    <a:gd name="T60" fmla="*/ 16 w 17"/>
                    <a:gd name="T61" fmla="*/ 6 h 20"/>
                    <a:gd name="T62" fmla="*/ 16 w 17"/>
                    <a:gd name="T63" fmla="*/ 8 h 20"/>
                    <a:gd name="T64" fmla="*/ 17 w 17"/>
                    <a:gd name="T65" fmla="*/ 10 h 20"/>
                    <a:gd name="T66" fmla="*/ 17 w 17"/>
                    <a:gd name="T67" fmla="*/ 10 h 20"/>
                    <a:gd name="T68" fmla="*/ 17 w 17"/>
                    <a:gd name="T69" fmla="*/ 11 h 20"/>
                    <a:gd name="T70" fmla="*/ 16 w 17"/>
                    <a:gd name="T71" fmla="*/ 12 h 20"/>
                    <a:gd name="T72" fmla="*/ 16 w 17"/>
                    <a:gd name="T73" fmla="*/ 14 h 20"/>
                    <a:gd name="T74" fmla="*/ 16 w 17"/>
                    <a:gd name="T75" fmla="*/ 14 h 20"/>
                    <a:gd name="T76" fmla="*/ 15 w 17"/>
                    <a:gd name="T77" fmla="*/ 15 h 20"/>
                    <a:gd name="T78" fmla="*/ 15 w 17"/>
                    <a:gd name="T79" fmla="*/ 16 h 20"/>
                    <a:gd name="T80" fmla="*/ 15 w 17"/>
                    <a:gd name="T81" fmla="*/ 17 h 20"/>
                    <a:gd name="T82" fmla="*/ 13 w 17"/>
                    <a:gd name="T83" fmla="*/ 18 h 20"/>
                    <a:gd name="T84" fmla="*/ 12 w 17"/>
                    <a:gd name="T85" fmla="*/ 19 h 20"/>
                    <a:gd name="T86" fmla="*/ 11 w 17"/>
                    <a:gd name="T87" fmla="*/ 19 h 20"/>
                    <a:gd name="T88" fmla="*/ 9 w 17"/>
                    <a:gd name="T89" fmla="*/ 20 h 20"/>
                    <a:gd name="T90" fmla="*/ 8 w 17"/>
                    <a:gd name="T91" fmla="*/ 20 h 20"/>
                    <a:gd name="T92" fmla="*/ 7 w 17"/>
                    <a:gd name="T93" fmla="*/ 20 h 20"/>
                    <a:gd name="T94" fmla="*/ 5 w 17"/>
                    <a:gd name="T95" fmla="*/ 20 h 20"/>
                    <a:gd name="T96" fmla="*/ 4 w 17"/>
                    <a:gd name="T97" fmla="*/ 20 h 20"/>
                    <a:gd name="T98" fmla="*/ 3 w 17"/>
                    <a:gd name="T99" fmla="*/ 19 h 20"/>
                    <a:gd name="T100" fmla="*/ 2 w 17"/>
                    <a:gd name="T101" fmla="*/ 19 h 20"/>
                    <a:gd name="T102" fmla="*/ 1 w 17"/>
                    <a:gd name="T103" fmla="*/ 18 h 20"/>
                    <a:gd name="T104" fmla="*/ 0 w 17"/>
                    <a:gd name="T105" fmla="*/ 18 h 20"/>
                    <a:gd name="T106" fmla="*/ 0 w 17"/>
                    <a:gd name="T107" fmla="*/ 18 h 20"/>
                    <a:gd name="T108" fmla="*/ 0 w 17"/>
                    <a:gd name="T109"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20">
                      <a:moveTo>
                        <a:pt x="0" y="18"/>
                      </a:moveTo>
                      <a:lnTo>
                        <a:pt x="2" y="11"/>
                      </a:lnTo>
                      <a:lnTo>
                        <a:pt x="2" y="11"/>
                      </a:lnTo>
                      <a:lnTo>
                        <a:pt x="3" y="12"/>
                      </a:lnTo>
                      <a:lnTo>
                        <a:pt x="4" y="12"/>
                      </a:lnTo>
                      <a:lnTo>
                        <a:pt x="5" y="13"/>
                      </a:lnTo>
                      <a:lnTo>
                        <a:pt x="7" y="14"/>
                      </a:lnTo>
                      <a:lnTo>
                        <a:pt x="8" y="14"/>
                      </a:lnTo>
                      <a:lnTo>
                        <a:pt x="9" y="13"/>
                      </a:lnTo>
                      <a:lnTo>
                        <a:pt x="11" y="12"/>
                      </a:lnTo>
                      <a:lnTo>
                        <a:pt x="11" y="11"/>
                      </a:lnTo>
                      <a:lnTo>
                        <a:pt x="11" y="10"/>
                      </a:lnTo>
                      <a:lnTo>
                        <a:pt x="11" y="9"/>
                      </a:lnTo>
                      <a:lnTo>
                        <a:pt x="11" y="9"/>
                      </a:lnTo>
                      <a:lnTo>
                        <a:pt x="10" y="7"/>
                      </a:lnTo>
                      <a:lnTo>
                        <a:pt x="9" y="6"/>
                      </a:lnTo>
                      <a:lnTo>
                        <a:pt x="9" y="5"/>
                      </a:lnTo>
                      <a:lnTo>
                        <a:pt x="8" y="4"/>
                      </a:lnTo>
                      <a:lnTo>
                        <a:pt x="7" y="4"/>
                      </a:lnTo>
                      <a:lnTo>
                        <a:pt x="7" y="4"/>
                      </a:lnTo>
                      <a:lnTo>
                        <a:pt x="7" y="0"/>
                      </a:lnTo>
                      <a:lnTo>
                        <a:pt x="7" y="0"/>
                      </a:lnTo>
                      <a:lnTo>
                        <a:pt x="9" y="1"/>
                      </a:lnTo>
                      <a:lnTo>
                        <a:pt x="9" y="1"/>
                      </a:lnTo>
                      <a:lnTo>
                        <a:pt x="10" y="1"/>
                      </a:lnTo>
                      <a:lnTo>
                        <a:pt x="11" y="2"/>
                      </a:lnTo>
                      <a:lnTo>
                        <a:pt x="13" y="3"/>
                      </a:lnTo>
                      <a:lnTo>
                        <a:pt x="13" y="3"/>
                      </a:lnTo>
                      <a:lnTo>
                        <a:pt x="14" y="4"/>
                      </a:lnTo>
                      <a:lnTo>
                        <a:pt x="15" y="5"/>
                      </a:lnTo>
                      <a:lnTo>
                        <a:pt x="16" y="6"/>
                      </a:lnTo>
                      <a:lnTo>
                        <a:pt x="16" y="8"/>
                      </a:lnTo>
                      <a:lnTo>
                        <a:pt x="17" y="10"/>
                      </a:lnTo>
                      <a:lnTo>
                        <a:pt x="17" y="10"/>
                      </a:lnTo>
                      <a:lnTo>
                        <a:pt x="17" y="11"/>
                      </a:lnTo>
                      <a:lnTo>
                        <a:pt x="16" y="12"/>
                      </a:lnTo>
                      <a:lnTo>
                        <a:pt x="16" y="14"/>
                      </a:lnTo>
                      <a:lnTo>
                        <a:pt x="16" y="14"/>
                      </a:lnTo>
                      <a:lnTo>
                        <a:pt x="15" y="15"/>
                      </a:lnTo>
                      <a:lnTo>
                        <a:pt x="15" y="16"/>
                      </a:lnTo>
                      <a:lnTo>
                        <a:pt x="15" y="17"/>
                      </a:lnTo>
                      <a:lnTo>
                        <a:pt x="13" y="18"/>
                      </a:lnTo>
                      <a:lnTo>
                        <a:pt x="12" y="19"/>
                      </a:lnTo>
                      <a:lnTo>
                        <a:pt x="11" y="19"/>
                      </a:lnTo>
                      <a:lnTo>
                        <a:pt x="9" y="20"/>
                      </a:lnTo>
                      <a:lnTo>
                        <a:pt x="8" y="20"/>
                      </a:lnTo>
                      <a:lnTo>
                        <a:pt x="7" y="20"/>
                      </a:lnTo>
                      <a:lnTo>
                        <a:pt x="5" y="20"/>
                      </a:lnTo>
                      <a:lnTo>
                        <a:pt x="4" y="20"/>
                      </a:lnTo>
                      <a:lnTo>
                        <a:pt x="3" y="19"/>
                      </a:lnTo>
                      <a:lnTo>
                        <a:pt x="2" y="19"/>
                      </a:lnTo>
                      <a:lnTo>
                        <a:pt x="1" y="18"/>
                      </a:lnTo>
                      <a:lnTo>
                        <a:pt x="0" y="18"/>
                      </a:lnTo>
                      <a:lnTo>
                        <a:pt x="0" y="18"/>
                      </a:lnTo>
                      <a:lnTo>
                        <a:pt x="0" y="18"/>
                      </a:lnTo>
                      <a:close/>
                    </a:path>
                  </a:pathLst>
                </a:custGeom>
                <a:solidFill>
                  <a:srgbClr val="125242"/>
                </a:solidFill>
                <a:ln>
                  <a:noFill/>
                </a:ln>
              </p:spPr>
              <p:txBody>
                <a:bodyPr/>
                <a:lstStyle/>
                <a:p>
                  <a:pPr algn="ctr"/>
                  <a:endParaRPr lang="zh-CN" altLang="en-US"/>
                </a:p>
              </p:txBody>
            </p:sp>
            <p:sp>
              <p:nvSpPr>
                <p:cNvPr id="1052321" name="Freeform 548"/>
                <p:cNvSpPr/>
                <p:nvPr/>
              </p:nvSpPr>
              <p:spPr bwMode="auto">
                <a:xfrm>
                  <a:off x="1614" y="1156"/>
                  <a:ext cx="25" cy="28"/>
                </a:xfrm>
                <a:custGeom>
                  <a:avLst/>
                  <a:gdLst>
                    <a:gd name="T0" fmla="*/ 0 w 25"/>
                    <a:gd name="T1" fmla="*/ 6 h 28"/>
                    <a:gd name="T2" fmla="*/ 1 w 25"/>
                    <a:gd name="T3" fmla="*/ 6 h 28"/>
                    <a:gd name="T4" fmla="*/ 3 w 25"/>
                    <a:gd name="T5" fmla="*/ 4 h 28"/>
                    <a:gd name="T6" fmla="*/ 5 w 25"/>
                    <a:gd name="T7" fmla="*/ 3 h 28"/>
                    <a:gd name="T8" fmla="*/ 7 w 25"/>
                    <a:gd name="T9" fmla="*/ 2 h 28"/>
                    <a:gd name="T10" fmla="*/ 9 w 25"/>
                    <a:gd name="T11" fmla="*/ 1 h 28"/>
                    <a:gd name="T12" fmla="*/ 10 w 25"/>
                    <a:gd name="T13" fmla="*/ 1 h 28"/>
                    <a:gd name="T14" fmla="*/ 12 w 25"/>
                    <a:gd name="T15" fmla="*/ 0 h 28"/>
                    <a:gd name="T16" fmla="*/ 14 w 25"/>
                    <a:gd name="T17" fmla="*/ 0 h 28"/>
                    <a:gd name="T18" fmla="*/ 16 w 25"/>
                    <a:gd name="T19" fmla="*/ 1 h 28"/>
                    <a:gd name="T20" fmla="*/ 18 w 25"/>
                    <a:gd name="T21" fmla="*/ 2 h 28"/>
                    <a:gd name="T22" fmla="*/ 20 w 25"/>
                    <a:gd name="T23" fmla="*/ 3 h 28"/>
                    <a:gd name="T24" fmla="*/ 22 w 25"/>
                    <a:gd name="T25" fmla="*/ 5 h 28"/>
                    <a:gd name="T26" fmla="*/ 25 w 25"/>
                    <a:gd name="T27" fmla="*/ 7 h 28"/>
                    <a:gd name="T28" fmla="*/ 25 w 25"/>
                    <a:gd name="T29" fmla="*/ 9 h 28"/>
                    <a:gd name="T30" fmla="*/ 25 w 25"/>
                    <a:gd name="T31" fmla="*/ 11 h 28"/>
                    <a:gd name="T32" fmla="*/ 25 w 25"/>
                    <a:gd name="T33" fmla="*/ 13 h 28"/>
                    <a:gd name="T34" fmla="*/ 25 w 25"/>
                    <a:gd name="T35" fmla="*/ 15 h 28"/>
                    <a:gd name="T36" fmla="*/ 25 w 25"/>
                    <a:gd name="T37" fmla="*/ 17 h 28"/>
                    <a:gd name="T38" fmla="*/ 24 w 25"/>
                    <a:gd name="T39" fmla="*/ 19 h 28"/>
                    <a:gd name="T40" fmla="*/ 23 w 25"/>
                    <a:gd name="T41" fmla="*/ 21 h 28"/>
                    <a:gd name="T42" fmla="*/ 22 w 25"/>
                    <a:gd name="T43" fmla="*/ 22 h 28"/>
                    <a:gd name="T44" fmla="*/ 20 w 25"/>
                    <a:gd name="T45" fmla="*/ 24 h 28"/>
                    <a:gd name="T46" fmla="*/ 18 w 25"/>
                    <a:gd name="T47" fmla="*/ 25 h 28"/>
                    <a:gd name="T48" fmla="*/ 15 w 25"/>
                    <a:gd name="T49" fmla="*/ 26 h 28"/>
                    <a:gd name="T50" fmla="*/ 12 w 25"/>
                    <a:gd name="T51" fmla="*/ 27 h 28"/>
                    <a:gd name="T52" fmla="*/ 10 w 25"/>
                    <a:gd name="T53" fmla="*/ 28 h 28"/>
                    <a:gd name="T54" fmla="*/ 8 w 25"/>
                    <a:gd name="T55" fmla="*/ 27 h 28"/>
                    <a:gd name="T56" fmla="*/ 5 w 25"/>
                    <a:gd name="T57" fmla="*/ 27 h 28"/>
                    <a:gd name="T58" fmla="*/ 3 w 25"/>
                    <a:gd name="T59" fmla="*/ 25 h 28"/>
                    <a:gd name="T60" fmla="*/ 2 w 25"/>
                    <a:gd name="T61" fmla="*/ 23 h 28"/>
                    <a:gd name="T62" fmla="*/ 2 w 25"/>
                    <a:gd name="T63" fmla="*/ 21 h 28"/>
                    <a:gd name="T64" fmla="*/ 3 w 25"/>
                    <a:gd name="T65" fmla="*/ 22 h 28"/>
                    <a:gd name="T66" fmla="*/ 5 w 25"/>
                    <a:gd name="T67" fmla="*/ 23 h 28"/>
                    <a:gd name="T68" fmla="*/ 7 w 25"/>
                    <a:gd name="T69" fmla="*/ 23 h 28"/>
                    <a:gd name="T70" fmla="*/ 10 w 25"/>
                    <a:gd name="T71" fmla="*/ 23 h 28"/>
                    <a:gd name="T72" fmla="*/ 12 w 25"/>
                    <a:gd name="T73" fmla="*/ 22 h 28"/>
                    <a:gd name="T74" fmla="*/ 14 w 25"/>
                    <a:gd name="T75" fmla="*/ 20 h 28"/>
                    <a:gd name="T76" fmla="*/ 15 w 25"/>
                    <a:gd name="T77" fmla="*/ 18 h 28"/>
                    <a:gd name="T78" fmla="*/ 15 w 25"/>
                    <a:gd name="T79" fmla="*/ 17 h 28"/>
                    <a:gd name="T80" fmla="*/ 15 w 25"/>
                    <a:gd name="T81" fmla="*/ 14 h 28"/>
                    <a:gd name="T82" fmla="*/ 15 w 25"/>
                    <a:gd name="T83" fmla="*/ 12 h 28"/>
                    <a:gd name="T84" fmla="*/ 15 w 25"/>
                    <a:gd name="T85" fmla="*/ 9 h 28"/>
                    <a:gd name="T86" fmla="*/ 14 w 25"/>
                    <a:gd name="T87" fmla="*/ 7 h 28"/>
                    <a:gd name="T88" fmla="*/ 13 w 25"/>
                    <a:gd name="T89" fmla="*/ 6 h 28"/>
                    <a:gd name="T90" fmla="*/ 10 w 25"/>
                    <a:gd name="T91" fmla="*/ 5 h 28"/>
                    <a:gd name="T92" fmla="*/ 9 w 25"/>
                    <a:gd name="T93" fmla="*/ 5 h 28"/>
                    <a:gd name="T94" fmla="*/ 6 w 25"/>
                    <a:gd name="T95"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 h="28">
                      <a:moveTo>
                        <a:pt x="6" y="7"/>
                      </a:moveTo>
                      <a:lnTo>
                        <a:pt x="0" y="6"/>
                      </a:lnTo>
                      <a:lnTo>
                        <a:pt x="0" y="6"/>
                      </a:lnTo>
                      <a:lnTo>
                        <a:pt x="1" y="6"/>
                      </a:lnTo>
                      <a:lnTo>
                        <a:pt x="1" y="5"/>
                      </a:lnTo>
                      <a:lnTo>
                        <a:pt x="3" y="4"/>
                      </a:lnTo>
                      <a:lnTo>
                        <a:pt x="3" y="4"/>
                      </a:lnTo>
                      <a:lnTo>
                        <a:pt x="5" y="3"/>
                      </a:lnTo>
                      <a:lnTo>
                        <a:pt x="6" y="2"/>
                      </a:lnTo>
                      <a:lnTo>
                        <a:pt x="7" y="2"/>
                      </a:lnTo>
                      <a:lnTo>
                        <a:pt x="7" y="2"/>
                      </a:lnTo>
                      <a:lnTo>
                        <a:pt x="9" y="1"/>
                      </a:lnTo>
                      <a:lnTo>
                        <a:pt x="9" y="1"/>
                      </a:lnTo>
                      <a:lnTo>
                        <a:pt x="10" y="1"/>
                      </a:lnTo>
                      <a:lnTo>
                        <a:pt x="11" y="0"/>
                      </a:lnTo>
                      <a:lnTo>
                        <a:pt x="12" y="0"/>
                      </a:lnTo>
                      <a:lnTo>
                        <a:pt x="13" y="0"/>
                      </a:lnTo>
                      <a:lnTo>
                        <a:pt x="14" y="0"/>
                      </a:lnTo>
                      <a:lnTo>
                        <a:pt x="15" y="0"/>
                      </a:lnTo>
                      <a:lnTo>
                        <a:pt x="16" y="1"/>
                      </a:lnTo>
                      <a:lnTo>
                        <a:pt x="17" y="1"/>
                      </a:lnTo>
                      <a:lnTo>
                        <a:pt x="18" y="2"/>
                      </a:lnTo>
                      <a:lnTo>
                        <a:pt x="19" y="2"/>
                      </a:lnTo>
                      <a:lnTo>
                        <a:pt x="20" y="3"/>
                      </a:lnTo>
                      <a:lnTo>
                        <a:pt x="21" y="4"/>
                      </a:lnTo>
                      <a:lnTo>
                        <a:pt x="22" y="5"/>
                      </a:lnTo>
                      <a:lnTo>
                        <a:pt x="24" y="6"/>
                      </a:lnTo>
                      <a:lnTo>
                        <a:pt x="25" y="7"/>
                      </a:lnTo>
                      <a:lnTo>
                        <a:pt x="25" y="8"/>
                      </a:lnTo>
                      <a:lnTo>
                        <a:pt x="25" y="9"/>
                      </a:lnTo>
                      <a:lnTo>
                        <a:pt x="25" y="10"/>
                      </a:lnTo>
                      <a:lnTo>
                        <a:pt x="25" y="11"/>
                      </a:lnTo>
                      <a:lnTo>
                        <a:pt x="25" y="13"/>
                      </a:lnTo>
                      <a:lnTo>
                        <a:pt x="25" y="13"/>
                      </a:lnTo>
                      <a:lnTo>
                        <a:pt x="25" y="14"/>
                      </a:lnTo>
                      <a:lnTo>
                        <a:pt x="25" y="15"/>
                      </a:lnTo>
                      <a:lnTo>
                        <a:pt x="25" y="16"/>
                      </a:lnTo>
                      <a:lnTo>
                        <a:pt x="25" y="17"/>
                      </a:lnTo>
                      <a:lnTo>
                        <a:pt x="24" y="18"/>
                      </a:lnTo>
                      <a:lnTo>
                        <a:pt x="24" y="19"/>
                      </a:lnTo>
                      <a:lnTo>
                        <a:pt x="24" y="20"/>
                      </a:lnTo>
                      <a:lnTo>
                        <a:pt x="23" y="21"/>
                      </a:lnTo>
                      <a:lnTo>
                        <a:pt x="22" y="21"/>
                      </a:lnTo>
                      <a:lnTo>
                        <a:pt x="22" y="22"/>
                      </a:lnTo>
                      <a:lnTo>
                        <a:pt x="21" y="23"/>
                      </a:lnTo>
                      <a:lnTo>
                        <a:pt x="20" y="24"/>
                      </a:lnTo>
                      <a:lnTo>
                        <a:pt x="19" y="25"/>
                      </a:lnTo>
                      <a:lnTo>
                        <a:pt x="18" y="25"/>
                      </a:lnTo>
                      <a:lnTo>
                        <a:pt x="17" y="26"/>
                      </a:lnTo>
                      <a:lnTo>
                        <a:pt x="15" y="26"/>
                      </a:lnTo>
                      <a:lnTo>
                        <a:pt x="14" y="27"/>
                      </a:lnTo>
                      <a:lnTo>
                        <a:pt x="12" y="27"/>
                      </a:lnTo>
                      <a:lnTo>
                        <a:pt x="11" y="28"/>
                      </a:lnTo>
                      <a:lnTo>
                        <a:pt x="10" y="28"/>
                      </a:lnTo>
                      <a:lnTo>
                        <a:pt x="9" y="28"/>
                      </a:lnTo>
                      <a:lnTo>
                        <a:pt x="8" y="27"/>
                      </a:lnTo>
                      <a:lnTo>
                        <a:pt x="7" y="27"/>
                      </a:lnTo>
                      <a:lnTo>
                        <a:pt x="5" y="27"/>
                      </a:lnTo>
                      <a:lnTo>
                        <a:pt x="3" y="25"/>
                      </a:lnTo>
                      <a:lnTo>
                        <a:pt x="3" y="25"/>
                      </a:lnTo>
                      <a:lnTo>
                        <a:pt x="2" y="24"/>
                      </a:lnTo>
                      <a:lnTo>
                        <a:pt x="2" y="23"/>
                      </a:lnTo>
                      <a:lnTo>
                        <a:pt x="1" y="21"/>
                      </a:lnTo>
                      <a:lnTo>
                        <a:pt x="2" y="21"/>
                      </a:lnTo>
                      <a:lnTo>
                        <a:pt x="2" y="22"/>
                      </a:lnTo>
                      <a:lnTo>
                        <a:pt x="3" y="22"/>
                      </a:lnTo>
                      <a:lnTo>
                        <a:pt x="4" y="23"/>
                      </a:lnTo>
                      <a:lnTo>
                        <a:pt x="5" y="23"/>
                      </a:lnTo>
                      <a:lnTo>
                        <a:pt x="6" y="23"/>
                      </a:lnTo>
                      <a:lnTo>
                        <a:pt x="7" y="23"/>
                      </a:lnTo>
                      <a:lnTo>
                        <a:pt x="9" y="23"/>
                      </a:lnTo>
                      <a:lnTo>
                        <a:pt x="10" y="23"/>
                      </a:lnTo>
                      <a:lnTo>
                        <a:pt x="11" y="23"/>
                      </a:lnTo>
                      <a:lnTo>
                        <a:pt x="12" y="22"/>
                      </a:lnTo>
                      <a:lnTo>
                        <a:pt x="13" y="21"/>
                      </a:lnTo>
                      <a:lnTo>
                        <a:pt x="14" y="20"/>
                      </a:lnTo>
                      <a:lnTo>
                        <a:pt x="14" y="19"/>
                      </a:lnTo>
                      <a:lnTo>
                        <a:pt x="15" y="18"/>
                      </a:lnTo>
                      <a:lnTo>
                        <a:pt x="15" y="17"/>
                      </a:lnTo>
                      <a:lnTo>
                        <a:pt x="15" y="17"/>
                      </a:lnTo>
                      <a:lnTo>
                        <a:pt x="15" y="15"/>
                      </a:lnTo>
                      <a:lnTo>
                        <a:pt x="15" y="14"/>
                      </a:lnTo>
                      <a:lnTo>
                        <a:pt x="15" y="13"/>
                      </a:lnTo>
                      <a:lnTo>
                        <a:pt x="15" y="12"/>
                      </a:lnTo>
                      <a:lnTo>
                        <a:pt x="15" y="11"/>
                      </a:lnTo>
                      <a:lnTo>
                        <a:pt x="15" y="9"/>
                      </a:lnTo>
                      <a:lnTo>
                        <a:pt x="15" y="8"/>
                      </a:lnTo>
                      <a:lnTo>
                        <a:pt x="14" y="7"/>
                      </a:lnTo>
                      <a:lnTo>
                        <a:pt x="14" y="6"/>
                      </a:lnTo>
                      <a:lnTo>
                        <a:pt x="13" y="6"/>
                      </a:lnTo>
                      <a:lnTo>
                        <a:pt x="12" y="5"/>
                      </a:lnTo>
                      <a:lnTo>
                        <a:pt x="10" y="5"/>
                      </a:lnTo>
                      <a:lnTo>
                        <a:pt x="9" y="5"/>
                      </a:lnTo>
                      <a:lnTo>
                        <a:pt x="9" y="5"/>
                      </a:lnTo>
                      <a:lnTo>
                        <a:pt x="6" y="7"/>
                      </a:lnTo>
                      <a:lnTo>
                        <a:pt x="6" y="7"/>
                      </a:lnTo>
                      <a:close/>
                    </a:path>
                  </a:pathLst>
                </a:custGeom>
                <a:solidFill>
                  <a:srgbClr val="693600"/>
                </a:solidFill>
                <a:ln>
                  <a:noFill/>
                </a:ln>
              </p:spPr>
              <p:txBody>
                <a:bodyPr/>
                <a:lstStyle/>
                <a:p>
                  <a:pPr algn="ctr"/>
                  <a:endParaRPr lang="zh-CN" altLang="en-US"/>
                </a:p>
              </p:txBody>
            </p:sp>
            <p:sp>
              <p:nvSpPr>
                <p:cNvPr id="1052322" name="Freeform 549"/>
                <p:cNvSpPr/>
                <p:nvPr/>
              </p:nvSpPr>
              <p:spPr bwMode="auto">
                <a:xfrm>
                  <a:off x="1646" y="1105"/>
                  <a:ext cx="23" cy="33"/>
                </a:xfrm>
                <a:custGeom>
                  <a:avLst/>
                  <a:gdLst>
                    <a:gd name="T0" fmla="*/ 4 w 23"/>
                    <a:gd name="T1" fmla="*/ 20 h 33"/>
                    <a:gd name="T2" fmla="*/ 5 w 23"/>
                    <a:gd name="T3" fmla="*/ 19 h 33"/>
                    <a:gd name="T4" fmla="*/ 6 w 23"/>
                    <a:gd name="T5" fmla="*/ 17 h 33"/>
                    <a:gd name="T6" fmla="*/ 6 w 23"/>
                    <a:gd name="T7" fmla="*/ 15 h 33"/>
                    <a:gd name="T8" fmla="*/ 7 w 23"/>
                    <a:gd name="T9" fmla="*/ 13 h 33"/>
                    <a:gd name="T10" fmla="*/ 7 w 23"/>
                    <a:gd name="T11" fmla="*/ 11 h 33"/>
                    <a:gd name="T12" fmla="*/ 6 w 23"/>
                    <a:gd name="T13" fmla="*/ 9 h 33"/>
                    <a:gd name="T14" fmla="*/ 6 w 23"/>
                    <a:gd name="T15" fmla="*/ 6 h 33"/>
                    <a:gd name="T16" fmla="*/ 8 w 23"/>
                    <a:gd name="T17" fmla="*/ 4 h 33"/>
                    <a:gd name="T18" fmla="*/ 10 w 23"/>
                    <a:gd name="T19" fmla="*/ 2 h 33"/>
                    <a:gd name="T20" fmla="*/ 12 w 23"/>
                    <a:gd name="T21" fmla="*/ 1 h 33"/>
                    <a:gd name="T22" fmla="*/ 15 w 23"/>
                    <a:gd name="T23" fmla="*/ 0 h 33"/>
                    <a:gd name="T24" fmla="*/ 17 w 23"/>
                    <a:gd name="T25" fmla="*/ 0 h 33"/>
                    <a:gd name="T26" fmla="*/ 20 w 23"/>
                    <a:gd name="T27" fmla="*/ 1 h 33"/>
                    <a:gd name="T28" fmla="*/ 22 w 23"/>
                    <a:gd name="T29" fmla="*/ 3 h 33"/>
                    <a:gd name="T30" fmla="*/ 22 w 23"/>
                    <a:gd name="T31" fmla="*/ 5 h 33"/>
                    <a:gd name="T32" fmla="*/ 23 w 23"/>
                    <a:gd name="T33" fmla="*/ 7 h 33"/>
                    <a:gd name="T34" fmla="*/ 22 w 23"/>
                    <a:gd name="T35" fmla="*/ 9 h 33"/>
                    <a:gd name="T36" fmla="*/ 21 w 23"/>
                    <a:gd name="T37" fmla="*/ 11 h 33"/>
                    <a:gd name="T38" fmla="*/ 19 w 23"/>
                    <a:gd name="T39" fmla="*/ 14 h 33"/>
                    <a:gd name="T40" fmla="*/ 18 w 23"/>
                    <a:gd name="T41" fmla="*/ 15 h 33"/>
                    <a:gd name="T42" fmla="*/ 17 w 23"/>
                    <a:gd name="T43" fmla="*/ 16 h 33"/>
                    <a:gd name="T44" fmla="*/ 16 w 23"/>
                    <a:gd name="T45" fmla="*/ 17 h 33"/>
                    <a:gd name="T46" fmla="*/ 16 w 23"/>
                    <a:gd name="T47" fmla="*/ 19 h 33"/>
                    <a:gd name="T48" fmla="*/ 17 w 23"/>
                    <a:gd name="T49" fmla="*/ 21 h 33"/>
                    <a:gd name="T50" fmla="*/ 17 w 23"/>
                    <a:gd name="T51" fmla="*/ 23 h 33"/>
                    <a:gd name="T52" fmla="*/ 17 w 23"/>
                    <a:gd name="T53" fmla="*/ 25 h 33"/>
                    <a:gd name="T54" fmla="*/ 17 w 23"/>
                    <a:gd name="T55" fmla="*/ 27 h 33"/>
                    <a:gd name="T56" fmla="*/ 16 w 23"/>
                    <a:gd name="T57" fmla="*/ 29 h 33"/>
                    <a:gd name="T58" fmla="*/ 13 w 23"/>
                    <a:gd name="T59" fmla="*/ 31 h 33"/>
                    <a:gd name="T60" fmla="*/ 11 w 23"/>
                    <a:gd name="T61" fmla="*/ 33 h 33"/>
                    <a:gd name="T62" fmla="*/ 10 w 23"/>
                    <a:gd name="T63" fmla="*/ 33 h 33"/>
                    <a:gd name="T64" fmla="*/ 8 w 23"/>
                    <a:gd name="T65" fmla="*/ 33 h 33"/>
                    <a:gd name="T66" fmla="*/ 6 w 23"/>
                    <a:gd name="T67" fmla="*/ 33 h 33"/>
                    <a:gd name="T68" fmla="*/ 4 w 23"/>
                    <a:gd name="T69" fmla="*/ 32 h 33"/>
                    <a:gd name="T70" fmla="*/ 2 w 23"/>
                    <a:gd name="T71" fmla="*/ 31 h 33"/>
                    <a:gd name="T72" fmla="*/ 1 w 23"/>
                    <a:gd name="T73" fmla="*/ 29 h 33"/>
                    <a:gd name="T74" fmla="*/ 2 w 23"/>
                    <a:gd name="T75" fmla="*/ 22 h 33"/>
                    <a:gd name="T76" fmla="*/ 3 w 23"/>
                    <a:gd name="T77" fmla="*/ 24 h 33"/>
                    <a:gd name="T78" fmla="*/ 5 w 23"/>
                    <a:gd name="T79" fmla="*/ 26 h 33"/>
                    <a:gd name="T80" fmla="*/ 7 w 23"/>
                    <a:gd name="T81" fmla="*/ 27 h 33"/>
                    <a:gd name="T82" fmla="*/ 9 w 23"/>
                    <a:gd name="T83" fmla="*/ 27 h 33"/>
                    <a:gd name="T84" fmla="*/ 11 w 23"/>
                    <a:gd name="T85" fmla="*/ 26 h 33"/>
                    <a:gd name="T86" fmla="*/ 13 w 23"/>
                    <a:gd name="T87" fmla="*/ 23 h 33"/>
                    <a:gd name="T88" fmla="*/ 13 w 23"/>
                    <a:gd name="T89" fmla="*/ 21 h 33"/>
                    <a:gd name="T90" fmla="*/ 13 w 23"/>
                    <a:gd name="T91" fmla="*/ 18 h 33"/>
                    <a:gd name="T92" fmla="*/ 12 w 23"/>
                    <a:gd name="T93" fmla="*/ 17 h 33"/>
                    <a:gd name="T94" fmla="*/ 13 w 23"/>
                    <a:gd name="T95" fmla="*/ 15 h 33"/>
                    <a:gd name="T96" fmla="*/ 15 w 23"/>
                    <a:gd name="T97" fmla="*/ 14 h 33"/>
                    <a:gd name="T98" fmla="*/ 17 w 23"/>
                    <a:gd name="T99" fmla="*/ 13 h 33"/>
                    <a:gd name="T100" fmla="*/ 17 w 23"/>
                    <a:gd name="T101" fmla="*/ 11 h 33"/>
                    <a:gd name="T102" fmla="*/ 17 w 23"/>
                    <a:gd name="T103" fmla="*/ 9 h 33"/>
                    <a:gd name="T104" fmla="*/ 16 w 23"/>
                    <a:gd name="T105" fmla="*/ 7 h 33"/>
                    <a:gd name="T106" fmla="*/ 15 w 23"/>
                    <a:gd name="T107" fmla="*/ 5 h 33"/>
                    <a:gd name="T108" fmla="*/ 13 w 23"/>
                    <a:gd name="T109" fmla="*/ 5 h 33"/>
                    <a:gd name="T110" fmla="*/ 10 w 23"/>
                    <a:gd name="T111" fmla="*/ 5 h 33"/>
                    <a:gd name="T112" fmla="*/ 8 w 23"/>
                    <a:gd name="T113" fmla="*/ 8 h 33"/>
                    <a:gd name="T114" fmla="*/ 8 w 23"/>
                    <a:gd name="T115" fmla="*/ 11 h 33"/>
                    <a:gd name="T116" fmla="*/ 8 w 23"/>
                    <a:gd name="T117" fmla="*/ 14 h 33"/>
                    <a:gd name="T118" fmla="*/ 7 w 23"/>
                    <a:gd name="T119" fmla="*/ 17 h 33"/>
                    <a:gd name="T120" fmla="*/ 6 w 23"/>
                    <a:gd name="T121" fmla="*/ 20 h 33"/>
                    <a:gd name="T122" fmla="*/ 5 w 23"/>
                    <a:gd name="T123"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33">
                      <a:moveTo>
                        <a:pt x="5" y="22"/>
                      </a:moveTo>
                      <a:lnTo>
                        <a:pt x="4" y="20"/>
                      </a:lnTo>
                      <a:lnTo>
                        <a:pt x="4" y="19"/>
                      </a:lnTo>
                      <a:lnTo>
                        <a:pt x="5" y="19"/>
                      </a:lnTo>
                      <a:lnTo>
                        <a:pt x="5" y="18"/>
                      </a:lnTo>
                      <a:lnTo>
                        <a:pt x="6" y="17"/>
                      </a:lnTo>
                      <a:lnTo>
                        <a:pt x="6" y="16"/>
                      </a:lnTo>
                      <a:lnTo>
                        <a:pt x="6" y="15"/>
                      </a:lnTo>
                      <a:lnTo>
                        <a:pt x="7" y="14"/>
                      </a:lnTo>
                      <a:lnTo>
                        <a:pt x="7" y="13"/>
                      </a:lnTo>
                      <a:lnTo>
                        <a:pt x="7" y="12"/>
                      </a:lnTo>
                      <a:lnTo>
                        <a:pt x="7" y="11"/>
                      </a:lnTo>
                      <a:lnTo>
                        <a:pt x="7" y="10"/>
                      </a:lnTo>
                      <a:lnTo>
                        <a:pt x="6" y="9"/>
                      </a:lnTo>
                      <a:lnTo>
                        <a:pt x="6" y="7"/>
                      </a:lnTo>
                      <a:lnTo>
                        <a:pt x="6" y="6"/>
                      </a:lnTo>
                      <a:lnTo>
                        <a:pt x="7" y="5"/>
                      </a:lnTo>
                      <a:lnTo>
                        <a:pt x="8" y="4"/>
                      </a:lnTo>
                      <a:lnTo>
                        <a:pt x="8" y="3"/>
                      </a:lnTo>
                      <a:lnTo>
                        <a:pt x="10" y="2"/>
                      </a:lnTo>
                      <a:lnTo>
                        <a:pt x="11" y="1"/>
                      </a:lnTo>
                      <a:lnTo>
                        <a:pt x="12" y="1"/>
                      </a:lnTo>
                      <a:lnTo>
                        <a:pt x="13" y="0"/>
                      </a:lnTo>
                      <a:lnTo>
                        <a:pt x="15" y="0"/>
                      </a:lnTo>
                      <a:lnTo>
                        <a:pt x="16" y="0"/>
                      </a:lnTo>
                      <a:lnTo>
                        <a:pt x="17" y="0"/>
                      </a:lnTo>
                      <a:lnTo>
                        <a:pt x="19" y="0"/>
                      </a:lnTo>
                      <a:lnTo>
                        <a:pt x="20" y="1"/>
                      </a:lnTo>
                      <a:lnTo>
                        <a:pt x="21" y="2"/>
                      </a:lnTo>
                      <a:lnTo>
                        <a:pt x="22" y="3"/>
                      </a:lnTo>
                      <a:lnTo>
                        <a:pt x="22" y="4"/>
                      </a:lnTo>
                      <a:lnTo>
                        <a:pt x="22" y="5"/>
                      </a:lnTo>
                      <a:lnTo>
                        <a:pt x="23" y="7"/>
                      </a:lnTo>
                      <a:lnTo>
                        <a:pt x="23" y="7"/>
                      </a:lnTo>
                      <a:lnTo>
                        <a:pt x="23" y="8"/>
                      </a:lnTo>
                      <a:lnTo>
                        <a:pt x="22" y="9"/>
                      </a:lnTo>
                      <a:lnTo>
                        <a:pt x="22" y="10"/>
                      </a:lnTo>
                      <a:lnTo>
                        <a:pt x="21" y="11"/>
                      </a:lnTo>
                      <a:lnTo>
                        <a:pt x="21" y="12"/>
                      </a:lnTo>
                      <a:lnTo>
                        <a:pt x="19" y="14"/>
                      </a:lnTo>
                      <a:lnTo>
                        <a:pt x="19" y="15"/>
                      </a:lnTo>
                      <a:lnTo>
                        <a:pt x="18" y="15"/>
                      </a:lnTo>
                      <a:lnTo>
                        <a:pt x="17" y="16"/>
                      </a:lnTo>
                      <a:lnTo>
                        <a:pt x="17" y="16"/>
                      </a:lnTo>
                      <a:lnTo>
                        <a:pt x="16" y="16"/>
                      </a:lnTo>
                      <a:lnTo>
                        <a:pt x="16" y="17"/>
                      </a:lnTo>
                      <a:lnTo>
                        <a:pt x="16" y="18"/>
                      </a:lnTo>
                      <a:lnTo>
                        <a:pt x="16" y="19"/>
                      </a:lnTo>
                      <a:lnTo>
                        <a:pt x="17" y="20"/>
                      </a:lnTo>
                      <a:lnTo>
                        <a:pt x="17" y="21"/>
                      </a:lnTo>
                      <a:lnTo>
                        <a:pt x="17" y="22"/>
                      </a:lnTo>
                      <a:lnTo>
                        <a:pt x="17" y="23"/>
                      </a:lnTo>
                      <a:lnTo>
                        <a:pt x="17" y="24"/>
                      </a:lnTo>
                      <a:lnTo>
                        <a:pt x="17" y="25"/>
                      </a:lnTo>
                      <a:lnTo>
                        <a:pt x="17" y="26"/>
                      </a:lnTo>
                      <a:lnTo>
                        <a:pt x="17" y="27"/>
                      </a:lnTo>
                      <a:lnTo>
                        <a:pt x="16" y="28"/>
                      </a:lnTo>
                      <a:lnTo>
                        <a:pt x="16" y="29"/>
                      </a:lnTo>
                      <a:lnTo>
                        <a:pt x="15" y="30"/>
                      </a:lnTo>
                      <a:lnTo>
                        <a:pt x="13" y="31"/>
                      </a:lnTo>
                      <a:lnTo>
                        <a:pt x="12" y="33"/>
                      </a:lnTo>
                      <a:lnTo>
                        <a:pt x="11" y="33"/>
                      </a:lnTo>
                      <a:lnTo>
                        <a:pt x="10" y="33"/>
                      </a:lnTo>
                      <a:lnTo>
                        <a:pt x="10" y="33"/>
                      </a:lnTo>
                      <a:lnTo>
                        <a:pt x="9" y="33"/>
                      </a:lnTo>
                      <a:lnTo>
                        <a:pt x="8" y="33"/>
                      </a:lnTo>
                      <a:lnTo>
                        <a:pt x="7" y="33"/>
                      </a:lnTo>
                      <a:lnTo>
                        <a:pt x="6" y="33"/>
                      </a:lnTo>
                      <a:lnTo>
                        <a:pt x="5" y="33"/>
                      </a:lnTo>
                      <a:lnTo>
                        <a:pt x="4" y="32"/>
                      </a:lnTo>
                      <a:lnTo>
                        <a:pt x="3" y="32"/>
                      </a:lnTo>
                      <a:lnTo>
                        <a:pt x="2" y="31"/>
                      </a:lnTo>
                      <a:lnTo>
                        <a:pt x="1" y="30"/>
                      </a:lnTo>
                      <a:lnTo>
                        <a:pt x="1" y="29"/>
                      </a:lnTo>
                      <a:lnTo>
                        <a:pt x="0" y="28"/>
                      </a:lnTo>
                      <a:lnTo>
                        <a:pt x="2" y="22"/>
                      </a:lnTo>
                      <a:lnTo>
                        <a:pt x="2" y="23"/>
                      </a:lnTo>
                      <a:lnTo>
                        <a:pt x="3" y="24"/>
                      </a:lnTo>
                      <a:lnTo>
                        <a:pt x="4" y="24"/>
                      </a:lnTo>
                      <a:lnTo>
                        <a:pt x="5" y="26"/>
                      </a:lnTo>
                      <a:lnTo>
                        <a:pt x="6" y="27"/>
                      </a:lnTo>
                      <a:lnTo>
                        <a:pt x="7" y="27"/>
                      </a:lnTo>
                      <a:lnTo>
                        <a:pt x="8" y="27"/>
                      </a:lnTo>
                      <a:lnTo>
                        <a:pt x="9" y="27"/>
                      </a:lnTo>
                      <a:lnTo>
                        <a:pt x="10" y="27"/>
                      </a:lnTo>
                      <a:lnTo>
                        <a:pt x="11" y="26"/>
                      </a:lnTo>
                      <a:lnTo>
                        <a:pt x="12" y="25"/>
                      </a:lnTo>
                      <a:lnTo>
                        <a:pt x="13" y="23"/>
                      </a:lnTo>
                      <a:lnTo>
                        <a:pt x="13" y="22"/>
                      </a:lnTo>
                      <a:lnTo>
                        <a:pt x="13" y="21"/>
                      </a:lnTo>
                      <a:lnTo>
                        <a:pt x="13" y="19"/>
                      </a:lnTo>
                      <a:lnTo>
                        <a:pt x="13" y="18"/>
                      </a:lnTo>
                      <a:lnTo>
                        <a:pt x="12" y="18"/>
                      </a:lnTo>
                      <a:lnTo>
                        <a:pt x="12" y="17"/>
                      </a:lnTo>
                      <a:lnTo>
                        <a:pt x="13" y="15"/>
                      </a:lnTo>
                      <a:lnTo>
                        <a:pt x="13" y="15"/>
                      </a:lnTo>
                      <a:lnTo>
                        <a:pt x="14" y="15"/>
                      </a:lnTo>
                      <a:lnTo>
                        <a:pt x="15" y="14"/>
                      </a:lnTo>
                      <a:lnTo>
                        <a:pt x="16" y="14"/>
                      </a:lnTo>
                      <a:lnTo>
                        <a:pt x="17" y="13"/>
                      </a:lnTo>
                      <a:lnTo>
                        <a:pt x="18" y="11"/>
                      </a:lnTo>
                      <a:lnTo>
                        <a:pt x="17" y="11"/>
                      </a:lnTo>
                      <a:lnTo>
                        <a:pt x="17" y="10"/>
                      </a:lnTo>
                      <a:lnTo>
                        <a:pt x="17" y="9"/>
                      </a:lnTo>
                      <a:lnTo>
                        <a:pt x="17" y="8"/>
                      </a:lnTo>
                      <a:lnTo>
                        <a:pt x="16" y="7"/>
                      </a:lnTo>
                      <a:lnTo>
                        <a:pt x="15" y="6"/>
                      </a:lnTo>
                      <a:lnTo>
                        <a:pt x="15" y="5"/>
                      </a:lnTo>
                      <a:lnTo>
                        <a:pt x="14" y="5"/>
                      </a:lnTo>
                      <a:lnTo>
                        <a:pt x="13" y="5"/>
                      </a:lnTo>
                      <a:lnTo>
                        <a:pt x="11" y="5"/>
                      </a:lnTo>
                      <a:lnTo>
                        <a:pt x="10" y="5"/>
                      </a:lnTo>
                      <a:lnTo>
                        <a:pt x="9" y="7"/>
                      </a:lnTo>
                      <a:lnTo>
                        <a:pt x="8" y="8"/>
                      </a:lnTo>
                      <a:lnTo>
                        <a:pt x="8" y="9"/>
                      </a:lnTo>
                      <a:lnTo>
                        <a:pt x="8" y="11"/>
                      </a:lnTo>
                      <a:lnTo>
                        <a:pt x="8" y="13"/>
                      </a:lnTo>
                      <a:lnTo>
                        <a:pt x="8" y="14"/>
                      </a:lnTo>
                      <a:lnTo>
                        <a:pt x="8" y="16"/>
                      </a:lnTo>
                      <a:lnTo>
                        <a:pt x="7" y="17"/>
                      </a:lnTo>
                      <a:lnTo>
                        <a:pt x="7" y="18"/>
                      </a:lnTo>
                      <a:lnTo>
                        <a:pt x="6" y="20"/>
                      </a:lnTo>
                      <a:lnTo>
                        <a:pt x="6" y="21"/>
                      </a:lnTo>
                      <a:lnTo>
                        <a:pt x="5" y="22"/>
                      </a:lnTo>
                      <a:lnTo>
                        <a:pt x="5" y="22"/>
                      </a:lnTo>
                      <a:close/>
                    </a:path>
                  </a:pathLst>
                </a:custGeom>
                <a:solidFill>
                  <a:srgbClr val="693600"/>
                </a:solidFill>
                <a:ln>
                  <a:noFill/>
                </a:ln>
              </p:spPr>
              <p:txBody>
                <a:bodyPr/>
                <a:lstStyle/>
                <a:p>
                  <a:pPr algn="ctr"/>
                  <a:endParaRPr lang="zh-CN" altLang="en-US"/>
                </a:p>
              </p:txBody>
            </p:sp>
            <p:sp>
              <p:nvSpPr>
                <p:cNvPr id="1052323" name="Freeform 550"/>
                <p:cNvSpPr/>
                <p:nvPr/>
              </p:nvSpPr>
              <p:spPr bwMode="auto">
                <a:xfrm>
                  <a:off x="1698" y="1164"/>
                  <a:ext cx="15" cy="14"/>
                </a:xfrm>
                <a:custGeom>
                  <a:avLst/>
                  <a:gdLst>
                    <a:gd name="T0" fmla="*/ 10 w 15"/>
                    <a:gd name="T1" fmla="*/ 13 h 14"/>
                    <a:gd name="T2" fmla="*/ 8 w 15"/>
                    <a:gd name="T3" fmla="*/ 14 h 14"/>
                    <a:gd name="T4" fmla="*/ 6 w 15"/>
                    <a:gd name="T5" fmla="*/ 14 h 14"/>
                    <a:gd name="T6" fmla="*/ 4 w 15"/>
                    <a:gd name="T7" fmla="*/ 14 h 14"/>
                    <a:gd name="T8" fmla="*/ 2 w 15"/>
                    <a:gd name="T9" fmla="*/ 13 h 14"/>
                    <a:gd name="T10" fmla="*/ 0 w 15"/>
                    <a:gd name="T11" fmla="*/ 12 h 14"/>
                    <a:gd name="T12" fmla="*/ 0 w 15"/>
                    <a:gd name="T13" fmla="*/ 9 h 14"/>
                    <a:gd name="T14" fmla="*/ 0 w 15"/>
                    <a:gd name="T15" fmla="*/ 7 h 14"/>
                    <a:gd name="T16" fmla="*/ 0 w 15"/>
                    <a:gd name="T17" fmla="*/ 5 h 14"/>
                    <a:gd name="T18" fmla="*/ 1 w 15"/>
                    <a:gd name="T19" fmla="*/ 4 h 14"/>
                    <a:gd name="T20" fmla="*/ 3 w 15"/>
                    <a:gd name="T21" fmla="*/ 2 h 14"/>
                    <a:gd name="T22" fmla="*/ 5 w 15"/>
                    <a:gd name="T23" fmla="*/ 0 h 14"/>
                    <a:gd name="T24" fmla="*/ 8 w 15"/>
                    <a:gd name="T25" fmla="*/ 0 h 14"/>
                    <a:gd name="T26" fmla="*/ 10 w 15"/>
                    <a:gd name="T27" fmla="*/ 0 h 14"/>
                    <a:gd name="T28" fmla="*/ 11 w 15"/>
                    <a:gd name="T29" fmla="*/ 0 h 14"/>
                    <a:gd name="T30" fmla="*/ 13 w 15"/>
                    <a:gd name="T31" fmla="*/ 2 h 14"/>
                    <a:gd name="T32" fmla="*/ 14 w 15"/>
                    <a:gd name="T33" fmla="*/ 4 h 14"/>
                    <a:gd name="T34" fmla="*/ 15 w 15"/>
                    <a:gd name="T35" fmla="*/ 7 h 14"/>
                    <a:gd name="T36" fmla="*/ 14 w 15"/>
                    <a:gd name="T37" fmla="*/ 9 h 14"/>
                    <a:gd name="T38" fmla="*/ 13 w 15"/>
                    <a:gd name="T39" fmla="*/ 11 h 14"/>
                    <a:gd name="T40" fmla="*/ 11 w 15"/>
                    <a:gd name="T41" fmla="*/ 9 h 14"/>
                    <a:gd name="T42" fmla="*/ 12 w 15"/>
                    <a:gd name="T43" fmla="*/ 8 h 14"/>
                    <a:gd name="T44" fmla="*/ 12 w 15"/>
                    <a:gd name="T45" fmla="*/ 6 h 14"/>
                    <a:gd name="T46" fmla="*/ 12 w 15"/>
                    <a:gd name="T47" fmla="*/ 4 h 14"/>
                    <a:gd name="T48" fmla="*/ 11 w 15"/>
                    <a:gd name="T49" fmla="*/ 4 h 14"/>
                    <a:gd name="T50" fmla="*/ 9 w 15"/>
                    <a:gd name="T51" fmla="*/ 4 h 14"/>
                    <a:gd name="T52" fmla="*/ 7 w 15"/>
                    <a:gd name="T53" fmla="*/ 5 h 14"/>
                    <a:gd name="T54" fmla="*/ 6 w 15"/>
                    <a:gd name="T55" fmla="*/ 5 h 14"/>
                    <a:gd name="T56" fmla="*/ 5 w 15"/>
                    <a:gd name="T57" fmla="*/ 8 h 14"/>
                    <a:gd name="T58" fmla="*/ 6 w 15"/>
                    <a:gd name="T59" fmla="*/ 10 h 14"/>
                    <a:gd name="T60" fmla="*/ 8 w 15"/>
                    <a:gd name="T61" fmla="*/ 11 h 14"/>
                    <a:gd name="T62" fmla="*/ 11 w 15"/>
                    <a:gd name="T6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4">
                      <a:moveTo>
                        <a:pt x="11" y="13"/>
                      </a:moveTo>
                      <a:lnTo>
                        <a:pt x="10" y="13"/>
                      </a:lnTo>
                      <a:lnTo>
                        <a:pt x="9" y="13"/>
                      </a:lnTo>
                      <a:lnTo>
                        <a:pt x="8" y="14"/>
                      </a:lnTo>
                      <a:lnTo>
                        <a:pt x="7" y="14"/>
                      </a:lnTo>
                      <a:lnTo>
                        <a:pt x="6" y="14"/>
                      </a:lnTo>
                      <a:lnTo>
                        <a:pt x="5" y="14"/>
                      </a:lnTo>
                      <a:lnTo>
                        <a:pt x="4" y="14"/>
                      </a:lnTo>
                      <a:lnTo>
                        <a:pt x="2" y="14"/>
                      </a:lnTo>
                      <a:lnTo>
                        <a:pt x="2" y="13"/>
                      </a:lnTo>
                      <a:lnTo>
                        <a:pt x="1" y="13"/>
                      </a:lnTo>
                      <a:lnTo>
                        <a:pt x="0" y="12"/>
                      </a:lnTo>
                      <a:lnTo>
                        <a:pt x="0" y="11"/>
                      </a:lnTo>
                      <a:lnTo>
                        <a:pt x="0" y="9"/>
                      </a:lnTo>
                      <a:lnTo>
                        <a:pt x="0" y="8"/>
                      </a:lnTo>
                      <a:lnTo>
                        <a:pt x="0" y="7"/>
                      </a:lnTo>
                      <a:lnTo>
                        <a:pt x="0" y="6"/>
                      </a:lnTo>
                      <a:lnTo>
                        <a:pt x="0" y="5"/>
                      </a:lnTo>
                      <a:lnTo>
                        <a:pt x="0" y="5"/>
                      </a:lnTo>
                      <a:lnTo>
                        <a:pt x="1" y="4"/>
                      </a:lnTo>
                      <a:lnTo>
                        <a:pt x="2" y="2"/>
                      </a:lnTo>
                      <a:lnTo>
                        <a:pt x="3" y="2"/>
                      </a:lnTo>
                      <a:lnTo>
                        <a:pt x="4" y="1"/>
                      </a:lnTo>
                      <a:lnTo>
                        <a:pt x="5" y="0"/>
                      </a:lnTo>
                      <a:lnTo>
                        <a:pt x="6" y="0"/>
                      </a:lnTo>
                      <a:lnTo>
                        <a:pt x="8" y="0"/>
                      </a:lnTo>
                      <a:lnTo>
                        <a:pt x="9" y="0"/>
                      </a:lnTo>
                      <a:lnTo>
                        <a:pt x="10" y="0"/>
                      </a:lnTo>
                      <a:lnTo>
                        <a:pt x="11" y="0"/>
                      </a:lnTo>
                      <a:lnTo>
                        <a:pt x="11" y="0"/>
                      </a:lnTo>
                      <a:lnTo>
                        <a:pt x="12" y="1"/>
                      </a:lnTo>
                      <a:lnTo>
                        <a:pt x="13" y="2"/>
                      </a:lnTo>
                      <a:lnTo>
                        <a:pt x="14" y="3"/>
                      </a:lnTo>
                      <a:lnTo>
                        <a:pt x="14" y="4"/>
                      </a:lnTo>
                      <a:lnTo>
                        <a:pt x="15" y="5"/>
                      </a:lnTo>
                      <a:lnTo>
                        <a:pt x="15" y="7"/>
                      </a:lnTo>
                      <a:lnTo>
                        <a:pt x="15" y="8"/>
                      </a:lnTo>
                      <a:lnTo>
                        <a:pt x="14" y="9"/>
                      </a:lnTo>
                      <a:lnTo>
                        <a:pt x="14" y="10"/>
                      </a:lnTo>
                      <a:lnTo>
                        <a:pt x="13" y="11"/>
                      </a:lnTo>
                      <a:lnTo>
                        <a:pt x="13" y="11"/>
                      </a:lnTo>
                      <a:lnTo>
                        <a:pt x="11" y="9"/>
                      </a:lnTo>
                      <a:lnTo>
                        <a:pt x="11" y="9"/>
                      </a:lnTo>
                      <a:lnTo>
                        <a:pt x="12" y="8"/>
                      </a:lnTo>
                      <a:lnTo>
                        <a:pt x="12" y="7"/>
                      </a:lnTo>
                      <a:lnTo>
                        <a:pt x="12" y="6"/>
                      </a:lnTo>
                      <a:lnTo>
                        <a:pt x="12" y="5"/>
                      </a:lnTo>
                      <a:lnTo>
                        <a:pt x="12" y="4"/>
                      </a:lnTo>
                      <a:lnTo>
                        <a:pt x="11" y="4"/>
                      </a:lnTo>
                      <a:lnTo>
                        <a:pt x="11" y="4"/>
                      </a:lnTo>
                      <a:lnTo>
                        <a:pt x="10" y="4"/>
                      </a:lnTo>
                      <a:lnTo>
                        <a:pt x="9" y="4"/>
                      </a:lnTo>
                      <a:lnTo>
                        <a:pt x="8" y="4"/>
                      </a:lnTo>
                      <a:lnTo>
                        <a:pt x="7" y="5"/>
                      </a:lnTo>
                      <a:lnTo>
                        <a:pt x="6" y="5"/>
                      </a:lnTo>
                      <a:lnTo>
                        <a:pt x="6" y="5"/>
                      </a:lnTo>
                      <a:lnTo>
                        <a:pt x="5" y="7"/>
                      </a:lnTo>
                      <a:lnTo>
                        <a:pt x="5" y="8"/>
                      </a:lnTo>
                      <a:lnTo>
                        <a:pt x="5" y="9"/>
                      </a:lnTo>
                      <a:lnTo>
                        <a:pt x="6" y="10"/>
                      </a:lnTo>
                      <a:lnTo>
                        <a:pt x="7" y="11"/>
                      </a:lnTo>
                      <a:lnTo>
                        <a:pt x="8" y="11"/>
                      </a:lnTo>
                      <a:lnTo>
                        <a:pt x="11" y="13"/>
                      </a:lnTo>
                      <a:lnTo>
                        <a:pt x="11" y="13"/>
                      </a:lnTo>
                      <a:close/>
                    </a:path>
                  </a:pathLst>
                </a:custGeom>
                <a:solidFill>
                  <a:srgbClr val="36544A"/>
                </a:solidFill>
                <a:ln>
                  <a:noFill/>
                </a:ln>
              </p:spPr>
              <p:txBody>
                <a:bodyPr/>
                <a:lstStyle/>
                <a:p>
                  <a:pPr algn="ctr"/>
                  <a:endParaRPr lang="zh-CN" altLang="en-US"/>
                </a:p>
              </p:txBody>
            </p:sp>
            <p:sp>
              <p:nvSpPr>
                <p:cNvPr id="1052324" name="Freeform 551"/>
                <p:cNvSpPr/>
                <p:nvPr/>
              </p:nvSpPr>
              <p:spPr bwMode="auto">
                <a:xfrm>
                  <a:off x="1719" y="1150"/>
                  <a:ext cx="13" cy="57"/>
                </a:xfrm>
                <a:custGeom>
                  <a:avLst/>
                  <a:gdLst>
                    <a:gd name="T0" fmla="*/ 0 w 13"/>
                    <a:gd name="T1" fmla="*/ 52 h 57"/>
                    <a:gd name="T2" fmla="*/ 0 w 13"/>
                    <a:gd name="T3" fmla="*/ 50 h 57"/>
                    <a:gd name="T4" fmla="*/ 0 w 13"/>
                    <a:gd name="T5" fmla="*/ 48 h 57"/>
                    <a:gd name="T6" fmla="*/ 0 w 13"/>
                    <a:gd name="T7" fmla="*/ 46 h 57"/>
                    <a:gd name="T8" fmla="*/ 0 w 13"/>
                    <a:gd name="T9" fmla="*/ 43 h 57"/>
                    <a:gd name="T10" fmla="*/ 0 w 13"/>
                    <a:gd name="T11" fmla="*/ 39 h 57"/>
                    <a:gd name="T12" fmla="*/ 0 w 13"/>
                    <a:gd name="T13" fmla="*/ 37 h 57"/>
                    <a:gd name="T14" fmla="*/ 1 w 13"/>
                    <a:gd name="T15" fmla="*/ 36 h 57"/>
                    <a:gd name="T16" fmla="*/ 1 w 13"/>
                    <a:gd name="T17" fmla="*/ 34 h 57"/>
                    <a:gd name="T18" fmla="*/ 1 w 13"/>
                    <a:gd name="T19" fmla="*/ 32 h 57"/>
                    <a:gd name="T20" fmla="*/ 1 w 13"/>
                    <a:gd name="T21" fmla="*/ 30 h 57"/>
                    <a:gd name="T22" fmla="*/ 2 w 13"/>
                    <a:gd name="T23" fmla="*/ 28 h 57"/>
                    <a:gd name="T24" fmla="*/ 2 w 13"/>
                    <a:gd name="T25" fmla="*/ 25 h 57"/>
                    <a:gd name="T26" fmla="*/ 2 w 13"/>
                    <a:gd name="T27" fmla="*/ 23 h 57"/>
                    <a:gd name="T28" fmla="*/ 2 w 13"/>
                    <a:gd name="T29" fmla="*/ 21 h 57"/>
                    <a:gd name="T30" fmla="*/ 2 w 13"/>
                    <a:gd name="T31" fmla="*/ 19 h 57"/>
                    <a:gd name="T32" fmla="*/ 3 w 13"/>
                    <a:gd name="T33" fmla="*/ 17 h 57"/>
                    <a:gd name="T34" fmla="*/ 3 w 13"/>
                    <a:gd name="T35" fmla="*/ 15 h 57"/>
                    <a:gd name="T36" fmla="*/ 3 w 13"/>
                    <a:gd name="T37" fmla="*/ 13 h 57"/>
                    <a:gd name="T38" fmla="*/ 4 w 13"/>
                    <a:gd name="T39" fmla="*/ 11 h 57"/>
                    <a:gd name="T40" fmla="*/ 4 w 13"/>
                    <a:gd name="T41" fmla="*/ 9 h 57"/>
                    <a:gd name="T42" fmla="*/ 4 w 13"/>
                    <a:gd name="T43" fmla="*/ 7 h 57"/>
                    <a:gd name="T44" fmla="*/ 5 w 13"/>
                    <a:gd name="T45" fmla="*/ 5 h 57"/>
                    <a:gd name="T46" fmla="*/ 5 w 13"/>
                    <a:gd name="T47" fmla="*/ 4 h 57"/>
                    <a:gd name="T48" fmla="*/ 6 w 13"/>
                    <a:gd name="T49" fmla="*/ 0 h 57"/>
                    <a:gd name="T50" fmla="*/ 13 w 13"/>
                    <a:gd name="T51" fmla="*/ 6 h 57"/>
                    <a:gd name="T52" fmla="*/ 12 w 13"/>
                    <a:gd name="T53" fmla="*/ 8 h 57"/>
                    <a:gd name="T54" fmla="*/ 11 w 13"/>
                    <a:gd name="T55" fmla="*/ 10 h 57"/>
                    <a:gd name="T56" fmla="*/ 11 w 13"/>
                    <a:gd name="T57" fmla="*/ 12 h 57"/>
                    <a:gd name="T58" fmla="*/ 10 w 13"/>
                    <a:gd name="T59" fmla="*/ 14 h 57"/>
                    <a:gd name="T60" fmla="*/ 9 w 13"/>
                    <a:gd name="T61" fmla="*/ 16 h 57"/>
                    <a:gd name="T62" fmla="*/ 9 w 13"/>
                    <a:gd name="T63" fmla="*/ 19 h 57"/>
                    <a:gd name="T64" fmla="*/ 8 w 13"/>
                    <a:gd name="T65" fmla="*/ 22 h 57"/>
                    <a:gd name="T66" fmla="*/ 7 w 13"/>
                    <a:gd name="T67" fmla="*/ 24 h 57"/>
                    <a:gd name="T68" fmla="*/ 6 w 13"/>
                    <a:gd name="T69" fmla="*/ 26 h 57"/>
                    <a:gd name="T70" fmla="*/ 6 w 13"/>
                    <a:gd name="T71" fmla="*/ 28 h 57"/>
                    <a:gd name="T72" fmla="*/ 6 w 13"/>
                    <a:gd name="T73" fmla="*/ 30 h 57"/>
                    <a:gd name="T74" fmla="*/ 5 w 13"/>
                    <a:gd name="T75" fmla="*/ 32 h 57"/>
                    <a:gd name="T76" fmla="*/ 5 w 13"/>
                    <a:gd name="T77" fmla="*/ 34 h 57"/>
                    <a:gd name="T78" fmla="*/ 4 w 13"/>
                    <a:gd name="T79" fmla="*/ 36 h 57"/>
                    <a:gd name="T80" fmla="*/ 4 w 13"/>
                    <a:gd name="T81" fmla="*/ 39 h 57"/>
                    <a:gd name="T82" fmla="*/ 4 w 13"/>
                    <a:gd name="T83" fmla="*/ 41 h 57"/>
                    <a:gd name="T84" fmla="*/ 4 w 13"/>
                    <a:gd name="T85" fmla="*/ 43 h 57"/>
                    <a:gd name="T86" fmla="*/ 3 w 13"/>
                    <a:gd name="T87" fmla="*/ 46 h 57"/>
                    <a:gd name="T88" fmla="*/ 3 w 13"/>
                    <a:gd name="T89" fmla="*/ 48 h 57"/>
                    <a:gd name="T90" fmla="*/ 2 w 13"/>
                    <a:gd name="T91" fmla="*/ 57 h 57"/>
                    <a:gd name="T92" fmla="*/ 1 w 13"/>
                    <a:gd name="T9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57">
                      <a:moveTo>
                        <a:pt x="1" y="55"/>
                      </a:moveTo>
                      <a:lnTo>
                        <a:pt x="0" y="52"/>
                      </a:lnTo>
                      <a:lnTo>
                        <a:pt x="0" y="51"/>
                      </a:lnTo>
                      <a:lnTo>
                        <a:pt x="0" y="50"/>
                      </a:lnTo>
                      <a:lnTo>
                        <a:pt x="0" y="49"/>
                      </a:lnTo>
                      <a:lnTo>
                        <a:pt x="0" y="48"/>
                      </a:lnTo>
                      <a:lnTo>
                        <a:pt x="0" y="47"/>
                      </a:lnTo>
                      <a:lnTo>
                        <a:pt x="0" y="46"/>
                      </a:lnTo>
                      <a:lnTo>
                        <a:pt x="0" y="44"/>
                      </a:lnTo>
                      <a:lnTo>
                        <a:pt x="0" y="43"/>
                      </a:lnTo>
                      <a:lnTo>
                        <a:pt x="0" y="41"/>
                      </a:lnTo>
                      <a:lnTo>
                        <a:pt x="0" y="39"/>
                      </a:lnTo>
                      <a:lnTo>
                        <a:pt x="0" y="39"/>
                      </a:lnTo>
                      <a:lnTo>
                        <a:pt x="0" y="37"/>
                      </a:lnTo>
                      <a:lnTo>
                        <a:pt x="1" y="37"/>
                      </a:lnTo>
                      <a:lnTo>
                        <a:pt x="1" y="36"/>
                      </a:lnTo>
                      <a:lnTo>
                        <a:pt x="1" y="35"/>
                      </a:lnTo>
                      <a:lnTo>
                        <a:pt x="1" y="34"/>
                      </a:lnTo>
                      <a:lnTo>
                        <a:pt x="1" y="33"/>
                      </a:lnTo>
                      <a:lnTo>
                        <a:pt x="1" y="32"/>
                      </a:lnTo>
                      <a:lnTo>
                        <a:pt x="1" y="31"/>
                      </a:lnTo>
                      <a:lnTo>
                        <a:pt x="1" y="30"/>
                      </a:lnTo>
                      <a:lnTo>
                        <a:pt x="2" y="29"/>
                      </a:lnTo>
                      <a:lnTo>
                        <a:pt x="2" y="28"/>
                      </a:lnTo>
                      <a:lnTo>
                        <a:pt x="2" y="27"/>
                      </a:lnTo>
                      <a:lnTo>
                        <a:pt x="2" y="25"/>
                      </a:lnTo>
                      <a:lnTo>
                        <a:pt x="2" y="24"/>
                      </a:lnTo>
                      <a:lnTo>
                        <a:pt x="2" y="23"/>
                      </a:lnTo>
                      <a:lnTo>
                        <a:pt x="2" y="22"/>
                      </a:lnTo>
                      <a:lnTo>
                        <a:pt x="2" y="21"/>
                      </a:lnTo>
                      <a:lnTo>
                        <a:pt x="2" y="20"/>
                      </a:lnTo>
                      <a:lnTo>
                        <a:pt x="2" y="19"/>
                      </a:lnTo>
                      <a:lnTo>
                        <a:pt x="2" y="18"/>
                      </a:lnTo>
                      <a:lnTo>
                        <a:pt x="3" y="17"/>
                      </a:lnTo>
                      <a:lnTo>
                        <a:pt x="3" y="16"/>
                      </a:lnTo>
                      <a:lnTo>
                        <a:pt x="3" y="15"/>
                      </a:lnTo>
                      <a:lnTo>
                        <a:pt x="3" y="14"/>
                      </a:lnTo>
                      <a:lnTo>
                        <a:pt x="3" y="13"/>
                      </a:lnTo>
                      <a:lnTo>
                        <a:pt x="4" y="12"/>
                      </a:lnTo>
                      <a:lnTo>
                        <a:pt x="4" y="11"/>
                      </a:lnTo>
                      <a:lnTo>
                        <a:pt x="4" y="10"/>
                      </a:lnTo>
                      <a:lnTo>
                        <a:pt x="4" y="9"/>
                      </a:lnTo>
                      <a:lnTo>
                        <a:pt x="4" y="8"/>
                      </a:lnTo>
                      <a:lnTo>
                        <a:pt x="4" y="7"/>
                      </a:lnTo>
                      <a:lnTo>
                        <a:pt x="5" y="6"/>
                      </a:lnTo>
                      <a:lnTo>
                        <a:pt x="5" y="5"/>
                      </a:lnTo>
                      <a:lnTo>
                        <a:pt x="5" y="4"/>
                      </a:lnTo>
                      <a:lnTo>
                        <a:pt x="5" y="4"/>
                      </a:lnTo>
                      <a:lnTo>
                        <a:pt x="6" y="2"/>
                      </a:lnTo>
                      <a:lnTo>
                        <a:pt x="6" y="0"/>
                      </a:lnTo>
                      <a:lnTo>
                        <a:pt x="13" y="6"/>
                      </a:lnTo>
                      <a:lnTo>
                        <a:pt x="13" y="6"/>
                      </a:lnTo>
                      <a:lnTo>
                        <a:pt x="12" y="7"/>
                      </a:lnTo>
                      <a:lnTo>
                        <a:pt x="12" y="8"/>
                      </a:lnTo>
                      <a:lnTo>
                        <a:pt x="12" y="9"/>
                      </a:lnTo>
                      <a:lnTo>
                        <a:pt x="11" y="10"/>
                      </a:lnTo>
                      <a:lnTo>
                        <a:pt x="11" y="11"/>
                      </a:lnTo>
                      <a:lnTo>
                        <a:pt x="11" y="12"/>
                      </a:lnTo>
                      <a:lnTo>
                        <a:pt x="10" y="13"/>
                      </a:lnTo>
                      <a:lnTo>
                        <a:pt x="10" y="14"/>
                      </a:lnTo>
                      <a:lnTo>
                        <a:pt x="10" y="15"/>
                      </a:lnTo>
                      <a:lnTo>
                        <a:pt x="9" y="16"/>
                      </a:lnTo>
                      <a:lnTo>
                        <a:pt x="9" y="18"/>
                      </a:lnTo>
                      <a:lnTo>
                        <a:pt x="9" y="19"/>
                      </a:lnTo>
                      <a:lnTo>
                        <a:pt x="8" y="20"/>
                      </a:lnTo>
                      <a:lnTo>
                        <a:pt x="8" y="22"/>
                      </a:lnTo>
                      <a:lnTo>
                        <a:pt x="7" y="24"/>
                      </a:lnTo>
                      <a:lnTo>
                        <a:pt x="7" y="24"/>
                      </a:lnTo>
                      <a:lnTo>
                        <a:pt x="7" y="25"/>
                      </a:lnTo>
                      <a:lnTo>
                        <a:pt x="6" y="26"/>
                      </a:lnTo>
                      <a:lnTo>
                        <a:pt x="6" y="27"/>
                      </a:lnTo>
                      <a:lnTo>
                        <a:pt x="6" y="28"/>
                      </a:lnTo>
                      <a:lnTo>
                        <a:pt x="6" y="29"/>
                      </a:lnTo>
                      <a:lnTo>
                        <a:pt x="6" y="30"/>
                      </a:lnTo>
                      <a:lnTo>
                        <a:pt x="6" y="31"/>
                      </a:lnTo>
                      <a:lnTo>
                        <a:pt x="5" y="32"/>
                      </a:lnTo>
                      <a:lnTo>
                        <a:pt x="5" y="33"/>
                      </a:lnTo>
                      <a:lnTo>
                        <a:pt x="5" y="34"/>
                      </a:lnTo>
                      <a:lnTo>
                        <a:pt x="5" y="35"/>
                      </a:lnTo>
                      <a:lnTo>
                        <a:pt x="4" y="36"/>
                      </a:lnTo>
                      <a:lnTo>
                        <a:pt x="4" y="37"/>
                      </a:lnTo>
                      <a:lnTo>
                        <a:pt x="4" y="39"/>
                      </a:lnTo>
                      <a:lnTo>
                        <a:pt x="4" y="40"/>
                      </a:lnTo>
                      <a:lnTo>
                        <a:pt x="4" y="41"/>
                      </a:lnTo>
                      <a:lnTo>
                        <a:pt x="4" y="42"/>
                      </a:lnTo>
                      <a:lnTo>
                        <a:pt x="4" y="43"/>
                      </a:lnTo>
                      <a:lnTo>
                        <a:pt x="3" y="44"/>
                      </a:lnTo>
                      <a:lnTo>
                        <a:pt x="3" y="46"/>
                      </a:lnTo>
                      <a:lnTo>
                        <a:pt x="3" y="47"/>
                      </a:lnTo>
                      <a:lnTo>
                        <a:pt x="3" y="48"/>
                      </a:lnTo>
                      <a:lnTo>
                        <a:pt x="3" y="50"/>
                      </a:lnTo>
                      <a:lnTo>
                        <a:pt x="2" y="57"/>
                      </a:lnTo>
                      <a:lnTo>
                        <a:pt x="1" y="55"/>
                      </a:lnTo>
                      <a:lnTo>
                        <a:pt x="1" y="55"/>
                      </a:lnTo>
                      <a:close/>
                    </a:path>
                  </a:pathLst>
                </a:custGeom>
                <a:solidFill>
                  <a:srgbClr val="4D4D3B"/>
                </a:solidFill>
                <a:ln>
                  <a:noFill/>
                </a:ln>
              </p:spPr>
              <p:txBody>
                <a:bodyPr/>
                <a:lstStyle/>
                <a:p>
                  <a:pPr algn="ctr"/>
                  <a:endParaRPr lang="zh-CN" altLang="en-US"/>
                </a:p>
              </p:txBody>
            </p:sp>
            <p:sp>
              <p:nvSpPr>
                <p:cNvPr id="1052325" name="Freeform 552"/>
                <p:cNvSpPr/>
                <p:nvPr/>
              </p:nvSpPr>
              <p:spPr bwMode="auto">
                <a:xfrm>
                  <a:off x="1730" y="1166"/>
                  <a:ext cx="56" cy="67"/>
                </a:xfrm>
                <a:custGeom>
                  <a:avLst/>
                  <a:gdLst>
                    <a:gd name="T0" fmla="*/ 0 w 56"/>
                    <a:gd name="T1" fmla="*/ 53 h 67"/>
                    <a:gd name="T2" fmla="*/ 2 w 56"/>
                    <a:gd name="T3" fmla="*/ 52 h 67"/>
                    <a:gd name="T4" fmla="*/ 3 w 56"/>
                    <a:gd name="T5" fmla="*/ 51 h 67"/>
                    <a:gd name="T6" fmla="*/ 6 w 56"/>
                    <a:gd name="T7" fmla="*/ 49 h 67"/>
                    <a:gd name="T8" fmla="*/ 8 w 56"/>
                    <a:gd name="T9" fmla="*/ 47 h 67"/>
                    <a:gd name="T10" fmla="*/ 11 w 56"/>
                    <a:gd name="T11" fmla="*/ 44 h 67"/>
                    <a:gd name="T12" fmla="*/ 13 w 56"/>
                    <a:gd name="T13" fmla="*/ 43 h 67"/>
                    <a:gd name="T14" fmla="*/ 15 w 56"/>
                    <a:gd name="T15" fmla="*/ 42 h 67"/>
                    <a:gd name="T16" fmla="*/ 17 w 56"/>
                    <a:gd name="T17" fmla="*/ 40 h 67"/>
                    <a:gd name="T18" fmla="*/ 19 w 56"/>
                    <a:gd name="T19" fmla="*/ 38 h 67"/>
                    <a:gd name="T20" fmla="*/ 21 w 56"/>
                    <a:gd name="T21" fmla="*/ 36 h 67"/>
                    <a:gd name="T22" fmla="*/ 23 w 56"/>
                    <a:gd name="T23" fmla="*/ 34 h 67"/>
                    <a:gd name="T24" fmla="*/ 24 w 56"/>
                    <a:gd name="T25" fmla="*/ 33 h 67"/>
                    <a:gd name="T26" fmla="*/ 27 w 56"/>
                    <a:gd name="T27" fmla="*/ 31 h 67"/>
                    <a:gd name="T28" fmla="*/ 29 w 56"/>
                    <a:gd name="T29" fmla="*/ 28 h 67"/>
                    <a:gd name="T30" fmla="*/ 31 w 56"/>
                    <a:gd name="T31" fmla="*/ 27 h 67"/>
                    <a:gd name="T32" fmla="*/ 33 w 56"/>
                    <a:gd name="T33" fmla="*/ 24 h 67"/>
                    <a:gd name="T34" fmla="*/ 35 w 56"/>
                    <a:gd name="T35" fmla="*/ 22 h 67"/>
                    <a:gd name="T36" fmla="*/ 37 w 56"/>
                    <a:gd name="T37" fmla="*/ 20 h 67"/>
                    <a:gd name="T38" fmla="*/ 39 w 56"/>
                    <a:gd name="T39" fmla="*/ 17 h 67"/>
                    <a:gd name="T40" fmla="*/ 42 w 56"/>
                    <a:gd name="T41" fmla="*/ 15 h 67"/>
                    <a:gd name="T42" fmla="*/ 44 w 56"/>
                    <a:gd name="T43" fmla="*/ 12 h 67"/>
                    <a:gd name="T44" fmla="*/ 46 w 56"/>
                    <a:gd name="T45" fmla="*/ 10 h 67"/>
                    <a:gd name="T46" fmla="*/ 48 w 56"/>
                    <a:gd name="T47" fmla="*/ 7 h 67"/>
                    <a:gd name="T48" fmla="*/ 50 w 56"/>
                    <a:gd name="T49" fmla="*/ 5 h 67"/>
                    <a:gd name="T50" fmla="*/ 52 w 56"/>
                    <a:gd name="T51" fmla="*/ 2 h 67"/>
                    <a:gd name="T52" fmla="*/ 56 w 56"/>
                    <a:gd name="T53" fmla="*/ 8 h 67"/>
                    <a:gd name="T54" fmla="*/ 55 w 56"/>
                    <a:gd name="T55" fmla="*/ 9 h 67"/>
                    <a:gd name="T56" fmla="*/ 54 w 56"/>
                    <a:gd name="T57" fmla="*/ 11 h 67"/>
                    <a:gd name="T58" fmla="*/ 52 w 56"/>
                    <a:gd name="T59" fmla="*/ 13 h 67"/>
                    <a:gd name="T60" fmla="*/ 50 w 56"/>
                    <a:gd name="T61" fmla="*/ 16 h 67"/>
                    <a:gd name="T62" fmla="*/ 49 w 56"/>
                    <a:gd name="T63" fmla="*/ 17 h 67"/>
                    <a:gd name="T64" fmla="*/ 48 w 56"/>
                    <a:gd name="T65" fmla="*/ 19 h 67"/>
                    <a:gd name="T66" fmla="*/ 46 w 56"/>
                    <a:gd name="T67" fmla="*/ 21 h 67"/>
                    <a:gd name="T68" fmla="*/ 45 w 56"/>
                    <a:gd name="T69" fmla="*/ 23 h 67"/>
                    <a:gd name="T70" fmla="*/ 43 w 56"/>
                    <a:gd name="T71" fmla="*/ 25 h 67"/>
                    <a:gd name="T72" fmla="*/ 42 w 56"/>
                    <a:gd name="T73" fmla="*/ 27 h 67"/>
                    <a:gd name="T74" fmla="*/ 40 w 56"/>
                    <a:gd name="T75" fmla="*/ 29 h 67"/>
                    <a:gd name="T76" fmla="*/ 38 w 56"/>
                    <a:gd name="T77" fmla="*/ 32 h 67"/>
                    <a:gd name="T78" fmla="*/ 36 w 56"/>
                    <a:gd name="T79" fmla="*/ 34 h 67"/>
                    <a:gd name="T80" fmla="*/ 34 w 56"/>
                    <a:gd name="T81" fmla="*/ 36 h 67"/>
                    <a:gd name="T82" fmla="*/ 32 w 56"/>
                    <a:gd name="T83" fmla="*/ 39 h 67"/>
                    <a:gd name="T84" fmla="*/ 30 w 56"/>
                    <a:gd name="T85" fmla="*/ 41 h 67"/>
                    <a:gd name="T86" fmla="*/ 28 w 56"/>
                    <a:gd name="T87" fmla="*/ 44 h 67"/>
                    <a:gd name="T88" fmla="*/ 26 w 56"/>
                    <a:gd name="T89" fmla="*/ 46 h 67"/>
                    <a:gd name="T90" fmla="*/ 23 w 56"/>
                    <a:gd name="T91" fmla="*/ 48 h 67"/>
                    <a:gd name="T92" fmla="*/ 21 w 56"/>
                    <a:gd name="T93" fmla="*/ 51 h 67"/>
                    <a:gd name="T94" fmla="*/ 18 w 56"/>
                    <a:gd name="T95" fmla="*/ 53 h 67"/>
                    <a:gd name="T96" fmla="*/ 16 w 56"/>
                    <a:gd name="T97" fmla="*/ 55 h 67"/>
                    <a:gd name="T98" fmla="*/ 13 w 56"/>
                    <a:gd name="T99" fmla="*/ 58 h 67"/>
                    <a:gd name="T100" fmla="*/ 10 w 56"/>
                    <a:gd name="T101" fmla="*/ 60 h 67"/>
                    <a:gd name="T102" fmla="*/ 7 w 56"/>
                    <a:gd name="T103" fmla="*/ 63 h 67"/>
                    <a:gd name="T104" fmla="*/ 4 w 56"/>
                    <a:gd name="T105" fmla="*/ 65 h 67"/>
                    <a:gd name="T106" fmla="*/ 1 w 56"/>
                    <a:gd name="T10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 h="67">
                      <a:moveTo>
                        <a:pt x="1" y="67"/>
                      </a:moveTo>
                      <a:lnTo>
                        <a:pt x="0" y="53"/>
                      </a:lnTo>
                      <a:lnTo>
                        <a:pt x="1" y="53"/>
                      </a:lnTo>
                      <a:lnTo>
                        <a:pt x="2" y="52"/>
                      </a:lnTo>
                      <a:lnTo>
                        <a:pt x="2" y="51"/>
                      </a:lnTo>
                      <a:lnTo>
                        <a:pt x="3" y="51"/>
                      </a:lnTo>
                      <a:lnTo>
                        <a:pt x="4" y="50"/>
                      </a:lnTo>
                      <a:lnTo>
                        <a:pt x="6" y="49"/>
                      </a:lnTo>
                      <a:lnTo>
                        <a:pt x="6" y="48"/>
                      </a:lnTo>
                      <a:lnTo>
                        <a:pt x="8" y="47"/>
                      </a:lnTo>
                      <a:lnTo>
                        <a:pt x="10" y="46"/>
                      </a:lnTo>
                      <a:lnTo>
                        <a:pt x="11" y="44"/>
                      </a:lnTo>
                      <a:lnTo>
                        <a:pt x="12" y="44"/>
                      </a:lnTo>
                      <a:lnTo>
                        <a:pt x="13" y="43"/>
                      </a:lnTo>
                      <a:lnTo>
                        <a:pt x="14" y="42"/>
                      </a:lnTo>
                      <a:lnTo>
                        <a:pt x="15" y="42"/>
                      </a:lnTo>
                      <a:lnTo>
                        <a:pt x="16" y="40"/>
                      </a:lnTo>
                      <a:lnTo>
                        <a:pt x="17" y="40"/>
                      </a:lnTo>
                      <a:lnTo>
                        <a:pt x="18" y="39"/>
                      </a:lnTo>
                      <a:lnTo>
                        <a:pt x="19" y="38"/>
                      </a:lnTo>
                      <a:lnTo>
                        <a:pt x="20" y="37"/>
                      </a:lnTo>
                      <a:lnTo>
                        <a:pt x="21" y="36"/>
                      </a:lnTo>
                      <a:lnTo>
                        <a:pt x="22" y="36"/>
                      </a:lnTo>
                      <a:lnTo>
                        <a:pt x="23" y="34"/>
                      </a:lnTo>
                      <a:lnTo>
                        <a:pt x="24" y="34"/>
                      </a:lnTo>
                      <a:lnTo>
                        <a:pt x="24" y="33"/>
                      </a:lnTo>
                      <a:lnTo>
                        <a:pt x="26" y="32"/>
                      </a:lnTo>
                      <a:lnTo>
                        <a:pt x="27" y="31"/>
                      </a:lnTo>
                      <a:lnTo>
                        <a:pt x="28" y="30"/>
                      </a:lnTo>
                      <a:lnTo>
                        <a:pt x="29" y="28"/>
                      </a:lnTo>
                      <a:lnTo>
                        <a:pt x="30" y="27"/>
                      </a:lnTo>
                      <a:lnTo>
                        <a:pt x="31" y="27"/>
                      </a:lnTo>
                      <a:lnTo>
                        <a:pt x="32" y="25"/>
                      </a:lnTo>
                      <a:lnTo>
                        <a:pt x="33" y="24"/>
                      </a:lnTo>
                      <a:lnTo>
                        <a:pt x="34" y="23"/>
                      </a:lnTo>
                      <a:lnTo>
                        <a:pt x="35" y="22"/>
                      </a:lnTo>
                      <a:lnTo>
                        <a:pt x="36" y="21"/>
                      </a:lnTo>
                      <a:lnTo>
                        <a:pt x="37" y="20"/>
                      </a:lnTo>
                      <a:lnTo>
                        <a:pt x="39" y="18"/>
                      </a:lnTo>
                      <a:lnTo>
                        <a:pt x="39" y="17"/>
                      </a:lnTo>
                      <a:lnTo>
                        <a:pt x="41" y="16"/>
                      </a:lnTo>
                      <a:lnTo>
                        <a:pt x="42" y="15"/>
                      </a:lnTo>
                      <a:lnTo>
                        <a:pt x="43" y="13"/>
                      </a:lnTo>
                      <a:lnTo>
                        <a:pt x="44" y="12"/>
                      </a:lnTo>
                      <a:lnTo>
                        <a:pt x="45" y="11"/>
                      </a:lnTo>
                      <a:lnTo>
                        <a:pt x="46" y="10"/>
                      </a:lnTo>
                      <a:lnTo>
                        <a:pt x="47" y="8"/>
                      </a:lnTo>
                      <a:lnTo>
                        <a:pt x="48" y="7"/>
                      </a:lnTo>
                      <a:lnTo>
                        <a:pt x="49" y="6"/>
                      </a:lnTo>
                      <a:lnTo>
                        <a:pt x="50" y="5"/>
                      </a:lnTo>
                      <a:lnTo>
                        <a:pt x="51" y="3"/>
                      </a:lnTo>
                      <a:lnTo>
                        <a:pt x="52" y="2"/>
                      </a:lnTo>
                      <a:lnTo>
                        <a:pt x="54" y="0"/>
                      </a:lnTo>
                      <a:lnTo>
                        <a:pt x="56" y="8"/>
                      </a:lnTo>
                      <a:lnTo>
                        <a:pt x="56" y="8"/>
                      </a:lnTo>
                      <a:lnTo>
                        <a:pt x="55" y="9"/>
                      </a:lnTo>
                      <a:lnTo>
                        <a:pt x="54" y="10"/>
                      </a:lnTo>
                      <a:lnTo>
                        <a:pt x="54" y="11"/>
                      </a:lnTo>
                      <a:lnTo>
                        <a:pt x="53" y="12"/>
                      </a:lnTo>
                      <a:lnTo>
                        <a:pt x="52" y="13"/>
                      </a:lnTo>
                      <a:lnTo>
                        <a:pt x="51" y="15"/>
                      </a:lnTo>
                      <a:lnTo>
                        <a:pt x="50" y="16"/>
                      </a:lnTo>
                      <a:lnTo>
                        <a:pt x="49" y="17"/>
                      </a:lnTo>
                      <a:lnTo>
                        <a:pt x="49" y="17"/>
                      </a:lnTo>
                      <a:lnTo>
                        <a:pt x="48" y="18"/>
                      </a:lnTo>
                      <a:lnTo>
                        <a:pt x="48" y="19"/>
                      </a:lnTo>
                      <a:lnTo>
                        <a:pt x="47" y="20"/>
                      </a:lnTo>
                      <a:lnTo>
                        <a:pt x="46" y="21"/>
                      </a:lnTo>
                      <a:lnTo>
                        <a:pt x="45" y="22"/>
                      </a:lnTo>
                      <a:lnTo>
                        <a:pt x="45" y="23"/>
                      </a:lnTo>
                      <a:lnTo>
                        <a:pt x="44" y="24"/>
                      </a:lnTo>
                      <a:lnTo>
                        <a:pt x="43" y="25"/>
                      </a:lnTo>
                      <a:lnTo>
                        <a:pt x="42" y="26"/>
                      </a:lnTo>
                      <a:lnTo>
                        <a:pt x="42" y="27"/>
                      </a:lnTo>
                      <a:lnTo>
                        <a:pt x="41" y="28"/>
                      </a:lnTo>
                      <a:lnTo>
                        <a:pt x="40" y="29"/>
                      </a:lnTo>
                      <a:lnTo>
                        <a:pt x="39" y="30"/>
                      </a:lnTo>
                      <a:lnTo>
                        <a:pt x="38" y="32"/>
                      </a:lnTo>
                      <a:lnTo>
                        <a:pt x="37" y="33"/>
                      </a:lnTo>
                      <a:lnTo>
                        <a:pt x="36" y="34"/>
                      </a:lnTo>
                      <a:lnTo>
                        <a:pt x="35" y="35"/>
                      </a:lnTo>
                      <a:lnTo>
                        <a:pt x="34" y="36"/>
                      </a:lnTo>
                      <a:lnTo>
                        <a:pt x="33" y="37"/>
                      </a:lnTo>
                      <a:lnTo>
                        <a:pt x="32" y="39"/>
                      </a:lnTo>
                      <a:lnTo>
                        <a:pt x="31" y="40"/>
                      </a:lnTo>
                      <a:lnTo>
                        <a:pt x="30" y="41"/>
                      </a:lnTo>
                      <a:lnTo>
                        <a:pt x="29" y="42"/>
                      </a:lnTo>
                      <a:lnTo>
                        <a:pt x="28" y="44"/>
                      </a:lnTo>
                      <a:lnTo>
                        <a:pt x="27" y="45"/>
                      </a:lnTo>
                      <a:lnTo>
                        <a:pt x="26" y="46"/>
                      </a:lnTo>
                      <a:lnTo>
                        <a:pt x="24" y="47"/>
                      </a:lnTo>
                      <a:lnTo>
                        <a:pt x="23" y="48"/>
                      </a:lnTo>
                      <a:lnTo>
                        <a:pt x="22" y="50"/>
                      </a:lnTo>
                      <a:lnTo>
                        <a:pt x="21" y="51"/>
                      </a:lnTo>
                      <a:lnTo>
                        <a:pt x="19" y="52"/>
                      </a:lnTo>
                      <a:lnTo>
                        <a:pt x="18" y="53"/>
                      </a:lnTo>
                      <a:lnTo>
                        <a:pt x="17" y="54"/>
                      </a:lnTo>
                      <a:lnTo>
                        <a:pt x="16" y="55"/>
                      </a:lnTo>
                      <a:lnTo>
                        <a:pt x="14" y="57"/>
                      </a:lnTo>
                      <a:lnTo>
                        <a:pt x="13" y="58"/>
                      </a:lnTo>
                      <a:lnTo>
                        <a:pt x="11" y="59"/>
                      </a:lnTo>
                      <a:lnTo>
                        <a:pt x="10" y="60"/>
                      </a:lnTo>
                      <a:lnTo>
                        <a:pt x="9" y="61"/>
                      </a:lnTo>
                      <a:lnTo>
                        <a:pt x="7" y="63"/>
                      </a:lnTo>
                      <a:lnTo>
                        <a:pt x="6" y="64"/>
                      </a:lnTo>
                      <a:lnTo>
                        <a:pt x="4" y="65"/>
                      </a:lnTo>
                      <a:lnTo>
                        <a:pt x="1" y="67"/>
                      </a:lnTo>
                      <a:lnTo>
                        <a:pt x="1" y="67"/>
                      </a:lnTo>
                      <a:close/>
                    </a:path>
                  </a:pathLst>
                </a:custGeom>
                <a:solidFill>
                  <a:srgbClr val="4D4D3B"/>
                </a:solidFill>
                <a:ln>
                  <a:noFill/>
                </a:ln>
              </p:spPr>
              <p:txBody>
                <a:bodyPr/>
                <a:lstStyle/>
                <a:p>
                  <a:pPr algn="ctr"/>
                  <a:endParaRPr lang="zh-CN" altLang="en-US"/>
                </a:p>
              </p:txBody>
            </p:sp>
            <p:sp>
              <p:nvSpPr>
                <p:cNvPr id="1052326" name="Freeform 553"/>
                <p:cNvSpPr/>
                <p:nvPr/>
              </p:nvSpPr>
              <p:spPr bwMode="auto">
                <a:xfrm>
                  <a:off x="1762" y="1085"/>
                  <a:ext cx="21" cy="79"/>
                </a:xfrm>
                <a:custGeom>
                  <a:avLst/>
                  <a:gdLst>
                    <a:gd name="T0" fmla="*/ 16 w 21"/>
                    <a:gd name="T1" fmla="*/ 79 h 79"/>
                    <a:gd name="T2" fmla="*/ 15 w 21"/>
                    <a:gd name="T3" fmla="*/ 76 h 79"/>
                    <a:gd name="T4" fmla="*/ 15 w 21"/>
                    <a:gd name="T5" fmla="*/ 74 h 79"/>
                    <a:gd name="T6" fmla="*/ 15 w 21"/>
                    <a:gd name="T7" fmla="*/ 71 h 79"/>
                    <a:gd name="T8" fmla="*/ 14 w 21"/>
                    <a:gd name="T9" fmla="*/ 69 h 79"/>
                    <a:gd name="T10" fmla="*/ 14 w 21"/>
                    <a:gd name="T11" fmla="*/ 67 h 79"/>
                    <a:gd name="T12" fmla="*/ 13 w 21"/>
                    <a:gd name="T13" fmla="*/ 65 h 79"/>
                    <a:gd name="T14" fmla="*/ 13 w 21"/>
                    <a:gd name="T15" fmla="*/ 63 h 79"/>
                    <a:gd name="T16" fmla="*/ 13 w 21"/>
                    <a:gd name="T17" fmla="*/ 61 h 79"/>
                    <a:gd name="T18" fmla="*/ 13 w 21"/>
                    <a:gd name="T19" fmla="*/ 59 h 79"/>
                    <a:gd name="T20" fmla="*/ 12 w 21"/>
                    <a:gd name="T21" fmla="*/ 56 h 79"/>
                    <a:gd name="T22" fmla="*/ 11 w 21"/>
                    <a:gd name="T23" fmla="*/ 54 h 79"/>
                    <a:gd name="T24" fmla="*/ 11 w 21"/>
                    <a:gd name="T25" fmla="*/ 52 h 79"/>
                    <a:gd name="T26" fmla="*/ 10 w 21"/>
                    <a:gd name="T27" fmla="*/ 49 h 79"/>
                    <a:gd name="T28" fmla="*/ 9 w 21"/>
                    <a:gd name="T29" fmla="*/ 47 h 79"/>
                    <a:gd name="T30" fmla="*/ 9 w 21"/>
                    <a:gd name="T31" fmla="*/ 44 h 79"/>
                    <a:gd name="T32" fmla="*/ 8 w 21"/>
                    <a:gd name="T33" fmla="*/ 42 h 79"/>
                    <a:gd name="T34" fmla="*/ 7 w 21"/>
                    <a:gd name="T35" fmla="*/ 39 h 79"/>
                    <a:gd name="T36" fmla="*/ 7 w 21"/>
                    <a:gd name="T37" fmla="*/ 36 h 79"/>
                    <a:gd name="T38" fmla="*/ 6 w 21"/>
                    <a:gd name="T39" fmla="*/ 34 h 79"/>
                    <a:gd name="T40" fmla="*/ 5 w 21"/>
                    <a:gd name="T41" fmla="*/ 31 h 79"/>
                    <a:gd name="T42" fmla="*/ 4 w 21"/>
                    <a:gd name="T43" fmla="*/ 29 h 79"/>
                    <a:gd name="T44" fmla="*/ 3 w 21"/>
                    <a:gd name="T45" fmla="*/ 26 h 79"/>
                    <a:gd name="T46" fmla="*/ 2 w 21"/>
                    <a:gd name="T47" fmla="*/ 24 h 79"/>
                    <a:gd name="T48" fmla="*/ 1 w 21"/>
                    <a:gd name="T49" fmla="*/ 21 h 79"/>
                    <a:gd name="T50" fmla="*/ 1 w 21"/>
                    <a:gd name="T51" fmla="*/ 19 h 79"/>
                    <a:gd name="T52" fmla="*/ 13 w 21"/>
                    <a:gd name="T53" fmla="*/ 0 h 79"/>
                    <a:gd name="T54" fmla="*/ 13 w 21"/>
                    <a:gd name="T55" fmla="*/ 1 h 79"/>
                    <a:gd name="T56" fmla="*/ 13 w 21"/>
                    <a:gd name="T57" fmla="*/ 3 h 79"/>
                    <a:gd name="T58" fmla="*/ 13 w 21"/>
                    <a:gd name="T59" fmla="*/ 5 h 79"/>
                    <a:gd name="T60" fmla="*/ 13 w 21"/>
                    <a:gd name="T61" fmla="*/ 7 h 79"/>
                    <a:gd name="T62" fmla="*/ 13 w 21"/>
                    <a:gd name="T63" fmla="*/ 9 h 79"/>
                    <a:gd name="T64" fmla="*/ 14 w 21"/>
                    <a:gd name="T65" fmla="*/ 11 h 79"/>
                    <a:gd name="T66" fmla="*/ 14 w 21"/>
                    <a:gd name="T67" fmla="*/ 13 h 79"/>
                    <a:gd name="T68" fmla="*/ 14 w 21"/>
                    <a:gd name="T69" fmla="*/ 15 h 79"/>
                    <a:gd name="T70" fmla="*/ 15 w 21"/>
                    <a:gd name="T71" fmla="*/ 18 h 79"/>
                    <a:gd name="T72" fmla="*/ 15 w 21"/>
                    <a:gd name="T73" fmla="*/ 21 h 79"/>
                    <a:gd name="T74" fmla="*/ 15 w 21"/>
                    <a:gd name="T75" fmla="*/ 24 h 79"/>
                    <a:gd name="T76" fmla="*/ 16 w 21"/>
                    <a:gd name="T77" fmla="*/ 27 h 79"/>
                    <a:gd name="T78" fmla="*/ 16 w 21"/>
                    <a:gd name="T79" fmla="*/ 29 h 79"/>
                    <a:gd name="T80" fmla="*/ 16 w 21"/>
                    <a:gd name="T81" fmla="*/ 33 h 79"/>
                    <a:gd name="T82" fmla="*/ 16 w 21"/>
                    <a:gd name="T83" fmla="*/ 35 h 79"/>
                    <a:gd name="T84" fmla="*/ 17 w 21"/>
                    <a:gd name="T85" fmla="*/ 38 h 79"/>
                    <a:gd name="T86" fmla="*/ 17 w 21"/>
                    <a:gd name="T87" fmla="*/ 42 h 79"/>
                    <a:gd name="T88" fmla="*/ 17 w 21"/>
                    <a:gd name="T89" fmla="*/ 45 h 79"/>
                    <a:gd name="T90" fmla="*/ 18 w 21"/>
                    <a:gd name="T91" fmla="*/ 48 h 79"/>
                    <a:gd name="T92" fmla="*/ 18 w 21"/>
                    <a:gd name="T93" fmla="*/ 51 h 79"/>
                    <a:gd name="T94" fmla="*/ 19 w 21"/>
                    <a:gd name="T95" fmla="*/ 54 h 79"/>
                    <a:gd name="T96" fmla="*/ 19 w 21"/>
                    <a:gd name="T97" fmla="*/ 57 h 79"/>
                    <a:gd name="T98" fmla="*/ 19 w 21"/>
                    <a:gd name="T99" fmla="*/ 60 h 79"/>
                    <a:gd name="T100" fmla="*/ 19 w 21"/>
                    <a:gd name="T101" fmla="*/ 63 h 79"/>
                    <a:gd name="T102" fmla="*/ 19 w 21"/>
                    <a:gd name="T103" fmla="*/ 65 h 79"/>
                    <a:gd name="T104" fmla="*/ 20 w 21"/>
                    <a:gd name="T105" fmla="*/ 68 h 79"/>
                    <a:gd name="T106" fmla="*/ 20 w 21"/>
                    <a:gd name="T107" fmla="*/ 71 h 79"/>
                    <a:gd name="T108" fmla="*/ 20 w 21"/>
                    <a:gd name="T109" fmla="*/ 73 h 79"/>
                    <a:gd name="T110" fmla="*/ 20 w 21"/>
                    <a:gd name="T111" fmla="*/ 78 h 79"/>
                    <a:gd name="T112" fmla="*/ 16 w 21"/>
                    <a:gd name="T11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 h="79">
                      <a:moveTo>
                        <a:pt x="16" y="79"/>
                      </a:moveTo>
                      <a:lnTo>
                        <a:pt x="16" y="79"/>
                      </a:lnTo>
                      <a:lnTo>
                        <a:pt x="16" y="77"/>
                      </a:lnTo>
                      <a:lnTo>
                        <a:pt x="15" y="76"/>
                      </a:lnTo>
                      <a:lnTo>
                        <a:pt x="15" y="75"/>
                      </a:lnTo>
                      <a:lnTo>
                        <a:pt x="15" y="74"/>
                      </a:lnTo>
                      <a:lnTo>
                        <a:pt x="15" y="73"/>
                      </a:lnTo>
                      <a:lnTo>
                        <a:pt x="15" y="71"/>
                      </a:lnTo>
                      <a:lnTo>
                        <a:pt x="14" y="70"/>
                      </a:lnTo>
                      <a:lnTo>
                        <a:pt x="14" y="69"/>
                      </a:lnTo>
                      <a:lnTo>
                        <a:pt x="14" y="68"/>
                      </a:lnTo>
                      <a:lnTo>
                        <a:pt x="14" y="67"/>
                      </a:lnTo>
                      <a:lnTo>
                        <a:pt x="14" y="66"/>
                      </a:lnTo>
                      <a:lnTo>
                        <a:pt x="13" y="65"/>
                      </a:lnTo>
                      <a:lnTo>
                        <a:pt x="13" y="64"/>
                      </a:lnTo>
                      <a:lnTo>
                        <a:pt x="13" y="63"/>
                      </a:lnTo>
                      <a:lnTo>
                        <a:pt x="13" y="62"/>
                      </a:lnTo>
                      <a:lnTo>
                        <a:pt x="13" y="61"/>
                      </a:lnTo>
                      <a:lnTo>
                        <a:pt x="13" y="60"/>
                      </a:lnTo>
                      <a:lnTo>
                        <a:pt x="13" y="59"/>
                      </a:lnTo>
                      <a:lnTo>
                        <a:pt x="12" y="58"/>
                      </a:lnTo>
                      <a:lnTo>
                        <a:pt x="12" y="56"/>
                      </a:lnTo>
                      <a:lnTo>
                        <a:pt x="12" y="55"/>
                      </a:lnTo>
                      <a:lnTo>
                        <a:pt x="11" y="54"/>
                      </a:lnTo>
                      <a:lnTo>
                        <a:pt x="11" y="53"/>
                      </a:lnTo>
                      <a:lnTo>
                        <a:pt x="11" y="52"/>
                      </a:lnTo>
                      <a:lnTo>
                        <a:pt x="11" y="50"/>
                      </a:lnTo>
                      <a:lnTo>
                        <a:pt x="10" y="49"/>
                      </a:lnTo>
                      <a:lnTo>
                        <a:pt x="10" y="48"/>
                      </a:lnTo>
                      <a:lnTo>
                        <a:pt x="9" y="47"/>
                      </a:lnTo>
                      <a:lnTo>
                        <a:pt x="9" y="46"/>
                      </a:lnTo>
                      <a:lnTo>
                        <a:pt x="9" y="44"/>
                      </a:lnTo>
                      <a:lnTo>
                        <a:pt x="9" y="43"/>
                      </a:lnTo>
                      <a:lnTo>
                        <a:pt x="8" y="42"/>
                      </a:lnTo>
                      <a:lnTo>
                        <a:pt x="8" y="40"/>
                      </a:lnTo>
                      <a:lnTo>
                        <a:pt x="7" y="39"/>
                      </a:lnTo>
                      <a:lnTo>
                        <a:pt x="7" y="38"/>
                      </a:lnTo>
                      <a:lnTo>
                        <a:pt x="7" y="36"/>
                      </a:lnTo>
                      <a:lnTo>
                        <a:pt x="7" y="35"/>
                      </a:lnTo>
                      <a:lnTo>
                        <a:pt x="6" y="34"/>
                      </a:lnTo>
                      <a:lnTo>
                        <a:pt x="6" y="33"/>
                      </a:lnTo>
                      <a:lnTo>
                        <a:pt x="5" y="31"/>
                      </a:lnTo>
                      <a:lnTo>
                        <a:pt x="5" y="30"/>
                      </a:lnTo>
                      <a:lnTo>
                        <a:pt x="4" y="29"/>
                      </a:lnTo>
                      <a:lnTo>
                        <a:pt x="4" y="28"/>
                      </a:lnTo>
                      <a:lnTo>
                        <a:pt x="3" y="26"/>
                      </a:lnTo>
                      <a:lnTo>
                        <a:pt x="3" y="25"/>
                      </a:lnTo>
                      <a:lnTo>
                        <a:pt x="2" y="24"/>
                      </a:lnTo>
                      <a:lnTo>
                        <a:pt x="2" y="23"/>
                      </a:lnTo>
                      <a:lnTo>
                        <a:pt x="1" y="21"/>
                      </a:lnTo>
                      <a:lnTo>
                        <a:pt x="1" y="20"/>
                      </a:lnTo>
                      <a:lnTo>
                        <a:pt x="1" y="19"/>
                      </a:lnTo>
                      <a:lnTo>
                        <a:pt x="0" y="18"/>
                      </a:lnTo>
                      <a:lnTo>
                        <a:pt x="13" y="0"/>
                      </a:lnTo>
                      <a:lnTo>
                        <a:pt x="13" y="0"/>
                      </a:lnTo>
                      <a:lnTo>
                        <a:pt x="13" y="1"/>
                      </a:lnTo>
                      <a:lnTo>
                        <a:pt x="13" y="2"/>
                      </a:lnTo>
                      <a:lnTo>
                        <a:pt x="13" y="3"/>
                      </a:lnTo>
                      <a:lnTo>
                        <a:pt x="13" y="5"/>
                      </a:lnTo>
                      <a:lnTo>
                        <a:pt x="13" y="5"/>
                      </a:lnTo>
                      <a:lnTo>
                        <a:pt x="13" y="6"/>
                      </a:lnTo>
                      <a:lnTo>
                        <a:pt x="13" y="7"/>
                      </a:lnTo>
                      <a:lnTo>
                        <a:pt x="13" y="8"/>
                      </a:lnTo>
                      <a:lnTo>
                        <a:pt x="13" y="9"/>
                      </a:lnTo>
                      <a:lnTo>
                        <a:pt x="14" y="10"/>
                      </a:lnTo>
                      <a:lnTo>
                        <a:pt x="14" y="11"/>
                      </a:lnTo>
                      <a:lnTo>
                        <a:pt x="14" y="12"/>
                      </a:lnTo>
                      <a:lnTo>
                        <a:pt x="14" y="13"/>
                      </a:lnTo>
                      <a:lnTo>
                        <a:pt x="14" y="14"/>
                      </a:lnTo>
                      <a:lnTo>
                        <a:pt x="14" y="15"/>
                      </a:lnTo>
                      <a:lnTo>
                        <a:pt x="15" y="17"/>
                      </a:lnTo>
                      <a:lnTo>
                        <a:pt x="15" y="18"/>
                      </a:lnTo>
                      <a:lnTo>
                        <a:pt x="15" y="19"/>
                      </a:lnTo>
                      <a:lnTo>
                        <a:pt x="15" y="21"/>
                      </a:lnTo>
                      <a:lnTo>
                        <a:pt x="15" y="22"/>
                      </a:lnTo>
                      <a:lnTo>
                        <a:pt x="15" y="24"/>
                      </a:lnTo>
                      <a:lnTo>
                        <a:pt x="15" y="25"/>
                      </a:lnTo>
                      <a:lnTo>
                        <a:pt x="16" y="27"/>
                      </a:lnTo>
                      <a:lnTo>
                        <a:pt x="16" y="28"/>
                      </a:lnTo>
                      <a:lnTo>
                        <a:pt x="16" y="29"/>
                      </a:lnTo>
                      <a:lnTo>
                        <a:pt x="16" y="31"/>
                      </a:lnTo>
                      <a:lnTo>
                        <a:pt x="16" y="33"/>
                      </a:lnTo>
                      <a:lnTo>
                        <a:pt x="16" y="34"/>
                      </a:lnTo>
                      <a:lnTo>
                        <a:pt x="16" y="35"/>
                      </a:lnTo>
                      <a:lnTo>
                        <a:pt x="17" y="37"/>
                      </a:lnTo>
                      <a:lnTo>
                        <a:pt x="17" y="38"/>
                      </a:lnTo>
                      <a:lnTo>
                        <a:pt x="17" y="40"/>
                      </a:lnTo>
                      <a:lnTo>
                        <a:pt x="17" y="42"/>
                      </a:lnTo>
                      <a:lnTo>
                        <a:pt x="17" y="43"/>
                      </a:lnTo>
                      <a:lnTo>
                        <a:pt x="17" y="45"/>
                      </a:lnTo>
                      <a:lnTo>
                        <a:pt x="18" y="46"/>
                      </a:lnTo>
                      <a:lnTo>
                        <a:pt x="18" y="48"/>
                      </a:lnTo>
                      <a:lnTo>
                        <a:pt x="18" y="50"/>
                      </a:lnTo>
                      <a:lnTo>
                        <a:pt x="18" y="51"/>
                      </a:lnTo>
                      <a:lnTo>
                        <a:pt x="19" y="53"/>
                      </a:lnTo>
                      <a:lnTo>
                        <a:pt x="19" y="54"/>
                      </a:lnTo>
                      <a:lnTo>
                        <a:pt x="19" y="56"/>
                      </a:lnTo>
                      <a:lnTo>
                        <a:pt x="19" y="57"/>
                      </a:lnTo>
                      <a:lnTo>
                        <a:pt x="19" y="58"/>
                      </a:lnTo>
                      <a:lnTo>
                        <a:pt x="19" y="60"/>
                      </a:lnTo>
                      <a:lnTo>
                        <a:pt x="19" y="61"/>
                      </a:lnTo>
                      <a:lnTo>
                        <a:pt x="19" y="63"/>
                      </a:lnTo>
                      <a:lnTo>
                        <a:pt x="19" y="64"/>
                      </a:lnTo>
                      <a:lnTo>
                        <a:pt x="19" y="65"/>
                      </a:lnTo>
                      <a:lnTo>
                        <a:pt x="20" y="67"/>
                      </a:lnTo>
                      <a:lnTo>
                        <a:pt x="20" y="68"/>
                      </a:lnTo>
                      <a:lnTo>
                        <a:pt x="20" y="69"/>
                      </a:lnTo>
                      <a:lnTo>
                        <a:pt x="20" y="71"/>
                      </a:lnTo>
                      <a:lnTo>
                        <a:pt x="20" y="72"/>
                      </a:lnTo>
                      <a:lnTo>
                        <a:pt x="20" y="73"/>
                      </a:lnTo>
                      <a:lnTo>
                        <a:pt x="21" y="74"/>
                      </a:lnTo>
                      <a:lnTo>
                        <a:pt x="20" y="78"/>
                      </a:lnTo>
                      <a:lnTo>
                        <a:pt x="16" y="79"/>
                      </a:lnTo>
                      <a:lnTo>
                        <a:pt x="16" y="79"/>
                      </a:lnTo>
                      <a:close/>
                    </a:path>
                  </a:pathLst>
                </a:custGeom>
                <a:solidFill>
                  <a:srgbClr val="4D4D3B"/>
                </a:solidFill>
                <a:ln>
                  <a:noFill/>
                </a:ln>
              </p:spPr>
              <p:txBody>
                <a:bodyPr/>
                <a:lstStyle/>
                <a:p>
                  <a:pPr algn="ctr"/>
                  <a:endParaRPr lang="zh-CN" altLang="en-US"/>
                </a:p>
              </p:txBody>
            </p:sp>
            <p:sp>
              <p:nvSpPr>
                <p:cNvPr id="1052327" name="Freeform 554"/>
                <p:cNvSpPr/>
                <p:nvPr/>
              </p:nvSpPr>
              <p:spPr bwMode="auto">
                <a:xfrm>
                  <a:off x="1736" y="924"/>
                  <a:ext cx="103" cy="207"/>
                </a:xfrm>
                <a:custGeom>
                  <a:avLst/>
                  <a:gdLst>
                    <a:gd name="T0" fmla="*/ 6 w 103"/>
                    <a:gd name="T1" fmla="*/ 187 h 207"/>
                    <a:gd name="T2" fmla="*/ 10 w 103"/>
                    <a:gd name="T3" fmla="*/ 183 h 207"/>
                    <a:gd name="T4" fmla="*/ 14 w 103"/>
                    <a:gd name="T5" fmla="*/ 178 h 207"/>
                    <a:gd name="T6" fmla="*/ 18 w 103"/>
                    <a:gd name="T7" fmla="*/ 171 h 207"/>
                    <a:gd name="T8" fmla="*/ 21 w 103"/>
                    <a:gd name="T9" fmla="*/ 163 h 207"/>
                    <a:gd name="T10" fmla="*/ 22 w 103"/>
                    <a:gd name="T11" fmla="*/ 159 h 207"/>
                    <a:gd name="T12" fmla="*/ 24 w 103"/>
                    <a:gd name="T13" fmla="*/ 154 h 207"/>
                    <a:gd name="T14" fmla="*/ 26 w 103"/>
                    <a:gd name="T15" fmla="*/ 149 h 207"/>
                    <a:gd name="T16" fmla="*/ 28 w 103"/>
                    <a:gd name="T17" fmla="*/ 143 h 207"/>
                    <a:gd name="T18" fmla="*/ 31 w 103"/>
                    <a:gd name="T19" fmla="*/ 136 h 207"/>
                    <a:gd name="T20" fmla="*/ 34 w 103"/>
                    <a:gd name="T21" fmla="*/ 128 h 207"/>
                    <a:gd name="T22" fmla="*/ 38 w 103"/>
                    <a:gd name="T23" fmla="*/ 119 h 207"/>
                    <a:gd name="T24" fmla="*/ 42 w 103"/>
                    <a:gd name="T25" fmla="*/ 109 h 207"/>
                    <a:gd name="T26" fmla="*/ 48 w 103"/>
                    <a:gd name="T27" fmla="*/ 97 h 207"/>
                    <a:gd name="T28" fmla="*/ 54 w 103"/>
                    <a:gd name="T29" fmla="*/ 84 h 207"/>
                    <a:gd name="T30" fmla="*/ 60 w 103"/>
                    <a:gd name="T31" fmla="*/ 72 h 207"/>
                    <a:gd name="T32" fmla="*/ 65 w 103"/>
                    <a:gd name="T33" fmla="*/ 61 h 207"/>
                    <a:gd name="T34" fmla="*/ 70 w 103"/>
                    <a:gd name="T35" fmla="*/ 51 h 207"/>
                    <a:gd name="T36" fmla="*/ 74 w 103"/>
                    <a:gd name="T37" fmla="*/ 42 h 207"/>
                    <a:gd name="T38" fmla="*/ 78 w 103"/>
                    <a:gd name="T39" fmla="*/ 35 h 207"/>
                    <a:gd name="T40" fmla="*/ 82 w 103"/>
                    <a:gd name="T41" fmla="*/ 29 h 207"/>
                    <a:gd name="T42" fmla="*/ 84 w 103"/>
                    <a:gd name="T43" fmla="*/ 23 h 207"/>
                    <a:gd name="T44" fmla="*/ 87 w 103"/>
                    <a:gd name="T45" fmla="*/ 19 h 207"/>
                    <a:gd name="T46" fmla="*/ 89 w 103"/>
                    <a:gd name="T47" fmla="*/ 13 h 207"/>
                    <a:gd name="T48" fmla="*/ 91 w 103"/>
                    <a:gd name="T49" fmla="*/ 11 h 207"/>
                    <a:gd name="T50" fmla="*/ 86 w 103"/>
                    <a:gd name="T51" fmla="*/ 1 h 207"/>
                    <a:gd name="T52" fmla="*/ 93 w 103"/>
                    <a:gd name="T53" fmla="*/ 0 h 207"/>
                    <a:gd name="T54" fmla="*/ 100 w 103"/>
                    <a:gd name="T55" fmla="*/ 0 h 207"/>
                    <a:gd name="T56" fmla="*/ 103 w 103"/>
                    <a:gd name="T57" fmla="*/ 3 h 207"/>
                    <a:gd name="T58" fmla="*/ 102 w 103"/>
                    <a:gd name="T59" fmla="*/ 7 h 207"/>
                    <a:gd name="T60" fmla="*/ 100 w 103"/>
                    <a:gd name="T61" fmla="*/ 10 h 207"/>
                    <a:gd name="T62" fmla="*/ 97 w 103"/>
                    <a:gd name="T63" fmla="*/ 15 h 207"/>
                    <a:gd name="T64" fmla="*/ 93 w 103"/>
                    <a:gd name="T65" fmla="*/ 22 h 207"/>
                    <a:gd name="T66" fmla="*/ 88 w 103"/>
                    <a:gd name="T67" fmla="*/ 31 h 207"/>
                    <a:gd name="T68" fmla="*/ 83 w 103"/>
                    <a:gd name="T69" fmla="*/ 42 h 207"/>
                    <a:gd name="T70" fmla="*/ 76 w 103"/>
                    <a:gd name="T71" fmla="*/ 54 h 207"/>
                    <a:gd name="T72" fmla="*/ 69 w 103"/>
                    <a:gd name="T73" fmla="*/ 67 h 207"/>
                    <a:gd name="T74" fmla="*/ 62 w 103"/>
                    <a:gd name="T75" fmla="*/ 80 h 207"/>
                    <a:gd name="T76" fmla="*/ 56 w 103"/>
                    <a:gd name="T77" fmla="*/ 94 h 207"/>
                    <a:gd name="T78" fmla="*/ 49 w 103"/>
                    <a:gd name="T79" fmla="*/ 107 h 207"/>
                    <a:gd name="T80" fmla="*/ 43 w 103"/>
                    <a:gd name="T81" fmla="*/ 121 h 207"/>
                    <a:gd name="T82" fmla="*/ 37 w 103"/>
                    <a:gd name="T83" fmla="*/ 133 h 207"/>
                    <a:gd name="T84" fmla="*/ 33 w 103"/>
                    <a:gd name="T85" fmla="*/ 144 h 207"/>
                    <a:gd name="T86" fmla="*/ 29 w 103"/>
                    <a:gd name="T87" fmla="*/ 153 h 207"/>
                    <a:gd name="T88" fmla="*/ 26 w 103"/>
                    <a:gd name="T89" fmla="*/ 162 h 207"/>
                    <a:gd name="T90" fmla="*/ 23 w 103"/>
                    <a:gd name="T91" fmla="*/ 170 h 207"/>
                    <a:gd name="T92" fmla="*/ 20 w 103"/>
                    <a:gd name="T93" fmla="*/ 177 h 207"/>
                    <a:gd name="T94" fmla="*/ 18 w 103"/>
                    <a:gd name="T95" fmla="*/ 182 h 207"/>
                    <a:gd name="T96" fmla="*/ 16 w 103"/>
                    <a:gd name="T97" fmla="*/ 188 h 207"/>
                    <a:gd name="T98" fmla="*/ 14 w 103"/>
                    <a:gd name="T99" fmla="*/ 193 h 207"/>
                    <a:gd name="T100" fmla="*/ 11 w 103"/>
                    <a:gd name="T101" fmla="*/ 200 h 207"/>
                    <a:gd name="T102" fmla="*/ 7 w 103"/>
                    <a:gd name="T103" fmla="*/ 20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207">
                      <a:moveTo>
                        <a:pt x="0" y="207"/>
                      </a:moveTo>
                      <a:lnTo>
                        <a:pt x="4" y="187"/>
                      </a:lnTo>
                      <a:lnTo>
                        <a:pt x="4" y="187"/>
                      </a:lnTo>
                      <a:lnTo>
                        <a:pt x="5" y="187"/>
                      </a:lnTo>
                      <a:lnTo>
                        <a:pt x="6" y="187"/>
                      </a:lnTo>
                      <a:lnTo>
                        <a:pt x="7" y="186"/>
                      </a:lnTo>
                      <a:lnTo>
                        <a:pt x="8" y="186"/>
                      </a:lnTo>
                      <a:lnTo>
                        <a:pt x="9" y="184"/>
                      </a:lnTo>
                      <a:lnTo>
                        <a:pt x="10" y="183"/>
                      </a:lnTo>
                      <a:lnTo>
                        <a:pt x="10" y="183"/>
                      </a:lnTo>
                      <a:lnTo>
                        <a:pt x="11" y="182"/>
                      </a:lnTo>
                      <a:lnTo>
                        <a:pt x="12" y="181"/>
                      </a:lnTo>
                      <a:lnTo>
                        <a:pt x="12" y="180"/>
                      </a:lnTo>
                      <a:lnTo>
                        <a:pt x="13" y="179"/>
                      </a:lnTo>
                      <a:lnTo>
                        <a:pt x="14" y="178"/>
                      </a:lnTo>
                      <a:lnTo>
                        <a:pt x="15" y="176"/>
                      </a:lnTo>
                      <a:lnTo>
                        <a:pt x="16" y="175"/>
                      </a:lnTo>
                      <a:lnTo>
                        <a:pt x="16" y="174"/>
                      </a:lnTo>
                      <a:lnTo>
                        <a:pt x="17" y="172"/>
                      </a:lnTo>
                      <a:lnTo>
                        <a:pt x="18" y="171"/>
                      </a:lnTo>
                      <a:lnTo>
                        <a:pt x="19" y="169"/>
                      </a:lnTo>
                      <a:lnTo>
                        <a:pt x="19" y="167"/>
                      </a:lnTo>
                      <a:lnTo>
                        <a:pt x="20" y="166"/>
                      </a:lnTo>
                      <a:lnTo>
                        <a:pt x="21" y="165"/>
                      </a:lnTo>
                      <a:lnTo>
                        <a:pt x="21" y="163"/>
                      </a:lnTo>
                      <a:lnTo>
                        <a:pt x="21" y="162"/>
                      </a:lnTo>
                      <a:lnTo>
                        <a:pt x="22" y="161"/>
                      </a:lnTo>
                      <a:lnTo>
                        <a:pt x="22" y="160"/>
                      </a:lnTo>
                      <a:lnTo>
                        <a:pt x="22" y="159"/>
                      </a:lnTo>
                      <a:lnTo>
                        <a:pt x="22" y="159"/>
                      </a:lnTo>
                      <a:lnTo>
                        <a:pt x="23" y="158"/>
                      </a:lnTo>
                      <a:lnTo>
                        <a:pt x="23" y="157"/>
                      </a:lnTo>
                      <a:lnTo>
                        <a:pt x="23" y="156"/>
                      </a:lnTo>
                      <a:lnTo>
                        <a:pt x="24" y="155"/>
                      </a:lnTo>
                      <a:lnTo>
                        <a:pt x="24" y="154"/>
                      </a:lnTo>
                      <a:lnTo>
                        <a:pt x="24" y="153"/>
                      </a:lnTo>
                      <a:lnTo>
                        <a:pt x="25" y="152"/>
                      </a:lnTo>
                      <a:lnTo>
                        <a:pt x="25" y="151"/>
                      </a:lnTo>
                      <a:lnTo>
                        <a:pt x="25" y="150"/>
                      </a:lnTo>
                      <a:lnTo>
                        <a:pt x="26" y="149"/>
                      </a:lnTo>
                      <a:lnTo>
                        <a:pt x="27" y="148"/>
                      </a:lnTo>
                      <a:lnTo>
                        <a:pt x="27" y="147"/>
                      </a:lnTo>
                      <a:lnTo>
                        <a:pt x="27" y="146"/>
                      </a:lnTo>
                      <a:lnTo>
                        <a:pt x="28" y="144"/>
                      </a:lnTo>
                      <a:lnTo>
                        <a:pt x="28" y="143"/>
                      </a:lnTo>
                      <a:lnTo>
                        <a:pt x="29" y="142"/>
                      </a:lnTo>
                      <a:lnTo>
                        <a:pt x="29" y="140"/>
                      </a:lnTo>
                      <a:lnTo>
                        <a:pt x="30" y="139"/>
                      </a:lnTo>
                      <a:lnTo>
                        <a:pt x="30" y="138"/>
                      </a:lnTo>
                      <a:lnTo>
                        <a:pt x="31" y="136"/>
                      </a:lnTo>
                      <a:lnTo>
                        <a:pt x="31" y="135"/>
                      </a:lnTo>
                      <a:lnTo>
                        <a:pt x="32" y="133"/>
                      </a:lnTo>
                      <a:lnTo>
                        <a:pt x="33" y="131"/>
                      </a:lnTo>
                      <a:lnTo>
                        <a:pt x="33" y="130"/>
                      </a:lnTo>
                      <a:lnTo>
                        <a:pt x="34" y="128"/>
                      </a:lnTo>
                      <a:lnTo>
                        <a:pt x="35" y="126"/>
                      </a:lnTo>
                      <a:lnTo>
                        <a:pt x="35" y="125"/>
                      </a:lnTo>
                      <a:lnTo>
                        <a:pt x="36" y="123"/>
                      </a:lnTo>
                      <a:lnTo>
                        <a:pt x="37" y="121"/>
                      </a:lnTo>
                      <a:lnTo>
                        <a:pt x="38" y="119"/>
                      </a:lnTo>
                      <a:lnTo>
                        <a:pt x="39" y="117"/>
                      </a:lnTo>
                      <a:lnTo>
                        <a:pt x="39" y="115"/>
                      </a:lnTo>
                      <a:lnTo>
                        <a:pt x="40" y="113"/>
                      </a:lnTo>
                      <a:lnTo>
                        <a:pt x="41" y="111"/>
                      </a:lnTo>
                      <a:lnTo>
                        <a:pt x="42" y="109"/>
                      </a:lnTo>
                      <a:lnTo>
                        <a:pt x="43" y="107"/>
                      </a:lnTo>
                      <a:lnTo>
                        <a:pt x="44" y="104"/>
                      </a:lnTo>
                      <a:lnTo>
                        <a:pt x="45" y="102"/>
                      </a:lnTo>
                      <a:lnTo>
                        <a:pt x="47" y="100"/>
                      </a:lnTo>
                      <a:lnTo>
                        <a:pt x="48" y="97"/>
                      </a:lnTo>
                      <a:lnTo>
                        <a:pt x="49" y="95"/>
                      </a:lnTo>
                      <a:lnTo>
                        <a:pt x="50" y="92"/>
                      </a:lnTo>
                      <a:lnTo>
                        <a:pt x="52" y="90"/>
                      </a:lnTo>
                      <a:lnTo>
                        <a:pt x="53" y="87"/>
                      </a:lnTo>
                      <a:lnTo>
                        <a:pt x="54" y="84"/>
                      </a:lnTo>
                      <a:lnTo>
                        <a:pt x="55" y="82"/>
                      </a:lnTo>
                      <a:lnTo>
                        <a:pt x="56" y="79"/>
                      </a:lnTo>
                      <a:lnTo>
                        <a:pt x="57" y="77"/>
                      </a:lnTo>
                      <a:lnTo>
                        <a:pt x="59" y="74"/>
                      </a:lnTo>
                      <a:lnTo>
                        <a:pt x="60" y="72"/>
                      </a:lnTo>
                      <a:lnTo>
                        <a:pt x="61" y="70"/>
                      </a:lnTo>
                      <a:lnTo>
                        <a:pt x="62" y="67"/>
                      </a:lnTo>
                      <a:lnTo>
                        <a:pt x="63" y="65"/>
                      </a:lnTo>
                      <a:lnTo>
                        <a:pt x="64" y="63"/>
                      </a:lnTo>
                      <a:lnTo>
                        <a:pt x="65" y="61"/>
                      </a:lnTo>
                      <a:lnTo>
                        <a:pt x="66" y="59"/>
                      </a:lnTo>
                      <a:lnTo>
                        <a:pt x="67" y="57"/>
                      </a:lnTo>
                      <a:lnTo>
                        <a:pt x="68" y="55"/>
                      </a:lnTo>
                      <a:lnTo>
                        <a:pt x="69" y="53"/>
                      </a:lnTo>
                      <a:lnTo>
                        <a:pt x="70" y="51"/>
                      </a:lnTo>
                      <a:lnTo>
                        <a:pt x="71" y="49"/>
                      </a:lnTo>
                      <a:lnTo>
                        <a:pt x="72" y="48"/>
                      </a:lnTo>
                      <a:lnTo>
                        <a:pt x="73" y="46"/>
                      </a:lnTo>
                      <a:lnTo>
                        <a:pt x="73" y="44"/>
                      </a:lnTo>
                      <a:lnTo>
                        <a:pt x="74" y="42"/>
                      </a:lnTo>
                      <a:lnTo>
                        <a:pt x="75" y="41"/>
                      </a:lnTo>
                      <a:lnTo>
                        <a:pt x="76" y="40"/>
                      </a:lnTo>
                      <a:lnTo>
                        <a:pt x="77" y="38"/>
                      </a:lnTo>
                      <a:lnTo>
                        <a:pt x="77" y="36"/>
                      </a:lnTo>
                      <a:lnTo>
                        <a:pt x="78" y="35"/>
                      </a:lnTo>
                      <a:lnTo>
                        <a:pt x="79" y="34"/>
                      </a:lnTo>
                      <a:lnTo>
                        <a:pt x="79" y="32"/>
                      </a:lnTo>
                      <a:lnTo>
                        <a:pt x="80" y="31"/>
                      </a:lnTo>
                      <a:lnTo>
                        <a:pt x="81" y="30"/>
                      </a:lnTo>
                      <a:lnTo>
                        <a:pt x="82" y="29"/>
                      </a:lnTo>
                      <a:lnTo>
                        <a:pt x="82" y="27"/>
                      </a:lnTo>
                      <a:lnTo>
                        <a:pt x="83" y="26"/>
                      </a:lnTo>
                      <a:lnTo>
                        <a:pt x="83" y="25"/>
                      </a:lnTo>
                      <a:lnTo>
                        <a:pt x="84" y="24"/>
                      </a:lnTo>
                      <a:lnTo>
                        <a:pt x="84" y="23"/>
                      </a:lnTo>
                      <a:lnTo>
                        <a:pt x="85" y="22"/>
                      </a:lnTo>
                      <a:lnTo>
                        <a:pt x="85" y="21"/>
                      </a:lnTo>
                      <a:lnTo>
                        <a:pt x="86" y="21"/>
                      </a:lnTo>
                      <a:lnTo>
                        <a:pt x="86" y="19"/>
                      </a:lnTo>
                      <a:lnTo>
                        <a:pt x="87" y="19"/>
                      </a:lnTo>
                      <a:lnTo>
                        <a:pt x="87" y="18"/>
                      </a:lnTo>
                      <a:lnTo>
                        <a:pt x="87" y="17"/>
                      </a:lnTo>
                      <a:lnTo>
                        <a:pt x="88" y="16"/>
                      </a:lnTo>
                      <a:lnTo>
                        <a:pt x="89" y="15"/>
                      </a:lnTo>
                      <a:lnTo>
                        <a:pt x="89" y="13"/>
                      </a:lnTo>
                      <a:lnTo>
                        <a:pt x="90" y="13"/>
                      </a:lnTo>
                      <a:lnTo>
                        <a:pt x="90" y="12"/>
                      </a:lnTo>
                      <a:lnTo>
                        <a:pt x="91" y="11"/>
                      </a:lnTo>
                      <a:lnTo>
                        <a:pt x="91" y="11"/>
                      </a:lnTo>
                      <a:lnTo>
                        <a:pt x="91" y="11"/>
                      </a:lnTo>
                      <a:lnTo>
                        <a:pt x="80" y="10"/>
                      </a:lnTo>
                      <a:lnTo>
                        <a:pt x="85" y="1"/>
                      </a:lnTo>
                      <a:lnTo>
                        <a:pt x="85" y="1"/>
                      </a:lnTo>
                      <a:lnTo>
                        <a:pt x="85" y="1"/>
                      </a:lnTo>
                      <a:lnTo>
                        <a:pt x="86" y="1"/>
                      </a:lnTo>
                      <a:lnTo>
                        <a:pt x="87" y="1"/>
                      </a:lnTo>
                      <a:lnTo>
                        <a:pt x="88" y="0"/>
                      </a:lnTo>
                      <a:lnTo>
                        <a:pt x="90" y="0"/>
                      </a:lnTo>
                      <a:lnTo>
                        <a:pt x="91" y="0"/>
                      </a:lnTo>
                      <a:lnTo>
                        <a:pt x="93" y="0"/>
                      </a:lnTo>
                      <a:lnTo>
                        <a:pt x="94" y="0"/>
                      </a:lnTo>
                      <a:lnTo>
                        <a:pt x="96" y="0"/>
                      </a:lnTo>
                      <a:lnTo>
                        <a:pt x="97" y="0"/>
                      </a:lnTo>
                      <a:lnTo>
                        <a:pt x="99" y="0"/>
                      </a:lnTo>
                      <a:lnTo>
                        <a:pt x="100" y="0"/>
                      </a:lnTo>
                      <a:lnTo>
                        <a:pt x="101" y="1"/>
                      </a:lnTo>
                      <a:lnTo>
                        <a:pt x="102" y="1"/>
                      </a:lnTo>
                      <a:lnTo>
                        <a:pt x="102" y="2"/>
                      </a:lnTo>
                      <a:lnTo>
                        <a:pt x="102" y="2"/>
                      </a:lnTo>
                      <a:lnTo>
                        <a:pt x="103" y="3"/>
                      </a:lnTo>
                      <a:lnTo>
                        <a:pt x="102" y="4"/>
                      </a:lnTo>
                      <a:lnTo>
                        <a:pt x="102" y="5"/>
                      </a:lnTo>
                      <a:lnTo>
                        <a:pt x="102" y="6"/>
                      </a:lnTo>
                      <a:lnTo>
                        <a:pt x="102" y="6"/>
                      </a:lnTo>
                      <a:lnTo>
                        <a:pt x="102" y="7"/>
                      </a:lnTo>
                      <a:lnTo>
                        <a:pt x="101" y="8"/>
                      </a:lnTo>
                      <a:lnTo>
                        <a:pt x="101" y="8"/>
                      </a:lnTo>
                      <a:lnTo>
                        <a:pt x="100" y="9"/>
                      </a:lnTo>
                      <a:lnTo>
                        <a:pt x="100" y="9"/>
                      </a:lnTo>
                      <a:lnTo>
                        <a:pt x="100" y="10"/>
                      </a:lnTo>
                      <a:lnTo>
                        <a:pt x="99" y="11"/>
                      </a:lnTo>
                      <a:lnTo>
                        <a:pt x="99" y="12"/>
                      </a:lnTo>
                      <a:lnTo>
                        <a:pt x="98" y="13"/>
                      </a:lnTo>
                      <a:lnTo>
                        <a:pt x="98" y="14"/>
                      </a:lnTo>
                      <a:lnTo>
                        <a:pt x="97" y="15"/>
                      </a:lnTo>
                      <a:lnTo>
                        <a:pt x="97" y="16"/>
                      </a:lnTo>
                      <a:lnTo>
                        <a:pt x="96" y="17"/>
                      </a:lnTo>
                      <a:lnTo>
                        <a:pt x="95" y="19"/>
                      </a:lnTo>
                      <a:lnTo>
                        <a:pt x="94" y="21"/>
                      </a:lnTo>
                      <a:lnTo>
                        <a:pt x="93" y="22"/>
                      </a:lnTo>
                      <a:lnTo>
                        <a:pt x="92" y="24"/>
                      </a:lnTo>
                      <a:lnTo>
                        <a:pt x="91" y="25"/>
                      </a:lnTo>
                      <a:lnTo>
                        <a:pt x="90" y="27"/>
                      </a:lnTo>
                      <a:lnTo>
                        <a:pt x="89" y="29"/>
                      </a:lnTo>
                      <a:lnTo>
                        <a:pt x="88" y="31"/>
                      </a:lnTo>
                      <a:lnTo>
                        <a:pt x="87" y="33"/>
                      </a:lnTo>
                      <a:lnTo>
                        <a:pt x="86" y="35"/>
                      </a:lnTo>
                      <a:lnTo>
                        <a:pt x="85" y="38"/>
                      </a:lnTo>
                      <a:lnTo>
                        <a:pt x="84" y="40"/>
                      </a:lnTo>
                      <a:lnTo>
                        <a:pt x="83" y="42"/>
                      </a:lnTo>
                      <a:lnTo>
                        <a:pt x="81" y="44"/>
                      </a:lnTo>
                      <a:lnTo>
                        <a:pt x="80" y="47"/>
                      </a:lnTo>
                      <a:lnTo>
                        <a:pt x="79" y="49"/>
                      </a:lnTo>
                      <a:lnTo>
                        <a:pt x="77" y="52"/>
                      </a:lnTo>
                      <a:lnTo>
                        <a:pt x="76" y="54"/>
                      </a:lnTo>
                      <a:lnTo>
                        <a:pt x="75" y="57"/>
                      </a:lnTo>
                      <a:lnTo>
                        <a:pt x="73" y="59"/>
                      </a:lnTo>
                      <a:lnTo>
                        <a:pt x="72" y="61"/>
                      </a:lnTo>
                      <a:lnTo>
                        <a:pt x="71" y="64"/>
                      </a:lnTo>
                      <a:lnTo>
                        <a:pt x="69" y="67"/>
                      </a:lnTo>
                      <a:lnTo>
                        <a:pt x="68" y="69"/>
                      </a:lnTo>
                      <a:lnTo>
                        <a:pt x="66" y="72"/>
                      </a:lnTo>
                      <a:lnTo>
                        <a:pt x="65" y="75"/>
                      </a:lnTo>
                      <a:lnTo>
                        <a:pt x="64" y="78"/>
                      </a:lnTo>
                      <a:lnTo>
                        <a:pt x="62" y="80"/>
                      </a:lnTo>
                      <a:lnTo>
                        <a:pt x="61" y="83"/>
                      </a:lnTo>
                      <a:lnTo>
                        <a:pt x="60" y="86"/>
                      </a:lnTo>
                      <a:lnTo>
                        <a:pt x="58" y="89"/>
                      </a:lnTo>
                      <a:lnTo>
                        <a:pt x="57" y="91"/>
                      </a:lnTo>
                      <a:lnTo>
                        <a:pt x="56" y="94"/>
                      </a:lnTo>
                      <a:lnTo>
                        <a:pt x="54" y="97"/>
                      </a:lnTo>
                      <a:lnTo>
                        <a:pt x="53" y="100"/>
                      </a:lnTo>
                      <a:lnTo>
                        <a:pt x="52" y="102"/>
                      </a:lnTo>
                      <a:lnTo>
                        <a:pt x="50" y="105"/>
                      </a:lnTo>
                      <a:lnTo>
                        <a:pt x="49" y="107"/>
                      </a:lnTo>
                      <a:lnTo>
                        <a:pt x="48" y="110"/>
                      </a:lnTo>
                      <a:lnTo>
                        <a:pt x="46" y="113"/>
                      </a:lnTo>
                      <a:lnTo>
                        <a:pt x="45" y="115"/>
                      </a:lnTo>
                      <a:lnTo>
                        <a:pt x="44" y="118"/>
                      </a:lnTo>
                      <a:lnTo>
                        <a:pt x="43" y="121"/>
                      </a:lnTo>
                      <a:lnTo>
                        <a:pt x="42" y="123"/>
                      </a:lnTo>
                      <a:lnTo>
                        <a:pt x="41" y="125"/>
                      </a:lnTo>
                      <a:lnTo>
                        <a:pt x="39" y="128"/>
                      </a:lnTo>
                      <a:lnTo>
                        <a:pt x="39" y="130"/>
                      </a:lnTo>
                      <a:lnTo>
                        <a:pt x="37" y="133"/>
                      </a:lnTo>
                      <a:lnTo>
                        <a:pt x="37" y="135"/>
                      </a:lnTo>
                      <a:lnTo>
                        <a:pt x="36" y="137"/>
                      </a:lnTo>
                      <a:lnTo>
                        <a:pt x="35" y="140"/>
                      </a:lnTo>
                      <a:lnTo>
                        <a:pt x="34" y="142"/>
                      </a:lnTo>
                      <a:lnTo>
                        <a:pt x="33" y="144"/>
                      </a:lnTo>
                      <a:lnTo>
                        <a:pt x="32" y="146"/>
                      </a:lnTo>
                      <a:lnTo>
                        <a:pt x="31" y="148"/>
                      </a:lnTo>
                      <a:lnTo>
                        <a:pt x="30" y="149"/>
                      </a:lnTo>
                      <a:lnTo>
                        <a:pt x="30" y="151"/>
                      </a:lnTo>
                      <a:lnTo>
                        <a:pt x="29" y="153"/>
                      </a:lnTo>
                      <a:lnTo>
                        <a:pt x="28" y="155"/>
                      </a:lnTo>
                      <a:lnTo>
                        <a:pt x="28" y="157"/>
                      </a:lnTo>
                      <a:lnTo>
                        <a:pt x="27" y="159"/>
                      </a:lnTo>
                      <a:lnTo>
                        <a:pt x="26" y="160"/>
                      </a:lnTo>
                      <a:lnTo>
                        <a:pt x="26" y="162"/>
                      </a:lnTo>
                      <a:lnTo>
                        <a:pt x="25" y="164"/>
                      </a:lnTo>
                      <a:lnTo>
                        <a:pt x="24" y="165"/>
                      </a:lnTo>
                      <a:lnTo>
                        <a:pt x="24" y="167"/>
                      </a:lnTo>
                      <a:lnTo>
                        <a:pt x="23" y="169"/>
                      </a:lnTo>
                      <a:lnTo>
                        <a:pt x="23" y="170"/>
                      </a:lnTo>
                      <a:lnTo>
                        <a:pt x="22" y="171"/>
                      </a:lnTo>
                      <a:lnTo>
                        <a:pt x="22" y="173"/>
                      </a:lnTo>
                      <a:lnTo>
                        <a:pt x="21" y="174"/>
                      </a:lnTo>
                      <a:lnTo>
                        <a:pt x="21" y="175"/>
                      </a:lnTo>
                      <a:lnTo>
                        <a:pt x="20" y="177"/>
                      </a:lnTo>
                      <a:lnTo>
                        <a:pt x="20" y="178"/>
                      </a:lnTo>
                      <a:lnTo>
                        <a:pt x="20" y="179"/>
                      </a:lnTo>
                      <a:lnTo>
                        <a:pt x="19" y="180"/>
                      </a:lnTo>
                      <a:lnTo>
                        <a:pt x="19" y="181"/>
                      </a:lnTo>
                      <a:lnTo>
                        <a:pt x="18" y="182"/>
                      </a:lnTo>
                      <a:lnTo>
                        <a:pt x="18" y="184"/>
                      </a:lnTo>
                      <a:lnTo>
                        <a:pt x="18" y="185"/>
                      </a:lnTo>
                      <a:lnTo>
                        <a:pt x="17" y="186"/>
                      </a:lnTo>
                      <a:lnTo>
                        <a:pt x="17" y="187"/>
                      </a:lnTo>
                      <a:lnTo>
                        <a:pt x="16" y="188"/>
                      </a:lnTo>
                      <a:lnTo>
                        <a:pt x="16" y="189"/>
                      </a:lnTo>
                      <a:lnTo>
                        <a:pt x="16" y="190"/>
                      </a:lnTo>
                      <a:lnTo>
                        <a:pt x="15" y="190"/>
                      </a:lnTo>
                      <a:lnTo>
                        <a:pt x="15" y="192"/>
                      </a:lnTo>
                      <a:lnTo>
                        <a:pt x="14" y="193"/>
                      </a:lnTo>
                      <a:lnTo>
                        <a:pt x="14" y="195"/>
                      </a:lnTo>
                      <a:lnTo>
                        <a:pt x="13" y="196"/>
                      </a:lnTo>
                      <a:lnTo>
                        <a:pt x="12" y="197"/>
                      </a:lnTo>
                      <a:lnTo>
                        <a:pt x="12" y="199"/>
                      </a:lnTo>
                      <a:lnTo>
                        <a:pt x="11" y="200"/>
                      </a:lnTo>
                      <a:lnTo>
                        <a:pt x="10" y="201"/>
                      </a:lnTo>
                      <a:lnTo>
                        <a:pt x="10" y="202"/>
                      </a:lnTo>
                      <a:lnTo>
                        <a:pt x="9" y="203"/>
                      </a:lnTo>
                      <a:lnTo>
                        <a:pt x="8" y="203"/>
                      </a:lnTo>
                      <a:lnTo>
                        <a:pt x="7" y="205"/>
                      </a:lnTo>
                      <a:lnTo>
                        <a:pt x="5" y="206"/>
                      </a:lnTo>
                      <a:lnTo>
                        <a:pt x="0" y="207"/>
                      </a:lnTo>
                      <a:lnTo>
                        <a:pt x="0" y="207"/>
                      </a:lnTo>
                      <a:close/>
                    </a:path>
                  </a:pathLst>
                </a:custGeom>
                <a:solidFill>
                  <a:srgbClr val="4D4D3B"/>
                </a:solidFill>
                <a:ln>
                  <a:noFill/>
                </a:ln>
              </p:spPr>
              <p:txBody>
                <a:bodyPr/>
                <a:lstStyle/>
                <a:p>
                  <a:pPr algn="ctr"/>
                  <a:endParaRPr lang="zh-CN" altLang="en-US"/>
                </a:p>
              </p:txBody>
            </p:sp>
            <p:sp>
              <p:nvSpPr>
                <p:cNvPr id="1052328" name="Freeform 555"/>
                <p:cNvSpPr/>
                <p:nvPr/>
              </p:nvSpPr>
              <p:spPr bwMode="auto">
                <a:xfrm>
                  <a:off x="1732" y="926"/>
                  <a:ext cx="116" cy="224"/>
                </a:xfrm>
                <a:custGeom>
                  <a:avLst/>
                  <a:gdLst>
                    <a:gd name="T0" fmla="*/ 4 w 116"/>
                    <a:gd name="T1" fmla="*/ 218 h 224"/>
                    <a:gd name="T2" fmla="*/ 9 w 116"/>
                    <a:gd name="T3" fmla="*/ 215 h 224"/>
                    <a:gd name="T4" fmla="*/ 13 w 116"/>
                    <a:gd name="T5" fmla="*/ 210 h 224"/>
                    <a:gd name="T6" fmla="*/ 16 w 116"/>
                    <a:gd name="T7" fmla="*/ 205 h 224"/>
                    <a:gd name="T8" fmla="*/ 17 w 116"/>
                    <a:gd name="T9" fmla="*/ 199 h 224"/>
                    <a:gd name="T10" fmla="*/ 19 w 116"/>
                    <a:gd name="T11" fmla="*/ 194 h 224"/>
                    <a:gd name="T12" fmla="*/ 22 w 116"/>
                    <a:gd name="T13" fmla="*/ 187 h 224"/>
                    <a:gd name="T14" fmla="*/ 25 w 116"/>
                    <a:gd name="T15" fmla="*/ 180 h 224"/>
                    <a:gd name="T16" fmla="*/ 28 w 116"/>
                    <a:gd name="T17" fmla="*/ 172 h 224"/>
                    <a:gd name="T18" fmla="*/ 32 w 116"/>
                    <a:gd name="T19" fmla="*/ 163 h 224"/>
                    <a:gd name="T20" fmla="*/ 36 w 116"/>
                    <a:gd name="T21" fmla="*/ 153 h 224"/>
                    <a:gd name="T22" fmla="*/ 41 w 116"/>
                    <a:gd name="T23" fmla="*/ 143 h 224"/>
                    <a:gd name="T24" fmla="*/ 46 w 116"/>
                    <a:gd name="T25" fmla="*/ 133 h 224"/>
                    <a:gd name="T26" fmla="*/ 51 w 116"/>
                    <a:gd name="T27" fmla="*/ 122 h 224"/>
                    <a:gd name="T28" fmla="*/ 55 w 116"/>
                    <a:gd name="T29" fmla="*/ 112 h 224"/>
                    <a:gd name="T30" fmla="*/ 61 w 116"/>
                    <a:gd name="T31" fmla="*/ 101 h 224"/>
                    <a:gd name="T32" fmla="*/ 66 w 116"/>
                    <a:gd name="T33" fmla="*/ 91 h 224"/>
                    <a:gd name="T34" fmla="*/ 71 w 116"/>
                    <a:gd name="T35" fmla="*/ 81 h 224"/>
                    <a:gd name="T36" fmla="*/ 76 w 116"/>
                    <a:gd name="T37" fmla="*/ 71 h 224"/>
                    <a:gd name="T38" fmla="*/ 82 w 116"/>
                    <a:gd name="T39" fmla="*/ 61 h 224"/>
                    <a:gd name="T40" fmla="*/ 87 w 116"/>
                    <a:gd name="T41" fmla="*/ 51 h 224"/>
                    <a:gd name="T42" fmla="*/ 91 w 116"/>
                    <a:gd name="T43" fmla="*/ 43 h 224"/>
                    <a:gd name="T44" fmla="*/ 96 w 116"/>
                    <a:gd name="T45" fmla="*/ 35 h 224"/>
                    <a:gd name="T46" fmla="*/ 100 w 116"/>
                    <a:gd name="T47" fmla="*/ 27 h 224"/>
                    <a:gd name="T48" fmla="*/ 103 w 116"/>
                    <a:gd name="T49" fmla="*/ 21 h 224"/>
                    <a:gd name="T50" fmla="*/ 106 w 116"/>
                    <a:gd name="T51" fmla="*/ 16 h 224"/>
                    <a:gd name="T52" fmla="*/ 109 w 116"/>
                    <a:gd name="T53" fmla="*/ 11 h 224"/>
                    <a:gd name="T54" fmla="*/ 111 w 116"/>
                    <a:gd name="T55" fmla="*/ 9 h 224"/>
                    <a:gd name="T56" fmla="*/ 109 w 116"/>
                    <a:gd name="T57" fmla="*/ 0 h 224"/>
                    <a:gd name="T58" fmla="*/ 113 w 116"/>
                    <a:gd name="T59" fmla="*/ 0 h 224"/>
                    <a:gd name="T60" fmla="*/ 116 w 116"/>
                    <a:gd name="T61" fmla="*/ 4 h 224"/>
                    <a:gd name="T62" fmla="*/ 114 w 116"/>
                    <a:gd name="T63" fmla="*/ 10 h 224"/>
                    <a:gd name="T64" fmla="*/ 111 w 116"/>
                    <a:gd name="T65" fmla="*/ 16 h 224"/>
                    <a:gd name="T66" fmla="*/ 106 w 116"/>
                    <a:gd name="T67" fmla="*/ 25 h 224"/>
                    <a:gd name="T68" fmla="*/ 101 w 116"/>
                    <a:gd name="T69" fmla="*/ 36 h 224"/>
                    <a:gd name="T70" fmla="*/ 95 w 116"/>
                    <a:gd name="T71" fmla="*/ 47 h 224"/>
                    <a:gd name="T72" fmla="*/ 88 w 116"/>
                    <a:gd name="T73" fmla="*/ 60 h 224"/>
                    <a:gd name="T74" fmla="*/ 81 w 116"/>
                    <a:gd name="T75" fmla="*/ 73 h 224"/>
                    <a:gd name="T76" fmla="*/ 75 w 116"/>
                    <a:gd name="T77" fmla="*/ 85 h 224"/>
                    <a:gd name="T78" fmla="*/ 69 w 116"/>
                    <a:gd name="T79" fmla="*/ 96 h 224"/>
                    <a:gd name="T80" fmla="*/ 64 w 116"/>
                    <a:gd name="T81" fmla="*/ 105 h 224"/>
                    <a:gd name="T82" fmla="*/ 60 w 116"/>
                    <a:gd name="T83" fmla="*/ 113 h 224"/>
                    <a:gd name="T84" fmla="*/ 57 w 116"/>
                    <a:gd name="T85" fmla="*/ 117 h 224"/>
                    <a:gd name="T86" fmla="*/ 55 w 116"/>
                    <a:gd name="T87" fmla="*/ 120 h 224"/>
                    <a:gd name="T88" fmla="*/ 52 w 116"/>
                    <a:gd name="T89" fmla="*/ 127 h 224"/>
                    <a:gd name="T90" fmla="*/ 50 w 116"/>
                    <a:gd name="T91" fmla="*/ 131 h 224"/>
                    <a:gd name="T92" fmla="*/ 48 w 116"/>
                    <a:gd name="T93" fmla="*/ 136 h 224"/>
                    <a:gd name="T94" fmla="*/ 45 w 116"/>
                    <a:gd name="T95" fmla="*/ 141 h 224"/>
                    <a:gd name="T96" fmla="*/ 42 w 116"/>
                    <a:gd name="T97" fmla="*/ 148 h 224"/>
                    <a:gd name="T98" fmla="*/ 39 w 116"/>
                    <a:gd name="T99" fmla="*/ 154 h 224"/>
                    <a:gd name="T100" fmla="*/ 36 w 116"/>
                    <a:gd name="T101" fmla="*/ 161 h 224"/>
                    <a:gd name="T102" fmla="*/ 33 w 116"/>
                    <a:gd name="T103" fmla="*/ 168 h 224"/>
                    <a:gd name="T104" fmla="*/ 29 w 116"/>
                    <a:gd name="T105" fmla="*/ 175 h 224"/>
                    <a:gd name="T106" fmla="*/ 27 w 116"/>
                    <a:gd name="T107" fmla="*/ 182 h 224"/>
                    <a:gd name="T108" fmla="*/ 24 w 116"/>
                    <a:gd name="T109" fmla="*/ 189 h 224"/>
                    <a:gd name="T110" fmla="*/ 22 w 116"/>
                    <a:gd name="T111" fmla="*/ 195 h 224"/>
                    <a:gd name="T112" fmla="*/ 20 w 116"/>
                    <a:gd name="T113" fmla="*/ 200 h 224"/>
                    <a:gd name="T114" fmla="*/ 17 w 116"/>
                    <a:gd name="T115" fmla="*/ 205 h 224"/>
                    <a:gd name="T116" fmla="*/ 15 w 116"/>
                    <a:gd name="T117" fmla="*/ 212 h 224"/>
                    <a:gd name="T118" fmla="*/ 12 w 116"/>
                    <a:gd name="T119" fmla="*/ 217 h 224"/>
                    <a:gd name="T120" fmla="*/ 8 w 116"/>
                    <a:gd name="T121" fmla="*/ 222 h 224"/>
                    <a:gd name="T122" fmla="*/ 2 w 116"/>
                    <a:gd name="T123" fmla="*/ 224 h 224"/>
                    <a:gd name="T124" fmla="*/ 0 w 116"/>
                    <a:gd name="T125"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 h="224">
                      <a:moveTo>
                        <a:pt x="0" y="224"/>
                      </a:moveTo>
                      <a:lnTo>
                        <a:pt x="2" y="218"/>
                      </a:lnTo>
                      <a:lnTo>
                        <a:pt x="2" y="218"/>
                      </a:lnTo>
                      <a:lnTo>
                        <a:pt x="3" y="218"/>
                      </a:lnTo>
                      <a:lnTo>
                        <a:pt x="4" y="218"/>
                      </a:lnTo>
                      <a:lnTo>
                        <a:pt x="5" y="217"/>
                      </a:lnTo>
                      <a:lnTo>
                        <a:pt x="6" y="217"/>
                      </a:lnTo>
                      <a:lnTo>
                        <a:pt x="7" y="217"/>
                      </a:lnTo>
                      <a:lnTo>
                        <a:pt x="8" y="215"/>
                      </a:lnTo>
                      <a:lnTo>
                        <a:pt x="9" y="215"/>
                      </a:lnTo>
                      <a:lnTo>
                        <a:pt x="10" y="214"/>
                      </a:lnTo>
                      <a:lnTo>
                        <a:pt x="12" y="212"/>
                      </a:lnTo>
                      <a:lnTo>
                        <a:pt x="12" y="212"/>
                      </a:lnTo>
                      <a:lnTo>
                        <a:pt x="13" y="211"/>
                      </a:lnTo>
                      <a:lnTo>
                        <a:pt x="13" y="210"/>
                      </a:lnTo>
                      <a:lnTo>
                        <a:pt x="14" y="209"/>
                      </a:lnTo>
                      <a:lnTo>
                        <a:pt x="14" y="208"/>
                      </a:lnTo>
                      <a:lnTo>
                        <a:pt x="15" y="207"/>
                      </a:lnTo>
                      <a:lnTo>
                        <a:pt x="15" y="206"/>
                      </a:lnTo>
                      <a:lnTo>
                        <a:pt x="16" y="205"/>
                      </a:lnTo>
                      <a:lnTo>
                        <a:pt x="16" y="203"/>
                      </a:lnTo>
                      <a:lnTo>
                        <a:pt x="16" y="202"/>
                      </a:lnTo>
                      <a:lnTo>
                        <a:pt x="16" y="201"/>
                      </a:lnTo>
                      <a:lnTo>
                        <a:pt x="17" y="200"/>
                      </a:lnTo>
                      <a:lnTo>
                        <a:pt x="17" y="199"/>
                      </a:lnTo>
                      <a:lnTo>
                        <a:pt x="18" y="198"/>
                      </a:lnTo>
                      <a:lnTo>
                        <a:pt x="18" y="197"/>
                      </a:lnTo>
                      <a:lnTo>
                        <a:pt x="18" y="196"/>
                      </a:lnTo>
                      <a:lnTo>
                        <a:pt x="19" y="195"/>
                      </a:lnTo>
                      <a:lnTo>
                        <a:pt x="19" y="194"/>
                      </a:lnTo>
                      <a:lnTo>
                        <a:pt x="20" y="193"/>
                      </a:lnTo>
                      <a:lnTo>
                        <a:pt x="20" y="191"/>
                      </a:lnTo>
                      <a:lnTo>
                        <a:pt x="21" y="190"/>
                      </a:lnTo>
                      <a:lnTo>
                        <a:pt x="22" y="189"/>
                      </a:lnTo>
                      <a:lnTo>
                        <a:pt x="22" y="187"/>
                      </a:lnTo>
                      <a:lnTo>
                        <a:pt x="22" y="186"/>
                      </a:lnTo>
                      <a:lnTo>
                        <a:pt x="23" y="184"/>
                      </a:lnTo>
                      <a:lnTo>
                        <a:pt x="24" y="183"/>
                      </a:lnTo>
                      <a:lnTo>
                        <a:pt x="24" y="181"/>
                      </a:lnTo>
                      <a:lnTo>
                        <a:pt x="25" y="180"/>
                      </a:lnTo>
                      <a:lnTo>
                        <a:pt x="26" y="178"/>
                      </a:lnTo>
                      <a:lnTo>
                        <a:pt x="26" y="177"/>
                      </a:lnTo>
                      <a:lnTo>
                        <a:pt x="27" y="175"/>
                      </a:lnTo>
                      <a:lnTo>
                        <a:pt x="28" y="173"/>
                      </a:lnTo>
                      <a:lnTo>
                        <a:pt x="28" y="172"/>
                      </a:lnTo>
                      <a:lnTo>
                        <a:pt x="29" y="170"/>
                      </a:lnTo>
                      <a:lnTo>
                        <a:pt x="30" y="168"/>
                      </a:lnTo>
                      <a:lnTo>
                        <a:pt x="31" y="166"/>
                      </a:lnTo>
                      <a:lnTo>
                        <a:pt x="31" y="165"/>
                      </a:lnTo>
                      <a:lnTo>
                        <a:pt x="32" y="163"/>
                      </a:lnTo>
                      <a:lnTo>
                        <a:pt x="33" y="161"/>
                      </a:lnTo>
                      <a:lnTo>
                        <a:pt x="34" y="159"/>
                      </a:lnTo>
                      <a:lnTo>
                        <a:pt x="35" y="157"/>
                      </a:lnTo>
                      <a:lnTo>
                        <a:pt x="35" y="155"/>
                      </a:lnTo>
                      <a:lnTo>
                        <a:pt x="36" y="153"/>
                      </a:lnTo>
                      <a:lnTo>
                        <a:pt x="37" y="151"/>
                      </a:lnTo>
                      <a:lnTo>
                        <a:pt x="38" y="149"/>
                      </a:lnTo>
                      <a:lnTo>
                        <a:pt x="39" y="147"/>
                      </a:lnTo>
                      <a:lnTo>
                        <a:pt x="40" y="145"/>
                      </a:lnTo>
                      <a:lnTo>
                        <a:pt x="41" y="143"/>
                      </a:lnTo>
                      <a:lnTo>
                        <a:pt x="42" y="141"/>
                      </a:lnTo>
                      <a:lnTo>
                        <a:pt x="43" y="139"/>
                      </a:lnTo>
                      <a:lnTo>
                        <a:pt x="44" y="137"/>
                      </a:lnTo>
                      <a:lnTo>
                        <a:pt x="45" y="135"/>
                      </a:lnTo>
                      <a:lnTo>
                        <a:pt x="46" y="133"/>
                      </a:lnTo>
                      <a:lnTo>
                        <a:pt x="47" y="131"/>
                      </a:lnTo>
                      <a:lnTo>
                        <a:pt x="48" y="128"/>
                      </a:lnTo>
                      <a:lnTo>
                        <a:pt x="49" y="126"/>
                      </a:lnTo>
                      <a:lnTo>
                        <a:pt x="49" y="124"/>
                      </a:lnTo>
                      <a:lnTo>
                        <a:pt x="51" y="122"/>
                      </a:lnTo>
                      <a:lnTo>
                        <a:pt x="51" y="120"/>
                      </a:lnTo>
                      <a:lnTo>
                        <a:pt x="52" y="118"/>
                      </a:lnTo>
                      <a:lnTo>
                        <a:pt x="53" y="116"/>
                      </a:lnTo>
                      <a:lnTo>
                        <a:pt x="54" y="114"/>
                      </a:lnTo>
                      <a:lnTo>
                        <a:pt x="55" y="112"/>
                      </a:lnTo>
                      <a:lnTo>
                        <a:pt x="56" y="110"/>
                      </a:lnTo>
                      <a:lnTo>
                        <a:pt x="58" y="107"/>
                      </a:lnTo>
                      <a:lnTo>
                        <a:pt x="58" y="105"/>
                      </a:lnTo>
                      <a:lnTo>
                        <a:pt x="60" y="103"/>
                      </a:lnTo>
                      <a:lnTo>
                        <a:pt x="61" y="101"/>
                      </a:lnTo>
                      <a:lnTo>
                        <a:pt x="62" y="99"/>
                      </a:lnTo>
                      <a:lnTo>
                        <a:pt x="63" y="98"/>
                      </a:lnTo>
                      <a:lnTo>
                        <a:pt x="64" y="95"/>
                      </a:lnTo>
                      <a:lnTo>
                        <a:pt x="65" y="93"/>
                      </a:lnTo>
                      <a:lnTo>
                        <a:pt x="66" y="91"/>
                      </a:lnTo>
                      <a:lnTo>
                        <a:pt x="67" y="89"/>
                      </a:lnTo>
                      <a:lnTo>
                        <a:pt x="68" y="87"/>
                      </a:lnTo>
                      <a:lnTo>
                        <a:pt x="69" y="85"/>
                      </a:lnTo>
                      <a:lnTo>
                        <a:pt x="70" y="83"/>
                      </a:lnTo>
                      <a:lnTo>
                        <a:pt x="71" y="81"/>
                      </a:lnTo>
                      <a:lnTo>
                        <a:pt x="72" y="79"/>
                      </a:lnTo>
                      <a:lnTo>
                        <a:pt x="73" y="77"/>
                      </a:lnTo>
                      <a:lnTo>
                        <a:pt x="74" y="75"/>
                      </a:lnTo>
                      <a:lnTo>
                        <a:pt x="76" y="73"/>
                      </a:lnTo>
                      <a:lnTo>
                        <a:pt x="76" y="71"/>
                      </a:lnTo>
                      <a:lnTo>
                        <a:pt x="77" y="69"/>
                      </a:lnTo>
                      <a:lnTo>
                        <a:pt x="79" y="67"/>
                      </a:lnTo>
                      <a:lnTo>
                        <a:pt x="80" y="65"/>
                      </a:lnTo>
                      <a:lnTo>
                        <a:pt x="81" y="63"/>
                      </a:lnTo>
                      <a:lnTo>
                        <a:pt x="82" y="61"/>
                      </a:lnTo>
                      <a:lnTo>
                        <a:pt x="83" y="59"/>
                      </a:lnTo>
                      <a:lnTo>
                        <a:pt x="84" y="57"/>
                      </a:lnTo>
                      <a:lnTo>
                        <a:pt x="85" y="55"/>
                      </a:lnTo>
                      <a:lnTo>
                        <a:pt x="86" y="53"/>
                      </a:lnTo>
                      <a:lnTo>
                        <a:pt x="87" y="51"/>
                      </a:lnTo>
                      <a:lnTo>
                        <a:pt x="88" y="50"/>
                      </a:lnTo>
                      <a:lnTo>
                        <a:pt x="89" y="48"/>
                      </a:lnTo>
                      <a:lnTo>
                        <a:pt x="89" y="46"/>
                      </a:lnTo>
                      <a:lnTo>
                        <a:pt x="91" y="44"/>
                      </a:lnTo>
                      <a:lnTo>
                        <a:pt x="91" y="43"/>
                      </a:lnTo>
                      <a:lnTo>
                        <a:pt x="92" y="41"/>
                      </a:lnTo>
                      <a:lnTo>
                        <a:pt x="93" y="40"/>
                      </a:lnTo>
                      <a:lnTo>
                        <a:pt x="94" y="38"/>
                      </a:lnTo>
                      <a:lnTo>
                        <a:pt x="95" y="36"/>
                      </a:lnTo>
                      <a:lnTo>
                        <a:pt x="96" y="35"/>
                      </a:lnTo>
                      <a:lnTo>
                        <a:pt x="97" y="33"/>
                      </a:lnTo>
                      <a:lnTo>
                        <a:pt x="97" y="32"/>
                      </a:lnTo>
                      <a:lnTo>
                        <a:pt x="98" y="30"/>
                      </a:lnTo>
                      <a:lnTo>
                        <a:pt x="99" y="29"/>
                      </a:lnTo>
                      <a:lnTo>
                        <a:pt x="100" y="27"/>
                      </a:lnTo>
                      <a:lnTo>
                        <a:pt x="101" y="26"/>
                      </a:lnTo>
                      <a:lnTo>
                        <a:pt x="101" y="25"/>
                      </a:lnTo>
                      <a:lnTo>
                        <a:pt x="102" y="23"/>
                      </a:lnTo>
                      <a:lnTo>
                        <a:pt x="102" y="23"/>
                      </a:lnTo>
                      <a:lnTo>
                        <a:pt x="103" y="21"/>
                      </a:lnTo>
                      <a:lnTo>
                        <a:pt x="104" y="20"/>
                      </a:lnTo>
                      <a:lnTo>
                        <a:pt x="104" y="19"/>
                      </a:lnTo>
                      <a:lnTo>
                        <a:pt x="105" y="18"/>
                      </a:lnTo>
                      <a:lnTo>
                        <a:pt x="106" y="17"/>
                      </a:lnTo>
                      <a:lnTo>
                        <a:pt x="106" y="16"/>
                      </a:lnTo>
                      <a:lnTo>
                        <a:pt x="106" y="15"/>
                      </a:lnTo>
                      <a:lnTo>
                        <a:pt x="107" y="14"/>
                      </a:lnTo>
                      <a:lnTo>
                        <a:pt x="108" y="13"/>
                      </a:lnTo>
                      <a:lnTo>
                        <a:pt x="108" y="13"/>
                      </a:lnTo>
                      <a:lnTo>
                        <a:pt x="109" y="11"/>
                      </a:lnTo>
                      <a:lnTo>
                        <a:pt x="109" y="11"/>
                      </a:lnTo>
                      <a:lnTo>
                        <a:pt x="110" y="9"/>
                      </a:lnTo>
                      <a:lnTo>
                        <a:pt x="110" y="9"/>
                      </a:lnTo>
                      <a:lnTo>
                        <a:pt x="110" y="9"/>
                      </a:lnTo>
                      <a:lnTo>
                        <a:pt x="111" y="9"/>
                      </a:lnTo>
                      <a:lnTo>
                        <a:pt x="110" y="8"/>
                      </a:lnTo>
                      <a:lnTo>
                        <a:pt x="110" y="7"/>
                      </a:lnTo>
                      <a:lnTo>
                        <a:pt x="110" y="5"/>
                      </a:lnTo>
                      <a:lnTo>
                        <a:pt x="108" y="5"/>
                      </a:lnTo>
                      <a:lnTo>
                        <a:pt x="109" y="0"/>
                      </a:lnTo>
                      <a:lnTo>
                        <a:pt x="109" y="0"/>
                      </a:lnTo>
                      <a:lnTo>
                        <a:pt x="110" y="0"/>
                      </a:lnTo>
                      <a:lnTo>
                        <a:pt x="111" y="0"/>
                      </a:lnTo>
                      <a:lnTo>
                        <a:pt x="112" y="0"/>
                      </a:lnTo>
                      <a:lnTo>
                        <a:pt x="113" y="0"/>
                      </a:lnTo>
                      <a:lnTo>
                        <a:pt x="114" y="1"/>
                      </a:lnTo>
                      <a:lnTo>
                        <a:pt x="115" y="1"/>
                      </a:lnTo>
                      <a:lnTo>
                        <a:pt x="116" y="3"/>
                      </a:lnTo>
                      <a:lnTo>
                        <a:pt x="116" y="4"/>
                      </a:lnTo>
                      <a:lnTo>
                        <a:pt x="116" y="4"/>
                      </a:lnTo>
                      <a:lnTo>
                        <a:pt x="116" y="5"/>
                      </a:lnTo>
                      <a:lnTo>
                        <a:pt x="116" y="7"/>
                      </a:lnTo>
                      <a:lnTo>
                        <a:pt x="116" y="8"/>
                      </a:lnTo>
                      <a:lnTo>
                        <a:pt x="115" y="9"/>
                      </a:lnTo>
                      <a:lnTo>
                        <a:pt x="114" y="10"/>
                      </a:lnTo>
                      <a:lnTo>
                        <a:pt x="114" y="11"/>
                      </a:lnTo>
                      <a:lnTo>
                        <a:pt x="113" y="12"/>
                      </a:lnTo>
                      <a:lnTo>
                        <a:pt x="113" y="14"/>
                      </a:lnTo>
                      <a:lnTo>
                        <a:pt x="112" y="15"/>
                      </a:lnTo>
                      <a:lnTo>
                        <a:pt x="111" y="16"/>
                      </a:lnTo>
                      <a:lnTo>
                        <a:pt x="110" y="18"/>
                      </a:lnTo>
                      <a:lnTo>
                        <a:pt x="109" y="19"/>
                      </a:lnTo>
                      <a:lnTo>
                        <a:pt x="108" y="21"/>
                      </a:lnTo>
                      <a:lnTo>
                        <a:pt x="108" y="23"/>
                      </a:lnTo>
                      <a:lnTo>
                        <a:pt x="106" y="25"/>
                      </a:lnTo>
                      <a:lnTo>
                        <a:pt x="106" y="27"/>
                      </a:lnTo>
                      <a:lnTo>
                        <a:pt x="104" y="29"/>
                      </a:lnTo>
                      <a:lnTo>
                        <a:pt x="103" y="31"/>
                      </a:lnTo>
                      <a:lnTo>
                        <a:pt x="102" y="33"/>
                      </a:lnTo>
                      <a:lnTo>
                        <a:pt x="101" y="36"/>
                      </a:lnTo>
                      <a:lnTo>
                        <a:pt x="100" y="38"/>
                      </a:lnTo>
                      <a:lnTo>
                        <a:pt x="99" y="40"/>
                      </a:lnTo>
                      <a:lnTo>
                        <a:pt x="97" y="42"/>
                      </a:lnTo>
                      <a:lnTo>
                        <a:pt x="96" y="45"/>
                      </a:lnTo>
                      <a:lnTo>
                        <a:pt x="95" y="47"/>
                      </a:lnTo>
                      <a:lnTo>
                        <a:pt x="93" y="50"/>
                      </a:lnTo>
                      <a:lnTo>
                        <a:pt x="92" y="52"/>
                      </a:lnTo>
                      <a:lnTo>
                        <a:pt x="91" y="55"/>
                      </a:lnTo>
                      <a:lnTo>
                        <a:pt x="89" y="57"/>
                      </a:lnTo>
                      <a:lnTo>
                        <a:pt x="88" y="60"/>
                      </a:lnTo>
                      <a:lnTo>
                        <a:pt x="87" y="62"/>
                      </a:lnTo>
                      <a:lnTo>
                        <a:pt x="85" y="65"/>
                      </a:lnTo>
                      <a:lnTo>
                        <a:pt x="84" y="67"/>
                      </a:lnTo>
                      <a:lnTo>
                        <a:pt x="83" y="70"/>
                      </a:lnTo>
                      <a:lnTo>
                        <a:pt x="81" y="73"/>
                      </a:lnTo>
                      <a:lnTo>
                        <a:pt x="80" y="75"/>
                      </a:lnTo>
                      <a:lnTo>
                        <a:pt x="79" y="77"/>
                      </a:lnTo>
                      <a:lnTo>
                        <a:pt x="77" y="80"/>
                      </a:lnTo>
                      <a:lnTo>
                        <a:pt x="76" y="82"/>
                      </a:lnTo>
                      <a:lnTo>
                        <a:pt x="75" y="85"/>
                      </a:lnTo>
                      <a:lnTo>
                        <a:pt x="73" y="87"/>
                      </a:lnTo>
                      <a:lnTo>
                        <a:pt x="72" y="89"/>
                      </a:lnTo>
                      <a:lnTo>
                        <a:pt x="71" y="92"/>
                      </a:lnTo>
                      <a:lnTo>
                        <a:pt x="70" y="94"/>
                      </a:lnTo>
                      <a:lnTo>
                        <a:pt x="69" y="96"/>
                      </a:lnTo>
                      <a:lnTo>
                        <a:pt x="68" y="98"/>
                      </a:lnTo>
                      <a:lnTo>
                        <a:pt x="67" y="100"/>
                      </a:lnTo>
                      <a:lnTo>
                        <a:pt x="66" y="102"/>
                      </a:lnTo>
                      <a:lnTo>
                        <a:pt x="64" y="103"/>
                      </a:lnTo>
                      <a:lnTo>
                        <a:pt x="64" y="105"/>
                      </a:lnTo>
                      <a:lnTo>
                        <a:pt x="63" y="107"/>
                      </a:lnTo>
                      <a:lnTo>
                        <a:pt x="62" y="108"/>
                      </a:lnTo>
                      <a:lnTo>
                        <a:pt x="61" y="110"/>
                      </a:lnTo>
                      <a:lnTo>
                        <a:pt x="60" y="111"/>
                      </a:lnTo>
                      <a:lnTo>
                        <a:pt x="60" y="113"/>
                      </a:lnTo>
                      <a:lnTo>
                        <a:pt x="59" y="114"/>
                      </a:lnTo>
                      <a:lnTo>
                        <a:pt x="58" y="115"/>
                      </a:lnTo>
                      <a:lnTo>
                        <a:pt x="58" y="116"/>
                      </a:lnTo>
                      <a:lnTo>
                        <a:pt x="58" y="116"/>
                      </a:lnTo>
                      <a:lnTo>
                        <a:pt x="57" y="117"/>
                      </a:lnTo>
                      <a:lnTo>
                        <a:pt x="57" y="118"/>
                      </a:lnTo>
                      <a:lnTo>
                        <a:pt x="57" y="118"/>
                      </a:lnTo>
                      <a:lnTo>
                        <a:pt x="56" y="119"/>
                      </a:lnTo>
                      <a:lnTo>
                        <a:pt x="56" y="120"/>
                      </a:lnTo>
                      <a:lnTo>
                        <a:pt x="55" y="120"/>
                      </a:lnTo>
                      <a:lnTo>
                        <a:pt x="55" y="121"/>
                      </a:lnTo>
                      <a:lnTo>
                        <a:pt x="54" y="123"/>
                      </a:lnTo>
                      <a:lnTo>
                        <a:pt x="54" y="124"/>
                      </a:lnTo>
                      <a:lnTo>
                        <a:pt x="53" y="125"/>
                      </a:lnTo>
                      <a:lnTo>
                        <a:pt x="52" y="127"/>
                      </a:lnTo>
                      <a:lnTo>
                        <a:pt x="52" y="127"/>
                      </a:lnTo>
                      <a:lnTo>
                        <a:pt x="51" y="128"/>
                      </a:lnTo>
                      <a:lnTo>
                        <a:pt x="51" y="129"/>
                      </a:lnTo>
                      <a:lnTo>
                        <a:pt x="51" y="130"/>
                      </a:lnTo>
                      <a:lnTo>
                        <a:pt x="50" y="131"/>
                      </a:lnTo>
                      <a:lnTo>
                        <a:pt x="49" y="132"/>
                      </a:lnTo>
                      <a:lnTo>
                        <a:pt x="49" y="133"/>
                      </a:lnTo>
                      <a:lnTo>
                        <a:pt x="49" y="134"/>
                      </a:lnTo>
                      <a:lnTo>
                        <a:pt x="48" y="135"/>
                      </a:lnTo>
                      <a:lnTo>
                        <a:pt x="48" y="136"/>
                      </a:lnTo>
                      <a:lnTo>
                        <a:pt x="47" y="137"/>
                      </a:lnTo>
                      <a:lnTo>
                        <a:pt x="47" y="138"/>
                      </a:lnTo>
                      <a:lnTo>
                        <a:pt x="46" y="139"/>
                      </a:lnTo>
                      <a:lnTo>
                        <a:pt x="45" y="140"/>
                      </a:lnTo>
                      <a:lnTo>
                        <a:pt x="45" y="141"/>
                      </a:lnTo>
                      <a:lnTo>
                        <a:pt x="44" y="143"/>
                      </a:lnTo>
                      <a:lnTo>
                        <a:pt x="44" y="144"/>
                      </a:lnTo>
                      <a:lnTo>
                        <a:pt x="43" y="145"/>
                      </a:lnTo>
                      <a:lnTo>
                        <a:pt x="43" y="146"/>
                      </a:lnTo>
                      <a:lnTo>
                        <a:pt x="42" y="148"/>
                      </a:lnTo>
                      <a:lnTo>
                        <a:pt x="41" y="149"/>
                      </a:lnTo>
                      <a:lnTo>
                        <a:pt x="41" y="150"/>
                      </a:lnTo>
                      <a:lnTo>
                        <a:pt x="40" y="151"/>
                      </a:lnTo>
                      <a:lnTo>
                        <a:pt x="39" y="153"/>
                      </a:lnTo>
                      <a:lnTo>
                        <a:pt x="39" y="154"/>
                      </a:lnTo>
                      <a:lnTo>
                        <a:pt x="38" y="155"/>
                      </a:lnTo>
                      <a:lnTo>
                        <a:pt x="37" y="157"/>
                      </a:lnTo>
                      <a:lnTo>
                        <a:pt x="37" y="158"/>
                      </a:lnTo>
                      <a:lnTo>
                        <a:pt x="36" y="160"/>
                      </a:lnTo>
                      <a:lnTo>
                        <a:pt x="36" y="161"/>
                      </a:lnTo>
                      <a:lnTo>
                        <a:pt x="35" y="163"/>
                      </a:lnTo>
                      <a:lnTo>
                        <a:pt x="34" y="164"/>
                      </a:lnTo>
                      <a:lnTo>
                        <a:pt x="34" y="165"/>
                      </a:lnTo>
                      <a:lnTo>
                        <a:pt x="33" y="167"/>
                      </a:lnTo>
                      <a:lnTo>
                        <a:pt x="33" y="168"/>
                      </a:lnTo>
                      <a:lnTo>
                        <a:pt x="32" y="170"/>
                      </a:lnTo>
                      <a:lnTo>
                        <a:pt x="31" y="171"/>
                      </a:lnTo>
                      <a:lnTo>
                        <a:pt x="31" y="172"/>
                      </a:lnTo>
                      <a:lnTo>
                        <a:pt x="30" y="174"/>
                      </a:lnTo>
                      <a:lnTo>
                        <a:pt x="29" y="175"/>
                      </a:lnTo>
                      <a:lnTo>
                        <a:pt x="29" y="177"/>
                      </a:lnTo>
                      <a:lnTo>
                        <a:pt x="28" y="178"/>
                      </a:lnTo>
                      <a:lnTo>
                        <a:pt x="28" y="180"/>
                      </a:lnTo>
                      <a:lnTo>
                        <a:pt x="27" y="181"/>
                      </a:lnTo>
                      <a:lnTo>
                        <a:pt x="27" y="182"/>
                      </a:lnTo>
                      <a:lnTo>
                        <a:pt x="26" y="184"/>
                      </a:lnTo>
                      <a:lnTo>
                        <a:pt x="26" y="185"/>
                      </a:lnTo>
                      <a:lnTo>
                        <a:pt x="25" y="187"/>
                      </a:lnTo>
                      <a:lnTo>
                        <a:pt x="24" y="188"/>
                      </a:lnTo>
                      <a:lnTo>
                        <a:pt x="24" y="189"/>
                      </a:lnTo>
                      <a:lnTo>
                        <a:pt x="24" y="190"/>
                      </a:lnTo>
                      <a:lnTo>
                        <a:pt x="23" y="192"/>
                      </a:lnTo>
                      <a:lnTo>
                        <a:pt x="22" y="193"/>
                      </a:lnTo>
                      <a:lnTo>
                        <a:pt x="22" y="194"/>
                      </a:lnTo>
                      <a:lnTo>
                        <a:pt x="22" y="195"/>
                      </a:lnTo>
                      <a:lnTo>
                        <a:pt x="21" y="196"/>
                      </a:lnTo>
                      <a:lnTo>
                        <a:pt x="21" y="197"/>
                      </a:lnTo>
                      <a:lnTo>
                        <a:pt x="20" y="198"/>
                      </a:lnTo>
                      <a:lnTo>
                        <a:pt x="20" y="199"/>
                      </a:lnTo>
                      <a:lnTo>
                        <a:pt x="20" y="200"/>
                      </a:lnTo>
                      <a:lnTo>
                        <a:pt x="19" y="201"/>
                      </a:lnTo>
                      <a:lnTo>
                        <a:pt x="19" y="202"/>
                      </a:lnTo>
                      <a:lnTo>
                        <a:pt x="18" y="203"/>
                      </a:lnTo>
                      <a:lnTo>
                        <a:pt x="18" y="204"/>
                      </a:lnTo>
                      <a:lnTo>
                        <a:pt x="17" y="205"/>
                      </a:lnTo>
                      <a:lnTo>
                        <a:pt x="17" y="207"/>
                      </a:lnTo>
                      <a:lnTo>
                        <a:pt x="16" y="208"/>
                      </a:lnTo>
                      <a:lnTo>
                        <a:pt x="16" y="209"/>
                      </a:lnTo>
                      <a:lnTo>
                        <a:pt x="15" y="211"/>
                      </a:lnTo>
                      <a:lnTo>
                        <a:pt x="15" y="212"/>
                      </a:lnTo>
                      <a:lnTo>
                        <a:pt x="14" y="213"/>
                      </a:lnTo>
                      <a:lnTo>
                        <a:pt x="14" y="214"/>
                      </a:lnTo>
                      <a:lnTo>
                        <a:pt x="13" y="215"/>
                      </a:lnTo>
                      <a:lnTo>
                        <a:pt x="13" y="216"/>
                      </a:lnTo>
                      <a:lnTo>
                        <a:pt x="12" y="217"/>
                      </a:lnTo>
                      <a:lnTo>
                        <a:pt x="11" y="219"/>
                      </a:lnTo>
                      <a:lnTo>
                        <a:pt x="10" y="220"/>
                      </a:lnTo>
                      <a:lnTo>
                        <a:pt x="10" y="221"/>
                      </a:lnTo>
                      <a:lnTo>
                        <a:pt x="8" y="221"/>
                      </a:lnTo>
                      <a:lnTo>
                        <a:pt x="8" y="222"/>
                      </a:lnTo>
                      <a:lnTo>
                        <a:pt x="7" y="223"/>
                      </a:lnTo>
                      <a:lnTo>
                        <a:pt x="6" y="223"/>
                      </a:lnTo>
                      <a:lnTo>
                        <a:pt x="5" y="224"/>
                      </a:lnTo>
                      <a:lnTo>
                        <a:pt x="4" y="224"/>
                      </a:lnTo>
                      <a:lnTo>
                        <a:pt x="2" y="224"/>
                      </a:lnTo>
                      <a:lnTo>
                        <a:pt x="2" y="224"/>
                      </a:lnTo>
                      <a:lnTo>
                        <a:pt x="1" y="224"/>
                      </a:lnTo>
                      <a:lnTo>
                        <a:pt x="0" y="224"/>
                      </a:lnTo>
                      <a:lnTo>
                        <a:pt x="0" y="224"/>
                      </a:lnTo>
                      <a:lnTo>
                        <a:pt x="0" y="224"/>
                      </a:lnTo>
                      <a:close/>
                    </a:path>
                  </a:pathLst>
                </a:custGeom>
                <a:solidFill>
                  <a:srgbClr val="66664F"/>
                </a:solidFill>
                <a:ln>
                  <a:noFill/>
                </a:ln>
              </p:spPr>
              <p:txBody>
                <a:bodyPr/>
                <a:lstStyle/>
                <a:p>
                  <a:pPr algn="ctr"/>
                  <a:endParaRPr lang="zh-CN" altLang="en-US"/>
                </a:p>
              </p:txBody>
            </p:sp>
            <p:sp>
              <p:nvSpPr>
                <p:cNvPr id="1052329" name="Freeform 556"/>
                <p:cNvSpPr/>
                <p:nvPr/>
              </p:nvSpPr>
              <p:spPr bwMode="auto">
                <a:xfrm>
                  <a:off x="1640" y="1069"/>
                  <a:ext cx="11" cy="11"/>
                </a:xfrm>
                <a:custGeom>
                  <a:avLst/>
                  <a:gdLst>
                    <a:gd name="T0" fmla="*/ 8 w 11"/>
                    <a:gd name="T1" fmla="*/ 9 h 11"/>
                    <a:gd name="T2" fmla="*/ 8 w 11"/>
                    <a:gd name="T3" fmla="*/ 11 h 11"/>
                    <a:gd name="T4" fmla="*/ 8 w 11"/>
                    <a:gd name="T5" fmla="*/ 11 h 11"/>
                    <a:gd name="T6" fmla="*/ 6 w 11"/>
                    <a:gd name="T7" fmla="*/ 11 h 11"/>
                    <a:gd name="T8" fmla="*/ 6 w 11"/>
                    <a:gd name="T9" fmla="*/ 11 h 11"/>
                    <a:gd name="T10" fmla="*/ 5 w 11"/>
                    <a:gd name="T11" fmla="*/ 11 h 11"/>
                    <a:gd name="T12" fmla="*/ 4 w 11"/>
                    <a:gd name="T13" fmla="*/ 11 h 11"/>
                    <a:gd name="T14" fmla="*/ 3 w 11"/>
                    <a:gd name="T15" fmla="*/ 11 h 11"/>
                    <a:gd name="T16" fmla="*/ 2 w 11"/>
                    <a:gd name="T17" fmla="*/ 11 h 11"/>
                    <a:gd name="T18" fmla="*/ 1 w 11"/>
                    <a:gd name="T19" fmla="*/ 10 h 11"/>
                    <a:gd name="T20" fmla="*/ 0 w 11"/>
                    <a:gd name="T21" fmla="*/ 10 h 11"/>
                    <a:gd name="T22" fmla="*/ 0 w 11"/>
                    <a:gd name="T23" fmla="*/ 9 h 11"/>
                    <a:gd name="T24" fmla="*/ 0 w 11"/>
                    <a:gd name="T25" fmla="*/ 8 h 11"/>
                    <a:gd name="T26" fmla="*/ 0 w 11"/>
                    <a:gd name="T27" fmla="*/ 7 h 11"/>
                    <a:gd name="T28" fmla="*/ 0 w 11"/>
                    <a:gd name="T29" fmla="*/ 6 h 11"/>
                    <a:gd name="T30" fmla="*/ 0 w 11"/>
                    <a:gd name="T31" fmla="*/ 4 h 11"/>
                    <a:gd name="T32" fmla="*/ 1 w 11"/>
                    <a:gd name="T33" fmla="*/ 3 h 11"/>
                    <a:gd name="T34" fmla="*/ 2 w 11"/>
                    <a:gd name="T35" fmla="*/ 2 h 11"/>
                    <a:gd name="T36" fmla="*/ 2 w 11"/>
                    <a:gd name="T37" fmla="*/ 1 h 11"/>
                    <a:gd name="T38" fmla="*/ 3 w 11"/>
                    <a:gd name="T39" fmla="*/ 0 h 11"/>
                    <a:gd name="T40" fmla="*/ 4 w 11"/>
                    <a:gd name="T41" fmla="*/ 0 h 11"/>
                    <a:gd name="T42" fmla="*/ 5 w 11"/>
                    <a:gd name="T43" fmla="*/ 0 h 11"/>
                    <a:gd name="T44" fmla="*/ 6 w 11"/>
                    <a:gd name="T45" fmla="*/ 0 h 11"/>
                    <a:gd name="T46" fmla="*/ 7 w 11"/>
                    <a:gd name="T47" fmla="*/ 0 h 11"/>
                    <a:gd name="T48" fmla="*/ 9 w 11"/>
                    <a:gd name="T49" fmla="*/ 1 h 11"/>
                    <a:gd name="T50" fmla="*/ 10 w 11"/>
                    <a:gd name="T51" fmla="*/ 1 h 11"/>
                    <a:gd name="T52" fmla="*/ 11 w 11"/>
                    <a:gd name="T53" fmla="*/ 2 h 11"/>
                    <a:gd name="T54" fmla="*/ 11 w 11"/>
                    <a:gd name="T55" fmla="*/ 2 h 11"/>
                    <a:gd name="T56" fmla="*/ 9 w 11"/>
                    <a:gd name="T57" fmla="*/ 3 h 11"/>
                    <a:gd name="T58" fmla="*/ 9 w 11"/>
                    <a:gd name="T59" fmla="*/ 3 h 11"/>
                    <a:gd name="T60" fmla="*/ 8 w 11"/>
                    <a:gd name="T61" fmla="*/ 3 h 11"/>
                    <a:gd name="T62" fmla="*/ 7 w 11"/>
                    <a:gd name="T63" fmla="*/ 2 h 11"/>
                    <a:gd name="T64" fmla="*/ 6 w 11"/>
                    <a:gd name="T65" fmla="*/ 2 h 11"/>
                    <a:gd name="T66" fmla="*/ 6 w 11"/>
                    <a:gd name="T67" fmla="*/ 2 h 11"/>
                    <a:gd name="T68" fmla="*/ 5 w 11"/>
                    <a:gd name="T69" fmla="*/ 2 h 11"/>
                    <a:gd name="T70" fmla="*/ 4 w 11"/>
                    <a:gd name="T71" fmla="*/ 3 h 11"/>
                    <a:gd name="T72" fmla="*/ 4 w 11"/>
                    <a:gd name="T73" fmla="*/ 3 h 11"/>
                    <a:gd name="T74" fmla="*/ 4 w 11"/>
                    <a:gd name="T75" fmla="*/ 4 h 11"/>
                    <a:gd name="T76" fmla="*/ 4 w 11"/>
                    <a:gd name="T77" fmla="*/ 5 h 11"/>
                    <a:gd name="T78" fmla="*/ 4 w 11"/>
                    <a:gd name="T79" fmla="*/ 6 h 11"/>
                    <a:gd name="T80" fmla="*/ 4 w 11"/>
                    <a:gd name="T81" fmla="*/ 6 h 11"/>
                    <a:gd name="T82" fmla="*/ 4 w 11"/>
                    <a:gd name="T83" fmla="*/ 7 h 11"/>
                    <a:gd name="T84" fmla="*/ 5 w 11"/>
                    <a:gd name="T85" fmla="*/ 8 h 11"/>
                    <a:gd name="T86" fmla="*/ 6 w 11"/>
                    <a:gd name="T87" fmla="*/ 8 h 11"/>
                    <a:gd name="T88" fmla="*/ 6 w 11"/>
                    <a:gd name="T89" fmla="*/ 9 h 11"/>
                    <a:gd name="T90" fmla="*/ 8 w 11"/>
                    <a:gd name="T91" fmla="*/ 9 h 11"/>
                    <a:gd name="T92" fmla="*/ 8 w 11"/>
                    <a:gd name="T93" fmla="*/ 9 h 11"/>
                    <a:gd name="T94" fmla="*/ 8 w 11"/>
                    <a:gd name="T95"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11">
                      <a:moveTo>
                        <a:pt x="8" y="9"/>
                      </a:moveTo>
                      <a:lnTo>
                        <a:pt x="8" y="11"/>
                      </a:lnTo>
                      <a:lnTo>
                        <a:pt x="8" y="11"/>
                      </a:lnTo>
                      <a:lnTo>
                        <a:pt x="6" y="11"/>
                      </a:lnTo>
                      <a:lnTo>
                        <a:pt x="6" y="11"/>
                      </a:lnTo>
                      <a:lnTo>
                        <a:pt x="5" y="11"/>
                      </a:lnTo>
                      <a:lnTo>
                        <a:pt x="4" y="11"/>
                      </a:lnTo>
                      <a:lnTo>
                        <a:pt x="3" y="11"/>
                      </a:lnTo>
                      <a:lnTo>
                        <a:pt x="2" y="11"/>
                      </a:lnTo>
                      <a:lnTo>
                        <a:pt x="1" y="10"/>
                      </a:lnTo>
                      <a:lnTo>
                        <a:pt x="0" y="10"/>
                      </a:lnTo>
                      <a:lnTo>
                        <a:pt x="0" y="9"/>
                      </a:lnTo>
                      <a:lnTo>
                        <a:pt x="0" y="8"/>
                      </a:lnTo>
                      <a:lnTo>
                        <a:pt x="0" y="7"/>
                      </a:lnTo>
                      <a:lnTo>
                        <a:pt x="0" y="6"/>
                      </a:lnTo>
                      <a:lnTo>
                        <a:pt x="0" y="4"/>
                      </a:lnTo>
                      <a:lnTo>
                        <a:pt x="1" y="3"/>
                      </a:lnTo>
                      <a:lnTo>
                        <a:pt x="2" y="2"/>
                      </a:lnTo>
                      <a:lnTo>
                        <a:pt x="2" y="1"/>
                      </a:lnTo>
                      <a:lnTo>
                        <a:pt x="3" y="0"/>
                      </a:lnTo>
                      <a:lnTo>
                        <a:pt x="4" y="0"/>
                      </a:lnTo>
                      <a:lnTo>
                        <a:pt x="5" y="0"/>
                      </a:lnTo>
                      <a:lnTo>
                        <a:pt x="6" y="0"/>
                      </a:lnTo>
                      <a:lnTo>
                        <a:pt x="7" y="0"/>
                      </a:lnTo>
                      <a:lnTo>
                        <a:pt x="9" y="1"/>
                      </a:lnTo>
                      <a:lnTo>
                        <a:pt x="10" y="1"/>
                      </a:lnTo>
                      <a:lnTo>
                        <a:pt x="11" y="2"/>
                      </a:lnTo>
                      <a:lnTo>
                        <a:pt x="11" y="2"/>
                      </a:lnTo>
                      <a:lnTo>
                        <a:pt x="9" y="3"/>
                      </a:lnTo>
                      <a:lnTo>
                        <a:pt x="9" y="3"/>
                      </a:lnTo>
                      <a:lnTo>
                        <a:pt x="8" y="3"/>
                      </a:lnTo>
                      <a:lnTo>
                        <a:pt x="7" y="2"/>
                      </a:lnTo>
                      <a:lnTo>
                        <a:pt x="6" y="2"/>
                      </a:lnTo>
                      <a:lnTo>
                        <a:pt x="6" y="2"/>
                      </a:lnTo>
                      <a:lnTo>
                        <a:pt x="5" y="2"/>
                      </a:lnTo>
                      <a:lnTo>
                        <a:pt x="4" y="3"/>
                      </a:lnTo>
                      <a:lnTo>
                        <a:pt x="4" y="3"/>
                      </a:lnTo>
                      <a:lnTo>
                        <a:pt x="4" y="4"/>
                      </a:lnTo>
                      <a:lnTo>
                        <a:pt x="4" y="5"/>
                      </a:lnTo>
                      <a:lnTo>
                        <a:pt x="4" y="6"/>
                      </a:lnTo>
                      <a:lnTo>
                        <a:pt x="4" y="6"/>
                      </a:lnTo>
                      <a:lnTo>
                        <a:pt x="4" y="7"/>
                      </a:lnTo>
                      <a:lnTo>
                        <a:pt x="5" y="8"/>
                      </a:lnTo>
                      <a:lnTo>
                        <a:pt x="6" y="8"/>
                      </a:lnTo>
                      <a:lnTo>
                        <a:pt x="6" y="9"/>
                      </a:lnTo>
                      <a:lnTo>
                        <a:pt x="8" y="9"/>
                      </a:lnTo>
                      <a:lnTo>
                        <a:pt x="8" y="9"/>
                      </a:lnTo>
                      <a:lnTo>
                        <a:pt x="8" y="9"/>
                      </a:lnTo>
                      <a:close/>
                    </a:path>
                  </a:pathLst>
                </a:custGeom>
                <a:solidFill>
                  <a:srgbClr val="7D4D1C"/>
                </a:solidFill>
                <a:ln>
                  <a:noFill/>
                </a:ln>
              </p:spPr>
              <p:txBody>
                <a:bodyPr/>
                <a:lstStyle/>
                <a:p>
                  <a:pPr algn="ctr"/>
                  <a:endParaRPr lang="zh-CN" altLang="en-US"/>
                </a:p>
              </p:txBody>
            </p:sp>
            <p:sp>
              <p:nvSpPr>
                <p:cNvPr id="1052330" name="Freeform 557"/>
                <p:cNvSpPr/>
                <p:nvPr/>
              </p:nvSpPr>
              <p:spPr bwMode="auto">
                <a:xfrm>
                  <a:off x="1704" y="1062"/>
                  <a:ext cx="11" cy="11"/>
                </a:xfrm>
                <a:custGeom>
                  <a:avLst/>
                  <a:gdLst>
                    <a:gd name="T0" fmla="*/ 8 w 11"/>
                    <a:gd name="T1" fmla="*/ 9 h 11"/>
                    <a:gd name="T2" fmla="*/ 8 w 11"/>
                    <a:gd name="T3" fmla="*/ 11 h 11"/>
                    <a:gd name="T4" fmla="*/ 7 w 11"/>
                    <a:gd name="T5" fmla="*/ 11 h 11"/>
                    <a:gd name="T6" fmla="*/ 6 w 11"/>
                    <a:gd name="T7" fmla="*/ 11 h 11"/>
                    <a:gd name="T8" fmla="*/ 5 w 11"/>
                    <a:gd name="T9" fmla="*/ 11 h 11"/>
                    <a:gd name="T10" fmla="*/ 5 w 11"/>
                    <a:gd name="T11" fmla="*/ 11 h 11"/>
                    <a:gd name="T12" fmla="*/ 4 w 11"/>
                    <a:gd name="T13" fmla="*/ 11 h 11"/>
                    <a:gd name="T14" fmla="*/ 3 w 11"/>
                    <a:gd name="T15" fmla="*/ 11 h 11"/>
                    <a:gd name="T16" fmla="*/ 2 w 11"/>
                    <a:gd name="T17" fmla="*/ 11 h 11"/>
                    <a:gd name="T18" fmla="*/ 1 w 11"/>
                    <a:gd name="T19" fmla="*/ 10 h 11"/>
                    <a:gd name="T20" fmla="*/ 0 w 11"/>
                    <a:gd name="T21" fmla="*/ 10 h 11"/>
                    <a:gd name="T22" fmla="*/ 0 w 11"/>
                    <a:gd name="T23" fmla="*/ 9 h 11"/>
                    <a:gd name="T24" fmla="*/ 0 w 11"/>
                    <a:gd name="T25" fmla="*/ 8 h 11"/>
                    <a:gd name="T26" fmla="*/ 0 w 11"/>
                    <a:gd name="T27" fmla="*/ 7 h 11"/>
                    <a:gd name="T28" fmla="*/ 0 w 11"/>
                    <a:gd name="T29" fmla="*/ 6 h 11"/>
                    <a:gd name="T30" fmla="*/ 0 w 11"/>
                    <a:gd name="T31" fmla="*/ 4 h 11"/>
                    <a:gd name="T32" fmla="*/ 1 w 11"/>
                    <a:gd name="T33" fmla="*/ 3 h 11"/>
                    <a:gd name="T34" fmla="*/ 2 w 11"/>
                    <a:gd name="T35" fmla="*/ 2 h 11"/>
                    <a:gd name="T36" fmla="*/ 3 w 11"/>
                    <a:gd name="T37" fmla="*/ 1 h 11"/>
                    <a:gd name="T38" fmla="*/ 4 w 11"/>
                    <a:gd name="T39" fmla="*/ 0 h 11"/>
                    <a:gd name="T40" fmla="*/ 4 w 11"/>
                    <a:gd name="T41" fmla="*/ 0 h 11"/>
                    <a:gd name="T42" fmla="*/ 5 w 11"/>
                    <a:gd name="T43" fmla="*/ 0 h 11"/>
                    <a:gd name="T44" fmla="*/ 6 w 11"/>
                    <a:gd name="T45" fmla="*/ 0 h 11"/>
                    <a:gd name="T46" fmla="*/ 7 w 11"/>
                    <a:gd name="T47" fmla="*/ 0 h 11"/>
                    <a:gd name="T48" fmla="*/ 9 w 11"/>
                    <a:gd name="T49" fmla="*/ 0 h 11"/>
                    <a:gd name="T50" fmla="*/ 10 w 11"/>
                    <a:gd name="T51" fmla="*/ 1 h 11"/>
                    <a:gd name="T52" fmla="*/ 11 w 11"/>
                    <a:gd name="T53" fmla="*/ 2 h 11"/>
                    <a:gd name="T54" fmla="*/ 11 w 11"/>
                    <a:gd name="T55" fmla="*/ 2 h 11"/>
                    <a:gd name="T56" fmla="*/ 9 w 11"/>
                    <a:gd name="T57" fmla="*/ 3 h 11"/>
                    <a:gd name="T58" fmla="*/ 9 w 11"/>
                    <a:gd name="T59" fmla="*/ 3 h 11"/>
                    <a:gd name="T60" fmla="*/ 8 w 11"/>
                    <a:gd name="T61" fmla="*/ 2 h 11"/>
                    <a:gd name="T62" fmla="*/ 7 w 11"/>
                    <a:gd name="T63" fmla="*/ 2 h 11"/>
                    <a:gd name="T64" fmla="*/ 6 w 11"/>
                    <a:gd name="T65" fmla="*/ 2 h 11"/>
                    <a:gd name="T66" fmla="*/ 5 w 11"/>
                    <a:gd name="T67" fmla="*/ 2 h 11"/>
                    <a:gd name="T68" fmla="*/ 4 w 11"/>
                    <a:gd name="T69" fmla="*/ 3 h 11"/>
                    <a:gd name="T70" fmla="*/ 4 w 11"/>
                    <a:gd name="T71" fmla="*/ 3 h 11"/>
                    <a:gd name="T72" fmla="*/ 4 w 11"/>
                    <a:gd name="T73" fmla="*/ 4 h 11"/>
                    <a:gd name="T74" fmla="*/ 3 w 11"/>
                    <a:gd name="T75" fmla="*/ 4 h 11"/>
                    <a:gd name="T76" fmla="*/ 4 w 11"/>
                    <a:gd name="T77" fmla="*/ 6 h 11"/>
                    <a:gd name="T78" fmla="*/ 4 w 11"/>
                    <a:gd name="T79" fmla="*/ 6 h 11"/>
                    <a:gd name="T80" fmla="*/ 4 w 11"/>
                    <a:gd name="T81" fmla="*/ 7 h 11"/>
                    <a:gd name="T82" fmla="*/ 4 w 11"/>
                    <a:gd name="T83" fmla="*/ 8 h 11"/>
                    <a:gd name="T84" fmla="*/ 4 w 11"/>
                    <a:gd name="T85" fmla="*/ 8 h 11"/>
                    <a:gd name="T86" fmla="*/ 5 w 11"/>
                    <a:gd name="T87" fmla="*/ 9 h 11"/>
                    <a:gd name="T88" fmla="*/ 6 w 11"/>
                    <a:gd name="T89" fmla="*/ 9 h 11"/>
                    <a:gd name="T90" fmla="*/ 7 w 11"/>
                    <a:gd name="T91" fmla="*/ 9 h 11"/>
                    <a:gd name="T92" fmla="*/ 7 w 11"/>
                    <a:gd name="T93" fmla="*/ 9 h 11"/>
                    <a:gd name="T94" fmla="*/ 8 w 11"/>
                    <a:gd name="T95" fmla="*/ 9 h 11"/>
                    <a:gd name="T96" fmla="*/ 8 w 11"/>
                    <a:gd name="T97" fmla="*/ 9 h 11"/>
                    <a:gd name="T98" fmla="*/ 8 w 11"/>
                    <a:gd name="T9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1">
                      <a:moveTo>
                        <a:pt x="8" y="9"/>
                      </a:moveTo>
                      <a:lnTo>
                        <a:pt x="8" y="11"/>
                      </a:lnTo>
                      <a:lnTo>
                        <a:pt x="7" y="11"/>
                      </a:lnTo>
                      <a:lnTo>
                        <a:pt x="6" y="11"/>
                      </a:lnTo>
                      <a:lnTo>
                        <a:pt x="5" y="11"/>
                      </a:lnTo>
                      <a:lnTo>
                        <a:pt x="5" y="11"/>
                      </a:lnTo>
                      <a:lnTo>
                        <a:pt x="4" y="11"/>
                      </a:lnTo>
                      <a:lnTo>
                        <a:pt x="3" y="11"/>
                      </a:lnTo>
                      <a:lnTo>
                        <a:pt x="2" y="11"/>
                      </a:lnTo>
                      <a:lnTo>
                        <a:pt x="1" y="10"/>
                      </a:lnTo>
                      <a:lnTo>
                        <a:pt x="0" y="10"/>
                      </a:lnTo>
                      <a:lnTo>
                        <a:pt x="0" y="9"/>
                      </a:lnTo>
                      <a:lnTo>
                        <a:pt x="0" y="8"/>
                      </a:lnTo>
                      <a:lnTo>
                        <a:pt x="0" y="7"/>
                      </a:lnTo>
                      <a:lnTo>
                        <a:pt x="0" y="6"/>
                      </a:lnTo>
                      <a:lnTo>
                        <a:pt x="0" y="4"/>
                      </a:lnTo>
                      <a:lnTo>
                        <a:pt x="1" y="3"/>
                      </a:lnTo>
                      <a:lnTo>
                        <a:pt x="2" y="2"/>
                      </a:lnTo>
                      <a:lnTo>
                        <a:pt x="3" y="1"/>
                      </a:lnTo>
                      <a:lnTo>
                        <a:pt x="4" y="0"/>
                      </a:lnTo>
                      <a:lnTo>
                        <a:pt x="4" y="0"/>
                      </a:lnTo>
                      <a:lnTo>
                        <a:pt x="5" y="0"/>
                      </a:lnTo>
                      <a:lnTo>
                        <a:pt x="6" y="0"/>
                      </a:lnTo>
                      <a:lnTo>
                        <a:pt x="7" y="0"/>
                      </a:lnTo>
                      <a:lnTo>
                        <a:pt x="9" y="0"/>
                      </a:lnTo>
                      <a:lnTo>
                        <a:pt x="10" y="1"/>
                      </a:lnTo>
                      <a:lnTo>
                        <a:pt x="11" y="2"/>
                      </a:lnTo>
                      <a:lnTo>
                        <a:pt x="11" y="2"/>
                      </a:lnTo>
                      <a:lnTo>
                        <a:pt x="9" y="3"/>
                      </a:lnTo>
                      <a:lnTo>
                        <a:pt x="9" y="3"/>
                      </a:lnTo>
                      <a:lnTo>
                        <a:pt x="8" y="2"/>
                      </a:lnTo>
                      <a:lnTo>
                        <a:pt x="7" y="2"/>
                      </a:lnTo>
                      <a:lnTo>
                        <a:pt x="6" y="2"/>
                      </a:lnTo>
                      <a:lnTo>
                        <a:pt x="5" y="2"/>
                      </a:lnTo>
                      <a:lnTo>
                        <a:pt x="4" y="3"/>
                      </a:lnTo>
                      <a:lnTo>
                        <a:pt x="4" y="3"/>
                      </a:lnTo>
                      <a:lnTo>
                        <a:pt x="4" y="4"/>
                      </a:lnTo>
                      <a:lnTo>
                        <a:pt x="3" y="4"/>
                      </a:lnTo>
                      <a:lnTo>
                        <a:pt x="4" y="6"/>
                      </a:lnTo>
                      <a:lnTo>
                        <a:pt x="4" y="6"/>
                      </a:lnTo>
                      <a:lnTo>
                        <a:pt x="4" y="7"/>
                      </a:lnTo>
                      <a:lnTo>
                        <a:pt x="4" y="8"/>
                      </a:lnTo>
                      <a:lnTo>
                        <a:pt x="4" y="8"/>
                      </a:lnTo>
                      <a:lnTo>
                        <a:pt x="5" y="9"/>
                      </a:lnTo>
                      <a:lnTo>
                        <a:pt x="6" y="9"/>
                      </a:lnTo>
                      <a:lnTo>
                        <a:pt x="7" y="9"/>
                      </a:lnTo>
                      <a:lnTo>
                        <a:pt x="7" y="9"/>
                      </a:lnTo>
                      <a:lnTo>
                        <a:pt x="8" y="9"/>
                      </a:lnTo>
                      <a:lnTo>
                        <a:pt x="8" y="9"/>
                      </a:lnTo>
                      <a:lnTo>
                        <a:pt x="8" y="9"/>
                      </a:lnTo>
                      <a:close/>
                    </a:path>
                  </a:pathLst>
                </a:custGeom>
                <a:solidFill>
                  <a:srgbClr val="7D4D1C"/>
                </a:solidFill>
                <a:ln>
                  <a:noFill/>
                </a:ln>
              </p:spPr>
              <p:txBody>
                <a:bodyPr/>
                <a:lstStyle/>
                <a:p>
                  <a:pPr algn="ctr"/>
                  <a:endParaRPr lang="zh-CN" altLang="en-US"/>
                </a:p>
              </p:txBody>
            </p:sp>
            <p:sp>
              <p:nvSpPr>
                <p:cNvPr id="1052331" name="Freeform 558"/>
                <p:cNvSpPr/>
                <p:nvPr/>
              </p:nvSpPr>
              <p:spPr bwMode="auto">
                <a:xfrm>
                  <a:off x="1648" y="1052"/>
                  <a:ext cx="11" cy="13"/>
                </a:xfrm>
                <a:custGeom>
                  <a:avLst/>
                  <a:gdLst>
                    <a:gd name="T0" fmla="*/ 7 w 11"/>
                    <a:gd name="T1" fmla="*/ 12 h 13"/>
                    <a:gd name="T2" fmla="*/ 5 w 11"/>
                    <a:gd name="T3" fmla="*/ 13 h 13"/>
                    <a:gd name="T4" fmla="*/ 4 w 11"/>
                    <a:gd name="T5" fmla="*/ 13 h 13"/>
                    <a:gd name="T6" fmla="*/ 4 w 11"/>
                    <a:gd name="T7" fmla="*/ 12 h 13"/>
                    <a:gd name="T8" fmla="*/ 2 w 11"/>
                    <a:gd name="T9" fmla="*/ 12 h 13"/>
                    <a:gd name="T10" fmla="*/ 2 w 11"/>
                    <a:gd name="T11" fmla="*/ 11 h 13"/>
                    <a:gd name="T12" fmla="*/ 0 w 11"/>
                    <a:gd name="T13" fmla="*/ 10 h 13"/>
                    <a:gd name="T14" fmla="*/ 0 w 11"/>
                    <a:gd name="T15" fmla="*/ 9 h 13"/>
                    <a:gd name="T16" fmla="*/ 0 w 11"/>
                    <a:gd name="T17" fmla="*/ 7 h 13"/>
                    <a:gd name="T18" fmla="*/ 0 w 11"/>
                    <a:gd name="T19" fmla="*/ 6 h 13"/>
                    <a:gd name="T20" fmla="*/ 1 w 11"/>
                    <a:gd name="T21" fmla="*/ 5 h 13"/>
                    <a:gd name="T22" fmla="*/ 1 w 11"/>
                    <a:gd name="T23" fmla="*/ 4 h 13"/>
                    <a:gd name="T24" fmla="*/ 2 w 11"/>
                    <a:gd name="T25" fmla="*/ 3 h 13"/>
                    <a:gd name="T26" fmla="*/ 3 w 11"/>
                    <a:gd name="T27" fmla="*/ 2 h 13"/>
                    <a:gd name="T28" fmla="*/ 4 w 11"/>
                    <a:gd name="T29" fmla="*/ 1 h 13"/>
                    <a:gd name="T30" fmla="*/ 6 w 11"/>
                    <a:gd name="T31" fmla="*/ 1 h 13"/>
                    <a:gd name="T32" fmla="*/ 8 w 11"/>
                    <a:gd name="T33" fmla="*/ 0 h 13"/>
                    <a:gd name="T34" fmla="*/ 9 w 11"/>
                    <a:gd name="T35" fmla="*/ 0 h 13"/>
                    <a:gd name="T36" fmla="*/ 10 w 11"/>
                    <a:gd name="T37" fmla="*/ 1 h 13"/>
                    <a:gd name="T38" fmla="*/ 11 w 11"/>
                    <a:gd name="T39" fmla="*/ 2 h 13"/>
                    <a:gd name="T40" fmla="*/ 9 w 11"/>
                    <a:gd name="T41" fmla="*/ 4 h 13"/>
                    <a:gd name="T42" fmla="*/ 9 w 11"/>
                    <a:gd name="T43" fmla="*/ 4 h 13"/>
                    <a:gd name="T44" fmla="*/ 8 w 11"/>
                    <a:gd name="T45" fmla="*/ 3 h 13"/>
                    <a:gd name="T46" fmla="*/ 7 w 11"/>
                    <a:gd name="T47" fmla="*/ 3 h 13"/>
                    <a:gd name="T48" fmla="*/ 6 w 11"/>
                    <a:gd name="T49" fmla="*/ 4 h 13"/>
                    <a:gd name="T50" fmla="*/ 5 w 11"/>
                    <a:gd name="T51" fmla="*/ 4 h 13"/>
                    <a:gd name="T52" fmla="*/ 5 w 11"/>
                    <a:gd name="T53" fmla="*/ 4 h 13"/>
                    <a:gd name="T54" fmla="*/ 5 w 11"/>
                    <a:gd name="T55" fmla="*/ 5 h 13"/>
                    <a:gd name="T56" fmla="*/ 5 w 11"/>
                    <a:gd name="T57" fmla="*/ 6 h 13"/>
                    <a:gd name="T58" fmla="*/ 5 w 11"/>
                    <a:gd name="T59" fmla="*/ 6 h 13"/>
                    <a:gd name="T60" fmla="*/ 6 w 11"/>
                    <a:gd name="T61" fmla="*/ 7 h 13"/>
                    <a:gd name="T62" fmla="*/ 6 w 11"/>
                    <a:gd name="T63" fmla="*/ 9 h 13"/>
                    <a:gd name="T64" fmla="*/ 8 w 11"/>
                    <a:gd name="T65" fmla="*/ 10 h 13"/>
                    <a:gd name="T66" fmla="*/ 8 w 11"/>
                    <a:gd name="T67" fmla="*/ 10 h 13"/>
                    <a:gd name="T68" fmla="*/ 9 w 11"/>
                    <a:gd name="T69" fmla="*/ 11 h 13"/>
                    <a:gd name="T70" fmla="*/ 11 w 11"/>
                    <a:gd name="T71" fmla="*/ 11 h 13"/>
                    <a:gd name="T72" fmla="*/ 11 w 11"/>
                    <a:gd name="T73" fmla="*/ 11 h 13"/>
                    <a:gd name="T74" fmla="*/ 7 w 11"/>
                    <a:gd name="T75" fmla="*/ 12 h 13"/>
                    <a:gd name="T76" fmla="*/ 7 w 11"/>
                    <a:gd name="T7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 h="13">
                      <a:moveTo>
                        <a:pt x="7" y="12"/>
                      </a:moveTo>
                      <a:lnTo>
                        <a:pt x="5" y="13"/>
                      </a:lnTo>
                      <a:lnTo>
                        <a:pt x="4" y="13"/>
                      </a:lnTo>
                      <a:lnTo>
                        <a:pt x="4" y="12"/>
                      </a:lnTo>
                      <a:lnTo>
                        <a:pt x="2" y="12"/>
                      </a:lnTo>
                      <a:lnTo>
                        <a:pt x="2" y="11"/>
                      </a:lnTo>
                      <a:lnTo>
                        <a:pt x="0" y="10"/>
                      </a:lnTo>
                      <a:lnTo>
                        <a:pt x="0" y="9"/>
                      </a:lnTo>
                      <a:lnTo>
                        <a:pt x="0" y="7"/>
                      </a:lnTo>
                      <a:lnTo>
                        <a:pt x="0" y="6"/>
                      </a:lnTo>
                      <a:lnTo>
                        <a:pt x="1" y="5"/>
                      </a:lnTo>
                      <a:lnTo>
                        <a:pt x="1" y="4"/>
                      </a:lnTo>
                      <a:lnTo>
                        <a:pt x="2" y="3"/>
                      </a:lnTo>
                      <a:lnTo>
                        <a:pt x="3" y="2"/>
                      </a:lnTo>
                      <a:lnTo>
                        <a:pt x="4" y="1"/>
                      </a:lnTo>
                      <a:lnTo>
                        <a:pt x="6" y="1"/>
                      </a:lnTo>
                      <a:lnTo>
                        <a:pt x="8" y="0"/>
                      </a:lnTo>
                      <a:lnTo>
                        <a:pt x="9" y="0"/>
                      </a:lnTo>
                      <a:lnTo>
                        <a:pt x="10" y="1"/>
                      </a:lnTo>
                      <a:lnTo>
                        <a:pt x="11" y="2"/>
                      </a:lnTo>
                      <a:lnTo>
                        <a:pt x="9" y="4"/>
                      </a:lnTo>
                      <a:lnTo>
                        <a:pt x="9" y="4"/>
                      </a:lnTo>
                      <a:lnTo>
                        <a:pt x="8" y="3"/>
                      </a:lnTo>
                      <a:lnTo>
                        <a:pt x="7" y="3"/>
                      </a:lnTo>
                      <a:lnTo>
                        <a:pt x="6" y="4"/>
                      </a:lnTo>
                      <a:lnTo>
                        <a:pt x="5" y="4"/>
                      </a:lnTo>
                      <a:lnTo>
                        <a:pt x="5" y="4"/>
                      </a:lnTo>
                      <a:lnTo>
                        <a:pt x="5" y="5"/>
                      </a:lnTo>
                      <a:lnTo>
                        <a:pt x="5" y="6"/>
                      </a:lnTo>
                      <a:lnTo>
                        <a:pt x="5" y="6"/>
                      </a:lnTo>
                      <a:lnTo>
                        <a:pt x="6" y="7"/>
                      </a:lnTo>
                      <a:lnTo>
                        <a:pt x="6" y="9"/>
                      </a:lnTo>
                      <a:lnTo>
                        <a:pt x="8" y="10"/>
                      </a:lnTo>
                      <a:lnTo>
                        <a:pt x="8" y="10"/>
                      </a:lnTo>
                      <a:lnTo>
                        <a:pt x="9" y="11"/>
                      </a:lnTo>
                      <a:lnTo>
                        <a:pt x="11" y="11"/>
                      </a:lnTo>
                      <a:lnTo>
                        <a:pt x="11" y="11"/>
                      </a:lnTo>
                      <a:lnTo>
                        <a:pt x="7" y="12"/>
                      </a:lnTo>
                      <a:lnTo>
                        <a:pt x="7" y="12"/>
                      </a:lnTo>
                      <a:close/>
                    </a:path>
                  </a:pathLst>
                </a:custGeom>
                <a:solidFill>
                  <a:srgbClr val="7D4D1C"/>
                </a:solidFill>
                <a:ln>
                  <a:noFill/>
                </a:ln>
              </p:spPr>
              <p:txBody>
                <a:bodyPr/>
                <a:lstStyle/>
                <a:p>
                  <a:pPr algn="ctr"/>
                  <a:endParaRPr lang="zh-CN" altLang="en-US"/>
                </a:p>
              </p:txBody>
            </p:sp>
            <p:sp>
              <p:nvSpPr>
                <p:cNvPr id="1052332" name="Freeform 559"/>
                <p:cNvSpPr/>
                <p:nvPr/>
              </p:nvSpPr>
              <p:spPr bwMode="auto">
                <a:xfrm>
                  <a:off x="1696" y="1076"/>
                  <a:ext cx="12" cy="13"/>
                </a:xfrm>
                <a:custGeom>
                  <a:avLst/>
                  <a:gdLst>
                    <a:gd name="T0" fmla="*/ 10 w 12"/>
                    <a:gd name="T1" fmla="*/ 10 h 13"/>
                    <a:gd name="T2" fmla="*/ 7 w 12"/>
                    <a:gd name="T3" fmla="*/ 13 h 13"/>
                    <a:gd name="T4" fmla="*/ 7 w 12"/>
                    <a:gd name="T5" fmla="*/ 13 h 13"/>
                    <a:gd name="T6" fmla="*/ 6 w 12"/>
                    <a:gd name="T7" fmla="*/ 13 h 13"/>
                    <a:gd name="T8" fmla="*/ 4 w 12"/>
                    <a:gd name="T9" fmla="*/ 12 h 13"/>
                    <a:gd name="T10" fmla="*/ 3 w 12"/>
                    <a:gd name="T11" fmla="*/ 12 h 13"/>
                    <a:gd name="T12" fmla="*/ 2 w 12"/>
                    <a:gd name="T13" fmla="*/ 11 h 13"/>
                    <a:gd name="T14" fmla="*/ 1 w 12"/>
                    <a:gd name="T15" fmla="*/ 10 h 13"/>
                    <a:gd name="T16" fmla="*/ 0 w 12"/>
                    <a:gd name="T17" fmla="*/ 9 h 13"/>
                    <a:gd name="T18" fmla="*/ 0 w 12"/>
                    <a:gd name="T19" fmla="*/ 8 h 13"/>
                    <a:gd name="T20" fmla="*/ 0 w 12"/>
                    <a:gd name="T21" fmla="*/ 7 h 13"/>
                    <a:gd name="T22" fmla="*/ 0 w 12"/>
                    <a:gd name="T23" fmla="*/ 6 h 13"/>
                    <a:gd name="T24" fmla="*/ 0 w 12"/>
                    <a:gd name="T25" fmla="*/ 4 h 13"/>
                    <a:gd name="T26" fmla="*/ 0 w 12"/>
                    <a:gd name="T27" fmla="*/ 3 h 13"/>
                    <a:gd name="T28" fmla="*/ 1 w 12"/>
                    <a:gd name="T29" fmla="*/ 2 h 13"/>
                    <a:gd name="T30" fmla="*/ 2 w 12"/>
                    <a:gd name="T31" fmla="*/ 1 h 13"/>
                    <a:gd name="T32" fmla="*/ 2 w 12"/>
                    <a:gd name="T33" fmla="*/ 1 h 13"/>
                    <a:gd name="T34" fmla="*/ 4 w 12"/>
                    <a:gd name="T35" fmla="*/ 1 h 13"/>
                    <a:gd name="T36" fmla="*/ 4 w 12"/>
                    <a:gd name="T37" fmla="*/ 0 h 13"/>
                    <a:gd name="T38" fmla="*/ 6 w 12"/>
                    <a:gd name="T39" fmla="*/ 0 h 13"/>
                    <a:gd name="T40" fmla="*/ 6 w 12"/>
                    <a:gd name="T41" fmla="*/ 0 h 13"/>
                    <a:gd name="T42" fmla="*/ 7 w 12"/>
                    <a:gd name="T43" fmla="*/ 0 h 13"/>
                    <a:gd name="T44" fmla="*/ 8 w 12"/>
                    <a:gd name="T45" fmla="*/ 0 h 13"/>
                    <a:gd name="T46" fmla="*/ 9 w 12"/>
                    <a:gd name="T47" fmla="*/ 0 h 13"/>
                    <a:gd name="T48" fmla="*/ 11 w 12"/>
                    <a:gd name="T49" fmla="*/ 1 h 13"/>
                    <a:gd name="T50" fmla="*/ 12 w 12"/>
                    <a:gd name="T51" fmla="*/ 2 h 13"/>
                    <a:gd name="T52" fmla="*/ 10 w 12"/>
                    <a:gd name="T53" fmla="*/ 3 h 13"/>
                    <a:gd name="T54" fmla="*/ 10 w 12"/>
                    <a:gd name="T55" fmla="*/ 3 h 13"/>
                    <a:gd name="T56" fmla="*/ 10 w 12"/>
                    <a:gd name="T57" fmla="*/ 3 h 13"/>
                    <a:gd name="T58" fmla="*/ 9 w 12"/>
                    <a:gd name="T59" fmla="*/ 2 h 13"/>
                    <a:gd name="T60" fmla="*/ 8 w 12"/>
                    <a:gd name="T61" fmla="*/ 2 h 13"/>
                    <a:gd name="T62" fmla="*/ 7 w 12"/>
                    <a:gd name="T63" fmla="*/ 2 h 13"/>
                    <a:gd name="T64" fmla="*/ 6 w 12"/>
                    <a:gd name="T65" fmla="*/ 3 h 13"/>
                    <a:gd name="T66" fmla="*/ 5 w 12"/>
                    <a:gd name="T67" fmla="*/ 3 h 13"/>
                    <a:gd name="T68" fmla="*/ 5 w 12"/>
                    <a:gd name="T69" fmla="*/ 4 h 13"/>
                    <a:gd name="T70" fmla="*/ 4 w 12"/>
                    <a:gd name="T71" fmla="*/ 5 h 13"/>
                    <a:gd name="T72" fmla="*/ 4 w 12"/>
                    <a:gd name="T73" fmla="*/ 6 h 13"/>
                    <a:gd name="T74" fmla="*/ 4 w 12"/>
                    <a:gd name="T75" fmla="*/ 7 h 13"/>
                    <a:gd name="T76" fmla="*/ 5 w 12"/>
                    <a:gd name="T77" fmla="*/ 7 h 13"/>
                    <a:gd name="T78" fmla="*/ 5 w 12"/>
                    <a:gd name="T79" fmla="*/ 7 h 13"/>
                    <a:gd name="T80" fmla="*/ 6 w 12"/>
                    <a:gd name="T81" fmla="*/ 8 h 13"/>
                    <a:gd name="T82" fmla="*/ 7 w 12"/>
                    <a:gd name="T83" fmla="*/ 8 h 13"/>
                    <a:gd name="T84" fmla="*/ 8 w 12"/>
                    <a:gd name="T85" fmla="*/ 9 h 13"/>
                    <a:gd name="T86" fmla="*/ 10 w 12"/>
                    <a:gd name="T87" fmla="*/ 9 h 13"/>
                    <a:gd name="T88" fmla="*/ 10 w 12"/>
                    <a:gd name="T89" fmla="*/ 10 h 13"/>
                    <a:gd name="T90" fmla="*/ 10 w 12"/>
                    <a:gd name="T91"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 h="13">
                      <a:moveTo>
                        <a:pt x="10" y="10"/>
                      </a:moveTo>
                      <a:lnTo>
                        <a:pt x="7" y="13"/>
                      </a:lnTo>
                      <a:lnTo>
                        <a:pt x="7" y="13"/>
                      </a:lnTo>
                      <a:lnTo>
                        <a:pt x="6" y="13"/>
                      </a:lnTo>
                      <a:lnTo>
                        <a:pt x="4" y="12"/>
                      </a:lnTo>
                      <a:lnTo>
                        <a:pt x="3" y="12"/>
                      </a:lnTo>
                      <a:lnTo>
                        <a:pt x="2" y="11"/>
                      </a:lnTo>
                      <a:lnTo>
                        <a:pt x="1" y="10"/>
                      </a:lnTo>
                      <a:lnTo>
                        <a:pt x="0" y="9"/>
                      </a:lnTo>
                      <a:lnTo>
                        <a:pt x="0" y="8"/>
                      </a:lnTo>
                      <a:lnTo>
                        <a:pt x="0" y="7"/>
                      </a:lnTo>
                      <a:lnTo>
                        <a:pt x="0" y="6"/>
                      </a:lnTo>
                      <a:lnTo>
                        <a:pt x="0" y="4"/>
                      </a:lnTo>
                      <a:lnTo>
                        <a:pt x="0" y="3"/>
                      </a:lnTo>
                      <a:lnTo>
                        <a:pt x="1" y="2"/>
                      </a:lnTo>
                      <a:lnTo>
                        <a:pt x="2" y="1"/>
                      </a:lnTo>
                      <a:lnTo>
                        <a:pt x="2" y="1"/>
                      </a:lnTo>
                      <a:lnTo>
                        <a:pt x="4" y="1"/>
                      </a:lnTo>
                      <a:lnTo>
                        <a:pt x="4" y="0"/>
                      </a:lnTo>
                      <a:lnTo>
                        <a:pt x="6" y="0"/>
                      </a:lnTo>
                      <a:lnTo>
                        <a:pt x="6" y="0"/>
                      </a:lnTo>
                      <a:lnTo>
                        <a:pt x="7" y="0"/>
                      </a:lnTo>
                      <a:lnTo>
                        <a:pt x="8" y="0"/>
                      </a:lnTo>
                      <a:lnTo>
                        <a:pt x="9" y="0"/>
                      </a:lnTo>
                      <a:lnTo>
                        <a:pt x="11" y="1"/>
                      </a:lnTo>
                      <a:lnTo>
                        <a:pt x="12" y="2"/>
                      </a:lnTo>
                      <a:lnTo>
                        <a:pt x="10" y="3"/>
                      </a:lnTo>
                      <a:lnTo>
                        <a:pt x="10" y="3"/>
                      </a:lnTo>
                      <a:lnTo>
                        <a:pt x="10" y="3"/>
                      </a:lnTo>
                      <a:lnTo>
                        <a:pt x="9" y="2"/>
                      </a:lnTo>
                      <a:lnTo>
                        <a:pt x="8" y="2"/>
                      </a:lnTo>
                      <a:lnTo>
                        <a:pt x="7" y="2"/>
                      </a:lnTo>
                      <a:lnTo>
                        <a:pt x="6" y="3"/>
                      </a:lnTo>
                      <a:lnTo>
                        <a:pt x="5" y="3"/>
                      </a:lnTo>
                      <a:lnTo>
                        <a:pt x="5" y="4"/>
                      </a:lnTo>
                      <a:lnTo>
                        <a:pt x="4" y="5"/>
                      </a:lnTo>
                      <a:lnTo>
                        <a:pt x="4" y="6"/>
                      </a:lnTo>
                      <a:lnTo>
                        <a:pt x="4" y="7"/>
                      </a:lnTo>
                      <a:lnTo>
                        <a:pt x="5" y="7"/>
                      </a:lnTo>
                      <a:lnTo>
                        <a:pt x="5" y="7"/>
                      </a:lnTo>
                      <a:lnTo>
                        <a:pt x="6" y="8"/>
                      </a:lnTo>
                      <a:lnTo>
                        <a:pt x="7" y="8"/>
                      </a:lnTo>
                      <a:lnTo>
                        <a:pt x="8" y="9"/>
                      </a:lnTo>
                      <a:lnTo>
                        <a:pt x="10" y="9"/>
                      </a:lnTo>
                      <a:lnTo>
                        <a:pt x="10" y="10"/>
                      </a:lnTo>
                      <a:lnTo>
                        <a:pt x="10" y="10"/>
                      </a:lnTo>
                      <a:close/>
                    </a:path>
                  </a:pathLst>
                </a:custGeom>
                <a:solidFill>
                  <a:srgbClr val="7D4D1C"/>
                </a:solidFill>
                <a:ln>
                  <a:noFill/>
                </a:ln>
              </p:spPr>
              <p:txBody>
                <a:bodyPr/>
                <a:lstStyle/>
                <a:p>
                  <a:pPr algn="ctr"/>
                  <a:endParaRPr lang="zh-CN" altLang="en-US"/>
                </a:p>
              </p:txBody>
            </p:sp>
            <p:sp>
              <p:nvSpPr>
                <p:cNvPr id="1052333" name="Freeform 560"/>
                <p:cNvSpPr/>
                <p:nvPr/>
              </p:nvSpPr>
              <p:spPr bwMode="auto">
                <a:xfrm>
                  <a:off x="1656" y="1047"/>
                  <a:ext cx="66" cy="12"/>
                </a:xfrm>
                <a:custGeom>
                  <a:avLst/>
                  <a:gdLst>
                    <a:gd name="T0" fmla="*/ 0 w 66"/>
                    <a:gd name="T1" fmla="*/ 0 h 12"/>
                    <a:gd name="T2" fmla="*/ 66 w 66"/>
                    <a:gd name="T3" fmla="*/ 9 h 12"/>
                    <a:gd name="T4" fmla="*/ 62 w 66"/>
                    <a:gd name="T5" fmla="*/ 12 h 12"/>
                    <a:gd name="T6" fmla="*/ 2 w 66"/>
                    <a:gd name="T7" fmla="*/ 3 h 12"/>
                    <a:gd name="T8" fmla="*/ 0 w 66"/>
                    <a:gd name="T9" fmla="*/ 0 h 12"/>
                    <a:gd name="T10" fmla="*/ 0 w 66"/>
                    <a:gd name="T11" fmla="*/ 0 h 12"/>
                  </a:gdLst>
                  <a:ahLst/>
                  <a:cxnLst>
                    <a:cxn ang="0">
                      <a:pos x="T0" y="T1"/>
                    </a:cxn>
                    <a:cxn ang="0">
                      <a:pos x="T2" y="T3"/>
                    </a:cxn>
                    <a:cxn ang="0">
                      <a:pos x="T4" y="T5"/>
                    </a:cxn>
                    <a:cxn ang="0">
                      <a:pos x="T6" y="T7"/>
                    </a:cxn>
                    <a:cxn ang="0">
                      <a:pos x="T8" y="T9"/>
                    </a:cxn>
                    <a:cxn ang="0">
                      <a:pos x="T10" y="T11"/>
                    </a:cxn>
                  </a:cxnLst>
                  <a:rect l="0" t="0" r="r" b="b"/>
                  <a:pathLst>
                    <a:path w="66" h="12">
                      <a:moveTo>
                        <a:pt x="0" y="0"/>
                      </a:moveTo>
                      <a:lnTo>
                        <a:pt x="66" y="9"/>
                      </a:lnTo>
                      <a:lnTo>
                        <a:pt x="62" y="12"/>
                      </a:lnTo>
                      <a:lnTo>
                        <a:pt x="2" y="3"/>
                      </a:lnTo>
                      <a:lnTo>
                        <a:pt x="0" y="0"/>
                      </a:lnTo>
                      <a:lnTo>
                        <a:pt x="0" y="0"/>
                      </a:lnTo>
                      <a:close/>
                    </a:path>
                  </a:pathLst>
                </a:custGeom>
                <a:solidFill>
                  <a:srgbClr val="529182"/>
                </a:solidFill>
                <a:ln>
                  <a:noFill/>
                </a:ln>
              </p:spPr>
              <p:txBody>
                <a:bodyPr/>
                <a:lstStyle/>
                <a:p>
                  <a:pPr algn="ctr"/>
                  <a:endParaRPr lang="zh-CN" altLang="en-US"/>
                </a:p>
              </p:txBody>
            </p:sp>
            <p:sp>
              <p:nvSpPr>
                <p:cNvPr id="1052334" name="Freeform 561"/>
                <p:cNvSpPr/>
                <p:nvPr/>
              </p:nvSpPr>
              <p:spPr bwMode="auto">
                <a:xfrm>
                  <a:off x="1670" y="942"/>
                  <a:ext cx="87" cy="108"/>
                </a:xfrm>
                <a:custGeom>
                  <a:avLst/>
                  <a:gdLst>
                    <a:gd name="T0" fmla="*/ 0 w 87"/>
                    <a:gd name="T1" fmla="*/ 104 h 108"/>
                    <a:gd name="T2" fmla="*/ 57 w 87"/>
                    <a:gd name="T3" fmla="*/ 0 h 108"/>
                    <a:gd name="T4" fmla="*/ 87 w 87"/>
                    <a:gd name="T5" fmla="*/ 2 h 108"/>
                    <a:gd name="T6" fmla="*/ 33 w 87"/>
                    <a:gd name="T7" fmla="*/ 108 h 108"/>
                    <a:gd name="T8" fmla="*/ 30 w 87"/>
                    <a:gd name="T9" fmla="*/ 108 h 108"/>
                    <a:gd name="T10" fmla="*/ 84 w 87"/>
                    <a:gd name="T11" fmla="*/ 4 h 108"/>
                    <a:gd name="T12" fmla="*/ 59 w 87"/>
                    <a:gd name="T13" fmla="*/ 1 h 108"/>
                    <a:gd name="T14" fmla="*/ 2 w 87"/>
                    <a:gd name="T15" fmla="*/ 105 h 108"/>
                    <a:gd name="T16" fmla="*/ 0 w 87"/>
                    <a:gd name="T17" fmla="*/ 104 h 108"/>
                    <a:gd name="T18" fmla="*/ 0 w 87"/>
                    <a:gd name="T19" fmla="*/ 10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8">
                      <a:moveTo>
                        <a:pt x="0" y="104"/>
                      </a:moveTo>
                      <a:lnTo>
                        <a:pt x="57" y="0"/>
                      </a:lnTo>
                      <a:lnTo>
                        <a:pt x="87" y="2"/>
                      </a:lnTo>
                      <a:lnTo>
                        <a:pt x="33" y="108"/>
                      </a:lnTo>
                      <a:lnTo>
                        <a:pt x="30" y="108"/>
                      </a:lnTo>
                      <a:lnTo>
                        <a:pt x="84" y="4"/>
                      </a:lnTo>
                      <a:lnTo>
                        <a:pt x="59" y="1"/>
                      </a:lnTo>
                      <a:lnTo>
                        <a:pt x="2" y="105"/>
                      </a:lnTo>
                      <a:lnTo>
                        <a:pt x="0" y="104"/>
                      </a:lnTo>
                      <a:lnTo>
                        <a:pt x="0" y="104"/>
                      </a:lnTo>
                      <a:close/>
                    </a:path>
                  </a:pathLst>
                </a:custGeom>
                <a:solidFill>
                  <a:srgbClr val="8A998A"/>
                </a:solidFill>
                <a:ln>
                  <a:noFill/>
                </a:ln>
              </p:spPr>
              <p:txBody>
                <a:bodyPr/>
                <a:lstStyle/>
                <a:p>
                  <a:pPr algn="ctr"/>
                  <a:endParaRPr lang="zh-CN" altLang="en-US"/>
                </a:p>
              </p:txBody>
            </p:sp>
            <p:sp>
              <p:nvSpPr>
                <p:cNvPr id="1052335" name="Freeform 562"/>
                <p:cNvSpPr/>
                <p:nvPr/>
              </p:nvSpPr>
              <p:spPr bwMode="auto">
                <a:xfrm>
                  <a:off x="1748" y="944"/>
                  <a:ext cx="26" cy="30"/>
                </a:xfrm>
                <a:custGeom>
                  <a:avLst/>
                  <a:gdLst>
                    <a:gd name="T0" fmla="*/ 0 w 26"/>
                    <a:gd name="T1" fmla="*/ 29 h 30"/>
                    <a:gd name="T2" fmla="*/ 13 w 26"/>
                    <a:gd name="T3" fmla="*/ 0 h 30"/>
                    <a:gd name="T4" fmla="*/ 26 w 26"/>
                    <a:gd name="T5" fmla="*/ 1 h 30"/>
                    <a:gd name="T6" fmla="*/ 12 w 26"/>
                    <a:gd name="T7" fmla="*/ 29 h 30"/>
                    <a:gd name="T8" fmla="*/ 3 w 26"/>
                    <a:gd name="T9" fmla="*/ 30 h 30"/>
                    <a:gd name="T10" fmla="*/ 4 w 26"/>
                    <a:gd name="T11" fmla="*/ 28 h 30"/>
                    <a:gd name="T12" fmla="*/ 10 w 26"/>
                    <a:gd name="T13" fmla="*/ 28 h 30"/>
                    <a:gd name="T14" fmla="*/ 23 w 26"/>
                    <a:gd name="T15" fmla="*/ 2 h 30"/>
                    <a:gd name="T16" fmla="*/ 15 w 26"/>
                    <a:gd name="T17" fmla="*/ 2 h 30"/>
                    <a:gd name="T18" fmla="*/ 2 w 26"/>
                    <a:gd name="T19" fmla="*/ 28 h 30"/>
                    <a:gd name="T20" fmla="*/ 0 w 26"/>
                    <a:gd name="T21" fmla="*/ 29 h 30"/>
                    <a:gd name="T22" fmla="*/ 0 w 26"/>
                    <a:gd name="T2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0">
                      <a:moveTo>
                        <a:pt x="0" y="29"/>
                      </a:moveTo>
                      <a:lnTo>
                        <a:pt x="13" y="0"/>
                      </a:lnTo>
                      <a:lnTo>
                        <a:pt x="26" y="1"/>
                      </a:lnTo>
                      <a:lnTo>
                        <a:pt x="12" y="29"/>
                      </a:lnTo>
                      <a:lnTo>
                        <a:pt x="3" y="30"/>
                      </a:lnTo>
                      <a:lnTo>
                        <a:pt x="4" y="28"/>
                      </a:lnTo>
                      <a:lnTo>
                        <a:pt x="10" y="28"/>
                      </a:lnTo>
                      <a:lnTo>
                        <a:pt x="23" y="2"/>
                      </a:lnTo>
                      <a:lnTo>
                        <a:pt x="15" y="2"/>
                      </a:lnTo>
                      <a:lnTo>
                        <a:pt x="2" y="28"/>
                      </a:lnTo>
                      <a:lnTo>
                        <a:pt x="0" y="29"/>
                      </a:lnTo>
                      <a:lnTo>
                        <a:pt x="0" y="29"/>
                      </a:lnTo>
                      <a:close/>
                    </a:path>
                  </a:pathLst>
                </a:custGeom>
                <a:solidFill>
                  <a:srgbClr val="8A998A"/>
                </a:solidFill>
                <a:ln>
                  <a:noFill/>
                </a:ln>
              </p:spPr>
              <p:txBody>
                <a:bodyPr/>
                <a:lstStyle/>
                <a:p>
                  <a:pPr algn="ctr"/>
                  <a:endParaRPr lang="zh-CN" altLang="en-US"/>
                </a:p>
              </p:txBody>
            </p:sp>
            <p:sp>
              <p:nvSpPr>
                <p:cNvPr id="1052336" name="Freeform 563"/>
                <p:cNvSpPr/>
                <p:nvPr/>
              </p:nvSpPr>
              <p:spPr bwMode="auto">
                <a:xfrm>
                  <a:off x="1791" y="888"/>
                  <a:ext cx="23" cy="8"/>
                </a:xfrm>
                <a:custGeom>
                  <a:avLst/>
                  <a:gdLst>
                    <a:gd name="T0" fmla="*/ 3 w 23"/>
                    <a:gd name="T1" fmla="*/ 6 h 8"/>
                    <a:gd name="T2" fmla="*/ 0 w 23"/>
                    <a:gd name="T3" fmla="*/ 4 h 8"/>
                    <a:gd name="T4" fmla="*/ 0 w 23"/>
                    <a:gd name="T5" fmla="*/ 3 h 8"/>
                    <a:gd name="T6" fmla="*/ 1 w 23"/>
                    <a:gd name="T7" fmla="*/ 3 h 8"/>
                    <a:gd name="T8" fmla="*/ 2 w 23"/>
                    <a:gd name="T9" fmla="*/ 3 h 8"/>
                    <a:gd name="T10" fmla="*/ 3 w 23"/>
                    <a:gd name="T11" fmla="*/ 2 h 8"/>
                    <a:gd name="T12" fmla="*/ 4 w 23"/>
                    <a:gd name="T13" fmla="*/ 1 h 8"/>
                    <a:gd name="T14" fmla="*/ 5 w 23"/>
                    <a:gd name="T15" fmla="*/ 1 h 8"/>
                    <a:gd name="T16" fmla="*/ 6 w 23"/>
                    <a:gd name="T17" fmla="*/ 1 h 8"/>
                    <a:gd name="T18" fmla="*/ 7 w 23"/>
                    <a:gd name="T19" fmla="*/ 0 h 8"/>
                    <a:gd name="T20" fmla="*/ 8 w 23"/>
                    <a:gd name="T21" fmla="*/ 0 h 8"/>
                    <a:gd name="T22" fmla="*/ 9 w 23"/>
                    <a:gd name="T23" fmla="*/ 0 h 8"/>
                    <a:gd name="T24" fmla="*/ 10 w 23"/>
                    <a:gd name="T25" fmla="*/ 0 h 8"/>
                    <a:gd name="T26" fmla="*/ 11 w 23"/>
                    <a:gd name="T27" fmla="*/ 0 h 8"/>
                    <a:gd name="T28" fmla="*/ 12 w 23"/>
                    <a:gd name="T29" fmla="*/ 0 h 8"/>
                    <a:gd name="T30" fmla="*/ 13 w 23"/>
                    <a:gd name="T31" fmla="*/ 0 h 8"/>
                    <a:gd name="T32" fmla="*/ 14 w 23"/>
                    <a:gd name="T33" fmla="*/ 0 h 8"/>
                    <a:gd name="T34" fmla="*/ 15 w 23"/>
                    <a:gd name="T35" fmla="*/ 0 h 8"/>
                    <a:gd name="T36" fmla="*/ 16 w 23"/>
                    <a:gd name="T37" fmla="*/ 0 h 8"/>
                    <a:gd name="T38" fmla="*/ 17 w 23"/>
                    <a:gd name="T39" fmla="*/ 1 h 8"/>
                    <a:gd name="T40" fmla="*/ 17 w 23"/>
                    <a:gd name="T41" fmla="*/ 1 h 8"/>
                    <a:gd name="T42" fmla="*/ 18 w 23"/>
                    <a:gd name="T43" fmla="*/ 2 h 8"/>
                    <a:gd name="T44" fmla="*/ 19 w 23"/>
                    <a:gd name="T45" fmla="*/ 2 h 8"/>
                    <a:gd name="T46" fmla="*/ 20 w 23"/>
                    <a:gd name="T47" fmla="*/ 3 h 8"/>
                    <a:gd name="T48" fmla="*/ 21 w 23"/>
                    <a:gd name="T49" fmla="*/ 4 h 8"/>
                    <a:gd name="T50" fmla="*/ 22 w 23"/>
                    <a:gd name="T51" fmla="*/ 5 h 8"/>
                    <a:gd name="T52" fmla="*/ 22 w 23"/>
                    <a:gd name="T53" fmla="*/ 7 h 8"/>
                    <a:gd name="T54" fmla="*/ 23 w 23"/>
                    <a:gd name="T55" fmla="*/ 8 h 8"/>
                    <a:gd name="T56" fmla="*/ 14 w 23"/>
                    <a:gd name="T57" fmla="*/ 8 h 8"/>
                    <a:gd name="T58" fmla="*/ 14 w 23"/>
                    <a:gd name="T59" fmla="*/ 8 h 8"/>
                    <a:gd name="T60" fmla="*/ 14 w 23"/>
                    <a:gd name="T61" fmla="*/ 7 h 8"/>
                    <a:gd name="T62" fmla="*/ 14 w 23"/>
                    <a:gd name="T63" fmla="*/ 6 h 8"/>
                    <a:gd name="T64" fmla="*/ 13 w 23"/>
                    <a:gd name="T65" fmla="*/ 5 h 8"/>
                    <a:gd name="T66" fmla="*/ 13 w 23"/>
                    <a:gd name="T67" fmla="*/ 4 h 8"/>
                    <a:gd name="T68" fmla="*/ 12 w 23"/>
                    <a:gd name="T69" fmla="*/ 3 h 8"/>
                    <a:gd name="T70" fmla="*/ 11 w 23"/>
                    <a:gd name="T71" fmla="*/ 3 h 8"/>
                    <a:gd name="T72" fmla="*/ 10 w 23"/>
                    <a:gd name="T73" fmla="*/ 3 h 8"/>
                    <a:gd name="T74" fmla="*/ 9 w 23"/>
                    <a:gd name="T75" fmla="*/ 3 h 8"/>
                    <a:gd name="T76" fmla="*/ 9 w 23"/>
                    <a:gd name="T77" fmla="*/ 3 h 8"/>
                    <a:gd name="T78" fmla="*/ 7 w 23"/>
                    <a:gd name="T79" fmla="*/ 3 h 8"/>
                    <a:gd name="T80" fmla="*/ 7 w 23"/>
                    <a:gd name="T81" fmla="*/ 3 h 8"/>
                    <a:gd name="T82" fmla="*/ 6 w 23"/>
                    <a:gd name="T83" fmla="*/ 3 h 8"/>
                    <a:gd name="T84" fmla="*/ 5 w 23"/>
                    <a:gd name="T85" fmla="*/ 4 h 8"/>
                    <a:gd name="T86" fmla="*/ 5 w 23"/>
                    <a:gd name="T87" fmla="*/ 4 h 8"/>
                    <a:gd name="T88" fmla="*/ 4 w 23"/>
                    <a:gd name="T89" fmla="*/ 5 h 8"/>
                    <a:gd name="T90" fmla="*/ 3 w 23"/>
                    <a:gd name="T91" fmla="*/ 5 h 8"/>
                    <a:gd name="T92" fmla="*/ 3 w 23"/>
                    <a:gd name="T93" fmla="*/ 6 h 8"/>
                    <a:gd name="T94" fmla="*/ 3 w 23"/>
                    <a:gd name="T9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8">
                      <a:moveTo>
                        <a:pt x="3" y="6"/>
                      </a:moveTo>
                      <a:lnTo>
                        <a:pt x="0" y="4"/>
                      </a:lnTo>
                      <a:lnTo>
                        <a:pt x="0" y="3"/>
                      </a:lnTo>
                      <a:lnTo>
                        <a:pt x="1" y="3"/>
                      </a:lnTo>
                      <a:lnTo>
                        <a:pt x="2" y="3"/>
                      </a:lnTo>
                      <a:lnTo>
                        <a:pt x="3" y="2"/>
                      </a:lnTo>
                      <a:lnTo>
                        <a:pt x="4" y="1"/>
                      </a:lnTo>
                      <a:lnTo>
                        <a:pt x="5" y="1"/>
                      </a:lnTo>
                      <a:lnTo>
                        <a:pt x="6" y="1"/>
                      </a:lnTo>
                      <a:lnTo>
                        <a:pt x="7" y="0"/>
                      </a:lnTo>
                      <a:lnTo>
                        <a:pt x="8" y="0"/>
                      </a:lnTo>
                      <a:lnTo>
                        <a:pt x="9" y="0"/>
                      </a:lnTo>
                      <a:lnTo>
                        <a:pt x="10" y="0"/>
                      </a:lnTo>
                      <a:lnTo>
                        <a:pt x="11" y="0"/>
                      </a:lnTo>
                      <a:lnTo>
                        <a:pt x="12" y="0"/>
                      </a:lnTo>
                      <a:lnTo>
                        <a:pt x="13" y="0"/>
                      </a:lnTo>
                      <a:lnTo>
                        <a:pt x="14" y="0"/>
                      </a:lnTo>
                      <a:lnTo>
                        <a:pt x="15" y="0"/>
                      </a:lnTo>
                      <a:lnTo>
                        <a:pt x="16" y="0"/>
                      </a:lnTo>
                      <a:lnTo>
                        <a:pt x="17" y="1"/>
                      </a:lnTo>
                      <a:lnTo>
                        <a:pt x="17" y="1"/>
                      </a:lnTo>
                      <a:lnTo>
                        <a:pt x="18" y="2"/>
                      </a:lnTo>
                      <a:lnTo>
                        <a:pt x="19" y="2"/>
                      </a:lnTo>
                      <a:lnTo>
                        <a:pt x="20" y="3"/>
                      </a:lnTo>
                      <a:lnTo>
                        <a:pt x="21" y="4"/>
                      </a:lnTo>
                      <a:lnTo>
                        <a:pt x="22" y="5"/>
                      </a:lnTo>
                      <a:lnTo>
                        <a:pt x="22" y="7"/>
                      </a:lnTo>
                      <a:lnTo>
                        <a:pt x="23" y="8"/>
                      </a:lnTo>
                      <a:lnTo>
                        <a:pt x="14" y="8"/>
                      </a:lnTo>
                      <a:lnTo>
                        <a:pt x="14" y="8"/>
                      </a:lnTo>
                      <a:lnTo>
                        <a:pt x="14" y="7"/>
                      </a:lnTo>
                      <a:lnTo>
                        <a:pt x="14" y="6"/>
                      </a:lnTo>
                      <a:lnTo>
                        <a:pt x="13" y="5"/>
                      </a:lnTo>
                      <a:lnTo>
                        <a:pt x="13" y="4"/>
                      </a:lnTo>
                      <a:lnTo>
                        <a:pt x="12" y="3"/>
                      </a:lnTo>
                      <a:lnTo>
                        <a:pt x="11" y="3"/>
                      </a:lnTo>
                      <a:lnTo>
                        <a:pt x="10" y="3"/>
                      </a:lnTo>
                      <a:lnTo>
                        <a:pt x="9" y="3"/>
                      </a:lnTo>
                      <a:lnTo>
                        <a:pt x="9" y="3"/>
                      </a:lnTo>
                      <a:lnTo>
                        <a:pt x="7" y="3"/>
                      </a:lnTo>
                      <a:lnTo>
                        <a:pt x="7" y="3"/>
                      </a:lnTo>
                      <a:lnTo>
                        <a:pt x="6" y="3"/>
                      </a:lnTo>
                      <a:lnTo>
                        <a:pt x="5" y="4"/>
                      </a:lnTo>
                      <a:lnTo>
                        <a:pt x="5" y="4"/>
                      </a:lnTo>
                      <a:lnTo>
                        <a:pt x="4" y="5"/>
                      </a:lnTo>
                      <a:lnTo>
                        <a:pt x="3" y="5"/>
                      </a:lnTo>
                      <a:lnTo>
                        <a:pt x="3" y="6"/>
                      </a:lnTo>
                      <a:lnTo>
                        <a:pt x="3" y="6"/>
                      </a:lnTo>
                      <a:close/>
                    </a:path>
                  </a:pathLst>
                </a:custGeom>
                <a:solidFill>
                  <a:srgbClr val="693600"/>
                </a:solidFill>
                <a:ln>
                  <a:noFill/>
                </a:ln>
              </p:spPr>
              <p:txBody>
                <a:bodyPr/>
                <a:lstStyle/>
                <a:p>
                  <a:pPr algn="ctr"/>
                  <a:endParaRPr lang="zh-CN" altLang="en-US"/>
                </a:p>
              </p:txBody>
            </p:sp>
            <p:sp>
              <p:nvSpPr>
                <p:cNvPr id="1052337" name="Freeform 564"/>
                <p:cNvSpPr/>
                <p:nvPr/>
              </p:nvSpPr>
              <p:spPr bwMode="auto">
                <a:xfrm>
                  <a:off x="1478" y="1033"/>
                  <a:ext cx="148" cy="205"/>
                </a:xfrm>
                <a:custGeom>
                  <a:avLst/>
                  <a:gdLst>
                    <a:gd name="T0" fmla="*/ 44 w 148"/>
                    <a:gd name="T1" fmla="*/ 203 h 205"/>
                    <a:gd name="T2" fmla="*/ 41 w 148"/>
                    <a:gd name="T3" fmla="*/ 198 h 205"/>
                    <a:gd name="T4" fmla="*/ 39 w 148"/>
                    <a:gd name="T5" fmla="*/ 191 h 205"/>
                    <a:gd name="T6" fmla="*/ 35 w 148"/>
                    <a:gd name="T7" fmla="*/ 181 h 205"/>
                    <a:gd name="T8" fmla="*/ 30 w 148"/>
                    <a:gd name="T9" fmla="*/ 169 h 205"/>
                    <a:gd name="T10" fmla="*/ 26 w 148"/>
                    <a:gd name="T11" fmla="*/ 156 h 205"/>
                    <a:gd name="T12" fmla="*/ 21 w 148"/>
                    <a:gd name="T13" fmla="*/ 140 h 205"/>
                    <a:gd name="T14" fmla="*/ 16 w 148"/>
                    <a:gd name="T15" fmla="*/ 125 h 205"/>
                    <a:gd name="T16" fmla="*/ 11 w 148"/>
                    <a:gd name="T17" fmla="*/ 108 h 205"/>
                    <a:gd name="T18" fmla="*/ 7 w 148"/>
                    <a:gd name="T19" fmla="*/ 90 h 205"/>
                    <a:gd name="T20" fmla="*/ 3 w 148"/>
                    <a:gd name="T21" fmla="*/ 73 h 205"/>
                    <a:gd name="T22" fmla="*/ 1 w 148"/>
                    <a:gd name="T23" fmla="*/ 56 h 205"/>
                    <a:gd name="T24" fmla="*/ 0 w 148"/>
                    <a:gd name="T25" fmla="*/ 43 h 205"/>
                    <a:gd name="T26" fmla="*/ 4 w 148"/>
                    <a:gd name="T27" fmla="*/ 41 h 205"/>
                    <a:gd name="T28" fmla="*/ 9 w 148"/>
                    <a:gd name="T29" fmla="*/ 39 h 205"/>
                    <a:gd name="T30" fmla="*/ 17 w 148"/>
                    <a:gd name="T31" fmla="*/ 37 h 205"/>
                    <a:gd name="T32" fmla="*/ 28 w 148"/>
                    <a:gd name="T33" fmla="*/ 33 h 205"/>
                    <a:gd name="T34" fmla="*/ 40 w 148"/>
                    <a:gd name="T35" fmla="*/ 29 h 205"/>
                    <a:gd name="T36" fmla="*/ 53 w 148"/>
                    <a:gd name="T37" fmla="*/ 25 h 205"/>
                    <a:gd name="T38" fmla="*/ 67 w 148"/>
                    <a:gd name="T39" fmla="*/ 21 h 205"/>
                    <a:gd name="T40" fmla="*/ 82 w 148"/>
                    <a:gd name="T41" fmla="*/ 16 h 205"/>
                    <a:gd name="T42" fmla="*/ 98 w 148"/>
                    <a:gd name="T43" fmla="*/ 12 h 205"/>
                    <a:gd name="T44" fmla="*/ 114 w 148"/>
                    <a:gd name="T45" fmla="*/ 8 h 205"/>
                    <a:gd name="T46" fmla="*/ 129 w 148"/>
                    <a:gd name="T47" fmla="*/ 4 h 205"/>
                    <a:gd name="T48" fmla="*/ 145 w 148"/>
                    <a:gd name="T49" fmla="*/ 1 h 205"/>
                    <a:gd name="T50" fmla="*/ 137 w 148"/>
                    <a:gd name="T51" fmla="*/ 7 h 205"/>
                    <a:gd name="T52" fmla="*/ 131 w 148"/>
                    <a:gd name="T53" fmla="*/ 9 h 205"/>
                    <a:gd name="T54" fmla="*/ 124 w 148"/>
                    <a:gd name="T55" fmla="*/ 10 h 205"/>
                    <a:gd name="T56" fmla="*/ 115 w 148"/>
                    <a:gd name="T57" fmla="*/ 13 h 205"/>
                    <a:gd name="T58" fmla="*/ 104 w 148"/>
                    <a:gd name="T59" fmla="*/ 15 h 205"/>
                    <a:gd name="T60" fmla="*/ 92 w 148"/>
                    <a:gd name="T61" fmla="*/ 18 h 205"/>
                    <a:gd name="T62" fmla="*/ 79 w 148"/>
                    <a:gd name="T63" fmla="*/ 21 h 205"/>
                    <a:gd name="T64" fmla="*/ 66 w 148"/>
                    <a:gd name="T65" fmla="*/ 25 h 205"/>
                    <a:gd name="T66" fmla="*/ 52 w 148"/>
                    <a:gd name="T67" fmla="*/ 29 h 205"/>
                    <a:gd name="T68" fmla="*/ 38 w 148"/>
                    <a:gd name="T69" fmla="*/ 33 h 205"/>
                    <a:gd name="T70" fmla="*/ 24 w 148"/>
                    <a:gd name="T71" fmla="*/ 37 h 205"/>
                    <a:gd name="T72" fmla="*/ 11 w 148"/>
                    <a:gd name="T73" fmla="*/ 42 h 205"/>
                    <a:gd name="T74" fmla="*/ 6 w 148"/>
                    <a:gd name="T75" fmla="*/ 45 h 205"/>
                    <a:gd name="T76" fmla="*/ 6 w 148"/>
                    <a:gd name="T77" fmla="*/ 50 h 205"/>
                    <a:gd name="T78" fmla="*/ 7 w 148"/>
                    <a:gd name="T79" fmla="*/ 58 h 205"/>
                    <a:gd name="T80" fmla="*/ 8 w 148"/>
                    <a:gd name="T81" fmla="*/ 66 h 205"/>
                    <a:gd name="T82" fmla="*/ 9 w 148"/>
                    <a:gd name="T83" fmla="*/ 77 h 205"/>
                    <a:gd name="T84" fmla="*/ 11 w 148"/>
                    <a:gd name="T85" fmla="*/ 90 h 205"/>
                    <a:gd name="T86" fmla="*/ 14 w 148"/>
                    <a:gd name="T87" fmla="*/ 104 h 205"/>
                    <a:gd name="T88" fmla="*/ 17 w 148"/>
                    <a:gd name="T89" fmla="*/ 119 h 205"/>
                    <a:gd name="T90" fmla="*/ 22 w 148"/>
                    <a:gd name="T91" fmla="*/ 136 h 205"/>
                    <a:gd name="T92" fmla="*/ 27 w 148"/>
                    <a:gd name="T93" fmla="*/ 154 h 205"/>
                    <a:gd name="T94" fmla="*/ 33 w 148"/>
                    <a:gd name="T95" fmla="*/ 173 h 205"/>
                    <a:gd name="T96" fmla="*/ 41 w 148"/>
                    <a:gd name="T97" fmla="*/ 192 h 205"/>
                    <a:gd name="T98" fmla="*/ 46 w 148"/>
                    <a:gd name="T99" fmla="*/ 200 h 205"/>
                    <a:gd name="T100" fmla="*/ 51 w 148"/>
                    <a:gd name="T101" fmla="*/ 199 h 205"/>
                    <a:gd name="T102" fmla="*/ 56 w 148"/>
                    <a:gd name="T103" fmla="*/ 198 h 205"/>
                    <a:gd name="T104" fmla="*/ 61 w 148"/>
                    <a:gd name="T105" fmla="*/ 198 h 205"/>
                    <a:gd name="T106" fmla="*/ 68 w 148"/>
                    <a:gd name="T107" fmla="*/ 196 h 205"/>
                    <a:gd name="T108" fmla="*/ 76 w 148"/>
                    <a:gd name="T109" fmla="*/ 196 h 205"/>
                    <a:gd name="T110" fmla="*/ 84 w 148"/>
                    <a:gd name="T111" fmla="*/ 194 h 205"/>
                    <a:gd name="T112" fmla="*/ 93 w 148"/>
                    <a:gd name="T113" fmla="*/ 193 h 205"/>
                    <a:gd name="T114" fmla="*/ 102 w 148"/>
                    <a:gd name="T115" fmla="*/ 192 h 205"/>
                    <a:gd name="T116" fmla="*/ 111 w 148"/>
                    <a:gd name="T117" fmla="*/ 190 h 205"/>
                    <a:gd name="T118" fmla="*/ 120 w 148"/>
                    <a:gd name="T119" fmla="*/ 188 h 205"/>
                    <a:gd name="T120" fmla="*/ 129 w 148"/>
                    <a:gd name="T121" fmla="*/ 18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8" h="205">
                      <a:moveTo>
                        <a:pt x="133" y="192"/>
                      </a:moveTo>
                      <a:lnTo>
                        <a:pt x="44" y="205"/>
                      </a:lnTo>
                      <a:lnTo>
                        <a:pt x="44" y="204"/>
                      </a:lnTo>
                      <a:lnTo>
                        <a:pt x="44" y="203"/>
                      </a:lnTo>
                      <a:lnTo>
                        <a:pt x="44" y="203"/>
                      </a:lnTo>
                      <a:lnTo>
                        <a:pt x="43" y="202"/>
                      </a:lnTo>
                      <a:lnTo>
                        <a:pt x="43" y="201"/>
                      </a:lnTo>
                      <a:lnTo>
                        <a:pt x="43" y="200"/>
                      </a:lnTo>
                      <a:lnTo>
                        <a:pt x="42" y="199"/>
                      </a:lnTo>
                      <a:lnTo>
                        <a:pt x="41" y="198"/>
                      </a:lnTo>
                      <a:lnTo>
                        <a:pt x="41" y="197"/>
                      </a:lnTo>
                      <a:lnTo>
                        <a:pt x="41" y="196"/>
                      </a:lnTo>
                      <a:lnTo>
                        <a:pt x="40" y="194"/>
                      </a:lnTo>
                      <a:lnTo>
                        <a:pt x="39" y="192"/>
                      </a:lnTo>
                      <a:lnTo>
                        <a:pt x="39" y="191"/>
                      </a:lnTo>
                      <a:lnTo>
                        <a:pt x="38" y="189"/>
                      </a:lnTo>
                      <a:lnTo>
                        <a:pt x="37" y="187"/>
                      </a:lnTo>
                      <a:lnTo>
                        <a:pt x="36" y="185"/>
                      </a:lnTo>
                      <a:lnTo>
                        <a:pt x="35" y="183"/>
                      </a:lnTo>
                      <a:lnTo>
                        <a:pt x="35" y="181"/>
                      </a:lnTo>
                      <a:lnTo>
                        <a:pt x="34" y="179"/>
                      </a:lnTo>
                      <a:lnTo>
                        <a:pt x="33" y="176"/>
                      </a:lnTo>
                      <a:lnTo>
                        <a:pt x="32" y="174"/>
                      </a:lnTo>
                      <a:lnTo>
                        <a:pt x="31" y="172"/>
                      </a:lnTo>
                      <a:lnTo>
                        <a:pt x="30" y="169"/>
                      </a:lnTo>
                      <a:lnTo>
                        <a:pt x="29" y="166"/>
                      </a:lnTo>
                      <a:lnTo>
                        <a:pt x="29" y="164"/>
                      </a:lnTo>
                      <a:lnTo>
                        <a:pt x="27" y="161"/>
                      </a:lnTo>
                      <a:lnTo>
                        <a:pt x="27" y="158"/>
                      </a:lnTo>
                      <a:lnTo>
                        <a:pt x="26" y="156"/>
                      </a:lnTo>
                      <a:lnTo>
                        <a:pt x="25" y="153"/>
                      </a:lnTo>
                      <a:lnTo>
                        <a:pt x="24" y="150"/>
                      </a:lnTo>
                      <a:lnTo>
                        <a:pt x="23" y="147"/>
                      </a:lnTo>
                      <a:lnTo>
                        <a:pt x="22" y="144"/>
                      </a:lnTo>
                      <a:lnTo>
                        <a:pt x="21" y="140"/>
                      </a:lnTo>
                      <a:lnTo>
                        <a:pt x="20" y="137"/>
                      </a:lnTo>
                      <a:lnTo>
                        <a:pt x="19" y="134"/>
                      </a:lnTo>
                      <a:lnTo>
                        <a:pt x="18" y="131"/>
                      </a:lnTo>
                      <a:lnTo>
                        <a:pt x="17" y="128"/>
                      </a:lnTo>
                      <a:lnTo>
                        <a:pt x="16" y="125"/>
                      </a:lnTo>
                      <a:lnTo>
                        <a:pt x="15" y="121"/>
                      </a:lnTo>
                      <a:lnTo>
                        <a:pt x="14" y="118"/>
                      </a:lnTo>
                      <a:lnTo>
                        <a:pt x="13" y="114"/>
                      </a:lnTo>
                      <a:lnTo>
                        <a:pt x="12" y="111"/>
                      </a:lnTo>
                      <a:lnTo>
                        <a:pt x="11" y="108"/>
                      </a:lnTo>
                      <a:lnTo>
                        <a:pt x="10" y="104"/>
                      </a:lnTo>
                      <a:lnTo>
                        <a:pt x="10" y="101"/>
                      </a:lnTo>
                      <a:lnTo>
                        <a:pt x="9" y="97"/>
                      </a:lnTo>
                      <a:lnTo>
                        <a:pt x="8" y="94"/>
                      </a:lnTo>
                      <a:lnTo>
                        <a:pt x="7" y="90"/>
                      </a:lnTo>
                      <a:lnTo>
                        <a:pt x="6" y="87"/>
                      </a:lnTo>
                      <a:lnTo>
                        <a:pt x="6" y="83"/>
                      </a:lnTo>
                      <a:lnTo>
                        <a:pt x="5" y="80"/>
                      </a:lnTo>
                      <a:lnTo>
                        <a:pt x="4" y="77"/>
                      </a:lnTo>
                      <a:lnTo>
                        <a:pt x="3" y="73"/>
                      </a:lnTo>
                      <a:lnTo>
                        <a:pt x="3" y="69"/>
                      </a:lnTo>
                      <a:lnTo>
                        <a:pt x="2" y="66"/>
                      </a:lnTo>
                      <a:lnTo>
                        <a:pt x="2" y="63"/>
                      </a:lnTo>
                      <a:lnTo>
                        <a:pt x="1" y="59"/>
                      </a:lnTo>
                      <a:lnTo>
                        <a:pt x="1" y="56"/>
                      </a:lnTo>
                      <a:lnTo>
                        <a:pt x="1" y="53"/>
                      </a:lnTo>
                      <a:lnTo>
                        <a:pt x="0" y="49"/>
                      </a:lnTo>
                      <a:lnTo>
                        <a:pt x="0" y="46"/>
                      </a:lnTo>
                      <a:lnTo>
                        <a:pt x="0" y="43"/>
                      </a:lnTo>
                      <a:lnTo>
                        <a:pt x="0" y="43"/>
                      </a:lnTo>
                      <a:lnTo>
                        <a:pt x="1" y="42"/>
                      </a:lnTo>
                      <a:lnTo>
                        <a:pt x="1" y="42"/>
                      </a:lnTo>
                      <a:lnTo>
                        <a:pt x="2" y="42"/>
                      </a:lnTo>
                      <a:lnTo>
                        <a:pt x="2" y="42"/>
                      </a:lnTo>
                      <a:lnTo>
                        <a:pt x="4" y="41"/>
                      </a:lnTo>
                      <a:lnTo>
                        <a:pt x="4" y="41"/>
                      </a:lnTo>
                      <a:lnTo>
                        <a:pt x="5" y="41"/>
                      </a:lnTo>
                      <a:lnTo>
                        <a:pt x="6" y="40"/>
                      </a:lnTo>
                      <a:lnTo>
                        <a:pt x="8" y="40"/>
                      </a:lnTo>
                      <a:lnTo>
                        <a:pt x="9" y="39"/>
                      </a:lnTo>
                      <a:lnTo>
                        <a:pt x="11" y="39"/>
                      </a:lnTo>
                      <a:lnTo>
                        <a:pt x="12" y="39"/>
                      </a:lnTo>
                      <a:lnTo>
                        <a:pt x="14" y="38"/>
                      </a:lnTo>
                      <a:lnTo>
                        <a:pt x="16" y="37"/>
                      </a:lnTo>
                      <a:lnTo>
                        <a:pt x="17" y="37"/>
                      </a:lnTo>
                      <a:lnTo>
                        <a:pt x="19" y="36"/>
                      </a:lnTo>
                      <a:lnTo>
                        <a:pt x="21" y="35"/>
                      </a:lnTo>
                      <a:lnTo>
                        <a:pt x="23" y="35"/>
                      </a:lnTo>
                      <a:lnTo>
                        <a:pt x="26" y="34"/>
                      </a:lnTo>
                      <a:lnTo>
                        <a:pt x="28" y="33"/>
                      </a:lnTo>
                      <a:lnTo>
                        <a:pt x="30" y="33"/>
                      </a:lnTo>
                      <a:lnTo>
                        <a:pt x="32" y="32"/>
                      </a:lnTo>
                      <a:lnTo>
                        <a:pt x="35" y="31"/>
                      </a:lnTo>
                      <a:lnTo>
                        <a:pt x="37" y="30"/>
                      </a:lnTo>
                      <a:lnTo>
                        <a:pt x="40" y="29"/>
                      </a:lnTo>
                      <a:lnTo>
                        <a:pt x="42" y="29"/>
                      </a:lnTo>
                      <a:lnTo>
                        <a:pt x="45" y="28"/>
                      </a:lnTo>
                      <a:lnTo>
                        <a:pt x="47" y="27"/>
                      </a:lnTo>
                      <a:lnTo>
                        <a:pt x="50" y="26"/>
                      </a:lnTo>
                      <a:lnTo>
                        <a:pt x="53" y="25"/>
                      </a:lnTo>
                      <a:lnTo>
                        <a:pt x="56" y="25"/>
                      </a:lnTo>
                      <a:lnTo>
                        <a:pt x="59" y="23"/>
                      </a:lnTo>
                      <a:lnTo>
                        <a:pt x="61" y="23"/>
                      </a:lnTo>
                      <a:lnTo>
                        <a:pt x="64" y="22"/>
                      </a:lnTo>
                      <a:lnTo>
                        <a:pt x="67" y="21"/>
                      </a:lnTo>
                      <a:lnTo>
                        <a:pt x="70" y="20"/>
                      </a:lnTo>
                      <a:lnTo>
                        <a:pt x="73" y="19"/>
                      </a:lnTo>
                      <a:lnTo>
                        <a:pt x="76" y="18"/>
                      </a:lnTo>
                      <a:lnTo>
                        <a:pt x="79" y="17"/>
                      </a:lnTo>
                      <a:lnTo>
                        <a:pt x="82" y="16"/>
                      </a:lnTo>
                      <a:lnTo>
                        <a:pt x="85" y="16"/>
                      </a:lnTo>
                      <a:lnTo>
                        <a:pt x="89" y="15"/>
                      </a:lnTo>
                      <a:lnTo>
                        <a:pt x="92" y="14"/>
                      </a:lnTo>
                      <a:lnTo>
                        <a:pt x="95" y="13"/>
                      </a:lnTo>
                      <a:lnTo>
                        <a:pt x="98" y="12"/>
                      </a:lnTo>
                      <a:lnTo>
                        <a:pt x="101" y="12"/>
                      </a:lnTo>
                      <a:lnTo>
                        <a:pt x="104" y="10"/>
                      </a:lnTo>
                      <a:lnTo>
                        <a:pt x="107" y="10"/>
                      </a:lnTo>
                      <a:lnTo>
                        <a:pt x="111" y="9"/>
                      </a:lnTo>
                      <a:lnTo>
                        <a:pt x="114" y="8"/>
                      </a:lnTo>
                      <a:lnTo>
                        <a:pt x="117" y="7"/>
                      </a:lnTo>
                      <a:lnTo>
                        <a:pt x="120" y="6"/>
                      </a:lnTo>
                      <a:lnTo>
                        <a:pt x="123" y="6"/>
                      </a:lnTo>
                      <a:lnTo>
                        <a:pt x="126" y="5"/>
                      </a:lnTo>
                      <a:lnTo>
                        <a:pt x="129" y="4"/>
                      </a:lnTo>
                      <a:lnTo>
                        <a:pt x="132" y="3"/>
                      </a:lnTo>
                      <a:lnTo>
                        <a:pt x="135" y="3"/>
                      </a:lnTo>
                      <a:lnTo>
                        <a:pt x="139" y="2"/>
                      </a:lnTo>
                      <a:lnTo>
                        <a:pt x="141" y="1"/>
                      </a:lnTo>
                      <a:lnTo>
                        <a:pt x="145" y="1"/>
                      </a:lnTo>
                      <a:lnTo>
                        <a:pt x="148" y="0"/>
                      </a:lnTo>
                      <a:lnTo>
                        <a:pt x="139" y="7"/>
                      </a:lnTo>
                      <a:lnTo>
                        <a:pt x="139" y="7"/>
                      </a:lnTo>
                      <a:lnTo>
                        <a:pt x="138" y="7"/>
                      </a:lnTo>
                      <a:lnTo>
                        <a:pt x="137" y="7"/>
                      </a:lnTo>
                      <a:lnTo>
                        <a:pt x="135" y="8"/>
                      </a:lnTo>
                      <a:lnTo>
                        <a:pt x="134" y="8"/>
                      </a:lnTo>
                      <a:lnTo>
                        <a:pt x="133" y="8"/>
                      </a:lnTo>
                      <a:lnTo>
                        <a:pt x="132" y="8"/>
                      </a:lnTo>
                      <a:lnTo>
                        <a:pt x="131" y="9"/>
                      </a:lnTo>
                      <a:lnTo>
                        <a:pt x="130" y="9"/>
                      </a:lnTo>
                      <a:lnTo>
                        <a:pt x="128" y="9"/>
                      </a:lnTo>
                      <a:lnTo>
                        <a:pt x="127" y="10"/>
                      </a:lnTo>
                      <a:lnTo>
                        <a:pt x="126" y="10"/>
                      </a:lnTo>
                      <a:lnTo>
                        <a:pt x="124" y="10"/>
                      </a:lnTo>
                      <a:lnTo>
                        <a:pt x="122" y="11"/>
                      </a:lnTo>
                      <a:lnTo>
                        <a:pt x="120" y="11"/>
                      </a:lnTo>
                      <a:lnTo>
                        <a:pt x="119" y="12"/>
                      </a:lnTo>
                      <a:lnTo>
                        <a:pt x="117" y="12"/>
                      </a:lnTo>
                      <a:lnTo>
                        <a:pt x="115" y="13"/>
                      </a:lnTo>
                      <a:lnTo>
                        <a:pt x="113" y="13"/>
                      </a:lnTo>
                      <a:lnTo>
                        <a:pt x="111" y="14"/>
                      </a:lnTo>
                      <a:lnTo>
                        <a:pt x="109" y="14"/>
                      </a:lnTo>
                      <a:lnTo>
                        <a:pt x="106" y="15"/>
                      </a:lnTo>
                      <a:lnTo>
                        <a:pt x="104" y="15"/>
                      </a:lnTo>
                      <a:lnTo>
                        <a:pt x="102" y="16"/>
                      </a:lnTo>
                      <a:lnTo>
                        <a:pt x="99" y="16"/>
                      </a:lnTo>
                      <a:lnTo>
                        <a:pt x="97" y="17"/>
                      </a:lnTo>
                      <a:lnTo>
                        <a:pt x="95" y="17"/>
                      </a:lnTo>
                      <a:lnTo>
                        <a:pt x="92" y="18"/>
                      </a:lnTo>
                      <a:lnTo>
                        <a:pt x="90" y="19"/>
                      </a:lnTo>
                      <a:lnTo>
                        <a:pt x="87" y="19"/>
                      </a:lnTo>
                      <a:lnTo>
                        <a:pt x="85" y="20"/>
                      </a:lnTo>
                      <a:lnTo>
                        <a:pt x="82" y="21"/>
                      </a:lnTo>
                      <a:lnTo>
                        <a:pt x="79" y="21"/>
                      </a:lnTo>
                      <a:lnTo>
                        <a:pt x="77" y="22"/>
                      </a:lnTo>
                      <a:lnTo>
                        <a:pt x="74" y="23"/>
                      </a:lnTo>
                      <a:lnTo>
                        <a:pt x="71" y="24"/>
                      </a:lnTo>
                      <a:lnTo>
                        <a:pt x="68" y="24"/>
                      </a:lnTo>
                      <a:lnTo>
                        <a:pt x="66" y="25"/>
                      </a:lnTo>
                      <a:lnTo>
                        <a:pt x="63" y="26"/>
                      </a:lnTo>
                      <a:lnTo>
                        <a:pt x="60" y="27"/>
                      </a:lnTo>
                      <a:lnTo>
                        <a:pt x="57" y="27"/>
                      </a:lnTo>
                      <a:lnTo>
                        <a:pt x="55" y="28"/>
                      </a:lnTo>
                      <a:lnTo>
                        <a:pt x="52" y="29"/>
                      </a:lnTo>
                      <a:lnTo>
                        <a:pt x="49" y="30"/>
                      </a:lnTo>
                      <a:lnTo>
                        <a:pt x="46" y="31"/>
                      </a:lnTo>
                      <a:lnTo>
                        <a:pt x="44" y="32"/>
                      </a:lnTo>
                      <a:lnTo>
                        <a:pt x="41" y="32"/>
                      </a:lnTo>
                      <a:lnTo>
                        <a:pt x="38" y="33"/>
                      </a:lnTo>
                      <a:lnTo>
                        <a:pt x="35" y="34"/>
                      </a:lnTo>
                      <a:lnTo>
                        <a:pt x="32" y="35"/>
                      </a:lnTo>
                      <a:lnTo>
                        <a:pt x="30" y="36"/>
                      </a:lnTo>
                      <a:lnTo>
                        <a:pt x="27" y="37"/>
                      </a:lnTo>
                      <a:lnTo>
                        <a:pt x="24" y="37"/>
                      </a:lnTo>
                      <a:lnTo>
                        <a:pt x="22" y="38"/>
                      </a:lnTo>
                      <a:lnTo>
                        <a:pt x="19" y="39"/>
                      </a:lnTo>
                      <a:lnTo>
                        <a:pt x="16" y="40"/>
                      </a:lnTo>
                      <a:lnTo>
                        <a:pt x="14" y="41"/>
                      </a:lnTo>
                      <a:lnTo>
                        <a:pt x="11" y="42"/>
                      </a:lnTo>
                      <a:lnTo>
                        <a:pt x="9" y="43"/>
                      </a:lnTo>
                      <a:lnTo>
                        <a:pt x="6" y="44"/>
                      </a:lnTo>
                      <a:lnTo>
                        <a:pt x="6" y="44"/>
                      </a:lnTo>
                      <a:lnTo>
                        <a:pt x="6" y="44"/>
                      </a:lnTo>
                      <a:lnTo>
                        <a:pt x="6" y="45"/>
                      </a:lnTo>
                      <a:lnTo>
                        <a:pt x="6" y="47"/>
                      </a:lnTo>
                      <a:lnTo>
                        <a:pt x="6" y="47"/>
                      </a:lnTo>
                      <a:lnTo>
                        <a:pt x="6" y="48"/>
                      </a:lnTo>
                      <a:lnTo>
                        <a:pt x="6" y="49"/>
                      </a:lnTo>
                      <a:lnTo>
                        <a:pt x="6" y="50"/>
                      </a:lnTo>
                      <a:lnTo>
                        <a:pt x="6" y="52"/>
                      </a:lnTo>
                      <a:lnTo>
                        <a:pt x="7" y="53"/>
                      </a:lnTo>
                      <a:lnTo>
                        <a:pt x="7" y="54"/>
                      </a:lnTo>
                      <a:lnTo>
                        <a:pt x="7" y="56"/>
                      </a:lnTo>
                      <a:lnTo>
                        <a:pt x="7" y="58"/>
                      </a:lnTo>
                      <a:lnTo>
                        <a:pt x="7" y="59"/>
                      </a:lnTo>
                      <a:lnTo>
                        <a:pt x="7" y="61"/>
                      </a:lnTo>
                      <a:lnTo>
                        <a:pt x="8" y="63"/>
                      </a:lnTo>
                      <a:lnTo>
                        <a:pt x="8" y="64"/>
                      </a:lnTo>
                      <a:lnTo>
                        <a:pt x="8" y="66"/>
                      </a:lnTo>
                      <a:lnTo>
                        <a:pt x="8" y="68"/>
                      </a:lnTo>
                      <a:lnTo>
                        <a:pt x="8" y="71"/>
                      </a:lnTo>
                      <a:lnTo>
                        <a:pt x="8" y="73"/>
                      </a:lnTo>
                      <a:lnTo>
                        <a:pt x="9" y="75"/>
                      </a:lnTo>
                      <a:lnTo>
                        <a:pt x="9" y="77"/>
                      </a:lnTo>
                      <a:lnTo>
                        <a:pt x="10" y="80"/>
                      </a:lnTo>
                      <a:lnTo>
                        <a:pt x="10" y="82"/>
                      </a:lnTo>
                      <a:lnTo>
                        <a:pt x="10" y="85"/>
                      </a:lnTo>
                      <a:lnTo>
                        <a:pt x="11" y="87"/>
                      </a:lnTo>
                      <a:lnTo>
                        <a:pt x="11" y="90"/>
                      </a:lnTo>
                      <a:lnTo>
                        <a:pt x="12" y="92"/>
                      </a:lnTo>
                      <a:lnTo>
                        <a:pt x="12" y="95"/>
                      </a:lnTo>
                      <a:lnTo>
                        <a:pt x="13" y="98"/>
                      </a:lnTo>
                      <a:lnTo>
                        <a:pt x="13" y="101"/>
                      </a:lnTo>
                      <a:lnTo>
                        <a:pt x="14" y="104"/>
                      </a:lnTo>
                      <a:lnTo>
                        <a:pt x="14" y="107"/>
                      </a:lnTo>
                      <a:lnTo>
                        <a:pt x="15" y="110"/>
                      </a:lnTo>
                      <a:lnTo>
                        <a:pt x="16" y="113"/>
                      </a:lnTo>
                      <a:lnTo>
                        <a:pt x="17" y="116"/>
                      </a:lnTo>
                      <a:lnTo>
                        <a:pt x="17" y="119"/>
                      </a:lnTo>
                      <a:lnTo>
                        <a:pt x="18" y="123"/>
                      </a:lnTo>
                      <a:lnTo>
                        <a:pt x="19" y="126"/>
                      </a:lnTo>
                      <a:lnTo>
                        <a:pt x="20" y="129"/>
                      </a:lnTo>
                      <a:lnTo>
                        <a:pt x="21" y="133"/>
                      </a:lnTo>
                      <a:lnTo>
                        <a:pt x="22" y="136"/>
                      </a:lnTo>
                      <a:lnTo>
                        <a:pt x="23" y="140"/>
                      </a:lnTo>
                      <a:lnTo>
                        <a:pt x="24" y="143"/>
                      </a:lnTo>
                      <a:lnTo>
                        <a:pt x="25" y="146"/>
                      </a:lnTo>
                      <a:lnTo>
                        <a:pt x="26" y="150"/>
                      </a:lnTo>
                      <a:lnTo>
                        <a:pt x="27" y="154"/>
                      </a:lnTo>
                      <a:lnTo>
                        <a:pt x="28" y="157"/>
                      </a:lnTo>
                      <a:lnTo>
                        <a:pt x="29" y="161"/>
                      </a:lnTo>
                      <a:lnTo>
                        <a:pt x="31" y="165"/>
                      </a:lnTo>
                      <a:lnTo>
                        <a:pt x="32" y="169"/>
                      </a:lnTo>
                      <a:lnTo>
                        <a:pt x="33" y="173"/>
                      </a:lnTo>
                      <a:lnTo>
                        <a:pt x="35" y="176"/>
                      </a:lnTo>
                      <a:lnTo>
                        <a:pt x="37" y="180"/>
                      </a:lnTo>
                      <a:lnTo>
                        <a:pt x="38" y="184"/>
                      </a:lnTo>
                      <a:lnTo>
                        <a:pt x="40" y="188"/>
                      </a:lnTo>
                      <a:lnTo>
                        <a:pt x="41" y="192"/>
                      </a:lnTo>
                      <a:lnTo>
                        <a:pt x="43" y="196"/>
                      </a:lnTo>
                      <a:lnTo>
                        <a:pt x="45" y="200"/>
                      </a:lnTo>
                      <a:lnTo>
                        <a:pt x="45" y="200"/>
                      </a:lnTo>
                      <a:lnTo>
                        <a:pt x="45" y="200"/>
                      </a:lnTo>
                      <a:lnTo>
                        <a:pt x="46" y="200"/>
                      </a:lnTo>
                      <a:lnTo>
                        <a:pt x="47" y="200"/>
                      </a:lnTo>
                      <a:lnTo>
                        <a:pt x="48" y="199"/>
                      </a:lnTo>
                      <a:lnTo>
                        <a:pt x="49" y="199"/>
                      </a:lnTo>
                      <a:lnTo>
                        <a:pt x="50" y="199"/>
                      </a:lnTo>
                      <a:lnTo>
                        <a:pt x="51" y="199"/>
                      </a:lnTo>
                      <a:lnTo>
                        <a:pt x="52" y="199"/>
                      </a:lnTo>
                      <a:lnTo>
                        <a:pt x="53" y="199"/>
                      </a:lnTo>
                      <a:lnTo>
                        <a:pt x="53" y="198"/>
                      </a:lnTo>
                      <a:lnTo>
                        <a:pt x="54" y="198"/>
                      </a:lnTo>
                      <a:lnTo>
                        <a:pt x="56" y="198"/>
                      </a:lnTo>
                      <a:lnTo>
                        <a:pt x="56" y="198"/>
                      </a:lnTo>
                      <a:lnTo>
                        <a:pt x="58" y="198"/>
                      </a:lnTo>
                      <a:lnTo>
                        <a:pt x="59" y="198"/>
                      </a:lnTo>
                      <a:lnTo>
                        <a:pt x="60" y="198"/>
                      </a:lnTo>
                      <a:lnTo>
                        <a:pt x="61" y="198"/>
                      </a:lnTo>
                      <a:lnTo>
                        <a:pt x="62" y="197"/>
                      </a:lnTo>
                      <a:lnTo>
                        <a:pt x="64" y="197"/>
                      </a:lnTo>
                      <a:lnTo>
                        <a:pt x="65" y="197"/>
                      </a:lnTo>
                      <a:lnTo>
                        <a:pt x="67" y="197"/>
                      </a:lnTo>
                      <a:lnTo>
                        <a:pt x="68" y="196"/>
                      </a:lnTo>
                      <a:lnTo>
                        <a:pt x="70" y="196"/>
                      </a:lnTo>
                      <a:lnTo>
                        <a:pt x="71" y="196"/>
                      </a:lnTo>
                      <a:lnTo>
                        <a:pt x="73" y="196"/>
                      </a:lnTo>
                      <a:lnTo>
                        <a:pt x="74" y="196"/>
                      </a:lnTo>
                      <a:lnTo>
                        <a:pt x="76" y="196"/>
                      </a:lnTo>
                      <a:lnTo>
                        <a:pt x="77" y="195"/>
                      </a:lnTo>
                      <a:lnTo>
                        <a:pt x="79" y="195"/>
                      </a:lnTo>
                      <a:lnTo>
                        <a:pt x="80" y="195"/>
                      </a:lnTo>
                      <a:lnTo>
                        <a:pt x="82" y="195"/>
                      </a:lnTo>
                      <a:lnTo>
                        <a:pt x="84" y="194"/>
                      </a:lnTo>
                      <a:lnTo>
                        <a:pt x="85" y="194"/>
                      </a:lnTo>
                      <a:lnTo>
                        <a:pt x="87" y="194"/>
                      </a:lnTo>
                      <a:lnTo>
                        <a:pt x="89" y="194"/>
                      </a:lnTo>
                      <a:lnTo>
                        <a:pt x="91" y="193"/>
                      </a:lnTo>
                      <a:lnTo>
                        <a:pt x="93" y="193"/>
                      </a:lnTo>
                      <a:lnTo>
                        <a:pt x="94" y="193"/>
                      </a:lnTo>
                      <a:lnTo>
                        <a:pt x="96" y="193"/>
                      </a:lnTo>
                      <a:lnTo>
                        <a:pt x="98" y="192"/>
                      </a:lnTo>
                      <a:lnTo>
                        <a:pt x="100" y="192"/>
                      </a:lnTo>
                      <a:lnTo>
                        <a:pt x="102" y="192"/>
                      </a:lnTo>
                      <a:lnTo>
                        <a:pt x="103" y="192"/>
                      </a:lnTo>
                      <a:lnTo>
                        <a:pt x="105" y="191"/>
                      </a:lnTo>
                      <a:lnTo>
                        <a:pt x="107" y="191"/>
                      </a:lnTo>
                      <a:lnTo>
                        <a:pt x="109" y="190"/>
                      </a:lnTo>
                      <a:lnTo>
                        <a:pt x="111" y="190"/>
                      </a:lnTo>
                      <a:lnTo>
                        <a:pt x="113" y="190"/>
                      </a:lnTo>
                      <a:lnTo>
                        <a:pt x="115" y="190"/>
                      </a:lnTo>
                      <a:lnTo>
                        <a:pt x="116" y="189"/>
                      </a:lnTo>
                      <a:lnTo>
                        <a:pt x="118" y="189"/>
                      </a:lnTo>
                      <a:lnTo>
                        <a:pt x="120" y="188"/>
                      </a:lnTo>
                      <a:lnTo>
                        <a:pt x="122" y="188"/>
                      </a:lnTo>
                      <a:lnTo>
                        <a:pt x="124" y="188"/>
                      </a:lnTo>
                      <a:lnTo>
                        <a:pt x="126" y="188"/>
                      </a:lnTo>
                      <a:lnTo>
                        <a:pt x="128" y="187"/>
                      </a:lnTo>
                      <a:lnTo>
                        <a:pt x="129" y="187"/>
                      </a:lnTo>
                      <a:lnTo>
                        <a:pt x="140" y="192"/>
                      </a:lnTo>
                      <a:lnTo>
                        <a:pt x="133" y="192"/>
                      </a:lnTo>
                      <a:lnTo>
                        <a:pt x="133" y="192"/>
                      </a:lnTo>
                      <a:close/>
                    </a:path>
                  </a:pathLst>
                </a:custGeom>
                <a:solidFill>
                  <a:srgbClr val="8A998A"/>
                </a:solidFill>
                <a:ln>
                  <a:noFill/>
                </a:ln>
              </p:spPr>
              <p:txBody>
                <a:bodyPr/>
                <a:lstStyle/>
                <a:p>
                  <a:pPr algn="ctr"/>
                  <a:endParaRPr lang="zh-CN" altLang="en-US"/>
                </a:p>
              </p:txBody>
            </p:sp>
            <p:sp>
              <p:nvSpPr>
                <p:cNvPr id="1052338" name="Freeform 565"/>
                <p:cNvSpPr/>
                <p:nvPr/>
              </p:nvSpPr>
              <p:spPr bwMode="auto">
                <a:xfrm>
                  <a:off x="1809" y="997"/>
                  <a:ext cx="95" cy="197"/>
                </a:xfrm>
                <a:custGeom>
                  <a:avLst/>
                  <a:gdLst>
                    <a:gd name="T0" fmla="*/ 6 w 95"/>
                    <a:gd name="T1" fmla="*/ 9 h 197"/>
                    <a:gd name="T2" fmla="*/ 10 w 95"/>
                    <a:gd name="T3" fmla="*/ 8 h 197"/>
                    <a:gd name="T4" fmla="*/ 14 w 95"/>
                    <a:gd name="T5" fmla="*/ 8 h 197"/>
                    <a:gd name="T6" fmla="*/ 19 w 95"/>
                    <a:gd name="T7" fmla="*/ 7 h 197"/>
                    <a:gd name="T8" fmla="*/ 24 w 95"/>
                    <a:gd name="T9" fmla="*/ 6 h 197"/>
                    <a:gd name="T10" fmla="*/ 29 w 95"/>
                    <a:gd name="T11" fmla="*/ 5 h 197"/>
                    <a:gd name="T12" fmla="*/ 36 w 95"/>
                    <a:gd name="T13" fmla="*/ 5 h 197"/>
                    <a:gd name="T14" fmla="*/ 42 w 95"/>
                    <a:gd name="T15" fmla="*/ 4 h 197"/>
                    <a:gd name="T16" fmla="*/ 49 w 95"/>
                    <a:gd name="T17" fmla="*/ 3 h 197"/>
                    <a:gd name="T18" fmla="*/ 56 w 95"/>
                    <a:gd name="T19" fmla="*/ 2 h 197"/>
                    <a:gd name="T20" fmla="*/ 63 w 95"/>
                    <a:gd name="T21" fmla="*/ 2 h 197"/>
                    <a:gd name="T22" fmla="*/ 69 w 95"/>
                    <a:gd name="T23" fmla="*/ 1 h 197"/>
                    <a:gd name="T24" fmla="*/ 76 w 95"/>
                    <a:gd name="T25" fmla="*/ 1 h 197"/>
                    <a:gd name="T26" fmla="*/ 82 w 95"/>
                    <a:gd name="T27" fmla="*/ 0 h 197"/>
                    <a:gd name="T28" fmla="*/ 86 w 95"/>
                    <a:gd name="T29" fmla="*/ 1 h 197"/>
                    <a:gd name="T30" fmla="*/ 86 w 95"/>
                    <a:gd name="T31" fmla="*/ 5 h 197"/>
                    <a:gd name="T32" fmla="*/ 86 w 95"/>
                    <a:gd name="T33" fmla="*/ 11 h 197"/>
                    <a:gd name="T34" fmla="*/ 86 w 95"/>
                    <a:gd name="T35" fmla="*/ 19 h 197"/>
                    <a:gd name="T36" fmla="*/ 86 w 95"/>
                    <a:gd name="T37" fmla="*/ 29 h 197"/>
                    <a:gd name="T38" fmla="*/ 87 w 95"/>
                    <a:gd name="T39" fmla="*/ 41 h 197"/>
                    <a:gd name="T40" fmla="*/ 87 w 95"/>
                    <a:gd name="T41" fmla="*/ 54 h 197"/>
                    <a:gd name="T42" fmla="*/ 87 w 95"/>
                    <a:gd name="T43" fmla="*/ 69 h 197"/>
                    <a:gd name="T44" fmla="*/ 88 w 95"/>
                    <a:gd name="T45" fmla="*/ 84 h 197"/>
                    <a:gd name="T46" fmla="*/ 88 w 95"/>
                    <a:gd name="T47" fmla="*/ 100 h 197"/>
                    <a:gd name="T48" fmla="*/ 89 w 95"/>
                    <a:gd name="T49" fmla="*/ 117 h 197"/>
                    <a:gd name="T50" fmla="*/ 90 w 95"/>
                    <a:gd name="T51" fmla="*/ 133 h 197"/>
                    <a:gd name="T52" fmla="*/ 91 w 95"/>
                    <a:gd name="T53" fmla="*/ 149 h 197"/>
                    <a:gd name="T54" fmla="*/ 92 w 95"/>
                    <a:gd name="T55" fmla="*/ 165 h 197"/>
                    <a:gd name="T56" fmla="*/ 93 w 95"/>
                    <a:gd name="T57" fmla="*/ 180 h 197"/>
                    <a:gd name="T58" fmla="*/ 95 w 95"/>
                    <a:gd name="T59" fmla="*/ 194 h 197"/>
                    <a:gd name="T60" fmla="*/ 90 w 95"/>
                    <a:gd name="T61" fmla="*/ 192 h 197"/>
                    <a:gd name="T62" fmla="*/ 90 w 95"/>
                    <a:gd name="T63" fmla="*/ 188 h 197"/>
                    <a:gd name="T64" fmla="*/ 89 w 95"/>
                    <a:gd name="T65" fmla="*/ 181 h 197"/>
                    <a:gd name="T66" fmla="*/ 89 w 95"/>
                    <a:gd name="T67" fmla="*/ 172 h 197"/>
                    <a:gd name="T68" fmla="*/ 87 w 95"/>
                    <a:gd name="T69" fmla="*/ 162 h 197"/>
                    <a:gd name="T70" fmla="*/ 87 w 95"/>
                    <a:gd name="T71" fmla="*/ 150 h 197"/>
                    <a:gd name="T72" fmla="*/ 85 w 95"/>
                    <a:gd name="T73" fmla="*/ 137 h 197"/>
                    <a:gd name="T74" fmla="*/ 84 w 95"/>
                    <a:gd name="T75" fmla="*/ 123 h 197"/>
                    <a:gd name="T76" fmla="*/ 83 w 95"/>
                    <a:gd name="T77" fmla="*/ 108 h 197"/>
                    <a:gd name="T78" fmla="*/ 82 w 95"/>
                    <a:gd name="T79" fmla="*/ 92 h 197"/>
                    <a:gd name="T80" fmla="*/ 81 w 95"/>
                    <a:gd name="T81" fmla="*/ 77 h 197"/>
                    <a:gd name="T82" fmla="*/ 80 w 95"/>
                    <a:gd name="T83" fmla="*/ 62 h 197"/>
                    <a:gd name="T84" fmla="*/ 79 w 95"/>
                    <a:gd name="T85" fmla="*/ 46 h 197"/>
                    <a:gd name="T86" fmla="*/ 78 w 95"/>
                    <a:gd name="T87" fmla="*/ 32 h 197"/>
                    <a:gd name="T88" fmla="*/ 78 w 95"/>
                    <a:gd name="T89" fmla="*/ 18 h 197"/>
                    <a:gd name="T90" fmla="*/ 77 w 95"/>
                    <a:gd name="T91" fmla="*/ 6 h 197"/>
                    <a:gd name="T92" fmla="*/ 76 w 95"/>
                    <a:gd name="T93" fmla="*/ 6 h 197"/>
                    <a:gd name="T94" fmla="*/ 71 w 95"/>
                    <a:gd name="T95" fmla="*/ 6 h 197"/>
                    <a:gd name="T96" fmla="*/ 67 w 95"/>
                    <a:gd name="T97" fmla="*/ 6 h 197"/>
                    <a:gd name="T98" fmla="*/ 63 w 95"/>
                    <a:gd name="T99" fmla="*/ 7 h 197"/>
                    <a:gd name="T100" fmla="*/ 58 w 95"/>
                    <a:gd name="T101" fmla="*/ 7 h 197"/>
                    <a:gd name="T102" fmla="*/ 53 w 95"/>
                    <a:gd name="T103" fmla="*/ 7 h 197"/>
                    <a:gd name="T104" fmla="*/ 47 w 95"/>
                    <a:gd name="T105" fmla="*/ 8 h 197"/>
                    <a:gd name="T106" fmla="*/ 41 w 95"/>
                    <a:gd name="T107" fmla="*/ 8 h 197"/>
                    <a:gd name="T108" fmla="*/ 35 w 95"/>
                    <a:gd name="T109" fmla="*/ 9 h 197"/>
                    <a:gd name="T110" fmla="*/ 29 w 95"/>
                    <a:gd name="T111" fmla="*/ 10 h 197"/>
                    <a:gd name="T112" fmla="*/ 22 w 95"/>
                    <a:gd name="T113" fmla="*/ 10 h 197"/>
                    <a:gd name="T114" fmla="*/ 14 w 95"/>
                    <a:gd name="T115" fmla="*/ 11 h 197"/>
                    <a:gd name="T116" fmla="*/ 7 w 95"/>
                    <a:gd name="T117" fmla="*/ 12 h 197"/>
                    <a:gd name="T118" fmla="*/ 0 w 95"/>
                    <a:gd name="T119" fmla="*/ 1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197">
                      <a:moveTo>
                        <a:pt x="5" y="9"/>
                      </a:moveTo>
                      <a:lnTo>
                        <a:pt x="5" y="9"/>
                      </a:lnTo>
                      <a:lnTo>
                        <a:pt x="5" y="9"/>
                      </a:lnTo>
                      <a:lnTo>
                        <a:pt x="6" y="9"/>
                      </a:lnTo>
                      <a:lnTo>
                        <a:pt x="7" y="9"/>
                      </a:lnTo>
                      <a:lnTo>
                        <a:pt x="8" y="9"/>
                      </a:lnTo>
                      <a:lnTo>
                        <a:pt x="10" y="9"/>
                      </a:lnTo>
                      <a:lnTo>
                        <a:pt x="10" y="8"/>
                      </a:lnTo>
                      <a:lnTo>
                        <a:pt x="11" y="8"/>
                      </a:lnTo>
                      <a:lnTo>
                        <a:pt x="12" y="8"/>
                      </a:lnTo>
                      <a:lnTo>
                        <a:pt x="13" y="8"/>
                      </a:lnTo>
                      <a:lnTo>
                        <a:pt x="14" y="8"/>
                      </a:lnTo>
                      <a:lnTo>
                        <a:pt x="15" y="7"/>
                      </a:lnTo>
                      <a:lnTo>
                        <a:pt x="16" y="7"/>
                      </a:lnTo>
                      <a:lnTo>
                        <a:pt x="18" y="7"/>
                      </a:lnTo>
                      <a:lnTo>
                        <a:pt x="19" y="7"/>
                      </a:lnTo>
                      <a:lnTo>
                        <a:pt x="20" y="7"/>
                      </a:lnTo>
                      <a:lnTo>
                        <a:pt x="21" y="7"/>
                      </a:lnTo>
                      <a:lnTo>
                        <a:pt x="23" y="7"/>
                      </a:lnTo>
                      <a:lnTo>
                        <a:pt x="24" y="6"/>
                      </a:lnTo>
                      <a:lnTo>
                        <a:pt x="25" y="6"/>
                      </a:lnTo>
                      <a:lnTo>
                        <a:pt x="27" y="6"/>
                      </a:lnTo>
                      <a:lnTo>
                        <a:pt x="28" y="6"/>
                      </a:lnTo>
                      <a:lnTo>
                        <a:pt x="29" y="5"/>
                      </a:lnTo>
                      <a:lnTo>
                        <a:pt x="31" y="5"/>
                      </a:lnTo>
                      <a:lnTo>
                        <a:pt x="33" y="5"/>
                      </a:lnTo>
                      <a:lnTo>
                        <a:pt x="35" y="5"/>
                      </a:lnTo>
                      <a:lnTo>
                        <a:pt x="36" y="5"/>
                      </a:lnTo>
                      <a:lnTo>
                        <a:pt x="37" y="5"/>
                      </a:lnTo>
                      <a:lnTo>
                        <a:pt x="39" y="4"/>
                      </a:lnTo>
                      <a:lnTo>
                        <a:pt x="41" y="4"/>
                      </a:lnTo>
                      <a:lnTo>
                        <a:pt x="42" y="4"/>
                      </a:lnTo>
                      <a:lnTo>
                        <a:pt x="44" y="4"/>
                      </a:lnTo>
                      <a:lnTo>
                        <a:pt x="46" y="4"/>
                      </a:lnTo>
                      <a:lnTo>
                        <a:pt x="47" y="4"/>
                      </a:lnTo>
                      <a:lnTo>
                        <a:pt x="49" y="3"/>
                      </a:lnTo>
                      <a:lnTo>
                        <a:pt x="51" y="3"/>
                      </a:lnTo>
                      <a:lnTo>
                        <a:pt x="52" y="3"/>
                      </a:lnTo>
                      <a:lnTo>
                        <a:pt x="54" y="3"/>
                      </a:lnTo>
                      <a:lnTo>
                        <a:pt x="56" y="2"/>
                      </a:lnTo>
                      <a:lnTo>
                        <a:pt x="58" y="2"/>
                      </a:lnTo>
                      <a:lnTo>
                        <a:pt x="59" y="2"/>
                      </a:lnTo>
                      <a:lnTo>
                        <a:pt x="61" y="2"/>
                      </a:lnTo>
                      <a:lnTo>
                        <a:pt x="63" y="2"/>
                      </a:lnTo>
                      <a:lnTo>
                        <a:pt x="64" y="2"/>
                      </a:lnTo>
                      <a:lnTo>
                        <a:pt x="66" y="2"/>
                      </a:lnTo>
                      <a:lnTo>
                        <a:pt x="68" y="2"/>
                      </a:lnTo>
                      <a:lnTo>
                        <a:pt x="69" y="1"/>
                      </a:lnTo>
                      <a:lnTo>
                        <a:pt x="71" y="1"/>
                      </a:lnTo>
                      <a:lnTo>
                        <a:pt x="73" y="1"/>
                      </a:lnTo>
                      <a:lnTo>
                        <a:pt x="74" y="1"/>
                      </a:lnTo>
                      <a:lnTo>
                        <a:pt x="76" y="1"/>
                      </a:lnTo>
                      <a:lnTo>
                        <a:pt x="77" y="1"/>
                      </a:lnTo>
                      <a:lnTo>
                        <a:pt x="79" y="0"/>
                      </a:lnTo>
                      <a:lnTo>
                        <a:pt x="80" y="0"/>
                      </a:lnTo>
                      <a:lnTo>
                        <a:pt x="82" y="0"/>
                      </a:lnTo>
                      <a:lnTo>
                        <a:pt x="83" y="0"/>
                      </a:lnTo>
                      <a:lnTo>
                        <a:pt x="85" y="0"/>
                      </a:lnTo>
                      <a:lnTo>
                        <a:pt x="86" y="0"/>
                      </a:lnTo>
                      <a:lnTo>
                        <a:pt x="86" y="1"/>
                      </a:lnTo>
                      <a:lnTo>
                        <a:pt x="86" y="2"/>
                      </a:lnTo>
                      <a:lnTo>
                        <a:pt x="86" y="2"/>
                      </a:lnTo>
                      <a:lnTo>
                        <a:pt x="86" y="4"/>
                      </a:lnTo>
                      <a:lnTo>
                        <a:pt x="86" y="5"/>
                      </a:lnTo>
                      <a:lnTo>
                        <a:pt x="86" y="6"/>
                      </a:lnTo>
                      <a:lnTo>
                        <a:pt x="86" y="7"/>
                      </a:lnTo>
                      <a:lnTo>
                        <a:pt x="86" y="9"/>
                      </a:lnTo>
                      <a:lnTo>
                        <a:pt x="86" y="11"/>
                      </a:lnTo>
                      <a:lnTo>
                        <a:pt x="86" y="12"/>
                      </a:lnTo>
                      <a:lnTo>
                        <a:pt x="86" y="14"/>
                      </a:lnTo>
                      <a:lnTo>
                        <a:pt x="86" y="17"/>
                      </a:lnTo>
                      <a:lnTo>
                        <a:pt x="86" y="19"/>
                      </a:lnTo>
                      <a:lnTo>
                        <a:pt x="86" y="21"/>
                      </a:lnTo>
                      <a:lnTo>
                        <a:pt x="86" y="24"/>
                      </a:lnTo>
                      <a:lnTo>
                        <a:pt x="86" y="27"/>
                      </a:lnTo>
                      <a:lnTo>
                        <a:pt x="86" y="29"/>
                      </a:lnTo>
                      <a:lnTo>
                        <a:pt x="86" y="32"/>
                      </a:lnTo>
                      <a:lnTo>
                        <a:pt x="86" y="35"/>
                      </a:lnTo>
                      <a:lnTo>
                        <a:pt x="87" y="38"/>
                      </a:lnTo>
                      <a:lnTo>
                        <a:pt x="87" y="41"/>
                      </a:lnTo>
                      <a:lnTo>
                        <a:pt x="87" y="44"/>
                      </a:lnTo>
                      <a:lnTo>
                        <a:pt x="87" y="48"/>
                      </a:lnTo>
                      <a:lnTo>
                        <a:pt x="87" y="51"/>
                      </a:lnTo>
                      <a:lnTo>
                        <a:pt x="87" y="54"/>
                      </a:lnTo>
                      <a:lnTo>
                        <a:pt x="87" y="58"/>
                      </a:lnTo>
                      <a:lnTo>
                        <a:pt x="87" y="62"/>
                      </a:lnTo>
                      <a:lnTo>
                        <a:pt x="87" y="65"/>
                      </a:lnTo>
                      <a:lnTo>
                        <a:pt x="87" y="69"/>
                      </a:lnTo>
                      <a:lnTo>
                        <a:pt x="87" y="73"/>
                      </a:lnTo>
                      <a:lnTo>
                        <a:pt x="87" y="77"/>
                      </a:lnTo>
                      <a:lnTo>
                        <a:pt x="87" y="80"/>
                      </a:lnTo>
                      <a:lnTo>
                        <a:pt x="88" y="84"/>
                      </a:lnTo>
                      <a:lnTo>
                        <a:pt x="88" y="88"/>
                      </a:lnTo>
                      <a:lnTo>
                        <a:pt x="88" y="92"/>
                      </a:lnTo>
                      <a:lnTo>
                        <a:pt x="88" y="96"/>
                      </a:lnTo>
                      <a:lnTo>
                        <a:pt x="88" y="100"/>
                      </a:lnTo>
                      <a:lnTo>
                        <a:pt x="88" y="105"/>
                      </a:lnTo>
                      <a:lnTo>
                        <a:pt x="88" y="109"/>
                      </a:lnTo>
                      <a:lnTo>
                        <a:pt x="89" y="113"/>
                      </a:lnTo>
                      <a:lnTo>
                        <a:pt x="89" y="117"/>
                      </a:lnTo>
                      <a:lnTo>
                        <a:pt x="89" y="121"/>
                      </a:lnTo>
                      <a:lnTo>
                        <a:pt x="89" y="125"/>
                      </a:lnTo>
                      <a:lnTo>
                        <a:pt x="89" y="129"/>
                      </a:lnTo>
                      <a:lnTo>
                        <a:pt x="90" y="133"/>
                      </a:lnTo>
                      <a:lnTo>
                        <a:pt x="90" y="138"/>
                      </a:lnTo>
                      <a:lnTo>
                        <a:pt x="90" y="141"/>
                      </a:lnTo>
                      <a:lnTo>
                        <a:pt x="91" y="146"/>
                      </a:lnTo>
                      <a:lnTo>
                        <a:pt x="91" y="149"/>
                      </a:lnTo>
                      <a:lnTo>
                        <a:pt x="91" y="153"/>
                      </a:lnTo>
                      <a:lnTo>
                        <a:pt x="91" y="157"/>
                      </a:lnTo>
                      <a:lnTo>
                        <a:pt x="91" y="161"/>
                      </a:lnTo>
                      <a:lnTo>
                        <a:pt x="92" y="165"/>
                      </a:lnTo>
                      <a:lnTo>
                        <a:pt x="92" y="169"/>
                      </a:lnTo>
                      <a:lnTo>
                        <a:pt x="93" y="172"/>
                      </a:lnTo>
                      <a:lnTo>
                        <a:pt x="93" y="176"/>
                      </a:lnTo>
                      <a:lnTo>
                        <a:pt x="93" y="180"/>
                      </a:lnTo>
                      <a:lnTo>
                        <a:pt x="94" y="184"/>
                      </a:lnTo>
                      <a:lnTo>
                        <a:pt x="94" y="187"/>
                      </a:lnTo>
                      <a:lnTo>
                        <a:pt x="94" y="190"/>
                      </a:lnTo>
                      <a:lnTo>
                        <a:pt x="95" y="194"/>
                      </a:lnTo>
                      <a:lnTo>
                        <a:pt x="95" y="197"/>
                      </a:lnTo>
                      <a:lnTo>
                        <a:pt x="91" y="193"/>
                      </a:lnTo>
                      <a:lnTo>
                        <a:pt x="91" y="193"/>
                      </a:lnTo>
                      <a:lnTo>
                        <a:pt x="90" y="192"/>
                      </a:lnTo>
                      <a:lnTo>
                        <a:pt x="90" y="190"/>
                      </a:lnTo>
                      <a:lnTo>
                        <a:pt x="90" y="190"/>
                      </a:lnTo>
                      <a:lnTo>
                        <a:pt x="90" y="189"/>
                      </a:lnTo>
                      <a:lnTo>
                        <a:pt x="90" y="188"/>
                      </a:lnTo>
                      <a:lnTo>
                        <a:pt x="90" y="186"/>
                      </a:lnTo>
                      <a:lnTo>
                        <a:pt x="90" y="184"/>
                      </a:lnTo>
                      <a:lnTo>
                        <a:pt x="89" y="183"/>
                      </a:lnTo>
                      <a:lnTo>
                        <a:pt x="89" y="181"/>
                      </a:lnTo>
                      <a:lnTo>
                        <a:pt x="89" y="179"/>
                      </a:lnTo>
                      <a:lnTo>
                        <a:pt x="89" y="177"/>
                      </a:lnTo>
                      <a:lnTo>
                        <a:pt x="89" y="175"/>
                      </a:lnTo>
                      <a:lnTo>
                        <a:pt x="89" y="172"/>
                      </a:lnTo>
                      <a:lnTo>
                        <a:pt x="88" y="170"/>
                      </a:lnTo>
                      <a:lnTo>
                        <a:pt x="88" y="167"/>
                      </a:lnTo>
                      <a:lnTo>
                        <a:pt x="88" y="165"/>
                      </a:lnTo>
                      <a:lnTo>
                        <a:pt x="87" y="162"/>
                      </a:lnTo>
                      <a:lnTo>
                        <a:pt x="87" y="159"/>
                      </a:lnTo>
                      <a:lnTo>
                        <a:pt x="87" y="156"/>
                      </a:lnTo>
                      <a:lnTo>
                        <a:pt x="87" y="153"/>
                      </a:lnTo>
                      <a:lnTo>
                        <a:pt x="87" y="150"/>
                      </a:lnTo>
                      <a:lnTo>
                        <a:pt x="86" y="147"/>
                      </a:lnTo>
                      <a:lnTo>
                        <a:pt x="86" y="144"/>
                      </a:lnTo>
                      <a:lnTo>
                        <a:pt x="85" y="140"/>
                      </a:lnTo>
                      <a:lnTo>
                        <a:pt x="85" y="137"/>
                      </a:lnTo>
                      <a:lnTo>
                        <a:pt x="85" y="134"/>
                      </a:lnTo>
                      <a:lnTo>
                        <a:pt x="85" y="130"/>
                      </a:lnTo>
                      <a:lnTo>
                        <a:pt x="85" y="126"/>
                      </a:lnTo>
                      <a:lnTo>
                        <a:pt x="84" y="123"/>
                      </a:lnTo>
                      <a:lnTo>
                        <a:pt x="84" y="119"/>
                      </a:lnTo>
                      <a:lnTo>
                        <a:pt x="83" y="115"/>
                      </a:lnTo>
                      <a:lnTo>
                        <a:pt x="83" y="112"/>
                      </a:lnTo>
                      <a:lnTo>
                        <a:pt x="83" y="108"/>
                      </a:lnTo>
                      <a:lnTo>
                        <a:pt x="83" y="104"/>
                      </a:lnTo>
                      <a:lnTo>
                        <a:pt x="82" y="100"/>
                      </a:lnTo>
                      <a:lnTo>
                        <a:pt x="82" y="96"/>
                      </a:lnTo>
                      <a:lnTo>
                        <a:pt x="82" y="92"/>
                      </a:lnTo>
                      <a:lnTo>
                        <a:pt x="81" y="89"/>
                      </a:lnTo>
                      <a:lnTo>
                        <a:pt x="81" y="85"/>
                      </a:lnTo>
                      <a:lnTo>
                        <a:pt x="81" y="81"/>
                      </a:lnTo>
                      <a:lnTo>
                        <a:pt x="81" y="77"/>
                      </a:lnTo>
                      <a:lnTo>
                        <a:pt x="80" y="73"/>
                      </a:lnTo>
                      <a:lnTo>
                        <a:pt x="80" y="69"/>
                      </a:lnTo>
                      <a:lnTo>
                        <a:pt x="80" y="65"/>
                      </a:lnTo>
                      <a:lnTo>
                        <a:pt x="80" y="62"/>
                      </a:lnTo>
                      <a:lnTo>
                        <a:pt x="79" y="58"/>
                      </a:lnTo>
                      <a:lnTo>
                        <a:pt x="79" y="54"/>
                      </a:lnTo>
                      <a:lnTo>
                        <a:pt x="79" y="50"/>
                      </a:lnTo>
                      <a:lnTo>
                        <a:pt x="79" y="46"/>
                      </a:lnTo>
                      <a:lnTo>
                        <a:pt x="79" y="42"/>
                      </a:lnTo>
                      <a:lnTo>
                        <a:pt x="78" y="39"/>
                      </a:lnTo>
                      <a:lnTo>
                        <a:pt x="78" y="35"/>
                      </a:lnTo>
                      <a:lnTo>
                        <a:pt x="78" y="32"/>
                      </a:lnTo>
                      <a:lnTo>
                        <a:pt x="78" y="28"/>
                      </a:lnTo>
                      <a:lnTo>
                        <a:pt x="78" y="25"/>
                      </a:lnTo>
                      <a:lnTo>
                        <a:pt x="78" y="22"/>
                      </a:lnTo>
                      <a:lnTo>
                        <a:pt x="78" y="18"/>
                      </a:lnTo>
                      <a:lnTo>
                        <a:pt x="77" y="15"/>
                      </a:lnTo>
                      <a:lnTo>
                        <a:pt x="77" y="12"/>
                      </a:lnTo>
                      <a:lnTo>
                        <a:pt x="77" y="9"/>
                      </a:lnTo>
                      <a:lnTo>
                        <a:pt x="77" y="6"/>
                      </a:lnTo>
                      <a:lnTo>
                        <a:pt x="77" y="6"/>
                      </a:lnTo>
                      <a:lnTo>
                        <a:pt x="77" y="6"/>
                      </a:lnTo>
                      <a:lnTo>
                        <a:pt x="76" y="6"/>
                      </a:lnTo>
                      <a:lnTo>
                        <a:pt x="76" y="6"/>
                      </a:lnTo>
                      <a:lnTo>
                        <a:pt x="75" y="6"/>
                      </a:lnTo>
                      <a:lnTo>
                        <a:pt x="74" y="6"/>
                      </a:lnTo>
                      <a:lnTo>
                        <a:pt x="72" y="6"/>
                      </a:lnTo>
                      <a:lnTo>
                        <a:pt x="71" y="6"/>
                      </a:lnTo>
                      <a:lnTo>
                        <a:pt x="70" y="6"/>
                      </a:lnTo>
                      <a:lnTo>
                        <a:pt x="69" y="6"/>
                      </a:lnTo>
                      <a:lnTo>
                        <a:pt x="68" y="6"/>
                      </a:lnTo>
                      <a:lnTo>
                        <a:pt x="67" y="6"/>
                      </a:lnTo>
                      <a:lnTo>
                        <a:pt x="66" y="6"/>
                      </a:lnTo>
                      <a:lnTo>
                        <a:pt x="65" y="7"/>
                      </a:lnTo>
                      <a:lnTo>
                        <a:pt x="64" y="7"/>
                      </a:lnTo>
                      <a:lnTo>
                        <a:pt x="63" y="7"/>
                      </a:lnTo>
                      <a:lnTo>
                        <a:pt x="62" y="7"/>
                      </a:lnTo>
                      <a:lnTo>
                        <a:pt x="61" y="7"/>
                      </a:lnTo>
                      <a:lnTo>
                        <a:pt x="59" y="7"/>
                      </a:lnTo>
                      <a:lnTo>
                        <a:pt x="58" y="7"/>
                      </a:lnTo>
                      <a:lnTo>
                        <a:pt x="57" y="7"/>
                      </a:lnTo>
                      <a:lnTo>
                        <a:pt x="56" y="7"/>
                      </a:lnTo>
                      <a:lnTo>
                        <a:pt x="54" y="7"/>
                      </a:lnTo>
                      <a:lnTo>
                        <a:pt x="53" y="7"/>
                      </a:lnTo>
                      <a:lnTo>
                        <a:pt x="52" y="7"/>
                      </a:lnTo>
                      <a:lnTo>
                        <a:pt x="50" y="7"/>
                      </a:lnTo>
                      <a:lnTo>
                        <a:pt x="49" y="8"/>
                      </a:lnTo>
                      <a:lnTo>
                        <a:pt x="47" y="8"/>
                      </a:lnTo>
                      <a:lnTo>
                        <a:pt x="46" y="8"/>
                      </a:lnTo>
                      <a:lnTo>
                        <a:pt x="44" y="8"/>
                      </a:lnTo>
                      <a:lnTo>
                        <a:pt x="43" y="8"/>
                      </a:lnTo>
                      <a:lnTo>
                        <a:pt x="41" y="8"/>
                      </a:lnTo>
                      <a:lnTo>
                        <a:pt x="40" y="8"/>
                      </a:lnTo>
                      <a:lnTo>
                        <a:pt x="38" y="9"/>
                      </a:lnTo>
                      <a:lnTo>
                        <a:pt x="37" y="9"/>
                      </a:lnTo>
                      <a:lnTo>
                        <a:pt x="35" y="9"/>
                      </a:lnTo>
                      <a:lnTo>
                        <a:pt x="33" y="9"/>
                      </a:lnTo>
                      <a:lnTo>
                        <a:pt x="32" y="9"/>
                      </a:lnTo>
                      <a:lnTo>
                        <a:pt x="30" y="9"/>
                      </a:lnTo>
                      <a:lnTo>
                        <a:pt x="29" y="10"/>
                      </a:lnTo>
                      <a:lnTo>
                        <a:pt x="27" y="10"/>
                      </a:lnTo>
                      <a:lnTo>
                        <a:pt x="25" y="10"/>
                      </a:lnTo>
                      <a:lnTo>
                        <a:pt x="23" y="10"/>
                      </a:lnTo>
                      <a:lnTo>
                        <a:pt x="22" y="10"/>
                      </a:lnTo>
                      <a:lnTo>
                        <a:pt x="20" y="11"/>
                      </a:lnTo>
                      <a:lnTo>
                        <a:pt x="18" y="11"/>
                      </a:lnTo>
                      <a:lnTo>
                        <a:pt x="16" y="11"/>
                      </a:lnTo>
                      <a:lnTo>
                        <a:pt x="14" y="11"/>
                      </a:lnTo>
                      <a:lnTo>
                        <a:pt x="13" y="11"/>
                      </a:lnTo>
                      <a:lnTo>
                        <a:pt x="11" y="12"/>
                      </a:lnTo>
                      <a:lnTo>
                        <a:pt x="9" y="12"/>
                      </a:lnTo>
                      <a:lnTo>
                        <a:pt x="7" y="12"/>
                      </a:lnTo>
                      <a:lnTo>
                        <a:pt x="6" y="12"/>
                      </a:lnTo>
                      <a:lnTo>
                        <a:pt x="4" y="13"/>
                      </a:lnTo>
                      <a:lnTo>
                        <a:pt x="2" y="13"/>
                      </a:lnTo>
                      <a:lnTo>
                        <a:pt x="0" y="13"/>
                      </a:lnTo>
                      <a:lnTo>
                        <a:pt x="5" y="9"/>
                      </a:lnTo>
                      <a:lnTo>
                        <a:pt x="5" y="9"/>
                      </a:lnTo>
                      <a:close/>
                    </a:path>
                  </a:pathLst>
                </a:custGeom>
                <a:solidFill>
                  <a:srgbClr val="8A998A"/>
                </a:solidFill>
                <a:ln>
                  <a:noFill/>
                </a:ln>
              </p:spPr>
              <p:txBody>
                <a:bodyPr/>
                <a:lstStyle/>
                <a:p>
                  <a:pPr algn="ctr"/>
                  <a:endParaRPr lang="zh-CN" altLang="en-US"/>
                </a:p>
              </p:txBody>
            </p:sp>
            <p:sp>
              <p:nvSpPr>
                <p:cNvPr id="1052339" name="Freeform 566"/>
                <p:cNvSpPr/>
                <p:nvPr/>
              </p:nvSpPr>
              <p:spPr bwMode="auto">
                <a:xfrm>
                  <a:off x="1786" y="1067"/>
                  <a:ext cx="53" cy="83"/>
                </a:xfrm>
                <a:custGeom>
                  <a:avLst/>
                  <a:gdLst>
                    <a:gd name="T0" fmla="*/ 4 w 53"/>
                    <a:gd name="T1" fmla="*/ 75 h 83"/>
                    <a:gd name="T2" fmla="*/ 9 w 53"/>
                    <a:gd name="T3" fmla="*/ 74 h 83"/>
                    <a:gd name="T4" fmla="*/ 13 w 53"/>
                    <a:gd name="T5" fmla="*/ 73 h 83"/>
                    <a:gd name="T6" fmla="*/ 18 w 53"/>
                    <a:gd name="T7" fmla="*/ 72 h 83"/>
                    <a:gd name="T8" fmla="*/ 23 w 53"/>
                    <a:gd name="T9" fmla="*/ 70 h 83"/>
                    <a:gd name="T10" fmla="*/ 29 w 53"/>
                    <a:gd name="T11" fmla="*/ 68 h 83"/>
                    <a:gd name="T12" fmla="*/ 34 w 53"/>
                    <a:gd name="T13" fmla="*/ 65 h 83"/>
                    <a:gd name="T14" fmla="*/ 38 w 53"/>
                    <a:gd name="T15" fmla="*/ 62 h 83"/>
                    <a:gd name="T16" fmla="*/ 42 w 53"/>
                    <a:gd name="T17" fmla="*/ 59 h 83"/>
                    <a:gd name="T18" fmla="*/ 45 w 53"/>
                    <a:gd name="T19" fmla="*/ 55 h 83"/>
                    <a:gd name="T20" fmla="*/ 47 w 53"/>
                    <a:gd name="T21" fmla="*/ 51 h 83"/>
                    <a:gd name="T22" fmla="*/ 48 w 53"/>
                    <a:gd name="T23" fmla="*/ 46 h 83"/>
                    <a:gd name="T24" fmla="*/ 47 w 53"/>
                    <a:gd name="T25" fmla="*/ 40 h 83"/>
                    <a:gd name="T26" fmla="*/ 45 w 53"/>
                    <a:gd name="T27" fmla="*/ 34 h 83"/>
                    <a:gd name="T28" fmla="*/ 43 w 53"/>
                    <a:gd name="T29" fmla="*/ 31 h 83"/>
                    <a:gd name="T30" fmla="*/ 40 w 53"/>
                    <a:gd name="T31" fmla="*/ 27 h 83"/>
                    <a:gd name="T32" fmla="*/ 37 w 53"/>
                    <a:gd name="T33" fmla="*/ 23 h 83"/>
                    <a:gd name="T34" fmla="*/ 32 w 53"/>
                    <a:gd name="T35" fmla="*/ 19 h 83"/>
                    <a:gd name="T36" fmla="*/ 27 w 53"/>
                    <a:gd name="T37" fmla="*/ 15 h 83"/>
                    <a:gd name="T38" fmla="*/ 23 w 53"/>
                    <a:gd name="T39" fmla="*/ 12 h 83"/>
                    <a:gd name="T40" fmla="*/ 19 w 53"/>
                    <a:gd name="T41" fmla="*/ 10 h 83"/>
                    <a:gd name="T42" fmla="*/ 14 w 53"/>
                    <a:gd name="T43" fmla="*/ 8 h 83"/>
                    <a:gd name="T44" fmla="*/ 9 w 53"/>
                    <a:gd name="T45" fmla="*/ 6 h 83"/>
                    <a:gd name="T46" fmla="*/ 0 w 53"/>
                    <a:gd name="T47" fmla="*/ 0 h 83"/>
                    <a:gd name="T48" fmla="*/ 4 w 53"/>
                    <a:gd name="T49" fmla="*/ 1 h 83"/>
                    <a:gd name="T50" fmla="*/ 9 w 53"/>
                    <a:gd name="T51" fmla="*/ 3 h 83"/>
                    <a:gd name="T52" fmla="*/ 12 w 53"/>
                    <a:gd name="T53" fmla="*/ 4 h 83"/>
                    <a:gd name="T54" fmla="*/ 16 w 53"/>
                    <a:gd name="T55" fmla="*/ 5 h 83"/>
                    <a:gd name="T56" fmla="*/ 21 w 53"/>
                    <a:gd name="T57" fmla="*/ 7 h 83"/>
                    <a:gd name="T58" fmla="*/ 25 w 53"/>
                    <a:gd name="T59" fmla="*/ 10 h 83"/>
                    <a:gd name="T60" fmla="*/ 29 w 53"/>
                    <a:gd name="T61" fmla="*/ 13 h 83"/>
                    <a:gd name="T62" fmla="*/ 34 w 53"/>
                    <a:gd name="T63" fmla="*/ 16 h 83"/>
                    <a:gd name="T64" fmla="*/ 38 w 53"/>
                    <a:gd name="T65" fmla="*/ 20 h 83"/>
                    <a:gd name="T66" fmla="*/ 42 w 53"/>
                    <a:gd name="T67" fmla="*/ 24 h 83"/>
                    <a:gd name="T68" fmla="*/ 46 w 53"/>
                    <a:gd name="T69" fmla="*/ 29 h 83"/>
                    <a:gd name="T70" fmla="*/ 49 w 53"/>
                    <a:gd name="T71" fmla="*/ 34 h 83"/>
                    <a:gd name="T72" fmla="*/ 51 w 53"/>
                    <a:gd name="T73" fmla="*/ 40 h 83"/>
                    <a:gd name="T74" fmla="*/ 53 w 53"/>
                    <a:gd name="T75" fmla="*/ 47 h 83"/>
                    <a:gd name="T76" fmla="*/ 53 w 53"/>
                    <a:gd name="T77" fmla="*/ 53 h 83"/>
                    <a:gd name="T78" fmla="*/ 52 w 53"/>
                    <a:gd name="T79" fmla="*/ 58 h 83"/>
                    <a:gd name="T80" fmla="*/ 49 w 53"/>
                    <a:gd name="T81" fmla="*/ 62 h 83"/>
                    <a:gd name="T82" fmla="*/ 46 w 53"/>
                    <a:gd name="T83" fmla="*/ 66 h 83"/>
                    <a:gd name="T84" fmla="*/ 42 w 53"/>
                    <a:gd name="T85" fmla="*/ 70 h 83"/>
                    <a:gd name="T86" fmla="*/ 37 w 53"/>
                    <a:gd name="T87" fmla="*/ 73 h 83"/>
                    <a:gd name="T88" fmla="*/ 32 w 53"/>
                    <a:gd name="T89" fmla="*/ 75 h 83"/>
                    <a:gd name="T90" fmla="*/ 26 w 53"/>
                    <a:gd name="T91" fmla="*/ 77 h 83"/>
                    <a:gd name="T92" fmla="*/ 21 w 53"/>
                    <a:gd name="T93" fmla="*/ 79 h 83"/>
                    <a:gd name="T94" fmla="*/ 16 w 53"/>
                    <a:gd name="T95" fmla="*/ 80 h 83"/>
                    <a:gd name="T96" fmla="*/ 11 w 53"/>
                    <a:gd name="T97" fmla="*/ 81 h 83"/>
                    <a:gd name="T98" fmla="*/ 7 w 53"/>
                    <a:gd name="T99" fmla="*/ 82 h 83"/>
                    <a:gd name="T100" fmla="*/ 2 w 53"/>
                    <a:gd name="T101"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83">
                      <a:moveTo>
                        <a:pt x="0" y="83"/>
                      </a:moveTo>
                      <a:lnTo>
                        <a:pt x="0" y="76"/>
                      </a:lnTo>
                      <a:lnTo>
                        <a:pt x="3" y="75"/>
                      </a:lnTo>
                      <a:lnTo>
                        <a:pt x="4" y="75"/>
                      </a:lnTo>
                      <a:lnTo>
                        <a:pt x="6" y="75"/>
                      </a:lnTo>
                      <a:lnTo>
                        <a:pt x="7" y="74"/>
                      </a:lnTo>
                      <a:lnTo>
                        <a:pt x="8" y="74"/>
                      </a:lnTo>
                      <a:lnTo>
                        <a:pt x="9" y="74"/>
                      </a:lnTo>
                      <a:lnTo>
                        <a:pt x="10" y="74"/>
                      </a:lnTo>
                      <a:lnTo>
                        <a:pt x="11" y="74"/>
                      </a:lnTo>
                      <a:lnTo>
                        <a:pt x="12" y="73"/>
                      </a:lnTo>
                      <a:lnTo>
                        <a:pt x="13" y="73"/>
                      </a:lnTo>
                      <a:lnTo>
                        <a:pt x="15" y="73"/>
                      </a:lnTo>
                      <a:lnTo>
                        <a:pt x="16" y="72"/>
                      </a:lnTo>
                      <a:lnTo>
                        <a:pt x="17" y="72"/>
                      </a:lnTo>
                      <a:lnTo>
                        <a:pt x="18" y="72"/>
                      </a:lnTo>
                      <a:lnTo>
                        <a:pt x="20" y="71"/>
                      </a:lnTo>
                      <a:lnTo>
                        <a:pt x="21" y="71"/>
                      </a:lnTo>
                      <a:lnTo>
                        <a:pt x="22" y="70"/>
                      </a:lnTo>
                      <a:lnTo>
                        <a:pt x="23" y="70"/>
                      </a:lnTo>
                      <a:lnTo>
                        <a:pt x="25" y="70"/>
                      </a:lnTo>
                      <a:lnTo>
                        <a:pt x="26" y="69"/>
                      </a:lnTo>
                      <a:lnTo>
                        <a:pt x="27" y="68"/>
                      </a:lnTo>
                      <a:lnTo>
                        <a:pt x="29" y="68"/>
                      </a:lnTo>
                      <a:lnTo>
                        <a:pt x="30" y="68"/>
                      </a:lnTo>
                      <a:lnTo>
                        <a:pt x="31" y="67"/>
                      </a:lnTo>
                      <a:lnTo>
                        <a:pt x="33" y="66"/>
                      </a:lnTo>
                      <a:lnTo>
                        <a:pt x="34" y="65"/>
                      </a:lnTo>
                      <a:lnTo>
                        <a:pt x="35" y="65"/>
                      </a:lnTo>
                      <a:lnTo>
                        <a:pt x="36" y="64"/>
                      </a:lnTo>
                      <a:lnTo>
                        <a:pt x="37" y="63"/>
                      </a:lnTo>
                      <a:lnTo>
                        <a:pt x="38" y="62"/>
                      </a:lnTo>
                      <a:lnTo>
                        <a:pt x="39" y="62"/>
                      </a:lnTo>
                      <a:lnTo>
                        <a:pt x="40" y="61"/>
                      </a:lnTo>
                      <a:lnTo>
                        <a:pt x="41" y="60"/>
                      </a:lnTo>
                      <a:lnTo>
                        <a:pt x="42" y="59"/>
                      </a:lnTo>
                      <a:lnTo>
                        <a:pt x="43" y="58"/>
                      </a:lnTo>
                      <a:lnTo>
                        <a:pt x="44" y="57"/>
                      </a:lnTo>
                      <a:lnTo>
                        <a:pt x="45" y="56"/>
                      </a:lnTo>
                      <a:lnTo>
                        <a:pt x="45" y="55"/>
                      </a:lnTo>
                      <a:lnTo>
                        <a:pt x="46" y="54"/>
                      </a:lnTo>
                      <a:lnTo>
                        <a:pt x="47" y="53"/>
                      </a:lnTo>
                      <a:lnTo>
                        <a:pt x="47" y="52"/>
                      </a:lnTo>
                      <a:lnTo>
                        <a:pt x="47" y="51"/>
                      </a:lnTo>
                      <a:lnTo>
                        <a:pt x="48" y="50"/>
                      </a:lnTo>
                      <a:lnTo>
                        <a:pt x="48" y="48"/>
                      </a:lnTo>
                      <a:lnTo>
                        <a:pt x="48" y="47"/>
                      </a:lnTo>
                      <a:lnTo>
                        <a:pt x="48" y="46"/>
                      </a:lnTo>
                      <a:lnTo>
                        <a:pt x="48" y="45"/>
                      </a:lnTo>
                      <a:lnTo>
                        <a:pt x="48" y="43"/>
                      </a:lnTo>
                      <a:lnTo>
                        <a:pt x="48" y="41"/>
                      </a:lnTo>
                      <a:lnTo>
                        <a:pt x="47" y="40"/>
                      </a:lnTo>
                      <a:lnTo>
                        <a:pt x="47" y="39"/>
                      </a:lnTo>
                      <a:lnTo>
                        <a:pt x="46" y="37"/>
                      </a:lnTo>
                      <a:lnTo>
                        <a:pt x="46" y="35"/>
                      </a:lnTo>
                      <a:lnTo>
                        <a:pt x="45" y="34"/>
                      </a:lnTo>
                      <a:lnTo>
                        <a:pt x="44" y="32"/>
                      </a:lnTo>
                      <a:lnTo>
                        <a:pt x="44" y="32"/>
                      </a:lnTo>
                      <a:lnTo>
                        <a:pt x="44" y="31"/>
                      </a:lnTo>
                      <a:lnTo>
                        <a:pt x="43" y="31"/>
                      </a:lnTo>
                      <a:lnTo>
                        <a:pt x="42" y="30"/>
                      </a:lnTo>
                      <a:lnTo>
                        <a:pt x="42" y="29"/>
                      </a:lnTo>
                      <a:lnTo>
                        <a:pt x="41" y="28"/>
                      </a:lnTo>
                      <a:lnTo>
                        <a:pt x="40" y="27"/>
                      </a:lnTo>
                      <a:lnTo>
                        <a:pt x="40" y="26"/>
                      </a:lnTo>
                      <a:lnTo>
                        <a:pt x="39" y="25"/>
                      </a:lnTo>
                      <a:lnTo>
                        <a:pt x="38" y="24"/>
                      </a:lnTo>
                      <a:lnTo>
                        <a:pt x="37" y="23"/>
                      </a:lnTo>
                      <a:lnTo>
                        <a:pt x="36" y="22"/>
                      </a:lnTo>
                      <a:lnTo>
                        <a:pt x="35" y="21"/>
                      </a:lnTo>
                      <a:lnTo>
                        <a:pt x="33" y="20"/>
                      </a:lnTo>
                      <a:lnTo>
                        <a:pt x="32" y="19"/>
                      </a:lnTo>
                      <a:lnTo>
                        <a:pt x="31" y="18"/>
                      </a:lnTo>
                      <a:lnTo>
                        <a:pt x="29" y="16"/>
                      </a:lnTo>
                      <a:lnTo>
                        <a:pt x="27" y="15"/>
                      </a:lnTo>
                      <a:lnTo>
                        <a:pt x="27" y="15"/>
                      </a:lnTo>
                      <a:lnTo>
                        <a:pt x="25" y="14"/>
                      </a:lnTo>
                      <a:lnTo>
                        <a:pt x="25" y="14"/>
                      </a:lnTo>
                      <a:lnTo>
                        <a:pt x="24" y="13"/>
                      </a:lnTo>
                      <a:lnTo>
                        <a:pt x="23" y="12"/>
                      </a:lnTo>
                      <a:lnTo>
                        <a:pt x="22" y="12"/>
                      </a:lnTo>
                      <a:lnTo>
                        <a:pt x="21" y="11"/>
                      </a:lnTo>
                      <a:lnTo>
                        <a:pt x="20" y="11"/>
                      </a:lnTo>
                      <a:lnTo>
                        <a:pt x="19" y="10"/>
                      </a:lnTo>
                      <a:lnTo>
                        <a:pt x="18" y="10"/>
                      </a:lnTo>
                      <a:lnTo>
                        <a:pt x="16" y="9"/>
                      </a:lnTo>
                      <a:lnTo>
                        <a:pt x="16" y="8"/>
                      </a:lnTo>
                      <a:lnTo>
                        <a:pt x="14" y="8"/>
                      </a:lnTo>
                      <a:lnTo>
                        <a:pt x="13" y="7"/>
                      </a:lnTo>
                      <a:lnTo>
                        <a:pt x="12" y="7"/>
                      </a:lnTo>
                      <a:lnTo>
                        <a:pt x="10" y="6"/>
                      </a:lnTo>
                      <a:lnTo>
                        <a:pt x="9" y="6"/>
                      </a:lnTo>
                      <a:lnTo>
                        <a:pt x="8" y="5"/>
                      </a:lnTo>
                      <a:lnTo>
                        <a:pt x="6" y="5"/>
                      </a:lnTo>
                      <a:lnTo>
                        <a:pt x="5" y="5"/>
                      </a:lnTo>
                      <a:lnTo>
                        <a:pt x="0" y="0"/>
                      </a:lnTo>
                      <a:lnTo>
                        <a:pt x="1" y="0"/>
                      </a:lnTo>
                      <a:lnTo>
                        <a:pt x="2" y="1"/>
                      </a:lnTo>
                      <a:lnTo>
                        <a:pt x="3" y="1"/>
                      </a:lnTo>
                      <a:lnTo>
                        <a:pt x="4" y="1"/>
                      </a:lnTo>
                      <a:lnTo>
                        <a:pt x="6" y="1"/>
                      </a:lnTo>
                      <a:lnTo>
                        <a:pt x="7" y="2"/>
                      </a:lnTo>
                      <a:lnTo>
                        <a:pt x="8" y="2"/>
                      </a:lnTo>
                      <a:lnTo>
                        <a:pt x="9" y="3"/>
                      </a:lnTo>
                      <a:lnTo>
                        <a:pt x="10" y="3"/>
                      </a:lnTo>
                      <a:lnTo>
                        <a:pt x="10" y="3"/>
                      </a:lnTo>
                      <a:lnTo>
                        <a:pt x="11" y="3"/>
                      </a:lnTo>
                      <a:lnTo>
                        <a:pt x="12" y="4"/>
                      </a:lnTo>
                      <a:lnTo>
                        <a:pt x="13" y="4"/>
                      </a:lnTo>
                      <a:lnTo>
                        <a:pt x="14" y="5"/>
                      </a:lnTo>
                      <a:lnTo>
                        <a:pt x="15" y="5"/>
                      </a:lnTo>
                      <a:lnTo>
                        <a:pt x="16" y="5"/>
                      </a:lnTo>
                      <a:lnTo>
                        <a:pt x="17" y="6"/>
                      </a:lnTo>
                      <a:lnTo>
                        <a:pt x="18" y="6"/>
                      </a:lnTo>
                      <a:lnTo>
                        <a:pt x="20" y="7"/>
                      </a:lnTo>
                      <a:lnTo>
                        <a:pt x="21" y="7"/>
                      </a:lnTo>
                      <a:lnTo>
                        <a:pt x="22" y="8"/>
                      </a:lnTo>
                      <a:lnTo>
                        <a:pt x="23" y="9"/>
                      </a:lnTo>
                      <a:lnTo>
                        <a:pt x="24" y="9"/>
                      </a:lnTo>
                      <a:lnTo>
                        <a:pt x="25" y="10"/>
                      </a:lnTo>
                      <a:lnTo>
                        <a:pt x="26" y="10"/>
                      </a:lnTo>
                      <a:lnTo>
                        <a:pt x="27" y="11"/>
                      </a:lnTo>
                      <a:lnTo>
                        <a:pt x="28" y="12"/>
                      </a:lnTo>
                      <a:lnTo>
                        <a:pt x="29" y="13"/>
                      </a:lnTo>
                      <a:lnTo>
                        <a:pt x="31" y="14"/>
                      </a:lnTo>
                      <a:lnTo>
                        <a:pt x="32" y="14"/>
                      </a:lnTo>
                      <a:lnTo>
                        <a:pt x="33" y="15"/>
                      </a:lnTo>
                      <a:lnTo>
                        <a:pt x="34" y="16"/>
                      </a:lnTo>
                      <a:lnTo>
                        <a:pt x="35" y="17"/>
                      </a:lnTo>
                      <a:lnTo>
                        <a:pt x="36" y="18"/>
                      </a:lnTo>
                      <a:lnTo>
                        <a:pt x="37" y="19"/>
                      </a:lnTo>
                      <a:lnTo>
                        <a:pt x="38" y="20"/>
                      </a:lnTo>
                      <a:lnTo>
                        <a:pt x="39" y="21"/>
                      </a:lnTo>
                      <a:lnTo>
                        <a:pt x="40" y="22"/>
                      </a:lnTo>
                      <a:lnTo>
                        <a:pt x="41" y="23"/>
                      </a:lnTo>
                      <a:lnTo>
                        <a:pt x="42" y="24"/>
                      </a:lnTo>
                      <a:lnTo>
                        <a:pt x="43" y="25"/>
                      </a:lnTo>
                      <a:lnTo>
                        <a:pt x="44" y="27"/>
                      </a:lnTo>
                      <a:lnTo>
                        <a:pt x="45" y="28"/>
                      </a:lnTo>
                      <a:lnTo>
                        <a:pt x="46" y="29"/>
                      </a:lnTo>
                      <a:lnTo>
                        <a:pt x="47" y="30"/>
                      </a:lnTo>
                      <a:lnTo>
                        <a:pt x="47" y="31"/>
                      </a:lnTo>
                      <a:lnTo>
                        <a:pt x="48" y="33"/>
                      </a:lnTo>
                      <a:lnTo>
                        <a:pt x="49" y="34"/>
                      </a:lnTo>
                      <a:lnTo>
                        <a:pt x="49" y="36"/>
                      </a:lnTo>
                      <a:lnTo>
                        <a:pt x="50" y="37"/>
                      </a:lnTo>
                      <a:lnTo>
                        <a:pt x="51" y="39"/>
                      </a:lnTo>
                      <a:lnTo>
                        <a:pt x="51" y="40"/>
                      </a:lnTo>
                      <a:lnTo>
                        <a:pt x="52" y="42"/>
                      </a:lnTo>
                      <a:lnTo>
                        <a:pt x="52" y="44"/>
                      </a:lnTo>
                      <a:lnTo>
                        <a:pt x="52" y="45"/>
                      </a:lnTo>
                      <a:lnTo>
                        <a:pt x="53" y="47"/>
                      </a:lnTo>
                      <a:lnTo>
                        <a:pt x="53" y="48"/>
                      </a:lnTo>
                      <a:lnTo>
                        <a:pt x="53" y="50"/>
                      </a:lnTo>
                      <a:lnTo>
                        <a:pt x="53" y="51"/>
                      </a:lnTo>
                      <a:lnTo>
                        <a:pt x="53" y="53"/>
                      </a:lnTo>
                      <a:lnTo>
                        <a:pt x="53" y="54"/>
                      </a:lnTo>
                      <a:lnTo>
                        <a:pt x="52" y="55"/>
                      </a:lnTo>
                      <a:lnTo>
                        <a:pt x="52" y="56"/>
                      </a:lnTo>
                      <a:lnTo>
                        <a:pt x="52" y="58"/>
                      </a:lnTo>
                      <a:lnTo>
                        <a:pt x="51" y="59"/>
                      </a:lnTo>
                      <a:lnTo>
                        <a:pt x="51" y="60"/>
                      </a:lnTo>
                      <a:lnTo>
                        <a:pt x="50" y="61"/>
                      </a:lnTo>
                      <a:lnTo>
                        <a:pt x="49" y="62"/>
                      </a:lnTo>
                      <a:lnTo>
                        <a:pt x="48" y="63"/>
                      </a:lnTo>
                      <a:lnTo>
                        <a:pt x="48" y="64"/>
                      </a:lnTo>
                      <a:lnTo>
                        <a:pt x="47" y="65"/>
                      </a:lnTo>
                      <a:lnTo>
                        <a:pt x="46" y="66"/>
                      </a:lnTo>
                      <a:lnTo>
                        <a:pt x="45" y="67"/>
                      </a:lnTo>
                      <a:lnTo>
                        <a:pt x="44" y="68"/>
                      </a:lnTo>
                      <a:lnTo>
                        <a:pt x="43" y="69"/>
                      </a:lnTo>
                      <a:lnTo>
                        <a:pt x="42" y="70"/>
                      </a:lnTo>
                      <a:lnTo>
                        <a:pt x="41" y="70"/>
                      </a:lnTo>
                      <a:lnTo>
                        <a:pt x="39" y="71"/>
                      </a:lnTo>
                      <a:lnTo>
                        <a:pt x="38" y="72"/>
                      </a:lnTo>
                      <a:lnTo>
                        <a:pt x="37" y="73"/>
                      </a:lnTo>
                      <a:lnTo>
                        <a:pt x="36" y="73"/>
                      </a:lnTo>
                      <a:lnTo>
                        <a:pt x="34" y="74"/>
                      </a:lnTo>
                      <a:lnTo>
                        <a:pt x="33" y="74"/>
                      </a:lnTo>
                      <a:lnTo>
                        <a:pt x="32" y="75"/>
                      </a:lnTo>
                      <a:lnTo>
                        <a:pt x="30" y="76"/>
                      </a:lnTo>
                      <a:lnTo>
                        <a:pt x="29" y="76"/>
                      </a:lnTo>
                      <a:lnTo>
                        <a:pt x="28" y="77"/>
                      </a:lnTo>
                      <a:lnTo>
                        <a:pt x="26" y="77"/>
                      </a:lnTo>
                      <a:lnTo>
                        <a:pt x="25" y="78"/>
                      </a:lnTo>
                      <a:lnTo>
                        <a:pt x="24" y="78"/>
                      </a:lnTo>
                      <a:lnTo>
                        <a:pt x="22" y="79"/>
                      </a:lnTo>
                      <a:lnTo>
                        <a:pt x="21" y="79"/>
                      </a:lnTo>
                      <a:lnTo>
                        <a:pt x="20" y="79"/>
                      </a:lnTo>
                      <a:lnTo>
                        <a:pt x="18" y="80"/>
                      </a:lnTo>
                      <a:lnTo>
                        <a:pt x="17" y="80"/>
                      </a:lnTo>
                      <a:lnTo>
                        <a:pt x="16" y="80"/>
                      </a:lnTo>
                      <a:lnTo>
                        <a:pt x="14" y="81"/>
                      </a:lnTo>
                      <a:lnTo>
                        <a:pt x="13" y="81"/>
                      </a:lnTo>
                      <a:lnTo>
                        <a:pt x="12" y="81"/>
                      </a:lnTo>
                      <a:lnTo>
                        <a:pt x="11" y="81"/>
                      </a:lnTo>
                      <a:lnTo>
                        <a:pt x="10" y="81"/>
                      </a:lnTo>
                      <a:lnTo>
                        <a:pt x="9" y="82"/>
                      </a:lnTo>
                      <a:lnTo>
                        <a:pt x="8" y="82"/>
                      </a:lnTo>
                      <a:lnTo>
                        <a:pt x="7" y="82"/>
                      </a:lnTo>
                      <a:lnTo>
                        <a:pt x="6" y="82"/>
                      </a:lnTo>
                      <a:lnTo>
                        <a:pt x="5" y="82"/>
                      </a:lnTo>
                      <a:lnTo>
                        <a:pt x="3" y="83"/>
                      </a:lnTo>
                      <a:lnTo>
                        <a:pt x="2" y="83"/>
                      </a:lnTo>
                      <a:lnTo>
                        <a:pt x="0" y="83"/>
                      </a:lnTo>
                      <a:lnTo>
                        <a:pt x="0" y="83"/>
                      </a:lnTo>
                      <a:lnTo>
                        <a:pt x="0" y="83"/>
                      </a:lnTo>
                      <a:close/>
                    </a:path>
                  </a:pathLst>
                </a:custGeom>
                <a:solidFill>
                  <a:srgbClr val="125242"/>
                </a:solidFill>
                <a:ln>
                  <a:noFill/>
                </a:ln>
              </p:spPr>
              <p:txBody>
                <a:bodyPr/>
                <a:lstStyle/>
                <a:p>
                  <a:pPr algn="ctr"/>
                  <a:endParaRPr lang="zh-CN" altLang="en-US"/>
                </a:p>
              </p:txBody>
            </p:sp>
            <p:sp>
              <p:nvSpPr>
                <p:cNvPr id="1052340" name="Freeform 567"/>
                <p:cNvSpPr/>
                <p:nvPr/>
              </p:nvSpPr>
              <p:spPr bwMode="auto">
                <a:xfrm>
                  <a:off x="1604" y="936"/>
                  <a:ext cx="64" cy="61"/>
                </a:xfrm>
                <a:custGeom>
                  <a:avLst/>
                  <a:gdLst>
                    <a:gd name="T0" fmla="*/ 35 w 64"/>
                    <a:gd name="T1" fmla="*/ 61 h 61"/>
                    <a:gd name="T2" fmla="*/ 31 w 64"/>
                    <a:gd name="T3" fmla="*/ 59 h 61"/>
                    <a:gd name="T4" fmla="*/ 27 w 64"/>
                    <a:gd name="T5" fmla="*/ 57 h 61"/>
                    <a:gd name="T6" fmla="*/ 23 w 64"/>
                    <a:gd name="T7" fmla="*/ 55 h 61"/>
                    <a:gd name="T8" fmla="*/ 19 w 64"/>
                    <a:gd name="T9" fmla="*/ 52 h 61"/>
                    <a:gd name="T10" fmla="*/ 16 w 64"/>
                    <a:gd name="T11" fmla="*/ 50 h 61"/>
                    <a:gd name="T12" fmla="*/ 12 w 64"/>
                    <a:gd name="T13" fmla="*/ 47 h 61"/>
                    <a:gd name="T14" fmla="*/ 8 w 64"/>
                    <a:gd name="T15" fmla="*/ 43 h 61"/>
                    <a:gd name="T16" fmla="*/ 5 w 64"/>
                    <a:gd name="T17" fmla="*/ 39 h 61"/>
                    <a:gd name="T18" fmla="*/ 2 w 64"/>
                    <a:gd name="T19" fmla="*/ 35 h 61"/>
                    <a:gd name="T20" fmla="*/ 1 w 64"/>
                    <a:gd name="T21" fmla="*/ 31 h 61"/>
                    <a:gd name="T22" fmla="*/ 0 w 64"/>
                    <a:gd name="T23" fmla="*/ 26 h 61"/>
                    <a:gd name="T24" fmla="*/ 0 w 64"/>
                    <a:gd name="T25" fmla="*/ 21 h 61"/>
                    <a:gd name="T26" fmla="*/ 1 w 64"/>
                    <a:gd name="T27" fmla="*/ 16 h 61"/>
                    <a:gd name="T28" fmla="*/ 3 w 64"/>
                    <a:gd name="T29" fmla="*/ 12 h 61"/>
                    <a:gd name="T30" fmla="*/ 7 w 64"/>
                    <a:gd name="T31" fmla="*/ 8 h 61"/>
                    <a:gd name="T32" fmla="*/ 12 w 64"/>
                    <a:gd name="T33" fmla="*/ 5 h 61"/>
                    <a:gd name="T34" fmla="*/ 15 w 64"/>
                    <a:gd name="T35" fmla="*/ 4 h 61"/>
                    <a:gd name="T36" fmla="*/ 19 w 64"/>
                    <a:gd name="T37" fmla="*/ 2 h 61"/>
                    <a:gd name="T38" fmla="*/ 24 w 64"/>
                    <a:gd name="T39" fmla="*/ 1 h 61"/>
                    <a:gd name="T40" fmla="*/ 28 w 64"/>
                    <a:gd name="T41" fmla="*/ 1 h 61"/>
                    <a:gd name="T42" fmla="*/ 34 w 64"/>
                    <a:gd name="T43" fmla="*/ 0 h 61"/>
                    <a:gd name="T44" fmla="*/ 40 w 64"/>
                    <a:gd name="T45" fmla="*/ 0 h 61"/>
                    <a:gd name="T46" fmla="*/ 48 w 64"/>
                    <a:gd name="T47" fmla="*/ 1 h 61"/>
                    <a:gd name="T48" fmla="*/ 55 w 64"/>
                    <a:gd name="T49" fmla="*/ 3 h 61"/>
                    <a:gd name="T50" fmla="*/ 64 w 64"/>
                    <a:gd name="T51" fmla="*/ 5 h 61"/>
                    <a:gd name="T52" fmla="*/ 56 w 64"/>
                    <a:gd name="T53" fmla="*/ 5 h 61"/>
                    <a:gd name="T54" fmla="*/ 51 w 64"/>
                    <a:gd name="T55" fmla="*/ 4 h 61"/>
                    <a:gd name="T56" fmla="*/ 46 w 64"/>
                    <a:gd name="T57" fmla="*/ 3 h 61"/>
                    <a:gd name="T58" fmla="*/ 43 w 64"/>
                    <a:gd name="T59" fmla="*/ 2 h 61"/>
                    <a:gd name="T60" fmla="*/ 39 w 64"/>
                    <a:gd name="T61" fmla="*/ 2 h 61"/>
                    <a:gd name="T62" fmla="*/ 34 w 64"/>
                    <a:gd name="T63" fmla="*/ 2 h 61"/>
                    <a:gd name="T64" fmla="*/ 30 w 64"/>
                    <a:gd name="T65" fmla="*/ 2 h 61"/>
                    <a:gd name="T66" fmla="*/ 26 w 64"/>
                    <a:gd name="T67" fmla="*/ 3 h 61"/>
                    <a:gd name="T68" fmla="*/ 22 w 64"/>
                    <a:gd name="T69" fmla="*/ 4 h 61"/>
                    <a:gd name="T70" fmla="*/ 18 w 64"/>
                    <a:gd name="T71" fmla="*/ 6 h 61"/>
                    <a:gd name="T72" fmla="*/ 14 w 64"/>
                    <a:gd name="T73" fmla="*/ 8 h 61"/>
                    <a:gd name="T74" fmla="*/ 11 w 64"/>
                    <a:gd name="T75" fmla="*/ 11 h 61"/>
                    <a:gd name="T76" fmla="*/ 8 w 64"/>
                    <a:gd name="T77" fmla="*/ 15 h 61"/>
                    <a:gd name="T78" fmla="*/ 7 w 64"/>
                    <a:gd name="T79" fmla="*/ 18 h 61"/>
                    <a:gd name="T80" fmla="*/ 6 w 64"/>
                    <a:gd name="T81" fmla="*/ 22 h 61"/>
                    <a:gd name="T82" fmla="*/ 6 w 64"/>
                    <a:gd name="T83" fmla="*/ 26 h 61"/>
                    <a:gd name="T84" fmla="*/ 7 w 64"/>
                    <a:gd name="T85" fmla="*/ 30 h 61"/>
                    <a:gd name="T86" fmla="*/ 10 w 64"/>
                    <a:gd name="T87" fmla="*/ 35 h 61"/>
                    <a:gd name="T88" fmla="*/ 15 w 64"/>
                    <a:gd name="T89" fmla="*/ 40 h 61"/>
                    <a:gd name="T90" fmla="*/ 19 w 64"/>
                    <a:gd name="T91" fmla="*/ 43 h 61"/>
                    <a:gd name="T92" fmla="*/ 23 w 64"/>
                    <a:gd name="T93" fmla="*/ 46 h 61"/>
                    <a:gd name="T94" fmla="*/ 27 w 64"/>
                    <a:gd name="T95" fmla="*/ 47 h 61"/>
                    <a:gd name="T96" fmla="*/ 33 w 64"/>
                    <a:gd name="T97" fmla="*/ 51 h 61"/>
                    <a:gd name="T98" fmla="*/ 39 w 64"/>
                    <a:gd name="T99" fmla="*/ 53 h 61"/>
                    <a:gd name="T100" fmla="*/ 43 w 64"/>
                    <a:gd name="T101"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61">
                      <a:moveTo>
                        <a:pt x="41" y="57"/>
                      </a:moveTo>
                      <a:lnTo>
                        <a:pt x="36" y="61"/>
                      </a:lnTo>
                      <a:lnTo>
                        <a:pt x="36" y="61"/>
                      </a:lnTo>
                      <a:lnTo>
                        <a:pt x="35" y="61"/>
                      </a:lnTo>
                      <a:lnTo>
                        <a:pt x="34" y="61"/>
                      </a:lnTo>
                      <a:lnTo>
                        <a:pt x="34" y="60"/>
                      </a:lnTo>
                      <a:lnTo>
                        <a:pt x="32" y="60"/>
                      </a:lnTo>
                      <a:lnTo>
                        <a:pt x="31" y="59"/>
                      </a:lnTo>
                      <a:lnTo>
                        <a:pt x="30" y="58"/>
                      </a:lnTo>
                      <a:lnTo>
                        <a:pt x="28" y="58"/>
                      </a:lnTo>
                      <a:lnTo>
                        <a:pt x="28" y="57"/>
                      </a:lnTo>
                      <a:lnTo>
                        <a:pt x="27" y="57"/>
                      </a:lnTo>
                      <a:lnTo>
                        <a:pt x="26" y="56"/>
                      </a:lnTo>
                      <a:lnTo>
                        <a:pt x="25" y="56"/>
                      </a:lnTo>
                      <a:lnTo>
                        <a:pt x="24" y="55"/>
                      </a:lnTo>
                      <a:lnTo>
                        <a:pt x="23" y="55"/>
                      </a:lnTo>
                      <a:lnTo>
                        <a:pt x="22" y="54"/>
                      </a:lnTo>
                      <a:lnTo>
                        <a:pt x="21" y="54"/>
                      </a:lnTo>
                      <a:lnTo>
                        <a:pt x="20" y="53"/>
                      </a:lnTo>
                      <a:lnTo>
                        <a:pt x="19" y="52"/>
                      </a:lnTo>
                      <a:lnTo>
                        <a:pt x="19" y="52"/>
                      </a:lnTo>
                      <a:lnTo>
                        <a:pt x="17" y="51"/>
                      </a:lnTo>
                      <a:lnTo>
                        <a:pt x="17" y="50"/>
                      </a:lnTo>
                      <a:lnTo>
                        <a:pt x="16" y="50"/>
                      </a:lnTo>
                      <a:lnTo>
                        <a:pt x="15" y="49"/>
                      </a:lnTo>
                      <a:lnTo>
                        <a:pt x="14" y="48"/>
                      </a:lnTo>
                      <a:lnTo>
                        <a:pt x="13" y="47"/>
                      </a:lnTo>
                      <a:lnTo>
                        <a:pt x="12" y="47"/>
                      </a:lnTo>
                      <a:lnTo>
                        <a:pt x="11" y="46"/>
                      </a:lnTo>
                      <a:lnTo>
                        <a:pt x="10" y="45"/>
                      </a:lnTo>
                      <a:lnTo>
                        <a:pt x="9" y="44"/>
                      </a:lnTo>
                      <a:lnTo>
                        <a:pt x="8" y="43"/>
                      </a:lnTo>
                      <a:lnTo>
                        <a:pt x="7" y="42"/>
                      </a:lnTo>
                      <a:lnTo>
                        <a:pt x="7" y="41"/>
                      </a:lnTo>
                      <a:lnTo>
                        <a:pt x="5" y="40"/>
                      </a:lnTo>
                      <a:lnTo>
                        <a:pt x="5" y="39"/>
                      </a:lnTo>
                      <a:lnTo>
                        <a:pt x="4" y="38"/>
                      </a:lnTo>
                      <a:lnTo>
                        <a:pt x="4" y="37"/>
                      </a:lnTo>
                      <a:lnTo>
                        <a:pt x="3" y="36"/>
                      </a:lnTo>
                      <a:lnTo>
                        <a:pt x="2" y="35"/>
                      </a:lnTo>
                      <a:lnTo>
                        <a:pt x="2" y="34"/>
                      </a:lnTo>
                      <a:lnTo>
                        <a:pt x="2" y="33"/>
                      </a:lnTo>
                      <a:lnTo>
                        <a:pt x="1" y="32"/>
                      </a:lnTo>
                      <a:lnTo>
                        <a:pt x="1" y="31"/>
                      </a:lnTo>
                      <a:lnTo>
                        <a:pt x="0" y="30"/>
                      </a:lnTo>
                      <a:lnTo>
                        <a:pt x="0" y="28"/>
                      </a:lnTo>
                      <a:lnTo>
                        <a:pt x="0" y="27"/>
                      </a:lnTo>
                      <a:lnTo>
                        <a:pt x="0" y="26"/>
                      </a:lnTo>
                      <a:lnTo>
                        <a:pt x="0" y="25"/>
                      </a:lnTo>
                      <a:lnTo>
                        <a:pt x="0" y="24"/>
                      </a:lnTo>
                      <a:lnTo>
                        <a:pt x="0" y="22"/>
                      </a:lnTo>
                      <a:lnTo>
                        <a:pt x="0" y="21"/>
                      </a:lnTo>
                      <a:lnTo>
                        <a:pt x="0" y="20"/>
                      </a:lnTo>
                      <a:lnTo>
                        <a:pt x="0" y="18"/>
                      </a:lnTo>
                      <a:lnTo>
                        <a:pt x="1" y="17"/>
                      </a:lnTo>
                      <a:lnTo>
                        <a:pt x="1" y="16"/>
                      </a:lnTo>
                      <a:lnTo>
                        <a:pt x="2" y="15"/>
                      </a:lnTo>
                      <a:lnTo>
                        <a:pt x="2" y="13"/>
                      </a:lnTo>
                      <a:lnTo>
                        <a:pt x="2" y="13"/>
                      </a:lnTo>
                      <a:lnTo>
                        <a:pt x="3" y="12"/>
                      </a:lnTo>
                      <a:lnTo>
                        <a:pt x="4" y="11"/>
                      </a:lnTo>
                      <a:lnTo>
                        <a:pt x="5" y="10"/>
                      </a:lnTo>
                      <a:lnTo>
                        <a:pt x="6" y="9"/>
                      </a:lnTo>
                      <a:lnTo>
                        <a:pt x="7" y="8"/>
                      </a:lnTo>
                      <a:lnTo>
                        <a:pt x="8" y="7"/>
                      </a:lnTo>
                      <a:lnTo>
                        <a:pt x="9" y="7"/>
                      </a:lnTo>
                      <a:lnTo>
                        <a:pt x="11" y="6"/>
                      </a:lnTo>
                      <a:lnTo>
                        <a:pt x="12" y="5"/>
                      </a:lnTo>
                      <a:lnTo>
                        <a:pt x="13" y="5"/>
                      </a:lnTo>
                      <a:lnTo>
                        <a:pt x="13" y="4"/>
                      </a:lnTo>
                      <a:lnTo>
                        <a:pt x="15" y="4"/>
                      </a:lnTo>
                      <a:lnTo>
                        <a:pt x="15" y="4"/>
                      </a:lnTo>
                      <a:lnTo>
                        <a:pt x="16" y="3"/>
                      </a:lnTo>
                      <a:lnTo>
                        <a:pt x="17" y="3"/>
                      </a:lnTo>
                      <a:lnTo>
                        <a:pt x="18" y="3"/>
                      </a:lnTo>
                      <a:lnTo>
                        <a:pt x="19" y="2"/>
                      </a:lnTo>
                      <a:lnTo>
                        <a:pt x="20" y="2"/>
                      </a:lnTo>
                      <a:lnTo>
                        <a:pt x="21" y="2"/>
                      </a:lnTo>
                      <a:lnTo>
                        <a:pt x="22" y="1"/>
                      </a:lnTo>
                      <a:lnTo>
                        <a:pt x="24" y="1"/>
                      </a:lnTo>
                      <a:lnTo>
                        <a:pt x="25" y="1"/>
                      </a:lnTo>
                      <a:lnTo>
                        <a:pt x="26" y="1"/>
                      </a:lnTo>
                      <a:lnTo>
                        <a:pt x="27" y="1"/>
                      </a:lnTo>
                      <a:lnTo>
                        <a:pt x="28" y="1"/>
                      </a:lnTo>
                      <a:lnTo>
                        <a:pt x="30" y="0"/>
                      </a:lnTo>
                      <a:lnTo>
                        <a:pt x="31" y="0"/>
                      </a:lnTo>
                      <a:lnTo>
                        <a:pt x="33" y="0"/>
                      </a:lnTo>
                      <a:lnTo>
                        <a:pt x="34" y="0"/>
                      </a:lnTo>
                      <a:lnTo>
                        <a:pt x="36" y="0"/>
                      </a:lnTo>
                      <a:lnTo>
                        <a:pt x="37" y="0"/>
                      </a:lnTo>
                      <a:lnTo>
                        <a:pt x="39" y="0"/>
                      </a:lnTo>
                      <a:lnTo>
                        <a:pt x="40" y="0"/>
                      </a:lnTo>
                      <a:lnTo>
                        <a:pt x="42" y="0"/>
                      </a:lnTo>
                      <a:lnTo>
                        <a:pt x="44" y="1"/>
                      </a:lnTo>
                      <a:lnTo>
                        <a:pt x="46" y="1"/>
                      </a:lnTo>
                      <a:lnTo>
                        <a:pt x="48" y="1"/>
                      </a:lnTo>
                      <a:lnTo>
                        <a:pt x="50" y="1"/>
                      </a:lnTo>
                      <a:lnTo>
                        <a:pt x="52" y="2"/>
                      </a:lnTo>
                      <a:lnTo>
                        <a:pt x="53" y="2"/>
                      </a:lnTo>
                      <a:lnTo>
                        <a:pt x="55" y="3"/>
                      </a:lnTo>
                      <a:lnTo>
                        <a:pt x="57" y="3"/>
                      </a:lnTo>
                      <a:lnTo>
                        <a:pt x="59" y="4"/>
                      </a:lnTo>
                      <a:lnTo>
                        <a:pt x="62" y="4"/>
                      </a:lnTo>
                      <a:lnTo>
                        <a:pt x="64" y="5"/>
                      </a:lnTo>
                      <a:lnTo>
                        <a:pt x="59" y="6"/>
                      </a:lnTo>
                      <a:lnTo>
                        <a:pt x="58" y="6"/>
                      </a:lnTo>
                      <a:lnTo>
                        <a:pt x="57" y="5"/>
                      </a:lnTo>
                      <a:lnTo>
                        <a:pt x="56" y="5"/>
                      </a:lnTo>
                      <a:lnTo>
                        <a:pt x="55" y="5"/>
                      </a:lnTo>
                      <a:lnTo>
                        <a:pt x="53" y="4"/>
                      </a:lnTo>
                      <a:lnTo>
                        <a:pt x="52" y="4"/>
                      </a:lnTo>
                      <a:lnTo>
                        <a:pt x="51" y="4"/>
                      </a:lnTo>
                      <a:lnTo>
                        <a:pt x="49" y="3"/>
                      </a:lnTo>
                      <a:lnTo>
                        <a:pt x="48" y="3"/>
                      </a:lnTo>
                      <a:lnTo>
                        <a:pt x="48" y="3"/>
                      </a:lnTo>
                      <a:lnTo>
                        <a:pt x="46" y="3"/>
                      </a:lnTo>
                      <a:lnTo>
                        <a:pt x="46" y="3"/>
                      </a:lnTo>
                      <a:lnTo>
                        <a:pt x="45" y="3"/>
                      </a:lnTo>
                      <a:lnTo>
                        <a:pt x="44" y="3"/>
                      </a:lnTo>
                      <a:lnTo>
                        <a:pt x="43" y="2"/>
                      </a:lnTo>
                      <a:lnTo>
                        <a:pt x="42" y="2"/>
                      </a:lnTo>
                      <a:lnTo>
                        <a:pt x="41" y="2"/>
                      </a:lnTo>
                      <a:lnTo>
                        <a:pt x="40" y="2"/>
                      </a:lnTo>
                      <a:lnTo>
                        <a:pt x="39" y="2"/>
                      </a:lnTo>
                      <a:lnTo>
                        <a:pt x="38" y="2"/>
                      </a:lnTo>
                      <a:lnTo>
                        <a:pt x="37" y="2"/>
                      </a:lnTo>
                      <a:lnTo>
                        <a:pt x="36" y="2"/>
                      </a:lnTo>
                      <a:lnTo>
                        <a:pt x="34" y="2"/>
                      </a:lnTo>
                      <a:lnTo>
                        <a:pt x="34" y="2"/>
                      </a:lnTo>
                      <a:lnTo>
                        <a:pt x="32" y="2"/>
                      </a:lnTo>
                      <a:lnTo>
                        <a:pt x="31" y="2"/>
                      </a:lnTo>
                      <a:lnTo>
                        <a:pt x="30" y="2"/>
                      </a:lnTo>
                      <a:lnTo>
                        <a:pt x="29" y="3"/>
                      </a:lnTo>
                      <a:lnTo>
                        <a:pt x="28" y="3"/>
                      </a:lnTo>
                      <a:lnTo>
                        <a:pt x="27" y="3"/>
                      </a:lnTo>
                      <a:lnTo>
                        <a:pt x="26" y="3"/>
                      </a:lnTo>
                      <a:lnTo>
                        <a:pt x="25" y="3"/>
                      </a:lnTo>
                      <a:lnTo>
                        <a:pt x="24" y="3"/>
                      </a:lnTo>
                      <a:lnTo>
                        <a:pt x="23" y="4"/>
                      </a:lnTo>
                      <a:lnTo>
                        <a:pt x="22" y="4"/>
                      </a:lnTo>
                      <a:lnTo>
                        <a:pt x="21" y="5"/>
                      </a:lnTo>
                      <a:lnTo>
                        <a:pt x="20" y="5"/>
                      </a:lnTo>
                      <a:lnTo>
                        <a:pt x="19" y="5"/>
                      </a:lnTo>
                      <a:lnTo>
                        <a:pt x="18" y="6"/>
                      </a:lnTo>
                      <a:lnTo>
                        <a:pt x="17" y="6"/>
                      </a:lnTo>
                      <a:lnTo>
                        <a:pt x="16" y="7"/>
                      </a:lnTo>
                      <a:lnTo>
                        <a:pt x="15" y="7"/>
                      </a:lnTo>
                      <a:lnTo>
                        <a:pt x="14" y="8"/>
                      </a:lnTo>
                      <a:lnTo>
                        <a:pt x="13" y="9"/>
                      </a:lnTo>
                      <a:lnTo>
                        <a:pt x="12" y="9"/>
                      </a:lnTo>
                      <a:lnTo>
                        <a:pt x="11" y="10"/>
                      </a:lnTo>
                      <a:lnTo>
                        <a:pt x="11" y="11"/>
                      </a:lnTo>
                      <a:lnTo>
                        <a:pt x="10" y="12"/>
                      </a:lnTo>
                      <a:lnTo>
                        <a:pt x="9" y="13"/>
                      </a:lnTo>
                      <a:lnTo>
                        <a:pt x="9" y="14"/>
                      </a:lnTo>
                      <a:lnTo>
                        <a:pt x="8" y="15"/>
                      </a:lnTo>
                      <a:lnTo>
                        <a:pt x="7" y="16"/>
                      </a:lnTo>
                      <a:lnTo>
                        <a:pt x="7" y="16"/>
                      </a:lnTo>
                      <a:lnTo>
                        <a:pt x="7" y="17"/>
                      </a:lnTo>
                      <a:lnTo>
                        <a:pt x="7" y="18"/>
                      </a:lnTo>
                      <a:lnTo>
                        <a:pt x="7" y="19"/>
                      </a:lnTo>
                      <a:lnTo>
                        <a:pt x="6" y="20"/>
                      </a:lnTo>
                      <a:lnTo>
                        <a:pt x="6" y="20"/>
                      </a:lnTo>
                      <a:lnTo>
                        <a:pt x="6" y="22"/>
                      </a:lnTo>
                      <a:lnTo>
                        <a:pt x="6" y="22"/>
                      </a:lnTo>
                      <a:lnTo>
                        <a:pt x="6" y="23"/>
                      </a:lnTo>
                      <a:lnTo>
                        <a:pt x="6" y="24"/>
                      </a:lnTo>
                      <a:lnTo>
                        <a:pt x="6" y="26"/>
                      </a:lnTo>
                      <a:lnTo>
                        <a:pt x="7" y="27"/>
                      </a:lnTo>
                      <a:lnTo>
                        <a:pt x="7" y="28"/>
                      </a:lnTo>
                      <a:lnTo>
                        <a:pt x="7" y="29"/>
                      </a:lnTo>
                      <a:lnTo>
                        <a:pt x="7" y="30"/>
                      </a:lnTo>
                      <a:lnTo>
                        <a:pt x="8" y="31"/>
                      </a:lnTo>
                      <a:lnTo>
                        <a:pt x="9" y="33"/>
                      </a:lnTo>
                      <a:lnTo>
                        <a:pt x="9" y="34"/>
                      </a:lnTo>
                      <a:lnTo>
                        <a:pt x="10" y="35"/>
                      </a:lnTo>
                      <a:lnTo>
                        <a:pt x="11" y="37"/>
                      </a:lnTo>
                      <a:lnTo>
                        <a:pt x="12" y="38"/>
                      </a:lnTo>
                      <a:lnTo>
                        <a:pt x="13" y="39"/>
                      </a:lnTo>
                      <a:lnTo>
                        <a:pt x="15" y="40"/>
                      </a:lnTo>
                      <a:lnTo>
                        <a:pt x="16" y="41"/>
                      </a:lnTo>
                      <a:lnTo>
                        <a:pt x="17" y="42"/>
                      </a:lnTo>
                      <a:lnTo>
                        <a:pt x="18" y="43"/>
                      </a:lnTo>
                      <a:lnTo>
                        <a:pt x="19" y="43"/>
                      </a:lnTo>
                      <a:lnTo>
                        <a:pt x="20" y="44"/>
                      </a:lnTo>
                      <a:lnTo>
                        <a:pt x="21" y="44"/>
                      </a:lnTo>
                      <a:lnTo>
                        <a:pt x="22" y="45"/>
                      </a:lnTo>
                      <a:lnTo>
                        <a:pt x="23" y="46"/>
                      </a:lnTo>
                      <a:lnTo>
                        <a:pt x="25" y="46"/>
                      </a:lnTo>
                      <a:lnTo>
                        <a:pt x="25" y="47"/>
                      </a:lnTo>
                      <a:lnTo>
                        <a:pt x="26" y="47"/>
                      </a:lnTo>
                      <a:lnTo>
                        <a:pt x="27" y="47"/>
                      </a:lnTo>
                      <a:lnTo>
                        <a:pt x="28" y="48"/>
                      </a:lnTo>
                      <a:lnTo>
                        <a:pt x="30" y="49"/>
                      </a:lnTo>
                      <a:lnTo>
                        <a:pt x="31" y="49"/>
                      </a:lnTo>
                      <a:lnTo>
                        <a:pt x="33" y="51"/>
                      </a:lnTo>
                      <a:lnTo>
                        <a:pt x="34" y="51"/>
                      </a:lnTo>
                      <a:lnTo>
                        <a:pt x="36" y="52"/>
                      </a:lnTo>
                      <a:lnTo>
                        <a:pt x="38" y="53"/>
                      </a:lnTo>
                      <a:lnTo>
                        <a:pt x="39" y="53"/>
                      </a:lnTo>
                      <a:lnTo>
                        <a:pt x="40" y="54"/>
                      </a:lnTo>
                      <a:lnTo>
                        <a:pt x="42" y="54"/>
                      </a:lnTo>
                      <a:lnTo>
                        <a:pt x="43" y="55"/>
                      </a:lnTo>
                      <a:lnTo>
                        <a:pt x="43" y="55"/>
                      </a:lnTo>
                      <a:lnTo>
                        <a:pt x="41" y="57"/>
                      </a:lnTo>
                      <a:lnTo>
                        <a:pt x="41" y="57"/>
                      </a:lnTo>
                      <a:close/>
                    </a:path>
                  </a:pathLst>
                </a:custGeom>
                <a:solidFill>
                  <a:srgbClr val="125242"/>
                </a:solidFill>
                <a:ln>
                  <a:noFill/>
                </a:ln>
              </p:spPr>
              <p:txBody>
                <a:bodyPr/>
                <a:lstStyle/>
                <a:p>
                  <a:pPr algn="ctr"/>
                  <a:endParaRPr lang="zh-CN" altLang="en-US"/>
                </a:p>
              </p:txBody>
            </p:sp>
            <p:sp>
              <p:nvSpPr>
                <p:cNvPr id="1052341" name="Freeform 568"/>
                <p:cNvSpPr/>
                <p:nvPr/>
              </p:nvSpPr>
              <p:spPr bwMode="auto">
                <a:xfrm>
                  <a:off x="1829" y="878"/>
                  <a:ext cx="113" cy="102"/>
                </a:xfrm>
                <a:custGeom>
                  <a:avLst/>
                  <a:gdLst>
                    <a:gd name="T0" fmla="*/ 3 w 113"/>
                    <a:gd name="T1" fmla="*/ 93 h 102"/>
                    <a:gd name="T2" fmla="*/ 9 w 113"/>
                    <a:gd name="T3" fmla="*/ 94 h 102"/>
                    <a:gd name="T4" fmla="*/ 15 w 113"/>
                    <a:gd name="T5" fmla="*/ 94 h 102"/>
                    <a:gd name="T6" fmla="*/ 21 w 113"/>
                    <a:gd name="T7" fmla="*/ 95 h 102"/>
                    <a:gd name="T8" fmla="*/ 29 w 113"/>
                    <a:gd name="T9" fmla="*/ 95 h 102"/>
                    <a:gd name="T10" fmla="*/ 37 w 113"/>
                    <a:gd name="T11" fmla="*/ 95 h 102"/>
                    <a:gd name="T12" fmla="*/ 45 w 113"/>
                    <a:gd name="T13" fmla="*/ 94 h 102"/>
                    <a:gd name="T14" fmla="*/ 53 w 113"/>
                    <a:gd name="T15" fmla="*/ 92 h 102"/>
                    <a:gd name="T16" fmla="*/ 61 w 113"/>
                    <a:gd name="T17" fmla="*/ 90 h 102"/>
                    <a:gd name="T18" fmla="*/ 69 w 113"/>
                    <a:gd name="T19" fmla="*/ 87 h 102"/>
                    <a:gd name="T20" fmla="*/ 75 w 113"/>
                    <a:gd name="T21" fmla="*/ 83 h 102"/>
                    <a:gd name="T22" fmla="*/ 81 w 113"/>
                    <a:gd name="T23" fmla="*/ 78 h 102"/>
                    <a:gd name="T24" fmla="*/ 84 w 113"/>
                    <a:gd name="T25" fmla="*/ 73 h 102"/>
                    <a:gd name="T26" fmla="*/ 87 w 113"/>
                    <a:gd name="T27" fmla="*/ 68 h 102"/>
                    <a:gd name="T28" fmla="*/ 89 w 113"/>
                    <a:gd name="T29" fmla="*/ 63 h 102"/>
                    <a:gd name="T30" fmla="*/ 90 w 113"/>
                    <a:gd name="T31" fmla="*/ 58 h 102"/>
                    <a:gd name="T32" fmla="*/ 89 w 113"/>
                    <a:gd name="T33" fmla="*/ 50 h 102"/>
                    <a:gd name="T34" fmla="*/ 86 w 113"/>
                    <a:gd name="T35" fmla="*/ 43 h 102"/>
                    <a:gd name="T36" fmla="*/ 82 w 113"/>
                    <a:gd name="T37" fmla="*/ 38 h 102"/>
                    <a:gd name="T38" fmla="*/ 79 w 113"/>
                    <a:gd name="T39" fmla="*/ 32 h 102"/>
                    <a:gd name="T40" fmla="*/ 77 w 113"/>
                    <a:gd name="T41" fmla="*/ 27 h 102"/>
                    <a:gd name="T42" fmla="*/ 76 w 113"/>
                    <a:gd name="T43" fmla="*/ 22 h 102"/>
                    <a:gd name="T44" fmla="*/ 77 w 113"/>
                    <a:gd name="T45" fmla="*/ 18 h 102"/>
                    <a:gd name="T46" fmla="*/ 79 w 113"/>
                    <a:gd name="T47" fmla="*/ 13 h 102"/>
                    <a:gd name="T48" fmla="*/ 85 w 113"/>
                    <a:gd name="T49" fmla="*/ 9 h 102"/>
                    <a:gd name="T50" fmla="*/ 90 w 113"/>
                    <a:gd name="T51" fmla="*/ 6 h 102"/>
                    <a:gd name="T52" fmla="*/ 94 w 113"/>
                    <a:gd name="T53" fmla="*/ 4 h 102"/>
                    <a:gd name="T54" fmla="*/ 113 w 113"/>
                    <a:gd name="T55" fmla="*/ 0 h 102"/>
                    <a:gd name="T56" fmla="*/ 105 w 113"/>
                    <a:gd name="T57" fmla="*/ 4 h 102"/>
                    <a:gd name="T58" fmla="*/ 100 w 113"/>
                    <a:gd name="T59" fmla="*/ 4 h 102"/>
                    <a:gd name="T60" fmla="*/ 94 w 113"/>
                    <a:gd name="T61" fmla="*/ 6 h 102"/>
                    <a:gd name="T62" fmla="*/ 88 w 113"/>
                    <a:gd name="T63" fmla="*/ 9 h 102"/>
                    <a:gd name="T64" fmla="*/ 83 w 113"/>
                    <a:gd name="T65" fmla="*/ 14 h 102"/>
                    <a:gd name="T66" fmla="*/ 81 w 113"/>
                    <a:gd name="T67" fmla="*/ 21 h 102"/>
                    <a:gd name="T68" fmla="*/ 81 w 113"/>
                    <a:gd name="T69" fmla="*/ 27 h 102"/>
                    <a:gd name="T70" fmla="*/ 84 w 113"/>
                    <a:gd name="T71" fmla="*/ 32 h 102"/>
                    <a:gd name="T72" fmla="*/ 88 w 113"/>
                    <a:gd name="T73" fmla="*/ 38 h 102"/>
                    <a:gd name="T74" fmla="*/ 91 w 113"/>
                    <a:gd name="T75" fmla="*/ 43 h 102"/>
                    <a:gd name="T76" fmla="*/ 94 w 113"/>
                    <a:gd name="T77" fmla="*/ 49 h 102"/>
                    <a:gd name="T78" fmla="*/ 95 w 113"/>
                    <a:gd name="T79" fmla="*/ 53 h 102"/>
                    <a:gd name="T80" fmla="*/ 96 w 113"/>
                    <a:gd name="T81" fmla="*/ 59 h 102"/>
                    <a:gd name="T82" fmla="*/ 95 w 113"/>
                    <a:gd name="T83" fmla="*/ 65 h 102"/>
                    <a:gd name="T84" fmla="*/ 94 w 113"/>
                    <a:gd name="T85" fmla="*/ 71 h 102"/>
                    <a:gd name="T86" fmla="*/ 91 w 113"/>
                    <a:gd name="T87" fmla="*/ 76 h 102"/>
                    <a:gd name="T88" fmla="*/ 86 w 113"/>
                    <a:gd name="T89" fmla="*/ 81 h 102"/>
                    <a:gd name="T90" fmla="*/ 80 w 113"/>
                    <a:gd name="T91" fmla="*/ 85 h 102"/>
                    <a:gd name="T92" fmla="*/ 74 w 113"/>
                    <a:gd name="T93" fmla="*/ 89 h 102"/>
                    <a:gd name="T94" fmla="*/ 66 w 113"/>
                    <a:gd name="T95" fmla="*/ 92 h 102"/>
                    <a:gd name="T96" fmla="*/ 59 w 113"/>
                    <a:gd name="T97" fmla="*/ 95 h 102"/>
                    <a:gd name="T98" fmla="*/ 51 w 113"/>
                    <a:gd name="T99" fmla="*/ 98 h 102"/>
                    <a:gd name="T100" fmla="*/ 43 w 113"/>
                    <a:gd name="T101" fmla="*/ 99 h 102"/>
                    <a:gd name="T102" fmla="*/ 35 w 113"/>
                    <a:gd name="T103" fmla="*/ 101 h 102"/>
                    <a:gd name="T104" fmla="*/ 28 w 113"/>
                    <a:gd name="T105" fmla="*/ 101 h 102"/>
                    <a:gd name="T106" fmla="*/ 22 w 113"/>
                    <a:gd name="T107" fmla="*/ 102 h 102"/>
                    <a:gd name="T108" fmla="*/ 17 w 113"/>
                    <a:gd name="T109" fmla="*/ 102 h 102"/>
                    <a:gd name="T110" fmla="*/ 12 w 113"/>
                    <a:gd name="T111" fmla="*/ 101 h 102"/>
                    <a:gd name="T112" fmla="*/ 7 w 113"/>
                    <a:gd name="T113" fmla="*/ 101 h 102"/>
                    <a:gd name="T114" fmla="*/ 2 w 113"/>
                    <a:gd name="T115" fmla="*/ 101 h 102"/>
                    <a:gd name="T116" fmla="*/ 0 w 113"/>
                    <a:gd name="T1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 h="102">
                      <a:moveTo>
                        <a:pt x="0" y="100"/>
                      </a:moveTo>
                      <a:lnTo>
                        <a:pt x="1" y="93"/>
                      </a:lnTo>
                      <a:lnTo>
                        <a:pt x="1" y="93"/>
                      </a:lnTo>
                      <a:lnTo>
                        <a:pt x="2" y="93"/>
                      </a:lnTo>
                      <a:lnTo>
                        <a:pt x="3" y="93"/>
                      </a:lnTo>
                      <a:lnTo>
                        <a:pt x="5" y="93"/>
                      </a:lnTo>
                      <a:lnTo>
                        <a:pt x="6" y="94"/>
                      </a:lnTo>
                      <a:lnTo>
                        <a:pt x="7" y="94"/>
                      </a:lnTo>
                      <a:lnTo>
                        <a:pt x="8" y="94"/>
                      </a:lnTo>
                      <a:lnTo>
                        <a:pt x="9" y="94"/>
                      </a:lnTo>
                      <a:lnTo>
                        <a:pt x="10" y="94"/>
                      </a:lnTo>
                      <a:lnTo>
                        <a:pt x="11" y="94"/>
                      </a:lnTo>
                      <a:lnTo>
                        <a:pt x="12" y="94"/>
                      </a:lnTo>
                      <a:lnTo>
                        <a:pt x="13" y="94"/>
                      </a:lnTo>
                      <a:lnTo>
                        <a:pt x="15" y="94"/>
                      </a:lnTo>
                      <a:lnTo>
                        <a:pt x="16" y="94"/>
                      </a:lnTo>
                      <a:lnTo>
                        <a:pt x="17" y="94"/>
                      </a:lnTo>
                      <a:lnTo>
                        <a:pt x="19" y="95"/>
                      </a:lnTo>
                      <a:lnTo>
                        <a:pt x="20" y="95"/>
                      </a:lnTo>
                      <a:lnTo>
                        <a:pt x="21" y="95"/>
                      </a:lnTo>
                      <a:lnTo>
                        <a:pt x="23" y="95"/>
                      </a:lnTo>
                      <a:lnTo>
                        <a:pt x="24" y="95"/>
                      </a:lnTo>
                      <a:lnTo>
                        <a:pt x="26" y="95"/>
                      </a:lnTo>
                      <a:lnTo>
                        <a:pt x="27" y="95"/>
                      </a:lnTo>
                      <a:lnTo>
                        <a:pt x="29" y="95"/>
                      </a:lnTo>
                      <a:lnTo>
                        <a:pt x="31" y="95"/>
                      </a:lnTo>
                      <a:lnTo>
                        <a:pt x="32" y="95"/>
                      </a:lnTo>
                      <a:lnTo>
                        <a:pt x="34" y="95"/>
                      </a:lnTo>
                      <a:lnTo>
                        <a:pt x="35" y="95"/>
                      </a:lnTo>
                      <a:lnTo>
                        <a:pt x="37" y="95"/>
                      </a:lnTo>
                      <a:lnTo>
                        <a:pt x="39" y="95"/>
                      </a:lnTo>
                      <a:lnTo>
                        <a:pt x="40" y="94"/>
                      </a:lnTo>
                      <a:lnTo>
                        <a:pt x="42" y="94"/>
                      </a:lnTo>
                      <a:lnTo>
                        <a:pt x="44" y="94"/>
                      </a:lnTo>
                      <a:lnTo>
                        <a:pt x="45" y="94"/>
                      </a:lnTo>
                      <a:lnTo>
                        <a:pt x="47" y="94"/>
                      </a:lnTo>
                      <a:lnTo>
                        <a:pt x="48" y="94"/>
                      </a:lnTo>
                      <a:lnTo>
                        <a:pt x="50" y="93"/>
                      </a:lnTo>
                      <a:lnTo>
                        <a:pt x="52" y="93"/>
                      </a:lnTo>
                      <a:lnTo>
                        <a:pt x="53" y="92"/>
                      </a:lnTo>
                      <a:lnTo>
                        <a:pt x="55" y="92"/>
                      </a:lnTo>
                      <a:lnTo>
                        <a:pt x="57" y="92"/>
                      </a:lnTo>
                      <a:lnTo>
                        <a:pt x="58" y="92"/>
                      </a:lnTo>
                      <a:lnTo>
                        <a:pt x="60" y="91"/>
                      </a:lnTo>
                      <a:lnTo>
                        <a:pt x="61" y="90"/>
                      </a:lnTo>
                      <a:lnTo>
                        <a:pt x="63" y="90"/>
                      </a:lnTo>
                      <a:lnTo>
                        <a:pt x="65" y="89"/>
                      </a:lnTo>
                      <a:lnTo>
                        <a:pt x="66" y="89"/>
                      </a:lnTo>
                      <a:lnTo>
                        <a:pt x="67" y="88"/>
                      </a:lnTo>
                      <a:lnTo>
                        <a:pt x="69" y="87"/>
                      </a:lnTo>
                      <a:lnTo>
                        <a:pt x="70" y="87"/>
                      </a:lnTo>
                      <a:lnTo>
                        <a:pt x="71" y="86"/>
                      </a:lnTo>
                      <a:lnTo>
                        <a:pt x="73" y="85"/>
                      </a:lnTo>
                      <a:lnTo>
                        <a:pt x="74" y="84"/>
                      </a:lnTo>
                      <a:lnTo>
                        <a:pt x="75" y="83"/>
                      </a:lnTo>
                      <a:lnTo>
                        <a:pt x="76" y="82"/>
                      </a:lnTo>
                      <a:lnTo>
                        <a:pt x="77" y="81"/>
                      </a:lnTo>
                      <a:lnTo>
                        <a:pt x="79" y="80"/>
                      </a:lnTo>
                      <a:lnTo>
                        <a:pt x="80" y="79"/>
                      </a:lnTo>
                      <a:lnTo>
                        <a:pt x="81" y="78"/>
                      </a:lnTo>
                      <a:lnTo>
                        <a:pt x="81" y="77"/>
                      </a:lnTo>
                      <a:lnTo>
                        <a:pt x="82" y="76"/>
                      </a:lnTo>
                      <a:lnTo>
                        <a:pt x="83" y="75"/>
                      </a:lnTo>
                      <a:lnTo>
                        <a:pt x="84" y="74"/>
                      </a:lnTo>
                      <a:lnTo>
                        <a:pt x="84" y="73"/>
                      </a:lnTo>
                      <a:lnTo>
                        <a:pt x="85" y="72"/>
                      </a:lnTo>
                      <a:lnTo>
                        <a:pt x="86" y="71"/>
                      </a:lnTo>
                      <a:lnTo>
                        <a:pt x="86" y="70"/>
                      </a:lnTo>
                      <a:lnTo>
                        <a:pt x="87" y="69"/>
                      </a:lnTo>
                      <a:lnTo>
                        <a:pt x="87" y="68"/>
                      </a:lnTo>
                      <a:lnTo>
                        <a:pt x="88" y="67"/>
                      </a:lnTo>
                      <a:lnTo>
                        <a:pt x="88" y="66"/>
                      </a:lnTo>
                      <a:lnTo>
                        <a:pt x="88" y="65"/>
                      </a:lnTo>
                      <a:lnTo>
                        <a:pt x="89" y="64"/>
                      </a:lnTo>
                      <a:lnTo>
                        <a:pt x="89" y="63"/>
                      </a:lnTo>
                      <a:lnTo>
                        <a:pt x="89" y="62"/>
                      </a:lnTo>
                      <a:lnTo>
                        <a:pt x="89" y="61"/>
                      </a:lnTo>
                      <a:lnTo>
                        <a:pt x="89" y="60"/>
                      </a:lnTo>
                      <a:lnTo>
                        <a:pt x="90" y="59"/>
                      </a:lnTo>
                      <a:lnTo>
                        <a:pt x="90" y="58"/>
                      </a:lnTo>
                      <a:lnTo>
                        <a:pt x="90" y="56"/>
                      </a:lnTo>
                      <a:lnTo>
                        <a:pt x="89" y="55"/>
                      </a:lnTo>
                      <a:lnTo>
                        <a:pt x="89" y="53"/>
                      </a:lnTo>
                      <a:lnTo>
                        <a:pt x="89" y="52"/>
                      </a:lnTo>
                      <a:lnTo>
                        <a:pt x="89" y="50"/>
                      </a:lnTo>
                      <a:lnTo>
                        <a:pt x="88" y="49"/>
                      </a:lnTo>
                      <a:lnTo>
                        <a:pt x="88" y="47"/>
                      </a:lnTo>
                      <a:lnTo>
                        <a:pt x="87" y="46"/>
                      </a:lnTo>
                      <a:lnTo>
                        <a:pt x="86" y="45"/>
                      </a:lnTo>
                      <a:lnTo>
                        <a:pt x="86" y="43"/>
                      </a:lnTo>
                      <a:lnTo>
                        <a:pt x="85" y="42"/>
                      </a:lnTo>
                      <a:lnTo>
                        <a:pt x="84" y="41"/>
                      </a:lnTo>
                      <a:lnTo>
                        <a:pt x="84" y="40"/>
                      </a:lnTo>
                      <a:lnTo>
                        <a:pt x="83" y="39"/>
                      </a:lnTo>
                      <a:lnTo>
                        <a:pt x="82" y="38"/>
                      </a:lnTo>
                      <a:lnTo>
                        <a:pt x="81" y="36"/>
                      </a:lnTo>
                      <a:lnTo>
                        <a:pt x="81" y="35"/>
                      </a:lnTo>
                      <a:lnTo>
                        <a:pt x="80" y="34"/>
                      </a:lnTo>
                      <a:lnTo>
                        <a:pt x="79" y="33"/>
                      </a:lnTo>
                      <a:lnTo>
                        <a:pt x="79" y="32"/>
                      </a:lnTo>
                      <a:lnTo>
                        <a:pt x="79" y="31"/>
                      </a:lnTo>
                      <a:lnTo>
                        <a:pt x="78" y="30"/>
                      </a:lnTo>
                      <a:lnTo>
                        <a:pt x="77" y="29"/>
                      </a:lnTo>
                      <a:lnTo>
                        <a:pt x="77" y="28"/>
                      </a:lnTo>
                      <a:lnTo>
                        <a:pt x="77" y="27"/>
                      </a:lnTo>
                      <a:lnTo>
                        <a:pt x="77" y="26"/>
                      </a:lnTo>
                      <a:lnTo>
                        <a:pt x="77" y="25"/>
                      </a:lnTo>
                      <a:lnTo>
                        <a:pt x="76" y="25"/>
                      </a:lnTo>
                      <a:lnTo>
                        <a:pt x="76" y="23"/>
                      </a:lnTo>
                      <a:lnTo>
                        <a:pt x="76" y="22"/>
                      </a:lnTo>
                      <a:lnTo>
                        <a:pt x="76" y="21"/>
                      </a:lnTo>
                      <a:lnTo>
                        <a:pt x="76" y="21"/>
                      </a:lnTo>
                      <a:lnTo>
                        <a:pt x="76" y="19"/>
                      </a:lnTo>
                      <a:lnTo>
                        <a:pt x="77" y="19"/>
                      </a:lnTo>
                      <a:lnTo>
                        <a:pt x="77" y="18"/>
                      </a:lnTo>
                      <a:lnTo>
                        <a:pt x="77" y="17"/>
                      </a:lnTo>
                      <a:lnTo>
                        <a:pt x="78" y="16"/>
                      </a:lnTo>
                      <a:lnTo>
                        <a:pt x="78" y="15"/>
                      </a:lnTo>
                      <a:lnTo>
                        <a:pt x="79" y="14"/>
                      </a:lnTo>
                      <a:lnTo>
                        <a:pt x="79" y="13"/>
                      </a:lnTo>
                      <a:lnTo>
                        <a:pt x="80" y="12"/>
                      </a:lnTo>
                      <a:lnTo>
                        <a:pt x="81" y="11"/>
                      </a:lnTo>
                      <a:lnTo>
                        <a:pt x="82" y="10"/>
                      </a:lnTo>
                      <a:lnTo>
                        <a:pt x="83" y="9"/>
                      </a:lnTo>
                      <a:lnTo>
                        <a:pt x="85" y="9"/>
                      </a:lnTo>
                      <a:lnTo>
                        <a:pt x="86" y="8"/>
                      </a:lnTo>
                      <a:lnTo>
                        <a:pt x="87" y="7"/>
                      </a:lnTo>
                      <a:lnTo>
                        <a:pt x="88" y="6"/>
                      </a:lnTo>
                      <a:lnTo>
                        <a:pt x="89" y="6"/>
                      </a:lnTo>
                      <a:lnTo>
                        <a:pt x="90" y="6"/>
                      </a:lnTo>
                      <a:lnTo>
                        <a:pt x="91" y="5"/>
                      </a:lnTo>
                      <a:lnTo>
                        <a:pt x="92" y="5"/>
                      </a:lnTo>
                      <a:lnTo>
                        <a:pt x="92" y="5"/>
                      </a:lnTo>
                      <a:lnTo>
                        <a:pt x="93" y="4"/>
                      </a:lnTo>
                      <a:lnTo>
                        <a:pt x="94" y="4"/>
                      </a:lnTo>
                      <a:lnTo>
                        <a:pt x="95" y="4"/>
                      </a:lnTo>
                      <a:lnTo>
                        <a:pt x="96" y="4"/>
                      </a:lnTo>
                      <a:lnTo>
                        <a:pt x="98" y="3"/>
                      </a:lnTo>
                      <a:lnTo>
                        <a:pt x="99" y="3"/>
                      </a:lnTo>
                      <a:lnTo>
                        <a:pt x="113" y="0"/>
                      </a:lnTo>
                      <a:lnTo>
                        <a:pt x="109" y="4"/>
                      </a:lnTo>
                      <a:lnTo>
                        <a:pt x="108" y="4"/>
                      </a:lnTo>
                      <a:lnTo>
                        <a:pt x="107" y="4"/>
                      </a:lnTo>
                      <a:lnTo>
                        <a:pt x="106" y="4"/>
                      </a:lnTo>
                      <a:lnTo>
                        <a:pt x="105" y="4"/>
                      </a:lnTo>
                      <a:lnTo>
                        <a:pt x="104" y="4"/>
                      </a:lnTo>
                      <a:lnTo>
                        <a:pt x="103" y="4"/>
                      </a:lnTo>
                      <a:lnTo>
                        <a:pt x="102" y="4"/>
                      </a:lnTo>
                      <a:lnTo>
                        <a:pt x="101" y="4"/>
                      </a:lnTo>
                      <a:lnTo>
                        <a:pt x="100" y="4"/>
                      </a:lnTo>
                      <a:lnTo>
                        <a:pt x="98" y="5"/>
                      </a:lnTo>
                      <a:lnTo>
                        <a:pt x="97" y="5"/>
                      </a:lnTo>
                      <a:lnTo>
                        <a:pt x="96" y="5"/>
                      </a:lnTo>
                      <a:lnTo>
                        <a:pt x="95" y="6"/>
                      </a:lnTo>
                      <a:lnTo>
                        <a:pt x="94" y="6"/>
                      </a:lnTo>
                      <a:lnTo>
                        <a:pt x="92" y="6"/>
                      </a:lnTo>
                      <a:lnTo>
                        <a:pt x="91" y="7"/>
                      </a:lnTo>
                      <a:lnTo>
                        <a:pt x="90" y="7"/>
                      </a:lnTo>
                      <a:lnTo>
                        <a:pt x="89" y="8"/>
                      </a:lnTo>
                      <a:lnTo>
                        <a:pt x="88" y="9"/>
                      </a:lnTo>
                      <a:lnTo>
                        <a:pt x="87" y="10"/>
                      </a:lnTo>
                      <a:lnTo>
                        <a:pt x="86" y="11"/>
                      </a:lnTo>
                      <a:lnTo>
                        <a:pt x="85" y="12"/>
                      </a:lnTo>
                      <a:lnTo>
                        <a:pt x="84" y="13"/>
                      </a:lnTo>
                      <a:lnTo>
                        <a:pt x="83" y="14"/>
                      </a:lnTo>
                      <a:lnTo>
                        <a:pt x="82" y="15"/>
                      </a:lnTo>
                      <a:lnTo>
                        <a:pt x="82" y="17"/>
                      </a:lnTo>
                      <a:lnTo>
                        <a:pt x="81" y="18"/>
                      </a:lnTo>
                      <a:lnTo>
                        <a:pt x="81" y="19"/>
                      </a:lnTo>
                      <a:lnTo>
                        <a:pt x="81" y="21"/>
                      </a:lnTo>
                      <a:lnTo>
                        <a:pt x="81" y="22"/>
                      </a:lnTo>
                      <a:lnTo>
                        <a:pt x="81" y="24"/>
                      </a:lnTo>
                      <a:lnTo>
                        <a:pt x="81" y="25"/>
                      </a:lnTo>
                      <a:lnTo>
                        <a:pt x="81" y="26"/>
                      </a:lnTo>
                      <a:lnTo>
                        <a:pt x="81" y="27"/>
                      </a:lnTo>
                      <a:lnTo>
                        <a:pt x="82" y="28"/>
                      </a:lnTo>
                      <a:lnTo>
                        <a:pt x="82" y="29"/>
                      </a:lnTo>
                      <a:lnTo>
                        <a:pt x="83" y="30"/>
                      </a:lnTo>
                      <a:lnTo>
                        <a:pt x="83" y="31"/>
                      </a:lnTo>
                      <a:lnTo>
                        <a:pt x="84" y="32"/>
                      </a:lnTo>
                      <a:lnTo>
                        <a:pt x="84" y="34"/>
                      </a:lnTo>
                      <a:lnTo>
                        <a:pt x="85" y="34"/>
                      </a:lnTo>
                      <a:lnTo>
                        <a:pt x="86" y="35"/>
                      </a:lnTo>
                      <a:lnTo>
                        <a:pt x="87" y="36"/>
                      </a:lnTo>
                      <a:lnTo>
                        <a:pt x="88" y="38"/>
                      </a:lnTo>
                      <a:lnTo>
                        <a:pt x="88" y="38"/>
                      </a:lnTo>
                      <a:lnTo>
                        <a:pt x="89" y="40"/>
                      </a:lnTo>
                      <a:lnTo>
                        <a:pt x="90" y="41"/>
                      </a:lnTo>
                      <a:lnTo>
                        <a:pt x="90" y="42"/>
                      </a:lnTo>
                      <a:lnTo>
                        <a:pt x="91" y="43"/>
                      </a:lnTo>
                      <a:lnTo>
                        <a:pt x="92" y="45"/>
                      </a:lnTo>
                      <a:lnTo>
                        <a:pt x="92" y="46"/>
                      </a:lnTo>
                      <a:lnTo>
                        <a:pt x="93" y="48"/>
                      </a:lnTo>
                      <a:lnTo>
                        <a:pt x="93" y="48"/>
                      </a:lnTo>
                      <a:lnTo>
                        <a:pt x="94" y="49"/>
                      </a:lnTo>
                      <a:lnTo>
                        <a:pt x="94" y="50"/>
                      </a:lnTo>
                      <a:lnTo>
                        <a:pt x="94" y="51"/>
                      </a:lnTo>
                      <a:lnTo>
                        <a:pt x="94" y="52"/>
                      </a:lnTo>
                      <a:lnTo>
                        <a:pt x="95" y="53"/>
                      </a:lnTo>
                      <a:lnTo>
                        <a:pt x="95" y="53"/>
                      </a:lnTo>
                      <a:lnTo>
                        <a:pt x="95" y="55"/>
                      </a:lnTo>
                      <a:lnTo>
                        <a:pt x="95" y="55"/>
                      </a:lnTo>
                      <a:lnTo>
                        <a:pt x="95" y="57"/>
                      </a:lnTo>
                      <a:lnTo>
                        <a:pt x="95" y="57"/>
                      </a:lnTo>
                      <a:lnTo>
                        <a:pt x="96" y="59"/>
                      </a:lnTo>
                      <a:lnTo>
                        <a:pt x="96" y="60"/>
                      </a:lnTo>
                      <a:lnTo>
                        <a:pt x="96" y="61"/>
                      </a:lnTo>
                      <a:lnTo>
                        <a:pt x="96" y="62"/>
                      </a:lnTo>
                      <a:lnTo>
                        <a:pt x="96" y="64"/>
                      </a:lnTo>
                      <a:lnTo>
                        <a:pt x="95" y="65"/>
                      </a:lnTo>
                      <a:lnTo>
                        <a:pt x="95" y="66"/>
                      </a:lnTo>
                      <a:lnTo>
                        <a:pt x="95" y="67"/>
                      </a:lnTo>
                      <a:lnTo>
                        <a:pt x="95" y="68"/>
                      </a:lnTo>
                      <a:lnTo>
                        <a:pt x="94" y="69"/>
                      </a:lnTo>
                      <a:lnTo>
                        <a:pt x="94" y="71"/>
                      </a:lnTo>
                      <a:lnTo>
                        <a:pt x="93" y="71"/>
                      </a:lnTo>
                      <a:lnTo>
                        <a:pt x="93" y="73"/>
                      </a:lnTo>
                      <a:lnTo>
                        <a:pt x="92" y="74"/>
                      </a:lnTo>
                      <a:lnTo>
                        <a:pt x="92" y="75"/>
                      </a:lnTo>
                      <a:lnTo>
                        <a:pt x="91" y="76"/>
                      </a:lnTo>
                      <a:lnTo>
                        <a:pt x="90" y="77"/>
                      </a:lnTo>
                      <a:lnTo>
                        <a:pt x="89" y="78"/>
                      </a:lnTo>
                      <a:lnTo>
                        <a:pt x="88" y="79"/>
                      </a:lnTo>
                      <a:lnTo>
                        <a:pt x="87" y="80"/>
                      </a:lnTo>
                      <a:lnTo>
                        <a:pt x="86" y="81"/>
                      </a:lnTo>
                      <a:lnTo>
                        <a:pt x="85" y="82"/>
                      </a:lnTo>
                      <a:lnTo>
                        <a:pt x="84" y="82"/>
                      </a:lnTo>
                      <a:lnTo>
                        <a:pt x="83" y="83"/>
                      </a:lnTo>
                      <a:lnTo>
                        <a:pt x="82" y="84"/>
                      </a:lnTo>
                      <a:lnTo>
                        <a:pt x="80" y="85"/>
                      </a:lnTo>
                      <a:lnTo>
                        <a:pt x="79" y="86"/>
                      </a:lnTo>
                      <a:lnTo>
                        <a:pt x="78" y="86"/>
                      </a:lnTo>
                      <a:lnTo>
                        <a:pt x="77" y="87"/>
                      </a:lnTo>
                      <a:lnTo>
                        <a:pt x="75" y="88"/>
                      </a:lnTo>
                      <a:lnTo>
                        <a:pt x="74" y="89"/>
                      </a:lnTo>
                      <a:lnTo>
                        <a:pt x="72" y="89"/>
                      </a:lnTo>
                      <a:lnTo>
                        <a:pt x="71" y="90"/>
                      </a:lnTo>
                      <a:lnTo>
                        <a:pt x="69" y="91"/>
                      </a:lnTo>
                      <a:lnTo>
                        <a:pt x="68" y="92"/>
                      </a:lnTo>
                      <a:lnTo>
                        <a:pt x="66" y="92"/>
                      </a:lnTo>
                      <a:lnTo>
                        <a:pt x="65" y="93"/>
                      </a:lnTo>
                      <a:lnTo>
                        <a:pt x="63" y="94"/>
                      </a:lnTo>
                      <a:lnTo>
                        <a:pt x="62" y="94"/>
                      </a:lnTo>
                      <a:lnTo>
                        <a:pt x="60" y="94"/>
                      </a:lnTo>
                      <a:lnTo>
                        <a:pt x="59" y="95"/>
                      </a:lnTo>
                      <a:lnTo>
                        <a:pt x="57" y="96"/>
                      </a:lnTo>
                      <a:lnTo>
                        <a:pt x="56" y="96"/>
                      </a:lnTo>
                      <a:lnTo>
                        <a:pt x="54" y="96"/>
                      </a:lnTo>
                      <a:lnTo>
                        <a:pt x="52" y="97"/>
                      </a:lnTo>
                      <a:lnTo>
                        <a:pt x="51" y="98"/>
                      </a:lnTo>
                      <a:lnTo>
                        <a:pt x="49" y="98"/>
                      </a:lnTo>
                      <a:lnTo>
                        <a:pt x="47" y="98"/>
                      </a:lnTo>
                      <a:lnTo>
                        <a:pt x="46" y="99"/>
                      </a:lnTo>
                      <a:lnTo>
                        <a:pt x="44" y="99"/>
                      </a:lnTo>
                      <a:lnTo>
                        <a:pt x="43" y="99"/>
                      </a:lnTo>
                      <a:lnTo>
                        <a:pt x="41" y="99"/>
                      </a:lnTo>
                      <a:lnTo>
                        <a:pt x="40" y="100"/>
                      </a:lnTo>
                      <a:lnTo>
                        <a:pt x="38" y="100"/>
                      </a:lnTo>
                      <a:lnTo>
                        <a:pt x="36" y="100"/>
                      </a:lnTo>
                      <a:lnTo>
                        <a:pt x="35" y="101"/>
                      </a:lnTo>
                      <a:lnTo>
                        <a:pt x="34" y="101"/>
                      </a:lnTo>
                      <a:lnTo>
                        <a:pt x="32" y="101"/>
                      </a:lnTo>
                      <a:lnTo>
                        <a:pt x="31" y="101"/>
                      </a:lnTo>
                      <a:lnTo>
                        <a:pt x="30" y="101"/>
                      </a:lnTo>
                      <a:lnTo>
                        <a:pt x="28" y="101"/>
                      </a:lnTo>
                      <a:lnTo>
                        <a:pt x="27" y="101"/>
                      </a:lnTo>
                      <a:lnTo>
                        <a:pt x="25" y="101"/>
                      </a:lnTo>
                      <a:lnTo>
                        <a:pt x="24" y="101"/>
                      </a:lnTo>
                      <a:lnTo>
                        <a:pt x="23" y="102"/>
                      </a:lnTo>
                      <a:lnTo>
                        <a:pt x="22" y="102"/>
                      </a:lnTo>
                      <a:lnTo>
                        <a:pt x="21" y="102"/>
                      </a:lnTo>
                      <a:lnTo>
                        <a:pt x="20" y="102"/>
                      </a:lnTo>
                      <a:lnTo>
                        <a:pt x="19" y="102"/>
                      </a:lnTo>
                      <a:lnTo>
                        <a:pt x="18" y="102"/>
                      </a:lnTo>
                      <a:lnTo>
                        <a:pt x="17" y="102"/>
                      </a:lnTo>
                      <a:lnTo>
                        <a:pt x="16" y="101"/>
                      </a:lnTo>
                      <a:lnTo>
                        <a:pt x="15" y="101"/>
                      </a:lnTo>
                      <a:lnTo>
                        <a:pt x="14" y="101"/>
                      </a:lnTo>
                      <a:lnTo>
                        <a:pt x="13" y="101"/>
                      </a:lnTo>
                      <a:lnTo>
                        <a:pt x="12" y="101"/>
                      </a:lnTo>
                      <a:lnTo>
                        <a:pt x="12" y="101"/>
                      </a:lnTo>
                      <a:lnTo>
                        <a:pt x="10" y="101"/>
                      </a:lnTo>
                      <a:lnTo>
                        <a:pt x="9" y="101"/>
                      </a:lnTo>
                      <a:lnTo>
                        <a:pt x="8" y="101"/>
                      </a:lnTo>
                      <a:lnTo>
                        <a:pt x="7" y="101"/>
                      </a:lnTo>
                      <a:lnTo>
                        <a:pt x="6" y="101"/>
                      </a:lnTo>
                      <a:lnTo>
                        <a:pt x="5" y="101"/>
                      </a:lnTo>
                      <a:lnTo>
                        <a:pt x="4" y="101"/>
                      </a:lnTo>
                      <a:lnTo>
                        <a:pt x="3" y="101"/>
                      </a:lnTo>
                      <a:lnTo>
                        <a:pt x="2" y="101"/>
                      </a:lnTo>
                      <a:lnTo>
                        <a:pt x="1" y="101"/>
                      </a:lnTo>
                      <a:lnTo>
                        <a:pt x="0" y="100"/>
                      </a:lnTo>
                      <a:lnTo>
                        <a:pt x="0" y="100"/>
                      </a:lnTo>
                      <a:lnTo>
                        <a:pt x="0" y="100"/>
                      </a:lnTo>
                      <a:lnTo>
                        <a:pt x="0" y="100"/>
                      </a:lnTo>
                      <a:close/>
                    </a:path>
                  </a:pathLst>
                </a:custGeom>
                <a:solidFill>
                  <a:srgbClr val="125242"/>
                </a:solidFill>
                <a:ln>
                  <a:noFill/>
                </a:ln>
              </p:spPr>
              <p:txBody>
                <a:bodyPr/>
                <a:lstStyle/>
                <a:p>
                  <a:pPr algn="ctr"/>
                  <a:endParaRPr lang="zh-CN" altLang="en-US"/>
                </a:p>
              </p:txBody>
            </p:sp>
            <p:sp>
              <p:nvSpPr>
                <p:cNvPr id="1052342" name="Freeform 569"/>
                <p:cNvSpPr/>
                <p:nvPr/>
              </p:nvSpPr>
              <p:spPr bwMode="auto">
                <a:xfrm>
                  <a:off x="1702" y="897"/>
                  <a:ext cx="129" cy="248"/>
                </a:xfrm>
                <a:custGeom>
                  <a:avLst/>
                  <a:gdLst>
                    <a:gd name="T0" fmla="*/ 26 w 129"/>
                    <a:gd name="T1" fmla="*/ 245 h 248"/>
                    <a:gd name="T2" fmla="*/ 27 w 129"/>
                    <a:gd name="T3" fmla="*/ 239 h 248"/>
                    <a:gd name="T4" fmla="*/ 30 w 129"/>
                    <a:gd name="T5" fmla="*/ 230 h 248"/>
                    <a:gd name="T6" fmla="*/ 32 w 129"/>
                    <a:gd name="T7" fmla="*/ 219 h 248"/>
                    <a:gd name="T8" fmla="*/ 36 w 129"/>
                    <a:gd name="T9" fmla="*/ 207 h 248"/>
                    <a:gd name="T10" fmla="*/ 40 w 129"/>
                    <a:gd name="T11" fmla="*/ 192 h 248"/>
                    <a:gd name="T12" fmla="*/ 45 w 129"/>
                    <a:gd name="T13" fmla="*/ 177 h 248"/>
                    <a:gd name="T14" fmla="*/ 51 w 129"/>
                    <a:gd name="T15" fmla="*/ 161 h 248"/>
                    <a:gd name="T16" fmla="*/ 57 w 129"/>
                    <a:gd name="T17" fmla="*/ 145 h 248"/>
                    <a:gd name="T18" fmla="*/ 64 w 129"/>
                    <a:gd name="T19" fmla="*/ 130 h 248"/>
                    <a:gd name="T20" fmla="*/ 71 w 129"/>
                    <a:gd name="T21" fmla="*/ 114 h 248"/>
                    <a:gd name="T22" fmla="*/ 78 w 129"/>
                    <a:gd name="T23" fmla="*/ 99 h 248"/>
                    <a:gd name="T24" fmla="*/ 84 w 129"/>
                    <a:gd name="T25" fmla="*/ 85 h 248"/>
                    <a:gd name="T26" fmla="*/ 91 w 129"/>
                    <a:gd name="T27" fmla="*/ 71 h 248"/>
                    <a:gd name="T28" fmla="*/ 97 w 129"/>
                    <a:gd name="T29" fmla="*/ 59 h 248"/>
                    <a:gd name="T30" fmla="*/ 102 w 129"/>
                    <a:gd name="T31" fmla="*/ 48 h 248"/>
                    <a:gd name="T32" fmla="*/ 106 w 129"/>
                    <a:gd name="T33" fmla="*/ 38 h 248"/>
                    <a:gd name="T34" fmla="*/ 110 w 129"/>
                    <a:gd name="T35" fmla="*/ 30 h 248"/>
                    <a:gd name="T36" fmla="*/ 113 w 129"/>
                    <a:gd name="T37" fmla="*/ 24 h 248"/>
                    <a:gd name="T38" fmla="*/ 115 w 129"/>
                    <a:gd name="T39" fmla="*/ 19 h 248"/>
                    <a:gd name="T40" fmla="*/ 111 w 129"/>
                    <a:gd name="T41" fmla="*/ 17 h 248"/>
                    <a:gd name="T42" fmla="*/ 104 w 129"/>
                    <a:gd name="T43" fmla="*/ 14 h 248"/>
                    <a:gd name="T44" fmla="*/ 96 w 129"/>
                    <a:gd name="T45" fmla="*/ 11 h 248"/>
                    <a:gd name="T46" fmla="*/ 87 w 129"/>
                    <a:gd name="T47" fmla="*/ 9 h 248"/>
                    <a:gd name="T48" fmla="*/ 75 w 129"/>
                    <a:gd name="T49" fmla="*/ 7 h 248"/>
                    <a:gd name="T50" fmla="*/ 62 w 129"/>
                    <a:gd name="T51" fmla="*/ 6 h 248"/>
                    <a:gd name="T52" fmla="*/ 46 w 129"/>
                    <a:gd name="T53" fmla="*/ 6 h 248"/>
                    <a:gd name="T54" fmla="*/ 30 w 129"/>
                    <a:gd name="T55" fmla="*/ 7 h 248"/>
                    <a:gd name="T56" fmla="*/ 11 w 129"/>
                    <a:gd name="T57" fmla="*/ 9 h 248"/>
                    <a:gd name="T58" fmla="*/ 2 w 129"/>
                    <a:gd name="T59" fmla="*/ 7 h 248"/>
                    <a:gd name="T60" fmla="*/ 8 w 129"/>
                    <a:gd name="T61" fmla="*/ 6 h 248"/>
                    <a:gd name="T62" fmla="*/ 17 w 129"/>
                    <a:gd name="T63" fmla="*/ 4 h 248"/>
                    <a:gd name="T64" fmla="*/ 28 w 129"/>
                    <a:gd name="T65" fmla="*/ 2 h 248"/>
                    <a:gd name="T66" fmla="*/ 41 w 129"/>
                    <a:gd name="T67" fmla="*/ 1 h 248"/>
                    <a:gd name="T68" fmla="*/ 55 w 129"/>
                    <a:gd name="T69" fmla="*/ 0 h 248"/>
                    <a:gd name="T70" fmla="*/ 71 w 129"/>
                    <a:gd name="T71" fmla="*/ 0 h 248"/>
                    <a:gd name="T72" fmla="*/ 87 w 129"/>
                    <a:gd name="T73" fmla="*/ 1 h 248"/>
                    <a:gd name="T74" fmla="*/ 103 w 129"/>
                    <a:gd name="T75" fmla="*/ 4 h 248"/>
                    <a:gd name="T76" fmla="*/ 119 w 129"/>
                    <a:gd name="T77" fmla="*/ 8 h 248"/>
                    <a:gd name="T78" fmla="*/ 128 w 129"/>
                    <a:gd name="T79" fmla="*/ 18 h 248"/>
                    <a:gd name="T80" fmla="*/ 125 w 129"/>
                    <a:gd name="T81" fmla="*/ 23 h 248"/>
                    <a:gd name="T82" fmla="*/ 119 w 129"/>
                    <a:gd name="T83" fmla="*/ 32 h 248"/>
                    <a:gd name="T84" fmla="*/ 112 w 129"/>
                    <a:gd name="T85" fmla="*/ 44 h 248"/>
                    <a:gd name="T86" fmla="*/ 104 w 129"/>
                    <a:gd name="T87" fmla="*/ 59 h 248"/>
                    <a:gd name="T88" fmla="*/ 95 w 129"/>
                    <a:gd name="T89" fmla="*/ 76 h 248"/>
                    <a:gd name="T90" fmla="*/ 85 w 129"/>
                    <a:gd name="T91" fmla="*/ 95 h 248"/>
                    <a:gd name="T92" fmla="*/ 75 w 129"/>
                    <a:gd name="T93" fmla="*/ 115 h 248"/>
                    <a:gd name="T94" fmla="*/ 65 w 129"/>
                    <a:gd name="T95" fmla="*/ 136 h 248"/>
                    <a:gd name="T96" fmla="*/ 57 w 129"/>
                    <a:gd name="T97" fmla="*/ 156 h 248"/>
                    <a:gd name="T98" fmla="*/ 49 w 129"/>
                    <a:gd name="T99" fmla="*/ 176 h 248"/>
                    <a:gd name="T100" fmla="*/ 47 w 129"/>
                    <a:gd name="T101" fmla="*/ 180 h 248"/>
                    <a:gd name="T102" fmla="*/ 45 w 129"/>
                    <a:gd name="T103" fmla="*/ 187 h 248"/>
                    <a:gd name="T104" fmla="*/ 43 w 129"/>
                    <a:gd name="T105" fmla="*/ 194 h 248"/>
                    <a:gd name="T106" fmla="*/ 41 w 129"/>
                    <a:gd name="T107" fmla="*/ 201 h 248"/>
                    <a:gd name="T108" fmla="*/ 38 w 129"/>
                    <a:gd name="T109" fmla="*/ 208 h 248"/>
                    <a:gd name="T110" fmla="*/ 36 w 129"/>
                    <a:gd name="T111" fmla="*/ 215 h 248"/>
                    <a:gd name="T112" fmla="*/ 34 w 129"/>
                    <a:gd name="T113" fmla="*/ 223 h 248"/>
                    <a:gd name="T114" fmla="*/ 33 w 129"/>
                    <a:gd name="T115" fmla="*/ 229 h 248"/>
                    <a:gd name="T116" fmla="*/ 31 w 129"/>
                    <a:gd name="T117" fmla="*/ 235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 h="248">
                      <a:moveTo>
                        <a:pt x="30" y="246"/>
                      </a:moveTo>
                      <a:lnTo>
                        <a:pt x="26" y="248"/>
                      </a:lnTo>
                      <a:lnTo>
                        <a:pt x="26" y="248"/>
                      </a:lnTo>
                      <a:lnTo>
                        <a:pt x="26" y="247"/>
                      </a:lnTo>
                      <a:lnTo>
                        <a:pt x="26" y="246"/>
                      </a:lnTo>
                      <a:lnTo>
                        <a:pt x="26" y="245"/>
                      </a:lnTo>
                      <a:lnTo>
                        <a:pt x="26" y="244"/>
                      </a:lnTo>
                      <a:lnTo>
                        <a:pt x="27" y="243"/>
                      </a:lnTo>
                      <a:lnTo>
                        <a:pt x="27" y="242"/>
                      </a:lnTo>
                      <a:lnTo>
                        <a:pt x="27" y="241"/>
                      </a:lnTo>
                      <a:lnTo>
                        <a:pt x="27" y="240"/>
                      </a:lnTo>
                      <a:lnTo>
                        <a:pt x="27" y="239"/>
                      </a:lnTo>
                      <a:lnTo>
                        <a:pt x="28" y="238"/>
                      </a:lnTo>
                      <a:lnTo>
                        <a:pt x="28" y="236"/>
                      </a:lnTo>
                      <a:lnTo>
                        <a:pt x="29" y="235"/>
                      </a:lnTo>
                      <a:lnTo>
                        <a:pt x="29" y="233"/>
                      </a:lnTo>
                      <a:lnTo>
                        <a:pt x="29" y="232"/>
                      </a:lnTo>
                      <a:lnTo>
                        <a:pt x="30" y="230"/>
                      </a:lnTo>
                      <a:lnTo>
                        <a:pt x="30" y="228"/>
                      </a:lnTo>
                      <a:lnTo>
                        <a:pt x="31" y="227"/>
                      </a:lnTo>
                      <a:lnTo>
                        <a:pt x="31" y="225"/>
                      </a:lnTo>
                      <a:lnTo>
                        <a:pt x="31" y="223"/>
                      </a:lnTo>
                      <a:lnTo>
                        <a:pt x="32" y="221"/>
                      </a:lnTo>
                      <a:lnTo>
                        <a:pt x="32" y="219"/>
                      </a:lnTo>
                      <a:lnTo>
                        <a:pt x="33" y="217"/>
                      </a:lnTo>
                      <a:lnTo>
                        <a:pt x="34" y="215"/>
                      </a:lnTo>
                      <a:lnTo>
                        <a:pt x="34" y="213"/>
                      </a:lnTo>
                      <a:lnTo>
                        <a:pt x="35" y="211"/>
                      </a:lnTo>
                      <a:lnTo>
                        <a:pt x="35" y="209"/>
                      </a:lnTo>
                      <a:lnTo>
                        <a:pt x="36" y="207"/>
                      </a:lnTo>
                      <a:lnTo>
                        <a:pt x="37" y="204"/>
                      </a:lnTo>
                      <a:lnTo>
                        <a:pt x="37" y="202"/>
                      </a:lnTo>
                      <a:lnTo>
                        <a:pt x="38" y="200"/>
                      </a:lnTo>
                      <a:lnTo>
                        <a:pt x="39" y="197"/>
                      </a:lnTo>
                      <a:lnTo>
                        <a:pt x="40" y="195"/>
                      </a:lnTo>
                      <a:lnTo>
                        <a:pt x="40" y="192"/>
                      </a:lnTo>
                      <a:lnTo>
                        <a:pt x="41" y="190"/>
                      </a:lnTo>
                      <a:lnTo>
                        <a:pt x="42" y="187"/>
                      </a:lnTo>
                      <a:lnTo>
                        <a:pt x="43" y="184"/>
                      </a:lnTo>
                      <a:lnTo>
                        <a:pt x="44" y="182"/>
                      </a:lnTo>
                      <a:lnTo>
                        <a:pt x="44" y="180"/>
                      </a:lnTo>
                      <a:lnTo>
                        <a:pt x="45" y="177"/>
                      </a:lnTo>
                      <a:lnTo>
                        <a:pt x="46" y="174"/>
                      </a:lnTo>
                      <a:lnTo>
                        <a:pt x="47" y="172"/>
                      </a:lnTo>
                      <a:lnTo>
                        <a:pt x="48" y="169"/>
                      </a:lnTo>
                      <a:lnTo>
                        <a:pt x="49" y="167"/>
                      </a:lnTo>
                      <a:lnTo>
                        <a:pt x="50" y="164"/>
                      </a:lnTo>
                      <a:lnTo>
                        <a:pt x="51" y="161"/>
                      </a:lnTo>
                      <a:lnTo>
                        <a:pt x="52" y="158"/>
                      </a:lnTo>
                      <a:lnTo>
                        <a:pt x="53" y="156"/>
                      </a:lnTo>
                      <a:lnTo>
                        <a:pt x="54" y="153"/>
                      </a:lnTo>
                      <a:lnTo>
                        <a:pt x="55" y="150"/>
                      </a:lnTo>
                      <a:lnTo>
                        <a:pt x="56" y="148"/>
                      </a:lnTo>
                      <a:lnTo>
                        <a:pt x="57" y="145"/>
                      </a:lnTo>
                      <a:lnTo>
                        <a:pt x="58" y="142"/>
                      </a:lnTo>
                      <a:lnTo>
                        <a:pt x="59" y="140"/>
                      </a:lnTo>
                      <a:lnTo>
                        <a:pt x="60" y="137"/>
                      </a:lnTo>
                      <a:lnTo>
                        <a:pt x="61" y="135"/>
                      </a:lnTo>
                      <a:lnTo>
                        <a:pt x="63" y="132"/>
                      </a:lnTo>
                      <a:lnTo>
                        <a:pt x="64" y="130"/>
                      </a:lnTo>
                      <a:lnTo>
                        <a:pt x="65" y="127"/>
                      </a:lnTo>
                      <a:lnTo>
                        <a:pt x="66" y="125"/>
                      </a:lnTo>
                      <a:lnTo>
                        <a:pt x="67" y="122"/>
                      </a:lnTo>
                      <a:lnTo>
                        <a:pt x="69" y="119"/>
                      </a:lnTo>
                      <a:lnTo>
                        <a:pt x="70" y="117"/>
                      </a:lnTo>
                      <a:lnTo>
                        <a:pt x="71" y="114"/>
                      </a:lnTo>
                      <a:lnTo>
                        <a:pt x="72" y="112"/>
                      </a:lnTo>
                      <a:lnTo>
                        <a:pt x="73" y="109"/>
                      </a:lnTo>
                      <a:lnTo>
                        <a:pt x="74" y="107"/>
                      </a:lnTo>
                      <a:lnTo>
                        <a:pt x="76" y="104"/>
                      </a:lnTo>
                      <a:lnTo>
                        <a:pt x="77" y="102"/>
                      </a:lnTo>
                      <a:lnTo>
                        <a:pt x="78" y="99"/>
                      </a:lnTo>
                      <a:lnTo>
                        <a:pt x="79" y="97"/>
                      </a:lnTo>
                      <a:lnTo>
                        <a:pt x="80" y="94"/>
                      </a:lnTo>
                      <a:lnTo>
                        <a:pt x="81" y="92"/>
                      </a:lnTo>
                      <a:lnTo>
                        <a:pt x="82" y="90"/>
                      </a:lnTo>
                      <a:lnTo>
                        <a:pt x="83" y="87"/>
                      </a:lnTo>
                      <a:lnTo>
                        <a:pt x="84" y="85"/>
                      </a:lnTo>
                      <a:lnTo>
                        <a:pt x="85" y="83"/>
                      </a:lnTo>
                      <a:lnTo>
                        <a:pt x="86" y="80"/>
                      </a:lnTo>
                      <a:lnTo>
                        <a:pt x="88" y="78"/>
                      </a:lnTo>
                      <a:lnTo>
                        <a:pt x="88" y="76"/>
                      </a:lnTo>
                      <a:lnTo>
                        <a:pt x="90" y="73"/>
                      </a:lnTo>
                      <a:lnTo>
                        <a:pt x="91" y="71"/>
                      </a:lnTo>
                      <a:lnTo>
                        <a:pt x="92" y="69"/>
                      </a:lnTo>
                      <a:lnTo>
                        <a:pt x="93" y="67"/>
                      </a:lnTo>
                      <a:lnTo>
                        <a:pt x="94" y="65"/>
                      </a:lnTo>
                      <a:lnTo>
                        <a:pt x="95" y="63"/>
                      </a:lnTo>
                      <a:lnTo>
                        <a:pt x="96" y="61"/>
                      </a:lnTo>
                      <a:lnTo>
                        <a:pt x="97" y="59"/>
                      </a:lnTo>
                      <a:lnTo>
                        <a:pt x="98" y="57"/>
                      </a:lnTo>
                      <a:lnTo>
                        <a:pt x="98" y="55"/>
                      </a:lnTo>
                      <a:lnTo>
                        <a:pt x="100" y="53"/>
                      </a:lnTo>
                      <a:lnTo>
                        <a:pt x="100" y="52"/>
                      </a:lnTo>
                      <a:lnTo>
                        <a:pt x="101" y="50"/>
                      </a:lnTo>
                      <a:lnTo>
                        <a:pt x="102" y="48"/>
                      </a:lnTo>
                      <a:lnTo>
                        <a:pt x="103" y="46"/>
                      </a:lnTo>
                      <a:lnTo>
                        <a:pt x="104" y="44"/>
                      </a:lnTo>
                      <a:lnTo>
                        <a:pt x="104" y="43"/>
                      </a:lnTo>
                      <a:lnTo>
                        <a:pt x="105" y="41"/>
                      </a:lnTo>
                      <a:lnTo>
                        <a:pt x="106" y="40"/>
                      </a:lnTo>
                      <a:lnTo>
                        <a:pt x="106" y="38"/>
                      </a:lnTo>
                      <a:lnTo>
                        <a:pt x="107" y="36"/>
                      </a:lnTo>
                      <a:lnTo>
                        <a:pt x="108" y="35"/>
                      </a:lnTo>
                      <a:lnTo>
                        <a:pt x="108" y="34"/>
                      </a:lnTo>
                      <a:lnTo>
                        <a:pt x="109" y="33"/>
                      </a:lnTo>
                      <a:lnTo>
                        <a:pt x="109" y="31"/>
                      </a:lnTo>
                      <a:lnTo>
                        <a:pt x="110" y="30"/>
                      </a:lnTo>
                      <a:lnTo>
                        <a:pt x="111" y="29"/>
                      </a:lnTo>
                      <a:lnTo>
                        <a:pt x="111" y="28"/>
                      </a:lnTo>
                      <a:lnTo>
                        <a:pt x="112" y="27"/>
                      </a:lnTo>
                      <a:lnTo>
                        <a:pt x="112" y="26"/>
                      </a:lnTo>
                      <a:lnTo>
                        <a:pt x="113" y="25"/>
                      </a:lnTo>
                      <a:lnTo>
                        <a:pt x="113" y="24"/>
                      </a:lnTo>
                      <a:lnTo>
                        <a:pt x="114" y="23"/>
                      </a:lnTo>
                      <a:lnTo>
                        <a:pt x="114" y="22"/>
                      </a:lnTo>
                      <a:lnTo>
                        <a:pt x="115" y="21"/>
                      </a:lnTo>
                      <a:lnTo>
                        <a:pt x="115" y="20"/>
                      </a:lnTo>
                      <a:lnTo>
                        <a:pt x="115" y="19"/>
                      </a:lnTo>
                      <a:lnTo>
                        <a:pt x="115" y="19"/>
                      </a:lnTo>
                      <a:lnTo>
                        <a:pt x="115" y="19"/>
                      </a:lnTo>
                      <a:lnTo>
                        <a:pt x="115" y="19"/>
                      </a:lnTo>
                      <a:lnTo>
                        <a:pt x="114" y="19"/>
                      </a:lnTo>
                      <a:lnTo>
                        <a:pt x="114" y="18"/>
                      </a:lnTo>
                      <a:lnTo>
                        <a:pt x="113" y="18"/>
                      </a:lnTo>
                      <a:lnTo>
                        <a:pt x="111" y="17"/>
                      </a:lnTo>
                      <a:lnTo>
                        <a:pt x="110" y="16"/>
                      </a:lnTo>
                      <a:lnTo>
                        <a:pt x="108" y="16"/>
                      </a:lnTo>
                      <a:lnTo>
                        <a:pt x="107" y="15"/>
                      </a:lnTo>
                      <a:lnTo>
                        <a:pt x="106" y="15"/>
                      </a:lnTo>
                      <a:lnTo>
                        <a:pt x="105" y="14"/>
                      </a:lnTo>
                      <a:lnTo>
                        <a:pt x="104" y="14"/>
                      </a:lnTo>
                      <a:lnTo>
                        <a:pt x="103" y="13"/>
                      </a:lnTo>
                      <a:lnTo>
                        <a:pt x="102" y="13"/>
                      </a:lnTo>
                      <a:lnTo>
                        <a:pt x="100" y="13"/>
                      </a:lnTo>
                      <a:lnTo>
                        <a:pt x="99" y="12"/>
                      </a:lnTo>
                      <a:lnTo>
                        <a:pt x="98" y="12"/>
                      </a:lnTo>
                      <a:lnTo>
                        <a:pt x="96" y="11"/>
                      </a:lnTo>
                      <a:lnTo>
                        <a:pt x="95" y="11"/>
                      </a:lnTo>
                      <a:lnTo>
                        <a:pt x="93" y="11"/>
                      </a:lnTo>
                      <a:lnTo>
                        <a:pt x="92" y="10"/>
                      </a:lnTo>
                      <a:lnTo>
                        <a:pt x="90" y="10"/>
                      </a:lnTo>
                      <a:lnTo>
                        <a:pt x="88" y="9"/>
                      </a:lnTo>
                      <a:lnTo>
                        <a:pt x="87" y="9"/>
                      </a:lnTo>
                      <a:lnTo>
                        <a:pt x="85" y="9"/>
                      </a:lnTo>
                      <a:lnTo>
                        <a:pt x="83" y="8"/>
                      </a:lnTo>
                      <a:lnTo>
                        <a:pt x="81" y="8"/>
                      </a:lnTo>
                      <a:lnTo>
                        <a:pt x="79" y="8"/>
                      </a:lnTo>
                      <a:lnTo>
                        <a:pt x="77" y="7"/>
                      </a:lnTo>
                      <a:lnTo>
                        <a:pt x="75" y="7"/>
                      </a:lnTo>
                      <a:lnTo>
                        <a:pt x="73" y="6"/>
                      </a:lnTo>
                      <a:lnTo>
                        <a:pt x="71" y="6"/>
                      </a:lnTo>
                      <a:lnTo>
                        <a:pt x="69" y="6"/>
                      </a:lnTo>
                      <a:lnTo>
                        <a:pt x="66" y="6"/>
                      </a:lnTo>
                      <a:lnTo>
                        <a:pt x="64" y="6"/>
                      </a:lnTo>
                      <a:lnTo>
                        <a:pt x="62" y="6"/>
                      </a:lnTo>
                      <a:lnTo>
                        <a:pt x="59" y="6"/>
                      </a:lnTo>
                      <a:lnTo>
                        <a:pt x="57" y="6"/>
                      </a:lnTo>
                      <a:lnTo>
                        <a:pt x="54" y="6"/>
                      </a:lnTo>
                      <a:lnTo>
                        <a:pt x="52" y="6"/>
                      </a:lnTo>
                      <a:lnTo>
                        <a:pt x="49" y="6"/>
                      </a:lnTo>
                      <a:lnTo>
                        <a:pt x="46" y="6"/>
                      </a:lnTo>
                      <a:lnTo>
                        <a:pt x="44" y="6"/>
                      </a:lnTo>
                      <a:lnTo>
                        <a:pt x="41" y="6"/>
                      </a:lnTo>
                      <a:lnTo>
                        <a:pt x="38" y="6"/>
                      </a:lnTo>
                      <a:lnTo>
                        <a:pt x="35" y="6"/>
                      </a:lnTo>
                      <a:lnTo>
                        <a:pt x="32" y="6"/>
                      </a:lnTo>
                      <a:lnTo>
                        <a:pt x="30" y="7"/>
                      </a:lnTo>
                      <a:lnTo>
                        <a:pt x="27" y="7"/>
                      </a:lnTo>
                      <a:lnTo>
                        <a:pt x="23" y="7"/>
                      </a:lnTo>
                      <a:lnTo>
                        <a:pt x="20" y="8"/>
                      </a:lnTo>
                      <a:lnTo>
                        <a:pt x="17" y="8"/>
                      </a:lnTo>
                      <a:lnTo>
                        <a:pt x="14" y="9"/>
                      </a:lnTo>
                      <a:lnTo>
                        <a:pt x="11" y="9"/>
                      </a:lnTo>
                      <a:lnTo>
                        <a:pt x="7" y="10"/>
                      </a:lnTo>
                      <a:lnTo>
                        <a:pt x="4" y="11"/>
                      </a:lnTo>
                      <a:lnTo>
                        <a:pt x="0" y="8"/>
                      </a:lnTo>
                      <a:lnTo>
                        <a:pt x="0" y="8"/>
                      </a:lnTo>
                      <a:lnTo>
                        <a:pt x="1" y="8"/>
                      </a:lnTo>
                      <a:lnTo>
                        <a:pt x="2" y="7"/>
                      </a:lnTo>
                      <a:lnTo>
                        <a:pt x="4" y="7"/>
                      </a:lnTo>
                      <a:lnTo>
                        <a:pt x="4" y="6"/>
                      </a:lnTo>
                      <a:lnTo>
                        <a:pt x="5" y="6"/>
                      </a:lnTo>
                      <a:lnTo>
                        <a:pt x="6" y="6"/>
                      </a:lnTo>
                      <a:lnTo>
                        <a:pt x="7" y="6"/>
                      </a:lnTo>
                      <a:lnTo>
                        <a:pt x="8" y="6"/>
                      </a:lnTo>
                      <a:lnTo>
                        <a:pt x="9" y="6"/>
                      </a:lnTo>
                      <a:lnTo>
                        <a:pt x="11" y="5"/>
                      </a:lnTo>
                      <a:lnTo>
                        <a:pt x="12" y="5"/>
                      </a:lnTo>
                      <a:lnTo>
                        <a:pt x="14" y="4"/>
                      </a:lnTo>
                      <a:lnTo>
                        <a:pt x="15" y="4"/>
                      </a:lnTo>
                      <a:lnTo>
                        <a:pt x="17" y="4"/>
                      </a:lnTo>
                      <a:lnTo>
                        <a:pt x="19" y="4"/>
                      </a:lnTo>
                      <a:lnTo>
                        <a:pt x="20" y="3"/>
                      </a:lnTo>
                      <a:lnTo>
                        <a:pt x="22" y="3"/>
                      </a:lnTo>
                      <a:lnTo>
                        <a:pt x="24" y="3"/>
                      </a:lnTo>
                      <a:lnTo>
                        <a:pt x="26" y="3"/>
                      </a:lnTo>
                      <a:lnTo>
                        <a:pt x="28" y="2"/>
                      </a:lnTo>
                      <a:lnTo>
                        <a:pt x="30" y="2"/>
                      </a:lnTo>
                      <a:lnTo>
                        <a:pt x="32" y="2"/>
                      </a:lnTo>
                      <a:lnTo>
                        <a:pt x="34" y="2"/>
                      </a:lnTo>
                      <a:lnTo>
                        <a:pt x="36" y="1"/>
                      </a:lnTo>
                      <a:lnTo>
                        <a:pt x="39" y="1"/>
                      </a:lnTo>
                      <a:lnTo>
                        <a:pt x="41" y="1"/>
                      </a:lnTo>
                      <a:lnTo>
                        <a:pt x="43" y="1"/>
                      </a:lnTo>
                      <a:lnTo>
                        <a:pt x="46" y="0"/>
                      </a:lnTo>
                      <a:lnTo>
                        <a:pt x="48" y="0"/>
                      </a:lnTo>
                      <a:lnTo>
                        <a:pt x="50" y="0"/>
                      </a:lnTo>
                      <a:lnTo>
                        <a:pt x="53" y="0"/>
                      </a:lnTo>
                      <a:lnTo>
                        <a:pt x="55" y="0"/>
                      </a:lnTo>
                      <a:lnTo>
                        <a:pt x="58" y="0"/>
                      </a:lnTo>
                      <a:lnTo>
                        <a:pt x="61" y="0"/>
                      </a:lnTo>
                      <a:lnTo>
                        <a:pt x="63" y="0"/>
                      </a:lnTo>
                      <a:lnTo>
                        <a:pt x="66" y="0"/>
                      </a:lnTo>
                      <a:lnTo>
                        <a:pt x="68" y="0"/>
                      </a:lnTo>
                      <a:lnTo>
                        <a:pt x="71" y="0"/>
                      </a:lnTo>
                      <a:lnTo>
                        <a:pt x="74" y="0"/>
                      </a:lnTo>
                      <a:lnTo>
                        <a:pt x="76" y="0"/>
                      </a:lnTo>
                      <a:lnTo>
                        <a:pt x="79" y="0"/>
                      </a:lnTo>
                      <a:lnTo>
                        <a:pt x="82" y="0"/>
                      </a:lnTo>
                      <a:lnTo>
                        <a:pt x="84" y="1"/>
                      </a:lnTo>
                      <a:lnTo>
                        <a:pt x="87" y="1"/>
                      </a:lnTo>
                      <a:lnTo>
                        <a:pt x="90" y="1"/>
                      </a:lnTo>
                      <a:lnTo>
                        <a:pt x="92" y="2"/>
                      </a:lnTo>
                      <a:lnTo>
                        <a:pt x="95" y="2"/>
                      </a:lnTo>
                      <a:lnTo>
                        <a:pt x="98" y="3"/>
                      </a:lnTo>
                      <a:lnTo>
                        <a:pt x="101" y="3"/>
                      </a:lnTo>
                      <a:lnTo>
                        <a:pt x="103" y="4"/>
                      </a:lnTo>
                      <a:lnTo>
                        <a:pt x="106" y="4"/>
                      </a:lnTo>
                      <a:lnTo>
                        <a:pt x="109" y="5"/>
                      </a:lnTo>
                      <a:lnTo>
                        <a:pt x="111" y="6"/>
                      </a:lnTo>
                      <a:lnTo>
                        <a:pt x="114" y="6"/>
                      </a:lnTo>
                      <a:lnTo>
                        <a:pt x="117" y="7"/>
                      </a:lnTo>
                      <a:lnTo>
                        <a:pt x="119" y="8"/>
                      </a:lnTo>
                      <a:lnTo>
                        <a:pt x="122" y="9"/>
                      </a:lnTo>
                      <a:lnTo>
                        <a:pt x="125" y="10"/>
                      </a:lnTo>
                      <a:lnTo>
                        <a:pt x="127" y="11"/>
                      </a:lnTo>
                      <a:lnTo>
                        <a:pt x="129" y="17"/>
                      </a:lnTo>
                      <a:lnTo>
                        <a:pt x="128" y="17"/>
                      </a:lnTo>
                      <a:lnTo>
                        <a:pt x="128" y="18"/>
                      </a:lnTo>
                      <a:lnTo>
                        <a:pt x="127" y="18"/>
                      </a:lnTo>
                      <a:lnTo>
                        <a:pt x="127" y="19"/>
                      </a:lnTo>
                      <a:lnTo>
                        <a:pt x="127" y="19"/>
                      </a:lnTo>
                      <a:lnTo>
                        <a:pt x="126" y="21"/>
                      </a:lnTo>
                      <a:lnTo>
                        <a:pt x="125" y="21"/>
                      </a:lnTo>
                      <a:lnTo>
                        <a:pt x="125" y="23"/>
                      </a:lnTo>
                      <a:lnTo>
                        <a:pt x="124" y="24"/>
                      </a:lnTo>
                      <a:lnTo>
                        <a:pt x="123" y="25"/>
                      </a:lnTo>
                      <a:lnTo>
                        <a:pt x="122" y="27"/>
                      </a:lnTo>
                      <a:lnTo>
                        <a:pt x="121" y="28"/>
                      </a:lnTo>
                      <a:lnTo>
                        <a:pt x="121" y="30"/>
                      </a:lnTo>
                      <a:lnTo>
                        <a:pt x="119" y="32"/>
                      </a:lnTo>
                      <a:lnTo>
                        <a:pt x="118" y="33"/>
                      </a:lnTo>
                      <a:lnTo>
                        <a:pt x="117" y="35"/>
                      </a:lnTo>
                      <a:lnTo>
                        <a:pt x="116" y="37"/>
                      </a:lnTo>
                      <a:lnTo>
                        <a:pt x="115" y="40"/>
                      </a:lnTo>
                      <a:lnTo>
                        <a:pt x="113" y="42"/>
                      </a:lnTo>
                      <a:lnTo>
                        <a:pt x="112" y="44"/>
                      </a:lnTo>
                      <a:lnTo>
                        <a:pt x="111" y="46"/>
                      </a:lnTo>
                      <a:lnTo>
                        <a:pt x="110" y="48"/>
                      </a:lnTo>
                      <a:lnTo>
                        <a:pt x="108" y="51"/>
                      </a:lnTo>
                      <a:lnTo>
                        <a:pt x="107" y="54"/>
                      </a:lnTo>
                      <a:lnTo>
                        <a:pt x="106" y="56"/>
                      </a:lnTo>
                      <a:lnTo>
                        <a:pt x="104" y="59"/>
                      </a:lnTo>
                      <a:lnTo>
                        <a:pt x="102" y="61"/>
                      </a:lnTo>
                      <a:lnTo>
                        <a:pt x="101" y="64"/>
                      </a:lnTo>
                      <a:lnTo>
                        <a:pt x="100" y="67"/>
                      </a:lnTo>
                      <a:lnTo>
                        <a:pt x="98" y="70"/>
                      </a:lnTo>
                      <a:lnTo>
                        <a:pt x="96" y="73"/>
                      </a:lnTo>
                      <a:lnTo>
                        <a:pt x="95" y="76"/>
                      </a:lnTo>
                      <a:lnTo>
                        <a:pt x="93" y="79"/>
                      </a:lnTo>
                      <a:lnTo>
                        <a:pt x="91" y="82"/>
                      </a:lnTo>
                      <a:lnTo>
                        <a:pt x="90" y="85"/>
                      </a:lnTo>
                      <a:lnTo>
                        <a:pt x="88" y="88"/>
                      </a:lnTo>
                      <a:lnTo>
                        <a:pt x="86" y="92"/>
                      </a:lnTo>
                      <a:lnTo>
                        <a:pt x="85" y="95"/>
                      </a:lnTo>
                      <a:lnTo>
                        <a:pt x="83" y="98"/>
                      </a:lnTo>
                      <a:lnTo>
                        <a:pt x="82" y="102"/>
                      </a:lnTo>
                      <a:lnTo>
                        <a:pt x="80" y="105"/>
                      </a:lnTo>
                      <a:lnTo>
                        <a:pt x="78" y="108"/>
                      </a:lnTo>
                      <a:lnTo>
                        <a:pt x="77" y="111"/>
                      </a:lnTo>
                      <a:lnTo>
                        <a:pt x="75" y="115"/>
                      </a:lnTo>
                      <a:lnTo>
                        <a:pt x="73" y="119"/>
                      </a:lnTo>
                      <a:lnTo>
                        <a:pt x="72" y="122"/>
                      </a:lnTo>
                      <a:lnTo>
                        <a:pt x="70" y="125"/>
                      </a:lnTo>
                      <a:lnTo>
                        <a:pt x="69" y="128"/>
                      </a:lnTo>
                      <a:lnTo>
                        <a:pt x="67" y="132"/>
                      </a:lnTo>
                      <a:lnTo>
                        <a:pt x="65" y="136"/>
                      </a:lnTo>
                      <a:lnTo>
                        <a:pt x="64" y="139"/>
                      </a:lnTo>
                      <a:lnTo>
                        <a:pt x="62" y="142"/>
                      </a:lnTo>
                      <a:lnTo>
                        <a:pt x="61" y="146"/>
                      </a:lnTo>
                      <a:lnTo>
                        <a:pt x="59" y="149"/>
                      </a:lnTo>
                      <a:lnTo>
                        <a:pt x="58" y="153"/>
                      </a:lnTo>
                      <a:lnTo>
                        <a:pt x="57" y="156"/>
                      </a:lnTo>
                      <a:lnTo>
                        <a:pt x="55" y="159"/>
                      </a:lnTo>
                      <a:lnTo>
                        <a:pt x="54" y="163"/>
                      </a:lnTo>
                      <a:lnTo>
                        <a:pt x="52" y="166"/>
                      </a:lnTo>
                      <a:lnTo>
                        <a:pt x="51" y="170"/>
                      </a:lnTo>
                      <a:lnTo>
                        <a:pt x="50" y="173"/>
                      </a:lnTo>
                      <a:lnTo>
                        <a:pt x="49" y="176"/>
                      </a:lnTo>
                      <a:lnTo>
                        <a:pt x="49" y="176"/>
                      </a:lnTo>
                      <a:lnTo>
                        <a:pt x="49" y="177"/>
                      </a:lnTo>
                      <a:lnTo>
                        <a:pt x="48" y="177"/>
                      </a:lnTo>
                      <a:lnTo>
                        <a:pt x="48" y="178"/>
                      </a:lnTo>
                      <a:lnTo>
                        <a:pt x="48" y="179"/>
                      </a:lnTo>
                      <a:lnTo>
                        <a:pt x="47" y="180"/>
                      </a:lnTo>
                      <a:lnTo>
                        <a:pt x="47" y="182"/>
                      </a:lnTo>
                      <a:lnTo>
                        <a:pt x="46" y="184"/>
                      </a:lnTo>
                      <a:lnTo>
                        <a:pt x="46" y="184"/>
                      </a:lnTo>
                      <a:lnTo>
                        <a:pt x="46" y="185"/>
                      </a:lnTo>
                      <a:lnTo>
                        <a:pt x="46" y="186"/>
                      </a:lnTo>
                      <a:lnTo>
                        <a:pt x="45" y="187"/>
                      </a:lnTo>
                      <a:lnTo>
                        <a:pt x="45" y="188"/>
                      </a:lnTo>
                      <a:lnTo>
                        <a:pt x="44" y="189"/>
                      </a:lnTo>
                      <a:lnTo>
                        <a:pt x="44" y="190"/>
                      </a:lnTo>
                      <a:lnTo>
                        <a:pt x="44" y="191"/>
                      </a:lnTo>
                      <a:lnTo>
                        <a:pt x="43" y="192"/>
                      </a:lnTo>
                      <a:lnTo>
                        <a:pt x="43" y="194"/>
                      </a:lnTo>
                      <a:lnTo>
                        <a:pt x="43" y="195"/>
                      </a:lnTo>
                      <a:lnTo>
                        <a:pt x="42" y="196"/>
                      </a:lnTo>
                      <a:lnTo>
                        <a:pt x="42" y="197"/>
                      </a:lnTo>
                      <a:lnTo>
                        <a:pt x="42" y="198"/>
                      </a:lnTo>
                      <a:lnTo>
                        <a:pt x="41" y="199"/>
                      </a:lnTo>
                      <a:lnTo>
                        <a:pt x="41" y="201"/>
                      </a:lnTo>
                      <a:lnTo>
                        <a:pt x="41" y="202"/>
                      </a:lnTo>
                      <a:lnTo>
                        <a:pt x="40" y="203"/>
                      </a:lnTo>
                      <a:lnTo>
                        <a:pt x="40" y="204"/>
                      </a:lnTo>
                      <a:lnTo>
                        <a:pt x="39" y="205"/>
                      </a:lnTo>
                      <a:lnTo>
                        <a:pt x="39" y="207"/>
                      </a:lnTo>
                      <a:lnTo>
                        <a:pt x="38" y="208"/>
                      </a:lnTo>
                      <a:lnTo>
                        <a:pt x="38" y="209"/>
                      </a:lnTo>
                      <a:lnTo>
                        <a:pt x="38" y="211"/>
                      </a:lnTo>
                      <a:lnTo>
                        <a:pt x="37" y="212"/>
                      </a:lnTo>
                      <a:lnTo>
                        <a:pt x="37" y="213"/>
                      </a:lnTo>
                      <a:lnTo>
                        <a:pt x="37" y="214"/>
                      </a:lnTo>
                      <a:lnTo>
                        <a:pt x="36" y="215"/>
                      </a:lnTo>
                      <a:lnTo>
                        <a:pt x="36" y="217"/>
                      </a:lnTo>
                      <a:lnTo>
                        <a:pt x="36" y="218"/>
                      </a:lnTo>
                      <a:lnTo>
                        <a:pt x="35" y="219"/>
                      </a:lnTo>
                      <a:lnTo>
                        <a:pt x="35" y="221"/>
                      </a:lnTo>
                      <a:lnTo>
                        <a:pt x="34" y="222"/>
                      </a:lnTo>
                      <a:lnTo>
                        <a:pt x="34" y="223"/>
                      </a:lnTo>
                      <a:lnTo>
                        <a:pt x="34" y="224"/>
                      </a:lnTo>
                      <a:lnTo>
                        <a:pt x="34" y="225"/>
                      </a:lnTo>
                      <a:lnTo>
                        <a:pt x="33" y="226"/>
                      </a:lnTo>
                      <a:lnTo>
                        <a:pt x="33" y="227"/>
                      </a:lnTo>
                      <a:lnTo>
                        <a:pt x="33" y="228"/>
                      </a:lnTo>
                      <a:lnTo>
                        <a:pt x="33" y="229"/>
                      </a:lnTo>
                      <a:lnTo>
                        <a:pt x="32" y="230"/>
                      </a:lnTo>
                      <a:lnTo>
                        <a:pt x="32" y="231"/>
                      </a:lnTo>
                      <a:lnTo>
                        <a:pt x="32" y="232"/>
                      </a:lnTo>
                      <a:lnTo>
                        <a:pt x="32" y="233"/>
                      </a:lnTo>
                      <a:lnTo>
                        <a:pt x="32" y="234"/>
                      </a:lnTo>
                      <a:lnTo>
                        <a:pt x="31" y="235"/>
                      </a:lnTo>
                      <a:lnTo>
                        <a:pt x="31" y="236"/>
                      </a:lnTo>
                      <a:lnTo>
                        <a:pt x="31" y="236"/>
                      </a:lnTo>
                      <a:lnTo>
                        <a:pt x="30" y="246"/>
                      </a:lnTo>
                      <a:lnTo>
                        <a:pt x="30" y="246"/>
                      </a:lnTo>
                      <a:close/>
                    </a:path>
                  </a:pathLst>
                </a:custGeom>
                <a:solidFill>
                  <a:srgbClr val="66664F"/>
                </a:solidFill>
                <a:ln>
                  <a:noFill/>
                </a:ln>
              </p:spPr>
              <p:txBody>
                <a:bodyPr/>
                <a:lstStyle/>
                <a:p>
                  <a:pPr algn="ctr"/>
                  <a:endParaRPr lang="zh-CN" altLang="en-US"/>
                </a:p>
              </p:txBody>
            </p:sp>
          </p:grpSp>
        </p:grpSp>
        <p:grpSp>
          <p:nvGrpSpPr>
            <p:cNvPr id="466" name="Group 570"/>
            <p:cNvGrpSpPr/>
            <p:nvPr/>
          </p:nvGrpSpPr>
          <p:grpSpPr bwMode="auto">
            <a:xfrm>
              <a:off x="1757689" y="2230601"/>
              <a:ext cx="8662489" cy="3077812"/>
              <a:chOff x="1205" y="1467"/>
              <a:chExt cx="3245" cy="1774"/>
            </a:xfrm>
          </p:grpSpPr>
          <p:sp>
            <p:nvSpPr>
              <p:cNvPr id="1052343" name="Freeform 571"/>
              <p:cNvSpPr/>
              <p:nvPr/>
            </p:nvSpPr>
            <p:spPr bwMode="auto">
              <a:xfrm>
                <a:off x="1205" y="1467"/>
                <a:ext cx="3245" cy="1774"/>
              </a:xfrm>
              <a:custGeom>
                <a:avLst/>
                <a:gdLst>
                  <a:gd name="T0" fmla="*/ 661 w 12346"/>
                  <a:gd name="T1" fmla="*/ 0 h 6750"/>
                  <a:gd name="T2" fmla="*/ 0 w 12346"/>
                  <a:gd name="T3" fmla="*/ 660 h 6750"/>
                  <a:gd name="T4" fmla="*/ 0 w 12346"/>
                  <a:gd name="T5" fmla="*/ 6089 h 6750"/>
                  <a:gd name="T6" fmla="*/ 661 w 12346"/>
                  <a:gd name="T7" fmla="*/ 6750 h 6750"/>
                  <a:gd name="T8" fmla="*/ 11685 w 12346"/>
                  <a:gd name="T9" fmla="*/ 6750 h 6750"/>
                  <a:gd name="T10" fmla="*/ 12346 w 12346"/>
                  <a:gd name="T11" fmla="*/ 6089 h 6750"/>
                  <a:gd name="T12" fmla="*/ 12346 w 12346"/>
                  <a:gd name="T13" fmla="*/ 660 h 6750"/>
                  <a:gd name="T14" fmla="*/ 11685 w 12346"/>
                  <a:gd name="T15" fmla="*/ 0 h 6750"/>
                  <a:gd name="T16" fmla="*/ 661 w 12346"/>
                  <a:gd name="T17" fmla="*/ 0 h 6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46" h="6750">
                    <a:moveTo>
                      <a:pt x="661" y="0"/>
                    </a:moveTo>
                    <a:cubicBezTo>
                      <a:pt x="296" y="0"/>
                      <a:pt x="0" y="295"/>
                      <a:pt x="0" y="660"/>
                    </a:cubicBezTo>
                    <a:lnTo>
                      <a:pt x="0" y="6089"/>
                    </a:lnTo>
                    <a:cubicBezTo>
                      <a:pt x="0" y="6454"/>
                      <a:pt x="296" y="6750"/>
                      <a:pt x="661" y="6750"/>
                    </a:cubicBezTo>
                    <a:lnTo>
                      <a:pt x="11685" y="6750"/>
                    </a:lnTo>
                    <a:cubicBezTo>
                      <a:pt x="12050" y="6750"/>
                      <a:pt x="12346" y="6454"/>
                      <a:pt x="12346" y="6089"/>
                    </a:cubicBezTo>
                    <a:lnTo>
                      <a:pt x="12346" y="660"/>
                    </a:lnTo>
                    <a:cubicBezTo>
                      <a:pt x="12346" y="295"/>
                      <a:pt x="12050" y="0"/>
                      <a:pt x="11685" y="0"/>
                    </a:cubicBezTo>
                    <a:lnTo>
                      <a:pt x="661" y="0"/>
                    </a:lnTo>
                    <a:close/>
                  </a:path>
                </a:pathLst>
              </a:custGeom>
              <a:solidFill>
                <a:schemeClr val="accent1"/>
              </a:solidFill>
              <a:ln w="0">
                <a:solidFill>
                  <a:srgbClr val="000000"/>
                </a:solidFill>
                <a:prstDash val="solid"/>
                <a:round/>
              </a:ln>
            </p:spPr>
            <p:txBody>
              <a:bodyPr/>
              <a:lstStyle/>
              <a:p>
                <a:pPr algn="ctr"/>
                <a:endParaRPr lang="zh-CN" altLang="en-US"/>
              </a:p>
            </p:txBody>
          </p:sp>
          <p:sp>
            <p:nvSpPr>
              <p:cNvPr id="1052344" name="Freeform 572"/>
              <p:cNvSpPr/>
              <p:nvPr/>
            </p:nvSpPr>
            <p:spPr bwMode="auto">
              <a:xfrm>
                <a:off x="1205" y="1467"/>
                <a:ext cx="3245" cy="1774"/>
              </a:xfrm>
              <a:custGeom>
                <a:avLst/>
                <a:gdLst>
                  <a:gd name="T0" fmla="*/ 661 w 12346"/>
                  <a:gd name="T1" fmla="*/ 0 h 6750"/>
                  <a:gd name="T2" fmla="*/ 0 w 12346"/>
                  <a:gd name="T3" fmla="*/ 660 h 6750"/>
                  <a:gd name="T4" fmla="*/ 0 w 12346"/>
                  <a:gd name="T5" fmla="*/ 6089 h 6750"/>
                  <a:gd name="T6" fmla="*/ 661 w 12346"/>
                  <a:gd name="T7" fmla="*/ 6750 h 6750"/>
                  <a:gd name="T8" fmla="*/ 11685 w 12346"/>
                  <a:gd name="T9" fmla="*/ 6750 h 6750"/>
                  <a:gd name="T10" fmla="*/ 12346 w 12346"/>
                  <a:gd name="T11" fmla="*/ 6089 h 6750"/>
                  <a:gd name="T12" fmla="*/ 12346 w 12346"/>
                  <a:gd name="T13" fmla="*/ 660 h 6750"/>
                  <a:gd name="T14" fmla="*/ 11685 w 12346"/>
                  <a:gd name="T15" fmla="*/ 0 h 6750"/>
                  <a:gd name="T16" fmla="*/ 661 w 12346"/>
                  <a:gd name="T17" fmla="*/ 0 h 6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46" h="6750">
                    <a:moveTo>
                      <a:pt x="661" y="0"/>
                    </a:moveTo>
                    <a:cubicBezTo>
                      <a:pt x="296" y="0"/>
                      <a:pt x="0" y="295"/>
                      <a:pt x="0" y="660"/>
                    </a:cubicBezTo>
                    <a:lnTo>
                      <a:pt x="0" y="6089"/>
                    </a:lnTo>
                    <a:cubicBezTo>
                      <a:pt x="0" y="6454"/>
                      <a:pt x="296" y="6750"/>
                      <a:pt x="661" y="6750"/>
                    </a:cubicBezTo>
                    <a:lnTo>
                      <a:pt x="11685" y="6750"/>
                    </a:lnTo>
                    <a:cubicBezTo>
                      <a:pt x="12050" y="6750"/>
                      <a:pt x="12346" y="6454"/>
                      <a:pt x="12346" y="6089"/>
                    </a:cubicBezTo>
                    <a:lnTo>
                      <a:pt x="12346" y="660"/>
                    </a:lnTo>
                    <a:cubicBezTo>
                      <a:pt x="12346" y="295"/>
                      <a:pt x="12050" y="0"/>
                      <a:pt x="11685" y="0"/>
                    </a:cubicBezTo>
                    <a:lnTo>
                      <a:pt x="661" y="0"/>
                    </a:lnTo>
                    <a:close/>
                  </a:path>
                </a:pathLst>
              </a:custGeom>
              <a:noFill/>
              <a:ln w="17463" cap="rnd">
                <a:solidFill>
                  <a:srgbClr val="669900"/>
                </a:solidFill>
                <a:prstDash val="solid"/>
                <a:round/>
              </a:ln>
            </p:spPr>
            <p:txBody>
              <a:bodyPr/>
              <a:lstStyle/>
              <a:p>
                <a:pPr algn="ctr"/>
                <a:endParaRPr lang="zh-CN" altLang="en-US"/>
              </a:p>
            </p:txBody>
          </p:sp>
        </p:grpSp>
        <p:grpSp>
          <p:nvGrpSpPr>
            <p:cNvPr id="467" name="Group 573"/>
            <p:cNvGrpSpPr/>
            <p:nvPr/>
          </p:nvGrpSpPr>
          <p:grpSpPr bwMode="auto">
            <a:xfrm>
              <a:off x="2312943" y="5644995"/>
              <a:ext cx="3075251" cy="922997"/>
              <a:chOff x="1413" y="3435"/>
              <a:chExt cx="1152" cy="532"/>
            </a:xfrm>
          </p:grpSpPr>
          <p:grpSp>
            <p:nvGrpSpPr>
              <p:cNvPr id="468" name="Group 574"/>
              <p:cNvGrpSpPr/>
              <p:nvPr/>
            </p:nvGrpSpPr>
            <p:grpSpPr bwMode="auto">
              <a:xfrm>
                <a:off x="1413" y="3435"/>
                <a:ext cx="1152" cy="532"/>
                <a:chOff x="1413" y="3435"/>
                <a:chExt cx="1152" cy="532"/>
              </a:xfrm>
            </p:grpSpPr>
            <p:grpSp>
              <p:nvGrpSpPr>
                <p:cNvPr id="469" name="Group 575"/>
                <p:cNvGrpSpPr/>
                <p:nvPr/>
              </p:nvGrpSpPr>
              <p:grpSpPr bwMode="auto">
                <a:xfrm>
                  <a:off x="2116" y="3717"/>
                  <a:ext cx="449" cy="250"/>
                  <a:chOff x="2116" y="3717"/>
                  <a:chExt cx="449" cy="250"/>
                </a:xfrm>
              </p:grpSpPr>
              <p:sp>
                <p:nvSpPr>
                  <p:cNvPr id="1052345" name="Freeform 576"/>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46" name="Freeform 577"/>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47" name="Freeform 578"/>
                  <p:cNvSpPr/>
                  <p:nvPr/>
                </p:nvSpPr>
                <p:spPr bwMode="auto">
                  <a:xfrm>
                    <a:off x="2116"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70" name="Group 579"/>
                <p:cNvGrpSpPr/>
                <p:nvPr/>
              </p:nvGrpSpPr>
              <p:grpSpPr bwMode="auto">
                <a:xfrm>
                  <a:off x="1413" y="3717"/>
                  <a:ext cx="449" cy="250"/>
                  <a:chOff x="1413" y="3717"/>
                  <a:chExt cx="449" cy="250"/>
                </a:xfrm>
              </p:grpSpPr>
              <p:sp>
                <p:nvSpPr>
                  <p:cNvPr id="1052348" name="Freeform 580"/>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49" name="Freeform 581"/>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50" name="Freeform 582"/>
                  <p:cNvSpPr/>
                  <p:nvPr/>
                </p:nvSpPr>
                <p:spPr bwMode="auto">
                  <a:xfrm>
                    <a:off x="1413"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71" name="Group 583"/>
                <p:cNvGrpSpPr/>
                <p:nvPr/>
              </p:nvGrpSpPr>
              <p:grpSpPr bwMode="auto">
                <a:xfrm>
                  <a:off x="1499" y="3435"/>
                  <a:ext cx="449" cy="249"/>
                  <a:chOff x="1499" y="3435"/>
                  <a:chExt cx="449" cy="249"/>
                </a:xfrm>
              </p:grpSpPr>
              <p:sp>
                <p:nvSpPr>
                  <p:cNvPr id="1052351" name="Freeform 584"/>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52" name="Freeform 585"/>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noFill/>
                  <a:ln w="14288" cap="flat">
                    <a:solidFill>
                      <a:srgbClr val="000000"/>
                    </a:solidFill>
                    <a:prstDash val="solid"/>
                    <a:round/>
                  </a:ln>
                </p:spPr>
                <p:txBody>
                  <a:bodyPr/>
                  <a:lstStyle/>
                  <a:p>
                    <a:pPr algn="ctr"/>
                    <a:endParaRPr lang="zh-CN" altLang="en-US"/>
                  </a:p>
                </p:txBody>
              </p:sp>
              <p:sp>
                <p:nvSpPr>
                  <p:cNvPr id="1052353" name="Freeform 586"/>
                  <p:cNvSpPr/>
                  <p:nvPr/>
                </p:nvSpPr>
                <p:spPr bwMode="auto">
                  <a:xfrm>
                    <a:off x="1499" y="3474"/>
                    <a:ext cx="449" cy="39"/>
                  </a:xfrm>
                  <a:custGeom>
                    <a:avLst/>
                    <a:gdLst>
                      <a:gd name="T0" fmla="*/ 0 w 449"/>
                      <a:gd name="T1" fmla="*/ 0 h 39"/>
                      <a:gd name="T2" fmla="*/ 224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4"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nvGrpSpPr>
                <p:cNvPr id="472" name="Group 587"/>
                <p:cNvGrpSpPr/>
                <p:nvPr/>
              </p:nvGrpSpPr>
              <p:grpSpPr bwMode="auto">
                <a:xfrm>
                  <a:off x="2045" y="3435"/>
                  <a:ext cx="449" cy="249"/>
                  <a:chOff x="2045" y="3435"/>
                  <a:chExt cx="449" cy="249"/>
                </a:xfrm>
              </p:grpSpPr>
              <p:sp>
                <p:nvSpPr>
                  <p:cNvPr id="1052354" name="Freeform 588"/>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55" name="Freeform 589"/>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noFill/>
                  <a:ln w="14288" cap="flat">
                    <a:solidFill>
                      <a:srgbClr val="000000"/>
                    </a:solidFill>
                    <a:prstDash val="solid"/>
                    <a:round/>
                  </a:ln>
                </p:spPr>
                <p:txBody>
                  <a:bodyPr/>
                  <a:lstStyle/>
                  <a:p>
                    <a:pPr algn="ctr"/>
                    <a:endParaRPr lang="zh-CN" altLang="en-US"/>
                  </a:p>
                </p:txBody>
              </p:sp>
              <p:sp>
                <p:nvSpPr>
                  <p:cNvPr id="1052356" name="Freeform 590"/>
                  <p:cNvSpPr/>
                  <p:nvPr/>
                </p:nvSpPr>
                <p:spPr bwMode="auto">
                  <a:xfrm>
                    <a:off x="2045" y="3474"/>
                    <a:ext cx="449" cy="39"/>
                  </a:xfrm>
                  <a:custGeom>
                    <a:avLst/>
                    <a:gdLst>
                      <a:gd name="T0" fmla="*/ 0 w 449"/>
                      <a:gd name="T1" fmla="*/ 0 h 39"/>
                      <a:gd name="T2" fmla="*/ 225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5"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sp>
            <p:nvSpPr>
              <p:cNvPr id="1052357" name="Rectangle 591"/>
              <p:cNvSpPr>
                <a:spLocks noChangeArrowheads="1"/>
              </p:cNvSpPr>
              <p:nvPr/>
            </p:nvSpPr>
            <p:spPr bwMode="auto">
              <a:xfrm>
                <a:off x="1855" y="3648"/>
                <a:ext cx="308" cy="238"/>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数据库</a:t>
                </a:r>
                <a:endParaRPr lang="zh-CN" altLang="en-US" sz="1400" b="1"/>
              </a:p>
            </p:txBody>
          </p:sp>
        </p:grpSp>
        <p:grpSp>
          <p:nvGrpSpPr>
            <p:cNvPr id="473" name="Group 592"/>
            <p:cNvGrpSpPr/>
            <p:nvPr/>
          </p:nvGrpSpPr>
          <p:grpSpPr bwMode="auto">
            <a:xfrm>
              <a:off x="2312943" y="5644995"/>
              <a:ext cx="3075251" cy="922997"/>
              <a:chOff x="1413" y="3435"/>
              <a:chExt cx="1152" cy="532"/>
            </a:xfrm>
          </p:grpSpPr>
          <p:grpSp>
            <p:nvGrpSpPr>
              <p:cNvPr id="474" name="Group 593"/>
              <p:cNvGrpSpPr/>
              <p:nvPr/>
            </p:nvGrpSpPr>
            <p:grpSpPr bwMode="auto">
              <a:xfrm>
                <a:off x="2116" y="3717"/>
                <a:ext cx="449" cy="250"/>
                <a:chOff x="2116" y="3717"/>
                <a:chExt cx="449" cy="250"/>
              </a:xfrm>
            </p:grpSpPr>
            <p:sp>
              <p:nvSpPr>
                <p:cNvPr id="1052358" name="Freeform 594"/>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59" name="Freeform 595"/>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60" name="Freeform 596"/>
                <p:cNvSpPr/>
                <p:nvPr/>
              </p:nvSpPr>
              <p:spPr bwMode="auto">
                <a:xfrm>
                  <a:off x="2116"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75" name="Group 597"/>
              <p:cNvGrpSpPr/>
              <p:nvPr/>
            </p:nvGrpSpPr>
            <p:grpSpPr bwMode="auto">
              <a:xfrm>
                <a:off x="1413" y="3717"/>
                <a:ext cx="449" cy="250"/>
                <a:chOff x="1413" y="3717"/>
                <a:chExt cx="449" cy="250"/>
              </a:xfrm>
            </p:grpSpPr>
            <p:sp>
              <p:nvSpPr>
                <p:cNvPr id="1052361" name="Freeform 598"/>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62" name="Freeform 599"/>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63" name="Freeform 600"/>
                <p:cNvSpPr/>
                <p:nvPr/>
              </p:nvSpPr>
              <p:spPr bwMode="auto">
                <a:xfrm>
                  <a:off x="1413"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76" name="Group 601"/>
              <p:cNvGrpSpPr/>
              <p:nvPr/>
            </p:nvGrpSpPr>
            <p:grpSpPr bwMode="auto">
              <a:xfrm>
                <a:off x="1499" y="3435"/>
                <a:ext cx="449" cy="249"/>
                <a:chOff x="1499" y="3435"/>
                <a:chExt cx="449" cy="249"/>
              </a:xfrm>
            </p:grpSpPr>
            <p:sp>
              <p:nvSpPr>
                <p:cNvPr id="1052364" name="Freeform 602"/>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65" name="Freeform 603"/>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noFill/>
                <a:ln w="14288" cap="flat">
                  <a:solidFill>
                    <a:srgbClr val="000000"/>
                  </a:solidFill>
                  <a:prstDash val="solid"/>
                  <a:round/>
                </a:ln>
              </p:spPr>
              <p:txBody>
                <a:bodyPr/>
                <a:lstStyle/>
                <a:p>
                  <a:pPr algn="ctr"/>
                  <a:endParaRPr lang="zh-CN" altLang="en-US"/>
                </a:p>
              </p:txBody>
            </p:sp>
            <p:sp>
              <p:nvSpPr>
                <p:cNvPr id="1052366" name="Freeform 604"/>
                <p:cNvSpPr/>
                <p:nvPr/>
              </p:nvSpPr>
              <p:spPr bwMode="auto">
                <a:xfrm>
                  <a:off x="1499" y="3474"/>
                  <a:ext cx="449" cy="39"/>
                </a:xfrm>
                <a:custGeom>
                  <a:avLst/>
                  <a:gdLst>
                    <a:gd name="T0" fmla="*/ 0 w 449"/>
                    <a:gd name="T1" fmla="*/ 0 h 39"/>
                    <a:gd name="T2" fmla="*/ 224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4"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nvGrpSpPr>
              <p:cNvPr id="477" name="Group 605"/>
              <p:cNvGrpSpPr/>
              <p:nvPr/>
            </p:nvGrpSpPr>
            <p:grpSpPr bwMode="auto">
              <a:xfrm>
                <a:off x="2045" y="3435"/>
                <a:ext cx="449" cy="249"/>
                <a:chOff x="2045" y="3435"/>
                <a:chExt cx="449" cy="249"/>
              </a:xfrm>
            </p:grpSpPr>
            <p:sp>
              <p:nvSpPr>
                <p:cNvPr id="1052367" name="Freeform 606"/>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68" name="Freeform 607"/>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noFill/>
                <a:ln w="14288" cap="flat">
                  <a:solidFill>
                    <a:srgbClr val="000000"/>
                  </a:solidFill>
                  <a:prstDash val="solid"/>
                  <a:round/>
                </a:ln>
              </p:spPr>
              <p:txBody>
                <a:bodyPr/>
                <a:lstStyle/>
                <a:p>
                  <a:pPr algn="ctr"/>
                  <a:endParaRPr lang="zh-CN" altLang="en-US"/>
                </a:p>
              </p:txBody>
            </p:sp>
            <p:sp>
              <p:nvSpPr>
                <p:cNvPr id="1052369" name="Freeform 608"/>
                <p:cNvSpPr/>
                <p:nvPr/>
              </p:nvSpPr>
              <p:spPr bwMode="auto">
                <a:xfrm>
                  <a:off x="2045" y="3474"/>
                  <a:ext cx="449" cy="39"/>
                </a:xfrm>
                <a:custGeom>
                  <a:avLst/>
                  <a:gdLst>
                    <a:gd name="T0" fmla="*/ 0 w 449"/>
                    <a:gd name="T1" fmla="*/ 0 h 39"/>
                    <a:gd name="T2" fmla="*/ 225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5"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sp>
          <p:nvSpPr>
            <p:cNvPr id="1052370" name="Rectangle 609"/>
            <p:cNvSpPr>
              <a:spLocks noChangeArrowheads="1"/>
            </p:cNvSpPr>
            <p:nvPr/>
          </p:nvSpPr>
          <p:spPr bwMode="auto">
            <a:xfrm>
              <a:off x="3493876" y="6014540"/>
              <a:ext cx="819639" cy="411479"/>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数据库</a:t>
              </a:r>
              <a:endParaRPr lang="zh-CN" altLang="en-US" sz="1400" b="1"/>
            </a:p>
          </p:txBody>
        </p:sp>
        <p:grpSp>
          <p:nvGrpSpPr>
            <p:cNvPr id="478" name="Group 610"/>
            <p:cNvGrpSpPr/>
            <p:nvPr/>
          </p:nvGrpSpPr>
          <p:grpSpPr bwMode="auto">
            <a:xfrm>
              <a:off x="4189592" y="6134252"/>
              <a:ext cx="1198601" cy="433739"/>
              <a:chOff x="2116" y="3717"/>
              <a:chExt cx="449" cy="250"/>
            </a:xfrm>
          </p:grpSpPr>
          <p:sp>
            <p:nvSpPr>
              <p:cNvPr id="1052371" name="Freeform 611"/>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72" name="Freeform 612"/>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73" name="Freeform 613"/>
              <p:cNvSpPr/>
              <p:nvPr/>
            </p:nvSpPr>
            <p:spPr bwMode="auto">
              <a:xfrm>
                <a:off x="2116"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79" name="Group 614"/>
            <p:cNvGrpSpPr/>
            <p:nvPr/>
          </p:nvGrpSpPr>
          <p:grpSpPr bwMode="auto">
            <a:xfrm>
              <a:off x="2312943" y="6134252"/>
              <a:ext cx="1198599" cy="433739"/>
              <a:chOff x="1413" y="3717"/>
              <a:chExt cx="449" cy="250"/>
            </a:xfrm>
          </p:grpSpPr>
          <p:sp>
            <p:nvSpPr>
              <p:cNvPr id="1052374" name="Freeform 615"/>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75" name="Freeform 616"/>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76" name="Freeform 617"/>
              <p:cNvSpPr/>
              <p:nvPr/>
            </p:nvSpPr>
            <p:spPr bwMode="auto">
              <a:xfrm>
                <a:off x="1413"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80" name="Group 618"/>
            <p:cNvGrpSpPr/>
            <p:nvPr/>
          </p:nvGrpSpPr>
          <p:grpSpPr bwMode="auto">
            <a:xfrm>
              <a:off x="2542519" y="5644995"/>
              <a:ext cx="1198599" cy="432004"/>
              <a:chOff x="1499" y="3435"/>
              <a:chExt cx="449" cy="249"/>
            </a:xfrm>
          </p:grpSpPr>
          <p:sp>
            <p:nvSpPr>
              <p:cNvPr id="1052377" name="Freeform 619"/>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78" name="Freeform 620"/>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noFill/>
              <a:ln w="14288" cap="flat">
                <a:solidFill>
                  <a:srgbClr val="000000"/>
                </a:solidFill>
                <a:prstDash val="solid"/>
                <a:round/>
              </a:ln>
            </p:spPr>
            <p:txBody>
              <a:bodyPr/>
              <a:lstStyle/>
              <a:p>
                <a:pPr algn="ctr"/>
                <a:endParaRPr lang="zh-CN" altLang="en-US"/>
              </a:p>
            </p:txBody>
          </p:sp>
          <p:sp>
            <p:nvSpPr>
              <p:cNvPr id="1052379" name="Freeform 621"/>
              <p:cNvSpPr/>
              <p:nvPr/>
            </p:nvSpPr>
            <p:spPr bwMode="auto">
              <a:xfrm>
                <a:off x="1499" y="3474"/>
                <a:ext cx="449" cy="39"/>
              </a:xfrm>
              <a:custGeom>
                <a:avLst/>
                <a:gdLst>
                  <a:gd name="T0" fmla="*/ 0 w 449"/>
                  <a:gd name="T1" fmla="*/ 0 h 39"/>
                  <a:gd name="T2" fmla="*/ 224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4"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nvGrpSpPr>
            <p:cNvPr id="481" name="Group 622"/>
            <p:cNvGrpSpPr/>
            <p:nvPr/>
          </p:nvGrpSpPr>
          <p:grpSpPr bwMode="auto">
            <a:xfrm>
              <a:off x="4000059" y="5644995"/>
              <a:ext cx="1198599" cy="432004"/>
              <a:chOff x="2045" y="3435"/>
              <a:chExt cx="449" cy="249"/>
            </a:xfrm>
          </p:grpSpPr>
          <p:sp>
            <p:nvSpPr>
              <p:cNvPr id="1052380" name="Freeform 623"/>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81" name="Freeform 624"/>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noFill/>
              <a:ln w="14288" cap="flat">
                <a:solidFill>
                  <a:srgbClr val="000000"/>
                </a:solidFill>
                <a:prstDash val="solid"/>
                <a:round/>
              </a:ln>
            </p:spPr>
            <p:txBody>
              <a:bodyPr/>
              <a:lstStyle/>
              <a:p>
                <a:pPr algn="ctr"/>
                <a:endParaRPr lang="zh-CN" altLang="en-US"/>
              </a:p>
            </p:txBody>
          </p:sp>
          <p:sp>
            <p:nvSpPr>
              <p:cNvPr id="1052382" name="Freeform 625"/>
              <p:cNvSpPr/>
              <p:nvPr/>
            </p:nvSpPr>
            <p:spPr bwMode="auto">
              <a:xfrm>
                <a:off x="2045" y="3474"/>
                <a:ext cx="449" cy="39"/>
              </a:xfrm>
              <a:custGeom>
                <a:avLst/>
                <a:gdLst>
                  <a:gd name="T0" fmla="*/ 0 w 449"/>
                  <a:gd name="T1" fmla="*/ 0 h 39"/>
                  <a:gd name="T2" fmla="*/ 225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5"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nvGrpSpPr>
            <p:cNvPr id="482" name="Group 626"/>
            <p:cNvGrpSpPr/>
            <p:nvPr/>
          </p:nvGrpSpPr>
          <p:grpSpPr bwMode="auto">
            <a:xfrm>
              <a:off x="4189592" y="6134252"/>
              <a:ext cx="1198601" cy="433739"/>
              <a:chOff x="2116" y="3717"/>
              <a:chExt cx="449" cy="250"/>
            </a:xfrm>
          </p:grpSpPr>
          <p:sp>
            <p:nvSpPr>
              <p:cNvPr id="1052383" name="Freeform 627"/>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84" name="Freeform 628"/>
              <p:cNvSpPr/>
              <p:nvPr/>
            </p:nvSpPr>
            <p:spPr bwMode="auto">
              <a:xfrm>
                <a:off x="2116"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85" name="Freeform 629"/>
              <p:cNvSpPr/>
              <p:nvPr/>
            </p:nvSpPr>
            <p:spPr bwMode="auto">
              <a:xfrm>
                <a:off x="2116"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83" name="Group 630"/>
            <p:cNvGrpSpPr/>
            <p:nvPr/>
          </p:nvGrpSpPr>
          <p:grpSpPr bwMode="auto">
            <a:xfrm>
              <a:off x="2312943" y="6134252"/>
              <a:ext cx="1198599" cy="433739"/>
              <a:chOff x="1413" y="3717"/>
              <a:chExt cx="449" cy="250"/>
            </a:xfrm>
          </p:grpSpPr>
          <p:sp>
            <p:nvSpPr>
              <p:cNvPr id="1052386" name="Freeform 631"/>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87" name="Freeform 632"/>
              <p:cNvSpPr/>
              <p:nvPr/>
            </p:nvSpPr>
            <p:spPr bwMode="auto">
              <a:xfrm>
                <a:off x="1413" y="3717"/>
                <a:ext cx="449" cy="250"/>
              </a:xfrm>
              <a:custGeom>
                <a:avLst/>
                <a:gdLst>
                  <a:gd name="T0" fmla="*/ 854 w 1708"/>
                  <a:gd name="T1" fmla="*/ 0 h 950"/>
                  <a:gd name="T2" fmla="*/ 0 w 1708"/>
                  <a:gd name="T3" fmla="*/ 149 h 950"/>
                  <a:gd name="T4" fmla="*/ 0 w 1708"/>
                  <a:gd name="T5" fmla="*/ 801 h 950"/>
                  <a:gd name="T6" fmla="*/ 854 w 1708"/>
                  <a:gd name="T7" fmla="*/ 950 h 950"/>
                  <a:gd name="T8" fmla="*/ 1708 w 1708"/>
                  <a:gd name="T9" fmla="*/ 801 h 950"/>
                  <a:gd name="T10" fmla="*/ 1708 w 1708"/>
                  <a:gd name="T11" fmla="*/ 149 h 950"/>
                  <a:gd name="T12" fmla="*/ 854 w 1708"/>
                  <a:gd name="T13" fmla="*/ 0 h 950"/>
                </a:gdLst>
                <a:ahLst/>
                <a:cxnLst>
                  <a:cxn ang="0">
                    <a:pos x="T0" y="T1"/>
                  </a:cxn>
                  <a:cxn ang="0">
                    <a:pos x="T2" y="T3"/>
                  </a:cxn>
                  <a:cxn ang="0">
                    <a:pos x="T4" y="T5"/>
                  </a:cxn>
                  <a:cxn ang="0">
                    <a:pos x="T6" y="T7"/>
                  </a:cxn>
                  <a:cxn ang="0">
                    <a:pos x="T8" y="T9"/>
                  </a:cxn>
                  <a:cxn ang="0">
                    <a:pos x="T10" y="T11"/>
                  </a:cxn>
                  <a:cxn ang="0">
                    <a:pos x="T12" y="T13"/>
                  </a:cxn>
                </a:cxnLst>
                <a:rect l="0" t="0" r="r" b="b"/>
                <a:pathLst>
                  <a:path w="1708" h="950">
                    <a:moveTo>
                      <a:pt x="854" y="0"/>
                    </a:moveTo>
                    <a:cubicBezTo>
                      <a:pt x="382" y="0"/>
                      <a:pt x="0" y="67"/>
                      <a:pt x="0" y="149"/>
                    </a:cubicBezTo>
                    <a:lnTo>
                      <a:pt x="0" y="801"/>
                    </a:lnTo>
                    <a:cubicBezTo>
                      <a:pt x="0" y="884"/>
                      <a:pt x="382" y="950"/>
                      <a:pt x="854" y="950"/>
                    </a:cubicBezTo>
                    <a:cubicBezTo>
                      <a:pt x="1326" y="950"/>
                      <a:pt x="1708" y="884"/>
                      <a:pt x="1708" y="801"/>
                    </a:cubicBezTo>
                    <a:lnTo>
                      <a:pt x="1708" y="149"/>
                    </a:lnTo>
                    <a:cubicBezTo>
                      <a:pt x="1708" y="67"/>
                      <a:pt x="1326" y="0"/>
                      <a:pt x="854" y="0"/>
                    </a:cubicBezTo>
                    <a:close/>
                  </a:path>
                </a:pathLst>
              </a:custGeom>
              <a:noFill/>
              <a:ln w="14288" cap="flat">
                <a:solidFill>
                  <a:srgbClr val="000000"/>
                </a:solidFill>
                <a:prstDash val="solid"/>
                <a:round/>
              </a:ln>
            </p:spPr>
            <p:txBody>
              <a:bodyPr/>
              <a:lstStyle/>
              <a:p>
                <a:pPr algn="ctr"/>
                <a:endParaRPr lang="zh-CN" altLang="en-US"/>
              </a:p>
            </p:txBody>
          </p:sp>
          <p:sp>
            <p:nvSpPr>
              <p:cNvPr id="1052388" name="Freeform 633"/>
              <p:cNvSpPr/>
              <p:nvPr/>
            </p:nvSpPr>
            <p:spPr bwMode="auto">
              <a:xfrm>
                <a:off x="1413" y="3756"/>
                <a:ext cx="449" cy="40"/>
              </a:xfrm>
              <a:custGeom>
                <a:avLst/>
                <a:gdLst>
                  <a:gd name="T0" fmla="*/ 0 w 449"/>
                  <a:gd name="T1" fmla="*/ 0 h 40"/>
                  <a:gd name="T2" fmla="*/ 225 w 449"/>
                  <a:gd name="T3" fmla="*/ 40 h 40"/>
                  <a:gd name="T4" fmla="*/ 449 w 449"/>
                  <a:gd name="T5" fmla="*/ 0 h 40"/>
                </a:gdLst>
                <a:ahLst/>
                <a:cxnLst>
                  <a:cxn ang="0">
                    <a:pos x="T0" y="T1"/>
                  </a:cxn>
                  <a:cxn ang="0">
                    <a:pos x="T2" y="T3"/>
                  </a:cxn>
                  <a:cxn ang="0">
                    <a:pos x="T4" y="T5"/>
                  </a:cxn>
                </a:cxnLst>
                <a:rect l="0" t="0" r="r" b="b"/>
                <a:pathLst>
                  <a:path w="449" h="40">
                    <a:moveTo>
                      <a:pt x="0" y="0"/>
                    </a:moveTo>
                    <a:cubicBezTo>
                      <a:pt x="0" y="22"/>
                      <a:pt x="101" y="40"/>
                      <a:pt x="225" y="40"/>
                    </a:cubicBezTo>
                    <a:cubicBezTo>
                      <a:pt x="349" y="40"/>
                      <a:pt x="449" y="22"/>
                      <a:pt x="449" y="0"/>
                    </a:cubicBezTo>
                  </a:path>
                </a:pathLst>
              </a:custGeom>
              <a:noFill/>
              <a:ln w="14288" cap="flat">
                <a:solidFill>
                  <a:srgbClr val="000000"/>
                </a:solidFill>
                <a:prstDash val="solid"/>
                <a:round/>
              </a:ln>
            </p:spPr>
            <p:txBody>
              <a:bodyPr/>
              <a:lstStyle/>
              <a:p>
                <a:pPr algn="ctr"/>
                <a:endParaRPr lang="zh-CN" altLang="en-US"/>
              </a:p>
            </p:txBody>
          </p:sp>
        </p:grpSp>
        <p:grpSp>
          <p:nvGrpSpPr>
            <p:cNvPr id="484" name="Group 634"/>
            <p:cNvGrpSpPr/>
            <p:nvPr/>
          </p:nvGrpSpPr>
          <p:grpSpPr bwMode="auto">
            <a:xfrm>
              <a:off x="2542519" y="5644995"/>
              <a:ext cx="1198599" cy="432004"/>
              <a:chOff x="1499" y="3435"/>
              <a:chExt cx="449" cy="249"/>
            </a:xfrm>
          </p:grpSpPr>
          <p:sp>
            <p:nvSpPr>
              <p:cNvPr id="1052389" name="Freeform 635"/>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90" name="Freeform 636"/>
              <p:cNvSpPr/>
              <p:nvPr/>
            </p:nvSpPr>
            <p:spPr bwMode="auto">
              <a:xfrm>
                <a:off x="1499" y="3435"/>
                <a:ext cx="449" cy="249"/>
              </a:xfrm>
              <a:custGeom>
                <a:avLst/>
                <a:gdLst>
                  <a:gd name="T0" fmla="*/ 1708 w 3417"/>
                  <a:gd name="T1" fmla="*/ 0 h 1900"/>
                  <a:gd name="T2" fmla="*/ 0 w 3417"/>
                  <a:gd name="T3" fmla="*/ 298 h 1900"/>
                  <a:gd name="T4" fmla="*/ 0 w 3417"/>
                  <a:gd name="T5" fmla="*/ 1602 h 1900"/>
                  <a:gd name="T6" fmla="*/ 1708 w 3417"/>
                  <a:gd name="T7" fmla="*/ 1900 h 1900"/>
                  <a:gd name="T8" fmla="*/ 3417 w 3417"/>
                  <a:gd name="T9" fmla="*/ 1602 h 1900"/>
                  <a:gd name="T10" fmla="*/ 3417 w 3417"/>
                  <a:gd name="T11" fmla="*/ 298 h 1900"/>
                  <a:gd name="T12" fmla="*/ 1708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8" y="0"/>
                    </a:moveTo>
                    <a:cubicBezTo>
                      <a:pt x="765" y="0"/>
                      <a:pt x="0" y="134"/>
                      <a:pt x="0" y="298"/>
                    </a:cubicBezTo>
                    <a:lnTo>
                      <a:pt x="0" y="1602"/>
                    </a:lnTo>
                    <a:cubicBezTo>
                      <a:pt x="0" y="1767"/>
                      <a:pt x="765" y="1900"/>
                      <a:pt x="1708" y="1900"/>
                    </a:cubicBezTo>
                    <a:cubicBezTo>
                      <a:pt x="2652" y="1900"/>
                      <a:pt x="3417" y="1767"/>
                      <a:pt x="3417" y="1602"/>
                    </a:cubicBezTo>
                    <a:lnTo>
                      <a:pt x="3417" y="298"/>
                    </a:lnTo>
                    <a:cubicBezTo>
                      <a:pt x="3417" y="134"/>
                      <a:pt x="2652" y="0"/>
                      <a:pt x="1708" y="0"/>
                    </a:cubicBezTo>
                    <a:close/>
                  </a:path>
                </a:pathLst>
              </a:custGeom>
              <a:noFill/>
              <a:ln w="14288" cap="flat">
                <a:solidFill>
                  <a:srgbClr val="000000"/>
                </a:solidFill>
                <a:prstDash val="solid"/>
                <a:round/>
              </a:ln>
            </p:spPr>
            <p:txBody>
              <a:bodyPr/>
              <a:lstStyle/>
              <a:p>
                <a:pPr algn="ctr"/>
                <a:endParaRPr lang="zh-CN" altLang="en-US"/>
              </a:p>
            </p:txBody>
          </p:sp>
          <p:sp>
            <p:nvSpPr>
              <p:cNvPr id="1052391" name="Freeform 637"/>
              <p:cNvSpPr/>
              <p:nvPr/>
            </p:nvSpPr>
            <p:spPr bwMode="auto">
              <a:xfrm>
                <a:off x="1499" y="3474"/>
                <a:ext cx="449" cy="39"/>
              </a:xfrm>
              <a:custGeom>
                <a:avLst/>
                <a:gdLst>
                  <a:gd name="T0" fmla="*/ 0 w 449"/>
                  <a:gd name="T1" fmla="*/ 0 h 39"/>
                  <a:gd name="T2" fmla="*/ 224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4"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grpSp>
          <p:nvGrpSpPr>
            <p:cNvPr id="485" name="Group 638"/>
            <p:cNvGrpSpPr/>
            <p:nvPr/>
          </p:nvGrpSpPr>
          <p:grpSpPr bwMode="auto">
            <a:xfrm>
              <a:off x="4000059" y="5644995"/>
              <a:ext cx="1198599" cy="432004"/>
              <a:chOff x="2045" y="3435"/>
              <a:chExt cx="449" cy="249"/>
            </a:xfrm>
          </p:grpSpPr>
          <p:sp>
            <p:nvSpPr>
              <p:cNvPr id="1052392" name="Freeform 639"/>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solidFill>
                <a:srgbClr val="FFFF99"/>
              </a:solidFill>
              <a:ln w="0">
                <a:solidFill>
                  <a:srgbClr val="000000"/>
                </a:solidFill>
                <a:prstDash val="solid"/>
                <a:round/>
              </a:ln>
            </p:spPr>
            <p:txBody>
              <a:bodyPr/>
              <a:lstStyle/>
              <a:p>
                <a:pPr algn="ctr"/>
                <a:endParaRPr lang="zh-CN" altLang="en-US"/>
              </a:p>
            </p:txBody>
          </p:sp>
          <p:sp>
            <p:nvSpPr>
              <p:cNvPr id="1052393" name="Freeform 640"/>
              <p:cNvSpPr/>
              <p:nvPr/>
            </p:nvSpPr>
            <p:spPr bwMode="auto">
              <a:xfrm>
                <a:off x="2045" y="3435"/>
                <a:ext cx="449" cy="249"/>
              </a:xfrm>
              <a:custGeom>
                <a:avLst/>
                <a:gdLst>
                  <a:gd name="T0" fmla="*/ 1709 w 3417"/>
                  <a:gd name="T1" fmla="*/ 0 h 1900"/>
                  <a:gd name="T2" fmla="*/ 0 w 3417"/>
                  <a:gd name="T3" fmla="*/ 298 h 1900"/>
                  <a:gd name="T4" fmla="*/ 0 w 3417"/>
                  <a:gd name="T5" fmla="*/ 1602 h 1900"/>
                  <a:gd name="T6" fmla="*/ 1709 w 3417"/>
                  <a:gd name="T7" fmla="*/ 1900 h 1900"/>
                  <a:gd name="T8" fmla="*/ 3417 w 3417"/>
                  <a:gd name="T9" fmla="*/ 1602 h 1900"/>
                  <a:gd name="T10" fmla="*/ 3417 w 3417"/>
                  <a:gd name="T11" fmla="*/ 298 h 1900"/>
                  <a:gd name="T12" fmla="*/ 1709 w 3417"/>
                  <a:gd name="T13" fmla="*/ 0 h 1900"/>
                </a:gdLst>
                <a:ahLst/>
                <a:cxnLst>
                  <a:cxn ang="0">
                    <a:pos x="T0" y="T1"/>
                  </a:cxn>
                  <a:cxn ang="0">
                    <a:pos x="T2" y="T3"/>
                  </a:cxn>
                  <a:cxn ang="0">
                    <a:pos x="T4" y="T5"/>
                  </a:cxn>
                  <a:cxn ang="0">
                    <a:pos x="T6" y="T7"/>
                  </a:cxn>
                  <a:cxn ang="0">
                    <a:pos x="T8" y="T9"/>
                  </a:cxn>
                  <a:cxn ang="0">
                    <a:pos x="T10" y="T11"/>
                  </a:cxn>
                  <a:cxn ang="0">
                    <a:pos x="T12" y="T13"/>
                  </a:cxn>
                </a:cxnLst>
                <a:rect l="0" t="0" r="r" b="b"/>
                <a:pathLst>
                  <a:path w="3417" h="1900">
                    <a:moveTo>
                      <a:pt x="1709" y="0"/>
                    </a:moveTo>
                    <a:cubicBezTo>
                      <a:pt x="765" y="0"/>
                      <a:pt x="0" y="134"/>
                      <a:pt x="0" y="298"/>
                    </a:cubicBezTo>
                    <a:lnTo>
                      <a:pt x="0" y="1602"/>
                    </a:lnTo>
                    <a:cubicBezTo>
                      <a:pt x="0" y="1767"/>
                      <a:pt x="765" y="1900"/>
                      <a:pt x="1709" y="1900"/>
                    </a:cubicBezTo>
                    <a:cubicBezTo>
                      <a:pt x="2652" y="1900"/>
                      <a:pt x="3417" y="1767"/>
                      <a:pt x="3417" y="1602"/>
                    </a:cubicBezTo>
                    <a:lnTo>
                      <a:pt x="3417" y="298"/>
                    </a:lnTo>
                    <a:cubicBezTo>
                      <a:pt x="3417" y="134"/>
                      <a:pt x="2652" y="0"/>
                      <a:pt x="1709" y="0"/>
                    </a:cubicBezTo>
                    <a:close/>
                  </a:path>
                </a:pathLst>
              </a:custGeom>
              <a:noFill/>
              <a:ln w="14288" cap="flat">
                <a:solidFill>
                  <a:srgbClr val="000000"/>
                </a:solidFill>
                <a:prstDash val="solid"/>
                <a:round/>
              </a:ln>
            </p:spPr>
            <p:txBody>
              <a:bodyPr/>
              <a:lstStyle/>
              <a:p>
                <a:pPr algn="ctr"/>
                <a:endParaRPr lang="zh-CN" altLang="en-US"/>
              </a:p>
            </p:txBody>
          </p:sp>
          <p:sp>
            <p:nvSpPr>
              <p:cNvPr id="1052394" name="Freeform 641"/>
              <p:cNvSpPr/>
              <p:nvPr/>
            </p:nvSpPr>
            <p:spPr bwMode="auto">
              <a:xfrm>
                <a:off x="2045" y="3474"/>
                <a:ext cx="449" cy="39"/>
              </a:xfrm>
              <a:custGeom>
                <a:avLst/>
                <a:gdLst>
                  <a:gd name="T0" fmla="*/ 0 w 449"/>
                  <a:gd name="T1" fmla="*/ 0 h 39"/>
                  <a:gd name="T2" fmla="*/ 225 w 449"/>
                  <a:gd name="T3" fmla="*/ 39 h 39"/>
                  <a:gd name="T4" fmla="*/ 449 w 449"/>
                  <a:gd name="T5" fmla="*/ 0 h 39"/>
                </a:gdLst>
                <a:ahLst/>
                <a:cxnLst>
                  <a:cxn ang="0">
                    <a:pos x="T0" y="T1"/>
                  </a:cxn>
                  <a:cxn ang="0">
                    <a:pos x="T2" y="T3"/>
                  </a:cxn>
                  <a:cxn ang="0">
                    <a:pos x="T4" y="T5"/>
                  </a:cxn>
                </a:cxnLst>
                <a:rect l="0" t="0" r="r" b="b"/>
                <a:pathLst>
                  <a:path w="449" h="39">
                    <a:moveTo>
                      <a:pt x="0" y="0"/>
                    </a:moveTo>
                    <a:cubicBezTo>
                      <a:pt x="0" y="21"/>
                      <a:pt x="100" y="39"/>
                      <a:pt x="225" y="39"/>
                    </a:cubicBezTo>
                    <a:cubicBezTo>
                      <a:pt x="348" y="39"/>
                      <a:pt x="449" y="21"/>
                      <a:pt x="449" y="0"/>
                    </a:cubicBezTo>
                  </a:path>
                </a:pathLst>
              </a:custGeom>
              <a:noFill/>
              <a:ln w="14288" cap="flat">
                <a:solidFill>
                  <a:srgbClr val="000000"/>
                </a:solidFill>
                <a:prstDash val="solid"/>
                <a:round/>
              </a:ln>
            </p:spPr>
            <p:txBody>
              <a:bodyPr/>
              <a:lstStyle/>
              <a:p>
                <a:pPr algn="ctr"/>
                <a:endParaRPr lang="zh-CN" altLang="en-US"/>
              </a:p>
            </p:txBody>
          </p:sp>
        </p:grpSp>
        <p:sp>
          <p:nvSpPr>
            <p:cNvPr id="1052395" name="Rectangle 642"/>
            <p:cNvSpPr>
              <a:spLocks noChangeArrowheads="1"/>
            </p:cNvSpPr>
            <p:nvPr/>
          </p:nvSpPr>
          <p:spPr bwMode="auto">
            <a:xfrm>
              <a:off x="3493876" y="6014540"/>
              <a:ext cx="819639" cy="411479"/>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数据库</a:t>
              </a:r>
              <a:endParaRPr lang="zh-CN" altLang="en-US" sz="1400" b="1"/>
            </a:p>
          </p:txBody>
        </p:sp>
        <p:grpSp>
          <p:nvGrpSpPr>
            <p:cNvPr id="486" name="Group 643"/>
            <p:cNvGrpSpPr/>
            <p:nvPr/>
          </p:nvGrpSpPr>
          <p:grpSpPr bwMode="auto">
            <a:xfrm>
              <a:off x="6690904" y="5644995"/>
              <a:ext cx="3256776" cy="922997"/>
              <a:chOff x="3053" y="3435"/>
              <a:chExt cx="1220" cy="532"/>
            </a:xfrm>
          </p:grpSpPr>
          <p:grpSp>
            <p:nvGrpSpPr>
              <p:cNvPr id="487" name="Group 644"/>
              <p:cNvGrpSpPr/>
              <p:nvPr/>
            </p:nvGrpSpPr>
            <p:grpSpPr bwMode="auto">
              <a:xfrm>
                <a:off x="3053" y="3435"/>
                <a:ext cx="1220" cy="532"/>
                <a:chOff x="3053" y="3435"/>
                <a:chExt cx="1220" cy="532"/>
              </a:xfrm>
            </p:grpSpPr>
            <p:grpSp>
              <p:nvGrpSpPr>
                <p:cNvPr id="488" name="Group 645"/>
                <p:cNvGrpSpPr/>
                <p:nvPr/>
              </p:nvGrpSpPr>
              <p:grpSpPr bwMode="auto">
                <a:xfrm>
                  <a:off x="3760" y="3435"/>
                  <a:ext cx="513" cy="250"/>
                  <a:chOff x="3760" y="3435"/>
                  <a:chExt cx="513" cy="250"/>
                </a:xfrm>
              </p:grpSpPr>
              <p:sp>
                <p:nvSpPr>
                  <p:cNvPr id="1052396" name="Freeform 646"/>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397" name="Freeform 647"/>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398" name="Rectangle 648"/>
                <p:cNvSpPr>
                  <a:spLocks noChangeArrowheads="1"/>
                </p:cNvSpPr>
                <p:nvPr/>
              </p:nvSpPr>
              <p:spPr bwMode="auto">
                <a:xfrm>
                  <a:off x="3962" y="3510"/>
                  <a:ext cx="109" cy="98"/>
                </a:xfrm>
                <a:prstGeom prst="rect">
                  <a:avLst/>
                </a:prstGeom>
                <a:noFill/>
                <a:ln>
                  <a:noFill/>
                </a:ln>
              </p:spPr>
              <p:txBody>
                <a:bodyPr wrap="none" lIns="0" tIns="0" rIns="0" bIns="0">
                  <a:spAutoFit/>
                </a:bodyPr>
                <a:lstStyle/>
                <a:p>
                  <a:pPr algn="ctr"/>
                  <a:r>
                    <a:rPr lang="en-US" altLang="zh-CN" sz="1100" b="1">
                      <a:solidFill>
                        <a:srgbClr val="B2B2B2"/>
                      </a:solidFill>
                    </a:rPr>
                    <a:t>ERP</a:t>
                  </a:r>
                  <a:endParaRPr lang="en-US" altLang="zh-CN" sz="1400" b="1"/>
                </a:p>
              </p:txBody>
            </p:sp>
            <p:grpSp>
              <p:nvGrpSpPr>
                <p:cNvPr id="489" name="Group 649"/>
                <p:cNvGrpSpPr/>
                <p:nvPr/>
              </p:nvGrpSpPr>
              <p:grpSpPr bwMode="auto">
                <a:xfrm>
                  <a:off x="3053" y="3435"/>
                  <a:ext cx="514" cy="250"/>
                  <a:chOff x="3053" y="3435"/>
                  <a:chExt cx="514" cy="250"/>
                </a:xfrm>
              </p:grpSpPr>
              <p:sp>
                <p:nvSpPr>
                  <p:cNvPr id="1052399" name="Freeform 650"/>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00" name="Freeform 651"/>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noFill/>
                  <a:ln w="14288" cap="rnd">
                    <a:solidFill>
                      <a:srgbClr val="000000"/>
                    </a:solidFill>
                    <a:prstDash val="solid"/>
                    <a:round/>
                  </a:ln>
                </p:spPr>
                <p:txBody>
                  <a:bodyPr/>
                  <a:lstStyle/>
                  <a:p>
                    <a:pPr algn="ctr"/>
                    <a:endParaRPr lang="zh-CN" altLang="en-US"/>
                  </a:p>
                </p:txBody>
              </p:sp>
            </p:grpSp>
            <p:sp>
              <p:nvSpPr>
                <p:cNvPr id="1052401" name="Rectangle 652"/>
                <p:cNvSpPr>
                  <a:spLocks noChangeArrowheads="1"/>
                </p:cNvSpPr>
                <p:nvPr/>
              </p:nvSpPr>
              <p:spPr bwMode="auto">
                <a:xfrm>
                  <a:off x="3255" y="3510"/>
                  <a:ext cx="112" cy="98"/>
                </a:xfrm>
                <a:prstGeom prst="rect">
                  <a:avLst/>
                </a:prstGeom>
                <a:noFill/>
                <a:ln>
                  <a:noFill/>
                </a:ln>
              </p:spPr>
              <p:txBody>
                <a:bodyPr wrap="none" lIns="0" tIns="0" rIns="0" bIns="0">
                  <a:spAutoFit/>
                </a:bodyPr>
                <a:lstStyle/>
                <a:p>
                  <a:pPr algn="ctr"/>
                  <a:r>
                    <a:rPr lang="en-US" altLang="zh-CN" sz="1100" b="1">
                      <a:solidFill>
                        <a:srgbClr val="B2B2B2"/>
                      </a:solidFill>
                    </a:rPr>
                    <a:t>PLM</a:t>
                  </a:r>
                  <a:endParaRPr lang="en-US" altLang="zh-CN" sz="1400" b="1"/>
                </a:p>
              </p:txBody>
            </p:sp>
            <p:grpSp>
              <p:nvGrpSpPr>
                <p:cNvPr id="490" name="Group 653"/>
                <p:cNvGrpSpPr/>
                <p:nvPr/>
              </p:nvGrpSpPr>
              <p:grpSpPr bwMode="auto">
                <a:xfrm>
                  <a:off x="3684" y="3716"/>
                  <a:ext cx="514" cy="251"/>
                  <a:chOff x="3684" y="3716"/>
                  <a:chExt cx="514" cy="251"/>
                </a:xfrm>
              </p:grpSpPr>
              <p:sp>
                <p:nvSpPr>
                  <p:cNvPr id="1052402" name="Freeform 654"/>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03" name="Freeform 655"/>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04" name="Rectangle 656"/>
                <p:cNvSpPr>
                  <a:spLocks noChangeArrowheads="1"/>
                </p:cNvSpPr>
                <p:nvPr/>
              </p:nvSpPr>
              <p:spPr bwMode="auto">
                <a:xfrm>
                  <a:off x="3882" y="3791"/>
                  <a:ext cx="118" cy="98"/>
                </a:xfrm>
                <a:prstGeom prst="rect">
                  <a:avLst/>
                </a:prstGeom>
                <a:noFill/>
                <a:ln>
                  <a:noFill/>
                </a:ln>
              </p:spPr>
              <p:txBody>
                <a:bodyPr wrap="none" lIns="0" tIns="0" rIns="0" bIns="0">
                  <a:spAutoFit/>
                </a:bodyPr>
                <a:lstStyle/>
                <a:p>
                  <a:pPr algn="ctr"/>
                  <a:r>
                    <a:rPr lang="en-US" altLang="zh-CN" sz="1100" b="1">
                      <a:solidFill>
                        <a:srgbClr val="B2B2B2"/>
                      </a:solidFill>
                    </a:rPr>
                    <a:t>DMS</a:t>
                  </a:r>
                  <a:endParaRPr lang="en-US" altLang="zh-CN" sz="1400" b="1"/>
                </a:p>
              </p:txBody>
            </p:sp>
            <p:grpSp>
              <p:nvGrpSpPr>
                <p:cNvPr id="491" name="Group 657"/>
                <p:cNvGrpSpPr/>
                <p:nvPr/>
              </p:nvGrpSpPr>
              <p:grpSpPr bwMode="auto">
                <a:xfrm>
                  <a:off x="3128" y="3716"/>
                  <a:ext cx="514" cy="251"/>
                  <a:chOff x="3128" y="3716"/>
                  <a:chExt cx="514" cy="251"/>
                </a:xfrm>
              </p:grpSpPr>
              <p:sp>
                <p:nvSpPr>
                  <p:cNvPr id="1052405" name="Freeform 658"/>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06" name="Freeform 659"/>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07" name="Rectangle 660"/>
                <p:cNvSpPr>
                  <a:spLocks noChangeArrowheads="1"/>
                </p:cNvSpPr>
                <p:nvPr/>
              </p:nvSpPr>
              <p:spPr bwMode="auto">
                <a:xfrm>
                  <a:off x="3325" y="3791"/>
                  <a:ext cx="121" cy="98"/>
                </a:xfrm>
                <a:prstGeom prst="rect">
                  <a:avLst/>
                </a:prstGeom>
                <a:noFill/>
                <a:ln>
                  <a:noFill/>
                </a:ln>
              </p:spPr>
              <p:txBody>
                <a:bodyPr wrap="none" lIns="0" tIns="0" rIns="0" bIns="0">
                  <a:spAutoFit/>
                </a:bodyPr>
                <a:lstStyle/>
                <a:p>
                  <a:pPr algn="ctr"/>
                  <a:r>
                    <a:rPr lang="en-US" altLang="zh-CN" sz="1100" b="1">
                      <a:solidFill>
                        <a:srgbClr val="B2B2B2"/>
                      </a:solidFill>
                    </a:rPr>
                    <a:t>CRM</a:t>
                  </a:r>
                  <a:endParaRPr lang="en-US" altLang="zh-CN" sz="1400" b="1"/>
                </a:p>
              </p:txBody>
            </p:sp>
          </p:grpSp>
          <p:sp>
            <p:nvSpPr>
              <p:cNvPr id="1052408" name="Rectangle 661"/>
              <p:cNvSpPr>
                <a:spLocks noChangeArrowheads="1"/>
              </p:cNvSpPr>
              <p:nvPr/>
            </p:nvSpPr>
            <p:spPr bwMode="auto">
              <a:xfrm>
                <a:off x="3477" y="3646"/>
                <a:ext cx="410" cy="238"/>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应用系统</a:t>
                </a:r>
                <a:endParaRPr lang="zh-CN" altLang="en-US" sz="1400" b="1"/>
              </a:p>
            </p:txBody>
          </p:sp>
        </p:grpSp>
        <p:grpSp>
          <p:nvGrpSpPr>
            <p:cNvPr id="492" name="Group 662"/>
            <p:cNvGrpSpPr/>
            <p:nvPr/>
          </p:nvGrpSpPr>
          <p:grpSpPr bwMode="auto">
            <a:xfrm>
              <a:off x="6690904" y="5644995"/>
              <a:ext cx="3256776" cy="922997"/>
              <a:chOff x="3053" y="3435"/>
              <a:chExt cx="1220" cy="532"/>
            </a:xfrm>
          </p:grpSpPr>
          <p:grpSp>
            <p:nvGrpSpPr>
              <p:cNvPr id="493" name="Group 663"/>
              <p:cNvGrpSpPr/>
              <p:nvPr/>
            </p:nvGrpSpPr>
            <p:grpSpPr bwMode="auto">
              <a:xfrm>
                <a:off x="3760" y="3435"/>
                <a:ext cx="513" cy="250"/>
                <a:chOff x="3760" y="3435"/>
                <a:chExt cx="513" cy="250"/>
              </a:xfrm>
            </p:grpSpPr>
            <p:sp>
              <p:nvSpPr>
                <p:cNvPr id="1052409" name="Freeform 664"/>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10" name="Freeform 665"/>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11" name="Rectangle 666"/>
              <p:cNvSpPr>
                <a:spLocks noChangeArrowheads="1"/>
              </p:cNvSpPr>
              <p:nvPr/>
            </p:nvSpPr>
            <p:spPr bwMode="auto">
              <a:xfrm>
                <a:off x="3962" y="3510"/>
                <a:ext cx="109" cy="98"/>
              </a:xfrm>
              <a:prstGeom prst="rect">
                <a:avLst/>
              </a:prstGeom>
              <a:noFill/>
              <a:ln>
                <a:noFill/>
              </a:ln>
            </p:spPr>
            <p:txBody>
              <a:bodyPr wrap="none" lIns="0" tIns="0" rIns="0" bIns="0">
                <a:spAutoFit/>
              </a:bodyPr>
              <a:lstStyle/>
              <a:p>
                <a:pPr algn="ctr"/>
                <a:r>
                  <a:rPr lang="en-US" altLang="zh-CN" sz="1100" b="1">
                    <a:solidFill>
                      <a:srgbClr val="B2B2B2"/>
                    </a:solidFill>
                  </a:rPr>
                  <a:t>ERP</a:t>
                </a:r>
                <a:endParaRPr lang="en-US" altLang="zh-CN" sz="1400" b="1"/>
              </a:p>
            </p:txBody>
          </p:sp>
          <p:grpSp>
            <p:nvGrpSpPr>
              <p:cNvPr id="494" name="Group 667"/>
              <p:cNvGrpSpPr/>
              <p:nvPr/>
            </p:nvGrpSpPr>
            <p:grpSpPr bwMode="auto">
              <a:xfrm>
                <a:off x="3053" y="3435"/>
                <a:ext cx="514" cy="250"/>
                <a:chOff x="3053" y="3435"/>
                <a:chExt cx="514" cy="250"/>
              </a:xfrm>
            </p:grpSpPr>
            <p:sp>
              <p:nvSpPr>
                <p:cNvPr id="1052412" name="Freeform 668"/>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13" name="Freeform 669"/>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noFill/>
                <a:ln w="14288" cap="rnd">
                  <a:solidFill>
                    <a:srgbClr val="000000"/>
                  </a:solidFill>
                  <a:prstDash val="solid"/>
                  <a:round/>
                </a:ln>
              </p:spPr>
              <p:txBody>
                <a:bodyPr/>
                <a:lstStyle/>
                <a:p>
                  <a:pPr algn="ctr"/>
                  <a:endParaRPr lang="zh-CN" altLang="en-US"/>
                </a:p>
              </p:txBody>
            </p:sp>
          </p:grpSp>
          <p:sp>
            <p:nvSpPr>
              <p:cNvPr id="1052414" name="Rectangle 670"/>
              <p:cNvSpPr>
                <a:spLocks noChangeArrowheads="1"/>
              </p:cNvSpPr>
              <p:nvPr/>
            </p:nvSpPr>
            <p:spPr bwMode="auto">
              <a:xfrm>
                <a:off x="3255" y="3510"/>
                <a:ext cx="112" cy="98"/>
              </a:xfrm>
              <a:prstGeom prst="rect">
                <a:avLst/>
              </a:prstGeom>
              <a:noFill/>
              <a:ln>
                <a:noFill/>
              </a:ln>
            </p:spPr>
            <p:txBody>
              <a:bodyPr wrap="none" lIns="0" tIns="0" rIns="0" bIns="0">
                <a:spAutoFit/>
              </a:bodyPr>
              <a:lstStyle/>
              <a:p>
                <a:pPr algn="ctr"/>
                <a:r>
                  <a:rPr lang="en-US" altLang="zh-CN" sz="1100" b="1">
                    <a:solidFill>
                      <a:srgbClr val="B2B2B2"/>
                    </a:solidFill>
                  </a:rPr>
                  <a:t>PLM</a:t>
                </a:r>
                <a:endParaRPr lang="en-US" altLang="zh-CN" sz="1400" b="1"/>
              </a:p>
            </p:txBody>
          </p:sp>
          <p:grpSp>
            <p:nvGrpSpPr>
              <p:cNvPr id="495" name="Group 671"/>
              <p:cNvGrpSpPr/>
              <p:nvPr/>
            </p:nvGrpSpPr>
            <p:grpSpPr bwMode="auto">
              <a:xfrm>
                <a:off x="3684" y="3716"/>
                <a:ext cx="514" cy="251"/>
                <a:chOff x="3684" y="3716"/>
                <a:chExt cx="514" cy="251"/>
              </a:xfrm>
            </p:grpSpPr>
            <p:sp>
              <p:nvSpPr>
                <p:cNvPr id="1052415" name="Freeform 672"/>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16" name="Freeform 673"/>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17" name="Rectangle 674"/>
              <p:cNvSpPr>
                <a:spLocks noChangeArrowheads="1"/>
              </p:cNvSpPr>
              <p:nvPr/>
            </p:nvSpPr>
            <p:spPr bwMode="auto">
              <a:xfrm>
                <a:off x="3882" y="3791"/>
                <a:ext cx="118" cy="98"/>
              </a:xfrm>
              <a:prstGeom prst="rect">
                <a:avLst/>
              </a:prstGeom>
              <a:noFill/>
              <a:ln>
                <a:noFill/>
              </a:ln>
            </p:spPr>
            <p:txBody>
              <a:bodyPr wrap="none" lIns="0" tIns="0" rIns="0" bIns="0">
                <a:spAutoFit/>
              </a:bodyPr>
              <a:lstStyle/>
              <a:p>
                <a:pPr algn="ctr"/>
                <a:r>
                  <a:rPr lang="en-US" altLang="zh-CN" sz="1100" b="1">
                    <a:solidFill>
                      <a:srgbClr val="B2B2B2"/>
                    </a:solidFill>
                  </a:rPr>
                  <a:t>DMS</a:t>
                </a:r>
                <a:endParaRPr lang="en-US" altLang="zh-CN" sz="1400" b="1"/>
              </a:p>
            </p:txBody>
          </p:sp>
          <p:grpSp>
            <p:nvGrpSpPr>
              <p:cNvPr id="496" name="Group 675"/>
              <p:cNvGrpSpPr/>
              <p:nvPr/>
            </p:nvGrpSpPr>
            <p:grpSpPr bwMode="auto">
              <a:xfrm>
                <a:off x="3128" y="3716"/>
                <a:ext cx="514" cy="251"/>
                <a:chOff x="3128" y="3716"/>
                <a:chExt cx="514" cy="251"/>
              </a:xfrm>
            </p:grpSpPr>
            <p:sp>
              <p:nvSpPr>
                <p:cNvPr id="1052418" name="Freeform 676"/>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19" name="Freeform 677"/>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20" name="Rectangle 678"/>
              <p:cNvSpPr>
                <a:spLocks noChangeArrowheads="1"/>
              </p:cNvSpPr>
              <p:nvPr/>
            </p:nvSpPr>
            <p:spPr bwMode="auto">
              <a:xfrm>
                <a:off x="3325" y="3791"/>
                <a:ext cx="121" cy="98"/>
              </a:xfrm>
              <a:prstGeom prst="rect">
                <a:avLst/>
              </a:prstGeom>
              <a:noFill/>
              <a:ln>
                <a:noFill/>
              </a:ln>
            </p:spPr>
            <p:txBody>
              <a:bodyPr wrap="none" lIns="0" tIns="0" rIns="0" bIns="0">
                <a:spAutoFit/>
              </a:bodyPr>
              <a:lstStyle/>
              <a:p>
                <a:pPr algn="ctr"/>
                <a:r>
                  <a:rPr lang="en-US" altLang="zh-CN" sz="1100" b="1">
                    <a:solidFill>
                      <a:srgbClr val="B2B2B2"/>
                    </a:solidFill>
                  </a:rPr>
                  <a:t>CRM</a:t>
                </a:r>
                <a:endParaRPr lang="en-US" altLang="zh-CN" sz="1400" b="1"/>
              </a:p>
            </p:txBody>
          </p:sp>
        </p:grpSp>
        <p:sp>
          <p:nvSpPr>
            <p:cNvPr id="1052421" name="Rectangle 679"/>
            <p:cNvSpPr>
              <a:spLocks noChangeArrowheads="1"/>
            </p:cNvSpPr>
            <p:nvPr/>
          </p:nvSpPr>
          <p:spPr bwMode="auto">
            <a:xfrm>
              <a:off x="7822347" y="6011070"/>
              <a:ext cx="1092852" cy="411480"/>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应用系统</a:t>
              </a:r>
              <a:endParaRPr lang="zh-CN" altLang="en-US" sz="1400" b="1"/>
            </a:p>
          </p:txBody>
        </p:sp>
        <p:grpSp>
          <p:nvGrpSpPr>
            <p:cNvPr id="497" name="Group 680"/>
            <p:cNvGrpSpPr/>
            <p:nvPr/>
          </p:nvGrpSpPr>
          <p:grpSpPr bwMode="auto">
            <a:xfrm>
              <a:off x="8578231" y="5644995"/>
              <a:ext cx="1369448" cy="433739"/>
              <a:chOff x="3760" y="3435"/>
              <a:chExt cx="513" cy="250"/>
            </a:xfrm>
          </p:grpSpPr>
          <p:sp>
            <p:nvSpPr>
              <p:cNvPr id="1052422" name="Freeform 681"/>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23" name="Freeform 682"/>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24" name="Rectangle 683"/>
            <p:cNvSpPr>
              <a:spLocks noChangeArrowheads="1"/>
            </p:cNvSpPr>
            <p:nvPr/>
          </p:nvSpPr>
          <p:spPr bwMode="auto">
            <a:xfrm>
              <a:off x="9118416" y="5775116"/>
              <a:ext cx="291747" cy="169277"/>
            </a:xfrm>
            <a:prstGeom prst="rect">
              <a:avLst/>
            </a:prstGeom>
            <a:noFill/>
            <a:ln>
              <a:noFill/>
            </a:ln>
          </p:spPr>
          <p:txBody>
            <a:bodyPr wrap="none" lIns="0" tIns="0" rIns="0" bIns="0">
              <a:spAutoFit/>
            </a:bodyPr>
            <a:lstStyle/>
            <a:p>
              <a:pPr algn="ctr"/>
              <a:r>
                <a:rPr lang="en-US" altLang="zh-CN" sz="1100" b="1">
                  <a:solidFill>
                    <a:srgbClr val="B2B2B2"/>
                  </a:solidFill>
                </a:rPr>
                <a:t>ERP</a:t>
              </a:r>
              <a:endParaRPr lang="en-US" altLang="zh-CN" sz="1400" b="1"/>
            </a:p>
          </p:txBody>
        </p:sp>
        <p:grpSp>
          <p:nvGrpSpPr>
            <p:cNvPr id="498" name="Group 684"/>
            <p:cNvGrpSpPr/>
            <p:nvPr/>
          </p:nvGrpSpPr>
          <p:grpSpPr bwMode="auto">
            <a:xfrm>
              <a:off x="6690904" y="5644995"/>
              <a:ext cx="1372117" cy="433739"/>
              <a:chOff x="3053" y="3435"/>
              <a:chExt cx="514" cy="250"/>
            </a:xfrm>
          </p:grpSpPr>
          <p:sp>
            <p:nvSpPr>
              <p:cNvPr id="1052425" name="Freeform 685"/>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26" name="Freeform 686"/>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noFill/>
              <a:ln w="14288" cap="rnd">
                <a:solidFill>
                  <a:srgbClr val="000000"/>
                </a:solidFill>
                <a:prstDash val="solid"/>
                <a:round/>
              </a:ln>
            </p:spPr>
            <p:txBody>
              <a:bodyPr/>
              <a:lstStyle/>
              <a:p>
                <a:pPr algn="ctr"/>
                <a:endParaRPr lang="zh-CN" altLang="en-US"/>
              </a:p>
            </p:txBody>
          </p:sp>
        </p:grpSp>
        <p:sp>
          <p:nvSpPr>
            <p:cNvPr id="1052427" name="Rectangle 687"/>
            <p:cNvSpPr>
              <a:spLocks noChangeArrowheads="1"/>
            </p:cNvSpPr>
            <p:nvPr/>
          </p:nvSpPr>
          <p:spPr bwMode="auto">
            <a:xfrm>
              <a:off x="7230552" y="5775116"/>
              <a:ext cx="298159" cy="169277"/>
            </a:xfrm>
            <a:prstGeom prst="rect">
              <a:avLst/>
            </a:prstGeom>
            <a:noFill/>
            <a:ln>
              <a:noFill/>
            </a:ln>
          </p:spPr>
          <p:txBody>
            <a:bodyPr wrap="none" lIns="0" tIns="0" rIns="0" bIns="0">
              <a:spAutoFit/>
            </a:bodyPr>
            <a:lstStyle/>
            <a:p>
              <a:pPr algn="ctr"/>
              <a:r>
                <a:rPr lang="en-US" altLang="zh-CN" sz="1100" b="1">
                  <a:solidFill>
                    <a:srgbClr val="B2B2B2"/>
                  </a:solidFill>
                </a:rPr>
                <a:t>PLM</a:t>
              </a:r>
              <a:endParaRPr lang="en-US" altLang="zh-CN" sz="1400" b="1"/>
            </a:p>
          </p:txBody>
        </p:sp>
        <p:grpSp>
          <p:nvGrpSpPr>
            <p:cNvPr id="499" name="Group 688"/>
            <p:cNvGrpSpPr/>
            <p:nvPr/>
          </p:nvGrpSpPr>
          <p:grpSpPr bwMode="auto">
            <a:xfrm>
              <a:off x="8375350" y="6132517"/>
              <a:ext cx="1372117" cy="435475"/>
              <a:chOff x="3684" y="3716"/>
              <a:chExt cx="514" cy="251"/>
            </a:xfrm>
          </p:grpSpPr>
          <p:sp>
            <p:nvSpPr>
              <p:cNvPr id="1052428" name="Freeform 689"/>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29" name="Freeform 690"/>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30" name="Rectangle 691"/>
            <p:cNvSpPr>
              <a:spLocks noChangeArrowheads="1"/>
            </p:cNvSpPr>
            <p:nvPr/>
          </p:nvSpPr>
          <p:spPr bwMode="auto">
            <a:xfrm>
              <a:off x="8904314" y="6262639"/>
              <a:ext cx="314189" cy="169277"/>
            </a:xfrm>
            <a:prstGeom prst="rect">
              <a:avLst/>
            </a:prstGeom>
            <a:noFill/>
            <a:ln>
              <a:noFill/>
            </a:ln>
          </p:spPr>
          <p:txBody>
            <a:bodyPr wrap="none" lIns="0" tIns="0" rIns="0" bIns="0">
              <a:spAutoFit/>
            </a:bodyPr>
            <a:lstStyle/>
            <a:p>
              <a:pPr algn="ctr"/>
              <a:r>
                <a:rPr lang="en-US" altLang="zh-CN" sz="1100" b="1">
                  <a:solidFill>
                    <a:srgbClr val="B2B2B2"/>
                  </a:solidFill>
                </a:rPr>
                <a:t>DMS</a:t>
              </a:r>
              <a:endParaRPr lang="en-US" altLang="zh-CN" sz="1400" b="1"/>
            </a:p>
          </p:txBody>
        </p:sp>
        <p:grpSp>
          <p:nvGrpSpPr>
            <p:cNvPr id="500" name="Group 692"/>
            <p:cNvGrpSpPr/>
            <p:nvPr/>
          </p:nvGrpSpPr>
          <p:grpSpPr bwMode="auto">
            <a:xfrm>
              <a:off x="6891115" y="6132517"/>
              <a:ext cx="1372117" cy="435475"/>
              <a:chOff x="3128" y="3716"/>
              <a:chExt cx="514" cy="251"/>
            </a:xfrm>
          </p:grpSpPr>
          <p:sp>
            <p:nvSpPr>
              <p:cNvPr id="1052431" name="Freeform 693"/>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32" name="Freeform 694"/>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33" name="Rectangle 695"/>
            <p:cNvSpPr>
              <a:spLocks noChangeArrowheads="1"/>
            </p:cNvSpPr>
            <p:nvPr/>
          </p:nvSpPr>
          <p:spPr bwMode="auto">
            <a:xfrm>
              <a:off x="7417407" y="6262639"/>
              <a:ext cx="322203" cy="169277"/>
            </a:xfrm>
            <a:prstGeom prst="rect">
              <a:avLst/>
            </a:prstGeom>
            <a:noFill/>
            <a:ln>
              <a:noFill/>
            </a:ln>
          </p:spPr>
          <p:txBody>
            <a:bodyPr wrap="none" lIns="0" tIns="0" rIns="0" bIns="0">
              <a:spAutoFit/>
            </a:bodyPr>
            <a:lstStyle/>
            <a:p>
              <a:pPr algn="ctr"/>
              <a:r>
                <a:rPr lang="en-US" altLang="zh-CN" sz="1100" b="1">
                  <a:solidFill>
                    <a:srgbClr val="B2B2B2"/>
                  </a:solidFill>
                </a:rPr>
                <a:t>CRM</a:t>
              </a:r>
              <a:endParaRPr lang="en-US" altLang="zh-CN" sz="1400" b="1"/>
            </a:p>
          </p:txBody>
        </p:sp>
        <p:grpSp>
          <p:nvGrpSpPr>
            <p:cNvPr id="501" name="Group 696"/>
            <p:cNvGrpSpPr/>
            <p:nvPr/>
          </p:nvGrpSpPr>
          <p:grpSpPr bwMode="auto">
            <a:xfrm>
              <a:off x="8578231" y="5644995"/>
              <a:ext cx="1369448" cy="433739"/>
              <a:chOff x="3760" y="3435"/>
              <a:chExt cx="513" cy="250"/>
            </a:xfrm>
          </p:grpSpPr>
          <p:sp>
            <p:nvSpPr>
              <p:cNvPr id="1052434" name="Freeform 697"/>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35" name="Freeform 698"/>
              <p:cNvSpPr/>
              <p:nvPr/>
            </p:nvSpPr>
            <p:spPr bwMode="auto">
              <a:xfrm>
                <a:off x="3760" y="3435"/>
                <a:ext cx="513" cy="250"/>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2"/>
                      <a:pt x="0" y="159"/>
                    </a:cubicBezTo>
                    <a:lnTo>
                      <a:pt x="0" y="795"/>
                    </a:lnTo>
                    <a:cubicBezTo>
                      <a:pt x="0" y="883"/>
                      <a:pt x="71" y="954"/>
                      <a:pt x="159" y="954"/>
                    </a:cubicBezTo>
                    <a:lnTo>
                      <a:pt x="1795" y="954"/>
                    </a:lnTo>
                    <a:cubicBezTo>
                      <a:pt x="1883" y="954"/>
                      <a:pt x="1954" y="883"/>
                      <a:pt x="1954" y="795"/>
                    </a:cubicBezTo>
                    <a:lnTo>
                      <a:pt x="1954" y="159"/>
                    </a:lnTo>
                    <a:cubicBezTo>
                      <a:pt x="1954" y="72"/>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36" name="Rectangle 699"/>
            <p:cNvSpPr>
              <a:spLocks noChangeArrowheads="1"/>
            </p:cNvSpPr>
            <p:nvPr/>
          </p:nvSpPr>
          <p:spPr bwMode="auto">
            <a:xfrm>
              <a:off x="9079143" y="5775116"/>
              <a:ext cx="341518" cy="215900"/>
            </a:xfrm>
            <a:prstGeom prst="rect">
              <a:avLst/>
            </a:prstGeom>
            <a:noFill/>
            <a:ln>
              <a:noFill/>
            </a:ln>
          </p:spPr>
          <p:txBody>
            <a:bodyPr wrap="none" lIns="0" tIns="0" rIns="0" bIns="0">
              <a:spAutoFit/>
            </a:bodyPr>
            <a:lstStyle/>
            <a:p>
              <a:pPr algn="ctr"/>
              <a:r>
                <a:rPr lang="en-US" altLang="zh-CN" sz="1400" b="1">
                  <a:solidFill>
                    <a:srgbClr val="B2B2B2"/>
                  </a:solidFill>
                </a:rPr>
                <a:t>ERP</a:t>
              </a:r>
              <a:endParaRPr lang="en-US" altLang="zh-CN" b="1"/>
            </a:p>
          </p:txBody>
        </p:sp>
        <p:grpSp>
          <p:nvGrpSpPr>
            <p:cNvPr id="502" name="Group 700"/>
            <p:cNvGrpSpPr/>
            <p:nvPr/>
          </p:nvGrpSpPr>
          <p:grpSpPr bwMode="auto">
            <a:xfrm>
              <a:off x="6690904" y="5644995"/>
              <a:ext cx="1372117" cy="433739"/>
              <a:chOff x="3053" y="3435"/>
              <a:chExt cx="514" cy="250"/>
            </a:xfrm>
          </p:grpSpPr>
          <p:sp>
            <p:nvSpPr>
              <p:cNvPr id="1052437" name="Freeform 701"/>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38" name="Freeform 702"/>
              <p:cNvSpPr/>
              <p:nvPr/>
            </p:nvSpPr>
            <p:spPr bwMode="auto">
              <a:xfrm>
                <a:off x="3053" y="3435"/>
                <a:ext cx="514" cy="250"/>
              </a:xfrm>
              <a:custGeom>
                <a:avLst/>
                <a:gdLst>
                  <a:gd name="T0" fmla="*/ 319 w 3909"/>
                  <a:gd name="T1" fmla="*/ 0 h 1908"/>
                  <a:gd name="T2" fmla="*/ 0 w 3909"/>
                  <a:gd name="T3" fmla="*/ 318 h 1908"/>
                  <a:gd name="T4" fmla="*/ 0 w 3909"/>
                  <a:gd name="T5" fmla="*/ 1590 h 1908"/>
                  <a:gd name="T6" fmla="*/ 319 w 3909"/>
                  <a:gd name="T7" fmla="*/ 1908 h 1908"/>
                  <a:gd name="T8" fmla="*/ 3591 w 3909"/>
                  <a:gd name="T9" fmla="*/ 1908 h 1908"/>
                  <a:gd name="T10" fmla="*/ 3909 w 3909"/>
                  <a:gd name="T11" fmla="*/ 1590 h 1908"/>
                  <a:gd name="T12" fmla="*/ 3909 w 3909"/>
                  <a:gd name="T13" fmla="*/ 318 h 1908"/>
                  <a:gd name="T14" fmla="*/ 3591 w 3909"/>
                  <a:gd name="T15" fmla="*/ 0 h 1908"/>
                  <a:gd name="T16" fmla="*/ 319 w 3909"/>
                  <a:gd name="T17" fmla="*/ 0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9" h="1908">
                    <a:moveTo>
                      <a:pt x="319" y="0"/>
                    </a:moveTo>
                    <a:cubicBezTo>
                      <a:pt x="143" y="0"/>
                      <a:pt x="0" y="143"/>
                      <a:pt x="0" y="318"/>
                    </a:cubicBezTo>
                    <a:lnTo>
                      <a:pt x="0" y="1590"/>
                    </a:lnTo>
                    <a:cubicBezTo>
                      <a:pt x="0" y="1766"/>
                      <a:pt x="143" y="1908"/>
                      <a:pt x="319" y="1908"/>
                    </a:cubicBezTo>
                    <a:lnTo>
                      <a:pt x="3591" y="1908"/>
                    </a:lnTo>
                    <a:cubicBezTo>
                      <a:pt x="3766" y="1908"/>
                      <a:pt x="3909" y="1766"/>
                      <a:pt x="3909" y="1590"/>
                    </a:cubicBezTo>
                    <a:lnTo>
                      <a:pt x="3909" y="318"/>
                    </a:lnTo>
                    <a:cubicBezTo>
                      <a:pt x="3909" y="143"/>
                      <a:pt x="3766" y="0"/>
                      <a:pt x="3591" y="0"/>
                    </a:cubicBezTo>
                    <a:lnTo>
                      <a:pt x="319" y="0"/>
                    </a:lnTo>
                    <a:close/>
                  </a:path>
                </a:pathLst>
              </a:custGeom>
              <a:noFill/>
              <a:ln w="14288" cap="rnd">
                <a:solidFill>
                  <a:srgbClr val="000000"/>
                </a:solidFill>
                <a:prstDash val="solid"/>
                <a:round/>
              </a:ln>
            </p:spPr>
            <p:txBody>
              <a:bodyPr/>
              <a:lstStyle/>
              <a:p>
                <a:pPr algn="ctr"/>
                <a:endParaRPr lang="zh-CN" altLang="en-US"/>
              </a:p>
            </p:txBody>
          </p:sp>
        </p:grpSp>
        <p:sp>
          <p:nvSpPr>
            <p:cNvPr id="1052439" name="Rectangle 703"/>
            <p:cNvSpPr>
              <a:spLocks noChangeArrowheads="1"/>
            </p:cNvSpPr>
            <p:nvPr/>
          </p:nvSpPr>
          <p:spPr bwMode="auto">
            <a:xfrm>
              <a:off x="7190478" y="5775116"/>
              <a:ext cx="378309" cy="215444"/>
            </a:xfrm>
            <a:prstGeom prst="rect">
              <a:avLst/>
            </a:prstGeom>
            <a:noFill/>
            <a:ln>
              <a:noFill/>
            </a:ln>
          </p:spPr>
          <p:txBody>
            <a:bodyPr wrap="none" lIns="0" tIns="0" rIns="0" bIns="0">
              <a:spAutoFit/>
            </a:bodyPr>
            <a:lstStyle/>
            <a:p>
              <a:pPr algn="ctr"/>
              <a:r>
                <a:rPr lang="en-US" altLang="zh-CN" sz="1400" b="1">
                  <a:solidFill>
                    <a:srgbClr val="B2B2B2"/>
                  </a:solidFill>
                </a:rPr>
                <a:t>PLM</a:t>
              </a:r>
              <a:endParaRPr lang="en-US" altLang="zh-CN" b="1"/>
            </a:p>
          </p:txBody>
        </p:sp>
        <p:grpSp>
          <p:nvGrpSpPr>
            <p:cNvPr id="503" name="Group 704"/>
            <p:cNvGrpSpPr/>
            <p:nvPr/>
          </p:nvGrpSpPr>
          <p:grpSpPr bwMode="auto">
            <a:xfrm>
              <a:off x="8375350" y="6132517"/>
              <a:ext cx="1372117" cy="435475"/>
              <a:chOff x="3684" y="3716"/>
              <a:chExt cx="514" cy="251"/>
            </a:xfrm>
          </p:grpSpPr>
          <p:sp>
            <p:nvSpPr>
              <p:cNvPr id="1052440" name="Freeform 705"/>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solidFill>
                <a:srgbClr val="CCCCFF"/>
              </a:solidFill>
              <a:ln w="0">
                <a:solidFill>
                  <a:srgbClr val="000000"/>
                </a:solidFill>
                <a:prstDash val="solid"/>
                <a:round/>
              </a:ln>
            </p:spPr>
            <p:txBody>
              <a:bodyPr/>
              <a:lstStyle/>
              <a:p>
                <a:pPr algn="ctr"/>
                <a:endParaRPr lang="zh-CN" altLang="en-US" sz="2400"/>
              </a:p>
            </p:txBody>
          </p:sp>
          <p:sp>
            <p:nvSpPr>
              <p:cNvPr id="1052441" name="Freeform 706"/>
              <p:cNvSpPr/>
              <p:nvPr/>
            </p:nvSpPr>
            <p:spPr bwMode="auto">
              <a:xfrm>
                <a:off x="3684" y="3716"/>
                <a:ext cx="514" cy="251"/>
              </a:xfrm>
              <a:custGeom>
                <a:avLst/>
                <a:gdLst>
                  <a:gd name="T0" fmla="*/ 159 w 1955"/>
                  <a:gd name="T1" fmla="*/ 0 h 954"/>
                  <a:gd name="T2" fmla="*/ 0 w 1955"/>
                  <a:gd name="T3" fmla="*/ 159 h 954"/>
                  <a:gd name="T4" fmla="*/ 0 w 1955"/>
                  <a:gd name="T5" fmla="*/ 795 h 954"/>
                  <a:gd name="T6" fmla="*/ 159 w 1955"/>
                  <a:gd name="T7" fmla="*/ 954 h 954"/>
                  <a:gd name="T8" fmla="*/ 1796 w 1955"/>
                  <a:gd name="T9" fmla="*/ 954 h 954"/>
                  <a:gd name="T10" fmla="*/ 1955 w 1955"/>
                  <a:gd name="T11" fmla="*/ 795 h 954"/>
                  <a:gd name="T12" fmla="*/ 1955 w 1955"/>
                  <a:gd name="T13" fmla="*/ 159 h 954"/>
                  <a:gd name="T14" fmla="*/ 1796 w 1955"/>
                  <a:gd name="T15" fmla="*/ 0 h 954"/>
                  <a:gd name="T16" fmla="*/ 159 w 1955"/>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5" h="954">
                    <a:moveTo>
                      <a:pt x="159" y="0"/>
                    </a:moveTo>
                    <a:cubicBezTo>
                      <a:pt x="72" y="0"/>
                      <a:pt x="0" y="71"/>
                      <a:pt x="0" y="159"/>
                    </a:cubicBezTo>
                    <a:lnTo>
                      <a:pt x="0" y="795"/>
                    </a:lnTo>
                    <a:cubicBezTo>
                      <a:pt x="0" y="883"/>
                      <a:pt x="72" y="954"/>
                      <a:pt x="159" y="954"/>
                    </a:cubicBezTo>
                    <a:lnTo>
                      <a:pt x="1796" y="954"/>
                    </a:lnTo>
                    <a:cubicBezTo>
                      <a:pt x="1883" y="954"/>
                      <a:pt x="1955" y="883"/>
                      <a:pt x="1955" y="795"/>
                    </a:cubicBezTo>
                    <a:lnTo>
                      <a:pt x="1955" y="159"/>
                    </a:lnTo>
                    <a:cubicBezTo>
                      <a:pt x="1955" y="71"/>
                      <a:pt x="1883" y="0"/>
                      <a:pt x="1796" y="0"/>
                    </a:cubicBezTo>
                    <a:lnTo>
                      <a:pt x="159" y="0"/>
                    </a:lnTo>
                    <a:close/>
                  </a:path>
                </a:pathLst>
              </a:custGeom>
              <a:noFill/>
              <a:ln w="14288" cap="rnd">
                <a:solidFill>
                  <a:srgbClr val="000000"/>
                </a:solidFill>
                <a:prstDash val="solid"/>
                <a:round/>
              </a:ln>
            </p:spPr>
            <p:txBody>
              <a:bodyPr/>
              <a:lstStyle/>
              <a:p>
                <a:pPr algn="ctr"/>
                <a:endParaRPr lang="zh-CN" altLang="en-US" sz="2400"/>
              </a:p>
            </p:txBody>
          </p:sp>
        </p:grpSp>
        <p:sp>
          <p:nvSpPr>
            <p:cNvPr id="1052442" name="Rectangle 707"/>
            <p:cNvSpPr>
              <a:spLocks noChangeArrowheads="1"/>
            </p:cNvSpPr>
            <p:nvPr/>
          </p:nvSpPr>
          <p:spPr bwMode="auto">
            <a:xfrm>
              <a:off x="8861835" y="6262639"/>
              <a:ext cx="399148" cy="215444"/>
            </a:xfrm>
            <a:prstGeom prst="rect">
              <a:avLst/>
            </a:prstGeom>
            <a:noFill/>
            <a:ln>
              <a:noFill/>
            </a:ln>
          </p:spPr>
          <p:txBody>
            <a:bodyPr wrap="none" lIns="0" tIns="0" rIns="0" bIns="0">
              <a:spAutoFit/>
            </a:bodyPr>
            <a:lstStyle/>
            <a:p>
              <a:pPr algn="ctr"/>
              <a:r>
                <a:rPr lang="en-US" altLang="zh-CN" sz="1400" b="1">
                  <a:solidFill>
                    <a:srgbClr val="B2B2B2"/>
                  </a:solidFill>
                </a:rPr>
                <a:t>DMS</a:t>
              </a:r>
              <a:endParaRPr lang="en-US" altLang="zh-CN" b="1"/>
            </a:p>
          </p:txBody>
        </p:sp>
        <p:grpSp>
          <p:nvGrpSpPr>
            <p:cNvPr id="504" name="Group 708"/>
            <p:cNvGrpSpPr/>
            <p:nvPr/>
          </p:nvGrpSpPr>
          <p:grpSpPr bwMode="auto">
            <a:xfrm>
              <a:off x="6891115" y="6132517"/>
              <a:ext cx="1372117" cy="435475"/>
              <a:chOff x="3128" y="3716"/>
              <a:chExt cx="514" cy="251"/>
            </a:xfrm>
          </p:grpSpPr>
          <p:sp>
            <p:nvSpPr>
              <p:cNvPr id="1052443" name="Freeform 709"/>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solidFill>
                <a:srgbClr val="CCCCFF"/>
              </a:solidFill>
              <a:ln w="0">
                <a:solidFill>
                  <a:srgbClr val="000000"/>
                </a:solidFill>
                <a:prstDash val="solid"/>
                <a:round/>
              </a:ln>
            </p:spPr>
            <p:txBody>
              <a:bodyPr/>
              <a:lstStyle/>
              <a:p>
                <a:pPr algn="ctr"/>
                <a:endParaRPr lang="zh-CN" altLang="en-US"/>
              </a:p>
            </p:txBody>
          </p:sp>
          <p:sp>
            <p:nvSpPr>
              <p:cNvPr id="1052444" name="Freeform 710"/>
              <p:cNvSpPr/>
              <p:nvPr/>
            </p:nvSpPr>
            <p:spPr bwMode="auto">
              <a:xfrm>
                <a:off x="3128" y="3716"/>
                <a:ext cx="514" cy="251"/>
              </a:xfrm>
              <a:custGeom>
                <a:avLst/>
                <a:gdLst>
                  <a:gd name="T0" fmla="*/ 159 w 1954"/>
                  <a:gd name="T1" fmla="*/ 0 h 954"/>
                  <a:gd name="T2" fmla="*/ 0 w 1954"/>
                  <a:gd name="T3" fmla="*/ 159 h 954"/>
                  <a:gd name="T4" fmla="*/ 0 w 1954"/>
                  <a:gd name="T5" fmla="*/ 795 h 954"/>
                  <a:gd name="T6" fmla="*/ 159 w 1954"/>
                  <a:gd name="T7" fmla="*/ 954 h 954"/>
                  <a:gd name="T8" fmla="*/ 1795 w 1954"/>
                  <a:gd name="T9" fmla="*/ 954 h 954"/>
                  <a:gd name="T10" fmla="*/ 1954 w 1954"/>
                  <a:gd name="T11" fmla="*/ 795 h 954"/>
                  <a:gd name="T12" fmla="*/ 1954 w 1954"/>
                  <a:gd name="T13" fmla="*/ 159 h 954"/>
                  <a:gd name="T14" fmla="*/ 1795 w 1954"/>
                  <a:gd name="T15" fmla="*/ 0 h 954"/>
                  <a:gd name="T16" fmla="*/ 159 w 1954"/>
                  <a:gd name="T1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4" h="954">
                    <a:moveTo>
                      <a:pt x="159" y="0"/>
                    </a:moveTo>
                    <a:cubicBezTo>
                      <a:pt x="71" y="0"/>
                      <a:pt x="0" y="71"/>
                      <a:pt x="0" y="159"/>
                    </a:cubicBezTo>
                    <a:lnTo>
                      <a:pt x="0" y="795"/>
                    </a:lnTo>
                    <a:cubicBezTo>
                      <a:pt x="0" y="883"/>
                      <a:pt x="71" y="954"/>
                      <a:pt x="159" y="954"/>
                    </a:cubicBezTo>
                    <a:lnTo>
                      <a:pt x="1795" y="954"/>
                    </a:lnTo>
                    <a:cubicBezTo>
                      <a:pt x="1883" y="954"/>
                      <a:pt x="1954" y="883"/>
                      <a:pt x="1954" y="795"/>
                    </a:cubicBezTo>
                    <a:lnTo>
                      <a:pt x="1954" y="159"/>
                    </a:lnTo>
                    <a:cubicBezTo>
                      <a:pt x="1954" y="71"/>
                      <a:pt x="1883" y="0"/>
                      <a:pt x="1795" y="0"/>
                    </a:cubicBezTo>
                    <a:lnTo>
                      <a:pt x="159" y="0"/>
                    </a:lnTo>
                    <a:close/>
                  </a:path>
                </a:pathLst>
              </a:custGeom>
              <a:noFill/>
              <a:ln w="14288" cap="rnd">
                <a:solidFill>
                  <a:srgbClr val="000000"/>
                </a:solidFill>
                <a:prstDash val="solid"/>
                <a:round/>
              </a:ln>
            </p:spPr>
            <p:txBody>
              <a:bodyPr/>
              <a:lstStyle/>
              <a:p>
                <a:pPr algn="ctr"/>
                <a:endParaRPr lang="zh-CN" altLang="en-US"/>
              </a:p>
            </p:txBody>
          </p:sp>
        </p:grpSp>
        <p:sp>
          <p:nvSpPr>
            <p:cNvPr id="1052445" name="Rectangle 711"/>
            <p:cNvSpPr>
              <a:spLocks noChangeArrowheads="1"/>
            </p:cNvSpPr>
            <p:nvPr/>
          </p:nvSpPr>
          <p:spPr bwMode="auto">
            <a:xfrm>
              <a:off x="7374126" y="6262639"/>
              <a:ext cx="408765" cy="215444"/>
            </a:xfrm>
            <a:prstGeom prst="rect">
              <a:avLst/>
            </a:prstGeom>
            <a:noFill/>
            <a:ln>
              <a:noFill/>
            </a:ln>
          </p:spPr>
          <p:txBody>
            <a:bodyPr wrap="none" lIns="0" tIns="0" rIns="0" bIns="0">
              <a:spAutoFit/>
            </a:bodyPr>
            <a:lstStyle/>
            <a:p>
              <a:pPr algn="ctr"/>
              <a:r>
                <a:rPr lang="en-US" altLang="zh-CN" sz="1400" b="1">
                  <a:solidFill>
                    <a:srgbClr val="B2B2B2"/>
                  </a:solidFill>
                </a:rPr>
                <a:t>CRM</a:t>
              </a:r>
              <a:endParaRPr lang="en-US" altLang="zh-CN" b="1"/>
            </a:p>
          </p:txBody>
        </p:sp>
        <p:sp>
          <p:nvSpPr>
            <p:cNvPr id="1052446" name="Rectangle 712"/>
            <p:cNvSpPr>
              <a:spLocks noChangeArrowheads="1"/>
            </p:cNvSpPr>
            <p:nvPr/>
          </p:nvSpPr>
          <p:spPr bwMode="auto">
            <a:xfrm>
              <a:off x="7822347" y="6011070"/>
              <a:ext cx="1092852" cy="411480"/>
            </a:xfrm>
            <a:prstGeom prst="rect">
              <a:avLst/>
            </a:prstGeom>
            <a:noFill/>
            <a:ln>
              <a:noFill/>
            </a:ln>
          </p:spPr>
          <p:txBody>
            <a:bodyPr wrap="none" lIns="0" tIns="0" rIns="0" bIns="0">
              <a:spAutoFit/>
            </a:bodyPr>
            <a:lstStyle/>
            <a:p>
              <a:pPr algn="ctr"/>
              <a:r>
                <a:rPr lang="zh-CN" altLang="en-US" sz="2000" b="1">
                  <a:solidFill>
                    <a:srgbClr val="061DC8"/>
                  </a:solidFill>
                  <a:latin typeface="宋体" panose="02010600030101010101" pitchFamily="2" charset="-122"/>
                </a:rPr>
                <a:t>应用系统</a:t>
              </a:r>
              <a:endParaRPr lang="zh-CN" altLang="en-US" sz="1400" b="1"/>
            </a:p>
          </p:txBody>
        </p:sp>
        <p:grpSp>
          <p:nvGrpSpPr>
            <p:cNvPr id="505" name="Group 713"/>
            <p:cNvGrpSpPr/>
            <p:nvPr/>
          </p:nvGrpSpPr>
          <p:grpSpPr bwMode="auto">
            <a:xfrm>
              <a:off x="2147434" y="4701179"/>
              <a:ext cx="7848296" cy="482318"/>
              <a:chOff x="1351" y="2891"/>
              <a:chExt cx="2940" cy="278"/>
            </a:xfrm>
          </p:grpSpPr>
          <p:sp>
            <p:nvSpPr>
              <p:cNvPr id="1052447" name="Freeform 714"/>
              <p:cNvSpPr/>
              <p:nvPr/>
            </p:nvSpPr>
            <p:spPr bwMode="auto">
              <a:xfrm>
                <a:off x="1351" y="2891"/>
                <a:ext cx="2940" cy="278"/>
              </a:xfrm>
              <a:custGeom>
                <a:avLst/>
                <a:gdLst>
                  <a:gd name="T0" fmla="*/ 177 w 11188"/>
                  <a:gd name="T1" fmla="*/ 0 h 1059"/>
                  <a:gd name="T2" fmla="*/ 0 w 11188"/>
                  <a:gd name="T3" fmla="*/ 177 h 1059"/>
                  <a:gd name="T4" fmla="*/ 0 w 11188"/>
                  <a:gd name="T5" fmla="*/ 882 h 1059"/>
                  <a:gd name="T6" fmla="*/ 177 w 11188"/>
                  <a:gd name="T7" fmla="*/ 1059 h 1059"/>
                  <a:gd name="T8" fmla="*/ 11011 w 11188"/>
                  <a:gd name="T9" fmla="*/ 1059 h 1059"/>
                  <a:gd name="T10" fmla="*/ 11188 w 11188"/>
                  <a:gd name="T11" fmla="*/ 882 h 1059"/>
                  <a:gd name="T12" fmla="*/ 11188 w 11188"/>
                  <a:gd name="T13" fmla="*/ 177 h 1059"/>
                  <a:gd name="T14" fmla="*/ 11011 w 11188"/>
                  <a:gd name="T15" fmla="*/ 0 h 1059"/>
                  <a:gd name="T16" fmla="*/ 177 w 11188"/>
                  <a:gd name="T17"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9">
                    <a:moveTo>
                      <a:pt x="177" y="0"/>
                    </a:moveTo>
                    <a:cubicBezTo>
                      <a:pt x="79" y="0"/>
                      <a:pt x="0" y="79"/>
                      <a:pt x="0" y="177"/>
                    </a:cubicBezTo>
                    <a:lnTo>
                      <a:pt x="0" y="882"/>
                    </a:lnTo>
                    <a:cubicBezTo>
                      <a:pt x="0" y="980"/>
                      <a:pt x="79" y="1059"/>
                      <a:pt x="177" y="1059"/>
                    </a:cubicBezTo>
                    <a:lnTo>
                      <a:pt x="11011" y="1059"/>
                    </a:lnTo>
                    <a:cubicBezTo>
                      <a:pt x="11109" y="1059"/>
                      <a:pt x="11188" y="980"/>
                      <a:pt x="11188" y="882"/>
                    </a:cubicBezTo>
                    <a:lnTo>
                      <a:pt x="11188" y="177"/>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48" name="Freeform 715"/>
              <p:cNvSpPr/>
              <p:nvPr/>
            </p:nvSpPr>
            <p:spPr bwMode="auto">
              <a:xfrm>
                <a:off x="1351" y="2891"/>
                <a:ext cx="2940" cy="278"/>
              </a:xfrm>
              <a:custGeom>
                <a:avLst/>
                <a:gdLst>
                  <a:gd name="T0" fmla="*/ 177 w 11188"/>
                  <a:gd name="T1" fmla="*/ 0 h 1059"/>
                  <a:gd name="T2" fmla="*/ 0 w 11188"/>
                  <a:gd name="T3" fmla="*/ 177 h 1059"/>
                  <a:gd name="T4" fmla="*/ 0 w 11188"/>
                  <a:gd name="T5" fmla="*/ 882 h 1059"/>
                  <a:gd name="T6" fmla="*/ 177 w 11188"/>
                  <a:gd name="T7" fmla="*/ 1059 h 1059"/>
                  <a:gd name="T8" fmla="*/ 11011 w 11188"/>
                  <a:gd name="T9" fmla="*/ 1059 h 1059"/>
                  <a:gd name="T10" fmla="*/ 11188 w 11188"/>
                  <a:gd name="T11" fmla="*/ 882 h 1059"/>
                  <a:gd name="T12" fmla="*/ 11188 w 11188"/>
                  <a:gd name="T13" fmla="*/ 177 h 1059"/>
                  <a:gd name="T14" fmla="*/ 11011 w 11188"/>
                  <a:gd name="T15" fmla="*/ 0 h 1059"/>
                  <a:gd name="T16" fmla="*/ 177 w 11188"/>
                  <a:gd name="T17"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9">
                    <a:moveTo>
                      <a:pt x="177" y="0"/>
                    </a:moveTo>
                    <a:cubicBezTo>
                      <a:pt x="79" y="0"/>
                      <a:pt x="0" y="79"/>
                      <a:pt x="0" y="177"/>
                    </a:cubicBezTo>
                    <a:lnTo>
                      <a:pt x="0" y="882"/>
                    </a:lnTo>
                    <a:cubicBezTo>
                      <a:pt x="0" y="980"/>
                      <a:pt x="79" y="1059"/>
                      <a:pt x="177" y="1059"/>
                    </a:cubicBezTo>
                    <a:lnTo>
                      <a:pt x="11011" y="1059"/>
                    </a:lnTo>
                    <a:cubicBezTo>
                      <a:pt x="11109" y="1059"/>
                      <a:pt x="11188" y="980"/>
                      <a:pt x="11188" y="882"/>
                    </a:cubicBezTo>
                    <a:lnTo>
                      <a:pt x="11188" y="177"/>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2449" name="Rectangle 716"/>
            <p:cNvSpPr>
              <a:spLocks noChangeArrowheads="1"/>
            </p:cNvSpPr>
            <p:nvPr/>
          </p:nvSpPr>
          <p:spPr bwMode="auto">
            <a:xfrm>
              <a:off x="5044326" y="4824360"/>
              <a:ext cx="402096" cy="230832"/>
            </a:xfrm>
            <a:prstGeom prst="rect">
              <a:avLst/>
            </a:prstGeom>
            <a:noFill/>
            <a:ln>
              <a:noFill/>
            </a:ln>
          </p:spPr>
          <p:txBody>
            <a:bodyPr wrap="none" lIns="0" tIns="0" rIns="0" bIns="0">
              <a:spAutoFit/>
            </a:bodyPr>
            <a:lstStyle/>
            <a:p>
              <a:pPr algn="ctr"/>
              <a:r>
                <a:rPr lang="en-US" altLang="zh-CN" sz="1500" b="1">
                  <a:solidFill>
                    <a:srgbClr val="000000"/>
                  </a:solidFill>
                </a:rPr>
                <a:t>Web</a:t>
              </a:r>
              <a:endParaRPr lang="en-US" altLang="zh-CN" sz="1400" b="1"/>
            </a:p>
          </p:txBody>
        </p:sp>
        <p:sp>
          <p:nvSpPr>
            <p:cNvPr id="1052450" name="Rectangle 717"/>
            <p:cNvSpPr>
              <a:spLocks noChangeArrowheads="1"/>
            </p:cNvSpPr>
            <p:nvPr/>
          </p:nvSpPr>
          <p:spPr bwMode="auto">
            <a:xfrm>
              <a:off x="5916359" y="4838240"/>
              <a:ext cx="1024549" cy="304799"/>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应用服务器</a:t>
              </a:r>
              <a:endParaRPr lang="zh-CN" altLang="en-US" sz="1400" b="1"/>
            </a:p>
          </p:txBody>
        </p:sp>
        <p:grpSp>
          <p:nvGrpSpPr>
            <p:cNvPr id="506" name="Group 718"/>
            <p:cNvGrpSpPr/>
            <p:nvPr/>
          </p:nvGrpSpPr>
          <p:grpSpPr bwMode="auto">
            <a:xfrm>
              <a:off x="2147434" y="3550902"/>
              <a:ext cx="7848296" cy="1084347"/>
              <a:chOff x="1351" y="2228"/>
              <a:chExt cx="2940" cy="625"/>
            </a:xfrm>
          </p:grpSpPr>
          <p:grpSp>
            <p:nvGrpSpPr>
              <p:cNvPr id="507" name="Group 719"/>
              <p:cNvGrpSpPr/>
              <p:nvPr/>
            </p:nvGrpSpPr>
            <p:grpSpPr bwMode="auto">
              <a:xfrm>
                <a:off x="1351" y="2546"/>
                <a:ext cx="636" cy="278"/>
                <a:chOff x="1351" y="2546"/>
                <a:chExt cx="636" cy="278"/>
              </a:xfrm>
            </p:grpSpPr>
            <p:sp>
              <p:nvSpPr>
                <p:cNvPr id="1052451" name="Freeform 720"/>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52" name="Freeform 721"/>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53" name="Rectangle 722"/>
              <p:cNvSpPr>
                <a:spLocks noChangeArrowheads="1"/>
              </p:cNvSpPr>
              <p:nvPr/>
            </p:nvSpPr>
            <p:spPr bwMode="auto">
              <a:xfrm>
                <a:off x="1510"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54" name="Rectangle 723"/>
              <p:cNvSpPr>
                <a:spLocks noChangeArrowheads="1"/>
              </p:cNvSpPr>
              <p:nvPr/>
            </p:nvSpPr>
            <p:spPr bwMode="auto">
              <a:xfrm>
                <a:off x="1606"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08" name="Group 724"/>
              <p:cNvGrpSpPr/>
              <p:nvPr/>
            </p:nvGrpSpPr>
            <p:grpSpPr bwMode="auto">
              <a:xfrm>
                <a:off x="2119" y="2546"/>
                <a:ext cx="637" cy="278"/>
                <a:chOff x="2119" y="2546"/>
                <a:chExt cx="637" cy="278"/>
              </a:xfrm>
            </p:grpSpPr>
            <p:sp>
              <p:nvSpPr>
                <p:cNvPr id="1052455" name="Freeform 725"/>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56" name="Freeform 726"/>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57" name="Rectangle 727"/>
              <p:cNvSpPr>
                <a:spLocks noChangeArrowheads="1"/>
              </p:cNvSpPr>
              <p:nvPr/>
            </p:nvSpPr>
            <p:spPr bwMode="auto">
              <a:xfrm>
                <a:off x="2278"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58" name="Rectangle 728"/>
              <p:cNvSpPr>
                <a:spLocks noChangeArrowheads="1"/>
              </p:cNvSpPr>
              <p:nvPr/>
            </p:nvSpPr>
            <p:spPr bwMode="auto">
              <a:xfrm>
                <a:off x="2374"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09" name="Group 729"/>
              <p:cNvGrpSpPr/>
              <p:nvPr/>
            </p:nvGrpSpPr>
            <p:grpSpPr bwMode="auto">
              <a:xfrm>
                <a:off x="2887" y="2546"/>
                <a:ext cx="636" cy="278"/>
                <a:chOff x="2887" y="2546"/>
                <a:chExt cx="636" cy="278"/>
              </a:xfrm>
            </p:grpSpPr>
            <p:sp>
              <p:nvSpPr>
                <p:cNvPr id="1052459" name="Freeform 730"/>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60" name="Freeform 731"/>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61" name="Rectangle 732"/>
              <p:cNvSpPr>
                <a:spLocks noChangeArrowheads="1"/>
              </p:cNvSpPr>
              <p:nvPr/>
            </p:nvSpPr>
            <p:spPr bwMode="auto">
              <a:xfrm>
                <a:off x="3046"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62" name="Rectangle 733"/>
              <p:cNvSpPr>
                <a:spLocks noChangeArrowheads="1"/>
              </p:cNvSpPr>
              <p:nvPr/>
            </p:nvSpPr>
            <p:spPr bwMode="auto">
              <a:xfrm>
                <a:off x="3142"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10" name="Group 734"/>
              <p:cNvGrpSpPr/>
              <p:nvPr/>
            </p:nvGrpSpPr>
            <p:grpSpPr bwMode="auto">
              <a:xfrm>
                <a:off x="3655" y="2546"/>
                <a:ext cx="636" cy="278"/>
                <a:chOff x="3655" y="2546"/>
                <a:chExt cx="636" cy="278"/>
              </a:xfrm>
            </p:grpSpPr>
            <p:sp>
              <p:nvSpPr>
                <p:cNvPr id="1052463" name="Freeform 735"/>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64" name="Freeform 736"/>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noFill/>
                <a:ln w="17463" cap="rnd">
                  <a:solidFill>
                    <a:srgbClr val="000000"/>
                  </a:solidFill>
                  <a:prstDash val="solid"/>
                  <a:round/>
                </a:ln>
              </p:spPr>
              <p:txBody>
                <a:bodyPr/>
                <a:lstStyle/>
                <a:p>
                  <a:pPr algn="ctr"/>
                  <a:endParaRPr lang="zh-CN" altLang="en-US"/>
                </a:p>
              </p:txBody>
            </p:sp>
          </p:grpSp>
          <p:sp>
            <p:nvSpPr>
              <p:cNvPr id="1052465" name="Rectangle 737"/>
              <p:cNvSpPr>
                <a:spLocks noChangeArrowheads="1"/>
              </p:cNvSpPr>
              <p:nvPr/>
            </p:nvSpPr>
            <p:spPr bwMode="auto">
              <a:xfrm>
                <a:off x="3814" y="2576"/>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66" name="Rectangle 738"/>
              <p:cNvSpPr>
                <a:spLocks noChangeArrowheads="1"/>
              </p:cNvSpPr>
              <p:nvPr/>
            </p:nvSpPr>
            <p:spPr bwMode="auto">
              <a:xfrm>
                <a:off x="3909" y="2703"/>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11" name="Group 739"/>
              <p:cNvGrpSpPr/>
              <p:nvPr/>
            </p:nvGrpSpPr>
            <p:grpSpPr bwMode="auto">
              <a:xfrm>
                <a:off x="1735" y="2228"/>
                <a:ext cx="636" cy="278"/>
                <a:chOff x="1735" y="2228"/>
                <a:chExt cx="636" cy="278"/>
              </a:xfrm>
            </p:grpSpPr>
            <p:sp>
              <p:nvSpPr>
                <p:cNvPr id="1052467" name="Freeform 740"/>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68" name="Freeform 741"/>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69" name="Rectangle 742"/>
              <p:cNvSpPr>
                <a:spLocks noChangeArrowheads="1"/>
              </p:cNvSpPr>
              <p:nvPr/>
            </p:nvSpPr>
            <p:spPr bwMode="auto">
              <a:xfrm>
                <a:off x="1894" y="2259"/>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70" name="Rectangle 743"/>
              <p:cNvSpPr>
                <a:spLocks noChangeArrowheads="1"/>
              </p:cNvSpPr>
              <p:nvPr/>
            </p:nvSpPr>
            <p:spPr bwMode="auto">
              <a:xfrm>
                <a:off x="1990" y="2385"/>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12" name="Group 744"/>
              <p:cNvGrpSpPr/>
              <p:nvPr/>
            </p:nvGrpSpPr>
            <p:grpSpPr bwMode="auto">
              <a:xfrm>
                <a:off x="2503" y="2228"/>
                <a:ext cx="636" cy="278"/>
                <a:chOff x="2503" y="2228"/>
                <a:chExt cx="636" cy="278"/>
              </a:xfrm>
            </p:grpSpPr>
            <p:sp>
              <p:nvSpPr>
                <p:cNvPr id="1052471" name="Freeform 745"/>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72" name="Freeform 746"/>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73" name="Rectangle 747"/>
              <p:cNvSpPr>
                <a:spLocks noChangeArrowheads="1"/>
              </p:cNvSpPr>
              <p:nvPr/>
            </p:nvSpPr>
            <p:spPr bwMode="auto">
              <a:xfrm>
                <a:off x="2662" y="2259"/>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74" name="Rectangle 748"/>
              <p:cNvSpPr>
                <a:spLocks noChangeArrowheads="1"/>
              </p:cNvSpPr>
              <p:nvPr/>
            </p:nvSpPr>
            <p:spPr bwMode="auto">
              <a:xfrm>
                <a:off x="2757" y="2385"/>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13" name="Group 749"/>
              <p:cNvGrpSpPr/>
              <p:nvPr/>
            </p:nvGrpSpPr>
            <p:grpSpPr bwMode="auto">
              <a:xfrm>
                <a:off x="3271" y="2228"/>
                <a:ext cx="637" cy="278"/>
                <a:chOff x="3271" y="2228"/>
                <a:chExt cx="637" cy="278"/>
              </a:xfrm>
            </p:grpSpPr>
            <p:sp>
              <p:nvSpPr>
                <p:cNvPr id="1052475" name="Freeform 750"/>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76" name="Freeform 751"/>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77" name="Rectangle 752"/>
              <p:cNvSpPr>
                <a:spLocks noChangeArrowheads="1"/>
              </p:cNvSpPr>
              <p:nvPr/>
            </p:nvSpPr>
            <p:spPr bwMode="auto">
              <a:xfrm>
                <a:off x="3431" y="2259"/>
                <a:ext cx="333"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78" name="Rectangle 753"/>
              <p:cNvSpPr>
                <a:spLocks noChangeArrowheads="1"/>
              </p:cNvSpPr>
              <p:nvPr/>
            </p:nvSpPr>
            <p:spPr bwMode="auto">
              <a:xfrm>
                <a:off x="3526" y="2385"/>
                <a:ext cx="134" cy="150"/>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grpSp>
          <p:nvGrpSpPr>
            <p:cNvPr id="514" name="Group 754"/>
            <p:cNvGrpSpPr/>
            <p:nvPr/>
          </p:nvGrpSpPr>
          <p:grpSpPr bwMode="auto">
            <a:xfrm>
              <a:off x="2147434" y="2357252"/>
              <a:ext cx="7848296" cy="482318"/>
              <a:chOff x="1351" y="1540"/>
              <a:chExt cx="2940" cy="278"/>
            </a:xfrm>
          </p:grpSpPr>
          <p:sp>
            <p:nvSpPr>
              <p:cNvPr id="1052479" name="Freeform 755"/>
              <p:cNvSpPr/>
              <p:nvPr/>
            </p:nvSpPr>
            <p:spPr bwMode="auto">
              <a:xfrm>
                <a:off x="1351" y="1540"/>
                <a:ext cx="2940" cy="278"/>
              </a:xfrm>
              <a:custGeom>
                <a:avLst/>
                <a:gdLst>
                  <a:gd name="T0" fmla="*/ 177 w 11188"/>
                  <a:gd name="T1" fmla="*/ 0 h 1058"/>
                  <a:gd name="T2" fmla="*/ 0 w 11188"/>
                  <a:gd name="T3" fmla="*/ 176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6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6"/>
                    </a:cubicBezTo>
                    <a:lnTo>
                      <a:pt x="0" y="882"/>
                    </a:lnTo>
                    <a:cubicBezTo>
                      <a:pt x="0" y="979"/>
                      <a:pt x="79" y="1058"/>
                      <a:pt x="177" y="1058"/>
                    </a:cubicBezTo>
                    <a:lnTo>
                      <a:pt x="11011" y="1058"/>
                    </a:lnTo>
                    <a:cubicBezTo>
                      <a:pt x="11109" y="1058"/>
                      <a:pt x="11188" y="979"/>
                      <a:pt x="11188" y="882"/>
                    </a:cubicBezTo>
                    <a:lnTo>
                      <a:pt x="11188" y="176"/>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80" name="Freeform 756"/>
              <p:cNvSpPr/>
              <p:nvPr/>
            </p:nvSpPr>
            <p:spPr bwMode="auto">
              <a:xfrm>
                <a:off x="1351" y="1540"/>
                <a:ext cx="2940" cy="278"/>
              </a:xfrm>
              <a:custGeom>
                <a:avLst/>
                <a:gdLst>
                  <a:gd name="T0" fmla="*/ 177 w 11188"/>
                  <a:gd name="T1" fmla="*/ 0 h 1058"/>
                  <a:gd name="T2" fmla="*/ 0 w 11188"/>
                  <a:gd name="T3" fmla="*/ 176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6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6"/>
                    </a:cubicBezTo>
                    <a:lnTo>
                      <a:pt x="0" y="882"/>
                    </a:lnTo>
                    <a:cubicBezTo>
                      <a:pt x="0" y="979"/>
                      <a:pt x="79" y="1058"/>
                      <a:pt x="177" y="1058"/>
                    </a:cubicBezTo>
                    <a:lnTo>
                      <a:pt x="11011" y="1058"/>
                    </a:lnTo>
                    <a:cubicBezTo>
                      <a:pt x="11109" y="1058"/>
                      <a:pt x="11188" y="979"/>
                      <a:pt x="11188" y="882"/>
                    </a:cubicBezTo>
                    <a:lnTo>
                      <a:pt x="11188" y="176"/>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2481" name="Rectangle 757"/>
            <p:cNvSpPr>
              <a:spLocks noChangeArrowheads="1"/>
            </p:cNvSpPr>
            <p:nvPr/>
          </p:nvSpPr>
          <p:spPr bwMode="auto">
            <a:xfrm>
              <a:off x="5370004" y="2480435"/>
              <a:ext cx="402096" cy="230832"/>
            </a:xfrm>
            <a:prstGeom prst="rect">
              <a:avLst/>
            </a:prstGeom>
            <a:noFill/>
            <a:ln>
              <a:noFill/>
            </a:ln>
          </p:spPr>
          <p:txBody>
            <a:bodyPr wrap="none" lIns="0" tIns="0" rIns="0" bIns="0">
              <a:spAutoFit/>
            </a:bodyPr>
            <a:lstStyle/>
            <a:p>
              <a:pPr algn="ctr"/>
              <a:r>
                <a:rPr lang="en-US" altLang="zh-CN" sz="1500" b="1">
                  <a:solidFill>
                    <a:srgbClr val="000000"/>
                  </a:solidFill>
                </a:rPr>
                <a:t>Web</a:t>
              </a:r>
              <a:endParaRPr lang="en-US" altLang="zh-CN" sz="1400" b="1"/>
            </a:p>
          </p:txBody>
        </p:sp>
        <p:sp>
          <p:nvSpPr>
            <p:cNvPr id="1052482" name="Rectangle 758"/>
            <p:cNvSpPr>
              <a:spLocks noChangeArrowheads="1"/>
            </p:cNvSpPr>
            <p:nvPr/>
          </p:nvSpPr>
          <p:spPr bwMode="auto">
            <a:xfrm>
              <a:off x="6116728" y="2494314"/>
              <a:ext cx="614729" cy="304799"/>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服务器</a:t>
              </a:r>
              <a:endParaRPr lang="zh-CN" altLang="en-US" sz="1400" b="1"/>
            </a:p>
          </p:txBody>
        </p:sp>
        <p:grpSp>
          <p:nvGrpSpPr>
            <p:cNvPr id="515" name="Group 759"/>
            <p:cNvGrpSpPr/>
            <p:nvPr/>
          </p:nvGrpSpPr>
          <p:grpSpPr bwMode="auto">
            <a:xfrm>
              <a:off x="2147434" y="2952343"/>
              <a:ext cx="7848296" cy="482318"/>
              <a:chOff x="1351" y="1883"/>
              <a:chExt cx="2940" cy="278"/>
            </a:xfrm>
          </p:grpSpPr>
          <p:sp>
            <p:nvSpPr>
              <p:cNvPr id="1052483" name="Freeform 760"/>
              <p:cNvSpPr/>
              <p:nvPr/>
            </p:nvSpPr>
            <p:spPr bwMode="auto">
              <a:xfrm>
                <a:off x="1351" y="1883"/>
                <a:ext cx="2940" cy="278"/>
              </a:xfrm>
              <a:custGeom>
                <a:avLst/>
                <a:gdLst>
                  <a:gd name="T0" fmla="*/ 177 w 11188"/>
                  <a:gd name="T1" fmla="*/ 0 h 1058"/>
                  <a:gd name="T2" fmla="*/ 0 w 11188"/>
                  <a:gd name="T3" fmla="*/ 177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7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7"/>
                    </a:cubicBezTo>
                    <a:lnTo>
                      <a:pt x="0" y="882"/>
                    </a:lnTo>
                    <a:cubicBezTo>
                      <a:pt x="0" y="979"/>
                      <a:pt x="79" y="1058"/>
                      <a:pt x="177" y="1058"/>
                    </a:cubicBezTo>
                    <a:lnTo>
                      <a:pt x="11011" y="1058"/>
                    </a:lnTo>
                    <a:cubicBezTo>
                      <a:pt x="11109" y="1058"/>
                      <a:pt x="11188" y="979"/>
                      <a:pt x="11188" y="882"/>
                    </a:cubicBezTo>
                    <a:lnTo>
                      <a:pt x="11188" y="177"/>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84" name="Freeform 761"/>
              <p:cNvSpPr/>
              <p:nvPr/>
            </p:nvSpPr>
            <p:spPr bwMode="auto">
              <a:xfrm>
                <a:off x="1351" y="1883"/>
                <a:ext cx="2940" cy="278"/>
              </a:xfrm>
              <a:custGeom>
                <a:avLst/>
                <a:gdLst>
                  <a:gd name="T0" fmla="*/ 177 w 11188"/>
                  <a:gd name="T1" fmla="*/ 0 h 1058"/>
                  <a:gd name="T2" fmla="*/ 0 w 11188"/>
                  <a:gd name="T3" fmla="*/ 177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7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7"/>
                    </a:cubicBezTo>
                    <a:lnTo>
                      <a:pt x="0" y="882"/>
                    </a:lnTo>
                    <a:cubicBezTo>
                      <a:pt x="0" y="979"/>
                      <a:pt x="79" y="1058"/>
                      <a:pt x="177" y="1058"/>
                    </a:cubicBezTo>
                    <a:lnTo>
                      <a:pt x="11011" y="1058"/>
                    </a:lnTo>
                    <a:cubicBezTo>
                      <a:pt x="11109" y="1058"/>
                      <a:pt x="11188" y="979"/>
                      <a:pt x="11188" y="882"/>
                    </a:cubicBezTo>
                    <a:lnTo>
                      <a:pt x="11188" y="177"/>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2485" name="Rectangle 762"/>
            <p:cNvSpPr>
              <a:spLocks noChangeArrowheads="1"/>
            </p:cNvSpPr>
            <p:nvPr/>
          </p:nvSpPr>
          <p:spPr bwMode="auto">
            <a:xfrm>
              <a:off x="5470474" y="3103283"/>
              <a:ext cx="1229459" cy="304799"/>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个性化服务器</a:t>
              </a:r>
              <a:endParaRPr lang="zh-CN" altLang="en-US" sz="1400" b="1"/>
            </a:p>
          </p:txBody>
        </p:sp>
        <p:grpSp>
          <p:nvGrpSpPr>
            <p:cNvPr id="516" name="Group 763"/>
            <p:cNvGrpSpPr/>
            <p:nvPr/>
          </p:nvGrpSpPr>
          <p:grpSpPr bwMode="auto">
            <a:xfrm>
              <a:off x="2147434" y="4701179"/>
              <a:ext cx="7848296" cy="482318"/>
              <a:chOff x="1351" y="2891"/>
              <a:chExt cx="2940" cy="278"/>
            </a:xfrm>
          </p:grpSpPr>
          <p:sp>
            <p:nvSpPr>
              <p:cNvPr id="1052486" name="Freeform 764"/>
              <p:cNvSpPr/>
              <p:nvPr/>
            </p:nvSpPr>
            <p:spPr bwMode="auto">
              <a:xfrm>
                <a:off x="1351" y="2891"/>
                <a:ext cx="2940" cy="278"/>
              </a:xfrm>
              <a:custGeom>
                <a:avLst/>
                <a:gdLst>
                  <a:gd name="T0" fmla="*/ 177 w 11188"/>
                  <a:gd name="T1" fmla="*/ 0 h 1059"/>
                  <a:gd name="T2" fmla="*/ 0 w 11188"/>
                  <a:gd name="T3" fmla="*/ 177 h 1059"/>
                  <a:gd name="T4" fmla="*/ 0 w 11188"/>
                  <a:gd name="T5" fmla="*/ 882 h 1059"/>
                  <a:gd name="T6" fmla="*/ 177 w 11188"/>
                  <a:gd name="T7" fmla="*/ 1059 h 1059"/>
                  <a:gd name="T8" fmla="*/ 11011 w 11188"/>
                  <a:gd name="T9" fmla="*/ 1059 h 1059"/>
                  <a:gd name="T10" fmla="*/ 11188 w 11188"/>
                  <a:gd name="T11" fmla="*/ 882 h 1059"/>
                  <a:gd name="T12" fmla="*/ 11188 w 11188"/>
                  <a:gd name="T13" fmla="*/ 177 h 1059"/>
                  <a:gd name="T14" fmla="*/ 11011 w 11188"/>
                  <a:gd name="T15" fmla="*/ 0 h 1059"/>
                  <a:gd name="T16" fmla="*/ 177 w 11188"/>
                  <a:gd name="T17"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9">
                    <a:moveTo>
                      <a:pt x="177" y="0"/>
                    </a:moveTo>
                    <a:cubicBezTo>
                      <a:pt x="79" y="0"/>
                      <a:pt x="0" y="79"/>
                      <a:pt x="0" y="177"/>
                    </a:cubicBezTo>
                    <a:lnTo>
                      <a:pt x="0" y="882"/>
                    </a:lnTo>
                    <a:cubicBezTo>
                      <a:pt x="0" y="980"/>
                      <a:pt x="79" y="1059"/>
                      <a:pt x="177" y="1059"/>
                    </a:cubicBezTo>
                    <a:lnTo>
                      <a:pt x="11011" y="1059"/>
                    </a:lnTo>
                    <a:cubicBezTo>
                      <a:pt x="11109" y="1059"/>
                      <a:pt x="11188" y="980"/>
                      <a:pt x="11188" y="882"/>
                    </a:cubicBezTo>
                    <a:lnTo>
                      <a:pt x="11188" y="177"/>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87" name="Freeform 765"/>
              <p:cNvSpPr/>
              <p:nvPr/>
            </p:nvSpPr>
            <p:spPr bwMode="auto">
              <a:xfrm>
                <a:off x="1351" y="2891"/>
                <a:ext cx="2940" cy="278"/>
              </a:xfrm>
              <a:custGeom>
                <a:avLst/>
                <a:gdLst>
                  <a:gd name="T0" fmla="*/ 177 w 11188"/>
                  <a:gd name="T1" fmla="*/ 0 h 1059"/>
                  <a:gd name="T2" fmla="*/ 0 w 11188"/>
                  <a:gd name="T3" fmla="*/ 177 h 1059"/>
                  <a:gd name="T4" fmla="*/ 0 w 11188"/>
                  <a:gd name="T5" fmla="*/ 882 h 1059"/>
                  <a:gd name="T6" fmla="*/ 177 w 11188"/>
                  <a:gd name="T7" fmla="*/ 1059 h 1059"/>
                  <a:gd name="T8" fmla="*/ 11011 w 11188"/>
                  <a:gd name="T9" fmla="*/ 1059 h 1059"/>
                  <a:gd name="T10" fmla="*/ 11188 w 11188"/>
                  <a:gd name="T11" fmla="*/ 882 h 1059"/>
                  <a:gd name="T12" fmla="*/ 11188 w 11188"/>
                  <a:gd name="T13" fmla="*/ 177 h 1059"/>
                  <a:gd name="T14" fmla="*/ 11011 w 11188"/>
                  <a:gd name="T15" fmla="*/ 0 h 1059"/>
                  <a:gd name="T16" fmla="*/ 177 w 11188"/>
                  <a:gd name="T17"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9">
                    <a:moveTo>
                      <a:pt x="177" y="0"/>
                    </a:moveTo>
                    <a:cubicBezTo>
                      <a:pt x="79" y="0"/>
                      <a:pt x="0" y="79"/>
                      <a:pt x="0" y="177"/>
                    </a:cubicBezTo>
                    <a:lnTo>
                      <a:pt x="0" y="882"/>
                    </a:lnTo>
                    <a:cubicBezTo>
                      <a:pt x="0" y="980"/>
                      <a:pt x="79" y="1059"/>
                      <a:pt x="177" y="1059"/>
                    </a:cubicBezTo>
                    <a:lnTo>
                      <a:pt x="11011" y="1059"/>
                    </a:lnTo>
                    <a:cubicBezTo>
                      <a:pt x="11109" y="1059"/>
                      <a:pt x="11188" y="980"/>
                      <a:pt x="11188" y="882"/>
                    </a:cubicBezTo>
                    <a:lnTo>
                      <a:pt x="11188" y="177"/>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2488" name="Rectangle 766"/>
            <p:cNvSpPr>
              <a:spLocks noChangeArrowheads="1"/>
            </p:cNvSpPr>
            <p:nvPr/>
          </p:nvSpPr>
          <p:spPr bwMode="auto">
            <a:xfrm>
              <a:off x="5588011" y="4838240"/>
              <a:ext cx="1024549" cy="304799"/>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工作流引擎</a:t>
              </a:r>
              <a:endParaRPr lang="zh-CN" altLang="en-US" sz="1400" b="1"/>
            </a:p>
          </p:txBody>
        </p:sp>
        <p:grpSp>
          <p:nvGrpSpPr>
            <p:cNvPr id="517" name="Group 767"/>
            <p:cNvGrpSpPr/>
            <p:nvPr/>
          </p:nvGrpSpPr>
          <p:grpSpPr bwMode="auto">
            <a:xfrm>
              <a:off x="2147434" y="4102618"/>
              <a:ext cx="1697795" cy="482318"/>
              <a:chOff x="1351" y="2546"/>
              <a:chExt cx="636" cy="278"/>
            </a:xfrm>
          </p:grpSpPr>
          <p:sp>
            <p:nvSpPr>
              <p:cNvPr id="1052489" name="Freeform 768"/>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90" name="Freeform 769"/>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91" name="Rectangle 770"/>
            <p:cNvSpPr>
              <a:spLocks noChangeArrowheads="1"/>
            </p:cNvSpPr>
            <p:nvPr/>
          </p:nvSpPr>
          <p:spPr bwMode="auto">
            <a:xfrm>
              <a:off x="2571543" y="4154667"/>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92" name="Rectangle 771"/>
            <p:cNvSpPr>
              <a:spLocks noChangeArrowheads="1"/>
            </p:cNvSpPr>
            <p:nvPr/>
          </p:nvSpPr>
          <p:spPr bwMode="auto">
            <a:xfrm>
              <a:off x="2826949"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18" name="Group 772"/>
            <p:cNvGrpSpPr/>
            <p:nvPr/>
          </p:nvGrpSpPr>
          <p:grpSpPr bwMode="auto">
            <a:xfrm>
              <a:off x="4197602" y="4102618"/>
              <a:ext cx="1700463" cy="482318"/>
              <a:chOff x="2119" y="2546"/>
              <a:chExt cx="637" cy="278"/>
            </a:xfrm>
          </p:grpSpPr>
          <p:sp>
            <p:nvSpPr>
              <p:cNvPr id="1052493" name="Freeform 773"/>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94" name="Freeform 774"/>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95" name="Rectangle 775"/>
            <p:cNvSpPr>
              <a:spLocks noChangeArrowheads="1"/>
            </p:cNvSpPr>
            <p:nvPr/>
          </p:nvSpPr>
          <p:spPr bwMode="auto">
            <a:xfrm>
              <a:off x="4621710" y="4154667"/>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496" name="Rectangle 776"/>
            <p:cNvSpPr>
              <a:spLocks noChangeArrowheads="1"/>
            </p:cNvSpPr>
            <p:nvPr/>
          </p:nvSpPr>
          <p:spPr bwMode="auto">
            <a:xfrm>
              <a:off x="4877116"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19" name="Group 777"/>
            <p:cNvGrpSpPr/>
            <p:nvPr/>
          </p:nvGrpSpPr>
          <p:grpSpPr bwMode="auto">
            <a:xfrm>
              <a:off x="6247769" y="4102618"/>
              <a:ext cx="1697795" cy="482318"/>
              <a:chOff x="2887" y="2546"/>
              <a:chExt cx="636" cy="278"/>
            </a:xfrm>
          </p:grpSpPr>
          <p:sp>
            <p:nvSpPr>
              <p:cNvPr id="1052497" name="Freeform 778"/>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498" name="Freeform 779"/>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499" name="Rectangle 780"/>
            <p:cNvSpPr>
              <a:spLocks noChangeArrowheads="1"/>
            </p:cNvSpPr>
            <p:nvPr/>
          </p:nvSpPr>
          <p:spPr bwMode="auto">
            <a:xfrm>
              <a:off x="6671875" y="4154667"/>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00" name="Rectangle 781"/>
            <p:cNvSpPr>
              <a:spLocks noChangeArrowheads="1"/>
            </p:cNvSpPr>
            <p:nvPr/>
          </p:nvSpPr>
          <p:spPr bwMode="auto">
            <a:xfrm>
              <a:off x="6927283"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0" name="Group 782"/>
            <p:cNvGrpSpPr/>
            <p:nvPr/>
          </p:nvGrpSpPr>
          <p:grpSpPr bwMode="auto">
            <a:xfrm>
              <a:off x="8297936" y="4102618"/>
              <a:ext cx="1697795" cy="482318"/>
              <a:chOff x="3655" y="2546"/>
              <a:chExt cx="636" cy="278"/>
            </a:xfrm>
          </p:grpSpPr>
          <p:sp>
            <p:nvSpPr>
              <p:cNvPr id="1052501" name="Freeform 783"/>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02" name="Freeform 784"/>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noFill/>
              <a:ln w="17463" cap="rnd">
                <a:solidFill>
                  <a:srgbClr val="000000"/>
                </a:solidFill>
                <a:prstDash val="solid"/>
                <a:round/>
              </a:ln>
            </p:spPr>
            <p:txBody>
              <a:bodyPr/>
              <a:lstStyle/>
              <a:p>
                <a:pPr algn="ctr"/>
                <a:endParaRPr lang="zh-CN" altLang="en-US"/>
              </a:p>
            </p:txBody>
          </p:sp>
        </p:grpSp>
        <p:sp>
          <p:nvSpPr>
            <p:cNvPr id="1052503" name="Rectangle 785"/>
            <p:cNvSpPr>
              <a:spLocks noChangeArrowheads="1"/>
            </p:cNvSpPr>
            <p:nvPr/>
          </p:nvSpPr>
          <p:spPr bwMode="auto">
            <a:xfrm>
              <a:off x="8722042" y="4154667"/>
              <a:ext cx="887942"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04" name="Rectangle 786"/>
            <p:cNvSpPr>
              <a:spLocks noChangeArrowheads="1"/>
            </p:cNvSpPr>
            <p:nvPr/>
          </p:nvSpPr>
          <p:spPr bwMode="auto">
            <a:xfrm>
              <a:off x="8974780"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1" name="Group 787"/>
            <p:cNvGrpSpPr/>
            <p:nvPr/>
          </p:nvGrpSpPr>
          <p:grpSpPr bwMode="auto">
            <a:xfrm>
              <a:off x="3172518" y="3550902"/>
              <a:ext cx="1697795" cy="482318"/>
              <a:chOff x="1735" y="2228"/>
              <a:chExt cx="636" cy="278"/>
            </a:xfrm>
          </p:grpSpPr>
          <p:sp>
            <p:nvSpPr>
              <p:cNvPr id="1052505" name="Freeform 788"/>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06" name="Freeform 789"/>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07" name="Rectangle 790"/>
            <p:cNvSpPr>
              <a:spLocks noChangeArrowheads="1"/>
            </p:cNvSpPr>
            <p:nvPr/>
          </p:nvSpPr>
          <p:spPr bwMode="auto">
            <a:xfrm>
              <a:off x="3596625" y="3604686"/>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08" name="Rectangle 791"/>
            <p:cNvSpPr>
              <a:spLocks noChangeArrowheads="1"/>
            </p:cNvSpPr>
            <p:nvPr/>
          </p:nvSpPr>
          <p:spPr bwMode="auto">
            <a:xfrm>
              <a:off x="3852033" y="3823291"/>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2" name="Group 792"/>
            <p:cNvGrpSpPr/>
            <p:nvPr/>
          </p:nvGrpSpPr>
          <p:grpSpPr bwMode="auto">
            <a:xfrm>
              <a:off x="5222685" y="3550902"/>
              <a:ext cx="1697795" cy="482318"/>
              <a:chOff x="2503" y="2228"/>
              <a:chExt cx="636" cy="278"/>
            </a:xfrm>
          </p:grpSpPr>
          <p:sp>
            <p:nvSpPr>
              <p:cNvPr id="1052509" name="Freeform 793"/>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10" name="Freeform 794"/>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11" name="Rectangle 795"/>
            <p:cNvSpPr>
              <a:spLocks noChangeArrowheads="1"/>
            </p:cNvSpPr>
            <p:nvPr/>
          </p:nvSpPr>
          <p:spPr bwMode="auto">
            <a:xfrm>
              <a:off x="5646792" y="3604686"/>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12" name="Rectangle 796"/>
            <p:cNvSpPr>
              <a:spLocks noChangeArrowheads="1"/>
            </p:cNvSpPr>
            <p:nvPr/>
          </p:nvSpPr>
          <p:spPr bwMode="auto">
            <a:xfrm>
              <a:off x="5899531" y="3823291"/>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3" name="Group 797"/>
            <p:cNvGrpSpPr/>
            <p:nvPr/>
          </p:nvGrpSpPr>
          <p:grpSpPr bwMode="auto">
            <a:xfrm>
              <a:off x="7272852" y="3550902"/>
              <a:ext cx="1700463" cy="482318"/>
              <a:chOff x="3271" y="2228"/>
              <a:chExt cx="637" cy="278"/>
            </a:xfrm>
          </p:grpSpPr>
          <p:sp>
            <p:nvSpPr>
              <p:cNvPr id="1052513" name="Freeform 798"/>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14" name="Freeform 799"/>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15" name="Rectangle 800"/>
            <p:cNvSpPr>
              <a:spLocks noChangeArrowheads="1"/>
            </p:cNvSpPr>
            <p:nvPr/>
          </p:nvSpPr>
          <p:spPr bwMode="auto">
            <a:xfrm>
              <a:off x="7699631" y="3604686"/>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16" name="Rectangle 801"/>
            <p:cNvSpPr>
              <a:spLocks noChangeArrowheads="1"/>
            </p:cNvSpPr>
            <p:nvPr/>
          </p:nvSpPr>
          <p:spPr bwMode="auto">
            <a:xfrm>
              <a:off x="7952367" y="3823291"/>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4" name="Group 802"/>
            <p:cNvGrpSpPr/>
            <p:nvPr/>
          </p:nvGrpSpPr>
          <p:grpSpPr bwMode="auto">
            <a:xfrm>
              <a:off x="2147434" y="4102618"/>
              <a:ext cx="1697795" cy="482318"/>
              <a:chOff x="1351" y="2546"/>
              <a:chExt cx="636" cy="278"/>
            </a:xfrm>
          </p:grpSpPr>
          <p:sp>
            <p:nvSpPr>
              <p:cNvPr id="1052517" name="Freeform 803"/>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18" name="Freeform 804"/>
              <p:cNvSpPr/>
              <p:nvPr/>
            </p:nvSpPr>
            <p:spPr bwMode="auto">
              <a:xfrm>
                <a:off x="1351" y="2546"/>
                <a:ext cx="636"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19" name="Rectangle 805"/>
            <p:cNvSpPr>
              <a:spLocks noChangeArrowheads="1"/>
            </p:cNvSpPr>
            <p:nvPr/>
          </p:nvSpPr>
          <p:spPr bwMode="auto">
            <a:xfrm>
              <a:off x="2571543" y="4154667"/>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20" name="Rectangle 806"/>
            <p:cNvSpPr>
              <a:spLocks noChangeArrowheads="1"/>
            </p:cNvSpPr>
            <p:nvPr/>
          </p:nvSpPr>
          <p:spPr bwMode="auto">
            <a:xfrm>
              <a:off x="2826949"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5" name="Group 807"/>
            <p:cNvGrpSpPr/>
            <p:nvPr/>
          </p:nvGrpSpPr>
          <p:grpSpPr bwMode="auto">
            <a:xfrm>
              <a:off x="4197602" y="4102618"/>
              <a:ext cx="1700463" cy="482318"/>
              <a:chOff x="2119" y="2546"/>
              <a:chExt cx="637" cy="278"/>
            </a:xfrm>
          </p:grpSpPr>
          <p:sp>
            <p:nvSpPr>
              <p:cNvPr id="1052521" name="Freeform 808"/>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22" name="Freeform 809"/>
              <p:cNvSpPr/>
              <p:nvPr/>
            </p:nvSpPr>
            <p:spPr bwMode="auto">
              <a:xfrm>
                <a:off x="2119" y="2546"/>
                <a:ext cx="637" cy="278"/>
              </a:xfrm>
              <a:custGeom>
                <a:avLst/>
                <a:gdLst>
                  <a:gd name="T0" fmla="*/ 353 w 4842"/>
                  <a:gd name="T1" fmla="*/ 0 h 2117"/>
                  <a:gd name="T2" fmla="*/ 0 w 4842"/>
                  <a:gd name="T3" fmla="*/ 353 h 2117"/>
                  <a:gd name="T4" fmla="*/ 0 w 4842"/>
                  <a:gd name="T5" fmla="*/ 1764 h 2117"/>
                  <a:gd name="T6" fmla="*/ 353 w 4842"/>
                  <a:gd name="T7" fmla="*/ 2117 h 2117"/>
                  <a:gd name="T8" fmla="*/ 4489 w 4842"/>
                  <a:gd name="T9" fmla="*/ 2117 h 2117"/>
                  <a:gd name="T10" fmla="*/ 4842 w 4842"/>
                  <a:gd name="T11" fmla="*/ 1764 h 2117"/>
                  <a:gd name="T12" fmla="*/ 4842 w 4842"/>
                  <a:gd name="T13" fmla="*/ 353 h 2117"/>
                  <a:gd name="T14" fmla="*/ 4489 w 4842"/>
                  <a:gd name="T15" fmla="*/ 0 h 2117"/>
                  <a:gd name="T16" fmla="*/ 353 w 4842"/>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7">
                    <a:moveTo>
                      <a:pt x="353" y="0"/>
                    </a:moveTo>
                    <a:cubicBezTo>
                      <a:pt x="158" y="0"/>
                      <a:pt x="0" y="158"/>
                      <a:pt x="0" y="353"/>
                    </a:cubicBezTo>
                    <a:lnTo>
                      <a:pt x="0" y="1764"/>
                    </a:lnTo>
                    <a:cubicBezTo>
                      <a:pt x="0" y="1959"/>
                      <a:pt x="158" y="2117"/>
                      <a:pt x="353" y="2117"/>
                    </a:cubicBezTo>
                    <a:lnTo>
                      <a:pt x="4489" y="2117"/>
                    </a:lnTo>
                    <a:cubicBezTo>
                      <a:pt x="4684" y="2117"/>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23" name="Rectangle 810"/>
            <p:cNvSpPr>
              <a:spLocks noChangeArrowheads="1"/>
            </p:cNvSpPr>
            <p:nvPr/>
          </p:nvSpPr>
          <p:spPr bwMode="auto">
            <a:xfrm>
              <a:off x="4621710" y="4154667"/>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24" name="Rectangle 811"/>
            <p:cNvSpPr>
              <a:spLocks noChangeArrowheads="1"/>
            </p:cNvSpPr>
            <p:nvPr/>
          </p:nvSpPr>
          <p:spPr bwMode="auto">
            <a:xfrm>
              <a:off x="4877116"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6" name="Group 812"/>
            <p:cNvGrpSpPr/>
            <p:nvPr/>
          </p:nvGrpSpPr>
          <p:grpSpPr bwMode="auto">
            <a:xfrm>
              <a:off x="6247769" y="4102618"/>
              <a:ext cx="1697795" cy="482318"/>
              <a:chOff x="2887" y="2546"/>
              <a:chExt cx="636" cy="278"/>
            </a:xfrm>
          </p:grpSpPr>
          <p:sp>
            <p:nvSpPr>
              <p:cNvPr id="1052525" name="Freeform 813"/>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26" name="Freeform 814"/>
              <p:cNvSpPr/>
              <p:nvPr/>
            </p:nvSpPr>
            <p:spPr bwMode="auto">
              <a:xfrm>
                <a:off x="2887" y="2546"/>
                <a:ext cx="636" cy="278"/>
              </a:xfrm>
              <a:custGeom>
                <a:avLst/>
                <a:gdLst>
                  <a:gd name="T0" fmla="*/ 353 w 4841"/>
                  <a:gd name="T1" fmla="*/ 0 h 2117"/>
                  <a:gd name="T2" fmla="*/ 0 w 4841"/>
                  <a:gd name="T3" fmla="*/ 353 h 2117"/>
                  <a:gd name="T4" fmla="*/ 0 w 4841"/>
                  <a:gd name="T5" fmla="*/ 1764 h 2117"/>
                  <a:gd name="T6" fmla="*/ 353 w 4841"/>
                  <a:gd name="T7" fmla="*/ 2117 h 2117"/>
                  <a:gd name="T8" fmla="*/ 4489 w 4841"/>
                  <a:gd name="T9" fmla="*/ 2117 h 2117"/>
                  <a:gd name="T10" fmla="*/ 4841 w 4841"/>
                  <a:gd name="T11" fmla="*/ 1764 h 2117"/>
                  <a:gd name="T12" fmla="*/ 4841 w 4841"/>
                  <a:gd name="T13" fmla="*/ 353 h 2117"/>
                  <a:gd name="T14" fmla="*/ 4489 w 4841"/>
                  <a:gd name="T15" fmla="*/ 0 h 2117"/>
                  <a:gd name="T16" fmla="*/ 353 w 4841"/>
                  <a:gd name="T1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7">
                    <a:moveTo>
                      <a:pt x="353" y="0"/>
                    </a:moveTo>
                    <a:cubicBezTo>
                      <a:pt x="158" y="0"/>
                      <a:pt x="0" y="158"/>
                      <a:pt x="0" y="353"/>
                    </a:cubicBezTo>
                    <a:lnTo>
                      <a:pt x="0" y="1764"/>
                    </a:lnTo>
                    <a:cubicBezTo>
                      <a:pt x="0" y="1959"/>
                      <a:pt x="158" y="2117"/>
                      <a:pt x="353" y="2117"/>
                    </a:cubicBezTo>
                    <a:lnTo>
                      <a:pt x="4489" y="2117"/>
                    </a:lnTo>
                    <a:cubicBezTo>
                      <a:pt x="4684" y="2117"/>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27" name="Rectangle 815"/>
            <p:cNvSpPr>
              <a:spLocks noChangeArrowheads="1"/>
            </p:cNvSpPr>
            <p:nvPr/>
          </p:nvSpPr>
          <p:spPr bwMode="auto">
            <a:xfrm>
              <a:off x="6671875" y="4154667"/>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28" name="Rectangle 816"/>
            <p:cNvSpPr>
              <a:spLocks noChangeArrowheads="1"/>
            </p:cNvSpPr>
            <p:nvPr/>
          </p:nvSpPr>
          <p:spPr bwMode="auto">
            <a:xfrm>
              <a:off x="6927283"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7" name="Group 817"/>
            <p:cNvGrpSpPr/>
            <p:nvPr/>
          </p:nvGrpSpPr>
          <p:grpSpPr bwMode="auto">
            <a:xfrm>
              <a:off x="8297936" y="4102618"/>
              <a:ext cx="1697795" cy="482318"/>
              <a:chOff x="3655" y="2546"/>
              <a:chExt cx="636" cy="278"/>
            </a:xfrm>
          </p:grpSpPr>
          <p:sp>
            <p:nvSpPr>
              <p:cNvPr id="1052529" name="Freeform 818"/>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30" name="Freeform 819"/>
              <p:cNvSpPr/>
              <p:nvPr/>
            </p:nvSpPr>
            <p:spPr bwMode="auto">
              <a:xfrm>
                <a:off x="3655" y="2546"/>
                <a:ext cx="636" cy="278"/>
              </a:xfrm>
              <a:custGeom>
                <a:avLst/>
                <a:gdLst>
                  <a:gd name="T0" fmla="*/ 176 w 2421"/>
                  <a:gd name="T1" fmla="*/ 0 h 1058"/>
                  <a:gd name="T2" fmla="*/ 0 w 2421"/>
                  <a:gd name="T3" fmla="*/ 176 h 1058"/>
                  <a:gd name="T4" fmla="*/ 0 w 2421"/>
                  <a:gd name="T5" fmla="*/ 882 h 1058"/>
                  <a:gd name="T6" fmla="*/ 176 w 2421"/>
                  <a:gd name="T7" fmla="*/ 1058 h 1058"/>
                  <a:gd name="T8" fmla="*/ 2244 w 2421"/>
                  <a:gd name="T9" fmla="*/ 1058 h 1058"/>
                  <a:gd name="T10" fmla="*/ 2421 w 2421"/>
                  <a:gd name="T11" fmla="*/ 882 h 1058"/>
                  <a:gd name="T12" fmla="*/ 2421 w 2421"/>
                  <a:gd name="T13" fmla="*/ 176 h 1058"/>
                  <a:gd name="T14" fmla="*/ 2244 w 2421"/>
                  <a:gd name="T15" fmla="*/ 0 h 1058"/>
                  <a:gd name="T16" fmla="*/ 176 w 2421"/>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1" h="1058">
                    <a:moveTo>
                      <a:pt x="176" y="0"/>
                    </a:moveTo>
                    <a:cubicBezTo>
                      <a:pt x="79" y="0"/>
                      <a:pt x="0" y="79"/>
                      <a:pt x="0" y="176"/>
                    </a:cubicBezTo>
                    <a:lnTo>
                      <a:pt x="0" y="882"/>
                    </a:lnTo>
                    <a:cubicBezTo>
                      <a:pt x="0" y="979"/>
                      <a:pt x="79" y="1058"/>
                      <a:pt x="176" y="1058"/>
                    </a:cubicBezTo>
                    <a:lnTo>
                      <a:pt x="2244" y="1058"/>
                    </a:lnTo>
                    <a:cubicBezTo>
                      <a:pt x="2342" y="1058"/>
                      <a:pt x="2421" y="979"/>
                      <a:pt x="2421" y="882"/>
                    </a:cubicBezTo>
                    <a:lnTo>
                      <a:pt x="2421" y="176"/>
                    </a:lnTo>
                    <a:cubicBezTo>
                      <a:pt x="2421" y="79"/>
                      <a:pt x="2342" y="0"/>
                      <a:pt x="2244" y="0"/>
                    </a:cubicBezTo>
                    <a:lnTo>
                      <a:pt x="176" y="0"/>
                    </a:lnTo>
                    <a:close/>
                  </a:path>
                </a:pathLst>
              </a:custGeom>
              <a:noFill/>
              <a:ln w="17463" cap="rnd">
                <a:solidFill>
                  <a:srgbClr val="000000"/>
                </a:solidFill>
                <a:prstDash val="solid"/>
                <a:round/>
              </a:ln>
            </p:spPr>
            <p:txBody>
              <a:bodyPr/>
              <a:lstStyle/>
              <a:p>
                <a:pPr algn="ctr"/>
                <a:endParaRPr lang="zh-CN" altLang="en-US"/>
              </a:p>
            </p:txBody>
          </p:sp>
        </p:grpSp>
        <p:sp>
          <p:nvSpPr>
            <p:cNvPr id="1052531" name="Rectangle 820"/>
            <p:cNvSpPr>
              <a:spLocks noChangeArrowheads="1"/>
            </p:cNvSpPr>
            <p:nvPr/>
          </p:nvSpPr>
          <p:spPr bwMode="auto">
            <a:xfrm>
              <a:off x="8722042" y="4154667"/>
              <a:ext cx="887942"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32" name="Rectangle 821"/>
            <p:cNvSpPr>
              <a:spLocks noChangeArrowheads="1"/>
            </p:cNvSpPr>
            <p:nvPr/>
          </p:nvSpPr>
          <p:spPr bwMode="auto">
            <a:xfrm>
              <a:off x="8974780" y="4375007"/>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8" name="Group 822"/>
            <p:cNvGrpSpPr/>
            <p:nvPr/>
          </p:nvGrpSpPr>
          <p:grpSpPr bwMode="auto">
            <a:xfrm>
              <a:off x="3172518" y="3550902"/>
              <a:ext cx="1697795" cy="482318"/>
              <a:chOff x="1735" y="2228"/>
              <a:chExt cx="636" cy="278"/>
            </a:xfrm>
          </p:grpSpPr>
          <p:sp>
            <p:nvSpPr>
              <p:cNvPr id="1052533" name="Freeform 823"/>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34" name="Freeform 824"/>
              <p:cNvSpPr/>
              <p:nvPr/>
            </p:nvSpPr>
            <p:spPr bwMode="auto">
              <a:xfrm>
                <a:off x="1735" y="2228"/>
                <a:ext cx="636" cy="278"/>
              </a:xfrm>
              <a:custGeom>
                <a:avLst/>
                <a:gdLst>
                  <a:gd name="T0" fmla="*/ 353 w 4842"/>
                  <a:gd name="T1" fmla="*/ 0 h 2116"/>
                  <a:gd name="T2" fmla="*/ 0 w 4842"/>
                  <a:gd name="T3" fmla="*/ 353 h 2116"/>
                  <a:gd name="T4" fmla="*/ 0 w 4842"/>
                  <a:gd name="T5" fmla="*/ 1764 h 2116"/>
                  <a:gd name="T6" fmla="*/ 353 w 4842"/>
                  <a:gd name="T7" fmla="*/ 2116 h 2116"/>
                  <a:gd name="T8" fmla="*/ 4489 w 4842"/>
                  <a:gd name="T9" fmla="*/ 2116 h 2116"/>
                  <a:gd name="T10" fmla="*/ 4842 w 4842"/>
                  <a:gd name="T11" fmla="*/ 1764 h 2116"/>
                  <a:gd name="T12" fmla="*/ 4842 w 4842"/>
                  <a:gd name="T13" fmla="*/ 353 h 2116"/>
                  <a:gd name="T14" fmla="*/ 4489 w 4842"/>
                  <a:gd name="T15" fmla="*/ 0 h 2116"/>
                  <a:gd name="T16" fmla="*/ 353 w 4842"/>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2" h="2116">
                    <a:moveTo>
                      <a:pt x="353" y="0"/>
                    </a:moveTo>
                    <a:cubicBezTo>
                      <a:pt x="158" y="0"/>
                      <a:pt x="0" y="158"/>
                      <a:pt x="0" y="353"/>
                    </a:cubicBezTo>
                    <a:lnTo>
                      <a:pt x="0" y="1764"/>
                    </a:lnTo>
                    <a:cubicBezTo>
                      <a:pt x="0" y="1959"/>
                      <a:pt x="158" y="2116"/>
                      <a:pt x="353" y="2116"/>
                    </a:cubicBezTo>
                    <a:lnTo>
                      <a:pt x="4489" y="2116"/>
                    </a:lnTo>
                    <a:cubicBezTo>
                      <a:pt x="4684" y="2116"/>
                      <a:pt x="4842" y="1959"/>
                      <a:pt x="4842" y="1764"/>
                    </a:cubicBezTo>
                    <a:lnTo>
                      <a:pt x="4842" y="353"/>
                    </a:lnTo>
                    <a:cubicBezTo>
                      <a:pt x="4842"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35" name="Rectangle 825"/>
            <p:cNvSpPr>
              <a:spLocks noChangeArrowheads="1"/>
            </p:cNvSpPr>
            <p:nvPr/>
          </p:nvSpPr>
          <p:spPr bwMode="auto">
            <a:xfrm>
              <a:off x="3596625" y="3604686"/>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36" name="Rectangle 826"/>
            <p:cNvSpPr>
              <a:spLocks noChangeArrowheads="1"/>
            </p:cNvSpPr>
            <p:nvPr/>
          </p:nvSpPr>
          <p:spPr bwMode="auto">
            <a:xfrm>
              <a:off x="3852033" y="3823291"/>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29" name="Group 827"/>
            <p:cNvGrpSpPr/>
            <p:nvPr/>
          </p:nvGrpSpPr>
          <p:grpSpPr bwMode="auto">
            <a:xfrm>
              <a:off x="5222685" y="3550902"/>
              <a:ext cx="1697795" cy="482318"/>
              <a:chOff x="2503" y="2228"/>
              <a:chExt cx="636" cy="278"/>
            </a:xfrm>
          </p:grpSpPr>
          <p:sp>
            <p:nvSpPr>
              <p:cNvPr id="1052537" name="Freeform 828"/>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38" name="Freeform 829"/>
              <p:cNvSpPr/>
              <p:nvPr/>
            </p:nvSpPr>
            <p:spPr bwMode="auto">
              <a:xfrm>
                <a:off x="2503" y="2228"/>
                <a:ext cx="636"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39" name="Rectangle 830"/>
            <p:cNvSpPr>
              <a:spLocks noChangeArrowheads="1"/>
            </p:cNvSpPr>
            <p:nvPr/>
          </p:nvSpPr>
          <p:spPr bwMode="auto">
            <a:xfrm>
              <a:off x="5646792" y="3604686"/>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40" name="Rectangle 831"/>
            <p:cNvSpPr>
              <a:spLocks noChangeArrowheads="1"/>
            </p:cNvSpPr>
            <p:nvPr/>
          </p:nvSpPr>
          <p:spPr bwMode="auto">
            <a:xfrm>
              <a:off x="5899531" y="3823291"/>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30" name="Group 832"/>
            <p:cNvGrpSpPr/>
            <p:nvPr/>
          </p:nvGrpSpPr>
          <p:grpSpPr bwMode="auto">
            <a:xfrm>
              <a:off x="7272852" y="3550902"/>
              <a:ext cx="1700463" cy="482318"/>
              <a:chOff x="3271" y="2228"/>
              <a:chExt cx="637" cy="278"/>
            </a:xfrm>
          </p:grpSpPr>
          <p:sp>
            <p:nvSpPr>
              <p:cNvPr id="1052541" name="Freeform 833"/>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42" name="Freeform 834"/>
              <p:cNvSpPr/>
              <p:nvPr/>
            </p:nvSpPr>
            <p:spPr bwMode="auto">
              <a:xfrm>
                <a:off x="3271" y="2228"/>
                <a:ext cx="637" cy="278"/>
              </a:xfrm>
              <a:custGeom>
                <a:avLst/>
                <a:gdLst>
                  <a:gd name="T0" fmla="*/ 353 w 4841"/>
                  <a:gd name="T1" fmla="*/ 0 h 2116"/>
                  <a:gd name="T2" fmla="*/ 0 w 4841"/>
                  <a:gd name="T3" fmla="*/ 353 h 2116"/>
                  <a:gd name="T4" fmla="*/ 0 w 4841"/>
                  <a:gd name="T5" fmla="*/ 1764 h 2116"/>
                  <a:gd name="T6" fmla="*/ 353 w 4841"/>
                  <a:gd name="T7" fmla="*/ 2116 h 2116"/>
                  <a:gd name="T8" fmla="*/ 4489 w 4841"/>
                  <a:gd name="T9" fmla="*/ 2116 h 2116"/>
                  <a:gd name="T10" fmla="*/ 4841 w 4841"/>
                  <a:gd name="T11" fmla="*/ 1764 h 2116"/>
                  <a:gd name="T12" fmla="*/ 4841 w 4841"/>
                  <a:gd name="T13" fmla="*/ 353 h 2116"/>
                  <a:gd name="T14" fmla="*/ 4489 w 4841"/>
                  <a:gd name="T15" fmla="*/ 0 h 2116"/>
                  <a:gd name="T16" fmla="*/ 353 w 4841"/>
                  <a:gd name="T17" fmla="*/ 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41" h="2116">
                    <a:moveTo>
                      <a:pt x="353" y="0"/>
                    </a:moveTo>
                    <a:cubicBezTo>
                      <a:pt x="158" y="0"/>
                      <a:pt x="0" y="158"/>
                      <a:pt x="0" y="353"/>
                    </a:cubicBezTo>
                    <a:lnTo>
                      <a:pt x="0" y="1764"/>
                    </a:lnTo>
                    <a:cubicBezTo>
                      <a:pt x="0" y="1959"/>
                      <a:pt x="158" y="2116"/>
                      <a:pt x="353" y="2116"/>
                    </a:cubicBezTo>
                    <a:lnTo>
                      <a:pt x="4489" y="2116"/>
                    </a:lnTo>
                    <a:cubicBezTo>
                      <a:pt x="4684" y="2116"/>
                      <a:pt x="4841" y="1959"/>
                      <a:pt x="4841" y="1764"/>
                    </a:cubicBezTo>
                    <a:lnTo>
                      <a:pt x="4841" y="353"/>
                    </a:lnTo>
                    <a:cubicBezTo>
                      <a:pt x="4841" y="158"/>
                      <a:pt x="4684" y="0"/>
                      <a:pt x="4489" y="0"/>
                    </a:cubicBezTo>
                    <a:lnTo>
                      <a:pt x="353" y="0"/>
                    </a:lnTo>
                    <a:close/>
                  </a:path>
                </a:pathLst>
              </a:custGeom>
              <a:noFill/>
              <a:ln w="17463" cap="rnd">
                <a:solidFill>
                  <a:srgbClr val="000000"/>
                </a:solidFill>
                <a:prstDash val="solid"/>
                <a:round/>
              </a:ln>
            </p:spPr>
            <p:txBody>
              <a:bodyPr/>
              <a:lstStyle/>
              <a:p>
                <a:pPr algn="ctr"/>
                <a:endParaRPr lang="zh-CN" altLang="en-US"/>
              </a:p>
            </p:txBody>
          </p:sp>
        </p:grpSp>
        <p:sp>
          <p:nvSpPr>
            <p:cNvPr id="1052543" name="Rectangle 835"/>
            <p:cNvSpPr>
              <a:spLocks noChangeArrowheads="1"/>
            </p:cNvSpPr>
            <p:nvPr/>
          </p:nvSpPr>
          <p:spPr bwMode="auto">
            <a:xfrm>
              <a:off x="7699631" y="3604686"/>
              <a:ext cx="887943"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门户小服务</a:t>
              </a:r>
              <a:endParaRPr lang="zh-CN" altLang="en-US" sz="1400" b="1"/>
            </a:p>
          </p:txBody>
        </p:sp>
        <p:sp>
          <p:nvSpPr>
            <p:cNvPr id="1052544" name="Rectangle 836"/>
            <p:cNvSpPr>
              <a:spLocks noChangeArrowheads="1"/>
            </p:cNvSpPr>
            <p:nvPr/>
          </p:nvSpPr>
          <p:spPr bwMode="auto">
            <a:xfrm>
              <a:off x="7952367" y="3823291"/>
              <a:ext cx="355177" cy="259079"/>
            </a:xfrm>
            <a:prstGeom prst="rect">
              <a:avLst/>
            </a:prstGeom>
            <a:noFill/>
            <a:ln>
              <a:noFill/>
            </a:ln>
          </p:spPr>
          <p:txBody>
            <a:bodyPr wrap="none" lIns="0" tIns="0" rIns="0" bIns="0">
              <a:spAutoFit/>
            </a:bodyPr>
            <a:lstStyle/>
            <a:p>
              <a:pPr algn="ctr"/>
              <a:r>
                <a:rPr lang="zh-CN" altLang="en-US" sz="1300" b="1">
                  <a:solidFill>
                    <a:srgbClr val="000000"/>
                  </a:solidFill>
                  <a:latin typeface="宋体" panose="02010600030101010101" pitchFamily="2" charset="-122"/>
                </a:rPr>
                <a:t>程序</a:t>
              </a:r>
              <a:endParaRPr lang="zh-CN" altLang="en-US" sz="1400" b="1"/>
            </a:p>
          </p:txBody>
        </p:sp>
        <p:grpSp>
          <p:nvGrpSpPr>
            <p:cNvPr id="531" name="Group 837"/>
            <p:cNvGrpSpPr/>
            <p:nvPr/>
          </p:nvGrpSpPr>
          <p:grpSpPr bwMode="auto">
            <a:xfrm>
              <a:off x="2147434" y="2357252"/>
              <a:ext cx="7848296" cy="482318"/>
              <a:chOff x="1351" y="1540"/>
              <a:chExt cx="2940" cy="278"/>
            </a:xfrm>
          </p:grpSpPr>
          <p:sp>
            <p:nvSpPr>
              <p:cNvPr id="1052545" name="Freeform 838"/>
              <p:cNvSpPr/>
              <p:nvPr/>
            </p:nvSpPr>
            <p:spPr bwMode="auto">
              <a:xfrm>
                <a:off x="1351" y="1540"/>
                <a:ext cx="2940" cy="278"/>
              </a:xfrm>
              <a:custGeom>
                <a:avLst/>
                <a:gdLst>
                  <a:gd name="T0" fmla="*/ 177 w 11188"/>
                  <a:gd name="T1" fmla="*/ 0 h 1058"/>
                  <a:gd name="T2" fmla="*/ 0 w 11188"/>
                  <a:gd name="T3" fmla="*/ 176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6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6"/>
                    </a:cubicBezTo>
                    <a:lnTo>
                      <a:pt x="0" y="882"/>
                    </a:lnTo>
                    <a:cubicBezTo>
                      <a:pt x="0" y="979"/>
                      <a:pt x="79" y="1058"/>
                      <a:pt x="177" y="1058"/>
                    </a:cubicBezTo>
                    <a:lnTo>
                      <a:pt x="11011" y="1058"/>
                    </a:lnTo>
                    <a:cubicBezTo>
                      <a:pt x="11109" y="1058"/>
                      <a:pt x="11188" y="979"/>
                      <a:pt x="11188" y="882"/>
                    </a:cubicBezTo>
                    <a:lnTo>
                      <a:pt x="11188" y="176"/>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46" name="Freeform 839"/>
              <p:cNvSpPr/>
              <p:nvPr/>
            </p:nvSpPr>
            <p:spPr bwMode="auto">
              <a:xfrm>
                <a:off x="1351" y="1540"/>
                <a:ext cx="2940" cy="278"/>
              </a:xfrm>
              <a:custGeom>
                <a:avLst/>
                <a:gdLst>
                  <a:gd name="T0" fmla="*/ 177 w 11188"/>
                  <a:gd name="T1" fmla="*/ 0 h 1058"/>
                  <a:gd name="T2" fmla="*/ 0 w 11188"/>
                  <a:gd name="T3" fmla="*/ 176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6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6"/>
                    </a:cubicBezTo>
                    <a:lnTo>
                      <a:pt x="0" y="882"/>
                    </a:lnTo>
                    <a:cubicBezTo>
                      <a:pt x="0" y="979"/>
                      <a:pt x="79" y="1058"/>
                      <a:pt x="177" y="1058"/>
                    </a:cubicBezTo>
                    <a:lnTo>
                      <a:pt x="11011" y="1058"/>
                    </a:lnTo>
                    <a:cubicBezTo>
                      <a:pt x="11109" y="1058"/>
                      <a:pt x="11188" y="979"/>
                      <a:pt x="11188" y="882"/>
                    </a:cubicBezTo>
                    <a:lnTo>
                      <a:pt x="11188" y="176"/>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2547" name="Rectangle 840"/>
            <p:cNvSpPr>
              <a:spLocks noChangeArrowheads="1"/>
            </p:cNvSpPr>
            <p:nvPr/>
          </p:nvSpPr>
          <p:spPr bwMode="auto">
            <a:xfrm>
              <a:off x="5176030" y="2480435"/>
              <a:ext cx="501739" cy="230832"/>
            </a:xfrm>
            <a:prstGeom prst="rect">
              <a:avLst/>
            </a:prstGeom>
            <a:noFill/>
            <a:ln>
              <a:noFill/>
            </a:ln>
          </p:spPr>
          <p:txBody>
            <a:bodyPr wrap="none" lIns="0" tIns="0" rIns="0" bIns="0">
              <a:spAutoFit/>
            </a:bodyPr>
            <a:lstStyle/>
            <a:p>
              <a:pPr algn="ctr"/>
              <a:r>
                <a:rPr lang="en-US" altLang="zh-CN" sz="1500" b="1">
                  <a:solidFill>
                    <a:srgbClr val="000000"/>
                  </a:solidFill>
                </a:rPr>
                <a:t>HTTP</a:t>
              </a:r>
              <a:endParaRPr lang="en-US" altLang="zh-CN" sz="1400" b="1"/>
            </a:p>
          </p:txBody>
        </p:sp>
        <p:sp>
          <p:nvSpPr>
            <p:cNvPr id="1052548" name="Rectangle 841"/>
            <p:cNvSpPr>
              <a:spLocks noChangeArrowheads="1"/>
            </p:cNvSpPr>
            <p:nvPr/>
          </p:nvSpPr>
          <p:spPr bwMode="auto">
            <a:xfrm>
              <a:off x="6116728" y="2494314"/>
              <a:ext cx="614729" cy="304799"/>
            </a:xfrm>
            <a:prstGeom prst="rect">
              <a:avLst/>
            </a:prstGeom>
            <a:noFill/>
            <a:ln>
              <a:noFill/>
            </a:ln>
          </p:spPr>
          <p:txBody>
            <a:bodyPr wrap="none" lIns="0" tIns="0" rIns="0" bIns="0">
              <a:spAutoFit/>
            </a:bodyPr>
            <a:lstStyle/>
            <a:p>
              <a:pPr algn="ctr"/>
              <a:r>
                <a:rPr lang="zh-CN" altLang="en-US" sz="1500" b="1">
                  <a:solidFill>
                    <a:srgbClr val="000000"/>
                  </a:solidFill>
                  <a:latin typeface="宋体" panose="02010600030101010101" pitchFamily="2" charset="-122"/>
                </a:rPr>
                <a:t>服务器</a:t>
              </a:r>
              <a:endParaRPr lang="zh-CN" altLang="en-US" sz="1400" b="1"/>
            </a:p>
          </p:txBody>
        </p:sp>
        <p:grpSp>
          <p:nvGrpSpPr>
            <p:cNvPr id="532" name="Group 842"/>
            <p:cNvGrpSpPr/>
            <p:nvPr/>
          </p:nvGrpSpPr>
          <p:grpSpPr bwMode="auto">
            <a:xfrm>
              <a:off x="2147434" y="2952343"/>
              <a:ext cx="7848296" cy="482318"/>
              <a:chOff x="1351" y="1883"/>
              <a:chExt cx="2940" cy="278"/>
            </a:xfrm>
          </p:grpSpPr>
          <p:sp>
            <p:nvSpPr>
              <p:cNvPr id="1052549" name="Freeform 843"/>
              <p:cNvSpPr/>
              <p:nvPr/>
            </p:nvSpPr>
            <p:spPr bwMode="auto">
              <a:xfrm>
                <a:off x="1351" y="1883"/>
                <a:ext cx="2940" cy="278"/>
              </a:xfrm>
              <a:custGeom>
                <a:avLst/>
                <a:gdLst>
                  <a:gd name="T0" fmla="*/ 177 w 11188"/>
                  <a:gd name="T1" fmla="*/ 0 h 1058"/>
                  <a:gd name="T2" fmla="*/ 0 w 11188"/>
                  <a:gd name="T3" fmla="*/ 177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7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7"/>
                    </a:cubicBezTo>
                    <a:lnTo>
                      <a:pt x="0" y="882"/>
                    </a:lnTo>
                    <a:cubicBezTo>
                      <a:pt x="0" y="979"/>
                      <a:pt x="79" y="1058"/>
                      <a:pt x="177" y="1058"/>
                    </a:cubicBezTo>
                    <a:lnTo>
                      <a:pt x="11011" y="1058"/>
                    </a:lnTo>
                    <a:cubicBezTo>
                      <a:pt x="11109" y="1058"/>
                      <a:pt x="11188" y="979"/>
                      <a:pt x="11188" y="882"/>
                    </a:cubicBezTo>
                    <a:lnTo>
                      <a:pt x="11188" y="177"/>
                    </a:lnTo>
                    <a:cubicBezTo>
                      <a:pt x="11188" y="79"/>
                      <a:pt x="11109" y="0"/>
                      <a:pt x="11011" y="0"/>
                    </a:cubicBezTo>
                    <a:lnTo>
                      <a:pt x="177" y="0"/>
                    </a:lnTo>
                    <a:close/>
                  </a:path>
                </a:pathLst>
              </a:custGeom>
              <a:solidFill>
                <a:srgbClr val="FFFFFF"/>
              </a:solidFill>
              <a:ln w="0">
                <a:solidFill>
                  <a:srgbClr val="000000"/>
                </a:solidFill>
                <a:prstDash val="solid"/>
                <a:round/>
              </a:ln>
            </p:spPr>
            <p:txBody>
              <a:bodyPr/>
              <a:lstStyle/>
              <a:p>
                <a:pPr algn="ctr"/>
                <a:endParaRPr lang="zh-CN" altLang="en-US"/>
              </a:p>
            </p:txBody>
          </p:sp>
          <p:sp>
            <p:nvSpPr>
              <p:cNvPr id="1052550" name="Freeform 844"/>
              <p:cNvSpPr/>
              <p:nvPr/>
            </p:nvSpPr>
            <p:spPr bwMode="auto">
              <a:xfrm>
                <a:off x="1351" y="1883"/>
                <a:ext cx="2940" cy="278"/>
              </a:xfrm>
              <a:custGeom>
                <a:avLst/>
                <a:gdLst>
                  <a:gd name="T0" fmla="*/ 177 w 11188"/>
                  <a:gd name="T1" fmla="*/ 0 h 1058"/>
                  <a:gd name="T2" fmla="*/ 0 w 11188"/>
                  <a:gd name="T3" fmla="*/ 177 h 1058"/>
                  <a:gd name="T4" fmla="*/ 0 w 11188"/>
                  <a:gd name="T5" fmla="*/ 882 h 1058"/>
                  <a:gd name="T6" fmla="*/ 177 w 11188"/>
                  <a:gd name="T7" fmla="*/ 1058 h 1058"/>
                  <a:gd name="T8" fmla="*/ 11011 w 11188"/>
                  <a:gd name="T9" fmla="*/ 1058 h 1058"/>
                  <a:gd name="T10" fmla="*/ 11188 w 11188"/>
                  <a:gd name="T11" fmla="*/ 882 h 1058"/>
                  <a:gd name="T12" fmla="*/ 11188 w 11188"/>
                  <a:gd name="T13" fmla="*/ 177 h 1058"/>
                  <a:gd name="T14" fmla="*/ 11011 w 11188"/>
                  <a:gd name="T15" fmla="*/ 0 h 1058"/>
                  <a:gd name="T16" fmla="*/ 177 w 11188"/>
                  <a:gd name="T17"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8" h="1058">
                    <a:moveTo>
                      <a:pt x="177" y="0"/>
                    </a:moveTo>
                    <a:cubicBezTo>
                      <a:pt x="79" y="0"/>
                      <a:pt x="0" y="79"/>
                      <a:pt x="0" y="177"/>
                    </a:cubicBezTo>
                    <a:lnTo>
                      <a:pt x="0" y="882"/>
                    </a:lnTo>
                    <a:cubicBezTo>
                      <a:pt x="0" y="979"/>
                      <a:pt x="79" y="1058"/>
                      <a:pt x="177" y="1058"/>
                    </a:cubicBezTo>
                    <a:lnTo>
                      <a:pt x="11011" y="1058"/>
                    </a:lnTo>
                    <a:cubicBezTo>
                      <a:pt x="11109" y="1058"/>
                      <a:pt x="11188" y="979"/>
                      <a:pt x="11188" y="882"/>
                    </a:cubicBezTo>
                    <a:lnTo>
                      <a:pt x="11188" y="177"/>
                    </a:lnTo>
                    <a:cubicBezTo>
                      <a:pt x="11188" y="79"/>
                      <a:pt x="11109" y="0"/>
                      <a:pt x="11011" y="0"/>
                    </a:cubicBezTo>
                    <a:lnTo>
                      <a:pt x="177" y="0"/>
                    </a:lnTo>
                    <a:close/>
                  </a:path>
                </a:pathLst>
              </a:custGeom>
              <a:noFill/>
              <a:ln w="17463" cap="rnd">
                <a:solidFill>
                  <a:srgbClr val="000000"/>
                </a:solidFill>
                <a:prstDash val="solid"/>
                <a:round/>
              </a:ln>
            </p:spPr>
            <p:txBody>
              <a:bodyPr/>
              <a:lstStyle/>
              <a:p>
                <a:pPr algn="ctr"/>
                <a:endParaRPr lang="zh-CN" altLang="en-US"/>
              </a:p>
            </p:txBody>
          </p:sp>
        </p:grpSp>
        <p:sp>
          <p:nvSpPr>
            <p:cNvPr id="1052551" name="Rectangle 845"/>
            <p:cNvSpPr>
              <a:spLocks noChangeArrowheads="1"/>
            </p:cNvSpPr>
            <p:nvPr/>
          </p:nvSpPr>
          <p:spPr bwMode="auto">
            <a:xfrm>
              <a:off x="5276179" y="3075524"/>
              <a:ext cx="1435703" cy="304800"/>
            </a:xfrm>
            <a:prstGeom prst="rect">
              <a:avLst/>
            </a:prstGeom>
            <a:noFill/>
            <a:ln>
              <a:noFill/>
            </a:ln>
          </p:spPr>
          <p:txBody>
            <a:bodyPr wrap="none" lIns="0" tIns="0" rIns="0" bIns="0">
              <a:spAutoFit/>
            </a:bodyPr>
            <a:lstStyle/>
            <a:p>
              <a:pPr algn="ctr"/>
              <a:r>
                <a:rPr lang="en-US" altLang="zh-CN" sz="1500" b="1">
                  <a:solidFill>
                    <a:srgbClr val="000000"/>
                  </a:solidFill>
                </a:rPr>
                <a:t>Web</a:t>
              </a:r>
              <a:r>
                <a:rPr lang="zh-CN" altLang="en-US" sz="1500" b="1">
                  <a:solidFill>
                    <a:srgbClr val="000000"/>
                  </a:solidFill>
                  <a:latin typeface="宋体" panose="02010600030101010101" pitchFamily="2" charset="-122"/>
                </a:rPr>
                <a:t>应用服务器</a:t>
              </a:r>
              <a:endParaRPr lang="zh-CN" altLang="en-US" sz="1400" b="1"/>
            </a:p>
          </p:txBody>
        </p:sp>
        <p:sp>
          <p:nvSpPr>
            <p:cNvPr id="1052552" name="AutoShape 1774"/>
            <p:cNvSpPr>
              <a:spLocks noChangeArrowheads="1"/>
            </p:cNvSpPr>
            <p:nvPr/>
          </p:nvSpPr>
          <p:spPr bwMode="auto">
            <a:xfrm>
              <a:off x="4521160" y="1891749"/>
              <a:ext cx="3277792" cy="333112"/>
            </a:xfrm>
            <a:prstGeom prst="upArrow">
              <a:avLst>
                <a:gd name="adj1" fmla="val 48481"/>
                <a:gd name="adj2" fmla="val 66667"/>
              </a:avLst>
            </a:prstGeom>
            <a:solidFill>
              <a:schemeClr val="accent1"/>
            </a:solidFill>
            <a:ln w="12700" algn="ctr">
              <a:solidFill>
                <a:schemeClr val="tx1"/>
              </a:solidFill>
              <a:miter lim="800000"/>
            </a:ln>
            <a:effectLst/>
          </p:spPr>
          <p:txBody>
            <a:bodyPr wrap="none" lIns="45720" rIns="45720" anchor="ctr"/>
            <a:lstStyle/>
            <a:p>
              <a:pPr algn="ctr"/>
              <a:endParaRPr lang="zh-CN" altLang="zh-CN" sz="1400" b="1"/>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53" name="标题 1"/>
          <p:cNvSpPr>
            <a:spLocks noGrp="1"/>
          </p:cNvSpPr>
          <p:nvPr>
            <p:ph type="title" idx="4294967295"/>
          </p:nvPr>
        </p:nvSpPr>
        <p:spPr>
          <a:xfrm>
            <a:off x="0" y="177237"/>
            <a:ext cx="10921285"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通过知识管理，实现企业级的业务流程和知识库，完善的信息发布和电子学习等应用</a:t>
            </a:r>
            <a:endParaRPr lang="zh-CN" altLang="en-US" sz="2400" dirty="0">
              <a:solidFill>
                <a:schemeClr val="bg1"/>
              </a:solidFill>
            </a:endParaRPr>
          </a:p>
        </p:txBody>
      </p:sp>
      <p:grpSp>
        <p:nvGrpSpPr>
          <p:cNvPr id="534" name="组合 2"/>
          <p:cNvGrpSpPr/>
          <p:nvPr/>
        </p:nvGrpSpPr>
        <p:grpSpPr>
          <a:xfrm>
            <a:off x="1143000" y="1148668"/>
            <a:ext cx="9829800" cy="5298462"/>
            <a:chOff x="1143000" y="1905000"/>
            <a:chExt cx="6781800" cy="3733800"/>
          </a:xfrm>
        </p:grpSpPr>
        <p:sp>
          <p:nvSpPr>
            <p:cNvPr id="1052554" name="AutoShape 2"/>
            <p:cNvSpPr>
              <a:spLocks noChangeArrowheads="1"/>
            </p:cNvSpPr>
            <p:nvPr/>
          </p:nvSpPr>
          <p:spPr bwMode="auto">
            <a:xfrm>
              <a:off x="1143000" y="1905000"/>
              <a:ext cx="6781800" cy="2362200"/>
            </a:xfrm>
            <a:prstGeom prst="roundRect">
              <a:avLst>
                <a:gd name="adj" fmla="val 16667"/>
              </a:avLst>
            </a:prstGeom>
            <a:solidFill>
              <a:srgbClr val="EAEAEA">
                <a:alpha val="95000"/>
              </a:srgbClr>
            </a:solidFill>
            <a:ln>
              <a:noFill/>
            </a:ln>
            <a:effectLst/>
          </p:spPr>
          <p:txBody>
            <a:bodyPr wrap="none" lIns="45720" rIns="45720" anchor="ctr"/>
            <a:lstStyle/>
            <a:p>
              <a:pPr algn="ctr"/>
              <a:endParaRPr lang="en-US" altLang="zh-CN" b="1" dirty="0"/>
            </a:p>
            <a:p>
              <a:pPr algn="ctr"/>
              <a:r>
                <a:rPr lang="zh-CN" altLang="en-US" sz="4800" b="1" baseline="-25000" dirty="0"/>
                <a:t>知识管理平台</a:t>
              </a:r>
              <a:endParaRPr lang="zh-CN" altLang="en-US" sz="4800" b="1" baseline="-25000" dirty="0"/>
            </a:p>
            <a:p>
              <a:pPr algn="ctr"/>
              <a:endParaRPr lang="zh-CN" altLang="en-US" b="1" dirty="0"/>
            </a:p>
            <a:p>
              <a:pPr algn="ctr"/>
              <a:endParaRPr lang="zh-CN" altLang="en-US" b="1" dirty="0"/>
            </a:p>
            <a:p>
              <a:pPr algn="ctr"/>
              <a:endParaRPr lang="zh-CN" altLang="en-US" b="1" dirty="0"/>
            </a:p>
            <a:p>
              <a:pPr algn="ctr"/>
              <a:endParaRPr lang="zh-CN" altLang="en-US" b="1" dirty="0"/>
            </a:p>
            <a:p>
              <a:pPr algn="ctr"/>
              <a:endParaRPr lang="zh-CN" altLang="en-US" b="1" dirty="0"/>
            </a:p>
            <a:p>
              <a:pPr algn="ctr"/>
              <a:endParaRPr lang="zh-CN" altLang="en-US" b="1" dirty="0"/>
            </a:p>
            <a:p>
              <a:pPr algn="ctr"/>
              <a:endParaRPr lang="zh-CN" altLang="en-US" sz="2400" dirty="0"/>
            </a:p>
            <a:p>
              <a:pPr algn="ctr"/>
              <a:endParaRPr lang="zh-CN" altLang="en-US" sz="2400" dirty="0"/>
            </a:p>
            <a:p>
              <a:pPr algn="ctr"/>
              <a:endParaRPr lang="zh-CN" altLang="en-US" sz="2400" dirty="0"/>
            </a:p>
            <a:p>
              <a:pPr algn="ctr"/>
              <a:endParaRPr lang="en-US" altLang="zh-CN" sz="2400" dirty="0"/>
            </a:p>
          </p:txBody>
        </p:sp>
        <p:sp>
          <p:nvSpPr>
            <p:cNvPr id="1052555" name="Rectangle 4"/>
            <p:cNvSpPr>
              <a:spLocks noChangeArrowheads="1"/>
            </p:cNvSpPr>
            <p:nvPr/>
          </p:nvSpPr>
          <p:spPr bwMode="auto">
            <a:xfrm>
              <a:off x="2514600" y="2438400"/>
              <a:ext cx="4572000" cy="4572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pPr algn="ctr"/>
              <a:r>
                <a:rPr lang="zh-CN" altLang="en-US" sz="2000">
                  <a:solidFill>
                    <a:schemeClr val="bg1"/>
                  </a:solidFill>
                </a:rPr>
                <a:t>知识门户</a:t>
              </a:r>
              <a:endParaRPr lang="zh-CN" altLang="en-US" sz="2000">
                <a:solidFill>
                  <a:schemeClr val="bg1"/>
                </a:solidFill>
              </a:endParaRPr>
            </a:p>
          </p:txBody>
        </p:sp>
        <p:sp>
          <p:nvSpPr>
            <p:cNvPr id="1052556" name="Rectangle 5"/>
            <p:cNvSpPr>
              <a:spLocks noChangeArrowheads="1"/>
            </p:cNvSpPr>
            <p:nvPr/>
          </p:nvSpPr>
          <p:spPr bwMode="auto">
            <a:xfrm>
              <a:off x="2514600" y="3581400"/>
              <a:ext cx="4572000" cy="4572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pPr algn="ctr"/>
              <a:r>
                <a:rPr lang="zh-CN" altLang="en-US" sz="2000">
                  <a:solidFill>
                    <a:schemeClr val="bg1"/>
                  </a:solidFill>
                </a:rPr>
                <a:t>企业内容管理中心</a:t>
              </a:r>
              <a:endParaRPr lang="zh-CN" altLang="en-US" sz="2000">
                <a:solidFill>
                  <a:schemeClr val="bg1"/>
                </a:solidFill>
              </a:endParaRPr>
            </a:p>
          </p:txBody>
        </p:sp>
        <p:sp>
          <p:nvSpPr>
            <p:cNvPr id="1052557" name="Rectangle 6"/>
            <p:cNvSpPr>
              <a:spLocks noChangeArrowheads="1"/>
            </p:cNvSpPr>
            <p:nvPr/>
          </p:nvSpPr>
          <p:spPr bwMode="auto">
            <a:xfrm>
              <a:off x="2514600" y="3022600"/>
              <a:ext cx="4572000" cy="4572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pPr algn="ctr"/>
              <a:r>
                <a:rPr lang="zh-CN" altLang="en-US" sz="2000">
                  <a:solidFill>
                    <a:schemeClr val="bg1"/>
                  </a:solidFill>
                </a:rPr>
                <a:t>电子学习</a:t>
              </a:r>
              <a:endParaRPr lang="zh-CN" altLang="en-US" sz="2000">
                <a:solidFill>
                  <a:schemeClr val="bg1"/>
                </a:solidFill>
              </a:endParaRPr>
            </a:p>
          </p:txBody>
        </p:sp>
        <p:sp>
          <p:nvSpPr>
            <p:cNvPr id="1052558" name="Rectangle 7"/>
            <p:cNvSpPr>
              <a:spLocks noChangeArrowheads="1"/>
            </p:cNvSpPr>
            <p:nvPr/>
          </p:nvSpPr>
          <p:spPr bwMode="auto">
            <a:xfrm>
              <a:off x="1752600" y="2438400"/>
              <a:ext cx="685800" cy="15748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vert="eaVert" wrap="none" lIns="45720" rIns="45720" anchor="ctr"/>
            <a:lstStyle/>
            <a:p>
              <a:pPr algn="ctr"/>
              <a:r>
                <a:rPr lang="zh-CN" altLang="en-US" sz="2000">
                  <a:solidFill>
                    <a:schemeClr val="bg1"/>
                  </a:solidFill>
                </a:rPr>
                <a:t>搜索引擎</a:t>
              </a:r>
              <a:endParaRPr lang="zh-CN" altLang="en-US" sz="2000">
                <a:solidFill>
                  <a:schemeClr val="bg1"/>
                </a:solidFill>
              </a:endParaRPr>
            </a:p>
          </p:txBody>
        </p:sp>
        <p:sp>
          <p:nvSpPr>
            <p:cNvPr id="1052559" name="AutoShape 8"/>
            <p:cNvSpPr>
              <a:spLocks noChangeArrowheads="1"/>
            </p:cNvSpPr>
            <p:nvPr/>
          </p:nvSpPr>
          <p:spPr bwMode="auto">
            <a:xfrm>
              <a:off x="3429000" y="3429000"/>
              <a:ext cx="304800" cy="228600"/>
            </a:xfrm>
            <a:prstGeom prst="upArrow">
              <a:avLst>
                <a:gd name="adj1" fmla="val 50000"/>
                <a:gd name="adj2" fmla="val 25000"/>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60" name="AutoShape 9"/>
            <p:cNvSpPr>
              <a:spLocks noChangeArrowheads="1"/>
            </p:cNvSpPr>
            <p:nvPr/>
          </p:nvSpPr>
          <p:spPr bwMode="auto">
            <a:xfrm>
              <a:off x="5867400" y="3429000"/>
              <a:ext cx="304800" cy="228600"/>
            </a:xfrm>
            <a:prstGeom prst="upArrow">
              <a:avLst>
                <a:gd name="adj1" fmla="val 50000"/>
                <a:gd name="adj2" fmla="val 25000"/>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61" name="AutoShape 10"/>
            <p:cNvSpPr>
              <a:spLocks noChangeArrowheads="1"/>
            </p:cNvSpPr>
            <p:nvPr/>
          </p:nvSpPr>
          <p:spPr bwMode="auto">
            <a:xfrm>
              <a:off x="3429000" y="2832100"/>
              <a:ext cx="304800" cy="228600"/>
            </a:xfrm>
            <a:prstGeom prst="upArrow">
              <a:avLst>
                <a:gd name="adj1" fmla="val 50000"/>
                <a:gd name="adj2" fmla="val 25000"/>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62" name="AutoShape 11"/>
            <p:cNvSpPr>
              <a:spLocks noChangeArrowheads="1"/>
            </p:cNvSpPr>
            <p:nvPr/>
          </p:nvSpPr>
          <p:spPr bwMode="auto">
            <a:xfrm>
              <a:off x="5867400" y="2832100"/>
              <a:ext cx="304800" cy="228600"/>
            </a:xfrm>
            <a:prstGeom prst="upArrow">
              <a:avLst>
                <a:gd name="adj1" fmla="val 50000"/>
                <a:gd name="adj2" fmla="val 25000"/>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63" name="AutoShape 12"/>
            <p:cNvSpPr>
              <a:spLocks noChangeArrowheads="1"/>
            </p:cNvSpPr>
            <p:nvPr/>
          </p:nvSpPr>
          <p:spPr bwMode="auto">
            <a:xfrm>
              <a:off x="2286000" y="3733800"/>
              <a:ext cx="304800" cy="228600"/>
            </a:xfrm>
            <a:prstGeom prst="leftArrow">
              <a:avLst>
                <a:gd name="adj1" fmla="val 50000"/>
                <a:gd name="adj2" fmla="val 33333"/>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64" name="AutoShape 13"/>
            <p:cNvSpPr>
              <a:spLocks noChangeArrowheads="1"/>
            </p:cNvSpPr>
            <p:nvPr/>
          </p:nvSpPr>
          <p:spPr bwMode="auto">
            <a:xfrm>
              <a:off x="2286000" y="3098800"/>
              <a:ext cx="304800" cy="228600"/>
            </a:xfrm>
            <a:prstGeom prst="leftArrow">
              <a:avLst>
                <a:gd name="adj1" fmla="val 50000"/>
                <a:gd name="adj2" fmla="val 33333"/>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65" name="AutoShape 14"/>
            <p:cNvSpPr>
              <a:spLocks noChangeArrowheads="1"/>
            </p:cNvSpPr>
            <p:nvPr/>
          </p:nvSpPr>
          <p:spPr bwMode="auto">
            <a:xfrm>
              <a:off x="2286000" y="2565400"/>
              <a:ext cx="304800" cy="228600"/>
            </a:xfrm>
            <a:prstGeom prst="leftArrow">
              <a:avLst>
                <a:gd name="adj1" fmla="val 50000"/>
                <a:gd name="adj2" fmla="val 33333"/>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66" name="AutoShape 15"/>
            <p:cNvSpPr>
              <a:spLocks noChangeArrowheads="1"/>
            </p:cNvSpPr>
            <p:nvPr/>
          </p:nvSpPr>
          <p:spPr bwMode="auto">
            <a:xfrm>
              <a:off x="1219200" y="4419600"/>
              <a:ext cx="3352800" cy="1219200"/>
            </a:xfrm>
            <a:prstGeom prst="roundRect">
              <a:avLst>
                <a:gd name="adj" fmla="val 16667"/>
              </a:avLst>
            </a:prstGeom>
            <a:solidFill>
              <a:srgbClr val="EAEAEA">
                <a:alpha val="95000"/>
              </a:srgbClr>
            </a:solidFill>
            <a:ln>
              <a:noFill/>
            </a:ln>
            <a:effectLst/>
          </p:spPr>
          <p:txBody>
            <a:bodyPr wrap="none" lIns="45720" rIns="45720" anchor="ctr"/>
            <a:lstStyle/>
            <a:p>
              <a:pPr algn="ctr"/>
              <a:endParaRPr lang="en-US" altLang="zh-CN" b="1" dirty="0"/>
            </a:p>
            <a:p>
              <a:pPr algn="ctr"/>
              <a:r>
                <a:rPr lang="zh-CN" altLang="en-US" b="1" dirty="0"/>
                <a:t>企业资源管理</a:t>
              </a:r>
              <a:endParaRPr lang="zh-CN" altLang="en-US" b="1" dirty="0"/>
            </a:p>
            <a:p>
              <a:pPr algn="ctr"/>
              <a:endParaRPr lang="zh-CN" altLang="en-US" b="1" dirty="0"/>
            </a:p>
            <a:p>
              <a:pPr algn="ctr"/>
              <a:endParaRPr lang="zh-CN" altLang="en-US" b="1" dirty="0"/>
            </a:p>
            <a:p>
              <a:pPr algn="ctr"/>
              <a:endParaRPr lang="zh-CN" altLang="en-US" b="1" dirty="0"/>
            </a:p>
            <a:p>
              <a:pPr algn="ctr"/>
              <a:endParaRPr lang="zh-CN" altLang="en-US" b="1" dirty="0"/>
            </a:p>
            <a:p>
              <a:pPr algn="ctr"/>
              <a:endParaRPr lang="en-US" altLang="zh-CN" b="1" dirty="0"/>
            </a:p>
          </p:txBody>
        </p:sp>
        <p:sp>
          <p:nvSpPr>
            <p:cNvPr id="1052567" name="AutoShape 16"/>
            <p:cNvSpPr>
              <a:spLocks noChangeArrowheads="1"/>
            </p:cNvSpPr>
            <p:nvPr/>
          </p:nvSpPr>
          <p:spPr bwMode="auto">
            <a:xfrm>
              <a:off x="4724400" y="4419600"/>
              <a:ext cx="3200400" cy="1219200"/>
            </a:xfrm>
            <a:prstGeom prst="roundRect">
              <a:avLst>
                <a:gd name="adj" fmla="val 16667"/>
              </a:avLst>
            </a:prstGeom>
            <a:solidFill>
              <a:srgbClr val="EAEAEA">
                <a:alpha val="95000"/>
              </a:srgbClr>
            </a:solidFill>
            <a:ln>
              <a:noFill/>
            </a:ln>
            <a:effectLst/>
          </p:spPr>
          <p:txBody>
            <a:bodyPr wrap="none" lIns="45720" rIns="45720" anchor="ctr"/>
            <a:lstStyle/>
            <a:p>
              <a:pPr algn="ctr"/>
              <a:endParaRPr lang="en-US" altLang="zh-CN" b="1" dirty="0"/>
            </a:p>
            <a:p>
              <a:pPr algn="ctr"/>
              <a:r>
                <a:rPr lang="en-US" altLang="zh-CN" b="1" dirty="0"/>
                <a:t>OA</a:t>
              </a:r>
              <a:r>
                <a:rPr lang="zh-CN" altLang="en-US" b="1" dirty="0"/>
                <a:t>系统</a:t>
              </a:r>
              <a:endParaRPr lang="zh-CN" altLang="en-US" b="1" dirty="0"/>
            </a:p>
            <a:p>
              <a:pPr algn="ctr"/>
              <a:endParaRPr lang="zh-CN" altLang="en-US" b="1" dirty="0"/>
            </a:p>
            <a:p>
              <a:pPr algn="ctr"/>
              <a:endParaRPr lang="zh-CN" altLang="en-US" sz="2400" dirty="0"/>
            </a:p>
            <a:p>
              <a:pPr algn="ctr"/>
              <a:endParaRPr lang="zh-CN" altLang="en-US" sz="2400" dirty="0"/>
            </a:p>
            <a:p>
              <a:pPr algn="ctr"/>
              <a:endParaRPr lang="en-US" altLang="zh-CN" sz="2400" dirty="0"/>
            </a:p>
          </p:txBody>
        </p:sp>
        <p:sp>
          <p:nvSpPr>
            <p:cNvPr id="1052568" name="Rectangle 17"/>
            <p:cNvSpPr>
              <a:spLocks noChangeArrowheads="1"/>
            </p:cNvSpPr>
            <p:nvPr/>
          </p:nvSpPr>
          <p:spPr bwMode="auto">
            <a:xfrm>
              <a:off x="1981200" y="4953000"/>
              <a:ext cx="1981200" cy="457200"/>
            </a:xfrm>
            <a:prstGeom prst="rect">
              <a:avLst/>
            </a:prstGeom>
            <a:gradFill rotWithShape="1">
              <a:gsLst>
                <a:gs pos="0">
                  <a:schemeClr val="folHlink">
                    <a:gamma/>
                    <a:shade val="46275"/>
                    <a:invGamma/>
                  </a:schemeClr>
                </a:gs>
                <a:gs pos="50000">
                  <a:schemeClr val="folHlink">
                    <a:alpha val="95000"/>
                  </a:schemeClr>
                </a:gs>
                <a:gs pos="100000">
                  <a:schemeClr val="folHlink">
                    <a:gamma/>
                    <a:shade val="46275"/>
                    <a:invGamma/>
                  </a:schemeClr>
                </a:gs>
              </a:gsLst>
              <a:lin ang="5400000" scaled="1"/>
            </a:gradFill>
            <a:ln>
              <a:noFill/>
            </a:ln>
            <a:effectLst/>
          </p:spPr>
          <p:txBody>
            <a:bodyPr wrap="none" lIns="45720" rIns="45720" anchor="ctr"/>
            <a:lstStyle/>
            <a:p>
              <a:pPr algn="ctr"/>
              <a:r>
                <a:rPr lang="zh-CN" altLang="en-US" b="1"/>
                <a:t>人力资源管理</a:t>
              </a:r>
              <a:endParaRPr lang="zh-CN" altLang="en-US" b="1"/>
            </a:p>
          </p:txBody>
        </p:sp>
        <p:sp>
          <p:nvSpPr>
            <p:cNvPr id="1052569" name="AutoShape 18"/>
            <p:cNvSpPr>
              <a:spLocks noChangeArrowheads="1"/>
            </p:cNvSpPr>
            <p:nvPr/>
          </p:nvSpPr>
          <p:spPr bwMode="auto">
            <a:xfrm>
              <a:off x="2819400" y="4267200"/>
              <a:ext cx="304800" cy="304800"/>
            </a:xfrm>
            <a:prstGeom prst="upArrow">
              <a:avLst>
                <a:gd name="adj1" fmla="val 50000"/>
                <a:gd name="adj2" fmla="val 25000"/>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70" name="AutoShape 19"/>
            <p:cNvSpPr>
              <a:spLocks noChangeArrowheads="1"/>
            </p:cNvSpPr>
            <p:nvPr/>
          </p:nvSpPr>
          <p:spPr bwMode="auto">
            <a:xfrm>
              <a:off x="6172200" y="4267200"/>
              <a:ext cx="304800" cy="304800"/>
            </a:xfrm>
            <a:prstGeom prst="upArrow">
              <a:avLst>
                <a:gd name="adj1" fmla="val 50000"/>
                <a:gd name="adj2" fmla="val 25000"/>
              </a:avLst>
            </a:prstGeom>
            <a:solidFill>
              <a:schemeClr val="folHlink">
                <a:alpha val="95000"/>
              </a:schemeClr>
            </a:solidFill>
            <a:ln>
              <a:noFill/>
            </a:ln>
            <a:effectLst/>
          </p:spPr>
          <p:txBody>
            <a:bodyPr wrap="none" lIns="45720" rIns="45720" anchor="ctr"/>
            <a:lstStyle/>
            <a:p>
              <a:pPr algn="ctr"/>
              <a:endParaRPr lang="zh-CN" altLang="zh-CN" sz="2400"/>
            </a:p>
          </p:txBody>
        </p:sp>
        <p:sp>
          <p:nvSpPr>
            <p:cNvPr id="1052571" name="Rectangle 20"/>
            <p:cNvSpPr>
              <a:spLocks noChangeArrowheads="1"/>
            </p:cNvSpPr>
            <p:nvPr/>
          </p:nvSpPr>
          <p:spPr bwMode="auto">
            <a:xfrm>
              <a:off x="5334000" y="4953000"/>
              <a:ext cx="1981200" cy="457200"/>
            </a:xfrm>
            <a:prstGeom prst="rect">
              <a:avLst/>
            </a:prstGeom>
            <a:gradFill rotWithShape="1">
              <a:gsLst>
                <a:gs pos="0">
                  <a:schemeClr val="folHlink">
                    <a:gamma/>
                    <a:shade val="46275"/>
                    <a:invGamma/>
                  </a:schemeClr>
                </a:gs>
                <a:gs pos="50000">
                  <a:schemeClr val="folHlink">
                    <a:alpha val="95000"/>
                  </a:schemeClr>
                </a:gs>
                <a:gs pos="100000">
                  <a:schemeClr val="folHlink">
                    <a:gamma/>
                    <a:shade val="46275"/>
                    <a:invGamma/>
                  </a:schemeClr>
                </a:gs>
              </a:gsLst>
              <a:lin ang="5400000" scaled="1"/>
            </a:gradFill>
            <a:ln>
              <a:noFill/>
            </a:ln>
            <a:effectLst/>
          </p:spPr>
          <p:txBody>
            <a:bodyPr wrap="none" lIns="45720" rIns="45720" anchor="ctr"/>
            <a:lstStyle/>
            <a:p>
              <a:pPr algn="ctr"/>
              <a:r>
                <a:rPr lang="zh-CN" altLang="en-US" b="1"/>
                <a:t>日常运作和管理流程</a:t>
              </a:r>
              <a:endParaRPr lang="zh-CN" altLang="en-US" b="1"/>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72" name="标题 1"/>
          <p:cNvSpPr>
            <a:spLocks noGrp="1"/>
          </p:cNvSpPr>
          <p:nvPr>
            <p:ph type="title" idx="4294967295"/>
          </p:nvPr>
        </p:nvSpPr>
        <p:spPr>
          <a:xfrm>
            <a:off x="0" y="177237"/>
            <a:ext cx="10908405"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未来随着XX公司信息应用建设，业务数据逐渐增加，届时可以通过商业智能工具来支持企业的运营分析和战略决策</a:t>
            </a:r>
            <a:endParaRPr lang="zh-CN" altLang="en-US" sz="2400" dirty="0">
              <a:solidFill>
                <a:schemeClr val="bg1"/>
              </a:solidFill>
            </a:endParaRPr>
          </a:p>
        </p:txBody>
      </p:sp>
      <p:grpSp>
        <p:nvGrpSpPr>
          <p:cNvPr id="536" name="组合 25"/>
          <p:cNvGrpSpPr/>
          <p:nvPr/>
        </p:nvGrpSpPr>
        <p:grpSpPr>
          <a:xfrm>
            <a:off x="782996" y="1189328"/>
            <a:ext cx="10415184" cy="5402823"/>
            <a:chOff x="300038" y="1054100"/>
            <a:chExt cx="8569325" cy="5402823"/>
          </a:xfrm>
        </p:grpSpPr>
        <p:sp>
          <p:nvSpPr>
            <p:cNvPr id="1052573" name="AutoShape 2"/>
            <p:cNvSpPr>
              <a:spLocks noChangeArrowheads="1"/>
            </p:cNvSpPr>
            <p:nvPr/>
          </p:nvSpPr>
          <p:spPr bwMode="auto">
            <a:xfrm rot="19447810">
              <a:off x="533400" y="2209800"/>
              <a:ext cx="3962400" cy="762000"/>
            </a:xfrm>
            <a:prstGeom prst="rightArrow">
              <a:avLst>
                <a:gd name="adj1" fmla="val 50000"/>
                <a:gd name="adj2" fmla="val 130000"/>
              </a:avLst>
            </a:prstGeom>
            <a:solidFill>
              <a:srgbClr val="EAEAEA">
                <a:alpha val="95000"/>
              </a:srgbClr>
            </a:solidFill>
            <a:ln>
              <a:noFill/>
            </a:ln>
            <a:effectLst/>
          </p:spPr>
          <p:txBody>
            <a:bodyPr wrap="none" lIns="45720" rIns="45720" anchor="ctr"/>
            <a:lstStyle/>
            <a:p>
              <a:endParaRPr lang="zh-CN" altLang="en-US" sz="2000">
                <a:latin typeface="微软雅黑 Light" panose="020B0502040204020203" pitchFamily="34" charset="-122"/>
                <a:ea typeface="微软雅黑 Light" panose="020B0502040204020203" pitchFamily="34" charset="-122"/>
              </a:endParaRPr>
            </a:p>
          </p:txBody>
        </p:sp>
        <p:sp>
          <p:nvSpPr>
            <p:cNvPr id="1052574" name="Text Box 4"/>
            <p:cNvSpPr txBox="1">
              <a:spLocks noChangeArrowheads="1"/>
            </p:cNvSpPr>
            <p:nvPr/>
          </p:nvSpPr>
          <p:spPr bwMode="auto">
            <a:xfrm>
              <a:off x="4175125" y="3422650"/>
              <a:ext cx="1955800" cy="1077218"/>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信息整合集成</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企业级数据仓库</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真实集中商业信息</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增强的信息访问</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稳定并且高质量的信息</a:t>
              </a:r>
              <a:endParaRPr lang="en-US" altLang="zh-CN" sz="1400">
                <a:solidFill>
                  <a:srgbClr val="000000"/>
                </a:solidFill>
                <a:latin typeface="微软雅黑 Light" panose="020B0502040204020203" pitchFamily="34" charset="-122"/>
                <a:ea typeface="微软雅黑 Light" panose="020B0502040204020203" pitchFamily="34" charset="-122"/>
              </a:endParaRPr>
            </a:p>
          </p:txBody>
        </p:sp>
        <p:sp>
          <p:nvSpPr>
            <p:cNvPr id="1052575" name="Text Box 5"/>
            <p:cNvSpPr txBox="1">
              <a:spLocks noChangeArrowheads="1"/>
            </p:cNvSpPr>
            <p:nvPr/>
          </p:nvSpPr>
          <p:spPr bwMode="auto">
            <a:xfrm>
              <a:off x="2862263" y="4384675"/>
              <a:ext cx="1697037" cy="1016560"/>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改善的信息访问</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部门化和功能化的数据集市</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分主题域的</a:t>
              </a:r>
              <a:r>
                <a:rPr lang="en-US" altLang="zh-CN" sz="1400">
                  <a:solidFill>
                    <a:srgbClr val="000000"/>
                  </a:solidFill>
                  <a:latin typeface="微软雅黑 Light" panose="020B0502040204020203" pitchFamily="34" charset="-122"/>
                  <a:ea typeface="微软雅黑 Light" panose="020B0502040204020203" pitchFamily="34" charset="-122"/>
                </a:rPr>
                <a:t>DW</a:t>
              </a:r>
              <a:endParaRPr lang="en-US" altLang="zh-CN" sz="1400">
                <a:solidFill>
                  <a:srgbClr val="000000"/>
                </a:solidFill>
                <a:latin typeface="微软雅黑 Light" panose="020B0502040204020203" pitchFamily="34" charset="-122"/>
                <a:ea typeface="微软雅黑 Light" panose="020B0502040204020203" pitchFamily="34" charset="-122"/>
              </a:endParaRPr>
            </a:p>
            <a:p>
              <a:pPr>
                <a:lnSpc>
                  <a:spcPct val="15000"/>
                </a:lnSpc>
                <a:spcBef>
                  <a:spcPct val="80000"/>
                </a:spcBef>
                <a:buClr>
                  <a:schemeClr val="accent1"/>
                </a:buClr>
                <a:buSzPct val="105000"/>
                <a:buFont typeface="Wingdings" panose="05000000000000000000" pitchFamily="2" charset="2"/>
                <a:buChar char="n"/>
              </a:pPr>
              <a:endParaRPr lang="en-US" altLang="zh-CN" sz="900">
                <a:latin typeface="微软雅黑 Light" panose="020B0502040204020203" pitchFamily="34" charset="-122"/>
                <a:ea typeface="微软雅黑 Light" panose="020B0502040204020203" pitchFamily="34" charset="-122"/>
              </a:endParaRPr>
            </a:p>
          </p:txBody>
        </p:sp>
        <p:sp>
          <p:nvSpPr>
            <p:cNvPr id="1052576" name="Text Box 6"/>
            <p:cNvSpPr txBox="1">
              <a:spLocks noChangeArrowheads="1"/>
            </p:cNvSpPr>
            <p:nvPr/>
          </p:nvSpPr>
          <p:spPr bwMode="auto">
            <a:xfrm>
              <a:off x="5480050" y="2373313"/>
              <a:ext cx="1962150" cy="1662891"/>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信息的自给自足</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企业信息完整性</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事件</a:t>
              </a:r>
              <a:r>
                <a:rPr lang="en-US" altLang="zh-CN" sz="1400">
                  <a:solidFill>
                    <a:srgbClr val="000000"/>
                  </a:solidFill>
                  <a:latin typeface="微软雅黑 Light" panose="020B0502040204020203" pitchFamily="34" charset="-122"/>
                  <a:ea typeface="微软雅黑 Light" panose="020B0502040204020203" pitchFamily="34" charset="-122"/>
                </a:rPr>
                <a:t>/</a:t>
              </a:r>
              <a:r>
                <a:rPr lang="zh-CN" altLang="en-US" sz="1400">
                  <a:solidFill>
                    <a:srgbClr val="000000"/>
                  </a:solidFill>
                  <a:latin typeface="微软雅黑 Light" panose="020B0502040204020203" pitchFamily="34" charset="-122"/>
                  <a:ea typeface="微软雅黑 Light" panose="020B0502040204020203" pitchFamily="34" charset="-122"/>
                </a:rPr>
                <a:t>策略原因探寻</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先进的分析功能</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endParaRPr lang="en-US" altLang="zh-CN" sz="1400">
                <a:solidFill>
                  <a:srgbClr val="000000"/>
                </a:solidFill>
                <a:latin typeface="微软雅黑 Light" panose="020B0502040204020203" pitchFamily="34" charset="-122"/>
                <a:ea typeface="微软雅黑 Light" panose="020B0502040204020203" pitchFamily="34" charset="-122"/>
              </a:endParaRPr>
            </a:p>
            <a:p>
              <a:pPr>
                <a:buFontTx/>
                <a:buChar char="•"/>
              </a:pPr>
              <a:endParaRPr lang="en-US" altLang="zh-CN" sz="1400">
                <a:solidFill>
                  <a:srgbClr val="000000"/>
                </a:solidFill>
                <a:latin typeface="微软雅黑 Light" panose="020B0502040204020203" pitchFamily="34" charset="-122"/>
                <a:ea typeface="微软雅黑 Light" panose="020B0502040204020203" pitchFamily="34" charset="-122"/>
              </a:endParaRPr>
            </a:p>
            <a:p>
              <a:pPr>
                <a:buFontTx/>
                <a:buChar char="•"/>
              </a:pPr>
              <a:endParaRPr lang="en-US" altLang="zh-CN" sz="1400">
                <a:solidFill>
                  <a:srgbClr val="000000"/>
                </a:solidFill>
                <a:latin typeface="微软雅黑 Light" panose="020B0502040204020203" pitchFamily="34" charset="-122"/>
                <a:ea typeface="微软雅黑 Light" panose="020B0502040204020203" pitchFamily="34" charset="-122"/>
              </a:endParaRPr>
            </a:p>
            <a:p>
              <a:pPr>
                <a:lnSpc>
                  <a:spcPct val="15000"/>
                </a:lnSpc>
                <a:spcBef>
                  <a:spcPct val="80000"/>
                </a:spcBef>
                <a:buClr>
                  <a:schemeClr val="accent1"/>
                </a:buClr>
                <a:buSzPct val="105000"/>
                <a:buFont typeface="Wingdings" panose="05000000000000000000" pitchFamily="2" charset="2"/>
                <a:buChar char="n"/>
              </a:pPr>
              <a:endParaRPr lang="en-US" altLang="zh-CN" sz="900">
                <a:latin typeface="微软雅黑 Light" panose="020B0502040204020203" pitchFamily="34" charset="-122"/>
                <a:ea typeface="微软雅黑 Light" panose="020B0502040204020203" pitchFamily="34" charset="-122"/>
              </a:endParaRPr>
            </a:p>
          </p:txBody>
        </p:sp>
        <p:sp>
          <p:nvSpPr>
            <p:cNvPr id="1052577" name="Text Box 7"/>
            <p:cNvSpPr txBox="1">
              <a:spLocks noChangeArrowheads="1"/>
            </p:cNvSpPr>
            <p:nvPr/>
          </p:nvSpPr>
          <p:spPr bwMode="auto">
            <a:xfrm>
              <a:off x="6751638" y="1331913"/>
              <a:ext cx="1806575" cy="1662891"/>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随需应变的信息提供</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全局信息共享</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能够指导企业行为有侧重的信息提供</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综合的业务绩效管理</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endParaRPr lang="en-US" altLang="zh-CN" sz="1400">
                <a:solidFill>
                  <a:srgbClr val="000000"/>
                </a:solidFill>
                <a:latin typeface="微软雅黑 Light" panose="020B0502040204020203" pitchFamily="34" charset="-122"/>
                <a:ea typeface="微软雅黑 Light" panose="020B0502040204020203" pitchFamily="34" charset="-122"/>
              </a:endParaRPr>
            </a:p>
            <a:p>
              <a:pPr>
                <a:lnSpc>
                  <a:spcPct val="15000"/>
                </a:lnSpc>
                <a:spcBef>
                  <a:spcPct val="80000"/>
                </a:spcBef>
                <a:buClr>
                  <a:schemeClr val="accent1"/>
                </a:buClr>
                <a:buSzPct val="105000"/>
                <a:buFont typeface="Wingdings" panose="05000000000000000000" pitchFamily="2" charset="2"/>
                <a:buChar char="n"/>
              </a:pPr>
              <a:endParaRPr lang="en-US" altLang="zh-CN" sz="900">
                <a:latin typeface="微软雅黑 Light" panose="020B0502040204020203" pitchFamily="34" charset="-122"/>
                <a:ea typeface="微软雅黑 Light" panose="020B0502040204020203" pitchFamily="34" charset="-122"/>
              </a:endParaRPr>
            </a:p>
          </p:txBody>
        </p:sp>
        <p:sp>
          <p:nvSpPr>
            <p:cNvPr id="1052578" name="Text Box 8"/>
            <p:cNvSpPr txBox="1">
              <a:spLocks noChangeArrowheads="1"/>
            </p:cNvSpPr>
            <p:nvPr/>
          </p:nvSpPr>
          <p:spPr bwMode="auto">
            <a:xfrm>
              <a:off x="1671638" y="5440363"/>
              <a:ext cx="1614487" cy="1016560"/>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报表</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数据表格</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手工劳动</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buFontTx/>
                <a:buChar char="•"/>
              </a:pPr>
              <a:r>
                <a:rPr lang="zh-CN" altLang="en-US" sz="1400">
                  <a:solidFill>
                    <a:srgbClr val="000000"/>
                  </a:solidFill>
                  <a:latin typeface="微软雅黑 Light" panose="020B0502040204020203" pitchFamily="34" charset="-122"/>
                  <a:ea typeface="微软雅黑 Light" panose="020B0502040204020203" pitchFamily="34" charset="-122"/>
                </a:rPr>
                <a:t>离散的解决方案</a:t>
              </a:r>
              <a:endParaRPr lang="zh-CN" altLang="en-US" sz="1400">
                <a:solidFill>
                  <a:srgbClr val="000000"/>
                </a:solidFill>
                <a:latin typeface="微软雅黑 Light" panose="020B0502040204020203" pitchFamily="34" charset="-122"/>
                <a:ea typeface="微软雅黑 Light" panose="020B0502040204020203" pitchFamily="34" charset="-122"/>
              </a:endParaRPr>
            </a:p>
            <a:p>
              <a:pPr>
                <a:lnSpc>
                  <a:spcPct val="15000"/>
                </a:lnSpc>
                <a:spcBef>
                  <a:spcPct val="80000"/>
                </a:spcBef>
                <a:buClr>
                  <a:schemeClr val="accent1"/>
                </a:buClr>
                <a:buSzPct val="105000"/>
                <a:buFont typeface="Wingdings" panose="05000000000000000000" pitchFamily="2" charset="2"/>
                <a:buChar char="n"/>
              </a:pPr>
              <a:endParaRPr lang="en-US" altLang="zh-CN" sz="900">
                <a:latin typeface="微软雅黑 Light" panose="020B0502040204020203" pitchFamily="34" charset="-122"/>
                <a:ea typeface="微软雅黑 Light" panose="020B0502040204020203" pitchFamily="34" charset="-122"/>
              </a:endParaRPr>
            </a:p>
          </p:txBody>
        </p:sp>
        <p:sp>
          <p:nvSpPr>
            <p:cNvPr id="1052579" name="Text Box 9"/>
            <p:cNvSpPr txBox="1">
              <a:spLocks noChangeArrowheads="1"/>
            </p:cNvSpPr>
            <p:nvPr/>
          </p:nvSpPr>
          <p:spPr bwMode="auto">
            <a:xfrm>
              <a:off x="1004888" y="3294063"/>
              <a:ext cx="877383" cy="345440"/>
            </a:xfrm>
            <a:prstGeom prst="rect">
              <a:avLst/>
            </a:prstGeom>
            <a:noFill/>
            <a:ln>
              <a:noFill/>
            </a:ln>
            <a:effectLst/>
          </p:spPr>
          <p:txBody>
            <a:bodyPr wrap="none">
              <a:spAutoFit/>
            </a:bodyPr>
            <a:lstStyle/>
            <a:p>
              <a:pPr eaLnBrk="1" hangingPunct="1">
                <a:buFont typeface="Wingdings" panose="05000000000000000000" pitchFamily="2" charset="2"/>
                <a:buNone/>
              </a:pPr>
              <a:r>
                <a:rPr lang="en-US" altLang="zh-CN" sz="1600" i="1">
                  <a:solidFill>
                    <a:srgbClr val="CC0000"/>
                  </a:solidFill>
                  <a:latin typeface="微软雅黑 Light" panose="020B0502040204020203" pitchFamily="34" charset="-122"/>
                  <a:ea typeface="微软雅黑 Light" panose="020B0502040204020203" pitchFamily="34" charset="-122"/>
                </a:rPr>
                <a:t>Efficiency</a:t>
              </a:r>
              <a:endParaRPr lang="en-US" altLang="zh-CN" sz="1600" i="1">
                <a:solidFill>
                  <a:srgbClr val="CC0000"/>
                </a:solidFill>
                <a:latin typeface="微软雅黑 Light" panose="020B0502040204020203" pitchFamily="34" charset="-122"/>
                <a:ea typeface="微软雅黑 Light" panose="020B0502040204020203" pitchFamily="34" charset="-122"/>
              </a:endParaRPr>
            </a:p>
          </p:txBody>
        </p:sp>
        <p:sp>
          <p:nvSpPr>
            <p:cNvPr id="1052580" name="Text Box 10"/>
            <p:cNvSpPr txBox="1">
              <a:spLocks noChangeArrowheads="1"/>
            </p:cNvSpPr>
            <p:nvPr/>
          </p:nvSpPr>
          <p:spPr bwMode="auto">
            <a:xfrm>
              <a:off x="2997200" y="1654175"/>
              <a:ext cx="1151919" cy="345439"/>
            </a:xfrm>
            <a:prstGeom prst="rect">
              <a:avLst/>
            </a:prstGeom>
            <a:noFill/>
            <a:ln>
              <a:noFill/>
            </a:ln>
            <a:effectLst/>
          </p:spPr>
          <p:txBody>
            <a:bodyPr wrap="none">
              <a:spAutoFit/>
            </a:bodyPr>
            <a:lstStyle/>
            <a:p>
              <a:pPr eaLnBrk="1" hangingPunct="1">
                <a:buFont typeface="Wingdings" panose="05000000000000000000" pitchFamily="2" charset="2"/>
                <a:buNone/>
              </a:pPr>
              <a:r>
                <a:rPr lang="en-US" altLang="zh-CN" sz="1600" i="1">
                  <a:solidFill>
                    <a:srgbClr val="CC0000"/>
                  </a:solidFill>
                  <a:latin typeface="微软雅黑 Light" panose="020B0502040204020203" pitchFamily="34" charset="-122"/>
                  <a:ea typeface="微软雅黑 Light" panose="020B0502040204020203" pitchFamily="34" charset="-122"/>
                </a:rPr>
                <a:t>Effectiveness</a:t>
              </a:r>
              <a:endParaRPr lang="en-US" altLang="zh-CN" sz="1600" i="1">
                <a:solidFill>
                  <a:srgbClr val="CC0000"/>
                </a:solidFill>
                <a:latin typeface="微软雅黑 Light" panose="020B0502040204020203" pitchFamily="34" charset="-122"/>
                <a:ea typeface="微软雅黑 Light" panose="020B0502040204020203" pitchFamily="34" charset="-122"/>
              </a:endParaRPr>
            </a:p>
          </p:txBody>
        </p:sp>
        <p:grpSp>
          <p:nvGrpSpPr>
            <p:cNvPr id="537" name="Group 11"/>
            <p:cNvGrpSpPr/>
            <p:nvPr/>
          </p:nvGrpSpPr>
          <p:grpSpPr bwMode="auto">
            <a:xfrm>
              <a:off x="300038" y="1054100"/>
              <a:ext cx="8453437" cy="5300663"/>
              <a:chOff x="221" y="984"/>
              <a:chExt cx="5325" cy="3027"/>
            </a:xfrm>
          </p:grpSpPr>
          <p:sp>
            <p:nvSpPr>
              <p:cNvPr id="1052581" name="Line 12"/>
              <p:cNvSpPr>
                <a:spLocks noChangeShapeType="1"/>
              </p:cNvSpPr>
              <p:nvPr/>
            </p:nvSpPr>
            <p:spPr bwMode="auto">
              <a:xfrm flipV="1">
                <a:off x="227" y="984"/>
                <a:ext cx="0" cy="3027"/>
              </a:xfrm>
              <a:prstGeom prst="line">
                <a:avLst/>
              </a:prstGeom>
              <a:noFill/>
              <a:ln w="38100">
                <a:solidFill>
                  <a:srgbClr val="000099">
                    <a:alpha val="50000"/>
                  </a:srgbClr>
                </a:solidFill>
                <a:round/>
                <a:tailEnd type="triangle" w="med" len="med"/>
              </a:ln>
              <a:effectLst/>
            </p:spPr>
            <p:txBody>
              <a:bodyPr/>
              <a:lstStyle/>
              <a:p>
                <a:endParaRPr lang="zh-CN" altLang="en-US" sz="2000">
                  <a:latin typeface="微软雅黑 Light" panose="020B0502040204020203" pitchFamily="34" charset="-122"/>
                  <a:ea typeface="微软雅黑 Light" panose="020B0502040204020203" pitchFamily="34" charset="-122"/>
                </a:endParaRPr>
              </a:p>
            </p:txBody>
          </p:sp>
          <p:sp>
            <p:nvSpPr>
              <p:cNvPr id="1052582" name="Line 13"/>
              <p:cNvSpPr>
                <a:spLocks noChangeShapeType="1"/>
              </p:cNvSpPr>
              <p:nvPr/>
            </p:nvSpPr>
            <p:spPr bwMode="auto">
              <a:xfrm>
                <a:off x="221" y="4005"/>
                <a:ext cx="5325" cy="0"/>
              </a:xfrm>
              <a:prstGeom prst="line">
                <a:avLst/>
              </a:prstGeom>
              <a:noFill/>
              <a:ln w="38100">
                <a:solidFill>
                  <a:srgbClr val="000099">
                    <a:alpha val="50000"/>
                  </a:srgbClr>
                </a:solidFill>
                <a:round/>
                <a:tailEnd type="triangle" w="med" len="med"/>
              </a:ln>
              <a:effectLst/>
            </p:spPr>
            <p:txBody>
              <a:bodyPr>
                <a:spAutoFit/>
              </a:bodyPr>
              <a:lstStyle/>
              <a:p>
                <a:endParaRPr lang="zh-CN" altLang="en-US" sz="2000">
                  <a:latin typeface="微软雅黑 Light" panose="020B0502040204020203" pitchFamily="34" charset="-122"/>
                  <a:ea typeface="微软雅黑 Light" panose="020B0502040204020203" pitchFamily="34" charset="-122"/>
                </a:endParaRPr>
              </a:p>
            </p:txBody>
          </p:sp>
        </p:grpSp>
        <p:sp>
          <p:nvSpPr>
            <p:cNvPr id="1052583" name="Text Box 14"/>
            <p:cNvSpPr txBox="1">
              <a:spLocks noChangeArrowheads="1"/>
            </p:cNvSpPr>
            <p:nvPr/>
          </p:nvSpPr>
          <p:spPr bwMode="auto">
            <a:xfrm>
              <a:off x="401638" y="1166813"/>
              <a:ext cx="1657350" cy="369332"/>
            </a:xfrm>
            <a:prstGeom prst="rect">
              <a:avLst/>
            </a:prstGeom>
            <a:noFill/>
            <a:ln>
              <a:noFill/>
            </a:ln>
            <a:effectLst/>
          </p:spPr>
          <p:txBody>
            <a:bodyPr>
              <a:spAutoFit/>
            </a:bodyPr>
            <a:lstStyle/>
            <a:p>
              <a:pPr algn="l" eaLnBrk="1" hangingPunct="1">
                <a:buClr>
                  <a:srgbClr val="006699"/>
                </a:buClr>
                <a:buFont typeface="Arial" panose="020B0604020202020204" pitchFamily="34" charset="0"/>
                <a:buNone/>
              </a:pPr>
              <a:r>
                <a:rPr lang="zh-CN" altLang="en-US" i="1">
                  <a:latin typeface="微软雅黑 Light" panose="020B0502040204020203" pitchFamily="34" charset="-122"/>
                  <a:ea typeface="微软雅黑 Light" panose="020B0502040204020203" pitchFamily="34" charset="-122"/>
                </a:rPr>
                <a:t>商业价值</a:t>
              </a:r>
              <a:endParaRPr lang="zh-CN" altLang="en-US" i="1">
                <a:latin typeface="微软雅黑 Light" panose="020B0502040204020203" pitchFamily="34" charset="-122"/>
                <a:ea typeface="微软雅黑 Light" panose="020B0502040204020203" pitchFamily="34" charset="-122"/>
              </a:endParaRPr>
            </a:p>
          </p:txBody>
        </p:sp>
        <p:sp>
          <p:nvSpPr>
            <p:cNvPr id="1052584" name="Text Box 15"/>
            <p:cNvSpPr txBox="1">
              <a:spLocks noChangeArrowheads="1"/>
            </p:cNvSpPr>
            <p:nvPr/>
          </p:nvSpPr>
          <p:spPr bwMode="auto">
            <a:xfrm>
              <a:off x="6818313" y="5889625"/>
              <a:ext cx="2051050" cy="369332"/>
            </a:xfrm>
            <a:prstGeom prst="rect">
              <a:avLst/>
            </a:prstGeom>
            <a:noFill/>
            <a:ln>
              <a:noFill/>
            </a:ln>
            <a:effectLst/>
          </p:spPr>
          <p:txBody>
            <a:bodyPr>
              <a:spAutoFit/>
            </a:bodyPr>
            <a:lstStyle/>
            <a:p>
              <a:pPr algn="r" eaLnBrk="1" hangingPunct="1">
                <a:buClr>
                  <a:srgbClr val="006699"/>
                </a:buClr>
                <a:buFont typeface="Arial" panose="020B0604020202020204" pitchFamily="34" charset="0"/>
                <a:buNone/>
              </a:pPr>
              <a:r>
                <a:rPr lang="zh-CN" altLang="en-US" i="1">
                  <a:latin typeface="微软雅黑 Light" panose="020B0502040204020203" pitchFamily="34" charset="-122"/>
                  <a:ea typeface="微软雅黑 Light" panose="020B0502040204020203" pitchFamily="34" charset="-122"/>
                </a:rPr>
                <a:t>信息应用成熟度</a:t>
              </a:r>
              <a:endParaRPr lang="en-US" altLang="zh-CN" i="1">
                <a:latin typeface="微软雅黑 Light" panose="020B0502040204020203" pitchFamily="34" charset="-122"/>
                <a:ea typeface="微软雅黑 Light" panose="020B0502040204020203" pitchFamily="34" charset="-122"/>
              </a:endParaRPr>
            </a:p>
          </p:txBody>
        </p:sp>
        <p:sp>
          <p:nvSpPr>
            <p:cNvPr id="1052585" name="Rectangle 16"/>
            <p:cNvSpPr>
              <a:spLocks noChangeArrowheads="1"/>
            </p:cNvSpPr>
            <p:nvPr/>
          </p:nvSpPr>
          <p:spPr bwMode="auto">
            <a:xfrm>
              <a:off x="412750" y="5334000"/>
              <a:ext cx="1414463" cy="611188"/>
            </a:xfrm>
            <a:prstGeom prst="rect">
              <a:avLst/>
            </a:prstGeom>
            <a:solidFill>
              <a:srgbClr val="0099CC"/>
            </a:solidFill>
            <a:ln w="9525">
              <a:solidFill>
                <a:schemeClr val="accent1"/>
              </a:solidFill>
              <a:miter lim="800000"/>
            </a:ln>
            <a:effectLst>
              <a:outerShdw dist="107763" dir="2700000" algn="ctr" rotWithShape="0">
                <a:schemeClr val="bg2">
                  <a:alpha val="50000"/>
                </a:schemeClr>
              </a:outerShdw>
            </a:effectLst>
          </p:spPr>
          <p:txBody>
            <a:bodyPr lIns="0" tIns="0" rIns="0" bIns="0" anchor="ctr"/>
            <a:lstStyle/>
            <a:p>
              <a:pPr eaLnBrk="1" hangingPunct="1">
                <a:lnSpc>
                  <a:spcPct val="80000"/>
                </a:lnSpc>
                <a:buFont typeface="Wingdings" panose="05000000000000000000" pitchFamily="2" charset="2"/>
                <a:buNone/>
              </a:pPr>
              <a:endParaRPr lang="zh-CN" altLang="zh-CN" sz="4000" baseline="-25000">
                <a:latin typeface="微软雅黑 Light" panose="020B0502040204020203" pitchFamily="34" charset="-122"/>
                <a:ea typeface="微软雅黑 Light" panose="020B0502040204020203" pitchFamily="34" charset="-122"/>
              </a:endParaRPr>
            </a:p>
          </p:txBody>
        </p:sp>
        <p:sp>
          <p:nvSpPr>
            <p:cNvPr id="1052586" name="Rectangle 17"/>
            <p:cNvSpPr>
              <a:spLocks noChangeArrowheads="1"/>
            </p:cNvSpPr>
            <p:nvPr/>
          </p:nvSpPr>
          <p:spPr bwMode="auto">
            <a:xfrm>
              <a:off x="1636713" y="4343400"/>
              <a:ext cx="1416050" cy="623888"/>
            </a:xfrm>
            <a:prstGeom prst="rect">
              <a:avLst/>
            </a:prstGeom>
            <a:solidFill>
              <a:srgbClr val="0099CC"/>
            </a:solidFill>
            <a:ln w="9525">
              <a:solidFill>
                <a:schemeClr val="accent1"/>
              </a:solidFill>
              <a:miter lim="800000"/>
            </a:ln>
            <a:effectLst>
              <a:outerShdw dist="107763" dir="2700000" algn="ctr" rotWithShape="0">
                <a:schemeClr val="bg2">
                  <a:alpha val="50000"/>
                </a:schemeClr>
              </a:outerShdw>
            </a:effectLst>
          </p:spPr>
          <p:txBody>
            <a:bodyPr lIns="0" tIns="0" rIns="0" bIns="0" anchor="ctr"/>
            <a:lstStyle/>
            <a:p>
              <a:pPr eaLnBrk="1" hangingPunct="1">
                <a:lnSpc>
                  <a:spcPct val="80000"/>
                </a:lnSpc>
                <a:buFont typeface="Wingdings" panose="05000000000000000000" pitchFamily="2" charset="2"/>
                <a:buNone/>
              </a:pPr>
              <a:endParaRPr lang="zh-CN" altLang="zh-CN" sz="4000" baseline="-25000">
                <a:latin typeface="微软雅黑 Light" panose="020B0502040204020203" pitchFamily="34" charset="-122"/>
                <a:ea typeface="微软雅黑 Light" panose="020B0502040204020203" pitchFamily="34" charset="-122"/>
              </a:endParaRPr>
            </a:p>
          </p:txBody>
        </p:sp>
        <p:sp>
          <p:nvSpPr>
            <p:cNvPr id="1052587" name="Rectangle 18"/>
            <p:cNvSpPr>
              <a:spLocks noChangeArrowheads="1"/>
            </p:cNvSpPr>
            <p:nvPr/>
          </p:nvSpPr>
          <p:spPr bwMode="auto">
            <a:xfrm>
              <a:off x="2927350" y="3352800"/>
              <a:ext cx="1414463" cy="685800"/>
            </a:xfrm>
            <a:prstGeom prst="rect">
              <a:avLst/>
            </a:prstGeom>
            <a:solidFill>
              <a:schemeClr val="tx2"/>
            </a:solidFill>
            <a:ln w="9525">
              <a:solidFill>
                <a:schemeClr val="accent1"/>
              </a:solidFill>
              <a:miter lim="800000"/>
            </a:ln>
            <a:effectLst>
              <a:outerShdw dist="107763" dir="2700000" algn="ctr" rotWithShape="0">
                <a:schemeClr val="bg2">
                  <a:alpha val="50000"/>
                </a:schemeClr>
              </a:outerShdw>
            </a:effectLst>
          </p:spPr>
          <p:txBody>
            <a:bodyPr lIns="0" tIns="0" rIns="0" bIns="0" anchor="ctr"/>
            <a:lstStyle/>
            <a:p>
              <a:pPr eaLnBrk="1" hangingPunct="1">
                <a:lnSpc>
                  <a:spcPct val="80000"/>
                </a:lnSpc>
                <a:buFont typeface="Wingdings" panose="05000000000000000000" pitchFamily="2" charset="2"/>
                <a:buNone/>
              </a:pPr>
              <a:endParaRPr lang="zh-CN" altLang="zh-CN" sz="4000" baseline="-25000">
                <a:latin typeface="微软雅黑 Light" panose="020B0502040204020203" pitchFamily="34" charset="-122"/>
                <a:ea typeface="微软雅黑 Light" panose="020B0502040204020203" pitchFamily="34" charset="-122"/>
              </a:endParaRPr>
            </a:p>
          </p:txBody>
        </p:sp>
        <p:sp>
          <p:nvSpPr>
            <p:cNvPr id="1052588" name="Rectangle 19"/>
            <p:cNvSpPr>
              <a:spLocks noChangeArrowheads="1"/>
            </p:cNvSpPr>
            <p:nvPr/>
          </p:nvSpPr>
          <p:spPr bwMode="auto">
            <a:xfrm>
              <a:off x="4279900" y="2362200"/>
              <a:ext cx="1416050" cy="600075"/>
            </a:xfrm>
            <a:prstGeom prst="rect">
              <a:avLst/>
            </a:prstGeom>
            <a:solidFill>
              <a:schemeClr val="tx2"/>
            </a:solidFill>
            <a:ln w="9525">
              <a:solidFill>
                <a:schemeClr val="accent1"/>
              </a:solidFill>
              <a:miter lim="800000"/>
            </a:ln>
            <a:effectLst>
              <a:outerShdw dist="107763" dir="2700000" algn="ctr" rotWithShape="0">
                <a:schemeClr val="bg2">
                  <a:alpha val="50000"/>
                </a:schemeClr>
              </a:outerShdw>
            </a:effectLst>
          </p:spPr>
          <p:txBody>
            <a:bodyPr lIns="0" tIns="0" rIns="0" bIns="0" anchor="ctr"/>
            <a:lstStyle/>
            <a:p>
              <a:pPr eaLnBrk="1" hangingPunct="1">
                <a:lnSpc>
                  <a:spcPct val="80000"/>
                </a:lnSpc>
                <a:buFont typeface="Wingdings" panose="05000000000000000000" pitchFamily="2" charset="2"/>
                <a:buNone/>
              </a:pPr>
              <a:endParaRPr lang="zh-CN" altLang="zh-CN" sz="4000" baseline="-25000">
                <a:latin typeface="微软雅黑 Light" panose="020B0502040204020203" pitchFamily="34" charset="-122"/>
                <a:ea typeface="微软雅黑 Light" panose="020B0502040204020203" pitchFamily="34" charset="-122"/>
              </a:endParaRPr>
            </a:p>
          </p:txBody>
        </p:sp>
        <p:sp>
          <p:nvSpPr>
            <p:cNvPr id="1052589" name="Rectangle 20"/>
            <p:cNvSpPr>
              <a:spLocks noChangeArrowheads="1"/>
            </p:cNvSpPr>
            <p:nvPr/>
          </p:nvSpPr>
          <p:spPr bwMode="auto">
            <a:xfrm>
              <a:off x="5622925" y="1295400"/>
              <a:ext cx="1412875" cy="630238"/>
            </a:xfrm>
            <a:prstGeom prst="rect">
              <a:avLst/>
            </a:prstGeom>
            <a:solidFill>
              <a:schemeClr val="tx2"/>
            </a:solidFill>
            <a:ln w="9525">
              <a:solidFill>
                <a:schemeClr val="accent1"/>
              </a:solidFill>
              <a:miter lim="800000"/>
            </a:ln>
            <a:effectLst>
              <a:outerShdw dist="107763" dir="2700000" algn="ctr" rotWithShape="0">
                <a:schemeClr val="bg2">
                  <a:alpha val="50000"/>
                </a:schemeClr>
              </a:outerShdw>
            </a:effectLst>
          </p:spPr>
          <p:txBody>
            <a:bodyPr lIns="0" tIns="0" rIns="0" bIns="0" anchor="ctr"/>
            <a:lstStyle/>
            <a:p>
              <a:pPr eaLnBrk="1" hangingPunct="1">
                <a:lnSpc>
                  <a:spcPct val="80000"/>
                </a:lnSpc>
                <a:buFont typeface="Wingdings" panose="05000000000000000000" pitchFamily="2" charset="2"/>
                <a:buNone/>
              </a:pPr>
              <a:endParaRPr lang="zh-CN" altLang="zh-CN" sz="4000" baseline="-25000">
                <a:latin typeface="微软雅黑 Light" panose="020B0502040204020203" pitchFamily="34" charset="-122"/>
                <a:ea typeface="微软雅黑 Light" panose="020B0502040204020203" pitchFamily="34" charset="-122"/>
              </a:endParaRPr>
            </a:p>
          </p:txBody>
        </p:sp>
        <p:sp>
          <p:nvSpPr>
            <p:cNvPr id="1052590" name="Text Box 21"/>
            <p:cNvSpPr txBox="1">
              <a:spLocks noChangeArrowheads="1"/>
            </p:cNvSpPr>
            <p:nvPr/>
          </p:nvSpPr>
          <p:spPr bwMode="auto">
            <a:xfrm>
              <a:off x="1633538" y="4343400"/>
              <a:ext cx="1420812" cy="517001"/>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50000"/>
                </a:lnSpc>
                <a:spcBef>
                  <a:spcPct val="50000"/>
                </a:spcBef>
                <a:buClr>
                  <a:schemeClr val="accent1"/>
                </a:buClr>
                <a:buSzPct val="105000"/>
                <a:buFont typeface="Wingdings" panose="05000000000000000000" pitchFamily="2" charset="2"/>
                <a:buNone/>
              </a:pPr>
              <a:endParaRPr lang="en-US" altLang="zh-CN" sz="2400">
                <a:solidFill>
                  <a:schemeClr val="bg1"/>
                </a:solidFill>
                <a:latin typeface="微软雅黑 Light" panose="020B0502040204020203" pitchFamily="34" charset="-122"/>
                <a:ea typeface="微软雅黑 Light" panose="020B0502040204020203" pitchFamily="34" charset="-122"/>
              </a:endParaRPr>
            </a:p>
            <a:p>
              <a:pPr algn="ctr">
                <a:lnSpc>
                  <a:spcPct val="50000"/>
                </a:lnSpc>
                <a:spcBef>
                  <a:spcPct val="50000"/>
                </a:spcBef>
                <a:buClr>
                  <a:schemeClr val="accent1"/>
                </a:buClr>
                <a:buSzPct val="105000"/>
                <a:buFont typeface="Wingdings" panose="05000000000000000000" pitchFamily="2" charset="2"/>
                <a:buNone/>
              </a:pPr>
              <a:r>
                <a:rPr lang="zh-CN" altLang="en-US" sz="2000">
                  <a:solidFill>
                    <a:schemeClr val="bg1"/>
                  </a:solidFill>
                  <a:latin typeface="微软雅黑 Light" panose="020B0502040204020203" pitchFamily="34" charset="-122"/>
                  <a:ea typeface="微软雅黑 Light" panose="020B0502040204020203" pitchFamily="34" charset="-122"/>
                </a:rPr>
                <a:t>数据存储</a:t>
              </a:r>
              <a:endParaRPr lang="zh-CN" altLang="en-US" sz="2000">
                <a:solidFill>
                  <a:schemeClr val="bg1"/>
                </a:solidFill>
                <a:latin typeface="微软雅黑 Light" panose="020B0502040204020203" pitchFamily="34" charset="-122"/>
                <a:ea typeface="微软雅黑 Light" panose="020B0502040204020203" pitchFamily="34" charset="-122"/>
              </a:endParaRPr>
            </a:p>
          </p:txBody>
        </p:sp>
        <p:sp>
          <p:nvSpPr>
            <p:cNvPr id="1052591" name="Text Box 22"/>
            <p:cNvSpPr txBox="1">
              <a:spLocks noChangeArrowheads="1"/>
            </p:cNvSpPr>
            <p:nvPr/>
          </p:nvSpPr>
          <p:spPr bwMode="auto">
            <a:xfrm>
              <a:off x="409575" y="5334000"/>
              <a:ext cx="1420813" cy="486223"/>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50000"/>
                </a:lnSpc>
                <a:spcBef>
                  <a:spcPct val="50000"/>
                </a:spcBef>
                <a:buClr>
                  <a:schemeClr val="accent1"/>
                </a:buClr>
                <a:buSzPct val="105000"/>
                <a:buFont typeface="Wingdings" panose="05000000000000000000" pitchFamily="2" charset="2"/>
                <a:buNone/>
              </a:pPr>
              <a:endParaRPr lang="en-US" altLang="zh-CN" sz="2000">
                <a:solidFill>
                  <a:schemeClr val="bg1"/>
                </a:solidFill>
                <a:latin typeface="微软雅黑 Light" panose="020B0502040204020203" pitchFamily="34" charset="-122"/>
                <a:ea typeface="微软雅黑 Light" panose="020B0502040204020203" pitchFamily="34" charset="-122"/>
              </a:endParaRPr>
            </a:p>
            <a:p>
              <a:pPr algn="ctr">
                <a:lnSpc>
                  <a:spcPct val="50000"/>
                </a:lnSpc>
                <a:spcBef>
                  <a:spcPct val="50000"/>
                </a:spcBef>
                <a:buClr>
                  <a:schemeClr val="accent1"/>
                </a:buClr>
                <a:buSzPct val="105000"/>
                <a:buFont typeface="Wingdings" panose="05000000000000000000" pitchFamily="2" charset="2"/>
                <a:buNone/>
              </a:pPr>
              <a:r>
                <a:rPr lang="zh-CN" altLang="en-US" sz="2000">
                  <a:solidFill>
                    <a:schemeClr val="bg1"/>
                  </a:solidFill>
                  <a:latin typeface="微软雅黑 Light" panose="020B0502040204020203" pitchFamily="34" charset="-122"/>
                  <a:ea typeface="微软雅黑 Light" panose="020B0502040204020203" pitchFamily="34" charset="-122"/>
                </a:rPr>
                <a:t>报表</a:t>
              </a:r>
              <a:endParaRPr lang="zh-CN" altLang="en-US" sz="2000">
                <a:solidFill>
                  <a:schemeClr val="bg1"/>
                </a:solidFill>
                <a:latin typeface="微软雅黑 Light" panose="020B0502040204020203" pitchFamily="34" charset="-122"/>
                <a:ea typeface="微软雅黑 Light" panose="020B0502040204020203" pitchFamily="34" charset="-122"/>
              </a:endParaRPr>
            </a:p>
          </p:txBody>
        </p:sp>
        <p:sp>
          <p:nvSpPr>
            <p:cNvPr id="1052592" name="Text Box 23"/>
            <p:cNvSpPr txBox="1">
              <a:spLocks noChangeArrowheads="1"/>
            </p:cNvSpPr>
            <p:nvPr/>
          </p:nvSpPr>
          <p:spPr bwMode="auto">
            <a:xfrm>
              <a:off x="2933700" y="3646488"/>
              <a:ext cx="1419225" cy="178447"/>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50000"/>
                </a:lnSpc>
                <a:spcBef>
                  <a:spcPct val="50000"/>
                </a:spcBef>
                <a:buClr>
                  <a:schemeClr val="accent1"/>
                </a:buClr>
                <a:buSzPct val="105000"/>
                <a:buFont typeface="Wingdings" panose="05000000000000000000" pitchFamily="2" charset="2"/>
                <a:buNone/>
              </a:pPr>
              <a:r>
                <a:rPr lang="zh-CN" altLang="en-US" sz="2000">
                  <a:solidFill>
                    <a:schemeClr val="bg1"/>
                  </a:solidFill>
                  <a:latin typeface="微软雅黑 Light" panose="020B0502040204020203" pitchFamily="34" charset="-122"/>
                  <a:ea typeface="微软雅黑 Light" panose="020B0502040204020203" pitchFamily="34" charset="-122"/>
                </a:rPr>
                <a:t>企业数据仓库</a:t>
              </a:r>
              <a:endParaRPr lang="zh-CN" altLang="en-US" sz="2400">
                <a:solidFill>
                  <a:schemeClr val="bg1"/>
                </a:solidFill>
                <a:latin typeface="微软雅黑 Light" panose="020B0502040204020203" pitchFamily="34" charset="-122"/>
                <a:ea typeface="微软雅黑 Light" panose="020B0502040204020203" pitchFamily="34" charset="-122"/>
              </a:endParaRPr>
            </a:p>
          </p:txBody>
        </p:sp>
        <p:sp>
          <p:nvSpPr>
            <p:cNvPr id="1052593" name="Text Box 24"/>
            <p:cNvSpPr txBox="1">
              <a:spLocks noChangeArrowheads="1"/>
            </p:cNvSpPr>
            <p:nvPr/>
          </p:nvSpPr>
          <p:spPr bwMode="auto">
            <a:xfrm>
              <a:off x="4278313" y="2336800"/>
              <a:ext cx="1420812" cy="517001"/>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50000"/>
                </a:lnSpc>
                <a:spcBef>
                  <a:spcPct val="50000"/>
                </a:spcBef>
                <a:buClr>
                  <a:schemeClr val="accent1"/>
                </a:buClr>
                <a:buSzPct val="105000"/>
                <a:buFont typeface="Wingdings" panose="05000000000000000000" pitchFamily="2" charset="2"/>
                <a:buNone/>
              </a:pPr>
              <a:endParaRPr lang="en-US" altLang="zh-CN" sz="2400">
                <a:solidFill>
                  <a:schemeClr val="bg1"/>
                </a:solidFill>
                <a:latin typeface="微软雅黑 Light" panose="020B0502040204020203" pitchFamily="34" charset="-122"/>
                <a:ea typeface="微软雅黑 Light" panose="020B0502040204020203" pitchFamily="34" charset="-122"/>
              </a:endParaRPr>
            </a:p>
            <a:p>
              <a:pPr algn="ctr">
                <a:lnSpc>
                  <a:spcPct val="50000"/>
                </a:lnSpc>
                <a:spcBef>
                  <a:spcPct val="50000"/>
                </a:spcBef>
                <a:buClr>
                  <a:schemeClr val="accent1"/>
                </a:buClr>
                <a:buSzPct val="105000"/>
                <a:buFont typeface="Wingdings" panose="05000000000000000000" pitchFamily="2" charset="2"/>
                <a:buNone/>
              </a:pPr>
              <a:r>
                <a:rPr lang="zh-CN" altLang="en-US" sz="2000">
                  <a:solidFill>
                    <a:schemeClr val="bg1"/>
                  </a:solidFill>
                  <a:latin typeface="微软雅黑 Light" panose="020B0502040204020203" pitchFamily="34" charset="-122"/>
                  <a:ea typeface="微软雅黑 Light" panose="020B0502040204020203" pitchFamily="34" charset="-122"/>
                </a:rPr>
                <a:t>专题分析</a:t>
              </a:r>
              <a:endParaRPr lang="zh-CN" altLang="en-US" sz="2000">
                <a:solidFill>
                  <a:schemeClr val="bg1"/>
                </a:solidFill>
                <a:latin typeface="微软雅黑 Light" panose="020B0502040204020203" pitchFamily="34" charset="-122"/>
                <a:ea typeface="微软雅黑 Light" panose="020B0502040204020203" pitchFamily="34" charset="-122"/>
              </a:endParaRPr>
            </a:p>
          </p:txBody>
        </p:sp>
        <p:sp>
          <p:nvSpPr>
            <p:cNvPr id="1052594" name="Text Box 25"/>
            <p:cNvSpPr txBox="1">
              <a:spLocks noChangeArrowheads="1"/>
            </p:cNvSpPr>
            <p:nvPr/>
          </p:nvSpPr>
          <p:spPr bwMode="auto">
            <a:xfrm>
              <a:off x="5630863" y="1549400"/>
              <a:ext cx="1417637" cy="178447"/>
            </a:xfrm>
            <a:prstGeom prst="rect">
              <a:avLst/>
            </a:prstGeom>
            <a:noFill/>
            <a:ln>
              <a:noFill/>
            </a:ln>
            <a:effectLst/>
          </p:spPr>
          <p:txBody>
            <a:bodyPr lIns="0" tIns="0" rIns="0" bIns="0">
              <a:spAutoFit/>
            </a:bodyPr>
            <a:lstStyle>
              <a:lvl1pPr marL="381000" indent="-3810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50000"/>
                </a:lnSpc>
                <a:spcBef>
                  <a:spcPct val="50000"/>
                </a:spcBef>
                <a:buClr>
                  <a:schemeClr val="accent1"/>
                </a:buClr>
                <a:buSzPct val="105000"/>
                <a:buFont typeface="Wingdings" panose="05000000000000000000" pitchFamily="2" charset="2"/>
                <a:buNone/>
              </a:pPr>
              <a:r>
                <a:rPr lang="zh-CN" altLang="en-US" sz="2000">
                  <a:solidFill>
                    <a:schemeClr val="bg1"/>
                  </a:solidFill>
                  <a:latin typeface="微软雅黑 Light" panose="020B0502040204020203" pitchFamily="34" charset="-122"/>
                  <a:ea typeface="微软雅黑 Light" panose="020B0502040204020203" pitchFamily="34" charset="-122"/>
                </a:rPr>
                <a:t>决策支持</a:t>
              </a:r>
              <a:endParaRPr lang="zh-CN" altLang="en-US" sz="2000">
                <a:solidFill>
                  <a:schemeClr val="bg1"/>
                </a:solidFill>
                <a:latin typeface="微软雅黑 Light" panose="020B0502040204020203" pitchFamily="34" charset="-122"/>
                <a:ea typeface="微软雅黑 Light" panose="020B0502040204020203" pitchFamily="34" charset="-122"/>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95"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商业智能解决方案实现集成、整合、加工关键信息，并经过专题分析为企业提供决策支持</a:t>
            </a:r>
            <a:endParaRPr lang="zh-CN" altLang="en-US" sz="2400" dirty="0">
              <a:solidFill>
                <a:schemeClr val="bg1"/>
              </a:solidFill>
            </a:endParaRPr>
          </a:p>
        </p:txBody>
      </p:sp>
      <p:grpSp>
        <p:nvGrpSpPr>
          <p:cNvPr id="539" name="组合 34"/>
          <p:cNvGrpSpPr/>
          <p:nvPr/>
        </p:nvGrpSpPr>
        <p:grpSpPr>
          <a:xfrm>
            <a:off x="238259" y="1094705"/>
            <a:ext cx="11745533" cy="5479960"/>
            <a:chOff x="457200" y="1282700"/>
            <a:chExt cx="8316913" cy="4876800"/>
          </a:xfrm>
        </p:grpSpPr>
        <p:sp>
          <p:nvSpPr>
            <p:cNvPr id="1052596" name="Rectangle 3"/>
            <p:cNvSpPr>
              <a:spLocks noChangeArrowheads="1"/>
            </p:cNvSpPr>
            <p:nvPr/>
          </p:nvSpPr>
          <p:spPr bwMode="auto">
            <a:xfrm>
              <a:off x="2492352" y="2178050"/>
              <a:ext cx="48" cy="272286"/>
            </a:xfrm>
            <a:prstGeom prst="rect">
              <a:avLst/>
            </a:prstGeom>
            <a:noFill/>
            <a:ln>
              <a:noFill/>
            </a:ln>
          </p:spPr>
          <p:txBody>
            <a:bodyPr wrap="none" lIns="0" tIns="0" rIns="0" bIns="0">
              <a:spAutoFit/>
            </a:bodyPr>
            <a:lstStyle/>
            <a:p>
              <a:pPr algn="ctr" eaLnBrk="1" hangingPunct="1">
                <a:lnSpc>
                  <a:spcPct val="80000"/>
                </a:lnSpc>
                <a:spcBef>
                  <a:spcPct val="100000"/>
                </a:spcBef>
              </a:pPr>
              <a:endParaRPr lang="zh-CN" altLang="zh-CN" sz="2400">
                <a:latin typeface="Verdana" panose="020B0604030504040204" pitchFamily="34" charset="0"/>
                <a:ea typeface="MS PGothic" panose="020B0600070205080204" pitchFamily="34" charset="-128"/>
              </a:endParaRPr>
            </a:p>
          </p:txBody>
        </p:sp>
        <p:sp>
          <p:nvSpPr>
            <p:cNvPr id="1052597" name="Rectangle 4"/>
            <p:cNvSpPr>
              <a:spLocks noChangeArrowheads="1"/>
            </p:cNvSpPr>
            <p:nvPr/>
          </p:nvSpPr>
          <p:spPr bwMode="auto">
            <a:xfrm rot="16200000">
              <a:off x="5730876" y="3116262"/>
              <a:ext cx="4864100" cy="1222375"/>
            </a:xfrm>
            <a:prstGeom prst="rect">
              <a:avLst/>
            </a:prstGeom>
            <a:solidFill>
              <a:srgbClr val="000099"/>
            </a:solidFill>
            <a:ln w="9525">
              <a:solidFill>
                <a:schemeClr val="tx1"/>
              </a:solidFill>
              <a:miter lim="800000"/>
            </a:ln>
            <a:effectLst>
              <a:outerShdw dist="35921" dir="2700000" algn="ctr" rotWithShape="0">
                <a:schemeClr val="bg2"/>
              </a:outerShdw>
            </a:effectLst>
          </p:spPr>
          <p:txBody>
            <a:bodyPr wrap="none"/>
            <a:lstStyle/>
            <a:p>
              <a:pPr algn="ctr" eaLnBrk="1" hangingPunct="1"/>
              <a:r>
                <a:rPr lang="en-US" altLang="zh-CN" sz="2000" b="1">
                  <a:solidFill>
                    <a:srgbClr val="FFFFFF"/>
                  </a:solidFill>
                </a:rPr>
                <a:t>BI </a:t>
              </a:r>
              <a:r>
                <a:rPr lang="zh-CN" altLang="en-US" sz="2000" b="1">
                  <a:solidFill>
                    <a:srgbClr val="FFFFFF"/>
                  </a:solidFill>
                </a:rPr>
                <a:t>管理和运帷</a:t>
              </a:r>
              <a:endParaRPr lang="zh-CN" altLang="en-US" sz="2000" b="1">
                <a:solidFill>
                  <a:srgbClr val="FFFFFF"/>
                </a:solidFill>
              </a:endParaRPr>
            </a:p>
          </p:txBody>
        </p:sp>
        <p:sp>
          <p:nvSpPr>
            <p:cNvPr id="1052598" name="Rectangle 5"/>
            <p:cNvSpPr>
              <a:spLocks noChangeArrowheads="1"/>
            </p:cNvSpPr>
            <p:nvPr/>
          </p:nvSpPr>
          <p:spPr bwMode="auto">
            <a:xfrm>
              <a:off x="1752600" y="5321300"/>
              <a:ext cx="5711825" cy="838200"/>
            </a:xfrm>
            <a:prstGeom prst="rect">
              <a:avLst/>
            </a:prstGeom>
            <a:solidFill>
              <a:srgbClr val="000099"/>
            </a:solidFill>
            <a:ln w="9525">
              <a:solidFill>
                <a:schemeClr val="tx1"/>
              </a:solidFill>
              <a:miter lim="800000"/>
            </a:ln>
            <a:effectLst>
              <a:outerShdw dist="35921" dir="2700000" algn="ctr" rotWithShape="0">
                <a:schemeClr val="bg2"/>
              </a:outerShdw>
            </a:effectLst>
          </p:spPr>
          <p:txBody>
            <a:bodyPr wrap="none"/>
            <a:lstStyle/>
            <a:p>
              <a:pPr algn="ctr" eaLnBrk="1" hangingPunct="1">
                <a:lnSpc>
                  <a:spcPct val="80000"/>
                </a:lnSpc>
                <a:spcBef>
                  <a:spcPct val="100000"/>
                </a:spcBef>
              </a:pPr>
              <a:r>
                <a:rPr lang="zh-CN" altLang="en-US" sz="2000" b="1">
                  <a:solidFill>
                    <a:srgbClr val="FFFFFF"/>
                  </a:solidFill>
                </a:rPr>
                <a:t>商业智能</a:t>
              </a:r>
              <a:r>
                <a:rPr lang="en-US" altLang="zh-CN" sz="2000" b="1">
                  <a:solidFill>
                    <a:srgbClr val="FFFFFF"/>
                  </a:solidFill>
                </a:rPr>
                <a:t>(BI)</a:t>
              </a:r>
              <a:r>
                <a:rPr lang="zh-CN" altLang="en-US" sz="2000" b="1">
                  <a:solidFill>
                    <a:srgbClr val="FFFFFF"/>
                  </a:solidFill>
                </a:rPr>
                <a:t>技术和业务理解</a:t>
              </a:r>
              <a:endParaRPr lang="zh-CN" altLang="en-US" sz="2000"/>
            </a:p>
          </p:txBody>
        </p:sp>
        <p:sp>
          <p:nvSpPr>
            <p:cNvPr id="1052599" name="Rectangle 6"/>
            <p:cNvSpPr>
              <a:spLocks noChangeArrowheads="1"/>
            </p:cNvSpPr>
            <p:nvPr/>
          </p:nvSpPr>
          <p:spPr bwMode="auto">
            <a:xfrm>
              <a:off x="1752600" y="1282700"/>
              <a:ext cx="5711825" cy="1250950"/>
            </a:xfrm>
            <a:prstGeom prst="rect">
              <a:avLst/>
            </a:prstGeom>
            <a:solidFill>
              <a:schemeClr val="accent2"/>
            </a:solidFill>
            <a:ln w="9525">
              <a:solidFill>
                <a:schemeClr val="tx1"/>
              </a:solidFill>
              <a:miter lim="800000"/>
            </a:ln>
            <a:effectLst>
              <a:outerShdw dist="35921" dir="2700000" algn="ctr" rotWithShape="0">
                <a:schemeClr val="bg2"/>
              </a:outerShdw>
            </a:effectLst>
          </p:spPr>
          <p:txBody>
            <a:bodyPr wrap="none"/>
            <a:lstStyle/>
            <a:p>
              <a:pPr algn="ctr" eaLnBrk="1" hangingPunct="1">
                <a:lnSpc>
                  <a:spcPct val="80000"/>
                </a:lnSpc>
                <a:spcBef>
                  <a:spcPct val="100000"/>
                </a:spcBef>
              </a:pPr>
              <a:r>
                <a:rPr lang="zh-CN" altLang="en-US" sz="2000" b="1">
                  <a:solidFill>
                    <a:srgbClr val="000000"/>
                  </a:solidFill>
                </a:rPr>
                <a:t>决策支持</a:t>
              </a:r>
              <a:endParaRPr lang="zh-CN" altLang="en-US" sz="2000" b="1">
                <a:solidFill>
                  <a:srgbClr val="000000"/>
                </a:solidFill>
              </a:endParaRPr>
            </a:p>
            <a:p>
              <a:pPr algn="ctr" eaLnBrk="1" hangingPunct="1"/>
              <a:r>
                <a:rPr lang="en-US" altLang="zh-CN" sz="2000" b="1">
                  <a:solidFill>
                    <a:srgbClr val="000000"/>
                  </a:solidFill>
                </a:rPr>
                <a:t>(Intelligence)</a:t>
              </a:r>
              <a:endParaRPr lang="en-US" altLang="zh-CN" sz="2000"/>
            </a:p>
          </p:txBody>
        </p:sp>
        <p:sp>
          <p:nvSpPr>
            <p:cNvPr id="1052600" name="Rectangle 7"/>
            <p:cNvSpPr>
              <a:spLocks noChangeArrowheads="1"/>
            </p:cNvSpPr>
            <p:nvPr/>
          </p:nvSpPr>
          <p:spPr bwMode="auto">
            <a:xfrm>
              <a:off x="1752600" y="2625725"/>
              <a:ext cx="5711825" cy="1250950"/>
            </a:xfrm>
            <a:prstGeom prst="rect">
              <a:avLst/>
            </a:prstGeom>
            <a:solidFill>
              <a:srgbClr val="8CB1E8"/>
            </a:solidFill>
            <a:ln w="9525" algn="ctr">
              <a:solidFill>
                <a:schemeClr val="tx1"/>
              </a:solidFill>
              <a:miter lim="800000"/>
            </a:ln>
            <a:effectLst>
              <a:outerShdw dist="35921" dir="2700000" algn="ctr" rotWithShape="0">
                <a:srgbClr val="808080"/>
              </a:outerShdw>
            </a:effectLst>
          </p:spPr>
          <p:txBody>
            <a:bodyPr/>
            <a:lstStyle/>
            <a:p>
              <a:pPr algn="ctr" eaLnBrk="1" hangingPunct="1"/>
              <a:r>
                <a:rPr lang="zh-CN" altLang="en-US" sz="2000" b="1">
                  <a:solidFill>
                    <a:srgbClr val="000000"/>
                  </a:solidFill>
                </a:rPr>
                <a:t>专题分析</a:t>
              </a:r>
              <a:endParaRPr lang="zh-CN" altLang="en-US" sz="2000" b="1">
                <a:solidFill>
                  <a:srgbClr val="000000"/>
                </a:solidFill>
              </a:endParaRPr>
            </a:p>
            <a:p>
              <a:pPr algn="ctr" eaLnBrk="1" hangingPunct="1"/>
              <a:r>
                <a:rPr lang="en-US" altLang="zh-CN" sz="2000" b="1">
                  <a:solidFill>
                    <a:srgbClr val="000000"/>
                  </a:solidFill>
                </a:rPr>
                <a:t>(Information)</a:t>
              </a:r>
              <a:endParaRPr lang="en-US" altLang="zh-CN" sz="2000"/>
            </a:p>
            <a:p>
              <a:pPr algn="ctr" eaLnBrk="1" hangingPunct="1"/>
              <a:endParaRPr lang="en-US" altLang="zh-CN" sz="2000" b="1">
                <a:solidFill>
                  <a:srgbClr val="000000"/>
                </a:solidFill>
              </a:endParaRPr>
            </a:p>
          </p:txBody>
        </p:sp>
        <p:sp>
          <p:nvSpPr>
            <p:cNvPr id="1052601" name="Rectangle 8"/>
            <p:cNvSpPr>
              <a:spLocks noChangeArrowheads="1"/>
            </p:cNvSpPr>
            <p:nvPr/>
          </p:nvSpPr>
          <p:spPr bwMode="auto">
            <a:xfrm>
              <a:off x="1752600" y="3968750"/>
              <a:ext cx="5711825" cy="1250950"/>
            </a:xfrm>
            <a:prstGeom prst="rect">
              <a:avLst/>
            </a:prstGeom>
            <a:solidFill>
              <a:srgbClr val="7889FB"/>
            </a:solidFill>
            <a:ln w="9525" algn="ctr">
              <a:solidFill>
                <a:schemeClr val="tx1"/>
              </a:solidFill>
              <a:miter lim="800000"/>
            </a:ln>
            <a:effectLst>
              <a:outerShdw dist="35921" dir="2700000" algn="ctr" rotWithShape="0">
                <a:srgbClr val="808080"/>
              </a:outerShdw>
            </a:effectLst>
          </p:spPr>
          <p:txBody>
            <a:bodyPr/>
            <a:lstStyle/>
            <a:p>
              <a:pPr algn="ctr" eaLnBrk="1" hangingPunct="1">
                <a:lnSpc>
                  <a:spcPct val="80000"/>
                </a:lnSpc>
                <a:spcBef>
                  <a:spcPct val="100000"/>
                </a:spcBef>
              </a:pPr>
              <a:r>
                <a:rPr lang="zh-CN" altLang="en-US" sz="2000" b="1">
                  <a:solidFill>
                    <a:srgbClr val="000000"/>
                  </a:solidFill>
                </a:rPr>
                <a:t>数据集成</a:t>
              </a:r>
              <a:endParaRPr lang="zh-CN" altLang="en-US" sz="2000" b="1">
                <a:solidFill>
                  <a:srgbClr val="000000"/>
                </a:solidFill>
              </a:endParaRPr>
            </a:p>
            <a:p>
              <a:pPr algn="ctr" eaLnBrk="1" hangingPunct="1"/>
              <a:r>
                <a:rPr lang="en-US" altLang="zh-CN" sz="2000" b="1">
                  <a:solidFill>
                    <a:srgbClr val="000000"/>
                  </a:solidFill>
                </a:rPr>
                <a:t>(Integration) </a:t>
              </a:r>
              <a:endParaRPr lang="en-US" altLang="zh-CN" sz="2000"/>
            </a:p>
            <a:p>
              <a:pPr algn="ctr" eaLnBrk="1" hangingPunct="1"/>
              <a:endParaRPr lang="en-US" altLang="zh-CN" sz="2000"/>
            </a:p>
          </p:txBody>
        </p:sp>
        <p:sp>
          <p:nvSpPr>
            <p:cNvPr id="1052602" name="Rectangle 9"/>
            <p:cNvSpPr>
              <a:spLocks noChangeArrowheads="1"/>
            </p:cNvSpPr>
            <p:nvPr/>
          </p:nvSpPr>
          <p:spPr bwMode="auto">
            <a:xfrm>
              <a:off x="2895600" y="1925638"/>
              <a:ext cx="1654175" cy="515937"/>
            </a:xfrm>
            <a:prstGeom prst="rect">
              <a:avLst/>
            </a:prstGeom>
            <a:solidFill>
              <a:srgbClr val="DDDDDD"/>
            </a:solidFill>
            <a:ln w="28575">
              <a:solidFill>
                <a:schemeClr val="tx1"/>
              </a:solidFill>
              <a:prstDash val="sysDot"/>
              <a:miter lim="800000"/>
            </a:ln>
            <a:effectLst/>
          </p:spPr>
          <p:txBody>
            <a:bodyPr wrap="none" anchor="ctr"/>
            <a:lstStyle/>
            <a:p>
              <a:pPr algn="ctr" eaLnBrk="1" hangingPunct="1"/>
              <a:r>
                <a:rPr lang="zh-CN" altLang="en-US" sz="1600" b="1">
                  <a:solidFill>
                    <a:srgbClr val="000000"/>
                  </a:solidFill>
                </a:rPr>
                <a:t>计划</a:t>
              </a:r>
              <a:r>
                <a:rPr lang="en-US" altLang="zh-CN" sz="1600" b="1">
                  <a:solidFill>
                    <a:srgbClr val="000000"/>
                  </a:solidFill>
                </a:rPr>
                <a:t>, </a:t>
              </a:r>
              <a:r>
                <a:rPr lang="zh-CN" altLang="en-US" sz="1600" b="1">
                  <a:solidFill>
                    <a:srgbClr val="000000"/>
                  </a:solidFill>
                </a:rPr>
                <a:t>预算和预测</a:t>
              </a:r>
              <a:endParaRPr lang="zh-CN" altLang="en-US" sz="1600" b="1">
                <a:solidFill>
                  <a:srgbClr val="000000"/>
                </a:solidFill>
              </a:endParaRPr>
            </a:p>
          </p:txBody>
        </p:sp>
        <p:sp>
          <p:nvSpPr>
            <p:cNvPr id="1052603" name="Rectangle 10"/>
            <p:cNvSpPr>
              <a:spLocks noChangeArrowheads="1"/>
            </p:cNvSpPr>
            <p:nvPr/>
          </p:nvSpPr>
          <p:spPr bwMode="auto">
            <a:xfrm>
              <a:off x="4792663" y="1925638"/>
              <a:ext cx="1657350" cy="515937"/>
            </a:xfrm>
            <a:prstGeom prst="rect">
              <a:avLst/>
            </a:prstGeom>
            <a:solidFill>
              <a:srgbClr val="DDDDDD"/>
            </a:solidFill>
            <a:ln w="28575">
              <a:solidFill>
                <a:schemeClr val="tx1"/>
              </a:solidFill>
              <a:prstDash val="sysDot"/>
              <a:miter lim="800000"/>
            </a:ln>
            <a:effectLst/>
          </p:spPr>
          <p:txBody>
            <a:bodyPr wrap="none" anchor="ctr"/>
            <a:lstStyle/>
            <a:p>
              <a:pPr algn="ctr" eaLnBrk="1" hangingPunct="1"/>
              <a:r>
                <a:rPr lang="zh-CN" altLang="en-US" sz="1600" b="1">
                  <a:solidFill>
                    <a:srgbClr val="000000"/>
                  </a:solidFill>
                </a:rPr>
                <a:t>业务模拟</a:t>
              </a:r>
              <a:r>
                <a:rPr lang="en-US" altLang="zh-CN" sz="1600" b="1">
                  <a:solidFill>
                    <a:srgbClr val="000000"/>
                  </a:solidFill>
                </a:rPr>
                <a:t>/</a:t>
              </a:r>
              <a:r>
                <a:rPr lang="zh-CN" altLang="en-US" sz="1600" b="1">
                  <a:solidFill>
                    <a:srgbClr val="000000"/>
                  </a:solidFill>
                </a:rPr>
                <a:t>数据挖掘</a:t>
              </a:r>
              <a:endParaRPr lang="zh-CN" altLang="en-US" sz="1600" b="1">
                <a:solidFill>
                  <a:srgbClr val="000000"/>
                </a:solidFill>
              </a:endParaRPr>
            </a:p>
          </p:txBody>
        </p:sp>
        <p:grpSp>
          <p:nvGrpSpPr>
            <p:cNvPr id="540" name="Group 11"/>
            <p:cNvGrpSpPr/>
            <p:nvPr/>
          </p:nvGrpSpPr>
          <p:grpSpPr bwMode="auto">
            <a:xfrm>
              <a:off x="1865313" y="3273425"/>
              <a:ext cx="5486400" cy="515938"/>
              <a:chOff x="1336" y="2160"/>
              <a:chExt cx="3072" cy="360"/>
            </a:xfrm>
          </p:grpSpPr>
          <p:sp>
            <p:nvSpPr>
              <p:cNvPr id="1052604" name="Rectangle 12"/>
              <p:cNvSpPr>
                <a:spLocks noChangeArrowheads="1"/>
              </p:cNvSpPr>
              <p:nvPr/>
            </p:nvSpPr>
            <p:spPr bwMode="auto">
              <a:xfrm>
                <a:off x="1336" y="2160"/>
                <a:ext cx="720" cy="360"/>
              </a:xfrm>
              <a:prstGeom prst="rect">
                <a:avLst/>
              </a:prstGeom>
              <a:solidFill>
                <a:srgbClr val="EAEAEA"/>
              </a:solidFill>
              <a:ln w="28575">
                <a:solidFill>
                  <a:schemeClr val="tx1"/>
                </a:solidFill>
                <a:prstDash val="sysDot"/>
                <a:miter lim="800000"/>
              </a:ln>
              <a:effectLst/>
            </p:spPr>
            <p:txBody>
              <a:bodyPr wrap="none" anchor="ctr"/>
              <a:lstStyle/>
              <a:p>
                <a:pPr algn="ctr" eaLnBrk="1" hangingPunct="1"/>
                <a:r>
                  <a:rPr lang="zh-CN" altLang="en-US" sz="1600" b="1">
                    <a:solidFill>
                      <a:srgbClr val="000000"/>
                    </a:solidFill>
                  </a:rPr>
                  <a:t>财务分析</a:t>
                </a:r>
                <a:endParaRPr lang="zh-CN" altLang="en-US" sz="1600" b="1">
                  <a:solidFill>
                    <a:srgbClr val="000000"/>
                  </a:solidFill>
                </a:endParaRPr>
              </a:p>
            </p:txBody>
          </p:sp>
          <p:sp>
            <p:nvSpPr>
              <p:cNvPr id="1052605" name="Rectangle 13"/>
              <p:cNvSpPr>
                <a:spLocks noChangeArrowheads="1"/>
              </p:cNvSpPr>
              <p:nvPr/>
            </p:nvSpPr>
            <p:spPr bwMode="auto">
              <a:xfrm>
                <a:off x="2128" y="2160"/>
                <a:ext cx="720" cy="360"/>
              </a:xfrm>
              <a:prstGeom prst="rect">
                <a:avLst/>
              </a:prstGeom>
              <a:solidFill>
                <a:srgbClr val="EAEAEA"/>
              </a:solidFill>
              <a:ln w="28575" algn="ctr">
                <a:solidFill>
                  <a:schemeClr val="tx1"/>
                </a:solidFill>
                <a:prstDash val="sysDot"/>
                <a:miter lim="800000"/>
              </a:ln>
              <a:effectLst/>
            </p:spPr>
            <p:txBody>
              <a:bodyPr anchor="ctr"/>
              <a:lstStyle/>
              <a:p>
                <a:pPr algn="ctr" eaLnBrk="1" hangingPunct="1"/>
                <a:r>
                  <a:rPr lang="zh-CN" altLang="en-US" sz="1600" b="1">
                    <a:solidFill>
                      <a:srgbClr val="000000"/>
                    </a:solidFill>
                  </a:rPr>
                  <a:t>客户分析</a:t>
                </a:r>
                <a:endParaRPr lang="zh-CN" altLang="en-US" sz="1600" b="1">
                  <a:solidFill>
                    <a:srgbClr val="000000"/>
                  </a:solidFill>
                </a:endParaRPr>
              </a:p>
            </p:txBody>
          </p:sp>
          <p:sp>
            <p:nvSpPr>
              <p:cNvPr id="1052606" name="Rectangle 14"/>
              <p:cNvSpPr>
                <a:spLocks noChangeArrowheads="1"/>
              </p:cNvSpPr>
              <p:nvPr/>
            </p:nvSpPr>
            <p:spPr bwMode="auto">
              <a:xfrm>
                <a:off x="2912" y="2160"/>
                <a:ext cx="720" cy="360"/>
              </a:xfrm>
              <a:prstGeom prst="rect">
                <a:avLst/>
              </a:prstGeom>
              <a:solidFill>
                <a:srgbClr val="EAEAEA"/>
              </a:solidFill>
              <a:ln w="28575" algn="ctr">
                <a:solidFill>
                  <a:schemeClr val="tx1"/>
                </a:solidFill>
                <a:prstDash val="sysDot"/>
                <a:miter lim="800000"/>
              </a:ln>
              <a:effectLst/>
            </p:spPr>
            <p:txBody>
              <a:bodyPr anchor="ctr"/>
              <a:lstStyle/>
              <a:p>
                <a:pPr algn="ctr" eaLnBrk="1" hangingPunct="1"/>
                <a:r>
                  <a:rPr lang="zh-CN" altLang="en-US" sz="1600" b="1">
                    <a:solidFill>
                      <a:srgbClr val="000000"/>
                    </a:solidFill>
                  </a:rPr>
                  <a:t>市场分析</a:t>
                </a:r>
                <a:endParaRPr lang="zh-CN" altLang="en-US" sz="1600" b="1">
                  <a:solidFill>
                    <a:srgbClr val="000000"/>
                  </a:solidFill>
                </a:endParaRPr>
              </a:p>
            </p:txBody>
          </p:sp>
          <p:sp>
            <p:nvSpPr>
              <p:cNvPr id="1052607" name="Rectangle 15"/>
              <p:cNvSpPr>
                <a:spLocks noChangeArrowheads="1"/>
              </p:cNvSpPr>
              <p:nvPr/>
            </p:nvSpPr>
            <p:spPr bwMode="auto">
              <a:xfrm>
                <a:off x="3688" y="2160"/>
                <a:ext cx="720" cy="360"/>
              </a:xfrm>
              <a:prstGeom prst="rect">
                <a:avLst/>
              </a:prstGeom>
              <a:solidFill>
                <a:srgbClr val="EAEAEA"/>
              </a:solidFill>
              <a:ln w="28575" algn="ctr">
                <a:solidFill>
                  <a:srgbClr val="FF0000"/>
                </a:solidFill>
                <a:prstDash val="sysDot"/>
                <a:miter lim="800000"/>
              </a:ln>
              <a:effectLst/>
            </p:spPr>
            <p:txBody>
              <a:bodyPr anchor="ctr"/>
              <a:lstStyle/>
              <a:p>
                <a:pPr algn="ctr" eaLnBrk="1" hangingPunct="1"/>
                <a:r>
                  <a:rPr lang="zh-CN" altLang="en-US" sz="1600" b="1">
                    <a:solidFill>
                      <a:srgbClr val="000000"/>
                    </a:solidFill>
                  </a:rPr>
                  <a:t>质量分析</a:t>
                </a:r>
                <a:endParaRPr lang="zh-CN" altLang="en-US" sz="1600" b="1">
                  <a:solidFill>
                    <a:srgbClr val="000000"/>
                  </a:solidFill>
                </a:endParaRPr>
              </a:p>
            </p:txBody>
          </p:sp>
        </p:grpSp>
        <p:grpSp>
          <p:nvGrpSpPr>
            <p:cNvPr id="541" name="Group 16"/>
            <p:cNvGrpSpPr/>
            <p:nvPr/>
          </p:nvGrpSpPr>
          <p:grpSpPr bwMode="auto">
            <a:xfrm>
              <a:off x="7974013" y="1371600"/>
              <a:ext cx="620712" cy="4711700"/>
              <a:chOff x="4840" y="864"/>
              <a:chExt cx="360" cy="2968"/>
            </a:xfrm>
          </p:grpSpPr>
          <p:sp>
            <p:nvSpPr>
              <p:cNvPr id="1052608" name="Rectangle 17"/>
              <p:cNvSpPr>
                <a:spLocks noChangeArrowheads="1"/>
              </p:cNvSpPr>
              <p:nvPr/>
            </p:nvSpPr>
            <p:spPr bwMode="auto">
              <a:xfrm rot="16200000">
                <a:off x="4736" y="968"/>
                <a:ext cx="568" cy="360"/>
              </a:xfrm>
              <a:prstGeom prst="rect">
                <a:avLst/>
              </a:prstGeom>
              <a:noFill/>
              <a:ln w="28575">
                <a:solidFill>
                  <a:schemeClr val="bg1"/>
                </a:solidFill>
                <a:prstDash val="sysDot"/>
                <a:miter lim="800000"/>
              </a:ln>
              <a:effectLst/>
            </p:spPr>
            <p:txBody>
              <a:bodyPr wrap="none" anchor="ctr"/>
              <a:lstStyle/>
              <a:p>
                <a:pPr algn="ctr" eaLnBrk="1" hangingPunct="1"/>
                <a:r>
                  <a:rPr lang="zh-CN" altLang="en-US" sz="1600" b="1">
                    <a:solidFill>
                      <a:schemeClr val="bg1"/>
                    </a:solidFill>
                  </a:rPr>
                  <a:t>人员</a:t>
                </a:r>
                <a:endParaRPr lang="zh-CN" altLang="en-US" sz="1600" b="1">
                  <a:solidFill>
                    <a:schemeClr val="bg1"/>
                  </a:solidFill>
                </a:endParaRPr>
              </a:p>
            </p:txBody>
          </p:sp>
          <p:sp>
            <p:nvSpPr>
              <p:cNvPr id="1052609" name="Rectangle 18"/>
              <p:cNvSpPr>
                <a:spLocks noChangeArrowheads="1"/>
              </p:cNvSpPr>
              <p:nvPr/>
            </p:nvSpPr>
            <p:spPr bwMode="auto">
              <a:xfrm rot="16200000">
                <a:off x="4736" y="1568"/>
                <a:ext cx="568" cy="360"/>
              </a:xfrm>
              <a:prstGeom prst="rect">
                <a:avLst/>
              </a:prstGeom>
              <a:noFill/>
              <a:ln w="28575">
                <a:solidFill>
                  <a:schemeClr val="bg1"/>
                </a:solidFill>
                <a:prstDash val="sysDot"/>
                <a:miter lim="800000"/>
              </a:ln>
              <a:effectLst/>
            </p:spPr>
            <p:txBody>
              <a:bodyPr wrap="none" anchor="ctr"/>
              <a:lstStyle/>
              <a:p>
                <a:pPr algn="ctr" eaLnBrk="1" hangingPunct="1"/>
                <a:r>
                  <a:rPr lang="zh-CN" altLang="en-US" sz="1600" b="1">
                    <a:solidFill>
                      <a:schemeClr val="bg1"/>
                    </a:solidFill>
                  </a:rPr>
                  <a:t>流程</a:t>
                </a:r>
                <a:endParaRPr lang="zh-CN" altLang="en-US" sz="1600" b="1">
                  <a:solidFill>
                    <a:schemeClr val="bg1"/>
                  </a:solidFill>
                </a:endParaRPr>
              </a:p>
            </p:txBody>
          </p:sp>
          <p:sp>
            <p:nvSpPr>
              <p:cNvPr id="1052610" name="Rectangle 19"/>
              <p:cNvSpPr>
                <a:spLocks noChangeArrowheads="1"/>
              </p:cNvSpPr>
              <p:nvPr/>
            </p:nvSpPr>
            <p:spPr bwMode="auto">
              <a:xfrm rot="16200000">
                <a:off x="4736" y="2168"/>
                <a:ext cx="568" cy="360"/>
              </a:xfrm>
              <a:prstGeom prst="rect">
                <a:avLst/>
              </a:prstGeom>
              <a:noFill/>
              <a:ln w="28575">
                <a:solidFill>
                  <a:schemeClr val="bg1"/>
                </a:solidFill>
                <a:prstDash val="sysDot"/>
                <a:miter lim="800000"/>
              </a:ln>
              <a:effectLst/>
            </p:spPr>
            <p:txBody>
              <a:bodyPr wrap="none" anchor="ctr"/>
              <a:lstStyle/>
              <a:p>
                <a:pPr algn="ctr" eaLnBrk="1" hangingPunct="1"/>
                <a:r>
                  <a:rPr lang="zh-CN" altLang="en-US" sz="1600" b="1">
                    <a:solidFill>
                      <a:schemeClr val="bg1"/>
                    </a:solidFill>
                  </a:rPr>
                  <a:t>组织</a:t>
                </a:r>
                <a:endParaRPr lang="zh-CN" altLang="en-US" sz="1600" b="1">
                  <a:solidFill>
                    <a:schemeClr val="bg1"/>
                  </a:solidFill>
                </a:endParaRPr>
              </a:p>
            </p:txBody>
          </p:sp>
          <p:sp>
            <p:nvSpPr>
              <p:cNvPr id="1052611" name="Rectangle 20"/>
              <p:cNvSpPr>
                <a:spLocks noChangeArrowheads="1"/>
              </p:cNvSpPr>
              <p:nvPr/>
            </p:nvSpPr>
            <p:spPr bwMode="auto">
              <a:xfrm rot="16200000">
                <a:off x="4736" y="2768"/>
                <a:ext cx="568" cy="360"/>
              </a:xfrm>
              <a:prstGeom prst="rect">
                <a:avLst/>
              </a:prstGeom>
              <a:noFill/>
              <a:ln w="28575">
                <a:solidFill>
                  <a:schemeClr val="bg1"/>
                </a:solidFill>
                <a:prstDash val="sysDot"/>
                <a:miter lim="800000"/>
              </a:ln>
              <a:effectLst/>
            </p:spPr>
            <p:txBody>
              <a:bodyPr wrap="none" anchor="ctr"/>
              <a:lstStyle/>
              <a:p>
                <a:pPr algn="ctr" eaLnBrk="1" hangingPunct="1"/>
                <a:r>
                  <a:rPr lang="zh-CN" altLang="en-US" sz="1600" b="1">
                    <a:solidFill>
                      <a:schemeClr val="bg1"/>
                    </a:solidFill>
                  </a:rPr>
                  <a:t>数据</a:t>
                </a:r>
                <a:endParaRPr lang="zh-CN" altLang="en-US" sz="1600" b="1">
                  <a:solidFill>
                    <a:schemeClr val="bg1"/>
                  </a:solidFill>
                </a:endParaRPr>
              </a:p>
            </p:txBody>
          </p:sp>
          <p:sp>
            <p:nvSpPr>
              <p:cNvPr id="1052612" name="Rectangle 21"/>
              <p:cNvSpPr>
                <a:spLocks noChangeArrowheads="1"/>
              </p:cNvSpPr>
              <p:nvPr/>
            </p:nvSpPr>
            <p:spPr bwMode="auto">
              <a:xfrm rot="16200000">
                <a:off x="4736" y="3368"/>
                <a:ext cx="568" cy="360"/>
              </a:xfrm>
              <a:prstGeom prst="rect">
                <a:avLst/>
              </a:prstGeom>
              <a:noFill/>
              <a:ln w="28575">
                <a:solidFill>
                  <a:schemeClr val="bg1"/>
                </a:solidFill>
                <a:prstDash val="sysDot"/>
                <a:miter lim="800000"/>
              </a:ln>
              <a:effectLst/>
            </p:spPr>
            <p:txBody>
              <a:bodyPr wrap="none" anchor="ctr"/>
              <a:lstStyle/>
              <a:p>
                <a:pPr algn="ctr" eaLnBrk="1" hangingPunct="1"/>
                <a:r>
                  <a:rPr lang="zh-CN" altLang="en-US" sz="1600" b="1">
                    <a:solidFill>
                      <a:schemeClr val="bg1"/>
                    </a:solidFill>
                  </a:rPr>
                  <a:t>技术</a:t>
                </a:r>
                <a:endParaRPr lang="zh-CN" altLang="en-US" sz="1600" b="1">
                  <a:solidFill>
                    <a:schemeClr val="bg1"/>
                  </a:solidFill>
                </a:endParaRPr>
              </a:p>
            </p:txBody>
          </p:sp>
        </p:grpSp>
        <p:grpSp>
          <p:nvGrpSpPr>
            <p:cNvPr id="542" name="Group 22"/>
            <p:cNvGrpSpPr/>
            <p:nvPr/>
          </p:nvGrpSpPr>
          <p:grpSpPr bwMode="auto">
            <a:xfrm>
              <a:off x="1898650" y="5611813"/>
              <a:ext cx="5368925" cy="492125"/>
              <a:chOff x="1077" y="3887"/>
              <a:chExt cx="3590" cy="230"/>
            </a:xfrm>
          </p:grpSpPr>
          <p:sp>
            <p:nvSpPr>
              <p:cNvPr id="1052613" name="Rectangle 23"/>
              <p:cNvSpPr>
                <a:spLocks noChangeArrowheads="1"/>
              </p:cNvSpPr>
              <p:nvPr/>
            </p:nvSpPr>
            <p:spPr bwMode="auto">
              <a:xfrm>
                <a:off x="1077" y="3891"/>
                <a:ext cx="1739" cy="226"/>
              </a:xfrm>
              <a:prstGeom prst="rect">
                <a:avLst/>
              </a:prstGeom>
              <a:noFill/>
              <a:ln w="28575" algn="ctr">
                <a:solidFill>
                  <a:schemeClr val="bg1"/>
                </a:solidFill>
                <a:prstDash val="sysDot"/>
                <a:miter lim="800000"/>
              </a:ln>
              <a:effectLst/>
            </p:spPr>
            <p:txBody>
              <a:bodyPr wrap="none" anchor="ctr"/>
              <a:lstStyle/>
              <a:p>
                <a:pPr algn="ctr" eaLnBrk="1" hangingPunct="1"/>
                <a:r>
                  <a:rPr lang="zh-CN" altLang="en-US" sz="1600" b="1">
                    <a:solidFill>
                      <a:schemeClr val="bg1"/>
                    </a:solidFill>
                  </a:rPr>
                  <a:t>价值实现</a:t>
                </a:r>
                <a:endParaRPr lang="zh-CN" altLang="en-US" sz="1600" b="1">
                  <a:solidFill>
                    <a:schemeClr val="bg1"/>
                  </a:solidFill>
                </a:endParaRPr>
              </a:p>
            </p:txBody>
          </p:sp>
          <p:sp>
            <p:nvSpPr>
              <p:cNvPr id="1052614" name="Rectangle 24"/>
              <p:cNvSpPr>
                <a:spLocks noChangeArrowheads="1"/>
              </p:cNvSpPr>
              <p:nvPr/>
            </p:nvSpPr>
            <p:spPr bwMode="auto">
              <a:xfrm>
                <a:off x="2928" y="3887"/>
                <a:ext cx="1739" cy="226"/>
              </a:xfrm>
              <a:prstGeom prst="rect">
                <a:avLst/>
              </a:prstGeom>
              <a:noFill/>
              <a:ln w="28575" algn="ctr">
                <a:solidFill>
                  <a:schemeClr val="bg1"/>
                </a:solidFill>
                <a:prstDash val="sysDot"/>
                <a:miter lim="800000"/>
              </a:ln>
              <a:effectLst/>
            </p:spPr>
            <p:txBody>
              <a:bodyPr wrap="none" anchor="ctr"/>
              <a:lstStyle/>
              <a:p>
                <a:pPr algn="ctr" eaLnBrk="1" hangingPunct="1"/>
                <a:r>
                  <a:rPr lang="zh-CN" altLang="en-US" sz="1600" b="1">
                    <a:solidFill>
                      <a:schemeClr val="bg1"/>
                    </a:solidFill>
                  </a:rPr>
                  <a:t>战略生效</a:t>
                </a:r>
                <a:endParaRPr lang="zh-CN" altLang="en-US" sz="1600" b="1">
                  <a:solidFill>
                    <a:schemeClr val="bg1"/>
                  </a:solidFill>
                </a:endParaRPr>
              </a:p>
            </p:txBody>
          </p:sp>
        </p:grpSp>
        <p:grpSp>
          <p:nvGrpSpPr>
            <p:cNvPr id="543" name="Group 25"/>
            <p:cNvGrpSpPr/>
            <p:nvPr/>
          </p:nvGrpSpPr>
          <p:grpSpPr bwMode="auto">
            <a:xfrm>
              <a:off x="1865313" y="4594225"/>
              <a:ext cx="5486400" cy="515938"/>
              <a:chOff x="1336" y="2160"/>
              <a:chExt cx="3072" cy="360"/>
            </a:xfrm>
          </p:grpSpPr>
          <p:sp>
            <p:nvSpPr>
              <p:cNvPr id="1052615" name="Rectangle 26"/>
              <p:cNvSpPr>
                <a:spLocks noChangeArrowheads="1"/>
              </p:cNvSpPr>
              <p:nvPr/>
            </p:nvSpPr>
            <p:spPr bwMode="auto">
              <a:xfrm>
                <a:off x="1336" y="2160"/>
                <a:ext cx="720" cy="360"/>
              </a:xfrm>
              <a:prstGeom prst="rect">
                <a:avLst/>
              </a:prstGeom>
              <a:solidFill>
                <a:schemeClr val="accent2"/>
              </a:solidFill>
              <a:ln w="28575" algn="ctr">
                <a:solidFill>
                  <a:schemeClr val="tx1"/>
                </a:solidFill>
                <a:prstDash val="sysDot"/>
                <a:miter lim="800000"/>
              </a:ln>
              <a:effectLst/>
            </p:spPr>
            <p:txBody>
              <a:bodyPr wrap="none" anchor="ctr"/>
              <a:lstStyle/>
              <a:p>
                <a:pPr algn="ctr" eaLnBrk="1" hangingPunct="1"/>
                <a:r>
                  <a:rPr lang="zh-CN" altLang="en-US" sz="1600" b="1">
                    <a:solidFill>
                      <a:srgbClr val="000000"/>
                    </a:solidFill>
                  </a:rPr>
                  <a:t>数据架构</a:t>
                </a:r>
                <a:endParaRPr lang="zh-CN" altLang="en-US" sz="1600" b="1">
                  <a:solidFill>
                    <a:srgbClr val="000000"/>
                  </a:solidFill>
                </a:endParaRPr>
              </a:p>
            </p:txBody>
          </p:sp>
          <p:sp>
            <p:nvSpPr>
              <p:cNvPr id="1052616" name="Rectangle 27"/>
              <p:cNvSpPr>
                <a:spLocks noChangeArrowheads="1"/>
              </p:cNvSpPr>
              <p:nvPr/>
            </p:nvSpPr>
            <p:spPr bwMode="auto">
              <a:xfrm>
                <a:off x="2128" y="2160"/>
                <a:ext cx="720" cy="360"/>
              </a:xfrm>
              <a:prstGeom prst="rect">
                <a:avLst/>
              </a:prstGeom>
              <a:solidFill>
                <a:schemeClr val="accent2"/>
              </a:solidFill>
              <a:ln w="28575" algn="ctr">
                <a:solidFill>
                  <a:schemeClr val="tx1"/>
                </a:solidFill>
                <a:prstDash val="sysDot"/>
                <a:miter lim="800000"/>
              </a:ln>
              <a:effectLst/>
            </p:spPr>
            <p:txBody>
              <a:bodyPr wrap="none" anchor="ctr"/>
              <a:lstStyle/>
              <a:p>
                <a:pPr algn="ctr" eaLnBrk="1" hangingPunct="1"/>
                <a:r>
                  <a:rPr lang="zh-CN" altLang="en-US" sz="1600" b="1">
                    <a:solidFill>
                      <a:srgbClr val="000000"/>
                    </a:solidFill>
                  </a:rPr>
                  <a:t>数据模型</a:t>
                </a:r>
                <a:endParaRPr lang="zh-CN" altLang="en-US" sz="1600" b="1">
                  <a:solidFill>
                    <a:srgbClr val="000000"/>
                  </a:solidFill>
                </a:endParaRPr>
              </a:p>
            </p:txBody>
          </p:sp>
          <p:sp>
            <p:nvSpPr>
              <p:cNvPr id="1052617" name="Rectangle 28"/>
              <p:cNvSpPr>
                <a:spLocks noChangeArrowheads="1"/>
              </p:cNvSpPr>
              <p:nvPr/>
            </p:nvSpPr>
            <p:spPr bwMode="auto">
              <a:xfrm>
                <a:off x="2912" y="2160"/>
                <a:ext cx="720" cy="360"/>
              </a:xfrm>
              <a:prstGeom prst="rect">
                <a:avLst/>
              </a:prstGeom>
              <a:solidFill>
                <a:schemeClr val="accent2"/>
              </a:solidFill>
              <a:ln w="28575" algn="ctr">
                <a:solidFill>
                  <a:schemeClr val="tx1"/>
                </a:solidFill>
                <a:prstDash val="sysDot"/>
                <a:miter lim="800000"/>
              </a:ln>
              <a:effectLst/>
            </p:spPr>
            <p:txBody>
              <a:bodyPr wrap="none" anchor="ctr"/>
              <a:lstStyle/>
              <a:p>
                <a:pPr algn="ctr" eaLnBrk="1" hangingPunct="1"/>
                <a:r>
                  <a:rPr lang="zh-CN" altLang="en-US" sz="1600" b="1">
                    <a:solidFill>
                      <a:srgbClr val="000000"/>
                    </a:solidFill>
                  </a:rPr>
                  <a:t>数据整合</a:t>
                </a:r>
                <a:endParaRPr lang="zh-CN" altLang="en-US" sz="1600" b="1">
                  <a:solidFill>
                    <a:srgbClr val="000000"/>
                  </a:solidFill>
                </a:endParaRPr>
              </a:p>
            </p:txBody>
          </p:sp>
          <p:sp>
            <p:nvSpPr>
              <p:cNvPr id="1052618" name="Rectangle 29"/>
              <p:cNvSpPr>
                <a:spLocks noChangeArrowheads="1"/>
              </p:cNvSpPr>
              <p:nvPr/>
            </p:nvSpPr>
            <p:spPr bwMode="auto">
              <a:xfrm>
                <a:off x="3688" y="2160"/>
                <a:ext cx="720" cy="360"/>
              </a:xfrm>
              <a:prstGeom prst="rect">
                <a:avLst/>
              </a:prstGeom>
              <a:solidFill>
                <a:schemeClr val="accent2"/>
              </a:solidFill>
              <a:ln w="28575" algn="ctr">
                <a:solidFill>
                  <a:schemeClr val="tx1"/>
                </a:solidFill>
                <a:prstDash val="sysDot"/>
                <a:miter lim="800000"/>
              </a:ln>
              <a:effectLst/>
            </p:spPr>
            <p:txBody>
              <a:bodyPr wrap="none" anchor="ctr"/>
              <a:lstStyle/>
              <a:p>
                <a:pPr algn="ctr" eaLnBrk="1" hangingPunct="1"/>
                <a:r>
                  <a:rPr lang="zh-CN" altLang="en-US" sz="1600" b="1">
                    <a:solidFill>
                      <a:srgbClr val="000000"/>
                    </a:solidFill>
                  </a:rPr>
                  <a:t>数据加工</a:t>
                </a:r>
                <a:endParaRPr lang="zh-CN" altLang="en-US" sz="1600" b="1">
                  <a:solidFill>
                    <a:srgbClr val="000000"/>
                  </a:solidFill>
                </a:endParaRPr>
              </a:p>
            </p:txBody>
          </p:sp>
        </p:grpSp>
        <p:sp>
          <p:nvSpPr>
            <p:cNvPr id="1052619" name="Rectangle 30"/>
            <p:cNvSpPr>
              <a:spLocks noChangeArrowheads="1"/>
            </p:cNvSpPr>
            <p:nvPr/>
          </p:nvSpPr>
          <p:spPr bwMode="auto">
            <a:xfrm rot="16200000">
              <a:off x="-1363662" y="3116262"/>
              <a:ext cx="4864100" cy="1222375"/>
            </a:xfrm>
            <a:prstGeom prst="rect">
              <a:avLst/>
            </a:prstGeom>
            <a:solidFill>
              <a:srgbClr val="000099"/>
            </a:solidFill>
            <a:ln w="9525">
              <a:solidFill>
                <a:schemeClr val="tx1"/>
              </a:solidFill>
              <a:miter lim="800000"/>
            </a:ln>
            <a:effectLst>
              <a:outerShdw dist="35921" dir="2700000" algn="ctr" rotWithShape="0">
                <a:schemeClr val="bg2"/>
              </a:outerShdw>
            </a:effectLst>
          </p:spPr>
          <p:txBody>
            <a:bodyPr wrap="none"/>
            <a:lstStyle/>
            <a:p>
              <a:pPr algn="ctr" eaLnBrk="1" hangingPunct="1"/>
              <a:r>
                <a:rPr lang="en-US" altLang="zh-CN" sz="2000" b="1">
                  <a:solidFill>
                    <a:srgbClr val="FFFFFF"/>
                  </a:solidFill>
                </a:rPr>
                <a:t>BI</a:t>
              </a:r>
              <a:r>
                <a:rPr lang="zh-CN" altLang="en-US" sz="2000" b="1">
                  <a:solidFill>
                    <a:srgbClr val="FFFFFF"/>
                  </a:solidFill>
                </a:rPr>
                <a:t>需求设计实施计划</a:t>
              </a:r>
              <a:endParaRPr lang="zh-CN" altLang="en-US" sz="2000" b="1">
                <a:solidFill>
                  <a:srgbClr val="FFFFFF"/>
                </a:solidFill>
              </a:endParaRPr>
            </a:p>
          </p:txBody>
        </p:sp>
        <p:sp>
          <p:nvSpPr>
            <p:cNvPr id="1052620" name="Rectangle 31"/>
            <p:cNvSpPr>
              <a:spLocks noChangeArrowheads="1"/>
            </p:cNvSpPr>
            <p:nvPr/>
          </p:nvSpPr>
          <p:spPr bwMode="auto">
            <a:xfrm rot="16200000">
              <a:off x="658019" y="5234782"/>
              <a:ext cx="1106487" cy="552450"/>
            </a:xfrm>
            <a:prstGeom prst="rect">
              <a:avLst/>
            </a:prstGeom>
            <a:noFill/>
            <a:ln w="28575" algn="ctr">
              <a:solidFill>
                <a:schemeClr val="bg1"/>
              </a:solidFill>
              <a:prstDash val="sysDot"/>
              <a:miter lim="800000"/>
            </a:ln>
            <a:effectLst/>
          </p:spPr>
          <p:txBody>
            <a:bodyPr wrap="none" anchor="ctr"/>
            <a:lstStyle/>
            <a:p>
              <a:pPr algn="ctr" eaLnBrk="1" hangingPunct="1"/>
              <a:r>
                <a:rPr lang="zh-CN" altLang="en-US" sz="1600" b="1">
                  <a:solidFill>
                    <a:schemeClr val="bg1"/>
                  </a:solidFill>
                </a:rPr>
                <a:t>需求分解</a:t>
              </a:r>
              <a:endParaRPr lang="zh-CN" altLang="en-US" sz="1600" b="1">
                <a:solidFill>
                  <a:schemeClr val="bg1"/>
                </a:solidFill>
              </a:endParaRPr>
            </a:p>
          </p:txBody>
        </p:sp>
        <p:sp>
          <p:nvSpPr>
            <p:cNvPr id="1052621" name="Rectangle 32"/>
            <p:cNvSpPr>
              <a:spLocks noChangeArrowheads="1"/>
            </p:cNvSpPr>
            <p:nvPr/>
          </p:nvSpPr>
          <p:spPr bwMode="auto">
            <a:xfrm rot="16200000">
              <a:off x="654844" y="4050507"/>
              <a:ext cx="1106487" cy="552450"/>
            </a:xfrm>
            <a:prstGeom prst="rect">
              <a:avLst/>
            </a:prstGeom>
            <a:noFill/>
            <a:ln w="28575" algn="ctr">
              <a:solidFill>
                <a:schemeClr val="bg1"/>
              </a:solidFill>
              <a:prstDash val="sysDot"/>
              <a:miter lim="800000"/>
            </a:ln>
            <a:effectLst/>
          </p:spPr>
          <p:txBody>
            <a:bodyPr wrap="none" anchor="ctr"/>
            <a:lstStyle/>
            <a:p>
              <a:pPr algn="ctr" eaLnBrk="1" hangingPunct="1"/>
              <a:r>
                <a:rPr lang="zh-CN" altLang="en-US" sz="1600" b="1">
                  <a:solidFill>
                    <a:schemeClr val="bg1"/>
                  </a:solidFill>
                </a:rPr>
                <a:t>业务方案设计</a:t>
              </a:r>
              <a:endParaRPr lang="zh-CN" altLang="en-US" sz="1600" b="1">
                <a:solidFill>
                  <a:schemeClr val="bg1"/>
                </a:solidFill>
              </a:endParaRPr>
            </a:p>
          </p:txBody>
        </p:sp>
        <p:sp>
          <p:nvSpPr>
            <p:cNvPr id="1052622" name="Rectangle 33"/>
            <p:cNvSpPr>
              <a:spLocks noChangeArrowheads="1"/>
            </p:cNvSpPr>
            <p:nvPr/>
          </p:nvSpPr>
          <p:spPr bwMode="auto">
            <a:xfrm rot="16200000">
              <a:off x="650082" y="1675606"/>
              <a:ext cx="1106488" cy="555625"/>
            </a:xfrm>
            <a:prstGeom prst="rect">
              <a:avLst/>
            </a:prstGeom>
            <a:noFill/>
            <a:ln w="28575" algn="ctr">
              <a:solidFill>
                <a:schemeClr val="bg1"/>
              </a:solidFill>
              <a:prstDash val="sysDot"/>
              <a:miter lim="800000"/>
            </a:ln>
            <a:effectLst/>
          </p:spPr>
          <p:txBody>
            <a:bodyPr wrap="none" anchor="ctr"/>
            <a:lstStyle/>
            <a:p>
              <a:pPr algn="ctr" eaLnBrk="1" hangingPunct="1"/>
              <a:r>
                <a:rPr lang="zh-CN" altLang="en-US" sz="1600" b="1">
                  <a:solidFill>
                    <a:schemeClr val="bg1"/>
                  </a:solidFill>
                </a:rPr>
                <a:t>实施线路图</a:t>
              </a:r>
              <a:endParaRPr lang="zh-CN" altLang="en-US" sz="1600" b="1">
                <a:solidFill>
                  <a:schemeClr val="bg1"/>
                </a:solidFill>
              </a:endParaRPr>
            </a:p>
          </p:txBody>
        </p:sp>
        <p:sp>
          <p:nvSpPr>
            <p:cNvPr id="1052623" name="Rectangle 34"/>
            <p:cNvSpPr>
              <a:spLocks noChangeArrowheads="1"/>
            </p:cNvSpPr>
            <p:nvPr/>
          </p:nvSpPr>
          <p:spPr bwMode="auto">
            <a:xfrm rot="16200000">
              <a:off x="654844" y="2856707"/>
              <a:ext cx="1106487" cy="552450"/>
            </a:xfrm>
            <a:prstGeom prst="rect">
              <a:avLst/>
            </a:prstGeom>
            <a:noFill/>
            <a:ln w="28575" algn="ctr">
              <a:solidFill>
                <a:schemeClr val="bg1"/>
              </a:solidFill>
              <a:prstDash val="sysDot"/>
              <a:miter lim="800000"/>
            </a:ln>
            <a:effectLst/>
          </p:spPr>
          <p:txBody>
            <a:bodyPr wrap="none" anchor="ctr"/>
            <a:lstStyle/>
            <a:p>
              <a:pPr algn="ctr" eaLnBrk="1" hangingPunct="1"/>
              <a:r>
                <a:rPr lang="zh-CN" altLang="en-US" sz="1600" b="1">
                  <a:solidFill>
                    <a:schemeClr val="bg1"/>
                  </a:solidFill>
                </a:rPr>
                <a:t>技术方案设计</a:t>
              </a:r>
              <a:endParaRPr lang="zh-CN" altLang="en-US" sz="1600" b="1">
                <a:solidFill>
                  <a:schemeClr val="bg1"/>
                </a:solidFill>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624" name="标题 1"/>
          <p:cNvSpPr>
            <a:spLocks noGrp="1"/>
          </p:cNvSpPr>
          <p:nvPr>
            <p:ph type="title" idx="4294967295"/>
          </p:nvPr>
        </p:nvSpPr>
        <p:spPr>
          <a:xfrm>
            <a:off x="0" y="177237"/>
            <a:ext cx="10970256"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以质量分析来举例，未来XX公司的数据仓库将集成了各阶段的质量问题和处理结果，并通过质量分析平台来帮助质量体系的优化和完善</a:t>
            </a:r>
            <a:endParaRPr lang="zh-CN" altLang="en-US" sz="2400" dirty="0">
              <a:solidFill>
                <a:schemeClr val="bg1"/>
              </a:solidFill>
            </a:endParaRPr>
          </a:p>
        </p:txBody>
      </p:sp>
      <p:grpSp>
        <p:nvGrpSpPr>
          <p:cNvPr id="545" name="组合 409"/>
          <p:cNvGrpSpPr/>
          <p:nvPr/>
        </p:nvGrpSpPr>
        <p:grpSpPr>
          <a:xfrm>
            <a:off x="457200" y="1447799"/>
            <a:ext cx="11114468" cy="4965879"/>
            <a:chOff x="457200" y="1447800"/>
            <a:chExt cx="8458200" cy="4648200"/>
          </a:xfrm>
        </p:grpSpPr>
        <p:sp>
          <p:nvSpPr>
            <p:cNvPr id="1052625" name="Rectangle 2"/>
            <p:cNvSpPr>
              <a:spLocks noChangeArrowheads="1"/>
            </p:cNvSpPr>
            <p:nvPr/>
          </p:nvSpPr>
          <p:spPr bwMode="auto">
            <a:xfrm>
              <a:off x="457200" y="1447800"/>
              <a:ext cx="8458200" cy="4648200"/>
            </a:xfrm>
            <a:prstGeom prst="rect">
              <a:avLst/>
            </a:prstGeom>
            <a:solidFill>
              <a:srgbClr val="EAEAEA"/>
            </a:solidFill>
            <a:ln w="12700" algn="ctr">
              <a:solidFill>
                <a:schemeClr val="bg1"/>
              </a:solidFill>
              <a:miter lim="800000"/>
            </a:ln>
            <a:effectLst/>
          </p:spPr>
          <p:txBody>
            <a:bodyPr wrap="none" lIns="45720" rIns="45720" anchor="ctr"/>
            <a:lstStyle/>
            <a:p>
              <a:pPr algn="ctr"/>
              <a:endParaRPr lang="zh-CN" altLang="zh-CN" sz="1600" b="1">
                <a:latin typeface="+mn-ea"/>
              </a:endParaRPr>
            </a:p>
          </p:txBody>
        </p:sp>
        <p:sp>
          <p:nvSpPr>
            <p:cNvPr id="1052626" name="Line 4"/>
            <p:cNvSpPr>
              <a:spLocks noChangeShapeType="1"/>
            </p:cNvSpPr>
            <p:nvPr/>
          </p:nvSpPr>
          <p:spPr bwMode="auto">
            <a:xfrm flipH="1">
              <a:off x="1201738" y="2286000"/>
              <a:ext cx="17462" cy="2112963"/>
            </a:xfrm>
            <a:prstGeom prst="line">
              <a:avLst/>
            </a:prstGeom>
            <a:noFill/>
            <a:ln w="9525">
              <a:solidFill>
                <a:schemeClr val="tx1"/>
              </a:solidFill>
              <a:prstDash val="dash"/>
              <a:round/>
            </a:ln>
            <a:effectLst/>
          </p:spPr>
          <p:txBody>
            <a:bodyPr anchor="ctr"/>
            <a:lstStyle/>
            <a:p>
              <a:pPr algn="ctr"/>
              <a:endParaRPr lang="zh-CN" altLang="en-US" sz="2000">
                <a:latin typeface="+mn-ea"/>
              </a:endParaRPr>
            </a:p>
          </p:txBody>
        </p:sp>
        <p:sp>
          <p:nvSpPr>
            <p:cNvPr id="1052627" name="Line 5"/>
            <p:cNvSpPr>
              <a:spLocks noChangeShapeType="1"/>
            </p:cNvSpPr>
            <p:nvPr/>
          </p:nvSpPr>
          <p:spPr bwMode="auto">
            <a:xfrm>
              <a:off x="4035425" y="2286000"/>
              <a:ext cx="14288" cy="1981200"/>
            </a:xfrm>
            <a:prstGeom prst="line">
              <a:avLst/>
            </a:prstGeom>
            <a:noFill/>
            <a:ln w="9525">
              <a:solidFill>
                <a:schemeClr val="tx1"/>
              </a:solidFill>
              <a:prstDash val="dash"/>
              <a:round/>
            </a:ln>
            <a:effectLst/>
          </p:spPr>
          <p:txBody>
            <a:bodyPr anchor="ctr"/>
            <a:lstStyle/>
            <a:p>
              <a:pPr algn="ctr"/>
              <a:endParaRPr lang="zh-CN" altLang="en-US" sz="2000">
                <a:latin typeface="+mn-ea"/>
              </a:endParaRPr>
            </a:p>
          </p:txBody>
        </p:sp>
        <p:sp>
          <p:nvSpPr>
            <p:cNvPr id="1052628" name="Line 6"/>
            <p:cNvSpPr>
              <a:spLocks noChangeShapeType="1"/>
            </p:cNvSpPr>
            <p:nvPr/>
          </p:nvSpPr>
          <p:spPr bwMode="auto">
            <a:xfrm>
              <a:off x="3322638" y="2286000"/>
              <a:ext cx="1587" cy="2011363"/>
            </a:xfrm>
            <a:prstGeom prst="line">
              <a:avLst/>
            </a:prstGeom>
            <a:noFill/>
            <a:ln w="9525">
              <a:solidFill>
                <a:schemeClr val="tx1"/>
              </a:solidFill>
              <a:prstDash val="dash"/>
              <a:round/>
            </a:ln>
            <a:effectLst/>
          </p:spPr>
          <p:txBody>
            <a:bodyPr anchor="ctr"/>
            <a:lstStyle/>
            <a:p>
              <a:pPr algn="ctr"/>
              <a:endParaRPr lang="zh-CN" altLang="en-US" sz="2000">
                <a:latin typeface="+mn-ea"/>
              </a:endParaRPr>
            </a:p>
          </p:txBody>
        </p:sp>
        <p:sp>
          <p:nvSpPr>
            <p:cNvPr id="1052629" name="Line 7"/>
            <p:cNvSpPr>
              <a:spLocks noChangeShapeType="1"/>
            </p:cNvSpPr>
            <p:nvPr/>
          </p:nvSpPr>
          <p:spPr bwMode="auto">
            <a:xfrm flipH="1">
              <a:off x="2332038" y="2286000"/>
              <a:ext cx="30162" cy="2505075"/>
            </a:xfrm>
            <a:prstGeom prst="line">
              <a:avLst/>
            </a:prstGeom>
            <a:noFill/>
            <a:ln w="9525">
              <a:solidFill>
                <a:schemeClr val="tx1"/>
              </a:solidFill>
              <a:prstDash val="dash"/>
              <a:round/>
            </a:ln>
            <a:effectLst/>
          </p:spPr>
          <p:txBody>
            <a:bodyPr anchor="ctr"/>
            <a:lstStyle/>
            <a:p>
              <a:pPr algn="ctr"/>
              <a:endParaRPr lang="zh-CN" altLang="en-US" sz="2000">
                <a:latin typeface="+mn-ea"/>
              </a:endParaRPr>
            </a:p>
          </p:txBody>
        </p:sp>
        <p:sp>
          <p:nvSpPr>
            <p:cNvPr id="1052630" name="Line 8"/>
            <p:cNvSpPr>
              <a:spLocks noChangeShapeType="1"/>
            </p:cNvSpPr>
            <p:nvPr/>
          </p:nvSpPr>
          <p:spPr bwMode="auto">
            <a:xfrm>
              <a:off x="4906963" y="2286000"/>
              <a:ext cx="14287" cy="2133600"/>
            </a:xfrm>
            <a:prstGeom prst="line">
              <a:avLst/>
            </a:prstGeom>
            <a:noFill/>
            <a:ln w="9525">
              <a:solidFill>
                <a:schemeClr val="tx1"/>
              </a:solidFill>
              <a:prstDash val="dash"/>
              <a:round/>
            </a:ln>
            <a:effectLst/>
          </p:spPr>
          <p:txBody>
            <a:bodyPr anchor="ctr"/>
            <a:lstStyle/>
            <a:p>
              <a:pPr algn="ctr"/>
              <a:endParaRPr lang="zh-CN" altLang="en-US" sz="2000">
                <a:latin typeface="+mn-ea"/>
              </a:endParaRPr>
            </a:p>
          </p:txBody>
        </p:sp>
        <p:sp>
          <p:nvSpPr>
            <p:cNvPr id="1052631" name="Line 9"/>
            <p:cNvSpPr>
              <a:spLocks noChangeShapeType="1"/>
            </p:cNvSpPr>
            <p:nvPr/>
          </p:nvSpPr>
          <p:spPr bwMode="auto">
            <a:xfrm flipH="1">
              <a:off x="6078538" y="2286000"/>
              <a:ext cx="20637" cy="2125663"/>
            </a:xfrm>
            <a:prstGeom prst="line">
              <a:avLst/>
            </a:prstGeom>
            <a:noFill/>
            <a:ln w="9525">
              <a:solidFill>
                <a:schemeClr val="tx1"/>
              </a:solidFill>
              <a:prstDash val="dash"/>
              <a:round/>
            </a:ln>
            <a:effectLst/>
          </p:spPr>
          <p:txBody>
            <a:bodyPr anchor="ctr"/>
            <a:lstStyle/>
            <a:p>
              <a:pPr algn="ctr"/>
              <a:endParaRPr lang="zh-CN" altLang="en-US" sz="2000">
                <a:latin typeface="+mn-ea"/>
              </a:endParaRPr>
            </a:p>
          </p:txBody>
        </p:sp>
        <p:sp>
          <p:nvSpPr>
            <p:cNvPr id="1052632" name="Line 10"/>
            <p:cNvSpPr>
              <a:spLocks noChangeShapeType="1"/>
            </p:cNvSpPr>
            <p:nvPr/>
          </p:nvSpPr>
          <p:spPr bwMode="auto">
            <a:xfrm>
              <a:off x="7061200" y="2286000"/>
              <a:ext cx="25400" cy="1935163"/>
            </a:xfrm>
            <a:prstGeom prst="line">
              <a:avLst/>
            </a:prstGeom>
            <a:noFill/>
            <a:ln w="9525">
              <a:solidFill>
                <a:schemeClr val="tx1"/>
              </a:solidFill>
              <a:prstDash val="dash"/>
              <a:round/>
            </a:ln>
            <a:effectLst/>
          </p:spPr>
          <p:txBody>
            <a:bodyPr anchor="ctr"/>
            <a:lstStyle/>
            <a:p>
              <a:pPr algn="ctr"/>
              <a:endParaRPr lang="zh-CN" altLang="en-US" sz="2000">
                <a:latin typeface="+mn-ea"/>
              </a:endParaRPr>
            </a:p>
          </p:txBody>
        </p:sp>
        <p:sp>
          <p:nvSpPr>
            <p:cNvPr id="1052633" name="Line 11"/>
            <p:cNvSpPr>
              <a:spLocks noChangeShapeType="1"/>
            </p:cNvSpPr>
            <p:nvPr/>
          </p:nvSpPr>
          <p:spPr bwMode="auto">
            <a:xfrm>
              <a:off x="1328738" y="3535363"/>
              <a:ext cx="5435600" cy="0"/>
            </a:xfrm>
            <a:prstGeom prst="line">
              <a:avLst/>
            </a:prstGeom>
            <a:noFill/>
            <a:ln w="28575">
              <a:solidFill>
                <a:schemeClr val="bg2"/>
              </a:solidFill>
              <a:round/>
            </a:ln>
            <a:effectLst/>
          </p:spPr>
          <p:txBody>
            <a:bodyPr anchor="ctr"/>
            <a:lstStyle/>
            <a:p>
              <a:pPr algn="ctr"/>
              <a:endParaRPr lang="zh-CN" altLang="en-US" sz="2000">
                <a:latin typeface="+mn-ea"/>
              </a:endParaRPr>
            </a:p>
          </p:txBody>
        </p:sp>
        <p:sp>
          <p:nvSpPr>
            <p:cNvPr id="1052634" name="Rectangle 12"/>
            <p:cNvSpPr>
              <a:spLocks noChangeArrowheads="1"/>
            </p:cNvSpPr>
            <p:nvPr/>
          </p:nvSpPr>
          <p:spPr bwMode="auto">
            <a:xfrm>
              <a:off x="1752600" y="3332163"/>
              <a:ext cx="1071563" cy="465137"/>
            </a:xfrm>
            <a:prstGeom prst="rect">
              <a:avLst/>
            </a:prstGeom>
            <a:solidFill>
              <a:schemeClr val="bg1"/>
            </a:solidFill>
            <a:ln w="12700" algn="ctr">
              <a:solidFill>
                <a:schemeClr val="accent1"/>
              </a:solidFill>
              <a:prstDash val="dash"/>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采购寻源</a:t>
              </a:r>
              <a:endParaRPr lang="en-GB" altLang="zh-CN" sz="1400" b="1">
                <a:latin typeface="+mn-ea"/>
                <a:ea typeface="+mn-ea"/>
              </a:endParaRPr>
            </a:p>
          </p:txBody>
        </p:sp>
        <p:sp>
          <p:nvSpPr>
            <p:cNvPr id="1052635" name="AutoShape 13"/>
            <p:cNvSpPr>
              <a:spLocks noChangeArrowheads="1"/>
            </p:cNvSpPr>
            <p:nvPr/>
          </p:nvSpPr>
          <p:spPr bwMode="auto">
            <a:xfrm>
              <a:off x="719138" y="1854200"/>
              <a:ext cx="1109662" cy="582613"/>
            </a:xfrm>
            <a:prstGeom prst="homePlate">
              <a:avLst>
                <a:gd name="adj" fmla="val 8015"/>
              </a:avLst>
            </a:prstGeom>
            <a:solidFill>
              <a:srgbClr val="143B68"/>
            </a:solidFill>
            <a:ln w="6350">
              <a:solidFill>
                <a:schemeClr val="tx1"/>
              </a:solidFill>
              <a:miter lim="800000"/>
            </a:ln>
            <a:effectLst>
              <a:outerShdw dist="35921" dir="2700000" algn="ctr" rotWithShape="0">
                <a:schemeClr val="hlink"/>
              </a:outerShdw>
            </a:effectLst>
          </p:spPr>
          <p:txBody>
            <a:bodyPr lIns="0" tIns="0" rIns="0" bIns="0" anchor="ctr"/>
            <a:lstStyle/>
            <a:p>
              <a:pPr algn="ctr"/>
              <a:r>
                <a:rPr kumimoji="1" lang="zh-CN" altLang="en-US" sz="1600" b="1">
                  <a:solidFill>
                    <a:schemeClr val="bg1"/>
                  </a:solidFill>
                  <a:latin typeface="+mn-ea"/>
                </a:rPr>
                <a:t>车型开发设计</a:t>
              </a:r>
              <a:endParaRPr lang="zh-CN" altLang="en-US" sz="2000" b="1">
                <a:latin typeface="+mn-ea"/>
              </a:endParaRPr>
            </a:p>
          </p:txBody>
        </p:sp>
        <p:sp>
          <p:nvSpPr>
            <p:cNvPr id="1052636" name="AutoShape 14"/>
            <p:cNvSpPr>
              <a:spLocks noChangeArrowheads="1"/>
            </p:cNvSpPr>
            <p:nvPr/>
          </p:nvSpPr>
          <p:spPr bwMode="auto">
            <a:xfrm>
              <a:off x="1825625" y="1849438"/>
              <a:ext cx="1077913" cy="588962"/>
            </a:xfrm>
            <a:prstGeom prst="chevron">
              <a:avLst>
                <a:gd name="adj" fmla="val 7829"/>
              </a:avLst>
            </a:prstGeom>
            <a:solidFill>
              <a:srgbClr val="143B68"/>
            </a:solidFill>
            <a:ln w="6350">
              <a:solidFill>
                <a:schemeClr val="tx1"/>
              </a:solidFill>
              <a:miter lim="800000"/>
            </a:ln>
            <a:effectLst>
              <a:outerShdw dist="35921" dir="2700000" algn="ctr" rotWithShape="0">
                <a:schemeClr val="hlink"/>
              </a:outerShdw>
            </a:effectLst>
          </p:spPr>
          <p:txBody>
            <a:bodyPr lIns="0" tIns="0" rIns="0" bIns="0" anchor="ctr"/>
            <a:lstStyle/>
            <a:p>
              <a:pPr algn="ctr"/>
              <a:r>
                <a:rPr kumimoji="1" lang="zh-CN" altLang="en-US" sz="1600" b="1">
                  <a:solidFill>
                    <a:schemeClr val="bg1"/>
                  </a:solidFill>
                  <a:latin typeface="+mn-ea"/>
                </a:rPr>
                <a:t>零件采购</a:t>
              </a:r>
              <a:endParaRPr lang="zh-CN" altLang="en-US" sz="2000" b="1">
                <a:latin typeface="+mn-ea"/>
              </a:endParaRPr>
            </a:p>
          </p:txBody>
        </p:sp>
        <p:sp>
          <p:nvSpPr>
            <p:cNvPr id="1052637" name="AutoShape 15"/>
            <p:cNvSpPr>
              <a:spLocks noChangeArrowheads="1"/>
            </p:cNvSpPr>
            <p:nvPr/>
          </p:nvSpPr>
          <p:spPr bwMode="auto">
            <a:xfrm>
              <a:off x="2895600" y="1849438"/>
              <a:ext cx="1447800" cy="588962"/>
            </a:xfrm>
            <a:prstGeom prst="chevron">
              <a:avLst>
                <a:gd name="adj" fmla="val 10516"/>
              </a:avLst>
            </a:prstGeom>
            <a:solidFill>
              <a:srgbClr val="143B68"/>
            </a:solidFill>
            <a:ln w="6350">
              <a:solidFill>
                <a:schemeClr val="tx1"/>
              </a:solidFill>
              <a:miter lim="800000"/>
            </a:ln>
            <a:effectLst>
              <a:outerShdw dist="35921" dir="2700000" algn="ctr" rotWithShape="0">
                <a:schemeClr val="hlink"/>
              </a:outerShdw>
            </a:effectLst>
          </p:spPr>
          <p:txBody>
            <a:bodyPr lIns="0" tIns="0" rIns="0" bIns="0" anchor="ctr"/>
            <a:lstStyle/>
            <a:p>
              <a:pPr algn="ctr"/>
              <a:r>
                <a:rPr kumimoji="1" lang="zh-CN" altLang="en-US" sz="1600" b="1">
                  <a:solidFill>
                    <a:schemeClr val="bg1"/>
                  </a:solidFill>
                  <a:latin typeface="+mn-ea"/>
                </a:rPr>
                <a:t>车辆制造</a:t>
              </a:r>
              <a:endParaRPr lang="zh-CN" altLang="en-US" sz="2000" b="1">
                <a:latin typeface="+mn-ea"/>
              </a:endParaRPr>
            </a:p>
          </p:txBody>
        </p:sp>
        <p:sp>
          <p:nvSpPr>
            <p:cNvPr id="1052638" name="AutoShape 16"/>
            <p:cNvSpPr>
              <a:spLocks noChangeArrowheads="1"/>
            </p:cNvSpPr>
            <p:nvPr/>
          </p:nvSpPr>
          <p:spPr bwMode="auto">
            <a:xfrm>
              <a:off x="4332288" y="1849438"/>
              <a:ext cx="1077912" cy="588962"/>
            </a:xfrm>
            <a:prstGeom prst="chevron">
              <a:avLst>
                <a:gd name="adj" fmla="val 7829"/>
              </a:avLst>
            </a:prstGeom>
            <a:solidFill>
              <a:srgbClr val="143B68"/>
            </a:solidFill>
            <a:ln w="6350">
              <a:solidFill>
                <a:schemeClr val="tx1"/>
              </a:solidFill>
              <a:miter lim="800000"/>
            </a:ln>
            <a:effectLst>
              <a:outerShdw dist="35921" dir="2700000" algn="ctr" rotWithShape="0">
                <a:schemeClr val="hlink"/>
              </a:outerShdw>
            </a:effectLst>
          </p:spPr>
          <p:txBody>
            <a:bodyPr lIns="0" tIns="0" rIns="0" bIns="0" anchor="ctr"/>
            <a:lstStyle/>
            <a:p>
              <a:pPr algn="ctr"/>
              <a:r>
                <a:rPr kumimoji="1" lang="zh-CN" altLang="en-US" sz="1600" b="1">
                  <a:solidFill>
                    <a:schemeClr val="bg1"/>
                  </a:solidFill>
                  <a:latin typeface="+mn-ea"/>
                </a:rPr>
                <a:t>车辆发运</a:t>
              </a:r>
              <a:endParaRPr lang="zh-CN" altLang="en-US" sz="2000" b="1">
                <a:latin typeface="+mn-ea"/>
              </a:endParaRPr>
            </a:p>
          </p:txBody>
        </p:sp>
        <p:sp>
          <p:nvSpPr>
            <p:cNvPr id="1052639" name="AutoShape 17"/>
            <p:cNvSpPr>
              <a:spLocks noChangeArrowheads="1"/>
            </p:cNvSpPr>
            <p:nvPr/>
          </p:nvSpPr>
          <p:spPr bwMode="auto">
            <a:xfrm>
              <a:off x="5399088" y="1838325"/>
              <a:ext cx="1077912" cy="588963"/>
            </a:xfrm>
            <a:prstGeom prst="chevron">
              <a:avLst>
                <a:gd name="adj" fmla="val 7829"/>
              </a:avLst>
            </a:prstGeom>
            <a:solidFill>
              <a:srgbClr val="143B68"/>
            </a:solidFill>
            <a:ln w="6350">
              <a:solidFill>
                <a:schemeClr val="tx1"/>
              </a:solidFill>
              <a:miter lim="800000"/>
            </a:ln>
            <a:effectLst>
              <a:outerShdw dist="35921" dir="2700000" algn="ctr" rotWithShape="0">
                <a:schemeClr val="hlink"/>
              </a:outerShdw>
            </a:effectLst>
          </p:spPr>
          <p:txBody>
            <a:bodyPr lIns="0" tIns="0" rIns="0" bIns="0" anchor="ctr"/>
            <a:lstStyle/>
            <a:p>
              <a:pPr algn="ctr" eaLnBrk="1" hangingPunct="1">
                <a:buFont typeface="Wingdings" panose="05000000000000000000" pitchFamily="2" charset="2"/>
                <a:buNone/>
              </a:pPr>
              <a:r>
                <a:rPr kumimoji="1" lang="zh-CN" altLang="en-US" sz="1600" b="1">
                  <a:solidFill>
                    <a:schemeClr val="bg1"/>
                  </a:solidFill>
                  <a:latin typeface="+mn-ea"/>
                </a:rPr>
                <a:t>车辆销售</a:t>
              </a:r>
              <a:endParaRPr kumimoji="1" lang="zh-CN" altLang="en-US" sz="1600" b="1">
                <a:solidFill>
                  <a:schemeClr val="bg1"/>
                </a:solidFill>
                <a:latin typeface="+mn-ea"/>
              </a:endParaRPr>
            </a:p>
          </p:txBody>
        </p:sp>
        <p:sp>
          <p:nvSpPr>
            <p:cNvPr id="1052640" name="AutoShape 18"/>
            <p:cNvSpPr>
              <a:spLocks noChangeArrowheads="1"/>
            </p:cNvSpPr>
            <p:nvPr/>
          </p:nvSpPr>
          <p:spPr bwMode="auto">
            <a:xfrm>
              <a:off x="6465888" y="1849438"/>
              <a:ext cx="1077912" cy="588962"/>
            </a:xfrm>
            <a:prstGeom prst="chevron">
              <a:avLst>
                <a:gd name="adj" fmla="val 7829"/>
              </a:avLst>
            </a:prstGeom>
            <a:solidFill>
              <a:srgbClr val="143B68"/>
            </a:solidFill>
            <a:ln w="6350">
              <a:solidFill>
                <a:schemeClr val="tx1"/>
              </a:solidFill>
              <a:miter lim="800000"/>
            </a:ln>
            <a:effectLst>
              <a:outerShdw dist="35921" dir="2700000" algn="ctr" rotWithShape="0">
                <a:schemeClr val="hlink"/>
              </a:outerShdw>
            </a:effectLst>
          </p:spPr>
          <p:txBody>
            <a:bodyPr lIns="0" tIns="0" rIns="0" bIns="0" anchor="ctr"/>
            <a:lstStyle/>
            <a:p>
              <a:pPr algn="ctr"/>
              <a:r>
                <a:rPr kumimoji="1" lang="zh-CN" altLang="en-US" sz="1600" b="1">
                  <a:solidFill>
                    <a:schemeClr val="bg1"/>
                  </a:solidFill>
                  <a:latin typeface="+mn-ea"/>
                </a:rPr>
                <a:t>售后维修</a:t>
              </a:r>
              <a:endParaRPr lang="zh-CN" altLang="en-US" sz="2000" b="1">
                <a:latin typeface="+mn-ea"/>
              </a:endParaRPr>
            </a:p>
          </p:txBody>
        </p:sp>
        <p:sp>
          <p:nvSpPr>
            <p:cNvPr id="1052641" name="Rectangle 19"/>
            <p:cNvSpPr>
              <a:spLocks noChangeArrowheads="1"/>
            </p:cNvSpPr>
            <p:nvPr/>
          </p:nvSpPr>
          <p:spPr bwMode="auto">
            <a:xfrm>
              <a:off x="2903538" y="3332163"/>
              <a:ext cx="690562" cy="465137"/>
            </a:xfrm>
            <a:prstGeom prst="rect">
              <a:avLst/>
            </a:prstGeom>
            <a:solidFill>
              <a:schemeClr val="bg1"/>
            </a:solidFill>
            <a:ln w="12700" algn="ctr">
              <a:solidFill>
                <a:schemeClr val="accent1"/>
              </a:solidFill>
              <a:prstDash val="dash"/>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生产质量</a:t>
              </a:r>
              <a:endParaRPr lang="en-GB" altLang="zh-CN" sz="1400" b="1">
                <a:latin typeface="+mn-ea"/>
                <a:ea typeface="+mn-ea"/>
              </a:endParaRPr>
            </a:p>
          </p:txBody>
        </p:sp>
        <p:sp>
          <p:nvSpPr>
            <p:cNvPr id="1052642" name="Rectangle 20"/>
            <p:cNvSpPr>
              <a:spLocks noChangeArrowheads="1"/>
            </p:cNvSpPr>
            <p:nvPr/>
          </p:nvSpPr>
          <p:spPr bwMode="auto">
            <a:xfrm>
              <a:off x="3640138" y="3332163"/>
              <a:ext cx="855662" cy="465137"/>
            </a:xfrm>
            <a:prstGeom prst="rect">
              <a:avLst/>
            </a:prstGeom>
            <a:solidFill>
              <a:schemeClr val="bg1"/>
            </a:solidFill>
            <a:ln w="12700" algn="ctr">
              <a:solidFill>
                <a:schemeClr val="accent1"/>
              </a:solidFill>
              <a:prstDash val="dash"/>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成品车质量</a:t>
              </a:r>
              <a:endParaRPr lang="en-GB" altLang="zh-CN" sz="1400" b="1">
                <a:latin typeface="+mn-ea"/>
                <a:ea typeface="+mn-ea"/>
              </a:endParaRPr>
            </a:p>
          </p:txBody>
        </p:sp>
        <p:sp>
          <p:nvSpPr>
            <p:cNvPr id="1052643" name="Rectangle 21"/>
            <p:cNvSpPr>
              <a:spLocks noChangeArrowheads="1"/>
            </p:cNvSpPr>
            <p:nvPr/>
          </p:nvSpPr>
          <p:spPr bwMode="auto">
            <a:xfrm>
              <a:off x="685800" y="3319463"/>
              <a:ext cx="1020763" cy="465137"/>
            </a:xfrm>
            <a:prstGeom prst="rect">
              <a:avLst/>
            </a:prstGeom>
            <a:solidFill>
              <a:schemeClr val="bg1"/>
            </a:solidFill>
            <a:ln w="12700">
              <a:solidFill>
                <a:schemeClr val="accent1"/>
              </a:solidFill>
              <a:prstDash val="dash"/>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车型开发</a:t>
              </a:r>
              <a:endParaRPr lang="zh-CN" altLang="en-GB" sz="1400" b="1">
                <a:latin typeface="+mn-ea"/>
                <a:ea typeface="+mn-ea"/>
              </a:endParaRPr>
            </a:p>
            <a:p>
              <a:pPr algn="ctr">
                <a:lnSpc>
                  <a:spcPct val="90000"/>
                </a:lnSpc>
              </a:pPr>
              <a:r>
                <a:rPr lang="zh-CN" altLang="en-GB" sz="1400" b="1">
                  <a:latin typeface="+mn-ea"/>
                  <a:ea typeface="+mn-ea"/>
                </a:rPr>
                <a:t>问题处理</a:t>
              </a:r>
              <a:endParaRPr lang="zh-CN" altLang="en-GB" sz="1400">
                <a:latin typeface="+mn-ea"/>
                <a:ea typeface="+mn-ea"/>
              </a:endParaRPr>
            </a:p>
          </p:txBody>
        </p:sp>
        <p:sp>
          <p:nvSpPr>
            <p:cNvPr id="1052644" name="Rectangle 22"/>
            <p:cNvSpPr>
              <a:spLocks noChangeArrowheads="1"/>
            </p:cNvSpPr>
            <p:nvPr/>
          </p:nvSpPr>
          <p:spPr bwMode="auto">
            <a:xfrm>
              <a:off x="4572000" y="3327400"/>
              <a:ext cx="838200" cy="465138"/>
            </a:xfrm>
            <a:prstGeom prst="rect">
              <a:avLst/>
            </a:prstGeom>
            <a:solidFill>
              <a:schemeClr val="bg1"/>
            </a:solidFill>
            <a:ln w="12700">
              <a:solidFill>
                <a:schemeClr val="accent1"/>
              </a:solidFill>
              <a:prstDash val="dash"/>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发运质检</a:t>
              </a:r>
              <a:endParaRPr lang="en-GB" altLang="zh-CN" sz="1400">
                <a:latin typeface="+mn-ea"/>
                <a:ea typeface="+mn-ea"/>
              </a:endParaRPr>
            </a:p>
          </p:txBody>
        </p:sp>
        <p:sp>
          <p:nvSpPr>
            <p:cNvPr id="1052645" name="Rectangle 23"/>
            <p:cNvSpPr>
              <a:spLocks noChangeArrowheads="1"/>
            </p:cNvSpPr>
            <p:nvPr/>
          </p:nvSpPr>
          <p:spPr bwMode="auto">
            <a:xfrm>
              <a:off x="5486400" y="3344863"/>
              <a:ext cx="990600" cy="465137"/>
            </a:xfrm>
            <a:prstGeom prst="rect">
              <a:avLst/>
            </a:prstGeom>
            <a:solidFill>
              <a:schemeClr val="bg1"/>
            </a:solidFill>
            <a:ln w="12700" algn="ctr">
              <a:solidFill>
                <a:schemeClr val="accent1"/>
              </a:solidFill>
              <a:prstDash val="dash"/>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质量问题投诉</a:t>
              </a:r>
              <a:endParaRPr lang="en-GB" altLang="zh-CN" sz="1400" b="1">
                <a:latin typeface="+mn-ea"/>
                <a:ea typeface="+mn-ea"/>
              </a:endParaRPr>
            </a:p>
          </p:txBody>
        </p:sp>
        <p:sp>
          <p:nvSpPr>
            <p:cNvPr id="1052646" name="Rectangle 24"/>
            <p:cNvSpPr>
              <a:spLocks noChangeArrowheads="1"/>
            </p:cNvSpPr>
            <p:nvPr/>
          </p:nvSpPr>
          <p:spPr bwMode="auto">
            <a:xfrm>
              <a:off x="6553200" y="3327400"/>
              <a:ext cx="990600" cy="465138"/>
            </a:xfrm>
            <a:prstGeom prst="rect">
              <a:avLst/>
            </a:prstGeom>
            <a:solidFill>
              <a:schemeClr val="bg1"/>
            </a:solidFill>
            <a:ln w="12700">
              <a:solidFill>
                <a:schemeClr val="accent1"/>
              </a:solidFill>
              <a:prstDash val="dash"/>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保修问题处理</a:t>
              </a:r>
              <a:endParaRPr lang="en-GB" altLang="zh-CN" sz="1400">
                <a:latin typeface="+mn-ea"/>
                <a:ea typeface="+mn-ea"/>
              </a:endParaRPr>
            </a:p>
          </p:txBody>
        </p:sp>
        <p:sp>
          <p:nvSpPr>
            <p:cNvPr id="1052647" name="AutoShape 25"/>
            <p:cNvSpPr>
              <a:spLocks noChangeArrowheads="1"/>
            </p:cNvSpPr>
            <p:nvPr/>
          </p:nvSpPr>
          <p:spPr bwMode="auto">
            <a:xfrm>
              <a:off x="2116138" y="3873500"/>
              <a:ext cx="431800" cy="944563"/>
            </a:xfrm>
            <a:prstGeom prst="upDownArrow">
              <a:avLst>
                <a:gd name="adj1" fmla="val 33972"/>
                <a:gd name="adj2" fmla="val 68359"/>
              </a:avLst>
            </a:prstGeom>
            <a:solidFill>
              <a:srgbClr val="B2B2B2"/>
            </a:solidFill>
            <a:ln w="9525" algn="ctr">
              <a:solidFill>
                <a:schemeClr val="bg2"/>
              </a:solidFill>
              <a:miter lim="800000"/>
            </a:ln>
            <a:effectLst/>
          </p:spPr>
          <p:txBody>
            <a:bodyPr wrap="none" anchor="ctr"/>
            <a:lstStyle/>
            <a:p>
              <a:pPr algn="ctr" eaLnBrk="1" hangingPunct="1">
                <a:buFont typeface="Wingdings" panose="05000000000000000000" pitchFamily="2" charset="2"/>
                <a:buNone/>
              </a:pPr>
              <a:endParaRPr lang="zh-CN" altLang="zh-CN" sz="2000" b="1">
                <a:latin typeface="+mn-ea"/>
              </a:endParaRPr>
            </a:p>
          </p:txBody>
        </p:sp>
        <p:sp>
          <p:nvSpPr>
            <p:cNvPr id="1052648" name="AutoShape 26"/>
            <p:cNvSpPr>
              <a:spLocks noChangeArrowheads="1"/>
            </p:cNvSpPr>
            <p:nvPr/>
          </p:nvSpPr>
          <p:spPr bwMode="auto">
            <a:xfrm>
              <a:off x="3094038" y="3898900"/>
              <a:ext cx="431800" cy="919163"/>
            </a:xfrm>
            <a:prstGeom prst="upDownArrow">
              <a:avLst>
                <a:gd name="adj1" fmla="val 33972"/>
                <a:gd name="adj2" fmla="val 66521"/>
              </a:avLst>
            </a:prstGeom>
            <a:solidFill>
              <a:srgbClr val="B2B2B2"/>
            </a:solidFill>
            <a:ln w="9525" algn="ctr">
              <a:solidFill>
                <a:schemeClr val="bg2"/>
              </a:solidFill>
              <a:miter lim="800000"/>
            </a:ln>
            <a:effectLst/>
          </p:spPr>
          <p:txBody>
            <a:bodyPr wrap="none" anchor="ctr"/>
            <a:lstStyle/>
            <a:p>
              <a:pPr algn="ctr" eaLnBrk="1" hangingPunct="1">
                <a:buFont typeface="Wingdings" panose="05000000000000000000" pitchFamily="2" charset="2"/>
                <a:buNone/>
              </a:pPr>
              <a:endParaRPr lang="zh-CN" altLang="zh-CN" sz="2000" b="1">
                <a:latin typeface="+mn-ea"/>
              </a:endParaRPr>
            </a:p>
          </p:txBody>
        </p:sp>
        <p:sp>
          <p:nvSpPr>
            <p:cNvPr id="1052649" name="AutoShape 27"/>
            <p:cNvSpPr>
              <a:spLocks noChangeArrowheads="1"/>
            </p:cNvSpPr>
            <p:nvPr/>
          </p:nvSpPr>
          <p:spPr bwMode="auto">
            <a:xfrm>
              <a:off x="3792538" y="3860800"/>
              <a:ext cx="431800" cy="944563"/>
            </a:xfrm>
            <a:prstGeom prst="upDownArrow">
              <a:avLst>
                <a:gd name="adj1" fmla="val 33972"/>
                <a:gd name="adj2" fmla="val 68359"/>
              </a:avLst>
            </a:prstGeom>
            <a:solidFill>
              <a:srgbClr val="B2B2B2"/>
            </a:solidFill>
            <a:ln w="9525" algn="ctr">
              <a:solidFill>
                <a:schemeClr val="bg2"/>
              </a:solidFill>
              <a:miter lim="800000"/>
            </a:ln>
            <a:effectLst/>
          </p:spPr>
          <p:txBody>
            <a:bodyPr wrap="none" anchor="ctr"/>
            <a:lstStyle/>
            <a:p>
              <a:pPr algn="ctr" eaLnBrk="1" hangingPunct="1">
                <a:buFont typeface="Wingdings" panose="05000000000000000000" pitchFamily="2" charset="2"/>
                <a:buNone/>
              </a:pPr>
              <a:endParaRPr lang="zh-CN" altLang="zh-CN" sz="2000" b="1">
                <a:latin typeface="+mn-ea"/>
              </a:endParaRPr>
            </a:p>
          </p:txBody>
        </p:sp>
        <p:sp>
          <p:nvSpPr>
            <p:cNvPr id="1052650" name="Rectangle 28"/>
            <p:cNvSpPr>
              <a:spLocks noChangeArrowheads="1"/>
            </p:cNvSpPr>
            <p:nvPr/>
          </p:nvSpPr>
          <p:spPr bwMode="auto">
            <a:xfrm>
              <a:off x="655638" y="4881563"/>
              <a:ext cx="6672262" cy="833437"/>
            </a:xfrm>
            <a:prstGeom prst="rect">
              <a:avLst/>
            </a:prstGeom>
            <a:solidFill>
              <a:schemeClr val="accent1"/>
            </a:solidFill>
            <a:ln>
              <a:noFill/>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600" b="1">
                  <a:solidFill>
                    <a:schemeClr val="bg1"/>
                  </a:solidFill>
                  <a:latin typeface="+mn-ea"/>
                  <a:ea typeface="+mn-ea"/>
                </a:rPr>
                <a:t>质量分析平台</a:t>
              </a:r>
              <a:endParaRPr lang="zh-CN" altLang="en-GB" sz="1400">
                <a:latin typeface="+mn-ea"/>
                <a:ea typeface="+mn-ea"/>
              </a:endParaRPr>
            </a:p>
          </p:txBody>
        </p:sp>
        <p:sp>
          <p:nvSpPr>
            <p:cNvPr id="1052651" name="Rectangle 29"/>
            <p:cNvSpPr>
              <a:spLocks noChangeArrowheads="1"/>
            </p:cNvSpPr>
            <p:nvPr/>
          </p:nvSpPr>
          <p:spPr bwMode="auto">
            <a:xfrm>
              <a:off x="7615238" y="1828800"/>
              <a:ext cx="461962" cy="3886200"/>
            </a:xfrm>
            <a:prstGeom prst="rect">
              <a:avLst/>
            </a:prstGeom>
            <a:solidFill>
              <a:srgbClr val="FFC000"/>
            </a:solidFill>
            <a:ln w="19050">
              <a:solidFill>
                <a:srgbClr val="FFC000"/>
              </a:solidFill>
              <a:prstDash val="dash"/>
              <a:miter lim="800000"/>
            </a:ln>
            <a:effectLst/>
          </p:spPr>
          <p:txBody>
            <a:bodyPr anchor="ctr"/>
            <a:lstStyle>
              <a:lvl1pPr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zh-CN" altLang="en-GB" sz="1400" b="1">
                  <a:latin typeface="+mn-ea"/>
                  <a:ea typeface="+mn-ea"/>
                </a:rPr>
                <a:t>质量门户</a:t>
              </a:r>
              <a:endParaRPr lang="en-GB" altLang="zh-CN" sz="1400" b="1">
                <a:latin typeface="+mn-ea"/>
                <a:ea typeface="+mn-ea"/>
              </a:endParaRPr>
            </a:p>
          </p:txBody>
        </p:sp>
        <p:grpSp>
          <p:nvGrpSpPr>
            <p:cNvPr id="546" name="Group 30"/>
            <p:cNvGrpSpPr/>
            <p:nvPr/>
          </p:nvGrpSpPr>
          <p:grpSpPr bwMode="auto">
            <a:xfrm>
              <a:off x="8077200" y="3276600"/>
              <a:ext cx="706438" cy="889000"/>
              <a:chOff x="315" y="998"/>
              <a:chExt cx="414" cy="434"/>
            </a:xfrm>
          </p:grpSpPr>
          <p:sp>
            <p:nvSpPr>
              <p:cNvPr id="1052652" name="Freeform 31"/>
              <p:cNvSpPr/>
              <p:nvPr/>
            </p:nvSpPr>
            <p:spPr bwMode="auto">
              <a:xfrm>
                <a:off x="321" y="1018"/>
                <a:ext cx="398" cy="250"/>
              </a:xfrm>
              <a:custGeom>
                <a:avLst/>
                <a:gdLst>
                  <a:gd name="T0" fmla="*/ 688 w 735"/>
                  <a:gd name="T1" fmla="*/ 22 h 502"/>
                  <a:gd name="T2" fmla="*/ 449 w 735"/>
                  <a:gd name="T3" fmla="*/ 0 h 502"/>
                  <a:gd name="T4" fmla="*/ 159 w 735"/>
                  <a:gd name="T5" fmla="*/ 12 h 502"/>
                  <a:gd name="T6" fmla="*/ 18 w 735"/>
                  <a:gd name="T7" fmla="*/ 52 h 502"/>
                  <a:gd name="T8" fmla="*/ 0 w 735"/>
                  <a:gd name="T9" fmla="*/ 208 h 502"/>
                  <a:gd name="T10" fmla="*/ 129 w 735"/>
                  <a:gd name="T11" fmla="*/ 389 h 502"/>
                  <a:gd name="T12" fmla="*/ 396 w 735"/>
                  <a:gd name="T13" fmla="*/ 487 h 502"/>
                  <a:gd name="T14" fmla="*/ 673 w 735"/>
                  <a:gd name="T15" fmla="*/ 502 h 502"/>
                  <a:gd name="T16" fmla="*/ 735 w 735"/>
                  <a:gd name="T17" fmla="*/ 416 h 502"/>
                  <a:gd name="T18" fmla="*/ 688 w 735"/>
                  <a:gd name="T19" fmla="*/ 22 h 502"/>
                  <a:gd name="T20" fmla="*/ 688 w 735"/>
                  <a:gd name="T21" fmla="*/ 2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5" h="502">
                    <a:moveTo>
                      <a:pt x="688" y="22"/>
                    </a:moveTo>
                    <a:lnTo>
                      <a:pt x="449" y="0"/>
                    </a:lnTo>
                    <a:lnTo>
                      <a:pt x="159" y="12"/>
                    </a:lnTo>
                    <a:lnTo>
                      <a:pt x="18" y="52"/>
                    </a:lnTo>
                    <a:lnTo>
                      <a:pt x="0" y="208"/>
                    </a:lnTo>
                    <a:lnTo>
                      <a:pt x="129" y="389"/>
                    </a:lnTo>
                    <a:lnTo>
                      <a:pt x="396" y="487"/>
                    </a:lnTo>
                    <a:lnTo>
                      <a:pt x="673" y="502"/>
                    </a:lnTo>
                    <a:lnTo>
                      <a:pt x="735" y="416"/>
                    </a:lnTo>
                    <a:lnTo>
                      <a:pt x="688" y="22"/>
                    </a:lnTo>
                    <a:lnTo>
                      <a:pt x="688" y="22"/>
                    </a:lnTo>
                    <a:close/>
                  </a:path>
                </a:pathLst>
              </a:custGeom>
              <a:solidFill>
                <a:srgbClr val="6E99E0"/>
              </a:solidFill>
              <a:ln>
                <a:noFill/>
              </a:ln>
            </p:spPr>
            <p:txBody>
              <a:bodyPr/>
              <a:lstStyle/>
              <a:p>
                <a:pPr algn="ctr"/>
                <a:endParaRPr lang="zh-CN" altLang="en-US" sz="2000">
                  <a:latin typeface="+mn-ea"/>
                </a:endParaRPr>
              </a:p>
            </p:txBody>
          </p:sp>
          <p:sp>
            <p:nvSpPr>
              <p:cNvPr id="1052653" name="Freeform 32"/>
              <p:cNvSpPr/>
              <p:nvPr/>
            </p:nvSpPr>
            <p:spPr bwMode="auto">
              <a:xfrm>
                <a:off x="569" y="1072"/>
                <a:ext cx="143" cy="191"/>
              </a:xfrm>
              <a:custGeom>
                <a:avLst/>
                <a:gdLst>
                  <a:gd name="T0" fmla="*/ 237 w 265"/>
                  <a:gd name="T1" fmla="*/ 0 h 383"/>
                  <a:gd name="T2" fmla="*/ 0 w 265"/>
                  <a:gd name="T3" fmla="*/ 381 h 383"/>
                  <a:gd name="T4" fmla="*/ 265 w 265"/>
                  <a:gd name="T5" fmla="*/ 383 h 383"/>
                  <a:gd name="T6" fmla="*/ 252 w 265"/>
                  <a:gd name="T7" fmla="*/ 230 h 383"/>
                  <a:gd name="T8" fmla="*/ 237 w 265"/>
                  <a:gd name="T9" fmla="*/ 0 h 383"/>
                  <a:gd name="T10" fmla="*/ 237 w 265"/>
                  <a:gd name="T11" fmla="*/ 0 h 383"/>
                </a:gdLst>
                <a:ahLst/>
                <a:cxnLst>
                  <a:cxn ang="0">
                    <a:pos x="T0" y="T1"/>
                  </a:cxn>
                  <a:cxn ang="0">
                    <a:pos x="T2" y="T3"/>
                  </a:cxn>
                  <a:cxn ang="0">
                    <a:pos x="T4" y="T5"/>
                  </a:cxn>
                  <a:cxn ang="0">
                    <a:pos x="T6" y="T7"/>
                  </a:cxn>
                  <a:cxn ang="0">
                    <a:pos x="T8" y="T9"/>
                  </a:cxn>
                  <a:cxn ang="0">
                    <a:pos x="T10" y="T11"/>
                  </a:cxn>
                </a:cxnLst>
                <a:rect l="0" t="0" r="r" b="b"/>
                <a:pathLst>
                  <a:path w="265" h="383">
                    <a:moveTo>
                      <a:pt x="237" y="0"/>
                    </a:moveTo>
                    <a:lnTo>
                      <a:pt x="0" y="381"/>
                    </a:lnTo>
                    <a:lnTo>
                      <a:pt x="265" y="383"/>
                    </a:lnTo>
                    <a:lnTo>
                      <a:pt x="252" y="230"/>
                    </a:lnTo>
                    <a:lnTo>
                      <a:pt x="237" y="0"/>
                    </a:lnTo>
                    <a:lnTo>
                      <a:pt x="237" y="0"/>
                    </a:lnTo>
                    <a:close/>
                  </a:path>
                </a:pathLst>
              </a:custGeom>
              <a:solidFill>
                <a:srgbClr val="4766C7"/>
              </a:solidFill>
              <a:ln>
                <a:noFill/>
              </a:ln>
            </p:spPr>
            <p:txBody>
              <a:bodyPr/>
              <a:lstStyle/>
              <a:p>
                <a:pPr algn="ctr"/>
                <a:endParaRPr lang="zh-CN" altLang="en-US" sz="2000">
                  <a:latin typeface="+mn-ea"/>
                </a:endParaRPr>
              </a:p>
            </p:txBody>
          </p:sp>
          <p:sp>
            <p:nvSpPr>
              <p:cNvPr id="1052654" name="Freeform 33"/>
              <p:cNvSpPr/>
              <p:nvPr/>
            </p:nvSpPr>
            <p:spPr bwMode="auto">
              <a:xfrm>
                <a:off x="348" y="1062"/>
                <a:ext cx="339" cy="63"/>
              </a:xfrm>
              <a:custGeom>
                <a:avLst/>
                <a:gdLst>
                  <a:gd name="T0" fmla="*/ 0 w 628"/>
                  <a:gd name="T1" fmla="*/ 52 h 126"/>
                  <a:gd name="T2" fmla="*/ 349 w 628"/>
                  <a:gd name="T3" fmla="*/ 10 h 126"/>
                  <a:gd name="T4" fmla="*/ 524 w 628"/>
                  <a:gd name="T5" fmla="*/ 7 h 126"/>
                  <a:gd name="T6" fmla="*/ 621 w 628"/>
                  <a:gd name="T7" fmla="*/ 0 h 126"/>
                  <a:gd name="T8" fmla="*/ 628 w 628"/>
                  <a:gd name="T9" fmla="*/ 98 h 126"/>
                  <a:gd name="T10" fmla="*/ 504 w 628"/>
                  <a:gd name="T11" fmla="*/ 96 h 126"/>
                  <a:gd name="T12" fmla="*/ 489 w 628"/>
                  <a:gd name="T13" fmla="*/ 49 h 126"/>
                  <a:gd name="T14" fmla="*/ 359 w 628"/>
                  <a:gd name="T15" fmla="*/ 64 h 126"/>
                  <a:gd name="T16" fmla="*/ 353 w 628"/>
                  <a:gd name="T17" fmla="*/ 104 h 126"/>
                  <a:gd name="T18" fmla="*/ 208 w 628"/>
                  <a:gd name="T19" fmla="*/ 126 h 126"/>
                  <a:gd name="T20" fmla="*/ 0 w 628"/>
                  <a:gd name="T21" fmla="*/ 52 h 126"/>
                  <a:gd name="T22" fmla="*/ 0 w 628"/>
                  <a:gd name="T23" fmla="*/ 5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8" h="126">
                    <a:moveTo>
                      <a:pt x="0" y="52"/>
                    </a:moveTo>
                    <a:lnTo>
                      <a:pt x="349" y="10"/>
                    </a:lnTo>
                    <a:lnTo>
                      <a:pt x="524" y="7"/>
                    </a:lnTo>
                    <a:lnTo>
                      <a:pt x="621" y="0"/>
                    </a:lnTo>
                    <a:lnTo>
                      <a:pt x="628" y="98"/>
                    </a:lnTo>
                    <a:lnTo>
                      <a:pt x="504" y="96"/>
                    </a:lnTo>
                    <a:lnTo>
                      <a:pt x="489" y="49"/>
                    </a:lnTo>
                    <a:lnTo>
                      <a:pt x="359" y="64"/>
                    </a:lnTo>
                    <a:lnTo>
                      <a:pt x="353" y="104"/>
                    </a:lnTo>
                    <a:lnTo>
                      <a:pt x="208" y="126"/>
                    </a:lnTo>
                    <a:lnTo>
                      <a:pt x="0" y="52"/>
                    </a:lnTo>
                    <a:lnTo>
                      <a:pt x="0" y="52"/>
                    </a:lnTo>
                    <a:close/>
                  </a:path>
                </a:pathLst>
              </a:custGeom>
              <a:solidFill>
                <a:srgbClr val="7DB3E8"/>
              </a:solidFill>
              <a:ln>
                <a:noFill/>
              </a:ln>
            </p:spPr>
            <p:txBody>
              <a:bodyPr/>
              <a:lstStyle/>
              <a:p>
                <a:pPr algn="ctr"/>
                <a:endParaRPr lang="zh-CN" altLang="en-US" sz="2000">
                  <a:latin typeface="+mn-ea"/>
                </a:endParaRPr>
              </a:p>
            </p:txBody>
          </p:sp>
          <p:sp>
            <p:nvSpPr>
              <p:cNvPr id="1052655" name="Freeform 34"/>
              <p:cNvSpPr/>
              <p:nvPr/>
            </p:nvSpPr>
            <p:spPr bwMode="auto">
              <a:xfrm>
                <a:off x="557" y="1355"/>
                <a:ext cx="150" cy="77"/>
              </a:xfrm>
              <a:custGeom>
                <a:avLst/>
                <a:gdLst>
                  <a:gd name="T0" fmla="*/ 47 w 277"/>
                  <a:gd name="T1" fmla="*/ 148 h 155"/>
                  <a:gd name="T2" fmla="*/ 273 w 277"/>
                  <a:gd name="T3" fmla="*/ 155 h 155"/>
                  <a:gd name="T4" fmla="*/ 267 w 277"/>
                  <a:gd name="T5" fmla="*/ 136 h 155"/>
                  <a:gd name="T6" fmla="*/ 270 w 277"/>
                  <a:gd name="T7" fmla="*/ 74 h 155"/>
                  <a:gd name="T8" fmla="*/ 277 w 277"/>
                  <a:gd name="T9" fmla="*/ 42 h 155"/>
                  <a:gd name="T10" fmla="*/ 275 w 277"/>
                  <a:gd name="T11" fmla="*/ 7 h 155"/>
                  <a:gd name="T12" fmla="*/ 255 w 277"/>
                  <a:gd name="T13" fmla="*/ 6 h 155"/>
                  <a:gd name="T14" fmla="*/ 0 w 277"/>
                  <a:gd name="T15" fmla="*/ 0 h 155"/>
                  <a:gd name="T16" fmla="*/ 47 w 277"/>
                  <a:gd name="T17" fmla="*/ 148 h 155"/>
                  <a:gd name="T18" fmla="*/ 47 w 277"/>
                  <a:gd name="T19" fmla="*/ 14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55">
                    <a:moveTo>
                      <a:pt x="47" y="148"/>
                    </a:moveTo>
                    <a:lnTo>
                      <a:pt x="273" y="155"/>
                    </a:lnTo>
                    <a:lnTo>
                      <a:pt x="267" y="136"/>
                    </a:lnTo>
                    <a:lnTo>
                      <a:pt x="270" y="74"/>
                    </a:lnTo>
                    <a:lnTo>
                      <a:pt x="277" y="42"/>
                    </a:lnTo>
                    <a:lnTo>
                      <a:pt x="275" y="7"/>
                    </a:lnTo>
                    <a:lnTo>
                      <a:pt x="255" y="6"/>
                    </a:lnTo>
                    <a:lnTo>
                      <a:pt x="0" y="0"/>
                    </a:lnTo>
                    <a:lnTo>
                      <a:pt x="47" y="148"/>
                    </a:lnTo>
                    <a:lnTo>
                      <a:pt x="47" y="148"/>
                    </a:lnTo>
                    <a:close/>
                  </a:path>
                </a:pathLst>
              </a:custGeom>
              <a:solidFill>
                <a:srgbClr val="667066"/>
              </a:solidFill>
              <a:ln>
                <a:noFill/>
              </a:ln>
            </p:spPr>
            <p:txBody>
              <a:bodyPr/>
              <a:lstStyle/>
              <a:p>
                <a:pPr algn="ctr"/>
                <a:endParaRPr lang="zh-CN" altLang="en-US" sz="2000">
                  <a:latin typeface="+mn-ea"/>
                </a:endParaRPr>
              </a:p>
            </p:txBody>
          </p:sp>
          <p:sp>
            <p:nvSpPr>
              <p:cNvPr id="1052656" name="Freeform 35"/>
              <p:cNvSpPr/>
              <p:nvPr/>
            </p:nvSpPr>
            <p:spPr bwMode="auto">
              <a:xfrm>
                <a:off x="550" y="1221"/>
                <a:ext cx="177" cy="137"/>
              </a:xfrm>
              <a:custGeom>
                <a:avLst/>
                <a:gdLst>
                  <a:gd name="T0" fmla="*/ 203 w 325"/>
                  <a:gd name="T1" fmla="*/ 0 h 275"/>
                  <a:gd name="T2" fmla="*/ 211 w 325"/>
                  <a:gd name="T3" fmla="*/ 0 h 275"/>
                  <a:gd name="T4" fmla="*/ 325 w 325"/>
                  <a:gd name="T5" fmla="*/ 5 h 275"/>
                  <a:gd name="T6" fmla="*/ 325 w 325"/>
                  <a:gd name="T7" fmla="*/ 275 h 275"/>
                  <a:gd name="T8" fmla="*/ 135 w 325"/>
                  <a:gd name="T9" fmla="*/ 233 h 275"/>
                  <a:gd name="T10" fmla="*/ 0 w 325"/>
                  <a:gd name="T11" fmla="*/ 146 h 275"/>
                  <a:gd name="T12" fmla="*/ 8 w 325"/>
                  <a:gd name="T13" fmla="*/ 129 h 275"/>
                  <a:gd name="T14" fmla="*/ 18 w 325"/>
                  <a:gd name="T15" fmla="*/ 124 h 275"/>
                  <a:gd name="T16" fmla="*/ 50 w 325"/>
                  <a:gd name="T17" fmla="*/ 101 h 275"/>
                  <a:gd name="T18" fmla="*/ 60 w 325"/>
                  <a:gd name="T19" fmla="*/ 79 h 275"/>
                  <a:gd name="T20" fmla="*/ 62 w 325"/>
                  <a:gd name="T21" fmla="*/ 76 h 275"/>
                  <a:gd name="T22" fmla="*/ 78 w 325"/>
                  <a:gd name="T23" fmla="*/ 71 h 275"/>
                  <a:gd name="T24" fmla="*/ 92 w 325"/>
                  <a:gd name="T25" fmla="*/ 64 h 275"/>
                  <a:gd name="T26" fmla="*/ 167 w 325"/>
                  <a:gd name="T27" fmla="*/ 17 h 275"/>
                  <a:gd name="T28" fmla="*/ 182 w 325"/>
                  <a:gd name="T29" fmla="*/ 5 h 275"/>
                  <a:gd name="T30" fmla="*/ 192 w 325"/>
                  <a:gd name="T31" fmla="*/ 2 h 275"/>
                  <a:gd name="T32" fmla="*/ 203 w 325"/>
                  <a:gd name="T33" fmla="*/ 0 h 275"/>
                  <a:gd name="T34" fmla="*/ 203 w 325"/>
                  <a:gd name="T35"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5" h="275">
                    <a:moveTo>
                      <a:pt x="203" y="0"/>
                    </a:moveTo>
                    <a:lnTo>
                      <a:pt x="211" y="0"/>
                    </a:lnTo>
                    <a:lnTo>
                      <a:pt x="325" y="5"/>
                    </a:lnTo>
                    <a:lnTo>
                      <a:pt x="325" y="275"/>
                    </a:lnTo>
                    <a:lnTo>
                      <a:pt x="135" y="233"/>
                    </a:lnTo>
                    <a:lnTo>
                      <a:pt x="0" y="146"/>
                    </a:lnTo>
                    <a:lnTo>
                      <a:pt x="8" y="129"/>
                    </a:lnTo>
                    <a:lnTo>
                      <a:pt x="18" y="124"/>
                    </a:lnTo>
                    <a:lnTo>
                      <a:pt x="50" y="101"/>
                    </a:lnTo>
                    <a:lnTo>
                      <a:pt x="60" y="79"/>
                    </a:lnTo>
                    <a:lnTo>
                      <a:pt x="62" y="76"/>
                    </a:lnTo>
                    <a:lnTo>
                      <a:pt x="78" y="71"/>
                    </a:lnTo>
                    <a:lnTo>
                      <a:pt x="92" y="64"/>
                    </a:lnTo>
                    <a:lnTo>
                      <a:pt x="167" y="17"/>
                    </a:lnTo>
                    <a:lnTo>
                      <a:pt x="182" y="5"/>
                    </a:lnTo>
                    <a:lnTo>
                      <a:pt x="192" y="2"/>
                    </a:lnTo>
                    <a:lnTo>
                      <a:pt x="203" y="0"/>
                    </a:lnTo>
                    <a:lnTo>
                      <a:pt x="203" y="0"/>
                    </a:lnTo>
                    <a:close/>
                  </a:path>
                </a:pathLst>
              </a:custGeom>
              <a:solidFill>
                <a:srgbClr val="E6E6E6"/>
              </a:solidFill>
              <a:ln>
                <a:noFill/>
              </a:ln>
            </p:spPr>
            <p:txBody>
              <a:bodyPr/>
              <a:lstStyle/>
              <a:p>
                <a:pPr algn="ctr"/>
                <a:endParaRPr lang="zh-CN" altLang="en-US" sz="2000">
                  <a:latin typeface="+mn-ea"/>
                </a:endParaRPr>
              </a:p>
            </p:txBody>
          </p:sp>
          <p:sp>
            <p:nvSpPr>
              <p:cNvPr id="1052657" name="Freeform 36"/>
              <p:cNvSpPr/>
              <p:nvPr/>
            </p:nvSpPr>
            <p:spPr bwMode="auto">
              <a:xfrm>
                <a:off x="567" y="1271"/>
                <a:ext cx="159" cy="85"/>
              </a:xfrm>
              <a:custGeom>
                <a:avLst/>
                <a:gdLst>
                  <a:gd name="T0" fmla="*/ 5 w 293"/>
                  <a:gd name="T1" fmla="*/ 32 h 169"/>
                  <a:gd name="T2" fmla="*/ 67 w 293"/>
                  <a:gd name="T3" fmla="*/ 0 h 169"/>
                  <a:gd name="T4" fmla="*/ 169 w 293"/>
                  <a:gd name="T5" fmla="*/ 12 h 169"/>
                  <a:gd name="T6" fmla="*/ 285 w 293"/>
                  <a:gd name="T7" fmla="*/ 38 h 169"/>
                  <a:gd name="T8" fmla="*/ 293 w 293"/>
                  <a:gd name="T9" fmla="*/ 169 h 169"/>
                  <a:gd name="T10" fmla="*/ 74 w 293"/>
                  <a:gd name="T11" fmla="*/ 121 h 169"/>
                  <a:gd name="T12" fmla="*/ 0 w 293"/>
                  <a:gd name="T13" fmla="*/ 42 h 169"/>
                  <a:gd name="T14" fmla="*/ 5 w 293"/>
                  <a:gd name="T15" fmla="*/ 32 h 169"/>
                  <a:gd name="T16" fmla="*/ 5 w 293"/>
                  <a:gd name="T17" fmla="*/ 3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69">
                    <a:moveTo>
                      <a:pt x="5" y="32"/>
                    </a:moveTo>
                    <a:lnTo>
                      <a:pt x="67" y="0"/>
                    </a:lnTo>
                    <a:lnTo>
                      <a:pt x="169" y="12"/>
                    </a:lnTo>
                    <a:lnTo>
                      <a:pt x="285" y="38"/>
                    </a:lnTo>
                    <a:lnTo>
                      <a:pt x="293" y="169"/>
                    </a:lnTo>
                    <a:lnTo>
                      <a:pt x="74" y="121"/>
                    </a:lnTo>
                    <a:lnTo>
                      <a:pt x="0" y="42"/>
                    </a:lnTo>
                    <a:lnTo>
                      <a:pt x="5" y="32"/>
                    </a:lnTo>
                    <a:lnTo>
                      <a:pt x="5" y="32"/>
                    </a:lnTo>
                    <a:close/>
                  </a:path>
                </a:pathLst>
              </a:custGeom>
              <a:solidFill>
                <a:srgbClr val="F7F7F7"/>
              </a:solidFill>
              <a:ln>
                <a:noFill/>
              </a:ln>
            </p:spPr>
            <p:txBody>
              <a:bodyPr/>
              <a:lstStyle/>
              <a:p>
                <a:pPr algn="ctr"/>
                <a:endParaRPr lang="zh-CN" altLang="en-US" sz="2000">
                  <a:latin typeface="+mn-ea"/>
                </a:endParaRPr>
              </a:p>
            </p:txBody>
          </p:sp>
          <p:sp>
            <p:nvSpPr>
              <p:cNvPr id="1052658" name="Freeform 37"/>
              <p:cNvSpPr/>
              <p:nvPr/>
            </p:nvSpPr>
            <p:spPr bwMode="auto">
              <a:xfrm>
                <a:off x="620" y="1278"/>
                <a:ext cx="63" cy="26"/>
              </a:xfrm>
              <a:custGeom>
                <a:avLst/>
                <a:gdLst>
                  <a:gd name="T0" fmla="*/ 62 w 117"/>
                  <a:gd name="T1" fmla="*/ 0 h 54"/>
                  <a:gd name="T2" fmla="*/ 117 w 117"/>
                  <a:gd name="T3" fmla="*/ 14 h 54"/>
                  <a:gd name="T4" fmla="*/ 96 w 117"/>
                  <a:gd name="T5" fmla="*/ 42 h 54"/>
                  <a:gd name="T6" fmla="*/ 0 w 117"/>
                  <a:gd name="T7" fmla="*/ 54 h 54"/>
                  <a:gd name="T8" fmla="*/ 62 w 117"/>
                  <a:gd name="T9" fmla="*/ 0 h 54"/>
                  <a:gd name="T10" fmla="*/ 62 w 117"/>
                  <a:gd name="T11" fmla="*/ 0 h 54"/>
                </a:gdLst>
                <a:ahLst/>
                <a:cxnLst>
                  <a:cxn ang="0">
                    <a:pos x="T0" y="T1"/>
                  </a:cxn>
                  <a:cxn ang="0">
                    <a:pos x="T2" y="T3"/>
                  </a:cxn>
                  <a:cxn ang="0">
                    <a:pos x="T4" y="T5"/>
                  </a:cxn>
                  <a:cxn ang="0">
                    <a:pos x="T6" y="T7"/>
                  </a:cxn>
                  <a:cxn ang="0">
                    <a:pos x="T8" y="T9"/>
                  </a:cxn>
                  <a:cxn ang="0">
                    <a:pos x="T10" y="T11"/>
                  </a:cxn>
                </a:cxnLst>
                <a:rect l="0" t="0" r="r" b="b"/>
                <a:pathLst>
                  <a:path w="117" h="54">
                    <a:moveTo>
                      <a:pt x="62" y="0"/>
                    </a:moveTo>
                    <a:lnTo>
                      <a:pt x="117" y="14"/>
                    </a:lnTo>
                    <a:lnTo>
                      <a:pt x="96" y="42"/>
                    </a:lnTo>
                    <a:lnTo>
                      <a:pt x="0" y="54"/>
                    </a:lnTo>
                    <a:lnTo>
                      <a:pt x="62" y="0"/>
                    </a:lnTo>
                    <a:lnTo>
                      <a:pt x="62" y="0"/>
                    </a:lnTo>
                    <a:close/>
                  </a:path>
                </a:pathLst>
              </a:custGeom>
              <a:solidFill>
                <a:srgbClr val="E6E6E6"/>
              </a:solidFill>
              <a:ln>
                <a:noFill/>
              </a:ln>
            </p:spPr>
            <p:txBody>
              <a:bodyPr/>
              <a:lstStyle/>
              <a:p>
                <a:pPr algn="ctr"/>
                <a:endParaRPr lang="zh-CN" altLang="en-US" sz="2000">
                  <a:latin typeface="+mn-ea"/>
                </a:endParaRPr>
              </a:p>
            </p:txBody>
          </p:sp>
          <p:sp>
            <p:nvSpPr>
              <p:cNvPr id="1052659" name="Freeform 38"/>
              <p:cNvSpPr/>
              <p:nvPr/>
            </p:nvSpPr>
            <p:spPr bwMode="auto">
              <a:xfrm>
                <a:off x="592" y="1274"/>
                <a:ext cx="49" cy="35"/>
              </a:xfrm>
              <a:custGeom>
                <a:avLst/>
                <a:gdLst>
                  <a:gd name="T0" fmla="*/ 38 w 92"/>
                  <a:gd name="T1" fmla="*/ 0 h 68"/>
                  <a:gd name="T2" fmla="*/ 92 w 92"/>
                  <a:gd name="T3" fmla="*/ 5 h 68"/>
                  <a:gd name="T4" fmla="*/ 37 w 92"/>
                  <a:gd name="T5" fmla="*/ 52 h 68"/>
                  <a:gd name="T6" fmla="*/ 25 w 92"/>
                  <a:gd name="T7" fmla="*/ 68 h 68"/>
                  <a:gd name="T8" fmla="*/ 0 w 92"/>
                  <a:gd name="T9" fmla="*/ 52 h 68"/>
                  <a:gd name="T10" fmla="*/ 38 w 92"/>
                  <a:gd name="T11" fmla="*/ 0 h 68"/>
                  <a:gd name="T12" fmla="*/ 38 w 92"/>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92" h="68">
                    <a:moveTo>
                      <a:pt x="38" y="0"/>
                    </a:moveTo>
                    <a:lnTo>
                      <a:pt x="92" y="5"/>
                    </a:lnTo>
                    <a:lnTo>
                      <a:pt x="37" y="52"/>
                    </a:lnTo>
                    <a:lnTo>
                      <a:pt x="25" y="68"/>
                    </a:lnTo>
                    <a:lnTo>
                      <a:pt x="0" y="52"/>
                    </a:lnTo>
                    <a:lnTo>
                      <a:pt x="38" y="0"/>
                    </a:lnTo>
                    <a:lnTo>
                      <a:pt x="38" y="0"/>
                    </a:lnTo>
                    <a:close/>
                  </a:path>
                </a:pathLst>
              </a:custGeom>
              <a:solidFill>
                <a:srgbClr val="E6E6E6"/>
              </a:solidFill>
              <a:ln>
                <a:noFill/>
              </a:ln>
            </p:spPr>
            <p:txBody>
              <a:bodyPr/>
              <a:lstStyle/>
              <a:p>
                <a:pPr algn="ctr"/>
                <a:endParaRPr lang="zh-CN" altLang="en-US" sz="2000">
                  <a:latin typeface="+mn-ea"/>
                </a:endParaRPr>
              </a:p>
            </p:txBody>
          </p:sp>
          <p:sp>
            <p:nvSpPr>
              <p:cNvPr id="1052660" name="Freeform 39"/>
              <p:cNvSpPr/>
              <p:nvPr/>
            </p:nvSpPr>
            <p:spPr bwMode="auto">
              <a:xfrm>
                <a:off x="641" y="1294"/>
                <a:ext cx="79" cy="53"/>
              </a:xfrm>
              <a:custGeom>
                <a:avLst/>
                <a:gdLst>
                  <a:gd name="T0" fmla="*/ 69 w 148"/>
                  <a:gd name="T1" fmla="*/ 0 h 107"/>
                  <a:gd name="T2" fmla="*/ 41 w 148"/>
                  <a:gd name="T3" fmla="*/ 30 h 107"/>
                  <a:gd name="T4" fmla="*/ 0 w 148"/>
                  <a:gd name="T5" fmla="*/ 89 h 107"/>
                  <a:gd name="T6" fmla="*/ 89 w 148"/>
                  <a:gd name="T7" fmla="*/ 107 h 107"/>
                  <a:gd name="T8" fmla="*/ 111 w 148"/>
                  <a:gd name="T9" fmla="*/ 54 h 107"/>
                  <a:gd name="T10" fmla="*/ 148 w 148"/>
                  <a:gd name="T11" fmla="*/ 15 h 107"/>
                  <a:gd name="T12" fmla="*/ 69 w 148"/>
                  <a:gd name="T13" fmla="*/ 0 h 107"/>
                  <a:gd name="T14" fmla="*/ 69 w 148"/>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07">
                    <a:moveTo>
                      <a:pt x="69" y="0"/>
                    </a:moveTo>
                    <a:lnTo>
                      <a:pt x="41" y="30"/>
                    </a:lnTo>
                    <a:lnTo>
                      <a:pt x="0" y="89"/>
                    </a:lnTo>
                    <a:lnTo>
                      <a:pt x="89" y="107"/>
                    </a:lnTo>
                    <a:lnTo>
                      <a:pt x="111" y="54"/>
                    </a:lnTo>
                    <a:lnTo>
                      <a:pt x="148" y="15"/>
                    </a:lnTo>
                    <a:lnTo>
                      <a:pt x="69" y="0"/>
                    </a:lnTo>
                    <a:lnTo>
                      <a:pt x="69" y="0"/>
                    </a:lnTo>
                    <a:close/>
                  </a:path>
                </a:pathLst>
              </a:custGeom>
              <a:solidFill>
                <a:srgbClr val="CCCCCC"/>
              </a:solidFill>
              <a:ln>
                <a:noFill/>
              </a:ln>
            </p:spPr>
            <p:txBody>
              <a:bodyPr/>
              <a:lstStyle/>
              <a:p>
                <a:pPr algn="ctr"/>
                <a:endParaRPr lang="zh-CN" altLang="en-US" sz="2000">
                  <a:latin typeface="+mn-ea"/>
                </a:endParaRPr>
              </a:p>
            </p:txBody>
          </p:sp>
          <p:sp>
            <p:nvSpPr>
              <p:cNvPr id="1052661" name="Freeform 40"/>
              <p:cNvSpPr/>
              <p:nvPr/>
            </p:nvSpPr>
            <p:spPr bwMode="auto">
              <a:xfrm>
                <a:off x="599" y="1224"/>
                <a:ext cx="128" cy="57"/>
              </a:xfrm>
              <a:custGeom>
                <a:avLst/>
                <a:gdLst>
                  <a:gd name="T0" fmla="*/ 0 w 235"/>
                  <a:gd name="T1" fmla="*/ 70 h 114"/>
                  <a:gd name="T2" fmla="*/ 59 w 235"/>
                  <a:gd name="T3" fmla="*/ 79 h 114"/>
                  <a:gd name="T4" fmla="*/ 166 w 235"/>
                  <a:gd name="T5" fmla="*/ 104 h 114"/>
                  <a:gd name="T6" fmla="*/ 235 w 235"/>
                  <a:gd name="T7" fmla="*/ 114 h 114"/>
                  <a:gd name="T8" fmla="*/ 233 w 235"/>
                  <a:gd name="T9" fmla="*/ 10 h 114"/>
                  <a:gd name="T10" fmla="*/ 215 w 235"/>
                  <a:gd name="T11" fmla="*/ 7 h 114"/>
                  <a:gd name="T12" fmla="*/ 104 w 235"/>
                  <a:gd name="T13" fmla="*/ 0 h 114"/>
                  <a:gd name="T14" fmla="*/ 0 w 235"/>
                  <a:gd name="T15" fmla="*/ 70 h 114"/>
                  <a:gd name="T16" fmla="*/ 0 w 235"/>
                  <a:gd name="T17" fmla="*/ 7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114">
                    <a:moveTo>
                      <a:pt x="0" y="70"/>
                    </a:moveTo>
                    <a:lnTo>
                      <a:pt x="59" y="79"/>
                    </a:lnTo>
                    <a:lnTo>
                      <a:pt x="166" y="104"/>
                    </a:lnTo>
                    <a:lnTo>
                      <a:pt x="235" y="114"/>
                    </a:lnTo>
                    <a:lnTo>
                      <a:pt x="233" y="10"/>
                    </a:lnTo>
                    <a:lnTo>
                      <a:pt x="215" y="7"/>
                    </a:lnTo>
                    <a:lnTo>
                      <a:pt x="104" y="0"/>
                    </a:lnTo>
                    <a:lnTo>
                      <a:pt x="0" y="70"/>
                    </a:lnTo>
                    <a:lnTo>
                      <a:pt x="0" y="70"/>
                    </a:lnTo>
                    <a:close/>
                  </a:path>
                </a:pathLst>
              </a:custGeom>
              <a:solidFill>
                <a:srgbClr val="FAFAFA"/>
              </a:solidFill>
              <a:ln>
                <a:noFill/>
              </a:ln>
            </p:spPr>
            <p:txBody>
              <a:bodyPr/>
              <a:lstStyle/>
              <a:p>
                <a:pPr algn="ctr"/>
                <a:endParaRPr lang="zh-CN" altLang="en-US" sz="2000">
                  <a:latin typeface="+mn-ea"/>
                </a:endParaRPr>
              </a:p>
            </p:txBody>
          </p:sp>
          <p:sp>
            <p:nvSpPr>
              <p:cNvPr id="1052662" name="Freeform 41"/>
              <p:cNvSpPr/>
              <p:nvPr/>
            </p:nvSpPr>
            <p:spPr bwMode="auto">
              <a:xfrm>
                <a:off x="628" y="1331"/>
                <a:ext cx="59" cy="9"/>
              </a:xfrm>
              <a:custGeom>
                <a:avLst/>
                <a:gdLst>
                  <a:gd name="T0" fmla="*/ 109 w 109"/>
                  <a:gd name="T1" fmla="*/ 3 h 16"/>
                  <a:gd name="T2" fmla="*/ 97 w 109"/>
                  <a:gd name="T3" fmla="*/ 15 h 16"/>
                  <a:gd name="T4" fmla="*/ 60 w 109"/>
                  <a:gd name="T5" fmla="*/ 15 h 16"/>
                  <a:gd name="T6" fmla="*/ 17 w 109"/>
                  <a:gd name="T7" fmla="*/ 16 h 16"/>
                  <a:gd name="T8" fmla="*/ 0 w 109"/>
                  <a:gd name="T9" fmla="*/ 13 h 16"/>
                  <a:gd name="T10" fmla="*/ 40 w 109"/>
                  <a:gd name="T11" fmla="*/ 0 h 16"/>
                  <a:gd name="T12" fmla="*/ 75 w 109"/>
                  <a:gd name="T13" fmla="*/ 5 h 16"/>
                  <a:gd name="T14" fmla="*/ 92 w 109"/>
                  <a:gd name="T15" fmla="*/ 8 h 16"/>
                  <a:gd name="T16" fmla="*/ 109 w 109"/>
                  <a:gd name="T17" fmla="*/ 3 h 16"/>
                  <a:gd name="T18" fmla="*/ 109 w 109"/>
                  <a:gd name="T19"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6">
                    <a:moveTo>
                      <a:pt x="109" y="3"/>
                    </a:moveTo>
                    <a:lnTo>
                      <a:pt x="97" y="15"/>
                    </a:lnTo>
                    <a:lnTo>
                      <a:pt x="60" y="15"/>
                    </a:lnTo>
                    <a:lnTo>
                      <a:pt x="17" y="16"/>
                    </a:lnTo>
                    <a:lnTo>
                      <a:pt x="0" y="13"/>
                    </a:lnTo>
                    <a:lnTo>
                      <a:pt x="40" y="0"/>
                    </a:lnTo>
                    <a:lnTo>
                      <a:pt x="75" y="5"/>
                    </a:lnTo>
                    <a:lnTo>
                      <a:pt x="92" y="8"/>
                    </a:lnTo>
                    <a:lnTo>
                      <a:pt x="109" y="3"/>
                    </a:lnTo>
                    <a:lnTo>
                      <a:pt x="109" y="3"/>
                    </a:lnTo>
                    <a:close/>
                  </a:path>
                </a:pathLst>
              </a:custGeom>
              <a:solidFill>
                <a:srgbClr val="999999"/>
              </a:solidFill>
              <a:ln>
                <a:noFill/>
              </a:ln>
            </p:spPr>
            <p:txBody>
              <a:bodyPr/>
              <a:lstStyle/>
              <a:p>
                <a:pPr algn="ctr"/>
                <a:endParaRPr lang="zh-CN" altLang="en-US" sz="2000">
                  <a:latin typeface="+mn-ea"/>
                </a:endParaRPr>
              </a:p>
            </p:txBody>
          </p:sp>
          <p:sp>
            <p:nvSpPr>
              <p:cNvPr id="1052663" name="Freeform 42"/>
              <p:cNvSpPr/>
              <p:nvPr/>
            </p:nvSpPr>
            <p:spPr bwMode="auto">
              <a:xfrm>
                <a:off x="616" y="1239"/>
                <a:ext cx="89" cy="31"/>
              </a:xfrm>
              <a:custGeom>
                <a:avLst/>
                <a:gdLst>
                  <a:gd name="T0" fmla="*/ 67 w 164"/>
                  <a:gd name="T1" fmla="*/ 0 h 62"/>
                  <a:gd name="T2" fmla="*/ 164 w 164"/>
                  <a:gd name="T3" fmla="*/ 14 h 62"/>
                  <a:gd name="T4" fmla="*/ 101 w 164"/>
                  <a:gd name="T5" fmla="*/ 62 h 62"/>
                  <a:gd name="T6" fmla="*/ 0 w 164"/>
                  <a:gd name="T7" fmla="*/ 40 h 62"/>
                  <a:gd name="T8" fmla="*/ 67 w 164"/>
                  <a:gd name="T9" fmla="*/ 0 h 62"/>
                  <a:gd name="T10" fmla="*/ 67 w 164"/>
                  <a:gd name="T11" fmla="*/ 0 h 62"/>
                </a:gdLst>
                <a:ahLst/>
                <a:cxnLst>
                  <a:cxn ang="0">
                    <a:pos x="T0" y="T1"/>
                  </a:cxn>
                  <a:cxn ang="0">
                    <a:pos x="T2" y="T3"/>
                  </a:cxn>
                  <a:cxn ang="0">
                    <a:pos x="T4" y="T5"/>
                  </a:cxn>
                  <a:cxn ang="0">
                    <a:pos x="T6" y="T7"/>
                  </a:cxn>
                  <a:cxn ang="0">
                    <a:pos x="T8" y="T9"/>
                  </a:cxn>
                  <a:cxn ang="0">
                    <a:pos x="T10" y="T11"/>
                  </a:cxn>
                </a:cxnLst>
                <a:rect l="0" t="0" r="r" b="b"/>
                <a:pathLst>
                  <a:path w="164" h="62">
                    <a:moveTo>
                      <a:pt x="67" y="0"/>
                    </a:moveTo>
                    <a:lnTo>
                      <a:pt x="164" y="14"/>
                    </a:lnTo>
                    <a:lnTo>
                      <a:pt x="101" y="62"/>
                    </a:lnTo>
                    <a:lnTo>
                      <a:pt x="0" y="40"/>
                    </a:lnTo>
                    <a:lnTo>
                      <a:pt x="67" y="0"/>
                    </a:lnTo>
                    <a:lnTo>
                      <a:pt x="67" y="0"/>
                    </a:lnTo>
                    <a:close/>
                  </a:path>
                </a:pathLst>
              </a:custGeom>
              <a:solidFill>
                <a:srgbClr val="E6E6E6"/>
              </a:solidFill>
              <a:ln>
                <a:noFill/>
              </a:ln>
            </p:spPr>
            <p:txBody>
              <a:bodyPr/>
              <a:lstStyle/>
              <a:p>
                <a:pPr algn="ctr"/>
                <a:endParaRPr lang="zh-CN" altLang="en-US" sz="2000">
                  <a:latin typeface="+mn-ea"/>
                </a:endParaRPr>
              </a:p>
            </p:txBody>
          </p:sp>
          <p:sp>
            <p:nvSpPr>
              <p:cNvPr id="1052664" name="Freeform 43"/>
              <p:cNvSpPr/>
              <p:nvPr/>
            </p:nvSpPr>
            <p:spPr bwMode="auto">
              <a:xfrm>
                <a:off x="433" y="1345"/>
                <a:ext cx="151" cy="84"/>
              </a:xfrm>
              <a:custGeom>
                <a:avLst/>
                <a:gdLst>
                  <a:gd name="T0" fmla="*/ 3 w 277"/>
                  <a:gd name="T1" fmla="*/ 17 h 168"/>
                  <a:gd name="T2" fmla="*/ 0 w 277"/>
                  <a:gd name="T3" fmla="*/ 168 h 168"/>
                  <a:gd name="T4" fmla="*/ 277 w 277"/>
                  <a:gd name="T5" fmla="*/ 166 h 168"/>
                  <a:gd name="T6" fmla="*/ 198 w 277"/>
                  <a:gd name="T7" fmla="*/ 29 h 168"/>
                  <a:gd name="T8" fmla="*/ 1 w 277"/>
                  <a:gd name="T9" fmla="*/ 0 h 168"/>
                  <a:gd name="T10" fmla="*/ 3 w 277"/>
                  <a:gd name="T11" fmla="*/ 17 h 168"/>
                  <a:gd name="T12" fmla="*/ 3 w 277"/>
                  <a:gd name="T13" fmla="*/ 17 h 168"/>
                </a:gdLst>
                <a:ahLst/>
                <a:cxnLst>
                  <a:cxn ang="0">
                    <a:pos x="T0" y="T1"/>
                  </a:cxn>
                  <a:cxn ang="0">
                    <a:pos x="T2" y="T3"/>
                  </a:cxn>
                  <a:cxn ang="0">
                    <a:pos x="T4" y="T5"/>
                  </a:cxn>
                  <a:cxn ang="0">
                    <a:pos x="T6" y="T7"/>
                  </a:cxn>
                  <a:cxn ang="0">
                    <a:pos x="T8" y="T9"/>
                  </a:cxn>
                  <a:cxn ang="0">
                    <a:pos x="T10" y="T11"/>
                  </a:cxn>
                  <a:cxn ang="0">
                    <a:pos x="T12" y="T13"/>
                  </a:cxn>
                </a:cxnLst>
                <a:rect l="0" t="0" r="r" b="b"/>
                <a:pathLst>
                  <a:path w="277" h="168">
                    <a:moveTo>
                      <a:pt x="3" y="17"/>
                    </a:moveTo>
                    <a:lnTo>
                      <a:pt x="0" y="168"/>
                    </a:lnTo>
                    <a:lnTo>
                      <a:pt x="277" y="166"/>
                    </a:lnTo>
                    <a:lnTo>
                      <a:pt x="198" y="29"/>
                    </a:lnTo>
                    <a:lnTo>
                      <a:pt x="1" y="0"/>
                    </a:lnTo>
                    <a:lnTo>
                      <a:pt x="3" y="17"/>
                    </a:lnTo>
                    <a:lnTo>
                      <a:pt x="3" y="17"/>
                    </a:lnTo>
                    <a:close/>
                  </a:path>
                </a:pathLst>
              </a:custGeom>
              <a:solidFill>
                <a:srgbClr val="4A697A"/>
              </a:solidFill>
              <a:ln>
                <a:noFill/>
              </a:ln>
            </p:spPr>
            <p:txBody>
              <a:bodyPr/>
              <a:lstStyle/>
              <a:p>
                <a:pPr algn="ctr"/>
                <a:endParaRPr lang="zh-CN" altLang="en-US" sz="2000">
                  <a:latin typeface="+mn-ea"/>
                </a:endParaRPr>
              </a:p>
            </p:txBody>
          </p:sp>
          <p:sp>
            <p:nvSpPr>
              <p:cNvPr id="1052665" name="Freeform 44"/>
              <p:cNvSpPr/>
              <p:nvPr/>
            </p:nvSpPr>
            <p:spPr bwMode="auto">
              <a:xfrm>
                <a:off x="681" y="1236"/>
                <a:ext cx="46" cy="43"/>
              </a:xfrm>
              <a:custGeom>
                <a:avLst/>
                <a:gdLst>
                  <a:gd name="T0" fmla="*/ 76 w 84"/>
                  <a:gd name="T1" fmla="*/ 0 h 88"/>
                  <a:gd name="T2" fmla="*/ 47 w 84"/>
                  <a:gd name="T3" fmla="*/ 37 h 88"/>
                  <a:gd name="T4" fmla="*/ 0 w 84"/>
                  <a:gd name="T5" fmla="*/ 76 h 88"/>
                  <a:gd name="T6" fmla="*/ 20 w 84"/>
                  <a:gd name="T7" fmla="*/ 79 h 88"/>
                  <a:gd name="T8" fmla="*/ 84 w 84"/>
                  <a:gd name="T9" fmla="*/ 88 h 88"/>
                  <a:gd name="T10" fmla="*/ 76 w 84"/>
                  <a:gd name="T11" fmla="*/ 0 h 88"/>
                  <a:gd name="T12" fmla="*/ 76 w 84"/>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84" h="88">
                    <a:moveTo>
                      <a:pt x="76" y="0"/>
                    </a:moveTo>
                    <a:lnTo>
                      <a:pt x="47" y="37"/>
                    </a:lnTo>
                    <a:lnTo>
                      <a:pt x="0" y="76"/>
                    </a:lnTo>
                    <a:lnTo>
                      <a:pt x="20" y="79"/>
                    </a:lnTo>
                    <a:lnTo>
                      <a:pt x="84" y="88"/>
                    </a:lnTo>
                    <a:lnTo>
                      <a:pt x="76" y="0"/>
                    </a:lnTo>
                    <a:lnTo>
                      <a:pt x="76" y="0"/>
                    </a:lnTo>
                    <a:close/>
                  </a:path>
                </a:pathLst>
              </a:custGeom>
              <a:solidFill>
                <a:srgbClr val="CCCCCC"/>
              </a:solidFill>
              <a:ln>
                <a:noFill/>
              </a:ln>
            </p:spPr>
            <p:txBody>
              <a:bodyPr/>
              <a:lstStyle/>
              <a:p>
                <a:pPr algn="ctr"/>
                <a:endParaRPr lang="zh-CN" altLang="en-US" sz="2000">
                  <a:latin typeface="+mn-ea"/>
                </a:endParaRPr>
              </a:p>
            </p:txBody>
          </p:sp>
          <p:sp>
            <p:nvSpPr>
              <p:cNvPr id="1052666" name="Freeform 45"/>
              <p:cNvSpPr/>
              <p:nvPr/>
            </p:nvSpPr>
            <p:spPr bwMode="auto">
              <a:xfrm>
                <a:off x="437" y="1318"/>
                <a:ext cx="111" cy="37"/>
              </a:xfrm>
              <a:custGeom>
                <a:avLst/>
                <a:gdLst>
                  <a:gd name="T0" fmla="*/ 62 w 206"/>
                  <a:gd name="T1" fmla="*/ 0 h 73"/>
                  <a:gd name="T2" fmla="*/ 80 w 206"/>
                  <a:gd name="T3" fmla="*/ 18 h 73"/>
                  <a:gd name="T4" fmla="*/ 206 w 206"/>
                  <a:gd name="T5" fmla="*/ 73 h 73"/>
                  <a:gd name="T6" fmla="*/ 84 w 206"/>
                  <a:gd name="T7" fmla="*/ 73 h 73"/>
                  <a:gd name="T8" fmla="*/ 0 w 206"/>
                  <a:gd name="T9" fmla="*/ 55 h 73"/>
                  <a:gd name="T10" fmla="*/ 17 w 206"/>
                  <a:gd name="T11" fmla="*/ 15 h 73"/>
                  <a:gd name="T12" fmla="*/ 62 w 206"/>
                  <a:gd name="T13" fmla="*/ 0 h 73"/>
                  <a:gd name="T14" fmla="*/ 62 w 206"/>
                  <a:gd name="T15" fmla="*/ 0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73">
                    <a:moveTo>
                      <a:pt x="62" y="0"/>
                    </a:moveTo>
                    <a:lnTo>
                      <a:pt x="80" y="18"/>
                    </a:lnTo>
                    <a:lnTo>
                      <a:pt x="206" y="73"/>
                    </a:lnTo>
                    <a:lnTo>
                      <a:pt x="84" y="73"/>
                    </a:lnTo>
                    <a:lnTo>
                      <a:pt x="0" y="55"/>
                    </a:lnTo>
                    <a:lnTo>
                      <a:pt x="17" y="15"/>
                    </a:lnTo>
                    <a:lnTo>
                      <a:pt x="62" y="0"/>
                    </a:lnTo>
                    <a:lnTo>
                      <a:pt x="62" y="0"/>
                    </a:lnTo>
                    <a:close/>
                  </a:path>
                </a:pathLst>
              </a:custGeom>
              <a:solidFill>
                <a:srgbClr val="404740"/>
              </a:solidFill>
              <a:ln>
                <a:noFill/>
              </a:ln>
            </p:spPr>
            <p:txBody>
              <a:bodyPr/>
              <a:lstStyle/>
              <a:p>
                <a:pPr algn="ctr"/>
                <a:endParaRPr lang="zh-CN" altLang="en-US" sz="2000">
                  <a:latin typeface="+mn-ea"/>
                </a:endParaRPr>
              </a:p>
            </p:txBody>
          </p:sp>
          <p:sp>
            <p:nvSpPr>
              <p:cNvPr id="1052667" name="Freeform 46"/>
              <p:cNvSpPr/>
              <p:nvPr/>
            </p:nvSpPr>
            <p:spPr bwMode="auto">
              <a:xfrm>
                <a:off x="466" y="1281"/>
                <a:ext cx="260" cy="106"/>
              </a:xfrm>
              <a:custGeom>
                <a:avLst/>
                <a:gdLst>
                  <a:gd name="T0" fmla="*/ 105 w 479"/>
                  <a:gd name="T1" fmla="*/ 0 h 213"/>
                  <a:gd name="T2" fmla="*/ 0 w 479"/>
                  <a:gd name="T3" fmla="*/ 87 h 213"/>
                  <a:gd name="T4" fmla="*/ 5 w 479"/>
                  <a:gd name="T5" fmla="*/ 104 h 213"/>
                  <a:gd name="T6" fmla="*/ 244 w 479"/>
                  <a:gd name="T7" fmla="*/ 166 h 213"/>
                  <a:gd name="T8" fmla="*/ 395 w 479"/>
                  <a:gd name="T9" fmla="*/ 204 h 213"/>
                  <a:gd name="T10" fmla="*/ 429 w 479"/>
                  <a:gd name="T11" fmla="*/ 213 h 213"/>
                  <a:gd name="T12" fmla="*/ 479 w 479"/>
                  <a:gd name="T13" fmla="*/ 158 h 213"/>
                  <a:gd name="T14" fmla="*/ 119 w 479"/>
                  <a:gd name="T15" fmla="*/ 50 h 213"/>
                  <a:gd name="T16" fmla="*/ 105 w 479"/>
                  <a:gd name="T17" fmla="*/ 0 h 213"/>
                  <a:gd name="T18" fmla="*/ 105 w 479"/>
                  <a:gd name="T19"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9" h="213">
                    <a:moveTo>
                      <a:pt x="105" y="0"/>
                    </a:moveTo>
                    <a:lnTo>
                      <a:pt x="0" y="87"/>
                    </a:lnTo>
                    <a:lnTo>
                      <a:pt x="5" y="104"/>
                    </a:lnTo>
                    <a:lnTo>
                      <a:pt x="244" y="166"/>
                    </a:lnTo>
                    <a:lnTo>
                      <a:pt x="395" y="204"/>
                    </a:lnTo>
                    <a:lnTo>
                      <a:pt x="429" y="213"/>
                    </a:lnTo>
                    <a:lnTo>
                      <a:pt x="479" y="158"/>
                    </a:lnTo>
                    <a:lnTo>
                      <a:pt x="119" y="50"/>
                    </a:lnTo>
                    <a:lnTo>
                      <a:pt x="105" y="0"/>
                    </a:lnTo>
                    <a:lnTo>
                      <a:pt x="105" y="0"/>
                    </a:lnTo>
                    <a:close/>
                  </a:path>
                </a:pathLst>
              </a:custGeom>
              <a:solidFill>
                <a:srgbClr val="D9E0E6"/>
              </a:solidFill>
              <a:ln>
                <a:noFill/>
              </a:ln>
            </p:spPr>
            <p:txBody>
              <a:bodyPr/>
              <a:lstStyle/>
              <a:p>
                <a:pPr algn="ctr"/>
                <a:endParaRPr lang="zh-CN" altLang="en-US" sz="2000">
                  <a:latin typeface="+mn-ea"/>
                </a:endParaRPr>
              </a:p>
            </p:txBody>
          </p:sp>
          <p:sp>
            <p:nvSpPr>
              <p:cNvPr id="1052668" name="Freeform 47"/>
              <p:cNvSpPr/>
              <p:nvPr/>
            </p:nvSpPr>
            <p:spPr bwMode="auto">
              <a:xfrm>
                <a:off x="328" y="1348"/>
                <a:ext cx="115" cy="84"/>
              </a:xfrm>
              <a:custGeom>
                <a:avLst/>
                <a:gdLst>
                  <a:gd name="T0" fmla="*/ 190 w 212"/>
                  <a:gd name="T1" fmla="*/ 0 h 168"/>
                  <a:gd name="T2" fmla="*/ 196 w 212"/>
                  <a:gd name="T3" fmla="*/ 10 h 168"/>
                  <a:gd name="T4" fmla="*/ 212 w 212"/>
                  <a:gd name="T5" fmla="*/ 50 h 168"/>
                  <a:gd name="T6" fmla="*/ 200 w 212"/>
                  <a:gd name="T7" fmla="*/ 161 h 168"/>
                  <a:gd name="T8" fmla="*/ 0 w 212"/>
                  <a:gd name="T9" fmla="*/ 168 h 168"/>
                  <a:gd name="T10" fmla="*/ 0 w 212"/>
                  <a:gd name="T11" fmla="*/ 3 h 168"/>
                  <a:gd name="T12" fmla="*/ 91 w 212"/>
                  <a:gd name="T13" fmla="*/ 7 h 168"/>
                  <a:gd name="T14" fmla="*/ 114 w 212"/>
                  <a:gd name="T15" fmla="*/ 0 h 168"/>
                  <a:gd name="T16" fmla="*/ 158 w 212"/>
                  <a:gd name="T17" fmla="*/ 5 h 168"/>
                  <a:gd name="T18" fmla="*/ 190 w 212"/>
                  <a:gd name="T19" fmla="*/ 0 h 168"/>
                  <a:gd name="T20" fmla="*/ 190 w 212"/>
                  <a:gd name="T2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2" h="168">
                    <a:moveTo>
                      <a:pt x="190" y="0"/>
                    </a:moveTo>
                    <a:lnTo>
                      <a:pt x="196" y="10"/>
                    </a:lnTo>
                    <a:lnTo>
                      <a:pt x="212" y="50"/>
                    </a:lnTo>
                    <a:lnTo>
                      <a:pt x="200" y="161"/>
                    </a:lnTo>
                    <a:lnTo>
                      <a:pt x="0" y="168"/>
                    </a:lnTo>
                    <a:lnTo>
                      <a:pt x="0" y="3"/>
                    </a:lnTo>
                    <a:lnTo>
                      <a:pt x="91" y="7"/>
                    </a:lnTo>
                    <a:lnTo>
                      <a:pt x="114" y="0"/>
                    </a:lnTo>
                    <a:lnTo>
                      <a:pt x="158" y="5"/>
                    </a:lnTo>
                    <a:lnTo>
                      <a:pt x="190" y="0"/>
                    </a:lnTo>
                    <a:lnTo>
                      <a:pt x="190" y="0"/>
                    </a:lnTo>
                    <a:close/>
                  </a:path>
                </a:pathLst>
              </a:custGeom>
              <a:solidFill>
                <a:srgbClr val="002433"/>
              </a:solidFill>
              <a:ln>
                <a:noFill/>
              </a:ln>
            </p:spPr>
            <p:txBody>
              <a:bodyPr/>
              <a:lstStyle/>
              <a:p>
                <a:pPr algn="ctr"/>
                <a:endParaRPr lang="zh-CN" altLang="en-US" sz="2000">
                  <a:latin typeface="+mn-ea"/>
                </a:endParaRPr>
              </a:p>
            </p:txBody>
          </p:sp>
          <p:sp>
            <p:nvSpPr>
              <p:cNvPr id="1052669" name="Freeform 48"/>
              <p:cNvSpPr/>
              <p:nvPr/>
            </p:nvSpPr>
            <p:spPr bwMode="auto">
              <a:xfrm>
                <a:off x="372" y="1351"/>
                <a:ext cx="54" cy="76"/>
              </a:xfrm>
              <a:custGeom>
                <a:avLst/>
                <a:gdLst>
                  <a:gd name="T0" fmla="*/ 96 w 101"/>
                  <a:gd name="T1" fmla="*/ 0 h 151"/>
                  <a:gd name="T2" fmla="*/ 101 w 101"/>
                  <a:gd name="T3" fmla="*/ 25 h 151"/>
                  <a:gd name="T4" fmla="*/ 99 w 101"/>
                  <a:gd name="T5" fmla="*/ 117 h 151"/>
                  <a:gd name="T6" fmla="*/ 96 w 101"/>
                  <a:gd name="T7" fmla="*/ 134 h 151"/>
                  <a:gd name="T8" fmla="*/ 42 w 101"/>
                  <a:gd name="T9" fmla="*/ 151 h 151"/>
                  <a:gd name="T10" fmla="*/ 0 w 101"/>
                  <a:gd name="T11" fmla="*/ 94 h 151"/>
                  <a:gd name="T12" fmla="*/ 10 w 101"/>
                  <a:gd name="T13" fmla="*/ 53 h 151"/>
                  <a:gd name="T14" fmla="*/ 25 w 101"/>
                  <a:gd name="T15" fmla="*/ 62 h 151"/>
                  <a:gd name="T16" fmla="*/ 3 w 101"/>
                  <a:gd name="T17" fmla="*/ 37 h 151"/>
                  <a:gd name="T18" fmla="*/ 60 w 101"/>
                  <a:gd name="T19" fmla="*/ 8 h 151"/>
                  <a:gd name="T20" fmla="*/ 96 w 101"/>
                  <a:gd name="T21" fmla="*/ 0 h 151"/>
                  <a:gd name="T22" fmla="*/ 96 w 101"/>
                  <a:gd name="T2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151">
                    <a:moveTo>
                      <a:pt x="96" y="0"/>
                    </a:moveTo>
                    <a:lnTo>
                      <a:pt x="101" y="25"/>
                    </a:lnTo>
                    <a:lnTo>
                      <a:pt x="99" y="117"/>
                    </a:lnTo>
                    <a:lnTo>
                      <a:pt x="96" y="134"/>
                    </a:lnTo>
                    <a:lnTo>
                      <a:pt x="42" y="151"/>
                    </a:lnTo>
                    <a:lnTo>
                      <a:pt x="0" y="94"/>
                    </a:lnTo>
                    <a:lnTo>
                      <a:pt x="10" y="53"/>
                    </a:lnTo>
                    <a:lnTo>
                      <a:pt x="25" y="62"/>
                    </a:lnTo>
                    <a:lnTo>
                      <a:pt x="3" y="37"/>
                    </a:lnTo>
                    <a:lnTo>
                      <a:pt x="60" y="8"/>
                    </a:lnTo>
                    <a:lnTo>
                      <a:pt x="96" y="0"/>
                    </a:lnTo>
                    <a:lnTo>
                      <a:pt x="96" y="0"/>
                    </a:lnTo>
                    <a:close/>
                  </a:path>
                </a:pathLst>
              </a:custGeom>
              <a:solidFill>
                <a:srgbClr val="1C404F"/>
              </a:solidFill>
              <a:ln>
                <a:noFill/>
              </a:ln>
            </p:spPr>
            <p:txBody>
              <a:bodyPr/>
              <a:lstStyle/>
              <a:p>
                <a:pPr algn="ctr"/>
                <a:endParaRPr lang="zh-CN" altLang="en-US" sz="2000">
                  <a:latin typeface="+mn-ea"/>
                </a:endParaRPr>
              </a:p>
            </p:txBody>
          </p:sp>
          <p:sp>
            <p:nvSpPr>
              <p:cNvPr id="1052670" name="Freeform 49"/>
              <p:cNvSpPr/>
              <p:nvPr/>
            </p:nvSpPr>
            <p:spPr bwMode="auto">
              <a:xfrm>
                <a:off x="562" y="1159"/>
                <a:ext cx="69" cy="95"/>
              </a:xfrm>
              <a:custGeom>
                <a:avLst/>
                <a:gdLst>
                  <a:gd name="T0" fmla="*/ 0 w 126"/>
                  <a:gd name="T1" fmla="*/ 2 h 191"/>
                  <a:gd name="T2" fmla="*/ 7 w 126"/>
                  <a:gd name="T3" fmla="*/ 0 h 191"/>
                  <a:gd name="T4" fmla="*/ 118 w 126"/>
                  <a:gd name="T5" fmla="*/ 45 h 191"/>
                  <a:gd name="T6" fmla="*/ 126 w 126"/>
                  <a:gd name="T7" fmla="*/ 154 h 191"/>
                  <a:gd name="T8" fmla="*/ 74 w 126"/>
                  <a:gd name="T9" fmla="*/ 185 h 191"/>
                  <a:gd name="T10" fmla="*/ 66 w 126"/>
                  <a:gd name="T11" fmla="*/ 183 h 191"/>
                  <a:gd name="T12" fmla="*/ 32 w 126"/>
                  <a:gd name="T13" fmla="*/ 183 h 191"/>
                  <a:gd name="T14" fmla="*/ 15 w 126"/>
                  <a:gd name="T15" fmla="*/ 191 h 191"/>
                  <a:gd name="T16" fmla="*/ 2 w 126"/>
                  <a:gd name="T17" fmla="*/ 22 h 191"/>
                  <a:gd name="T18" fmla="*/ 0 w 126"/>
                  <a:gd name="T19" fmla="*/ 2 h 191"/>
                  <a:gd name="T20" fmla="*/ 0 w 126"/>
                  <a:gd name="T21" fmla="*/ 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191">
                    <a:moveTo>
                      <a:pt x="0" y="2"/>
                    </a:moveTo>
                    <a:lnTo>
                      <a:pt x="7" y="0"/>
                    </a:lnTo>
                    <a:lnTo>
                      <a:pt x="118" y="45"/>
                    </a:lnTo>
                    <a:lnTo>
                      <a:pt x="126" y="154"/>
                    </a:lnTo>
                    <a:lnTo>
                      <a:pt x="74" y="185"/>
                    </a:lnTo>
                    <a:lnTo>
                      <a:pt x="66" y="183"/>
                    </a:lnTo>
                    <a:lnTo>
                      <a:pt x="32" y="183"/>
                    </a:lnTo>
                    <a:lnTo>
                      <a:pt x="15" y="191"/>
                    </a:lnTo>
                    <a:lnTo>
                      <a:pt x="2" y="22"/>
                    </a:lnTo>
                    <a:lnTo>
                      <a:pt x="0" y="2"/>
                    </a:lnTo>
                    <a:lnTo>
                      <a:pt x="0" y="2"/>
                    </a:lnTo>
                    <a:close/>
                  </a:path>
                </a:pathLst>
              </a:custGeom>
              <a:solidFill>
                <a:srgbClr val="D4EBD4"/>
              </a:solidFill>
              <a:ln>
                <a:noFill/>
              </a:ln>
            </p:spPr>
            <p:txBody>
              <a:bodyPr/>
              <a:lstStyle/>
              <a:p>
                <a:pPr algn="ctr"/>
                <a:endParaRPr lang="zh-CN" altLang="en-US" sz="2000">
                  <a:latin typeface="+mn-ea"/>
                </a:endParaRPr>
              </a:p>
            </p:txBody>
          </p:sp>
          <p:sp>
            <p:nvSpPr>
              <p:cNvPr id="1052671" name="Freeform 50"/>
              <p:cNvSpPr/>
              <p:nvPr/>
            </p:nvSpPr>
            <p:spPr bwMode="auto">
              <a:xfrm>
                <a:off x="467" y="1350"/>
                <a:ext cx="47" cy="78"/>
              </a:xfrm>
              <a:custGeom>
                <a:avLst/>
                <a:gdLst>
                  <a:gd name="T0" fmla="*/ 5 w 85"/>
                  <a:gd name="T1" fmla="*/ 9 h 156"/>
                  <a:gd name="T2" fmla="*/ 8 w 85"/>
                  <a:gd name="T3" fmla="*/ 71 h 156"/>
                  <a:gd name="T4" fmla="*/ 0 w 85"/>
                  <a:gd name="T5" fmla="*/ 155 h 156"/>
                  <a:gd name="T6" fmla="*/ 60 w 85"/>
                  <a:gd name="T7" fmla="*/ 156 h 156"/>
                  <a:gd name="T8" fmla="*/ 85 w 85"/>
                  <a:gd name="T9" fmla="*/ 71 h 156"/>
                  <a:gd name="T10" fmla="*/ 82 w 85"/>
                  <a:gd name="T11" fmla="*/ 24 h 156"/>
                  <a:gd name="T12" fmla="*/ 60 w 85"/>
                  <a:gd name="T13" fmla="*/ 16 h 156"/>
                  <a:gd name="T14" fmla="*/ 5 w 85"/>
                  <a:gd name="T15" fmla="*/ 0 h 156"/>
                  <a:gd name="T16" fmla="*/ 5 w 85"/>
                  <a:gd name="T17" fmla="*/ 9 h 156"/>
                  <a:gd name="T18" fmla="*/ 5 w 85"/>
                  <a:gd name="T19" fmla="*/ 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156">
                    <a:moveTo>
                      <a:pt x="5" y="9"/>
                    </a:moveTo>
                    <a:lnTo>
                      <a:pt x="8" y="71"/>
                    </a:lnTo>
                    <a:lnTo>
                      <a:pt x="0" y="155"/>
                    </a:lnTo>
                    <a:lnTo>
                      <a:pt x="60" y="156"/>
                    </a:lnTo>
                    <a:lnTo>
                      <a:pt x="85" y="71"/>
                    </a:lnTo>
                    <a:lnTo>
                      <a:pt x="82" y="24"/>
                    </a:lnTo>
                    <a:lnTo>
                      <a:pt x="60" y="16"/>
                    </a:lnTo>
                    <a:lnTo>
                      <a:pt x="5" y="0"/>
                    </a:lnTo>
                    <a:lnTo>
                      <a:pt x="5" y="9"/>
                    </a:lnTo>
                    <a:lnTo>
                      <a:pt x="5" y="9"/>
                    </a:lnTo>
                    <a:close/>
                  </a:path>
                </a:pathLst>
              </a:custGeom>
              <a:solidFill>
                <a:srgbClr val="2E4F61"/>
              </a:solidFill>
              <a:ln>
                <a:noFill/>
              </a:ln>
            </p:spPr>
            <p:txBody>
              <a:bodyPr/>
              <a:lstStyle/>
              <a:p>
                <a:pPr algn="ctr"/>
                <a:endParaRPr lang="zh-CN" altLang="en-US" sz="2000">
                  <a:latin typeface="+mn-ea"/>
                </a:endParaRPr>
              </a:p>
            </p:txBody>
          </p:sp>
          <p:sp>
            <p:nvSpPr>
              <p:cNvPr id="1052672" name="Freeform 51"/>
              <p:cNvSpPr/>
              <p:nvPr/>
            </p:nvSpPr>
            <p:spPr bwMode="auto">
              <a:xfrm>
                <a:off x="328" y="1100"/>
                <a:ext cx="88" cy="40"/>
              </a:xfrm>
              <a:custGeom>
                <a:avLst/>
                <a:gdLst>
                  <a:gd name="T0" fmla="*/ 45 w 161"/>
                  <a:gd name="T1" fmla="*/ 0 h 80"/>
                  <a:gd name="T2" fmla="*/ 87 w 161"/>
                  <a:gd name="T3" fmla="*/ 1 h 80"/>
                  <a:gd name="T4" fmla="*/ 104 w 161"/>
                  <a:gd name="T5" fmla="*/ 8 h 80"/>
                  <a:gd name="T6" fmla="*/ 126 w 161"/>
                  <a:gd name="T7" fmla="*/ 30 h 80"/>
                  <a:gd name="T8" fmla="*/ 141 w 161"/>
                  <a:gd name="T9" fmla="*/ 47 h 80"/>
                  <a:gd name="T10" fmla="*/ 158 w 161"/>
                  <a:gd name="T11" fmla="*/ 60 h 80"/>
                  <a:gd name="T12" fmla="*/ 161 w 161"/>
                  <a:gd name="T13" fmla="*/ 70 h 80"/>
                  <a:gd name="T14" fmla="*/ 158 w 161"/>
                  <a:gd name="T15" fmla="*/ 80 h 80"/>
                  <a:gd name="T16" fmla="*/ 77 w 161"/>
                  <a:gd name="T17" fmla="*/ 33 h 80"/>
                  <a:gd name="T18" fmla="*/ 0 w 161"/>
                  <a:gd name="T19" fmla="*/ 25 h 80"/>
                  <a:gd name="T20" fmla="*/ 22 w 161"/>
                  <a:gd name="T21" fmla="*/ 20 h 80"/>
                  <a:gd name="T22" fmla="*/ 45 w 161"/>
                  <a:gd name="T23" fmla="*/ 0 h 80"/>
                  <a:gd name="T24" fmla="*/ 45 w 161"/>
                  <a:gd name="T2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1" h="80">
                    <a:moveTo>
                      <a:pt x="45" y="0"/>
                    </a:moveTo>
                    <a:lnTo>
                      <a:pt x="87" y="1"/>
                    </a:lnTo>
                    <a:lnTo>
                      <a:pt x="104" y="8"/>
                    </a:lnTo>
                    <a:lnTo>
                      <a:pt x="126" y="30"/>
                    </a:lnTo>
                    <a:lnTo>
                      <a:pt x="141" y="47"/>
                    </a:lnTo>
                    <a:lnTo>
                      <a:pt x="158" y="60"/>
                    </a:lnTo>
                    <a:lnTo>
                      <a:pt x="161" y="70"/>
                    </a:lnTo>
                    <a:lnTo>
                      <a:pt x="158" y="80"/>
                    </a:lnTo>
                    <a:lnTo>
                      <a:pt x="77" y="33"/>
                    </a:lnTo>
                    <a:lnTo>
                      <a:pt x="0" y="25"/>
                    </a:lnTo>
                    <a:lnTo>
                      <a:pt x="22" y="20"/>
                    </a:lnTo>
                    <a:lnTo>
                      <a:pt x="45" y="0"/>
                    </a:lnTo>
                    <a:lnTo>
                      <a:pt x="45" y="0"/>
                    </a:lnTo>
                    <a:close/>
                  </a:path>
                </a:pathLst>
              </a:custGeom>
              <a:solidFill>
                <a:srgbClr val="96ABBA"/>
              </a:solidFill>
              <a:ln>
                <a:noFill/>
              </a:ln>
            </p:spPr>
            <p:txBody>
              <a:bodyPr/>
              <a:lstStyle/>
              <a:p>
                <a:pPr algn="ctr"/>
                <a:endParaRPr lang="zh-CN" altLang="en-US" sz="2000">
                  <a:latin typeface="+mn-ea"/>
                </a:endParaRPr>
              </a:p>
            </p:txBody>
          </p:sp>
          <p:sp>
            <p:nvSpPr>
              <p:cNvPr id="1052673" name="Freeform 52"/>
              <p:cNvSpPr/>
              <p:nvPr/>
            </p:nvSpPr>
            <p:spPr bwMode="auto">
              <a:xfrm>
                <a:off x="564" y="1244"/>
                <a:ext cx="48" cy="18"/>
              </a:xfrm>
              <a:custGeom>
                <a:avLst/>
                <a:gdLst>
                  <a:gd name="T0" fmla="*/ 21 w 88"/>
                  <a:gd name="T1" fmla="*/ 2 h 35"/>
                  <a:gd name="T2" fmla="*/ 88 w 88"/>
                  <a:gd name="T3" fmla="*/ 7 h 35"/>
                  <a:gd name="T4" fmla="*/ 26 w 88"/>
                  <a:gd name="T5" fmla="*/ 35 h 35"/>
                  <a:gd name="T6" fmla="*/ 0 w 88"/>
                  <a:gd name="T7" fmla="*/ 34 h 35"/>
                  <a:gd name="T8" fmla="*/ 10 w 88"/>
                  <a:gd name="T9" fmla="*/ 0 h 35"/>
                  <a:gd name="T10" fmla="*/ 21 w 88"/>
                  <a:gd name="T11" fmla="*/ 2 h 35"/>
                  <a:gd name="T12" fmla="*/ 21 w 88"/>
                  <a:gd name="T13" fmla="*/ 2 h 35"/>
                </a:gdLst>
                <a:ahLst/>
                <a:cxnLst>
                  <a:cxn ang="0">
                    <a:pos x="T0" y="T1"/>
                  </a:cxn>
                  <a:cxn ang="0">
                    <a:pos x="T2" y="T3"/>
                  </a:cxn>
                  <a:cxn ang="0">
                    <a:pos x="T4" y="T5"/>
                  </a:cxn>
                  <a:cxn ang="0">
                    <a:pos x="T6" y="T7"/>
                  </a:cxn>
                  <a:cxn ang="0">
                    <a:pos x="T8" y="T9"/>
                  </a:cxn>
                  <a:cxn ang="0">
                    <a:pos x="T10" y="T11"/>
                  </a:cxn>
                  <a:cxn ang="0">
                    <a:pos x="T12" y="T13"/>
                  </a:cxn>
                </a:cxnLst>
                <a:rect l="0" t="0" r="r" b="b"/>
                <a:pathLst>
                  <a:path w="88" h="35">
                    <a:moveTo>
                      <a:pt x="21" y="2"/>
                    </a:moveTo>
                    <a:lnTo>
                      <a:pt x="88" y="7"/>
                    </a:lnTo>
                    <a:lnTo>
                      <a:pt x="26" y="35"/>
                    </a:lnTo>
                    <a:lnTo>
                      <a:pt x="0" y="34"/>
                    </a:lnTo>
                    <a:lnTo>
                      <a:pt x="10" y="0"/>
                    </a:lnTo>
                    <a:lnTo>
                      <a:pt x="21" y="2"/>
                    </a:lnTo>
                    <a:lnTo>
                      <a:pt x="21" y="2"/>
                    </a:lnTo>
                    <a:close/>
                  </a:path>
                </a:pathLst>
              </a:custGeom>
              <a:solidFill>
                <a:srgbClr val="DEBFEB"/>
              </a:solidFill>
              <a:ln>
                <a:noFill/>
              </a:ln>
            </p:spPr>
            <p:txBody>
              <a:bodyPr/>
              <a:lstStyle/>
              <a:p>
                <a:pPr algn="ctr"/>
                <a:endParaRPr lang="zh-CN" altLang="en-US" sz="2000">
                  <a:latin typeface="+mn-ea"/>
                </a:endParaRPr>
              </a:p>
            </p:txBody>
          </p:sp>
          <p:sp>
            <p:nvSpPr>
              <p:cNvPr id="1052674" name="Freeform 53"/>
              <p:cNvSpPr/>
              <p:nvPr/>
            </p:nvSpPr>
            <p:spPr bwMode="auto">
              <a:xfrm>
                <a:off x="564" y="1260"/>
                <a:ext cx="86" cy="26"/>
              </a:xfrm>
              <a:custGeom>
                <a:avLst/>
                <a:gdLst>
                  <a:gd name="T0" fmla="*/ 54 w 158"/>
                  <a:gd name="T1" fmla="*/ 0 h 52"/>
                  <a:gd name="T2" fmla="*/ 73 w 158"/>
                  <a:gd name="T3" fmla="*/ 12 h 52"/>
                  <a:gd name="T4" fmla="*/ 158 w 158"/>
                  <a:gd name="T5" fmla="*/ 37 h 52"/>
                  <a:gd name="T6" fmla="*/ 71 w 158"/>
                  <a:gd name="T7" fmla="*/ 39 h 52"/>
                  <a:gd name="T8" fmla="*/ 21 w 158"/>
                  <a:gd name="T9" fmla="*/ 52 h 52"/>
                  <a:gd name="T10" fmla="*/ 0 w 158"/>
                  <a:gd name="T11" fmla="*/ 49 h 52"/>
                  <a:gd name="T12" fmla="*/ 37 w 158"/>
                  <a:gd name="T13" fmla="*/ 32 h 52"/>
                  <a:gd name="T14" fmla="*/ 49 w 158"/>
                  <a:gd name="T15" fmla="*/ 13 h 52"/>
                  <a:gd name="T16" fmla="*/ 54 w 158"/>
                  <a:gd name="T17" fmla="*/ 0 h 52"/>
                  <a:gd name="T18" fmla="*/ 54 w 158"/>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8" h="52">
                    <a:moveTo>
                      <a:pt x="54" y="0"/>
                    </a:moveTo>
                    <a:lnTo>
                      <a:pt x="73" y="12"/>
                    </a:lnTo>
                    <a:lnTo>
                      <a:pt x="158" y="37"/>
                    </a:lnTo>
                    <a:lnTo>
                      <a:pt x="71" y="39"/>
                    </a:lnTo>
                    <a:lnTo>
                      <a:pt x="21" y="52"/>
                    </a:lnTo>
                    <a:lnTo>
                      <a:pt x="0" y="49"/>
                    </a:lnTo>
                    <a:lnTo>
                      <a:pt x="37" y="32"/>
                    </a:lnTo>
                    <a:lnTo>
                      <a:pt x="49" y="13"/>
                    </a:lnTo>
                    <a:lnTo>
                      <a:pt x="54" y="0"/>
                    </a:lnTo>
                    <a:lnTo>
                      <a:pt x="54" y="0"/>
                    </a:lnTo>
                    <a:close/>
                  </a:path>
                </a:pathLst>
              </a:custGeom>
              <a:solidFill>
                <a:srgbClr val="B3B3B3"/>
              </a:solidFill>
              <a:ln>
                <a:noFill/>
              </a:ln>
            </p:spPr>
            <p:txBody>
              <a:bodyPr/>
              <a:lstStyle/>
              <a:p>
                <a:pPr algn="ctr"/>
                <a:endParaRPr lang="zh-CN" altLang="en-US" sz="2000">
                  <a:latin typeface="+mn-ea"/>
                </a:endParaRPr>
              </a:p>
            </p:txBody>
          </p:sp>
          <p:sp>
            <p:nvSpPr>
              <p:cNvPr id="1052675" name="Freeform 54"/>
              <p:cNvSpPr/>
              <p:nvPr/>
            </p:nvSpPr>
            <p:spPr bwMode="auto">
              <a:xfrm>
                <a:off x="616" y="1337"/>
                <a:ext cx="111" cy="26"/>
              </a:xfrm>
              <a:custGeom>
                <a:avLst/>
                <a:gdLst>
                  <a:gd name="T0" fmla="*/ 0 w 203"/>
                  <a:gd name="T1" fmla="*/ 4 h 52"/>
                  <a:gd name="T2" fmla="*/ 15 w 203"/>
                  <a:gd name="T3" fmla="*/ 9 h 52"/>
                  <a:gd name="T4" fmla="*/ 203 w 203"/>
                  <a:gd name="T5" fmla="*/ 52 h 52"/>
                  <a:gd name="T6" fmla="*/ 203 w 203"/>
                  <a:gd name="T7" fmla="*/ 42 h 52"/>
                  <a:gd name="T8" fmla="*/ 29 w 203"/>
                  <a:gd name="T9" fmla="*/ 4 h 52"/>
                  <a:gd name="T10" fmla="*/ 20 w 203"/>
                  <a:gd name="T11" fmla="*/ 0 h 52"/>
                  <a:gd name="T12" fmla="*/ 0 w 203"/>
                  <a:gd name="T13" fmla="*/ 4 h 52"/>
                  <a:gd name="T14" fmla="*/ 0 w 203"/>
                  <a:gd name="T15" fmla="*/ 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52">
                    <a:moveTo>
                      <a:pt x="0" y="4"/>
                    </a:moveTo>
                    <a:lnTo>
                      <a:pt x="15" y="9"/>
                    </a:lnTo>
                    <a:lnTo>
                      <a:pt x="203" y="52"/>
                    </a:lnTo>
                    <a:lnTo>
                      <a:pt x="203" y="42"/>
                    </a:lnTo>
                    <a:lnTo>
                      <a:pt x="29" y="4"/>
                    </a:lnTo>
                    <a:lnTo>
                      <a:pt x="20" y="0"/>
                    </a:lnTo>
                    <a:lnTo>
                      <a:pt x="0" y="4"/>
                    </a:lnTo>
                    <a:lnTo>
                      <a:pt x="0" y="4"/>
                    </a:lnTo>
                    <a:close/>
                  </a:path>
                </a:pathLst>
              </a:custGeom>
              <a:solidFill>
                <a:srgbClr val="7A94A8"/>
              </a:solidFill>
              <a:ln>
                <a:noFill/>
              </a:ln>
            </p:spPr>
            <p:txBody>
              <a:bodyPr/>
              <a:lstStyle/>
              <a:p>
                <a:pPr algn="ctr"/>
                <a:endParaRPr lang="zh-CN" altLang="en-US" sz="2000">
                  <a:latin typeface="+mn-ea"/>
                </a:endParaRPr>
              </a:p>
            </p:txBody>
          </p:sp>
          <p:sp>
            <p:nvSpPr>
              <p:cNvPr id="1052676" name="Freeform 55"/>
              <p:cNvSpPr/>
              <p:nvPr/>
            </p:nvSpPr>
            <p:spPr bwMode="auto">
              <a:xfrm>
                <a:off x="472" y="1328"/>
                <a:ext cx="230" cy="59"/>
              </a:xfrm>
              <a:custGeom>
                <a:avLst/>
                <a:gdLst>
                  <a:gd name="T0" fmla="*/ 0 w 425"/>
                  <a:gd name="T1" fmla="*/ 0 h 117"/>
                  <a:gd name="T2" fmla="*/ 64 w 425"/>
                  <a:gd name="T3" fmla="*/ 17 h 117"/>
                  <a:gd name="T4" fmla="*/ 205 w 425"/>
                  <a:gd name="T5" fmla="*/ 52 h 117"/>
                  <a:gd name="T6" fmla="*/ 329 w 425"/>
                  <a:gd name="T7" fmla="*/ 82 h 117"/>
                  <a:gd name="T8" fmla="*/ 410 w 425"/>
                  <a:gd name="T9" fmla="*/ 105 h 117"/>
                  <a:gd name="T10" fmla="*/ 425 w 425"/>
                  <a:gd name="T11" fmla="*/ 109 h 117"/>
                  <a:gd name="T12" fmla="*/ 423 w 425"/>
                  <a:gd name="T13" fmla="*/ 117 h 117"/>
                  <a:gd name="T14" fmla="*/ 351 w 425"/>
                  <a:gd name="T15" fmla="*/ 102 h 117"/>
                  <a:gd name="T16" fmla="*/ 145 w 425"/>
                  <a:gd name="T17" fmla="*/ 52 h 117"/>
                  <a:gd name="T18" fmla="*/ 44 w 425"/>
                  <a:gd name="T19" fmla="*/ 27 h 117"/>
                  <a:gd name="T20" fmla="*/ 10 w 425"/>
                  <a:gd name="T21" fmla="*/ 12 h 117"/>
                  <a:gd name="T22" fmla="*/ 0 w 425"/>
                  <a:gd name="T23" fmla="*/ 0 h 117"/>
                  <a:gd name="T24" fmla="*/ 0 w 425"/>
                  <a:gd name="T2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117">
                    <a:moveTo>
                      <a:pt x="0" y="0"/>
                    </a:moveTo>
                    <a:lnTo>
                      <a:pt x="64" y="17"/>
                    </a:lnTo>
                    <a:lnTo>
                      <a:pt x="205" y="52"/>
                    </a:lnTo>
                    <a:lnTo>
                      <a:pt x="329" y="82"/>
                    </a:lnTo>
                    <a:lnTo>
                      <a:pt x="410" y="105"/>
                    </a:lnTo>
                    <a:lnTo>
                      <a:pt x="425" y="109"/>
                    </a:lnTo>
                    <a:lnTo>
                      <a:pt x="423" y="117"/>
                    </a:lnTo>
                    <a:lnTo>
                      <a:pt x="351" y="102"/>
                    </a:lnTo>
                    <a:lnTo>
                      <a:pt x="145" y="52"/>
                    </a:lnTo>
                    <a:lnTo>
                      <a:pt x="44" y="27"/>
                    </a:lnTo>
                    <a:lnTo>
                      <a:pt x="10" y="12"/>
                    </a:lnTo>
                    <a:lnTo>
                      <a:pt x="0" y="0"/>
                    </a:lnTo>
                    <a:lnTo>
                      <a:pt x="0" y="0"/>
                    </a:lnTo>
                    <a:close/>
                  </a:path>
                </a:pathLst>
              </a:custGeom>
              <a:solidFill>
                <a:srgbClr val="7A94A8"/>
              </a:solidFill>
              <a:ln>
                <a:noFill/>
              </a:ln>
            </p:spPr>
            <p:txBody>
              <a:bodyPr/>
              <a:lstStyle/>
              <a:p>
                <a:pPr algn="ctr"/>
                <a:endParaRPr lang="zh-CN" altLang="en-US" sz="2000">
                  <a:latin typeface="+mn-ea"/>
                </a:endParaRPr>
              </a:p>
            </p:txBody>
          </p:sp>
          <p:sp>
            <p:nvSpPr>
              <p:cNvPr id="1052677" name="Freeform 56"/>
              <p:cNvSpPr/>
              <p:nvPr/>
            </p:nvSpPr>
            <p:spPr bwMode="auto">
              <a:xfrm>
                <a:off x="490" y="1313"/>
                <a:ext cx="221" cy="59"/>
              </a:xfrm>
              <a:custGeom>
                <a:avLst/>
                <a:gdLst>
                  <a:gd name="T0" fmla="*/ 0 w 409"/>
                  <a:gd name="T1" fmla="*/ 23 h 119"/>
                  <a:gd name="T2" fmla="*/ 374 w 409"/>
                  <a:gd name="T3" fmla="*/ 119 h 119"/>
                  <a:gd name="T4" fmla="*/ 409 w 409"/>
                  <a:gd name="T5" fmla="*/ 92 h 119"/>
                  <a:gd name="T6" fmla="*/ 42 w 409"/>
                  <a:gd name="T7" fmla="*/ 1 h 119"/>
                  <a:gd name="T8" fmla="*/ 32 w 409"/>
                  <a:gd name="T9" fmla="*/ 0 h 119"/>
                  <a:gd name="T10" fmla="*/ 0 w 409"/>
                  <a:gd name="T11" fmla="*/ 23 h 119"/>
                  <a:gd name="T12" fmla="*/ 0 w 409"/>
                  <a:gd name="T13" fmla="*/ 23 h 119"/>
                </a:gdLst>
                <a:ahLst/>
                <a:cxnLst>
                  <a:cxn ang="0">
                    <a:pos x="T0" y="T1"/>
                  </a:cxn>
                  <a:cxn ang="0">
                    <a:pos x="T2" y="T3"/>
                  </a:cxn>
                  <a:cxn ang="0">
                    <a:pos x="T4" y="T5"/>
                  </a:cxn>
                  <a:cxn ang="0">
                    <a:pos x="T6" y="T7"/>
                  </a:cxn>
                  <a:cxn ang="0">
                    <a:pos x="T8" y="T9"/>
                  </a:cxn>
                  <a:cxn ang="0">
                    <a:pos x="T10" y="T11"/>
                  </a:cxn>
                  <a:cxn ang="0">
                    <a:pos x="T12" y="T13"/>
                  </a:cxn>
                </a:cxnLst>
                <a:rect l="0" t="0" r="r" b="b"/>
                <a:pathLst>
                  <a:path w="409" h="119">
                    <a:moveTo>
                      <a:pt x="0" y="23"/>
                    </a:moveTo>
                    <a:lnTo>
                      <a:pt x="374" y="119"/>
                    </a:lnTo>
                    <a:lnTo>
                      <a:pt x="409" y="92"/>
                    </a:lnTo>
                    <a:lnTo>
                      <a:pt x="42" y="1"/>
                    </a:lnTo>
                    <a:lnTo>
                      <a:pt x="32" y="0"/>
                    </a:lnTo>
                    <a:lnTo>
                      <a:pt x="0" y="23"/>
                    </a:lnTo>
                    <a:lnTo>
                      <a:pt x="0" y="23"/>
                    </a:lnTo>
                    <a:close/>
                  </a:path>
                </a:pathLst>
              </a:custGeom>
              <a:solidFill>
                <a:srgbClr val="1C404F"/>
              </a:solidFill>
              <a:ln>
                <a:noFill/>
              </a:ln>
            </p:spPr>
            <p:txBody>
              <a:bodyPr/>
              <a:lstStyle/>
              <a:p>
                <a:pPr algn="ctr"/>
                <a:endParaRPr lang="zh-CN" altLang="en-US" sz="2000">
                  <a:latin typeface="+mn-ea"/>
                </a:endParaRPr>
              </a:p>
            </p:txBody>
          </p:sp>
          <p:sp>
            <p:nvSpPr>
              <p:cNvPr id="1052678" name="Freeform 57"/>
              <p:cNvSpPr/>
              <p:nvPr/>
            </p:nvSpPr>
            <p:spPr bwMode="auto">
              <a:xfrm>
                <a:off x="496" y="1323"/>
                <a:ext cx="215" cy="49"/>
              </a:xfrm>
              <a:custGeom>
                <a:avLst/>
                <a:gdLst>
                  <a:gd name="T0" fmla="*/ 172 w 395"/>
                  <a:gd name="T1" fmla="*/ 22 h 99"/>
                  <a:gd name="T2" fmla="*/ 214 w 395"/>
                  <a:gd name="T3" fmla="*/ 28 h 99"/>
                  <a:gd name="T4" fmla="*/ 255 w 395"/>
                  <a:gd name="T5" fmla="*/ 40 h 99"/>
                  <a:gd name="T6" fmla="*/ 395 w 395"/>
                  <a:gd name="T7" fmla="*/ 75 h 99"/>
                  <a:gd name="T8" fmla="*/ 360 w 395"/>
                  <a:gd name="T9" fmla="*/ 99 h 99"/>
                  <a:gd name="T10" fmla="*/ 125 w 395"/>
                  <a:gd name="T11" fmla="*/ 38 h 99"/>
                  <a:gd name="T12" fmla="*/ 1 w 395"/>
                  <a:gd name="T13" fmla="*/ 6 h 99"/>
                  <a:gd name="T14" fmla="*/ 0 w 395"/>
                  <a:gd name="T15" fmla="*/ 0 h 99"/>
                  <a:gd name="T16" fmla="*/ 110 w 395"/>
                  <a:gd name="T17" fmla="*/ 25 h 99"/>
                  <a:gd name="T18" fmla="*/ 184 w 395"/>
                  <a:gd name="T19" fmla="*/ 40 h 99"/>
                  <a:gd name="T20" fmla="*/ 238 w 395"/>
                  <a:gd name="T21" fmla="*/ 48 h 99"/>
                  <a:gd name="T22" fmla="*/ 172 w 395"/>
                  <a:gd name="T23" fmla="*/ 22 h 99"/>
                  <a:gd name="T24" fmla="*/ 172 w 395"/>
                  <a:gd name="T25"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5" h="99">
                    <a:moveTo>
                      <a:pt x="172" y="22"/>
                    </a:moveTo>
                    <a:lnTo>
                      <a:pt x="214" y="28"/>
                    </a:lnTo>
                    <a:lnTo>
                      <a:pt x="255" y="40"/>
                    </a:lnTo>
                    <a:lnTo>
                      <a:pt x="395" y="75"/>
                    </a:lnTo>
                    <a:lnTo>
                      <a:pt x="360" y="99"/>
                    </a:lnTo>
                    <a:lnTo>
                      <a:pt x="125" y="38"/>
                    </a:lnTo>
                    <a:lnTo>
                      <a:pt x="1" y="6"/>
                    </a:lnTo>
                    <a:lnTo>
                      <a:pt x="0" y="0"/>
                    </a:lnTo>
                    <a:lnTo>
                      <a:pt x="110" y="25"/>
                    </a:lnTo>
                    <a:lnTo>
                      <a:pt x="184" y="40"/>
                    </a:lnTo>
                    <a:lnTo>
                      <a:pt x="238" y="48"/>
                    </a:lnTo>
                    <a:lnTo>
                      <a:pt x="172" y="22"/>
                    </a:lnTo>
                    <a:lnTo>
                      <a:pt x="172" y="22"/>
                    </a:lnTo>
                    <a:close/>
                  </a:path>
                </a:pathLst>
              </a:custGeom>
              <a:solidFill>
                <a:srgbClr val="4A697A"/>
              </a:solidFill>
              <a:ln>
                <a:noFill/>
              </a:ln>
            </p:spPr>
            <p:txBody>
              <a:bodyPr/>
              <a:lstStyle/>
              <a:p>
                <a:pPr algn="ctr"/>
                <a:endParaRPr lang="zh-CN" altLang="en-US" sz="2000">
                  <a:latin typeface="+mn-ea"/>
                </a:endParaRPr>
              </a:p>
            </p:txBody>
          </p:sp>
          <p:sp>
            <p:nvSpPr>
              <p:cNvPr id="1052679" name="Freeform 58"/>
              <p:cNvSpPr/>
              <p:nvPr/>
            </p:nvSpPr>
            <p:spPr bwMode="auto">
              <a:xfrm>
                <a:off x="438" y="1313"/>
                <a:ext cx="32" cy="38"/>
              </a:xfrm>
              <a:custGeom>
                <a:avLst/>
                <a:gdLst>
                  <a:gd name="T0" fmla="*/ 60 w 60"/>
                  <a:gd name="T1" fmla="*/ 37 h 77"/>
                  <a:gd name="T2" fmla="*/ 50 w 60"/>
                  <a:gd name="T3" fmla="*/ 33 h 77"/>
                  <a:gd name="T4" fmla="*/ 23 w 60"/>
                  <a:gd name="T5" fmla="*/ 47 h 77"/>
                  <a:gd name="T6" fmla="*/ 21 w 60"/>
                  <a:gd name="T7" fmla="*/ 77 h 77"/>
                  <a:gd name="T8" fmla="*/ 0 w 60"/>
                  <a:gd name="T9" fmla="*/ 72 h 77"/>
                  <a:gd name="T10" fmla="*/ 10 w 60"/>
                  <a:gd name="T11" fmla="*/ 57 h 77"/>
                  <a:gd name="T12" fmla="*/ 11 w 60"/>
                  <a:gd name="T13" fmla="*/ 33 h 77"/>
                  <a:gd name="T14" fmla="*/ 8 w 60"/>
                  <a:gd name="T15" fmla="*/ 0 h 77"/>
                  <a:gd name="T16" fmla="*/ 60 w 60"/>
                  <a:gd name="T17" fmla="*/ 16 h 77"/>
                  <a:gd name="T18" fmla="*/ 60 w 60"/>
                  <a:gd name="T19" fmla="*/ 37 h 77"/>
                  <a:gd name="T20" fmla="*/ 60 w 60"/>
                  <a:gd name="T21"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77">
                    <a:moveTo>
                      <a:pt x="60" y="37"/>
                    </a:moveTo>
                    <a:lnTo>
                      <a:pt x="50" y="33"/>
                    </a:lnTo>
                    <a:lnTo>
                      <a:pt x="23" y="47"/>
                    </a:lnTo>
                    <a:lnTo>
                      <a:pt x="21" y="77"/>
                    </a:lnTo>
                    <a:lnTo>
                      <a:pt x="0" y="72"/>
                    </a:lnTo>
                    <a:lnTo>
                      <a:pt x="10" y="57"/>
                    </a:lnTo>
                    <a:lnTo>
                      <a:pt x="11" y="33"/>
                    </a:lnTo>
                    <a:lnTo>
                      <a:pt x="8" y="0"/>
                    </a:lnTo>
                    <a:lnTo>
                      <a:pt x="60" y="16"/>
                    </a:lnTo>
                    <a:lnTo>
                      <a:pt x="60" y="37"/>
                    </a:lnTo>
                    <a:lnTo>
                      <a:pt x="60" y="37"/>
                    </a:lnTo>
                    <a:close/>
                  </a:path>
                </a:pathLst>
              </a:custGeom>
              <a:solidFill>
                <a:srgbClr val="2E2E3B"/>
              </a:solidFill>
              <a:ln>
                <a:noFill/>
              </a:ln>
            </p:spPr>
            <p:txBody>
              <a:bodyPr/>
              <a:lstStyle/>
              <a:p>
                <a:pPr algn="ctr"/>
                <a:endParaRPr lang="zh-CN" altLang="en-US" sz="2000">
                  <a:latin typeface="+mn-ea"/>
                </a:endParaRPr>
              </a:p>
            </p:txBody>
          </p:sp>
          <p:sp>
            <p:nvSpPr>
              <p:cNvPr id="1052680" name="Freeform 59"/>
              <p:cNvSpPr/>
              <p:nvPr/>
            </p:nvSpPr>
            <p:spPr bwMode="auto">
              <a:xfrm>
                <a:off x="339" y="1100"/>
                <a:ext cx="52" cy="21"/>
              </a:xfrm>
              <a:custGeom>
                <a:avLst/>
                <a:gdLst>
                  <a:gd name="T0" fmla="*/ 24 w 96"/>
                  <a:gd name="T1" fmla="*/ 0 h 42"/>
                  <a:gd name="T2" fmla="*/ 47 w 96"/>
                  <a:gd name="T3" fmla="*/ 0 h 42"/>
                  <a:gd name="T4" fmla="*/ 67 w 96"/>
                  <a:gd name="T5" fmla="*/ 5 h 42"/>
                  <a:gd name="T6" fmla="*/ 84 w 96"/>
                  <a:gd name="T7" fmla="*/ 7 h 42"/>
                  <a:gd name="T8" fmla="*/ 96 w 96"/>
                  <a:gd name="T9" fmla="*/ 25 h 42"/>
                  <a:gd name="T10" fmla="*/ 81 w 96"/>
                  <a:gd name="T11" fmla="*/ 20 h 42"/>
                  <a:gd name="T12" fmla="*/ 93 w 96"/>
                  <a:gd name="T13" fmla="*/ 42 h 42"/>
                  <a:gd name="T14" fmla="*/ 69 w 96"/>
                  <a:gd name="T15" fmla="*/ 28 h 42"/>
                  <a:gd name="T16" fmla="*/ 49 w 96"/>
                  <a:gd name="T17" fmla="*/ 22 h 42"/>
                  <a:gd name="T18" fmla="*/ 0 w 96"/>
                  <a:gd name="T19" fmla="*/ 22 h 42"/>
                  <a:gd name="T20" fmla="*/ 24 w 96"/>
                  <a:gd name="T21" fmla="*/ 0 h 42"/>
                  <a:gd name="T22" fmla="*/ 24 w 9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42">
                    <a:moveTo>
                      <a:pt x="24" y="0"/>
                    </a:moveTo>
                    <a:lnTo>
                      <a:pt x="47" y="0"/>
                    </a:lnTo>
                    <a:lnTo>
                      <a:pt x="67" y="5"/>
                    </a:lnTo>
                    <a:lnTo>
                      <a:pt x="84" y="7"/>
                    </a:lnTo>
                    <a:lnTo>
                      <a:pt x="96" y="25"/>
                    </a:lnTo>
                    <a:lnTo>
                      <a:pt x="81" y="20"/>
                    </a:lnTo>
                    <a:lnTo>
                      <a:pt x="93" y="42"/>
                    </a:lnTo>
                    <a:lnTo>
                      <a:pt x="69" y="28"/>
                    </a:lnTo>
                    <a:lnTo>
                      <a:pt x="49" y="22"/>
                    </a:lnTo>
                    <a:lnTo>
                      <a:pt x="0" y="22"/>
                    </a:lnTo>
                    <a:lnTo>
                      <a:pt x="24" y="0"/>
                    </a:lnTo>
                    <a:lnTo>
                      <a:pt x="24" y="0"/>
                    </a:lnTo>
                    <a:close/>
                  </a:path>
                </a:pathLst>
              </a:custGeom>
              <a:solidFill>
                <a:srgbClr val="BDC9D4"/>
              </a:solidFill>
              <a:ln>
                <a:noFill/>
              </a:ln>
            </p:spPr>
            <p:txBody>
              <a:bodyPr/>
              <a:lstStyle/>
              <a:p>
                <a:pPr algn="ctr"/>
                <a:endParaRPr lang="zh-CN" altLang="en-US" sz="2000">
                  <a:latin typeface="+mn-ea"/>
                </a:endParaRPr>
              </a:p>
            </p:txBody>
          </p:sp>
          <p:sp>
            <p:nvSpPr>
              <p:cNvPr id="1052681" name="Freeform 60"/>
              <p:cNvSpPr/>
              <p:nvPr/>
            </p:nvSpPr>
            <p:spPr bwMode="auto">
              <a:xfrm>
                <a:off x="467" y="1325"/>
                <a:ext cx="34" cy="15"/>
              </a:xfrm>
              <a:custGeom>
                <a:avLst/>
                <a:gdLst>
                  <a:gd name="T0" fmla="*/ 0 w 60"/>
                  <a:gd name="T1" fmla="*/ 0 h 30"/>
                  <a:gd name="T2" fmla="*/ 45 w 60"/>
                  <a:gd name="T3" fmla="*/ 13 h 30"/>
                  <a:gd name="T4" fmla="*/ 60 w 60"/>
                  <a:gd name="T5" fmla="*/ 30 h 30"/>
                  <a:gd name="T6" fmla="*/ 2 w 60"/>
                  <a:gd name="T7" fmla="*/ 17 h 30"/>
                  <a:gd name="T8" fmla="*/ 0 w 60"/>
                  <a:gd name="T9" fmla="*/ 0 h 30"/>
                  <a:gd name="T10" fmla="*/ 0 w 60"/>
                  <a:gd name="T11" fmla="*/ 0 h 30"/>
                </a:gdLst>
                <a:ahLst/>
                <a:cxnLst>
                  <a:cxn ang="0">
                    <a:pos x="T0" y="T1"/>
                  </a:cxn>
                  <a:cxn ang="0">
                    <a:pos x="T2" y="T3"/>
                  </a:cxn>
                  <a:cxn ang="0">
                    <a:pos x="T4" y="T5"/>
                  </a:cxn>
                  <a:cxn ang="0">
                    <a:pos x="T6" y="T7"/>
                  </a:cxn>
                  <a:cxn ang="0">
                    <a:pos x="T8" y="T9"/>
                  </a:cxn>
                  <a:cxn ang="0">
                    <a:pos x="T10" y="T11"/>
                  </a:cxn>
                </a:cxnLst>
                <a:rect l="0" t="0" r="r" b="b"/>
                <a:pathLst>
                  <a:path w="60" h="30">
                    <a:moveTo>
                      <a:pt x="0" y="0"/>
                    </a:moveTo>
                    <a:lnTo>
                      <a:pt x="45" y="13"/>
                    </a:lnTo>
                    <a:lnTo>
                      <a:pt x="60" y="30"/>
                    </a:lnTo>
                    <a:lnTo>
                      <a:pt x="2" y="17"/>
                    </a:lnTo>
                    <a:lnTo>
                      <a:pt x="0" y="0"/>
                    </a:lnTo>
                    <a:lnTo>
                      <a:pt x="0" y="0"/>
                    </a:lnTo>
                    <a:close/>
                  </a:path>
                </a:pathLst>
              </a:custGeom>
              <a:solidFill>
                <a:srgbClr val="5C5C73"/>
              </a:solidFill>
              <a:ln>
                <a:noFill/>
              </a:ln>
            </p:spPr>
            <p:txBody>
              <a:bodyPr/>
              <a:lstStyle/>
              <a:p>
                <a:pPr algn="ctr"/>
                <a:endParaRPr lang="zh-CN" altLang="en-US" sz="2000">
                  <a:latin typeface="+mn-ea"/>
                </a:endParaRPr>
              </a:p>
            </p:txBody>
          </p:sp>
          <p:sp>
            <p:nvSpPr>
              <p:cNvPr id="1052682" name="Freeform 61"/>
              <p:cNvSpPr/>
              <p:nvPr/>
            </p:nvSpPr>
            <p:spPr bwMode="auto">
              <a:xfrm>
                <a:off x="441" y="1254"/>
                <a:ext cx="142" cy="71"/>
              </a:xfrm>
              <a:custGeom>
                <a:avLst/>
                <a:gdLst>
                  <a:gd name="T0" fmla="*/ 213 w 262"/>
                  <a:gd name="T1" fmla="*/ 10 h 141"/>
                  <a:gd name="T2" fmla="*/ 262 w 262"/>
                  <a:gd name="T3" fmla="*/ 12 h 141"/>
                  <a:gd name="T4" fmla="*/ 250 w 262"/>
                  <a:gd name="T5" fmla="*/ 35 h 141"/>
                  <a:gd name="T6" fmla="*/ 118 w 262"/>
                  <a:gd name="T7" fmla="*/ 106 h 141"/>
                  <a:gd name="T8" fmla="*/ 57 w 262"/>
                  <a:gd name="T9" fmla="*/ 141 h 141"/>
                  <a:gd name="T10" fmla="*/ 47 w 262"/>
                  <a:gd name="T11" fmla="*/ 131 h 141"/>
                  <a:gd name="T12" fmla="*/ 2 w 262"/>
                  <a:gd name="T13" fmla="*/ 119 h 141"/>
                  <a:gd name="T14" fmla="*/ 0 w 262"/>
                  <a:gd name="T15" fmla="*/ 106 h 141"/>
                  <a:gd name="T16" fmla="*/ 2 w 262"/>
                  <a:gd name="T17" fmla="*/ 47 h 141"/>
                  <a:gd name="T18" fmla="*/ 87 w 262"/>
                  <a:gd name="T19" fmla="*/ 20 h 141"/>
                  <a:gd name="T20" fmla="*/ 139 w 262"/>
                  <a:gd name="T21" fmla="*/ 0 h 141"/>
                  <a:gd name="T22" fmla="*/ 213 w 262"/>
                  <a:gd name="T23" fmla="*/ 10 h 141"/>
                  <a:gd name="T24" fmla="*/ 213 w 262"/>
                  <a:gd name="T25" fmla="*/ 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2" h="141">
                    <a:moveTo>
                      <a:pt x="213" y="10"/>
                    </a:moveTo>
                    <a:lnTo>
                      <a:pt x="262" y="12"/>
                    </a:lnTo>
                    <a:lnTo>
                      <a:pt x="250" y="35"/>
                    </a:lnTo>
                    <a:lnTo>
                      <a:pt x="118" y="106"/>
                    </a:lnTo>
                    <a:lnTo>
                      <a:pt x="57" y="141"/>
                    </a:lnTo>
                    <a:lnTo>
                      <a:pt x="47" y="131"/>
                    </a:lnTo>
                    <a:lnTo>
                      <a:pt x="2" y="119"/>
                    </a:lnTo>
                    <a:lnTo>
                      <a:pt x="0" y="106"/>
                    </a:lnTo>
                    <a:lnTo>
                      <a:pt x="2" y="47"/>
                    </a:lnTo>
                    <a:lnTo>
                      <a:pt x="87" y="20"/>
                    </a:lnTo>
                    <a:lnTo>
                      <a:pt x="139" y="0"/>
                    </a:lnTo>
                    <a:lnTo>
                      <a:pt x="213" y="10"/>
                    </a:lnTo>
                    <a:lnTo>
                      <a:pt x="213" y="10"/>
                    </a:lnTo>
                    <a:close/>
                  </a:path>
                </a:pathLst>
              </a:custGeom>
              <a:solidFill>
                <a:srgbClr val="638091"/>
              </a:solidFill>
              <a:ln>
                <a:noFill/>
              </a:ln>
            </p:spPr>
            <p:txBody>
              <a:bodyPr/>
              <a:lstStyle/>
              <a:p>
                <a:pPr algn="ctr"/>
                <a:endParaRPr lang="zh-CN" altLang="en-US" sz="2000">
                  <a:latin typeface="+mn-ea"/>
                </a:endParaRPr>
              </a:p>
            </p:txBody>
          </p:sp>
          <p:sp>
            <p:nvSpPr>
              <p:cNvPr id="1052683" name="Freeform 62"/>
              <p:cNvSpPr/>
              <p:nvPr/>
            </p:nvSpPr>
            <p:spPr bwMode="auto">
              <a:xfrm>
                <a:off x="507" y="1252"/>
                <a:ext cx="44" cy="6"/>
              </a:xfrm>
              <a:custGeom>
                <a:avLst/>
                <a:gdLst>
                  <a:gd name="T0" fmla="*/ 0 w 82"/>
                  <a:gd name="T1" fmla="*/ 0 h 14"/>
                  <a:gd name="T2" fmla="*/ 80 w 82"/>
                  <a:gd name="T3" fmla="*/ 0 h 14"/>
                  <a:gd name="T4" fmla="*/ 82 w 82"/>
                  <a:gd name="T5" fmla="*/ 9 h 14"/>
                  <a:gd name="T6" fmla="*/ 67 w 82"/>
                  <a:gd name="T7" fmla="*/ 12 h 14"/>
                  <a:gd name="T8" fmla="*/ 15 w 82"/>
                  <a:gd name="T9" fmla="*/ 14 h 14"/>
                  <a:gd name="T10" fmla="*/ 0 w 82"/>
                  <a:gd name="T11" fmla="*/ 0 h 14"/>
                  <a:gd name="T12" fmla="*/ 0 w 82"/>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0" y="0"/>
                    </a:moveTo>
                    <a:lnTo>
                      <a:pt x="80" y="0"/>
                    </a:lnTo>
                    <a:lnTo>
                      <a:pt x="82" y="9"/>
                    </a:lnTo>
                    <a:lnTo>
                      <a:pt x="67" y="12"/>
                    </a:lnTo>
                    <a:lnTo>
                      <a:pt x="15" y="14"/>
                    </a:lnTo>
                    <a:lnTo>
                      <a:pt x="0" y="0"/>
                    </a:lnTo>
                    <a:lnTo>
                      <a:pt x="0" y="0"/>
                    </a:lnTo>
                    <a:close/>
                  </a:path>
                </a:pathLst>
              </a:custGeom>
              <a:solidFill>
                <a:srgbClr val="2E4F61"/>
              </a:solidFill>
              <a:ln>
                <a:noFill/>
              </a:ln>
            </p:spPr>
            <p:txBody>
              <a:bodyPr/>
              <a:lstStyle/>
              <a:p>
                <a:pPr algn="ctr"/>
                <a:endParaRPr lang="zh-CN" altLang="en-US" sz="2000">
                  <a:latin typeface="+mn-ea"/>
                </a:endParaRPr>
              </a:p>
            </p:txBody>
          </p:sp>
          <p:sp>
            <p:nvSpPr>
              <p:cNvPr id="1052684" name="Freeform 63"/>
              <p:cNvSpPr/>
              <p:nvPr/>
            </p:nvSpPr>
            <p:spPr bwMode="auto">
              <a:xfrm>
                <a:off x="467" y="1304"/>
                <a:ext cx="38" cy="22"/>
              </a:xfrm>
              <a:custGeom>
                <a:avLst/>
                <a:gdLst>
                  <a:gd name="T0" fmla="*/ 0 w 69"/>
                  <a:gd name="T1" fmla="*/ 22 h 43"/>
                  <a:gd name="T2" fmla="*/ 59 w 69"/>
                  <a:gd name="T3" fmla="*/ 0 h 43"/>
                  <a:gd name="T4" fmla="*/ 69 w 69"/>
                  <a:gd name="T5" fmla="*/ 3 h 43"/>
                  <a:gd name="T6" fmla="*/ 2 w 69"/>
                  <a:gd name="T7" fmla="*/ 43 h 43"/>
                  <a:gd name="T8" fmla="*/ 0 w 69"/>
                  <a:gd name="T9" fmla="*/ 22 h 43"/>
                  <a:gd name="T10" fmla="*/ 0 w 69"/>
                  <a:gd name="T11" fmla="*/ 22 h 43"/>
                </a:gdLst>
                <a:ahLst/>
                <a:cxnLst>
                  <a:cxn ang="0">
                    <a:pos x="T0" y="T1"/>
                  </a:cxn>
                  <a:cxn ang="0">
                    <a:pos x="T2" y="T3"/>
                  </a:cxn>
                  <a:cxn ang="0">
                    <a:pos x="T4" y="T5"/>
                  </a:cxn>
                  <a:cxn ang="0">
                    <a:pos x="T6" y="T7"/>
                  </a:cxn>
                  <a:cxn ang="0">
                    <a:pos x="T8" y="T9"/>
                  </a:cxn>
                  <a:cxn ang="0">
                    <a:pos x="T10" y="T11"/>
                  </a:cxn>
                </a:cxnLst>
                <a:rect l="0" t="0" r="r" b="b"/>
                <a:pathLst>
                  <a:path w="69" h="43">
                    <a:moveTo>
                      <a:pt x="0" y="22"/>
                    </a:moveTo>
                    <a:lnTo>
                      <a:pt x="59" y="0"/>
                    </a:lnTo>
                    <a:lnTo>
                      <a:pt x="69" y="3"/>
                    </a:lnTo>
                    <a:lnTo>
                      <a:pt x="2" y="43"/>
                    </a:lnTo>
                    <a:lnTo>
                      <a:pt x="0" y="22"/>
                    </a:lnTo>
                    <a:lnTo>
                      <a:pt x="0" y="22"/>
                    </a:lnTo>
                    <a:close/>
                  </a:path>
                </a:pathLst>
              </a:custGeom>
              <a:solidFill>
                <a:srgbClr val="2E4F61"/>
              </a:solidFill>
              <a:ln>
                <a:noFill/>
              </a:ln>
            </p:spPr>
            <p:txBody>
              <a:bodyPr/>
              <a:lstStyle/>
              <a:p>
                <a:pPr algn="ctr"/>
                <a:endParaRPr lang="zh-CN" altLang="en-US" sz="2000">
                  <a:latin typeface="+mn-ea"/>
                </a:endParaRPr>
              </a:p>
            </p:txBody>
          </p:sp>
          <p:sp>
            <p:nvSpPr>
              <p:cNvPr id="1052685" name="Freeform 64"/>
              <p:cNvSpPr/>
              <p:nvPr/>
            </p:nvSpPr>
            <p:spPr bwMode="auto">
              <a:xfrm>
                <a:off x="503" y="1262"/>
                <a:ext cx="79" cy="43"/>
              </a:xfrm>
              <a:custGeom>
                <a:avLst/>
                <a:gdLst>
                  <a:gd name="T0" fmla="*/ 146 w 146"/>
                  <a:gd name="T1" fmla="*/ 0 h 88"/>
                  <a:gd name="T2" fmla="*/ 124 w 146"/>
                  <a:gd name="T3" fmla="*/ 12 h 88"/>
                  <a:gd name="T4" fmla="*/ 84 w 146"/>
                  <a:gd name="T5" fmla="*/ 39 h 88"/>
                  <a:gd name="T6" fmla="*/ 0 w 146"/>
                  <a:gd name="T7" fmla="*/ 88 h 88"/>
                  <a:gd name="T8" fmla="*/ 103 w 146"/>
                  <a:gd name="T9" fmla="*/ 44 h 88"/>
                  <a:gd name="T10" fmla="*/ 138 w 146"/>
                  <a:gd name="T11" fmla="*/ 19 h 88"/>
                  <a:gd name="T12" fmla="*/ 146 w 146"/>
                  <a:gd name="T13" fmla="*/ 0 h 88"/>
                  <a:gd name="T14" fmla="*/ 146 w 146"/>
                  <a:gd name="T15" fmla="*/ 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88">
                    <a:moveTo>
                      <a:pt x="146" y="0"/>
                    </a:moveTo>
                    <a:lnTo>
                      <a:pt x="124" y="12"/>
                    </a:lnTo>
                    <a:lnTo>
                      <a:pt x="84" y="39"/>
                    </a:lnTo>
                    <a:lnTo>
                      <a:pt x="0" y="88"/>
                    </a:lnTo>
                    <a:lnTo>
                      <a:pt x="103" y="44"/>
                    </a:lnTo>
                    <a:lnTo>
                      <a:pt x="138" y="19"/>
                    </a:lnTo>
                    <a:lnTo>
                      <a:pt x="146" y="0"/>
                    </a:lnTo>
                    <a:lnTo>
                      <a:pt x="146" y="0"/>
                    </a:lnTo>
                    <a:close/>
                  </a:path>
                </a:pathLst>
              </a:custGeom>
              <a:solidFill>
                <a:srgbClr val="B0C2B0"/>
              </a:solidFill>
              <a:ln>
                <a:noFill/>
              </a:ln>
            </p:spPr>
            <p:txBody>
              <a:bodyPr/>
              <a:lstStyle/>
              <a:p>
                <a:pPr algn="ctr"/>
                <a:endParaRPr lang="zh-CN" altLang="en-US" sz="2000">
                  <a:latin typeface="+mn-ea"/>
                </a:endParaRPr>
              </a:p>
            </p:txBody>
          </p:sp>
          <p:sp>
            <p:nvSpPr>
              <p:cNvPr id="1052686" name="Freeform 65"/>
              <p:cNvSpPr/>
              <p:nvPr/>
            </p:nvSpPr>
            <p:spPr bwMode="auto">
              <a:xfrm>
                <a:off x="466" y="1183"/>
                <a:ext cx="75" cy="64"/>
              </a:xfrm>
              <a:custGeom>
                <a:avLst/>
                <a:gdLst>
                  <a:gd name="T0" fmla="*/ 26 w 139"/>
                  <a:gd name="T1" fmla="*/ 0 h 127"/>
                  <a:gd name="T2" fmla="*/ 107 w 139"/>
                  <a:gd name="T3" fmla="*/ 0 h 127"/>
                  <a:gd name="T4" fmla="*/ 139 w 139"/>
                  <a:gd name="T5" fmla="*/ 0 h 127"/>
                  <a:gd name="T6" fmla="*/ 137 w 139"/>
                  <a:gd name="T7" fmla="*/ 15 h 127"/>
                  <a:gd name="T8" fmla="*/ 129 w 139"/>
                  <a:gd name="T9" fmla="*/ 110 h 127"/>
                  <a:gd name="T10" fmla="*/ 125 w 139"/>
                  <a:gd name="T11" fmla="*/ 126 h 127"/>
                  <a:gd name="T12" fmla="*/ 120 w 139"/>
                  <a:gd name="T13" fmla="*/ 127 h 127"/>
                  <a:gd name="T14" fmla="*/ 57 w 139"/>
                  <a:gd name="T15" fmla="*/ 124 h 127"/>
                  <a:gd name="T16" fmla="*/ 0 w 139"/>
                  <a:gd name="T17" fmla="*/ 40 h 127"/>
                  <a:gd name="T18" fmla="*/ 5 w 139"/>
                  <a:gd name="T19" fmla="*/ 3 h 127"/>
                  <a:gd name="T20" fmla="*/ 18 w 139"/>
                  <a:gd name="T21" fmla="*/ 0 h 127"/>
                  <a:gd name="T22" fmla="*/ 26 w 139"/>
                  <a:gd name="T23" fmla="*/ 0 h 127"/>
                  <a:gd name="T24" fmla="*/ 26 w 139"/>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127">
                    <a:moveTo>
                      <a:pt x="26" y="0"/>
                    </a:moveTo>
                    <a:lnTo>
                      <a:pt x="107" y="0"/>
                    </a:lnTo>
                    <a:lnTo>
                      <a:pt x="139" y="0"/>
                    </a:lnTo>
                    <a:lnTo>
                      <a:pt x="137" y="15"/>
                    </a:lnTo>
                    <a:lnTo>
                      <a:pt x="129" y="110"/>
                    </a:lnTo>
                    <a:lnTo>
                      <a:pt x="125" y="126"/>
                    </a:lnTo>
                    <a:lnTo>
                      <a:pt x="120" y="127"/>
                    </a:lnTo>
                    <a:lnTo>
                      <a:pt x="57" y="124"/>
                    </a:lnTo>
                    <a:lnTo>
                      <a:pt x="0" y="40"/>
                    </a:lnTo>
                    <a:lnTo>
                      <a:pt x="5" y="3"/>
                    </a:lnTo>
                    <a:lnTo>
                      <a:pt x="18" y="0"/>
                    </a:lnTo>
                    <a:lnTo>
                      <a:pt x="26" y="0"/>
                    </a:lnTo>
                    <a:lnTo>
                      <a:pt x="26" y="0"/>
                    </a:lnTo>
                    <a:close/>
                  </a:path>
                </a:pathLst>
              </a:custGeom>
              <a:solidFill>
                <a:srgbClr val="5C5C73"/>
              </a:solidFill>
              <a:ln>
                <a:noFill/>
              </a:ln>
            </p:spPr>
            <p:txBody>
              <a:bodyPr/>
              <a:lstStyle/>
              <a:p>
                <a:pPr algn="ctr"/>
                <a:endParaRPr lang="zh-CN" altLang="en-US" sz="2000">
                  <a:latin typeface="+mn-ea"/>
                </a:endParaRPr>
              </a:p>
            </p:txBody>
          </p:sp>
          <p:sp>
            <p:nvSpPr>
              <p:cNvPr id="1052687" name="Freeform 66"/>
              <p:cNvSpPr/>
              <p:nvPr/>
            </p:nvSpPr>
            <p:spPr bwMode="auto">
              <a:xfrm>
                <a:off x="466" y="1181"/>
                <a:ext cx="18" cy="49"/>
              </a:xfrm>
              <a:custGeom>
                <a:avLst/>
                <a:gdLst>
                  <a:gd name="T0" fmla="*/ 35 w 35"/>
                  <a:gd name="T1" fmla="*/ 4 h 98"/>
                  <a:gd name="T2" fmla="*/ 20 w 35"/>
                  <a:gd name="T3" fmla="*/ 14 h 98"/>
                  <a:gd name="T4" fmla="*/ 16 w 35"/>
                  <a:gd name="T5" fmla="*/ 37 h 98"/>
                  <a:gd name="T6" fmla="*/ 31 w 35"/>
                  <a:gd name="T7" fmla="*/ 51 h 98"/>
                  <a:gd name="T8" fmla="*/ 33 w 35"/>
                  <a:gd name="T9" fmla="*/ 98 h 98"/>
                  <a:gd name="T10" fmla="*/ 0 w 35"/>
                  <a:gd name="T11" fmla="*/ 44 h 98"/>
                  <a:gd name="T12" fmla="*/ 8 w 35"/>
                  <a:gd name="T13" fmla="*/ 0 h 98"/>
                  <a:gd name="T14" fmla="*/ 35 w 35"/>
                  <a:gd name="T15" fmla="*/ 4 h 98"/>
                  <a:gd name="T16" fmla="*/ 35 w 35"/>
                  <a:gd name="T17"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98">
                    <a:moveTo>
                      <a:pt x="35" y="4"/>
                    </a:moveTo>
                    <a:lnTo>
                      <a:pt x="20" y="14"/>
                    </a:lnTo>
                    <a:lnTo>
                      <a:pt x="16" y="37"/>
                    </a:lnTo>
                    <a:lnTo>
                      <a:pt x="31" y="51"/>
                    </a:lnTo>
                    <a:lnTo>
                      <a:pt x="33" y="98"/>
                    </a:lnTo>
                    <a:lnTo>
                      <a:pt x="0" y="44"/>
                    </a:lnTo>
                    <a:lnTo>
                      <a:pt x="8" y="0"/>
                    </a:lnTo>
                    <a:lnTo>
                      <a:pt x="35" y="4"/>
                    </a:lnTo>
                    <a:lnTo>
                      <a:pt x="35" y="4"/>
                    </a:lnTo>
                    <a:close/>
                  </a:path>
                </a:pathLst>
              </a:custGeom>
              <a:solidFill>
                <a:srgbClr val="1C404F"/>
              </a:solidFill>
              <a:ln>
                <a:noFill/>
              </a:ln>
            </p:spPr>
            <p:txBody>
              <a:bodyPr/>
              <a:lstStyle/>
              <a:p>
                <a:pPr algn="ctr"/>
                <a:endParaRPr lang="zh-CN" altLang="en-US" sz="2000">
                  <a:latin typeface="+mn-ea"/>
                </a:endParaRPr>
              </a:p>
            </p:txBody>
          </p:sp>
          <p:sp>
            <p:nvSpPr>
              <p:cNvPr id="1052688" name="Freeform 67"/>
              <p:cNvSpPr/>
              <p:nvPr/>
            </p:nvSpPr>
            <p:spPr bwMode="auto">
              <a:xfrm>
                <a:off x="440" y="1157"/>
                <a:ext cx="59" cy="16"/>
              </a:xfrm>
              <a:custGeom>
                <a:avLst/>
                <a:gdLst>
                  <a:gd name="T0" fmla="*/ 3 w 109"/>
                  <a:gd name="T1" fmla="*/ 0 h 32"/>
                  <a:gd name="T2" fmla="*/ 95 w 109"/>
                  <a:gd name="T3" fmla="*/ 1 h 32"/>
                  <a:gd name="T4" fmla="*/ 109 w 109"/>
                  <a:gd name="T5" fmla="*/ 27 h 32"/>
                  <a:gd name="T6" fmla="*/ 93 w 109"/>
                  <a:gd name="T7" fmla="*/ 27 h 32"/>
                  <a:gd name="T8" fmla="*/ 30 w 109"/>
                  <a:gd name="T9" fmla="*/ 32 h 32"/>
                  <a:gd name="T10" fmla="*/ 0 w 109"/>
                  <a:gd name="T11" fmla="*/ 3 h 32"/>
                  <a:gd name="T12" fmla="*/ 3 w 109"/>
                  <a:gd name="T13" fmla="*/ 0 h 32"/>
                  <a:gd name="T14" fmla="*/ 3 w 10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32">
                    <a:moveTo>
                      <a:pt x="3" y="0"/>
                    </a:moveTo>
                    <a:lnTo>
                      <a:pt x="95" y="1"/>
                    </a:lnTo>
                    <a:lnTo>
                      <a:pt x="109" y="27"/>
                    </a:lnTo>
                    <a:lnTo>
                      <a:pt x="93" y="27"/>
                    </a:lnTo>
                    <a:lnTo>
                      <a:pt x="30" y="32"/>
                    </a:lnTo>
                    <a:lnTo>
                      <a:pt x="0" y="3"/>
                    </a:lnTo>
                    <a:lnTo>
                      <a:pt x="3" y="0"/>
                    </a:lnTo>
                    <a:lnTo>
                      <a:pt x="3" y="0"/>
                    </a:lnTo>
                    <a:close/>
                  </a:path>
                </a:pathLst>
              </a:custGeom>
              <a:solidFill>
                <a:srgbClr val="7A94A8"/>
              </a:solidFill>
              <a:ln>
                <a:noFill/>
              </a:ln>
            </p:spPr>
            <p:txBody>
              <a:bodyPr/>
              <a:lstStyle/>
              <a:p>
                <a:pPr algn="ctr"/>
                <a:endParaRPr lang="zh-CN" altLang="en-US" sz="2000">
                  <a:latin typeface="+mn-ea"/>
                </a:endParaRPr>
              </a:p>
            </p:txBody>
          </p:sp>
          <p:sp>
            <p:nvSpPr>
              <p:cNvPr id="1052689" name="Freeform 68"/>
              <p:cNvSpPr/>
              <p:nvPr/>
            </p:nvSpPr>
            <p:spPr bwMode="auto">
              <a:xfrm>
                <a:off x="439" y="1156"/>
                <a:ext cx="20" cy="34"/>
              </a:xfrm>
              <a:custGeom>
                <a:avLst/>
                <a:gdLst>
                  <a:gd name="T0" fmla="*/ 7 w 39"/>
                  <a:gd name="T1" fmla="*/ 5 h 69"/>
                  <a:gd name="T2" fmla="*/ 39 w 39"/>
                  <a:gd name="T3" fmla="*/ 35 h 69"/>
                  <a:gd name="T4" fmla="*/ 37 w 39"/>
                  <a:gd name="T5" fmla="*/ 47 h 69"/>
                  <a:gd name="T6" fmla="*/ 37 w 39"/>
                  <a:gd name="T7" fmla="*/ 69 h 69"/>
                  <a:gd name="T8" fmla="*/ 29 w 39"/>
                  <a:gd name="T9" fmla="*/ 62 h 69"/>
                  <a:gd name="T10" fmla="*/ 15 w 39"/>
                  <a:gd name="T11" fmla="*/ 32 h 69"/>
                  <a:gd name="T12" fmla="*/ 12 w 39"/>
                  <a:gd name="T13" fmla="*/ 20 h 69"/>
                  <a:gd name="T14" fmla="*/ 0 w 39"/>
                  <a:gd name="T15" fmla="*/ 7 h 69"/>
                  <a:gd name="T16" fmla="*/ 4 w 39"/>
                  <a:gd name="T17" fmla="*/ 0 h 69"/>
                  <a:gd name="T18" fmla="*/ 7 w 39"/>
                  <a:gd name="T19" fmla="*/ 5 h 69"/>
                  <a:gd name="T20" fmla="*/ 7 w 39"/>
                  <a:gd name="T21"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69">
                    <a:moveTo>
                      <a:pt x="7" y="5"/>
                    </a:moveTo>
                    <a:lnTo>
                      <a:pt x="39" y="35"/>
                    </a:lnTo>
                    <a:lnTo>
                      <a:pt x="37" y="47"/>
                    </a:lnTo>
                    <a:lnTo>
                      <a:pt x="37" y="69"/>
                    </a:lnTo>
                    <a:lnTo>
                      <a:pt x="29" y="62"/>
                    </a:lnTo>
                    <a:lnTo>
                      <a:pt x="15" y="32"/>
                    </a:lnTo>
                    <a:lnTo>
                      <a:pt x="12" y="20"/>
                    </a:lnTo>
                    <a:lnTo>
                      <a:pt x="0" y="7"/>
                    </a:lnTo>
                    <a:lnTo>
                      <a:pt x="4" y="0"/>
                    </a:lnTo>
                    <a:lnTo>
                      <a:pt x="7" y="5"/>
                    </a:lnTo>
                    <a:lnTo>
                      <a:pt x="7" y="5"/>
                    </a:lnTo>
                    <a:close/>
                  </a:path>
                </a:pathLst>
              </a:custGeom>
              <a:solidFill>
                <a:srgbClr val="96ABBA"/>
              </a:solidFill>
              <a:ln>
                <a:noFill/>
              </a:ln>
            </p:spPr>
            <p:txBody>
              <a:bodyPr/>
              <a:lstStyle/>
              <a:p>
                <a:pPr algn="ctr"/>
                <a:endParaRPr lang="zh-CN" altLang="en-US" sz="2000">
                  <a:latin typeface="+mn-ea"/>
                </a:endParaRPr>
              </a:p>
            </p:txBody>
          </p:sp>
          <p:sp>
            <p:nvSpPr>
              <p:cNvPr id="1052690" name="Freeform 69"/>
              <p:cNvSpPr/>
              <p:nvPr/>
            </p:nvSpPr>
            <p:spPr bwMode="auto">
              <a:xfrm>
                <a:off x="455" y="1172"/>
                <a:ext cx="5" cy="19"/>
              </a:xfrm>
              <a:custGeom>
                <a:avLst/>
                <a:gdLst>
                  <a:gd name="T0" fmla="*/ 4 w 10"/>
                  <a:gd name="T1" fmla="*/ 0 h 39"/>
                  <a:gd name="T2" fmla="*/ 0 w 10"/>
                  <a:gd name="T3" fmla="*/ 30 h 39"/>
                  <a:gd name="T4" fmla="*/ 5 w 10"/>
                  <a:gd name="T5" fmla="*/ 39 h 39"/>
                  <a:gd name="T6" fmla="*/ 7 w 10"/>
                  <a:gd name="T7" fmla="*/ 35 h 39"/>
                  <a:gd name="T8" fmla="*/ 10 w 10"/>
                  <a:gd name="T9" fmla="*/ 0 h 39"/>
                  <a:gd name="T10" fmla="*/ 4 w 10"/>
                  <a:gd name="T11" fmla="*/ 0 h 39"/>
                  <a:gd name="T12" fmla="*/ 4 w 10"/>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10" h="39">
                    <a:moveTo>
                      <a:pt x="4" y="0"/>
                    </a:moveTo>
                    <a:lnTo>
                      <a:pt x="0" y="30"/>
                    </a:lnTo>
                    <a:lnTo>
                      <a:pt x="5" y="39"/>
                    </a:lnTo>
                    <a:lnTo>
                      <a:pt x="7" y="35"/>
                    </a:lnTo>
                    <a:lnTo>
                      <a:pt x="10" y="0"/>
                    </a:lnTo>
                    <a:lnTo>
                      <a:pt x="4" y="0"/>
                    </a:lnTo>
                    <a:lnTo>
                      <a:pt x="4" y="0"/>
                    </a:lnTo>
                    <a:close/>
                  </a:path>
                </a:pathLst>
              </a:custGeom>
              <a:solidFill>
                <a:srgbClr val="4A697A"/>
              </a:solidFill>
              <a:ln>
                <a:noFill/>
              </a:ln>
            </p:spPr>
            <p:txBody>
              <a:bodyPr/>
              <a:lstStyle/>
              <a:p>
                <a:pPr algn="ctr"/>
                <a:endParaRPr lang="zh-CN" altLang="en-US" sz="2000">
                  <a:latin typeface="+mn-ea"/>
                </a:endParaRPr>
              </a:p>
            </p:txBody>
          </p:sp>
          <p:sp>
            <p:nvSpPr>
              <p:cNvPr id="1052691" name="Freeform 70"/>
              <p:cNvSpPr/>
              <p:nvPr/>
            </p:nvSpPr>
            <p:spPr bwMode="auto">
              <a:xfrm>
                <a:off x="456" y="1171"/>
                <a:ext cx="91" cy="81"/>
              </a:xfrm>
              <a:custGeom>
                <a:avLst/>
                <a:gdLst>
                  <a:gd name="T0" fmla="*/ 8 w 168"/>
                  <a:gd name="T1" fmla="*/ 0 h 163"/>
                  <a:gd name="T2" fmla="*/ 146 w 168"/>
                  <a:gd name="T3" fmla="*/ 2 h 163"/>
                  <a:gd name="T4" fmla="*/ 164 w 168"/>
                  <a:gd name="T5" fmla="*/ 2 h 163"/>
                  <a:gd name="T6" fmla="*/ 168 w 168"/>
                  <a:gd name="T7" fmla="*/ 7 h 163"/>
                  <a:gd name="T8" fmla="*/ 166 w 168"/>
                  <a:gd name="T9" fmla="*/ 24 h 163"/>
                  <a:gd name="T10" fmla="*/ 159 w 168"/>
                  <a:gd name="T11" fmla="*/ 111 h 163"/>
                  <a:gd name="T12" fmla="*/ 152 w 168"/>
                  <a:gd name="T13" fmla="*/ 163 h 163"/>
                  <a:gd name="T14" fmla="*/ 87 w 168"/>
                  <a:gd name="T15" fmla="*/ 163 h 163"/>
                  <a:gd name="T16" fmla="*/ 70 w 168"/>
                  <a:gd name="T17" fmla="*/ 151 h 163"/>
                  <a:gd name="T18" fmla="*/ 70 w 168"/>
                  <a:gd name="T19" fmla="*/ 144 h 163"/>
                  <a:gd name="T20" fmla="*/ 139 w 168"/>
                  <a:gd name="T21" fmla="*/ 150 h 163"/>
                  <a:gd name="T22" fmla="*/ 142 w 168"/>
                  <a:gd name="T23" fmla="*/ 148 h 163"/>
                  <a:gd name="T24" fmla="*/ 156 w 168"/>
                  <a:gd name="T25" fmla="*/ 29 h 163"/>
                  <a:gd name="T26" fmla="*/ 132 w 168"/>
                  <a:gd name="T27" fmla="*/ 25 h 163"/>
                  <a:gd name="T28" fmla="*/ 27 w 168"/>
                  <a:gd name="T29" fmla="*/ 29 h 163"/>
                  <a:gd name="T30" fmla="*/ 25 w 168"/>
                  <a:gd name="T31" fmla="*/ 34 h 163"/>
                  <a:gd name="T32" fmla="*/ 18 w 168"/>
                  <a:gd name="T33" fmla="*/ 69 h 163"/>
                  <a:gd name="T34" fmla="*/ 0 w 168"/>
                  <a:gd name="T35" fmla="*/ 39 h 163"/>
                  <a:gd name="T36" fmla="*/ 5 w 168"/>
                  <a:gd name="T37" fmla="*/ 9 h 163"/>
                  <a:gd name="T38" fmla="*/ 8 w 168"/>
                  <a:gd name="T39" fmla="*/ 0 h 163"/>
                  <a:gd name="T40" fmla="*/ 8 w 168"/>
                  <a:gd name="T4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 h="163">
                    <a:moveTo>
                      <a:pt x="8" y="0"/>
                    </a:moveTo>
                    <a:lnTo>
                      <a:pt x="146" y="2"/>
                    </a:lnTo>
                    <a:lnTo>
                      <a:pt x="164" y="2"/>
                    </a:lnTo>
                    <a:lnTo>
                      <a:pt x="168" y="7"/>
                    </a:lnTo>
                    <a:lnTo>
                      <a:pt x="166" y="24"/>
                    </a:lnTo>
                    <a:lnTo>
                      <a:pt x="159" y="111"/>
                    </a:lnTo>
                    <a:lnTo>
                      <a:pt x="152" y="163"/>
                    </a:lnTo>
                    <a:lnTo>
                      <a:pt x="87" y="163"/>
                    </a:lnTo>
                    <a:lnTo>
                      <a:pt x="70" y="151"/>
                    </a:lnTo>
                    <a:lnTo>
                      <a:pt x="70" y="144"/>
                    </a:lnTo>
                    <a:lnTo>
                      <a:pt x="139" y="150"/>
                    </a:lnTo>
                    <a:lnTo>
                      <a:pt x="142" y="148"/>
                    </a:lnTo>
                    <a:lnTo>
                      <a:pt x="156" y="29"/>
                    </a:lnTo>
                    <a:lnTo>
                      <a:pt x="132" y="25"/>
                    </a:lnTo>
                    <a:lnTo>
                      <a:pt x="27" y="29"/>
                    </a:lnTo>
                    <a:lnTo>
                      <a:pt x="25" y="34"/>
                    </a:lnTo>
                    <a:lnTo>
                      <a:pt x="18" y="69"/>
                    </a:lnTo>
                    <a:lnTo>
                      <a:pt x="0" y="39"/>
                    </a:lnTo>
                    <a:lnTo>
                      <a:pt x="5" y="9"/>
                    </a:lnTo>
                    <a:lnTo>
                      <a:pt x="8" y="0"/>
                    </a:lnTo>
                    <a:lnTo>
                      <a:pt x="8" y="0"/>
                    </a:lnTo>
                    <a:close/>
                  </a:path>
                </a:pathLst>
              </a:custGeom>
              <a:solidFill>
                <a:srgbClr val="BDB5A6"/>
              </a:solidFill>
              <a:ln>
                <a:noFill/>
              </a:ln>
            </p:spPr>
            <p:txBody>
              <a:bodyPr/>
              <a:lstStyle/>
              <a:p>
                <a:pPr algn="ctr"/>
                <a:endParaRPr lang="zh-CN" altLang="en-US" sz="2000">
                  <a:latin typeface="+mn-ea"/>
                </a:endParaRPr>
              </a:p>
            </p:txBody>
          </p:sp>
          <p:sp>
            <p:nvSpPr>
              <p:cNvPr id="1052692" name="Freeform 71"/>
              <p:cNvSpPr/>
              <p:nvPr/>
            </p:nvSpPr>
            <p:spPr bwMode="auto">
              <a:xfrm>
                <a:off x="497" y="1234"/>
                <a:ext cx="15" cy="7"/>
              </a:xfrm>
              <a:custGeom>
                <a:avLst/>
                <a:gdLst>
                  <a:gd name="T0" fmla="*/ 0 w 29"/>
                  <a:gd name="T1" fmla="*/ 0 h 13"/>
                  <a:gd name="T2" fmla="*/ 29 w 29"/>
                  <a:gd name="T3" fmla="*/ 5 h 13"/>
                  <a:gd name="T4" fmla="*/ 27 w 29"/>
                  <a:gd name="T5" fmla="*/ 13 h 13"/>
                  <a:gd name="T6" fmla="*/ 4 w 29"/>
                  <a:gd name="T7" fmla="*/ 13 h 13"/>
                  <a:gd name="T8" fmla="*/ 0 w 29"/>
                  <a:gd name="T9" fmla="*/ 0 h 13"/>
                  <a:gd name="T10" fmla="*/ 0 w 29"/>
                  <a:gd name="T11" fmla="*/ 0 h 13"/>
                </a:gdLst>
                <a:ahLst/>
                <a:cxnLst>
                  <a:cxn ang="0">
                    <a:pos x="T0" y="T1"/>
                  </a:cxn>
                  <a:cxn ang="0">
                    <a:pos x="T2" y="T3"/>
                  </a:cxn>
                  <a:cxn ang="0">
                    <a:pos x="T4" y="T5"/>
                  </a:cxn>
                  <a:cxn ang="0">
                    <a:pos x="T6" y="T7"/>
                  </a:cxn>
                  <a:cxn ang="0">
                    <a:pos x="T8" y="T9"/>
                  </a:cxn>
                  <a:cxn ang="0">
                    <a:pos x="T10" y="T11"/>
                  </a:cxn>
                </a:cxnLst>
                <a:rect l="0" t="0" r="r" b="b"/>
                <a:pathLst>
                  <a:path w="29" h="13">
                    <a:moveTo>
                      <a:pt x="0" y="0"/>
                    </a:moveTo>
                    <a:lnTo>
                      <a:pt x="29" y="5"/>
                    </a:lnTo>
                    <a:lnTo>
                      <a:pt x="27" y="13"/>
                    </a:lnTo>
                    <a:lnTo>
                      <a:pt x="4" y="13"/>
                    </a:lnTo>
                    <a:lnTo>
                      <a:pt x="0" y="0"/>
                    </a:lnTo>
                    <a:lnTo>
                      <a:pt x="0" y="0"/>
                    </a:lnTo>
                    <a:close/>
                  </a:path>
                </a:pathLst>
              </a:custGeom>
              <a:solidFill>
                <a:srgbClr val="6E99E0"/>
              </a:solidFill>
              <a:ln>
                <a:noFill/>
              </a:ln>
            </p:spPr>
            <p:txBody>
              <a:bodyPr/>
              <a:lstStyle/>
              <a:p>
                <a:pPr algn="ctr"/>
                <a:endParaRPr lang="zh-CN" altLang="en-US" sz="2000">
                  <a:latin typeface="+mn-ea"/>
                </a:endParaRPr>
              </a:p>
            </p:txBody>
          </p:sp>
          <p:sp>
            <p:nvSpPr>
              <p:cNvPr id="1052693" name="Freeform 72"/>
              <p:cNvSpPr/>
              <p:nvPr/>
            </p:nvSpPr>
            <p:spPr bwMode="auto">
              <a:xfrm>
                <a:off x="554" y="1157"/>
                <a:ext cx="16" cy="103"/>
              </a:xfrm>
              <a:custGeom>
                <a:avLst/>
                <a:gdLst>
                  <a:gd name="T0" fmla="*/ 0 w 30"/>
                  <a:gd name="T1" fmla="*/ 1 h 206"/>
                  <a:gd name="T2" fmla="*/ 5 w 30"/>
                  <a:gd name="T3" fmla="*/ 0 h 206"/>
                  <a:gd name="T4" fmla="*/ 15 w 30"/>
                  <a:gd name="T5" fmla="*/ 5 h 206"/>
                  <a:gd name="T6" fmla="*/ 27 w 30"/>
                  <a:gd name="T7" fmla="*/ 161 h 206"/>
                  <a:gd name="T8" fmla="*/ 30 w 30"/>
                  <a:gd name="T9" fmla="*/ 194 h 206"/>
                  <a:gd name="T10" fmla="*/ 24 w 30"/>
                  <a:gd name="T11" fmla="*/ 203 h 206"/>
                  <a:gd name="T12" fmla="*/ 22 w 30"/>
                  <a:gd name="T13" fmla="*/ 206 h 206"/>
                  <a:gd name="T14" fmla="*/ 15 w 30"/>
                  <a:gd name="T15" fmla="*/ 204 h 206"/>
                  <a:gd name="T16" fmla="*/ 5 w 30"/>
                  <a:gd name="T17" fmla="*/ 87 h 206"/>
                  <a:gd name="T18" fmla="*/ 0 w 30"/>
                  <a:gd name="T19" fmla="*/ 7 h 206"/>
                  <a:gd name="T20" fmla="*/ 0 w 30"/>
                  <a:gd name="T21" fmla="*/ 1 h 206"/>
                  <a:gd name="T22" fmla="*/ 0 w 30"/>
                  <a:gd name="T23" fmla="*/ 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206">
                    <a:moveTo>
                      <a:pt x="0" y="1"/>
                    </a:moveTo>
                    <a:lnTo>
                      <a:pt x="5" y="0"/>
                    </a:lnTo>
                    <a:lnTo>
                      <a:pt x="15" y="5"/>
                    </a:lnTo>
                    <a:lnTo>
                      <a:pt x="27" y="161"/>
                    </a:lnTo>
                    <a:lnTo>
                      <a:pt x="30" y="194"/>
                    </a:lnTo>
                    <a:lnTo>
                      <a:pt x="24" y="203"/>
                    </a:lnTo>
                    <a:lnTo>
                      <a:pt x="22" y="206"/>
                    </a:lnTo>
                    <a:lnTo>
                      <a:pt x="15" y="204"/>
                    </a:lnTo>
                    <a:lnTo>
                      <a:pt x="5" y="87"/>
                    </a:lnTo>
                    <a:lnTo>
                      <a:pt x="0" y="7"/>
                    </a:lnTo>
                    <a:lnTo>
                      <a:pt x="0" y="1"/>
                    </a:lnTo>
                    <a:lnTo>
                      <a:pt x="0" y="1"/>
                    </a:lnTo>
                    <a:close/>
                  </a:path>
                </a:pathLst>
              </a:custGeom>
              <a:solidFill>
                <a:srgbClr val="B3B3B3"/>
              </a:solidFill>
              <a:ln>
                <a:noFill/>
              </a:ln>
            </p:spPr>
            <p:txBody>
              <a:bodyPr/>
              <a:lstStyle/>
              <a:p>
                <a:pPr algn="ctr"/>
                <a:endParaRPr lang="zh-CN" altLang="en-US" sz="2000">
                  <a:latin typeface="+mn-ea"/>
                </a:endParaRPr>
              </a:p>
            </p:txBody>
          </p:sp>
          <p:sp>
            <p:nvSpPr>
              <p:cNvPr id="1052694" name="Freeform 73"/>
              <p:cNvSpPr/>
              <p:nvPr/>
            </p:nvSpPr>
            <p:spPr bwMode="auto">
              <a:xfrm>
                <a:off x="512" y="1207"/>
                <a:ext cx="28" cy="41"/>
              </a:xfrm>
              <a:custGeom>
                <a:avLst/>
                <a:gdLst>
                  <a:gd name="T0" fmla="*/ 44 w 50"/>
                  <a:gd name="T1" fmla="*/ 0 h 83"/>
                  <a:gd name="T2" fmla="*/ 30 w 50"/>
                  <a:gd name="T3" fmla="*/ 31 h 83"/>
                  <a:gd name="T4" fmla="*/ 22 w 50"/>
                  <a:gd name="T5" fmla="*/ 56 h 83"/>
                  <a:gd name="T6" fmla="*/ 0 w 50"/>
                  <a:gd name="T7" fmla="*/ 76 h 83"/>
                  <a:gd name="T8" fmla="*/ 40 w 50"/>
                  <a:gd name="T9" fmla="*/ 83 h 83"/>
                  <a:gd name="T10" fmla="*/ 49 w 50"/>
                  <a:gd name="T11" fmla="*/ 64 h 83"/>
                  <a:gd name="T12" fmla="*/ 50 w 50"/>
                  <a:gd name="T13" fmla="*/ 22 h 83"/>
                  <a:gd name="T14" fmla="*/ 44 w 50"/>
                  <a:gd name="T15" fmla="*/ 0 h 83"/>
                  <a:gd name="T16" fmla="*/ 44 w 50"/>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83">
                    <a:moveTo>
                      <a:pt x="44" y="0"/>
                    </a:moveTo>
                    <a:lnTo>
                      <a:pt x="30" y="31"/>
                    </a:lnTo>
                    <a:lnTo>
                      <a:pt x="22" y="56"/>
                    </a:lnTo>
                    <a:lnTo>
                      <a:pt x="0" y="76"/>
                    </a:lnTo>
                    <a:lnTo>
                      <a:pt x="40" y="83"/>
                    </a:lnTo>
                    <a:lnTo>
                      <a:pt x="49" y="64"/>
                    </a:lnTo>
                    <a:lnTo>
                      <a:pt x="50" y="22"/>
                    </a:lnTo>
                    <a:lnTo>
                      <a:pt x="44" y="0"/>
                    </a:lnTo>
                    <a:lnTo>
                      <a:pt x="44" y="0"/>
                    </a:lnTo>
                    <a:close/>
                  </a:path>
                </a:pathLst>
              </a:custGeom>
              <a:solidFill>
                <a:srgbClr val="1C404F"/>
              </a:solidFill>
              <a:ln>
                <a:noFill/>
              </a:ln>
            </p:spPr>
            <p:txBody>
              <a:bodyPr/>
              <a:lstStyle/>
              <a:p>
                <a:pPr algn="ctr"/>
                <a:endParaRPr lang="zh-CN" altLang="en-US" sz="2000">
                  <a:latin typeface="+mn-ea"/>
                </a:endParaRPr>
              </a:p>
            </p:txBody>
          </p:sp>
          <p:sp>
            <p:nvSpPr>
              <p:cNvPr id="1052695" name="Freeform 74"/>
              <p:cNvSpPr/>
              <p:nvPr/>
            </p:nvSpPr>
            <p:spPr bwMode="auto">
              <a:xfrm>
                <a:off x="505" y="1189"/>
                <a:ext cx="30" cy="6"/>
              </a:xfrm>
              <a:custGeom>
                <a:avLst/>
                <a:gdLst>
                  <a:gd name="T0" fmla="*/ 5 w 55"/>
                  <a:gd name="T1" fmla="*/ 0 h 13"/>
                  <a:gd name="T2" fmla="*/ 38 w 55"/>
                  <a:gd name="T3" fmla="*/ 0 h 13"/>
                  <a:gd name="T4" fmla="*/ 55 w 55"/>
                  <a:gd name="T5" fmla="*/ 1 h 13"/>
                  <a:gd name="T6" fmla="*/ 55 w 55"/>
                  <a:gd name="T7" fmla="*/ 13 h 13"/>
                  <a:gd name="T8" fmla="*/ 33 w 55"/>
                  <a:gd name="T9" fmla="*/ 8 h 13"/>
                  <a:gd name="T10" fmla="*/ 0 w 55"/>
                  <a:gd name="T11" fmla="*/ 8 h 13"/>
                  <a:gd name="T12" fmla="*/ 5 w 55"/>
                  <a:gd name="T13" fmla="*/ 0 h 13"/>
                  <a:gd name="T14" fmla="*/ 5 w 55"/>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3">
                    <a:moveTo>
                      <a:pt x="5" y="0"/>
                    </a:moveTo>
                    <a:lnTo>
                      <a:pt x="38" y="0"/>
                    </a:lnTo>
                    <a:lnTo>
                      <a:pt x="55" y="1"/>
                    </a:lnTo>
                    <a:lnTo>
                      <a:pt x="55" y="13"/>
                    </a:lnTo>
                    <a:lnTo>
                      <a:pt x="33" y="8"/>
                    </a:lnTo>
                    <a:lnTo>
                      <a:pt x="0" y="8"/>
                    </a:lnTo>
                    <a:lnTo>
                      <a:pt x="5" y="0"/>
                    </a:lnTo>
                    <a:lnTo>
                      <a:pt x="5" y="0"/>
                    </a:lnTo>
                    <a:close/>
                  </a:path>
                </a:pathLst>
              </a:custGeom>
              <a:solidFill>
                <a:srgbClr val="7DB3E8"/>
              </a:solidFill>
              <a:ln>
                <a:noFill/>
              </a:ln>
            </p:spPr>
            <p:txBody>
              <a:bodyPr/>
              <a:lstStyle/>
              <a:p>
                <a:pPr algn="ctr"/>
                <a:endParaRPr lang="zh-CN" altLang="en-US" sz="2000">
                  <a:latin typeface="+mn-ea"/>
                </a:endParaRPr>
              </a:p>
            </p:txBody>
          </p:sp>
          <p:sp>
            <p:nvSpPr>
              <p:cNvPr id="1052696" name="Freeform 75"/>
              <p:cNvSpPr/>
              <p:nvPr/>
            </p:nvSpPr>
            <p:spPr bwMode="auto">
              <a:xfrm>
                <a:off x="441" y="1271"/>
                <a:ext cx="35" cy="18"/>
              </a:xfrm>
              <a:custGeom>
                <a:avLst/>
                <a:gdLst>
                  <a:gd name="T0" fmla="*/ 0 w 64"/>
                  <a:gd name="T1" fmla="*/ 32 h 37"/>
                  <a:gd name="T2" fmla="*/ 64 w 64"/>
                  <a:gd name="T3" fmla="*/ 37 h 37"/>
                  <a:gd name="T4" fmla="*/ 42 w 64"/>
                  <a:gd name="T5" fmla="*/ 23 h 37"/>
                  <a:gd name="T6" fmla="*/ 25 w 64"/>
                  <a:gd name="T7" fmla="*/ 0 h 37"/>
                  <a:gd name="T8" fmla="*/ 0 w 64"/>
                  <a:gd name="T9" fmla="*/ 8 h 37"/>
                  <a:gd name="T10" fmla="*/ 0 w 64"/>
                  <a:gd name="T11" fmla="*/ 32 h 37"/>
                  <a:gd name="T12" fmla="*/ 0 w 64"/>
                  <a:gd name="T13" fmla="*/ 32 h 37"/>
                </a:gdLst>
                <a:ahLst/>
                <a:cxnLst>
                  <a:cxn ang="0">
                    <a:pos x="T0" y="T1"/>
                  </a:cxn>
                  <a:cxn ang="0">
                    <a:pos x="T2" y="T3"/>
                  </a:cxn>
                  <a:cxn ang="0">
                    <a:pos x="T4" y="T5"/>
                  </a:cxn>
                  <a:cxn ang="0">
                    <a:pos x="T6" y="T7"/>
                  </a:cxn>
                  <a:cxn ang="0">
                    <a:pos x="T8" y="T9"/>
                  </a:cxn>
                  <a:cxn ang="0">
                    <a:pos x="T10" y="T11"/>
                  </a:cxn>
                  <a:cxn ang="0">
                    <a:pos x="T12" y="T13"/>
                  </a:cxn>
                </a:cxnLst>
                <a:rect l="0" t="0" r="r" b="b"/>
                <a:pathLst>
                  <a:path w="64" h="37">
                    <a:moveTo>
                      <a:pt x="0" y="32"/>
                    </a:moveTo>
                    <a:lnTo>
                      <a:pt x="64" y="37"/>
                    </a:lnTo>
                    <a:lnTo>
                      <a:pt x="42" y="23"/>
                    </a:lnTo>
                    <a:lnTo>
                      <a:pt x="25" y="0"/>
                    </a:lnTo>
                    <a:lnTo>
                      <a:pt x="0" y="8"/>
                    </a:lnTo>
                    <a:lnTo>
                      <a:pt x="0" y="32"/>
                    </a:lnTo>
                    <a:lnTo>
                      <a:pt x="0" y="32"/>
                    </a:lnTo>
                    <a:close/>
                  </a:path>
                </a:pathLst>
              </a:custGeom>
              <a:solidFill>
                <a:srgbClr val="2E4F61"/>
              </a:solidFill>
              <a:ln>
                <a:noFill/>
              </a:ln>
            </p:spPr>
            <p:txBody>
              <a:bodyPr/>
              <a:lstStyle/>
              <a:p>
                <a:pPr algn="ctr"/>
                <a:endParaRPr lang="zh-CN" altLang="en-US" sz="2000">
                  <a:latin typeface="+mn-ea"/>
                </a:endParaRPr>
              </a:p>
            </p:txBody>
          </p:sp>
          <p:sp>
            <p:nvSpPr>
              <p:cNvPr id="1052697" name="Freeform 76"/>
              <p:cNvSpPr/>
              <p:nvPr/>
            </p:nvSpPr>
            <p:spPr bwMode="auto">
              <a:xfrm>
                <a:off x="538" y="1159"/>
                <a:ext cx="24" cy="99"/>
              </a:xfrm>
              <a:custGeom>
                <a:avLst/>
                <a:gdLst>
                  <a:gd name="T0" fmla="*/ 28 w 43"/>
                  <a:gd name="T1" fmla="*/ 0 h 200"/>
                  <a:gd name="T2" fmla="*/ 43 w 43"/>
                  <a:gd name="T3" fmla="*/ 200 h 200"/>
                  <a:gd name="T4" fmla="*/ 35 w 43"/>
                  <a:gd name="T5" fmla="*/ 200 h 200"/>
                  <a:gd name="T6" fmla="*/ 8 w 43"/>
                  <a:gd name="T7" fmla="*/ 191 h 200"/>
                  <a:gd name="T8" fmla="*/ 0 w 43"/>
                  <a:gd name="T9" fmla="*/ 185 h 200"/>
                  <a:gd name="T10" fmla="*/ 17 w 43"/>
                  <a:gd name="T11" fmla="*/ 57 h 200"/>
                  <a:gd name="T12" fmla="*/ 17 w 43"/>
                  <a:gd name="T13" fmla="*/ 22 h 200"/>
                  <a:gd name="T14" fmla="*/ 20 w 43"/>
                  <a:gd name="T15" fmla="*/ 7 h 200"/>
                  <a:gd name="T16" fmla="*/ 28 w 43"/>
                  <a:gd name="T17" fmla="*/ 0 h 200"/>
                  <a:gd name="T18" fmla="*/ 28 w 43"/>
                  <a:gd name="T19"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00">
                    <a:moveTo>
                      <a:pt x="28" y="0"/>
                    </a:moveTo>
                    <a:lnTo>
                      <a:pt x="43" y="200"/>
                    </a:lnTo>
                    <a:lnTo>
                      <a:pt x="35" y="200"/>
                    </a:lnTo>
                    <a:lnTo>
                      <a:pt x="8" y="191"/>
                    </a:lnTo>
                    <a:lnTo>
                      <a:pt x="0" y="185"/>
                    </a:lnTo>
                    <a:lnTo>
                      <a:pt x="17" y="57"/>
                    </a:lnTo>
                    <a:lnTo>
                      <a:pt x="17" y="22"/>
                    </a:lnTo>
                    <a:lnTo>
                      <a:pt x="20" y="7"/>
                    </a:lnTo>
                    <a:lnTo>
                      <a:pt x="28" y="0"/>
                    </a:lnTo>
                    <a:lnTo>
                      <a:pt x="28" y="0"/>
                    </a:lnTo>
                    <a:close/>
                  </a:path>
                </a:pathLst>
              </a:custGeom>
              <a:solidFill>
                <a:srgbClr val="4A697A"/>
              </a:solidFill>
              <a:ln>
                <a:noFill/>
              </a:ln>
            </p:spPr>
            <p:txBody>
              <a:bodyPr/>
              <a:lstStyle/>
              <a:p>
                <a:pPr algn="ctr"/>
                <a:endParaRPr lang="zh-CN" altLang="en-US" sz="2000">
                  <a:latin typeface="+mn-ea"/>
                </a:endParaRPr>
              </a:p>
            </p:txBody>
          </p:sp>
          <p:sp>
            <p:nvSpPr>
              <p:cNvPr id="1052698" name="Freeform 77"/>
              <p:cNvSpPr/>
              <p:nvPr/>
            </p:nvSpPr>
            <p:spPr bwMode="auto">
              <a:xfrm>
                <a:off x="441" y="1156"/>
                <a:ext cx="113" cy="55"/>
              </a:xfrm>
              <a:custGeom>
                <a:avLst/>
                <a:gdLst>
                  <a:gd name="T0" fmla="*/ 0 w 208"/>
                  <a:gd name="T1" fmla="*/ 0 h 111"/>
                  <a:gd name="T2" fmla="*/ 116 w 208"/>
                  <a:gd name="T3" fmla="*/ 3 h 111"/>
                  <a:gd name="T4" fmla="*/ 208 w 208"/>
                  <a:gd name="T5" fmla="*/ 7 h 111"/>
                  <a:gd name="T6" fmla="*/ 203 w 208"/>
                  <a:gd name="T7" fmla="*/ 34 h 111"/>
                  <a:gd name="T8" fmla="*/ 190 w 208"/>
                  <a:gd name="T9" fmla="*/ 111 h 111"/>
                  <a:gd name="T10" fmla="*/ 193 w 208"/>
                  <a:gd name="T11" fmla="*/ 35 h 111"/>
                  <a:gd name="T12" fmla="*/ 186 w 208"/>
                  <a:gd name="T13" fmla="*/ 29 h 111"/>
                  <a:gd name="T14" fmla="*/ 111 w 208"/>
                  <a:gd name="T15" fmla="*/ 30 h 111"/>
                  <a:gd name="T16" fmla="*/ 40 w 208"/>
                  <a:gd name="T17" fmla="*/ 32 h 111"/>
                  <a:gd name="T18" fmla="*/ 57 w 208"/>
                  <a:gd name="T19" fmla="*/ 22 h 111"/>
                  <a:gd name="T20" fmla="*/ 51 w 208"/>
                  <a:gd name="T21" fmla="*/ 14 h 111"/>
                  <a:gd name="T22" fmla="*/ 0 w 208"/>
                  <a:gd name="T23" fmla="*/ 0 h 111"/>
                  <a:gd name="T24" fmla="*/ 0 w 208"/>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11">
                    <a:moveTo>
                      <a:pt x="0" y="0"/>
                    </a:moveTo>
                    <a:lnTo>
                      <a:pt x="116" y="3"/>
                    </a:lnTo>
                    <a:lnTo>
                      <a:pt x="208" y="7"/>
                    </a:lnTo>
                    <a:lnTo>
                      <a:pt x="203" y="34"/>
                    </a:lnTo>
                    <a:lnTo>
                      <a:pt x="190" y="111"/>
                    </a:lnTo>
                    <a:lnTo>
                      <a:pt x="193" y="35"/>
                    </a:lnTo>
                    <a:lnTo>
                      <a:pt x="186" y="29"/>
                    </a:lnTo>
                    <a:lnTo>
                      <a:pt x="111" y="30"/>
                    </a:lnTo>
                    <a:lnTo>
                      <a:pt x="40" y="32"/>
                    </a:lnTo>
                    <a:lnTo>
                      <a:pt x="57" y="22"/>
                    </a:lnTo>
                    <a:lnTo>
                      <a:pt x="51" y="14"/>
                    </a:lnTo>
                    <a:lnTo>
                      <a:pt x="0" y="0"/>
                    </a:lnTo>
                    <a:lnTo>
                      <a:pt x="0" y="0"/>
                    </a:lnTo>
                    <a:close/>
                  </a:path>
                </a:pathLst>
              </a:custGeom>
              <a:solidFill>
                <a:srgbClr val="1C404F"/>
              </a:solidFill>
              <a:ln>
                <a:noFill/>
              </a:ln>
            </p:spPr>
            <p:txBody>
              <a:bodyPr/>
              <a:lstStyle/>
              <a:p>
                <a:pPr algn="ctr"/>
                <a:endParaRPr lang="zh-CN" altLang="en-US" sz="2000">
                  <a:latin typeface="+mn-ea"/>
                </a:endParaRPr>
              </a:p>
            </p:txBody>
          </p:sp>
          <p:sp>
            <p:nvSpPr>
              <p:cNvPr id="1052699" name="Freeform 78"/>
              <p:cNvSpPr/>
              <p:nvPr/>
            </p:nvSpPr>
            <p:spPr bwMode="auto">
              <a:xfrm>
                <a:off x="316" y="1110"/>
                <a:ext cx="182" cy="241"/>
              </a:xfrm>
              <a:custGeom>
                <a:avLst/>
                <a:gdLst>
                  <a:gd name="T0" fmla="*/ 173 w 336"/>
                  <a:gd name="T1" fmla="*/ 44 h 483"/>
                  <a:gd name="T2" fmla="*/ 200 w 336"/>
                  <a:gd name="T3" fmla="*/ 65 h 483"/>
                  <a:gd name="T4" fmla="*/ 220 w 336"/>
                  <a:gd name="T5" fmla="*/ 92 h 483"/>
                  <a:gd name="T6" fmla="*/ 237 w 336"/>
                  <a:gd name="T7" fmla="*/ 111 h 483"/>
                  <a:gd name="T8" fmla="*/ 244 w 336"/>
                  <a:gd name="T9" fmla="*/ 132 h 483"/>
                  <a:gd name="T10" fmla="*/ 254 w 336"/>
                  <a:gd name="T11" fmla="*/ 154 h 483"/>
                  <a:gd name="T12" fmla="*/ 270 w 336"/>
                  <a:gd name="T13" fmla="*/ 178 h 483"/>
                  <a:gd name="T14" fmla="*/ 287 w 336"/>
                  <a:gd name="T15" fmla="*/ 204 h 483"/>
                  <a:gd name="T16" fmla="*/ 306 w 336"/>
                  <a:gd name="T17" fmla="*/ 235 h 483"/>
                  <a:gd name="T18" fmla="*/ 336 w 336"/>
                  <a:gd name="T19" fmla="*/ 275 h 483"/>
                  <a:gd name="T20" fmla="*/ 317 w 336"/>
                  <a:gd name="T21" fmla="*/ 285 h 483"/>
                  <a:gd name="T22" fmla="*/ 264 w 336"/>
                  <a:gd name="T23" fmla="*/ 313 h 483"/>
                  <a:gd name="T24" fmla="*/ 249 w 336"/>
                  <a:gd name="T25" fmla="*/ 325 h 483"/>
                  <a:gd name="T26" fmla="*/ 229 w 336"/>
                  <a:gd name="T27" fmla="*/ 337 h 483"/>
                  <a:gd name="T28" fmla="*/ 229 w 336"/>
                  <a:gd name="T29" fmla="*/ 372 h 483"/>
                  <a:gd name="T30" fmla="*/ 229 w 336"/>
                  <a:gd name="T31" fmla="*/ 407 h 483"/>
                  <a:gd name="T32" fmla="*/ 234 w 336"/>
                  <a:gd name="T33" fmla="*/ 431 h 483"/>
                  <a:gd name="T34" fmla="*/ 235 w 336"/>
                  <a:gd name="T35" fmla="*/ 448 h 483"/>
                  <a:gd name="T36" fmla="*/ 234 w 336"/>
                  <a:gd name="T37" fmla="*/ 463 h 483"/>
                  <a:gd name="T38" fmla="*/ 224 w 336"/>
                  <a:gd name="T39" fmla="*/ 479 h 483"/>
                  <a:gd name="T40" fmla="*/ 163 w 336"/>
                  <a:gd name="T41" fmla="*/ 479 h 483"/>
                  <a:gd name="T42" fmla="*/ 123 w 336"/>
                  <a:gd name="T43" fmla="*/ 478 h 483"/>
                  <a:gd name="T44" fmla="*/ 104 w 336"/>
                  <a:gd name="T45" fmla="*/ 483 h 483"/>
                  <a:gd name="T46" fmla="*/ 21 w 336"/>
                  <a:gd name="T47" fmla="*/ 483 h 483"/>
                  <a:gd name="T48" fmla="*/ 0 w 336"/>
                  <a:gd name="T49" fmla="*/ 22 h 483"/>
                  <a:gd name="T50" fmla="*/ 44 w 336"/>
                  <a:gd name="T51" fmla="*/ 2 h 483"/>
                  <a:gd name="T52" fmla="*/ 84 w 336"/>
                  <a:gd name="T53" fmla="*/ 0 h 483"/>
                  <a:gd name="T54" fmla="*/ 111 w 336"/>
                  <a:gd name="T55" fmla="*/ 7 h 483"/>
                  <a:gd name="T56" fmla="*/ 130 w 336"/>
                  <a:gd name="T57" fmla="*/ 15 h 483"/>
                  <a:gd name="T58" fmla="*/ 138 w 336"/>
                  <a:gd name="T59" fmla="*/ 23 h 483"/>
                  <a:gd name="T60" fmla="*/ 145 w 336"/>
                  <a:gd name="T61" fmla="*/ 33 h 483"/>
                  <a:gd name="T62" fmla="*/ 173 w 336"/>
                  <a:gd name="T63" fmla="*/ 44 h 483"/>
                  <a:gd name="T64" fmla="*/ 173 w 336"/>
                  <a:gd name="T65" fmla="*/ 44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6" h="483">
                    <a:moveTo>
                      <a:pt x="173" y="44"/>
                    </a:moveTo>
                    <a:lnTo>
                      <a:pt x="200" y="65"/>
                    </a:lnTo>
                    <a:lnTo>
                      <a:pt x="220" y="92"/>
                    </a:lnTo>
                    <a:lnTo>
                      <a:pt x="237" y="111"/>
                    </a:lnTo>
                    <a:lnTo>
                      <a:pt x="244" y="132"/>
                    </a:lnTo>
                    <a:lnTo>
                      <a:pt x="254" y="154"/>
                    </a:lnTo>
                    <a:lnTo>
                      <a:pt x="270" y="178"/>
                    </a:lnTo>
                    <a:lnTo>
                      <a:pt x="287" y="204"/>
                    </a:lnTo>
                    <a:lnTo>
                      <a:pt x="306" y="235"/>
                    </a:lnTo>
                    <a:lnTo>
                      <a:pt x="336" y="275"/>
                    </a:lnTo>
                    <a:lnTo>
                      <a:pt x="317" y="285"/>
                    </a:lnTo>
                    <a:lnTo>
                      <a:pt x="264" y="313"/>
                    </a:lnTo>
                    <a:lnTo>
                      <a:pt x="249" y="325"/>
                    </a:lnTo>
                    <a:lnTo>
                      <a:pt x="229" y="337"/>
                    </a:lnTo>
                    <a:lnTo>
                      <a:pt x="229" y="372"/>
                    </a:lnTo>
                    <a:lnTo>
                      <a:pt x="229" y="407"/>
                    </a:lnTo>
                    <a:lnTo>
                      <a:pt x="234" y="431"/>
                    </a:lnTo>
                    <a:lnTo>
                      <a:pt x="235" y="448"/>
                    </a:lnTo>
                    <a:lnTo>
                      <a:pt x="234" y="463"/>
                    </a:lnTo>
                    <a:lnTo>
                      <a:pt x="224" y="479"/>
                    </a:lnTo>
                    <a:lnTo>
                      <a:pt x="163" y="479"/>
                    </a:lnTo>
                    <a:lnTo>
                      <a:pt x="123" y="478"/>
                    </a:lnTo>
                    <a:lnTo>
                      <a:pt x="104" y="483"/>
                    </a:lnTo>
                    <a:lnTo>
                      <a:pt x="21" y="483"/>
                    </a:lnTo>
                    <a:lnTo>
                      <a:pt x="0" y="22"/>
                    </a:lnTo>
                    <a:lnTo>
                      <a:pt x="44" y="2"/>
                    </a:lnTo>
                    <a:lnTo>
                      <a:pt x="84" y="0"/>
                    </a:lnTo>
                    <a:lnTo>
                      <a:pt x="111" y="7"/>
                    </a:lnTo>
                    <a:lnTo>
                      <a:pt x="130" y="15"/>
                    </a:lnTo>
                    <a:lnTo>
                      <a:pt x="138" y="23"/>
                    </a:lnTo>
                    <a:lnTo>
                      <a:pt x="145" y="33"/>
                    </a:lnTo>
                    <a:lnTo>
                      <a:pt x="173" y="44"/>
                    </a:lnTo>
                    <a:lnTo>
                      <a:pt x="173" y="44"/>
                    </a:lnTo>
                    <a:close/>
                  </a:path>
                </a:pathLst>
              </a:custGeom>
              <a:solidFill>
                <a:srgbClr val="96ABBA"/>
              </a:solidFill>
              <a:ln>
                <a:noFill/>
              </a:ln>
            </p:spPr>
            <p:txBody>
              <a:bodyPr/>
              <a:lstStyle/>
              <a:p>
                <a:pPr algn="ctr"/>
                <a:endParaRPr lang="zh-CN" altLang="en-US" sz="2000">
                  <a:latin typeface="+mn-ea"/>
                </a:endParaRPr>
              </a:p>
            </p:txBody>
          </p:sp>
          <p:sp>
            <p:nvSpPr>
              <p:cNvPr id="1052700" name="Freeform 79"/>
              <p:cNvSpPr/>
              <p:nvPr/>
            </p:nvSpPr>
            <p:spPr bwMode="auto">
              <a:xfrm>
                <a:off x="329" y="1152"/>
                <a:ext cx="104" cy="200"/>
              </a:xfrm>
              <a:custGeom>
                <a:avLst/>
                <a:gdLst>
                  <a:gd name="T0" fmla="*/ 77 w 193"/>
                  <a:gd name="T1" fmla="*/ 0 h 400"/>
                  <a:gd name="T2" fmla="*/ 70 w 193"/>
                  <a:gd name="T3" fmla="*/ 60 h 400"/>
                  <a:gd name="T4" fmla="*/ 87 w 193"/>
                  <a:gd name="T5" fmla="*/ 99 h 400"/>
                  <a:gd name="T6" fmla="*/ 104 w 193"/>
                  <a:gd name="T7" fmla="*/ 62 h 400"/>
                  <a:gd name="T8" fmla="*/ 106 w 193"/>
                  <a:gd name="T9" fmla="*/ 115 h 400"/>
                  <a:gd name="T10" fmla="*/ 106 w 193"/>
                  <a:gd name="T11" fmla="*/ 137 h 400"/>
                  <a:gd name="T12" fmla="*/ 161 w 193"/>
                  <a:gd name="T13" fmla="*/ 246 h 400"/>
                  <a:gd name="T14" fmla="*/ 191 w 193"/>
                  <a:gd name="T15" fmla="*/ 273 h 400"/>
                  <a:gd name="T16" fmla="*/ 164 w 193"/>
                  <a:gd name="T17" fmla="*/ 266 h 400"/>
                  <a:gd name="T18" fmla="*/ 149 w 193"/>
                  <a:gd name="T19" fmla="*/ 275 h 400"/>
                  <a:gd name="T20" fmla="*/ 179 w 193"/>
                  <a:gd name="T21" fmla="*/ 307 h 400"/>
                  <a:gd name="T22" fmla="*/ 193 w 193"/>
                  <a:gd name="T23" fmla="*/ 332 h 400"/>
                  <a:gd name="T24" fmla="*/ 134 w 193"/>
                  <a:gd name="T25" fmla="*/ 286 h 400"/>
                  <a:gd name="T26" fmla="*/ 159 w 193"/>
                  <a:gd name="T27" fmla="*/ 338 h 400"/>
                  <a:gd name="T28" fmla="*/ 102 w 193"/>
                  <a:gd name="T29" fmla="*/ 297 h 400"/>
                  <a:gd name="T30" fmla="*/ 142 w 193"/>
                  <a:gd name="T31" fmla="*/ 354 h 400"/>
                  <a:gd name="T32" fmla="*/ 178 w 193"/>
                  <a:gd name="T33" fmla="*/ 385 h 400"/>
                  <a:gd name="T34" fmla="*/ 159 w 193"/>
                  <a:gd name="T35" fmla="*/ 395 h 400"/>
                  <a:gd name="T36" fmla="*/ 139 w 193"/>
                  <a:gd name="T37" fmla="*/ 399 h 400"/>
                  <a:gd name="T38" fmla="*/ 111 w 193"/>
                  <a:gd name="T39" fmla="*/ 392 h 400"/>
                  <a:gd name="T40" fmla="*/ 87 w 193"/>
                  <a:gd name="T41" fmla="*/ 399 h 400"/>
                  <a:gd name="T42" fmla="*/ 7 w 193"/>
                  <a:gd name="T43" fmla="*/ 400 h 400"/>
                  <a:gd name="T44" fmla="*/ 0 w 193"/>
                  <a:gd name="T45" fmla="*/ 318 h 400"/>
                  <a:gd name="T46" fmla="*/ 28 w 193"/>
                  <a:gd name="T47" fmla="*/ 328 h 400"/>
                  <a:gd name="T48" fmla="*/ 28 w 193"/>
                  <a:gd name="T49" fmla="*/ 303 h 400"/>
                  <a:gd name="T50" fmla="*/ 7 w 193"/>
                  <a:gd name="T51" fmla="*/ 229 h 400"/>
                  <a:gd name="T52" fmla="*/ 55 w 193"/>
                  <a:gd name="T53" fmla="*/ 295 h 400"/>
                  <a:gd name="T54" fmla="*/ 37 w 193"/>
                  <a:gd name="T55" fmla="*/ 241 h 400"/>
                  <a:gd name="T56" fmla="*/ 18 w 193"/>
                  <a:gd name="T57" fmla="*/ 124 h 400"/>
                  <a:gd name="T58" fmla="*/ 40 w 193"/>
                  <a:gd name="T59" fmla="*/ 149 h 400"/>
                  <a:gd name="T60" fmla="*/ 20 w 193"/>
                  <a:gd name="T61" fmla="*/ 62 h 400"/>
                  <a:gd name="T62" fmla="*/ 22 w 193"/>
                  <a:gd name="T63" fmla="*/ 22 h 400"/>
                  <a:gd name="T64" fmla="*/ 50 w 193"/>
                  <a:gd name="T65" fmla="*/ 80 h 400"/>
                  <a:gd name="T66" fmla="*/ 50 w 193"/>
                  <a:gd name="T67" fmla="*/ 55 h 400"/>
                  <a:gd name="T68" fmla="*/ 55 w 193"/>
                  <a:gd name="T69" fmla="*/ 3 h 400"/>
                  <a:gd name="T70" fmla="*/ 77 w 193"/>
                  <a:gd name="T71" fmla="*/ 0 h 400"/>
                  <a:gd name="T72" fmla="*/ 77 w 193"/>
                  <a:gd name="T73"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400">
                    <a:moveTo>
                      <a:pt x="77" y="0"/>
                    </a:moveTo>
                    <a:lnTo>
                      <a:pt x="70" y="60"/>
                    </a:lnTo>
                    <a:lnTo>
                      <a:pt x="87" y="99"/>
                    </a:lnTo>
                    <a:lnTo>
                      <a:pt x="104" y="62"/>
                    </a:lnTo>
                    <a:lnTo>
                      <a:pt x="106" y="115"/>
                    </a:lnTo>
                    <a:lnTo>
                      <a:pt x="106" y="137"/>
                    </a:lnTo>
                    <a:lnTo>
                      <a:pt x="161" y="246"/>
                    </a:lnTo>
                    <a:lnTo>
                      <a:pt x="191" y="273"/>
                    </a:lnTo>
                    <a:lnTo>
                      <a:pt x="164" y="266"/>
                    </a:lnTo>
                    <a:lnTo>
                      <a:pt x="149" y="275"/>
                    </a:lnTo>
                    <a:lnTo>
                      <a:pt x="179" y="307"/>
                    </a:lnTo>
                    <a:lnTo>
                      <a:pt x="193" y="332"/>
                    </a:lnTo>
                    <a:lnTo>
                      <a:pt x="134" y="286"/>
                    </a:lnTo>
                    <a:lnTo>
                      <a:pt x="159" y="338"/>
                    </a:lnTo>
                    <a:lnTo>
                      <a:pt x="102" y="297"/>
                    </a:lnTo>
                    <a:lnTo>
                      <a:pt x="142" y="354"/>
                    </a:lnTo>
                    <a:lnTo>
                      <a:pt x="178" y="385"/>
                    </a:lnTo>
                    <a:lnTo>
                      <a:pt x="159" y="395"/>
                    </a:lnTo>
                    <a:lnTo>
                      <a:pt x="139" y="399"/>
                    </a:lnTo>
                    <a:lnTo>
                      <a:pt x="111" y="392"/>
                    </a:lnTo>
                    <a:lnTo>
                      <a:pt x="87" y="399"/>
                    </a:lnTo>
                    <a:lnTo>
                      <a:pt x="7" y="400"/>
                    </a:lnTo>
                    <a:lnTo>
                      <a:pt x="0" y="318"/>
                    </a:lnTo>
                    <a:lnTo>
                      <a:pt x="28" y="328"/>
                    </a:lnTo>
                    <a:lnTo>
                      <a:pt x="28" y="303"/>
                    </a:lnTo>
                    <a:lnTo>
                      <a:pt x="7" y="229"/>
                    </a:lnTo>
                    <a:lnTo>
                      <a:pt x="55" y="295"/>
                    </a:lnTo>
                    <a:lnTo>
                      <a:pt x="37" y="241"/>
                    </a:lnTo>
                    <a:lnTo>
                      <a:pt x="18" y="124"/>
                    </a:lnTo>
                    <a:lnTo>
                      <a:pt x="40" y="149"/>
                    </a:lnTo>
                    <a:lnTo>
                      <a:pt x="20" y="62"/>
                    </a:lnTo>
                    <a:lnTo>
                      <a:pt x="22" y="22"/>
                    </a:lnTo>
                    <a:lnTo>
                      <a:pt x="50" y="80"/>
                    </a:lnTo>
                    <a:lnTo>
                      <a:pt x="50" y="55"/>
                    </a:lnTo>
                    <a:lnTo>
                      <a:pt x="55" y="3"/>
                    </a:lnTo>
                    <a:lnTo>
                      <a:pt x="77" y="0"/>
                    </a:lnTo>
                    <a:lnTo>
                      <a:pt x="77" y="0"/>
                    </a:lnTo>
                    <a:close/>
                  </a:path>
                </a:pathLst>
              </a:custGeom>
              <a:solidFill>
                <a:srgbClr val="638091"/>
              </a:solidFill>
              <a:ln>
                <a:noFill/>
              </a:ln>
            </p:spPr>
            <p:txBody>
              <a:bodyPr/>
              <a:lstStyle/>
              <a:p>
                <a:pPr algn="ctr"/>
                <a:endParaRPr lang="zh-CN" altLang="en-US" sz="2000">
                  <a:latin typeface="+mn-ea"/>
                </a:endParaRPr>
              </a:p>
            </p:txBody>
          </p:sp>
          <p:sp>
            <p:nvSpPr>
              <p:cNvPr id="1052701" name="Freeform 80"/>
              <p:cNvSpPr/>
              <p:nvPr/>
            </p:nvSpPr>
            <p:spPr bwMode="auto">
              <a:xfrm>
                <a:off x="455" y="1247"/>
                <a:ext cx="243" cy="92"/>
              </a:xfrm>
              <a:custGeom>
                <a:avLst/>
                <a:gdLst>
                  <a:gd name="T0" fmla="*/ 83 w 448"/>
                  <a:gd name="T1" fmla="*/ 0 h 183"/>
                  <a:gd name="T2" fmla="*/ 114 w 448"/>
                  <a:gd name="T3" fmla="*/ 20 h 183"/>
                  <a:gd name="T4" fmla="*/ 133 w 448"/>
                  <a:gd name="T5" fmla="*/ 35 h 183"/>
                  <a:gd name="T6" fmla="*/ 170 w 448"/>
                  <a:gd name="T7" fmla="*/ 65 h 183"/>
                  <a:gd name="T8" fmla="*/ 208 w 448"/>
                  <a:gd name="T9" fmla="*/ 85 h 183"/>
                  <a:gd name="T10" fmla="*/ 234 w 448"/>
                  <a:gd name="T11" fmla="*/ 100 h 183"/>
                  <a:gd name="T12" fmla="*/ 265 w 448"/>
                  <a:gd name="T13" fmla="*/ 119 h 183"/>
                  <a:gd name="T14" fmla="*/ 272 w 448"/>
                  <a:gd name="T15" fmla="*/ 122 h 183"/>
                  <a:gd name="T16" fmla="*/ 286 w 448"/>
                  <a:gd name="T17" fmla="*/ 122 h 183"/>
                  <a:gd name="T18" fmla="*/ 296 w 448"/>
                  <a:gd name="T19" fmla="*/ 119 h 183"/>
                  <a:gd name="T20" fmla="*/ 343 w 448"/>
                  <a:gd name="T21" fmla="*/ 97 h 183"/>
                  <a:gd name="T22" fmla="*/ 349 w 448"/>
                  <a:gd name="T23" fmla="*/ 95 h 183"/>
                  <a:gd name="T24" fmla="*/ 359 w 448"/>
                  <a:gd name="T25" fmla="*/ 95 h 183"/>
                  <a:gd name="T26" fmla="*/ 396 w 448"/>
                  <a:gd name="T27" fmla="*/ 99 h 183"/>
                  <a:gd name="T28" fmla="*/ 403 w 448"/>
                  <a:gd name="T29" fmla="*/ 106 h 183"/>
                  <a:gd name="T30" fmla="*/ 411 w 448"/>
                  <a:gd name="T31" fmla="*/ 112 h 183"/>
                  <a:gd name="T32" fmla="*/ 430 w 448"/>
                  <a:gd name="T33" fmla="*/ 119 h 183"/>
                  <a:gd name="T34" fmla="*/ 443 w 448"/>
                  <a:gd name="T35" fmla="*/ 126 h 183"/>
                  <a:gd name="T36" fmla="*/ 447 w 448"/>
                  <a:gd name="T37" fmla="*/ 129 h 183"/>
                  <a:gd name="T38" fmla="*/ 448 w 448"/>
                  <a:gd name="T39" fmla="*/ 134 h 183"/>
                  <a:gd name="T40" fmla="*/ 448 w 448"/>
                  <a:gd name="T41" fmla="*/ 139 h 183"/>
                  <a:gd name="T42" fmla="*/ 448 w 448"/>
                  <a:gd name="T43" fmla="*/ 144 h 183"/>
                  <a:gd name="T44" fmla="*/ 448 w 448"/>
                  <a:gd name="T45" fmla="*/ 149 h 183"/>
                  <a:gd name="T46" fmla="*/ 443 w 448"/>
                  <a:gd name="T47" fmla="*/ 152 h 183"/>
                  <a:gd name="T48" fmla="*/ 432 w 448"/>
                  <a:gd name="T49" fmla="*/ 152 h 183"/>
                  <a:gd name="T50" fmla="*/ 418 w 448"/>
                  <a:gd name="T51" fmla="*/ 152 h 183"/>
                  <a:gd name="T52" fmla="*/ 390 w 448"/>
                  <a:gd name="T53" fmla="*/ 142 h 183"/>
                  <a:gd name="T54" fmla="*/ 395 w 448"/>
                  <a:gd name="T55" fmla="*/ 147 h 183"/>
                  <a:gd name="T56" fmla="*/ 405 w 448"/>
                  <a:gd name="T57" fmla="*/ 152 h 183"/>
                  <a:gd name="T58" fmla="*/ 418 w 448"/>
                  <a:gd name="T59" fmla="*/ 157 h 183"/>
                  <a:gd name="T60" fmla="*/ 428 w 448"/>
                  <a:gd name="T61" fmla="*/ 163 h 183"/>
                  <a:gd name="T62" fmla="*/ 432 w 448"/>
                  <a:gd name="T63" fmla="*/ 166 h 183"/>
                  <a:gd name="T64" fmla="*/ 428 w 448"/>
                  <a:gd name="T65" fmla="*/ 173 h 183"/>
                  <a:gd name="T66" fmla="*/ 425 w 448"/>
                  <a:gd name="T67" fmla="*/ 174 h 183"/>
                  <a:gd name="T68" fmla="*/ 418 w 448"/>
                  <a:gd name="T69" fmla="*/ 176 h 183"/>
                  <a:gd name="T70" fmla="*/ 364 w 448"/>
                  <a:gd name="T71" fmla="*/ 168 h 183"/>
                  <a:gd name="T72" fmla="*/ 339 w 448"/>
                  <a:gd name="T73" fmla="*/ 174 h 183"/>
                  <a:gd name="T74" fmla="*/ 309 w 448"/>
                  <a:gd name="T75" fmla="*/ 181 h 183"/>
                  <a:gd name="T76" fmla="*/ 294 w 448"/>
                  <a:gd name="T77" fmla="*/ 183 h 183"/>
                  <a:gd name="T78" fmla="*/ 282 w 448"/>
                  <a:gd name="T79" fmla="*/ 181 h 183"/>
                  <a:gd name="T80" fmla="*/ 235 w 448"/>
                  <a:gd name="T81" fmla="*/ 168 h 183"/>
                  <a:gd name="T82" fmla="*/ 187 w 448"/>
                  <a:gd name="T83" fmla="*/ 156 h 183"/>
                  <a:gd name="T84" fmla="*/ 131 w 448"/>
                  <a:gd name="T85" fmla="*/ 137 h 183"/>
                  <a:gd name="T86" fmla="*/ 89 w 448"/>
                  <a:gd name="T87" fmla="*/ 117 h 183"/>
                  <a:gd name="T88" fmla="*/ 54 w 448"/>
                  <a:gd name="T89" fmla="*/ 99 h 183"/>
                  <a:gd name="T90" fmla="*/ 37 w 448"/>
                  <a:gd name="T91" fmla="*/ 82 h 183"/>
                  <a:gd name="T92" fmla="*/ 17 w 448"/>
                  <a:gd name="T93" fmla="*/ 69 h 183"/>
                  <a:gd name="T94" fmla="*/ 0 w 448"/>
                  <a:gd name="T95" fmla="*/ 45 h 183"/>
                  <a:gd name="T96" fmla="*/ 12 w 448"/>
                  <a:gd name="T97" fmla="*/ 38 h 183"/>
                  <a:gd name="T98" fmla="*/ 83 w 448"/>
                  <a:gd name="T99" fmla="*/ 0 h 183"/>
                  <a:gd name="T100" fmla="*/ 83 w 448"/>
                  <a:gd name="T10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8" h="183">
                    <a:moveTo>
                      <a:pt x="83" y="0"/>
                    </a:moveTo>
                    <a:lnTo>
                      <a:pt x="114" y="20"/>
                    </a:lnTo>
                    <a:lnTo>
                      <a:pt x="133" y="35"/>
                    </a:lnTo>
                    <a:lnTo>
                      <a:pt x="170" y="65"/>
                    </a:lnTo>
                    <a:lnTo>
                      <a:pt x="208" y="85"/>
                    </a:lnTo>
                    <a:lnTo>
                      <a:pt x="234" y="100"/>
                    </a:lnTo>
                    <a:lnTo>
                      <a:pt x="265" y="119"/>
                    </a:lnTo>
                    <a:lnTo>
                      <a:pt x="272" y="122"/>
                    </a:lnTo>
                    <a:lnTo>
                      <a:pt x="286" y="122"/>
                    </a:lnTo>
                    <a:lnTo>
                      <a:pt x="296" y="119"/>
                    </a:lnTo>
                    <a:lnTo>
                      <a:pt x="343" y="97"/>
                    </a:lnTo>
                    <a:lnTo>
                      <a:pt x="349" y="95"/>
                    </a:lnTo>
                    <a:lnTo>
                      <a:pt x="359" y="95"/>
                    </a:lnTo>
                    <a:lnTo>
                      <a:pt x="396" y="99"/>
                    </a:lnTo>
                    <a:lnTo>
                      <a:pt x="403" y="106"/>
                    </a:lnTo>
                    <a:lnTo>
                      <a:pt x="411" y="112"/>
                    </a:lnTo>
                    <a:lnTo>
                      <a:pt x="430" y="119"/>
                    </a:lnTo>
                    <a:lnTo>
                      <a:pt x="443" y="126"/>
                    </a:lnTo>
                    <a:lnTo>
                      <a:pt x="447" y="129"/>
                    </a:lnTo>
                    <a:lnTo>
                      <a:pt x="448" y="134"/>
                    </a:lnTo>
                    <a:lnTo>
                      <a:pt x="448" y="139"/>
                    </a:lnTo>
                    <a:lnTo>
                      <a:pt x="448" y="144"/>
                    </a:lnTo>
                    <a:lnTo>
                      <a:pt x="448" y="149"/>
                    </a:lnTo>
                    <a:lnTo>
                      <a:pt x="443" y="152"/>
                    </a:lnTo>
                    <a:lnTo>
                      <a:pt x="432" y="152"/>
                    </a:lnTo>
                    <a:lnTo>
                      <a:pt x="418" y="152"/>
                    </a:lnTo>
                    <a:lnTo>
                      <a:pt x="390" y="142"/>
                    </a:lnTo>
                    <a:lnTo>
                      <a:pt x="395" y="147"/>
                    </a:lnTo>
                    <a:lnTo>
                      <a:pt x="405" y="152"/>
                    </a:lnTo>
                    <a:lnTo>
                      <a:pt x="418" y="157"/>
                    </a:lnTo>
                    <a:lnTo>
                      <a:pt x="428" y="163"/>
                    </a:lnTo>
                    <a:lnTo>
                      <a:pt x="432" y="166"/>
                    </a:lnTo>
                    <a:lnTo>
                      <a:pt x="428" y="173"/>
                    </a:lnTo>
                    <a:lnTo>
                      <a:pt x="425" y="174"/>
                    </a:lnTo>
                    <a:lnTo>
                      <a:pt x="418" y="176"/>
                    </a:lnTo>
                    <a:lnTo>
                      <a:pt x="364" y="168"/>
                    </a:lnTo>
                    <a:lnTo>
                      <a:pt x="339" y="174"/>
                    </a:lnTo>
                    <a:lnTo>
                      <a:pt x="309" y="181"/>
                    </a:lnTo>
                    <a:lnTo>
                      <a:pt x="294" y="183"/>
                    </a:lnTo>
                    <a:lnTo>
                      <a:pt x="282" y="181"/>
                    </a:lnTo>
                    <a:lnTo>
                      <a:pt x="235" y="168"/>
                    </a:lnTo>
                    <a:lnTo>
                      <a:pt x="187" y="156"/>
                    </a:lnTo>
                    <a:lnTo>
                      <a:pt x="131" y="137"/>
                    </a:lnTo>
                    <a:lnTo>
                      <a:pt x="89" y="117"/>
                    </a:lnTo>
                    <a:lnTo>
                      <a:pt x="54" y="99"/>
                    </a:lnTo>
                    <a:lnTo>
                      <a:pt x="37" y="82"/>
                    </a:lnTo>
                    <a:lnTo>
                      <a:pt x="17" y="69"/>
                    </a:lnTo>
                    <a:lnTo>
                      <a:pt x="0" y="45"/>
                    </a:lnTo>
                    <a:lnTo>
                      <a:pt x="12" y="38"/>
                    </a:lnTo>
                    <a:lnTo>
                      <a:pt x="83" y="0"/>
                    </a:lnTo>
                    <a:lnTo>
                      <a:pt x="83" y="0"/>
                    </a:lnTo>
                    <a:close/>
                  </a:path>
                </a:pathLst>
              </a:custGeom>
              <a:solidFill>
                <a:srgbClr val="FFB5A8"/>
              </a:solidFill>
              <a:ln>
                <a:noFill/>
              </a:ln>
            </p:spPr>
            <p:txBody>
              <a:bodyPr/>
              <a:lstStyle/>
              <a:p>
                <a:pPr algn="ctr"/>
                <a:endParaRPr lang="zh-CN" altLang="en-US" sz="2000">
                  <a:latin typeface="+mn-ea"/>
                </a:endParaRPr>
              </a:p>
            </p:txBody>
          </p:sp>
          <p:sp>
            <p:nvSpPr>
              <p:cNvPr id="1052702" name="Freeform 81"/>
              <p:cNvSpPr/>
              <p:nvPr/>
            </p:nvSpPr>
            <p:spPr bwMode="auto">
              <a:xfrm>
                <a:off x="606" y="1299"/>
                <a:ext cx="45" cy="26"/>
              </a:xfrm>
              <a:custGeom>
                <a:avLst/>
                <a:gdLst>
                  <a:gd name="T0" fmla="*/ 0 w 84"/>
                  <a:gd name="T1" fmla="*/ 22 h 52"/>
                  <a:gd name="T2" fmla="*/ 17 w 84"/>
                  <a:gd name="T3" fmla="*/ 29 h 52"/>
                  <a:gd name="T4" fmla="*/ 64 w 84"/>
                  <a:gd name="T5" fmla="*/ 30 h 52"/>
                  <a:gd name="T6" fmla="*/ 70 w 84"/>
                  <a:gd name="T7" fmla="*/ 52 h 52"/>
                  <a:gd name="T8" fmla="*/ 84 w 84"/>
                  <a:gd name="T9" fmla="*/ 52 h 52"/>
                  <a:gd name="T10" fmla="*/ 84 w 84"/>
                  <a:gd name="T11" fmla="*/ 42 h 52"/>
                  <a:gd name="T12" fmla="*/ 80 w 84"/>
                  <a:gd name="T13" fmla="*/ 34 h 52"/>
                  <a:gd name="T14" fmla="*/ 75 w 84"/>
                  <a:gd name="T15" fmla="*/ 30 h 52"/>
                  <a:gd name="T16" fmla="*/ 84 w 84"/>
                  <a:gd name="T17" fmla="*/ 20 h 52"/>
                  <a:gd name="T18" fmla="*/ 74 w 84"/>
                  <a:gd name="T19" fmla="*/ 15 h 52"/>
                  <a:gd name="T20" fmla="*/ 79 w 84"/>
                  <a:gd name="T21" fmla="*/ 9 h 52"/>
                  <a:gd name="T22" fmla="*/ 77 w 84"/>
                  <a:gd name="T23" fmla="*/ 2 h 52"/>
                  <a:gd name="T24" fmla="*/ 67 w 84"/>
                  <a:gd name="T25" fmla="*/ 0 h 52"/>
                  <a:gd name="T26" fmla="*/ 15 w 84"/>
                  <a:gd name="T27" fmla="*/ 17 h 52"/>
                  <a:gd name="T28" fmla="*/ 0 w 84"/>
                  <a:gd name="T29" fmla="*/ 22 h 52"/>
                  <a:gd name="T30" fmla="*/ 0 w 84"/>
                  <a:gd name="T31"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52">
                    <a:moveTo>
                      <a:pt x="0" y="22"/>
                    </a:moveTo>
                    <a:lnTo>
                      <a:pt x="17" y="29"/>
                    </a:lnTo>
                    <a:lnTo>
                      <a:pt x="64" y="30"/>
                    </a:lnTo>
                    <a:lnTo>
                      <a:pt x="70" y="52"/>
                    </a:lnTo>
                    <a:lnTo>
                      <a:pt x="84" y="52"/>
                    </a:lnTo>
                    <a:lnTo>
                      <a:pt x="84" y="42"/>
                    </a:lnTo>
                    <a:lnTo>
                      <a:pt x="80" y="34"/>
                    </a:lnTo>
                    <a:lnTo>
                      <a:pt x="75" y="30"/>
                    </a:lnTo>
                    <a:lnTo>
                      <a:pt x="84" y="20"/>
                    </a:lnTo>
                    <a:lnTo>
                      <a:pt x="74" y="15"/>
                    </a:lnTo>
                    <a:lnTo>
                      <a:pt x="79" y="9"/>
                    </a:lnTo>
                    <a:lnTo>
                      <a:pt x="77" y="2"/>
                    </a:lnTo>
                    <a:lnTo>
                      <a:pt x="67" y="0"/>
                    </a:lnTo>
                    <a:lnTo>
                      <a:pt x="15" y="17"/>
                    </a:lnTo>
                    <a:lnTo>
                      <a:pt x="0" y="22"/>
                    </a:lnTo>
                    <a:lnTo>
                      <a:pt x="0" y="22"/>
                    </a:lnTo>
                    <a:close/>
                  </a:path>
                </a:pathLst>
              </a:custGeom>
              <a:solidFill>
                <a:srgbClr val="F59E91"/>
              </a:solidFill>
              <a:ln>
                <a:noFill/>
              </a:ln>
            </p:spPr>
            <p:txBody>
              <a:bodyPr/>
              <a:lstStyle/>
              <a:p>
                <a:pPr algn="ctr"/>
                <a:endParaRPr lang="zh-CN" altLang="en-US" sz="2000">
                  <a:latin typeface="+mn-ea"/>
                </a:endParaRPr>
              </a:p>
            </p:txBody>
          </p:sp>
          <p:sp>
            <p:nvSpPr>
              <p:cNvPr id="1052703" name="Freeform 82"/>
              <p:cNvSpPr/>
              <p:nvPr/>
            </p:nvSpPr>
            <p:spPr bwMode="auto">
              <a:xfrm>
                <a:off x="490" y="1252"/>
                <a:ext cx="118" cy="67"/>
              </a:xfrm>
              <a:custGeom>
                <a:avLst/>
                <a:gdLst>
                  <a:gd name="T0" fmla="*/ 9 w 218"/>
                  <a:gd name="T1" fmla="*/ 0 h 132"/>
                  <a:gd name="T2" fmla="*/ 32 w 218"/>
                  <a:gd name="T3" fmla="*/ 8 h 132"/>
                  <a:gd name="T4" fmla="*/ 81 w 218"/>
                  <a:gd name="T5" fmla="*/ 40 h 132"/>
                  <a:gd name="T6" fmla="*/ 111 w 218"/>
                  <a:gd name="T7" fmla="*/ 67 h 132"/>
                  <a:gd name="T8" fmla="*/ 180 w 218"/>
                  <a:gd name="T9" fmla="*/ 111 h 132"/>
                  <a:gd name="T10" fmla="*/ 218 w 218"/>
                  <a:gd name="T11" fmla="*/ 129 h 132"/>
                  <a:gd name="T12" fmla="*/ 195 w 218"/>
                  <a:gd name="T13" fmla="*/ 132 h 132"/>
                  <a:gd name="T14" fmla="*/ 92 w 218"/>
                  <a:gd name="T15" fmla="*/ 77 h 132"/>
                  <a:gd name="T16" fmla="*/ 29 w 218"/>
                  <a:gd name="T17" fmla="*/ 59 h 132"/>
                  <a:gd name="T18" fmla="*/ 5 w 218"/>
                  <a:gd name="T19" fmla="*/ 30 h 132"/>
                  <a:gd name="T20" fmla="*/ 62 w 218"/>
                  <a:gd name="T21" fmla="*/ 42 h 132"/>
                  <a:gd name="T22" fmla="*/ 0 w 218"/>
                  <a:gd name="T23" fmla="*/ 8 h 132"/>
                  <a:gd name="T24" fmla="*/ 9 w 218"/>
                  <a:gd name="T25" fmla="*/ 0 h 132"/>
                  <a:gd name="T26" fmla="*/ 9 w 218"/>
                  <a:gd name="T2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 h="132">
                    <a:moveTo>
                      <a:pt x="9" y="0"/>
                    </a:moveTo>
                    <a:lnTo>
                      <a:pt x="32" y="8"/>
                    </a:lnTo>
                    <a:lnTo>
                      <a:pt x="81" y="40"/>
                    </a:lnTo>
                    <a:lnTo>
                      <a:pt x="111" y="67"/>
                    </a:lnTo>
                    <a:lnTo>
                      <a:pt x="180" y="111"/>
                    </a:lnTo>
                    <a:lnTo>
                      <a:pt x="218" y="129"/>
                    </a:lnTo>
                    <a:lnTo>
                      <a:pt x="195" y="132"/>
                    </a:lnTo>
                    <a:lnTo>
                      <a:pt x="92" y="77"/>
                    </a:lnTo>
                    <a:lnTo>
                      <a:pt x="29" y="59"/>
                    </a:lnTo>
                    <a:lnTo>
                      <a:pt x="5" y="30"/>
                    </a:lnTo>
                    <a:lnTo>
                      <a:pt x="62" y="42"/>
                    </a:lnTo>
                    <a:lnTo>
                      <a:pt x="0" y="8"/>
                    </a:lnTo>
                    <a:lnTo>
                      <a:pt x="9" y="0"/>
                    </a:lnTo>
                    <a:lnTo>
                      <a:pt x="9" y="0"/>
                    </a:lnTo>
                    <a:close/>
                  </a:path>
                </a:pathLst>
              </a:custGeom>
              <a:solidFill>
                <a:srgbClr val="FFD6C9"/>
              </a:solidFill>
              <a:ln>
                <a:noFill/>
              </a:ln>
            </p:spPr>
            <p:txBody>
              <a:bodyPr/>
              <a:lstStyle/>
              <a:p>
                <a:pPr algn="ctr"/>
                <a:endParaRPr lang="zh-CN" altLang="en-US" sz="2000">
                  <a:latin typeface="+mn-ea"/>
                </a:endParaRPr>
              </a:p>
            </p:txBody>
          </p:sp>
          <p:sp>
            <p:nvSpPr>
              <p:cNvPr id="1052704" name="Freeform 83"/>
              <p:cNvSpPr/>
              <p:nvPr/>
            </p:nvSpPr>
            <p:spPr bwMode="auto">
              <a:xfrm>
                <a:off x="659" y="1317"/>
                <a:ext cx="39" cy="7"/>
              </a:xfrm>
              <a:custGeom>
                <a:avLst/>
                <a:gdLst>
                  <a:gd name="T0" fmla="*/ 0 w 72"/>
                  <a:gd name="T1" fmla="*/ 2 h 13"/>
                  <a:gd name="T2" fmla="*/ 20 w 72"/>
                  <a:gd name="T3" fmla="*/ 0 h 13"/>
                  <a:gd name="T4" fmla="*/ 29 w 72"/>
                  <a:gd name="T5" fmla="*/ 2 h 13"/>
                  <a:gd name="T6" fmla="*/ 45 w 72"/>
                  <a:gd name="T7" fmla="*/ 5 h 13"/>
                  <a:gd name="T8" fmla="*/ 62 w 72"/>
                  <a:gd name="T9" fmla="*/ 7 h 13"/>
                  <a:gd name="T10" fmla="*/ 61 w 72"/>
                  <a:gd name="T11" fmla="*/ 2 h 13"/>
                  <a:gd name="T12" fmla="*/ 66 w 72"/>
                  <a:gd name="T13" fmla="*/ 8 h 13"/>
                  <a:gd name="T14" fmla="*/ 72 w 72"/>
                  <a:gd name="T15" fmla="*/ 8 h 13"/>
                  <a:gd name="T16" fmla="*/ 67 w 72"/>
                  <a:gd name="T17" fmla="*/ 12 h 13"/>
                  <a:gd name="T18" fmla="*/ 56 w 72"/>
                  <a:gd name="T19" fmla="*/ 13 h 13"/>
                  <a:gd name="T20" fmla="*/ 42 w 72"/>
                  <a:gd name="T21" fmla="*/ 13 h 13"/>
                  <a:gd name="T22" fmla="*/ 19 w 72"/>
                  <a:gd name="T23" fmla="*/ 5 h 13"/>
                  <a:gd name="T24" fmla="*/ 9 w 72"/>
                  <a:gd name="T25" fmla="*/ 5 h 13"/>
                  <a:gd name="T26" fmla="*/ 0 w 72"/>
                  <a:gd name="T27" fmla="*/ 2 h 13"/>
                  <a:gd name="T28" fmla="*/ 0 w 72"/>
                  <a:gd name="T2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
                    <a:moveTo>
                      <a:pt x="0" y="2"/>
                    </a:moveTo>
                    <a:lnTo>
                      <a:pt x="20" y="0"/>
                    </a:lnTo>
                    <a:lnTo>
                      <a:pt x="29" y="2"/>
                    </a:lnTo>
                    <a:lnTo>
                      <a:pt x="45" y="5"/>
                    </a:lnTo>
                    <a:lnTo>
                      <a:pt x="62" y="7"/>
                    </a:lnTo>
                    <a:lnTo>
                      <a:pt x="61" y="2"/>
                    </a:lnTo>
                    <a:lnTo>
                      <a:pt x="66" y="8"/>
                    </a:lnTo>
                    <a:lnTo>
                      <a:pt x="72" y="8"/>
                    </a:lnTo>
                    <a:lnTo>
                      <a:pt x="67" y="12"/>
                    </a:lnTo>
                    <a:lnTo>
                      <a:pt x="56" y="13"/>
                    </a:lnTo>
                    <a:lnTo>
                      <a:pt x="42" y="13"/>
                    </a:lnTo>
                    <a:lnTo>
                      <a:pt x="19" y="5"/>
                    </a:lnTo>
                    <a:lnTo>
                      <a:pt x="9" y="5"/>
                    </a:lnTo>
                    <a:lnTo>
                      <a:pt x="0" y="2"/>
                    </a:lnTo>
                    <a:lnTo>
                      <a:pt x="0" y="2"/>
                    </a:lnTo>
                    <a:close/>
                  </a:path>
                </a:pathLst>
              </a:custGeom>
              <a:solidFill>
                <a:srgbClr val="E08578"/>
              </a:solidFill>
              <a:ln>
                <a:noFill/>
              </a:ln>
            </p:spPr>
            <p:txBody>
              <a:bodyPr/>
              <a:lstStyle/>
              <a:p>
                <a:pPr algn="ctr"/>
                <a:endParaRPr lang="zh-CN" altLang="en-US" sz="2000">
                  <a:latin typeface="+mn-ea"/>
                </a:endParaRPr>
              </a:p>
            </p:txBody>
          </p:sp>
          <p:sp>
            <p:nvSpPr>
              <p:cNvPr id="1052705" name="Freeform 84"/>
              <p:cNvSpPr/>
              <p:nvPr/>
            </p:nvSpPr>
            <p:spPr bwMode="auto">
              <a:xfrm>
                <a:off x="648" y="1297"/>
                <a:ext cx="20" cy="4"/>
              </a:xfrm>
              <a:custGeom>
                <a:avLst/>
                <a:gdLst>
                  <a:gd name="T0" fmla="*/ 35 w 39"/>
                  <a:gd name="T1" fmla="*/ 3 h 8"/>
                  <a:gd name="T2" fmla="*/ 7 w 39"/>
                  <a:gd name="T3" fmla="*/ 0 h 8"/>
                  <a:gd name="T4" fmla="*/ 0 w 39"/>
                  <a:gd name="T5" fmla="*/ 0 h 8"/>
                  <a:gd name="T6" fmla="*/ 5 w 39"/>
                  <a:gd name="T7" fmla="*/ 5 h 8"/>
                  <a:gd name="T8" fmla="*/ 12 w 39"/>
                  <a:gd name="T9" fmla="*/ 7 h 8"/>
                  <a:gd name="T10" fmla="*/ 34 w 39"/>
                  <a:gd name="T11" fmla="*/ 7 h 8"/>
                  <a:gd name="T12" fmla="*/ 39 w 39"/>
                  <a:gd name="T13" fmla="*/ 8 h 8"/>
                  <a:gd name="T14" fmla="*/ 39 w 39"/>
                  <a:gd name="T15" fmla="*/ 3 h 8"/>
                  <a:gd name="T16" fmla="*/ 35 w 39"/>
                  <a:gd name="T17" fmla="*/ 3 h 8"/>
                  <a:gd name="T18" fmla="*/ 35 w 39"/>
                  <a:gd name="T19"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
                    <a:moveTo>
                      <a:pt x="35" y="3"/>
                    </a:moveTo>
                    <a:lnTo>
                      <a:pt x="7" y="0"/>
                    </a:lnTo>
                    <a:lnTo>
                      <a:pt x="0" y="0"/>
                    </a:lnTo>
                    <a:lnTo>
                      <a:pt x="5" y="5"/>
                    </a:lnTo>
                    <a:lnTo>
                      <a:pt x="12" y="7"/>
                    </a:lnTo>
                    <a:lnTo>
                      <a:pt x="34" y="7"/>
                    </a:lnTo>
                    <a:lnTo>
                      <a:pt x="39" y="8"/>
                    </a:lnTo>
                    <a:lnTo>
                      <a:pt x="39" y="3"/>
                    </a:lnTo>
                    <a:lnTo>
                      <a:pt x="35" y="3"/>
                    </a:lnTo>
                    <a:lnTo>
                      <a:pt x="35" y="3"/>
                    </a:lnTo>
                    <a:close/>
                  </a:path>
                </a:pathLst>
              </a:custGeom>
              <a:solidFill>
                <a:srgbClr val="FFD6C9"/>
              </a:solidFill>
              <a:ln>
                <a:noFill/>
              </a:ln>
            </p:spPr>
            <p:txBody>
              <a:bodyPr/>
              <a:lstStyle/>
              <a:p>
                <a:pPr algn="ctr"/>
                <a:endParaRPr lang="zh-CN" altLang="en-US" sz="2000">
                  <a:latin typeface="+mn-ea"/>
                </a:endParaRPr>
              </a:p>
            </p:txBody>
          </p:sp>
          <p:sp>
            <p:nvSpPr>
              <p:cNvPr id="1052706" name="Freeform 85"/>
              <p:cNvSpPr/>
              <p:nvPr/>
            </p:nvSpPr>
            <p:spPr bwMode="auto">
              <a:xfrm>
                <a:off x="692" y="1310"/>
                <a:ext cx="6" cy="5"/>
              </a:xfrm>
              <a:custGeom>
                <a:avLst/>
                <a:gdLst>
                  <a:gd name="T0" fmla="*/ 0 w 10"/>
                  <a:gd name="T1" fmla="*/ 0 h 8"/>
                  <a:gd name="T2" fmla="*/ 7 w 10"/>
                  <a:gd name="T3" fmla="*/ 3 h 8"/>
                  <a:gd name="T4" fmla="*/ 10 w 10"/>
                  <a:gd name="T5" fmla="*/ 8 h 8"/>
                  <a:gd name="T6" fmla="*/ 4 w 10"/>
                  <a:gd name="T7" fmla="*/ 8 h 8"/>
                  <a:gd name="T8" fmla="*/ 0 w 10"/>
                  <a:gd name="T9" fmla="*/ 6 h 8"/>
                  <a:gd name="T10" fmla="*/ 0 w 10"/>
                  <a:gd name="T11" fmla="*/ 0 h 8"/>
                  <a:gd name="T12" fmla="*/ 0 w 1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0" y="0"/>
                    </a:moveTo>
                    <a:lnTo>
                      <a:pt x="7" y="3"/>
                    </a:lnTo>
                    <a:lnTo>
                      <a:pt x="10" y="8"/>
                    </a:lnTo>
                    <a:lnTo>
                      <a:pt x="4" y="8"/>
                    </a:lnTo>
                    <a:lnTo>
                      <a:pt x="0" y="6"/>
                    </a:lnTo>
                    <a:lnTo>
                      <a:pt x="0" y="0"/>
                    </a:lnTo>
                    <a:lnTo>
                      <a:pt x="0" y="0"/>
                    </a:lnTo>
                    <a:close/>
                  </a:path>
                </a:pathLst>
              </a:custGeom>
              <a:solidFill>
                <a:srgbClr val="FFC4B8"/>
              </a:solidFill>
              <a:ln>
                <a:noFill/>
              </a:ln>
            </p:spPr>
            <p:txBody>
              <a:bodyPr/>
              <a:lstStyle/>
              <a:p>
                <a:pPr algn="ctr"/>
                <a:endParaRPr lang="zh-CN" altLang="en-US" sz="2000">
                  <a:latin typeface="+mn-ea"/>
                </a:endParaRPr>
              </a:p>
            </p:txBody>
          </p:sp>
          <p:sp>
            <p:nvSpPr>
              <p:cNvPr id="1052707" name="Freeform 86"/>
              <p:cNvSpPr/>
              <p:nvPr/>
            </p:nvSpPr>
            <p:spPr bwMode="auto">
              <a:xfrm>
                <a:off x="601" y="1326"/>
                <a:ext cx="85" cy="13"/>
              </a:xfrm>
              <a:custGeom>
                <a:avLst/>
                <a:gdLst>
                  <a:gd name="T0" fmla="*/ 0 w 157"/>
                  <a:gd name="T1" fmla="*/ 17 h 26"/>
                  <a:gd name="T2" fmla="*/ 29 w 157"/>
                  <a:gd name="T3" fmla="*/ 21 h 26"/>
                  <a:gd name="T4" fmla="*/ 73 w 157"/>
                  <a:gd name="T5" fmla="*/ 9 h 26"/>
                  <a:gd name="T6" fmla="*/ 93 w 157"/>
                  <a:gd name="T7" fmla="*/ 0 h 26"/>
                  <a:gd name="T8" fmla="*/ 108 w 157"/>
                  <a:gd name="T9" fmla="*/ 4 h 26"/>
                  <a:gd name="T10" fmla="*/ 121 w 157"/>
                  <a:gd name="T11" fmla="*/ 6 h 26"/>
                  <a:gd name="T12" fmla="*/ 126 w 157"/>
                  <a:gd name="T13" fmla="*/ 9 h 26"/>
                  <a:gd name="T14" fmla="*/ 141 w 157"/>
                  <a:gd name="T15" fmla="*/ 12 h 26"/>
                  <a:gd name="T16" fmla="*/ 148 w 157"/>
                  <a:gd name="T17" fmla="*/ 9 h 26"/>
                  <a:gd name="T18" fmla="*/ 150 w 157"/>
                  <a:gd name="T19" fmla="*/ 11 h 26"/>
                  <a:gd name="T20" fmla="*/ 150 w 157"/>
                  <a:gd name="T21" fmla="*/ 14 h 26"/>
                  <a:gd name="T22" fmla="*/ 157 w 157"/>
                  <a:gd name="T23" fmla="*/ 14 h 26"/>
                  <a:gd name="T24" fmla="*/ 151 w 157"/>
                  <a:gd name="T25" fmla="*/ 19 h 26"/>
                  <a:gd name="T26" fmla="*/ 143 w 157"/>
                  <a:gd name="T27" fmla="*/ 19 h 26"/>
                  <a:gd name="T28" fmla="*/ 115 w 157"/>
                  <a:gd name="T29" fmla="*/ 14 h 26"/>
                  <a:gd name="T30" fmla="*/ 93 w 157"/>
                  <a:gd name="T31" fmla="*/ 12 h 26"/>
                  <a:gd name="T32" fmla="*/ 69 w 157"/>
                  <a:gd name="T33" fmla="*/ 17 h 26"/>
                  <a:gd name="T34" fmla="*/ 42 w 157"/>
                  <a:gd name="T35" fmla="*/ 24 h 26"/>
                  <a:gd name="T36" fmla="*/ 21 w 157"/>
                  <a:gd name="T37" fmla="*/ 26 h 26"/>
                  <a:gd name="T38" fmla="*/ 12 w 157"/>
                  <a:gd name="T39" fmla="*/ 24 h 26"/>
                  <a:gd name="T40" fmla="*/ 0 w 157"/>
                  <a:gd name="T41" fmla="*/ 17 h 26"/>
                  <a:gd name="T42" fmla="*/ 0 w 157"/>
                  <a:gd name="T4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 h="26">
                    <a:moveTo>
                      <a:pt x="0" y="17"/>
                    </a:moveTo>
                    <a:lnTo>
                      <a:pt x="29" y="21"/>
                    </a:lnTo>
                    <a:lnTo>
                      <a:pt x="73" y="9"/>
                    </a:lnTo>
                    <a:lnTo>
                      <a:pt x="93" y="0"/>
                    </a:lnTo>
                    <a:lnTo>
                      <a:pt x="108" y="4"/>
                    </a:lnTo>
                    <a:lnTo>
                      <a:pt x="121" y="6"/>
                    </a:lnTo>
                    <a:lnTo>
                      <a:pt x="126" y="9"/>
                    </a:lnTo>
                    <a:lnTo>
                      <a:pt x="141" y="12"/>
                    </a:lnTo>
                    <a:lnTo>
                      <a:pt x="148" y="9"/>
                    </a:lnTo>
                    <a:lnTo>
                      <a:pt x="150" y="11"/>
                    </a:lnTo>
                    <a:lnTo>
                      <a:pt x="150" y="14"/>
                    </a:lnTo>
                    <a:lnTo>
                      <a:pt x="157" y="14"/>
                    </a:lnTo>
                    <a:lnTo>
                      <a:pt x="151" y="19"/>
                    </a:lnTo>
                    <a:lnTo>
                      <a:pt x="143" y="19"/>
                    </a:lnTo>
                    <a:lnTo>
                      <a:pt x="115" y="14"/>
                    </a:lnTo>
                    <a:lnTo>
                      <a:pt x="93" y="12"/>
                    </a:lnTo>
                    <a:lnTo>
                      <a:pt x="69" y="17"/>
                    </a:lnTo>
                    <a:lnTo>
                      <a:pt x="42" y="24"/>
                    </a:lnTo>
                    <a:lnTo>
                      <a:pt x="21" y="26"/>
                    </a:lnTo>
                    <a:lnTo>
                      <a:pt x="12" y="24"/>
                    </a:lnTo>
                    <a:lnTo>
                      <a:pt x="0" y="17"/>
                    </a:lnTo>
                    <a:lnTo>
                      <a:pt x="0" y="17"/>
                    </a:lnTo>
                    <a:close/>
                  </a:path>
                </a:pathLst>
              </a:custGeom>
              <a:solidFill>
                <a:srgbClr val="E08578"/>
              </a:solidFill>
              <a:ln>
                <a:noFill/>
              </a:ln>
            </p:spPr>
            <p:txBody>
              <a:bodyPr/>
              <a:lstStyle/>
              <a:p>
                <a:pPr algn="ctr"/>
                <a:endParaRPr lang="zh-CN" altLang="en-US" sz="2000">
                  <a:latin typeface="+mn-ea"/>
                </a:endParaRPr>
              </a:p>
            </p:txBody>
          </p:sp>
          <p:sp>
            <p:nvSpPr>
              <p:cNvPr id="1052708" name="Freeform 87"/>
              <p:cNvSpPr/>
              <p:nvPr/>
            </p:nvSpPr>
            <p:spPr bwMode="auto">
              <a:xfrm>
                <a:off x="652" y="1310"/>
                <a:ext cx="19" cy="6"/>
              </a:xfrm>
              <a:custGeom>
                <a:avLst/>
                <a:gdLst>
                  <a:gd name="T0" fmla="*/ 27 w 36"/>
                  <a:gd name="T1" fmla="*/ 1 h 11"/>
                  <a:gd name="T2" fmla="*/ 32 w 36"/>
                  <a:gd name="T3" fmla="*/ 5 h 11"/>
                  <a:gd name="T4" fmla="*/ 36 w 36"/>
                  <a:gd name="T5" fmla="*/ 8 h 11"/>
                  <a:gd name="T6" fmla="*/ 32 w 36"/>
                  <a:gd name="T7" fmla="*/ 10 h 11"/>
                  <a:gd name="T8" fmla="*/ 5 w 36"/>
                  <a:gd name="T9" fmla="*/ 11 h 11"/>
                  <a:gd name="T10" fmla="*/ 0 w 36"/>
                  <a:gd name="T11" fmla="*/ 5 h 11"/>
                  <a:gd name="T12" fmla="*/ 4 w 36"/>
                  <a:gd name="T13" fmla="*/ 0 h 11"/>
                  <a:gd name="T14" fmla="*/ 27 w 36"/>
                  <a:gd name="T15" fmla="*/ 1 h 11"/>
                  <a:gd name="T16" fmla="*/ 27 w 36"/>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1">
                    <a:moveTo>
                      <a:pt x="27" y="1"/>
                    </a:moveTo>
                    <a:lnTo>
                      <a:pt x="32" y="5"/>
                    </a:lnTo>
                    <a:lnTo>
                      <a:pt x="36" y="8"/>
                    </a:lnTo>
                    <a:lnTo>
                      <a:pt x="32" y="10"/>
                    </a:lnTo>
                    <a:lnTo>
                      <a:pt x="5" y="11"/>
                    </a:lnTo>
                    <a:lnTo>
                      <a:pt x="0" y="5"/>
                    </a:lnTo>
                    <a:lnTo>
                      <a:pt x="4" y="0"/>
                    </a:lnTo>
                    <a:lnTo>
                      <a:pt x="27" y="1"/>
                    </a:lnTo>
                    <a:lnTo>
                      <a:pt x="27" y="1"/>
                    </a:lnTo>
                    <a:close/>
                  </a:path>
                </a:pathLst>
              </a:custGeom>
              <a:solidFill>
                <a:srgbClr val="FFC4B8"/>
              </a:solidFill>
              <a:ln>
                <a:noFill/>
              </a:ln>
            </p:spPr>
            <p:txBody>
              <a:bodyPr/>
              <a:lstStyle/>
              <a:p>
                <a:pPr algn="ctr"/>
                <a:endParaRPr lang="zh-CN" altLang="en-US" sz="2000">
                  <a:latin typeface="+mn-ea"/>
                </a:endParaRPr>
              </a:p>
            </p:txBody>
          </p:sp>
          <p:sp>
            <p:nvSpPr>
              <p:cNvPr id="1052709" name="Freeform 88"/>
              <p:cNvSpPr/>
              <p:nvPr/>
            </p:nvSpPr>
            <p:spPr bwMode="auto">
              <a:xfrm>
                <a:off x="463" y="1182"/>
                <a:ext cx="27" cy="21"/>
              </a:xfrm>
              <a:custGeom>
                <a:avLst/>
                <a:gdLst>
                  <a:gd name="T0" fmla="*/ 44 w 49"/>
                  <a:gd name="T1" fmla="*/ 0 h 42"/>
                  <a:gd name="T2" fmla="*/ 7 w 49"/>
                  <a:gd name="T3" fmla="*/ 0 h 42"/>
                  <a:gd name="T4" fmla="*/ 0 w 49"/>
                  <a:gd name="T5" fmla="*/ 32 h 42"/>
                  <a:gd name="T6" fmla="*/ 6 w 49"/>
                  <a:gd name="T7" fmla="*/ 42 h 42"/>
                  <a:gd name="T8" fmla="*/ 17 w 49"/>
                  <a:gd name="T9" fmla="*/ 7 h 42"/>
                  <a:gd name="T10" fmla="*/ 49 w 49"/>
                  <a:gd name="T11" fmla="*/ 5 h 42"/>
                  <a:gd name="T12" fmla="*/ 44 w 49"/>
                  <a:gd name="T13" fmla="*/ 0 h 42"/>
                  <a:gd name="T14" fmla="*/ 44 w 49"/>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42">
                    <a:moveTo>
                      <a:pt x="44" y="0"/>
                    </a:moveTo>
                    <a:lnTo>
                      <a:pt x="7" y="0"/>
                    </a:lnTo>
                    <a:lnTo>
                      <a:pt x="0" y="32"/>
                    </a:lnTo>
                    <a:lnTo>
                      <a:pt x="6" y="42"/>
                    </a:lnTo>
                    <a:lnTo>
                      <a:pt x="17" y="7"/>
                    </a:lnTo>
                    <a:lnTo>
                      <a:pt x="49" y="5"/>
                    </a:lnTo>
                    <a:lnTo>
                      <a:pt x="44" y="0"/>
                    </a:lnTo>
                    <a:lnTo>
                      <a:pt x="44" y="0"/>
                    </a:lnTo>
                    <a:close/>
                  </a:path>
                </a:pathLst>
              </a:custGeom>
              <a:solidFill>
                <a:srgbClr val="5C5C73"/>
              </a:solidFill>
              <a:ln>
                <a:noFill/>
              </a:ln>
            </p:spPr>
            <p:txBody>
              <a:bodyPr/>
              <a:lstStyle/>
              <a:p>
                <a:pPr algn="ctr"/>
                <a:endParaRPr lang="zh-CN" altLang="en-US" sz="2000">
                  <a:latin typeface="+mn-ea"/>
                </a:endParaRPr>
              </a:p>
            </p:txBody>
          </p:sp>
          <p:sp>
            <p:nvSpPr>
              <p:cNvPr id="1052710" name="Freeform 89"/>
              <p:cNvSpPr/>
              <p:nvPr/>
            </p:nvSpPr>
            <p:spPr bwMode="auto">
              <a:xfrm>
                <a:off x="653" y="1304"/>
                <a:ext cx="21" cy="4"/>
              </a:xfrm>
              <a:custGeom>
                <a:avLst/>
                <a:gdLst>
                  <a:gd name="T0" fmla="*/ 28 w 37"/>
                  <a:gd name="T1" fmla="*/ 0 h 9"/>
                  <a:gd name="T2" fmla="*/ 0 w 37"/>
                  <a:gd name="T3" fmla="*/ 0 h 9"/>
                  <a:gd name="T4" fmla="*/ 1 w 37"/>
                  <a:gd name="T5" fmla="*/ 5 h 9"/>
                  <a:gd name="T6" fmla="*/ 20 w 37"/>
                  <a:gd name="T7" fmla="*/ 9 h 9"/>
                  <a:gd name="T8" fmla="*/ 32 w 37"/>
                  <a:gd name="T9" fmla="*/ 9 h 9"/>
                  <a:gd name="T10" fmla="*/ 37 w 37"/>
                  <a:gd name="T11" fmla="*/ 5 h 9"/>
                  <a:gd name="T12" fmla="*/ 28 w 37"/>
                  <a:gd name="T13" fmla="*/ 0 h 9"/>
                  <a:gd name="T14" fmla="*/ 28 w 3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9">
                    <a:moveTo>
                      <a:pt x="28" y="0"/>
                    </a:moveTo>
                    <a:lnTo>
                      <a:pt x="0" y="0"/>
                    </a:lnTo>
                    <a:lnTo>
                      <a:pt x="1" y="5"/>
                    </a:lnTo>
                    <a:lnTo>
                      <a:pt x="20" y="9"/>
                    </a:lnTo>
                    <a:lnTo>
                      <a:pt x="32" y="9"/>
                    </a:lnTo>
                    <a:lnTo>
                      <a:pt x="37" y="5"/>
                    </a:lnTo>
                    <a:lnTo>
                      <a:pt x="28" y="0"/>
                    </a:lnTo>
                    <a:lnTo>
                      <a:pt x="28" y="0"/>
                    </a:lnTo>
                    <a:close/>
                  </a:path>
                </a:pathLst>
              </a:custGeom>
              <a:solidFill>
                <a:srgbClr val="FFD6C9"/>
              </a:solidFill>
              <a:ln>
                <a:noFill/>
              </a:ln>
            </p:spPr>
            <p:txBody>
              <a:bodyPr/>
              <a:lstStyle/>
              <a:p>
                <a:pPr algn="ctr"/>
                <a:endParaRPr lang="zh-CN" altLang="en-US" sz="2000">
                  <a:latin typeface="+mn-ea"/>
                </a:endParaRPr>
              </a:p>
            </p:txBody>
          </p:sp>
          <p:sp>
            <p:nvSpPr>
              <p:cNvPr id="1052711" name="Freeform 90"/>
              <p:cNvSpPr/>
              <p:nvPr/>
            </p:nvSpPr>
            <p:spPr bwMode="auto">
              <a:xfrm>
                <a:off x="674" y="1304"/>
                <a:ext cx="15" cy="7"/>
              </a:xfrm>
              <a:custGeom>
                <a:avLst/>
                <a:gdLst>
                  <a:gd name="T0" fmla="*/ 25 w 28"/>
                  <a:gd name="T1" fmla="*/ 9 h 15"/>
                  <a:gd name="T2" fmla="*/ 13 w 28"/>
                  <a:gd name="T3" fmla="*/ 4 h 15"/>
                  <a:gd name="T4" fmla="*/ 0 w 28"/>
                  <a:gd name="T5" fmla="*/ 0 h 15"/>
                  <a:gd name="T6" fmla="*/ 5 w 28"/>
                  <a:gd name="T7" fmla="*/ 5 h 15"/>
                  <a:gd name="T8" fmla="*/ 8 w 28"/>
                  <a:gd name="T9" fmla="*/ 10 h 15"/>
                  <a:gd name="T10" fmla="*/ 20 w 28"/>
                  <a:gd name="T11" fmla="*/ 14 h 15"/>
                  <a:gd name="T12" fmla="*/ 28 w 28"/>
                  <a:gd name="T13" fmla="*/ 15 h 15"/>
                  <a:gd name="T14" fmla="*/ 25 w 28"/>
                  <a:gd name="T15" fmla="*/ 9 h 15"/>
                  <a:gd name="T16" fmla="*/ 25 w 28"/>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5">
                    <a:moveTo>
                      <a:pt x="25" y="9"/>
                    </a:moveTo>
                    <a:lnTo>
                      <a:pt x="13" y="4"/>
                    </a:lnTo>
                    <a:lnTo>
                      <a:pt x="0" y="0"/>
                    </a:lnTo>
                    <a:lnTo>
                      <a:pt x="5" y="5"/>
                    </a:lnTo>
                    <a:lnTo>
                      <a:pt x="8" y="10"/>
                    </a:lnTo>
                    <a:lnTo>
                      <a:pt x="20" y="14"/>
                    </a:lnTo>
                    <a:lnTo>
                      <a:pt x="28" y="15"/>
                    </a:lnTo>
                    <a:lnTo>
                      <a:pt x="25" y="9"/>
                    </a:lnTo>
                    <a:lnTo>
                      <a:pt x="25" y="9"/>
                    </a:lnTo>
                    <a:close/>
                  </a:path>
                </a:pathLst>
              </a:custGeom>
              <a:solidFill>
                <a:srgbClr val="FFD6C9"/>
              </a:solidFill>
              <a:ln>
                <a:noFill/>
              </a:ln>
            </p:spPr>
            <p:txBody>
              <a:bodyPr/>
              <a:lstStyle/>
              <a:p>
                <a:pPr algn="ctr"/>
                <a:endParaRPr lang="zh-CN" altLang="en-US" sz="2000">
                  <a:latin typeface="+mn-ea"/>
                </a:endParaRPr>
              </a:p>
            </p:txBody>
          </p:sp>
          <p:sp>
            <p:nvSpPr>
              <p:cNvPr id="1052712" name="Freeform 91"/>
              <p:cNvSpPr/>
              <p:nvPr/>
            </p:nvSpPr>
            <p:spPr bwMode="auto">
              <a:xfrm>
                <a:off x="691" y="1316"/>
                <a:ext cx="7" cy="4"/>
              </a:xfrm>
              <a:custGeom>
                <a:avLst/>
                <a:gdLst>
                  <a:gd name="T0" fmla="*/ 0 w 11"/>
                  <a:gd name="T1" fmla="*/ 2 h 9"/>
                  <a:gd name="T2" fmla="*/ 3 w 11"/>
                  <a:gd name="T3" fmla="*/ 7 h 9"/>
                  <a:gd name="T4" fmla="*/ 10 w 11"/>
                  <a:gd name="T5" fmla="*/ 9 h 9"/>
                  <a:gd name="T6" fmla="*/ 11 w 11"/>
                  <a:gd name="T7" fmla="*/ 4 h 9"/>
                  <a:gd name="T8" fmla="*/ 8 w 11"/>
                  <a:gd name="T9" fmla="*/ 2 h 9"/>
                  <a:gd name="T10" fmla="*/ 1 w 11"/>
                  <a:gd name="T11" fmla="*/ 0 h 9"/>
                  <a:gd name="T12" fmla="*/ 0 w 11"/>
                  <a:gd name="T13" fmla="*/ 2 h 9"/>
                  <a:gd name="T14" fmla="*/ 0 w 11"/>
                  <a:gd name="T15" fmla="*/ 2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0" y="2"/>
                    </a:moveTo>
                    <a:lnTo>
                      <a:pt x="3" y="7"/>
                    </a:lnTo>
                    <a:lnTo>
                      <a:pt x="10" y="9"/>
                    </a:lnTo>
                    <a:lnTo>
                      <a:pt x="11" y="4"/>
                    </a:lnTo>
                    <a:lnTo>
                      <a:pt x="8" y="2"/>
                    </a:lnTo>
                    <a:lnTo>
                      <a:pt x="1" y="0"/>
                    </a:lnTo>
                    <a:lnTo>
                      <a:pt x="0" y="2"/>
                    </a:lnTo>
                    <a:lnTo>
                      <a:pt x="0" y="2"/>
                    </a:lnTo>
                    <a:close/>
                  </a:path>
                </a:pathLst>
              </a:custGeom>
              <a:solidFill>
                <a:srgbClr val="FAC7C7"/>
              </a:solidFill>
              <a:ln>
                <a:noFill/>
              </a:ln>
            </p:spPr>
            <p:txBody>
              <a:bodyPr/>
              <a:lstStyle/>
              <a:p>
                <a:pPr algn="ctr"/>
                <a:endParaRPr lang="zh-CN" altLang="en-US" sz="2000">
                  <a:latin typeface="+mn-ea"/>
                </a:endParaRPr>
              </a:p>
            </p:txBody>
          </p:sp>
          <p:sp>
            <p:nvSpPr>
              <p:cNvPr id="1052713" name="Freeform 92"/>
              <p:cNvSpPr/>
              <p:nvPr/>
            </p:nvSpPr>
            <p:spPr bwMode="auto">
              <a:xfrm>
                <a:off x="674" y="1311"/>
                <a:ext cx="14" cy="6"/>
              </a:xfrm>
              <a:custGeom>
                <a:avLst/>
                <a:gdLst>
                  <a:gd name="T0" fmla="*/ 3 w 27"/>
                  <a:gd name="T1" fmla="*/ 0 h 12"/>
                  <a:gd name="T2" fmla="*/ 13 w 27"/>
                  <a:gd name="T3" fmla="*/ 4 h 12"/>
                  <a:gd name="T4" fmla="*/ 27 w 27"/>
                  <a:gd name="T5" fmla="*/ 7 h 12"/>
                  <a:gd name="T6" fmla="*/ 25 w 27"/>
                  <a:gd name="T7" fmla="*/ 12 h 12"/>
                  <a:gd name="T8" fmla="*/ 13 w 27"/>
                  <a:gd name="T9" fmla="*/ 12 h 12"/>
                  <a:gd name="T10" fmla="*/ 0 w 27"/>
                  <a:gd name="T11" fmla="*/ 5 h 12"/>
                  <a:gd name="T12" fmla="*/ 0 w 27"/>
                  <a:gd name="T13" fmla="*/ 0 h 12"/>
                  <a:gd name="T14" fmla="*/ 3 w 27"/>
                  <a:gd name="T15" fmla="*/ 0 h 12"/>
                  <a:gd name="T16" fmla="*/ 3 w 2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2">
                    <a:moveTo>
                      <a:pt x="3" y="0"/>
                    </a:moveTo>
                    <a:lnTo>
                      <a:pt x="13" y="4"/>
                    </a:lnTo>
                    <a:lnTo>
                      <a:pt x="27" y="7"/>
                    </a:lnTo>
                    <a:lnTo>
                      <a:pt x="25" y="12"/>
                    </a:lnTo>
                    <a:lnTo>
                      <a:pt x="13" y="12"/>
                    </a:lnTo>
                    <a:lnTo>
                      <a:pt x="0" y="5"/>
                    </a:lnTo>
                    <a:lnTo>
                      <a:pt x="0" y="0"/>
                    </a:lnTo>
                    <a:lnTo>
                      <a:pt x="3" y="0"/>
                    </a:lnTo>
                    <a:lnTo>
                      <a:pt x="3" y="0"/>
                    </a:lnTo>
                    <a:close/>
                  </a:path>
                </a:pathLst>
              </a:custGeom>
              <a:solidFill>
                <a:srgbClr val="FFD6C9"/>
              </a:solidFill>
              <a:ln>
                <a:noFill/>
              </a:ln>
            </p:spPr>
            <p:txBody>
              <a:bodyPr/>
              <a:lstStyle/>
              <a:p>
                <a:pPr algn="ctr"/>
                <a:endParaRPr lang="zh-CN" altLang="en-US" sz="2000">
                  <a:latin typeface="+mn-ea"/>
                </a:endParaRPr>
              </a:p>
            </p:txBody>
          </p:sp>
          <p:sp>
            <p:nvSpPr>
              <p:cNvPr id="1052714" name="Freeform 93"/>
              <p:cNvSpPr/>
              <p:nvPr/>
            </p:nvSpPr>
            <p:spPr bwMode="auto">
              <a:xfrm>
                <a:off x="676" y="1326"/>
                <a:ext cx="5" cy="4"/>
              </a:xfrm>
              <a:custGeom>
                <a:avLst/>
                <a:gdLst>
                  <a:gd name="T0" fmla="*/ 10 w 10"/>
                  <a:gd name="T1" fmla="*/ 4 h 9"/>
                  <a:gd name="T2" fmla="*/ 8 w 10"/>
                  <a:gd name="T3" fmla="*/ 9 h 9"/>
                  <a:gd name="T4" fmla="*/ 0 w 10"/>
                  <a:gd name="T5" fmla="*/ 7 h 9"/>
                  <a:gd name="T6" fmla="*/ 2 w 10"/>
                  <a:gd name="T7" fmla="*/ 0 h 9"/>
                  <a:gd name="T8" fmla="*/ 10 w 10"/>
                  <a:gd name="T9" fmla="*/ 4 h 9"/>
                  <a:gd name="T10" fmla="*/ 10 w 10"/>
                  <a:gd name="T11" fmla="*/ 4 h 9"/>
                </a:gdLst>
                <a:ahLst/>
                <a:cxnLst>
                  <a:cxn ang="0">
                    <a:pos x="T0" y="T1"/>
                  </a:cxn>
                  <a:cxn ang="0">
                    <a:pos x="T2" y="T3"/>
                  </a:cxn>
                  <a:cxn ang="0">
                    <a:pos x="T4" y="T5"/>
                  </a:cxn>
                  <a:cxn ang="0">
                    <a:pos x="T6" y="T7"/>
                  </a:cxn>
                  <a:cxn ang="0">
                    <a:pos x="T8" y="T9"/>
                  </a:cxn>
                  <a:cxn ang="0">
                    <a:pos x="T10" y="T11"/>
                  </a:cxn>
                </a:cxnLst>
                <a:rect l="0" t="0" r="r" b="b"/>
                <a:pathLst>
                  <a:path w="10" h="9">
                    <a:moveTo>
                      <a:pt x="10" y="4"/>
                    </a:moveTo>
                    <a:lnTo>
                      <a:pt x="8" y="9"/>
                    </a:lnTo>
                    <a:lnTo>
                      <a:pt x="0" y="7"/>
                    </a:lnTo>
                    <a:lnTo>
                      <a:pt x="2" y="0"/>
                    </a:lnTo>
                    <a:lnTo>
                      <a:pt x="10" y="4"/>
                    </a:lnTo>
                    <a:lnTo>
                      <a:pt x="10" y="4"/>
                    </a:lnTo>
                    <a:close/>
                  </a:path>
                </a:pathLst>
              </a:custGeom>
              <a:solidFill>
                <a:srgbClr val="FFD6C9"/>
              </a:solidFill>
              <a:ln>
                <a:noFill/>
              </a:ln>
            </p:spPr>
            <p:txBody>
              <a:bodyPr/>
              <a:lstStyle/>
              <a:p>
                <a:pPr algn="ctr"/>
                <a:endParaRPr lang="zh-CN" altLang="en-US" sz="2000">
                  <a:latin typeface="+mn-ea"/>
                </a:endParaRPr>
              </a:p>
            </p:txBody>
          </p:sp>
          <p:sp>
            <p:nvSpPr>
              <p:cNvPr id="1052715" name="Freeform 94"/>
              <p:cNvSpPr/>
              <p:nvPr/>
            </p:nvSpPr>
            <p:spPr bwMode="auto">
              <a:xfrm>
                <a:off x="664" y="1322"/>
                <a:ext cx="9" cy="7"/>
              </a:xfrm>
              <a:custGeom>
                <a:avLst/>
                <a:gdLst>
                  <a:gd name="T0" fmla="*/ 0 w 15"/>
                  <a:gd name="T1" fmla="*/ 0 h 14"/>
                  <a:gd name="T2" fmla="*/ 13 w 15"/>
                  <a:gd name="T3" fmla="*/ 5 h 14"/>
                  <a:gd name="T4" fmla="*/ 15 w 15"/>
                  <a:gd name="T5" fmla="*/ 8 h 14"/>
                  <a:gd name="T6" fmla="*/ 12 w 15"/>
                  <a:gd name="T7" fmla="*/ 14 h 14"/>
                  <a:gd name="T8" fmla="*/ 0 w 15"/>
                  <a:gd name="T9" fmla="*/ 8 h 14"/>
                  <a:gd name="T10" fmla="*/ 0 w 15"/>
                  <a:gd name="T11" fmla="*/ 5 h 14"/>
                  <a:gd name="T12" fmla="*/ 0 w 15"/>
                  <a:gd name="T13" fmla="*/ 0 h 14"/>
                  <a:gd name="T14" fmla="*/ 0 w 15"/>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0" y="0"/>
                    </a:moveTo>
                    <a:lnTo>
                      <a:pt x="13" y="5"/>
                    </a:lnTo>
                    <a:lnTo>
                      <a:pt x="15" y="8"/>
                    </a:lnTo>
                    <a:lnTo>
                      <a:pt x="12" y="14"/>
                    </a:lnTo>
                    <a:lnTo>
                      <a:pt x="0" y="8"/>
                    </a:lnTo>
                    <a:lnTo>
                      <a:pt x="0" y="5"/>
                    </a:lnTo>
                    <a:lnTo>
                      <a:pt x="0" y="0"/>
                    </a:lnTo>
                    <a:lnTo>
                      <a:pt x="0" y="0"/>
                    </a:lnTo>
                    <a:close/>
                  </a:path>
                </a:pathLst>
              </a:custGeom>
              <a:solidFill>
                <a:srgbClr val="FFD6C9"/>
              </a:solidFill>
              <a:ln>
                <a:noFill/>
              </a:ln>
            </p:spPr>
            <p:txBody>
              <a:bodyPr/>
              <a:lstStyle/>
              <a:p>
                <a:pPr algn="ctr"/>
                <a:endParaRPr lang="zh-CN" altLang="en-US" sz="2000">
                  <a:latin typeface="+mn-ea"/>
                </a:endParaRPr>
              </a:p>
            </p:txBody>
          </p:sp>
          <p:sp>
            <p:nvSpPr>
              <p:cNvPr id="1052716" name="Freeform 95"/>
              <p:cNvSpPr/>
              <p:nvPr/>
            </p:nvSpPr>
            <p:spPr bwMode="auto">
              <a:xfrm>
                <a:off x="681" y="1328"/>
                <a:ext cx="6" cy="4"/>
              </a:xfrm>
              <a:custGeom>
                <a:avLst/>
                <a:gdLst>
                  <a:gd name="T0" fmla="*/ 10 w 10"/>
                  <a:gd name="T1" fmla="*/ 8 h 8"/>
                  <a:gd name="T2" fmla="*/ 0 w 10"/>
                  <a:gd name="T3" fmla="*/ 7 h 8"/>
                  <a:gd name="T4" fmla="*/ 2 w 10"/>
                  <a:gd name="T5" fmla="*/ 0 h 8"/>
                  <a:gd name="T6" fmla="*/ 10 w 10"/>
                  <a:gd name="T7" fmla="*/ 3 h 8"/>
                  <a:gd name="T8" fmla="*/ 10 w 10"/>
                  <a:gd name="T9" fmla="*/ 8 h 8"/>
                  <a:gd name="T10" fmla="*/ 10 w 10"/>
                  <a:gd name="T11" fmla="*/ 8 h 8"/>
                </a:gdLst>
                <a:ahLst/>
                <a:cxnLst>
                  <a:cxn ang="0">
                    <a:pos x="T0" y="T1"/>
                  </a:cxn>
                  <a:cxn ang="0">
                    <a:pos x="T2" y="T3"/>
                  </a:cxn>
                  <a:cxn ang="0">
                    <a:pos x="T4" y="T5"/>
                  </a:cxn>
                  <a:cxn ang="0">
                    <a:pos x="T6" y="T7"/>
                  </a:cxn>
                  <a:cxn ang="0">
                    <a:pos x="T8" y="T9"/>
                  </a:cxn>
                  <a:cxn ang="0">
                    <a:pos x="T10" y="T11"/>
                  </a:cxn>
                </a:cxnLst>
                <a:rect l="0" t="0" r="r" b="b"/>
                <a:pathLst>
                  <a:path w="10" h="8">
                    <a:moveTo>
                      <a:pt x="10" y="8"/>
                    </a:moveTo>
                    <a:lnTo>
                      <a:pt x="0" y="7"/>
                    </a:lnTo>
                    <a:lnTo>
                      <a:pt x="2" y="0"/>
                    </a:lnTo>
                    <a:lnTo>
                      <a:pt x="10" y="3"/>
                    </a:lnTo>
                    <a:lnTo>
                      <a:pt x="10" y="8"/>
                    </a:lnTo>
                    <a:lnTo>
                      <a:pt x="10" y="8"/>
                    </a:lnTo>
                    <a:close/>
                  </a:path>
                </a:pathLst>
              </a:custGeom>
              <a:solidFill>
                <a:srgbClr val="FFD6C9"/>
              </a:solidFill>
              <a:ln>
                <a:noFill/>
              </a:ln>
            </p:spPr>
            <p:txBody>
              <a:bodyPr/>
              <a:lstStyle/>
              <a:p>
                <a:pPr algn="ctr"/>
                <a:endParaRPr lang="zh-CN" altLang="en-US" sz="2000">
                  <a:latin typeface="+mn-ea"/>
                </a:endParaRPr>
              </a:p>
            </p:txBody>
          </p:sp>
          <p:sp>
            <p:nvSpPr>
              <p:cNvPr id="1052717" name="Freeform 96"/>
              <p:cNvSpPr/>
              <p:nvPr/>
            </p:nvSpPr>
            <p:spPr bwMode="auto">
              <a:xfrm>
                <a:off x="315" y="1111"/>
                <a:ext cx="54" cy="82"/>
              </a:xfrm>
              <a:custGeom>
                <a:avLst/>
                <a:gdLst>
                  <a:gd name="T0" fmla="*/ 94 w 101"/>
                  <a:gd name="T1" fmla="*/ 10 h 164"/>
                  <a:gd name="T2" fmla="*/ 57 w 101"/>
                  <a:gd name="T3" fmla="*/ 72 h 164"/>
                  <a:gd name="T4" fmla="*/ 47 w 101"/>
                  <a:gd name="T5" fmla="*/ 120 h 164"/>
                  <a:gd name="T6" fmla="*/ 45 w 101"/>
                  <a:gd name="T7" fmla="*/ 164 h 164"/>
                  <a:gd name="T8" fmla="*/ 40 w 101"/>
                  <a:gd name="T9" fmla="*/ 95 h 164"/>
                  <a:gd name="T10" fmla="*/ 45 w 101"/>
                  <a:gd name="T11" fmla="*/ 73 h 164"/>
                  <a:gd name="T12" fmla="*/ 15 w 101"/>
                  <a:gd name="T13" fmla="*/ 93 h 164"/>
                  <a:gd name="T14" fmla="*/ 7 w 101"/>
                  <a:gd name="T15" fmla="*/ 159 h 164"/>
                  <a:gd name="T16" fmla="*/ 0 w 101"/>
                  <a:gd name="T17" fmla="*/ 33 h 164"/>
                  <a:gd name="T18" fmla="*/ 10 w 101"/>
                  <a:gd name="T19" fmla="*/ 15 h 164"/>
                  <a:gd name="T20" fmla="*/ 50 w 101"/>
                  <a:gd name="T21" fmla="*/ 0 h 164"/>
                  <a:gd name="T22" fmla="*/ 86 w 101"/>
                  <a:gd name="T23" fmla="*/ 0 h 164"/>
                  <a:gd name="T24" fmla="*/ 101 w 101"/>
                  <a:gd name="T25" fmla="*/ 1 h 164"/>
                  <a:gd name="T26" fmla="*/ 94 w 101"/>
                  <a:gd name="T27" fmla="*/ 10 h 164"/>
                  <a:gd name="T28" fmla="*/ 94 w 101"/>
                  <a:gd name="T29" fmla="*/ 1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64">
                    <a:moveTo>
                      <a:pt x="94" y="10"/>
                    </a:moveTo>
                    <a:lnTo>
                      <a:pt x="57" y="72"/>
                    </a:lnTo>
                    <a:lnTo>
                      <a:pt x="47" y="120"/>
                    </a:lnTo>
                    <a:lnTo>
                      <a:pt x="45" y="164"/>
                    </a:lnTo>
                    <a:lnTo>
                      <a:pt x="40" y="95"/>
                    </a:lnTo>
                    <a:lnTo>
                      <a:pt x="45" y="73"/>
                    </a:lnTo>
                    <a:lnTo>
                      <a:pt x="15" y="93"/>
                    </a:lnTo>
                    <a:lnTo>
                      <a:pt x="7" y="159"/>
                    </a:lnTo>
                    <a:lnTo>
                      <a:pt x="0" y="33"/>
                    </a:lnTo>
                    <a:lnTo>
                      <a:pt x="10" y="15"/>
                    </a:lnTo>
                    <a:lnTo>
                      <a:pt x="50" y="0"/>
                    </a:lnTo>
                    <a:lnTo>
                      <a:pt x="86" y="0"/>
                    </a:lnTo>
                    <a:lnTo>
                      <a:pt x="101" y="1"/>
                    </a:lnTo>
                    <a:lnTo>
                      <a:pt x="94" y="10"/>
                    </a:lnTo>
                    <a:lnTo>
                      <a:pt x="94" y="10"/>
                    </a:lnTo>
                    <a:close/>
                  </a:path>
                </a:pathLst>
              </a:custGeom>
              <a:solidFill>
                <a:srgbClr val="BDC9D4"/>
              </a:solidFill>
              <a:ln>
                <a:noFill/>
              </a:ln>
            </p:spPr>
            <p:txBody>
              <a:bodyPr/>
              <a:lstStyle/>
              <a:p>
                <a:pPr algn="ctr"/>
                <a:endParaRPr lang="zh-CN" altLang="en-US" sz="2000">
                  <a:latin typeface="+mn-ea"/>
                </a:endParaRPr>
              </a:p>
            </p:txBody>
          </p:sp>
          <p:sp>
            <p:nvSpPr>
              <p:cNvPr id="1052718" name="Freeform 97"/>
              <p:cNvSpPr/>
              <p:nvPr/>
            </p:nvSpPr>
            <p:spPr bwMode="auto">
              <a:xfrm>
                <a:off x="372" y="1112"/>
                <a:ext cx="27" cy="16"/>
              </a:xfrm>
              <a:custGeom>
                <a:avLst/>
                <a:gdLst>
                  <a:gd name="T0" fmla="*/ 48 w 48"/>
                  <a:gd name="T1" fmla="*/ 34 h 34"/>
                  <a:gd name="T2" fmla="*/ 22 w 48"/>
                  <a:gd name="T3" fmla="*/ 24 h 34"/>
                  <a:gd name="T4" fmla="*/ 0 w 48"/>
                  <a:gd name="T5" fmla="*/ 0 h 34"/>
                  <a:gd name="T6" fmla="*/ 18 w 48"/>
                  <a:gd name="T7" fmla="*/ 7 h 34"/>
                  <a:gd name="T8" fmla="*/ 30 w 48"/>
                  <a:gd name="T9" fmla="*/ 15 h 34"/>
                  <a:gd name="T10" fmla="*/ 48 w 48"/>
                  <a:gd name="T11" fmla="*/ 34 h 34"/>
                  <a:gd name="T12" fmla="*/ 48 w 48"/>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48" h="34">
                    <a:moveTo>
                      <a:pt x="48" y="34"/>
                    </a:moveTo>
                    <a:lnTo>
                      <a:pt x="22" y="24"/>
                    </a:lnTo>
                    <a:lnTo>
                      <a:pt x="0" y="0"/>
                    </a:lnTo>
                    <a:lnTo>
                      <a:pt x="18" y="7"/>
                    </a:lnTo>
                    <a:lnTo>
                      <a:pt x="30" y="15"/>
                    </a:lnTo>
                    <a:lnTo>
                      <a:pt x="48" y="34"/>
                    </a:lnTo>
                    <a:lnTo>
                      <a:pt x="48" y="34"/>
                    </a:lnTo>
                    <a:close/>
                  </a:path>
                </a:pathLst>
              </a:custGeom>
              <a:solidFill>
                <a:srgbClr val="BDC9D4"/>
              </a:solidFill>
              <a:ln>
                <a:noFill/>
              </a:ln>
            </p:spPr>
            <p:txBody>
              <a:bodyPr/>
              <a:lstStyle/>
              <a:p>
                <a:pPr algn="ctr"/>
                <a:endParaRPr lang="zh-CN" altLang="en-US" sz="2000">
                  <a:latin typeface="+mn-ea"/>
                </a:endParaRPr>
              </a:p>
            </p:txBody>
          </p:sp>
          <p:sp>
            <p:nvSpPr>
              <p:cNvPr id="1052719" name="Freeform 98"/>
              <p:cNvSpPr/>
              <p:nvPr/>
            </p:nvSpPr>
            <p:spPr bwMode="auto">
              <a:xfrm>
                <a:off x="455" y="1268"/>
                <a:ext cx="128" cy="62"/>
              </a:xfrm>
              <a:custGeom>
                <a:avLst/>
                <a:gdLst>
                  <a:gd name="T0" fmla="*/ 9 w 237"/>
                  <a:gd name="T1" fmla="*/ 0 h 126"/>
                  <a:gd name="T2" fmla="*/ 24 w 237"/>
                  <a:gd name="T3" fmla="*/ 20 h 126"/>
                  <a:gd name="T4" fmla="*/ 49 w 237"/>
                  <a:gd name="T5" fmla="*/ 24 h 126"/>
                  <a:gd name="T6" fmla="*/ 71 w 237"/>
                  <a:gd name="T7" fmla="*/ 37 h 126"/>
                  <a:gd name="T8" fmla="*/ 141 w 237"/>
                  <a:gd name="T9" fmla="*/ 52 h 126"/>
                  <a:gd name="T10" fmla="*/ 52 w 237"/>
                  <a:gd name="T11" fmla="*/ 42 h 126"/>
                  <a:gd name="T12" fmla="*/ 74 w 237"/>
                  <a:gd name="T13" fmla="*/ 59 h 126"/>
                  <a:gd name="T14" fmla="*/ 173 w 237"/>
                  <a:gd name="T15" fmla="*/ 104 h 126"/>
                  <a:gd name="T16" fmla="*/ 237 w 237"/>
                  <a:gd name="T17" fmla="*/ 126 h 126"/>
                  <a:gd name="T18" fmla="*/ 218 w 237"/>
                  <a:gd name="T19" fmla="*/ 126 h 126"/>
                  <a:gd name="T20" fmla="*/ 177 w 237"/>
                  <a:gd name="T21" fmla="*/ 112 h 126"/>
                  <a:gd name="T22" fmla="*/ 118 w 237"/>
                  <a:gd name="T23" fmla="*/ 92 h 126"/>
                  <a:gd name="T24" fmla="*/ 67 w 237"/>
                  <a:gd name="T25" fmla="*/ 67 h 126"/>
                  <a:gd name="T26" fmla="*/ 49 w 237"/>
                  <a:gd name="T27" fmla="*/ 55 h 126"/>
                  <a:gd name="T28" fmla="*/ 39 w 237"/>
                  <a:gd name="T29" fmla="*/ 44 h 126"/>
                  <a:gd name="T30" fmla="*/ 22 w 237"/>
                  <a:gd name="T31" fmla="*/ 34 h 126"/>
                  <a:gd name="T32" fmla="*/ 14 w 237"/>
                  <a:gd name="T33" fmla="*/ 29 h 126"/>
                  <a:gd name="T34" fmla="*/ 0 w 237"/>
                  <a:gd name="T35" fmla="*/ 3 h 126"/>
                  <a:gd name="T36" fmla="*/ 9 w 237"/>
                  <a:gd name="T37" fmla="*/ 0 h 126"/>
                  <a:gd name="T38" fmla="*/ 9 w 237"/>
                  <a:gd name="T3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7" h="126">
                    <a:moveTo>
                      <a:pt x="9" y="0"/>
                    </a:moveTo>
                    <a:lnTo>
                      <a:pt x="24" y="20"/>
                    </a:lnTo>
                    <a:lnTo>
                      <a:pt x="49" y="24"/>
                    </a:lnTo>
                    <a:lnTo>
                      <a:pt x="71" y="37"/>
                    </a:lnTo>
                    <a:lnTo>
                      <a:pt x="141" y="52"/>
                    </a:lnTo>
                    <a:lnTo>
                      <a:pt x="52" y="42"/>
                    </a:lnTo>
                    <a:lnTo>
                      <a:pt x="74" y="59"/>
                    </a:lnTo>
                    <a:lnTo>
                      <a:pt x="173" y="104"/>
                    </a:lnTo>
                    <a:lnTo>
                      <a:pt x="237" y="126"/>
                    </a:lnTo>
                    <a:lnTo>
                      <a:pt x="218" y="126"/>
                    </a:lnTo>
                    <a:lnTo>
                      <a:pt x="177" y="112"/>
                    </a:lnTo>
                    <a:lnTo>
                      <a:pt x="118" y="92"/>
                    </a:lnTo>
                    <a:lnTo>
                      <a:pt x="67" y="67"/>
                    </a:lnTo>
                    <a:lnTo>
                      <a:pt x="49" y="55"/>
                    </a:lnTo>
                    <a:lnTo>
                      <a:pt x="39" y="44"/>
                    </a:lnTo>
                    <a:lnTo>
                      <a:pt x="22" y="34"/>
                    </a:lnTo>
                    <a:lnTo>
                      <a:pt x="14" y="29"/>
                    </a:lnTo>
                    <a:lnTo>
                      <a:pt x="0" y="3"/>
                    </a:lnTo>
                    <a:lnTo>
                      <a:pt x="9" y="0"/>
                    </a:lnTo>
                    <a:lnTo>
                      <a:pt x="9" y="0"/>
                    </a:lnTo>
                    <a:close/>
                  </a:path>
                </a:pathLst>
              </a:custGeom>
              <a:solidFill>
                <a:srgbClr val="C7695C"/>
              </a:solidFill>
              <a:ln>
                <a:noFill/>
              </a:ln>
            </p:spPr>
            <p:txBody>
              <a:bodyPr/>
              <a:lstStyle/>
              <a:p>
                <a:pPr algn="ctr"/>
                <a:endParaRPr lang="zh-CN" altLang="en-US" sz="2000">
                  <a:latin typeface="+mn-ea"/>
                </a:endParaRPr>
              </a:p>
            </p:txBody>
          </p:sp>
          <p:sp>
            <p:nvSpPr>
              <p:cNvPr id="1052720" name="Freeform 99"/>
              <p:cNvSpPr/>
              <p:nvPr/>
            </p:nvSpPr>
            <p:spPr bwMode="auto">
              <a:xfrm>
                <a:off x="437" y="1188"/>
                <a:ext cx="64" cy="65"/>
              </a:xfrm>
              <a:custGeom>
                <a:avLst/>
                <a:gdLst>
                  <a:gd name="T0" fmla="*/ 0 w 117"/>
                  <a:gd name="T1" fmla="*/ 0 h 131"/>
                  <a:gd name="T2" fmla="*/ 30 w 117"/>
                  <a:gd name="T3" fmla="*/ 22 h 131"/>
                  <a:gd name="T4" fmla="*/ 37 w 117"/>
                  <a:gd name="T5" fmla="*/ 43 h 131"/>
                  <a:gd name="T6" fmla="*/ 45 w 117"/>
                  <a:gd name="T7" fmla="*/ 37 h 131"/>
                  <a:gd name="T8" fmla="*/ 59 w 117"/>
                  <a:gd name="T9" fmla="*/ 62 h 131"/>
                  <a:gd name="T10" fmla="*/ 70 w 117"/>
                  <a:gd name="T11" fmla="*/ 75 h 131"/>
                  <a:gd name="T12" fmla="*/ 90 w 117"/>
                  <a:gd name="T13" fmla="*/ 122 h 131"/>
                  <a:gd name="T14" fmla="*/ 94 w 117"/>
                  <a:gd name="T15" fmla="*/ 131 h 131"/>
                  <a:gd name="T16" fmla="*/ 117 w 117"/>
                  <a:gd name="T17" fmla="*/ 121 h 131"/>
                  <a:gd name="T18" fmla="*/ 94 w 117"/>
                  <a:gd name="T19" fmla="*/ 95 h 131"/>
                  <a:gd name="T20" fmla="*/ 74 w 117"/>
                  <a:gd name="T21" fmla="*/ 62 h 131"/>
                  <a:gd name="T22" fmla="*/ 48 w 117"/>
                  <a:gd name="T23" fmla="*/ 30 h 131"/>
                  <a:gd name="T24" fmla="*/ 18 w 117"/>
                  <a:gd name="T25" fmla="*/ 7 h 131"/>
                  <a:gd name="T26" fmla="*/ 0 w 117"/>
                  <a:gd name="T27" fmla="*/ 0 h 131"/>
                  <a:gd name="T28" fmla="*/ 0 w 117"/>
                  <a:gd name="T2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31">
                    <a:moveTo>
                      <a:pt x="0" y="0"/>
                    </a:moveTo>
                    <a:lnTo>
                      <a:pt x="30" y="22"/>
                    </a:lnTo>
                    <a:lnTo>
                      <a:pt x="37" y="43"/>
                    </a:lnTo>
                    <a:lnTo>
                      <a:pt x="45" y="37"/>
                    </a:lnTo>
                    <a:lnTo>
                      <a:pt x="59" y="62"/>
                    </a:lnTo>
                    <a:lnTo>
                      <a:pt x="70" y="75"/>
                    </a:lnTo>
                    <a:lnTo>
                      <a:pt x="90" y="122"/>
                    </a:lnTo>
                    <a:lnTo>
                      <a:pt x="94" y="131"/>
                    </a:lnTo>
                    <a:lnTo>
                      <a:pt x="117" y="121"/>
                    </a:lnTo>
                    <a:lnTo>
                      <a:pt x="94" y="95"/>
                    </a:lnTo>
                    <a:lnTo>
                      <a:pt x="74" y="62"/>
                    </a:lnTo>
                    <a:lnTo>
                      <a:pt x="48" y="30"/>
                    </a:lnTo>
                    <a:lnTo>
                      <a:pt x="18" y="7"/>
                    </a:lnTo>
                    <a:lnTo>
                      <a:pt x="0" y="0"/>
                    </a:lnTo>
                    <a:lnTo>
                      <a:pt x="0" y="0"/>
                    </a:lnTo>
                    <a:close/>
                  </a:path>
                </a:pathLst>
              </a:custGeom>
              <a:solidFill>
                <a:srgbClr val="BDC9D4"/>
              </a:solidFill>
              <a:ln>
                <a:noFill/>
              </a:ln>
            </p:spPr>
            <p:txBody>
              <a:bodyPr/>
              <a:lstStyle/>
              <a:p>
                <a:pPr algn="ctr"/>
                <a:endParaRPr lang="zh-CN" altLang="en-US" sz="2000">
                  <a:latin typeface="+mn-ea"/>
                </a:endParaRPr>
              </a:p>
            </p:txBody>
          </p:sp>
          <p:sp>
            <p:nvSpPr>
              <p:cNvPr id="1052721" name="Freeform 100"/>
              <p:cNvSpPr/>
              <p:nvPr/>
            </p:nvSpPr>
            <p:spPr bwMode="auto">
              <a:xfrm>
                <a:off x="407" y="1136"/>
                <a:ext cx="49" cy="56"/>
              </a:xfrm>
              <a:custGeom>
                <a:avLst/>
                <a:gdLst>
                  <a:gd name="T0" fmla="*/ 44 w 91"/>
                  <a:gd name="T1" fmla="*/ 30 h 112"/>
                  <a:gd name="T2" fmla="*/ 17 w 91"/>
                  <a:gd name="T3" fmla="*/ 2 h 112"/>
                  <a:gd name="T4" fmla="*/ 0 w 91"/>
                  <a:gd name="T5" fmla="*/ 0 h 112"/>
                  <a:gd name="T6" fmla="*/ 17 w 91"/>
                  <a:gd name="T7" fmla="*/ 18 h 112"/>
                  <a:gd name="T8" fmla="*/ 34 w 91"/>
                  <a:gd name="T9" fmla="*/ 28 h 112"/>
                  <a:gd name="T10" fmla="*/ 25 w 91"/>
                  <a:gd name="T11" fmla="*/ 32 h 112"/>
                  <a:gd name="T12" fmla="*/ 45 w 91"/>
                  <a:gd name="T13" fmla="*/ 45 h 112"/>
                  <a:gd name="T14" fmla="*/ 54 w 91"/>
                  <a:gd name="T15" fmla="*/ 59 h 112"/>
                  <a:gd name="T16" fmla="*/ 59 w 91"/>
                  <a:gd name="T17" fmla="*/ 77 h 112"/>
                  <a:gd name="T18" fmla="*/ 34 w 91"/>
                  <a:gd name="T19" fmla="*/ 57 h 112"/>
                  <a:gd name="T20" fmla="*/ 50 w 91"/>
                  <a:gd name="T21" fmla="*/ 77 h 112"/>
                  <a:gd name="T22" fmla="*/ 69 w 91"/>
                  <a:gd name="T23" fmla="*/ 94 h 112"/>
                  <a:gd name="T24" fmla="*/ 91 w 91"/>
                  <a:gd name="T25" fmla="*/ 112 h 112"/>
                  <a:gd name="T26" fmla="*/ 72 w 91"/>
                  <a:gd name="T27" fmla="*/ 67 h 112"/>
                  <a:gd name="T28" fmla="*/ 66 w 91"/>
                  <a:gd name="T29" fmla="*/ 57 h 112"/>
                  <a:gd name="T30" fmla="*/ 44 w 91"/>
                  <a:gd name="T31" fmla="*/ 30 h 112"/>
                  <a:gd name="T32" fmla="*/ 44 w 91"/>
                  <a:gd name="T33" fmla="*/ 3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112">
                    <a:moveTo>
                      <a:pt x="44" y="30"/>
                    </a:moveTo>
                    <a:lnTo>
                      <a:pt x="17" y="2"/>
                    </a:lnTo>
                    <a:lnTo>
                      <a:pt x="0" y="0"/>
                    </a:lnTo>
                    <a:lnTo>
                      <a:pt x="17" y="18"/>
                    </a:lnTo>
                    <a:lnTo>
                      <a:pt x="34" y="28"/>
                    </a:lnTo>
                    <a:lnTo>
                      <a:pt x="25" y="32"/>
                    </a:lnTo>
                    <a:lnTo>
                      <a:pt x="45" y="45"/>
                    </a:lnTo>
                    <a:lnTo>
                      <a:pt x="54" y="59"/>
                    </a:lnTo>
                    <a:lnTo>
                      <a:pt x="59" y="77"/>
                    </a:lnTo>
                    <a:lnTo>
                      <a:pt x="34" y="57"/>
                    </a:lnTo>
                    <a:lnTo>
                      <a:pt x="50" y="77"/>
                    </a:lnTo>
                    <a:lnTo>
                      <a:pt x="69" y="94"/>
                    </a:lnTo>
                    <a:lnTo>
                      <a:pt x="91" y="112"/>
                    </a:lnTo>
                    <a:lnTo>
                      <a:pt x="72" y="67"/>
                    </a:lnTo>
                    <a:lnTo>
                      <a:pt x="66" y="57"/>
                    </a:lnTo>
                    <a:lnTo>
                      <a:pt x="44" y="30"/>
                    </a:lnTo>
                    <a:lnTo>
                      <a:pt x="44" y="30"/>
                    </a:lnTo>
                    <a:close/>
                  </a:path>
                </a:pathLst>
              </a:custGeom>
              <a:solidFill>
                <a:srgbClr val="BDC9D4"/>
              </a:solidFill>
              <a:ln>
                <a:noFill/>
              </a:ln>
            </p:spPr>
            <p:txBody>
              <a:bodyPr/>
              <a:lstStyle/>
              <a:p>
                <a:pPr algn="ctr"/>
                <a:endParaRPr lang="zh-CN" altLang="en-US" sz="2000">
                  <a:latin typeface="+mn-ea"/>
                </a:endParaRPr>
              </a:p>
            </p:txBody>
          </p:sp>
          <p:sp>
            <p:nvSpPr>
              <p:cNvPr id="1052722" name="Freeform 101"/>
              <p:cNvSpPr/>
              <p:nvPr/>
            </p:nvSpPr>
            <p:spPr bwMode="auto">
              <a:xfrm>
                <a:off x="356" y="1015"/>
                <a:ext cx="114" cy="112"/>
              </a:xfrm>
              <a:custGeom>
                <a:avLst/>
                <a:gdLst>
                  <a:gd name="T0" fmla="*/ 191 w 210"/>
                  <a:gd name="T1" fmla="*/ 17 h 223"/>
                  <a:gd name="T2" fmla="*/ 205 w 210"/>
                  <a:gd name="T3" fmla="*/ 36 h 223"/>
                  <a:gd name="T4" fmla="*/ 210 w 210"/>
                  <a:gd name="T5" fmla="*/ 56 h 223"/>
                  <a:gd name="T6" fmla="*/ 210 w 210"/>
                  <a:gd name="T7" fmla="*/ 71 h 223"/>
                  <a:gd name="T8" fmla="*/ 208 w 210"/>
                  <a:gd name="T9" fmla="*/ 91 h 223"/>
                  <a:gd name="T10" fmla="*/ 208 w 210"/>
                  <a:gd name="T11" fmla="*/ 106 h 223"/>
                  <a:gd name="T12" fmla="*/ 202 w 210"/>
                  <a:gd name="T13" fmla="*/ 108 h 223"/>
                  <a:gd name="T14" fmla="*/ 200 w 210"/>
                  <a:gd name="T15" fmla="*/ 118 h 223"/>
                  <a:gd name="T16" fmla="*/ 200 w 210"/>
                  <a:gd name="T17" fmla="*/ 125 h 223"/>
                  <a:gd name="T18" fmla="*/ 203 w 210"/>
                  <a:gd name="T19" fmla="*/ 143 h 223"/>
                  <a:gd name="T20" fmla="*/ 207 w 210"/>
                  <a:gd name="T21" fmla="*/ 153 h 223"/>
                  <a:gd name="T22" fmla="*/ 205 w 210"/>
                  <a:gd name="T23" fmla="*/ 161 h 223"/>
                  <a:gd name="T24" fmla="*/ 200 w 210"/>
                  <a:gd name="T25" fmla="*/ 163 h 223"/>
                  <a:gd name="T26" fmla="*/ 185 w 210"/>
                  <a:gd name="T27" fmla="*/ 163 h 223"/>
                  <a:gd name="T28" fmla="*/ 180 w 210"/>
                  <a:gd name="T29" fmla="*/ 177 h 223"/>
                  <a:gd name="T30" fmla="*/ 171 w 210"/>
                  <a:gd name="T31" fmla="*/ 180 h 223"/>
                  <a:gd name="T32" fmla="*/ 171 w 210"/>
                  <a:gd name="T33" fmla="*/ 192 h 223"/>
                  <a:gd name="T34" fmla="*/ 163 w 210"/>
                  <a:gd name="T35" fmla="*/ 197 h 223"/>
                  <a:gd name="T36" fmla="*/ 163 w 210"/>
                  <a:gd name="T37" fmla="*/ 202 h 223"/>
                  <a:gd name="T38" fmla="*/ 161 w 210"/>
                  <a:gd name="T39" fmla="*/ 215 h 223"/>
                  <a:gd name="T40" fmla="*/ 155 w 210"/>
                  <a:gd name="T41" fmla="*/ 220 h 223"/>
                  <a:gd name="T42" fmla="*/ 146 w 210"/>
                  <a:gd name="T43" fmla="*/ 220 h 223"/>
                  <a:gd name="T44" fmla="*/ 111 w 210"/>
                  <a:gd name="T45" fmla="*/ 212 h 223"/>
                  <a:gd name="T46" fmla="*/ 103 w 210"/>
                  <a:gd name="T47" fmla="*/ 215 h 223"/>
                  <a:gd name="T48" fmla="*/ 98 w 210"/>
                  <a:gd name="T49" fmla="*/ 223 h 223"/>
                  <a:gd name="T50" fmla="*/ 81 w 210"/>
                  <a:gd name="T51" fmla="*/ 208 h 223"/>
                  <a:gd name="T52" fmla="*/ 62 w 210"/>
                  <a:gd name="T53" fmla="*/ 190 h 223"/>
                  <a:gd name="T54" fmla="*/ 52 w 210"/>
                  <a:gd name="T55" fmla="*/ 178 h 223"/>
                  <a:gd name="T56" fmla="*/ 40 w 210"/>
                  <a:gd name="T57" fmla="*/ 171 h 223"/>
                  <a:gd name="T58" fmla="*/ 25 w 210"/>
                  <a:gd name="T59" fmla="*/ 170 h 223"/>
                  <a:gd name="T60" fmla="*/ 0 w 210"/>
                  <a:gd name="T61" fmla="*/ 170 h 223"/>
                  <a:gd name="T62" fmla="*/ 7 w 210"/>
                  <a:gd name="T63" fmla="*/ 165 h 223"/>
                  <a:gd name="T64" fmla="*/ 25 w 210"/>
                  <a:gd name="T65" fmla="*/ 136 h 223"/>
                  <a:gd name="T66" fmla="*/ 37 w 210"/>
                  <a:gd name="T67" fmla="*/ 64 h 223"/>
                  <a:gd name="T68" fmla="*/ 57 w 210"/>
                  <a:gd name="T69" fmla="*/ 47 h 223"/>
                  <a:gd name="T70" fmla="*/ 113 w 210"/>
                  <a:gd name="T71" fmla="*/ 73 h 223"/>
                  <a:gd name="T72" fmla="*/ 136 w 210"/>
                  <a:gd name="T73" fmla="*/ 56 h 223"/>
                  <a:gd name="T74" fmla="*/ 141 w 210"/>
                  <a:gd name="T75" fmla="*/ 7 h 223"/>
                  <a:gd name="T76" fmla="*/ 151 w 210"/>
                  <a:gd name="T77" fmla="*/ 0 h 223"/>
                  <a:gd name="T78" fmla="*/ 165 w 210"/>
                  <a:gd name="T79" fmla="*/ 0 h 223"/>
                  <a:gd name="T80" fmla="*/ 185 w 210"/>
                  <a:gd name="T81" fmla="*/ 7 h 223"/>
                  <a:gd name="T82" fmla="*/ 191 w 210"/>
                  <a:gd name="T83" fmla="*/ 17 h 223"/>
                  <a:gd name="T84" fmla="*/ 191 w 210"/>
                  <a:gd name="T85" fmla="*/ 1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223">
                    <a:moveTo>
                      <a:pt x="191" y="17"/>
                    </a:moveTo>
                    <a:lnTo>
                      <a:pt x="205" y="36"/>
                    </a:lnTo>
                    <a:lnTo>
                      <a:pt x="210" y="56"/>
                    </a:lnTo>
                    <a:lnTo>
                      <a:pt x="210" y="71"/>
                    </a:lnTo>
                    <a:lnTo>
                      <a:pt x="208" y="91"/>
                    </a:lnTo>
                    <a:lnTo>
                      <a:pt x="208" y="106"/>
                    </a:lnTo>
                    <a:lnTo>
                      <a:pt x="202" y="108"/>
                    </a:lnTo>
                    <a:lnTo>
                      <a:pt x="200" y="118"/>
                    </a:lnTo>
                    <a:lnTo>
                      <a:pt x="200" y="125"/>
                    </a:lnTo>
                    <a:lnTo>
                      <a:pt x="203" y="143"/>
                    </a:lnTo>
                    <a:lnTo>
                      <a:pt x="207" y="153"/>
                    </a:lnTo>
                    <a:lnTo>
                      <a:pt x="205" y="161"/>
                    </a:lnTo>
                    <a:lnTo>
                      <a:pt x="200" y="163"/>
                    </a:lnTo>
                    <a:lnTo>
                      <a:pt x="185" y="163"/>
                    </a:lnTo>
                    <a:lnTo>
                      <a:pt x="180" y="177"/>
                    </a:lnTo>
                    <a:lnTo>
                      <a:pt x="171" y="180"/>
                    </a:lnTo>
                    <a:lnTo>
                      <a:pt x="171" y="192"/>
                    </a:lnTo>
                    <a:lnTo>
                      <a:pt x="163" y="197"/>
                    </a:lnTo>
                    <a:lnTo>
                      <a:pt x="163" y="202"/>
                    </a:lnTo>
                    <a:lnTo>
                      <a:pt x="161" y="215"/>
                    </a:lnTo>
                    <a:lnTo>
                      <a:pt x="155" y="220"/>
                    </a:lnTo>
                    <a:lnTo>
                      <a:pt x="146" y="220"/>
                    </a:lnTo>
                    <a:lnTo>
                      <a:pt x="111" y="212"/>
                    </a:lnTo>
                    <a:lnTo>
                      <a:pt x="103" y="215"/>
                    </a:lnTo>
                    <a:lnTo>
                      <a:pt x="98" y="223"/>
                    </a:lnTo>
                    <a:lnTo>
                      <a:pt x="81" y="208"/>
                    </a:lnTo>
                    <a:lnTo>
                      <a:pt x="62" y="190"/>
                    </a:lnTo>
                    <a:lnTo>
                      <a:pt x="52" y="178"/>
                    </a:lnTo>
                    <a:lnTo>
                      <a:pt x="40" y="171"/>
                    </a:lnTo>
                    <a:lnTo>
                      <a:pt x="25" y="170"/>
                    </a:lnTo>
                    <a:lnTo>
                      <a:pt x="0" y="170"/>
                    </a:lnTo>
                    <a:lnTo>
                      <a:pt x="7" y="165"/>
                    </a:lnTo>
                    <a:lnTo>
                      <a:pt x="25" y="136"/>
                    </a:lnTo>
                    <a:lnTo>
                      <a:pt x="37" y="64"/>
                    </a:lnTo>
                    <a:lnTo>
                      <a:pt x="57" y="47"/>
                    </a:lnTo>
                    <a:lnTo>
                      <a:pt x="113" y="73"/>
                    </a:lnTo>
                    <a:lnTo>
                      <a:pt x="136" y="56"/>
                    </a:lnTo>
                    <a:lnTo>
                      <a:pt x="141" y="7"/>
                    </a:lnTo>
                    <a:lnTo>
                      <a:pt x="151" y="0"/>
                    </a:lnTo>
                    <a:lnTo>
                      <a:pt x="165" y="0"/>
                    </a:lnTo>
                    <a:lnTo>
                      <a:pt x="185" y="7"/>
                    </a:lnTo>
                    <a:lnTo>
                      <a:pt x="191" y="17"/>
                    </a:lnTo>
                    <a:lnTo>
                      <a:pt x="191" y="17"/>
                    </a:lnTo>
                    <a:close/>
                  </a:path>
                </a:pathLst>
              </a:custGeom>
              <a:solidFill>
                <a:srgbClr val="F59E91"/>
              </a:solidFill>
              <a:ln>
                <a:noFill/>
              </a:ln>
            </p:spPr>
            <p:txBody>
              <a:bodyPr/>
              <a:lstStyle/>
              <a:p>
                <a:pPr algn="ctr"/>
                <a:endParaRPr lang="zh-CN" altLang="en-US" sz="2000">
                  <a:latin typeface="+mn-ea"/>
                </a:endParaRPr>
              </a:p>
            </p:txBody>
          </p:sp>
          <p:sp>
            <p:nvSpPr>
              <p:cNvPr id="1052723" name="Freeform 102"/>
              <p:cNvSpPr/>
              <p:nvPr/>
            </p:nvSpPr>
            <p:spPr bwMode="auto">
              <a:xfrm>
                <a:off x="456" y="1079"/>
                <a:ext cx="7" cy="9"/>
              </a:xfrm>
              <a:custGeom>
                <a:avLst/>
                <a:gdLst>
                  <a:gd name="T0" fmla="*/ 5 w 11"/>
                  <a:gd name="T1" fmla="*/ 18 h 18"/>
                  <a:gd name="T2" fmla="*/ 0 w 11"/>
                  <a:gd name="T3" fmla="*/ 12 h 18"/>
                  <a:gd name="T4" fmla="*/ 11 w 11"/>
                  <a:gd name="T5" fmla="*/ 0 h 18"/>
                  <a:gd name="T6" fmla="*/ 10 w 11"/>
                  <a:gd name="T7" fmla="*/ 10 h 18"/>
                  <a:gd name="T8" fmla="*/ 5 w 11"/>
                  <a:gd name="T9" fmla="*/ 18 h 18"/>
                  <a:gd name="T10" fmla="*/ 5 w 11"/>
                  <a:gd name="T11" fmla="*/ 18 h 18"/>
                </a:gdLst>
                <a:ahLst/>
                <a:cxnLst>
                  <a:cxn ang="0">
                    <a:pos x="T0" y="T1"/>
                  </a:cxn>
                  <a:cxn ang="0">
                    <a:pos x="T2" y="T3"/>
                  </a:cxn>
                  <a:cxn ang="0">
                    <a:pos x="T4" y="T5"/>
                  </a:cxn>
                  <a:cxn ang="0">
                    <a:pos x="T6" y="T7"/>
                  </a:cxn>
                  <a:cxn ang="0">
                    <a:pos x="T8" y="T9"/>
                  </a:cxn>
                  <a:cxn ang="0">
                    <a:pos x="T10" y="T11"/>
                  </a:cxn>
                </a:cxnLst>
                <a:rect l="0" t="0" r="r" b="b"/>
                <a:pathLst>
                  <a:path w="11" h="18">
                    <a:moveTo>
                      <a:pt x="5" y="18"/>
                    </a:moveTo>
                    <a:lnTo>
                      <a:pt x="0" y="12"/>
                    </a:lnTo>
                    <a:lnTo>
                      <a:pt x="11" y="0"/>
                    </a:lnTo>
                    <a:lnTo>
                      <a:pt x="10" y="10"/>
                    </a:lnTo>
                    <a:lnTo>
                      <a:pt x="5" y="18"/>
                    </a:lnTo>
                    <a:lnTo>
                      <a:pt x="5" y="18"/>
                    </a:lnTo>
                    <a:close/>
                  </a:path>
                </a:pathLst>
              </a:custGeom>
              <a:solidFill>
                <a:srgbClr val="FFB5A8"/>
              </a:solidFill>
              <a:ln>
                <a:noFill/>
              </a:ln>
            </p:spPr>
            <p:txBody>
              <a:bodyPr/>
              <a:lstStyle/>
              <a:p>
                <a:pPr algn="ctr"/>
                <a:endParaRPr lang="zh-CN" altLang="en-US" sz="2000">
                  <a:latin typeface="+mn-ea"/>
                </a:endParaRPr>
              </a:p>
            </p:txBody>
          </p:sp>
          <p:sp>
            <p:nvSpPr>
              <p:cNvPr id="1052724" name="Freeform 103"/>
              <p:cNvSpPr/>
              <p:nvPr/>
            </p:nvSpPr>
            <p:spPr bwMode="auto">
              <a:xfrm>
                <a:off x="359" y="1090"/>
                <a:ext cx="29" cy="17"/>
              </a:xfrm>
              <a:custGeom>
                <a:avLst/>
                <a:gdLst>
                  <a:gd name="T0" fmla="*/ 15 w 53"/>
                  <a:gd name="T1" fmla="*/ 1 h 33"/>
                  <a:gd name="T2" fmla="*/ 26 w 53"/>
                  <a:gd name="T3" fmla="*/ 8 h 33"/>
                  <a:gd name="T4" fmla="*/ 45 w 53"/>
                  <a:gd name="T5" fmla="*/ 21 h 33"/>
                  <a:gd name="T6" fmla="*/ 53 w 53"/>
                  <a:gd name="T7" fmla="*/ 33 h 33"/>
                  <a:gd name="T8" fmla="*/ 38 w 53"/>
                  <a:gd name="T9" fmla="*/ 23 h 33"/>
                  <a:gd name="T10" fmla="*/ 26 w 53"/>
                  <a:gd name="T11" fmla="*/ 20 h 33"/>
                  <a:gd name="T12" fmla="*/ 0 w 53"/>
                  <a:gd name="T13" fmla="*/ 20 h 33"/>
                  <a:gd name="T14" fmla="*/ 5 w 53"/>
                  <a:gd name="T15" fmla="*/ 11 h 33"/>
                  <a:gd name="T16" fmla="*/ 10 w 53"/>
                  <a:gd name="T17" fmla="*/ 0 h 33"/>
                  <a:gd name="T18" fmla="*/ 15 w 53"/>
                  <a:gd name="T19" fmla="*/ 1 h 33"/>
                  <a:gd name="T20" fmla="*/ 15 w 53"/>
                  <a:gd name="T21"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33">
                    <a:moveTo>
                      <a:pt x="15" y="1"/>
                    </a:moveTo>
                    <a:lnTo>
                      <a:pt x="26" y="8"/>
                    </a:lnTo>
                    <a:lnTo>
                      <a:pt x="45" y="21"/>
                    </a:lnTo>
                    <a:lnTo>
                      <a:pt x="53" y="33"/>
                    </a:lnTo>
                    <a:lnTo>
                      <a:pt x="38" y="23"/>
                    </a:lnTo>
                    <a:lnTo>
                      <a:pt x="26" y="20"/>
                    </a:lnTo>
                    <a:lnTo>
                      <a:pt x="0" y="20"/>
                    </a:lnTo>
                    <a:lnTo>
                      <a:pt x="5" y="11"/>
                    </a:lnTo>
                    <a:lnTo>
                      <a:pt x="10" y="0"/>
                    </a:lnTo>
                    <a:lnTo>
                      <a:pt x="15" y="1"/>
                    </a:lnTo>
                    <a:lnTo>
                      <a:pt x="15" y="1"/>
                    </a:lnTo>
                    <a:close/>
                  </a:path>
                </a:pathLst>
              </a:custGeom>
              <a:solidFill>
                <a:srgbClr val="FFC4B8"/>
              </a:solidFill>
              <a:ln>
                <a:noFill/>
              </a:ln>
            </p:spPr>
            <p:txBody>
              <a:bodyPr/>
              <a:lstStyle/>
              <a:p>
                <a:pPr algn="ctr"/>
                <a:endParaRPr lang="zh-CN" altLang="en-US" sz="2000">
                  <a:latin typeface="+mn-ea"/>
                </a:endParaRPr>
              </a:p>
            </p:txBody>
          </p:sp>
          <p:sp>
            <p:nvSpPr>
              <p:cNvPr id="1052725" name="Freeform 104"/>
              <p:cNvSpPr/>
              <p:nvPr/>
            </p:nvSpPr>
            <p:spPr bwMode="auto">
              <a:xfrm>
                <a:off x="394" y="1080"/>
                <a:ext cx="38" cy="43"/>
              </a:xfrm>
              <a:custGeom>
                <a:avLst/>
                <a:gdLst>
                  <a:gd name="T0" fmla="*/ 8 w 68"/>
                  <a:gd name="T1" fmla="*/ 0 h 85"/>
                  <a:gd name="T2" fmla="*/ 13 w 68"/>
                  <a:gd name="T3" fmla="*/ 16 h 85"/>
                  <a:gd name="T4" fmla="*/ 30 w 68"/>
                  <a:gd name="T5" fmla="*/ 33 h 85"/>
                  <a:gd name="T6" fmla="*/ 47 w 68"/>
                  <a:gd name="T7" fmla="*/ 47 h 85"/>
                  <a:gd name="T8" fmla="*/ 65 w 68"/>
                  <a:gd name="T9" fmla="*/ 52 h 85"/>
                  <a:gd name="T10" fmla="*/ 68 w 68"/>
                  <a:gd name="T11" fmla="*/ 57 h 85"/>
                  <a:gd name="T12" fmla="*/ 58 w 68"/>
                  <a:gd name="T13" fmla="*/ 62 h 85"/>
                  <a:gd name="T14" fmla="*/ 58 w 68"/>
                  <a:gd name="T15" fmla="*/ 70 h 85"/>
                  <a:gd name="T16" fmla="*/ 65 w 68"/>
                  <a:gd name="T17" fmla="*/ 85 h 85"/>
                  <a:gd name="T18" fmla="*/ 43 w 68"/>
                  <a:gd name="T19" fmla="*/ 73 h 85"/>
                  <a:gd name="T20" fmla="*/ 20 w 68"/>
                  <a:gd name="T21" fmla="*/ 53 h 85"/>
                  <a:gd name="T22" fmla="*/ 8 w 68"/>
                  <a:gd name="T23" fmla="*/ 35 h 85"/>
                  <a:gd name="T24" fmla="*/ 0 w 68"/>
                  <a:gd name="T25" fmla="*/ 26 h 85"/>
                  <a:gd name="T26" fmla="*/ 0 w 68"/>
                  <a:gd name="T27" fmla="*/ 0 h 85"/>
                  <a:gd name="T28" fmla="*/ 8 w 68"/>
                  <a:gd name="T29" fmla="*/ 0 h 85"/>
                  <a:gd name="T30" fmla="*/ 8 w 68"/>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85">
                    <a:moveTo>
                      <a:pt x="8" y="0"/>
                    </a:moveTo>
                    <a:lnTo>
                      <a:pt x="13" y="16"/>
                    </a:lnTo>
                    <a:lnTo>
                      <a:pt x="30" y="33"/>
                    </a:lnTo>
                    <a:lnTo>
                      <a:pt x="47" y="47"/>
                    </a:lnTo>
                    <a:lnTo>
                      <a:pt x="65" y="52"/>
                    </a:lnTo>
                    <a:lnTo>
                      <a:pt x="68" y="57"/>
                    </a:lnTo>
                    <a:lnTo>
                      <a:pt x="58" y="62"/>
                    </a:lnTo>
                    <a:lnTo>
                      <a:pt x="58" y="70"/>
                    </a:lnTo>
                    <a:lnTo>
                      <a:pt x="65" y="85"/>
                    </a:lnTo>
                    <a:lnTo>
                      <a:pt x="43" y="73"/>
                    </a:lnTo>
                    <a:lnTo>
                      <a:pt x="20" y="53"/>
                    </a:lnTo>
                    <a:lnTo>
                      <a:pt x="8" y="35"/>
                    </a:lnTo>
                    <a:lnTo>
                      <a:pt x="0" y="26"/>
                    </a:lnTo>
                    <a:lnTo>
                      <a:pt x="0" y="0"/>
                    </a:lnTo>
                    <a:lnTo>
                      <a:pt x="8" y="0"/>
                    </a:lnTo>
                    <a:lnTo>
                      <a:pt x="8" y="0"/>
                    </a:lnTo>
                    <a:close/>
                  </a:path>
                </a:pathLst>
              </a:custGeom>
              <a:solidFill>
                <a:srgbClr val="E08578"/>
              </a:solidFill>
              <a:ln>
                <a:noFill/>
              </a:ln>
            </p:spPr>
            <p:txBody>
              <a:bodyPr/>
              <a:lstStyle/>
              <a:p>
                <a:pPr algn="ctr"/>
                <a:endParaRPr lang="zh-CN" altLang="en-US" sz="2000">
                  <a:latin typeface="+mn-ea"/>
                </a:endParaRPr>
              </a:p>
            </p:txBody>
          </p:sp>
          <p:sp>
            <p:nvSpPr>
              <p:cNvPr id="1052726" name="Freeform 105"/>
              <p:cNvSpPr/>
              <p:nvPr/>
            </p:nvSpPr>
            <p:spPr bwMode="auto">
              <a:xfrm>
                <a:off x="365" y="1000"/>
                <a:ext cx="117" cy="45"/>
              </a:xfrm>
              <a:custGeom>
                <a:avLst/>
                <a:gdLst>
                  <a:gd name="T0" fmla="*/ 138 w 215"/>
                  <a:gd name="T1" fmla="*/ 34 h 91"/>
                  <a:gd name="T2" fmla="*/ 141 w 215"/>
                  <a:gd name="T3" fmla="*/ 44 h 91"/>
                  <a:gd name="T4" fmla="*/ 141 w 215"/>
                  <a:gd name="T5" fmla="*/ 57 h 91"/>
                  <a:gd name="T6" fmla="*/ 129 w 215"/>
                  <a:gd name="T7" fmla="*/ 81 h 91"/>
                  <a:gd name="T8" fmla="*/ 107 w 215"/>
                  <a:gd name="T9" fmla="*/ 91 h 91"/>
                  <a:gd name="T10" fmla="*/ 70 w 215"/>
                  <a:gd name="T11" fmla="*/ 89 h 91"/>
                  <a:gd name="T12" fmla="*/ 20 w 215"/>
                  <a:gd name="T13" fmla="*/ 84 h 91"/>
                  <a:gd name="T14" fmla="*/ 0 w 215"/>
                  <a:gd name="T15" fmla="*/ 77 h 91"/>
                  <a:gd name="T16" fmla="*/ 3 w 215"/>
                  <a:gd name="T17" fmla="*/ 64 h 91"/>
                  <a:gd name="T18" fmla="*/ 10 w 215"/>
                  <a:gd name="T19" fmla="*/ 54 h 91"/>
                  <a:gd name="T20" fmla="*/ 12 w 215"/>
                  <a:gd name="T21" fmla="*/ 42 h 91"/>
                  <a:gd name="T22" fmla="*/ 20 w 215"/>
                  <a:gd name="T23" fmla="*/ 35 h 91"/>
                  <a:gd name="T24" fmla="*/ 39 w 215"/>
                  <a:gd name="T25" fmla="*/ 20 h 91"/>
                  <a:gd name="T26" fmla="*/ 49 w 215"/>
                  <a:gd name="T27" fmla="*/ 15 h 91"/>
                  <a:gd name="T28" fmla="*/ 62 w 215"/>
                  <a:gd name="T29" fmla="*/ 4 h 91"/>
                  <a:gd name="T30" fmla="*/ 82 w 215"/>
                  <a:gd name="T31" fmla="*/ 0 h 91"/>
                  <a:gd name="T32" fmla="*/ 99 w 215"/>
                  <a:gd name="T33" fmla="*/ 2 h 91"/>
                  <a:gd name="T34" fmla="*/ 104 w 215"/>
                  <a:gd name="T35" fmla="*/ 4 h 91"/>
                  <a:gd name="T36" fmla="*/ 133 w 215"/>
                  <a:gd name="T37" fmla="*/ 4 h 91"/>
                  <a:gd name="T38" fmla="*/ 141 w 215"/>
                  <a:gd name="T39" fmla="*/ 10 h 91"/>
                  <a:gd name="T40" fmla="*/ 144 w 215"/>
                  <a:gd name="T41" fmla="*/ 15 h 91"/>
                  <a:gd name="T42" fmla="*/ 161 w 215"/>
                  <a:gd name="T43" fmla="*/ 19 h 91"/>
                  <a:gd name="T44" fmla="*/ 168 w 215"/>
                  <a:gd name="T45" fmla="*/ 24 h 91"/>
                  <a:gd name="T46" fmla="*/ 191 w 215"/>
                  <a:gd name="T47" fmla="*/ 47 h 91"/>
                  <a:gd name="T48" fmla="*/ 203 w 215"/>
                  <a:gd name="T49" fmla="*/ 52 h 91"/>
                  <a:gd name="T50" fmla="*/ 211 w 215"/>
                  <a:gd name="T51" fmla="*/ 56 h 91"/>
                  <a:gd name="T52" fmla="*/ 215 w 215"/>
                  <a:gd name="T53" fmla="*/ 67 h 91"/>
                  <a:gd name="T54" fmla="*/ 215 w 215"/>
                  <a:gd name="T55" fmla="*/ 77 h 91"/>
                  <a:gd name="T56" fmla="*/ 210 w 215"/>
                  <a:gd name="T57" fmla="*/ 84 h 91"/>
                  <a:gd name="T58" fmla="*/ 196 w 215"/>
                  <a:gd name="T59" fmla="*/ 89 h 91"/>
                  <a:gd name="T60" fmla="*/ 183 w 215"/>
                  <a:gd name="T61" fmla="*/ 61 h 91"/>
                  <a:gd name="T62" fmla="*/ 163 w 215"/>
                  <a:gd name="T63" fmla="*/ 37 h 91"/>
                  <a:gd name="T64" fmla="*/ 151 w 215"/>
                  <a:gd name="T65" fmla="*/ 32 h 91"/>
                  <a:gd name="T66" fmla="*/ 138 w 215"/>
                  <a:gd name="T67" fmla="*/ 34 h 91"/>
                  <a:gd name="T68" fmla="*/ 138 w 215"/>
                  <a:gd name="T6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5" h="91">
                    <a:moveTo>
                      <a:pt x="138" y="34"/>
                    </a:moveTo>
                    <a:lnTo>
                      <a:pt x="141" y="44"/>
                    </a:lnTo>
                    <a:lnTo>
                      <a:pt x="141" y="57"/>
                    </a:lnTo>
                    <a:lnTo>
                      <a:pt x="129" y="81"/>
                    </a:lnTo>
                    <a:lnTo>
                      <a:pt x="107" y="91"/>
                    </a:lnTo>
                    <a:lnTo>
                      <a:pt x="70" y="89"/>
                    </a:lnTo>
                    <a:lnTo>
                      <a:pt x="20" y="84"/>
                    </a:lnTo>
                    <a:lnTo>
                      <a:pt x="0" y="77"/>
                    </a:lnTo>
                    <a:lnTo>
                      <a:pt x="3" y="64"/>
                    </a:lnTo>
                    <a:lnTo>
                      <a:pt x="10" y="54"/>
                    </a:lnTo>
                    <a:lnTo>
                      <a:pt x="12" y="42"/>
                    </a:lnTo>
                    <a:lnTo>
                      <a:pt x="20" y="35"/>
                    </a:lnTo>
                    <a:lnTo>
                      <a:pt x="39" y="20"/>
                    </a:lnTo>
                    <a:lnTo>
                      <a:pt x="49" y="15"/>
                    </a:lnTo>
                    <a:lnTo>
                      <a:pt x="62" y="4"/>
                    </a:lnTo>
                    <a:lnTo>
                      <a:pt x="82" y="0"/>
                    </a:lnTo>
                    <a:lnTo>
                      <a:pt x="99" y="2"/>
                    </a:lnTo>
                    <a:lnTo>
                      <a:pt x="104" y="4"/>
                    </a:lnTo>
                    <a:lnTo>
                      <a:pt x="133" y="4"/>
                    </a:lnTo>
                    <a:lnTo>
                      <a:pt x="141" y="10"/>
                    </a:lnTo>
                    <a:lnTo>
                      <a:pt x="144" y="15"/>
                    </a:lnTo>
                    <a:lnTo>
                      <a:pt x="161" y="19"/>
                    </a:lnTo>
                    <a:lnTo>
                      <a:pt x="168" y="24"/>
                    </a:lnTo>
                    <a:lnTo>
                      <a:pt x="191" y="47"/>
                    </a:lnTo>
                    <a:lnTo>
                      <a:pt x="203" y="52"/>
                    </a:lnTo>
                    <a:lnTo>
                      <a:pt x="211" y="56"/>
                    </a:lnTo>
                    <a:lnTo>
                      <a:pt x="215" y="67"/>
                    </a:lnTo>
                    <a:lnTo>
                      <a:pt x="215" y="77"/>
                    </a:lnTo>
                    <a:lnTo>
                      <a:pt x="210" y="84"/>
                    </a:lnTo>
                    <a:lnTo>
                      <a:pt x="196" y="89"/>
                    </a:lnTo>
                    <a:lnTo>
                      <a:pt x="183" y="61"/>
                    </a:lnTo>
                    <a:lnTo>
                      <a:pt x="163" y="37"/>
                    </a:lnTo>
                    <a:lnTo>
                      <a:pt x="151" y="32"/>
                    </a:lnTo>
                    <a:lnTo>
                      <a:pt x="138" y="34"/>
                    </a:lnTo>
                    <a:lnTo>
                      <a:pt x="138" y="34"/>
                    </a:lnTo>
                    <a:close/>
                  </a:path>
                </a:pathLst>
              </a:custGeom>
              <a:solidFill>
                <a:srgbClr val="A67A4D"/>
              </a:solidFill>
              <a:ln>
                <a:noFill/>
              </a:ln>
            </p:spPr>
            <p:txBody>
              <a:bodyPr/>
              <a:lstStyle/>
              <a:p>
                <a:pPr algn="ctr"/>
                <a:endParaRPr lang="zh-CN" altLang="en-US" sz="2000">
                  <a:latin typeface="+mn-ea"/>
                </a:endParaRPr>
              </a:p>
            </p:txBody>
          </p:sp>
          <p:sp>
            <p:nvSpPr>
              <p:cNvPr id="1052727" name="Freeform 106"/>
              <p:cNvSpPr/>
              <p:nvPr/>
            </p:nvSpPr>
            <p:spPr bwMode="auto">
              <a:xfrm>
                <a:off x="454" y="1071"/>
                <a:ext cx="5" cy="10"/>
              </a:xfrm>
              <a:custGeom>
                <a:avLst/>
                <a:gdLst>
                  <a:gd name="T0" fmla="*/ 10 w 10"/>
                  <a:gd name="T1" fmla="*/ 10 h 20"/>
                  <a:gd name="T2" fmla="*/ 3 w 10"/>
                  <a:gd name="T3" fmla="*/ 20 h 20"/>
                  <a:gd name="T4" fmla="*/ 0 w 10"/>
                  <a:gd name="T5" fmla="*/ 17 h 20"/>
                  <a:gd name="T6" fmla="*/ 8 w 10"/>
                  <a:gd name="T7" fmla="*/ 0 h 20"/>
                  <a:gd name="T8" fmla="*/ 10 w 10"/>
                  <a:gd name="T9" fmla="*/ 10 h 20"/>
                  <a:gd name="T10" fmla="*/ 10 w 10"/>
                  <a:gd name="T11" fmla="*/ 10 h 20"/>
                </a:gdLst>
                <a:ahLst/>
                <a:cxnLst>
                  <a:cxn ang="0">
                    <a:pos x="T0" y="T1"/>
                  </a:cxn>
                  <a:cxn ang="0">
                    <a:pos x="T2" y="T3"/>
                  </a:cxn>
                  <a:cxn ang="0">
                    <a:pos x="T4" y="T5"/>
                  </a:cxn>
                  <a:cxn ang="0">
                    <a:pos x="T6" y="T7"/>
                  </a:cxn>
                  <a:cxn ang="0">
                    <a:pos x="T8" y="T9"/>
                  </a:cxn>
                  <a:cxn ang="0">
                    <a:pos x="T10" y="T11"/>
                  </a:cxn>
                </a:cxnLst>
                <a:rect l="0" t="0" r="r" b="b"/>
                <a:pathLst>
                  <a:path w="10" h="20">
                    <a:moveTo>
                      <a:pt x="10" y="10"/>
                    </a:moveTo>
                    <a:lnTo>
                      <a:pt x="3" y="20"/>
                    </a:lnTo>
                    <a:lnTo>
                      <a:pt x="0" y="17"/>
                    </a:lnTo>
                    <a:lnTo>
                      <a:pt x="8" y="0"/>
                    </a:lnTo>
                    <a:lnTo>
                      <a:pt x="10" y="10"/>
                    </a:lnTo>
                    <a:lnTo>
                      <a:pt x="10" y="10"/>
                    </a:lnTo>
                    <a:close/>
                  </a:path>
                </a:pathLst>
              </a:custGeom>
              <a:solidFill>
                <a:srgbClr val="F2CC99"/>
              </a:solidFill>
              <a:ln>
                <a:noFill/>
              </a:ln>
            </p:spPr>
            <p:txBody>
              <a:bodyPr/>
              <a:lstStyle/>
              <a:p>
                <a:pPr algn="ctr"/>
                <a:endParaRPr lang="zh-CN" altLang="en-US" sz="2000">
                  <a:latin typeface="+mn-ea"/>
                </a:endParaRPr>
              </a:p>
            </p:txBody>
          </p:sp>
          <p:sp>
            <p:nvSpPr>
              <p:cNvPr id="1052728" name="Freeform 107"/>
              <p:cNvSpPr/>
              <p:nvPr/>
            </p:nvSpPr>
            <p:spPr bwMode="auto">
              <a:xfrm>
                <a:off x="408" y="1100"/>
                <a:ext cx="36" cy="13"/>
              </a:xfrm>
              <a:custGeom>
                <a:avLst/>
                <a:gdLst>
                  <a:gd name="T0" fmla="*/ 20 w 67"/>
                  <a:gd name="T1" fmla="*/ 20 h 27"/>
                  <a:gd name="T2" fmla="*/ 35 w 67"/>
                  <a:gd name="T3" fmla="*/ 20 h 27"/>
                  <a:gd name="T4" fmla="*/ 45 w 67"/>
                  <a:gd name="T5" fmla="*/ 23 h 27"/>
                  <a:gd name="T6" fmla="*/ 48 w 67"/>
                  <a:gd name="T7" fmla="*/ 15 h 27"/>
                  <a:gd name="T8" fmla="*/ 59 w 67"/>
                  <a:gd name="T9" fmla="*/ 7 h 27"/>
                  <a:gd name="T10" fmla="*/ 67 w 67"/>
                  <a:gd name="T11" fmla="*/ 0 h 27"/>
                  <a:gd name="T12" fmla="*/ 57 w 67"/>
                  <a:gd name="T13" fmla="*/ 3 h 27"/>
                  <a:gd name="T14" fmla="*/ 40 w 67"/>
                  <a:gd name="T15" fmla="*/ 13 h 27"/>
                  <a:gd name="T16" fmla="*/ 10 w 67"/>
                  <a:gd name="T17" fmla="*/ 13 h 27"/>
                  <a:gd name="T18" fmla="*/ 0 w 67"/>
                  <a:gd name="T19" fmla="*/ 10 h 27"/>
                  <a:gd name="T20" fmla="*/ 13 w 67"/>
                  <a:gd name="T21" fmla="*/ 27 h 27"/>
                  <a:gd name="T22" fmla="*/ 20 w 67"/>
                  <a:gd name="T23" fmla="*/ 20 h 27"/>
                  <a:gd name="T24" fmla="*/ 20 w 67"/>
                  <a:gd name="T25"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27">
                    <a:moveTo>
                      <a:pt x="20" y="20"/>
                    </a:moveTo>
                    <a:lnTo>
                      <a:pt x="35" y="20"/>
                    </a:lnTo>
                    <a:lnTo>
                      <a:pt x="45" y="23"/>
                    </a:lnTo>
                    <a:lnTo>
                      <a:pt x="48" y="15"/>
                    </a:lnTo>
                    <a:lnTo>
                      <a:pt x="59" y="7"/>
                    </a:lnTo>
                    <a:lnTo>
                      <a:pt x="67" y="0"/>
                    </a:lnTo>
                    <a:lnTo>
                      <a:pt x="57" y="3"/>
                    </a:lnTo>
                    <a:lnTo>
                      <a:pt x="40" y="13"/>
                    </a:lnTo>
                    <a:lnTo>
                      <a:pt x="10" y="13"/>
                    </a:lnTo>
                    <a:lnTo>
                      <a:pt x="0" y="10"/>
                    </a:lnTo>
                    <a:lnTo>
                      <a:pt x="13" y="27"/>
                    </a:lnTo>
                    <a:lnTo>
                      <a:pt x="20" y="20"/>
                    </a:lnTo>
                    <a:lnTo>
                      <a:pt x="20" y="20"/>
                    </a:lnTo>
                    <a:close/>
                  </a:path>
                </a:pathLst>
              </a:custGeom>
              <a:solidFill>
                <a:srgbClr val="E08578"/>
              </a:solidFill>
              <a:ln>
                <a:noFill/>
              </a:ln>
            </p:spPr>
            <p:txBody>
              <a:bodyPr/>
              <a:lstStyle/>
              <a:p>
                <a:pPr algn="ctr"/>
                <a:endParaRPr lang="zh-CN" altLang="en-US" sz="2000">
                  <a:latin typeface="+mn-ea"/>
                </a:endParaRPr>
              </a:p>
            </p:txBody>
          </p:sp>
          <p:sp>
            <p:nvSpPr>
              <p:cNvPr id="1052729" name="Freeform 108"/>
              <p:cNvSpPr/>
              <p:nvPr/>
            </p:nvSpPr>
            <p:spPr bwMode="auto">
              <a:xfrm>
                <a:off x="379" y="1059"/>
                <a:ext cx="13" cy="17"/>
              </a:xfrm>
              <a:custGeom>
                <a:avLst/>
                <a:gdLst>
                  <a:gd name="T0" fmla="*/ 4 w 24"/>
                  <a:gd name="T1" fmla="*/ 0 h 33"/>
                  <a:gd name="T2" fmla="*/ 12 w 24"/>
                  <a:gd name="T3" fmla="*/ 20 h 33"/>
                  <a:gd name="T4" fmla="*/ 20 w 24"/>
                  <a:gd name="T5" fmla="*/ 21 h 33"/>
                  <a:gd name="T6" fmla="*/ 24 w 24"/>
                  <a:gd name="T7" fmla="*/ 32 h 33"/>
                  <a:gd name="T8" fmla="*/ 17 w 24"/>
                  <a:gd name="T9" fmla="*/ 33 h 33"/>
                  <a:gd name="T10" fmla="*/ 2 w 24"/>
                  <a:gd name="T11" fmla="*/ 20 h 33"/>
                  <a:gd name="T12" fmla="*/ 0 w 24"/>
                  <a:gd name="T13" fmla="*/ 5 h 33"/>
                  <a:gd name="T14" fmla="*/ 4 w 24"/>
                  <a:gd name="T15" fmla="*/ 0 h 33"/>
                  <a:gd name="T16" fmla="*/ 4 w 2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3">
                    <a:moveTo>
                      <a:pt x="4" y="0"/>
                    </a:moveTo>
                    <a:lnTo>
                      <a:pt x="12" y="20"/>
                    </a:lnTo>
                    <a:lnTo>
                      <a:pt x="20" y="21"/>
                    </a:lnTo>
                    <a:lnTo>
                      <a:pt x="24" y="32"/>
                    </a:lnTo>
                    <a:lnTo>
                      <a:pt x="17" y="33"/>
                    </a:lnTo>
                    <a:lnTo>
                      <a:pt x="2" y="20"/>
                    </a:lnTo>
                    <a:lnTo>
                      <a:pt x="0" y="5"/>
                    </a:lnTo>
                    <a:lnTo>
                      <a:pt x="4" y="0"/>
                    </a:lnTo>
                    <a:lnTo>
                      <a:pt x="4" y="0"/>
                    </a:lnTo>
                    <a:close/>
                  </a:path>
                </a:pathLst>
              </a:custGeom>
              <a:solidFill>
                <a:srgbClr val="E08578"/>
              </a:solidFill>
              <a:ln>
                <a:noFill/>
              </a:ln>
            </p:spPr>
            <p:txBody>
              <a:bodyPr/>
              <a:lstStyle/>
              <a:p>
                <a:pPr algn="ctr"/>
                <a:endParaRPr lang="zh-CN" altLang="en-US" sz="2000">
                  <a:latin typeface="+mn-ea"/>
                </a:endParaRPr>
              </a:p>
            </p:txBody>
          </p:sp>
          <p:sp>
            <p:nvSpPr>
              <p:cNvPr id="1052730" name="Freeform 109"/>
              <p:cNvSpPr/>
              <p:nvPr/>
            </p:nvSpPr>
            <p:spPr bwMode="auto">
              <a:xfrm>
                <a:off x="365" y="1008"/>
                <a:ext cx="65" cy="45"/>
              </a:xfrm>
              <a:custGeom>
                <a:avLst/>
                <a:gdLst>
                  <a:gd name="T0" fmla="*/ 119 w 119"/>
                  <a:gd name="T1" fmla="*/ 72 h 91"/>
                  <a:gd name="T2" fmla="*/ 106 w 119"/>
                  <a:gd name="T3" fmla="*/ 66 h 91"/>
                  <a:gd name="T4" fmla="*/ 97 w 119"/>
                  <a:gd name="T5" fmla="*/ 54 h 91"/>
                  <a:gd name="T6" fmla="*/ 87 w 119"/>
                  <a:gd name="T7" fmla="*/ 49 h 91"/>
                  <a:gd name="T8" fmla="*/ 87 w 119"/>
                  <a:gd name="T9" fmla="*/ 39 h 91"/>
                  <a:gd name="T10" fmla="*/ 65 w 119"/>
                  <a:gd name="T11" fmla="*/ 39 h 91"/>
                  <a:gd name="T12" fmla="*/ 67 w 119"/>
                  <a:gd name="T13" fmla="*/ 32 h 91"/>
                  <a:gd name="T14" fmla="*/ 55 w 119"/>
                  <a:gd name="T15" fmla="*/ 32 h 91"/>
                  <a:gd name="T16" fmla="*/ 62 w 119"/>
                  <a:gd name="T17" fmla="*/ 20 h 91"/>
                  <a:gd name="T18" fmla="*/ 50 w 119"/>
                  <a:gd name="T19" fmla="*/ 19 h 91"/>
                  <a:gd name="T20" fmla="*/ 64 w 119"/>
                  <a:gd name="T21" fmla="*/ 0 h 91"/>
                  <a:gd name="T22" fmla="*/ 37 w 119"/>
                  <a:gd name="T23" fmla="*/ 19 h 91"/>
                  <a:gd name="T24" fmla="*/ 23 w 119"/>
                  <a:gd name="T25" fmla="*/ 47 h 91"/>
                  <a:gd name="T26" fmla="*/ 3 w 119"/>
                  <a:gd name="T27" fmla="*/ 54 h 91"/>
                  <a:gd name="T28" fmla="*/ 0 w 119"/>
                  <a:gd name="T29" fmla="*/ 91 h 91"/>
                  <a:gd name="T30" fmla="*/ 23 w 119"/>
                  <a:gd name="T31" fmla="*/ 76 h 91"/>
                  <a:gd name="T32" fmla="*/ 37 w 119"/>
                  <a:gd name="T33" fmla="*/ 67 h 91"/>
                  <a:gd name="T34" fmla="*/ 52 w 119"/>
                  <a:gd name="T35" fmla="*/ 71 h 91"/>
                  <a:gd name="T36" fmla="*/ 62 w 119"/>
                  <a:gd name="T37" fmla="*/ 81 h 91"/>
                  <a:gd name="T38" fmla="*/ 94 w 119"/>
                  <a:gd name="T39" fmla="*/ 84 h 91"/>
                  <a:gd name="T40" fmla="*/ 107 w 119"/>
                  <a:gd name="T41" fmla="*/ 86 h 91"/>
                  <a:gd name="T42" fmla="*/ 119 w 119"/>
                  <a:gd name="T43" fmla="*/ 72 h 91"/>
                  <a:gd name="T44" fmla="*/ 119 w 119"/>
                  <a:gd name="T45" fmla="*/ 7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9" h="91">
                    <a:moveTo>
                      <a:pt x="119" y="72"/>
                    </a:moveTo>
                    <a:lnTo>
                      <a:pt x="106" y="66"/>
                    </a:lnTo>
                    <a:lnTo>
                      <a:pt x="97" y="54"/>
                    </a:lnTo>
                    <a:lnTo>
                      <a:pt x="87" y="49"/>
                    </a:lnTo>
                    <a:lnTo>
                      <a:pt x="87" y="39"/>
                    </a:lnTo>
                    <a:lnTo>
                      <a:pt x="65" y="39"/>
                    </a:lnTo>
                    <a:lnTo>
                      <a:pt x="67" y="32"/>
                    </a:lnTo>
                    <a:lnTo>
                      <a:pt x="55" y="32"/>
                    </a:lnTo>
                    <a:lnTo>
                      <a:pt x="62" y="20"/>
                    </a:lnTo>
                    <a:lnTo>
                      <a:pt x="50" y="19"/>
                    </a:lnTo>
                    <a:lnTo>
                      <a:pt x="64" y="0"/>
                    </a:lnTo>
                    <a:lnTo>
                      <a:pt x="37" y="19"/>
                    </a:lnTo>
                    <a:lnTo>
                      <a:pt x="23" y="47"/>
                    </a:lnTo>
                    <a:lnTo>
                      <a:pt x="3" y="54"/>
                    </a:lnTo>
                    <a:lnTo>
                      <a:pt x="0" y="91"/>
                    </a:lnTo>
                    <a:lnTo>
                      <a:pt x="23" y="76"/>
                    </a:lnTo>
                    <a:lnTo>
                      <a:pt x="37" y="67"/>
                    </a:lnTo>
                    <a:lnTo>
                      <a:pt x="52" y="71"/>
                    </a:lnTo>
                    <a:lnTo>
                      <a:pt x="62" y="81"/>
                    </a:lnTo>
                    <a:lnTo>
                      <a:pt x="94" y="84"/>
                    </a:lnTo>
                    <a:lnTo>
                      <a:pt x="107" y="86"/>
                    </a:lnTo>
                    <a:lnTo>
                      <a:pt x="119" y="72"/>
                    </a:lnTo>
                    <a:lnTo>
                      <a:pt x="119" y="72"/>
                    </a:lnTo>
                    <a:close/>
                  </a:path>
                </a:pathLst>
              </a:custGeom>
              <a:solidFill>
                <a:srgbClr val="8C5E2B"/>
              </a:solidFill>
              <a:ln>
                <a:noFill/>
              </a:ln>
            </p:spPr>
            <p:txBody>
              <a:bodyPr/>
              <a:lstStyle/>
              <a:p>
                <a:pPr algn="ctr"/>
                <a:endParaRPr lang="zh-CN" altLang="en-US" sz="2000">
                  <a:latin typeface="+mn-ea"/>
                </a:endParaRPr>
              </a:p>
            </p:txBody>
          </p:sp>
          <p:sp>
            <p:nvSpPr>
              <p:cNvPr id="1052731" name="Freeform 110"/>
              <p:cNvSpPr/>
              <p:nvPr/>
            </p:nvSpPr>
            <p:spPr bwMode="auto">
              <a:xfrm>
                <a:off x="359" y="1045"/>
                <a:ext cx="18" cy="38"/>
              </a:xfrm>
              <a:custGeom>
                <a:avLst/>
                <a:gdLst>
                  <a:gd name="T0" fmla="*/ 16 w 35"/>
                  <a:gd name="T1" fmla="*/ 17 h 77"/>
                  <a:gd name="T2" fmla="*/ 35 w 35"/>
                  <a:gd name="T3" fmla="*/ 42 h 77"/>
                  <a:gd name="T4" fmla="*/ 31 w 35"/>
                  <a:gd name="T5" fmla="*/ 69 h 77"/>
                  <a:gd name="T6" fmla="*/ 10 w 35"/>
                  <a:gd name="T7" fmla="*/ 77 h 77"/>
                  <a:gd name="T8" fmla="*/ 0 w 35"/>
                  <a:gd name="T9" fmla="*/ 61 h 77"/>
                  <a:gd name="T10" fmla="*/ 5 w 35"/>
                  <a:gd name="T11" fmla="*/ 32 h 77"/>
                  <a:gd name="T12" fmla="*/ 5 w 35"/>
                  <a:gd name="T13" fmla="*/ 10 h 77"/>
                  <a:gd name="T14" fmla="*/ 13 w 35"/>
                  <a:gd name="T15" fmla="*/ 0 h 77"/>
                  <a:gd name="T16" fmla="*/ 16 w 35"/>
                  <a:gd name="T17" fmla="*/ 17 h 77"/>
                  <a:gd name="T18" fmla="*/ 16 w 35"/>
                  <a:gd name="T19"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77">
                    <a:moveTo>
                      <a:pt x="16" y="17"/>
                    </a:moveTo>
                    <a:lnTo>
                      <a:pt x="35" y="42"/>
                    </a:lnTo>
                    <a:lnTo>
                      <a:pt x="31" y="69"/>
                    </a:lnTo>
                    <a:lnTo>
                      <a:pt x="10" y="77"/>
                    </a:lnTo>
                    <a:lnTo>
                      <a:pt x="0" y="61"/>
                    </a:lnTo>
                    <a:lnTo>
                      <a:pt x="5" y="32"/>
                    </a:lnTo>
                    <a:lnTo>
                      <a:pt x="5" y="10"/>
                    </a:lnTo>
                    <a:lnTo>
                      <a:pt x="13" y="0"/>
                    </a:lnTo>
                    <a:lnTo>
                      <a:pt x="16" y="17"/>
                    </a:lnTo>
                    <a:lnTo>
                      <a:pt x="16" y="17"/>
                    </a:lnTo>
                    <a:close/>
                  </a:path>
                </a:pathLst>
              </a:custGeom>
              <a:solidFill>
                <a:srgbClr val="7D4D1C"/>
              </a:solidFill>
              <a:ln>
                <a:noFill/>
              </a:ln>
            </p:spPr>
            <p:txBody>
              <a:bodyPr/>
              <a:lstStyle/>
              <a:p>
                <a:pPr algn="ctr"/>
                <a:endParaRPr lang="zh-CN" altLang="en-US" sz="2000">
                  <a:latin typeface="+mn-ea"/>
                </a:endParaRPr>
              </a:p>
            </p:txBody>
          </p:sp>
          <p:sp>
            <p:nvSpPr>
              <p:cNvPr id="1052732" name="Freeform 111"/>
              <p:cNvSpPr/>
              <p:nvPr/>
            </p:nvSpPr>
            <p:spPr bwMode="auto">
              <a:xfrm>
                <a:off x="442" y="1010"/>
                <a:ext cx="24" cy="19"/>
              </a:xfrm>
              <a:custGeom>
                <a:avLst/>
                <a:gdLst>
                  <a:gd name="T0" fmla="*/ 0 w 44"/>
                  <a:gd name="T1" fmla="*/ 0 h 39"/>
                  <a:gd name="T2" fmla="*/ 22 w 44"/>
                  <a:gd name="T3" fmla="*/ 7 h 39"/>
                  <a:gd name="T4" fmla="*/ 44 w 44"/>
                  <a:gd name="T5" fmla="*/ 32 h 39"/>
                  <a:gd name="T6" fmla="*/ 42 w 44"/>
                  <a:gd name="T7" fmla="*/ 39 h 39"/>
                  <a:gd name="T8" fmla="*/ 10 w 44"/>
                  <a:gd name="T9" fmla="*/ 9 h 39"/>
                  <a:gd name="T10" fmla="*/ 0 w 44"/>
                  <a:gd name="T11" fmla="*/ 0 h 39"/>
                  <a:gd name="T12" fmla="*/ 0 w 44"/>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44" h="39">
                    <a:moveTo>
                      <a:pt x="0" y="0"/>
                    </a:moveTo>
                    <a:lnTo>
                      <a:pt x="22" y="7"/>
                    </a:lnTo>
                    <a:lnTo>
                      <a:pt x="44" y="32"/>
                    </a:lnTo>
                    <a:lnTo>
                      <a:pt x="42" y="39"/>
                    </a:lnTo>
                    <a:lnTo>
                      <a:pt x="10" y="9"/>
                    </a:lnTo>
                    <a:lnTo>
                      <a:pt x="0" y="0"/>
                    </a:lnTo>
                    <a:lnTo>
                      <a:pt x="0" y="0"/>
                    </a:lnTo>
                    <a:close/>
                  </a:path>
                </a:pathLst>
              </a:custGeom>
              <a:solidFill>
                <a:srgbClr val="BD991F"/>
              </a:solidFill>
              <a:ln>
                <a:noFill/>
              </a:ln>
            </p:spPr>
            <p:txBody>
              <a:bodyPr/>
              <a:lstStyle/>
              <a:p>
                <a:pPr algn="ctr"/>
                <a:endParaRPr lang="zh-CN" altLang="en-US" sz="2000">
                  <a:latin typeface="+mn-ea"/>
                </a:endParaRPr>
              </a:p>
            </p:txBody>
          </p:sp>
          <p:sp>
            <p:nvSpPr>
              <p:cNvPr id="1052733" name="Freeform 112"/>
              <p:cNvSpPr/>
              <p:nvPr/>
            </p:nvSpPr>
            <p:spPr bwMode="auto">
              <a:xfrm>
                <a:off x="426" y="1002"/>
                <a:ext cx="17" cy="8"/>
              </a:xfrm>
              <a:custGeom>
                <a:avLst/>
                <a:gdLst>
                  <a:gd name="T0" fmla="*/ 0 w 32"/>
                  <a:gd name="T1" fmla="*/ 0 h 16"/>
                  <a:gd name="T2" fmla="*/ 20 w 32"/>
                  <a:gd name="T3" fmla="*/ 0 h 16"/>
                  <a:gd name="T4" fmla="*/ 32 w 32"/>
                  <a:gd name="T5" fmla="*/ 10 h 16"/>
                  <a:gd name="T6" fmla="*/ 18 w 32"/>
                  <a:gd name="T7" fmla="*/ 13 h 16"/>
                  <a:gd name="T8" fmla="*/ 18 w 32"/>
                  <a:gd name="T9" fmla="*/ 16 h 16"/>
                  <a:gd name="T10" fmla="*/ 6 w 32"/>
                  <a:gd name="T11" fmla="*/ 8 h 16"/>
                  <a:gd name="T12" fmla="*/ 11 w 32"/>
                  <a:gd name="T13" fmla="*/ 5 h 16"/>
                  <a:gd name="T14" fmla="*/ 0 w 32"/>
                  <a:gd name="T15" fmla="*/ 0 h 16"/>
                  <a:gd name="T16" fmla="*/ 0 w 32"/>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6">
                    <a:moveTo>
                      <a:pt x="0" y="0"/>
                    </a:moveTo>
                    <a:lnTo>
                      <a:pt x="20" y="0"/>
                    </a:lnTo>
                    <a:lnTo>
                      <a:pt x="32" y="10"/>
                    </a:lnTo>
                    <a:lnTo>
                      <a:pt x="18" y="13"/>
                    </a:lnTo>
                    <a:lnTo>
                      <a:pt x="18" y="16"/>
                    </a:lnTo>
                    <a:lnTo>
                      <a:pt x="6" y="8"/>
                    </a:lnTo>
                    <a:lnTo>
                      <a:pt x="11" y="5"/>
                    </a:lnTo>
                    <a:lnTo>
                      <a:pt x="0" y="0"/>
                    </a:lnTo>
                    <a:lnTo>
                      <a:pt x="0" y="0"/>
                    </a:lnTo>
                    <a:close/>
                  </a:path>
                </a:pathLst>
              </a:custGeom>
              <a:solidFill>
                <a:srgbClr val="7D4D1C"/>
              </a:solidFill>
              <a:ln>
                <a:noFill/>
              </a:ln>
            </p:spPr>
            <p:txBody>
              <a:bodyPr/>
              <a:lstStyle/>
              <a:p>
                <a:pPr algn="ctr"/>
                <a:endParaRPr lang="zh-CN" altLang="en-US" sz="2000">
                  <a:latin typeface="+mn-ea"/>
                </a:endParaRPr>
              </a:p>
            </p:txBody>
          </p:sp>
          <p:sp>
            <p:nvSpPr>
              <p:cNvPr id="1052734" name="Freeform 113"/>
              <p:cNvSpPr/>
              <p:nvPr/>
            </p:nvSpPr>
            <p:spPr bwMode="auto">
              <a:xfrm>
                <a:off x="442" y="1011"/>
                <a:ext cx="29" cy="21"/>
              </a:xfrm>
              <a:custGeom>
                <a:avLst/>
                <a:gdLst>
                  <a:gd name="T0" fmla="*/ 54 w 54"/>
                  <a:gd name="T1" fmla="*/ 39 h 42"/>
                  <a:gd name="T2" fmla="*/ 50 w 54"/>
                  <a:gd name="T3" fmla="*/ 25 h 42"/>
                  <a:gd name="T4" fmla="*/ 27 w 54"/>
                  <a:gd name="T5" fmla="*/ 2 h 42"/>
                  <a:gd name="T6" fmla="*/ 17 w 54"/>
                  <a:gd name="T7" fmla="*/ 0 h 42"/>
                  <a:gd name="T8" fmla="*/ 13 w 54"/>
                  <a:gd name="T9" fmla="*/ 5 h 42"/>
                  <a:gd name="T10" fmla="*/ 0 w 54"/>
                  <a:gd name="T11" fmla="*/ 5 h 42"/>
                  <a:gd name="T12" fmla="*/ 13 w 54"/>
                  <a:gd name="T13" fmla="*/ 12 h 42"/>
                  <a:gd name="T14" fmla="*/ 27 w 54"/>
                  <a:gd name="T15" fmla="*/ 13 h 42"/>
                  <a:gd name="T16" fmla="*/ 37 w 54"/>
                  <a:gd name="T17" fmla="*/ 22 h 42"/>
                  <a:gd name="T18" fmla="*/ 44 w 54"/>
                  <a:gd name="T19" fmla="*/ 30 h 42"/>
                  <a:gd name="T20" fmla="*/ 50 w 54"/>
                  <a:gd name="T21" fmla="*/ 42 h 42"/>
                  <a:gd name="T22" fmla="*/ 54 w 54"/>
                  <a:gd name="T23" fmla="*/ 39 h 42"/>
                  <a:gd name="T24" fmla="*/ 54 w 54"/>
                  <a:gd name="T25"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2">
                    <a:moveTo>
                      <a:pt x="54" y="39"/>
                    </a:moveTo>
                    <a:lnTo>
                      <a:pt x="50" y="25"/>
                    </a:lnTo>
                    <a:lnTo>
                      <a:pt x="27" y="2"/>
                    </a:lnTo>
                    <a:lnTo>
                      <a:pt x="17" y="0"/>
                    </a:lnTo>
                    <a:lnTo>
                      <a:pt x="13" y="5"/>
                    </a:lnTo>
                    <a:lnTo>
                      <a:pt x="0" y="5"/>
                    </a:lnTo>
                    <a:lnTo>
                      <a:pt x="13" y="12"/>
                    </a:lnTo>
                    <a:lnTo>
                      <a:pt x="27" y="13"/>
                    </a:lnTo>
                    <a:lnTo>
                      <a:pt x="37" y="22"/>
                    </a:lnTo>
                    <a:lnTo>
                      <a:pt x="44" y="30"/>
                    </a:lnTo>
                    <a:lnTo>
                      <a:pt x="50" y="42"/>
                    </a:lnTo>
                    <a:lnTo>
                      <a:pt x="54" y="39"/>
                    </a:lnTo>
                    <a:lnTo>
                      <a:pt x="54" y="39"/>
                    </a:lnTo>
                    <a:close/>
                  </a:path>
                </a:pathLst>
              </a:custGeom>
              <a:solidFill>
                <a:srgbClr val="7D4D1C"/>
              </a:solidFill>
              <a:ln>
                <a:noFill/>
              </a:ln>
            </p:spPr>
            <p:txBody>
              <a:bodyPr/>
              <a:lstStyle/>
              <a:p>
                <a:pPr algn="ctr"/>
                <a:endParaRPr lang="zh-CN" altLang="en-US" sz="2000">
                  <a:latin typeface="+mn-ea"/>
                </a:endParaRPr>
              </a:p>
            </p:txBody>
          </p:sp>
          <p:sp>
            <p:nvSpPr>
              <p:cNvPr id="1052735" name="Freeform 114"/>
              <p:cNvSpPr/>
              <p:nvPr/>
            </p:nvSpPr>
            <p:spPr bwMode="auto">
              <a:xfrm>
                <a:off x="371" y="1020"/>
                <a:ext cx="6" cy="13"/>
              </a:xfrm>
              <a:custGeom>
                <a:avLst/>
                <a:gdLst>
                  <a:gd name="T0" fmla="*/ 14 w 14"/>
                  <a:gd name="T1" fmla="*/ 0 h 25"/>
                  <a:gd name="T2" fmla="*/ 10 w 14"/>
                  <a:gd name="T3" fmla="*/ 8 h 25"/>
                  <a:gd name="T4" fmla="*/ 14 w 14"/>
                  <a:gd name="T5" fmla="*/ 20 h 25"/>
                  <a:gd name="T6" fmla="*/ 0 w 14"/>
                  <a:gd name="T7" fmla="*/ 25 h 25"/>
                  <a:gd name="T8" fmla="*/ 5 w 14"/>
                  <a:gd name="T9" fmla="*/ 16 h 25"/>
                  <a:gd name="T10" fmla="*/ 7 w 14"/>
                  <a:gd name="T11" fmla="*/ 3 h 25"/>
                  <a:gd name="T12" fmla="*/ 14 w 14"/>
                  <a:gd name="T13" fmla="*/ 0 h 25"/>
                  <a:gd name="T14" fmla="*/ 14 w 14"/>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5">
                    <a:moveTo>
                      <a:pt x="14" y="0"/>
                    </a:moveTo>
                    <a:lnTo>
                      <a:pt x="10" y="8"/>
                    </a:lnTo>
                    <a:lnTo>
                      <a:pt x="14" y="20"/>
                    </a:lnTo>
                    <a:lnTo>
                      <a:pt x="0" y="25"/>
                    </a:lnTo>
                    <a:lnTo>
                      <a:pt x="5" y="16"/>
                    </a:lnTo>
                    <a:lnTo>
                      <a:pt x="7" y="3"/>
                    </a:lnTo>
                    <a:lnTo>
                      <a:pt x="14" y="0"/>
                    </a:lnTo>
                    <a:lnTo>
                      <a:pt x="14" y="0"/>
                    </a:lnTo>
                    <a:close/>
                  </a:path>
                </a:pathLst>
              </a:custGeom>
              <a:solidFill>
                <a:srgbClr val="BDA347"/>
              </a:solidFill>
              <a:ln>
                <a:noFill/>
              </a:ln>
            </p:spPr>
            <p:txBody>
              <a:bodyPr/>
              <a:lstStyle/>
              <a:p>
                <a:pPr algn="ctr"/>
                <a:endParaRPr lang="zh-CN" altLang="en-US" sz="2000">
                  <a:latin typeface="+mn-ea"/>
                </a:endParaRPr>
              </a:p>
            </p:txBody>
          </p:sp>
          <p:sp>
            <p:nvSpPr>
              <p:cNvPr id="1052736" name="Freeform 115"/>
              <p:cNvSpPr/>
              <p:nvPr/>
            </p:nvSpPr>
            <p:spPr bwMode="auto">
              <a:xfrm>
                <a:off x="398" y="1015"/>
                <a:ext cx="14" cy="10"/>
              </a:xfrm>
              <a:custGeom>
                <a:avLst/>
                <a:gdLst>
                  <a:gd name="T0" fmla="*/ 27 w 27"/>
                  <a:gd name="T1" fmla="*/ 0 h 21"/>
                  <a:gd name="T2" fmla="*/ 16 w 27"/>
                  <a:gd name="T3" fmla="*/ 5 h 21"/>
                  <a:gd name="T4" fmla="*/ 0 w 27"/>
                  <a:gd name="T5" fmla="*/ 21 h 21"/>
                  <a:gd name="T6" fmla="*/ 10 w 27"/>
                  <a:gd name="T7" fmla="*/ 5 h 21"/>
                  <a:gd name="T8" fmla="*/ 22 w 27"/>
                  <a:gd name="T9" fmla="*/ 0 h 21"/>
                  <a:gd name="T10" fmla="*/ 27 w 27"/>
                  <a:gd name="T11" fmla="*/ 0 h 21"/>
                  <a:gd name="T12" fmla="*/ 27 w 2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7" h="21">
                    <a:moveTo>
                      <a:pt x="27" y="0"/>
                    </a:moveTo>
                    <a:lnTo>
                      <a:pt x="16" y="5"/>
                    </a:lnTo>
                    <a:lnTo>
                      <a:pt x="0" y="21"/>
                    </a:lnTo>
                    <a:lnTo>
                      <a:pt x="10" y="5"/>
                    </a:lnTo>
                    <a:lnTo>
                      <a:pt x="22" y="0"/>
                    </a:lnTo>
                    <a:lnTo>
                      <a:pt x="27" y="0"/>
                    </a:lnTo>
                    <a:lnTo>
                      <a:pt x="27" y="0"/>
                    </a:lnTo>
                    <a:close/>
                  </a:path>
                </a:pathLst>
              </a:custGeom>
              <a:solidFill>
                <a:srgbClr val="BDA347"/>
              </a:solidFill>
              <a:ln>
                <a:noFill/>
              </a:ln>
            </p:spPr>
            <p:txBody>
              <a:bodyPr/>
              <a:lstStyle/>
              <a:p>
                <a:pPr algn="ctr"/>
                <a:endParaRPr lang="zh-CN" altLang="en-US" sz="2000">
                  <a:latin typeface="+mn-ea"/>
                </a:endParaRPr>
              </a:p>
            </p:txBody>
          </p:sp>
          <p:sp>
            <p:nvSpPr>
              <p:cNvPr id="1052737" name="Freeform 116"/>
              <p:cNvSpPr/>
              <p:nvPr/>
            </p:nvSpPr>
            <p:spPr bwMode="auto">
              <a:xfrm>
                <a:off x="395" y="1002"/>
                <a:ext cx="17" cy="11"/>
              </a:xfrm>
              <a:custGeom>
                <a:avLst/>
                <a:gdLst>
                  <a:gd name="T0" fmla="*/ 29 w 31"/>
                  <a:gd name="T1" fmla="*/ 0 h 21"/>
                  <a:gd name="T2" fmla="*/ 17 w 31"/>
                  <a:gd name="T3" fmla="*/ 0 h 21"/>
                  <a:gd name="T4" fmla="*/ 5 w 31"/>
                  <a:gd name="T5" fmla="*/ 6 h 21"/>
                  <a:gd name="T6" fmla="*/ 4 w 31"/>
                  <a:gd name="T7" fmla="*/ 13 h 21"/>
                  <a:gd name="T8" fmla="*/ 12 w 31"/>
                  <a:gd name="T9" fmla="*/ 11 h 21"/>
                  <a:gd name="T10" fmla="*/ 0 w 31"/>
                  <a:gd name="T11" fmla="*/ 21 h 21"/>
                  <a:gd name="T12" fmla="*/ 20 w 31"/>
                  <a:gd name="T13" fmla="*/ 13 h 21"/>
                  <a:gd name="T14" fmla="*/ 20 w 31"/>
                  <a:gd name="T15" fmla="*/ 8 h 21"/>
                  <a:gd name="T16" fmla="*/ 31 w 31"/>
                  <a:gd name="T17" fmla="*/ 6 h 21"/>
                  <a:gd name="T18" fmla="*/ 29 w 31"/>
                  <a:gd name="T19" fmla="*/ 0 h 21"/>
                  <a:gd name="T20" fmla="*/ 29 w 31"/>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1">
                    <a:moveTo>
                      <a:pt x="29" y="0"/>
                    </a:moveTo>
                    <a:lnTo>
                      <a:pt x="17" y="0"/>
                    </a:lnTo>
                    <a:lnTo>
                      <a:pt x="5" y="6"/>
                    </a:lnTo>
                    <a:lnTo>
                      <a:pt x="4" y="13"/>
                    </a:lnTo>
                    <a:lnTo>
                      <a:pt x="12" y="11"/>
                    </a:lnTo>
                    <a:lnTo>
                      <a:pt x="0" y="21"/>
                    </a:lnTo>
                    <a:lnTo>
                      <a:pt x="20" y="13"/>
                    </a:lnTo>
                    <a:lnTo>
                      <a:pt x="20" y="8"/>
                    </a:lnTo>
                    <a:lnTo>
                      <a:pt x="31" y="6"/>
                    </a:lnTo>
                    <a:lnTo>
                      <a:pt x="29" y="0"/>
                    </a:lnTo>
                    <a:lnTo>
                      <a:pt x="29" y="0"/>
                    </a:lnTo>
                    <a:close/>
                  </a:path>
                </a:pathLst>
              </a:custGeom>
              <a:solidFill>
                <a:srgbClr val="BDA347"/>
              </a:solidFill>
              <a:ln>
                <a:noFill/>
              </a:ln>
            </p:spPr>
            <p:txBody>
              <a:bodyPr/>
              <a:lstStyle/>
              <a:p>
                <a:pPr algn="ctr"/>
                <a:endParaRPr lang="zh-CN" altLang="en-US" sz="2000">
                  <a:latin typeface="+mn-ea"/>
                </a:endParaRPr>
              </a:p>
            </p:txBody>
          </p:sp>
          <p:sp>
            <p:nvSpPr>
              <p:cNvPr id="1052738" name="Freeform 117"/>
              <p:cNvSpPr/>
              <p:nvPr/>
            </p:nvSpPr>
            <p:spPr bwMode="auto">
              <a:xfrm>
                <a:off x="403" y="1017"/>
                <a:ext cx="13" cy="10"/>
              </a:xfrm>
              <a:custGeom>
                <a:avLst/>
                <a:gdLst>
                  <a:gd name="T0" fmla="*/ 23 w 23"/>
                  <a:gd name="T1" fmla="*/ 0 h 20"/>
                  <a:gd name="T2" fmla="*/ 6 w 23"/>
                  <a:gd name="T3" fmla="*/ 18 h 20"/>
                  <a:gd name="T4" fmla="*/ 0 w 23"/>
                  <a:gd name="T5" fmla="*/ 20 h 20"/>
                  <a:gd name="T6" fmla="*/ 1 w 23"/>
                  <a:gd name="T7" fmla="*/ 12 h 20"/>
                  <a:gd name="T8" fmla="*/ 12 w 23"/>
                  <a:gd name="T9" fmla="*/ 0 h 20"/>
                  <a:gd name="T10" fmla="*/ 23 w 23"/>
                  <a:gd name="T11" fmla="*/ 0 h 20"/>
                  <a:gd name="T12" fmla="*/ 23 w 2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3" h="20">
                    <a:moveTo>
                      <a:pt x="23" y="0"/>
                    </a:moveTo>
                    <a:lnTo>
                      <a:pt x="6" y="18"/>
                    </a:lnTo>
                    <a:lnTo>
                      <a:pt x="0" y="20"/>
                    </a:lnTo>
                    <a:lnTo>
                      <a:pt x="1" y="12"/>
                    </a:lnTo>
                    <a:lnTo>
                      <a:pt x="12" y="0"/>
                    </a:lnTo>
                    <a:lnTo>
                      <a:pt x="23" y="0"/>
                    </a:lnTo>
                    <a:lnTo>
                      <a:pt x="23" y="0"/>
                    </a:lnTo>
                    <a:close/>
                  </a:path>
                </a:pathLst>
              </a:custGeom>
              <a:solidFill>
                <a:srgbClr val="BDA347"/>
              </a:solidFill>
              <a:ln>
                <a:noFill/>
              </a:ln>
            </p:spPr>
            <p:txBody>
              <a:bodyPr/>
              <a:lstStyle/>
              <a:p>
                <a:pPr algn="ctr"/>
                <a:endParaRPr lang="zh-CN" altLang="en-US" sz="2000">
                  <a:latin typeface="+mn-ea"/>
                </a:endParaRPr>
              </a:p>
            </p:txBody>
          </p:sp>
          <p:sp>
            <p:nvSpPr>
              <p:cNvPr id="1052739" name="Freeform 118"/>
              <p:cNvSpPr/>
              <p:nvPr/>
            </p:nvSpPr>
            <p:spPr bwMode="auto">
              <a:xfrm>
                <a:off x="407" y="1018"/>
                <a:ext cx="18" cy="12"/>
              </a:xfrm>
              <a:custGeom>
                <a:avLst/>
                <a:gdLst>
                  <a:gd name="T0" fmla="*/ 32 w 32"/>
                  <a:gd name="T1" fmla="*/ 9 h 26"/>
                  <a:gd name="T2" fmla="*/ 25 w 32"/>
                  <a:gd name="T3" fmla="*/ 21 h 26"/>
                  <a:gd name="T4" fmla="*/ 12 w 32"/>
                  <a:gd name="T5" fmla="*/ 26 h 26"/>
                  <a:gd name="T6" fmla="*/ 20 w 32"/>
                  <a:gd name="T7" fmla="*/ 14 h 26"/>
                  <a:gd name="T8" fmla="*/ 7 w 32"/>
                  <a:gd name="T9" fmla="*/ 19 h 26"/>
                  <a:gd name="T10" fmla="*/ 0 w 32"/>
                  <a:gd name="T11" fmla="*/ 21 h 26"/>
                  <a:gd name="T12" fmla="*/ 15 w 32"/>
                  <a:gd name="T13" fmla="*/ 7 h 26"/>
                  <a:gd name="T14" fmla="*/ 29 w 32"/>
                  <a:gd name="T15" fmla="*/ 0 h 26"/>
                  <a:gd name="T16" fmla="*/ 24 w 32"/>
                  <a:gd name="T17" fmla="*/ 16 h 26"/>
                  <a:gd name="T18" fmla="*/ 32 w 32"/>
                  <a:gd name="T19" fmla="*/ 9 h 26"/>
                  <a:gd name="T20" fmla="*/ 32 w 32"/>
                  <a:gd name="T2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6">
                    <a:moveTo>
                      <a:pt x="32" y="9"/>
                    </a:moveTo>
                    <a:lnTo>
                      <a:pt x="25" y="21"/>
                    </a:lnTo>
                    <a:lnTo>
                      <a:pt x="12" y="26"/>
                    </a:lnTo>
                    <a:lnTo>
                      <a:pt x="20" y="14"/>
                    </a:lnTo>
                    <a:lnTo>
                      <a:pt x="7" y="19"/>
                    </a:lnTo>
                    <a:lnTo>
                      <a:pt x="0" y="21"/>
                    </a:lnTo>
                    <a:lnTo>
                      <a:pt x="15" y="7"/>
                    </a:lnTo>
                    <a:lnTo>
                      <a:pt x="29" y="0"/>
                    </a:lnTo>
                    <a:lnTo>
                      <a:pt x="24" y="16"/>
                    </a:lnTo>
                    <a:lnTo>
                      <a:pt x="32" y="9"/>
                    </a:lnTo>
                    <a:lnTo>
                      <a:pt x="32" y="9"/>
                    </a:lnTo>
                    <a:close/>
                  </a:path>
                </a:pathLst>
              </a:custGeom>
              <a:solidFill>
                <a:srgbClr val="BDA347"/>
              </a:solidFill>
              <a:ln>
                <a:noFill/>
              </a:ln>
            </p:spPr>
            <p:txBody>
              <a:bodyPr/>
              <a:lstStyle/>
              <a:p>
                <a:pPr algn="ctr"/>
                <a:endParaRPr lang="zh-CN" altLang="en-US" sz="2000">
                  <a:latin typeface="+mn-ea"/>
                </a:endParaRPr>
              </a:p>
            </p:txBody>
          </p:sp>
          <p:sp>
            <p:nvSpPr>
              <p:cNvPr id="1052740" name="Freeform 119"/>
              <p:cNvSpPr/>
              <p:nvPr/>
            </p:nvSpPr>
            <p:spPr bwMode="auto">
              <a:xfrm>
                <a:off x="406" y="1000"/>
                <a:ext cx="34" cy="24"/>
              </a:xfrm>
              <a:custGeom>
                <a:avLst/>
                <a:gdLst>
                  <a:gd name="T0" fmla="*/ 47 w 63"/>
                  <a:gd name="T1" fmla="*/ 19 h 47"/>
                  <a:gd name="T2" fmla="*/ 56 w 63"/>
                  <a:gd name="T3" fmla="*/ 24 h 47"/>
                  <a:gd name="T4" fmla="*/ 63 w 63"/>
                  <a:gd name="T5" fmla="*/ 30 h 47"/>
                  <a:gd name="T6" fmla="*/ 59 w 63"/>
                  <a:gd name="T7" fmla="*/ 42 h 47"/>
                  <a:gd name="T8" fmla="*/ 56 w 63"/>
                  <a:gd name="T9" fmla="*/ 34 h 47"/>
                  <a:gd name="T10" fmla="*/ 49 w 63"/>
                  <a:gd name="T11" fmla="*/ 44 h 47"/>
                  <a:gd name="T12" fmla="*/ 41 w 63"/>
                  <a:gd name="T13" fmla="*/ 47 h 47"/>
                  <a:gd name="T14" fmla="*/ 42 w 63"/>
                  <a:gd name="T15" fmla="*/ 32 h 47"/>
                  <a:gd name="T16" fmla="*/ 24 w 63"/>
                  <a:gd name="T17" fmla="*/ 41 h 47"/>
                  <a:gd name="T18" fmla="*/ 27 w 63"/>
                  <a:gd name="T19" fmla="*/ 29 h 47"/>
                  <a:gd name="T20" fmla="*/ 14 w 63"/>
                  <a:gd name="T21" fmla="*/ 32 h 47"/>
                  <a:gd name="T22" fmla="*/ 14 w 63"/>
                  <a:gd name="T23" fmla="*/ 20 h 47"/>
                  <a:gd name="T24" fmla="*/ 0 w 63"/>
                  <a:gd name="T25" fmla="*/ 24 h 47"/>
                  <a:gd name="T26" fmla="*/ 2 w 63"/>
                  <a:gd name="T27" fmla="*/ 14 h 47"/>
                  <a:gd name="T28" fmla="*/ 12 w 63"/>
                  <a:gd name="T29" fmla="*/ 9 h 47"/>
                  <a:gd name="T30" fmla="*/ 14 w 63"/>
                  <a:gd name="T31" fmla="*/ 2 h 47"/>
                  <a:gd name="T32" fmla="*/ 22 w 63"/>
                  <a:gd name="T33" fmla="*/ 0 h 47"/>
                  <a:gd name="T34" fmla="*/ 27 w 63"/>
                  <a:gd name="T35" fmla="*/ 2 h 47"/>
                  <a:gd name="T36" fmla="*/ 39 w 63"/>
                  <a:gd name="T37" fmla="*/ 12 h 47"/>
                  <a:gd name="T38" fmla="*/ 47 w 63"/>
                  <a:gd name="T39" fmla="*/ 19 h 47"/>
                  <a:gd name="T40" fmla="*/ 47 w 63"/>
                  <a:gd name="T41"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47">
                    <a:moveTo>
                      <a:pt x="47" y="19"/>
                    </a:moveTo>
                    <a:lnTo>
                      <a:pt x="56" y="24"/>
                    </a:lnTo>
                    <a:lnTo>
                      <a:pt x="63" y="30"/>
                    </a:lnTo>
                    <a:lnTo>
                      <a:pt x="59" y="42"/>
                    </a:lnTo>
                    <a:lnTo>
                      <a:pt x="56" y="34"/>
                    </a:lnTo>
                    <a:lnTo>
                      <a:pt x="49" y="44"/>
                    </a:lnTo>
                    <a:lnTo>
                      <a:pt x="41" y="47"/>
                    </a:lnTo>
                    <a:lnTo>
                      <a:pt x="42" y="32"/>
                    </a:lnTo>
                    <a:lnTo>
                      <a:pt x="24" y="41"/>
                    </a:lnTo>
                    <a:lnTo>
                      <a:pt x="27" y="29"/>
                    </a:lnTo>
                    <a:lnTo>
                      <a:pt x="14" y="32"/>
                    </a:lnTo>
                    <a:lnTo>
                      <a:pt x="14" y="20"/>
                    </a:lnTo>
                    <a:lnTo>
                      <a:pt x="0" y="24"/>
                    </a:lnTo>
                    <a:lnTo>
                      <a:pt x="2" y="14"/>
                    </a:lnTo>
                    <a:lnTo>
                      <a:pt x="12" y="9"/>
                    </a:lnTo>
                    <a:lnTo>
                      <a:pt x="14" y="2"/>
                    </a:lnTo>
                    <a:lnTo>
                      <a:pt x="22" y="0"/>
                    </a:lnTo>
                    <a:lnTo>
                      <a:pt x="27" y="2"/>
                    </a:lnTo>
                    <a:lnTo>
                      <a:pt x="39" y="12"/>
                    </a:lnTo>
                    <a:lnTo>
                      <a:pt x="47" y="19"/>
                    </a:lnTo>
                    <a:lnTo>
                      <a:pt x="47" y="19"/>
                    </a:lnTo>
                    <a:close/>
                  </a:path>
                </a:pathLst>
              </a:custGeom>
              <a:solidFill>
                <a:srgbClr val="7D4D1C"/>
              </a:solidFill>
              <a:ln>
                <a:noFill/>
              </a:ln>
            </p:spPr>
            <p:txBody>
              <a:bodyPr/>
              <a:lstStyle/>
              <a:p>
                <a:pPr algn="ctr"/>
                <a:endParaRPr lang="zh-CN" altLang="en-US" sz="2000">
                  <a:latin typeface="+mn-ea"/>
                </a:endParaRPr>
              </a:p>
            </p:txBody>
          </p:sp>
          <p:sp>
            <p:nvSpPr>
              <p:cNvPr id="1052741" name="Freeform 120"/>
              <p:cNvSpPr/>
              <p:nvPr/>
            </p:nvSpPr>
            <p:spPr bwMode="auto">
              <a:xfrm>
                <a:off x="378" y="1008"/>
                <a:ext cx="20" cy="17"/>
              </a:xfrm>
              <a:custGeom>
                <a:avLst/>
                <a:gdLst>
                  <a:gd name="T0" fmla="*/ 0 w 36"/>
                  <a:gd name="T1" fmla="*/ 36 h 36"/>
                  <a:gd name="T2" fmla="*/ 0 w 36"/>
                  <a:gd name="T3" fmla="*/ 26 h 36"/>
                  <a:gd name="T4" fmla="*/ 16 w 36"/>
                  <a:gd name="T5" fmla="*/ 12 h 36"/>
                  <a:gd name="T6" fmla="*/ 36 w 36"/>
                  <a:gd name="T7" fmla="*/ 0 h 36"/>
                  <a:gd name="T8" fmla="*/ 34 w 36"/>
                  <a:gd name="T9" fmla="*/ 9 h 36"/>
                  <a:gd name="T10" fmla="*/ 21 w 36"/>
                  <a:gd name="T11" fmla="*/ 19 h 36"/>
                  <a:gd name="T12" fmla="*/ 31 w 36"/>
                  <a:gd name="T13" fmla="*/ 26 h 36"/>
                  <a:gd name="T14" fmla="*/ 0 w 36"/>
                  <a:gd name="T15" fmla="*/ 36 h 36"/>
                  <a:gd name="T16" fmla="*/ 0 w 36"/>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6">
                    <a:moveTo>
                      <a:pt x="0" y="36"/>
                    </a:moveTo>
                    <a:lnTo>
                      <a:pt x="0" y="26"/>
                    </a:lnTo>
                    <a:lnTo>
                      <a:pt x="16" y="12"/>
                    </a:lnTo>
                    <a:lnTo>
                      <a:pt x="36" y="0"/>
                    </a:lnTo>
                    <a:lnTo>
                      <a:pt x="34" y="9"/>
                    </a:lnTo>
                    <a:lnTo>
                      <a:pt x="21" y="19"/>
                    </a:lnTo>
                    <a:lnTo>
                      <a:pt x="31" y="26"/>
                    </a:lnTo>
                    <a:lnTo>
                      <a:pt x="0" y="36"/>
                    </a:lnTo>
                    <a:lnTo>
                      <a:pt x="0" y="36"/>
                    </a:lnTo>
                    <a:close/>
                  </a:path>
                </a:pathLst>
              </a:custGeom>
              <a:solidFill>
                <a:srgbClr val="7D4D1C"/>
              </a:solidFill>
              <a:ln>
                <a:noFill/>
              </a:ln>
            </p:spPr>
            <p:txBody>
              <a:bodyPr/>
              <a:lstStyle/>
              <a:p>
                <a:pPr algn="ctr"/>
                <a:endParaRPr lang="zh-CN" altLang="en-US" sz="2000">
                  <a:latin typeface="+mn-ea"/>
                </a:endParaRPr>
              </a:p>
            </p:txBody>
          </p:sp>
          <p:sp>
            <p:nvSpPr>
              <p:cNvPr id="1052742" name="Freeform 121"/>
              <p:cNvSpPr/>
              <p:nvPr/>
            </p:nvSpPr>
            <p:spPr bwMode="auto">
              <a:xfrm>
                <a:off x="393" y="1032"/>
                <a:ext cx="33" cy="20"/>
              </a:xfrm>
              <a:custGeom>
                <a:avLst/>
                <a:gdLst>
                  <a:gd name="T0" fmla="*/ 31 w 61"/>
                  <a:gd name="T1" fmla="*/ 5 h 40"/>
                  <a:gd name="T2" fmla="*/ 36 w 61"/>
                  <a:gd name="T3" fmla="*/ 8 h 40"/>
                  <a:gd name="T4" fmla="*/ 47 w 61"/>
                  <a:gd name="T5" fmla="*/ 8 h 40"/>
                  <a:gd name="T6" fmla="*/ 46 w 61"/>
                  <a:gd name="T7" fmla="*/ 17 h 40"/>
                  <a:gd name="T8" fmla="*/ 56 w 61"/>
                  <a:gd name="T9" fmla="*/ 23 h 40"/>
                  <a:gd name="T10" fmla="*/ 61 w 61"/>
                  <a:gd name="T11" fmla="*/ 28 h 40"/>
                  <a:gd name="T12" fmla="*/ 57 w 61"/>
                  <a:gd name="T13" fmla="*/ 37 h 40"/>
                  <a:gd name="T14" fmla="*/ 37 w 61"/>
                  <a:gd name="T15" fmla="*/ 40 h 40"/>
                  <a:gd name="T16" fmla="*/ 12 w 61"/>
                  <a:gd name="T17" fmla="*/ 30 h 40"/>
                  <a:gd name="T18" fmla="*/ 0 w 61"/>
                  <a:gd name="T19" fmla="*/ 22 h 40"/>
                  <a:gd name="T20" fmla="*/ 9 w 61"/>
                  <a:gd name="T21" fmla="*/ 18 h 40"/>
                  <a:gd name="T22" fmla="*/ 22 w 61"/>
                  <a:gd name="T23" fmla="*/ 22 h 40"/>
                  <a:gd name="T24" fmla="*/ 27 w 61"/>
                  <a:gd name="T25" fmla="*/ 20 h 40"/>
                  <a:gd name="T26" fmla="*/ 19 w 61"/>
                  <a:gd name="T27" fmla="*/ 13 h 40"/>
                  <a:gd name="T28" fmla="*/ 34 w 61"/>
                  <a:gd name="T29" fmla="*/ 13 h 40"/>
                  <a:gd name="T30" fmla="*/ 9 w 61"/>
                  <a:gd name="T31" fmla="*/ 5 h 40"/>
                  <a:gd name="T32" fmla="*/ 19 w 61"/>
                  <a:gd name="T33" fmla="*/ 0 h 40"/>
                  <a:gd name="T34" fmla="*/ 31 w 61"/>
                  <a:gd name="T35" fmla="*/ 5 h 40"/>
                  <a:gd name="T36" fmla="*/ 31 w 61"/>
                  <a:gd name="T37"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 h="40">
                    <a:moveTo>
                      <a:pt x="31" y="5"/>
                    </a:moveTo>
                    <a:lnTo>
                      <a:pt x="36" y="8"/>
                    </a:lnTo>
                    <a:lnTo>
                      <a:pt x="47" y="8"/>
                    </a:lnTo>
                    <a:lnTo>
                      <a:pt x="46" y="17"/>
                    </a:lnTo>
                    <a:lnTo>
                      <a:pt x="56" y="23"/>
                    </a:lnTo>
                    <a:lnTo>
                      <a:pt x="61" y="28"/>
                    </a:lnTo>
                    <a:lnTo>
                      <a:pt x="57" y="37"/>
                    </a:lnTo>
                    <a:lnTo>
                      <a:pt x="37" y="40"/>
                    </a:lnTo>
                    <a:lnTo>
                      <a:pt x="12" y="30"/>
                    </a:lnTo>
                    <a:lnTo>
                      <a:pt x="0" y="22"/>
                    </a:lnTo>
                    <a:lnTo>
                      <a:pt x="9" y="18"/>
                    </a:lnTo>
                    <a:lnTo>
                      <a:pt x="22" y="22"/>
                    </a:lnTo>
                    <a:lnTo>
                      <a:pt x="27" y="20"/>
                    </a:lnTo>
                    <a:lnTo>
                      <a:pt x="19" y="13"/>
                    </a:lnTo>
                    <a:lnTo>
                      <a:pt x="34" y="13"/>
                    </a:lnTo>
                    <a:lnTo>
                      <a:pt x="9" y="5"/>
                    </a:lnTo>
                    <a:lnTo>
                      <a:pt x="19" y="0"/>
                    </a:lnTo>
                    <a:lnTo>
                      <a:pt x="31" y="5"/>
                    </a:lnTo>
                    <a:lnTo>
                      <a:pt x="31" y="5"/>
                    </a:lnTo>
                    <a:close/>
                  </a:path>
                </a:pathLst>
              </a:custGeom>
              <a:solidFill>
                <a:srgbClr val="7D4D1C"/>
              </a:solidFill>
              <a:ln>
                <a:noFill/>
              </a:ln>
            </p:spPr>
            <p:txBody>
              <a:bodyPr/>
              <a:lstStyle/>
              <a:p>
                <a:pPr algn="ctr"/>
                <a:endParaRPr lang="zh-CN" altLang="en-US" sz="2000">
                  <a:latin typeface="+mn-ea"/>
                </a:endParaRPr>
              </a:p>
            </p:txBody>
          </p:sp>
          <p:sp>
            <p:nvSpPr>
              <p:cNvPr id="1052743" name="Freeform 122"/>
              <p:cNvSpPr/>
              <p:nvPr/>
            </p:nvSpPr>
            <p:spPr bwMode="auto">
              <a:xfrm>
                <a:off x="360" y="1034"/>
                <a:ext cx="17" cy="48"/>
              </a:xfrm>
              <a:custGeom>
                <a:avLst/>
                <a:gdLst>
                  <a:gd name="T0" fmla="*/ 29 w 34"/>
                  <a:gd name="T1" fmla="*/ 54 h 98"/>
                  <a:gd name="T2" fmla="*/ 34 w 34"/>
                  <a:gd name="T3" fmla="*/ 76 h 98"/>
                  <a:gd name="T4" fmla="*/ 22 w 34"/>
                  <a:gd name="T5" fmla="*/ 93 h 98"/>
                  <a:gd name="T6" fmla="*/ 7 w 34"/>
                  <a:gd name="T7" fmla="*/ 98 h 98"/>
                  <a:gd name="T8" fmla="*/ 0 w 34"/>
                  <a:gd name="T9" fmla="*/ 79 h 98"/>
                  <a:gd name="T10" fmla="*/ 12 w 34"/>
                  <a:gd name="T11" fmla="*/ 79 h 98"/>
                  <a:gd name="T12" fmla="*/ 20 w 34"/>
                  <a:gd name="T13" fmla="*/ 71 h 98"/>
                  <a:gd name="T14" fmla="*/ 12 w 34"/>
                  <a:gd name="T15" fmla="*/ 69 h 98"/>
                  <a:gd name="T16" fmla="*/ 15 w 34"/>
                  <a:gd name="T17" fmla="*/ 62 h 98"/>
                  <a:gd name="T18" fmla="*/ 7 w 34"/>
                  <a:gd name="T19" fmla="*/ 59 h 98"/>
                  <a:gd name="T20" fmla="*/ 10 w 34"/>
                  <a:gd name="T21" fmla="*/ 42 h 98"/>
                  <a:gd name="T22" fmla="*/ 10 w 34"/>
                  <a:gd name="T23" fmla="*/ 20 h 98"/>
                  <a:gd name="T24" fmla="*/ 20 w 34"/>
                  <a:gd name="T25" fmla="*/ 0 h 98"/>
                  <a:gd name="T26" fmla="*/ 25 w 34"/>
                  <a:gd name="T27" fmla="*/ 15 h 98"/>
                  <a:gd name="T28" fmla="*/ 29 w 34"/>
                  <a:gd name="T29" fmla="*/ 17 h 98"/>
                  <a:gd name="T30" fmla="*/ 29 w 34"/>
                  <a:gd name="T31" fmla="*/ 54 h 98"/>
                  <a:gd name="T32" fmla="*/ 29 w 34"/>
                  <a:gd name="T33" fmla="*/ 5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98">
                    <a:moveTo>
                      <a:pt x="29" y="54"/>
                    </a:moveTo>
                    <a:lnTo>
                      <a:pt x="34" y="76"/>
                    </a:lnTo>
                    <a:lnTo>
                      <a:pt x="22" y="93"/>
                    </a:lnTo>
                    <a:lnTo>
                      <a:pt x="7" y="98"/>
                    </a:lnTo>
                    <a:lnTo>
                      <a:pt x="0" y="79"/>
                    </a:lnTo>
                    <a:lnTo>
                      <a:pt x="12" y="79"/>
                    </a:lnTo>
                    <a:lnTo>
                      <a:pt x="20" y="71"/>
                    </a:lnTo>
                    <a:lnTo>
                      <a:pt x="12" y="69"/>
                    </a:lnTo>
                    <a:lnTo>
                      <a:pt x="15" y="62"/>
                    </a:lnTo>
                    <a:lnTo>
                      <a:pt x="7" y="59"/>
                    </a:lnTo>
                    <a:lnTo>
                      <a:pt x="10" y="42"/>
                    </a:lnTo>
                    <a:lnTo>
                      <a:pt x="10" y="20"/>
                    </a:lnTo>
                    <a:lnTo>
                      <a:pt x="20" y="0"/>
                    </a:lnTo>
                    <a:lnTo>
                      <a:pt x="25" y="15"/>
                    </a:lnTo>
                    <a:lnTo>
                      <a:pt x="29" y="17"/>
                    </a:lnTo>
                    <a:lnTo>
                      <a:pt x="29" y="54"/>
                    </a:lnTo>
                    <a:lnTo>
                      <a:pt x="29" y="54"/>
                    </a:lnTo>
                    <a:close/>
                  </a:path>
                </a:pathLst>
              </a:custGeom>
              <a:solidFill>
                <a:srgbClr val="693600"/>
              </a:solidFill>
              <a:ln>
                <a:noFill/>
              </a:ln>
            </p:spPr>
            <p:txBody>
              <a:bodyPr/>
              <a:lstStyle/>
              <a:p>
                <a:pPr algn="ctr"/>
                <a:endParaRPr lang="zh-CN" altLang="en-US" sz="2000">
                  <a:latin typeface="+mn-ea"/>
                </a:endParaRPr>
              </a:p>
            </p:txBody>
          </p:sp>
          <p:sp>
            <p:nvSpPr>
              <p:cNvPr id="1052744" name="Freeform 123"/>
              <p:cNvSpPr/>
              <p:nvPr/>
            </p:nvSpPr>
            <p:spPr bwMode="auto">
              <a:xfrm>
                <a:off x="365" y="1071"/>
                <a:ext cx="20" cy="25"/>
              </a:xfrm>
              <a:custGeom>
                <a:avLst/>
                <a:gdLst>
                  <a:gd name="T0" fmla="*/ 0 w 35"/>
                  <a:gd name="T1" fmla="*/ 35 h 48"/>
                  <a:gd name="T2" fmla="*/ 13 w 35"/>
                  <a:gd name="T3" fmla="*/ 43 h 48"/>
                  <a:gd name="T4" fmla="*/ 29 w 35"/>
                  <a:gd name="T5" fmla="*/ 48 h 48"/>
                  <a:gd name="T6" fmla="*/ 29 w 35"/>
                  <a:gd name="T7" fmla="*/ 18 h 48"/>
                  <a:gd name="T8" fmla="*/ 35 w 35"/>
                  <a:gd name="T9" fmla="*/ 3 h 48"/>
                  <a:gd name="T10" fmla="*/ 27 w 35"/>
                  <a:gd name="T11" fmla="*/ 0 h 48"/>
                  <a:gd name="T12" fmla="*/ 0 w 35"/>
                  <a:gd name="T13" fmla="*/ 22 h 48"/>
                  <a:gd name="T14" fmla="*/ 0 w 35"/>
                  <a:gd name="T15" fmla="*/ 35 h 48"/>
                  <a:gd name="T16" fmla="*/ 0 w 35"/>
                  <a:gd name="T1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48">
                    <a:moveTo>
                      <a:pt x="0" y="35"/>
                    </a:moveTo>
                    <a:lnTo>
                      <a:pt x="13" y="43"/>
                    </a:lnTo>
                    <a:lnTo>
                      <a:pt x="29" y="48"/>
                    </a:lnTo>
                    <a:lnTo>
                      <a:pt x="29" y="18"/>
                    </a:lnTo>
                    <a:lnTo>
                      <a:pt x="35" y="3"/>
                    </a:lnTo>
                    <a:lnTo>
                      <a:pt x="27" y="0"/>
                    </a:lnTo>
                    <a:lnTo>
                      <a:pt x="0" y="22"/>
                    </a:lnTo>
                    <a:lnTo>
                      <a:pt x="0" y="35"/>
                    </a:lnTo>
                    <a:lnTo>
                      <a:pt x="0" y="35"/>
                    </a:lnTo>
                    <a:close/>
                  </a:path>
                </a:pathLst>
              </a:custGeom>
              <a:solidFill>
                <a:srgbClr val="E08578"/>
              </a:solidFill>
              <a:ln>
                <a:noFill/>
              </a:ln>
            </p:spPr>
            <p:txBody>
              <a:bodyPr/>
              <a:lstStyle/>
              <a:p>
                <a:pPr algn="ctr"/>
                <a:endParaRPr lang="zh-CN" altLang="en-US" sz="2000">
                  <a:latin typeface="+mn-ea"/>
                </a:endParaRPr>
              </a:p>
            </p:txBody>
          </p:sp>
          <p:sp>
            <p:nvSpPr>
              <p:cNvPr id="1052745" name="Freeform 124"/>
              <p:cNvSpPr/>
              <p:nvPr/>
            </p:nvSpPr>
            <p:spPr bwMode="auto">
              <a:xfrm>
                <a:off x="402" y="1055"/>
                <a:ext cx="16" cy="21"/>
              </a:xfrm>
              <a:custGeom>
                <a:avLst/>
                <a:gdLst>
                  <a:gd name="T0" fmla="*/ 30 w 30"/>
                  <a:gd name="T1" fmla="*/ 2 h 42"/>
                  <a:gd name="T2" fmla="*/ 24 w 30"/>
                  <a:gd name="T3" fmla="*/ 13 h 42"/>
                  <a:gd name="T4" fmla="*/ 22 w 30"/>
                  <a:gd name="T5" fmla="*/ 42 h 42"/>
                  <a:gd name="T6" fmla="*/ 5 w 30"/>
                  <a:gd name="T7" fmla="*/ 37 h 42"/>
                  <a:gd name="T8" fmla="*/ 3 w 30"/>
                  <a:gd name="T9" fmla="*/ 15 h 42"/>
                  <a:gd name="T10" fmla="*/ 0 w 30"/>
                  <a:gd name="T11" fmla="*/ 0 h 42"/>
                  <a:gd name="T12" fmla="*/ 30 w 30"/>
                  <a:gd name="T13" fmla="*/ 2 h 42"/>
                  <a:gd name="T14" fmla="*/ 30 w 30"/>
                  <a:gd name="T15" fmla="*/ 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2">
                    <a:moveTo>
                      <a:pt x="30" y="2"/>
                    </a:moveTo>
                    <a:lnTo>
                      <a:pt x="24" y="13"/>
                    </a:lnTo>
                    <a:lnTo>
                      <a:pt x="22" y="42"/>
                    </a:lnTo>
                    <a:lnTo>
                      <a:pt x="5" y="37"/>
                    </a:lnTo>
                    <a:lnTo>
                      <a:pt x="3" y="15"/>
                    </a:lnTo>
                    <a:lnTo>
                      <a:pt x="0" y="0"/>
                    </a:lnTo>
                    <a:lnTo>
                      <a:pt x="30" y="2"/>
                    </a:lnTo>
                    <a:lnTo>
                      <a:pt x="30" y="2"/>
                    </a:lnTo>
                    <a:close/>
                  </a:path>
                </a:pathLst>
              </a:custGeom>
              <a:solidFill>
                <a:srgbClr val="E08578"/>
              </a:solidFill>
              <a:ln>
                <a:noFill/>
              </a:ln>
            </p:spPr>
            <p:txBody>
              <a:bodyPr/>
              <a:lstStyle/>
              <a:p>
                <a:pPr algn="ctr"/>
                <a:endParaRPr lang="zh-CN" altLang="en-US" sz="2000">
                  <a:latin typeface="+mn-ea"/>
                </a:endParaRPr>
              </a:p>
            </p:txBody>
          </p:sp>
          <p:sp>
            <p:nvSpPr>
              <p:cNvPr id="1052746" name="Freeform 125"/>
              <p:cNvSpPr/>
              <p:nvPr/>
            </p:nvSpPr>
            <p:spPr bwMode="auto">
              <a:xfrm>
                <a:off x="442" y="1074"/>
                <a:ext cx="11" cy="17"/>
              </a:xfrm>
              <a:custGeom>
                <a:avLst/>
                <a:gdLst>
                  <a:gd name="T0" fmla="*/ 5 w 20"/>
                  <a:gd name="T1" fmla="*/ 0 h 33"/>
                  <a:gd name="T2" fmla="*/ 20 w 20"/>
                  <a:gd name="T3" fmla="*/ 5 h 33"/>
                  <a:gd name="T4" fmla="*/ 18 w 20"/>
                  <a:gd name="T5" fmla="*/ 28 h 33"/>
                  <a:gd name="T6" fmla="*/ 2 w 20"/>
                  <a:gd name="T7" fmla="*/ 33 h 33"/>
                  <a:gd name="T8" fmla="*/ 2 w 20"/>
                  <a:gd name="T9" fmla="*/ 20 h 33"/>
                  <a:gd name="T10" fmla="*/ 0 w 20"/>
                  <a:gd name="T11" fmla="*/ 3 h 33"/>
                  <a:gd name="T12" fmla="*/ 5 w 20"/>
                  <a:gd name="T13" fmla="*/ 0 h 33"/>
                  <a:gd name="T14" fmla="*/ 5 w 20"/>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3">
                    <a:moveTo>
                      <a:pt x="5" y="0"/>
                    </a:moveTo>
                    <a:lnTo>
                      <a:pt x="20" y="5"/>
                    </a:lnTo>
                    <a:lnTo>
                      <a:pt x="18" y="28"/>
                    </a:lnTo>
                    <a:lnTo>
                      <a:pt x="2" y="33"/>
                    </a:lnTo>
                    <a:lnTo>
                      <a:pt x="2" y="20"/>
                    </a:lnTo>
                    <a:lnTo>
                      <a:pt x="0" y="3"/>
                    </a:lnTo>
                    <a:lnTo>
                      <a:pt x="5" y="0"/>
                    </a:lnTo>
                    <a:lnTo>
                      <a:pt x="5" y="0"/>
                    </a:lnTo>
                    <a:close/>
                  </a:path>
                </a:pathLst>
              </a:custGeom>
              <a:solidFill>
                <a:srgbClr val="E08578"/>
              </a:solidFill>
              <a:ln>
                <a:noFill/>
              </a:ln>
            </p:spPr>
            <p:txBody>
              <a:bodyPr/>
              <a:lstStyle/>
              <a:p>
                <a:pPr algn="ctr"/>
                <a:endParaRPr lang="zh-CN" altLang="en-US" sz="2000">
                  <a:latin typeface="+mn-ea"/>
                </a:endParaRPr>
              </a:p>
            </p:txBody>
          </p:sp>
          <p:sp>
            <p:nvSpPr>
              <p:cNvPr id="1052747" name="Freeform 126"/>
              <p:cNvSpPr/>
              <p:nvPr/>
            </p:nvSpPr>
            <p:spPr bwMode="auto">
              <a:xfrm>
                <a:off x="450" y="1087"/>
                <a:ext cx="14" cy="10"/>
              </a:xfrm>
              <a:custGeom>
                <a:avLst/>
                <a:gdLst>
                  <a:gd name="T0" fmla="*/ 4 w 27"/>
                  <a:gd name="T1" fmla="*/ 0 h 18"/>
                  <a:gd name="T2" fmla="*/ 0 w 27"/>
                  <a:gd name="T3" fmla="*/ 6 h 18"/>
                  <a:gd name="T4" fmla="*/ 0 w 27"/>
                  <a:gd name="T5" fmla="*/ 11 h 18"/>
                  <a:gd name="T6" fmla="*/ 4 w 27"/>
                  <a:gd name="T7" fmla="*/ 13 h 18"/>
                  <a:gd name="T8" fmla="*/ 14 w 27"/>
                  <a:gd name="T9" fmla="*/ 13 h 18"/>
                  <a:gd name="T10" fmla="*/ 19 w 27"/>
                  <a:gd name="T11" fmla="*/ 18 h 18"/>
                  <a:gd name="T12" fmla="*/ 27 w 27"/>
                  <a:gd name="T13" fmla="*/ 18 h 18"/>
                  <a:gd name="T14" fmla="*/ 20 w 27"/>
                  <a:gd name="T15" fmla="*/ 10 h 18"/>
                  <a:gd name="T16" fmla="*/ 9 w 27"/>
                  <a:gd name="T17" fmla="*/ 8 h 18"/>
                  <a:gd name="T18" fmla="*/ 4 w 27"/>
                  <a:gd name="T19" fmla="*/ 0 h 18"/>
                  <a:gd name="T20" fmla="*/ 4 w 27"/>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8">
                    <a:moveTo>
                      <a:pt x="4" y="0"/>
                    </a:moveTo>
                    <a:lnTo>
                      <a:pt x="0" y="6"/>
                    </a:lnTo>
                    <a:lnTo>
                      <a:pt x="0" y="11"/>
                    </a:lnTo>
                    <a:lnTo>
                      <a:pt x="4" y="13"/>
                    </a:lnTo>
                    <a:lnTo>
                      <a:pt x="14" y="13"/>
                    </a:lnTo>
                    <a:lnTo>
                      <a:pt x="19" y="18"/>
                    </a:lnTo>
                    <a:lnTo>
                      <a:pt x="27" y="18"/>
                    </a:lnTo>
                    <a:lnTo>
                      <a:pt x="20" y="10"/>
                    </a:lnTo>
                    <a:lnTo>
                      <a:pt x="9" y="8"/>
                    </a:lnTo>
                    <a:lnTo>
                      <a:pt x="4" y="0"/>
                    </a:lnTo>
                    <a:lnTo>
                      <a:pt x="4" y="0"/>
                    </a:lnTo>
                    <a:close/>
                  </a:path>
                </a:pathLst>
              </a:custGeom>
              <a:solidFill>
                <a:srgbClr val="C7695C"/>
              </a:solidFill>
              <a:ln>
                <a:noFill/>
              </a:ln>
            </p:spPr>
            <p:txBody>
              <a:bodyPr/>
              <a:lstStyle/>
              <a:p>
                <a:pPr algn="ctr"/>
                <a:endParaRPr lang="zh-CN" altLang="en-US" sz="2000">
                  <a:latin typeface="+mn-ea"/>
                </a:endParaRPr>
              </a:p>
            </p:txBody>
          </p:sp>
          <p:sp>
            <p:nvSpPr>
              <p:cNvPr id="1052748" name="Freeform 127"/>
              <p:cNvSpPr/>
              <p:nvPr/>
            </p:nvSpPr>
            <p:spPr bwMode="auto">
              <a:xfrm>
                <a:off x="433" y="1061"/>
                <a:ext cx="32" cy="19"/>
              </a:xfrm>
              <a:custGeom>
                <a:avLst/>
                <a:gdLst>
                  <a:gd name="T0" fmla="*/ 57 w 57"/>
                  <a:gd name="T1" fmla="*/ 13 h 39"/>
                  <a:gd name="T2" fmla="*/ 48 w 57"/>
                  <a:gd name="T3" fmla="*/ 8 h 39"/>
                  <a:gd name="T4" fmla="*/ 40 w 57"/>
                  <a:gd name="T5" fmla="*/ 0 h 39"/>
                  <a:gd name="T6" fmla="*/ 25 w 57"/>
                  <a:gd name="T7" fmla="*/ 3 h 39"/>
                  <a:gd name="T8" fmla="*/ 10 w 57"/>
                  <a:gd name="T9" fmla="*/ 5 h 39"/>
                  <a:gd name="T10" fmla="*/ 0 w 57"/>
                  <a:gd name="T11" fmla="*/ 3 h 39"/>
                  <a:gd name="T12" fmla="*/ 7 w 57"/>
                  <a:gd name="T13" fmla="*/ 15 h 39"/>
                  <a:gd name="T14" fmla="*/ 17 w 57"/>
                  <a:gd name="T15" fmla="*/ 18 h 39"/>
                  <a:gd name="T16" fmla="*/ 17 w 57"/>
                  <a:gd name="T17" fmla="*/ 32 h 39"/>
                  <a:gd name="T18" fmla="*/ 23 w 57"/>
                  <a:gd name="T19" fmla="*/ 39 h 39"/>
                  <a:gd name="T20" fmla="*/ 30 w 57"/>
                  <a:gd name="T21" fmla="*/ 35 h 39"/>
                  <a:gd name="T22" fmla="*/ 40 w 57"/>
                  <a:gd name="T23" fmla="*/ 20 h 39"/>
                  <a:gd name="T24" fmla="*/ 55 w 57"/>
                  <a:gd name="T25" fmla="*/ 22 h 39"/>
                  <a:gd name="T26" fmla="*/ 57 w 57"/>
                  <a:gd name="T27" fmla="*/ 13 h 39"/>
                  <a:gd name="T28" fmla="*/ 57 w 57"/>
                  <a:gd name="T29"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39">
                    <a:moveTo>
                      <a:pt x="57" y="13"/>
                    </a:moveTo>
                    <a:lnTo>
                      <a:pt x="48" y="8"/>
                    </a:lnTo>
                    <a:lnTo>
                      <a:pt x="40" y="0"/>
                    </a:lnTo>
                    <a:lnTo>
                      <a:pt x="25" y="3"/>
                    </a:lnTo>
                    <a:lnTo>
                      <a:pt x="10" y="5"/>
                    </a:lnTo>
                    <a:lnTo>
                      <a:pt x="0" y="3"/>
                    </a:lnTo>
                    <a:lnTo>
                      <a:pt x="7" y="15"/>
                    </a:lnTo>
                    <a:lnTo>
                      <a:pt x="17" y="18"/>
                    </a:lnTo>
                    <a:lnTo>
                      <a:pt x="17" y="32"/>
                    </a:lnTo>
                    <a:lnTo>
                      <a:pt x="23" y="39"/>
                    </a:lnTo>
                    <a:lnTo>
                      <a:pt x="30" y="35"/>
                    </a:lnTo>
                    <a:lnTo>
                      <a:pt x="40" y="20"/>
                    </a:lnTo>
                    <a:lnTo>
                      <a:pt x="55" y="22"/>
                    </a:lnTo>
                    <a:lnTo>
                      <a:pt x="57" y="13"/>
                    </a:lnTo>
                    <a:lnTo>
                      <a:pt x="57" y="13"/>
                    </a:lnTo>
                    <a:close/>
                  </a:path>
                </a:pathLst>
              </a:custGeom>
              <a:solidFill>
                <a:srgbClr val="E08578"/>
              </a:solidFill>
              <a:ln>
                <a:noFill/>
              </a:ln>
            </p:spPr>
            <p:txBody>
              <a:bodyPr/>
              <a:lstStyle/>
              <a:p>
                <a:pPr algn="ctr"/>
                <a:endParaRPr lang="zh-CN" altLang="en-US" sz="2000">
                  <a:latin typeface="+mn-ea"/>
                </a:endParaRPr>
              </a:p>
            </p:txBody>
          </p:sp>
          <p:sp>
            <p:nvSpPr>
              <p:cNvPr id="1052749" name="Freeform 128"/>
              <p:cNvSpPr/>
              <p:nvPr/>
            </p:nvSpPr>
            <p:spPr bwMode="auto">
              <a:xfrm>
                <a:off x="441" y="1063"/>
                <a:ext cx="23" cy="7"/>
              </a:xfrm>
              <a:custGeom>
                <a:avLst/>
                <a:gdLst>
                  <a:gd name="T0" fmla="*/ 34 w 42"/>
                  <a:gd name="T1" fmla="*/ 13 h 13"/>
                  <a:gd name="T2" fmla="*/ 20 w 42"/>
                  <a:gd name="T3" fmla="*/ 5 h 13"/>
                  <a:gd name="T4" fmla="*/ 5 w 42"/>
                  <a:gd name="T5" fmla="*/ 7 h 13"/>
                  <a:gd name="T6" fmla="*/ 0 w 42"/>
                  <a:gd name="T7" fmla="*/ 2 h 13"/>
                  <a:gd name="T8" fmla="*/ 24 w 42"/>
                  <a:gd name="T9" fmla="*/ 0 h 13"/>
                  <a:gd name="T10" fmla="*/ 30 w 42"/>
                  <a:gd name="T11" fmla="*/ 2 h 13"/>
                  <a:gd name="T12" fmla="*/ 42 w 42"/>
                  <a:gd name="T13" fmla="*/ 12 h 13"/>
                  <a:gd name="T14" fmla="*/ 34 w 42"/>
                  <a:gd name="T15" fmla="*/ 13 h 13"/>
                  <a:gd name="T16" fmla="*/ 34 w 4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3">
                    <a:moveTo>
                      <a:pt x="34" y="13"/>
                    </a:moveTo>
                    <a:lnTo>
                      <a:pt x="20" y="5"/>
                    </a:lnTo>
                    <a:lnTo>
                      <a:pt x="5" y="7"/>
                    </a:lnTo>
                    <a:lnTo>
                      <a:pt x="0" y="2"/>
                    </a:lnTo>
                    <a:lnTo>
                      <a:pt x="24" y="0"/>
                    </a:lnTo>
                    <a:lnTo>
                      <a:pt x="30" y="2"/>
                    </a:lnTo>
                    <a:lnTo>
                      <a:pt x="42" y="12"/>
                    </a:lnTo>
                    <a:lnTo>
                      <a:pt x="34" y="13"/>
                    </a:lnTo>
                    <a:lnTo>
                      <a:pt x="34" y="13"/>
                    </a:lnTo>
                    <a:close/>
                  </a:path>
                </a:pathLst>
              </a:custGeom>
              <a:solidFill>
                <a:srgbClr val="C7695C"/>
              </a:solidFill>
              <a:ln>
                <a:noFill/>
              </a:ln>
            </p:spPr>
            <p:txBody>
              <a:bodyPr/>
              <a:lstStyle/>
              <a:p>
                <a:pPr algn="ctr"/>
                <a:endParaRPr lang="zh-CN" altLang="en-US" sz="2000">
                  <a:latin typeface="+mn-ea"/>
                </a:endParaRPr>
              </a:p>
            </p:txBody>
          </p:sp>
          <p:sp>
            <p:nvSpPr>
              <p:cNvPr id="1052750" name="Freeform 129"/>
              <p:cNvSpPr/>
              <p:nvPr/>
            </p:nvSpPr>
            <p:spPr bwMode="auto">
              <a:xfrm>
                <a:off x="425" y="1059"/>
                <a:ext cx="15" cy="17"/>
              </a:xfrm>
              <a:custGeom>
                <a:avLst/>
                <a:gdLst>
                  <a:gd name="T0" fmla="*/ 10 w 29"/>
                  <a:gd name="T1" fmla="*/ 8 h 35"/>
                  <a:gd name="T2" fmla="*/ 17 w 29"/>
                  <a:gd name="T3" fmla="*/ 13 h 35"/>
                  <a:gd name="T4" fmla="*/ 18 w 29"/>
                  <a:gd name="T5" fmla="*/ 23 h 35"/>
                  <a:gd name="T6" fmla="*/ 29 w 29"/>
                  <a:gd name="T7" fmla="*/ 28 h 35"/>
                  <a:gd name="T8" fmla="*/ 24 w 29"/>
                  <a:gd name="T9" fmla="*/ 35 h 35"/>
                  <a:gd name="T10" fmla="*/ 8 w 29"/>
                  <a:gd name="T11" fmla="*/ 30 h 35"/>
                  <a:gd name="T12" fmla="*/ 0 w 29"/>
                  <a:gd name="T13" fmla="*/ 0 h 35"/>
                  <a:gd name="T14" fmla="*/ 10 w 29"/>
                  <a:gd name="T15" fmla="*/ 8 h 35"/>
                  <a:gd name="T16" fmla="*/ 10 w 29"/>
                  <a:gd name="T17"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5">
                    <a:moveTo>
                      <a:pt x="10" y="8"/>
                    </a:moveTo>
                    <a:lnTo>
                      <a:pt x="17" y="13"/>
                    </a:lnTo>
                    <a:lnTo>
                      <a:pt x="18" y="23"/>
                    </a:lnTo>
                    <a:lnTo>
                      <a:pt x="29" y="28"/>
                    </a:lnTo>
                    <a:lnTo>
                      <a:pt x="24" y="35"/>
                    </a:lnTo>
                    <a:lnTo>
                      <a:pt x="8" y="30"/>
                    </a:lnTo>
                    <a:lnTo>
                      <a:pt x="0" y="0"/>
                    </a:lnTo>
                    <a:lnTo>
                      <a:pt x="10" y="8"/>
                    </a:lnTo>
                    <a:lnTo>
                      <a:pt x="10" y="8"/>
                    </a:lnTo>
                    <a:close/>
                  </a:path>
                </a:pathLst>
              </a:custGeom>
              <a:solidFill>
                <a:srgbClr val="FFB5A8"/>
              </a:solidFill>
              <a:ln>
                <a:noFill/>
              </a:ln>
            </p:spPr>
            <p:txBody>
              <a:bodyPr/>
              <a:lstStyle/>
              <a:p>
                <a:pPr algn="ctr"/>
                <a:endParaRPr lang="zh-CN" altLang="en-US" sz="2000">
                  <a:latin typeface="+mn-ea"/>
                </a:endParaRPr>
              </a:p>
            </p:txBody>
          </p:sp>
          <p:sp>
            <p:nvSpPr>
              <p:cNvPr id="1052751" name="Freeform 130"/>
              <p:cNvSpPr/>
              <p:nvPr/>
            </p:nvSpPr>
            <p:spPr bwMode="auto">
              <a:xfrm>
                <a:off x="385" y="1073"/>
                <a:ext cx="55" cy="55"/>
              </a:xfrm>
              <a:custGeom>
                <a:avLst/>
                <a:gdLst>
                  <a:gd name="T0" fmla="*/ 5 w 103"/>
                  <a:gd name="T1" fmla="*/ 2 h 109"/>
                  <a:gd name="T2" fmla="*/ 14 w 103"/>
                  <a:gd name="T3" fmla="*/ 7 h 109"/>
                  <a:gd name="T4" fmla="*/ 24 w 103"/>
                  <a:gd name="T5" fmla="*/ 7 h 109"/>
                  <a:gd name="T6" fmla="*/ 25 w 103"/>
                  <a:gd name="T7" fmla="*/ 35 h 109"/>
                  <a:gd name="T8" fmla="*/ 51 w 103"/>
                  <a:gd name="T9" fmla="*/ 67 h 109"/>
                  <a:gd name="T10" fmla="*/ 71 w 103"/>
                  <a:gd name="T11" fmla="*/ 74 h 109"/>
                  <a:gd name="T12" fmla="*/ 69 w 103"/>
                  <a:gd name="T13" fmla="*/ 81 h 109"/>
                  <a:gd name="T14" fmla="*/ 81 w 103"/>
                  <a:gd name="T15" fmla="*/ 92 h 109"/>
                  <a:gd name="T16" fmla="*/ 92 w 103"/>
                  <a:gd name="T17" fmla="*/ 99 h 109"/>
                  <a:gd name="T18" fmla="*/ 103 w 103"/>
                  <a:gd name="T19" fmla="*/ 104 h 109"/>
                  <a:gd name="T20" fmla="*/ 87 w 103"/>
                  <a:gd name="T21" fmla="*/ 104 h 109"/>
                  <a:gd name="T22" fmla="*/ 54 w 103"/>
                  <a:gd name="T23" fmla="*/ 86 h 109"/>
                  <a:gd name="T24" fmla="*/ 49 w 103"/>
                  <a:gd name="T25" fmla="*/ 109 h 109"/>
                  <a:gd name="T26" fmla="*/ 42 w 103"/>
                  <a:gd name="T27" fmla="*/ 106 h 109"/>
                  <a:gd name="T28" fmla="*/ 32 w 103"/>
                  <a:gd name="T29" fmla="*/ 94 h 109"/>
                  <a:gd name="T30" fmla="*/ 24 w 103"/>
                  <a:gd name="T31" fmla="*/ 64 h 109"/>
                  <a:gd name="T32" fmla="*/ 10 w 103"/>
                  <a:gd name="T33" fmla="*/ 30 h 109"/>
                  <a:gd name="T34" fmla="*/ 10 w 103"/>
                  <a:gd name="T35" fmla="*/ 15 h 109"/>
                  <a:gd name="T36" fmla="*/ 0 w 103"/>
                  <a:gd name="T37" fmla="*/ 0 h 109"/>
                  <a:gd name="T38" fmla="*/ 5 w 103"/>
                  <a:gd name="T39" fmla="*/ 2 h 109"/>
                  <a:gd name="T40" fmla="*/ 5 w 103"/>
                  <a:gd name="T41" fmla="*/ 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109">
                    <a:moveTo>
                      <a:pt x="5" y="2"/>
                    </a:moveTo>
                    <a:lnTo>
                      <a:pt x="14" y="7"/>
                    </a:lnTo>
                    <a:lnTo>
                      <a:pt x="24" y="7"/>
                    </a:lnTo>
                    <a:lnTo>
                      <a:pt x="25" y="35"/>
                    </a:lnTo>
                    <a:lnTo>
                      <a:pt x="51" y="67"/>
                    </a:lnTo>
                    <a:lnTo>
                      <a:pt x="71" y="74"/>
                    </a:lnTo>
                    <a:lnTo>
                      <a:pt x="69" y="81"/>
                    </a:lnTo>
                    <a:lnTo>
                      <a:pt x="81" y="92"/>
                    </a:lnTo>
                    <a:lnTo>
                      <a:pt x="92" y="99"/>
                    </a:lnTo>
                    <a:lnTo>
                      <a:pt x="103" y="104"/>
                    </a:lnTo>
                    <a:lnTo>
                      <a:pt x="87" y="104"/>
                    </a:lnTo>
                    <a:lnTo>
                      <a:pt x="54" y="86"/>
                    </a:lnTo>
                    <a:lnTo>
                      <a:pt x="49" y="109"/>
                    </a:lnTo>
                    <a:lnTo>
                      <a:pt x="42" y="106"/>
                    </a:lnTo>
                    <a:lnTo>
                      <a:pt x="32" y="94"/>
                    </a:lnTo>
                    <a:lnTo>
                      <a:pt x="24" y="64"/>
                    </a:lnTo>
                    <a:lnTo>
                      <a:pt x="10" y="30"/>
                    </a:lnTo>
                    <a:lnTo>
                      <a:pt x="10" y="15"/>
                    </a:lnTo>
                    <a:lnTo>
                      <a:pt x="0" y="0"/>
                    </a:lnTo>
                    <a:lnTo>
                      <a:pt x="5" y="2"/>
                    </a:lnTo>
                    <a:lnTo>
                      <a:pt x="5" y="2"/>
                    </a:lnTo>
                    <a:close/>
                  </a:path>
                </a:pathLst>
              </a:custGeom>
              <a:solidFill>
                <a:srgbClr val="C7695C"/>
              </a:solidFill>
              <a:ln>
                <a:noFill/>
              </a:ln>
            </p:spPr>
            <p:txBody>
              <a:bodyPr/>
              <a:lstStyle/>
              <a:p>
                <a:pPr algn="ctr"/>
                <a:endParaRPr lang="zh-CN" altLang="en-US" sz="2000">
                  <a:latin typeface="+mn-ea"/>
                </a:endParaRPr>
              </a:p>
            </p:txBody>
          </p:sp>
          <p:sp>
            <p:nvSpPr>
              <p:cNvPr id="1052752" name="Freeform 131"/>
              <p:cNvSpPr/>
              <p:nvPr/>
            </p:nvSpPr>
            <p:spPr bwMode="auto">
              <a:xfrm>
                <a:off x="431" y="1113"/>
                <a:ext cx="10" cy="7"/>
              </a:xfrm>
              <a:custGeom>
                <a:avLst/>
                <a:gdLst>
                  <a:gd name="T0" fmla="*/ 12 w 18"/>
                  <a:gd name="T1" fmla="*/ 1 h 13"/>
                  <a:gd name="T2" fmla="*/ 18 w 18"/>
                  <a:gd name="T3" fmla="*/ 3 h 13"/>
                  <a:gd name="T4" fmla="*/ 17 w 18"/>
                  <a:gd name="T5" fmla="*/ 13 h 13"/>
                  <a:gd name="T6" fmla="*/ 8 w 18"/>
                  <a:gd name="T7" fmla="*/ 10 h 13"/>
                  <a:gd name="T8" fmla="*/ 0 w 18"/>
                  <a:gd name="T9" fmla="*/ 0 h 13"/>
                  <a:gd name="T10" fmla="*/ 12 w 18"/>
                  <a:gd name="T11" fmla="*/ 1 h 13"/>
                  <a:gd name="T12" fmla="*/ 12 w 18"/>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18" h="13">
                    <a:moveTo>
                      <a:pt x="12" y="1"/>
                    </a:moveTo>
                    <a:lnTo>
                      <a:pt x="18" y="3"/>
                    </a:lnTo>
                    <a:lnTo>
                      <a:pt x="17" y="13"/>
                    </a:lnTo>
                    <a:lnTo>
                      <a:pt x="8" y="10"/>
                    </a:lnTo>
                    <a:lnTo>
                      <a:pt x="0" y="0"/>
                    </a:lnTo>
                    <a:lnTo>
                      <a:pt x="12" y="1"/>
                    </a:lnTo>
                    <a:lnTo>
                      <a:pt x="12" y="1"/>
                    </a:lnTo>
                    <a:close/>
                  </a:path>
                </a:pathLst>
              </a:custGeom>
              <a:solidFill>
                <a:srgbClr val="F59E91"/>
              </a:solidFill>
              <a:ln>
                <a:noFill/>
              </a:ln>
            </p:spPr>
            <p:txBody>
              <a:bodyPr/>
              <a:lstStyle/>
              <a:p>
                <a:pPr algn="ctr"/>
                <a:endParaRPr lang="zh-CN" altLang="en-US" sz="2000">
                  <a:latin typeface="+mn-ea"/>
                </a:endParaRPr>
              </a:p>
            </p:txBody>
          </p:sp>
          <p:sp>
            <p:nvSpPr>
              <p:cNvPr id="1052753" name="Freeform 132"/>
              <p:cNvSpPr/>
              <p:nvPr/>
            </p:nvSpPr>
            <p:spPr bwMode="auto">
              <a:xfrm>
                <a:off x="436" y="1103"/>
                <a:ext cx="6" cy="5"/>
              </a:xfrm>
              <a:custGeom>
                <a:avLst/>
                <a:gdLst>
                  <a:gd name="T0" fmla="*/ 5 w 12"/>
                  <a:gd name="T1" fmla="*/ 1 h 10"/>
                  <a:gd name="T2" fmla="*/ 0 w 12"/>
                  <a:gd name="T3" fmla="*/ 6 h 10"/>
                  <a:gd name="T4" fmla="*/ 4 w 12"/>
                  <a:gd name="T5" fmla="*/ 10 h 10"/>
                  <a:gd name="T6" fmla="*/ 12 w 12"/>
                  <a:gd name="T7" fmla="*/ 8 h 10"/>
                  <a:gd name="T8" fmla="*/ 12 w 12"/>
                  <a:gd name="T9" fmla="*/ 0 h 10"/>
                  <a:gd name="T10" fmla="*/ 5 w 12"/>
                  <a:gd name="T11" fmla="*/ 1 h 10"/>
                  <a:gd name="T12" fmla="*/ 5 w 12"/>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5" y="1"/>
                    </a:moveTo>
                    <a:lnTo>
                      <a:pt x="0" y="6"/>
                    </a:lnTo>
                    <a:lnTo>
                      <a:pt x="4" y="10"/>
                    </a:lnTo>
                    <a:lnTo>
                      <a:pt x="12" y="8"/>
                    </a:lnTo>
                    <a:lnTo>
                      <a:pt x="12" y="0"/>
                    </a:lnTo>
                    <a:lnTo>
                      <a:pt x="5" y="1"/>
                    </a:lnTo>
                    <a:lnTo>
                      <a:pt x="5" y="1"/>
                    </a:lnTo>
                    <a:close/>
                  </a:path>
                </a:pathLst>
              </a:custGeom>
              <a:solidFill>
                <a:srgbClr val="F59E91"/>
              </a:solidFill>
              <a:ln>
                <a:noFill/>
              </a:ln>
            </p:spPr>
            <p:txBody>
              <a:bodyPr/>
              <a:lstStyle/>
              <a:p>
                <a:pPr algn="ctr"/>
                <a:endParaRPr lang="zh-CN" altLang="en-US" sz="2000">
                  <a:latin typeface="+mn-ea"/>
                </a:endParaRPr>
              </a:p>
            </p:txBody>
          </p:sp>
          <p:sp>
            <p:nvSpPr>
              <p:cNvPr id="1052754" name="Freeform 133"/>
              <p:cNvSpPr/>
              <p:nvPr/>
            </p:nvSpPr>
            <p:spPr bwMode="auto">
              <a:xfrm>
                <a:off x="440" y="1103"/>
                <a:ext cx="10" cy="9"/>
              </a:xfrm>
              <a:custGeom>
                <a:avLst/>
                <a:gdLst>
                  <a:gd name="T0" fmla="*/ 0 w 16"/>
                  <a:gd name="T1" fmla="*/ 0 h 16"/>
                  <a:gd name="T2" fmla="*/ 6 w 16"/>
                  <a:gd name="T3" fmla="*/ 8 h 16"/>
                  <a:gd name="T4" fmla="*/ 10 w 16"/>
                  <a:gd name="T5" fmla="*/ 15 h 16"/>
                  <a:gd name="T6" fmla="*/ 15 w 16"/>
                  <a:gd name="T7" fmla="*/ 16 h 16"/>
                  <a:gd name="T8" fmla="*/ 16 w 16"/>
                  <a:gd name="T9" fmla="*/ 8 h 16"/>
                  <a:gd name="T10" fmla="*/ 16 w 16"/>
                  <a:gd name="T11" fmla="*/ 5 h 16"/>
                  <a:gd name="T12" fmla="*/ 0 w 16"/>
                  <a:gd name="T13" fmla="*/ 0 h 16"/>
                  <a:gd name="T14" fmla="*/ 0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0" y="0"/>
                    </a:moveTo>
                    <a:lnTo>
                      <a:pt x="6" y="8"/>
                    </a:lnTo>
                    <a:lnTo>
                      <a:pt x="10" y="15"/>
                    </a:lnTo>
                    <a:lnTo>
                      <a:pt x="15" y="16"/>
                    </a:lnTo>
                    <a:lnTo>
                      <a:pt x="16" y="8"/>
                    </a:lnTo>
                    <a:lnTo>
                      <a:pt x="16" y="5"/>
                    </a:lnTo>
                    <a:lnTo>
                      <a:pt x="0" y="0"/>
                    </a:lnTo>
                    <a:lnTo>
                      <a:pt x="0" y="0"/>
                    </a:lnTo>
                    <a:close/>
                  </a:path>
                </a:pathLst>
              </a:custGeom>
              <a:solidFill>
                <a:srgbClr val="D66666"/>
              </a:solidFill>
              <a:ln>
                <a:noFill/>
              </a:ln>
            </p:spPr>
            <p:txBody>
              <a:bodyPr/>
              <a:lstStyle/>
              <a:p>
                <a:pPr algn="ctr"/>
                <a:endParaRPr lang="zh-CN" altLang="en-US" sz="2000">
                  <a:latin typeface="+mn-ea"/>
                </a:endParaRPr>
              </a:p>
            </p:txBody>
          </p:sp>
          <p:sp>
            <p:nvSpPr>
              <p:cNvPr id="1052755" name="Freeform 134"/>
              <p:cNvSpPr/>
              <p:nvPr/>
            </p:nvSpPr>
            <p:spPr bwMode="auto">
              <a:xfrm>
                <a:off x="388" y="1043"/>
                <a:ext cx="12" cy="23"/>
              </a:xfrm>
              <a:custGeom>
                <a:avLst/>
                <a:gdLst>
                  <a:gd name="T0" fmla="*/ 22 w 22"/>
                  <a:gd name="T1" fmla="*/ 27 h 45"/>
                  <a:gd name="T2" fmla="*/ 15 w 22"/>
                  <a:gd name="T3" fmla="*/ 33 h 45"/>
                  <a:gd name="T4" fmla="*/ 17 w 22"/>
                  <a:gd name="T5" fmla="*/ 45 h 45"/>
                  <a:gd name="T6" fmla="*/ 7 w 22"/>
                  <a:gd name="T7" fmla="*/ 42 h 45"/>
                  <a:gd name="T8" fmla="*/ 5 w 22"/>
                  <a:gd name="T9" fmla="*/ 37 h 45"/>
                  <a:gd name="T10" fmla="*/ 0 w 22"/>
                  <a:gd name="T11" fmla="*/ 28 h 45"/>
                  <a:gd name="T12" fmla="*/ 4 w 22"/>
                  <a:gd name="T13" fmla="*/ 23 h 45"/>
                  <a:gd name="T14" fmla="*/ 4 w 22"/>
                  <a:gd name="T15" fmla="*/ 10 h 45"/>
                  <a:gd name="T16" fmla="*/ 5 w 22"/>
                  <a:gd name="T17" fmla="*/ 3 h 45"/>
                  <a:gd name="T18" fmla="*/ 9 w 22"/>
                  <a:gd name="T19" fmla="*/ 0 h 45"/>
                  <a:gd name="T20" fmla="*/ 19 w 22"/>
                  <a:gd name="T21" fmla="*/ 6 h 45"/>
                  <a:gd name="T22" fmla="*/ 22 w 22"/>
                  <a:gd name="T23" fmla="*/ 18 h 45"/>
                  <a:gd name="T24" fmla="*/ 22 w 22"/>
                  <a:gd name="T25" fmla="*/ 27 h 45"/>
                  <a:gd name="T26" fmla="*/ 22 w 22"/>
                  <a:gd name="T27"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5">
                    <a:moveTo>
                      <a:pt x="22" y="27"/>
                    </a:moveTo>
                    <a:lnTo>
                      <a:pt x="15" y="33"/>
                    </a:lnTo>
                    <a:lnTo>
                      <a:pt x="17" y="45"/>
                    </a:lnTo>
                    <a:lnTo>
                      <a:pt x="7" y="42"/>
                    </a:lnTo>
                    <a:lnTo>
                      <a:pt x="5" y="37"/>
                    </a:lnTo>
                    <a:lnTo>
                      <a:pt x="0" y="28"/>
                    </a:lnTo>
                    <a:lnTo>
                      <a:pt x="4" y="23"/>
                    </a:lnTo>
                    <a:lnTo>
                      <a:pt x="4" y="10"/>
                    </a:lnTo>
                    <a:lnTo>
                      <a:pt x="5" y="3"/>
                    </a:lnTo>
                    <a:lnTo>
                      <a:pt x="9" y="0"/>
                    </a:lnTo>
                    <a:lnTo>
                      <a:pt x="19" y="6"/>
                    </a:lnTo>
                    <a:lnTo>
                      <a:pt x="22" y="18"/>
                    </a:lnTo>
                    <a:lnTo>
                      <a:pt x="22" y="27"/>
                    </a:lnTo>
                    <a:lnTo>
                      <a:pt x="22" y="27"/>
                    </a:lnTo>
                    <a:close/>
                  </a:path>
                </a:pathLst>
              </a:custGeom>
              <a:solidFill>
                <a:srgbClr val="E08578"/>
              </a:solidFill>
              <a:ln>
                <a:noFill/>
              </a:ln>
            </p:spPr>
            <p:txBody>
              <a:bodyPr/>
              <a:lstStyle/>
              <a:p>
                <a:pPr algn="ctr"/>
                <a:endParaRPr lang="zh-CN" altLang="en-US" sz="2000">
                  <a:latin typeface="+mn-ea"/>
                </a:endParaRPr>
              </a:p>
            </p:txBody>
          </p:sp>
          <p:sp>
            <p:nvSpPr>
              <p:cNvPr id="1052756" name="Freeform 135"/>
              <p:cNvSpPr/>
              <p:nvPr/>
            </p:nvSpPr>
            <p:spPr bwMode="auto">
              <a:xfrm>
                <a:off x="386" y="1049"/>
                <a:ext cx="7" cy="7"/>
              </a:xfrm>
              <a:custGeom>
                <a:avLst/>
                <a:gdLst>
                  <a:gd name="T0" fmla="*/ 13 w 13"/>
                  <a:gd name="T1" fmla="*/ 6 h 15"/>
                  <a:gd name="T2" fmla="*/ 7 w 13"/>
                  <a:gd name="T3" fmla="*/ 10 h 15"/>
                  <a:gd name="T4" fmla="*/ 0 w 13"/>
                  <a:gd name="T5" fmla="*/ 15 h 15"/>
                  <a:gd name="T6" fmla="*/ 3 w 13"/>
                  <a:gd name="T7" fmla="*/ 6 h 15"/>
                  <a:gd name="T8" fmla="*/ 12 w 13"/>
                  <a:gd name="T9" fmla="*/ 0 h 15"/>
                  <a:gd name="T10" fmla="*/ 13 w 13"/>
                  <a:gd name="T11" fmla="*/ 6 h 15"/>
                  <a:gd name="T12" fmla="*/ 13 w 13"/>
                  <a:gd name="T13" fmla="*/ 6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3" y="6"/>
                    </a:moveTo>
                    <a:lnTo>
                      <a:pt x="7" y="10"/>
                    </a:lnTo>
                    <a:lnTo>
                      <a:pt x="0" y="15"/>
                    </a:lnTo>
                    <a:lnTo>
                      <a:pt x="3" y="6"/>
                    </a:lnTo>
                    <a:lnTo>
                      <a:pt x="12" y="0"/>
                    </a:lnTo>
                    <a:lnTo>
                      <a:pt x="13" y="6"/>
                    </a:lnTo>
                    <a:lnTo>
                      <a:pt x="13" y="6"/>
                    </a:lnTo>
                    <a:close/>
                  </a:path>
                </a:pathLst>
              </a:custGeom>
              <a:solidFill>
                <a:srgbClr val="FFC4B8"/>
              </a:solidFill>
              <a:ln>
                <a:noFill/>
              </a:ln>
            </p:spPr>
            <p:txBody>
              <a:bodyPr/>
              <a:lstStyle/>
              <a:p>
                <a:pPr algn="ctr"/>
                <a:endParaRPr lang="zh-CN" altLang="en-US" sz="2000">
                  <a:latin typeface="+mn-ea"/>
                </a:endParaRPr>
              </a:p>
            </p:txBody>
          </p:sp>
          <p:sp>
            <p:nvSpPr>
              <p:cNvPr id="1052757" name="Freeform 136"/>
              <p:cNvSpPr/>
              <p:nvPr/>
            </p:nvSpPr>
            <p:spPr bwMode="auto">
              <a:xfrm>
                <a:off x="391" y="1064"/>
                <a:ext cx="8" cy="6"/>
              </a:xfrm>
              <a:custGeom>
                <a:avLst/>
                <a:gdLst>
                  <a:gd name="T0" fmla="*/ 0 w 13"/>
                  <a:gd name="T1" fmla="*/ 0 h 11"/>
                  <a:gd name="T2" fmla="*/ 7 w 13"/>
                  <a:gd name="T3" fmla="*/ 1 h 11"/>
                  <a:gd name="T4" fmla="*/ 7 w 13"/>
                  <a:gd name="T5" fmla="*/ 6 h 11"/>
                  <a:gd name="T6" fmla="*/ 13 w 13"/>
                  <a:gd name="T7" fmla="*/ 8 h 11"/>
                  <a:gd name="T8" fmla="*/ 12 w 13"/>
                  <a:gd name="T9" fmla="*/ 11 h 11"/>
                  <a:gd name="T10" fmla="*/ 0 w 13"/>
                  <a:gd name="T11" fmla="*/ 8 h 11"/>
                  <a:gd name="T12" fmla="*/ 0 w 13"/>
                  <a:gd name="T13" fmla="*/ 0 h 11"/>
                  <a:gd name="T14" fmla="*/ 0 w 13"/>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0" y="0"/>
                    </a:moveTo>
                    <a:lnTo>
                      <a:pt x="7" y="1"/>
                    </a:lnTo>
                    <a:lnTo>
                      <a:pt x="7" y="6"/>
                    </a:lnTo>
                    <a:lnTo>
                      <a:pt x="13" y="8"/>
                    </a:lnTo>
                    <a:lnTo>
                      <a:pt x="12" y="11"/>
                    </a:lnTo>
                    <a:lnTo>
                      <a:pt x="0" y="8"/>
                    </a:lnTo>
                    <a:lnTo>
                      <a:pt x="0" y="0"/>
                    </a:lnTo>
                    <a:lnTo>
                      <a:pt x="0" y="0"/>
                    </a:lnTo>
                    <a:close/>
                  </a:path>
                </a:pathLst>
              </a:custGeom>
              <a:solidFill>
                <a:srgbClr val="FFC4B8"/>
              </a:solidFill>
              <a:ln>
                <a:noFill/>
              </a:ln>
            </p:spPr>
            <p:txBody>
              <a:bodyPr/>
              <a:lstStyle/>
              <a:p>
                <a:pPr algn="ctr"/>
                <a:endParaRPr lang="zh-CN" altLang="en-US" sz="2000">
                  <a:latin typeface="+mn-ea"/>
                </a:endParaRPr>
              </a:p>
            </p:txBody>
          </p:sp>
          <p:sp>
            <p:nvSpPr>
              <p:cNvPr id="1052758" name="Freeform 137"/>
              <p:cNvSpPr/>
              <p:nvPr/>
            </p:nvSpPr>
            <p:spPr bwMode="auto">
              <a:xfrm>
                <a:off x="398" y="1060"/>
                <a:ext cx="2" cy="7"/>
              </a:xfrm>
              <a:custGeom>
                <a:avLst/>
                <a:gdLst>
                  <a:gd name="T0" fmla="*/ 3 w 5"/>
                  <a:gd name="T1" fmla="*/ 0 h 15"/>
                  <a:gd name="T2" fmla="*/ 0 w 5"/>
                  <a:gd name="T3" fmla="*/ 7 h 15"/>
                  <a:gd name="T4" fmla="*/ 1 w 5"/>
                  <a:gd name="T5" fmla="*/ 15 h 15"/>
                  <a:gd name="T6" fmla="*/ 5 w 5"/>
                  <a:gd name="T7" fmla="*/ 10 h 15"/>
                  <a:gd name="T8" fmla="*/ 3 w 5"/>
                  <a:gd name="T9" fmla="*/ 0 h 15"/>
                  <a:gd name="T10" fmla="*/ 3 w 5"/>
                  <a:gd name="T11" fmla="*/ 0 h 15"/>
                </a:gdLst>
                <a:ahLst/>
                <a:cxnLst>
                  <a:cxn ang="0">
                    <a:pos x="T0" y="T1"/>
                  </a:cxn>
                  <a:cxn ang="0">
                    <a:pos x="T2" y="T3"/>
                  </a:cxn>
                  <a:cxn ang="0">
                    <a:pos x="T4" y="T5"/>
                  </a:cxn>
                  <a:cxn ang="0">
                    <a:pos x="T6" y="T7"/>
                  </a:cxn>
                  <a:cxn ang="0">
                    <a:pos x="T8" y="T9"/>
                  </a:cxn>
                  <a:cxn ang="0">
                    <a:pos x="T10" y="T11"/>
                  </a:cxn>
                </a:cxnLst>
                <a:rect l="0" t="0" r="r" b="b"/>
                <a:pathLst>
                  <a:path w="5" h="15">
                    <a:moveTo>
                      <a:pt x="3" y="0"/>
                    </a:moveTo>
                    <a:lnTo>
                      <a:pt x="0" y="7"/>
                    </a:lnTo>
                    <a:lnTo>
                      <a:pt x="1" y="15"/>
                    </a:lnTo>
                    <a:lnTo>
                      <a:pt x="5" y="10"/>
                    </a:lnTo>
                    <a:lnTo>
                      <a:pt x="3" y="0"/>
                    </a:lnTo>
                    <a:lnTo>
                      <a:pt x="3" y="0"/>
                    </a:lnTo>
                    <a:close/>
                  </a:path>
                </a:pathLst>
              </a:custGeom>
              <a:solidFill>
                <a:srgbClr val="FFC4B8"/>
              </a:solidFill>
              <a:ln>
                <a:noFill/>
              </a:ln>
            </p:spPr>
            <p:txBody>
              <a:bodyPr/>
              <a:lstStyle/>
              <a:p>
                <a:pPr algn="ctr"/>
                <a:endParaRPr lang="zh-CN" altLang="en-US" sz="2000">
                  <a:latin typeface="+mn-ea"/>
                </a:endParaRPr>
              </a:p>
            </p:txBody>
          </p:sp>
          <p:sp>
            <p:nvSpPr>
              <p:cNvPr id="1052759" name="Freeform 138"/>
              <p:cNvSpPr/>
              <p:nvPr/>
            </p:nvSpPr>
            <p:spPr bwMode="auto">
              <a:xfrm>
                <a:off x="425" y="1051"/>
                <a:ext cx="39" cy="32"/>
              </a:xfrm>
              <a:custGeom>
                <a:avLst/>
                <a:gdLst>
                  <a:gd name="T0" fmla="*/ 72 w 72"/>
                  <a:gd name="T1" fmla="*/ 33 h 63"/>
                  <a:gd name="T2" fmla="*/ 69 w 72"/>
                  <a:gd name="T3" fmla="*/ 30 h 63"/>
                  <a:gd name="T4" fmla="*/ 64 w 72"/>
                  <a:gd name="T5" fmla="*/ 26 h 63"/>
                  <a:gd name="T6" fmla="*/ 59 w 72"/>
                  <a:gd name="T7" fmla="*/ 26 h 63"/>
                  <a:gd name="T8" fmla="*/ 55 w 72"/>
                  <a:gd name="T9" fmla="*/ 30 h 63"/>
                  <a:gd name="T10" fmla="*/ 54 w 72"/>
                  <a:gd name="T11" fmla="*/ 30 h 63"/>
                  <a:gd name="T12" fmla="*/ 0 w 72"/>
                  <a:gd name="T13" fmla="*/ 0 h 63"/>
                  <a:gd name="T14" fmla="*/ 0 w 72"/>
                  <a:gd name="T15" fmla="*/ 1 h 63"/>
                  <a:gd name="T16" fmla="*/ 15 w 72"/>
                  <a:gd name="T17" fmla="*/ 11 h 63"/>
                  <a:gd name="T18" fmla="*/ 52 w 72"/>
                  <a:gd name="T19" fmla="*/ 33 h 63"/>
                  <a:gd name="T20" fmla="*/ 47 w 72"/>
                  <a:gd name="T21" fmla="*/ 40 h 63"/>
                  <a:gd name="T22" fmla="*/ 44 w 72"/>
                  <a:gd name="T23" fmla="*/ 47 h 63"/>
                  <a:gd name="T24" fmla="*/ 42 w 72"/>
                  <a:gd name="T25" fmla="*/ 53 h 63"/>
                  <a:gd name="T26" fmla="*/ 42 w 72"/>
                  <a:gd name="T27" fmla="*/ 57 h 63"/>
                  <a:gd name="T28" fmla="*/ 44 w 72"/>
                  <a:gd name="T29" fmla="*/ 63 h 63"/>
                  <a:gd name="T30" fmla="*/ 44 w 72"/>
                  <a:gd name="T31" fmla="*/ 57 h 63"/>
                  <a:gd name="T32" fmla="*/ 45 w 72"/>
                  <a:gd name="T33" fmla="*/ 50 h 63"/>
                  <a:gd name="T34" fmla="*/ 50 w 72"/>
                  <a:gd name="T35" fmla="*/ 43 h 63"/>
                  <a:gd name="T36" fmla="*/ 59 w 72"/>
                  <a:gd name="T37" fmla="*/ 35 h 63"/>
                  <a:gd name="T38" fmla="*/ 64 w 72"/>
                  <a:gd name="T39" fmla="*/ 31 h 63"/>
                  <a:gd name="T40" fmla="*/ 65 w 72"/>
                  <a:gd name="T41" fmla="*/ 31 h 63"/>
                  <a:gd name="T42" fmla="*/ 72 w 72"/>
                  <a:gd name="T43" fmla="*/ 33 h 63"/>
                  <a:gd name="T44" fmla="*/ 72 w 72"/>
                  <a:gd name="T4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63">
                    <a:moveTo>
                      <a:pt x="72" y="33"/>
                    </a:moveTo>
                    <a:lnTo>
                      <a:pt x="69" y="30"/>
                    </a:lnTo>
                    <a:lnTo>
                      <a:pt x="64" y="26"/>
                    </a:lnTo>
                    <a:lnTo>
                      <a:pt x="59" y="26"/>
                    </a:lnTo>
                    <a:lnTo>
                      <a:pt x="55" y="30"/>
                    </a:lnTo>
                    <a:lnTo>
                      <a:pt x="54" y="30"/>
                    </a:lnTo>
                    <a:lnTo>
                      <a:pt x="0" y="0"/>
                    </a:lnTo>
                    <a:lnTo>
                      <a:pt x="0" y="1"/>
                    </a:lnTo>
                    <a:lnTo>
                      <a:pt x="15" y="11"/>
                    </a:lnTo>
                    <a:lnTo>
                      <a:pt x="52" y="33"/>
                    </a:lnTo>
                    <a:lnTo>
                      <a:pt x="47" y="40"/>
                    </a:lnTo>
                    <a:lnTo>
                      <a:pt x="44" y="47"/>
                    </a:lnTo>
                    <a:lnTo>
                      <a:pt x="42" y="53"/>
                    </a:lnTo>
                    <a:lnTo>
                      <a:pt x="42" y="57"/>
                    </a:lnTo>
                    <a:lnTo>
                      <a:pt x="44" y="63"/>
                    </a:lnTo>
                    <a:lnTo>
                      <a:pt x="44" y="57"/>
                    </a:lnTo>
                    <a:lnTo>
                      <a:pt x="45" y="50"/>
                    </a:lnTo>
                    <a:lnTo>
                      <a:pt x="50" y="43"/>
                    </a:lnTo>
                    <a:lnTo>
                      <a:pt x="59" y="35"/>
                    </a:lnTo>
                    <a:lnTo>
                      <a:pt x="64" y="31"/>
                    </a:lnTo>
                    <a:lnTo>
                      <a:pt x="65" y="31"/>
                    </a:lnTo>
                    <a:lnTo>
                      <a:pt x="72" y="33"/>
                    </a:lnTo>
                    <a:lnTo>
                      <a:pt x="72" y="33"/>
                    </a:lnTo>
                    <a:close/>
                  </a:path>
                </a:pathLst>
              </a:custGeom>
              <a:solidFill>
                <a:srgbClr val="8C5E2B"/>
              </a:solidFill>
              <a:ln>
                <a:noFill/>
              </a:ln>
            </p:spPr>
            <p:txBody>
              <a:bodyPr/>
              <a:lstStyle/>
              <a:p>
                <a:pPr algn="ctr"/>
                <a:endParaRPr lang="zh-CN" altLang="en-US" sz="2000">
                  <a:latin typeface="+mn-ea"/>
                </a:endParaRPr>
              </a:p>
            </p:txBody>
          </p:sp>
          <p:sp>
            <p:nvSpPr>
              <p:cNvPr id="1052760" name="Freeform 139"/>
              <p:cNvSpPr/>
              <p:nvPr/>
            </p:nvSpPr>
            <p:spPr bwMode="auto">
              <a:xfrm>
                <a:off x="455" y="1066"/>
                <a:ext cx="4" cy="2"/>
              </a:xfrm>
              <a:custGeom>
                <a:avLst/>
                <a:gdLst>
                  <a:gd name="T0" fmla="*/ 7 w 9"/>
                  <a:gd name="T1" fmla="*/ 0 h 5"/>
                  <a:gd name="T2" fmla="*/ 4 w 9"/>
                  <a:gd name="T3" fmla="*/ 0 h 5"/>
                  <a:gd name="T4" fmla="*/ 0 w 9"/>
                  <a:gd name="T5" fmla="*/ 5 h 5"/>
                  <a:gd name="T6" fmla="*/ 4 w 9"/>
                  <a:gd name="T7" fmla="*/ 5 h 5"/>
                  <a:gd name="T8" fmla="*/ 9 w 9"/>
                  <a:gd name="T9" fmla="*/ 3 h 5"/>
                  <a:gd name="T10" fmla="*/ 7 w 9"/>
                  <a:gd name="T11" fmla="*/ 0 h 5"/>
                  <a:gd name="T12" fmla="*/ 7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7" y="0"/>
                    </a:moveTo>
                    <a:lnTo>
                      <a:pt x="4" y="0"/>
                    </a:lnTo>
                    <a:lnTo>
                      <a:pt x="0" y="5"/>
                    </a:lnTo>
                    <a:lnTo>
                      <a:pt x="4" y="5"/>
                    </a:lnTo>
                    <a:lnTo>
                      <a:pt x="9" y="3"/>
                    </a:lnTo>
                    <a:lnTo>
                      <a:pt x="7" y="0"/>
                    </a:lnTo>
                    <a:lnTo>
                      <a:pt x="7" y="0"/>
                    </a:lnTo>
                    <a:close/>
                  </a:path>
                </a:pathLst>
              </a:custGeom>
              <a:solidFill>
                <a:srgbClr val="FFCC80"/>
              </a:solidFill>
              <a:ln>
                <a:noFill/>
              </a:ln>
            </p:spPr>
            <p:txBody>
              <a:bodyPr/>
              <a:lstStyle/>
              <a:p>
                <a:pPr algn="ctr"/>
                <a:endParaRPr lang="zh-CN" altLang="en-US" sz="2000">
                  <a:latin typeface="+mn-ea"/>
                </a:endParaRPr>
              </a:p>
            </p:txBody>
          </p:sp>
          <p:sp>
            <p:nvSpPr>
              <p:cNvPr id="1052761" name="Freeform 140"/>
              <p:cNvSpPr/>
              <p:nvPr/>
            </p:nvSpPr>
            <p:spPr bwMode="auto">
              <a:xfrm>
                <a:off x="456" y="1086"/>
                <a:ext cx="11" cy="7"/>
              </a:xfrm>
              <a:custGeom>
                <a:avLst/>
                <a:gdLst>
                  <a:gd name="T0" fmla="*/ 10 w 18"/>
                  <a:gd name="T1" fmla="*/ 0 h 15"/>
                  <a:gd name="T2" fmla="*/ 15 w 18"/>
                  <a:gd name="T3" fmla="*/ 4 h 15"/>
                  <a:gd name="T4" fmla="*/ 18 w 18"/>
                  <a:gd name="T5" fmla="*/ 15 h 15"/>
                  <a:gd name="T6" fmla="*/ 5 w 18"/>
                  <a:gd name="T7" fmla="*/ 14 h 15"/>
                  <a:gd name="T8" fmla="*/ 0 w 18"/>
                  <a:gd name="T9" fmla="*/ 14 h 15"/>
                  <a:gd name="T10" fmla="*/ 0 w 18"/>
                  <a:gd name="T11" fmla="*/ 5 h 15"/>
                  <a:gd name="T12" fmla="*/ 10 w 18"/>
                  <a:gd name="T13" fmla="*/ 12 h 15"/>
                  <a:gd name="T14" fmla="*/ 13 w 18"/>
                  <a:gd name="T15" fmla="*/ 9 h 15"/>
                  <a:gd name="T16" fmla="*/ 10 w 18"/>
                  <a:gd name="T17" fmla="*/ 0 h 15"/>
                  <a:gd name="T18" fmla="*/ 10 w 18"/>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5">
                    <a:moveTo>
                      <a:pt x="10" y="0"/>
                    </a:moveTo>
                    <a:lnTo>
                      <a:pt x="15" y="4"/>
                    </a:lnTo>
                    <a:lnTo>
                      <a:pt x="18" y="15"/>
                    </a:lnTo>
                    <a:lnTo>
                      <a:pt x="5" y="14"/>
                    </a:lnTo>
                    <a:lnTo>
                      <a:pt x="0" y="14"/>
                    </a:lnTo>
                    <a:lnTo>
                      <a:pt x="0" y="5"/>
                    </a:lnTo>
                    <a:lnTo>
                      <a:pt x="10" y="12"/>
                    </a:lnTo>
                    <a:lnTo>
                      <a:pt x="13" y="9"/>
                    </a:lnTo>
                    <a:lnTo>
                      <a:pt x="10" y="0"/>
                    </a:lnTo>
                    <a:lnTo>
                      <a:pt x="10" y="0"/>
                    </a:lnTo>
                    <a:close/>
                  </a:path>
                </a:pathLst>
              </a:custGeom>
              <a:solidFill>
                <a:srgbClr val="FFC4B8"/>
              </a:solidFill>
              <a:ln>
                <a:noFill/>
              </a:ln>
            </p:spPr>
            <p:txBody>
              <a:bodyPr/>
              <a:lstStyle/>
              <a:p>
                <a:pPr algn="ctr"/>
                <a:endParaRPr lang="zh-CN" altLang="en-US" sz="2000">
                  <a:latin typeface="+mn-ea"/>
                </a:endParaRPr>
              </a:p>
            </p:txBody>
          </p:sp>
          <p:sp>
            <p:nvSpPr>
              <p:cNvPr id="1052762" name="Freeform 141"/>
              <p:cNvSpPr/>
              <p:nvPr/>
            </p:nvSpPr>
            <p:spPr bwMode="auto">
              <a:xfrm>
                <a:off x="440" y="1056"/>
                <a:ext cx="12" cy="6"/>
              </a:xfrm>
              <a:custGeom>
                <a:avLst/>
                <a:gdLst>
                  <a:gd name="T0" fmla="*/ 6 w 21"/>
                  <a:gd name="T1" fmla="*/ 11 h 11"/>
                  <a:gd name="T2" fmla="*/ 21 w 21"/>
                  <a:gd name="T3" fmla="*/ 6 h 11"/>
                  <a:gd name="T4" fmla="*/ 15 w 21"/>
                  <a:gd name="T5" fmla="*/ 0 h 11"/>
                  <a:gd name="T6" fmla="*/ 3 w 21"/>
                  <a:gd name="T7" fmla="*/ 1 h 11"/>
                  <a:gd name="T8" fmla="*/ 0 w 21"/>
                  <a:gd name="T9" fmla="*/ 6 h 11"/>
                  <a:gd name="T10" fmla="*/ 6 w 21"/>
                  <a:gd name="T11" fmla="*/ 11 h 11"/>
                  <a:gd name="T12" fmla="*/ 6 w 2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6" y="11"/>
                    </a:moveTo>
                    <a:lnTo>
                      <a:pt x="21" y="6"/>
                    </a:lnTo>
                    <a:lnTo>
                      <a:pt x="15" y="0"/>
                    </a:lnTo>
                    <a:lnTo>
                      <a:pt x="3" y="1"/>
                    </a:lnTo>
                    <a:lnTo>
                      <a:pt x="0" y="6"/>
                    </a:lnTo>
                    <a:lnTo>
                      <a:pt x="6" y="11"/>
                    </a:lnTo>
                    <a:lnTo>
                      <a:pt x="6" y="11"/>
                    </a:lnTo>
                    <a:close/>
                  </a:path>
                </a:pathLst>
              </a:custGeom>
              <a:solidFill>
                <a:srgbClr val="FFB5A8"/>
              </a:solidFill>
              <a:ln>
                <a:noFill/>
              </a:ln>
            </p:spPr>
            <p:txBody>
              <a:bodyPr/>
              <a:lstStyle/>
              <a:p>
                <a:pPr algn="ctr"/>
                <a:endParaRPr lang="zh-CN" altLang="en-US" sz="2000">
                  <a:latin typeface="+mn-ea"/>
                </a:endParaRPr>
              </a:p>
            </p:txBody>
          </p:sp>
          <p:sp>
            <p:nvSpPr>
              <p:cNvPr id="1052763" name="Freeform 142"/>
              <p:cNvSpPr/>
              <p:nvPr/>
            </p:nvSpPr>
            <p:spPr bwMode="auto">
              <a:xfrm>
                <a:off x="358" y="1000"/>
                <a:ext cx="61" cy="88"/>
              </a:xfrm>
              <a:custGeom>
                <a:avLst/>
                <a:gdLst>
                  <a:gd name="T0" fmla="*/ 42 w 114"/>
                  <a:gd name="T1" fmla="*/ 34 h 176"/>
                  <a:gd name="T2" fmla="*/ 25 w 114"/>
                  <a:gd name="T3" fmla="*/ 56 h 176"/>
                  <a:gd name="T4" fmla="*/ 18 w 114"/>
                  <a:gd name="T5" fmla="*/ 81 h 176"/>
                  <a:gd name="T6" fmla="*/ 10 w 114"/>
                  <a:gd name="T7" fmla="*/ 98 h 176"/>
                  <a:gd name="T8" fmla="*/ 10 w 114"/>
                  <a:gd name="T9" fmla="*/ 124 h 176"/>
                  <a:gd name="T10" fmla="*/ 8 w 114"/>
                  <a:gd name="T11" fmla="*/ 158 h 176"/>
                  <a:gd name="T12" fmla="*/ 33 w 114"/>
                  <a:gd name="T13" fmla="*/ 134 h 176"/>
                  <a:gd name="T14" fmla="*/ 28 w 114"/>
                  <a:gd name="T15" fmla="*/ 126 h 176"/>
                  <a:gd name="T16" fmla="*/ 25 w 114"/>
                  <a:gd name="T17" fmla="*/ 109 h 176"/>
                  <a:gd name="T18" fmla="*/ 25 w 114"/>
                  <a:gd name="T19" fmla="*/ 71 h 176"/>
                  <a:gd name="T20" fmla="*/ 38 w 114"/>
                  <a:gd name="T21" fmla="*/ 61 h 176"/>
                  <a:gd name="T22" fmla="*/ 55 w 114"/>
                  <a:gd name="T23" fmla="*/ 39 h 176"/>
                  <a:gd name="T24" fmla="*/ 75 w 114"/>
                  <a:gd name="T25" fmla="*/ 37 h 176"/>
                  <a:gd name="T26" fmla="*/ 55 w 114"/>
                  <a:gd name="T27" fmla="*/ 56 h 176"/>
                  <a:gd name="T28" fmla="*/ 75 w 114"/>
                  <a:gd name="T29" fmla="*/ 52 h 176"/>
                  <a:gd name="T30" fmla="*/ 87 w 114"/>
                  <a:gd name="T31" fmla="*/ 61 h 176"/>
                  <a:gd name="T32" fmla="*/ 94 w 114"/>
                  <a:gd name="T33" fmla="*/ 64 h 176"/>
                  <a:gd name="T34" fmla="*/ 114 w 114"/>
                  <a:gd name="T35" fmla="*/ 71 h 176"/>
                  <a:gd name="T36" fmla="*/ 77 w 114"/>
                  <a:gd name="T37" fmla="*/ 62 h 176"/>
                  <a:gd name="T38" fmla="*/ 42 w 114"/>
                  <a:gd name="T39" fmla="*/ 64 h 176"/>
                  <a:gd name="T40" fmla="*/ 65 w 114"/>
                  <a:gd name="T41" fmla="*/ 72 h 176"/>
                  <a:gd name="T42" fmla="*/ 75 w 114"/>
                  <a:gd name="T43" fmla="*/ 81 h 176"/>
                  <a:gd name="T44" fmla="*/ 77 w 114"/>
                  <a:gd name="T45" fmla="*/ 94 h 176"/>
                  <a:gd name="T46" fmla="*/ 55 w 114"/>
                  <a:gd name="T47" fmla="*/ 89 h 176"/>
                  <a:gd name="T48" fmla="*/ 44 w 114"/>
                  <a:gd name="T49" fmla="*/ 104 h 176"/>
                  <a:gd name="T50" fmla="*/ 49 w 114"/>
                  <a:gd name="T51" fmla="*/ 139 h 176"/>
                  <a:gd name="T52" fmla="*/ 49 w 114"/>
                  <a:gd name="T53" fmla="*/ 146 h 176"/>
                  <a:gd name="T54" fmla="*/ 23 w 114"/>
                  <a:gd name="T55" fmla="*/ 175 h 176"/>
                  <a:gd name="T56" fmla="*/ 5 w 114"/>
                  <a:gd name="T57" fmla="*/ 166 h 176"/>
                  <a:gd name="T58" fmla="*/ 3 w 114"/>
                  <a:gd name="T59" fmla="*/ 129 h 176"/>
                  <a:gd name="T60" fmla="*/ 10 w 114"/>
                  <a:gd name="T61" fmla="*/ 87 h 176"/>
                  <a:gd name="T62" fmla="*/ 17 w 114"/>
                  <a:gd name="T63" fmla="*/ 59 h 176"/>
                  <a:gd name="T64" fmla="*/ 25 w 114"/>
                  <a:gd name="T65" fmla="*/ 41 h 176"/>
                  <a:gd name="T66" fmla="*/ 45 w 114"/>
                  <a:gd name="T67" fmla="*/ 24 h 176"/>
                  <a:gd name="T68" fmla="*/ 77 w 114"/>
                  <a:gd name="T69" fmla="*/ 2 h 176"/>
                  <a:gd name="T70" fmla="*/ 82 w 114"/>
                  <a:gd name="T71" fmla="*/ 4 h 176"/>
                  <a:gd name="T72" fmla="*/ 55 w 114"/>
                  <a:gd name="T73" fmla="*/ 2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76">
                    <a:moveTo>
                      <a:pt x="55" y="22"/>
                    </a:moveTo>
                    <a:lnTo>
                      <a:pt x="42" y="34"/>
                    </a:lnTo>
                    <a:lnTo>
                      <a:pt x="28" y="44"/>
                    </a:lnTo>
                    <a:lnTo>
                      <a:pt x="25" y="56"/>
                    </a:lnTo>
                    <a:lnTo>
                      <a:pt x="20" y="66"/>
                    </a:lnTo>
                    <a:lnTo>
                      <a:pt x="18" y="81"/>
                    </a:lnTo>
                    <a:lnTo>
                      <a:pt x="15" y="91"/>
                    </a:lnTo>
                    <a:lnTo>
                      <a:pt x="10" y="98"/>
                    </a:lnTo>
                    <a:lnTo>
                      <a:pt x="10" y="108"/>
                    </a:lnTo>
                    <a:lnTo>
                      <a:pt x="10" y="124"/>
                    </a:lnTo>
                    <a:lnTo>
                      <a:pt x="7" y="146"/>
                    </a:lnTo>
                    <a:lnTo>
                      <a:pt x="8" y="158"/>
                    </a:lnTo>
                    <a:lnTo>
                      <a:pt x="32" y="143"/>
                    </a:lnTo>
                    <a:lnTo>
                      <a:pt x="33" y="134"/>
                    </a:lnTo>
                    <a:lnTo>
                      <a:pt x="27" y="133"/>
                    </a:lnTo>
                    <a:lnTo>
                      <a:pt x="28" y="126"/>
                    </a:lnTo>
                    <a:lnTo>
                      <a:pt x="17" y="123"/>
                    </a:lnTo>
                    <a:lnTo>
                      <a:pt x="25" y="109"/>
                    </a:lnTo>
                    <a:lnTo>
                      <a:pt x="23" y="91"/>
                    </a:lnTo>
                    <a:lnTo>
                      <a:pt x="25" y="71"/>
                    </a:lnTo>
                    <a:lnTo>
                      <a:pt x="37" y="66"/>
                    </a:lnTo>
                    <a:lnTo>
                      <a:pt x="38" y="61"/>
                    </a:lnTo>
                    <a:lnTo>
                      <a:pt x="38" y="44"/>
                    </a:lnTo>
                    <a:lnTo>
                      <a:pt x="55" y="39"/>
                    </a:lnTo>
                    <a:lnTo>
                      <a:pt x="62" y="42"/>
                    </a:lnTo>
                    <a:lnTo>
                      <a:pt x="75" y="37"/>
                    </a:lnTo>
                    <a:lnTo>
                      <a:pt x="67" y="47"/>
                    </a:lnTo>
                    <a:lnTo>
                      <a:pt x="55" y="56"/>
                    </a:lnTo>
                    <a:lnTo>
                      <a:pt x="67" y="56"/>
                    </a:lnTo>
                    <a:lnTo>
                      <a:pt x="75" y="52"/>
                    </a:lnTo>
                    <a:lnTo>
                      <a:pt x="79" y="61"/>
                    </a:lnTo>
                    <a:lnTo>
                      <a:pt x="87" y="61"/>
                    </a:lnTo>
                    <a:lnTo>
                      <a:pt x="107" y="54"/>
                    </a:lnTo>
                    <a:lnTo>
                      <a:pt x="94" y="64"/>
                    </a:lnTo>
                    <a:lnTo>
                      <a:pt x="101" y="69"/>
                    </a:lnTo>
                    <a:lnTo>
                      <a:pt x="114" y="71"/>
                    </a:lnTo>
                    <a:lnTo>
                      <a:pt x="101" y="74"/>
                    </a:lnTo>
                    <a:lnTo>
                      <a:pt x="77" y="62"/>
                    </a:lnTo>
                    <a:lnTo>
                      <a:pt x="62" y="64"/>
                    </a:lnTo>
                    <a:lnTo>
                      <a:pt x="42" y="64"/>
                    </a:lnTo>
                    <a:lnTo>
                      <a:pt x="49" y="72"/>
                    </a:lnTo>
                    <a:lnTo>
                      <a:pt x="65" y="72"/>
                    </a:lnTo>
                    <a:lnTo>
                      <a:pt x="60" y="76"/>
                    </a:lnTo>
                    <a:lnTo>
                      <a:pt x="75" y="81"/>
                    </a:lnTo>
                    <a:lnTo>
                      <a:pt x="64" y="82"/>
                    </a:lnTo>
                    <a:lnTo>
                      <a:pt x="77" y="94"/>
                    </a:lnTo>
                    <a:lnTo>
                      <a:pt x="65" y="87"/>
                    </a:lnTo>
                    <a:lnTo>
                      <a:pt x="55" y="89"/>
                    </a:lnTo>
                    <a:lnTo>
                      <a:pt x="47" y="96"/>
                    </a:lnTo>
                    <a:lnTo>
                      <a:pt x="44" y="104"/>
                    </a:lnTo>
                    <a:lnTo>
                      <a:pt x="44" y="124"/>
                    </a:lnTo>
                    <a:lnTo>
                      <a:pt x="49" y="139"/>
                    </a:lnTo>
                    <a:lnTo>
                      <a:pt x="57" y="150"/>
                    </a:lnTo>
                    <a:lnTo>
                      <a:pt x="49" y="146"/>
                    </a:lnTo>
                    <a:lnTo>
                      <a:pt x="38" y="163"/>
                    </a:lnTo>
                    <a:lnTo>
                      <a:pt x="23" y="175"/>
                    </a:lnTo>
                    <a:lnTo>
                      <a:pt x="10" y="176"/>
                    </a:lnTo>
                    <a:lnTo>
                      <a:pt x="5" y="166"/>
                    </a:lnTo>
                    <a:lnTo>
                      <a:pt x="0" y="148"/>
                    </a:lnTo>
                    <a:lnTo>
                      <a:pt x="3" y="129"/>
                    </a:lnTo>
                    <a:lnTo>
                      <a:pt x="3" y="104"/>
                    </a:lnTo>
                    <a:lnTo>
                      <a:pt x="10" y="87"/>
                    </a:lnTo>
                    <a:lnTo>
                      <a:pt x="15" y="74"/>
                    </a:lnTo>
                    <a:lnTo>
                      <a:pt x="17" y="59"/>
                    </a:lnTo>
                    <a:lnTo>
                      <a:pt x="23" y="52"/>
                    </a:lnTo>
                    <a:lnTo>
                      <a:pt x="25" y="41"/>
                    </a:lnTo>
                    <a:lnTo>
                      <a:pt x="33" y="37"/>
                    </a:lnTo>
                    <a:lnTo>
                      <a:pt x="45" y="24"/>
                    </a:lnTo>
                    <a:lnTo>
                      <a:pt x="57" y="17"/>
                    </a:lnTo>
                    <a:lnTo>
                      <a:pt x="77" y="2"/>
                    </a:lnTo>
                    <a:lnTo>
                      <a:pt x="96" y="0"/>
                    </a:lnTo>
                    <a:lnTo>
                      <a:pt x="82" y="4"/>
                    </a:lnTo>
                    <a:lnTo>
                      <a:pt x="55" y="22"/>
                    </a:lnTo>
                    <a:lnTo>
                      <a:pt x="55" y="22"/>
                    </a:lnTo>
                    <a:close/>
                  </a:path>
                </a:pathLst>
              </a:custGeom>
              <a:solidFill>
                <a:srgbClr val="000000"/>
              </a:solidFill>
              <a:ln>
                <a:noFill/>
              </a:ln>
            </p:spPr>
            <p:txBody>
              <a:bodyPr/>
              <a:lstStyle/>
              <a:p>
                <a:pPr algn="ctr"/>
                <a:endParaRPr lang="zh-CN" altLang="en-US" sz="2000">
                  <a:latin typeface="+mn-ea"/>
                </a:endParaRPr>
              </a:p>
            </p:txBody>
          </p:sp>
          <p:sp>
            <p:nvSpPr>
              <p:cNvPr id="1052764" name="Freeform 143"/>
              <p:cNvSpPr/>
              <p:nvPr/>
            </p:nvSpPr>
            <p:spPr bwMode="auto">
              <a:xfrm>
                <a:off x="400" y="998"/>
                <a:ext cx="41" cy="26"/>
              </a:xfrm>
              <a:custGeom>
                <a:avLst/>
                <a:gdLst>
                  <a:gd name="T0" fmla="*/ 11 w 75"/>
                  <a:gd name="T1" fmla="*/ 2 h 50"/>
                  <a:gd name="T2" fmla="*/ 27 w 75"/>
                  <a:gd name="T3" fmla="*/ 0 h 50"/>
                  <a:gd name="T4" fmla="*/ 43 w 75"/>
                  <a:gd name="T5" fmla="*/ 7 h 50"/>
                  <a:gd name="T6" fmla="*/ 53 w 75"/>
                  <a:gd name="T7" fmla="*/ 18 h 50"/>
                  <a:gd name="T8" fmla="*/ 72 w 75"/>
                  <a:gd name="T9" fmla="*/ 27 h 50"/>
                  <a:gd name="T10" fmla="*/ 75 w 75"/>
                  <a:gd name="T11" fmla="*/ 40 h 50"/>
                  <a:gd name="T12" fmla="*/ 70 w 75"/>
                  <a:gd name="T13" fmla="*/ 47 h 50"/>
                  <a:gd name="T14" fmla="*/ 70 w 75"/>
                  <a:gd name="T15" fmla="*/ 35 h 50"/>
                  <a:gd name="T16" fmla="*/ 62 w 75"/>
                  <a:gd name="T17" fmla="*/ 28 h 50"/>
                  <a:gd name="T18" fmla="*/ 50 w 75"/>
                  <a:gd name="T19" fmla="*/ 37 h 50"/>
                  <a:gd name="T20" fmla="*/ 53 w 75"/>
                  <a:gd name="T21" fmla="*/ 27 h 50"/>
                  <a:gd name="T22" fmla="*/ 43 w 75"/>
                  <a:gd name="T23" fmla="*/ 38 h 50"/>
                  <a:gd name="T24" fmla="*/ 30 w 75"/>
                  <a:gd name="T25" fmla="*/ 50 h 50"/>
                  <a:gd name="T26" fmla="*/ 47 w 75"/>
                  <a:gd name="T27" fmla="*/ 23 h 50"/>
                  <a:gd name="T28" fmla="*/ 35 w 75"/>
                  <a:gd name="T29" fmla="*/ 25 h 50"/>
                  <a:gd name="T30" fmla="*/ 35 w 75"/>
                  <a:gd name="T31" fmla="*/ 17 h 50"/>
                  <a:gd name="T32" fmla="*/ 17 w 75"/>
                  <a:gd name="T33" fmla="*/ 23 h 50"/>
                  <a:gd name="T34" fmla="*/ 22 w 75"/>
                  <a:gd name="T35" fmla="*/ 17 h 50"/>
                  <a:gd name="T36" fmla="*/ 30 w 75"/>
                  <a:gd name="T37" fmla="*/ 10 h 50"/>
                  <a:gd name="T38" fmla="*/ 37 w 75"/>
                  <a:gd name="T39" fmla="*/ 5 h 50"/>
                  <a:gd name="T40" fmla="*/ 18 w 75"/>
                  <a:gd name="T41" fmla="*/ 5 h 50"/>
                  <a:gd name="T42" fmla="*/ 0 w 75"/>
                  <a:gd name="T43" fmla="*/ 7 h 50"/>
                  <a:gd name="T44" fmla="*/ 1 w 75"/>
                  <a:gd name="T45" fmla="*/ 7 h 50"/>
                  <a:gd name="T46" fmla="*/ 3 w 75"/>
                  <a:gd name="T47" fmla="*/ 5 h 50"/>
                  <a:gd name="T48" fmla="*/ 5 w 75"/>
                  <a:gd name="T49" fmla="*/ 5 h 50"/>
                  <a:gd name="T50" fmla="*/ 6 w 75"/>
                  <a:gd name="T51" fmla="*/ 5 h 50"/>
                  <a:gd name="T52" fmla="*/ 8 w 75"/>
                  <a:gd name="T53" fmla="*/ 3 h 50"/>
                  <a:gd name="T54" fmla="*/ 10 w 75"/>
                  <a:gd name="T55" fmla="*/ 3 h 50"/>
                  <a:gd name="T56" fmla="*/ 10 w 75"/>
                  <a:gd name="T57" fmla="*/ 2 h 50"/>
                  <a:gd name="T58" fmla="*/ 11 w 75"/>
                  <a:gd name="T59" fmla="*/ 2 h 50"/>
                  <a:gd name="T60" fmla="*/ 11 w 75"/>
                  <a:gd name="T6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50">
                    <a:moveTo>
                      <a:pt x="11" y="2"/>
                    </a:moveTo>
                    <a:lnTo>
                      <a:pt x="27" y="0"/>
                    </a:lnTo>
                    <a:lnTo>
                      <a:pt x="43" y="7"/>
                    </a:lnTo>
                    <a:lnTo>
                      <a:pt x="53" y="18"/>
                    </a:lnTo>
                    <a:lnTo>
                      <a:pt x="72" y="27"/>
                    </a:lnTo>
                    <a:lnTo>
                      <a:pt x="75" y="40"/>
                    </a:lnTo>
                    <a:lnTo>
                      <a:pt x="70" y="47"/>
                    </a:lnTo>
                    <a:lnTo>
                      <a:pt x="70" y="35"/>
                    </a:lnTo>
                    <a:lnTo>
                      <a:pt x="62" y="28"/>
                    </a:lnTo>
                    <a:lnTo>
                      <a:pt x="50" y="37"/>
                    </a:lnTo>
                    <a:lnTo>
                      <a:pt x="53" y="27"/>
                    </a:lnTo>
                    <a:lnTo>
                      <a:pt x="43" y="38"/>
                    </a:lnTo>
                    <a:lnTo>
                      <a:pt x="30" y="50"/>
                    </a:lnTo>
                    <a:lnTo>
                      <a:pt x="47" y="23"/>
                    </a:lnTo>
                    <a:lnTo>
                      <a:pt x="35" y="25"/>
                    </a:lnTo>
                    <a:lnTo>
                      <a:pt x="35" y="17"/>
                    </a:lnTo>
                    <a:lnTo>
                      <a:pt x="17" y="23"/>
                    </a:lnTo>
                    <a:lnTo>
                      <a:pt x="22" y="17"/>
                    </a:lnTo>
                    <a:lnTo>
                      <a:pt x="30" y="10"/>
                    </a:lnTo>
                    <a:lnTo>
                      <a:pt x="37" y="5"/>
                    </a:lnTo>
                    <a:lnTo>
                      <a:pt x="18" y="5"/>
                    </a:lnTo>
                    <a:lnTo>
                      <a:pt x="0" y="7"/>
                    </a:lnTo>
                    <a:lnTo>
                      <a:pt x="1" y="7"/>
                    </a:lnTo>
                    <a:lnTo>
                      <a:pt x="3" y="5"/>
                    </a:lnTo>
                    <a:lnTo>
                      <a:pt x="5" y="5"/>
                    </a:lnTo>
                    <a:lnTo>
                      <a:pt x="6" y="5"/>
                    </a:lnTo>
                    <a:lnTo>
                      <a:pt x="8" y="3"/>
                    </a:lnTo>
                    <a:lnTo>
                      <a:pt x="10" y="3"/>
                    </a:lnTo>
                    <a:lnTo>
                      <a:pt x="10" y="2"/>
                    </a:lnTo>
                    <a:lnTo>
                      <a:pt x="11" y="2"/>
                    </a:lnTo>
                    <a:lnTo>
                      <a:pt x="11" y="2"/>
                    </a:lnTo>
                    <a:close/>
                  </a:path>
                </a:pathLst>
              </a:custGeom>
              <a:solidFill>
                <a:srgbClr val="000000"/>
              </a:solidFill>
              <a:ln>
                <a:noFill/>
              </a:ln>
            </p:spPr>
            <p:txBody>
              <a:bodyPr/>
              <a:lstStyle/>
              <a:p>
                <a:pPr algn="ctr"/>
                <a:endParaRPr lang="zh-CN" altLang="en-US" sz="2000">
                  <a:latin typeface="+mn-ea"/>
                </a:endParaRPr>
              </a:p>
            </p:txBody>
          </p:sp>
          <p:sp>
            <p:nvSpPr>
              <p:cNvPr id="1052765" name="Freeform 144"/>
              <p:cNvSpPr/>
              <p:nvPr/>
            </p:nvSpPr>
            <p:spPr bwMode="auto">
              <a:xfrm>
                <a:off x="421" y="1001"/>
                <a:ext cx="62" cy="44"/>
              </a:xfrm>
              <a:custGeom>
                <a:avLst/>
                <a:gdLst>
                  <a:gd name="T0" fmla="*/ 4 w 114"/>
                  <a:gd name="T1" fmla="*/ 3 h 89"/>
                  <a:gd name="T2" fmla="*/ 31 w 114"/>
                  <a:gd name="T3" fmla="*/ 5 h 89"/>
                  <a:gd name="T4" fmla="*/ 44 w 114"/>
                  <a:gd name="T5" fmla="*/ 15 h 89"/>
                  <a:gd name="T6" fmla="*/ 62 w 114"/>
                  <a:gd name="T7" fmla="*/ 20 h 89"/>
                  <a:gd name="T8" fmla="*/ 76 w 114"/>
                  <a:gd name="T9" fmla="*/ 35 h 89"/>
                  <a:gd name="T10" fmla="*/ 89 w 114"/>
                  <a:gd name="T11" fmla="*/ 49 h 89"/>
                  <a:gd name="T12" fmla="*/ 108 w 114"/>
                  <a:gd name="T13" fmla="*/ 55 h 89"/>
                  <a:gd name="T14" fmla="*/ 111 w 114"/>
                  <a:gd name="T15" fmla="*/ 74 h 89"/>
                  <a:gd name="T16" fmla="*/ 109 w 114"/>
                  <a:gd name="T17" fmla="*/ 79 h 89"/>
                  <a:gd name="T18" fmla="*/ 103 w 114"/>
                  <a:gd name="T19" fmla="*/ 82 h 89"/>
                  <a:gd name="T20" fmla="*/ 96 w 114"/>
                  <a:gd name="T21" fmla="*/ 85 h 89"/>
                  <a:gd name="T22" fmla="*/ 91 w 114"/>
                  <a:gd name="T23" fmla="*/ 85 h 89"/>
                  <a:gd name="T24" fmla="*/ 91 w 114"/>
                  <a:gd name="T25" fmla="*/ 89 h 89"/>
                  <a:gd name="T26" fmla="*/ 98 w 114"/>
                  <a:gd name="T27" fmla="*/ 89 h 89"/>
                  <a:gd name="T28" fmla="*/ 111 w 114"/>
                  <a:gd name="T29" fmla="*/ 82 h 89"/>
                  <a:gd name="T30" fmla="*/ 114 w 114"/>
                  <a:gd name="T31" fmla="*/ 74 h 89"/>
                  <a:gd name="T32" fmla="*/ 114 w 114"/>
                  <a:gd name="T33" fmla="*/ 67 h 89"/>
                  <a:gd name="T34" fmla="*/ 109 w 114"/>
                  <a:gd name="T35" fmla="*/ 54 h 89"/>
                  <a:gd name="T36" fmla="*/ 88 w 114"/>
                  <a:gd name="T37" fmla="*/ 42 h 89"/>
                  <a:gd name="T38" fmla="*/ 64 w 114"/>
                  <a:gd name="T39" fmla="*/ 17 h 89"/>
                  <a:gd name="T40" fmla="*/ 44 w 114"/>
                  <a:gd name="T41" fmla="*/ 12 h 89"/>
                  <a:gd name="T42" fmla="*/ 31 w 114"/>
                  <a:gd name="T43" fmla="*/ 2 h 89"/>
                  <a:gd name="T44" fmla="*/ 0 w 114"/>
                  <a:gd name="T45" fmla="*/ 0 h 89"/>
                  <a:gd name="T46" fmla="*/ 4 w 114"/>
                  <a:gd name="T47" fmla="*/ 3 h 89"/>
                  <a:gd name="T48" fmla="*/ 4 w 114"/>
                  <a:gd name="T49" fmla="*/ 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89">
                    <a:moveTo>
                      <a:pt x="4" y="3"/>
                    </a:moveTo>
                    <a:lnTo>
                      <a:pt x="31" y="5"/>
                    </a:lnTo>
                    <a:lnTo>
                      <a:pt x="44" y="15"/>
                    </a:lnTo>
                    <a:lnTo>
                      <a:pt x="62" y="20"/>
                    </a:lnTo>
                    <a:lnTo>
                      <a:pt x="76" y="35"/>
                    </a:lnTo>
                    <a:lnTo>
                      <a:pt x="89" y="49"/>
                    </a:lnTo>
                    <a:lnTo>
                      <a:pt x="108" y="55"/>
                    </a:lnTo>
                    <a:lnTo>
                      <a:pt x="111" y="74"/>
                    </a:lnTo>
                    <a:lnTo>
                      <a:pt x="109" y="79"/>
                    </a:lnTo>
                    <a:lnTo>
                      <a:pt x="103" y="82"/>
                    </a:lnTo>
                    <a:lnTo>
                      <a:pt x="96" y="85"/>
                    </a:lnTo>
                    <a:lnTo>
                      <a:pt x="91" y="85"/>
                    </a:lnTo>
                    <a:lnTo>
                      <a:pt x="91" y="89"/>
                    </a:lnTo>
                    <a:lnTo>
                      <a:pt x="98" y="89"/>
                    </a:lnTo>
                    <a:lnTo>
                      <a:pt x="111" y="82"/>
                    </a:lnTo>
                    <a:lnTo>
                      <a:pt x="114" y="74"/>
                    </a:lnTo>
                    <a:lnTo>
                      <a:pt x="114" y="67"/>
                    </a:lnTo>
                    <a:lnTo>
                      <a:pt x="109" y="54"/>
                    </a:lnTo>
                    <a:lnTo>
                      <a:pt x="88" y="42"/>
                    </a:lnTo>
                    <a:lnTo>
                      <a:pt x="64" y="17"/>
                    </a:lnTo>
                    <a:lnTo>
                      <a:pt x="44" y="12"/>
                    </a:lnTo>
                    <a:lnTo>
                      <a:pt x="31" y="2"/>
                    </a:lnTo>
                    <a:lnTo>
                      <a:pt x="0" y="0"/>
                    </a:lnTo>
                    <a:lnTo>
                      <a:pt x="4" y="3"/>
                    </a:lnTo>
                    <a:lnTo>
                      <a:pt x="4" y="3"/>
                    </a:lnTo>
                    <a:close/>
                  </a:path>
                </a:pathLst>
              </a:custGeom>
              <a:solidFill>
                <a:srgbClr val="000000"/>
              </a:solidFill>
              <a:ln>
                <a:noFill/>
              </a:ln>
            </p:spPr>
            <p:txBody>
              <a:bodyPr/>
              <a:lstStyle/>
              <a:p>
                <a:pPr algn="ctr"/>
                <a:endParaRPr lang="zh-CN" altLang="en-US" sz="2000">
                  <a:latin typeface="+mn-ea"/>
                </a:endParaRPr>
              </a:p>
            </p:txBody>
          </p:sp>
          <p:sp>
            <p:nvSpPr>
              <p:cNvPr id="1052766" name="Freeform 145"/>
              <p:cNvSpPr/>
              <p:nvPr/>
            </p:nvSpPr>
            <p:spPr bwMode="auto">
              <a:xfrm>
                <a:off x="439" y="1014"/>
                <a:ext cx="18" cy="10"/>
              </a:xfrm>
              <a:custGeom>
                <a:avLst/>
                <a:gdLst>
                  <a:gd name="T0" fmla="*/ 2 w 33"/>
                  <a:gd name="T1" fmla="*/ 3 h 18"/>
                  <a:gd name="T2" fmla="*/ 17 w 33"/>
                  <a:gd name="T3" fmla="*/ 5 h 18"/>
                  <a:gd name="T4" fmla="*/ 33 w 33"/>
                  <a:gd name="T5" fmla="*/ 18 h 18"/>
                  <a:gd name="T6" fmla="*/ 32 w 33"/>
                  <a:gd name="T7" fmla="*/ 10 h 18"/>
                  <a:gd name="T8" fmla="*/ 18 w 33"/>
                  <a:gd name="T9" fmla="*/ 1 h 18"/>
                  <a:gd name="T10" fmla="*/ 0 w 33"/>
                  <a:gd name="T11" fmla="*/ 0 h 18"/>
                  <a:gd name="T12" fmla="*/ 2 w 33"/>
                  <a:gd name="T13" fmla="*/ 3 h 18"/>
                  <a:gd name="T14" fmla="*/ 2 w 33"/>
                  <a:gd name="T15" fmla="*/ 3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18">
                    <a:moveTo>
                      <a:pt x="2" y="3"/>
                    </a:moveTo>
                    <a:lnTo>
                      <a:pt x="17" y="5"/>
                    </a:lnTo>
                    <a:lnTo>
                      <a:pt x="33" y="18"/>
                    </a:lnTo>
                    <a:lnTo>
                      <a:pt x="32" y="10"/>
                    </a:lnTo>
                    <a:lnTo>
                      <a:pt x="18" y="1"/>
                    </a:lnTo>
                    <a:lnTo>
                      <a:pt x="0" y="0"/>
                    </a:lnTo>
                    <a:lnTo>
                      <a:pt x="2" y="3"/>
                    </a:lnTo>
                    <a:lnTo>
                      <a:pt x="2" y="3"/>
                    </a:lnTo>
                    <a:close/>
                  </a:path>
                </a:pathLst>
              </a:custGeom>
              <a:solidFill>
                <a:srgbClr val="000000"/>
              </a:solidFill>
              <a:ln>
                <a:noFill/>
              </a:ln>
            </p:spPr>
            <p:txBody>
              <a:bodyPr/>
              <a:lstStyle/>
              <a:p>
                <a:pPr algn="ctr"/>
                <a:endParaRPr lang="zh-CN" altLang="en-US" sz="2000">
                  <a:latin typeface="+mn-ea"/>
                </a:endParaRPr>
              </a:p>
            </p:txBody>
          </p:sp>
          <p:sp>
            <p:nvSpPr>
              <p:cNvPr id="1052767" name="Freeform 146"/>
              <p:cNvSpPr/>
              <p:nvPr/>
            </p:nvSpPr>
            <p:spPr bwMode="auto">
              <a:xfrm>
                <a:off x="439" y="1024"/>
                <a:ext cx="32" cy="83"/>
              </a:xfrm>
              <a:custGeom>
                <a:avLst/>
                <a:gdLst>
                  <a:gd name="T0" fmla="*/ 47 w 61"/>
                  <a:gd name="T1" fmla="*/ 12 h 166"/>
                  <a:gd name="T2" fmla="*/ 56 w 61"/>
                  <a:gd name="T3" fmla="*/ 30 h 166"/>
                  <a:gd name="T4" fmla="*/ 57 w 61"/>
                  <a:gd name="T5" fmla="*/ 44 h 166"/>
                  <a:gd name="T6" fmla="*/ 56 w 61"/>
                  <a:gd name="T7" fmla="*/ 69 h 166"/>
                  <a:gd name="T8" fmla="*/ 56 w 61"/>
                  <a:gd name="T9" fmla="*/ 82 h 166"/>
                  <a:gd name="T10" fmla="*/ 56 w 61"/>
                  <a:gd name="T11" fmla="*/ 87 h 166"/>
                  <a:gd name="T12" fmla="*/ 51 w 61"/>
                  <a:gd name="T13" fmla="*/ 89 h 166"/>
                  <a:gd name="T14" fmla="*/ 45 w 61"/>
                  <a:gd name="T15" fmla="*/ 97 h 166"/>
                  <a:gd name="T16" fmla="*/ 45 w 61"/>
                  <a:gd name="T17" fmla="*/ 104 h 166"/>
                  <a:gd name="T18" fmla="*/ 47 w 61"/>
                  <a:gd name="T19" fmla="*/ 111 h 166"/>
                  <a:gd name="T20" fmla="*/ 51 w 61"/>
                  <a:gd name="T21" fmla="*/ 128 h 166"/>
                  <a:gd name="T22" fmla="*/ 54 w 61"/>
                  <a:gd name="T23" fmla="*/ 136 h 166"/>
                  <a:gd name="T24" fmla="*/ 52 w 61"/>
                  <a:gd name="T25" fmla="*/ 146 h 166"/>
                  <a:gd name="T26" fmla="*/ 39 w 61"/>
                  <a:gd name="T27" fmla="*/ 144 h 166"/>
                  <a:gd name="T28" fmla="*/ 35 w 61"/>
                  <a:gd name="T29" fmla="*/ 144 h 166"/>
                  <a:gd name="T30" fmla="*/ 27 w 61"/>
                  <a:gd name="T31" fmla="*/ 160 h 166"/>
                  <a:gd name="T32" fmla="*/ 22 w 61"/>
                  <a:gd name="T33" fmla="*/ 161 h 166"/>
                  <a:gd name="T34" fmla="*/ 14 w 61"/>
                  <a:gd name="T35" fmla="*/ 161 h 166"/>
                  <a:gd name="T36" fmla="*/ 9 w 61"/>
                  <a:gd name="T37" fmla="*/ 160 h 166"/>
                  <a:gd name="T38" fmla="*/ 12 w 61"/>
                  <a:gd name="T39" fmla="*/ 156 h 166"/>
                  <a:gd name="T40" fmla="*/ 4 w 61"/>
                  <a:gd name="T41" fmla="*/ 158 h 166"/>
                  <a:gd name="T42" fmla="*/ 0 w 61"/>
                  <a:gd name="T43" fmla="*/ 160 h 166"/>
                  <a:gd name="T44" fmla="*/ 9 w 61"/>
                  <a:gd name="T45" fmla="*/ 161 h 166"/>
                  <a:gd name="T46" fmla="*/ 15 w 61"/>
                  <a:gd name="T47" fmla="*/ 165 h 166"/>
                  <a:gd name="T48" fmla="*/ 22 w 61"/>
                  <a:gd name="T49" fmla="*/ 166 h 166"/>
                  <a:gd name="T50" fmla="*/ 30 w 61"/>
                  <a:gd name="T51" fmla="*/ 161 h 166"/>
                  <a:gd name="T52" fmla="*/ 37 w 61"/>
                  <a:gd name="T53" fmla="*/ 148 h 166"/>
                  <a:gd name="T54" fmla="*/ 51 w 61"/>
                  <a:gd name="T55" fmla="*/ 148 h 166"/>
                  <a:gd name="T56" fmla="*/ 56 w 61"/>
                  <a:gd name="T57" fmla="*/ 146 h 166"/>
                  <a:gd name="T58" fmla="*/ 57 w 61"/>
                  <a:gd name="T59" fmla="*/ 136 h 166"/>
                  <a:gd name="T60" fmla="*/ 54 w 61"/>
                  <a:gd name="T61" fmla="*/ 126 h 166"/>
                  <a:gd name="T62" fmla="*/ 51 w 61"/>
                  <a:gd name="T63" fmla="*/ 111 h 166"/>
                  <a:gd name="T64" fmla="*/ 49 w 61"/>
                  <a:gd name="T65" fmla="*/ 103 h 166"/>
                  <a:gd name="T66" fmla="*/ 49 w 61"/>
                  <a:gd name="T67" fmla="*/ 99 h 166"/>
                  <a:gd name="T68" fmla="*/ 52 w 61"/>
                  <a:gd name="T69" fmla="*/ 99 h 166"/>
                  <a:gd name="T70" fmla="*/ 52 w 61"/>
                  <a:gd name="T71" fmla="*/ 92 h 166"/>
                  <a:gd name="T72" fmla="*/ 59 w 61"/>
                  <a:gd name="T73" fmla="*/ 89 h 166"/>
                  <a:gd name="T74" fmla="*/ 59 w 61"/>
                  <a:gd name="T75" fmla="*/ 74 h 166"/>
                  <a:gd name="T76" fmla="*/ 61 w 61"/>
                  <a:gd name="T77" fmla="*/ 45 h 166"/>
                  <a:gd name="T78" fmla="*/ 61 w 61"/>
                  <a:gd name="T79" fmla="*/ 30 h 166"/>
                  <a:gd name="T80" fmla="*/ 51 w 61"/>
                  <a:gd name="T81" fmla="*/ 14 h 166"/>
                  <a:gd name="T82" fmla="*/ 39 w 61"/>
                  <a:gd name="T83" fmla="*/ 0 h 166"/>
                  <a:gd name="T84" fmla="*/ 47 w 61"/>
                  <a:gd name="T85" fmla="*/ 12 h 166"/>
                  <a:gd name="T86" fmla="*/ 47 w 61"/>
                  <a:gd name="T87" fmla="*/ 1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 h="166">
                    <a:moveTo>
                      <a:pt x="47" y="12"/>
                    </a:moveTo>
                    <a:lnTo>
                      <a:pt x="56" y="30"/>
                    </a:lnTo>
                    <a:lnTo>
                      <a:pt x="57" y="44"/>
                    </a:lnTo>
                    <a:lnTo>
                      <a:pt x="56" y="69"/>
                    </a:lnTo>
                    <a:lnTo>
                      <a:pt x="56" y="82"/>
                    </a:lnTo>
                    <a:lnTo>
                      <a:pt x="56" y="87"/>
                    </a:lnTo>
                    <a:lnTo>
                      <a:pt x="51" y="89"/>
                    </a:lnTo>
                    <a:lnTo>
                      <a:pt x="45" y="97"/>
                    </a:lnTo>
                    <a:lnTo>
                      <a:pt x="45" y="104"/>
                    </a:lnTo>
                    <a:lnTo>
                      <a:pt x="47" y="111"/>
                    </a:lnTo>
                    <a:lnTo>
                      <a:pt x="51" y="128"/>
                    </a:lnTo>
                    <a:lnTo>
                      <a:pt x="54" y="136"/>
                    </a:lnTo>
                    <a:lnTo>
                      <a:pt x="52" y="146"/>
                    </a:lnTo>
                    <a:lnTo>
                      <a:pt x="39" y="144"/>
                    </a:lnTo>
                    <a:lnTo>
                      <a:pt x="35" y="144"/>
                    </a:lnTo>
                    <a:lnTo>
                      <a:pt x="27" y="160"/>
                    </a:lnTo>
                    <a:lnTo>
                      <a:pt x="22" y="161"/>
                    </a:lnTo>
                    <a:lnTo>
                      <a:pt x="14" y="161"/>
                    </a:lnTo>
                    <a:lnTo>
                      <a:pt x="9" y="160"/>
                    </a:lnTo>
                    <a:lnTo>
                      <a:pt x="12" y="156"/>
                    </a:lnTo>
                    <a:lnTo>
                      <a:pt x="4" y="158"/>
                    </a:lnTo>
                    <a:lnTo>
                      <a:pt x="0" y="160"/>
                    </a:lnTo>
                    <a:lnTo>
                      <a:pt x="9" y="161"/>
                    </a:lnTo>
                    <a:lnTo>
                      <a:pt x="15" y="165"/>
                    </a:lnTo>
                    <a:lnTo>
                      <a:pt x="22" y="166"/>
                    </a:lnTo>
                    <a:lnTo>
                      <a:pt x="30" y="161"/>
                    </a:lnTo>
                    <a:lnTo>
                      <a:pt x="37" y="148"/>
                    </a:lnTo>
                    <a:lnTo>
                      <a:pt x="51" y="148"/>
                    </a:lnTo>
                    <a:lnTo>
                      <a:pt x="56" y="146"/>
                    </a:lnTo>
                    <a:lnTo>
                      <a:pt x="57" y="136"/>
                    </a:lnTo>
                    <a:lnTo>
                      <a:pt x="54" y="126"/>
                    </a:lnTo>
                    <a:lnTo>
                      <a:pt x="51" y="111"/>
                    </a:lnTo>
                    <a:lnTo>
                      <a:pt x="49" y="103"/>
                    </a:lnTo>
                    <a:lnTo>
                      <a:pt x="49" y="99"/>
                    </a:lnTo>
                    <a:lnTo>
                      <a:pt x="52" y="99"/>
                    </a:lnTo>
                    <a:lnTo>
                      <a:pt x="52" y="92"/>
                    </a:lnTo>
                    <a:lnTo>
                      <a:pt x="59" y="89"/>
                    </a:lnTo>
                    <a:lnTo>
                      <a:pt x="59" y="74"/>
                    </a:lnTo>
                    <a:lnTo>
                      <a:pt x="61" y="45"/>
                    </a:lnTo>
                    <a:lnTo>
                      <a:pt x="61" y="30"/>
                    </a:lnTo>
                    <a:lnTo>
                      <a:pt x="51" y="14"/>
                    </a:lnTo>
                    <a:lnTo>
                      <a:pt x="39" y="0"/>
                    </a:lnTo>
                    <a:lnTo>
                      <a:pt x="47" y="12"/>
                    </a:lnTo>
                    <a:lnTo>
                      <a:pt x="47" y="12"/>
                    </a:lnTo>
                    <a:close/>
                  </a:path>
                </a:pathLst>
              </a:custGeom>
              <a:solidFill>
                <a:srgbClr val="000000"/>
              </a:solidFill>
              <a:ln>
                <a:noFill/>
              </a:ln>
            </p:spPr>
            <p:txBody>
              <a:bodyPr/>
              <a:lstStyle/>
              <a:p>
                <a:pPr algn="ctr"/>
                <a:endParaRPr lang="zh-CN" altLang="en-US" sz="2000">
                  <a:latin typeface="+mn-ea"/>
                </a:endParaRPr>
              </a:p>
            </p:txBody>
          </p:sp>
          <p:sp>
            <p:nvSpPr>
              <p:cNvPr id="1052768" name="Freeform 147"/>
              <p:cNvSpPr/>
              <p:nvPr/>
            </p:nvSpPr>
            <p:spPr bwMode="auto">
              <a:xfrm>
                <a:off x="393" y="1086"/>
                <a:ext cx="58" cy="45"/>
              </a:xfrm>
              <a:custGeom>
                <a:avLst/>
                <a:gdLst>
                  <a:gd name="T0" fmla="*/ 106 w 106"/>
                  <a:gd name="T1" fmla="*/ 41 h 91"/>
                  <a:gd name="T2" fmla="*/ 106 w 106"/>
                  <a:gd name="T3" fmla="*/ 51 h 91"/>
                  <a:gd name="T4" fmla="*/ 101 w 106"/>
                  <a:gd name="T5" fmla="*/ 54 h 91"/>
                  <a:gd name="T6" fmla="*/ 96 w 106"/>
                  <a:gd name="T7" fmla="*/ 57 h 91"/>
                  <a:gd name="T8" fmla="*/ 96 w 106"/>
                  <a:gd name="T9" fmla="*/ 74 h 91"/>
                  <a:gd name="T10" fmla="*/ 88 w 106"/>
                  <a:gd name="T11" fmla="*/ 81 h 91"/>
                  <a:gd name="T12" fmla="*/ 72 w 106"/>
                  <a:gd name="T13" fmla="*/ 81 h 91"/>
                  <a:gd name="T14" fmla="*/ 49 w 106"/>
                  <a:gd name="T15" fmla="*/ 77 h 91"/>
                  <a:gd name="T16" fmla="*/ 41 w 106"/>
                  <a:gd name="T17" fmla="*/ 79 h 91"/>
                  <a:gd name="T18" fmla="*/ 37 w 106"/>
                  <a:gd name="T19" fmla="*/ 91 h 91"/>
                  <a:gd name="T20" fmla="*/ 32 w 106"/>
                  <a:gd name="T21" fmla="*/ 89 h 91"/>
                  <a:gd name="T22" fmla="*/ 27 w 106"/>
                  <a:gd name="T23" fmla="*/ 72 h 91"/>
                  <a:gd name="T24" fmla="*/ 20 w 106"/>
                  <a:gd name="T25" fmla="*/ 46 h 91"/>
                  <a:gd name="T26" fmla="*/ 5 w 106"/>
                  <a:gd name="T27" fmla="*/ 17 h 91"/>
                  <a:gd name="T28" fmla="*/ 0 w 106"/>
                  <a:gd name="T29" fmla="*/ 9 h 91"/>
                  <a:gd name="T30" fmla="*/ 0 w 106"/>
                  <a:gd name="T31" fmla="*/ 0 h 91"/>
                  <a:gd name="T32" fmla="*/ 9 w 106"/>
                  <a:gd name="T33" fmla="*/ 14 h 91"/>
                  <a:gd name="T34" fmla="*/ 29 w 106"/>
                  <a:gd name="T35" fmla="*/ 44 h 91"/>
                  <a:gd name="T36" fmla="*/ 47 w 106"/>
                  <a:gd name="T37" fmla="*/ 57 h 91"/>
                  <a:gd name="T38" fmla="*/ 64 w 106"/>
                  <a:gd name="T39" fmla="*/ 69 h 91"/>
                  <a:gd name="T40" fmla="*/ 74 w 106"/>
                  <a:gd name="T41" fmla="*/ 76 h 91"/>
                  <a:gd name="T42" fmla="*/ 81 w 106"/>
                  <a:gd name="T43" fmla="*/ 77 h 91"/>
                  <a:gd name="T44" fmla="*/ 86 w 106"/>
                  <a:gd name="T45" fmla="*/ 79 h 91"/>
                  <a:gd name="T46" fmla="*/ 93 w 106"/>
                  <a:gd name="T47" fmla="*/ 74 h 91"/>
                  <a:gd name="T48" fmla="*/ 94 w 106"/>
                  <a:gd name="T49" fmla="*/ 62 h 91"/>
                  <a:gd name="T50" fmla="*/ 94 w 106"/>
                  <a:gd name="T51" fmla="*/ 57 h 91"/>
                  <a:gd name="T52" fmla="*/ 89 w 106"/>
                  <a:gd name="T53" fmla="*/ 57 h 91"/>
                  <a:gd name="T54" fmla="*/ 96 w 106"/>
                  <a:gd name="T55" fmla="*/ 49 h 91"/>
                  <a:gd name="T56" fmla="*/ 103 w 106"/>
                  <a:gd name="T57" fmla="*/ 51 h 91"/>
                  <a:gd name="T58" fmla="*/ 103 w 106"/>
                  <a:gd name="T59" fmla="*/ 41 h 91"/>
                  <a:gd name="T60" fmla="*/ 106 w 106"/>
                  <a:gd name="T61" fmla="*/ 41 h 91"/>
                  <a:gd name="T62" fmla="*/ 106 w 106"/>
                  <a:gd name="T63"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91">
                    <a:moveTo>
                      <a:pt x="106" y="41"/>
                    </a:moveTo>
                    <a:lnTo>
                      <a:pt x="106" y="51"/>
                    </a:lnTo>
                    <a:lnTo>
                      <a:pt x="101" y="54"/>
                    </a:lnTo>
                    <a:lnTo>
                      <a:pt x="96" y="57"/>
                    </a:lnTo>
                    <a:lnTo>
                      <a:pt x="96" y="74"/>
                    </a:lnTo>
                    <a:lnTo>
                      <a:pt x="88" y="81"/>
                    </a:lnTo>
                    <a:lnTo>
                      <a:pt x="72" y="81"/>
                    </a:lnTo>
                    <a:lnTo>
                      <a:pt x="49" y="77"/>
                    </a:lnTo>
                    <a:lnTo>
                      <a:pt x="41" y="79"/>
                    </a:lnTo>
                    <a:lnTo>
                      <a:pt x="37" y="91"/>
                    </a:lnTo>
                    <a:lnTo>
                      <a:pt x="32" y="89"/>
                    </a:lnTo>
                    <a:lnTo>
                      <a:pt x="27" y="72"/>
                    </a:lnTo>
                    <a:lnTo>
                      <a:pt x="20" y="46"/>
                    </a:lnTo>
                    <a:lnTo>
                      <a:pt x="5" y="17"/>
                    </a:lnTo>
                    <a:lnTo>
                      <a:pt x="0" y="9"/>
                    </a:lnTo>
                    <a:lnTo>
                      <a:pt x="0" y="0"/>
                    </a:lnTo>
                    <a:lnTo>
                      <a:pt x="9" y="14"/>
                    </a:lnTo>
                    <a:lnTo>
                      <a:pt x="29" y="44"/>
                    </a:lnTo>
                    <a:lnTo>
                      <a:pt x="47" y="57"/>
                    </a:lnTo>
                    <a:lnTo>
                      <a:pt x="64" y="69"/>
                    </a:lnTo>
                    <a:lnTo>
                      <a:pt x="74" y="76"/>
                    </a:lnTo>
                    <a:lnTo>
                      <a:pt x="81" y="77"/>
                    </a:lnTo>
                    <a:lnTo>
                      <a:pt x="86" y="79"/>
                    </a:lnTo>
                    <a:lnTo>
                      <a:pt x="93" y="74"/>
                    </a:lnTo>
                    <a:lnTo>
                      <a:pt x="94" y="62"/>
                    </a:lnTo>
                    <a:lnTo>
                      <a:pt x="94" y="57"/>
                    </a:lnTo>
                    <a:lnTo>
                      <a:pt x="89" y="57"/>
                    </a:lnTo>
                    <a:lnTo>
                      <a:pt x="96" y="49"/>
                    </a:lnTo>
                    <a:lnTo>
                      <a:pt x="103" y="51"/>
                    </a:lnTo>
                    <a:lnTo>
                      <a:pt x="103" y="41"/>
                    </a:lnTo>
                    <a:lnTo>
                      <a:pt x="106" y="41"/>
                    </a:lnTo>
                    <a:lnTo>
                      <a:pt x="106" y="41"/>
                    </a:lnTo>
                    <a:close/>
                  </a:path>
                </a:pathLst>
              </a:custGeom>
              <a:solidFill>
                <a:srgbClr val="000000"/>
              </a:solidFill>
              <a:ln>
                <a:noFill/>
              </a:ln>
            </p:spPr>
            <p:txBody>
              <a:bodyPr/>
              <a:lstStyle/>
              <a:p>
                <a:pPr algn="ctr"/>
                <a:endParaRPr lang="zh-CN" altLang="en-US" sz="2000">
                  <a:latin typeface="+mn-ea"/>
                </a:endParaRPr>
              </a:p>
            </p:txBody>
          </p:sp>
          <p:sp>
            <p:nvSpPr>
              <p:cNvPr id="1052769" name="Freeform 148"/>
              <p:cNvSpPr/>
              <p:nvPr/>
            </p:nvSpPr>
            <p:spPr bwMode="auto">
              <a:xfrm>
                <a:off x="385" y="1071"/>
                <a:ext cx="10" cy="18"/>
              </a:xfrm>
              <a:custGeom>
                <a:avLst/>
                <a:gdLst>
                  <a:gd name="T0" fmla="*/ 7 w 20"/>
                  <a:gd name="T1" fmla="*/ 5 h 35"/>
                  <a:gd name="T2" fmla="*/ 10 w 20"/>
                  <a:gd name="T3" fmla="*/ 10 h 35"/>
                  <a:gd name="T4" fmla="*/ 20 w 20"/>
                  <a:gd name="T5" fmla="*/ 15 h 35"/>
                  <a:gd name="T6" fmla="*/ 17 w 20"/>
                  <a:gd name="T7" fmla="*/ 25 h 35"/>
                  <a:gd name="T8" fmla="*/ 19 w 20"/>
                  <a:gd name="T9" fmla="*/ 35 h 35"/>
                  <a:gd name="T10" fmla="*/ 14 w 20"/>
                  <a:gd name="T11" fmla="*/ 27 h 35"/>
                  <a:gd name="T12" fmla="*/ 14 w 20"/>
                  <a:gd name="T13" fmla="*/ 17 h 35"/>
                  <a:gd name="T14" fmla="*/ 4 w 20"/>
                  <a:gd name="T15" fmla="*/ 7 h 35"/>
                  <a:gd name="T16" fmla="*/ 0 w 20"/>
                  <a:gd name="T17" fmla="*/ 0 h 35"/>
                  <a:gd name="T18" fmla="*/ 7 w 20"/>
                  <a:gd name="T19" fmla="*/ 5 h 35"/>
                  <a:gd name="T20" fmla="*/ 7 w 20"/>
                  <a:gd name="T21"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5">
                    <a:moveTo>
                      <a:pt x="7" y="5"/>
                    </a:moveTo>
                    <a:lnTo>
                      <a:pt x="10" y="10"/>
                    </a:lnTo>
                    <a:lnTo>
                      <a:pt x="20" y="15"/>
                    </a:lnTo>
                    <a:lnTo>
                      <a:pt x="17" y="25"/>
                    </a:lnTo>
                    <a:lnTo>
                      <a:pt x="19" y="35"/>
                    </a:lnTo>
                    <a:lnTo>
                      <a:pt x="14" y="27"/>
                    </a:lnTo>
                    <a:lnTo>
                      <a:pt x="14" y="17"/>
                    </a:lnTo>
                    <a:lnTo>
                      <a:pt x="4" y="7"/>
                    </a:lnTo>
                    <a:lnTo>
                      <a:pt x="0" y="0"/>
                    </a:lnTo>
                    <a:lnTo>
                      <a:pt x="7" y="5"/>
                    </a:lnTo>
                    <a:lnTo>
                      <a:pt x="7" y="5"/>
                    </a:lnTo>
                    <a:close/>
                  </a:path>
                </a:pathLst>
              </a:custGeom>
              <a:solidFill>
                <a:srgbClr val="000000"/>
              </a:solidFill>
              <a:ln>
                <a:noFill/>
              </a:ln>
            </p:spPr>
            <p:txBody>
              <a:bodyPr/>
              <a:lstStyle/>
              <a:p>
                <a:pPr algn="ctr"/>
                <a:endParaRPr lang="zh-CN" altLang="en-US" sz="2000">
                  <a:latin typeface="+mn-ea"/>
                </a:endParaRPr>
              </a:p>
            </p:txBody>
          </p:sp>
          <p:sp>
            <p:nvSpPr>
              <p:cNvPr id="1052770" name="Freeform 149"/>
              <p:cNvSpPr/>
              <p:nvPr/>
            </p:nvSpPr>
            <p:spPr bwMode="auto">
              <a:xfrm>
                <a:off x="395" y="1040"/>
                <a:ext cx="42" cy="34"/>
              </a:xfrm>
              <a:custGeom>
                <a:avLst/>
                <a:gdLst>
                  <a:gd name="T0" fmla="*/ 76 w 76"/>
                  <a:gd name="T1" fmla="*/ 0 h 69"/>
                  <a:gd name="T2" fmla="*/ 61 w 76"/>
                  <a:gd name="T3" fmla="*/ 25 h 69"/>
                  <a:gd name="T4" fmla="*/ 47 w 76"/>
                  <a:gd name="T5" fmla="*/ 30 h 69"/>
                  <a:gd name="T6" fmla="*/ 41 w 76"/>
                  <a:gd name="T7" fmla="*/ 44 h 69"/>
                  <a:gd name="T8" fmla="*/ 29 w 76"/>
                  <a:gd name="T9" fmla="*/ 45 h 69"/>
                  <a:gd name="T10" fmla="*/ 27 w 76"/>
                  <a:gd name="T11" fmla="*/ 57 h 69"/>
                  <a:gd name="T12" fmla="*/ 29 w 76"/>
                  <a:gd name="T13" fmla="*/ 69 h 69"/>
                  <a:gd name="T14" fmla="*/ 15 w 76"/>
                  <a:gd name="T15" fmla="*/ 65 h 69"/>
                  <a:gd name="T16" fmla="*/ 19 w 76"/>
                  <a:gd name="T17" fmla="*/ 44 h 69"/>
                  <a:gd name="T18" fmla="*/ 7 w 76"/>
                  <a:gd name="T19" fmla="*/ 32 h 69"/>
                  <a:gd name="T20" fmla="*/ 7 w 76"/>
                  <a:gd name="T21" fmla="*/ 25 h 69"/>
                  <a:gd name="T22" fmla="*/ 2 w 76"/>
                  <a:gd name="T23" fmla="*/ 19 h 69"/>
                  <a:gd name="T24" fmla="*/ 0 w 76"/>
                  <a:gd name="T25" fmla="*/ 12 h 69"/>
                  <a:gd name="T26" fmla="*/ 10 w 76"/>
                  <a:gd name="T27" fmla="*/ 12 h 69"/>
                  <a:gd name="T28" fmla="*/ 17 w 76"/>
                  <a:gd name="T29" fmla="*/ 10 h 69"/>
                  <a:gd name="T30" fmla="*/ 7 w 76"/>
                  <a:gd name="T31" fmla="*/ 5 h 69"/>
                  <a:gd name="T32" fmla="*/ 20 w 76"/>
                  <a:gd name="T33" fmla="*/ 8 h 69"/>
                  <a:gd name="T34" fmla="*/ 34 w 76"/>
                  <a:gd name="T35" fmla="*/ 5 h 69"/>
                  <a:gd name="T36" fmla="*/ 22 w 76"/>
                  <a:gd name="T37" fmla="*/ 15 h 69"/>
                  <a:gd name="T38" fmla="*/ 37 w 76"/>
                  <a:gd name="T39" fmla="*/ 20 h 69"/>
                  <a:gd name="T40" fmla="*/ 51 w 76"/>
                  <a:gd name="T41" fmla="*/ 19 h 69"/>
                  <a:gd name="T42" fmla="*/ 52 w 76"/>
                  <a:gd name="T43" fmla="*/ 12 h 69"/>
                  <a:gd name="T44" fmla="*/ 37 w 76"/>
                  <a:gd name="T45" fmla="*/ 12 h 69"/>
                  <a:gd name="T46" fmla="*/ 49 w 76"/>
                  <a:gd name="T47" fmla="*/ 5 h 69"/>
                  <a:gd name="T48" fmla="*/ 49 w 76"/>
                  <a:gd name="T49" fmla="*/ 0 h 69"/>
                  <a:gd name="T50" fmla="*/ 61 w 76"/>
                  <a:gd name="T51" fmla="*/ 3 h 69"/>
                  <a:gd name="T52" fmla="*/ 76 w 76"/>
                  <a:gd name="T53" fmla="*/ 0 h 69"/>
                  <a:gd name="T54" fmla="*/ 76 w 76"/>
                  <a:gd name="T5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6" h="69">
                    <a:moveTo>
                      <a:pt x="76" y="0"/>
                    </a:moveTo>
                    <a:lnTo>
                      <a:pt x="61" y="25"/>
                    </a:lnTo>
                    <a:lnTo>
                      <a:pt x="47" y="30"/>
                    </a:lnTo>
                    <a:lnTo>
                      <a:pt x="41" y="44"/>
                    </a:lnTo>
                    <a:lnTo>
                      <a:pt x="29" y="45"/>
                    </a:lnTo>
                    <a:lnTo>
                      <a:pt x="27" y="57"/>
                    </a:lnTo>
                    <a:lnTo>
                      <a:pt x="29" y="69"/>
                    </a:lnTo>
                    <a:lnTo>
                      <a:pt x="15" y="65"/>
                    </a:lnTo>
                    <a:lnTo>
                      <a:pt x="19" y="44"/>
                    </a:lnTo>
                    <a:lnTo>
                      <a:pt x="7" y="32"/>
                    </a:lnTo>
                    <a:lnTo>
                      <a:pt x="7" y="25"/>
                    </a:lnTo>
                    <a:lnTo>
                      <a:pt x="2" y="19"/>
                    </a:lnTo>
                    <a:lnTo>
                      <a:pt x="0" y="12"/>
                    </a:lnTo>
                    <a:lnTo>
                      <a:pt x="10" y="12"/>
                    </a:lnTo>
                    <a:lnTo>
                      <a:pt x="17" y="10"/>
                    </a:lnTo>
                    <a:lnTo>
                      <a:pt x="7" y="5"/>
                    </a:lnTo>
                    <a:lnTo>
                      <a:pt x="20" y="8"/>
                    </a:lnTo>
                    <a:lnTo>
                      <a:pt x="34" y="5"/>
                    </a:lnTo>
                    <a:lnTo>
                      <a:pt x="22" y="15"/>
                    </a:lnTo>
                    <a:lnTo>
                      <a:pt x="37" y="20"/>
                    </a:lnTo>
                    <a:lnTo>
                      <a:pt x="51" y="19"/>
                    </a:lnTo>
                    <a:lnTo>
                      <a:pt x="52" y="12"/>
                    </a:lnTo>
                    <a:lnTo>
                      <a:pt x="37" y="12"/>
                    </a:lnTo>
                    <a:lnTo>
                      <a:pt x="49" y="5"/>
                    </a:lnTo>
                    <a:lnTo>
                      <a:pt x="49" y="0"/>
                    </a:lnTo>
                    <a:lnTo>
                      <a:pt x="61" y="3"/>
                    </a:lnTo>
                    <a:lnTo>
                      <a:pt x="76" y="0"/>
                    </a:lnTo>
                    <a:lnTo>
                      <a:pt x="76" y="0"/>
                    </a:lnTo>
                    <a:close/>
                  </a:path>
                </a:pathLst>
              </a:custGeom>
              <a:solidFill>
                <a:srgbClr val="000000"/>
              </a:solidFill>
              <a:ln>
                <a:noFill/>
              </a:ln>
            </p:spPr>
            <p:txBody>
              <a:bodyPr/>
              <a:lstStyle/>
              <a:p>
                <a:pPr algn="ctr"/>
                <a:endParaRPr lang="zh-CN" altLang="en-US" sz="2000">
                  <a:latin typeface="+mn-ea"/>
                </a:endParaRPr>
              </a:p>
            </p:txBody>
          </p:sp>
          <p:sp>
            <p:nvSpPr>
              <p:cNvPr id="1052771" name="Freeform 150"/>
              <p:cNvSpPr/>
              <p:nvPr/>
            </p:nvSpPr>
            <p:spPr bwMode="auto">
              <a:xfrm>
                <a:off x="418" y="1028"/>
                <a:ext cx="26" cy="10"/>
              </a:xfrm>
              <a:custGeom>
                <a:avLst/>
                <a:gdLst>
                  <a:gd name="T0" fmla="*/ 47 w 47"/>
                  <a:gd name="T1" fmla="*/ 0 h 20"/>
                  <a:gd name="T2" fmla="*/ 32 w 47"/>
                  <a:gd name="T3" fmla="*/ 18 h 20"/>
                  <a:gd name="T4" fmla="*/ 20 w 47"/>
                  <a:gd name="T5" fmla="*/ 20 h 20"/>
                  <a:gd name="T6" fmla="*/ 5 w 47"/>
                  <a:gd name="T7" fmla="*/ 18 h 20"/>
                  <a:gd name="T8" fmla="*/ 0 w 47"/>
                  <a:gd name="T9" fmla="*/ 13 h 20"/>
                  <a:gd name="T10" fmla="*/ 14 w 47"/>
                  <a:gd name="T11" fmla="*/ 16 h 20"/>
                  <a:gd name="T12" fmla="*/ 27 w 47"/>
                  <a:gd name="T13" fmla="*/ 16 h 20"/>
                  <a:gd name="T14" fmla="*/ 41 w 47"/>
                  <a:gd name="T15" fmla="*/ 3 h 20"/>
                  <a:gd name="T16" fmla="*/ 47 w 47"/>
                  <a:gd name="T17" fmla="*/ 0 h 20"/>
                  <a:gd name="T18" fmla="*/ 47 w 47"/>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0">
                    <a:moveTo>
                      <a:pt x="47" y="0"/>
                    </a:moveTo>
                    <a:lnTo>
                      <a:pt x="32" y="18"/>
                    </a:lnTo>
                    <a:lnTo>
                      <a:pt x="20" y="20"/>
                    </a:lnTo>
                    <a:lnTo>
                      <a:pt x="5" y="18"/>
                    </a:lnTo>
                    <a:lnTo>
                      <a:pt x="0" y="13"/>
                    </a:lnTo>
                    <a:lnTo>
                      <a:pt x="14" y="16"/>
                    </a:lnTo>
                    <a:lnTo>
                      <a:pt x="27" y="16"/>
                    </a:lnTo>
                    <a:lnTo>
                      <a:pt x="41" y="3"/>
                    </a:lnTo>
                    <a:lnTo>
                      <a:pt x="47" y="0"/>
                    </a:lnTo>
                    <a:lnTo>
                      <a:pt x="47" y="0"/>
                    </a:lnTo>
                    <a:close/>
                  </a:path>
                </a:pathLst>
              </a:custGeom>
              <a:solidFill>
                <a:srgbClr val="000000"/>
              </a:solidFill>
              <a:ln>
                <a:noFill/>
              </a:ln>
            </p:spPr>
            <p:txBody>
              <a:bodyPr/>
              <a:lstStyle/>
              <a:p>
                <a:pPr algn="ctr"/>
                <a:endParaRPr lang="zh-CN" altLang="en-US" sz="2000">
                  <a:latin typeface="+mn-ea"/>
                </a:endParaRPr>
              </a:p>
            </p:txBody>
          </p:sp>
          <p:sp>
            <p:nvSpPr>
              <p:cNvPr id="1052772" name="Freeform 151"/>
              <p:cNvSpPr/>
              <p:nvPr/>
            </p:nvSpPr>
            <p:spPr bwMode="auto">
              <a:xfrm>
                <a:off x="385" y="1045"/>
                <a:ext cx="17" cy="10"/>
              </a:xfrm>
              <a:custGeom>
                <a:avLst/>
                <a:gdLst>
                  <a:gd name="T0" fmla="*/ 27 w 32"/>
                  <a:gd name="T1" fmla="*/ 20 h 20"/>
                  <a:gd name="T2" fmla="*/ 20 w 32"/>
                  <a:gd name="T3" fmla="*/ 13 h 20"/>
                  <a:gd name="T4" fmla="*/ 14 w 32"/>
                  <a:gd name="T5" fmla="*/ 7 h 20"/>
                  <a:gd name="T6" fmla="*/ 5 w 32"/>
                  <a:gd name="T7" fmla="*/ 10 h 20"/>
                  <a:gd name="T8" fmla="*/ 0 w 32"/>
                  <a:gd name="T9" fmla="*/ 17 h 20"/>
                  <a:gd name="T10" fmla="*/ 0 w 32"/>
                  <a:gd name="T11" fmla="*/ 7 h 20"/>
                  <a:gd name="T12" fmla="*/ 12 w 32"/>
                  <a:gd name="T13" fmla="*/ 0 h 20"/>
                  <a:gd name="T14" fmla="*/ 22 w 32"/>
                  <a:gd name="T15" fmla="*/ 1 h 20"/>
                  <a:gd name="T16" fmla="*/ 29 w 32"/>
                  <a:gd name="T17" fmla="*/ 8 h 20"/>
                  <a:gd name="T18" fmla="*/ 32 w 32"/>
                  <a:gd name="T19" fmla="*/ 18 h 20"/>
                  <a:gd name="T20" fmla="*/ 27 w 32"/>
                  <a:gd name="T21" fmla="*/ 20 h 20"/>
                  <a:gd name="T22" fmla="*/ 27 w 32"/>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0">
                    <a:moveTo>
                      <a:pt x="27" y="20"/>
                    </a:moveTo>
                    <a:lnTo>
                      <a:pt x="20" y="13"/>
                    </a:lnTo>
                    <a:lnTo>
                      <a:pt x="14" y="7"/>
                    </a:lnTo>
                    <a:lnTo>
                      <a:pt x="5" y="10"/>
                    </a:lnTo>
                    <a:lnTo>
                      <a:pt x="0" y="17"/>
                    </a:lnTo>
                    <a:lnTo>
                      <a:pt x="0" y="7"/>
                    </a:lnTo>
                    <a:lnTo>
                      <a:pt x="12" y="0"/>
                    </a:lnTo>
                    <a:lnTo>
                      <a:pt x="22" y="1"/>
                    </a:lnTo>
                    <a:lnTo>
                      <a:pt x="29" y="8"/>
                    </a:lnTo>
                    <a:lnTo>
                      <a:pt x="32" y="18"/>
                    </a:lnTo>
                    <a:lnTo>
                      <a:pt x="27" y="20"/>
                    </a:lnTo>
                    <a:lnTo>
                      <a:pt x="27" y="20"/>
                    </a:lnTo>
                    <a:close/>
                  </a:path>
                </a:pathLst>
              </a:custGeom>
              <a:solidFill>
                <a:srgbClr val="000000"/>
              </a:solidFill>
              <a:ln>
                <a:noFill/>
              </a:ln>
            </p:spPr>
            <p:txBody>
              <a:bodyPr/>
              <a:lstStyle/>
              <a:p>
                <a:pPr algn="ctr"/>
                <a:endParaRPr lang="zh-CN" altLang="en-US" sz="2000">
                  <a:latin typeface="+mn-ea"/>
                </a:endParaRPr>
              </a:p>
            </p:txBody>
          </p:sp>
          <p:sp>
            <p:nvSpPr>
              <p:cNvPr id="1052773" name="Freeform 152"/>
              <p:cNvSpPr/>
              <p:nvPr/>
            </p:nvSpPr>
            <p:spPr bwMode="auto">
              <a:xfrm>
                <a:off x="388" y="1054"/>
                <a:ext cx="14" cy="12"/>
              </a:xfrm>
              <a:custGeom>
                <a:avLst/>
                <a:gdLst>
                  <a:gd name="T0" fmla="*/ 20 w 27"/>
                  <a:gd name="T1" fmla="*/ 0 h 25"/>
                  <a:gd name="T2" fmla="*/ 9 w 27"/>
                  <a:gd name="T3" fmla="*/ 0 h 25"/>
                  <a:gd name="T4" fmla="*/ 4 w 27"/>
                  <a:gd name="T5" fmla="*/ 3 h 25"/>
                  <a:gd name="T6" fmla="*/ 0 w 27"/>
                  <a:gd name="T7" fmla="*/ 10 h 25"/>
                  <a:gd name="T8" fmla="*/ 10 w 27"/>
                  <a:gd name="T9" fmla="*/ 5 h 25"/>
                  <a:gd name="T10" fmla="*/ 14 w 27"/>
                  <a:gd name="T11" fmla="*/ 6 h 25"/>
                  <a:gd name="T12" fmla="*/ 12 w 27"/>
                  <a:gd name="T13" fmla="*/ 10 h 25"/>
                  <a:gd name="T14" fmla="*/ 14 w 27"/>
                  <a:gd name="T15" fmla="*/ 20 h 25"/>
                  <a:gd name="T16" fmla="*/ 17 w 27"/>
                  <a:gd name="T17" fmla="*/ 25 h 25"/>
                  <a:gd name="T18" fmla="*/ 20 w 27"/>
                  <a:gd name="T19" fmla="*/ 25 h 25"/>
                  <a:gd name="T20" fmla="*/ 19 w 27"/>
                  <a:gd name="T21" fmla="*/ 18 h 25"/>
                  <a:gd name="T22" fmla="*/ 20 w 27"/>
                  <a:gd name="T23" fmla="*/ 11 h 25"/>
                  <a:gd name="T24" fmla="*/ 27 w 27"/>
                  <a:gd name="T25" fmla="*/ 6 h 25"/>
                  <a:gd name="T26" fmla="*/ 27 w 27"/>
                  <a:gd name="T27" fmla="*/ 0 h 25"/>
                  <a:gd name="T28" fmla="*/ 20 w 27"/>
                  <a:gd name="T29" fmla="*/ 0 h 25"/>
                  <a:gd name="T30" fmla="*/ 20 w 27"/>
                  <a:gd name="T3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5">
                    <a:moveTo>
                      <a:pt x="20" y="0"/>
                    </a:moveTo>
                    <a:lnTo>
                      <a:pt x="9" y="0"/>
                    </a:lnTo>
                    <a:lnTo>
                      <a:pt x="4" y="3"/>
                    </a:lnTo>
                    <a:lnTo>
                      <a:pt x="0" y="10"/>
                    </a:lnTo>
                    <a:lnTo>
                      <a:pt x="10" y="5"/>
                    </a:lnTo>
                    <a:lnTo>
                      <a:pt x="14" y="6"/>
                    </a:lnTo>
                    <a:lnTo>
                      <a:pt x="12" y="10"/>
                    </a:lnTo>
                    <a:lnTo>
                      <a:pt x="14" y="20"/>
                    </a:lnTo>
                    <a:lnTo>
                      <a:pt x="17" y="25"/>
                    </a:lnTo>
                    <a:lnTo>
                      <a:pt x="20" y="25"/>
                    </a:lnTo>
                    <a:lnTo>
                      <a:pt x="19" y="18"/>
                    </a:lnTo>
                    <a:lnTo>
                      <a:pt x="20" y="11"/>
                    </a:lnTo>
                    <a:lnTo>
                      <a:pt x="27" y="6"/>
                    </a:lnTo>
                    <a:lnTo>
                      <a:pt x="27" y="0"/>
                    </a:lnTo>
                    <a:lnTo>
                      <a:pt x="20" y="0"/>
                    </a:lnTo>
                    <a:lnTo>
                      <a:pt x="20" y="0"/>
                    </a:lnTo>
                    <a:close/>
                  </a:path>
                </a:pathLst>
              </a:custGeom>
              <a:solidFill>
                <a:srgbClr val="000000"/>
              </a:solidFill>
              <a:ln>
                <a:noFill/>
              </a:ln>
            </p:spPr>
            <p:txBody>
              <a:bodyPr/>
              <a:lstStyle/>
              <a:p>
                <a:pPr algn="ctr"/>
                <a:endParaRPr lang="zh-CN" altLang="en-US" sz="2000">
                  <a:latin typeface="+mn-ea"/>
                </a:endParaRPr>
              </a:p>
            </p:txBody>
          </p:sp>
          <p:sp>
            <p:nvSpPr>
              <p:cNvPr id="1052774" name="Freeform 153"/>
              <p:cNvSpPr/>
              <p:nvPr/>
            </p:nvSpPr>
            <p:spPr bwMode="auto">
              <a:xfrm>
                <a:off x="386" y="1060"/>
                <a:ext cx="4" cy="6"/>
              </a:xfrm>
              <a:custGeom>
                <a:avLst/>
                <a:gdLst>
                  <a:gd name="T0" fmla="*/ 0 w 8"/>
                  <a:gd name="T1" fmla="*/ 0 h 14"/>
                  <a:gd name="T2" fmla="*/ 3 w 8"/>
                  <a:gd name="T3" fmla="*/ 7 h 14"/>
                  <a:gd name="T4" fmla="*/ 8 w 8"/>
                  <a:gd name="T5" fmla="*/ 14 h 14"/>
                  <a:gd name="T6" fmla="*/ 3 w 8"/>
                  <a:gd name="T7" fmla="*/ 12 h 14"/>
                  <a:gd name="T8" fmla="*/ 0 w 8"/>
                  <a:gd name="T9" fmla="*/ 5 h 14"/>
                  <a:gd name="T10" fmla="*/ 0 w 8"/>
                  <a:gd name="T11" fmla="*/ 0 h 14"/>
                  <a:gd name="T12" fmla="*/ 0 w 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0"/>
                    </a:moveTo>
                    <a:lnTo>
                      <a:pt x="3" y="7"/>
                    </a:lnTo>
                    <a:lnTo>
                      <a:pt x="8" y="14"/>
                    </a:lnTo>
                    <a:lnTo>
                      <a:pt x="3" y="12"/>
                    </a:lnTo>
                    <a:lnTo>
                      <a:pt x="0"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775" name="Freeform 154"/>
              <p:cNvSpPr/>
              <p:nvPr/>
            </p:nvSpPr>
            <p:spPr bwMode="auto">
              <a:xfrm>
                <a:off x="393" y="1069"/>
                <a:ext cx="6" cy="2"/>
              </a:xfrm>
              <a:custGeom>
                <a:avLst/>
                <a:gdLst>
                  <a:gd name="T0" fmla="*/ 0 w 10"/>
                  <a:gd name="T1" fmla="*/ 0 h 5"/>
                  <a:gd name="T2" fmla="*/ 4 w 10"/>
                  <a:gd name="T3" fmla="*/ 5 h 5"/>
                  <a:gd name="T4" fmla="*/ 10 w 10"/>
                  <a:gd name="T5" fmla="*/ 5 h 5"/>
                  <a:gd name="T6" fmla="*/ 5 w 10"/>
                  <a:gd name="T7" fmla="*/ 1 h 5"/>
                  <a:gd name="T8" fmla="*/ 0 w 10"/>
                  <a:gd name="T9" fmla="*/ 0 h 5"/>
                  <a:gd name="T10" fmla="*/ 0 w 10"/>
                  <a:gd name="T11" fmla="*/ 0 h 5"/>
                </a:gdLst>
                <a:ahLst/>
                <a:cxnLst>
                  <a:cxn ang="0">
                    <a:pos x="T0" y="T1"/>
                  </a:cxn>
                  <a:cxn ang="0">
                    <a:pos x="T2" y="T3"/>
                  </a:cxn>
                  <a:cxn ang="0">
                    <a:pos x="T4" y="T5"/>
                  </a:cxn>
                  <a:cxn ang="0">
                    <a:pos x="T6" y="T7"/>
                  </a:cxn>
                  <a:cxn ang="0">
                    <a:pos x="T8" y="T9"/>
                  </a:cxn>
                  <a:cxn ang="0">
                    <a:pos x="T10" y="T11"/>
                  </a:cxn>
                </a:cxnLst>
                <a:rect l="0" t="0" r="r" b="b"/>
                <a:pathLst>
                  <a:path w="10" h="5">
                    <a:moveTo>
                      <a:pt x="0" y="0"/>
                    </a:moveTo>
                    <a:lnTo>
                      <a:pt x="4" y="5"/>
                    </a:lnTo>
                    <a:lnTo>
                      <a:pt x="10" y="5"/>
                    </a:lnTo>
                    <a:lnTo>
                      <a:pt x="5" y="1"/>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776" name="Freeform 155"/>
              <p:cNvSpPr/>
              <p:nvPr/>
            </p:nvSpPr>
            <p:spPr bwMode="auto">
              <a:xfrm>
                <a:off x="447" y="1066"/>
                <a:ext cx="19" cy="19"/>
              </a:xfrm>
              <a:custGeom>
                <a:avLst/>
                <a:gdLst>
                  <a:gd name="T0" fmla="*/ 28 w 34"/>
                  <a:gd name="T1" fmla="*/ 1 h 37"/>
                  <a:gd name="T2" fmla="*/ 25 w 34"/>
                  <a:gd name="T3" fmla="*/ 0 h 37"/>
                  <a:gd name="T4" fmla="*/ 20 w 34"/>
                  <a:gd name="T5" fmla="*/ 1 h 37"/>
                  <a:gd name="T6" fmla="*/ 12 w 34"/>
                  <a:gd name="T7" fmla="*/ 6 h 37"/>
                  <a:gd name="T8" fmla="*/ 5 w 34"/>
                  <a:gd name="T9" fmla="*/ 17 h 37"/>
                  <a:gd name="T10" fmla="*/ 0 w 34"/>
                  <a:gd name="T11" fmla="*/ 25 h 37"/>
                  <a:gd name="T12" fmla="*/ 0 w 34"/>
                  <a:gd name="T13" fmla="*/ 30 h 37"/>
                  <a:gd name="T14" fmla="*/ 3 w 34"/>
                  <a:gd name="T15" fmla="*/ 35 h 37"/>
                  <a:gd name="T16" fmla="*/ 8 w 34"/>
                  <a:gd name="T17" fmla="*/ 37 h 37"/>
                  <a:gd name="T18" fmla="*/ 13 w 34"/>
                  <a:gd name="T19" fmla="*/ 35 h 37"/>
                  <a:gd name="T20" fmla="*/ 23 w 34"/>
                  <a:gd name="T21" fmla="*/ 23 h 37"/>
                  <a:gd name="T22" fmla="*/ 27 w 34"/>
                  <a:gd name="T23" fmla="*/ 20 h 37"/>
                  <a:gd name="T24" fmla="*/ 30 w 34"/>
                  <a:gd name="T25" fmla="*/ 20 h 37"/>
                  <a:gd name="T26" fmla="*/ 30 w 34"/>
                  <a:gd name="T27" fmla="*/ 17 h 37"/>
                  <a:gd name="T28" fmla="*/ 25 w 34"/>
                  <a:gd name="T29" fmla="*/ 17 h 37"/>
                  <a:gd name="T30" fmla="*/ 22 w 34"/>
                  <a:gd name="T31" fmla="*/ 23 h 37"/>
                  <a:gd name="T32" fmla="*/ 13 w 34"/>
                  <a:gd name="T33" fmla="*/ 33 h 37"/>
                  <a:gd name="T34" fmla="*/ 8 w 34"/>
                  <a:gd name="T35" fmla="*/ 33 h 37"/>
                  <a:gd name="T36" fmla="*/ 5 w 34"/>
                  <a:gd name="T37" fmla="*/ 33 h 37"/>
                  <a:gd name="T38" fmla="*/ 3 w 34"/>
                  <a:gd name="T39" fmla="*/ 28 h 37"/>
                  <a:gd name="T40" fmla="*/ 3 w 34"/>
                  <a:gd name="T41" fmla="*/ 25 h 37"/>
                  <a:gd name="T42" fmla="*/ 8 w 34"/>
                  <a:gd name="T43" fmla="*/ 15 h 37"/>
                  <a:gd name="T44" fmla="*/ 17 w 34"/>
                  <a:gd name="T45" fmla="*/ 6 h 37"/>
                  <a:gd name="T46" fmla="*/ 22 w 34"/>
                  <a:gd name="T47" fmla="*/ 3 h 37"/>
                  <a:gd name="T48" fmla="*/ 25 w 34"/>
                  <a:gd name="T49" fmla="*/ 1 h 37"/>
                  <a:gd name="T50" fmla="*/ 28 w 34"/>
                  <a:gd name="T51" fmla="*/ 3 h 37"/>
                  <a:gd name="T52" fmla="*/ 32 w 34"/>
                  <a:gd name="T53" fmla="*/ 10 h 37"/>
                  <a:gd name="T54" fmla="*/ 34 w 34"/>
                  <a:gd name="T55" fmla="*/ 6 h 37"/>
                  <a:gd name="T56" fmla="*/ 28 w 34"/>
                  <a:gd name="T57" fmla="*/ 1 h 37"/>
                  <a:gd name="T58" fmla="*/ 28 w 34"/>
                  <a:gd name="T59"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 h="37">
                    <a:moveTo>
                      <a:pt x="28" y="1"/>
                    </a:moveTo>
                    <a:lnTo>
                      <a:pt x="25" y="0"/>
                    </a:lnTo>
                    <a:lnTo>
                      <a:pt x="20" y="1"/>
                    </a:lnTo>
                    <a:lnTo>
                      <a:pt x="12" y="6"/>
                    </a:lnTo>
                    <a:lnTo>
                      <a:pt x="5" y="17"/>
                    </a:lnTo>
                    <a:lnTo>
                      <a:pt x="0" y="25"/>
                    </a:lnTo>
                    <a:lnTo>
                      <a:pt x="0" y="30"/>
                    </a:lnTo>
                    <a:lnTo>
                      <a:pt x="3" y="35"/>
                    </a:lnTo>
                    <a:lnTo>
                      <a:pt x="8" y="37"/>
                    </a:lnTo>
                    <a:lnTo>
                      <a:pt x="13" y="35"/>
                    </a:lnTo>
                    <a:lnTo>
                      <a:pt x="23" y="23"/>
                    </a:lnTo>
                    <a:lnTo>
                      <a:pt x="27" y="20"/>
                    </a:lnTo>
                    <a:lnTo>
                      <a:pt x="30" y="20"/>
                    </a:lnTo>
                    <a:lnTo>
                      <a:pt x="30" y="17"/>
                    </a:lnTo>
                    <a:lnTo>
                      <a:pt x="25" y="17"/>
                    </a:lnTo>
                    <a:lnTo>
                      <a:pt x="22" y="23"/>
                    </a:lnTo>
                    <a:lnTo>
                      <a:pt x="13" y="33"/>
                    </a:lnTo>
                    <a:lnTo>
                      <a:pt x="8" y="33"/>
                    </a:lnTo>
                    <a:lnTo>
                      <a:pt x="5" y="33"/>
                    </a:lnTo>
                    <a:lnTo>
                      <a:pt x="3" y="28"/>
                    </a:lnTo>
                    <a:lnTo>
                      <a:pt x="3" y="25"/>
                    </a:lnTo>
                    <a:lnTo>
                      <a:pt x="8" y="15"/>
                    </a:lnTo>
                    <a:lnTo>
                      <a:pt x="17" y="6"/>
                    </a:lnTo>
                    <a:lnTo>
                      <a:pt x="22" y="3"/>
                    </a:lnTo>
                    <a:lnTo>
                      <a:pt x="25" y="1"/>
                    </a:lnTo>
                    <a:lnTo>
                      <a:pt x="28" y="3"/>
                    </a:lnTo>
                    <a:lnTo>
                      <a:pt x="32" y="10"/>
                    </a:lnTo>
                    <a:lnTo>
                      <a:pt x="34" y="6"/>
                    </a:lnTo>
                    <a:lnTo>
                      <a:pt x="28" y="1"/>
                    </a:lnTo>
                    <a:lnTo>
                      <a:pt x="28" y="1"/>
                    </a:lnTo>
                    <a:close/>
                  </a:path>
                </a:pathLst>
              </a:custGeom>
              <a:solidFill>
                <a:srgbClr val="000000"/>
              </a:solidFill>
              <a:ln>
                <a:noFill/>
              </a:ln>
            </p:spPr>
            <p:txBody>
              <a:bodyPr/>
              <a:lstStyle/>
              <a:p>
                <a:pPr algn="ctr"/>
                <a:endParaRPr lang="zh-CN" altLang="en-US" sz="2000">
                  <a:latin typeface="+mn-ea"/>
                </a:endParaRPr>
              </a:p>
            </p:txBody>
          </p:sp>
          <p:sp>
            <p:nvSpPr>
              <p:cNvPr id="1052777" name="Freeform 156"/>
              <p:cNvSpPr/>
              <p:nvPr/>
            </p:nvSpPr>
            <p:spPr bwMode="auto">
              <a:xfrm>
                <a:off x="446" y="1064"/>
                <a:ext cx="17" cy="17"/>
              </a:xfrm>
              <a:custGeom>
                <a:avLst/>
                <a:gdLst>
                  <a:gd name="T0" fmla="*/ 19 w 30"/>
                  <a:gd name="T1" fmla="*/ 3 h 35"/>
                  <a:gd name="T2" fmla="*/ 7 w 30"/>
                  <a:gd name="T3" fmla="*/ 16 h 35"/>
                  <a:gd name="T4" fmla="*/ 2 w 30"/>
                  <a:gd name="T5" fmla="*/ 27 h 35"/>
                  <a:gd name="T6" fmla="*/ 2 w 30"/>
                  <a:gd name="T7" fmla="*/ 35 h 35"/>
                  <a:gd name="T8" fmla="*/ 0 w 30"/>
                  <a:gd name="T9" fmla="*/ 25 h 35"/>
                  <a:gd name="T10" fmla="*/ 9 w 30"/>
                  <a:gd name="T11" fmla="*/ 11 h 35"/>
                  <a:gd name="T12" fmla="*/ 17 w 30"/>
                  <a:gd name="T13" fmla="*/ 3 h 35"/>
                  <a:gd name="T14" fmla="*/ 22 w 30"/>
                  <a:gd name="T15" fmla="*/ 0 h 35"/>
                  <a:gd name="T16" fmla="*/ 25 w 30"/>
                  <a:gd name="T17" fmla="*/ 1 h 35"/>
                  <a:gd name="T18" fmla="*/ 30 w 30"/>
                  <a:gd name="T19" fmla="*/ 5 h 35"/>
                  <a:gd name="T20" fmla="*/ 24 w 30"/>
                  <a:gd name="T21" fmla="*/ 3 h 35"/>
                  <a:gd name="T22" fmla="*/ 19 w 30"/>
                  <a:gd name="T23" fmla="*/ 3 h 35"/>
                  <a:gd name="T24" fmla="*/ 19 w 30"/>
                  <a:gd name="T25"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5">
                    <a:moveTo>
                      <a:pt x="19" y="3"/>
                    </a:moveTo>
                    <a:lnTo>
                      <a:pt x="7" y="16"/>
                    </a:lnTo>
                    <a:lnTo>
                      <a:pt x="2" y="27"/>
                    </a:lnTo>
                    <a:lnTo>
                      <a:pt x="2" y="35"/>
                    </a:lnTo>
                    <a:lnTo>
                      <a:pt x="0" y="25"/>
                    </a:lnTo>
                    <a:lnTo>
                      <a:pt x="9" y="11"/>
                    </a:lnTo>
                    <a:lnTo>
                      <a:pt x="17" y="3"/>
                    </a:lnTo>
                    <a:lnTo>
                      <a:pt x="22" y="0"/>
                    </a:lnTo>
                    <a:lnTo>
                      <a:pt x="25" y="1"/>
                    </a:lnTo>
                    <a:lnTo>
                      <a:pt x="30" y="5"/>
                    </a:lnTo>
                    <a:lnTo>
                      <a:pt x="24" y="3"/>
                    </a:lnTo>
                    <a:lnTo>
                      <a:pt x="19" y="3"/>
                    </a:lnTo>
                    <a:lnTo>
                      <a:pt x="19" y="3"/>
                    </a:lnTo>
                    <a:close/>
                  </a:path>
                </a:pathLst>
              </a:custGeom>
              <a:solidFill>
                <a:srgbClr val="000000"/>
              </a:solidFill>
              <a:ln>
                <a:noFill/>
              </a:ln>
            </p:spPr>
            <p:txBody>
              <a:bodyPr/>
              <a:lstStyle/>
              <a:p>
                <a:pPr algn="ctr"/>
                <a:endParaRPr lang="zh-CN" altLang="en-US" sz="2000">
                  <a:latin typeface="+mn-ea"/>
                </a:endParaRPr>
              </a:p>
            </p:txBody>
          </p:sp>
          <p:sp>
            <p:nvSpPr>
              <p:cNvPr id="1052778" name="Freeform 157"/>
              <p:cNvSpPr/>
              <p:nvPr/>
            </p:nvSpPr>
            <p:spPr bwMode="auto">
              <a:xfrm>
                <a:off x="426" y="1052"/>
                <a:ext cx="28" cy="16"/>
              </a:xfrm>
              <a:custGeom>
                <a:avLst/>
                <a:gdLst>
                  <a:gd name="T0" fmla="*/ 0 w 52"/>
                  <a:gd name="T1" fmla="*/ 2 h 32"/>
                  <a:gd name="T2" fmla="*/ 48 w 52"/>
                  <a:gd name="T3" fmla="*/ 32 h 32"/>
                  <a:gd name="T4" fmla="*/ 52 w 52"/>
                  <a:gd name="T5" fmla="*/ 32 h 32"/>
                  <a:gd name="T6" fmla="*/ 1 w 52"/>
                  <a:gd name="T7" fmla="*/ 0 h 32"/>
                  <a:gd name="T8" fmla="*/ 0 w 52"/>
                  <a:gd name="T9" fmla="*/ 2 h 32"/>
                  <a:gd name="T10" fmla="*/ 0 w 52"/>
                  <a:gd name="T11" fmla="*/ 2 h 32"/>
                </a:gdLst>
                <a:ahLst/>
                <a:cxnLst>
                  <a:cxn ang="0">
                    <a:pos x="T0" y="T1"/>
                  </a:cxn>
                  <a:cxn ang="0">
                    <a:pos x="T2" y="T3"/>
                  </a:cxn>
                  <a:cxn ang="0">
                    <a:pos x="T4" y="T5"/>
                  </a:cxn>
                  <a:cxn ang="0">
                    <a:pos x="T6" y="T7"/>
                  </a:cxn>
                  <a:cxn ang="0">
                    <a:pos x="T8" y="T9"/>
                  </a:cxn>
                  <a:cxn ang="0">
                    <a:pos x="T10" y="T11"/>
                  </a:cxn>
                </a:cxnLst>
                <a:rect l="0" t="0" r="r" b="b"/>
                <a:pathLst>
                  <a:path w="52" h="32">
                    <a:moveTo>
                      <a:pt x="0" y="2"/>
                    </a:moveTo>
                    <a:lnTo>
                      <a:pt x="48" y="32"/>
                    </a:lnTo>
                    <a:lnTo>
                      <a:pt x="52" y="32"/>
                    </a:lnTo>
                    <a:lnTo>
                      <a:pt x="1" y="0"/>
                    </a:lnTo>
                    <a:lnTo>
                      <a:pt x="0" y="2"/>
                    </a:lnTo>
                    <a:lnTo>
                      <a:pt x="0" y="2"/>
                    </a:lnTo>
                    <a:close/>
                  </a:path>
                </a:pathLst>
              </a:custGeom>
              <a:solidFill>
                <a:srgbClr val="000000"/>
              </a:solidFill>
              <a:ln>
                <a:noFill/>
              </a:ln>
            </p:spPr>
            <p:txBody>
              <a:bodyPr/>
              <a:lstStyle/>
              <a:p>
                <a:pPr algn="ctr"/>
                <a:endParaRPr lang="zh-CN" altLang="en-US" sz="2000">
                  <a:latin typeface="+mn-ea"/>
                </a:endParaRPr>
              </a:p>
            </p:txBody>
          </p:sp>
          <p:sp>
            <p:nvSpPr>
              <p:cNvPr id="1052779" name="Freeform 158"/>
              <p:cNvSpPr/>
              <p:nvPr/>
            </p:nvSpPr>
            <p:spPr bwMode="auto">
              <a:xfrm>
                <a:off x="427" y="1051"/>
                <a:ext cx="28" cy="16"/>
              </a:xfrm>
              <a:custGeom>
                <a:avLst/>
                <a:gdLst>
                  <a:gd name="T0" fmla="*/ 0 w 52"/>
                  <a:gd name="T1" fmla="*/ 1 h 31"/>
                  <a:gd name="T2" fmla="*/ 51 w 52"/>
                  <a:gd name="T3" fmla="*/ 31 h 31"/>
                  <a:gd name="T4" fmla="*/ 52 w 52"/>
                  <a:gd name="T5" fmla="*/ 30 h 31"/>
                  <a:gd name="T6" fmla="*/ 0 w 52"/>
                  <a:gd name="T7" fmla="*/ 0 h 31"/>
                  <a:gd name="T8" fmla="*/ 0 w 52"/>
                  <a:gd name="T9" fmla="*/ 1 h 31"/>
                  <a:gd name="T10" fmla="*/ 0 w 52"/>
                  <a:gd name="T11" fmla="*/ 1 h 31"/>
                </a:gdLst>
                <a:ahLst/>
                <a:cxnLst>
                  <a:cxn ang="0">
                    <a:pos x="T0" y="T1"/>
                  </a:cxn>
                  <a:cxn ang="0">
                    <a:pos x="T2" y="T3"/>
                  </a:cxn>
                  <a:cxn ang="0">
                    <a:pos x="T4" y="T5"/>
                  </a:cxn>
                  <a:cxn ang="0">
                    <a:pos x="T6" y="T7"/>
                  </a:cxn>
                  <a:cxn ang="0">
                    <a:pos x="T8" y="T9"/>
                  </a:cxn>
                  <a:cxn ang="0">
                    <a:pos x="T10" y="T11"/>
                  </a:cxn>
                </a:cxnLst>
                <a:rect l="0" t="0" r="r" b="b"/>
                <a:pathLst>
                  <a:path w="52" h="31">
                    <a:moveTo>
                      <a:pt x="0" y="1"/>
                    </a:moveTo>
                    <a:lnTo>
                      <a:pt x="51" y="31"/>
                    </a:lnTo>
                    <a:lnTo>
                      <a:pt x="52" y="30"/>
                    </a:lnTo>
                    <a:lnTo>
                      <a:pt x="0" y="0"/>
                    </a:lnTo>
                    <a:lnTo>
                      <a:pt x="0" y="1"/>
                    </a:lnTo>
                    <a:lnTo>
                      <a:pt x="0" y="1"/>
                    </a:lnTo>
                    <a:close/>
                  </a:path>
                </a:pathLst>
              </a:custGeom>
              <a:solidFill>
                <a:srgbClr val="000000"/>
              </a:solidFill>
              <a:ln>
                <a:noFill/>
              </a:ln>
            </p:spPr>
            <p:txBody>
              <a:bodyPr/>
              <a:lstStyle/>
              <a:p>
                <a:pPr algn="ctr"/>
                <a:endParaRPr lang="zh-CN" altLang="en-US" sz="2000">
                  <a:latin typeface="+mn-ea"/>
                </a:endParaRPr>
              </a:p>
            </p:txBody>
          </p:sp>
          <p:sp>
            <p:nvSpPr>
              <p:cNvPr id="1052780" name="Freeform 159"/>
              <p:cNvSpPr/>
              <p:nvPr/>
            </p:nvSpPr>
            <p:spPr bwMode="auto">
              <a:xfrm>
                <a:off x="443" y="1068"/>
                <a:ext cx="8" cy="7"/>
              </a:xfrm>
              <a:custGeom>
                <a:avLst/>
                <a:gdLst>
                  <a:gd name="T0" fmla="*/ 15 w 15"/>
                  <a:gd name="T1" fmla="*/ 5 h 14"/>
                  <a:gd name="T2" fmla="*/ 10 w 15"/>
                  <a:gd name="T3" fmla="*/ 3 h 14"/>
                  <a:gd name="T4" fmla="*/ 6 w 15"/>
                  <a:gd name="T5" fmla="*/ 3 h 14"/>
                  <a:gd name="T6" fmla="*/ 5 w 15"/>
                  <a:gd name="T7" fmla="*/ 0 h 14"/>
                  <a:gd name="T8" fmla="*/ 0 w 15"/>
                  <a:gd name="T9" fmla="*/ 0 h 14"/>
                  <a:gd name="T10" fmla="*/ 3 w 15"/>
                  <a:gd name="T11" fmla="*/ 3 h 14"/>
                  <a:gd name="T12" fmla="*/ 5 w 15"/>
                  <a:gd name="T13" fmla="*/ 12 h 14"/>
                  <a:gd name="T14" fmla="*/ 8 w 15"/>
                  <a:gd name="T15" fmla="*/ 14 h 14"/>
                  <a:gd name="T16" fmla="*/ 11 w 15"/>
                  <a:gd name="T17" fmla="*/ 12 h 14"/>
                  <a:gd name="T18" fmla="*/ 15 w 15"/>
                  <a:gd name="T19" fmla="*/ 7 h 14"/>
                  <a:gd name="T20" fmla="*/ 15 w 15"/>
                  <a:gd name="T21" fmla="*/ 5 h 14"/>
                  <a:gd name="T22" fmla="*/ 15 w 15"/>
                  <a:gd name="T2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4">
                    <a:moveTo>
                      <a:pt x="15" y="5"/>
                    </a:moveTo>
                    <a:lnTo>
                      <a:pt x="10" y="3"/>
                    </a:lnTo>
                    <a:lnTo>
                      <a:pt x="6" y="3"/>
                    </a:lnTo>
                    <a:lnTo>
                      <a:pt x="5" y="0"/>
                    </a:lnTo>
                    <a:lnTo>
                      <a:pt x="0" y="0"/>
                    </a:lnTo>
                    <a:lnTo>
                      <a:pt x="3" y="3"/>
                    </a:lnTo>
                    <a:lnTo>
                      <a:pt x="5" y="12"/>
                    </a:lnTo>
                    <a:lnTo>
                      <a:pt x="8" y="14"/>
                    </a:lnTo>
                    <a:lnTo>
                      <a:pt x="11" y="12"/>
                    </a:lnTo>
                    <a:lnTo>
                      <a:pt x="15" y="7"/>
                    </a:lnTo>
                    <a:lnTo>
                      <a:pt x="15" y="5"/>
                    </a:lnTo>
                    <a:lnTo>
                      <a:pt x="15" y="5"/>
                    </a:lnTo>
                    <a:close/>
                  </a:path>
                </a:pathLst>
              </a:custGeom>
              <a:solidFill>
                <a:srgbClr val="000000"/>
              </a:solidFill>
              <a:ln>
                <a:noFill/>
              </a:ln>
            </p:spPr>
            <p:txBody>
              <a:bodyPr/>
              <a:lstStyle/>
              <a:p>
                <a:pPr algn="ctr"/>
                <a:endParaRPr lang="zh-CN" altLang="en-US" sz="2000">
                  <a:latin typeface="+mn-ea"/>
                </a:endParaRPr>
              </a:p>
            </p:txBody>
          </p:sp>
          <p:sp>
            <p:nvSpPr>
              <p:cNvPr id="1052781" name="Freeform 160"/>
              <p:cNvSpPr/>
              <p:nvPr/>
            </p:nvSpPr>
            <p:spPr bwMode="auto">
              <a:xfrm>
                <a:off x="457" y="1067"/>
                <a:ext cx="7" cy="3"/>
              </a:xfrm>
              <a:custGeom>
                <a:avLst/>
                <a:gdLst>
                  <a:gd name="T0" fmla="*/ 4 w 12"/>
                  <a:gd name="T1" fmla="*/ 2 h 5"/>
                  <a:gd name="T2" fmla="*/ 7 w 12"/>
                  <a:gd name="T3" fmla="*/ 2 h 5"/>
                  <a:gd name="T4" fmla="*/ 12 w 12"/>
                  <a:gd name="T5" fmla="*/ 5 h 5"/>
                  <a:gd name="T6" fmla="*/ 9 w 12"/>
                  <a:gd name="T7" fmla="*/ 0 h 5"/>
                  <a:gd name="T8" fmla="*/ 7 w 12"/>
                  <a:gd name="T9" fmla="*/ 0 h 5"/>
                  <a:gd name="T10" fmla="*/ 4 w 12"/>
                  <a:gd name="T11" fmla="*/ 0 h 5"/>
                  <a:gd name="T12" fmla="*/ 0 w 12"/>
                  <a:gd name="T13" fmla="*/ 2 h 5"/>
                  <a:gd name="T14" fmla="*/ 4 w 12"/>
                  <a:gd name="T15" fmla="*/ 2 h 5"/>
                  <a:gd name="T16" fmla="*/ 4 w 12"/>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
                    <a:moveTo>
                      <a:pt x="4" y="2"/>
                    </a:moveTo>
                    <a:lnTo>
                      <a:pt x="7" y="2"/>
                    </a:lnTo>
                    <a:lnTo>
                      <a:pt x="12" y="5"/>
                    </a:lnTo>
                    <a:lnTo>
                      <a:pt x="9" y="0"/>
                    </a:lnTo>
                    <a:lnTo>
                      <a:pt x="7" y="0"/>
                    </a:lnTo>
                    <a:lnTo>
                      <a:pt x="4" y="0"/>
                    </a:lnTo>
                    <a:lnTo>
                      <a:pt x="0" y="2"/>
                    </a:lnTo>
                    <a:lnTo>
                      <a:pt x="4" y="2"/>
                    </a:lnTo>
                    <a:lnTo>
                      <a:pt x="4" y="2"/>
                    </a:lnTo>
                    <a:close/>
                  </a:path>
                </a:pathLst>
              </a:custGeom>
              <a:solidFill>
                <a:srgbClr val="000000"/>
              </a:solidFill>
              <a:ln>
                <a:noFill/>
              </a:ln>
            </p:spPr>
            <p:txBody>
              <a:bodyPr/>
              <a:lstStyle/>
              <a:p>
                <a:pPr algn="ctr"/>
                <a:endParaRPr lang="zh-CN" altLang="en-US" sz="2000">
                  <a:latin typeface="+mn-ea"/>
                </a:endParaRPr>
              </a:p>
            </p:txBody>
          </p:sp>
          <p:sp>
            <p:nvSpPr>
              <p:cNvPr id="1052782" name="Freeform 161"/>
              <p:cNvSpPr/>
              <p:nvPr/>
            </p:nvSpPr>
            <p:spPr bwMode="auto">
              <a:xfrm>
                <a:off x="455" y="1062"/>
                <a:ext cx="5" cy="4"/>
              </a:xfrm>
              <a:custGeom>
                <a:avLst/>
                <a:gdLst>
                  <a:gd name="T0" fmla="*/ 10 w 10"/>
                  <a:gd name="T1" fmla="*/ 7 h 7"/>
                  <a:gd name="T2" fmla="*/ 9 w 10"/>
                  <a:gd name="T3" fmla="*/ 0 h 7"/>
                  <a:gd name="T4" fmla="*/ 0 w 10"/>
                  <a:gd name="T5" fmla="*/ 2 h 7"/>
                  <a:gd name="T6" fmla="*/ 4 w 10"/>
                  <a:gd name="T7" fmla="*/ 5 h 7"/>
                  <a:gd name="T8" fmla="*/ 9 w 10"/>
                  <a:gd name="T9" fmla="*/ 5 h 7"/>
                  <a:gd name="T10" fmla="*/ 10 w 10"/>
                  <a:gd name="T11" fmla="*/ 7 h 7"/>
                  <a:gd name="T12" fmla="*/ 10 w 10"/>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10" y="7"/>
                    </a:moveTo>
                    <a:lnTo>
                      <a:pt x="9" y="0"/>
                    </a:lnTo>
                    <a:lnTo>
                      <a:pt x="0" y="2"/>
                    </a:lnTo>
                    <a:lnTo>
                      <a:pt x="4" y="5"/>
                    </a:lnTo>
                    <a:lnTo>
                      <a:pt x="9" y="5"/>
                    </a:lnTo>
                    <a:lnTo>
                      <a:pt x="10" y="7"/>
                    </a:lnTo>
                    <a:lnTo>
                      <a:pt x="10" y="7"/>
                    </a:lnTo>
                    <a:close/>
                  </a:path>
                </a:pathLst>
              </a:custGeom>
              <a:solidFill>
                <a:srgbClr val="000000"/>
              </a:solidFill>
              <a:ln>
                <a:noFill/>
              </a:ln>
            </p:spPr>
            <p:txBody>
              <a:bodyPr/>
              <a:lstStyle/>
              <a:p>
                <a:pPr algn="ctr"/>
                <a:endParaRPr lang="zh-CN" altLang="en-US" sz="2000">
                  <a:latin typeface="+mn-ea"/>
                </a:endParaRPr>
              </a:p>
            </p:txBody>
          </p:sp>
          <p:sp>
            <p:nvSpPr>
              <p:cNvPr id="1052783" name="Freeform 162"/>
              <p:cNvSpPr/>
              <p:nvPr/>
            </p:nvSpPr>
            <p:spPr bwMode="auto">
              <a:xfrm>
                <a:off x="455" y="1093"/>
                <a:ext cx="7" cy="4"/>
              </a:xfrm>
              <a:custGeom>
                <a:avLst/>
                <a:gdLst>
                  <a:gd name="T0" fmla="*/ 0 w 12"/>
                  <a:gd name="T1" fmla="*/ 0 h 7"/>
                  <a:gd name="T2" fmla="*/ 4 w 12"/>
                  <a:gd name="T3" fmla="*/ 0 h 7"/>
                  <a:gd name="T4" fmla="*/ 9 w 12"/>
                  <a:gd name="T5" fmla="*/ 2 h 7"/>
                  <a:gd name="T6" fmla="*/ 12 w 12"/>
                  <a:gd name="T7" fmla="*/ 5 h 7"/>
                  <a:gd name="T8" fmla="*/ 9 w 12"/>
                  <a:gd name="T9" fmla="*/ 7 h 7"/>
                  <a:gd name="T10" fmla="*/ 7 w 12"/>
                  <a:gd name="T11" fmla="*/ 5 h 7"/>
                  <a:gd name="T12" fmla="*/ 5 w 12"/>
                  <a:gd name="T13" fmla="*/ 4 h 7"/>
                  <a:gd name="T14" fmla="*/ 2 w 12"/>
                  <a:gd name="T15" fmla="*/ 2 h 7"/>
                  <a:gd name="T16" fmla="*/ 0 w 12"/>
                  <a:gd name="T17" fmla="*/ 2 h 7"/>
                  <a:gd name="T18" fmla="*/ 0 w 12"/>
                  <a:gd name="T19" fmla="*/ 0 h 7"/>
                  <a:gd name="T20" fmla="*/ 0 w 12"/>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
                    <a:moveTo>
                      <a:pt x="0" y="0"/>
                    </a:moveTo>
                    <a:lnTo>
                      <a:pt x="4" y="0"/>
                    </a:lnTo>
                    <a:lnTo>
                      <a:pt x="9" y="2"/>
                    </a:lnTo>
                    <a:lnTo>
                      <a:pt x="12" y="5"/>
                    </a:lnTo>
                    <a:lnTo>
                      <a:pt x="9" y="7"/>
                    </a:lnTo>
                    <a:lnTo>
                      <a:pt x="7" y="5"/>
                    </a:lnTo>
                    <a:lnTo>
                      <a:pt x="5" y="4"/>
                    </a:lnTo>
                    <a:lnTo>
                      <a:pt x="2" y="2"/>
                    </a:lnTo>
                    <a:lnTo>
                      <a:pt x="0" y="2"/>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784" name="Freeform 163"/>
              <p:cNvSpPr/>
              <p:nvPr/>
            </p:nvSpPr>
            <p:spPr bwMode="auto">
              <a:xfrm>
                <a:off x="450" y="1089"/>
                <a:ext cx="5" cy="6"/>
              </a:xfrm>
              <a:custGeom>
                <a:avLst/>
                <a:gdLst>
                  <a:gd name="T0" fmla="*/ 0 w 10"/>
                  <a:gd name="T1" fmla="*/ 0 h 12"/>
                  <a:gd name="T2" fmla="*/ 0 w 10"/>
                  <a:gd name="T3" fmla="*/ 7 h 12"/>
                  <a:gd name="T4" fmla="*/ 4 w 10"/>
                  <a:gd name="T5" fmla="*/ 8 h 12"/>
                  <a:gd name="T6" fmla="*/ 7 w 10"/>
                  <a:gd name="T7" fmla="*/ 10 h 12"/>
                  <a:gd name="T8" fmla="*/ 10 w 10"/>
                  <a:gd name="T9" fmla="*/ 10 h 12"/>
                  <a:gd name="T10" fmla="*/ 9 w 10"/>
                  <a:gd name="T11" fmla="*/ 12 h 12"/>
                  <a:gd name="T12" fmla="*/ 4 w 10"/>
                  <a:gd name="T13" fmla="*/ 12 h 12"/>
                  <a:gd name="T14" fmla="*/ 0 w 10"/>
                  <a:gd name="T15" fmla="*/ 7 h 12"/>
                  <a:gd name="T16" fmla="*/ 0 w 10"/>
                  <a:gd name="T17" fmla="*/ 5 h 12"/>
                  <a:gd name="T18" fmla="*/ 0 w 10"/>
                  <a:gd name="T19" fmla="*/ 0 h 12"/>
                  <a:gd name="T20" fmla="*/ 0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0" y="0"/>
                    </a:moveTo>
                    <a:lnTo>
                      <a:pt x="0" y="7"/>
                    </a:lnTo>
                    <a:lnTo>
                      <a:pt x="4" y="8"/>
                    </a:lnTo>
                    <a:lnTo>
                      <a:pt x="7" y="10"/>
                    </a:lnTo>
                    <a:lnTo>
                      <a:pt x="10" y="10"/>
                    </a:lnTo>
                    <a:lnTo>
                      <a:pt x="9" y="12"/>
                    </a:lnTo>
                    <a:lnTo>
                      <a:pt x="4" y="12"/>
                    </a:lnTo>
                    <a:lnTo>
                      <a:pt x="0" y="7"/>
                    </a:lnTo>
                    <a:lnTo>
                      <a:pt x="0"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785" name="Freeform 164"/>
              <p:cNvSpPr/>
              <p:nvPr/>
            </p:nvSpPr>
            <p:spPr bwMode="auto">
              <a:xfrm>
                <a:off x="439" y="1063"/>
                <a:ext cx="7" cy="2"/>
              </a:xfrm>
              <a:custGeom>
                <a:avLst/>
                <a:gdLst>
                  <a:gd name="T0" fmla="*/ 13 w 13"/>
                  <a:gd name="T1" fmla="*/ 3 h 3"/>
                  <a:gd name="T2" fmla="*/ 0 w 13"/>
                  <a:gd name="T3" fmla="*/ 3 h 3"/>
                  <a:gd name="T4" fmla="*/ 10 w 13"/>
                  <a:gd name="T5" fmla="*/ 0 h 3"/>
                  <a:gd name="T6" fmla="*/ 13 w 13"/>
                  <a:gd name="T7" fmla="*/ 3 h 3"/>
                  <a:gd name="T8" fmla="*/ 13 w 13"/>
                  <a:gd name="T9" fmla="*/ 3 h 3"/>
                </a:gdLst>
                <a:ahLst/>
                <a:cxnLst>
                  <a:cxn ang="0">
                    <a:pos x="T0" y="T1"/>
                  </a:cxn>
                  <a:cxn ang="0">
                    <a:pos x="T2" y="T3"/>
                  </a:cxn>
                  <a:cxn ang="0">
                    <a:pos x="T4" y="T5"/>
                  </a:cxn>
                  <a:cxn ang="0">
                    <a:pos x="T6" y="T7"/>
                  </a:cxn>
                  <a:cxn ang="0">
                    <a:pos x="T8" y="T9"/>
                  </a:cxn>
                </a:cxnLst>
                <a:rect l="0" t="0" r="r" b="b"/>
                <a:pathLst>
                  <a:path w="13" h="3">
                    <a:moveTo>
                      <a:pt x="13" y="3"/>
                    </a:moveTo>
                    <a:lnTo>
                      <a:pt x="0" y="3"/>
                    </a:lnTo>
                    <a:lnTo>
                      <a:pt x="10" y="0"/>
                    </a:lnTo>
                    <a:lnTo>
                      <a:pt x="13" y="3"/>
                    </a:lnTo>
                    <a:lnTo>
                      <a:pt x="13" y="3"/>
                    </a:lnTo>
                    <a:close/>
                  </a:path>
                </a:pathLst>
              </a:custGeom>
              <a:solidFill>
                <a:srgbClr val="000000"/>
              </a:solidFill>
              <a:ln>
                <a:noFill/>
              </a:ln>
            </p:spPr>
            <p:txBody>
              <a:bodyPr/>
              <a:lstStyle/>
              <a:p>
                <a:pPr algn="ctr"/>
                <a:endParaRPr lang="zh-CN" altLang="en-US" sz="2000">
                  <a:latin typeface="+mn-ea"/>
                </a:endParaRPr>
              </a:p>
            </p:txBody>
          </p:sp>
          <p:sp>
            <p:nvSpPr>
              <p:cNvPr id="1052786" name="Freeform 165"/>
              <p:cNvSpPr/>
              <p:nvPr/>
            </p:nvSpPr>
            <p:spPr bwMode="auto">
              <a:xfrm>
                <a:off x="466" y="1024"/>
                <a:ext cx="10" cy="21"/>
              </a:xfrm>
              <a:custGeom>
                <a:avLst/>
                <a:gdLst>
                  <a:gd name="T0" fmla="*/ 11 w 18"/>
                  <a:gd name="T1" fmla="*/ 40 h 40"/>
                  <a:gd name="T2" fmla="*/ 16 w 18"/>
                  <a:gd name="T3" fmla="*/ 37 h 40"/>
                  <a:gd name="T4" fmla="*/ 15 w 18"/>
                  <a:gd name="T5" fmla="*/ 28 h 40"/>
                  <a:gd name="T6" fmla="*/ 18 w 18"/>
                  <a:gd name="T7" fmla="*/ 20 h 40"/>
                  <a:gd name="T8" fmla="*/ 15 w 18"/>
                  <a:gd name="T9" fmla="*/ 20 h 40"/>
                  <a:gd name="T10" fmla="*/ 13 w 18"/>
                  <a:gd name="T11" fmla="*/ 12 h 40"/>
                  <a:gd name="T12" fmla="*/ 5 w 18"/>
                  <a:gd name="T13" fmla="*/ 3 h 40"/>
                  <a:gd name="T14" fmla="*/ 0 w 18"/>
                  <a:gd name="T15" fmla="*/ 0 h 40"/>
                  <a:gd name="T16" fmla="*/ 5 w 18"/>
                  <a:gd name="T17" fmla="*/ 10 h 40"/>
                  <a:gd name="T18" fmla="*/ 0 w 18"/>
                  <a:gd name="T19" fmla="*/ 13 h 40"/>
                  <a:gd name="T20" fmla="*/ 1 w 18"/>
                  <a:gd name="T21" fmla="*/ 18 h 40"/>
                  <a:gd name="T22" fmla="*/ 6 w 18"/>
                  <a:gd name="T23" fmla="*/ 30 h 40"/>
                  <a:gd name="T24" fmla="*/ 8 w 18"/>
                  <a:gd name="T25" fmla="*/ 38 h 40"/>
                  <a:gd name="T26" fmla="*/ 11 w 18"/>
                  <a:gd name="T27" fmla="*/ 40 h 40"/>
                  <a:gd name="T28" fmla="*/ 11 w 18"/>
                  <a:gd name="T2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40">
                    <a:moveTo>
                      <a:pt x="11" y="40"/>
                    </a:moveTo>
                    <a:lnTo>
                      <a:pt x="16" y="37"/>
                    </a:lnTo>
                    <a:lnTo>
                      <a:pt x="15" y="28"/>
                    </a:lnTo>
                    <a:lnTo>
                      <a:pt x="18" y="20"/>
                    </a:lnTo>
                    <a:lnTo>
                      <a:pt x="15" y="20"/>
                    </a:lnTo>
                    <a:lnTo>
                      <a:pt x="13" y="12"/>
                    </a:lnTo>
                    <a:lnTo>
                      <a:pt x="5" y="3"/>
                    </a:lnTo>
                    <a:lnTo>
                      <a:pt x="0" y="0"/>
                    </a:lnTo>
                    <a:lnTo>
                      <a:pt x="5" y="10"/>
                    </a:lnTo>
                    <a:lnTo>
                      <a:pt x="0" y="13"/>
                    </a:lnTo>
                    <a:lnTo>
                      <a:pt x="1" y="18"/>
                    </a:lnTo>
                    <a:lnTo>
                      <a:pt x="6" y="30"/>
                    </a:lnTo>
                    <a:lnTo>
                      <a:pt x="8" y="38"/>
                    </a:lnTo>
                    <a:lnTo>
                      <a:pt x="11" y="40"/>
                    </a:lnTo>
                    <a:lnTo>
                      <a:pt x="11" y="40"/>
                    </a:lnTo>
                    <a:close/>
                  </a:path>
                </a:pathLst>
              </a:custGeom>
              <a:solidFill>
                <a:srgbClr val="000000"/>
              </a:solidFill>
              <a:ln>
                <a:noFill/>
              </a:ln>
            </p:spPr>
            <p:txBody>
              <a:bodyPr/>
              <a:lstStyle/>
              <a:p>
                <a:pPr algn="ctr"/>
                <a:endParaRPr lang="zh-CN" altLang="en-US" sz="2000">
                  <a:latin typeface="+mn-ea"/>
                </a:endParaRPr>
              </a:p>
            </p:txBody>
          </p:sp>
          <p:sp>
            <p:nvSpPr>
              <p:cNvPr id="1052787" name="Freeform 166"/>
              <p:cNvSpPr/>
              <p:nvPr/>
            </p:nvSpPr>
            <p:spPr bwMode="auto">
              <a:xfrm>
                <a:off x="355" y="1086"/>
                <a:ext cx="58" cy="46"/>
              </a:xfrm>
              <a:custGeom>
                <a:avLst/>
                <a:gdLst>
                  <a:gd name="T0" fmla="*/ 23 w 105"/>
                  <a:gd name="T1" fmla="*/ 4 h 93"/>
                  <a:gd name="T2" fmla="*/ 13 w 105"/>
                  <a:gd name="T3" fmla="*/ 20 h 93"/>
                  <a:gd name="T4" fmla="*/ 8 w 105"/>
                  <a:gd name="T5" fmla="*/ 27 h 93"/>
                  <a:gd name="T6" fmla="*/ 31 w 105"/>
                  <a:gd name="T7" fmla="*/ 29 h 93"/>
                  <a:gd name="T8" fmla="*/ 47 w 105"/>
                  <a:gd name="T9" fmla="*/ 32 h 93"/>
                  <a:gd name="T10" fmla="*/ 58 w 105"/>
                  <a:gd name="T11" fmla="*/ 41 h 93"/>
                  <a:gd name="T12" fmla="*/ 70 w 105"/>
                  <a:gd name="T13" fmla="*/ 51 h 93"/>
                  <a:gd name="T14" fmla="*/ 90 w 105"/>
                  <a:gd name="T15" fmla="*/ 74 h 93"/>
                  <a:gd name="T16" fmla="*/ 104 w 105"/>
                  <a:gd name="T17" fmla="*/ 89 h 93"/>
                  <a:gd name="T18" fmla="*/ 105 w 105"/>
                  <a:gd name="T19" fmla="*/ 93 h 93"/>
                  <a:gd name="T20" fmla="*/ 82 w 105"/>
                  <a:gd name="T21" fmla="*/ 69 h 93"/>
                  <a:gd name="T22" fmla="*/ 55 w 105"/>
                  <a:gd name="T23" fmla="*/ 42 h 93"/>
                  <a:gd name="T24" fmla="*/ 43 w 105"/>
                  <a:gd name="T25" fmla="*/ 36 h 93"/>
                  <a:gd name="T26" fmla="*/ 33 w 105"/>
                  <a:gd name="T27" fmla="*/ 32 h 93"/>
                  <a:gd name="T28" fmla="*/ 0 w 105"/>
                  <a:gd name="T29" fmla="*/ 30 h 93"/>
                  <a:gd name="T30" fmla="*/ 11 w 105"/>
                  <a:gd name="T31" fmla="*/ 15 h 93"/>
                  <a:gd name="T32" fmla="*/ 18 w 105"/>
                  <a:gd name="T33" fmla="*/ 0 h 93"/>
                  <a:gd name="T34" fmla="*/ 23 w 105"/>
                  <a:gd name="T35" fmla="*/ 4 h 93"/>
                  <a:gd name="T36" fmla="*/ 23 w 105"/>
                  <a:gd name="T37"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5" h="93">
                    <a:moveTo>
                      <a:pt x="23" y="4"/>
                    </a:moveTo>
                    <a:lnTo>
                      <a:pt x="13" y="20"/>
                    </a:lnTo>
                    <a:lnTo>
                      <a:pt x="8" y="27"/>
                    </a:lnTo>
                    <a:lnTo>
                      <a:pt x="31" y="29"/>
                    </a:lnTo>
                    <a:lnTo>
                      <a:pt x="47" y="32"/>
                    </a:lnTo>
                    <a:lnTo>
                      <a:pt x="58" y="41"/>
                    </a:lnTo>
                    <a:lnTo>
                      <a:pt x="70" y="51"/>
                    </a:lnTo>
                    <a:lnTo>
                      <a:pt x="90" y="74"/>
                    </a:lnTo>
                    <a:lnTo>
                      <a:pt x="104" y="89"/>
                    </a:lnTo>
                    <a:lnTo>
                      <a:pt x="105" y="93"/>
                    </a:lnTo>
                    <a:lnTo>
                      <a:pt x="82" y="69"/>
                    </a:lnTo>
                    <a:lnTo>
                      <a:pt x="55" y="42"/>
                    </a:lnTo>
                    <a:lnTo>
                      <a:pt x="43" y="36"/>
                    </a:lnTo>
                    <a:lnTo>
                      <a:pt x="33" y="32"/>
                    </a:lnTo>
                    <a:lnTo>
                      <a:pt x="0" y="30"/>
                    </a:lnTo>
                    <a:lnTo>
                      <a:pt x="11" y="15"/>
                    </a:lnTo>
                    <a:lnTo>
                      <a:pt x="18" y="0"/>
                    </a:lnTo>
                    <a:lnTo>
                      <a:pt x="23" y="4"/>
                    </a:lnTo>
                    <a:lnTo>
                      <a:pt x="23" y="4"/>
                    </a:lnTo>
                    <a:close/>
                  </a:path>
                </a:pathLst>
              </a:custGeom>
              <a:solidFill>
                <a:srgbClr val="000000"/>
              </a:solidFill>
              <a:ln>
                <a:noFill/>
              </a:ln>
            </p:spPr>
            <p:txBody>
              <a:bodyPr/>
              <a:lstStyle/>
              <a:p>
                <a:pPr algn="ctr"/>
                <a:endParaRPr lang="zh-CN" altLang="en-US" sz="2000">
                  <a:latin typeface="+mn-ea"/>
                </a:endParaRPr>
              </a:p>
            </p:txBody>
          </p:sp>
          <p:sp>
            <p:nvSpPr>
              <p:cNvPr id="1052788" name="Freeform 167"/>
              <p:cNvSpPr/>
              <p:nvPr/>
            </p:nvSpPr>
            <p:spPr bwMode="auto">
              <a:xfrm>
                <a:off x="319" y="1096"/>
                <a:ext cx="92" cy="37"/>
              </a:xfrm>
              <a:custGeom>
                <a:avLst/>
                <a:gdLst>
                  <a:gd name="T0" fmla="*/ 42 w 171"/>
                  <a:gd name="T1" fmla="*/ 29 h 74"/>
                  <a:gd name="T2" fmla="*/ 82 w 171"/>
                  <a:gd name="T3" fmla="*/ 26 h 74"/>
                  <a:gd name="T4" fmla="*/ 105 w 171"/>
                  <a:gd name="T5" fmla="*/ 32 h 74"/>
                  <a:gd name="T6" fmla="*/ 131 w 171"/>
                  <a:gd name="T7" fmla="*/ 46 h 74"/>
                  <a:gd name="T8" fmla="*/ 142 w 171"/>
                  <a:gd name="T9" fmla="*/ 59 h 74"/>
                  <a:gd name="T10" fmla="*/ 171 w 171"/>
                  <a:gd name="T11" fmla="*/ 74 h 74"/>
                  <a:gd name="T12" fmla="*/ 139 w 171"/>
                  <a:gd name="T13" fmla="*/ 64 h 74"/>
                  <a:gd name="T14" fmla="*/ 122 w 171"/>
                  <a:gd name="T15" fmla="*/ 46 h 74"/>
                  <a:gd name="T16" fmla="*/ 95 w 171"/>
                  <a:gd name="T17" fmla="*/ 34 h 74"/>
                  <a:gd name="T18" fmla="*/ 79 w 171"/>
                  <a:gd name="T19" fmla="*/ 32 h 74"/>
                  <a:gd name="T20" fmla="*/ 35 w 171"/>
                  <a:gd name="T21" fmla="*/ 34 h 74"/>
                  <a:gd name="T22" fmla="*/ 11 w 171"/>
                  <a:gd name="T23" fmla="*/ 42 h 74"/>
                  <a:gd name="T24" fmla="*/ 0 w 171"/>
                  <a:gd name="T25" fmla="*/ 51 h 74"/>
                  <a:gd name="T26" fmla="*/ 0 w 171"/>
                  <a:gd name="T27" fmla="*/ 42 h 74"/>
                  <a:gd name="T28" fmla="*/ 35 w 171"/>
                  <a:gd name="T29" fmla="*/ 29 h 74"/>
                  <a:gd name="T30" fmla="*/ 58 w 171"/>
                  <a:gd name="T31" fmla="*/ 12 h 74"/>
                  <a:gd name="T32" fmla="*/ 72 w 171"/>
                  <a:gd name="T33" fmla="*/ 0 h 74"/>
                  <a:gd name="T34" fmla="*/ 69 w 171"/>
                  <a:gd name="T35" fmla="*/ 2 h 74"/>
                  <a:gd name="T36" fmla="*/ 67 w 171"/>
                  <a:gd name="T37" fmla="*/ 5 h 74"/>
                  <a:gd name="T38" fmla="*/ 65 w 171"/>
                  <a:gd name="T39" fmla="*/ 7 h 74"/>
                  <a:gd name="T40" fmla="*/ 62 w 171"/>
                  <a:gd name="T41" fmla="*/ 10 h 74"/>
                  <a:gd name="T42" fmla="*/ 60 w 171"/>
                  <a:gd name="T43" fmla="*/ 10 h 74"/>
                  <a:gd name="T44" fmla="*/ 58 w 171"/>
                  <a:gd name="T45" fmla="*/ 14 h 74"/>
                  <a:gd name="T46" fmla="*/ 57 w 171"/>
                  <a:gd name="T47" fmla="*/ 16 h 74"/>
                  <a:gd name="T48" fmla="*/ 55 w 171"/>
                  <a:gd name="T49" fmla="*/ 17 h 74"/>
                  <a:gd name="T50" fmla="*/ 53 w 171"/>
                  <a:gd name="T51" fmla="*/ 19 h 74"/>
                  <a:gd name="T52" fmla="*/ 52 w 171"/>
                  <a:gd name="T53" fmla="*/ 21 h 74"/>
                  <a:gd name="T54" fmla="*/ 52 w 171"/>
                  <a:gd name="T55" fmla="*/ 21 h 74"/>
                  <a:gd name="T56" fmla="*/ 50 w 171"/>
                  <a:gd name="T57" fmla="*/ 22 h 74"/>
                  <a:gd name="T58" fmla="*/ 48 w 171"/>
                  <a:gd name="T59" fmla="*/ 24 h 74"/>
                  <a:gd name="T60" fmla="*/ 47 w 171"/>
                  <a:gd name="T61" fmla="*/ 26 h 74"/>
                  <a:gd name="T62" fmla="*/ 45 w 171"/>
                  <a:gd name="T63" fmla="*/ 27 h 74"/>
                  <a:gd name="T64" fmla="*/ 43 w 171"/>
                  <a:gd name="T65" fmla="*/ 27 h 74"/>
                  <a:gd name="T66" fmla="*/ 43 w 171"/>
                  <a:gd name="T67" fmla="*/ 29 h 74"/>
                  <a:gd name="T68" fmla="*/ 43 w 171"/>
                  <a:gd name="T69" fmla="*/ 29 h 74"/>
                  <a:gd name="T70" fmla="*/ 42 w 171"/>
                  <a:gd name="T71" fmla="*/ 29 h 74"/>
                  <a:gd name="T72" fmla="*/ 42 w 171"/>
                  <a:gd name="T73" fmla="*/ 29 h 74"/>
                  <a:gd name="T74" fmla="*/ 42 w 171"/>
                  <a:gd name="T75"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1" h="74">
                    <a:moveTo>
                      <a:pt x="42" y="29"/>
                    </a:moveTo>
                    <a:lnTo>
                      <a:pt x="82" y="26"/>
                    </a:lnTo>
                    <a:lnTo>
                      <a:pt x="105" y="32"/>
                    </a:lnTo>
                    <a:lnTo>
                      <a:pt x="131" y="46"/>
                    </a:lnTo>
                    <a:lnTo>
                      <a:pt x="142" y="59"/>
                    </a:lnTo>
                    <a:lnTo>
                      <a:pt x="171" y="74"/>
                    </a:lnTo>
                    <a:lnTo>
                      <a:pt x="139" y="64"/>
                    </a:lnTo>
                    <a:lnTo>
                      <a:pt x="122" y="46"/>
                    </a:lnTo>
                    <a:lnTo>
                      <a:pt x="95" y="34"/>
                    </a:lnTo>
                    <a:lnTo>
                      <a:pt x="79" y="32"/>
                    </a:lnTo>
                    <a:lnTo>
                      <a:pt x="35" y="34"/>
                    </a:lnTo>
                    <a:lnTo>
                      <a:pt x="11" y="42"/>
                    </a:lnTo>
                    <a:lnTo>
                      <a:pt x="0" y="51"/>
                    </a:lnTo>
                    <a:lnTo>
                      <a:pt x="0" y="42"/>
                    </a:lnTo>
                    <a:lnTo>
                      <a:pt x="35" y="29"/>
                    </a:lnTo>
                    <a:lnTo>
                      <a:pt x="58" y="12"/>
                    </a:lnTo>
                    <a:lnTo>
                      <a:pt x="72" y="0"/>
                    </a:lnTo>
                    <a:lnTo>
                      <a:pt x="69" y="2"/>
                    </a:lnTo>
                    <a:lnTo>
                      <a:pt x="67" y="5"/>
                    </a:lnTo>
                    <a:lnTo>
                      <a:pt x="65" y="7"/>
                    </a:lnTo>
                    <a:lnTo>
                      <a:pt x="62" y="10"/>
                    </a:lnTo>
                    <a:lnTo>
                      <a:pt x="60" y="10"/>
                    </a:lnTo>
                    <a:lnTo>
                      <a:pt x="58" y="14"/>
                    </a:lnTo>
                    <a:lnTo>
                      <a:pt x="57" y="16"/>
                    </a:lnTo>
                    <a:lnTo>
                      <a:pt x="55" y="17"/>
                    </a:lnTo>
                    <a:lnTo>
                      <a:pt x="53" y="19"/>
                    </a:lnTo>
                    <a:lnTo>
                      <a:pt x="52" y="21"/>
                    </a:lnTo>
                    <a:lnTo>
                      <a:pt x="52" y="21"/>
                    </a:lnTo>
                    <a:lnTo>
                      <a:pt x="50" y="22"/>
                    </a:lnTo>
                    <a:lnTo>
                      <a:pt x="48" y="24"/>
                    </a:lnTo>
                    <a:lnTo>
                      <a:pt x="47" y="26"/>
                    </a:lnTo>
                    <a:lnTo>
                      <a:pt x="45" y="27"/>
                    </a:lnTo>
                    <a:lnTo>
                      <a:pt x="43" y="27"/>
                    </a:lnTo>
                    <a:lnTo>
                      <a:pt x="43" y="29"/>
                    </a:lnTo>
                    <a:lnTo>
                      <a:pt x="43" y="29"/>
                    </a:lnTo>
                    <a:lnTo>
                      <a:pt x="42" y="29"/>
                    </a:lnTo>
                    <a:lnTo>
                      <a:pt x="42" y="29"/>
                    </a:lnTo>
                    <a:lnTo>
                      <a:pt x="42" y="29"/>
                    </a:lnTo>
                    <a:close/>
                  </a:path>
                </a:pathLst>
              </a:custGeom>
              <a:solidFill>
                <a:srgbClr val="000000"/>
              </a:solidFill>
              <a:ln>
                <a:noFill/>
              </a:ln>
            </p:spPr>
            <p:txBody>
              <a:bodyPr/>
              <a:lstStyle/>
              <a:p>
                <a:pPr algn="ctr"/>
                <a:endParaRPr lang="zh-CN" altLang="en-US" sz="2000">
                  <a:latin typeface="+mn-ea"/>
                </a:endParaRPr>
              </a:p>
            </p:txBody>
          </p:sp>
          <p:sp>
            <p:nvSpPr>
              <p:cNvPr id="1052789" name="Freeform 168"/>
              <p:cNvSpPr/>
              <p:nvPr/>
            </p:nvSpPr>
            <p:spPr bwMode="auto">
              <a:xfrm>
                <a:off x="349" y="1133"/>
                <a:ext cx="350" cy="207"/>
              </a:xfrm>
              <a:custGeom>
                <a:avLst/>
                <a:gdLst>
                  <a:gd name="T0" fmla="*/ 158 w 648"/>
                  <a:gd name="T1" fmla="*/ 42 h 414"/>
                  <a:gd name="T2" fmla="*/ 232 w 648"/>
                  <a:gd name="T3" fmla="*/ 164 h 414"/>
                  <a:gd name="T4" fmla="*/ 238 w 648"/>
                  <a:gd name="T5" fmla="*/ 245 h 414"/>
                  <a:gd name="T6" fmla="*/ 76 w 648"/>
                  <a:gd name="T7" fmla="*/ 174 h 414"/>
                  <a:gd name="T8" fmla="*/ 40 w 648"/>
                  <a:gd name="T9" fmla="*/ 139 h 414"/>
                  <a:gd name="T10" fmla="*/ 82 w 648"/>
                  <a:gd name="T11" fmla="*/ 231 h 414"/>
                  <a:gd name="T12" fmla="*/ 35 w 648"/>
                  <a:gd name="T13" fmla="*/ 219 h 414"/>
                  <a:gd name="T14" fmla="*/ 57 w 648"/>
                  <a:gd name="T15" fmla="*/ 302 h 414"/>
                  <a:gd name="T16" fmla="*/ 131 w 648"/>
                  <a:gd name="T17" fmla="*/ 364 h 414"/>
                  <a:gd name="T18" fmla="*/ 136 w 648"/>
                  <a:gd name="T19" fmla="*/ 310 h 414"/>
                  <a:gd name="T20" fmla="*/ 178 w 648"/>
                  <a:gd name="T21" fmla="*/ 288 h 414"/>
                  <a:gd name="T22" fmla="*/ 255 w 648"/>
                  <a:gd name="T23" fmla="*/ 245 h 414"/>
                  <a:gd name="T24" fmla="*/ 364 w 648"/>
                  <a:gd name="T25" fmla="*/ 295 h 414"/>
                  <a:gd name="T26" fmla="*/ 468 w 648"/>
                  <a:gd name="T27" fmla="*/ 352 h 414"/>
                  <a:gd name="T28" fmla="*/ 539 w 648"/>
                  <a:gd name="T29" fmla="*/ 330 h 414"/>
                  <a:gd name="T30" fmla="*/ 591 w 648"/>
                  <a:gd name="T31" fmla="*/ 328 h 414"/>
                  <a:gd name="T32" fmla="*/ 592 w 648"/>
                  <a:gd name="T33" fmla="*/ 335 h 414"/>
                  <a:gd name="T34" fmla="*/ 560 w 648"/>
                  <a:gd name="T35" fmla="*/ 337 h 414"/>
                  <a:gd name="T36" fmla="*/ 631 w 648"/>
                  <a:gd name="T37" fmla="*/ 352 h 414"/>
                  <a:gd name="T38" fmla="*/ 641 w 648"/>
                  <a:gd name="T39" fmla="*/ 365 h 414"/>
                  <a:gd name="T40" fmla="*/ 606 w 648"/>
                  <a:gd name="T41" fmla="*/ 352 h 414"/>
                  <a:gd name="T42" fmla="*/ 552 w 648"/>
                  <a:gd name="T43" fmla="*/ 349 h 414"/>
                  <a:gd name="T44" fmla="*/ 614 w 648"/>
                  <a:gd name="T45" fmla="*/ 360 h 414"/>
                  <a:gd name="T46" fmla="*/ 641 w 648"/>
                  <a:gd name="T47" fmla="*/ 369 h 414"/>
                  <a:gd name="T48" fmla="*/ 633 w 648"/>
                  <a:gd name="T49" fmla="*/ 379 h 414"/>
                  <a:gd name="T50" fmla="*/ 564 w 648"/>
                  <a:gd name="T51" fmla="*/ 369 h 414"/>
                  <a:gd name="T52" fmla="*/ 586 w 648"/>
                  <a:gd name="T53" fmla="*/ 377 h 414"/>
                  <a:gd name="T54" fmla="*/ 623 w 648"/>
                  <a:gd name="T55" fmla="*/ 392 h 414"/>
                  <a:gd name="T56" fmla="*/ 617 w 648"/>
                  <a:gd name="T57" fmla="*/ 402 h 414"/>
                  <a:gd name="T58" fmla="*/ 545 w 648"/>
                  <a:gd name="T59" fmla="*/ 397 h 414"/>
                  <a:gd name="T60" fmla="*/ 482 w 648"/>
                  <a:gd name="T61" fmla="*/ 407 h 414"/>
                  <a:gd name="T62" fmla="*/ 312 w 648"/>
                  <a:gd name="T63" fmla="*/ 357 h 414"/>
                  <a:gd name="T64" fmla="*/ 248 w 648"/>
                  <a:gd name="T65" fmla="*/ 312 h 414"/>
                  <a:gd name="T66" fmla="*/ 247 w 648"/>
                  <a:gd name="T67" fmla="*/ 328 h 414"/>
                  <a:gd name="T68" fmla="*/ 409 w 648"/>
                  <a:gd name="T69" fmla="*/ 394 h 414"/>
                  <a:gd name="T70" fmla="*/ 539 w 648"/>
                  <a:gd name="T71" fmla="*/ 406 h 414"/>
                  <a:gd name="T72" fmla="*/ 614 w 648"/>
                  <a:gd name="T73" fmla="*/ 406 h 414"/>
                  <a:gd name="T74" fmla="*/ 629 w 648"/>
                  <a:gd name="T75" fmla="*/ 392 h 414"/>
                  <a:gd name="T76" fmla="*/ 631 w 648"/>
                  <a:gd name="T77" fmla="*/ 382 h 414"/>
                  <a:gd name="T78" fmla="*/ 646 w 648"/>
                  <a:gd name="T79" fmla="*/ 369 h 414"/>
                  <a:gd name="T80" fmla="*/ 619 w 648"/>
                  <a:gd name="T81" fmla="*/ 342 h 414"/>
                  <a:gd name="T82" fmla="*/ 562 w 648"/>
                  <a:gd name="T83" fmla="*/ 323 h 414"/>
                  <a:gd name="T84" fmla="*/ 483 w 648"/>
                  <a:gd name="T85" fmla="*/ 349 h 414"/>
                  <a:gd name="T86" fmla="*/ 366 w 648"/>
                  <a:gd name="T87" fmla="*/ 292 h 414"/>
                  <a:gd name="T88" fmla="*/ 248 w 648"/>
                  <a:gd name="T89" fmla="*/ 186 h 414"/>
                  <a:gd name="T90" fmla="*/ 178 w 648"/>
                  <a:gd name="T91" fmla="*/ 62 h 414"/>
                  <a:gd name="T92" fmla="*/ 116 w 648"/>
                  <a:gd name="T93"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8" h="414">
                    <a:moveTo>
                      <a:pt x="116" y="0"/>
                    </a:moveTo>
                    <a:lnTo>
                      <a:pt x="131" y="13"/>
                    </a:lnTo>
                    <a:lnTo>
                      <a:pt x="158" y="42"/>
                    </a:lnTo>
                    <a:lnTo>
                      <a:pt x="178" y="69"/>
                    </a:lnTo>
                    <a:lnTo>
                      <a:pt x="193" y="107"/>
                    </a:lnTo>
                    <a:lnTo>
                      <a:pt x="232" y="164"/>
                    </a:lnTo>
                    <a:lnTo>
                      <a:pt x="253" y="201"/>
                    </a:lnTo>
                    <a:lnTo>
                      <a:pt x="275" y="228"/>
                    </a:lnTo>
                    <a:lnTo>
                      <a:pt x="238" y="245"/>
                    </a:lnTo>
                    <a:lnTo>
                      <a:pt x="175" y="282"/>
                    </a:lnTo>
                    <a:lnTo>
                      <a:pt x="148" y="293"/>
                    </a:lnTo>
                    <a:lnTo>
                      <a:pt x="76" y="174"/>
                    </a:lnTo>
                    <a:lnTo>
                      <a:pt x="66" y="141"/>
                    </a:lnTo>
                    <a:lnTo>
                      <a:pt x="66" y="178"/>
                    </a:lnTo>
                    <a:lnTo>
                      <a:pt x="40" y="139"/>
                    </a:lnTo>
                    <a:lnTo>
                      <a:pt x="17" y="89"/>
                    </a:lnTo>
                    <a:lnTo>
                      <a:pt x="25" y="131"/>
                    </a:lnTo>
                    <a:lnTo>
                      <a:pt x="82" y="231"/>
                    </a:lnTo>
                    <a:lnTo>
                      <a:pt x="101" y="280"/>
                    </a:lnTo>
                    <a:lnTo>
                      <a:pt x="76" y="282"/>
                    </a:lnTo>
                    <a:lnTo>
                      <a:pt x="35" y="219"/>
                    </a:lnTo>
                    <a:lnTo>
                      <a:pt x="0" y="121"/>
                    </a:lnTo>
                    <a:lnTo>
                      <a:pt x="5" y="173"/>
                    </a:lnTo>
                    <a:lnTo>
                      <a:pt x="57" y="302"/>
                    </a:lnTo>
                    <a:lnTo>
                      <a:pt x="84" y="337"/>
                    </a:lnTo>
                    <a:lnTo>
                      <a:pt x="87" y="322"/>
                    </a:lnTo>
                    <a:lnTo>
                      <a:pt x="131" y="364"/>
                    </a:lnTo>
                    <a:lnTo>
                      <a:pt x="161" y="359"/>
                    </a:lnTo>
                    <a:lnTo>
                      <a:pt x="113" y="300"/>
                    </a:lnTo>
                    <a:lnTo>
                      <a:pt x="136" y="310"/>
                    </a:lnTo>
                    <a:lnTo>
                      <a:pt x="141" y="300"/>
                    </a:lnTo>
                    <a:lnTo>
                      <a:pt x="158" y="298"/>
                    </a:lnTo>
                    <a:lnTo>
                      <a:pt x="178" y="288"/>
                    </a:lnTo>
                    <a:lnTo>
                      <a:pt x="206" y="283"/>
                    </a:lnTo>
                    <a:lnTo>
                      <a:pt x="200" y="273"/>
                    </a:lnTo>
                    <a:lnTo>
                      <a:pt x="255" y="245"/>
                    </a:lnTo>
                    <a:lnTo>
                      <a:pt x="282" y="231"/>
                    </a:lnTo>
                    <a:lnTo>
                      <a:pt x="316" y="255"/>
                    </a:lnTo>
                    <a:lnTo>
                      <a:pt x="364" y="295"/>
                    </a:lnTo>
                    <a:lnTo>
                      <a:pt x="384" y="307"/>
                    </a:lnTo>
                    <a:lnTo>
                      <a:pt x="423" y="327"/>
                    </a:lnTo>
                    <a:lnTo>
                      <a:pt x="468" y="352"/>
                    </a:lnTo>
                    <a:lnTo>
                      <a:pt x="482" y="354"/>
                    </a:lnTo>
                    <a:lnTo>
                      <a:pt x="525" y="335"/>
                    </a:lnTo>
                    <a:lnTo>
                      <a:pt x="539" y="330"/>
                    </a:lnTo>
                    <a:lnTo>
                      <a:pt x="549" y="325"/>
                    </a:lnTo>
                    <a:lnTo>
                      <a:pt x="574" y="327"/>
                    </a:lnTo>
                    <a:lnTo>
                      <a:pt x="591" y="328"/>
                    </a:lnTo>
                    <a:lnTo>
                      <a:pt x="596" y="332"/>
                    </a:lnTo>
                    <a:lnTo>
                      <a:pt x="606" y="339"/>
                    </a:lnTo>
                    <a:lnTo>
                      <a:pt x="592" y="335"/>
                    </a:lnTo>
                    <a:lnTo>
                      <a:pt x="562" y="335"/>
                    </a:lnTo>
                    <a:lnTo>
                      <a:pt x="550" y="334"/>
                    </a:lnTo>
                    <a:lnTo>
                      <a:pt x="560" y="337"/>
                    </a:lnTo>
                    <a:lnTo>
                      <a:pt x="599" y="339"/>
                    </a:lnTo>
                    <a:lnTo>
                      <a:pt x="614" y="344"/>
                    </a:lnTo>
                    <a:lnTo>
                      <a:pt x="631" y="352"/>
                    </a:lnTo>
                    <a:lnTo>
                      <a:pt x="641" y="357"/>
                    </a:lnTo>
                    <a:lnTo>
                      <a:pt x="644" y="360"/>
                    </a:lnTo>
                    <a:lnTo>
                      <a:pt x="641" y="365"/>
                    </a:lnTo>
                    <a:lnTo>
                      <a:pt x="634" y="364"/>
                    </a:lnTo>
                    <a:lnTo>
                      <a:pt x="617" y="357"/>
                    </a:lnTo>
                    <a:lnTo>
                      <a:pt x="606" y="352"/>
                    </a:lnTo>
                    <a:lnTo>
                      <a:pt x="597" y="349"/>
                    </a:lnTo>
                    <a:lnTo>
                      <a:pt x="567" y="350"/>
                    </a:lnTo>
                    <a:lnTo>
                      <a:pt x="552" y="349"/>
                    </a:lnTo>
                    <a:lnTo>
                      <a:pt x="567" y="352"/>
                    </a:lnTo>
                    <a:lnTo>
                      <a:pt x="597" y="352"/>
                    </a:lnTo>
                    <a:lnTo>
                      <a:pt x="614" y="360"/>
                    </a:lnTo>
                    <a:lnTo>
                      <a:pt x="623" y="362"/>
                    </a:lnTo>
                    <a:lnTo>
                      <a:pt x="633" y="365"/>
                    </a:lnTo>
                    <a:lnTo>
                      <a:pt x="641" y="369"/>
                    </a:lnTo>
                    <a:lnTo>
                      <a:pt x="644" y="372"/>
                    </a:lnTo>
                    <a:lnTo>
                      <a:pt x="641" y="377"/>
                    </a:lnTo>
                    <a:lnTo>
                      <a:pt x="633" y="379"/>
                    </a:lnTo>
                    <a:lnTo>
                      <a:pt x="616" y="379"/>
                    </a:lnTo>
                    <a:lnTo>
                      <a:pt x="594" y="369"/>
                    </a:lnTo>
                    <a:lnTo>
                      <a:pt x="564" y="369"/>
                    </a:lnTo>
                    <a:lnTo>
                      <a:pt x="560" y="372"/>
                    </a:lnTo>
                    <a:lnTo>
                      <a:pt x="565" y="374"/>
                    </a:lnTo>
                    <a:lnTo>
                      <a:pt x="586" y="377"/>
                    </a:lnTo>
                    <a:lnTo>
                      <a:pt x="604" y="384"/>
                    </a:lnTo>
                    <a:lnTo>
                      <a:pt x="614" y="387"/>
                    </a:lnTo>
                    <a:lnTo>
                      <a:pt x="623" y="392"/>
                    </a:lnTo>
                    <a:lnTo>
                      <a:pt x="626" y="396"/>
                    </a:lnTo>
                    <a:lnTo>
                      <a:pt x="623" y="399"/>
                    </a:lnTo>
                    <a:lnTo>
                      <a:pt x="617" y="402"/>
                    </a:lnTo>
                    <a:lnTo>
                      <a:pt x="584" y="397"/>
                    </a:lnTo>
                    <a:lnTo>
                      <a:pt x="562" y="394"/>
                    </a:lnTo>
                    <a:lnTo>
                      <a:pt x="545" y="397"/>
                    </a:lnTo>
                    <a:lnTo>
                      <a:pt x="527" y="404"/>
                    </a:lnTo>
                    <a:lnTo>
                      <a:pt x="498" y="407"/>
                    </a:lnTo>
                    <a:lnTo>
                      <a:pt x="482" y="407"/>
                    </a:lnTo>
                    <a:lnTo>
                      <a:pt x="463" y="402"/>
                    </a:lnTo>
                    <a:lnTo>
                      <a:pt x="391" y="384"/>
                    </a:lnTo>
                    <a:lnTo>
                      <a:pt x="312" y="357"/>
                    </a:lnTo>
                    <a:lnTo>
                      <a:pt x="262" y="334"/>
                    </a:lnTo>
                    <a:lnTo>
                      <a:pt x="238" y="315"/>
                    </a:lnTo>
                    <a:lnTo>
                      <a:pt x="248" y="312"/>
                    </a:lnTo>
                    <a:lnTo>
                      <a:pt x="240" y="307"/>
                    </a:lnTo>
                    <a:lnTo>
                      <a:pt x="230" y="310"/>
                    </a:lnTo>
                    <a:lnTo>
                      <a:pt x="247" y="328"/>
                    </a:lnTo>
                    <a:lnTo>
                      <a:pt x="297" y="354"/>
                    </a:lnTo>
                    <a:lnTo>
                      <a:pt x="356" y="379"/>
                    </a:lnTo>
                    <a:lnTo>
                      <a:pt x="409" y="394"/>
                    </a:lnTo>
                    <a:lnTo>
                      <a:pt x="488" y="414"/>
                    </a:lnTo>
                    <a:lnTo>
                      <a:pt x="505" y="412"/>
                    </a:lnTo>
                    <a:lnTo>
                      <a:pt x="539" y="406"/>
                    </a:lnTo>
                    <a:lnTo>
                      <a:pt x="565" y="401"/>
                    </a:lnTo>
                    <a:lnTo>
                      <a:pt x="591" y="402"/>
                    </a:lnTo>
                    <a:lnTo>
                      <a:pt x="614" y="406"/>
                    </a:lnTo>
                    <a:lnTo>
                      <a:pt x="624" y="404"/>
                    </a:lnTo>
                    <a:lnTo>
                      <a:pt x="629" y="397"/>
                    </a:lnTo>
                    <a:lnTo>
                      <a:pt x="629" y="392"/>
                    </a:lnTo>
                    <a:lnTo>
                      <a:pt x="592" y="375"/>
                    </a:lnTo>
                    <a:lnTo>
                      <a:pt x="614" y="382"/>
                    </a:lnTo>
                    <a:lnTo>
                      <a:pt x="631" y="382"/>
                    </a:lnTo>
                    <a:lnTo>
                      <a:pt x="643" y="380"/>
                    </a:lnTo>
                    <a:lnTo>
                      <a:pt x="648" y="374"/>
                    </a:lnTo>
                    <a:lnTo>
                      <a:pt x="646" y="369"/>
                    </a:lnTo>
                    <a:lnTo>
                      <a:pt x="646" y="364"/>
                    </a:lnTo>
                    <a:lnTo>
                      <a:pt x="646" y="357"/>
                    </a:lnTo>
                    <a:lnTo>
                      <a:pt x="619" y="342"/>
                    </a:lnTo>
                    <a:lnTo>
                      <a:pt x="607" y="337"/>
                    </a:lnTo>
                    <a:lnTo>
                      <a:pt x="592" y="325"/>
                    </a:lnTo>
                    <a:lnTo>
                      <a:pt x="562" y="323"/>
                    </a:lnTo>
                    <a:lnTo>
                      <a:pt x="544" y="322"/>
                    </a:lnTo>
                    <a:lnTo>
                      <a:pt x="508" y="337"/>
                    </a:lnTo>
                    <a:lnTo>
                      <a:pt x="483" y="349"/>
                    </a:lnTo>
                    <a:lnTo>
                      <a:pt x="465" y="347"/>
                    </a:lnTo>
                    <a:lnTo>
                      <a:pt x="404" y="312"/>
                    </a:lnTo>
                    <a:lnTo>
                      <a:pt x="366" y="292"/>
                    </a:lnTo>
                    <a:lnTo>
                      <a:pt x="312" y="246"/>
                    </a:lnTo>
                    <a:lnTo>
                      <a:pt x="279" y="226"/>
                    </a:lnTo>
                    <a:lnTo>
                      <a:pt x="248" y="186"/>
                    </a:lnTo>
                    <a:lnTo>
                      <a:pt x="225" y="147"/>
                    </a:lnTo>
                    <a:lnTo>
                      <a:pt x="198" y="105"/>
                    </a:lnTo>
                    <a:lnTo>
                      <a:pt x="178" y="62"/>
                    </a:lnTo>
                    <a:lnTo>
                      <a:pt x="126" y="2"/>
                    </a:lnTo>
                    <a:lnTo>
                      <a:pt x="116" y="0"/>
                    </a:lnTo>
                    <a:lnTo>
                      <a:pt x="116" y="0"/>
                    </a:lnTo>
                    <a:close/>
                  </a:path>
                </a:pathLst>
              </a:custGeom>
              <a:solidFill>
                <a:srgbClr val="000000"/>
              </a:solidFill>
              <a:ln>
                <a:noFill/>
              </a:ln>
            </p:spPr>
            <p:txBody>
              <a:bodyPr/>
              <a:lstStyle/>
              <a:p>
                <a:pPr algn="ctr"/>
                <a:endParaRPr lang="zh-CN" altLang="en-US" sz="2000">
                  <a:latin typeface="+mn-ea"/>
                </a:endParaRPr>
              </a:p>
            </p:txBody>
          </p:sp>
          <p:sp>
            <p:nvSpPr>
              <p:cNvPr id="1052790" name="Freeform 169"/>
              <p:cNvSpPr/>
              <p:nvPr/>
            </p:nvSpPr>
            <p:spPr bwMode="auto">
              <a:xfrm>
                <a:off x="455" y="1270"/>
                <a:ext cx="24" cy="20"/>
              </a:xfrm>
              <a:custGeom>
                <a:avLst/>
                <a:gdLst>
                  <a:gd name="T0" fmla="*/ 7 w 44"/>
                  <a:gd name="T1" fmla="*/ 3 h 40"/>
                  <a:gd name="T2" fmla="*/ 17 w 44"/>
                  <a:gd name="T3" fmla="*/ 22 h 40"/>
                  <a:gd name="T4" fmla="*/ 44 w 44"/>
                  <a:gd name="T5" fmla="*/ 39 h 40"/>
                  <a:gd name="T6" fmla="*/ 37 w 44"/>
                  <a:gd name="T7" fmla="*/ 40 h 40"/>
                  <a:gd name="T8" fmla="*/ 14 w 44"/>
                  <a:gd name="T9" fmla="*/ 25 h 40"/>
                  <a:gd name="T10" fmla="*/ 0 w 44"/>
                  <a:gd name="T11" fmla="*/ 5 h 40"/>
                  <a:gd name="T12" fmla="*/ 4 w 44"/>
                  <a:gd name="T13" fmla="*/ 0 h 40"/>
                  <a:gd name="T14" fmla="*/ 7 w 44"/>
                  <a:gd name="T15" fmla="*/ 3 h 40"/>
                  <a:gd name="T16" fmla="*/ 7 w 44"/>
                  <a:gd name="T17"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0">
                    <a:moveTo>
                      <a:pt x="7" y="3"/>
                    </a:moveTo>
                    <a:lnTo>
                      <a:pt x="17" y="22"/>
                    </a:lnTo>
                    <a:lnTo>
                      <a:pt x="44" y="39"/>
                    </a:lnTo>
                    <a:lnTo>
                      <a:pt x="37" y="40"/>
                    </a:lnTo>
                    <a:lnTo>
                      <a:pt x="14" y="25"/>
                    </a:lnTo>
                    <a:lnTo>
                      <a:pt x="0" y="5"/>
                    </a:lnTo>
                    <a:lnTo>
                      <a:pt x="4" y="0"/>
                    </a:lnTo>
                    <a:lnTo>
                      <a:pt x="7" y="3"/>
                    </a:lnTo>
                    <a:lnTo>
                      <a:pt x="7" y="3"/>
                    </a:lnTo>
                    <a:close/>
                  </a:path>
                </a:pathLst>
              </a:custGeom>
              <a:solidFill>
                <a:srgbClr val="000000"/>
              </a:solidFill>
              <a:ln>
                <a:noFill/>
              </a:ln>
            </p:spPr>
            <p:txBody>
              <a:bodyPr/>
              <a:lstStyle/>
              <a:p>
                <a:pPr algn="ctr"/>
                <a:endParaRPr lang="zh-CN" altLang="en-US" sz="2000">
                  <a:latin typeface="+mn-ea"/>
                </a:endParaRPr>
              </a:p>
            </p:txBody>
          </p:sp>
          <p:sp>
            <p:nvSpPr>
              <p:cNvPr id="1052791" name="Freeform 170"/>
              <p:cNvSpPr/>
              <p:nvPr/>
            </p:nvSpPr>
            <p:spPr bwMode="auto">
              <a:xfrm>
                <a:off x="320" y="1278"/>
                <a:ext cx="125" cy="77"/>
              </a:xfrm>
              <a:custGeom>
                <a:avLst/>
                <a:gdLst>
                  <a:gd name="T0" fmla="*/ 224 w 234"/>
                  <a:gd name="T1" fmla="*/ 2 h 154"/>
                  <a:gd name="T2" fmla="*/ 222 w 234"/>
                  <a:gd name="T3" fmla="*/ 61 h 154"/>
                  <a:gd name="T4" fmla="*/ 227 w 234"/>
                  <a:gd name="T5" fmla="*/ 104 h 154"/>
                  <a:gd name="T6" fmla="*/ 227 w 234"/>
                  <a:gd name="T7" fmla="*/ 121 h 154"/>
                  <a:gd name="T8" fmla="*/ 220 w 234"/>
                  <a:gd name="T9" fmla="*/ 134 h 154"/>
                  <a:gd name="T10" fmla="*/ 178 w 234"/>
                  <a:gd name="T11" fmla="*/ 123 h 154"/>
                  <a:gd name="T12" fmla="*/ 130 w 234"/>
                  <a:gd name="T13" fmla="*/ 81 h 154"/>
                  <a:gd name="T14" fmla="*/ 177 w 234"/>
                  <a:gd name="T15" fmla="*/ 141 h 154"/>
                  <a:gd name="T16" fmla="*/ 155 w 234"/>
                  <a:gd name="T17" fmla="*/ 143 h 154"/>
                  <a:gd name="T18" fmla="*/ 125 w 234"/>
                  <a:gd name="T19" fmla="*/ 129 h 154"/>
                  <a:gd name="T20" fmla="*/ 101 w 234"/>
                  <a:gd name="T21" fmla="*/ 146 h 154"/>
                  <a:gd name="T22" fmla="*/ 64 w 234"/>
                  <a:gd name="T23" fmla="*/ 148 h 154"/>
                  <a:gd name="T24" fmla="*/ 0 w 234"/>
                  <a:gd name="T25" fmla="*/ 143 h 154"/>
                  <a:gd name="T26" fmla="*/ 24 w 234"/>
                  <a:gd name="T27" fmla="*/ 153 h 154"/>
                  <a:gd name="T28" fmla="*/ 113 w 234"/>
                  <a:gd name="T29" fmla="*/ 154 h 154"/>
                  <a:gd name="T30" fmla="*/ 133 w 234"/>
                  <a:gd name="T31" fmla="*/ 148 h 154"/>
                  <a:gd name="T32" fmla="*/ 163 w 234"/>
                  <a:gd name="T33" fmla="*/ 154 h 154"/>
                  <a:gd name="T34" fmla="*/ 195 w 234"/>
                  <a:gd name="T35" fmla="*/ 153 h 154"/>
                  <a:gd name="T36" fmla="*/ 217 w 234"/>
                  <a:gd name="T37" fmla="*/ 151 h 154"/>
                  <a:gd name="T38" fmla="*/ 229 w 234"/>
                  <a:gd name="T39" fmla="*/ 133 h 154"/>
                  <a:gd name="T40" fmla="*/ 234 w 234"/>
                  <a:gd name="T41" fmla="*/ 113 h 154"/>
                  <a:gd name="T42" fmla="*/ 229 w 234"/>
                  <a:gd name="T43" fmla="*/ 59 h 154"/>
                  <a:gd name="T44" fmla="*/ 229 w 234"/>
                  <a:gd name="T45" fmla="*/ 0 h 154"/>
                  <a:gd name="T46" fmla="*/ 224 w 234"/>
                  <a:gd name="T47" fmla="*/ 2 h 154"/>
                  <a:gd name="T48" fmla="*/ 224 w 234"/>
                  <a:gd name="T49" fmla="*/ 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4" h="154">
                    <a:moveTo>
                      <a:pt x="224" y="2"/>
                    </a:moveTo>
                    <a:lnTo>
                      <a:pt x="222" y="61"/>
                    </a:lnTo>
                    <a:lnTo>
                      <a:pt x="227" y="104"/>
                    </a:lnTo>
                    <a:lnTo>
                      <a:pt x="227" y="121"/>
                    </a:lnTo>
                    <a:lnTo>
                      <a:pt x="220" y="134"/>
                    </a:lnTo>
                    <a:lnTo>
                      <a:pt x="178" y="123"/>
                    </a:lnTo>
                    <a:lnTo>
                      <a:pt x="130" y="81"/>
                    </a:lnTo>
                    <a:lnTo>
                      <a:pt x="177" y="141"/>
                    </a:lnTo>
                    <a:lnTo>
                      <a:pt x="155" y="143"/>
                    </a:lnTo>
                    <a:lnTo>
                      <a:pt x="125" y="129"/>
                    </a:lnTo>
                    <a:lnTo>
                      <a:pt x="101" y="146"/>
                    </a:lnTo>
                    <a:lnTo>
                      <a:pt x="64" y="148"/>
                    </a:lnTo>
                    <a:lnTo>
                      <a:pt x="0" y="143"/>
                    </a:lnTo>
                    <a:lnTo>
                      <a:pt x="24" y="153"/>
                    </a:lnTo>
                    <a:lnTo>
                      <a:pt x="113" y="154"/>
                    </a:lnTo>
                    <a:lnTo>
                      <a:pt x="133" y="148"/>
                    </a:lnTo>
                    <a:lnTo>
                      <a:pt x="163" y="154"/>
                    </a:lnTo>
                    <a:lnTo>
                      <a:pt x="195" y="153"/>
                    </a:lnTo>
                    <a:lnTo>
                      <a:pt x="217" y="151"/>
                    </a:lnTo>
                    <a:lnTo>
                      <a:pt x="229" y="133"/>
                    </a:lnTo>
                    <a:lnTo>
                      <a:pt x="234" y="113"/>
                    </a:lnTo>
                    <a:lnTo>
                      <a:pt x="229" y="59"/>
                    </a:lnTo>
                    <a:lnTo>
                      <a:pt x="229" y="0"/>
                    </a:lnTo>
                    <a:lnTo>
                      <a:pt x="224" y="2"/>
                    </a:lnTo>
                    <a:lnTo>
                      <a:pt x="224" y="2"/>
                    </a:lnTo>
                    <a:close/>
                  </a:path>
                </a:pathLst>
              </a:custGeom>
              <a:solidFill>
                <a:srgbClr val="000000"/>
              </a:solidFill>
              <a:ln>
                <a:noFill/>
              </a:ln>
            </p:spPr>
            <p:txBody>
              <a:bodyPr/>
              <a:lstStyle/>
              <a:p>
                <a:pPr algn="ctr"/>
                <a:endParaRPr lang="zh-CN" altLang="en-US" sz="2000">
                  <a:latin typeface="+mn-ea"/>
                </a:endParaRPr>
              </a:p>
            </p:txBody>
          </p:sp>
          <p:sp>
            <p:nvSpPr>
              <p:cNvPr id="1052792" name="Freeform 171"/>
              <p:cNvSpPr/>
              <p:nvPr/>
            </p:nvSpPr>
            <p:spPr bwMode="auto">
              <a:xfrm>
                <a:off x="421" y="1356"/>
                <a:ext cx="9" cy="61"/>
              </a:xfrm>
              <a:custGeom>
                <a:avLst/>
                <a:gdLst>
                  <a:gd name="T0" fmla="*/ 0 w 15"/>
                  <a:gd name="T1" fmla="*/ 0 h 123"/>
                  <a:gd name="T2" fmla="*/ 12 w 15"/>
                  <a:gd name="T3" fmla="*/ 19 h 123"/>
                  <a:gd name="T4" fmla="*/ 15 w 15"/>
                  <a:gd name="T5" fmla="*/ 52 h 123"/>
                  <a:gd name="T6" fmla="*/ 15 w 15"/>
                  <a:gd name="T7" fmla="*/ 87 h 123"/>
                  <a:gd name="T8" fmla="*/ 7 w 15"/>
                  <a:gd name="T9" fmla="*/ 123 h 123"/>
                  <a:gd name="T10" fmla="*/ 3 w 15"/>
                  <a:gd name="T11" fmla="*/ 19 h 123"/>
                  <a:gd name="T12" fmla="*/ 0 w 15"/>
                  <a:gd name="T13" fmla="*/ 0 h 123"/>
                  <a:gd name="T14" fmla="*/ 0 w 15"/>
                  <a:gd name="T15" fmla="*/ 0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3">
                    <a:moveTo>
                      <a:pt x="0" y="0"/>
                    </a:moveTo>
                    <a:lnTo>
                      <a:pt x="12" y="19"/>
                    </a:lnTo>
                    <a:lnTo>
                      <a:pt x="15" y="52"/>
                    </a:lnTo>
                    <a:lnTo>
                      <a:pt x="15" y="87"/>
                    </a:lnTo>
                    <a:lnTo>
                      <a:pt x="7" y="123"/>
                    </a:lnTo>
                    <a:lnTo>
                      <a:pt x="3" y="19"/>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793" name="Freeform 172"/>
              <p:cNvSpPr/>
              <p:nvPr/>
            </p:nvSpPr>
            <p:spPr bwMode="auto">
              <a:xfrm>
                <a:off x="433" y="1351"/>
                <a:ext cx="11" cy="78"/>
              </a:xfrm>
              <a:custGeom>
                <a:avLst/>
                <a:gdLst>
                  <a:gd name="T0" fmla="*/ 0 w 18"/>
                  <a:gd name="T1" fmla="*/ 5 h 156"/>
                  <a:gd name="T2" fmla="*/ 13 w 18"/>
                  <a:gd name="T3" fmla="*/ 47 h 156"/>
                  <a:gd name="T4" fmla="*/ 7 w 18"/>
                  <a:gd name="T5" fmla="*/ 115 h 156"/>
                  <a:gd name="T6" fmla="*/ 3 w 18"/>
                  <a:gd name="T7" fmla="*/ 156 h 156"/>
                  <a:gd name="T8" fmla="*/ 10 w 18"/>
                  <a:gd name="T9" fmla="*/ 149 h 156"/>
                  <a:gd name="T10" fmla="*/ 18 w 18"/>
                  <a:gd name="T11" fmla="*/ 57 h 156"/>
                  <a:gd name="T12" fmla="*/ 18 w 18"/>
                  <a:gd name="T13" fmla="*/ 42 h 156"/>
                  <a:gd name="T14" fmla="*/ 3 w 18"/>
                  <a:gd name="T15" fmla="*/ 0 h 156"/>
                  <a:gd name="T16" fmla="*/ 0 w 18"/>
                  <a:gd name="T17" fmla="*/ 5 h 156"/>
                  <a:gd name="T18" fmla="*/ 0 w 18"/>
                  <a:gd name="T19"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56">
                    <a:moveTo>
                      <a:pt x="0" y="5"/>
                    </a:moveTo>
                    <a:lnTo>
                      <a:pt x="13" y="47"/>
                    </a:lnTo>
                    <a:lnTo>
                      <a:pt x="7" y="115"/>
                    </a:lnTo>
                    <a:lnTo>
                      <a:pt x="3" y="156"/>
                    </a:lnTo>
                    <a:lnTo>
                      <a:pt x="10" y="149"/>
                    </a:lnTo>
                    <a:lnTo>
                      <a:pt x="18" y="57"/>
                    </a:lnTo>
                    <a:lnTo>
                      <a:pt x="18" y="42"/>
                    </a:lnTo>
                    <a:lnTo>
                      <a:pt x="3" y="0"/>
                    </a:lnTo>
                    <a:lnTo>
                      <a:pt x="0" y="5"/>
                    </a:lnTo>
                    <a:lnTo>
                      <a:pt x="0" y="5"/>
                    </a:lnTo>
                    <a:close/>
                  </a:path>
                </a:pathLst>
              </a:custGeom>
              <a:solidFill>
                <a:srgbClr val="000000"/>
              </a:solidFill>
              <a:ln>
                <a:noFill/>
              </a:ln>
            </p:spPr>
            <p:txBody>
              <a:bodyPr/>
              <a:lstStyle/>
              <a:p>
                <a:pPr algn="ctr"/>
                <a:endParaRPr lang="zh-CN" altLang="en-US" sz="2000">
                  <a:latin typeface="+mn-ea"/>
                </a:endParaRPr>
              </a:p>
            </p:txBody>
          </p:sp>
          <p:sp>
            <p:nvSpPr>
              <p:cNvPr id="1052794" name="Freeform 173"/>
              <p:cNvSpPr/>
              <p:nvPr/>
            </p:nvSpPr>
            <p:spPr bwMode="auto">
              <a:xfrm>
                <a:off x="439" y="1156"/>
                <a:ext cx="118" cy="24"/>
              </a:xfrm>
              <a:custGeom>
                <a:avLst/>
                <a:gdLst>
                  <a:gd name="T0" fmla="*/ 0 w 218"/>
                  <a:gd name="T1" fmla="*/ 0 h 47"/>
                  <a:gd name="T2" fmla="*/ 168 w 218"/>
                  <a:gd name="T3" fmla="*/ 0 h 47"/>
                  <a:gd name="T4" fmla="*/ 218 w 218"/>
                  <a:gd name="T5" fmla="*/ 2 h 47"/>
                  <a:gd name="T6" fmla="*/ 200 w 218"/>
                  <a:gd name="T7" fmla="*/ 29 h 47"/>
                  <a:gd name="T8" fmla="*/ 203 w 218"/>
                  <a:gd name="T9" fmla="*/ 42 h 47"/>
                  <a:gd name="T10" fmla="*/ 195 w 218"/>
                  <a:gd name="T11" fmla="*/ 35 h 47"/>
                  <a:gd name="T12" fmla="*/ 42 w 218"/>
                  <a:gd name="T13" fmla="*/ 34 h 47"/>
                  <a:gd name="T14" fmla="*/ 39 w 218"/>
                  <a:gd name="T15" fmla="*/ 47 h 47"/>
                  <a:gd name="T16" fmla="*/ 34 w 218"/>
                  <a:gd name="T17" fmla="*/ 29 h 47"/>
                  <a:gd name="T18" fmla="*/ 116 w 218"/>
                  <a:gd name="T19" fmla="*/ 27 h 47"/>
                  <a:gd name="T20" fmla="*/ 61 w 218"/>
                  <a:gd name="T21" fmla="*/ 5 h 47"/>
                  <a:gd name="T22" fmla="*/ 2 w 218"/>
                  <a:gd name="T23" fmla="*/ 5 h 47"/>
                  <a:gd name="T24" fmla="*/ 0 w 218"/>
                  <a:gd name="T25" fmla="*/ 0 h 47"/>
                  <a:gd name="T26" fmla="*/ 0 w 218"/>
                  <a:gd name="T2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 h="47">
                    <a:moveTo>
                      <a:pt x="0" y="0"/>
                    </a:moveTo>
                    <a:lnTo>
                      <a:pt x="168" y="0"/>
                    </a:lnTo>
                    <a:lnTo>
                      <a:pt x="218" y="2"/>
                    </a:lnTo>
                    <a:lnTo>
                      <a:pt x="200" y="29"/>
                    </a:lnTo>
                    <a:lnTo>
                      <a:pt x="203" y="42"/>
                    </a:lnTo>
                    <a:lnTo>
                      <a:pt x="195" y="35"/>
                    </a:lnTo>
                    <a:lnTo>
                      <a:pt x="42" y="34"/>
                    </a:lnTo>
                    <a:lnTo>
                      <a:pt x="39" y="47"/>
                    </a:lnTo>
                    <a:lnTo>
                      <a:pt x="34" y="29"/>
                    </a:lnTo>
                    <a:lnTo>
                      <a:pt x="116" y="27"/>
                    </a:lnTo>
                    <a:lnTo>
                      <a:pt x="61" y="5"/>
                    </a:lnTo>
                    <a:lnTo>
                      <a:pt x="2"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795" name="Freeform 174"/>
              <p:cNvSpPr/>
              <p:nvPr/>
            </p:nvSpPr>
            <p:spPr bwMode="auto">
              <a:xfrm>
                <a:off x="442" y="1157"/>
                <a:ext cx="21" cy="17"/>
              </a:xfrm>
              <a:custGeom>
                <a:avLst/>
                <a:gdLst>
                  <a:gd name="T0" fmla="*/ 0 w 38"/>
                  <a:gd name="T1" fmla="*/ 5 h 33"/>
                  <a:gd name="T2" fmla="*/ 28 w 38"/>
                  <a:gd name="T3" fmla="*/ 33 h 33"/>
                  <a:gd name="T4" fmla="*/ 38 w 38"/>
                  <a:gd name="T5" fmla="*/ 32 h 33"/>
                  <a:gd name="T6" fmla="*/ 0 w 38"/>
                  <a:gd name="T7" fmla="*/ 0 h 33"/>
                  <a:gd name="T8" fmla="*/ 0 w 38"/>
                  <a:gd name="T9" fmla="*/ 5 h 33"/>
                  <a:gd name="T10" fmla="*/ 0 w 38"/>
                  <a:gd name="T11" fmla="*/ 5 h 33"/>
                </a:gdLst>
                <a:ahLst/>
                <a:cxnLst>
                  <a:cxn ang="0">
                    <a:pos x="T0" y="T1"/>
                  </a:cxn>
                  <a:cxn ang="0">
                    <a:pos x="T2" y="T3"/>
                  </a:cxn>
                  <a:cxn ang="0">
                    <a:pos x="T4" y="T5"/>
                  </a:cxn>
                  <a:cxn ang="0">
                    <a:pos x="T6" y="T7"/>
                  </a:cxn>
                  <a:cxn ang="0">
                    <a:pos x="T8" y="T9"/>
                  </a:cxn>
                  <a:cxn ang="0">
                    <a:pos x="T10" y="T11"/>
                  </a:cxn>
                </a:cxnLst>
                <a:rect l="0" t="0" r="r" b="b"/>
                <a:pathLst>
                  <a:path w="38" h="33">
                    <a:moveTo>
                      <a:pt x="0" y="5"/>
                    </a:moveTo>
                    <a:lnTo>
                      <a:pt x="28" y="33"/>
                    </a:lnTo>
                    <a:lnTo>
                      <a:pt x="38" y="32"/>
                    </a:lnTo>
                    <a:lnTo>
                      <a:pt x="0" y="0"/>
                    </a:lnTo>
                    <a:lnTo>
                      <a:pt x="0" y="5"/>
                    </a:lnTo>
                    <a:lnTo>
                      <a:pt x="0" y="5"/>
                    </a:lnTo>
                    <a:close/>
                  </a:path>
                </a:pathLst>
              </a:custGeom>
              <a:solidFill>
                <a:srgbClr val="000000"/>
              </a:solidFill>
              <a:ln>
                <a:noFill/>
              </a:ln>
            </p:spPr>
            <p:txBody>
              <a:bodyPr/>
              <a:lstStyle/>
              <a:p>
                <a:pPr algn="ctr"/>
                <a:endParaRPr lang="zh-CN" altLang="en-US" sz="2000">
                  <a:latin typeface="+mn-ea"/>
                </a:endParaRPr>
              </a:p>
            </p:txBody>
          </p:sp>
          <p:sp>
            <p:nvSpPr>
              <p:cNvPr id="1052796" name="Freeform 175"/>
              <p:cNvSpPr/>
              <p:nvPr/>
            </p:nvSpPr>
            <p:spPr bwMode="auto">
              <a:xfrm>
                <a:off x="540" y="1158"/>
                <a:ext cx="15" cy="93"/>
              </a:xfrm>
              <a:custGeom>
                <a:avLst/>
                <a:gdLst>
                  <a:gd name="T0" fmla="*/ 29 w 29"/>
                  <a:gd name="T1" fmla="*/ 0 h 187"/>
                  <a:gd name="T2" fmla="*/ 16 w 29"/>
                  <a:gd name="T3" fmla="*/ 99 h 187"/>
                  <a:gd name="T4" fmla="*/ 0 w 29"/>
                  <a:gd name="T5" fmla="*/ 187 h 187"/>
                  <a:gd name="T6" fmla="*/ 10 w 29"/>
                  <a:gd name="T7" fmla="*/ 101 h 187"/>
                  <a:gd name="T8" fmla="*/ 24 w 29"/>
                  <a:gd name="T9" fmla="*/ 6 h 187"/>
                  <a:gd name="T10" fmla="*/ 29 w 29"/>
                  <a:gd name="T11" fmla="*/ 0 h 187"/>
                  <a:gd name="T12" fmla="*/ 29 w 29"/>
                  <a:gd name="T13" fmla="*/ 0 h 187"/>
                </a:gdLst>
                <a:ahLst/>
                <a:cxnLst>
                  <a:cxn ang="0">
                    <a:pos x="T0" y="T1"/>
                  </a:cxn>
                  <a:cxn ang="0">
                    <a:pos x="T2" y="T3"/>
                  </a:cxn>
                  <a:cxn ang="0">
                    <a:pos x="T4" y="T5"/>
                  </a:cxn>
                  <a:cxn ang="0">
                    <a:pos x="T6" y="T7"/>
                  </a:cxn>
                  <a:cxn ang="0">
                    <a:pos x="T8" y="T9"/>
                  </a:cxn>
                  <a:cxn ang="0">
                    <a:pos x="T10" y="T11"/>
                  </a:cxn>
                  <a:cxn ang="0">
                    <a:pos x="T12" y="T13"/>
                  </a:cxn>
                </a:cxnLst>
                <a:rect l="0" t="0" r="r" b="b"/>
                <a:pathLst>
                  <a:path w="29" h="187">
                    <a:moveTo>
                      <a:pt x="29" y="0"/>
                    </a:moveTo>
                    <a:lnTo>
                      <a:pt x="16" y="99"/>
                    </a:lnTo>
                    <a:lnTo>
                      <a:pt x="0" y="187"/>
                    </a:lnTo>
                    <a:lnTo>
                      <a:pt x="10" y="101"/>
                    </a:lnTo>
                    <a:lnTo>
                      <a:pt x="24" y="6"/>
                    </a:lnTo>
                    <a:lnTo>
                      <a:pt x="29" y="0"/>
                    </a:lnTo>
                    <a:lnTo>
                      <a:pt x="29" y="0"/>
                    </a:lnTo>
                    <a:close/>
                  </a:path>
                </a:pathLst>
              </a:custGeom>
              <a:solidFill>
                <a:srgbClr val="000000"/>
              </a:solidFill>
              <a:ln>
                <a:noFill/>
              </a:ln>
            </p:spPr>
            <p:txBody>
              <a:bodyPr/>
              <a:lstStyle/>
              <a:p>
                <a:pPr algn="ctr"/>
                <a:endParaRPr lang="zh-CN" altLang="en-US" sz="2000">
                  <a:latin typeface="+mn-ea"/>
                </a:endParaRPr>
              </a:p>
            </p:txBody>
          </p:sp>
          <p:sp>
            <p:nvSpPr>
              <p:cNvPr id="1052797" name="Freeform 176"/>
              <p:cNvSpPr/>
              <p:nvPr/>
            </p:nvSpPr>
            <p:spPr bwMode="auto">
              <a:xfrm>
                <a:off x="541" y="1170"/>
                <a:ext cx="7" cy="68"/>
              </a:xfrm>
              <a:custGeom>
                <a:avLst/>
                <a:gdLst>
                  <a:gd name="T0" fmla="*/ 7 w 15"/>
                  <a:gd name="T1" fmla="*/ 6 h 135"/>
                  <a:gd name="T2" fmla="*/ 10 w 15"/>
                  <a:gd name="T3" fmla="*/ 10 h 135"/>
                  <a:gd name="T4" fmla="*/ 2 w 15"/>
                  <a:gd name="T5" fmla="*/ 107 h 135"/>
                  <a:gd name="T6" fmla="*/ 0 w 15"/>
                  <a:gd name="T7" fmla="*/ 135 h 135"/>
                  <a:gd name="T8" fmla="*/ 10 w 15"/>
                  <a:gd name="T9" fmla="*/ 60 h 135"/>
                  <a:gd name="T10" fmla="*/ 15 w 15"/>
                  <a:gd name="T11" fmla="*/ 3 h 135"/>
                  <a:gd name="T12" fmla="*/ 8 w 15"/>
                  <a:gd name="T13" fmla="*/ 0 h 135"/>
                  <a:gd name="T14" fmla="*/ 7 w 15"/>
                  <a:gd name="T15" fmla="*/ 6 h 135"/>
                  <a:gd name="T16" fmla="*/ 7 w 15"/>
                  <a:gd name="T17" fmla="*/ 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35">
                    <a:moveTo>
                      <a:pt x="7" y="6"/>
                    </a:moveTo>
                    <a:lnTo>
                      <a:pt x="10" y="10"/>
                    </a:lnTo>
                    <a:lnTo>
                      <a:pt x="2" y="107"/>
                    </a:lnTo>
                    <a:lnTo>
                      <a:pt x="0" y="135"/>
                    </a:lnTo>
                    <a:lnTo>
                      <a:pt x="10" y="60"/>
                    </a:lnTo>
                    <a:lnTo>
                      <a:pt x="15" y="3"/>
                    </a:lnTo>
                    <a:lnTo>
                      <a:pt x="8" y="0"/>
                    </a:lnTo>
                    <a:lnTo>
                      <a:pt x="7" y="6"/>
                    </a:lnTo>
                    <a:lnTo>
                      <a:pt x="7" y="6"/>
                    </a:lnTo>
                    <a:close/>
                  </a:path>
                </a:pathLst>
              </a:custGeom>
              <a:solidFill>
                <a:srgbClr val="000000"/>
              </a:solidFill>
              <a:ln>
                <a:noFill/>
              </a:ln>
            </p:spPr>
            <p:txBody>
              <a:bodyPr/>
              <a:lstStyle/>
              <a:p>
                <a:pPr algn="ctr"/>
                <a:endParaRPr lang="zh-CN" altLang="en-US" sz="2000">
                  <a:latin typeface="+mn-ea"/>
                </a:endParaRPr>
              </a:p>
            </p:txBody>
          </p:sp>
          <p:sp>
            <p:nvSpPr>
              <p:cNvPr id="1052798" name="Freeform 177"/>
              <p:cNvSpPr/>
              <p:nvPr/>
            </p:nvSpPr>
            <p:spPr bwMode="auto">
              <a:xfrm>
                <a:off x="493" y="1184"/>
                <a:ext cx="49" cy="63"/>
              </a:xfrm>
              <a:custGeom>
                <a:avLst/>
                <a:gdLst>
                  <a:gd name="T0" fmla="*/ 62 w 90"/>
                  <a:gd name="T1" fmla="*/ 0 h 128"/>
                  <a:gd name="T2" fmla="*/ 90 w 90"/>
                  <a:gd name="T3" fmla="*/ 4 h 128"/>
                  <a:gd name="T4" fmla="*/ 79 w 90"/>
                  <a:gd name="T5" fmla="*/ 116 h 128"/>
                  <a:gd name="T6" fmla="*/ 77 w 90"/>
                  <a:gd name="T7" fmla="*/ 128 h 128"/>
                  <a:gd name="T8" fmla="*/ 5 w 90"/>
                  <a:gd name="T9" fmla="*/ 121 h 128"/>
                  <a:gd name="T10" fmla="*/ 0 w 90"/>
                  <a:gd name="T11" fmla="*/ 116 h 128"/>
                  <a:gd name="T12" fmla="*/ 72 w 90"/>
                  <a:gd name="T13" fmla="*/ 123 h 128"/>
                  <a:gd name="T14" fmla="*/ 75 w 90"/>
                  <a:gd name="T15" fmla="*/ 88 h 128"/>
                  <a:gd name="T16" fmla="*/ 87 w 90"/>
                  <a:gd name="T17" fmla="*/ 7 h 128"/>
                  <a:gd name="T18" fmla="*/ 62 w 90"/>
                  <a:gd name="T19" fmla="*/ 0 h 128"/>
                  <a:gd name="T20" fmla="*/ 62 w 90"/>
                  <a:gd name="T2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128">
                    <a:moveTo>
                      <a:pt x="62" y="0"/>
                    </a:moveTo>
                    <a:lnTo>
                      <a:pt x="90" y="4"/>
                    </a:lnTo>
                    <a:lnTo>
                      <a:pt x="79" y="116"/>
                    </a:lnTo>
                    <a:lnTo>
                      <a:pt x="77" y="128"/>
                    </a:lnTo>
                    <a:lnTo>
                      <a:pt x="5" y="121"/>
                    </a:lnTo>
                    <a:lnTo>
                      <a:pt x="0" y="116"/>
                    </a:lnTo>
                    <a:lnTo>
                      <a:pt x="72" y="123"/>
                    </a:lnTo>
                    <a:lnTo>
                      <a:pt x="75" y="88"/>
                    </a:lnTo>
                    <a:lnTo>
                      <a:pt x="87" y="7"/>
                    </a:lnTo>
                    <a:lnTo>
                      <a:pt x="62" y="0"/>
                    </a:lnTo>
                    <a:lnTo>
                      <a:pt x="62" y="0"/>
                    </a:lnTo>
                    <a:close/>
                  </a:path>
                </a:pathLst>
              </a:custGeom>
              <a:solidFill>
                <a:srgbClr val="000000"/>
              </a:solidFill>
              <a:ln>
                <a:noFill/>
              </a:ln>
            </p:spPr>
            <p:txBody>
              <a:bodyPr/>
              <a:lstStyle/>
              <a:p>
                <a:pPr algn="ctr"/>
                <a:endParaRPr lang="zh-CN" altLang="en-US" sz="2000">
                  <a:latin typeface="+mn-ea"/>
                </a:endParaRPr>
              </a:p>
            </p:txBody>
          </p:sp>
          <p:sp>
            <p:nvSpPr>
              <p:cNvPr id="1052799" name="Freeform 178"/>
              <p:cNvSpPr/>
              <p:nvPr/>
            </p:nvSpPr>
            <p:spPr bwMode="auto">
              <a:xfrm>
                <a:off x="466" y="1181"/>
                <a:ext cx="77" cy="5"/>
              </a:xfrm>
              <a:custGeom>
                <a:avLst/>
                <a:gdLst>
                  <a:gd name="T0" fmla="*/ 0 w 142"/>
                  <a:gd name="T1" fmla="*/ 0 h 10"/>
                  <a:gd name="T2" fmla="*/ 112 w 142"/>
                  <a:gd name="T3" fmla="*/ 2 h 10"/>
                  <a:gd name="T4" fmla="*/ 142 w 142"/>
                  <a:gd name="T5" fmla="*/ 5 h 10"/>
                  <a:gd name="T6" fmla="*/ 142 w 142"/>
                  <a:gd name="T7" fmla="*/ 10 h 10"/>
                  <a:gd name="T8" fmla="*/ 105 w 142"/>
                  <a:gd name="T9" fmla="*/ 7 h 10"/>
                  <a:gd name="T10" fmla="*/ 15 w 142"/>
                  <a:gd name="T11" fmla="*/ 9 h 10"/>
                  <a:gd name="T12" fmla="*/ 31 w 142"/>
                  <a:gd name="T13" fmla="*/ 5 h 10"/>
                  <a:gd name="T14" fmla="*/ 0 w 142"/>
                  <a:gd name="T15" fmla="*/ 0 h 10"/>
                  <a:gd name="T16" fmla="*/ 0 w 142"/>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
                    <a:moveTo>
                      <a:pt x="0" y="0"/>
                    </a:moveTo>
                    <a:lnTo>
                      <a:pt x="112" y="2"/>
                    </a:lnTo>
                    <a:lnTo>
                      <a:pt x="142" y="5"/>
                    </a:lnTo>
                    <a:lnTo>
                      <a:pt x="142" y="10"/>
                    </a:lnTo>
                    <a:lnTo>
                      <a:pt x="105" y="7"/>
                    </a:lnTo>
                    <a:lnTo>
                      <a:pt x="15" y="9"/>
                    </a:lnTo>
                    <a:lnTo>
                      <a:pt x="31"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800" name="Freeform 179"/>
              <p:cNvSpPr/>
              <p:nvPr/>
            </p:nvSpPr>
            <p:spPr bwMode="auto">
              <a:xfrm>
                <a:off x="466" y="1184"/>
                <a:ext cx="23" cy="20"/>
              </a:xfrm>
              <a:custGeom>
                <a:avLst/>
                <a:gdLst>
                  <a:gd name="T0" fmla="*/ 31 w 41"/>
                  <a:gd name="T1" fmla="*/ 0 h 41"/>
                  <a:gd name="T2" fmla="*/ 8 w 41"/>
                  <a:gd name="T3" fmla="*/ 0 h 41"/>
                  <a:gd name="T4" fmla="*/ 3 w 41"/>
                  <a:gd name="T5" fmla="*/ 0 h 41"/>
                  <a:gd name="T6" fmla="*/ 8 w 41"/>
                  <a:gd name="T7" fmla="*/ 4 h 41"/>
                  <a:gd name="T8" fmla="*/ 0 w 41"/>
                  <a:gd name="T9" fmla="*/ 39 h 41"/>
                  <a:gd name="T10" fmla="*/ 1 w 41"/>
                  <a:gd name="T11" fmla="*/ 41 h 41"/>
                  <a:gd name="T12" fmla="*/ 11 w 41"/>
                  <a:gd name="T13" fmla="*/ 5 h 41"/>
                  <a:gd name="T14" fmla="*/ 41 w 41"/>
                  <a:gd name="T15" fmla="*/ 4 h 41"/>
                  <a:gd name="T16" fmla="*/ 31 w 41"/>
                  <a:gd name="T17" fmla="*/ 0 h 41"/>
                  <a:gd name="T18" fmla="*/ 31 w 41"/>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1">
                    <a:moveTo>
                      <a:pt x="31" y="0"/>
                    </a:moveTo>
                    <a:lnTo>
                      <a:pt x="8" y="0"/>
                    </a:lnTo>
                    <a:lnTo>
                      <a:pt x="3" y="0"/>
                    </a:lnTo>
                    <a:lnTo>
                      <a:pt x="8" y="4"/>
                    </a:lnTo>
                    <a:lnTo>
                      <a:pt x="0" y="39"/>
                    </a:lnTo>
                    <a:lnTo>
                      <a:pt x="1" y="41"/>
                    </a:lnTo>
                    <a:lnTo>
                      <a:pt x="11" y="5"/>
                    </a:lnTo>
                    <a:lnTo>
                      <a:pt x="41" y="4"/>
                    </a:lnTo>
                    <a:lnTo>
                      <a:pt x="31" y="0"/>
                    </a:lnTo>
                    <a:lnTo>
                      <a:pt x="31" y="0"/>
                    </a:lnTo>
                    <a:close/>
                  </a:path>
                </a:pathLst>
              </a:custGeom>
              <a:solidFill>
                <a:srgbClr val="000000"/>
              </a:solidFill>
              <a:ln>
                <a:noFill/>
              </a:ln>
            </p:spPr>
            <p:txBody>
              <a:bodyPr/>
              <a:lstStyle/>
              <a:p>
                <a:pPr algn="ctr"/>
                <a:endParaRPr lang="zh-CN" altLang="en-US" sz="2000">
                  <a:latin typeface="+mn-ea"/>
                </a:endParaRPr>
              </a:p>
            </p:txBody>
          </p:sp>
          <p:sp>
            <p:nvSpPr>
              <p:cNvPr id="1052801" name="Freeform 180"/>
              <p:cNvSpPr/>
              <p:nvPr/>
            </p:nvSpPr>
            <p:spPr bwMode="auto">
              <a:xfrm>
                <a:off x="456" y="1172"/>
                <a:ext cx="4" cy="22"/>
              </a:xfrm>
              <a:custGeom>
                <a:avLst/>
                <a:gdLst>
                  <a:gd name="T0" fmla="*/ 6 w 6"/>
                  <a:gd name="T1" fmla="*/ 5 h 44"/>
                  <a:gd name="T2" fmla="*/ 3 w 6"/>
                  <a:gd name="T3" fmla="*/ 44 h 44"/>
                  <a:gd name="T4" fmla="*/ 0 w 6"/>
                  <a:gd name="T5" fmla="*/ 35 h 44"/>
                  <a:gd name="T6" fmla="*/ 3 w 6"/>
                  <a:gd name="T7" fmla="*/ 0 h 44"/>
                  <a:gd name="T8" fmla="*/ 6 w 6"/>
                  <a:gd name="T9" fmla="*/ 5 h 44"/>
                  <a:gd name="T10" fmla="*/ 6 w 6"/>
                  <a:gd name="T11" fmla="*/ 5 h 44"/>
                </a:gdLst>
                <a:ahLst/>
                <a:cxnLst>
                  <a:cxn ang="0">
                    <a:pos x="T0" y="T1"/>
                  </a:cxn>
                  <a:cxn ang="0">
                    <a:pos x="T2" y="T3"/>
                  </a:cxn>
                  <a:cxn ang="0">
                    <a:pos x="T4" y="T5"/>
                  </a:cxn>
                  <a:cxn ang="0">
                    <a:pos x="T6" y="T7"/>
                  </a:cxn>
                  <a:cxn ang="0">
                    <a:pos x="T8" y="T9"/>
                  </a:cxn>
                  <a:cxn ang="0">
                    <a:pos x="T10" y="T11"/>
                  </a:cxn>
                </a:cxnLst>
                <a:rect l="0" t="0" r="r" b="b"/>
                <a:pathLst>
                  <a:path w="6" h="44">
                    <a:moveTo>
                      <a:pt x="6" y="5"/>
                    </a:moveTo>
                    <a:lnTo>
                      <a:pt x="3" y="44"/>
                    </a:lnTo>
                    <a:lnTo>
                      <a:pt x="0" y="35"/>
                    </a:lnTo>
                    <a:lnTo>
                      <a:pt x="3" y="0"/>
                    </a:lnTo>
                    <a:lnTo>
                      <a:pt x="6" y="5"/>
                    </a:lnTo>
                    <a:lnTo>
                      <a:pt x="6" y="5"/>
                    </a:lnTo>
                    <a:close/>
                  </a:path>
                </a:pathLst>
              </a:custGeom>
              <a:solidFill>
                <a:srgbClr val="000000"/>
              </a:solidFill>
              <a:ln>
                <a:noFill/>
              </a:ln>
            </p:spPr>
            <p:txBody>
              <a:bodyPr/>
              <a:lstStyle/>
              <a:p>
                <a:pPr algn="ctr"/>
                <a:endParaRPr lang="zh-CN" altLang="en-US" sz="2000">
                  <a:latin typeface="+mn-ea"/>
                </a:endParaRPr>
              </a:p>
            </p:txBody>
          </p:sp>
          <p:sp>
            <p:nvSpPr>
              <p:cNvPr id="1052802" name="Freeform 181"/>
              <p:cNvSpPr/>
              <p:nvPr/>
            </p:nvSpPr>
            <p:spPr bwMode="auto">
              <a:xfrm>
                <a:off x="538" y="1158"/>
                <a:ext cx="25" cy="102"/>
              </a:xfrm>
              <a:custGeom>
                <a:avLst/>
                <a:gdLst>
                  <a:gd name="T0" fmla="*/ 32 w 45"/>
                  <a:gd name="T1" fmla="*/ 0 h 205"/>
                  <a:gd name="T2" fmla="*/ 45 w 45"/>
                  <a:gd name="T3" fmla="*/ 205 h 205"/>
                  <a:gd name="T4" fmla="*/ 11 w 45"/>
                  <a:gd name="T5" fmla="*/ 205 h 205"/>
                  <a:gd name="T6" fmla="*/ 0 w 45"/>
                  <a:gd name="T7" fmla="*/ 195 h 205"/>
                  <a:gd name="T8" fmla="*/ 0 w 45"/>
                  <a:gd name="T9" fmla="*/ 180 h 205"/>
                  <a:gd name="T10" fmla="*/ 18 w 45"/>
                  <a:gd name="T11" fmla="*/ 193 h 205"/>
                  <a:gd name="T12" fmla="*/ 40 w 45"/>
                  <a:gd name="T13" fmla="*/ 200 h 205"/>
                  <a:gd name="T14" fmla="*/ 27 w 45"/>
                  <a:gd name="T15" fmla="*/ 2 h 205"/>
                  <a:gd name="T16" fmla="*/ 32 w 45"/>
                  <a:gd name="T17" fmla="*/ 0 h 205"/>
                  <a:gd name="T18" fmla="*/ 32 w 45"/>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05">
                    <a:moveTo>
                      <a:pt x="32" y="0"/>
                    </a:moveTo>
                    <a:lnTo>
                      <a:pt x="45" y="205"/>
                    </a:lnTo>
                    <a:lnTo>
                      <a:pt x="11" y="205"/>
                    </a:lnTo>
                    <a:lnTo>
                      <a:pt x="0" y="195"/>
                    </a:lnTo>
                    <a:lnTo>
                      <a:pt x="0" y="180"/>
                    </a:lnTo>
                    <a:lnTo>
                      <a:pt x="18" y="193"/>
                    </a:lnTo>
                    <a:lnTo>
                      <a:pt x="40" y="200"/>
                    </a:lnTo>
                    <a:lnTo>
                      <a:pt x="27" y="2"/>
                    </a:lnTo>
                    <a:lnTo>
                      <a:pt x="32" y="0"/>
                    </a:lnTo>
                    <a:lnTo>
                      <a:pt x="32" y="0"/>
                    </a:lnTo>
                    <a:close/>
                  </a:path>
                </a:pathLst>
              </a:custGeom>
              <a:solidFill>
                <a:srgbClr val="000000"/>
              </a:solidFill>
              <a:ln>
                <a:noFill/>
              </a:ln>
            </p:spPr>
            <p:txBody>
              <a:bodyPr/>
              <a:lstStyle/>
              <a:p>
                <a:pPr algn="ctr"/>
                <a:endParaRPr lang="zh-CN" altLang="en-US" sz="2000">
                  <a:latin typeface="+mn-ea"/>
                </a:endParaRPr>
              </a:p>
            </p:txBody>
          </p:sp>
          <p:sp>
            <p:nvSpPr>
              <p:cNvPr id="1052803" name="Freeform 182"/>
              <p:cNvSpPr/>
              <p:nvPr/>
            </p:nvSpPr>
            <p:spPr bwMode="auto">
              <a:xfrm>
                <a:off x="556" y="1156"/>
                <a:ext cx="15" cy="105"/>
              </a:xfrm>
              <a:custGeom>
                <a:avLst/>
                <a:gdLst>
                  <a:gd name="T0" fmla="*/ 13 w 28"/>
                  <a:gd name="T1" fmla="*/ 5 h 210"/>
                  <a:gd name="T2" fmla="*/ 28 w 28"/>
                  <a:gd name="T3" fmla="*/ 198 h 210"/>
                  <a:gd name="T4" fmla="*/ 23 w 28"/>
                  <a:gd name="T5" fmla="*/ 201 h 210"/>
                  <a:gd name="T6" fmla="*/ 23 w 28"/>
                  <a:gd name="T7" fmla="*/ 210 h 210"/>
                  <a:gd name="T8" fmla="*/ 18 w 28"/>
                  <a:gd name="T9" fmla="*/ 208 h 210"/>
                  <a:gd name="T10" fmla="*/ 20 w 28"/>
                  <a:gd name="T11" fmla="*/ 201 h 210"/>
                  <a:gd name="T12" fmla="*/ 25 w 28"/>
                  <a:gd name="T13" fmla="*/ 196 h 210"/>
                  <a:gd name="T14" fmla="*/ 11 w 28"/>
                  <a:gd name="T15" fmla="*/ 7 h 210"/>
                  <a:gd name="T16" fmla="*/ 0 w 28"/>
                  <a:gd name="T17" fmla="*/ 2 h 210"/>
                  <a:gd name="T18" fmla="*/ 0 w 28"/>
                  <a:gd name="T19" fmla="*/ 0 h 210"/>
                  <a:gd name="T20" fmla="*/ 13 w 28"/>
                  <a:gd name="T21" fmla="*/ 5 h 210"/>
                  <a:gd name="T22" fmla="*/ 13 w 28"/>
                  <a:gd name="T23" fmla="*/ 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10">
                    <a:moveTo>
                      <a:pt x="13" y="5"/>
                    </a:moveTo>
                    <a:lnTo>
                      <a:pt x="28" y="198"/>
                    </a:lnTo>
                    <a:lnTo>
                      <a:pt x="23" y="201"/>
                    </a:lnTo>
                    <a:lnTo>
                      <a:pt x="23" y="210"/>
                    </a:lnTo>
                    <a:lnTo>
                      <a:pt x="18" y="208"/>
                    </a:lnTo>
                    <a:lnTo>
                      <a:pt x="20" y="201"/>
                    </a:lnTo>
                    <a:lnTo>
                      <a:pt x="25" y="196"/>
                    </a:lnTo>
                    <a:lnTo>
                      <a:pt x="11" y="7"/>
                    </a:lnTo>
                    <a:lnTo>
                      <a:pt x="0" y="2"/>
                    </a:lnTo>
                    <a:lnTo>
                      <a:pt x="0" y="0"/>
                    </a:lnTo>
                    <a:lnTo>
                      <a:pt x="13" y="5"/>
                    </a:lnTo>
                    <a:lnTo>
                      <a:pt x="13" y="5"/>
                    </a:lnTo>
                    <a:close/>
                  </a:path>
                </a:pathLst>
              </a:custGeom>
              <a:solidFill>
                <a:srgbClr val="000000"/>
              </a:solidFill>
              <a:ln>
                <a:noFill/>
              </a:ln>
            </p:spPr>
            <p:txBody>
              <a:bodyPr/>
              <a:lstStyle/>
              <a:p>
                <a:pPr algn="ctr"/>
                <a:endParaRPr lang="zh-CN" altLang="en-US" sz="2000">
                  <a:latin typeface="+mn-ea"/>
                </a:endParaRPr>
              </a:p>
            </p:txBody>
          </p:sp>
          <p:sp>
            <p:nvSpPr>
              <p:cNvPr id="1052804" name="Freeform 183"/>
              <p:cNvSpPr/>
              <p:nvPr/>
            </p:nvSpPr>
            <p:spPr bwMode="auto">
              <a:xfrm>
                <a:off x="562" y="1159"/>
                <a:ext cx="69" cy="77"/>
              </a:xfrm>
              <a:custGeom>
                <a:avLst/>
                <a:gdLst>
                  <a:gd name="T0" fmla="*/ 0 w 128"/>
                  <a:gd name="T1" fmla="*/ 0 h 154"/>
                  <a:gd name="T2" fmla="*/ 7 w 128"/>
                  <a:gd name="T3" fmla="*/ 0 h 154"/>
                  <a:gd name="T4" fmla="*/ 119 w 128"/>
                  <a:gd name="T5" fmla="*/ 44 h 154"/>
                  <a:gd name="T6" fmla="*/ 128 w 128"/>
                  <a:gd name="T7" fmla="*/ 153 h 154"/>
                  <a:gd name="T8" fmla="*/ 124 w 128"/>
                  <a:gd name="T9" fmla="*/ 154 h 154"/>
                  <a:gd name="T10" fmla="*/ 116 w 128"/>
                  <a:gd name="T11" fmla="*/ 45 h 154"/>
                  <a:gd name="T12" fmla="*/ 2 w 128"/>
                  <a:gd name="T13" fmla="*/ 2 h 154"/>
                  <a:gd name="T14" fmla="*/ 0 w 128"/>
                  <a:gd name="T15" fmla="*/ 0 h 154"/>
                  <a:gd name="T16" fmla="*/ 0 w 128"/>
                  <a:gd name="T1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54">
                    <a:moveTo>
                      <a:pt x="0" y="0"/>
                    </a:moveTo>
                    <a:lnTo>
                      <a:pt x="7" y="0"/>
                    </a:lnTo>
                    <a:lnTo>
                      <a:pt x="119" y="44"/>
                    </a:lnTo>
                    <a:lnTo>
                      <a:pt x="128" y="153"/>
                    </a:lnTo>
                    <a:lnTo>
                      <a:pt x="124" y="154"/>
                    </a:lnTo>
                    <a:lnTo>
                      <a:pt x="116" y="45"/>
                    </a:lnTo>
                    <a:lnTo>
                      <a:pt x="2" y="2"/>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805" name="Freeform 184"/>
              <p:cNvSpPr/>
              <p:nvPr/>
            </p:nvSpPr>
            <p:spPr bwMode="auto">
              <a:xfrm>
                <a:off x="441" y="1306"/>
                <a:ext cx="263" cy="84"/>
              </a:xfrm>
              <a:custGeom>
                <a:avLst/>
                <a:gdLst>
                  <a:gd name="T0" fmla="*/ 0 w 487"/>
                  <a:gd name="T1" fmla="*/ 7 h 168"/>
                  <a:gd name="T2" fmla="*/ 59 w 487"/>
                  <a:gd name="T3" fmla="*/ 20 h 168"/>
                  <a:gd name="T4" fmla="*/ 57 w 487"/>
                  <a:gd name="T5" fmla="*/ 32 h 168"/>
                  <a:gd name="T6" fmla="*/ 104 w 487"/>
                  <a:gd name="T7" fmla="*/ 5 h 168"/>
                  <a:gd name="T8" fmla="*/ 111 w 487"/>
                  <a:gd name="T9" fmla="*/ 0 h 168"/>
                  <a:gd name="T10" fmla="*/ 118 w 487"/>
                  <a:gd name="T11" fmla="*/ 0 h 168"/>
                  <a:gd name="T12" fmla="*/ 76 w 487"/>
                  <a:gd name="T13" fmla="*/ 29 h 168"/>
                  <a:gd name="T14" fmla="*/ 56 w 487"/>
                  <a:gd name="T15" fmla="*/ 42 h 168"/>
                  <a:gd name="T16" fmla="*/ 59 w 487"/>
                  <a:gd name="T17" fmla="*/ 52 h 168"/>
                  <a:gd name="T18" fmla="*/ 128 w 487"/>
                  <a:gd name="T19" fmla="*/ 74 h 168"/>
                  <a:gd name="T20" fmla="*/ 394 w 487"/>
                  <a:gd name="T21" fmla="*/ 138 h 168"/>
                  <a:gd name="T22" fmla="*/ 475 w 487"/>
                  <a:gd name="T23" fmla="*/ 160 h 168"/>
                  <a:gd name="T24" fmla="*/ 487 w 487"/>
                  <a:gd name="T25" fmla="*/ 168 h 168"/>
                  <a:gd name="T26" fmla="*/ 76 w 487"/>
                  <a:gd name="T27" fmla="*/ 66 h 168"/>
                  <a:gd name="T28" fmla="*/ 49 w 487"/>
                  <a:gd name="T29" fmla="*/ 56 h 168"/>
                  <a:gd name="T30" fmla="*/ 49 w 487"/>
                  <a:gd name="T31" fmla="*/ 37 h 168"/>
                  <a:gd name="T32" fmla="*/ 0 w 487"/>
                  <a:gd name="T33" fmla="*/ 24 h 168"/>
                  <a:gd name="T34" fmla="*/ 0 w 487"/>
                  <a:gd name="T35" fmla="*/ 7 h 168"/>
                  <a:gd name="T36" fmla="*/ 0 w 487"/>
                  <a:gd name="T37" fmla="*/ 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7" h="168">
                    <a:moveTo>
                      <a:pt x="0" y="7"/>
                    </a:moveTo>
                    <a:lnTo>
                      <a:pt x="59" y="20"/>
                    </a:lnTo>
                    <a:lnTo>
                      <a:pt x="57" y="32"/>
                    </a:lnTo>
                    <a:lnTo>
                      <a:pt x="104" y="5"/>
                    </a:lnTo>
                    <a:lnTo>
                      <a:pt x="111" y="0"/>
                    </a:lnTo>
                    <a:lnTo>
                      <a:pt x="118" y="0"/>
                    </a:lnTo>
                    <a:lnTo>
                      <a:pt x="76" y="29"/>
                    </a:lnTo>
                    <a:lnTo>
                      <a:pt x="56" y="42"/>
                    </a:lnTo>
                    <a:lnTo>
                      <a:pt x="59" y="52"/>
                    </a:lnTo>
                    <a:lnTo>
                      <a:pt x="128" y="74"/>
                    </a:lnTo>
                    <a:lnTo>
                      <a:pt x="394" y="138"/>
                    </a:lnTo>
                    <a:lnTo>
                      <a:pt x="475" y="160"/>
                    </a:lnTo>
                    <a:lnTo>
                      <a:pt x="487" y="168"/>
                    </a:lnTo>
                    <a:lnTo>
                      <a:pt x="76" y="66"/>
                    </a:lnTo>
                    <a:lnTo>
                      <a:pt x="49" y="56"/>
                    </a:lnTo>
                    <a:lnTo>
                      <a:pt x="49" y="37"/>
                    </a:lnTo>
                    <a:lnTo>
                      <a:pt x="0" y="24"/>
                    </a:lnTo>
                    <a:lnTo>
                      <a:pt x="0" y="7"/>
                    </a:lnTo>
                    <a:lnTo>
                      <a:pt x="0" y="7"/>
                    </a:lnTo>
                    <a:close/>
                  </a:path>
                </a:pathLst>
              </a:custGeom>
              <a:solidFill>
                <a:srgbClr val="000000"/>
              </a:solidFill>
              <a:ln>
                <a:noFill/>
              </a:ln>
            </p:spPr>
            <p:txBody>
              <a:bodyPr/>
              <a:lstStyle/>
              <a:p>
                <a:pPr algn="ctr"/>
                <a:endParaRPr lang="zh-CN" altLang="en-US" sz="2000">
                  <a:latin typeface="+mn-ea"/>
                </a:endParaRPr>
              </a:p>
            </p:txBody>
          </p:sp>
          <p:sp>
            <p:nvSpPr>
              <p:cNvPr id="1052806" name="Freeform 185"/>
              <p:cNvSpPr/>
              <p:nvPr/>
            </p:nvSpPr>
            <p:spPr bwMode="auto">
              <a:xfrm>
                <a:off x="467" y="1304"/>
                <a:ext cx="34" cy="11"/>
              </a:xfrm>
              <a:custGeom>
                <a:avLst/>
                <a:gdLst>
                  <a:gd name="T0" fmla="*/ 9 w 62"/>
                  <a:gd name="T1" fmla="*/ 22 h 22"/>
                  <a:gd name="T2" fmla="*/ 62 w 62"/>
                  <a:gd name="T3" fmla="*/ 3 h 22"/>
                  <a:gd name="T4" fmla="*/ 57 w 62"/>
                  <a:gd name="T5" fmla="*/ 0 h 22"/>
                  <a:gd name="T6" fmla="*/ 0 w 62"/>
                  <a:gd name="T7" fmla="*/ 22 h 22"/>
                  <a:gd name="T8" fmla="*/ 9 w 62"/>
                  <a:gd name="T9" fmla="*/ 22 h 22"/>
                  <a:gd name="T10" fmla="*/ 9 w 62"/>
                  <a:gd name="T11" fmla="*/ 22 h 22"/>
                </a:gdLst>
                <a:ahLst/>
                <a:cxnLst>
                  <a:cxn ang="0">
                    <a:pos x="T0" y="T1"/>
                  </a:cxn>
                  <a:cxn ang="0">
                    <a:pos x="T2" y="T3"/>
                  </a:cxn>
                  <a:cxn ang="0">
                    <a:pos x="T4" y="T5"/>
                  </a:cxn>
                  <a:cxn ang="0">
                    <a:pos x="T6" y="T7"/>
                  </a:cxn>
                  <a:cxn ang="0">
                    <a:pos x="T8" y="T9"/>
                  </a:cxn>
                  <a:cxn ang="0">
                    <a:pos x="T10" y="T11"/>
                  </a:cxn>
                </a:cxnLst>
                <a:rect l="0" t="0" r="r" b="b"/>
                <a:pathLst>
                  <a:path w="62" h="22">
                    <a:moveTo>
                      <a:pt x="9" y="22"/>
                    </a:moveTo>
                    <a:lnTo>
                      <a:pt x="62" y="3"/>
                    </a:lnTo>
                    <a:lnTo>
                      <a:pt x="57" y="0"/>
                    </a:lnTo>
                    <a:lnTo>
                      <a:pt x="0" y="22"/>
                    </a:lnTo>
                    <a:lnTo>
                      <a:pt x="9" y="22"/>
                    </a:lnTo>
                    <a:lnTo>
                      <a:pt x="9" y="22"/>
                    </a:lnTo>
                    <a:close/>
                  </a:path>
                </a:pathLst>
              </a:custGeom>
              <a:solidFill>
                <a:srgbClr val="000000"/>
              </a:solidFill>
              <a:ln>
                <a:noFill/>
              </a:ln>
            </p:spPr>
            <p:txBody>
              <a:bodyPr/>
              <a:lstStyle/>
              <a:p>
                <a:pPr algn="ctr"/>
                <a:endParaRPr lang="zh-CN" altLang="en-US" sz="2000">
                  <a:latin typeface="+mn-ea"/>
                </a:endParaRPr>
              </a:p>
            </p:txBody>
          </p:sp>
          <p:sp>
            <p:nvSpPr>
              <p:cNvPr id="1052807" name="Freeform 186"/>
              <p:cNvSpPr/>
              <p:nvPr/>
            </p:nvSpPr>
            <p:spPr bwMode="auto">
              <a:xfrm>
                <a:off x="556" y="1220"/>
                <a:ext cx="172" cy="64"/>
              </a:xfrm>
              <a:custGeom>
                <a:avLst/>
                <a:gdLst>
                  <a:gd name="T0" fmla="*/ 194 w 318"/>
                  <a:gd name="T1" fmla="*/ 3 h 129"/>
                  <a:gd name="T2" fmla="*/ 174 w 318"/>
                  <a:gd name="T3" fmla="*/ 10 h 129"/>
                  <a:gd name="T4" fmla="*/ 73 w 318"/>
                  <a:gd name="T5" fmla="*/ 73 h 129"/>
                  <a:gd name="T6" fmla="*/ 57 w 318"/>
                  <a:gd name="T7" fmla="*/ 77 h 129"/>
                  <a:gd name="T8" fmla="*/ 42 w 318"/>
                  <a:gd name="T9" fmla="*/ 103 h 129"/>
                  <a:gd name="T10" fmla="*/ 6 w 318"/>
                  <a:gd name="T11" fmla="*/ 129 h 129"/>
                  <a:gd name="T12" fmla="*/ 0 w 318"/>
                  <a:gd name="T13" fmla="*/ 129 h 129"/>
                  <a:gd name="T14" fmla="*/ 38 w 318"/>
                  <a:gd name="T15" fmla="*/ 100 h 129"/>
                  <a:gd name="T16" fmla="*/ 50 w 318"/>
                  <a:gd name="T17" fmla="*/ 77 h 129"/>
                  <a:gd name="T18" fmla="*/ 75 w 318"/>
                  <a:gd name="T19" fmla="*/ 68 h 129"/>
                  <a:gd name="T20" fmla="*/ 164 w 318"/>
                  <a:gd name="T21" fmla="*/ 13 h 129"/>
                  <a:gd name="T22" fmla="*/ 177 w 318"/>
                  <a:gd name="T23" fmla="*/ 3 h 129"/>
                  <a:gd name="T24" fmla="*/ 191 w 318"/>
                  <a:gd name="T25" fmla="*/ 0 h 129"/>
                  <a:gd name="T26" fmla="*/ 318 w 318"/>
                  <a:gd name="T27" fmla="*/ 6 h 129"/>
                  <a:gd name="T28" fmla="*/ 318 w 318"/>
                  <a:gd name="T29" fmla="*/ 11 h 129"/>
                  <a:gd name="T30" fmla="*/ 194 w 318"/>
                  <a:gd name="T31" fmla="*/ 3 h 129"/>
                  <a:gd name="T32" fmla="*/ 194 w 318"/>
                  <a:gd name="T33"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129">
                    <a:moveTo>
                      <a:pt x="194" y="3"/>
                    </a:moveTo>
                    <a:lnTo>
                      <a:pt x="174" y="10"/>
                    </a:lnTo>
                    <a:lnTo>
                      <a:pt x="73" y="73"/>
                    </a:lnTo>
                    <a:lnTo>
                      <a:pt x="57" y="77"/>
                    </a:lnTo>
                    <a:lnTo>
                      <a:pt x="42" y="103"/>
                    </a:lnTo>
                    <a:lnTo>
                      <a:pt x="6" y="129"/>
                    </a:lnTo>
                    <a:lnTo>
                      <a:pt x="0" y="129"/>
                    </a:lnTo>
                    <a:lnTo>
                      <a:pt x="38" y="100"/>
                    </a:lnTo>
                    <a:lnTo>
                      <a:pt x="50" y="77"/>
                    </a:lnTo>
                    <a:lnTo>
                      <a:pt x="75" y="68"/>
                    </a:lnTo>
                    <a:lnTo>
                      <a:pt x="164" y="13"/>
                    </a:lnTo>
                    <a:lnTo>
                      <a:pt x="177" y="3"/>
                    </a:lnTo>
                    <a:lnTo>
                      <a:pt x="191" y="0"/>
                    </a:lnTo>
                    <a:lnTo>
                      <a:pt x="318" y="6"/>
                    </a:lnTo>
                    <a:lnTo>
                      <a:pt x="318" y="11"/>
                    </a:lnTo>
                    <a:lnTo>
                      <a:pt x="194" y="3"/>
                    </a:lnTo>
                    <a:lnTo>
                      <a:pt x="194" y="3"/>
                    </a:lnTo>
                    <a:close/>
                  </a:path>
                </a:pathLst>
              </a:custGeom>
              <a:solidFill>
                <a:srgbClr val="000000"/>
              </a:solidFill>
              <a:ln>
                <a:noFill/>
              </a:ln>
            </p:spPr>
            <p:txBody>
              <a:bodyPr/>
              <a:lstStyle/>
              <a:p>
                <a:pPr algn="ctr"/>
                <a:endParaRPr lang="zh-CN" altLang="en-US" sz="2000">
                  <a:latin typeface="+mn-ea"/>
                </a:endParaRPr>
              </a:p>
            </p:txBody>
          </p:sp>
          <p:sp>
            <p:nvSpPr>
              <p:cNvPr id="1052808" name="Freeform 187"/>
              <p:cNvSpPr/>
              <p:nvPr/>
            </p:nvSpPr>
            <p:spPr bwMode="auto">
              <a:xfrm>
                <a:off x="547" y="1261"/>
                <a:ext cx="35" cy="21"/>
              </a:xfrm>
              <a:custGeom>
                <a:avLst/>
                <a:gdLst>
                  <a:gd name="T0" fmla="*/ 62 w 63"/>
                  <a:gd name="T1" fmla="*/ 5 h 42"/>
                  <a:gd name="T2" fmla="*/ 6 w 63"/>
                  <a:gd name="T3" fmla="*/ 42 h 42"/>
                  <a:gd name="T4" fmla="*/ 0 w 63"/>
                  <a:gd name="T5" fmla="*/ 40 h 42"/>
                  <a:gd name="T6" fmla="*/ 63 w 63"/>
                  <a:gd name="T7" fmla="*/ 0 h 42"/>
                  <a:gd name="T8" fmla="*/ 62 w 63"/>
                  <a:gd name="T9" fmla="*/ 5 h 42"/>
                  <a:gd name="T10" fmla="*/ 62 w 63"/>
                  <a:gd name="T11" fmla="*/ 5 h 42"/>
                </a:gdLst>
                <a:ahLst/>
                <a:cxnLst>
                  <a:cxn ang="0">
                    <a:pos x="T0" y="T1"/>
                  </a:cxn>
                  <a:cxn ang="0">
                    <a:pos x="T2" y="T3"/>
                  </a:cxn>
                  <a:cxn ang="0">
                    <a:pos x="T4" y="T5"/>
                  </a:cxn>
                  <a:cxn ang="0">
                    <a:pos x="T6" y="T7"/>
                  </a:cxn>
                  <a:cxn ang="0">
                    <a:pos x="T8" y="T9"/>
                  </a:cxn>
                  <a:cxn ang="0">
                    <a:pos x="T10" y="T11"/>
                  </a:cxn>
                </a:cxnLst>
                <a:rect l="0" t="0" r="r" b="b"/>
                <a:pathLst>
                  <a:path w="63" h="42">
                    <a:moveTo>
                      <a:pt x="62" y="5"/>
                    </a:moveTo>
                    <a:lnTo>
                      <a:pt x="6" y="42"/>
                    </a:lnTo>
                    <a:lnTo>
                      <a:pt x="0" y="40"/>
                    </a:lnTo>
                    <a:lnTo>
                      <a:pt x="63" y="0"/>
                    </a:lnTo>
                    <a:lnTo>
                      <a:pt x="62" y="5"/>
                    </a:lnTo>
                    <a:lnTo>
                      <a:pt x="62" y="5"/>
                    </a:lnTo>
                    <a:close/>
                  </a:path>
                </a:pathLst>
              </a:custGeom>
              <a:solidFill>
                <a:srgbClr val="000000"/>
              </a:solidFill>
              <a:ln>
                <a:noFill/>
              </a:ln>
            </p:spPr>
            <p:txBody>
              <a:bodyPr/>
              <a:lstStyle/>
              <a:p>
                <a:pPr algn="ctr"/>
                <a:endParaRPr lang="zh-CN" altLang="en-US" sz="2000">
                  <a:latin typeface="+mn-ea"/>
                </a:endParaRPr>
              </a:p>
            </p:txBody>
          </p:sp>
          <p:sp>
            <p:nvSpPr>
              <p:cNvPr id="1052809" name="Freeform 188"/>
              <p:cNvSpPr/>
              <p:nvPr/>
            </p:nvSpPr>
            <p:spPr bwMode="auto">
              <a:xfrm>
                <a:off x="485" y="1310"/>
                <a:ext cx="225" cy="67"/>
              </a:xfrm>
              <a:custGeom>
                <a:avLst/>
                <a:gdLst>
                  <a:gd name="T0" fmla="*/ 36 w 415"/>
                  <a:gd name="T1" fmla="*/ 6 h 132"/>
                  <a:gd name="T2" fmla="*/ 0 w 415"/>
                  <a:gd name="T3" fmla="*/ 30 h 132"/>
                  <a:gd name="T4" fmla="*/ 388 w 415"/>
                  <a:gd name="T5" fmla="*/ 127 h 132"/>
                  <a:gd name="T6" fmla="*/ 415 w 415"/>
                  <a:gd name="T7" fmla="*/ 132 h 132"/>
                  <a:gd name="T8" fmla="*/ 16 w 415"/>
                  <a:gd name="T9" fmla="*/ 26 h 132"/>
                  <a:gd name="T10" fmla="*/ 42 w 415"/>
                  <a:gd name="T11" fmla="*/ 10 h 132"/>
                  <a:gd name="T12" fmla="*/ 128 w 415"/>
                  <a:gd name="T13" fmla="*/ 31 h 132"/>
                  <a:gd name="T14" fmla="*/ 37 w 415"/>
                  <a:gd name="T15" fmla="*/ 0 h 132"/>
                  <a:gd name="T16" fmla="*/ 36 w 415"/>
                  <a:gd name="T17" fmla="*/ 6 h 132"/>
                  <a:gd name="T18" fmla="*/ 36 w 415"/>
                  <a:gd name="T19" fmla="*/ 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5" h="132">
                    <a:moveTo>
                      <a:pt x="36" y="6"/>
                    </a:moveTo>
                    <a:lnTo>
                      <a:pt x="0" y="30"/>
                    </a:lnTo>
                    <a:lnTo>
                      <a:pt x="388" y="127"/>
                    </a:lnTo>
                    <a:lnTo>
                      <a:pt x="415" y="132"/>
                    </a:lnTo>
                    <a:lnTo>
                      <a:pt x="16" y="26"/>
                    </a:lnTo>
                    <a:lnTo>
                      <a:pt x="42" y="10"/>
                    </a:lnTo>
                    <a:lnTo>
                      <a:pt x="128" y="31"/>
                    </a:lnTo>
                    <a:lnTo>
                      <a:pt x="37" y="0"/>
                    </a:lnTo>
                    <a:lnTo>
                      <a:pt x="36" y="6"/>
                    </a:lnTo>
                    <a:lnTo>
                      <a:pt x="36" y="6"/>
                    </a:lnTo>
                    <a:close/>
                  </a:path>
                </a:pathLst>
              </a:custGeom>
              <a:solidFill>
                <a:srgbClr val="000000"/>
              </a:solidFill>
              <a:ln>
                <a:noFill/>
              </a:ln>
            </p:spPr>
            <p:txBody>
              <a:bodyPr/>
              <a:lstStyle/>
              <a:p>
                <a:pPr algn="ctr"/>
                <a:endParaRPr lang="zh-CN" altLang="en-US" sz="2000">
                  <a:latin typeface="+mn-ea"/>
                </a:endParaRPr>
              </a:p>
            </p:txBody>
          </p:sp>
          <p:sp>
            <p:nvSpPr>
              <p:cNvPr id="1052810" name="Freeform 189"/>
              <p:cNvSpPr/>
              <p:nvPr/>
            </p:nvSpPr>
            <p:spPr bwMode="auto">
              <a:xfrm>
                <a:off x="622" y="1338"/>
                <a:ext cx="106" cy="22"/>
              </a:xfrm>
              <a:custGeom>
                <a:avLst/>
                <a:gdLst>
                  <a:gd name="T0" fmla="*/ 15 w 196"/>
                  <a:gd name="T1" fmla="*/ 0 h 44"/>
                  <a:gd name="T2" fmla="*/ 195 w 196"/>
                  <a:gd name="T3" fmla="*/ 39 h 44"/>
                  <a:gd name="T4" fmla="*/ 196 w 196"/>
                  <a:gd name="T5" fmla="*/ 44 h 44"/>
                  <a:gd name="T6" fmla="*/ 0 w 196"/>
                  <a:gd name="T7" fmla="*/ 0 h 44"/>
                  <a:gd name="T8" fmla="*/ 15 w 196"/>
                  <a:gd name="T9" fmla="*/ 0 h 44"/>
                  <a:gd name="T10" fmla="*/ 15 w 196"/>
                  <a:gd name="T11" fmla="*/ 0 h 44"/>
                </a:gdLst>
                <a:ahLst/>
                <a:cxnLst>
                  <a:cxn ang="0">
                    <a:pos x="T0" y="T1"/>
                  </a:cxn>
                  <a:cxn ang="0">
                    <a:pos x="T2" y="T3"/>
                  </a:cxn>
                  <a:cxn ang="0">
                    <a:pos x="T4" y="T5"/>
                  </a:cxn>
                  <a:cxn ang="0">
                    <a:pos x="T6" y="T7"/>
                  </a:cxn>
                  <a:cxn ang="0">
                    <a:pos x="T8" y="T9"/>
                  </a:cxn>
                  <a:cxn ang="0">
                    <a:pos x="T10" y="T11"/>
                  </a:cxn>
                </a:cxnLst>
                <a:rect l="0" t="0" r="r" b="b"/>
                <a:pathLst>
                  <a:path w="196" h="44">
                    <a:moveTo>
                      <a:pt x="15" y="0"/>
                    </a:moveTo>
                    <a:lnTo>
                      <a:pt x="195" y="39"/>
                    </a:lnTo>
                    <a:lnTo>
                      <a:pt x="196" y="44"/>
                    </a:lnTo>
                    <a:lnTo>
                      <a:pt x="0" y="0"/>
                    </a:lnTo>
                    <a:lnTo>
                      <a:pt x="15" y="0"/>
                    </a:lnTo>
                    <a:lnTo>
                      <a:pt x="15" y="0"/>
                    </a:lnTo>
                    <a:close/>
                  </a:path>
                </a:pathLst>
              </a:custGeom>
              <a:solidFill>
                <a:srgbClr val="000000"/>
              </a:solidFill>
              <a:ln>
                <a:noFill/>
              </a:ln>
            </p:spPr>
            <p:txBody>
              <a:bodyPr/>
              <a:lstStyle/>
              <a:p>
                <a:pPr algn="ctr"/>
                <a:endParaRPr lang="zh-CN" altLang="en-US" sz="2000">
                  <a:latin typeface="+mn-ea"/>
                </a:endParaRPr>
              </a:p>
            </p:txBody>
          </p:sp>
          <p:sp>
            <p:nvSpPr>
              <p:cNvPr id="1052811" name="Freeform 190"/>
              <p:cNvSpPr/>
              <p:nvPr/>
            </p:nvSpPr>
            <p:spPr bwMode="auto">
              <a:xfrm>
                <a:off x="608" y="1339"/>
                <a:ext cx="121" cy="26"/>
              </a:xfrm>
              <a:custGeom>
                <a:avLst/>
                <a:gdLst>
                  <a:gd name="T0" fmla="*/ 25 w 223"/>
                  <a:gd name="T1" fmla="*/ 1 h 52"/>
                  <a:gd name="T2" fmla="*/ 223 w 223"/>
                  <a:gd name="T3" fmla="*/ 47 h 52"/>
                  <a:gd name="T4" fmla="*/ 223 w 223"/>
                  <a:gd name="T5" fmla="*/ 52 h 52"/>
                  <a:gd name="T6" fmla="*/ 0 w 223"/>
                  <a:gd name="T7" fmla="*/ 0 h 52"/>
                  <a:gd name="T8" fmla="*/ 25 w 223"/>
                  <a:gd name="T9" fmla="*/ 1 h 52"/>
                  <a:gd name="T10" fmla="*/ 25 w 223"/>
                  <a:gd name="T11" fmla="*/ 1 h 52"/>
                </a:gdLst>
                <a:ahLst/>
                <a:cxnLst>
                  <a:cxn ang="0">
                    <a:pos x="T0" y="T1"/>
                  </a:cxn>
                  <a:cxn ang="0">
                    <a:pos x="T2" y="T3"/>
                  </a:cxn>
                  <a:cxn ang="0">
                    <a:pos x="T4" y="T5"/>
                  </a:cxn>
                  <a:cxn ang="0">
                    <a:pos x="T6" y="T7"/>
                  </a:cxn>
                  <a:cxn ang="0">
                    <a:pos x="T8" y="T9"/>
                  </a:cxn>
                  <a:cxn ang="0">
                    <a:pos x="T10" y="T11"/>
                  </a:cxn>
                </a:cxnLst>
                <a:rect l="0" t="0" r="r" b="b"/>
                <a:pathLst>
                  <a:path w="223" h="52">
                    <a:moveTo>
                      <a:pt x="25" y="1"/>
                    </a:moveTo>
                    <a:lnTo>
                      <a:pt x="223" y="47"/>
                    </a:lnTo>
                    <a:lnTo>
                      <a:pt x="223" y="52"/>
                    </a:lnTo>
                    <a:lnTo>
                      <a:pt x="0" y="0"/>
                    </a:lnTo>
                    <a:lnTo>
                      <a:pt x="25" y="1"/>
                    </a:lnTo>
                    <a:lnTo>
                      <a:pt x="25" y="1"/>
                    </a:lnTo>
                    <a:close/>
                  </a:path>
                </a:pathLst>
              </a:custGeom>
              <a:solidFill>
                <a:srgbClr val="000000"/>
              </a:solidFill>
              <a:ln>
                <a:noFill/>
              </a:ln>
            </p:spPr>
            <p:txBody>
              <a:bodyPr/>
              <a:lstStyle/>
              <a:p>
                <a:pPr algn="ctr"/>
                <a:endParaRPr lang="zh-CN" altLang="en-US" sz="2000">
                  <a:latin typeface="+mn-ea"/>
                </a:endParaRPr>
              </a:p>
            </p:txBody>
          </p:sp>
          <p:sp>
            <p:nvSpPr>
              <p:cNvPr id="1052812" name="Freeform 191"/>
              <p:cNvSpPr/>
              <p:nvPr/>
            </p:nvSpPr>
            <p:spPr bwMode="auto">
              <a:xfrm>
                <a:off x="586" y="1259"/>
                <a:ext cx="124" cy="20"/>
              </a:xfrm>
              <a:custGeom>
                <a:avLst/>
                <a:gdLst>
                  <a:gd name="T0" fmla="*/ 0 w 226"/>
                  <a:gd name="T1" fmla="*/ 0 h 41"/>
                  <a:gd name="T2" fmla="*/ 84 w 226"/>
                  <a:gd name="T3" fmla="*/ 10 h 41"/>
                  <a:gd name="T4" fmla="*/ 188 w 226"/>
                  <a:gd name="T5" fmla="*/ 36 h 41"/>
                  <a:gd name="T6" fmla="*/ 226 w 226"/>
                  <a:gd name="T7" fmla="*/ 41 h 41"/>
                  <a:gd name="T8" fmla="*/ 183 w 226"/>
                  <a:gd name="T9" fmla="*/ 39 h 41"/>
                  <a:gd name="T10" fmla="*/ 73 w 226"/>
                  <a:gd name="T11" fmla="*/ 12 h 41"/>
                  <a:gd name="T12" fmla="*/ 0 w 226"/>
                  <a:gd name="T13" fmla="*/ 0 h 41"/>
                  <a:gd name="T14" fmla="*/ 0 w 226"/>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41">
                    <a:moveTo>
                      <a:pt x="0" y="0"/>
                    </a:moveTo>
                    <a:lnTo>
                      <a:pt x="84" y="10"/>
                    </a:lnTo>
                    <a:lnTo>
                      <a:pt x="188" y="36"/>
                    </a:lnTo>
                    <a:lnTo>
                      <a:pt x="226" y="41"/>
                    </a:lnTo>
                    <a:lnTo>
                      <a:pt x="183" y="39"/>
                    </a:lnTo>
                    <a:lnTo>
                      <a:pt x="73" y="12"/>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813" name="Freeform 192"/>
              <p:cNvSpPr/>
              <p:nvPr/>
            </p:nvSpPr>
            <p:spPr bwMode="auto">
              <a:xfrm>
                <a:off x="569" y="1256"/>
                <a:ext cx="23" cy="1"/>
              </a:xfrm>
              <a:custGeom>
                <a:avLst/>
                <a:gdLst>
                  <a:gd name="T0" fmla="*/ 3 w 40"/>
                  <a:gd name="T1" fmla="*/ 0 h 3"/>
                  <a:gd name="T2" fmla="*/ 40 w 40"/>
                  <a:gd name="T3" fmla="*/ 0 h 3"/>
                  <a:gd name="T4" fmla="*/ 28 w 40"/>
                  <a:gd name="T5" fmla="*/ 3 h 3"/>
                  <a:gd name="T6" fmla="*/ 0 w 40"/>
                  <a:gd name="T7" fmla="*/ 3 h 3"/>
                  <a:gd name="T8" fmla="*/ 3 w 40"/>
                  <a:gd name="T9" fmla="*/ 0 h 3"/>
                  <a:gd name="T10" fmla="*/ 3 w 40"/>
                  <a:gd name="T11" fmla="*/ 0 h 3"/>
                </a:gdLst>
                <a:ahLst/>
                <a:cxnLst>
                  <a:cxn ang="0">
                    <a:pos x="T0" y="T1"/>
                  </a:cxn>
                  <a:cxn ang="0">
                    <a:pos x="T2" y="T3"/>
                  </a:cxn>
                  <a:cxn ang="0">
                    <a:pos x="T4" y="T5"/>
                  </a:cxn>
                  <a:cxn ang="0">
                    <a:pos x="T6" y="T7"/>
                  </a:cxn>
                  <a:cxn ang="0">
                    <a:pos x="T8" y="T9"/>
                  </a:cxn>
                  <a:cxn ang="0">
                    <a:pos x="T10" y="T11"/>
                  </a:cxn>
                </a:cxnLst>
                <a:rect l="0" t="0" r="r" b="b"/>
                <a:pathLst>
                  <a:path w="40" h="3">
                    <a:moveTo>
                      <a:pt x="3" y="0"/>
                    </a:moveTo>
                    <a:lnTo>
                      <a:pt x="40" y="0"/>
                    </a:lnTo>
                    <a:lnTo>
                      <a:pt x="28" y="3"/>
                    </a:lnTo>
                    <a:lnTo>
                      <a:pt x="0" y="3"/>
                    </a:lnTo>
                    <a:lnTo>
                      <a:pt x="3" y="0"/>
                    </a:lnTo>
                    <a:lnTo>
                      <a:pt x="3" y="0"/>
                    </a:lnTo>
                    <a:close/>
                  </a:path>
                </a:pathLst>
              </a:custGeom>
              <a:solidFill>
                <a:srgbClr val="000000"/>
              </a:solidFill>
              <a:ln>
                <a:noFill/>
              </a:ln>
            </p:spPr>
            <p:txBody>
              <a:bodyPr/>
              <a:lstStyle/>
              <a:p>
                <a:pPr algn="ctr"/>
                <a:endParaRPr lang="zh-CN" altLang="en-US" sz="2000">
                  <a:latin typeface="+mn-ea"/>
                </a:endParaRPr>
              </a:p>
            </p:txBody>
          </p:sp>
          <p:sp>
            <p:nvSpPr>
              <p:cNvPr id="1052814" name="Freeform 193"/>
              <p:cNvSpPr/>
              <p:nvPr/>
            </p:nvSpPr>
            <p:spPr bwMode="auto">
              <a:xfrm>
                <a:off x="580" y="1249"/>
                <a:ext cx="22" cy="3"/>
              </a:xfrm>
              <a:custGeom>
                <a:avLst/>
                <a:gdLst>
                  <a:gd name="T0" fmla="*/ 4 w 44"/>
                  <a:gd name="T1" fmla="*/ 0 h 5"/>
                  <a:gd name="T2" fmla="*/ 44 w 44"/>
                  <a:gd name="T3" fmla="*/ 0 h 5"/>
                  <a:gd name="T4" fmla="*/ 44 w 44"/>
                  <a:gd name="T5" fmla="*/ 5 h 5"/>
                  <a:gd name="T6" fmla="*/ 0 w 44"/>
                  <a:gd name="T7" fmla="*/ 5 h 5"/>
                  <a:gd name="T8" fmla="*/ 4 w 44"/>
                  <a:gd name="T9" fmla="*/ 0 h 5"/>
                  <a:gd name="T10" fmla="*/ 4 w 44"/>
                  <a:gd name="T11" fmla="*/ 0 h 5"/>
                </a:gdLst>
                <a:ahLst/>
                <a:cxnLst>
                  <a:cxn ang="0">
                    <a:pos x="T0" y="T1"/>
                  </a:cxn>
                  <a:cxn ang="0">
                    <a:pos x="T2" y="T3"/>
                  </a:cxn>
                  <a:cxn ang="0">
                    <a:pos x="T4" y="T5"/>
                  </a:cxn>
                  <a:cxn ang="0">
                    <a:pos x="T6" y="T7"/>
                  </a:cxn>
                  <a:cxn ang="0">
                    <a:pos x="T8" y="T9"/>
                  </a:cxn>
                  <a:cxn ang="0">
                    <a:pos x="T10" y="T11"/>
                  </a:cxn>
                </a:cxnLst>
                <a:rect l="0" t="0" r="r" b="b"/>
                <a:pathLst>
                  <a:path w="44" h="5">
                    <a:moveTo>
                      <a:pt x="4" y="0"/>
                    </a:moveTo>
                    <a:lnTo>
                      <a:pt x="44" y="0"/>
                    </a:lnTo>
                    <a:lnTo>
                      <a:pt x="44" y="5"/>
                    </a:lnTo>
                    <a:lnTo>
                      <a:pt x="0" y="5"/>
                    </a:lnTo>
                    <a:lnTo>
                      <a:pt x="4" y="0"/>
                    </a:lnTo>
                    <a:lnTo>
                      <a:pt x="4" y="0"/>
                    </a:lnTo>
                    <a:close/>
                  </a:path>
                </a:pathLst>
              </a:custGeom>
              <a:solidFill>
                <a:srgbClr val="000000"/>
              </a:solidFill>
              <a:ln>
                <a:noFill/>
              </a:ln>
            </p:spPr>
            <p:txBody>
              <a:bodyPr/>
              <a:lstStyle/>
              <a:p>
                <a:pPr algn="ctr"/>
                <a:endParaRPr lang="zh-CN" altLang="en-US" sz="2000">
                  <a:latin typeface="+mn-ea"/>
                </a:endParaRPr>
              </a:p>
            </p:txBody>
          </p:sp>
          <p:sp>
            <p:nvSpPr>
              <p:cNvPr id="1052815" name="Freeform 194"/>
              <p:cNvSpPr/>
              <p:nvPr/>
            </p:nvSpPr>
            <p:spPr bwMode="auto">
              <a:xfrm>
                <a:off x="574" y="1252"/>
                <a:ext cx="27" cy="2"/>
              </a:xfrm>
              <a:custGeom>
                <a:avLst/>
                <a:gdLst>
                  <a:gd name="T0" fmla="*/ 4 w 50"/>
                  <a:gd name="T1" fmla="*/ 0 h 5"/>
                  <a:gd name="T2" fmla="*/ 50 w 50"/>
                  <a:gd name="T3" fmla="*/ 0 h 5"/>
                  <a:gd name="T4" fmla="*/ 44 w 50"/>
                  <a:gd name="T5" fmla="*/ 5 h 5"/>
                  <a:gd name="T6" fmla="*/ 0 w 50"/>
                  <a:gd name="T7" fmla="*/ 2 h 5"/>
                  <a:gd name="T8" fmla="*/ 4 w 50"/>
                  <a:gd name="T9" fmla="*/ 0 h 5"/>
                  <a:gd name="T10" fmla="*/ 4 w 50"/>
                  <a:gd name="T11" fmla="*/ 0 h 5"/>
                </a:gdLst>
                <a:ahLst/>
                <a:cxnLst>
                  <a:cxn ang="0">
                    <a:pos x="T0" y="T1"/>
                  </a:cxn>
                  <a:cxn ang="0">
                    <a:pos x="T2" y="T3"/>
                  </a:cxn>
                  <a:cxn ang="0">
                    <a:pos x="T4" y="T5"/>
                  </a:cxn>
                  <a:cxn ang="0">
                    <a:pos x="T6" y="T7"/>
                  </a:cxn>
                  <a:cxn ang="0">
                    <a:pos x="T8" y="T9"/>
                  </a:cxn>
                  <a:cxn ang="0">
                    <a:pos x="T10" y="T11"/>
                  </a:cxn>
                </a:cxnLst>
                <a:rect l="0" t="0" r="r" b="b"/>
                <a:pathLst>
                  <a:path w="50" h="5">
                    <a:moveTo>
                      <a:pt x="4" y="0"/>
                    </a:moveTo>
                    <a:lnTo>
                      <a:pt x="50" y="0"/>
                    </a:lnTo>
                    <a:lnTo>
                      <a:pt x="44" y="5"/>
                    </a:lnTo>
                    <a:lnTo>
                      <a:pt x="0" y="2"/>
                    </a:lnTo>
                    <a:lnTo>
                      <a:pt x="4" y="0"/>
                    </a:lnTo>
                    <a:lnTo>
                      <a:pt x="4" y="0"/>
                    </a:lnTo>
                    <a:close/>
                  </a:path>
                </a:pathLst>
              </a:custGeom>
              <a:solidFill>
                <a:srgbClr val="000000"/>
              </a:solidFill>
              <a:ln>
                <a:noFill/>
              </a:ln>
            </p:spPr>
            <p:txBody>
              <a:bodyPr/>
              <a:lstStyle/>
              <a:p>
                <a:pPr algn="ctr"/>
                <a:endParaRPr lang="zh-CN" altLang="en-US" sz="2000">
                  <a:latin typeface="+mn-ea"/>
                </a:endParaRPr>
              </a:p>
            </p:txBody>
          </p:sp>
          <p:sp>
            <p:nvSpPr>
              <p:cNvPr id="1052816" name="Freeform 195"/>
              <p:cNvSpPr/>
              <p:nvPr/>
            </p:nvSpPr>
            <p:spPr bwMode="auto">
              <a:xfrm>
                <a:off x="571" y="1253"/>
                <a:ext cx="24" cy="2"/>
              </a:xfrm>
              <a:custGeom>
                <a:avLst/>
                <a:gdLst>
                  <a:gd name="T0" fmla="*/ 0 w 44"/>
                  <a:gd name="T1" fmla="*/ 1 h 3"/>
                  <a:gd name="T2" fmla="*/ 44 w 44"/>
                  <a:gd name="T3" fmla="*/ 3 h 3"/>
                  <a:gd name="T4" fmla="*/ 39 w 44"/>
                  <a:gd name="T5" fmla="*/ 1 h 3"/>
                  <a:gd name="T6" fmla="*/ 3 w 44"/>
                  <a:gd name="T7" fmla="*/ 0 h 3"/>
                  <a:gd name="T8" fmla="*/ 0 w 44"/>
                  <a:gd name="T9" fmla="*/ 1 h 3"/>
                  <a:gd name="T10" fmla="*/ 0 w 44"/>
                  <a:gd name="T11" fmla="*/ 1 h 3"/>
                </a:gdLst>
                <a:ahLst/>
                <a:cxnLst>
                  <a:cxn ang="0">
                    <a:pos x="T0" y="T1"/>
                  </a:cxn>
                  <a:cxn ang="0">
                    <a:pos x="T2" y="T3"/>
                  </a:cxn>
                  <a:cxn ang="0">
                    <a:pos x="T4" y="T5"/>
                  </a:cxn>
                  <a:cxn ang="0">
                    <a:pos x="T6" y="T7"/>
                  </a:cxn>
                  <a:cxn ang="0">
                    <a:pos x="T8" y="T9"/>
                  </a:cxn>
                  <a:cxn ang="0">
                    <a:pos x="T10" y="T11"/>
                  </a:cxn>
                </a:cxnLst>
                <a:rect l="0" t="0" r="r" b="b"/>
                <a:pathLst>
                  <a:path w="44" h="3">
                    <a:moveTo>
                      <a:pt x="0" y="1"/>
                    </a:moveTo>
                    <a:lnTo>
                      <a:pt x="44" y="3"/>
                    </a:lnTo>
                    <a:lnTo>
                      <a:pt x="39" y="1"/>
                    </a:lnTo>
                    <a:lnTo>
                      <a:pt x="3" y="0"/>
                    </a:lnTo>
                    <a:lnTo>
                      <a:pt x="0" y="1"/>
                    </a:lnTo>
                    <a:lnTo>
                      <a:pt x="0" y="1"/>
                    </a:lnTo>
                    <a:close/>
                  </a:path>
                </a:pathLst>
              </a:custGeom>
              <a:solidFill>
                <a:srgbClr val="000000"/>
              </a:solidFill>
              <a:ln>
                <a:noFill/>
              </a:ln>
            </p:spPr>
            <p:txBody>
              <a:bodyPr/>
              <a:lstStyle/>
              <a:p>
                <a:pPr algn="ctr"/>
                <a:endParaRPr lang="zh-CN" altLang="en-US" sz="2000">
                  <a:latin typeface="+mn-ea"/>
                </a:endParaRPr>
              </a:p>
            </p:txBody>
          </p:sp>
          <p:sp>
            <p:nvSpPr>
              <p:cNvPr id="1052817" name="Freeform 196"/>
              <p:cNvSpPr/>
              <p:nvPr/>
            </p:nvSpPr>
            <p:spPr bwMode="auto">
              <a:xfrm>
                <a:off x="551" y="1258"/>
                <a:ext cx="33" cy="3"/>
              </a:xfrm>
              <a:custGeom>
                <a:avLst/>
                <a:gdLst>
                  <a:gd name="T0" fmla="*/ 0 w 61"/>
                  <a:gd name="T1" fmla="*/ 3 h 5"/>
                  <a:gd name="T2" fmla="*/ 61 w 61"/>
                  <a:gd name="T3" fmla="*/ 5 h 5"/>
                  <a:gd name="T4" fmla="*/ 61 w 61"/>
                  <a:gd name="T5" fmla="*/ 3 h 5"/>
                  <a:gd name="T6" fmla="*/ 4 w 61"/>
                  <a:gd name="T7" fmla="*/ 0 h 5"/>
                  <a:gd name="T8" fmla="*/ 0 w 61"/>
                  <a:gd name="T9" fmla="*/ 3 h 5"/>
                  <a:gd name="T10" fmla="*/ 0 w 61"/>
                  <a:gd name="T11" fmla="*/ 3 h 5"/>
                </a:gdLst>
                <a:ahLst/>
                <a:cxnLst>
                  <a:cxn ang="0">
                    <a:pos x="T0" y="T1"/>
                  </a:cxn>
                  <a:cxn ang="0">
                    <a:pos x="T2" y="T3"/>
                  </a:cxn>
                  <a:cxn ang="0">
                    <a:pos x="T4" y="T5"/>
                  </a:cxn>
                  <a:cxn ang="0">
                    <a:pos x="T6" y="T7"/>
                  </a:cxn>
                  <a:cxn ang="0">
                    <a:pos x="T8" y="T9"/>
                  </a:cxn>
                  <a:cxn ang="0">
                    <a:pos x="T10" y="T11"/>
                  </a:cxn>
                </a:cxnLst>
                <a:rect l="0" t="0" r="r" b="b"/>
                <a:pathLst>
                  <a:path w="61" h="5">
                    <a:moveTo>
                      <a:pt x="0" y="3"/>
                    </a:moveTo>
                    <a:lnTo>
                      <a:pt x="61" y="5"/>
                    </a:lnTo>
                    <a:lnTo>
                      <a:pt x="61" y="3"/>
                    </a:lnTo>
                    <a:lnTo>
                      <a:pt x="4" y="0"/>
                    </a:lnTo>
                    <a:lnTo>
                      <a:pt x="0" y="3"/>
                    </a:lnTo>
                    <a:lnTo>
                      <a:pt x="0" y="3"/>
                    </a:lnTo>
                    <a:close/>
                  </a:path>
                </a:pathLst>
              </a:custGeom>
              <a:solidFill>
                <a:srgbClr val="000000"/>
              </a:solidFill>
              <a:ln>
                <a:noFill/>
              </a:ln>
            </p:spPr>
            <p:txBody>
              <a:bodyPr/>
              <a:lstStyle/>
              <a:p>
                <a:pPr algn="ctr"/>
                <a:endParaRPr lang="zh-CN" altLang="en-US" sz="2000">
                  <a:latin typeface="+mn-ea"/>
                </a:endParaRPr>
              </a:p>
            </p:txBody>
          </p:sp>
          <p:sp>
            <p:nvSpPr>
              <p:cNvPr id="1052818" name="Freeform 197"/>
              <p:cNvSpPr/>
              <p:nvPr/>
            </p:nvSpPr>
            <p:spPr bwMode="auto">
              <a:xfrm>
                <a:off x="516" y="1257"/>
                <a:ext cx="30" cy="2"/>
              </a:xfrm>
              <a:custGeom>
                <a:avLst/>
                <a:gdLst>
                  <a:gd name="T0" fmla="*/ 55 w 55"/>
                  <a:gd name="T1" fmla="*/ 5 h 5"/>
                  <a:gd name="T2" fmla="*/ 3 w 55"/>
                  <a:gd name="T3" fmla="*/ 4 h 5"/>
                  <a:gd name="T4" fmla="*/ 0 w 55"/>
                  <a:gd name="T5" fmla="*/ 0 h 5"/>
                  <a:gd name="T6" fmla="*/ 52 w 55"/>
                  <a:gd name="T7" fmla="*/ 2 h 5"/>
                  <a:gd name="T8" fmla="*/ 55 w 55"/>
                  <a:gd name="T9" fmla="*/ 5 h 5"/>
                  <a:gd name="T10" fmla="*/ 55 w 55"/>
                  <a:gd name="T11" fmla="*/ 5 h 5"/>
                </a:gdLst>
                <a:ahLst/>
                <a:cxnLst>
                  <a:cxn ang="0">
                    <a:pos x="T0" y="T1"/>
                  </a:cxn>
                  <a:cxn ang="0">
                    <a:pos x="T2" y="T3"/>
                  </a:cxn>
                  <a:cxn ang="0">
                    <a:pos x="T4" y="T5"/>
                  </a:cxn>
                  <a:cxn ang="0">
                    <a:pos x="T6" y="T7"/>
                  </a:cxn>
                  <a:cxn ang="0">
                    <a:pos x="T8" y="T9"/>
                  </a:cxn>
                  <a:cxn ang="0">
                    <a:pos x="T10" y="T11"/>
                  </a:cxn>
                </a:cxnLst>
                <a:rect l="0" t="0" r="r" b="b"/>
                <a:pathLst>
                  <a:path w="55" h="5">
                    <a:moveTo>
                      <a:pt x="55" y="5"/>
                    </a:moveTo>
                    <a:lnTo>
                      <a:pt x="3" y="4"/>
                    </a:lnTo>
                    <a:lnTo>
                      <a:pt x="0" y="0"/>
                    </a:lnTo>
                    <a:lnTo>
                      <a:pt x="52" y="2"/>
                    </a:lnTo>
                    <a:lnTo>
                      <a:pt x="55" y="5"/>
                    </a:lnTo>
                    <a:lnTo>
                      <a:pt x="55" y="5"/>
                    </a:lnTo>
                    <a:close/>
                  </a:path>
                </a:pathLst>
              </a:custGeom>
              <a:solidFill>
                <a:srgbClr val="000000"/>
              </a:solidFill>
              <a:ln>
                <a:noFill/>
              </a:ln>
            </p:spPr>
            <p:txBody>
              <a:bodyPr/>
              <a:lstStyle/>
              <a:p>
                <a:pPr algn="ctr"/>
                <a:endParaRPr lang="zh-CN" altLang="en-US" sz="2000">
                  <a:latin typeface="+mn-ea"/>
                </a:endParaRPr>
              </a:p>
            </p:txBody>
          </p:sp>
          <p:sp>
            <p:nvSpPr>
              <p:cNvPr id="1052819" name="Freeform 198"/>
              <p:cNvSpPr/>
              <p:nvPr/>
            </p:nvSpPr>
            <p:spPr bwMode="auto">
              <a:xfrm>
                <a:off x="505" y="1251"/>
                <a:ext cx="38" cy="4"/>
              </a:xfrm>
              <a:custGeom>
                <a:avLst/>
                <a:gdLst>
                  <a:gd name="T0" fmla="*/ 0 w 70"/>
                  <a:gd name="T1" fmla="*/ 0 h 8"/>
                  <a:gd name="T2" fmla="*/ 65 w 70"/>
                  <a:gd name="T3" fmla="*/ 3 h 8"/>
                  <a:gd name="T4" fmla="*/ 70 w 70"/>
                  <a:gd name="T5" fmla="*/ 8 h 8"/>
                  <a:gd name="T6" fmla="*/ 5 w 70"/>
                  <a:gd name="T7" fmla="*/ 3 h 8"/>
                  <a:gd name="T8" fmla="*/ 0 w 70"/>
                  <a:gd name="T9" fmla="*/ 0 h 8"/>
                  <a:gd name="T10" fmla="*/ 0 w 70"/>
                  <a:gd name="T11" fmla="*/ 0 h 8"/>
                </a:gdLst>
                <a:ahLst/>
                <a:cxnLst>
                  <a:cxn ang="0">
                    <a:pos x="T0" y="T1"/>
                  </a:cxn>
                  <a:cxn ang="0">
                    <a:pos x="T2" y="T3"/>
                  </a:cxn>
                  <a:cxn ang="0">
                    <a:pos x="T4" y="T5"/>
                  </a:cxn>
                  <a:cxn ang="0">
                    <a:pos x="T6" y="T7"/>
                  </a:cxn>
                  <a:cxn ang="0">
                    <a:pos x="T8" y="T9"/>
                  </a:cxn>
                  <a:cxn ang="0">
                    <a:pos x="T10" y="T11"/>
                  </a:cxn>
                </a:cxnLst>
                <a:rect l="0" t="0" r="r" b="b"/>
                <a:pathLst>
                  <a:path w="70" h="8">
                    <a:moveTo>
                      <a:pt x="0" y="0"/>
                    </a:moveTo>
                    <a:lnTo>
                      <a:pt x="65" y="3"/>
                    </a:lnTo>
                    <a:lnTo>
                      <a:pt x="70" y="8"/>
                    </a:lnTo>
                    <a:lnTo>
                      <a:pt x="5" y="3"/>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820" name="Freeform 199"/>
              <p:cNvSpPr/>
              <p:nvPr/>
            </p:nvSpPr>
            <p:spPr bwMode="auto">
              <a:xfrm>
                <a:off x="489" y="1340"/>
                <a:ext cx="5" cy="15"/>
              </a:xfrm>
              <a:custGeom>
                <a:avLst/>
                <a:gdLst>
                  <a:gd name="T0" fmla="*/ 9 w 11"/>
                  <a:gd name="T1" fmla="*/ 0 h 30"/>
                  <a:gd name="T2" fmla="*/ 11 w 11"/>
                  <a:gd name="T3" fmla="*/ 30 h 30"/>
                  <a:gd name="T4" fmla="*/ 0 w 11"/>
                  <a:gd name="T5" fmla="*/ 2 h 30"/>
                  <a:gd name="T6" fmla="*/ 9 w 11"/>
                  <a:gd name="T7" fmla="*/ 0 h 30"/>
                  <a:gd name="T8" fmla="*/ 9 w 11"/>
                  <a:gd name="T9" fmla="*/ 0 h 30"/>
                </a:gdLst>
                <a:ahLst/>
                <a:cxnLst>
                  <a:cxn ang="0">
                    <a:pos x="T0" y="T1"/>
                  </a:cxn>
                  <a:cxn ang="0">
                    <a:pos x="T2" y="T3"/>
                  </a:cxn>
                  <a:cxn ang="0">
                    <a:pos x="T4" y="T5"/>
                  </a:cxn>
                  <a:cxn ang="0">
                    <a:pos x="T6" y="T7"/>
                  </a:cxn>
                  <a:cxn ang="0">
                    <a:pos x="T8" y="T9"/>
                  </a:cxn>
                </a:cxnLst>
                <a:rect l="0" t="0" r="r" b="b"/>
                <a:pathLst>
                  <a:path w="11" h="30">
                    <a:moveTo>
                      <a:pt x="9" y="0"/>
                    </a:moveTo>
                    <a:lnTo>
                      <a:pt x="11" y="30"/>
                    </a:lnTo>
                    <a:lnTo>
                      <a:pt x="0" y="2"/>
                    </a:lnTo>
                    <a:lnTo>
                      <a:pt x="9" y="0"/>
                    </a:lnTo>
                    <a:lnTo>
                      <a:pt x="9" y="0"/>
                    </a:lnTo>
                    <a:close/>
                  </a:path>
                </a:pathLst>
              </a:custGeom>
              <a:solidFill>
                <a:srgbClr val="000000"/>
              </a:solidFill>
              <a:ln>
                <a:noFill/>
              </a:ln>
            </p:spPr>
            <p:txBody>
              <a:bodyPr/>
              <a:lstStyle/>
              <a:p>
                <a:pPr algn="ctr"/>
                <a:endParaRPr lang="zh-CN" altLang="en-US" sz="2000">
                  <a:latin typeface="+mn-ea"/>
                </a:endParaRPr>
              </a:p>
            </p:txBody>
          </p:sp>
          <p:sp>
            <p:nvSpPr>
              <p:cNvPr id="1052821" name="Freeform 200"/>
              <p:cNvSpPr/>
              <p:nvPr/>
            </p:nvSpPr>
            <p:spPr bwMode="auto">
              <a:xfrm>
                <a:off x="433" y="1345"/>
                <a:ext cx="152" cy="84"/>
              </a:xfrm>
              <a:custGeom>
                <a:avLst/>
                <a:gdLst>
                  <a:gd name="T0" fmla="*/ 12 w 280"/>
                  <a:gd name="T1" fmla="*/ 0 h 170"/>
                  <a:gd name="T2" fmla="*/ 109 w 280"/>
                  <a:gd name="T3" fmla="*/ 17 h 170"/>
                  <a:gd name="T4" fmla="*/ 183 w 280"/>
                  <a:gd name="T5" fmla="*/ 9 h 170"/>
                  <a:gd name="T6" fmla="*/ 280 w 280"/>
                  <a:gd name="T7" fmla="*/ 31 h 170"/>
                  <a:gd name="T8" fmla="*/ 278 w 280"/>
                  <a:gd name="T9" fmla="*/ 170 h 170"/>
                  <a:gd name="T10" fmla="*/ 99 w 280"/>
                  <a:gd name="T11" fmla="*/ 165 h 170"/>
                  <a:gd name="T12" fmla="*/ 121 w 280"/>
                  <a:gd name="T13" fmla="*/ 86 h 170"/>
                  <a:gd name="T14" fmla="*/ 112 w 280"/>
                  <a:gd name="T15" fmla="*/ 34 h 170"/>
                  <a:gd name="T16" fmla="*/ 0 w 280"/>
                  <a:gd name="T17" fmla="*/ 15 h 170"/>
                  <a:gd name="T18" fmla="*/ 12 w 280"/>
                  <a:gd name="T19" fmla="*/ 0 h 170"/>
                  <a:gd name="T20" fmla="*/ 12 w 280"/>
                  <a:gd name="T21"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170">
                    <a:moveTo>
                      <a:pt x="12" y="0"/>
                    </a:moveTo>
                    <a:lnTo>
                      <a:pt x="109" y="17"/>
                    </a:lnTo>
                    <a:lnTo>
                      <a:pt x="183" y="9"/>
                    </a:lnTo>
                    <a:lnTo>
                      <a:pt x="280" y="31"/>
                    </a:lnTo>
                    <a:lnTo>
                      <a:pt x="278" y="170"/>
                    </a:lnTo>
                    <a:lnTo>
                      <a:pt x="99" y="165"/>
                    </a:lnTo>
                    <a:lnTo>
                      <a:pt x="121" y="86"/>
                    </a:lnTo>
                    <a:lnTo>
                      <a:pt x="112" y="34"/>
                    </a:lnTo>
                    <a:lnTo>
                      <a:pt x="0" y="15"/>
                    </a:lnTo>
                    <a:lnTo>
                      <a:pt x="12" y="0"/>
                    </a:lnTo>
                    <a:lnTo>
                      <a:pt x="12" y="0"/>
                    </a:lnTo>
                    <a:close/>
                  </a:path>
                </a:pathLst>
              </a:custGeom>
              <a:solidFill>
                <a:srgbClr val="000000"/>
              </a:solidFill>
              <a:ln>
                <a:noFill/>
              </a:ln>
            </p:spPr>
            <p:txBody>
              <a:bodyPr/>
              <a:lstStyle/>
              <a:p>
                <a:pPr algn="ctr"/>
                <a:endParaRPr lang="zh-CN" altLang="en-US" sz="2000">
                  <a:latin typeface="+mn-ea"/>
                </a:endParaRPr>
              </a:p>
            </p:txBody>
          </p:sp>
          <p:sp>
            <p:nvSpPr>
              <p:cNvPr id="1052822" name="Freeform 201"/>
              <p:cNvSpPr/>
              <p:nvPr/>
            </p:nvSpPr>
            <p:spPr bwMode="auto">
              <a:xfrm>
                <a:off x="444" y="1019"/>
                <a:ext cx="15" cy="27"/>
              </a:xfrm>
              <a:custGeom>
                <a:avLst/>
                <a:gdLst>
                  <a:gd name="T0" fmla="*/ 7 w 29"/>
                  <a:gd name="T1" fmla="*/ 0 h 53"/>
                  <a:gd name="T2" fmla="*/ 29 w 29"/>
                  <a:gd name="T3" fmla="*/ 20 h 53"/>
                  <a:gd name="T4" fmla="*/ 25 w 29"/>
                  <a:gd name="T5" fmla="*/ 32 h 53"/>
                  <a:gd name="T6" fmla="*/ 15 w 29"/>
                  <a:gd name="T7" fmla="*/ 40 h 53"/>
                  <a:gd name="T8" fmla="*/ 12 w 29"/>
                  <a:gd name="T9" fmla="*/ 53 h 53"/>
                  <a:gd name="T10" fmla="*/ 0 w 29"/>
                  <a:gd name="T11" fmla="*/ 42 h 53"/>
                  <a:gd name="T12" fmla="*/ 4 w 29"/>
                  <a:gd name="T13" fmla="*/ 20 h 53"/>
                  <a:gd name="T14" fmla="*/ 7 w 29"/>
                  <a:gd name="T15" fmla="*/ 0 h 53"/>
                  <a:gd name="T16" fmla="*/ 7 w 2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53">
                    <a:moveTo>
                      <a:pt x="7" y="0"/>
                    </a:moveTo>
                    <a:lnTo>
                      <a:pt x="29" y="20"/>
                    </a:lnTo>
                    <a:lnTo>
                      <a:pt x="25" y="32"/>
                    </a:lnTo>
                    <a:lnTo>
                      <a:pt x="15" y="40"/>
                    </a:lnTo>
                    <a:lnTo>
                      <a:pt x="12" y="53"/>
                    </a:lnTo>
                    <a:lnTo>
                      <a:pt x="0" y="42"/>
                    </a:lnTo>
                    <a:lnTo>
                      <a:pt x="4" y="20"/>
                    </a:lnTo>
                    <a:lnTo>
                      <a:pt x="7" y="0"/>
                    </a:lnTo>
                    <a:lnTo>
                      <a:pt x="7" y="0"/>
                    </a:lnTo>
                    <a:close/>
                  </a:path>
                </a:pathLst>
              </a:custGeom>
              <a:solidFill>
                <a:srgbClr val="FFC4B8"/>
              </a:solidFill>
              <a:ln>
                <a:noFill/>
              </a:ln>
            </p:spPr>
            <p:txBody>
              <a:bodyPr/>
              <a:lstStyle/>
              <a:p>
                <a:pPr algn="ctr"/>
                <a:endParaRPr lang="zh-CN" altLang="en-US" sz="2000">
                  <a:latin typeface="+mn-ea"/>
                </a:endParaRPr>
              </a:p>
            </p:txBody>
          </p:sp>
          <p:sp>
            <p:nvSpPr>
              <p:cNvPr id="1052823" name="Freeform 202"/>
              <p:cNvSpPr/>
              <p:nvPr/>
            </p:nvSpPr>
            <p:spPr bwMode="auto">
              <a:xfrm>
                <a:off x="418" y="1025"/>
                <a:ext cx="19" cy="10"/>
              </a:xfrm>
              <a:custGeom>
                <a:avLst/>
                <a:gdLst>
                  <a:gd name="T0" fmla="*/ 34 w 34"/>
                  <a:gd name="T1" fmla="*/ 0 h 20"/>
                  <a:gd name="T2" fmla="*/ 27 w 34"/>
                  <a:gd name="T3" fmla="*/ 10 h 20"/>
                  <a:gd name="T4" fmla="*/ 9 w 34"/>
                  <a:gd name="T5" fmla="*/ 20 h 20"/>
                  <a:gd name="T6" fmla="*/ 7 w 34"/>
                  <a:gd name="T7" fmla="*/ 16 h 20"/>
                  <a:gd name="T8" fmla="*/ 0 w 34"/>
                  <a:gd name="T9" fmla="*/ 15 h 20"/>
                  <a:gd name="T10" fmla="*/ 10 w 34"/>
                  <a:gd name="T11" fmla="*/ 8 h 20"/>
                  <a:gd name="T12" fmla="*/ 24 w 34"/>
                  <a:gd name="T13" fmla="*/ 1 h 20"/>
                  <a:gd name="T14" fmla="*/ 15 w 34"/>
                  <a:gd name="T15" fmla="*/ 10 h 20"/>
                  <a:gd name="T16" fmla="*/ 22 w 34"/>
                  <a:gd name="T17" fmla="*/ 8 h 20"/>
                  <a:gd name="T18" fmla="*/ 34 w 34"/>
                  <a:gd name="T19" fmla="*/ 0 h 20"/>
                  <a:gd name="T20" fmla="*/ 34 w 3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0">
                    <a:moveTo>
                      <a:pt x="34" y="0"/>
                    </a:moveTo>
                    <a:lnTo>
                      <a:pt x="27" y="10"/>
                    </a:lnTo>
                    <a:lnTo>
                      <a:pt x="9" y="20"/>
                    </a:lnTo>
                    <a:lnTo>
                      <a:pt x="7" y="16"/>
                    </a:lnTo>
                    <a:lnTo>
                      <a:pt x="0" y="15"/>
                    </a:lnTo>
                    <a:lnTo>
                      <a:pt x="10" y="8"/>
                    </a:lnTo>
                    <a:lnTo>
                      <a:pt x="24" y="1"/>
                    </a:lnTo>
                    <a:lnTo>
                      <a:pt x="15" y="10"/>
                    </a:lnTo>
                    <a:lnTo>
                      <a:pt x="22" y="8"/>
                    </a:lnTo>
                    <a:lnTo>
                      <a:pt x="34" y="0"/>
                    </a:lnTo>
                    <a:lnTo>
                      <a:pt x="34" y="0"/>
                    </a:lnTo>
                    <a:close/>
                  </a:path>
                </a:pathLst>
              </a:custGeom>
              <a:solidFill>
                <a:srgbClr val="BDA347"/>
              </a:solidFill>
              <a:ln>
                <a:noFill/>
              </a:ln>
            </p:spPr>
            <p:txBody>
              <a:bodyPr/>
              <a:lstStyle/>
              <a:p>
                <a:pPr algn="ctr"/>
                <a:endParaRPr lang="zh-CN" altLang="en-US" sz="2000">
                  <a:latin typeface="+mn-ea"/>
                </a:endParaRPr>
              </a:p>
            </p:txBody>
          </p:sp>
          <p:sp>
            <p:nvSpPr>
              <p:cNvPr id="1052824" name="Freeform 203"/>
              <p:cNvSpPr/>
              <p:nvPr/>
            </p:nvSpPr>
            <p:spPr bwMode="auto">
              <a:xfrm>
                <a:off x="399" y="1012"/>
                <a:ext cx="8" cy="4"/>
              </a:xfrm>
              <a:custGeom>
                <a:avLst/>
                <a:gdLst>
                  <a:gd name="T0" fmla="*/ 17 w 17"/>
                  <a:gd name="T1" fmla="*/ 0 h 8"/>
                  <a:gd name="T2" fmla="*/ 7 w 17"/>
                  <a:gd name="T3" fmla="*/ 1 h 8"/>
                  <a:gd name="T4" fmla="*/ 0 w 17"/>
                  <a:gd name="T5" fmla="*/ 8 h 8"/>
                  <a:gd name="T6" fmla="*/ 15 w 17"/>
                  <a:gd name="T7" fmla="*/ 6 h 8"/>
                  <a:gd name="T8" fmla="*/ 17 w 17"/>
                  <a:gd name="T9" fmla="*/ 0 h 8"/>
                  <a:gd name="T10" fmla="*/ 17 w 17"/>
                  <a:gd name="T11" fmla="*/ 0 h 8"/>
                </a:gdLst>
                <a:ahLst/>
                <a:cxnLst>
                  <a:cxn ang="0">
                    <a:pos x="T0" y="T1"/>
                  </a:cxn>
                  <a:cxn ang="0">
                    <a:pos x="T2" y="T3"/>
                  </a:cxn>
                  <a:cxn ang="0">
                    <a:pos x="T4" y="T5"/>
                  </a:cxn>
                  <a:cxn ang="0">
                    <a:pos x="T6" y="T7"/>
                  </a:cxn>
                  <a:cxn ang="0">
                    <a:pos x="T8" y="T9"/>
                  </a:cxn>
                  <a:cxn ang="0">
                    <a:pos x="T10" y="T11"/>
                  </a:cxn>
                </a:cxnLst>
                <a:rect l="0" t="0" r="r" b="b"/>
                <a:pathLst>
                  <a:path w="17" h="8">
                    <a:moveTo>
                      <a:pt x="17" y="0"/>
                    </a:moveTo>
                    <a:lnTo>
                      <a:pt x="7" y="1"/>
                    </a:lnTo>
                    <a:lnTo>
                      <a:pt x="0" y="8"/>
                    </a:lnTo>
                    <a:lnTo>
                      <a:pt x="15" y="6"/>
                    </a:lnTo>
                    <a:lnTo>
                      <a:pt x="17" y="0"/>
                    </a:lnTo>
                    <a:lnTo>
                      <a:pt x="17" y="0"/>
                    </a:lnTo>
                    <a:close/>
                  </a:path>
                </a:pathLst>
              </a:custGeom>
              <a:solidFill>
                <a:srgbClr val="BDA347"/>
              </a:solidFill>
              <a:ln>
                <a:noFill/>
              </a:ln>
            </p:spPr>
            <p:txBody>
              <a:bodyPr/>
              <a:lstStyle/>
              <a:p>
                <a:pPr algn="ctr"/>
                <a:endParaRPr lang="zh-CN" altLang="en-US" sz="2000">
                  <a:latin typeface="+mn-ea"/>
                </a:endParaRPr>
              </a:p>
            </p:txBody>
          </p:sp>
          <p:sp>
            <p:nvSpPr>
              <p:cNvPr id="1052825" name="Freeform 204"/>
              <p:cNvSpPr/>
              <p:nvPr/>
            </p:nvSpPr>
            <p:spPr bwMode="auto">
              <a:xfrm>
                <a:off x="472" y="1028"/>
                <a:ext cx="9" cy="13"/>
              </a:xfrm>
              <a:custGeom>
                <a:avLst/>
                <a:gdLst>
                  <a:gd name="T0" fmla="*/ 0 w 15"/>
                  <a:gd name="T1" fmla="*/ 0 h 26"/>
                  <a:gd name="T2" fmla="*/ 8 w 15"/>
                  <a:gd name="T3" fmla="*/ 3 h 26"/>
                  <a:gd name="T4" fmla="*/ 15 w 15"/>
                  <a:gd name="T5" fmla="*/ 16 h 26"/>
                  <a:gd name="T6" fmla="*/ 15 w 15"/>
                  <a:gd name="T7" fmla="*/ 25 h 26"/>
                  <a:gd name="T8" fmla="*/ 3 w 15"/>
                  <a:gd name="T9" fmla="*/ 26 h 26"/>
                  <a:gd name="T10" fmla="*/ 8 w 15"/>
                  <a:gd name="T11" fmla="*/ 15 h 26"/>
                  <a:gd name="T12" fmla="*/ 7 w 15"/>
                  <a:gd name="T13" fmla="*/ 8 h 26"/>
                  <a:gd name="T14" fmla="*/ 0 w 15"/>
                  <a:gd name="T15" fmla="*/ 0 h 26"/>
                  <a:gd name="T16" fmla="*/ 0 w 15"/>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6">
                    <a:moveTo>
                      <a:pt x="0" y="0"/>
                    </a:moveTo>
                    <a:lnTo>
                      <a:pt x="8" y="3"/>
                    </a:lnTo>
                    <a:lnTo>
                      <a:pt x="15" y="16"/>
                    </a:lnTo>
                    <a:lnTo>
                      <a:pt x="15" y="25"/>
                    </a:lnTo>
                    <a:lnTo>
                      <a:pt x="3" y="26"/>
                    </a:lnTo>
                    <a:lnTo>
                      <a:pt x="8" y="15"/>
                    </a:lnTo>
                    <a:lnTo>
                      <a:pt x="7" y="8"/>
                    </a:lnTo>
                    <a:lnTo>
                      <a:pt x="0" y="0"/>
                    </a:lnTo>
                    <a:lnTo>
                      <a:pt x="0" y="0"/>
                    </a:lnTo>
                    <a:close/>
                  </a:path>
                </a:pathLst>
              </a:custGeom>
              <a:solidFill>
                <a:srgbClr val="BDA347"/>
              </a:solidFill>
              <a:ln>
                <a:noFill/>
              </a:ln>
            </p:spPr>
            <p:txBody>
              <a:bodyPr/>
              <a:lstStyle/>
              <a:p>
                <a:pPr algn="ctr"/>
                <a:endParaRPr lang="zh-CN" altLang="en-US" sz="2000">
                  <a:latin typeface="+mn-ea"/>
                </a:endParaRPr>
              </a:p>
            </p:txBody>
          </p:sp>
          <p:sp>
            <p:nvSpPr>
              <p:cNvPr id="1052826" name="Freeform 205"/>
              <p:cNvSpPr/>
              <p:nvPr/>
            </p:nvSpPr>
            <p:spPr bwMode="auto">
              <a:xfrm>
                <a:off x="666" y="1232"/>
                <a:ext cx="8" cy="6"/>
              </a:xfrm>
              <a:custGeom>
                <a:avLst/>
                <a:gdLst>
                  <a:gd name="T0" fmla="*/ 14 w 14"/>
                  <a:gd name="T1" fmla="*/ 0 h 11"/>
                  <a:gd name="T2" fmla="*/ 0 w 14"/>
                  <a:gd name="T3" fmla="*/ 11 h 11"/>
                  <a:gd name="T4" fmla="*/ 7 w 14"/>
                  <a:gd name="T5" fmla="*/ 11 h 11"/>
                  <a:gd name="T6" fmla="*/ 14 w 14"/>
                  <a:gd name="T7" fmla="*/ 0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lnTo>
                      <a:pt x="0" y="11"/>
                    </a:lnTo>
                    <a:lnTo>
                      <a:pt x="7" y="11"/>
                    </a:lnTo>
                    <a:lnTo>
                      <a:pt x="14" y="0"/>
                    </a:lnTo>
                    <a:lnTo>
                      <a:pt x="14" y="0"/>
                    </a:lnTo>
                    <a:close/>
                  </a:path>
                </a:pathLst>
              </a:custGeom>
              <a:solidFill>
                <a:srgbClr val="000000"/>
              </a:solidFill>
              <a:ln>
                <a:noFill/>
              </a:ln>
            </p:spPr>
            <p:txBody>
              <a:bodyPr/>
              <a:lstStyle/>
              <a:p>
                <a:pPr algn="ctr"/>
                <a:endParaRPr lang="zh-CN" altLang="en-US" sz="2000">
                  <a:latin typeface="+mn-ea"/>
                </a:endParaRPr>
              </a:p>
            </p:txBody>
          </p:sp>
          <p:sp>
            <p:nvSpPr>
              <p:cNvPr id="1052827" name="Freeform 206"/>
              <p:cNvSpPr/>
              <p:nvPr/>
            </p:nvSpPr>
            <p:spPr bwMode="auto">
              <a:xfrm>
                <a:off x="676" y="1234"/>
                <a:ext cx="46" cy="9"/>
              </a:xfrm>
              <a:custGeom>
                <a:avLst/>
                <a:gdLst>
                  <a:gd name="T0" fmla="*/ 10 w 86"/>
                  <a:gd name="T1" fmla="*/ 0 h 18"/>
                  <a:gd name="T2" fmla="*/ 0 w 86"/>
                  <a:gd name="T3" fmla="*/ 12 h 18"/>
                  <a:gd name="T4" fmla="*/ 79 w 86"/>
                  <a:gd name="T5" fmla="*/ 18 h 18"/>
                  <a:gd name="T6" fmla="*/ 86 w 86"/>
                  <a:gd name="T7" fmla="*/ 13 h 18"/>
                  <a:gd name="T8" fmla="*/ 57 w 86"/>
                  <a:gd name="T9" fmla="*/ 12 h 18"/>
                  <a:gd name="T10" fmla="*/ 64 w 86"/>
                  <a:gd name="T11" fmla="*/ 3 h 18"/>
                  <a:gd name="T12" fmla="*/ 50 w 86"/>
                  <a:gd name="T13" fmla="*/ 8 h 18"/>
                  <a:gd name="T14" fmla="*/ 35 w 86"/>
                  <a:gd name="T15" fmla="*/ 10 h 18"/>
                  <a:gd name="T16" fmla="*/ 49 w 86"/>
                  <a:gd name="T17" fmla="*/ 2 h 18"/>
                  <a:gd name="T18" fmla="*/ 42 w 86"/>
                  <a:gd name="T19" fmla="*/ 2 h 18"/>
                  <a:gd name="T20" fmla="*/ 24 w 86"/>
                  <a:gd name="T21" fmla="*/ 8 h 18"/>
                  <a:gd name="T22" fmla="*/ 10 w 86"/>
                  <a:gd name="T23" fmla="*/ 8 h 18"/>
                  <a:gd name="T24" fmla="*/ 10 w 86"/>
                  <a:gd name="T25" fmla="*/ 0 h 18"/>
                  <a:gd name="T26" fmla="*/ 10 w 86"/>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18">
                    <a:moveTo>
                      <a:pt x="10" y="0"/>
                    </a:moveTo>
                    <a:lnTo>
                      <a:pt x="0" y="12"/>
                    </a:lnTo>
                    <a:lnTo>
                      <a:pt x="79" y="18"/>
                    </a:lnTo>
                    <a:lnTo>
                      <a:pt x="86" y="13"/>
                    </a:lnTo>
                    <a:lnTo>
                      <a:pt x="57" y="12"/>
                    </a:lnTo>
                    <a:lnTo>
                      <a:pt x="64" y="3"/>
                    </a:lnTo>
                    <a:lnTo>
                      <a:pt x="50" y="8"/>
                    </a:lnTo>
                    <a:lnTo>
                      <a:pt x="35" y="10"/>
                    </a:lnTo>
                    <a:lnTo>
                      <a:pt x="49" y="2"/>
                    </a:lnTo>
                    <a:lnTo>
                      <a:pt x="42" y="2"/>
                    </a:lnTo>
                    <a:lnTo>
                      <a:pt x="24" y="8"/>
                    </a:lnTo>
                    <a:lnTo>
                      <a:pt x="10" y="8"/>
                    </a:lnTo>
                    <a:lnTo>
                      <a:pt x="10" y="0"/>
                    </a:lnTo>
                    <a:lnTo>
                      <a:pt x="10" y="0"/>
                    </a:lnTo>
                    <a:close/>
                  </a:path>
                </a:pathLst>
              </a:custGeom>
              <a:solidFill>
                <a:srgbClr val="000000"/>
              </a:solidFill>
              <a:ln>
                <a:noFill/>
              </a:ln>
            </p:spPr>
            <p:txBody>
              <a:bodyPr/>
              <a:lstStyle/>
              <a:p>
                <a:pPr algn="ctr"/>
                <a:endParaRPr lang="zh-CN" altLang="en-US" sz="2000">
                  <a:latin typeface="+mn-ea"/>
                </a:endParaRPr>
              </a:p>
            </p:txBody>
          </p:sp>
          <p:sp>
            <p:nvSpPr>
              <p:cNvPr id="1052828" name="Freeform 207"/>
              <p:cNvSpPr/>
              <p:nvPr/>
            </p:nvSpPr>
            <p:spPr bwMode="auto">
              <a:xfrm>
                <a:off x="620" y="1237"/>
                <a:ext cx="28" cy="19"/>
              </a:xfrm>
              <a:custGeom>
                <a:avLst/>
                <a:gdLst>
                  <a:gd name="T0" fmla="*/ 50 w 50"/>
                  <a:gd name="T1" fmla="*/ 0 h 39"/>
                  <a:gd name="T2" fmla="*/ 0 w 50"/>
                  <a:gd name="T3" fmla="*/ 39 h 39"/>
                  <a:gd name="T4" fmla="*/ 8 w 50"/>
                  <a:gd name="T5" fmla="*/ 37 h 39"/>
                  <a:gd name="T6" fmla="*/ 47 w 50"/>
                  <a:gd name="T7" fmla="*/ 8 h 39"/>
                  <a:gd name="T8" fmla="*/ 50 w 50"/>
                  <a:gd name="T9" fmla="*/ 0 h 39"/>
                  <a:gd name="T10" fmla="*/ 50 w 50"/>
                  <a:gd name="T11" fmla="*/ 0 h 39"/>
                </a:gdLst>
                <a:ahLst/>
                <a:cxnLst>
                  <a:cxn ang="0">
                    <a:pos x="T0" y="T1"/>
                  </a:cxn>
                  <a:cxn ang="0">
                    <a:pos x="T2" y="T3"/>
                  </a:cxn>
                  <a:cxn ang="0">
                    <a:pos x="T4" y="T5"/>
                  </a:cxn>
                  <a:cxn ang="0">
                    <a:pos x="T6" y="T7"/>
                  </a:cxn>
                  <a:cxn ang="0">
                    <a:pos x="T8" y="T9"/>
                  </a:cxn>
                  <a:cxn ang="0">
                    <a:pos x="T10" y="T11"/>
                  </a:cxn>
                </a:cxnLst>
                <a:rect l="0" t="0" r="r" b="b"/>
                <a:pathLst>
                  <a:path w="50" h="39">
                    <a:moveTo>
                      <a:pt x="50" y="0"/>
                    </a:moveTo>
                    <a:lnTo>
                      <a:pt x="0" y="39"/>
                    </a:lnTo>
                    <a:lnTo>
                      <a:pt x="8" y="37"/>
                    </a:lnTo>
                    <a:lnTo>
                      <a:pt x="47" y="8"/>
                    </a:lnTo>
                    <a:lnTo>
                      <a:pt x="50" y="0"/>
                    </a:lnTo>
                    <a:lnTo>
                      <a:pt x="50" y="0"/>
                    </a:lnTo>
                    <a:close/>
                  </a:path>
                </a:pathLst>
              </a:custGeom>
              <a:solidFill>
                <a:srgbClr val="000000"/>
              </a:solidFill>
              <a:ln>
                <a:noFill/>
              </a:ln>
            </p:spPr>
            <p:txBody>
              <a:bodyPr/>
              <a:lstStyle/>
              <a:p>
                <a:pPr algn="ctr"/>
                <a:endParaRPr lang="zh-CN" altLang="en-US" sz="2000">
                  <a:latin typeface="+mn-ea"/>
                </a:endParaRPr>
              </a:p>
            </p:txBody>
          </p:sp>
          <p:sp>
            <p:nvSpPr>
              <p:cNvPr id="1052829" name="Freeform 208"/>
              <p:cNvSpPr/>
              <p:nvPr/>
            </p:nvSpPr>
            <p:spPr bwMode="auto">
              <a:xfrm>
                <a:off x="589" y="1230"/>
                <a:ext cx="35" cy="21"/>
              </a:xfrm>
              <a:custGeom>
                <a:avLst/>
                <a:gdLst>
                  <a:gd name="T0" fmla="*/ 0 w 63"/>
                  <a:gd name="T1" fmla="*/ 42 h 42"/>
                  <a:gd name="T2" fmla="*/ 1 w 63"/>
                  <a:gd name="T3" fmla="*/ 0 h 42"/>
                  <a:gd name="T4" fmla="*/ 63 w 63"/>
                  <a:gd name="T5" fmla="*/ 1 h 42"/>
                  <a:gd name="T6" fmla="*/ 62 w 63"/>
                  <a:gd name="T7" fmla="*/ 20 h 42"/>
                  <a:gd name="T8" fmla="*/ 23 w 63"/>
                  <a:gd name="T9" fmla="*/ 42 h 42"/>
                  <a:gd name="T10" fmla="*/ 0 w 63"/>
                  <a:gd name="T11" fmla="*/ 42 h 42"/>
                  <a:gd name="T12" fmla="*/ 0 w 6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63" h="42">
                    <a:moveTo>
                      <a:pt x="0" y="42"/>
                    </a:moveTo>
                    <a:lnTo>
                      <a:pt x="1" y="0"/>
                    </a:lnTo>
                    <a:lnTo>
                      <a:pt x="63" y="1"/>
                    </a:lnTo>
                    <a:lnTo>
                      <a:pt x="62" y="20"/>
                    </a:lnTo>
                    <a:lnTo>
                      <a:pt x="23" y="42"/>
                    </a:lnTo>
                    <a:lnTo>
                      <a:pt x="0" y="42"/>
                    </a:lnTo>
                    <a:lnTo>
                      <a:pt x="0" y="42"/>
                    </a:lnTo>
                    <a:close/>
                  </a:path>
                </a:pathLst>
              </a:custGeom>
              <a:solidFill>
                <a:srgbClr val="000000"/>
              </a:solidFill>
              <a:ln>
                <a:noFill/>
              </a:ln>
            </p:spPr>
            <p:txBody>
              <a:bodyPr/>
              <a:lstStyle/>
              <a:p>
                <a:pPr algn="ctr"/>
                <a:endParaRPr lang="zh-CN" altLang="en-US" sz="2000">
                  <a:latin typeface="+mn-ea"/>
                </a:endParaRPr>
              </a:p>
            </p:txBody>
          </p:sp>
          <p:sp>
            <p:nvSpPr>
              <p:cNvPr id="1052830" name="Freeform 209"/>
              <p:cNvSpPr/>
              <p:nvPr/>
            </p:nvSpPr>
            <p:spPr bwMode="auto">
              <a:xfrm>
                <a:off x="679" y="1286"/>
                <a:ext cx="40" cy="10"/>
              </a:xfrm>
              <a:custGeom>
                <a:avLst/>
                <a:gdLst>
                  <a:gd name="T0" fmla="*/ 8 w 74"/>
                  <a:gd name="T1" fmla="*/ 2 h 20"/>
                  <a:gd name="T2" fmla="*/ 25 w 74"/>
                  <a:gd name="T3" fmla="*/ 7 h 20"/>
                  <a:gd name="T4" fmla="*/ 64 w 74"/>
                  <a:gd name="T5" fmla="*/ 12 h 20"/>
                  <a:gd name="T6" fmla="*/ 74 w 74"/>
                  <a:gd name="T7" fmla="*/ 15 h 20"/>
                  <a:gd name="T8" fmla="*/ 69 w 74"/>
                  <a:gd name="T9" fmla="*/ 20 h 20"/>
                  <a:gd name="T10" fmla="*/ 50 w 74"/>
                  <a:gd name="T11" fmla="*/ 15 h 20"/>
                  <a:gd name="T12" fmla="*/ 15 w 74"/>
                  <a:gd name="T13" fmla="*/ 7 h 20"/>
                  <a:gd name="T14" fmla="*/ 0 w 74"/>
                  <a:gd name="T15" fmla="*/ 0 h 20"/>
                  <a:gd name="T16" fmla="*/ 8 w 74"/>
                  <a:gd name="T17" fmla="*/ 2 h 20"/>
                  <a:gd name="T18" fmla="*/ 8 w 74"/>
                  <a:gd name="T1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20">
                    <a:moveTo>
                      <a:pt x="8" y="2"/>
                    </a:moveTo>
                    <a:lnTo>
                      <a:pt x="25" y="7"/>
                    </a:lnTo>
                    <a:lnTo>
                      <a:pt x="64" y="12"/>
                    </a:lnTo>
                    <a:lnTo>
                      <a:pt x="74" y="15"/>
                    </a:lnTo>
                    <a:lnTo>
                      <a:pt x="69" y="20"/>
                    </a:lnTo>
                    <a:lnTo>
                      <a:pt x="50" y="15"/>
                    </a:lnTo>
                    <a:lnTo>
                      <a:pt x="15" y="7"/>
                    </a:lnTo>
                    <a:lnTo>
                      <a:pt x="0" y="0"/>
                    </a:lnTo>
                    <a:lnTo>
                      <a:pt x="8" y="2"/>
                    </a:lnTo>
                    <a:lnTo>
                      <a:pt x="8" y="2"/>
                    </a:lnTo>
                    <a:close/>
                  </a:path>
                </a:pathLst>
              </a:custGeom>
              <a:solidFill>
                <a:srgbClr val="000000"/>
              </a:solidFill>
              <a:ln>
                <a:noFill/>
              </a:ln>
            </p:spPr>
            <p:txBody>
              <a:bodyPr/>
              <a:lstStyle/>
              <a:p>
                <a:pPr algn="ctr"/>
                <a:endParaRPr lang="zh-CN" altLang="en-US" sz="2000">
                  <a:latin typeface="+mn-ea"/>
                </a:endParaRPr>
              </a:p>
            </p:txBody>
          </p:sp>
          <p:sp>
            <p:nvSpPr>
              <p:cNvPr id="1052831" name="Freeform 210"/>
              <p:cNvSpPr/>
              <p:nvPr/>
            </p:nvSpPr>
            <p:spPr bwMode="auto">
              <a:xfrm>
                <a:off x="675" y="1291"/>
                <a:ext cx="41" cy="9"/>
              </a:xfrm>
              <a:custGeom>
                <a:avLst/>
                <a:gdLst>
                  <a:gd name="T0" fmla="*/ 4 w 78"/>
                  <a:gd name="T1" fmla="*/ 0 h 19"/>
                  <a:gd name="T2" fmla="*/ 12 w 78"/>
                  <a:gd name="T3" fmla="*/ 5 h 19"/>
                  <a:gd name="T4" fmla="*/ 64 w 78"/>
                  <a:gd name="T5" fmla="*/ 12 h 19"/>
                  <a:gd name="T6" fmla="*/ 78 w 78"/>
                  <a:gd name="T7" fmla="*/ 17 h 19"/>
                  <a:gd name="T8" fmla="*/ 73 w 78"/>
                  <a:gd name="T9" fmla="*/ 19 h 19"/>
                  <a:gd name="T10" fmla="*/ 47 w 78"/>
                  <a:gd name="T11" fmla="*/ 13 h 19"/>
                  <a:gd name="T12" fmla="*/ 9 w 78"/>
                  <a:gd name="T13" fmla="*/ 5 h 19"/>
                  <a:gd name="T14" fmla="*/ 0 w 78"/>
                  <a:gd name="T15" fmla="*/ 0 h 19"/>
                  <a:gd name="T16" fmla="*/ 4 w 78"/>
                  <a:gd name="T17" fmla="*/ 0 h 19"/>
                  <a:gd name="T18" fmla="*/ 4 w 7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19">
                    <a:moveTo>
                      <a:pt x="4" y="0"/>
                    </a:moveTo>
                    <a:lnTo>
                      <a:pt x="12" y="5"/>
                    </a:lnTo>
                    <a:lnTo>
                      <a:pt x="64" y="12"/>
                    </a:lnTo>
                    <a:lnTo>
                      <a:pt x="78" y="17"/>
                    </a:lnTo>
                    <a:lnTo>
                      <a:pt x="73" y="19"/>
                    </a:lnTo>
                    <a:lnTo>
                      <a:pt x="47" y="13"/>
                    </a:lnTo>
                    <a:lnTo>
                      <a:pt x="9" y="5"/>
                    </a:lnTo>
                    <a:lnTo>
                      <a:pt x="0" y="0"/>
                    </a:lnTo>
                    <a:lnTo>
                      <a:pt x="4" y="0"/>
                    </a:lnTo>
                    <a:lnTo>
                      <a:pt x="4" y="0"/>
                    </a:lnTo>
                    <a:close/>
                  </a:path>
                </a:pathLst>
              </a:custGeom>
              <a:solidFill>
                <a:srgbClr val="000000"/>
              </a:solidFill>
              <a:ln>
                <a:noFill/>
              </a:ln>
            </p:spPr>
            <p:txBody>
              <a:bodyPr/>
              <a:lstStyle/>
              <a:p>
                <a:pPr algn="ctr"/>
                <a:endParaRPr lang="zh-CN" altLang="en-US" sz="2000">
                  <a:latin typeface="+mn-ea"/>
                </a:endParaRPr>
              </a:p>
            </p:txBody>
          </p:sp>
          <p:sp>
            <p:nvSpPr>
              <p:cNvPr id="1052832" name="Freeform 211"/>
              <p:cNvSpPr/>
              <p:nvPr/>
            </p:nvSpPr>
            <p:spPr bwMode="auto">
              <a:xfrm>
                <a:off x="584" y="1279"/>
                <a:ext cx="27" cy="19"/>
              </a:xfrm>
              <a:custGeom>
                <a:avLst/>
                <a:gdLst>
                  <a:gd name="T0" fmla="*/ 3 w 50"/>
                  <a:gd name="T1" fmla="*/ 36 h 36"/>
                  <a:gd name="T2" fmla="*/ 11 w 50"/>
                  <a:gd name="T3" fmla="*/ 28 h 36"/>
                  <a:gd name="T4" fmla="*/ 43 w 50"/>
                  <a:gd name="T5" fmla="*/ 6 h 36"/>
                  <a:gd name="T6" fmla="*/ 50 w 50"/>
                  <a:gd name="T7" fmla="*/ 0 h 36"/>
                  <a:gd name="T8" fmla="*/ 38 w 50"/>
                  <a:gd name="T9" fmla="*/ 6 h 36"/>
                  <a:gd name="T10" fmla="*/ 13 w 50"/>
                  <a:gd name="T11" fmla="*/ 23 h 36"/>
                  <a:gd name="T12" fmla="*/ 5 w 50"/>
                  <a:gd name="T13" fmla="*/ 28 h 36"/>
                  <a:gd name="T14" fmla="*/ 0 w 50"/>
                  <a:gd name="T15" fmla="*/ 33 h 36"/>
                  <a:gd name="T16" fmla="*/ 3 w 50"/>
                  <a:gd name="T17" fmla="*/ 36 h 36"/>
                  <a:gd name="T18" fmla="*/ 3 w 50"/>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6">
                    <a:moveTo>
                      <a:pt x="3" y="36"/>
                    </a:moveTo>
                    <a:lnTo>
                      <a:pt x="11" y="28"/>
                    </a:lnTo>
                    <a:lnTo>
                      <a:pt x="43" y="6"/>
                    </a:lnTo>
                    <a:lnTo>
                      <a:pt x="50" y="0"/>
                    </a:lnTo>
                    <a:lnTo>
                      <a:pt x="38" y="6"/>
                    </a:lnTo>
                    <a:lnTo>
                      <a:pt x="13" y="23"/>
                    </a:lnTo>
                    <a:lnTo>
                      <a:pt x="5" y="28"/>
                    </a:lnTo>
                    <a:lnTo>
                      <a:pt x="0" y="33"/>
                    </a:lnTo>
                    <a:lnTo>
                      <a:pt x="3" y="36"/>
                    </a:lnTo>
                    <a:lnTo>
                      <a:pt x="3" y="36"/>
                    </a:lnTo>
                    <a:close/>
                  </a:path>
                </a:pathLst>
              </a:custGeom>
              <a:solidFill>
                <a:srgbClr val="000000"/>
              </a:solidFill>
              <a:ln>
                <a:noFill/>
              </a:ln>
            </p:spPr>
            <p:txBody>
              <a:bodyPr/>
              <a:lstStyle/>
              <a:p>
                <a:pPr algn="ctr"/>
                <a:endParaRPr lang="zh-CN" altLang="en-US" sz="2000">
                  <a:latin typeface="+mn-ea"/>
                </a:endParaRPr>
              </a:p>
            </p:txBody>
          </p:sp>
          <p:sp>
            <p:nvSpPr>
              <p:cNvPr id="1052833" name="Freeform 212"/>
              <p:cNvSpPr/>
              <p:nvPr/>
            </p:nvSpPr>
            <p:spPr bwMode="auto">
              <a:xfrm>
                <a:off x="612" y="1277"/>
                <a:ext cx="38" cy="28"/>
              </a:xfrm>
              <a:custGeom>
                <a:avLst/>
                <a:gdLst>
                  <a:gd name="T0" fmla="*/ 65 w 70"/>
                  <a:gd name="T1" fmla="*/ 1 h 57"/>
                  <a:gd name="T2" fmla="*/ 40 w 70"/>
                  <a:gd name="T3" fmla="*/ 18 h 57"/>
                  <a:gd name="T4" fmla="*/ 0 w 70"/>
                  <a:gd name="T5" fmla="*/ 57 h 57"/>
                  <a:gd name="T6" fmla="*/ 8 w 70"/>
                  <a:gd name="T7" fmla="*/ 52 h 57"/>
                  <a:gd name="T8" fmla="*/ 40 w 70"/>
                  <a:gd name="T9" fmla="*/ 21 h 57"/>
                  <a:gd name="T10" fmla="*/ 70 w 70"/>
                  <a:gd name="T11" fmla="*/ 0 h 57"/>
                  <a:gd name="T12" fmla="*/ 65 w 70"/>
                  <a:gd name="T13" fmla="*/ 1 h 57"/>
                  <a:gd name="T14" fmla="*/ 65 w 70"/>
                  <a:gd name="T15" fmla="*/ 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57">
                    <a:moveTo>
                      <a:pt x="65" y="1"/>
                    </a:moveTo>
                    <a:lnTo>
                      <a:pt x="40" y="18"/>
                    </a:lnTo>
                    <a:lnTo>
                      <a:pt x="0" y="57"/>
                    </a:lnTo>
                    <a:lnTo>
                      <a:pt x="8" y="52"/>
                    </a:lnTo>
                    <a:lnTo>
                      <a:pt x="40" y="21"/>
                    </a:lnTo>
                    <a:lnTo>
                      <a:pt x="70" y="0"/>
                    </a:lnTo>
                    <a:lnTo>
                      <a:pt x="65" y="1"/>
                    </a:lnTo>
                    <a:lnTo>
                      <a:pt x="65" y="1"/>
                    </a:lnTo>
                    <a:close/>
                  </a:path>
                </a:pathLst>
              </a:custGeom>
              <a:solidFill>
                <a:srgbClr val="F02424"/>
              </a:solidFill>
              <a:ln>
                <a:noFill/>
              </a:ln>
            </p:spPr>
            <p:txBody>
              <a:bodyPr/>
              <a:lstStyle/>
              <a:p>
                <a:pPr algn="ctr"/>
                <a:endParaRPr lang="zh-CN" altLang="en-US" sz="2000">
                  <a:latin typeface="+mn-ea"/>
                </a:endParaRPr>
              </a:p>
            </p:txBody>
          </p:sp>
          <p:sp>
            <p:nvSpPr>
              <p:cNvPr id="1052834" name="Freeform 213"/>
              <p:cNvSpPr/>
              <p:nvPr/>
            </p:nvSpPr>
            <p:spPr bwMode="auto">
              <a:xfrm>
                <a:off x="469" y="1327"/>
                <a:ext cx="235" cy="57"/>
              </a:xfrm>
              <a:custGeom>
                <a:avLst/>
                <a:gdLst>
                  <a:gd name="T0" fmla="*/ 5 w 433"/>
                  <a:gd name="T1" fmla="*/ 0 h 114"/>
                  <a:gd name="T2" fmla="*/ 364 w 433"/>
                  <a:gd name="T3" fmla="*/ 91 h 114"/>
                  <a:gd name="T4" fmla="*/ 433 w 433"/>
                  <a:gd name="T5" fmla="*/ 109 h 114"/>
                  <a:gd name="T6" fmla="*/ 430 w 433"/>
                  <a:gd name="T7" fmla="*/ 114 h 114"/>
                  <a:gd name="T8" fmla="*/ 40 w 433"/>
                  <a:gd name="T9" fmla="*/ 14 h 114"/>
                  <a:gd name="T10" fmla="*/ 0 w 433"/>
                  <a:gd name="T11" fmla="*/ 5 h 114"/>
                  <a:gd name="T12" fmla="*/ 5 w 433"/>
                  <a:gd name="T13" fmla="*/ 0 h 114"/>
                  <a:gd name="T14" fmla="*/ 5 w 433"/>
                  <a:gd name="T15" fmla="*/ 0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3" h="114">
                    <a:moveTo>
                      <a:pt x="5" y="0"/>
                    </a:moveTo>
                    <a:lnTo>
                      <a:pt x="364" y="91"/>
                    </a:lnTo>
                    <a:lnTo>
                      <a:pt x="433" y="109"/>
                    </a:lnTo>
                    <a:lnTo>
                      <a:pt x="430" y="114"/>
                    </a:lnTo>
                    <a:lnTo>
                      <a:pt x="40" y="14"/>
                    </a:lnTo>
                    <a:lnTo>
                      <a:pt x="0" y="5"/>
                    </a:lnTo>
                    <a:lnTo>
                      <a:pt x="5" y="0"/>
                    </a:lnTo>
                    <a:lnTo>
                      <a:pt x="5" y="0"/>
                    </a:lnTo>
                    <a:close/>
                  </a:path>
                </a:pathLst>
              </a:custGeom>
              <a:solidFill>
                <a:srgbClr val="000000"/>
              </a:solidFill>
              <a:ln>
                <a:noFill/>
              </a:ln>
            </p:spPr>
            <p:txBody>
              <a:bodyPr/>
              <a:lstStyle/>
              <a:p>
                <a:pPr algn="ctr"/>
                <a:endParaRPr lang="zh-CN" altLang="en-US" sz="2000">
                  <a:latin typeface="+mn-ea"/>
                </a:endParaRPr>
              </a:p>
            </p:txBody>
          </p:sp>
          <p:sp>
            <p:nvSpPr>
              <p:cNvPr id="1052835" name="Freeform 214"/>
              <p:cNvSpPr/>
              <p:nvPr/>
            </p:nvSpPr>
            <p:spPr bwMode="auto">
              <a:xfrm>
                <a:off x="321" y="1018"/>
                <a:ext cx="398" cy="250"/>
              </a:xfrm>
              <a:custGeom>
                <a:avLst/>
                <a:gdLst>
                  <a:gd name="T0" fmla="*/ 688 w 735"/>
                  <a:gd name="T1" fmla="*/ 22 h 502"/>
                  <a:gd name="T2" fmla="*/ 449 w 735"/>
                  <a:gd name="T3" fmla="*/ 0 h 502"/>
                  <a:gd name="T4" fmla="*/ 159 w 735"/>
                  <a:gd name="T5" fmla="*/ 12 h 502"/>
                  <a:gd name="T6" fmla="*/ 18 w 735"/>
                  <a:gd name="T7" fmla="*/ 52 h 502"/>
                  <a:gd name="T8" fmla="*/ 0 w 735"/>
                  <a:gd name="T9" fmla="*/ 208 h 502"/>
                  <a:gd name="T10" fmla="*/ 129 w 735"/>
                  <a:gd name="T11" fmla="*/ 389 h 502"/>
                  <a:gd name="T12" fmla="*/ 396 w 735"/>
                  <a:gd name="T13" fmla="*/ 487 h 502"/>
                  <a:gd name="T14" fmla="*/ 673 w 735"/>
                  <a:gd name="T15" fmla="*/ 502 h 502"/>
                  <a:gd name="T16" fmla="*/ 735 w 735"/>
                  <a:gd name="T17" fmla="*/ 416 h 502"/>
                  <a:gd name="T18" fmla="*/ 688 w 735"/>
                  <a:gd name="T19" fmla="*/ 22 h 502"/>
                  <a:gd name="T20" fmla="*/ 688 w 735"/>
                  <a:gd name="T21" fmla="*/ 2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5" h="502">
                    <a:moveTo>
                      <a:pt x="688" y="22"/>
                    </a:moveTo>
                    <a:lnTo>
                      <a:pt x="449" y="0"/>
                    </a:lnTo>
                    <a:lnTo>
                      <a:pt x="159" y="12"/>
                    </a:lnTo>
                    <a:lnTo>
                      <a:pt x="18" y="52"/>
                    </a:lnTo>
                    <a:lnTo>
                      <a:pt x="0" y="208"/>
                    </a:lnTo>
                    <a:lnTo>
                      <a:pt x="129" y="389"/>
                    </a:lnTo>
                    <a:lnTo>
                      <a:pt x="396" y="487"/>
                    </a:lnTo>
                    <a:lnTo>
                      <a:pt x="673" y="502"/>
                    </a:lnTo>
                    <a:lnTo>
                      <a:pt x="735" y="416"/>
                    </a:lnTo>
                    <a:lnTo>
                      <a:pt x="688" y="22"/>
                    </a:lnTo>
                    <a:lnTo>
                      <a:pt x="688" y="22"/>
                    </a:lnTo>
                    <a:close/>
                  </a:path>
                </a:pathLst>
              </a:custGeom>
              <a:solidFill>
                <a:srgbClr val="6E99E0"/>
              </a:solidFill>
              <a:ln>
                <a:noFill/>
              </a:ln>
            </p:spPr>
            <p:txBody>
              <a:bodyPr/>
              <a:lstStyle/>
              <a:p>
                <a:pPr algn="ctr"/>
                <a:endParaRPr lang="zh-CN" altLang="en-US" sz="2000">
                  <a:latin typeface="+mn-ea"/>
                </a:endParaRPr>
              </a:p>
            </p:txBody>
          </p:sp>
          <p:sp>
            <p:nvSpPr>
              <p:cNvPr id="1052836" name="Freeform 215"/>
              <p:cNvSpPr/>
              <p:nvPr/>
            </p:nvSpPr>
            <p:spPr bwMode="auto">
              <a:xfrm>
                <a:off x="569" y="1072"/>
                <a:ext cx="143" cy="191"/>
              </a:xfrm>
              <a:custGeom>
                <a:avLst/>
                <a:gdLst>
                  <a:gd name="T0" fmla="*/ 237 w 265"/>
                  <a:gd name="T1" fmla="*/ 0 h 383"/>
                  <a:gd name="T2" fmla="*/ 0 w 265"/>
                  <a:gd name="T3" fmla="*/ 381 h 383"/>
                  <a:gd name="T4" fmla="*/ 265 w 265"/>
                  <a:gd name="T5" fmla="*/ 383 h 383"/>
                  <a:gd name="T6" fmla="*/ 252 w 265"/>
                  <a:gd name="T7" fmla="*/ 230 h 383"/>
                  <a:gd name="T8" fmla="*/ 237 w 265"/>
                  <a:gd name="T9" fmla="*/ 0 h 383"/>
                  <a:gd name="T10" fmla="*/ 237 w 265"/>
                  <a:gd name="T11" fmla="*/ 0 h 383"/>
                </a:gdLst>
                <a:ahLst/>
                <a:cxnLst>
                  <a:cxn ang="0">
                    <a:pos x="T0" y="T1"/>
                  </a:cxn>
                  <a:cxn ang="0">
                    <a:pos x="T2" y="T3"/>
                  </a:cxn>
                  <a:cxn ang="0">
                    <a:pos x="T4" y="T5"/>
                  </a:cxn>
                  <a:cxn ang="0">
                    <a:pos x="T6" y="T7"/>
                  </a:cxn>
                  <a:cxn ang="0">
                    <a:pos x="T8" y="T9"/>
                  </a:cxn>
                  <a:cxn ang="0">
                    <a:pos x="T10" y="T11"/>
                  </a:cxn>
                </a:cxnLst>
                <a:rect l="0" t="0" r="r" b="b"/>
                <a:pathLst>
                  <a:path w="265" h="383">
                    <a:moveTo>
                      <a:pt x="237" y="0"/>
                    </a:moveTo>
                    <a:lnTo>
                      <a:pt x="0" y="381"/>
                    </a:lnTo>
                    <a:lnTo>
                      <a:pt x="265" y="383"/>
                    </a:lnTo>
                    <a:lnTo>
                      <a:pt x="252" y="230"/>
                    </a:lnTo>
                    <a:lnTo>
                      <a:pt x="237" y="0"/>
                    </a:lnTo>
                    <a:lnTo>
                      <a:pt x="237" y="0"/>
                    </a:lnTo>
                    <a:close/>
                  </a:path>
                </a:pathLst>
              </a:custGeom>
              <a:solidFill>
                <a:srgbClr val="4766C7"/>
              </a:solidFill>
              <a:ln>
                <a:noFill/>
              </a:ln>
            </p:spPr>
            <p:txBody>
              <a:bodyPr/>
              <a:lstStyle/>
              <a:p>
                <a:pPr algn="ctr"/>
                <a:endParaRPr lang="zh-CN" altLang="en-US" sz="2000">
                  <a:latin typeface="+mn-ea"/>
                </a:endParaRPr>
              </a:p>
            </p:txBody>
          </p:sp>
          <p:sp>
            <p:nvSpPr>
              <p:cNvPr id="1052837" name="Freeform 216"/>
              <p:cNvSpPr/>
              <p:nvPr/>
            </p:nvSpPr>
            <p:spPr bwMode="auto">
              <a:xfrm>
                <a:off x="348" y="1062"/>
                <a:ext cx="339" cy="63"/>
              </a:xfrm>
              <a:custGeom>
                <a:avLst/>
                <a:gdLst>
                  <a:gd name="T0" fmla="*/ 0 w 628"/>
                  <a:gd name="T1" fmla="*/ 52 h 126"/>
                  <a:gd name="T2" fmla="*/ 349 w 628"/>
                  <a:gd name="T3" fmla="*/ 10 h 126"/>
                  <a:gd name="T4" fmla="*/ 524 w 628"/>
                  <a:gd name="T5" fmla="*/ 7 h 126"/>
                  <a:gd name="T6" fmla="*/ 621 w 628"/>
                  <a:gd name="T7" fmla="*/ 0 h 126"/>
                  <a:gd name="T8" fmla="*/ 628 w 628"/>
                  <a:gd name="T9" fmla="*/ 98 h 126"/>
                  <a:gd name="T10" fmla="*/ 504 w 628"/>
                  <a:gd name="T11" fmla="*/ 96 h 126"/>
                  <a:gd name="T12" fmla="*/ 489 w 628"/>
                  <a:gd name="T13" fmla="*/ 49 h 126"/>
                  <a:gd name="T14" fmla="*/ 359 w 628"/>
                  <a:gd name="T15" fmla="*/ 64 h 126"/>
                  <a:gd name="T16" fmla="*/ 353 w 628"/>
                  <a:gd name="T17" fmla="*/ 104 h 126"/>
                  <a:gd name="T18" fmla="*/ 208 w 628"/>
                  <a:gd name="T19" fmla="*/ 126 h 126"/>
                  <a:gd name="T20" fmla="*/ 0 w 628"/>
                  <a:gd name="T21" fmla="*/ 52 h 126"/>
                  <a:gd name="T22" fmla="*/ 0 w 628"/>
                  <a:gd name="T23" fmla="*/ 5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8" h="126">
                    <a:moveTo>
                      <a:pt x="0" y="52"/>
                    </a:moveTo>
                    <a:lnTo>
                      <a:pt x="349" y="10"/>
                    </a:lnTo>
                    <a:lnTo>
                      <a:pt x="524" y="7"/>
                    </a:lnTo>
                    <a:lnTo>
                      <a:pt x="621" y="0"/>
                    </a:lnTo>
                    <a:lnTo>
                      <a:pt x="628" y="98"/>
                    </a:lnTo>
                    <a:lnTo>
                      <a:pt x="504" y="96"/>
                    </a:lnTo>
                    <a:lnTo>
                      <a:pt x="489" y="49"/>
                    </a:lnTo>
                    <a:lnTo>
                      <a:pt x="359" y="64"/>
                    </a:lnTo>
                    <a:lnTo>
                      <a:pt x="353" y="104"/>
                    </a:lnTo>
                    <a:lnTo>
                      <a:pt x="208" y="126"/>
                    </a:lnTo>
                    <a:lnTo>
                      <a:pt x="0" y="52"/>
                    </a:lnTo>
                    <a:lnTo>
                      <a:pt x="0" y="52"/>
                    </a:lnTo>
                    <a:close/>
                  </a:path>
                </a:pathLst>
              </a:custGeom>
              <a:solidFill>
                <a:srgbClr val="7DB3E8"/>
              </a:solidFill>
              <a:ln>
                <a:noFill/>
              </a:ln>
            </p:spPr>
            <p:txBody>
              <a:bodyPr/>
              <a:lstStyle/>
              <a:p>
                <a:pPr algn="ctr"/>
                <a:endParaRPr lang="zh-CN" altLang="en-US" sz="2000">
                  <a:latin typeface="+mn-ea"/>
                </a:endParaRPr>
              </a:p>
            </p:txBody>
          </p:sp>
          <p:sp>
            <p:nvSpPr>
              <p:cNvPr id="1052838" name="Freeform 217"/>
              <p:cNvSpPr/>
              <p:nvPr/>
            </p:nvSpPr>
            <p:spPr bwMode="auto">
              <a:xfrm>
                <a:off x="557" y="1355"/>
                <a:ext cx="150" cy="77"/>
              </a:xfrm>
              <a:custGeom>
                <a:avLst/>
                <a:gdLst>
                  <a:gd name="T0" fmla="*/ 47 w 277"/>
                  <a:gd name="T1" fmla="*/ 148 h 155"/>
                  <a:gd name="T2" fmla="*/ 273 w 277"/>
                  <a:gd name="T3" fmla="*/ 155 h 155"/>
                  <a:gd name="T4" fmla="*/ 267 w 277"/>
                  <a:gd name="T5" fmla="*/ 136 h 155"/>
                  <a:gd name="T6" fmla="*/ 270 w 277"/>
                  <a:gd name="T7" fmla="*/ 74 h 155"/>
                  <a:gd name="T8" fmla="*/ 277 w 277"/>
                  <a:gd name="T9" fmla="*/ 42 h 155"/>
                  <a:gd name="T10" fmla="*/ 275 w 277"/>
                  <a:gd name="T11" fmla="*/ 7 h 155"/>
                  <a:gd name="T12" fmla="*/ 255 w 277"/>
                  <a:gd name="T13" fmla="*/ 6 h 155"/>
                  <a:gd name="T14" fmla="*/ 0 w 277"/>
                  <a:gd name="T15" fmla="*/ 0 h 155"/>
                  <a:gd name="T16" fmla="*/ 47 w 277"/>
                  <a:gd name="T17" fmla="*/ 148 h 155"/>
                  <a:gd name="T18" fmla="*/ 47 w 277"/>
                  <a:gd name="T19" fmla="*/ 14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7" h="155">
                    <a:moveTo>
                      <a:pt x="47" y="148"/>
                    </a:moveTo>
                    <a:lnTo>
                      <a:pt x="273" y="155"/>
                    </a:lnTo>
                    <a:lnTo>
                      <a:pt x="267" y="136"/>
                    </a:lnTo>
                    <a:lnTo>
                      <a:pt x="270" y="74"/>
                    </a:lnTo>
                    <a:lnTo>
                      <a:pt x="277" y="42"/>
                    </a:lnTo>
                    <a:lnTo>
                      <a:pt x="275" y="7"/>
                    </a:lnTo>
                    <a:lnTo>
                      <a:pt x="255" y="6"/>
                    </a:lnTo>
                    <a:lnTo>
                      <a:pt x="0" y="0"/>
                    </a:lnTo>
                    <a:lnTo>
                      <a:pt x="47" y="148"/>
                    </a:lnTo>
                    <a:lnTo>
                      <a:pt x="47" y="148"/>
                    </a:lnTo>
                    <a:close/>
                  </a:path>
                </a:pathLst>
              </a:custGeom>
              <a:solidFill>
                <a:srgbClr val="667066"/>
              </a:solidFill>
              <a:ln>
                <a:noFill/>
              </a:ln>
            </p:spPr>
            <p:txBody>
              <a:bodyPr/>
              <a:lstStyle/>
              <a:p>
                <a:pPr algn="ctr"/>
                <a:endParaRPr lang="zh-CN" altLang="en-US" sz="2000">
                  <a:latin typeface="+mn-ea"/>
                </a:endParaRPr>
              </a:p>
            </p:txBody>
          </p:sp>
          <p:sp>
            <p:nvSpPr>
              <p:cNvPr id="1052839" name="Freeform 218"/>
              <p:cNvSpPr/>
              <p:nvPr/>
            </p:nvSpPr>
            <p:spPr bwMode="auto">
              <a:xfrm>
                <a:off x="550" y="1221"/>
                <a:ext cx="177" cy="137"/>
              </a:xfrm>
              <a:custGeom>
                <a:avLst/>
                <a:gdLst>
                  <a:gd name="T0" fmla="*/ 203 w 325"/>
                  <a:gd name="T1" fmla="*/ 0 h 275"/>
                  <a:gd name="T2" fmla="*/ 211 w 325"/>
                  <a:gd name="T3" fmla="*/ 0 h 275"/>
                  <a:gd name="T4" fmla="*/ 325 w 325"/>
                  <a:gd name="T5" fmla="*/ 5 h 275"/>
                  <a:gd name="T6" fmla="*/ 325 w 325"/>
                  <a:gd name="T7" fmla="*/ 275 h 275"/>
                  <a:gd name="T8" fmla="*/ 135 w 325"/>
                  <a:gd name="T9" fmla="*/ 233 h 275"/>
                  <a:gd name="T10" fmla="*/ 0 w 325"/>
                  <a:gd name="T11" fmla="*/ 146 h 275"/>
                  <a:gd name="T12" fmla="*/ 8 w 325"/>
                  <a:gd name="T13" fmla="*/ 129 h 275"/>
                  <a:gd name="T14" fmla="*/ 18 w 325"/>
                  <a:gd name="T15" fmla="*/ 124 h 275"/>
                  <a:gd name="T16" fmla="*/ 50 w 325"/>
                  <a:gd name="T17" fmla="*/ 101 h 275"/>
                  <a:gd name="T18" fmla="*/ 60 w 325"/>
                  <a:gd name="T19" fmla="*/ 79 h 275"/>
                  <a:gd name="T20" fmla="*/ 62 w 325"/>
                  <a:gd name="T21" fmla="*/ 76 h 275"/>
                  <a:gd name="T22" fmla="*/ 78 w 325"/>
                  <a:gd name="T23" fmla="*/ 71 h 275"/>
                  <a:gd name="T24" fmla="*/ 92 w 325"/>
                  <a:gd name="T25" fmla="*/ 64 h 275"/>
                  <a:gd name="T26" fmla="*/ 167 w 325"/>
                  <a:gd name="T27" fmla="*/ 17 h 275"/>
                  <a:gd name="T28" fmla="*/ 182 w 325"/>
                  <a:gd name="T29" fmla="*/ 5 h 275"/>
                  <a:gd name="T30" fmla="*/ 192 w 325"/>
                  <a:gd name="T31" fmla="*/ 2 h 275"/>
                  <a:gd name="T32" fmla="*/ 203 w 325"/>
                  <a:gd name="T33" fmla="*/ 0 h 275"/>
                  <a:gd name="T34" fmla="*/ 203 w 325"/>
                  <a:gd name="T35"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5" h="275">
                    <a:moveTo>
                      <a:pt x="203" y="0"/>
                    </a:moveTo>
                    <a:lnTo>
                      <a:pt x="211" y="0"/>
                    </a:lnTo>
                    <a:lnTo>
                      <a:pt x="325" y="5"/>
                    </a:lnTo>
                    <a:lnTo>
                      <a:pt x="325" y="275"/>
                    </a:lnTo>
                    <a:lnTo>
                      <a:pt x="135" y="233"/>
                    </a:lnTo>
                    <a:lnTo>
                      <a:pt x="0" y="146"/>
                    </a:lnTo>
                    <a:lnTo>
                      <a:pt x="8" y="129"/>
                    </a:lnTo>
                    <a:lnTo>
                      <a:pt x="18" y="124"/>
                    </a:lnTo>
                    <a:lnTo>
                      <a:pt x="50" y="101"/>
                    </a:lnTo>
                    <a:lnTo>
                      <a:pt x="60" y="79"/>
                    </a:lnTo>
                    <a:lnTo>
                      <a:pt x="62" y="76"/>
                    </a:lnTo>
                    <a:lnTo>
                      <a:pt x="78" y="71"/>
                    </a:lnTo>
                    <a:lnTo>
                      <a:pt x="92" y="64"/>
                    </a:lnTo>
                    <a:lnTo>
                      <a:pt x="167" y="17"/>
                    </a:lnTo>
                    <a:lnTo>
                      <a:pt x="182" y="5"/>
                    </a:lnTo>
                    <a:lnTo>
                      <a:pt x="192" y="2"/>
                    </a:lnTo>
                    <a:lnTo>
                      <a:pt x="203" y="0"/>
                    </a:lnTo>
                    <a:lnTo>
                      <a:pt x="203" y="0"/>
                    </a:lnTo>
                    <a:close/>
                  </a:path>
                </a:pathLst>
              </a:custGeom>
              <a:solidFill>
                <a:srgbClr val="E6E6E6"/>
              </a:solidFill>
              <a:ln>
                <a:noFill/>
              </a:ln>
            </p:spPr>
            <p:txBody>
              <a:bodyPr/>
              <a:lstStyle/>
              <a:p>
                <a:pPr algn="ctr"/>
                <a:endParaRPr lang="zh-CN" altLang="en-US" sz="2000">
                  <a:latin typeface="+mn-ea"/>
                </a:endParaRPr>
              </a:p>
            </p:txBody>
          </p:sp>
          <p:sp>
            <p:nvSpPr>
              <p:cNvPr id="1052840" name="Freeform 219"/>
              <p:cNvSpPr/>
              <p:nvPr/>
            </p:nvSpPr>
            <p:spPr bwMode="auto">
              <a:xfrm>
                <a:off x="567" y="1271"/>
                <a:ext cx="159" cy="85"/>
              </a:xfrm>
              <a:custGeom>
                <a:avLst/>
                <a:gdLst>
                  <a:gd name="T0" fmla="*/ 5 w 293"/>
                  <a:gd name="T1" fmla="*/ 32 h 169"/>
                  <a:gd name="T2" fmla="*/ 67 w 293"/>
                  <a:gd name="T3" fmla="*/ 0 h 169"/>
                  <a:gd name="T4" fmla="*/ 169 w 293"/>
                  <a:gd name="T5" fmla="*/ 12 h 169"/>
                  <a:gd name="T6" fmla="*/ 285 w 293"/>
                  <a:gd name="T7" fmla="*/ 38 h 169"/>
                  <a:gd name="T8" fmla="*/ 293 w 293"/>
                  <a:gd name="T9" fmla="*/ 169 h 169"/>
                  <a:gd name="T10" fmla="*/ 74 w 293"/>
                  <a:gd name="T11" fmla="*/ 121 h 169"/>
                  <a:gd name="T12" fmla="*/ 0 w 293"/>
                  <a:gd name="T13" fmla="*/ 42 h 169"/>
                  <a:gd name="T14" fmla="*/ 5 w 293"/>
                  <a:gd name="T15" fmla="*/ 32 h 169"/>
                  <a:gd name="T16" fmla="*/ 5 w 293"/>
                  <a:gd name="T17" fmla="*/ 3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69">
                    <a:moveTo>
                      <a:pt x="5" y="32"/>
                    </a:moveTo>
                    <a:lnTo>
                      <a:pt x="67" y="0"/>
                    </a:lnTo>
                    <a:lnTo>
                      <a:pt x="169" y="12"/>
                    </a:lnTo>
                    <a:lnTo>
                      <a:pt x="285" y="38"/>
                    </a:lnTo>
                    <a:lnTo>
                      <a:pt x="293" y="169"/>
                    </a:lnTo>
                    <a:lnTo>
                      <a:pt x="74" y="121"/>
                    </a:lnTo>
                    <a:lnTo>
                      <a:pt x="0" y="42"/>
                    </a:lnTo>
                    <a:lnTo>
                      <a:pt x="5" y="32"/>
                    </a:lnTo>
                    <a:lnTo>
                      <a:pt x="5" y="32"/>
                    </a:lnTo>
                    <a:close/>
                  </a:path>
                </a:pathLst>
              </a:custGeom>
              <a:solidFill>
                <a:srgbClr val="F7F7F7"/>
              </a:solidFill>
              <a:ln>
                <a:noFill/>
              </a:ln>
            </p:spPr>
            <p:txBody>
              <a:bodyPr/>
              <a:lstStyle/>
              <a:p>
                <a:pPr algn="ctr"/>
                <a:endParaRPr lang="zh-CN" altLang="en-US" sz="2000">
                  <a:latin typeface="+mn-ea"/>
                </a:endParaRPr>
              </a:p>
            </p:txBody>
          </p:sp>
          <p:sp>
            <p:nvSpPr>
              <p:cNvPr id="1052841" name="Freeform 220"/>
              <p:cNvSpPr/>
              <p:nvPr/>
            </p:nvSpPr>
            <p:spPr bwMode="auto">
              <a:xfrm>
                <a:off x="620" y="1278"/>
                <a:ext cx="63" cy="26"/>
              </a:xfrm>
              <a:custGeom>
                <a:avLst/>
                <a:gdLst>
                  <a:gd name="T0" fmla="*/ 62 w 117"/>
                  <a:gd name="T1" fmla="*/ 0 h 54"/>
                  <a:gd name="T2" fmla="*/ 117 w 117"/>
                  <a:gd name="T3" fmla="*/ 14 h 54"/>
                  <a:gd name="T4" fmla="*/ 96 w 117"/>
                  <a:gd name="T5" fmla="*/ 42 h 54"/>
                  <a:gd name="T6" fmla="*/ 0 w 117"/>
                  <a:gd name="T7" fmla="*/ 54 h 54"/>
                  <a:gd name="T8" fmla="*/ 62 w 117"/>
                  <a:gd name="T9" fmla="*/ 0 h 54"/>
                  <a:gd name="T10" fmla="*/ 62 w 117"/>
                  <a:gd name="T11" fmla="*/ 0 h 54"/>
                </a:gdLst>
                <a:ahLst/>
                <a:cxnLst>
                  <a:cxn ang="0">
                    <a:pos x="T0" y="T1"/>
                  </a:cxn>
                  <a:cxn ang="0">
                    <a:pos x="T2" y="T3"/>
                  </a:cxn>
                  <a:cxn ang="0">
                    <a:pos x="T4" y="T5"/>
                  </a:cxn>
                  <a:cxn ang="0">
                    <a:pos x="T6" y="T7"/>
                  </a:cxn>
                  <a:cxn ang="0">
                    <a:pos x="T8" y="T9"/>
                  </a:cxn>
                  <a:cxn ang="0">
                    <a:pos x="T10" y="T11"/>
                  </a:cxn>
                </a:cxnLst>
                <a:rect l="0" t="0" r="r" b="b"/>
                <a:pathLst>
                  <a:path w="117" h="54">
                    <a:moveTo>
                      <a:pt x="62" y="0"/>
                    </a:moveTo>
                    <a:lnTo>
                      <a:pt x="117" y="14"/>
                    </a:lnTo>
                    <a:lnTo>
                      <a:pt x="96" y="42"/>
                    </a:lnTo>
                    <a:lnTo>
                      <a:pt x="0" y="54"/>
                    </a:lnTo>
                    <a:lnTo>
                      <a:pt x="62" y="0"/>
                    </a:lnTo>
                    <a:lnTo>
                      <a:pt x="62" y="0"/>
                    </a:lnTo>
                    <a:close/>
                  </a:path>
                </a:pathLst>
              </a:custGeom>
              <a:solidFill>
                <a:srgbClr val="E6E6E6"/>
              </a:solidFill>
              <a:ln>
                <a:noFill/>
              </a:ln>
            </p:spPr>
            <p:txBody>
              <a:bodyPr/>
              <a:lstStyle/>
              <a:p>
                <a:pPr algn="ctr"/>
                <a:endParaRPr lang="zh-CN" altLang="en-US" sz="2000">
                  <a:latin typeface="+mn-ea"/>
                </a:endParaRPr>
              </a:p>
            </p:txBody>
          </p:sp>
          <p:sp>
            <p:nvSpPr>
              <p:cNvPr id="1052842" name="Freeform 221"/>
              <p:cNvSpPr/>
              <p:nvPr/>
            </p:nvSpPr>
            <p:spPr bwMode="auto">
              <a:xfrm>
                <a:off x="592" y="1274"/>
                <a:ext cx="49" cy="35"/>
              </a:xfrm>
              <a:custGeom>
                <a:avLst/>
                <a:gdLst>
                  <a:gd name="T0" fmla="*/ 38 w 92"/>
                  <a:gd name="T1" fmla="*/ 0 h 68"/>
                  <a:gd name="T2" fmla="*/ 92 w 92"/>
                  <a:gd name="T3" fmla="*/ 5 h 68"/>
                  <a:gd name="T4" fmla="*/ 37 w 92"/>
                  <a:gd name="T5" fmla="*/ 52 h 68"/>
                  <a:gd name="T6" fmla="*/ 25 w 92"/>
                  <a:gd name="T7" fmla="*/ 68 h 68"/>
                  <a:gd name="T8" fmla="*/ 0 w 92"/>
                  <a:gd name="T9" fmla="*/ 52 h 68"/>
                  <a:gd name="T10" fmla="*/ 38 w 92"/>
                  <a:gd name="T11" fmla="*/ 0 h 68"/>
                  <a:gd name="T12" fmla="*/ 38 w 92"/>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92" h="68">
                    <a:moveTo>
                      <a:pt x="38" y="0"/>
                    </a:moveTo>
                    <a:lnTo>
                      <a:pt x="92" y="5"/>
                    </a:lnTo>
                    <a:lnTo>
                      <a:pt x="37" y="52"/>
                    </a:lnTo>
                    <a:lnTo>
                      <a:pt x="25" y="68"/>
                    </a:lnTo>
                    <a:lnTo>
                      <a:pt x="0" y="52"/>
                    </a:lnTo>
                    <a:lnTo>
                      <a:pt x="38" y="0"/>
                    </a:lnTo>
                    <a:lnTo>
                      <a:pt x="38" y="0"/>
                    </a:lnTo>
                    <a:close/>
                  </a:path>
                </a:pathLst>
              </a:custGeom>
              <a:solidFill>
                <a:srgbClr val="E6E6E6"/>
              </a:solidFill>
              <a:ln>
                <a:noFill/>
              </a:ln>
            </p:spPr>
            <p:txBody>
              <a:bodyPr/>
              <a:lstStyle/>
              <a:p>
                <a:pPr algn="ctr"/>
                <a:endParaRPr lang="zh-CN" altLang="en-US" sz="2000">
                  <a:latin typeface="+mn-ea"/>
                </a:endParaRPr>
              </a:p>
            </p:txBody>
          </p:sp>
          <p:sp>
            <p:nvSpPr>
              <p:cNvPr id="1052843" name="Freeform 222"/>
              <p:cNvSpPr/>
              <p:nvPr/>
            </p:nvSpPr>
            <p:spPr bwMode="auto">
              <a:xfrm>
                <a:off x="641" y="1294"/>
                <a:ext cx="79" cy="53"/>
              </a:xfrm>
              <a:custGeom>
                <a:avLst/>
                <a:gdLst>
                  <a:gd name="T0" fmla="*/ 69 w 148"/>
                  <a:gd name="T1" fmla="*/ 0 h 107"/>
                  <a:gd name="T2" fmla="*/ 41 w 148"/>
                  <a:gd name="T3" fmla="*/ 30 h 107"/>
                  <a:gd name="T4" fmla="*/ 0 w 148"/>
                  <a:gd name="T5" fmla="*/ 89 h 107"/>
                  <a:gd name="T6" fmla="*/ 89 w 148"/>
                  <a:gd name="T7" fmla="*/ 107 h 107"/>
                  <a:gd name="T8" fmla="*/ 111 w 148"/>
                  <a:gd name="T9" fmla="*/ 54 h 107"/>
                  <a:gd name="T10" fmla="*/ 148 w 148"/>
                  <a:gd name="T11" fmla="*/ 15 h 107"/>
                  <a:gd name="T12" fmla="*/ 69 w 148"/>
                  <a:gd name="T13" fmla="*/ 0 h 107"/>
                  <a:gd name="T14" fmla="*/ 69 w 148"/>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07">
                    <a:moveTo>
                      <a:pt x="69" y="0"/>
                    </a:moveTo>
                    <a:lnTo>
                      <a:pt x="41" y="30"/>
                    </a:lnTo>
                    <a:lnTo>
                      <a:pt x="0" y="89"/>
                    </a:lnTo>
                    <a:lnTo>
                      <a:pt x="89" y="107"/>
                    </a:lnTo>
                    <a:lnTo>
                      <a:pt x="111" y="54"/>
                    </a:lnTo>
                    <a:lnTo>
                      <a:pt x="148" y="15"/>
                    </a:lnTo>
                    <a:lnTo>
                      <a:pt x="69" y="0"/>
                    </a:lnTo>
                    <a:lnTo>
                      <a:pt x="69" y="0"/>
                    </a:lnTo>
                    <a:close/>
                  </a:path>
                </a:pathLst>
              </a:custGeom>
              <a:solidFill>
                <a:srgbClr val="CCCCCC"/>
              </a:solidFill>
              <a:ln>
                <a:noFill/>
              </a:ln>
            </p:spPr>
            <p:txBody>
              <a:bodyPr/>
              <a:lstStyle/>
              <a:p>
                <a:pPr algn="ctr"/>
                <a:endParaRPr lang="zh-CN" altLang="en-US" sz="2000">
                  <a:latin typeface="+mn-ea"/>
                </a:endParaRPr>
              </a:p>
            </p:txBody>
          </p:sp>
          <p:sp>
            <p:nvSpPr>
              <p:cNvPr id="1052844" name="Freeform 223"/>
              <p:cNvSpPr/>
              <p:nvPr/>
            </p:nvSpPr>
            <p:spPr bwMode="auto">
              <a:xfrm>
                <a:off x="599" y="1224"/>
                <a:ext cx="128" cy="57"/>
              </a:xfrm>
              <a:custGeom>
                <a:avLst/>
                <a:gdLst>
                  <a:gd name="T0" fmla="*/ 0 w 235"/>
                  <a:gd name="T1" fmla="*/ 70 h 114"/>
                  <a:gd name="T2" fmla="*/ 59 w 235"/>
                  <a:gd name="T3" fmla="*/ 79 h 114"/>
                  <a:gd name="T4" fmla="*/ 166 w 235"/>
                  <a:gd name="T5" fmla="*/ 104 h 114"/>
                  <a:gd name="T6" fmla="*/ 235 w 235"/>
                  <a:gd name="T7" fmla="*/ 114 h 114"/>
                  <a:gd name="T8" fmla="*/ 233 w 235"/>
                  <a:gd name="T9" fmla="*/ 10 h 114"/>
                  <a:gd name="T10" fmla="*/ 215 w 235"/>
                  <a:gd name="T11" fmla="*/ 7 h 114"/>
                  <a:gd name="T12" fmla="*/ 104 w 235"/>
                  <a:gd name="T13" fmla="*/ 0 h 114"/>
                  <a:gd name="T14" fmla="*/ 0 w 235"/>
                  <a:gd name="T15" fmla="*/ 70 h 114"/>
                  <a:gd name="T16" fmla="*/ 0 w 235"/>
                  <a:gd name="T17" fmla="*/ 7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114">
                    <a:moveTo>
                      <a:pt x="0" y="70"/>
                    </a:moveTo>
                    <a:lnTo>
                      <a:pt x="59" y="79"/>
                    </a:lnTo>
                    <a:lnTo>
                      <a:pt x="166" y="104"/>
                    </a:lnTo>
                    <a:lnTo>
                      <a:pt x="235" y="114"/>
                    </a:lnTo>
                    <a:lnTo>
                      <a:pt x="233" y="10"/>
                    </a:lnTo>
                    <a:lnTo>
                      <a:pt x="215" y="7"/>
                    </a:lnTo>
                    <a:lnTo>
                      <a:pt x="104" y="0"/>
                    </a:lnTo>
                    <a:lnTo>
                      <a:pt x="0" y="70"/>
                    </a:lnTo>
                    <a:lnTo>
                      <a:pt x="0" y="70"/>
                    </a:lnTo>
                    <a:close/>
                  </a:path>
                </a:pathLst>
              </a:custGeom>
              <a:solidFill>
                <a:srgbClr val="FAFAFA"/>
              </a:solidFill>
              <a:ln>
                <a:noFill/>
              </a:ln>
            </p:spPr>
            <p:txBody>
              <a:bodyPr/>
              <a:lstStyle/>
              <a:p>
                <a:pPr algn="ctr"/>
                <a:endParaRPr lang="zh-CN" altLang="en-US" sz="2000">
                  <a:latin typeface="+mn-ea"/>
                </a:endParaRPr>
              </a:p>
            </p:txBody>
          </p:sp>
          <p:sp>
            <p:nvSpPr>
              <p:cNvPr id="1052845" name="Freeform 224"/>
              <p:cNvSpPr/>
              <p:nvPr/>
            </p:nvSpPr>
            <p:spPr bwMode="auto">
              <a:xfrm>
                <a:off x="628" y="1331"/>
                <a:ext cx="59" cy="9"/>
              </a:xfrm>
              <a:custGeom>
                <a:avLst/>
                <a:gdLst>
                  <a:gd name="T0" fmla="*/ 109 w 109"/>
                  <a:gd name="T1" fmla="*/ 3 h 16"/>
                  <a:gd name="T2" fmla="*/ 97 w 109"/>
                  <a:gd name="T3" fmla="*/ 15 h 16"/>
                  <a:gd name="T4" fmla="*/ 60 w 109"/>
                  <a:gd name="T5" fmla="*/ 15 h 16"/>
                  <a:gd name="T6" fmla="*/ 17 w 109"/>
                  <a:gd name="T7" fmla="*/ 16 h 16"/>
                  <a:gd name="T8" fmla="*/ 0 w 109"/>
                  <a:gd name="T9" fmla="*/ 13 h 16"/>
                  <a:gd name="T10" fmla="*/ 40 w 109"/>
                  <a:gd name="T11" fmla="*/ 0 h 16"/>
                  <a:gd name="T12" fmla="*/ 75 w 109"/>
                  <a:gd name="T13" fmla="*/ 5 h 16"/>
                  <a:gd name="T14" fmla="*/ 92 w 109"/>
                  <a:gd name="T15" fmla="*/ 8 h 16"/>
                  <a:gd name="T16" fmla="*/ 109 w 109"/>
                  <a:gd name="T17" fmla="*/ 3 h 16"/>
                  <a:gd name="T18" fmla="*/ 109 w 109"/>
                  <a:gd name="T19"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6">
                    <a:moveTo>
                      <a:pt x="109" y="3"/>
                    </a:moveTo>
                    <a:lnTo>
                      <a:pt x="97" y="15"/>
                    </a:lnTo>
                    <a:lnTo>
                      <a:pt x="60" y="15"/>
                    </a:lnTo>
                    <a:lnTo>
                      <a:pt x="17" y="16"/>
                    </a:lnTo>
                    <a:lnTo>
                      <a:pt x="0" y="13"/>
                    </a:lnTo>
                    <a:lnTo>
                      <a:pt x="40" y="0"/>
                    </a:lnTo>
                    <a:lnTo>
                      <a:pt x="75" y="5"/>
                    </a:lnTo>
                    <a:lnTo>
                      <a:pt x="92" y="8"/>
                    </a:lnTo>
                    <a:lnTo>
                      <a:pt x="109" y="3"/>
                    </a:lnTo>
                    <a:lnTo>
                      <a:pt x="109" y="3"/>
                    </a:lnTo>
                    <a:close/>
                  </a:path>
                </a:pathLst>
              </a:custGeom>
              <a:solidFill>
                <a:srgbClr val="999999"/>
              </a:solidFill>
              <a:ln>
                <a:noFill/>
              </a:ln>
            </p:spPr>
            <p:txBody>
              <a:bodyPr/>
              <a:lstStyle/>
              <a:p>
                <a:pPr algn="ctr"/>
                <a:endParaRPr lang="zh-CN" altLang="en-US" sz="2000">
                  <a:latin typeface="+mn-ea"/>
                </a:endParaRPr>
              </a:p>
            </p:txBody>
          </p:sp>
          <p:sp>
            <p:nvSpPr>
              <p:cNvPr id="1052846" name="Freeform 225"/>
              <p:cNvSpPr/>
              <p:nvPr/>
            </p:nvSpPr>
            <p:spPr bwMode="auto">
              <a:xfrm>
                <a:off x="616" y="1239"/>
                <a:ext cx="89" cy="31"/>
              </a:xfrm>
              <a:custGeom>
                <a:avLst/>
                <a:gdLst>
                  <a:gd name="T0" fmla="*/ 67 w 164"/>
                  <a:gd name="T1" fmla="*/ 0 h 62"/>
                  <a:gd name="T2" fmla="*/ 164 w 164"/>
                  <a:gd name="T3" fmla="*/ 14 h 62"/>
                  <a:gd name="T4" fmla="*/ 101 w 164"/>
                  <a:gd name="T5" fmla="*/ 62 h 62"/>
                  <a:gd name="T6" fmla="*/ 0 w 164"/>
                  <a:gd name="T7" fmla="*/ 40 h 62"/>
                  <a:gd name="T8" fmla="*/ 67 w 164"/>
                  <a:gd name="T9" fmla="*/ 0 h 62"/>
                  <a:gd name="T10" fmla="*/ 67 w 164"/>
                  <a:gd name="T11" fmla="*/ 0 h 62"/>
                </a:gdLst>
                <a:ahLst/>
                <a:cxnLst>
                  <a:cxn ang="0">
                    <a:pos x="T0" y="T1"/>
                  </a:cxn>
                  <a:cxn ang="0">
                    <a:pos x="T2" y="T3"/>
                  </a:cxn>
                  <a:cxn ang="0">
                    <a:pos x="T4" y="T5"/>
                  </a:cxn>
                  <a:cxn ang="0">
                    <a:pos x="T6" y="T7"/>
                  </a:cxn>
                  <a:cxn ang="0">
                    <a:pos x="T8" y="T9"/>
                  </a:cxn>
                  <a:cxn ang="0">
                    <a:pos x="T10" y="T11"/>
                  </a:cxn>
                </a:cxnLst>
                <a:rect l="0" t="0" r="r" b="b"/>
                <a:pathLst>
                  <a:path w="164" h="62">
                    <a:moveTo>
                      <a:pt x="67" y="0"/>
                    </a:moveTo>
                    <a:lnTo>
                      <a:pt x="164" y="14"/>
                    </a:lnTo>
                    <a:lnTo>
                      <a:pt x="101" y="62"/>
                    </a:lnTo>
                    <a:lnTo>
                      <a:pt x="0" y="40"/>
                    </a:lnTo>
                    <a:lnTo>
                      <a:pt x="67" y="0"/>
                    </a:lnTo>
                    <a:lnTo>
                      <a:pt x="67" y="0"/>
                    </a:lnTo>
                    <a:close/>
                  </a:path>
                </a:pathLst>
              </a:custGeom>
              <a:solidFill>
                <a:srgbClr val="E6E6E6"/>
              </a:solidFill>
              <a:ln>
                <a:noFill/>
              </a:ln>
            </p:spPr>
            <p:txBody>
              <a:bodyPr/>
              <a:lstStyle/>
              <a:p>
                <a:pPr algn="ctr"/>
                <a:endParaRPr lang="zh-CN" altLang="en-US" sz="2000">
                  <a:latin typeface="+mn-ea"/>
                </a:endParaRPr>
              </a:p>
            </p:txBody>
          </p:sp>
          <p:sp>
            <p:nvSpPr>
              <p:cNvPr id="1052847" name="Freeform 226"/>
              <p:cNvSpPr/>
              <p:nvPr/>
            </p:nvSpPr>
            <p:spPr bwMode="auto">
              <a:xfrm>
                <a:off x="433" y="1345"/>
                <a:ext cx="151" cy="84"/>
              </a:xfrm>
              <a:custGeom>
                <a:avLst/>
                <a:gdLst>
                  <a:gd name="T0" fmla="*/ 3 w 277"/>
                  <a:gd name="T1" fmla="*/ 17 h 168"/>
                  <a:gd name="T2" fmla="*/ 0 w 277"/>
                  <a:gd name="T3" fmla="*/ 168 h 168"/>
                  <a:gd name="T4" fmla="*/ 277 w 277"/>
                  <a:gd name="T5" fmla="*/ 166 h 168"/>
                  <a:gd name="T6" fmla="*/ 198 w 277"/>
                  <a:gd name="T7" fmla="*/ 29 h 168"/>
                  <a:gd name="T8" fmla="*/ 1 w 277"/>
                  <a:gd name="T9" fmla="*/ 0 h 168"/>
                  <a:gd name="T10" fmla="*/ 3 w 277"/>
                  <a:gd name="T11" fmla="*/ 17 h 168"/>
                  <a:gd name="T12" fmla="*/ 3 w 277"/>
                  <a:gd name="T13" fmla="*/ 17 h 168"/>
                </a:gdLst>
                <a:ahLst/>
                <a:cxnLst>
                  <a:cxn ang="0">
                    <a:pos x="T0" y="T1"/>
                  </a:cxn>
                  <a:cxn ang="0">
                    <a:pos x="T2" y="T3"/>
                  </a:cxn>
                  <a:cxn ang="0">
                    <a:pos x="T4" y="T5"/>
                  </a:cxn>
                  <a:cxn ang="0">
                    <a:pos x="T6" y="T7"/>
                  </a:cxn>
                  <a:cxn ang="0">
                    <a:pos x="T8" y="T9"/>
                  </a:cxn>
                  <a:cxn ang="0">
                    <a:pos x="T10" y="T11"/>
                  </a:cxn>
                  <a:cxn ang="0">
                    <a:pos x="T12" y="T13"/>
                  </a:cxn>
                </a:cxnLst>
                <a:rect l="0" t="0" r="r" b="b"/>
                <a:pathLst>
                  <a:path w="277" h="168">
                    <a:moveTo>
                      <a:pt x="3" y="17"/>
                    </a:moveTo>
                    <a:lnTo>
                      <a:pt x="0" y="168"/>
                    </a:lnTo>
                    <a:lnTo>
                      <a:pt x="277" y="166"/>
                    </a:lnTo>
                    <a:lnTo>
                      <a:pt x="198" y="29"/>
                    </a:lnTo>
                    <a:lnTo>
                      <a:pt x="1" y="0"/>
                    </a:lnTo>
                    <a:lnTo>
                      <a:pt x="3" y="17"/>
                    </a:lnTo>
                    <a:lnTo>
                      <a:pt x="3" y="17"/>
                    </a:lnTo>
                    <a:close/>
                  </a:path>
                </a:pathLst>
              </a:custGeom>
              <a:solidFill>
                <a:srgbClr val="4A697A"/>
              </a:solidFill>
              <a:ln>
                <a:noFill/>
              </a:ln>
            </p:spPr>
            <p:txBody>
              <a:bodyPr/>
              <a:lstStyle/>
              <a:p>
                <a:pPr algn="ctr"/>
                <a:endParaRPr lang="zh-CN" altLang="en-US" sz="2000">
                  <a:latin typeface="+mn-ea"/>
                </a:endParaRPr>
              </a:p>
            </p:txBody>
          </p:sp>
          <p:sp>
            <p:nvSpPr>
              <p:cNvPr id="1052848" name="Freeform 227"/>
              <p:cNvSpPr/>
              <p:nvPr/>
            </p:nvSpPr>
            <p:spPr bwMode="auto">
              <a:xfrm>
                <a:off x="681" y="1236"/>
                <a:ext cx="46" cy="43"/>
              </a:xfrm>
              <a:custGeom>
                <a:avLst/>
                <a:gdLst>
                  <a:gd name="T0" fmla="*/ 76 w 84"/>
                  <a:gd name="T1" fmla="*/ 0 h 88"/>
                  <a:gd name="T2" fmla="*/ 47 w 84"/>
                  <a:gd name="T3" fmla="*/ 37 h 88"/>
                  <a:gd name="T4" fmla="*/ 0 w 84"/>
                  <a:gd name="T5" fmla="*/ 76 h 88"/>
                  <a:gd name="T6" fmla="*/ 20 w 84"/>
                  <a:gd name="T7" fmla="*/ 79 h 88"/>
                  <a:gd name="T8" fmla="*/ 84 w 84"/>
                  <a:gd name="T9" fmla="*/ 88 h 88"/>
                  <a:gd name="T10" fmla="*/ 76 w 84"/>
                  <a:gd name="T11" fmla="*/ 0 h 88"/>
                  <a:gd name="T12" fmla="*/ 76 w 84"/>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84" h="88">
                    <a:moveTo>
                      <a:pt x="76" y="0"/>
                    </a:moveTo>
                    <a:lnTo>
                      <a:pt x="47" y="37"/>
                    </a:lnTo>
                    <a:lnTo>
                      <a:pt x="0" y="76"/>
                    </a:lnTo>
                    <a:lnTo>
                      <a:pt x="20" y="79"/>
                    </a:lnTo>
                    <a:lnTo>
                      <a:pt x="84" y="88"/>
                    </a:lnTo>
                    <a:lnTo>
                      <a:pt x="76" y="0"/>
                    </a:lnTo>
                    <a:lnTo>
                      <a:pt x="76" y="0"/>
                    </a:lnTo>
                    <a:close/>
                  </a:path>
                </a:pathLst>
              </a:custGeom>
              <a:solidFill>
                <a:srgbClr val="CCCCCC"/>
              </a:solidFill>
              <a:ln>
                <a:noFill/>
              </a:ln>
            </p:spPr>
            <p:txBody>
              <a:bodyPr/>
              <a:lstStyle/>
              <a:p>
                <a:pPr algn="ctr"/>
                <a:endParaRPr lang="zh-CN" altLang="en-US" sz="2000">
                  <a:latin typeface="+mn-ea"/>
                </a:endParaRPr>
              </a:p>
            </p:txBody>
          </p:sp>
          <p:sp>
            <p:nvSpPr>
              <p:cNvPr id="1052849" name="Freeform 228"/>
              <p:cNvSpPr/>
              <p:nvPr/>
            </p:nvSpPr>
            <p:spPr bwMode="auto">
              <a:xfrm>
                <a:off x="437" y="1318"/>
                <a:ext cx="111" cy="37"/>
              </a:xfrm>
              <a:custGeom>
                <a:avLst/>
                <a:gdLst>
                  <a:gd name="T0" fmla="*/ 62 w 206"/>
                  <a:gd name="T1" fmla="*/ 0 h 73"/>
                  <a:gd name="T2" fmla="*/ 80 w 206"/>
                  <a:gd name="T3" fmla="*/ 18 h 73"/>
                  <a:gd name="T4" fmla="*/ 206 w 206"/>
                  <a:gd name="T5" fmla="*/ 73 h 73"/>
                  <a:gd name="T6" fmla="*/ 84 w 206"/>
                  <a:gd name="T7" fmla="*/ 73 h 73"/>
                  <a:gd name="T8" fmla="*/ 0 w 206"/>
                  <a:gd name="T9" fmla="*/ 55 h 73"/>
                  <a:gd name="T10" fmla="*/ 17 w 206"/>
                  <a:gd name="T11" fmla="*/ 15 h 73"/>
                  <a:gd name="T12" fmla="*/ 62 w 206"/>
                  <a:gd name="T13" fmla="*/ 0 h 73"/>
                  <a:gd name="T14" fmla="*/ 62 w 206"/>
                  <a:gd name="T15" fmla="*/ 0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73">
                    <a:moveTo>
                      <a:pt x="62" y="0"/>
                    </a:moveTo>
                    <a:lnTo>
                      <a:pt x="80" y="18"/>
                    </a:lnTo>
                    <a:lnTo>
                      <a:pt x="206" y="73"/>
                    </a:lnTo>
                    <a:lnTo>
                      <a:pt x="84" y="73"/>
                    </a:lnTo>
                    <a:lnTo>
                      <a:pt x="0" y="55"/>
                    </a:lnTo>
                    <a:lnTo>
                      <a:pt x="17" y="15"/>
                    </a:lnTo>
                    <a:lnTo>
                      <a:pt x="62" y="0"/>
                    </a:lnTo>
                    <a:lnTo>
                      <a:pt x="62" y="0"/>
                    </a:lnTo>
                    <a:close/>
                  </a:path>
                </a:pathLst>
              </a:custGeom>
              <a:solidFill>
                <a:srgbClr val="404740"/>
              </a:solidFill>
              <a:ln>
                <a:noFill/>
              </a:ln>
            </p:spPr>
            <p:txBody>
              <a:bodyPr/>
              <a:lstStyle/>
              <a:p>
                <a:pPr algn="ctr"/>
                <a:endParaRPr lang="zh-CN" altLang="en-US" sz="2000">
                  <a:latin typeface="+mn-ea"/>
                </a:endParaRPr>
              </a:p>
            </p:txBody>
          </p:sp>
          <p:sp>
            <p:nvSpPr>
              <p:cNvPr id="1052850" name="Freeform 229"/>
              <p:cNvSpPr/>
              <p:nvPr/>
            </p:nvSpPr>
            <p:spPr bwMode="auto">
              <a:xfrm>
                <a:off x="466" y="1281"/>
                <a:ext cx="260" cy="106"/>
              </a:xfrm>
              <a:custGeom>
                <a:avLst/>
                <a:gdLst>
                  <a:gd name="T0" fmla="*/ 105 w 479"/>
                  <a:gd name="T1" fmla="*/ 0 h 213"/>
                  <a:gd name="T2" fmla="*/ 0 w 479"/>
                  <a:gd name="T3" fmla="*/ 87 h 213"/>
                  <a:gd name="T4" fmla="*/ 5 w 479"/>
                  <a:gd name="T5" fmla="*/ 104 h 213"/>
                  <a:gd name="T6" fmla="*/ 244 w 479"/>
                  <a:gd name="T7" fmla="*/ 166 h 213"/>
                  <a:gd name="T8" fmla="*/ 395 w 479"/>
                  <a:gd name="T9" fmla="*/ 204 h 213"/>
                  <a:gd name="T10" fmla="*/ 429 w 479"/>
                  <a:gd name="T11" fmla="*/ 213 h 213"/>
                  <a:gd name="T12" fmla="*/ 479 w 479"/>
                  <a:gd name="T13" fmla="*/ 158 h 213"/>
                  <a:gd name="T14" fmla="*/ 119 w 479"/>
                  <a:gd name="T15" fmla="*/ 50 h 213"/>
                  <a:gd name="T16" fmla="*/ 105 w 479"/>
                  <a:gd name="T17" fmla="*/ 0 h 213"/>
                  <a:gd name="T18" fmla="*/ 105 w 479"/>
                  <a:gd name="T19"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9" h="213">
                    <a:moveTo>
                      <a:pt x="105" y="0"/>
                    </a:moveTo>
                    <a:lnTo>
                      <a:pt x="0" y="87"/>
                    </a:lnTo>
                    <a:lnTo>
                      <a:pt x="5" y="104"/>
                    </a:lnTo>
                    <a:lnTo>
                      <a:pt x="244" y="166"/>
                    </a:lnTo>
                    <a:lnTo>
                      <a:pt x="395" y="204"/>
                    </a:lnTo>
                    <a:lnTo>
                      <a:pt x="429" y="213"/>
                    </a:lnTo>
                    <a:lnTo>
                      <a:pt x="479" y="158"/>
                    </a:lnTo>
                    <a:lnTo>
                      <a:pt x="119" y="50"/>
                    </a:lnTo>
                    <a:lnTo>
                      <a:pt x="105" y="0"/>
                    </a:lnTo>
                    <a:lnTo>
                      <a:pt x="105" y="0"/>
                    </a:lnTo>
                    <a:close/>
                  </a:path>
                </a:pathLst>
              </a:custGeom>
              <a:solidFill>
                <a:srgbClr val="D9E0E6"/>
              </a:solidFill>
              <a:ln>
                <a:noFill/>
              </a:ln>
            </p:spPr>
            <p:txBody>
              <a:bodyPr/>
              <a:lstStyle/>
              <a:p>
                <a:pPr algn="ctr"/>
                <a:endParaRPr lang="zh-CN" altLang="en-US" sz="2000">
                  <a:latin typeface="+mn-ea"/>
                </a:endParaRPr>
              </a:p>
            </p:txBody>
          </p:sp>
          <p:sp>
            <p:nvSpPr>
              <p:cNvPr id="1052851" name="Freeform 230"/>
              <p:cNvSpPr/>
              <p:nvPr/>
            </p:nvSpPr>
            <p:spPr bwMode="auto">
              <a:xfrm>
                <a:off x="328" y="1348"/>
                <a:ext cx="115" cy="84"/>
              </a:xfrm>
              <a:custGeom>
                <a:avLst/>
                <a:gdLst>
                  <a:gd name="T0" fmla="*/ 190 w 212"/>
                  <a:gd name="T1" fmla="*/ 0 h 168"/>
                  <a:gd name="T2" fmla="*/ 196 w 212"/>
                  <a:gd name="T3" fmla="*/ 10 h 168"/>
                  <a:gd name="T4" fmla="*/ 212 w 212"/>
                  <a:gd name="T5" fmla="*/ 50 h 168"/>
                  <a:gd name="T6" fmla="*/ 200 w 212"/>
                  <a:gd name="T7" fmla="*/ 161 h 168"/>
                  <a:gd name="T8" fmla="*/ 0 w 212"/>
                  <a:gd name="T9" fmla="*/ 168 h 168"/>
                  <a:gd name="T10" fmla="*/ 0 w 212"/>
                  <a:gd name="T11" fmla="*/ 3 h 168"/>
                  <a:gd name="T12" fmla="*/ 91 w 212"/>
                  <a:gd name="T13" fmla="*/ 7 h 168"/>
                  <a:gd name="T14" fmla="*/ 114 w 212"/>
                  <a:gd name="T15" fmla="*/ 0 h 168"/>
                  <a:gd name="T16" fmla="*/ 158 w 212"/>
                  <a:gd name="T17" fmla="*/ 5 h 168"/>
                  <a:gd name="T18" fmla="*/ 190 w 212"/>
                  <a:gd name="T19" fmla="*/ 0 h 168"/>
                  <a:gd name="T20" fmla="*/ 190 w 212"/>
                  <a:gd name="T2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2" h="168">
                    <a:moveTo>
                      <a:pt x="190" y="0"/>
                    </a:moveTo>
                    <a:lnTo>
                      <a:pt x="196" y="10"/>
                    </a:lnTo>
                    <a:lnTo>
                      <a:pt x="212" y="50"/>
                    </a:lnTo>
                    <a:lnTo>
                      <a:pt x="200" y="161"/>
                    </a:lnTo>
                    <a:lnTo>
                      <a:pt x="0" y="168"/>
                    </a:lnTo>
                    <a:lnTo>
                      <a:pt x="0" y="3"/>
                    </a:lnTo>
                    <a:lnTo>
                      <a:pt x="91" y="7"/>
                    </a:lnTo>
                    <a:lnTo>
                      <a:pt x="114" y="0"/>
                    </a:lnTo>
                    <a:lnTo>
                      <a:pt x="158" y="5"/>
                    </a:lnTo>
                    <a:lnTo>
                      <a:pt x="190" y="0"/>
                    </a:lnTo>
                    <a:lnTo>
                      <a:pt x="190" y="0"/>
                    </a:lnTo>
                    <a:close/>
                  </a:path>
                </a:pathLst>
              </a:custGeom>
              <a:solidFill>
                <a:srgbClr val="002433"/>
              </a:solidFill>
              <a:ln>
                <a:noFill/>
              </a:ln>
            </p:spPr>
            <p:txBody>
              <a:bodyPr/>
              <a:lstStyle/>
              <a:p>
                <a:pPr algn="ctr"/>
                <a:endParaRPr lang="zh-CN" altLang="en-US" sz="2000">
                  <a:latin typeface="+mn-ea"/>
                </a:endParaRPr>
              </a:p>
            </p:txBody>
          </p:sp>
          <p:sp>
            <p:nvSpPr>
              <p:cNvPr id="1052852" name="Freeform 231"/>
              <p:cNvSpPr/>
              <p:nvPr/>
            </p:nvSpPr>
            <p:spPr bwMode="auto">
              <a:xfrm>
                <a:off x="372" y="1351"/>
                <a:ext cx="54" cy="76"/>
              </a:xfrm>
              <a:custGeom>
                <a:avLst/>
                <a:gdLst>
                  <a:gd name="T0" fmla="*/ 96 w 101"/>
                  <a:gd name="T1" fmla="*/ 0 h 151"/>
                  <a:gd name="T2" fmla="*/ 101 w 101"/>
                  <a:gd name="T3" fmla="*/ 25 h 151"/>
                  <a:gd name="T4" fmla="*/ 99 w 101"/>
                  <a:gd name="T5" fmla="*/ 117 h 151"/>
                  <a:gd name="T6" fmla="*/ 96 w 101"/>
                  <a:gd name="T7" fmla="*/ 134 h 151"/>
                  <a:gd name="T8" fmla="*/ 42 w 101"/>
                  <a:gd name="T9" fmla="*/ 151 h 151"/>
                  <a:gd name="T10" fmla="*/ 0 w 101"/>
                  <a:gd name="T11" fmla="*/ 94 h 151"/>
                  <a:gd name="T12" fmla="*/ 10 w 101"/>
                  <a:gd name="T13" fmla="*/ 53 h 151"/>
                  <a:gd name="T14" fmla="*/ 25 w 101"/>
                  <a:gd name="T15" fmla="*/ 62 h 151"/>
                  <a:gd name="T16" fmla="*/ 3 w 101"/>
                  <a:gd name="T17" fmla="*/ 37 h 151"/>
                  <a:gd name="T18" fmla="*/ 60 w 101"/>
                  <a:gd name="T19" fmla="*/ 8 h 151"/>
                  <a:gd name="T20" fmla="*/ 96 w 101"/>
                  <a:gd name="T21" fmla="*/ 0 h 151"/>
                  <a:gd name="T22" fmla="*/ 96 w 101"/>
                  <a:gd name="T2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151">
                    <a:moveTo>
                      <a:pt x="96" y="0"/>
                    </a:moveTo>
                    <a:lnTo>
                      <a:pt x="101" y="25"/>
                    </a:lnTo>
                    <a:lnTo>
                      <a:pt x="99" y="117"/>
                    </a:lnTo>
                    <a:lnTo>
                      <a:pt x="96" y="134"/>
                    </a:lnTo>
                    <a:lnTo>
                      <a:pt x="42" y="151"/>
                    </a:lnTo>
                    <a:lnTo>
                      <a:pt x="0" y="94"/>
                    </a:lnTo>
                    <a:lnTo>
                      <a:pt x="10" y="53"/>
                    </a:lnTo>
                    <a:lnTo>
                      <a:pt x="25" y="62"/>
                    </a:lnTo>
                    <a:lnTo>
                      <a:pt x="3" y="37"/>
                    </a:lnTo>
                    <a:lnTo>
                      <a:pt x="60" y="8"/>
                    </a:lnTo>
                    <a:lnTo>
                      <a:pt x="96" y="0"/>
                    </a:lnTo>
                    <a:lnTo>
                      <a:pt x="96" y="0"/>
                    </a:lnTo>
                    <a:close/>
                  </a:path>
                </a:pathLst>
              </a:custGeom>
              <a:solidFill>
                <a:srgbClr val="1C404F"/>
              </a:solidFill>
              <a:ln>
                <a:noFill/>
              </a:ln>
            </p:spPr>
            <p:txBody>
              <a:bodyPr/>
              <a:lstStyle/>
              <a:p>
                <a:pPr algn="ctr"/>
                <a:endParaRPr lang="zh-CN" altLang="en-US" sz="2000">
                  <a:latin typeface="+mn-ea"/>
                </a:endParaRPr>
              </a:p>
            </p:txBody>
          </p:sp>
          <p:sp>
            <p:nvSpPr>
              <p:cNvPr id="1052853" name="Freeform 232"/>
              <p:cNvSpPr/>
              <p:nvPr/>
            </p:nvSpPr>
            <p:spPr bwMode="auto">
              <a:xfrm>
                <a:off x="562" y="1159"/>
                <a:ext cx="69" cy="95"/>
              </a:xfrm>
              <a:custGeom>
                <a:avLst/>
                <a:gdLst>
                  <a:gd name="T0" fmla="*/ 0 w 126"/>
                  <a:gd name="T1" fmla="*/ 2 h 191"/>
                  <a:gd name="T2" fmla="*/ 7 w 126"/>
                  <a:gd name="T3" fmla="*/ 0 h 191"/>
                  <a:gd name="T4" fmla="*/ 118 w 126"/>
                  <a:gd name="T5" fmla="*/ 45 h 191"/>
                  <a:gd name="T6" fmla="*/ 126 w 126"/>
                  <a:gd name="T7" fmla="*/ 154 h 191"/>
                  <a:gd name="T8" fmla="*/ 74 w 126"/>
                  <a:gd name="T9" fmla="*/ 185 h 191"/>
                  <a:gd name="T10" fmla="*/ 66 w 126"/>
                  <a:gd name="T11" fmla="*/ 183 h 191"/>
                  <a:gd name="T12" fmla="*/ 32 w 126"/>
                  <a:gd name="T13" fmla="*/ 183 h 191"/>
                  <a:gd name="T14" fmla="*/ 15 w 126"/>
                  <a:gd name="T15" fmla="*/ 191 h 191"/>
                  <a:gd name="T16" fmla="*/ 2 w 126"/>
                  <a:gd name="T17" fmla="*/ 22 h 191"/>
                  <a:gd name="T18" fmla="*/ 0 w 126"/>
                  <a:gd name="T19" fmla="*/ 2 h 191"/>
                  <a:gd name="T20" fmla="*/ 0 w 126"/>
                  <a:gd name="T21" fmla="*/ 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191">
                    <a:moveTo>
                      <a:pt x="0" y="2"/>
                    </a:moveTo>
                    <a:lnTo>
                      <a:pt x="7" y="0"/>
                    </a:lnTo>
                    <a:lnTo>
                      <a:pt x="118" y="45"/>
                    </a:lnTo>
                    <a:lnTo>
                      <a:pt x="126" y="154"/>
                    </a:lnTo>
                    <a:lnTo>
                      <a:pt x="74" y="185"/>
                    </a:lnTo>
                    <a:lnTo>
                      <a:pt x="66" y="183"/>
                    </a:lnTo>
                    <a:lnTo>
                      <a:pt x="32" y="183"/>
                    </a:lnTo>
                    <a:lnTo>
                      <a:pt x="15" y="191"/>
                    </a:lnTo>
                    <a:lnTo>
                      <a:pt x="2" y="22"/>
                    </a:lnTo>
                    <a:lnTo>
                      <a:pt x="0" y="2"/>
                    </a:lnTo>
                    <a:lnTo>
                      <a:pt x="0" y="2"/>
                    </a:lnTo>
                    <a:close/>
                  </a:path>
                </a:pathLst>
              </a:custGeom>
              <a:solidFill>
                <a:srgbClr val="D4EBD4"/>
              </a:solidFill>
              <a:ln>
                <a:noFill/>
              </a:ln>
            </p:spPr>
            <p:txBody>
              <a:bodyPr/>
              <a:lstStyle/>
              <a:p>
                <a:pPr algn="ctr"/>
                <a:endParaRPr lang="zh-CN" altLang="en-US" sz="2000">
                  <a:latin typeface="+mn-ea"/>
                </a:endParaRPr>
              </a:p>
            </p:txBody>
          </p:sp>
          <p:sp>
            <p:nvSpPr>
              <p:cNvPr id="1052854" name="Freeform 233"/>
              <p:cNvSpPr/>
              <p:nvPr/>
            </p:nvSpPr>
            <p:spPr bwMode="auto">
              <a:xfrm>
                <a:off x="467" y="1350"/>
                <a:ext cx="47" cy="78"/>
              </a:xfrm>
              <a:custGeom>
                <a:avLst/>
                <a:gdLst>
                  <a:gd name="T0" fmla="*/ 5 w 85"/>
                  <a:gd name="T1" fmla="*/ 9 h 156"/>
                  <a:gd name="T2" fmla="*/ 8 w 85"/>
                  <a:gd name="T3" fmla="*/ 71 h 156"/>
                  <a:gd name="T4" fmla="*/ 0 w 85"/>
                  <a:gd name="T5" fmla="*/ 155 h 156"/>
                  <a:gd name="T6" fmla="*/ 60 w 85"/>
                  <a:gd name="T7" fmla="*/ 156 h 156"/>
                  <a:gd name="T8" fmla="*/ 85 w 85"/>
                  <a:gd name="T9" fmla="*/ 71 h 156"/>
                  <a:gd name="T10" fmla="*/ 82 w 85"/>
                  <a:gd name="T11" fmla="*/ 24 h 156"/>
                  <a:gd name="T12" fmla="*/ 60 w 85"/>
                  <a:gd name="T13" fmla="*/ 16 h 156"/>
                  <a:gd name="T14" fmla="*/ 5 w 85"/>
                  <a:gd name="T15" fmla="*/ 0 h 156"/>
                  <a:gd name="T16" fmla="*/ 5 w 85"/>
                  <a:gd name="T17" fmla="*/ 9 h 156"/>
                  <a:gd name="T18" fmla="*/ 5 w 85"/>
                  <a:gd name="T19" fmla="*/ 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156">
                    <a:moveTo>
                      <a:pt x="5" y="9"/>
                    </a:moveTo>
                    <a:lnTo>
                      <a:pt x="8" y="71"/>
                    </a:lnTo>
                    <a:lnTo>
                      <a:pt x="0" y="155"/>
                    </a:lnTo>
                    <a:lnTo>
                      <a:pt x="60" y="156"/>
                    </a:lnTo>
                    <a:lnTo>
                      <a:pt x="85" y="71"/>
                    </a:lnTo>
                    <a:lnTo>
                      <a:pt x="82" y="24"/>
                    </a:lnTo>
                    <a:lnTo>
                      <a:pt x="60" y="16"/>
                    </a:lnTo>
                    <a:lnTo>
                      <a:pt x="5" y="0"/>
                    </a:lnTo>
                    <a:lnTo>
                      <a:pt x="5" y="9"/>
                    </a:lnTo>
                    <a:lnTo>
                      <a:pt x="5" y="9"/>
                    </a:lnTo>
                    <a:close/>
                  </a:path>
                </a:pathLst>
              </a:custGeom>
              <a:solidFill>
                <a:srgbClr val="2E4F61"/>
              </a:solidFill>
              <a:ln>
                <a:noFill/>
              </a:ln>
            </p:spPr>
            <p:txBody>
              <a:bodyPr/>
              <a:lstStyle/>
              <a:p>
                <a:pPr algn="ctr"/>
                <a:endParaRPr lang="zh-CN" altLang="en-US" sz="2000">
                  <a:latin typeface="+mn-ea"/>
                </a:endParaRPr>
              </a:p>
            </p:txBody>
          </p:sp>
          <p:sp>
            <p:nvSpPr>
              <p:cNvPr id="1052855" name="Freeform 234"/>
              <p:cNvSpPr/>
              <p:nvPr/>
            </p:nvSpPr>
            <p:spPr bwMode="auto">
              <a:xfrm>
                <a:off x="328" y="1100"/>
                <a:ext cx="88" cy="40"/>
              </a:xfrm>
              <a:custGeom>
                <a:avLst/>
                <a:gdLst>
                  <a:gd name="T0" fmla="*/ 45 w 161"/>
                  <a:gd name="T1" fmla="*/ 0 h 80"/>
                  <a:gd name="T2" fmla="*/ 87 w 161"/>
                  <a:gd name="T3" fmla="*/ 1 h 80"/>
                  <a:gd name="T4" fmla="*/ 104 w 161"/>
                  <a:gd name="T5" fmla="*/ 8 h 80"/>
                  <a:gd name="T6" fmla="*/ 126 w 161"/>
                  <a:gd name="T7" fmla="*/ 30 h 80"/>
                  <a:gd name="T8" fmla="*/ 141 w 161"/>
                  <a:gd name="T9" fmla="*/ 47 h 80"/>
                  <a:gd name="T10" fmla="*/ 158 w 161"/>
                  <a:gd name="T11" fmla="*/ 60 h 80"/>
                  <a:gd name="T12" fmla="*/ 161 w 161"/>
                  <a:gd name="T13" fmla="*/ 70 h 80"/>
                  <a:gd name="T14" fmla="*/ 158 w 161"/>
                  <a:gd name="T15" fmla="*/ 80 h 80"/>
                  <a:gd name="T16" fmla="*/ 77 w 161"/>
                  <a:gd name="T17" fmla="*/ 33 h 80"/>
                  <a:gd name="T18" fmla="*/ 0 w 161"/>
                  <a:gd name="T19" fmla="*/ 25 h 80"/>
                  <a:gd name="T20" fmla="*/ 22 w 161"/>
                  <a:gd name="T21" fmla="*/ 20 h 80"/>
                  <a:gd name="T22" fmla="*/ 45 w 161"/>
                  <a:gd name="T23" fmla="*/ 0 h 80"/>
                  <a:gd name="T24" fmla="*/ 45 w 161"/>
                  <a:gd name="T2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1" h="80">
                    <a:moveTo>
                      <a:pt x="45" y="0"/>
                    </a:moveTo>
                    <a:lnTo>
                      <a:pt x="87" y="1"/>
                    </a:lnTo>
                    <a:lnTo>
                      <a:pt x="104" y="8"/>
                    </a:lnTo>
                    <a:lnTo>
                      <a:pt x="126" y="30"/>
                    </a:lnTo>
                    <a:lnTo>
                      <a:pt x="141" y="47"/>
                    </a:lnTo>
                    <a:lnTo>
                      <a:pt x="158" y="60"/>
                    </a:lnTo>
                    <a:lnTo>
                      <a:pt x="161" y="70"/>
                    </a:lnTo>
                    <a:lnTo>
                      <a:pt x="158" y="80"/>
                    </a:lnTo>
                    <a:lnTo>
                      <a:pt x="77" y="33"/>
                    </a:lnTo>
                    <a:lnTo>
                      <a:pt x="0" y="25"/>
                    </a:lnTo>
                    <a:lnTo>
                      <a:pt x="22" y="20"/>
                    </a:lnTo>
                    <a:lnTo>
                      <a:pt x="45" y="0"/>
                    </a:lnTo>
                    <a:lnTo>
                      <a:pt x="45" y="0"/>
                    </a:lnTo>
                    <a:close/>
                  </a:path>
                </a:pathLst>
              </a:custGeom>
              <a:solidFill>
                <a:srgbClr val="96ABBA"/>
              </a:solidFill>
              <a:ln>
                <a:noFill/>
              </a:ln>
            </p:spPr>
            <p:txBody>
              <a:bodyPr/>
              <a:lstStyle/>
              <a:p>
                <a:pPr algn="ctr"/>
                <a:endParaRPr lang="zh-CN" altLang="en-US" sz="2000">
                  <a:latin typeface="+mn-ea"/>
                </a:endParaRPr>
              </a:p>
            </p:txBody>
          </p:sp>
          <p:sp>
            <p:nvSpPr>
              <p:cNvPr id="1052856" name="Freeform 235"/>
              <p:cNvSpPr/>
              <p:nvPr/>
            </p:nvSpPr>
            <p:spPr bwMode="auto">
              <a:xfrm>
                <a:off x="564" y="1244"/>
                <a:ext cx="48" cy="18"/>
              </a:xfrm>
              <a:custGeom>
                <a:avLst/>
                <a:gdLst>
                  <a:gd name="T0" fmla="*/ 21 w 88"/>
                  <a:gd name="T1" fmla="*/ 2 h 35"/>
                  <a:gd name="T2" fmla="*/ 88 w 88"/>
                  <a:gd name="T3" fmla="*/ 7 h 35"/>
                  <a:gd name="T4" fmla="*/ 26 w 88"/>
                  <a:gd name="T5" fmla="*/ 35 h 35"/>
                  <a:gd name="T6" fmla="*/ 0 w 88"/>
                  <a:gd name="T7" fmla="*/ 34 h 35"/>
                  <a:gd name="T8" fmla="*/ 10 w 88"/>
                  <a:gd name="T9" fmla="*/ 0 h 35"/>
                  <a:gd name="T10" fmla="*/ 21 w 88"/>
                  <a:gd name="T11" fmla="*/ 2 h 35"/>
                  <a:gd name="T12" fmla="*/ 21 w 88"/>
                  <a:gd name="T13" fmla="*/ 2 h 35"/>
                </a:gdLst>
                <a:ahLst/>
                <a:cxnLst>
                  <a:cxn ang="0">
                    <a:pos x="T0" y="T1"/>
                  </a:cxn>
                  <a:cxn ang="0">
                    <a:pos x="T2" y="T3"/>
                  </a:cxn>
                  <a:cxn ang="0">
                    <a:pos x="T4" y="T5"/>
                  </a:cxn>
                  <a:cxn ang="0">
                    <a:pos x="T6" y="T7"/>
                  </a:cxn>
                  <a:cxn ang="0">
                    <a:pos x="T8" y="T9"/>
                  </a:cxn>
                  <a:cxn ang="0">
                    <a:pos x="T10" y="T11"/>
                  </a:cxn>
                  <a:cxn ang="0">
                    <a:pos x="T12" y="T13"/>
                  </a:cxn>
                </a:cxnLst>
                <a:rect l="0" t="0" r="r" b="b"/>
                <a:pathLst>
                  <a:path w="88" h="35">
                    <a:moveTo>
                      <a:pt x="21" y="2"/>
                    </a:moveTo>
                    <a:lnTo>
                      <a:pt x="88" y="7"/>
                    </a:lnTo>
                    <a:lnTo>
                      <a:pt x="26" y="35"/>
                    </a:lnTo>
                    <a:lnTo>
                      <a:pt x="0" y="34"/>
                    </a:lnTo>
                    <a:lnTo>
                      <a:pt x="10" y="0"/>
                    </a:lnTo>
                    <a:lnTo>
                      <a:pt x="21" y="2"/>
                    </a:lnTo>
                    <a:lnTo>
                      <a:pt x="21" y="2"/>
                    </a:lnTo>
                    <a:close/>
                  </a:path>
                </a:pathLst>
              </a:custGeom>
              <a:solidFill>
                <a:srgbClr val="DEBFEB"/>
              </a:solidFill>
              <a:ln>
                <a:noFill/>
              </a:ln>
            </p:spPr>
            <p:txBody>
              <a:bodyPr/>
              <a:lstStyle/>
              <a:p>
                <a:pPr algn="ctr"/>
                <a:endParaRPr lang="zh-CN" altLang="en-US" sz="2000">
                  <a:latin typeface="+mn-ea"/>
                </a:endParaRPr>
              </a:p>
            </p:txBody>
          </p:sp>
          <p:sp>
            <p:nvSpPr>
              <p:cNvPr id="1052857" name="Freeform 236"/>
              <p:cNvSpPr/>
              <p:nvPr/>
            </p:nvSpPr>
            <p:spPr bwMode="auto">
              <a:xfrm>
                <a:off x="564" y="1260"/>
                <a:ext cx="86" cy="26"/>
              </a:xfrm>
              <a:custGeom>
                <a:avLst/>
                <a:gdLst>
                  <a:gd name="T0" fmla="*/ 54 w 158"/>
                  <a:gd name="T1" fmla="*/ 0 h 52"/>
                  <a:gd name="T2" fmla="*/ 73 w 158"/>
                  <a:gd name="T3" fmla="*/ 12 h 52"/>
                  <a:gd name="T4" fmla="*/ 158 w 158"/>
                  <a:gd name="T5" fmla="*/ 37 h 52"/>
                  <a:gd name="T6" fmla="*/ 71 w 158"/>
                  <a:gd name="T7" fmla="*/ 39 h 52"/>
                  <a:gd name="T8" fmla="*/ 21 w 158"/>
                  <a:gd name="T9" fmla="*/ 52 h 52"/>
                  <a:gd name="T10" fmla="*/ 0 w 158"/>
                  <a:gd name="T11" fmla="*/ 49 h 52"/>
                  <a:gd name="T12" fmla="*/ 37 w 158"/>
                  <a:gd name="T13" fmla="*/ 32 h 52"/>
                  <a:gd name="T14" fmla="*/ 49 w 158"/>
                  <a:gd name="T15" fmla="*/ 13 h 52"/>
                  <a:gd name="T16" fmla="*/ 54 w 158"/>
                  <a:gd name="T17" fmla="*/ 0 h 52"/>
                  <a:gd name="T18" fmla="*/ 54 w 158"/>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8" h="52">
                    <a:moveTo>
                      <a:pt x="54" y="0"/>
                    </a:moveTo>
                    <a:lnTo>
                      <a:pt x="73" y="12"/>
                    </a:lnTo>
                    <a:lnTo>
                      <a:pt x="158" y="37"/>
                    </a:lnTo>
                    <a:lnTo>
                      <a:pt x="71" y="39"/>
                    </a:lnTo>
                    <a:lnTo>
                      <a:pt x="21" y="52"/>
                    </a:lnTo>
                    <a:lnTo>
                      <a:pt x="0" y="49"/>
                    </a:lnTo>
                    <a:lnTo>
                      <a:pt x="37" y="32"/>
                    </a:lnTo>
                    <a:lnTo>
                      <a:pt x="49" y="13"/>
                    </a:lnTo>
                    <a:lnTo>
                      <a:pt x="54" y="0"/>
                    </a:lnTo>
                    <a:lnTo>
                      <a:pt x="54" y="0"/>
                    </a:lnTo>
                    <a:close/>
                  </a:path>
                </a:pathLst>
              </a:custGeom>
              <a:solidFill>
                <a:srgbClr val="B3B3B3"/>
              </a:solidFill>
              <a:ln>
                <a:noFill/>
              </a:ln>
            </p:spPr>
            <p:txBody>
              <a:bodyPr/>
              <a:lstStyle/>
              <a:p>
                <a:pPr algn="ctr"/>
                <a:endParaRPr lang="zh-CN" altLang="en-US" sz="2000">
                  <a:latin typeface="+mn-ea"/>
                </a:endParaRPr>
              </a:p>
            </p:txBody>
          </p:sp>
          <p:sp>
            <p:nvSpPr>
              <p:cNvPr id="1052858" name="Freeform 237"/>
              <p:cNvSpPr/>
              <p:nvPr/>
            </p:nvSpPr>
            <p:spPr bwMode="auto">
              <a:xfrm>
                <a:off x="616" y="1337"/>
                <a:ext cx="111" cy="26"/>
              </a:xfrm>
              <a:custGeom>
                <a:avLst/>
                <a:gdLst>
                  <a:gd name="T0" fmla="*/ 0 w 203"/>
                  <a:gd name="T1" fmla="*/ 4 h 52"/>
                  <a:gd name="T2" fmla="*/ 15 w 203"/>
                  <a:gd name="T3" fmla="*/ 9 h 52"/>
                  <a:gd name="T4" fmla="*/ 203 w 203"/>
                  <a:gd name="T5" fmla="*/ 52 h 52"/>
                  <a:gd name="T6" fmla="*/ 203 w 203"/>
                  <a:gd name="T7" fmla="*/ 42 h 52"/>
                  <a:gd name="T8" fmla="*/ 29 w 203"/>
                  <a:gd name="T9" fmla="*/ 4 h 52"/>
                  <a:gd name="T10" fmla="*/ 20 w 203"/>
                  <a:gd name="T11" fmla="*/ 0 h 52"/>
                  <a:gd name="T12" fmla="*/ 0 w 203"/>
                  <a:gd name="T13" fmla="*/ 4 h 52"/>
                  <a:gd name="T14" fmla="*/ 0 w 203"/>
                  <a:gd name="T15" fmla="*/ 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3" h="52">
                    <a:moveTo>
                      <a:pt x="0" y="4"/>
                    </a:moveTo>
                    <a:lnTo>
                      <a:pt x="15" y="9"/>
                    </a:lnTo>
                    <a:lnTo>
                      <a:pt x="203" y="52"/>
                    </a:lnTo>
                    <a:lnTo>
                      <a:pt x="203" y="42"/>
                    </a:lnTo>
                    <a:lnTo>
                      <a:pt x="29" y="4"/>
                    </a:lnTo>
                    <a:lnTo>
                      <a:pt x="20" y="0"/>
                    </a:lnTo>
                    <a:lnTo>
                      <a:pt x="0" y="4"/>
                    </a:lnTo>
                    <a:lnTo>
                      <a:pt x="0" y="4"/>
                    </a:lnTo>
                    <a:close/>
                  </a:path>
                </a:pathLst>
              </a:custGeom>
              <a:solidFill>
                <a:srgbClr val="7A94A8"/>
              </a:solidFill>
              <a:ln>
                <a:noFill/>
              </a:ln>
            </p:spPr>
            <p:txBody>
              <a:bodyPr/>
              <a:lstStyle/>
              <a:p>
                <a:pPr algn="ctr"/>
                <a:endParaRPr lang="zh-CN" altLang="en-US" sz="2000">
                  <a:latin typeface="+mn-ea"/>
                </a:endParaRPr>
              </a:p>
            </p:txBody>
          </p:sp>
          <p:sp>
            <p:nvSpPr>
              <p:cNvPr id="1052859" name="Freeform 238"/>
              <p:cNvSpPr/>
              <p:nvPr/>
            </p:nvSpPr>
            <p:spPr bwMode="auto">
              <a:xfrm>
                <a:off x="472" y="1328"/>
                <a:ext cx="230" cy="59"/>
              </a:xfrm>
              <a:custGeom>
                <a:avLst/>
                <a:gdLst>
                  <a:gd name="T0" fmla="*/ 0 w 425"/>
                  <a:gd name="T1" fmla="*/ 0 h 117"/>
                  <a:gd name="T2" fmla="*/ 64 w 425"/>
                  <a:gd name="T3" fmla="*/ 17 h 117"/>
                  <a:gd name="T4" fmla="*/ 205 w 425"/>
                  <a:gd name="T5" fmla="*/ 52 h 117"/>
                  <a:gd name="T6" fmla="*/ 329 w 425"/>
                  <a:gd name="T7" fmla="*/ 82 h 117"/>
                  <a:gd name="T8" fmla="*/ 410 w 425"/>
                  <a:gd name="T9" fmla="*/ 105 h 117"/>
                  <a:gd name="T10" fmla="*/ 425 w 425"/>
                  <a:gd name="T11" fmla="*/ 109 h 117"/>
                  <a:gd name="T12" fmla="*/ 423 w 425"/>
                  <a:gd name="T13" fmla="*/ 117 h 117"/>
                  <a:gd name="T14" fmla="*/ 351 w 425"/>
                  <a:gd name="T15" fmla="*/ 102 h 117"/>
                  <a:gd name="T16" fmla="*/ 145 w 425"/>
                  <a:gd name="T17" fmla="*/ 52 h 117"/>
                  <a:gd name="T18" fmla="*/ 44 w 425"/>
                  <a:gd name="T19" fmla="*/ 27 h 117"/>
                  <a:gd name="T20" fmla="*/ 10 w 425"/>
                  <a:gd name="T21" fmla="*/ 12 h 117"/>
                  <a:gd name="T22" fmla="*/ 0 w 425"/>
                  <a:gd name="T23" fmla="*/ 0 h 117"/>
                  <a:gd name="T24" fmla="*/ 0 w 425"/>
                  <a:gd name="T2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117">
                    <a:moveTo>
                      <a:pt x="0" y="0"/>
                    </a:moveTo>
                    <a:lnTo>
                      <a:pt x="64" y="17"/>
                    </a:lnTo>
                    <a:lnTo>
                      <a:pt x="205" y="52"/>
                    </a:lnTo>
                    <a:lnTo>
                      <a:pt x="329" y="82"/>
                    </a:lnTo>
                    <a:lnTo>
                      <a:pt x="410" y="105"/>
                    </a:lnTo>
                    <a:lnTo>
                      <a:pt x="425" y="109"/>
                    </a:lnTo>
                    <a:lnTo>
                      <a:pt x="423" y="117"/>
                    </a:lnTo>
                    <a:lnTo>
                      <a:pt x="351" y="102"/>
                    </a:lnTo>
                    <a:lnTo>
                      <a:pt x="145" y="52"/>
                    </a:lnTo>
                    <a:lnTo>
                      <a:pt x="44" y="27"/>
                    </a:lnTo>
                    <a:lnTo>
                      <a:pt x="10" y="12"/>
                    </a:lnTo>
                    <a:lnTo>
                      <a:pt x="0" y="0"/>
                    </a:lnTo>
                    <a:lnTo>
                      <a:pt x="0" y="0"/>
                    </a:lnTo>
                    <a:close/>
                  </a:path>
                </a:pathLst>
              </a:custGeom>
              <a:solidFill>
                <a:srgbClr val="7A94A8"/>
              </a:solidFill>
              <a:ln>
                <a:noFill/>
              </a:ln>
            </p:spPr>
            <p:txBody>
              <a:bodyPr/>
              <a:lstStyle/>
              <a:p>
                <a:pPr algn="ctr"/>
                <a:endParaRPr lang="zh-CN" altLang="en-US" sz="2000">
                  <a:latin typeface="+mn-ea"/>
                </a:endParaRPr>
              </a:p>
            </p:txBody>
          </p:sp>
          <p:sp>
            <p:nvSpPr>
              <p:cNvPr id="1052860" name="Freeform 239"/>
              <p:cNvSpPr/>
              <p:nvPr/>
            </p:nvSpPr>
            <p:spPr bwMode="auto">
              <a:xfrm>
                <a:off x="490" y="1313"/>
                <a:ext cx="221" cy="59"/>
              </a:xfrm>
              <a:custGeom>
                <a:avLst/>
                <a:gdLst>
                  <a:gd name="T0" fmla="*/ 0 w 409"/>
                  <a:gd name="T1" fmla="*/ 23 h 119"/>
                  <a:gd name="T2" fmla="*/ 374 w 409"/>
                  <a:gd name="T3" fmla="*/ 119 h 119"/>
                  <a:gd name="T4" fmla="*/ 409 w 409"/>
                  <a:gd name="T5" fmla="*/ 92 h 119"/>
                  <a:gd name="T6" fmla="*/ 42 w 409"/>
                  <a:gd name="T7" fmla="*/ 1 h 119"/>
                  <a:gd name="T8" fmla="*/ 32 w 409"/>
                  <a:gd name="T9" fmla="*/ 0 h 119"/>
                  <a:gd name="T10" fmla="*/ 0 w 409"/>
                  <a:gd name="T11" fmla="*/ 23 h 119"/>
                  <a:gd name="T12" fmla="*/ 0 w 409"/>
                  <a:gd name="T13" fmla="*/ 23 h 119"/>
                </a:gdLst>
                <a:ahLst/>
                <a:cxnLst>
                  <a:cxn ang="0">
                    <a:pos x="T0" y="T1"/>
                  </a:cxn>
                  <a:cxn ang="0">
                    <a:pos x="T2" y="T3"/>
                  </a:cxn>
                  <a:cxn ang="0">
                    <a:pos x="T4" y="T5"/>
                  </a:cxn>
                  <a:cxn ang="0">
                    <a:pos x="T6" y="T7"/>
                  </a:cxn>
                  <a:cxn ang="0">
                    <a:pos x="T8" y="T9"/>
                  </a:cxn>
                  <a:cxn ang="0">
                    <a:pos x="T10" y="T11"/>
                  </a:cxn>
                  <a:cxn ang="0">
                    <a:pos x="T12" y="T13"/>
                  </a:cxn>
                </a:cxnLst>
                <a:rect l="0" t="0" r="r" b="b"/>
                <a:pathLst>
                  <a:path w="409" h="119">
                    <a:moveTo>
                      <a:pt x="0" y="23"/>
                    </a:moveTo>
                    <a:lnTo>
                      <a:pt x="374" y="119"/>
                    </a:lnTo>
                    <a:lnTo>
                      <a:pt x="409" y="92"/>
                    </a:lnTo>
                    <a:lnTo>
                      <a:pt x="42" y="1"/>
                    </a:lnTo>
                    <a:lnTo>
                      <a:pt x="32" y="0"/>
                    </a:lnTo>
                    <a:lnTo>
                      <a:pt x="0" y="23"/>
                    </a:lnTo>
                    <a:lnTo>
                      <a:pt x="0" y="23"/>
                    </a:lnTo>
                    <a:close/>
                  </a:path>
                </a:pathLst>
              </a:custGeom>
              <a:solidFill>
                <a:srgbClr val="1C404F"/>
              </a:solidFill>
              <a:ln>
                <a:noFill/>
              </a:ln>
            </p:spPr>
            <p:txBody>
              <a:bodyPr/>
              <a:lstStyle/>
              <a:p>
                <a:pPr algn="ctr"/>
                <a:endParaRPr lang="zh-CN" altLang="en-US" sz="2000">
                  <a:latin typeface="+mn-ea"/>
                </a:endParaRPr>
              </a:p>
            </p:txBody>
          </p:sp>
          <p:sp>
            <p:nvSpPr>
              <p:cNvPr id="1052861" name="Freeform 240"/>
              <p:cNvSpPr/>
              <p:nvPr/>
            </p:nvSpPr>
            <p:spPr bwMode="auto">
              <a:xfrm>
                <a:off x="496" y="1323"/>
                <a:ext cx="215" cy="49"/>
              </a:xfrm>
              <a:custGeom>
                <a:avLst/>
                <a:gdLst>
                  <a:gd name="T0" fmla="*/ 172 w 395"/>
                  <a:gd name="T1" fmla="*/ 22 h 99"/>
                  <a:gd name="T2" fmla="*/ 214 w 395"/>
                  <a:gd name="T3" fmla="*/ 28 h 99"/>
                  <a:gd name="T4" fmla="*/ 255 w 395"/>
                  <a:gd name="T5" fmla="*/ 40 h 99"/>
                  <a:gd name="T6" fmla="*/ 395 w 395"/>
                  <a:gd name="T7" fmla="*/ 75 h 99"/>
                  <a:gd name="T8" fmla="*/ 360 w 395"/>
                  <a:gd name="T9" fmla="*/ 99 h 99"/>
                  <a:gd name="T10" fmla="*/ 125 w 395"/>
                  <a:gd name="T11" fmla="*/ 38 h 99"/>
                  <a:gd name="T12" fmla="*/ 1 w 395"/>
                  <a:gd name="T13" fmla="*/ 6 h 99"/>
                  <a:gd name="T14" fmla="*/ 0 w 395"/>
                  <a:gd name="T15" fmla="*/ 0 h 99"/>
                  <a:gd name="T16" fmla="*/ 110 w 395"/>
                  <a:gd name="T17" fmla="*/ 25 h 99"/>
                  <a:gd name="T18" fmla="*/ 184 w 395"/>
                  <a:gd name="T19" fmla="*/ 40 h 99"/>
                  <a:gd name="T20" fmla="*/ 238 w 395"/>
                  <a:gd name="T21" fmla="*/ 48 h 99"/>
                  <a:gd name="T22" fmla="*/ 172 w 395"/>
                  <a:gd name="T23" fmla="*/ 22 h 99"/>
                  <a:gd name="T24" fmla="*/ 172 w 395"/>
                  <a:gd name="T25"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5" h="99">
                    <a:moveTo>
                      <a:pt x="172" y="22"/>
                    </a:moveTo>
                    <a:lnTo>
                      <a:pt x="214" y="28"/>
                    </a:lnTo>
                    <a:lnTo>
                      <a:pt x="255" y="40"/>
                    </a:lnTo>
                    <a:lnTo>
                      <a:pt x="395" y="75"/>
                    </a:lnTo>
                    <a:lnTo>
                      <a:pt x="360" y="99"/>
                    </a:lnTo>
                    <a:lnTo>
                      <a:pt x="125" y="38"/>
                    </a:lnTo>
                    <a:lnTo>
                      <a:pt x="1" y="6"/>
                    </a:lnTo>
                    <a:lnTo>
                      <a:pt x="0" y="0"/>
                    </a:lnTo>
                    <a:lnTo>
                      <a:pt x="110" y="25"/>
                    </a:lnTo>
                    <a:lnTo>
                      <a:pt x="184" y="40"/>
                    </a:lnTo>
                    <a:lnTo>
                      <a:pt x="238" y="48"/>
                    </a:lnTo>
                    <a:lnTo>
                      <a:pt x="172" y="22"/>
                    </a:lnTo>
                    <a:lnTo>
                      <a:pt x="172" y="22"/>
                    </a:lnTo>
                    <a:close/>
                  </a:path>
                </a:pathLst>
              </a:custGeom>
              <a:solidFill>
                <a:srgbClr val="4A697A"/>
              </a:solidFill>
              <a:ln>
                <a:noFill/>
              </a:ln>
            </p:spPr>
            <p:txBody>
              <a:bodyPr/>
              <a:lstStyle/>
              <a:p>
                <a:pPr algn="ctr"/>
                <a:endParaRPr lang="zh-CN" altLang="en-US" sz="2000">
                  <a:latin typeface="+mn-ea"/>
                </a:endParaRPr>
              </a:p>
            </p:txBody>
          </p:sp>
          <p:sp>
            <p:nvSpPr>
              <p:cNvPr id="1052862" name="Freeform 241"/>
              <p:cNvSpPr/>
              <p:nvPr/>
            </p:nvSpPr>
            <p:spPr bwMode="auto">
              <a:xfrm>
                <a:off x="438" y="1313"/>
                <a:ext cx="32" cy="38"/>
              </a:xfrm>
              <a:custGeom>
                <a:avLst/>
                <a:gdLst>
                  <a:gd name="T0" fmla="*/ 60 w 60"/>
                  <a:gd name="T1" fmla="*/ 37 h 77"/>
                  <a:gd name="T2" fmla="*/ 50 w 60"/>
                  <a:gd name="T3" fmla="*/ 33 h 77"/>
                  <a:gd name="T4" fmla="*/ 23 w 60"/>
                  <a:gd name="T5" fmla="*/ 47 h 77"/>
                  <a:gd name="T6" fmla="*/ 21 w 60"/>
                  <a:gd name="T7" fmla="*/ 77 h 77"/>
                  <a:gd name="T8" fmla="*/ 0 w 60"/>
                  <a:gd name="T9" fmla="*/ 72 h 77"/>
                  <a:gd name="T10" fmla="*/ 10 w 60"/>
                  <a:gd name="T11" fmla="*/ 57 h 77"/>
                  <a:gd name="T12" fmla="*/ 11 w 60"/>
                  <a:gd name="T13" fmla="*/ 33 h 77"/>
                  <a:gd name="T14" fmla="*/ 8 w 60"/>
                  <a:gd name="T15" fmla="*/ 0 h 77"/>
                  <a:gd name="T16" fmla="*/ 60 w 60"/>
                  <a:gd name="T17" fmla="*/ 16 h 77"/>
                  <a:gd name="T18" fmla="*/ 60 w 60"/>
                  <a:gd name="T19" fmla="*/ 37 h 77"/>
                  <a:gd name="T20" fmla="*/ 60 w 60"/>
                  <a:gd name="T21"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77">
                    <a:moveTo>
                      <a:pt x="60" y="37"/>
                    </a:moveTo>
                    <a:lnTo>
                      <a:pt x="50" y="33"/>
                    </a:lnTo>
                    <a:lnTo>
                      <a:pt x="23" y="47"/>
                    </a:lnTo>
                    <a:lnTo>
                      <a:pt x="21" y="77"/>
                    </a:lnTo>
                    <a:lnTo>
                      <a:pt x="0" y="72"/>
                    </a:lnTo>
                    <a:lnTo>
                      <a:pt x="10" y="57"/>
                    </a:lnTo>
                    <a:lnTo>
                      <a:pt x="11" y="33"/>
                    </a:lnTo>
                    <a:lnTo>
                      <a:pt x="8" y="0"/>
                    </a:lnTo>
                    <a:lnTo>
                      <a:pt x="60" y="16"/>
                    </a:lnTo>
                    <a:lnTo>
                      <a:pt x="60" y="37"/>
                    </a:lnTo>
                    <a:lnTo>
                      <a:pt x="60" y="37"/>
                    </a:lnTo>
                    <a:close/>
                  </a:path>
                </a:pathLst>
              </a:custGeom>
              <a:solidFill>
                <a:srgbClr val="2E2E3B"/>
              </a:solidFill>
              <a:ln>
                <a:noFill/>
              </a:ln>
            </p:spPr>
            <p:txBody>
              <a:bodyPr/>
              <a:lstStyle/>
              <a:p>
                <a:pPr algn="ctr"/>
                <a:endParaRPr lang="zh-CN" altLang="en-US" sz="2000">
                  <a:latin typeface="+mn-ea"/>
                </a:endParaRPr>
              </a:p>
            </p:txBody>
          </p:sp>
          <p:sp>
            <p:nvSpPr>
              <p:cNvPr id="1052863" name="Freeform 242"/>
              <p:cNvSpPr/>
              <p:nvPr/>
            </p:nvSpPr>
            <p:spPr bwMode="auto">
              <a:xfrm>
                <a:off x="339" y="1100"/>
                <a:ext cx="52" cy="21"/>
              </a:xfrm>
              <a:custGeom>
                <a:avLst/>
                <a:gdLst>
                  <a:gd name="T0" fmla="*/ 24 w 96"/>
                  <a:gd name="T1" fmla="*/ 0 h 42"/>
                  <a:gd name="T2" fmla="*/ 47 w 96"/>
                  <a:gd name="T3" fmla="*/ 0 h 42"/>
                  <a:gd name="T4" fmla="*/ 67 w 96"/>
                  <a:gd name="T5" fmla="*/ 5 h 42"/>
                  <a:gd name="T6" fmla="*/ 84 w 96"/>
                  <a:gd name="T7" fmla="*/ 7 h 42"/>
                  <a:gd name="T8" fmla="*/ 96 w 96"/>
                  <a:gd name="T9" fmla="*/ 25 h 42"/>
                  <a:gd name="T10" fmla="*/ 81 w 96"/>
                  <a:gd name="T11" fmla="*/ 20 h 42"/>
                  <a:gd name="T12" fmla="*/ 93 w 96"/>
                  <a:gd name="T13" fmla="*/ 42 h 42"/>
                  <a:gd name="T14" fmla="*/ 69 w 96"/>
                  <a:gd name="T15" fmla="*/ 28 h 42"/>
                  <a:gd name="T16" fmla="*/ 49 w 96"/>
                  <a:gd name="T17" fmla="*/ 22 h 42"/>
                  <a:gd name="T18" fmla="*/ 0 w 96"/>
                  <a:gd name="T19" fmla="*/ 22 h 42"/>
                  <a:gd name="T20" fmla="*/ 24 w 96"/>
                  <a:gd name="T21" fmla="*/ 0 h 42"/>
                  <a:gd name="T22" fmla="*/ 24 w 96"/>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42">
                    <a:moveTo>
                      <a:pt x="24" y="0"/>
                    </a:moveTo>
                    <a:lnTo>
                      <a:pt x="47" y="0"/>
                    </a:lnTo>
                    <a:lnTo>
                      <a:pt x="67" y="5"/>
                    </a:lnTo>
                    <a:lnTo>
                      <a:pt x="84" y="7"/>
                    </a:lnTo>
                    <a:lnTo>
                      <a:pt x="96" y="25"/>
                    </a:lnTo>
                    <a:lnTo>
                      <a:pt x="81" y="20"/>
                    </a:lnTo>
                    <a:lnTo>
                      <a:pt x="93" y="42"/>
                    </a:lnTo>
                    <a:lnTo>
                      <a:pt x="69" y="28"/>
                    </a:lnTo>
                    <a:lnTo>
                      <a:pt x="49" y="22"/>
                    </a:lnTo>
                    <a:lnTo>
                      <a:pt x="0" y="22"/>
                    </a:lnTo>
                    <a:lnTo>
                      <a:pt x="24" y="0"/>
                    </a:lnTo>
                    <a:lnTo>
                      <a:pt x="24" y="0"/>
                    </a:lnTo>
                    <a:close/>
                  </a:path>
                </a:pathLst>
              </a:custGeom>
              <a:solidFill>
                <a:srgbClr val="BDC9D4"/>
              </a:solidFill>
              <a:ln>
                <a:noFill/>
              </a:ln>
            </p:spPr>
            <p:txBody>
              <a:bodyPr/>
              <a:lstStyle/>
              <a:p>
                <a:pPr algn="ctr"/>
                <a:endParaRPr lang="zh-CN" altLang="en-US" sz="2000">
                  <a:latin typeface="+mn-ea"/>
                </a:endParaRPr>
              </a:p>
            </p:txBody>
          </p:sp>
          <p:sp>
            <p:nvSpPr>
              <p:cNvPr id="1052864" name="Freeform 243"/>
              <p:cNvSpPr/>
              <p:nvPr/>
            </p:nvSpPr>
            <p:spPr bwMode="auto">
              <a:xfrm>
                <a:off x="467" y="1325"/>
                <a:ext cx="34" cy="15"/>
              </a:xfrm>
              <a:custGeom>
                <a:avLst/>
                <a:gdLst>
                  <a:gd name="T0" fmla="*/ 0 w 60"/>
                  <a:gd name="T1" fmla="*/ 0 h 30"/>
                  <a:gd name="T2" fmla="*/ 45 w 60"/>
                  <a:gd name="T3" fmla="*/ 13 h 30"/>
                  <a:gd name="T4" fmla="*/ 60 w 60"/>
                  <a:gd name="T5" fmla="*/ 30 h 30"/>
                  <a:gd name="T6" fmla="*/ 2 w 60"/>
                  <a:gd name="T7" fmla="*/ 17 h 30"/>
                  <a:gd name="T8" fmla="*/ 0 w 60"/>
                  <a:gd name="T9" fmla="*/ 0 h 30"/>
                  <a:gd name="T10" fmla="*/ 0 w 60"/>
                  <a:gd name="T11" fmla="*/ 0 h 30"/>
                </a:gdLst>
                <a:ahLst/>
                <a:cxnLst>
                  <a:cxn ang="0">
                    <a:pos x="T0" y="T1"/>
                  </a:cxn>
                  <a:cxn ang="0">
                    <a:pos x="T2" y="T3"/>
                  </a:cxn>
                  <a:cxn ang="0">
                    <a:pos x="T4" y="T5"/>
                  </a:cxn>
                  <a:cxn ang="0">
                    <a:pos x="T6" y="T7"/>
                  </a:cxn>
                  <a:cxn ang="0">
                    <a:pos x="T8" y="T9"/>
                  </a:cxn>
                  <a:cxn ang="0">
                    <a:pos x="T10" y="T11"/>
                  </a:cxn>
                </a:cxnLst>
                <a:rect l="0" t="0" r="r" b="b"/>
                <a:pathLst>
                  <a:path w="60" h="30">
                    <a:moveTo>
                      <a:pt x="0" y="0"/>
                    </a:moveTo>
                    <a:lnTo>
                      <a:pt x="45" y="13"/>
                    </a:lnTo>
                    <a:lnTo>
                      <a:pt x="60" y="30"/>
                    </a:lnTo>
                    <a:lnTo>
                      <a:pt x="2" y="17"/>
                    </a:lnTo>
                    <a:lnTo>
                      <a:pt x="0" y="0"/>
                    </a:lnTo>
                    <a:lnTo>
                      <a:pt x="0" y="0"/>
                    </a:lnTo>
                    <a:close/>
                  </a:path>
                </a:pathLst>
              </a:custGeom>
              <a:solidFill>
                <a:srgbClr val="5C5C73"/>
              </a:solidFill>
              <a:ln>
                <a:noFill/>
              </a:ln>
            </p:spPr>
            <p:txBody>
              <a:bodyPr/>
              <a:lstStyle/>
              <a:p>
                <a:pPr algn="ctr"/>
                <a:endParaRPr lang="zh-CN" altLang="en-US" sz="2000">
                  <a:latin typeface="+mn-ea"/>
                </a:endParaRPr>
              </a:p>
            </p:txBody>
          </p:sp>
          <p:sp>
            <p:nvSpPr>
              <p:cNvPr id="1052865" name="Freeform 244"/>
              <p:cNvSpPr/>
              <p:nvPr/>
            </p:nvSpPr>
            <p:spPr bwMode="auto">
              <a:xfrm>
                <a:off x="441" y="1254"/>
                <a:ext cx="142" cy="71"/>
              </a:xfrm>
              <a:custGeom>
                <a:avLst/>
                <a:gdLst>
                  <a:gd name="T0" fmla="*/ 213 w 262"/>
                  <a:gd name="T1" fmla="*/ 10 h 141"/>
                  <a:gd name="T2" fmla="*/ 262 w 262"/>
                  <a:gd name="T3" fmla="*/ 12 h 141"/>
                  <a:gd name="T4" fmla="*/ 250 w 262"/>
                  <a:gd name="T5" fmla="*/ 35 h 141"/>
                  <a:gd name="T6" fmla="*/ 118 w 262"/>
                  <a:gd name="T7" fmla="*/ 106 h 141"/>
                  <a:gd name="T8" fmla="*/ 57 w 262"/>
                  <a:gd name="T9" fmla="*/ 141 h 141"/>
                  <a:gd name="T10" fmla="*/ 47 w 262"/>
                  <a:gd name="T11" fmla="*/ 131 h 141"/>
                  <a:gd name="T12" fmla="*/ 2 w 262"/>
                  <a:gd name="T13" fmla="*/ 119 h 141"/>
                  <a:gd name="T14" fmla="*/ 0 w 262"/>
                  <a:gd name="T15" fmla="*/ 106 h 141"/>
                  <a:gd name="T16" fmla="*/ 2 w 262"/>
                  <a:gd name="T17" fmla="*/ 47 h 141"/>
                  <a:gd name="T18" fmla="*/ 87 w 262"/>
                  <a:gd name="T19" fmla="*/ 20 h 141"/>
                  <a:gd name="T20" fmla="*/ 139 w 262"/>
                  <a:gd name="T21" fmla="*/ 0 h 141"/>
                  <a:gd name="T22" fmla="*/ 213 w 262"/>
                  <a:gd name="T23" fmla="*/ 10 h 141"/>
                  <a:gd name="T24" fmla="*/ 213 w 262"/>
                  <a:gd name="T25" fmla="*/ 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2" h="141">
                    <a:moveTo>
                      <a:pt x="213" y="10"/>
                    </a:moveTo>
                    <a:lnTo>
                      <a:pt x="262" y="12"/>
                    </a:lnTo>
                    <a:lnTo>
                      <a:pt x="250" y="35"/>
                    </a:lnTo>
                    <a:lnTo>
                      <a:pt x="118" y="106"/>
                    </a:lnTo>
                    <a:lnTo>
                      <a:pt x="57" y="141"/>
                    </a:lnTo>
                    <a:lnTo>
                      <a:pt x="47" y="131"/>
                    </a:lnTo>
                    <a:lnTo>
                      <a:pt x="2" y="119"/>
                    </a:lnTo>
                    <a:lnTo>
                      <a:pt x="0" y="106"/>
                    </a:lnTo>
                    <a:lnTo>
                      <a:pt x="2" y="47"/>
                    </a:lnTo>
                    <a:lnTo>
                      <a:pt x="87" y="20"/>
                    </a:lnTo>
                    <a:lnTo>
                      <a:pt x="139" y="0"/>
                    </a:lnTo>
                    <a:lnTo>
                      <a:pt x="213" y="10"/>
                    </a:lnTo>
                    <a:lnTo>
                      <a:pt x="213" y="10"/>
                    </a:lnTo>
                    <a:close/>
                  </a:path>
                </a:pathLst>
              </a:custGeom>
              <a:solidFill>
                <a:srgbClr val="638091"/>
              </a:solidFill>
              <a:ln>
                <a:noFill/>
              </a:ln>
            </p:spPr>
            <p:txBody>
              <a:bodyPr/>
              <a:lstStyle/>
              <a:p>
                <a:pPr algn="ctr"/>
                <a:endParaRPr lang="zh-CN" altLang="en-US" sz="2000">
                  <a:latin typeface="+mn-ea"/>
                </a:endParaRPr>
              </a:p>
            </p:txBody>
          </p:sp>
          <p:sp>
            <p:nvSpPr>
              <p:cNvPr id="1052866" name="Freeform 245"/>
              <p:cNvSpPr/>
              <p:nvPr/>
            </p:nvSpPr>
            <p:spPr bwMode="auto">
              <a:xfrm>
                <a:off x="507" y="1252"/>
                <a:ext cx="44" cy="6"/>
              </a:xfrm>
              <a:custGeom>
                <a:avLst/>
                <a:gdLst>
                  <a:gd name="T0" fmla="*/ 0 w 82"/>
                  <a:gd name="T1" fmla="*/ 0 h 14"/>
                  <a:gd name="T2" fmla="*/ 80 w 82"/>
                  <a:gd name="T3" fmla="*/ 0 h 14"/>
                  <a:gd name="T4" fmla="*/ 82 w 82"/>
                  <a:gd name="T5" fmla="*/ 9 h 14"/>
                  <a:gd name="T6" fmla="*/ 67 w 82"/>
                  <a:gd name="T7" fmla="*/ 12 h 14"/>
                  <a:gd name="T8" fmla="*/ 15 w 82"/>
                  <a:gd name="T9" fmla="*/ 14 h 14"/>
                  <a:gd name="T10" fmla="*/ 0 w 82"/>
                  <a:gd name="T11" fmla="*/ 0 h 14"/>
                  <a:gd name="T12" fmla="*/ 0 w 82"/>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82" h="14">
                    <a:moveTo>
                      <a:pt x="0" y="0"/>
                    </a:moveTo>
                    <a:lnTo>
                      <a:pt x="80" y="0"/>
                    </a:lnTo>
                    <a:lnTo>
                      <a:pt x="82" y="9"/>
                    </a:lnTo>
                    <a:lnTo>
                      <a:pt x="67" y="12"/>
                    </a:lnTo>
                    <a:lnTo>
                      <a:pt x="15" y="14"/>
                    </a:lnTo>
                    <a:lnTo>
                      <a:pt x="0" y="0"/>
                    </a:lnTo>
                    <a:lnTo>
                      <a:pt x="0" y="0"/>
                    </a:lnTo>
                    <a:close/>
                  </a:path>
                </a:pathLst>
              </a:custGeom>
              <a:solidFill>
                <a:srgbClr val="2E4F61"/>
              </a:solidFill>
              <a:ln>
                <a:noFill/>
              </a:ln>
            </p:spPr>
            <p:txBody>
              <a:bodyPr/>
              <a:lstStyle/>
              <a:p>
                <a:pPr algn="ctr"/>
                <a:endParaRPr lang="zh-CN" altLang="en-US" sz="2000">
                  <a:latin typeface="+mn-ea"/>
                </a:endParaRPr>
              </a:p>
            </p:txBody>
          </p:sp>
          <p:sp>
            <p:nvSpPr>
              <p:cNvPr id="1052867" name="Freeform 246"/>
              <p:cNvSpPr/>
              <p:nvPr/>
            </p:nvSpPr>
            <p:spPr bwMode="auto">
              <a:xfrm>
                <a:off x="467" y="1304"/>
                <a:ext cx="38" cy="22"/>
              </a:xfrm>
              <a:custGeom>
                <a:avLst/>
                <a:gdLst>
                  <a:gd name="T0" fmla="*/ 0 w 69"/>
                  <a:gd name="T1" fmla="*/ 22 h 43"/>
                  <a:gd name="T2" fmla="*/ 59 w 69"/>
                  <a:gd name="T3" fmla="*/ 0 h 43"/>
                  <a:gd name="T4" fmla="*/ 69 w 69"/>
                  <a:gd name="T5" fmla="*/ 3 h 43"/>
                  <a:gd name="T6" fmla="*/ 2 w 69"/>
                  <a:gd name="T7" fmla="*/ 43 h 43"/>
                  <a:gd name="T8" fmla="*/ 0 w 69"/>
                  <a:gd name="T9" fmla="*/ 22 h 43"/>
                  <a:gd name="T10" fmla="*/ 0 w 69"/>
                  <a:gd name="T11" fmla="*/ 22 h 43"/>
                </a:gdLst>
                <a:ahLst/>
                <a:cxnLst>
                  <a:cxn ang="0">
                    <a:pos x="T0" y="T1"/>
                  </a:cxn>
                  <a:cxn ang="0">
                    <a:pos x="T2" y="T3"/>
                  </a:cxn>
                  <a:cxn ang="0">
                    <a:pos x="T4" y="T5"/>
                  </a:cxn>
                  <a:cxn ang="0">
                    <a:pos x="T6" y="T7"/>
                  </a:cxn>
                  <a:cxn ang="0">
                    <a:pos x="T8" y="T9"/>
                  </a:cxn>
                  <a:cxn ang="0">
                    <a:pos x="T10" y="T11"/>
                  </a:cxn>
                </a:cxnLst>
                <a:rect l="0" t="0" r="r" b="b"/>
                <a:pathLst>
                  <a:path w="69" h="43">
                    <a:moveTo>
                      <a:pt x="0" y="22"/>
                    </a:moveTo>
                    <a:lnTo>
                      <a:pt x="59" y="0"/>
                    </a:lnTo>
                    <a:lnTo>
                      <a:pt x="69" y="3"/>
                    </a:lnTo>
                    <a:lnTo>
                      <a:pt x="2" y="43"/>
                    </a:lnTo>
                    <a:lnTo>
                      <a:pt x="0" y="22"/>
                    </a:lnTo>
                    <a:lnTo>
                      <a:pt x="0" y="22"/>
                    </a:lnTo>
                    <a:close/>
                  </a:path>
                </a:pathLst>
              </a:custGeom>
              <a:solidFill>
                <a:srgbClr val="2E4F61"/>
              </a:solidFill>
              <a:ln>
                <a:noFill/>
              </a:ln>
            </p:spPr>
            <p:txBody>
              <a:bodyPr/>
              <a:lstStyle/>
              <a:p>
                <a:pPr algn="ctr"/>
                <a:endParaRPr lang="zh-CN" altLang="en-US" sz="2000">
                  <a:latin typeface="+mn-ea"/>
                </a:endParaRPr>
              </a:p>
            </p:txBody>
          </p:sp>
          <p:sp>
            <p:nvSpPr>
              <p:cNvPr id="1052868" name="Freeform 247"/>
              <p:cNvSpPr/>
              <p:nvPr/>
            </p:nvSpPr>
            <p:spPr bwMode="auto">
              <a:xfrm>
                <a:off x="503" y="1262"/>
                <a:ext cx="79" cy="43"/>
              </a:xfrm>
              <a:custGeom>
                <a:avLst/>
                <a:gdLst>
                  <a:gd name="T0" fmla="*/ 146 w 146"/>
                  <a:gd name="T1" fmla="*/ 0 h 88"/>
                  <a:gd name="T2" fmla="*/ 124 w 146"/>
                  <a:gd name="T3" fmla="*/ 12 h 88"/>
                  <a:gd name="T4" fmla="*/ 84 w 146"/>
                  <a:gd name="T5" fmla="*/ 39 h 88"/>
                  <a:gd name="T6" fmla="*/ 0 w 146"/>
                  <a:gd name="T7" fmla="*/ 88 h 88"/>
                  <a:gd name="T8" fmla="*/ 103 w 146"/>
                  <a:gd name="T9" fmla="*/ 44 h 88"/>
                  <a:gd name="T10" fmla="*/ 138 w 146"/>
                  <a:gd name="T11" fmla="*/ 19 h 88"/>
                  <a:gd name="T12" fmla="*/ 146 w 146"/>
                  <a:gd name="T13" fmla="*/ 0 h 88"/>
                  <a:gd name="T14" fmla="*/ 146 w 146"/>
                  <a:gd name="T15" fmla="*/ 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 h="88">
                    <a:moveTo>
                      <a:pt x="146" y="0"/>
                    </a:moveTo>
                    <a:lnTo>
                      <a:pt x="124" y="12"/>
                    </a:lnTo>
                    <a:lnTo>
                      <a:pt x="84" y="39"/>
                    </a:lnTo>
                    <a:lnTo>
                      <a:pt x="0" y="88"/>
                    </a:lnTo>
                    <a:lnTo>
                      <a:pt x="103" y="44"/>
                    </a:lnTo>
                    <a:lnTo>
                      <a:pt x="138" y="19"/>
                    </a:lnTo>
                    <a:lnTo>
                      <a:pt x="146" y="0"/>
                    </a:lnTo>
                    <a:lnTo>
                      <a:pt x="146" y="0"/>
                    </a:lnTo>
                    <a:close/>
                  </a:path>
                </a:pathLst>
              </a:custGeom>
              <a:solidFill>
                <a:srgbClr val="B0C2B0"/>
              </a:solidFill>
              <a:ln>
                <a:noFill/>
              </a:ln>
            </p:spPr>
            <p:txBody>
              <a:bodyPr/>
              <a:lstStyle/>
              <a:p>
                <a:pPr algn="ctr"/>
                <a:endParaRPr lang="zh-CN" altLang="en-US" sz="2000">
                  <a:latin typeface="+mn-ea"/>
                </a:endParaRPr>
              </a:p>
            </p:txBody>
          </p:sp>
          <p:sp>
            <p:nvSpPr>
              <p:cNvPr id="1052869" name="Freeform 248"/>
              <p:cNvSpPr/>
              <p:nvPr/>
            </p:nvSpPr>
            <p:spPr bwMode="auto">
              <a:xfrm>
                <a:off x="466" y="1183"/>
                <a:ext cx="75" cy="64"/>
              </a:xfrm>
              <a:custGeom>
                <a:avLst/>
                <a:gdLst>
                  <a:gd name="T0" fmla="*/ 26 w 139"/>
                  <a:gd name="T1" fmla="*/ 0 h 127"/>
                  <a:gd name="T2" fmla="*/ 107 w 139"/>
                  <a:gd name="T3" fmla="*/ 0 h 127"/>
                  <a:gd name="T4" fmla="*/ 139 w 139"/>
                  <a:gd name="T5" fmla="*/ 0 h 127"/>
                  <a:gd name="T6" fmla="*/ 137 w 139"/>
                  <a:gd name="T7" fmla="*/ 15 h 127"/>
                  <a:gd name="T8" fmla="*/ 129 w 139"/>
                  <a:gd name="T9" fmla="*/ 110 h 127"/>
                  <a:gd name="T10" fmla="*/ 125 w 139"/>
                  <a:gd name="T11" fmla="*/ 126 h 127"/>
                  <a:gd name="T12" fmla="*/ 120 w 139"/>
                  <a:gd name="T13" fmla="*/ 127 h 127"/>
                  <a:gd name="T14" fmla="*/ 57 w 139"/>
                  <a:gd name="T15" fmla="*/ 124 h 127"/>
                  <a:gd name="T16" fmla="*/ 0 w 139"/>
                  <a:gd name="T17" fmla="*/ 40 h 127"/>
                  <a:gd name="T18" fmla="*/ 5 w 139"/>
                  <a:gd name="T19" fmla="*/ 3 h 127"/>
                  <a:gd name="T20" fmla="*/ 18 w 139"/>
                  <a:gd name="T21" fmla="*/ 0 h 127"/>
                  <a:gd name="T22" fmla="*/ 26 w 139"/>
                  <a:gd name="T23" fmla="*/ 0 h 127"/>
                  <a:gd name="T24" fmla="*/ 26 w 139"/>
                  <a:gd name="T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127">
                    <a:moveTo>
                      <a:pt x="26" y="0"/>
                    </a:moveTo>
                    <a:lnTo>
                      <a:pt x="107" y="0"/>
                    </a:lnTo>
                    <a:lnTo>
                      <a:pt x="139" y="0"/>
                    </a:lnTo>
                    <a:lnTo>
                      <a:pt x="137" y="15"/>
                    </a:lnTo>
                    <a:lnTo>
                      <a:pt x="129" y="110"/>
                    </a:lnTo>
                    <a:lnTo>
                      <a:pt x="125" y="126"/>
                    </a:lnTo>
                    <a:lnTo>
                      <a:pt x="120" y="127"/>
                    </a:lnTo>
                    <a:lnTo>
                      <a:pt x="57" y="124"/>
                    </a:lnTo>
                    <a:lnTo>
                      <a:pt x="0" y="40"/>
                    </a:lnTo>
                    <a:lnTo>
                      <a:pt x="5" y="3"/>
                    </a:lnTo>
                    <a:lnTo>
                      <a:pt x="18" y="0"/>
                    </a:lnTo>
                    <a:lnTo>
                      <a:pt x="26" y="0"/>
                    </a:lnTo>
                    <a:lnTo>
                      <a:pt x="26" y="0"/>
                    </a:lnTo>
                    <a:close/>
                  </a:path>
                </a:pathLst>
              </a:custGeom>
              <a:solidFill>
                <a:srgbClr val="5C5C73"/>
              </a:solidFill>
              <a:ln>
                <a:noFill/>
              </a:ln>
            </p:spPr>
            <p:txBody>
              <a:bodyPr/>
              <a:lstStyle/>
              <a:p>
                <a:pPr algn="ctr"/>
                <a:endParaRPr lang="zh-CN" altLang="en-US" sz="2000">
                  <a:latin typeface="+mn-ea"/>
                </a:endParaRPr>
              </a:p>
            </p:txBody>
          </p:sp>
          <p:sp>
            <p:nvSpPr>
              <p:cNvPr id="1052870" name="Freeform 249"/>
              <p:cNvSpPr/>
              <p:nvPr/>
            </p:nvSpPr>
            <p:spPr bwMode="auto">
              <a:xfrm>
                <a:off x="466" y="1181"/>
                <a:ext cx="18" cy="49"/>
              </a:xfrm>
              <a:custGeom>
                <a:avLst/>
                <a:gdLst>
                  <a:gd name="T0" fmla="*/ 35 w 35"/>
                  <a:gd name="T1" fmla="*/ 4 h 98"/>
                  <a:gd name="T2" fmla="*/ 20 w 35"/>
                  <a:gd name="T3" fmla="*/ 14 h 98"/>
                  <a:gd name="T4" fmla="*/ 16 w 35"/>
                  <a:gd name="T5" fmla="*/ 37 h 98"/>
                  <a:gd name="T6" fmla="*/ 31 w 35"/>
                  <a:gd name="T7" fmla="*/ 51 h 98"/>
                  <a:gd name="T8" fmla="*/ 33 w 35"/>
                  <a:gd name="T9" fmla="*/ 98 h 98"/>
                  <a:gd name="T10" fmla="*/ 0 w 35"/>
                  <a:gd name="T11" fmla="*/ 44 h 98"/>
                  <a:gd name="T12" fmla="*/ 8 w 35"/>
                  <a:gd name="T13" fmla="*/ 0 h 98"/>
                  <a:gd name="T14" fmla="*/ 35 w 35"/>
                  <a:gd name="T15" fmla="*/ 4 h 98"/>
                  <a:gd name="T16" fmla="*/ 35 w 35"/>
                  <a:gd name="T17"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98">
                    <a:moveTo>
                      <a:pt x="35" y="4"/>
                    </a:moveTo>
                    <a:lnTo>
                      <a:pt x="20" y="14"/>
                    </a:lnTo>
                    <a:lnTo>
                      <a:pt x="16" y="37"/>
                    </a:lnTo>
                    <a:lnTo>
                      <a:pt x="31" y="51"/>
                    </a:lnTo>
                    <a:lnTo>
                      <a:pt x="33" y="98"/>
                    </a:lnTo>
                    <a:lnTo>
                      <a:pt x="0" y="44"/>
                    </a:lnTo>
                    <a:lnTo>
                      <a:pt x="8" y="0"/>
                    </a:lnTo>
                    <a:lnTo>
                      <a:pt x="35" y="4"/>
                    </a:lnTo>
                    <a:lnTo>
                      <a:pt x="35" y="4"/>
                    </a:lnTo>
                    <a:close/>
                  </a:path>
                </a:pathLst>
              </a:custGeom>
              <a:solidFill>
                <a:srgbClr val="1C404F"/>
              </a:solidFill>
              <a:ln>
                <a:noFill/>
              </a:ln>
            </p:spPr>
            <p:txBody>
              <a:bodyPr/>
              <a:lstStyle/>
              <a:p>
                <a:pPr algn="ctr"/>
                <a:endParaRPr lang="zh-CN" altLang="en-US" sz="2000">
                  <a:latin typeface="+mn-ea"/>
                </a:endParaRPr>
              </a:p>
            </p:txBody>
          </p:sp>
          <p:sp>
            <p:nvSpPr>
              <p:cNvPr id="1052871" name="Freeform 250"/>
              <p:cNvSpPr/>
              <p:nvPr/>
            </p:nvSpPr>
            <p:spPr bwMode="auto">
              <a:xfrm>
                <a:off x="440" y="1157"/>
                <a:ext cx="59" cy="16"/>
              </a:xfrm>
              <a:custGeom>
                <a:avLst/>
                <a:gdLst>
                  <a:gd name="T0" fmla="*/ 3 w 109"/>
                  <a:gd name="T1" fmla="*/ 0 h 32"/>
                  <a:gd name="T2" fmla="*/ 95 w 109"/>
                  <a:gd name="T3" fmla="*/ 1 h 32"/>
                  <a:gd name="T4" fmla="*/ 109 w 109"/>
                  <a:gd name="T5" fmla="*/ 27 h 32"/>
                  <a:gd name="T6" fmla="*/ 93 w 109"/>
                  <a:gd name="T7" fmla="*/ 27 h 32"/>
                  <a:gd name="T8" fmla="*/ 30 w 109"/>
                  <a:gd name="T9" fmla="*/ 32 h 32"/>
                  <a:gd name="T10" fmla="*/ 0 w 109"/>
                  <a:gd name="T11" fmla="*/ 3 h 32"/>
                  <a:gd name="T12" fmla="*/ 3 w 109"/>
                  <a:gd name="T13" fmla="*/ 0 h 32"/>
                  <a:gd name="T14" fmla="*/ 3 w 109"/>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32">
                    <a:moveTo>
                      <a:pt x="3" y="0"/>
                    </a:moveTo>
                    <a:lnTo>
                      <a:pt x="95" y="1"/>
                    </a:lnTo>
                    <a:lnTo>
                      <a:pt x="109" y="27"/>
                    </a:lnTo>
                    <a:lnTo>
                      <a:pt x="93" y="27"/>
                    </a:lnTo>
                    <a:lnTo>
                      <a:pt x="30" y="32"/>
                    </a:lnTo>
                    <a:lnTo>
                      <a:pt x="0" y="3"/>
                    </a:lnTo>
                    <a:lnTo>
                      <a:pt x="3" y="0"/>
                    </a:lnTo>
                    <a:lnTo>
                      <a:pt x="3" y="0"/>
                    </a:lnTo>
                    <a:close/>
                  </a:path>
                </a:pathLst>
              </a:custGeom>
              <a:solidFill>
                <a:srgbClr val="7A94A8"/>
              </a:solidFill>
              <a:ln>
                <a:noFill/>
              </a:ln>
            </p:spPr>
            <p:txBody>
              <a:bodyPr/>
              <a:lstStyle/>
              <a:p>
                <a:pPr algn="ctr"/>
                <a:endParaRPr lang="zh-CN" altLang="en-US" sz="2000">
                  <a:latin typeface="+mn-ea"/>
                </a:endParaRPr>
              </a:p>
            </p:txBody>
          </p:sp>
          <p:sp>
            <p:nvSpPr>
              <p:cNvPr id="1052872" name="Freeform 251"/>
              <p:cNvSpPr/>
              <p:nvPr/>
            </p:nvSpPr>
            <p:spPr bwMode="auto">
              <a:xfrm>
                <a:off x="439" y="1156"/>
                <a:ext cx="20" cy="34"/>
              </a:xfrm>
              <a:custGeom>
                <a:avLst/>
                <a:gdLst>
                  <a:gd name="T0" fmla="*/ 7 w 39"/>
                  <a:gd name="T1" fmla="*/ 5 h 69"/>
                  <a:gd name="T2" fmla="*/ 39 w 39"/>
                  <a:gd name="T3" fmla="*/ 35 h 69"/>
                  <a:gd name="T4" fmla="*/ 37 w 39"/>
                  <a:gd name="T5" fmla="*/ 47 h 69"/>
                  <a:gd name="T6" fmla="*/ 37 w 39"/>
                  <a:gd name="T7" fmla="*/ 69 h 69"/>
                  <a:gd name="T8" fmla="*/ 29 w 39"/>
                  <a:gd name="T9" fmla="*/ 62 h 69"/>
                  <a:gd name="T10" fmla="*/ 15 w 39"/>
                  <a:gd name="T11" fmla="*/ 32 h 69"/>
                  <a:gd name="T12" fmla="*/ 12 w 39"/>
                  <a:gd name="T13" fmla="*/ 20 h 69"/>
                  <a:gd name="T14" fmla="*/ 0 w 39"/>
                  <a:gd name="T15" fmla="*/ 7 h 69"/>
                  <a:gd name="T16" fmla="*/ 4 w 39"/>
                  <a:gd name="T17" fmla="*/ 0 h 69"/>
                  <a:gd name="T18" fmla="*/ 7 w 39"/>
                  <a:gd name="T19" fmla="*/ 5 h 69"/>
                  <a:gd name="T20" fmla="*/ 7 w 39"/>
                  <a:gd name="T21"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69">
                    <a:moveTo>
                      <a:pt x="7" y="5"/>
                    </a:moveTo>
                    <a:lnTo>
                      <a:pt x="39" y="35"/>
                    </a:lnTo>
                    <a:lnTo>
                      <a:pt x="37" y="47"/>
                    </a:lnTo>
                    <a:lnTo>
                      <a:pt x="37" y="69"/>
                    </a:lnTo>
                    <a:lnTo>
                      <a:pt x="29" y="62"/>
                    </a:lnTo>
                    <a:lnTo>
                      <a:pt x="15" y="32"/>
                    </a:lnTo>
                    <a:lnTo>
                      <a:pt x="12" y="20"/>
                    </a:lnTo>
                    <a:lnTo>
                      <a:pt x="0" y="7"/>
                    </a:lnTo>
                    <a:lnTo>
                      <a:pt x="4" y="0"/>
                    </a:lnTo>
                    <a:lnTo>
                      <a:pt x="7" y="5"/>
                    </a:lnTo>
                    <a:lnTo>
                      <a:pt x="7" y="5"/>
                    </a:lnTo>
                    <a:close/>
                  </a:path>
                </a:pathLst>
              </a:custGeom>
              <a:solidFill>
                <a:srgbClr val="96ABBA"/>
              </a:solidFill>
              <a:ln>
                <a:noFill/>
              </a:ln>
            </p:spPr>
            <p:txBody>
              <a:bodyPr/>
              <a:lstStyle/>
              <a:p>
                <a:pPr algn="ctr"/>
                <a:endParaRPr lang="zh-CN" altLang="en-US" sz="2000">
                  <a:latin typeface="+mn-ea"/>
                </a:endParaRPr>
              </a:p>
            </p:txBody>
          </p:sp>
          <p:sp>
            <p:nvSpPr>
              <p:cNvPr id="1052873" name="Freeform 252"/>
              <p:cNvSpPr/>
              <p:nvPr/>
            </p:nvSpPr>
            <p:spPr bwMode="auto">
              <a:xfrm>
                <a:off x="455" y="1172"/>
                <a:ext cx="5" cy="19"/>
              </a:xfrm>
              <a:custGeom>
                <a:avLst/>
                <a:gdLst>
                  <a:gd name="T0" fmla="*/ 4 w 10"/>
                  <a:gd name="T1" fmla="*/ 0 h 39"/>
                  <a:gd name="T2" fmla="*/ 0 w 10"/>
                  <a:gd name="T3" fmla="*/ 30 h 39"/>
                  <a:gd name="T4" fmla="*/ 5 w 10"/>
                  <a:gd name="T5" fmla="*/ 39 h 39"/>
                  <a:gd name="T6" fmla="*/ 7 w 10"/>
                  <a:gd name="T7" fmla="*/ 35 h 39"/>
                  <a:gd name="T8" fmla="*/ 10 w 10"/>
                  <a:gd name="T9" fmla="*/ 0 h 39"/>
                  <a:gd name="T10" fmla="*/ 4 w 10"/>
                  <a:gd name="T11" fmla="*/ 0 h 39"/>
                  <a:gd name="T12" fmla="*/ 4 w 10"/>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10" h="39">
                    <a:moveTo>
                      <a:pt x="4" y="0"/>
                    </a:moveTo>
                    <a:lnTo>
                      <a:pt x="0" y="30"/>
                    </a:lnTo>
                    <a:lnTo>
                      <a:pt x="5" y="39"/>
                    </a:lnTo>
                    <a:lnTo>
                      <a:pt x="7" y="35"/>
                    </a:lnTo>
                    <a:lnTo>
                      <a:pt x="10" y="0"/>
                    </a:lnTo>
                    <a:lnTo>
                      <a:pt x="4" y="0"/>
                    </a:lnTo>
                    <a:lnTo>
                      <a:pt x="4" y="0"/>
                    </a:lnTo>
                    <a:close/>
                  </a:path>
                </a:pathLst>
              </a:custGeom>
              <a:solidFill>
                <a:srgbClr val="4A697A"/>
              </a:solidFill>
              <a:ln>
                <a:noFill/>
              </a:ln>
            </p:spPr>
            <p:txBody>
              <a:bodyPr/>
              <a:lstStyle/>
              <a:p>
                <a:pPr algn="ctr"/>
                <a:endParaRPr lang="zh-CN" altLang="en-US" sz="2000">
                  <a:latin typeface="+mn-ea"/>
                </a:endParaRPr>
              </a:p>
            </p:txBody>
          </p:sp>
          <p:sp>
            <p:nvSpPr>
              <p:cNvPr id="1052874" name="Freeform 253"/>
              <p:cNvSpPr/>
              <p:nvPr/>
            </p:nvSpPr>
            <p:spPr bwMode="auto">
              <a:xfrm>
                <a:off x="456" y="1171"/>
                <a:ext cx="91" cy="81"/>
              </a:xfrm>
              <a:custGeom>
                <a:avLst/>
                <a:gdLst>
                  <a:gd name="T0" fmla="*/ 8 w 168"/>
                  <a:gd name="T1" fmla="*/ 0 h 163"/>
                  <a:gd name="T2" fmla="*/ 146 w 168"/>
                  <a:gd name="T3" fmla="*/ 2 h 163"/>
                  <a:gd name="T4" fmla="*/ 164 w 168"/>
                  <a:gd name="T5" fmla="*/ 2 h 163"/>
                  <a:gd name="T6" fmla="*/ 168 w 168"/>
                  <a:gd name="T7" fmla="*/ 7 h 163"/>
                  <a:gd name="T8" fmla="*/ 166 w 168"/>
                  <a:gd name="T9" fmla="*/ 24 h 163"/>
                  <a:gd name="T10" fmla="*/ 159 w 168"/>
                  <a:gd name="T11" fmla="*/ 111 h 163"/>
                  <a:gd name="T12" fmla="*/ 152 w 168"/>
                  <a:gd name="T13" fmla="*/ 163 h 163"/>
                  <a:gd name="T14" fmla="*/ 87 w 168"/>
                  <a:gd name="T15" fmla="*/ 163 h 163"/>
                  <a:gd name="T16" fmla="*/ 70 w 168"/>
                  <a:gd name="T17" fmla="*/ 151 h 163"/>
                  <a:gd name="T18" fmla="*/ 70 w 168"/>
                  <a:gd name="T19" fmla="*/ 144 h 163"/>
                  <a:gd name="T20" fmla="*/ 139 w 168"/>
                  <a:gd name="T21" fmla="*/ 150 h 163"/>
                  <a:gd name="T22" fmla="*/ 142 w 168"/>
                  <a:gd name="T23" fmla="*/ 148 h 163"/>
                  <a:gd name="T24" fmla="*/ 156 w 168"/>
                  <a:gd name="T25" fmla="*/ 29 h 163"/>
                  <a:gd name="T26" fmla="*/ 132 w 168"/>
                  <a:gd name="T27" fmla="*/ 25 h 163"/>
                  <a:gd name="T28" fmla="*/ 27 w 168"/>
                  <a:gd name="T29" fmla="*/ 29 h 163"/>
                  <a:gd name="T30" fmla="*/ 25 w 168"/>
                  <a:gd name="T31" fmla="*/ 34 h 163"/>
                  <a:gd name="T32" fmla="*/ 18 w 168"/>
                  <a:gd name="T33" fmla="*/ 69 h 163"/>
                  <a:gd name="T34" fmla="*/ 0 w 168"/>
                  <a:gd name="T35" fmla="*/ 39 h 163"/>
                  <a:gd name="T36" fmla="*/ 5 w 168"/>
                  <a:gd name="T37" fmla="*/ 9 h 163"/>
                  <a:gd name="T38" fmla="*/ 8 w 168"/>
                  <a:gd name="T39" fmla="*/ 0 h 163"/>
                  <a:gd name="T40" fmla="*/ 8 w 168"/>
                  <a:gd name="T4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 h="163">
                    <a:moveTo>
                      <a:pt x="8" y="0"/>
                    </a:moveTo>
                    <a:lnTo>
                      <a:pt x="146" y="2"/>
                    </a:lnTo>
                    <a:lnTo>
                      <a:pt x="164" y="2"/>
                    </a:lnTo>
                    <a:lnTo>
                      <a:pt x="168" y="7"/>
                    </a:lnTo>
                    <a:lnTo>
                      <a:pt x="166" y="24"/>
                    </a:lnTo>
                    <a:lnTo>
                      <a:pt x="159" y="111"/>
                    </a:lnTo>
                    <a:lnTo>
                      <a:pt x="152" y="163"/>
                    </a:lnTo>
                    <a:lnTo>
                      <a:pt x="87" y="163"/>
                    </a:lnTo>
                    <a:lnTo>
                      <a:pt x="70" y="151"/>
                    </a:lnTo>
                    <a:lnTo>
                      <a:pt x="70" y="144"/>
                    </a:lnTo>
                    <a:lnTo>
                      <a:pt x="139" y="150"/>
                    </a:lnTo>
                    <a:lnTo>
                      <a:pt x="142" y="148"/>
                    </a:lnTo>
                    <a:lnTo>
                      <a:pt x="156" y="29"/>
                    </a:lnTo>
                    <a:lnTo>
                      <a:pt x="132" y="25"/>
                    </a:lnTo>
                    <a:lnTo>
                      <a:pt x="27" y="29"/>
                    </a:lnTo>
                    <a:lnTo>
                      <a:pt x="25" y="34"/>
                    </a:lnTo>
                    <a:lnTo>
                      <a:pt x="18" y="69"/>
                    </a:lnTo>
                    <a:lnTo>
                      <a:pt x="0" y="39"/>
                    </a:lnTo>
                    <a:lnTo>
                      <a:pt x="5" y="9"/>
                    </a:lnTo>
                    <a:lnTo>
                      <a:pt x="8" y="0"/>
                    </a:lnTo>
                    <a:lnTo>
                      <a:pt x="8" y="0"/>
                    </a:lnTo>
                    <a:close/>
                  </a:path>
                </a:pathLst>
              </a:custGeom>
              <a:solidFill>
                <a:srgbClr val="BDB5A6"/>
              </a:solidFill>
              <a:ln>
                <a:noFill/>
              </a:ln>
            </p:spPr>
            <p:txBody>
              <a:bodyPr/>
              <a:lstStyle/>
              <a:p>
                <a:pPr algn="ctr"/>
                <a:endParaRPr lang="zh-CN" altLang="en-US" sz="2000">
                  <a:latin typeface="+mn-ea"/>
                </a:endParaRPr>
              </a:p>
            </p:txBody>
          </p:sp>
          <p:sp>
            <p:nvSpPr>
              <p:cNvPr id="1052875" name="Freeform 254"/>
              <p:cNvSpPr/>
              <p:nvPr/>
            </p:nvSpPr>
            <p:spPr bwMode="auto">
              <a:xfrm>
                <a:off x="497" y="1234"/>
                <a:ext cx="15" cy="7"/>
              </a:xfrm>
              <a:custGeom>
                <a:avLst/>
                <a:gdLst>
                  <a:gd name="T0" fmla="*/ 0 w 29"/>
                  <a:gd name="T1" fmla="*/ 0 h 13"/>
                  <a:gd name="T2" fmla="*/ 29 w 29"/>
                  <a:gd name="T3" fmla="*/ 5 h 13"/>
                  <a:gd name="T4" fmla="*/ 27 w 29"/>
                  <a:gd name="T5" fmla="*/ 13 h 13"/>
                  <a:gd name="T6" fmla="*/ 4 w 29"/>
                  <a:gd name="T7" fmla="*/ 13 h 13"/>
                  <a:gd name="T8" fmla="*/ 0 w 29"/>
                  <a:gd name="T9" fmla="*/ 0 h 13"/>
                  <a:gd name="T10" fmla="*/ 0 w 29"/>
                  <a:gd name="T11" fmla="*/ 0 h 13"/>
                </a:gdLst>
                <a:ahLst/>
                <a:cxnLst>
                  <a:cxn ang="0">
                    <a:pos x="T0" y="T1"/>
                  </a:cxn>
                  <a:cxn ang="0">
                    <a:pos x="T2" y="T3"/>
                  </a:cxn>
                  <a:cxn ang="0">
                    <a:pos x="T4" y="T5"/>
                  </a:cxn>
                  <a:cxn ang="0">
                    <a:pos x="T6" y="T7"/>
                  </a:cxn>
                  <a:cxn ang="0">
                    <a:pos x="T8" y="T9"/>
                  </a:cxn>
                  <a:cxn ang="0">
                    <a:pos x="T10" y="T11"/>
                  </a:cxn>
                </a:cxnLst>
                <a:rect l="0" t="0" r="r" b="b"/>
                <a:pathLst>
                  <a:path w="29" h="13">
                    <a:moveTo>
                      <a:pt x="0" y="0"/>
                    </a:moveTo>
                    <a:lnTo>
                      <a:pt x="29" y="5"/>
                    </a:lnTo>
                    <a:lnTo>
                      <a:pt x="27" y="13"/>
                    </a:lnTo>
                    <a:lnTo>
                      <a:pt x="4" y="13"/>
                    </a:lnTo>
                    <a:lnTo>
                      <a:pt x="0" y="0"/>
                    </a:lnTo>
                    <a:lnTo>
                      <a:pt x="0" y="0"/>
                    </a:lnTo>
                    <a:close/>
                  </a:path>
                </a:pathLst>
              </a:custGeom>
              <a:solidFill>
                <a:srgbClr val="6E99E0"/>
              </a:solidFill>
              <a:ln>
                <a:noFill/>
              </a:ln>
            </p:spPr>
            <p:txBody>
              <a:bodyPr/>
              <a:lstStyle/>
              <a:p>
                <a:pPr algn="ctr"/>
                <a:endParaRPr lang="zh-CN" altLang="en-US" sz="2000">
                  <a:latin typeface="+mn-ea"/>
                </a:endParaRPr>
              </a:p>
            </p:txBody>
          </p:sp>
          <p:sp>
            <p:nvSpPr>
              <p:cNvPr id="1052876" name="Freeform 255"/>
              <p:cNvSpPr/>
              <p:nvPr/>
            </p:nvSpPr>
            <p:spPr bwMode="auto">
              <a:xfrm>
                <a:off x="554" y="1157"/>
                <a:ext cx="16" cy="103"/>
              </a:xfrm>
              <a:custGeom>
                <a:avLst/>
                <a:gdLst>
                  <a:gd name="T0" fmla="*/ 0 w 30"/>
                  <a:gd name="T1" fmla="*/ 1 h 206"/>
                  <a:gd name="T2" fmla="*/ 5 w 30"/>
                  <a:gd name="T3" fmla="*/ 0 h 206"/>
                  <a:gd name="T4" fmla="*/ 15 w 30"/>
                  <a:gd name="T5" fmla="*/ 5 h 206"/>
                  <a:gd name="T6" fmla="*/ 27 w 30"/>
                  <a:gd name="T7" fmla="*/ 161 h 206"/>
                  <a:gd name="T8" fmla="*/ 30 w 30"/>
                  <a:gd name="T9" fmla="*/ 194 h 206"/>
                  <a:gd name="T10" fmla="*/ 24 w 30"/>
                  <a:gd name="T11" fmla="*/ 203 h 206"/>
                  <a:gd name="T12" fmla="*/ 22 w 30"/>
                  <a:gd name="T13" fmla="*/ 206 h 206"/>
                  <a:gd name="T14" fmla="*/ 15 w 30"/>
                  <a:gd name="T15" fmla="*/ 204 h 206"/>
                  <a:gd name="T16" fmla="*/ 5 w 30"/>
                  <a:gd name="T17" fmla="*/ 87 h 206"/>
                  <a:gd name="T18" fmla="*/ 0 w 30"/>
                  <a:gd name="T19" fmla="*/ 7 h 206"/>
                  <a:gd name="T20" fmla="*/ 0 w 30"/>
                  <a:gd name="T21" fmla="*/ 1 h 206"/>
                  <a:gd name="T22" fmla="*/ 0 w 30"/>
                  <a:gd name="T23" fmla="*/ 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206">
                    <a:moveTo>
                      <a:pt x="0" y="1"/>
                    </a:moveTo>
                    <a:lnTo>
                      <a:pt x="5" y="0"/>
                    </a:lnTo>
                    <a:lnTo>
                      <a:pt x="15" y="5"/>
                    </a:lnTo>
                    <a:lnTo>
                      <a:pt x="27" y="161"/>
                    </a:lnTo>
                    <a:lnTo>
                      <a:pt x="30" y="194"/>
                    </a:lnTo>
                    <a:lnTo>
                      <a:pt x="24" y="203"/>
                    </a:lnTo>
                    <a:lnTo>
                      <a:pt x="22" y="206"/>
                    </a:lnTo>
                    <a:lnTo>
                      <a:pt x="15" y="204"/>
                    </a:lnTo>
                    <a:lnTo>
                      <a:pt x="5" y="87"/>
                    </a:lnTo>
                    <a:lnTo>
                      <a:pt x="0" y="7"/>
                    </a:lnTo>
                    <a:lnTo>
                      <a:pt x="0" y="1"/>
                    </a:lnTo>
                    <a:lnTo>
                      <a:pt x="0" y="1"/>
                    </a:lnTo>
                    <a:close/>
                  </a:path>
                </a:pathLst>
              </a:custGeom>
              <a:solidFill>
                <a:srgbClr val="B3B3B3"/>
              </a:solidFill>
              <a:ln>
                <a:noFill/>
              </a:ln>
            </p:spPr>
            <p:txBody>
              <a:bodyPr/>
              <a:lstStyle/>
              <a:p>
                <a:pPr algn="ctr"/>
                <a:endParaRPr lang="zh-CN" altLang="en-US" sz="2000">
                  <a:latin typeface="+mn-ea"/>
                </a:endParaRPr>
              </a:p>
            </p:txBody>
          </p:sp>
          <p:sp>
            <p:nvSpPr>
              <p:cNvPr id="1052877" name="Freeform 256"/>
              <p:cNvSpPr/>
              <p:nvPr/>
            </p:nvSpPr>
            <p:spPr bwMode="auto">
              <a:xfrm>
                <a:off x="512" y="1207"/>
                <a:ext cx="28" cy="41"/>
              </a:xfrm>
              <a:custGeom>
                <a:avLst/>
                <a:gdLst>
                  <a:gd name="T0" fmla="*/ 44 w 50"/>
                  <a:gd name="T1" fmla="*/ 0 h 83"/>
                  <a:gd name="T2" fmla="*/ 30 w 50"/>
                  <a:gd name="T3" fmla="*/ 31 h 83"/>
                  <a:gd name="T4" fmla="*/ 22 w 50"/>
                  <a:gd name="T5" fmla="*/ 56 h 83"/>
                  <a:gd name="T6" fmla="*/ 0 w 50"/>
                  <a:gd name="T7" fmla="*/ 76 h 83"/>
                  <a:gd name="T8" fmla="*/ 40 w 50"/>
                  <a:gd name="T9" fmla="*/ 83 h 83"/>
                  <a:gd name="T10" fmla="*/ 49 w 50"/>
                  <a:gd name="T11" fmla="*/ 64 h 83"/>
                  <a:gd name="T12" fmla="*/ 50 w 50"/>
                  <a:gd name="T13" fmla="*/ 22 h 83"/>
                  <a:gd name="T14" fmla="*/ 44 w 50"/>
                  <a:gd name="T15" fmla="*/ 0 h 83"/>
                  <a:gd name="T16" fmla="*/ 44 w 50"/>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83">
                    <a:moveTo>
                      <a:pt x="44" y="0"/>
                    </a:moveTo>
                    <a:lnTo>
                      <a:pt x="30" y="31"/>
                    </a:lnTo>
                    <a:lnTo>
                      <a:pt x="22" y="56"/>
                    </a:lnTo>
                    <a:lnTo>
                      <a:pt x="0" y="76"/>
                    </a:lnTo>
                    <a:lnTo>
                      <a:pt x="40" y="83"/>
                    </a:lnTo>
                    <a:lnTo>
                      <a:pt x="49" y="64"/>
                    </a:lnTo>
                    <a:lnTo>
                      <a:pt x="50" y="22"/>
                    </a:lnTo>
                    <a:lnTo>
                      <a:pt x="44" y="0"/>
                    </a:lnTo>
                    <a:lnTo>
                      <a:pt x="44" y="0"/>
                    </a:lnTo>
                    <a:close/>
                  </a:path>
                </a:pathLst>
              </a:custGeom>
              <a:solidFill>
                <a:srgbClr val="1C404F"/>
              </a:solidFill>
              <a:ln>
                <a:noFill/>
              </a:ln>
            </p:spPr>
            <p:txBody>
              <a:bodyPr/>
              <a:lstStyle/>
              <a:p>
                <a:pPr algn="ctr"/>
                <a:endParaRPr lang="zh-CN" altLang="en-US" sz="2000">
                  <a:latin typeface="+mn-ea"/>
                </a:endParaRPr>
              </a:p>
            </p:txBody>
          </p:sp>
          <p:sp>
            <p:nvSpPr>
              <p:cNvPr id="1052878" name="Freeform 257"/>
              <p:cNvSpPr/>
              <p:nvPr/>
            </p:nvSpPr>
            <p:spPr bwMode="auto">
              <a:xfrm>
                <a:off x="505" y="1189"/>
                <a:ext cx="30" cy="6"/>
              </a:xfrm>
              <a:custGeom>
                <a:avLst/>
                <a:gdLst>
                  <a:gd name="T0" fmla="*/ 5 w 55"/>
                  <a:gd name="T1" fmla="*/ 0 h 13"/>
                  <a:gd name="T2" fmla="*/ 38 w 55"/>
                  <a:gd name="T3" fmla="*/ 0 h 13"/>
                  <a:gd name="T4" fmla="*/ 55 w 55"/>
                  <a:gd name="T5" fmla="*/ 1 h 13"/>
                  <a:gd name="T6" fmla="*/ 55 w 55"/>
                  <a:gd name="T7" fmla="*/ 13 h 13"/>
                  <a:gd name="T8" fmla="*/ 33 w 55"/>
                  <a:gd name="T9" fmla="*/ 8 h 13"/>
                  <a:gd name="T10" fmla="*/ 0 w 55"/>
                  <a:gd name="T11" fmla="*/ 8 h 13"/>
                  <a:gd name="T12" fmla="*/ 5 w 55"/>
                  <a:gd name="T13" fmla="*/ 0 h 13"/>
                  <a:gd name="T14" fmla="*/ 5 w 55"/>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3">
                    <a:moveTo>
                      <a:pt x="5" y="0"/>
                    </a:moveTo>
                    <a:lnTo>
                      <a:pt x="38" y="0"/>
                    </a:lnTo>
                    <a:lnTo>
                      <a:pt x="55" y="1"/>
                    </a:lnTo>
                    <a:lnTo>
                      <a:pt x="55" y="13"/>
                    </a:lnTo>
                    <a:lnTo>
                      <a:pt x="33" y="8"/>
                    </a:lnTo>
                    <a:lnTo>
                      <a:pt x="0" y="8"/>
                    </a:lnTo>
                    <a:lnTo>
                      <a:pt x="5" y="0"/>
                    </a:lnTo>
                    <a:lnTo>
                      <a:pt x="5" y="0"/>
                    </a:lnTo>
                    <a:close/>
                  </a:path>
                </a:pathLst>
              </a:custGeom>
              <a:solidFill>
                <a:srgbClr val="7DB3E8"/>
              </a:solidFill>
              <a:ln>
                <a:noFill/>
              </a:ln>
            </p:spPr>
            <p:txBody>
              <a:bodyPr/>
              <a:lstStyle/>
              <a:p>
                <a:pPr algn="ctr"/>
                <a:endParaRPr lang="zh-CN" altLang="en-US" sz="2000">
                  <a:latin typeface="+mn-ea"/>
                </a:endParaRPr>
              </a:p>
            </p:txBody>
          </p:sp>
          <p:sp>
            <p:nvSpPr>
              <p:cNvPr id="1052879" name="Freeform 258"/>
              <p:cNvSpPr/>
              <p:nvPr/>
            </p:nvSpPr>
            <p:spPr bwMode="auto">
              <a:xfrm>
                <a:off x="441" y="1271"/>
                <a:ext cx="35" cy="18"/>
              </a:xfrm>
              <a:custGeom>
                <a:avLst/>
                <a:gdLst>
                  <a:gd name="T0" fmla="*/ 0 w 64"/>
                  <a:gd name="T1" fmla="*/ 32 h 37"/>
                  <a:gd name="T2" fmla="*/ 64 w 64"/>
                  <a:gd name="T3" fmla="*/ 37 h 37"/>
                  <a:gd name="T4" fmla="*/ 42 w 64"/>
                  <a:gd name="T5" fmla="*/ 23 h 37"/>
                  <a:gd name="T6" fmla="*/ 25 w 64"/>
                  <a:gd name="T7" fmla="*/ 0 h 37"/>
                  <a:gd name="T8" fmla="*/ 0 w 64"/>
                  <a:gd name="T9" fmla="*/ 8 h 37"/>
                  <a:gd name="T10" fmla="*/ 0 w 64"/>
                  <a:gd name="T11" fmla="*/ 32 h 37"/>
                  <a:gd name="T12" fmla="*/ 0 w 64"/>
                  <a:gd name="T13" fmla="*/ 32 h 37"/>
                </a:gdLst>
                <a:ahLst/>
                <a:cxnLst>
                  <a:cxn ang="0">
                    <a:pos x="T0" y="T1"/>
                  </a:cxn>
                  <a:cxn ang="0">
                    <a:pos x="T2" y="T3"/>
                  </a:cxn>
                  <a:cxn ang="0">
                    <a:pos x="T4" y="T5"/>
                  </a:cxn>
                  <a:cxn ang="0">
                    <a:pos x="T6" y="T7"/>
                  </a:cxn>
                  <a:cxn ang="0">
                    <a:pos x="T8" y="T9"/>
                  </a:cxn>
                  <a:cxn ang="0">
                    <a:pos x="T10" y="T11"/>
                  </a:cxn>
                  <a:cxn ang="0">
                    <a:pos x="T12" y="T13"/>
                  </a:cxn>
                </a:cxnLst>
                <a:rect l="0" t="0" r="r" b="b"/>
                <a:pathLst>
                  <a:path w="64" h="37">
                    <a:moveTo>
                      <a:pt x="0" y="32"/>
                    </a:moveTo>
                    <a:lnTo>
                      <a:pt x="64" y="37"/>
                    </a:lnTo>
                    <a:lnTo>
                      <a:pt x="42" y="23"/>
                    </a:lnTo>
                    <a:lnTo>
                      <a:pt x="25" y="0"/>
                    </a:lnTo>
                    <a:lnTo>
                      <a:pt x="0" y="8"/>
                    </a:lnTo>
                    <a:lnTo>
                      <a:pt x="0" y="32"/>
                    </a:lnTo>
                    <a:lnTo>
                      <a:pt x="0" y="32"/>
                    </a:lnTo>
                    <a:close/>
                  </a:path>
                </a:pathLst>
              </a:custGeom>
              <a:solidFill>
                <a:srgbClr val="2E4F61"/>
              </a:solidFill>
              <a:ln>
                <a:noFill/>
              </a:ln>
            </p:spPr>
            <p:txBody>
              <a:bodyPr/>
              <a:lstStyle/>
              <a:p>
                <a:pPr algn="ctr"/>
                <a:endParaRPr lang="zh-CN" altLang="en-US" sz="2000">
                  <a:latin typeface="+mn-ea"/>
                </a:endParaRPr>
              </a:p>
            </p:txBody>
          </p:sp>
          <p:sp>
            <p:nvSpPr>
              <p:cNvPr id="1052880" name="Freeform 259"/>
              <p:cNvSpPr/>
              <p:nvPr/>
            </p:nvSpPr>
            <p:spPr bwMode="auto">
              <a:xfrm>
                <a:off x="538" y="1159"/>
                <a:ext cx="24" cy="99"/>
              </a:xfrm>
              <a:custGeom>
                <a:avLst/>
                <a:gdLst>
                  <a:gd name="T0" fmla="*/ 28 w 43"/>
                  <a:gd name="T1" fmla="*/ 0 h 200"/>
                  <a:gd name="T2" fmla="*/ 43 w 43"/>
                  <a:gd name="T3" fmla="*/ 200 h 200"/>
                  <a:gd name="T4" fmla="*/ 35 w 43"/>
                  <a:gd name="T5" fmla="*/ 200 h 200"/>
                  <a:gd name="T6" fmla="*/ 8 w 43"/>
                  <a:gd name="T7" fmla="*/ 191 h 200"/>
                  <a:gd name="T8" fmla="*/ 0 w 43"/>
                  <a:gd name="T9" fmla="*/ 185 h 200"/>
                  <a:gd name="T10" fmla="*/ 17 w 43"/>
                  <a:gd name="T11" fmla="*/ 57 h 200"/>
                  <a:gd name="T12" fmla="*/ 17 w 43"/>
                  <a:gd name="T13" fmla="*/ 22 h 200"/>
                  <a:gd name="T14" fmla="*/ 20 w 43"/>
                  <a:gd name="T15" fmla="*/ 7 h 200"/>
                  <a:gd name="T16" fmla="*/ 28 w 43"/>
                  <a:gd name="T17" fmla="*/ 0 h 200"/>
                  <a:gd name="T18" fmla="*/ 28 w 43"/>
                  <a:gd name="T19"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00">
                    <a:moveTo>
                      <a:pt x="28" y="0"/>
                    </a:moveTo>
                    <a:lnTo>
                      <a:pt x="43" y="200"/>
                    </a:lnTo>
                    <a:lnTo>
                      <a:pt x="35" y="200"/>
                    </a:lnTo>
                    <a:lnTo>
                      <a:pt x="8" y="191"/>
                    </a:lnTo>
                    <a:lnTo>
                      <a:pt x="0" y="185"/>
                    </a:lnTo>
                    <a:lnTo>
                      <a:pt x="17" y="57"/>
                    </a:lnTo>
                    <a:lnTo>
                      <a:pt x="17" y="22"/>
                    </a:lnTo>
                    <a:lnTo>
                      <a:pt x="20" y="7"/>
                    </a:lnTo>
                    <a:lnTo>
                      <a:pt x="28" y="0"/>
                    </a:lnTo>
                    <a:lnTo>
                      <a:pt x="28" y="0"/>
                    </a:lnTo>
                    <a:close/>
                  </a:path>
                </a:pathLst>
              </a:custGeom>
              <a:solidFill>
                <a:srgbClr val="4A697A"/>
              </a:solidFill>
              <a:ln>
                <a:noFill/>
              </a:ln>
            </p:spPr>
            <p:txBody>
              <a:bodyPr/>
              <a:lstStyle/>
              <a:p>
                <a:pPr algn="ctr"/>
                <a:endParaRPr lang="zh-CN" altLang="en-US" sz="2000">
                  <a:latin typeface="+mn-ea"/>
                </a:endParaRPr>
              </a:p>
            </p:txBody>
          </p:sp>
          <p:sp>
            <p:nvSpPr>
              <p:cNvPr id="1052881" name="Freeform 260"/>
              <p:cNvSpPr/>
              <p:nvPr/>
            </p:nvSpPr>
            <p:spPr bwMode="auto">
              <a:xfrm>
                <a:off x="441" y="1156"/>
                <a:ext cx="113" cy="55"/>
              </a:xfrm>
              <a:custGeom>
                <a:avLst/>
                <a:gdLst>
                  <a:gd name="T0" fmla="*/ 0 w 208"/>
                  <a:gd name="T1" fmla="*/ 0 h 111"/>
                  <a:gd name="T2" fmla="*/ 116 w 208"/>
                  <a:gd name="T3" fmla="*/ 3 h 111"/>
                  <a:gd name="T4" fmla="*/ 208 w 208"/>
                  <a:gd name="T5" fmla="*/ 7 h 111"/>
                  <a:gd name="T6" fmla="*/ 203 w 208"/>
                  <a:gd name="T7" fmla="*/ 34 h 111"/>
                  <a:gd name="T8" fmla="*/ 190 w 208"/>
                  <a:gd name="T9" fmla="*/ 111 h 111"/>
                  <a:gd name="T10" fmla="*/ 193 w 208"/>
                  <a:gd name="T11" fmla="*/ 35 h 111"/>
                  <a:gd name="T12" fmla="*/ 186 w 208"/>
                  <a:gd name="T13" fmla="*/ 29 h 111"/>
                  <a:gd name="T14" fmla="*/ 111 w 208"/>
                  <a:gd name="T15" fmla="*/ 30 h 111"/>
                  <a:gd name="T16" fmla="*/ 40 w 208"/>
                  <a:gd name="T17" fmla="*/ 32 h 111"/>
                  <a:gd name="T18" fmla="*/ 57 w 208"/>
                  <a:gd name="T19" fmla="*/ 22 h 111"/>
                  <a:gd name="T20" fmla="*/ 51 w 208"/>
                  <a:gd name="T21" fmla="*/ 14 h 111"/>
                  <a:gd name="T22" fmla="*/ 0 w 208"/>
                  <a:gd name="T23" fmla="*/ 0 h 111"/>
                  <a:gd name="T24" fmla="*/ 0 w 208"/>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11">
                    <a:moveTo>
                      <a:pt x="0" y="0"/>
                    </a:moveTo>
                    <a:lnTo>
                      <a:pt x="116" y="3"/>
                    </a:lnTo>
                    <a:lnTo>
                      <a:pt x="208" y="7"/>
                    </a:lnTo>
                    <a:lnTo>
                      <a:pt x="203" y="34"/>
                    </a:lnTo>
                    <a:lnTo>
                      <a:pt x="190" y="111"/>
                    </a:lnTo>
                    <a:lnTo>
                      <a:pt x="193" y="35"/>
                    </a:lnTo>
                    <a:lnTo>
                      <a:pt x="186" y="29"/>
                    </a:lnTo>
                    <a:lnTo>
                      <a:pt x="111" y="30"/>
                    </a:lnTo>
                    <a:lnTo>
                      <a:pt x="40" y="32"/>
                    </a:lnTo>
                    <a:lnTo>
                      <a:pt x="57" y="22"/>
                    </a:lnTo>
                    <a:lnTo>
                      <a:pt x="51" y="14"/>
                    </a:lnTo>
                    <a:lnTo>
                      <a:pt x="0" y="0"/>
                    </a:lnTo>
                    <a:lnTo>
                      <a:pt x="0" y="0"/>
                    </a:lnTo>
                    <a:close/>
                  </a:path>
                </a:pathLst>
              </a:custGeom>
              <a:solidFill>
                <a:srgbClr val="1C404F"/>
              </a:solidFill>
              <a:ln>
                <a:noFill/>
              </a:ln>
            </p:spPr>
            <p:txBody>
              <a:bodyPr/>
              <a:lstStyle/>
              <a:p>
                <a:pPr algn="ctr"/>
                <a:endParaRPr lang="zh-CN" altLang="en-US" sz="2000">
                  <a:latin typeface="+mn-ea"/>
                </a:endParaRPr>
              </a:p>
            </p:txBody>
          </p:sp>
          <p:sp>
            <p:nvSpPr>
              <p:cNvPr id="1052882" name="Freeform 261"/>
              <p:cNvSpPr/>
              <p:nvPr/>
            </p:nvSpPr>
            <p:spPr bwMode="auto">
              <a:xfrm>
                <a:off x="316" y="1110"/>
                <a:ext cx="182" cy="241"/>
              </a:xfrm>
              <a:custGeom>
                <a:avLst/>
                <a:gdLst>
                  <a:gd name="T0" fmla="*/ 173 w 336"/>
                  <a:gd name="T1" fmla="*/ 44 h 483"/>
                  <a:gd name="T2" fmla="*/ 200 w 336"/>
                  <a:gd name="T3" fmla="*/ 65 h 483"/>
                  <a:gd name="T4" fmla="*/ 220 w 336"/>
                  <a:gd name="T5" fmla="*/ 92 h 483"/>
                  <a:gd name="T6" fmla="*/ 237 w 336"/>
                  <a:gd name="T7" fmla="*/ 111 h 483"/>
                  <a:gd name="T8" fmla="*/ 244 w 336"/>
                  <a:gd name="T9" fmla="*/ 132 h 483"/>
                  <a:gd name="T10" fmla="*/ 254 w 336"/>
                  <a:gd name="T11" fmla="*/ 154 h 483"/>
                  <a:gd name="T12" fmla="*/ 270 w 336"/>
                  <a:gd name="T13" fmla="*/ 178 h 483"/>
                  <a:gd name="T14" fmla="*/ 287 w 336"/>
                  <a:gd name="T15" fmla="*/ 204 h 483"/>
                  <a:gd name="T16" fmla="*/ 306 w 336"/>
                  <a:gd name="T17" fmla="*/ 235 h 483"/>
                  <a:gd name="T18" fmla="*/ 336 w 336"/>
                  <a:gd name="T19" fmla="*/ 275 h 483"/>
                  <a:gd name="T20" fmla="*/ 317 w 336"/>
                  <a:gd name="T21" fmla="*/ 285 h 483"/>
                  <a:gd name="T22" fmla="*/ 264 w 336"/>
                  <a:gd name="T23" fmla="*/ 313 h 483"/>
                  <a:gd name="T24" fmla="*/ 249 w 336"/>
                  <a:gd name="T25" fmla="*/ 325 h 483"/>
                  <a:gd name="T26" fmla="*/ 229 w 336"/>
                  <a:gd name="T27" fmla="*/ 337 h 483"/>
                  <a:gd name="T28" fmla="*/ 229 w 336"/>
                  <a:gd name="T29" fmla="*/ 372 h 483"/>
                  <a:gd name="T30" fmla="*/ 229 w 336"/>
                  <a:gd name="T31" fmla="*/ 407 h 483"/>
                  <a:gd name="T32" fmla="*/ 234 w 336"/>
                  <a:gd name="T33" fmla="*/ 431 h 483"/>
                  <a:gd name="T34" fmla="*/ 235 w 336"/>
                  <a:gd name="T35" fmla="*/ 448 h 483"/>
                  <a:gd name="T36" fmla="*/ 234 w 336"/>
                  <a:gd name="T37" fmla="*/ 463 h 483"/>
                  <a:gd name="T38" fmla="*/ 224 w 336"/>
                  <a:gd name="T39" fmla="*/ 479 h 483"/>
                  <a:gd name="T40" fmla="*/ 163 w 336"/>
                  <a:gd name="T41" fmla="*/ 479 h 483"/>
                  <a:gd name="T42" fmla="*/ 123 w 336"/>
                  <a:gd name="T43" fmla="*/ 478 h 483"/>
                  <a:gd name="T44" fmla="*/ 104 w 336"/>
                  <a:gd name="T45" fmla="*/ 483 h 483"/>
                  <a:gd name="T46" fmla="*/ 21 w 336"/>
                  <a:gd name="T47" fmla="*/ 483 h 483"/>
                  <a:gd name="T48" fmla="*/ 0 w 336"/>
                  <a:gd name="T49" fmla="*/ 22 h 483"/>
                  <a:gd name="T50" fmla="*/ 44 w 336"/>
                  <a:gd name="T51" fmla="*/ 2 h 483"/>
                  <a:gd name="T52" fmla="*/ 84 w 336"/>
                  <a:gd name="T53" fmla="*/ 0 h 483"/>
                  <a:gd name="T54" fmla="*/ 111 w 336"/>
                  <a:gd name="T55" fmla="*/ 7 h 483"/>
                  <a:gd name="T56" fmla="*/ 130 w 336"/>
                  <a:gd name="T57" fmla="*/ 15 h 483"/>
                  <a:gd name="T58" fmla="*/ 138 w 336"/>
                  <a:gd name="T59" fmla="*/ 23 h 483"/>
                  <a:gd name="T60" fmla="*/ 145 w 336"/>
                  <a:gd name="T61" fmla="*/ 33 h 483"/>
                  <a:gd name="T62" fmla="*/ 173 w 336"/>
                  <a:gd name="T63" fmla="*/ 44 h 483"/>
                  <a:gd name="T64" fmla="*/ 173 w 336"/>
                  <a:gd name="T65" fmla="*/ 44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6" h="483">
                    <a:moveTo>
                      <a:pt x="173" y="44"/>
                    </a:moveTo>
                    <a:lnTo>
                      <a:pt x="200" y="65"/>
                    </a:lnTo>
                    <a:lnTo>
                      <a:pt x="220" y="92"/>
                    </a:lnTo>
                    <a:lnTo>
                      <a:pt x="237" y="111"/>
                    </a:lnTo>
                    <a:lnTo>
                      <a:pt x="244" y="132"/>
                    </a:lnTo>
                    <a:lnTo>
                      <a:pt x="254" y="154"/>
                    </a:lnTo>
                    <a:lnTo>
                      <a:pt x="270" y="178"/>
                    </a:lnTo>
                    <a:lnTo>
                      <a:pt x="287" y="204"/>
                    </a:lnTo>
                    <a:lnTo>
                      <a:pt x="306" y="235"/>
                    </a:lnTo>
                    <a:lnTo>
                      <a:pt x="336" y="275"/>
                    </a:lnTo>
                    <a:lnTo>
                      <a:pt x="317" y="285"/>
                    </a:lnTo>
                    <a:lnTo>
                      <a:pt x="264" y="313"/>
                    </a:lnTo>
                    <a:lnTo>
                      <a:pt x="249" y="325"/>
                    </a:lnTo>
                    <a:lnTo>
                      <a:pt x="229" y="337"/>
                    </a:lnTo>
                    <a:lnTo>
                      <a:pt x="229" y="372"/>
                    </a:lnTo>
                    <a:lnTo>
                      <a:pt x="229" y="407"/>
                    </a:lnTo>
                    <a:lnTo>
                      <a:pt x="234" y="431"/>
                    </a:lnTo>
                    <a:lnTo>
                      <a:pt x="235" y="448"/>
                    </a:lnTo>
                    <a:lnTo>
                      <a:pt x="234" y="463"/>
                    </a:lnTo>
                    <a:lnTo>
                      <a:pt x="224" y="479"/>
                    </a:lnTo>
                    <a:lnTo>
                      <a:pt x="163" y="479"/>
                    </a:lnTo>
                    <a:lnTo>
                      <a:pt x="123" y="478"/>
                    </a:lnTo>
                    <a:lnTo>
                      <a:pt x="104" y="483"/>
                    </a:lnTo>
                    <a:lnTo>
                      <a:pt x="21" y="483"/>
                    </a:lnTo>
                    <a:lnTo>
                      <a:pt x="0" y="22"/>
                    </a:lnTo>
                    <a:lnTo>
                      <a:pt x="44" y="2"/>
                    </a:lnTo>
                    <a:lnTo>
                      <a:pt x="84" y="0"/>
                    </a:lnTo>
                    <a:lnTo>
                      <a:pt x="111" y="7"/>
                    </a:lnTo>
                    <a:lnTo>
                      <a:pt x="130" y="15"/>
                    </a:lnTo>
                    <a:lnTo>
                      <a:pt x="138" y="23"/>
                    </a:lnTo>
                    <a:lnTo>
                      <a:pt x="145" y="33"/>
                    </a:lnTo>
                    <a:lnTo>
                      <a:pt x="173" y="44"/>
                    </a:lnTo>
                    <a:lnTo>
                      <a:pt x="173" y="44"/>
                    </a:lnTo>
                    <a:close/>
                  </a:path>
                </a:pathLst>
              </a:custGeom>
              <a:solidFill>
                <a:srgbClr val="96ABBA"/>
              </a:solidFill>
              <a:ln>
                <a:noFill/>
              </a:ln>
            </p:spPr>
            <p:txBody>
              <a:bodyPr/>
              <a:lstStyle/>
              <a:p>
                <a:pPr algn="ctr"/>
                <a:endParaRPr lang="zh-CN" altLang="en-US" sz="2000">
                  <a:latin typeface="+mn-ea"/>
                </a:endParaRPr>
              </a:p>
            </p:txBody>
          </p:sp>
          <p:sp>
            <p:nvSpPr>
              <p:cNvPr id="1052883" name="Freeform 262"/>
              <p:cNvSpPr/>
              <p:nvPr/>
            </p:nvSpPr>
            <p:spPr bwMode="auto">
              <a:xfrm>
                <a:off x="329" y="1152"/>
                <a:ext cx="104" cy="200"/>
              </a:xfrm>
              <a:custGeom>
                <a:avLst/>
                <a:gdLst>
                  <a:gd name="T0" fmla="*/ 77 w 193"/>
                  <a:gd name="T1" fmla="*/ 0 h 400"/>
                  <a:gd name="T2" fmla="*/ 70 w 193"/>
                  <a:gd name="T3" fmla="*/ 60 h 400"/>
                  <a:gd name="T4" fmla="*/ 87 w 193"/>
                  <a:gd name="T5" fmla="*/ 99 h 400"/>
                  <a:gd name="T6" fmla="*/ 104 w 193"/>
                  <a:gd name="T7" fmla="*/ 62 h 400"/>
                  <a:gd name="T8" fmla="*/ 106 w 193"/>
                  <a:gd name="T9" fmla="*/ 115 h 400"/>
                  <a:gd name="T10" fmla="*/ 106 w 193"/>
                  <a:gd name="T11" fmla="*/ 137 h 400"/>
                  <a:gd name="T12" fmla="*/ 161 w 193"/>
                  <a:gd name="T13" fmla="*/ 246 h 400"/>
                  <a:gd name="T14" fmla="*/ 191 w 193"/>
                  <a:gd name="T15" fmla="*/ 273 h 400"/>
                  <a:gd name="T16" fmla="*/ 164 w 193"/>
                  <a:gd name="T17" fmla="*/ 266 h 400"/>
                  <a:gd name="T18" fmla="*/ 149 w 193"/>
                  <a:gd name="T19" fmla="*/ 275 h 400"/>
                  <a:gd name="T20" fmla="*/ 179 w 193"/>
                  <a:gd name="T21" fmla="*/ 307 h 400"/>
                  <a:gd name="T22" fmla="*/ 193 w 193"/>
                  <a:gd name="T23" fmla="*/ 332 h 400"/>
                  <a:gd name="T24" fmla="*/ 134 w 193"/>
                  <a:gd name="T25" fmla="*/ 286 h 400"/>
                  <a:gd name="T26" fmla="*/ 159 w 193"/>
                  <a:gd name="T27" fmla="*/ 338 h 400"/>
                  <a:gd name="T28" fmla="*/ 102 w 193"/>
                  <a:gd name="T29" fmla="*/ 297 h 400"/>
                  <a:gd name="T30" fmla="*/ 142 w 193"/>
                  <a:gd name="T31" fmla="*/ 354 h 400"/>
                  <a:gd name="T32" fmla="*/ 178 w 193"/>
                  <a:gd name="T33" fmla="*/ 385 h 400"/>
                  <a:gd name="T34" fmla="*/ 159 w 193"/>
                  <a:gd name="T35" fmla="*/ 395 h 400"/>
                  <a:gd name="T36" fmla="*/ 139 w 193"/>
                  <a:gd name="T37" fmla="*/ 399 h 400"/>
                  <a:gd name="T38" fmla="*/ 111 w 193"/>
                  <a:gd name="T39" fmla="*/ 392 h 400"/>
                  <a:gd name="T40" fmla="*/ 87 w 193"/>
                  <a:gd name="T41" fmla="*/ 399 h 400"/>
                  <a:gd name="T42" fmla="*/ 7 w 193"/>
                  <a:gd name="T43" fmla="*/ 400 h 400"/>
                  <a:gd name="T44" fmla="*/ 0 w 193"/>
                  <a:gd name="T45" fmla="*/ 318 h 400"/>
                  <a:gd name="T46" fmla="*/ 28 w 193"/>
                  <a:gd name="T47" fmla="*/ 328 h 400"/>
                  <a:gd name="T48" fmla="*/ 28 w 193"/>
                  <a:gd name="T49" fmla="*/ 303 h 400"/>
                  <a:gd name="T50" fmla="*/ 7 w 193"/>
                  <a:gd name="T51" fmla="*/ 229 h 400"/>
                  <a:gd name="T52" fmla="*/ 55 w 193"/>
                  <a:gd name="T53" fmla="*/ 295 h 400"/>
                  <a:gd name="T54" fmla="*/ 37 w 193"/>
                  <a:gd name="T55" fmla="*/ 241 h 400"/>
                  <a:gd name="T56" fmla="*/ 18 w 193"/>
                  <a:gd name="T57" fmla="*/ 124 h 400"/>
                  <a:gd name="T58" fmla="*/ 40 w 193"/>
                  <a:gd name="T59" fmla="*/ 149 h 400"/>
                  <a:gd name="T60" fmla="*/ 20 w 193"/>
                  <a:gd name="T61" fmla="*/ 62 h 400"/>
                  <a:gd name="T62" fmla="*/ 22 w 193"/>
                  <a:gd name="T63" fmla="*/ 22 h 400"/>
                  <a:gd name="T64" fmla="*/ 50 w 193"/>
                  <a:gd name="T65" fmla="*/ 80 h 400"/>
                  <a:gd name="T66" fmla="*/ 50 w 193"/>
                  <a:gd name="T67" fmla="*/ 55 h 400"/>
                  <a:gd name="T68" fmla="*/ 55 w 193"/>
                  <a:gd name="T69" fmla="*/ 3 h 400"/>
                  <a:gd name="T70" fmla="*/ 77 w 193"/>
                  <a:gd name="T71" fmla="*/ 0 h 400"/>
                  <a:gd name="T72" fmla="*/ 77 w 193"/>
                  <a:gd name="T73"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400">
                    <a:moveTo>
                      <a:pt x="77" y="0"/>
                    </a:moveTo>
                    <a:lnTo>
                      <a:pt x="70" y="60"/>
                    </a:lnTo>
                    <a:lnTo>
                      <a:pt x="87" y="99"/>
                    </a:lnTo>
                    <a:lnTo>
                      <a:pt x="104" y="62"/>
                    </a:lnTo>
                    <a:lnTo>
                      <a:pt x="106" y="115"/>
                    </a:lnTo>
                    <a:lnTo>
                      <a:pt x="106" y="137"/>
                    </a:lnTo>
                    <a:lnTo>
                      <a:pt x="161" y="246"/>
                    </a:lnTo>
                    <a:lnTo>
                      <a:pt x="191" y="273"/>
                    </a:lnTo>
                    <a:lnTo>
                      <a:pt x="164" y="266"/>
                    </a:lnTo>
                    <a:lnTo>
                      <a:pt x="149" y="275"/>
                    </a:lnTo>
                    <a:lnTo>
                      <a:pt x="179" y="307"/>
                    </a:lnTo>
                    <a:lnTo>
                      <a:pt x="193" y="332"/>
                    </a:lnTo>
                    <a:lnTo>
                      <a:pt x="134" y="286"/>
                    </a:lnTo>
                    <a:lnTo>
                      <a:pt x="159" y="338"/>
                    </a:lnTo>
                    <a:lnTo>
                      <a:pt x="102" y="297"/>
                    </a:lnTo>
                    <a:lnTo>
                      <a:pt x="142" y="354"/>
                    </a:lnTo>
                    <a:lnTo>
                      <a:pt x="178" y="385"/>
                    </a:lnTo>
                    <a:lnTo>
                      <a:pt x="159" y="395"/>
                    </a:lnTo>
                    <a:lnTo>
                      <a:pt x="139" y="399"/>
                    </a:lnTo>
                    <a:lnTo>
                      <a:pt x="111" y="392"/>
                    </a:lnTo>
                    <a:lnTo>
                      <a:pt x="87" y="399"/>
                    </a:lnTo>
                    <a:lnTo>
                      <a:pt x="7" y="400"/>
                    </a:lnTo>
                    <a:lnTo>
                      <a:pt x="0" y="318"/>
                    </a:lnTo>
                    <a:lnTo>
                      <a:pt x="28" y="328"/>
                    </a:lnTo>
                    <a:lnTo>
                      <a:pt x="28" y="303"/>
                    </a:lnTo>
                    <a:lnTo>
                      <a:pt x="7" y="229"/>
                    </a:lnTo>
                    <a:lnTo>
                      <a:pt x="55" y="295"/>
                    </a:lnTo>
                    <a:lnTo>
                      <a:pt x="37" y="241"/>
                    </a:lnTo>
                    <a:lnTo>
                      <a:pt x="18" y="124"/>
                    </a:lnTo>
                    <a:lnTo>
                      <a:pt x="40" y="149"/>
                    </a:lnTo>
                    <a:lnTo>
                      <a:pt x="20" y="62"/>
                    </a:lnTo>
                    <a:lnTo>
                      <a:pt x="22" y="22"/>
                    </a:lnTo>
                    <a:lnTo>
                      <a:pt x="50" y="80"/>
                    </a:lnTo>
                    <a:lnTo>
                      <a:pt x="50" y="55"/>
                    </a:lnTo>
                    <a:lnTo>
                      <a:pt x="55" y="3"/>
                    </a:lnTo>
                    <a:lnTo>
                      <a:pt x="77" y="0"/>
                    </a:lnTo>
                    <a:lnTo>
                      <a:pt x="77" y="0"/>
                    </a:lnTo>
                    <a:close/>
                  </a:path>
                </a:pathLst>
              </a:custGeom>
              <a:solidFill>
                <a:srgbClr val="638091"/>
              </a:solidFill>
              <a:ln>
                <a:noFill/>
              </a:ln>
            </p:spPr>
            <p:txBody>
              <a:bodyPr/>
              <a:lstStyle/>
              <a:p>
                <a:pPr algn="ctr"/>
                <a:endParaRPr lang="zh-CN" altLang="en-US" sz="2000">
                  <a:latin typeface="+mn-ea"/>
                </a:endParaRPr>
              </a:p>
            </p:txBody>
          </p:sp>
          <p:sp>
            <p:nvSpPr>
              <p:cNvPr id="1052884" name="Freeform 263"/>
              <p:cNvSpPr/>
              <p:nvPr/>
            </p:nvSpPr>
            <p:spPr bwMode="auto">
              <a:xfrm>
                <a:off x="455" y="1247"/>
                <a:ext cx="243" cy="92"/>
              </a:xfrm>
              <a:custGeom>
                <a:avLst/>
                <a:gdLst>
                  <a:gd name="T0" fmla="*/ 83 w 448"/>
                  <a:gd name="T1" fmla="*/ 0 h 183"/>
                  <a:gd name="T2" fmla="*/ 114 w 448"/>
                  <a:gd name="T3" fmla="*/ 20 h 183"/>
                  <a:gd name="T4" fmla="*/ 133 w 448"/>
                  <a:gd name="T5" fmla="*/ 35 h 183"/>
                  <a:gd name="T6" fmla="*/ 170 w 448"/>
                  <a:gd name="T7" fmla="*/ 65 h 183"/>
                  <a:gd name="T8" fmla="*/ 208 w 448"/>
                  <a:gd name="T9" fmla="*/ 85 h 183"/>
                  <a:gd name="T10" fmla="*/ 234 w 448"/>
                  <a:gd name="T11" fmla="*/ 100 h 183"/>
                  <a:gd name="T12" fmla="*/ 265 w 448"/>
                  <a:gd name="T13" fmla="*/ 119 h 183"/>
                  <a:gd name="T14" fmla="*/ 272 w 448"/>
                  <a:gd name="T15" fmla="*/ 122 h 183"/>
                  <a:gd name="T16" fmla="*/ 286 w 448"/>
                  <a:gd name="T17" fmla="*/ 122 h 183"/>
                  <a:gd name="T18" fmla="*/ 296 w 448"/>
                  <a:gd name="T19" fmla="*/ 119 h 183"/>
                  <a:gd name="T20" fmla="*/ 343 w 448"/>
                  <a:gd name="T21" fmla="*/ 97 h 183"/>
                  <a:gd name="T22" fmla="*/ 349 w 448"/>
                  <a:gd name="T23" fmla="*/ 95 h 183"/>
                  <a:gd name="T24" fmla="*/ 359 w 448"/>
                  <a:gd name="T25" fmla="*/ 95 h 183"/>
                  <a:gd name="T26" fmla="*/ 396 w 448"/>
                  <a:gd name="T27" fmla="*/ 99 h 183"/>
                  <a:gd name="T28" fmla="*/ 403 w 448"/>
                  <a:gd name="T29" fmla="*/ 106 h 183"/>
                  <a:gd name="T30" fmla="*/ 411 w 448"/>
                  <a:gd name="T31" fmla="*/ 112 h 183"/>
                  <a:gd name="T32" fmla="*/ 430 w 448"/>
                  <a:gd name="T33" fmla="*/ 119 h 183"/>
                  <a:gd name="T34" fmla="*/ 443 w 448"/>
                  <a:gd name="T35" fmla="*/ 126 h 183"/>
                  <a:gd name="T36" fmla="*/ 447 w 448"/>
                  <a:gd name="T37" fmla="*/ 129 h 183"/>
                  <a:gd name="T38" fmla="*/ 448 w 448"/>
                  <a:gd name="T39" fmla="*/ 134 h 183"/>
                  <a:gd name="T40" fmla="*/ 448 w 448"/>
                  <a:gd name="T41" fmla="*/ 139 h 183"/>
                  <a:gd name="T42" fmla="*/ 448 w 448"/>
                  <a:gd name="T43" fmla="*/ 144 h 183"/>
                  <a:gd name="T44" fmla="*/ 448 w 448"/>
                  <a:gd name="T45" fmla="*/ 149 h 183"/>
                  <a:gd name="T46" fmla="*/ 443 w 448"/>
                  <a:gd name="T47" fmla="*/ 152 h 183"/>
                  <a:gd name="T48" fmla="*/ 432 w 448"/>
                  <a:gd name="T49" fmla="*/ 152 h 183"/>
                  <a:gd name="T50" fmla="*/ 418 w 448"/>
                  <a:gd name="T51" fmla="*/ 152 h 183"/>
                  <a:gd name="T52" fmla="*/ 390 w 448"/>
                  <a:gd name="T53" fmla="*/ 142 h 183"/>
                  <a:gd name="T54" fmla="*/ 395 w 448"/>
                  <a:gd name="T55" fmla="*/ 147 h 183"/>
                  <a:gd name="T56" fmla="*/ 405 w 448"/>
                  <a:gd name="T57" fmla="*/ 152 h 183"/>
                  <a:gd name="T58" fmla="*/ 418 w 448"/>
                  <a:gd name="T59" fmla="*/ 157 h 183"/>
                  <a:gd name="T60" fmla="*/ 428 w 448"/>
                  <a:gd name="T61" fmla="*/ 163 h 183"/>
                  <a:gd name="T62" fmla="*/ 432 w 448"/>
                  <a:gd name="T63" fmla="*/ 166 h 183"/>
                  <a:gd name="T64" fmla="*/ 428 w 448"/>
                  <a:gd name="T65" fmla="*/ 173 h 183"/>
                  <a:gd name="T66" fmla="*/ 425 w 448"/>
                  <a:gd name="T67" fmla="*/ 174 h 183"/>
                  <a:gd name="T68" fmla="*/ 418 w 448"/>
                  <a:gd name="T69" fmla="*/ 176 h 183"/>
                  <a:gd name="T70" fmla="*/ 364 w 448"/>
                  <a:gd name="T71" fmla="*/ 168 h 183"/>
                  <a:gd name="T72" fmla="*/ 339 w 448"/>
                  <a:gd name="T73" fmla="*/ 174 h 183"/>
                  <a:gd name="T74" fmla="*/ 309 w 448"/>
                  <a:gd name="T75" fmla="*/ 181 h 183"/>
                  <a:gd name="T76" fmla="*/ 294 w 448"/>
                  <a:gd name="T77" fmla="*/ 183 h 183"/>
                  <a:gd name="T78" fmla="*/ 282 w 448"/>
                  <a:gd name="T79" fmla="*/ 181 h 183"/>
                  <a:gd name="T80" fmla="*/ 235 w 448"/>
                  <a:gd name="T81" fmla="*/ 168 h 183"/>
                  <a:gd name="T82" fmla="*/ 187 w 448"/>
                  <a:gd name="T83" fmla="*/ 156 h 183"/>
                  <a:gd name="T84" fmla="*/ 131 w 448"/>
                  <a:gd name="T85" fmla="*/ 137 h 183"/>
                  <a:gd name="T86" fmla="*/ 89 w 448"/>
                  <a:gd name="T87" fmla="*/ 117 h 183"/>
                  <a:gd name="T88" fmla="*/ 54 w 448"/>
                  <a:gd name="T89" fmla="*/ 99 h 183"/>
                  <a:gd name="T90" fmla="*/ 37 w 448"/>
                  <a:gd name="T91" fmla="*/ 82 h 183"/>
                  <a:gd name="T92" fmla="*/ 17 w 448"/>
                  <a:gd name="T93" fmla="*/ 69 h 183"/>
                  <a:gd name="T94" fmla="*/ 0 w 448"/>
                  <a:gd name="T95" fmla="*/ 45 h 183"/>
                  <a:gd name="T96" fmla="*/ 12 w 448"/>
                  <a:gd name="T97" fmla="*/ 38 h 183"/>
                  <a:gd name="T98" fmla="*/ 83 w 448"/>
                  <a:gd name="T99" fmla="*/ 0 h 183"/>
                  <a:gd name="T100" fmla="*/ 83 w 448"/>
                  <a:gd name="T10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8" h="183">
                    <a:moveTo>
                      <a:pt x="83" y="0"/>
                    </a:moveTo>
                    <a:lnTo>
                      <a:pt x="114" y="20"/>
                    </a:lnTo>
                    <a:lnTo>
                      <a:pt x="133" y="35"/>
                    </a:lnTo>
                    <a:lnTo>
                      <a:pt x="170" y="65"/>
                    </a:lnTo>
                    <a:lnTo>
                      <a:pt x="208" y="85"/>
                    </a:lnTo>
                    <a:lnTo>
                      <a:pt x="234" y="100"/>
                    </a:lnTo>
                    <a:lnTo>
                      <a:pt x="265" y="119"/>
                    </a:lnTo>
                    <a:lnTo>
                      <a:pt x="272" y="122"/>
                    </a:lnTo>
                    <a:lnTo>
                      <a:pt x="286" y="122"/>
                    </a:lnTo>
                    <a:lnTo>
                      <a:pt x="296" y="119"/>
                    </a:lnTo>
                    <a:lnTo>
                      <a:pt x="343" y="97"/>
                    </a:lnTo>
                    <a:lnTo>
                      <a:pt x="349" y="95"/>
                    </a:lnTo>
                    <a:lnTo>
                      <a:pt x="359" y="95"/>
                    </a:lnTo>
                    <a:lnTo>
                      <a:pt x="396" y="99"/>
                    </a:lnTo>
                    <a:lnTo>
                      <a:pt x="403" y="106"/>
                    </a:lnTo>
                    <a:lnTo>
                      <a:pt x="411" y="112"/>
                    </a:lnTo>
                    <a:lnTo>
                      <a:pt x="430" y="119"/>
                    </a:lnTo>
                    <a:lnTo>
                      <a:pt x="443" y="126"/>
                    </a:lnTo>
                    <a:lnTo>
                      <a:pt x="447" y="129"/>
                    </a:lnTo>
                    <a:lnTo>
                      <a:pt x="448" y="134"/>
                    </a:lnTo>
                    <a:lnTo>
                      <a:pt x="448" y="139"/>
                    </a:lnTo>
                    <a:lnTo>
                      <a:pt x="448" y="144"/>
                    </a:lnTo>
                    <a:lnTo>
                      <a:pt x="448" y="149"/>
                    </a:lnTo>
                    <a:lnTo>
                      <a:pt x="443" y="152"/>
                    </a:lnTo>
                    <a:lnTo>
                      <a:pt x="432" y="152"/>
                    </a:lnTo>
                    <a:lnTo>
                      <a:pt x="418" y="152"/>
                    </a:lnTo>
                    <a:lnTo>
                      <a:pt x="390" y="142"/>
                    </a:lnTo>
                    <a:lnTo>
                      <a:pt x="395" y="147"/>
                    </a:lnTo>
                    <a:lnTo>
                      <a:pt x="405" y="152"/>
                    </a:lnTo>
                    <a:lnTo>
                      <a:pt x="418" y="157"/>
                    </a:lnTo>
                    <a:lnTo>
                      <a:pt x="428" y="163"/>
                    </a:lnTo>
                    <a:lnTo>
                      <a:pt x="432" y="166"/>
                    </a:lnTo>
                    <a:lnTo>
                      <a:pt x="428" y="173"/>
                    </a:lnTo>
                    <a:lnTo>
                      <a:pt x="425" y="174"/>
                    </a:lnTo>
                    <a:lnTo>
                      <a:pt x="418" y="176"/>
                    </a:lnTo>
                    <a:lnTo>
                      <a:pt x="364" y="168"/>
                    </a:lnTo>
                    <a:lnTo>
                      <a:pt x="339" y="174"/>
                    </a:lnTo>
                    <a:lnTo>
                      <a:pt x="309" y="181"/>
                    </a:lnTo>
                    <a:lnTo>
                      <a:pt x="294" y="183"/>
                    </a:lnTo>
                    <a:lnTo>
                      <a:pt x="282" y="181"/>
                    </a:lnTo>
                    <a:lnTo>
                      <a:pt x="235" y="168"/>
                    </a:lnTo>
                    <a:lnTo>
                      <a:pt x="187" y="156"/>
                    </a:lnTo>
                    <a:lnTo>
                      <a:pt x="131" y="137"/>
                    </a:lnTo>
                    <a:lnTo>
                      <a:pt x="89" y="117"/>
                    </a:lnTo>
                    <a:lnTo>
                      <a:pt x="54" y="99"/>
                    </a:lnTo>
                    <a:lnTo>
                      <a:pt x="37" y="82"/>
                    </a:lnTo>
                    <a:lnTo>
                      <a:pt x="17" y="69"/>
                    </a:lnTo>
                    <a:lnTo>
                      <a:pt x="0" y="45"/>
                    </a:lnTo>
                    <a:lnTo>
                      <a:pt x="12" y="38"/>
                    </a:lnTo>
                    <a:lnTo>
                      <a:pt x="83" y="0"/>
                    </a:lnTo>
                    <a:lnTo>
                      <a:pt x="83" y="0"/>
                    </a:lnTo>
                    <a:close/>
                  </a:path>
                </a:pathLst>
              </a:custGeom>
              <a:solidFill>
                <a:srgbClr val="FFB5A8"/>
              </a:solidFill>
              <a:ln>
                <a:noFill/>
              </a:ln>
            </p:spPr>
            <p:txBody>
              <a:bodyPr/>
              <a:lstStyle/>
              <a:p>
                <a:pPr algn="ctr"/>
                <a:endParaRPr lang="zh-CN" altLang="en-US" sz="2000">
                  <a:latin typeface="+mn-ea"/>
                </a:endParaRPr>
              </a:p>
            </p:txBody>
          </p:sp>
          <p:sp>
            <p:nvSpPr>
              <p:cNvPr id="1052885" name="Freeform 264"/>
              <p:cNvSpPr/>
              <p:nvPr/>
            </p:nvSpPr>
            <p:spPr bwMode="auto">
              <a:xfrm>
                <a:off x="606" y="1299"/>
                <a:ext cx="45" cy="26"/>
              </a:xfrm>
              <a:custGeom>
                <a:avLst/>
                <a:gdLst>
                  <a:gd name="T0" fmla="*/ 0 w 84"/>
                  <a:gd name="T1" fmla="*/ 22 h 52"/>
                  <a:gd name="T2" fmla="*/ 17 w 84"/>
                  <a:gd name="T3" fmla="*/ 29 h 52"/>
                  <a:gd name="T4" fmla="*/ 64 w 84"/>
                  <a:gd name="T5" fmla="*/ 30 h 52"/>
                  <a:gd name="T6" fmla="*/ 70 w 84"/>
                  <a:gd name="T7" fmla="*/ 52 h 52"/>
                  <a:gd name="T8" fmla="*/ 84 w 84"/>
                  <a:gd name="T9" fmla="*/ 52 h 52"/>
                  <a:gd name="T10" fmla="*/ 84 w 84"/>
                  <a:gd name="T11" fmla="*/ 42 h 52"/>
                  <a:gd name="T12" fmla="*/ 80 w 84"/>
                  <a:gd name="T13" fmla="*/ 34 h 52"/>
                  <a:gd name="T14" fmla="*/ 75 w 84"/>
                  <a:gd name="T15" fmla="*/ 30 h 52"/>
                  <a:gd name="T16" fmla="*/ 84 w 84"/>
                  <a:gd name="T17" fmla="*/ 20 h 52"/>
                  <a:gd name="T18" fmla="*/ 74 w 84"/>
                  <a:gd name="T19" fmla="*/ 15 h 52"/>
                  <a:gd name="T20" fmla="*/ 79 w 84"/>
                  <a:gd name="T21" fmla="*/ 9 h 52"/>
                  <a:gd name="T22" fmla="*/ 77 w 84"/>
                  <a:gd name="T23" fmla="*/ 2 h 52"/>
                  <a:gd name="T24" fmla="*/ 67 w 84"/>
                  <a:gd name="T25" fmla="*/ 0 h 52"/>
                  <a:gd name="T26" fmla="*/ 15 w 84"/>
                  <a:gd name="T27" fmla="*/ 17 h 52"/>
                  <a:gd name="T28" fmla="*/ 0 w 84"/>
                  <a:gd name="T29" fmla="*/ 22 h 52"/>
                  <a:gd name="T30" fmla="*/ 0 w 84"/>
                  <a:gd name="T31"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52">
                    <a:moveTo>
                      <a:pt x="0" y="22"/>
                    </a:moveTo>
                    <a:lnTo>
                      <a:pt x="17" y="29"/>
                    </a:lnTo>
                    <a:lnTo>
                      <a:pt x="64" y="30"/>
                    </a:lnTo>
                    <a:lnTo>
                      <a:pt x="70" y="52"/>
                    </a:lnTo>
                    <a:lnTo>
                      <a:pt x="84" y="52"/>
                    </a:lnTo>
                    <a:lnTo>
                      <a:pt x="84" y="42"/>
                    </a:lnTo>
                    <a:lnTo>
                      <a:pt x="80" y="34"/>
                    </a:lnTo>
                    <a:lnTo>
                      <a:pt x="75" y="30"/>
                    </a:lnTo>
                    <a:lnTo>
                      <a:pt x="84" y="20"/>
                    </a:lnTo>
                    <a:lnTo>
                      <a:pt x="74" y="15"/>
                    </a:lnTo>
                    <a:lnTo>
                      <a:pt x="79" y="9"/>
                    </a:lnTo>
                    <a:lnTo>
                      <a:pt x="77" y="2"/>
                    </a:lnTo>
                    <a:lnTo>
                      <a:pt x="67" y="0"/>
                    </a:lnTo>
                    <a:lnTo>
                      <a:pt x="15" y="17"/>
                    </a:lnTo>
                    <a:lnTo>
                      <a:pt x="0" y="22"/>
                    </a:lnTo>
                    <a:lnTo>
                      <a:pt x="0" y="22"/>
                    </a:lnTo>
                    <a:close/>
                  </a:path>
                </a:pathLst>
              </a:custGeom>
              <a:solidFill>
                <a:srgbClr val="F59E91"/>
              </a:solidFill>
              <a:ln>
                <a:noFill/>
              </a:ln>
            </p:spPr>
            <p:txBody>
              <a:bodyPr/>
              <a:lstStyle/>
              <a:p>
                <a:pPr algn="ctr"/>
                <a:endParaRPr lang="zh-CN" altLang="en-US" sz="2000">
                  <a:latin typeface="+mn-ea"/>
                </a:endParaRPr>
              </a:p>
            </p:txBody>
          </p:sp>
          <p:sp>
            <p:nvSpPr>
              <p:cNvPr id="1052886" name="Freeform 265"/>
              <p:cNvSpPr/>
              <p:nvPr/>
            </p:nvSpPr>
            <p:spPr bwMode="auto">
              <a:xfrm>
                <a:off x="490" y="1252"/>
                <a:ext cx="118" cy="67"/>
              </a:xfrm>
              <a:custGeom>
                <a:avLst/>
                <a:gdLst>
                  <a:gd name="T0" fmla="*/ 9 w 218"/>
                  <a:gd name="T1" fmla="*/ 0 h 132"/>
                  <a:gd name="T2" fmla="*/ 32 w 218"/>
                  <a:gd name="T3" fmla="*/ 8 h 132"/>
                  <a:gd name="T4" fmla="*/ 81 w 218"/>
                  <a:gd name="T5" fmla="*/ 40 h 132"/>
                  <a:gd name="T6" fmla="*/ 111 w 218"/>
                  <a:gd name="T7" fmla="*/ 67 h 132"/>
                  <a:gd name="T8" fmla="*/ 180 w 218"/>
                  <a:gd name="T9" fmla="*/ 111 h 132"/>
                  <a:gd name="T10" fmla="*/ 218 w 218"/>
                  <a:gd name="T11" fmla="*/ 129 h 132"/>
                  <a:gd name="T12" fmla="*/ 195 w 218"/>
                  <a:gd name="T13" fmla="*/ 132 h 132"/>
                  <a:gd name="T14" fmla="*/ 92 w 218"/>
                  <a:gd name="T15" fmla="*/ 77 h 132"/>
                  <a:gd name="T16" fmla="*/ 29 w 218"/>
                  <a:gd name="T17" fmla="*/ 59 h 132"/>
                  <a:gd name="T18" fmla="*/ 5 w 218"/>
                  <a:gd name="T19" fmla="*/ 30 h 132"/>
                  <a:gd name="T20" fmla="*/ 62 w 218"/>
                  <a:gd name="T21" fmla="*/ 42 h 132"/>
                  <a:gd name="T22" fmla="*/ 0 w 218"/>
                  <a:gd name="T23" fmla="*/ 8 h 132"/>
                  <a:gd name="T24" fmla="*/ 9 w 218"/>
                  <a:gd name="T25" fmla="*/ 0 h 132"/>
                  <a:gd name="T26" fmla="*/ 9 w 218"/>
                  <a:gd name="T2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 h="132">
                    <a:moveTo>
                      <a:pt x="9" y="0"/>
                    </a:moveTo>
                    <a:lnTo>
                      <a:pt x="32" y="8"/>
                    </a:lnTo>
                    <a:lnTo>
                      <a:pt x="81" y="40"/>
                    </a:lnTo>
                    <a:lnTo>
                      <a:pt x="111" y="67"/>
                    </a:lnTo>
                    <a:lnTo>
                      <a:pt x="180" y="111"/>
                    </a:lnTo>
                    <a:lnTo>
                      <a:pt x="218" y="129"/>
                    </a:lnTo>
                    <a:lnTo>
                      <a:pt x="195" y="132"/>
                    </a:lnTo>
                    <a:lnTo>
                      <a:pt x="92" y="77"/>
                    </a:lnTo>
                    <a:lnTo>
                      <a:pt x="29" y="59"/>
                    </a:lnTo>
                    <a:lnTo>
                      <a:pt x="5" y="30"/>
                    </a:lnTo>
                    <a:lnTo>
                      <a:pt x="62" y="42"/>
                    </a:lnTo>
                    <a:lnTo>
                      <a:pt x="0" y="8"/>
                    </a:lnTo>
                    <a:lnTo>
                      <a:pt x="9" y="0"/>
                    </a:lnTo>
                    <a:lnTo>
                      <a:pt x="9" y="0"/>
                    </a:lnTo>
                    <a:close/>
                  </a:path>
                </a:pathLst>
              </a:custGeom>
              <a:solidFill>
                <a:srgbClr val="FFD6C9"/>
              </a:solidFill>
              <a:ln>
                <a:noFill/>
              </a:ln>
            </p:spPr>
            <p:txBody>
              <a:bodyPr/>
              <a:lstStyle/>
              <a:p>
                <a:pPr algn="ctr"/>
                <a:endParaRPr lang="zh-CN" altLang="en-US" sz="2000">
                  <a:latin typeface="+mn-ea"/>
                </a:endParaRPr>
              </a:p>
            </p:txBody>
          </p:sp>
          <p:sp>
            <p:nvSpPr>
              <p:cNvPr id="1052887" name="Freeform 266"/>
              <p:cNvSpPr/>
              <p:nvPr/>
            </p:nvSpPr>
            <p:spPr bwMode="auto">
              <a:xfrm>
                <a:off x="659" y="1317"/>
                <a:ext cx="39" cy="7"/>
              </a:xfrm>
              <a:custGeom>
                <a:avLst/>
                <a:gdLst>
                  <a:gd name="T0" fmla="*/ 0 w 72"/>
                  <a:gd name="T1" fmla="*/ 2 h 13"/>
                  <a:gd name="T2" fmla="*/ 20 w 72"/>
                  <a:gd name="T3" fmla="*/ 0 h 13"/>
                  <a:gd name="T4" fmla="*/ 29 w 72"/>
                  <a:gd name="T5" fmla="*/ 2 h 13"/>
                  <a:gd name="T6" fmla="*/ 45 w 72"/>
                  <a:gd name="T7" fmla="*/ 5 h 13"/>
                  <a:gd name="T8" fmla="*/ 62 w 72"/>
                  <a:gd name="T9" fmla="*/ 7 h 13"/>
                  <a:gd name="T10" fmla="*/ 61 w 72"/>
                  <a:gd name="T11" fmla="*/ 2 h 13"/>
                  <a:gd name="T12" fmla="*/ 66 w 72"/>
                  <a:gd name="T13" fmla="*/ 8 h 13"/>
                  <a:gd name="T14" fmla="*/ 72 w 72"/>
                  <a:gd name="T15" fmla="*/ 8 h 13"/>
                  <a:gd name="T16" fmla="*/ 67 w 72"/>
                  <a:gd name="T17" fmla="*/ 12 h 13"/>
                  <a:gd name="T18" fmla="*/ 56 w 72"/>
                  <a:gd name="T19" fmla="*/ 13 h 13"/>
                  <a:gd name="T20" fmla="*/ 42 w 72"/>
                  <a:gd name="T21" fmla="*/ 13 h 13"/>
                  <a:gd name="T22" fmla="*/ 19 w 72"/>
                  <a:gd name="T23" fmla="*/ 5 h 13"/>
                  <a:gd name="T24" fmla="*/ 9 w 72"/>
                  <a:gd name="T25" fmla="*/ 5 h 13"/>
                  <a:gd name="T26" fmla="*/ 0 w 72"/>
                  <a:gd name="T27" fmla="*/ 2 h 13"/>
                  <a:gd name="T28" fmla="*/ 0 w 72"/>
                  <a:gd name="T2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
                    <a:moveTo>
                      <a:pt x="0" y="2"/>
                    </a:moveTo>
                    <a:lnTo>
                      <a:pt x="20" y="0"/>
                    </a:lnTo>
                    <a:lnTo>
                      <a:pt x="29" y="2"/>
                    </a:lnTo>
                    <a:lnTo>
                      <a:pt x="45" y="5"/>
                    </a:lnTo>
                    <a:lnTo>
                      <a:pt x="62" y="7"/>
                    </a:lnTo>
                    <a:lnTo>
                      <a:pt x="61" y="2"/>
                    </a:lnTo>
                    <a:lnTo>
                      <a:pt x="66" y="8"/>
                    </a:lnTo>
                    <a:lnTo>
                      <a:pt x="72" y="8"/>
                    </a:lnTo>
                    <a:lnTo>
                      <a:pt x="67" y="12"/>
                    </a:lnTo>
                    <a:lnTo>
                      <a:pt x="56" y="13"/>
                    </a:lnTo>
                    <a:lnTo>
                      <a:pt x="42" y="13"/>
                    </a:lnTo>
                    <a:lnTo>
                      <a:pt x="19" y="5"/>
                    </a:lnTo>
                    <a:lnTo>
                      <a:pt x="9" y="5"/>
                    </a:lnTo>
                    <a:lnTo>
                      <a:pt x="0" y="2"/>
                    </a:lnTo>
                    <a:lnTo>
                      <a:pt x="0" y="2"/>
                    </a:lnTo>
                    <a:close/>
                  </a:path>
                </a:pathLst>
              </a:custGeom>
              <a:solidFill>
                <a:srgbClr val="E08578"/>
              </a:solidFill>
              <a:ln>
                <a:noFill/>
              </a:ln>
            </p:spPr>
            <p:txBody>
              <a:bodyPr/>
              <a:lstStyle/>
              <a:p>
                <a:pPr algn="ctr"/>
                <a:endParaRPr lang="zh-CN" altLang="en-US" sz="2000">
                  <a:latin typeface="+mn-ea"/>
                </a:endParaRPr>
              </a:p>
            </p:txBody>
          </p:sp>
          <p:sp>
            <p:nvSpPr>
              <p:cNvPr id="1052888" name="Freeform 267"/>
              <p:cNvSpPr/>
              <p:nvPr/>
            </p:nvSpPr>
            <p:spPr bwMode="auto">
              <a:xfrm>
                <a:off x="648" y="1297"/>
                <a:ext cx="20" cy="4"/>
              </a:xfrm>
              <a:custGeom>
                <a:avLst/>
                <a:gdLst>
                  <a:gd name="T0" fmla="*/ 35 w 39"/>
                  <a:gd name="T1" fmla="*/ 3 h 8"/>
                  <a:gd name="T2" fmla="*/ 7 w 39"/>
                  <a:gd name="T3" fmla="*/ 0 h 8"/>
                  <a:gd name="T4" fmla="*/ 0 w 39"/>
                  <a:gd name="T5" fmla="*/ 0 h 8"/>
                  <a:gd name="T6" fmla="*/ 5 w 39"/>
                  <a:gd name="T7" fmla="*/ 5 h 8"/>
                  <a:gd name="T8" fmla="*/ 12 w 39"/>
                  <a:gd name="T9" fmla="*/ 7 h 8"/>
                  <a:gd name="T10" fmla="*/ 34 w 39"/>
                  <a:gd name="T11" fmla="*/ 7 h 8"/>
                  <a:gd name="T12" fmla="*/ 39 w 39"/>
                  <a:gd name="T13" fmla="*/ 8 h 8"/>
                  <a:gd name="T14" fmla="*/ 39 w 39"/>
                  <a:gd name="T15" fmla="*/ 3 h 8"/>
                  <a:gd name="T16" fmla="*/ 35 w 39"/>
                  <a:gd name="T17" fmla="*/ 3 h 8"/>
                  <a:gd name="T18" fmla="*/ 35 w 39"/>
                  <a:gd name="T19"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
                    <a:moveTo>
                      <a:pt x="35" y="3"/>
                    </a:moveTo>
                    <a:lnTo>
                      <a:pt x="7" y="0"/>
                    </a:lnTo>
                    <a:lnTo>
                      <a:pt x="0" y="0"/>
                    </a:lnTo>
                    <a:lnTo>
                      <a:pt x="5" y="5"/>
                    </a:lnTo>
                    <a:lnTo>
                      <a:pt x="12" y="7"/>
                    </a:lnTo>
                    <a:lnTo>
                      <a:pt x="34" y="7"/>
                    </a:lnTo>
                    <a:lnTo>
                      <a:pt x="39" y="8"/>
                    </a:lnTo>
                    <a:lnTo>
                      <a:pt x="39" y="3"/>
                    </a:lnTo>
                    <a:lnTo>
                      <a:pt x="35" y="3"/>
                    </a:lnTo>
                    <a:lnTo>
                      <a:pt x="35" y="3"/>
                    </a:lnTo>
                    <a:close/>
                  </a:path>
                </a:pathLst>
              </a:custGeom>
              <a:solidFill>
                <a:srgbClr val="FFD6C9"/>
              </a:solidFill>
              <a:ln>
                <a:noFill/>
              </a:ln>
            </p:spPr>
            <p:txBody>
              <a:bodyPr/>
              <a:lstStyle/>
              <a:p>
                <a:pPr algn="ctr"/>
                <a:endParaRPr lang="zh-CN" altLang="en-US" sz="2000">
                  <a:latin typeface="+mn-ea"/>
                </a:endParaRPr>
              </a:p>
            </p:txBody>
          </p:sp>
          <p:sp>
            <p:nvSpPr>
              <p:cNvPr id="1052889" name="Freeform 268"/>
              <p:cNvSpPr/>
              <p:nvPr/>
            </p:nvSpPr>
            <p:spPr bwMode="auto">
              <a:xfrm>
                <a:off x="692" y="1310"/>
                <a:ext cx="6" cy="5"/>
              </a:xfrm>
              <a:custGeom>
                <a:avLst/>
                <a:gdLst>
                  <a:gd name="T0" fmla="*/ 0 w 10"/>
                  <a:gd name="T1" fmla="*/ 0 h 8"/>
                  <a:gd name="T2" fmla="*/ 7 w 10"/>
                  <a:gd name="T3" fmla="*/ 3 h 8"/>
                  <a:gd name="T4" fmla="*/ 10 w 10"/>
                  <a:gd name="T5" fmla="*/ 8 h 8"/>
                  <a:gd name="T6" fmla="*/ 4 w 10"/>
                  <a:gd name="T7" fmla="*/ 8 h 8"/>
                  <a:gd name="T8" fmla="*/ 0 w 10"/>
                  <a:gd name="T9" fmla="*/ 6 h 8"/>
                  <a:gd name="T10" fmla="*/ 0 w 10"/>
                  <a:gd name="T11" fmla="*/ 0 h 8"/>
                  <a:gd name="T12" fmla="*/ 0 w 1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0" y="0"/>
                    </a:moveTo>
                    <a:lnTo>
                      <a:pt x="7" y="3"/>
                    </a:lnTo>
                    <a:lnTo>
                      <a:pt x="10" y="8"/>
                    </a:lnTo>
                    <a:lnTo>
                      <a:pt x="4" y="8"/>
                    </a:lnTo>
                    <a:lnTo>
                      <a:pt x="0" y="6"/>
                    </a:lnTo>
                    <a:lnTo>
                      <a:pt x="0" y="0"/>
                    </a:lnTo>
                    <a:lnTo>
                      <a:pt x="0" y="0"/>
                    </a:lnTo>
                    <a:close/>
                  </a:path>
                </a:pathLst>
              </a:custGeom>
              <a:solidFill>
                <a:srgbClr val="FFC4B8"/>
              </a:solidFill>
              <a:ln>
                <a:noFill/>
              </a:ln>
            </p:spPr>
            <p:txBody>
              <a:bodyPr/>
              <a:lstStyle/>
              <a:p>
                <a:pPr algn="ctr"/>
                <a:endParaRPr lang="zh-CN" altLang="en-US" sz="2000">
                  <a:latin typeface="+mn-ea"/>
                </a:endParaRPr>
              </a:p>
            </p:txBody>
          </p:sp>
          <p:sp>
            <p:nvSpPr>
              <p:cNvPr id="1052890" name="Freeform 269"/>
              <p:cNvSpPr/>
              <p:nvPr/>
            </p:nvSpPr>
            <p:spPr bwMode="auto">
              <a:xfrm>
                <a:off x="601" y="1326"/>
                <a:ext cx="85" cy="13"/>
              </a:xfrm>
              <a:custGeom>
                <a:avLst/>
                <a:gdLst>
                  <a:gd name="T0" fmla="*/ 0 w 157"/>
                  <a:gd name="T1" fmla="*/ 17 h 26"/>
                  <a:gd name="T2" fmla="*/ 29 w 157"/>
                  <a:gd name="T3" fmla="*/ 21 h 26"/>
                  <a:gd name="T4" fmla="*/ 73 w 157"/>
                  <a:gd name="T5" fmla="*/ 9 h 26"/>
                  <a:gd name="T6" fmla="*/ 93 w 157"/>
                  <a:gd name="T7" fmla="*/ 0 h 26"/>
                  <a:gd name="T8" fmla="*/ 108 w 157"/>
                  <a:gd name="T9" fmla="*/ 4 h 26"/>
                  <a:gd name="T10" fmla="*/ 121 w 157"/>
                  <a:gd name="T11" fmla="*/ 6 h 26"/>
                  <a:gd name="T12" fmla="*/ 126 w 157"/>
                  <a:gd name="T13" fmla="*/ 9 h 26"/>
                  <a:gd name="T14" fmla="*/ 141 w 157"/>
                  <a:gd name="T15" fmla="*/ 12 h 26"/>
                  <a:gd name="T16" fmla="*/ 148 w 157"/>
                  <a:gd name="T17" fmla="*/ 9 h 26"/>
                  <a:gd name="T18" fmla="*/ 150 w 157"/>
                  <a:gd name="T19" fmla="*/ 11 h 26"/>
                  <a:gd name="T20" fmla="*/ 150 w 157"/>
                  <a:gd name="T21" fmla="*/ 14 h 26"/>
                  <a:gd name="T22" fmla="*/ 157 w 157"/>
                  <a:gd name="T23" fmla="*/ 14 h 26"/>
                  <a:gd name="T24" fmla="*/ 151 w 157"/>
                  <a:gd name="T25" fmla="*/ 19 h 26"/>
                  <a:gd name="T26" fmla="*/ 143 w 157"/>
                  <a:gd name="T27" fmla="*/ 19 h 26"/>
                  <a:gd name="T28" fmla="*/ 115 w 157"/>
                  <a:gd name="T29" fmla="*/ 14 h 26"/>
                  <a:gd name="T30" fmla="*/ 93 w 157"/>
                  <a:gd name="T31" fmla="*/ 12 h 26"/>
                  <a:gd name="T32" fmla="*/ 69 w 157"/>
                  <a:gd name="T33" fmla="*/ 17 h 26"/>
                  <a:gd name="T34" fmla="*/ 42 w 157"/>
                  <a:gd name="T35" fmla="*/ 24 h 26"/>
                  <a:gd name="T36" fmla="*/ 21 w 157"/>
                  <a:gd name="T37" fmla="*/ 26 h 26"/>
                  <a:gd name="T38" fmla="*/ 12 w 157"/>
                  <a:gd name="T39" fmla="*/ 24 h 26"/>
                  <a:gd name="T40" fmla="*/ 0 w 157"/>
                  <a:gd name="T41" fmla="*/ 17 h 26"/>
                  <a:gd name="T42" fmla="*/ 0 w 157"/>
                  <a:gd name="T4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 h="26">
                    <a:moveTo>
                      <a:pt x="0" y="17"/>
                    </a:moveTo>
                    <a:lnTo>
                      <a:pt x="29" y="21"/>
                    </a:lnTo>
                    <a:lnTo>
                      <a:pt x="73" y="9"/>
                    </a:lnTo>
                    <a:lnTo>
                      <a:pt x="93" y="0"/>
                    </a:lnTo>
                    <a:lnTo>
                      <a:pt x="108" y="4"/>
                    </a:lnTo>
                    <a:lnTo>
                      <a:pt x="121" y="6"/>
                    </a:lnTo>
                    <a:lnTo>
                      <a:pt x="126" y="9"/>
                    </a:lnTo>
                    <a:lnTo>
                      <a:pt x="141" y="12"/>
                    </a:lnTo>
                    <a:lnTo>
                      <a:pt x="148" y="9"/>
                    </a:lnTo>
                    <a:lnTo>
                      <a:pt x="150" y="11"/>
                    </a:lnTo>
                    <a:lnTo>
                      <a:pt x="150" y="14"/>
                    </a:lnTo>
                    <a:lnTo>
                      <a:pt x="157" y="14"/>
                    </a:lnTo>
                    <a:lnTo>
                      <a:pt x="151" y="19"/>
                    </a:lnTo>
                    <a:lnTo>
                      <a:pt x="143" y="19"/>
                    </a:lnTo>
                    <a:lnTo>
                      <a:pt x="115" y="14"/>
                    </a:lnTo>
                    <a:lnTo>
                      <a:pt x="93" y="12"/>
                    </a:lnTo>
                    <a:lnTo>
                      <a:pt x="69" y="17"/>
                    </a:lnTo>
                    <a:lnTo>
                      <a:pt x="42" y="24"/>
                    </a:lnTo>
                    <a:lnTo>
                      <a:pt x="21" y="26"/>
                    </a:lnTo>
                    <a:lnTo>
                      <a:pt x="12" y="24"/>
                    </a:lnTo>
                    <a:lnTo>
                      <a:pt x="0" y="17"/>
                    </a:lnTo>
                    <a:lnTo>
                      <a:pt x="0" y="17"/>
                    </a:lnTo>
                    <a:close/>
                  </a:path>
                </a:pathLst>
              </a:custGeom>
              <a:solidFill>
                <a:srgbClr val="E08578"/>
              </a:solidFill>
              <a:ln>
                <a:noFill/>
              </a:ln>
            </p:spPr>
            <p:txBody>
              <a:bodyPr/>
              <a:lstStyle/>
              <a:p>
                <a:pPr algn="ctr"/>
                <a:endParaRPr lang="zh-CN" altLang="en-US" sz="2000">
                  <a:latin typeface="+mn-ea"/>
                </a:endParaRPr>
              </a:p>
            </p:txBody>
          </p:sp>
          <p:sp>
            <p:nvSpPr>
              <p:cNvPr id="1052891" name="Freeform 270"/>
              <p:cNvSpPr/>
              <p:nvPr/>
            </p:nvSpPr>
            <p:spPr bwMode="auto">
              <a:xfrm>
                <a:off x="652" y="1310"/>
                <a:ext cx="19" cy="6"/>
              </a:xfrm>
              <a:custGeom>
                <a:avLst/>
                <a:gdLst>
                  <a:gd name="T0" fmla="*/ 27 w 36"/>
                  <a:gd name="T1" fmla="*/ 1 h 11"/>
                  <a:gd name="T2" fmla="*/ 32 w 36"/>
                  <a:gd name="T3" fmla="*/ 5 h 11"/>
                  <a:gd name="T4" fmla="*/ 36 w 36"/>
                  <a:gd name="T5" fmla="*/ 8 h 11"/>
                  <a:gd name="T6" fmla="*/ 32 w 36"/>
                  <a:gd name="T7" fmla="*/ 10 h 11"/>
                  <a:gd name="T8" fmla="*/ 5 w 36"/>
                  <a:gd name="T9" fmla="*/ 11 h 11"/>
                  <a:gd name="T10" fmla="*/ 0 w 36"/>
                  <a:gd name="T11" fmla="*/ 5 h 11"/>
                  <a:gd name="T12" fmla="*/ 4 w 36"/>
                  <a:gd name="T13" fmla="*/ 0 h 11"/>
                  <a:gd name="T14" fmla="*/ 27 w 36"/>
                  <a:gd name="T15" fmla="*/ 1 h 11"/>
                  <a:gd name="T16" fmla="*/ 27 w 36"/>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1">
                    <a:moveTo>
                      <a:pt x="27" y="1"/>
                    </a:moveTo>
                    <a:lnTo>
                      <a:pt x="32" y="5"/>
                    </a:lnTo>
                    <a:lnTo>
                      <a:pt x="36" y="8"/>
                    </a:lnTo>
                    <a:lnTo>
                      <a:pt x="32" y="10"/>
                    </a:lnTo>
                    <a:lnTo>
                      <a:pt x="5" y="11"/>
                    </a:lnTo>
                    <a:lnTo>
                      <a:pt x="0" y="5"/>
                    </a:lnTo>
                    <a:lnTo>
                      <a:pt x="4" y="0"/>
                    </a:lnTo>
                    <a:lnTo>
                      <a:pt x="27" y="1"/>
                    </a:lnTo>
                    <a:lnTo>
                      <a:pt x="27" y="1"/>
                    </a:lnTo>
                    <a:close/>
                  </a:path>
                </a:pathLst>
              </a:custGeom>
              <a:solidFill>
                <a:srgbClr val="FFC4B8"/>
              </a:solidFill>
              <a:ln>
                <a:noFill/>
              </a:ln>
            </p:spPr>
            <p:txBody>
              <a:bodyPr/>
              <a:lstStyle/>
              <a:p>
                <a:pPr algn="ctr"/>
                <a:endParaRPr lang="zh-CN" altLang="en-US" sz="2000">
                  <a:latin typeface="+mn-ea"/>
                </a:endParaRPr>
              </a:p>
            </p:txBody>
          </p:sp>
          <p:sp>
            <p:nvSpPr>
              <p:cNvPr id="1052892" name="Freeform 271"/>
              <p:cNvSpPr/>
              <p:nvPr/>
            </p:nvSpPr>
            <p:spPr bwMode="auto">
              <a:xfrm>
                <a:off x="463" y="1182"/>
                <a:ext cx="27" cy="21"/>
              </a:xfrm>
              <a:custGeom>
                <a:avLst/>
                <a:gdLst>
                  <a:gd name="T0" fmla="*/ 44 w 49"/>
                  <a:gd name="T1" fmla="*/ 0 h 42"/>
                  <a:gd name="T2" fmla="*/ 7 w 49"/>
                  <a:gd name="T3" fmla="*/ 0 h 42"/>
                  <a:gd name="T4" fmla="*/ 0 w 49"/>
                  <a:gd name="T5" fmla="*/ 32 h 42"/>
                  <a:gd name="T6" fmla="*/ 6 w 49"/>
                  <a:gd name="T7" fmla="*/ 42 h 42"/>
                  <a:gd name="T8" fmla="*/ 17 w 49"/>
                  <a:gd name="T9" fmla="*/ 7 h 42"/>
                  <a:gd name="T10" fmla="*/ 49 w 49"/>
                  <a:gd name="T11" fmla="*/ 5 h 42"/>
                  <a:gd name="T12" fmla="*/ 44 w 49"/>
                  <a:gd name="T13" fmla="*/ 0 h 42"/>
                  <a:gd name="T14" fmla="*/ 44 w 49"/>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42">
                    <a:moveTo>
                      <a:pt x="44" y="0"/>
                    </a:moveTo>
                    <a:lnTo>
                      <a:pt x="7" y="0"/>
                    </a:lnTo>
                    <a:lnTo>
                      <a:pt x="0" y="32"/>
                    </a:lnTo>
                    <a:lnTo>
                      <a:pt x="6" y="42"/>
                    </a:lnTo>
                    <a:lnTo>
                      <a:pt x="17" y="7"/>
                    </a:lnTo>
                    <a:lnTo>
                      <a:pt x="49" y="5"/>
                    </a:lnTo>
                    <a:lnTo>
                      <a:pt x="44" y="0"/>
                    </a:lnTo>
                    <a:lnTo>
                      <a:pt x="44" y="0"/>
                    </a:lnTo>
                    <a:close/>
                  </a:path>
                </a:pathLst>
              </a:custGeom>
              <a:solidFill>
                <a:srgbClr val="5C5C73"/>
              </a:solidFill>
              <a:ln>
                <a:noFill/>
              </a:ln>
            </p:spPr>
            <p:txBody>
              <a:bodyPr/>
              <a:lstStyle/>
              <a:p>
                <a:pPr algn="ctr"/>
                <a:endParaRPr lang="zh-CN" altLang="en-US" sz="2000">
                  <a:latin typeface="+mn-ea"/>
                </a:endParaRPr>
              </a:p>
            </p:txBody>
          </p:sp>
          <p:sp>
            <p:nvSpPr>
              <p:cNvPr id="1052893" name="Freeform 272"/>
              <p:cNvSpPr/>
              <p:nvPr/>
            </p:nvSpPr>
            <p:spPr bwMode="auto">
              <a:xfrm>
                <a:off x="653" y="1304"/>
                <a:ext cx="21" cy="4"/>
              </a:xfrm>
              <a:custGeom>
                <a:avLst/>
                <a:gdLst>
                  <a:gd name="T0" fmla="*/ 28 w 37"/>
                  <a:gd name="T1" fmla="*/ 0 h 9"/>
                  <a:gd name="T2" fmla="*/ 0 w 37"/>
                  <a:gd name="T3" fmla="*/ 0 h 9"/>
                  <a:gd name="T4" fmla="*/ 1 w 37"/>
                  <a:gd name="T5" fmla="*/ 5 h 9"/>
                  <a:gd name="T6" fmla="*/ 20 w 37"/>
                  <a:gd name="T7" fmla="*/ 9 h 9"/>
                  <a:gd name="T8" fmla="*/ 32 w 37"/>
                  <a:gd name="T9" fmla="*/ 9 h 9"/>
                  <a:gd name="T10" fmla="*/ 37 w 37"/>
                  <a:gd name="T11" fmla="*/ 5 h 9"/>
                  <a:gd name="T12" fmla="*/ 28 w 37"/>
                  <a:gd name="T13" fmla="*/ 0 h 9"/>
                  <a:gd name="T14" fmla="*/ 28 w 3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9">
                    <a:moveTo>
                      <a:pt x="28" y="0"/>
                    </a:moveTo>
                    <a:lnTo>
                      <a:pt x="0" y="0"/>
                    </a:lnTo>
                    <a:lnTo>
                      <a:pt x="1" y="5"/>
                    </a:lnTo>
                    <a:lnTo>
                      <a:pt x="20" y="9"/>
                    </a:lnTo>
                    <a:lnTo>
                      <a:pt x="32" y="9"/>
                    </a:lnTo>
                    <a:lnTo>
                      <a:pt x="37" y="5"/>
                    </a:lnTo>
                    <a:lnTo>
                      <a:pt x="28" y="0"/>
                    </a:lnTo>
                    <a:lnTo>
                      <a:pt x="28" y="0"/>
                    </a:lnTo>
                    <a:close/>
                  </a:path>
                </a:pathLst>
              </a:custGeom>
              <a:solidFill>
                <a:srgbClr val="FFD6C9"/>
              </a:solidFill>
              <a:ln>
                <a:noFill/>
              </a:ln>
            </p:spPr>
            <p:txBody>
              <a:bodyPr/>
              <a:lstStyle/>
              <a:p>
                <a:pPr algn="ctr"/>
                <a:endParaRPr lang="zh-CN" altLang="en-US" sz="2000">
                  <a:latin typeface="+mn-ea"/>
                </a:endParaRPr>
              </a:p>
            </p:txBody>
          </p:sp>
          <p:sp>
            <p:nvSpPr>
              <p:cNvPr id="1052894" name="Freeform 273"/>
              <p:cNvSpPr/>
              <p:nvPr/>
            </p:nvSpPr>
            <p:spPr bwMode="auto">
              <a:xfrm>
                <a:off x="674" y="1304"/>
                <a:ext cx="15" cy="7"/>
              </a:xfrm>
              <a:custGeom>
                <a:avLst/>
                <a:gdLst>
                  <a:gd name="T0" fmla="*/ 25 w 28"/>
                  <a:gd name="T1" fmla="*/ 9 h 15"/>
                  <a:gd name="T2" fmla="*/ 13 w 28"/>
                  <a:gd name="T3" fmla="*/ 4 h 15"/>
                  <a:gd name="T4" fmla="*/ 0 w 28"/>
                  <a:gd name="T5" fmla="*/ 0 h 15"/>
                  <a:gd name="T6" fmla="*/ 5 w 28"/>
                  <a:gd name="T7" fmla="*/ 5 h 15"/>
                  <a:gd name="T8" fmla="*/ 8 w 28"/>
                  <a:gd name="T9" fmla="*/ 10 h 15"/>
                  <a:gd name="T10" fmla="*/ 20 w 28"/>
                  <a:gd name="T11" fmla="*/ 14 h 15"/>
                  <a:gd name="T12" fmla="*/ 28 w 28"/>
                  <a:gd name="T13" fmla="*/ 15 h 15"/>
                  <a:gd name="T14" fmla="*/ 25 w 28"/>
                  <a:gd name="T15" fmla="*/ 9 h 15"/>
                  <a:gd name="T16" fmla="*/ 25 w 28"/>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5">
                    <a:moveTo>
                      <a:pt x="25" y="9"/>
                    </a:moveTo>
                    <a:lnTo>
                      <a:pt x="13" y="4"/>
                    </a:lnTo>
                    <a:lnTo>
                      <a:pt x="0" y="0"/>
                    </a:lnTo>
                    <a:lnTo>
                      <a:pt x="5" y="5"/>
                    </a:lnTo>
                    <a:lnTo>
                      <a:pt x="8" y="10"/>
                    </a:lnTo>
                    <a:lnTo>
                      <a:pt x="20" y="14"/>
                    </a:lnTo>
                    <a:lnTo>
                      <a:pt x="28" y="15"/>
                    </a:lnTo>
                    <a:lnTo>
                      <a:pt x="25" y="9"/>
                    </a:lnTo>
                    <a:lnTo>
                      <a:pt x="25" y="9"/>
                    </a:lnTo>
                    <a:close/>
                  </a:path>
                </a:pathLst>
              </a:custGeom>
              <a:solidFill>
                <a:srgbClr val="FFD6C9"/>
              </a:solidFill>
              <a:ln>
                <a:noFill/>
              </a:ln>
            </p:spPr>
            <p:txBody>
              <a:bodyPr/>
              <a:lstStyle/>
              <a:p>
                <a:pPr algn="ctr"/>
                <a:endParaRPr lang="zh-CN" altLang="en-US" sz="2000">
                  <a:latin typeface="+mn-ea"/>
                </a:endParaRPr>
              </a:p>
            </p:txBody>
          </p:sp>
          <p:sp>
            <p:nvSpPr>
              <p:cNvPr id="1052895" name="Freeform 274"/>
              <p:cNvSpPr/>
              <p:nvPr/>
            </p:nvSpPr>
            <p:spPr bwMode="auto">
              <a:xfrm>
                <a:off x="691" y="1316"/>
                <a:ext cx="7" cy="4"/>
              </a:xfrm>
              <a:custGeom>
                <a:avLst/>
                <a:gdLst>
                  <a:gd name="T0" fmla="*/ 0 w 11"/>
                  <a:gd name="T1" fmla="*/ 2 h 9"/>
                  <a:gd name="T2" fmla="*/ 3 w 11"/>
                  <a:gd name="T3" fmla="*/ 7 h 9"/>
                  <a:gd name="T4" fmla="*/ 10 w 11"/>
                  <a:gd name="T5" fmla="*/ 9 h 9"/>
                  <a:gd name="T6" fmla="*/ 11 w 11"/>
                  <a:gd name="T7" fmla="*/ 4 h 9"/>
                  <a:gd name="T8" fmla="*/ 8 w 11"/>
                  <a:gd name="T9" fmla="*/ 2 h 9"/>
                  <a:gd name="T10" fmla="*/ 1 w 11"/>
                  <a:gd name="T11" fmla="*/ 0 h 9"/>
                  <a:gd name="T12" fmla="*/ 0 w 11"/>
                  <a:gd name="T13" fmla="*/ 2 h 9"/>
                  <a:gd name="T14" fmla="*/ 0 w 11"/>
                  <a:gd name="T15" fmla="*/ 2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0" y="2"/>
                    </a:moveTo>
                    <a:lnTo>
                      <a:pt x="3" y="7"/>
                    </a:lnTo>
                    <a:lnTo>
                      <a:pt x="10" y="9"/>
                    </a:lnTo>
                    <a:lnTo>
                      <a:pt x="11" y="4"/>
                    </a:lnTo>
                    <a:lnTo>
                      <a:pt x="8" y="2"/>
                    </a:lnTo>
                    <a:lnTo>
                      <a:pt x="1" y="0"/>
                    </a:lnTo>
                    <a:lnTo>
                      <a:pt x="0" y="2"/>
                    </a:lnTo>
                    <a:lnTo>
                      <a:pt x="0" y="2"/>
                    </a:lnTo>
                    <a:close/>
                  </a:path>
                </a:pathLst>
              </a:custGeom>
              <a:solidFill>
                <a:srgbClr val="FAC7C7"/>
              </a:solidFill>
              <a:ln>
                <a:noFill/>
              </a:ln>
            </p:spPr>
            <p:txBody>
              <a:bodyPr/>
              <a:lstStyle/>
              <a:p>
                <a:pPr algn="ctr"/>
                <a:endParaRPr lang="zh-CN" altLang="en-US" sz="2000">
                  <a:latin typeface="+mn-ea"/>
                </a:endParaRPr>
              </a:p>
            </p:txBody>
          </p:sp>
          <p:sp>
            <p:nvSpPr>
              <p:cNvPr id="1052896" name="Freeform 275"/>
              <p:cNvSpPr/>
              <p:nvPr/>
            </p:nvSpPr>
            <p:spPr bwMode="auto">
              <a:xfrm>
                <a:off x="674" y="1311"/>
                <a:ext cx="14" cy="6"/>
              </a:xfrm>
              <a:custGeom>
                <a:avLst/>
                <a:gdLst>
                  <a:gd name="T0" fmla="*/ 3 w 27"/>
                  <a:gd name="T1" fmla="*/ 0 h 12"/>
                  <a:gd name="T2" fmla="*/ 13 w 27"/>
                  <a:gd name="T3" fmla="*/ 4 h 12"/>
                  <a:gd name="T4" fmla="*/ 27 w 27"/>
                  <a:gd name="T5" fmla="*/ 7 h 12"/>
                  <a:gd name="T6" fmla="*/ 25 w 27"/>
                  <a:gd name="T7" fmla="*/ 12 h 12"/>
                  <a:gd name="T8" fmla="*/ 13 w 27"/>
                  <a:gd name="T9" fmla="*/ 12 h 12"/>
                  <a:gd name="T10" fmla="*/ 0 w 27"/>
                  <a:gd name="T11" fmla="*/ 5 h 12"/>
                  <a:gd name="T12" fmla="*/ 0 w 27"/>
                  <a:gd name="T13" fmla="*/ 0 h 12"/>
                  <a:gd name="T14" fmla="*/ 3 w 27"/>
                  <a:gd name="T15" fmla="*/ 0 h 12"/>
                  <a:gd name="T16" fmla="*/ 3 w 2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2">
                    <a:moveTo>
                      <a:pt x="3" y="0"/>
                    </a:moveTo>
                    <a:lnTo>
                      <a:pt x="13" y="4"/>
                    </a:lnTo>
                    <a:lnTo>
                      <a:pt x="27" y="7"/>
                    </a:lnTo>
                    <a:lnTo>
                      <a:pt x="25" y="12"/>
                    </a:lnTo>
                    <a:lnTo>
                      <a:pt x="13" y="12"/>
                    </a:lnTo>
                    <a:lnTo>
                      <a:pt x="0" y="5"/>
                    </a:lnTo>
                    <a:lnTo>
                      <a:pt x="0" y="0"/>
                    </a:lnTo>
                    <a:lnTo>
                      <a:pt x="3" y="0"/>
                    </a:lnTo>
                    <a:lnTo>
                      <a:pt x="3" y="0"/>
                    </a:lnTo>
                    <a:close/>
                  </a:path>
                </a:pathLst>
              </a:custGeom>
              <a:solidFill>
                <a:srgbClr val="FFD6C9"/>
              </a:solidFill>
              <a:ln>
                <a:noFill/>
              </a:ln>
            </p:spPr>
            <p:txBody>
              <a:bodyPr/>
              <a:lstStyle/>
              <a:p>
                <a:pPr algn="ctr"/>
                <a:endParaRPr lang="zh-CN" altLang="en-US" sz="2000">
                  <a:latin typeface="+mn-ea"/>
                </a:endParaRPr>
              </a:p>
            </p:txBody>
          </p:sp>
          <p:sp>
            <p:nvSpPr>
              <p:cNvPr id="1052897" name="Freeform 276"/>
              <p:cNvSpPr/>
              <p:nvPr/>
            </p:nvSpPr>
            <p:spPr bwMode="auto">
              <a:xfrm>
                <a:off x="676" y="1326"/>
                <a:ext cx="5" cy="4"/>
              </a:xfrm>
              <a:custGeom>
                <a:avLst/>
                <a:gdLst>
                  <a:gd name="T0" fmla="*/ 10 w 10"/>
                  <a:gd name="T1" fmla="*/ 4 h 9"/>
                  <a:gd name="T2" fmla="*/ 8 w 10"/>
                  <a:gd name="T3" fmla="*/ 9 h 9"/>
                  <a:gd name="T4" fmla="*/ 0 w 10"/>
                  <a:gd name="T5" fmla="*/ 7 h 9"/>
                  <a:gd name="T6" fmla="*/ 2 w 10"/>
                  <a:gd name="T7" fmla="*/ 0 h 9"/>
                  <a:gd name="T8" fmla="*/ 10 w 10"/>
                  <a:gd name="T9" fmla="*/ 4 h 9"/>
                  <a:gd name="T10" fmla="*/ 10 w 10"/>
                  <a:gd name="T11" fmla="*/ 4 h 9"/>
                </a:gdLst>
                <a:ahLst/>
                <a:cxnLst>
                  <a:cxn ang="0">
                    <a:pos x="T0" y="T1"/>
                  </a:cxn>
                  <a:cxn ang="0">
                    <a:pos x="T2" y="T3"/>
                  </a:cxn>
                  <a:cxn ang="0">
                    <a:pos x="T4" y="T5"/>
                  </a:cxn>
                  <a:cxn ang="0">
                    <a:pos x="T6" y="T7"/>
                  </a:cxn>
                  <a:cxn ang="0">
                    <a:pos x="T8" y="T9"/>
                  </a:cxn>
                  <a:cxn ang="0">
                    <a:pos x="T10" y="T11"/>
                  </a:cxn>
                </a:cxnLst>
                <a:rect l="0" t="0" r="r" b="b"/>
                <a:pathLst>
                  <a:path w="10" h="9">
                    <a:moveTo>
                      <a:pt x="10" y="4"/>
                    </a:moveTo>
                    <a:lnTo>
                      <a:pt x="8" y="9"/>
                    </a:lnTo>
                    <a:lnTo>
                      <a:pt x="0" y="7"/>
                    </a:lnTo>
                    <a:lnTo>
                      <a:pt x="2" y="0"/>
                    </a:lnTo>
                    <a:lnTo>
                      <a:pt x="10" y="4"/>
                    </a:lnTo>
                    <a:lnTo>
                      <a:pt x="10" y="4"/>
                    </a:lnTo>
                    <a:close/>
                  </a:path>
                </a:pathLst>
              </a:custGeom>
              <a:solidFill>
                <a:srgbClr val="FFD6C9"/>
              </a:solidFill>
              <a:ln>
                <a:noFill/>
              </a:ln>
            </p:spPr>
            <p:txBody>
              <a:bodyPr/>
              <a:lstStyle/>
              <a:p>
                <a:pPr algn="ctr"/>
                <a:endParaRPr lang="zh-CN" altLang="en-US" sz="2000">
                  <a:latin typeface="+mn-ea"/>
                </a:endParaRPr>
              </a:p>
            </p:txBody>
          </p:sp>
          <p:sp>
            <p:nvSpPr>
              <p:cNvPr id="1052898" name="Freeform 277"/>
              <p:cNvSpPr/>
              <p:nvPr/>
            </p:nvSpPr>
            <p:spPr bwMode="auto">
              <a:xfrm>
                <a:off x="664" y="1322"/>
                <a:ext cx="9" cy="7"/>
              </a:xfrm>
              <a:custGeom>
                <a:avLst/>
                <a:gdLst>
                  <a:gd name="T0" fmla="*/ 0 w 15"/>
                  <a:gd name="T1" fmla="*/ 0 h 14"/>
                  <a:gd name="T2" fmla="*/ 13 w 15"/>
                  <a:gd name="T3" fmla="*/ 5 h 14"/>
                  <a:gd name="T4" fmla="*/ 15 w 15"/>
                  <a:gd name="T5" fmla="*/ 8 h 14"/>
                  <a:gd name="T6" fmla="*/ 12 w 15"/>
                  <a:gd name="T7" fmla="*/ 14 h 14"/>
                  <a:gd name="T8" fmla="*/ 0 w 15"/>
                  <a:gd name="T9" fmla="*/ 8 h 14"/>
                  <a:gd name="T10" fmla="*/ 0 w 15"/>
                  <a:gd name="T11" fmla="*/ 5 h 14"/>
                  <a:gd name="T12" fmla="*/ 0 w 15"/>
                  <a:gd name="T13" fmla="*/ 0 h 14"/>
                  <a:gd name="T14" fmla="*/ 0 w 15"/>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0" y="0"/>
                    </a:moveTo>
                    <a:lnTo>
                      <a:pt x="13" y="5"/>
                    </a:lnTo>
                    <a:lnTo>
                      <a:pt x="15" y="8"/>
                    </a:lnTo>
                    <a:lnTo>
                      <a:pt x="12" y="14"/>
                    </a:lnTo>
                    <a:lnTo>
                      <a:pt x="0" y="8"/>
                    </a:lnTo>
                    <a:lnTo>
                      <a:pt x="0" y="5"/>
                    </a:lnTo>
                    <a:lnTo>
                      <a:pt x="0" y="0"/>
                    </a:lnTo>
                    <a:lnTo>
                      <a:pt x="0" y="0"/>
                    </a:lnTo>
                    <a:close/>
                  </a:path>
                </a:pathLst>
              </a:custGeom>
              <a:solidFill>
                <a:srgbClr val="FFD6C9"/>
              </a:solidFill>
              <a:ln>
                <a:noFill/>
              </a:ln>
            </p:spPr>
            <p:txBody>
              <a:bodyPr/>
              <a:lstStyle/>
              <a:p>
                <a:pPr algn="ctr"/>
                <a:endParaRPr lang="zh-CN" altLang="en-US" sz="2000">
                  <a:latin typeface="+mn-ea"/>
                </a:endParaRPr>
              </a:p>
            </p:txBody>
          </p:sp>
          <p:sp>
            <p:nvSpPr>
              <p:cNvPr id="1052899" name="Freeform 278"/>
              <p:cNvSpPr/>
              <p:nvPr/>
            </p:nvSpPr>
            <p:spPr bwMode="auto">
              <a:xfrm>
                <a:off x="681" y="1328"/>
                <a:ext cx="6" cy="4"/>
              </a:xfrm>
              <a:custGeom>
                <a:avLst/>
                <a:gdLst>
                  <a:gd name="T0" fmla="*/ 10 w 10"/>
                  <a:gd name="T1" fmla="*/ 8 h 8"/>
                  <a:gd name="T2" fmla="*/ 0 w 10"/>
                  <a:gd name="T3" fmla="*/ 7 h 8"/>
                  <a:gd name="T4" fmla="*/ 2 w 10"/>
                  <a:gd name="T5" fmla="*/ 0 h 8"/>
                  <a:gd name="T6" fmla="*/ 10 w 10"/>
                  <a:gd name="T7" fmla="*/ 3 h 8"/>
                  <a:gd name="T8" fmla="*/ 10 w 10"/>
                  <a:gd name="T9" fmla="*/ 8 h 8"/>
                  <a:gd name="T10" fmla="*/ 10 w 10"/>
                  <a:gd name="T11" fmla="*/ 8 h 8"/>
                </a:gdLst>
                <a:ahLst/>
                <a:cxnLst>
                  <a:cxn ang="0">
                    <a:pos x="T0" y="T1"/>
                  </a:cxn>
                  <a:cxn ang="0">
                    <a:pos x="T2" y="T3"/>
                  </a:cxn>
                  <a:cxn ang="0">
                    <a:pos x="T4" y="T5"/>
                  </a:cxn>
                  <a:cxn ang="0">
                    <a:pos x="T6" y="T7"/>
                  </a:cxn>
                  <a:cxn ang="0">
                    <a:pos x="T8" y="T9"/>
                  </a:cxn>
                  <a:cxn ang="0">
                    <a:pos x="T10" y="T11"/>
                  </a:cxn>
                </a:cxnLst>
                <a:rect l="0" t="0" r="r" b="b"/>
                <a:pathLst>
                  <a:path w="10" h="8">
                    <a:moveTo>
                      <a:pt x="10" y="8"/>
                    </a:moveTo>
                    <a:lnTo>
                      <a:pt x="0" y="7"/>
                    </a:lnTo>
                    <a:lnTo>
                      <a:pt x="2" y="0"/>
                    </a:lnTo>
                    <a:lnTo>
                      <a:pt x="10" y="3"/>
                    </a:lnTo>
                    <a:lnTo>
                      <a:pt x="10" y="8"/>
                    </a:lnTo>
                    <a:lnTo>
                      <a:pt x="10" y="8"/>
                    </a:lnTo>
                    <a:close/>
                  </a:path>
                </a:pathLst>
              </a:custGeom>
              <a:solidFill>
                <a:srgbClr val="FFD6C9"/>
              </a:solidFill>
              <a:ln>
                <a:noFill/>
              </a:ln>
            </p:spPr>
            <p:txBody>
              <a:bodyPr/>
              <a:lstStyle/>
              <a:p>
                <a:pPr algn="ctr"/>
                <a:endParaRPr lang="zh-CN" altLang="en-US" sz="2000">
                  <a:latin typeface="+mn-ea"/>
                </a:endParaRPr>
              </a:p>
            </p:txBody>
          </p:sp>
          <p:sp>
            <p:nvSpPr>
              <p:cNvPr id="1052900" name="Freeform 279"/>
              <p:cNvSpPr/>
              <p:nvPr/>
            </p:nvSpPr>
            <p:spPr bwMode="auto">
              <a:xfrm>
                <a:off x="315" y="1111"/>
                <a:ext cx="54" cy="82"/>
              </a:xfrm>
              <a:custGeom>
                <a:avLst/>
                <a:gdLst>
                  <a:gd name="T0" fmla="*/ 94 w 101"/>
                  <a:gd name="T1" fmla="*/ 10 h 164"/>
                  <a:gd name="T2" fmla="*/ 57 w 101"/>
                  <a:gd name="T3" fmla="*/ 72 h 164"/>
                  <a:gd name="T4" fmla="*/ 47 w 101"/>
                  <a:gd name="T5" fmla="*/ 120 h 164"/>
                  <a:gd name="T6" fmla="*/ 45 w 101"/>
                  <a:gd name="T7" fmla="*/ 164 h 164"/>
                  <a:gd name="T8" fmla="*/ 40 w 101"/>
                  <a:gd name="T9" fmla="*/ 95 h 164"/>
                  <a:gd name="T10" fmla="*/ 45 w 101"/>
                  <a:gd name="T11" fmla="*/ 73 h 164"/>
                  <a:gd name="T12" fmla="*/ 15 w 101"/>
                  <a:gd name="T13" fmla="*/ 93 h 164"/>
                  <a:gd name="T14" fmla="*/ 7 w 101"/>
                  <a:gd name="T15" fmla="*/ 159 h 164"/>
                  <a:gd name="T16" fmla="*/ 0 w 101"/>
                  <a:gd name="T17" fmla="*/ 33 h 164"/>
                  <a:gd name="T18" fmla="*/ 10 w 101"/>
                  <a:gd name="T19" fmla="*/ 15 h 164"/>
                  <a:gd name="T20" fmla="*/ 50 w 101"/>
                  <a:gd name="T21" fmla="*/ 0 h 164"/>
                  <a:gd name="T22" fmla="*/ 86 w 101"/>
                  <a:gd name="T23" fmla="*/ 0 h 164"/>
                  <a:gd name="T24" fmla="*/ 101 w 101"/>
                  <a:gd name="T25" fmla="*/ 1 h 164"/>
                  <a:gd name="T26" fmla="*/ 94 w 101"/>
                  <a:gd name="T27" fmla="*/ 10 h 164"/>
                  <a:gd name="T28" fmla="*/ 94 w 101"/>
                  <a:gd name="T29" fmla="*/ 1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64">
                    <a:moveTo>
                      <a:pt x="94" y="10"/>
                    </a:moveTo>
                    <a:lnTo>
                      <a:pt x="57" y="72"/>
                    </a:lnTo>
                    <a:lnTo>
                      <a:pt x="47" y="120"/>
                    </a:lnTo>
                    <a:lnTo>
                      <a:pt x="45" y="164"/>
                    </a:lnTo>
                    <a:lnTo>
                      <a:pt x="40" y="95"/>
                    </a:lnTo>
                    <a:lnTo>
                      <a:pt x="45" y="73"/>
                    </a:lnTo>
                    <a:lnTo>
                      <a:pt x="15" y="93"/>
                    </a:lnTo>
                    <a:lnTo>
                      <a:pt x="7" y="159"/>
                    </a:lnTo>
                    <a:lnTo>
                      <a:pt x="0" y="33"/>
                    </a:lnTo>
                    <a:lnTo>
                      <a:pt x="10" y="15"/>
                    </a:lnTo>
                    <a:lnTo>
                      <a:pt x="50" y="0"/>
                    </a:lnTo>
                    <a:lnTo>
                      <a:pt x="86" y="0"/>
                    </a:lnTo>
                    <a:lnTo>
                      <a:pt x="101" y="1"/>
                    </a:lnTo>
                    <a:lnTo>
                      <a:pt x="94" y="10"/>
                    </a:lnTo>
                    <a:lnTo>
                      <a:pt x="94" y="10"/>
                    </a:lnTo>
                    <a:close/>
                  </a:path>
                </a:pathLst>
              </a:custGeom>
              <a:solidFill>
                <a:srgbClr val="BDC9D4"/>
              </a:solidFill>
              <a:ln>
                <a:noFill/>
              </a:ln>
            </p:spPr>
            <p:txBody>
              <a:bodyPr/>
              <a:lstStyle/>
              <a:p>
                <a:pPr algn="ctr"/>
                <a:endParaRPr lang="zh-CN" altLang="en-US" sz="2000">
                  <a:latin typeface="+mn-ea"/>
                </a:endParaRPr>
              </a:p>
            </p:txBody>
          </p:sp>
          <p:sp>
            <p:nvSpPr>
              <p:cNvPr id="1052901" name="Freeform 280"/>
              <p:cNvSpPr/>
              <p:nvPr/>
            </p:nvSpPr>
            <p:spPr bwMode="auto">
              <a:xfrm>
                <a:off x="372" y="1112"/>
                <a:ext cx="27" cy="16"/>
              </a:xfrm>
              <a:custGeom>
                <a:avLst/>
                <a:gdLst>
                  <a:gd name="T0" fmla="*/ 48 w 48"/>
                  <a:gd name="T1" fmla="*/ 34 h 34"/>
                  <a:gd name="T2" fmla="*/ 22 w 48"/>
                  <a:gd name="T3" fmla="*/ 24 h 34"/>
                  <a:gd name="T4" fmla="*/ 0 w 48"/>
                  <a:gd name="T5" fmla="*/ 0 h 34"/>
                  <a:gd name="T6" fmla="*/ 18 w 48"/>
                  <a:gd name="T7" fmla="*/ 7 h 34"/>
                  <a:gd name="T8" fmla="*/ 30 w 48"/>
                  <a:gd name="T9" fmla="*/ 15 h 34"/>
                  <a:gd name="T10" fmla="*/ 48 w 48"/>
                  <a:gd name="T11" fmla="*/ 34 h 34"/>
                  <a:gd name="T12" fmla="*/ 48 w 48"/>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48" h="34">
                    <a:moveTo>
                      <a:pt x="48" y="34"/>
                    </a:moveTo>
                    <a:lnTo>
                      <a:pt x="22" y="24"/>
                    </a:lnTo>
                    <a:lnTo>
                      <a:pt x="0" y="0"/>
                    </a:lnTo>
                    <a:lnTo>
                      <a:pt x="18" y="7"/>
                    </a:lnTo>
                    <a:lnTo>
                      <a:pt x="30" y="15"/>
                    </a:lnTo>
                    <a:lnTo>
                      <a:pt x="48" y="34"/>
                    </a:lnTo>
                    <a:lnTo>
                      <a:pt x="48" y="34"/>
                    </a:lnTo>
                    <a:close/>
                  </a:path>
                </a:pathLst>
              </a:custGeom>
              <a:solidFill>
                <a:srgbClr val="BDC9D4"/>
              </a:solidFill>
              <a:ln>
                <a:noFill/>
              </a:ln>
            </p:spPr>
            <p:txBody>
              <a:bodyPr/>
              <a:lstStyle/>
              <a:p>
                <a:pPr algn="ctr"/>
                <a:endParaRPr lang="zh-CN" altLang="en-US" sz="2000">
                  <a:latin typeface="+mn-ea"/>
                </a:endParaRPr>
              </a:p>
            </p:txBody>
          </p:sp>
          <p:sp>
            <p:nvSpPr>
              <p:cNvPr id="1052902" name="Freeform 281"/>
              <p:cNvSpPr/>
              <p:nvPr/>
            </p:nvSpPr>
            <p:spPr bwMode="auto">
              <a:xfrm>
                <a:off x="455" y="1268"/>
                <a:ext cx="128" cy="62"/>
              </a:xfrm>
              <a:custGeom>
                <a:avLst/>
                <a:gdLst>
                  <a:gd name="T0" fmla="*/ 9 w 237"/>
                  <a:gd name="T1" fmla="*/ 0 h 126"/>
                  <a:gd name="T2" fmla="*/ 24 w 237"/>
                  <a:gd name="T3" fmla="*/ 20 h 126"/>
                  <a:gd name="T4" fmla="*/ 49 w 237"/>
                  <a:gd name="T5" fmla="*/ 24 h 126"/>
                  <a:gd name="T6" fmla="*/ 71 w 237"/>
                  <a:gd name="T7" fmla="*/ 37 h 126"/>
                  <a:gd name="T8" fmla="*/ 141 w 237"/>
                  <a:gd name="T9" fmla="*/ 52 h 126"/>
                  <a:gd name="T10" fmla="*/ 52 w 237"/>
                  <a:gd name="T11" fmla="*/ 42 h 126"/>
                  <a:gd name="T12" fmla="*/ 74 w 237"/>
                  <a:gd name="T13" fmla="*/ 59 h 126"/>
                  <a:gd name="T14" fmla="*/ 173 w 237"/>
                  <a:gd name="T15" fmla="*/ 104 h 126"/>
                  <a:gd name="T16" fmla="*/ 237 w 237"/>
                  <a:gd name="T17" fmla="*/ 126 h 126"/>
                  <a:gd name="T18" fmla="*/ 218 w 237"/>
                  <a:gd name="T19" fmla="*/ 126 h 126"/>
                  <a:gd name="T20" fmla="*/ 177 w 237"/>
                  <a:gd name="T21" fmla="*/ 112 h 126"/>
                  <a:gd name="T22" fmla="*/ 118 w 237"/>
                  <a:gd name="T23" fmla="*/ 92 h 126"/>
                  <a:gd name="T24" fmla="*/ 67 w 237"/>
                  <a:gd name="T25" fmla="*/ 67 h 126"/>
                  <a:gd name="T26" fmla="*/ 49 w 237"/>
                  <a:gd name="T27" fmla="*/ 55 h 126"/>
                  <a:gd name="T28" fmla="*/ 39 w 237"/>
                  <a:gd name="T29" fmla="*/ 44 h 126"/>
                  <a:gd name="T30" fmla="*/ 22 w 237"/>
                  <a:gd name="T31" fmla="*/ 34 h 126"/>
                  <a:gd name="T32" fmla="*/ 14 w 237"/>
                  <a:gd name="T33" fmla="*/ 29 h 126"/>
                  <a:gd name="T34" fmla="*/ 0 w 237"/>
                  <a:gd name="T35" fmla="*/ 3 h 126"/>
                  <a:gd name="T36" fmla="*/ 9 w 237"/>
                  <a:gd name="T37" fmla="*/ 0 h 126"/>
                  <a:gd name="T38" fmla="*/ 9 w 237"/>
                  <a:gd name="T3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7" h="126">
                    <a:moveTo>
                      <a:pt x="9" y="0"/>
                    </a:moveTo>
                    <a:lnTo>
                      <a:pt x="24" y="20"/>
                    </a:lnTo>
                    <a:lnTo>
                      <a:pt x="49" y="24"/>
                    </a:lnTo>
                    <a:lnTo>
                      <a:pt x="71" y="37"/>
                    </a:lnTo>
                    <a:lnTo>
                      <a:pt x="141" y="52"/>
                    </a:lnTo>
                    <a:lnTo>
                      <a:pt x="52" y="42"/>
                    </a:lnTo>
                    <a:lnTo>
                      <a:pt x="74" y="59"/>
                    </a:lnTo>
                    <a:lnTo>
                      <a:pt x="173" y="104"/>
                    </a:lnTo>
                    <a:lnTo>
                      <a:pt x="237" y="126"/>
                    </a:lnTo>
                    <a:lnTo>
                      <a:pt x="218" y="126"/>
                    </a:lnTo>
                    <a:lnTo>
                      <a:pt x="177" y="112"/>
                    </a:lnTo>
                    <a:lnTo>
                      <a:pt x="118" y="92"/>
                    </a:lnTo>
                    <a:lnTo>
                      <a:pt x="67" y="67"/>
                    </a:lnTo>
                    <a:lnTo>
                      <a:pt x="49" y="55"/>
                    </a:lnTo>
                    <a:lnTo>
                      <a:pt x="39" y="44"/>
                    </a:lnTo>
                    <a:lnTo>
                      <a:pt x="22" y="34"/>
                    </a:lnTo>
                    <a:lnTo>
                      <a:pt x="14" y="29"/>
                    </a:lnTo>
                    <a:lnTo>
                      <a:pt x="0" y="3"/>
                    </a:lnTo>
                    <a:lnTo>
                      <a:pt x="9" y="0"/>
                    </a:lnTo>
                    <a:lnTo>
                      <a:pt x="9" y="0"/>
                    </a:lnTo>
                    <a:close/>
                  </a:path>
                </a:pathLst>
              </a:custGeom>
              <a:solidFill>
                <a:srgbClr val="C7695C"/>
              </a:solidFill>
              <a:ln>
                <a:noFill/>
              </a:ln>
            </p:spPr>
            <p:txBody>
              <a:bodyPr/>
              <a:lstStyle/>
              <a:p>
                <a:pPr algn="ctr"/>
                <a:endParaRPr lang="zh-CN" altLang="en-US" sz="2000">
                  <a:latin typeface="+mn-ea"/>
                </a:endParaRPr>
              </a:p>
            </p:txBody>
          </p:sp>
          <p:sp>
            <p:nvSpPr>
              <p:cNvPr id="1052903" name="Freeform 282"/>
              <p:cNvSpPr/>
              <p:nvPr/>
            </p:nvSpPr>
            <p:spPr bwMode="auto">
              <a:xfrm>
                <a:off x="437" y="1188"/>
                <a:ext cx="64" cy="65"/>
              </a:xfrm>
              <a:custGeom>
                <a:avLst/>
                <a:gdLst>
                  <a:gd name="T0" fmla="*/ 0 w 117"/>
                  <a:gd name="T1" fmla="*/ 0 h 131"/>
                  <a:gd name="T2" fmla="*/ 30 w 117"/>
                  <a:gd name="T3" fmla="*/ 22 h 131"/>
                  <a:gd name="T4" fmla="*/ 37 w 117"/>
                  <a:gd name="T5" fmla="*/ 43 h 131"/>
                  <a:gd name="T6" fmla="*/ 45 w 117"/>
                  <a:gd name="T7" fmla="*/ 37 h 131"/>
                  <a:gd name="T8" fmla="*/ 59 w 117"/>
                  <a:gd name="T9" fmla="*/ 62 h 131"/>
                  <a:gd name="T10" fmla="*/ 70 w 117"/>
                  <a:gd name="T11" fmla="*/ 75 h 131"/>
                  <a:gd name="T12" fmla="*/ 90 w 117"/>
                  <a:gd name="T13" fmla="*/ 122 h 131"/>
                  <a:gd name="T14" fmla="*/ 94 w 117"/>
                  <a:gd name="T15" fmla="*/ 131 h 131"/>
                  <a:gd name="T16" fmla="*/ 117 w 117"/>
                  <a:gd name="T17" fmla="*/ 121 h 131"/>
                  <a:gd name="T18" fmla="*/ 94 w 117"/>
                  <a:gd name="T19" fmla="*/ 95 h 131"/>
                  <a:gd name="T20" fmla="*/ 74 w 117"/>
                  <a:gd name="T21" fmla="*/ 62 h 131"/>
                  <a:gd name="T22" fmla="*/ 48 w 117"/>
                  <a:gd name="T23" fmla="*/ 30 h 131"/>
                  <a:gd name="T24" fmla="*/ 18 w 117"/>
                  <a:gd name="T25" fmla="*/ 7 h 131"/>
                  <a:gd name="T26" fmla="*/ 0 w 117"/>
                  <a:gd name="T27" fmla="*/ 0 h 131"/>
                  <a:gd name="T28" fmla="*/ 0 w 117"/>
                  <a:gd name="T2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31">
                    <a:moveTo>
                      <a:pt x="0" y="0"/>
                    </a:moveTo>
                    <a:lnTo>
                      <a:pt x="30" y="22"/>
                    </a:lnTo>
                    <a:lnTo>
                      <a:pt x="37" y="43"/>
                    </a:lnTo>
                    <a:lnTo>
                      <a:pt x="45" y="37"/>
                    </a:lnTo>
                    <a:lnTo>
                      <a:pt x="59" y="62"/>
                    </a:lnTo>
                    <a:lnTo>
                      <a:pt x="70" y="75"/>
                    </a:lnTo>
                    <a:lnTo>
                      <a:pt x="90" y="122"/>
                    </a:lnTo>
                    <a:lnTo>
                      <a:pt x="94" y="131"/>
                    </a:lnTo>
                    <a:lnTo>
                      <a:pt x="117" y="121"/>
                    </a:lnTo>
                    <a:lnTo>
                      <a:pt x="94" y="95"/>
                    </a:lnTo>
                    <a:lnTo>
                      <a:pt x="74" y="62"/>
                    </a:lnTo>
                    <a:lnTo>
                      <a:pt x="48" y="30"/>
                    </a:lnTo>
                    <a:lnTo>
                      <a:pt x="18" y="7"/>
                    </a:lnTo>
                    <a:lnTo>
                      <a:pt x="0" y="0"/>
                    </a:lnTo>
                    <a:lnTo>
                      <a:pt x="0" y="0"/>
                    </a:lnTo>
                    <a:close/>
                  </a:path>
                </a:pathLst>
              </a:custGeom>
              <a:solidFill>
                <a:srgbClr val="BDC9D4"/>
              </a:solidFill>
              <a:ln>
                <a:noFill/>
              </a:ln>
            </p:spPr>
            <p:txBody>
              <a:bodyPr/>
              <a:lstStyle/>
              <a:p>
                <a:pPr algn="ctr"/>
                <a:endParaRPr lang="zh-CN" altLang="en-US" sz="2000">
                  <a:latin typeface="+mn-ea"/>
                </a:endParaRPr>
              </a:p>
            </p:txBody>
          </p:sp>
          <p:sp>
            <p:nvSpPr>
              <p:cNvPr id="1052904" name="Freeform 283"/>
              <p:cNvSpPr/>
              <p:nvPr/>
            </p:nvSpPr>
            <p:spPr bwMode="auto">
              <a:xfrm>
                <a:off x="407" y="1136"/>
                <a:ext cx="49" cy="56"/>
              </a:xfrm>
              <a:custGeom>
                <a:avLst/>
                <a:gdLst>
                  <a:gd name="T0" fmla="*/ 44 w 91"/>
                  <a:gd name="T1" fmla="*/ 30 h 112"/>
                  <a:gd name="T2" fmla="*/ 17 w 91"/>
                  <a:gd name="T3" fmla="*/ 2 h 112"/>
                  <a:gd name="T4" fmla="*/ 0 w 91"/>
                  <a:gd name="T5" fmla="*/ 0 h 112"/>
                  <a:gd name="T6" fmla="*/ 17 w 91"/>
                  <a:gd name="T7" fmla="*/ 18 h 112"/>
                  <a:gd name="T8" fmla="*/ 34 w 91"/>
                  <a:gd name="T9" fmla="*/ 28 h 112"/>
                  <a:gd name="T10" fmla="*/ 25 w 91"/>
                  <a:gd name="T11" fmla="*/ 32 h 112"/>
                  <a:gd name="T12" fmla="*/ 45 w 91"/>
                  <a:gd name="T13" fmla="*/ 45 h 112"/>
                  <a:gd name="T14" fmla="*/ 54 w 91"/>
                  <a:gd name="T15" fmla="*/ 59 h 112"/>
                  <a:gd name="T16" fmla="*/ 59 w 91"/>
                  <a:gd name="T17" fmla="*/ 77 h 112"/>
                  <a:gd name="T18" fmla="*/ 34 w 91"/>
                  <a:gd name="T19" fmla="*/ 57 h 112"/>
                  <a:gd name="T20" fmla="*/ 50 w 91"/>
                  <a:gd name="T21" fmla="*/ 77 h 112"/>
                  <a:gd name="T22" fmla="*/ 69 w 91"/>
                  <a:gd name="T23" fmla="*/ 94 h 112"/>
                  <a:gd name="T24" fmla="*/ 91 w 91"/>
                  <a:gd name="T25" fmla="*/ 112 h 112"/>
                  <a:gd name="T26" fmla="*/ 72 w 91"/>
                  <a:gd name="T27" fmla="*/ 67 h 112"/>
                  <a:gd name="T28" fmla="*/ 66 w 91"/>
                  <a:gd name="T29" fmla="*/ 57 h 112"/>
                  <a:gd name="T30" fmla="*/ 44 w 91"/>
                  <a:gd name="T31" fmla="*/ 30 h 112"/>
                  <a:gd name="T32" fmla="*/ 44 w 91"/>
                  <a:gd name="T33" fmla="*/ 3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112">
                    <a:moveTo>
                      <a:pt x="44" y="30"/>
                    </a:moveTo>
                    <a:lnTo>
                      <a:pt x="17" y="2"/>
                    </a:lnTo>
                    <a:lnTo>
                      <a:pt x="0" y="0"/>
                    </a:lnTo>
                    <a:lnTo>
                      <a:pt x="17" y="18"/>
                    </a:lnTo>
                    <a:lnTo>
                      <a:pt x="34" y="28"/>
                    </a:lnTo>
                    <a:lnTo>
                      <a:pt x="25" y="32"/>
                    </a:lnTo>
                    <a:lnTo>
                      <a:pt x="45" y="45"/>
                    </a:lnTo>
                    <a:lnTo>
                      <a:pt x="54" y="59"/>
                    </a:lnTo>
                    <a:lnTo>
                      <a:pt x="59" y="77"/>
                    </a:lnTo>
                    <a:lnTo>
                      <a:pt x="34" y="57"/>
                    </a:lnTo>
                    <a:lnTo>
                      <a:pt x="50" y="77"/>
                    </a:lnTo>
                    <a:lnTo>
                      <a:pt x="69" y="94"/>
                    </a:lnTo>
                    <a:lnTo>
                      <a:pt x="91" y="112"/>
                    </a:lnTo>
                    <a:lnTo>
                      <a:pt x="72" y="67"/>
                    </a:lnTo>
                    <a:lnTo>
                      <a:pt x="66" y="57"/>
                    </a:lnTo>
                    <a:lnTo>
                      <a:pt x="44" y="30"/>
                    </a:lnTo>
                    <a:lnTo>
                      <a:pt x="44" y="30"/>
                    </a:lnTo>
                    <a:close/>
                  </a:path>
                </a:pathLst>
              </a:custGeom>
              <a:solidFill>
                <a:srgbClr val="BDC9D4"/>
              </a:solidFill>
              <a:ln>
                <a:noFill/>
              </a:ln>
            </p:spPr>
            <p:txBody>
              <a:bodyPr/>
              <a:lstStyle/>
              <a:p>
                <a:pPr algn="ctr"/>
                <a:endParaRPr lang="zh-CN" altLang="en-US" sz="2000">
                  <a:latin typeface="+mn-ea"/>
                </a:endParaRPr>
              </a:p>
            </p:txBody>
          </p:sp>
          <p:sp>
            <p:nvSpPr>
              <p:cNvPr id="1052905" name="Freeform 284"/>
              <p:cNvSpPr/>
              <p:nvPr/>
            </p:nvSpPr>
            <p:spPr bwMode="auto">
              <a:xfrm>
                <a:off x="356" y="1015"/>
                <a:ext cx="114" cy="112"/>
              </a:xfrm>
              <a:custGeom>
                <a:avLst/>
                <a:gdLst>
                  <a:gd name="T0" fmla="*/ 191 w 210"/>
                  <a:gd name="T1" fmla="*/ 17 h 223"/>
                  <a:gd name="T2" fmla="*/ 205 w 210"/>
                  <a:gd name="T3" fmla="*/ 36 h 223"/>
                  <a:gd name="T4" fmla="*/ 210 w 210"/>
                  <a:gd name="T5" fmla="*/ 56 h 223"/>
                  <a:gd name="T6" fmla="*/ 210 w 210"/>
                  <a:gd name="T7" fmla="*/ 71 h 223"/>
                  <a:gd name="T8" fmla="*/ 208 w 210"/>
                  <a:gd name="T9" fmla="*/ 91 h 223"/>
                  <a:gd name="T10" fmla="*/ 208 w 210"/>
                  <a:gd name="T11" fmla="*/ 106 h 223"/>
                  <a:gd name="T12" fmla="*/ 202 w 210"/>
                  <a:gd name="T13" fmla="*/ 108 h 223"/>
                  <a:gd name="T14" fmla="*/ 200 w 210"/>
                  <a:gd name="T15" fmla="*/ 118 h 223"/>
                  <a:gd name="T16" fmla="*/ 200 w 210"/>
                  <a:gd name="T17" fmla="*/ 125 h 223"/>
                  <a:gd name="T18" fmla="*/ 203 w 210"/>
                  <a:gd name="T19" fmla="*/ 143 h 223"/>
                  <a:gd name="T20" fmla="*/ 207 w 210"/>
                  <a:gd name="T21" fmla="*/ 153 h 223"/>
                  <a:gd name="T22" fmla="*/ 205 w 210"/>
                  <a:gd name="T23" fmla="*/ 161 h 223"/>
                  <a:gd name="T24" fmla="*/ 200 w 210"/>
                  <a:gd name="T25" fmla="*/ 163 h 223"/>
                  <a:gd name="T26" fmla="*/ 185 w 210"/>
                  <a:gd name="T27" fmla="*/ 163 h 223"/>
                  <a:gd name="T28" fmla="*/ 180 w 210"/>
                  <a:gd name="T29" fmla="*/ 177 h 223"/>
                  <a:gd name="T30" fmla="*/ 171 w 210"/>
                  <a:gd name="T31" fmla="*/ 180 h 223"/>
                  <a:gd name="T32" fmla="*/ 171 w 210"/>
                  <a:gd name="T33" fmla="*/ 192 h 223"/>
                  <a:gd name="T34" fmla="*/ 163 w 210"/>
                  <a:gd name="T35" fmla="*/ 197 h 223"/>
                  <a:gd name="T36" fmla="*/ 163 w 210"/>
                  <a:gd name="T37" fmla="*/ 202 h 223"/>
                  <a:gd name="T38" fmla="*/ 161 w 210"/>
                  <a:gd name="T39" fmla="*/ 215 h 223"/>
                  <a:gd name="T40" fmla="*/ 155 w 210"/>
                  <a:gd name="T41" fmla="*/ 220 h 223"/>
                  <a:gd name="T42" fmla="*/ 146 w 210"/>
                  <a:gd name="T43" fmla="*/ 220 h 223"/>
                  <a:gd name="T44" fmla="*/ 111 w 210"/>
                  <a:gd name="T45" fmla="*/ 212 h 223"/>
                  <a:gd name="T46" fmla="*/ 103 w 210"/>
                  <a:gd name="T47" fmla="*/ 215 h 223"/>
                  <a:gd name="T48" fmla="*/ 98 w 210"/>
                  <a:gd name="T49" fmla="*/ 223 h 223"/>
                  <a:gd name="T50" fmla="*/ 81 w 210"/>
                  <a:gd name="T51" fmla="*/ 208 h 223"/>
                  <a:gd name="T52" fmla="*/ 62 w 210"/>
                  <a:gd name="T53" fmla="*/ 190 h 223"/>
                  <a:gd name="T54" fmla="*/ 52 w 210"/>
                  <a:gd name="T55" fmla="*/ 178 h 223"/>
                  <a:gd name="T56" fmla="*/ 40 w 210"/>
                  <a:gd name="T57" fmla="*/ 171 h 223"/>
                  <a:gd name="T58" fmla="*/ 25 w 210"/>
                  <a:gd name="T59" fmla="*/ 170 h 223"/>
                  <a:gd name="T60" fmla="*/ 0 w 210"/>
                  <a:gd name="T61" fmla="*/ 170 h 223"/>
                  <a:gd name="T62" fmla="*/ 7 w 210"/>
                  <a:gd name="T63" fmla="*/ 165 h 223"/>
                  <a:gd name="T64" fmla="*/ 25 w 210"/>
                  <a:gd name="T65" fmla="*/ 136 h 223"/>
                  <a:gd name="T66" fmla="*/ 37 w 210"/>
                  <a:gd name="T67" fmla="*/ 64 h 223"/>
                  <a:gd name="T68" fmla="*/ 57 w 210"/>
                  <a:gd name="T69" fmla="*/ 47 h 223"/>
                  <a:gd name="T70" fmla="*/ 113 w 210"/>
                  <a:gd name="T71" fmla="*/ 73 h 223"/>
                  <a:gd name="T72" fmla="*/ 136 w 210"/>
                  <a:gd name="T73" fmla="*/ 56 h 223"/>
                  <a:gd name="T74" fmla="*/ 141 w 210"/>
                  <a:gd name="T75" fmla="*/ 7 h 223"/>
                  <a:gd name="T76" fmla="*/ 151 w 210"/>
                  <a:gd name="T77" fmla="*/ 0 h 223"/>
                  <a:gd name="T78" fmla="*/ 165 w 210"/>
                  <a:gd name="T79" fmla="*/ 0 h 223"/>
                  <a:gd name="T80" fmla="*/ 185 w 210"/>
                  <a:gd name="T81" fmla="*/ 7 h 223"/>
                  <a:gd name="T82" fmla="*/ 191 w 210"/>
                  <a:gd name="T83" fmla="*/ 17 h 223"/>
                  <a:gd name="T84" fmla="*/ 191 w 210"/>
                  <a:gd name="T85" fmla="*/ 1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223">
                    <a:moveTo>
                      <a:pt x="191" y="17"/>
                    </a:moveTo>
                    <a:lnTo>
                      <a:pt x="205" y="36"/>
                    </a:lnTo>
                    <a:lnTo>
                      <a:pt x="210" y="56"/>
                    </a:lnTo>
                    <a:lnTo>
                      <a:pt x="210" y="71"/>
                    </a:lnTo>
                    <a:lnTo>
                      <a:pt x="208" y="91"/>
                    </a:lnTo>
                    <a:lnTo>
                      <a:pt x="208" y="106"/>
                    </a:lnTo>
                    <a:lnTo>
                      <a:pt x="202" y="108"/>
                    </a:lnTo>
                    <a:lnTo>
                      <a:pt x="200" y="118"/>
                    </a:lnTo>
                    <a:lnTo>
                      <a:pt x="200" y="125"/>
                    </a:lnTo>
                    <a:lnTo>
                      <a:pt x="203" y="143"/>
                    </a:lnTo>
                    <a:lnTo>
                      <a:pt x="207" y="153"/>
                    </a:lnTo>
                    <a:lnTo>
                      <a:pt x="205" y="161"/>
                    </a:lnTo>
                    <a:lnTo>
                      <a:pt x="200" y="163"/>
                    </a:lnTo>
                    <a:lnTo>
                      <a:pt x="185" y="163"/>
                    </a:lnTo>
                    <a:lnTo>
                      <a:pt x="180" y="177"/>
                    </a:lnTo>
                    <a:lnTo>
                      <a:pt x="171" y="180"/>
                    </a:lnTo>
                    <a:lnTo>
                      <a:pt x="171" y="192"/>
                    </a:lnTo>
                    <a:lnTo>
                      <a:pt x="163" y="197"/>
                    </a:lnTo>
                    <a:lnTo>
                      <a:pt x="163" y="202"/>
                    </a:lnTo>
                    <a:lnTo>
                      <a:pt x="161" y="215"/>
                    </a:lnTo>
                    <a:lnTo>
                      <a:pt x="155" y="220"/>
                    </a:lnTo>
                    <a:lnTo>
                      <a:pt x="146" y="220"/>
                    </a:lnTo>
                    <a:lnTo>
                      <a:pt x="111" y="212"/>
                    </a:lnTo>
                    <a:lnTo>
                      <a:pt x="103" y="215"/>
                    </a:lnTo>
                    <a:lnTo>
                      <a:pt x="98" y="223"/>
                    </a:lnTo>
                    <a:lnTo>
                      <a:pt x="81" y="208"/>
                    </a:lnTo>
                    <a:lnTo>
                      <a:pt x="62" y="190"/>
                    </a:lnTo>
                    <a:lnTo>
                      <a:pt x="52" y="178"/>
                    </a:lnTo>
                    <a:lnTo>
                      <a:pt x="40" y="171"/>
                    </a:lnTo>
                    <a:lnTo>
                      <a:pt x="25" y="170"/>
                    </a:lnTo>
                    <a:lnTo>
                      <a:pt x="0" y="170"/>
                    </a:lnTo>
                    <a:lnTo>
                      <a:pt x="7" y="165"/>
                    </a:lnTo>
                    <a:lnTo>
                      <a:pt x="25" y="136"/>
                    </a:lnTo>
                    <a:lnTo>
                      <a:pt x="37" y="64"/>
                    </a:lnTo>
                    <a:lnTo>
                      <a:pt x="57" y="47"/>
                    </a:lnTo>
                    <a:lnTo>
                      <a:pt x="113" y="73"/>
                    </a:lnTo>
                    <a:lnTo>
                      <a:pt x="136" y="56"/>
                    </a:lnTo>
                    <a:lnTo>
                      <a:pt x="141" y="7"/>
                    </a:lnTo>
                    <a:lnTo>
                      <a:pt x="151" y="0"/>
                    </a:lnTo>
                    <a:lnTo>
                      <a:pt x="165" y="0"/>
                    </a:lnTo>
                    <a:lnTo>
                      <a:pt x="185" y="7"/>
                    </a:lnTo>
                    <a:lnTo>
                      <a:pt x="191" y="17"/>
                    </a:lnTo>
                    <a:lnTo>
                      <a:pt x="191" y="17"/>
                    </a:lnTo>
                    <a:close/>
                  </a:path>
                </a:pathLst>
              </a:custGeom>
              <a:solidFill>
                <a:srgbClr val="F59E91"/>
              </a:solidFill>
              <a:ln>
                <a:noFill/>
              </a:ln>
            </p:spPr>
            <p:txBody>
              <a:bodyPr/>
              <a:lstStyle/>
              <a:p>
                <a:pPr algn="ctr"/>
                <a:endParaRPr lang="zh-CN" altLang="en-US" sz="2000">
                  <a:latin typeface="+mn-ea"/>
                </a:endParaRPr>
              </a:p>
            </p:txBody>
          </p:sp>
          <p:sp>
            <p:nvSpPr>
              <p:cNvPr id="1052906" name="Freeform 285"/>
              <p:cNvSpPr/>
              <p:nvPr/>
            </p:nvSpPr>
            <p:spPr bwMode="auto">
              <a:xfrm>
                <a:off x="456" y="1079"/>
                <a:ext cx="7" cy="9"/>
              </a:xfrm>
              <a:custGeom>
                <a:avLst/>
                <a:gdLst>
                  <a:gd name="T0" fmla="*/ 5 w 11"/>
                  <a:gd name="T1" fmla="*/ 18 h 18"/>
                  <a:gd name="T2" fmla="*/ 0 w 11"/>
                  <a:gd name="T3" fmla="*/ 12 h 18"/>
                  <a:gd name="T4" fmla="*/ 11 w 11"/>
                  <a:gd name="T5" fmla="*/ 0 h 18"/>
                  <a:gd name="T6" fmla="*/ 10 w 11"/>
                  <a:gd name="T7" fmla="*/ 10 h 18"/>
                  <a:gd name="T8" fmla="*/ 5 w 11"/>
                  <a:gd name="T9" fmla="*/ 18 h 18"/>
                  <a:gd name="T10" fmla="*/ 5 w 11"/>
                  <a:gd name="T11" fmla="*/ 18 h 18"/>
                </a:gdLst>
                <a:ahLst/>
                <a:cxnLst>
                  <a:cxn ang="0">
                    <a:pos x="T0" y="T1"/>
                  </a:cxn>
                  <a:cxn ang="0">
                    <a:pos x="T2" y="T3"/>
                  </a:cxn>
                  <a:cxn ang="0">
                    <a:pos x="T4" y="T5"/>
                  </a:cxn>
                  <a:cxn ang="0">
                    <a:pos x="T6" y="T7"/>
                  </a:cxn>
                  <a:cxn ang="0">
                    <a:pos x="T8" y="T9"/>
                  </a:cxn>
                  <a:cxn ang="0">
                    <a:pos x="T10" y="T11"/>
                  </a:cxn>
                </a:cxnLst>
                <a:rect l="0" t="0" r="r" b="b"/>
                <a:pathLst>
                  <a:path w="11" h="18">
                    <a:moveTo>
                      <a:pt x="5" y="18"/>
                    </a:moveTo>
                    <a:lnTo>
                      <a:pt x="0" y="12"/>
                    </a:lnTo>
                    <a:lnTo>
                      <a:pt x="11" y="0"/>
                    </a:lnTo>
                    <a:lnTo>
                      <a:pt x="10" y="10"/>
                    </a:lnTo>
                    <a:lnTo>
                      <a:pt x="5" y="18"/>
                    </a:lnTo>
                    <a:lnTo>
                      <a:pt x="5" y="18"/>
                    </a:lnTo>
                    <a:close/>
                  </a:path>
                </a:pathLst>
              </a:custGeom>
              <a:solidFill>
                <a:srgbClr val="FFB5A8"/>
              </a:solidFill>
              <a:ln>
                <a:noFill/>
              </a:ln>
            </p:spPr>
            <p:txBody>
              <a:bodyPr/>
              <a:lstStyle/>
              <a:p>
                <a:pPr algn="ctr"/>
                <a:endParaRPr lang="zh-CN" altLang="en-US" sz="2000">
                  <a:latin typeface="+mn-ea"/>
                </a:endParaRPr>
              </a:p>
            </p:txBody>
          </p:sp>
          <p:sp>
            <p:nvSpPr>
              <p:cNvPr id="1052907" name="Freeform 286"/>
              <p:cNvSpPr/>
              <p:nvPr/>
            </p:nvSpPr>
            <p:spPr bwMode="auto">
              <a:xfrm>
                <a:off x="359" y="1090"/>
                <a:ext cx="29" cy="17"/>
              </a:xfrm>
              <a:custGeom>
                <a:avLst/>
                <a:gdLst>
                  <a:gd name="T0" fmla="*/ 15 w 53"/>
                  <a:gd name="T1" fmla="*/ 1 h 33"/>
                  <a:gd name="T2" fmla="*/ 26 w 53"/>
                  <a:gd name="T3" fmla="*/ 8 h 33"/>
                  <a:gd name="T4" fmla="*/ 45 w 53"/>
                  <a:gd name="T5" fmla="*/ 21 h 33"/>
                  <a:gd name="T6" fmla="*/ 53 w 53"/>
                  <a:gd name="T7" fmla="*/ 33 h 33"/>
                  <a:gd name="T8" fmla="*/ 38 w 53"/>
                  <a:gd name="T9" fmla="*/ 23 h 33"/>
                  <a:gd name="T10" fmla="*/ 26 w 53"/>
                  <a:gd name="T11" fmla="*/ 20 h 33"/>
                  <a:gd name="T12" fmla="*/ 0 w 53"/>
                  <a:gd name="T13" fmla="*/ 20 h 33"/>
                  <a:gd name="T14" fmla="*/ 5 w 53"/>
                  <a:gd name="T15" fmla="*/ 11 h 33"/>
                  <a:gd name="T16" fmla="*/ 10 w 53"/>
                  <a:gd name="T17" fmla="*/ 0 h 33"/>
                  <a:gd name="T18" fmla="*/ 15 w 53"/>
                  <a:gd name="T19" fmla="*/ 1 h 33"/>
                  <a:gd name="T20" fmla="*/ 15 w 53"/>
                  <a:gd name="T21"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33">
                    <a:moveTo>
                      <a:pt x="15" y="1"/>
                    </a:moveTo>
                    <a:lnTo>
                      <a:pt x="26" y="8"/>
                    </a:lnTo>
                    <a:lnTo>
                      <a:pt x="45" y="21"/>
                    </a:lnTo>
                    <a:lnTo>
                      <a:pt x="53" y="33"/>
                    </a:lnTo>
                    <a:lnTo>
                      <a:pt x="38" y="23"/>
                    </a:lnTo>
                    <a:lnTo>
                      <a:pt x="26" y="20"/>
                    </a:lnTo>
                    <a:lnTo>
                      <a:pt x="0" y="20"/>
                    </a:lnTo>
                    <a:lnTo>
                      <a:pt x="5" y="11"/>
                    </a:lnTo>
                    <a:lnTo>
                      <a:pt x="10" y="0"/>
                    </a:lnTo>
                    <a:lnTo>
                      <a:pt x="15" y="1"/>
                    </a:lnTo>
                    <a:lnTo>
                      <a:pt x="15" y="1"/>
                    </a:lnTo>
                    <a:close/>
                  </a:path>
                </a:pathLst>
              </a:custGeom>
              <a:solidFill>
                <a:srgbClr val="FFC4B8"/>
              </a:solidFill>
              <a:ln>
                <a:noFill/>
              </a:ln>
            </p:spPr>
            <p:txBody>
              <a:bodyPr/>
              <a:lstStyle/>
              <a:p>
                <a:pPr algn="ctr"/>
                <a:endParaRPr lang="zh-CN" altLang="en-US" sz="2000">
                  <a:latin typeface="+mn-ea"/>
                </a:endParaRPr>
              </a:p>
            </p:txBody>
          </p:sp>
          <p:sp>
            <p:nvSpPr>
              <p:cNvPr id="1052908" name="Freeform 287"/>
              <p:cNvSpPr/>
              <p:nvPr/>
            </p:nvSpPr>
            <p:spPr bwMode="auto">
              <a:xfrm>
                <a:off x="394" y="1080"/>
                <a:ext cx="38" cy="43"/>
              </a:xfrm>
              <a:custGeom>
                <a:avLst/>
                <a:gdLst>
                  <a:gd name="T0" fmla="*/ 8 w 68"/>
                  <a:gd name="T1" fmla="*/ 0 h 85"/>
                  <a:gd name="T2" fmla="*/ 13 w 68"/>
                  <a:gd name="T3" fmla="*/ 16 h 85"/>
                  <a:gd name="T4" fmla="*/ 30 w 68"/>
                  <a:gd name="T5" fmla="*/ 33 h 85"/>
                  <a:gd name="T6" fmla="*/ 47 w 68"/>
                  <a:gd name="T7" fmla="*/ 47 h 85"/>
                  <a:gd name="T8" fmla="*/ 65 w 68"/>
                  <a:gd name="T9" fmla="*/ 52 h 85"/>
                  <a:gd name="T10" fmla="*/ 68 w 68"/>
                  <a:gd name="T11" fmla="*/ 57 h 85"/>
                  <a:gd name="T12" fmla="*/ 58 w 68"/>
                  <a:gd name="T13" fmla="*/ 62 h 85"/>
                  <a:gd name="T14" fmla="*/ 58 w 68"/>
                  <a:gd name="T15" fmla="*/ 70 h 85"/>
                  <a:gd name="T16" fmla="*/ 65 w 68"/>
                  <a:gd name="T17" fmla="*/ 85 h 85"/>
                  <a:gd name="T18" fmla="*/ 43 w 68"/>
                  <a:gd name="T19" fmla="*/ 73 h 85"/>
                  <a:gd name="T20" fmla="*/ 20 w 68"/>
                  <a:gd name="T21" fmla="*/ 53 h 85"/>
                  <a:gd name="T22" fmla="*/ 8 w 68"/>
                  <a:gd name="T23" fmla="*/ 35 h 85"/>
                  <a:gd name="T24" fmla="*/ 0 w 68"/>
                  <a:gd name="T25" fmla="*/ 26 h 85"/>
                  <a:gd name="T26" fmla="*/ 0 w 68"/>
                  <a:gd name="T27" fmla="*/ 0 h 85"/>
                  <a:gd name="T28" fmla="*/ 8 w 68"/>
                  <a:gd name="T29" fmla="*/ 0 h 85"/>
                  <a:gd name="T30" fmla="*/ 8 w 68"/>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8" h="85">
                    <a:moveTo>
                      <a:pt x="8" y="0"/>
                    </a:moveTo>
                    <a:lnTo>
                      <a:pt x="13" y="16"/>
                    </a:lnTo>
                    <a:lnTo>
                      <a:pt x="30" y="33"/>
                    </a:lnTo>
                    <a:lnTo>
                      <a:pt x="47" y="47"/>
                    </a:lnTo>
                    <a:lnTo>
                      <a:pt x="65" y="52"/>
                    </a:lnTo>
                    <a:lnTo>
                      <a:pt x="68" y="57"/>
                    </a:lnTo>
                    <a:lnTo>
                      <a:pt x="58" y="62"/>
                    </a:lnTo>
                    <a:lnTo>
                      <a:pt x="58" y="70"/>
                    </a:lnTo>
                    <a:lnTo>
                      <a:pt x="65" y="85"/>
                    </a:lnTo>
                    <a:lnTo>
                      <a:pt x="43" y="73"/>
                    </a:lnTo>
                    <a:lnTo>
                      <a:pt x="20" y="53"/>
                    </a:lnTo>
                    <a:lnTo>
                      <a:pt x="8" y="35"/>
                    </a:lnTo>
                    <a:lnTo>
                      <a:pt x="0" y="26"/>
                    </a:lnTo>
                    <a:lnTo>
                      <a:pt x="0" y="0"/>
                    </a:lnTo>
                    <a:lnTo>
                      <a:pt x="8" y="0"/>
                    </a:lnTo>
                    <a:lnTo>
                      <a:pt x="8" y="0"/>
                    </a:lnTo>
                    <a:close/>
                  </a:path>
                </a:pathLst>
              </a:custGeom>
              <a:solidFill>
                <a:srgbClr val="E08578"/>
              </a:solidFill>
              <a:ln>
                <a:noFill/>
              </a:ln>
            </p:spPr>
            <p:txBody>
              <a:bodyPr/>
              <a:lstStyle/>
              <a:p>
                <a:pPr algn="ctr"/>
                <a:endParaRPr lang="zh-CN" altLang="en-US" sz="2000">
                  <a:latin typeface="+mn-ea"/>
                </a:endParaRPr>
              </a:p>
            </p:txBody>
          </p:sp>
          <p:sp>
            <p:nvSpPr>
              <p:cNvPr id="1052909" name="Freeform 288"/>
              <p:cNvSpPr/>
              <p:nvPr/>
            </p:nvSpPr>
            <p:spPr bwMode="auto">
              <a:xfrm>
                <a:off x="365" y="1000"/>
                <a:ext cx="117" cy="45"/>
              </a:xfrm>
              <a:custGeom>
                <a:avLst/>
                <a:gdLst>
                  <a:gd name="T0" fmla="*/ 138 w 215"/>
                  <a:gd name="T1" fmla="*/ 34 h 91"/>
                  <a:gd name="T2" fmla="*/ 141 w 215"/>
                  <a:gd name="T3" fmla="*/ 44 h 91"/>
                  <a:gd name="T4" fmla="*/ 141 w 215"/>
                  <a:gd name="T5" fmla="*/ 57 h 91"/>
                  <a:gd name="T6" fmla="*/ 129 w 215"/>
                  <a:gd name="T7" fmla="*/ 81 h 91"/>
                  <a:gd name="T8" fmla="*/ 107 w 215"/>
                  <a:gd name="T9" fmla="*/ 91 h 91"/>
                  <a:gd name="T10" fmla="*/ 70 w 215"/>
                  <a:gd name="T11" fmla="*/ 89 h 91"/>
                  <a:gd name="T12" fmla="*/ 20 w 215"/>
                  <a:gd name="T13" fmla="*/ 84 h 91"/>
                  <a:gd name="T14" fmla="*/ 0 w 215"/>
                  <a:gd name="T15" fmla="*/ 77 h 91"/>
                  <a:gd name="T16" fmla="*/ 3 w 215"/>
                  <a:gd name="T17" fmla="*/ 64 h 91"/>
                  <a:gd name="T18" fmla="*/ 10 w 215"/>
                  <a:gd name="T19" fmla="*/ 54 h 91"/>
                  <a:gd name="T20" fmla="*/ 12 w 215"/>
                  <a:gd name="T21" fmla="*/ 42 h 91"/>
                  <a:gd name="T22" fmla="*/ 20 w 215"/>
                  <a:gd name="T23" fmla="*/ 35 h 91"/>
                  <a:gd name="T24" fmla="*/ 39 w 215"/>
                  <a:gd name="T25" fmla="*/ 20 h 91"/>
                  <a:gd name="T26" fmla="*/ 49 w 215"/>
                  <a:gd name="T27" fmla="*/ 15 h 91"/>
                  <a:gd name="T28" fmla="*/ 62 w 215"/>
                  <a:gd name="T29" fmla="*/ 4 h 91"/>
                  <a:gd name="T30" fmla="*/ 82 w 215"/>
                  <a:gd name="T31" fmla="*/ 0 h 91"/>
                  <a:gd name="T32" fmla="*/ 99 w 215"/>
                  <a:gd name="T33" fmla="*/ 2 h 91"/>
                  <a:gd name="T34" fmla="*/ 104 w 215"/>
                  <a:gd name="T35" fmla="*/ 4 h 91"/>
                  <a:gd name="T36" fmla="*/ 133 w 215"/>
                  <a:gd name="T37" fmla="*/ 4 h 91"/>
                  <a:gd name="T38" fmla="*/ 141 w 215"/>
                  <a:gd name="T39" fmla="*/ 10 h 91"/>
                  <a:gd name="T40" fmla="*/ 144 w 215"/>
                  <a:gd name="T41" fmla="*/ 15 h 91"/>
                  <a:gd name="T42" fmla="*/ 161 w 215"/>
                  <a:gd name="T43" fmla="*/ 19 h 91"/>
                  <a:gd name="T44" fmla="*/ 168 w 215"/>
                  <a:gd name="T45" fmla="*/ 24 h 91"/>
                  <a:gd name="T46" fmla="*/ 191 w 215"/>
                  <a:gd name="T47" fmla="*/ 47 h 91"/>
                  <a:gd name="T48" fmla="*/ 203 w 215"/>
                  <a:gd name="T49" fmla="*/ 52 h 91"/>
                  <a:gd name="T50" fmla="*/ 211 w 215"/>
                  <a:gd name="T51" fmla="*/ 56 h 91"/>
                  <a:gd name="T52" fmla="*/ 215 w 215"/>
                  <a:gd name="T53" fmla="*/ 67 h 91"/>
                  <a:gd name="T54" fmla="*/ 215 w 215"/>
                  <a:gd name="T55" fmla="*/ 77 h 91"/>
                  <a:gd name="T56" fmla="*/ 210 w 215"/>
                  <a:gd name="T57" fmla="*/ 84 h 91"/>
                  <a:gd name="T58" fmla="*/ 196 w 215"/>
                  <a:gd name="T59" fmla="*/ 89 h 91"/>
                  <a:gd name="T60" fmla="*/ 183 w 215"/>
                  <a:gd name="T61" fmla="*/ 61 h 91"/>
                  <a:gd name="T62" fmla="*/ 163 w 215"/>
                  <a:gd name="T63" fmla="*/ 37 h 91"/>
                  <a:gd name="T64" fmla="*/ 151 w 215"/>
                  <a:gd name="T65" fmla="*/ 32 h 91"/>
                  <a:gd name="T66" fmla="*/ 138 w 215"/>
                  <a:gd name="T67" fmla="*/ 34 h 91"/>
                  <a:gd name="T68" fmla="*/ 138 w 215"/>
                  <a:gd name="T6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5" h="91">
                    <a:moveTo>
                      <a:pt x="138" y="34"/>
                    </a:moveTo>
                    <a:lnTo>
                      <a:pt x="141" y="44"/>
                    </a:lnTo>
                    <a:lnTo>
                      <a:pt x="141" y="57"/>
                    </a:lnTo>
                    <a:lnTo>
                      <a:pt x="129" y="81"/>
                    </a:lnTo>
                    <a:lnTo>
                      <a:pt x="107" y="91"/>
                    </a:lnTo>
                    <a:lnTo>
                      <a:pt x="70" y="89"/>
                    </a:lnTo>
                    <a:lnTo>
                      <a:pt x="20" y="84"/>
                    </a:lnTo>
                    <a:lnTo>
                      <a:pt x="0" y="77"/>
                    </a:lnTo>
                    <a:lnTo>
                      <a:pt x="3" y="64"/>
                    </a:lnTo>
                    <a:lnTo>
                      <a:pt x="10" y="54"/>
                    </a:lnTo>
                    <a:lnTo>
                      <a:pt x="12" y="42"/>
                    </a:lnTo>
                    <a:lnTo>
                      <a:pt x="20" y="35"/>
                    </a:lnTo>
                    <a:lnTo>
                      <a:pt x="39" y="20"/>
                    </a:lnTo>
                    <a:lnTo>
                      <a:pt x="49" y="15"/>
                    </a:lnTo>
                    <a:lnTo>
                      <a:pt x="62" y="4"/>
                    </a:lnTo>
                    <a:lnTo>
                      <a:pt x="82" y="0"/>
                    </a:lnTo>
                    <a:lnTo>
                      <a:pt x="99" y="2"/>
                    </a:lnTo>
                    <a:lnTo>
                      <a:pt x="104" y="4"/>
                    </a:lnTo>
                    <a:lnTo>
                      <a:pt x="133" y="4"/>
                    </a:lnTo>
                    <a:lnTo>
                      <a:pt x="141" y="10"/>
                    </a:lnTo>
                    <a:lnTo>
                      <a:pt x="144" y="15"/>
                    </a:lnTo>
                    <a:lnTo>
                      <a:pt x="161" y="19"/>
                    </a:lnTo>
                    <a:lnTo>
                      <a:pt x="168" y="24"/>
                    </a:lnTo>
                    <a:lnTo>
                      <a:pt x="191" y="47"/>
                    </a:lnTo>
                    <a:lnTo>
                      <a:pt x="203" y="52"/>
                    </a:lnTo>
                    <a:lnTo>
                      <a:pt x="211" y="56"/>
                    </a:lnTo>
                    <a:lnTo>
                      <a:pt x="215" y="67"/>
                    </a:lnTo>
                    <a:lnTo>
                      <a:pt x="215" y="77"/>
                    </a:lnTo>
                    <a:lnTo>
                      <a:pt x="210" y="84"/>
                    </a:lnTo>
                    <a:lnTo>
                      <a:pt x="196" y="89"/>
                    </a:lnTo>
                    <a:lnTo>
                      <a:pt x="183" y="61"/>
                    </a:lnTo>
                    <a:lnTo>
                      <a:pt x="163" y="37"/>
                    </a:lnTo>
                    <a:lnTo>
                      <a:pt x="151" y="32"/>
                    </a:lnTo>
                    <a:lnTo>
                      <a:pt x="138" y="34"/>
                    </a:lnTo>
                    <a:lnTo>
                      <a:pt x="138" y="34"/>
                    </a:lnTo>
                    <a:close/>
                  </a:path>
                </a:pathLst>
              </a:custGeom>
              <a:solidFill>
                <a:srgbClr val="A67A4D"/>
              </a:solidFill>
              <a:ln>
                <a:noFill/>
              </a:ln>
            </p:spPr>
            <p:txBody>
              <a:bodyPr/>
              <a:lstStyle/>
              <a:p>
                <a:pPr algn="ctr"/>
                <a:endParaRPr lang="zh-CN" altLang="en-US" sz="2000">
                  <a:latin typeface="+mn-ea"/>
                </a:endParaRPr>
              </a:p>
            </p:txBody>
          </p:sp>
          <p:sp>
            <p:nvSpPr>
              <p:cNvPr id="1052910" name="Freeform 289"/>
              <p:cNvSpPr/>
              <p:nvPr/>
            </p:nvSpPr>
            <p:spPr bwMode="auto">
              <a:xfrm>
                <a:off x="454" y="1071"/>
                <a:ext cx="5" cy="10"/>
              </a:xfrm>
              <a:custGeom>
                <a:avLst/>
                <a:gdLst>
                  <a:gd name="T0" fmla="*/ 10 w 10"/>
                  <a:gd name="T1" fmla="*/ 10 h 20"/>
                  <a:gd name="T2" fmla="*/ 3 w 10"/>
                  <a:gd name="T3" fmla="*/ 20 h 20"/>
                  <a:gd name="T4" fmla="*/ 0 w 10"/>
                  <a:gd name="T5" fmla="*/ 17 h 20"/>
                  <a:gd name="T6" fmla="*/ 8 w 10"/>
                  <a:gd name="T7" fmla="*/ 0 h 20"/>
                  <a:gd name="T8" fmla="*/ 10 w 10"/>
                  <a:gd name="T9" fmla="*/ 10 h 20"/>
                  <a:gd name="T10" fmla="*/ 10 w 10"/>
                  <a:gd name="T11" fmla="*/ 10 h 20"/>
                </a:gdLst>
                <a:ahLst/>
                <a:cxnLst>
                  <a:cxn ang="0">
                    <a:pos x="T0" y="T1"/>
                  </a:cxn>
                  <a:cxn ang="0">
                    <a:pos x="T2" y="T3"/>
                  </a:cxn>
                  <a:cxn ang="0">
                    <a:pos x="T4" y="T5"/>
                  </a:cxn>
                  <a:cxn ang="0">
                    <a:pos x="T6" y="T7"/>
                  </a:cxn>
                  <a:cxn ang="0">
                    <a:pos x="T8" y="T9"/>
                  </a:cxn>
                  <a:cxn ang="0">
                    <a:pos x="T10" y="T11"/>
                  </a:cxn>
                </a:cxnLst>
                <a:rect l="0" t="0" r="r" b="b"/>
                <a:pathLst>
                  <a:path w="10" h="20">
                    <a:moveTo>
                      <a:pt x="10" y="10"/>
                    </a:moveTo>
                    <a:lnTo>
                      <a:pt x="3" y="20"/>
                    </a:lnTo>
                    <a:lnTo>
                      <a:pt x="0" y="17"/>
                    </a:lnTo>
                    <a:lnTo>
                      <a:pt x="8" y="0"/>
                    </a:lnTo>
                    <a:lnTo>
                      <a:pt x="10" y="10"/>
                    </a:lnTo>
                    <a:lnTo>
                      <a:pt x="10" y="10"/>
                    </a:lnTo>
                    <a:close/>
                  </a:path>
                </a:pathLst>
              </a:custGeom>
              <a:solidFill>
                <a:srgbClr val="F2CC99"/>
              </a:solidFill>
              <a:ln>
                <a:noFill/>
              </a:ln>
            </p:spPr>
            <p:txBody>
              <a:bodyPr/>
              <a:lstStyle/>
              <a:p>
                <a:pPr algn="ctr"/>
                <a:endParaRPr lang="zh-CN" altLang="en-US" sz="2000">
                  <a:latin typeface="+mn-ea"/>
                </a:endParaRPr>
              </a:p>
            </p:txBody>
          </p:sp>
          <p:sp>
            <p:nvSpPr>
              <p:cNvPr id="1052911" name="Freeform 290"/>
              <p:cNvSpPr/>
              <p:nvPr/>
            </p:nvSpPr>
            <p:spPr bwMode="auto">
              <a:xfrm>
                <a:off x="408" y="1100"/>
                <a:ext cx="36" cy="13"/>
              </a:xfrm>
              <a:custGeom>
                <a:avLst/>
                <a:gdLst>
                  <a:gd name="T0" fmla="*/ 20 w 67"/>
                  <a:gd name="T1" fmla="*/ 20 h 27"/>
                  <a:gd name="T2" fmla="*/ 35 w 67"/>
                  <a:gd name="T3" fmla="*/ 20 h 27"/>
                  <a:gd name="T4" fmla="*/ 45 w 67"/>
                  <a:gd name="T5" fmla="*/ 23 h 27"/>
                  <a:gd name="T6" fmla="*/ 48 w 67"/>
                  <a:gd name="T7" fmla="*/ 15 h 27"/>
                  <a:gd name="T8" fmla="*/ 59 w 67"/>
                  <a:gd name="T9" fmla="*/ 7 h 27"/>
                  <a:gd name="T10" fmla="*/ 67 w 67"/>
                  <a:gd name="T11" fmla="*/ 0 h 27"/>
                  <a:gd name="T12" fmla="*/ 57 w 67"/>
                  <a:gd name="T13" fmla="*/ 3 h 27"/>
                  <a:gd name="T14" fmla="*/ 40 w 67"/>
                  <a:gd name="T15" fmla="*/ 13 h 27"/>
                  <a:gd name="T16" fmla="*/ 10 w 67"/>
                  <a:gd name="T17" fmla="*/ 13 h 27"/>
                  <a:gd name="T18" fmla="*/ 0 w 67"/>
                  <a:gd name="T19" fmla="*/ 10 h 27"/>
                  <a:gd name="T20" fmla="*/ 13 w 67"/>
                  <a:gd name="T21" fmla="*/ 27 h 27"/>
                  <a:gd name="T22" fmla="*/ 20 w 67"/>
                  <a:gd name="T23" fmla="*/ 20 h 27"/>
                  <a:gd name="T24" fmla="*/ 20 w 67"/>
                  <a:gd name="T25"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27">
                    <a:moveTo>
                      <a:pt x="20" y="20"/>
                    </a:moveTo>
                    <a:lnTo>
                      <a:pt x="35" y="20"/>
                    </a:lnTo>
                    <a:lnTo>
                      <a:pt x="45" y="23"/>
                    </a:lnTo>
                    <a:lnTo>
                      <a:pt x="48" y="15"/>
                    </a:lnTo>
                    <a:lnTo>
                      <a:pt x="59" y="7"/>
                    </a:lnTo>
                    <a:lnTo>
                      <a:pt x="67" y="0"/>
                    </a:lnTo>
                    <a:lnTo>
                      <a:pt x="57" y="3"/>
                    </a:lnTo>
                    <a:lnTo>
                      <a:pt x="40" y="13"/>
                    </a:lnTo>
                    <a:lnTo>
                      <a:pt x="10" y="13"/>
                    </a:lnTo>
                    <a:lnTo>
                      <a:pt x="0" y="10"/>
                    </a:lnTo>
                    <a:lnTo>
                      <a:pt x="13" y="27"/>
                    </a:lnTo>
                    <a:lnTo>
                      <a:pt x="20" y="20"/>
                    </a:lnTo>
                    <a:lnTo>
                      <a:pt x="20" y="20"/>
                    </a:lnTo>
                    <a:close/>
                  </a:path>
                </a:pathLst>
              </a:custGeom>
              <a:solidFill>
                <a:srgbClr val="E08578"/>
              </a:solidFill>
              <a:ln>
                <a:noFill/>
              </a:ln>
            </p:spPr>
            <p:txBody>
              <a:bodyPr/>
              <a:lstStyle/>
              <a:p>
                <a:pPr algn="ctr"/>
                <a:endParaRPr lang="zh-CN" altLang="en-US" sz="2000">
                  <a:latin typeface="+mn-ea"/>
                </a:endParaRPr>
              </a:p>
            </p:txBody>
          </p:sp>
          <p:sp>
            <p:nvSpPr>
              <p:cNvPr id="1052912" name="Freeform 291"/>
              <p:cNvSpPr/>
              <p:nvPr/>
            </p:nvSpPr>
            <p:spPr bwMode="auto">
              <a:xfrm>
                <a:off x="379" y="1059"/>
                <a:ext cx="13" cy="17"/>
              </a:xfrm>
              <a:custGeom>
                <a:avLst/>
                <a:gdLst>
                  <a:gd name="T0" fmla="*/ 4 w 24"/>
                  <a:gd name="T1" fmla="*/ 0 h 33"/>
                  <a:gd name="T2" fmla="*/ 12 w 24"/>
                  <a:gd name="T3" fmla="*/ 20 h 33"/>
                  <a:gd name="T4" fmla="*/ 20 w 24"/>
                  <a:gd name="T5" fmla="*/ 21 h 33"/>
                  <a:gd name="T6" fmla="*/ 24 w 24"/>
                  <a:gd name="T7" fmla="*/ 32 h 33"/>
                  <a:gd name="T8" fmla="*/ 17 w 24"/>
                  <a:gd name="T9" fmla="*/ 33 h 33"/>
                  <a:gd name="T10" fmla="*/ 2 w 24"/>
                  <a:gd name="T11" fmla="*/ 20 h 33"/>
                  <a:gd name="T12" fmla="*/ 0 w 24"/>
                  <a:gd name="T13" fmla="*/ 5 h 33"/>
                  <a:gd name="T14" fmla="*/ 4 w 24"/>
                  <a:gd name="T15" fmla="*/ 0 h 33"/>
                  <a:gd name="T16" fmla="*/ 4 w 2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3">
                    <a:moveTo>
                      <a:pt x="4" y="0"/>
                    </a:moveTo>
                    <a:lnTo>
                      <a:pt x="12" y="20"/>
                    </a:lnTo>
                    <a:lnTo>
                      <a:pt x="20" y="21"/>
                    </a:lnTo>
                    <a:lnTo>
                      <a:pt x="24" y="32"/>
                    </a:lnTo>
                    <a:lnTo>
                      <a:pt x="17" y="33"/>
                    </a:lnTo>
                    <a:lnTo>
                      <a:pt x="2" y="20"/>
                    </a:lnTo>
                    <a:lnTo>
                      <a:pt x="0" y="5"/>
                    </a:lnTo>
                    <a:lnTo>
                      <a:pt x="4" y="0"/>
                    </a:lnTo>
                    <a:lnTo>
                      <a:pt x="4" y="0"/>
                    </a:lnTo>
                    <a:close/>
                  </a:path>
                </a:pathLst>
              </a:custGeom>
              <a:solidFill>
                <a:srgbClr val="E08578"/>
              </a:solidFill>
              <a:ln>
                <a:noFill/>
              </a:ln>
            </p:spPr>
            <p:txBody>
              <a:bodyPr/>
              <a:lstStyle/>
              <a:p>
                <a:pPr algn="ctr"/>
                <a:endParaRPr lang="zh-CN" altLang="en-US" sz="2000">
                  <a:latin typeface="+mn-ea"/>
                </a:endParaRPr>
              </a:p>
            </p:txBody>
          </p:sp>
          <p:sp>
            <p:nvSpPr>
              <p:cNvPr id="1052913" name="Freeform 292"/>
              <p:cNvSpPr/>
              <p:nvPr/>
            </p:nvSpPr>
            <p:spPr bwMode="auto">
              <a:xfrm>
                <a:off x="365" y="1008"/>
                <a:ext cx="65" cy="45"/>
              </a:xfrm>
              <a:custGeom>
                <a:avLst/>
                <a:gdLst>
                  <a:gd name="T0" fmla="*/ 119 w 119"/>
                  <a:gd name="T1" fmla="*/ 72 h 91"/>
                  <a:gd name="T2" fmla="*/ 106 w 119"/>
                  <a:gd name="T3" fmla="*/ 66 h 91"/>
                  <a:gd name="T4" fmla="*/ 97 w 119"/>
                  <a:gd name="T5" fmla="*/ 54 h 91"/>
                  <a:gd name="T6" fmla="*/ 87 w 119"/>
                  <a:gd name="T7" fmla="*/ 49 h 91"/>
                  <a:gd name="T8" fmla="*/ 87 w 119"/>
                  <a:gd name="T9" fmla="*/ 39 h 91"/>
                  <a:gd name="T10" fmla="*/ 65 w 119"/>
                  <a:gd name="T11" fmla="*/ 39 h 91"/>
                  <a:gd name="T12" fmla="*/ 67 w 119"/>
                  <a:gd name="T13" fmla="*/ 32 h 91"/>
                  <a:gd name="T14" fmla="*/ 55 w 119"/>
                  <a:gd name="T15" fmla="*/ 32 h 91"/>
                  <a:gd name="T16" fmla="*/ 62 w 119"/>
                  <a:gd name="T17" fmla="*/ 20 h 91"/>
                  <a:gd name="T18" fmla="*/ 50 w 119"/>
                  <a:gd name="T19" fmla="*/ 19 h 91"/>
                  <a:gd name="T20" fmla="*/ 64 w 119"/>
                  <a:gd name="T21" fmla="*/ 0 h 91"/>
                  <a:gd name="T22" fmla="*/ 37 w 119"/>
                  <a:gd name="T23" fmla="*/ 19 h 91"/>
                  <a:gd name="T24" fmla="*/ 23 w 119"/>
                  <a:gd name="T25" fmla="*/ 47 h 91"/>
                  <a:gd name="T26" fmla="*/ 3 w 119"/>
                  <a:gd name="T27" fmla="*/ 54 h 91"/>
                  <a:gd name="T28" fmla="*/ 0 w 119"/>
                  <a:gd name="T29" fmla="*/ 91 h 91"/>
                  <a:gd name="T30" fmla="*/ 23 w 119"/>
                  <a:gd name="T31" fmla="*/ 76 h 91"/>
                  <a:gd name="T32" fmla="*/ 37 w 119"/>
                  <a:gd name="T33" fmla="*/ 67 h 91"/>
                  <a:gd name="T34" fmla="*/ 52 w 119"/>
                  <a:gd name="T35" fmla="*/ 71 h 91"/>
                  <a:gd name="T36" fmla="*/ 62 w 119"/>
                  <a:gd name="T37" fmla="*/ 81 h 91"/>
                  <a:gd name="T38" fmla="*/ 94 w 119"/>
                  <a:gd name="T39" fmla="*/ 84 h 91"/>
                  <a:gd name="T40" fmla="*/ 107 w 119"/>
                  <a:gd name="T41" fmla="*/ 86 h 91"/>
                  <a:gd name="T42" fmla="*/ 119 w 119"/>
                  <a:gd name="T43" fmla="*/ 72 h 91"/>
                  <a:gd name="T44" fmla="*/ 119 w 119"/>
                  <a:gd name="T45" fmla="*/ 7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9" h="91">
                    <a:moveTo>
                      <a:pt x="119" y="72"/>
                    </a:moveTo>
                    <a:lnTo>
                      <a:pt x="106" y="66"/>
                    </a:lnTo>
                    <a:lnTo>
                      <a:pt x="97" y="54"/>
                    </a:lnTo>
                    <a:lnTo>
                      <a:pt x="87" y="49"/>
                    </a:lnTo>
                    <a:lnTo>
                      <a:pt x="87" y="39"/>
                    </a:lnTo>
                    <a:lnTo>
                      <a:pt x="65" y="39"/>
                    </a:lnTo>
                    <a:lnTo>
                      <a:pt x="67" y="32"/>
                    </a:lnTo>
                    <a:lnTo>
                      <a:pt x="55" y="32"/>
                    </a:lnTo>
                    <a:lnTo>
                      <a:pt x="62" y="20"/>
                    </a:lnTo>
                    <a:lnTo>
                      <a:pt x="50" y="19"/>
                    </a:lnTo>
                    <a:lnTo>
                      <a:pt x="64" y="0"/>
                    </a:lnTo>
                    <a:lnTo>
                      <a:pt x="37" y="19"/>
                    </a:lnTo>
                    <a:lnTo>
                      <a:pt x="23" y="47"/>
                    </a:lnTo>
                    <a:lnTo>
                      <a:pt x="3" y="54"/>
                    </a:lnTo>
                    <a:lnTo>
                      <a:pt x="0" y="91"/>
                    </a:lnTo>
                    <a:lnTo>
                      <a:pt x="23" y="76"/>
                    </a:lnTo>
                    <a:lnTo>
                      <a:pt x="37" y="67"/>
                    </a:lnTo>
                    <a:lnTo>
                      <a:pt x="52" y="71"/>
                    </a:lnTo>
                    <a:lnTo>
                      <a:pt x="62" y="81"/>
                    </a:lnTo>
                    <a:lnTo>
                      <a:pt x="94" y="84"/>
                    </a:lnTo>
                    <a:lnTo>
                      <a:pt x="107" y="86"/>
                    </a:lnTo>
                    <a:lnTo>
                      <a:pt x="119" y="72"/>
                    </a:lnTo>
                    <a:lnTo>
                      <a:pt x="119" y="72"/>
                    </a:lnTo>
                    <a:close/>
                  </a:path>
                </a:pathLst>
              </a:custGeom>
              <a:solidFill>
                <a:srgbClr val="8C5E2B"/>
              </a:solidFill>
              <a:ln>
                <a:noFill/>
              </a:ln>
            </p:spPr>
            <p:txBody>
              <a:bodyPr/>
              <a:lstStyle/>
              <a:p>
                <a:pPr algn="ctr"/>
                <a:endParaRPr lang="zh-CN" altLang="en-US" sz="2000">
                  <a:latin typeface="+mn-ea"/>
                </a:endParaRPr>
              </a:p>
            </p:txBody>
          </p:sp>
          <p:sp>
            <p:nvSpPr>
              <p:cNvPr id="1052914" name="Freeform 293"/>
              <p:cNvSpPr/>
              <p:nvPr/>
            </p:nvSpPr>
            <p:spPr bwMode="auto">
              <a:xfrm>
                <a:off x="359" y="1045"/>
                <a:ext cx="18" cy="38"/>
              </a:xfrm>
              <a:custGeom>
                <a:avLst/>
                <a:gdLst>
                  <a:gd name="T0" fmla="*/ 16 w 35"/>
                  <a:gd name="T1" fmla="*/ 17 h 77"/>
                  <a:gd name="T2" fmla="*/ 35 w 35"/>
                  <a:gd name="T3" fmla="*/ 42 h 77"/>
                  <a:gd name="T4" fmla="*/ 31 w 35"/>
                  <a:gd name="T5" fmla="*/ 69 h 77"/>
                  <a:gd name="T6" fmla="*/ 10 w 35"/>
                  <a:gd name="T7" fmla="*/ 77 h 77"/>
                  <a:gd name="T8" fmla="*/ 0 w 35"/>
                  <a:gd name="T9" fmla="*/ 61 h 77"/>
                  <a:gd name="T10" fmla="*/ 5 w 35"/>
                  <a:gd name="T11" fmla="*/ 32 h 77"/>
                  <a:gd name="T12" fmla="*/ 5 w 35"/>
                  <a:gd name="T13" fmla="*/ 10 h 77"/>
                  <a:gd name="T14" fmla="*/ 13 w 35"/>
                  <a:gd name="T15" fmla="*/ 0 h 77"/>
                  <a:gd name="T16" fmla="*/ 16 w 35"/>
                  <a:gd name="T17" fmla="*/ 17 h 77"/>
                  <a:gd name="T18" fmla="*/ 16 w 35"/>
                  <a:gd name="T19"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77">
                    <a:moveTo>
                      <a:pt x="16" y="17"/>
                    </a:moveTo>
                    <a:lnTo>
                      <a:pt x="35" y="42"/>
                    </a:lnTo>
                    <a:lnTo>
                      <a:pt x="31" y="69"/>
                    </a:lnTo>
                    <a:lnTo>
                      <a:pt x="10" y="77"/>
                    </a:lnTo>
                    <a:lnTo>
                      <a:pt x="0" y="61"/>
                    </a:lnTo>
                    <a:lnTo>
                      <a:pt x="5" y="32"/>
                    </a:lnTo>
                    <a:lnTo>
                      <a:pt x="5" y="10"/>
                    </a:lnTo>
                    <a:lnTo>
                      <a:pt x="13" y="0"/>
                    </a:lnTo>
                    <a:lnTo>
                      <a:pt x="16" y="17"/>
                    </a:lnTo>
                    <a:lnTo>
                      <a:pt x="16" y="17"/>
                    </a:lnTo>
                    <a:close/>
                  </a:path>
                </a:pathLst>
              </a:custGeom>
              <a:solidFill>
                <a:srgbClr val="7D4D1C"/>
              </a:solidFill>
              <a:ln>
                <a:noFill/>
              </a:ln>
            </p:spPr>
            <p:txBody>
              <a:bodyPr/>
              <a:lstStyle/>
              <a:p>
                <a:pPr algn="ctr"/>
                <a:endParaRPr lang="zh-CN" altLang="en-US" sz="2000">
                  <a:latin typeface="+mn-ea"/>
                </a:endParaRPr>
              </a:p>
            </p:txBody>
          </p:sp>
          <p:sp>
            <p:nvSpPr>
              <p:cNvPr id="1052915" name="Freeform 294"/>
              <p:cNvSpPr/>
              <p:nvPr/>
            </p:nvSpPr>
            <p:spPr bwMode="auto">
              <a:xfrm>
                <a:off x="442" y="1010"/>
                <a:ext cx="24" cy="19"/>
              </a:xfrm>
              <a:custGeom>
                <a:avLst/>
                <a:gdLst>
                  <a:gd name="T0" fmla="*/ 0 w 44"/>
                  <a:gd name="T1" fmla="*/ 0 h 39"/>
                  <a:gd name="T2" fmla="*/ 22 w 44"/>
                  <a:gd name="T3" fmla="*/ 7 h 39"/>
                  <a:gd name="T4" fmla="*/ 44 w 44"/>
                  <a:gd name="T5" fmla="*/ 32 h 39"/>
                  <a:gd name="T6" fmla="*/ 42 w 44"/>
                  <a:gd name="T7" fmla="*/ 39 h 39"/>
                  <a:gd name="T8" fmla="*/ 10 w 44"/>
                  <a:gd name="T9" fmla="*/ 9 h 39"/>
                  <a:gd name="T10" fmla="*/ 0 w 44"/>
                  <a:gd name="T11" fmla="*/ 0 h 39"/>
                  <a:gd name="T12" fmla="*/ 0 w 44"/>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44" h="39">
                    <a:moveTo>
                      <a:pt x="0" y="0"/>
                    </a:moveTo>
                    <a:lnTo>
                      <a:pt x="22" y="7"/>
                    </a:lnTo>
                    <a:lnTo>
                      <a:pt x="44" y="32"/>
                    </a:lnTo>
                    <a:lnTo>
                      <a:pt x="42" y="39"/>
                    </a:lnTo>
                    <a:lnTo>
                      <a:pt x="10" y="9"/>
                    </a:lnTo>
                    <a:lnTo>
                      <a:pt x="0" y="0"/>
                    </a:lnTo>
                    <a:lnTo>
                      <a:pt x="0" y="0"/>
                    </a:lnTo>
                    <a:close/>
                  </a:path>
                </a:pathLst>
              </a:custGeom>
              <a:solidFill>
                <a:srgbClr val="BD991F"/>
              </a:solidFill>
              <a:ln>
                <a:noFill/>
              </a:ln>
            </p:spPr>
            <p:txBody>
              <a:bodyPr/>
              <a:lstStyle/>
              <a:p>
                <a:pPr algn="ctr"/>
                <a:endParaRPr lang="zh-CN" altLang="en-US" sz="2000">
                  <a:latin typeface="+mn-ea"/>
                </a:endParaRPr>
              </a:p>
            </p:txBody>
          </p:sp>
          <p:sp>
            <p:nvSpPr>
              <p:cNvPr id="1052916" name="Freeform 295"/>
              <p:cNvSpPr/>
              <p:nvPr/>
            </p:nvSpPr>
            <p:spPr bwMode="auto">
              <a:xfrm>
                <a:off x="426" y="1002"/>
                <a:ext cx="17" cy="8"/>
              </a:xfrm>
              <a:custGeom>
                <a:avLst/>
                <a:gdLst>
                  <a:gd name="T0" fmla="*/ 0 w 32"/>
                  <a:gd name="T1" fmla="*/ 0 h 16"/>
                  <a:gd name="T2" fmla="*/ 20 w 32"/>
                  <a:gd name="T3" fmla="*/ 0 h 16"/>
                  <a:gd name="T4" fmla="*/ 32 w 32"/>
                  <a:gd name="T5" fmla="*/ 10 h 16"/>
                  <a:gd name="T6" fmla="*/ 18 w 32"/>
                  <a:gd name="T7" fmla="*/ 13 h 16"/>
                  <a:gd name="T8" fmla="*/ 18 w 32"/>
                  <a:gd name="T9" fmla="*/ 16 h 16"/>
                  <a:gd name="T10" fmla="*/ 6 w 32"/>
                  <a:gd name="T11" fmla="*/ 8 h 16"/>
                  <a:gd name="T12" fmla="*/ 11 w 32"/>
                  <a:gd name="T13" fmla="*/ 5 h 16"/>
                  <a:gd name="T14" fmla="*/ 0 w 32"/>
                  <a:gd name="T15" fmla="*/ 0 h 16"/>
                  <a:gd name="T16" fmla="*/ 0 w 32"/>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6">
                    <a:moveTo>
                      <a:pt x="0" y="0"/>
                    </a:moveTo>
                    <a:lnTo>
                      <a:pt x="20" y="0"/>
                    </a:lnTo>
                    <a:lnTo>
                      <a:pt x="32" y="10"/>
                    </a:lnTo>
                    <a:lnTo>
                      <a:pt x="18" y="13"/>
                    </a:lnTo>
                    <a:lnTo>
                      <a:pt x="18" y="16"/>
                    </a:lnTo>
                    <a:lnTo>
                      <a:pt x="6" y="8"/>
                    </a:lnTo>
                    <a:lnTo>
                      <a:pt x="11" y="5"/>
                    </a:lnTo>
                    <a:lnTo>
                      <a:pt x="0" y="0"/>
                    </a:lnTo>
                    <a:lnTo>
                      <a:pt x="0" y="0"/>
                    </a:lnTo>
                    <a:close/>
                  </a:path>
                </a:pathLst>
              </a:custGeom>
              <a:solidFill>
                <a:srgbClr val="7D4D1C"/>
              </a:solidFill>
              <a:ln>
                <a:noFill/>
              </a:ln>
            </p:spPr>
            <p:txBody>
              <a:bodyPr/>
              <a:lstStyle/>
              <a:p>
                <a:pPr algn="ctr"/>
                <a:endParaRPr lang="zh-CN" altLang="en-US" sz="2000">
                  <a:latin typeface="+mn-ea"/>
                </a:endParaRPr>
              </a:p>
            </p:txBody>
          </p:sp>
          <p:sp>
            <p:nvSpPr>
              <p:cNvPr id="1052917" name="Freeform 296"/>
              <p:cNvSpPr/>
              <p:nvPr/>
            </p:nvSpPr>
            <p:spPr bwMode="auto">
              <a:xfrm>
                <a:off x="442" y="1011"/>
                <a:ext cx="29" cy="21"/>
              </a:xfrm>
              <a:custGeom>
                <a:avLst/>
                <a:gdLst>
                  <a:gd name="T0" fmla="*/ 54 w 54"/>
                  <a:gd name="T1" fmla="*/ 39 h 42"/>
                  <a:gd name="T2" fmla="*/ 50 w 54"/>
                  <a:gd name="T3" fmla="*/ 25 h 42"/>
                  <a:gd name="T4" fmla="*/ 27 w 54"/>
                  <a:gd name="T5" fmla="*/ 2 h 42"/>
                  <a:gd name="T6" fmla="*/ 17 w 54"/>
                  <a:gd name="T7" fmla="*/ 0 h 42"/>
                  <a:gd name="T8" fmla="*/ 13 w 54"/>
                  <a:gd name="T9" fmla="*/ 5 h 42"/>
                  <a:gd name="T10" fmla="*/ 0 w 54"/>
                  <a:gd name="T11" fmla="*/ 5 h 42"/>
                  <a:gd name="T12" fmla="*/ 13 w 54"/>
                  <a:gd name="T13" fmla="*/ 12 h 42"/>
                  <a:gd name="T14" fmla="*/ 27 w 54"/>
                  <a:gd name="T15" fmla="*/ 13 h 42"/>
                  <a:gd name="T16" fmla="*/ 37 w 54"/>
                  <a:gd name="T17" fmla="*/ 22 h 42"/>
                  <a:gd name="T18" fmla="*/ 44 w 54"/>
                  <a:gd name="T19" fmla="*/ 30 h 42"/>
                  <a:gd name="T20" fmla="*/ 50 w 54"/>
                  <a:gd name="T21" fmla="*/ 42 h 42"/>
                  <a:gd name="T22" fmla="*/ 54 w 54"/>
                  <a:gd name="T23" fmla="*/ 39 h 42"/>
                  <a:gd name="T24" fmla="*/ 54 w 54"/>
                  <a:gd name="T25"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2">
                    <a:moveTo>
                      <a:pt x="54" y="39"/>
                    </a:moveTo>
                    <a:lnTo>
                      <a:pt x="50" y="25"/>
                    </a:lnTo>
                    <a:lnTo>
                      <a:pt x="27" y="2"/>
                    </a:lnTo>
                    <a:lnTo>
                      <a:pt x="17" y="0"/>
                    </a:lnTo>
                    <a:lnTo>
                      <a:pt x="13" y="5"/>
                    </a:lnTo>
                    <a:lnTo>
                      <a:pt x="0" y="5"/>
                    </a:lnTo>
                    <a:lnTo>
                      <a:pt x="13" y="12"/>
                    </a:lnTo>
                    <a:lnTo>
                      <a:pt x="27" y="13"/>
                    </a:lnTo>
                    <a:lnTo>
                      <a:pt x="37" y="22"/>
                    </a:lnTo>
                    <a:lnTo>
                      <a:pt x="44" y="30"/>
                    </a:lnTo>
                    <a:lnTo>
                      <a:pt x="50" y="42"/>
                    </a:lnTo>
                    <a:lnTo>
                      <a:pt x="54" y="39"/>
                    </a:lnTo>
                    <a:lnTo>
                      <a:pt x="54" y="39"/>
                    </a:lnTo>
                    <a:close/>
                  </a:path>
                </a:pathLst>
              </a:custGeom>
              <a:solidFill>
                <a:srgbClr val="7D4D1C"/>
              </a:solidFill>
              <a:ln>
                <a:noFill/>
              </a:ln>
            </p:spPr>
            <p:txBody>
              <a:bodyPr/>
              <a:lstStyle/>
              <a:p>
                <a:pPr algn="ctr"/>
                <a:endParaRPr lang="zh-CN" altLang="en-US" sz="2000">
                  <a:latin typeface="+mn-ea"/>
                </a:endParaRPr>
              </a:p>
            </p:txBody>
          </p:sp>
          <p:sp>
            <p:nvSpPr>
              <p:cNvPr id="1052918" name="Freeform 297"/>
              <p:cNvSpPr/>
              <p:nvPr/>
            </p:nvSpPr>
            <p:spPr bwMode="auto">
              <a:xfrm>
                <a:off x="371" y="1020"/>
                <a:ext cx="6" cy="13"/>
              </a:xfrm>
              <a:custGeom>
                <a:avLst/>
                <a:gdLst>
                  <a:gd name="T0" fmla="*/ 14 w 14"/>
                  <a:gd name="T1" fmla="*/ 0 h 25"/>
                  <a:gd name="T2" fmla="*/ 10 w 14"/>
                  <a:gd name="T3" fmla="*/ 8 h 25"/>
                  <a:gd name="T4" fmla="*/ 14 w 14"/>
                  <a:gd name="T5" fmla="*/ 20 h 25"/>
                  <a:gd name="T6" fmla="*/ 0 w 14"/>
                  <a:gd name="T7" fmla="*/ 25 h 25"/>
                  <a:gd name="T8" fmla="*/ 5 w 14"/>
                  <a:gd name="T9" fmla="*/ 16 h 25"/>
                  <a:gd name="T10" fmla="*/ 7 w 14"/>
                  <a:gd name="T11" fmla="*/ 3 h 25"/>
                  <a:gd name="T12" fmla="*/ 14 w 14"/>
                  <a:gd name="T13" fmla="*/ 0 h 25"/>
                  <a:gd name="T14" fmla="*/ 14 w 14"/>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5">
                    <a:moveTo>
                      <a:pt x="14" y="0"/>
                    </a:moveTo>
                    <a:lnTo>
                      <a:pt x="10" y="8"/>
                    </a:lnTo>
                    <a:lnTo>
                      <a:pt x="14" y="20"/>
                    </a:lnTo>
                    <a:lnTo>
                      <a:pt x="0" y="25"/>
                    </a:lnTo>
                    <a:lnTo>
                      <a:pt x="5" y="16"/>
                    </a:lnTo>
                    <a:lnTo>
                      <a:pt x="7" y="3"/>
                    </a:lnTo>
                    <a:lnTo>
                      <a:pt x="14" y="0"/>
                    </a:lnTo>
                    <a:lnTo>
                      <a:pt x="14" y="0"/>
                    </a:lnTo>
                    <a:close/>
                  </a:path>
                </a:pathLst>
              </a:custGeom>
              <a:solidFill>
                <a:srgbClr val="BDA347"/>
              </a:solidFill>
              <a:ln>
                <a:noFill/>
              </a:ln>
            </p:spPr>
            <p:txBody>
              <a:bodyPr/>
              <a:lstStyle/>
              <a:p>
                <a:pPr algn="ctr"/>
                <a:endParaRPr lang="zh-CN" altLang="en-US" sz="2000">
                  <a:latin typeface="+mn-ea"/>
                </a:endParaRPr>
              </a:p>
            </p:txBody>
          </p:sp>
          <p:sp>
            <p:nvSpPr>
              <p:cNvPr id="1052919" name="Freeform 298"/>
              <p:cNvSpPr/>
              <p:nvPr/>
            </p:nvSpPr>
            <p:spPr bwMode="auto">
              <a:xfrm>
                <a:off x="398" y="1015"/>
                <a:ext cx="14" cy="10"/>
              </a:xfrm>
              <a:custGeom>
                <a:avLst/>
                <a:gdLst>
                  <a:gd name="T0" fmla="*/ 27 w 27"/>
                  <a:gd name="T1" fmla="*/ 0 h 21"/>
                  <a:gd name="T2" fmla="*/ 16 w 27"/>
                  <a:gd name="T3" fmla="*/ 5 h 21"/>
                  <a:gd name="T4" fmla="*/ 0 w 27"/>
                  <a:gd name="T5" fmla="*/ 21 h 21"/>
                  <a:gd name="T6" fmla="*/ 10 w 27"/>
                  <a:gd name="T7" fmla="*/ 5 h 21"/>
                  <a:gd name="T8" fmla="*/ 22 w 27"/>
                  <a:gd name="T9" fmla="*/ 0 h 21"/>
                  <a:gd name="T10" fmla="*/ 27 w 27"/>
                  <a:gd name="T11" fmla="*/ 0 h 21"/>
                  <a:gd name="T12" fmla="*/ 27 w 2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7" h="21">
                    <a:moveTo>
                      <a:pt x="27" y="0"/>
                    </a:moveTo>
                    <a:lnTo>
                      <a:pt x="16" y="5"/>
                    </a:lnTo>
                    <a:lnTo>
                      <a:pt x="0" y="21"/>
                    </a:lnTo>
                    <a:lnTo>
                      <a:pt x="10" y="5"/>
                    </a:lnTo>
                    <a:lnTo>
                      <a:pt x="22" y="0"/>
                    </a:lnTo>
                    <a:lnTo>
                      <a:pt x="27" y="0"/>
                    </a:lnTo>
                    <a:lnTo>
                      <a:pt x="27" y="0"/>
                    </a:lnTo>
                    <a:close/>
                  </a:path>
                </a:pathLst>
              </a:custGeom>
              <a:solidFill>
                <a:srgbClr val="BDA347"/>
              </a:solidFill>
              <a:ln>
                <a:noFill/>
              </a:ln>
            </p:spPr>
            <p:txBody>
              <a:bodyPr/>
              <a:lstStyle/>
              <a:p>
                <a:pPr algn="ctr"/>
                <a:endParaRPr lang="zh-CN" altLang="en-US" sz="2000">
                  <a:latin typeface="+mn-ea"/>
                </a:endParaRPr>
              </a:p>
            </p:txBody>
          </p:sp>
          <p:sp>
            <p:nvSpPr>
              <p:cNvPr id="1052920" name="Freeform 299"/>
              <p:cNvSpPr/>
              <p:nvPr/>
            </p:nvSpPr>
            <p:spPr bwMode="auto">
              <a:xfrm>
                <a:off x="395" y="1002"/>
                <a:ext cx="17" cy="11"/>
              </a:xfrm>
              <a:custGeom>
                <a:avLst/>
                <a:gdLst>
                  <a:gd name="T0" fmla="*/ 29 w 31"/>
                  <a:gd name="T1" fmla="*/ 0 h 21"/>
                  <a:gd name="T2" fmla="*/ 17 w 31"/>
                  <a:gd name="T3" fmla="*/ 0 h 21"/>
                  <a:gd name="T4" fmla="*/ 5 w 31"/>
                  <a:gd name="T5" fmla="*/ 6 h 21"/>
                  <a:gd name="T6" fmla="*/ 4 w 31"/>
                  <a:gd name="T7" fmla="*/ 13 h 21"/>
                  <a:gd name="T8" fmla="*/ 12 w 31"/>
                  <a:gd name="T9" fmla="*/ 11 h 21"/>
                  <a:gd name="T10" fmla="*/ 0 w 31"/>
                  <a:gd name="T11" fmla="*/ 21 h 21"/>
                  <a:gd name="T12" fmla="*/ 20 w 31"/>
                  <a:gd name="T13" fmla="*/ 13 h 21"/>
                  <a:gd name="T14" fmla="*/ 20 w 31"/>
                  <a:gd name="T15" fmla="*/ 8 h 21"/>
                  <a:gd name="T16" fmla="*/ 31 w 31"/>
                  <a:gd name="T17" fmla="*/ 6 h 21"/>
                  <a:gd name="T18" fmla="*/ 29 w 31"/>
                  <a:gd name="T19" fmla="*/ 0 h 21"/>
                  <a:gd name="T20" fmla="*/ 29 w 31"/>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1">
                    <a:moveTo>
                      <a:pt x="29" y="0"/>
                    </a:moveTo>
                    <a:lnTo>
                      <a:pt x="17" y="0"/>
                    </a:lnTo>
                    <a:lnTo>
                      <a:pt x="5" y="6"/>
                    </a:lnTo>
                    <a:lnTo>
                      <a:pt x="4" y="13"/>
                    </a:lnTo>
                    <a:lnTo>
                      <a:pt x="12" y="11"/>
                    </a:lnTo>
                    <a:lnTo>
                      <a:pt x="0" y="21"/>
                    </a:lnTo>
                    <a:lnTo>
                      <a:pt x="20" y="13"/>
                    </a:lnTo>
                    <a:lnTo>
                      <a:pt x="20" y="8"/>
                    </a:lnTo>
                    <a:lnTo>
                      <a:pt x="31" y="6"/>
                    </a:lnTo>
                    <a:lnTo>
                      <a:pt x="29" y="0"/>
                    </a:lnTo>
                    <a:lnTo>
                      <a:pt x="29" y="0"/>
                    </a:lnTo>
                    <a:close/>
                  </a:path>
                </a:pathLst>
              </a:custGeom>
              <a:solidFill>
                <a:srgbClr val="BDA347"/>
              </a:solidFill>
              <a:ln>
                <a:noFill/>
              </a:ln>
            </p:spPr>
            <p:txBody>
              <a:bodyPr/>
              <a:lstStyle/>
              <a:p>
                <a:pPr algn="ctr"/>
                <a:endParaRPr lang="zh-CN" altLang="en-US" sz="2000">
                  <a:latin typeface="+mn-ea"/>
                </a:endParaRPr>
              </a:p>
            </p:txBody>
          </p:sp>
          <p:sp>
            <p:nvSpPr>
              <p:cNvPr id="1052921" name="Freeform 300"/>
              <p:cNvSpPr/>
              <p:nvPr/>
            </p:nvSpPr>
            <p:spPr bwMode="auto">
              <a:xfrm>
                <a:off x="403" y="1017"/>
                <a:ext cx="13" cy="10"/>
              </a:xfrm>
              <a:custGeom>
                <a:avLst/>
                <a:gdLst>
                  <a:gd name="T0" fmla="*/ 23 w 23"/>
                  <a:gd name="T1" fmla="*/ 0 h 20"/>
                  <a:gd name="T2" fmla="*/ 6 w 23"/>
                  <a:gd name="T3" fmla="*/ 18 h 20"/>
                  <a:gd name="T4" fmla="*/ 0 w 23"/>
                  <a:gd name="T5" fmla="*/ 20 h 20"/>
                  <a:gd name="T6" fmla="*/ 1 w 23"/>
                  <a:gd name="T7" fmla="*/ 12 h 20"/>
                  <a:gd name="T8" fmla="*/ 12 w 23"/>
                  <a:gd name="T9" fmla="*/ 0 h 20"/>
                  <a:gd name="T10" fmla="*/ 23 w 23"/>
                  <a:gd name="T11" fmla="*/ 0 h 20"/>
                  <a:gd name="T12" fmla="*/ 23 w 2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3" h="20">
                    <a:moveTo>
                      <a:pt x="23" y="0"/>
                    </a:moveTo>
                    <a:lnTo>
                      <a:pt x="6" y="18"/>
                    </a:lnTo>
                    <a:lnTo>
                      <a:pt x="0" y="20"/>
                    </a:lnTo>
                    <a:lnTo>
                      <a:pt x="1" y="12"/>
                    </a:lnTo>
                    <a:lnTo>
                      <a:pt x="12" y="0"/>
                    </a:lnTo>
                    <a:lnTo>
                      <a:pt x="23" y="0"/>
                    </a:lnTo>
                    <a:lnTo>
                      <a:pt x="23" y="0"/>
                    </a:lnTo>
                    <a:close/>
                  </a:path>
                </a:pathLst>
              </a:custGeom>
              <a:solidFill>
                <a:srgbClr val="BDA347"/>
              </a:solidFill>
              <a:ln>
                <a:noFill/>
              </a:ln>
            </p:spPr>
            <p:txBody>
              <a:bodyPr/>
              <a:lstStyle/>
              <a:p>
                <a:pPr algn="ctr"/>
                <a:endParaRPr lang="zh-CN" altLang="en-US" sz="2000">
                  <a:latin typeface="+mn-ea"/>
                </a:endParaRPr>
              </a:p>
            </p:txBody>
          </p:sp>
          <p:sp>
            <p:nvSpPr>
              <p:cNvPr id="1052922" name="Freeform 301"/>
              <p:cNvSpPr/>
              <p:nvPr/>
            </p:nvSpPr>
            <p:spPr bwMode="auto">
              <a:xfrm>
                <a:off x="407" y="1018"/>
                <a:ext cx="18" cy="12"/>
              </a:xfrm>
              <a:custGeom>
                <a:avLst/>
                <a:gdLst>
                  <a:gd name="T0" fmla="*/ 32 w 32"/>
                  <a:gd name="T1" fmla="*/ 9 h 26"/>
                  <a:gd name="T2" fmla="*/ 25 w 32"/>
                  <a:gd name="T3" fmla="*/ 21 h 26"/>
                  <a:gd name="T4" fmla="*/ 12 w 32"/>
                  <a:gd name="T5" fmla="*/ 26 h 26"/>
                  <a:gd name="T6" fmla="*/ 20 w 32"/>
                  <a:gd name="T7" fmla="*/ 14 h 26"/>
                  <a:gd name="T8" fmla="*/ 7 w 32"/>
                  <a:gd name="T9" fmla="*/ 19 h 26"/>
                  <a:gd name="T10" fmla="*/ 0 w 32"/>
                  <a:gd name="T11" fmla="*/ 21 h 26"/>
                  <a:gd name="T12" fmla="*/ 15 w 32"/>
                  <a:gd name="T13" fmla="*/ 7 h 26"/>
                  <a:gd name="T14" fmla="*/ 29 w 32"/>
                  <a:gd name="T15" fmla="*/ 0 h 26"/>
                  <a:gd name="T16" fmla="*/ 24 w 32"/>
                  <a:gd name="T17" fmla="*/ 16 h 26"/>
                  <a:gd name="T18" fmla="*/ 32 w 32"/>
                  <a:gd name="T19" fmla="*/ 9 h 26"/>
                  <a:gd name="T20" fmla="*/ 32 w 32"/>
                  <a:gd name="T2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6">
                    <a:moveTo>
                      <a:pt x="32" y="9"/>
                    </a:moveTo>
                    <a:lnTo>
                      <a:pt x="25" y="21"/>
                    </a:lnTo>
                    <a:lnTo>
                      <a:pt x="12" y="26"/>
                    </a:lnTo>
                    <a:lnTo>
                      <a:pt x="20" y="14"/>
                    </a:lnTo>
                    <a:lnTo>
                      <a:pt x="7" y="19"/>
                    </a:lnTo>
                    <a:lnTo>
                      <a:pt x="0" y="21"/>
                    </a:lnTo>
                    <a:lnTo>
                      <a:pt x="15" y="7"/>
                    </a:lnTo>
                    <a:lnTo>
                      <a:pt x="29" y="0"/>
                    </a:lnTo>
                    <a:lnTo>
                      <a:pt x="24" y="16"/>
                    </a:lnTo>
                    <a:lnTo>
                      <a:pt x="32" y="9"/>
                    </a:lnTo>
                    <a:lnTo>
                      <a:pt x="32" y="9"/>
                    </a:lnTo>
                    <a:close/>
                  </a:path>
                </a:pathLst>
              </a:custGeom>
              <a:solidFill>
                <a:srgbClr val="BDA347"/>
              </a:solidFill>
              <a:ln>
                <a:noFill/>
              </a:ln>
            </p:spPr>
            <p:txBody>
              <a:bodyPr/>
              <a:lstStyle/>
              <a:p>
                <a:pPr algn="ctr"/>
                <a:endParaRPr lang="zh-CN" altLang="en-US" sz="2000">
                  <a:latin typeface="+mn-ea"/>
                </a:endParaRPr>
              </a:p>
            </p:txBody>
          </p:sp>
          <p:sp>
            <p:nvSpPr>
              <p:cNvPr id="1052923" name="Freeform 302"/>
              <p:cNvSpPr/>
              <p:nvPr/>
            </p:nvSpPr>
            <p:spPr bwMode="auto">
              <a:xfrm>
                <a:off x="406" y="1000"/>
                <a:ext cx="34" cy="24"/>
              </a:xfrm>
              <a:custGeom>
                <a:avLst/>
                <a:gdLst>
                  <a:gd name="T0" fmla="*/ 47 w 63"/>
                  <a:gd name="T1" fmla="*/ 19 h 47"/>
                  <a:gd name="T2" fmla="*/ 56 w 63"/>
                  <a:gd name="T3" fmla="*/ 24 h 47"/>
                  <a:gd name="T4" fmla="*/ 63 w 63"/>
                  <a:gd name="T5" fmla="*/ 30 h 47"/>
                  <a:gd name="T6" fmla="*/ 59 w 63"/>
                  <a:gd name="T7" fmla="*/ 42 h 47"/>
                  <a:gd name="T8" fmla="*/ 56 w 63"/>
                  <a:gd name="T9" fmla="*/ 34 h 47"/>
                  <a:gd name="T10" fmla="*/ 49 w 63"/>
                  <a:gd name="T11" fmla="*/ 44 h 47"/>
                  <a:gd name="T12" fmla="*/ 41 w 63"/>
                  <a:gd name="T13" fmla="*/ 47 h 47"/>
                  <a:gd name="T14" fmla="*/ 42 w 63"/>
                  <a:gd name="T15" fmla="*/ 32 h 47"/>
                  <a:gd name="T16" fmla="*/ 24 w 63"/>
                  <a:gd name="T17" fmla="*/ 41 h 47"/>
                  <a:gd name="T18" fmla="*/ 27 w 63"/>
                  <a:gd name="T19" fmla="*/ 29 h 47"/>
                  <a:gd name="T20" fmla="*/ 14 w 63"/>
                  <a:gd name="T21" fmla="*/ 32 h 47"/>
                  <a:gd name="T22" fmla="*/ 14 w 63"/>
                  <a:gd name="T23" fmla="*/ 20 h 47"/>
                  <a:gd name="T24" fmla="*/ 0 w 63"/>
                  <a:gd name="T25" fmla="*/ 24 h 47"/>
                  <a:gd name="T26" fmla="*/ 2 w 63"/>
                  <a:gd name="T27" fmla="*/ 14 h 47"/>
                  <a:gd name="T28" fmla="*/ 12 w 63"/>
                  <a:gd name="T29" fmla="*/ 9 h 47"/>
                  <a:gd name="T30" fmla="*/ 14 w 63"/>
                  <a:gd name="T31" fmla="*/ 2 h 47"/>
                  <a:gd name="T32" fmla="*/ 22 w 63"/>
                  <a:gd name="T33" fmla="*/ 0 h 47"/>
                  <a:gd name="T34" fmla="*/ 27 w 63"/>
                  <a:gd name="T35" fmla="*/ 2 h 47"/>
                  <a:gd name="T36" fmla="*/ 39 w 63"/>
                  <a:gd name="T37" fmla="*/ 12 h 47"/>
                  <a:gd name="T38" fmla="*/ 47 w 63"/>
                  <a:gd name="T39" fmla="*/ 19 h 47"/>
                  <a:gd name="T40" fmla="*/ 47 w 63"/>
                  <a:gd name="T41"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47">
                    <a:moveTo>
                      <a:pt x="47" y="19"/>
                    </a:moveTo>
                    <a:lnTo>
                      <a:pt x="56" y="24"/>
                    </a:lnTo>
                    <a:lnTo>
                      <a:pt x="63" y="30"/>
                    </a:lnTo>
                    <a:lnTo>
                      <a:pt x="59" y="42"/>
                    </a:lnTo>
                    <a:lnTo>
                      <a:pt x="56" y="34"/>
                    </a:lnTo>
                    <a:lnTo>
                      <a:pt x="49" y="44"/>
                    </a:lnTo>
                    <a:lnTo>
                      <a:pt x="41" y="47"/>
                    </a:lnTo>
                    <a:lnTo>
                      <a:pt x="42" y="32"/>
                    </a:lnTo>
                    <a:lnTo>
                      <a:pt x="24" y="41"/>
                    </a:lnTo>
                    <a:lnTo>
                      <a:pt x="27" y="29"/>
                    </a:lnTo>
                    <a:lnTo>
                      <a:pt x="14" y="32"/>
                    </a:lnTo>
                    <a:lnTo>
                      <a:pt x="14" y="20"/>
                    </a:lnTo>
                    <a:lnTo>
                      <a:pt x="0" y="24"/>
                    </a:lnTo>
                    <a:lnTo>
                      <a:pt x="2" y="14"/>
                    </a:lnTo>
                    <a:lnTo>
                      <a:pt x="12" y="9"/>
                    </a:lnTo>
                    <a:lnTo>
                      <a:pt x="14" y="2"/>
                    </a:lnTo>
                    <a:lnTo>
                      <a:pt x="22" y="0"/>
                    </a:lnTo>
                    <a:lnTo>
                      <a:pt x="27" y="2"/>
                    </a:lnTo>
                    <a:lnTo>
                      <a:pt x="39" y="12"/>
                    </a:lnTo>
                    <a:lnTo>
                      <a:pt x="47" y="19"/>
                    </a:lnTo>
                    <a:lnTo>
                      <a:pt x="47" y="19"/>
                    </a:lnTo>
                    <a:close/>
                  </a:path>
                </a:pathLst>
              </a:custGeom>
              <a:solidFill>
                <a:srgbClr val="7D4D1C"/>
              </a:solidFill>
              <a:ln>
                <a:noFill/>
              </a:ln>
            </p:spPr>
            <p:txBody>
              <a:bodyPr/>
              <a:lstStyle/>
              <a:p>
                <a:pPr algn="ctr"/>
                <a:endParaRPr lang="zh-CN" altLang="en-US" sz="2000">
                  <a:latin typeface="+mn-ea"/>
                </a:endParaRPr>
              </a:p>
            </p:txBody>
          </p:sp>
          <p:sp>
            <p:nvSpPr>
              <p:cNvPr id="1052924" name="Freeform 303"/>
              <p:cNvSpPr/>
              <p:nvPr/>
            </p:nvSpPr>
            <p:spPr bwMode="auto">
              <a:xfrm>
                <a:off x="378" y="1008"/>
                <a:ext cx="20" cy="17"/>
              </a:xfrm>
              <a:custGeom>
                <a:avLst/>
                <a:gdLst>
                  <a:gd name="T0" fmla="*/ 0 w 36"/>
                  <a:gd name="T1" fmla="*/ 36 h 36"/>
                  <a:gd name="T2" fmla="*/ 0 w 36"/>
                  <a:gd name="T3" fmla="*/ 26 h 36"/>
                  <a:gd name="T4" fmla="*/ 16 w 36"/>
                  <a:gd name="T5" fmla="*/ 12 h 36"/>
                  <a:gd name="T6" fmla="*/ 36 w 36"/>
                  <a:gd name="T7" fmla="*/ 0 h 36"/>
                  <a:gd name="T8" fmla="*/ 34 w 36"/>
                  <a:gd name="T9" fmla="*/ 9 h 36"/>
                  <a:gd name="T10" fmla="*/ 21 w 36"/>
                  <a:gd name="T11" fmla="*/ 19 h 36"/>
                  <a:gd name="T12" fmla="*/ 31 w 36"/>
                  <a:gd name="T13" fmla="*/ 26 h 36"/>
                  <a:gd name="T14" fmla="*/ 0 w 36"/>
                  <a:gd name="T15" fmla="*/ 36 h 36"/>
                  <a:gd name="T16" fmla="*/ 0 w 36"/>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6">
                    <a:moveTo>
                      <a:pt x="0" y="36"/>
                    </a:moveTo>
                    <a:lnTo>
                      <a:pt x="0" y="26"/>
                    </a:lnTo>
                    <a:lnTo>
                      <a:pt x="16" y="12"/>
                    </a:lnTo>
                    <a:lnTo>
                      <a:pt x="36" y="0"/>
                    </a:lnTo>
                    <a:lnTo>
                      <a:pt x="34" y="9"/>
                    </a:lnTo>
                    <a:lnTo>
                      <a:pt x="21" y="19"/>
                    </a:lnTo>
                    <a:lnTo>
                      <a:pt x="31" y="26"/>
                    </a:lnTo>
                    <a:lnTo>
                      <a:pt x="0" y="36"/>
                    </a:lnTo>
                    <a:lnTo>
                      <a:pt x="0" y="36"/>
                    </a:lnTo>
                    <a:close/>
                  </a:path>
                </a:pathLst>
              </a:custGeom>
              <a:solidFill>
                <a:srgbClr val="7D4D1C"/>
              </a:solidFill>
              <a:ln>
                <a:noFill/>
              </a:ln>
            </p:spPr>
            <p:txBody>
              <a:bodyPr/>
              <a:lstStyle/>
              <a:p>
                <a:pPr algn="ctr"/>
                <a:endParaRPr lang="zh-CN" altLang="en-US" sz="2000">
                  <a:latin typeface="+mn-ea"/>
                </a:endParaRPr>
              </a:p>
            </p:txBody>
          </p:sp>
          <p:sp>
            <p:nvSpPr>
              <p:cNvPr id="1052925" name="Freeform 304"/>
              <p:cNvSpPr/>
              <p:nvPr/>
            </p:nvSpPr>
            <p:spPr bwMode="auto">
              <a:xfrm>
                <a:off x="393" y="1032"/>
                <a:ext cx="33" cy="20"/>
              </a:xfrm>
              <a:custGeom>
                <a:avLst/>
                <a:gdLst>
                  <a:gd name="T0" fmla="*/ 31 w 61"/>
                  <a:gd name="T1" fmla="*/ 5 h 40"/>
                  <a:gd name="T2" fmla="*/ 36 w 61"/>
                  <a:gd name="T3" fmla="*/ 8 h 40"/>
                  <a:gd name="T4" fmla="*/ 47 w 61"/>
                  <a:gd name="T5" fmla="*/ 8 h 40"/>
                  <a:gd name="T6" fmla="*/ 46 w 61"/>
                  <a:gd name="T7" fmla="*/ 17 h 40"/>
                  <a:gd name="T8" fmla="*/ 56 w 61"/>
                  <a:gd name="T9" fmla="*/ 23 h 40"/>
                  <a:gd name="T10" fmla="*/ 61 w 61"/>
                  <a:gd name="T11" fmla="*/ 28 h 40"/>
                  <a:gd name="T12" fmla="*/ 57 w 61"/>
                  <a:gd name="T13" fmla="*/ 37 h 40"/>
                  <a:gd name="T14" fmla="*/ 37 w 61"/>
                  <a:gd name="T15" fmla="*/ 40 h 40"/>
                  <a:gd name="T16" fmla="*/ 12 w 61"/>
                  <a:gd name="T17" fmla="*/ 30 h 40"/>
                  <a:gd name="T18" fmla="*/ 0 w 61"/>
                  <a:gd name="T19" fmla="*/ 22 h 40"/>
                  <a:gd name="T20" fmla="*/ 9 w 61"/>
                  <a:gd name="T21" fmla="*/ 18 h 40"/>
                  <a:gd name="T22" fmla="*/ 22 w 61"/>
                  <a:gd name="T23" fmla="*/ 22 h 40"/>
                  <a:gd name="T24" fmla="*/ 27 w 61"/>
                  <a:gd name="T25" fmla="*/ 20 h 40"/>
                  <a:gd name="T26" fmla="*/ 19 w 61"/>
                  <a:gd name="T27" fmla="*/ 13 h 40"/>
                  <a:gd name="T28" fmla="*/ 34 w 61"/>
                  <a:gd name="T29" fmla="*/ 13 h 40"/>
                  <a:gd name="T30" fmla="*/ 9 w 61"/>
                  <a:gd name="T31" fmla="*/ 5 h 40"/>
                  <a:gd name="T32" fmla="*/ 19 w 61"/>
                  <a:gd name="T33" fmla="*/ 0 h 40"/>
                  <a:gd name="T34" fmla="*/ 31 w 61"/>
                  <a:gd name="T35" fmla="*/ 5 h 40"/>
                  <a:gd name="T36" fmla="*/ 31 w 61"/>
                  <a:gd name="T37"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 h="40">
                    <a:moveTo>
                      <a:pt x="31" y="5"/>
                    </a:moveTo>
                    <a:lnTo>
                      <a:pt x="36" y="8"/>
                    </a:lnTo>
                    <a:lnTo>
                      <a:pt x="47" y="8"/>
                    </a:lnTo>
                    <a:lnTo>
                      <a:pt x="46" y="17"/>
                    </a:lnTo>
                    <a:lnTo>
                      <a:pt x="56" y="23"/>
                    </a:lnTo>
                    <a:lnTo>
                      <a:pt x="61" y="28"/>
                    </a:lnTo>
                    <a:lnTo>
                      <a:pt x="57" y="37"/>
                    </a:lnTo>
                    <a:lnTo>
                      <a:pt x="37" y="40"/>
                    </a:lnTo>
                    <a:lnTo>
                      <a:pt x="12" y="30"/>
                    </a:lnTo>
                    <a:lnTo>
                      <a:pt x="0" y="22"/>
                    </a:lnTo>
                    <a:lnTo>
                      <a:pt x="9" y="18"/>
                    </a:lnTo>
                    <a:lnTo>
                      <a:pt x="22" y="22"/>
                    </a:lnTo>
                    <a:lnTo>
                      <a:pt x="27" y="20"/>
                    </a:lnTo>
                    <a:lnTo>
                      <a:pt x="19" y="13"/>
                    </a:lnTo>
                    <a:lnTo>
                      <a:pt x="34" y="13"/>
                    </a:lnTo>
                    <a:lnTo>
                      <a:pt x="9" y="5"/>
                    </a:lnTo>
                    <a:lnTo>
                      <a:pt x="19" y="0"/>
                    </a:lnTo>
                    <a:lnTo>
                      <a:pt x="31" y="5"/>
                    </a:lnTo>
                    <a:lnTo>
                      <a:pt x="31" y="5"/>
                    </a:lnTo>
                    <a:close/>
                  </a:path>
                </a:pathLst>
              </a:custGeom>
              <a:solidFill>
                <a:srgbClr val="7D4D1C"/>
              </a:solidFill>
              <a:ln>
                <a:noFill/>
              </a:ln>
            </p:spPr>
            <p:txBody>
              <a:bodyPr/>
              <a:lstStyle/>
              <a:p>
                <a:pPr algn="ctr"/>
                <a:endParaRPr lang="zh-CN" altLang="en-US" sz="2000">
                  <a:latin typeface="+mn-ea"/>
                </a:endParaRPr>
              </a:p>
            </p:txBody>
          </p:sp>
          <p:sp>
            <p:nvSpPr>
              <p:cNvPr id="1052926" name="Freeform 305"/>
              <p:cNvSpPr/>
              <p:nvPr/>
            </p:nvSpPr>
            <p:spPr bwMode="auto">
              <a:xfrm>
                <a:off x="360" y="1034"/>
                <a:ext cx="17" cy="48"/>
              </a:xfrm>
              <a:custGeom>
                <a:avLst/>
                <a:gdLst>
                  <a:gd name="T0" fmla="*/ 29 w 34"/>
                  <a:gd name="T1" fmla="*/ 54 h 98"/>
                  <a:gd name="T2" fmla="*/ 34 w 34"/>
                  <a:gd name="T3" fmla="*/ 76 h 98"/>
                  <a:gd name="T4" fmla="*/ 22 w 34"/>
                  <a:gd name="T5" fmla="*/ 93 h 98"/>
                  <a:gd name="T6" fmla="*/ 7 w 34"/>
                  <a:gd name="T7" fmla="*/ 98 h 98"/>
                  <a:gd name="T8" fmla="*/ 0 w 34"/>
                  <a:gd name="T9" fmla="*/ 79 h 98"/>
                  <a:gd name="T10" fmla="*/ 12 w 34"/>
                  <a:gd name="T11" fmla="*/ 79 h 98"/>
                  <a:gd name="T12" fmla="*/ 20 w 34"/>
                  <a:gd name="T13" fmla="*/ 71 h 98"/>
                  <a:gd name="T14" fmla="*/ 12 w 34"/>
                  <a:gd name="T15" fmla="*/ 69 h 98"/>
                  <a:gd name="T16" fmla="*/ 15 w 34"/>
                  <a:gd name="T17" fmla="*/ 62 h 98"/>
                  <a:gd name="T18" fmla="*/ 7 w 34"/>
                  <a:gd name="T19" fmla="*/ 59 h 98"/>
                  <a:gd name="T20" fmla="*/ 10 w 34"/>
                  <a:gd name="T21" fmla="*/ 42 h 98"/>
                  <a:gd name="T22" fmla="*/ 10 w 34"/>
                  <a:gd name="T23" fmla="*/ 20 h 98"/>
                  <a:gd name="T24" fmla="*/ 20 w 34"/>
                  <a:gd name="T25" fmla="*/ 0 h 98"/>
                  <a:gd name="T26" fmla="*/ 25 w 34"/>
                  <a:gd name="T27" fmla="*/ 15 h 98"/>
                  <a:gd name="T28" fmla="*/ 29 w 34"/>
                  <a:gd name="T29" fmla="*/ 17 h 98"/>
                  <a:gd name="T30" fmla="*/ 29 w 34"/>
                  <a:gd name="T31" fmla="*/ 54 h 98"/>
                  <a:gd name="T32" fmla="*/ 29 w 34"/>
                  <a:gd name="T33" fmla="*/ 5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98">
                    <a:moveTo>
                      <a:pt x="29" y="54"/>
                    </a:moveTo>
                    <a:lnTo>
                      <a:pt x="34" y="76"/>
                    </a:lnTo>
                    <a:lnTo>
                      <a:pt x="22" y="93"/>
                    </a:lnTo>
                    <a:lnTo>
                      <a:pt x="7" y="98"/>
                    </a:lnTo>
                    <a:lnTo>
                      <a:pt x="0" y="79"/>
                    </a:lnTo>
                    <a:lnTo>
                      <a:pt x="12" y="79"/>
                    </a:lnTo>
                    <a:lnTo>
                      <a:pt x="20" y="71"/>
                    </a:lnTo>
                    <a:lnTo>
                      <a:pt x="12" y="69"/>
                    </a:lnTo>
                    <a:lnTo>
                      <a:pt x="15" y="62"/>
                    </a:lnTo>
                    <a:lnTo>
                      <a:pt x="7" y="59"/>
                    </a:lnTo>
                    <a:lnTo>
                      <a:pt x="10" y="42"/>
                    </a:lnTo>
                    <a:lnTo>
                      <a:pt x="10" y="20"/>
                    </a:lnTo>
                    <a:lnTo>
                      <a:pt x="20" y="0"/>
                    </a:lnTo>
                    <a:lnTo>
                      <a:pt x="25" y="15"/>
                    </a:lnTo>
                    <a:lnTo>
                      <a:pt x="29" y="17"/>
                    </a:lnTo>
                    <a:lnTo>
                      <a:pt x="29" y="54"/>
                    </a:lnTo>
                    <a:lnTo>
                      <a:pt x="29" y="54"/>
                    </a:lnTo>
                    <a:close/>
                  </a:path>
                </a:pathLst>
              </a:custGeom>
              <a:solidFill>
                <a:srgbClr val="693600"/>
              </a:solidFill>
              <a:ln>
                <a:noFill/>
              </a:ln>
            </p:spPr>
            <p:txBody>
              <a:bodyPr/>
              <a:lstStyle/>
              <a:p>
                <a:pPr algn="ctr"/>
                <a:endParaRPr lang="zh-CN" altLang="en-US" sz="2000">
                  <a:latin typeface="+mn-ea"/>
                </a:endParaRPr>
              </a:p>
            </p:txBody>
          </p:sp>
          <p:sp>
            <p:nvSpPr>
              <p:cNvPr id="1052927" name="Freeform 306"/>
              <p:cNvSpPr/>
              <p:nvPr/>
            </p:nvSpPr>
            <p:spPr bwMode="auto">
              <a:xfrm>
                <a:off x="365" y="1071"/>
                <a:ext cx="20" cy="25"/>
              </a:xfrm>
              <a:custGeom>
                <a:avLst/>
                <a:gdLst>
                  <a:gd name="T0" fmla="*/ 0 w 35"/>
                  <a:gd name="T1" fmla="*/ 35 h 48"/>
                  <a:gd name="T2" fmla="*/ 13 w 35"/>
                  <a:gd name="T3" fmla="*/ 43 h 48"/>
                  <a:gd name="T4" fmla="*/ 29 w 35"/>
                  <a:gd name="T5" fmla="*/ 48 h 48"/>
                  <a:gd name="T6" fmla="*/ 29 w 35"/>
                  <a:gd name="T7" fmla="*/ 18 h 48"/>
                  <a:gd name="T8" fmla="*/ 35 w 35"/>
                  <a:gd name="T9" fmla="*/ 3 h 48"/>
                  <a:gd name="T10" fmla="*/ 27 w 35"/>
                  <a:gd name="T11" fmla="*/ 0 h 48"/>
                  <a:gd name="T12" fmla="*/ 0 w 35"/>
                  <a:gd name="T13" fmla="*/ 22 h 48"/>
                  <a:gd name="T14" fmla="*/ 0 w 35"/>
                  <a:gd name="T15" fmla="*/ 35 h 48"/>
                  <a:gd name="T16" fmla="*/ 0 w 35"/>
                  <a:gd name="T1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48">
                    <a:moveTo>
                      <a:pt x="0" y="35"/>
                    </a:moveTo>
                    <a:lnTo>
                      <a:pt x="13" y="43"/>
                    </a:lnTo>
                    <a:lnTo>
                      <a:pt x="29" y="48"/>
                    </a:lnTo>
                    <a:lnTo>
                      <a:pt x="29" y="18"/>
                    </a:lnTo>
                    <a:lnTo>
                      <a:pt x="35" y="3"/>
                    </a:lnTo>
                    <a:lnTo>
                      <a:pt x="27" y="0"/>
                    </a:lnTo>
                    <a:lnTo>
                      <a:pt x="0" y="22"/>
                    </a:lnTo>
                    <a:lnTo>
                      <a:pt x="0" y="35"/>
                    </a:lnTo>
                    <a:lnTo>
                      <a:pt x="0" y="35"/>
                    </a:lnTo>
                    <a:close/>
                  </a:path>
                </a:pathLst>
              </a:custGeom>
              <a:solidFill>
                <a:srgbClr val="E08578"/>
              </a:solidFill>
              <a:ln>
                <a:noFill/>
              </a:ln>
            </p:spPr>
            <p:txBody>
              <a:bodyPr/>
              <a:lstStyle/>
              <a:p>
                <a:pPr algn="ctr"/>
                <a:endParaRPr lang="zh-CN" altLang="en-US" sz="2000">
                  <a:latin typeface="+mn-ea"/>
                </a:endParaRPr>
              </a:p>
            </p:txBody>
          </p:sp>
          <p:sp>
            <p:nvSpPr>
              <p:cNvPr id="1052928" name="Freeform 307"/>
              <p:cNvSpPr/>
              <p:nvPr/>
            </p:nvSpPr>
            <p:spPr bwMode="auto">
              <a:xfrm>
                <a:off x="402" y="1055"/>
                <a:ext cx="16" cy="21"/>
              </a:xfrm>
              <a:custGeom>
                <a:avLst/>
                <a:gdLst>
                  <a:gd name="T0" fmla="*/ 30 w 30"/>
                  <a:gd name="T1" fmla="*/ 2 h 42"/>
                  <a:gd name="T2" fmla="*/ 24 w 30"/>
                  <a:gd name="T3" fmla="*/ 13 h 42"/>
                  <a:gd name="T4" fmla="*/ 22 w 30"/>
                  <a:gd name="T5" fmla="*/ 42 h 42"/>
                  <a:gd name="T6" fmla="*/ 5 w 30"/>
                  <a:gd name="T7" fmla="*/ 37 h 42"/>
                  <a:gd name="T8" fmla="*/ 3 w 30"/>
                  <a:gd name="T9" fmla="*/ 15 h 42"/>
                  <a:gd name="T10" fmla="*/ 0 w 30"/>
                  <a:gd name="T11" fmla="*/ 0 h 42"/>
                  <a:gd name="T12" fmla="*/ 30 w 30"/>
                  <a:gd name="T13" fmla="*/ 2 h 42"/>
                  <a:gd name="T14" fmla="*/ 30 w 30"/>
                  <a:gd name="T15" fmla="*/ 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2">
                    <a:moveTo>
                      <a:pt x="30" y="2"/>
                    </a:moveTo>
                    <a:lnTo>
                      <a:pt x="24" y="13"/>
                    </a:lnTo>
                    <a:lnTo>
                      <a:pt x="22" y="42"/>
                    </a:lnTo>
                    <a:lnTo>
                      <a:pt x="5" y="37"/>
                    </a:lnTo>
                    <a:lnTo>
                      <a:pt x="3" y="15"/>
                    </a:lnTo>
                    <a:lnTo>
                      <a:pt x="0" y="0"/>
                    </a:lnTo>
                    <a:lnTo>
                      <a:pt x="30" y="2"/>
                    </a:lnTo>
                    <a:lnTo>
                      <a:pt x="30" y="2"/>
                    </a:lnTo>
                    <a:close/>
                  </a:path>
                </a:pathLst>
              </a:custGeom>
              <a:solidFill>
                <a:srgbClr val="E08578"/>
              </a:solidFill>
              <a:ln>
                <a:noFill/>
              </a:ln>
            </p:spPr>
            <p:txBody>
              <a:bodyPr/>
              <a:lstStyle/>
              <a:p>
                <a:pPr algn="ctr"/>
                <a:endParaRPr lang="zh-CN" altLang="en-US" sz="2000">
                  <a:latin typeface="+mn-ea"/>
                </a:endParaRPr>
              </a:p>
            </p:txBody>
          </p:sp>
          <p:sp>
            <p:nvSpPr>
              <p:cNvPr id="1052929" name="Freeform 308"/>
              <p:cNvSpPr/>
              <p:nvPr/>
            </p:nvSpPr>
            <p:spPr bwMode="auto">
              <a:xfrm>
                <a:off x="442" y="1074"/>
                <a:ext cx="11" cy="17"/>
              </a:xfrm>
              <a:custGeom>
                <a:avLst/>
                <a:gdLst>
                  <a:gd name="T0" fmla="*/ 5 w 20"/>
                  <a:gd name="T1" fmla="*/ 0 h 33"/>
                  <a:gd name="T2" fmla="*/ 20 w 20"/>
                  <a:gd name="T3" fmla="*/ 5 h 33"/>
                  <a:gd name="T4" fmla="*/ 18 w 20"/>
                  <a:gd name="T5" fmla="*/ 28 h 33"/>
                  <a:gd name="T6" fmla="*/ 2 w 20"/>
                  <a:gd name="T7" fmla="*/ 33 h 33"/>
                  <a:gd name="T8" fmla="*/ 2 w 20"/>
                  <a:gd name="T9" fmla="*/ 20 h 33"/>
                  <a:gd name="T10" fmla="*/ 0 w 20"/>
                  <a:gd name="T11" fmla="*/ 3 h 33"/>
                  <a:gd name="T12" fmla="*/ 5 w 20"/>
                  <a:gd name="T13" fmla="*/ 0 h 33"/>
                  <a:gd name="T14" fmla="*/ 5 w 20"/>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3">
                    <a:moveTo>
                      <a:pt x="5" y="0"/>
                    </a:moveTo>
                    <a:lnTo>
                      <a:pt x="20" y="5"/>
                    </a:lnTo>
                    <a:lnTo>
                      <a:pt x="18" y="28"/>
                    </a:lnTo>
                    <a:lnTo>
                      <a:pt x="2" y="33"/>
                    </a:lnTo>
                    <a:lnTo>
                      <a:pt x="2" y="20"/>
                    </a:lnTo>
                    <a:lnTo>
                      <a:pt x="0" y="3"/>
                    </a:lnTo>
                    <a:lnTo>
                      <a:pt x="5" y="0"/>
                    </a:lnTo>
                    <a:lnTo>
                      <a:pt x="5" y="0"/>
                    </a:lnTo>
                    <a:close/>
                  </a:path>
                </a:pathLst>
              </a:custGeom>
              <a:solidFill>
                <a:srgbClr val="E08578"/>
              </a:solidFill>
              <a:ln>
                <a:noFill/>
              </a:ln>
            </p:spPr>
            <p:txBody>
              <a:bodyPr/>
              <a:lstStyle/>
              <a:p>
                <a:pPr algn="ctr"/>
                <a:endParaRPr lang="zh-CN" altLang="en-US" sz="2000">
                  <a:latin typeface="+mn-ea"/>
                </a:endParaRPr>
              </a:p>
            </p:txBody>
          </p:sp>
          <p:sp>
            <p:nvSpPr>
              <p:cNvPr id="1052930" name="Freeform 309"/>
              <p:cNvSpPr/>
              <p:nvPr/>
            </p:nvSpPr>
            <p:spPr bwMode="auto">
              <a:xfrm>
                <a:off x="450" y="1087"/>
                <a:ext cx="14" cy="10"/>
              </a:xfrm>
              <a:custGeom>
                <a:avLst/>
                <a:gdLst>
                  <a:gd name="T0" fmla="*/ 4 w 27"/>
                  <a:gd name="T1" fmla="*/ 0 h 18"/>
                  <a:gd name="T2" fmla="*/ 0 w 27"/>
                  <a:gd name="T3" fmla="*/ 6 h 18"/>
                  <a:gd name="T4" fmla="*/ 0 w 27"/>
                  <a:gd name="T5" fmla="*/ 11 h 18"/>
                  <a:gd name="T6" fmla="*/ 4 w 27"/>
                  <a:gd name="T7" fmla="*/ 13 h 18"/>
                  <a:gd name="T8" fmla="*/ 14 w 27"/>
                  <a:gd name="T9" fmla="*/ 13 h 18"/>
                  <a:gd name="T10" fmla="*/ 19 w 27"/>
                  <a:gd name="T11" fmla="*/ 18 h 18"/>
                  <a:gd name="T12" fmla="*/ 27 w 27"/>
                  <a:gd name="T13" fmla="*/ 18 h 18"/>
                  <a:gd name="T14" fmla="*/ 20 w 27"/>
                  <a:gd name="T15" fmla="*/ 10 h 18"/>
                  <a:gd name="T16" fmla="*/ 9 w 27"/>
                  <a:gd name="T17" fmla="*/ 8 h 18"/>
                  <a:gd name="T18" fmla="*/ 4 w 27"/>
                  <a:gd name="T19" fmla="*/ 0 h 18"/>
                  <a:gd name="T20" fmla="*/ 4 w 27"/>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8">
                    <a:moveTo>
                      <a:pt x="4" y="0"/>
                    </a:moveTo>
                    <a:lnTo>
                      <a:pt x="0" y="6"/>
                    </a:lnTo>
                    <a:lnTo>
                      <a:pt x="0" y="11"/>
                    </a:lnTo>
                    <a:lnTo>
                      <a:pt x="4" y="13"/>
                    </a:lnTo>
                    <a:lnTo>
                      <a:pt x="14" y="13"/>
                    </a:lnTo>
                    <a:lnTo>
                      <a:pt x="19" y="18"/>
                    </a:lnTo>
                    <a:lnTo>
                      <a:pt x="27" y="18"/>
                    </a:lnTo>
                    <a:lnTo>
                      <a:pt x="20" y="10"/>
                    </a:lnTo>
                    <a:lnTo>
                      <a:pt x="9" y="8"/>
                    </a:lnTo>
                    <a:lnTo>
                      <a:pt x="4" y="0"/>
                    </a:lnTo>
                    <a:lnTo>
                      <a:pt x="4" y="0"/>
                    </a:lnTo>
                    <a:close/>
                  </a:path>
                </a:pathLst>
              </a:custGeom>
              <a:solidFill>
                <a:srgbClr val="C7695C"/>
              </a:solidFill>
              <a:ln>
                <a:noFill/>
              </a:ln>
            </p:spPr>
            <p:txBody>
              <a:bodyPr/>
              <a:lstStyle/>
              <a:p>
                <a:pPr algn="ctr"/>
                <a:endParaRPr lang="zh-CN" altLang="en-US" sz="2000">
                  <a:latin typeface="+mn-ea"/>
                </a:endParaRPr>
              </a:p>
            </p:txBody>
          </p:sp>
          <p:sp>
            <p:nvSpPr>
              <p:cNvPr id="1052931" name="Freeform 310"/>
              <p:cNvSpPr/>
              <p:nvPr/>
            </p:nvSpPr>
            <p:spPr bwMode="auto">
              <a:xfrm>
                <a:off x="433" y="1061"/>
                <a:ext cx="32" cy="19"/>
              </a:xfrm>
              <a:custGeom>
                <a:avLst/>
                <a:gdLst>
                  <a:gd name="T0" fmla="*/ 57 w 57"/>
                  <a:gd name="T1" fmla="*/ 13 h 39"/>
                  <a:gd name="T2" fmla="*/ 48 w 57"/>
                  <a:gd name="T3" fmla="*/ 8 h 39"/>
                  <a:gd name="T4" fmla="*/ 40 w 57"/>
                  <a:gd name="T5" fmla="*/ 0 h 39"/>
                  <a:gd name="T6" fmla="*/ 25 w 57"/>
                  <a:gd name="T7" fmla="*/ 3 h 39"/>
                  <a:gd name="T8" fmla="*/ 10 w 57"/>
                  <a:gd name="T9" fmla="*/ 5 h 39"/>
                  <a:gd name="T10" fmla="*/ 0 w 57"/>
                  <a:gd name="T11" fmla="*/ 3 h 39"/>
                  <a:gd name="T12" fmla="*/ 7 w 57"/>
                  <a:gd name="T13" fmla="*/ 15 h 39"/>
                  <a:gd name="T14" fmla="*/ 17 w 57"/>
                  <a:gd name="T15" fmla="*/ 18 h 39"/>
                  <a:gd name="T16" fmla="*/ 17 w 57"/>
                  <a:gd name="T17" fmla="*/ 32 h 39"/>
                  <a:gd name="T18" fmla="*/ 23 w 57"/>
                  <a:gd name="T19" fmla="*/ 39 h 39"/>
                  <a:gd name="T20" fmla="*/ 30 w 57"/>
                  <a:gd name="T21" fmla="*/ 35 h 39"/>
                  <a:gd name="T22" fmla="*/ 40 w 57"/>
                  <a:gd name="T23" fmla="*/ 20 h 39"/>
                  <a:gd name="T24" fmla="*/ 55 w 57"/>
                  <a:gd name="T25" fmla="*/ 22 h 39"/>
                  <a:gd name="T26" fmla="*/ 57 w 57"/>
                  <a:gd name="T27" fmla="*/ 13 h 39"/>
                  <a:gd name="T28" fmla="*/ 57 w 57"/>
                  <a:gd name="T29"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39">
                    <a:moveTo>
                      <a:pt x="57" y="13"/>
                    </a:moveTo>
                    <a:lnTo>
                      <a:pt x="48" y="8"/>
                    </a:lnTo>
                    <a:lnTo>
                      <a:pt x="40" y="0"/>
                    </a:lnTo>
                    <a:lnTo>
                      <a:pt x="25" y="3"/>
                    </a:lnTo>
                    <a:lnTo>
                      <a:pt x="10" y="5"/>
                    </a:lnTo>
                    <a:lnTo>
                      <a:pt x="0" y="3"/>
                    </a:lnTo>
                    <a:lnTo>
                      <a:pt x="7" y="15"/>
                    </a:lnTo>
                    <a:lnTo>
                      <a:pt x="17" y="18"/>
                    </a:lnTo>
                    <a:lnTo>
                      <a:pt x="17" y="32"/>
                    </a:lnTo>
                    <a:lnTo>
                      <a:pt x="23" y="39"/>
                    </a:lnTo>
                    <a:lnTo>
                      <a:pt x="30" y="35"/>
                    </a:lnTo>
                    <a:lnTo>
                      <a:pt x="40" y="20"/>
                    </a:lnTo>
                    <a:lnTo>
                      <a:pt x="55" y="22"/>
                    </a:lnTo>
                    <a:lnTo>
                      <a:pt x="57" y="13"/>
                    </a:lnTo>
                    <a:lnTo>
                      <a:pt x="57" y="13"/>
                    </a:lnTo>
                    <a:close/>
                  </a:path>
                </a:pathLst>
              </a:custGeom>
              <a:solidFill>
                <a:srgbClr val="E08578"/>
              </a:solidFill>
              <a:ln>
                <a:noFill/>
              </a:ln>
            </p:spPr>
            <p:txBody>
              <a:bodyPr/>
              <a:lstStyle/>
              <a:p>
                <a:pPr algn="ctr"/>
                <a:endParaRPr lang="zh-CN" altLang="en-US" sz="2000">
                  <a:latin typeface="+mn-ea"/>
                </a:endParaRPr>
              </a:p>
            </p:txBody>
          </p:sp>
          <p:sp>
            <p:nvSpPr>
              <p:cNvPr id="1052932" name="Freeform 311"/>
              <p:cNvSpPr/>
              <p:nvPr/>
            </p:nvSpPr>
            <p:spPr bwMode="auto">
              <a:xfrm>
                <a:off x="441" y="1063"/>
                <a:ext cx="23" cy="7"/>
              </a:xfrm>
              <a:custGeom>
                <a:avLst/>
                <a:gdLst>
                  <a:gd name="T0" fmla="*/ 34 w 42"/>
                  <a:gd name="T1" fmla="*/ 13 h 13"/>
                  <a:gd name="T2" fmla="*/ 20 w 42"/>
                  <a:gd name="T3" fmla="*/ 5 h 13"/>
                  <a:gd name="T4" fmla="*/ 5 w 42"/>
                  <a:gd name="T5" fmla="*/ 7 h 13"/>
                  <a:gd name="T6" fmla="*/ 0 w 42"/>
                  <a:gd name="T7" fmla="*/ 2 h 13"/>
                  <a:gd name="T8" fmla="*/ 24 w 42"/>
                  <a:gd name="T9" fmla="*/ 0 h 13"/>
                  <a:gd name="T10" fmla="*/ 30 w 42"/>
                  <a:gd name="T11" fmla="*/ 2 h 13"/>
                  <a:gd name="T12" fmla="*/ 42 w 42"/>
                  <a:gd name="T13" fmla="*/ 12 h 13"/>
                  <a:gd name="T14" fmla="*/ 34 w 42"/>
                  <a:gd name="T15" fmla="*/ 13 h 13"/>
                  <a:gd name="T16" fmla="*/ 34 w 4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3">
                    <a:moveTo>
                      <a:pt x="34" y="13"/>
                    </a:moveTo>
                    <a:lnTo>
                      <a:pt x="20" y="5"/>
                    </a:lnTo>
                    <a:lnTo>
                      <a:pt x="5" y="7"/>
                    </a:lnTo>
                    <a:lnTo>
                      <a:pt x="0" y="2"/>
                    </a:lnTo>
                    <a:lnTo>
                      <a:pt x="24" y="0"/>
                    </a:lnTo>
                    <a:lnTo>
                      <a:pt x="30" y="2"/>
                    </a:lnTo>
                    <a:lnTo>
                      <a:pt x="42" y="12"/>
                    </a:lnTo>
                    <a:lnTo>
                      <a:pt x="34" y="13"/>
                    </a:lnTo>
                    <a:lnTo>
                      <a:pt x="34" y="13"/>
                    </a:lnTo>
                    <a:close/>
                  </a:path>
                </a:pathLst>
              </a:custGeom>
              <a:solidFill>
                <a:srgbClr val="C7695C"/>
              </a:solidFill>
              <a:ln>
                <a:noFill/>
              </a:ln>
            </p:spPr>
            <p:txBody>
              <a:bodyPr/>
              <a:lstStyle/>
              <a:p>
                <a:pPr algn="ctr"/>
                <a:endParaRPr lang="zh-CN" altLang="en-US" sz="2000">
                  <a:latin typeface="+mn-ea"/>
                </a:endParaRPr>
              </a:p>
            </p:txBody>
          </p:sp>
          <p:sp>
            <p:nvSpPr>
              <p:cNvPr id="1052933" name="Freeform 312"/>
              <p:cNvSpPr/>
              <p:nvPr/>
            </p:nvSpPr>
            <p:spPr bwMode="auto">
              <a:xfrm>
                <a:off x="425" y="1059"/>
                <a:ext cx="15" cy="17"/>
              </a:xfrm>
              <a:custGeom>
                <a:avLst/>
                <a:gdLst>
                  <a:gd name="T0" fmla="*/ 10 w 29"/>
                  <a:gd name="T1" fmla="*/ 8 h 35"/>
                  <a:gd name="T2" fmla="*/ 17 w 29"/>
                  <a:gd name="T3" fmla="*/ 13 h 35"/>
                  <a:gd name="T4" fmla="*/ 18 w 29"/>
                  <a:gd name="T5" fmla="*/ 23 h 35"/>
                  <a:gd name="T6" fmla="*/ 29 w 29"/>
                  <a:gd name="T7" fmla="*/ 28 h 35"/>
                  <a:gd name="T8" fmla="*/ 24 w 29"/>
                  <a:gd name="T9" fmla="*/ 35 h 35"/>
                  <a:gd name="T10" fmla="*/ 8 w 29"/>
                  <a:gd name="T11" fmla="*/ 30 h 35"/>
                  <a:gd name="T12" fmla="*/ 0 w 29"/>
                  <a:gd name="T13" fmla="*/ 0 h 35"/>
                  <a:gd name="T14" fmla="*/ 10 w 29"/>
                  <a:gd name="T15" fmla="*/ 8 h 35"/>
                  <a:gd name="T16" fmla="*/ 10 w 29"/>
                  <a:gd name="T17"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5">
                    <a:moveTo>
                      <a:pt x="10" y="8"/>
                    </a:moveTo>
                    <a:lnTo>
                      <a:pt x="17" y="13"/>
                    </a:lnTo>
                    <a:lnTo>
                      <a:pt x="18" y="23"/>
                    </a:lnTo>
                    <a:lnTo>
                      <a:pt x="29" y="28"/>
                    </a:lnTo>
                    <a:lnTo>
                      <a:pt x="24" y="35"/>
                    </a:lnTo>
                    <a:lnTo>
                      <a:pt x="8" y="30"/>
                    </a:lnTo>
                    <a:lnTo>
                      <a:pt x="0" y="0"/>
                    </a:lnTo>
                    <a:lnTo>
                      <a:pt x="10" y="8"/>
                    </a:lnTo>
                    <a:lnTo>
                      <a:pt x="10" y="8"/>
                    </a:lnTo>
                    <a:close/>
                  </a:path>
                </a:pathLst>
              </a:custGeom>
              <a:solidFill>
                <a:srgbClr val="FFB5A8"/>
              </a:solidFill>
              <a:ln>
                <a:noFill/>
              </a:ln>
            </p:spPr>
            <p:txBody>
              <a:bodyPr/>
              <a:lstStyle/>
              <a:p>
                <a:pPr algn="ctr"/>
                <a:endParaRPr lang="zh-CN" altLang="en-US" sz="2000">
                  <a:latin typeface="+mn-ea"/>
                </a:endParaRPr>
              </a:p>
            </p:txBody>
          </p:sp>
          <p:sp>
            <p:nvSpPr>
              <p:cNvPr id="1052934" name="Freeform 313"/>
              <p:cNvSpPr/>
              <p:nvPr/>
            </p:nvSpPr>
            <p:spPr bwMode="auto">
              <a:xfrm>
                <a:off x="385" y="1073"/>
                <a:ext cx="55" cy="55"/>
              </a:xfrm>
              <a:custGeom>
                <a:avLst/>
                <a:gdLst>
                  <a:gd name="T0" fmla="*/ 5 w 103"/>
                  <a:gd name="T1" fmla="*/ 2 h 109"/>
                  <a:gd name="T2" fmla="*/ 14 w 103"/>
                  <a:gd name="T3" fmla="*/ 7 h 109"/>
                  <a:gd name="T4" fmla="*/ 24 w 103"/>
                  <a:gd name="T5" fmla="*/ 7 h 109"/>
                  <a:gd name="T6" fmla="*/ 25 w 103"/>
                  <a:gd name="T7" fmla="*/ 35 h 109"/>
                  <a:gd name="T8" fmla="*/ 51 w 103"/>
                  <a:gd name="T9" fmla="*/ 67 h 109"/>
                  <a:gd name="T10" fmla="*/ 71 w 103"/>
                  <a:gd name="T11" fmla="*/ 74 h 109"/>
                  <a:gd name="T12" fmla="*/ 69 w 103"/>
                  <a:gd name="T13" fmla="*/ 81 h 109"/>
                  <a:gd name="T14" fmla="*/ 81 w 103"/>
                  <a:gd name="T15" fmla="*/ 92 h 109"/>
                  <a:gd name="T16" fmla="*/ 92 w 103"/>
                  <a:gd name="T17" fmla="*/ 99 h 109"/>
                  <a:gd name="T18" fmla="*/ 103 w 103"/>
                  <a:gd name="T19" fmla="*/ 104 h 109"/>
                  <a:gd name="T20" fmla="*/ 87 w 103"/>
                  <a:gd name="T21" fmla="*/ 104 h 109"/>
                  <a:gd name="T22" fmla="*/ 54 w 103"/>
                  <a:gd name="T23" fmla="*/ 86 h 109"/>
                  <a:gd name="T24" fmla="*/ 49 w 103"/>
                  <a:gd name="T25" fmla="*/ 109 h 109"/>
                  <a:gd name="T26" fmla="*/ 42 w 103"/>
                  <a:gd name="T27" fmla="*/ 106 h 109"/>
                  <a:gd name="T28" fmla="*/ 32 w 103"/>
                  <a:gd name="T29" fmla="*/ 94 h 109"/>
                  <a:gd name="T30" fmla="*/ 24 w 103"/>
                  <a:gd name="T31" fmla="*/ 64 h 109"/>
                  <a:gd name="T32" fmla="*/ 10 w 103"/>
                  <a:gd name="T33" fmla="*/ 30 h 109"/>
                  <a:gd name="T34" fmla="*/ 10 w 103"/>
                  <a:gd name="T35" fmla="*/ 15 h 109"/>
                  <a:gd name="T36" fmla="*/ 0 w 103"/>
                  <a:gd name="T37" fmla="*/ 0 h 109"/>
                  <a:gd name="T38" fmla="*/ 5 w 103"/>
                  <a:gd name="T39" fmla="*/ 2 h 109"/>
                  <a:gd name="T40" fmla="*/ 5 w 103"/>
                  <a:gd name="T41" fmla="*/ 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109">
                    <a:moveTo>
                      <a:pt x="5" y="2"/>
                    </a:moveTo>
                    <a:lnTo>
                      <a:pt x="14" y="7"/>
                    </a:lnTo>
                    <a:lnTo>
                      <a:pt x="24" y="7"/>
                    </a:lnTo>
                    <a:lnTo>
                      <a:pt x="25" y="35"/>
                    </a:lnTo>
                    <a:lnTo>
                      <a:pt x="51" y="67"/>
                    </a:lnTo>
                    <a:lnTo>
                      <a:pt x="71" y="74"/>
                    </a:lnTo>
                    <a:lnTo>
                      <a:pt x="69" y="81"/>
                    </a:lnTo>
                    <a:lnTo>
                      <a:pt x="81" y="92"/>
                    </a:lnTo>
                    <a:lnTo>
                      <a:pt x="92" y="99"/>
                    </a:lnTo>
                    <a:lnTo>
                      <a:pt x="103" y="104"/>
                    </a:lnTo>
                    <a:lnTo>
                      <a:pt x="87" y="104"/>
                    </a:lnTo>
                    <a:lnTo>
                      <a:pt x="54" y="86"/>
                    </a:lnTo>
                    <a:lnTo>
                      <a:pt x="49" y="109"/>
                    </a:lnTo>
                    <a:lnTo>
                      <a:pt x="42" y="106"/>
                    </a:lnTo>
                    <a:lnTo>
                      <a:pt x="32" y="94"/>
                    </a:lnTo>
                    <a:lnTo>
                      <a:pt x="24" y="64"/>
                    </a:lnTo>
                    <a:lnTo>
                      <a:pt x="10" y="30"/>
                    </a:lnTo>
                    <a:lnTo>
                      <a:pt x="10" y="15"/>
                    </a:lnTo>
                    <a:lnTo>
                      <a:pt x="0" y="0"/>
                    </a:lnTo>
                    <a:lnTo>
                      <a:pt x="5" y="2"/>
                    </a:lnTo>
                    <a:lnTo>
                      <a:pt x="5" y="2"/>
                    </a:lnTo>
                    <a:close/>
                  </a:path>
                </a:pathLst>
              </a:custGeom>
              <a:solidFill>
                <a:srgbClr val="C7695C"/>
              </a:solidFill>
              <a:ln>
                <a:noFill/>
              </a:ln>
            </p:spPr>
            <p:txBody>
              <a:bodyPr/>
              <a:lstStyle/>
              <a:p>
                <a:pPr algn="ctr"/>
                <a:endParaRPr lang="zh-CN" altLang="en-US" sz="2000">
                  <a:latin typeface="+mn-ea"/>
                </a:endParaRPr>
              </a:p>
            </p:txBody>
          </p:sp>
          <p:sp>
            <p:nvSpPr>
              <p:cNvPr id="1052935" name="Freeform 314"/>
              <p:cNvSpPr/>
              <p:nvPr/>
            </p:nvSpPr>
            <p:spPr bwMode="auto">
              <a:xfrm>
                <a:off x="431" y="1113"/>
                <a:ext cx="10" cy="7"/>
              </a:xfrm>
              <a:custGeom>
                <a:avLst/>
                <a:gdLst>
                  <a:gd name="T0" fmla="*/ 12 w 18"/>
                  <a:gd name="T1" fmla="*/ 1 h 13"/>
                  <a:gd name="T2" fmla="*/ 18 w 18"/>
                  <a:gd name="T3" fmla="*/ 3 h 13"/>
                  <a:gd name="T4" fmla="*/ 17 w 18"/>
                  <a:gd name="T5" fmla="*/ 13 h 13"/>
                  <a:gd name="T6" fmla="*/ 8 w 18"/>
                  <a:gd name="T7" fmla="*/ 10 h 13"/>
                  <a:gd name="T8" fmla="*/ 0 w 18"/>
                  <a:gd name="T9" fmla="*/ 0 h 13"/>
                  <a:gd name="T10" fmla="*/ 12 w 18"/>
                  <a:gd name="T11" fmla="*/ 1 h 13"/>
                  <a:gd name="T12" fmla="*/ 12 w 18"/>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18" h="13">
                    <a:moveTo>
                      <a:pt x="12" y="1"/>
                    </a:moveTo>
                    <a:lnTo>
                      <a:pt x="18" y="3"/>
                    </a:lnTo>
                    <a:lnTo>
                      <a:pt x="17" y="13"/>
                    </a:lnTo>
                    <a:lnTo>
                      <a:pt x="8" y="10"/>
                    </a:lnTo>
                    <a:lnTo>
                      <a:pt x="0" y="0"/>
                    </a:lnTo>
                    <a:lnTo>
                      <a:pt x="12" y="1"/>
                    </a:lnTo>
                    <a:lnTo>
                      <a:pt x="12" y="1"/>
                    </a:lnTo>
                    <a:close/>
                  </a:path>
                </a:pathLst>
              </a:custGeom>
              <a:solidFill>
                <a:srgbClr val="F59E91"/>
              </a:solidFill>
              <a:ln>
                <a:noFill/>
              </a:ln>
            </p:spPr>
            <p:txBody>
              <a:bodyPr/>
              <a:lstStyle/>
              <a:p>
                <a:pPr algn="ctr"/>
                <a:endParaRPr lang="zh-CN" altLang="en-US" sz="2000">
                  <a:latin typeface="+mn-ea"/>
                </a:endParaRPr>
              </a:p>
            </p:txBody>
          </p:sp>
          <p:sp>
            <p:nvSpPr>
              <p:cNvPr id="1052936" name="Freeform 315"/>
              <p:cNvSpPr/>
              <p:nvPr/>
            </p:nvSpPr>
            <p:spPr bwMode="auto">
              <a:xfrm>
                <a:off x="436" y="1103"/>
                <a:ext cx="6" cy="5"/>
              </a:xfrm>
              <a:custGeom>
                <a:avLst/>
                <a:gdLst>
                  <a:gd name="T0" fmla="*/ 5 w 12"/>
                  <a:gd name="T1" fmla="*/ 1 h 10"/>
                  <a:gd name="T2" fmla="*/ 0 w 12"/>
                  <a:gd name="T3" fmla="*/ 6 h 10"/>
                  <a:gd name="T4" fmla="*/ 4 w 12"/>
                  <a:gd name="T5" fmla="*/ 10 h 10"/>
                  <a:gd name="T6" fmla="*/ 12 w 12"/>
                  <a:gd name="T7" fmla="*/ 8 h 10"/>
                  <a:gd name="T8" fmla="*/ 12 w 12"/>
                  <a:gd name="T9" fmla="*/ 0 h 10"/>
                  <a:gd name="T10" fmla="*/ 5 w 12"/>
                  <a:gd name="T11" fmla="*/ 1 h 10"/>
                  <a:gd name="T12" fmla="*/ 5 w 12"/>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5" y="1"/>
                    </a:moveTo>
                    <a:lnTo>
                      <a:pt x="0" y="6"/>
                    </a:lnTo>
                    <a:lnTo>
                      <a:pt x="4" y="10"/>
                    </a:lnTo>
                    <a:lnTo>
                      <a:pt x="12" y="8"/>
                    </a:lnTo>
                    <a:lnTo>
                      <a:pt x="12" y="0"/>
                    </a:lnTo>
                    <a:lnTo>
                      <a:pt x="5" y="1"/>
                    </a:lnTo>
                    <a:lnTo>
                      <a:pt x="5" y="1"/>
                    </a:lnTo>
                    <a:close/>
                  </a:path>
                </a:pathLst>
              </a:custGeom>
              <a:solidFill>
                <a:srgbClr val="F59E91"/>
              </a:solidFill>
              <a:ln>
                <a:noFill/>
              </a:ln>
            </p:spPr>
            <p:txBody>
              <a:bodyPr/>
              <a:lstStyle/>
              <a:p>
                <a:pPr algn="ctr"/>
                <a:endParaRPr lang="zh-CN" altLang="en-US" sz="2000">
                  <a:latin typeface="+mn-ea"/>
                </a:endParaRPr>
              </a:p>
            </p:txBody>
          </p:sp>
          <p:sp>
            <p:nvSpPr>
              <p:cNvPr id="1052937" name="Freeform 316"/>
              <p:cNvSpPr/>
              <p:nvPr/>
            </p:nvSpPr>
            <p:spPr bwMode="auto">
              <a:xfrm>
                <a:off x="440" y="1103"/>
                <a:ext cx="10" cy="9"/>
              </a:xfrm>
              <a:custGeom>
                <a:avLst/>
                <a:gdLst>
                  <a:gd name="T0" fmla="*/ 0 w 16"/>
                  <a:gd name="T1" fmla="*/ 0 h 16"/>
                  <a:gd name="T2" fmla="*/ 6 w 16"/>
                  <a:gd name="T3" fmla="*/ 8 h 16"/>
                  <a:gd name="T4" fmla="*/ 10 w 16"/>
                  <a:gd name="T5" fmla="*/ 15 h 16"/>
                  <a:gd name="T6" fmla="*/ 15 w 16"/>
                  <a:gd name="T7" fmla="*/ 16 h 16"/>
                  <a:gd name="T8" fmla="*/ 16 w 16"/>
                  <a:gd name="T9" fmla="*/ 8 h 16"/>
                  <a:gd name="T10" fmla="*/ 16 w 16"/>
                  <a:gd name="T11" fmla="*/ 5 h 16"/>
                  <a:gd name="T12" fmla="*/ 0 w 16"/>
                  <a:gd name="T13" fmla="*/ 0 h 16"/>
                  <a:gd name="T14" fmla="*/ 0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0" y="0"/>
                    </a:moveTo>
                    <a:lnTo>
                      <a:pt x="6" y="8"/>
                    </a:lnTo>
                    <a:lnTo>
                      <a:pt x="10" y="15"/>
                    </a:lnTo>
                    <a:lnTo>
                      <a:pt x="15" y="16"/>
                    </a:lnTo>
                    <a:lnTo>
                      <a:pt x="16" y="8"/>
                    </a:lnTo>
                    <a:lnTo>
                      <a:pt x="16" y="5"/>
                    </a:lnTo>
                    <a:lnTo>
                      <a:pt x="0" y="0"/>
                    </a:lnTo>
                    <a:lnTo>
                      <a:pt x="0" y="0"/>
                    </a:lnTo>
                    <a:close/>
                  </a:path>
                </a:pathLst>
              </a:custGeom>
              <a:solidFill>
                <a:srgbClr val="D66666"/>
              </a:solidFill>
              <a:ln>
                <a:noFill/>
              </a:ln>
            </p:spPr>
            <p:txBody>
              <a:bodyPr/>
              <a:lstStyle/>
              <a:p>
                <a:pPr algn="ctr"/>
                <a:endParaRPr lang="zh-CN" altLang="en-US" sz="2000">
                  <a:latin typeface="+mn-ea"/>
                </a:endParaRPr>
              </a:p>
            </p:txBody>
          </p:sp>
          <p:sp>
            <p:nvSpPr>
              <p:cNvPr id="1052938" name="Freeform 317"/>
              <p:cNvSpPr/>
              <p:nvPr/>
            </p:nvSpPr>
            <p:spPr bwMode="auto">
              <a:xfrm>
                <a:off x="388" y="1043"/>
                <a:ext cx="12" cy="23"/>
              </a:xfrm>
              <a:custGeom>
                <a:avLst/>
                <a:gdLst>
                  <a:gd name="T0" fmla="*/ 22 w 22"/>
                  <a:gd name="T1" fmla="*/ 27 h 45"/>
                  <a:gd name="T2" fmla="*/ 15 w 22"/>
                  <a:gd name="T3" fmla="*/ 33 h 45"/>
                  <a:gd name="T4" fmla="*/ 17 w 22"/>
                  <a:gd name="T5" fmla="*/ 45 h 45"/>
                  <a:gd name="T6" fmla="*/ 7 w 22"/>
                  <a:gd name="T7" fmla="*/ 42 h 45"/>
                  <a:gd name="T8" fmla="*/ 5 w 22"/>
                  <a:gd name="T9" fmla="*/ 37 h 45"/>
                  <a:gd name="T10" fmla="*/ 0 w 22"/>
                  <a:gd name="T11" fmla="*/ 28 h 45"/>
                  <a:gd name="T12" fmla="*/ 4 w 22"/>
                  <a:gd name="T13" fmla="*/ 23 h 45"/>
                  <a:gd name="T14" fmla="*/ 4 w 22"/>
                  <a:gd name="T15" fmla="*/ 10 h 45"/>
                  <a:gd name="T16" fmla="*/ 5 w 22"/>
                  <a:gd name="T17" fmla="*/ 3 h 45"/>
                  <a:gd name="T18" fmla="*/ 9 w 22"/>
                  <a:gd name="T19" fmla="*/ 0 h 45"/>
                  <a:gd name="T20" fmla="*/ 19 w 22"/>
                  <a:gd name="T21" fmla="*/ 6 h 45"/>
                  <a:gd name="T22" fmla="*/ 22 w 22"/>
                  <a:gd name="T23" fmla="*/ 18 h 45"/>
                  <a:gd name="T24" fmla="*/ 22 w 22"/>
                  <a:gd name="T25" fmla="*/ 27 h 45"/>
                  <a:gd name="T26" fmla="*/ 22 w 22"/>
                  <a:gd name="T27"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5">
                    <a:moveTo>
                      <a:pt x="22" y="27"/>
                    </a:moveTo>
                    <a:lnTo>
                      <a:pt x="15" y="33"/>
                    </a:lnTo>
                    <a:lnTo>
                      <a:pt x="17" y="45"/>
                    </a:lnTo>
                    <a:lnTo>
                      <a:pt x="7" y="42"/>
                    </a:lnTo>
                    <a:lnTo>
                      <a:pt x="5" y="37"/>
                    </a:lnTo>
                    <a:lnTo>
                      <a:pt x="0" y="28"/>
                    </a:lnTo>
                    <a:lnTo>
                      <a:pt x="4" y="23"/>
                    </a:lnTo>
                    <a:lnTo>
                      <a:pt x="4" y="10"/>
                    </a:lnTo>
                    <a:lnTo>
                      <a:pt x="5" y="3"/>
                    </a:lnTo>
                    <a:lnTo>
                      <a:pt x="9" y="0"/>
                    </a:lnTo>
                    <a:lnTo>
                      <a:pt x="19" y="6"/>
                    </a:lnTo>
                    <a:lnTo>
                      <a:pt x="22" y="18"/>
                    </a:lnTo>
                    <a:lnTo>
                      <a:pt x="22" y="27"/>
                    </a:lnTo>
                    <a:lnTo>
                      <a:pt x="22" y="27"/>
                    </a:lnTo>
                    <a:close/>
                  </a:path>
                </a:pathLst>
              </a:custGeom>
              <a:solidFill>
                <a:srgbClr val="E08578"/>
              </a:solidFill>
              <a:ln>
                <a:noFill/>
              </a:ln>
            </p:spPr>
            <p:txBody>
              <a:bodyPr/>
              <a:lstStyle/>
              <a:p>
                <a:pPr algn="ctr"/>
                <a:endParaRPr lang="zh-CN" altLang="en-US" sz="2000">
                  <a:latin typeface="+mn-ea"/>
                </a:endParaRPr>
              </a:p>
            </p:txBody>
          </p:sp>
          <p:sp>
            <p:nvSpPr>
              <p:cNvPr id="1052939" name="Freeform 318"/>
              <p:cNvSpPr/>
              <p:nvPr/>
            </p:nvSpPr>
            <p:spPr bwMode="auto">
              <a:xfrm>
                <a:off x="386" y="1049"/>
                <a:ext cx="7" cy="7"/>
              </a:xfrm>
              <a:custGeom>
                <a:avLst/>
                <a:gdLst>
                  <a:gd name="T0" fmla="*/ 13 w 13"/>
                  <a:gd name="T1" fmla="*/ 6 h 15"/>
                  <a:gd name="T2" fmla="*/ 7 w 13"/>
                  <a:gd name="T3" fmla="*/ 10 h 15"/>
                  <a:gd name="T4" fmla="*/ 0 w 13"/>
                  <a:gd name="T5" fmla="*/ 15 h 15"/>
                  <a:gd name="T6" fmla="*/ 3 w 13"/>
                  <a:gd name="T7" fmla="*/ 6 h 15"/>
                  <a:gd name="T8" fmla="*/ 12 w 13"/>
                  <a:gd name="T9" fmla="*/ 0 h 15"/>
                  <a:gd name="T10" fmla="*/ 13 w 13"/>
                  <a:gd name="T11" fmla="*/ 6 h 15"/>
                  <a:gd name="T12" fmla="*/ 13 w 13"/>
                  <a:gd name="T13" fmla="*/ 6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3" y="6"/>
                    </a:moveTo>
                    <a:lnTo>
                      <a:pt x="7" y="10"/>
                    </a:lnTo>
                    <a:lnTo>
                      <a:pt x="0" y="15"/>
                    </a:lnTo>
                    <a:lnTo>
                      <a:pt x="3" y="6"/>
                    </a:lnTo>
                    <a:lnTo>
                      <a:pt x="12" y="0"/>
                    </a:lnTo>
                    <a:lnTo>
                      <a:pt x="13" y="6"/>
                    </a:lnTo>
                    <a:lnTo>
                      <a:pt x="13" y="6"/>
                    </a:lnTo>
                    <a:close/>
                  </a:path>
                </a:pathLst>
              </a:custGeom>
              <a:solidFill>
                <a:srgbClr val="FFC4B8"/>
              </a:solidFill>
              <a:ln>
                <a:noFill/>
              </a:ln>
            </p:spPr>
            <p:txBody>
              <a:bodyPr/>
              <a:lstStyle/>
              <a:p>
                <a:pPr algn="ctr"/>
                <a:endParaRPr lang="zh-CN" altLang="en-US" sz="2000">
                  <a:latin typeface="+mn-ea"/>
                </a:endParaRPr>
              </a:p>
            </p:txBody>
          </p:sp>
          <p:sp>
            <p:nvSpPr>
              <p:cNvPr id="1052940" name="Freeform 319"/>
              <p:cNvSpPr/>
              <p:nvPr/>
            </p:nvSpPr>
            <p:spPr bwMode="auto">
              <a:xfrm>
                <a:off x="391" y="1064"/>
                <a:ext cx="8" cy="6"/>
              </a:xfrm>
              <a:custGeom>
                <a:avLst/>
                <a:gdLst>
                  <a:gd name="T0" fmla="*/ 0 w 13"/>
                  <a:gd name="T1" fmla="*/ 0 h 11"/>
                  <a:gd name="T2" fmla="*/ 7 w 13"/>
                  <a:gd name="T3" fmla="*/ 1 h 11"/>
                  <a:gd name="T4" fmla="*/ 7 w 13"/>
                  <a:gd name="T5" fmla="*/ 6 h 11"/>
                  <a:gd name="T6" fmla="*/ 13 w 13"/>
                  <a:gd name="T7" fmla="*/ 8 h 11"/>
                  <a:gd name="T8" fmla="*/ 12 w 13"/>
                  <a:gd name="T9" fmla="*/ 11 h 11"/>
                  <a:gd name="T10" fmla="*/ 0 w 13"/>
                  <a:gd name="T11" fmla="*/ 8 h 11"/>
                  <a:gd name="T12" fmla="*/ 0 w 13"/>
                  <a:gd name="T13" fmla="*/ 0 h 11"/>
                  <a:gd name="T14" fmla="*/ 0 w 13"/>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0" y="0"/>
                    </a:moveTo>
                    <a:lnTo>
                      <a:pt x="7" y="1"/>
                    </a:lnTo>
                    <a:lnTo>
                      <a:pt x="7" y="6"/>
                    </a:lnTo>
                    <a:lnTo>
                      <a:pt x="13" y="8"/>
                    </a:lnTo>
                    <a:lnTo>
                      <a:pt x="12" y="11"/>
                    </a:lnTo>
                    <a:lnTo>
                      <a:pt x="0" y="8"/>
                    </a:lnTo>
                    <a:lnTo>
                      <a:pt x="0" y="0"/>
                    </a:lnTo>
                    <a:lnTo>
                      <a:pt x="0" y="0"/>
                    </a:lnTo>
                    <a:close/>
                  </a:path>
                </a:pathLst>
              </a:custGeom>
              <a:solidFill>
                <a:srgbClr val="FFC4B8"/>
              </a:solidFill>
              <a:ln>
                <a:noFill/>
              </a:ln>
            </p:spPr>
            <p:txBody>
              <a:bodyPr/>
              <a:lstStyle/>
              <a:p>
                <a:pPr algn="ctr"/>
                <a:endParaRPr lang="zh-CN" altLang="en-US" sz="2000">
                  <a:latin typeface="+mn-ea"/>
                </a:endParaRPr>
              </a:p>
            </p:txBody>
          </p:sp>
          <p:sp>
            <p:nvSpPr>
              <p:cNvPr id="1052941" name="Freeform 320"/>
              <p:cNvSpPr/>
              <p:nvPr/>
            </p:nvSpPr>
            <p:spPr bwMode="auto">
              <a:xfrm>
                <a:off x="398" y="1060"/>
                <a:ext cx="2" cy="7"/>
              </a:xfrm>
              <a:custGeom>
                <a:avLst/>
                <a:gdLst>
                  <a:gd name="T0" fmla="*/ 3 w 5"/>
                  <a:gd name="T1" fmla="*/ 0 h 15"/>
                  <a:gd name="T2" fmla="*/ 0 w 5"/>
                  <a:gd name="T3" fmla="*/ 7 h 15"/>
                  <a:gd name="T4" fmla="*/ 1 w 5"/>
                  <a:gd name="T5" fmla="*/ 15 h 15"/>
                  <a:gd name="T6" fmla="*/ 5 w 5"/>
                  <a:gd name="T7" fmla="*/ 10 h 15"/>
                  <a:gd name="T8" fmla="*/ 3 w 5"/>
                  <a:gd name="T9" fmla="*/ 0 h 15"/>
                  <a:gd name="T10" fmla="*/ 3 w 5"/>
                  <a:gd name="T11" fmla="*/ 0 h 15"/>
                </a:gdLst>
                <a:ahLst/>
                <a:cxnLst>
                  <a:cxn ang="0">
                    <a:pos x="T0" y="T1"/>
                  </a:cxn>
                  <a:cxn ang="0">
                    <a:pos x="T2" y="T3"/>
                  </a:cxn>
                  <a:cxn ang="0">
                    <a:pos x="T4" y="T5"/>
                  </a:cxn>
                  <a:cxn ang="0">
                    <a:pos x="T6" y="T7"/>
                  </a:cxn>
                  <a:cxn ang="0">
                    <a:pos x="T8" y="T9"/>
                  </a:cxn>
                  <a:cxn ang="0">
                    <a:pos x="T10" y="T11"/>
                  </a:cxn>
                </a:cxnLst>
                <a:rect l="0" t="0" r="r" b="b"/>
                <a:pathLst>
                  <a:path w="5" h="15">
                    <a:moveTo>
                      <a:pt x="3" y="0"/>
                    </a:moveTo>
                    <a:lnTo>
                      <a:pt x="0" y="7"/>
                    </a:lnTo>
                    <a:lnTo>
                      <a:pt x="1" y="15"/>
                    </a:lnTo>
                    <a:lnTo>
                      <a:pt x="5" y="10"/>
                    </a:lnTo>
                    <a:lnTo>
                      <a:pt x="3" y="0"/>
                    </a:lnTo>
                    <a:lnTo>
                      <a:pt x="3" y="0"/>
                    </a:lnTo>
                    <a:close/>
                  </a:path>
                </a:pathLst>
              </a:custGeom>
              <a:solidFill>
                <a:srgbClr val="FFC4B8"/>
              </a:solidFill>
              <a:ln>
                <a:noFill/>
              </a:ln>
            </p:spPr>
            <p:txBody>
              <a:bodyPr/>
              <a:lstStyle/>
              <a:p>
                <a:pPr algn="ctr"/>
                <a:endParaRPr lang="zh-CN" altLang="en-US" sz="2000">
                  <a:latin typeface="+mn-ea"/>
                </a:endParaRPr>
              </a:p>
            </p:txBody>
          </p:sp>
          <p:sp>
            <p:nvSpPr>
              <p:cNvPr id="1052942" name="Freeform 321"/>
              <p:cNvSpPr/>
              <p:nvPr/>
            </p:nvSpPr>
            <p:spPr bwMode="auto">
              <a:xfrm>
                <a:off x="425" y="1051"/>
                <a:ext cx="39" cy="32"/>
              </a:xfrm>
              <a:custGeom>
                <a:avLst/>
                <a:gdLst>
                  <a:gd name="T0" fmla="*/ 72 w 72"/>
                  <a:gd name="T1" fmla="*/ 33 h 63"/>
                  <a:gd name="T2" fmla="*/ 69 w 72"/>
                  <a:gd name="T3" fmla="*/ 30 h 63"/>
                  <a:gd name="T4" fmla="*/ 64 w 72"/>
                  <a:gd name="T5" fmla="*/ 26 h 63"/>
                  <a:gd name="T6" fmla="*/ 59 w 72"/>
                  <a:gd name="T7" fmla="*/ 26 h 63"/>
                  <a:gd name="T8" fmla="*/ 55 w 72"/>
                  <a:gd name="T9" fmla="*/ 30 h 63"/>
                  <a:gd name="T10" fmla="*/ 54 w 72"/>
                  <a:gd name="T11" fmla="*/ 30 h 63"/>
                  <a:gd name="T12" fmla="*/ 0 w 72"/>
                  <a:gd name="T13" fmla="*/ 0 h 63"/>
                  <a:gd name="T14" fmla="*/ 0 w 72"/>
                  <a:gd name="T15" fmla="*/ 1 h 63"/>
                  <a:gd name="T16" fmla="*/ 15 w 72"/>
                  <a:gd name="T17" fmla="*/ 11 h 63"/>
                  <a:gd name="T18" fmla="*/ 52 w 72"/>
                  <a:gd name="T19" fmla="*/ 33 h 63"/>
                  <a:gd name="T20" fmla="*/ 47 w 72"/>
                  <a:gd name="T21" fmla="*/ 40 h 63"/>
                  <a:gd name="T22" fmla="*/ 44 w 72"/>
                  <a:gd name="T23" fmla="*/ 47 h 63"/>
                  <a:gd name="T24" fmla="*/ 42 w 72"/>
                  <a:gd name="T25" fmla="*/ 53 h 63"/>
                  <a:gd name="T26" fmla="*/ 42 w 72"/>
                  <a:gd name="T27" fmla="*/ 57 h 63"/>
                  <a:gd name="T28" fmla="*/ 44 w 72"/>
                  <a:gd name="T29" fmla="*/ 63 h 63"/>
                  <a:gd name="T30" fmla="*/ 44 w 72"/>
                  <a:gd name="T31" fmla="*/ 57 h 63"/>
                  <a:gd name="T32" fmla="*/ 45 w 72"/>
                  <a:gd name="T33" fmla="*/ 50 h 63"/>
                  <a:gd name="T34" fmla="*/ 50 w 72"/>
                  <a:gd name="T35" fmla="*/ 43 h 63"/>
                  <a:gd name="T36" fmla="*/ 59 w 72"/>
                  <a:gd name="T37" fmla="*/ 35 h 63"/>
                  <a:gd name="T38" fmla="*/ 64 w 72"/>
                  <a:gd name="T39" fmla="*/ 31 h 63"/>
                  <a:gd name="T40" fmla="*/ 65 w 72"/>
                  <a:gd name="T41" fmla="*/ 31 h 63"/>
                  <a:gd name="T42" fmla="*/ 72 w 72"/>
                  <a:gd name="T43" fmla="*/ 33 h 63"/>
                  <a:gd name="T44" fmla="*/ 72 w 72"/>
                  <a:gd name="T45"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63">
                    <a:moveTo>
                      <a:pt x="72" y="33"/>
                    </a:moveTo>
                    <a:lnTo>
                      <a:pt x="69" y="30"/>
                    </a:lnTo>
                    <a:lnTo>
                      <a:pt x="64" y="26"/>
                    </a:lnTo>
                    <a:lnTo>
                      <a:pt x="59" y="26"/>
                    </a:lnTo>
                    <a:lnTo>
                      <a:pt x="55" y="30"/>
                    </a:lnTo>
                    <a:lnTo>
                      <a:pt x="54" y="30"/>
                    </a:lnTo>
                    <a:lnTo>
                      <a:pt x="0" y="0"/>
                    </a:lnTo>
                    <a:lnTo>
                      <a:pt x="0" y="1"/>
                    </a:lnTo>
                    <a:lnTo>
                      <a:pt x="15" y="11"/>
                    </a:lnTo>
                    <a:lnTo>
                      <a:pt x="52" y="33"/>
                    </a:lnTo>
                    <a:lnTo>
                      <a:pt x="47" y="40"/>
                    </a:lnTo>
                    <a:lnTo>
                      <a:pt x="44" y="47"/>
                    </a:lnTo>
                    <a:lnTo>
                      <a:pt x="42" y="53"/>
                    </a:lnTo>
                    <a:lnTo>
                      <a:pt x="42" y="57"/>
                    </a:lnTo>
                    <a:lnTo>
                      <a:pt x="44" y="63"/>
                    </a:lnTo>
                    <a:lnTo>
                      <a:pt x="44" y="57"/>
                    </a:lnTo>
                    <a:lnTo>
                      <a:pt x="45" y="50"/>
                    </a:lnTo>
                    <a:lnTo>
                      <a:pt x="50" y="43"/>
                    </a:lnTo>
                    <a:lnTo>
                      <a:pt x="59" y="35"/>
                    </a:lnTo>
                    <a:lnTo>
                      <a:pt x="64" y="31"/>
                    </a:lnTo>
                    <a:lnTo>
                      <a:pt x="65" y="31"/>
                    </a:lnTo>
                    <a:lnTo>
                      <a:pt x="72" y="33"/>
                    </a:lnTo>
                    <a:lnTo>
                      <a:pt x="72" y="33"/>
                    </a:lnTo>
                    <a:close/>
                  </a:path>
                </a:pathLst>
              </a:custGeom>
              <a:solidFill>
                <a:srgbClr val="8C5E2B"/>
              </a:solidFill>
              <a:ln>
                <a:noFill/>
              </a:ln>
            </p:spPr>
            <p:txBody>
              <a:bodyPr/>
              <a:lstStyle/>
              <a:p>
                <a:pPr algn="ctr"/>
                <a:endParaRPr lang="zh-CN" altLang="en-US" sz="2000">
                  <a:latin typeface="+mn-ea"/>
                </a:endParaRPr>
              </a:p>
            </p:txBody>
          </p:sp>
          <p:sp>
            <p:nvSpPr>
              <p:cNvPr id="1052943" name="Freeform 322"/>
              <p:cNvSpPr/>
              <p:nvPr/>
            </p:nvSpPr>
            <p:spPr bwMode="auto">
              <a:xfrm>
                <a:off x="455" y="1066"/>
                <a:ext cx="4" cy="2"/>
              </a:xfrm>
              <a:custGeom>
                <a:avLst/>
                <a:gdLst>
                  <a:gd name="T0" fmla="*/ 7 w 9"/>
                  <a:gd name="T1" fmla="*/ 0 h 5"/>
                  <a:gd name="T2" fmla="*/ 4 w 9"/>
                  <a:gd name="T3" fmla="*/ 0 h 5"/>
                  <a:gd name="T4" fmla="*/ 0 w 9"/>
                  <a:gd name="T5" fmla="*/ 5 h 5"/>
                  <a:gd name="T6" fmla="*/ 4 w 9"/>
                  <a:gd name="T7" fmla="*/ 5 h 5"/>
                  <a:gd name="T8" fmla="*/ 9 w 9"/>
                  <a:gd name="T9" fmla="*/ 3 h 5"/>
                  <a:gd name="T10" fmla="*/ 7 w 9"/>
                  <a:gd name="T11" fmla="*/ 0 h 5"/>
                  <a:gd name="T12" fmla="*/ 7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7" y="0"/>
                    </a:moveTo>
                    <a:lnTo>
                      <a:pt x="4" y="0"/>
                    </a:lnTo>
                    <a:lnTo>
                      <a:pt x="0" y="5"/>
                    </a:lnTo>
                    <a:lnTo>
                      <a:pt x="4" y="5"/>
                    </a:lnTo>
                    <a:lnTo>
                      <a:pt x="9" y="3"/>
                    </a:lnTo>
                    <a:lnTo>
                      <a:pt x="7" y="0"/>
                    </a:lnTo>
                    <a:lnTo>
                      <a:pt x="7" y="0"/>
                    </a:lnTo>
                    <a:close/>
                  </a:path>
                </a:pathLst>
              </a:custGeom>
              <a:solidFill>
                <a:srgbClr val="FFCC80"/>
              </a:solidFill>
              <a:ln>
                <a:noFill/>
              </a:ln>
            </p:spPr>
            <p:txBody>
              <a:bodyPr/>
              <a:lstStyle/>
              <a:p>
                <a:pPr algn="ctr"/>
                <a:endParaRPr lang="zh-CN" altLang="en-US" sz="2000">
                  <a:latin typeface="+mn-ea"/>
                </a:endParaRPr>
              </a:p>
            </p:txBody>
          </p:sp>
          <p:sp>
            <p:nvSpPr>
              <p:cNvPr id="1052944" name="Freeform 323"/>
              <p:cNvSpPr/>
              <p:nvPr/>
            </p:nvSpPr>
            <p:spPr bwMode="auto">
              <a:xfrm>
                <a:off x="456" y="1086"/>
                <a:ext cx="11" cy="7"/>
              </a:xfrm>
              <a:custGeom>
                <a:avLst/>
                <a:gdLst>
                  <a:gd name="T0" fmla="*/ 10 w 18"/>
                  <a:gd name="T1" fmla="*/ 0 h 15"/>
                  <a:gd name="T2" fmla="*/ 15 w 18"/>
                  <a:gd name="T3" fmla="*/ 4 h 15"/>
                  <a:gd name="T4" fmla="*/ 18 w 18"/>
                  <a:gd name="T5" fmla="*/ 15 h 15"/>
                  <a:gd name="T6" fmla="*/ 5 w 18"/>
                  <a:gd name="T7" fmla="*/ 14 h 15"/>
                  <a:gd name="T8" fmla="*/ 0 w 18"/>
                  <a:gd name="T9" fmla="*/ 14 h 15"/>
                  <a:gd name="T10" fmla="*/ 0 w 18"/>
                  <a:gd name="T11" fmla="*/ 5 h 15"/>
                  <a:gd name="T12" fmla="*/ 10 w 18"/>
                  <a:gd name="T13" fmla="*/ 12 h 15"/>
                  <a:gd name="T14" fmla="*/ 13 w 18"/>
                  <a:gd name="T15" fmla="*/ 9 h 15"/>
                  <a:gd name="T16" fmla="*/ 10 w 18"/>
                  <a:gd name="T17" fmla="*/ 0 h 15"/>
                  <a:gd name="T18" fmla="*/ 10 w 18"/>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5">
                    <a:moveTo>
                      <a:pt x="10" y="0"/>
                    </a:moveTo>
                    <a:lnTo>
                      <a:pt x="15" y="4"/>
                    </a:lnTo>
                    <a:lnTo>
                      <a:pt x="18" y="15"/>
                    </a:lnTo>
                    <a:lnTo>
                      <a:pt x="5" y="14"/>
                    </a:lnTo>
                    <a:lnTo>
                      <a:pt x="0" y="14"/>
                    </a:lnTo>
                    <a:lnTo>
                      <a:pt x="0" y="5"/>
                    </a:lnTo>
                    <a:lnTo>
                      <a:pt x="10" y="12"/>
                    </a:lnTo>
                    <a:lnTo>
                      <a:pt x="13" y="9"/>
                    </a:lnTo>
                    <a:lnTo>
                      <a:pt x="10" y="0"/>
                    </a:lnTo>
                    <a:lnTo>
                      <a:pt x="10" y="0"/>
                    </a:lnTo>
                    <a:close/>
                  </a:path>
                </a:pathLst>
              </a:custGeom>
              <a:solidFill>
                <a:srgbClr val="FFC4B8"/>
              </a:solidFill>
              <a:ln>
                <a:noFill/>
              </a:ln>
            </p:spPr>
            <p:txBody>
              <a:bodyPr/>
              <a:lstStyle/>
              <a:p>
                <a:pPr algn="ctr"/>
                <a:endParaRPr lang="zh-CN" altLang="en-US" sz="2000">
                  <a:latin typeface="+mn-ea"/>
                </a:endParaRPr>
              </a:p>
            </p:txBody>
          </p:sp>
          <p:sp>
            <p:nvSpPr>
              <p:cNvPr id="1052945" name="Freeform 324"/>
              <p:cNvSpPr/>
              <p:nvPr/>
            </p:nvSpPr>
            <p:spPr bwMode="auto">
              <a:xfrm>
                <a:off x="440" y="1056"/>
                <a:ext cx="12" cy="6"/>
              </a:xfrm>
              <a:custGeom>
                <a:avLst/>
                <a:gdLst>
                  <a:gd name="T0" fmla="*/ 6 w 21"/>
                  <a:gd name="T1" fmla="*/ 11 h 11"/>
                  <a:gd name="T2" fmla="*/ 21 w 21"/>
                  <a:gd name="T3" fmla="*/ 6 h 11"/>
                  <a:gd name="T4" fmla="*/ 15 w 21"/>
                  <a:gd name="T5" fmla="*/ 0 h 11"/>
                  <a:gd name="T6" fmla="*/ 3 w 21"/>
                  <a:gd name="T7" fmla="*/ 1 h 11"/>
                  <a:gd name="T8" fmla="*/ 0 w 21"/>
                  <a:gd name="T9" fmla="*/ 6 h 11"/>
                  <a:gd name="T10" fmla="*/ 6 w 21"/>
                  <a:gd name="T11" fmla="*/ 11 h 11"/>
                  <a:gd name="T12" fmla="*/ 6 w 2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6" y="11"/>
                    </a:moveTo>
                    <a:lnTo>
                      <a:pt x="21" y="6"/>
                    </a:lnTo>
                    <a:lnTo>
                      <a:pt x="15" y="0"/>
                    </a:lnTo>
                    <a:lnTo>
                      <a:pt x="3" y="1"/>
                    </a:lnTo>
                    <a:lnTo>
                      <a:pt x="0" y="6"/>
                    </a:lnTo>
                    <a:lnTo>
                      <a:pt x="6" y="11"/>
                    </a:lnTo>
                    <a:lnTo>
                      <a:pt x="6" y="11"/>
                    </a:lnTo>
                    <a:close/>
                  </a:path>
                </a:pathLst>
              </a:custGeom>
              <a:solidFill>
                <a:srgbClr val="FFB5A8"/>
              </a:solidFill>
              <a:ln>
                <a:noFill/>
              </a:ln>
            </p:spPr>
            <p:txBody>
              <a:bodyPr/>
              <a:lstStyle/>
              <a:p>
                <a:pPr algn="ctr"/>
                <a:endParaRPr lang="zh-CN" altLang="en-US" sz="2000">
                  <a:latin typeface="+mn-ea"/>
                </a:endParaRPr>
              </a:p>
            </p:txBody>
          </p:sp>
          <p:sp>
            <p:nvSpPr>
              <p:cNvPr id="1052946" name="Freeform 325"/>
              <p:cNvSpPr/>
              <p:nvPr/>
            </p:nvSpPr>
            <p:spPr bwMode="auto">
              <a:xfrm>
                <a:off x="358" y="1000"/>
                <a:ext cx="61" cy="88"/>
              </a:xfrm>
              <a:custGeom>
                <a:avLst/>
                <a:gdLst>
                  <a:gd name="T0" fmla="*/ 42 w 114"/>
                  <a:gd name="T1" fmla="*/ 34 h 176"/>
                  <a:gd name="T2" fmla="*/ 25 w 114"/>
                  <a:gd name="T3" fmla="*/ 56 h 176"/>
                  <a:gd name="T4" fmla="*/ 18 w 114"/>
                  <a:gd name="T5" fmla="*/ 81 h 176"/>
                  <a:gd name="T6" fmla="*/ 10 w 114"/>
                  <a:gd name="T7" fmla="*/ 98 h 176"/>
                  <a:gd name="T8" fmla="*/ 10 w 114"/>
                  <a:gd name="T9" fmla="*/ 124 h 176"/>
                  <a:gd name="T10" fmla="*/ 8 w 114"/>
                  <a:gd name="T11" fmla="*/ 158 h 176"/>
                  <a:gd name="T12" fmla="*/ 33 w 114"/>
                  <a:gd name="T13" fmla="*/ 134 h 176"/>
                  <a:gd name="T14" fmla="*/ 28 w 114"/>
                  <a:gd name="T15" fmla="*/ 126 h 176"/>
                  <a:gd name="T16" fmla="*/ 25 w 114"/>
                  <a:gd name="T17" fmla="*/ 109 h 176"/>
                  <a:gd name="T18" fmla="*/ 25 w 114"/>
                  <a:gd name="T19" fmla="*/ 71 h 176"/>
                  <a:gd name="T20" fmla="*/ 38 w 114"/>
                  <a:gd name="T21" fmla="*/ 61 h 176"/>
                  <a:gd name="T22" fmla="*/ 55 w 114"/>
                  <a:gd name="T23" fmla="*/ 39 h 176"/>
                  <a:gd name="T24" fmla="*/ 75 w 114"/>
                  <a:gd name="T25" fmla="*/ 37 h 176"/>
                  <a:gd name="T26" fmla="*/ 55 w 114"/>
                  <a:gd name="T27" fmla="*/ 56 h 176"/>
                  <a:gd name="T28" fmla="*/ 75 w 114"/>
                  <a:gd name="T29" fmla="*/ 52 h 176"/>
                  <a:gd name="T30" fmla="*/ 87 w 114"/>
                  <a:gd name="T31" fmla="*/ 61 h 176"/>
                  <a:gd name="T32" fmla="*/ 94 w 114"/>
                  <a:gd name="T33" fmla="*/ 64 h 176"/>
                  <a:gd name="T34" fmla="*/ 114 w 114"/>
                  <a:gd name="T35" fmla="*/ 71 h 176"/>
                  <a:gd name="T36" fmla="*/ 77 w 114"/>
                  <a:gd name="T37" fmla="*/ 62 h 176"/>
                  <a:gd name="T38" fmla="*/ 42 w 114"/>
                  <a:gd name="T39" fmla="*/ 64 h 176"/>
                  <a:gd name="T40" fmla="*/ 65 w 114"/>
                  <a:gd name="T41" fmla="*/ 72 h 176"/>
                  <a:gd name="T42" fmla="*/ 75 w 114"/>
                  <a:gd name="T43" fmla="*/ 81 h 176"/>
                  <a:gd name="T44" fmla="*/ 77 w 114"/>
                  <a:gd name="T45" fmla="*/ 94 h 176"/>
                  <a:gd name="T46" fmla="*/ 55 w 114"/>
                  <a:gd name="T47" fmla="*/ 89 h 176"/>
                  <a:gd name="T48" fmla="*/ 44 w 114"/>
                  <a:gd name="T49" fmla="*/ 104 h 176"/>
                  <a:gd name="T50" fmla="*/ 49 w 114"/>
                  <a:gd name="T51" fmla="*/ 139 h 176"/>
                  <a:gd name="T52" fmla="*/ 49 w 114"/>
                  <a:gd name="T53" fmla="*/ 146 h 176"/>
                  <a:gd name="T54" fmla="*/ 23 w 114"/>
                  <a:gd name="T55" fmla="*/ 175 h 176"/>
                  <a:gd name="T56" fmla="*/ 5 w 114"/>
                  <a:gd name="T57" fmla="*/ 166 h 176"/>
                  <a:gd name="T58" fmla="*/ 3 w 114"/>
                  <a:gd name="T59" fmla="*/ 129 h 176"/>
                  <a:gd name="T60" fmla="*/ 10 w 114"/>
                  <a:gd name="T61" fmla="*/ 87 h 176"/>
                  <a:gd name="T62" fmla="*/ 17 w 114"/>
                  <a:gd name="T63" fmla="*/ 59 h 176"/>
                  <a:gd name="T64" fmla="*/ 25 w 114"/>
                  <a:gd name="T65" fmla="*/ 41 h 176"/>
                  <a:gd name="T66" fmla="*/ 45 w 114"/>
                  <a:gd name="T67" fmla="*/ 24 h 176"/>
                  <a:gd name="T68" fmla="*/ 77 w 114"/>
                  <a:gd name="T69" fmla="*/ 2 h 176"/>
                  <a:gd name="T70" fmla="*/ 82 w 114"/>
                  <a:gd name="T71" fmla="*/ 4 h 176"/>
                  <a:gd name="T72" fmla="*/ 55 w 114"/>
                  <a:gd name="T73" fmla="*/ 2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76">
                    <a:moveTo>
                      <a:pt x="55" y="22"/>
                    </a:moveTo>
                    <a:lnTo>
                      <a:pt x="42" y="34"/>
                    </a:lnTo>
                    <a:lnTo>
                      <a:pt x="28" y="44"/>
                    </a:lnTo>
                    <a:lnTo>
                      <a:pt x="25" y="56"/>
                    </a:lnTo>
                    <a:lnTo>
                      <a:pt x="20" y="66"/>
                    </a:lnTo>
                    <a:lnTo>
                      <a:pt x="18" y="81"/>
                    </a:lnTo>
                    <a:lnTo>
                      <a:pt x="15" y="91"/>
                    </a:lnTo>
                    <a:lnTo>
                      <a:pt x="10" y="98"/>
                    </a:lnTo>
                    <a:lnTo>
                      <a:pt x="10" y="108"/>
                    </a:lnTo>
                    <a:lnTo>
                      <a:pt x="10" y="124"/>
                    </a:lnTo>
                    <a:lnTo>
                      <a:pt x="7" y="146"/>
                    </a:lnTo>
                    <a:lnTo>
                      <a:pt x="8" y="158"/>
                    </a:lnTo>
                    <a:lnTo>
                      <a:pt x="32" y="143"/>
                    </a:lnTo>
                    <a:lnTo>
                      <a:pt x="33" y="134"/>
                    </a:lnTo>
                    <a:lnTo>
                      <a:pt x="27" y="133"/>
                    </a:lnTo>
                    <a:lnTo>
                      <a:pt x="28" y="126"/>
                    </a:lnTo>
                    <a:lnTo>
                      <a:pt x="17" y="123"/>
                    </a:lnTo>
                    <a:lnTo>
                      <a:pt x="25" y="109"/>
                    </a:lnTo>
                    <a:lnTo>
                      <a:pt x="23" y="91"/>
                    </a:lnTo>
                    <a:lnTo>
                      <a:pt x="25" y="71"/>
                    </a:lnTo>
                    <a:lnTo>
                      <a:pt x="37" y="66"/>
                    </a:lnTo>
                    <a:lnTo>
                      <a:pt x="38" y="61"/>
                    </a:lnTo>
                    <a:lnTo>
                      <a:pt x="38" y="44"/>
                    </a:lnTo>
                    <a:lnTo>
                      <a:pt x="55" y="39"/>
                    </a:lnTo>
                    <a:lnTo>
                      <a:pt x="62" y="42"/>
                    </a:lnTo>
                    <a:lnTo>
                      <a:pt x="75" y="37"/>
                    </a:lnTo>
                    <a:lnTo>
                      <a:pt x="67" y="47"/>
                    </a:lnTo>
                    <a:lnTo>
                      <a:pt x="55" y="56"/>
                    </a:lnTo>
                    <a:lnTo>
                      <a:pt x="67" y="56"/>
                    </a:lnTo>
                    <a:lnTo>
                      <a:pt x="75" y="52"/>
                    </a:lnTo>
                    <a:lnTo>
                      <a:pt x="79" y="61"/>
                    </a:lnTo>
                    <a:lnTo>
                      <a:pt x="87" y="61"/>
                    </a:lnTo>
                    <a:lnTo>
                      <a:pt x="107" y="54"/>
                    </a:lnTo>
                    <a:lnTo>
                      <a:pt x="94" y="64"/>
                    </a:lnTo>
                    <a:lnTo>
                      <a:pt x="101" y="69"/>
                    </a:lnTo>
                    <a:lnTo>
                      <a:pt x="114" y="71"/>
                    </a:lnTo>
                    <a:lnTo>
                      <a:pt x="101" y="74"/>
                    </a:lnTo>
                    <a:lnTo>
                      <a:pt x="77" y="62"/>
                    </a:lnTo>
                    <a:lnTo>
                      <a:pt x="62" y="64"/>
                    </a:lnTo>
                    <a:lnTo>
                      <a:pt x="42" y="64"/>
                    </a:lnTo>
                    <a:lnTo>
                      <a:pt x="49" y="72"/>
                    </a:lnTo>
                    <a:lnTo>
                      <a:pt x="65" y="72"/>
                    </a:lnTo>
                    <a:lnTo>
                      <a:pt x="60" y="76"/>
                    </a:lnTo>
                    <a:lnTo>
                      <a:pt x="75" y="81"/>
                    </a:lnTo>
                    <a:lnTo>
                      <a:pt x="64" y="82"/>
                    </a:lnTo>
                    <a:lnTo>
                      <a:pt x="77" y="94"/>
                    </a:lnTo>
                    <a:lnTo>
                      <a:pt x="65" y="87"/>
                    </a:lnTo>
                    <a:lnTo>
                      <a:pt x="55" y="89"/>
                    </a:lnTo>
                    <a:lnTo>
                      <a:pt x="47" y="96"/>
                    </a:lnTo>
                    <a:lnTo>
                      <a:pt x="44" y="104"/>
                    </a:lnTo>
                    <a:lnTo>
                      <a:pt x="44" y="124"/>
                    </a:lnTo>
                    <a:lnTo>
                      <a:pt x="49" y="139"/>
                    </a:lnTo>
                    <a:lnTo>
                      <a:pt x="57" y="150"/>
                    </a:lnTo>
                    <a:lnTo>
                      <a:pt x="49" y="146"/>
                    </a:lnTo>
                    <a:lnTo>
                      <a:pt x="38" y="163"/>
                    </a:lnTo>
                    <a:lnTo>
                      <a:pt x="23" y="175"/>
                    </a:lnTo>
                    <a:lnTo>
                      <a:pt x="10" y="176"/>
                    </a:lnTo>
                    <a:lnTo>
                      <a:pt x="5" y="166"/>
                    </a:lnTo>
                    <a:lnTo>
                      <a:pt x="0" y="148"/>
                    </a:lnTo>
                    <a:lnTo>
                      <a:pt x="3" y="129"/>
                    </a:lnTo>
                    <a:lnTo>
                      <a:pt x="3" y="104"/>
                    </a:lnTo>
                    <a:lnTo>
                      <a:pt x="10" y="87"/>
                    </a:lnTo>
                    <a:lnTo>
                      <a:pt x="15" y="74"/>
                    </a:lnTo>
                    <a:lnTo>
                      <a:pt x="17" y="59"/>
                    </a:lnTo>
                    <a:lnTo>
                      <a:pt x="23" y="52"/>
                    </a:lnTo>
                    <a:lnTo>
                      <a:pt x="25" y="41"/>
                    </a:lnTo>
                    <a:lnTo>
                      <a:pt x="33" y="37"/>
                    </a:lnTo>
                    <a:lnTo>
                      <a:pt x="45" y="24"/>
                    </a:lnTo>
                    <a:lnTo>
                      <a:pt x="57" y="17"/>
                    </a:lnTo>
                    <a:lnTo>
                      <a:pt x="77" y="2"/>
                    </a:lnTo>
                    <a:lnTo>
                      <a:pt x="96" y="0"/>
                    </a:lnTo>
                    <a:lnTo>
                      <a:pt x="82" y="4"/>
                    </a:lnTo>
                    <a:lnTo>
                      <a:pt x="55" y="22"/>
                    </a:lnTo>
                    <a:lnTo>
                      <a:pt x="55" y="22"/>
                    </a:lnTo>
                    <a:close/>
                  </a:path>
                </a:pathLst>
              </a:custGeom>
              <a:solidFill>
                <a:srgbClr val="000000"/>
              </a:solidFill>
              <a:ln>
                <a:noFill/>
              </a:ln>
            </p:spPr>
            <p:txBody>
              <a:bodyPr/>
              <a:lstStyle/>
              <a:p>
                <a:pPr algn="ctr"/>
                <a:endParaRPr lang="zh-CN" altLang="en-US" sz="2000">
                  <a:latin typeface="+mn-ea"/>
                </a:endParaRPr>
              </a:p>
            </p:txBody>
          </p:sp>
          <p:sp>
            <p:nvSpPr>
              <p:cNvPr id="1052947" name="Freeform 326"/>
              <p:cNvSpPr/>
              <p:nvPr/>
            </p:nvSpPr>
            <p:spPr bwMode="auto">
              <a:xfrm>
                <a:off x="400" y="998"/>
                <a:ext cx="41" cy="26"/>
              </a:xfrm>
              <a:custGeom>
                <a:avLst/>
                <a:gdLst>
                  <a:gd name="T0" fmla="*/ 11 w 75"/>
                  <a:gd name="T1" fmla="*/ 2 h 50"/>
                  <a:gd name="T2" fmla="*/ 27 w 75"/>
                  <a:gd name="T3" fmla="*/ 0 h 50"/>
                  <a:gd name="T4" fmla="*/ 43 w 75"/>
                  <a:gd name="T5" fmla="*/ 7 h 50"/>
                  <a:gd name="T6" fmla="*/ 53 w 75"/>
                  <a:gd name="T7" fmla="*/ 18 h 50"/>
                  <a:gd name="T8" fmla="*/ 72 w 75"/>
                  <a:gd name="T9" fmla="*/ 27 h 50"/>
                  <a:gd name="T10" fmla="*/ 75 w 75"/>
                  <a:gd name="T11" fmla="*/ 40 h 50"/>
                  <a:gd name="T12" fmla="*/ 70 w 75"/>
                  <a:gd name="T13" fmla="*/ 47 h 50"/>
                  <a:gd name="T14" fmla="*/ 70 w 75"/>
                  <a:gd name="T15" fmla="*/ 35 h 50"/>
                  <a:gd name="T16" fmla="*/ 62 w 75"/>
                  <a:gd name="T17" fmla="*/ 28 h 50"/>
                  <a:gd name="T18" fmla="*/ 50 w 75"/>
                  <a:gd name="T19" fmla="*/ 37 h 50"/>
                  <a:gd name="T20" fmla="*/ 53 w 75"/>
                  <a:gd name="T21" fmla="*/ 27 h 50"/>
                  <a:gd name="T22" fmla="*/ 43 w 75"/>
                  <a:gd name="T23" fmla="*/ 38 h 50"/>
                  <a:gd name="T24" fmla="*/ 30 w 75"/>
                  <a:gd name="T25" fmla="*/ 50 h 50"/>
                  <a:gd name="T26" fmla="*/ 47 w 75"/>
                  <a:gd name="T27" fmla="*/ 23 h 50"/>
                  <a:gd name="T28" fmla="*/ 35 w 75"/>
                  <a:gd name="T29" fmla="*/ 25 h 50"/>
                  <a:gd name="T30" fmla="*/ 35 w 75"/>
                  <a:gd name="T31" fmla="*/ 17 h 50"/>
                  <a:gd name="T32" fmla="*/ 17 w 75"/>
                  <a:gd name="T33" fmla="*/ 23 h 50"/>
                  <a:gd name="T34" fmla="*/ 22 w 75"/>
                  <a:gd name="T35" fmla="*/ 17 h 50"/>
                  <a:gd name="T36" fmla="*/ 30 w 75"/>
                  <a:gd name="T37" fmla="*/ 10 h 50"/>
                  <a:gd name="T38" fmla="*/ 37 w 75"/>
                  <a:gd name="T39" fmla="*/ 5 h 50"/>
                  <a:gd name="T40" fmla="*/ 18 w 75"/>
                  <a:gd name="T41" fmla="*/ 5 h 50"/>
                  <a:gd name="T42" fmla="*/ 0 w 75"/>
                  <a:gd name="T43" fmla="*/ 7 h 50"/>
                  <a:gd name="T44" fmla="*/ 1 w 75"/>
                  <a:gd name="T45" fmla="*/ 7 h 50"/>
                  <a:gd name="T46" fmla="*/ 3 w 75"/>
                  <a:gd name="T47" fmla="*/ 5 h 50"/>
                  <a:gd name="T48" fmla="*/ 5 w 75"/>
                  <a:gd name="T49" fmla="*/ 5 h 50"/>
                  <a:gd name="T50" fmla="*/ 6 w 75"/>
                  <a:gd name="T51" fmla="*/ 5 h 50"/>
                  <a:gd name="T52" fmla="*/ 8 w 75"/>
                  <a:gd name="T53" fmla="*/ 3 h 50"/>
                  <a:gd name="T54" fmla="*/ 10 w 75"/>
                  <a:gd name="T55" fmla="*/ 3 h 50"/>
                  <a:gd name="T56" fmla="*/ 10 w 75"/>
                  <a:gd name="T57" fmla="*/ 2 h 50"/>
                  <a:gd name="T58" fmla="*/ 11 w 75"/>
                  <a:gd name="T59" fmla="*/ 2 h 50"/>
                  <a:gd name="T60" fmla="*/ 11 w 75"/>
                  <a:gd name="T6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50">
                    <a:moveTo>
                      <a:pt x="11" y="2"/>
                    </a:moveTo>
                    <a:lnTo>
                      <a:pt x="27" y="0"/>
                    </a:lnTo>
                    <a:lnTo>
                      <a:pt x="43" y="7"/>
                    </a:lnTo>
                    <a:lnTo>
                      <a:pt x="53" y="18"/>
                    </a:lnTo>
                    <a:lnTo>
                      <a:pt x="72" y="27"/>
                    </a:lnTo>
                    <a:lnTo>
                      <a:pt x="75" y="40"/>
                    </a:lnTo>
                    <a:lnTo>
                      <a:pt x="70" y="47"/>
                    </a:lnTo>
                    <a:lnTo>
                      <a:pt x="70" y="35"/>
                    </a:lnTo>
                    <a:lnTo>
                      <a:pt x="62" y="28"/>
                    </a:lnTo>
                    <a:lnTo>
                      <a:pt x="50" y="37"/>
                    </a:lnTo>
                    <a:lnTo>
                      <a:pt x="53" y="27"/>
                    </a:lnTo>
                    <a:lnTo>
                      <a:pt x="43" y="38"/>
                    </a:lnTo>
                    <a:lnTo>
                      <a:pt x="30" y="50"/>
                    </a:lnTo>
                    <a:lnTo>
                      <a:pt x="47" y="23"/>
                    </a:lnTo>
                    <a:lnTo>
                      <a:pt x="35" y="25"/>
                    </a:lnTo>
                    <a:lnTo>
                      <a:pt x="35" y="17"/>
                    </a:lnTo>
                    <a:lnTo>
                      <a:pt x="17" y="23"/>
                    </a:lnTo>
                    <a:lnTo>
                      <a:pt x="22" y="17"/>
                    </a:lnTo>
                    <a:lnTo>
                      <a:pt x="30" y="10"/>
                    </a:lnTo>
                    <a:lnTo>
                      <a:pt x="37" y="5"/>
                    </a:lnTo>
                    <a:lnTo>
                      <a:pt x="18" y="5"/>
                    </a:lnTo>
                    <a:lnTo>
                      <a:pt x="0" y="7"/>
                    </a:lnTo>
                    <a:lnTo>
                      <a:pt x="1" y="7"/>
                    </a:lnTo>
                    <a:lnTo>
                      <a:pt x="3" y="5"/>
                    </a:lnTo>
                    <a:lnTo>
                      <a:pt x="5" y="5"/>
                    </a:lnTo>
                    <a:lnTo>
                      <a:pt x="6" y="5"/>
                    </a:lnTo>
                    <a:lnTo>
                      <a:pt x="8" y="3"/>
                    </a:lnTo>
                    <a:lnTo>
                      <a:pt x="10" y="3"/>
                    </a:lnTo>
                    <a:lnTo>
                      <a:pt x="10" y="2"/>
                    </a:lnTo>
                    <a:lnTo>
                      <a:pt x="11" y="2"/>
                    </a:lnTo>
                    <a:lnTo>
                      <a:pt x="11" y="2"/>
                    </a:lnTo>
                    <a:close/>
                  </a:path>
                </a:pathLst>
              </a:custGeom>
              <a:solidFill>
                <a:srgbClr val="000000"/>
              </a:solidFill>
              <a:ln>
                <a:noFill/>
              </a:ln>
            </p:spPr>
            <p:txBody>
              <a:bodyPr/>
              <a:lstStyle/>
              <a:p>
                <a:pPr algn="ctr"/>
                <a:endParaRPr lang="zh-CN" altLang="en-US" sz="2000">
                  <a:latin typeface="+mn-ea"/>
                </a:endParaRPr>
              </a:p>
            </p:txBody>
          </p:sp>
          <p:sp>
            <p:nvSpPr>
              <p:cNvPr id="1052948" name="Freeform 327"/>
              <p:cNvSpPr/>
              <p:nvPr/>
            </p:nvSpPr>
            <p:spPr bwMode="auto">
              <a:xfrm>
                <a:off x="421" y="1001"/>
                <a:ext cx="62" cy="44"/>
              </a:xfrm>
              <a:custGeom>
                <a:avLst/>
                <a:gdLst>
                  <a:gd name="T0" fmla="*/ 4 w 114"/>
                  <a:gd name="T1" fmla="*/ 3 h 89"/>
                  <a:gd name="T2" fmla="*/ 31 w 114"/>
                  <a:gd name="T3" fmla="*/ 5 h 89"/>
                  <a:gd name="T4" fmla="*/ 44 w 114"/>
                  <a:gd name="T5" fmla="*/ 15 h 89"/>
                  <a:gd name="T6" fmla="*/ 62 w 114"/>
                  <a:gd name="T7" fmla="*/ 20 h 89"/>
                  <a:gd name="T8" fmla="*/ 76 w 114"/>
                  <a:gd name="T9" fmla="*/ 35 h 89"/>
                  <a:gd name="T10" fmla="*/ 89 w 114"/>
                  <a:gd name="T11" fmla="*/ 49 h 89"/>
                  <a:gd name="T12" fmla="*/ 108 w 114"/>
                  <a:gd name="T13" fmla="*/ 55 h 89"/>
                  <a:gd name="T14" fmla="*/ 111 w 114"/>
                  <a:gd name="T15" fmla="*/ 74 h 89"/>
                  <a:gd name="T16" fmla="*/ 109 w 114"/>
                  <a:gd name="T17" fmla="*/ 79 h 89"/>
                  <a:gd name="T18" fmla="*/ 103 w 114"/>
                  <a:gd name="T19" fmla="*/ 82 h 89"/>
                  <a:gd name="T20" fmla="*/ 96 w 114"/>
                  <a:gd name="T21" fmla="*/ 85 h 89"/>
                  <a:gd name="T22" fmla="*/ 91 w 114"/>
                  <a:gd name="T23" fmla="*/ 85 h 89"/>
                  <a:gd name="T24" fmla="*/ 91 w 114"/>
                  <a:gd name="T25" fmla="*/ 89 h 89"/>
                  <a:gd name="T26" fmla="*/ 98 w 114"/>
                  <a:gd name="T27" fmla="*/ 89 h 89"/>
                  <a:gd name="T28" fmla="*/ 111 w 114"/>
                  <a:gd name="T29" fmla="*/ 82 h 89"/>
                  <a:gd name="T30" fmla="*/ 114 w 114"/>
                  <a:gd name="T31" fmla="*/ 74 h 89"/>
                  <a:gd name="T32" fmla="*/ 114 w 114"/>
                  <a:gd name="T33" fmla="*/ 67 h 89"/>
                  <a:gd name="T34" fmla="*/ 109 w 114"/>
                  <a:gd name="T35" fmla="*/ 54 h 89"/>
                  <a:gd name="T36" fmla="*/ 88 w 114"/>
                  <a:gd name="T37" fmla="*/ 42 h 89"/>
                  <a:gd name="T38" fmla="*/ 64 w 114"/>
                  <a:gd name="T39" fmla="*/ 17 h 89"/>
                  <a:gd name="T40" fmla="*/ 44 w 114"/>
                  <a:gd name="T41" fmla="*/ 12 h 89"/>
                  <a:gd name="T42" fmla="*/ 31 w 114"/>
                  <a:gd name="T43" fmla="*/ 2 h 89"/>
                  <a:gd name="T44" fmla="*/ 0 w 114"/>
                  <a:gd name="T45" fmla="*/ 0 h 89"/>
                  <a:gd name="T46" fmla="*/ 4 w 114"/>
                  <a:gd name="T47" fmla="*/ 3 h 89"/>
                  <a:gd name="T48" fmla="*/ 4 w 114"/>
                  <a:gd name="T49" fmla="*/ 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89">
                    <a:moveTo>
                      <a:pt x="4" y="3"/>
                    </a:moveTo>
                    <a:lnTo>
                      <a:pt x="31" y="5"/>
                    </a:lnTo>
                    <a:lnTo>
                      <a:pt x="44" y="15"/>
                    </a:lnTo>
                    <a:lnTo>
                      <a:pt x="62" y="20"/>
                    </a:lnTo>
                    <a:lnTo>
                      <a:pt x="76" y="35"/>
                    </a:lnTo>
                    <a:lnTo>
                      <a:pt x="89" y="49"/>
                    </a:lnTo>
                    <a:lnTo>
                      <a:pt x="108" y="55"/>
                    </a:lnTo>
                    <a:lnTo>
                      <a:pt x="111" y="74"/>
                    </a:lnTo>
                    <a:lnTo>
                      <a:pt x="109" y="79"/>
                    </a:lnTo>
                    <a:lnTo>
                      <a:pt x="103" y="82"/>
                    </a:lnTo>
                    <a:lnTo>
                      <a:pt x="96" y="85"/>
                    </a:lnTo>
                    <a:lnTo>
                      <a:pt x="91" y="85"/>
                    </a:lnTo>
                    <a:lnTo>
                      <a:pt x="91" y="89"/>
                    </a:lnTo>
                    <a:lnTo>
                      <a:pt x="98" y="89"/>
                    </a:lnTo>
                    <a:lnTo>
                      <a:pt x="111" y="82"/>
                    </a:lnTo>
                    <a:lnTo>
                      <a:pt x="114" y="74"/>
                    </a:lnTo>
                    <a:lnTo>
                      <a:pt x="114" y="67"/>
                    </a:lnTo>
                    <a:lnTo>
                      <a:pt x="109" y="54"/>
                    </a:lnTo>
                    <a:lnTo>
                      <a:pt x="88" y="42"/>
                    </a:lnTo>
                    <a:lnTo>
                      <a:pt x="64" y="17"/>
                    </a:lnTo>
                    <a:lnTo>
                      <a:pt x="44" y="12"/>
                    </a:lnTo>
                    <a:lnTo>
                      <a:pt x="31" y="2"/>
                    </a:lnTo>
                    <a:lnTo>
                      <a:pt x="0" y="0"/>
                    </a:lnTo>
                    <a:lnTo>
                      <a:pt x="4" y="3"/>
                    </a:lnTo>
                    <a:lnTo>
                      <a:pt x="4" y="3"/>
                    </a:lnTo>
                    <a:close/>
                  </a:path>
                </a:pathLst>
              </a:custGeom>
              <a:solidFill>
                <a:srgbClr val="000000"/>
              </a:solidFill>
              <a:ln>
                <a:noFill/>
              </a:ln>
            </p:spPr>
            <p:txBody>
              <a:bodyPr/>
              <a:lstStyle/>
              <a:p>
                <a:pPr algn="ctr"/>
                <a:endParaRPr lang="zh-CN" altLang="en-US" sz="2000">
                  <a:latin typeface="+mn-ea"/>
                </a:endParaRPr>
              </a:p>
            </p:txBody>
          </p:sp>
          <p:sp>
            <p:nvSpPr>
              <p:cNvPr id="1052949" name="Freeform 328"/>
              <p:cNvSpPr/>
              <p:nvPr/>
            </p:nvSpPr>
            <p:spPr bwMode="auto">
              <a:xfrm>
                <a:off x="439" y="1014"/>
                <a:ext cx="18" cy="10"/>
              </a:xfrm>
              <a:custGeom>
                <a:avLst/>
                <a:gdLst>
                  <a:gd name="T0" fmla="*/ 2 w 33"/>
                  <a:gd name="T1" fmla="*/ 3 h 18"/>
                  <a:gd name="T2" fmla="*/ 17 w 33"/>
                  <a:gd name="T3" fmla="*/ 5 h 18"/>
                  <a:gd name="T4" fmla="*/ 33 w 33"/>
                  <a:gd name="T5" fmla="*/ 18 h 18"/>
                  <a:gd name="T6" fmla="*/ 32 w 33"/>
                  <a:gd name="T7" fmla="*/ 10 h 18"/>
                  <a:gd name="T8" fmla="*/ 18 w 33"/>
                  <a:gd name="T9" fmla="*/ 1 h 18"/>
                  <a:gd name="T10" fmla="*/ 0 w 33"/>
                  <a:gd name="T11" fmla="*/ 0 h 18"/>
                  <a:gd name="T12" fmla="*/ 2 w 33"/>
                  <a:gd name="T13" fmla="*/ 3 h 18"/>
                  <a:gd name="T14" fmla="*/ 2 w 33"/>
                  <a:gd name="T15" fmla="*/ 3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18">
                    <a:moveTo>
                      <a:pt x="2" y="3"/>
                    </a:moveTo>
                    <a:lnTo>
                      <a:pt x="17" y="5"/>
                    </a:lnTo>
                    <a:lnTo>
                      <a:pt x="33" y="18"/>
                    </a:lnTo>
                    <a:lnTo>
                      <a:pt x="32" y="10"/>
                    </a:lnTo>
                    <a:lnTo>
                      <a:pt x="18" y="1"/>
                    </a:lnTo>
                    <a:lnTo>
                      <a:pt x="0" y="0"/>
                    </a:lnTo>
                    <a:lnTo>
                      <a:pt x="2" y="3"/>
                    </a:lnTo>
                    <a:lnTo>
                      <a:pt x="2" y="3"/>
                    </a:lnTo>
                    <a:close/>
                  </a:path>
                </a:pathLst>
              </a:custGeom>
              <a:solidFill>
                <a:srgbClr val="000000"/>
              </a:solidFill>
              <a:ln>
                <a:noFill/>
              </a:ln>
            </p:spPr>
            <p:txBody>
              <a:bodyPr/>
              <a:lstStyle/>
              <a:p>
                <a:pPr algn="ctr"/>
                <a:endParaRPr lang="zh-CN" altLang="en-US" sz="2000">
                  <a:latin typeface="+mn-ea"/>
                </a:endParaRPr>
              </a:p>
            </p:txBody>
          </p:sp>
          <p:sp>
            <p:nvSpPr>
              <p:cNvPr id="1052950" name="Freeform 329"/>
              <p:cNvSpPr/>
              <p:nvPr/>
            </p:nvSpPr>
            <p:spPr bwMode="auto">
              <a:xfrm>
                <a:off x="439" y="1024"/>
                <a:ext cx="32" cy="83"/>
              </a:xfrm>
              <a:custGeom>
                <a:avLst/>
                <a:gdLst>
                  <a:gd name="T0" fmla="*/ 47 w 61"/>
                  <a:gd name="T1" fmla="*/ 12 h 166"/>
                  <a:gd name="T2" fmla="*/ 56 w 61"/>
                  <a:gd name="T3" fmla="*/ 30 h 166"/>
                  <a:gd name="T4" fmla="*/ 57 w 61"/>
                  <a:gd name="T5" fmla="*/ 44 h 166"/>
                  <a:gd name="T6" fmla="*/ 56 w 61"/>
                  <a:gd name="T7" fmla="*/ 69 h 166"/>
                  <a:gd name="T8" fmla="*/ 56 w 61"/>
                  <a:gd name="T9" fmla="*/ 82 h 166"/>
                  <a:gd name="T10" fmla="*/ 56 w 61"/>
                  <a:gd name="T11" fmla="*/ 87 h 166"/>
                  <a:gd name="T12" fmla="*/ 51 w 61"/>
                  <a:gd name="T13" fmla="*/ 89 h 166"/>
                  <a:gd name="T14" fmla="*/ 45 w 61"/>
                  <a:gd name="T15" fmla="*/ 97 h 166"/>
                  <a:gd name="T16" fmla="*/ 45 w 61"/>
                  <a:gd name="T17" fmla="*/ 104 h 166"/>
                  <a:gd name="T18" fmla="*/ 47 w 61"/>
                  <a:gd name="T19" fmla="*/ 111 h 166"/>
                  <a:gd name="T20" fmla="*/ 51 w 61"/>
                  <a:gd name="T21" fmla="*/ 128 h 166"/>
                  <a:gd name="T22" fmla="*/ 54 w 61"/>
                  <a:gd name="T23" fmla="*/ 136 h 166"/>
                  <a:gd name="T24" fmla="*/ 52 w 61"/>
                  <a:gd name="T25" fmla="*/ 146 h 166"/>
                  <a:gd name="T26" fmla="*/ 39 w 61"/>
                  <a:gd name="T27" fmla="*/ 144 h 166"/>
                  <a:gd name="T28" fmla="*/ 35 w 61"/>
                  <a:gd name="T29" fmla="*/ 144 h 166"/>
                  <a:gd name="T30" fmla="*/ 27 w 61"/>
                  <a:gd name="T31" fmla="*/ 160 h 166"/>
                  <a:gd name="T32" fmla="*/ 22 w 61"/>
                  <a:gd name="T33" fmla="*/ 161 h 166"/>
                  <a:gd name="T34" fmla="*/ 14 w 61"/>
                  <a:gd name="T35" fmla="*/ 161 h 166"/>
                  <a:gd name="T36" fmla="*/ 9 w 61"/>
                  <a:gd name="T37" fmla="*/ 160 h 166"/>
                  <a:gd name="T38" fmla="*/ 12 w 61"/>
                  <a:gd name="T39" fmla="*/ 156 h 166"/>
                  <a:gd name="T40" fmla="*/ 4 w 61"/>
                  <a:gd name="T41" fmla="*/ 158 h 166"/>
                  <a:gd name="T42" fmla="*/ 0 w 61"/>
                  <a:gd name="T43" fmla="*/ 160 h 166"/>
                  <a:gd name="T44" fmla="*/ 9 w 61"/>
                  <a:gd name="T45" fmla="*/ 161 h 166"/>
                  <a:gd name="T46" fmla="*/ 15 w 61"/>
                  <a:gd name="T47" fmla="*/ 165 h 166"/>
                  <a:gd name="T48" fmla="*/ 22 w 61"/>
                  <a:gd name="T49" fmla="*/ 166 h 166"/>
                  <a:gd name="T50" fmla="*/ 30 w 61"/>
                  <a:gd name="T51" fmla="*/ 161 h 166"/>
                  <a:gd name="T52" fmla="*/ 37 w 61"/>
                  <a:gd name="T53" fmla="*/ 148 h 166"/>
                  <a:gd name="T54" fmla="*/ 51 w 61"/>
                  <a:gd name="T55" fmla="*/ 148 h 166"/>
                  <a:gd name="T56" fmla="*/ 56 w 61"/>
                  <a:gd name="T57" fmla="*/ 146 h 166"/>
                  <a:gd name="T58" fmla="*/ 57 w 61"/>
                  <a:gd name="T59" fmla="*/ 136 h 166"/>
                  <a:gd name="T60" fmla="*/ 54 w 61"/>
                  <a:gd name="T61" fmla="*/ 126 h 166"/>
                  <a:gd name="T62" fmla="*/ 51 w 61"/>
                  <a:gd name="T63" fmla="*/ 111 h 166"/>
                  <a:gd name="T64" fmla="*/ 49 w 61"/>
                  <a:gd name="T65" fmla="*/ 103 h 166"/>
                  <a:gd name="T66" fmla="*/ 49 w 61"/>
                  <a:gd name="T67" fmla="*/ 99 h 166"/>
                  <a:gd name="T68" fmla="*/ 52 w 61"/>
                  <a:gd name="T69" fmla="*/ 99 h 166"/>
                  <a:gd name="T70" fmla="*/ 52 w 61"/>
                  <a:gd name="T71" fmla="*/ 92 h 166"/>
                  <a:gd name="T72" fmla="*/ 59 w 61"/>
                  <a:gd name="T73" fmla="*/ 89 h 166"/>
                  <a:gd name="T74" fmla="*/ 59 w 61"/>
                  <a:gd name="T75" fmla="*/ 74 h 166"/>
                  <a:gd name="T76" fmla="*/ 61 w 61"/>
                  <a:gd name="T77" fmla="*/ 45 h 166"/>
                  <a:gd name="T78" fmla="*/ 61 w 61"/>
                  <a:gd name="T79" fmla="*/ 30 h 166"/>
                  <a:gd name="T80" fmla="*/ 51 w 61"/>
                  <a:gd name="T81" fmla="*/ 14 h 166"/>
                  <a:gd name="T82" fmla="*/ 39 w 61"/>
                  <a:gd name="T83" fmla="*/ 0 h 166"/>
                  <a:gd name="T84" fmla="*/ 47 w 61"/>
                  <a:gd name="T85" fmla="*/ 12 h 166"/>
                  <a:gd name="T86" fmla="*/ 47 w 61"/>
                  <a:gd name="T87" fmla="*/ 1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 h="166">
                    <a:moveTo>
                      <a:pt x="47" y="12"/>
                    </a:moveTo>
                    <a:lnTo>
                      <a:pt x="56" y="30"/>
                    </a:lnTo>
                    <a:lnTo>
                      <a:pt x="57" y="44"/>
                    </a:lnTo>
                    <a:lnTo>
                      <a:pt x="56" y="69"/>
                    </a:lnTo>
                    <a:lnTo>
                      <a:pt x="56" y="82"/>
                    </a:lnTo>
                    <a:lnTo>
                      <a:pt x="56" y="87"/>
                    </a:lnTo>
                    <a:lnTo>
                      <a:pt x="51" y="89"/>
                    </a:lnTo>
                    <a:lnTo>
                      <a:pt x="45" y="97"/>
                    </a:lnTo>
                    <a:lnTo>
                      <a:pt x="45" y="104"/>
                    </a:lnTo>
                    <a:lnTo>
                      <a:pt x="47" y="111"/>
                    </a:lnTo>
                    <a:lnTo>
                      <a:pt x="51" y="128"/>
                    </a:lnTo>
                    <a:lnTo>
                      <a:pt x="54" y="136"/>
                    </a:lnTo>
                    <a:lnTo>
                      <a:pt x="52" y="146"/>
                    </a:lnTo>
                    <a:lnTo>
                      <a:pt x="39" y="144"/>
                    </a:lnTo>
                    <a:lnTo>
                      <a:pt x="35" y="144"/>
                    </a:lnTo>
                    <a:lnTo>
                      <a:pt x="27" y="160"/>
                    </a:lnTo>
                    <a:lnTo>
                      <a:pt x="22" y="161"/>
                    </a:lnTo>
                    <a:lnTo>
                      <a:pt x="14" y="161"/>
                    </a:lnTo>
                    <a:lnTo>
                      <a:pt x="9" y="160"/>
                    </a:lnTo>
                    <a:lnTo>
                      <a:pt x="12" y="156"/>
                    </a:lnTo>
                    <a:lnTo>
                      <a:pt x="4" y="158"/>
                    </a:lnTo>
                    <a:lnTo>
                      <a:pt x="0" y="160"/>
                    </a:lnTo>
                    <a:lnTo>
                      <a:pt x="9" y="161"/>
                    </a:lnTo>
                    <a:lnTo>
                      <a:pt x="15" y="165"/>
                    </a:lnTo>
                    <a:lnTo>
                      <a:pt x="22" y="166"/>
                    </a:lnTo>
                    <a:lnTo>
                      <a:pt x="30" y="161"/>
                    </a:lnTo>
                    <a:lnTo>
                      <a:pt x="37" y="148"/>
                    </a:lnTo>
                    <a:lnTo>
                      <a:pt x="51" y="148"/>
                    </a:lnTo>
                    <a:lnTo>
                      <a:pt x="56" y="146"/>
                    </a:lnTo>
                    <a:lnTo>
                      <a:pt x="57" y="136"/>
                    </a:lnTo>
                    <a:lnTo>
                      <a:pt x="54" y="126"/>
                    </a:lnTo>
                    <a:lnTo>
                      <a:pt x="51" y="111"/>
                    </a:lnTo>
                    <a:lnTo>
                      <a:pt x="49" y="103"/>
                    </a:lnTo>
                    <a:lnTo>
                      <a:pt x="49" y="99"/>
                    </a:lnTo>
                    <a:lnTo>
                      <a:pt x="52" y="99"/>
                    </a:lnTo>
                    <a:lnTo>
                      <a:pt x="52" y="92"/>
                    </a:lnTo>
                    <a:lnTo>
                      <a:pt x="59" y="89"/>
                    </a:lnTo>
                    <a:lnTo>
                      <a:pt x="59" y="74"/>
                    </a:lnTo>
                    <a:lnTo>
                      <a:pt x="61" y="45"/>
                    </a:lnTo>
                    <a:lnTo>
                      <a:pt x="61" y="30"/>
                    </a:lnTo>
                    <a:lnTo>
                      <a:pt x="51" y="14"/>
                    </a:lnTo>
                    <a:lnTo>
                      <a:pt x="39" y="0"/>
                    </a:lnTo>
                    <a:lnTo>
                      <a:pt x="47" y="12"/>
                    </a:lnTo>
                    <a:lnTo>
                      <a:pt x="47" y="12"/>
                    </a:lnTo>
                    <a:close/>
                  </a:path>
                </a:pathLst>
              </a:custGeom>
              <a:solidFill>
                <a:srgbClr val="000000"/>
              </a:solidFill>
              <a:ln>
                <a:noFill/>
              </a:ln>
            </p:spPr>
            <p:txBody>
              <a:bodyPr/>
              <a:lstStyle/>
              <a:p>
                <a:pPr algn="ctr"/>
                <a:endParaRPr lang="zh-CN" altLang="en-US" sz="2000">
                  <a:latin typeface="+mn-ea"/>
                </a:endParaRPr>
              </a:p>
            </p:txBody>
          </p:sp>
          <p:sp>
            <p:nvSpPr>
              <p:cNvPr id="1052951" name="Freeform 330"/>
              <p:cNvSpPr/>
              <p:nvPr/>
            </p:nvSpPr>
            <p:spPr bwMode="auto">
              <a:xfrm>
                <a:off x="393" y="1086"/>
                <a:ext cx="58" cy="45"/>
              </a:xfrm>
              <a:custGeom>
                <a:avLst/>
                <a:gdLst>
                  <a:gd name="T0" fmla="*/ 106 w 106"/>
                  <a:gd name="T1" fmla="*/ 41 h 91"/>
                  <a:gd name="T2" fmla="*/ 106 w 106"/>
                  <a:gd name="T3" fmla="*/ 51 h 91"/>
                  <a:gd name="T4" fmla="*/ 101 w 106"/>
                  <a:gd name="T5" fmla="*/ 54 h 91"/>
                  <a:gd name="T6" fmla="*/ 96 w 106"/>
                  <a:gd name="T7" fmla="*/ 57 h 91"/>
                  <a:gd name="T8" fmla="*/ 96 w 106"/>
                  <a:gd name="T9" fmla="*/ 74 h 91"/>
                  <a:gd name="T10" fmla="*/ 88 w 106"/>
                  <a:gd name="T11" fmla="*/ 81 h 91"/>
                  <a:gd name="T12" fmla="*/ 72 w 106"/>
                  <a:gd name="T13" fmla="*/ 81 h 91"/>
                  <a:gd name="T14" fmla="*/ 49 w 106"/>
                  <a:gd name="T15" fmla="*/ 77 h 91"/>
                  <a:gd name="T16" fmla="*/ 41 w 106"/>
                  <a:gd name="T17" fmla="*/ 79 h 91"/>
                  <a:gd name="T18" fmla="*/ 37 w 106"/>
                  <a:gd name="T19" fmla="*/ 91 h 91"/>
                  <a:gd name="T20" fmla="*/ 32 w 106"/>
                  <a:gd name="T21" fmla="*/ 89 h 91"/>
                  <a:gd name="T22" fmla="*/ 27 w 106"/>
                  <a:gd name="T23" fmla="*/ 72 h 91"/>
                  <a:gd name="T24" fmla="*/ 20 w 106"/>
                  <a:gd name="T25" fmla="*/ 46 h 91"/>
                  <a:gd name="T26" fmla="*/ 5 w 106"/>
                  <a:gd name="T27" fmla="*/ 17 h 91"/>
                  <a:gd name="T28" fmla="*/ 0 w 106"/>
                  <a:gd name="T29" fmla="*/ 9 h 91"/>
                  <a:gd name="T30" fmla="*/ 0 w 106"/>
                  <a:gd name="T31" fmla="*/ 0 h 91"/>
                  <a:gd name="T32" fmla="*/ 9 w 106"/>
                  <a:gd name="T33" fmla="*/ 14 h 91"/>
                  <a:gd name="T34" fmla="*/ 29 w 106"/>
                  <a:gd name="T35" fmla="*/ 44 h 91"/>
                  <a:gd name="T36" fmla="*/ 47 w 106"/>
                  <a:gd name="T37" fmla="*/ 57 h 91"/>
                  <a:gd name="T38" fmla="*/ 64 w 106"/>
                  <a:gd name="T39" fmla="*/ 69 h 91"/>
                  <a:gd name="T40" fmla="*/ 74 w 106"/>
                  <a:gd name="T41" fmla="*/ 76 h 91"/>
                  <a:gd name="T42" fmla="*/ 81 w 106"/>
                  <a:gd name="T43" fmla="*/ 77 h 91"/>
                  <a:gd name="T44" fmla="*/ 86 w 106"/>
                  <a:gd name="T45" fmla="*/ 79 h 91"/>
                  <a:gd name="T46" fmla="*/ 93 w 106"/>
                  <a:gd name="T47" fmla="*/ 74 h 91"/>
                  <a:gd name="T48" fmla="*/ 94 w 106"/>
                  <a:gd name="T49" fmla="*/ 62 h 91"/>
                  <a:gd name="T50" fmla="*/ 94 w 106"/>
                  <a:gd name="T51" fmla="*/ 57 h 91"/>
                  <a:gd name="T52" fmla="*/ 89 w 106"/>
                  <a:gd name="T53" fmla="*/ 57 h 91"/>
                  <a:gd name="T54" fmla="*/ 96 w 106"/>
                  <a:gd name="T55" fmla="*/ 49 h 91"/>
                  <a:gd name="T56" fmla="*/ 103 w 106"/>
                  <a:gd name="T57" fmla="*/ 51 h 91"/>
                  <a:gd name="T58" fmla="*/ 103 w 106"/>
                  <a:gd name="T59" fmla="*/ 41 h 91"/>
                  <a:gd name="T60" fmla="*/ 106 w 106"/>
                  <a:gd name="T61" fmla="*/ 41 h 91"/>
                  <a:gd name="T62" fmla="*/ 106 w 106"/>
                  <a:gd name="T63" fmla="*/ 4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91">
                    <a:moveTo>
                      <a:pt x="106" y="41"/>
                    </a:moveTo>
                    <a:lnTo>
                      <a:pt x="106" y="51"/>
                    </a:lnTo>
                    <a:lnTo>
                      <a:pt x="101" y="54"/>
                    </a:lnTo>
                    <a:lnTo>
                      <a:pt x="96" y="57"/>
                    </a:lnTo>
                    <a:lnTo>
                      <a:pt x="96" y="74"/>
                    </a:lnTo>
                    <a:lnTo>
                      <a:pt x="88" y="81"/>
                    </a:lnTo>
                    <a:lnTo>
                      <a:pt x="72" y="81"/>
                    </a:lnTo>
                    <a:lnTo>
                      <a:pt x="49" y="77"/>
                    </a:lnTo>
                    <a:lnTo>
                      <a:pt x="41" y="79"/>
                    </a:lnTo>
                    <a:lnTo>
                      <a:pt x="37" y="91"/>
                    </a:lnTo>
                    <a:lnTo>
                      <a:pt x="32" y="89"/>
                    </a:lnTo>
                    <a:lnTo>
                      <a:pt x="27" y="72"/>
                    </a:lnTo>
                    <a:lnTo>
                      <a:pt x="20" y="46"/>
                    </a:lnTo>
                    <a:lnTo>
                      <a:pt x="5" y="17"/>
                    </a:lnTo>
                    <a:lnTo>
                      <a:pt x="0" y="9"/>
                    </a:lnTo>
                    <a:lnTo>
                      <a:pt x="0" y="0"/>
                    </a:lnTo>
                    <a:lnTo>
                      <a:pt x="9" y="14"/>
                    </a:lnTo>
                    <a:lnTo>
                      <a:pt x="29" y="44"/>
                    </a:lnTo>
                    <a:lnTo>
                      <a:pt x="47" y="57"/>
                    </a:lnTo>
                    <a:lnTo>
                      <a:pt x="64" y="69"/>
                    </a:lnTo>
                    <a:lnTo>
                      <a:pt x="74" y="76"/>
                    </a:lnTo>
                    <a:lnTo>
                      <a:pt x="81" y="77"/>
                    </a:lnTo>
                    <a:lnTo>
                      <a:pt x="86" y="79"/>
                    </a:lnTo>
                    <a:lnTo>
                      <a:pt x="93" y="74"/>
                    </a:lnTo>
                    <a:lnTo>
                      <a:pt x="94" y="62"/>
                    </a:lnTo>
                    <a:lnTo>
                      <a:pt x="94" y="57"/>
                    </a:lnTo>
                    <a:lnTo>
                      <a:pt x="89" y="57"/>
                    </a:lnTo>
                    <a:lnTo>
                      <a:pt x="96" y="49"/>
                    </a:lnTo>
                    <a:lnTo>
                      <a:pt x="103" y="51"/>
                    </a:lnTo>
                    <a:lnTo>
                      <a:pt x="103" y="41"/>
                    </a:lnTo>
                    <a:lnTo>
                      <a:pt x="106" y="41"/>
                    </a:lnTo>
                    <a:lnTo>
                      <a:pt x="106" y="41"/>
                    </a:lnTo>
                    <a:close/>
                  </a:path>
                </a:pathLst>
              </a:custGeom>
              <a:solidFill>
                <a:srgbClr val="000000"/>
              </a:solidFill>
              <a:ln>
                <a:noFill/>
              </a:ln>
            </p:spPr>
            <p:txBody>
              <a:bodyPr/>
              <a:lstStyle/>
              <a:p>
                <a:pPr algn="ctr"/>
                <a:endParaRPr lang="zh-CN" altLang="en-US" sz="2000">
                  <a:latin typeface="+mn-ea"/>
                </a:endParaRPr>
              </a:p>
            </p:txBody>
          </p:sp>
          <p:sp>
            <p:nvSpPr>
              <p:cNvPr id="1052952" name="Freeform 331"/>
              <p:cNvSpPr/>
              <p:nvPr/>
            </p:nvSpPr>
            <p:spPr bwMode="auto">
              <a:xfrm>
                <a:off x="385" y="1071"/>
                <a:ext cx="10" cy="18"/>
              </a:xfrm>
              <a:custGeom>
                <a:avLst/>
                <a:gdLst>
                  <a:gd name="T0" fmla="*/ 7 w 20"/>
                  <a:gd name="T1" fmla="*/ 5 h 35"/>
                  <a:gd name="T2" fmla="*/ 10 w 20"/>
                  <a:gd name="T3" fmla="*/ 10 h 35"/>
                  <a:gd name="T4" fmla="*/ 20 w 20"/>
                  <a:gd name="T5" fmla="*/ 15 h 35"/>
                  <a:gd name="T6" fmla="*/ 17 w 20"/>
                  <a:gd name="T7" fmla="*/ 25 h 35"/>
                  <a:gd name="T8" fmla="*/ 19 w 20"/>
                  <a:gd name="T9" fmla="*/ 35 h 35"/>
                  <a:gd name="T10" fmla="*/ 14 w 20"/>
                  <a:gd name="T11" fmla="*/ 27 h 35"/>
                  <a:gd name="T12" fmla="*/ 14 w 20"/>
                  <a:gd name="T13" fmla="*/ 17 h 35"/>
                  <a:gd name="T14" fmla="*/ 4 w 20"/>
                  <a:gd name="T15" fmla="*/ 7 h 35"/>
                  <a:gd name="T16" fmla="*/ 0 w 20"/>
                  <a:gd name="T17" fmla="*/ 0 h 35"/>
                  <a:gd name="T18" fmla="*/ 7 w 20"/>
                  <a:gd name="T19" fmla="*/ 5 h 35"/>
                  <a:gd name="T20" fmla="*/ 7 w 20"/>
                  <a:gd name="T21"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5">
                    <a:moveTo>
                      <a:pt x="7" y="5"/>
                    </a:moveTo>
                    <a:lnTo>
                      <a:pt x="10" y="10"/>
                    </a:lnTo>
                    <a:lnTo>
                      <a:pt x="20" y="15"/>
                    </a:lnTo>
                    <a:lnTo>
                      <a:pt x="17" y="25"/>
                    </a:lnTo>
                    <a:lnTo>
                      <a:pt x="19" y="35"/>
                    </a:lnTo>
                    <a:lnTo>
                      <a:pt x="14" y="27"/>
                    </a:lnTo>
                    <a:lnTo>
                      <a:pt x="14" y="17"/>
                    </a:lnTo>
                    <a:lnTo>
                      <a:pt x="4" y="7"/>
                    </a:lnTo>
                    <a:lnTo>
                      <a:pt x="0" y="0"/>
                    </a:lnTo>
                    <a:lnTo>
                      <a:pt x="7" y="5"/>
                    </a:lnTo>
                    <a:lnTo>
                      <a:pt x="7" y="5"/>
                    </a:lnTo>
                    <a:close/>
                  </a:path>
                </a:pathLst>
              </a:custGeom>
              <a:solidFill>
                <a:srgbClr val="000000"/>
              </a:solidFill>
              <a:ln>
                <a:noFill/>
              </a:ln>
            </p:spPr>
            <p:txBody>
              <a:bodyPr/>
              <a:lstStyle/>
              <a:p>
                <a:pPr algn="ctr"/>
                <a:endParaRPr lang="zh-CN" altLang="en-US" sz="2000">
                  <a:latin typeface="+mn-ea"/>
                </a:endParaRPr>
              </a:p>
            </p:txBody>
          </p:sp>
          <p:sp>
            <p:nvSpPr>
              <p:cNvPr id="1052953" name="Freeform 332"/>
              <p:cNvSpPr/>
              <p:nvPr/>
            </p:nvSpPr>
            <p:spPr bwMode="auto">
              <a:xfrm>
                <a:off x="395" y="1040"/>
                <a:ext cx="42" cy="34"/>
              </a:xfrm>
              <a:custGeom>
                <a:avLst/>
                <a:gdLst>
                  <a:gd name="T0" fmla="*/ 76 w 76"/>
                  <a:gd name="T1" fmla="*/ 0 h 69"/>
                  <a:gd name="T2" fmla="*/ 61 w 76"/>
                  <a:gd name="T3" fmla="*/ 25 h 69"/>
                  <a:gd name="T4" fmla="*/ 47 w 76"/>
                  <a:gd name="T5" fmla="*/ 30 h 69"/>
                  <a:gd name="T6" fmla="*/ 41 w 76"/>
                  <a:gd name="T7" fmla="*/ 44 h 69"/>
                  <a:gd name="T8" fmla="*/ 29 w 76"/>
                  <a:gd name="T9" fmla="*/ 45 h 69"/>
                  <a:gd name="T10" fmla="*/ 27 w 76"/>
                  <a:gd name="T11" fmla="*/ 57 h 69"/>
                  <a:gd name="T12" fmla="*/ 29 w 76"/>
                  <a:gd name="T13" fmla="*/ 69 h 69"/>
                  <a:gd name="T14" fmla="*/ 15 w 76"/>
                  <a:gd name="T15" fmla="*/ 65 h 69"/>
                  <a:gd name="T16" fmla="*/ 19 w 76"/>
                  <a:gd name="T17" fmla="*/ 44 h 69"/>
                  <a:gd name="T18" fmla="*/ 7 w 76"/>
                  <a:gd name="T19" fmla="*/ 32 h 69"/>
                  <a:gd name="T20" fmla="*/ 7 w 76"/>
                  <a:gd name="T21" fmla="*/ 25 h 69"/>
                  <a:gd name="T22" fmla="*/ 2 w 76"/>
                  <a:gd name="T23" fmla="*/ 19 h 69"/>
                  <a:gd name="T24" fmla="*/ 0 w 76"/>
                  <a:gd name="T25" fmla="*/ 12 h 69"/>
                  <a:gd name="T26" fmla="*/ 10 w 76"/>
                  <a:gd name="T27" fmla="*/ 12 h 69"/>
                  <a:gd name="T28" fmla="*/ 17 w 76"/>
                  <a:gd name="T29" fmla="*/ 10 h 69"/>
                  <a:gd name="T30" fmla="*/ 7 w 76"/>
                  <a:gd name="T31" fmla="*/ 5 h 69"/>
                  <a:gd name="T32" fmla="*/ 20 w 76"/>
                  <a:gd name="T33" fmla="*/ 8 h 69"/>
                  <a:gd name="T34" fmla="*/ 34 w 76"/>
                  <a:gd name="T35" fmla="*/ 5 h 69"/>
                  <a:gd name="T36" fmla="*/ 22 w 76"/>
                  <a:gd name="T37" fmla="*/ 15 h 69"/>
                  <a:gd name="T38" fmla="*/ 37 w 76"/>
                  <a:gd name="T39" fmla="*/ 20 h 69"/>
                  <a:gd name="T40" fmla="*/ 51 w 76"/>
                  <a:gd name="T41" fmla="*/ 19 h 69"/>
                  <a:gd name="T42" fmla="*/ 52 w 76"/>
                  <a:gd name="T43" fmla="*/ 12 h 69"/>
                  <a:gd name="T44" fmla="*/ 37 w 76"/>
                  <a:gd name="T45" fmla="*/ 12 h 69"/>
                  <a:gd name="T46" fmla="*/ 49 w 76"/>
                  <a:gd name="T47" fmla="*/ 5 h 69"/>
                  <a:gd name="T48" fmla="*/ 49 w 76"/>
                  <a:gd name="T49" fmla="*/ 0 h 69"/>
                  <a:gd name="T50" fmla="*/ 61 w 76"/>
                  <a:gd name="T51" fmla="*/ 3 h 69"/>
                  <a:gd name="T52" fmla="*/ 76 w 76"/>
                  <a:gd name="T53" fmla="*/ 0 h 69"/>
                  <a:gd name="T54" fmla="*/ 76 w 76"/>
                  <a:gd name="T5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6" h="69">
                    <a:moveTo>
                      <a:pt x="76" y="0"/>
                    </a:moveTo>
                    <a:lnTo>
                      <a:pt x="61" y="25"/>
                    </a:lnTo>
                    <a:lnTo>
                      <a:pt x="47" y="30"/>
                    </a:lnTo>
                    <a:lnTo>
                      <a:pt x="41" y="44"/>
                    </a:lnTo>
                    <a:lnTo>
                      <a:pt x="29" y="45"/>
                    </a:lnTo>
                    <a:lnTo>
                      <a:pt x="27" y="57"/>
                    </a:lnTo>
                    <a:lnTo>
                      <a:pt x="29" y="69"/>
                    </a:lnTo>
                    <a:lnTo>
                      <a:pt x="15" y="65"/>
                    </a:lnTo>
                    <a:lnTo>
                      <a:pt x="19" y="44"/>
                    </a:lnTo>
                    <a:lnTo>
                      <a:pt x="7" y="32"/>
                    </a:lnTo>
                    <a:lnTo>
                      <a:pt x="7" y="25"/>
                    </a:lnTo>
                    <a:lnTo>
                      <a:pt x="2" y="19"/>
                    </a:lnTo>
                    <a:lnTo>
                      <a:pt x="0" y="12"/>
                    </a:lnTo>
                    <a:lnTo>
                      <a:pt x="10" y="12"/>
                    </a:lnTo>
                    <a:lnTo>
                      <a:pt x="17" y="10"/>
                    </a:lnTo>
                    <a:lnTo>
                      <a:pt x="7" y="5"/>
                    </a:lnTo>
                    <a:lnTo>
                      <a:pt x="20" y="8"/>
                    </a:lnTo>
                    <a:lnTo>
                      <a:pt x="34" y="5"/>
                    </a:lnTo>
                    <a:lnTo>
                      <a:pt x="22" y="15"/>
                    </a:lnTo>
                    <a:lnTo>
                      <a:pt x="37" y="20"/>
                    </a:lnTo>
                    <a:lnTo>
                      <a:pt x="51" y="19"/>
                    </a:lnTo>
                    <a:lnTo>
                      <a:pt x="52" y="12"/>
                    </a:lnTo>
                    <a:lnTo>
                      <a:pt x="37" y="12"/>
                    </a:lnTo>
                    <a:lnTo>
                      <a:pt x="49" y="5"/>
                    </a:lnTo>
                    <a:lnTo>
                      <a:pt x="49" y="0"/>
                    </a:lnTo>
                    <a:lnTo>
                      <a:pt x="61" y="3"/>
                    </a:lnTo>
                    <a:lnTo>
                      <a:pt x="76" y="0"/>
                    </a:lnTo>
                    <a:lnTo>
                      <a:pt x="76" y="0"/>
                    </a:lnTo>
                    <a:close/>
                  </a:path>
                </a:pathLst>
              </a:custGeom>
              <a:solidFill>
                <a:srgbClr val="000000"/>
              </a:solidFill>
              <a:ln>
                <a:noFill/>
              </a:ln>
            </p:spPr>
            <p:txBody>
              <a:bodyPr/>
              <a:lstStyle/>
              <a:p>
                <a:pPr algn="ctr"/>
                <a:endParaRPr lang="zh-CN" altLang="en-US" sz="2000">
                  <a:latin typeface="+mn-ea"/>
                </a:endParaRPr>
              </a:p>
            </p:txBody>
          </p:sp>
          <p:sp>
            <p:nvSpPr>
              <p:cNvPr id="1052954" name="Freeform 333"/>
              <p:cNvSpPr/>
              <p:nvPr/>
            </p:nvSpPr>
            <p:spPr bwMode="auto">
              <a:xfrm>
                <a:off x="418" y="1028"/>
                <a:ext cx="26" cy="10"/>
              </a:xfrm>
              <a:custGeom>
                <a:avLst/>
                <a:gdLst>
                  <a:gd name="T0" fmla="*/ 47 w 47"/>
                  <a:gd name="T1" fmla="*/ 0 h 20"/>
                  <a:gd name="T2" fmla="*/ 32 w 47"/>
                  <a:gd name="T3" fmla="*/ 18 h 20"/>
                  <a:gd name="T4" fmla="*/ 20 w 47"/>
                  <a:gd name="T5" fmla="*/ 20 h 20"/>
                  <a:gd name="T6" fmla="*/ 5 w 47"/>
                  <a:gd name="T7" fmla="*/ 18 h 20"/>
                  <a:gd name="T8" fmla="*/ 0 w 47"/>
                  <a:gd name="T9" fmla="*/ 13 h 20"/>
                  <a:gd name="T10" fmla="*/ 14 w 47"/>
                  <a:gd name="T11" fmla="*/ 16 h 20"/>
                  <a:gd name="T12" fmla="*/ 27 w 47"/>
                  <a:gd name="T13" fmla="*/ 16 h 20"/>
                  <a:gd name="T14" fmla="*/ 41 w 47"/>
                  <a:gd name="T15" fmla="*/ 3 h 20"/>
                  <a:gd name="T16" fmla="*/ 47 w 47"/>
                  <a:gd name="T17" fmla="*/ 0 h 20"/>
                  <a:gd name="T18" fmla="*/ 47 w 47"/>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0">
                    <a:moveTo>
                      <a:pt x="47" y="0"/>
                    </a:moveTo>
                    <a:lnTo>
                      <a:pt x="32" y="18"/>
                    </a:lnTo>
                    <a:lnTo>
                      <a:pt x="20" y="20"/>
                    </a:lnTo>
                    <a:lnTo>
                      <a:pt x="5" y="18"/>
                    </a:lnTo>
                    <a:lnTo>
                      <a:pt x="0" y="13"/>
                    </a:lnTo>
                    <a:lnTo>
                      <a:pt x="14" y="16"/>
                    </a:lnTo>
                    <a:lnTo>
                      <a:pt x="27" y="16"/>
                    </a:lnTo>
                    <a:lnTo>
                      <a:pt x="41" y="3"/>
                    </a:lnTo>
                    <a:lnTo>
                      <a:pt x="47" y="0"/>
                    </a:lnTo>
                    <a:lnTo>
                      <a:pt x="47" y="0"/>
                    </a:lnTo>
                    <a:close/>
                  </a:path>
                </a:pathLst>
              </a:custGeom>
              <a:solidFill>
                <a:srgbClr val="000000"/>
              </a:solidFill>
              <a:ln>
                <a:noFill/>
              </a:ln>
            </p:spPr>
            <p:txBody>
              <a:bodyPr/>
              <a:lstStyle/>
              <a:p>
                <a:pPr algn="ctr"/>
                <a:endParaRPr lang="zh-CN" altLang="en-US" sz="2000">
                  <a:latin typeface="+mn-ea"/>
                </a:endParaRPr>
              </a:p>
            </p:txBody>
          </p:sp>
          <p:sp>
            <p:nvSpPr>
              <p:cNvPr id="1052955" name="Freeform 334"/>
              <p:cNvSpPr/>
              <p:nvPr/>
            </p:nvSpPr>
            <p:spPr bwMode="auto">
              <a:xfrm>
                <a:off x="385" y="1045"/>
                <a:ext cx="17" cy="10"/>
              </a:xfrm>
              <a:custGeom>
                <a:avLst/>
                <a:gdLst>
                  <a:gd name="T0" fmla="*/ 27 w 32"/>
                  <a:gd name="T1" fmla="*/ 20 h 20"/>
                  <a:gd name="T2" fmla="*/ 20 w 32"/>
                  <a:gd name="T3" fmla="*/ 13 h 20"/>
                  <a:gd name="T4" fmla="*/ 14 w 32"/>
                  <a:gd name="T5" fmla="*/ 7 h 20"/>
                  <a:gd name="T6" fmla="*/ 5 w 32"/>
                  <a:gd name="T7" fmla="*/ 10 h 20"/>
                  <a:gd name="T8" fmla="*/ 0 w 32"/>
                  <a:gd name="T9" fmla="*/ 17 h 20"/>
                  <a:gd name="T10" fmla="*/ 0 w 32"/>
                  <a:gd name="T11" fmla="*/ 7 h 20"/>
                  <a:gd name="T12" fmla="*/ 12 w 32"/>
                  <a:gd name="T13" fmla="*/ 0 h 20"/>
                  <a:gd name="T14" fmla="*/ 22 w 32"/>
                  <a:gd name="T15" fmla="*/ 1 h 20"/>
                  <a:gd name="T16" fmla="*/ 29 w 32"/>
                  <a:gd name="T17" fmla="*/ 8 h 20"/>
                  <a:gd name="T18" fmla="*/ 32 w 32"/>
                  <a:gd name="T19" fmla="*/ 18 h 20"/>
                  <a:gd name="T20" fmla="*/ 27 w 32"/>
                  <a:gd name="T21" fmla="*/ 20 h 20"/>
                  <a:gd name="T22" fmla="*/ 27 w 32"/>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0">
                    <a:moveTo>
                      <a:pt x="27" y="20"/>
                    </a:moveTo>
                    <a:lnTo>
                      <a:pt x="20" y="13"/>
                    </a:lnTo>
                    <a:lnTo>
                      <a:pt x="14" y="7"/>
                    </a:lnTo>
                    <a:lnTo>
                      <a:pt x="5" y="10"/>
                    </a:lnTo>
                    <a:lnTo>
                      <a:pt x="0" y="17"/>
                    </a:lnTo>
                    <a:lnTo>
                      <a:pt x="0" y="7"/>
                    </a:lnTo>
                    <a:lnTo>
                      <a:pt x="12" y="0"/>
                    </a:lnTo>
                    <a:lnTo>
                      <a:pt x="22" y="1"/>
                    </a:lnTo>
                    <a:lnTo>
                      <a:pt x="29" y="8"/>
                    </a:lnTo>
                    <a:lnTo>
                      <a:pt x="32" y="18"/>
                    </a:lnTo>
                    <a:lnTo>
                      <a:pt x="27" y="20"/>
                    </a:lnTo>
                    <a:lnTo>
                      <a:pt x="27" y="20"/>
                    </a:lnTo>
                    <a:close/>
                  </a:path>
                </a:pathLst>
              </a:custGeom>
              <a:solidFill>
                <a:srgbClr val="000000"/>
              </a:solidFill>
              <a:ln>
                <a:noFill/>
              </a:ln>
            </p:spPr>
            <p:txBody>
              <a:bodyPr/>
              <a:lstStyle/>
              <a:p>
                <a:pPr algn="ctr"/>
                <a:endParaRPr lang="zh-CN" altLang="en-US" sz="2000">
                  <a:latin typeface="+mn-ea"/>
                </a:endParaRPr>
              </a:p>
            </p:txBody>
          </p:sp>
          <p:sp>
            <p:nvSpPr>
              <p:cNvPr id="1052956" name="Freeform 335"/>
              <p:cNvSpPr/>
              <p:nvPr/>
            </p:nvSpPr>
            <p:spPr bwMode="auto">
              <a:xfrm>
                <a:off x="388" y="1054"/>
                <a:ext cx="14" cy="12"/>
              </a:xfrm>
              <a:custGeom>
                <a:avLst/>
                <a:gdLst>
                  <a:gd name="T0" fmla="*/ 20 w 27"/>
                  <a:gd name="T1" fmla="*/ 0 h 25"/>
                  <a:gd name="T2" fmla="*/ 9 w 27"/>
                  <a:gd name="T3" fmla="*/ 0 h 25"/>
                  <a:gd name="T4" fmla="*/ 4 w 27"/>
                  <a:gd name="T5" fmla="*/ 3 h 25"/>
                  <a:gd name="T6" fmla="*/ 0 w 27"/>
                  <a:gd name="T7" fmla="*/ 10 h 25"/>
                  <a:gd name="T8" fmla="*/ 10 w 27"/>
                  <a:gd name="T9" fmla="*/ 5 h 25"/>
                  <a:gd name="T10" fmla="*/ 14 w 27"/>
                  <a:gd name="T11" fmla="*/ 6 h 25"/>
                  <a:gd name="T12" fmla="*/ 12 w 27"/>
                  <a:gd name="T13" fmla="*/ 10 h 25"/>
                  <a:gd name="T14" fmla="*/ 14 w 27"/>
                  <a:gd name="T15" fmla="*/ 20 h 25"/>
                  <a:gd name="T16" fmla="*/ 17 w 27"/>
                  <a:gd name="T17" fmla="*/ 25 h 25"/>
                  <a:gd name="T18" fmla="*/ 20 w 27"/>
                  <a:gd name="T19" fmla="*/ 25 h 25"/>
                  <a:gd name="T20" fmla="*/ 19 w 27"/>
                  <a:gd name="T21" fmla="*/ 18 h 25"/>
                  <a:gd name="T22" fmla="*/ 20 w 27"/>
                  <a:gd name="T23" fmla="*/ 11 h 25"/>
                  <a:gd name="T24" fmla="*/ 27 w 27"/>
                  <a:gd name="T25" fmla="*/ 6 h 25"/>
                  <a:gd name="T26" fmla="*/ 27 w 27"/>
                  <a:gd name="T27" fmla="*/ 0 h 25"/>
                  <a:gd name="T28" fmla="*/ 20 w 27"/>
                  <a:gd name="T29" fmla="*/ 0 h 25"/>
                  <a:gd name="T30" fmla="*/ 20 w 27"/>
                  <a:gd name="T3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5">
                    <a:moveTo>
                      <a:pt x="20" y="0"/>
                    </a:moveTo>
                    <a:lnTo>
                      <a:pt x="9" y="0"/>
                    </a:lnTo>
                    <a:lnTo>
                      <a:pt x="4" y="3"/>
                    </a:lnTo>
                    <a:lnTo>
                      <a:pt x="0" y="10"/>
                    </a:lnTo>
                    <a:lnTo>
                      <a:pt x="10" y="5"/>
                    </a:lnTo>
                    <a:lnTo>
                      <a:pt x="14" y="6"/>
                    </a:lnTo>
                    <a:lnTo>
                      <a:pt x="12" y="10"/>
                    </a:lnTo>
                    <a:lnTo>
                      <a:pt x="14" y="20"/>
                    </a:lnTo>
                    <a:lnTo>
                      <a:pt x="17" y="25"/>
                    </a:lnTo>
                    <a:lnTo>
                      <a:pt x="20" y="25"/>
                    </a:lnTo>
                    <a:lnTo>
                      <a:pt x="19" y="18"/>
                    </a:lnTo>
                    <a:lnTo>
                      <a:pt x="20" y="11"/>
                    </a:lnTo>
                    <a:lnTo>
                      <a:pt x="27" y="6"/>
                    </a:lnTo>
                    <a:lnTo>
                      <a:pt x="27" y="0"/>
                    </a:lnTo>
                    <a:lnTo>
                      <a:pt x="20" y="0"/>
                    </a:lnTo>
                    <a:lnTo>
                      <a:pt x="20" y="0"/>
                    </a:lnTo>
                    <a:close/>
                  </a:path>
                </a:pathLst>
              </a:custGeom>
              <a:solidFill>
                <a:srgbClr val="000000"/>
              </a:solidFill>
              <a:ln>
                <a:noFill/>
              </a:ln>
            </p:spPr>
            <p:txBody>
              <a:bodyPr/>
              <a:lstStyle/>
              <a:p>
                <a:pPr algn="ctr"/>
                <a:endParaRPr lang="zh-CN" altLang="en-US" sz="2000">
                  <a:latin typeface="+mn-ea"/>
                </a:endParaRPr>
              </a:p>
            </p:txBody>
          </p:sp>
          <p:sp>
            <p:nvSpPr>
              <p:cNvPr id="1052957" name="Freeform 336"/>
              <p:cNvSpPr/>
              <p:nvPr/>
            </p:nvSpPr>
            <p:spPr bwMode="auto">
              <a:xfrm>
                <a:off x="386" y="1060"/>
                <a:ext cx="4" cy="6"/>
              </a:xfrm>
              <a:custGeom>
                <a:avLst/>
                <a:gdLst>
                  <a:gd name="T0" fmla="*/ 0 w 8"/>
                  <a:gd name="T1" fmla="*/ 0 h 14"/>
                  <a:gd name="T2" fmla="*/ 3 w 8"/>
                  <a:gd name="T3" fmla="*/ 7 h 14"/>
                  <a:gd name="T4" fmla="*/ 8 w 8"/>
                  <a:gd name="T5" fmla="*/ 14 h 14"/>
                  <a:gd name="T6" fmla="*/ 3 w 8"/>
                  <a:gd name="T7" fmla="*/ 12 h 14"/>
                  <a:gd name="T8" fmla="*/ 0 w 8"/>
                  <a:gd name="T9" fmla="*/ 5 h 14"/>
                  <a:gd name="T10" fmla="*/ 0 w 8"/>
                  <a:gd name="T11" fmla="*/ 0 h 14"/>
                  <a:gd name="T12" fmla="*/ 0 w 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0" y="0"/>
                    </a:moveTo>
                    <a:lnTo>
                      <a:pt x="3" y="7"/>
                    </a:lnTo>
                    <a:lnTo>
                      <a:pt x="8" y="14"/>
                    </a:lnTo>
                    <a:lnTo>
                      <a:pt x="3" y="12"/>
                    </a:lnTo>
                    <a:lnTo>
                      <a:pt x="0"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58" name="Freeform 337"/>
              <p:cNvSpPr/>
              <p:nvPr/>
            </p:nvSpPr>
            <p:spPr bwMode="auto">
              <a:xfrm>
                <a:off x="393" y="1069"/>
                <a:ext cx="6" cy="2"/>
              </a:xfrm>
              <a:custGeom>
                <a:avLst/>
                <a:gdLst>
                  <a:gd name="T0" fmla="*/ 0 w 10"/>
                  <a:gd name="T1" fmla="*/ 0 h 5"/>
                  <a:gd name="T2" fmla="*/ 4 w 10"/>
                  <a:gd name="T3" fmla="*/ 5 h 5"/>
                  <a:gd name="T4" fmla="*/ 10 w 10"/>
                  <a:gd name="T5" fmla="*/ 5 h 5"/>
                  <a:gd name="T6" fmla="*/ 5 w 10"/>
                  <a:gd name="T7" fmla="*/ 1 h 5"/>
                  <a:gd name="T8" fmla="*/ 0 w 10"/>
                  <a:gd name="T9" fmla="*/ 0 h 5"/>
                  <a:gd name="T10" fmla="*/ 0 w 10"/>
                  <a:gd name="T11" fmla="*/ 0 h 5"/>
                </a:gdLst>
                <a:ahLst/>
                <a:cxnLst>
                  <a:cxn ang="0">
                    <a:pos x="T0" y="T1"/>
                  </a:cxn>
                  <a:cxn ang="0">
                    <a:pos x="T2" y="T3"/>
                  </a:cxn>
                  <a:cxn ang="0">
                    <a:pos x="T4" y="T5"/>
                  </a:cxn>
                  <a:cxn ang="0">
                    <a:pos x="T6" y="T7"/>
                  </a:cxn>
                  <a:cxn ang="0">
                    <a:pos x="T8" y="T9"/>
                  </a:cxn>
                  <a:cxn ang="0">
                    <a:pos x="T10" y="T11"/>
                  </a:cxn>
                </a:cxnLst>
                <a:rect l="0" t="0" r="r" b="b"/>
                <a:pathLst>
                  <a:path w="10" h="5">
                    <a:moveTo>
                      <a:pt x="0" y="0"/>
                    </a:moveTo>
                    <a:lnTo>
                      <a:pt x="4" y="5"/>
                    </a:lnTo>
                    <a:lnTo>
                      <a:pt x="10" y="5"/>
                    </a:lnTo>
                    <a:lnTo>
                      <a:pt x="5" y="1"/>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59" name="Freeform 338"/>
              <p:cNvSpPr/>
              <p:nvPr/>
            </p:nvSpPr>
            <p:spPr bwMode="auto">
              <a:xfrm>
                <a:off x="447" y="1066"/>
                <a:ext cx="19" cy="19"/>
              </a:xfrm>
              <a:custGeom>
                <a:avLst/>
                <a:gdLst>
                  <a:gd name="T0" fmla="*/ 28 w 34"/>
                  <a:gd name="T1" fmla="*/ 1 h 37"/>
                  <a:gd name="T2" fmla="*/ 25 w 34"/>
                  <a:gd name="T3" fmla="*/ 0 h 37"/>
                  <a:gd name="T4" fmla="*/ 20 w 34"/>
                  <a:gd name="T5" fmla="*/ 1 h 37"/>
                  <a:gd name="T6" fmla="*/ 12 w 34"/>
                  <a:gd name="T7" fmla="*/ 6 h 37"/>
                  <a:gd name="T8" fmla="*/ 5 w 34"/>
                  <a:gd name="T9" fmla="*/ 17 h 37"/>
                  <a:gd name="T10" fmla="*/ 0 w 34"/>
                  <a:gd name="T11" fmla="*/ 25 h 37"/>
                  <a:gd name="T12" fmla="*/ 0 w 34"/>
                  <a:gd name="T13" fmla="*/ 30 h 37"/>
                  <a:gd name="T14" fmla="*/ 3 w 34"/>
                  <a:gd name="T15" fmla="*/ 35 h 37"/>
                  <a:gd name="T16" fmla="*/ 8 w 34"/>
                  <a:gd name="T17" fmla="*/ 37 h 37"/>
                  <a:gd name="T18" fmla="*/ 13 w 34"/>
                  <a:gd name="T19" fmla="*/ 35 h 37"/>
                  <a:gd name="T20" fmla="*/ 23 w 34"/>
                  <a:gd name="T21" fmla="*/ 23 h 37"/>
                  <a:gd name="T22" fmla="*/ 27 w 34"/>
                  <a:gd name="T23" fmla="*/ 20 h 37"/>
                  <a:gd name="T24" fmla="*/ 30 w 34"/>
                  <a:gd name="T25" fmla="*/ 20 h 37"/>
                  <a:gd name="T26" fmla="*/ 30 w 34"/>
                  <a:gd name="T27" fmla="*/ 17 h 37"/>
                  <a:gd name="T28" fmla="*/ 25 w 34"/>
                  <a:gd name="T29" fmla="*/ 17 h 37"/>
                  <a:gd name="T30" fmla="*/ 22 w 34"/>
                  <a:gd name="T31" fmla="*/ 23 h 37"/>
                  <a:gd name="T32" fmla="*/ 13 w 34"/>
                  <a:gd name="T33" fmla="*/ 33 h 37"/>
                  <a:gd name="T34" fmla="*/ 8 w 34"/>
                  <a:gd name="T35" fmla="*/ 33 h 37"/>
                  <a:gd name="T36" fmla="*/ 5 w 34"/>
                  <a:gd name="T37" fmla="*/ 33 h 37"/>
                  <a:gd name="T38" fmla="*/ 3 w 34"/>
                  <a:gd name="T39" fmla="*/ 28 h 37"/>
                  <a:gd name="T40" fmla="*/ 3 w 34"/>
                  <a:gd name="T41" fmla="*/ 25 h 37"/>
                  <a:gd name="T42" fmla="*/ 8 w 34"/>
                  <a:gd name="T43" fmla="*/ 15 h 37"/>
                  <a:gd name="T44" fmla="*/ 17 w 34"/>
                  <a:gd name="T45" fmla="*/ 6 h 37"/>
                  <a:gd name="T46" fmla="*/ 22 w 34"/>
                  <a:gd name="T47" fmla="*/ 3 h 37"/>
                  <a:gd name="T48" fmla="*/ 25 w 34"/>
                  <a:gd name="T49" fmla="*/ 1 h 37"/>
                  <a:gd name="T50" fmla="*/ 28 w 34"/>
                  <a:gd name="T51" fmla="*/ 3 h 37"/>
                  <a:gd name="T52" fmla="*/ 32 w 34"/>
                  <a:gd name="T53" fmla="*/ 10 h 37"/>
                  <a:gd name="T54" fmla="*/ 34 w 34"/>
                  <a:gd name="T55" fmla="*/ 6 h 37"/>
                  <a:gd name="T56" fmla="*/ 28 w 34"/>
                  <a:gd name="T57" fmla="*/ 1 h 37"/>
                  <a:gd name="T58" fmla="*/ 28 w 34"/>
                  <a:gd name="T59"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 h="37">
                    <a:moveTo>
                      <a:pt x="28" y="1"/>
                    </a:moveTo>
                    <a:lnTo>
                      <a:pt x="25" y="0"/>
                    </a:lnTo>
                    <a:lnTo>
                      <a:pt x="20" y="1"/>
                    </a:lnTo>
                    <a:lnTo>
                      <a:pt x="12" y="6"/>
                    </a:lnTo>
                    <a:lnTo>
                      <a:pt x="5" y="17"/>
                    </a:lnTo>
                    <a:lnTo>
                      <a:pt x="0" y="25"/>
                    </a:lnTo>
                    <a:lnTo>
                      <a:pt x="0" y="30"/>
                    </a:lnTo>
                    <a:lnTo>
                      <a:pt x="3" y="35"/>
                    </a:lnTo>
                    <a:lnTo>
                      <a:pt x="8" y="37"/>
                    </a:lnTo>
                    <a:lnTo>
                      <a:pt x="13" y="35"/>
                    </a:lnTo>
                    <a:lnTo>
                      <a:pt x="23" y="23"/>
                    </a:lnTo>
                    <a:lnTo>
                      <a:pt x="27" y="20"/>
                    </a:lnTo>
                    <a:lnTo>
                      <a:pt x="30" y="20"/>
                    </a:lnTo>
                    <a:lnTo>
                      <a:pt x="30" y="17"/>
                    </a:lnTo>
                    <a:lnTo>
                      <a:pt x="25" y="17"/>
                    </a:lnTo>
                    <a:lnTo>
                      <a:pt x="22" y="23"/>
                    </a:lnTo>
                    <a:lnTo>
                      <a:pt x="13" y="33"/>
                    </a:lnTo>
                    <a:lnTo>
                      <a:pt x="8" y="33"/>
                    </a:lnTo>
                    <a:lnTo>
                      <a:pt x="5" y="33"/>
                    </a:lnTo>
                    <a:lnTo>
                      <a:pt x="3" y="28"/>
                    </a:lnTo>
                    <a:lnTo>
                      <a:pt x="3" y="25"/>
                    </a:lnTo>
                    <a:lnTo>
                      <a:pt x="8" y="15"/>
                    </a:lnTo>
                    <a:lnTo>
                      <a:pt x="17" y="6"/>
                    </a:lnTo>
                    <a:lnTo>
                      <a:pt x="22" y="3"/>
                    </a:lnTo>
                    <a:lnTo>
                      <a:pt x="25" y="1"/>
                    </a:lnTo>
                    <a:lnTo>
                      <a:pt x="28" y="3"/>
                    </a:lnTo>
                    <a:lnTo>
                      <a:pt x="32" y="10"/>
                    </a:lnTo>
                    <a:lnTo>
                      <a:pt x="34" y="6"/>
                    </a:lnTo>
                    <a:lnTo>
                      <a:pt x="28" y="1"/>
                    </a:lnTo>
                    <a:lnTo>
                      <a:pt x="28" y="1"/>
                    </a:lnTo>
                    <a:close/>
                  </a:path>
                </a:pathLst>
              </a:custGeom>
              <a:solidFill>
                <a:srgbClr val="000000"/>
              </a:solidFill>
              <a:ln>
                <a:noFill/>
              </a:ln>
            </p:spPr>
            <p:txBody>
              <a:bodyPr/>
              <a:lstStyle/>
              <a:p>
                <a:pPr algn="ctr"/>
                <a:endParaRPr lang="zh-CN" altLang="en-US" sz="2000">
                  <a:latin typeface="+mn-ea"/>
                </a:endParaRPr>
              </a:p>
            </p:txBody>
          </p:sp>
          <p:sp>
            <p:nvSpPr>
              <p:cNvPr id="1052960" name="Freeform 339"/>
              <p:cNvSpPr/>
              <p:nvPr/>
            </p:nvSpPr>
            <p:spPr bwMode="auto">
              <a:xfrm>
                <a:off x="446" y="1064"/>
                <a:ext cx="17" cy="17"/>
              </a:xfrm>
              <a:custGeom>
                <a:avLst/>
                <a:gdLst>
                  <a:gd name="T0" fmla="*/ 19 w 30"/>
                  <a:gd name="T1" fmla="*/ 3 h 35"/>
                  <a:gd name="T2" fmla="*/ 7 w 30"/>
                  <a:gd name="T3" fmla="*/ 16 h 35"/>
                  <a:gd name="T4" fmla="*/ 2 w 30"/>
                  <a:gd name="T5" fmla="*/ 27 h 35"/>
                  <a:gd name="T6" fmla="*/ 2 w 30"/>
                  <a:gd name="T7" fmla="*/ 35 h 35"/>
                  <a:gd name="T8" fmla="*/ 0 w 30"/>
                  <a:gd name="T9" fmla="*/ 25 h 35"/>
                  <a:gd name="T10" fmla="*/ 9 w 30"/>
                  <a:gd name="T11" fmla="*/ 11 h 35"/>
                  <a:gd name="T12" fmla="*/ 17 w 30"/>
                  <a:gd name="T13" fmla="*/ 3 h 35"/>
                  <a:gd name="T14" fmla="*/ 22 w 30"/>
                  <a:gd name="T15" fmla="*/ 0 h 35"/>
                  <a:gd name="T16" fmla="*/ 25 w 30"/>
                  <a:gd name="T17" fmla="*/ 1 h 35"/>
                  <a:gd name="T18" fmla="*/ 30 w 30"/>
                  <a:gd name="T19" fmla="*/ 5 h 35"/>
                  <a:gd name="T20" fmla="*/ 24 w 30"/>
                  <a:gd name="T21" fmla="*/ 3 h 35"/>
                  <a:gd name="T22" fmla="*/ 19 w 30"/>
                  <a:gd name="T23" fmla="*/ 3 h 35"/>
                  <a:gd name="T24" fmla="*/ 19 w 30"/>
                  <a:gd name="T25"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5">
                    <a:moveTo>
                      <a:pt x="19" y="3"/>
                    </a:moveTo>
                    <a:lnTo>
                      <a:pt x="7" y="16"/>
                    </a:lnTo>
                    <a:lnTo>
                      <a:pt x="2" y="27"/>
                    </a:lnTo>
                    <a:lnTo>
                      <a:pt x="2" y="35"/>
                    </a:lnTo>
                    <a:lnTo>
                      <a:pt x="0" y="25"/>
                    </a:lnTo>
                    <a:lnTo>
                      <a:pt x="9" y="11"/>
                    </a:lnTo>
                    <a:lnTo>
                      <a:pt x="17" y="3"/>
                    </a:lnTo>
                    <a:lnTo>
                      <a:pt x="22" y="0"/>
                    </a:lnTo>
                    <a:lnTo>
                      <a:pt x="25" y="1"/>
                    </a:lnTo>
                    <a:lnTo>
                      <a:pt x="30" y="5"/>
                    </a:lnTo>
                    <a:lnTo>
                      <a:pt x="24" y="3"/>
                    </a:lnTo>
                    <a:lnTo>
                      <a:pt x="19" y="3"/>
                    </a:lnTo>
                    <a:lnTo>
                      <a:pt x="19" y="3"/>
                    </a:lnTo>
                    <a:close/>
                  </a:path>
                </a:pathLst>
              </a:custGeom>
              <a:solidFill>
                <a:srgbClr val="000000"/>
              </a:solidFill>
              <a:ln>
                <a:noFill/>
              </a:ln>
            </p:spPr>
            <p:txBody>
              <a:bodyPr/>
              <a:lstStyle/>
              <a:p>
                <a:pPr algn="ctr"/>
                <a:endParaRPr lang="zh-CN" altLang="en-US" sz="2000">
                  <a:latin typeface="+mn-ea"/>
                </a:endParaRPr>
              </a:p>
            </p:txBody>
          </p:sp>
          <p:sp>
            <p:nvSpPr>
              <p:cNvPr id="1052961" name="Freeform 340"/>
              <p:cNvSpPr/>
              <p:nvPr/>
            </p:nvSpPr>
            <p:spPr bwMode="auto">
              <a:xfrm>
                <a:off x="426" y="1052"/>
                <a:ext cx="28" cy="16"/>
              </a:xfrm>
              <a:custGeom>
                <a:avLst/>
                <a:gdLst>
                  <a:gd name="T0" fmla="*/ 0 w 52"/>
                  <a:gd name="T1" fmla="*/ 2 h 32"/>
                  <a:gd name="T2" fmla="*/ 48 w 52"/>
                  <a:gd name="T3" fmla="*/ 32 h 32"/>
                  <a:gd name="T4" fmla="*/ 52 w 52"/>
                  <a:gd name="T5" fmla="*/ 32 h 32"/>
                  <a:gd name="T6" fmla="*/ 1 w 52"/>
                  <a:gd name="T7" fmla="*/ 0 h 32"/>
                  <a:gd name="T8" fmla="*/ 0 w 52"/>
                  <a:gd name="T9" fmla="*/ 2 h 32"/>
                  <a:gd name="T10" fmla="*/ 0 w 52"/>
                  <a:gd name="T11" fmla="*/ 2 h 32"/>
                </a:gdLst>
                <a:ahLst/>
                <a:cxnLst>
                  <a:cxn ang="0">
                    <a:pos x="T0" y="T1"/>
                  </a:cxn>
                  <a:cxn ang="0">
                    <a:pos x="T2" y="T3"/>
                  </a:cxn>
                  <a:cxn ang="0">
                    <a:pos x="T4" y="T5"/>
                  </a:cxn>
                  <a:cxn ang="0">
                    <a:pos x="T6" y="T7"/>
                  </a:cxn>
                  <a:cxn ang="0">
                    <a:pos x="T8" y="T9"/>
                  </a:cxn>
                  <a:cxn ang="0">
                    <a:pos x="T10" y="T11"/>
                  </a:cxn>
                </a:cxnLst>
                <a:rect l="0" t="0" r="r" b="b"/>
                <a:pathLst>
                  <a:path w="52" h="32">
                    <a:moveTo>
                      <a:pt x="0" y="2"/>
                    </a:moveTo>
                    <a:lnTo>
                      <a:pt x="48" y="32"/>
                    </a:lnTo>
                    <a:lnTo>
                      <a:pt x="52" y="32"/>
                    </a:lnTo>
                    <a:lnTo>
                      <a:pt x="1" y="0"/>
                    </a:lnTo>
                    <a:lnTo>
                      <a:pt x="0" y="2"/>
                    </a:lnTo>
                    <a:lnTo>
                      <a:pt x="0" y="2"/>
                    </a:lnTo>
                    <a:close/>
                  </a:path>
                </a:pathLst>
              </a:custGeom>
              <a:solidFill>
                <a:srgbClr val="000000"/>
              </a:solidFill>
              <a:ln>
                <a:noFill/>
              </a:ln>
            </p:spPr>
            <p:txBody>
              <a:bodyPr/>
              <a:lstStyle/>
              <a:p>
                <a:pPr algn="ctr"/>
                <a:endParaRPr lang="zh-CN" altLang="en-US" sz="2000">
                  <a:latin typeface="+mn-ea"/>
                </a:endParaRPr>
              </a:p>
            </p:txBody>
          </p:sp>
          <p:sp>
            <p:nvSpPr>
              <p:cNvPr id="1052962" name="Freeform 341"/>
              <p:cNvSpPr/>
              <p:nvPr/>
            </p:nvSpPr>
            <p:spPr bwMode="auto">
              <a:xfrm>
                <a:off x="427" y="1051"/>
                <a:ext cx="28" cy="16"/>
              </a:xfrm>
              <a:custGeom>
                <a:avLst/>
                <a:gdLst>
                  <a:gd name="T0" fmla="*/ 0 w 52"/>
                  <a:gd name="T1" fmla="*/ 1 h 31"/>
                  <a:gd name="T2" fmla="*/ 51 w 52"/>
                  <a:gd name="T3" fmla="*/ 31 h 31"/>
                  <a:gd name="T4" fmla="*/ 52 w 52"/>
                  <a:gd name="T5" fmla="*/ 30 h 31"/>
                  <a:gd name="T6" fmla="*/ 0 w 52"/>
                  <a:gd name="T7" fmla="*/ 0 h 31"/>
                  <a:gd name="T8" fmla="*/ 0 w 52"/>
                  <a:gd name="T9" fmla="*/ 1 h 31"/>
                  <a:gd name="T10" fmla="*/ 0 w 52"/>
                  <a:gd name="T11" fmla="*/ 1 h 31"/>
                </a:gdLst>
                <a:ahLst/>
                <a:cxnLst>
                  <a:cxn ang="0">
                    <a:pos x="T0" y="T1"/>
                  </a:cxn>
                  <a:cxn ang="0">
                    <a:pos x="T2" y="T3"/>
                  </a:cxn>
                  <a:cxn ang="0">
                    <a:pos x="T4" y="T5"/>
                  </a:cxn>
                  <a:cxn ang="0">
                    <a:pos x="T6" y="T7"/>
                  </a:cxn>
                  <a:cxn ang="0">
                    <a:pos x="T8" y="T9"/>
                  </a:cxn>
                  <a:cxn ang="0">
                    <a:pos x="T10" y="T11"/>
                  </a:cxn>
                </a:cxnLst>
                <a:rect l="0" t="0" r="r" b="b"/>
                <a:pathLst>
                  <a:path w="52" h="31">
                    <a:moveTo>
                      <a:pt x="0" y="1"/>
                    </a:moveTo>
                    <a:lnTo>
                      <a:pt x="51" y="31"/>
                    </a:lnTo>
                    <a:lnTo>
                      <a:pt x="52" y="30"/>
                    </a:lnTo>
                    <a:lnTo>
                      <a:pt x="0" y="0"/>
                    </a:lnTo>
                    <a:lnTo>
                      <a:pt x="0" y="1"/>
                    </a:lnTo>
                    <a:lnTo>
                      <a:pt x="0" y="1"/>
                    </a:lnTo>
                    <a:close/>
                  </a:path>
                </a:pathLst>
              </a:custGeom>
              <a:solidFill>
                <a:srgbClr val="000000"/>
              </a:solidFill>
              <a:ln>
                <a:noFill/>
              </a:ln>
            </p:spPr>
            <p:txBody>
              <a:bodyPr/>
              <a:lstStyle/>
              <a:p>
                <a:pPr algn="ctr"/>
                <a:endParaRPr lang="zh-CN" altLang="en-US" sz="2000">
                  <a:latin typeface="+mn-ea"/>
                </a:endParaRPr>
              </a:p>
            </p:txBody>
          </p:sp>
          <p:sp>
            <p:nvSpPr>
              <p:cNvPr id="1052963" name="Freeform 342"/>
              <p:cNvSpPr/>
              <p:nvPr/>
            </p:nvSpPr>
            <p:spPr bwMode="auto">
              <a:xfrm>
                <a:off x="443" y="1068"/>
                <a:ext cx="8" cy="7"/>
              </a:xfrm>
              <a:custGeom>
                <a:avLst/>
                <a:gdLst>
                  <a:gd name="T0" fmla="*/ 15 w 15"/>
                  <a:gd name="T1" fmla="*/ 5 h 14"/>
                  <a:gd name="T2" fmla="*/ 10 w 15"/>
                  <a:gd name="T3" fmla="*/ 3 h 14"/>
                  <a:gd name="T4" fmla="*/ 6 w 15"/>
                  <a:gd name="T5" fmla="*/ 3 h 14"/>
                  <a:gd name="T6" fmla="*/ 5 w 15"/>
                  <a:gd name="T7" fmla="*/ 0 h 14"/>
                  <a:gd name="T8" fmla="*/ 0 w 15"/>
                  <a:gd name="T9" fmla="*/ 0 h 14"/>
                  <a:gd name="T10" fmla="*/ 3 w 15"/>
                  <a:gd name="T11" fmla="*/ 3 h 14"/>
                  <a:gd name="T12" fmla="*/ 5 w 15"/>
                  <a:gd name="T13" fmla="*/ 12 h 14"/>
                  <a:gd name="T14" fmla="*/ 8 w 15"/>
                  <a:gd name="T15" fmla="*/ 14 h 14"/>
                  <a:gd name="T16" fmla="*/ 11 w 15"/>
                  <a:gd name="T17" fmla="*/ 12 h 14"/>
                  <a:gd name="T18" fmla="*/ 15 w 15"/>
                  <a:gd name="T19" fmla="*/ 7 h 14"/>
                  <a:gd name="T20" fmla="*/ 15 w 15"/>
                  <a:gd name="T21" fmla="*/ 5 h 14"/>
                  <a:gd name="T22" fmla="*/ 15 w 15"/>
                  <a:gd name="T2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4">
                    <a:moveTo>
                      <a:pt x="15" y="5"/>
                    </a:moveTo>
                    <a:lnTo>
                      <a:pt x="10" y="3"/>
                    </a:lnTo>
                    <a:lnTo>
                      <a:pt x="6" y="3"/>
                    </a:lnTo>
                    <a:lnTo>
                      <a:pt x="5" y="0"/>
                    </a:lnTo>
                    <a:lnTo>
                      <a:pt x="0" y="0"/>
                    </a:lnTo>
                    <a:lnTo>
                      <a:pt x="3" y="3"/>
                    </a:lnTo>
                    <a:lnTo>
                      <a:pt x="5" y="12"/>
                    </a:lnTo>
                    <a:lnTo>
                      <a:pt x="8" y="14"/>
                    </a:lnTo>
                    <a:lnTo>
                      <a:pt x="11" y="12"/>
                    </a:lnTo>
                    <a:lnTo>
                      <a:pt x="15" y="7"/>
                    </a:lnTo>
                    <a:lnTo>
                      <a:pt x="15" y="5"/>
                    </a:lnTo>
                    <a:lnTo>
                      <a:pt x="15" y="5"/>
                    </a:lnTo>
                    <a:close/>
                  </a:path>
                </a:pathLst>
              </a:custGeom>
              <a:solidFill>
                <a:srgbClr val="000000"/>
              </a:solidFill>
              <a:ln>
                <a:noFill/>
              </a:ln>
            </p:spPr>
            <p:txBody>
              <a:bodyPr/>
              <a:lstStyle/>
              <a:p>
                <a:pPr algn="ctr"/>
                <a:endParaRPr lang="zh-CN" altLang="en-US" sz="2000">
                  <a:latin typeface="+mn-ea"/>
                </a:endParaRPr>
              </a:p>
            </p:txBody>
          </p:sp>
          <p:sp>
            <p:nvSpPr>
              <p:cNvPr id="1052964" name="Freeform 343"/>
              <p:cNvSpPr/>
              <p:nvPr/>
            </p:nvSpPr>
            <p:spPr bwMode="auto">
              <a:xfrm>
                <a:off x="457" y="1067"/>
                <a:ext cx="7" cy="3"/>
              </a:xfrm>
              <a:custGeom>
                <a:avLst/>
                <a:gdLst>
                  <a:gd name="T0" fmla="*/ 4 w 12"/>
                  <a:gd name="T1" fmla="*/ 2 h 5"/>
                  <a:gd name="T2" fmla="*/ 7 w 12"/>
                  <a:gd name="T3" fmla="*/ 2 h 5"/>
                  <a:gd name="T4" fmla="*/ 12 w 12"/>
                  <a:gd name="T5" fmla="*/ 5 h 5"/>
                  <a:gd name="T6" fmla="*/ 9 w 12"/>
                  <a:gd name="T7" fmla="*/ 0 h 5"/>
                  <a:gd name="T8" fmla="*/ 7 w 12"/>
                  <a:gd name="T9" fmla="*/ 0 h 5"/>
                  <a:gd name="T10" fmla="*/ 4 w 12"/>
                  <a:gd name="T11" fmla="*/ 0 h 5"/>
                  <a:gd name="T12" fmla="*/ 0 w 12"/>
                  <a:gd name="T13" fmla="*/ 2 h 5"/>
                  <a:gd name="T14" fmla="*/ 4 w 12"/>
                  <a:gd name="T15" fmla="*/ 2 h 5"/>
                  <a:gd name="T16" fmla="*/ 4 w 12"/>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
                    <a:moveTo>
                      <a:pt x="4" y="2"/>
                    </a:moveTo>
                    <a:lnTo>
                      <a:pt x="7" y="2"/>
                    </a:lnTo>
                    <a:lnTo>
                      <a:pt x="12" y="5"/>
                    </a:lnTo>
                    <a:lnTo>
                      <a:pt x="9" y="0"/>
                    </a:lnTo>
                    <a:lnTo>
                      <a:pt x="7" y="0"/>
                    </a:lnTo>
                    <a:lnTo>
                      <a:pt x="4" y="0"/>
                    </a:lnTo>
                    <a:lnTo>
                      <a:pt x="0" y="2"/>
                    </a:lnTo>
                    <a:lnTo>
                      <a:pt x="4" y="2"/>
                    </a:lnTo>
                    <a:lnTo>
                      <a:pt x="4" y="2"/>
                    </a:lnTo>
                    <a:close/>
                  </a:path>
                </a:pathLst>
              </a:custGeom>
              <a:solidFill>
                <a:srgbClr val="000000"/>
              </a:solidFill>
              <a:ln>
                <a:noFill/>
              </a:ln>
            </p:spPr>
            <p:txBody>
              <a:bodyPr/>
              <a:lstStyle/>
              <a:p>
                <a:pPr algn="ctr"/>
                <a:endParaRPr lang="zh-CN" altLang="en-US" sz="2000">
                  <a:latin typeface="+mn-ea"/>
                </a:endParaRPr>
              </a:p>
            </p:txBody>
          </p:sp>
          <p:sp>
            <p:nvSpPr>
              <p:cNvPr id="1052965" name="Freeform 344"/>
              <p:cNvSpPr/>
              <p:nvPr/>
            </p:nvSpPr>
            <p:spPr bwMode="auto">
              <a:xfrm>
                <a:off x="455" y="1062"/>
                <a:ext cx="5" cy="4"/>
              </a:xfrm>
              <a:custGeom>
                <a:avLst/>
                <a:gdLst>
                  <a:gd name="T0" fmla="*/ 10 w 10"/>
                  <a:gd name="T1" fmla="*/ 7 h 7"/>
                  <a:gd name="T2" fmla="*/ 9 w 10"/>
                  <a:gd name="T3" fmla="*/ 0 h 7"/>
                  <a:gd name="T4" fmla="*/ 0 w 10"/>
                  <a:gd name="T5" fmla="*/ 2 h 7"/>
                  <a:gd name="T6" fmla="*/ 4 w 10"/>
                  <a:gd name="T7" fmla="*/ 5 h 7"/>
                  <a:gd name="T8" fmla="*/ 9 w 10"/>
                  <a:gd name="T9" fmla="*/ 5 h 7"/>
                  <a:gd name="T10" fmla="*/ 10 w 10"/>
                  <a:gd name="T11" fmla="*/ 7 h 7"/>
                  <a:gd name="T12" fmla="*/ 10 w 10"/>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10" y="7"/>
                    </a:moveTo>
                    <a:lnTo>
                      <a:pt x="9" y="0"/>
                    </a:lnTo>
                    <a:lnTo>
                      <a:pt x="0" y="2"/>
                    </a:lnTo>
                    <a:lnTo>
                      <a:pt x="4" y="5"/>
                    </a:lnTo>
                    <a:lnTo>
                      <a:pt x="9" y="5"/>
                    </a:lnTo>
                    <a:lnTo>
                      <a:pt x="10" y="7"/>
                    </a:lnTo>
                    <a:lnTo>
                      <a:pt x="10" y="7"/>
                    </a:lnTo>
                    <a:close/>
                  </a:path>
                </a:pathLst>
              </a:custGeom>
              <a:solidFill>
                <a:srgbClr val="000000"/>
              </a:solidFill>
              <a:ln>
                <a:noFill/>
              </a:ln>
            </p:spPr>
            <p:txBody>
              <a:bodyPr/>
              <a:lstStyle/>
              <a:p>
                <a:pPr algn="ctr"/>
                <a:endParaRPr lang="zh-CN" altLang="en-US" sz="2000">
                  <a:latin typeface="+mn-ea"/>
                </a:endParaRPr>
              </a:p>
            </p:txBody>
          </p:sp>
          <p:sp>
            <p:nvSpPr>
              <p:cNvPr id="1052966" name="Freeform 345"/>
              <p:cNvSpPr/>
              <p:nvPr/>
            </p:nvSpPr>
            <p:spPr bwMode="auto">
              <a:xfrm>
                <a:off x="455" y="1093"/>
                <a:ext cx="7" cy="4"/>
              </a:xfrm>
              <a:custGeom>
                <a:avLst/>
                <a:gdLst>
                  <a:gd name="T0" fmla="*/ 0 w 12"/>
                  <a:gd name="T1" fmla="*/ 0 h 7"/>
                  <a:gd name="T2" fmla="*/ 4 w 12"/>
                  <a:gd name="T3" fmla="*/ 0 h 7"/>
                  <a:gd name="T4" fmla="*/ 9 w 12"/>
                  <a:gd name="T5" fmla="*/ 2 h 7"/>
                  <a:gd name="T6" fmla="*/ 12 w 12"/>
                  <a:gd name="T7" fmla="*/ 5 h 7"/>
                  <a:gd name="T8" fmla="*/ 9 w 12"/>
                  <a:gd name="T9" fmla="*/ 7 h 7"/>
                  <a:gd name="T10" fmla="*/ 7 w 12"/>
                  <a:gd name="T11" fmla="*/ 5 h 7"/>
                  <a:gd name="T12" fmla="*/ 5 w 12"/>
                  <a:gd name="T13" fmla="*/ 4 h 7"/>
                  <a:gd name="T14" fmla="*/ 2 w 12"/>
                  <a:gd name="T15" fmla="*/ 2 h 7"/>
                  <a:gd name="T16" fmla="*/ 0 w 12"/>
                  <a:gd name="T17" fmla="*/ 2 h 7"/>
                  <a:gd name="T18" fmla="*/ 0 w 12"/>
                  <a:gd name="T19" fmla="*/ 0 h 7"/>
                  <a:gd name="T20" fmla="*/ 0 w 12"/>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
                    <a:moveTo>
                      <a:pt x="0" y="0"/>
                    </a:moveTo>
                    <a:lnTo>
                      <a:pt x="4" y="0"/>
                    </a:lnTo>
                    <a:lnTo>
                      <a:pt x="9" y="2"/>
                    </a:lnTo>
                    <a:lnTo>
                      <a:pt x="12" y="5"/>
                    </a:lnTo>
                    <a:lnTo>
                      <a:pt x="9" y="7"/>
                    </a:lnTo>
                    <a:lnTo>
                      <a:pt x="7" y="5"/>
                    </a:lnTo>
                    <a:lnTo>
                      <a:pt x="5" y="4"/>
                    </a:lnTo>
                    <a:lnTo>
                      <a:pt x="2" y="2"/>
                    </a:lnTo>
                    <a:lnTo>
                      <a:pt x="0" y="2"/>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67" name="Freeform 346"/>
              <p:cNvSpPr/>
              <p:nvPr/>
            </p:nvSpPr>
            <p:spPr bwMode="auto">
              <a:xfrm>
                <a:off x="450" y="1089"/>
                <a:ext cx="5" cy="6"/>
              </a:xfrm>
              <a:custGeom>
                <a:avLst/>
                <a:gdLst>
                  <a:gd name="T0" fmla="*/ 0 w 10"/>
                  <a:gd name="T1" fmla="*/ 0 h 12"/>
                  <a:gd name="T2" fmla="*/ 0 w 10"/>
                  <a:gd name="T3" fmla="*/ 7 h 12"/>
                  <a:gd name="T4" fmla="*/ 4 w 10"/>
                  <a:gd name="T5" fmla="*/ 8 h 12"/>
                  <a:gd name="T6" fmla="*/ 7 w 10"/>
                  <a:gd name="T7" fmla="*/ 10 h 12"/>
                  <a:gd name="T8" fmla="*/ 10 w 10"/>
                  <a:gd name="T9" fmla="*/ 10 h 12"/>
                  <a:gd name="T10" fmla="*/ 9 w 10"/>
                  <a:gd name="T11" fmla="*/ 12 h 12"/>
                  <a:gd name="T12" fmla="*/ 4 w 10"/>
                  <a:gd name="T13" fmla="*/ 12 h 12"/>
                  <a:gd name="T14" fmla="*/ 0 w 10"/>
                  <a:gd name="T15" fmla="*/ 7 h 12"/>
                  <a:gd name="T16" fmla="*/ 0 w 10"/>
                  <a:gd name="T17" fmla="*/ 5 h 12"/>
                  <a:gd name="T18" fmla="*/ 0 w 10"/>
                  <a:gd name="T19" fmla="*/ 0 h 12"/>
                  <a:gd name="T20" fmla="*/ 0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0" y="0"/>
                    </a:moveTo>
                    <a:lnTo>
                      <a:pt x="0" y="7"/>
                    </a:lnTo>
                    <a:lnTo>
                      <a:pt x="4" y="8"/>
                    </a:lnTo>
                    <a:lnTo>
                      <a:pt x="7" y="10"/>
                    </a:lnTo>
                    <a:lnTo>
                      <a:pt x="10" y="10"/>
                    </a:lnTo>
                    <a:lnTo>
                      <a:pt x="9" y="12"/>
                    </a:lnTo>
                    <a:lnTo>
                      <a:pt x="4" y="12"/>
                    </a:lnTo>
                    <a:lnTo>
                      <a:pt x="0" y="7"/>
                    </a:lnTo>
                    <a:lnTo>
                      <a:pt x="0"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68" name="Freeform 347"/>
              <p:cNvSpPr/>
              <p:nvPr/>
            </p:nvSpPr>
            <p:spPr bwMode="auto">
              <a:xfrm>
                <a:off x="439" y="1063"/>
                <a:ext cx="7" cy="2"/>
              </a:xfrm>
              <a:custGeom>
                <a:avLst/>
                <a:gdLst>
                  <a:gd name="T0" fmla="*/ 13 w 13"/>
                  <a:gd name="T1" fmla="*/ 3 h 3"/>
                  <a:gd name="T2" fmla="*/ 0 w 13"/>
                  <a:gd name="T3" fmla="*/ 3 h 3"/>
                  <a:gd name="T4" fmla="*/ 10 w 13"/>
                  <a:gd name="T5" fmla="*/ 0 h 3"/>
                  <a:gd name="T6" fmla="*/ 13 w 13"/>
                  <a:gd name="T7" fmla="*/ 3 h 3"/>
                  <a:gd name="T8" fmla="*/ 13 w 13"/>
                  <a:gd name="T9" fmla="*/ 3 h 3"/>
                </a:gdLst>
                <a:ahLst/>
                <a:cxnLst>
                  <a:cxn ang="0">
                    <a:pos x="T0" y="T1"/>
                  </a:cxn>
                  <a:cxn ang="0">
                    <a:pos x="T2" y="T3"/>
                  </a:cxn>
                  <a:cxn ang="0">
                    <a:pos x="T4" y="T5"/>
                  </a:cxn>
                  <a:cxn ang="0">
                    <a:pos x="T6" y="T7"/>
                  </a:cxn>
                  <a:cxn ang="0">
                    <a:pos x="T8" y="T9"/>
                  </a:cxn>
                </a:cxnLst>
                <a:rect l="0" t="0" r="r" b="b"/>
                <a:pathLst>
                  <a:path w="13" h="3">
                    <a:moveTo>
                      <a:pt x="13" y="3"/>
                    </a:moveTo>
                    <a:lnTo>
                      <a:pt x="0" y="3"/>
                    </a:lnTo>
                    <a:lnTo>
                      <a:pt x="10" y="0"/>
                    </a:lnTo>
                    <a:lnTo>
                      <a:pt x="13" y="3"/>
                    </a:lnTo>
                    <a:lnTo>
                      <a:pt x="13" y="3"/>
                    </a:lnTo>
                    <a:close/>
                  </a:path>
                </a:pathLst>
              </a:custGeom>
              <a:solidFill>
                <a:srgbClr val="000000"/>
              </a:solidFill>
              <a:ln>
                <a:noFill/>
              </a:ln>
            </p:spPr>
            <p:txBody>
              <a:bodyPr/>
              <a:lstStyle/>
              <a:p>
                <a:pPr algn="ctr"/>
                <a:endParaRPr lang="zh-CN" altLang="en-US" sz="2000">
                  <a:latin typeface="+mn-ea"/>
                </a:endParaRPr>
              </a:p>
            </p:txBody>
          </p:sp>
          <p:sp>
            <p:nvSpPr>
              <p:cNvPr id="1052969" name="Freeform 348"/>
              <p:cNvSpPr/>
              <p:nvPr/>
            </p:nvSpPr>
            <p:spPr bwMode="auto">
              <a:xfrm>
                <a:off x="466" y="1024"/>
                <a:ext cx="10" cy="21"/>
              </a:xfrm>
              <a:custGeom>
                <a:avLst/>
                <a:gdLst>
                  <a:gd name="T0" fmla="*/ 11 w 18"/>
                  <a:gd name="T1" fmla="*/ 40 h 40"/>
                  <a:gd name="T2" fmla="*/ 16 w 18"/>
                  <a:gd name="T3" fmla="*/ 37 h 40"/>
                  <a:gd name="T4" fmla="*/ 15 w 18"/>
                  <a:gd name="T5" fmla="*/ 28 h 40"/>
                  <a:gd name="T6" fmla="*/ 18 w 18"/>
                  <a:gd name="T7" fmla="*/ 20 h 40"/>
                  <a:gd name="T8" fmla="*/ 15 w 18"/>
                  <a:gd name="T9" fmla="*/ 20 h 40"/>
                  <a:gd name="T10" fmla="*/ 13 w 18"/>
                  <a:gd name="T11" fmla="*/ 12 h 40"/>
                  <a:gd name="T12" fmla="*/ 5 w 18"/>
                  <a:gd name="T13" fmla="*/ 3 h 40"/>
                  <a:gd name="T14" fmla="*/ 0 w 18"/>
                  <a:gd name="T15" fmla="*/ 0 h 40"/>
                  <a:gd name="T16" fmla="*/ 5 w 18"/>
                  <a:gd name="T17" fmla="*/ 10 h 40"/>
                  <a:gd name="T18" fmla="*/ 0 w 18"/>
                  <a:gd name="T19" fmla="*/ 13 h 40"/>
                  <a:gd name="T20" fmla="*/ 1 w 18"/>
                  <a:gd name="T21" fmla="*/ 18 h 40"/>
                  <a:gd name="T22" fmla="*/ 6 w 18"/>
                  <a:gd name="T23" fmla="*/ 30 h 40"/>
                  <a:gd name="T24" fmla="*/ 8 w 18"/>
                  <a:gd name="T25" fmla="*/ 38 h 40"/>
                  <a:gd name="T26" fmla="*/ 11 w 18"/>
                  <a:gd name="T27" fmla="*/ 40 h 40"/>
                  <a:gd name="T28" fmla="*/ 11 w 18"/>
                  <a:gd name="T2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40">
                    <a:moveTo>
                      <a:pt x="11" y="40"/>
                    </a:moveTo>
                    <a:lnTo>
                      <a:pt x="16" y="37"/>
                    </a:lnTo>
                    <a:lnTo>
                      <a:pt x="15" y="28"/>
                    </a:lnTo>
                    <a:lnTo>
                      <a:pt x="18" y="20"/>
                    </a:lnTo>
                    <a:lnTo>
                      <a:pt x="15" y="20"/>
                    </a:lnTo>
                    <a:lnTo>
                      <a:pt x="13" y="12"/>
                    </a:lnTo>
                    <a:lnTo>
                      <a:pt x="5" y="3"/>
                    </a:lnTo>
                    <a:lnTo>
                      <a:pt x="0" y="0"/>
                    </a:lnTo>
                    <a:lnTo>
                      <a:pt x="5" y="10"/>
                    </a:lnTo>
                    <a:lnTo>
                      <a:pt x="0" y="13"/>
                    </a:lnTo>
                    <a:lnTo>
                      <a:pt x="1" y="18"/>
                    </a:lnTo>
                    <a:lnTo>
                      <a:pt x="6" y="30"/>
                    </a:lnTo>
                    <a:lnTo>
                      <a:pt x="8" y="38"/>
                    </a:lnTo>
                    <a:lnTo>
                      <a:pt x="11" y="40"/>
                    </a:lnTo>
                    <a:lnTo>
                      <a:pt x="11" y="40"/>
                    </a:lnTo>
                    <a:close/>
                  </a:path>
                </a:pathLst>
              </a:custGeom>
              <a:solidFill>
                <a:srgbClr val="000000"/>
              </a:solidFill>
              <a:ln>
                <a:noFill/>
              </a:ln>
            </p:spPr>
            <p:txBody>
              <a:bodyPr/>
              <a:lstStyle/>
              <a:p>
                <a:pPr algn="ctr"/>
                <a:endParaRPr lang="zh-CN" altLang="en-US" sz="2000">
                  <a:latin typeface="+mn-ea"/>
                </a:endParaRPr>
              </a:p>
            </p:txBody>
          </p:sp>
          <p:sp>
            <p:nvSpPr>
              <p:cNvPr id="1052970" name="Freeform 349"/>
              <p:cNvSpPr/>
              <p:nvPr/>
            </p:nvSpPr>
            <p:spPr bwMode="auto">
              <a:xfrm>
                <a:off x="355" y="1086"/>
                <a:ext cx="58" cy="46"/>
              </a:xfrm>
              <a:custGeom>
                <a:avLst/>
                <a:gdLst>
                  <a:gd name="T0" fmla="*/ 23 w 105"/>
                  <a:gd name="T1" fmla="*/ 4 h 93"/>
                  <a:gd name="T2" fmla="*/ 13 w 105"/>
                  <a:gd name="T3" fmla="*/ 20 h 93"/>
                  <a:gd name="T4" fmla="*/ 8 w 105"/>
                  <a:gd name="T5" fmla="*/ 27 h 93"/>
                  <a:gd name="T6" fmla="*/ 31 w 105"/>
                  <a:gd name="T7" fmla="*/ 29 h 93"/>
                  <a:gd name="T8" fmla="*/ 47 w 105"/>
                  <a:gd name="T9" fmla="*/ 32 h 93"/>
                  <a:gd name="T10" fmla="*/ 58 w 105"/>
                  <a:gd name="T11" fmla="*/ 41 h 93"/>
                  <a:gd name="T12" fmla="*/ 70 w 105"/>
                  <a:gd name="T13" fmla="*/ 51 h 93"/>
                  <a:gd name="T14" fmla="*/ 90 w 105"/>
                  <a:gd name="T15" fmla="*/ 74 h 93"/>
                  <a:gd name="T16" fmla="*/ 104 w 105"/>
                  <a:gd name="T17" fmla="*/ 89 h 93"/>
                  <a:gd name="T18" fmla="*/ 105 w 105"/>
                  <a:gd name="T19" fmla="*/ 93 h 93"/>
                  <a:gd name="T20" fmla="*/ 82 w 105"/>
                  <a:gd name="T21" fmla="*/ 69 h 93"/>
                  <a:gd name="T22" fmla="*/ 55 w 105"/>
                  <a:gd name="T23" fmla="*/ 42 h 93"/>
                  <a:gd name="T24" fmla="*/ 43 w 105"/>
                  <a:gd name="T25" fmla="*/ 36 h 93"/>
                  <a:gd name="T26" fmla="*/ 33 w 105"/>
                  <a:gd name="T27" fmla="*/ 32 h 93"/>
                  <a:gd name="T28" fmla="*/ 0 w 105"/>
                  <a:gd name="T29" fmla="*/ 30 h 93"/>
                  <a:gd name="T30" fmla="*/ 11 w 105"/>
                  <a:gd name="T31" fmla="*/ 15 h 93"/>
                  <a:gd name="T32" fmla="*/ 18 w 105"/>
                  <a:gd name="T33" fmla="*/ 0 h 93"/>
                  <a:gd name="T34" fmla="*/ 23 w 105"/>
                  <a:gd name="T35" fmla="*/ 4 h 93"/>
                  <a:gd name="T36" fmla="*/ 23 w 105"/>
                  <a:gd name="T37"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5" h="93">
                    <a:moveTo>
                      <a:pt x="23" y="4"/>
                    </a:moveTo>
                    <a:lnTo>
                      <a:pt x="13" y="20"/>
                    </a:lnTo>
                    <a:lnTo>
                      <a:pt x="8" y="27"/>
                    </a:lnTo>
                    <a:lnTo>
                      <a:pt x="31" y="29"/>
                    </a:lnTo>
                    <a:lnTo>
                      <a:pt x="47" y="32"/>
                    </a:lnTo>
                    <a:lnTo>
                      <a:pt x="58" y="41"/>
                    </a:lnTo>
                    <a:lnTo>
                      <a:pt x="70" y="51"/>
                    </a:lnTo>
                    <a:lnTo>
                      <a:pt x="90" y="74"/>
                    </a:lnTo>
                    <a:lnTo>
                      <a:pt x="104" y="89"/>
                    </a:lnTo>
                    <a:lnTo>
                      <a:pt x="105" y="93"/>
                    </a:lnTo>
                    <a:lnTo>
                      <a:pt x="82" y="69"/>
                    </a:lnTo>
                    <a:lnTo>
                      <a:pt x="55" y="42"/>
                    </a:lnTo>
                    <a:lnTo>
                      <a:pt x="43" y="36"/>
                    </a:lnTo>
                    <a:lnTo>
                      <a:pt x="33" y="32"/>
                    </a:lnTo>
                    <a:lnTo>
                      <a:pt x="0" y="30"/>
                    </a:lnTo>
                    <a:lnTo>
                      <a:pt x="11" y="15"/>
                    </a:lnTo>
                    <a:lnTo>
                      <a:pt x="18" y="0"/>
                    </a:lnTo>
                    <a:lnTo>
                      <a:pt x="23" y="4"/>
                    </a:lnTo>
                    <a:lnTo>
                      <a:pt x="23" y="4"/>
                    </a:lnTo>
                    <a:close/>
                  </a:path>
                </a:pathLst>
              </a:custGeom>
              <a:solidFill>
                <a:srgbClr val="000000"/>
              </a:solidFill>
              <a:ln>
                <a:noFill/>
              </a:ln>
            </p:spPr>
            <p:txBody>
              <a:bodyPr/>
              <a:lstStyle/>
              <a:p>
                <a:pPr algn="ctr"/>
                <a:endParaRPr lang="zh-CN" altLang="en-US" sz="2000">
                  <a:latin typeface="+mn-ea"/>
                </a:endParaRPr>
              </a:p>
            </p:txBody>
          </p:sp>
          <p:sp>
            <p:nvSpPr>
              <p:cNvPr id="1052971" name="Freeform 350"/>
              <p:cNvSpPr/>
              <p:nvPr/>
            </p:nvSpPr>
            <p:spPr bwMode="auto">
              <a:xfrm>
                <a:off x="319" y="1096"/>
                <a:ext cx="92" cy="37"/>
              </a:xfrm>
              <a:custGeom>
                <a:avLst/>
                <a:gdLst>
                  <a:gd name="T0" fmla="*/ 42 w 171"/>
                  <a:gd name="T1" fmla="*/ 29 h 74"/>
                  <a:gd name="T2" fmla="*/ 82 w 171"/>
                  <a:gd name="T3" fmla="*/ 26 h 74"/>
                  <a:gd name="T4" fmla="*/ 105 w 171"/>
                  <a:gd name="T5" fmla="*/ 32 h 74"/>
                  <a:gd name="T6" fmla="*/ 131 w 171"/>
                  <a:gd name="T7" fmla="*/ 46 h 74"/>
                  <a:gd name="T8" fmla="*/ 142 w 171"/>
                  <a:gd name="T9" fmla="*/ 59 h 74"/>
                  <a:gd name="T10" fmla="*/ 171 w 171"/>
                  <a:gd name="T11" fmla="*/ 74 h 74"/>
                  <a:gd name="T12" fmla="*/ 139 w 171"/>
                  <a:gd name="T13" fmla="*/ 64 h 74"/>
                  <a:gd name="T14" fmla="*/ 122 w 171"/>
                  <a:gd name="T15" fmla="*/ 46 h 74"/>
                  <a:gd name="T16" fmla="*/ 95 w 171"/>
                  <a:gd name="T17" fmla="*/ 34 h 74"/>
                  <a:gd name="T18" fmla="*/ 79 w 171"/>
                  <a:gd name="T19" fmla="*/ 32 h 74"/>
                  <a:gd name="T20" fmla="*/ 35 w 171"/>
                  <a:gd name="T21" fmla="*/ 34 h 74"/>
                  <a:gd name="T22" fmla="*/ 11 w 171"/>
                  <a:gd name="T23" fmla="*/ 42 h 74"/>
                  <a:gd name="T24" fmla="*/ 0 w 171"/>
                  <a:gd name="T25" fmla="*/ 51 h 74"/>
                  <a:gd name="T26" fmla="*/ 0 w 171"/>
                  <a:gd name="T27" fmla="*/ 42 h 74"/>
                  <a:gd name="T28" fmla="*/ 35 w 171"/>
                  <a:gd name="T29" fmla="*/ 29 h 74"/>
                  <a:gd name="T30" fmla="*/ 58 w 171"/>
                  <a:gd name="T31" fmla="*/ 12 h 74"/>
                  <a:gd name="T32" fmla="*/ 72 w 171"/>
                  <a:gd name="T33" fmla="*/ 0 h 74"/>
                  <a:gd name="T34" fmla="*/ 69 w 171"/>
                  <a:gd name="T35" fmla="*/ 2 h 74"/>
                  <a:gd name="T36" fmla="*/ 67 w 171"/>
                  <a:gd name="T37" fmla="*/ 5 h 74"/>
                  <a:gd name="T38" fmla="*/ 65 w 171"/>
                  <a:gd name="T39" fmla="*/ 7 h 74"/>
                  <a:gd name="T40" fmla="*/ 62 w 171"/>
                  <a:gd name="T41" fmla="*/ 10 h 74"/>
                  <a:gd name="T42" fmla="*/ 60 w 171"/>
                  <a:gd name="T43" fmla="*/ 10 h 74"/>
                  <a:gd name="T44" fmla="*/ 58 w 171"/>
                  <a:gd name="T45" fmla="*/ 14 h 74"/>
                  <a:gd name="T46" fmla="*/ 57 w 171"/>
                  <a:gd name="T47" fmla="*/ 16 h 74"/>
                  <a:gd name="T48" fmla="*/ 55 w 171"/>
                  <a:gd name="T49" fmla="*/ 17 h 74"/>
                  <a:gd name="T50" fmla="*/ 53 w 171"/>
                  <a:gd name="T51" fmla="*/ 19 h 74"/>
                  <a:gd name="T52" fmla="*/ 52 w 171"/>
                  <a:gd name="T53" fmla="*/ 21 h 74"/>
                  <a:gd name="T54" fmla="*/ 52 w 171"/>
                  <a:gd name="T55" fmla="*/ 21 h 74"/>
                  <a:gd name="T56" fmla="*/ 50 w 171"/>
                  <a:gd name="T57" fmla="*/ 22 h 74"/>
                  <a:gd name="T58" fmla="*/ 48 w 171"/>
                  <a:gd name="T59" fmla="*/ 24 h 74"/>
                  <a:gd name="T60" fmla="*/ 47 w 171"/>
                  <a:gd name="T61" fmla="*/ 26 h 74"/>
                  <a:gd name="T62" fmla="*/ 45 w 171"/>
                  <a:gd name="T63" fmla="*/ 27 h 74"/>
                  <a:gd name="T64" fmla="*/ 43 w 171"/>
                  <a:gd name="T65" fmla="*/ 27 h 74"/>
                  <a:gd name="T66" fmla="*/ 43 w 171"/>
                  <a:gd name="T67" fmla="*/ 29 h 74"/>
                  <a:gd name="T68" fmla="*/ 43 w 171"/>
                  <a:gd name="T69" fmla="*/ 29 h 74"/>
                  <a:gd name="T70" fmla="*/ 42 w 171"/>
                  <a:gd name="T71" fmla="*/ 29 h 74"/>
                  <a:gd name="T72" fmla="*/ 42 w 171"/>
                  <a:gd name="T73" fmla="*/ 29 h 74"/>
                  <a:gd name="T74" fmla="*/ 42 w 171"/>
                  <a:gd name="T75"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1" h="74">
                    <a:moveTo>
                      <a:pt x="42" y="29"/>
                    </a:moveTo>
                    <a:lnTo>
                      <a:pt x="82" y="26"/>
                    </a:lnTo>
                    <a:lnTo>
                      <a:pt x="105" y="32"/>
                    </a:lnTo>
                    <a:lnTo>
                      <a:pt x="131" y="46"/>
                    </a:lnTo>
                    <a:lnTo>
                      <a:pt x="142" y="59"/>
                    </a:lnTo>
                    <a:lnTo>
                      <a:pt x="171" y="74"/>
                    </a:lnTo>
                    <a:lnTo>
                      <a:pt x="139" y="64"/>
                    </a:lnTo>
                    <a:lnTo>
                      <a:pt x="122" y="46"/>
                    </a:lnTo>
                    <a:lnTo>
                      <a:pt x="95" y="34"/>
                    </a:lnTo>
                    <a:lnTo>
                      <a:pt x="79" y="32"/>
                    </a:lnTo>
                    <a:lnTo>
                      <a:pt x="35" y="34"/>
                    </a:lnTo>
                    <a:lnTo>
                      <a:pt x="11" y="42"/>
                    </a:lnTo>
                    <a:lnTo>
                      <a:pt x="0" y="51"/>
                    </a:lnTo>
                    <a:lnTo>
                      <a:pt x="0" y="42"/>
                    </a:lnTo>
                    <a:lnTo>
                      <a:pt x="35" y="29"/>
                    </a:lnTo>
                    <a:lnTo>
                      <a:pt x="58" y="12"/>
                    </a:lnTo>
                    <a:lnTo>
                      <a:pt x="72" y="0"/>
                    </a:lnTo>
                    <a:lnTo>
                      <a:pt x="69" y="2"/>
                    </a:lnTo>
                    <a:lnTo>
                      <a:pt x="67" y="5"/>
                    </a:lnTo>
                    <a:lnTo>
                      <a:pt x="65" y="7"/>
                    </a:lnTo>
                    <a:lnTo>
                      <a:pt x="62" y="10"/>
                    </a:lnTo>
                    <a:lnTo>
                      <a:pt x="60" y="10"/>
                    </a:lnTo>
                    <a:lnTo>
                      <a:pt x="58" y="14"/>
                    </a:lnTo>
                    <a:lnTo>
                      <a:pt x="57" y="16"/>
                    </a:lnTo>
                    <a:lnTo>
                      <a:pt x="55" y="17"/>
                    </a:lnTo>
                    <a:lnTo>
                      <a:pt x="53" y="19"/>
                    </a:lnTo>
                    <a:lnTo>
                      <a:pt x="52" y="21"/>
                    </a:lnTo>
                    <a:lnTo>
                      <a:pt x="52" y="21"/>
                    </a:lnTo>
                    <a:lnTo>
                      <a:pt x="50" y="22"/>
                    </a:lnTo>
                    <a:lnTo>
                      <a:pt x="48" y="24"/>
                    </a:lnTo>
                    <a:lnTo>
                      <a:pt x="47" y="26"/>
                    </a:lnTo>
                    <a:lnTo>
                      <a:pt x="45" y="27"/>
                    </a:lnTo>
                    <a:lnTo>
                      <a:pt x="43" y="27"/>
                    </a:lnTo>
                    <a:lnTo>
                      <a:pt x="43" y="29"/>
                    </a:lnTo>
                    <a:lnTo>
                      <a:pt x="43" y="29"/>
                    </a:lnTo>
                    <a:lnTo>
                      <a:pt x="42" y="29"/>
                    </a:lnTo>
                    <a:lnTo>
                      <a:pt x="42" y="29"/>
                    </a:lnTo>
                    <a:lnTo>
                      <a:pt x="42" y="29"/>
                    </a:lnTo>
                    <a:close/>
                  </a:path>
                </a:pathLst>
              </a:custGeom>
              <a:solidFill>
                <a:srgbClr val="000000"/>
              </a:solidFill>
              <a:ln>
                <a:noFill/>
              </a:ln>
            </p:spPr>
            <p:txBody>
              <a:bodyPr/>
              <a:lstStyle/>
              <a:p>
                <a:pPr algn="ctr"/>
                <a:endParaRPr lang="zh-CN" altLang="en-US" sz="2000">
                  <a:latin typeface="+mn-ea"/>
                </a:endParaRPr>
              </a:p>
            </p:txBody>
          </p:sp>
          <p:sp>
            <p:nvSpPr>
              <p:cNvPr id="1052972" name="Freeform 351"/>
              <p:cNvSpPr/>
              <p:nvPr/>
            </p:nvSpPr>
            <p:spPr bwMode="auto">
              <a:xfrm>
                <a:off x="349" y="1133"/>
                <a:ext cx="350" cy="207"/>
              </a:xfrm>
              <a:custGeom>
                <a:avLst/>
                <a:gdLst>
                  <a:gd name="T0" fmla="*/ 158 w 648"/>
                  <a:gd name="T1" fmla="*/ 42 h 414"/>
                  <a:gd name="T2" fmla="*/ 232 w 648"/>
                  <a:gd name="T3" fmla="*/ 164 h 414"/>
                  <a:gd name="T4" fmla="*/ 238 w 648"/>
                  <a:gd name="T5" fmla="*/ 245 h 414"/>
                  <a:gd name="T6" fmla="*/ 76 w 648"/>
                  <a:gd name="T7" fmla="*/ 174 h 414"/>
                  <a:gd name="T8" fmla="*/ 40 w 648"/>
                  <a:gd name="T9" fmla="*/ 139 h 414"/>
                  <a:gd name="T10" fmla="*/ 82 w 648"/>
                  <a:gd name="T11" fmla="*/ 231 h 414"/>
                  <a:gd name="T12" fmla="*/ 35 w 648"/>
                  <a:gd name="T13" fmla="*/ 219 h 414"/>
                  <a:gd name="T14" fmla="*/ 57 w 648"/>
                  <a:gd name="T15" fmla="*/ 302 h 414"/>
                  <a:gd name="T16" fmla="*/ 131 w 648"/>
                  <a:gd name="T17" fmla="*/ 364 h 414"/>
                  <a:gd name="T18" fmla="*/ 136 w 648"/>
                  <a:gd name="T19" fmla="*/ 310 h 414"/>
                  <a:gd name="T20" fmla="*/ 178 w 648"/>
                  <a:gd name="T21" fmla="*/ 288 h 414"/>
                  <a:gd name="T22" fmla="*/ 255 w 648"/>
                  <a:gd name="T23" fmla="*/ 245 h 414"/>
                  <a:gd name="T24" fmla="*/ 364 w 648"/>
                  <a:gd name="T25" fmla="*/ 295 h 414"/>
                  <a:gd name="T26" fmla="*/ 468 w 648"/>
                  <a:gd name="T27" fmla="*/ 352 h 414"/>
                  <a:gd name="T28" fmla="*/ 539 w 648"/>
                  <a:gd name="T29" fmla="*/ 330 h 414"/>
                  <a:gd name="T30" fmla="*/ 591 w 648"/>
                  <a:gd name="T31" fmla="*/ 328 h 414"/>
                  <a:gd name="T32" fmla="*/ 592 w 648"/>
                  <a:gd name="T33" fmla="*/ 335 h 414"/>
                  <a:gd name="T34" fmla="*/ 560 w 648"/>
                  <a:gd name="T35" fmla="*/ 337 h 414"/>
                  <a:gd name="T36" fmla="*/ 631 w 648"/>
                  <a:gd name="T37" fmla="*/ 352 h 414"/>
                  <a:gd name="T38" fmla="*/ 641 w 648"/>
                  <a:gd name="T39" fmla="*/ 365 h 414"/>
                  <a:gd name="T40" fmla="*/ 606 w 648"/>
                  <a:gd name="T41" fmla="*/ 352 h 414"/>
                  <a:gd name="T42" fmla="*/ 552 w 648"/>
                  <a:gd name="T43" fmla="*/ 349 h 414"/>
                  <a:gd name="T44" fmla="*/ 614 w 648"/>
                  <a:gd name="T45" fmla="*/ 360 h 414"/>
                  <a:gd name="T46" fmla="*/ 641 w 648"/>
                  <a:gd name="T47" fmla="*/ 369 h 414"/>
                  <a:gd name="T48" fmla="*/ 633 w 648"/>
                  <a:gd name="T49" fmla="*/ 379 h 414"/>
                  <a:gd name="T50" fmla="*/ 564 w 648"/>
                  <a:gd name="T51" fmla="*/ 369 h 414"/>
                  <a:gd name="T52" fmla="*/ 586 w 648"/>
                  <a:gd name="T53" fmla="*/ 377 h 414"/>
                  <a:gd name="T54" fmla="*/ 623 w 648"/>
                  <a:gd name="T55" fmla="*/ 392 h 414"/>
                  <a:gd name="T56" fmla="*/ 617 w 648"/>
                  <a:gd name="T57" fmla="*/ 402 h 414"/>
                  <a:gd name="T58" fmla="*/ 545 w 648"/>
                  <a:gd name="T59" fmla="*/ 397 h 414"/>
                  <a:gd name="T60" fmla="*/ 482 w 648"/>
                  <a:gd name="T61" fmla="*/ 407 h 414"/>
                  <a:gd name="T62" fmla="*/ 312 w 648"/>
                  <a:gd name="T63" fmla="*/ 357 h 414"/>
                  <a:gd name="T64" fmla="*/ 248 w 648"/>
                  <a:gd name="T65" fmla="*/ 312 h 414"/>
                  <a:gd name="T66" fmla="*/ 247 w 648"/>
                  <a:gd name="T67" fmla="*/ 328 h 414"/>
                  <a:gd name="T68" fmla="*/ 409 w 648"/>
                  <a:gd name="T69" fmla="*/ 394 h 414"/>
                  <a:gd name="T70" fmla="*/ 539 w 648"/>
                  <a:gd name="T71" fmla="*/ 406 h 414"/>
                  <a:gd name="T72" fmla="*/ 614 w 648"/>
                  <a:gd name="T73" fmla="*/ 406 h 414"/>
                  <a:gd name="T74" fmla="*/ 629 w 648"/>
                  <a:gd name="T75" fmla="*/ 392 h 414"/>
                  <a:gd name="T76" fmla="*/ 631 w 648"/>
                  <a:gd name="T77" fmla="*/ 382 h 414"/>
                  <a:gd name="T78" fmla="*/ 646 w 648"/>
                  <a:gd name="T79" fmla="*/ 369 h 414"/>
                  <a:gd name="T80" fmla="*/ 619 w 648"/>
                  <a:gd name="T81" fmla="*/ 342 h 414"/>
                  <a:gd name="T82" fmla="*/ 562 w 648"/>
                  <a:gd name="T83" fmla="*/ 323 h 414"/>
                  <a:gd name="T84" fmla="*/ 483 w 648"/>
                  <a:gd name="T85" fmla="*/ 349 h 414"/>
                  <a:gd name="T86" fmla="*/ 366 w 648"/>
                  <a:gd name="T87" fmla="*/ 292 h 414"/>
                  <a:gd name="T88" fmla="*/ 248 w 648"/>
                  <a:gd name="T89" fmla="*/ 186 h 414"/>
                  <a:gd name="T90" fmla="*/ 178 w 648"/>
                  <a:gd name="T91" fmla="*/ 62 h 414"/>
                  <a:gd name="T92" fmla="*/ 116 w 648"/>
                  <a:gd name="T93"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8" h="414">
                    <a:moveTo>
                      <a:pt x="116" y="0"/>
                    </a:moveTo>
                    <a:lnTo>
                      <a:pt x="131" y="13"/>
                    </a:lnTo>
                    <a:lnTo>
                      <a:pt x="158" y="42"/>
                    </a:lnTo>
                    <a:lnTo>
                      <a:pt x="178" y="69"/>
                    </a:lnTo>
                    <a:lnTo>
                      <a:pt x="193" y="107"/>
                    </a:lnTo>
                    <a:lnTo>
                      <a:pt x="232" y="164"/>
                    </a:lnTo>
                    <a:lnTo>
                      <a:pt x="253" y="201"/>
                    </a:lnTo>
                    <a:lnTo>
                      <a:pt x="275" y="228"/>
                    </a:lnTo>
                    <a:lnTo>
                      <a:pt x="238" y="245"/>
                    </a:lnTo>
                    <a:lnTo>
                      <a:pt x="175" y="282"/>
                    </a:lnTo>
                    <a:lnTo>
                      <a:pt x="148" y="293"/>
                    </a:lnTo>
                    <a:lnTo>
                      <a:pt x="76" y="174"/>
                    </a:lnTo>
                    <a:lnTo>
                      <a:pt x="66" y="141"/>
                    </a:lnTo>
                    <a:lnTo>
                      <a:pt x="66" y="178"/>
                    </a:lnTo>
                    <a:lnTo>
                      <a:pt x="40" y="139"/>
                    </a:lnTo>
                    <a:lnTo>
                      <a:pt x="17" y="89"/>
                    </a:lnTo>
                    <a:lnTo>
                      <a:pt x="25" y="131"/>
                    </a:lnTo>
                    <a:lnTo>
                      <a:pt x="82" y="231"/>
                    </a:lnTo>
                    <a:lnTo>
                      <a:pt x="101" y="280"/>
                    </a:lnTo>
                    <a:lnTo>
                      <a:pt x="76" y="282"/>
                    </a:lnTo>
                    <a:lnTo>
                      <a:pt x="35" y="219"/>
                    </a:lnTo>
                    <a:lnTo>
                      <a:pt x="0" y="121"/>
                    </a:lnTo>
                    <a:lnTo>
                      <a:pt x="5" y="173"/>
                    </a:lnTo>
                    <a:lnTo>
                      <a:pt x="57" y="302"/>
                    </a:lnTo>
                    <a:lnTo>
                      <a:pt x="84" y="337"/>
                    </a:lnTo>
                    <a:lnTo>
                      <a:pt x="87" y="322"/>
                    </a:lnTo>
                    <a:lnTo>
                      <a:pt x="131" y="364"/>
                    </a:lnTo>
                    <a:lnTo>
                      <a:pt x="161" y="359"/>
                    </a:lnTo>
                    <a:lnTo>
                      <a:pt x="113" y="300"/>
                    </a:lnTo>
                    <a:lnTo>
                      <a:pt x="136" y="310"/>
                    </a:lnTo>
                    <a:lnTo>
                      <a:pt x="141" y="300"/>
                    </a:lnTo>
                    <a:lnTo>
                      <a:pt x="158" y="298"/>
                    </a:lnTo>
                    <a:lnTo>
                      <a:pt x="178" y="288"/>
                    </a:lnTo>
                    <a:lnTo>
                      <a:pt x="206" y="283"/>
                    </a:lnTo>
                    <a:lnTo>
                      <a:pt x="200" y="273"/>
                    </a:lnTo>
                    <a:lnTo>
                      <a:pt x="255" y="245"/>
                    </a:lnTo>
                    <a:lnTo>
                      <a:pt x="282" y="231"/>
                    </a:lnTo>
                    <a:lnTo>
                      <a:pt x="316" y="255"/>
                    </a:lnTo>
                    <a:lnTo>
                      <a:pt x="364" y="295"/>
                    </a:lnTo>
                    <a:lnTo>
                      <a:pt x="384" y="307"/>
                    </a:lnTo>
                    <a:lnTo>
                      <a:pt x="423" y="327"/>
                    </a:lnTo>
                    <a:lnTo>
                      <a:pt x="468" y="352"/>
                    </a:lnTo>
                    <a:lnTo>
                      <a:pt x="482" y="354"/>
                    </a:lnTo>
                    <a:lnTo>
                      <a:pt x="525" y="335"/>
                    </a:lnTo>
                    <a:lnTo>
                      <a:pt x="539" y="330"/>
                    </a:lnTo>
                    <a:lnTo>
                      <a:pt x="549" y="325"/>
                    </a:lnTo>
                    <a:lnTo>
                      <a:pt x="574" y="327"/>
                    </a:lnTo>
                    <a:lnTo>
                      <a:pt x="591" y="328"/>
                    </a:lnTo>
                    <a:lnTo>
                      <a:pt x="596" y="332"/>
                    </a:lnTo>
                    <a:lnTo>
                      <a:pt x="606" y="339"/>
                    </a:lnTo>
                    <a:lnTo>
                      <a:pt x="592" y="335"/>
                    </a:lnTo>
                    <a:lnTo>
                      <a:pt x="562" y="335"/>
                    </a:lnTo>
                    <a:lnTo>
                      <a:pt x="550" y="334"/>
                    </a:lnTo>
                    <a:lnTo>
                      <a:pt x="560" y="337"/>
                    </a:lnTo>
                    <a:lnTo>
                      <a:pt x="599" y="339"/>
                    </a:lnTo>
                    <a:lnTo>
                      <a:pt x="614" y="344"/>
                    </a:lnTo>
                    <a:lnTo>
                      <a:pt x="631" y="352"/>
                    </a:lnTo>
                    <a:lnTo>
                      <a:pt x="641" y="357"/>
                    </a:lnTo>
                    <a:lnTo>
                      <a:pt x="644" y="360"/>
                    </a:lnTo>
                    <a:lnTo>
                      <a:pt x="641" y="365"/>
                    </a:lnTo>
                    <a:lnTo>
                      <a:pt x="634" y="364"/>
                    </a:lnTo>
                    <a:lnTo>
                      <a:pt x="617" y="357"/>
                    </a:lnTo>
                    <a:lnTo>
                      <a:pt x="606" y="352"/>
                    </a:lnTo>
                    <a:lnTo>
                      <a:pt x="597" y="349"/>
                    </a:lnTo>
                    <a:lnTo>
                      <a:pt x="567" y="350"/>
                    </a:lnTo>
                    <a:lnTo>
                      <a:pt x="552" y="349"/>
                    </a:lnTo>
                    <a:lnTo>
                      <a:pt x="567" y="352"/>
                    </a:lnTo>
                    <a:lnTo>
                      <a:pt x="597" y="352"/>
                    </a:lnTo>
                    <a:lnTo>
                      <a:pt x="614" y="360"/>
                    </a:lnTo>
                    <a:lnTo>
                      <a:pt x="623" y="362"/>
                    </a:lnTo>
                    <a:lnTo>
                      <a:pt x="633" y="365"/>
                    </a:lnTo>
                    <a:lnTo>
                      <a:pt x="641" y="369"/>
                    </a:lnTo>
                    <a:lnTo>
                      <a:pt x="644" y="372"/>
                    </a:lnTo>
                    <a:lnTo>
                      <a:pt x="641" y="377"/>
                    </a:lnTo>
                    <a:lnTo>
                      <a:pt x="633" y="379"/>
                    </a:lnTo>
                    <a:lnTo>
                      <a:pt x="616" y="379"/>
                    </a:lnTo>
                    <a:lnTo>
                      <a:pt x="594" y="369"/>
                    </a:lnTo>
                    <a:lnTo>
                      <a:pt x="564" y="369"/>
                    </a:lnTo>
                    <a:lnTo>
                      <a:pt x="560" y="372"/>
                    </a:lnTo>
                    <a:lnTo>
                      <a:pt x="565" y="374"/>
                    </a:lnTo>
                    <a:lnTo>
                      <a:pt x="586" y="377"/>
                    </a:lnTo>
                    <a:lnTo>
                      <a:pt x="604" y="384"/>
                    </a:lnTo>
                    <a:lnTo>
                      <a:pt x="614" y="387"/>
                    </a:lnTo>
                    <a:lnTo>
                      <a:pt x="623" y="392"/>
                    </a:lnTo>
                    <a:lnTo>
                      <a:pt x="626" y="396"/>
                    </a:lnTo>
                    <a:lnTo>
                      <a:pt x="623" y="399"/>
                    </a:lnTo>
                    <a:lnTo>
                      <a:pt x="617" y="402"/>
                    </a:lnTo>
                    <a:lnTo>
                      <a:pt x="584" y="397"/>
                    </a:lnTo>
                    <a:lnTo>
                      <a:pt x="562" y="394"/>
                    </a:lnTo>
                    <a:lnTo>
                      <a:pt x="545" y="397"/>
                    </a:lnTo>
                    <a:lnTo>
                      <a:pt x="527" y="404"/>
                    </a:lnTo>
                    <a:lnTo>
                      <a:pt x="498" y="407"/>
                    </a:lnTo>
                    <a:lnTo>
                      <a:pt x="482" y="407"/>
                    </a:lnTo>
                    <a:lnTo>
                      <a:pt x="463" y="402"/>
                    </a:lnTo>
                    <a:lnTo>
                      <a:pt x="391" y="384"/>
                    </a:lnTo>
                    <a:lnTo>
                      <a:pt x="312" y="357"/>
                    </a:lnTo>
                    <a:lnTo>
                      <a:pt x="262" y="334"/>
                    </a:lnTo>
                    <a:lnTo>
                      <a:pt x="238" y="315"/>
                    </a:lnTo>
                    <a:lnTo>
                      <a:pt x="248" y="312"/>
                    </a:lnTo>
                    <a:lnTo>
                      <a:pt x="240" y="307"/>
                    </a:lnTo>
                    <a:lnTo>
                      <a:pt x="230" y="310"/>
                    </a:lnTo>
                    <a:lnTo>
                      <a:pt x="247" y="328"/>
                    </a:lnTo>
                    <a:lnTo>
                      <a:pt x="297" y="354"/>
                    </a:lnTo>
                    <a:lnTo>
                      <a:pt x="356" y="379"/>
                    </a:lnTo>
                    <a:lnTo>
                      <a:pt x="409" y="394"/>
                    </a:lnTo>
                    <a:lnTo>
                      <a:pt x="488" y="414"/>
                    </a:lnTo>
                    <a:lnTo>
                      <a:pt x="505" y="412"/>
                    </a:lnTo>
                    <a:lnTo>
                      <a:pt x="539" y="406"/>
                    </a:lnTo>
                    <a:lnTo>
                      <a:pt x="565" y="401"/>
                    </a:lnTo>
                    <a:lnTo>
                      <a:pt x="591" y="402"/>
                    </a:lnTo>
                    <a:lnTo>
                      <a:pt x="614" y="406"/>
                    </a:lnTo>
                    <a:lnTo>
                      <a:pt x="624" y="404"/>
                    </a:lnTo>
                    <a:lnTo>
                      <a:pt x="629" y="397"/>
                    </a:lnTo>
                    <a:lnTo>
                      <a:pt x="629" y="392"/>
                    </a:lnTo>
                    <a:lnTo>
                      <a:pt x="592" y="375"/>
                    </a:lnTo>
                    <a:lnTo>
                      <a:pt x="614" y="382"/>
                    </a:lnTo>
                    <a:lnTo>
                      <a:pt x="631" y="382"/>
                    </a:lnTo>
                    <a:lnTo>
                      <a:pt x="643" y="380"/>
                    </a:lnTo>
                    <a:lnTo>
                      <a:pt x="648" y="374"/>
                    </a:lnTo>
                    <a:lnTo>
                      <a:pt x="646" y="369"/>
                    </a:lnTo>
                    <a:lnTo>
                      <a:pt x="646" y="364"/>
                    </a:lnTo>
                    <a:lnTo>
                      <a:pt x="646" y="357"/>
                    </a:lnTo>
                    <a:lnTo>
                      <a:pt x="619" y="342"/>
                    </a:lnTo>
                    <a:lnTo>
                      <a:pt x="607" y="337"/>
                    </a:lnTo>
                    <a:lnTo>
                      <a:pt x="592" y="325"/>
                    </a:lnTo>
                    <a:lnTo>
                      <a:pt x="562" y="323"/>
                    </a:lnTo>
                    <a:lnTo>
                      <a:pt x="544" y="322"/>
                    </a:lnTo>
                    <a:lnTo>
                      <a:pt x="508" y="337"/>
                    </a:lnTo>
                    <a:lnTo>
                      <a:pt x="483" y="349"/>
                    </a:lnTo>
                    <a:lnTo>
                      <a:pt x="465" y="347"/>
                    </a:lnTo>
                    <a:lnTo>
                      <a:pt x="404" y="312"/>
                    </a:lnTo>
                    <a:lnTo>
                      <a:pt x="366" y="292"/>
                    </a:lnTo>
                    <a:lnTo>
                      <a:pt x="312" y="246"/>
                    </a:lnTo>
                    <a:lnTo>
                      <a:pt x="279" y="226"/>
                    </a:lnTo>
                    <a:lnTo>
                      <a:pt x="248" y="186"/>
                    </a:lnTo>
                    <a:lnTo>
                      <a:pt x="225" y="147"/>
                    </a:lnTo>
                    <a:lnTo>
                      <a:pt x="198" y="105"/>
                    </a:lnTo>
                    <a:lnTo>
                      <a:pt x="178" y="62"/>
                    </a:lnTo>
                    <a:lnTo>
                      <a:pt x="126" y="2"/>
                    </a:lnTo>
                    <a:lnTo>
                      <a:pt x="116" y="0"/>
                    </a:lnTo>
                    <a:lnTo>
                      <a:pt x="116" y="0"/>
                    </a:lnTo>
                    <a:close/>
                  </a:path>
                </a:pathLst>
              </a:custGeom>
              <a:solidFill>
                <a:srgbClr val="000000"/>
              </a:solidFill>
              <a:ln>
                <a:noFill/>
              </a:ln>
            </p:spPr>
            <p:txBody>
              <a:bodyPr/>
              <a:lstStyle/>
              <a:p>
                <a:pPr algn="ctr"/>
                <a:endParaRPr lang="zh-CN" altLang="en-US" sz="2000">
                  <a:latin typeface="+mn-ea"/>
                </a:endParaRPr>
              </a:p>
            </p:txBody>
          </p:sp>
          <p:sp>
            <p:nvSpPr>
              <p:cNvPr id="1052973" name="Freeform 352"/>
              <p:cNvSpPr/>
              <p:nvPr/>
            </p:nvSpPr>
            <p:spPr bwMode="auto">
              <a:xfrm>
                <a:off x="455" y="1270"/>
                <a:ext cx="24" cy="20"/>
              </a:xfrm>
              <a:custGeom>
                <a:avLst/>
                <a:gdLst>
                  <a:gd name="T0" fmla="*/ 7 w 44"/>
                  <a:gd name="T1" fmla="*/ 3 h 40"/>
                  <a:gd name="T2" fmla="*/ 17 w 44"/>
                  <a:gd name="T3" fmla="*/ 22 h 40"/>
                  <a:gd name="T4" fmla="*/ 44 w 44"/>
                  <a:gd name="T5" fmla="*/ 39 h 40"/>
                  <a:gd name="T6" fmla="*/ 37 w 44"/>
                  <a:gd name="T7" fmla="*/ 40 h 40"/>
                  <a:gd name="T8" fmla="*/ 14 w 44"/>
                  <a:gd name="T9" fmla="*/ 25 h 40"/>
                  <a:gd name="T10" fmla="*/ 0 w 44"/>
                  <a:gd name="T11" fmla="*/ 5 h 40"/>
                  <a:gd name="T12" fmla="*/ 4 w 44"/>
                  <a:gd name="T13" fmla="*/ 0 h 40"/>
                  <a:gd name="T14" fmla="*/ 7 w 44"/>
                  <a:gd name="T15" fmla="*/ 3 h 40"/>
                  <a:gd name="T16" fmla="*/ 7 w 44"/>
                  <a:gd name="T17"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0">
                    <a:moveTo>
                      <a:pt x="7" y="3"/>
                    </a:moveTo>
                    <a:lnTo>
                      <a:pt x="17" y="22"/>
                    </a:lnTo>
                    <a:lnTo>
                      <a:pt x="44" y="39"/>
                    </a:lnTo>
                    <a:lnTo>
                      <a:pt x="37" y="40"/>
                    </a:lnTo>
                    <a:lnTo>
                      <a:pt x="14" y="25"/>
                    </a:lnTo>
                    <a:lnTo>
                      <a:pt x="0" y="5"/>
                    </a:lnTo>
                    <a:lnTo>
                      <a:pt x="4" y="0"/>
                    </a:lnTo>
                    <a:lnTo>
                      <a:pt x="7" y="3"/>
                    </a:lnTo>
                    <a:lnTo>
                      <a:pt x="7" y="3"/>
                    </a:lnTo>
                    <a:close/>
                  </a:path>
                </a:pathLst>
              </a:custGeom>
              <a:solidFill>
                <a:srgbClr val="000000"/>
              </a:solidFill>
              <a:ln>
                <a:noFill/>
              </a:ln>
            </p:spPr>
            <p:txBody>
              <a:bodyPr/>
              <a:lstStyle/>
              <a:p>
                <a:pPr algn="ctr"/>
                <a:endParaRPr lang="zh-CN" altLang="en-US" sz="2000">
                  <a:latin typeface="+mn-ea"/>
                </a:endParaRPr>
              </a:p>
            </p:txBody>
          </p:sp>
          <p:sp>
            <p:nvSpPr>
              <p:cNvPr id="1052974" name="Freeform 353"/>
              <p:cNvSpPr/>
              <p:nvPr/>
            </p:nvSpPr>
            <p:spPr bwMode="auto">
              <a:xfrm>
                <a:off x="320" y="1278"/>
                <a:ext cx="125" cy="77"/>
              </a:xfrm>
              <a:custGeom>
                <a:avLst/>
                <a:gdLst>
                  <a:gd name="T0" fmla="*/ 224 w 234"/>
                  <a:gd name="T1" fmla="*/ 2 h 154"/>
                  <a:gd name="T2" fmla="*/ 222 w 234"/>
                  <a:gd name="T3" fmla="*/ 61 h 154"/>
                  <a:gd name="T4" fmla="*/ 227 w 234"/>
                  <a:gd name="T5" fmla="*/ 104 h 154"/>
                  <a:gd name="T6" fmla="*/ 227 w 234"/>
                  <a:gd name="T7" fmla="*/ 121 h 154"/>
                  <a:gd name="T8" fmla="*/ 220 w 234"/>
                  <a:gd name="T9" fmla="*/ 134 h 154"/>
                  <a:gd name="T10" fmla="*/ 178 w 234"/>
                  <a:gd name="T11" fmla="*/ 123 h 154"/>
                  <a:gd name="T12" fmla="*/ 130 w 234"/>
                  <a:gd name="T13" fmla="*/ 81 h 154"/>
                  <a:gd name="T14" fmla="*/ 177 w 234"/>
                  <a:gd name="T15" fmla="*/ 141 h 154"/>
                  <a:gd name="T16" fmla="*/ 155 w 234"/>
                  <a:gd name="T17" fmla="*/ 143 h 154"/>
                  <a:gd name="T18" fmla="*/ 125 w 234"/>
                  <a:gd name="T19" fmla="*/ 129 h 154"/>
                  <a:gd name="T20" fmla="*/ 101 w 234"/>
                  <a:gd name="T21" fmla="*/ 146 h 154"/>
                  <a:gd name="T22" fmla="*/ 64 w 234"/>
                  <a:gd name="T23" fmla="*/ 148 h 154"/>
                  <a:gd name="T24" fmla="*/ 0 w 234"/>
                  <a:gd name="T25" fmla="*/ 143 h 154"/>
                  <a:gd name="T26" fmla="*/ 24 w 234"/>
                  <a:gd name="T27" fmla="*/ 153 h 154"/>
                  <a:gd name="T28" fmla="*/ 113 w 234"/>
                  <a:gd name="T29" fmla="*/ 154 h 154"/>
                  <a:gd name="T30" fmla="*/ 133 w 234"/>
                  <a:gd name="T31" fmla="*/ 148 h 154"/>
                  <a:gd name="T32" fmla="*/ 163 w 234"/>
                  <a:gd name="T33" fmla="*/ 154 h 154"/>
                  <a:gd name="T34" fmla="*/ 195 w 234"/>
                  <a:gd name="T35" fmla="*/ 153 h 154"/>
                  <a:gd name="T36" fmla="*/ 217 w 234"/>
                  <a:gd name="T37" fmla="*/ 151 h 154"/>
                  <a:gd name="T38" fmla="*/ 229 w 234"/>
                  <a:gd name="T39" fmla="*/ 133 h 154"/>
                  <a:gd name="T40" fmla="*/ 234 w 234"/>
                  <a:gd name="T41" fmla="*/ 113 h 154"/>
                  <a:gd name="T42" fmla="*/ 229 w 234"/>
                  <a:gd name="T43" fmla="*/ 59 h 154"/>
                  <a:gd name="T44" fmla="*/ 229 w 234"/>
                  <a:gd name="T45" fmla="*/ 0 h 154"/>
                  <a:gd name="T46" fmla="*/ 224 w 234"/>
                  <a:gd name="T47" fmla="*/ 2 h 154"/>
                  <a:gd name="T48" fmla="*/ 224 w 234"/>
                  <a:gd name="T49" fmla="*/ 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4" h="154">
                    <a:moveTo>
                      <a:pt x="224" y="2"/>
                    </a:moveTo>
                    <a:lnTo>
                      <a:pt x="222" y="61"/>
                    </a:lnTo>
                    <a:lnTo>
                      <a:pt x="227" y="104"/>
                    </a:lnTo>
                    <a:lnTo>
                      <a:pt x="227" y="121"/>
                    </a:lnTo>
                    <a:lnTo>
                      <a:pt x="220" y="134"/>
                    </a:lnTo>
                    <a:lnTo>
                      <a:pt x="178" y="123"/>
                    </a:lnTo>
                    <a:lnTo>
                      <a:pt x="130" y="81"/>
                    </a:lnTo>
                    <a:lnTo>
                      <a:pt x="177" y="141"/>
                    </a:lnTo>
                    <a:lnTo>
                      <a:pt x="155" y="143"/>
                    </a:lnTo>
                    <a:lnTo>
                      <a:pt x="125" y="129"/>
                    </a:lnTo>
                    <a:lnTo>
                      <a:pt x="101" y="146"/>
                    </a:lnTo>
                    <a:lnTo>
                      <a:pt x="64" y="148"/>
                    </a:lnTo>
                    <a:lnTo>
                      <a:pt x="0" y="143"/>
                    </a:lnTo>
                    <a:lnTo>
                      <a:pt x="24" y="153"/>
                    </a:lnTo>
                    <a:lnTo>
                      <a:pt x="113" y="154"/>
                    </a:lnTo>
                    <a:lnTo>
                      <a:pt x="133" y="148"/>
                    </a:lnTo>
                    <a:lnTo>
                      <a:pt x="163" y="154"/>
                    </a:lnTo>
                    <a:lnTo>
                      <a:pt x="195" y="153"/>
                    </a:lnTo>
                    <a:lnTo>
                      <a:pt x="217" y="151"/>
                    </a:lnTo>
                    <a:lnTo>
                      <a:pt x="229" y="133"/>
                    </a:lnTo>
                    <a:lnTo>
                      <a:pt x="234" y="113"/>
                    </a:lnTo>
                    <a:lnTo>
                      <a:pt x="229" y="59"/>
                    </a:lnTo>
                    <a:lnTo>
                      <a:pt x="229" y="0"/>
                    </a:lnTo>
                    <a:lnTo>
                      <a:pt x="224" y="2"/>
                    </a:lnTo>
                    <a:lnTo>
                      <a:pt x="224" y="2"/>
                    </a:lnTo>
                    <a:close/>
                  </a:path>
                </a:pathLst>
              </a:custGeom>
              <a:solidFill>
                <a:srgbClr val="000000"/>
              </a:solidFill>
              <a:ln>
                <a:noFill/>
              </a:ln>
            </p:spPr>
            <p:txBody>
              <a:bodyPr/>
              <a:lstStyle/>
              <a:p>
                <a:pPr algn="ctr"/>
                <a:endParaRPr lang="zh-CN" altLang="en-US" sz="2000">
                  <a:latin typeface="+mn-ea"/>
                </a:endParaRPr>
              </a:p>
            </p:txBody>
          </p:sp>
          <p:sp>
            <p:nvSpPr>
              <p:cNvPr id="1052975" name="Freeform 354"/>
              <p:cNvSpPr/>
              <p:nvPr/>
            </p:nvSpPr>
            <p:spPr bwMode="auto">
              <a:xfrm>
                <a:off x="421" y="1356"/>
                <a:ext cx="9" cy="61"/>
              </a:xfrm>
              <a:custGeom>
                <a:avLst/>
                <a:gdLst>
                  <a:gd name="T0" fmla="*/ 0 w 15"/>
                  <a:gd name="T1" fmla="*/ 0 h 123"/>
                  <a:gd name="T2" fmla="*/ 12 w 15"/>
                  <a:gd name="T3" fmla="*/ 19 h 123"/>
                  <a:gd name="T4" fmla="*/ 15 w 15"/>
                  <a:gd name="T5" fmla="*/ 52 h 123"/>
                  <a:gd name="T6" fmla="*/ 15 w 15"/>
                  <a:gd name="T7" fmla="*/ 87 h 123"/>
                  <a:gd name="T8" fmla="*/ 7 w 15"/>
                  <a:gd name="T9" fmla="*/ 123 h 123"/>
                  <a:gd name="T10" fmla="*/ 3 w 15"/>
                  <a:gd name="T11" fmla="*/ 19 h 123"/>
                  <a:gd name="T12" fmla="*/ 0 w 15"/>
                  <a:gd name="T13" fmla="*/ 0 h 123"/>
                  <a:gd name="T14" fmla="*/ 0 w 15"/>
                  <a:gd name="T15" fmla="*/ 0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3">
                    <a:moveTo>
                      <a:pt x="0" y="0"/>
                    </a:moveTo>
                    <a:lnTo>
                      <a:pt x="12" y="19"/>
                    </a:lnTo>
                    <a:lnTo>
                      <a:pt x="15" y="52"/>
                    </a:lnTo>
                    <a:lnTo>
                      <a:pt x="15" y="87"/>
                    </a:lnTo>
                    <a:lnTo>
                      <a:pt x="7" y="123"/>
                    </a:lnTo>
                    <a:lnTo>
                      <a:pt x="3" y="19"/>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76" name="Freeform 355"/>
              <p:cNvSpPr/>
              <p:nvPr/>
            </p:nvSpPr>
            <p:spPr bwMode="auto">
              <a:xfrm>
                <a:off x="433" y="1351"/>
                <a:ext cx="11" cy="78"/>
              </a:xfrm>
              <a:custGeom>
                <a:avLst/>
                <a:gdLst>
                  <a:gd name="T0" fmla="*/ 0 w 18"/>
                  <a:gd name="T1" fmla="*/ 5 h 156"/>
                  <a:gd name="T2" fmla="*/ 13 w 18"/>
                  <a:gd name="T3" fmla="*/ 47 h 156"/>
                  <a:gd name="T4" fmla="*/ 7 w 18"/>
                  <a:gd name="T5" fmla="*/ 115 h 156"/>
                  <a:gd name="T6" fmla="*/ 3 w 18"/>
                  <a:gd name="T7" fmla="*/ 156 h 156"/>
                  <a:gd name="T8" fmla="*/ 10 w 18"/>
                  <a:gd name="T9" fmla="*/ 149 h 156"/>
                  <a:gd name="T10" fmla="*/ 18 w 18"/>
                  <a:gd name="T11" fmla="*/ 57 h 156"/>
                  <a:gd name="T12" fmla="*/ 18 w 18"/>
                  <a:gd name="T13" fmla="*/ 42 h 156"/>
                  <a:gd name="T14" fmla="*/ 3 w 18"/>
                  <a:gd name="T15" fmla="*/ 0 h 156"/>
                  <a:gd name="T16" fmla="*/ 0 w 18"/>
                  <a:gd name="T17" fmla="*/ 5 h 156"/>
                  <a:gd name="T18" fmla="*/ 0 w 18"/>
                  <a:gd name="T19"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56">
                    <a:moveTo>
                      <a:pt x="0" y="5"/>
                    </a:moveTo>
                    <a:lnTo>
                      <a:pt x="13" y="47"/>
                    </a:lnTo>
                    <a:lnTo>
                      <a:pt x="7" y="115"/>
                    </a:lnTo>
                    <a:lnTo>
                      <a:pt x="3" y="156"/>
                    </a:lnTo>
                    <a:lnTo>
                      <a:pt x="10" y="149"/>
                    </a:lnTo>
                    <a:lnTo>
                      <a:pt x="18" y="57"/>
                    </a:lnTo>
                    <a:lnTo>
                      <a:pt x="18" y="42"/>
                    </a:lnTo>
                    <a:lnTo>
                      <a:pt x="3" y="0"/>
                    </a:lnTo>
                    <a:lnTo>
                      <a:pt x="0" y="5"/>
                    </a:lnTo>
                    <a:lnTo>
                      <a:pt x="0" y="5"/>
                    </a:lnTo>
                    <a:close/>
                  </a:path>
                </a:pathLst>
              </a:custGeom>
              <a:solidFill>
                <a:srgbClr val="000000"/>
              </a:solidFill>
              <a:ln>
                <a:noFill/>
              </a:ln>
            </p:spPr>
            <p:txBody>
              <a:bodyPr/>
              <a:lstStyle/>
              <a:p>
                <a:pPr algn="ctr"/>
                <a:endParaRPr lang="zh-CN" altLang="en-US" sz="2000">
                  <a:latin typeface="+mn-ea"/>
                </a:endParaRPr>
              </a:p>
            </p:txBody>
          </p:sp>
          <p:sp>
            <p:nvSpPr>
              <p:cNvPr id="1052977" name="Freeform 356"/>
              <p:cNvSpPr/>
              <p:nvPr/>
            </p:nvSpPr>
            <p:spPr bwMode="auto">
              <a:xfrm>
                <a:off x="439" y="1156"/>
                <a:ext cx="118" cy="24"/>
              </a:xfrm>
              <a:custGeom>
                <a:avLst/>
                <a:gdLst>
                  <a:gd name="T0" fmla="*/ 0 w 218"/>
                  <a:gd name="T1" fmla="*/ 0 h 47"/>
                  <a:gd name="T2" fmla="*/ 168 w 218"/>
                  <a:gd name="T3" fmla="*/ 0 h 47"/>
                  <a:gd name="T4" fmla="*/ 218 w 218"/>
                  <a:gd name="T5" fmla="*/ 2 h 47"/>
                  <a:gd name="T6" fmla="*/ 200 w 218"/>
                  <a:gd name="T7" fmla="*/ 29 h 47"/>
                  <a:gd name="T8" fmla="*/ 203 w 218"/>
                  <a:gd name="T9" fmla="*/ 42 h 47"/>
                  <a:gd name="T10" fmla="*/ 195 w 218"/>
                  <a:gd name="T11" fmla="*/ 35 h 47"/>
                  <a:gd name="T12" fmla="*/ 42 w 218"/>
                  <a:gd name="T13" fmla="*/ 34 h 47"/>
                  <a:gd name="T14" fmla="*/ 39 w 218"/>
                  <a:gd name="T15" fmla="*/ 47 h 47"/>
                  <a:gd name="T16" fmla="*/ 34 w 218"/>
                  <a:gd name="T17" fmla="*/ 29 h 47"/>
                  <a:gd name="T18" fmla="*/ 116 w 218"/>
                  <a:gd name="T19" fmla="*/ 27 h 47"/>
                  <a:gd name="T20" fmla="*/ 61 w 218"/>
                  <a:gd name="T21" fmla="*/ 5 h 47"/>
                  <a:gd name="T22" fmla="*/ 2 w 218"/>
                  <a:gd name="T23" fmla="*/ 5 h 47"/>
                  <a:gd name="T24" fmla="*/ 0 w 218"/>
                  <a:gd name="T25" fmla="*/ 0 h 47"/>
                  <a:gd name="T26" fmla="*/ 0 w 218"/>
                  <a:gd name="T2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 h="47">
                    <a:moveTo>
                      <a:pt x="0" y="0"/>
                    </a:moveTo>
                    <a:lnTo>
                      <a:pt x="168" y="0"/>
                    </a:lnTo>
                    <a:lnTo>
                      <a:pt x="218" y="2"/>
                    </a:lnTo>
                    <a:lnTo>
                      <a:pt x="200" y="29"/>
                    </a:lnTo>
                    <a:lnTo>
                      <a:pt x="203" y="42"/>
                    </a:lnTo>
                    <a:lnTo>
                      <a:pt x="195" y="35"/>
                    </a:lnTo>
                    <a:lnTo>
                      <a:pt x="42" y="34"/>
                    </a:lnTo>
                    <a:lnTo>
                      <a:pt x="39" y="47"/>
                    </a:lnTo>
                    <a:lnTo>
                      <a:pt x="34" y="29"/>
                    </a:lnTo>
                    <a:lnTo>
                      <a:pt x="116" y="27"/>
                    </a:lnTo>
                    <a:lnTo>
                      <a:pt x="61" y="5"/>
                    </a:lnTo>
                    <a:lnTo>
                      <a:pt x="2"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78" name="Freeform 357"/>
              <p:cNvSpPr/>
              <p:nvPr/>
            </p:nvSpPr>
            <p:spPr bwMode="auto">
              <a:xfrm>
                <a:off x="442" y="1157"/>
                <a:ext cx="21" cy="17"/>
              </a:xfrm>
              <a:custGeom>
                <a:avLst/>
                <a:gdLst>
                  <a:gd name="T0" fmla="*/ 0 w 38"/>
                  <a:gd name="T1" fmla="*/ 5 h 33"/>
                  <a:gd name="T2" fmla="*/ 28 w 38"/>
                  <a:gd name="T3" fmla="*/ 33 h 33"/>
                  <a:gd name="T4" fmla="*/ 38 w 38"/>
                  <a:gd name="T5" fmla="*/ 32 h 33"/>
                  <a:gd name="T6" fmla="*/ 0 w 38"/>
                  <a:gd name="T7" fmla="*/ 0 h 33"/>
                  <a:gd name="T8" fmla="*/ 0 w 38"/>
                  <a:gd name="T9" fmla="*/ 5 h 33"/>
                  <a:gd name="T10" fmla="*/ 0 w 38"/>
                  <a:gd name="T11" fmla="*/ 5 h 33"/>
                </a:gdLst>
                <a:ahLst/>
                <a:cxnLst>
                  <a:cxn ang="0">
                    <a:pos x="T0" y="T1"/>
                  </a:cxn>
                  <a:cxn ang="0">
                    <a:pos x="T2" y="T3"/>
                  </a:cxn>
                  <a:cxn ang="0">
                    <a:pos x="T4" y="T5"/>
                  </a:cxn>
                  <a:cxn ang="0">
                    <a:pos x="T6" y="T7"/>
                  </a:cxn>
                  <a:cxn ang="0">
                    <a:pos x="T8" y="T9"/>
                  </a:cxn>
                  <a:cxn ang="0">
                    <a:pos x="T10" y="T11"/>
                  </a:cxn>
                </a:cxnLst>
                <a:rect l="0" t="0" r="r" b="b"/>
                <a:pathLst>
                  <a:path w="38" h="33">
                    <a:moveTo>
                      <a:pt x="0" y="5"/>
                    </a:moveTo>
                    <a:lnTo>
                      <a:pt x="28" y="33"/>
                    </a:lnTo>
                    <a:lnTo>
                      <a:pt x="38" y="32"/>
                    </a:lnTo>
                    <a:lnTo>
                      <a:pt x="0" y="0"/>
                    </a:lnTo>
                    <a:lnTo>
                      <a:pt x="0" y="5"/>
                    </a:lnTo>
                    <a:lnTo>
                      <a:pt x="0" y="5"/>
                    </a:lnTo>
                    <a:close/>
                  </a:path>
                </a:pathLst>
              </a:custGeom>
              <a:solidFill>
                <a:srgbClr val="000000"/>
              </a:solidFill>
              <a:ln>
                <a:noFill/>
              </a:ln>
            </p:spPr>
            <p:txBody>
              <a:bodyPr/>
              <a:lstStyle/>
              <a:p>
                <a:pPr algn="ctr"/>
                <a:endParaRPr lang="zh-CN" altLang="en-US" sz="2000">
                  <a:latin typeface="+mn-ea"/>
                </a:endParaRPr>
              </a:p>
            </p:txBody>
          </p:sp>
          <p:sp>
            <p:nvSpPr>
              <p:cNvPr id="1052979" name="Freeform 358"/>
              <p:cNvSpPr/>
              <p:nvPr/>
            </p:nvSpPr>
            <p:spPr bwMode="auto">
              <a:xfrm>
                <a:off x="540" y="1158"/>
                <a:ext cx="15" cy="93"/>
              </a:xfrm>
              <a:custGeom>
                <a:avLst/>
                <a:gdLst>
                  <a:gd name="T0" fmla="*/ 29 w 29"/>
                  <a:gd name="T1" fmla="*/ 0 h 187"/>
                  <a:gd name="T2" fmla="*/ 16 w 29"/>
                  <a:gd name="T3" fmla="*/ 99 h 187"/>
                  <a:gd name="T4" fmla="*/ 0 w 29"/>
                  <a:gd name="T5" fmla="*/ 187 h 187"/>
                  <a:gd name="T6" fmla="*/ 10 w 29"/>
                  <a:gd name="T7" fmla="*/ 101 h 187"/>
                  <a:gd name="T8" fmla="*/ 24 w 29"/>
                  <a:gd name="T9" fmla="*/ 6 h 187"/>
                  <a:gd name="T10" fmla="*/ 29 w 29"/>
                  <a:gd name="T11" fmla="*/ 0 h 187"/>
                  <a:gd name="T12" fmla="*/ 29 w 29"/>
                  <a:gd name="T13" fmla="*/ 0 h 187"/>
                </a:gdLst>
                <a:ahLst/>
                <a:cxnLst>
                  <a:cxn ang="0">
                    <a:pos x="T0" y="T1"/>
                  </a:cxn>
                  <a:cxn ang="0">
                    <a:pos x="T2" y="T3"/>
                  </a:cxn>
                  <a:cxn ang="0">
                    <a:pos x="T4" y="T5"/>
                  </a:cxn>
                  <a:cxn ang="0">
                    <a:pos x="T6" y="T7"/>
                  </a:cxn>
                  <a:cxn ang="0">
                    <a:pos x="T8" y="T9"/>
                  </a:cxn>
                  <a:cxn ang="0">
                    <a:pos x="T10" y="T11"/>
                  </a:cxn>
                  <a:cxn ang="0">
                    <a:pos x="T12" y="T13"/>
                  </a:cxn>
                </a:cxnLst>
                <a:rect l="0" t="0" r="r" b="b"/>
                <a:pathLst>
                  <a:path w="29" h="187">
                    <a:moveTo>
                      <a:pt x="29" y="0"/>
                    </a:moveTo>
                    <a:lnTo>
                      <a:pt x="16" y="99"/>
                    </a:lnTo>
                    <a:lnTo>
                      <a:pt x="0" y="187"/>
                    </a:lnTo>
                    <a:lnTo>
                      <a:pt x="10" y="101"/>
                    </a:lnTo>
                    <a:lnTo>
                      <a:pt x="24" y="6"/>
                    </a:lnTo>
                    <a:lnTo>
                      <a:pt x="29" y="0"/>
                    </a:lnTo>
                    <a:lnTo>
                      <a:pt x="29" y="0"/>
                    </a:lnTo>
                    <a:close/>
                  </a:path>
                </a:pathLst>
              </a:custGeom>
              <a:solidFill>
                <a:srgbClr val="000000"/>
              </a:solidFill>
              <a:ln>
                <a:noFill/>
              </a:ln>
            </p:spPr>
            <p:txBody>
              <a:bodyPr/>
              <a:lstStyle/>
              <a:p>
                <a:pPr algn="ctr"/>
                <a:endParaRPr lang="zh-CN" altLang="en-US" sz="2000">
                  <a:latin typeface="+mn-ea"/>
                </a:endParaRPr>
              </a:p>
            </p:txBody>
          </p:sp>
          <p:sp>
            <p:nvSpPr>
              <p:cNvPr id="1052980" name="Freeform 359"/>
              <p:cNvSpPr/>
              <p:nvPr/>
            </p:nvSpPr>
            <p:spPr bwMode="auto">
              <a:xfrm>
                <a:off x="541" y="1170"/>
                <a:ext cx="7" cy="68"/>
              </a:xfrm>
              <a:custGeom>
                <a:avLst/>
                <a:gdLst>
                  <a:gd name="T0" fmla="*/ 7 w 15"/>
                  <a:gd name="T1" fmla="*/ 6 h 135"/>
                  <a:gd name="T2" fmla="*/ 10 w 15"/>
                  <a:gd name="T3" fmla="*/ 10 h 135"/>
                  <a:gd name="T4" fmla="*/ 2 w 15"/>
                  <a:gd name="T5" fmla="*/ 107 h 135"/>
                  <a:gd name="T6" fmla="*/ 0 w 15"/>
                  <a:gd name="T7" fmla="*/ 135 h 135"/>
                  <a:gd name="T8" fmla="*/ 10 w 15"/>
                  <a:gd name="T9" fmla="*/ 60 h 135"/>
                  <a:gd name="T10" fmla="*/ 15 w 15"/>
                  <a:gd name="T11" fmla="*/ 3 h 135"/>
                  <a:gd name="T12" fmla="*/ 8 w 15"/>
                  <a:gd name="T13" fmla="*/ 0 h 135"/>
                  <a:gd name="T14" fmla="*/ 7 w 15"/>
                  <a:gd name="T15" fmla="*/ 6 h 135"/>
                  <a:gd name="T16" fmla="*/ 7 w 15"/>
                  <a:gd name="T17" fmla="*/ 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35">
                    <a:moveTo>
                      <a:pt x="7" y="6"/>
                    </a:moveTo>
                    <a:lnTo>
                      <a:pt x="10" y="10"/>
                    </a:lnTo>
                    <a:lnTo>
                      <a:pt x="2" y="107"/>
                    </a:lnTo>
                    <a:lnTo>
                      <a:pt x="0" y="135"/>
                    </a:lnTo>
                    <a:lnTo>
                      <a:pt x="10" y="60"/>
                    </a:lnTo>
                    <a:lnTo>
                      <a:pt x="15" y="3"/>
                    </a:lnTo>
                    <a:lnTo>
                      <a:pt x="8" y="0"/>
                    </a:lnTo>
                    <a:lnTo>
                      <a:pt x="7" y="6"/>
                    </a:lnTo>
                    <a:lnTo>
                      <a:pt x="7" y="6"/>
                    </a:lnTo>
                    <a:close/>
                  </a:path>
                </a:pathLst>
              </a:custGeom>
              <a:solidFill>
                <a:srgbClr val="000000"/>
              </a:solidFill>
              <a:ln>
                <a:noFill/>
              </a:ln>
            </p:spPr>
            <p:txBody>
              <a:bodyPr/>
              <a:lstStyle/>
              <a:p>
                <a:pPr algn="ctr"/>
                <a:endParaRPr lang="zh-CN" altLang="en-US" sz="2000">
                  <a:latin typeface="+mn-ea"/>
                </a:endParaRPr>
              </a:p>
            </p:txBody>
          </p:sp>
          <p:sp>
            <p:nvSpPr>
              <p:cNvPr id="1052981" name="Freeform 360"/>
              <p:cNvSpPr/>
              <p:nvPr/>
            </p:nvSpPr>
            <p:spPr bwMode="auto">
              <a:xfrm>
                <a:off x="493" y="1184"/>
                <a:ext cx="49" cy="63"/>
              </a:xfrm>
              <a:custGeom>
                <a:avLst/>
                <a:gdLst>
                  <a:gd name="T0" fmla="*/ 62 w 90"/>
                  <a:gd name="T1" fmla="*/ 0 h 128"/>
                  <a:gd name="T2" fmla="*/ 90 w 90"/>
                  <a:gd name="T3" fmla="*/ 4 h 128"/>
                  <a:gd name="T4" fmla="*/ 79 w 90"/>
                  <a:gd name="T5" fmla="*/ 116 h 128"/>
                  <a:gd name="T6" fmla="*/ 77 w 90"/>
                  <a:gd name="T7" fmla="*/ 128 h 128"/>
                  <a:gd name="T8" fmla="*/ 5 w 90"/>
                  <a:gd name="T9" fmla="*/ 121 h 128"/>
                  <a:gd name="T10" fmla="*/ 0 w 90"/>
                  <a:gd name="T11" fmla="*/ 116 h 128"/>
                  <a:gd name="T12" fmla="*/ 72 w 90"/>
                  <a:gd name="T13" fmla="*/ 123 h 128"/>
                  <a:gd name="T14" fmla="*/ 75 w 90"/>
                  <a:gd name="T15" fmla="*/ 88 h 128"/>
                  <a:gd name="T16" fmla="*/ 87 w 90"/>
                  <a:gd name="T17" fmla="*/ 7 h 128"/>
                  <a:gd name="T18" fmla="*/ 62 w 90"/>
                  <a:gd name="T19" fmla="*/ 0 h 128"/>
                  <a:gd name="T20" fmla="*/ 62 w 90"/>
                  <a:gd name="T2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128">
                    <a:moveTo>
                      <a:pt x="62" y="0"/>
                    </a:moveTo>
                    <a:lnTo>
                      <a:pt x="90" y="4"/>
                    </a:lnTo>
                    <a:lnTo>
                      <a:pt x="79" y="116"/>
                    </a:lnTo>
                    <a:lnTo>
                      <a:pt x="77" y="128"/>
                    </a:lnTo>
                    <a:lnTo>
                      <a:pt x="5" y="121"/>
                    </a:lnTo>
                    <a:lnTo>
                      <a:pt x="0" y="116"/>
                    </a:lnTo>
                    <a:lnTo>
                      <a:pt x="72" y="123"/>
                    </a:lnTo>
                    <a:lnTo>
                      <a:pt x="75" y="88"/>
                    </a:lnTo>
                    <a:lnTo>
                      <a:pt x="87" y="7"/>
                    </a:lnTo>
                    <a:lnTo>
                      <a:pt x="62" y="0"/>
                    </a:lnTo>
                    <a:lnTo>
                      <a:pt x="62" y="0"/>
                    </a:lnTo>
                    <a:close/>
                  </a:path>
                </a:pathLst>
              </a:custGeom>
              <a:solidFill>
                <a:srgbClr val="000000"/>
              </a:solidFill>
              <a:ln>
                <a:noFill/>
              </a:ln>
            </p:spPr>
            <p:txBody>
              <a:bodyPr/>
              <a:lstStyle/>
              <a:p>
                <a:pPr algn="ctr"/>
                <a:endParaRPr lang="zh-CN" altLang="en-US" sz="2000">
                  <a:latin typeface="+mn-ea"/>
                </a:endParaRPr>
              </a:p>
            </p:txBody>
          </p:sp>
          <p:sp>
            <p:nvSpPr>
              <p:cNvPr id="1052982" name="Freeform 361"/>
              <p:cNvSpPr/>
              <p:nvPr/>
            </p:nvSpPr>
            <p:spPr bwMode="auto">
              <a:xfrm>
                <a:off x="466" y="1181"/>
                <a:ext cx="77" cy="5"/>
              </a:xfrm>
              <a:custGeom>
                <a:avLst/>
                <a:gdLst>
                  <a:gd name="T0" fmla="*/ 0 w 142"/>
                  <a:gd name="T1" fmla="*/ 0 h 10"/>
                  <a:gd name="T2" fmla="*/ 112 w 142"/>
                  <a:gd name="T3" fmla="*/ 2 h 10"/>
                  <a:gd name="T4" fmla="*/ 142 w 142"/>
                  <a:gd name="T5" fmla="*/ 5 h 10"/>
                  <a:gd name="T6" fmla="*/ 142 w 142"/>
                  <a:gd name="T7" fmla="*/ 10 h 10"/>
                  <a:gd name="T8" fmla="*/ 105 w 142"/>
                  <a:gd name="T9" fmla="*/ 7 h 10"/>
                  <a:gd name="T10" fmla="*/ 15 w 142"/>
                  <a:gd name="T11" fmla="*/ 9 h 10"/>
                  <a:gd name="T12" fmla="*/ 31 w 142"/>
                  <a:gd name="T13" fmla="*/ 5 h 10"/>
                  <a:gd name="T14" fmla="*/ 0 w 142"/>
                  <a:gd name="T15" fmla="*/ 0 h 10"/>
                  <a:gd name="T16" fmla="*/ 0 w 142"/>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
                    <a:moveTo>
                      <a:pt x="0" y="0"/>
                    </a:moveTo>
                    <a:lnTo>
                      <a:pt x="112" y="2"/>
                    </a:lnTo>
                    <a:lnTo>
                      <a:pt x="142" y="5"/>
                    </a:lnTo>
                    <a:lnTo>
                      <a:pt x="142" y="10"/>
                    </a:lnTo>
                    <a:lnTo>
                      <a:pt x="105" y="7"/>
                    </a:lnTo>
                    <a:lnTo>
                      <a:pt x="15" y="9"/>
                    </a:lnTo>
                    <a:lnTo>
                      <a:pt x="31" y="5"/>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83" name="Freeform 362"/>
              <p:cNvSpPr/>
              <p:nvPr/>
            </p:nvSpPr>
            <p:spPr bwMode="auto">
              <a:xfrm>
                <a:off x="466" y="1184"/>
                <a:ext cx="23" cy="20"/>
              </a:xfrm>
              <a:custGeom>
                <a:avLst/>
                <a:gdLst>
                  <a:gd name="T0" fmla="*/ 31 w 41"/>
                  <a:gd name="T1" fmla="*/ 0 h 41"/>
                  <a:gd name="T2" fmla="*/ 8 w 41"/>
                  <a:gd name="T3" fmla="*/ 0 h 41"/>
                  <a:gd name="T4" fmla="*/ 3 w 41"/>
                  <a:gd name="T5" fmla="*/ 0 h 41"/>
                  <a:gd name="T6" fmla="*/ 8 w 41"/>
                  <a:gd name="T7" fmla="*/ 4 h 41"/>
                  <a:gd name="T8" fmla="*/ 0 w 41"/>
                  <a:gd name="T9" fmla="*/ 39 h 41"/>
                  <a:gd name="T10" fmla="*/ 1 w 41"/>
                  <a:gd name="T11" fmla="*/ 41 h 41"/>
                  <a:gd name="T12" fmla="*/ 11 w 41"/>
                  <a:gd name="T13" fmla="*/ 5 h 41"/>
                  <a:gd name="T14" fmla="*/ 41 w 41"/>
                  <a:gd name="T15" fmla="*/ 4 h 41"/>
                  <a:gd name="T16" fmla="*/ 31 w 41"/>
                  <a:gd name="T17" fmla="*/ 0 h 41"/>
                  <a:gd name="T18" fmla="*/ 31 w 41"/>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1">
                    <a:moveTo>
                      <a:pt x="31" y="0"/>
                    </a:moveTo>
                    <a:lnTo>
                      <a:pt x="8" y="0"/>
                    </a:lnTo>
                    <a:lnTo>
                      <a:pt x="3" y="0"/>
                    </a:lnTo>
                    <a:lnTo>
                      <a:pt x="8" y="4"/>
                    </a:lnTo>
                    <a:lnTo>
                      <a:pt x="0" y="39"/>
                    </a:lnTo>
                    <a:lnTo>
                      <a:pt x="1" y="41"/>
                    </a:lnTo>
                    <a:lnTo>
                      <a:pt x="11" y="5"/>
                    </a:lnTo>
                    <a:lnTo>
                      <a:pt x="41" y="4"/>
                    </a:lnTo>
                    <a:lnTo>
                      <a:pt x="31" y="0"/>
                    </a:lnTo>
                    <a:lnTo>
                      <a:pt x="31" y="0"/>
                    </a:lnTo>
                    <a:close/>
                  </a:path>
                </a:pathLst>
              </a:custGeom>
              <a:solidFill>
                <a:srgbClr val="000000"/>
              </a:solidFill>
              <a:ln>
                <a:noFill/>
              </a:ln>
            </p:spPr>
            <p:txBody>
              <a:bodyPr/>
              <a:lstStyle/>
              <a:p>
                <a:pPr algn="ctr"/>
                <a:endParaRPr lang="zh-CN" altLang="en-US" sz="2000">
                  <a:latin typeface="+mn-ea"/>
                </a:endParaRPr>
              </a:p>
            </p:txBody>
          </p:sp>
          <p:sp>
            <p:nvSpPr>
              <p:cNvPr id="1052984" name="Freeform 363"/>
              <p:cNvSpPr/>
              <p:nvPr/>
            </p:nvSpPr>
            <p:spPr bwMode="auto">
              <a:xfrm>
                <a:off x="456" y="1172"/>
                <a:ext cx="4" cy="22"/>
              </a:xfrm>
              <a:custGeom>
                <a:avLst/>
                <a:gdLst>
                  <a:gd name="T0" fmla="*/ 6 w 6"/>
                  <a:gd name="T1" fmla="*/ 5 h 44"/>
                  <a:gd name="T2" fmla="*/ 3 w 6"/>
                  <a:gd name="T3" fmla="*/ 44 h 44"/>
                  <a:gd name="T4" fmla="*/ 0 w 6"/>
                  <a:gd name="T5" fmla="*/ 35 h 44"/>
                  <a:gd name="T6" fmla="*/ 3 w 6"/>
                  <a:gd name="T7" fmla="*/ 0 h 44"/>
                  <a:gd name="T8" fmla="*/ 6 w 6"/>
                  <a:gd name="T9" fmla="*/ 5 h 44"/>
                  <a:gd name="T10" fmla="*/ 6 w 6"/>
                  <a:gd name="T11" fmla="*/ 5 h 44"/>
                </a:gdLst>
                <a:ahLst/>
                <a:cxnLst>
                  <a:cxn ang="0">
                    <a:pos x="T0" y="T1"/>
                  </a:cxn>
                  <a:cxn ang="0">
                    <a:pos x="T2" y="T3"/>
                  </a:cxn>
                  <a:cxn ang="0">
                    <a:pos x="T4" y="T5"/>
                  </a:cxn>
                  <a:cxn ang="0">
                    <a:pos x="T6" y="T7"/>
                  </a:cxn>
                  <a:cxn ang="0">
                    <a:pos x="T8" y="T9"/>
                  </a:cxn>
                  <a:cxn ang="0">
                    <a:pos x="T10" y="T11"/>
                  </a:cxn>
                </a:cxnLst>
                <a:rect l="0" t="0" r="r" b="b"/>
                <a:pathLst>
                  <a:path w="6" h="44">
                    <a:moveTo>
                      <a:pt x="6" y="5"/>
                    </a:moveTo>
                    <a:lnTo>
                      <a:pt x="3" y="44"/>
                    </a:lnTo>
                    <a:lnTo>
                      <a:pt x="0" y="35"/>
                    </a:lnTo>
                    <a:lnTo>
                      <a:pt x="3" y="0"/>
                    </a:lnTo>
                    <a:lnTo>
                      <a:pt x="6" y="5"/>
                    </a:lnTo>
                    <a:lnTo>
                      <a:pt x="6" y="5"/>
                    </a:lnTo>
                    <a:close/>
                  </a:path>
                </a:pathLst>
              </a:custGeom>
              <a:solidFill>
                <a:srgbClr val="000000"/>
              </a:solidFill>
              <a:ln>
                <a:noFill/>
              </a:ln>
            </p:spPr>
            <p:txBody>
              <a:bodyPr/>
              <a:lstStyle/>
              <a:p>
                <a:pPr algn="ctr"/>
                <a:endParaRPr lang="zh-CN" altLang="en-US" sz="2000">
                  <a:latin typeface="+mn-ea"/>
                </a:endParaRPr>
              </a:p>
            </p:txBody>
          </p:sp>
          <p:sp>
            <p:nvSpPr>
              <p:cNvPr id="1052985" name="Freeform 364"/>
              <p:cNvSpPr/>
              <p:nvPr/>
            </p:nvSpPr>
            <p:spPr bwMode="auto">
              <a:xfrm>
                <a:off x="538" y="1158"/>
                <a:ext cx="25" cy="102"/>
              </a:xfrm>
              <a:custGeom>
                <a:avLst/>
                <a:gdLst>
                  <a:gd name="T0" fmla="*/ 32 w 45"/>
                  <a:gd name="T1" fmla="*/ 0 h 205"/>
                  <a:gd name="T2" fmla="*/ 45 w 45"/>
                  <a:gd name="T3" fmla="*/ 205 h 205"/>
                  <a:gd name="T4" fmla="*/ 11 w 45"/>
                  <a:gd name="T5" fmla="*/ 205 h 205"/>
                  <a:gd name="T6" fmla="*/ 0 w 45"/>
                  <a:gd name="T7" fmla="*/ 195 h 205"/>
                  <a:gd name="T8" fmla="*/ 0 w 45"/>
                  <a:gd name="T9" fmla="*/ 180 h 205"/>
                  <a:gd name="T10" fmla="*/ 18 w 45"/>
                  <a:gd name="T11" fmla="*/ 193 h 205"/>
                  <a:gd name="T12" fmla="*/ 40 w 45"/>
                  <a:gd name="T13" fmla="*/ 200 h 205"/>
                  <a:gd name="T14" fmla="*/ 27 w 45"/>
                  <a:gd name="T15" fmla="*/ 2 h 205"/>
                  <a:gd name="T16" fmla="*/ 32 w 45"/>
                  <a:gd name="T17" fmla="*/ 0 h 205"/>
                  <a:gd name="T18" fmla="*/ 32 w 45"/>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205">
                    <a:moveTo>
                      <a:pt x="32" y="0"/>
                    </a:moveTo>
                    <a:lnTo>
                      <a:pt x="45" y="205"/>
                    </a:lnTo>
                    <a:lnTo>
                      <a:pt x="11" y="205"/>
                    </a:lnTo>
                    <a:lnTo>
                      <a:pt x="0" y="195"/>
                    </a:lnTo>
                    <a:lnTo>
                      <a:pt x="0" y="180"/>
                    </a:lnTo>
                    <a:lnTo>
                      <a:pt x="18" y="193"/>
                    </a:lnTo>
                    <a:lnTo>
                      <a:pt x="40" y="200"/>
                    </a:lnTo>
                    <a:lnTo>
                      <a:pt x="27" y="2"/>
                    </a:lnTo>
                    <a:lnTo>
                      <a:pt x="32" y="0"/>
                    </a:lnTo>
                    <a:lnTo>
                      <a:pt x="32" y="0"/>
                    </a:lnTo>
                    <a:close/>
                  </a:path>
                </a:pathLst>
              </a:custGeom>
              <a:solidFill>
                <a:srgbClr val="000000"/>
              </a:solidFill>
              <a:ln>
                <a:noFill/>
              </a:ln>
            </p:spPr>
            <p:txBody>
              <a:bodyPr/>
              <a:lstStyle/>
              <a:p>
                <a:pPr algn="ctr"/>
                <a:endParaRPr lang="zh-CN" altLang="en-US" sz="2000">
                  <a:latin typeface="+mn-ea"/>
                </a:endParaRPr>
              </a:p>
            </p:txBody>
          </p:sp>
          <p:sp>
            <p:nvSpPr>
              <p:cNvPr id="1052986" name="Freeform 365"/>
              <p:cNvSpPr/>
              <p:nvPr/>
            </p:nvSpPr>
            <p:spPr bwMode="auto">
              <a:xfrm>
                <a:off x="556" y="1156"/>
                <a:ext cx="15" cy="105"/>
              </a:xfrm>
              <a:custGeom>
                <a:avLst/>
                <a:gdLst>
                  <a:gd name="T0" fmla="*/ 13 w 28"/>
                  <a:gd name="T1" fmla="*/ 5 h 210"/>
                  <a:gd name="T2" fmla="*/ 28 w 28"/>
                  <a:gd name="T3" fmla="*/ 198 h 210"/>
                  <a:gd name="T4" fmla="*/ 23 w 28"/>
                  <a:gd name="T5" fmla="*/ 201 h 210"/>
                  <a:gd name="T6" fmla="*/ 23 w 28"/>
                  <a:gd name="T7" fmla="*/ 210 h 210"/>
                  <a:gd name="T8" fmla="*/ 18 w 28"/>
                  <a:gd name="T9" fmla="*/ 208 h 210"/>
                  <a:gd name="T10" fmla="*/ 20 w 28"/>
                  <a:gd name="T11" fmla="*/ 201 h 210"/>
                  <a:gd name="T12" fmla="*/ 25 w 28"/>
                  <a:gd name="T13" fmla="*/ 196 h 210"/>
                  <a:gd name="T14" fmla="*/ 11 w 28"/>
                  <a:gd name="T15" fmla="*/ 7 h 210"/>
                  <a:gd name="T16" fmla="*/ 0 w 28"/>
                  <a:gd name="T17" fmla="*/ 2 h 210"/>
                  <a:gd name="T18" fmla="*/ 0 w 28"/>
                  <a:gd name="T19" fmla="*/ 0 h 210"/>
                  <a:gd name="T20" fmla="*/ 13 w 28"/>
                  <a:gd name="T21" fmla="*/ 5 h 210"/>
                  <a:gd name="T22" fmla="*/ 13 w 28"/>
                  <a:gd name="T23" fmla="*/ 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10">
                    <a:moveTo>
                      <a:pt x="13" y="5"/>
                    </a:moveTo>
                    <a:lnTo>
                      <a:pt x="28" y="198"/>
                    </a:lnTo>
                    <a:lnTo>
                      <a:pt x="23" y="201"/>
                    </a:lnTo>
                    <a:lnTo>
                      <a:pt x="23" y="210"/>
                    </a:lnTo>
                    <a:lnTo>
                      <a:pt x="18" y="208"/>
                    </a:lnTo>
                    <a:lnTo>
                      <a:pt x="20" y="201"/>
                    </a:lnTo>
                    <a:lnTo>
                      <a:pt x="25" y="196"/>
                    </a:lnTo>
                    <a:lnTo>
                      <a:pt x="11" y="7"/>
                    </a:lnTo>
                    <a:lnTo>
                      <a:pt x="0" y="2"/>
                    </a:lnTo>
                    <a:lnTo>
                      <a:pt x="0" y="0"/>
                    </a:lnTo>
                    <a:lnTo>
                      <a:pt x="13" y="5"/>
                    </a:lnTo>
                    <a:lnTo>
                      <a:pt x="13" y="5"/>
                    </a:lnTo>
                    <a:close/>
                  </a:path>
                </a:pathLst>
              </a:custGeom>
              <a:solidFill>
                <a:srgbClr val="000000"/>
              </a:solidFill>
              <a:ln>
                <a:noFill/>
              </a:ln>
            </p:spPr>
            <p:txBody>
              <a:bodyPr/>
              <a:lstStyle/>
              <a:p>
                <a:pPr algn="ctr"/>
                <a:endParaRPr lang="zh-CN" altLang="en-US" sz="2000">
                  <a:latin typeface="+mn-ea"/>
                </a:endParaRPr>
              </a:p>
            </p:txBody>
          </p:sp>
          <p:sp>
            <p:nvSpPr>
              <p:cNvPr id="1052987" name="Freeform 366"/>
              <p:cNvSpPr/>
              <p:nvPr/>
            </p:nvSpPr>
            <p:spPr bwMode="auto">
              <a:xfrm>
                <a:off x="562" y="1159"/>
                <a:ext cx="69" cy="77"/>
              </a:xfrm>
              <a:custGeom>
                <a:avLst/>
                <a:gdLst>
                  <a:gd name="T0" fmla="*/ 0 w 128"/>
                  <a:gd name="T1" fmla="*/ 0 h 154"/>
                  <a:gd name="T2" fmla="*/ 7 w 128"/>
                  <a:gd name="T3" fmla="*/ 0 h 154"/>
                  <a:gd name="T4" fmla="*/ 119 w 128"/>
                  <a:gd name="T5" fmla="*/ 44 h 154"/>
                  <a:gd name="T6" fmla="*/ 128 w 128"/>
                  <a:gd name="T7" fmla="*/ 153 h 154"/>
                  <a:gd name="T8" fmla="*/ 124 w 128"/>
                  <a:gd name="T9" fmla="*/ 154 h 154"/>
                  <a:gd name="T10" fmla="*/ 116 w 128"/>
                  <a:gd name="T11" fmla="*/ 45 h 154"/>
                  <a:gd name="T12" fmla="*/ 2 w 128"/>
                  <a:gd name="T13" fmla="*/ 2 h 154"/>
                  <a:gd name="T14" fmla="*/ 0 w 128"/>
                  <a:gd name="T15" fmla="*/ 0 h 154"/>
                  <a:gd name="T16" fmla="*/ 0 w 128"/>
                  <a:gd name="T1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54">
                    <a:moveTo>
                      <a:pt x="0" y="0"/>
                    </a:moveTo>
                    <a:lnTo>
                      <a:pt x="7" y="0"/>
                    </a:lnTo>
                    <a:lnTo>
                      <a:pt x="119" y="44"/>
                    </a:lnTo>
                    <a:lnTo>
                      <a:pt x="128" y="153"/>
                    </a:lnTo>
                    <a:lnTo>
                      <a:pt x="124" y="154"/>
                    </a:lnTo>
                    <a:lnTo>
                      <a:pt x="116" y="45"/>
                    </a:lnTo>
                    <a:lnTo>
                      <a:pt x="2" y="2"/>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88" name="Freeform 367"/>
              <p:cNvSpPr/>
              <p:nvPr/>
            </p:nvSpPr>
            <p:spPr bwMode="auto">
              <a:xfrm>
                <a:off x="441" y="1306"/>
                <a:ext cx="263" cy="84"/>
              </a:xfrm>
              <a:custGeom>
                <a:avLst/>
                <a:gdLst>
                  <a:gd name="T0" fmla="*/ 0 w 487"/>
                  <a:gd name="T1" fmla="*/ 7 h 168"/>
                  <a:gd name="T2" fmla="*/ 59 w 487"/>
                  <a:gd name="T3" fmla="*/ 20 h 168"/>
                  <a:gd name="T4" fmla="*/ 57 w 487"/>
                  <a:gd name="T5" fmla="*/ 32 h 168"/>
                  <a:gd name="T6" fmla="*/ 104 w 487"/>
                  <a:gd name="T7" fmla="*/ 5 h 168"/>
                  <a:gd name="T8" fmla="*/ 111 w 487"/>
                  <a:gd name="T9" fmla="*/ 0 h 168"/>
                  <a:gd name="T10" fmla="*/ 118 w 487"/>
                  <a:gd name="T11" fmla="*/ 0 h 168"/>
                  <a:gd name="T12" fmla="*/ 76 w 487"/>
                  <a:gd name="T13" fmla="*/ 29 h 168"/>
                  <a:gd name="T14" fmla="*/ 56 w 487"/>
                  <a:gd name="T15" fmla="*/ 42 h 168"/>
                  <a:gd name="T16" fmla="*/ 59 w 487"/>
                  <a:gd name="T17" fmla="*/ 52 h 168"/>
                  <a:gd name="T18" fmla="*/ 128 w 487"/>
                  <a:gd name="T19" fmla="*/ 74 h 168"/>
                  <a:gd name="T20" fmla="*/ 394 w 487"/>
                  <a:gd name="T21" fmla="*/ 138 h 168"/>
                  <a:gd name="T22" fmla="*/ 475 w 487"/>
                  <a:gd name="T23" fmla="*/ 160 h 168"/>
                  <a:gd name="T24" fmla="*/ 487 w 487"/>
                  <a:gd name="T25" fmla="*/ 168 h 168"/>
                  <a:gd name="T26" fmla="*/ 76 w 487"/>
                  <a:gd name="T27" fmla="*/ 66 h 168"/>
                  <a:gd name="T28" fmla="*/ 49 w 487"/>
                  <a:gd name="T29" fmla="*/ 56 h 168"/>
                  <a:gd name="T30" fmla="*/ 49 w 487"/>
                  <a:gd name="T31" fmla="*/ 37 h 168"/>
                  <a:gd name="T32" fmla="*/ 0 w 487"/>
                  <a:gd name="T33" fmla="*/ 24 h 168"/>
                  <a:gd name="T34" fmla="*/ 0 w 487"/>
                  <a:gd name="T35" fmla="*/ 7 h 168"/>
                  <a:gd name="T36" fmla="*/ 0 w 487"/>
                  <a:gd name="T37" fmla="*/ 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7" h="168">
                    <a:moveTo>
                      <a:pt x="0" y="7"/>
                    </a:moveTo>
                    <a:lnTo>
                      <a:pt x="59" y="20"/>
                    </a:lnTo>
                    <a:lnTo>
                      <a:pt x="57" y="32"/>
                    </a:lnTo>
                    <a:lnTo>
                      <a:pt x="104" y="5"/>
                    </a:lnTo>
                    <a:lnTo>
                      <a:pt x="111" y="0"/>
                    </a:lnTo>
                    <a:lnTo>
                      <a:pt x="118" y="0"/>
                    </a:lnTo>
                    <a:lnTo>
                      <a:pt x="76" y="29"/>
                    </a:lnTo>
                    <a:lnTo>
                      <a:pt x="56" y="42"/>
                    </a:lnTo>
                    <a:lnTo>
                      <a:pt x="59" y="52"/>
                    </a:lnTo>
                    <a:lnTo>
                      <a:pt x="128" y="74"/>
                    </a:lnTo>
                    <a:lnTo>
                      <a:pt x="394" y="138"/>
                    </a:lnTo>
                    <a:lnTo>
                      <a:pt x="475" y="160"/>
                    </a:lnTo>
                    <a:lnTo>
                      <a:pt x="487" y="168"/>
                    </a:lnTo>
                    <a:lnTo>
                      <a:pt x="76" y="66"/>
                    </a:lnTo>
                    <a:lnTo>
                      <a:pt x="49" y="56"/>
                    </a:lnTo>
                    <a:lnTo>
                      <a:pt x="49" y="37"/>
                    </a:lnTo>
                    <a:lnTo>
                      <a:pt x="0" y="24"/>
                    </a:lnTo>
                    <a:lnTo>
                      <a:pt x="0" y="7"/>
                    </a:lnTo>
                    <a:lnTo>
                      <a:pt x="0" y="7"/>
                    </a:lnTo>
                    <a:close/>
                  </a:path>
                </a:pathLst>
              </a:custGeom>
              <a:solidFill>
                <a:srgbClr val="000000"/>
              </a:solidFill>
              <a:ln>
                <a:noFill/>
              </a:ln>
            </p:spPr>
            <p:txBody>
              <a:bodyPr/>
              <a:lstStyle/>
              <a:p>
                <a:pPr algn="ctr"/>
                <a:endParaRPr lang="zh-CN" altLang="en-US" sz="2000">
                  <a:latin typeface="+mn-ea"/>
                </a:endParaRPr>
              </a:p>
            </p:txBody>
          </p:sp>
          <p:sp>
            <p:nvSpPr>
              <p:cNvPr id="1052989" name="Freeform 368"/>
              <p:cNvSpPr/>
              <p:nvPr/>
            </p:nvSpPr>
            <p:spPr bwMode="auto">
              <a:xfrm>
                <a:off x="467" y="1304"/>
                <a:ext cx="34" cy="11"/>
              </a:xfrm>
              <a:custGeom>
                <a:avLst/>
                <a:gdLst>
                  <a:gd name="T0" fmla="*/ 9 w 62"/>
                  <a:gd name="T1" fmla="*/ 22 h 22"/>
                  <a:gd name="T2" fmla="*/ 62 w 62"/>
                  <a:gd name="T3" fmla="*/ 3 h 22"/>
                  <a:gd name="T4" fmla="*/ 57 w 62"/>
                  <a:gd name="T5" fmla="*/ 0 h 22"/>
                  <a:gd name="T6" fmla="*/ 0 w 62"/>
                  <a:gd name="T7" fmla="*/ 22 h 22"/>
                  <a:gd name="T8" fmla="*/ 9 w 62"/>
                  <a:gd name="T9" fmla="*/ 22 h 22"/>
                  <a:gd name="T10" fmla="*/ 9 w 62"/>
                  <a:gd name="T11" fmla="*/ 22 h 22"/>
                </a:gdLst>
                <a:ahLst/>
                <a:cxnLst>
                  <a:cxn ang="0">
                    <a:pos x="T0" y="T1"/>
                  </a:cxn>
                  <a:cxn ang="0">
                    <a:pos x="T2" y="T3"/>
                  </a:cxn>
                  <a:cxn ang="0">
                    <a:pos x="T4" y="T5"/>
                  </a:cxn>
                  <a:cxn ang="0">
                    <a:pos x="T6" y="T7"/>
                  </a:cxn>
                  <a:cxn ang="0">
                    <a:pos x="T8" y="T9"/>
                  </a:cxn>
                  <a:cxn ang="0">
                    <a:pos x="T10" y="T11"/>
                  </a:cxn>
                </a:cxnLst>
                <a:rect l="0" t="0" r="r" b="b"/>
                <a:pathLst>
                  <a:path w="62" h="22">
                    <a:moveTo>
                      <a:pt x="9" y="22"/>
                    </a:moveTo>
                    <a:lnTo>
                      <a:pt x="62" y="3"/>
                    </a:lnTo>
                    <a:lnTo>
                      <a:pt x="57" y="0"/>
                    </a:lnTo>
                    <a:lnTo>
                      <a:pt x="0" y="22"/>
                    </a:lnTo>
                    <a:lnTo>
                      <a:pt x="9" y="22"/>
                    </a:lnTo>
                    <a:lnTo>
                      <a:pt x="9" y="22"/>
                    </a:lnTo>
                    <a:close/>
                  </a:path>
                </a:pathLst>
              </a:custGeom>
              <a:solidFill>
                <a:srgbClr val="000000"/>
              </a:solidFill>
              <a:ln>
                <a:noFill/>
              </a:ln>
            </p:spPr>
            <p:txBody>
              <a:bodyPr/>
              <a:lstStyle/>
              <a:p>
                <a:pPr algn="ctr"/>
                <a:endParaRPr lang="zh-CN" altLang="en-US" sz="2000">
                  <a:latin typeface="+mn-ea"/>
                </a:endParaRPr>
              </a:p>
            </p:txBody>
          </p:sp>
          <p:sp>
            <p:nvSpPr>
              <p:cNvPr id="1052990" name="Freeform 369"/>
              <p:cNvSpPr/>
              <p:nvPr/>
            </p:nvSpPr>
            <p:spPr bwMode="auto">
              <a:xfrm>
                <a:off x="556" y="1220"/>
                <a:ext cx="172" cy="64"/>
              </a:xfrm>
              <a:custGeom>
                <a:avLst/>
                <a:gdLst>
                  <a:gd name="T0" fmla="*/ 194 w 318"/>
                  <a:gd name="T1" fmla="*/ 3 h 129"/>
                  <a:gd name="T2" fmla="*/ 174 w 318"/>
                  <a:gd name="T3" fmla="*/ 10 h 129"/>
                  <a:gd name="T4" fmla="*/ 73 w 318"/>
                  <a:gd name="T5" fmla="*/ 73 h 129"/>
                  <a:gd name="T6" fmla="*/ 57 w 318"/>
                  <a:gd name="T7" fmla="*/ 77 h 129"/>
                  <a:gd name="T8" fmla="*/ 42 w 318"/>
                  <a:gd name="T9" fmla="*/ 103 h 129"/>
                  <a:gd name="T10" fmla="*/ 6 w 318"/>
                  <a:gd name="T11" fmla="*/ 129 h 129"/>
                  <a:gd name="T12" fmla="*/ 0 w 318"/>
                  <a:gd name="T13" fmla="*/ 129 h 129"/>
                  <a:gd name="T14" fmla="*/ 38 w 318"/>
                  <a:gd name="T15" fmla="*/ 100 h 129"/>
                  <a:gd name="T16" fmla="*/ 50 w 318"/>
                  <a:gd name="T17" fmla="*/ 77 h 129"/>
                  <a:gd name="T18" fmla="*/ 75 w 318"/>
                  <a:gd name="T19" fmla="*/ 68 h 129"/>
                  <a:gd name="T20" fmla="*/ 164 w 318"/>
                  <a:gd name="T21" fmla="*/ 13 h 129"/>
                  <a:gd name="T22" fmla="*/ 177 w 318"/>
                  <a:gd name="T23" fmla="*/ 3 h 129"/>
                  <a:gd name="T24" fmla="*/ 191 w 318"/>
                  <a:gd name="T25" fmla="*/ 0 h 129"/>
                  <a:gd name="T26" fmla="*/ 318 w 318"/>
                  <a:gd name="T27" fmla="*/ 6 h 129"/>
                  <a:gd name="T28" fmla="*/ 318 w 318"/>
                  <a:gd name="T29" fmla="*/ 11 h 129"/>
                  <a:gd name="T30" fmla="*/ 194 w 318"/>
                  <a:gd name="T31" fmla="*/ 3 h 129"/>
                  <a:gd name="T32" fmla="*/ 194 w 318"/>
                  <a:gd name="T33"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129">
                    <a:moveTo>
                      <a:pt x="194" y="3"/>
                    </a:moveTo>
                    <a:lnTo>
                      <a:pt x="174" y="10"/>
                    </a:lnTo>
                    <a:lnTo>
                      <a:pt x="73" y="73"/>
                    </a:lnTo>
                    <a:lnTo>
                      <a:pt x="57" y="77"/>
                    </a:lnTo>
                    <a:lnTo>
                      <a:pt x="42" y="103"/>
                    </a:lnTo>
                    <a:lnTo>
                      <a:pt x="6" y="129"/>
                    </a:lnTo>
                    <a:lnTo>
                      <a:pt x="0" y="129"/>
                    </a:lnTo>
                    <a:lnTo>
                      <a:pt x="38" y="100"/>
                    </a:lnTo>
                    <a:lnTo>
                      <a:pt x="50" y="77"/>
                    </a:lnTo>
                    <a:lnTo>
                      <a:pt x="75" y="68"/>
                    </a:lnTo>
                    <a:lnTo>
                      <a:pt x="164" y="13"/>
                    </a:lnTo>
                    <a:lnTo>
                      <a:pt x="177" y="3"/>
                    </a:lnTo>
                    <a:lnTo>
                      <a:pt x="191" y="0"/>
                    </a:lnTo>
                    <a:lnTo>
                      <a:pt x="318" y="6"/>
                    </a:lnTo>
                    <a:lnTo>
                      <a:pt x="318" y="11"/>
                    </a:lnTo>
                    <a:lnTo>
                      <a:pt x="194" y="3"/>
                    </a:lnTo>
                    <a:lnTo>
                      <a:pt x="194" y="3"/>
                    </a:lnTo>
                    <a:close/>
                  </a:path>
                </a:pathLst>
              </a:custGeom>
              <a:solidFill>
                <a:srgbClr val="000000"/>
              </a:solidFill>
              <a:ln>
                <a:noFill/>
              </a:ln>
            </p:spPr>
            <p:txBody>
              <a:bodyPr/>
              <a:lstStyle/>
              <a:p>
                <a:pPr algn="ctr"/>
                <a:endParaRPr lang="zh-CN" altLang="en-US" sz="2000">
                  <a:latin typeface="+mn-ea"/>
                </a:endParaRPr>
              </a:p>
            </p:txBody>
          </p:sp>
          <p:sp>
            <p:nvSpPr>
              <p:cNvPr id="1052991" name="Freeform 370"/>
              <p:cNvSpPr/>
              <p:nvPr/>
            </p:nvSpPr>
            <p:spPr bwMode="auto">
              <a:xfrm>
                <a:off x="547" y="1261"/>
                <a:ext cx="35" cy="21"/>
              </a:xfrm>
              <a:custGeom>
                <a:avLst/>
                <a:gdLst>
                  <a:gd name="T0" fmla="*/ 62 w 63"/>
                  <a:gd name="T1" fmla="*/ 5 h 42"/>
                  <a:gd name="T2" fmla="*/ 6 w 63"/>
                  <a:gd name="T3" fmla="*/ 42 h 42"/>
                  <a:gd name="T4" fmla="*/ 0 w 63"/>
                  <a:gd name="T5" fmla="*/ 40 h 42"/>
                  <a:gd name="T6" fmla="*/ 63 w 63"/>
                  <a:gd name="T7" fmla="*/ 0 h 42"/>
                  <a:gd name="T8" fmla="*/ 62 w 63"/>
                  <a:gd name="T9" fmla="*/ 5 h 42"/>
                  <a:gd name="T10" fmla="*/ 62 w 63"/>
                  <a:gd name="T11" fmla="*/ 5 h 42"/>
                </a:gdLst>
                <a:ahLst/>
                <a:cxnLst>
                  <a:cxn ang="0">
                    <a:pos x="T0" y="T1"/>
                  </a:cxn>
                  <a:cxn ang="0">
                    <a:pos x="T2" y="T3"/>
                  </a:cxn>
                  <a:cxn ang="0">
                    <a:pos x="T4" y="T5"/>
                  </a:cxn>
                  <a:cxn ang="0">
                    <a:pos x="T6" y="T7"/>
                  </a:cxn>
                  <a:cxn ang="0">
                    <a:pos x="T8" y="T9"/>
                  </a:cxn>
                  <a:cxn ang="0">
                    <a:pos x="T10" y="T11"/>
                  </a:cxn>
                </a:cxnLst>
                <a:rect l="0" t="0" r="r" b="b"/>
                <a:pathLst>
                  <a:path w="63" h="42">
                    <a:moveTo>
                      <a:pt x="62" y="5"/>
                    </a:moveTo>
                    <a:lnTo>
                      <a:pt x="6" y="42"/>
                    </a:lnTo>
                    <a:lnTo>
                      <a:pt x="0" y="40"/>
                    </a:lnTo>
                    <a:lnTo>
                      <a:pt x="63" y="0"/>
                    </a:lnTo>
                    <a:lnTo>
                      <a:pt x="62" y="5"/>
                    </a:lnTo>
                    <a:lnTo>
                      <a:pt x="62" y="5"/>
                    </a:lnTo>
                    <a:close/>
                  </a:path>
                </a:pathLst>
              </a:custGeom>
              <a:solidFill>
                <a:srgbClr val="000000"/>
              </a:solidFill>
              <a:ln>
                <a:noFill/>
              </a:ln>
            </p:spPr>
            <p:txBody>
              <a:bodyPr/>
              <a:lstStyle/>
              <a:p>
                <a:pPr algn="ctr"/>
                <a:endParaRPr lang="zh-CN" altLang="en-US" sz="2000">
                  <a:latin typeface="+mn-ea"/>
                </a:endParaRPr>
              </a:p>
            </p:txBody>
          </p:sp>
          <p:sp>
            <p:nvSpPr>
              <p:cNvPr id="1052992" name="Freeform 371"/>
              <p:cNvSpPr/>
              <p:nvPr/>
            </p:nvSpPr>
            <p:spPr bwMode="auto">
              <a:xfrm>
                <a:off x="485" y="1310"/>
                <a:ext cx="225" cy="67"/>
              </a:xfrm>
              <a:custGeom>
                <a:avLst/>
                <a:gdLst>
                  <a:gd name="T0" fmla="*/ 36 w 415"/>
                  <a:gd name="T1" fmla="*/ 6 h 132"/>
                  <a:gd name="T2" fmla="*/ 0 w 415"/>
                  <a:gd name="T3" fmla="*/ 30 h 132"/>
                  <a:gd name="T4" fmla="*/ 388 w 415"/>
                  <a:gd name="T5" fmla="*/ 127 h 132"/>
                  <a:gd name="T6" fmla="*/ 415 w 415"/>
                  <a:gd name="T7" fmla="*/ 132 h 132"/>
                  <a:gd name="T8" fmla="*/ 16 w 415"/>
                  <a:gd name="T9" fmla="*/ 26 h 132"/>
                  <a:gd name="T10" fmla="*/ 42 w 415"/>
                  <a:gd name="T11" fmla="*/ 10 h 132"/>
                  <a:gd name="T12" fmla="*/ 128 w 415"/>
                  <a:gd name="T13" fmla="*/ 31 h 132"/>
                  <a:gd name="T14" fmla="*/ 37 w 415"/>
                  <a:gd name="T15" fmla="*/ 0 h 132"/>
                  <a:gd name="T16" fmla="*/ 36 w 415"/>
                  <a:gd name="T17" fmla="*/ 6 h 132"/>
                  <a:gd name="T18" fmla="*/ 36 w 415"/>
                  <a:gd name="T19" fmla="*/ 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5" h="132">
                    <a:moveTo>
                      <a:pt x="36" y="6"/>
                    </a:moveTo>
                    <a:lnTo>
                      <a:pt x="0" y="30"/>
                    </a:lnTo>
                    <a:lnTo>
                      <a:pt x="388" y="127"/>
                    </a:lnTo>
                    <a:lnTo>
                      <a:pt x="415" y="132"/>
                    </a:lnTo>
                    <a:lnTo>
                      <a:pt x="16" y="26"/>
                    </a:lnTo>
                    <a:lnTo>
                      <a:pt x="42" y="10"/>
                    </a:lnTo>
                    <a:lnTo>
                      <a:pt x="128" y="31"/>
                    </a:lnTo>
                    <a:lnTo>
                      <a:pt x="37" y="0"/>
                    </a:lnTo>
                    <a:lnTo>
                      <a:pt x="36" y="6"/>
                    </a:lnTo>
                    <a:lnTo>
                      <a:pt x="36" y="6"/>
                    </a:lnTo>
                    <a:close/>
                  </a:path>
                </a:pathLst>
              </a:custGeom>
              <a:solidFill>
                <a:srgbClr val="000000"/>
              </a:solidFill>
              <a:ln>
                <a:noFill/>
              </a:ln>
            </p:spPr>
            <p:txBody>
              <a:bodyPr/>
              <a:lstStyle/>
              <a:p>
                <a:pPr algn="ctr"/>
                <a:endParaRPr lang="zh-CN" altLang="en-US" sz="2000">
                  <a:latin typeface="+mn-ea"/>
                </a:endParaRPr>
              </a:p>
            </p:txBody>
          </p:sp>
          <p:sp>
            <p:nvSpPr>
              <p:cNvPr id="1052993" name="Freeform 372"/>
              <p:cNvSpPr/>
              <p:nvPr/>
            </p:nvSpPr>
            <p:spPr bwMode="auto">
              <a:xfrm>
                <a:off x="622" y="1338"/>
                <a:ext cx="106" cy="22"/>
              </a:xfrm>
              <a:custGeom>
                <a:avLst/>
                <a:gdLst>
                  <a:gd name="T0" fmla="*/ 15 w 196"/>
                  <a:gd name="T1" fmla="*/ 0 h 44"/>
                  <a:gd name="T2" fmla="*/ 195 w 196"/>
                  <a:gd name="T3" fmla="*/ 39 h 44"/>
                  <a:gd name="T4" fmla="*/ 196 w 196"/>
                  <a:gd name="T5" fmla="*/ 44 h 44"/>
                  <a:gd name="T6" fmla="*/ 0 w 196"/>
                  <a:gd name="T7" fmla="*/ 0 h 44"/>
                  <a:gd name="T8" fmla="*/ 15 w 196"/>
                  <a:gd name="T9" fmla="*/ 0 h 44"/>
                  <a:gd name="T10" fmla="*/ 15 w 196"/>
                  <a:gd name="T11" fmla="*/ 0 h 44"/>
                </a:gdLst>
                <a:ahLst/>
                <a:cxnLst>
                  <a:cxn ang="0">
                    <a:pos x="T0" y="T1"/>
                  </a:cxn>
                  <a:cxn ang="0">
                    <a:pos x="T2" y="T3"/>
                  </a:cxn>
                  <a:cxn ang="0">
                    <a:pos x="T4" y="T5"/>
                  </a:cxn>
                  <a:cxn ang="0">
                    <a:pos x="T6" y="T7"/>
                  </a:cxn>
                  <a:cxn ang="0">
                    <a:pos x="T8" y="T9"/>
                  </a:cxn>
                  <a:cxn ang="0">
                    <a:pos x="T10" y="T11"/>
                  </a:cxn>
                </a:cxnLst>
                <a:rect l="0" t="0" r="r" b="b"/>
                <a:pathLst>
                  <a:path w="196" h="44">
                    <a:moveTo>
                      <a:pt x="15" y="0"/>
                    </a:moveTo>
                    <a:lnTo>
                      <a:pt x="195" y="39"/>
                    </a:lnTo>
                    <a:lnTo>
                      <a:pt x="196" y="44"/>
                    </a:lnTo>
                    <a:lnTo>
                      <a:pt x="0" y="0"/>
                    </a:lnTo>
                    <a:lnTo>
                      <a:pt x="15" y="0"/>
                    </a:lnTo>
                    <a:lnTo>
                      <a:pt x="15" y="0"/>
                    </a:lnTo>
                    <a:close/>
                  </a:path>
                </a:pathLst>
              </a:custGeom>
              <a:solidFill>
                <a:srgbClr val="000000"/>
              </a:solidFill>
              <a:ln>
                <a:noFill/>
              </a:ln>
            </p:spPr>
            <p:txBody>
              <a:bodyPr/>
              <a:lstStyle/>
              <a:p>
                <a:pPr algn="ctr"/>
                <a:endParaRPr lang="zh-CN" altLang="en-US" sz="2000">
                  <a:latin typeface="+mn-ea"/>
                </a:endParaRPr>
              </a:p>
            </p:txBody>
          </p:sp>
          <p:sp>
            <p:nvSpPr>
              <p:cNvPr id="1052994" name="Freeform 373"/>
              <p:cNvSpPr/>
              <p:nvPr/>
            </p:nvSpPr>
            <p:spPr bwMode="auto">
              <a:xfrm>
                <a:off x="608" y="1339"/>
                <a:ext cx="121" cy="26"/>
              </a:xfrm>
              <a:custGeom>
                <a:avLst/>
                <a:gdLst>
                  <a:gd name="T0" fmla="*/ 25 w 223"/>
                  <a:gd name="T1" fmla="*/ 1 h 52"/>
                  <a:gd name="T2" fmla="*/ 223 w 223"/>
                  <a:gd name="T3" fmla="*/ 47 h 52"/>
                  <a:gd name="T4" fmla="*/ 223 w 223"/>
                  <a:gd name="T5" fmla="*/ 52 h 52"/>
                  <a:gd name="T6" fmla="*/ 0 w 223"/>
                  <a:gd name="T7" fmla="*/ 0 h 52"/>
                  <a:gd name="T8" fmla="*/ 25 w 223"/>
                  <a:gd name="T9" fmla="*/ 1 h 52"/>
                  <a:gd name="T10" fmla="*/ 25 w 223"/>
                  <a:gd name="T11" fmla="*/ 1 h 52"/>
                </a:gdLst>
                <a:ahLst/>
                <a:cxnLst>
                  <a:cxn ang="0">
                    <a:pos x="T0" y="T1"/>
                  </a:cxn>
                  <a:cxn ang="0">
                    <a:pos x="T2" y="T3"/>
                  </a:cxn>
                  <a:cxn ang="0">
                    <a:pos x="T4" y="T5"/>
                  </a:cxn>
                  <a:cxn ang="0">
                    <a:pos x="T6" y="T7"/>
                  </a:cxn>
                  <a:cxn ang="0">
                    <a:pos x="T8" y="T9"/>
                  </a:cxn>
                  <a:cxn ang="0">
                    <a:pos x="T10" y="T11"/>
                  </a:cxn>
                </a:cxnLst>
                <a:rect l="0" t="0" r="r" b="b"/>
                <a:pathLst>
                  <a:path w="223" h="52">
                    <a:moveTo>
                      <a:pt x="25" y="1"/>
                    </a:moveTo>
                    <a:lnTo>
                      <a:pt x="223" y="47"/>
                    </a:lnTo>
                    <a:lnTo>
                      <a:pt x="223" y="52"/>
                    </a:lnTo>
                    <a:lnTo>
                      <a:pt x="0" y="0"/>
                    </a:lnTo>
                    <a:lnTo>
                      <a:pt x="25" y="1"/>
                    </a:lnTo>
                    <a:lnTo>
                      <a:pt x="25" y="1"/>
                    </a:lnTo>
                    <a:close/>
                  </a:path>
                </a:pathLst>
              </a:custGeom>
              <a:solidFill>
                <a:srgbClr val="000000"/>
              </a:solidFill>
              <a:ln>
                <a:noFill/>
              </a:ln>
            </p:spPr>
            <p:txBody>
              <a:bodyPr/>
              <a:lstStyle/>
              <a:p>
                <a:pPr algn="ctr"/>
                <a:endParaRPr lang="zh-CN" altLang="en-US" sz="2000">
                  <a:latin typeface="+mn-ea"/>
                </a:endParaRPr>
              </a:p>
            </p:txBody>
          </p:sp>
          <p:sp>
            <p:nvSpPr>
              <p:cNvPr id="1052995" name="Freeform 374"/>
              <p:cNvSpPr/>
              <p:nvPr/>
            </p:nvSpPr>
            <p:spPr bwMode="auto">
              <a:xfrm>
                <a:off x="586" y="1259"/>
                <a:ext cx="124" cy="20"/>
              </a:xfrm>
              <a:custGeom>
                <a:avLst/>
                <a:gdLst>
                  <a:gd name="T0" fmla="*/ 0 w 226"/>
                  <a:gd name="T1" fmla="*/ 0 h 41"/>
                  <a:gd name="T2" fmla="*/ 84 w 226"/>
                  <a:gd name="T3" fmla="*/ 10 h 41"/>
                  <a:gd name="T4" fmla="*/ 188 w 226"/>
                  <a:gd name="T5" fmla="*/ 36 h 41"/>
                  <a:gd name="T6" fmla="*/ 226 w 226"/>
                  <a:gd name="T7" fmla="*/ 41 h 41"/>
                  <a:gd name="T8" fmla="*/ 183 w 226"/>
                  <a:gd name="T9" fmla="*/ 39 h 41"/>
                  <a:gd name="T10" fmla="*/ 73 w 226"/>
                  <a:gd name="T11" fmla="*/ 12 h 41"/>
                  <a:gd name="T12" fmla="*/ 0 w 226"/>
                  <a:gd name="T13" fmla="*/ 0 h 41"/>
                  <a:gd name="T14" fmla="*/ 0 w 226"/>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41">
                    <a:moveTo>
                      <a:pt x="0" y="0"/>
                    </a:moveTo>
                    <a:lnTo>
                      <a:pt x="84" y="10"/>
                    </a:lnTo>
                    <a:lnTo>
                      <a:pt x="188" y="36"/>
                    </a:lnTo>
                    <a:lnTo>
                      <a:pt x="226" y="41"/>
                    </a:lnTo>
                    <a:lnTo>
                      <a:pt x="183" y="39"/>
                    </a:lnTo>
                    <a:lnTo>
                      <a:pt x="73" y="12"/>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2996" name="Freeform 375"/>
              <p:cNvSpPr/>
              <p:nvPr/>
            </p:nvSpPr>
            <p:spPr bwMode="auto">
              <a:xfrm>
                <a:off x="569" y="1256"/>
                <a:ext cx="23" cy="1"/>
              </a:xfrm>
              <a:custGeom>
                <a:avLst/>
                <a:gdLst>
                  <a:gd name="T0" fmla="*/ 3 w 40"/>
                  <a:gd name="T1" fmla="*/ 0 h 3"/>
                  <a:gd name="T2" fmla="*/ 40 w 40"/>
                  <a:gd name="T3" fmla="*/ 0 h 3"/>
                  <a:gd name="T4" fmla="*/ 28 w 40"/>
                  <a:gd name="T5" fmla="*/ 3 h 3"/>
                  <a:gd name="T6" fmla="*/ 0 w 40"/>
                  <a:gd name="T7" fmla="*/ 3 h 3"/>
                  <a:gd name="T8" fmla="*/ 3 w 40"/>
                  <a:gd name="T9" fmla="*/ 0 h 3"/>
                  <a:gd name="T10" fmla="*/ 3 w 40"/>
                  <a:gd name="T11" fmla="*/ 0 h 3"/>
                </a:gdLst>
                <a:ahLst/>
                <a:cxnLst>
                  <a:cxn ang="0">
                    <a:pos x="T0" y="T1"/>
                  </a:cxn>
                  <a:cxn ang="0">
                    <a:pos x="T2" y="T3"/>
                  </a:cxn>
                  <a:cxn ang="0">
                    <a:pos x="T4" y="T5"/>
                  </a:cxn>
                  <a:cxn ang="0">
                    <a:pos x="T6" y="T7"/>
                  </a:cxn>
                  <a:cxn ang="0">
                    <a:pos x="T8" y="T9"/>
                  </a:cxn>
                  <a:cxn ang="0">
                    <a:pos x="T10" y="T11"/>
                  </a:cxn>
                </a:cxnLst>
                <a:rect l="0" t="0" r="r" b="b"/>
                <a:pathLst>
                  <a:path w="40" h="3">
                    <a:moveTo>
                      <a:pt x="3" y="0"/>
                    </a:moveTo>
                    <a:lnTo>
                      <a:pt x="40" y="0"/>
                    </a:lnTo>
                    <a:lnTo>
                      <a:pt x="28" y="3"/>
                    </a:lnTo>
                    <a:lnTo>
                      <a:pt x="0" y="3"/>
                    </a:lnTo>
                    <a:lnTo>
                      <a:pt x="3" y="0"/>
                    </a:lnTo>
                    <a:lnTo>
                      <a:pt x="3" y="0"/>
                    </a:lnTo>
                    <a:close/>
                  </a:path>
                </a:pathLst>
              </a:custGeom>
              <a:solidFill>
                <a:srgbClr val="000000"/>
              </a:solidFill>
              <a:ln>
                <a:noFill/>
              </a:ln>
            </p:spPr>
            <p:txBody>
              <a:bodyPr/>
              <a:lstStyle/>
              <a:p>
                <a:pPr algn="ctr"/>
                <a:endParaRPr lang="zh-CN" altLang="en-US" sz="2000">
                  <a:latin typeface="+mn-ea"/>
                </a:endParaRPr>
              </a:p>
            </p:txBody>
          </p:sp>
          <p:sp>
            <p:nvSpPr>
              <p:cNvPr id="1052997" name="Freeform 376"/>
              <p:cNvSpPr/>
              <p:nvPr/>
            </p:nvSpPr>
            <p:spPr bwMode="auto">
              <a:xfrm>
                <a:off x="580" y="1249"/>
                <a:ext cx="22" cy="3"/>
              </a:xfrm>
              <a:custGeom>
                <a:avLst/>
                <a:gdLst>
                  <a:gd name="T0" fmla="*/ 4 w 44"/>
                  <a:gd name="T1" fmla="*/ 0 h 5"/>
                  <a:gd name="T2" fmla="*/ 44 w 44"/>
                  <a:gd name="T3" fmla="*/ 0 h 5"/>
                  <a:gd name="T4" fmla="*/ 44 w 44"/>
                  <a:gd name="T5" fmla="*/ 5 h 5"/>
                  <a:gd name="T6" fmla="*/ 0 w 44"/>
                  <a:gd name="T7" fmla="*/ 5 h 5"/>
                  <a:gd name="T8" fmla="*/ 4 w 44"/>
                  <a:gd name="T9" fmla="*/ 0 h 5"/>
                  <a:gd name="T10" fmla="*/ 4 w 44"/>
                  <a:gd name="T11" fmla="*/ 0 h 5"/>
                </a:gdLst>
                <a:ahLst/>
                <a:cxnLst>
                  <a:cxn ang="0">
                    <a:pos x="T0" y="T1"/>
                  </a:cxn>
                  <a:cxn ang="0">
                    <a:pos x="T2" y="T3"/>
                  </a:cxn>
                  <a:cxn ang="0">
                    <a:pos x="T4" y="T5"/>
                  </a:cxn>
                  <a:cxn ang="0">
                    <a:pos x="T6" y="T7"/>
                  </a:cxn>
                  <a:cxn ang="0">
                    <a:pos x="T8" y="T9"/>
                  </a:cxn>
                  <a:cxn ang="0">
                    <a:pos x="T10" y="T11"/>
                  </a:cxn>
                </a:cxnLst>
                <a:rect l="0" t="0" r="r" b="b"/>
                <a:pathLst>
                  <a:path w="44" h="5">
                    <a:moveTo>
                      <a:pt x="4" y="0"/>
                    </a:moveTo>
                    <a:lnTo>
                      <a:pt x="44" y="0"/>
                    </a:lnTo>
                    <a:lnTo>
                      <a:pt x="44" y="5"/>
                    </a:lnTo>
                    <a:lnTo>
                      <a:pt x="0" y="5"/>
                    </a:lnTo>
                    <a:lnTo>
                      <a:pt x="4" y="0"/>
                    </a:lnTo>
                    <a:lnTo>
                      <a:pt x="4" y="0"/>
                    </a:lnTo>
                    <a:close/>
                  </a:path>
                </a:pathLst>
              </a:custGeom>
              <a:solidFill>
                <a:srgbClr val="000000"/>
              </a:solidFill>
              <a:ln>
                <a:noFill/>
              </a:ln>
            </p:spPr>
            <p:txBody>
              <a:bodyPr/>
              <a:lstStyle/>
              <a:p>
                <a:pPr algn="ctr"/>
                <a:endParaRPr lang="zh-CN" altLang="en-US" sz="2000">
                  <a:latin typeface="+mn-ea"/>
                </a:endParaRPr>
              </a:p>
            </p:txBody>
          </p:sp>
          <p:sp>
            <p:nvSpPr>
              <p:cNvPr id="1052998" name="Freeform 377"/>
              <p:cNvSpPr/>
              <p:nvPr/>
            </p:nvSpPr>
            <p:spPr bwMode="auto">
              <a:xfrm>
                <a:off x="574" y="1252"/>
                <a:ext cx="27" cy="2"/>
              </a:xfrm>
              <a:custGeom>
                <a:avLst/>
                <a:gdLst>
                  <a:gd name="T0" fmla="*/ 4 w 50"/>
                  <a:gd name="T1" fmla="*/ 0 h 5"/>
                  <a:gd name="T2" fmla="*/ 50 w 50"/>
                  <a:gd name="T3" fmla="*/ 0 h 5"/>
                  <a:gd name="T4" fmla="*/ 44 w 50"/>
                  <a:gd name="T5" fmla="*/ 5 h 5"/>
                  <a:gd name="T6" fmla="*/ 0 w 50"/>
                  <a:gd name="T7" fmla="*/ 2 h 5"/>
                  <a:gd name="T8" fmla="*/ 4 w 50"/>
                  <a:gd name="T9" fmla="*/ 0 h 5"/>
                  <a:gd name="T10" fmla="*/ 4 w 50"/>
                  <a:gd name="T11" fmla="*/ 0 h 5"/>
                </a:gdLst>
                <a:ahLst/>
                <a:cxnLst>
                  <a:cxn ang="0">
                    <a:pos x="T0" y="T1"/>
                  </a:cxn>
                  <a:cxn ang="0">
                    <a:pos x="T2" y="T3"/>
                  </a:cxn>
                  <a:cxn ang="0">
                    <a:pos x="T4" y="T5"/>
                  </a:cxn>
                  <a:cxn ang="0">
                    <a:pos x="T6" y="T7"/>
                  </a:cxn>
                  <a:cxn ang="0">
                    <a:pos x="T8" y="T9"/>
                  </a:cxn>
                  <a:cxn ang="0">
                    <a:pos x="T10" y="T11"/>
                  </a:cxn>
                </a:cxnLst>
                <a:rect l="0" t="0" r="r" b="b"/>
                <a:pathLst>
                  <a:path w="50" h="5">
                    <a:moveTo>
                      <a:pt x="4" y="0"/>
                    </a:moveTo>
                    <a:lnTo>
                      <a:pt x="50" y="0"/>
                    </a:lnTo>
                    <a:lnTo>
                      <a:pt x="44" y="5"/>
                    </a:lnTo>
                    <a:lnTo>
                      <a:pt x="0" y="2"/>
                    </a:lnTo>
                    <a:lnTo>
                      <a:pt x="4" y="0"/>
                    </a:lnTo>
                    <a:lnTo>
                      <a:pt x="4" y="0"/>
                    </a:lnTo>
                    <a:close/>
                  </a:path>
                </a:pathLst>
              </a:custGeom>
              <a:solidFill>
                <a:srgbClr val="000000"/>
              </a:solidFill>
              <a:ln>
                <a:noFill/>
              </a:ln>
            </p:spPr>
            <p:txBody>
              <a:bodyPr/>
              <a:lstStyle/>
              <a:p>
                <a:pPr algn="ctr"/>
                <a:endParaRPr lang="zh-CN" altLang="en-US" sz="2000">
                  <a:latin typeface="+mn-ea"/>
                </a:endParaRPr>
              </a:p>
            </p:txBody>
          </p:sp>
          <p:sp>
            <p:nvSpPr>
              <p:cNvPr id="1052999" name="Freeform 378"/>
              <p:cNvSpPr/>
              <p:nvPr/>
            </p:nvSpPr>
            <p:spPr bwMode="auto">
              <a:xfrm>
                <a:off x="571" y="1253"/>
                <a:ext cx="24" cy="2"/>
              </a:xfrm>
              <a:custGeom>
                <a:avLst/>
                <a:gdLst>
                  <a:gd name="T0" fmla="*/ 0 w 44"/>
                  <a:gd name="T1" fmla="*/ 1 h 3"/>
                  <a:gd name="T2" fmla="*/ 44 w 44"/>
                  <a:gd name="T3" fmla="*/ 3 h 3"/>
                  <a:gd name="T4" fmla="*/ 39 w 44"/>
                  <a:gd name="T5" fmla="*/ 1 h 3"/>
                  <a:gd name="T6" fmla="*/ 3 w 44"/>
                  <a:gd name="T7" fmla="*/ 0 h 3"/>
                  <a:gd name="T8" fmla="*/ 0 w 44"/>
                  <a:gd name="T9" fmla="*/ 1 h 3"/>
                  <a:gd name="T10" fmla="*/ 0 w 44"/>
                  <a:gd name="T11" fmla="*/ 1 h 3"/>
                </a:gdLst>
                <a:ahLst/>
                <a:cxnLst>
                  <a:cxn ang="0">
                    <a:pos x="T0" y="T1"/>
                  </a:cxn>
                  <a:cxn ang="0">
                    <a:pos x="T2" y="T3"/>
                  </a:cxn>
                  <a:cxn ang="0">
                    <a:pos x="T4" y="T5"/>
                  </a:cxn>
                  <a:cxn ang="0">
                    <a:pos x="T6" y="T7"/>
                  </a:cxn>
                  <a:cxn ang="0">
                    <a:pos x="T8" y="T9"/>
                  </a:cxn>
                  <a:cxn ang="0">
                    <a:pos x="T10" y="T11"/>
                  </a:cxn>
                </a:cxnLst>
                <a:rect l="0" t="0" r="r" b="b"/>
                <a:pathLst>
                  <a:path w="44" h="3">
                    <a:moveTo>
                      <a:pt x="0" y="1"/>
                    </a:moveTo>
                    <a:lnTo>
                      <a:pt x="44" y="3"/>
                    </a:lnTo>
                    <a:lnTo>
                      <a:pt x="39" y="1"/>
                    </a:lnTo>
                    <a:lnTo>
                      <a:pt x="3" y="0"/>
                    </a:lnTo>
                    <a:lnTo>
                      <a:pt x="0" y="1"/>
                    </a:lnTo>
                    <a:lnTo>
                      <a:pt x="0" y="1"/>
                    </a:lnTo>
                    <a:close/>
                  </a:path>
                </a:pathLst>
              </a:custGeom>
              <a:solidFill>
                <a:srgbClr val="000000"/>
              </a:solidFill>
              <a:ln>
                <a:noFill/>
              </a:ln>
            </p:spPr>
            <p:txBody>
              <a:bodyPr/>
              <a:lstStyle/>
              <a:p>
                <a:pPr algn="ctr"/>
                <a:endParaRPr lang="zh-CN" altLang="en-US" sz="2000">
                  <a:latin typeface="+mn-ea"/>
                </a:endParaRPr>
              </a:p>
            </p:txBody>
          </p:sp>
          <p:sp>
            <p:nvSpPr>
              <p:cNvPr id="1053000" name="Freeform 379"/>
              <p:cNvSpPr/>
              <p:nvPr/>
            </p:nvSpPr>
            <p:spPr bwMode="auto">
              <a:xfrm>
                <a:off x="551" y="1258"/>
                <a:ext cx="33" cy="3"/>
              </a:xfrm>
              <a:custGeom>
                <a:avLst/>
                <a:gdLst>
                  <a:gd name="T0" fmla="*/ 0 w 61"/>
                  <a:gd name="T1" fmla="*/ 3 h 5"/>
                  <a:gd name="T2" fmla="*/ 61 w 61"/>
                  <a:gd name="T3" fmla="*/ 5 h 5"/>
                  <a:gd name="T4" fmla="*/ 61 w 61"/>
                  <a:gd name="T5" fmla="*/ 3 h 5"/>
                  <a:gd name="T6" fmla="*/ 4 w 61"/>
                  <a:gd name="T7" fmla="*/ 0 h 5"/>
                  <a:gd name="T8" fmla="*/ 0 w 61"/>
                  <a:gd name="T9" fmla="*/ 3 h 5"/>
                  <a:gd name="T10" fmla="*/ 0 w 61"/>
                  <a:gd name="T11" fmla="*/ 3 h 5"/>
                </a:gdLst>
                <a:ahLst/>
                <a:cxnLst>
                  <a:cxn ang="0">
                    <a:pos x="T0" y="T1"/>
                  </a:cxn>
                  <a:cxn ang="0">
                    <a:pos x="T2" y="T3"/>
                  </a:cxn>
                  <a:cxn ang="0">
                    <a:pos x="T4" y="T5"/>
                  </a:cxn>
                  <a:cxn ang="0">
                    <a:pos x="T6" y="T7"/>
                  </a:cxn>
                  <a:cxn ang="0">
                    <a:pos x="T8" y="T9"/>
                  </a:cxn>
                  <a:cxn ang="0">
                    <a:pos x="T10" y="T11"/>
                  </a:cxn>
                </a:cxnLst>
                <a:rect l="0" t="0" r="r" b="b"/>
                <a:pathLst>
                  <a:path w="61" h="5">
                    <a:moveTo>
                      <a:pt x="0" y="3"/>
                    </a:moveTo>
                    <a:lnTo>
                      <a:pt x="61" y="5"/>
                    </a:lnTo>
                    <a:lnTo>
                      <a:pt x="61" y="3"/>
                    </a:lnTo>
                    <a:lnTo>
                      <a:pt x="4" y="0"/>
                    </a:lnTo>
                    <a:lnTo>
                      <a:pt x="0" y="3"/>
                    </a:lnTo>
                    <a:lnTo>
                      <a:pt x="0" y="3"/>
                    </a:lnTo>
                    <a:close/>
                  </a:path>
                </a:pathLst>
              </a:custGeom>
              <a:solidFill>
                <a:srgbClr val="000000"/>
              </a:solidFill>
              <a:ln>
                <a:noFill/>
              </a:ln>
            </p:spPr>
            <p:txBody>
              <a:bodyPr/>
              <a:lstStyle/>
              <a:p>
                <a:pPr algn="ctr"/>
                <a:endParaRPr lang="zh-CN" altLang="en-US" sz="2000">
                  <a:latin typeface="+mn-ea"/>
                </a:endParaRPr>
              </a:p>
            </p:txBody>
          </p:sp>
          <p:sp>
            <p:nvSpPr>
              <p:cNvPr id="1053001" name="Freeform 380"/>
              <p:cNvSpPr/>
              <p:nvPr/>
            </p:nvSpPr>
            <p:spPr bwMode="auto">
              <a:xfrm>
                <a:off x="516" y="1257"/>
                <a:ext cx="30" cy="2"/>
              </a:xfrm>
              <a:custGeom>
                <a:avLst/>
                <a:gdLst>
                  <a:gd name="T0" fmla="*/ 55 w 55"/>
                  <a:gd name="T1" fmla="*/ 5 h 5"/>
                  <a:gd name="T2" fmla="*/ 3 w 55"/>
                  <a:gd name="T3" fmla="*/ 4 h 5"/>
                  <a:gd name="T4" fmla="*/ 0 w 55"/>
                  <a:gd name="T5" fmla="*/ 0 h 5"/>
                  <a:gd name="T6" fmla="*/ 52 w 55"/>
                  <a:gd name="T7" fmla="*/ 2 h 5"/>
                  <a:gd name="T8" fmla="*/ 55 w 55"/>
                  <a:gd name="T9" fmla="*/ 5 h 5"/>
                  <a:gd name="T10" fmla="*/ 55 w 55"/>
                  <a:gd name="T11" fmla="*/ 5 h 5"/>
                </a:gdLst>
                <a:ahLst/>
                <a:cxnLst>
                  <a:cxn ang="0">
                    <a:pos x="T0" y="T1"/>
                  </a:cxn>
                  <a:cxn ang="0">
                    <a:pos x="T2" y="T3"/>
                  </a:cxn>
                  <a:cxn ang="0">
                    <a:pos x="T4" y="T5"/>
                  </a:cxn>
                  <a:cxn ang="0">
                    <a:pos x="T6" y="T7"/>
                  </a:cxn>
                  <a:cxn ang="0">
                    <a:pos x="T8" y="T9"/>
                  </a:cxn>
                  <a:cxn ang="0">
                    <a:pos x="T10" y="T11"/>
                  </a:cxn>
                </a:cxnLst>
                <a:rect l="0" t="0" r="r" b="b"/>
                <a:pathLst>
                  <a:path w="55" h="5">
                    <a:moveTo>
                      <a:pt x="55" y="5"/>
                    </a:moveTo>
                    <a:lnTo>
                      <a:pt x="3" y="4"/>
                    </a:lnTo>
                    <a:lnTo>
                      <a:pt x="0" y="0"/>
                    </a:lnTo>
                    <a:lnTo>
                      <a:pt x="52" y="2"/>
                    </a:lnTo>
                    <a:lnTo>
                      <a:pt x="55" y="5"/>
                    </a:lnTo>
                    <a:lnTo>
                      <a:pt x="55" y="5"/>
                    </a:lnTo>
                    <a:close/>
                  </a:path>
                </a:pathLst>
              </a:custGeom>
              <a:solidFill>
                <a:srgbClr val="000000"/>
              </a:solidFill>
              <a:ln>
                <a:noFill/>
              </a:ln>
            </p:spPr>
            <p:txBody>
              <a:bodyPr/>
              <a:lstStyle/>
              <a:p>
                <a:pPr algn="ctr"/>
                <a:endParaRPr lang="zh-CN" altLang="en-US" sz="2000">
                  <a:latin typeface="+mn-ea"/>
                </a:endParaRPr>
              </a:p>
            </p:txBody>
          </p:sp>
          <p:sp>
            <p:nvSpPr>
              <p:cNvPr id="1053002" name="Freeform 381"/>
              <p:cNvSpPr/>
              <p:nvPr/>
            </p:nvSpPr>
            <p:spPr bwMode="auto">
              <a:xfrm>
                <a:off x="505" y="1251"/>
                <a:ext cx="38" cy="4"/>
              </a:xfrm>
              <a:custGeom>
                <a:avLst/>
                <a:gdLst>
                  <a:gd name="T0" fmla="*/ 0 w 70"/>
                  <a:gd name="T1" fmla="*/ 0 h 8"/>
                  <a:gd name="T2" fmla="*/ 65 w 70"/>
                  <a:gd name="T3" fmla="*/ 3 h 8"/>
                  <a:gd name="T4" fmla="*/ 70 w 70"/>
                  <a:gd name="T5" fmla="*/ 8 h 8"/>
                  <a:gd name="T6" fmla="*/ 5 w 70"/>
                  <a:gd name="T7" fmla="*/ 3 h 8"/>
                  <a:gd name="T8" fmla="*/ 0 w 70"/>
                  <a:gd name="T9" fmla="*/ 0 h 8"/>
                  <a:gd name="T10" fmla="*/ 0 w 70"/>
                  <a:gd name="T11" fmla="*/ 0 h 8"/>
                </a:gdLst>
                <a:ahLst/>
                <a:cxnLst>
                  <a:cxn ang="0">
                    <a:pos x="T0" y="T1"/>
                  </a:cxn>
                  <a:cxn ang="0">
                    <a:pos x="T2" y="T3"/>
                  </a:cxn>
                  <a:cxn ang="0">
                    <a:pos x="T4" y="T5"/>
                  </a:cxn>
                  <a:cxn ang="0">
                    <a:pos x="T6" y="T7"/>
                  </a:cxn>
                  <a:cxn ang="0">
                    <a:pos x="T8" y="T9"/>
                  </a:cxn>
                  <a:cxn ang="0">
                    <a:pos x="T10" y="T11"/>
                  </a:cxn>
                </a:cxnLst>
                <a:rect l="0" t="0" r="r" b="b"/>
                <a:pathLst>
                  <a:path w="70" h="8">
                    <a:moveTo>
                      <a:pt x="0" y="0"/>
                    </a:moveTo>
                    <a:lnTo>
                      <a:pt x="65" y="3"/>
                    </a:lnTo>
                    <a:lnTo>
                      <a:pt x="70" y="8"/>
                    </a:lnTo>
                    <a:lnTo>
                      <a:pt x="5" y="3"/>
                    </a:lnTo>
                    <a:lnTo>
                      <a:pt x="0" y="0"/>
                    </a:lnTo>
                    <a:lnTo>
                      <a:pt x="0" y="0"/>
                    </a:lnTo>
                    <a:close/>
                  </a:path>
                </a:pathLst>
              </a:custGeom>
              <a:solidFill>
                <a:srgbClr val="000000"/>
              </a:solidFill>
              <a:ln>
                <a:noFill/>
              </a:ln>
            </p:spPr>
            <p:txBody>
              <a:bodyPr/>
              <a:lstStyle/>
              <a:p>
                <a:pPr algn="ctr"/>
                <a:endParaRPr lang="zh-CN" altLang="en-US" sz="2000">
                  <a:latin typeface="+mn-ea"/>
                </a:endParaRPr>
              </a:p>
            </p:txBody>
          </p:sp>
          <p:sp>
            <p:nvSpPr>
              <p:cNvPr id="1053003" name="Freeform 382"/>
              <p:cNvSpPr/>
              <p:nvPr/>
            </p:nvSpPr>
            <p:spPr bwMode="auto">
              <a:xfrm>
                <a:off x="489" y="1340"/>
                <a:ext cx="5" cy="15"/>
              </a:xfrm>
              <a:custGeom>
                <a:avLst/>
                <a:gdLst>
                  <a:gd name="T0" fmla="*/ 9 w 11"/>
                  <a:gd name="T1" fmla="*/ 0 h 30"/>
                  <a:gd name="T2" fmla="*/ 11 w 11"/>
                  <a:gd name="T3" fmla="*/ 30 h 30"/>
                  <a:gd name="T4" fmla="*/ 0 w 11"/>
                  <a:gd name="T5" fmla="*/ 2 h 30"/>
                  <a:gd name="T6" fmla="*/ 9 w 11"/>
                  <a:gd name="T7" fmla="*/ 0 h 30"/>
                  <a:gd name="T8" fmla="*/ 9 w 11"/>
                  <a:gd name="T9" fmla="*/ 0 h 30"/>
                </a:gdLst>
                <a:ahLst/>
                <a:cxnLst>
                  <a:cxn ang="0">
                    <a:pos x="T0" y="T1"/>
                  </a:cxn>
                  <a:cxn ang="0">
                    <a:pos x="T2" y="T3"/>
                  </a:cxn>
                  <a:cxn ang="0">
                    <a:pos x="T4" y="T5"/>
                  </a:cxn>
                  <a:cxn ang="0">
                    <a:pos x="T6" y="T7"/>
                  </a:cxn>
                  <a:cxn ang="0">
                    <a:pos x="T8" y="T9"/>
                  </a:cxn>
                </a:cxnLst>
                <a:rect l="0" t="0" r="r" b="b"/>
                <a:pathLst>
                  <a:path w="11" h="30">
                    <a:moveTo>
                      <a:pt x="9" y="0"/>
                    </a:moveTo>
                    <a:lnTo>
                      <a:pt x="11" y="30"/>
                    </a:lnTo>
                    <a:lnTo>
                      <a:pt x="0" y="2"/>
                    </a:lnTo>
                    <a:lnTo>
                      <a:pt x="9" y="0"/>
                    </a:lnTo>
                    <a:lnTo>
                      <a:pt x="9" y="0"/>
                    </a:lnTo>
                    <a:close/>
                  </a:path>
                </a:pathLst>
              </a:custGeom>
              <a:solidFill>
                <a:srgbClr val="000000"/>
              </a:solidFill>
              <a:ln>
                <a:noFill/>
              </a:ln>
            </p:spPr>
            <p:txBody>
              <a:bodyPr/>
              <a:lstStyle/>
              <a:p>
                <a:pPr algn="ctr"/>
                <a:endParaRPr lang="zh-CN" altLang="en-US" sz="2000">
                  <a:latin typeface="+mn-ea"/>
                </a:endParaRPr>
              </a:p>
            </p:txBody>
          </p:sp>
          <p:sp>
            <p:nvSpPr>
              <p:cNvPr id="1053004" name="Freeform 383"/>
              <p:cNvSpPr/>
              <p:nvPr/>
            </p:nvSpPr>
            <p:spPr bwMode="auto">
              <a:xfrm>
                <a:off x="433" y="1345"/>
                <a:ext cx="152" cy="84"/>
              </a:xfrm>
              <a:custGeom>
                <a:avLst/>
                <a:gdLst>
                  <a:gd name="T0" fmla="*/ 12 w 280"/>
                  <a:gd name="T1" fmla="*/ 0 h 170"/>
                  <a:gd name="T2" fmla="*/ 109 w 280"/>
                  <a:gd name="T3" fmla="*/ 17 h 170"/>
                  <a:gd name="T4" fmla="*/ 183 w 280"/>
                  <a:gd name="T5" fmla="*/ 9 h 170"/>
                  <a:gd name="T6" fmla="*/ 280 w 280"/>
                  <a:gd name="T7" fmla="*/ 31 h 170"/>
                  <a:gd name="T8" fmla="*/ 278 w 280"/>
                  <a:gd name="T9" fmla="*/ 170 h 170"/>
                  <a:gd name="T10" fmla="*/ 99 w 280"/>
                  <a:gd name="T11" fmla="*/ 165 h 170"/>
                  <a:gd name="T12" fmla="*/ 121 w 280"/>
                  <a:gd name="T13" fmla="*/ 86 h 170"/>
                  <a:gd name="T14" fmla="*/ 112 w 280"/>
                  <a:gd name="T15" fmla="*/ 34 h 170"/>
                  <a:gd name="T16" fmla="*/ 0 w 280"/>
                  <a:gd name="T17" fmla="*/ 15 h 170"/>
                  <a:gd name="T18" fmla="*/ 12 w 280"/>
                  <a:gd name="T19" fmla="*/ 0 h 170"/>
                  <a:gd name="T20" fmla="*/ 12 w 280"/>
                  <a:gd name="T21"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170">
                    <a:moveTo>
                      <a:pt x="12" y="0"/>
                    </a:moveTo>
                    <a:lnTo>
                      <a:pt x="109" y="17"/>
                    </a:lnTo>
                    <a:lnTo>
                      <a:pt x="183" y="9"/>
                    </a:lnTo>
                    <a:lnTo>
                      <a:pt x="280" y="31"/>
                    </a:lnTo>
                    <a:lnTo>
                      <a:pt x="278" y="170"/>
                    </a:lnTo>
                    <a:lnTo>
                      <a:pt x="99" y="165"/>
                    </a:lnTo>
                    <a:lnTo>
                      <a:pt x="121" y="86"/>
                    </a:lnTo>
                    <a:lnTo>
                      <a:pt x="112" y="34"/>
                    </a:lnTo>
                    <a:lnTo>
                      <a:pt x="0" y="15"/>
                    </a:lnTo>
                    <a:lnTo>
                      <a:pt x="12" y="0"/>
                    </a:lnTo>
                    <a:lnTo>
                      <a:pt x="12" y="0"/>
                    </a:lnTo>
                    <a:close/>
                  </a:path>
                </a:pathLst>
              </a:custGeom>
              <a:solidFill>
                <a:srgbClr val="000000"/>
              </a:solidFill>
              <a:ln>
                <a:noFill/>
              </a:ln>
            </p:spPr>
            <p:txBody>
              <a:bodyPr/>
              <a:lstStyle/>
              <a:p>
                <a:pPr algn="ctr"/>
                <a:endParaRPr lang="zh-CN" altLang="en-US" sz="2000">
                  <a:latin typeface="+mn-ea"/>
                </a:endParaRPr>
              </a:p>
            </p:txBody>
          </p:sp>
          <p:sp>
            <p:nvSpPr>
              <p:cNvPr id="1053005" name="Freeform 384"/>
              <p:cNvSpPr/>
              <p:nvPr/>
            </p:nvSpPr>
            <p:spPr bwMode="auto">
              <a:xfrm>
                <a:off x="444" y="1019"/>
                <a:ext cx="15" cy="27"/>
              </a:xfrm>
              <a:custGeom>
                <a:avLst/>
                <a:gdLst>
                  <a:gd name="T0" fmla="*/ 7 w 29"/>
                  <a:gd name="T1" fmla="*/ 0 h 53"/>
                  <a:gd name="T2" fmla="*/ 29 w 29"/>
                  <a:gd name="T3" fmla="*/ 20 h 53"/>
                  <a:gd name="T4" fmla="*/ 25 w 29"/>
                  <a:gd name="T5" fmla="*/ 32 h 53"/>
                  <a:gd name="T6" fmla="*/ 15 w 29"/>
                  <a:gd name="T7" fmla="*/ 40 h 53"/>
                  <a:gd name="T8" fmla="*/ 12 w 29"/>
                  <a:gd name="T9" fmla="*/ 53 h 53"/>
                  <a:gd name="T10" fmla="*/ 0 w 29"/>
                  <a:gd name="T11" fmla="*/ 42 h 53"/>
                  <a:gd name="T12" fmla="*/ 4 w 29"/>
                  <a:gd name="T13" fmla="*/ 20 h 53"/>
                  <a:gd name="T14" fmla="*/ 7 w 29"/>
                  <a:gd name="T15" fmla="*/ 0 h 53"/>
                  <a:gd name="T16" fmla="*/ 7 w 29"/>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53">
                    <a:moveTo>
                      <a:pt x="7" y="0"/>
                    </a:moveTo>
                    <a:lnTo>
                      <a:pt x="29" y="20"/>
                    </a:lnTo>
                    <a:lnTo>
                      <a:pt x="25" y="32"/>
                    </a:lnTo>
                    <a:lnTo>
                      <a:pt x="15" y="40"/>
                    </a:lnTo>
                    <a:lnTo>
                      <a:pt x="12" y="53"/>
                    </a:lnTo>
                    <a:lnTo>
                      <a:pt x="0" y="42"/>
                    </a:lnTo>
                    <a:lnTo>
                      <a:pt x="4" y="20"/>
                    </a:lnTo>
                    <a:lnTo>
                      <a:pt x="7" y="0"/>
                    </a:lnTo>
                    <a:lnTo>
                      <a:pt x="7" y="0"/>
                    </a:lnTo>
                    <a:close/>
                  </a:path>
                </a:pathLst>
              </a:custGeom>
              <a:solidFill>
                <a:srgbClr val="FFC4B8"/>
              </a:solidFill>
              <a:ln>
                <a:noFill/>
              </a:ln>
            </p:spPr>
            <p:txBody>
              <a:bodyPr/>
              <a:lstStyle/>
              <a:p>
                <a:pPr algn="ctr"/>
                <a:endParaRPr lang="zh-CN" altLang="en-US" sz="2000">
                  <a:latin typeface="+mn-ea"/>
                </a:endParaRPr>
              </a:p>
            </p:txBody>
          </p:sp>
          <p:sp>
            <p:nvSpPr>
              <p:cNvPr id="1053006" name="Freeform 385"/>
              <p:cNvSpPr/>
              <p:nvPr/>
            </p:nvSpPr>
            <p:spPr bwMode="auto">
              <a:xfrm>
                <a:off x="418" y="1025"/>
                <a:ext cx="19" cy="10"/>
              </a:xfrm>
              <a:custGeom>
                <a:avLst/>
                <a:gdLst>
                  <a:gd name="T0" fmla="*/ 34 w 34"/>
                  <a:gd name="T1" fmla="*/ 0 h 20"/>
                  <a:gd name="T2" fmla="*/ 27 w 34"/>
                  <a:gd name="T3" fmla="*/ 10 h 20"/>
                  <a:gd name="T4" fmla="*/ 9 w 34"/>
                  <a:gd name="T5" fmla="*/ 20 h 20"/>
                  <a:gd name="T6" fmla="*/ 7 w 34"/>
                  <a:gd name="T7" fmla="*/ 16 h 20"/>
                  <a:gd name="T8" fmla="*/ 0 w 34"/>
                  <a:gd name="T9" fmla="*/ 15 h 20"/>
                  <a:gd name="T10" fmla="*/ 10 w 34"/>
                  <a:gd name="T11" fmla="*/ 8 h 20"/>
                  <a:gd name="T12" fmla="*/ 24 w 34"/>
                  <a:gd name="T13" fmla="*/ 1 h 20"/>
                  <a:gd name="T14" fmla="*/ 15 w 34"/>
                  <a:gd name="T15" fmla="*/ 10 h 20"/>
                  <a:gd name="T16" fmla="*/ 22 w 34"/>
                  <a:gd name="T17" fmla="*/ 8 h 20"/>
                  <a:gd name="T18" fmla="*/ 34 w 34"/>
                  <a:gd name="T19" fmla="*/ 0 h 20"/>
                  <a:gd name="T20" fmla="*/ 34 w 3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0">
                    <a:moveTo>
                      <a:pt x="34" y="0"/>
                    </a:moveTo>
                    <a:lnTo>
                      <a:pt x="27" y="10"/>
                    </a:lnTo>
                    <a:lnTo>
                      <a:pt x="9" y="20"/>
                    </a:lnTo>
                    <a:lnTo>
                      <a:pt x="7" y="16"/>
                    </a:lnTo>
                    <a:lnTo>
                      <a:pt x="0" y="15"/>
                    </a:lnTo>
                    <a:lnTo>
                      <a:pt x="10" y="8"/>
                    </a:lnTo>
                    <a:lnTo>
                      <a:pt x="24" y="1"/>
                    </a:lnTo>
                    <a:lnTo>
                      <a:pt x="15" y="10"/>
                    </a:lnTo>
                    <a:lnTo>
                      <a:pt x="22" y="8"/>
                    </a:lnTo>
                    <a:lnTo>
                      <a:pt x="34" y="0"/>
                    </a:lnTo>
                    <a:lnTo>
                      <a:pt x="34" y="0"/>
                    </a:lnTo>
                    <a:close/>
                  </a:path>
                </a:pathLst>
              </a:custGeom>
              <a:solidFill>
                <a:srgbClr val="BDA347"/>
              </a:solidFill>
              <a:ln>
                <a:noFill/>
              </a:ln>
            </p:spPr>
            <p:txBody>
              <a:bodyPr/>
              <a:lstStyle/>
              <a:p>
                <a:pPr algn="ctr"/>
                <a:endParaRPr lang="zh-CN" altLang="en-US" sz="2000">
                  <a:latin typeface="+mn-ea"/>
                </a:endParaRPr>
              </a:p>
            </p:txBody>
          </p:sp>
          <p:sp>
            <p:nvSpPr>
              <p:cNvPr id="1053007" name="Freeform 386"/>
              <p:cNvSpPr/>
              <p:nvPr/>
            </p:nvSpPr>
            <p:spPr bwMode="auto">
              <a:xfrm>
                <a:off x="399" y="1012"/>
                <a:ext cx="8" cy="4"/>
              </a:xfrm>
              <a:custGeom>
                <a:avLst/>
                <a:gdLst>
                  <a:gd name="T0" fmla="*/ 17 w 17"/>
                  <a:gd name="T1" fmla="*/ 0 h 8"/>
                  <a:gd name="T2" fmla="*/ 7 w 17"/>
                  <a:gd name="T3" fmla="*/ 1 h 8"/>
                  <a:gd name="T4" fmla="*/ 0 w 17"/>
                  <a:gd name="T5" fmla="*/ 8 h 8"/>
                  <a:gd name="T6" fmla="*/ 15 w 17"/>
                  <a:gd name="T7" fmla="*/ 6 h 8"/>
                  <a:gd name="T8" fmla="*/ 17 w 17"/>
                  <a:gd name="T9" fmla="*/ 0 h 8"/>
                  <a:gd name="T10" fmla="*/ 17 w 17"/>
                  <a:gd name="T11" fmla="*/ 0 h 8"/>
                </a:gdLst>
                <a:ahLst/>
                <a:cxnLst>
                  <a:cxn ang="0">
                    <a:pos x="T0" y="T1"/>
                  </a:cxn>
                  <a:cxn ang="0">
                    <a:pos x="T2" y="T3"/>
                  </a:cxn>
                  <a:cxn ang="0">
                    <a:pos x="T4" y="T5"/>
                  </a:cxn>
                  <a:cxn ang="0">
                    <a:pos x="T6" y="T7"/>
                  </a:cxn>
                  <a:cxn ang="0">
                    <a:pos x="T8" y="T9"/>
                  </a:cxn>
                  <a:cxn ang="0">
                    <a:pos x="T10" y="T11"/>
                  </a:cxn>
                </a:cxnLst>
                <a:rect l="0" t="0" r="r" b="b"/>
                <a:pathLst>
                  <a:path w="17" h="8">
                    <a:moveTo>
                      <a:pt x="17" y="0"/>
                    </a:moveTo>
                    <a:lnTo>
                      <a:pt x="7" y="1"/>
                    </a:lnTo>
                    <a:lnTo>
                      <a:pt x="0" y="8"/>
                    </a:lnTo>
                    <a:lnTo>
                      <a:pt x="15" y="6"/>
                    </a:lnTo>
                    <a:lnTo>
                      <a:pt x="17" y="0"/>
                    </a:lnTo>
                    <a:lnTo>
                      <a:pt x="17" y="0"/>
                    </a:lnTo>
                    <a:close/>
                  </a:path>
                </a:pathLst>
              </a:custGeom>
              <a:solidFill>
                <a:srgbClr val="BDA347"/>
              </a:solidFill>
              <a:ln>
                <a:noFill/>
              </a:ln>
            </p:spPr>
            <p:txBody>
              <a:bodyPr/>
              <a:lstStyle/>
              <a:p>
                <a:pPr algn="ctr"/>
                <a:endParaRPr lang="zh-CN" altLang="en-US" sz="2000">
                  <a:latin typeface="+mn-ea"/>
                </a:endParaRPr>
              </a:p>
            </p:txBody>
          </p:sp>
          <p:sp>
            <p:nvSpPr>
              <p:cNvPr id="1053008" name="Freeform 387"/>
              <p:cNvSpPr/>
              <p:nvPr/>
            </p:nvSpPr>
            <p:spPr bwMode="auto">
              <a:xfrm>
                <a:off x="472" y="1028"/>
                <a:ext cx="9" cy="13"/>
              </a:xfrm>
              <a:custGeom>
                <a:avLst/>
                <a:gdLst>
                  <a:gd name="T0" fmla="*/ 0 w 15"/>
                  <a:gd name="T1" fmla="*/ 0 h 26"/>
                  <a:gd name="T2" fmla="*/ 8 w 15"/>
                  <a:gd name="T3" fmla="*/ 3 h 26"/>
                  <a:gd name="T4" fmla="*/ 15 w 15"/>
                  <a:gd name="T5" fmla="*/ 16 h 26"/>
                  <a:gd name="T6" fmla="*/ 15 w 15"/>
                  <a:gd name="T7" fmla="*/ 25 h 26"/>
                  <a:gd name="T8" fmla="*/ 3 w 15"/>
                  <a:gd name="T9" fmla="*/ 26 h 26"/>
                  <a:gd name="T10" fmla="*/ 8 w 15"/>
                  <a:gd name="T11" fmla="*/ 15 h 26"/>
                  <a:gd name="T12" fmla="*/ 7 w 15"/>
                  <a:gd name="T13" fmla="*/ 8 h 26"/>
                  <a:gd name="T14" fmla="*/ 0 w 15"/>
                  <a:gd name="T15" fmla="*/ 0 h 26"/>
                  <a:gd name="T16" fmla="*/ 0 w 15"/>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6">
                    <a:moveTo>
                      <a:pt x="0" y="0"/>
                    </a:moveTo>
                    <a:lnTo>
                      <a:pt x="8" y="3"/>
                    </a:lnTo>
                    <a:lnTo>
                      <a:pt x="15" y="16"/>
                    </a:lnTo>
                    <a:lnTo>
                      <a:pt x="15" y="25"/>
                    </a:lnTo>
                    <a:lnTo>
                      <a:pt x="3" y="26"/>
                    </a:lnTo>
                    <a:lnTo>
                      <a:pt x="8" y="15"/>
                    </a:lnTo>
                    <a:lnTo>
                      <a:pt x="7" y="8"/>
                    </a:lnTo>
                    <a:lnTo>
                      <a:pt x="0" y="0"/>
                    </a:lnTo>
                    <a:lnTo>
                      <a:pt x="0" y="0"/>
                    </a:lnTo>
                    <a:close/>
                  </a:path>
                </a:pathLst>
              </a:custGeom>
              <a:solidFill>
                <a:srgbClr val="BDA347"/>
              </a:solidFill>
              <a:ln>
                <a:noFill/>
              </a:ln>
            </p:spPr>
            <p:txBody>
              <a:bodyPr/>
              <a:lstStyle/>
              <a:p>
                <a:pPr algn="ctr"/>
                <a:endParaRPr lang="zh-CN" altLang="en-US" sz="2000">
                  <a:latin typeface="+mn-ea"/>
                </a:endParaRPr>
              </a:p>
            </p:txBody>
          </p:sp>
          <p:sp>
            <p:nvSpPr>
              <p:cNvPr id="1053009" name="Freeform 388"/>
              <p:cNvSpPr/>
              <p:nvPr/>
            </p:nvSpPr>
            <p:spPr bwMode="auto">
              <a:xfrm>
                <a:off x="666" y="1232"/>
                <a:ext cx="8" cy="6"/>
              </a:xfrm>
              <a:custGeom>
                <a:avLst/>
                <a:gdLst>
                  <a:gd name="T0" fmla="*/ 14 w 14"/>
                  <a:gd name="T1" fmla="*/ 0 h 11"/>
                  <a:gd name="T2" fmla="*/ 0 w 14"/>
                  <a:gd name="T3" fmla="*/ 11 h 11"/>
                  <a:gd name="T4" fmla="*/ 7 w 14"/>
                  <a:gd name="T5" fmla="*/ 11 h 11"/>
                  <a:gd name="T6" fmla="*/ 14 w 14"/>
                  <a:gd name="T7" fmla="*/ 0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lnTo>
                      <a:pt x="0" y="11"/>
                    </a:lnTo>
                    <a:lnTo>
                      <a:pt x="7" y="11"/>
                    </a:lnTo>
                    <a:lnTo>
                      <a:pt x="14" y="0"/>
                    </a:lnTo>
                    <a:lnTo>
                      <a:pt x="14" y="0"/>
                    </a:lnTo>
                    <a:close/>
                  </a:path>
                </a:pathLst>
              </a:custGeom>
              <a:solidFill>
                <a:srgbClr val="000000"/>
              </a:solidFill>
              <a:ln>
                <a:noFill/>
              </a:ln>
            </p:spPr>
            <p:txBody>
              <a:bodyPr/>
              <a:lstStyle/>
              <a:p>
                <a:pPr algn="ctr"/>
                <a:endParaRPr lang="zh-CN" altLang="en-US" sz="2000">
                  <a:latin typeface="+mn-ea"/>
                </a:endParaRPr>
              </a:p>
            </p:txBody>
          </p:sp>
          <p:sp>
            <p:nvSpPr>
              <p:cNvPr id="1053010" name="Freeform 389"/>
              <p:cNvSpPr/>
              <p:nvPr/>
            </p:nvSpPr>
            <p:spPr bwMode="auto">
              <a:xfrm>
                <a:off x="676" y="1234"/>
                <a:ext cx="46" cy="9"/>
              </a:xfrm>
              <a:custGeom>
                <a:avLst/>
                <a:gdLst>
                  <a:gd name="T0" fmla="*/ 10 w 86"/>
                  <a:gd name="T1" fmla="*/ 0 h 18"/>
                  <a:gd name="T2" fmla="*/ 0 w 86"/>
                  <a:gd name="T3" fmla="*/ 12 h 18"/>
                  <a:gd name="T4" fmla="*/ 79 w 86"/>
                  <a:gd name="T5" fmla="*/ 18 h 18"/>
                  <a:gd name="T6" fmla="*/ 86 w 86"/>
                  <a:gd name="T7" fmla="*/ 13 h 18"/>
                  <a:gd name="T8" fmla="*/ 57 w 86"/>
                  <a:gd name="T9" fmla="*/ 12 h 18"/>
                  <a:gd name="T10" fmla="*/ 64 w 86"/>
                  <a:gd name="T11" fmla="*/ 3 h 18"/>
                  <a:gd name="T12" fmla="*/ 50 w 86"/>
                  <a:gd name="T13" fmla="*/ 8 h 18"/>
                  <a:gd name="T14" fmla="*/ 35 w 86"/>
                  <a:gd name="T15" fmla="*/ 10 h 18"/>
                  <a:gd name="T16" fmla="*/ 49 w 86"/>
                  <a:gd name="T17" fmla="*/ 2 h 18"/>
                  <a:gd name="T18" fmla="*/ 42 w 86"/>
                  <a:gd name="T19" fmla="*/ 2 h 18"/>
                  <a:gd name="T20" fmla="*/ 24 w 86"/>
                  <a:gd name="T21" fmla="*/ 8 h 18"/>
                  <a:gd name="T22" fmla="*/ 10 w 86"/>
                  <a:gd name="T23" fmla="*/ 8 h 18"/>
                  <a:gd name="T24" fmla="*/ 10 w 86"/>
                  <a:gd name="T25" fmla="*/ 0 h 18"/>
                  <a:gd name="T26" fmla="*/ 10 w 86"/>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18">
                    <a:moveTo>
                      <a:pt x="10" y="0"/>
                    </a:moveTo>
                    <a:lnTo>
                      <a:pt x="0" y="12"/>
                    </a:lnTo>
                    <a:lnTo>
                      <a:pt x="79" y="18"/>
                    </a:lnTo>
                    <a:lnTo>
                      <a:pt x="86" y="13"/>
                    </a:lnTo>
                    <a:lnTo>
                      <a:pt x="57" y="12"/>
                    </a:lnTo>
                    <a:lnTo>
                      <a:pt x="64" y="3"/>
                    </a:lnTo>
                    <a:lnTo>
                      <a:pt x="50" y="8"/>
                    </a:lnTo>
                    <a:lnTo>
                      <a:pt x="35" y="10"/>
                    </a:lnTo>
                    <a:lnTo>
                      <a:pt x="49" y="2"/>
                    </a:lnTo>
                    <a:lnTo>
                      <a:pt x="42" y="2"/>
                    </a:lnTo>
                    <a:lnTo>
                      <a:pt x="24" y="8"/>
                    </a:lnTo>
                    <a:lnTo>
                      <a:pt x="10" y="8"/>
                    </a:lnTo>
                    <a:lnTo>
                      <a:pt x="10" y="0"/>
                    </a:lnTo>
                    <a:lnTo>
                      <a:pt x="10" y="0"/>
                    </a:lnTo>
                    <a:close/>
                  </a:path>
                </a:pathLst>
              </a:custGeom>
              <a:solidFill>
                <a:srgbClr val="000000"/>
              </a:solidFill>
              <a:ln>
                <a:noFill/>
              </a:ln>
            </p:spPr>
            <p:txBody>
              <a:bodyPr/>
              <a:lstStyle/>
              <a:p>
                <a:pPr algn="ctr"/>
                <a:endParaRPr lang="zh-CN" altLang="en-US" sz="2000">
                  <a:latin typeface="+mn-ea"/>
                </a:endParaRPr>
              </a:p>
            </p:txBody>
          </p:sp>
          <p:sp>
            <p:nvSpPr>
              <p:cNvPr id="1053011" name="Freeform 390"/>
              <p:cNvSpPr/>
              <p:nvPr/>
            </p:nvSpPr>
            <p:spPr bwMode="auto">
              <a:xfrm>
                <a:off x="620" y="1237"/>
                <a:ext cx="28" cy="19"/>
              </a:xfrm>
              <a:custGeom>
                <a:avLst/>
                <a:gdLst>
                  <a:gd name="T0" fmla="*/ 50 w 50"/>
                  <a:gd name="T1" fmla="*/ 0 h 39"/>
                  <a:gd name="T2" fmla="*/ 0 w 50"/>
                  <a:gd name="T3" fmla="*/ 39 h 39"/>
                  <a:gd name="T4" fmla="*/ 8 w 50"/>
                  <a:gd name="T5" fmla="*/ 37 h 39"/>
                  <a:gd name="T6" fmla="*/ 47 w 50"/>
                  <a:gd name="T7" fmla="*/ 8 h 39"/>
                  <a:gd name="T8" fmla="*/ 50 w 50"/>
                  <a:gd name="T9" fmla="*/ 0 h 39"/>
                  <a:gd name="T10" fmla="*/ 50 w 50"/>
                  <a:gd name="T11" fmla="*/ 0 h 39"/>
                </a:gdLst>
                <a:ahLst/>
                <a:cxnLst>
                  <a:cxn ang="0">
                    <a:pos x="T0" y="T1"/>
                  </a:cxn>
                  <a:cxn ang="0">
                    <a:pos x="T2" y="T3"/>
                  </a:cxn>
                  <a:cxn ang="0">
                    <a:pos x="T4" y="T5"/>
                  </a:cxn>
                  <a:cxn ang="0">
                    <a:pos x="T6" y="T7"/>
                  </a:cxn>
                  <a:cxn ang="0">
                    <a:pos x="T8" y="T9"/>
                  </a:cxn>
                  <a:cxn ang="0">
                    <a:pos x="T10" y="T11"/>
                  </a:cxn>
                </a:cxnLst>
                <a:rect l="0" t="0" r="r" b="b"/>
                <a:pathLst>
                  <a:path w="50" h="39">
                    <a:moveTo>
                      <a:pt x="50" y="0"/>
                    </a:moveTo>
                    <a:lnTo>
                      <a:pt x="0" y="39"/>
                    </a:lnTo>
                    <a:lnTo>
                      <a:pt x="8" y="37"/>
                    </a:lnTo>
                    <a:lnTo>
                      <a:pt x="47" y="8"/>
                    </a:lnTo>
                    <a:lnTo>
                      <a:pt x="50" y="0"/>
                    </a:lnTo>
                    <a:lnTo>
                      <a:pt x="50" y="0"/>
                    </a:lnTo>
                    <a:close/>
                  </a:path>
                </a:pathLst>
              </a:custGeom>
              <a:solidFill>
                <a:srgbClr val="000000"/>
              </a:solidFill>
              <a:ln>
                <a:noFill/>
              </a:ln>
            </p:spPr>
            <p:txBody>
              <a:bodyPr/>
              <a:lstStyle/>
              <a:p>
                <a:pPr algn="ctr"/>
                <a:endParaRPr lang="zh-CN" altLang="en-US" sz="2000">
                  <a:latin typeface="+mn-ea"/>
                </a:endParaRPr>
              </a:p>
            </p:txBody>
          </p:sp>
          <p:sp>
            <p:nvSpPr>
              <p:cNvPr id="1053012" name="Freeform 391"/>
              <p:cNvSpPr/>
              <p:nvPr/>
            </p:nvSpPr>
            <p:spPr bwMode="auto">
              <a:xfrm>
                <a:off x="589" y="1230"/>
                <a:ext cx="35" cy="21"/>
              </a:xfrm>
              <a:custGeom>
                <a:avLst/>
                <a:gdLst>
                  <a:gd name="T0" fmla="*/ 0 w 63"/>
                  <a:gd name="T1" fmla="*/ 42 h 42"/>
                  <a:gd name="T2" fmla="*/ 1 w 63"/>
                  <a:gd name="T3" fmla="*/ 0 h 42"/>
                  <a:gd name="T4" fmla="*/ 63 w 63"/>
                  <a:gd name="T5" fmla="*/ 1 h 42"/>
                  <a:gd name="T6" fmla="*/ 62 w 63"/>
                  <a:gd name="T7" fmla="*/ 20 h 42"/>
                  <a:gd name="T8" fmla="*/ 23 w 63"/>
                  <a:gd name="T9" fmla="*/ 42 h 42"/>
                  <a:gd name="T10" fmla="*/ 0 w 63"/>
                  <a:gd name="T11" fmla="*/ 42 h 42"/>
                  <a:gd name="T12" fmla="*/ 0 w 6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63" h="42">
                    <a:moveTo>
                      <a:pt x="0" y="42"/>
                    </a:moveTo>
                    <a:lnTo>
                      <a:pt x="1" y="0"/>
                    </a:lnTo>
                    <a:lnTo>
                      <a:pt x="63" y="1"/>
                    </a:lnTo>
                    <a:lnTo>
                      <a:pt x="62" y="20"/>
                    </a:lnTo>
                    <a:lnTo>
                      <a:pt x="23" y="42"/>
                    </a:lnTo>
                    <a:lnTo>
                      <a:pt x="0" y="42"/>
                    </a:lnTo>
                    <a:lnTo>
                      <a:pt x="0" y="42"/>
                    </a:lnTo>
                    <a:close/>
                  </a:path>
                </a:pathLst>
              </a:custGeom>
              <a:solidFill>
                <a:srgbClr val="000000"/>
              </a:solidFill>
              <a:ln>
                <a:noFill/>
              </a:ln>
            </p:spPr>
            <p:txBody>
              <a:bodyPr/>
              <a:lstStyle/>
              <a:p>
                <a:pPr algn="ctr"/>
                <a:endParaRPr lang="zh-CN" altLang="en-US" sz="2000">
                  <a:latin typeface="+mn-ea"/>
                </a:endParaRPr>
              </a:p>
            </p:txBody>
          </p:sp>
          <p:sp>
            <p:nvSpPr>
              <p:cNvPr id="1053013" name="Freeform 392"/>
              <p:cNvSpPr/>
              <p:nvPr/>
            </p:nvSpPr>
            <p:spPr bwMode="auto">
              <a:xfrm>
                <a:off x="679" y="1286"/>
                <a:ext cx="40" cy="10"/>
              </a:xfrm>
              <a:custGeom>
                <a:avLst/>
                <a:gdLst>
                  <a:gd name="T0" fmla="*/ 8 w 74"/>
                  <a:gd name="T1" fmla="*/ 2 h 20"/>
                  <a:gd name="T2" fmla="*/ 25 w 74"/>
                  <a:gd name="T3" fmla="*/ 7 h 20"/>
                  <a:gd name="T4" fmla="*/ 64 w 74"/>
                  <a:gd name="T5" fmla="*/ 12 h 20"/>
                  <a:gd name="T6" fmla="*/ 74 w 74"/>
                  <a:gd name="T7" fmla="*/ 15 h 20"/>
                  <a:gd name="T8" fmla="*/ 69 w 74"/>
                  <a:gd name="T9" fmla="*/ 20 h 20"/>
                  <a:gd name="T10" fmla="*/ 50 w 74"/>
                  <a:gd name="T11" fmla="*/ 15 h 20"/>
                  <a:gd name="T12" fmla="*/ 15 w 74"/>
                  <a:gd name="T13" fmla="*/ 7 h 20"/>
                  <a:gd name="T14" fmla="*/ 0 w 74"/>
                  <a:gd name="T15" fmla="*/ 0 h 20"/>
                  <a:gd name="T16" fmla="*/ 8 w 74"/>
                  <a:gd name="T17" fmla="*/ 2 h 20"/>
                  <a:gd name="T18" fmla="*/ 8 w 74"/>
                  <a:gd name="T1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20">
                    <a:moveTo>
                      <a:pt x="8" y="2"/>
                    </a:moveTo>
                    <a:lnTo>
                      <a:pt x="25" y="7"/>
                    </a:lnTo>
                    <a:lnTo>
                      <a:pt x="64" y="12"/>
                    </a:lnTo>
                    <a:lnTo>
                      <a:pt x="74" y="15"/>
                    </a:lnTo>
                    <a:lnTo>
                      <a:pt x="69" y="20"/>
                    </a:lnTo>
                    <a:lnTo>
                      <a:pt x="50" y="15"/>
                    </a:lnTo>
                    <a:lnTo>
                      <a:pt x="15" y="7"/>
                    </a:lnTo>
                    <a:lnTo>
                      <a:pt x="0" y="0"/>
                    </a:lnTo>
                    <a:lnTo>
                      <a:pt x="8" y="2"/>
                    </a:lnTo>
                    <a:lnTo>
                      <a:pt x="8" y="2"/>
                    </a:lnTo>
                    <a:close/>
                  </a:path>
                </a:pathLst>
              </a:custGeom>
              <a:solidFill>
                <a:srgbClr val="000000"/>
              </a:solidFill>
              <a:ln>
                <a:noFill/>
              </a:ln>
            </p:spPr>
            <p:txBody>
              <a:bodyPr/>
              <a:lstStyle/>
              <a:p>
                <a:pPr algn="ctr"/>
                <a:endParaRPr lang="zh-CN" altLang="en-US" sz="2000">
                  <a:latin typeface="+mn-ea"/>
                </a:endParaRPr>
              </a:p>
            </p:txBody>
          </p:sp>
          <p:sp>
            <p:nvSpPr>
              <p:cNvPr id="1053014" name="Freeform 393"/>
              <p:cNvSpPr/>
              <p:nvPr/>
            </p:nvSpPr>
            <p:spPr bwMode="auto">
              <a:xfrm>
                <a:off x="675" y="1291"/>
                <a:ext cx="41" cy="9"/>
              </a:xfrm>
              <a:custGeom>
                <a:avLst/>
                <a:gdLst>
                  <a:gd name="T0" fmla="*/ 4 w 78"/>
                  <a:gd name="T1" fmla="*/ 0 h 19"/>
                  <a:gd name="T2" fmla="*/ 12 w 78"/>
                  <a:gd name="T3" fmla="*/ 5 h 19"/>
                  <a:gd name="T4" fmla="*/ 64 w 78"/>
                  <a:gd name="T5" fmla="*/ 12 h 19"/>
                  <a:gd name="T6" fmla="*/ 78 w 78"/>
                  <a:gd name="T7" fmla="*/ 17 h 19"/>
                  <a:gd name="T8" fmla="*/ 73 w 78"/>
                  <a:gd name="T9" fmla="*/ 19 h 19"/>
                  <a:gd name="T10" fmla="*/ 47 w 78"/>
                  <a:gd name="T11" fmla="*/ 13 h 19"/>
                  <a:gd name="T12" fmla="*/ 9 w 78"/>
                  <a:gd name="T13" fmla="*/ 5 h 19"/>
                  <a:gd name="T14" fmla="*/ 0 w 78"/>
                  <a:gd name="T15" fmla="*/ 0 h 19"/>
                  <a:gd name="T16" fmla="*/ 4 w 78"/>
                  <a:gd name="T17" fmla="*/ 0 h 19"/>
                  <a:gd name="T18" fmla="*/ 4 w 7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19">
                    <a:moveTo>
                      <a:pt x="4" y="0"/>
                    </a:moveTo>
                    <a:lnTo>
                      <a:pt x="12" y="5"/>
                    </a:lnTo>
                    <a:lnTo>
                      <a:pt x="64" y="12"/>
                    </a:lnTo>
                    <a:lnTo>
                      <a:pt x="78" y="17"/>
                    </a:lnTo>
                    <a:lnTo>
                      <a:pt x="73" y="19"/>
                    </a:lnTo>
                    <a:lnTo>
                      <a:pt x="47" y="13"/>
                    </a:lnTo>
                    <a:lnTo>
                      <a:pt x="9" y="5"/>
                    </a:lnTo>
                    <a:lnTo>
                      <a:pt x="0" y="0"/>
                    </a:lnTo>
                    <a:lnTo>
                      <a:pt x="4" y="0"/>
                    </a:lnTo>
                    <a:lnTo>
                      <a:pt x="4" y="0"/>
                    </a:lnTo>
                    <a:close/>
                  </a:path>
                </a:pathLst>
              </a:custGeom>
              <a:solidFill>
                <a:srgbClr val="000000"/>
              </a:solidFill>
              <a:ln>
                <a:noFill/>
              </a:ln>
            </p:spPr>
            <p:txBody>
              <a:bodyPr/>
              <a:lstStyle/>
              <a:p>
                <a:pPr algn="ctr"/>
                <a:endParaRPr lang="zh-CN" altLang="en-US" sz="2000">
                  <a:latin typeface="+mn-ea"/>
                </a:endParaRPr>
              </a:p>
            </p:txBody>
          </p:sp>
          <p:sp>
            <p:nvSpPr>
              <p:cNvPr id="1053015" name="Freeform 394"/>
              <p:cNvSpPr/>
              <p:nvPr/>
            </p:nvSpPr>
            <p:spPr bwMode="auto">
              <a:xfrm>
                <a:off x="584" y="1279"/>
                <a:ext cx="27" cy="19"/>
              </a:xfrm>
              <a:custGeom>
                <a:avLst/>
                <a:gdLst>
                  <a:gd name="T0" fmla="*/ 3 w 50"/>
                  <a:gd name="T1" fmla="*/ 36 h 36"/>
                  <a:gd name="T2" fmla="*/ 11 w 50"/>
                  <a:gd name="T3" fmla="*/ 28 h 36"/>
                  <a:gd name="T4" fmla="*/ 43 w 50"/>
                  <a:gd name="T5" fmla="*/ 6 h 36"/>
                  <a:gd name="T6" fmla="*/ 50 w 50"/>
                  <a:gd name="T7" fmla="*/ 0 h 36"/>
                  <a:gd name="T8" fmla="*/ 38 w 50"/>
                  <a:gd name="T9" fmla="*/ 6 h 36"/>
                  <a:gd name="T10" fmla="*/ 13 w 50"/>
                  <a:gd name="T11" fmla="*/ 23 h 36"/>
                  <a:gd name="T12" fmla="*/ 5 w 50"/>
                  <a:gd name="T13" fmla="*/ 28 h 36"/>
                  <a:gd name="T14" fmla="*/ 0 w 50"/>
                  <a:gd name="T15" fmla="*/ 33 h 36"/>
                  <a:gd name="T16" fmla="*/ 3 w 50"/>
                  <a:gd name="T17" fmla="*/ 36 h 36"/>
                  <a:gd name="T18" fmla="*/ 3 w 50"/>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6">
                    <a:moveTo>
                      <a:pt x="3" y="36"/>
                    </a:moveTo>
                    <a:lnTo>
                      <a:pt x="11" y="28"/>
                    </a:lnTo>
                    <a:lnTo>
                      <a:pt x="43" y="6"/>
                    </a:lnTo>
                    <a:lnTo>
                      <a:pt x="50" y="0"/>
                    </a:lnTo>
                    <a:lnTo>
                      <a:pt x="38" y="6"/>
                    </a:lnTo>
                    <a:lnTo>
                      <a:pt x="13" y="23"/>
                    </a:lnTo>
                    <a:lnTo>
                      <a:pt x="5" y="28"/>
                    </a:lnTo>
                    <a:lnTo>
                      <a:pt x="0" y="33"/>
                    </a:lnTo>
                    <a:lnTo>
                      <a:pt x="3" y="36"/>
                    </a:lnTo>
                    <a:lnTo>
                      <a:pt x="3" y="36"/>
                    </a:lnTo>
                    <a:close/>
                  </a:path>
                </a:pathLst>
              </a:custGeom>
              <a:solidFill>
                <a:srgbClr val="000000"/>
              </a:solidFill>
              <a:ln>
                <a:noFill/>
              </a:ln>
            </p:spPr>
            <p:txBody>
              <a:bodyPr/>
              <a:lstStyle/>
              <a:p>
                <a:pPr algn="ctr"/>
                <a:endParaRPr lang="zh-CN" altLang="en-US" sz="2000">
                  <a:latin typeface="+mn-ea"/>
                </a:endParaRPr>
              </a:p>
            </p:txBody>
          </p:sp>
          <p:sp>
            <p:nvSpPr>
              <p:cNvPr id="1053016" name="Freeform 395"/>
              <p:cNvSpPr/>
              <p:nvPr/>
            </p:nvSpPr>
            <p:spPr bwMode="auto">
              <a:xfrm>
                <a:off x="612" y="1277"/>
                <a:ext cx="38" cy="28"/>
              </a:xfrm>
              <a:custGeom>
                <a:avLst/>
                <a:gdLst>
                  <a:gd name="T0" fmla="*/ 65 w 70"/>
                  <a:gd name="T1" fmla="*/ 1 h 57"/>
                  <a:gd name="T2" fmla="*/ 40 w 70"/>
                  <a:gd name="T3" fmla="*/ 18 h 57"/>
                  <a:gd name="T4" fmla="*/ 0 w 70"/>
                  <a:gd name="T5" fmla="*/ 57 h 57"/>
                  <a:gd name="T6" fmla="*/ 8 w 70"/>
                  <a:gd name="T7" fmla="*/ 52 h 57"/>
                  <a:gd name="T8" fmla="*/ 40 w 70"/>
                  <a:gd name="T9" fmla="*/ 21 h 57"/>
                  <a:gd name="T10" fmla="*/ 70 w 70"/>
                  <a:gd name="T11" fmla="*/ 0 h 57"/>
                  <a:gd name="T12" fmla="*/ 65 w 70"/>
                  <a:gd name="T13" fmla="*/ 1 h 57"/>
                  <a:gd name="T14" fmla="*/ 65 w 70"/>
                  <a:gd name="T15" fmla="*/ 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57">
                    <a:moveTo>
                      <a:pt x="65" y="1"/>
                    </a:moveTo>
                    <a:lnTo>
                      <a:pt x="40" y="18"/>
                    </a:lnTo>
                    <a:lnTo>
                      <a:pt x="0" y="57"/>
                    </a:lnTo>
                    <a:lnTo>
                      <a:pt x="8" y="52"/>
                    </a:lnTo>
                    <a:lnTo>
                      <a:pt x="40" y="21"/>
                    </a:lnTo>
                    <a:lnTo>
                      <a:pt x="70" y="0"/>
                    </a:lnTo>
                    <a:lnTo>
                      <a:pt x="65" y="1"/>
                    </a:lnTo>
                    <a:lnTo>
                      <a:pt x="65" y="1"/>
                    </a:lnTo>
                    <a:close/>
                  </a:path>
                </a:pathLst>
              </a:custGeom>
              <a:solidFill>
                <a:srgbClr val="F02424"/>
              </a:solidFill>
              <a:ln>
                <a:noFill/>
              </a:ln>
            </p:spPr>
            <p:txBody>
              <a:bodyPr/>
              <a:lstStyle/>
              <a:p>
                <a:pPr algn="ctr"/>
                <a:endParaRPr lang="zh-CN" altLang="en-US" sz="2000">
                  <a:latin typeface="+mn-ea"/>
                </a:endParaRPr>
              </a:p>
            </p:txBody>
          </p:sp>
          <p:sp>
            <p:nvSpPr>
              <p:cNvPr id="1053017" name="Freeform 396"/>
              <p:cNvSpPr/>
              <p:nvPr/>
            </p:nvSpPr>
            <p:spPr bwMode="auto">
              <a:xfrm>
                <a:off x="469" y="1327"/>
                <a:ext cx="235" cy="57"/>
              </a:xfrm>
              <a:custGeom>
                <a:avLst/>
                <a:gdLst>
                  <a:gd name="T0" fmla="*/ 5 w 433"/>
                  <a:gd name="T1" fmla="*/ 0 h 114"/>
                  <a:gd name="T2" fmla="*/ 364 w 433"/>
                  <a:gd name="T3" fmla="*/ 91 h 114"/>
                  <a:gd name="T4" fmla="*/ 433 w 433"/>
                  <a:gd name="T5" fmla="*/ 109 h 114"/>
                  <a:gd name="T6" fmla="*/ 430 w 433"/>
                  <a:gd name="T7" fmla="*/ 114 h 114"/>
                  <a:gd name="T8" fmla="*/ 40 w 433"/>
                  <a:gd name="T9" fmla="*/ 14 h 114"/>
                  <a:gd name="T10" fmla="*/ 0 w 433"/>
                  <a:gd name="T11" fmla="*/ 5 h 114"/>
                  <a:gd name="T12" fmla="*/ 5 w 433"/>
                  <a:gd name="T13" fmla="*/ 0 h 114"/>
                  <a:gd name="T14" fmla="*/ 5 w 433"/>
                  <a:gd name="T15" fmla="*/ 0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3" h="114">
                    <a:moveTo>
                      <a:pt x="5" y="0"/>
                    </a:moveTo>
                    <a:lnTo>
                      <a:pt x="364" y="91"/>
                    </a:lnTo>
                    <a:lnTo>
                      <a:pt x="433" y="109"/>
                    </a:lnTo>
                    <a:lnTo>
                      <a:pt x="430" y="114"/>
                    </a:lnTo>
                    <a:lnTo>
                      <a:pt x="40" y="14"/>
                    </a:lnTo>
                    <a:lnTo>
                      <a:pt x="0" y="5"/>
                    </a:lnTo>
                    <a:lnTo>
                      <a:pt x="5" y="0"/>
                    </a:lnTo>
                    <a:lnTo>
                      <a:pt x="5" y="0"/>
                    </a:lnTo>
                    <a:close/>
                  </a:path>
                </a:pathLst>
              </a:custGeom>
              <a:solidFill>
                <a:srgbClr val="000000"/>
              </a:solidFill>
              <a:ln>
                <a:noFill/>
              </a:ln>
            </p:spPr>
            <p:txBody>
              <a:bodyPr/>
              <a:lstStyle/>
              <a:p>
                <a:pPr algn="ctr"/>
                <a:endParaRPr lang="zh-CN" altLang="en-US" sz="2000">
                  <a:latin typeface="+mn-ea"/>
                </a:endParaRPr>
              </a:p>
            </p:txBody>
          </p:sp>
        </p:grpSp>
        <p:sp>
          <p:nvSpPr>
            <p:cNvPr id="1053018" name="AutoShape 397"/>
            <p:cNvSpPr>
              <a:spLocks noChangeArrowheads="1"/>
            </p:cNvSpPr>
            <p:nvPr/>
          </p:nvSpPr>
          <p:spPr bwMode="auto">
            <a:xfrm>
              <a:off x="6019800" y="4953000"/>
              <a:ext cx="876300" cy="625475"/>
            </a:xfrm>
            <a:prstGeom prst="can">
              <a:avLst>
                <a:gd name="adj" fmla="val 25000"/>
              </a:avLst>
            </a:prstGeom>
            <a:solidFill>
              <a:schemeClr val="accent1"/>
            </a:solidFill>
            <a:ln w="9525">
              <a:solidFill>
                <a:schemeClr val="bg1"/>
              </a:solidFill>
              <a:round/>
            </a:ln>
            <a:effectLst/>
          </p:spPr>
          <p:txBody>
            <a:bodyPr wrap="none" anchor="ctr"/>
            <a:lstStyle/>
            <a:p>
              <a:pPr algn="ctr" eaLnBrk="1" hangingPunct="1">
                <a:buFont typeface="Wingdings" panose="05000000000000000000" pitchFamily="2" charset="2"/>
                <a:buNone/>
              </a:pPr>
              <a:r>
                <a:rPr lang="zh-CN" altLang="en-US" sz="1400" b="1">
                  <a:solidFill>
                    <a:schemeClr val="bg1"/>
                  </a:solidFill>
                  <a:latin typeface="+mn-ea"/>
                </a:rPr>
                <a:t>零件质量</a:t>
              </a:r>
              <a:endParaRPr lang="zh-CN" altLang="en-US" sz="1400" b="1">
                <a:solidFill>
                  <a:schemeClr val="bg1"/>
                </a:solidFill>
                <a:latin typeface="+mn-ea"/>
              </a:endParaRPr>
            </a:p>
            <a:p>
              <a:pPr algn="ctr" eaLnBrk="1" hangingPunct="1">
                <a:buFont typeface="Wingdings" panose="05000000000000000000" pitchFamily="2" charset="2"/>
                <a:buNone/>
              </a:pPr>
              <a:r>
                <a:rPr lang="zh-CN" altLang="en-US" sz="1400" b="1">
                  <a:solidFill>
                    <a:schemeClr val="bg1"/>
                  </a:solidFill>
                  <a:latin typeface="+mn-ea"/>
                </a:rPr>
                <a:t>问题</a:t>
              </a:r>
              <a:endParaRPr lang="zh-CN" altLang="en-US" sz="1400" b="1">
                <a:solidFill>
                  <a:schemeClr val="bg1"/>
                </a:solidFill>
                <a:latin typeface="+mn-ea"/>
              </a:endParaRPr>
            </a:p>
          </p:txBody>
        </p:sp>
        <p:sp>
          <p:nvSpPr>
            <p:cNvPr id="1053019" name="AutoShape 398"/>
            <p:cNvSpPr>
              <a:spLocks noChangeArrowheads="1"/>
            </p:cNvSpPr>
            <p:nvPr/>
          </p:nvSpPr>
          <p:spPr bwMode="auto">
            <a:xfrm>
              <a:off x="985838" y="3911600"/>
              <a:ext cx="431800" cy="944563"/>
            </a:xfrm>
            <a:prstGeom prst="upDownArrow">
              <a:avLst>
                <a:gd name="adj1" fmla="val 33972"/>
                <a:gd name="adj2" fmla="val 68359"/>
              </a:avLst>
            </a:prstGeom>
            <a:solidFill>
              <a:srgbClr val="B2B2B2"/>
            </a:solidFill>
            <a:ln w="9525" algn="ctr">
              <a:solidFill>
                <a:schemeClr val="bg2"/>
              </a:solidFill>
              <a:miter lim="800000"/>
            </a:ln>
            <a:effectLst/>
          </p:spPr>
          <p:txBody>
            <a:bodyPr wrap="none" anchor="ctr"/>
            <a:lstStyle/>
            <a:p>
              <a:pPr algn="ctr" eaLnBrk="1" hangingPunct="1">
                <a:buFont typeface="Wingdings" panose="05000000000000000000" pitchFamily="2" charset="2"/>
                <a:buNone/>
              </a:pPr>
              <a:endParaRPr lang="zh-CN" altLang="zh-CN" sz="2000" b="1">
                <a:latin typeface="+mn-ea"/>
              </a:endParaRPr>
            </a:p>
          </p:txBody>
        </p:sp>
        <p:sp>
          <p:nvSpPr>
            <p:cNvPr id="1053020" name="AutoShape 399"/>
            <p:cNvSpPr>
              <a:spLocks noChangeArrowheads="1"/>
            </p:cNvSpPr>
            <p:nvPr/>
          </p:nvSpPr>
          <p:spPr bwMode="auto">
            <a:xfrm>
              <a:off x="4724400" y="3873500"/>
              <a:ext cx="431800" cy="944563"/>
            </a:xfrm>
            <a:prstGeom prst="upDownArrow">
              <a:avLst>
                <a:gd name="adj1" fmla="val 33972"/>
                <a:gd name="adj2" fmla="val 68359"/>
              </a:avLst>
            </a:prstGeom>
            <a:solidFill>
              <a:srgbClr val="B2B2B2"/>
            </a:solidFill>
            <a:ln w="9525" algn="ctr">
              <a:solidFill>
                <a:schemeClr val="bg2"/>
              </a:solidFill>
              <a:miter lim="800000"/>
            </a:ln>
            <a:effectLst/>
          </p:spPr>
          <p:txBody>
            <a:bodyPr wrap="none" anchor="ctr"/>
            <a:lstStyle/>
            <a:p>
              <a:pPr algn="ctr" eaLnBrk="1" hangingPunct="1">
                <a:buFont typeface="Wingdings" panose="05000000000000000000" pitchFamily="2" charset="2"/>
                <a:buNone/>
              </a:pPr>
              <a:endParaRPr lang="zh-CN" altLang="zh-CN" sz="2000" b="1">
                <a:latin typeface="+mn-ea"/>
              </a:endParaRPr>
            </a:p>
          </p:txBody>
        </p:sp>
        <p:sp>
          <p:nvSpPr>
            <p:cNvPr id="1053021" name="AutoShape 400"/>
            <p:cNvSpPr>
              <a:spLocks noChangeArrowheads="1"/>
            </p:cNvSpPr>
            <p:nvPr/>
          </p:nvSpPr>
          <p:spPr bwMode="auto">
            <a:xfrm>
              <a:off x="5837238" y="3886200"/>
              <a:ext cx="431800" cy="944563"/>
            </a:xfrm>
            <a:prstGeom prst="upDownArrow">
              <a:avLst>
                <a:gd name="adj1" fmla="val 33972"/>
                <a:gd name="adj2" fmla="val 68359"/>
              </a:avLst>
            </a:prstGeom>
            <a:solidFill>
              <a:srgbClr val="B2B2B2"/>
            </a:solidFill>
            <a:ln w="9525" algn="ctr">
              <a:solidFill>
                <a:schemeClr val="bg2"/>
              </a:solidFill>
              <a:miter lim="800000"/>
            </a:ln>
            <a:effectLst/>
          </p:spPr>
          <p:txBody>
            <a:bodyPr wrap="none" anchor="ctr"/>
            <a:lstStyle/>
            <a:p>
              <a:pPr algn="ctr" eaLnBrk="1" hangingPunct="1">
                <a:buFont typeface="Wingdings" panose="05000000000000000000" pitchFamily="2" charset="2"/>
                <a:buNone/>
              </a:pPr>
              <a:endParaRPr lang="zh-CN" altLang="zh-CN" sz="2000" b="1">
                <a:latin typeface="+mn-ea"/>
              </a:endParaRPr>
            </a:p>
          </p:txBody>
        </p:sp>
        <p:sp>
          <p:nvSpPr>
            <p:cNvPr id="1053022" name="AutoShape 401"/>
            <p:cNvSpPr>
              <a:spLocks noChangeArrowheads="1"/>
            </p:cNvSpPr>
            <p:nvPr/>
          </p:nvSpPr>
          <p:spPr bwMode="auto">
            <a:xfrm>
              <a:off x="6883400" y="3898900"/>
              <a:ext cx="431800" cy="944563"/>
            </a:xfrm>
            <a:prstGeom prst="upDownArrow">
              <a:avLst>
                <a:gd name="adj1" fmla="val 33972"/>
                <a:gd name="adj2" fmla="val 68359"/>
              </a:avLst>
            </a:prstGeom>
            <a:solidFill>
              <a:srgbClr val="B2B2B2"/>
            </a:solidFill>
            <a:ln w="9525" algn="ctr">
              <a:solidFill>
                <a:schemeClr val="bg2"/>
              </a:solidFill>
              <a:miter lim="800000"/>
            </a:ln>
            <a:effectLst/>
          </p:spPr>
          <p:txBody>
            <a:bodyPr wrap="none" anchor="ctr"/>
            <a:lstStyle/>
            <a:p>
              <a:pPr algn="ctr" eaLnBrk="1" hangingPunct="1">
                <a:buFont typeface="Wingdings" panose="05000000000000000000" pitchFamily="2" charset="2"/>
                <a:buNone/>
              </a:pPr>
              <a:endParaRPr lang="zh-CN" altLang="zh-CN" sz="2000" b="1">
                <a:latin typeface="+mn-ea"/>
              </a:endParaRPr>
            </a:p>
          </p:txBody>
        </p:sp>
        <p:sp>
          <p:nvSpPr>
            <p:cNvPr id="1053023" name="Rectangle 402"/>
            <p:cNvSpPr>
              <a:spLocks noChangeArrowheads="1"/>
            </p:cNvSpPr>
            <p:nvPr/>
          </p:nvSpPr>
          <p:spPr bwMode="auto">
            <a:xfrm>
              <a:off x="2476500" y="3829050"/>
              <a:ext cx="465138" cy="206375"/>
            </a:xfrm>
            <a:prstGeom prst="rect">
              <a:avLst/>
            </a:prstGeom>
            <a:solidFill>
              <a:srgbClr val="FF5050"/>
            </a:solidFill>
            <a:ln w="12700">
              <a:solidFill>
                <a:schemeClr val="bg1"/>
              </a:solidFill>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en-GB" altLang="zh-CN" sz="1050" b="1">
                  <a:solidFill>
                    <a:schemeClr val="bg1"/>
                  </a:solidFill>
                  <a:latin typeface="+mn-ea"/>
                  <a:ea typeface="+mn-ea"/>
                </a:rPr>
                <a:t>APQP</a:t>
              </a:r>
              <a:endParaRPr lang="zh-CN" altLang="en-GB" sz="1050">
                <a:latin typeface="+mn-ea"/>
                <a:ea typeface="+mn-ea"/>
              </a:endParaRPr>
            </a:p>
          </p:txBody>
        </p:sp>
        <p:sp>
          <p:nvSpPr>
            <p:cNvPr id="1053024" name="Rectangle 403"/>
            <p:cNvSpPr>
              <a:spLocks noChangeArrowheads="1"/>
            </p:cNvSpPr>
            <p:nvPr/>
          </p:nvSpPr>
          <p:spPr bwMode="auto">
            <a:xfrm>
              <a:off x="2589213" y="4017963"/>
              <a:ext cx="465137" cy="206375"/>
            </a:xfrm>
            <a:prstGeom prst="rect">
              <a:avLst/>
            </a:prstGeom>
            <a:solidFill>
              <a:srgbClr val="FF5050"/>
            </a:solidFill>
            <a:ln w="12700">
              <a:solidFill>
                <a:schemeClr val="bg1"/>
              </a:solidFill>
              <a:miter lim="800000"/>
            </a:ln>
            <a:effectLst/>
          </p:spPr>
          <p:txBody>
            <a:bodyPr wrap="none" anchor="ctr"/>
            <a:lstStyle>
              <a:lvl1pPr marL="187325" indent="-187325" algn="l" defTabSz="762000">
                <a:defRPr>
                  <a:solidFill>
                    <a:schemeClr val="tx1"/>
                  </a:solidFill>
                  <a:latin typeface="Arial" panose="020B0604020202020204" pitchFamily="34" charset="0"/>
                  <a:ea typeface="宋体" panose="02010600030101010101" pitchFamily="2" charset="-122"/>
                </a:defRPr>
              </a:lvl1pPr>
              <a:lvl2pPr marL="576580" indent="-198755" algn="l" defTabSz="762000">
                <a:defRPr>
                  <a:solidFill>
                    <a:schemeClr val="tx1"/>
                  </a:solidFill>
                  <a:latin typeface="Arial" panose="020B0604020202020204" pitchFamily="34" charset="0"/>
                  <a:ea typeface="宋体" panose="02010600030101010101" pitchFamily="2" charset="-122"/>
                </a:defRPr>
              </a:lvl2pPr>
              <a:lvl3pPr marL="952500" indent="-186055" algn="l" defTabSz="762000">
                <a:defRPr>
                  <a:solidFill>
                    <a:schemeClr val="tx1"/>
                  </a:solidFill>
                  <a:latin typeface="Arial" panose="020B0604020202020204" pitchFamily="34" charset="0"/>
                  <a:ea typeface="宋体" panose="02010600030101010101" pitchFamily="2" charset="-122"/>
                </a:defRPr>
              </a:lvl3pPr>
              <a:lvl4pPr marL="1333500" indent="-190500" algn="l" defTabSz="762000">
                <a:defRPr>
                  <a:solidFill>
                    <a:schemeClr val="tx1"/>
                  </a:solidFill>
                  <a:latin typeface="Arial" panose="020B0604020202020204" pitchFamily="34" charset="0"/>
                  <a:ea typeface="宋体" panose="02010600030101010101" pitchFamily="2" charset="-122"/>
                </a:defRPr>
              </a:lvl4pPr>
              <a:lvl5pPr marL="2286000" algn="l" defTabSz="762000">
                <a:defRPr>
                  <a:solidFill>
                    <a:schemeClr val="tx1"/>
                  </a:solidFill>
                  <a:latin typeface="Arial" panose="020B0604020202020204" pitchFamily="34" charset="0"/>
                  <a:ea typeface="宋体" panose="02010600030101010101" pitchFamily="2" charset="-122"/>
                </a:defRPr>
              </a:lvl5pPr>
              <a:lvl6pPr marL="27432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2004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76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14800" defTabSz="7620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lnSpc>
                  <a:spcPct val="90000"/>
                </a:lnSpc>
              </a:pPr>
              <a:r>
                <a:rPr lang="en-GB" altLang="zh-CN" sz="1050" b="1">
                  <a:solidFill>
                    <a:schemeClr val="bg1"/>
                  </a:solidFill>
                  <a:latin typeface="+mn-ea"/>
                  <a:ea typeface="+mn-ea"/>
                </a:rPr>
                <a:t>GP5</a:t>
              </a:r>
              <a:endParaRPr lang="zh-CN" altLang="en-GB" sz="1050">
                <a:latin typeface="+mn-ea"/>
                <a:ea typeface="+mn-ea"/>
              </a:endParaRPr>
            </a:p>
          </p:txBody>
        </p:sp>
        <p:sp>
          <p:nvSpPr>
            <p:cNvPr id="1053025" name="AutoShape 404"/>
            <p:cNvSpPr>
              <a:spLocks noChangeArrowheads="1"/>
            </p:cNvSpPr>
            <p:nvPr/>
          </p:nvSpPr>
          <p:spPr bwMode="auto">
            <a:xfrm>
              <a:off x="762000" y="4953000"/>
              <a:ext cx="1025525" cy="622300"/>
            </a:xfrm>
            <a:prstGeom prst="can">
              <a:avLst>
                <a:gd name="adj" fmla="val 25000"/>
              </a:avLst>
            </a:prstGeom>
            <a:solidFill>
              <a:schemeClr val="accent1"/>
            </a:solidFill>
            <a:ln w="9525">
              <a:solidFill>
                <a:schemeClr val="bg1"/>
              </a:solidFill>
              <a:round/>
            </a:ln>
            <a:effectLst/>
          </p:spPr>
          <p:txBody>
            <a:bodyPr anchor="ctr"/>
            <a:lstStyle/>
            <a:p>
              <a:pPr algn="ctr" eaLnBrk="1" hangingPunct="1">
                <a:buFont typeface="Wingdings" panose="05000000000000000000" pitchFamily="2" charset="2"/>
                <a:buNone/>
              </a:pPr>
              <a:r>
                <a:rPr lang="en-US" altLang="zh-CN" sz="1400" b="1">
                  <a:solidFill>
                    <a:schemeClr val="bg1"/>
                  </a:solidFill>
                  <a:latin typeface="+mn-ea"/>
                </a:rPr>
                <a:t>Warranty</a:t>
              </a:r>
              <a:r>
                <a:rPr lang="zh-CN" altLang="en-US" sz="1400" b="1">
                  <a:solidFill>
                    <a:schemeClr val="bg1"/>
                  </a:solidFill>
                  <a:latin typeface="+mn-ea"/>
                </a:rPr>
                <a:t>质量分析模型</a:t>
              </a:r>
              <a:endParaRPr lang="zh-CN" altLang="en-US" sz="1400" b="1">
                <a:solidFill>
                  <a:schemeClr val="bg1"/>
                </a:solidFill>
                <a:latin typeface="+mn-ea"/>
              </a:endParaRPr>
            </a:p>
          </p:txBody>
        </p:sp>
        <p:sp>
          <p:nvSpPr>
            <p:cNvPr id="1053026" name="AutoShape 405"/>
            <p:cNvSpPr>
              <a:spLocks noChangeArrowheads="1"/>
            </p:cNvSpPr>
            <p:nvPr/>
          </p:nvSpPr>
          <p:spPr bwMode="auto">
            <a:xfrm>
              <a:off x="1828800" y="4953000"/>
              <a:ext cx="971550" cy="649288"/>
            </a:xfrm>
            <a:prstGeom prst="can">
              <a:avLst>
                <a:gd name="adj" fmla="val 25000"/>
              </a:avLst>
            </a:prstGeom>
            <a:solidFill>
              <a:schemeClr val="accent1"/>
            </a:solidFill>
            <a:ln w="9525">
              <a:solidFill>
                <a:schemeClr val="bg1"/>
              </a:solidFill>
              <a:round/>
            </a:ln>
            <a:effectLst/>
          </p:spPr>
          <p:txBody>
            <a:bodyPr anchor="ctr"/>
            <a:lstStyle/>
            <a:p>
              <a:pPr algn="ctr" eaLnBrk="1" hangingPunct="1">
                <a:buFont typeface="Wingdings" panose="05000000000000000000" pitchFamily="2" charset="2"/>
                <a:buNone/>
              </a:pPr>
              <a:r>
                <a:rPr lang="zh-CN" altLang="en-US" sz="1400" b="1">
                  <a:solidFill>
                    <a:schemeClr val="bg1"/>
                  </a:solidFill>
                  <a:latin typeface="+mn-ea"/>
                </a:rPr>
                <a:t>新车型质量分析模型</a:t>
              </a:r>
              <a:endParaRPr lang="zh-CN" altLang="en-US" sz="1400" b="1">
                <a:solidFill>
                  <a:schemeClr val="bg1"/>
                </a:solidFill>
                <a:latin typeface="+mn-ea"/>
              </a:endParaRPr>
            </a:p>
          </p:txBody>
        </p:sp>
        <p:sp>
          <p:nvSpPr>
            <p:cNvPr id="1053027" name="Rectangle 406"/>
            <p:cNvSpPr>
              <a:spLocks noChangeArrowheads="1"/>
            </p:cNvSpPr>
            <p:nvPr/>
          </p:nvSpPr>
          <p:spPr bwMode="auto">
            <a:xfrm>
              <a:off x="1752600" y="2667000"/>
              <a:ext cx="1066800" cy="457200"/>
            </a:xfrm>
            <a:prstGeom prst="rect">
              <a:avLst/>
            </a:prstGeom>
            <a:solidFill>
              <a:schemeClr val="accent5">
                <a:lumMod val="75000"/>
                <a:alpha val="95000"/>
              </a:schemeClr>
            </a:solidFill>
            <a:ln w="12700" algn="ctr">
              <a:solidFill>
                <a:schemeClr val="accent5">
                  <a:lumMod val="75000"/>
                </a:schemeClr>
              </a:solidFill>
              <a:miter lim="800000"/>
            </a:ln>
            <a:effectLst/>
          </p:spPr>
          <p:txBody>
            <a:bodyPr wrap="none" lIns="45720" rIns="45720" anchor="ctr"/>
            <a:lstStyle/>
            <a:p>
              <a:pPr algn="ctr"/>
              <a:r>
                <a:rPr lang="zh-CN" altLang="en-US" sz="1600" b="1">
                  <a:solidFill>
                    <a:schemeClr val="bg1"/>
                  </a:solidFill>
                  <a:latin typeface="+mn-ea"/>
                </a:rPr>
                <a:t>采购寻源平台</a:t>
              </a:r>
              <a:endParaRPr lang="zh-CN" altLang="en-US" sz="1600" b="1">
                <a:solidFill>
                  <a:schemeClr val="bg1"/>
                </a:solidFill>
                <a:latin typeface="+mn-ea"/>
              </a:endParaRPr>
            </a:p>
          </p:txBody>
        </p:sp>
        <p:sp>
          <p:nvSpPr>
            <p:cNvPr id="1053028" name="Rectangle 407"/>
            <p:cNvSpPr>
              <a:spLocks noChangeArrowheads="1"/>
            </p:cNvSpPr>
            <p:nvPr/>
          </p:nvSpPr>
          <p:spPr bwMode="auto">
            <a:xfrm>
              <a:off x="2895600" y="2667000"/>
              <a:ext cx="1600200" cy="457200"/>
            </a:xfrm>
            <a:prstGeom prst="rect">
              <a:avLst/>
            </a:prstGeom>
            <a:solidFill>
              <a:schemeClr val="accent5">
                <a:lumMod val="75000"/>
                <a:alpha val="95000"/>
              </a:schemeClr>
            </a:solidFill>
            <a:ln w="12700" algn="ctr">
              <a:solidFill>
                <a:schemeClr val="accent5">
                  <a:lumMod val="75000"/>
                </a:schemeClr>
              </a:solidFill>
              <a:miter lim="800000"/>
            </a:ln>
            <a:effectLst/>
          </p:spPr>
          <p:txBody>
            <a:bodyPr wrap="none" lIns="45720" rIns="45720" anchor="ctr"/>
            <a:lstStyle/>
            <a:p>
              <a:pPr algn="ctr"/>
              <a:r>
                <a:rPr lang="zh-CN" altLang="en-US" sz="1600" b="1">
                  <a:solidFill>
                    <a:schemeClr val="bg1"/>
                  </a:solidFill>
                  <a:latin typeface="+mn-ea"/>
                </a:rPr>
                <a:t>生产管控平台</a:t>
              </a:r>
              <a:endParaRPr lang="zh-CN" altLang="en-US" sz="1600" b="1">
                <a:solidFill>
                  <a:schemeClr val="bg1"/>
                </a:solidFill>
                <a:latin typeface="+mn-ea"/>
              </a:endParaRPr>
            </a:p>
          </p:txBody>
        </p:sp>
        <p:sp>
          <p:nvSpPr>
            <p:cNvPr id="1053029" name="Rectangle 408"/>
            <p:cNvSpPr>
              <a:spLocks noChangeArrowheads="1"/>
            </p:cNvSpPr>
            <p:nvPr/>
          </p:nvSpPr>
          <p:spPr bwMode="auto">
            <a:xfrm>
              <a:off x="4572000" y="2667000"/>
              <a:ext cx="838200" cy="457200"/>
            </a:xfrm>
            <a:prstGeom prst="rect">
              <a:avLst/>
            </a:prstGeom>
            <a:solidFill>
              <a:schemeClr val="accent5">
                <a:lumMod val="75000"/>
                <a:alpha val="95000"/>
              </a:schemeClr>
            </a:solidFill>
            <a:ln w="12700" algn="ctr">
              <a:solidFill>
                <a:schemeClr val="accent5">
                  <a:lumMod val="75000"/>
                </a:schemeClr>
              </a:solidFill>
              <a:miter lim="800000"/>
            </a:ln>
            <a:effectLst/>
          </p:spPr>
          <p:txBody>
            <a:bodyPr wrap="none" lIns="45720" rIns="45720" anchor="ctr"/>
            <a:lstStyle/>
            <a:p>
              <a:pPr algn="ctr"/>
              <a:r>
                <a:rPr lang="zh-CN" altLang="en-US" sz="1600" b="1">
                  <a:solidFill>
                    <a:schemeClr val="bg1"/>
                  </a:solidFill>
                  <a:latin typeface="+mn-ea"/>
                </a:rPr>
                <a:t>物流配送</a:t>
              </a:r>
              <a:endParaRPr lang="zh-CN" altLang="en-US" sz="1600" b="1">
                <a:solidFill>
                  <a:schemeClr val="bg1"/>
                </a:solidFill>
                <a:latin typeface="+mn-ea"/>
              </a:endParaRPr>
            </a:p>
            <a:p>
              <a:pPr algn="ctr"/>
              <a:r>
                <a:rPr lang="zh-CN" altLang="en-US" sz="1600" b="1">
                  <a:solidFill>
                    <a:schemeClr val="bg1"/>
                  </a:solidFill>
                  <a:latin typeface="+mn-ea"/>
                </a:rPr>
                <a:t>平台</a:t>
              </a:r>
              <a:endParaRPr lang="zh-CN" altLang="en-US" sz="1600" b="1">
                <a:solidFill>
                  <a:schemeClr val="bg1"/>
                </a:solidFill>
                <a:latin typeface="+mn-ea"/>
              </a:endParaRPr>
            </a:p>
          </p:txBody>
        </p:sp>
        <p:sp>
          <p:nvSpPr>
            <p:cNvPr id="1053030" name="Rectangle 409"/>
            <p:cNvSpPr>
              <a:spLocks noChangeArrowheads="1"/>
            </p:cNvSpPr>
            <p:nvPr/>
          </p:nvSpPr>
          <p:spPr bwMode="auto">
            <a:xfrm>
              <a:off x="5486400" y="2667000"/>
              <a:ext cx="2057400" cy="457200"/>
            </a:xfrm>
            <a:prstGeom prst="rect">
              <a:avLst/>
            </a:prstGeom>
            <a:solidFill>
              <a:schemeClr val="accent5">
                <a:lumMod val="75000"/>
                <a:alpha val="95000"/>
              </a:schemeClr>
            </a:solidFill>
            <a:ln w="12700" algn="ctr">
              <a:solidFill>
                <a:schemeClr val="accent5">
                  <a:lumMod val="75000"/>
                </a:schemeClr>
              </a:solidFill>
              <a:miter lim="800000"/>
            </a:ln>
            <a:effectLst/>
          </p:spPr>
          <p:txBody>
            <a:bodyPr wrap="none" lIns="45720" rIns="45720" anchor="ctr"/>
            <a:lstStyle/>
            <a:p>
              <a:pPr algn="ctr"/>
              <a:r>
                <a:rPr lang="zh-CN" altLang="en-US" sz="1600" b="1">
                  <a:solidFill>
                    <a:schemeClr val="bg1"/>
                  </a:solidFill>
                  <a:latin typeface="+mn-ea"/>
                </a:rPr>
                <a:t>服务与备件平台</a:t>
              </a:r>
              <a:endParaRPr lang="zh-CN" altLang="en-US" sz="1600" b="1">
                <a:solidFill>
                  <a:schemeClr val="bg1"/>
                </a:solidFill>
                <a:latin typeface="+mn-ea"/>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031" name="标题 4"/>
          <p:cNvSpPr>
            <a:spLocks noGrp="1"/>
          </p:cNvSpPr>
          <p:nvPr>
            <p:ph type="title"/>
          </p:nvPr>
        </p:nvSpPr>
        <p:spPr>
          <a:xfrm>
            <a:off x="4824826" y="3057560"/>
            <a:ext cx="5980549" cy="895350"/>
          </a:xfrm>
        </p:spPr>
        <p:txBody>
          <a:bodyPr>
            <a:normAutofit fontScale="90000"/>
          </a:bodyPr>
          <a:lstStyle/>
          <a:p>
            <a:r>
              <a:rPr lang="zh-CN" altLang="en-US" sz="3600" dirty="0"/>
              <a:t>XX公司信息系统架构总体规划</a:t>
            </a:r>
            <a:endParaRPr lang="zh-CN" altLang="en-US" sz="3600" dirty="0"/>
          </a:p>
        </p:txBody>
      </p:sp>
      <p:sp>
        <p:nvSpPr>
          <p:cNvPr id="1053032" name="文本框 8"/>
          <p:cNvSpPr txBox="1"/>
          <p:nvPr/>
        </p:nvSpPr>
        <p:spPr>
          <a:xfrm>
            <a:off x="3673094" y="3041461"/>
            <a:ext cx="1029774" cy="895350"/>
          </a:xfrm>
          <a:prstGeom prst="rect">
            <a:avLst/>
          </a:prstGeom>
          <a:noFill/>
          <a:ln w="117475">
            <a:noFill/>
          </a:ln>
        </p:spPr>
        <p:txBody>
          <a:bodyPr wrap="none" rtlCol="0">
            <a:prstTxWarp prst="textPlai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pPr>
            <a:r>
              <a:rPr kumimoji="0" lang="en-US" altLang="zh-CN"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rPr>
              <a:t>02</a:t>
            </a:r>
            <a:endParaRPr kumimoji="0" lang="zh-CN" altLang="en-US"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033" name="标题 1"/>
          <p:cNvSpPr>
            <a:spLocks noGrp="1"/>
          </p:cNvSpPr>
          <p:nvPr>
            <p:ph type="title" idx="4294967295"/>
          </p:nvPr>
        </p:nvSpPr>
        <p:spPr>
          <a:xfrm>
            <a:off x="0" y="177237"/>
            <a:ext cx="10914845"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企业架构及其核心技术通过将战略、运作和</a:t>
            </a:r>
            <a:r>
              <a:rPr lang="en-US" altLang="zh-CN" sz="2400" dirty="0">
                <a:solidFill>
                  <a:schemeClr val="bg1"/>
                </a:solidFill>
              </a:rPr>
              <a:t>IT</a:t>
            </a:r>
            <a:r>
              <a:rPr lang="zh-CN" altLang="en-US" sz="2400" dirty="0">
                <a:solidFill>
                  <a:schemeClr val="bg1"/>
                </a:solidFill>
              </a:rPr>
              <a:t>更紧密地衔接来实现企业增长，其中</a:t>
            </a:r>
            <a:r>
              <a:rPr lang="en-US" altLang="zh-CN" sz="2400" dirty="0">
                <a:solidFill>
                  <a:schemeClr val="bg1"/>
                </a:solidFill>
              </a:rPr>
              <a:t>IT</a:t>
            </a:r>
            <a:r>
              <a:rPr lang="zh-CN" altLang="en-US" sz="2400" dirty="0">
                <a:solidFill>
                  <a:schemeClr val="bg1"/>
                </a:solidFill>
              </a:rPr>
              <a:t>是对业务和战略的强有力的支撑</a:t>
            </a:r>
            <a:endParaRPr lang="zh-CN" altLang="en-US" sz="2400" dirty="0">
              <a:solidFill>
                <a:schemeClr val="bg1"/>
              </a:solidFill>
            </a:endParaRPr>
          </a:p>
        </p:txBody>
      </p:sp>
      <p:grpSp>
        <p:nvGrpSpPr>
          <p:cNvPr id="549" name="组合 91"/>
          <p:cNvGrpSpPr/>
          <p:nvPr/>
        </p:nvGrpSpPr>
        <p:grpSpPr>
          <a:xfrm>
            <a:off x="314325" y="1126901"/>
            <a:ext cx="11469844" cy="5479960"/>
            <a:chOff x="314325" y="1376363"/>
            <a:chExt cx="8296275" cy="5024437"/>
          </a:xfrm>
        </p:grpSpPr>
        <p:grpSp>
          <p:nvGrpSpPr>
            <p:cNvPr id="550" name="Group 2"/>
            <p:cNvGrpSpPr/>
            <p:nvPr/>
          </p:nvGrpSpPr>
          <p:grpSpPr bwMode="auto">
            <a:xfrm>
              <a:off x="2133600" y="5105400"/>
              <a:ext cx="5364163" cy="1295400"/>
              <a:chOff x="1312" y="2101"/>
              <a:chExt cx="3379" cy="960"/>
            </a:xfrm>
          </p:grpSpPr>
          <p:sp>
            <p:nvSpPr>
              <p:cNvPr id="1053034" name="Oval 3"/>
              <p:cNvSpPr>
                <a:spLocks noChangeArrowheads="1"/>
              </p:cNvSpPr>
              <p:nvPr/>
            </p:nvSpPr>
            <p:spPr bwMode="auto">
              <a:xfrm>
                <a:off x="1312" y="2101"/>
                <a:ext cx="3379" cy="960"/>
              </a:xfrm>
              <a:prstGeom prst="ellipse">
                <a:avLst/>
              </a:prstGeom>
              <a:gradFill rotWithShape="1">
                <a:gsLst>
                  <a:gs pos="0">
                    <a:srgbClr val="FFFFFF"/>
                  </a:gs>
                  <a:gs pos="100000">
                    <a:schemeClr val="accent2"/>
                  </a:gs>
                </a:gsLst>
                <a:path path="shape">
                  <a:fillToRect l="50000" t="50000" r="50000" b="50000"/>
                </a:path>
              </a:gradFill>
              <a:ln w="0">
                <a:solidFill>
                  <a:srgbClr val="000000"/>
                </a:solidFill>
                <a:round/>
              </a:ln>
            </p:spPr>
            <p:txBody>
              <a:bodyPr/>
              <a:lstStyle/>
              <a:p>
                <a:pPr algn="ctr"/>
                <a:endParaRPr lang="zh-CN" altLang="en-US" sz="2400"/>
              </a:p>
            </p:txBody>
          </p:sp>
          <p:sp>
            <p:nvSpPr>
              <p:cNvPr id="1053035" name="Oval 4"/>
              <p:cNvSpPr>
                <a:spLocks noChangeArrowheads="1"/>
              </p:cNvSpPr>
              <p:nvPr/>
            </p:nvSpPr>
            <p:spPr bwMode="auto">
              <a:xfrm>
                <a:off x="1312" y="2101"/>
                <a:ext cx="3379" cy="960"/>
              </a:xfrm>
              <a:prstGeom prst="ellipse">
                <a:avLst/>
              </a:prstGeom>
              <a:gradFill rotWithShape="1">
                <a:gsLst>
                  <a:gs pos="0">
                    <a:srgbClr val="FFFFFF"/>
                  </a:gs>
                  <a:gs pos="100000">
                    <a:schemeClr val="accent2"/>
                  </a:gs>
                </a:gsLst>
                <a:path path="shape">
                  <a:fillToRect l="50000" t="50000" r="50000" b="50000"/>
                </a:path>
              </a:gradFill>
              <a:ln w="38100" cap="rnd">
                <a:solidFill>
                  <a:srgbClr val="AEB8FD"/>
                </a:solidFill>
                <a:round/>
              </a:ln>
            </p:spPr>
            <p:txBody>
              <a:bodyPr/>
              <a:lstStyle/>
              <a:p>
                <a:pPr algn="ctr"/>
                <a:endParaRPr lang="zh-CN" altLang="en-US" sz="2400"/>
              </a:p>
            </p:txBody>
          </p:sp>
        </p:grpSp>
        <p:sp>
          <p:nvSpPr>
            <p:cNvPr id="1053036" name="Rectangle 6"/>
            <p:cNvSpPr>
              <a:spLocks noChangeArrowheads="1"/>
            </p:cNvSpPr>
            <p:nvPr/>
          </p:nvSpPr>
          <p:spPr bwMode="auto">
            <a:xfrm>
              <a:off x="2373382" y="4894263"/>
              <a:ext cx="707328" cy="195625"/>
            </a:xfrm>
            <a:prstGeom prst="rect">
              <a:avLst/>
            </a:prstGeom>
            <a:noFill/>
            <a:ln>
              <a:noFill/>
            </a:ln>
          </p:spPr>
          <p:txBody>
            <a:bodyPr wrap="none" lIns="0" tIns="0" rIns="0" bIns="0">
              <a:spAutoFit/>
            </a:bodyPr>
            <a:lstStyle/>
            <a:p>
              <a:pPr algn="ctr"/>
              <a:r>
                <a:rPr lang="zh-CN" altLang="en-US" sz="1100" b="1">
                  <a:solidFill>
                    <a:srgbClr val="000000"/>
                  </a:solidFill>
                  <a:latin typeface="宋体" panose="02010600030101010101" pitchFamily="2" charset="-122"/>
                </a:rPr>
                <a:t>需求、业务用例</a:t>
              </a:r>
              <a:endParaRPr lang="zh-CN" altLang="en-US" sz="1100" b="1">
                <a:solidFill>
                  <a:srgbClr val="000000"/>
                </a:solidFill>
                <a:latin typeface="宋体" panose="02010600030101010101" pitchFamily="2" charset="-122"/>
              </a:endParaRPr>
            </a:p>
          </p:txBody>
        </p:sp>
        <p:grpSp>
          <p:nvGrpSpPr>
            <p:cNvPr id="551" name="Group 7"/>
            <p:cNvGrpSpPr/>
            <p:nvPr/>
          </p:nvGrpSpPr>
          <p:grpSpPr bwMode="auto">
            <a:xfrm>
              <a:off x="2071688" y="1376363"/>
              <a:ext cx="5456237" cy="1671637"/>
              <a:chOff x="1305" y="881"/>
              <a:chExt cx="3437" cy="1053"/>
            </a:xfrm>
          </p:grpSpPr>
          <p:sp>
            <p:nvSpPr>
              <p:cNvPr id="1053037" name="Oval 8"/>
              <p:cNvSpPr>
                <a:spLocks noChangeArrowheads="1"/>
              </p:cNvSpPr>
              <p:nvPr/>
            </p:nvSpPr>
            <p:spPr bwMode="auto">
              <a:xfrm>
                <a:off x="1305" y="881"/>
                <a:ext cx="3437" cy="1053"/>
              </a:xfrm>
              <a:prstGeom prst="ellipse">
                <a:avLst/>
              </a:prstGeom>
              <a:noFill/>
              <a:ln w="0">
                <a:solidFill>
                  <a:srgbClr val="000000"/>
                </a:solidFill>
                <a:round/>
              </a:ln>
            </p:spPr>
            <p:txBody>
              <a:bodyPr/>
              <a:lstStyle/>
              <a:p>
                <a:pPr algn="ctr"/>
                <a:endParaRPr lang="zh-CN" altLang="en-US" sz="2400"/>
              </a:p>
            </p:txBody>
          </p:sp>
          <p:sp>
            <p:nvSpPr>
              <p:cNvPr id="1053038" name="Oval 9"/>
              <p:cNvSpPr>
                <a:spLocks noChangeArrowheads="1"/>
              </p:cNvSpPr>
              <p:nvPr/>
            </p:nvSpPr>
            <p:spPr bwMode="auto">
              <a:xfrm>
                <a:off x="1305" y="881"/>
                <a:ext cx="3437" cy="1053"/>
              </a:xfrm>
              <a:prstGeom prst="ellipse">
                <a:avLst/>
              </a:prstGeom>
              <a:noFill/>
              <a:ln w="38100" cap="rnd">
                <a:solidFill>
                  <a:srgbClr val="AEB8FD"/>
                </a:solidFill>
                <a:round/>
              </a:ln>
            </p:spPr>
            <p:txBody>
              <a:bodyPr/>
              <a:lstStyle/>
              <a:p>
                <a:pPr algn="ctr"/>
                <a:endParaRPr lang="zh-CN" altLang="en-US" sz="2400"/>
              </a:p>
            </p:txBody>
          </p:sp>
        </p:grpSp>
        <p:grpSp>
          <p:nvGrpSpPr>
            <p:cNvPr id="552" name="Group 10"/>
            <p:cNvGrpSpPr/>
            <p:nvPr/>
          </p:nvGrpSpPr>
          <p:grpSpPr bwMode="auto">
            <a:xfrm>
              <a:off x="3963988" y="1781175"/>
              <a:ext cx="1166812" cy="384175"/>
              <a:chOff x="2449" y="1122"/>
              <a:chExt cx="735" cy="242"/>
            </a:xfrm>
          </p:grpSpPr>
          <p:sp>
            <p:nvSpPr>
              <p:cNvPr id="1053039" name="Freeform 11"/>
              <p:cNvSpPr/>
              <p:nvPr/>
            </p:nvSpPr>
            <p:spPr bwMode="auto">
              <a:xfrm>
                <a:off x="2449" y="1122"/>
                <a:ext cx="735" cy="242"/>
              </a:xfrm>
              <a:custGeom>
                <a:avLst/>
                <a:gdLst>
                  <a:gd name="T0" fmla="*/ 404 w 7350"/>
                  <a:gd name="T1" fmla="*/ 0 h 2420"/>
                  <a:gd name="T2" fmla="*/ 0 w 7350"/>
                  <a:gd name="T3" fmla="*/ 404 h 2420"/>
                  <a:gd name="T4" fmla="*/ 0 w 7350"/>
                  <a:gd name="T5" fmla="*/ 2017 h 2420"/>
                  <a:gd name="T6" fmla="*/ 404 w 7350"/>
                  <a:gd name="T7" fmla="*/ 2420 h 2420"/>
                  <a:gd name="T8" fmla="*/ 6947 w 7350"/>
                  <a:gd name="T9" fmla="*/ 2420 h 2420"/>
                  <a:gd name="T10" fmla="*/ 7350 w 7350"/>
                  <a:gd name="T11" fmla="*/ 2017 h 2420"/>
                  <a:gd name="T12" fmla="*/ 7350 w 7350"/>
                  <a:gd name="T13" fmla="*/ 404 h 2420"/>
                  <a:gd name="T14" fmla="*/ 6947 w 7350"/>
                  <a:gd name="T15" fmla="*/ 0 h 2420"/>
                  <a:gd name="T16" fmla="*/ 404 w 7350"/>
                  <a:gd name="T17" fmla="*/ 0 h 2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0" h="2420">
                    <a:moveTo>
                      <a:pt x="404" y="0"/>
                    </a:moveTo>
                    <a:cubicBezTo>
                      <a:pt x="181" y="0"/>
                      <a:pt x="0" y="181"/>
                      <a:pt x="0" y="404"/>
                    </a:cubicBezTo>
                    <a:lnTo>
                      <a:pt x="0" y="2017"/>
                    </a:lnTo>
                    <a:cubicBezTo>
                      <a:pt x="0" y="2240"/>
                      <a:pt x="181" y="2420"/>
                      <a:pt x="404" y="2420"/>
                    </a:cubicBezTo>
                    <a:lnTo>
                      <a:pt x="6947" y="2420"/>
                    </a:lnTo>
                    <a:cubicBezTo>
                      <a:pt x="7170" y="2420"/>
                      <a:pt x="7350" y="2240"/>
                      <a:pt x="7350" y="2017"/>
                    </a:cubicBezTo>
                    <a:lnTo>
                      <a:pt x="7350" y="404"/>
                    </a:lnTo>
                    <a:cubicBezTo>
                      <a:pt x="7350" y="181"/>
                      <a:pt x="7170" y="0"/>
                      <a:pt x="6947" y="0"/>
                    </a:cubicBezTo>
                    <a:lnTo>
                      <a:pt x="404" y="0"/>
                    </a:lnTo>
                    <a:close/>
                  </a:path>
                </a:pathLst>
              </a:custGeom>
              <a:solidFill>
                <a:srgbClr val="FFFFFF"/>
              </a:solidFill>
              <a:ln w="0">
                <a:solidFill>
                  <a:schemeClr val="tx2"/>
                </a:solidFill>
                <a:prstDash val="solid"/>
                <a:round/>
              </a:ln>
            </p:spPr>
            <p:txBody>
              <a:bodyPr/>
              <a:lstStyle/>
              <a:p>
                <a:pPr algn="ctr"/>
                <a:endParaRPr lang="zh-CN" altLang="en-US" sz="2400"/>
              </a:p>
            </p:txBody>
          </p:sp>
          <p:sp>
            <p:nvSpPr>
              <p:cNvPr id="1053040" name="Freeform 12"/>
              <p:cNvSpPr/>
              <p:nvPr/>
            </p:nvSpPr>
            <p:spPr bwMode="auto">
              <a:xfrm>
                <a:off x="2449" y="1122"/>
                <a:ext cx="735" cy="242"/>
              </a:xfrm>
              <a:custGeom>
                <a:avLst/>
                <a:gdLst>
                  <a:gd name="T0" fmla="*/ 404 w 7350"/>
                  <a:gd name="T1" fmla="*/ 0 h 2420"/>
                  <a:gd name="T2" fmla="*/ 0 w 7350"/>
                  <a:gd name="T3" fmla="*/ 404 h 2420"/>
                  <a:gd name="T4" fmla="*/ 0 w 7350"/>
                  <a:gd name="T5" fmla="*/ 2017 h 2420"/>
                  <a:gd name="T6" fmla="*/ 404 w 7350"/>
                  <a:gd name="T7" fmla="*/ 2420 h 2420"/>
                  <a:gd name="T8" fmla="*/ 6947 w 7350"/>
                  <a:gd name="T9" fmla="*/ 2420 h 2420"/>
                  <a:gd name="T10" fmla="*/ 7350 w 7350"/>
                  <a:gd name="T11" fmla="*/ 2017 h 2420"/>
                  <a:gd name="T12" fmla="*/ 7350 w 7350"/>
                  <a:gd name="T13" fmla="*/ 404 h 2420"/>
                  <a:gd name="T14" fmla="*/ 6947 w 7350"/>
                  <a:gd name="T15" fmla="*/ 0 h 2420"/>
                  <a:gd name="T16" fmla="*/ 404 w 7350"/>
                  <a:gd name="T17" fmla="*/ 0 h 2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0" h="2420">
                    <a:moveTo>
                      <a:pt x="404" y="0"/>
                    </a:moveTo>
                    <a:cubicBezTo>
                      <a:pt x="181" y="0"/>
                      <a:pt x="0" y="181"/>
                      <a:pt x="0" y="404"/>
                    </a:cubicBezTo>
                    <a:lnTo>
                      <a:pt x="0" y="2017"/>
                    </a:lnTo>
                    <a:cubicBezTo>
                      <a:pt x="0" y="2240"/>
                      <a:pt x="181" y="2420"/>
                      <a:pt x="404" y="2420"/>
                    </a:cubicBezTo>
                    <a:lnTo>
                      <a:pt x="6947" y="2420"/>
                    </a:lnTo>
                    <a:cubicBezTo>
                      <a:pt x="7170" y="2420"/>
                      <a:pt x="7350" y="2240"/>
                      <a:pt x="7350" y="2017"/>
                    </a:cubicBezTo>
                    <a:lnTo>
                      <a:pt x="7350" y="404"/>
                    </a:lnTo>
                    <a:cubicBezTo>
                      <a:pt x="7350" y="181"/>
                      <a:pt x="7170" y="0"/>
                      <a:pt x="6947" y="0"/>
                    </a:cubicBezTo>
                    <a:lnTo>
                      <a:pt x="404" y="0"/>
                    </a:lnTo>
                    <a:close/>
                  </a:path>
                </a:pathLst>
              </a:custGeom>
              <a:noFill/>
              <a:ln w="9525" cap="rnd">
                <a:solidFill>
                  <a:schemeClr val="tx2"/>
                </a:solidFill>
                <a:prstDash val="solid"/>
                <a:round/>
              </a:ln>
            </p:spPr>
            <p:txBody>
              <a:bodyPr/>
              <a:lstStyle/>
              <a:p>
                <a:pPr algn="ctr"/>
                <a:endParaRPr lang="zh-CN" altLang="en-US" sz="2400"/>
              </a:p>
            </p:txBody>
          </p:sp>
        </p:grpSp>
        <p:sp>
          <p:nvSpPr>
            <p:cNvPr id="1053041" name="Rectangle 13"/>
            <p:cNvSpPr>
              <a:spLocks noChangeArrowheads="1"/>
            </p:cNvSpPr>
            <p:nvPr/>
          </p:nvSpPr>
          <p:spPr bwMode="auto">
            <a:xfrm>
              <a:off x="4342534" y="1911350"/>
              <a:ext cx="408134"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业务战略</a:t>
              </a:r>
              <a:endParaRPr lang="zh-CN" altLang="en-US" sz="2400"/>
            </a:p>
          </p:txBody>
        </p:sp>
        <p:grpSp>
          <p:nvGrpSpPr>
            <p:cNvPr id="553" name="Group 14"/>
            <p:cNvGrpSpPr/>
            <p:nvPr/>
          </p:nvGrpSpPr>
          <p:grpSpPr bwMode="auto">
            <a:xfrm>
              <a:off x="2563813" y="1778000"/>
              <a:ext cx="1312862" cy="382588"/>
              <a:chOff x="1567" y="1120"/>
              <a:chExt cx="827" cy="241"/>
            </a:xfrm>
          </p:grpSpPr>
          <p:sp>
            <p:nvSpPr>
              <p:cNvPr id="1053042" name="Freeform 15"/>
              <p:cNvSpPr/>
              <p:nvPr/>
            </p:nvSpPr>
            <p:spPr bwMode="auto">
              <a:xfrm>
                <a:off x="1567" y="1120"/>
                <a:ext cx="827" cy="241"/>
              </a:xfrm>
              <a:custGeom>
                <a:avLst/>
                <a:gdLst>
                  <a:gd name="T0" fmla="*/ 402 w 8270"/>
                  <a:gd name="T1" fmla="*/ 0 h 2410"/>
                  <a:gd name="T2" fmla="*/ 0 w 8270"/>
                  <a:gd name="T3" fmla="*/ 402 h 2410"/>
                  <a:gd name="T4" fmla="*/ 0 w 8270"/>
                  <a:gd name="T5" fmla="*/ 2009 h 2410"/>
                  <a:gd name="T6" fmla="*/ 402 w 8270"/>
                  <a:gd name="T7" fmla="*/ 2410 h 2410"/>
                  <a:gd name="T8" fmla="*/ 7869 w 8270"/>
                  <a:gd name="T9" fmla="*/ 2410 h 2410"/>
                  <a:gd name="T10" fmla="*/ 8270 w 8270"/>
                  <a:gd name="T11" fmla="*/ 2009 h 2410"/>
                  <a:gd name="T12" fmla="*/ 8270 w 8270"/>
                  <a:gd name="T13" fmla="*/ 402 h 2410"/>
                  <a:gd name="T14" fmla="*/ 7869 w 8270"/>
                  <a:gd name="T15" fmla="*/ 0 h 2410"/>
                  <a:gd name="T16" fmla="*/ 402 w 8270"/>
                  <a:gd name="T17" fmla="*/ 0 h 2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0" h="2410">
                    <a:moveTo>
                      <a:pt x="402" y="0"/>
                    </a:moveTo>
                    <a:cubicBezTo>
                      <a:pt x="180" y="0"/>
                      <a:pt x="0" y="180"/>
                      <a:pt x="0" y="402"/>
                    </a:cubicBezTo>
                    <a:lnTo>
                      <a:pt x="0" y="2009"/>
                    </a:lnTo>
                    <a:cubicBezTo>
                      <a:pt x="0" y="2231"/>
                      <a:pt x="180" y="2410"/>
                      <a:pt x="402" y="2410"/>
                    </a:cubicBezTo>
                    <a:lnTo>
                      <a:pt x="7869" y="2410"/>
                    </a:lnTo>
                    <a:cubicBezTo>
                      <a:pt x="8091" y="2410"/>
                      <a:pt x="8270" y="2231"/>
                      <a:pt x="8270" y="2009"/>
                    </a:cubicBezTo>
                    <a:lnTo>
                      <a:pt x="8270" y="402"/>
                    </a:lnTo>
                    <a:cubicBezTo>
                      <a:pt x="8270" y="180"/>
                      <a:pt x="8091" y="0"/>
                      <a:pt x="7869" y="0"/>
                    </a:cubicBezTo>
                    <a:lnTo>
                      <a:pt x="402" y="0"/>
                    </a:lnTo>
                    <a:close/>
                  </a:path>
                </a:pathLst>
              </a:custGeom>
              <a:solidFill>
                <a:srgbClr val="FFFFFF"/>
              </a:solidFill>
              <a:ln w="0">
                <a:solidFill>
                  <a:schemeClr val="tx2"/>
                </a:solidFill>
                <a:prstDash val="solid"/>
                <a:round/>
              </a:ln>
            </p:spPr>
            <p:txBody>
              <a:bodyPr/>
              <a:lstStyle/>
              <a:p>
                <a:pPr algn="ctr"/>
                <a:endParaRPr lang="zh-CN" altLang="en-US" sz="2400"/>
              </a:p>
            </p:txBody>
          </p:sp>
          <p:sp>
            <p:nvSpPr>
              <p:cNvPr id="1053043" name="Freeform 16"/>
              <p:cNvSpPr/>
              <p:nvPr/>
            </p:nvSpPr>
            <p:spPr bwMode="auto">
              <a:xfrm>
                <a:off x="1567" y="1120"/>
                <a:ext cx="827" cy="241"/>
              </a:xfrm>
              <a:custGeom>
                <a:avLst/>
                <a:gdLst>
                  <a:gd name="T0" fmla="*/ 402 w 8270"/>
                  <a:gd name="T1" fmla="*/ 0 h 2410"/>
                  <a:gd name="T2" fmla="*/ 0 w 8270"/>
                  <a:gd name="T3" fmla="*/ 402 h 2410"/>
                  <a:gd name="T4" fmla="*/ 0 w 8270"/>
                  <a:gd name="T5" fmla="*/ 2009 h 2410"/>
                  <a:gd name="T6" fmla="*/ 402 w 8270"/>
                  <a:gd name="T7" fmla="*/ 2410 h 2410"/>
                  <a:gd name="T8" fmla="*/ 7869 w 8270"/>
                  <a:gd name="T9" fmla="*/ 2410 h 2410"/>
                  <a:gd name="T10" fmla="*/ 8270 w 8270"/>
                  <a:gd name="T11" fmla="*/ 2009 h 2410"/>
                  <a:gd name="T12" fmla="*/ 8270 w 8270"/>
                  <a:gd name="T13" fmla="*/ 402 h 2410"/>
                  <a:gd name="T14" fmla="*/ 7869 w 8270"/>
                  <a:gd name="T15" fmla="*/ 0 h 2410"/>
                  <a:gd name="T16" fmla="*/ 402 w 8270"/>
                  <a:gd name="T17" fmla="*/ 0 h 2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70" h="2410">
                    <a:moveTo>
                      <a:pt x="402" y="0"/>
                    </a:moveTo>
                    <a:cubicBezTo>
                      <a:pt x="180" y="0"/>
                      <a:pt x="0" y="180"/>
                      <a:pt x="0" y="402"/>
                    </a:cubicBezTo>
                    <a:lnTo>
                      <a:pt x="0" y="2009"/>
                    </a:lnTo>
                    <a:cubicBezTo>
                      <a:pt x="0" y="2231"/>
                      <a:pt x="180" y="2410"/>
                      <a:pt x="402" y="2410"/>
                    </a:cubicBezTo>
                    <a:lnTo>
                      <a:pt x="7869" y="2410"/>
                    </a:lnTo>
                    <a:cubicBezTo>
                      <a:pt x="8091" y="2410"/>
                      <a:pt x="8270" y="2231"/>
                      <a:pt x="8270" y="2009"/>
                    </a:cubicBezTo>
                    <a:lnTo>
                      <a:pt x="8270" y="402"/>
                    </a:lnTo>
                    <a:cubicBezTo>
                      <a:pt x="8270" y="180"/>
                      <a:pt x="8091" y="0"/>
                      <a:pt x="7869" y="0"/>
                    </a:cubicBezTo>
                    <a:lnTo>
                      <a:pt x="402" y="0"/>
                    </a:lnTo>
                    <a:close/>
                  </a:path>
                </a:pathLst>
              </a:custGeom>
              <a:noFill/>
              <a:ln w="9525" cap="rnd">
                <a:solidFill>
                  <a:schemeClr val="tx2"/>
                </a:solidFill>
                <a:prstDash val="solid"/>
                <a:round/>
              </a:ln>
            </p:spPr>
            <p:txBody>
              <a:bodyPr/>
              <a:lstStyle/>
              <a:p>
                <a:pPr algn="ctr"/>
                <a:endParaRPr lang="zh-CN" altLang="en-US" sz="2400"/>
              </a:p>
            </p:txBody>
          </p:sp>
        </p:grpSp>
        <p:grpSp>
          <p:nvGrpSpPr>
            <p:cNvPr id="554" name="Group 17"/>
            <p:cNvGrpSpPr/>
            <p:nvPr/>
          </p:nvGrpSpPr>
          <p:grpSpPr bwMode="auto">
            <a:xfrm>
              <a:off x="5243513" y="1771650"/>
              <a:ext cx="1517650" cy="382588"/>
              <a:chOff x="3255" y="1116"/>
              <a:chExt cx="956" cy="241"/>
            </a:xfrm>
          </p:grpSpPr>
          <p:sp>
            <p:nvSpPr>
              <p:cNvPr id="1053044" name="Freeform 18"/>
              <p:cNvSpPr/>
              <p:nvPr/>
            </p:nvSpPr>
            <p:spPr bwMode="auto">
              <a:xfrm>
                <a:off x="3255" y="1116"/>
                <a:ext cx="956" cy="241"/>
              </a:xfrm>
              <a:custGeom>
                <a:avLst/>
                <a:gdLst>
                  <a:gd name="T0" fmla="*/ 201 w 4780"/>
                  <a:gd name="T1" fmla="*/ 0 h 1205"/>
                  <a:gd name="T2" fmla="*/ 0 w 4780"/>
                  <a:gd name="T3" fmla="*/ 201 h 1205"/>
                  <a:gd name="T4" fmla="*/ 0 w 4780"/>
                  <a:gd name="T5" fmla="*/ 1005 h 1205"/>
                  <a:gd name="T6" fmla="*/ 201 w 4780"/>
                  <a:gd name="T7" fmla="*/ 1205 h 1205"/>
                  <a:gd name="T8" fmla="*/ 4580 w 4780"/>
                  <a:gd name="T9" fmla="*/ 1205 h 1205"/>
                  <a:gd name="T10" fmla="*/ 4780 w 4780"/>
                  <a:gd name="T11" fmla="*/ 1005 h 1205"/>
                  <a:gd name="T12" fmla="*/ 4780 w 4780"/>
                  <a:gd name="T13" fmla="*/ 201 h 1205"/>
                  <a:gd name="T14" fmla="*/ 4580 w 4780"/>
                  <a:gd name="T15" fmla="*/ 0 h 1205"/>
                  <a:gd name="T16" fmla="*/ 201 w 4780"/>
                  <a:gd name="T17" fmla="*/ 0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80" h="1205">
                    <a:moveTo>
                      <a:pt x="201" y="0"/>
                    </a:moveTo>
                    <a:cubicBezTo>
                      <a:pt x="90" y="0"/>
                      <a:pt x="0" y="90"/>
                      <a:pt x="0" y="201"/>
                    </a:cubicBezTo>
                    <a:lnTo>
                      <a:pt x="0" y="1005"/>
                    </a:lnTo>
                    <a:cubicBezTo>
                      <a:pt x="0" y="1116"/>
                      <a:pt x="90" y="1205"/>
                      <a:pt x="201" y="1205"/>
                    </a:cubicBezTo>
                    <a:lnTo>
                      <a:pt x="4580" y="1205"/>
                    </a:lnTo>
                    <a:cubicBezTo>
                      <a:pt x="4691" y="1205"/>
                      <a:pt x="4780" y="1116"/>
                      <a:pt x="4780" y="1005"/>
                    </a:cubicBezTo>
                    <a:lnTo>
                      <a:pt x="4780" y="201"/>
                    </a:lnTo>
                    <a:cubicBezTo>
                      <a:pt x="4780" y="90"/>
                      <a:pt x="4691" y="0"/>
                      <a:pt x="4580" y="0"/>
                    </a:cubicBezTo>
                    <a:lnTo>
                      <a:pt x="201" y="0"/>
                    </a:lnTo>
                    <a:close/>
                  </a:path>
                </a:pathLst>
              </a:custGeom>
              <a:solidFill>
                <a:srgbClr val="FFFFFF"/>
              </a:solidFill>
              <a:ln w="0">
                <a:solidFill>
                  <a:schemeClr val="tx2"/>
                </a:solidFill>
                <a:prstDash val="solid"/>
                <a:round/>
              </a:ln>
            </p:spPr>
            <p:txBody>
              <a:bodyPr/>
              <a:lstStyle/>
              <a:p>
                <a:pPr algn="ctr"/>
                <a:endParaRPr lang="zh-CN" altLang="en-US" sz="2400"/>
              </a:p>
            </p:txBody>
          </p:sp>
          <p:sp>
            <p:nvSpPr>
              <p:cNvPr id="1053045" name="Freeform 19"/>
              <p:cNvSpPr/>
              <p:nvPr/>
            </p:nvSpPr>
            <p:spPr bwMode="auto">
              <a:xfrm>
                <a:off x="3255" y="1116"/>
                <a:ext cx="956" cy="241"/>
              </a:xfrm>
              <a:custGeom>
                <a:avLst/>
                <a:gdLst>
                  <a:gd name="T0" fmla="*/ 201 w 4780"/>
                  <a:gd name="T1" fmla="*/ 0 h 1205"/>
                  <a:gd name="T2" fmla="*/ 0 w 4780"/>
                  <a:gd name="T3" fmla="*/ 201 h 1205"/>
                  <a:gd name="T4" fmla="*/ 0 w 4780"/>
                  <a:gd name="T5" fmla="*/ 1005 h 1205"/>
                  <a:gd name="T6" fmla="*/ 201 w 4780"/>
                  <a:gd name="T7" fmla="*/ 1205 h 1205"/>
                  <a:gd name="T8" fmla="*/ 4580 w 4780"/>
                  <a:gd name="T9" fmla="*/ 1205 h 1205"/>
                  <a:gd name="T10" fmla="*/ 4780 w 4780"/>
                  <a:gd name="T11" fmla="*/ 1005 h 1205"/>
                  <a:gd name="T12" fmla="*/ 4780 w 4780"/>
                  <a:gd name="T13" fmla="*/ 201 h 1205"/>
                  <a:gd name="T14" fmla="*/ 4580 w 4780"/>
                  <a:gd name="T15" fmla="*/ 0 h 1205"/>
                  <a:gd name="T16" fmla="*/ 201 w 4780"/>
                  <a:gd name="T17" fmla="*/ 0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80" h="1205">
                    <a:moveTo>
                      <a:pt x="201" y="0"/>
                    </a:moveTo>
                    <a:cubicBezTo>
                      <a:pt x="90" y="0"/>
                      <a:pt x="0" y="90"/>
                      <a:pt x="0" y="201"/>
                    </a:cubicBezTo>
                    <a:lnTo>
                      <a:pt x="0" y="1005"/>
                    </a:lnTo>
                    <a:cubicBezTo>
                      <a:pt x="0" y="1116"/>
                      <a:pt x="90" y="1205"/>
                      <a:pt x="201" y="1205"/>
                    </a:cubicBezTo>
                    <a:lnTo>
                      <a:pt x="4580" y="1205"/>
                    </a:lnTo>
                    <a:cubicBezTo>
                      <a:pt x="4691" y="1205"/>
                      <a:pt x="4780" y="1116"/>
                      <a:pt x="4780" y="1005"/>
                    </a:cubicBezTo>
                    <a:lnTo>
                      <a:pt x="4780" y="201"/>
                    </a:lnTo>
                    <a:cubicBezTo>
                      <a:pt x="4780" y="90"/>
                      <a:pt x="4691" y="0"/>
                      <a:pt x="4580" y="0"/>
                    </a:cubicBezTo>
                    <a:lnTo>
                      <a:pt x="201" y="0"/>
                    </a:lnTo>
                    <a:close/>
                  </a:path>
                </a:pathLst>
              </a:custGeom>
              <a:noFill/>
              <a:ln w="9525" cap="rnd">
                <a:solidFill>
                  <a:schemeClr val="tx2"/>
                </a:solidFill>
                <a:prstDash val="solid"/>
                <a:round/>
              </a:ln>
            </p:spPr>
            <p:txBody>
              <a:bodyPr/>
              <a:lstStyle/>
              <a:p>
                <a:pPr algn="ctr"/>
                <a:endParaRPr lang="zh-CN" altLang="en-US" sz="2400"/>
              </a:p>
            </p:txBody>
          </p:sp>
        </p:grpSp>
        <p:sp>
          <p:nvSpPr>
            <p:cNvPr id="1053046" name="Rectangle 20"/>
            <p:cNvSpPr>
              <a:spLocks noChangeArrowheads="1"/>
            </p:cNvSpPr>
            <p:nvPr/>
          </p:nvSpPr>
          <p:spPr bwMode="auto">
            <a:xfrm>
              <a:off x="5637500" y="1900238"/>
              <a:ext cx="612201"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企业业务模型</a:t>
              </a:r>
              <a:endParaRPr lang="zh-CN" altLang="en-US" sz="2400">
                <a:ea typeface="Arial Unicode MS" pitchFamily="34" charset="-122"/>
              </a:endParaRPr>
            </a:p>
          </p:txBody>
        </p:sp>
        <p:sp>
          <p:nvSpPr>
            <p:cNvPr id="1053047" name="Rectangle 21"/>
            <p:cNvSpPr>
              <a:spLocks noChangeArrowheads="1"/>
            </p:cNvSpPr>
            <p:nvPr/>
          </p:nvSpPr>
          <p:spPr bwMode="auto">
            <a:xfrm>
              <a:off x="4379360" y="1527175"/>
              <a:ext cx="661397" cy="335356"/>
            </a:xfrm>
            <a:prstGeom prst="rect">
              <a:avLst/>
            </a:prstGeom>
            <a:noFill/>
            <a:ln>
              <a:noFill/>
            </a:ln>
          </p:spPr>
          <p:txBody>
            <a:bodyPr wrap="none" lIns="0" tIns="0" rIns="0" bIns="0">
              <a:spAutoFit/>
            </a:bodyPr>
            <a:lstStyle/>
            <a:p>
              <a:pPr algn="ctr"/>
              <a:r>
                <a:rPr lang="zh-CN" altLang="en-US" b="1">
                  <a:solidFill>
                    <a:srgbClr val="000000"/>
                  </a:solidFill>
                  <a:latin typeface="宋体" panose="02010600030101010101" pitchFamily="2" charset="-122"/>
                </a:rPr>
                <a:t>战略模型</a:t>
              </a:r>
              <a:endParaRPr lang="zh-CN" altLang="en-US"/>
            </a:p>
          </p:txBody>
        </p:sp>
        <p:sp>
          <p:nvSpPr>
            <p:cNvPr id="1053048" name="Rectangle 22"/>
            <p:cNvSpPr>
              <a:spLocks noChangeArrowheads="1"/>
            </p:cNvSpPr>
            <p:nvPr/>
          </p:nvSpPr>
          <p:spPr bwMode="auto">
            <a:xfrm>
              <a:off x="2246816" y="3124200"/>
              <a:ext cx="505234" cy="195625"/>
            </a:xfrm>
            <a:prstGeom prst="rect">
              <a:avLst/>
            </a:prstGeom>
            <a:noFill/>
            <a:ln>
              <a:noFill/>
            </a:ln>
          </p:spPr>
          <p:txBody>
            <a:bodyPr wrap="none" lIns="0" tIns="0" rIns="0" bIns="0">
              <a:spAutoFit/>
            </a:bodyPr>
            <a:lstStyle/>
            <a:p>
              <a:pPr algn="ctr"/>
              <a:r>
                <a:rPr lang="zh-CN" altLang="en-US" sz="1100" b="1">
                  <a:solidFill>
                    <a:srgbClr val="000000"/>
                  </a:solidFill>
                  <a:latin typeface="宋体" panose="02010600030101010101" pitchFamily="2" charset="-122"/>
                </a:rPr>
                <a:t>设计、目标</a:t>
              </a:r>
              <a:endParaRPr lang="zh-CN" altLang="en-US" sz="1100" b="1">
                <a:solidFill>
                  <a:srgbClr val="000000"/>
                </a:solidFill>
                <a:latin typeface="宋体" panose="02010600030101010101" pitchFamily="2" charset="-122"/>
              </a:endParaRPr>
            </a:p>
          </p:txBody>
        </p:sp>
        <p:sp>
          <p:nvSpPr>
            <p:cNvPr id="1053049" name="Rectangle 23"/>
            <p:cNvSpPr>
              <a:spLocks noChangeArrowheads="1"/>
            </p:cNvSpPr>
            <p:nvPr/>
          </p:nvSpPr>
          <p:spPr bwMode="auto">
            <a:xfrm>
              <a:off x="6214117" y="3119438"/>
              <a:ext cx="356929" cy="195625"/>
            </a:xfrm>
            <a:prstGeom prst="rect">
              <a:avLst/>
            </a:prstGeom>
            <a:noFill/>
            <a:ln>
              <a:noFill/>
            </a:ln>
          </p:spPr>
          <p:txBody>
            <a:bodyPr wrap="none" lIns="0" tIns="0" rIns="0" bIns="0">
              <a:spAutoFit/>
            </a:bodyPr>
            <a:lstStyle/>
            <a:p>
              <a:pPr algn="ctr"/>
              <a:r>
                <a:rPr lang="en-US" altLang="zh-CN" sz="1100" b="1">
                  <a:solidFill>
                    <a:srgbClr val="000000"/>
                  </a:solidFill>
                  <a:latin typeface="Arial Narrow" panose="020B0606020202030204" pitchFamily="34" charset="0"/>
                </a:rPr>
                <a:t>KPI</a:t>
              </a:r>
              <a:r>
                <a:rPr lang="zh-CN" altLang="en-US" sz="1100" b="1">
                  <a:solidFill>
                    <a:srgbClr val="000000"/>
                  </a:solidFill>
                  <a:latin typeface="Arial Narrow" panose="020B0606020202030204" pitchFamily="34" charset="0"/>
                </a:rPr>
                <a:t>指标</a:t>
              </a:r>
              <a:endParaRPr lang="zh-CN" altLang="en-US" sz="2400"/>
            </a:p>
          </p:txBody>
        </p:sp>
        <p:sp>
          <p:nvSpPr>
            <p:cNvPr id="1053050" name="Rectangle 24"/>
            <p:cNvSpPr>
              <a:spLocks noChangeArrowheads="1"/>
            </p:cNvSpPr>
            <p:nvPr/>
          </p:nvSpPr>
          <p:spPr bwMode="auto">
            <a:xfrm>
              <a:off x="4387186" y="5199063"/>
              <a:ext cx="482341" cy="276999"/>
            </a:xfrm>
            <a:prstGeom prst="rect">
              <a:avLst/>
            </a:prstGeom>
            <a:noFill/>
            <a:ln>
              <a:noFill/>
            </a:ln>
          </p:spPr>
          <p:txBody>
            <a:bodyPr wrap="none" lIns="0" tIns="0" rIns="0" bIns="0">
              <a:spAutoFit/>
            </a:bodyPr>
            <a:lstStyle/>
            <a:p>
              <a:pPr algn="ctr"/>
              <a:r>
                <a:rPr lang="en-US" altLang="zh-CN" b="1">
                  <a:solidFill>
                    <a:srgbClr val="000000"/>
                  </a:solidFill>
                  <a:latin typeface="Arial Unicode MS" pitchFamily="34" charset="-122"/>
                  <a:ea typeface="Arial Unicode MS" pitchFamily="34" charset="-122"/>
                </a:rPr>
                <a:t>IT</a:t>
              </a:r>
              <a:r>
                <a:rPr lang="zh-CN" altLang="en-US" b="1">
                  <a:solidFill>
                    <a:srgbClr val="000000"/>
                  </a:solidFill>
                  <a:latin typeface="Arial Unicode MS" pitchFamily="34" charset="-122"/>
                  <a:ea typeface="Arial Unicode MS" pitchFamily="34" charset="-122"/>
                </a:rPr>
                <a:t>模型</a:t>
              </a:r>
              <a:endParaRPr lang="zh-CN" altLang="en-US">
                <a:ea typeface="Arial Unicode MS" pitchFamily="34" charset="-122"/>
              </a:endParaRPr>
            </a:p>
          </p:txBody>
        </p:sp>
        <p:sp>
          <p:nvSpPr>
            <p:cNvPr id="1053051" name="Rectangle 25"/>
            <p:cNvSpPr>
              <a:spLocks noChangeArrowheads="1"/>
            </p:cNvSpPr>
            <p:nvPr/>
          </p:nvSpPr>
          <p:spPr bwMode="auto">
            <a:xfrm>
              <a:off x="6285633" y="5016500"/>
              <a:ext cx="404187" cy="195625"/>
            </a:xfrm>
            <a:prstGeom prst="rect">
              <a:avLst/>
            </a:prstGeom>
            <a:noFill/>
            <a:ln>
              <a:noFill/>
            </a:ln>
          </p:spPr>
          <p:txBody>
            <a:bodyPr wrap="none" lIns="0" tIns="0" rIns="0" bIns="0">
              <a:spAutoFit/>
            </a:bodyPr>
            <a:lstStyle/>
            <a:p>
              <a:pPr algn="ctr"/>
              <a:r>
                <a:rPr lang="zh-CN" altLang="en-US" sz="1100" b="1">
                  <a:solidFill>
                    <a:srgbClr val="000000"/>
                  </a:solidFill>
                  <a:latin typeface="宋体" panose="02010600030101010101" pitchFamily="2" charset="-122"/>
                </a:rPr>
                <a:t>度量指标</a:t>
              </a:r>
              <a:endParaRPr lang="zh-CN" altLang="en-US" sz="2400"/>
            </a:p>
          </p:txBody>
        </p:sp>
        <p:grpSp>
          <p:nvGrpSpPr>
            <p:cNvPr id="555" name="Group 26"/>
            <p:cNvGrpSpPr/>
            <p:nvPr/>
          </p:nvGrpSpPr>
          <p:grpSpPr bwMode="auto">
            <a:xfrm>
              <a:off x="2082800" y="3335338"/>
              <a:ext cx="5364163" cy="1524000"/>
              <a:chOff x="1312" y="2101"/>
              <a:chExt cx="3379" cy="960"/>
            </a:xfrm>
          </p:grpSpPr>
          <p:sp>
            <p:nvSpPr>
              <p:cNvPr id="1053052" name="Oval 27"/>
              <p:cNvSpPr>
                <a:spLocks noChangeArrowheads="1"/>
              </p:cNvSpPr>
              <p:nvPr/>
            </p:nvSpPr>
            <p:spPr bwMode="auto">
              <a:xfrm>
                <a:off x="1312" y="2101"/>
                <a:ext cx="3379" cy="960"/>
              </a:xfrm>
              <a:prstGeom prst="ellipse">
                <a:avLst/>
              </a:prstGeom>
              <a:noFill/>
              <a:ln w="0">
                <a:solidFill>
                  <a:srgbClr val="000000"/>
                </a:solidFill>
                <a:round/>
              </a:ln>
            </p:spPr>
            <p:txBody>
              <a:bodyPr/>
              <a:lstStyle/>
              <a:p>
                <a:pPr algn="ctr"/>
                <a:endParaRPr lang="zh-CN" altLang="en-US" sz="2400"/>
              </a:p>
            </p:txBody>
          </p:sp>
          <p:sp>
            <p:nvSpPr>
              <p:cNvPr id="1053053" name="Oval 28"/>
              <p:cNvSpPr>
                <a:spLocks noChangeArrowheads="1"/>
              </p:cNvSpPr>
              <p:nvPr/>
            </p:nvSpPr>
            <p:spPr bwMode="auto">
              <a:xfrm>
                <a:off x="1312" y="2101"/>
                <a:ext cx="3379" cy="960"/>
              </a:xfrm>
              <a:prstGeom prst="ellipse">
                <a:avLst/>
              </a:prstGeom>
              <a:noFill/>
              <a:ln w="38100" cap="rnd">
                <a:solidFill>
                  <a:srgbClr val="AEB8FD"/>
                </a:solidFill>
                <a:round/>
              </a:ln>
            </p:spPr>
            <p:txBody>
              <a:bodyPr/>
              <a:lstStyle/>
              <a:p>
                <a:pPr algn="ctr"/>
                <a:endParaRPr lang="zh-CN" altLang="en-US" sz="2400"/>
              </a:p>
            </p:txBody>
          </p:sp>
        </p:grpSp>
        <p:sp>
          <p:nvSpPr>
            <p:cNvPr id="1053054" name="Rectangle 29"/>
            <p:cNvSpPr>
              <a:spLocks noChangeArrowheads="1"/>
            </p:cNvSpPr>
            <p:nvPr/>
          </p:nvSpPr>
          <p:spPr bwMode="auto">
            <a:xfrm>
              <a:off x="4339672" y="3382963"/>
              <a:ext cx="661397" cy="335356"/>
            </a:xfrm>
            <a:prstGeom prst="rect">
              <a:avLst/>
            </a:prstGeom>
            <a:noFill/>
            <a:ln>
              <a:noFill/>
            </a:ln>
          </p:spPr>
          <p:txBody>
            <a:bodyPr wrap="none" lIns="0" tIns="0" rIns="0" bIns="0">
              <a:spAutoFit/>
            </a:bodyPr>
            <a:lstStyle/>
            <a:p>
              <a:pPr algn="ctr"/>
              <a:r>
                <a:rPr lang="zh-CN" altLang="en-US" b="1">
                  <a:solidFill>
                    <a:srgbClr val="000000"/>
                  </a:solidFill>
                  <a:latin typeface="宋体" panose="02010600030101010101" pitchFamily="2" charset="-122"/>
                </a:rPr>
                <a:t>运作模型</a:t>
              </a:r>
              <a:endParaRPr lang="zh-CN" altLang="en-US"/>
            </a:p>
          </p:txBody>
        </p:sp>
        <p:grpSp>
          <p:nvGrpSpPr>
            <p:cNvPr id="556" name="Group 30"/>
            <p:cNvGrpSpPr/>
            <p:nvPr/>
          </p:nvGrpSpPr>
          <p:grpSpPr bwMode="auto">
            <a:xfrm>
              <a:off x="4800600" y="3732213"/>
              <a:ext cx="2168525" cy="382587"/>
              <a:chOff x="3071" y="2614"/>
              <a:chExt cx="1366" cy="241"/>
            </a:xfrm>
          </p:grpSpPr>
          <p:sp>
            <p:nvSpPr>
              <p:cNvPr id="1053055" name="Freeform 31"/>
              <p:cNvSpPr/>
              <p:nvPr/>
            </p:nvSpPr>
            <p:spPr bwMode="auto">
              <a:xfrm>
                <a:off x="3071" y="2614"/>
                <a:ext cx="1366" cy="241"/>
              </a:xfrm>
              <a:custGeom>
                <a:avLst/>
                <a:gdLst>
                  <a:gd name="T0" fmla="*/ 201 w 6830"/>
                  <a:gd name="T1" fmla="*/ 0 h 1205"/>
                  <a:gd name="T2" fmla="*/ 0 w 6830"/>
                  <a:gd name="T3" fmla="*/ 201 h 1205"/>
                  <a:gd name="T4" fmla="*/ 0 w 6830"/>
                  <a:gd name="T5" fmla="*/ 1005 h 1205"/>
                  <a:gd name="T6" fmla="*/ 201 w 6830"/>
                  <a:gd name="T7" fmla="*/ 1205 h 1205"/>
                  <a:gd name="T8" fmla="*/ 6630 w 6830"/>
                  <a:gd name="T9" fmla="*/ 1205 h 1205"/>
                  <a:gd name="T10" fmla="*/ 6830 w 6830"/>
                  <a:gd name="T11" fmla="*/ 1005 h 1205"/>
                  <a:gd name="T12" fmla="*/ 6830 w 6830"/>
                  <a:gd name="T13" fmla="*/ 201 h 1205"/>
                  <a:gd name="T14" fmla="*/ 6630 w 6830"/>
                  <a:gd name="T15" fmla="*/ 0 h 1205"/>
                  <a:gd name="T16" fmla="*/ 201 w 6830"/>
                  <a:gd name="T17" fmla="*/ 0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30" h="1205">
                    <a:moveTo>
                      <a:pt x="201" y="0"/>
                    </a:moveTo>
                    <a:cubicBezTo>
                      <a:pt x="90" y="0"/>
                      <a:pt x="0" y="90"/>
                      <a:pt x="0" y="201"/>
                    </a:cubicBezTo>
                    <a:lnTo>
                      <a:pt x="0" y="1005"/>
                    </a:lnTo>
                    <a:cubicBezTo>
                      <a:pt x="0" y="1116"/>
                      <a:pt x="90" y="1205"/>
                      <a:pt x="201" y="1205"/>
                    </a:cubicBezTo>
                    <a:lnTo>
                      <a:pt x="6630" y="1205"/>
                    </a:lnTo>
                    <a:cubicBezTo>
                      <a:pt x="6741" y="1205"/>
                      <a:pt x="6830" y="1116"/>
                      <a:pt x="6830" y="1005"/>
                    </a:cubicBezTo>
                    <a:lnTo>
                      <a:pt x="6830" y="201"/>
                    </a:lnTo>
                    <a:cubicBezTo>
                      <a:pt x="6830" y="90"/>
                      <a:pt x="6741" y="0"/>
                      <a:pt x="6630" y="0"/>
                    </a:cubicBezTo>
                    <a:lnTo>
                      <a:pt x="201" y="0"/>
                    </a:lnTo>
                    <a:close/>
                  </a:path>
                </a:pathLst>
              </a:custGeom>
              <a:solidFill>
                <a:srgbClr val="FFFFFF"/>
              </a:solidFill>
              <a:ln w="0">
                <a:solidFill>
                  <a:schemeClr val="tx2"/>
                </a:solidFill>
                <a:prstDash val="solid"/>
                <a:round/>
              </a:ln>
            </p:spPr>
            <p:txBody>
              <a:bodyPr/>
              <a:lstStyle/>
              <a:p>
                <a:pPr algn="ctr"/>
                <a:endParaRPr lang="zh-CN" altLang="en-US" sz="2400"/>
              </a:p>
            </p:txBody>
          </p:sp>
          <p:sp>
            <p:nvSpPr>
              <p:cNvPr id="1053056" name="Freeform 32"/>
              <p:cNvSpPr/>
              <p:nvPr/>
            </p:nvSpPr>
            <p:spPr bwMode="auto">
              <a:xfrm>
                <a:off x="3071" y="2614"/>
                <a:ext cx="1366" cy="241"/>
              </a:xfrm>
              <a:custGeom>
                <a:avLst/>
                <a:gdLst>
                  <a:gd name="T0" fmla="*/ 201 w 6830"/>
                  <a:gd name="T1" fmla="*/ 0 h 1205"/>
                  <a:gd name="T2" fmla="*/ 0 w 6830"/>
                  <a:gd name="T3" fmla="*/ 201 h 1205"/>
                  <a:gd name="T4" fmla="*/ 0 w 6830"/>
                  <a:gd name="T5" fmla="*/ 1005 h 1205"/>
                  <a:gd name="T6" fmla="*/ 201 w 6830"/>
                  <a:gd name="T7" fmla="*/ 1205 h 1205"/>
                  <a:gd name="T8" fmla="*/ 6630 w 6830"/>
                  <a:gd name="T9" fmla="*/ 1205 h 1205"/>
                  <a:gd name="T10" fmla="*/ 6830 w 6830"/>
                  <a:gd name="T11" fmla="*/ 1005 h 1205"/>
                  <a:gd name="T12" fmla="*/ 6830 w 6830"/>
                  <a:gd name="T13" fmla="*/ 201 h 1205"/>
                  <a:gd name="T14" fmla="*/ 6630 w 6830"/>
                  <a:gd name="T15" fmla="*/ 0 h 1205"/>
                  <a:gd name="T16" fmla="*/ 201 w 6830"/>
                  <a:gd name="T17" fmla="*/ 0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30" h="1205">
                    <a:moveTo>
                      <a:pt x="201" y="0"/>
                    </a:moveTo>
                    <a:cubicBezTo>
                      <a:pt x="90" y="0"/>
                      <a:pt x="0" y="90"/>
                      <a:pt x="0" y="201"/>
                    </a:cubicBezTo>
                    <a:lnTo>
                      <a:pt x="0" y="1005"/>
                    </a:lnTo>
                    <a:cubicBezTo>
                      <a:pt x="0" y="1116"/>
                      <a:pt x="90" y="1205"/>
                      <a:pt x="201" y="1205"/>
                    </a:cubicBezTo>
                    <a:lnTo>
                      <a:pt x="6630" y="1205"/>
                    </a:lnTo>
                    <a:cubicBezTo>
                      <a:pt x="6741" y="1205"/>
                      <a:pt x="6830" y="1116"/>
                      <a:pt x="6830" y="1005"/>
                    </a:cubicBezTo>
                    <a:lnTo>
                      <a:pt x="6830" y="201"/>
                    </a:lnTo>
                    <a:cubicBezTo>
                      <a:pt x="6830" y="90"/>
                      <a:pt x="6741" y="0"/>
                      <a:pt x="6630" y="0"/>
                    </a:cubicBezTo>
                    <a:lnTo>
                      <a:pt x="201" y="0"/>
                    </a:lnTo>
                    <a:close/>
                  </a:path>
                </a:pathLst>
              </a:custGeom>
              <a:noFill/>
              <a:ln w="9525" cap="rnd">
                <a:solidFill>
                  <a:schemeClr val="tx2"/>
                </a:solidFill>
                <a:prstDash val="solid"/>
                <a:round/>
              </a:ln>
            </p:spPr>
            <p:txBody>
              <a:bodyPr/>
              <a:lstStyle/>
              <a:p>
                <a:pPr algn="ctr"/>
                <a:endParaRPr lang="zh-CN" altLang="en-US" sz="2400"/>
              </a:p>
            </p:txBody>
          </p:sp>
        </p:grpSp>
        <p:sp>
          <p:nvSpPr>
            <p:cNvPr id="1053057" name="Rectangle 33"/>
            <p:cNvSpPr>
              <a:spLocks noChangeArrowheads="1"/>
            </p:cNvSpPr>
            <p:nvPr/>
          </p:nvSpPr>
          <p:spPr bwMode="auto">
            <a:xfrm>
              <a:off x="5331833" y="3860800"/>
              <a:ext cx="1020335"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流程、活动、性能指标</a:t>
              </a:r>
              <a:endParaRPr lang="zh-CN" altLang="en-US" sz="2400">
                <a:ea typeface="Arial Unicode MS" pitchFamily="34" charset="-122"/>
              </a:endParaRPr>
            </a:p>
          </p:txBody>
        </p:sp>
        <p:grpSp>
          <p:nvGrpSpPr>
            <p:cNvPr id="557" name="Group 34"/>
            <p:cNvGrpSpPr/>
            <p:nvPr/>
          </p:nvGrpSpPr>
          <p:grpSpPr bwMode="auto">
            <a:xfrm>
              <a:off x="3733800" y="4267200"/>
              <a:ext cx="2168525" cy="382588"/>
              <a:chOff x="1631" y="2615"/>
              <a:chExt cx="1366" cy="241"/>
            </a:xfrm>
          </p:grpSpPr>
          <p:sp>
            <p:nvSpPr>
              <p:cNvPr id="1053058" name="Freeform 35"/>
              <p:cNvSpPr/>
              <p:nvPr/>
            </p:nvSpPr>
            <p:spPr bwMode="auto">
              <a:xfrm>
                <a:off x="1631" y="2615"/>
                <a:ext cx="1366" cy="241"/>
              </a:xfrm>
              <a:custGeom>
                <a:avLst/>
                <a:gdLst>
                  <a:gd name="T0" fmla="*/ 402 w 13660"/>
                  <a:gd name="T1" fmla="*/ 0 h 2410"/>
                  <a:gd name="T2" fmla="*/ 0 w 13660"/>
                  <a:gd name="T3" fmla="*/ 402 h 2410"/>
                  <a:gd name="T4" fmla="*/ 0 w 13660"/>
                  <a:gd name="T5" fmla="*/ 2009 h 2410"/>
                  <a:gd name="T6" fmla="*/ 402 w 13660"/>
                  <a:gd name="T7" fmla="*/ 2410 h 2410"/>
                  <a:gd name="T8" fmla="*/ 13259 w 13660"/>
                  <a:gd name="T9" fmla="*/ 2410 h 2410"/>
                  <a:gd name="T10" fmla="*/ 13660 w 13660"/>
                  <a:gd name="T11" fmla="*/ 2009 h 2410"/>
                  <a:gd name="T12" fmla="*/ 13660 w 13660"/>
                  <a:gd name="T13" fmla="*/ 402 h 2410"/>
                  <a:gd name="T14" fmla="*/ 13259 w 13660"/>
                  <a:gd name="T15" fmla="*/ 0 h 2410"/>
                  <a:gd name="T16" fmla="*/ 402 w 13660"/>
                  <a:gd name="T17" fmla="*/ 0 h 2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60" h="2410">
                    <a:moveTo>
                      <a:pt x="402" y="0"/>
                    </a:moveTo>
                    <a:cubicBezTo>
                      <a:pt x="180" y="0"/>
                      <a:pt x="0" y="180"/>
                      <a:pt x="0" y="402"/>
                    </a:cubicBezTo>
                    <a:lnTo>
                      <a:pt x="0" y="2009"/>
                    </a:lnTo>
                    <a:cubicBezTo>
                      <a:pt x="0" y="2231"/>
                      <a:pt x="180" y="2410"/>
                      <a:pt x="402" y="2410"/>
                    </a:cubicBezTo>
                    <a:lnTo>
                      <a:pt x="13259" y="2410"/>
                    </a:lnTo>
                    <a:cubicBezTo>
                      <a:pt x="13481" y="2410"/>
                      <a:pt x="13660" y="2231"/>
                      <a:pt x="13660" y="2009"/>
                    </a:cubicBezTo>
                    <a:lnTo>
                      <a:pt x="13660" y="402"/>
                    </a:lnTo>
                    <a:cubicBezTo>
                      <a:pt x="13660" y="180"/>
                      <a:pt x="13481" y="0"/>
                      <a:pt x="13259" y="0"/>
                    </a:cubicBezTo>
                    <a:lnTo>
                      <a:pt x="402" y="0"/>
                    </a:lnTo>
                    <a:close/>
                  </a:path>
                </a:pathLst>
              </a:custGeom>
              <a:solidFill>
                <a:srgbClr val="FFFFFF"/>
              </a:solidFill>
              <a:ln w="0">
                <a:solidFill>
                  <a:schemeClr val="tx2"/>
                </a:solidFill>
                <a:prstDash val="solid"/>
                <a:round/>
              </a:ln>
            </p:spPr>
            <p:txBody>
              <a:bodyPr/>
              <a:lstStyle/>
              <a:p>
                <a:pPr algn="ctr"/>
                <a:endParaRPr lang="zh-CN" altLang="en-US" sz="2400"/>
              </a:p>
            </p:txBody>
          </p:sp>
          <p:sp>
            <p:nvSpPr>
              <p:cNvPr id="1053059" name="Freeform 36"/>
              <p:cNvSpPr/>
              <p:nvPr/>
            </p:nvSpPr>
            <p:spPr bwMode="auto">
              <a:xfrm>
                <a:off x="1631" y="2615"/>
                <a:ext cx="1366" cy="241"/>
              </a:xfrm>
              <a:custGeom>
                <a:avLst/>
                <a:gdLst>
                  <a:gd name="T0" fmla="*/ 402 w 13660"/>
                  <a:gd name="T1" fmla="*/ 0 h 2410"/>
                  <a:gd name="T2" fmla="*/ 0 w 13660"/>
                  <a:gd name="T3" fmla="*/ 402 h 2410"/>
                  <a:gd name="T4" fmla="*/ 0 w 13660"/>
                  <a:gd name="T5" fmla="*/ 2009 h 2410"/>
                  <a:gd name="T6" fmla="*/ 402 w 13660"/>
                  <a:gd name="T7" fmla="*/ 2410 h 2410"/>
                  <a:gd name="T8" fmla="*/ 13259 w 13660"/>
                  <a:gd name="T9" fmla="*/ 2410 h 2410"/>
                  <a:gd name="T10" fmla="*/ 13660 w 13660"/>
                  <a:gd name="T11" fmla="*/ 2009 h 2410"/>
                  <a:gd name="T12" fmla="*/ 13660 w 13660"/>
                  <a:gd name="T13" fmla="*/ 402 h 2410"/>
                  <a:gd name="T14" fmla="*/ 13259 w 13660"/>
                  <a:gd name="T15" fmla="*/ 0 h 2410"/>
                  <a:gd name="T16" fmla="*/ 402 w 13660"/>
                  <a:gd name="T17" fmla="*/ 0 h 2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60" h="2410">
                    <a:moveTo>
                      <a:pt x="402" y="0"/>
                    </a:moveTo>
                    <a:cubicBezTo>
                      <a:pt x="180" y="0"/>
                      <a:pt x="0" y="180"/>
                      <a:pt x="0" y="402"/>
                    </a:cubicBezTo>
                    <a:lnTo>
                      <a:pt x="0" y="2009"/>
                    </a:lnTo>
                    <a:cubicBezTo>
                      <a:pt x="0" y="2231"/>
                      <a:pt x="180" y="2410"/>
                      <a:pt x="402" y="2410"/>
                    </a:cubicBezTo>
                    <a:lnTo>
                      <a:pt x="13259" y="2410"/>
                    </a:lnTo>
                    <a:cubicBezTo>
                      <a:pt x="13481" y="2410"/>
                      <a:pt x="13660" y="2231"/>
                      <a:pt x="13660" y="2009"/>
                    </a:cubicBezTo>
                    <a:lnTo>
                      <a:pt x="13660" y="402"/>
                    </a:lnTo>
                    <a:cubicBezTo>
                      <a:pt x="13660" y="180"/>
                      <a:pt x="13481" y="0"/>
                      <a:pt x="13259" y="0"/>
                    </a:cubicBezTo>
                    <a:lnTo>
                      <a:pt x="402" y="0"/>
                    </a:lnTo>
                    <a:close/>
                  </a:path>
                </a:pathLst>
              </a:custGeom>
              <a:noFill/>
              <a:ln w="9525" cap="rnd">
                <a:solidFill>
                  <a:schemeClr val="tx2"/>
                </a:solidFill>
                <a:prstDash val="solid"/>
                <a:round/>
              </a:ln>
            </p:spPr>
            <p:txBody>
              <a:bodyPr/>
              <a:lstStyle/>
              <a:p>
                <a:pPr algn="ctr"/>
                <a:endParaRPr lang="zh-CN" altLang="en-US" sz="2400"/>
              </a:p>
            </p:txBody>
          </p:sp>
        </p:grpSp>
        <p:sp>
          <p:nvSpPr>
            <p:cNvPr id="1053060" name="Rectangle 37"/>
            <p:cNvSpPr>
              <a:spLocks noChangeArrowheads="1"/>
            </p:cNvSpPr>
            <p:nvPr/>
          </p:nvSpPr>
          <p:spPr bwMode="auto">
            <a:xfrm>
              <a:off x="4580658" y="4343400"/>
              <a:ext cx="408134"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业务组件</a:t>
              </a:r>
              <a:endParaRPr lang="zh-CN" altLang="en-US" sz="2400">
                <a:ea typeface="Arial Unicode MS" pitchFamily="34" charset="-122"/>
              </a:endParaRPr>
            </a:p>
          </p:txBody>
        </p:sp>
        <p:sp>
          <p:nvSpPr>
            <p:cNvPr id="1053061" name="Rectangle 38"/>
            <p:cNvSpPr>
              <a:spLocks noChangeArrowheads="1"/>
            </p:cNvSpPr>
            <p:nvPr/>
          </p:nvSpPr>
          <p:spPr bwMode="auto">
            <a:xfrm>
              <a:off x="3929810" y="4197350"/>
              <a:ext cx="55655" cy="169277"/>
            </a:xfrm>
            <a:prstGeom prst="rect">
              <a:avLst/>
            </a:prstGeom>
            <a:noFill/>
            <a:ln>
              <a:noFill/>
            </a:ln>
          </p:spPr>
          <p:txBody>
            <a:bodyPr wrap="none" lIns="0" tIns="0" rIns="0" bIns="0">
              <a:spAutoFit/>
            </a:bodyPr>
            <a:lstStyle/>
            <a:p>
              <a:pPr algn="ctr"/>
              <a:r>
                <a:rPr lang="en-US" altLang="zh-CN" sz="1100">
                  <a:solidFill>
                    <a:srgbClr val="000000"/>
                  </a:solidFill>
                </a:rPr>
                <a:t>, </a:t>
              </a:r>
              <a:endParaRPr lang="en-US" altLang="zh-CN" sz="2400"/>
            </a:p>
          </p:txBody>
        </p:sp>
        <p:sp>
          <p:nvSpPr>
            <p:cNvPr id="1053062" name="Rectangle 39"/>
            <p:cNvSpPr>
              <a:spLocks noChangeArrowheads="1"/>
            </p:cNvSpPr>
            <p:nvPr/>
          </p:nvSpPr>
          <p:spPr bwMode="auto">
            <a:xfrm>
              <a:off x="4532818" y="4495800"/>
              <a:ext cx="510167"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交互与服务</a:t>
              </a:r>
              <a:endParaRPr lang="zh-CN" altLang="en-US" sz="2400">
                <a:ea typeface="Arial Unicode MS" pitchFamily="34" charset="-122"/>
              </a:endParaRPr>
            </a:p>
          </p:txBody>
        </p:sp>
        <p:grpSp>
          <p:nvGrpSpPr>
            <p:cNvPr id="558" name="Group 40"/>
            <p:cNvGrpSpPr/>
            <p:nvPr/>
          </p:nvGrpSpPr>
          <p:grpSpPr bwMode="auto">
            <a:xfrm>
              <a:off x="2403475" y="3732213"/>
              <a:ext cx="2168525" cy="382587"/>
              <a:chOff x="2255" y="2231"/>
              <a:chExt cx="1366" cy="241"/>
            </a:xfrm>
          </p:grpSpPr>
          <p:sp>
            <p:nvSpPr>
              <p:cNvPr id="1053063" name="Freeform 41"/>
              <p:cNvSpPr/>
              <p:nvPr/>
            </p:nvSpPr>
            <p:spPr bwMode="auto">
              <a:xfrm>
                <a:off x="2255" y="2231"/>
                <a:ext cx="1366" cy="241"/>
              </a:xfrm>
              <a:custGeom>
                <a:avLst/>
                <a:gdLst>
                  <a:gd name="T0" fmla="*/ 201 w 6830"/>
                  <a:gd name="T1" fmla="*/ 0 h 1205"/>
                  <a:gd name="T2" fmla="*/ 0 w 6830"/>
                  <a:gd name="T3" fmla="*/ 201 h 1205"/>
                  <a:gd name="T4" fmla="*/ 0 w 6830"/>
                  <a:gd name="T5" fmla="*/ 1005 h 1205"/>
                  <a:gd name="T6" fmla="*/ 201 w 6830"/>
                  <a:gd name="T7" fmla="*/ 1205 h 1205"/>
                  <a:gd name="T8" fmla="*/ 6630 w 6830"/>
                  <a:gd name="T9" fmla="*/ 1205 h 1205"/>
                  <a:gd name="T10" fmla="*/ 6830 w 6830"/>
                  <a:gd name="T11" fmla="*/ 1005 h 1205"/>
                  <a:gd name="T12" fmla="*/ 6830 w 6830"/>
                  <a:gd name="T13" fmla="*/ 201 h 1205"/>
                  <a:gd name="T14" fmla="*/ 6630 w 6830"/>
                  <a:gd name="T15" fmla="*/ 0 h 1205"/>
                  <a:gd name="T16" fmla="*/ 201 w 6830"/>
                  <a:gd name="T17" fmla="*/ 0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30" h="1205">
                    <a:moveTo>
                      <a:pt x="201" y="0"/>
                    </a:moveTo>
                    <a:cubicBezTo>
                      <a:pt x="90" y="0"/>
                      <a:pt x="0" y="90"/>
                      <a:pt x="0" y="201"/>
                    </a:cubicBezTo>
                    <a:lnTo>
                      <a:pt x="0" y="1005"/>
                    </a:lnTo>
                    <a:cubicBezTo>
                      <a:pt x="0" y="1116"/>
                      <a:pt x="90" y="1205"/>
                      <a:pt x="201" y="1205"/>
                    </a:cubicBezTo>
                    <a:lnTo>
                      <a:pt x="6630" y="1205"/>
                    </a:lnTo>
                    <a:cubicBezTo>
                      <a:pt x="6741" y="1205"/>
                      <a:pt x="6830" y="1116"/>
                      <a:pt x="6830" y="1005"/>
                    </a:cubicBezTo>
                    <a:lnTo>
                      <a:pt x="6830" y="201"/>
                    </a:lnTo>
                    <a:cubicBezTo>
                      <a:pt x="6830" y="90"/>
                      <a:pt x="6741" y="0"/>
                      <a:pt x="6630" y="0"/>
                    </a:cubicBezTo>
                    <a:lnTo>
                      <a:pt x="201" y="0"/>
                    </a:lnTo>
                    <a:close/>
                  </a:path>
                </a:pathLst>
              </a:custGeom>
              <a:solidFill>
                <a:srgbClr val="FFFFFF"/>
              </a:solidFill>
              <a:ln w="0">
                <a:solidFill>
                  <a:schemeClr val="tx2"/>
                </a:solidFill>
                <a:prstDash val="solid"/>
                <a:round/>
              </a:ln>
            </p:spPr>
            <p:txBody>
              <a:bodyPr/>
              <a:lstStyle/>
              <a:p>
                <a:pPr algn="ctr"/>
                <a:endParaRPr lang="zh-CN" altLang="en-US" sz="2400"/>
              </a:p>
            </p:txBody>
          </p:sp>
          <p:sp>
            <p:nvSpPr>
              <p:cNvPr id="1053064" name="Freeform 42"/>
              <p:cNvSpPr/>
              <p:nvPr/>
            </p:nvSpPr>
            <p:spPr bwMode="auto">
              <a:xfrm>
                <a:off x="2255" y="2231"/>
                <a:ext cx="1366" cy="241"/>
              </a:xfrm>
              <a:custGeom>
                <a:avLst/>
                <a:gdLst>
                  <a:gd name="T0" fmla="*/ 201 w 6830"/>
                  <a:gd name="T1" fmla="*/ 0 h 1205"/>
                  <a:gd name="T2" fmla="*/ 0 w 6830"/>
                  <a:gd name="T3" fmla="*/ 201 h 1205"/>
                  <a:gd name="T4" fmla="*/ 0 w 6830"/>
                  <a:gd name="T5" fmla="*/ 1005 h 1205"/>
                  <a:gd name="T6" fmla="*/ 201 w 6830"/>
                  <a:gd name="T7" fmla="*/ 1205 h 1205"/>
                  <a:gd name="T8" fmla="*/ 6630 w 6830"/>
                  <a:gd name="T9" fmla="*/ 1205 h 1205"/>
                  <a:gd name="T10" fmla="*/ 6830 w 6830"/>
                  <a:gd name="T11" fmla="*/ 1005 h 1205"/>
                  <a:gd name="T12" fmla="*/ 6830 w 6830"/>
                  <a:gd name="T13" fmla="*/ 201 h 1205"/>
                  <a:gd name="T14" fmla="*/ 6630 w 6830"/>
                  <a:gd name="T15" fmla="*/ 0 h 1205"/>
                  <a:gd name="T16" fmla="*/ 201 w 6830"/>
                  <a:gd name="T17" fmla="*/ 0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30" h="1205">
                    <a:moveTo>
                      <a:pt x="201" y="0"/>
                    </a:moveTo>
                    <a:cubicBezTo>
                      <a:pt x="90" y="0"/>
                      <a:pt x="0" y="90"/>
                      <a:pt x="0" y="201"/>
                    </a:cubicBezTo>
                    <a:lnTo>
                      <a:pt x="0" y="1005"/>
                    </a:lnTo>
                    <a:cubicBezTo>
                      <a:pt x="0" y="1116"/>
                      <a:pt x="90" y="1205"/>
                      <a:pt x="201" y="1205"/>
                    </a:cubicBezTo>
                    <a:lnTo>
                      <a:pt x="6630" y="1205"/>
                    </a:lnTo>
                    <a:cubicBezTo>
                      <a:pt x="6741" y="1205"/>
                      <a:pt x="6830" y="1116"/>
                      <a:pt x="6830" y="1005"/>
                    </a:cubicBezTo>
                    <a:lnTo>
                      <a:pt x="6830" y="201"/>
                    </a:lnTo>
                    <a:cubicBezTo>
                      <a:pt x="6830" y="90"/>
                      <a:pt x="6741" y="0"/>
                      <a:pt x="6630" y="0"/>
                    </a:cubicBezTo>
                    <a:lnTo>
                      <a:pt x="201" y="0"/>
                    </a:lnTo>
                    <a:close/>
                  </a:path>
                </a:pathLst>
              </a:custGeom>
              <a:noFill/>
              <a:ln w="9525" cap="rnd">
                <a:solidFill>
                  <a:schemeClr val="tx2"/>
                </a:solidFill>
                <a:prstDash val="solid"/>
                <a:round/>
              </a:ln>
            </p:spPr>
            <p:txBody>
              <a:bodyPr/>
              <a:lstStyle/>
              <a:p>
                <a:pPr algn="ctr"/>
                <a:endParaRPr lang="zh-CN" altLang="en-US" sz="2400"/>
              </a:p>
            </p:txBody>
          </p:sp>
        </p:grpSp>
        <p:sp>
          <p:nvSpPr>
            <p:cNvPr id="1053065" name="Rectangle 43"/>
            <p:cNvSpPr>
              <a:spLocks noChangeArrowheads="1"/>
            </p:cNvSpPr>
            <p:nvPr/>
          </p:nvSpPr>
          <p:spPr bwMode="auto">
            <a:xfrm>
              <a:off x="2816798" y="3860800"/>
              <a:ext cx="1224402"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组织、能力、技能、资产等</a:t>
              </a:r>
              <a:endParaRPr lang="zh-CN" altLang="en-US" sz="2400">
                <a:ea typeface="Arial Unicode MS" pitchFamily="34" charset="-122"/>
              </a:endParaRPr>
            </a:p>
          </p:txBody>
        </p:sp>
        <p:sp>
          <p:nvSpPr>
            <p:cNvPr id="1053066" name="Line 44"/>
            <p:cNvSpPr>
              <a:spLocks noChangeShapeType="1"/>
            </p:cNvSpPr>
            <p:nvPr/>
          </p:nvSpPr>
          <p:spPr bwMode="auto">
            <a:xfrm flipH="1" flipV="1">
              <a:off x="1743075" y="3036888"/>
              <a:ext cx="320675" cy="1060450"/>
            </a:xfrm>
            <a:prstGeom prst="line">
              <a:avLst/>
            </a:prstGeom>
            <a:noFill/>
            <a:ln w="6350" cap="rnd">
              <a:solidFill>
                <a:srgbClr val="000000"/>
              </a:solidFill>
              <a:round/>
            </a:ln>
          </p:spPr>
          <p:txBody>
            <a:bodyPr/>
            <a:lstStyle/>
            <a:p>
              <a:pPr algn="ctr"/>
              <a:endParaRPr lang="zh-CN" altLang="en-US" sz="2400"/>
            </a:p>
          </p:txBody>
        </p:sp>
        <p:sp>
          <p:nvSpPr>
            <p:cNvPr id="1053067" name="Line 45"/>
            <p:cNvSpPr>
              <a:spLocks noChangeShapeType="1"/>
            </p:cNvSpPr>
            <p:nvPr/>
          </p:nvSpPr>
          <p:spPr bwMode="auto">
            <a:xfrm flipH="1">
              <a:off x="1079500" y="1925638"/>
              <a:ext cx="1130300" cy="665162"/>
            </a:xfrm>
            <a:prstGeom prst="line">
              <a:avLst/>
            </a:prstGeom>
            <a:noFill/>
            <a:ln w="6350" cap="rnd">
              <a:solidFill>
                <a:srgbClr val="000000"/>
              </a:solidFill>
              <a:round/>
            </a:ln>
          </p:spPr>
          <p:txBody>
            <a:bodyPr/>
            <a:lstStyle/>
            <a:p>
              <a:pPr algn="ctr"/>
              <a:endParaRPr lang="zh-CN" altLang="en-US" sz="2400"/>
            </a:p>
          </p:txBody>
        </p:sp>
        <p:sp>
          <p:nvSpPr>
            <p:cNvPr id="1053068" name="Oval 46"/>
            <p:cNvSpPr>
              <a:spLocks noChangeArrowheads="1"/>
            </p:cNvSpPr>
            <p:nvPr/>
          </p:nvSpPr>
          <p:spPr bwMode="auto">
            <a:xfrm>
              <a:off x="323850" y="2184400"/>
              <a:ext cx="1744663" cy="1639888"/>
            </a:xfrm>
            <a:prstGeom prst="ellipse">
              <a:avLst/>
            </a:prstGeom>
            <a:noFill/>
            <a:ln w="9525" cap="rnd">
              <a:solidFill>
                <a:srgbClr val="061DC8"/>
              </a:solidFill>
              <a:round/>
            </a:ln>
          </p:spPr>
          <p:txBody>
            <a:bodyPr/>
            <a:lstStyle/>
            <a:p>
              <a:pPr algn="ctr"/>
              <a:endParaRPr lang="zh-CN" altLang="en-US" sz="2400"/>
            </a:p>
          </p:txBody>
        </p:sp>
        <p:grpSp>
          <p:nvGrpSpPr>
            <p:cNvPr id="559" name="Group 47"/>
            <p:cNvGrpSpPr/>
            <p:nvPr/>
          </p:nvGrpSpPr>
          <p:grpSpPr bwMode="auto">
            <a:xfrm>
              <a:off x="314325" y="2708275"/>
              <a:ext cx="85725" cy="96838"/>
              <a:chOff x="198" y="1706"/>
              <a:chExt cx="54" cy="61"/>
            </a:xfrm>
          </p:grpSpPr>
          <p:sp>
            <p:nvSpPr>
              <p:cNvPr id="1053069" name="Freeform 48"/>
              <p:cNvSpPr/>
              <p:nvPr/>
            </p:nvSpPr>
            <p:spPr bwMode="auto">
              <a:xfrm>
                <a:off x="198" y="1706"/>
                <a:ext cx="54" cy="61"/>
              </a:xfrm>
              <a:custGeom>
                <a:avLst/>
                <a:gdLst>
                  <a:gd name="T0" fmla="*/ 42 w 54"/>
                  <a:gd name="T1" fmla="*/ 0 h 61"/>
                  <a:gd name="T2" fmla="*/ 0 w 54"/>
                  <a:gd name="T3" fmla="*/ 46 h 61"/>
                  <a:gd name="T4" fmla="*/ 54 w 54"/>
                  <a:gd name="T5" fmla="*/ 61 h 61"/>
                  <a:gd name="T6" fmla="*/ 42 w 54"/>
                  <a:gd name="T7" fmla="*/ 0 h 61"/>
                </a:gdLst>
                <a:ahLst/>
                <a:cxnLst>
                  <a:cxn ang="0">
                    <a:pos x="T0" y="T1"/>
                  </a:cxn>
                  <a:cxn ang="0">
                    <a:pos x="T2" y="T3"/>
                  </a:cxn>
                  <a:cxn ang="0">
                    <a:pos x="T4" y="T5"/>
                  </a:cxn>
                  <a:cxn ang="0">
                    <a:pos x="T6" y="T7"/>
                  </a:cxn>
                </a:cxnLst>
                <a:rect l="0" t="0" r="r" b="b"/>
                <a:pathLst>
                  <a:path w="54" h="61">
                    <a:moveTo>
                      <a:pt x="42" y="0"/>
                    </a:moveTo>
                    <a:lnTo>
                      <a:pt x="0" y="46"/>
                    </a:lnTo>
                    <a:lnTo>
                      <a:pt x="54" y="61"/>
                    </a:lnTo>
                    <a:lnTo>
                      <a:pt x="42" y="0"/>
                    </a:lnTo>
                    <a:close/>
                  </a:path>
                </a:pathLst>
              </a:custGeom>
              <a:solidFill>
                <a:srgbClr val="99CCFF"/>
              </a:solidFill>
              <a:ln>
                <a:noFill/>
              </a:ln>
            </p:spPr>
            <p:txBody>
              <a:bodyPr/>
              <a:lstStyle/>
              <a:p>
                <a:pPr algn="ctr"/>
                <a:endParaRPr lang="zh-CN" altLang="en-US" sz="2400"/>
              </a:p>
            </p:txBody>
          </p:sp>
          <p:sp>
            <p:nvSpPr>
              <p:cNvPr id="1053070" name="Freeform 49"/>
              <p:cNvSpPr/>
              <p:nvPr/>
            </p:nvSpPr>
            <p:spPr bwMode="auto">
              <a:xfrm>
                <a:off x="198" y="1706"/>
                <a:ext cx="54" cy="61"/>
              </a:xfrm>
              <a:custGeom>
                <a:avLst/>
                <a:gdLst>
                  <a:gd name="T0" fmla="*/ 42 w 54"/>
                  <a:gd name="T1" fmla="*/ 0 h 61"/>
                  <a:gd name="T2" fmla="*/ 0 w 54"/>
                  <a:gd name="T3" fmla="*/ 46 h 61"/>
                  <a:gd name="T4" fmla="*/ 54 w 54"/>
                  <a:gd name="T5" fmla="*/ 61 h 61"/>
                  <a:gd name="T6" fmla="*/ 42 w 54"/>
                  <a:gd name="T7" fmla="*/ 0 h 61"/>
                </a:gdLst>
                <a:ahLst/>
                <a:cxnLst>
                  <a:cxn ang="0">
                    <a:pos x="T0" y="T1"/>
                  </a:cxn>
                  <a:cxn ang="0">
                    <a:pos x="T2" y="T3"/>
                  </a:cxn>
                  <a:cxn ang="0">
                    <a:pos x="T4" y="T5"/>
                  </a:cxn>
                  <a:cxn ang="0">
                    <a:pos x="T6" y="T7"/>
                  </a:cxn>
                </a:cxnLst>
                <a:rect l="0" t="0" r="r" b="b"/>
                <a:pathLst>
                  <a:path w="54" h="61">
                    <a:moveTo>
                      <a:pt x="42" y="0"/>
                    </a:moveTo>
                    <a:lnTo>
                      <a:pt x="0" y="46"/>
                    </a:lnTo>
                    <a:lnTo>
                      <a:pt x="54" y="61"/>
                    </a:lnTo>
                    <a:lnTo>
                      <a:pt x="42" y="0"/>
                    </a:lnTo>
                    <a:close/>
                  </a:path>
                </a:pathLst>
              </a:custGeom>
              <a:noFill/>
              <a:ln w="9525" cap="rnd">
                <a:solidFill>
                  <a:srgbClr val="061DC8"/>
                </a:solidFill>
                <a:prstDash val="solid"/>
                <a:round/>
              </a:ln>
            </p:spPr>
            <p:txBody>
              <a:bodyPr/>
              <a:lstStyle/>
              <a:p>
                <a:pPr algn="ctr"/>
                <a:endParaRPr lang="zh-CN" altLang="en-US" sz="2400"/>
              </a:p>
            </p:txBody>
          </p:sp>
        </p:grpSp>
        <p:grpSp>
          <p:nvGrpSpPr>
            <p:cNvPr id="560" name="Group 50"/>
            <p:cNvGrpSpPr/>
            <p:nvPr/>
          </p:nvGrpSpPr>
          <p:grpSpPr bwMode="auto">
            <a:xfrm>
              <a:off x="1154113" y="3786188"/>
              <a:ext cx="90487" cy="88900"/>
              <a:chOff x="727" y="2385"/>
              <a:chExt cx="57" cy="56"/>
            </a:xfrm>
          </p:grpSpPr>
          <p:sp>
            <p:nvSpPr>
              <p:cNvPr id="1053071" name="Freeform 51"/>
              <p:cNvSpPr/>
              <p:nvPr/>
            </p:nvSpPr>
            <p:spPr bwMode="auto">
              <a:xfrm>
                <a:off x="727" y="2385"/>
                <a:ext cx="57" cy="56"/>
              </a:xfrm>
              <a:custGeom>
                <a:avLst/>
                <a:gdLst>
                  <a:gd name="T0" fmla="*/ 0 w 57"/>
                  <a:gd name="T1" fmla="*/ 24 h 56"/>
                  <a:gd name="T2" fmla="*/ 53 w 57"/>
                  <a:gd name="T3" fmla="*/ 56 h 56"/>
                  <a:gd name="T4" fmla="*/ 57 w 57"/>
                  <a:gd name="T5" fmla="*/ 0 h 56"/>
                  <a:gd name="T6" fmla="*/ 0 w 57"/>
                  <a:gd name="T7" fmla="*/ 24 h 56"/>
                </a:gdLst>
                <a:ahLst/>
                <a:cxnLst>
                  <a:cxn ang="0">
                    <a:pos x="T0" y="T1"/>
                  </a:cxn>
                  <a:cxn ang="0">
                    <a:pos x="T2" y="T3"/>
                  </a:cxn>
                  <a:cxn ang="0">
                    <a:pos x="T4" y="T5"/>
                  </a:cxn>
                  <a:cxn ang="0">
                    <a:pos x="T6" y="T7"/>
                  </a:cxn>
                </a:cxnLst>
                <a:rect l="0" t="0" r="r" b="b"/>
                <a:pathLst>
                  <a:path w="57" h="56">
                    <a:moveTo>
                      <a:pt x="0" y="24"/>
                    </a:moveTo>
                    <a:lnTo>
                      <a:pt x="53" y="56"/>
                    </a:lnTo>
                    <a:lnTo>
                      <a:pt x="57" y="0"/>
                    </a:lnTo>
                    <a:lnTo>
                      <a:pt x="0" y="24"/>
                    </a:lnTo>
                    <a:close/>
                  </a:path>
                </a:pathLst>
              </a:custGeom>
              <a:solidFill>
                <a:srgbClr val="99CCFF"/>
              </a:solidFill>
              <a:ln>
                <a:noFill/>
              </a:ln>
            </p:spPr>
            <p:txBody>
              <a:bodyPr/>
              <a:lstStyle/>
              <a:p>
                <a:pPr algn="ctr"/>
                <a:endParaRPr lang="zh-CN" altLang="en-US" sz="2400"/>
              </a:p>
            </p:txBody>
          </p:sp>
          <p:sp>
            <p:nvSpPr>
              <p:cNvPr id="1053072" name="Freeform 52"/>
              <p:cNvSpPr/>
              <p:nvPr/>
            </p:nvSpPr>
            <p:spPr bwMode="auto">
              <a:xfrm>
                <a:off x="727" y="2385"/>
                <a:ext cx="57" cy="56"/>
              </a:xfrm>
              <a:custGeom>
                <a:avLst/>
                <a:gdLst>
                  <a:gd name="T0" fmla="*/ 0 w 57"/>
                  <a:gd name="T1" fmla="*/ 24 h 56"/>
                  <a:gd name="T2" fmla="*/ 53 w 57"/>
                  <a:gd name="T3" fmla="*/ 56 h 56"/>
                  <a:gd name="T4" fmla="*/ 57 w 57"/>
                  <a:gd name="T5" fmla="*/ 0 h 56"/>
                  <a:gd name="T6" fmla="*/ 0 w 57"/>
                  <a:gd name="T7" fmla="*/ 24 h 56"/>
                </a:gdLst>
                <a:ahLst/>
                <a:cxnLst>
                  <a:cxn ang="0">
                    <a:pos x="T0" y="T1"/>
                  </a:cxn>
                  <a:cxn ang="0">
                    <a:pos x="T2" y="T3"/>
                  </a:cxn>
                  <a:cxn ang="0">
                    <a:pos x="T4" y="T5"/>
                  </a:cxn>
                  <a:cxn ang="0">
                    <a:pos x="T6" y="T7"/>
                  </a:cxn>
                </a:cxnLst>
                <a:rect l="0" t="0" r="r" b="b"/>
                <a:pathLst>
                  <a:path w="57" h="56">
                    <a:moveTo>
                      <a:pt x="0" y="24"/>
                    </a:moveTo>
                    <a:lnTo>
                      <a:pt x="53" y="56"/>
                    </a:lnTo>
                    <a:lnTo>
                      <a:pt x="57" y="0"/>
                    </a:lnTo>
                    <a:lnTo>
                      <a:pt x="0" y="24"/>
                    </a:lnTo>
                    <a:close/>
                  </a:path>
                </a:pathLst>
              </a:custGeom>
              <a:noFill/>
              <a:ln w="9525" cap="rnd">
                <a:solidFill>
                  <a:srgbClr val="061DC8"/>
                </a:solidFill>
                <a:prstDash val="solid"/>
                <a:round/>
              </a:ln>
            </p:spPr>
            <p:txBody>
              <a:bodyPr/>
              <a:lstStyle/>
              <a:p>
                <a:pPr algn="ctr"/>
                <a:endParaRPr lang="zh-CN" altLang="en-US" sz="2400"/>
              </a:p>
            </p:txBody>
          </p:sp>
        </p:grpSp>
        <p:grpSp>
          <p:nvGrpSpPr>
            <p:cNvPr id="561" name="Group 53"/>
            <p:cNvGrpSpPr/>
            <p:nvPr/>
          </p:nvGrpSpPr>
          <p:grpSpPr bwMode="auto">
            <a:xfrm>
              <a:off x="1968500" y="2698750"/>
              <a:ext cx="80963" cy="96838"/>
              <a:chOff x="1240" y="1700"/>
              <a:chExt cx="51" cy="61"/>
            </a:xfrm>
          </p:grpSpPr>
          <p:sp>
            <p:nvSpPr>
              <p:cNvPr id="1053073" name="Freeform 54"/>
              <p:cNvSpPr/>
              <p:nvPr/>
            </p:nvSpPr>
            <p:spPr bwMode="auto">
              <a:xfrm>
                <a:off x="1240" y="1700"/>
                <a:ext cx="51" cy="61"/>
              </a:xfrm>
              <a:custGeom>
                <a:avLst/>
                <a:gdLst>
                  <a:gd name="T0" fmla="*/ 47 w 51"/>
                  <a:gd name="T1" fmla="*/ 61 h 61"/>
                  <a:gd name="T2" fmla="*/ 51 w 51"/>
                  <a:gd name="T3" fmla="*/ 0 h 61"/>
                  <a:gd name="T4" fmla="*/ 0 w 51"/>
                  <a:gd name="T5" fmla="*/ 22 h 61"/>
                  <a:gd name="T6" fmla="*/ 47 w 51"/>
                  <a:gd name="T7" fmla="*/ 61 h 61"/>
                </a:gdLst>
                <a:ahLst/>
                <a:cxnLst>
                  <a:cxn ang="0">
                    <a:pos x="T0" y="T1"/>
                  </a:cxn>
                  <a:cxn ang="0">
                    <a:pos x="T2" y="T3"/>
                  </a:cxn>
                  <a:cxn ang="0">
                    <a:pos x="T4" y="T5"/>
                  </a:cxn>
                  <a:cxn ang="0">
                    <a:pos x="T6" y="T7"/>
                  </a:cxn>
                </a:cxnLst>
                <a:rect l="0" t="0" r="r" b="b"/>
                <a:pathLst>
                  <a:path w="51" h="61">
                    <a:moveTo>
                      <a:pt x="47" y="61"/>
                    </a:moveTo>
                    <a:lnTo>
                      <a:pt x="51" y="0"/>
                    </a:lnTo>
                    <a:lnTo>
                      <a:pt x="0" y="22"/>
                    </a:lnTo>
                    <a:lnTo>
                      <a:pt x="47" y="61"/>
                    </a:lnTo>
                    <a:close/>
                  </a:path>
                </a:pathLst>
              </a:custGeom>
              <a:solidFill>
                <a:srgbClr val="99CCFF"/>
              </a:solidFill>
              <a:ln>
                <a:noFill/>
              </a:ln>
            </p:spPr>
            <p:txBody>
              <a:bodyPr/>
              <a:lstStyle/>
              <a:p>
                <a:pPr algn="ctr"/>
                <a:endParaRPr lang="zh-CN" altLang="en-US" sz="2400"/>
              </a:p>
            </p:txBody>
          </p:sp>
          <p:sp>
            <p:nvSpPr>
              <p:cNvPr id="1053074" name="Freeform 55"/>
              <p:cNvSpPr/>
              <p:nvPr/>
            </p:nvSpPr>
            <p:spPr bwMode="auto">
              <a:xfrm>
                <a:off x="1240" y="1700"/>
                <a:ext cx="51" cy="61"/>
              </a:xfrm>
              <a:custGeom>
                <a:avLst/>
                <a:gdLst>
                  <a:gd name="T0" fmla="*/ 47 w 51"/>
                  <a:gd name="T1" fmla="*/ 61 h 61"/>
                  <a:gd name="T2" fmla="*/ 51 w 51"/>
                  <a:gd name="T3" fmla="*/ 0 h 61"/>
                  <a:gd name="T4" fmla="*/ 0 w 51"/>
                  <a:gd name="T5" fmla="*/ 22 h 61"/>
                  <a:gd name="T6" fmla="*/ 47 w 51"/>
                  <a:gd name="T7" fmla="*/ 61 h 61"/>
                </a:gdLst>
                <a:ahLst/>
                <a:cxnLst>
                  <a:cxn ang="0">
                    <a:pos x="T0" y="T1"/>
                  </a:cxn>
                  <a:cxn ang="0">
                    <a:pos x="T2" y="T3"/>
                  </a:cxn>
                  <a:cxn ang="0">
                    <a:pos x="T4" y="T5"/>
                  </a:cxn>
                  <a:cxn ang="0">
                    <a:pos x="T6" y="T7"/>
                  </a:cxn>
                </a:cxnLst>
                <a:rect l="0" t="0" r="r" b="b"/>
                <a:pathLst>
                  <a:path w="51" h="61">
                    <a:moveTo>
                      <a:pt x="47" y="61"/>
                    </a:moveTo>
                    <a:lnTo>
                      <a:pt x="51" y="0"/>
                    </a:lnTo>
                    <a:lnTo>
                      <a:pt x="0" y="22"/>
                    </a:lnTo>
                    <a:lnTo>
                      <a:pt x="47" y="61"/>
                    </a:lnTo>
                    <a:close/>
                  </a:path>
                </a:pathLst>
              </a:custGeom>
              <a:noFill/>
              <a:ln w="9525" cap="rnd">
                <a:solidFill>
                  <a:srgbClr val="061DC8"/>
                </a:solidFill>
                <a:prstDash val="solid"/>
                <a:round/>
              </a:ln>
            </p:spPr>
            <p:txBody>
              <a:bodyPr/>
              <a:lstStyle/>
              <a:p>
                <a:pPr algn="ctr"/>
                <a:endParaRPr lang="zh-CN" altLang="en-US" sz="2400"/>
              </a:p>
            </p:txBody>
          </p:sp>
        </p:grpSp>
        <p:sp>
          <p:nvSpPr>
            <p:cNvPr id="1053075" name="Rectangle 56"/>
            <p:cNvSpPr>
              <a:spLocks noChangeArrowheads="1"/>
            </p:cNvSpPr>
            <p:nvPr/>
          </p:nvSpPr>
          <p:spPr bwMode="auto">
            <a:xfrm>
              <a:off x="2644265" y="2190750"/>
              <a:ext cx="101047" cy="151377"/>
            </a:xfrm>
            <a:prstGeom prst="rect">
              <a:avLst/>
            </a:prstGeom>
            <a:noFill/>
            <a:ln>
              <a:noFill/>
            </a:ln>
          </p:spPr>
          <p:txBody>
            <a:bodyPr wrap="none" lIns="0" tIns="0" rIns="0" bIns="0">
              <a:spAutoFit/>
            </a:bodyPr>
            <a:lstStyle/>
            <a:p>
              <a:pPr algn="ctr"/>
              <a:r>
                <a:rPr lang="en-US" altLang="zh-CN" sz="1100">
                  <a:solidFill>
                    <a:srgbClr val="000000"/>
                  </a:solidFill>
                </a:rPr>
                <a:t>•</a:t>
              </a:r>
              <a:endParaRPr lang="en-US" altLang="zh-CN" sz="2400"/>
            </a:p>
          </p:txBody>
        </p:sp>
        <p:sp>
          <p:nvSpPr>
            <p:cNvPr id="1053076" name="Rectangle 57"/>
            <p:cNvSpPr>
              <a:spLocks noChangeArrowheads="1"/>
            </p:cNvSpPr>
            <p:nvPr/>
          </p:nvSpPr>
          <p:spPr bwMode="auto">
            <a:xfrm>
              <a:off x="2682008" y="2197100"/>
              <a:ext cx="404187" cy="195625"/>
            </a:xfrm>
            <a:prstGeom prst="rect">
              <a:avLst/>
            </a:prstGeom>
            <a:noFill/>
            <a:ln>
              <a:noFill/>
            </a:ln>
          </p:spPr>
          <p:txBody>
            <a:bodyPr wrap="none" lIns="0" tIns="0" rIns="0" bIns="0">
              <a:spAutoFit/>
            </a:bodyPr>
            <a:lstStyle/>
            <a:p>
              <a:pPr algn="ctr"/>
              <a:r>
                <a:rPr lang="zh-CN" altLang="en-US" sz="1100">
                  <a:solidFill>
                    <a:srgbClr val="000000"/>
                  </a:solidFill>
                  <a:latin typeface="宋体" panose="02010600030101010101" pitchFamily="2" charset="-122"/>
                </a:rPr>
                <a:t>产品配置</a:t>
              </a:r>
              <a:endParaRPr lang="zh-CN" altLang="en-US" sz="2400"/>
            </a:p>
          </p:txBody>
        </p:sp>
        <p:sp>
          <p:nvSpPr>
            <p:cNvPr id="1053077" name="Rectangle 58"/>
            <p:cNvSpPr>
              <a:spLocks noChangeArrowheads="1"/>
            </p:cNvSpPr>
            <p:nvPr/>
          </p:nvSpPr>
          <p:spPr bwMode="auto">
            <a:xfrm>
              <a:off x="2644265" y="2343150"/>
              <a:ext cx="101047" cy="151377"/>
            </a:xfrm>
            <a:prstGeom prst="rect">
              <a:avLst/>
            </a:prstGeom>
            <a:noFill/>
            <a:ln>
              <a:noFill/>
            </a:ln>
          </p:spPr>
          <p:txBody>
            <a:bodyPr wrap="none" lIns="0" tIns="0" rIns="0" bIns="0">
              <a:spAutoFit/>
            </a:bodyPr>
            <a:lstStyle/>
            <a:p>
              <a:pPr algn="ctr"/>
              <a:r>
                <a:rPr lang="en-US" altLang="zh-CN" sz="1100">
                  <a:solidFill>
                    <a:srgbClr val="000000"/>
                  </a:solidFill>
                </a:rPr>
                <a:t>•</a:t>
              </a:r>
              <a:endParaRPr lang="en-US" altLang="zh-CN" sz="2400"/>
            </a:p>
          </p:txBody>
        </p:sp>
        <p:sp>
          <p:nvSpPr>
            <p:cNvPr id="1053078" name="Rectangle 59"/>
            <p:cNvSpPr>
              <a:spLocks noChangeArrowheads="1"/>
            </p:cNvSpPr>
            <p:nvPr/>
          </p:nvSpPr>
          <p:spPr bwMode="auto">
            <a:xfrm>
              <a:off x="2682008" y="2349500"/>
              <a:ext cx="404187" cy="195625"/>
            </a:xfrm>
            <a:prstGeom prst="rect">
              <a:avLst/>
            </a:prstGeom>
            <a:noFill/>
            <a:ln>
              <a:noFill/>
            </a:ln>
          </p:spPr>
          <p:txBody>
            <a:bodyPr wrap="none" lIns="0" tIns="0" rIns="0" bIns="0">
              <a:spAutoFit/>
            </a:bodyPr>
            <a:lstStyle/>
            <a:p>
              <a:pPr algn="ctr"/>
              <a:r>
                <a:rPr lang="zh-CN" altLang="en-US" sz="1100">
                  <a:solidFill>
                    <a:srgbClr val="000000"/>
                  </a:solidFill>
                  <a:latin typeface="宋体" panose="02010600030101010101" pitchFamily="2" charset="-122"/>
                </a:rPr>
                <a:t>定价模型</a:t>
              </a:r>
              <a:endParaRPr lang="zh-CN" altLang="en-US" sz="2400"/>
            </a:p>
          </p:txBody>
        </p:sp>
        <p:sp>
          <p:nvSpPr>
            <p:cNvPr id="1053079" name="Rectangle 60"/>
            <p:cNvSpPr>
              <a:spLocks noChangeArrowheads="1"/>
            </p:cNvSpPr>
            <p:nvPr/>
          </p:nvSpPr>
          <p:spPr bwMode="auto">
            <a:xfrm>
              <a:off x="4003165" y="2201863"/>
              <a:ext cx="101047" cy="151377"/>
            </a:xfrm>
            <a:prstGeom prst="rect">
              <a:avLst/>
            </a:prstGeom>
            <a:noFill/>
            <a:ln>
              <a:noFill/>
            </a:ln>
          </p:spPr>
          <p:txBody>
            <a:bodyPr wrap="none" lIns="0" tIns="0" rIns="0" bIns="0">
              <a:spAutoFit/>
            </a:bodyPr>
            <a:lstStyle/>
            <a:p>
              <a:pPr algn="ctr"/>
              <a:r>
                <a:rPr lang="en-US" altLang="zh-CN" sz="1100">
                  <a:solidFill>
                    <a:srgbClr val="000000"/>
                  </a:solidFill>
                </a:rPr>
                <a:t>•</a:t>
              </a:r>
              <a:endParaRPr lang="en-US" altLang="zh-CN" sz="2400"/>
            </a:p>
          </p:txBody>
        </p:sp>
        <p:sp>
          <p:nvSpPr>
            <p:cNvPr id="1053080" name="Rectangle 61"/>
            <p:cNvSpPr>
              <a:spLocks noChangeArrowheads="1"/>
            </p:cNvSpPr>
            <p:nvPr/>
          </p:nvSpPr>
          <p:spPr bwMode="auto">
            <a:xfrm>
              <a:off x="3999416" y="2208213"/>
              <a:ext cx="505234" cy="195625"/>
            </a:xfrm>
            <a:prstGeom prst="rect">
              <a:avLst/>
            </a:prstGeom>
            <a:noFill/>
            <a:ln>
              <a:noFill/>
            </a:ln>
          </p:spPr>
          <p:txBody>
            <a:bodyPr wrap="none" lIns="0" tIns="0" rIns="0" bIns="0">
              <a:spAutoFit/>
            </a:bodyPr>
            <a:lstStyle/>
            <a:p>
              <a:pPr algn="ctr"/>
              <a:r>
                <a:rPr lang="zh-CN" altLang="en-US" sz="1100">
                  <a:solidFill>
                    <a:srgbClr val="000000"/>
                  </a:solidFill>
                  <a:latin typeface="宋体" panose="02010600030101010101" pitchFamily="2" charset="-122"/>
                </a:rPr>
                <a:t>目标、任务</a:t>
              </a:r>
              <a:endParaRPr lang="zh-CN" altLang="en-US" sz="2400"/>
            </a:p>
          </p:txBody>
        </p:sp>
        <p:sp>
          <p:nvSpPr>
            <p:cNvPr id="1053081" name="Rectangle 62"/>
            <p:cNvSpPr>
              <a:spLocks noChangeArrowheads="1"/>
            </p:cNvSpPr>
            <p:nvPr/>
          </p:nvSpPr>
          <p:spPr bwMode="auto">
            <a:xfrm>
              <a:off x="4003165" y="2346325"/>
              <a:ext cx="101047" cy="151377"/>
            </a:xfrm>
            <a:prstGeom prst="rect">
              <a:avLst/>
            </a:prstGeom>
            <a:noFill/>
            <a:ln>
              <a:noFill/>
            </a:ln>
          </p:spPr>
          <p:txBody>
            <a:bodyPr wrap="none" lIns="0" tIns="0" rIns="0" bIns="0">
              <a:spAutoFit/>
            </a:bodyPr>
            <a:lstStyle/>
            <a:p>
              <a:pPr algn="ctr"/>
              <a:r>
                <a:rPr lang="en-US" altLang="zh-CN" sz="1100">
                  <a:solidFill>
                    <a:srgbClr val="000000"/>
                  </a:solidFill>
                </a:rPr>
                <a:t>•</a:t>
              </a:r>
              <a:endParaRPr lang="en-US" altLang="zh-CN" sz="2400"/>
            </a:p>
          </p:txBody>
        </p:sp>
        <p:sp>
          <p:nvSpPr>
            <p:cNvPr id="1053082" name="Rectangle 63"/>
            <p:cNvSpPr>
              <a:spLocks noChangeArrowheads="1"/>
            </p:cNvSpPr>
            <p:nvPr/>
          </p:nvSpPr>
          <p:spPr bwMode="auto">
            <a:xfrm>
              <a:off x="4115424" y="2339975"/>
              <a:ext cx="46379" cy="169277"/>
            </a:xfrm>
            <a:prstGeom prst="rect">
              <a:avLst/>
            </a:prstGeom>
            <a:noFill/>
            <a:ln>
              <a:noFill/>
            </a:ln>
          </p:spPr>
          <p:txBody>
            <a:bodyPr wrap="none" lIns="0" tIns="0" rIns="0" bIns="0">
              <a:spAutoFit/>
            </a:bodyPr>
            <a:lstStyle/>
            <a:p>
              <a:pPr algn="ctr"/>
              <a:r>
                <a:rPr lang="en-US" altLang="zh-CN" sz="1100">
                  <a:solidFill>
                    <a:srgbClr val="000000"/>
                  </a:solidFill>
                  <a:latin typeface="Arial Narrow" panose="020B0606020202030204" pitchFamily="34" charset="0"/>
                </a:rPr>
                <a:t>, </a:t>
              </a:r>
              <a:endParaRPr lang="en-US" altLang="zh-CN" sz="2400"/>
            </a:p>
          </p:txBody>
        </p:sp>
        <p:sp>
          <p:nvSpPr>
            <p:cNvPr id="1053083" name="Rectangle 64"/>
            <p:cNvSpPr>
              <a:spLocks noChangeArrowheads="1"/>
            </p:cNvSpPr>
            <p:nvPr/>
          </p:nvSpPr>
          <p:spPr bwMode="auto">
            <a:xfrm>
              <a:off x="4020991" y="2352675"/>
              <a:ext cx="808374" cy="195625"/>
            </a:xfrm>
            <a:prstGeom prst="rect">
              <a:avLst/>
            </a:prstGeom>
            <a:noFill/>
            <a:ln>
              <a:noFill/>
            </a:ln>
          </p:spPr>
          <p:txBody>
            <a:bodyPr wrap="none" lIns="0" tIns="0" rIns="0" bIns="0">
              <a:spAutoFit/>
            </a:bodyPr>
            <a:lstStyle/>
            <a:p>
              <a:pPr algn="ctr"/>
              <a:r>
                <a:rPr lang="zh-CN" altLang="en-US" sz="1100">
                  <a:solidFill>
                    <a:srgbClr val="000000"/>
                  </a:solidFill>
                  <a:latin typeface="宋体" panose="02010600030101010101" pitchFamily="2" charset="-122"/>
                </a:rPr>
                <a:t>战略、策略、机制</a:t>
              </a:r>
              <a:endParaRPr lang="zh-CN" altLang="en-US" sz="2400"/>
            </a:p>
          </p:txBody>
        </p:sp>
        <p:sp>
          <p:nvSpPr>
            <p:cNvPr id="1053084" name="Rectangle 65"/>
            <p:cNvSpPr>
              <a:spLocks noChangeArrowheads="1"/>
            </p:cNvSpPr>
            <p:nvPr/>
          </p:nvSpPr>
          <p:spPr bwMode="auto">
            <a:xfrm>
              <a:off x="5521249" y="2184400"/>
              <a:ext cx="1515701" cy="195625"/>
            </a:xfrm>
            <a:prstGeom prst="rect">
              <a:avLst/>
            </a:prstGeom>
            <a:noFill/>
            <a:ln>
              <a:noFill/>
            </a:ln>
          </p:spPr>
          <p:txBody>
            <a:bodyPr wrap="none" lIns="0" tIns="0" rIns="0" bIns="0">
              <a:spAutoFit/>
            </a:bodyPr>
            <a:lstStyle/>
            <a:p>
              <a:pPr algn="ctr"/>
              <a:r>
                <a:rPr lang="zh-CN" altLang="en-US" sz="1100">
                  <a:solidFill>
                    <a:srgbClr val="000000"/>
                  </a:solidFill>
                  <a:latin typeface="宋体" panose="02010600030101010101" pitchFamily="2" charset="-122"/>
                </a:rPr>
                <a:t>与员工、供应商、社会网络的外延</a:t>
              </a:r>
              <a:endParaRPr lang="zh-CN" altLang="en-US" sz="2400"/>
            </a:p>
          </p:txBody>
        </p:sp>
        <p:sp>
          <p:nvSpPr>
            <p:cNvPr id="1053085" name="Rectangle 66"/>
            <p:cNvSpPr>
              <a:spLocks noChangeArrowheads="1"/>
            </p:cNvSpPr>
            <p:nvPr/>
          </p:nvSpPr>
          <p:spPr bwMode="auto">
            <a:xfrm>
              <a:off x="5433867" y="2336800"/>
              <a:ext cx="808374" cy="195625"/>
            </a:xfrm>
            <a:prstGeom prst="rect">
              <a:avLst/>
            </a:prstGeom>
            <a:noFill/>
            <a:ln>
              <a:noFill/>
            </a:ln>
          </p:spPr>
          <p:txBody>
            <a:bodyPr wrap="none" lIns="0" tIns="0" rIns="0" bIns="0">
              <a:spAutoFit/>
            </a:bodyPr>
            <a:lstStyle/>
            <a:p>
              <a:pPr algn="ctr"/>
              <a:r>
                <a:rPr lang="zh-CN" altLang="en-US" sz="1100">
                  <a:solidFill>
                    <a:srgbClr val="000000"/>
                  </a:solidFill>
                  <a:latin typeface="宋体" panose="02010600030101010101" pitchFamily="2" charset="-122"/>
                </a:rPr>
                <a:t>包括企业能力配置</a:t>
              </a:r>
              <a:endParaRPr lang="zh-CN" altLang="en-US" sz="2400"/>
            </a:p>
          </p:txBody>
        </p:sp>
        <p:sp>
          <p:nvSpPr>
            <p:cNvPr id="1053086" name="Rectangle 67"/>
            <p:cNvSpPr>
              <a:spLocks noChangeArrowheads="1"/>
            </p:cNvSpPr>
            <p:nvPr/>
          </p:nvSpPr>
          <p:spPr bwMode="auto">
            <a:xfrm>
              <a:off x="5433867" y="2489200"/>
              <a:ext cx="808374" cy="195625"/>
            </a:xfrm>
            <a:prstGeom prst="rect">
              <a:avLst/>
            </a:prstGeom>
            <a:noFill/>
            <a:ln>
              <a:noFill/>
            </a:ln>
          </p:spPr>
          <p:txBody>
            <a:bodyPr wrap="none" lIns="0" tIns="0" rIns="0" bIns="0">
              <a:spAutoFit/>
            </a:bodyPr>
            <a:lstStyle/>
            <a:p>
              <a:pPr algn="ctr"/>
              <a:r>
                <a:rPr lang="zh-CN" altLang="en-US" sz="1100">
                  <a:solidFill>
                    <a:srgbClr val="000000"/>
                  </a:solidFill>
                  <a:latin typeface="宋体" panose="02010600030101010101" pitchFamily="2" charset="-122"/>
                </a:rPr>
                <a:t>战略伙伴、外包等</a:t>
              </a:r>
              <a:endParaRPr lang="zh-CN" altLang="en-US" sz="2400"/>
            </a:p>
          </p:txBody>
        </p:sp>
        <p:grpSp>
          <p:nvGrpSpPr>
            <p:cNvPr id="562" name="Group 68"/>
            <p:cNvGrpSpPr/>
            <p:nvPr/>
          </p:nvGrpSpPr>
          <p:grpSpPr bwMode="auto">
            <a:xfrm>
              <a:off x="2513013" y="5486400"/>
              <a:ext cx="2209800" cy="304800"/>
              <a:chOff x="1583" y="3383"/>
              <a:chExt cx="1392" cy="192"/>
            </a:xfrm>
          </p:grpSpPr>
          <p:sp>
            <p:nvSpPr>
              <p:cNvPr id="1053087" name="Freeform 69"/>
              <p:cNvSpPr/>
              <p:nvPr/>
            </p:nvSpPr>
            <p:spPr bwMode="auto">
              <a:xfrm>
                <a:off x="1583" y="3383"/>
                <a:ext cx="1392" cy="192"/>
              </a:xfrm>
              <a:custGeom>
                <a:avLst/>
                <a:gdLst>
                  <a:gd name="T0" fmla="*/ 160 w 6960"/>
                  <a:gd name="T1" fmla="*/ 0 h 960"/>
                  <a:gd name="T2" fmla="*/ 0 w 6960"/>
                  <a:gd name="T3" fmla="*/ 160 h 960"/>
                  <a:gd name="T4" fmla="*/ 0 w 6960"/>
                  <a:gd name="T5" fmla="*/ 800 h 960"/>
                  <a:gd name="T6" fmla="*/ 160 w 6960"/>
                  <a:gd name="T7" fmla="*/ 960 h 960"/>
                  <a:gd name="T8" fmla="*/ 6800 w 6960"/>
                  <a:gd name="T9" fmla="*/ 960 h 960"/>
                  <a:gd name="T10" fmla="*/ 6960 w 6960"/>
                  <a:gd name="T11" fmla="*/ 800 h 960"/>
                  <a:gd name="T12" fmla="*/ 6960 w 6960"/>
                  <a:gd name="T13" fmla="*/ 160 h 960"/>
                  <a:gd name="T14" fmla="*/ 6800 w 6960"/>
                  <a:gd name="T15" fmla="*/ 0 h 960"/>
                  <a:gd name="T16" fmla="*/ 160 w 6960"/>
                  <a:gd name="T17"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60" h="960">
                    <a:moveTo>
                      <a:pt x="160" y="0"/>
                    </a:moveTo>
                    <a:cubicBezTo>
                      <a:pt x="72" y="0"/>
                      <a:pt x="0" y="72"/>
                      <a:pt x="0" y="160"/>
                    </a:cubicBezTo>
                    <a:lnTo>
                      <a:pt x="0" y="800"/>
                    </a:lnTo>
                    <a:cubicBezTo>
                      <a:pt x="0" y="889"/>
                      <a:pt x="72" y="960"/>
                      <a:pt x="160" y="960"/>
                    </a:cubicBezTo>
                    <a:lnTo>
                      <a:pt x="6800" y="960"/>
                    </a:lnTo>
                    <a:cubicBezTo>
                      <a:pt x="6889" y="960"/>
                      <a:pt x="6960" y="889"/>
                      <a:pt x="6960" y="800"/>
                    </a:cubicBezTo>
                    <a:lnTo>
                      <a:pt x="6960" y="160"/>
                    </a:lnTo>
                    <a:cubicBezTo>
                      <a:pt x="6960" y="72"/>
                      <a:pt x="6889" y="0"/>
                      <a:pt x="6800" y="0"/>
                    </a:cubicBezTo>
                    <a:lnTo>
                      <a:pt x="160" y="0"/>
                    </a:lnTo>
                    <a:close/>
                  </a:path>
                </a:pathLst>
              </a:custGeom>
              <a:solidFill>
                <a:srgbClr val="FFCC00"/>
              </a:solidFill>
              <a:ln w="0">
                <a:solidFill>
                  <a:srgbClr val="000000"/>
                </a:solidFill>
                <a:prstDash val="solid"/>
                <a:round/>
              </a:ln>
            </p:spPr>
            <p:txBody>
              <a:bodyPr/>
              <a:lstStyle/>
              <a:p>
                <a:pPr algn="ctr"/>
                <a:endParaRPr lang="zh-CN" altLang="en-US" sz="2400"/>
              </a:p>
            </p:txBody>
          </p:sp>
          <p:sp>
            <p:nvSpPr>
              <p:cNvPr id="1053088" name="Freeform 70"/>
              <p:cNvSpPr/>
              <p:nvPr/>
            </p:nvSpPr>
            <p:spPr bwMode="auto">
              <a:xfrm>
                <a:off x="1583" y="3383"/>
                <a:ext cx="1392" cy="192"/>
              </a:xfrm>
              <a:custGeom>
                <a:avLst/>
                <a:gdLst>
                  <a:gd name="T0" fmla="*/ 160 w 6960"/>
                  <a:gd name="T1" fmla="*/ 0 h 960"/>
                  <a:gd name="T2" fmla="*/ 0 w 6960"/>
                  <a:gd name="T3" fmla="*/ 160 h 960"/>
                  <a:gd name="T4" fmla="*/ 0 w 6960"/>
                  <a:gd name="T5" fmla="*/ 800 h 960"/>
                  <a:gd name="T6" fmla="*/ 160 w 6960"/>
                  <a:gd name="T7" fmla="*/ 960 h 960"/>
                  <a:gd name="T8" fmla="*/ 6800 w 6960"/>
                  <a:gd name="T9" fmla="*/ 960 h 960"/>
                  <a:gd name="T10" fmla="*/ 6960 w 6960"/>
                  <a:gd name="T11" fmla="*/ 800 h 960"/>
                  <a:gd name="T12" fmla="*/ 6960 w 6960"/>
                  <a:gd name="T13" fmla="*/ 160 h 960"/>
                  <a:gd name="T14" fmla="*/ 6800 w 6960"/>
                  <a:gd name="T15" fmla="*/ 0 h 960"/>
                  <a:gd name="T16" fmla="*/ 160 w 6960"/>
                  <a:gd name="T17"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60" h="960">
                    <a:moveTo>
                      <a:pt x="160" y="0"/>
                    </a:moveTo>
                    <a:cubicBezTo>
                      <a:pt x="72" y="0"/>
                      <a:pt x="0" y="72"/>
                      <a:pt x="0" y="160"/>
                    </a:cubicBezTo>
                    <a:lnTo>
                      <a:pt x="0" y="800"/>
                    </a:lnTo>
                    <a:cubicBezTo>
                      <a:pt x="0" y="889"/>
                      <a:pt x="72" y="960"/>
                      <a:pt x="160" y="960"/>
                    </a:cubicBezTo>
                    <a:lnTo>
                      <a:pt x="6800" y="960"/>
                    </a:lnTo>
                    <a:cubicBezTo>
                      <a:pt x="6889" y="960"/>
                      <a:pt x="6960" y="889"/>
                      <a:pt x="6960" y="800"/>
                    </a:cubicBezTo>
                    <a:lnTo>
                      <a:pt x="6960" y="160"/>
                    </a:lnTo>
                    <a:cubicBezTo>
                      <a:pt x="6960" y="72"/>
                      <a:pt x="6889" y="0"/>
                      <a:pt x="6800" y="0"/>
                    </a:cubicBezTo>
                    <a:lnTo>
                      <a:pt x="160" y="0"/>
                    </a:lnTo>
                    <a:close/>
                  </a:path>
                </a:pathLst>
              </a:custGeom>
              <a:solidFill>
                <a:srgbClr val="FF9900"/>
              </a:solidFill>
              <a:ln w="9525" cap="rnd">
                <a:solidFill>
                  <a:schemeClr val="tx2"/>
                </a:solidFill>
                <a:prstDash val="solid"/>
                <a:round/>
              </a:ln>
            </p:spPr>
            <p:txBody>
              <a:bodyPr/>
              <a:lstStyle/>
              <a:p>
                <a:pPr algn="ctr"/>
                <a:endParaRPr lang="zh-CN" altLang="en-US" sz="2400"/>
              </a:p>
            </p:txBody>
          </p:sp>
        </p:grpSp>
        <p:sp>
          <p:nvSpPr>
            <p:cNvPr id="1053089" name="Rectangle 71"/>
            <p:cNvSpPr>
              <a:spLocks noChangeArrowheads="1"/>
            </p:cNvSpPr>
            <p:nvPr/>
          </p:nvSpPr>
          <p:spPr bwMode="auto">
            <a:xfrm>
              <a:off x="3377333" y="5575300"/>
              <a:ext cx="408134"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应用系统</a:t>
              </a:r>
              <a:endParaRPr lang="zh-CN" altLang="en-US" sz="2400">
                <a:ea typeface="Arial Unicode MS" pitchFamily="34" charset="-122"/>
              </a:endParaRPr>
            </a:p>
          </p:txBody>
        </p:sp>
        <p:sp>
          <p:nvSpPr>
            <p:cNvPr id="1053090" name="Line 72"/>
            <p:cNvSpPr>
              <a:spLocks noChangeShapeType="1"/>
            </p:cNvSpPr>
            <p:nvPr/>
          </p:nvSpPr>
          <p:spPr bwMode="auto">
            <a:xfrm>
              <a:off x="1471613" y="3617913"/>
              <a:ext cx="661987" cy="2173287"/>
            </a:xfrm>
            <a:prstGeom prst="line">
              <a:avLst/>
            </a:prstGeom>
            <a:noFill/>
            <a:ln w="6350" cap="rnd">
              <a:solidFill>
                <a:srgbClr val="000000"/>
              </a:solidFill>
              <a:round/>
            </a:ln>
          </p:spPr>
          <p:txBody>
            <a:bodyPr/>
            <a:lstStyle/>
            <a:p>
              <a:pPr algn="ctr"/>
              <a:endParaRPr lang="zh-CN" altLang="en-US" sz="2400"/>
            </a:p>
          </p:txBody>
        </p:sp>
        <p:grpSp>
          <p:nvGrpSpPr>
            <p:cNvPr id="563" name="Group 73"/>
            <p:cNvGrpSpPr/>
            <p:nvPr/>
          </p:nvGrpSpPr>
          <p:grpSpPr bwMode="auto">
            <a:xfrm>
              <a:off x="4876800" y="5486400"/>
              <a:ext cx="2209800" cy="304800"/>
              <a:chOff x="3071" y="3383"/>
              <a:chExt cx="1392" cy="192"/>
            </a:xfrm>
          </p:grpSpPr>
          <p:sp>
            <p:nvSpPr>
              <p:cNvPr id="1053091" name="Freeform 74"/>
              <p:cNvSpPr/>
              <p:nvPr/>
            </p:nvSpPr>
            <p:spPr bwMode="auto">
              <a:xfrm>
                <a:off x="3071" y="3383"/>
                <a:ext cx="1392" cy="192"/>
              </a:xfrm>
              <a:custGeom>
                <a:avLst/>
                <a:gdLst>
                  <a:gd name="T0" fmla="*/ 160 w 6960"/>
                  <a:gd name="T1" fmla="*/ 0 h 960"/>
                  <a:gd name="T2" fmla="*/ 0 w 6960"/>
                  <a:gd name="T3" fmla="*/ 160 h 960"/>
                  <a:gd name="T4" fmla="*/ 0 w 6960"/>
                  <a:gd name="T5" fmla="*/ 800 h 960"/>
                  <a:gd name="T6" fmla="*/ 160 w 6960"/>
                  <a:gd name="T7" fmla="*/ 960 h 960"/>
                  <a:gd name="T8" fmla="*/ 6800 w 6960"/>
                  <a:gd name="T9" fmla="*/ 960 h 960"/>
                  <a:gd name="T10" fmla="*/ 6960 w 6960"/>
                  <a:gd name="T11" fmla="*/ 800 h 960"/>
                  <a:gd name="T12" fmla="*/ 6960 w 6960"/>
                  <a:gd name="T13" fmla="*/ 160 h 960"/>
                  <a:gd name="T14" fmla="*/ 6800 w 6960"/>
                  <a:gd name="T15" fmla="*/ 0 h 960"/>
                  <a:gd name="T16" fmla="*/ 160 w 6960"/>
                  <a:gd name="T17"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60" h="960">
                    <a:moveTo>
                      <a:pt x="160" y="0"/>
                    </a:moveTo>
                    <a:cubicBezTo>
                      <a:pt x="72" y="0"/>
                      <a:pt x="0" y="72"/>
                      <a:pt x="0" y="160"/>
                    </a:cubicBezTo>
                    <a:lnTo>
                      <a:pt x="0" y="800"/>
                    </a:lnTo>
                    <a:cubicBezTo>
                      <a:pt x="0" y="889"/>
                      <a:pt x="72" y="960"/>
                      <a:pt x="160" y="960"/>
                    </a:cubicBezTo>
                    <a:lnTo>
                      <a:pt x="6800" y="960"/>
                    </a:lnTo>
                    <a:cubicBezTo>
                      <a:pt x="6889" y="960"/>
                      <a:pt x="6960" y="889"/>
                      <a:pt x="6960" y="800"/>
                    </a:cubicBezTo>
                    <a:lnTo>
                      <a:pt x="6960" y="160"/>
                    </a:lnTo>
                    <a:cubicBezTo>
                      <a:pt x="6960" y="72"/>
                      <a:pt x="6889" y="0"/>
                      <a:pt x="6800" y="0"/>
                    </a:cubicBezTo>
                    <a:lnTo>
                      <a:pt x="160" y="0"/>
                    </a:lnTo>
                    <a:close/>
                  </a:path>
                </a:pathLst>
              </a:custGeom>
              <a:solidFill>
                <a:srgbClr val="FF9900"/>
              </a:solidFill>
              <a:ln w="0">
                <a:solidFill>
                  <a:schemeClr val="tx2"/>
                </a:solidFill>
                <a:prstDash val="solid"/>
                <a:round/>
              </a:ln>
            </p:spPr>
            <p:txBody>
              <a:bodyPr/>
              <a:lstStyle/>
              <a:p>
                <a:pPr algn="ctr"/>
                <a:endParaRPr lang="zh-CN" altLang="en-US" sz="2400"/>
              </a:p>
            </p:txBody>
          </p:sp>
          <p:sp>
            <p:nvSpPr>
              <p:cNvPr id="1053092" name="Freeform 75"/>
              <p:cNvSpPr/>
              <p:nvPr/>
            </p:nvSpPr>
            <p:spPr bwMode="auto">
              <a:xfrm>
                <a:off x="3071" y="3383"/>
                <a:ext cx="1392" cy="192"/>
              </a:xfrm>
              <a:custGeom>
                <a:avLst/>
                <a:gdLst>
                  <a:gd name="T0" fmla="*/ 160 w 6960"/>
                  <a:gd name="T1" fmla="*/ 0 h 960"/>
                  <a:gd name="T2" fmla="*/ 0 w 6960"/>
                  <a:gd name="T3" fmla="*/ 160 h 960"/>
                  <a:gd name="T4" fmla="*/ 0 w 6960"/>
                  <a:gd name="T5" fmla="*/ 800 h 960"/>
                  <a:gd name="T6" fmla="*/ 160 w 6960"/>
                  <a:gd name="T7" fmla="*/ 960 h 960"/>
                  <a:gd name="T8" fmla="*/ 6800 w 6960"/>
                  <a:gd name="T9" fmla="*/ 960 h 960"/>
                  <a:gd name="T10" fmla="*/ 6960 w 6960"/>
                  <a:gd name="T11" fmla="*/ 800 h 960"/>
                  <a:gd name="T12" fmla="*/ 6960 w 6960"/>
                  <a:gd name="T13" fmla="*/ 160 h 960"/>
                  <a:gd name="T14" fmla="*/ 6800 w 6960"/>
                  <a:gd name="T15" fmla="*/ 0 h 960"/>
                  <a:gd name="T16" fmla="*/ 160 w 6960"/>
                  <a:gd name="T17"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60" h="960">
                    <a:moveTo>
                      <a:pt x="160" y="0"/>
                    </a:moveTo>
                    <a:cubicBezTo>
                      <a:pt x="72" y="0"/>
                      <a:pt x="0" y="72"/>
                      <a:pt x="0" y="160"/>
                    </a:cubicBezTo>
                    <a:lnTo>
                      <a:pt x="0" y="800"/>
                    </a:lnTo>
                    <a:cubicBezTo>
                      <a:pt x="0" y="889"/>
                      <a:pt x="72" y="960"/>
                      <a:pt x="160" y="960"/>
                    </a:cubicBezTo>
                    <a:lnTo>
                      <a:pt x="6800" y="960"/>
                    </a:lnTo>
                    <a:cubicBezTo>
                      <a:pt x="6889" y="960"/>
                      <a:pt x="6960" y="889"/>
                      <a:pt x="6960" y="800"/>
                    </a:cubicBezTo>
                    <a:lnTo>
                      <a:pt x="6960" y="160"/>
                    </a:lnTo>
                    <a:cubicBezTo>
                      <a:pt x="6960" y="72"/>
                      <a:pt x="6889" y="0"/>
                      <a:pt x="6800" y="0"/>
                    </a:cubicBezTo>
                    <a:lnTo>
                      <a:pt x="160" y="0"/>
                    </a:lnTo>
                    <a:close/>
                  </a:path>
                </a:pathLst>
              </a:custGeom>
              <a:solidFill>
                <a:srgbClr val="FF9900"/>
              </a:solidFill>
              <a:ln w="9525" cap="rnd">
                <a:solidFill>
                  <a:schemeClr val="tx2"/>
                </a:solidFill>
                <a:prstDash val="solid"/>
                <a:round/>
              </a:ln>
            </p:spPr>
            <p:txBody>
              <a:bodyPr/>
              <a:lstStyle/>
              <a:p>
                <a:pPr algn="ctr"/>
                <a:endParaRPr lang="zh-CN" altLang="en-US" sz="2400"/>
              </a:p>
            </p:txBody>
          </p:sp>
        </p:grpSp>
        <p:sp>
          <p:nvSpPr>
            <p:cNvPr id="1053093" name="Rectangle 76"/>
            <p:cNvSpPr>
              <a:spLocks noChangeArrowheads="1"/>
            </p:cNvSpPr>
            <p:nvPr/>
          </p:nvSpPr>
          <p:spPr bwMode="auto">
            <a:xfrm>
              <a:off x="5650201" y="5562600"/>
              <a:ext cx="612201"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信息系统架构</a:t>
              </a:r>
              <a:endParaRPr lang="zh-CN" altLang="en-US" sz="2400">
                <a:ea typeface="Arial Unicode MS" pitchFamily="34" charset="-122"/>
              </a:endParaRPr>
            </a:p>
          </p:txBody>
        </p:sp>
        <p:grpSp>
          <p:nvGrpSpPr>
            <p:cNvPr id="564" name="Group 77"/>
            <p:cNvGrpSpPr/>
            <p:nvPr/>
          </p:nvGrpSpPr>
          <p:grpSpPr bwMode="auto">
            <a:xfrm>
              <a:off x="3657600" y="5943600"/>
              <a:ext cx="2209800" cy="304800"/>
              <a:chOff x="2303" y="3623"/>
              <a:chExt cx="1392" cy="192"/>
            </a:xfrm>
          </p:grpSpPr>
          <p:sp>
            <p:nvSpPr>
              <p:cNvPr id="1053094" name="Freeform 78"/>
              <p:cNvSpPr/>
              <p:nvPr/>
            </p:nvSpPr>
            <p:spPr bwMode="auto">
              <a:xfrm>
                <a:off x="2303" y="3623"/>
                <a:ext cx="1392" cy="192"/>
              </a:xfrm>
              <a:custGeom>
                <a:avLst/>
                <a:gdLst>
                  <a:gd name="T0" fmla="*/ 160 w 6960"/>
                  <a:gd name="T1" fmla="*/ 0 h 960"/>
                  <a:gd name="T2" fmla="*/ 0 w 6960"/>
                  <a:gd name="T3" fmla="*/ 160 h 960"/>
                  <a:gd name="T4" fmla="*/ 0 w 6960"/>
                  <a:gd name="T5" fmla="*/ 800 h 960"/>
                  <a:gd name="T6" fmla="*/ 160 w 6960"/>
                  <a:gd name="T7" fmla="*/ 960 h 960"/>
                  <a:gd name="T8" fmla="*/ 6800 w 6960"/>
                  <a:gd name="T9" fmla="*/ 960 h 960"/>
                  <a:gd name="T10" fmla="*/ 6960 w 6960"/>
                  <a:gd name="T11" fmla="*/ 800 h 960"/>
                  <a:gd name="T12" fmla="*/ 6960 w 6960"/>
                  <a:gd name="T13" fmla="*/ 160 h 960"/>
                  <a:gd name="T14" fmla="*/ 6800 w 6960"/>
                  <a:gd name="T15" fmla="*/ 0 h 960"/>
                  <a:gd name="T16" fmla="*/ 160 w 6960"/>
                  <a:gd name="T17"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60" h="960">
                    <a:moveTo>
                      <a:pt x="160" y="0"/>
                    </a:moveTo>
                    <a:cubicBezTo>
                      <a:pt x="72" y="0"/>
                      <a:pt x="0" y="72"/>
                      <a:pt x="0" y="160"/>
                    </a:cubicBezTo>
                    <a:lnTo>
                      <a:pt x="0" y="800"/>
                    </a:lnTo>
                    <a:cubicBezTo>
                      <a:pt x="0" y="889"/>
                      <a:pt x="72" y="960"/>
                      <a:pt x="160" y="960"/>
                    </a:cubicBezTo>
                    <a:lnTo>
                      <a:pt x="6800" y="960"/>
                    </a:lnTo>
                    <a:cubicBezTo>
                      <a:pt x="6889" y="960"/>
                      <a:pt x="6960" y="889"/>
                      <a:pt x="6960" y="800"/>
                    </a:cubicBezTo>
                    <a:lnTo>
                      <a:pt x="6960" y="160"/>
                    </a:lnTo>
                    <a:cubicBezTo>
                      <a:pt x="6960" y="72"/>
                      <a:pt x="6889" y="0"/>
                      <a:pt x="6800" y="0"/>
                    </a:cubicBezTo>
                    <a:lnTo>
                      <a:pt x="160" y="0"/>
                    </a:lnTo>
                    <a:close/>
                  </a:path>
                </a:pathLst>
              </a:custGeom>
              <a:solidFill>
                <a:srgbClr val="FF9900"/>
              </a:solidFill>
              <a:ln w="0">
                <a:solidFill>
                  <a:schemeClr val="tx2"/>
                </a:solidFill>
                <a:prstDash val="solid"/>
                <a:round/>
              </a:ln>
            </p:spPr>
            <p:txBody>
              <a:bodyPr/>
              <a:lstStyle/>
              <a:p>
                <a:pPr algn="ctr"/>
                <a:endParaRPr lang="zh-CN" altLang="en-US" sz="2400"/>
              </a:p>
            </p:txBody>
          </p:sp>
          <p:sp>
            <p:nvSpPr>
              <p:cNvPr id="1053095" name="Freeform 79"/>
              <p:cNvSpPr/>
              <p:nvPr/>
            </p:nvSpPr>
            <p:spPr bwMode="auto">
              <a:xfrm>
                <a:off x="2303" y="3623"/>
                <a:ext cx="1392" cy="192"/>
              </a:xfrm>
              <a:custGeom>
                <a:avLst/>
                <a:gdLst>
                  <a:gd name="T0" fmla="*/ 160 w 6960"/>
                  <a:gd name="T1" fmla="*/ 0 h 960"/>
                  <a:gd name="T2" fmla="*/ 0 w 6960"/>
                  <a:gd name="T3" fmla="*/ 160 h 960"/>
                  <a:gd name="T4" fmla="*/ 0 w 6960"/>
                  <a:gd name="T5" fmla="*/ 800 h 960"/>
                  <a:gd name="T6" fmla="*/ 160 w 6960"/>
                  <a:gd name="T7" fmla="*/ 960 h 960"/>
                  <a:gd name="T8" fmla="*/ 6800 w 6960"/>
                  <a:gd name="T9" fmla="*/ 960 h 960"/>
                  <a:gd name="T10" fmla="*/ 6960 w 6960"/>
                  <a:gd name="T11" fmla="*/ 800 h 960"/>
                  <a:gd name="T12" fmla="*/ 6960 w 6960"/>
                  <a:gd name="T13" fmla="*/ 160 h 960"/>
                  <a:gd name="T14" fmla="*/ 6800 w 6960"/>
                  <a:gd name="T15" fmla="*/ 0 h 960"/>
                  <a:gd name="T16" fmla="*/ 160 w 6960"/>
                  <a:gd name="T17"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60" h="960">
                    <a:moveTo>
                      <a:pt x="160" y="0"/>
                    </a:moveTo>
                    <a:cubicBezTo>
                      <a:pt x="72" y="0"/>
                      <a:pt x="0" y="72"/>
                      <a:pt x="0" y="160"/>
                    </a:cubicBezTo>
                    <a:lnTo>
                      <a:pt x="0" y="800"/>
                    </a:lnTo>
                    <a:cubicBezTo>
                      <a:pt x="0" y="889"/>
                      <a:pt x="72" y="960"/>
                      <a:pt x="160" y="960"/>
                    </a:cubicBezTo>
                    <a:lnTo>
                      <a:pt x="6800" y="960"/>
                    </a:lnTo>
                    <a:cubicBezTo>
                      <a:pt x="6889" y="960"/>
                      <a:pt x="6960" y="889"/>
                      <a:pt x="6960" y="800"/>
                    </a:cubicBezTo>
                    <a:lnTo>
                      <a:pt x="6960" y="160"/>
                    </a:lnTo>
                    <a:cubicBezTo>
                      <a:pt x="6960" y="72"/>
                      <a:pt x="6889" y="0"/>
                      <a:pt x="6800" y="0"/>
                    </a:cubicBezTo>
                    <a:lnTo>
                      <a:pt x="160" y="0"/>
                    </a:lnTo>
                    <a:close/>
                  </a:path>
                </a:pathLst>
              </a:custGeom>
              <a:solidFill>
                <a:srgbClr val="FF9900"/>
              </a:solidFill>
              <a:ln w="9525" cap="rnd">
                <a:solidFill>
                  <a:schemeClr val="tx2"/>
                </a:solidFill>
                <a:prstDash val="solid"/>
                <a:round/>
              </a:ln>
            </p:spPr>
            <p:txBody>
              <a:bodyPr/>
              <a:lstStyle/>
              <a:p>
                <a:pPr algn="ctr"/>
                <a:endParaRPr lang="zh-CN" altLang="en-US" sz="2400"/>
              </a:p>
            </p:txBody>
          </p:sp>
        </p:grpSp>
        <p:sp>
          <p:nvSpPr>
            <p:cNvPr id="1053096" name="Rectangle 80"/>
            <p:cNvSpPr>
              <a:spLocks noChangeArrowheads="1"/>
            </p:cNvSpPr>
            <p:nvPr/>
          </p:nvSpPr>
          <p:spPr bwMode="auto">
            <a:xfrm>
              <a:off x="4379983" y="6032500"/>
              <a:ext cx="714235" cy="169277"/>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ea typeface="Arial Unicode MS" pitchFamily="34" charset="-122"/>
                </a:rPr>
                <a:t>技术与基础设施</a:t>
              </a:r>
              <a:endParaRPr lang="zh-CN" altLang="en-US" sz="2400">
                <a:ea typeface="Arial Unicode MS" pitchFamily="34" charset="-122"/>
              </a:endParaRPr>
            </a:p>
          </p:txBody>
        </p:sp>
        <p:sp>
          <p:nvSpPr>
            <p:cNvPr id="1053097" name="Oval 81"/>
            <p:cNvSpPr>
              <a:spLocks noChangeArrowheads="1"/>
            </p:cNvSpPr>
            <p:nvPr/>
          </p:nvSpPr>
          <p:spPr bwMode="auto">
            <a:xfrm>
              <a:off x="1143000" y="2514600"/>
              <a:ext cx="685800" cy="685800"/>
            </a:xfrm>
            <a:prstGeom prst="ellipse">
              <a:avLst/>
            </a:prstGeom>
            <a:solidFill>
              <a:schemeClr val="accent1">
                <a:alpha val="70000"/>
              </a:schemeClr>
            </a:solidFill>
            <a:ln w="12700" algn="ctr">
              <a:solidFill>
                <a:schemeClr val="tx2"/>
              </a:solidFill>
              <a:round/>
            </a:ln>
            <a:effectLst/>
          </p:spPr>
          <p:txBody>
            <a:bodyPr wrap="none" lIns="45720" rIns="45720" anchor="ctr"/>
            <a:lstStyle/>
            <a:p>
              <a:pPr algn="ctr"/>
              <a:r>
                <a:rPr lang="zh-CN" altLang="en-US" sz="1050" b="1">
                  <a:solidFill>
                    <a:srgbClr val="000000"/>
                  </a:solidFill>
                  <a:latin typeface="宋体" panose="02010600030101010101" pitchFamily="2" charset="-122"/>
                </a:rPr>
                <a:t>运作模型</a:t>
              </a:r>
              <a:endParaRPr lang="zh-CN" altLang="en-US" sz="1050" b="1">
                <a:solidFill>
                  <a:srgbClr val="000000"/>
                </a:solidFill>
                <a:latin typeface="宋体" panose="02010600030101010101" pitchFamily="2" charset="-122"/>
              </a:endParaRPr>
            </a:p>
          </p:txBody>
        </p:sp>
        <p:sp>
          <p:nvSpPr>
            <p:cNvPr id="1053098" name="Oval 82"/>
            <p:cNvSpPr>
              <a:spLocks noChangeArrowheads="1"/>
            </p:cNvSpPr>
            <p:nvPr/>
          </p:nvSpPr>
          <p:spPr bwMode="auto">
            <a:xfrm>
              <a:off x="533400" y="2514600"/>
              <a:ext cx="685800" cy="685800"/>
            </a:xfrm>
            <a:prstGeom prst="ellipse">
              <a:avLst/>
            </a:prstGeom>
            <a:solidFill>
              <a:schemeClr val="folHlink">
                <a:alpha val="70000"/>
              </a:schemeClr>
            </a:solidFill>
            <a:ln w="12700" algn="ctr">
              <a:solidFill>
                <a:schemeClr val="hlink"/>
              </a:solidFill>
              <a:round/>
            </a:ln>
            <a:effectLst/>
          </p:spPr>
          <p:txBody>
            <a:bodyPr wrap="none" lIns="45720" rIns="45720" anchor="ctr"/>
            <a:lstStyle/>
            <a:p>
              <a:pPr algn="ctr"/>
              <a:r>
                <a:rPr lang="zh-CN" altLang="en-US" sz="1050" b="1">
                  <a:solidFill>
                    <a:srgbClr val="000000"/>
                  </a:solidFill>
                  <a:latin typeface="宋体" panose="02010600030101010101" pitchFamily="2" charset="-122"/>
                </a:rPr>
                <a:t>战略模型</a:t>
              </a:r>
              <a:endParaRPr lang="zh-CN" altLang="en-US" sz="1050" b="1">
                <a:solidFill>
                  <a:srgbClr val="000000"/>
                </a:solidFill>
                <a:latin typeface="宋体" panose="02010600030101010101" pitchFamily="2" charset="-122"/>
              </a:endParaRPr>
            </a:p>
          </p:txBody>
        </p:sp>
        <p:sp>
          <p:nvSpPr>
            <p:cNvPr id="1053099" name="Oval 83"/>
            <p:cNvSpPr>
              <a:spLocks noChangeArrowheads="1"/>
            </p:cNvSpPr>
            <p:nvPr/>
          </p:nvSpPr>
          <p:spPr bwMode="auto">
            <a:xfrm>
              <a:off x="838200" y="3048000"/>
              <a:ext cx="685800" cy="685800"/>
            </a:xfrm>
            <a:prstGeom prst="ellipse">
              <a:avLst/>
            </a:prstGeom>
            <a:solidFill>
              <a:schemeClr val="accent2">
                <a:alpha val="70000"/>
              </a:schemeClr>
            </a:solidFill>
            <a:ln w="12700" algn="ctr">
              <a:solidFill>
                <a:schemeClr val="accent1"/>
              </a:solidFill>
              <a:round/>
            </a:ln>
            <a:effectLst/>
          </p:spPr>
          <p:txBody>
            <a:bodyPr wrap="none" lIns="45720" rIns="45720" anchor="ctr"/>
            <a:lstStyle/>
            <a:p>
              <a:pPr algn="ctr"/>
              <a:r>
                <a:rPr lang="en-US" altLang="zh-CN" sz="1050" b="1">
                  <a:solidFill>
                    <a:srgbClr val="000000"/>
                  </a:solidFill>
                  <a:latin typeface="宋体" panose="02010600030101010101" pitchFamily="2" charset="-122"/>
                </a:rPr>
                <a:t>IT</a:t>
              </a:r>
              <a:r>
                <a:rPr lang="zh-CN" altLang="en-US" sz="1050" b="1">
                  <a:solidFill>
                    <a:srgbClr val="000000"/>
                  </a:solidFill>
                  <a:latin typeface="宋体" panose="02010600030101010101" pitchFamily="2" charset="-122"/>
                </a:rPr>
                <a:t>模型</a:t>
              </a:r>
              <a:endParaRPr lang="zh-CN" altLang="en-US" sz="1050" b="1">
                <a:solidFill>
                  <a:srgbClr val="000000"/>
                </a:solidFill>
                <a:latin typeface="宋体" panose="02010600030101010101" pitchFamily="2" charset="-122"/>
              </a:endParaRPr>
            </a:p>
          </p:txBody>
        </p:sp>
        <p:sp>
          <p:nvSpPr>
            <p:cNvPr id="1053100" name="AutoShape 84"/>
            <p:cNvSpPr>
              <a:spLocks noChangeArrowheads="1"/>
            </p:cNvSpPr>
            <p:nvPr/>
          </p:nvSpPr>
          <p:spPr bwMode="auto">
            <a:xfrm>
              <a:off x="3429000" y="2971800"/>
              <a:ext cx="228600" cy="457200"/>
            </a:xfrm>
            <a:prstGeom prst="downArrow">
              <a:avLst>
                <a:gd name="adj1" fmla="val 50000"/>
                <a:gd name="adj2" fmla="val 50000"/>
              </a:avLst>
            </a:prstGeom>
            <a:solidFill>
              <a:schemeClr val="accent1">
                <a:alpha val="50000"/>
              </a:schemeClr>
            </a:solidFill>
            <a:ln>
              <a:noFill/>
            </a:ln>
            <a:effectLst/>
          </p:spPr>
          <p:txBody>
            <a:bodyPr wrap="none" lIns="45720" rIns="45720" anchor="ctr"/>
            <a:lstStyle/>
            <a:p>
              <a:pPr algn="ctr"/>
              <a:endParaRPr lang="zh-CN" altLang="en-US" sz="2400"/>
            </a:p>
          </p:txBody>
        </p:sp>
        <p:sp>
          <p:nvSpPr>
            <p:cNvPr id="1053101" name="AutoShape 85"/>
            <p:cNvSpPr>
              <a:spLocks noChangeArrowheads="1"/>
            </p:cNvSpPr>
            <p:nvPr/>
          </p:nvSpPr>
          <p:spPr bwMode="auto">
            <a:xfrm>
              <a:off x="5867400" y="2971800"/>
              <a:ext cx="228600" cy="457200"/>
            </a:xfrm>
            <a:prstGeom prst="upArrow">
              <a:avLst>
                <a:gd name="adj1" fmla="val 50000"/>
                <a:gd name="adj2" fmla="val 50000"/>
              </a:avLst>
            </a:prstGeom>
            <a:solidFill>
              <a:schemeClr val="accent1">
                <a:alpha val="50000"/>
              </a:schemeClr>
            </a:solidFill>
            <a:ln>
              <a:noFill/>
            </a:ln>
            <a:effectLst/>
          </p:spPr>
          <p:txBody>
            <a:bodyPr wrap="none" lIns="45720" rIns="45720" anchor="ctr"/>
            <a:lstStyle/>
            <a:p>
              <a:pPr algn="ctr"/>
              <a:endParaRPr lang="zh-CN" altLang="en-US" sz="2400"/>
            </a:p>
          </p:txBody>
        </p:sp>
        <p:sp>
          <p:nvSpPr>
            <p:cNvPr id="1053102" name="Rectangle 86"/>
            <p:cNvSpPr>
              <a:spLocks noChangeArrowheads="1"/>
            </p:cNvSpPr>
            <p:nvPr/>
          </p:nvSpPr>
          <p:spPr bwMode="auto">
            <a:xfrm>
              <a:off x="2855982" y="1905000"/>
              <a:ext cx="707328" cy="195625"/>
            </a:xfrm>
            <a:prstGeom prst="rect">
              <a:avLst/>
            </a:prstGeom>
            <a:noFill/>
            <a:ln>
              <a:noFill/>
            </a:ln>
          </p:spPr>
          <p:txBody>
            <a:bodyPr wrap="none" lIns="0" tIns="0" rIns="0" bIns="0">
              <a:spAutoFit/>
            </a:bodyPr>
            <a:lstStyle/>
            <a:p>
              <a:pPr algn="ctr"/>
              <a:r>
                <a:rPr lang="zh-CN" altLang="en-US" sz="1100">
                  <a:solidFill>
                    <a:srgbClr val="000000"/>
                  </a:solidFill>
                  <a:latin typeface="Arial Unicode MS" pitchFamily="34" charset="-122"/>
                </a:rPr>
                <a:t>企业价值与定位</a:t>
              </a:r>
              <a:endParaRPr lang="zh-CN" altLang="en-US" sz="1100">
                <a:solidFill>
                  <a:srgbClr val="000000"/>
                </a:solidFill>
                <a:latin typeface="Arial Unicode MS" pitchFamily="34" charset="-122"/>
              </a:endParaRPr>
            </a:p>
          </p:txBody>
        </p:sp>
        <p:sp>
          <p:nvSpPr>
            <p:cNvPr id="1053103" name="AutoShape 87"/>
            <p:cNvSpPr>
              <a:spLocks noChangeArrowheads="1"/>
            </p:cNvSpPr>
            <p:nvPr/>
          </p:nvSpPr>
          <p:spPr bwMode="auto">
            <a:xfrm>
              <a:off x="5867400" y="4724400"/>
              <a:ext cx="228600" cy="457200"/>
            </a:xfrm>
            <a:prstGeom prst="upArrow">
              <a:avLst>
                <a:gd name="adj1" fmla="val 50000"/>
                <a:gd name="adj2" fmla="val 50000"/>
              </a:avLst>
            </a:prstGeom>
            <a:solidFill>
              <a:schemeClr val="accent1">
                <a:alpha val="50000"/>
              </a:schemeClr>
            </a:solidFill>
            <a:ln>
              <a:noFill/>
            </a:ln>
            <a:effectLst/>
          </p:spPr>
          <p:txBody>
            <a:bodyPr wrap="none" lIns="45720" rIns="45720" anchor="ctr"/>
            <a:lstStyle/>
            <a:p>
              <a:pPr algn="ctr"/>
              <a:endParaRPr lang="zh-CN" altLang="en-US" sz="2400"/>
            </a:p>
          </p:txBody>
        </p:sp>
        <p:sp>
          <p:nvSpPr>
            <p:cNvPr id="1053104" name="AutoShape 88"/>
            <p:cNvSpPr>
              <a:spLocks noChangeArrowheads="1"/>
            </p:cNvSpPr>
            <p:nvPr/>
          </p:nvSpPr>
          <p:spPr bwMode="auto">
            <a:xfrm>
              <a:off x="3429000" y="4724400"/>
              <a:ext cx="228600" cy="457200"/>
            </a:xfrm>
            <a:prstGeom prst="downArrow">
              <a:avLst>
                <a:gd name="adj1" fmla="val 50000"/>
                <a:gd name="adj2" fmla="val 50000"/>
              </a:avLst>
            </a:prstGeom>
            <a:solidFill>
              <a:schemeClr val="accent1">
                <a:alpha val="50000"/>
              </a:schemeClr>
            </a:solidFill>
            <a:ln>
              <a:noFill/>
            </a:ln>
            <a:effectLst/>
          </p:spPr>
          <p:txBody>
            <a:bodyPr wrap="none" lIns="45720" rIns="45720" anchor="ctr"/>
            <a:lstStyle/>
            <a:p>
              <a:pPr algn="ctr"/>
              <a:endParaRPr lang="zh-CN" altLang="en-US" sz="2400"/>
            </a:p>
          </p:txBody>
        </p:sp>
        <p:sp>
          <p:nvSpPr>
            <p:cNvPr id="1053105" name="AutoShape 89"/>
            <p:cNvSpPr>
              <a:spLocks noChangeArrowheads="1"/>
            </p:cNvSpPr>
            <p:nvPr/>
          </p:nvSpPr>
          <p:spPr bwMode="auto">
            <a:xfrm>
              <a:off x="7924800" y="1752600"/>
              <a:ext cx="685800" cy="1676400"/>
            </a:xfrm>
            <a:prstGeom prst="curvedDownArrow">
              <a:avLst>
                <a:gd name="adj1" fmla="val 20000"/>
                <a:gd name="adj2" fmla="val 40000"/>
                <a:gd name="adj3" fmla="val 81481"/>
              </a:avLst>
            </a:prstGeom>
            <a:solidFill>
              <a:schemeClr val="accent1">
                <a:alpha val="50000"/>
              </a:schemeClr>
            </a:solidFill>
            <a:ln>
              <a:noFill/>
            </a:ln>
            <a:effectLst/>
          </p:spPr>
          <p:txBody>
            <a:bodyPr wrap="none" lIns="45720" rIns="45720" anchor="ctr"/>
            <a:lstStyle/>
            <a:p>
              <a:pPr algn="ctr"/>
              <a:endParaRPr lang="zh-CN" altLang="en-US" sz="2400"/>
            </a:p>
          </p:txBody>
        </p:sp>
        <p:sp>
          <p:nvSpPr>
            <p:cNvPr id="1053106" name="AutoShape 90"/>
            <p:cNvSpPr>
              <a:spLocks noChangeArrowheads="1"/>
            </p:cNvSpPr>
            <p:nvPr/>
          </p:nvSpPr>
          <p:spPr bwMode="auto">
            <a:xfrm rot="10800000">
              <a:off x="7848600" y="3733800"/>
              <a:ext cx="685800" cy="1905000"/>
            </a:xfrm>
            <a:prstGeom prst="curvedDownArrow">
              <a:avLst>
                <a:gd name="adj1" fmla="val 20000"/>
                <a:gd name="adj2" fmla="val 40000"/>
                <a:gd name="adj3" fmla="val 92593"/>
              </a:avLst>
            </a:prstGeom>
            <a:solidFill>
              <a:schemeClr val="accent1">
                <a:alpha val="50000"/>
              </a:schemeClr>
            </a:solidFill>
            <a:ln>
              <a:noFill/>
            </a:ln>
            <a:effectLst/>
          </p:spPr>
          <p:txBody>
            <a:bodyPr wrap="none" lIns="45720" rIns="45720" anchor="ctr"/>
            <a:lstStyle/>
            <a:p>
              <a:pPr algn="ctr"/>
              <a:endParaRPr lang="zh-CN" altLang="en-US" sz="2400"/>
            </a:p>
          </p:txBody>
        </p:sp>
        <p:sp>
          <p:nvSpPr>
            <p:cNvPr id="1053107" name="Rectangle 91"/>
            <p:cNvSpPr>
              <a:spLocks noChangeArrowheads="1"/>
            </p:cNvSpPr>
            <p:nvPr/>
          </p:nvSpPr>
          <p:spPr bwMode="auto">
            <a:xfrm>
              <a:off x="7870273" y="3489325"/>
              <a:ext cx="661397" cy="335356"/>
            </a:xfrm>
            <a:prstGeom prst="rect">
              <a:avLst/>
            </a:prstGeom>
            <a:noFill/>
            <a:ln>
              <a:noFill/>
            </a:ln>
          </p:spPr>
          <p:txBody>
            <a:bodyPr wrap="none" lIns="0" tIns="0" rIns="0" bIns="0">
              <a:spAutoFit/>
            </a:bodyPr>
            <a:lstStyle/>
            <a:p>
              <a:pPr algn="ctr"/>
              <a:r>
                <a:rPr lang="zh-CN" altLang="en-US" b="1">
                  <a:solidFill>
                    <a:srgbClr val="000000"/>
                  </a:solidFill>
                  <a:latin typeface="宋体" panose="02010600030101010101" pitchFamily="2" charset="-122"/>
                </a:rPr>
                <a:t>全面管控</a:t>
              </a:r>
              <a:endParaRPr lang="zh-CN" altLang="en-US" b="1">
                <a:solidFill>
                  <a:srgbClr val="000000"/>
                </a:solidFill>
                <a:latin typeface="宋体" panose="02010600030101010101" pitchFamily="2" charset="-122"/>
              </a:endParaRPr>
            </a:p>
          </p:txBody>
        </p: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108" name="标题 1"/>
          <p:cNvSpPr>
            <a:spLocks noGrp="1"/>
          </p:cNvSpPr>
          <p:nvPr>
            <p:ph type="title" idx="4294967295"/>
          </p:nvPr>
        </p:nvSpPr>
        <p:spPr>
          <a:xfrm>
            <a:off x="0" y="177237"/>
            <a:ext cx="11191336"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信息系统建设应采用符合</a:t>
            </a:r>
            <a:r>
              <a:rPr lang="en-US" altLang="zh-CN" sz="2400" dirty="0">
                <a:solidFill>
                  <a:schemeClr val="bg1"/>
                </a:solidFill>
              </a:rPr>
              <a:t>IT</a:t>
            </a:r>
            <a:r>
              <a:rPr lang="zh-CN" altLang="en-US" sz="2400" dirty="0">
                <a:solidFill>
                  <a:schemeClr val="bg1"/>
                </a:solidFill>
              </a:rPr>
              <a:t>技术发展趋势的</a:t>
            </a:r>
            <a:r>
              <a:rPr lang="en-US" altLang="zh-CN" sz="2400" dirty="0">
                <a:solidFill>
                  <a:schemeClr val="bg1"/>
                </a:solidFill>
              </a:rPr>
              <a:t>SOA</a:t>
            </a:r>
            <a:r>
              <a:rPr lang="zh-CN" altLang="en-US" sz="2400" dirty="0">
                <a:solidFill>
                  <a:schemeClr val="bg1"/>
                </a:solidFill>
              </a:rPr>
              <a:t>架构设计方法进行系统技术架构定义，从而实现对企业业务的支持，并最终实现企业战略目标</a:t>
            </a:r>
            <a:endParaRPr lang="zh-CN" altLang="en-US" sz="2400" dirty="0">
              <a:solidFill>
                <a:schemeClr val="bg1"/>
              </a:solidFill>
            </a:endParaRPr>
          </a:p>
        </p:txBody>
      </p:sp>
      <p:grpSp>
        <p:nvGrpSpPr>
          <p:cNvPr id="566" name="组合 33"/>
          <p:cNvGrpSpPr/>
          <p:nvPr/>
        </p:nvGrpSpPr>
        <p:grpSpPr>
          <a:xfrm>
            <a:off x="609600" y="1219200"/>
            <a:ext cx="10852597" cy="5265313"/>
            <a:chOff x="609600" y="1219200"/>
            <a:chExt cx="7848600" cy="5105400"/>
          </a:xfrm>
        </p:grpSpPr>
        <p:sp>
          <p:nvSpPr>
            <p:cNvPr id="1053109" name="Freeform 2"/>
            <p:cNvSpPr/>
            <p:nvPr/>
          </p:nvSpPr>
          <p:spPr bwMode="auto">
            <a:xfrm>
              <a:off x="609600" y="3429000"/>
              <a:ext cx="7848600" cy="685800"/>
            </a:xfrm>
            <a:custGeom>
              <a:avLst/>
              <a:gdLst>
                <a:gd name="T0" fmla="*/ 2736 w 4944"/>
                <a:gd name="T1" fmla="*/ 0 h 432"/>
                <a:gd name="T2" fmla="*/ 0 w 4944"/>
                <a:gd name="T3" fmla="*/ 432 h 432"/>
                <a:gd name="T4" fmla="*/ 4944 w 4944"/>
                <a:gd name="T5" fmla="*/ 432 h 432"/>
                <a:gd name="T6" fmla="*/ 3264 w 4944"/>
                <a:gd name="T7" fmla="*/ 0 h 432"/>
                <a:gd name="T8" fmla="*/ 2736 w 4944"/>
                <a:gd name="T9" fmla="*/ 0 h 432"/>
              </a:gdLst>
              <a:ahLst/>
              <a:cxnLst>
                <a:cxn ang="0">
                  <a:pos x="T0" y="T1"/>
                </a:cxn>
                <a:cxn ang="0">
                  <a:pos x="T2" y="T3"/>
                </a:cxn>
                <a:cxn ang="0">
                  <a:pos x="T4" y="T5"/>
                </a:cxn>
                <a:cxn ang="0">
                  <a:pos x="T6" y="T7"/>
                </a:cxn>
                <a:cxn ang="0">
                  <a:pos x="T8" y="T9"/>
                </a:cxn>
              </a:cxnLst>
              <a:rect l="0" t="0" r="r" b="b"/>
              <a:pathLst>
                <a:path w="4944" h="432">
                  <a:moveTo>
                    <a:pt x="2736" y="0"/>
                  </a:moveTo>
                  <a:lnTo>
                    <a:pt x="0" y="432"/>
                  </a:lnTo>
                  <a:lnTo>
                    <a:pt x="4944" y="432"/>
                  </a:lnTo>
                  <a:lnTo>
                    <a:pt x="3264" y="0"/>
                  </a:lnTo>
                  <a:lnTo>
                    <a:pt x="2736" y="0"/>
                  </a:lnTo>
                  <a:close/>
                </a:path>
              </a:pathLst>
            </a:custGeom>
            <a:solidFill>
              <a:srgbClr val="EAEAEA">
                <a:alpha val="95000"/>
              </a:srgbClr>
            </a:solidFill>
            <a:ln>
              <a:noFill/>
            </a:ln>
            <a:effectLst/>
          </p:spPr>
          <p:txBody>
            <a:bodyPr wrap="none" lIns="45720" rIns="45720" anchor="ctr"/>
            <a:lstStyle/>
            <a:p>
              <a:endParaRPr lang="zh-CN" altLang="en-US" sz="2000"/>
            </a:p>
          </p:txBody>
        </p:sp>
        <p:sp>
          <p:nvSpPr>
            <p:cNvPr id="1053110" name="Rectangle 4"/>
            <p:cNvSpPr>
              <a:spLocks noChangeArrowheads="1"/>
            </p:cNvSpPr>
            <p:nvPr/>
          </p:nvSpPr>
          <p:spPr bwMode="auto">
            <a:xfrm>
              <a:off x="609600" y="2854021"/>
              <a:ext cx="6096000" cy="387958"/>
            </a:xfrm>
            <a:prstGeom prst="rect">
              <a:avLst/>
            </a:prstGeom>
            <a:solidFill>
              <a:srgbClr val="DDDDDD">
                <a:alpha val="17999"/>
              </a:srgbClr>
            </a:solidFill>
            <a:ln>
              <a:noFill/>
            </a:ln>
            <a:effectLst/>
            <a:scene3d>
              <a:camera prst="legacyObliqueTopRight"/>
              <a:lightRig rig="legacyFlat4" dir="t"/>
            </a:scene3d>
            <a:sp3d extrusionH="49200" prstMaterial="legacyMatte">
              <a:bevelT w="13500" h="13500" prst="angle"/>
              <a:bevelB w="13500" h="13500" prst="angle"/>
              <a:extrusionClr>
                <a:srgbClr val="DDDDDD"/>
              </a:extrusionClr>
              <a:contourClr>
                <a:srgbClr val="DDDDDD"/>
              </a:contourClr>
            </a:sp3d>
          </p:spPr>
          <p:txBody>
            <a:bodyPr anchor="ctr">
              <a:spAutoFit/>
              <a:flatTx/>
            </a:bodyPr>
            <a:lstStyle/>
            <a:p>
              <a:endParaRPr lang="zh-CN" altLang="en-US" sz="2000"/>
            </a:p>
          </p:txBody>
        </p:sp>
        <p:pic>
          <p:nvPicPr>
            <p:cNvPr id="2097193" name="Picture 5" descr="man_womancomputer_White"/>
            <p:cNvPicPr>
              <a:picLocks noChangeAspect="1" noChangeArrowheads="1"/>
            </p:cNvPicPr>
            <p:nvPr/>
          </p:nvPicPr>
          <p:blipFill>
            <a:blip r:embed="rId1" cstate="screen"/>
            <a:srcRect/>
            <a:stretch>
              <a:fillRect/>
            </a:stretch>
          </p:blipFill>
          <p:spPr bwMode="auto">
            <a:xfrm>
              <a:off x="1981200" y="1219200"/>
              <a:ext cx="1243013" cy="868363"/>
            </a:xfrm>
            <a:prstGeom prst="rect">
              <a:avLst/>
            </a:prstGeom>
            <a:noFill/>
          </p:spPr>
        </p:pic>
        <p:sp>
          <p:nvSpPr>
            <p:cNvPr id="1053111" name="Text Box 6"/>
            <p:cNvSpPr txBox="1">
              <a:spLocks noChangeArrowheads="1"/>
            </p:cNvSpPr>
            <p:nvPr/>
          </p:nvSpPr>
          <p:spPr bwMode="auto">
            <a:xfrm>
              <a:off x="1447800" y="1676400"/>
              <a:ext cx="426156" cy="398976"/>
            </a:xfrm>
            <a:prstGeom prst="rect">
              <a:avLst/>
            </a:prstGeom>
            <a:noFill/>
            <a:ln>
              <a:noFill/>
            </a:ln>
            <a:effectLst/>
          </p:spPr>
          <p:txBody>
            <a:bodyPr wrap="none" lIns="91432" tIns="45716" rIns="91432" bIns="45716">
              <a:spAutoFit/>
            </a:bodyPr>
            <a:lstStyle/>
            <a:p>
              <a:pPr algn="l" eaLnBrk="1" hangingPunct="1"/>
              <a:r>
                <a:rPr lang="zh-CN" altLang="en-US" sz="1600"/>
                <a:t>人员</a:t>
              </a:r>
              <a:endParaRPr lang="zh-CN" altLang="en-US" sz="1600"/>
            </a:p>
          </p:txBody>
        </p:sp>
        <p:sp>
          <p:nvSpPr>
            <p:cNvPr id="1053112" name="Text Box 7"/>
            <p:cNvSpPr txBox="1">
              <a:spLocks noChangeArrowheads="1"/>
            </p:cNvSpPr>
            <p:nvPr/>
          </p:nvSpPr>
          <p:spPr bwMode="auto">
            <a:xfrm>
              <a:off x="2711450" y="3184525"/>
              <a:ext cx="1160928" cy="398976"/>
            </a:xfrm>
            <a:prstGeom prst="rect">
              <a:avLst/>
            </a:prstGeom>
            <a:noFill/>
            <a:ln>
              <a:noFill/>
            </a:ln>
            <a:effectLst/>
          </p:spPr>
          <p:txBody>
            <a:bodyPr wrap="none" lIns="91432" tIns="45716" rIns="91432" bIns="45716">
              <a:spAutoFit/>
            </a:bodyPr>
            <a:lstStyle/>
            <a:p>
              <a:pPr algn="l" eaLnBrk="1" hangingPunct="1"/>
              <a:r>
                <a:rPr lang="zh-CN" altLang="en-US" sz="1600"/>
                <a:t>应用设计和流程</a:t>
              </a:r>
              <a:endParaRPr lang="zh-CN" altLang="en-US" sz="1600"/>
            </a:p>
          </p:txBody>
        </p:sp>
        <p:sp>
          <p:nvSpPr>
            <p:cNvPr id="1053113" name="Text Box 8"/>
            <p:cNvSpPr txBox="1">
              <a:spLocks noChangeArrowheads="1"/>
            </p:cNvSpPr>
            <p:nvPr/>
          </p:nvSpPr>
          <p:spPr bwMode="auto">
            <a:xfrm>
              <a:off x="4845050" y="1660525"/>
              <a:ext cx="426156" cy="398976"/>
            </a:xfrm>
            <a:prstGeom prst="rect">
              <a:avLst/>
            </a:prstGeom>
            <a:noFill/>
            <a:ln>
              <a:noFill/>
            </a:ln>
            <a:effectLst/>
          </p:spPr>
          <p:txBody>
            <a:bodyPr wrap="none" lIns="91432" tIns="45716" rIns="91432" bIns="45716">
              <a:spAutoFit/>
            </a:bodyPr>
            <a:lstStyle/>
            <a:p>
              <a:pPr algn="l" eaLnBrk="1" hangingPunct="1"/>
              <a:r>
                <a:rPr lang="zh-CN" altLang="en-US" sz="1600"/>
                <a:t>信息</a:t>
              </a:r>
              <a:endParaRPr lang="zh-CN" altLang="en-US" sz="1600"/>
            </a:p>
          </p:txBody>
        </p:sp>
        <p:pic>
          <p:nvPicPr>
            <p:cNvPr id="2097194" name="Picture 9"/>
            <p:cNvPicPr>
              <a:picLocks noChangeAspect="1" noChangeArrowheads="1"/>
            </p:cNvPicPr>
            <p:nvPr/>
          </p:nvPicPr>
          <p:blipFill>
            <a:blip r:embed="rId2" cstate="screen"/>
            <a:srcRect/>
            <a:stretch>
              <a:fillRect/>
            </a:stretch>
          </p:blipFill>
          <p:spPr bwMode="auto">
            <a:xfrm>
              <a:off x="3092450" y="2438400"/>
              <a:ext cx="728663" cy="762000"/>
            </a:xfrm>
            <a:prstGeom prst="rect">
              <a:avLst/>
            </a:prstGeom>
            <a:noFill/>
            <a:ln>
              <a:noFill/>
            </a:ln>
            <a:effectLst/>
          </p:spPr>
        </p:pic>
        <p:grpSp>
          <p:nvGrpSpPr>
            <p:cNvPr id="567" name="Group 10"/>
            <p:cNvGrpSpPr/>
            <p:nvPr/>
          </p:nvGrpSpPr>
          <p:grpSpPr bwMode="auto">
            <a:xfrm>
              <a:off x="4235450" y="1295400"/>
              <a:ext cx="625475" cy="696913"/>
              <a:chOff x="3446" y="1193"/>
              <a:chExt cx="572" cy="652"/>
            </a:xfrm>
          </p:grpSpPr>
          <p:pic>
            <p:nvPicPr>
              <p:cNvPr id="2097195" name="Picture 11" descr="database"/>
              <p:cNvPicPr>
                <a:picLocks noChangeAspect="1" noChangeArrowheads="1"/>
              </p:cNvPicPr>
              <p:nvPr/>
            </p:nvPicPr>
            <p:blipFill>
              <a:blip r:embed="rId3"/>
              <a:srcRect/>
              <a:stretch>
                <a:fillRect/>
              </a:stretch>
            </p:blipFill>
            <p:spPr bwMode="auto">
              <a:xfrm>
                <a:off x="3542" y="1193"/>
                <a:ext cx="476" cy="625"/>
              </a:xfrm>
              <a:prstGeom prst="rect">
                <a:avLst/>
              </a:prstGeom>
              <a:noFill/>
              <a:ln>
                <a:noFill/>
              </a:ln>
            </p:spPr>
          </p:pic>
          <p:pic>
            <p:nvPicPr>
              <p:cNvPr id="2097196" name="Picture 12" descr="table"/>
              <p:cNvPicPr>
                <a:picLocks noChangeAspect="1" noChangeArrowheads="1"/>
              </p:cNvPicPr>
              <p:nvPr/>
            </p:nvPicPr>
            <p:blipFill>
              <a:blip r:embed="rId4" cstate="screen"/>
              <a:srcRect/>
              <a:stretch>
                <a:fillRect/>
              </a:stretch>
            </p:blipFill>
            <p:spPr bwMode="auto">
              <a:xfrm>
                <a:off x="3446" y="1368"/>
                <a:ext cx="305" cy="216"/>
              </a:xfrm>
              <a:prstGeom prst="rect">
                <a:avLst/>
              </a:prstGeom>
              <a:noFill/>
              <a:ln>
                <a:noFill/>
              </a:ln>
            </p:spPr>
          </p:pic>
          <p:pic>
            <p:nvPicPr>
              <p:cNvPr id="2097197" name="Picture 13" descr="file"/>
              <p:cNvPicPr>
                <a:picLocks noChangeAspect="1" noChangeArrowheads="1"/>
              </p:cNvPicPr>
              <p:nvPr/>
            </p:nvPicPr>
            <p:blipFill>
              <a:blip r:embed="rId5" cstate="screen"/>
              <a:srcRect/>
              <a:stretch>
                <a:fillRect/>
              </a:stretch>
            </p:blipFill>
            <p:spPr bwMode="auto">
              <a:xfrm>
                <a:off x="3734" y="1411"/>
                <a:ext cx="243" cy="271"/>
              </a:xfrm>
              <a:prstGeom prst="rect">
                <a:avLst/>
              </a:prstGeom>
              <a:noFill/>
              <a:ln>
                <a:noFill/>
              </a:ln>
            </p:spPr>
          </p:pic>
          <p:pic>
            <p:nvPicPr>
              <p:cNvPr id="2097198" name="Picture 14" descr="reel"/>
              <p:cNvPicPr>
                <a:picLocks noChangeAspect="1" noChangeArrowheads="1"/>
              </p:cNvPicPr>
              <p:nvPr/>
            </p:nvPicPr>
            <p:blipFill>
              <a:blip r:embed="rId6" cstate="screen"/>
              <a:srcRect/>
              <a:stretch>
                <a:fillRect/>
              </a:stretch>
            </p:blipFill>
            <p:spPr bwMode="auto">
              <a:xfrm>
                <a:off x="3485" y="1602"/>
                <a:ext cx="345" cy="243"/>
              </a:xfrm>
              <a:prstGeom prst="rect">
                <a:avLst/>
              </a:prstGeom>
              <a:noFill/>
              <a:ln>
                <a:noFill/>
              </a:ln>
            </p:spPr>
          </p:pic>
        </p:grpSp>
        <p:sp>
          <p:nvSpPr>
            <p:cNvPr id="1053114" name="Rectangle 15"/>
            <p:cNvSpPr>
              <a:spLocks noChangeArrowheads="1"/>
            </p:cNvSpPr>
            <p:nvPr/>
          </p:nvSpPr>
          <p:spPr bwMode="auto">
            <a:xfrm>
              <a:off x="609600" y="4114800"/>
              <a:ext cx="7848600" cy="2209800"/>
            </a:xfrm>
            <a:prstGeom prst="rect">
              <a:avLst/>
            </a:prstGeom>
            <a:gradFill rotWithShape="1">
              <a:gsLst>
                <a:gs pos="0">
                  <a:schemeClr val="accent1">
                    <a:alpha val="63000"/>
                  </a:schemeClr>
                </a:gs>
                <a:gs pos="100000">
                  <a:schemeClr val="accent1">
                    <a:gamma/>
                    <a:tint val="15686"/>
                    <a:invGamma/>
                    <a:alpha val="63000"/>
                  </a:schemeClr>
                </a:gs>
              </a:gsLst>
              <a:lin ang="0" scaled="1"/>
            </a:gradFill>
            <a:ln w="9525">
              <a:solidFill>
                <a:srgbClr val="7889FB"/>
              </a:solidFill>
              <a:prstDash val="dashDot"/>
              <a:miter lim="800000"/>
            </a:ln>
            <a:effectLst/>
          </p:spPr>
          <p:txBody>
            <a:bodyPr wrap="none" anchor="ctr"/>
            <a:lstStyle/>
            <a:p>
              <a:endParaRPr lang="zh-CN" altLang="en-US" sz="2000"/>
            </a:p>
          </p:txBody>
        </p:sp>
        <p:sp>
          <p:nvSpPr>
            <p:cNvPr id="1053115" name="AutoShape 16"/>
            <p:cNvSpPr>
              <a:spLocks noChangeArrowheads="1"/>
            </p:cNvSpPr>
            <p:nvPr/>
          </p:nvSpPr>
          <p:spPr bwMode="auto">
            <a:xfrm>
              <a:off x="914400" y="4503738"/>
              <a:ext cx="677863" cy="446087"/>
            </a:xfrm>
            <a:prstGeom prst="can">
              <a:avLst>
                <a:gd name="adj" fmla="val 25000"/>
              </a:avLst>
            </a:prstGeom>
            <a:solidFill>
              <a:schemeClr val="accent1"/>
            </a:solidFill>
            <a:ln w="9525">
              <a:solidFill>
                <a:schemeClr val="tx1"/>
              </a:solidFill>
              <a:round/>
            </a:ln>
            <a:effectLst/>
          </p:spPr>
          <p:txBody>
            <a:bodyPr wrap="none" anchor="ctr"/>
            <a:lstStyle/>
            <a:p>
              <a:pPr eaLnBrk="1" hangingPunct="1"/>
              <a:r>
                <a:rPr lang="en-US" altLang="zh-CN">
                  <a:ea typeface="楷体_GB2312" pitchFamily="49" charset="-122"/>
                </a:rPr>
                <a:t>Data</a:t>
              </a:r>
              <a:endParaRPr lang="en-US" altLang="zh-CN">
                <a:ea typeface="楷体_GB2312" pitchFamily="49" charset="-122"/>
              </a:endParaRPr>
            </a:p>
          </p:txBody>
        </p:sp>
        <p:sp>
          <p:nvSpPr>
            <p:cNvPr id="1053116" name="AutoShape 17"/>
            <p:cNvSpPr>
              <a:spLocks noChangeArrowheads="1"/>
            </p:cNvSpPr>
            <p:nvPr/>
          </p:nvSpPr>
          <p:spPr bwMode="auto">
            <a:xfrm>
              <a:off x="6283325" y="5076825"/>
              <a:ext cx="1793875" cy="1095375"/>
            </a:xfrm>
            <a:prstGeom prst="roundRect">
              <a:avLst>
                <a:gd name="adj" fmla="val 2824"/>
              </a:avLst>
            </a:prstGeom>
            <a:noFill/>
            <a:ln w="9525">
              <a:solidFill>
                <a:srgbClr val="DADCEC"/>
              </a:solidFill>
              <a:round/>
            </a:ln>
            <a:effectLst/>
          </p:spPr>
          <p:txBody>
            <a:bodyPr/>
            <a:lstStyle/>
            <a:p>
              <a:pPr algn="l" eaLnBrk="1" hangingPunct="1"/>
              <a:endParaRPr lang="en-US" altLang="zh-CN" sz="1600">
                <a:ea typeface="楷体_GB2312" pitchFamily="49" charset="-122"/>
              </a:endParaRPr>
            </a:p>
            <a:p>
              <a:pPr algn="l" eaLnBrk="1" hangingPunct="1"/>
              <a:endParaRPr lang="en-US" altLang="zh-CN" sz="1600">
                <a:ea typeface="楷体_GB2312" pitchFamily="49" charset="-122"/>
              </a:endParaRPr>
            </a:p>
            <a:p>
              <a:pPr algn="l" eaLnBrk="1" hangingPunct="1"/>
              <a:endParaRPr lang="en-US" altLang="zh-CN" sz="2000">
                <a:ea typeface="楷体_GB2312" pitchFamily="49" charset="-122"/>
              </a:endParaRPr>
            </a:p>
          </p:txBody>
        </p:sp>
        <p:sp>
          <p:nvSpPr>
            <p:cNvPr id="1053117" name="AutoShape 18"/>
            <p:cNvSpPr>
              <a:spLocks noChangeArrowheads="1"/>
            </p:cNvSpPr>
            <p:nvPr/>
          </p:nvSpPr>
          <p:spPr bwMode="auto">
            <a:xfrm>
              <a:off x="3829050" y="4325938"/>
              <a:ext cx="685800" cy="688975"/>
            </a:xfrm>
            <a:prstGeom prst="octagon">
              <a:avLst>
                <a:gd name="adj" fmla="val 29287"/>
              </a:avLst>
            </a:prstGeom>
            <a:solidFill>
              <a:schemeClr val="folHlink"/>
            </a:solidFill>
            <a:ln w="9525">
              <a:solidFill>
                <a:srgbClr val="FF0000"/>
              </a:solidFill>
              <a:miter lim="800000"/>
            </a:ln>
            <a:effectLst/>
          </p:spPr>
          <p:txBody>
            <a:bodyPr wrap="none" anchor="ctr"/>
            <a:lstStyle/>
            <a:p>
              <a:pPr eaLnBrk="1" hangingPunct="1"/>
              <a:r>
                <a:rPr lang="en-US" altLang="zh-CN">
                  <a:ea typeface="楷体_GB2312" pitchFamily="49" charset="-122"/>
                </a:rPr>
                <a:t>Object</a:t>
              </a:r>
              <a:endParaRPr lang="en-US" altLang="zh-CN">
                <a:ea typeface="楷体_GB2312" pitchFamily="49" charset="-122"/>
              </a:endParaRPr>
            </a:p>
          </p:txBody>
        </p:sp>
        <p:sp>
          <p:nvSpPr>
            <p:cNvPr id="1053118" name="AutoShape 19"/>
            <p:cNvSpPr>
              <a:spLocks noChangeArrowheads="1"/>
            </p:cNvSpPr>
            <p:nvPr/>
          </p:nvSpPr>
          <p:spPr bwMode="auto">
            <a:xfrm>
              <a:off x="6319838" y="4568825"/>
              <a:ext cx="898525" cy="431800"/>
            </a:xfrm>
            <a:prstGeom prst="roundRect">
              <a:avLst>
                <a:gd name="adj" fmla="val 16667"/>
              </a:avLst>
            </a:prstGeom>
            <a:solidFill>
              <a:schemeClr val="tx1"/>
            </a:solidFill>
            <a:ln w="9525">
              <a:solidFill>
                <a:schemeClr val="bg1"/>
              </a:solidFill>
              <a:round/>
            </a:ln>
            <a:effectLst/>
          </p:spPr>
          <p:txBody>
            <a:bodyPr wrap="none" anchor="ctr"/>
            <a:lstStyle/>
            <a:p>
              <a:pPr eaLnBrk="1" hangingPunct="1"/>
              <a:r>
                <a:rPr lang="en-US" altLang="zh-CN">
                  <a:solidFill>
                    <a:schemeClr val="bg1"/>
                  </a:solidFill>
                  <a:ea typeface="楷体_GB2312" pitchFamily="49" charset="-122"/>
                </a:rPr>
                <a:t>Service</a:t>
              </a:r>
              <a:endParaRPr lang="en-US" altLang="zh-CN">
                <a:solidFill>
                  <a:schemeClr val="bg1"/>
                </a:solidFill>
                <a:ea typeface="楷体_GB2312" pitchFamily="49" charset="-122"/>
              </a:endParaRPr>
            </a:p>
          </p:txBody>
        </p:sp>
        <p:sp>
          <p:nvSpPr>
            <p:cNvPr id="1053119" name="AutoShape 20"/>
            <p:cNvSpPr>
              <a:spLocks noChangeArrowheads="1"/>
            </p:cNvSpPr>
            <p:nvPr/>
          </p:nvSpPr>
          <p:spPr bwMode="auto">
            <a:xfrm>
              <a:off x="3652838" y="5072063"/>
              <a:ext cx="1681162" cy="1100137"/>
            </a:xfrm>
            <a:prstGeom prst="roundRect">
              <a:avLst>
                <a:gd name="adj" fmla="val 2824"/>
              </a:avLst>
            </a:prstGeom>
            <a:noFill/>
            <a:ln w="9525">
              <a:solidFill>
                <a:srgbClr val="DADCEC"/>
              </a:solidFill>
              <a:round/>
            </a:ln>
            <a:effectLst/>
          </p:spPr>
          <p:txBody>
            <a:bodyPr/>
            <a:lstStyle/>
            <a:p>
              <a:pPr algn="l" eaLnBrk="1" hangingPunct="1"/>
              <a:r>
                <a:rPr lang="en-US" altLang="zh-CN" sz="2000"/>
                <a:t>OOA</a:t>
              </a:r>
              <a:endParaRPr lang="en-US" altLang="zh-CN" sz="2000"/>
            </a:p>
            <a:p>
              <a:pPr algn="l" eaLnBrk="1" hangingPunct="1"/>
              <a:r>
                <a:rPr lang="zh-CN" altLang="en-US" sz="1600"/>
                <a:t>面向对象的设计，静态设计，动态设计。</a:t>
              </a:r>
              <a:endParaRPr lang="zh-CN" altLang="en-US" sz="1600"/>
            </a:p>
          </p:txBody>
        </p:sp>
        <p:sp>
          <p:nvSpPr>
            <p:cNvPr id="1053120" name="AutoShape 21"/>
            <p:cNvSpPr>
              <a:spLocks noChangeArrowheads="1"/>
            </p:cNvSpPr>
            <p:nvPr/>
          </p:nvSpPr>
          <p:spPr bwMode="auto">
            <a:xfrm>
              <a:off x="788988" y="5073650"/>
              <a:ext cx="1878012" cy="1098550"/>
            </a:xfrm>
            <a:prstGeom prst="roundRect">
              <a:avLst>
                <a:gd name="adj" fmla="val 2824"/>
              </a:avLst>
            </a:prstGeom>
            <a:noFill/>
            <a:ln w="9525">
              <a:solidFill>
                <a:srgbClr val="DADCEC"/>
              </a:solidFill>
              <a:round/>
            </a:ln>
            <a:effectLst/>
          </p:spPr>
          <p:txBody>
            <a:bodyPr/>
            <a:lstStyle/>
            <a:p>
              <a:pPr algn="l"/>
              <a:r>
                <a:rPr lang="en-US" altLang="zh-CN" sz="2000"/>
                <a:t>DOA</a:t>
              </a:r>
              <a:endParaRPr lang="en-US" altLang="zh-CN" sz="2000"/>
            </a:p>
            <a:p>
              <a:pPr algn="l"/>
              <a:r>
                <a:rPr lang="zh-CN" altLang="en-US" sz="1600"/>
                <a:t>通过结构化的基于数据分析的方法论，设计应用系统。</a:t>
              </a:r>
              <a:endParaRPr lang="zh-CN" altLang="en-US" sz="1600"/>
            </a:p>
          </p:txBody>
        </p:sp>
        <p:sp>
          <p:nvSpPr>
            <p:cNvPr id="1053121" name="Text Box 22"/>
            <p:cNvSpPr txBox="1">
              <a:spLocks noChangeArrowheads="1"/>
            </p:cNvSpPr>
            <p:nvPr/>
          </p:nvSpPr>
          <p:spPr bwMode="auto">
            <a:xfrm>
              <a:off x="1187450" y="3184525"/>
              <a:ext cx="720066" cy="398976"/>
            </a:xfrm>
            <a:prstGeom prst="rect">
              <a:avLst/>
            </a:prstGeom>
            <a:noFill/>
            <a:ln>
              <a:noFill/>
            </a:ln>
            <a:effectLst/>
          </p:spPr>
          <p:txBody>
            <a:bodyPr wrap="none" lIns="91432" tIns="45716" rIns="91432" bIns="45716">
              <a:spAutoFit/>
            </a:bodyPr>
            <a:lstStyle/>
            <a:p>
              <a:pPr algn="l" eaLnBrk="1" hangingPunct="1"/>
              <a:r>
                <a:rPr lang="zh-CN" altLang="en-US" sz="1600"/>
                <a:t>业务模型</a:t>
              </a:r>
              <a:endParaRPr lang="zh-CN" altLang="en-US" sz="1600"/>
            </a:p>
          </p:txBody>
        </p:sp>
        <p:sp>
          <p:nvSpPr>
            <p:cNvPr id="1053122" name="Text Box 23"/>
            <p:cNvSpPr txBox="1">
              <a:spLocks noChangeArrowheads="1"/>
            </p:cNvSpPr>
            <p:nvPr/>
          </p:nvSpPr>
          <p:spPr bwMode="auto">
            <a:xfrm>
              <a:off x="4921250" y="3184525"/>
              <a:ext cx="720065" cy="398976"/>
            </a:xfrm>
            <a:prstGeom prst="rect">
              <a:avLst/>
            </a:prstGeom>
            <a:noFill/>
            <a:ln>
              <a:noFill/>
            </a:ln>
            <a:effectLst/>
          </p:spPr>
          <p:txBody>
            <a:bodyPr wrap="none" lIns="91432" tIns="45716" rIns="91432" bIns="45716">
              <a:spAutoFit/>
            </a:bodyPr>
            <a:lstStyle/>
            <a:p>
              <a:pPr algn="l" eaLnBrk="1" hangingPunct="1"/>
              <a:r>
                <a:rPr lang="zh-CN" altLang="en-US" sz="1600"/>
                <a:t>架构定义</a:t>
              </a:r>
              <a:endParaRPr lang="zh-CN" altLang="en-US" sz="1600"/>
            </a:p>
          </p:txBody>
        </p:sp>
        <p:graphicFrame>
          <p:nvGraphicFramePr>
            <p:cNvPr id="4194337" name="Object 24"/>
            <p:cNvGraphicFramePr>
              <a:graphicFrameLocks noChangeAspect="1"/>
            </p:cNvGraphicFramePr>
            <p:nvPr/>
          </p:nvGraphicFramePr>
          <p:xfrm>
            <a:off x="1263650" y="2495550"/>
            <a:ext cx="760413" cy="704850"/>
          </p:xfrm>
          <a:graphic>
            <a:graphicData uri="http://schemas.openxmlformats.org/presentationml/2006/ole">
              <mc:AlternateContent xmlns:mc="http://schemas.openxmlformats.org/markup-compatibility/2006">
                <mc:Choice xmlns:v="urn:schemas-microsoft-com:vml" Requires="v">
                  <p:oleObj spid="_x0000_s0" name="Visio" r:id="rId7" imgW="7266940" imgH="4491990" progId="Visio.Drawing.11">
                    <p:embed/>
                  </p:oleObj>
                </mc:Choice>
                <mc:Fallback>
                  <p:oleObj name="Visio" r:id="rId7" imgW="7266940" imgH="4491990" progId="Visio.Drawing.11">
                    <p:embed/>
                    <p:pic>
                      <p:nvPicPr>
                        <p:cNvPr id="0" name="Object 24"/>
                        <p:cNvPicPr>
                          <a:picLocks noChangeAspect="1" noChangeArrowheads="1"/>
                        </p:cNvPicPr>
                        <p:nvPr/>
                      </p:nvPicPr>
                      <p:blipFill>
                        <a:blip r:embed="rId8"/>
                        <a:srcRect/>
                        <a:stretch>
                          <a:fillRect/>
                        </a:stretch>
                      </p:blipFill>
                      <p:spPr bwMode="auto">
                        <a:xfrm>
                          <a:off x="1263650" y="2495550"/>
                          <a:ext cx="760413" cy="704850"/>
                        </a:xfrm>
                        <a:prstGeom prst="rect">
                          <a:avLst/>
                        </a:prstGeom>
                        <a:noFill/>
                        <a:ln>
                          <a:noFill/>
                        </a:ln>
                        <a:effectLst/>
                      </p:spPr>
                    </p:pic>
                  </p:oleObj>
                </mc:Fallback>
              </mc:AlternateContent>
            </a:graphicData>
          </a:graphic>
        </p:graphicFrame>
        <p:pic>
          <p:nvPicPr>
            <p:cNvPr id="2097200" name="Picture 25"/>
            <p:cNvPicPr>
              <a:picLocks noChangeAspect="1" noChangeArrowheads="1"/>
            </p:cNvPicPr>
            <p:nvPr/>
          </p:nvPicPr>
          <p:blipFill>
            <a:blip r:embed="rId9" cstate="screen"/>
            <a:srcRect/>
            <a:stretch>
              <a:fillRect/>
            </a:stretch>
          </p:blipFill>
          <p:spPr bwMode="auto">
            <a:xfrm>
              <a:off x="4997450" y="2514600"/>
              <a:ext cx="762000" cy="661988"/>
            </a:xfrm>
            <a:prstGeom prst="rect">
              <a:avLst/>
            </a:prstGeom>
            <a:noFill/>
            <a:ln>
              <a:noFill/>
            </a:ln>
            <a:effectLst/>
          </p:spPr>
        </p:pic>
        <p:sp>
          <p:nvSpPr>
            <p:cNvPr id="1053123" name="Line 26"/>
            <p:cNvSpPr>
              <a:spLocks noChangeShapeType="1"/>
            </p:cNvSpPr>
            <p:nvPr/>
          </p:nvSpPr>
          <p:spPr bwMode="auto">
            <a:xfrm>
              <a:off x="2133600" y="2895600"/>
              <a:ext cx="685800" cy="0"/>
            </a:xfrm>
            <a:prstGeom prst="line">
              <a:avLst/>
            </a:prstGeom>
            <a:noFill/>
            <a:ln w="12700">
              <a:solidFill>
                <a:schemeClr val="accent1"/>
              </a:solidFill>
              <a:round/>
              <a:tailEnd type="triangle" w="med" len="med"/>
            </a:ln>
            <a:effectLst/>
          </p:spPr>
          <p:txBody>
            <a:bodyPr wrap="none" lIns="45720" rIns="45720" anchor="ctr"/>
            <a:lstStyle/>
            <a:p>
              <a:endParaRPr lang="zh-CN" altLang="en-US" sz="2000"/>
            </a:p>
          </p:txBody>
        </p:sp>
        <p:sp>
          <p:nvSpPr>
            <p:cNvPr id="1053124" name="Line 27"/>
            <p:cNvSpPr>
              <a:spLocks noChangeShapeType="1"/>
            </p:cNvSpPr>
            <p:nvPr/>
          </p:nvSpPr>
          <p:spPr bwMode="auto">
            <a:xfrm>
              <a:off x="4038600" y="2895600"/>
              <a:ext cx="685800" cy="0"/>
            </a:xfrm>
            <a:prstGeom prst="line">
              <a:avLst/>
            </a:prstGeom>
            <a:noFill/>
            <a:ln w="12700">
              <a:solidFill>
                <a:schemeClr val="accent1"/>
              </a:solidFill>
              <a:round/>
              <a:tailEnd type="triangle" w="med" len="med"/>
            </a:ln>
            <a:effectLst/>
          </p:spPr>
          <p:txBody>
            <a:bodyPr wrap="none" lIns="45720" rIns="45720" anchor="ctr"/>
            <a:lstStyle/>
            <a:p>
              <a:endParaRPr lang="zh-CN" altLang="en-US" sz="2000"/>
            </a:p>
          </p:txBody>
        </p:sp>
        <p:sp>
          <p:nvSpPr>
            <p:cNvPr id="1053125" name="Rectangle 28"/>
            <p:cNvSpPr>
              <a:spLocks noChangeArrowheads="1"/>
            </p:cNvSpPr>
            <p:nvPr/>
          </p:nvSpPr>
          <p:spPr bwMode="auto">
            <a:xfrm>
              <a:off x="6319838" y="5102225"/>
              <a:ext cx="1676400" cy="1017160"/>
            </a:xfrm>
            <a:prstGeom prst="rect">
              <a:avLst/>
            </a:prstGeom>
            <a:noFill/>
            <a:ln>
              <a:noFill/>
            </a:ln>
            <a:effectLst/>
          </p:spPr>
          <p:txBody>
            <a:bodyPr lIns="45720" rIns="45720">
              <a:spAutoFit/>
            </a:bodyPr>
            <a:lstStyle/>
            <a:p>
              <a:pPr algn="l"/>
              <a:r>
                <a:rPr lang="en-US" altLang="zh-CN" sz="2000"/>
                <a:t>SOA</a:t>
              </a:r>
              <a:endParaRPr lang="en-US" altLang="zh-CN" sz="2000"/>
            </a:p>
            <a:p>
              <a:pPr algn="l"/>
              <a:r>
                <a:rPr lang="zh-CN" altLang="en-US" sz="1600"/>
                <a:t>面向服务的架构设计。动态的理解</a:t>
              </a:r>
              <a:r>
                <a:rPr lang="en-US" altLang="zh-CN" sz="1600"/>
                <a:t>/</a:t>
              </a:r>
              <a:r>
                <a:rPr lang="zh-CN" altLang="en-US" sz="1600"/>
                <a:t>设计业务</a:t>
              </a:r>
              <a:endParaRPr lang="zh-CN" altLang="en-US" sz="1600"/>
            </a:p>
          </p:txBody>
        </p:sp>
        <p:sp>
          <p:nvSpPr>
            <p:cNvPr id="1053126" name="AutoShape 29"/>
            <p:cNvSpPr>
              <a:spLocks noChangeArrowheads="1"/>
            </p:cNvSpPr>
            <p:nvPr/>
          </p:nvSpPr>
          <p:spPr bwMode="auto">
            <a:xfrm>
              <a:off x="2819400" y="5483225"/>
              <a:ext cx="609600" cy="3048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69696">
                <a:alpha val="95000"/>
              </a:srgbClr>
            </a:solidFill>
            <a:ln>
              <a:noFill/>
            </a:ln>
            <a:effectLst/>
          </p:spPr>
          <p:txBody>
            <a:bodyPr wrap="none" lIns="45720" rIns="45720" anchor="ctr"/>
            <a:lstStyle/>
            <a:p>
              <a:endParaRPr lang="zh-CN" altLang="en-US" sz="2000"/>
            </a:p>
          </p:txBody>
        </p:sp>
        <p:sp>
          <p:nvSpPr>
            <p:cNvPr id="1053127" name="AutoShape 30"/>
            <p:cNvSpPr>
              <a:spLocks noChangeArrowheads="1"/>
            </p:cNvSpPr>
            <p:nvPr/>
          </p:nvSpPr>
          <p:spPr bwMode="auto">
            <a:xfrm>
              <a:off x="5486400" y="5483225"/>
              <a:ext cx="609600" cy="304800"/>
            </a:xfrm>
            <a:custGeom>
              <a:avLst/>
              <a:gdLst>
                <a:gd name="G0" fmla="+- 16200 0 0"/>
                <a:gd name="G1" fmla="+- 5400 0 0"/>
                <a:gd name="G2" fmla="+- 21600 0 5400"/>
                <a:gd name="G3" fmla="+- 10800 0 5400"/>
                <a:gd name="G4" fmla="+- 21600 0 16200"/>
                <a:gd name="G5" fmla="*/ G4 G3 10800"/>
                <a:gd name="G6" fmla="+- 21600 0 G5"/>
                <a:gd name="T0" fmla="*/ 16200 w 21600"/>
                <a:gd name="T1" fmla="*/ 0 h 21600"/>
                <a:gd name="T2" fmla="*/ 0 w 21600"/>
                <a:gd name="T3" fmla="*/ 10800 h 21600"/>
                <a:gd name="T4" fmla="*/ 162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969696">
                <a:alpha val="95000"/>
              </a:srgbClr>
            </a:solidFill>
            <a:ln>
              <a:noFill/>
            </a:ln>
            <a:effectLst/>
          </p:spPr>
          <p:txBody>
            <a:bodyPr wrap="none" lIns="45720" rIns="45720" anchor="ctr"/>
            <a:lstStyle/>
            <a:p>
              <a:endParaRPr lang="zh-CN" altLang="en-US" sz="2000"/>
            </a:p>
          </p:txBody>
        </p:sp>
        <p:sp>
          <p:nvSpPr>
            <p:cNvPr id="1053128" name="Rectangle 31"/>
            <p:cNvSpPr>
              <a:spLocks noChangeArrowheads="1"/>
            </p:cNvSpPr>
            <p:nvPr/>
          </p:nvSpPr>
          <p:spPr bwMode="auto">
            <a:xfrm>
              <a:off x="609600" y="4114800"/>
              <a:ext cx="1905000" cy="488255"/>
            </a:xfrm>
            <a:prstGeom prst="rect">
              <a:avLst/>
            </a:prstGeom>
            <a:noFill/>
            <a:ln>
              <a:noFill/>
            </a:ln>
            <a:effectLst/>
          </p:spPr>
          <p:txBody>
            <a:bodyPr lIns="92066" tIns="46034" rIns="92066" bIns="46034">
              <a:spAutoFit/>
            </a:bodyPr>
            <a:lstStyle/>
            <a:p>
              <a:pPr algn="l">
                <a:spcBef>
                  <a:spcPct val="50000"/>
                </a:spcBef>
              </a:pPr>
              <a:r>
                <a:rPr lang="en-US" altLang="zh-CN" sz="2000"/>
                <a:t>IT</a:t>
              </a:r>
              <a:r>
                <a:rPr lang="zh-CN" altLang="en-US" sz="2000"/>
                <a:t>技术发展趋势</a:t>
              </a:r>
              <a:endParaRPr lang="zh-CN" altLang="en-US" sz="2000"/>
            </a:p>
          </p:txBody>
        </p:sp>
        <p:sp>
          <p:nvSpPr>
            <p:cNvPr id="1053129" name="AutoShape 32"/>
            <p:cNvSpPr>
              <a:spLocks noChangeArrowheads="1"/>
            </p:cNvSpPr>
            <p:nvPr/>
          </p:nvSpPr>
          <p:spPr bwMode="auto">
            <a:xfrm>
              <a:off x="1981200" y="1955800"/>
              <a:ext cx="457200" cy="304800"/>
            </a:xfrm>
            <a:prstGeom prst="downArrow">
              <a:avLst>
                <a:gd name="adj1" fmla="val 50000"/>
                <a:gd name="adj2" fmla="val 25000"/>
              </a:avLst>
            </a:prstGeom>
            <a:solidFill>
              <a:schemeClr val="accent1">
                <a:alpha val="50000"/>
              </a:schemeClr>
            </a:solidFill>
            <a:ln>
              <a:noFill/>
            </a:ln>
            <a:effectLst/>
          </p:spPr>
          <p:txBody>
            <a:bodyPr wrap="none" lIns="45720" rIns="45720" anchor="ctr"/>
            <a:lstStyle/>
            <a:p>
              <a:endParaRPr lang="zh-CN" altLang="en-US" sz="2000"/>
            </a:p>
          </p:txBody>
        </p:sp>
        <p:sp>
          <p:nvSpPr>
            <p:cNvPr id="1053130" name="AutoShape 33"/>
            <p:cNvSpPr>
              <a:spLocks noChangeArrowheads="1"/>
            </p:cNvSpPr>
            <p:nvPr/>
          </p:nvSpPr>
          <p:spPr bwMode="auto">
            <a:xfrm>
              <a:off x="4572000" y="1955800"/>
              <a:ext cx="457200" cy="304800"/>
            </a:xfrm>
            <a:prstGeom prst="downArrow">
              <a:avLst>
                <a:gd name="adj1" fmla="val 50000"/>
                <a:gd name="adj2" fmla="val 25000"/>
              </a:avLst>
            </a:prstGeom>
            <a:solidFill>
              <a:schemeClr val="accent1">
                <a:alpha val="50000"/>
              </a:schemeClr>
            </a:solidFill>
            <a:ln>
              <a:noFill/>
            </a:ln>
            <a:effectLst/>
          </p:spPr>
          <p:txBody>
            <a:bodyPr wrap="none" lIns="45720" rIns="45720" anchor="ctr"/>
            <a:lstStyle/>
            <a:p>
              <a:endParaRPr lang="zh-CN" altLang="en-US" sz="2000"/>
            </a:p>
          </p:txBody>
        </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13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因此，建议采用如下基于</a:t>
            </a:r>
            <a:r>
              <a:rPr lang="en-US" altLang="zh-CN" sz="2400" dirty="0">
                <a:solidFill>
                  <a:schemeClr val="bg1"/>
                </a:solidFill>
              </a:rPr>
              <a:t>SOA</a:t>
            </a:r>
            <a:r>
              <a:rPr lang="zh-CN" altLang="en-US" sz="2400" dirty="0">
                <a:solidFill>
                  <a:schemeClr val="bg1"/>
                </a:solidFill>
              </a:rPr>
              <a:t>理念的企业信息系统技术架构设计方法</a:t>
            </a:r>
            <a:endParaRPr lang="zh-CN" altLang="en-US" sz="2400" dirty="0">
              <a:solidFill>
                <a:schemeClr val="bg1"/>
              </a:solidFill>
            </a:endParaRPr>
          </a:p>
        </p:txBody>
      </p:sp>
      <p:grpSp>
        <p:nvGrpSpPr>
          <p:cNvPr id="569" name="组合 11"/>
          <p:cNvGrpSpPr/>
          <p:nvPr/>
        </p:nvGrpSpPr>
        <p:grpSpPr>
          <a:xfrm>
            <a:off x="914400" y="1146219"/>
            <a:ext cx="10148552" cy="5473521"/>
            <a:chOff x="914400" y="1524000"/>
            <a:chExt cx="7010400" cy="4724400"/>
          </a:xfrm>
        </p:grpSpPr>
        <p:sp>
          <p:nvSpPr>
            <p:cNvPr id="1053132" name="AutoShape 2"/>
            <p:cNvSpPr>
              <a:spLocks noChangeArrowheads="1"/>
            </p:cNvSpPr>
            <p:nvPr/>
          </p:nvSpPr>
          <p:spPr bwMode="auto">
            <a:xfrm>
              <a:off x="914400" y="1524000"/>
              <a:ext cx="7010400" cy="4724400"/>
            </a:xfrm>
            <a:prstGeom prst="roundRect">
              <a:avLst>
                <a:gd name="adj" fmla="val 16667"/>
              </a:avLst>
            </a:prstGeom>
            <a:solidFill>
              <a:srgbClr val="EAEAEA">
                <a:alpha val="95000"/>
              </a:srgbClr>
            </a:solidFill>
            <a:ln>
              <a:noFill/>
            </a:ln>
            <a:effectLst/>
          </p:spPr>
          <p:txBody>
            <a:bodyPr wrap="none" lIns="45720" rIns="45720" anchor="ctr"/>
            <a:lstStyle/>
            <a:p>
              <a:pPr algn="ctr"/>
              <a:endParaRPr lang="zh-CN" altLang="en-US" sz="2800">
                <a:solidFill>
                  <a:schemeClr val="bg1"/>
                </a:solidFill>
              </a:endParaRPr>
            </a:p>
          </p:txBody>
        </p:sp>
        <p:sp>
          <p:nvSpPr>
            <p:cNvPr id="1053133" name="AutoShape 3"/>
            <p:cNvSpPr>
              <a:spLocks noChangeArrowheads="1"/>
            </p:cNvSpPr>
            <p:nvPr/>
          </p:nvSpPr>
          <p:spPr bwMode="auto">
            <a:xfrm>
              <a:off x="2667000" y="2438400"/>
              <a:ext cx="152400" cy="1981200"/>
            </a:xfrm>
            <a:prstGeom prst="roundRect">
              <a:avLst>
                <a:gd name="adj" fmla="val 16667"/>
              </a:avLst>
            </a:prstGeom>
            <a:gradFill rotWithShape="1">
              <a:gsLst>
                <a:gs pos="0">
                  <a:srgbClr val="EAEAEA">
                    <a:gamma/>
                    <a:shade val="46275"/>
                    <a:invGamma/>
                  </a:srgbClr>
                </a:gs>
                <a:gs pos="50000">
                  <a:srgbClr val="EAEAEA">
                    <a:alpha val="95000"/>
                  </a:srgbClr>
                </a:gs>
                <a:gs pos="100000">
                  <a:srgbClr val="EAEAEA">
                    <a:gamma/>
                    <a:shade val="46275"/>
                    <a:invGamma/>
                  </a:srgbClr>
                </a:gs>
              </a:gsLst>
              <a:lin ang="0" scaled="1"/>
            </a:gradFill>
            <a:ln>
              <a:noFill/>
            </a:ln>
            <a:effectLst/>
          </p:spPr>
          <p:txBody>
            <a:bodyPr wrap="none" lIns="45720" rIns="45720" anchor="ctr"/>
            <a:lstStyle/>
            <a:p>
              <a:pPr algn="ctr"/>
              <a:endParaRPr lang="zh-CN" altLang="en-US" sz="2800">
                <a:solidFill>
                  <a:schemeClr val="bg1"/>
                </a:solidFill>
              </a:endParaRPr>
            </a:p>
          </p:txBody>
        </p:sp>
        <p:sp>
          <p:nvSpPr>
            <p:cNvPr id="1053134" name="AutoShape 4"/>
            <p:cNvSpPr>
              <a:spLocks noChangeArrowheads="1"/>
            </p:cNvSpPr>
            <p:nvPr/>
          </p:nvSpPr>
          <p:spPr bwMode="auto">
            <a:xfrm>
              <a:off x="6096000" y="2438400"/>
              <a:ext cx="152400" cy="1981200"/>
            </a:xfrm>
            <a:prstGeom prst="roundRect">
              <a:avLst>
                <a:gd name="adj" fmla="val 16667"/>
              </a:avLst>
            </a:prstGeom>
            <a:gradFill rotWithShape="1">
              <a:gsLst>
                <a:gs pos="0">
                  <a:srgbClr val="EAEAEA">
                    <a:gamma/>
                    <a:shade val="46275"/>
                    <a:invGamma/>
                  </a:srgbClr>
                </a:gs>
                <a:gs pos="50000">
                  <a:srgbClr val="EAEAEA">
                    <a:alpha val="95000"/>
                  </a:srgbClr>
                </a:gs>
                <a:gs pos="100000">
                  <a:srgbClr val="EAEAEA">
                    <a:gamma/>
                    <a:shade val="46275"/>
                    <a:invGamma/>
                  </a:srgbClr>
                </a:gs>
              </a:gsLst>
              <a:lin ang="0" scaled="1"/>
            </a:gradFill>
            <a:ln>
              <a:noFill/>
            </a:ln>
            <a:effectLst/>
          </p:spPr>
          <p:txBody>
            <a:bodyPr wrap="none" lIns="45720" rIns="45720" anchor="ctr"/>
            <a:lstStyle/>
            <a:p>
              <a:pPr algn="ctr"/>
              <a:endParaRPr lang="zh-CN" altLang="en-US" sz="2800">
                <a:solidFill>
                  <a:schemeClr val="bg1"/>
                </a:solidFill>
              </a:endParaRPr>
            </a:p>
          </p:txBody>
        </p:sp>
        <p:sp>
          <p:nvSpPr>
            <p:cNvPr id="1053135" name="AutoShape 6"/>
            <p:cNvSpPr>
              <a:spLocks noChangeArrowheads="1"/>
            </p:cNvSpPr>
            <p:nvPr/>
          </p:nvSpPr>
          <p:spPr bwMode="auto">
            <a:xfrm>
              <a:off x="1371600" y="3200400"/>
              <a:ext cx="6172200" cy="457200"/>
            </a:xfrm>
            <a:prstGeom prst="roundRect">
              <a:avLst>
                <a:gd name="adj" fmla="val 16667"/>
              </a:avLst>
            </a:prstGeom>
            <a:gradFill rotWithShape="1">
              <a:gsLst>
                <a:gs pos="0">
                  <a:srgbClr val="EAEAEA">
                    <a:gamma/>
                    <a:shade val="46275"/>
                    <a:invGamma/>
                  </a:srgbClr>
                </a:gs>
                <a:gs pos="50000">
                  <a:srgbClr val="EAEAEA">
                    <a:alpha val="95000"/>
                  </a:srgbClr>
                </a:gs>
                <a:gs pos="100000">
                  <a:srgbClr val="EAEAEA">
                    <a:gamma/>
                    <a:shade val="46275"/>
                    <a:invGamma/>
                  </a:srgbClr>
                </a:gs>
              </a:gsLst>
              <a:lin ang="5400000" scaled="1"/>
            </a:gradFill>
            <a:ln>
              <a:noFill/>
            </a:ln>
            <a:effectLst/>
          </p:spPr>
          <p:txBody>
            <a:bodyPr wrap="none" lIns="45720" rIns="45720" anchor="ctr"/>
            <a:lstStyle/>
            <a:p>
              <a:pPr algn="ctr"/>
              <a:r>
                <a:rPr lang="zh-CN" altLang="en-US" sz="2400" b="1"/>
                <a:t>企业服务总线</a:t>
              </a:r>
              <a:r>
                <a:rPr lang="en-US" altLang="zh-CN" sz="2400" b="1"/>
                <a:t>(ESB) </a:t>
              </a:r>
              <a:r>
                <a:rPr lang="zh-CN" altLang="en-US" sz="2400" b="1"/>
                <a:t>　辅助服务间的通讯</a:t>
              </a:r>
              <a:endParaRPr lang="zh-CN" altLang="en-US" sz="2400" b="1"/>
            </a:p>
          </p:txBody>
        </p:sp>
        <p:sp>
          <p:nvSpPr>
            <p:cNvPr id="1053136" name="AutoShape 7"/>
            <p:cNvSpPr>
              <a:spLocks noChangeArrowheads="1"/>
            </p:cNvSpPr>
            <p:nvPr/>
          </p:nvSpPr>
          <p:spPr bwMode="auto">
            <a:xfrm>
              <a:off x="1295400" y="5105400"/>
              <a:ext cx="6248400" cy="762000"/>
            </a:xfrm>
            <a:prstGeom prst="roundRect">
              <a:avLst>
                <a:gd name="adj" fmla="val 16667"/>
              </a:avLst>
            </a:prstGeom>
            <a:solidFill>
              <a:schemeClr val="accent1">
                <a:alpha val="95000"/>
              </a:schemeClr>
            </a:solidFill>
            <a:ln>
              <a:noFill/>
            </a:ln>
            <a:effectLst/>
          </p:spPr>
          <p:txBody>
            <a:bodyPr wrap="none" lIns="45720" rIns="45720" anchor="ctr"/>
            <a:lstStyle/>
            <a:p>
              <a:pPr algn="ctr"/>
              <a:r>
                <a:rPr lang="zh-CN" altLang="en-US" sz="2400" b="1">
                  <a:solidFill>
                    <a:schemeClr val="bg1"/>
                  </a:solidFill>
                </a:rPr>
                <a:t>基础设施服务</a:t>
              </a:r>
              <a:endParaRPr lang="zh-CN" altLang="en-US" sz="2400" b="1">
                <a:solidFill>
                  <a:schemeClr val="bg1"/>
                </a:solidFill>
              </a:endParaRPr>
            </a:p>
            <a:p>
              <a:pPr algn="ctr"/>
              <a:r>
                <a:rPr lang="zh-CN" altLang="en-US">
                  <a:solidFill>
                    <a:schemeClr val="bg1"/>
                  </a:solidFill>
                </a:rPr>
                <a:t>优化吞吐量、可用性和性能</a:t>
              </a:r>
              <a:endParaRPr lang="zh-CN" altLang="en-US">
                <a:solidFill>
                  <a:schemeClr val="bg1"/>
                </a:solidFill>
              </a:endParaRPr>
            </a:p>
          </p:txBody>
        </p:sp>
        <p:sp>
          <p:nvSpPr>
            <p:cNvPr id="1053137" name="AutoShape 8"/>
            <p:cNvSpPr>
              <a:spLocks noChangeArrowheads="1"/>
            </p:cNvSpPr>
            <p:nvPr/>
          </p:nvSpPr>
          <p:spPr bwMode="auto">
            <a:xfrm>
              <a:off x="1371600" y="1905000"/>
              <a:ext cx="2743200" cy="990600"/>
            </a:xfrm>
            <a:prstGeom prst="roundRect">
              <a:avLst>
                <a:gd name="adj" fmla="val 16667"/>
              </a:avLst>
            </a:prstGeom>
            <a:solidFill>
              <a:schemeClr val="accent1">
                <a:alpha val="95000"/>
              </a:schemeClr>
            </a:solidFill>
            <a:ln>
              <a:noFill/>
            </a:ln>
            <a:effectLst/>
          </p:spPr>
          <p:txBody>
            <a:bodyPr wrap="none" lIns="45720" rIns="45720" anchor="ctr"/>
            <a:lstStyle/>
            <a:p>
              <a:pPr algn="ctr"/>
              <a:r>
                <a:rPr lang="zh-CN" altLang="en-US" sz="2400" b="1">
                  <a:solidFill>
                    <a:schemeClr val="bg1"/>
                  </a:solidFill>
                </a:rPr>
                <a:t>交互服务</a:t>
              </a:r>
              <a:endParaRPr lang="zh-CN" altLang="en-US" sz="2400" b="1">
                <a:solidFill>
                  <a:schemeClr val="bg1"/>
                </a:solidFill>
              </a:endParaRPr>
            </a:p>
            <a:p>
              <a:pPr algn="ctr"/>
              <a:r>
                <a:rPr lang="zh-CN" altLang="en-US">
                  <a:solidFill>
                    <a:schemeClr val="bg1"/>
                  </a:solidFill>
                </a:rPr>
                <a:t>实现人员、流程和信息</a:t>
              </a:r>
              <a:endParaRPr lang="zh-CN" altLang="en-US">
                <a:solidFill>
                  <a:schemeClr val="bg1"/>
                </a:solidFill>
              </a:endParaRPr>
            </a:p>
            <a:p>
              <a:pPr algn="ctr"/>
              <a:r>
                <a:rPr lang="zh-CN" altLang="en-US">
                  <a:solidFill>
                    <a:schemeClr val="bg1"/>
                  </a:solidFill>
                </a:rPr>
                <a:t>纸件的协作</a:t>
              </a:r>
              <a:endParaRPr lang="zh-CN" altLang="en-US">
                <a:solidFill>
                  <a:schemeClr val="bg1"/>
                </a:solidFill>
              </a:endParaRPr>
            </a:p>
          </p:txBody>
        </p:sp>
        <p:sp>
          <p:nvSpPr>
            <p:cNvPr id="1053138" name="AutoShape 9"/>
            <p:cNvSpPr>
              <a:spLocks noChangeArrowheads="1"/>
            </p:cNvSpPr>
            <p:nvPr/>
          </p:nvSpPr>
          <p:spPr bwMode="auto">
            <a:xfrm>
              <a:off x="1371600" y="3886200"/>
              <a:ext cx="2743200" cy="990600"/>
            </a:xfrm>
            <a:prstGeom prst="roundRect">
              <a:avLst>
                <a:gd name="adj" fmla="val 16667"/>
              </a:avLst>
            </a:prstGeom>
            <a:solidFill>
              <a:schemeClr val="accent1">
                <a:alpha val="95000"/>
              </a:schemeClr>
            </a:solidFill>
            <a:ln>
              <a:noFill/>
            </a:ln>
            <a:effectLst/>
          </p:spPr>
          <p:txBody>
            <a:bodyPr wrap="none" lIns="45720" rIns="45720" anchor="ctr"/>
            <a:lstStyle/>
            <a:p>
              <a:pPr algn="ctr"/>
              <a:r>
                <a:rPr lang="zh-CN" altLang="en-US" sz="2400" b="1">
                  <a:solidFill>
                    <a:schemeClr val="bg1"/>
                  </a:solidFill>
                </a:rPr>
                <a:t>业务应用服务</a:t>
              </a:r>
              <a:endParaRPr lang="zh-CN" altLang="en-US" sz="2400" b="1">
                <a:solidFill>
                  <a:schemeClr val="bg1"/>
                </a:solidFill>
              </a:endParaRPr>
            </a:p>
            <a:p>
              <a:pPr algn="ctr"/>
              <a:r>
                <a:rPr lang="zh-CN" altLang="en-US">
                  <a:solidFill>
                    <a:schemeClr val="bg1"/>
                  </a:solidFill>
                </a:rPr>
                <a:t>建立在健壮、可扩展和安全</a:t>
              </a:r>
              <a:endParaRPr lang="zh-CN" altLang="en-US">
                <a:solidFill>
                  <a:schemeClr val="bg1"/>
                </a:solidFill>
              </a:endParaRPr>
            </a:p>
            <a:p>
              <a:pPr algn="ctr"/>
              <a:r>
                <a:rPr lang="zh-CN" altLang="en-US">
                  <a:solidFill>
                    <a:schemeClr val="bg1"/>
                  </a:solidFill>
                </a:rPr>
                <a:t>服务的环境上</a:t>
              </a:r>
              <a:endParaRPr lang="zh-CN" altLang="en-US">
                <a:solidFill>
                  <a:schemeClr val="bg1"/>
                </a:solidFill>
              </a:endParaRPr>
            </a:p>
          </p:txBody>
        </p:sp>
        <p:sp>
          <p:nvSpPr>
            <p:cNvPr id="1053139" name="AutoShape 10"/>
            <p:cNvSpPr>
              <a:spLocks noChangeArrowheads="1"/>
            </p:cNvSpPr>
            <p:nvPr/>
          </p:nvSpPr>
          <p:spPr bwMode="auto">
            <a:xfrm>
              <a:off x="4724400" y="1905000"/>
              <a:ext cx="2819400" cy="990600"/>
            </a:xfrm>
            <a:prstGeom prst="roundRect">
              <a:avLst>
                <a:gd name="adj" fmla="val 16667"/>
              </a:avLst>
            </a:prstGeom>
            <a:solidFill>
              <a:schemeClr val="accent1">
                <a:alpha val="95000"/>
              </a:schemeClr>
            </a:solidFill>
            <a:ln>
              <a:noFill/>
            </a:ln>
            <a:effectLst/>
          </p:spPr>
          <p:txBody>
            <a:bodyPr wrap="none" lIns="45720" rIns="45720" anchor="ctr"/>
            <a:lstStyle/>
            <a:p>
              <a:pPr algn="ctr"/>
              <a:r>
                <a:rPr lang="zh-CN" altLang="en-US" sz="2400" b="1">
                  <a:solidFill>
                    <a:schemeClr val="bg1"/>
                  </a:solidFill>
                </a:rPr>
                <a:t>信息服务</a:t>
              </a:r>
              <a:endParaRPr lang="zh-CN" altLang="en-US" sz="2400" b="1">
                <a:solidFill>
                  <a:schemeClr val="bg1"/>
                </a:solidFill>
              </a:endParaRPr>
            </a:p>
            <a:p>
              <a:pPr algn="ctr"/>
              <a:r>
                <a:rPr lang="zh-CN" altLang="en-US">
                  <a:solidFill>
                    <a:schemeClr val="bg1"/>
                  </a:solidFill>
                </a:rPr>
                <a:t>用统一的方式管理不同的</a:t>
              </a:r>
              <a:endParaRPr lang="zh-CN" altLang="en-US">
                <a:solidFill>
                  <a:schemeClr val="bg1"/>
                </a:solidFill>
              </a:endParaRPr>
            </a:p>
            <a:p>
              <a:pPr algn="ctr"/>
              <a:r>
                <a:rPr lang="zh-CN" altLang="en-US">
                  <a:solidFill>
                    <a:schemeClr val="bg1"/>
                  </a:solidFill>
                </a:rPr>
                <a:t>数据和内容</a:t>
              </a:r>
              <a:endParaRPr lang="zh-CN" altLang="en-US">
                <a:solidFill>
                  <a:schemeClr val="bg1"/>
                </a:solidFill>
              </a:endParaRPr>
            </a:p>
          </p:txBody>
        </p:sp>
        <p:sp>
          <p:nvSpPr>
            <p:cNvPr id="1053140" name="AutoShape 11"/>
            <p:cNvSpPr>
              <a:spLocks noChangeArrowheads="1"/>
            </p:cNvSpPr>
            <p:nvPr/>
          </p:nvSpPr>
          <p:spPr bwMode="auto">
            <a:xfrm>
              <a:off x="4800600" y="3886200"/>
              <a:ext cx="2743200" cy="990600"/>
            </a:xfrm>
            <a:prstGeom prst="roundRect">
              <a:avLst>
                <a:gd name="adj" fmla="val 16667"/>
              </a:avLst>
            </a:prstGeom>
            <a:solidFill>
              <a:schemeClr val="accent1">
                <a:alpha val="95000"/>
              </a:schemeClr>
            </a:solidFill>
            <a:ln>
              <a:noFill/>
            </a:ln>
            <a:effectLst/>
          </p:spPr>
          <p:txBody>
            <a:bodyPr wrap="none" lIns="45720" rIns="45720" anchor="ctr"/>
            <a:lstStyle/>
            <a:p>
              <a:pPr algn="ctr"/>
              <a:r>
                <a:rPr lang="zh-CN" altLang="en-US" sz="2400" b="1">
                  <a:solidFill>
                    <a:schemeClr val="bg1"/>
                  </a:solidFill>
                </a:rPr>
                <a:t>流程服务</a:t>
              </a:r>
              <a:endParaRPr lang="zh-CN" altLang="en-US" sz="2400" b="1">
                <a:solidFill>
                  <a:schemeClr val="bg1"/>
                </a:solidFill>
              </a:endParaRPr>
            </a:p>
            <a:p>
              <a:pPr algn="ctr"/>
              <a:endParaRPr lang="zh-CN" altLang="en-US">
                <a:solidFill>
                  <a:schemeClr val="bg1"/>
                </a:solidFill>
              </a:endParaRPr>
            </a:p>
            <a:p>
              <a:pPr algn="ctr"/>
              <a:r>
                <a:rPr lang="zh-CN" altLang="en-US">
                  <a:solidFill>
                    <a:schemeClr val="bg1"/>
                  </a:solidFill>
                </a:rPr>
                <a:t>业务流程编排和自动化</a:t>
              </a:r>
              <a:endParaRPr lang="zh-CN" altLang="en-US">
                <a:solidFill>
                  <a:schemeClr val="bg1"/>
                </a:solidFill>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14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同时我们遵循如下企业信息系统技术架构的设计原则</a:t>
            </a:r>
            <a:endParaRPr lang="zh-CN" altLang="en-US" sz="2400" dirty="0">
              <a:solidFill>
                <a:schemeClr val="bg1"/>
              </a:solidFill>
            </a:endParaRPr>
          </a:p>
        </p:txBody>
      </p:sp>
      <p:grpSp>
        <p:nvGrpSpPr>
          <p:cNvPr id="571" name="组合 16"/>
          <p:cNvGrpSpPr/>
          <p:nvPr/>
        </p:nvGrpSpPr>
        <p:grpSpPr>
          <a:xfrm>
            <a:off x="493779" y="1231005"/>
            <a:ext cx="11204441" cy="5176233"/>
            <a:chOff x="444500" y="1295400"/>
            <a:chExt cx="8242300" cy="4953000"/>
          </a:xfrm>
        </p:grpSpPr>
        <p:sp>
          <p:nvSpPr>
            <p:cNvPr id="1053142" name="Rectangle 2"/>
            <p:cNvSpPr txBox="1">
              <a:spLocks noChangeArrowheads="1"/>
            </p:cNvSpPr>
            <p:nvPr/>
          </p:nvSpPr>
          <p:spPr>
            <a:xfrm>
              <a:off x="444500" y="1295400"/>
              <a:ext cx="8242300" cy="869950"/>
            </a:xfrm>
            <a:prstGeom prst="rect">
              <a:avLst/>
            </a:prstGeom>
            <a:solidFill>
              <a:srgbClr val="143B68"/>
            </a:solidFill>
            <a:ln>
              <a:solidFill>
                <a:srgbClr val="143B68"/>
              </a:solidFill>
              <a:miter lim="800000"/>
            </a:ln>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b="1" dirty="0">
                  <a:solidFill>
                    <a:schemeClr val="bg1"/>
                  </a:solidFill>
                </a:rPr>
                <a:t>业务驱动原则</a:t>
              </a:r>
              <a:endParaRPr lang="zh-CN" altLang="en-US" dirty="0">
                <a:solidFill>
                  <a:schemeClr val="bg1"/>
                </a:solidFill>
              </a:endParaRPr>
            </a:p>
            <a:p>
              <a:pPr lvl="1"/>
              <a:r>
                <a:rPr lang="zh-CN" altLang="en-US" sz="1800" dirty="0">
                  <a:solidFill>
                    <a:schemeClr val="bg1"/>
                  </a:solidFill>
                  <a:latin typeface="Arial" panose="020B0604020202020204" pitchFamily="34" charset="0"/>
                </a:rPr>
                <a:t>“</a:t>
              </a:r>
              <a:r>
                <a:rPr lang="zh-CN" altLang="en-US" sz="1800" dirty="0">
                  <a:solidFill>
                    <a:schemeClr val="bg1"/>
                  </a:solidFill>
                </a:rPr>
                <a:t>业务驱动</a:t>
              </a:r>
              <a:r>
                <a:rPr lang="zh-CN" altLang="en-US" sz="1800" dirty="0">
                  <a:solidFill>
                    <a:schemeClr val="bg1"/>
                  </a:solidFill>
                  <a:latin typeface="Arial" panose="020B0604020202020204" pitchFamily="34" charset="0"/>
                </a:rPr>
                <a:t>”</a:t>
              </a:r>
              <a:r>
                <a:rPr lang="zh-CN" altLang="en-US" sz="1800" dirty="0">
                  <a:solidFill>
                    <a:schemeClr val="bg1"/>
                  </a:solidFill>
                </a:rPr>
                <a:t>是目前企业</a:t>
              </a:r>
              <a:r>
                <a:rPr lang="en-US" altLang="zh-CN" sz="1800" dirty="0">
                  <a:solidFill>
                    <a:schemeClr val="bg1"/>
                  </a:solidFill>
                </a:rPr>
                <a:t>IT</a:t>
              </a:r>
              <a:r>
                <a:rPr lang="zh-CN" altLang="en-US" sz="1800" dirty="0">
                  <a:solidFill>
                    <a:schemeClr val="bg1"/>
                  </a:solidFill>
                </a:rPr>
                <a:t>系统设计的最基本原则，</a:t>
              </a:r>
              <a:r>
                <a:rPr lang="en-US" altLang="zh-CN" sz="1800" dirty="0">
                  <a:solidFill>
                    <a:schemeClr val="bg1"/>
                  </a:solidFill>
                </a:rPr>
                <a:t>IT</a:t>
              </a:r>
              <a:r>
                <a:rPr lang="zh-CN" altLang="en-US" sz="1800" dirty="0">
                  <a:solidFill>
                    <a:schemeClr val="bg1"/>
                  </a:solidFill>
                </a:rPr>
                <a:t>系统功能一定能够全面反映业务需求，且能够随着业务的变化、组织的变动而作出相应的调整。使得系统在一段时间内能够不断发展完善</a:t>
              </a:r>
              <a:r>
                <a:rPr lang="zh-CN" altLang="en-US" dirty="0"/>
                <a:t>。 </a:t>
              </a:r>
              <a:endParaRPr lang="zh-CN" altLang="en-US" dirty="0"/>
            </a:p>
          </p:txBody>
        </p:sp>
        <p:sp>
          <p:nvSpPr>
            <p:cNvPr id="1053143" name="Rectangle 4"/>
            <p:cNvSpPr>
              <a:spLocks noChangeArrowheads="1"/>
            </p:cNvSpPr>
            <p:nvPr/>
          </p:nvSpPr>
          <p:spPr bwMode="auto">
            <a:xfrm>
              <a:off x="457200" y="2330450"/>
              <a:ext cx="8229600" cy="869950"/>
            </a:xfrm>
            <a:prstGeom prst="rect">
              <a:avLst/>
            </a:prstGeom>
            <a:solidFill>
              <a:srgbClr val="143B68"/>
            </a:solidFill>
            <a:ln w="9525">
              <a:solidFill>
                <a:schemeClr val="tx2"/>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dirty="0">
                  <a:solidFill>
                    <a:schemeClr val="bg1"/>
                  </a:solidFill>
                  <a:latin typeface="微软雅黑 Light" panose="020B0502040204020203" pitchFamily="34" charset="-122"/>
                  <a:ea typeface="微软雅黑 Light" panose="020B0502040204020203" pitchFamily="34" charset="-122"/>
                </a:rPr>
                <a:t>统一和整体性原则</a:t>
              </a:r>
              <a:endParaRPr lang="zh-CN" altLang="en-US" sz="1800" b="1" dirty="0">
                <a:solidFill>
                  <a:schemeClr val="bg1"/>
                </a:solidFill>
                <a:latin typeface="微软雅黑 Light" panose="020B0502040204020203" pitchFamily="34" charset="-122"/>
                <a:ea typeface="微软雅黑 Light" panose="020B0502040204020203" pitchFamily="34" charset="-122"/>
              </a:endParaRPr>
            </a:p>
            <a:p>
              <a:pPr lvl="1" eaLnBrk="1" hangingPunct="1"/>
              <a:r>
                <a:rPr lang="zh-CN" altLang="en-US" sz="1600" dirty="0">
                  <a:solidFill>
                    <a:schemeClr val="bg1"/>
                  </a:solidFill>
                  <a:latin typeface="微软雅黑 Light" panose="020B0502040204020203" pitchFamily="34" charset="-122"/>
                  <a:ea typeface="微软雅黑 Light" panose="020B0502040204020203" pitchFamily="34" charset="-122"/>
                </a:rPr>
                <a:t>企业</a:t>
              </a:r>
              <a:r>
                <a:rPr lang="en-US" altLang="zh-CN" sz="1600" dirty="0">
                  <a:solidFill>
                    <a:schemeClr val="bg1"/>
                  </a:solidFill>
                  <a:latin typeface="微软雅黑 Light" panose="020B0502040204020203" pitchFamily="34" charset="-122"/>
                  <a:ea typeface="微软雅黑 Light" panose="020B0502040204020203" pitchFamily="34" charset="-122"/>
                </a:rPr>
                <a:t>IT</a:t>
              </a:r>
              <a:r>
                <a:rPr lang="zh-CN" altLang="en-US" sz="1600" dirty="0">
                  <a:solidFill>
                    <a:schemeClr val="bg1"/>
                  </a:solidFill>
                  <a:latin typeface="微软雅黑 Light" panose="020B0502040204020203" pitchFamily="34" charset="-122"/>
                  <a:ea typeface="微软雅黑 Light" panose="020B0502040204020203" pitchFamily="34" charset="-122"/>
                </a:rPr>
                <a:t>系统建设要统一考虑各个业务单位的业务需求，在合理定义各类业务需求的优先发展原则之后，在面向服务架构中统一进行设计和开发，以保证企业业务的一致性和完整性。 </a:t>
              </a:r>
              <a:r>
                <a:rPr lang="zh-CN" altLang="en-US" dirty="0">
                  <a:solidFill>
                    <a:schemeClr val="bg1"/>
                  </a:solidFill>
                  <a:latin typeface="微软雅黑 Light" panose="020B0502040204020203" pitchFamily="34" charset="-122"/>
                  <a:ea typeface="微软雅黑 Light" panose="020B0502040204020203" pitchFamily="34" charset="-122"/>
                </a:rPr>
                <a:t> </a:t>
              </a:r>
              <a:endParaRPr lang="zh-CN" altLang="en-US" dirty="0">
                <a:solidFill>
                  <a:schemeClr val="bg1"/>
                </a:solidFill>
                <a:latin typeface="微软雅黑 Light" panose="020B0502040204020203" pitchFamily="34" charset="-122"/>
                <a:ea typeface="微软雅黑 Light" panose="020B0502040204020203" pitchFamily="34" charset="-122"/>
              </a:endParaRPr>
            </a:p>
          </p:txBody>
        </p:sp>
        <p:sp>
          <p:nvSpPr>
            <p:cNvPr id="1053144" name="Rectangle 5"/>
            <p:cNvSpPr>
              <a:spLocks noChangeArrowheads="1"/>
            </p:cNvSpPr>
            <p:nvPr/>
          </p:nvSpPr>
          <p:spPr bwMode="auto">
            <a:xfrm>
              <a:off x="457200" y="3352800"/>
              <a:ext cx="8229600" cy="1371600"/>
            </a:xfrm>
            <a:prstGeom prst="rect">
              <a:avLst/>
            </a:prstGeom>
            <a:solidFill>
              <a:srgbClr val="143B68"/>
            </a:solidFill>
            <a:ln w="9525">
              <a:solidFill>
                <a:schemeClr val="tx2"/>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a:solidFill>
                    <a:schemeClr val="bg1"/>
                  </a:solidFill>
                  <a:latin typeface="微软雅黑 Light" panose="020B0502040204020203" pitchFamily="34" charset="-122"/>
                  <a:ea typeface="微软雅黑 Light" panose="020B0502040204020203" pitchFamily="34" charset="-122"/>
                </a:rPr>
                <a:t>先进性原则</a:t>
              </a:r>
              <a:endParaRPr lang="zh-CN" altLang="en-US" sz="1800" b="1">
                <a:solidFill>
                  <a:schemeClr val="bg1"/>
                </a:solidFill>
                <a:latin typeface="微软雅黑 Light" panose="020B0502040204020203" pitchFamily="34" charset="-122"/>
                <a:ea typeface="微软雅黑 Light" panose="020B0502040204020203" pitchFamily="34" charset="-122"/>
              </a:endParaRPr>
            </a:p>
            <a:p>
              <a:pPr lvl="1" eaLnBrk="1" hangingPunct="1"/>
              <a:r>
                <a:rPr lang="zh-CN" altLang="en-US" sz="1600">
                  <a:solidFill>
                    <a:schemeClr val="bg1"/>
                  </a:solidFill>
                  <a:latin typeface="微软雅黑 Light" panose="020B0502040204020203" pitchFamily="34" charset="-122"/>
                  <a:ea typeface="微软雅黑 Light" panose="020B0502040204020203" pitchFamily="34" charset="-122"/>
                </a:rPr>
                <a:t>系统的先进性有几方面的因素：一是整体结构的先进性，二是网络操作系统平台的先进性，三是系统布局的先进性，四是数据库平台和开发平台的先进性，五是应用功能的先进性。采用领先技术水平的软件开发平台以及模块化、组件化、流程化以及分层体系的软件技术。包括工作流、应用整合、来保证系统的先进性。 </a:t>
              </a:r>
              <a:endParaRPr lang="zh-CN" altLang="en-US" sz="1600">
                <a:solidFill>
                  <a:schemeClr val="bg1"/>
                </a:solidFill>
                <a:latin typeface="微软雅黑 Light" panose="020B0502040204020203" pitchFamily="34" charset="-122"/>
                <a:ea typeface="微软雅黑 Light" panose="020B0502040204020203" pitchFamily="34" charset="-122"/>
              </a:endParaRPr>
            </a:p>
          </p:txBody>
        </p:sp>
        <p:sp>
          <p:nvSpPr>
            <p:cNvPr id="1053145" name="Rectangle 6"/>
            <p:cNvSpPr>
              <a:spLocks noChangeArrowheads="1"/>
            </p:cNvSpPr>
            <p:nvPr/>
          </p:nvSpPr>
          <p:spPr bwMode="auto">
            <a:xfrm>
              <a:off x="457200" y="4876800"/>
              <a:ext cx="8229600" cy="1371600"/>
            </a:xfrm>
            <a:prstGeom prst="rect">
              <a:avLst/>
            </a:prstGeom>
            <a:solidFill>
              <a:srgbClr val="143B68"/>
            </a:solidFill>
            <a:ln w="9525">
              <a:solidFill>
                <a:schemeClr val="tx2"/>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800" b="1">
                  <a:solidFill>
                    <a:schemeClr val="bg1"/>
                  </a:solidFill>
                  <a:latin typeface="微软雅黑 Light" panose="020B0502040204020203" pitchFamily="34" charset="-122"/>
                  <a:ea typeface="微软雅黑 Light" panose="020B0502040204020203" pitchFamily="34" charset="-122"/>
                </a:rPr>
                <a:t>可扩展性原则</a:t>
              </a:r>
              <a:endParaRPr lang="zh-CN" altLang="en-US" sz="1800" b="1">
                <a:solidFill>
                  <a:schemeClr val="bg1"/>
                </a:solidFill>
                <a:latin typeface="微软雅黑 Light" panose="020B0502040204020203" pitchFamily="34" charset="-122"/>
                <a:ea typeface="微软雅黑 Light" panose="020B0502040204020203" pitchFamily="34" charset="-122"/>
              </a:endParaRPr>
            </a:p>
            <a:p>
              <a:pPr lvl="1" eaLnBrk="1" hangingPunct="1"/>
              <a:r>
                <a:rPr lang="zh-CN" altLang="en-US" sz="1600">
                  <a:solidFill>
                    <a:schemeClr val="bg1"/>
                  </a:solidFill>
                  <a:latin typeface="微软雅黑 Light" panose="020B0502040204020203" pitchFamily="34" charset="-122"/>
                  <a:ea typeface="微软雅黑 Light" panose="020B0502040204020203" pitchFamily="34" charset="-122"/>
                </a:rPr>
                <a:t>由于企业</a:t>
              </a:r>
              <a:r>
                <a:rPr lang="en-US" altLang="zh-CN" sz="1600">
                  <a:solidFill>
                    <a:schemeClr val="bg1"/>
                  </a:solidFill>
                  <a:latin typeface="微软雅黑 Light" panose="020B0502040204020203" pitchFamily="34" charset="-122"/>
                  <a:ea typeface="微软雅黑 Light" panose="020B0502040204020203" pitchFamily="34" charset="-122"/>
                </a:rPr>
                <a:t>IT</a:t>
              </a:r>
              <a:r>
                <a:rPr lang="zh-CN" altLang="en-US" sz="1600">
                  <a:solidFill>
                    <a:schemeClr val="bg1"/>
                  </a:solidFill>
                  <a:latin typeface="微软雅黑 Light" panose="020B0502040204020203" pitchFamily="34" charset="-122"/>
                  <a:ea typeface="微软雅黑 Light" panose="020B0502040204020203" pitchFamily="34" charset="-122"/>
                </a:rPr>
                <a:t>系统是不断发展完善的，因此，在目前的总体</a:t>
              </a:r>
              <a:r>
                <a:rPr lang="en-US" altLang="zh-CN" sz="1600">
                  <a:solidFill>
                    <a:schemeClr val="bg1"/>
                  </a:solidFill>
                  <a:latin typeface="微软雅黑 Light" panose="020B0502040204020203" pitchFamily="34" charset="-122"/>
                  <a:ea typeface="微软雅黑 Light" panose="020B0502040204020203" pitchFamily="34" charset="-122"/>
                </a:rPr>
                <a:t>IT</a:t>
              </a:r>
              <a:r>
                <a:rPr lang="zh-CN" altLang="en-US" sz="1600">
                  <a:solidFill>
                    <a:schemeClr val="bg1"/>
                  </a:solidFill>
                  <a:latin typeface="微软雅黑 Light" panose="020B0502040204020203" pitchFamily="34" charset="-122"/>
                  <a:ea typeface="微软雅黑 Light" panose="020B0502040204020203" pitchFamily="34" charset="-122"/>
                </a:rPr>
                <a:t>架构中必须充分考虑到未来可能会对系统功能所做的进一步扩展。尤其在</a:t>
              </a:r>
              <a:r>
                <a:rPr lang="en-US" altLang="zh-CN" sz="1600">
                  <a:solidFill>
                    <a:schemeClr val="bg1"/>
                  </a:solidFill>
                  <a:latin typeface="微软雅黑 Light" panose="020B0502040204020203" pitchFamily="34" charset="-122"/>
                  <a:ea typeface="微软雅黑 Light" panose="020B0502040204020203" pitchFamily="34" charset="-122"/>
                </a:rPr>
                <a:t>IT</a:t>
              </a:r>
              <a:r>
                <a:rPr lang="zh-CN" altLang="en-US" sz="1600">
                  <a:solidFill>
                    <a:schemeClr val="bg1"/>
                  </a:solidFill>
                  <a:latin typeface="微软雅黑 Light" panose="020B0502040204020203" pitchFamily="34" charset="-122"/>
                  <a:ea typeface="微软雅黑 Light" panose="020B0502040204020203" pitchFamily="34" charset="-122"/>
                </a:rPr>
                <a:t>系统各种运行参数、校验原则等方面的设计，应该尽量灵活，保证以后系统参数、原则变化的可维护性，能够采用硬件、软件的方式，实现系统的扩展，以提高系统处理能力。 </a:t>
              </a:r>
              <a:endParaRPr lang="zh-CN" altLang="en-US" sz="1600">
                <a:solidFill>
                  <a:schemeClr val="bg1"/>
                </a:solidFill>
                <a:latin typeface="微软雅黑 Light" panose="020B0502040204020203" pitchFamily="34" charset="-122"/>
                <a:ea typeface="微软雅黑 Light" panose="020B0502040204020203" pitchFamily="34" charset="-122"/>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146" name="标题 1"/>
          <p:cNvSpPr>
            <a:spLocks noGrp="1"/>
          </p:cNvSpPr>
          <p:nvPr>
            <p:ph type="title" idx="4294967295"/>
          </p:nvPr>
        </p:nvSpPr>
        <p:spPr>
          <a:xfrm>
            <a:off x="0" y="177237"/>
            <a:ext cx="10908406"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结合XX公司业务和应用功能模型，基于</a:t>
            </a:r>
            <a:r>
              <a:rPr lang="en-US" altLang="zh-CN" sz="2400" dirty="0">
                <a:solidFill>
                  <a:schemeClr val="bg1"/>
                </a:solidFill>
              </a:rPr>
              <a:t>SOA</a:t>
            </a:r>
            <a:r>
              <a:rPr lang="zh-CN" altLang="en-US" sz="2400" dirty="0">
                <a:solidFill>
                  <a:schemeClr val="bg1"/>
                </a:solidFill>
              </a:rPr>
              <a:t>的架构设计方法，我们建议XX公司的信息系统技术架构如下</a:t>
            </a:r>
            <a:endParaRPr lang="zh-CN" altLang="en-US" sz="2400" dirty="0">
              <a:solidFill>
                <a:schemeClr val="bg1"/>
              </a:solidFill>
            </a:endParaRPr>
          </a:p>
        </p:txBody>
      </p:sp>
      <p:grpSp>
        <p:nvGrpSpPr>
          <p:cNvPr id="573" name="组合 65"/>
          <p:cNvGrpSpPr/>
          <p:nvPr/>
        </p:nvGrpSpPr>
        <p:grpSpPr>
          <a:xfrm>
            <a:off x="304800" y="1114023"/>
            <a:ext cx="11447172" cy="5486400"/>
            <a:chOff x="304800" y="1371600"/>
            <a:chExt cx="8382000" cy="4953000"/>
          </a:xfrm>
        </p:grpSpPr>
        <p:graphicFrame>
          <p:nvGraphicFramePr>
            <p:cNvPr id="4194338" name="Object 3"/>
            <p:cNvGraphicFramePr>
              <a:graphicFrameLocks noChangeAspect="1"/>
            </p:cNvGraphicFramePr>
            <p:nvPr/>
          </p:nvGraphicFramePr>
          <p:xfrm>
            <a:off x="304800" y="1524000"/>
            <a:ext cx="1143000" cy="1219200"/>
          </p:xfrm>
          <a:graphic>
            <a:graphicData uri="http://schemas.openxmlformats.org/presentationml/2006/ole">
              <mc:AlternateContent xmlns:mc="http://schemas.openxmlformats.org/markup-compatibility/2006">
                <mc:Choice xmlns:v="urn:schemas-microsoft-com:vml" Requires="v">
                  <p:oleObj spid="_x0000_s0" name="Visio" r:id="rId1" imgW="7266940" imgH="4491990" progId="Visio.Drawing.11">
                    <p:embed/>
                  </p:oleObj>
                </mc:Choice>
                <mc:Fallback>
                  <p:oleObj name="Visio" r:id="rId1" imgW="7266940" imgH="4491990" progId="Visio.Drawing.11">
                    <p:embed/>
                    <p:pic>
                      <p:nvPicPr>
                        <p:cNvPr id="0" name="Object 3"/>
                        <p:cNvPicPr>
                          <a:picLocks noChangeAspect="1" noChangeArrowheads="1"/>
                        </p:cNvPicPr>
                        <p:nvPr/>
                      </p:nvPicPr>
                      <p:blipFill>
                        <a:blip r:embed="rId2"/>
                        <a:srcRect/>
                        <a:stretch>
                          <a:fillRect/>
                        </a:stretch>
                      </p:blipFill>
                      <p:spPr bwMode="auto">
                        <a:xfrm>
                          <a:off x="304800" y="1524000"/>
                          <a:ext cx="1143000" cy="1219200"/>
                        </a:xfrm>
                        <a:prstGeom prst="rect">
                          <a:avLst/>
                        </a:prstGeom>
                        <a:noFill/>
                        <a:ln>
                          <a:noFill/>
                        </a:ln>
                        <a:effectLst/>
                      </p:spPr>
                    </p:pic>
                  </p:oleObj>
                </mc:Fallback>
              </mc:AlternateContent>
            </a:graphicData>
          </a:graphic>
        </p:graphicFrame>
        <p:grpSp>
          <p:nvGrpSpPr>
            <p:cNvPr id="574" name="Group 4"/>
            <p:cNvGrpSpPr/>
            <p:nvPr/>
          </p:nvGrpSpPr>
          <p:grpSpPr bwMode="auto">
            <a:xfrm>
              <a:off x="609600" y="2971800"/>
              <a:ext cx="914400" cy="1524000"/>
              <a:chOff x="384" y="1872"/>
              <a:chExt cx="576" cy="960"/>
            </a:xfrm>
          </p:grpSpPr>
          <p:sp>
            <p:nvSpPr>
              <p:cNvPr id="1053147" name="AutoShape 5"/>
              <p:cNvSpPr>
                <a:spLocks noChangeArrowheads="1"/>
              </p:cNvSpPr>
              <p:nvPr/>
            </p:nvSpPr>
            <p:spPr bwMode="auto">
              <a:xfrm>
                <a:off x="384" y="1872"/>
                <a:ext cx="576" cy="960"/>
              </a:xfrm>
              <a:prstGeom prst="rightArrowCallout">
                <a:avLst>
                  <a:gd name="adj1" fmla="val 41667"/>
                  <a:gd name="adj2" fmla="val 41667"/>
                  <a:gd name="adj3" fmla="val 16667"/>
                  <a:gd name="adj4" fmla="val 49361"/>
                </a:avLst>
              </a:prstGeom>
              <a:solidFill>
                <a:srgbClr val="6699FF">
                  <a:alpha val="95000"/>
                </a:srgbClr>
              </a:solidFill>
              <a:ln>
                <a:noFill/>
              </a:ln>
              <a:effectLst/>
            </p:spPr>
            <p:txBody>
              <a:bodyPr wrap="none" lIns="45720" rIns="45720" anchor="ctr"/>
              <a:lstStyle/>
              <a:p>
                <a:pPr algn="ctr"/>
                <a:endParaRPr lang="zh-CN" altLang="en-US" sz="2000"/>
              </a:p>
            </p:txBody>
          </p:sp>
          <p:sp>
            <p:nvSpPr>
              <p:cNvPr id="1053148" name="Line 6"/>
              <p:cNvSpPr>
                <a:spLocks noChangeShapeType="1"/>
              </p:cNvSpPr>
              <p:nvPr/>
            </p:nvSpPr>
            <p:spPr bwMode="auto">
              <a:xfrm>
                <a:off x="432" y="2352"/>
                <a:ext cx="192" cy="0"/>
              </a:xfrm>
              <a:prstGeom prst="line">
                <a:avLst/>
              </a:prstGeom>
              <a:noFill/>
              <a:ln w="57150">
                <a:solidFill>
                  <a:schemeClr val="bg1"/>
                </a:solidFill>
                <a:round/>
              </a:ln>
              <a:effectLst/>
            </p:spPr>
            <p:txBody>
              <a:bodyPr wrap="none" lIns="45720" rIns="45720" anchor="ctr"/>
              <a:lstStyle/>
              <a:p>
                <a:pPr algn="ctr"/>
                <a:endParaRPr lang="zh-CN" altLang="en-US" sz="2000"/>
              </a:p>
            </p:txBody>
          </p:sp>
          <p:sp>
            <p:nvSpPr>
              <p:cNvPr id="1053149" name="Line 7"/>
              <p:cNvSpPr>
                <a:spLocks noChangeShapeType="1"/>
              </p:cNvSpPr>
              <p:nvPr/>
            </p:nvSpPr>
            <p:spPr bwMode="auto">
              <a:xfrm>
                <a:off x="528" y="2256"/>
                <a:ext cx="0" cy="192"/>
              </a:xfrm>
              <a:prstGeom prst="line">
                <a:avLst/>
              </a:prstGeom>
              <a:noFill/>
              <a:ln w="57150">
                <a:solidFill>
                  <a:schemeClr val="bg1"/>
                </a:solidFill>
                <a:round/>
              </a:ln>
              <a:effectLst/>
            </p:spPr>
            <p:txBody>
              <a:bodyPr wrap="none" lIns="45720" rIns="45720" anchor="ctr"/>
              <a:lstStyle/>
              <a:p>
                <a:pPr algn="ctr"/>
                <a:endParaRPr lang="zh-CN" altLang="en-US" sz="2000"/>
              </a:p>
            </p:txBody>
          </p:sp>
        </p:grpSp>
        <p:pic>
          <p:nvPicPr>
            <p:cNvPr id="2097203" name="Picture 8"/>
            <p:cNvPicPr>
              <a:picLocks noChangeAspect="1" noChangeArrowheads="1"/>
            </p:cNvPicPr>
            <p:nvPr/>
          </p:nvPicPr>
          <p:blipFill>
            <a:blip r:embed="rId3" cstate="screen"/>
            <a:srcRect/>
            <a:stretch>
              <a:fillRect/>
            </a:stretch>
          </p:blipFill>
          <p:spPr bwMode="auto">
            <a:xfrm>
              <a:off x="304800" y="4648200"/>
              <a:ext cx="1143000" cy="1143000"/>
            </a:xfrm>
            <a:prstGeom prst="rect">
              <a:avLst/>
            </a:prstGeom>
            <a:noFill/>
            <a:ln>
              <a:noFill/>
            </a:ln>
            <a:effectLst/>
          </p:spPr>
        </p:pic>
        <p:grpSp>
          <p:nvGrpSpPr>
            <p:cNvPr id="575" name="Group 9"/>
            <p:cNvGrpSpPr/>
            <p:nvPr/>
          </p:nvGrpSpPr>
          <p:grpSpPr bwMode="auto">
            <a:xfrm>
              <a:off x="2057400" y="1371600"/>
              <a:ext cx="6629400" cy="762000"/>
              <a:chOff x="1296" y="864"/>
              <a:chExt cx="4176" cy="480"/>
            </a:xfrm>
          </p:grpSpPr>
          <p:sp>
            <p:nvSpPr>
              <p:cNvPr id="1053150" name="AutoShape 10"/>
              <p:cNvSpPr>
                <a:spLocks noChangeArrowheads="1"/>
              </p:cNvSpPr>
              <p:nvPr/>
            </p:nvSpPr>
            <p:spPr bwMode="auto">
              <a:xfrm>
                <a:off x="1968" y="864"/>
                <a:ext cx="3504" cy="480"/>
              </a:xfrm>
              <a:prstGeom prst="flowChartAlternateProcess">
                <a:avLst/>
              </a:prstGeom>
              <a:solidFill>
                <a:srgbClr val="EAEAEA">
                  <a:alpha val="95000"/>
                </a:srgbClr>
              </a:solidFill>
              <a:ln>
                <a:noFill/>
              </a:ln>
              <a:effectLst/>
            </p:spPr>
            <p:txBody>
              <a:bodyPr wrap="none" lIns="45720" rIns="45720" anchor="ctr"/>
              <a:lstStyle/>
              <a:p>
                <a:pPr algn="ctr"/>
                <a:r>
                  <a:rPr lang="zh-CN" altLang="en-US" sz="1600" b="1"/>
                  <a:t>企业信息门户</a:t>
                </a:r>
                <a:endParaRPr lang="zh-CN" altLang="en-US" sz="1600" b="1"/>
              </a:p>
              <a:p>
                <a:pPr algn="ctr"/>
                <a:endParaRPr lang="zh-CN" altLang="en-US" sz="2000" b="1"/>
              </a:p>
              <a:p>
                <a:pPr algn="ctr"/>
                <a:endParaRPr lang="en-US" altLang="zh-CN" sz="2000"/>
              </a:p>
            </p:txBody>
          </p:sp>
          <p:sp>
            <p:nvSpPr>
              <p:cNvPr id="1053151" name="Rectangle 11"/>
              <p:cNvSpPr>
                <a:spLocks noChangeArrowheads="1"/>
              </p:cNvSpPr>
              <p:nvPr/>
            </p:nvSpPr>
            <p:spPr bwMode="auto">
              <a:xfrm>
                <a:off x="1296" y="864"/>
                <a:ext cx="624" cy="480"/>
              </a:xfrm>
              <a:prstGeom prst="rect">
                <a:avLst/>
              </a:prstGeom>
              <a:gradFill rotWithShape="1">
                <a:gsLst>
                  <a:gs pos="0">
                    <a:srgbClr val="FFFFFF"/>
                  </a:gs>
                  <a:gs pos="100000">
                    <a:schemeClr val="accent1">
                      <a:alpha val="95000"/>
                    </a:schemeClr>
                  </a:gs>
                </a:gsLst>
                <a:lin ang="5400000" scaled="1"/>
              </a:gradFill>
              <a:ln w="12700" algn="ctr">
                <a:solidFill>
                  <a:schemeClr val="bg1"/>
                </a:solidFill>
                <a:miter lim="800000"/>
              </a:ln>
              <a:effectLst/>
            </p:spPr>
            <p:txBody>
              <a:bodyPr wrap="none" lIns="45720" rIns="45720" anchor="ctr"/>
              <a:lstStyle/>
              <a:p>
                <a:pPr algn="ctr"/>
                <a:r>
                  <a:rPr lang="zh-CN" altLang="en-US" sz="1600" b="1"/>
                  <a:t>表现层</a:t>
                </a:r>
                <a:endParaRPr lang="zh-CN" altLang="en-US" sz="1600" b="1"/>
              </a:p>
            </p:txBody>
          </p:sp>
          <p:sp>
            <p:nvSpPr>
              <p:cNvPr id="1053152" name="Rectangle 12"/>
              <p:cNvSpPr>
                <a:spLocks noChangeArrowheads="1"/>
              </p:cNvSpPr>
              <p:nvPr/>
            </p:nvSpPr>
            <p:spPr bwMode="auto">
              <a:xfrm>
                <a:off x="2256" y="1056"/>
                <a:ext cx="864" cy="240"/>
              </a:xfrm>
              <a:prstGeom prst="rect">
                <a:avLst/>
              </a:prstGeom>
              <a:solidFill>
                <a:schemeClr val="accent1">
                  <a:alpha val="95000"/>
                </a:schemeClr>
              </a:solidFill>
              <a:ln>
                <a:noFill/>
              </a:ln>
              <a:effectLst/>
            </p:spPr>
            <p:txBody>
              <a:bodyPr wrap="none" lIns="45720" rIns="45720" anchor="ctr"/>
              <a:lstStyle/>
              <a:p>
                <a:pPr algn="ctr"/>
                <a:r>
                  <a:rPr lang="zh-CN" altLang="en-US" sz="1400"/>
                  <a:t>交互服务</a:t>
                </a:r>
                <a:endParaRPr lang="zh-CN" altLang="en-US" sz="1400"/>
              </a:p>
            </p:txBody>
          </p:sp>
          <p:sp>
            <p:nvSpPr>
              <p:cNvPr id="1053153" name="Rectangle 13"/>
              <p:cNvSpPr>
                <a:spLocks noChangeArrowheads="1"/>
              </p:cNvSpPr>
              <p:nvPr/>
            </p:nvSpPr>
            <p:spPr bwMode="auto">
              <a:xfrm>
                <a:off x="3216" y="1056"/>
                <a:ext cx="864" cy="240"/>
              </a:xfrm>
              <a:prstGeom prst="rect">
                <a:avLst/>
              </a:prstGeom>
              <a:solidFill>
                <a:schemeClr val="accent1">
                  <a:alpha val="95000"/>
                </a:schemeClr>
              </a:solidFill>
              <a:ln>
                <a:noFill/>
              </a:ln>
              <a:effectLst/>
            </p:spPr>
            <p:txBody>
              <a:bodyPr wrap="none" lIns="45720" rIns="45720" anchor="ctr"/>
              <a:lstStyle/>
              <a:p>
                <a:pPr algn="ctr"/>
                <a:r>
                  <a:rPr lang="zh-CN" altLang="en-US" sz="1400"/>
                  <a:t>门户服务</a:t>
                </a:r>
                <a:endParaRPr lang="zh-CN" altLang="en-US" sz="1400"/>
              </a:p>
            </p:txBody>
          </p:sp>
          <p:sp>
            <p:nvSpPr>
              <p:cNvPr id="1053154" name="Rectangle 14"/>
              <p:cNvSpPr>
                <a:spLocks noChangeArrowheads="1"/>
              </p:cNvSpPr>
              <p:nvPr/>
            </p:nvSpPr>
            <p:spPr bwMode="auto">
              <a:xfrm>
                <a:off x="4176" y="1056"/>
                <a:ext cx="864" cy="240"/>
              </a:xfrm>
              <a:prstGeom prst="rect">
                <a:avLst/>
              </a:prstGeom>
              <a:solidFill>
                <a:schemeClr val="accent1">
                  <a:alpha val="95000"/>
                </a:schemeClr>
              </a:solidFill>
              <a:ln>
                <a:noFill/>
              </a:ln>
              <a:effectLst/>
            </p:spPr>
            <p:txBody>
              <a:bodyPr wrap="none" lIns="45720" rIns="45720" anchor="ctr"/>
              <a:lstStyle/>
              <a:p>
                <a:pPr algn="ctr"/>
                <a:r>
                  <a:rPr lang="zh-CN" altLang="en-US" sz="1400"/>
                  <a:t>内容和协同</a:t>
                </a:r>
                <a:endParaRPr lang="zh-CN" altLang="en-US" sz="1400"/>
              </a:p>
            </p:txBody>
          </p:sp>
        </p:grpSp>
        <p:sp>
          <p:nvSpPr>
            <p:cNvPr id="1053155" name="Rectangle 15"/>
            <p:cNvSpPr>
              <a:spLocks noChangeArrowheads="1"/>
            </p:cNvSpPr>
            <p:nvPr/>
          </p:nvSpPr>
          <p:spPr bwMode="auto">
            <a:xfrm>
              <a:off x="2057400" y="4114800"/>
              <a:ext cx="990600" cy="533400"/>
            </a:xfrm>
            <a:prstGeom prst="rect">
              <a:avLst/>
            </a:prstGeom>
            <a:gradFill rotWithShape="1">
              <a:gsLst>
                <a:gs pos="0">
                  <a:srgbClr val="FFFFFF"/>
                </a:gs>
                <a:gs pos="100000">
                  <a:schemeClr val="accent1">
                    <a:alpha val="95000"/>
                  </a:schemeClr>
                </a:gs>
              </a:gsLst>
              <a:lin ang="5400000" scaled="1"/>
            </a:gradFill>
            <a:ln w="12700" algn="ctr">
              <a:solidFill>
                <a:schemeClr val="bg1"/>
              </a:solidFill>
              <a:miter lim="800000"/>
            </a:ln>
            <a:effectLst/>
          </p:spPr>
          <p:txBody>
            <a:bodyPr wrap="none" lIns="45720" rIns="45720" anchor="ctr"/>
            <a:lstStyle/>
            <a:p>
              <a:pPr algn="ctr"/>
              <a:r>
                <a:rPr lang="zh-CN" altLang="en-US" sz="1600" b="1"/>
                <a:t>集成层</a:t>
              </a:r>
              <a:endParaRPr lang="zh-CN" altLang="en-US" sz="1600" b="1"/>
            </a:p>
          </p:txBody>
        </p:sp>
        <p:sp>
          <p:nvSpPr>
            <p:cNvPr id="1053156" name="AutoShape 16"/>
            <p:cNvSpPr>
              <a:spLocks noChangeArrowheads="1"/>
            </p:cNvSpPr>
            <p:nvPr/>
          </p:nvSpPr>
          <p:spPr bwMode="auto">
            <a:xfrm>
              <a:off x="3124200" y="4114800"/>
              <a:ext cx="5562600" cy="533400"/>
            </a:xfrm>
            <a:prstGeom prst="roundRect">
              <a:avLst>
                <a:gd name="adj" fmla="val 16667"/>
              </a:avLst>
            </a:prstGeom>
            <a:solidFill>
              <a:schemeClr val="accent1">
                <a:alpha val="95000"/>
              </a:schemeClr>
            </a:solidFill>
            <a:ln>
              <a:noFill/>
            </a:ln>
            <a:effectLst/>
          </p:spPr>
          <p:txBody>
            <a:bodyPr wrap="none" lIns="45720" rIns="45720" anchor="ctr"/>
            <a:lstStyle/>
            <a:p>
              <a:pPr algn="ctr"/>
              <a:r>
                <a:rPr lang="zh-CN" altLang="en-US" sz="1600" b="1"/>
                <a:t>数据交换平台</a:t>
              </a:r>
              <a:endParaRPr lang="zh-CN" altLang="en-US" sz="1600"/>
            </a:p>
          </p:txBody>
        </p:sp>
        <p:grpSp>
          <p:nvGrpSpPr>
            <p:cNvPr id="576" name="Group 17"/>
            <p:cNvGrpSpPr/>
            <p:nvPr/>
          </p:nvGrpSpPr>
          <p:grpSpPr bwMode="auto">
            <a:xfrm>
              <a:off x="2057400" y="2209800"/>
              <a:ext cx="6629400" cy="1828800"/>
              <a:chOff x="1296" y="1392"/>
              <a:chExt cx="4176" cy="1152"/>
            </a:xfrm>
          </p:grpSpPr>
          <p:sp>
            <p:nvSpPr>
              <p:cNvPr id="1053157" name="Rectangle 18"/>
              <p:cNvSpPr>
                <a:spLocks noChangeArrowheads="1"/>
              </p:cNvSpPr>
              <p:nvPr/>
            </p:nvSpPr>
            <p:spPr bwMode="auto">
              <a:xfrm>
                <a:off x="1296" y="1392"/>
                <a:ext cx="624" cy="1152"/>
              </a:xfrm>
              <a:prstGeom prst="rect">
                <a:avLst/>
              </a:prstGeom>
              <a:gradFill rotWithShape="1">
                <a:gsLst>
                  <a:gs pos="0">
                    <a:srgbClr val="FFFFFF"/>
                  </a:gs>
                  <a:gs pos="100000">
                    <a:schemeClr val="accent1">
                      <a:alpha val="95000"/>
                    </a:schemeClr>
                  </a:gs>
                </a:gsLst>
                <a:lin ang="5400000" scaled="1"/>
              </a:gradFill>
              <a:ln w="12700" algn="ctr">
                <a:solidFill>
                  <a:schemeClr val="bg1"/>
                </a:solidFill>
                <a:miter lim="800000"/>
              </a:ln>
              <a:effectLst/>
            </p:spPr>
            <p:txBody>
              <a:bodyPr wrap="none" lIns="45720" rIns="45720" anchor="ctr"/>
              <a:lstStyle/>
              <a:p>
                <a:pPr algn="ctr"/>
                <a:r>
                  <a:rPr lang="zh-CN" altLang="en-US" sz="1600" b="1"/>
                  <a:t>应用层</a:t>
                </a:r>
                <a:endParaRPr lang="zh-CN" altLang="en-US" sz="1600" b="1"/>
              </a:p>
            </p:txBody>
          </p:sp>
          <p:sp>
            <p:nvSpPr>
              <p:cNvPr id="1053158" name="AutoShape 19"/>
              <p:cNvSpPr>
                <a:spLocks noChangeArrowheads="1"/>
              </p:cNvSpPr>
              <p:nvPr/>
            </p:nvSpPr>
            <p:spPr bwMode="auto">
              <a:xfrm>
                <a:off x="1968" y="1392"/>
                <a:ext cx="3504" cy="1152"/>
              </a:xfrm>
              <a:prstGeom prst="flowChartAlternateProcess">
                <a:avLst/>
              </a:prstGeom>
              <a:solidFill>
                <a:srgbClr val="EAEAEA">
                  <a:alpha val="95000"/>
                </a:srgbClr>
              </a:solidFill>
              <a:ln>
                <a:noFill/>
              </a:ln>
              <a:effectLst/>
            </p:spPr>
            <p:txBody>
              <a:bodyPr wrap="none" lIns="45720" rIns="45720" anchor="ctr"/>
              <a:lstStyle/>
              <a:p>
                <a:pPr algn="ctr"/>
                <a:r>
                  <a:rPr lang="zh-CN" altLang="en-US" sz="1600" b="1"/>
                  <a:t>企业核心业务系统</a:t>
                </a:r>
                <a:endParaRPr lang="zh-CN" altLang="en-US" sz="1600" b="1"/>
              </a:p>
              <a:p>
                <a:pPr algn="ctr"/>
                <a:endParaRPr lang="zh-CN" altLang="en-US" sz="1600" b="1"/>
              </a:p>
              <a:p>
                <a:pPr algn="ctr"/>
                <a:endParaRPr lang="zh-CN" altLang="en-US" sz="1600" b="1"/>
              </a:p>
              <a:p>
                <a:pPr algn="ctr"/>
                <a:endParaRPr lang="zh-CN" altLang="en-US" sz="1600"/>
              </a:p>
              <a:p>
                <a:pPr algn="ctr"/>
                <a:endParaRPr lang="zh-CN" altLang="en-US" sz="1600"/>
              </a:p>
              <a:p>
                <a:pPr algn="ctr"/>
                <a:endParaRPr lang="zh-CN" altLang="en-US" sz="2000"/>
              </a:p>
              <a:p>
                <a:pPr algn="ctr"/>
                <a:endParaRPr lang="en-US" altLang="zh-CN" sz="2000"/>
              </a:p>
            </p:txBody>
          </p:sp>
          <p:grpSp>
            <p:nvGrpSpPr>
              <p:cNvPr id="577" name="Group 20"/>
              <p:cNvGrpSpPr/>
              <p:nvPr/>
            </p:nvGrpSpPr>
            <p:grpSpPr bwMode="auto">
              <a:xfrm>
                <a:off x="2048" y="1624"/>
                <a:ext cx="592" cy="872"/>
                <a:chOff x="2048" y="1624"/>
                <a:chExt cx="592" cy="872"/>
              </a:xfrm>
            </p:grpSpPr>
            <p:sp>
              <p:nvSpPr>
                <p:cNvPr id="1053159" name="Rectangle 21"/>
                <p:cNvSpPr>
                  <a:spLocks noChangeArrowheads="1"/>
                </p:cNvSpPr>
                <p:nvPr/>
              </p:nvSpPr>
              <p:spPr bwMode="auto">
                <a:xfrm>
                  <a:off x="2064"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en-US" altLang="zh-CN" sz="1400"/>
                    <a:t>PDM</a:t>
                  </a:r>
                  <a:endParaRPr lang="en-US" altLang="zh-CN" sz="1400"/>
                </a:p>
              </p:txBody>
            </p:sp>
            <p:sp>
              <p:nvSpPr>
                <p:cNvPr id="1053160" name="Rectangle 22"/>
                <p:cNvSpPr>
                  <a:spLocks noChangeArrowheads="1"/>
                </p:cNvSpPr>
                <p:nvPr/>
              </p:nvSpPr>
              <p:spPr bwMode="auto">
                <a:xfrm>
                  <a:off x="2208"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产品配置管理</a:t>
                  </a:r>
                  <a:endParaRPr lang="zh-CN" altLang="en-US" sz="1400"/>
                </a:p>
              </p:txBody>
            </p:sp>
            <p:sp>
              <p:nvSpPr>
                <p:cNvPr id="1053161" name="Rectangle 23"/>
                <p:cNvSpPr>
                  <a:spLocks noChangeArrowheads="1"/>
                </p:cNvSpPr>
                <p:nvPr/>
              </p:nvSpPr>
              <p:spPr bwMode="auto">
                <a:xfrm>
                  <a:off x="2352"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产品</a:t>
                  </a:r>
                  <a:r>
                    <a:rPr lang="en-US" altLang="zh-CN" sz="1400"/>
                    <a:t>BOM</a:t>
                  </a:r>
                  <a:r>
                    <a:rPr lang="zh-CN" altLang="en-US" sz="1400"/>
                    <a:t>管理</a:t>
                  </a:r>
                  <a:endParaRPr lang="zh-CN" altLang="en-US" sz="1400"/>
                </a:p>
              </p:txBody>
            </p:sp>
            <p:sp>
              <p:nvSpPr>
                <p:cNvPr id="1053162" name="Rectangle 24"/>
                <p:cNvSpPr>
                  <a:spLocks noChangeArrowheads="1"/>
                </p:cNvSpPr>
                <p:nvPr/>
              </p:nvSpPr>
              <p:spPr bwMode="auto">
                <a:xfrm>
                  <a:off x="2496"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产品更改管理</a:t>
                  </a:r>
                  <a:endParaRPr lang="zh-CN" altLang="en-US" sz="1400"/>
                </a:p>
              </p:txBody>
            </p:sp>
            <p:sp>
              <p:nvSpPr>
                <p:cNvPr id="1053163" name="Rectangle 25"/>
                <p:cNvSpPr>
                  <a:spLocks noChangeArrowheads="1"/>
                </p:cNvSpPr>
                <p:nvPr/>
              </p:nvSpPr>
              <p:spPr bwMode="auto">
                <a:xfrm>
                  <a:off x="2048" y="1624"/>
                  <a:ext cx="592" cy="152"/>
                </a:xfrm>
                <a:prstGeom prst="rect">
                  <a:avLst/>
                </a:prstGeom>
                <a:solidFill>
                  <a:schemeClr val="bg2">
                    <a:alpha val="95000"/>
                  </a:schemeClr>
                </a:solidFill>
                <a:ln w="12700" algn="ctr">
                  <a:solidFill>
                    <a:schemeClr val="bg1"/>
                  </a:solidFill>
                  <a:miter lim="800000"/>
                </a:ln>
                <a:effectLst/>
              </p:spPr>
              <p:txBody>
                <a:bodyPr wrap="none" lIns="45720" rIns="45720" anchor="ctr"/>
                <a:lstStyle/>
                <a:p>
                  <a:pPr algn="ctr"/>
                  <a:r>
                    <a:rPr lang="zh-CN" altLang="en-US" sz="1400"/>
                    <a:t>产品管理</a:t>
                  </a:r>
                  <a:endParaRPr lang="zh-CN" altLang="en-US" sz="1400"/>
                </a:p>
              </p:txBody>
            </p:sp>
          </p:grpSp>
          <p:grpSp>
            <p:nvGrpSpPr>
              <p:cNvPr id="578" name="Group 26"/>
              <p:cNvGrpSpPr/>
              <p:nvPr/>
            </p:nvGrpSpPr>
            <p:grpSpPr bwMode="auto">
              <a:xfrm>
                <a:off x="2720" y="1624"/>
                <a:ext cx="544" cy="872"/>
                <a:chOff x="2720" y="1624"/>
                <a:chExt cx="544" cy="872"/>
              </a:xfrm>
            </p:grpSpPr>
            <p:sp>
              <p:nvSpPr>
                <p:cNvPr id="1053164" name="Rectangle 27"/>
                <p:cNvSpPr>
                  <a:spLocks noChangeArrowheads="1"/>
                </p:cNvSpPr>
                <p:nvPr/>
              </p:nvSpPr>
              <p:spPr bwMode="auto">
                <a:xfrm>
                  <a:off x="2784"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供应商管理</a:t>
                  </a:r>
                  <a:endParaRPr lang="zh-CN" altLang="en-US" sz="1400"/>
                </a:p>
              </p:txBody>
            </p:sp>
            <p:sp>
              <p:nvSpPr>
                <p:cNvPr id="1053165" name="Rectangle 28"/>
                <p:cNvSpPr>
                  <a:spLocks noChangeArrowheads="1"/>
                </p:cNvSpPr>
                <p:nvPr/>
              </p:nvSpPr>
              <p:spPr bwMode="auto">
                <a:xfrm>
                  <a:off x="2928"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采购寻源</a:t>
                  </a:r>
                  <a:endParaRPr lang="zh-CN" altLang="en-US" sz="1400"/>
                </a:p>
              </p:txBody>
            </p:sp>
            <p:sp>
              <p:nvSpPr>
                <p:cNvPr id="1053166" name="Rectangle 29"/>
                <p:cNvSpPr>
                  <a:spLocks noChangeArrowheads="1"/>
                </p:cNvSpPr>
                <p:nvPr/>
              </p:nvSpPr>
              <p:spPr bwMode="auto">
                <a:xfrm>
                  <a:off x="3072"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物流配送</a:t>
                  </a:r>
                  <a:endParaRPr lang="zh-CN" altLang="en-US" sz="1400"/>
                </a:p>
              </p:txBody>
            </p:sp>
            <p:sp>
              <p:nvSpPr>
                <p:cNvPr id="1053167" name="Rectangle 30"/>
                <p:cNvSpPr>
                  <a:spLocks noChangeArrowheads="1"/>
                </p:cNvSpPr>
                <p:nvPr/>
              </p:nvSpPr>
              <p:spPr bwMode="auto">
                <a:xfrm>
                  <a:off x="2720" y="1624"/>
                  <a:ext cx="544" cy="152"/>
                </a:xfrm>
                <a:prstGeom prst="rect">
                  <a:avLst/>
                </a:prstGeom>
                <a:solidFill>
                  <a:schemeClr val="bg2">
                    <a:alpha val="95000"/>
                  </a:schemeClr>
                </a:solidFill>
                <a:ln w="12700" algn="ctr">
                  <a:solidFill>
                    <a:schemeClr val="bg1"/>
                  </a:solidFill>
                  <a:miter lim="800000"/>
                </a:ln>
                <a:effectLst/>
              </p:spPr>
              <p:txBody>
                <a:bodyPr wrap="none" lIns="45720" rIns="45720" anchor="ctr"/>
                <a:lstStyle/>
                <a:p>
                  <a:pPr algn="ctr"/>
                  <a:r>
                    <a:rPr lang="zh-CN" altLang="en-US" sz="1400"/>
                    <a:t>供应链管理</a:t>
                  </a:r>
                  <a:endParaRPr lang="zh-CN" altLang="en-US" sz="1400"/>
                </a:p>
              </p:txBody>
            </p:sp>
          </p:grpSp>
          <p:grpSp>
            <p:nvGrpSpPr>
              <p:cNvPr id="579" name="Group 31"/>
              <p:cNvGrpSpPr/>
              <p:nvPr/>
            </p:nvGrpSpPr>
            <p:grpSpPr bwMode="auto">
              <a:xfrm>
                <a:off x="3360" y="1632"/>
                <a:ext cx="768" cy="864"/>
                <a:chOff x="3296" y="1632"/>
                <a:chExt cx="768" cy="864"/>
              </a:xfrm>
            </p:grpSpPr>
            <p:sp>
              <p:nvSpPr>
                <p:cNvPr id="1053168" name="Rectangle 32"/>
                <p:cNvSpPr>
                  <a:spLocks noChangeArrowheads="1"/>
                </p:cNvSpPr>
                <p:nvPr/>
              </p:nvSpPr>
              <p:spPr bwMode="auto">
                <a:xfrm>
                  <a:off x="3312"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财务管理</a:t>
                  </a:r>
                  <a:endParaRPr lang="zh-CN" altLang="en-US" sz="1400"/>
                </a:p>
              </p:txBody>
            </p:sp>
            <p:sp>
              <p:nvSpPr>
                <p:cNvPr id="1053169" name="Rectangle 33"/>
                <p:cNvSpPr>
                  <a:spLocks noChangeArrowheads="1"/>
                </p:cNvSpPr>
                <p:nvPr/>
              </p:nvSpPr>
              <p:spPr bwMode="auto">
                <a:xfrm>
                  <a:off x="3456"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销售管理</a:t>
                  </a:r>
                  <a:endParaRPr lang="zh-CN" altLang="en-US" sz="1400"/>
                </a:p>
              </p:txBody>
            </p:sp>
            <p:sp>
              <p:nvSpPr>
                <p:cNvPr id="1053170" name="Rectangle 34"/>
                <p:cNvSpPr>
                  <a:spLocks noChangeArrowheads="1"/>
                </p:cNvSpPr>
                <p:nvPr/>
              </p:nvSpPr>
              <p:spPr bwMode="auto">
                <a:xfrm>
                  <a:off x="3744"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物料管理</a:t>
                  </a:r>
                  <a:endParaRPr lang="zh-CN" altLang="en-US" sz="1400"/>
                </a:p>
              </p:txBody>
            </p:sp>
            <p:sp>
              <p:nvSpPr>
                <p:cNvPr id="1053171" name="Rectangle 35"/>
                <p:cNvSpPr>
                  <a:spLocks noChangeArrowheads="1"/>
                </p:cNvSpPr>
                <p:nvPr/>
              </p:nvSpPr>
              <p:spPr bwMode="auto">
                <a:xfrm>
                  <a:off x="3888"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人力资源管理</a:t>
                  </a:r>
                  <a:endParaRPr lang="zh-CN" altLang="en-US" sz="1400"/>
                </a:p>
              </p:txBody>
            </p:sp>
            <p:sp>
              <p:nvSpPr>
                <p:cNvPr id="1053172" name="Rectangle 36"/>
                <p:cNvSpPr>
                  <a:spLocks noChangeArrowheads="1"/>
                </p:cNvSpPr>
                <p:nvPr/>
              </p:nvSpPr>
              <p:spPr bwMode="auto">
                <a:xfrm>
                  <a:off x="3600" y="1776"/>
                  <a:ext cx="144" cy="720"/>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生产管理</a:t>
                  </a:r>
                  <a:endParaRPr lang="zh-CN" altLang="en-US" sz="1400"/>
                </a:p>
              </p:txBody>
            </p:sp>
            <p:sp>
              <p:nvSpPr>
                <p:cNvPr id="1053173" name="Rectangle 37"/>
                <p:cNvSpPr>
                  <a:spLocks noChangeArrowheads="1"/>
                </p:cNvSpPr>
                <p:nvPr/>
              </p:nvSpPr>
              <p:spPr bwMode="auto">
                <a:xfrm>
                  <a:off x="3296" y="1632"/>
                  <a:ext cx="768" cy="144"/>
                </a:xfrm>
                <a:prstGeom prst="rect">
                  <a:avLst/>
                </a:prstGeom>
                <a:solidFill>
                  <a:schemeClr val="bg2">
                    <a:alpha val="95000"/>
                  </a:schemeClr>
                </a:solidFill>
                <a:ln w="12700" algn="ctr">
                  <a:solidFill>
                    <a:schemeClr val="bg1"/>
                  </a:solidFill>
                  <a:miter lim="800000"/>
                </a:ln>
                <a:effectLst/>
              </p:spPr>
              <p:txBody>
                <a:bodyPr wrap="none" lIns="45720" rIns="45720" anchor="ctr"/>
                <a:lstStyle/>
                <a:p>
                  <a:pPr algn="ctr"/>
                  <a:r>
                    <a:rPr lang="zh-CN" altLang="en-US" sz="1400"/>
                    <a:t>企业资源管理</a:t>
                  </a:r>
                  <a:endParaRPr lang="zh-CN" altLang="en-US" sz="1400"/>
                </a:p>
              </p:txBody>
            </p:sp>
          </p:grpSp>
          <p:grpSp>
            <p:nvGrpSpPr>
              <p:cNvPr id="580" name="Group 38"/>
              <p:cNvGrpSpPr/>
              <p:nvPr/>
            </p:nvGrpSpPr>
            <p:grpSpPr bwMode="auto">
              <a:xfrm>
                <a:off x="4208" y="1632"/>
                <a:ext cx="544" cy="864"/>
                <a:chOff x="4112" y="1632"/>
                <a:chExt cx="544" cy="864"/>
              </a:xfrm>
            </p:grpSpPr>
            <p:sp>
              <p:nvSpPr>
                <p:cNvPr id="1053174" name="Rectangle 39"/>
                <p:cNvSpPr>
                  <a:spLocks noChangeArrowheads="1"/>
                </p:cNvSpPr>
                <p:nvPr/>
              </p:nvSpPr>
              <p:spPr bwMode="auto">
                <a:xfrm>
                  <a:off x="4176" y="1784"/>
                  <a:ext cx="144" cy="712"/>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客户管理</a:t>
                  </a:r>
                  <a:endParaRPr lang="zh-CN" altLang="en-US" sz="1400"/>
                </a:p>
              </p:txBody>
            </p:sp>
            <p:sp>
              <p:nvSpPr>
                <p:cNvPr id="1053175" name="Rectangle 40"/>
                <p:cNvSpPr>
                  <a:spLocks noChangeArrowheads="1"/>
                </p:cNvSpPr>
                <p:nvPr/>
              </p:nvSpPr>
              <p:spPr bwMode="auto">
                <a:xfrm>
                  <a:off x="4320" y="1784"/>
                  <a:ext cx="144" cy="712"/>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经销管理</a:t>
                  </a:r>
                  <a:endParaRPr lang="zh-CN" altLang="en-US" sz="1400"/>
                </a:p>
              </p:txBody>
            </p:sp>
            <p:sp>
              <p:nvSpPr>
                <p:cNvPr id="1053176" name="Rectangle 41"/>
                <p:cNvSpPr>
                  <a:spLocks noChangeArrowheads="1"/>
                </p:cNvSpPr>
                <p:nvPr/>
              </p:nvSpPr>
              <p:spPr bwMode="auto">
                <a:xfrm>
                  <a:off x="4464" y="1784"/>
                  <a:ext cx="144" cy="712"/>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服务与备件管理</a:t>
                  </a:r>
                  <a:endParaRPr lang="zh-CN" altLang="en-US" sz="1400"/>
                </a:p>
              </p:txBody>
            </p:sp>
            <p:sp>
              <p:nvSpPr>
                <p:cNvPr id="1053177" name="Rectangle 42"/>
                <p:cNvSpPr>
                  <a:spLocks noChangeArrowheads="1"/>
                </p:cNvSpPr>
                <p:nvPr/>
              </p:nvSpPr>
              <p:spPr bwMode="auto">
                <a:xfrm>
                  <a:off x="4112" y="1632"/>
                  <a:ext cx="544" cy="152"/>
                </a:xfrm>
                <a:prstGeom prst="rect">
                  <a:avLst/>
                </a:prstGeom>
                <a:solidFill>
                  <a:schemeClr val="bg2">
                    <a:alpha val="95000"/>
                  </a:schemeClr>
                </a:solidFill>
                <a:ln w="12700" algn="ctr">
                  <a:solidFill>
                    <a:schemeClr val="bg1"/>
                  </a:solidFill>
                  <a:miter lim="800000"/>
                </a:ln>
                <a:effectLst/>
              </p:spPr>
              <p:txBody>
                <a:bodyPr wrap="none" lIns="45720" rIns="45720" anchor="ctr"/>
                <a:lstStyle/>
                <a:p>
                  <a:pPr algn="ctr"/>
                  <a:r>
                    <a:rPr lang="zh-CN" altLang="en-US" sz="1400"/>
                    <a:t>营销管理</a:t>
                  </a:r>
                  <a:endParaRPr lang="zh-CN" altLang="en-US" sz="1400"/>
                </a:p>
              </p:txBody>
            </p:sp>
          </p:grpSp>
          <p:grpSp>
            <p:nvGrpSpPr>
              <p:cNvPr id="581" name="Group 43"/>
              <p:cNvGrpSpPr/>
              <p:nvPr/>
            </p:nvGrpSpPr>
            <p:grpSpPr bwMode="auto">
              <a:xfrm>
                <a:off x="4800" y="1632"/>
                <a:ext cx="624" cy="864"/>
                <a:chOff x="4752" y="1632"/>
                <a:chExt cx="624" cy="864"/>
              </a:xfrm>
            </p:grpSpPr>
            <p:sp>
              <p:nvSpPr>
                <p:cNvPr id="1053178" name="Rectangle 44"/>
                <p:cNvSpPr>
                  <a:spLocks noChangeArrowheads="1"/>
                </p:cNvSpPr>
                <p:nvPr/>
              </p:nvSpPr>
              <p:spPr bwMode="auto">
                <a:xfrm>
                  <a:off x="4944" y="1784"/>
                  <a:ext cx="240" cy="712"/>
                </a:xfrm>
                <a:prstGeom prst="rect">
                  <a:avLst/>
                </a:prstGeom>
                <a:solidFill>
                  <a:schemeClr val="accent1">
                    <a:alpha val="95000"/>
                  </a:schemeClr>
                </a:solidFill>
                <a:ln w="12700" algn="ctr">
                  <a:solidFill>
                    <a:schemeClr val="bg1"/>
                  </a:solidFill>
                  <a:miter lim="800000"/>
                </a:ln>
                <a:effectLst/>
              </p:spPr>
              <p:txBody>
                <a:bodyPr vert="eaVert" wrap="none" lIns="45720" rIns="45720" anchor="ctr"/>
                <a:lstStyle/>
                <a:p>
                  <a:pPr algn="ctr"/>
                  <a:r>
                    <a:rPr lang="zh-CN" altLang="en-US" sz="1400"/>
                    <a:t>集成机运控制</a:t>
                  </a:r>
                  <a:endParaRPr lang="zh-CN" altLang="en-US" sz="1400"/>
                </a:p>
                <a:p>
                  <a:pPr algn="ctr"/>
                  <a:r>
                    <a:rPr lang="zh-CN" altLang="en-US" sz="1400"/>
                    <a:t>作业管控</a:t>
                  </a:r>
                  <a:endParaRPr lang="zh-CN" altLang="en-US" sz="1400"/>
                </a:p>
              </p:txBody>
            </p:sp>
            <p:sp>
              <p:nvSpPr>
                <p:cNvPr id="1053179" name="Rectangle 45"/>
                <p:cNvSpPr>
                  <a:spLocks noChangeArrowheads="1"/>
                </p:cNvSpPr>
                <p:nvPr/>
              </p:nvSpPr>
              <p:spPr bwMode="auto">
                <a:xfrm>
                  <a:off x="4752" y="1632"/>
                  <a:ext cx="624" cy="144"/>
                </a:xfrm>
                <a:prstGeom prst="rect">
                  <a:avLst/>
                </a:prstGeom>
                <a:solidFill>
                  <a:schemeClr val="bg2">
                    <a:alpha val="95000"/>
                  </a:schemeClr>
                </a:solidFill>
                <a:ln w="12700" algn="ctr">
                  <a:solidFill>
                    <a:schemeClr val="bg1"/>
                  </a:solidFill>
                  <a:miter lim="800000"/>
                </a:ln>
                <a:effectLst/>
              </p:spPr>
              <p:txBody>
                <a:bodyPr wrap="none" lIns="45720" rIns="45720" anchor="ctr"/>
                <a:lstStyle/>
                <a:p>
                  <a:pPr algn="ctr"/>
                  <a:r>
                    <a:rPr lang="zh-CN" altLang="en-US" sz="1400"/>
                    <a:t>生产作业管控</a:t>
                  </a:r>
                  <a:endParaRPr lang="zh-CN" altLang="en-US" sz="1400"/>
                </a:p>
              </p:txBody>
            </p:sp>
          </p:grpSp>
        </p:grpSp>
        <p:grpSp>
          <p:nvGrpSpPr>
            <p:cNvPr id="582" name="Group 46"/>
            <p:cNvGrpSpPr/>
            <p:nvPr/>
          </p:nvGrpSpPr>
          <p:grpSpPr bwMode="auto">
            <a:xfrm>
              <a:off x="2057400" y="4724400"/>
              <a:ext cx="6629400" cy="1600200"/>
              <a:chOff x="1296" y="2976"/>
              <a:chExt cx="4176" cy="1008"/>
            </a:xfrm>
          </p:grpSpPr>
          <p:sp>
            <p:nvSpPr>
              <p:cNvPr id="1053180" name="Rectangle 47"/>
              <p:cNvSpPr>
                <a:spLocks noChangeArrowheads="1"/>
              </p:cNvSpPr>
              <p:nvPr/>
            </p:nvSpPr>
            <p:spPr bwMode="auto">
              <a:xfrm>
                <a:off x="1296" y="2976"/>
                <a:ext cx="624" cy="960"/>
              </a:xfrm>
              <a:prstGeom prst="rect">
                <a:avLst/>
              </a:prstGeom>
              <a:gradFill rotWithShape="1">
                <a:gsLst>
                  <a:gs pos="0">
                    <a:srgbClr val="FFFFFF"/>
                  </a:gs>
                  <a:gs pos="100000">
                    <a:schemeClr val="accent1">
                      <a:alpha val="95000"/>
                    </a:schemeClr>
                  </a:gs>
                </a:gsLst>
                <a:lin ang="5400000" scaled="1"/>
              </a:gradFill>
              <a:ln w="12700" algn="ctr">
                <a:solidFill>
                  <a:schemeClr val="bg1"/>
                </a:solidFill>
                <a:miter lim="800000"/>
              </a:ln>
              <a:effectLst/>
            </p:spPr>
            <p:txBody>
              <a:bodyPr wrap="none" lIns="45720" rIns="45720" anchor="ctr"/>
              <a:lstStyle/>
              <a:p>
                <a:pPr algn="ctr"/>
                <a:r>
                  <a:rPr lang="zh-CN" altLang="en-US" sz="1600" b="1"/>
                  <a:t>数据层</a:t>
                </a:r>
                <a:endParaRPr lang="zh-CN" altLang="en-US" sz="1600" b="1"/>
              </a:p>
            </p:txBody>
          </p:sp>
          <p:sp>
            <p:nvSpPr>
              <p:cNvPr id="1053181" name="AutoShape 48"/>
              <p:cNvSpPr>
                <a:spLocks noChangeArrowheads="1"/>
              </p:cNvSpPr>
              <p:nvPr/>
            </p:nvSpPr>
            <p:spPr bwMode="auto">
              <a:xfrm>
                <a:off x="1968" y="2976"/>
                <a:ext cx="3504" cy="1008"/>
              </a:xfrm>
              <a:prstGeom prst="flowChartAlternateProcess">
                <a:avLst/>
              </a:prstGeom>
              <a:solidFill>
                <a:srgbClr val="EAEAEA">
                  <a:alpha val="95000"/>
                </a:srgbClr>
              </a:solidFill>
              <a:ln>
                <a:noFill/>
              </a:ln>
              <a:effectLst/>
            </p:spPr>
            <p:txBody>
              <a:bodyPr wrap="none" lIns="45720" rIns="45720" anchor="ctr"/>
              <a:lstStyle/>
              <a:p>
                <a:pPr algn="ctr"/>
                <a:r>
                  <a:rPr lang="zh-CN" altLang="en-US" sz="1600" b="1"/>
                  <a:t>企业数据平台</a:t>
                </a:r>
                <a:endParaRPr lang="zh-CN" altLang="en-US" sz="1600" b="1"/>
              </a:p>
              <a:p>
                <a:pPr algn="ctr"/>
                <a:endParaRPr lang="zh-CN" altLang="en-US" sz="1600" b="1"/>
              </a:p>
              <a:p>
                <a:pPr algn="ctr"/>
                <a:endParaRPr lang="zh-CN" altLang="en-US" sz="1600"/>
              </a:p>
              <a:p>
                <a:pPr algn="ctr"/>
                <a:endParaRPr lang="zh-CN" altLang="en-US" sz="1600"/>
              </a:p>
              <a:p>
                <a:pPr algn="ctr"/>
                <a:endParaRPr lang="zh-CN" altLang="en-US" sz="2000"/>
              </a:p>
              <a:p>
                <a:pPr algn="ctr"/>
                <a:endParaRPr lang="en-US" altLang="zh-CN" sz="2000"/>
              </a:p>
            </p:txBody>
          </p:sp>
          <p:sp>
            <p:nvSpPr>
              <p:cNvPr id="1053182" name="AutoShape 49"/>
              <p:cNvSpPr>
                <a:spLocks noChangeArrowheads="1"/>
              </p:cNvSpPr>
              <p:nvPr/>
            </p:nvSpPr>
            <p:spPr bwMode="auto">
              <a:xfrm>
                <a:off x="2016" y="3168"/>
                <a:ext cx="576" cy="384"/>
              </a:xfrm>
              <a:prstGeom prst="flowChartMagneticDisk">
                <a:avLst/>
              </a:prstGeom>
              <a:gradFill rotWithShape="1">
                <a:gsLst>
                  <a:gs pos="0">
                    <a:srgbClr val="EAEAEA">
                      <a:alpha val="95000"/>
                    </a:srgbClr>
                  </a:gs>
                  <a:gs pos="100000">
                    <a:srgbClr val="EAEAEA">
                      <a:gamma/>
                      <a:shade val="46275"/>
                      <a:invGamma/>
                    </a:srgbClr>
                  </a:gs>
                </a:gsLst>
                <a:lin ang="5400000" scaled="1"/>
              </a:gradFill>
              <a:ln w="12700">
                <a:solidFill>
                  <a:schemeClr val="tx1"/>
                </a:solidFill>
                <a:round/>
              </a:ln>
              <a:effectLst/>
            </p:spPr>
            <p:txBody>
              <a:bodyPr wrap="none" lIns="45720" rIns="45720" anchor="ctr"/>
              <a:lstStyle/>
              <a:p>
                <a:pPr algn="ctr"/>
                <a:endParaRPr lang="zh-CN" altLang="zh-CN" sz="2000"/>
              </a:p>
            </p:txBody>
          </p:sp>
          <p:sp>
            <p:nvSpPr>
              <p:cNvPr id="1053183" name="AutoShape 50"/>
              <p:cNvSpPr>
                <a:spLocks noChangeArrowheads="1"/>
              </p:cNvSpPr>
              <p:nvPr/>
            </p:nvSpPr>
            <p:spPr bwMode="auto">
              <a:xfrm>
                <a:off x="4080" y="3168"/>
                <a:ext cx="576" cy="384"/>
              </a:xfrm>
              <a:prstGeom prst="flowChartMagneticDisk">
                <a:avLst/>
              </a:prstGeom>
              <a:gradFill rotWithShape="1">
                <a:gsLst>
                  <a:gs pos="0">
                    <a:srgbClr val="EAEAEA">
                      <a:alpha val="95000"/>
                    </a:srgbClr>
                  </a:gs>
                  <a:gs pos="100000">
                    <a:srgbClr val="EAEAEA">
                      <a:gamma/>
                      <a:shade val="46275"/>
                      <a:invGamma/>
                    </a:srgbClr>
                  </a:gs>
                </a:gsLst>
                <a:lin ang="5400000" scaled="1"/>
              </a:gradFill>
              <a:ln w="12700">
                <a:solidFill>
                  <a:schemeClr val="tx1"/>
                </a:solidFill>
                <a:round/>
              </a:ln>
              <a:effectLst/>
            </p:spPr>
            <p:txBody>
              <a:bodyPr wrap="none" lIns="45720" rIns="45720" anchor="ctr"/>
              <a:lstStyle/>
              <a:p>
                <a:pPr algn="ctr"/>
                <a:endParaRPr lang="zh-CN" altLang="en-US" sz="2000"/>
              </a:p>
            </p:txBody>
          </p:sp>
          <p:sp>
            <p:nvSpPr>
              <p:cNvPr id="1053184" name="Line 51"/>
              <p:cNvSpPr>
                <a:spLocks noChangeShapeType="1"/>
              </p:cNvSpPr>
              <p:nvPr/>
            </p:nvSpPr>
            <p:spPr bwMode="auto">
              <a:xfrm>
                <a:off x="3984" y="3264"/>
                <a:ext cx="0" cy="624"/>
              </a:xfrm>
              <a:prstGeom prst="line">
                <a:avLst/>
              </a:prstGeom>
              <a:noFill/>
              <a:ln w="12700">
                <a:solidFill>
                  <a:srgbClr val="969696"/>
                </a:solidFill>
                <a:prstDash val="dashDot"/>
                <a:round/>
              </a:ln>
              <a:effectLst/>
            </p:spPr>
            <p:txBody>
              <a:bodyPr wrap="none" lIns="45720" rIns="45720" anchor="ctr"/>
              <a:lstStyle/>
              <a:p>
                <a:pPr algn="ctr"/>
                <a:endParaRPr lang="zh-CN" altLang="en-US" sz="2000"/>
              </a:p>
            </p:txBody>
          </p:sp>
          <p:sp>
            <p:nvSpPr>
              <p:cNvPr id="1053185" name="Rectangle 52"/>
              <p:cNvSpPr>
                <a:spLocks noChangeArrowheads="1"/>
              </p:cNvSpPr>
              <p:nvPr/>
            </p:nvSpPr>
            <p:spPr bwMode="auto">
              <a:xfrm>
                <a:off x="2102" y="3552"/>
                <a:ext cx="371" cy="382"/>
              </a:xfrm>
              <a:prstGeom prst="rect">
                <a:avLst/>
              </a:prstGeom>
              <a:noFill/>
              <a:ln>
                <a:noFill/>
              </a:ln>
              <a:effectLst/>
            </p:spPr>
            <p:txBody>
              <a:bodyPr wrap="none" lIns="45720" rIns="45720">
                <a:spAutoFit/>
              </a:bodyPr>
              <a:lstStyle/>
              <a:p>
                <a:pPr algn="ctr"/>
                <a:r>
                  <a:rPr lang="zh-CN" altLang="en-US" sz="1400"/>
                  <a:t>企业业务</a:t>
                </a:r>
                <a:endParaRPr lang="zh-CN" altLang="en-US" sz="1400"/>
              </a:p>
              <a:p>
                <a:pPr algn="ctr"/>
                <a:r>
                  <a:rPr lang="zh-CN" altLang="en-US" sz="1400"/>
                  <a:t>数据库</a:t>
                </a:r>
                <a:endParaRPr lang="zh-CN" altLang="en-US" sz="1400"/>
              </a:p>
            </p:txBody>
          </p:sp>
          <p:sp>
            <p:nvSpPr>
              <p:cNvPr id="1053186" name="Rectangle 53"/>
              <p:cNvSpPr>
                <a:spLocks noChangeArrowheads="1"/>
              </p:cNvSpPr>
              <p:nvPr/>
            </p:nvSpPr>
            <p:spPr bwMode="auto">
              <a:xfrm>
                <a:off x="4128" y="3552"/>
                <a:ext cx="371" cy="382"/>
              </a:xfrm>
              <a:prstGeom prst="rect">
                <a:avLst/>
              </a:prstGeom>
              <a:noFill/>
              <a:ln>
                <a:noFill/>
              </a:ln>
              <a:effectLst/>
            </p:spPr>
            <p:txBody>
              <a:bodyPr wrap="none" lIns="45720" rIns="45720">
                <a:spAutoFit/>
              </a:bodyPr>
              <a:lstStyle/>
              <a:p>
                <a:pPr algn="ctr"/>
                <a:r>
                  <a:rPr lang="zh-CN" altLang="en-US" sz="1400"/>
                  <a:t>企业级</a:t>
                </a:r>
                <a:endParaRPr lang="zh-CN" altLang="en-US" sz="1400"/>
              </a:p>
              <a:p>
                <a:pPr algn="ctr"/>
                <a:r>
                  <a:rPr lang="zh-CN" altLang="en-US" sz="1400"/>
                  <a:t>数据仓库</a:t>
                </a:r>
                <a:endParaRPr lang="zh-CN" altLang="en-US" sz="1400"/>
              </a:p>
            </p:txBody>
          </p:sp>
          <p:sp>
            <p:nvSpPr>
              <p:cNvPr id="1053187" name="Rectangle 54"/>
              <p:cNvSpPr>
                <a:spLocks noChangeArrowheads="1"/>
              </p:cNvSpPr>
              <p:nvPr/>
            </p:nvSpPr>
            <p:spPr bwMode="auto">
              <a:xfrm>
                <a:off x="4704" y="3168"/>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汇总业务数据</a:t>
                </a:r>
                <a:endParaRPr lang="zh-CN" altLang="en-US" sz="1400"/>
              </a:p>
            </p:txBody>
          </p:sp>
          <p:sp>
            <p:nvSpPr>
              <p:cNvPr id="1053188" name="Rectangle 55"/>
              <p:cNvSpPr>
                <a:spLocks noChangeArrowheads="1"/>
              </p:cNvSpPr>
              <p:nvPr/>
            </p:nvSpPr>
            <p:spPr bwMode="auto">
              <a:xfrm>
                <a:off x="4704" y="3360"/>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报表指标数据</a:t>
                </a:r>
                <a:endParaRPr lang="zh-CN" altLang="en-US" sz="1400"/>
              </a:p>
            </p:txBody>
          </p:sp>
          <p:sp>
            <p:nvSpPr>
              <p:cNvPr id="1053189" name="Rectangle 56"/>
              <p:cNvSpPr>
                <a:spLocks noChangeArrowheads="1"/>
              </p:cNvSpPr>
              <p:nvPr/>
            </p:nvSpPr>
            <p:spPr bwMode="auto">
              <a:xfrm>
                <a:off x="4704" y="3552"/>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统计纬度数据</a:t>
                </a:r>
                <a:endParaRPr lang="zh-CN" altLang="en-US" sz="1400"/>
              </a:p>
            </p:txBody>
          </p:sp>
          <p:sp>
            <p:nvSpPr>
              <p:cNvPr id="1053190" name="Rectangle 57"/>
              <p:cNvSpPr>
                <a:spLocks noChangeArrowheads="1"/>
              </p:cNvSpPr>
              <p:nvPr/>
            </p:nvSpPr>
            <p:spPr bwMode="auto">
              <a:xfrm>
                <a:off x="4704" y="3744"/>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en-US" altLang="zh-CN" sz="1400"/>
                  <a:t>BI</a:t>
                </a:r>
                <a:r>
                  <a:rPr lang="zh-CN" altLang="en-US" sz="1400"/>
                  <a:t>分析结果数据</a:t>
                </a:r>
                <a:endParaRPr lang="zh-CN" altLang="en-US" sz="1400"/>
              </a:p>
            </p:txBody>
          </p:sp>
          <p:sp>
            <p:nvSpPr>
              <p:cNvPr id="1053191" name="Rectangle 58"/>
              <p:cNvSpPr>
                <a:spLocks noChangeArrowheads="1"/>
              </p:cNvSpPr>
              <p:nvPr/>
            </p:nvSpPr>
            <p:spPr bwMode="auto">
              <a:xfrm>
                <a:off x="2688" y="3216"/>
                <a:ext cx="576"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产品数据信息</a:t>
                </a:r>
                <a:endParaRPr lang="zh-CN" altLang="en-US" sz="1400"/>
              </a:p>
            </p:txBody>
          </p:sp>
          <p:sp>
            <p:nvSpPr>
              <p:cNvPr id="1053192" name="Rectangle 59"/>
              <p:cNvSpPr>
                <a:spLocks noChangeArrowheads="1"/>
              </p:cNvSpPr>
              <p:nvPr/>
            </p:nvSpPr>
            <p:spPr bwMode="auto">
              <a:xfrm>
                <a:off x="2688" y="3360"/>
                <a:ext cx="576"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en-US" altLang="zh-CN" sz="1400"/>
                  <a:t>BOM</a:t>
                </a:r>
                <a:r>
                  <a:rPr lang="zh-CN" altLang="en-US" sz="1400"/>
                  <a:t>信息</a:t>
                </a:r>
                <a:endParaRPr lang="zh-CN" altLang="en-US" sz="1400"/>
              </a:p>
            </p:txBody>
          </p:sp>
          <p:sp>
            <p:nvSpPr>
              <p:cNvPr id="1053193" name="Rectangle 60"/>
              <p:cNvSpPr>
                <a:spLocks noChangeArrowheads="1"/>
              </p:cNvSpPr>
              <p:nvPr/>
            </p:nvSpPr>
            <p:spPr bwMode="auto">
              <a:xfrm>
                <a:off x="2688" y="3504"/>
                <a:ext cx="576" cy="24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供应商</a:t>
                </a:r>
                <a:endParaRPr lang="zh-CN" altLang="en-US" sz="1400"/>
              </a:p>
              <a:p>
                <a:pPr algn="ctr"/>
                <a:r>
                  <a:rPr lang="zh-CN" altLang="en-US" sz="1400"/>
                  <a:t>经销商信息</a:t>
                </a:r>
                <a:endParaRPr lang="zh-CN" altLang="en-US" sz="1400"/>
              </a:p>
            </p:txBody>
          </p:sp>
          <p:sp>
            <p:nvSpPr>
              <p:cNvPr id="1053194" name="Rectangle 61"/>
              <p:cNvSpPr>
                <a:spLocks noChangeArrowheads="1"/>
              </p:cNvSpPr>
              <p:nvPr/>
            </p:nvSpPr>
            <p:spPr bwMode="auto">
              <a:xfrm>
                <a:off x="2688" y="3744"/>
                <a:ext cx="576"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采购项目信息</a:t>
                </a:r>
                <a:endParaRPr lang="zh-CN" altLang="en-US" sz="1400"/>
              </a:p>
            </p:txBody>
          </p:sp>
          <p:sp>
            <p:nvSpPr>
              <p:cNvPr id="1053195" name="Rectangle 62"/>
              <p:cNvSpPr>
                <a:spLocks noChangeArrowheads="1"/>
              </p:cNvSpPr>
              <p:nvPr/>
            </p:nvSpPr>
            <p:spPr bwMode="auto">
              <a:xfrm>
                <a:off x="3264" y="3360"/>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销售、物流信息</a:t>
                </a:r>
                <a:endParaRPr lang="zh-CN" altLang="en-US" sz="1400"/>
              </a:p>
            </p:txBody>
          </p:sp>
          <p:sp>
            <p:nvSpPr>
              <p:cNvPr id="1053196" name="Rectangle 63"/>
              <p:cNvSpPr>
                <a:spLocks noChangeArrowheads="1"/>
              </p:cNvSpPr>
              <p:nvPr/>
            </p:nvSpPr>
            <p:spPr bwMode="auto">
              <a:xfrm>
                <a:off x="3264" y="3216"/>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生产信息</a:t>
                </a:r>
                <a:endParaRPr lang="zh-CN" altLang="en-US" sz="1400"/>
              </a:p>
            </p:txBody>
          </p:sp>
          <p:sp>
            <p:nvSpPr>
              <p:cNvPr id="1053197" name="Rectangle 64"/>
              <p:cNvSpPr>
                <a:spLocks noChangeArrowheads="1"/>
              </p:cNvSpPr>
              <p:nvPr/>
            </p:nvSpPr>
            <p:spPr bwMode="auto">
              <a:xfrm>
                <a:off x="3264" y="3504"/>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人力、财务信息</a:t>
                </a:r>
                <a:endParaRPr lang="zh-CN" altLang="en-US" sz="1400"/>
              </a:p>
            </p:txBody>
          </p:sp>
          <p:sp>
            <p:nvSpPr>
              <p:cNvPr id="1053198" name="Rectangle 65"/>
              <p:cNvSpPr>
                <a:spLocks noChangeArrowheads="1"/>
              </p:cNvSpPr>
              <p:nvPr/>
            </p:nvSpPr>
            <p:spPr bwMode="auto">
              <a:xfrm>
                <a:off x="3264" y="3648"/>
                <a:ext cx="672" cy="24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ctr"/>
                <a:r>
                  <a:rPr lang="zh-CN" altLang="en-US" sz="1400"/>
                  <a:t>其他业务</a:t>
                </a:r>
                <a:endParaRPr lang="zh-CN" altLang="en-US" sz="1400"/>
              </a:p>
              <a:p>
                <a:pPr algn="ctr"/>
                <a:r>
                  <a:rPr lang="zh-CN" altLang="en-US" sz="1400"/>
                  <a:t>相关信息</a:t>
                </a:r>
                <a:endParaRPr lang="zh-CN" altLang="en-US" sz="1400"/>
              </a:p>
            </p:txBody>
          </p:sp>
        </p:grp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199"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我们建议的信息系统技术架构主要包含以下四个层面的逻辑功能 </a:t>
            </a:r>
            <a:r>
              <a:rPr lang="en-US" altLang="zh-CN" sz="2400" dirty="0">
                <a:solidFill>
                  <a:schemeClr val="bg1"/>
                </a:solidFill>
              </a:rPr>
              <a:t>- 1</a:t>
            </a:r>
            <a:endParaRPr lang="zh-CN" altLang="en-US" sz="2400" dirty="0">
              <a:solidFill>
                <a:schemeClr val="bg1"/>
              </a:solidFill>
            </a:endParaRPr>
          </a:p>
        </p:txBody>
      </p:sp>
      <p:sp>
        <p:nvSpPr>
          <p:cNvPr id="1053200" name="Rectangle 3"/>
          <p:cNvSpPr txBox="1">
            <a:spLocks noChangeArrowheads="1"/>
          </p:cNvSpPr>
          <p:nvPr/>
        </p:nvSpPr>
        <p:spPr>
          <a:xfrm>
            <a:off x="444499" y="1153107"/>
            <a:ext cx="11198002" cy="487521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sz="2000" b="1" dirty="0">
                <a:solidFill>
                  <a:schemeClr val="accent1"/>
                </a:solidFill>
                <a:latin typeface="+mn-ea"/>
              </a:rPr>
              <a:t>表现层</a:t>
            </a:r>
            <a:r>
              <a:rPr lang="en-US" altLang="zh-CN" sz="2000" b="1" dirty="0">
                <a:solidFill>
                  <a:schemeClr val="accent1"/>
                </a:solidFill>
                <a:latin typeface="+mn-ea"/>
              </a:rPr>
              <a:t>——</a:t>
            </a:r>
            <a:r>
              <a:rPr lang="zh-CN" altLang="en-US" sz="2000" b="1" dirty="0">
                <a:solidFill>
                  <a:schemeClr val="accent1"/>
                </a:solidFill>
                <a:latin typeface="+mn-ea"/>
              </a:rPr>
              <a:t>功能展现（个性化工作平台</a:t>
            </a:r>
            <a:r>
              <a:rPr lang="en-US" altLang="zh-CN" sz="2000" b="1" dirty="0">
                <a:solidFill>
                  <a:schemeClr val="accent1"/>
                </a:solidFill>
                <a:latin typeface="+mn-ea"/>
              </a:rPr>
              <a:t>/</a:t>
            </a:r>
            <a:r>
              <a:rPr lang="zh-CN" altLang="en-US" sz="2000" b="1" dirty="0">
                <a:solidFill>
                  <a:schemeClr val="accent1"/>
                </a:solidFill>
                <a:latin typeface="+mn-ea"/>
              </a:rPr>
              <a:t>门户）</a:t>
            </a:r>
            <a:endParaRPr lang="zh-CN" altLang="en-US" sz="2000" b="1" dirty="0">
              <a:solidFill>
                <a:schemeClr val="accent1"/>
              </a:solidFill>
              <a:latin typeface="+mn-ea"/>
            </a:endParaRPr>
          </a:p>
          <a:p>
            <a:pPr lvl="1"/>
            <a:r>
              <a:rPr lang="zh-CN" altLang="en-US" sz="1800" dirty="0">
                <a:latin typeface="+mn-ea"/>
              </a:rPr>
              <a:t>统一的信息访问渠道，通过将内部和外部各种相对分散独立的信息组成一个统一的整体，使用户能够从统一的渠道访问其所需的信息，从而实现优化公司运作和提高生产力的目的</a:t>
            </a:r>
            <a:endParaRPr lang="zh-CN" altLang="en-US" sz="1800" dirty="0">
              <a:latin typeface="+mn-ea"/>
            </a:endParaRPr>
          </a:p>
          <a:p>
            <a:pPr lvl="1"/>
            <a:r>
              <a:rPr lang="zh-CN" altLang="en-US" sz="1800" dirty="0">
                <a:latin typeface="+mn-ea"/>
              </a:rPr>
              <a:t>个性化的应用服务，门户的数据和应用可以根据每一个人的要求来设置和提供，定制出个性化的应用和信息门户，提高了员工的工作效率，同时提高外部客户的用户体验</a:t>
            </a:r>
            <a:endParaRPr lang="zh-CN" altLang="en-US" sz="1800" dirty="0">
              <a:latin typeface="+mn-ea"/>
            </a:endParaRPr>
          </a:p>
          <a:p>
            <a:pPr lvl="1"/>
            <a:r>
              <a:rPr lang="zh-CN" altLang="en-US" sz="1800" dirty="0">
                <a:latin typeface="+mn-ea"/>
              </a:rPr>
              <a:t>随处的、不间断的服务，通过各类现代化的系统接入和访问技术使用户在任何时间任何地点都可以访问公司的信息和应用，保证企业的业务运转永不停顿，将网络经营的优势发挥到极至</a:t>
            </a:r>
            <a:endParaRPr lang="zh-CN" altLang="en-US" sz="1800" dirty="0">
              <a:latin typeface="+mn-ea"/>
            </a:endParaRPr>
          </a:p>
          <a:p>
            <a:pPr lvl="1"/>
            <a:r>
              <a:rPr lang="zh-CN" altLang="en-US" sz="1800" dirty="0">
                <a:latin typeface="+mn-ea"/>
              </a:rPr>
              <a:t>支持多样的系统接入和访问技术，门户不仅可以为使用台式或手提电脑的用户提供服务，还能支持适应各种不同终端设备的展示需要，例如</a:t>
            </a:r>
            <a:r>
              <a:rPr lang="en-US" altLang="zh-CN" sz="1800" dirty="0">
                <a:latin typeface="+mn-ea"/>
              </a:rPr>
              <a:t>PDA</a:t>
            </a:r>
            <a:r>
              <a:rPr lang="zh-CN" altLang="en-US" sz="1800" dirty="0">
                <a:latin typeface="+mn-ea"/>
              </a:rPr>
              <a:t>，手机终端等 </a:t>
            </a:r>
            <a:endParaRPr lang="zh-CN" altLang="en-US" sz="1800" dirty="0">
              <a:latin typeface="+mn-ea"/>
            </a:endParaRPr>
          </a:p>
          <a:p>
            <a:pPr lvl="1"/>
            <a:endParaRPr lang="zh-CN" altLang="en-US" sz="1800" dirty="0">
              <a:latin typeface="+mn-ea"/>
            </a:endParaRPr>
          </a:p>
          <a:p>
            <a:r>
              <a:rPr lang="zh-CN" altLang="en-US" sz="2000" b="1" dirty="0">
                <a:solidFill>
                  <a:schemeClr val="accent1"/>
                </a:solidFill>
                <a:latin typeface="+mn-ea"/>
              </a:rPr>
              <a:t>应用层</a:t>
            </a:r>
            <a:r>
              <a:rPr lang="en-US" altLang="zh-CN" sz="2000" b="1" dirty="0">
                <a:solidFill>
                  <a:schemeClr val="accent1"/>
                </a:solidFill>
                <a:latin typeface="+mn-ea"/>
              </a:rPr>
              <a:t>——</a:t>
            </a:r>
            <a:r>
              <a:rPr lang="zh-CN" altLang="en-US" sz="2000" b="1" dirty="0">
                <a:solidFill>
                  <a:schemeClr val="accent1"/>
                </a:solidFill>
                <a:latin typeface="+mn-ea"/>
              </a:rPr>
              <a:t>核心业务应用层</a:t>
            </a:r>
            <a:endParaRPr lang="zh-CN" altLang="en-US" sz="2000" b="1" dirty="0">
              <a:solidFill>
                <a:schemeClr val="accent1"/>
              </a:solidFill>
              <a:latin typeface="+mn-ea"/>
            </a:endParaRPr>
          </a:p>
          <a:p>
            <a:pPr lvl="1"/>
            <a:r>
              <a:rPr lang="zh-CN" altLang="en-US" sz="1800" dirty="0">
                <a:latin typeface="+mn-ea"/>
              </a:rPr>
              <a:t>企业信息系统的各个核心业务应用运行在该层之上，各应用系统既保持逻辑的独立性，又通过服务总线层（</a:t>
            </a:r>
            <a:r>
              <a:rPr lang="en-US" altLang="zh-CN" sz="1800" dirty="0">
                <a:latin typeface="+mn-ea"/>
              </a:rPr>
              <a:t>ESB</a:t>
            </a:r>
            <a:r>
              <a:rPr lang="zh-CN" altLang="en-US" sz="1800" dirty="0">
                <a:latin typeface="+mn-ea"/>
              </a:rPr>
              <a:t>）来确保各业务应用系统之间的服务和数据共享。典型的业务应用如：</a:t>
            </a:r>
            <a:endParaRPr lang="zh-CN" altLang="en-US" sz="1800" dirty="0">
              <a:latin typeface="+mn-ea"/>
            </a:endParaRPr>
          </a:p>
          <a:p>
            <a:pPr lvl="2"/>
            <a:r>
              <a:rPr lang="zh-CN" altLang="en-US" sz="1600" dirty="0">
                <a:latin typeface="+mn-ea"/>
              </a:rPr>
              <a:t>产品管理系统</a:t>
            </a:r>
            <a:endParaRPr lang="zh-CN" altLang="en-US" sz="1600" dirty="0">
              <a:latin typeface="+mn-ea"/>
            </a:endParaRPr>
          </a:p>
          <a:p>
            <a:pPr lvl="2"/>
            <a:r>
              <a:rPr lang="zh-CN" altLang="en-US" sz="1600" dirty="0">
                <a:latin typeface="+mn-ea"/>
              </a:rPr>
              <a:t>供应链管理系统</a:t>
            </a:r>
            <a:endParaRPr lang="zh-CN" altLang="en-US" sz="1600" dirty="0">
              <a:latin typeface="+mn-ea"/>
            </a:endParaRPr>
          </a:p>
          <a:p>
            <a:pPr lvl="2"/>
            <a:r>
              <a:rPr lang="zh-CN" altLang="en-US" sz="1600" dirty="0">
                <a:latin typeface="+mn-ea"/>
              </a:rPr>
              <a:t>企业资源管理系统</a:t>
            </a:r>
            <a:endParaRPr lang="zh-CN" altLang="en-US" sz="1600" dirty="0">
              <a:latin typeface="+mn-ea"/>
            </a:endParaRPr>
          </a:p>
          <a:p>
            <a:pPr lvl="2"/>
            <a:r>
              <a:rPr lang="zh-CN" altLang="en-US" sz="1600" dirty="0">
                <a:latin typeface="+mn-ea"/>
              </a:rPr>
              <a:t>营销管理系统</a:t>
            </a:r>
            <a:endParaRPr lang="zh-CN" altLang="en-US" sz="1600" dirty="0">
              <a:latin typeface="+mn-ea"/>
            </a:endParaRPr>
          </a:p>
          <a:p>
            <a:pPr lvl="2"/>
            <a:r>
              <a:rPr lang="zh-CN" altLang="en-US" sz="1600" dirty="0">
                <a:latin typeface="+mn-ea"/>
              </a:rPr>
              <a:t>生产作业管控系统等</a:t>
            </a:r>
            <a:endParaRPr lang="zh-CN" altLang="en-US" sz="1600" dirty="0">
              <a:latin typeface="+mn-ea"/>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20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我们建议的信息系统技术架构主要包含以下四个层面的逻辑功能 </a:t>
            </a:r>
            <a:r>
              <a:rPr lang="en-US" altLang="zh-CN" sz="2400" dirty="0">
                <a:solidFill>
                  <a:schemeClr val="bg1"/>
                </a:solidFill>
              </a:rPr>
              <a:t>- 2</a:t>
            </a:r>
            <a:endParaRPr lang="zh-CN" altLang="en-US" sz="2400" dirty="0">
              <a:solidFill>
                <a:schemeClr val="bg1"/>
              </a:solidFill>
            </a:endParaRPr>
          </a:p>
        </p:txBody>
      </p:sp>
      <p:sp>
        <p:nvSpPr>
          <p:cNvPr id="1053202" name="Rectangle 3"/>
          <p:cNvSpPr txBox="1">
            <a:spLocks noChangeArrowheads="1"/>
          </p:cNvSpPr>
          <p:nvPr/>
        </p:nvSpPr>
        <p:spPr>
          <a:xfrm>
            <a:off x="193184" y="1114470"/>
            <a:ext cx="11694016" cy="487521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94000"/>
              </a:lnSpc>
            </a:pPr>
            <a:r>
              <a:rPr lang="zh-CN" altLang="en-US" sz="2000" b="1" dirty="0">
                <a:solidFill>
                  <a:schemeClr val="accent1"/>
                </a:solidFill>
                <a:latin typeface="+mn-ea"/>
              </a:rPr>
              <a:t>集成层</a:t>
            </a:r>
            <a:r>
              <a:rPr lang="en-US" altLang="zh-CN" sz="2000" b="1" dirty="0">
                <a:solidFill>
                  <a:schemeClr val="accent1"/>
                </a:solidFill>
                <a:latin typeface="+mn-ea"/>
              </a:rPr>
              <a:t>——</a:t>
            </a:r>
            <a:r>
              <a:rPr lang="zh-CN" altLang="en-US" sz="2000" b="1" dirty="0">
                <a:solidFill>
                  <a:schemeClr val="accent1"/>
                </a:solidFill>
                <a:latin typeface="+mn-ea"/>
              </a:rPr>
              <a:t>数据交换平台</a:t>
            </a:r>
            <a:endParaRPr lang="zh-CN" altLang="en-US" sz="2000" dirty="0">
              <a:solidFill>
                <a:schemeClr val="accent1"/>
              </a:solidFill>
              <a:latin typeface="+mn-ea"/>
            </a:endParaRPr>
          </a:p>
          <a:p>
            <a:pPr lvl="1">
              <a:lnSpc>
                <a:spcPct val="94000"/>
              </a:lnSpc>
            </a:pPr>
            <a:r>
              <a:rPr lang="zh-CN" altLang="en-US" sz="1800" dirty="0">
                <a:latin typeface="+mn-ea"/>
              </a:rPr>
              <a:t>该层是核心功能之一，数据交换平台能够为企业内的各类应用提供数据转换和集成服务。建议XX公司结合企业信息系统建设的实际业务需求，在统一建设思路的指导下，在整体规划设计的基础上，分阶段有条不紊地设计和实施；数据交换平台关注如下核心功能：</a:t>
            </a:r>
            <a:endParaRPr lang="zh-CN" altLang="en-US" sz="1800" dirty="0">
              <a:latin typeface="+mn-ea"/>
            </a:endParaRPr>
          </a:p>
          <a:p>
            <a:pPr lvl="2">
              <a:lnSpc>
                <a:spcPct val="94000"/>
              </a:lnSpc>
            </a:pPr>
            <a:r>
              <a:rPr lang="zh-CN" altLang="en-US" sz="1600" dirty="0">
                <a:latin typeface="+mn-ea"/>
              </a:rPr>
              <a:t>数据格式转换</a:t>
            </a:r>
            <a:endParaRPr lang="zh-CN" altLang="en-US" sz="1600" dirty="0">
              <a:latin typeface="+mn-ea"/>
            </a:endParaRPr>
          </a:p>
          <a:p>
            <a:pPr lvl="2">
              <a:lnSpc>
                <a:spcPct val="94000"/>
              </a:lnSpc>
            </a:pPr>
            <a:r>
              <a:rPr lang="zh-CN" altLang="en-US" sz="1600" dirty="0">
                <a:latin typeface="+mn-ea"/>
              </a:rPr>
              <a:t>数据消息处理过程</a:t>
            </a:r>
            <a:endParaRPr lang="zh-CN" altLang="en-US" sz="1600" dirty="0">
              <a:latin typeface="+mn-ea"/>
            </a:endParaRPr>
          </a:p>
          <a:p>
            <a:pPr lvl="2">
              <a:lnSpc>
                <a:spcPct val="94000"/>
              </a:lnSpc>
            </a:pPr>
            <a:r>
              <a:rPr lang="zh-CN" altLang="en-US" sz="1600" dirty="0">
                <a:latin typeface="+mn-ea"/>
              </a:rPr>
              <a:t>配置管理</a:t>
            </a:r>
            <a:endParaRPr lang="zh-CN" altLang="en-US" sz="1600" dirty="0">
              <a:latin typeface="+mn-ea"/>
            </a:endParaRPr>
          </a:p>
          <a:p>
            <a:pPr lvl="2">
              <a:lnSpc>
                <a:spcPct val="94000"/>
              </a:lnSpc>
            </a:pPr>
            <a:r>
              <a:rPr lang="zh-CN" altLang="en-US" sz="1600" dirty="0">
                <a:latin typeface="+mn-ea"/>
              </a:rPr>
              <a:t>日志管理</a:t>
            </a:r>
            <a:endParaRPr lang="zh-CN" altLang="en-US" sz="1600" dirty="0">
              <a:latin typeface="+mn-ea"/>
            </a:endParaRPr>
          </a:p>
          <a:p>
            <a:pPr lvl="2">
              <a:lnSpc>
                <a:spcPct val="94000"/>
              </a:lnSpc>
            </a:pPr>
            <a:r>
              <a:rPr lang="zh-CN" altLang="en-US" sz="1600" dirty="0">
                <a:latin typeface="+mn-ea"/>
              </a:rPr>
              <a:t>错误处理</a:t>
            </a:r>
            <a:endParaRPr lang="zh-CN" altLang="en-US" sz="1600" dirty="0">
              <a:latin typeface="+mn-ea"/>
            </a:endParaRPr>
          </a:p>
          <a:p>
            <a:pPr lvl="2">
              <a:lnSpc>
                <a:spcPct val="94000"/>
              </a:lnSpc>
            </a:pPr>
            <a:r>
              <a:rPr lang="zh-CN" altLang="en-US" sz="1600" dirty="0">
                <a:latin typeface="+mn-ea"/>
              </a:rPr>
              <a:t>其它功能</a:t>
            </a:r>
            <a:endParaRPr lang="zh-CN" altLang="en-US" sz="1600" dirty="0">
              <a:latin typeface="+mn-ea"/>
            </a:endParaRPr>
          </a:p>
          <a:p>
            <a:pPr lvl="2">
              <a:lnSpc>
                <a:spcPct val="94000"/>
              </a:lnSpc>
              <a:buFont typeface="Wingdings" panose="05000000000000000000" pitchFamily="2" charset="2"/>
              <a:buNone/>
            </a:pPr>
            <a:endParaRPr lang="zh-CN" altLang="en-US" sz="1600" dirty="0">
              <a:latin typeface="+mn-ea"/>
            </a:endParaRPr>
          </a:p>
          <a:p>
            <a:pPr>
              <a:lnSpc>
                <a:spcPct val="94000"/>
              </a:lnSpc>
            </a:pPr>
            <a:r>
              <a:rPr lang="zh-CN" altLang="en-US" sz="2000" b="1" dirty="0">
                <a:solidFill>
                  <a:schemeClr val="accent1"/>
                </a:solidFill>
                <a:latin typeface="+mn-ea"/>
              </a:rPr>
              <a:t>数据层</a:t>
            </a:r>
            <a:r>
              <a:rPr lang="en-US" altLang="zh-CN" sz="2000" b="1" dirty="0">
                <a:solidFill>
                  <a:schemeClr val="accent1"/>
                </a:solidFill>
                <a:latin typeface="+mn-ea"/>
              </a:rPr>
              <a:t>——</a:t>
            </a:r>
            <a:r>
              <a:rPr lang="zh-CN" altLang="en-US" sz="2000" b="1" dirty="0">
                <a:solidFill>
                  <a:schemeClr val="accent1"/>
                </a:solidFill>
                <a:latin typeface="+mn-ea"/>
              </a:rPr>
              <a:t>提供业务数据存储和分析功能</a:t>
            </a:r>
            <a:endParaRPr lang="zh-CN" altLang="en-US" sz="2000" b="1" dirty="0">
              <a:solidFill>
                <a:schemeClr val="accent1"/>
              </a:solidFill>
              <a:latin typeface="+mn-ea"/>
            </a:endParaRPr>
          </a:p>
          <a:p>
            <a:pPr lvl="1">
              <a:lnSpc>
                <a:spcPct val="94000"/>
              </a:lnSpc>
            </a:pPr>
            <a:r>
              <a:rPr lang="zh-CN" altLang="en-US" sz="1800" dirty="0">
                <a:latin typeface="+mn-ea"/>
              </a:rPr>
              <a:t>数据层提供基于数据库（关系型和非关系型）的数据存储和分析功能，业务数据是企业运营的根本，良好的数据规范定义和数据应用建设能够提高企业竞争力，降低运营成本，并且为企业管理决策提供重要支持，主要包括两部分内容：</a:t>
            </a:r>
            <a:endParaRPr lang="zh-CN" altLang="en-US" sz="1800" dirty="0">
              <a:latin typeface="+mn-ea"/>
            </a:endParaRPr>
          </a:p>
          <a:p>
            <a:pPr lvl="2">
              <a:lnSpc>
                <a:spcPct val="94000"/>
              </a:lnSpc>
            </a:pPr>
            <a:r>
              <a:rPr lang="zh-CN" altLang="en-US" sz="1600" dirty="0">
                <a:latin typeface="+mn-ea"/>
              </a:rPr>
              <a:t>主数据</a:t>
            </a:r>
            <a:r>
              <a:rPr lang="en-US" altLang="zh-CN" sz="1600" dirty="0">
                <a:latin typeface="+mn-ea"/>
              </a:rPr>
              <a:t>——</a:t>
            </a:r>
            <a:r>
              <a:rPr lang="zh-CN" altLang="en-US" sz="1600" dirty="0">
                <a:latin typeface="+mn-ea"/>
              </a:rPr>
              <a:t>创建并维护业务数据的一致性、完整性、相关性和精确性 </a:t>
            </a:r>
            <a:endParaRPr lang="zh-CN" altLang="en-US" sz="1600" dirty="0">
              <a:latin typeface="+mn-ea"/>
            </a:endParaRPr>
          </a:p>
          <a:p>
            <a:pPr lvl="2">
              <a:lnSpc>
                <a:spcPct val="94000"/>
              </a:lnSpc>
            </a:pPr>
            <a:r>
              <a:rPr lang="zh-CN" altLang="en-US" sz="1600" dirty="0">
                <a:latin typeface="+mn-ea"/>
              </a:rPr>
              <a:t>核心业务数据</a:t>
            </a:r>
            <a:r>
              <a:rPr lang="en-US" altLang="zh-CN" sz="1600" dirty="0">
                <a:latin typeface="+mn-ea"/>
              </a:rPr>
              <a:t>——</a:t>
            </a:r>
            <a:r>
              <a:rPr lang="zh-CN" altLang="en-US" sz="1600" dirty="0">
                <a:latin typeface="+mn-ea"/>
              </a:rPr>
              <a:t>主要关注运营数据的定义、采集、管理和维护</a:t>
            </a:r>
            <a:endParaRPr lang="zh-CN" altLang="en-US" sz="1600" dirty="0">
              <a:latin typeface="+mn-ea"/>
            </a:endParaRPr>
          </a:p>
          <a:p>
            <a:pPr lvl="2">
              <a:lnSpc>
                <a:spcPct val="94000"/>
              </a:lnSpc>
            </a:pPr>
            <a:r>
              <a:rPr lang="zh-CN" altLang="en-US" sz="1600" dirty="0">
                <a:latin typeface="+mn-ea"/>
              </a:rPr>
              <a:t>分析型数据</a:t>
            </a:r>
            <a:r>
              <a:rPr lang="en-US" altLang="zh-CN" sz="1600" dirty="0">
                <a:latin typeface="+mn-ea"/>
              </a:rPr>
              <a:t>——</a:t>
            </a:r>
            <a:r>
              <a:rPr lang="zh-CN" altLang="en-US" sz="1600" dirty="0">
                <a:latin typeface="+mn-ea"/>
              </a:rPr>
              <a:t>主要关注基于企业历史数据的分析、统计、汇总和预测，是向企业管理层提供决策依据的重要内容</a:t>
            </a:r>
            <a:endParaRPr lang="zh-CN" altLang="en-US" sz="1600" dirty="0">
              <a:latin typeface="+mn-ea"/>
            </a:endParaRPr>
          </a:p>
          <a:p>
            <a:pPr lvl="2">
              <a:lnSpc>
                <a:spcPct val="94000"/>
              </a:lnSpc>
            </a:pPr>
            <a:endParaRPr lang="en-US" altLang="zh-CN" sz="1600" dirty="0">
              <a:latin typeface="+mn-ea"/>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203"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企业信息门户是表现层的构架方案，其目的在于建立一套完整的门户网站，利用现有应用系统的基础，提供一个企业级的信息门户平台</a:t>
            </a:r>
            <a:endParaRPr lang="zh-CN" altLang="en-US" sz="2400" dirty="0">
              <a:solidFill>
                <a:schemeClr val="bg1"/>
              </a:solidFill>
            </a:endParaRPr>
          </a:p>
        </p:txBody>
      </p:sp>
      <p:grpSp>
        <p:nvGrpSpPr>
          <p:cNvPr id="586" name="Group 3"/>
          <p:cNvGrpSpPr/>
          <p:nvPr/>
        </p:nvGrpSpPr>
        <p:grpSpPr bwMode="auto">
          <a:xfrm>
            <a:off x="10054087" y="174148"/>
            <a:ext cx="990600" cy="685800"/>
            <a:chOff x="4656" y="816"/>
            <a:chExt cx="672" cy="576"/>
          </a:xfrm>
        </p:grpSpPr>
        <p:sp>
          <p:nvSpPr>
            <p:cNvPr id="1053204" name="Rectangle 4"/>
            <p:cNvSpPr>
              <a:spLocks noChangeArrowheads="1"/>
            </p:cNvSpPr>
            <p:nvPr/>
          </p:nvSpPr>
          <p:spPr bwMode="auto">
            <a:xfrm>
              <a:off x="4656" y="816"/>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a:solidFill>
                    <a:schemeClr val="bg1"/>
                  </a:solidFill>
                </a:rPr>
                <a:t>表现层</a:t>
              </a:r>
              <a:endParaRPr lang="zh-CN" altLang="en-US" sz="900" b="1">
                <a:solidFill>
                  <a:schemeClr val="bg1"/>
                </a:solidFill>
              </a:endParaRPr>
            </a:p>
          </p:txBody>
        </p:sp>
        <p:sp>
          <p:nvSpPr>
            <p:cNvPr id="1053205"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206"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集成层</a:t>
              </a:r>
              <a:endParaRPr lang="zh-CN" altLang="en-US" sz="900" b="1"/>
            </a:p>
          </p:txBody>
        </p:sp>
        <p:sp>
          <p:nvSpPr>
            <p:cNvPr id="1053207"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数据层</a:t>
              </a:r>
              <a:endParaRPr lang="zh-CN" altLang="en-US" sz="900" b="1"/>
            </a:p>
          </p:txBody>
        </p:sp>
      </p:grpSp>
      <p:pic>
        <p:nvPicPr>
          <p:cNvPr id="2097205" name="Picture 8"/>
          <p:cNvPicPr>
            <a:picLocks noChangeAspect="1" noChangeArrowheads="1"/>
          </p:cNvPicPr>
          <p:nvPr/>
        </p:nvPicPr>
        <p:blipFill>
          <a:blip r:embed="rId1"/>
          <a:srcRect/>
          <a:stretch>
            <a:fillRect/>
          </a:stretch>
        </p:blipFill>
        <p:spPr bwMode="auto">
          <a:xfrm>
            <a:off x="526959" y="1031398"/>
            <a:ext cx="10420083" cy="5745245"/>
          </a:xfrm>
          <a:prstGeom prst="rect">
            <a:avLst/>
          </a:prstGeom>
          <a:noFill/>
          <a:ln>
            <a:noFill/>
          </a:ln>
          <a:effectLst/>
        </p:spPr>
      </p:pic>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208"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企业信息门户方案在以下三个层面上为企业提供系统功能表现的服务</a:t>
            </a:r>
            <a:endParaRPr lang="zh-CN" altLang="en-US" sz="2400" dirty="0">
              <a:solidFill>
                <a:schemeClr val="bg1"/>
              </a:solidFill>
            </a:endParaRPr>
          </a:p>
        </p:txBody>
      </p:sp>
      <p:grpSp>
        <p:nvGrpSpPr>
          <p:cNvPr id="588" name="Group 3"/>
          <p:cNvGrpSpPr/>
          <p:nvPr/>
        </p:nvGrpSpPr>
        <p:grpSpPr bwMode="auto">
          <a:xfrm>
            <a:off x="10054087" y="174148"/>
            <a:ext cx="990600" cy="685800"/>
            <a:chOff x="4656" y="816"/>
            <a:chExt cx="672" cy="576"/>
          </a:xfrm>
        </p:grpSpPr>
        <p:sp>
          <p:nvSpPr>
            <p:cNvPr id="1053209" name="Rectangle 4"/>
            <p:cNvSpPr>
              <a:spLocks noChangeArrowheads="1"/>
            </p:cNvSpPr>
            <p:nvPr/>
          </p:nvSpPr>
          <p:spPr bwMode="auto">
            <a:xfrm>
              <a:off x="4656" y="816"/>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a:solidFill>
                    <a:schemeClr val="bg1"/>
                  </a:solidFill>
                </a:rPr>
                <a:t>表现层</a:t>
              </a:r>
              <a:endParaRPr lang="zh-CN" altLang="en-US" sz="900" b="1">
                <a:solidFill>
                  <a:schemeClr val="bg1"/>
                </a:solidFill>
              </a:endParaRPr>
            </a:p>
          </p:txBody>
        </p:sp>
        <p:sp>
          <p:nvSpPr>
            <p:cNvPr id="1053210"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211"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集成层</a:t>
              </a:r>
              <a:endParaRPr lang="zh-CN" altLang="en-US" sz="900" b="1"/>
            </a:p>
          </p:txBody>
        </p:sp>
        <p:sp>
          <p:nvSpPr>
            <p:cNvPr id="1053212"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数据层</a:t>
              </a:r>
              <a:endParaRPr lang="zh-CN" altLang="en-US" sz="900" b="1"/>
            </a:p>
          </p:txBody>
        </p:sp>
      </p:grpSp>
      <p:sp>
        <p:nvSpPr>
          <p:cNvPr id="1053213" name="Text Box 3"/>
          <p:cNvSpPr txBox="1">
            <a:spLocks noChangeArrowheads="1"/>
          </p:cNvSpPr>
          <p:nvPr/>
        </p:nvSpPr>
        <p:spPr bwMode="auto">
          <a:xfrm>
            <a:off x="392805" y="1044530"/>
            <a:ext cx="11545910" cy="707886"/>
          </a:xfrm>
          <a:prstGeom prst="rect">
            <a:avLst/>
          </a:prstGeom>
          <a:noFill/>
          <a:ln>
            <a:noFill/>
          </a:ln>
          <a:effectLst/>
        </p:spPr>
        <p:txBody>
          <a:bodyPr wrap="square" lIns="45720" rIns="45720">
            <a:spAutoFit/>
          </a:bodyPr>
          <a:lstStyle/>
          <a:p>
            <a:pPr algn="l">
              <a:spcBef>
                <a:spcPct val="50000"/>
              </a:spcBef>
            </a:pPr>
            <a:r>
              <a:rPr lang="zh-CN" altLang="da-DK" sz="2000" b="1" dirty="0">
                <a:latin typeface="微软雅黑 Light" panose="020B0502040204020203" pitchFamily="34" charset="-122"/>
                <a:ea typeface="微软雅黑 Light" panose="020B0502040204020203" pitchFamily="34" charset="-122"/>
              </a:rPr>
              <a:t>此平台可由基本的可扩展的模式开始架构，依业务需求有效的迅速扩展，在发展核心业务的同时，并能协助支持新兴业务。 </a:t>
            </a:r>
            <a:endParaRPr lang="zh-CN" altLang="en-US" sz="2000" b="1" dirty="0">
              <a:latin typeface="微软雅黑 Light" panose="020B0502040204020203" pitchFamily="34" charset="-122"/>
              <a:ea typeface="微软雅黑 Light" panose="020B0502040204020203" pitchFamily="34" charset="-122"/>
            </a:endParaRPr>
          </a:p>
        </p:txBody>
      </p:sp>
      <p:pic>
        <p:nvPicPr>
          <p:cNvPr id="2097206" name="Picture 9"/>
          <p:cNvPicPr>
            <a:picLocks noChangeAspect="1" noChangeArrowheads="1"/>
          </p:cNvPicPr>
          <p:nvPr/>
        </p:nvPicPr>
        <p:blipFill>
          <a:blip r:embed="rId1"/>
          <a:srcRect/>
          <a:stretch>
            <a:fillRect/>
          </a:stretch>
        </p:blipFill>
        <p:spPr bwMode="auto">
          <a:xfrm>
            <a:off x="573108" y="1822360"/>
            <a:ext cx="10423063" cy="4473515"/>
          </a:xfrm>
          <a:prstGeom prst="rect">
            <a:avLst/>
          </a:prstGeom>
          <a:noFill/>
          <a:ln>
            <a:noFill/>
          </a:ln>
          <a:effectLst/>
        </p:spPr>
      </p:pic>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21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基于以上三个层面来设计XX公司企业信息门户技术功能</a:t>
            </a:r>
            <a:endParaRPr lang="zh-CN" altLang="en-US" sz="2400" dirty="0">
              <a:solidFill>
                <a:schemeClr val="bg1"/>
              </a:solidFill>
            </a:endParaRPr>
          </a:p>
        </p:txBody>
      </p:sp>
      <p:grpSp>
        <p:nvGrpSpPr>
          <p:cNvPr id="590" name="Group 3"/>
          <p:cNvGrpSpPr/>
          <p:nvPr/>
        </p:nvGrpSpPr>
        <p:grpSpPr bwMode="auto">
          <a:xfrm>
            <a:off x="10054087" y="174148"/>
            <a:ext cx="990600" cy="685800"/>
            <a:chOff x="4656" y="816"/>
            <a:chExt cx="672" cy="576"/>
          </a:xfrm>
        </p:grpSpPr>
        <p:sp>
          <p:nvSpPr>
            <p:cNvPr id="1053215" name="Rectangle 4"/>
            <p:cNvSpPr>
              <a:spLocks noChangeArrowheads="1"/>
            </p:cNvSpPr>
            <p:nvPr/>
          </p:nvSpPr>
          <p:spPr bwMode="auto">
            <a:xfrm>
              <a:off x="4656" y="816"/>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a:solidFill>
                    <a:schemeClr val="bg1"/>
                  </a:solidFill>
                </a:rPr>
                <a:t>表现层</a:t>
              </a:r>
              <a:endParaRPr lang="zh-CN" altLang="en-US" sz="900" b="1">
                <a:solidFill>
                  <a:schemeClr val="bg1"/>
                </a:solidFill>
              </a:endParaRPr>
            </a:p>
          </p:txBody>
        </p:sp>
        <p:sp>
          <p:nvSpPr>
            <p:cNvPr id="1053216"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217"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集成层</a:t>
              </a:r>
              <a:endParaRPr lang="zh-CN" altLang="en-US" sz="900" b="1"/>
            </a:p>
          </p:txBody>
        </p:sp>
        <p:sp>
          <p:nvSpPr>
            <p:cNvPr id="1053218"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数据层</a:t>
              </a:r>
              <a:endParaRPr lang="zh-CN" altLang="en-US" sz="900" b="1"/>
            </a:p>
          </p:txBody>
        </p:sp>
      </p:grpSp>
      <p:grpSp>
        <p:nvGrpSpPr>
          <p:cNvPr id="591" name="组合 43"/>
          <p:cNvGrpSpPr/>
          <p:nvPr/>
        </p:nvGrpSpPr>
        <p:grpSpPr>
          <a:xfrm>
            <a:off x="1087191" y="1107314"/>
            <a:ext cx="9957496" cy="5454472"/>
            <a:chOff x="1447800" y="1390650"/>
            <a:chExt cx="6477000" cy="4324350"/>
          </a:xfrm>
        </p:grpSpPr>
        <p:sp>
          <p:nvSpPr>
            <p:cNvPr id="1053219" name="矩形 47"/>
            <p:cNvSpPr>
              <a:spLocks noChangeArrowheads="1"/>
            </p:cNvSpPr>
            <p:nvPr/>
          </p:nvSpPr>
          <p:spPr bwMode="auto">
            <a:xfrm>
              <a:off x="1447800" y="2590800"/>
              <a:ext cx="6477000" cy="3124200"/>
            </a:xfrm>
            <a:prstGeom prst="rect">
              <a:avLst/>
            </a:prstGeom>
            <a:solidFill>
              <a:schemeClr val="accent1"/>
            </a:solidFill>
            <a:ln w="12700" algn="ctr">
              <a:solidFill>
                <a:schemeClr val="tx2"/>
              </a:solidFill>
              <a:round/>
              <a:headEnd type="none" w="sm" len="sm"/>
              <a:tailEnd type="none" w="sm" len="sm"/>
            </a:ln>
            <a:effectLst>
              <a:outerShdw dist="107763" dir="2700000" algn="ctr" rotWithShape="0">
                <a:srgbClr val="808080">
                  <a:alpha val="50000"/>
                </a:srgbClr>
              </a:outerShdw>
            </a:effectLst>
          </p:spPr>
          <p:txBody>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endParaRPr lang="zh-CN" altLang="zh-CN" sz="3600">
                <a:latin typeface="+mn-ea"/>
                <a:ea typeface="+mn-ea"/>
              </a:endParaRPr>
            </a:p>
          </p:txBody>
        </p:sp>
        <p:grpSp>
          <p:nvGrpSpPr>
            <p:cNvPr id="592" name="Group 4"/>
            <p:cNvGrpSpPr/>
            <p:nvPr/>
          </p:nvGrpSpPr>
          <p:grpSpPr bwMode="auto">
            <a:xfrm>
              <a:off x="1981200" y="2892425"/>
              <a:ext cx="2667000" cy="1374775"/>
              <a:chOff x="1248" y="1822"/>
              <a:chExt cx="1680" cy="866"/>
            </a:xfrm>
          </p:grpSpPr>
          <p:sp>
            <p:nvSpPr>
              <p:cNvPr id="1053220" name="矩形 9"/>
              <p:cNvSpPr>
                <a:spLocks noChangeArrowheads="1"/>
              </p:cNvSpPr>
              <p:nvPr/>
            </p:nvSpPr>
            <p:spPr bwMode="auto">
              <a:xfrm>
                <a:off x="1248" y="1824"/>
                <a:ext cx="1680" cy="864"/>
              </a:xfrm>
              <a:prstGeom prst="rect">
                <a:avLst/>
              </a:prstGeom>
              <a:solidFill>
                <a:srgbClr val="BFBFBF"/>
              </a:solidFill>
              <a:ln>
                <a:noFill/>
              </a:ln>
              <a:effectLst>
                <a:outerShdw dist="107763" dir="2700000" algn="ctr" rotWithShape="0">
                  <a:srgbClr val="808080">
                    <a:alpha val="50000"/>
                  </a:srgbClr>
                </a:outerShdw>
              </a:effectLst>
            </p:spPr>
            <p:txBody>
              <a:bodyPr/>
              <a:lstStyle/>
              <a:p>
                <a:pPr eaLnBrk="1" hangingPunct="1">
                  <a:spcBef>
                    <a:spcPct val="50000"/>
                  </a:spcBef>
                </a:pPr>
                <a:endParaRPr lang="zh-CN" altLang="en-US" sz="2800">
                  <a:latin typeface="+mn-ea"/>
                  <a:cs typeface="+mn-cs"/>
                </a:endParaRPr>
              </a:p>
            </p:txBody>
          </p:sp>
          <p:sp>
            <p:nvSpPr>
              <p:cNvPr id="1053221" name="矩形 10"/>
              <p:cNvSpPr>
                <a:spLocks noChangeArrowheads="1"/>
              </p:cNvSpPr>
              <p:nvPr/>
            </p:nvSpPr>
            <p:spPr bwMode="auto">
              <a:xfrm>
                <a:off x="1320" y="200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p>
                <a:pPr eaLnBrk="1" hangingPunct="1">
                  <a:spcBef>
                    <a:spcPct val="50000"/>
                  </a:spcBef>
                </a:pPr>
                <a:r>
                  <a:rPr lang="zh-CN" altLang="en-US" sz="1600" dirty="0">
                    <a:latin typeface="+mn-ea"/>
                    <a:cs typeface="+mn-cs"/>
                  </a:rPr>
                  <a:t>待办事宜</a:t>
                </a:r>
                <a:endParaRPr lang="zh-CN" altLang="en-US" sz="1600" dirty="0">
                  <a:latin typeface="+mn-ea"/>
                  <a:cs typeface="+mn-cs"/>
                </a:endParaRPr>
              </a:p>
            </p:txBody>
          </p:sp>
          <p:sp>
            <p:nvSpPr>
              <p:cNvPr id="1053222" name="矩形 12"/>
              <p:cNvSpPr>
                <a:spLocks noChangeArrowheads="1"/>
              </p:cNvSpPr>
              <p:nvPr/>
            </p:nvSpPr>
            <p:spPr bwMode="auto">
              <a:xfrm>
                <a:off x="1848" y="200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搜索</a:t>
                </a:r>
                <a:endParaRPr lang="zh-CN" altLang="en-US" sz="1600">
                  <a:latin typeface="+mn-ea"/>
                  <a:ea typeface="+mn-ea"/>
                </a:endParaRPr>
              </a:p>
            </p:txBody>
          </p:sp>
          <p:sp>
            <p:nvSpPr>
              <p:cNvPr id="1053223" name="矩形 13"/>
              <p:cNvSpPr>
                <a:spLocks noChangeArrowheads="1"/>
              </p:cNvSpPr>
              <p:nvPr/>
            </p:nvSpPr>
            <p:spPr bwMode="auto">
              <a:xfrm>
                <a:off x="2376" y="200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协同工作</a:t>
                </a:r>
                <a:endParaRPr lang="zh-CN" altLang="en-US" sz="1600">
                  <a:latin typeface="+mn-ea"/>
                  <a:ea typeface="+mn-ea"/>
                </a:endParaRPr>
              </a:p>
            </p:txBody>
          </p:sp>
          <p:sp>
            <p:nvSpPr>
              <p:cNvPr id="1053224" name="矩形 14"/>
              <p:cNvSpPr>
                <a:spLocks noChangeArrowheads="1"/>
              </p:cNvSpPr>
              <p:nvPr/>
            </p:nvSpPr>
            <p:spPr bwMode="auto">
              <a:xfrm>
                <a:off x="1560" y="2339"/>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业务系统</a:t>
                </a:r>
                <a:endParaRPr lang="zh-CN" altLang="en-US" sz="1600">
                  <a:latin typeface="+mn-ea"/>
                  <a:ea typeface="+mn-ea"/>
                </a:endParaRPr>
              </a:p>
              <a:p>
                <a:pPr algn="ctr" eaLnBrk="1" hangingPunct="1">
                  <a:spcBef>
                    <a:spcPct val="50000"/>
                  </a:spcBef>
                </a:pPr>
                <a:r>
                  <a:rPr lang="zh-CN" altLang="en-US" sz="1600">
                    <a:latin typeface="+mn-ea"/>
                    <a:ea typeface="+mn-ea"/>
                  </a:rPr>
                  <a:t>接入</a:t>
                </a:r>
                <a:endParaRPr lang="zh-CN" altLang="en-US" sz="1600">
                  <a:latin typeface="+mn-ea"/>
                  <a:ea typeface="+mn-ea"/>
                </a:endParaRPr>
              </a:p>
            </p:txBody>
          </p:sp>
          <p:sp>
            <p:nvSpPr>
              <p:cNvPr id="1053225" name="矩形 15"/>
              <p:cNvSpPr>
                <a:spLocks noChangeArrowheads="1"/>
              </p:cNvSpPr>
              <p:nvPr/>
            </p:nvSpPr>
            <p:spPr bwMode="auto">
              <a:xfrm>
                <a:off x="2136" y="2339"/>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商业智能接入</a:t>
                </a:r>
                <a:endParaRPr lang="zh-CN" altLang="en-US" sz="1600">
                  <a:latin typeface="+mn-ea"/>
                  <a:ea typeface="+mn-ea"/>
                </a:endParaRPr>
              </a:p>
            </p:txBody>
          </p:sp>
          <p:sp>
            <p:nvSpPr>
              <p:cNvPr id="1053226" name="TextBox 36"/>
              <p:cNvSpPr txBox="1">
                <a:spLocks noChangeArrowheads="1"/>
              </p:cNvSpPr>
              <p:nvPr/>
            </p:nvSpPr>
            <p:spPr bwMode="auto">
              <a:xfrm>
                <a:off x="1728" y="1822"/>
                <a:ext cx="825" cy="252"/>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000" b="1">
                    <a:solidFill>
                      <a:schemeClr val="bg1"/>
                    </a:solidFill>
                    <a:latin typeface="+mn-ea"/>
                    <a:ea typeface="+mn-ea"/>
                  </a:rPr>
                  <a:t>门户应用</a:t>
                </a:r>
                <a:endParaRPr lang="zh-CN" altLang="en-US" sz="3200" b="1">
                  <a:solidFill>
                    <a:schemeClr val="bg1"/>
                  </a:solidFill>
                  <a:latin typeface="+mn-ea"/>
                  <a:ea typeface="+mn-ea"/>
                </a:endParaRPr>
              </a:p>
            </p:txBody>
          </p:sp>
        </p:grpSp>
        <p:grpSp>
          <p:nvGrpSpPr>
            <p:cNvPr id="593" name="Group 12"/>
            <p:cNvGrpSpPr/>
            <p:nvPr/>
          </p:nvGrpSpPr>
          <p:grpSpPr bwMode="auto">
            <a:xfrm>
              <a:off x="4876800" y="2892425"/>
              <a:ext cx="2667000" cy="1374775"/>
              <a:chOff x="3072" y="1822"/>
              <a:chExt cx="1680" cy="866"/>
            </a:xfrm>
          </p:grpSpPr>
          <p:sp>
            <p:nvSpPr>
              <p:cNvPr id="1053227" name="矩形 17"/>
              <p:cNvSpPr>
                <a:spLocks noChangeArrowheads="1"/>
              </p:cNvSpPr>
              <p:nvPr/>
            </p:nvSpPr>
            <p:spPr bwMode="auto">
              <a:xfrm>
                <a:off x="3072" y="1824"/>
                <a:ext cx="1680" cy="864"/>
              </a:xfrm>
              <a:prstGeom prst="rect">
                <a:avLst/>
              </a:prstGeom>
              <a:solidFill>
                <a:srgbClr val="BFBFBF"/>
              </a:solidFill>
              <a:ln>
                <a:noFill/>
              </a:ln>
              <a:effectLst>
                <a:outerShdw dist="107763" dir="2700000" algn="ctr" rotWithShape="0">
                  <a:srgbClr val="808080">
                    <a:alpha val="50000"/>
                  </a:srgbClr>
                </a:outerShdw>
              </a:effectLst>
            </p:spPr>
            <p:txBody>
              <a:bodyPr/>
              <a:lstStyle/>
              <a:p>
                <a:pPr eaLnBrk="1" hangingPunct="1">
                  <a:spcBef>
                    <a:spcPct val="50000"/>
                  </a:spcBef>
                </a:pPr>
                <a:endParaRPr lang="zh-CN" altLang="en-US" sz="2800">
                  <a:latin typeface="+mn-ea"/>
                  <a:cs typeface="+mn-cs"/>
                </a:endParaRPr>
              </a:p>
            </p:txBody>
          </p:sp>
          <p:sp>
            <p:nvSpPr>
              <p:cNvPr id="1053228" name="矩形 16"/>
              <p:cNvSpPr>
                <a:spLocks noChangeArrowheads="1"/>
              </p:cNvSpPr>
              <p:nvPr/>
            </p:nvSpPr>
            <p:spPr bwMode="auto">
              <a:xfrm>
                <a:off x="3144" y="200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站点管理</a:t>
                </a:r>
                <a:endParaRPr lang="zh-CN" altLang="en-US" sz="1600">
                  <a:latin typeface="+mn-ea"/>
                  <a:ea typeface="+mn-ea"/>
                </a:endParaRPr>
              </a:p>
            </p:txBody>
          </p:sp>
          <p:sp>
            <p:nvSpPr>
              <p:cNvPr id="1053229" name="矩形 17"/>
              <p:cNvSpPr>
                <a:spLocks noChangeArrowheads="1"/>
              </p:cNvSpPr>
              <p:nvPr/>
            </p:nvSpPr>
            <p:spPr bwMode="auto">
              <a:xfrm>
                <a:off x="3144" y="2339"/>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内容管理</a:t>
                </a:r>
                <a:endParaRPr lang="zh-CN" altLang="en-US" sz="1600">
                  <a:latin typeface="+mn-ea"/>
                  <a:ea typeface="+mn-ea"/>
                </a:endParaRPr>
              </a:p>
            </p:txBody>
          </p:sp>
          <p:sp>
            <p:nvSpPr>
              <p:cNvPr id="1053230" name="矩形 18"/>
              <p:cNvSpPr>
                <a:spLocks noChangeArrowheads="1"/>
              </p:cNvSpPr>
              <p:nvPr/>
            </p:nvSpPr>
            <p:spPr bwMode="auto">
              <a:xfrm>
                <a:off x="3672" y="2339"/>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监控统计</a:t>
                </a:r>
                <a:endParaRPr lang="zh-CN" altLang="en-US" sz="1600">
                  <a:latin typeface="+mn-ea"/>
                  <a:ea typeface="+mn-ea"/>
                </a:endParaRPr>
              </a:p>
            </p:txBody>
          </p:sp>
          <p:sp>
            <p:nvSpPr>
              <p:cNvPr id="1053231" name="矩形 19"/>
              <p:cNvSpPr>
                <a:spLocks noChangeArrowheads="1"/>
              </p:cNvSpPr>
              <p:nvPr/>
            </p:nvSpPr>
            <p:spPr bwMode="auto">
              <a:xfrm>
                <a:off x="4200" y="2339"/>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1600">
                    <a:latin typeface="+mn-ea"/>
                    <a:ea typeface="+mn-ea"/>
                  </a:rPr>
                  <a:t>Portlet</a:t>
                </a:r>
                <a:r>
                  <a:rPr lang="zh-CN" altLang="en-US" sz="1600">
                    <a:latin typeface="+mn-ea"/>
                    <a:ea typeface="+mn-ea"/>
                  </a:rPr>
                  <a:t>框架管理</a:t>
                </a:r>
                <a:endParaRPr lang="zh-CN" altLang="en-US" sz="1600">
                  <a:latin typeface="+mn-ea"/>
                  <a:ea typeface="+mn-ea"/>
                </a:endParaRPr>
              </a:p>
            </p:txBody>
          </p:sp>
          <p:sp>
            <p:nvSpPr>
              <p:cNvPr id="1053232" name="矩形 20"/>
              <p:cNvSpPr>
                <a:spLocks noChangeArrowheads="1"/>
              </p:cNvSpPr>
              <p:nvPr/>
            </p:nvSpPr>
            <p:spPr bwMode="auto">
              <a:xfrm>
                <a:off x="3672" y="200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个性化</a:t>
                </a:r>
                <a:endParaRPr lang="zh-CN" altLang="en-US" sz="1600">
                  <a:latin typeface="+mn-ea"/>
                  <a:ea typeface="+mn-ea"/>
                </a:endParaRPr>
              </a:p>
              <a:p>
                <a:pPr algn="ctr" eaLnBrk="1" hangingPunct="1">
                  <a:spcBef>
                    <a:spcPct val="50000"/>
                  </a:spcBef>
                </a:pPr>
                <a:r>
                  <a:rPr lang="zh-CN" altLang="en-US" sz="1600">
                    <a:latin typeface="+mn-ea"/>
                    <a:ea typeface="+mn-ea"/>
                  </a:rPr>
                  <a:t>管理</a:t>
                </a:r>
                <a:endParaRPr lang="zh-CN" altLang="en-US" sz="1600">
                  <a:latin typeface="+mn-ea"/>
                  <a:ea typeface="+mn-ea"/>
                </a:endParaRPr>
              </a:p>
            </p:txBody>
          </p:sp>
          <p:sp>
            <p:nvSpPr>
              <p:cNvPr id="1053233" name="矩形 21"/>
              <p:cNvSpPr>
                <a:spLocks noChangeArrowheads="1"/>
              </p:cNvSpPr>
              <p:nvPr/>
            </p:nvSpPr>
            <p:spPr bwMode="auto">
              <a:xfrm>
                <a:off x="4200" y="200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dirty="0">
                    <a:latin typeface="+mn-ea"/>
                    <a:ea typeface="+mn-ea"/>
                  </a:rPr>
                  <a:t>安全管理</a:t>
                </a:r>
                <a:endParaRPr lang="zh-CN" altLang="en-US" sz="1600" dirty="0">
                  <a:latin typeface="+mn-ea"/>
                  <a:ea typeface="+mn-ea"/>
                </a:endParaRPr>
              </a:p>
            </p:txBody>
          </p:sp>
          <p:sp>
            <p:nvSpPr>
              <p:cNvPr id="1053234" name="TextBox 37"/>
              <p:cNvSpPr txBox="1">
                <a:spLocks noChangeArrowheads="1"/>
              </p:cNvSpPr>
              <p:nvPr/>
            </p:nvSpPr>
            <p:spPr bwMode="auto">
              <a:xfrm>
                <a:off x="3610" y="1822"/>
                <a:ext cx="614" cy="252"/>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000" b="1">
                    <a:solidFill>
                      <a:schemeClr val="bg1"/>
                    </a:solidFill>
                    <a:latin typeface="+mn-ea"/>
                    <a:ea typeface="+mn-ea"/>
                  </a:rPr>
                  <a:t>门户管理</a:t>
                </a:r>
                <a:endParaRPr lang="zh-CN" altLang="en-US" sz="3200" b="1">
                  <a:solidFill>
                    <a:schemeClr val="bg1"/>
                  </a:solidFill>
                  <a:latin typeface="+mn-ea"/>
                  <a:ea typeface="+mn-ea"/>
                </a:endParaRPr>
              </a:p>
            </p:txBody>
          </p:sp>
        </p:grpSp>
        <p:grpSp>
          <p:nvGrpSpPr>
            <p:cNvPr id="594" name="Group 21"/>
            <p:cNvGrpSpPr/>
            <p:nvPr/>
          </p:nvGrpSpPr>
          <p:grpSpPr bwMode="auto">
            <a:xfrm>
              <a:off x="1905000" y="4419600"/>
              <a:ext cx="5638800" cy="1122363"/>
              <a:chOff x="1104" y="2701"/>
              <a:chExt cx="3552" cy="707"/>
            </a:xfrm>
          </p:grpSpPr>
          <p:sp>
            <p:nvSpPr>
              <p:cNvPr id="1053235" name="矩形 26"/>
              <p:cNvSpPr>
                <a:spLocks noChangeArrowheads="1"/>
              </p:cNvSpPr>
              <p:nvPr/>
            </p:nvSpPr>
            <p:spPr bwMode="auto">
              <a:xfrm>
                <a:off x="1104" y="2701"/>
                <a:ext cx="3552" cy="707"/>
              </a:xfrm>
              <a:prstGeom prst="rect">
                <a:avLst/>
              </a:prstGeom>
              <a:solidFill>
                <a:srgbClr val="BFBFBF"/>
              </a:solidFill>
              <a:ln>
                <a:noFill/>
              </a:ln>
              <a:effectLst>
                <a:outerShdw dist="107763" dir="2700000" algn="ctr" rotWithShape="0">
                  <a:srgbClr val="808080">
                    <a:alpha val="50000"/>
                  </a:srgbClr>
                </a:outerShdw>
              </a:effectLst>
            </p:spPr>
            <p:txBody>
              <a:bodyPr/>
              <a:lstStyle/>
              <a:p>
                <a:pPr eaLnBrk="1" hangingPunct="1">
                  <a:spcBef>
                    <a:spcPct val="50000"/>
                  </a:spcBef>
                </a:pPr>
                <a:endParaRPr lang="zh-CN" altLang="en-US" sz="2800">
                  <a:latin typeface="+mn-ea"/>
                  <a:cs typeface="+mn-cs"/>
                </a:endParaRPr>
              </a:p>
            </p:txBody>
          </p:sp>
          <p:sp>
            <p:nvSpPr>
              <p:cNvPr id="1053236" name="矩形 22"/>
              <p:cNvSpPr>
                <a:spLocks noChangeArrowheads="1"/>
              </p:cNvSpPr>
              <p:nvPr/>
            </p:nvSpPr>
            <p:spPr bwMode="auto">
              <a:xfrm>
                <a:off x="1320" y="296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en-US" altLang="zh-CN" sz="1600">
                    <a:latin typeface="+mn-ea"/>
                    <a:ea typeface="+mn-ea"/>
                  </a:rPr>
                  <a:t>Portlet</a:t>
                </a:r>
                <a:endParaRPr lang="en-US" altLang="zh-CN" sz="1600">
                  <a:latin typeface="+mn-ea"/>
                  <a:ea typeface="+mn-ea"/>
                </a:endParaRPr>
              </a:p>
              <a:p>
                <a:pPr algn="ctr" eaLnBrk="1" hangingPunct="1">
                  <a:spcBef>
                    <a:spcPct val="50000"/>
                  </a:spcBef>
                </a:pPr>
                <a:r>
                  <a:rPr lang="zh-CN" altLang="en-US" sz="1600">
                    <a:latin typeface="+mn-ea"/>
                    <a:ea typeface="+mn-ea"/>
                  </a:rPr>
                  <a:t>框架</a:t>
                </a:r>
                <a:endParaRPr lang="zh-CN" altLang="en-US" sz="1600">
                  <a:latin typeface="+mn-ea"/>
                  <a:ea typeface="+mn-ea"/>
                </a:endParaRPr>
              </a:p>
            </p:txBody>
          </p:sp>
          <p:sp>
            <p:nvSpPr>
              <p:cNvPr id="1053237" name="矩形 23"/>
              <p:cNvSpPr>
                <a:spLocks noChangeArrowheads="1"/>
              </p:cNvSpPr>
              <p:nvPr/>
            </p:nvSpPr>
            <p:spPr bwMode="auto">
              <a:xfrm>
                <a:off x="1848" y="296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个性化</a:t>
                </a:r>
                <a:endParaRPr lang="zh-CN" altLang="en-US" sz="1600">
                  <a:latin typeface="+mn-ea"/>
                  <a:ea typeface="+mn-ea"/>
                </a:endParaRPr>
              </a:p>
            </p:txBody>
          </p:sp>
          <p:sp>
            <p:nvSpPr>
              <p:cNvPr id="1053238" name="矩形 24"/>
              <p:cNvSpPr>
                <a:spLocks noChangeArrowheads="1"/>
              </p:cNvSpPr>
              <p:nvPr/>
            </p:nvSpPr>
            <p:spPr bwMode="auto">
              <a:xfrm>
                <a:off x="2376" y="296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集成</a:t>
                </a:r>
                <a:endParaRPr lang="zh-CN" altLang="en-US" sz="1600">
                  <a:latin typeface="+mn-ea"/>
                  <a:ea typeface="+mn-ea"/>
                </a:endParaRPr>
              </a:p>
            </p:txBody>
          </p:sp>
          <p:sp>
            <p:nvSpPr>
              <p:cNvPr id="1053239" name="矩形 25"/>
              <p:cNvSpPr>
                <a:spLocks noChangeArrowheads="1"/>
              </p:cNvSpPr>
              <p:nvPr/>
            </p:nvSpPr>
            <p:spPr bwMode="auto">
              <a:xfrm>
                <a:off x="2904" y="296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多渠道</a:t>
                </a:r>
                <a:endParaRPr lang="zh-CN" altLang="en-US" sz="1600">
                  <a:latin typeface="+mn-ea"/>
                  <a:ea typeface="+mn-ea"/>
                </a:endParaRPr>
              </a:p>
            </p:txBody>
          </p:sp>
          <p:sp>
            <p:nvSpPr>
              <p:cNvPr id="1053240" name="矩形 26"/>
              <p:cNvSpPr>
                <a:spLocks noChangeArrowheads="1"/>
              </p:cNvSpPr>
              <p:nvPr/>
            </p:nvSpPr>
            <p:spPr bwMode="auto">
              <a:xfrm>
                <a:off x="3432" y="296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单点登录</a:t>
                </a:r>
                <a:endParaRPr lang="zh-CN" altLang="en-US" sz="1600">
                  <a:latin typeface="+mn-ea"/>
                  <a:ea typeface="+mn-ea"/>
                </a:endParaRPr>
              </a:p>
            </p:txBody>
          </p:sp>
          <p:sp>
            <p:nvSpPr>
              <p:cNvPr id="1053241" name="矩形 27"/>
              <p:cNvSpPr>
                <a:spLocks noChangeArrowheads="1"/>
              </p:cNvSpPr>
              <p:nvPr/>
            </p:nvSpPr>
            <p:spPr bwMode="auto">
              <a:xfrm>
                <a:off x="3960" y="2963"/>
                <a:ext cx="504" cy="301"/>
              </a:xfrm>
              <a:prstGeom prst="rect">
                <a:avLst/>
              </a:prstGeom>
              <a:solidFill>
                <a:schemeClr val="bg1"/>
              </a:solidFill>
              <a:ln>
                <a:noFill/>
              </a:ln>
              <a:effectLst>
                <a:outerShdw dist="107763" dir="2700000" algn="ctr" rotWithShape="0">
                  <a:srgbClr val="808080">
                    <a:alpha val="50000"/>
                  </a:srgbClr>
                </a:outerShdw>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r>
                  <a:rPr lang="zh-CN" altLang="en-US" sz="1600">
                    <a:latin typeface="+mn-ea"/>
                    <a:ea typeface="+mn-ea"/>
                  </a:rPr>
                  <a:t>虚拟门户</a:t>
                </a:r>
                <a:endParaRPr lang="zh-CN" altLang="en-US" sz="1600">
                  <a:latin typeface="+mn-ea"/>
                  <a:ea typeface="+mn-ea"/>
                </a:endParaRPr>
              </a:p>
            </p:txBody>
          </p:sp>
          <p:sp>
            <p:nvSpPr>
              <p:cNvPr id="1053242" name="TextBox 39"/>
              <p:cNvSpPr txBox="1">
                <a:spLocks noChangeArrowheads="1"/>
              </p:cNvSpPr>
              <p:nvPr/>
            </p:nvSpPr>
            <p:spPr bwMode="auto">
              <a:xfrm>
                <a:off x="2496" y="2734"/>
                <a:ext cx="870" cy="252"/>
              </a:xfrm>
              <a:prstGeom prst="rect">
                <a:avLst/>
              </a:prstGeom>
              <a:noFill/>
              <a:ln>
                <a:noFill/>
              </a:ln>
              <a:effectLst/>
            </p:spPr>
            <p:txBody>
              <a:bodyP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000" b="1">
                    <a:solidFill>
                      <a:schemeClr val="bg1"/>
                    </a:solidFill>
                    <a:latin typeface="+mn-ea"/>
                    <a:ea typeface="+mn-ea"/>
                  </a:rPr>
                  <a:t>门户基础功能</a:t>
                </a:r>
                <a:endParaRPr lang="zh-CN" altLang="en-US" sz="3200" b="1">
                  <a:solidFill>
                    <a:schemeClr val="bg1"/>
                  </a:solidFill>
                  <a:latin typeface="+mn-ea"/>
                  <a:ea typeface="+mn-ea"/>
                </a:endParaRPr>
              </a:p>
            </p:txBody>
          </p:sp>
        </p:grpSp>
        <p:pic>
          <p:nvPicPr>
            <p:cNvPr id="2097207" name="Picture 16"/>
            <p:cNvPicPr>
              <a:picLocks noChangeAspect="1" noChangeArrowheads="1"/>
            </p:cNvPicPr>
            <p:nvPr/>
          </p:nvPicPr>
          <p:blipFill>
            <a:blip r:embed="rId1"/>
            <a:srcRect/>
            <a:stretch>
              <a:fillRect/>
            </a:stretch>
          </p:blipFill>
          <p:spPr bwMode="auto">
            <a:xfrm>
              <a:off x="2286000" y="1390650"/>
              <a:ext cx="590550" cy="590550"/>
            </a:xfrm>
            <a:prstGeom prst="rect">
              <a:avLst/>
            </a:prstGeom>
            <a:noFill/>
            <a:ln>
              <a:noFill/>
            </a:ln>
          </p:spPr>
        </p:pic>
        <p:pic>
          <p:nvPicPr>
            <p:cNvPr id="2097208" name="Picture 17"/>
            <p:cNvPicPr>
              <a:picLocks noChangeAspect="1" noChangeArrowheads="1"/>
            </p:cNvPicPr>
            <p:nvPr/>
          </p:nvPicPr>
          <p:blipFill>
            <a:blip r:embed="rId2"/>
            <a:srcRect/>
            <a:stretch>
              <a:fillRect/>
            </a:stretch>
          </p:blipFill>
          <p:spPr bwMode="auto">
            <a:xfrm>
              <a:off x="5410200" y="1447800"/>
              <a:ext cx="533400" cy="533400"/>
            </a:xfrm>
            <a:prstGeom prst="rect">
              <a:avLst/>
            </a:prstGeom>
            <a:noFill/>
            <a:ln>
              <a:noFill/>
            </a:ln>
          </p:spPr>
        </p:pic>
        <p:pic>
          <p:nvPicPr>
            <p:cNvPr id="2097209" name="Picture 18"/>
            <p:cNvPicPr>
              <a:picLocks noChangeAspect="1" noChangeArrowheads="1"/>
            </p:cNvPicPr>
            <p:nvPr/>
          </p:nvPicPr>
          <p:blipFill>
            <a:blip r:embed="rId3"/>
            <a:srcRect/>
            <a:stretch>
              <a:fillRect/>
            </a:stretch>
          </p:blipFill>
          <p:spPr bwMode="auto">
            <a:xfrm>
              <a:off x="2971800" y="1390650"/>
              <a:ext cx="628650" cy="590550"/>
            </a:xfrm>
            <a:prstGeom prst="rect">
              <a:avLst/>
            </a:prstGeom>
            <a:noFill/>
            <a:ln>
              <a:noFill/>
            </a:ln>
          </p:spPr>
        </p:pic>
        <p:cxnSp>
          <p:nvCxnSpPr>
            <p:cNvPr id="3145852" name="直接箭头连接符 61"/>
            <p:cNvCxnSpPr>
              <a:cxnSpLocks noChangeShapeType="1"/>
            </p:cNvCxnSpPr>
            <p:nvPr/>
          </p:nvCxnSpPr>
          <p:spPr bwMode="auto">
            <a:xfrm flipH="1">
              <a:off x="2894013" y="1905000"/>
              <a:ext cx="3175" cy="685800"/>
            </a:xfrm>
            <a:prstGeom prst="straightConnector1">
              <a:avLst/>
            </a:prstGeom>
            <a:noFill/>
            <a:ln w="28575" algn="ctr">
              <a:solidFill>
                <a:schemeClr val="tx1"/>
              </a:solidFill>
              <a:round/>
              <a:headEnd type="none" w="sm" len="sm"/>
              <a:tailEnd type="arrow" w="med" len="med"/>
            </a:ln>
          </p:spPr>
        </p:cxnSp>
        <p:cxnSp>
          <p:nvCxnSpPr>
            <p:cNvPr id="3145853" name="直接箭头连接符 62"/>
            <p:cNvCxnSpPr>
              <a:cxnSpLocks noChangeShapeType="1"/>
            </p:cNvCxnSpPr>
            <p:nvPr/>
          </p:nvCxnSpPr>
          <p:spPr bwMode="auto">
            <a:xfrm flipH="1">
              <a:off x="5713413" y="1905000"/>
              <a:ext cx="1587" cy="685800"/>
            </a:xfrm>
            <a:prstGeom prst="straightConnector1">
              <a:avLst/>
            </a:prstGeom>
            <a:noFill/>
            <a:ln w="28575" algn="ctr">
              <a:solidFill>
                <a:schemeClr val="tx1"/>
              </a:solidFill>
              <a:round/>
              <a:headEnd type="none" w="sm" len="sm"/>
              <a:tailEnd type="arrow" w="med" len="med"/>
            </a:ln>
          </p:spPr>
        </p:cxnSp>
        <p:sp>
          <p:nvSpPr>
            <p:cNvPr id="1053243" name="TextBox 64"/>
            <p:cNvSpPr txBox="1">
              <a:spLocks noChangeArrowheads="1"/>
            </p:cNvSpPr>
            <p:nvPr/>
          </p:nvSpPr>
          <p:spPr bwMode="auto">
            <a:xfrm>
              <a:off x="3548730" y="1524000"/>
              <a:ext cx="449394" cy="398719"/>
            </a:xfrm>
            <a:prstGeom prst="rect">
              <a:avLst/>
            </a:prstGeom>
            <a:noFill/>
            <a:ln>
              <a:noFill/>
            </a:ln>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000" b="1">
                  <a:latin typeface="+mn-ea"/>
                  <a:ea typeface="+mn-ea"/>
                </a:rPr>
                <a:t>用户</a:t>
              </a:r>
              <a:endParaRPr lang="zh-CN" altLang="en-US" sz="4000" b="1">
                <a:latin typeface="+mn-ea"/>
                <a:ea typeface="+mn-ea"/>
              </a:endParaRPr>
            </a:p>
          </p:txBody>
        </p:sp>
        <p:sp>
          <p:nvSpPr>
            <p:cNvPr id="1053244" name="TextBox 65"/>
            <p:cNvSpPr txBox="1">
              <a:spLocks noChangeArrowheads="1"/>
            </p:cNvSpPr>
            <p:nvPr/>
          </p:nvSpPr>
          <p:spPr bwMode="auto">
            <a:xfrm>
              <a:off x="6069879" y="1524000"/>
              <a:ext cx="614612" cy="398719"/>
            </a:xfrm>
            <a:prstGeom prst="rect">
              <a:avLst/>
            </a:prstGeom>
            <a:noFill/>
            <a:ln>
              <a:noFill/>
            </a:ln>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000" b="1">
                  <a:latin typeface="+mn-ea"/>
                  <a:ea typeface="+mn-ea"/>
                </a:rPr>
                <a:t>管理员</a:t>
              </a:r>
              <a:endParaRPr lang="zh-CN" altLang="en-US" sz="2400" b="1">
                <a:latin typeface="+mn-ea"/>
                <a:ea typeface="+mn-ea"/>
              </a:endParaRPr>
            </a:p>
          </p:txBody>
        </p:sp>
        <p:sp>
          <p:nvSpPr>
            <p:cNvPr id="1053245" name="TextBox 67"/>
            <p:cNvSpPr txBox="1">
              <a:spLocks noChangeArrowheads="1"/>
            </p:cNvSpPr>
            <p:nvPr/>
          </p:nvSpPr>
          <p:spPr bwMode="auto">
            <a:xfrm>
              <a:off x="2091833" y="2133600"/>
              <a:ext cx="713743" cy="362472"/>
            </a:xfrm>
            <a:prstGeom prst="rect">
              <a:avLst/>
            </a:prstGeom>
            <a:noFill/>
            <a:ln>
              <a:noFill/>
            </a:ln>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b="1">
                  <a:latin typeface="+mn-ea"/>
                  <a:ea typeface="+mn-ea"/>
                </a:rPr>
                <a:t>业务操作</a:t>
              </a:r>
              <a:endParaRPr lang="zh-CN" altLang="en-US" sz="4000" b="1">
                <a:latin typeface="+mn-ea"/>
                <a:ea typeface="+mn-ea"/>
              </a:endParaRPr>
            </a:p>
          </p:txBody>
        </p:sp>
        <p:sp>
          <p:nvSpPr>
            <p:cNvPr id="1053246" name="TextBox 68"/>
            <p:cNvSpPr txBox="1">
              <a:spLocks noChangeArrowheads="1"/>
            </p:cNvSpPr>
            <p:nvPr/>
          </p:nvSpPr>
          <p:spPr bwMode="auto">
            <a:xfrm>
              <a:off x="4876308" y="2133600"/>
              <a:ext cx="713743" cy="362472"/>
            </a:xfrm>
            <a:prstGeom prst="rect">
              <a:avLst/>
            </a:prstGeom>
            <a:noFill/>
            <a:ln>
              <a:noFill/>
            </a:ln>
          </p:spPr>
          <p:txBody>
            <a:bodyPr wrap="none">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b="1">
                  <a:latin typeface="+mn-ea"/>
                  <a:ea typeface="+mn-ea"/>
                </a:rPr>
                <a:t>管理操作</a:t>
              </a:r>
              <a:endParaRPr lang="zh-CN" altLang="en-US" sz="4000" b="1">
                <a:latin typeface="+mn-ea"/>
                <a:ea typeface="+mn-ea"/>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247" name="标题 1"/>
          <p:cNvSpPr>
            <a:spLocks noGrp="1"/>
          </p:cNvSpPr>
          <p:nvPr>
            <p:ph type="title" idx="4294967295"/>
          </p:nvPr>
        </p:nvSpPr>
        <p:spPr>
          <a:xfrm>
            <a:off x="-1" y="177237"/>
            <a:ext cx="10187189"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应用层技术平台建设遵循业务驱动原则，其目标是满足基础设施、运维和开发等多方面的要求，因此在大框架体系下要求技术平台的一致性</a:t>
            </a:r>
            <a:endParaRPr lang="zh-CN" altLang="en-US" sz="2400" dirty="0">
              <a:solidFill>
                <a:schemeClr val="bg1"/>
              </a:solidFill>
            </a:endParaRPr>
          </a:p>
        </p:txBody>
      </p:sp>
      <p:grpSp>
        <p:nvGrpSpPr>
          <p:cNvPr id="596" name="Group 3"/>
          <p:cNvGrpSpPr/>
          <p:nvPr/>
        </p:nvGrpSpPr>
        <p:grpSpPr bwMode="auto">
          <a:xfrm>
            <a:off x="10054087" y="174148"/>
            <a:ext cx="990600" cy="685800"/>
            <a:chOff x="4656" y="816"/>
            <a:chExt cx="672" cy="576"/>
          </a:xfrm>
        </p:grpSpPr>
        <p:sp>
          <p:nvSpPr>
            <p:cNvPr id="1053248" name="Rectangle 4"/>
            <p:cNvSpPr>
              <a:spLocks noChangeArrowheads="1"/>
            </p:cNvSpPr>
            <p:nvPr/>
          </p:nvSpPr>
          <p:spPr bwMode="auto">
            <a:xfrm>
              <a:off x="4656" y="816"/>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a:solidFill>
                    <a:schemeClr val="bg1"/>
                  </a:solidFill>
                </a:rPr>
                <a:t>表现层</a:t>
              </a:r>
              <a:endParaRPr lang="zh-CN" altLang="en-US" sz="900" b="1">
                <a:solidFill>
                  <a:schemeClr val="bg1"/>
                </a:solidFill>
              </a:endParaRPr>
            </a:p>
          </p:txBody>
        </p:sp>
        <p:sp>
          <p:nvSpPr>
            <p:cNvPr id="1053249"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250"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集成层</a:t>
              </a:r>
              <a:endParaRPr lang="zh-CN" altLang="en-US" sz="900" b="1"/>
            </a:p>
          </p:txBody>
        </p:sp>
        <p:sp>
          <p:nvSpPr>
            <p:cNvPr id="1053251"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数据层</a:t>
              </a:r>
              <a:endParaRPr lang="zh-CN" altLang="en-US" sz="900" b="1"/>
            </a:p>
          </p:txBody>
        </p:sp>
      </p:grpSp>
      <p:grpSp>
        <p:nvGrpSpPr>
          <p:cNvPr id="597" name="组合 11"/>
          <p:cNvGrpSpPr/>
          <p:nvPr/>
        </p:nvGrpSpPr>
        <p:grpSpPr>
          <a:xfrm>
            <a:off x="460266" y="1149350"/>
            <a:ext cx="11243077" cy="1959452"/>
            <a:chOff x="444500" y="1339850"/>
            <a:chExt cx="8242300" cy="1959452"/>
          </a:xfrm>
        </p:grpSpPr>
        <p:sp>
          <p:nvSpPr>
            <p:cNvPr id="1053252" name="Rectangle 3"/>
            <p:cNvSpPr txBox="1">
              <a:spLocks noChangeArrowheads="1"/>
            </p:cNvSpPr>
            <p:nvPr/>
          </p:nvSpPr>
          <p:spPr>
            <a:xfrm>
              <a:off x="444500" y="1339850"/>
              <a:ext cx="8242300" cy="1327150"/>
            </a:xfrm>
            <a:prstGeom prst="rect">
              <a:avLst/>
            </a:prstGeom>
            <a:noFill/>
            <a:ln>
              <a:solidFill>
                <a:schemeClr val="accent1"/>
              </a:solidFill>
              <a:miter lim="800000"/>
            </a:ln>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94000"/>
                </a:lnSpc>
              </a:pPr>
              <a:r>
                <a:rPr lang="zh-CN" altLang="en-US" b="1" dirty="0">
                  <a:solidFill>
                    <a:schemeClr val="accent1"/>
                  </a:solidFill>
                </a:rPr>
                <a:t>技术平台建设遵循业务驱动原则，并需要满足如下几个目标：</a:t>
              </a:r>
              <a:endParaRPr lang="zh-CN" altLang="en-US" b="1" dirty="0">
                <a:solidFill>
                  <a:schemeClr val="accent1"/>
                </a:solidFill>
              </a:endParaRPr>
            </a:p>
            <a:p>
              <a:pPr lvl="1">
                <a:lnSpc>
                  <a:spcPct val="94000"/>
                </a:lnSpc>
              </a:pPr>
              <a:r>
                <a:rPr lang="zh-CN" altLang="en-US" dirty="0"/>
                <a:t>应用层技术平台建设应不依赖于基础设施建设</a:t>
              </a:r>
              <a:endParaRPr lang="zh-CN" altLang="en-US" dirty="0"/>
            </a:p>
            <a:p>
              <a:pPr lvl="1">
                <a:lnSpc>
                  <a:spcPct val="94000"/>
                </a:lnSpc>
              </a:pPr>
              <a:r>
                <a:rPr lang="zh-CN" altLang="en-US" dirty="0"/>
                <a:t>在运维方面，需要满足降低运营成本 ，降低对运维人员的要求</a:t>
              </a:r>
              <a:endParaRPr lang="zh-CN" altLang="en-US" dirty="0"/>
            </a:p>
            <a:p>
              <a:pPr lvl="1">
                <a:lnSpc>
                  <a:spcPct val="94000"/>
                </a:lnSpc>
              </a:pPr>
              <a:r>
                <a:rPr lang="zh-CN" altLang="en-US" dirty="0"/>
                <a:t>在开发方面，需要考虑与已有核心应用集成</a:t>
              </a:r>
              <a:r>
                <a:rPr lang="en-US" altLang="zh-CN" dirty="0"/>
                <a:t>(</a:t>
              </a:r>
              <a:r>
                <a:rPr lang="zh-CN" altLang="en-US" dirty="0"/>
                <a:t>如</a:t>
              </a:r>
              <a:r>
                <a:rPr lang="en-US" altLang="zh-CN" dirty="0"/>
                <a:t>PDM</a:t>
              </a:r>
              <a:r>
                <a:rPr lang="zh-CN" altLang="en-US" dirty="0"/>
                <a:t>系统</a:t>
              </a:r>
              <a:r>
                <a:rPr lang="en-US" altLang="zh-CN" dirty="0"/>
                <a:t>)</a:t>
              </a:r>
              <a:r>
                <a:rPr lang="zh-CN" altLang="en-US" dirty="0"/>
                <a:t>，降低学习成本，提高工作效率，同时具有开放性和先进性</a:t>
              </a:r>
              <a:endParaRPr lang="zh-CN" altLang="en-US" dirty="0"/>
            </a:p>
          </p:txBody>
        </p:sp>
        <p:sp>
          <p:nvSpPr>
            <p:cNvPr id="1053253" name="Rectangle 4"/>
            <p:cNvSpPr>
              <a:spLocks noChangeArrowheads="1"/>
            </p:cNvSpPr>
            <p:nvPr/>
          </p:nvSpPr>
          <p:spPr bwMode="auto">
            <a:xfrm>
              <a:off x="533400" y="2994502"/>
              <a:ext cx="8153400" cy="304800"/>
            </a:xfrm>
            <a:prstGeom prst="rect">
              <a:avLst/>
            </a:prstGeom>
            <a:noFill/>
            <a:ln>
              <a:noFill/>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b="1" dirty="0">
                  <a:solidFill>
                    <a:schemeClr val="accent1"/>
                  </a:solidFill>
                </a:rPr>
                <a:t>根据业界发展趋势，技术平台建设目前两种主流的技术平台是</a:t>
              </a:r>
              <a:r>
                <a:rPr lang="en-US" altLang="zh-CN" b="1" dirty="0">
                  <a:solidFill>
                    <a:schemeClr val="accent1"/>
                  </a:solidFill>
                </a:rPr>
                <a:t>J2EE</a:t>
              </a:r>
              <a:r>
                <a:rPr lang="zh-CN" altLang="en-US" b="1" dirty="0">
                  <a:solidFill>
                    <a:schemeClr val="accent1"/>
                  </a:solidFill>
                </a:rPr>
                <a:t>和</a:t>
              </a:r>
              <a:r>
                <a:rPr lang="en-US" altLang="zh-CN" b="1" dirty="0">
                  <a:solidFill>
                    <a:schemeClr val="accent1"/>
                  </a:solidFill>
                </a:rPr>
                <a:t>.NET</a:t>
              </a:r>
              <a:endParaRPr lang="en-US" altLang="zh-CN" b="1" dirty="0">
                <a:solidFill>
                  <a:schemeClr val="accent1"/>
                </a:solidFill>
              </a:endParaRPr>
            </a:p>
          </p:txBody>
        </p:sp>
        <p:sp>
          <p:nvSpPr>
            <p:cNvPr id="1053254" name="AutoShape 5"/>
            <p:cNvSpPr>
              <a:spLocks noChangeArrowheads="1"/>
            </p:cNvSpPr>
            <p:nvPr/>
          </p:nvSpPr>
          <p:spPr bwMode="auto">
            <a:xfrm rot="5400000">
              <a:off x="4325698" y="1520122"/>
              <a:ext cx="479902" cy="2421745"/>
            </a:xfrm>
            <a:prstGeom prst="notchedRightArrow">
              <a:avLst>
                <a:gd name="adj1" fmla="val 50778"/>
                <a:gd name="adj2" fmla="val 45514"/>
              </a:avLst>
            </a:prstGeom>
            <a:solidFill>
              <a:srgbClr val="143B68">
                <a:alpha val="95000"/>
              </a:srgbClr>
            </a:solidFill>
            <a:ln w="12700" algn="ctr">
              <a:solidFill>
                <a:schemeClr val="bg2"/>
              </a:solidFill>
              <a:miter lim="800000"/>
            </a:ln>
            <a:effectLst/>
          </p:spPr>
          <p:txBody>
            <a:bodyPr rot="10800000" vert="eaVert" wrap="none" lIns="45720" rIns="45720" anchor="ctr"/>
            <a:lstStyle/>
            <a:p>
              <a:pPr algn="ctr"/>
              <a:r>
                <a:rPr lang="zh-CN" altLang="en-US" sz="1400" b="1" dirty="0">
                  <a:solidFill>
                    <a:schemeClr val="bg1"/>
                  </a:solidFill>
                </a:rPr>
                <a:t>技术平台一致性</a:t>
              </a:r>
              <a:endParaRPr lang="zh-CN" altLang="en-US" sz="1400" b="1" dirty="0">
                <a:solidFill>
                  <a:schemeClr val="bg1"/>
                </a:solidFill>
              </a:endParaRPr>
            </a:p>
          </p:txBody>
        </p:sp>
      </p:grpSp>
      <p:graphicFrame>
        <p:nvGraphicFramePr>
          <p:cNvPr id="4194339" name="表格 12"/>
          <p:cNvGraphicFramePr>
            <a:graphicFrameLocks noGrp="1"/>
          </p:cNvGraphicFramePr>
          <p:nvPr/>
        </p:nvGraphicFramePr>
        <p:xfrm>
          <a:off x="460265" y="3167940"/>
          <a:ext cx="11243078" cy="3512823"/>
        </p:xfrm>
        <a:graphic>
          <a:graphicData uri="http://schemas.openxmlformats.org/drawingml/2006/table">
            <a:tbl>
              <a:tblPr/>
              <a:tblGrid>
                <a:gridCol w="1853834"/>
                <a:gridCol w="5207103"/>
                <a:gridCol w="4182141"/>
              </a:tblGrid>
              <a:tr h="314325">
                <a:tc>
                  <a:txBody>
                    <a:bodyPr/>
                    <a:lstStyle/>
                    <a:p>
                      <a:pPr algn="l" fontAlgn="t"/>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　</a:t>
                      </a:r>
                      <a:endPar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zh-CN" altLang="en-US" sz="1600" b="1" i="0" u="none" strike="noStrike">
                          <a:solidFill>
                            <a:srgbClr val="000000"/>
                          </a:solidFill>
                          <a:effectLst/>
                          <a:latin typeface="微软雅黑 Light" panose="020B0502040204020203" pitchFamily="34" charset="-122"/>
                          <a:ea typeface="微软雅黑 Light" panose="020B0502040204020203" pitchFamily="34" charset="-122"/>
                        </a:rPr>
                        <a:t>主要优势</a:t>
                      </a:r>
                      <a:endParaRPr lang="zh-CN" altLang="en-US" sz="1600" b="1"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zh-CN" altLang="en-US" sz="1600" b="1" i="0" u="none" strike="noStrike">
                          <a:solidFill>
                            <a:srgbClr val="000000"/>
                          </a:solidFill>
                          <a:effectLst/>
                          <a:latin typeface="微软雅黑 Light" panose="020B0502040204020203" pitchFamily="34" charset="-122"/>
                          <a:ea typeface="微软雅黑 Light" panose="020B0502040204020203" pitchFamily="34" charset="-122"/>
                        </a:rPr>
                        <a:t>主要缺点</a:t>
                      </a:r>
                      <a:endParaRPr lang="zh-CN" altLang="en-US" sz="1600" b="1"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0CECE"/>
                    </a:solidFill>
                  </a:tcPr>
                </a:tc>
              </a:tr>
              <a:tr h="528955">
                <a:tc rowSpan="3">
                  <a:txBody>
                    <a:bodyPr/>
                    <a:lstStyle/>
                    <a:p>
                      <a:pPr algn="ctr" rtl="0" fontAlgn="ctr"/>
                      <a:r>
                        <a:rPr lang="en-US" sz="1600" b="0" i="0" u="none" strike="noStrike">
                          <a:solidFill>
                            <a:srgbClr val="000000"/>
                          </a:solidFill>
                          <a:effectLst/>
                          <a:latin typeface="微软雅黑 Light" panose="020B0502040204020203" pitchFamily="34" charset="-122"/>
                          <a:ea typeface="微软雅黑 Light" panose="020B0502040204020203" pitchFamily="34" charset="-122"/>
                        </a:rPr>
                        <a:t>J2EE</a:t>
                      </a:r>
                      <a:endParaRPr 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rtl="0" fontAlgn="ctr"/>
                      <a:r>
                        <a:rPr lang="en-US" altLang="zh-CN" sz="1600" b="0" i="0" u="none" strike="noStrike" dirty="0">
                          <a:solidFill>
                            <a:srgbClr val="000000"/>
                          </a:solidFill>
                          <a:effectLst/>
                          <a:latin typeface="微软雅黑 Light" panose="020B0502040204020203" pitchFamily="34" charset="-122"/>
                          <a:ea typeface="微软雅黑 Light" panose="020B0502040204020203" pitchFamily="34" charset="-122"/>
                        </a:rPr>
                        <a:t>•</a:t>
                      </a:r>
                      <a:r>
                        <a:rPr lang="zh-CN" altLang="en-US" sz="1600" b="0" i="0" u="none" strike="noStrike" dirty="0">
                          <a:solidFill>
                            <a:srgbClr val="000000"/>
                          </a:solidFill>
                          <a:effectLst/>
                          <a:latin typeface="微软雅黑 Light" panose="020B0502040204020203" pitchFamily="34" charset="-122"/>
                          <a:ea typeface="微软雅黑 Light" panose="020B0502040204020203" pitchFamily="34" charset="-122"/>
                        </a:rPr>
                        <a:t>大多数</a:t>
                      </a:r>
                      <a:r>
                        <a:rPr lang="en-US" altLang="zh-CN" sz="1600" b="0" i="0" u="none" strike="noStrike" dirty="0">
                          <a:solidFill>
                            <a:srgbClr val="000000"/>
                          </a:solidFill>
                          <a:effectLst/>
                          <a:latin typeface="微软雅黑 Light" panose="020B0502040204020203" pitchFamily="34" charset="-122"/>
                          <a:ea typeface="微软雅黑 Light" panose="020B0502040204020203" pitchFamily="34" charset="-122"/>
                        </a:rPr>
                        <a:t>J2EE</a:t>
                      </a:r>
                      <a:r>
                        <a:rPr lang="zh-CN" altLang="en-US" sz="1600" b="0" i="0" u="none" strike="noStrike" dirty="0">
                          <a:solidFill>
                            <a:srgbClr val="000000"/>
                          </a:solidFill>
                          <a:effectLst/>
                          <a:latin typeface="微软雅黑 Light" panose="020B0502040204020203" pitchFamily="34" charset="-122"/>
                          <a:ea typeface="微软雅黑 Light" panose="020B0502040204020203" pitchFamily="34" charset="-122"/>
                        </a:rPr>
                        <a:t>开发商提供了操作系统可移植性，因此</a:t>
                      </a:r>
                      <a:r>
                        <a:rPr lang="en-US" altLang="zh-CN" sz="1600" b="0" i="0" u="none" strike="noStrike" dirty="0">
                          <a:solidFill>
                            <a:srgbClr val="000000"/>
                          </a:solidFill>
                          <a:effectLst/>
                          <a:latin typeface="微软雅黑 Light" panose="020B0502040204020203" pitchFamily="34" charset="-122"/>
                          <a:ea typeface="微软雅黑 Light" panose="020B0502040204020203" pitchFamily="34" charset="-122"/>
                        </a:rPr>
                        <a:t>J2EE</a:t>
                      </a:r>
                      <a:r>
                        <a:rPr lang="zh-CN" altLang="en-US" sz="1600" b="0" i="0" u="none" strike="noStrike" dirty="0">
                          <a:solidFill>
                            <a:srgbClr val="000000"/>
                          </a:solidFill>
                          <a:effectLst/>
                          <a:latin typeface="微软雅黑 Light" panose="020B0502040204020203" pitchFamily="34" charset="-122"/>
                          <a:ea typeface="微软雅黑 Light" panose="020B0502040204020203" pitchFamily="34" charset="-122"/>
                        </a:rPr>
                        <a:t>部署到可靠的操作环境中，如</a:t>
                      </a:r>
                      <a:r>
                        <a:rPr lang="en-US" altLang="zh-CN" sz="1600" b="0" i="0" u="none" strike="noStrike" dirty="0">
                          <a:solidFill>
                            <a:srgbClr val="000000"/>
                          </a:solidFill>
                          <a:effectLst/>
                          <a:latin typeface="微软雅黑 Light" panose="020B0502040204020203" pitchFamily="34" charset="-122"/>
                          <a:ea typeface="微软雅黑 Light" panose="020B0502040204020203" pitchFamily="34" charset="-122"/>
                        </a:rPr>
                        <a:t>Unix/Linux</a:t>
                      </a:r>
                      <a:r>
                        <a:rPr lang="zh-CN" altLang="en-US" sz="1600" b="0" i="0" u="none" strike="noStrike" dirty="0">
                          <a:solidFill>
                            <a:srgbClr val="000000"/>
                          </a:solidFill>
                          <a:effectLst/>
                          <a:latin typeface="微软雅黑 Light" panose="020B0502040204020203" pitchFamily="34" charset="-122"/>
                          <a:ea typeface="微软雅黑 Light" panose="020B0502040204020203" pitchFamily="34" charset="-122"/>
                        </a:rPr>
                        <a:t>，其支持长期稳定的可用性和可伸缩性。</a:t>
                      </a:r>
                      <a:endParaRPr lang="zh-CN" altLang="en-US" sz="16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headEnd type="none" w="med" len="med"/>
                      <a:tailEnd type="none" w="med" len="med"/>
                    </a:lnB>
                  </a:tcPr>
                </a:tc>
                <a:tc rowSpan="3">
                  <a:txBody>
                    <a:bodyPr/>
                    <a:lstStyle/>
                    <a:p>
                      <a:pPr algn="l" rtl="0" fontAlgn="ct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选择该平台是一种规范的</a:t>
                      </a: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MVC</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开发，开发角色分离，需协同开发</a:t>
                      </a:r>
                      <a:endPar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352425">
                <a:tc vMerge="1">
                  <a:tcPr/>
                </a:tc>
                <a:tc>
                  <a:txBody>
                    <a:bodyPr/>
                    <a:lstStyle/>
                    <a:p>
                      <a:pPr algn="l" rtl="0" fontAlgn="ct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•J2EE</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规范已相当成熟，并且在汽车行业已有大量的成功案例</a:t>
                      </a:r>
                      <a:endPar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headEnd type="none" w="med" len="med"/>
                      <a:tailEnd type="none" w="med" len="med"/>
                    </a:lnT>
                    <a:lnB>
                      <a:noFill/>
                      <a:headEnd type="none" w="med" len="med"/>
                      <a:tailEnd type="none" w="med" len="med"/>
                    </a:lnB>
                  </a:tcPr>
                </a:tc>
                <a:tc vMerge="1">
                  <a:tcPr/>
                </a:tc>
              </a:tr>
              <a:tr h="180975">
                <a:tc vMerge="1">
                  <a:tcPr/>
                </a:tc>
                <a:tc>
                  <a:txBody>
                    <a:bodyPr/>
                    <a:lstStyle/>
                    <a:p>
                      <a:pPr algn="l" rtl="0" fontAlgn="ct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适合企业级的计算</a:t>
                      </a:r>
                      <a:endPar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headEnd type="none" w="med" len="med"/>
                      <a:tailEnd type="none" w="med" len="med"/>
                    </a:lnT>
                    <a:lnB w="12700" cap="flat" cmpd="sng" algn="ctr">
                      <a:solidFill>
                        <a:srgbClr val="000000"/>
                      </a:solidFill>
                      <a:prstDash val="solid"/>
                      <a:round/>
                      <a:headEnd type="none" w="med" len="med"/>
                      <a:tailEnd type="none" w="med" len="med"/>
                    </a:lnB>
                  </a:tcPr>
                </a:tc>
                <a:tc vMerge="1">
                  <a:tcPr/>
                </a:tc>
              </a:tr>
              <a:tr h="881380">
                <a:tc rowSpan="3">
                  <a:txBody>
                    <a:bodyPr/>
                    <a:lstStyle/>
                    <a:p>
                      <a:pPr algn="ctr" rtl="0" fontAlgn="ctr"/>
                      <a:r>
                        <a:rPr lang="en-US" sz="1600" b="0" i="0" u="none" strike="noStrike">
                          <a:solidFill>
                            <a:srgbClr val="000000"/>
                          </a:solidFill>
                          <a:effectLst/>
                          <a:latin typeface="微软雅黑 Light" panose="020B0502040204020203" pitchFamily="34" charset="-122"/>
                          <a:ea typeface="微软雅黑 Light" panose="020B0502040204020203" pitchFamily="34" charset="-122"/>
                        </a:rPr>
                        <a:t>.Net Framework</a:t>
                      </a:r>
                      <a:endParaRPr 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rowSpan="3">
                  <a:txBody>
                    <a:bodyPr/>
                    <a:lstStyle/>
                    <a:p>
                      <a:pPr algn="l" rtl="0" fontAlgn="ct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开发和运行应用程序的成本更低</a:t>
                      </a:r>
                      <a:endPar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l" rtl="0" fontAlgn="ct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•.NET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平台构想是一个产品，而不是一个规范家族，这种方法的缺点是，如果限于</a:t>
                      </a: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Windows</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平台，那么为</a:t>
                      </a: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.NET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平台编写的应用程序只能在</a:t>
                      </a: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.NET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平台上运行，只有</a:t>
                      </a: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Microsoft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一家支持。难以胜任企业级的计算环境。</a:t>
                      </a:r>
                      <a:endPar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headEnd type="none" w="med" len="med"/>
                      <a:tailEnd type="none" w="med" len="med"/>
                    </a:lnB>
                  </a:tcPr>
                </a:tc>
              </a:tr>
              <a:tr h="176530">
                <a:tc vMerge="1">
                  <a:tcPr/>
                </a:tc>
                <a:tc vMerge="1">
                  <a:tcPr/>
                </a:tc>
                <a:tc>
                  <a:txBody>
                    <a:bodyPr/>
                    <a:lstStyle/>
                    <a:p>
                      <a:pPr algn="l" rtl="0" fontAlgn="ctr"/>
                      <a:r>
                        <a:rPr lang="en-US" altLang="zh-CN" sz="1600" b="0" i="0" u="none" strike="noStrike">
                          <a:solidFill>
                            <a:srgbClr val="000000"/>
                          </a:solidFill>
                          <a:effectLst/>
                          <a:latin typeface="微软雅黑 Light" panose="020B0502040204020203" pitchFamily="34" charset="-122"/>
                          <a:ea typeface="微软雅黑 Light" panose="020B0502040204020203" pitchFamily="34" charset="-122"/>
                        </a:rPr>
                        <a:t>•</a:t>
                      </a:r>
                      <a:r>
                        <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rPr>
                        <a:t>系统性能不高，不能适应大业务量的企业计算。</a:t>
                      </a:r>
                      <a:endParaRPr lang="zh-CN" altLang="en-US" sz="1600" b="0" i="0" u="none" strike="noStrike">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a:noFill/>
                      <a:headEnd type="none" w="med" len="med"/>
                      <a:tailEnd type="none" w="med" len="med"/>
                    </a:lnT>
                    <a:lnB>
                      <a:noFill/>
                      <a:headEnd type="none" w="med" len="med"/>
                      <a:tailEnd type="none" w="med" len="med"/>
                    </a:lnB>
                  </a:tcPr>
                </a:tc>
              </a:tr>
              <a:tr h="180975">
                <a:tc vMerge="1">
                  <a:tcPr/>
                </a:tc>
                <a:tc vMerge="1">
                  <a:tcPr/>
                </a:tc>
                <a:tc>
                  <a:txBody>
                    <a:bodyPr/>
                    <a:lstStyle/>
                    <a:p>
                      <a:pPr algn="l" rtl="0" fontAlgn="ctr"/>
                      <a:r>
                        <a:rPr lang="en-US" altLang="zh-CN" sz="1600" b="0" i="0" u="none" strike="noStrike" dirty="0">
                          <a:solidFill>
                            <a:srgbClr val="000000"/>
                          </a:solidFill>
                          <a:effectLst/>
                          <a:latin typeface="微软雅黑 Light" panose="020B0502040204020203" pitchFamily="34" charset="-122"/>
                          <a:ea typeface="微软雅黑 Light" panose="020B0502040204020203" pitchFamily="34" charset="-122"/>
                        </a:rPr>
                        <a:t>•</a:t>
                      </a:r>
                      <a:r>
                        <a:rPr lang="zh-CN" altLang="en-US" sz="1600" b="0" i="0" u="none" strike="noStrike" dirty="0">
                          <a:solidFill>
                            <a:srgbClr val="000000"/>
                          </a:solidFill>
                          <a:effectLst/>
                          <a:latin typeface="微软雅黑 Light" panose="020B0502040204020203" pitchFamily="34" charset="-122"/>
                          <a:ea typeface="微软雅黑 Light" panose="020B0502040204020203" pitchFamily="34" charset="-122"/>
                        </a:rPr>
                        <a:t>系统安全性和稳定性不足</a:t>
                      </a:r>
                      <a:endParaRPr lang="zh-CN" altLang="en-US" sz="1600" b="0" i="0" u="none" strike="noStrike" dirty="0">
                        <a:solidFill>
                          <a:srgbClr val="000000"/>
                        </a:solidFill>
                        <a:effectLst/>
                        <a:latin typeface="微软雅黑 Light" panose="020B0502040204020203" pitchFamily="34" charset="-122"/>
                        <a:ea typeface="微软雅黑 Light" panose="020B0502040204020203" pitchFamily="34" charset="-122"/>
                      </a:endParaRPr>
                    </a:p>
                  </a:txBody>
                  <a:tcPr marL="4763" marR="4763" marT="4763"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a:noFill/>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255" name="标题 1"/>
          <p:cNvSpPr>
            <a:spLocks noGrp="1"/>
          </p:cNvSpPr>
          <p:nvPr>
            <p:ph type="title" idx="4294967295"/>
          </p:nvPr>
        </p:nvSpPr>
        <p:spPr>
          <a:xfrm>
            <a:off x="0" y="177237"/>
            <a:ext cx="997468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根据业界技术平台发展趋势比较，我们建议采用基于</a:t>
            </a:r>
            <a:r>
              <a:rPr lang="en-US" altLang="zh-CN" sz="2400" dirty="0">
                <a:solidFill>
                  <a:schemeClr val="bg1"/>
                </a:solidFill>
              </a:rPr>
              <a:t>J2EE</a:t>
            </a:r>
            <a:r>
              <a:rPr lang="zh-CN" altLang="en-US" sz="2400" dirty="0">
                <a:solidFill>
                  <a:schemeClr val="bg1"/>
                </a:solidFill>
              </a:rPr>
              <a:t>的技术平台来构建XX公司的核心业务应用系统技术架构</a:t>
            </a:r>
            <a:endParaRPr lang="zh-CN" altLang="en-US" sz="2400" dirty="0">
              <a:solidFill>
                <a:schemeClr val="bg1"/>
              </a:solidFill>
            </a:endParaRPr>
          </a:p>
        </p:txBody>
      </p:sp>
      <p:grpSp>
        <p:nvGrpSpPr>
          <p:cNvPr id="599" name="Group 3"/>
          <p:cNvGrpSpPr/>
          <p:nvPr/>
        </p:nvGrpSpPr>
        <p:grpSpPr bwMode="auto">
          <a:xfrm>
            <a:off x="10054087" y="174148"/>
            <a:ext cx="990600" cy="685800"/>
            <a:chOff x="4656" y="816"/>
            <a:chExt cx="672" cy="576"/>
          </a:xfrm>
        </p:grpSpPr>
        <p:sp>
          <p:nvSpPr>
            <p:cNvPr id="1053256"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表现层</a:t>
              </a:r>
              <a:endParaRPr lang="zh-CN" altLang="en-US" sz="900" b="1"/>
            </a:p>
          </p:txBody>
        </p:sp>
        <p:sp>
          <p:nvSpPr>
            <p:cNvPr id="1053257" name="Rectangle 5"/>
            <p:cNvSpPr>
              <a:spLocks noChangeArrowheads="1"/>
            </p:cNvSpPr>
            <p:nvPr/>
          </p:nvSpPr>
          <p:spPr bwMode="auto">
            <a:xfrm>
              <a:off x="4656" y="960"/>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a:solidFill>
                    <a:schemeClr val="bg1"/>
                  </a:solidFill>
                </a:rPr>
                <a:t>应用层</a:t>
              </a:r>
              <a:endParaRPr lang="zh-CN" altLang="en-US" sz="900" b="1">
                <a:solidFill>
                  <a:schemeClr val="bg1"/>
                </a:solidFill>
              </a:endParaRPr>
            </a:p>
          </p:txBody>
        </p:sp>
        <p:sp>
          <p:nvSpPr>
            <p:cNvPr id="1053258"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集成层</a:t>
              </a:r>
              <a:endParaRPr lang="zh-CN" altLang="en-US" sz="900" b="1"/>
            </a:p>
          </p:txBody>
        </p:sp>
        <p:sp>
          <p:nvSpPr>
            <p:cNvPr id="1053259"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数据层</a:t>
              </a:r>
              <a:endParaRPr lang="zh-CN" altLang="en-US" sz="900" b="1"/>
            </a:p>
          </p:txBody>
        </p:sp>
      </p:grpSp>
      <p:sp>
        <p:nvSpPr>
          <p:cNvPr id="1053260" name="Text Box 3"/>
          <p:cNvSpPr txBox="1">
            <a:spLocks noChangeArrowheads="1"/>
          </p:cNvSpPr>
          <p:nvPr/>
        </p:nvSpPr>
        <p:spPr bwMode="auto">
          <a:xfrm>
            <a:off x="427038" y="1035050"/>
            <a:ext cx="11305616" cy="706755"/>
          </a:xfrm>
          <a:prstGeom prst="rect">
            <a:avLst/>
          </a:prstGeom>
          <a:noFill/>
          <a:ln>
            <a:noFill/>
          </a:ln>
          <a:effectLst/>
        </p:spPr>
        <p:txBody>
          <a:bodyPr wrap="square" lIns="45720" rIns="45720">
            <a:spAutoFit/>
          </a:bodyPr>
          <a:lstStyle/>
          <a:p>
            <a:pPr algn="l">
              <a:spcBef>
                <a:spcPct val="50000"/>
              </a:spcBef>
            </a:pPr>
            <a:r>
              <a:rPr lang="zh-CN" altLang="en-US" sz="2000" dirty="0">
                <a:latin typeface="微软雅黑 Light" panose="020B0502040204020203" pitchFamily="34" charset="-122"/>
                <a:ea typeface="微软雅黑 Light" panose="020B0502040204020203" pitchFamily="34" charset="-122"/>
              </a:rPr>
              <a:t>应对复杂的企业应用环境，我们建议XX公司也采用基于</a:t>
            </a:r>
            <a:r>
              <a:rPr lang="en-US" altLang="zh-CN" sz="2000" dirty="0">
                <a:latin typeface="微软雅黑 Light" panose="020B0502040204020203" pitchFamily="34" charset="-122"/>
                <a:ea typeface="微软雅黑 Light" panose="020B0502040204020203" pitchFamily="34" charset="-122"/>
              </a:rPr>
              <a:t>Java/ J2EE</a:t>
            </a:r>
            <a:r>
              <a:rPr lang="zh-CN" altLang="en-US" sz="2000" dirty="0">
                <a:latin typeface="微软雅黑 Light" panose="020B0502040204020203" pitchFamily="34" charset="-122"/>
                <a:ea typeface="微软雅黑 Light" panose="020B0502040204020203" pitchFamily="34" charset="-122"/>
              </a:rPr>
              <a:t>技术来构建核心应用系统，这些业务应用系统应该具备统一的设计思路和架构设计方案 </a:t>
            </a:r>
            <a:endParaRPr lang="zh-CN" altLang="en-US" sz="2000" dirty="0">
              <a:latin typeface="微软雅黑 Light" panose="020B0502040204020203" pitchFamily="34" charset="-122"/>
              <a:ea typeface="微软雅黑 Light" panose="020B0502040204020203" pitchFamily="34" charset="-122"/>
            </a:endParaRPr>
          </a:p>
        </p:txBody>
      </p:sp>
      <p:grpSp>
        <p:nvGrpSpPr>
          <p:cNvPr id="600" name="组合 7"/>
          <p:cNvGrpSpPr/>
          <p:nvPr/>
        </p:nvGrpSpPr>
        <p:grpSpPr>
          <a:xfrm>
            <a:off x="427038" y="1784349"/>
            <a:ext cx="11189706" cy="4728053"/>
            <a:chOff x="409575" y="2209800"/>
            <a:chExt cx="8429625" cy="4038600"/>
          </a:xfrm>
        </p:grpSpPr>
        <p:sp>
          <p:nvSpPr>
            <p:cNvPr id="1053261" name="Line 9"/>
            <p:cNvSpPr>
              <a:spLocks noChangeShapeType="1"/>
            </p:cNvSpPr>
            <p:nvPr/>
          </p:nvSpPr>
          <p:spPr bwMode="auto">
            <a:xfrm>
              <a:off x="2582863" y="2514600"/>
              <a:ext cx="0" cy="736600"/>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62" name="Rectangle 10"/>
            <p:cNvSpPr>
              <a:spLocks noChangeArrowheads="1"/>
            </p:cNvSpPr>
            <p:nvPr/>
          </p:nvSpPr>
          <p:spPr bwMode="auto">
            <a:xfrm>
              <a:off x="427038" y="3825875"/>
              <a:ext cx="8383587" cy="1889125"/>
            </a:xfrm>
            <a:prstGeom prst="rect">
              <a:avLst/>
            </a:prstGeom>
            <a:solidFill>
              <a:srgbClr val="DDDDDD"/>
            </a:solidFill>
            <a:ln>
              <a:noFill/>
            </a:ln>
            <a:effectLst>
              <a:outerShdw dist="35921" dir="2700000" algn="ctr" rotWithShape="0">
                <a:schemeClr val="bg2"/>
              </a:outerShdw>
            </a:effectLst>
          </p:spPr>
          <p:txBody>
            <a:bodyPr wrap="none" lIns="90000" tIns="46800" rIns="90000" bIns="46800" anchor="ctr"/>
            <a:lstStyle/>
            <a:p>
              <a:pPr algn="ctr"/>
              <a:endParaRPr lang="zh-CN" altLang="en-US" sz="2400"/>
            </a:p>
          </p:txBody>
        </p:sp>
        <p:sp>
          <p:nvSpPr>
            <p:cNvPr id="1053263" name="Rectangle 11">
              <a:hlinkClick r:id="rId1" action="ppaction://hlinksldjump"/>
            </p:cNvPr>
            <p:cNvSpPr>
              <a:spLocks noChangeArrowheads="1"/>
            </p:cNvSpPr>
            <p:nvPr/>
          </p:nvSpPr>
          <p:spPr bwMode="auto">
            <a:xfrm>
              <a:off x="446088" y="3992563"/>
              <a:ext cx="3821112" cy="1341437"/>
            </a:xfrm>
            <a:prstGeom prst="rect">
              <a:avLst/>
            </a:prstGeom>
            <a:solidFill>
              <a:schemeClr val="accent1"/>
            </a:solidFill>
            <a:ln>
              <a:noFill/>
            </a:ln>
            <a:effectLst>
              <a:outerShdw dist="35921" dir="2700000" algn="ctr" rotWithShape="0">
                <a:schemeClr val="bg2"/>
              </a:outerShdw>
            </a:effectLst>
          </p:spPr>
          <p:txBody>
            <a:bodyPr wrap="none" lIns="90000" tIns="46800" rIns="90000" bIns="46800" anchor="ctr"/>
            <a:lstStyle/>
            <a:p>
              <a:pPr algn="ctr"/>
              <a:endParaRPr lang="en-US" altLang="zh-CN" sz="1600" dirty="0">
                <a:solidFill>
                  <a:srgbClr val="000000"/>
                </a:solidFill>
                <a:latin typeface="CorpoS" pitchFamily="2" charset="0"/>
              </a:endParaRPr>
            </a:p>
            <a:p>
              <a:pPr algn="ctr"/>
              <a:endParaRPr lang="en-US" altLang="zh-CN" sz="1600" dirty="0">
                <a:solidFill>
                  <a:srgbClr val="000000"/>
                </a:solidFill>
                <a:latin typeface="CorpoS" pitchFamily="2" charset="0"/>
              </a:endParaRPr>
            </a:p>
            <a:p>
              <a:pPr algn="ctr"/>
              <a:endParaRPr lang="en-US" altLang="zh-CN" sz="1600" dirty="0">
                <a:solidFill>
                  <a:srgbClr val="000000"/>
                </a:solidFill>
                <a:latin typeface="CorpoS" pitchFamily="2" charset="0"/>
              </a:endParaRPr>
            </a:p>
            <a:p>
              <a:pPr algn="ctr"/>
              <a:endParaRPr lang="en-US" altLang="zh-CN" sz="1600" dirty="0">
                <a:solidFill>
                  <a:srgbClr val="000000"/>
                </a:solidFill>
                <a:latin typeface="CorpoS" pitchFamily="2" charset="0"/>
              </a:endParaRPr>
            </a:p>
            <a:p>
              <a:pPr algn="ctr"/>
              <a:r>
                <a:rPr lang="en-US" altLang="zh-CN" sz="1600" dirty="0">
                  <a:solidFill>
                    <a:schemeClr val="bg1"/>
                  </a:solidFill>
                  <a:latin typeface="CorpoS" pitchFamily="2" charset="0"/>
                </a:rPr>
                <a:t>J2EE Application Framework</a:t>
              </a:r>
              <a:endParaRPr lang="en-US" altLang="zh-CN" sz="1600" dirty="0">
                <a:solidFill>
                  <a:schemeClr val="bg1"/>
                </a:solidFill>
                <a:latin typeface="CorpoS" pitchFamily="2" charset="0"/>
              </a:endParaRPr>
            </a:p>
          </p:txBody>
        </p:sp>
        <p:sp>
          <p:nvSpPr>
            <p:cNvPr id="1053264" name="Rectangle 12"/>
            <p:cNvSpPr>
              <a:spLocks noChangeArrowheads="1"/>
            </p:cNvSpPr>
            <p:nvPr/>
          </p:nvSpPr>
          <p:spPr bwMode="auto">
            <a:xfrm>
              <a:off x="4412079" y="5353050"/>
              <a:ext cx="612314" cy="273371"/>
            </a:xfrm>
            <a:prstGeom prst="rect">
              <a:avLst/>
            </a:prstGeom>
            <a:noFill/>
            <a:ln>
              <a:noFill/>
            </a:ln>
          </p:spPr>
          <p:txBody>
            <a:bodyPr wrap="none" lIns="0" tIns="0" rIns="0" bIns="0" anchorCtr="1">
              <a:spAutoFit/>
            </a:bodyPr>
            <a:lstStyle/>
            <a:p>
              <a:pPr algn="ctr"/>
              <a:r>
                <a:rPr lang="zh-CN" altLang="en-US" sz="1600">
                  <a:solidFill>
                    <a:srgbClr val="000000"/>
                  </a:solidFill>
                  <a:latin typeface="CorpoS" pitchFamily="2" charset="0"/>
                </a:rPr>
                <a:t>应用平台</a:t>
              </a:r>
              <a:endParaRPr lang="zh-CN" altLang="en-US" sz="1600">
                <a:solidFill>
                  <a:srgbClr val="000000"/>
                </a:solidFill>
                <a:latin typeface="CorpoS" pitchFamily="2" charset="0"/>
              </a:endParaRPr>
            </a:p>
          </p:txBody>
        </p:sp>
        <p:sp>
          <p:nvSpPr>
            <p:cNvPr id="1053265" name="Rectangle 13">
              <a:hlinkClick r:id="rId1" action="ppaction://hlinksldjump"/>
            </p:cNvPr>
            <p:cNvSpPr>
              <a:spLocks noChangeArrowheads="1"/>
            </p:cNvSpPr>
            <p:nvPr/>
          </p:nvSpPr>
          <p:spPr bwMode="auto">
            <a:xfrm>
              <a:off x="3505200" y="3276600"/>
              <a:ext cx="654050" cy="1020763"/>
            </a:xfrm>
            <a:prstGeom prst="rect">
              <a:avLst/>
            </a:prstGeom>
            <a:solidFill>
              <a:srgbClr val="B8C0FC"/>
            </a:solidFill>
            <a:ln>
              <a:noFill/>
            </a:ln>
            <a:effectLst>
              <a:outerShdw dist="35921" dir="2700000" algn="ctr" rotWithShape="0">
                <a:schemeClr val="bg2"/>
              </a:outerShdw>
            </a:effectLst>
          </p:spPr>
          <p:txBody>
            <a:bodyPr lIns="90000" tIns="46800" rIns="90000" bIns="46800" anchor="ctr"/>
            <a:lstStyle/>
            <a:p>
              <a:pPr algn="ctr"/>
              <a:r>
                <a:rPr lang="en-US" altLang="zh-CN" sz="1600">
                  <a:solidFill>
                    <a:srgbClr val="000000"/>
                  </a:solidFill>
                  <a:latin typeface="CorpoS" pitchFamily="2" charset="0"/>
                </a:rPr>
                <a:t>PDM</a:t>
              </a:r>
              <a:endParaRPr lang="en-US" altLang="zh-CN" sz="1600">
                <a:solidFill>
                  <a:srgbClr val="000000"/>
                </a:solidFill>
                <a:latin typeface="CorpoS" pitchFamily="2" charset="0"/>
              </a:endParaRPr>
            </a:p>
          </p:txBody>
        </p:sp>
        <p:sp>
          <p:nvSpPr>
            <p:cNvPr id="1053266" name="Rectangle 14">
              <a:hlinkClick r:id="rId1" action="ppaction://hlinksldjump"/>
            </p:cNvPr>
            <p:cNvSpPr>
              <a:spLocks noChangeArrowheads="1"/>
            </p:cNvSpPr>
            <p:nvPr/>
          </p:nvSpPr>
          <p:spPr bwMode="auto">
            <a:xfrm>
              <a:off x="685800" y="3292475"/>
              <a:ext cx="536575" cy="1020763"/>
            </a:xfrm>
            <a:prstGeom prst="rect">
              <a:avLst/>
            </a:prstGeom>
            <a:solidFill>
              <a:srgbClr val="B8C0FC"/>
            </a:solidFill>
            <a:ln>
              <a:noFill/>
            </a:ln>
            <a:effectLst>
              <a:outerShdw dist="35921" dir="2700000" algn="ctr" rotWithShape="0">
                <a:schemeClr val="bg2"/>
              </a:outerShdw>
            </a:effectLst>
          </p:spPr>
          <p:txBody>
            <a:bodyPr lIns="90000" tIns="46800" rIns="90000" bIns="46800" anchor="ctr"/>
            <a:lstStyle/>
            <a:p>
              <a:pPr algn="ctr"/>
              <a:r>
                <a:rPr lang="zh-CN" altLang="en-US" sz="1600">
                  <a:solidFill>
                    <a:srgbClr val="000000"/>
                  </a:solidFill>
                  <a:latin typeface="CorpoS" pitchFamily="2" charset="0"/>
                </a:rPr>
                <a:t>营销</a:t>
              </a:r>
              <a:endParaRPr lang="zh-CN" altLang="en-US" sz="1600">
                <a:solidFill>
                  <a:srgbClr val="000000"/>
                </a:solidFill>
                <a:latin typeface="CorpoS" pitchFamily="2" charset="0"/>
              </a:endParaRPr>
            </a:p>
            <a:p>
              <a:pPr algn="ctr"/>
              <a:r>
                <a:rPr lang="zh-CN" altLang="en-US" sz="1600">
                  <a:solidFill>
                    <a:srgbClr val="000000"/>
                  </a:solidFill>
                  <a:latin typeface="CorpoS" pitchFamily="2" charset="0"/>
                </a:rPr>
                <a:t>管理</a:t>
              </a:r>
              <a:endParaRPr lang="zh-CN" altLang="en-US" sz="1600">
                <a:solidFill>
                  <a:srgbClr val="000000"/>
                </a:solidFill>
                <a:latin typeface="CorpoS" pitchFamily="2" charset="0"/>
              </a:endParaRPr>
            </a:p>
            <a:p>
              <a:pPr algn="ctr"/>
              <a:r>
                <a:rPr lang="zh-CN" altLang="en-US" sz="1600">
                  <a:solidFill>
                    <a:srgbClr val="000000"/>
                  </a:solidFill>
                  <a:latin typeface="CorpoS" pitchFamily="2" charset="0"/>
                </a:rPr>
                <a:t>平台</a:t>
              </a:r>
              <a:endParaRPr lang="zh-CN" altLang="en-US" sz="1600">
                <a:solidFill>
                  <a:srgbClr val="000000"/>
                </a:solidFill>
                <a:latin typeface="CorpoS" pitchFamily="2" charset="0"/>
              </a:endParaRPr>
            </a:p>
          </p:txBody>
        </p:sp>
        <p:sp>
          <p:nvSpPr>
            <p:cNvPr id="1053267" name="Rectangle 15">
              <a:hlinkClick r:id="rId1" action="ppaction://hlinksldjump"/>
            </p:cNvPr>
            <p:cNvSpPr>
              <a:spLocks noChangeArrowheads="1"/>
            </p:cNvSpPr>
            <p:nvPr/>
          </p:nvSpPr>
          <p:spPr bwMode="auto">
            <a:xfrm>
              <a:off x="1374775" y="3292475"/>
              <a:ext cx="685800" cy="1020763"/>
            </a:xfrm>
            <a:prstGeom prst="rect">
              <a:avLst/>
            </a:prstGeom>
            <a:solidFill>
              <a:srgbClr val="B8C0FC"/>
            </a:solidFill>
            <a:ln>
              <a:noFill/>
            </a:ln>
            <a:effectLst>
              <a:outerShdw dist="35921" dir="2700000" algn="ctr" rotWithShape="0">
                <a:schemeClr val="bg2"/>
              </a:outerShdw>
            </a:effectLst>
          </p:spPr>
          <p:txBody>
            <a:bodyPr lIns="90000" tIns="46800" rIns="90000" bIns="46800" anchor="ctr"/>
            <a:lstStyle/>
            <a:p>
              <a:pPr algn="ctr"/>
              <a:r>
                <a:rPr lang="zh-CN" altLang="en-US" sz="1600">
                  <a:solidFill>
                    <a:srgbClr val="000000"/>
                  </a:solidFill>
                  <a:latin typeface="CorpoS" pitchFamily="2" charset="0"/>
                </a:rPr>
                <a:t>供应链管理</a:t>
              </a:r>
              <a:endParaRPr lang="zh-CN" altLang="en-US" sz="1600">
                <a:solidFill>
                  <a:srgbClr val="000000"/>
                </a:solidFill>
                <a:latin typeface="CorpoS" pitchFamily="2" charset="0"/>
              </a:endParaRPr>
            </a:p>
            <a:p>
              <a:pPr algn="ctr"/>
              <a:r>
                <a:rPr lang="zh-CN" altLang="en-US" sz="1600">
                  <a:solidFill>
                    <a:srgbClr val="000000"/>
                  </a:solidFill>
                  <a:latin typeface="CorpoS" pitchFamily="2" charset="0"/>
                </a:rPr>
                <a:t>平台</a:t>
              </a:r>
              <a:endParaRPr lang="zh-CN" altLang="en-US" sz="1600">
                <a:solidFill>
                  <a:srgbClr val="000000"/>
                </a:solidFill>
                <a:latin typeface="CorpoS" pitchFamily="2" charset="0"/>
              </a:endParaRPr>
            </a:p>
          </p:txBody>
        </p:sp>
        <p:sp>
          <p:nvSpPr>
            <p:cNvPr id="1053268" name="Rectangle 16"/>
            <p:cNvSpPr>
              <a:spLocks noChangeArrowheads="1"/>
            </p:cNvSpPr>
            <p:nvPr/>
          </p:nvSpPr>
          <p:spPr bwMode="auto">
            <a:xfrm>
              <a:off x="509588" y="3127375"/>
              <a:ext cx="2614612" cy="1520825"/>
            </a:xfrm>
            <a:prstGeom prst="rect">
              <a:avLst/>
            </a:prstGeom>
            <a:noFill/>
            <a:ln w="28575" algn="ctr">
              <a:solidFill>
                <a:schemeClr val="tx1"/>
              </a:solidFill>
              <a:prstDash val="dash"/>
              <a:miter lim="800000"/>
            </a:ln>
            <a:effectLst/>
          </p:spPr>
          <p:txBody>
            <a:bodyPr wrap="none" anchor="ctr"/>
            <a:lstStyle/>
            <a:p>
              <a:pPr algn="ctr"/>
              <a:endParaRPr lang="zh-CN" altLang="en-US" sz="2400"/>
            </a:p>
          </p:txBody>
        </p:sp>
        <p:sp>
          <p:nvSpPr>
            <p:cNvPr id="1053269" name="Text Box 17"/>
            <p:cNvSpPr txBox="1">
              <a:spLocks noChangeArrowheads="1"/>
            </p:cNvSpPr>
            <p:nvPr/>
          </p:nvSpPr>
          <p:spPr bwMode="auto">
            <a:xfrm>
              <a:off x="1327681" y="4343400"/>
              <a:ext cx="998836" cy="390530"/>
            </a:xfrm>
            <a:prstGeom prst="rect">
              <a:avLst/>
            </a:prstGeom>
            <a:noFill/>
            <a:ln>
              <a:noFill/>
            </a:ln>
            <a:effectLst/>
          </p:spPr>
          <p:txBody>
            <a:bodyPr wrap="none">
              <a:spAutoFit/>
            </a:bodyPr>
            <a:lstStyle/>
            <a:p>
              <a:pPr algn="ctr" eaLnBrk="1" hangingPunct="1">
                <a:spcBef>
                  <a:spcPct val="50000"/>
                </a:spcBef>
              </a:pPr>
              <a:r>
                <a:rPr lang="zh-CN" altLang="en-US" dirty="0">
                  <a:solidFill>
                    <a:schemeClr val="bg1"/>
                  </a:solidFill>
                </a:rPr>
                <a:t>新开发应用</a:t>
              </a:r>
              <a:endParaRPr lang="zh-CN" altLang="en-US" dirty="0">
                <a:solidFill>
                  <a:schemeClr val="bg1"/>
                </a:solidFill>
              </a:endParaRPr>
            </a:p>
          </p:txBody>
        </p:sp>
        <p:sp>
          <p:nvSpPr>
            <p:cNvPr id="1053270" name="Rectangle 18">
              <a:hlinkClick r:id="rId1" action="ppaction://hlinksldjump"/>
            </p:cNvPr>
            <p:cNvSpPr>
              <a:spLocks noChangeArrowheads="1"/>
            </p:cNvSpPr>
            <p:nvPr/>
          </p:nvSpPr>
          <p:spPr bwMode="auto">
            <a:xfrm>
              <a:off x="4343400" y="3271838"/>
              <a:ext cx="731838" cy="1020762"/>
            </a:xfrm>
            <a:prstGeom prst="rect">
              <a:avLst/>
            </a:prstGeom>
            <a:solidFill>
              <a:schemeClr val="accent2"/>
            </a:solidFill>
            <a:ln>
              <a:noFill/>
            </a:ln>
            <a:effectLst>
              <a:outerShdw dist="35921" dir="2700000" algn="ctr" rotWithShape="0">
                <a:schemeClr val="bg2"/>
              </a:outerShdw>
            </a:effectLst>
          </p:spPr>
          <p:txBody>
            <a:bodyPr wrap="none" lIns="90000" tIns="46800" rIns="90000" bIns="46800" anchor="ctr"/>
            <a:lstStyle/>
            <a:p>
              <a:pPr algn="ctr"/>
              <a:r>
                <a:rPr lang="en-US" altLang="zh-CN" sz="1600">
                  <a:solidFill>
                    <a:srgbClr val="000000"/>
                  </a:solidFill>
                  <a:latin typeface="CorpoS" pitchFamily="2" charset="0"/>
                </a:rPr>
                <a:t>ERP</a:t>
              </a:r>
              <a:endParaRPr lang="en-US" altLang="zh-CN" sz="1600">
                <a:solidFill>
                  <a:srgbClr val="000000"/>
                </a:solidFill>
                <a:latin typeface="CorpoS" pitchFamily="2" charset="0"/>
              </a:endParaRPr>
            </a:p>
          </p:txBody>
        </p:sp>
        <p:sp>
          <p:nvSpPr>
            <p:cNvPr id="1053271" name="Rectangle 19"/>
            <p:cNvSpPr>
              <a:spLocks noChangeArrowheads="1"/>
            </p:cNvSpPr>
            <p:nvPr/>
          </p:nvSpPr>
          <p:spPr bwMode="auto">
            <a:xfrm>
              <a:off x="3429000" y="3105150"/>
              <a:ext cx="2819400" cy="1517650"/>
            </a:xfrm>
            <a:prstGeom prst="rect">
              <a:avLst/>
            </a:prstGeom>
            <a:noFill/>
            <a:ln w="28575" algn="ctr">
              <a:solidFill>
                <a:schemeClr val="tx1"/>
              </a:solidFill>
              <a:prstDash val="dash"/>
              <a:miter lim="800000"/>
            </a:ln>
            <a:effectLst/>
          </p:spPr>
          <p:txBody>
            <a:bodyPr wrap="none" anchor="ctr"/>
            <a:lstStyle/>
            <a:p>
              <a:pPr algn="ctr"/>
              <a:endParaRPr lang="zh-CN" altLang="en-US" sz="2400"/>
            </a:p>
          </p:txBody>
        </p:sp>
        <p:sp>
          <p:nvSpPr>
            <p:cNvPr id="1053272" name="Text Box 20"/>
            <p:cNvSpPr txBox="1">
              <a:spLocks noChangeArrowheads="1"/>
            </p:cNvSpPr>
            <p:nvPr/>
          </p:nvSpPr>
          <p:spPr bwMode="auto">
            <a:xfrm>
              <a:off x="4074786" y="4324350"/>
              <a:ext cx="1343262" cy="390530"/>
            </a:xfrm>
            <a:prstGeom prst="rect">
              <a:avLst/>
            </a:prstGeom>
            <a:noFill/>
            <a:ln>
              <a:noFill/>
            </a:ln>
            <a:effectLst/>
          </p:spPr>
          <p:txBody>
            <a:bodyPr wrap="none">
              <a:spAutoFit/>
            </a:bodyPr>
            <a:lstStyle/>
            <a:p>
              <a:pPr algn="ctr" eaLnBrk="1" hangingPunct="1">
                <a:spcBef>
                  <a:spcPct val="50000"/>
                </a:spcBef>
              </a:pPr>
              <a:r>
                <a:rPr lang="zh-CN" altLang="en-US"/>
                <a:t>专用软件包应用</a:t>
              </a:r>
              <a:endParaRPr lang="zh-CN" altLang="en-US"/>
            </a:p>
          </p:txBody>
        </p:sp>
        <p:sp>
          <p:nvSpPr>
            <p:cNvPr id="1053273" name="Rectangle 21">
              <a:hlinkClick r:id="rId1" action="ppaction://hlinksldjump"/>
            </p:cNvPr>
            <p:cNvSpPr>
              <a:spLocks noChangeArrowheads="1"/>
            </p:cNvSpPr>
            <p:nvPr/>
          </p:nvSpPr>
          <p:spPr bwMode="auto">
            <a:xfrm>
              <a:off x="457200" y="5875338"/>
              <a:ext cx="8382000" cy="373062"/>
            </a:xfrm>
            <a:prstGeom prst="rect">
              <a:avLst/>
            </a:prstGeom>
            <a:solidFill>
              <a:schemeClr val="accent1"/>
            </a:solidFill>
            <a:ln>
              <a:noFill/>
            </a:ln>
            <a:effectLst>
              <a:outerShdw dist="35921" dir="2700000" algn="ctr" rotWithShape="0">
                <a:schemeClr val="bg2"/>
              </a:outerShdw>
            </a:effectLst>
          </p:spPr>
          <p:txBody>
            <a:bodyPr wrap="none" lIns="90000" tIns="46800" rIns="90000" bIns="46800" anchor="ctr"/>
            <a:lstStyle/>
            <a:p>
              <a:pPr algn="ctr"/>
              <a:r>
                <a:rPr lang="zh-CN" altLang="en-US" sz="1600" b="1" dirty="0">
                  <a:solidFill>
                    <a:schemeClr val="bg1"/>
                  </a:solidFill>
                  <a:latin typeface="CorpoS" pitchFamily="2" charset="0"/>
                </a:rPr>
                <a:t>安全认证企业 </a:t>
              </a:r>
              <a:r>
                <a:rPr lang="en-US" altLang="zh-CN" sz="1600" b="1" dirty="0">
                  <a:solidFill>
                    <a:schemeClr val="bg1"/>
                  </a:solidFill>
                  <a:latin typeface="CorpoS" pitchFamily="2" charset="0"/>
                </a:rPr>
                <a:t>LDAP </a:t>
              </a:r>
              <a:r>
                <a:rPr lang="zh-CN" altLang="en-US" sz="1600" b="1" dirty="0">
                  <a:solidFill>
                    <a:schemeClr val="bg1"/>
                  </a:solidFill>
                  <a:latin typeface="CorpoS" pitchFamily="2" charset="0"/>
                </a:rPr>
                <a:t>平台</a:t>
              </a:r>
              <a:endParaRPr lang="zh-CN" altLang="en-US" sz="1600" b="1" dirty="0">
                <a:solidFill>
                  <a:schemeClr val="bg1"/>
                </a:solidFill>
                <a:latin typeface="CorpoS" pitchFamily="2" charset="0"/>
              </a:endParaRPr>
            </a:p>
          </p:txBody>
        </p:sp>
        <p:cxnSp>
          <p:nvCxnSpPr>
            <p:cNvPr id="3145854" name="AutoShape 22"/>
            <p:cNvCxnSpPr>
              <a:cxnSpLocks noChangeShapeType="1"/>
            </p:cNvCxnSpPr>
            <p:nvPr/>
          </p:nvCxnSpPr>
          <p:spPr bwMode="auto">
            <a:xfrm rot="5400000">
              <a:off x="4613275" y="5792788"/>
              <a:ext cx="160338" cy="4762"/>
            </a:xfrm>
            <a:prstGeom prst="bentConnector3">
              <a:avLst>
                <a:gd name="adj1" fmla="val 49505"/>
              </a:avLst>
            </a:prstGeom>
            <a:noFill/>
            <a:ln w="28575">
              <a:solidFill>
                <a:schemeClr val="tx1"/>
              </a:solidFill>
              <a:miter lim="800000"/>
              <a:headEnd type="triangle" w="med" len="med"/>
              <a:tailEnd type="triangle" w="med" len="med"/>
            </a:ln>
            <a:effectLst/>
          </p:spPr>
        </p:cxnSp>
        <p:sp>
          <p:nvSpPr>
            <p:cNvPr id="1053274" name="Rectangle 23">
              <a:hlinkClick r:id="rId1" action="ppaction://hlinksldjump"/>
            </p:cNvPr>
            <p:cNvSpPr>
              <a:spLocks noChangeArrowheads="1"/>
            </p:cNvSpPr>
            <p:nvPr/>
          </p:nvSpPr>
          <p:spPr bwMode="auto">
            <a:xfrm>
              <a:off x="409575" y="2209800"/>
              <a:ext cx="8399463" cy="288925"/>
            </a:xfrm>
            <a:prstGeom prst="rect">
              <a:avLst/>
            </a:prstGeom>
            <a:solidFill>
              <a:schemeClr val="accent1"/>
            </a:solidFill>
            <a:ln>
              <a:noFill/>
            </a:ln>
            <a:effectLst>
              <a:outerShdw dist="35921" dir="2700000" algn="ctr" rotWithShape="0">
                <a:schemeClr val="bg2"/>
              </a:outerShdw>
            </a:effectLst>
          </p:spPr>
          <p:txBody>
            <a:bodyPr wrap="none" lIns="90000" tIns="46800" rIns="90000" bIns="46800" anchor="ctr"/>
            <a:lstStyle/>
            <a:p>
              <a:pPr algn="ctr"/>
              <a:r>
                <a:rPr lang="en-US" altLang="zh-CN" sz="1600" dirty="0">
                  <a:solidFill>
                    <a:schemeClr val="bg1"/>
                  </a:solidFill>
                  <a:latin typeface="CorpoS" pitchFamily="2" charset="0"/>
                </a:rPr>
                <a:t>ESB</a:t>
              </a:r>
              <a:r>
                <a:rPr lang="zh-CN" altLang="en-US" sz="1600" dirty="0">
                  <a:solidFill>
                    <a:schemeClr val="bg1"/>
                  </a:solidFill>
                  <a:latin typeface="CorpoS" pitchFamily="2" charset="0"/>
                </a:rPr>
                <a:t>平台</a:t>
              </a:r>
              <a:endParaRPr lang="zh-CN" altLang="en-US" sz="1600" dirty="0">
                <a:solidFill>
                  <a:schemeClr val="bg1"/>
                </a:solidFill>
                <a:latin typeface="CorpoS" pitchFamily="2" charset="0"/>
              </a:endParaRPr>
            </a:p>
          </p:txBody>
        </p:sp>
        <p:sp>
          <p:nvSpPr>
            <p:cNvPr id="1053275" name="Rectangle 24">
              <a:hlinkClick r:id="rId1" action="ppaction://hlinksldjump"/>
            </p:cNvPr>
            <p:cNvSpPr>
              <a:spLocks noChangeArrowheads="1"/>
            </p:cNvSpPr>
            <p:nvPr/>
          </p:nvSpPr>
          <p:spPr bwMode="auto">
            <a:xfrm>
              <a:off x="5165725" y="3271838"/>
              <a:ext cx="731838" cy="1020762"/>
            </a:xfrm>
            <a:prstGeom prst="rect">
              <a:avLst/>
            </a:prstGeom>
            <a:solidFill>
              <a:schemeClr val="accent2"/>
            </a:solidFill>
            <a:ln>
              <a:noFill/>
            </a:ln>
            <a:effectLst>
              <a:outerShdw dist="35921" dir="2700000" algn="ctr" rotWithShape="0">
                <a:schemeClr val="bg2"/>
              </a:outerShdw>
            </a:effectLst>
          </p:spPr>
          <p:txBody>
            <a:bodyPr lIns="90000" tIns="46800" rIns="90000" bIns="46800" anchor="ctr"/>
            <a:lstStyle/>
            <a:p>
              <a:pPr algn="ctr"/>
              <a:r>
                <a:rPr lang="zh-CN" altLang="en-US" sz="1600">
                  <a:solidFill>
                    <a:srgbClr val="000000"/>
                  </a:solidFill>
                  <a:latin typeface="CorpoS" pitchFamily="2" charset="0"/>
                </a:rPr>
                <a:t>其它软件包应用 </a:t>
              </a:r>
              <a:endParaRPr lang="zh-CN" altLang="en-US" sz="1600">
                <a:solidFill>
                  <a:srgbClr val="000000"/>
                </a:solidFill>
                <a:latin typeface="CorpoS" pitchFamily="2" charset="0"/>
              </a:endParaRPr>
            </a:p>
          </p:txBody>
        </p:sp>
        <p:sp>
          <p:nvSpPr>
            <p:cNvPr id="1053276" name="Line 25"/>
            <p:cNvSpPr>
              <a:spLocks noChangeShapeType="1"/>
            </p:cNvSpPr>
            <p:nvPr/>
          </p:nvSpPr>
          <p:spPr bwMode="auto">
            <a:xfrm>
              <a:off x="3886200" y="2514600"/>
              <a:ext cx="0" cy="771525"/>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77" name="Line 26"/>
            <p:cNvSpPr>
              <a:spLocks noChangeShapeType="1"/>
            </p:cNvSpPr>
            <p:nvPr/>
          </p:nvSpPr>
          <p:spPr bwMode="auto">
            <a:xfrm>
              <a:off x="990600" y="2489200"/>
              <a:ext cx="0" cy="758825"/>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78" name="Line 27"/>
            <p:cNvSpPr>
              <a:spLocks noChangeShapeType="1"/>
            </p:cNvSpPr>
            <p:nvPr/>
          </p:nvSpPr>
          <p:spPr bwMode="auto">
            <a:xfrm>
              <a:off x="1752600" y="2514600"/>
              <a:ext cx="0" cy="736600"/>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79" name="Line 28"/>
            <p:cNvSpPr>
              <a:spLocks noChangeShapeType="1"/>
            </p:cNvSpPr>
            <p:nvPr/>
          </p:nvSpPr>
          <p:spPr bwMode="auto">
            <a:xfrm>
              <a:off x="4695825" y="2511425"/>
              <a:ext cx="0" cy="747713"/>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80" name="Line 29"/>
            <p:cNvSpPr>
              <a:spLocks noChangeShapeType="1"/>
            </p:cNvSpPr>
            <p:nvPr/>
          </p:nvSpPr>
          <p:spPr bwMode="auto">
            <a:xfrm>
              <a:off x="5497513" y="2489200"/>
              <a:ext cx="0" cy="773113"/>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81" name="Oval 30"/>
            <p:cNvSpPr>
              <a:spLocks noChangeArrowheads="1"/>
            </p:cNvSpPr>
            <p:nvPr/>
          </p:nvSpPr>
          <p:spPr bwMode="auto">
            <a:xfrm>
              <a:off x="438150" y="2654300"/>
              <a:ext cx="2838450" cy="379413"/>
            </a:xfrm>
            <a:prstGeom prst="ellipse">
              <a:avLst/>
            </a:prstGeom>
            <a:solidFill>
              <a:schemeClr val="accent2"/>
            </a:solidFill>
            <a:ln w="12700" algn="ctr">
              <a:solidFill>
                <a:schemeClr val="bg1"/>
              </a:solidFill>
              <a:round/>
            </a:ln>
            <a:effectLst/>
          </p:spPr>
          <p:txBody>
            <a:bodyPr wrap="none" anchor="ctr"/>
            <a:lstStyle/>
            <a:p>
              <a:pPr algn="ctr" eaLnBrk="1" hangingPunct="1">
                <a:spcBef>
                  <a:spcPct val="50000"/>
                </a:spcBef>
              </a:pPr>
              <a:r>
                <a:rPr lang="zh-CN" altLang="en-US" sz="1050"/>
                <a:t>采用</a:t>
              </a:r>
              <a:r>
                <a:rPr lang="en-US" altLang="zh-CN" sz="1050"/>
                <a:t>WebService over HTTP/JMS</a:t>
              </a:r>
              <a:r>
                <a:rPr lang="zh-CN" altLang="en-US" sz="1050"/>
                <a:t>标准方式接入</a:t>
              </a:r>
              <a:endParaRPr lang="zh-CN" altLang="en-US" sz="1050"/>
            </a:p>
          </p:txBody>
        </p:sp>
        <p:sp>
          <p:nvSpPr>
            <p:cNvPr id="1053282" name="Rectangle 31"/>
            <p:cNvSpPr>
              <a:spLocks noChangeArrowheads="1"/>
            </p:cNvSpPr>
            <p:nvPr/>
          </p:nvSpPr>
          <p:spPr bwMode="auto">
            <a:xfrm>
              <a:off x="6705600" y="3132138"/>
              <a:ext cx="1828800" cy="1517650"/>
            </a:xfrm>
            <a:prstGeom prst="rect">
              <a:avLst/>
            </a:prstGeom>
            <a:noFill/>
            <a:ln w="28575" algn="ctr">
              <a:solidFill>
                <a:schemeClr val="tx1"/>
              </a:solidFill>
              <a:prstDash val="dash"/>
              <a:miter lim="800000"/>
            </a:ln>
            <a:effectLst/>
          </p:spPr>
          <p:txBody>
            <a:bodyPr wrap="none" anchor="ctr"/>
            <a:lstStyle/>
            <a:p>
              <a:pPr algn="ctr"/>
              <a:endParaRPr lang="zh-CN" altLang="en-US" sz="2400"/>
            </a:p>
          </p:txBody>
        </p:sp>
        <p:sp>
          <p:nvSpPr>
            <p:cNvPr id="1053283" name="Text Box 32"/>
            <p:cNvSpPr txBox="1">
              <a:spLocks noChangeArrowheads="1"/>
            </p:cNvSpPr>
            <p:nvPr/>
          </p:nvSpPr>
          <p:spPr bwMode="auto">
            <a:xfrm>
              <a:off x="7269328" y="4340225"/>
              <a:ext cx="826624" cy="390530"/>
            </a:xfrm>
            <a:prstGeom prst="rect">
              <a:avLst/>
            </a:prstGeom>
            <a:noFill/>
            <a:ln>
              <a:noFill/>
            </a:ln>
            <a:effectLst/>
          </p:spPr>
          <p:txBody>
            <a:bodyPr wrap="none">
              <a:spAutoFit/>
            </a:bodyPr>
            <a:lstStyle/>
            <a:p>
              <a:pPr algn="ctr" eaLnBrk="1" hangingPunct="1">
                <a:spcBef>
                  <a:spcPct val="50000"/>
                </a:spcBef>
              </a:pPr>
              <a:r>
                <a:rPr lang="zh-CN" altLang="en-US"/>
                <a:t>已有应用</a:t>
              </a:r>
              <a:endParaRPr lang="zh-CN" altLang="en-US"/>
            </a:p>
          </p:txBody>
        </p:sp>
        <p:sp>
          <p:nvSpPr>
            <p:cNvPr id="1053284" name="Line 33"/>
            <p:cNvSpPr>
              <a:spLocks noChangeShapeType="1"/>
            </p:cNvSpPr>
            <p:nvPr/>
          </p:nvSpPr>
          <p:spPr bwMode="auto">
            <a:xfrm>
              <a:off x="7205663" y="2514600"/>
              <a:ext cx="0" cy="758825"/>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85" name="Line 34"/>
            <p:cNvSpPr>
              <a:spLocks noChangeShapeType="1"/>
            </p:cNvSpPr>
            <p:nvPr/>
          </p:nvSpPr>
          <p:spPr bwMode="auto">
            <a:xfrm>
              <a:off x="7985125" y="2516188"/>
              <a:ext cx="0" cy="736600"/>
            </a:xfrm>
            <a:prstGeom prst="line">
              <a:avLst/>
            </a:prstGeom>
            <a:noFill/>
            <a:ln w="28575">
              <a:solidFill>
                <a:schemeClr val="tx1"/>
              </a:solidFill>
              <a:round/>
              <a:headEnd type="triangle" w="med" len="med"/>
              <a:tailEnd type="triangle" w="med" len="med"/>
            </a:ln>
            <a:effectLst/>
          </p:spPr>
          <p:txBody>
            <a:bodyPr wrap="none" anchor="ctr"/>
            <a:lstStyle/>
            <a:p>
              <a:pPr algn="ctr"/>
              <a:endParaRPr lang="zh-CN" altLang="en-US" sz="2400"/>
            </a:p>
          </p:txBody>
        </p:sp>
        <p:sp>
          <p:nvSpPr>
            <p:cNvPr id="1053286" name="Oval 35"/>
            <p:cNvSpPr>
              <a:spLocks noChangeArrowheads="1"/>
            </p:cNvSpPr>
            <p:nvPr/>
          </p:nvSpPr>
          <p:spPr bwMode="auto">
            <a:xfrm>
              <a:off x="6400800" y="2667000"/>
              <a:ext cx="2438400" cy="379413"/>
            </a:xfrm>
            <a:prstGeom prst="ellipse">
              <a:avLst/>
            </a:prstGeom>
            <a:solidFill>
              <a:schemeClr val="accent2"/>
            </a:solidFill>
            <a:ln w="12700" algn="ctr">
              <a:solidFill>
                <a:schemeClr val="bg1"/>
              </a:solidFill>
              <a:round/>
            </a:ln>
            <a:effectLst/>
          </p:spPr>
          <p:txBody>
            <a:bodyPr anchor="ctr"/>
            <a:lstStyle/>
            <a:p>
              <a:pPr algn="ctr" eaLnBrk="1" hangingPunct="1">
                <a:spcBef>
                  <a:spcPct val="50000"/>
                </a:spcBef>
              </a:pPr>
              <a:r>
                <a:rPr lang="zh-CN" altLang="en-US" sz="1050"/>
                <a:t>系统改造为</a:t>
              </a:r>
              <a:r>
                <a:rPr lang="en-US" altLang="zh-CN" sz="1050"/>
                <a:t>WebService over HTTP/JMS</a:t>
              </a:r>
              <a:r>
                <a:rPr lang="zh-CN" altLang="en-US" sz="1050"/>
                <a:t>标准方式接入</a:t>
              </a:r>
              <a:endParaRPr lang="zh-CN" altLang="en-US" sz="1050"/>
            </a:p>
          </p:txBody>
        </p:sp>
        <p:sp>
          <p:nvSpPr>
            <p:cNvPr id="1053287" name="Oval 36"/>
            <p:cNvSpPr>
              <a:spLocks noChangeArrowheads="1"/>
            </p:cNvSpPr>
            <p:nvPr/>
          </p:nvSpPr>
          <p:spPr bwMode="auto">
            <a:xfrm>
              <a:off x="3581400" y="2641600"/>
              <a:ext cx="2438400" cy="379413"/>
            </a:xfrm>
            <a:prstGeom prst="ellipse">
              <a:avLst/>
            </a:prstGeom>
            <a:solidFill>
              <a:schemeClr val="accent2"/>
            </a:solidFill>
            <a:ln w="12700" algn="ctr">
              <a:solidFill>
                <a:schemeClr val="bg1"/>
              </a:solidFill>
              <a:round/>
            </a:ln>
            <a:effectLst/>
          </p:spPr>
          <p:txBody>
            <a:bodyPr anchor="ctr"/>
            <a:lstStyle/>
            <a:p>
              <a:pPr algn="ctr" eaLnBrk="1" hangingPunct="1">
                <a:spcBef>
                  <a:spcPct val="50000"/>
                </a:spcBef>
              </a:pPr>
              <a:r>
                <a:rPr lang="zh-CN" altLang="en-US" sz="1050"/>
                <a:t>根据软件包具体情况决定采用标准</a:t>
              </a:r>
              <a:r>
                <a:rPr lang="en-US" altLang="zh-CN" sz="1050"/>
                <a:t>ESB</a:t>
              </a:r>
              <a:r>
                <a:rPr lang="zh-CN" altLang="en-US" sz="1050"/>
                <a:t>方式接入或</a:t>
              </a:r>
              <a:r>
                <a:rPr lang="en-US" altLang="zh-CN" sz="1050"/>
                <a:t>Adapter</a:t>
              </a:r>
              <a:endParaRPr lang="en-US" altLang="zh-CN" sz="1050"/>
            </a:p>
          </p:txBody>
        </p:sp>
        <p:sp>
          <p:nvSpPr>
            <p:cNvPr id="1053288" name="Rectangle 37">
              <a:hlinkClick r:id="rId1" action="ppaction://hlinksldjump"/>
            </p:cNvPr>
            <p:cNvSpPr>
              <a:spLocks noChangeArrowheads="1"/>
            </p:cNvSpPr>
            <p:nvPr/>
          </p:nvSpPr>
          <p:spPr bwMode="auto">
            <a:xfrm>
              <a:off x="2212975" y="3294063"/>
              <a:ext cx="731838" cy="1020762"/>
            </a:xfrm>
            <a:prstGeom prst="rect">
              <a:avLst/>
            </a:prstGeom>
            <a:solidFill>
              <a:srgbClr val="B8C0FC"/>
            </a:solidFill>
            <a:ln>
              <a:noFill/>
            </a:ln>
            <a:effectLst>
              <a:outerShdw dist="35921" dir="2700000" algn="ctr" rotWithShape="0">
                <a:schemeClr val="bg2"/>
              </a:outerShdw>
            </a:effectLst>
          </p:spPr>
          <p:txBody>
            <a:bodyPr lIns="90000" tIns="46800" rIns="90000" bIns="46800" anchor="ctr"/>
            <a:lstStyle/>
            <a:p>
              <a:pPr algn="ctr"/>
              <a:r>
                <a:rPr lang="zh-CN" altLang="en-US" sz="1600">
                  <a:solidFill>
                    <a:srgbClr val="000000"/>
                  </a:solidFill>
                  <a:latin typeface="CorpoS" pitchFamily="2" charset="0"/>
                </a:rPr>
                <a:t>其它</a:t>
              </a:r>
              <a:r>
                <a:rPr lang="en-US" altLang="zh-CN" sz="1600">
                  <a:solidFill>
                    <a:srgbClr val="000000"/>
                  </a:solidFill>
                  <a:latin typeface="CorpoS" pitchFamily="2" charset="0"/>
                </a:rPr>
                <a:t>J2EE </a:t>
              </a:r>
              <a:r>
                <a:rPr lang="zh-CN" altLang="en-US" sz="1600">
                  <a:solidFill>
                    <a:srgbClr val="000000"/>
                  </a:solidFill>
                  <a:latin typeface="CorpoS" pitchFamily="2" charset="0"/>
                </a:rPr>
                <a:t>应用</a:t>
              </a:r>
              <a:endParaRPr lang="zh-CN" altLang="en-US" sz="1600">
                <a:solidFill>
                  <a:srgbClr val="000000"/>
                </a:solidFill>
                <a:latin typeface="CorpoS" pitchFamily="2" charset="0"/>
              </a:endParaRPr>
            </a:p>
          </p:txBody>
        </p:sp>
        <p:pic>
          <p:nvPicPr>
            <p:cNvPr id="2097210" name="Picture 38"/>
            <p:cNvPicPr>
              <a:picLocks noChangeAspect="1" noChangeArrowheads="1"/>
            </p:cNvPicPr>
            <p:nvPr/>
          </p:nvPicPr>
          <p:blipFill>
            <a:blip r:embed="rId2"/>
            <a:srcRect/>
            <a:stretch>
              <a:fillRect/>
            </a:stretch>
          </p:blipFill>
          <p:spPr bwMode="auto">
            <a:xfrm>
              <a:off x="3505200" y="4038600"/>
              <a:ext cx="381000" cy="269875"/>
            </a:xfrm>
            <a:prstGeom prst="rect">
              <a:avLst/>
            </a:prstGeom>
            <a:noFill/>
            <a:ln>
              <a:noFill/>
            </a:ln>
            <a:effectLst>
              <a:outerShdw dist="107763" dir="2700000" algn="ctr" rotWithShape="0">
                <a:srgbClr val="808080">
                  <a:alpha val="50000"/>
                </a:srgbClr>
              </a:outerShdw>
            </a:effectLst>
          </p:spPr>
        </p:pic>
        <p:sp>
          <p:nvSpPr>
            <p:cNvPr id="1053289" name="Rectangle 39">
              <a:hlinkClick r:id="rId1" action="ppaction://hlinksldjump"/>
            </p:cNvPr>
            <p:cNvSpPr>
              <a:spLocks noChangeArrowheads="1"/>
            </p:cNvSpPr>
            <p:nvPr/>
          </p:nvSpPr>
          <p:spPr bwMode="auto">
            <a:xfrm>
              <a:off x="6858000" y="3276600"/>
              <a:ext cx="731838" cy="1020763"/>
            </a:xfrm>
            <a:prstGeom prst="rect">
              <a:avLst/>
            </a:prstGeom>
            <a:solidFill>
              <a:schemeClr val="accent2"/>
            </a:solidFill>
            <a:ln>
              <a:noFill/>
            </a:ln>
            <a:effectLst>
              <a:outerShdw dist="35921" dir="2700000" algn="ctr" rotWithShape="0">
                <a:schemeClr val="bg2"/>
              </a:outerShdw>
            </a:effectLst>
          </p:spPr>
          <p:txBody>
            <a:bodyPr lIns="90000" tIns="46800" rIns="90000" bIns="46800" anchor="ctr"/>
            <a:lstStyle/>
            <a:p>
              <a:pPr algn="ctr"/>
              <a:r>
                <a:rPr lang="en-US" altLang="zh-CN" sz="1600">
                  <a:solidFill>
                    <a:srgbClr val="000000"/>
                  </a:solidFill>
                  <a:latin typeface="CorpoS" pitchFamily="2" charset="0"/>
                </a:rPr>
                <a:t>OA</a:t>
              </a:r>
              <a:r>
                <a:rPr lang="zh-CN" altLang="en-US" sz="1600">
                  <a:solidFill>
                    <a:srgbClr val="000000"/>
                  </a:solidFill>
                  <a:latin typeface="CorpoS" pitchFamily="2" charset="0"/>
                </a:rPr>
                <a:t>应用 </a:t>
              </a:r>
              <a:endParaRPr lang="zh-CN" altLang="en-US" sz="1600">
                <a:solidFill>
                  <a:srgbClr val="000000"/>
                </a:solidFill>
                <a:latin typeface="CorpoS" pitchFamily="2" charset="0"/>
              </a:endParaRPr>
            </a:p>
          </p:txBody>
        </p:sp>
        <p:sp>
          <p:nvSpPr>
            <p:cNvPr id="1053290" name="Rectangle 40">
              <a:hlinkClick r:id="rId1" action="ppaction://hlinksldjump"/>
            </p:cNvPr>
            <p:cNvSpPr>
              <a:spLocks noChangeArrowheads="1"/>
            </p:cNvSpPr>
            <p:nvPr/>
          </p:nvSpPr>
          <p:spPr bwMode="auto">
            <a:xfrm>
              <a:off x="7696200" y="3276600"/>
              <a:ext cx="731838" cy="1020763"/>
            </a:xfrm>
            <a:prstGeom prst="rect">
              <a:avLst/>
            </a:prstGeom>
            <a:solidFill>
              <a:schemeClr val="accent2"/>
            </a:solidFill>
            <a:ln>
              <a:noFill/>
            </a:ln>
            <a:effectLst>
              <a:outerShdw dist="35921" dir="2700000" algn="ctr" rotWithShape="0">
                <a:schemeClr val="bg2"/>
              </a:outerShdw>
            </a:effectLst>
          </p:spPr>
          <p:txBody>
            <a:bodyPr lIns="90000" tIns="46800" rIns="90000" bIns="46800" anchor="ctr"/>
            <a:lstStyle/>
            <a:p>
              <a:pPr algn="ctr"/>
              <a:r>
                <a:rPr lang="zh-CN" altLang="en-US" sz="1600">
                  <a:solidFill>
                    <a:srgbClr val="000000"/>
                  </a:solidFill>
                  <a:latin typeface="CorpoS" pitchFamily="2" charset="0"/>
                </a:rPr>
                <a:t>其它</a:t>
              </a:r>
              <a:endParaRPr lang="zh-CN" altLang="en-US" sz="1600">
                <a:solidFill>
                  <a:srgbClr val="000000"/>
                </a:solidFill>
                <a:latin typeface="CorpoS" pitchFamily="2" charset="0"/>
              </a:endParaRPr>
            </a:p>
            <a:p>
              <a:pPr algn="ctr"/>
              <a:r>
                <a:rPr lang="zh-CN" altLang="en-US" sz="1600">
                  <a:solidFill>
                    <a:srgbClr val="000000"/>
                  </a:solidFill>
                  <a:latin typeface="CorpoS" pitchFamily="2" charset="0"/>
                </a:rPr>
                <a:t>应用 </a:t>
              </a:r>
              <a:endParaRPr lang="zh-CN" altLang="en-US" sz="1600">
                <a:solidFill>
                  <a:srgbClr val="000000"/>
                </a:solidFill>
                <a:latin typeface="CorpoS" pitchFamily="2" charset="0"/>
              </a:endParaRPr>
            </a:p>
          </p:txBody>
        </p:sp>
        <p:pic>
          <p:nvPicPr>
            <p:cNvPr id="2097211" name="Picture 41"/>
            <p:cNvPicPr>
              <a:picLocks noChangeAspect="1" noChangeArrowheads="1"/>
            </p:cNvPicPr>
            <p:nvPr/>
          </p:nvPicPr>
          <p:blipFill>
            <a:blip r:embed="rId3"/>
            <a:srcRect/>
            <a:stretch>
              <a:fillRect/>
            </a:stretch>
          </p:blipFill>
          <p:spPr bwMode="auto">
            <a:xfrm>
              <a:off x="6858000" y="4038600"/>
              <a:ext cx="457200" cy="304800"/>
            </a:xfrm>
            <a:prstGeom prst="rect">
              <a:avLst/>
            </a:prstGeom>
            <a:noFill/>
            <a:ln>
              <a:noFill/>
            </a:ln>
            <a:effectLst>
              <a:outerShdw dist="107763" dir="2700000" algn="ctr" rotWithShape="0">
                <a:srgbClr val="808080">
                  <a:alpha val="50000"/>
                </a:srgbClr>
              </a:outerShdw>
            </a:effectLst>
          </p:spPr>
        </p:pic>
        <p:pic>
          <p:nvPicPr>
            <p:cNvPr id="2097212" name="Picture 42"/>
            <p:cNvPicPr>
              <a:picLocks noChangeAspect="1" noChangeArrowheads="1"/>
            </p:cNvPicPr>
            <p:nvPr/>
          </p:nvPicPr>
          <p:blipFill>
            <a:blip r:embed="rId4" cstate="screen"/>
            <a:srcRect/>
            <a:stretch>
              <a:fillRect/>
            </a:stretch>
          </p:blipFill>
          <p:spPr bwMode="auto">
            <a:xfrm>
              <a:off x="457200" y="4876800"/>
              <a:ext cx="260350" cy="457200"/>
            </a:xfrm>
            <a:prstGeom prst="rect">
              <a:avLst/>
            </a:prstGeom>
            <a:noFill/>
            <a:ln>
              <a:noFill/>
            </a:ln>
            <a:effectLst/>
          </p:spPr>
        </p:pic>
      </p:gr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29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其中，针对核心业务应用系统的非功能需求也需要从以下几方面进行考量</a:t>
            </a:r>
            <a:endParaRPr lang="zh-CN" altLang="en-US" sz="2400" dirty="0">
              <a:solidFill>
                <a:schemeClr val="bg1"/>
              </a:solidFill>
            </a:endParaRPr>
          </a:p>
        </p:txBody>
      </p:sp>
      <p:grpSp>
        <p:nvGrpSpPr>
          <p:cNvPr id="602" name="Group 3"/>
          <p:cNvGrpSpPr/>
          <p:nvPr/>
        </p:nvGrpSpPr>
        <p:grpSpPr bwMode="auto">
          <a:xfrm>
            <a:off x="10054087" y="174148"/>
            <a:ext cx="990600" cy="685800"/>
            <a:chOff x="4656" y="816"/>
            <a:chExt cx="672" cy="576"/>
          </a:xfrm>
        </p:grpSpPr>
        <p:sp>
          <p:nvSpPr>
            <p:cNvPr id="1053292"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表现层</a:t>
              </a:r>
              <a:endParaRPr lang="zh-CN" altLang="en-US" sz="900" b="1"/>
            </a:p>
          </p:txBody>
        </p:sp>
        <p:sp>
          <p:nvSpPr>
            <p:cNvPr id="1053293" name="Rectangle 5"/>
            <p:cNvSpPr>
              <a:spLocks noChangeArrowheads="1"/>
            </p:cNvSpPr>
            <p:nvPr/>
          </p:nvSpPr>
          <p:spPr bwMode="auto">
            <a:xfrm>
              <a:off x="4656" y="960"/>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a:solidFill>
                    <a:schemeClr val="bg1"/>
                  </a:solidFill>
                </a:rPr>
                <a:t>应用层</a:t>
              </a:r>
              <a:endParaRPr lang="zh-CN" altLang="en-US" sz="900" b="1">
                <a:solidFill>
                  <a:schemeClr val="bg1"/>
                </a:solidFill>
              </a:endParaRPr>
            </a:p>
          </p:txBody>
        </p:sp>
        <p:sp>
          <p:nvSpPr>
            <p:cNvPr id="1053294"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集成层</a:t>
              </a:r>
              <a:endParaRPr lang="zh-CN" altLang="en-US" sz="900" b="1"/>
            </a:p>
          </p:txBody>
        </p:sp>
        <p:sp>
          <p:nvSpPr>
            <p:cNvPr id="1053295"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数据层</a:t>
              </a:r>
              <a:endParaRPr lang="zh-CN" altLang="en-US" sz="900" b="1"/>
            </a:p>
          </p:txBody>
        </p:sp>
      </p:grpSp>
      <p:grpSp>
        <p:nvGrpSpPr>
          <p:cNvPr id="603" name="组合 31"/>
          <p:cNvGrpSpPr/>
          <p:nvPr/>
        </p:nvGrpSpPr>
        <p:grpSpPr>
          <a:xfrm>
            <a:off x="406400" y="1165538"/>
            <a:ext cx="11203904" cy="5434885"/>
            <a:chOff x="406400" y="1295400"/>
            <a:chExt cx="8562975" cy="5105400"/>
          </a:xfrm>
        </p:grpSpPr>
        <p:graphicFrame>
          <p:nvGraphicFramePr>
            <p:cNvPr id="4194340" name="Object 3"/>
            <p:cNvGraphicFramePr>
              <a:graphicFrameLocks noChangeAspect="1"/>
            </p:cNvGraphicFramePr>
            <p:nvPr/>
          </p:nvGraphicFramePr>
          <p:xfrm>
            <a:off x="509588" y="2027238"/>
            <a:ext cx="3833812" cy="1762125"/>
          </p:xfrm>
          <a:graphic>
            <a:graphicData uri="http://schemas.openxmlformats.org/presentationml/2006/ole">
              <mc:AlternateContent xmlns:mc="http://schemas.openxmlformats.org/markup-compatibility/2006">
                <mc:Choice xmlns:v="urn:schemas-microsoft-com:vml" Requires="v">
                  <p:oleObj spid="_x0000_s0" name="Photo Editor 照片" r:id="rId1" imgW="11944350" imgH="5819775" progId="MSPhotoEd.3">
                    <p:embed/>
                  </p:oleObj>
                </mc:Choice>
                <mc:Fallback>
                  <p:oleObj name="Photo Editor 照片" r:id="rId1" imgW="11944350" imgH="5819775" progId="MSPhotoEd.3">
                    <p:embed/>
                    <p:pic>
                      <p:nvPicPr>
                        <p:cNvPr id="0" name="Object 3"/>
                        <p:cNvPicPr>
                          <a:picLocks noChangeAspect="1" noChangeArrowheads="1"/>
                        </p:cNvPicPr>
                        <p:nvPr/>
                      </p:nvPicPr>
                      <p:blipFill>
                        <a:blip r:embed="rId2"/>
                        <a:srcRect/>
                        <a:stretch>
                          <a:fillRect/>
                        </a:stretch>
                      </p:blipFill>
                      <p:spPr bwMode="gray">
                        <a:xfrm>
                          <a:off x="509588" y="2027238"/>
                          <a:ext cx="3833812" cy="1762125"/>
                        </a:xfrm>
                        <a:prstGeom prst="rect">
                          <a:avLst/>
                        </a:prstGeom>
                        <a:noFill/>
                        <a:ln>
                          <a:noFill/>
                        </a:ln>
                        <a:effectLst/>
                      </p:spPr>
                    </p:pic>
                  </p:oleObj>
                </mc:Fallback>
              </mc:AlternateContent>
            </a:graphicData>
          </a:graphic>
        </p:graphicFrame>
        <p:sp>
          <p:nvSpPr>
            <p:cNvPr id="1053296" name="AutoShape 5"/>
            <p:cNvSpPr>
              <a:spLocks noChangeArrowheads="1"/>
            </p:cNvSpPr>
            <p:nvPr/>
          </p:nvSpPr>
          <p:spPr bwMode="auto">
            <a:xfrm rot="16377499" flipH="1">
              <a:off x="4537075" y="3652810"/>
              <a:ext cx="530225" cy="396932"/>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7817" y="5400"/>
                    <a:pt x="5400" y="7817"/>
                    <a:pt x="5400" y="10800"/>
                  </a:cubicBezTo>
                  <a:cubicBezTo>
                    <a:pt x="5399" y="12064"/>
                    <a:pt x="5843" y="13288"/>
                    <a:pt x="6653" y="14259"/>
                  </a:cubicBezTo>
                  <a:lnTo>
                    <a:pt x="2507" y="17719"/>
                  </a:lnTo>
                  <a:cubicBezTo>
                    <a:pt x="887" y="15777"/>
                    <a:pt x="0" y="13328"/>
                    <a:pt x="0" y="10800"/>
                  </a:cubicBezTo>
                  <a:cubicBezTo>
                    <a:pt x="0" y="4835"/>
                    <a:pt x="4835" y="0"/>
                    <a:pt x="10800" y="0"/>
                  </a:cubicBezTo>
                  <a:cubicBezTo>
                    <a:pt x="16764" y="-1"/>
                    <a:pt x="21599" y="4835"/>
                    <a:pt x="21600" y="10799"/>
                  </a:cubicBezTo>
                  <a:lnTo>
                    <a:pt x="21600" y="10800"/>
                  </a:lnTo>
                  <a:lnTo>
                    <a:pt x="24300" y="10800"/>
                  </a:lnTo>
                  <a:lnTo>
                    <a:pt x="18900" y="16200"/>
                  </a:lnTo>
                  <a:lnTo>
                    <a:pt x="13500" y="10800"/>
                  </a:lnTo>
                  <a:lnTo>
                    <a:pt x="16200" y="10800"/>
                  </a:lnTo>
                  <a:close/>
                </a:path>
              </a:pathLst>
            </a:custGeom>
            <a:gradFill rotWithShape="1">
              <a:gsLst>
                <a:gs pos="0">
                  <a:schemeClr val="hlink">
                    <a:alpha val="57001"/>
                  </a:schemeClr>
                </a:gs>
                <a:gs pos="100000">
                  <a:srgbClr val="CCCCFF">
                    <a:alpha val="56000"/>
                  </a:srgbClr>
                </a:gs>
              </a:gsLst>
              <a:lin ang="5400000" scaled="1"/>
            </a:gradFill>
            <a:ln>
              <a:noFill/>
            </a:ln>
          </p:spPr>
          <p:txBody>
            <a:bodyPr rot="10800000"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spcBef>
                  <a:spcPct val="50000"/>
                </a:spcBef>
              </a:pPr>
              <a:endParaRPr lang="zh-CN" altLang="zh-CN">
                <a:latin typeface="+mn-ea"/>
                <a:ea typeface="+mn-ea"/>
              </a:endParaRPr>
            </a:p>
          </p:txBody>
        </p:sp>
        <p:sp>
          <p:nvSpPr>
            <p:cNvPr id="1053297" name="Rectangle 6"/>
            <p:cNvSpPr>
              <a:spLocks noChangeArrowheads="1"/>
            </p:cNvSpPr>
            <p:nvPr/>
          </p:nvSpPr>
          <p:spPr bwMode="auto">
            <a:xfrm>
              <a:off x="469900" y="1327150"/>
              <a:ext cx="3967163" cy="617538"/>
            </a:xfrm>
            <a:prstGeom prst="rect">
              <a:avLst/>
            </a:prstGeom>
            <a:noFill/>
            <a:ln>
              <a:noFill/>
            </a:ln>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latin typeface="+mn-ea"/>
                  <a:ea typeface="+mn-ea"/>
                </a:rPr>
                <a:t>友好的用户界面</a:t>
              </a:r>
              <a:br>
                <a:rPr lang="zh-CN" altLang="en-US" sz="1600" b="1">
                  <a:latin typeface="+mn-ea"/>
                  <a:ea typeface="+mn-ea"/>
                </a:rPr>
              </a:br>
              <a:r>
                <a:rPr lang="zh-CN" altLang="en-US" sz="1400">
                  <a:latin typeface="+mn-ea"/>
                  <a:ea typeface="+mn-ea"/>
                </a:rPr>
                <a:t>动态提示和联机帮助，丰富的</a:t>
              </a:r>
              <a:r>
                <a:rPr lang="en-US" altLang="zh-CN" sz="1400">
                  <a:latin typeface="+mn-ea"/>
                  <a:ea typeface="+mn-ea"/>
                </a:rPr>
                <a:t>UI</a:t>
              </a:r>
              <a:r>
                <a:rPr lang="zh-CN" altLang="en-US" sz="1400">
                  <a:latin typeface="+mn-ea"/>
                  <a:ea typeface="+mn-ea"/>
                </a:rPr>
                <a:t>操作模式</a:t>
              </a:r>
              <a:br>
                <a:rPr lang="zh-CN" altLang="en-US" sz="1400">
                  <a:latin typeface="+mn-ea"/>
                  <a:ea typeface="+mn-ea"/>
                </a:rPr>
              </a:br>
              <a:r>
                <a:rPr lang="zh-CN" altLang="en-US" sz="1400">
                  <a:latin typeface="+mn-ea"/>
                  <a:ea typeface="+mn-ea"/>
                </a:rPr>
                <a:t>支持各种终端设备，</a:t>
              </a:r>
              <a:br>
                <a:rPr lang="zh-CN" altLang="en-US" sz="1400">
                  <a:latin typeface="+mn-ea"/>
                  <a:ea typeface="+mn-ea"/>
                </a:rPr>
              </a:br>
              <a:r>
                <a:rPr lang="zh-CN" altLang="en-US" sz="1400">
                  <a:latin typeface="+mn-ea"/>
                  <a:ea typeface="+mn-ea"/>
                </a:rPr>
                <a:t>门户提供基于</a:t>
              </a:r>
              <a:r>
                <a:rPr lang="en-US" altLang="zh-CN" sz="1400">
                  <a:latin typeface="+mn-ea"/>
                  <a:ea typeface="+mn-ea"/>
                </a:rPr>
                <a:t>AJAX</a:t>
              </a:r>
              <a:r>
                <a:rPr lang="zh-CN" altLang="en-US" sz="1400">
                  <a:latin typeface="+mn-ea"/>
                  <a:ea typeface="+mn-ea"/>
                </a:rPr>
                <a:t>的异步信息交互</a:t>
              </a:r>
              <a:endParaRPr lang="zh-CN" altLang="en-US" sz="1400">
                <a:latin typeface="+mn-ea"/>
                <a:ea typeface="+mn-ea"/>
              </a:endParaRPr>
            </a:p>
          </p:txBody>
        </p:sp>
        <p:sp>
          <p:nvSpPr>
            <p:cNvPr id="1053298" name="Rectangle 7"/>
            <p:cNvSpPr>
              <a:spLocks noChangeArrowheads="1"/>
            </p:cNvSpPr>
            <p:nvPr/>
          </p:nvSpPr>
          <p:spPr bwMode="auto">
            <a:xfrm>
              <a:off x="406400" y="3840163"/>
              <a:ext cx="4546600" cy="760412"/>
            </a:xfrm>
            <a:prstGeom prst="rect">
              <a:avLst/>
            </a:prstGeom>
            <a:noFill/>
            <a:ln>
              <a:noFill/>
            </a:ln>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latin typeface="+mn-ea"/>
                  <a:ea typeface="+mn-ea"/>
                </a:rPr>
                <a:t>系统的安全性</a:t>
              </a:r>
              <a:br>
                <a:rPr lang="zh-CN" altLang="en-US" sz="1600" b="1">
                  <a:latin typeface="+mn-ea"/>
                  <a:ea typeface="+mn-ea"/>
                </a:rPr>
              </a:br>
              <a:r>
                <a:rPr lang="zh-CN" altLang="en-US" sz="1400">
                  <a:latin typeface="+mn-ea"/>
                  <a:ea typeface="+mn-ea"/>
                </a:rPr>
                <a:t>支持企业用户安全认证</a:t>
              </a:r>
              <a:r>
                <a:rPr lang="en-US" altLang="zh-CN" sz="1400">
                  <a:latin typeface="+mn-ea"/>
                  <a:ea typeface="+mn-ea"/>
                </a:rPr>
                <a:t>(LDAP)</a:t>
              </a:r>
              <a:br>
                <a:rPr lang="en-US" altLang="zh-CN" sz="1400">
                  <a:latin typeface="+mn-ea"/>
                  <a:ea typeface="+mn-ea"/>
                </a:rPr>
              </a:br>
              <a:r>
                <a:rPr lang="zh-CN" altLang="en-US" sz="1400">
                  <a:latin typeface="+mn-ea"/>
                  <a:ea typeface="+mn-ea"/>
                </a:rPr>
                <a:t>对于文件存储的加密和</a:t>
              </a:r>
              <a:r>
                <a:rPr lang="en-US" altLang="zh-CN" sz="1400">
                  <a:latin typeface="+mn-ea"/>
                  <a:ea typeface="+mn-ea"/>
                </a:rPr>
                <a:t>URL</a:t>
              </a:r>
              <a:r>
                <a:rPr lang="zh-CN" altLang="en-US" sz="1400">
                  <a:latin typeface="+mn-ea"/>
                  <a:ea typeface="+mn-ea"/>
                </a:rPr>
                <a:t>访问加密</a:t>
              </a:r>
              <a:br>
                <a:rPr lang="zh-CN" altLang="en-US" sz="1400">
                  <a:latin typeface="+mn-ea"/>
                  <a:ea typeface="+mn-ea"/>
                </a:rPr>
              </a:br>
              <a:r>
                <a:rPr lang="zh-CN" altLang="en-US" sz="1400">
                  <a:latin typeface="+mn-ea"/>
                  <a:ea typeface="+mn-ea"/>
                </a:rPr>
                <a:t>提供数据和人员操作审核日志</a:t>
              </a:r>
              <a:endParaRPr lang="zh-CN" altLang="en-US" sz="1400">
                <a:latin typeface="+mn-ea"/>
                <a:ea typeface="+mn-ea"/>
              </a:endParaRPr>
            </a:p>
          </p:txBody>
        </p:sp>
        <p:sp>
          <p:nvSpPr>
            <p:cNvPr id="1053299" name="Rectangle 8"/>
            <p:cNvSpPr>
              <a:spLocks noChangeArrowheads="1"/>
            </p:cNvSpPr>
            <p:nvPr/>
          </p:nvSpPr>
          <p:spPr bwMode="auto">
            <a:xfrm>
              <a:off x="5138738" y="1295400"/>
              <a:ext cx="3541712" cy="741363"/>
            </a:xfrm>
            <a:prstGeom prst="rect">
              <a:avLst/>
            </a:prstGeom>
            <a:noFill/>
            <a:ln>
              <a:noFill/>
            </a:ln>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latin typeface="+mn-ea"/>
                  <a:ea typeface="+mn-ea"/>
                </a:rPr>
                <a:t>加快系统的实时响应速度</a:t>
              </a:r>
              <a:br>
                <a:rPr lang="zh-CN" altLang="en-US" sz="1400" b="1" dirty="0">
                  <a:latin typeface="+mn-ea"/>
                  <a:ea typeface="+mn-ea"/>
                </a:rPr>
              </a:br>
              <a:r>
                <a:rPr lang="zh-CN" altLang="en-US" sz="1400" dirty="0">
                  <a:latin typeface="+mn-ea"/>
                  <a:ea typeface="+mn-ea"/>
                </a:rPr>
                <a:t>用户操作的响应时间短</a:t>
              </a:r>
              <a:br>
                <a:rPr lang="zh-CN" altLang="en-US" sz="1400" dirty="0">
                  <a:latin typeface="+mn-ea"/>
                  <a:ea typeface="+mn-ea"/>
                </a:rPr>
              </a:br>
              <a:r>
                <a:rPr lang="zh-CN" altLang="en-US" sz="1400" dirty="0">
                  <a:latin typeface="+mn-ea"/>
                  <a:ea typeface="+mn-ea"/>
                </a:rPr>
                <a:t>复杂业务请求的后台异步处理</a:t>
              </a:r>
              <a:br>
                <a:rPr lang="zh-CN" altLang="en-US" sz="1400" dirty="0">
                  <a:latin typeface="+mn-ea"/>
                  <a:ea typeface="+mn-ea"/>
                </a:rPr>
              </a:br>
              <a:r>
                <a:rPr lang="zh-CN" altLang="en-US" sz="1400" dirty="0">
                  <a:latin typeface="+mn-ea"/>
                  <a:ea typeface="+mn-ea"/>
                </a:rPr>
                <a:t>优化的数据模型加快数据处理速度</a:t>
              </a:r>
              <a:endParaRPr lang="zh-CN" altLang="en-US" sz="1400" dirty="0">
                <a:latin typeface="+mn-ea"/>
                <a:ea typeface="+mn-ea"/>
              </a:endParaRPr>
            </a:p>
          </p:txBody>
        </p:sp>
        <p:sp>
          <p:nvSpPr>
            <p:cNvPr id="1053300" name="Rectangle 9"/>
            <p:cNvSpPr>
              <a:spLocks noChangeArrowheads="1"/>
            </p:cNvSpPr>
            <p:nvPr/>
          </p:nvSpPr>
          <p:spPr bwMode="auto">
            <a:xfrm>
              <a:off x="5181600" y="3925888"/>
              <a:ext cx="3787775" cy="493712"/>
            </a:xfrm>
            <a:prstGeom prst="rect">
              <a:avLst/>
            </a:prstGeom>
            <a:noFill/>
            <a:ln>
              <a:noFill/>
            </a:ln>
          </p:spPr>
          <p:txBody>
            <a:bodyPr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latin typeface="+mn-ea"/>
                  <a:ea typeface="+mn-ea"/>
                </a:rPr>
                <a:t>系统的高可用性和容错性</a:t>
              </a:r>
              <a:r>
                <a:rPr lang="zh-CN" altLang="en-US" sz="1400" b="1">
                  <a:latin typeface="+mn-ea"/>
                  <a:ea typeface="+mn-ea"/>
                </a:rPr>
                <a:t> </a:t>
              </a:r>
              <a:br>
                <a:rPr lang="zh-CN" altLang="en-US" sz="1400" b="1">
                  <a:latin typeface="+mn-ea"/>
                  <a:ea typeface="+mn-ea"/>
                </a:rPr>
              </a:br>
              <a:r>
                <a:rPr lang="zh-CN" altLang="en-US" sz="1400">
                  <a:latin typeface="+mn-ea"/>
                  <a:ea typeface="+mn-ea"/>
                </a:rPr>
                <a:t>所有逻辑单元采用双机集群模式</a:t>
              </a:r>
              <a:br>
                <a:rPr lang="zh-CN" altLang="en-US" sz="1400">
                  <a:latin typeface="+mn-ea"/>
                  <a:ea typeface="+mn-ea"/>
                </a:rPr>
              </a:br>
              <a:r>
                <a:rPr lang="zh-CN" altLang="en-US" sz="1400">
                  <a:latin typeface="+mn-ea"/>
                  <a:ea typeface="+mn-ea"/>
                </a:rPr>
                <a:t>提供完善的数据备份归档机制</a:t>
              </a:r>
              <a:endParaRPr lang="zh-CN" altLang="en-US" sz="1400">
                <a:latin typeface="+mn-ea"/>
                <a:ea typeface="+mn-ea"/>
              </a:endParaRPr>
            </a:p>
          </p:txBody>
        </p:sp>
        <p:grpSp>
          <p:nvGrpSpPr>
            <p:cNvPr id="604" name="Group 9"/>
            <p:cNvGrpSpPr/>
            <p:nvPr/>
          </p:nvGrpSpPr>
          <p:grpSpPr bwMode="auto">
            <a:xfrm>
              <a:off x="5078413" y="4495800"/>
              <a:ext cx="3379787" cy="1905000"/>
              <a:chOff x="3405" y="2945"/>
              <a:chExt cx="1844" cy="1135"/>
            </a:xfrm>
          </p:grpSpPr>
          <p:pic>
            <p:nvPicPr>
              <p:cNvPr id="2097214" name="Picture 4"/>
              <p:cNvPicPr>
                <a:picLocks noChangeAspect="1" noChangeArrowheads="1"/>
              </p:cNvPicPr>
              <p:nvPr/>
            </p:nvPicPr>
            <p:blipFill>
              <a:blip r:embed="rId3" cstate="screen"/>
              <a:srcRect/>
              <a:stretch>
                <a:fillRect/>
              </a:stretch>
            </p:blipFill>
            <p:spPr bwMode="auto">
              <a:xfrm>
                <a:off x="3405" y="2945"/>
                <a:ext cx="1844" cy="847"/>
              </a:xfrm>
              <a:prstGeom prst="rect">
                <a:avLst/>
              </a:prstGeom>
              <a:noFill/>
              <a:ln>
                <a:noFill/>
              </a:ln>
            </p:spPr>
          </p:pic>
          <p:pic>
            <p:nvPicPr>
              <p:cNvPr id="2097215" name="Picture 10" descr="architecture_6x_042204_BSha"/>
              <p:cNvPicPr>
                <a:picLocks noChangeAspect="1" noChangeArrowheads="1"/>
              </p:cNvPicPr>
              <p:nvPr/>
            </p:nvPicPr>
            <p:blipFill>
              <a:blip r:embed="rId4" cstate="screen"/>
              <a:srcRect/>
              <a:stretch>
                <a:fillRect/>
              </a:stretch>
            </p:blipFill>
            <p:spPr bwMode="auto">
              <a:xfrm>
                <a:off x="3504" y="3809"/>
                <a:ext cx="1589" cy="271"/>
              </a:xfrm>
              <a:prstGeom prst="rect">
                <a:avLst/>
              </a:prstGeom>
              <a:noFill/>
              <a:ln>
                <a:noFill/>
              </a:ln>
            </p:spPr>
          </p:pic>
        </p:grpSp>
        <p:grpSp>
          <p:nvGrpSpPr>
            <p:cNvPr id="605" name="Group 11"/>
            <p:cNvGrpSpPr/>
            <p:nvPr/>
          </p:nvGrpSpPr>
          <p:grpSpPr bwMode="auto">
            <a:xfrm>
              <a:off x="5105400" y="2057400"/>
              <a:ext cx="3429000" cy="1689100"/>
              <a:chOff x="240" y="912"/>
              <a:chExt cx="5232" cy="2653"/>
            </a:xfrm>
          </p:grpSpPr>
          <p:pic>
            <p:nvPicPr>
              <p:cNvPr id="2097216" name="Picture 12" descr="jnj_global_operations_visib"/>
              <p:cNvPicPr>
                <a:picLocks noChangeAspect="1" noChangeArrowheads="1"/>
              </p:cNvPicPr>
              <p:nvPr/>
            </p:nvPicPr>
            <p:blipFill>
              <a:blip r:embed="rId5" cstate="screen"/>
              <a:srcRect/>
              <a:stretch>
                <a:fillRect/>
              </a:stretch>
            </p:blipFill>
            <p:spPr bwMode="auto">
              <a:xfrm>
                <a:off x="240" y="912"/>
                <a:ext cx="5232" cy="2653"/>
              </a:xfrm>
              <a:prstGeom prst="rect">
                <a:avLst/>
              </a:prstGeom>
              <a:noFill/>
              <a:ln>
                <a:noFill/>
              </a:ln>
            </p:spPr>
          </p:pic>
          <p:pic>
            <p:nvPicPr>
              <p:cNvPr id="2097217" name="Picture 13" descr="Browser"/>
              <p:cNvPicPr>
                <a:picLocks noChangeAspect="1" noChangeArrowheads="1"/>
              </p:cNvPicPr>
              <p:nvPr/>
            </p:nvPicPr>
            <p:blipFill>
              <a:blip r:embed="rId6"/>
              <a:srcRect/>
              <a:stretch>
                <a:fillRect/>
              </a:stretch>
            </p:blipFill>
            <p:spPr bwMode="auto">
              <a:xfrm>
                <a:off x="2116" y="1165"/>
                <a:ext cx="438" cy="370"/>
              </a:xfrm>
              <a:prstGeom prst="rect">
                <a:avLst/>
              </a:prstGeom>
              <a:noFill/>
              <a:ln>
                <a:noFill/>
              </a:ln>
            </p:spPr>
          </p:pic>
          <p:pic>
            <p:nvPicPr>
              <p:cNvPr id="2097218" name="Picture 14" descr="Browser"/>
              <p:cNvPicPr>
                <a:picLocks noChangeAspect="1" noChangeArrowheads="1"/>
              </p:cNvPicPr>
              <p:nvPr/>
            </p:nvPicPr>
            <p:blipFill>
              <a:blip r:embed="rId6"/>
              <a:srcRect/>
              <a:stretch>
                <a:fillRect/>
              </a:stretch>
            </p:blipFill>
            <p:spPr bwMode="auto">
              <a:xfrm>
                <a:off x="2116" y="1789"/>
                <a:ext cx="438" cy="370"/>
              </a:xfrm>
              <a:prstGeom prst="rect">
                <a:avLst/>
              </a:prstGeom>
              <a:noFill/>
              <a:ln>
                <a:noFill/>
              </a:ln>
            </p:spPr>
          </p:pic>
          <p:pic>
            <p:nvPicPr>
              <p:cNvPr id="2097219" name="Picture 15" descr="Browser"/>
              <p:cNvPicPr>
                <a:picLocks noChangeAspect="1" noChangeArrowheads="1"/>
              </p:cNvPicPr>
              <p:nvPr/>
            </p:nvPicPr>
            <p:blipFill>
              <a:blip r:embed="rId6"/>
              <a:srcRect/>
              <a:stretch>
                <a:fillRect/>
              </a:stretch>
            </p:blipFill>
            <p:spPr bwMode="auto">
              <a:xfrm>
                <a:off x="2109" y="2427"/>
                <a:ext cx="438" cy="370"/>
              </a:xfrm>
              <a:prstGeom prst="rect">
                <a:avLst/>
              </a:prstGeom>
              <a:noFill/>
              <a:ln>
                <a:noFill/>
              </a:ln>
            </p:spPr>
          </p:pic>
          <p:grpSp>
            <p:nvGrpSpPr>
              <p:cNvPr id="606" name="Group 16"/>
              <p:cNvGrpSpPr/>
              <p:nvPr/>
            </p:nvGrpSpPr>
            <p:grpSpPr bwMode="auto">
              <a:xfrm>
                <a:off x="2688" y="1099"/>
                <a:ext cx="959" cy="2418"/>
                <a:chOff x="2608" y="1022"/>
                <a:chExt cx="1239" cy="3124"/>
              </a:xfrm>
            </p:grpSpPr>
            <p:pic>
              <p:nvPicPr>
                <p:cNvPr id="2097220" name="Picture 17" descr="untitled"/>
                <p:cNvPicPr>
                  <a:picLocks noChangeAspect="1" noChangeArrowheads="1"/>
                </p:cNvPicPr>
                <p:nvPr/>
              </p:nvPicPr>
              <p:blipFill>
                <a:blip r:embed="rId7"/>
                <a:srcRect/>
                <a:stretch>
                  <a:fillRect/>
                </a:stretch>
              </p:blipFill>
              <p:spPr bwMode="auto">
                <a:xfrm>
                  <a:off x="2608" y="1022"/>
                  <a:ext cx="1218" cy="699"/>
                </a:xfrm>
                <a:prstGeom prst="rect">
                  <a:avLst/>
                </a:prstGeom>
                <a:noFill/>
                <a:ln>
                  <a:noFill/>
                </a:ln>
              </p:spPr>
            </p:pic>
            <p:pic>
              <p:nvPicPr>
                <p:cNvPr id="2097221" name="Picture 18" descr="untitled1"/>
                <p:cNvPicPr>
                  <a:picLocks noChangeAspect="1" noChangeArrowheads="1"/>
                </p:cNvPicPr>
                <p:nvPr/>
              </p:nvPicPr>
              <p:blipFill>
                <a:blip r:embed="rId8"/>
                <a:srcRect/>
                <a:stretch>
                  <a:fillRect/>
                </a:stretch>
              </p:blipFill>
              <p:spPr bwMode="auto">
                <a:xfrm>
                  <a:off x="2608" y="1886"/>
                  <a:ext cx="1218" cy="603"/>
                </a:xfrm>
                <a:prstGeom prst="rect">
                  <a:avLst/>
                </a:prstGeom>
                <a:noFill/>
                <a:ln>
                  <a:noFill/>
                </a:ln>
              </p:spPr>
            </p:pic>
            <p:pic>
              <p:nvPicPr>
                <p:cNvPr id="2097222" name="Picture 19" descr="untitled2"/>
                <p:cNvPicPr>
                  <a:picLocks noChangeAspect="1" noChangeArrowheads="1"/>
                </p:cNvPicPr>
                <p:nvPr/>
              </p:nvPicPr>
              <p:blipFill>
                <a:blip r:embed="rId9"/>
                <a:srcRect/>
                <a:stretch>
                  <a:fillRect/>
                </a:stretch>
              </p:blipFill>
              <p:spPr bwMode="auto">
                <a:xfrm>
                  <a:off x="2629" y="2666"/>
                  <a:ext cx="1218" cy="699"/>
                </a:xfrm>
                <a:prstGeom prst="rect">
                  <a:avLst/>
                </a:prstGeom>
                <a:noFill/>
                <a:ln>
                  <a:noFill/>
                </a:ln>
              </p:spPr>
            </p:pic>
            <p:pic>
              <p:nvPicPr>
                <p:cNvPr id="2097223" name="Picture 20" descr="untitled3"/>
                <p:cNvPicPr>
                  <a:picLocks noChangeAspect="1" noChangeArrowheads="1"/>
                </p:cNvPicPr>
                <p:nvPr/>
              </p:nvPicPr>
              <p:blipFill>
                <a:blip r:embed="rId10"/>
                <a:srcRect/>
                <a:stretch>
                  <a:fillRect/>
                </a:stretch>
              </p:blipFill>
              <p:spPr bwMode="auto">
                <a:xfrm>
                  <a:off x="2629" y="3447"/>
                  <a:ext cx="1218" cy="699"/>
                </a:xfrm>
                <a:prstGeom prst="rect">
                  <a:avLst/>
                </a:prstGeom>
                <a:noFill/>
                <a:ln>
                  <a:noFill/>
                </a:ln>
              </p:spPr>
            </p:pic>
          </p:grpSp>
          <p:pic>
            <p:nvPicPr>
              <p:cNvPr id="2097224" name="Picture 21"/>
              <p:cNvPicPr>
                <a:picLocks noChangeAspect="1" noChangeArrowheads="1"/>
              </p:cNvPicPr>
              <p:nvPr/>
            </p:nvPicPr>
            <p:blipFill>
              <a:blip r:embed="rId11"/>
              <a:srcRect/>
              <a:stretch>
                <a:fillRect/>
              </a:stretch>
            </p:blipFill>
            <p:spPr bwMode="auto">
              <a:xfrm>
                <a:off x="4512" y="2893"/>
                <a:ext cx="576" cy="470"/>
              </a:xfrm>
              <a:prstGeom prst="rect">
                <a:avLst/>
              </a:prstGeom>
              <a:noFill/>
              <a:ln>
                <a:noFill/>
              </a:ln>
            </p:spPr>
          </p:pic>
          <p:sp>
            <p:nvSpPr>
              <p:cNvPr id="1053301" name="Line 22"/>
              <p:cNvSpPr>
                <a:spLocks noChangeShapeType="1"/>
              </p:cNvSpPr>
              <p:nvPr/>
            </p:nvSpPr>
            <p:spPr bwMode="auto">
              <a:xfrm flipH="1" flipV="1">
                <a:off x="4464" y="2557"/>
                <a:ext cx="192" cy="336"/>
              </a:xfrm>
              <a:prstGeom prst="line">
                <a:avLst/>
              </a:prstGeom>
              <a:noFill/>
              <a:ln w="9525">
                <a:solidFill>
                  <a:srgbClr val="061DC8"/>
                </a:solidFill>
                <a:prstDash val="sysDot"/>
                <a:round/>
              </a:ln>
            </p:spPr>
            <p:txBody>
              <a:bodyPr/>
              <a:lstStyle/>
              <a:p>
                <a:endParaRPr lang="zh-CN" altLang="en-US" sz="2000">
                  <a:latin typeface="+mn-ea"/>
                </a:endParaRPr>
              </a:p>
            </p:txBody>
          </p:sp>
          <p:sp>
            <p:nvSpPr>
              <p:cNvPr id="1053302" name="Line 23"/>
              <p:cNvSpPr>
                <a:spLocks noChangeShapeType="1"/>
              </p:cNvSpPr>
              <p:nvPr/>
            </p:nvSpPr>
            <p:spPr bwMode="auto">
              <a:xfrm flipV="1">
                <a:off x="4752" y="2557"/>
                <a:ext cx="192" cy="336"/>
              </a:xfrm>
              <a:prstGeom prst="line">
                <a:avLst/>
              </a:prstGeom>
              <a:noFill/>
              <a:ln w="9525">
                <a:solidFill>
                  <a:srgbClr val="061DC8"/>
                </a:solidFill>
                <a:prstDash val="sysDot"/>
                <a:round/>
              </a:ln>
            </p:spPr>
            <p:txBody>
              <a:bodyPr/>
              <a:lstStyle/>
              <a:p>
                <a:endParaRPr lang="zh-CN" altLang="en-US" sz="2000">
                  <a:latin typeface="+mn-ea"/>
                </a:endParaRPr>
              </a:p>
            </p:txBody>
          </p:sp>
          <p:sp>
            <p:nvSpPr>
              <p:cNvPr id="1053303" name="Line 24"/>
              <p:cNvSpPr>
                <a:spLocks noChangeShapeType="1"/>
              </p:cNvSpPr>
              <p:nvPr/>
            </p:nvSpPr>
            <p:spPr bwMode="auto">
              <a:xfrm>
                <a:off x="4704" y="1837"/>
                <a:ext cx="1" cy="1056"/>
              </a:xfrm>
              <a:prstGeom prst="line">
                <a:avLst/>
              </a:prstGeom>
              <a:noFill/>
              <a:ln w="9525">
                <a:solidFill>
                  <a:srgbClr val="061DC8"/>
                </a:solidFill>
                <a:prstDash val="sysDot"/>
                <a:round/>
              </a:ln>
            </p:spPr>
            <p:txBody>
              <a:bodyPr/>
              <a:lstStyle/>
              <a:p>
                <a:endParaRPr lang="zh-CN" altLang="en-US" sz="2000">
                  <a:latin typeface="+mn-ea"/>
                </a:endParaRPr>
              </a:p>
            </p:txBody>
          </p:sp>
        </p:grpSp>
        <p:graphicFrame>
          <p:nvGraphicFramePr>
            <p:cNvPr id="4194341" name="Object 25"/>
            <p:cNvGraphicFramePr>
              <a:graphicFrameLocks noChangeAspect="1"/>
            </p:cNvGraphicFramePr>
            <p:nvPr/>
          </p:nvGraphicFramePr>
          <p:xfrm>
            <a:off x="560388" y="4614863"/>
            <a:ext cx="3754437" cy="1785937"/>
          </p:xfrm>
          <a:graphic>
            <a:graphicData uri="http://schemas.openxmlformats.org/presentationml/2006/ole">
              <mc:AlternateContent xmlns:mc="http://schemas.openxmlformats.org/markup-compatibility/2006">
                <mc:Choice xmlns:v="urn:schemas-microsoft-com:vml" Requires="v">
                  <p:oleObj spid="_x0000_s2" name="位图图像" r:id="rId12" imgW="4800600" imgH="3390900" progId="Paint.Picture">
                    <p:embed/>
                  </p:oleObj>
                </mc:Choice>
                <mc:Fallback>
                  <p:oleObj name="位图图像" r:id="rId12" imgW="4800600" imgH="3390900" progId="Paint.Picture">
                    <p:embed/>
                    <p:pic>
                      <p:nvPicPr>
                        <p:cNvPr id="0" name="Object 25"/>
                        <p:cNvPicPr>
                          <a:picLocks noChangeAspect="1" noChangeArrowheads="1"/>
                        </p:cNvPicPr>
                        <p:nvPr/>
                      </p:nvPicPr>
                      <p:blipFill>
                        <a:blip r:embed="rId13"/>
                        <a:srcRect/>
                        <a:stretch>
                          <a:fillRect/>
                        </a:stretch>
                      </p:blipFill>
                      <p:spPr bwMode="auto">
                        <a:xfrm>
                          <a:off x="560388" y="4614863"/>
                          <a:ext cx="3754437" cy="1785937"/>
                        </a:xfrm>
                        <a:prstGeom prst="rect">
                          <a:avLst/>
                        </a:prstGeom>
                        <a:noFill/>
                        <a:ln>
                          <a:noFill/>
                        </a:ln>
                      </p:spPr>
                    </p:pic>
                  </p:oleObj>
                </mc:Fallback>
              </mc:AlternateContent>
            </a:graphicData>
          </a:graphic>
        </p:graphicFrame>
      </p:gr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30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集成层是核心功能之一，数据交换平台能够为企业内的各类应用提供数据转换和集成服务</a:t>
            </a:r>
            <a:endParaRPr lang="zh-CN" altLang="en-US" sz="2400" dirty="0">
              <a:solidFill>
                <a:schemeClr val="bg1"/>
              </a:solidFill>
            </a:endParaRPr>
          </a:p>
        </p:txBody>
      </p:sp>
      <p:grpSp>
        <p:nvGrpSpPr>
          <p:cNvPr id="608" name="Group 3"/>
          <p:cNvGrpSpPr/>
          <p:nvPr/>
        </p:nvGrpSpPr>
        <p:grpSpPr bwMode="auto">
          <a:xfrm>
            <a:off x="10054087" y="174148"/>
            <a:ext cx="990600" cy="685800"/>
            <a:chOff x="4656" y="816"/>
            <a:chExt cx="672" cy="576"/>
          </a:xfrm>
        </p:grpSpPr>
        <p:sp>
          <p:nvSpPr>
            <p:cNvPr id="1053305"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表现层</a:t>
              </a:r>
              <a:endParaRPr lang="zh-CN" altLang="en-US" sz="900" b="1"/>
            </a:p>
          </p:txBody>
        </p:sp>
        <p:sp>
          <p:nvSpPr>
            <p:cNvPr id="1053306"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307" name="Rectangle 6"/>
            <p:cNvSpPr>
              <a:spLocks noChangeArrowheads="1"/>
            </p:cNvSpPr>
            <p:nvPr/>
          </p:nvSpPr>
          <p:spPr bwMode="auto">
            <a:xfrm>
              <a:off x="4656" y="1104"/>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集成层</a:t>
              </a:r>
              <a:endParaRPr lang="zh-CN" altLang="en-US" sz="900" b="1" dirty="0">
                <a:solidFill>
                  <a:schemeClr val="bg1"/>
                </a:solidFill>
              </a:endParaRPr>
            </a:p>
          </p:txBody>
        </p:sp>
        <p:sp>
          <p:nvSpPr>
            <p:cNvPr id="1053308"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数据层</a:t>
              </a:r>
              <a:endParaRPr lang="zh-CN" altLang="en-US" sz="900" b="1" dirty="0"/>
            </a:p>
          </p:txBody>
        </p:sp>
      </p:grpSp>
      <p:grpSp>
        <p:nvGrpSpPr>
          <p:cNvPr id="609" name="组合 228"/>
          <p:cNvGrpSpPr/>
          <p:nvPr/>
        </p:nvGrpSpPr>
        <p:grpSpPr>
          <a:xfrm>
            <a:off x="605307" y="1165539"/>
            <a:ext cx="11217499" cy="5515224"/>
            <a:chOff x="152400" y="1260475"/>
            <a:chExt cx="8763000" cy="5076825"/>
          </a:xfrm>
        </p:grpSpPr>
        <p:sp>
          <p:nvSpPr>
            <p:cNvPr id="1053309" name="Line 2"/>
            <p:cNvSpPr>
              <a:spLocks noChangeShapeType="1"/>
            </p:cNvSpPr>
            <p:nvPr/>
          </p:nvSpPr>
          <p:spPr bwMode="auto">
            <a:xfrm flipH="1">
              <a:off x="8229600" y="4584700"/>
              <a:ext cx="0" cy="990600"/>
            </a:xfrm>
            <a:prstGeom prst="line">
              <a:avLst/>
            </a:prstGeom>
            <a:noFill/>
            <a:ln w="9525">
              <a:solidFill>
                <a:schemeClr val="tx1"/>
              </a:solidFill>
              <a:round/>
            </a:ln>
            <a:effectLst/>
          </p:spPr>
          <p:txBody>
            <a:bodyPr anchor="ctr">
              <a:spAutoFit/>
            </a:bodyPr>
            <a:lstStyle/>
            <a:p>
              <a:endParaRPr lang="zh-CN" altLang="en-US"/>
            </a:p>
          </p:txBody>
        </p:sp>
        <p:sp>
          <p:nvSpPr>
            <p:cNvPr id="1053310" name="Rectangle 3"/>
            <p:cNvSpPr>
              <a:spLocks noChangeArrowheads="1"/>
            </p:cNvSpPr>
            <p:nvPr/>
          </p:nvSpPr>
          <p:spPr bwMode="auto">
            <a:xfrm flipH="1">
              <a:off x="152400" y="3886200"/>
              <a:ext cx="8610600" cy="2451100"/>
            </a:xfrm>
            <a:prstGeom prst="rect">
              <a:avLst/>
            </a:prstGeom>
            <a:gradFill rotWithShape="1">
              <a:gsLst>
                <a:gs pos="0">
                  <a:srgbClr val="6C96C4">
                    <a:alpha val="59000"/>
                  </a:srgbClr>
                </a:gs>
                <a:gs pos="100000">
                  <a:srgbClr val="FFFFFF">
                    <a:alpha val="59000"/>
                  </a:srgbClr>
                </a:gs>
              </a:gsLst>
              <a:lin ang="0" scaled="1"/>
            </a:gradFill>
            <a:ln>
              <a:noFill/>
            </a:ln>
            <a:effectLst/>
            <a:scene3d>
              <a:camera prst="legacyObliqueTopRight"/>
              <a:lightRig rig="legacyFlat3" dir="b"/>
            </a:scene3d>
            <a:sp3d extrusionH="49200" prstMaterial="legacyMatte">
              <a:bevelT w="13500" h="13500" prst="angle"/>
              <a:bevelB w="13500" h="13500" prst="angle"/>
              <a:extrusionClr>
                <a:srgbClr val="6C96C4"/>
              </a:extrusionClr>
              <a:contourClr>
                <a:srgbClr val="6C96C4"/>
              </a:contourClr>
            </a:sp3d>
          </p:spPr>
          <p:txBody>
            <a:bodyPr wrap="none" tIns="18000" anchor="ctr">
              <a:flatTx/>
            </a:bodyPr>
            <a:lstStyle/>
            <a:p>
              <a:pPr eaLnBrk="1" hangingPunct="1"/>
              <a:endParaRPr lang="en-GB" altLang="zh-CN" sz="1400" b="1">
                <a:solidFill>
                  <a:srgbClr val="FF0000"/>
                </a:solidFill>
              </a:endParaRPr>
            </a:p>
          </p:txBody>
        </p:sp>
        <p:sp>
          <p:nvSpPr>
            <p:cNvPr id="1053311" name="Rectangle 10"/>
            <p:cNvSpPr>
              <a:spLocks noChangeArrowheads="1"/>
            </p:cNvSpPr>
            <p:nvPr/>
          </p:nvSpPr>
          <p:spPr bwMode="auto">
            <a:xfrm flipH="1">
              <a:off x="152400" y="1260475"/>
              <a:ext cx="8605838" cy="2625725"/>
            </a:xfrm>
            <a:prstGeom prst="rect">
              <a:avLst/>
            </a:prstGeom>
            <a:gradFill rotWithShape="1">
              <a:gsLst>
                <a:gs pos="0">
                  <a:srgbClr val="6C96C4">
                    <a:alpha val="59000"/>
                  </a:srgbClr>
                </a:gs>
                <a:gs pos="100000">
                  <a:srgbClr val="FFFFFF">
                    <a:alpha val="59000"/>
                  </a:srgbClr>
                </a:gs>
              </a:gsLst>
              <a:lin ang="5400000" scaled="1"/>
            </a:gradFill>
            <a:ln>
              <a:noFill/>
            </a:ln>
            <a:effectLst/>
            <a:scene3d>
              <a:camera prst="legacyObliqueTopRight"/>
              <a:lightRig rig="legacyFlat3" dir="b"/>
            </a:scene3d>
            <a:sp3d extrusionH="49200" prstMaterial="legacyMatte">
              <a:bevelT w="13500" h="13500" prst="angle"/>
              <a:bevelB w="13500" h="13500" prst="angle"/>
              <a:extrusionClr>
                <a:srgbClr val="6C96C4"/>
              </a:extrusionClr>
              <a:contourClr>
                <a:srgbClr val="6C96C4"/>
              </a:contourClr>
            </a:sp3d>
          </p:spPr>
          <p:txBody>
            <a:bodyPr wrap="none" tIns="18000" anchor="ctr">
              <a:flatTx/>
            </a:bodyPr>
            <a:lstStyle/>
            <a:p>
              <a:pPr eaLnBrk="1" hangingPunct="1"/>
              <a:endParaRPr lang="en-GB" altLang="zh-CN" sz="1400" b="1">
                <a:solidFill>
                  <a:srgbClr val="FF0000"/>
                </a:solidFill>
              </a:endParaRPr>
            </a:p>
          </p:txBody>
        </p:sp>
        <p:sp>
          <p:nvSpPr>
            <p:cNvPr id="1053312" name="Line 11"/>
            <p:cNvSpPr>
              <a:spLocks noChangeShapeType="1"/>
            </p:cNvSpPr>
            <p:nvPr/>
          </p:nvSpPr>
          <p:spPr bwMode="auto">
            <a:xfrm>
              <a:off x="828675" y="2135188"/>
              <a:ext cx="0" cy="500062"/>
            </a:xfrm>
            <a:prstGeom prst="line">
              <a:avLst/>
            </a:prstGeom>
            <a:noFill/>
            <a:ln w="9525">
              <a:solidFill>
                <a:schemeClr val="tx1"/>
              </a:solidFill>
              <a:round/>
            </a:ln>
            <a:effectLst/>
          </p:spPr>
          <p:txBody>
            <a:bodyPr wrap="none" anchor="ctr"/>
            <a:lstStyle/>
            <a:p>
              <a:endParaRPr lang="zh-CN" altLang="en-US"/>
            </a:p>
          </p:txBody>
        </p:sp>
        <p:sp>
          <p:nvSpPr>
            <p:cNvPr id="1053313" name="Line 12"/>
            <p:cNvSpPr>
              <a:spLocks noChangeShapeType="1"/>
            </p:cNvSpPr>
            <p:nvPr/>
          </p:nvSpPr>
          <p:spPr bwMode="auto">
            <a:xfrm>
              <a:off x="828675" y="2146300"/>
              <a:ext cx="919163" cy="488950"/>
            </a:xfrm>
            <a:prstGeom prst="line">
              <a:avLst/>
            </a:prstGeom>
            <a:noFill/>
            <a:ln w="9525">
              <a:solidFill>
                <a:schemeClr val="tx1"/>
              </a:solidFill>
              <a:round/>
            </a:ln>
            <a:effectLst/>
          </p:spPr>
          <p:txBody>
            <a:bodyPr wrap="none" anchor="ctr"/>
            <a:lstStyle/>
            <a:p>
              <a:endParaRPr lang="zh-CN" altLang="en-US"/>
            </a:p>
          </p:txBody>
        </p:sp>
        <p:sp>
          <p:nvSpPr>
            <p:cNvPr id="1053314" name="Line 13"/>
            <p:cNvSpPr>
              <a:spLocks noChangeShapeType="1"/>
            </p:cNvSpPr>
            <p:nvPr/>
          </p:nvSpPr>
          <p:spPr bwMode="auto">
            <a:xfrm>
              <a:off x="828675" y="2146300"/>
              <a:ext cx="1838325" cy="488950"/>
            </a:xfrm>
            <a:prstGeom prst="line">
              <a:avLst/>
            </a:prstGeom>
            <a:noFill/>
            <a:ln w="9525">
              <a:solidFill>
                <a:schemeClr val="tx1"/>
              </a:solidFill>
              <a:round/>
            </a:ln>
            <a:effectLst/>
          </p:spPr>
          <p:txBody>
            <a:bodyPr wrap="none" anchor="ctr"/>
            <a:lstStyle/>
            <a:p>
              <a:endParaRPr lang="zh-CN" altLang="en-US"/>
            </a:p>
          </p:txBody>
        </p:sp>
        <p:sp>
          <p:nvSpPr>
            <p:cNvPr id="1053315" name="Line 14"/>
            <p:cNvSpPr>
              <a:spLocks noChangeShapeType="1"/>
            </p:cNvSpPr>
            <p:nvPr/>
          </p:nvSpPr>
          <p:spPr bwMode="auto">
            <a:xfrm>
              <a:off x="828675" y="2146300"/>
              <a:ext cx="2757488" cy="488950"/>
            </a:xfrm>
            <a:prstGeom prst="line">
              <a:avLst/>
            </a:prstGeom>
            <a:noFill/>
            <a:ln w="9525">
              <a:solidFill>
                <a:schemeClr val="tx1"/>
              </a:solidFill>
              <a:round/>
            </a:ln>
            <a:effectLst/>
          </p:spPr>
          <p:txBody>
            <a:bodyPr wrap="none" anchor="ctr"/>
            <a:lstStyle/>
            <a:p>
              <a:endParaRPr lang="zh-CN" altLang="en-US"/>
            </a:p>
          </p:txBody>
        </p:sp>
        <p:sp>
          <p:nvSpPr>
            <p:cNvPr id="1053316" name="Line 15"/>
            <p:cNvSpPr>
              <a:spLocks noChangeShapeType="1"/>
            </p:cNvSpPr>
            <p:nvPr/>
          </p:nvSpPr>
          <p:spPr bwMode="auto">
            <a:xfrm flipH="1">
              <a:off x="828675" y="2146300"/>
              <a:ext cx="919163" cy="488950"/>
            </a:xfrm>
            <a:prstGeom prst="line">
              <a:avLst/>
            </a:prstGeom>
            <a:noFill/>
            <a:ln w="9525">
              <a:solidFill>
                <a:schemeClr val="tx1"/>
              </a:solidFill>
              <a:round/>
            </a:ln>
            <a:effectLst/>
          </p:spPr>
          <p:txBody>
            <a:bodyPr wrap="none" anchor="ctr"/>
            <a:lstStyle/>
            <a:p>
              <a:endParaRPr lang="zh-CN" altLang="en-US"/>
            </a:p>
          </p:txBody>
        </p:sp>
        <p:sp>
          <p:nvSpPr>
            <p:cNvPr id="1053317" name="Line 16"/>
            <p:cNvSpPr>
              <a:spLocks noChangeShapeType="1"/>
            </p:cNvSpPr>
            <p:nvPr/>
          </p:nvSpPr>
          <p:spPr bwMode="auto">
            <a:xfrm>
              <a:off x="1747838" y="2146300"/>
              <a:ext cx="0" cy="479425"/>
            </a:xfrm>
            <a:prstGeom prst="line">
              <a:avLst/>
            </a:prstGeom>
            <a:noFill/>
            <a:ln w="9525">
              <a:solidFill>
                <a:schemeClr val="tx1"/>
              </a:solidFill>
              <a:round/>
            </a:ln>
            <a:effectLst/>
          </p:spPr>
          <p:txBody>
            <a:bodyPr wrap="none" anchor="ctr"/>
            <a:lstStyle/>
            <a:p>
              <a:endParaRPr lang="zh-CN" altLang="en-US"/>
            </a:p>
          </p:txBody>
        </p:sp>
        <p:sp>
          <p:nvSpPr>
            <p:cNvPr id="1053318" name="Line 17"/>
            <p:cNvSpPr>
              <a:spLocks noChangeShapeType="1"/>
            </p:cNvSpPr>
            <p:nvPr/>
          </p:nvSpPr>
          <p:spPr bwMode="auto">
            <a:xfrm>
              <a:off x="1747838" y="2146300"/>
              <a:ext cx="919162" cy="479425"/>
            </a:xfrm>
            <a:prstGeom prst="line">
              <a:avLst/>
            </a:prstGeom>
            <a:noFill/>
            <a:ln w="9525">
              <a:solidFill>
                <a:schemeClr val="tx1"/>
              </a:solidFill>
              <a:round/>
            </a:ln>
            <a:effectLst/>
          </p:spPr>
          <p:txBody>
            <a:bodyPr wrap="none" anchor="ctr"/>
            <a:lstStyle/>
            <a:p>
              <a:endParaRPr lang="zh-CN" altLang="en-US"/>
            </a:p>
          </p:txBody>
        </p:sp>
        <p:sp>
          <p:nvSpPr>
            <p:cNvPr id="1053319" name="Line 18"/>
            <p:cNvSpPr>
              <a:spLocks noChangeShapeType="1"/>
            </p:cNvSpPr>
            <p:nvPr/>
          </p:nvSpPr>
          <p:spPr bwMode="auto">
            <a:xfrm>
              <a:off x="1747838" y="2146300"/>
              <a:ext cx="1838325" cy="479425"/>
            </a:xfrm>
            <a:prstGeom prst="line">
              <a:avLst/>
            </a:prstGeom>
            <a:noFill/>
            <a:ln w="9525">
              <a:solidFill>
                <a:schemeClr val="tx1"/>
              </a:solidFill>
              <a:round/>
            </a:ln>
            <a:effectLst/>
          </p:spPr>
          <p:txBody>
            <a:bodyPr wrap="none" anchor="ctr"/>
            <a:lstStyle/>
            <a:p>
              <a:endParaRPr lang="zh-CN" altLang="en-US"/>
            </a:p>
          </p:txBody>
        </p:sp>
        <p:sp>
          <p:nvSpPr>
            <p:cNvPr id="1053320" name="Line 19"/>
            <p:cNvSpPr>
              <a:spLocks noChangeShapeType="1"/>
            </p:cNvSpPr>
            <p:nvPr/>
          </p:nvSpPr>
          <p:spPr bwMode="auto">
            <a:xfrm flipH="1">
              <a:off x="828675" y="2146300"/>
              <a:ext cx="1838325" cy="468313"/>
            </a:xfrm>
            <a:prstGeom prst="line">
              <a:avLst/>
            </a:prstGeom>
            <a:noFill/>
            <a:ln w="9525">
              <a:solidFill>
                <a:schemeClr val="tx1"/>
              </a:solidFill>
              <a:round/>
            </a:ln>
            <a:effectLst/>
          </p:spPr>
          <p:txBody>
            <a:bodyPr wrap="none" anchor="ctr"/>
            <a:lstStyle/>
            <a:p>
              <a:endParaRPr lang="zh-CN" altLang="en-US"/>
            </a:p>
          </p:txBody>
        </p:sp>
        <p:sp>
          <p:nvSpPr>
            <p:cNvPr id="1053321" name="Line 20"/>
            <p:cNvSpPr>
              <a:spLocks noChangeShapeType="1"/>
            </p:cNvSpPr>
            <p:nvPr/>
          </p:nvSpPr>
          <p:spPr bwMode="auto">
            <a:xfrm flipH="1">
              <a:off x="1747838" y="2146300"/>
              <a:ext cx="919162" cy="479425"/>
            </a:xfrm>
            <a:prstGeom prst="line">
              <a:avLst/>
            </a:prstGeom>
            <a:noFill/>
            <a:ln w="9525">
              <a:solidFill>
                <a:schemeClr val="tx1"/>
              </a:solidFill>
              <a:round/>
            </a:ln>
            <a:effectLst/>
          </p:spPr>
          <p:txBody>
            <a:bodyPr wrap="none" anchor="ctr"/>
            <a:lstStyle/>
            <a:p>
              <a:endParaRPr lang="zh-CN" altLang="en-US"/>
            </a:p>
          </p:txBody>
        </p:sp>
        <p:sp>
          <p:nvSpPr>
            <p:cNvPr id="1053322" name="Line 21"/>
            <p:cNvSpPr>
              <a:spLocks noChangeShapeType="1"/>
            </p:cNvSpPr>
            <p:nvPr/>
          </p:nvSpPr>
          <p:spPr bwMode="auto">
            <a:xfrm>
              <a:off x="2667000" y="2146300"/>
              <a:ext cx="0" cy="458788"/>
            </a:xfrm>
            <a:prstGeom prst="line">
              <a:avLst/>
            </a:prstGeom>
            <a:noFill/>
            <a:ln w="9525">
              <a:solidFill>
                <a:schemeClr val="tx1"/>
              </a:solidFill>
              <a:round/>
            </a:ln>
            <a:effectLst/>
          </p:spPr>
          <p:txBody>
            <a:bodyPr wrap="none" anchor="ctr"/>
            <a:lstStyle/>
            <a:p>
              <a:endParaRPr lang="zh-CN" altLang="en-US"/>
            </a:p>
          </p:txBody>
        </p:sp>
        <p:sp>
          <p:nvSpPr>
            <p:cNvPr id="1053323" name="Line 22"/>
            <p:cNvSpPr>
              <a:spLocks noChangeShapeType="1"/>
            </p:cNvSpPr>
            <p:nvPr/>
          </p:nvSpPr>
          <p:spPr bwMode="auto">
            <a:xfrm>
              <a:off x="2667000" y="2146300"/>
              <a:ext cx="904875" cy="479425"/>
            </a:xfrm>
            <a:prstGeom prst="line">
              <a:avLst/>
            </a:prstGeom>
            <a:noFill/>
            <a:ln w="9525">
              <a:solidFill>
                <a:schemeClr val="tx1"/>
              </a:solidFill>
              <a:round/>
            </a:ln>
            <a:effectLst/>
          </p:spPr>
          <p:txBody>
            <a:bodyPr wrap="none" anchor="ctr"/>
            <a:lstStyle/>
            <a:p>
              <a:endParaRPr lang="zh-CN" altLang="en-US"/>
            </a:p>
          </p:txBody>
        </p:sp>
        <p:sp>
          <p:nvSpPr>
            <p:cNvPr id="1053324" name="Line 23"/>
            <p:cNvSpPr>
              <a:spLocks noChangeShapeType="1"/>
            </p:cNvSpPr>
            <p:nvPr/>
          </p:nvSpPr>
          <p:spPr bwMode="auto">
            <a:xfrm flipH="1">
              <a:off x="828675" y="2146300"/>
              <a:ext cx="2757488" cy="479425"/>
            </a:xfrm>
            <a:prstGeom prst="line">
              <a:avLst/>
            </a:prstGeom>
            <a:noFill/>
            <a:ln w="9525">
              <a:solidFill>
                <a:schemeClr val="tx1"/>
              </a:solidFill>
              <a:round/>
            </a:ln>
            <a:effectLst/>
          </p:spPr>
          <p:txBody>
            <a:bodyPr wrap="none" anchor="ctr"/>
            <a:lstStyle/>
            <a:p>
              <a:endParaRPr lang="zh-CN" altLang="en-US"/>
            </a:p>
          </p:txBody>
        </p:sp>
        <p:sp>
          <p:nvSpPr>
            <p:cNvPr id="1053325" name="Line 24"/>
            <p:cNvSpPr>
              <a:spLocks noChangeShapeType="1"/>
            </p:cNvSpPr>
            <p:nvPr/>
          </p:nvSpPr>
          <p:spPr bwMode="auto">
            <a:xfrm flipH="1">
              <a:off x="1747838" y="2146300"/>
              <a:ext cx="1838325" cy="500063"/>
            </a:xfrm>
            <a:prstGeom prst="line">
              <a:avLst/>
            </a:prstGeom>
            <a:noFill/>
            <a:ln w="9525">
              <a:solidFill>
                <a:schemeClr val="tx1"/>
              </a:solidFill>
              <a:round/>
            </a:ln>
            <a:effectLst/>
          </p:spPr>
          <p:txBody>
            <a:bodyPr wrap="none" anchor="ctr"/>
            <a:lstStyle/>
            <a:p>
              <a:endParaRPr lang="zh-CN" altLang="en-US"/>
            </a:p>
          </p:txBody>
        </p:sp>
        <p:sp>
          <p:nvSpPr>
            <p:cNvPr id="1053326" name="Line 25"/>
            <p:cNvSpPr>
              <a:spLocks noChangeShapeType="1"/>
            </p:cNvSpPr>
            <p:nvPr/>
          </p:nvSpPr>
          <p:spPr bwMode="auto">
            <a:xfrm flipH="1">
              <a:off x="2652713" y="2157413"/>
              <a:ext cx="933450" cy="468312"/>
            </a:xfrm>
            <a:prstGeom prst="line">
              <a:avLst/>
            </a:prstGeom>
            <a:noFill/>
            <a:ln w="9525">
              <a:solidFill>
                <a:schemeClr val="tx1"/>
              </a:solidFill>
              <a:round/>
            </a:ln>
            <a:effectLst/>
          </p:spPr>
          <p:txBody>
            <a:bodyPr wrap="none" anchor="ctr"/>
            <a:lstStyle/>
            <a:p>
              <a:endParaRPr lang="zh-CN" altLang="en-US"/>
            </a:p>
          </p:txBody>
        </p:sp>
        <p:sp>
          <p:nvSpPr>
            <p:cNvPr id="1053327" name="Line 26"/>
            <p:cNvSpPr>
              <a:spLocks noChangeShapeType="1"/>
            </p:cNvSpPr>
            <p:nvPr/>
          </p:nvSpPr>
          <p:spPr bwMode="auto">
            <a:xfrm>
              <a:off x="3586163" y="2157413"/>
              <a:ext cx="0" cy="477837"/>
            </a:xfrm>
            <a:prstGeom prst="line">
              <a:avLst/>
            </a:prstGeom>
            <a:noFill/>
            <a:ln w="9525">
              <a:solidFill>
                <a:schemeClr val="tx1"/>
              </a:solidFill>
              <a:round/>
            </a:ln>
            <a:effectLst/>
          </p:spPr>
          <p:txBody>
            <a:bodyPr wrap="none" anchor="ctr"/>
            <a:lstStyle/>
            <a:p>
              <a:endParaRPr lang="zh-CN" altLang="en-US"/>
            </a:p>
          </p:txBody>
        </p:sp>
        <p:sp>
          <p:nvSpPr>
            <p:cNvPr id="1053328" name="Freeform 27"/>
            <p:cNvSpPr/>
            <p:nvPr/>
          </p:nvSpPr>
          <p:spPr bwMode="auto">
            <a:xfrm>
              <a:off x="757238" y="2365375"/>
              <a:ext cx="2786062" cy="249238"/>
            </a:xfrm>
            <a:custGeom>
              <a:avLst/>
              <a:gdLst>
                <a:gd name="T0" fmla="*/ 0 w 1829"/>
                <a:gd name="T1" fmla="*/ 219 h 219"/>
                <a:gd name="T2" fmla="*/ 0 w 1829"/>
                <a:gd name="T3" fmla="*/ 0 h 219"/>
                <a:gd name="T4" fmla="*/ 1829 w 1829"/>
                <a:gd name="T5" fmla="*/ 0 h 219"/>
                <a:gd name="T6" fmla="*/ 1829 w 1829"/>
                <a:gd name="T7" fmla="*/ 201 h 219"/>
              </a:gdLst>
              <a:ahLst/>
              <a:cxnLst>
                <a:cxn ang="0">
                  <a:pos x="T0" y="T1"/>
                </a:cxn>
                <a:cxn ang="0">
                  <a:pos x="T2" y="T3"/>
                </a:cxn>
                <a:cxn ang="0">
                  <a:pos x="T4" y="T5"/>
                </a:cxn>
                <a:cxn ang="0">
                  <a:pos x="T6" y="T7"/>
                </a:cxn>
              </a:cxnLst>
              <a:rect l="0" t="0" r="r" b="b"/>
              <a:pathLst>
                <a:path w="1829" h="219">
                  <a:moveTo>
                    <a:pt x="0" y="219"/>
                  </a:moveTo>
                  <a:lnTo>
                    <a:pt x="0" y="0"/>
                  </a:lnTo>
                  <a:lnTo>
                    <a:pt x="1829" y="0"/>
                  </a:lnTo>
                  <a:lnTo>
                    <a:pt x="1829" y="201"/>
                  </a:lnTo>
                </a:path>
              </a:pathLst>
            </a:custGeom>
            <a:noFill/>
            <a:ln w="9525" cap="flat" cmpd="sng">
              <a:solidFill>
                <a:schemeClr val="tx1"/>
              </a:solidFill>
              <a:prstDash val="solid"/>
              <a:round/>
              <a:headEnd type="none" w="med" len="med"/>
              <a:tailEnd type="none" w="med" len="med"/>
            </a:ln>
            <a:effectLst/>
          </p:spPr>
          <p:txBody>
            <a:bodyPr wrap="none" anchor="ctr"/>
            <a:lstStyle/>
            <a:p>
              <a:endParaRPr lang="zh-CN" altLang="en-US"/>
            </a:p>
          </p:txBody>
        </p:sp>
        <p:sp>
          <p:nvSpPr>
            <p:cNvPr id="1053329" name="Freeform 28"/>
            <p:cNvSpPr/>
            <p:nvPr/>
          </p:nvSpPr>
          <p:spPr bwMode="auto">
            <a:xfrm flipV="1">
              <a:off x="669925" y="2152650"/>
              <a:ext cx="2786063" cy="249238"/>
            </a:xfrm>
            <a:custGeom>
              <a:avLst/>
              <a:gdLst>
                <a:gd name="T0" fmla="*/ 0 w 1829"/>
                <a:gd name="T1" fmla="*/ 219 h 219"/>
                <a:gd name="T2" fmla="*/ 0 w 1829"/>
                <a:gd name="T3" fmla="*/ 0 h 219"/>
                <a:gd name="T4" fmla="*/ 1829 w 1829"/>
                <a:gd name="T5" fmla="*/ 0 h 219"/>
                <a:gd name="T6" fmla="*/ 1829 w 1829"/>
                <a:gd name="T7" fmla="*/ 201 h 219"/>
              </a:gdLst>
              <a:ahLst/>
              <a:cxnLst>
                <a:cxn ang="0">
                  <a:pos x="T0" y="T1"/>
                </a:cxn>
                <a:cxn ang="0">
                  <a:pos x="T2" y="T3"/>
                </a:cxn>
                <a:cxn ang="0">
                  <a:pos x="T4" y="T5"/>
                </a:cxn>
                <a:cxn ang="0">
                  <a:pos x="T6" y="T7"/>
                </a:cxn>
              </a:cxnLst>
              <a:rect l="0" t="0" r="r" b="b"/>
              <a:pathLst>
                <a:path w="1829" h="219">
                  <a:moveTo>
                    <a:pt x="0" y="219"/>
                  </a:moveTo>
                  <a:lnTo>
                    <a:pt x="0" y="0"/>
                  </a:lnTo>
                  <a:lnTo>
                    <a:pt x="1829" y="0"/>
                  </a:lnTo>
                  <a:lnTo>
                    <a:pt x="1829" y="201"/>
                  </a:lnTo>
                </a:path>
              </a:pathLst>
            </a:custGeom>
            <a:noFill/>
            <a:ln w="9525" cap="flat" cmpd="sng">
              <a:solidFill>
                <a:schemeClr val="tx1"/>
              </a:solidFill>
              <a:prstDash val="solid"/>
              <a:round/>
              <a:headEnd type="none" w="med" len="med"/>
              <a:tailEnd type="none" w="med" len="med"/>
            </a:ln>
            <a:effectLst/>
          </p:spPr>
          <p:txBody>
            <a:bodyPr wrap="none" anchor="ctr"/>
            <a:lstStyle/>
            <a:p>
              <a:endParaRPr lang="zh-CN" altLang="en-US"/>
            </a:p>
          </p:txBody>
        </p:sp>
        <p:sp>
          <p:nvSpPr>
            <p:cNvPr id="1053330" name="Freeform 29"/>
            <p:cNvSpPr/>
            <p:nvPr/>
          </p:nvSpPr>
          <p:spPr bwMode="auto">
            <a:xfrm flipV="1">
              <a:off x="989013" y="2152650"/>
              <a:ext cx="933450" cy="115888"/>
            </a:xfrm>
            <a:custGeom>
              <a:avLst/>
              <a:gdLst>
                <a:gd name="T0" fmla="*/ 0 w 613"/>
                <a:gd name="T1" fmla="*/ 101 h 101"/>
                <a:gd name="T2" fmla="*/ 0 w 613"/>
                <a:gd name="T3" fmla="*/ 0 h 101"/>
                <a:gd name="T4" fmla="*/ 613 w 613"/>
                <a:gd name="T5" fmla="*/ 0 h 101"/>
                <a:gd name="T6" fmla="*/ 613 w 613"/>
                <a:gd name="T7" fmla="*/ 101 h 101"/>
              </a:gdLst>
              <a:ahLst/>
              <a:cxnLst>
                <a:cxn ang="0">
                  <a:pos x="T0" y="T1"/>
                </a:cxn>
                <a:cxn ang="0">
                  <a:pos x="T2" y="T3"/>
                </a:cxn>
                <a:cxn ang="0">
                  <a:pos x="T4" y="T5"/>
                </a:cxn>
                <a:cxn ang="0">
                  <a:pos x="T6" y="T7"/>
                </a:cxn>
              </a:cxnLst>
              <a:rect l="0" t="0" r="r" b="b"/>
              <a:pathLst>
                <a:path w="613" h="101">
                  <a:moveTo>
                    <a:pt x="0" y="101"/>
                  </a:moveTo>
                  <a:lnTo>
                    <a:pt x="0" y="0"/>
                  </a:lnTo>
                  <a:lnTo>
                    <a:pt x="613" y="0"/>
                  </a:lnTo>
                  <a:lnTo>
                    <a:pt x="613" y="101"/>
                  </a:lnTo>
                </a:path>
              </a:pathLst>
            </a:custGeom>
            <a:noFill/>
            <a:ln w="9525" cap="flat" cmpd="sng">
              <a:solidFill>
                <a:schemeClr val="tx1"/>
              </a:solidFill>
              <a:prstDash val="solid"/>
              <a:round/>
              <a:headEnd type="none" w="med" len="med"/>
              <a:tailEnd type="none" w="med" len="med"/>
            </a:ln>
            <a:effectLst/>
          </p:spPr>
          <p:txBody>
            <a:bodyPr wrap="none" anchor="ctr"/>
            <a:lstStyle/>
            <a:p>
              <a:endParaRPr lang="zh-CN" altLang="en-US"/>
            </a:p>
          </p:txBody>
        </p:sp>
        <p:sp>
          <p:nvSpPr>
            <p:cNvPr id="1053331" name="Freeform 30"/>
            <p:cNvSpPr/>
            <p:nvPr/>
          </p:nvSpPr>
          <p:spPr bwMode="auto">
            <a:xfrm flipV="1">
              <a:off x="1647825" y="2152650"/>
              <a:ext cx="1866900" cy="177800"/>
            </a:xfrm>
            <a:custGeom>
              <a:avLst/>
              <a:gdLst>
                <a:gd name="T0" fmla="*/ 0 w 1225"/>
                <a:gd name="T1" fmla="*/ 156 h 156"/>
                <a:gd name="T2" fmla="*/ 0 w 1225"/>
                <a:gd name="T3" fmla="*/ 0 h 156"/>
                <a:gd name="T4" fmla="*/ 1225 w 1225"/>
                <a:gd name="T5" fmla="*/ 0 h 156"/>
                <a:gd name="T6" fmla="*/ 1225 w 1225"/>
                <a:gd name="T7" fmla="*/ 156 h 156"/>
              </a:gdLst>
              <a:ahLst/>
              <a:cxnLst>
                <a:cxn ang="0">
                  <a:pos x="T0" y="T1"/>
                </a:cxn>
                <a:cxn ang="0">
                  <a:pos x="T2" y="T3"/>
                </a:cxn>
                <a:cxn ang="0">
                  <a:pos x="T4" y="T5"/>
                </a:cxn>
                <a:cxn ang="0">
                  <a:pos x="T6" y="T7"/>
                </a:cxn>
              </a:cxnLst>
              <a:rect l="0" t="0" r="r" b="b"/>
              <a:pathLst>
                <a:path w="1225" h="156">
                  <a:moveTo>
                    <a:pt x="0" y="156"/>
                  </a:moveTo>
                  <a:lnTo>
                    <a:pt x="0" y="0"/>
                  </a:lnTo>
                  <a:lnTo>
                    <a:pt x="1225" y="0"/>
                  </a:lnTo>
                  <a:lnTo>
                    <a:pt x="1225" y="156"/>
                  </a:lnTo>
                </a:path>
              </a:pathLst>
            </a:custGeom>
            <a:noFill/>
            <a:ln w="9525" cap="flat" cmpd="sng">
              <a:solidFill>
                <a:schemeClr val="tx1"/>
              </a:solidFill>
              <a:prstDash val="solid"/>
              <a:round/>
              <a:headEnd type="none" w="med" len="med"/>
              <a:tailEnd type="none" w="med" len="med"/>
            </a:ln>
            <a:effectLst/>
          </p:spPr>
          <p:txBody>
            <a:bodyPr wrap="none" anchor="ctr"/>
            <a:lstStyle/>
            <a:p>
              <a:endParaRPr lang="zh-CN" altLang="en-US"/>
            </a:p>
          </p:txBody>
        </p:sp>
        <p:sp>
          <p:nvSpPr>
            <p:cNvPr id="1053332" name="Freeform 31"/>
            <p:cNvSpPr/>
            <p:nvPr/>
          </p:nvSpPr>
          <p:spPr bwMode="auto">
            <a:xfrm flipV="1">
              <a:off x="765175" y="2159000"/>
              <a:ext cx="1865313" cy="177800"/>
            </a:xfrm>
            <a:custGeom>
              <a:avLst/>
              <a:gdLst>
                <a:gd name="T0" fmla="*/ 0 w 1225"/>
                <a:gd name="T1" fmla="*/ 156 h 156"/>
                <a:gd name="T2" fmla="*/ 0 w 1225"/>
                <a:gd name="T3" fmla="*/ 0 h 156"/>
                <a:gd name="T4" fmla="*/ 1225 w 1225"/>
                <a:gd name="T5" fmla="*/ 0 h 156"/>
                <a:gd name="T6" fmla="*/ 1225 w 1225"/>
                <a:gd name="T7" fmla="*/ 156 h 156"/>
              </a:gdLst>
              <a:ahLst/>
              <a:cxnLst>
                <a:cxn ang="0">
                  <a:pos x="T0" y="T1"/>
                </a:cxn>
                <a:cxn ang="0">
                  <a:pos x="T2" y="T3"/>
                </a:cxn>
                <a:cxn ang="0">
                  <a:pos x="T4" y="T5"/>
                </a:cxn>
                <a:cxn ang="0">
                  <a:pos x="T6" y="T7"/>
                </a:cxn>
              </a:cxnLst>
              <a:rect l="0" t="0" r="r" b="b"/>
              <a:pathLst>
                <a:path w="1225" h="156">
                  <a:moveTo>
                    <a:pt x="0" y="156"/>
                  </a:moveTo>
                  <a:lnTo>
                    <a:pt x="0" y="0"/>
                  </a:lnTo>
                  <a:lnTo>
                    <a:pt x="1225" y="0"/>
                  </a:lnTo>
                  <a:lnTo>
                    <a:pt x="1225" y="156"/>
                  </a:lnTo>
                </a:path>
              </a:pathLst>
            </a:custGeom>
            <a:noFill/>
            <a:ln w="9525" cap="flat" cmpd="sng">
              <a:solidFill>
                <a:schemeClr val="tx1"/>
              </a:solidFill>
              <a:prstDash val="solid"/>
              <a:round/>
              <a:headEnd type="none" w="med" len="med"/>
              <a:tailEnd type="none" w="med" len="med"/>
            </a:ln>
            <a:effectLst/>
          </p:spPr>
          <p:txBody>
            <a:bodyPr wrap="none" anchor="ctr"/>
            <a:lstStyle/>
            <a:p>
              <a:endParaRPr lang="zh-CN" altLang="en-US"/>
            </a:p>
          </p:txBody>
        </p:sp>
        <p:sp>
          <p:nvSpPr>
            <p:cNvPr id="1053333" name="Freeform 32"/>
            <p:cNvSpPr/>
            <p:nvPr/>
          </p:nvSpPr>
          <p:spPr bwMode="auto">
            <a:xfrm flipV="1">
              <a:off x="1835150" y="2160588"/>
              <a:ext cx="931863" cy="114300"/>
            </a:xfrm>
            <a:custGeom>
              <a:avLst/>
              <a:gdLst>
                <a:gd name="T0" fmla="*/ 0 w 613"/>
                <a:gd name="T1" fmla="*/ 101 h 101"/>
                <a:gd name="T2" fmla="*/ 0 w 613"/>
                <a:gd name="T3" fmla="*/ 0 h 101"/>
                <a:gd name="T4" fmla="*/ 613 w 613"/>
                <a:gd name="T5" fmla="*/ 0 h 101"/>
                <a:gd name="T6" fmla="*/ 613 w 613"/>
                <a:gd name="T7" fmla="*/ 101 h 101"/>
              </a:gdLst>
              <a:ahLst/>
              <a:cxnLst>
                <a:cxn ang="0">
                  <a:pos x="T0" y="T1"/>
                </a:cxn>
                <a:cxn ang="0">
                  <a:pos x="T2" y="T3"/>
                </a:cxn>
                <a:cxn ang="0">
                  <a:pos x="T4" y="T5"/>
                </a:cxn>
                <a:cxn ang="0">
                  <a:pos x="T6" y="T7"/>
                </a:cxn>
              </a:cxnLst>
              <a:rect l="0" t="0" r="r" b="b"/>
              <a:pathLst>
                <a:path w="613" h="101">
                  <a:moveTo>
                    <a:pt x="0" y="101"/>
                  </a:moveTo>
                  <a:lnTo>
                    <a:pt x="0" y="0"/>
                  </a:lnTo>
                  <a:lnTo>
                    <a:pt x="613" y="0"/>
                  </a:lnTo>
                  <a:lnTo>
                    <a:pt x="613" y="101"/>
                  </a:lnTo>
                </a:path>
              </a:pathLst>
            </a:custGeom>
            <a:noFill/>
            <a:ln w="9525" cap="flat" cmpd="sng">
              <a:solidFill>
                <a:schemeClr val="tx1"/>
              </a:solidFill>
              <a:prstDash val="solid"/>
              <a:round/>
              <a:headEnd type="none" w="med" len="med"/>
              <a:tailEnd type="none" w="med" len="med"/>
            </a:ln>
            <a:effectLst/>
          </p:spPr>
          <p:txBody>
            <a:bodyPr wrap="none" anchor="ctr"/>
            <a:lstStyle/>
            <a:p>
              <a:endParaRPr lang="zh-CN" altLang="en-US"/>
            </a:p>
          </p:txBody>
        </p:sp>
        <p:sp>
          <p:nvSpPr>
            <p:cNvPr id="1053334" name="Freeform 33"/>
            <p:cNvSpPr/>
            <p:nvPr/>
          </p:nvSpPr>
          <p:spPr bwMode="auto">
            <a:xfrm flipV="1">
              <a:off x="2886075" y="2144713"/>
              <a:ext cx="935038" cy="115887"/>
            </a:xfrm>
            <a:custGeom>
              <a:avLst/>
              <a:gdLst>
                <a:gd name="T0" fmla="*/ 0 w 613"/>
                <a:gd name="T1" fmla="*/ 101 h 101"/>
                <a:gd name="T2" fmla="*/ 0 w 613"/>
                <a:gd name="T3" fmla="*/ 0 h 101"/>
                <a:gd name="T4" fmla="*/ 613 w 613"/>
                <a:gd name="T5" fmla="*/ 0 h 101"/>
                <a:gd name="T6" fmla="*/ 613 w 613"/>
                <a:gd name="T7" fmla="*/ 101 h 101"/>
              </a:gdLst>
              <a:ahLst/>
              <a:cxnLst>
                <a:cxn ang="0">
                  <a:pos x="T0" y="T1"/>
                </a:cxn>
                <a:cxn ang="0">
                  <a:pos x="T2" y="T3"/>
                </a:cxn>
                <a:cxn ang="0">
                  <a:pos x="T4" y="T5"/>
                </a:cxn>
                <a:cxn ang="0">
                  <a:pos x="T6" y="T7"/>
                </a:cxn>
              </a:cxnLst>
              <a:rect l="0" t="0" r="r" b="b"/>
              <a:pathLst>
                <a:path w="613" h="101">
                  <a:moveTo>
                    <a:pt x="0" y="101"/>
                  </a:moveTo>
                  <a:lnTo>
                    <a:pt x="0" y="0"/>
                  </a:lnTo>
                  <a:lnTo>
                    <a:pt x="613" y="0"/>
                  </a:lnTo>
                  <a:lnTo>
                    <a:pt x="613" y="101"/>
                  </a:lnTo>
                </a:path>
              </a:pathLst>
            </a:custGeom>
            <a:noFill/>
            <a:ln w="9525" cap="flat" cmpd="sng">
              <a:solidFill>
                <a:schemeClr val="tx1"/>
              </a:solidFill>
              <a:prstDash val="solid"/>
              <a:round/>
              <a:headEnd type="none" w="med" len="med"/>
              <a:tailEnd type="none" w="med" len="med"/>
            </a:ln>
            <a:effectLst/>
          </p:spPr>
          <p:txBody>
            <a:bodyPr wrap="none" anchor="ctr"/>
            <a:lstStyle/>
            <a:p>
              <a:endParaRPr lang="zh-CN" altLang="en-US"/>
            </a:p>
          </p:txBody>
        </p:sp>
        <p:sp>
          <p:nvSpPr>
            <p:cNvPr id="1053335" name="AutoShape 34"/>
            <p:cNvSpPr>
              <a:spLocks noChangeArrowheads="1"/>
            </p:cNvSpPr>
            <p:nvPr/>
          </p:nvSpPr>
          <p:spPr bwMode="auto">
            <a:xfrm>
              <a:off x="4191000" y="2286000"/>
              <a:ext cx="746125" cy="374650"/>
            </a:xfrm>
            <a:prstGeom prst="rightArrow">
              <a:avLst>
                <a:gd name="adj1" fmla="val 50000"/>
                <a:gd name="adj2" fmla="val 49788"/>
              </a:avLst>
            </a:prstGeom>
            <a:solidFill>
              <a:srgbClr val="999999"/>
            </a:solidFill>
            <a:ln w="25400">
              <a:solidFill>
                <a:schemeClr val="tx1"/>
              </a:solidFill>
              <a:miter lim="800000"/>
            </a:ln>
            <a:effectLst/>
          </p:spPr>
          <p:txBody>
            <a:bodyPr wrap="none" anchor="ctr"/>
            <a:lstStyle/>
            <a:p>
              <a:endParaRPr lang="zh-CN" altLang="en-US"/>
            </a:p>
          </p:txBody>
        </p:sp>
        <p:sp>
          <p:nvSpPr>
            <p:cNvPr id="1053336" name="Rectangle 35"/>
            <p:cNvSpPr>
              <a:spLocks noChangeArrowheads="1"/>
            </p:cNvSpPr>
            <p:nvPr/>
          </p:nvSpPr>
          <p:spPr bwMode="auto">
            <a:xfrm flipH="1" flipV="1">
              <a:off x="447675" y="1600200"/>
              <a:ext cx="857250" cy="623888"/>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10" name="Group 36"/>
            <p:cNvGrpSpPr/>
            <p:nvPr/>
          </p:nvGrpSpPr>
          <p:grpSpPr bwMode="auto">
            <a:xfrm>
              <a:off x="461963" y="1906588"/>
              <a:ext cx="444500" cy="184150"/>
              <a:chOff x="191" y="707"/>
              <a:chExt cx="292" cy="162"/>
            </a:xfrm>
          </p:grpSpPr>
          <p:sp>
            <p:nvSpPr>
              <p:cNvPr id="1053337" name="Rectangle 37"/>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38" name="Text Box 38"/>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39" name="Text Box 39"/>
            <p:cNvSpPr txBox="1">
              <a:spLocks noChangeArrowheads="1"/>
            </p:cNvSpPr>
            <p:nvPr/>
          </p:nvSpPr>
          <p:spPr bwMode="auto">
            <a:xfrm flipH="1">
              <a:off x="509588" y="1676400"/>
              <a:ext cx="539710" cy="248306"/>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11" name="Group 40"/>
            <p:cNvGrpSpPr/>
            <p:nvPr/>
          </p:nvGrpSpPr>
          <p:grpSpPr bwMode="auto">
            <a:xfrm>
              <a:off x="865188" y="1906588"/>
              <a:ext cx="444500" cy="184150"/>
              <a:chOff x="191" y="707"/>
              <a:chExt cx="292" cy="162"/>
            </a:xfrm>
          </p:grpSpPr>
          <p:sp>
            <p:nvSpPr>
              <p:cNvPr id="1053340" name="Rectangle 41"/>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41" name="Text Box 42"/>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12" name="Group 43"/>
            <p:cNvGrpSpPr/>
            <p:nvPr/>
          </p:nvGrpSpPr>
          <p:grpSpPr bwMode="auto">
            <a:xfrm>
              <a:off x="865188" y="2038350"/>
              <a:ext cx="444500" cy="184150"/>
              <a:chOff x="191" y="707"/>
              <a:chExt cx="292" cy="161"/>
            </a:xfrm>
          </p:grpSpPr>
          <p:sp>
            <p:nvSpPr>
              <p:cNvPr id="1053342" name="Rectangle 44"/>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43" name="Text Box 45"/>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grpSp>
          <p:nvGrpSpPr>
            <p:cNvPr id="613" name="Group 46"/>
            <p:cNvGrpSpPr/>
            <p:nvPr/>
          </p:nvGrpSpPr>
          <p:grpSpPr bwMode="auto">
            <a:xfrm>
              <a:off x="461963" y="2038350"/>
              <a:ext cx="444500" cy="184150"/>
              <a:chOff x="191" y="707"/>
              <a:chExt cx="292" cy="161"/>
            </a:xfrm>
          </p:grpSpPr>
          <p:sp>
            <p:nvSpPr>
              <p:cNvPr id="1053344" name="Rectangle 47"/>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45" name="Text Box 48"/>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sp>
          <p:nvSpPr>
            <p:cNvPr id="1053346" name="Rectangle 49"/>
            <p:cNvSpPr>
              <a:spLocks noChangeArrowheads="1"/>
            </p:cNvSpPr>
            <p:nvPr/>
          </p:nvSpPr>
          <p:spPr bwMode="auto">
            <a:xfrm flipH="1" flipV="1">
              <a:off x="1460500" y="1600200"/>
              <a:ext cx="857250" cy="623888"/>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14" name="Group 50"/>
            <p:cNvGrpSpPr/>
            <p:nvPr/>
          </p:nvGrpSpPr>
          <p:grpSpPr bwMode="auto">
            <a:xfrm>
              <a:off x="1473200" y="1906588"/>
              <a:ext cx="444500" cy="184150"/>
              <a:chOff x="191" y="707"/>
              <a:chExt cx="292" cy="162"/>
            </a:xfrm>
          </p:grpSpPr>
          <p:sp>
            <p:nvSpPr>
              <p:cNvPr id="1053347" name="Rectangle 51"/>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48" name="Text Box 52"/>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49" name="Text Box 53"/>
            <p:cNvSpPr txBox="1">
              <a:spLocks noChangeArrowheads="1"/>
            </p:cNvSpPr>
            <p:nvPr/>
          </p:nvSpPr>
          <p:spPr bwMode="auto">
            <a:xfrm flipH="1">
              <a:off x="1519238" y="1676400"/>
              <a:ext cx="539710" cy="248306"/>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15" name="Group 54"/>
            <p:cNvGrpSpPr/>
            <p:nvPr/>
          </p:nvGrpSpPr>
          <p:grpSpPr bwMode="auto">
            <a:xfrm>
              <a:off x="1876425" y="1906588"/>
              <a:ext cx="446088" cy="184150"/>
              <a:chOff x="191" y="707"/>
              <a:chExt cx="292" cy="162"/>
            </a:xfrm>
          </p:grpSpPr>
          <p:sp>
            <p:nvSpPr>
              <p:cNvPr id="1053350" name="Rectangle 55"/>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51" name="Text Box 56"/>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16" name="Group 57"/>
            <p:cNvGrpSpPr/>
            <p:nvPr/>
          </p:nvGrpSpPr>
          <p:grpSpPr bwMode="auto">
            <a:xfrm>
              <a:off x="1876425" y="2038350"/>
              <a:ext cx="446088" cy="184150"/>
              <a:chOff x="191" y="707"/>
              <a:chExt cx="292" cy="161"/>
            </a:xfrm>
          </p:grpSpPr>
          <p:sp>
            <p:nvSpPr>
              <p:cNvPr id="1053352" name="Rectangle 58"/>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53" name="Text Box 59"/>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grpSp>
          <p:nvGrpSpPr>
            <p:cNvPr id="617" name="Group 60"/>
            <p:cNvGrpSpPr/>
            <p:nvPr/>
          </p:nvGrpSpPr>
          <p:grpSpPr bwMode="auto">
            <a:xfrm>
              <a:off x="1473200" y="2038350"/>
              <a:ext cx="444500" cy="184150"/>
              <a:chOff x="191" y="707"/>
              <a:chExt cx="292" cy="161"/>
            </a:xfrm>
          </p:grpSpPr>
          <p:sp>
            <p:nvSpPr>
              <p:cNvPr id="1053354" name="Rectangle 61"/>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55" name="Text Box 62"/>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sp>
          <p:nvSpPr>
            <p:cNvPr id="1053356" name="Rectangle 63"/>
            <p:cNvSpPr>
              <a:spLocks noChangeArrowheads="1"/>
            </p:cNvSpPr>
            <p:nvPr/>
          </p:nvSpPr>
          <p:spPr bwMode="auto">
            <a:xfrm flipH="1" flipV="1">
              <a:off x="2455863" y="1600200"/>
              <a:ext cx="858837" cy="623888"/>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18" name="Group 64"/>
            <p:cNvGrpSpPr/>
            <p:nvPr/>
          </p:nvGrpSpPr>
          <p:grpSpPr bwMode="auto">
            <a:xfrm>
              <a:off x="2455863" y="1906588"/>
              <a:ext cx="444500" cy="184150"/>
              <a:chOff x="191" y="707"/>
              <a:chExt cx="292" cy="162"/>
            </a:xfrm>
          </p:grpSpPr>
          <p:sp>
            <p:nvSpPr>
              <p:cNvPr id="1053357" name="Rectangle 65"/>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58" name="Text Box 66"/>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59" name="Text Box 67"/>
            <p:cNvSpPr txBox="1">
              <a:spLocks noChangeArrowheads="1"/>
            </p:cNvSpPr>
            <p:nvPr/>
          </p:nvSpPr>
          <p:spPr bwMode="auto">
            <a:xfrm flipH="1">
              <a:off x="2517775" y="1676400"/>
              <a:ext cx="539710" cy="248306"/>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19" name="Group 68"/>
            <p:cNvGrpSpPr/>
            <p:nvPr/>
          </p:nvGrpSpPr>
          <p:grpSpPr bwMode="auto">
            <a:xfrm>
              <a:off x="2859088" y="1906588"/>
              <a:ext cx="446087" cy="184150"/>
              <a:chOff x="191" y="707"/>
              <a:chExt cx="292" cy="162"/>
            </a:xfrm>
          </p:grpSpPr>
          <p:sp>
            <p:nvSpPr>
              <p:cNvPr id="1053360" name="Rectangle 69"/>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61" name="Text Box 70"/>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20" name="Group 71"/>
            <p:cNvGrpSpPr/>
            <p:nvPr/>
          </p:nvGrpSpPr>
          <p:grpSpPr bwMode="auto">
            <a:xfrm>
              <a:off x="2859088" y="2038350"/>
              <a:ext cx="446087" cy="184150"/>
              <a:chOff x="191" y="707"/>
              <a:chExt cx="292" cy="161"/>
            </a:xfrm>
          </p:grpSpPr>
          <p:sp>
            <p:nvSpPr>
              <p:cNvPr id="1053362" name="Rectangle 72"/>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63" name="Text Box 73"/>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grpSp>
          <p:nvGrpSpPr>
            <p:cNvPr id="621" name="Group 74"/>
            <p:cNvGrpSpPr/>
            <p:nvPr/>
          </p:nvGrpSpPr>
          <p:grpSpPr bwMode="auto">
            <a:xfrm>
              <a:off x="2455863" y="2038350"/>
              <a:ext cx="444500" cy="184150"/>
              <a:chOff x="191" y="707"/>
              <a:chExt cx="292" cy="161"/>
            </a:xfrm>
          </p:grpSpPr>
          <p:sp>
            <p:nvSpPr>
              <p:cNvPr id="1053364" name="Rectangle 75"/>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65" name="Text Box 76"/>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sp>
          <p:nvSpPr>
            <p:cNvPr id="1053366" name="Rectangle 77"/>
            <p:cNvSpPr>
              <a:spLocks noChangeArrowheads="1"/>
            </p:cNvSpPr>
            <p:nvPr/>
          </p:nvSpPr>
          <p:spPr bwMode="auto">
            <a:xfrm flipH="1" flipV="1">
              <a:off x="3438525" y="1600200"/>
              <a:ext cx="858838" cy="623888"/>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22" name="Group 78"/>
            <p:cNvGrpSpPr/>
            <p:nvPr/>
          </p:nvGrpSpPr>
          <p:grpSpPr bwMode="auto">
            <a:xfrm>
              <a:off x="3451225" y="1906588"/>
              <a:ext cx="446088" cy="184150"/>
              <a:chOff x="191" y="707"/>
              <a:chExt cx="292" cy="162"/>
            </a:xfrm>
          </p:grpSpPr>
          <p:sp>
            <p:nvSpPr>
              <p:cNvPr id="1053367" name="Rectangle 79"/>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68" name="Text Box 80"/>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69" name="Text Box 81"/>
            <p:cNvSpPr txBox="1">
              <a:spLocks noChangeArrowheads="1"/>
            </p:cNvSpPr>
            <p:nvPr/>
          </p:nvSpPr>
          <p:spPr bwMode="auto">
            <a:xfrm flipH="1">
              <a:off x="3497263" y="1676400"/>
              <a:ext cx="539710" cy="248306"/>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23" name="Group 82"/>
            <p:cNvGrpSpPr/>
            <p:nvPr/>
          </p:nvGrpSpPr>
          <p:grpSpPr bwMode="auto">
            <a:xfrm>
              <a:off x="3856038" y="1906588"/>
              <a:ext cx="446087" cy="184150"/>
              <a:chOff x="191" y="707"/>
              <a:chExt cx="292" cy="162"/>
            </a:xfrm>
          </p:grpSpPr>
          <p:sp>
            <p:nvSpPr>
              <p:cNvPr id="1053370" name="Rectangle 83"/>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71" name="Text Box 84"/>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24" name="Group 85"/>
            <p:cNvGrpSpPr/>
            <p:nvPr/>
          </p:nvGrpSpPr>
          <p:grpSpPr bwMode="auto">
            <a:xfrm>
              <a:off x="3856038" y="2038350"/>
              <a:ext cx="446087" cy="184150"/>
              <a:chOff x="191" y="707"/>
              <a:chExt cx="292" cy="161"/>
            </a:xfrm>
          </p:grpSpPr>
          <p:sp>
            <p:nvSpPr>
              <p:cNvPr id="1053372" name="Rectangle 86"/>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73" name="Text Box 87"/>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grpSp>
          <p:nvGrpSpPr>
            <p:cNvPr id="625" name="Group 88"/>
            <p:cNvGrpSpPr/>
            <p:nvPr/>
          </p:nvGrpSpPr>
          <p:grpSpPr bwMode="auto">
            <a:xfrm>
              <a:off x="3451225" y="2038350"/>
              <a:ext cx="446088" cy="184150"/>
              <a:chOff x="191" y="707"/>
              <a:chExt cx="292" cy="161"/>
            </a:xfrm>
          </p:grpSpPr>
          <p:sp>
            <p:nvSpPr>
              <p:cNvPr id="1053374" name="Rectangle 89"/>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75" name="Text Box 90"/>
              <p:cNvSpPr txBox="1">
                <a:spLocks noChangeArrowheads="1"/>
              </p:cNvSpPr>
              <p:nvPr/>
            </p:nvSpPr>
            <p:spPr bwMode="auto">
              <a:xfrm>
                <a:off x="191" y="707"/>
                <a:ext cx="292" cy="161"/>
              </a:xfrm>
              <a:prstGeom prst="rect">
                <a:avLst/>
              </a:prstGeom>
              <a:noFill/>
              <a:ln>
                <a:noFill/>
              </a:ln>
              <a:effectLst/>
            </p:spPr>
            <p:txBody>
              <a:bodyPr>
                <a:spAutoFit/>
              </a:bodyPr>
              <a:lstStyle/>
              <a:p>
                <a:pPr eaLnBrk="1" hangingPunct="1"/>
                <a:endParaRPr lang="en-GB" altLang="zh-CN" sz="600" b="1"/>
              </a:p>
            </p:txBody>
          </p:sp>
        </p:grpSp>
        <p:sp>
          <p:nvSpPr>
            <p:cNvPr id="1053376" name="Rectangle 91"/>
            <p:cNvSpPr>
              <a:spLocks noChangeArrowheads="1"/>
            </p:cNvSpPr>
            <p:nvPr/>
          </p:nvSpPr>
          <p:spPr bwMode="auto">
            <a:xfrm flipH="1" flipV="1">
              <a:off x="3438525" y="2627313"/>
              <a:ext cx="858838" cy="649287"/>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26" name="Group 92"/>
            <p:cNvGrpSpPr/>
            <p:nvPr/>
          </p:nvGrpSpPr>
          <p:grpSpPr bwMode="auto">
            <a:xfrm>
              <a:off x="3451225" y="2971800"/>
              <a:ext cx="446088" cy="184150"/>
              <a:chOff x="191" y="707"/>
              <a:chExt cx="292" cy="162"/>
            </a:xfrm>
          </p:grpSpPr>
          <p:sp>
            <p:nvSpPr>
              <p:cNvPr id="1053377" name="Rectangle 93"/>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78" name="Text Box 94"/>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79" name="Text Box 95"/>
            <p:cNvSpPr txBox="1">
              <a:spLocks noChangeArrowheads="1"/>
            </p:cNvSpPr>
            <p:nvPr/>
          </p:nvSpPr>
          <p:spPr bwMode="auto">
            <a:xfrm flipH="1">
              <a:off x="3505200" y="2667000"/>
              <a:ext cx="692150" cy="228600"/>
            </a:xfrm>
            <a:prstGeom prst="rect">
              <a:avLst/>
            </a:prstGeom>
            <a:noFill/>
            <a:ln>
              <a:noFill/>
            </a:ln>
            <a:effectLst/>
          </p:spPr>
          <p:txBody>
            <a:bodyPr>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27" name="Group 96"/>
            <p:cNvGrpSpPr/>
            <p:nvPr/>
          </p:nvGrpSpPr>
          <p:grpSpPr bwMode="auto">
            <a:xfrm>
              <a:off x="3856038" y="2959100"/>
              <a:ext cx="446087" cy="184150"/>
              <a:chOff x="191" y="707"/>
              <a:chExt cx="292" cy="162"/>
            </a:xfrm>
          </p:grpSpPr>
          <p:sp>
            <p:nvSpPr>
              <p:cNvPr id="1053380" name="Rectangle 97"/>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81" name="Text Box 98"/>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28" name="Group 99"/>
            <p:cNvGrpSpPr/>
            <p:nvPr/>
          </p:nvGrpSpPr>
          <p:grpSpPr bwMode="auto">
            <a:xfrm>
              <a:off x="3856038" y="3092450"/>
              <a:ext cx="446087" cy="184150"/>
              <a:chOff x="191" y="707"/>
              <a:chExt cx="292" cy="162"/>
            </a:xfrm>
          </p:grpSpPr>
          <p:sp>
            <p:nvSpPr>
              <p:cNvPr id="1053382" name="Rectangle 100"/>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83" name="Text Box 101"/>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29" name="Group 102"/>
            <p:cNvGrpSpPr/>
            <p:nvPr/>
          </p:nvGrpSpPr>
          <p:grpSpPr bwMode="auto">
            <a:xfrm>
              <a:off x="3451225" y="3092450"/>
              <a:ext cx="446088" cy="184150"/>
              <a:chOff x="191" y="707"/>
              <a:chExt cx="292" cy="162"/>
            </a:xfrm>
          </p:grpSpPr>
          <p:sp>
            <p:nvSpPr>
              <p:cNvPr id="1053384" name="Rectangle 103"/>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85" name="Text Box 104"/>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86" name="Rectangle 105"/>
            <p:cNvSpPr>
              <a:spLocks noChangeArrowheads="1"/>
            </p:cNvSpPr>
            <p:nvPr/>
          </p:nvSpPr>
          <p:spPr bwMode="auto">
            <a:xfrm flipH="1" flipV="1">
              <a:off x="2455863" y="2627313"/>
              <a:ext cx="858837" cy="649287"/>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30" name="Group 106"/>
            <p:cNvGrpSpPr/>
            <p:nvPr/>
          </p:nvGrpSpPr>
          <p:grpSpPr bwMode="auto">
            <a:xfrm>
              <a:off x="2468563" y="2971800"/>
              <a:ext cx="446087" cy="184150"/>
              <a:chOff x="191" y="707"/>
              <a:chExt cx="292" cy="162"/>
            </a:xfrm>
          </p:grpSpPr>
          <p:sp>
            <p:nvSpPr>
              <p:cNvPr id="1053387" name="Rectangle 107"/>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88" name="Text Box 108"/>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89" name="Text Box 109"/>
            <p:cNvSpPr txBox="1">
              <a:spLocks noChangeArrowheads="1"/>
            </p:cNvSpPr>
            <p:nvPr/>
          </p:nvSpPr>
          <p:spPr bwMode="auto">
            <a:xfrm flipH="1">
              <a:off x="2514600" y="2667000"/>
              <a:ext cx="539710" cy="248306"/>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31" name="Group 110"/>
            <p:cNvGrpSpPr/>
            <p:nvPr/>
          </p:nvGrpSpPr>
          <p:grpSpPr bwMode="auto">
            <a:xfrm>
              <a:off x="2873375" y="2959100"/>
              <a:ext cx="444500" cy="184150"/>
              <a:chOff x="191" y="707"/>
              <a:chExt cx="292" cy="162"/>
            </a:xfrm>
          </p:grpSpPr>
          <p:sp>
            <p:nvSpPr>
              <p:cNvPr id="1053390" name="Rectangle 111"/>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91" name="Text Box 112"/>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32" name="Group 113"/>
            <p:cNvGrpSpPr/>
            <p:nvPr/>
          </p:nvGrpSpPr>
          <p:grpSpPr bwMode="auto">
            <a:xfrm>
              <a:off x="2873375" y="3092450"/>
              <a:ext cx="444500" cy="184150"/>
              <a:chOff x="191" y="707"/>
              <a:chExt cx="292" cy="162"/>
            </a:xfrm>
          </p:grpSpPr>
          <p:sp>
            <p:nvSpPr>
              <p:cNvPr id="1053392" name="Rectangle 114"/>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93" name="Text Box 115"/>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33" name="Group 116"/>
            <p:cNvGrpSpPr/>
            <p:nvPr/>
          </p:nvGrpSpPr>
          <p:grpSpPr bwMode="auto">
            <a:xfrm>
              <a:off x="2468563" y="3092450"/>
              <a:ext cx="446087" cy="184150"/>
              <a:chOff x="191" y="707"/>
              <a:chExt cx="292" cy="162"/>
            </a:xfrm>
          </p:grpSpPr>
          <p:sp>
            <p:nvSpPr>
              <p:cNvPr id="1053394" name="Rectangle 117"/>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95" name="Text Box 118"/>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96" name="Rectangle 119"/>
            <p:cNvSpPr>
              <a:spLocks noChangeArrowheads="1"/>
            </p:cNvSpPr>
            <p:nvPr/>
          </p:nvSpPr>
          <p:spPr bwMode="auto">
            <a:xfrm flipH="1" flipV="1">
              <a:off x="1460500" y="2627313"/>
              <a:ext cx="857250" cy="649287"/>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34" name="Group 120"/>
            <p:cNvGrpSpPr/>
            <p:nvPr/>
          </p:nvGrpSpPr>
          <p:grpSpPr bwMode="auto">
            <a:xfrm>
              <a:off x="1473200" y="2971800"/>
              <a:ext cx="444500" cy="184150"/>
              <a:chOff x="191" y="707"/>
              <a:chExt cx="292" cy="162"/>
            </a:xfrm>
          </p:grpSpPr>
          <p:sp>
            <p:nvSpPr>
              <p:cNvPr id="1053397" name="Rectangle 121"/>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398" name="Text Box 122"/>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399" name="Text Box 123"/>
            <p:cNvSpPr txBox="1">
              <a:spLocks noChangeArrowheads="1"/>
            </p:cNvSpPr>
            <p:nvPr/>
          </p:nvSpPr>
          <p:spPr bwMode="auto">
            <a:xfrm flipH="1">
              <a:off x="1524000" y="2667000"/>
              <a:ext cx="539710" cy="248306"/>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35" name="Group 124"/>
            <p:cNvGrpSpPr/>
            <p:nvPr/>
          </p:nvGrpSpPr>
          <p:grpSpPr bwMode="auto">
            <a:xfrm>
              <a:off x="1876425" y="2959100"/>
              <a:ext cx="446088" cy="184150"/>
              <a:chOff x="191" y="707"/>
              <a:chExt cx="292" cy="162"/>
            </a:xfrm>
          </p:grpSpPr>
          <p:sp>
            <p:nvSpPr>
              <p:cNvPr id="1053400" name="Rectangle 125"/>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01" name="Text Box 126"/>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36" name="Group 127"/>
            <p:cNvGrpSpPr/>
            <p:nvPr/>
          </p:nvGrpSpPr>
          <p:grpSpPr bwMode="auto">
            <a:xfrm>
              <a:off x="1876425" y="3092450"/>
              <a:ext cx="446088" cy="184150"/>
              <a:chOff x="191" y="707"/>
              <a:chExt cx="292" cy="162"/>
            </a:xfrm>
          </p:grpSpPr>
          <p:sp>
            <p:nvSpPr>
              <p:cNvPr id="1053402" name="Rectangle 128"/>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03" name="Text Box 129"/>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37" name="Group 130"/>
            <p:cNvGrpSpPr/>
            <p:nvPr/>
          </p:nvGrpSpPr>
          <p:grpSpPr bwMode="auto">
            <a:xfrm>
              <a:off x="1473200" y="3092450"/>
              <a:ext cx="444500" cy="184150"/>
              <a:chOff x="191" y="707"/>
              <a:chExt cx="292" cy="162"/>
            </a:xfrm>
          </p:grpSpPr>
          <p:sp>
            <p:nvSpPr>
              <p:cNvPr id="1053404" name="Rectangle 131"/>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05" name="Text Box 132"/>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406" name="Rectangle 133"/>
            <p:cNvSpPr>
              <a:spLocks noChangeArrowheads="1"/>
            </p:cNvSpPr>
            <p:nvPr/>
          </p:nvSpPr>
          <p:spPr bwMode="auto">
            <a:xfrm flipH="1" flipV="1">
              <a:off x="447675" y="2627313"/>
              <a:ext cx="857250" cy="649287"/>
            </a:xfrm>
            <a:prstGeom prst="rect">
              <a:avLst/>
            </a:prstGeom>
            <a:solidFill>
              <a:srgbClr val="C0C0C0"/>
            </a:solidFill>
            <a:ln w="28575" algn="ctr">
              <a:solidFill>
                <a:schemeClr val="tx1"/>
              </a:solidFill>
              <a:miter lim="800000"/>
            </a:ln>
            <a:effectLst/>
          </p:spPr>
          <p:txBody>
            <a:bodyPr anchor="ctr">
              <a:spAutoFit/>
            </a:bodyPr>
            <a:lstStyle/>
            <a:p>
              <a:endParaRPr lang="zh-CN" altLang="en-US"/>
            </a:p>
          </p:txBody>
        </p:sp>
        <p:grpSp>
          <p:nvGrpSpPr>
            <p:cNvPr id="638" name="Group 134"/>
            <p:cNvGrpSpPr/>
            <p:nvPr/>
          </p:nvGrpSpPr>
          <p:grpSpPr bwMode="auto">
            <a:xfrm>
              <a:off x="461963" y="2971800"/>
              <a:ext cx="444500" cy="184150"/>
              <a:chOff x="191" y="707"/>
              <a:chExt cx="292" cy="162"/>
            </a:xfrm>
          </p:grpSpPr>
          <p:sp>
            <p:nvSpPr>
              <p:cNvPr id="1053407" name="Rectangle 135"/>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08" name="Text Box 136"/>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409" name="Text Box 137"/>
            <p:cNvSpPr txBox="1">
              <a:spLocks noChangeArrowheads="1"/>
            </p:cNvSpPr>
            <p:nvPr/>
          </p:nvSpPr>
          <p:spPr bwMode="auto">
            <a:xfrm flipH="1">
              <a:off x="533400" y="2663825"/>
              <a:ext cx="539710" cy="248306"/>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000" b="1"/>
                <a:t>业务应用</a:t>
              </a:r>
              <a:endParaRPr lang="zh-CN" altLang="en-US" sz="1000" b="1"/>
            </a:p>
          </p:txBody>
        </p:sp>
        <p:grpSp>
          <p:nvGrpSpPr>
            <p:cNvPr id="639" name="Group 138"/>
            <p:cNvGrpSpPr/>
            <p:nvPr/>
          </p:nvGrpSpPr>
          <p:grpSpPr bwMode="auto">
            <a:xfrm>
              <a:off x="865188" y="2959100"/>
              <a:ext cx="444500" cy="184150"/>
              <a:chOff x="191" y="707"/>
              <a:chExt cx="292" cy="162"/>
            </a:xfrm>
          </p:grpSpPr>
          <p:sp>
            <p:nvSpPr>
              <p:cNvPr id="1053410" name="Rectangle 139"/>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11" name="Text Box 140"/>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40" name="Group 141"/>
            <p:cNvGrpSpPr/>
            <p:nvPr/>
          </p:nvGrpSpPr>
          <p:grpSpPr bwMode="auto">
            <a:xfrm>
              <a:off x="865188" y="3092450"/>
              <a:ext cx="444500" cy="184150"/>
              <a:chOff x="191" y="707"/>
              <a:chExt cx="292" cy="162"/>
            </a:xfrm>
          </p:grpSpPr>
          <p:sp>
            <p:nvSpPr>
              <p:cNvPr id="1053412" name="Rectangle 142"/>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13" name="Text Box 143"/>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grpSp>
          <p:nvGrpSpPr>
            <p:cNvPr id="641" name="Group 144"/>
            <p:cNvGrpSpPr/>
            <p:nvPr/>
          </p:nvGrpSpPr>
          <p:grpSpPr bwMode="auto">
            <a:xfrm>
              <a:off x="461963" y="3092450"/>
              <a:ext cx="444500" cy="184150"/>
              <a:chOff x="191" y="707"/>
              <a:chExt cx="292" cy="162"/>
            </a:xfrm>
          </p:grpSpPr>
          <p:sp>
            <p:nvSpPr>
              <p:cNvPr id="1053414" name="Rectangle 145"/>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15" name="Text Box 146"/>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416" name="Line 147"/>
            <p:cNvSpPr>
              <a:spLocks noChangeShapeType="1"/>
            </p:cNvSpPr>
            <p:nvPr/>
          </p:nvSpPr>
          <p:spPr bwMode="auto">
            <a:xfrm flipH="1">
              <a:off x="6234113" y="1981200"/>
              <a:ext cx="1836737" cy="688975"/>
            </a:xfrm>
            <a:prstGeom prst="line">
              <a:avLst/>
            </a:prstGeom>
            <a:noFill/>
            <a:ln w="9525">
              <a:solidFill>
                <a:schemeClr val="tx1"/>
              </a:solidFill>
              <a:round/>
            </a:ln>
            <a:effectLst/>
          </p:spPr>
          <p:txBody>
            <a:bodyPr wrap="none" anchor="ctr"/>
            <a:lstStyle/>
            <a:p>
              <a:endParaRPr lang="zh-CN" altLang="en-US"/>
            </a:p>
          </p:txBody>
        </p:sp>
        <p:sp>
          <p:nvSpPr>
            <p:cNvPr id="1053417" name="Line 148"/>
            <p:cNvSpPr>
              <a:spLocks noChangeShapeType="1"/>
            </p:cNvSpPr>
            <p:nvPr/>
          </p:nvSpPr>
          <p:spPr bwMode="auto">
            <a:xfrm flipH="1">
              <a:off x="7372350" y="1981200"/>
              <a:ext cx="795338" cy="695325"/>
            </a:xfrm>
            <a:prstGeom prst="line">
              <a:avLst/>
            </a:prstGeom>
            <a:noFill/>
            <a:ln w="9525">
              <a:solidFill>
                <a:schemeClr val="tx1"/>
              </a:solidFill>
              <a:round/>
            </a:ln>
            <a:effectLst/>
          </p:spPr>
          <p:txBody>
            <a:bodyPr wrap="none" anchor="ctr"/>
            <a:lstStyle/>
            <a:p>
              <a:endParaRPr lang="zh-CN" altLang="en-US"/>
            </a:p>
          </p:txBody>
        </p:sp>
        <p:sp>
          <p:nvSpPr>
            <p:cNvPr id="1053418" name="Line 149"/>
            <p:cNvSpPr>
              <a:spLocks noChangeShapeType="1"/>
            </p:cNvSpPr>
            <p:nvPr/>
          </p:nvSpPr>
          <p:spPr bwMode="auto">
            <a:xfrm flipH="1">
              <a:off x="8277225" y="1981200"/>
              <a:ext cx="9525" cy="706438"/>
            </a:xfrm>
            <a:prstGeom prst="line">
              <a:avLst/>
            </a:prstGeom>
            <a:noFill/>
            <a:ln w="9525">
              <a:solidFill>
                <a:schemeClr val="tx1"/>
              </a:solidFill>
              <a:round/>
            </a:ln>
            <a:effectLst/>
          </p:spPr>
          <p:txBody>
            <a:bodyPr wrap="none" anchor="ctr"/>
            <a:lstStyle/>
            <a:p>
              <a:endParaRPr lang="zh-CN" altLang="en-US"/>
            </a:p>
          </p:txBody>
        </p:sp>
        <p:sp>
          <p:nvSpPr>
            <p:cNvPr id="1053419" name="Line 150"/>
            <p:cNvSpPr>
              <a:spLocks noChangeShapeType="1"/>
            </p:cNvSpPr>
            <p:nvPr/>
          </p:nvSpPr>
          <p:spPr bwMode="auto">
            <a:xfrm flipH="1">
              <a:off x="5513388" y="1981200"/>
              <a:ext cx="2439987" cy="715963"/>
            </a:xfrm>
            <a:prstGeom prst="line">
              <a:avLst/>
            </a:prstGeom>
            <a:noFill/>
            <a:ln w="9525">
              <a:solidFill>
                <a:schemeClr val="tx1"/>
              </a:solidFill>
              <a:round/>
            </a:ln>
            <a:effectLst/>
          </p:spPr>
          <p:txBody>
            <a:bodyPr wrap="none" anchor="ctr"/>
            <a:lstStyle/>
            <a:p>
              <a:endParaRPr lang="zh-CN" altLang="en-US"/>
            </a:p>
          </p:txBody>
        </p:sp>
        <p:sp>
          <p:nvSpPr>
            <p:cNvPr id="1053420" name="Line 151"/>
            <p:cNvSpPr>
              <a:spLocks noChangeShapeType="1"/>
            </p:cNvSpPr>
            <p:nvPr/>
          </p:nvSpPr>
          <p:spPr bwMode="auto">
            <a:xfrm flipH="1">
              <a:off x="5408613" y="1981200"/>
              <a:ext cx="1733550" cy="706438"/>
            </a:xfrm>
            <a:prstGeom prst="line">
              <a:avLst/>
            </a:prstGeom>
            <a:noFill/>
            <a:ln w="9525">
              <a:solidFill>
                <a:schemeClr val="tx1"/>
              </a:solidFill>
              <a:round/>
            </a:ln>
            <a:effectLst/>
          </p:spPr>
          <p:txBody>
            <a:bodyPr wrap="none" anchor="ctr"/>
            <a:lstStyle/>
            <a:p>
              <a:endParaRPr lang="zh-CN" altLang="en-US"/>
            </a:p>
          </p:txBody>
        </p:sp>
        <p:sp>
          <p:nvSpPr>
            <p:cNvPr id="1053421" name="Line 152"/>
            <p:cNvSpPr>
              <a:spLocks noChangeShapeType="1"/>
            </p:cNvSpPr>
            <p:nvPr/>
          </p:nvSpPr>
          <p:spPr bwMode="auto">
            <a:xfrm flipH="1">
              <a:off x="6324600" y="1981200"/>
              <a:ext cx="912813" cy="700088"/>
            </a:xfrm>
            <a:prstGeom prst="line">
              <a:avLst/>
            </a:prstGeom>
            <a:noFill/>
            <a:ln w="9525">
              <a:solidFill>
                <a:schemeClr val="tx1"/>
              </a:solidFill>
              <a:round/>
            </a:ln>
            <a:effectLst/>
          </p:spPr>
          <p:txBody>
            <a:bodyPr wrap="none" anchor="ctr"/>
            <a:lstStyle/>
            <a:p>
              <a:endParaRPr lang="zh-CN" altLang="en-US"/>
            </a:p>
          </p:txBody>
        </p:sp>
        <p:sp>
          <p:nvSpPr>
            <p:cNvPr id="1053422" name="Line 153"/>
            <p:cNvSpPr>
              <a:spLocks noChangeShapeType="1"/>
            </p:cNvSpPr>
            <p:nvPr/>
          </p:nvSpPr>
          <p:spPr bwMode="auto">
            <a:xfrm>
              <a:off x="7358063" y="1981200"/>
              <a:ext cx="817562" cy="722313"/>
            </a:xfrm>
            <a:prstGeom prst="line">
              <a:avLst/>
            </a:prstGeom>
            <a:noFill/>
            <a:ln w="9525">
              <a:solidFill>
                <a:schemeClr val="tx1"/>
              </a:solidFill>
              <a:round/>
            </a:ln>
            <a:effectLst/>
          </p:spPr>
          <p:txBody>
            <a:bodyPr wrap="none" anchor="ctr"/>
            <a:lstStyle/>
            <a:p>
              <a:endParaRPr lang="zh-CN" altLang="en-US"/>
            </a:p>
          </p:txBody>
        </p:sp>
        <p:sp>
          <p:nvSpPr>
            <p:cNvPr id="1053423" name="Line 154"/>
            <p:cNvSpPr>
              <a:spLocks noChangeShapeType="1"/>
            </p:cNvSpPr>
            <p:nvPr/>
          </p:nvSpPr>
          <p:spPr bwMode="auto">
            <a:xfrm flipH="1">
              <a:off x="7008813" y="1981200"/>
              <a:ext cx="14287" cy="695325"/>
            </a:xfrm>
            <a:prstGeom prst="line">
              <a:avLst/>
            </a:prstGeom>
            <a:noFill/>
            <a:ln w="9525">
              <a:solidFill>
                <a:schemeClr val="tx1"/>
              </a:solidFill>
              <a:round/>
            </a:ln>
            <a:effectLst/>
          </p:spPr>
          <p:txBody>
            <a:bodyPr wrap="none" anchor="ctr"/>
            <a:lstStyle/>
            <a:p>
              <a:endParaRPr lang="zh-CN" altLang="en-US"/>
            </a:p>
          </p:txBody>
        </p:sp>
        <p:sp>
          <p:nvSpPr>
            <p:cNvPr id="1053424" name="Line 155"/>
            <p:cNvSpPr>
              <a:spLocks noChangeShapeType="1"/>
            </p:cNvSpPr>
            <p:nvPr/>
          </p:nvSpPr>
          <p:spPr bwMode="auto">
            <a:xfrm flipH="1">
              <a:off x="5257800" y="1981200"/>
              <a:ext cx="962025" cy="695325"/>
            </a:xfrm>
            <a:prstGeom prst="line">
              <a:avLst/>
            </a:prstGeom>
            <a:noFill/>
            <a:ln w="9525">
              <a:solidFill>
                <a:schemeClr val="tx1"/>
              </a:solidFill>
              <a:round/>
            </a:ln>
            <a:effectLst/>
          </p:spPr>
          <p:txBody>
            <a:bodyPr wrap="none" anchor="ctr"/>
            <a:lstStyle/>
            <a:p>
              <a:endParaRPr lang="zh-CN" altLang="en-US"/>
            </a:p>
          </p:txBody>
        </p:sp>
        <p:sp>
          <p:nvSpPr>
            <p:cNvPr id="1053425" name="Line 156"/>
            <p:cNvSpPr>
              <a:spLocks noChangeShapeType="1"/>
            </p:cNvSpPr>
            <p:nvPr/>
          </p:nvSpPr>
          <p:spPr bwMode="auto">
            <a:xfrm>
              <a:off x="6316663" y="1981200"/>
              <a:ext cx="793750" cy="711200"/>
            </a:xfrm>
            <a:prstGeom prst="line">
              <a:avLst/>
            </a:prstGeom>
            <a:noFill/>
            <a:ln w="9525">
              <a:solidFill>
                <a:schemeClr val="tx1"/>
              </a:solidFill>
              <a:round/>
            </a:ln>
            <a:effectLst/>
          </p:spPr>
          <p:txBody>
            <a:bodyPr wrap="none" anchor="ctr"/>
            <a:lstStyle/>
            <a:p>
              <a:endParaRPr lang="zh-CN" altLang="en-US"/>
            </a:p>
          </p:txBody>
        </p:sp>
        <p:sp>
          <p:nvSpPr>
            <p:cNvPr id="1053426" name="Line 157"/>
            <p:cNvSpPr>
              <a:spLocks noChangeShapeType="1"/>
            </p:cNvSpPr>
            <p:nvPr/>
          </p:nvSpPr>
          <p:spPr bwMode="auto">
            <a:xfrm>
              <a:off x="6435725" y="1981200"/>
              <a:ext cx="1627188" cy="695325"/>
            </a:xfrm>
            <a:prstGeom prst="line">
              <a:avLst/>
            </a:prstGeom>
            <a:noFill/>
            <a:ln w="9525">
              <a:solidFill>
                <a:schemeClr val="tx1"/>
              </a:solidFill>
              <a:round/>
            </a:ln>
            <a:effectLst/>
          </p:spPr>
          <p:txBody>
            <a:bodyPr wrap="none" anchor="ctr"/>
            <a:lstStyle/>
            <a:p>
              <a:endParaRPr lang="zh-CN" altLang="en-US"/>
            </a:p>
          </p:txBody>
        </p:sp>
        <p:sp>
          <p:nvSpPr>
            <p:cNvPr id="1053427" name="Line 158"/>
            <p:cNvSpPr>
              <a:spLocks noChangeShapeType="1"/>
            </p:cNvSpPr>
            <p:nvPr/>
          </p:nvSpPr>
          <p:spPr bwMode="auto">
            <a:xfrm flipH="1">
              <a:off x="6086475" y="1981200"/>
              <a:ext cx="15875" cy="695325"/>
            </a:xfrm>
            <a:prstGeom prst="line">
              <a:avLst/>
            </a:prstGeom>
            <a:noFill/>
            <a:ln w="9525">
              <a:solidFill>
                <a:schemeClr val="tx1"/>
              </a:solidFill>
              <a:round/>
            </a:ln>
            <a:effectLst/>
          </p:spPr>
          <p:txBody>
            <a:bodyPr wrap="none" anchor="ctr"/>
            <a:lstStyle/>
            <a:p>
              <a:endParaRPr lang="zh-CN" altLang="en-US"/>
            </a:p>
          </p:txBody>
        </p:sp>
        <p:sp>
          <p:nvSpPr>
            <p:cNvPr id="1053428" name="Line 159"/>
            <p:cNvSpPr>
              <a:spLocks noChangeShapeType="1"/>
            </p:cNvSpPr>
            <p:nvPr/>
          </p:nvSpPr>
          <p:spPr bwMode="auto">
            <a:xfrm>
              <a:off x="5408613" y="1981200"/>
              <a:ext cx="1941512" cy="688975"/>
            </a:xfrm>
            <a:prstGeom prst="line">
              <a:avLst/>
            </a:prstGeom>
            <a:noFill/>
            <a:ln w="9525">
              <a:solidFill>
                <a:schemeClr val="tx1"/>
              </a:solidFill>
              <a:round/>
            </a:ln>
            <a:effectLst/>
          </p:spPr>
          <p:txBody>
            <a:bodyPr wrap="none" anchor="ctr"/>
            <a:lstStyle/>
            <a:p>
              <a:endParaRPr lang="zh-CN" altLang="en-US"/>
            </a:p>
          </p:txBody>
        </p:sp>
        <p:sp>
          <p:nvSpPr>
            <p:cNvPr id="1053429" name="Line 160"/>
            <p:cNvSpPr>
              <a:spLocks noChangeShapeType="1"/>
            </p:cNvSpPr>
            <p:nvPr/>
          </p:nvSpPr>
          <p:spPr bwMode="auto">
            <a:xfrm>
              <a:off x="5527675" y="1981200"/>
              <a:ext cx="2417763" cy="704850"/>
            </a:xfrm>
            <a:prstGeom prst="line">
              <a:avLst/>
            </a:prstGeom>
            <a:noFill/>
            <a:ln w="9525">
              <a:solidFill>
                <a:schemeClr val="tx1"/>
              </a:solidFill>
              <a:round/>
            </a:ln>
            <a:effectLst/>
          </p:spPr>
          <p:txBody>
            <a:bodyPr wrap="none" anchor="ctr"/>
            <a:lstStyle/>
            <a:p>
              <a:endParaRPr lang="zh-CN" altLang="en-US"/>
            </a:p>
          </p:txBody>
        </p:sp>
        <p:sp>
          <p:nvSpPr>
            <p:cNvPr id="1053430" name="Line 161"/>
            <p:cNvSpPr>
              <a:spLocks noChangeShapeType="1"/>
            </p:cNvSpPr>
            <p:nvPr/>
          </p:nvSpPr>
          <p:spPr bwMode="auto">
            <a:xfrm flipH="1">
              <a:off x="5178425" y="1981200"/>
              <a:ext cx="15875" cy="695325"/>
            </a:xfrm>
            <a:prstGeom prst="line">
              <a:avLst/>
            </a:prstGeom>
            <a:noFill/>
            <a:ln w="9525">
              <a:solidFill>
                <a:schemeClr val="tx1"/>
              </a:solidFill>
              <a:round/>
            </a:ln>
            <a:effectLst/>
          </p:spPr>
          <p:txBody>
            <a:bodyPr wrap="none" anchor="ctr"/>
            <a:lstStyle/>
            <a:p>
              <a:endParaRPr lang="zh-CN" altLang="en-US"/>
            </a:p>
          </p:txBody>
        </p:sp>
        <p:sp>
          <p:nvSpPr>
            <p:cNvPr id="1053431" name="Rectangle 162"/>
            <p:cNvSpPr>
              <a:spLocks noChangeArrowheads="1"/>
            </p:cNvSpPr>
            <p:nvPr/>
          </p:nvSpPr>
          <p:spPr bwMode="auto">
            <a:xfrm flipH="1" flipV="1">
              <a:off x="4927600" y="3017838"/>
              <a:ext cx="855663" cy="258762"/>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32" name="Rectangle 163"/>
            <p:cNvSpPr>
              <a:spLocks noChangeArrowheads="1"/>
            </p:cNvSpPr>
            <p:nvPr/>
          </p:nvSpPr>
          <p:spPr bwMode="auto">
            <a:xfrm flipH="1" flipV="1">
              <a:off x="5851525" y="3017838"/>
              <a:ext cx="855663" cy="258762"/>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33" name="Rectangle 164"/>
            <p:cNvSpPr>
              <a:spLocks noChangeArrowheads="1"/>
            </p:cNvSpPr>
            <p:nvPr/>
          </p:nvSpPr>
          <p:spPr bwMode="auto">
            <a:xfrm flipH="1" flipV="1">
              <a:off x="6789738" y="3017838"/>
              <a:ext cx="855662" cy="258762"/>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34" name="Rectangle 165"/>
            <p:cNvSpPr>
              <a:spLocks noChangeArrowheads="1"/>
            </p:cNvSpPr>
            <p:nvPr/>
          </p:nvSpPr>
          <p:spPr bwMode="auto">
            <a:xfrm flipH="1" flipV="1">
              <a:off x="7727950" y="3017838"/>
              <a:ext cx="855663" cy="258762"/>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35" name="Rectangle 166"/>
            <p:cNvSpPr>
              <a:spLocks noChangeArrowheads="1"/>
            </p:cNvSpPr>
            <p:nvPr/>
          </p:nvSpPr>
          <p:spPr bwMode="auto">
            <a:xfrm flipH="1" flipV="1">
              <a:off x="6772275" y="1611313"/>
              <a:ext cx="855663" cy="258762"/>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36" name="Rectangle 167"/>
            <p:cNvSpPr>
              <a:spLocks noChangeArrowheads="1"/>
            </p:cNvSpPr>
            <p:nvPr/>
          </p:nvSpPr>
          <p:spPr bwMode="auto">
            <a:xfrm flipH="1" flipV="1">
              <a:off x="7710488" y="1611313"/>
              <a:ext cx="855662" cy="258762"/>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37" name="Rectangle 168"/>
            <p:cNvSpPr>
              <a:spLocks noChangeArrowheads="1"/>
            </p:cNvSpPr>
            <p:nvPr/>
          </p:nvSpPr>
          <p:spPr bwMode="auto">
            <a:xfrm flipH="1" flipV="1">
              <a:off x="4887913" y="1600200"/>
              <a:ext cx="1744662" cy="260350"/>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38" name="Rectangle 169"/>
            <p:cNvSpPr>
              <a:spLocks noChangeArrowheads="1"/>
            </p:cNvSpPr>
            <p:nvPr/>
          </p:nvSpPr>
          <p:spPr bwMode="auto">
            <a:xfrm flipH="1" flipV="1">
              <a:off x="4889500" y="1927225"/>
              <a:ext cx="1744663" cy="255588"/>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39" name="Text Box 170"/>
            <p:cNvSpPr txBox="1">
              <a:spLocks noChangeArrowheads="1"/>
            </p:cNvSpPr>
            <p:nvPr/>
          </p:nvSpPr>
          <p:spPr bwMode="auto">
            <a:xfrm>
              <a:off x="5578475" y="1951038"/>
              <a:ext cx="341287" cy="266543"/>
            </a:xfrm>
            <a:prstGeom prst="rect">
              <a:avLst/>
            </a:prstGeom>
            <a:noFill/>
            <a:ln>
              <a:noFill/>
            </a:ln>
            <a:effectLst/>
          </p:spPr>
          <p:txBody>
            <a:bodyPr wrap="none">
              <a:spAutoFit/>
            </a:bodyPr>
            <a:lstStyle/>
            <a:p>
              <a:pPr eaLnBrk="1" hangingPunct="1"/>
              <a:r>
                <a:rPr lang="zh-CN" altLang="en-US" sz="1000" b="1">
                  <a:solidFill>
                    <a:schemeClr val="bg1"/>
                  </a:solidFill>
                </a:rPr>
                <a:t>接口</a:t>
              </a:r>
              <a:endParaRPr lang="zh-CN" altLang="en-US" sz="1000" b="1">
                <a:solidFill>
                  <a:schemeClr val="bg1"/>
                </a:solidFill>
              </a:endParaRPr>
            </a:p>
          </p:txBody>
        </p:sp>
        <p:sp>
          <p:nvSpPr>
            <p:cNvPr id="1053440" name="Rectangle 171"/>
            <p:cNvSpPr>
              <a:spLocks noChangeArrowheads="1"/>
            </p:cNvSpPr>
            <p:nvPr/>
          </p:nvSpPr>
          <p:spPr bwMode="auto">
            <a:xfrm flipH="1" flipV="1">
              <a:off x="6777038" y="1927225"/>
              <a:ext cx="839787" cy="255588"/>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41" name="Text Box 172"/>
            <p:cNvSpPr txBox="1">
              <a:spLocks noChangeArrowheads="1"/>
            </p:cNvSpPr>
            <p:nvPr/>
          </p:nvSpPr>
          <p:spPr bwMode="auto">
            <a:xfrm>
              <a:off x="6989763" y="1957388"/>
              <a:ext cx="341287" cy="266543"/>
            </a:xfrm>
            <a:prstGeom prst="rect">
              <a:avLst/>
            </a:prstGeom>
            <a:noFill/>
            <a:ln>
              <a:noFill/>
            </a:ln>
            <a:effectLst/>
          </p:spPr>
          <p:txBody>
            <a:bodyPr wrap="none">
              <a:spAutoFit/>
            </a:bodyPr>
            <a:lstStyle/>
            <a:p>
              <a:pPr eaLnBrk="1" hangingPunct="1"/>
              <a:r>
                <a:rPr lang="zh-CN" altLang="en-US" sz="1000" b="1">
                  <a:solidFill>
                    <a:schemeClr val="bg1"/>
                  </a:solidFill>
                </a:rPr>
                <a:t>接口</a:t>
              </a:r>
              <a:endParaRPr lang="zh-CN" altLang="en-US" sz="1000" b="1">
                <a:solidFill>
                  <a:schemeClr val="bg1"/>
                </a:solidFill>
              </a:endParaRPr>
            </a:p>
          </p:txBody>
        </p:sp>
        <p:sp>
          <p:nvSpPr>
            <p:cNvPr id="1053442" name="Rectangle 173"/>
            <p:cNvSpPr>
              <a:spLocks noChangeArrowheads="1"/>
            </p:cNvSpPr>
            <p:nvPr/>
          </p:nvSpPr>
          <p:spPr bwMode="auto">
            <a:xfrm flipH="1" flipV="1">
              <a:off x="7720013" y="1927225"/>
              <a:ext cx="841375" cy="255588"/>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43" name="Text Box 174"/>
            <p:cNvSpPr txBox="1">
              <a:spLocks noChangeArrowheads="1"/>
            </p:cNvSpPr>
            <p:nvPr/>
          </p:nvSpPr>
          <p:spPr bwMode="auto">
            <a:xfrm>
              <a:off x="7915275" y="1962150"/>
              <a:ext cx="341287" cy="266543"/>
            </a:xfrm>
            <a:prstGeom prst="rect">
              <a:avLst/>
            </a:prstGeom>
            <a:noFill/>
            <a:ln>
              <a:noFill/>
            </a:ln>
            <a:effectLst/>
          </p:spPr>
          <p:txBody>
            <a:bodyPr wrap="none">
              <a:spAutoFit/>
            </a:bodyPr>
            <a:lstStyle/>
            <a:p>
              <a:pPr eaLnBrk="1" hangingPunct="1"/>
              <a:r>
                <a:rPr lang="zh-CN" altLang="en-US" sz="1000" b="1">
                  <a:solidFill>
                    <a:schemeClr val="bg1"/>
                  </a:solidFill>
                </a:rPr>
                <a:t>接口</a:t>
              </a:r>
              <a:endParaRPr lang="zh-CN" altLang="en-US" sz="1000" b="1">
                <a:solidFill>
                  <a:schemeClr val="bg1"/>
                </a:solidFill>
              </a:endParaRPr>
            </a:p>
          </p:txBody>
        </p:sp>
        <p:sp>
          <p:nvSpPr>
            <p:cNvPr id="1053444" name="Rectangle 175"/>
            <p:cNvSpPr>
              <a:spLocks noChangeArrowheads="1"/>
            </p:cNvSpPr>
            <p:nvPr/>
          </p:nvSpPr>
          <p:spPr bwMode="auto">
            <a:xfrm flipH="1" flipV="1">
              <a:off x="4927600" y="2701925"/>
              <a:ext cx="839788" cy="255588"/>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45" name="Text Box 176"/>
            <p:cNvSpPr txBox="1">
              <a:spLocks noChangeArrowheads="1"/>
            </p:cNvSpPr>
            <p:nvPr/>
          </p:nvSpPr>
          <p:spPr bwMode="auto">
            <a:xfrm>
              <a:off x="5122863" y="2736850"/>
              <a:ext cx="341287" cy="266543"/>
            </a:xfrm>
            <a:prstGeom prst="rect">
              <a:avLst/>
            </a:prstGeom>
            <a:noFill/>
            <a:ln>
              <a:noFill/>
            </a:ln>
            <a:effectLst/>
          </p:spPr>
          <p:txBody>
            <a:bodyPr wrap="none">
              <a:spAutoFit/>
            </a:bodyPr>
            <a:lstStyle/>
            <a:p>
              <a:pPr eaLnBrk="1" hangingPunct="1"/>
              <a:r>
                <a:rPr lang="zh-CN" altLang="en-US" sz="1000" b="1">
                  <a:solidFill>
                    <a:schemeClr val="bg1"/>
                  </a:solidFill>
                </a:rPr>
                <a:t>接口</a:t>
              </a:r>
              <a:endParaRPr lang="zh-CN" altLang="en-US" sz="1000" b="1">
                <a:solidFill>
                  <a:schemeClr val="bg1"/>
                </a:solidFill>
              </a:endParaRPr>
            </a:p>
          </p:txBody>
        </p:sp>
        <p:sp>
          <p:nvSpPr>
            <p:cNvPr id="1053446" name="Rectangle 177"/>
            <p:cNvSpPr>
              <a:spLocks noChangeArrowheads="1"/>
            </p:cNvSpPr>
            <p:nvPr/>
          </p:nvSpPr>
          <p:spPr bwMode="auto">
            <a:xfrm flipH="1" flipV="1">
              <a:off x="5856288" y="2701925"/>
              <a:ext cx="841375" cy="255588"/>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47" name="Text Box 178"/>
            <p:cNvSpPr txBox="1">
              <a:spLocks noChangeArrowheads="1"/>
            </p:cNvSpPr>
            <p:nvPr/>
          </p:nvSpPr>
          <p:spPr bwMode="auto">
            <a:xfrm>
              <a:off x="6051550" y="2736850"/>
              <a:ext cx="341287" cy="266543"/>
            </a:xfrm>
            <a:prstGeom prst="rect">
              <a:avLst/>
            </a:prstGeom>
            <a:noFill/>
            <a:ln>
              <a:noFill/>
            </a:ln>
            <a:effectLst/>
          </p:spPr>
          <p:txBody>
            <a:bodyPr wrap="none">
              <a:spAutoFit/>
            </a:bodyPr>
            <a:lstStyle/>
            <a:p>
              <a:pPr eaLnBrk="1" hangingPunct="1"/>
              <a:r>
                <a:rPr lang="zh-CN" altLang="en-US" sz="1000" b="1">
                  <a:solidFill>
                    <a:schemeClr val="bg1"/>
                  </a:solidFill>
                </a:rPr>
                <a:t>接口</a:t>
              </a:r>
              <a:endParaRPr lang="zh-CN" altLang="en-US" sz="1000" b="1">
                <a:solidFill>
                  <a:schemeClr val="bg1"/>
                </a:solidFill>
              </a:endParaRPr>
            </a:p>
          </p:txBody>
        </p:sp>
        <p:sp>
          <p:nvSpPr>
            <p:cNvPr id="1053448" name="Rectangle 179"/>
            <p:cNvSpPr>
              <a:spLocks noChangeArrowheads="1"/>
            </p:cNvSpPr>
            <p:nvPr/>
          </p:nvSpPr>
          <p:spPr bwMode="auto">
            <a:xfrm flipH="1" flipV="1">
              <a:off x="6797675" y="2701925"/>
              <a:ext cx="839788" cy="255588"/>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49" name="Text Box 180"/>
            <p:cNvSpPr txBox="1">
              <a:spLocks noChangeArrowheads="1"/>
            </p:cNvSpPr>
            <p:nvPr/>
          </p:nvSpPr>
          <p:spPr bwMode="auto">
            <a:xfrm>
              <a:off x="6988175" y="2736850"/>
              <a:ext cx="341287" cy="266543"/>
            </a:xfrm>
            <a:prstGeom prst="rect">
              <a:avLst/>
            </a:prstGeom>
            <a:noFill/>
            <a:ln>
              <a:noFill/>
            </a:ln>
            <a:effectLst/>
          </p:spPr>
          <p:txBody>
            <a:bodyPr wrap="none">
              <a:spAutoFit/>
            </a:bodyPr>
            <a:lstStyle/>
            <a:p>
              <a:pPr eaLnBrk="1" hangingPunct="1"/>
              <a:r>
                <a:rPr lang="zh-CN" altLang="en-US" sz="1000" b="1">
                  <a:solidFill>
                    <a:schemeClr val="bg1"/>
                  </a:solidFill>
                </a:rPr>
                <a:t>接口</a:t>
              </a:r>
              <a:endParaRPr lang="zh-CN" altLang="en-US" sz="1000" b="1">
                <a:solidFill>
                  <a:schemeClr val="bg1"/>
                </a:solidFill>
              </a:endParaRPr>
            </a:p>
          </p:txBody>
        </p:sp>
        <p:sp>
          <p:nvSpPr>
            <p:cNvPr id="1053450" name="Rectangle 181"/>
            <p:cNvSpPr>
              <a:spLocks noChangeArrowheads="1"/>
            </p:cNvSpPr>
            <p:nvPr/>
          </p:nvSpPr>
          <p:spPr bwMode="auto">
            <a:xfrm flipH="1" flipV="1">
              <a:off x="7740650" y="2701925"/>
              <a:ext cx="839788" cy="255588"/>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51" name="Text Box 182"/>
            <p:cNvSpPr txBox="1">
              <a:spLocks noChangeArrowheads="1"/>
            </p:cNvSpPr>
            <p:nvPr/>
          </p:nvSpPr>
          <p:spPr bwMode="auto">
            <a:xfrm>
              <a:off x="7934325" y="2736850"/>
              <a:ext cx="341288" cy="266543"/>
            </a:xfrm>
            <a:prstGeom prst="rect">
              <a:avLst/>
            </a:prstGeom>
            <a:noFill/>
            <a:ln>
              <a:noFill/>
            </a:ln>
            <a:effectLst/>
          </p:spPr>
          <p:txBody>
            <a:bodyPr wrap="none">
              <a:spAutoFit/>
            </a:bodyPr>
            <a:lstStyle/>
            <a:p>
              <a:pPr eaLnBrk="1" hangingPunct="1"/>
              <a:r>
                <a:rPr lang="zh-CN" altLang="en-US" sz="1000" b="1">
                  <a:solidFill>
                    <a:schemeClr val="bg1"/>
                  </a:solidFill>
                </a:rPr>
                <a:t>接口</a:t>
              </a:r>
              <a:endParaRPr lang="zh-CN" altLang="en-US" sz="1000" b="1">
                <a:solidFill>
                  <a:schemeClr val="bg1"/>
                </a:solidFill>
              </a:endParaRPr>
            </a:p>
          </p:txBody>
        </p:sp>
        <p:grpSp>
          <p:nvGrpSpPr>
            <p:cNvPr id="642" name="Group 183"/>
            <p:cNvGrpSpPr/>
            <p:nvPr/>
          </p:nvGrpSpPr>
          <p:grpSpPr bwMode="auto">
            <a:xfrm>
              <a:off x="458788" y="3463925"/>
              <a:ext cx="446087" cy="184150"/>
              <a:chOff x="191" y="707"/>
              <a:chExt cx="292" cy="162"/>
            </a:xfrm>
          </p:grpSpPr>
          <p:sp>
            <p:nvSpPr>
              <p:cNvPr id="1053452" name="Rectangle 184"/>
              <p:cNvSpPr>
                <a:spLocks noChangeArrowheads="1"/>
              </p:cNvSpPr>
              <p:nvPr/>
            </p:nvSpPr>
            <p:spPr bwMode="auto">
              <a:xfrm flipH="1" flipV="1">
                <a:off x="218" y="717"/>
                <a:ext cx="234" cy="81"/>
              </a:xfrm>
              <a:prstGeom prst="rect">
                <a:avLst/>
              </a:prstGeom>
              <a:solidFill>
                <a:schemeClr val="tx2"/>
              </a:solidFill>
              <a:ln w="31750" algn="ctr">
                <a:solidFill>
                  <a:schemeClr val="tx1"/>
                </a:solidFill>
                <a:miter lim="800000"/>
              </a:ln>
              <a:effectLst/>
            </p:spPr>
            <p:txBody>
              <a:bodyPr anchor="ctr">
                <a:spAutoFit/>
              </a:bodyPr>
              <a:lstStyle/>
              <a:p>
                <a:endParaRPr lang="zh-CN" altLang="en-US"/>
              </a:p>
            </p:txBody>
          </p:sp>
          <p:sp>
            <p:nvSpPr>
              <p:cNvPr id="1053453" name="Text Box 185"/>
              <p:cNvSpPr txBox="1">
                <a:spLocks noChangeArrowheads="1"/>
              </p:cNvSpPr>
              <p:nvPr/>
            </p:nvSpPr>
            <p:spPr bwMode="auto">
              <a:xfrm>
                <a:off x="191" y="707"/>
                <a:ext cx="292" cy="162"/>
              </a:xfrm>
              <a:prstGeom prst="rect">
                <a:avLst/>
              </a:prstGeom>
              <a:noFill/>
              <a:ln>
                <a:noFill/>
              </a:ln>
              <a:effectLst/>
            </p:spPr>
            <p:txBody>
              <a:bodyPr>
                <a:spAutoFit/>
              </a:bodyPr>
              <a:lstStyle/>
              <a:p>
                <a:pPr eaLnBrk="1" hangingPunct="1"/>
                <a:endParaRPr lang="en-GB" altLang="zh-CN" sz="600" b="1"/>
              </a:p>
            </p:txBody>
          </p:sp>
        </p:grpSp>
        <p:sp>
          <p:nvSpPr>
            <p:cNvPr id="1053454" name="Text Box 186"/>
            <p:cNvSpPr txBox="1">
              <a:spLocks noChangeArrowheads="1"/>
            </p:cNvSpPr>
            <p:nvPr/>
          </p:nvSpPr>
          <p:spPr bwMode="auto">
            <a:xfrm>
              <a:off x="852488" y="3352800"/>
              <a:ext cx="222234" cy="282911"/>
            </a:xfrm>
            <a:prstGeom prst="rect">
              <a:avLst/>
            </a:prstGeom>
            <a:noFill/>
            <a:ln>
              <a:noFill/>
            </a:ln>
            <a:effectLst/>
          </p:spPr>
          <p:txBody>
            <a:bodyPr wrap="none">
              <a:spAutoFit/>
            </a:bodyPr>
            <a:lstStyle/>
            <a:p>
              <a:pPr eaLnBrk="1" hangingPunct="1"/>
              <a:r>
                <a:rPr lang="en-US" altLang="zh-CN" sz="1400" b="1"/>
                <a:t>=</a:t>
              </a:r>
              <a:endParaRPr lang="en-US" altLang="zh-CN" sz="1400" b="1"/>
            </a:p>
          </p:txBody>
        </p:sp>
        <p:sp>
          <p:nvSpPr>
            <p:cNvPr id="1053455" name="Text Box 187"/>
            <p:cNvSpPr txBox="1">
              <a:spLocks noChangeArrowheads="1"/>
            </p:cNvSpPr>
            <p:nvPr/>
          </p:nvSpPr>
          <p:spPr bwMode="auto">
            <a:xfrm>
              <a:off x="1139825" y="3341688"/>
              <a:ext cx="420656" cy="350715"/>
            </a:xfrm>
            <a:prstGeom prst="rect">
              <a:avLst/>
            </a:prstGeom>
            <a:noFill/>
            <a:ln>
              <a:noFill/>
            </a:ln>
            <a:effectLst/>
          </p:spPr>
          <p:txBody>
            <a:bodyPr wrap="none">
              <a:spAutoFit/>
            </a:bodyPr>
            <a:lstStyle/>
            <a:p>
              <a:pPr eaLnBrk="1" hangingPunct="1"/>
              <a:r>
                <a:rPr lang="zh-CN" altLang="en-US" sz="1400" b="1"/>
                <a:t>接口</a:t>
              </a:r>
              <a:endParaRPr lang="zh-CN" altLang="en-US" sz="1400" b="1"/>
            </a:p>
          </p:txBody>
        </p:sp>
        <p:sp>
          <p:nvSpPr>
            <p:cNvPr id="1053456" name="Text Box 188"/>
            <p:cNvSpPr txBox="1">
              <a:spLocks noChangeArrowheads="1"/>
            </p:cNvSpPr>
            <p:nvPr/>
          </p:nvSpPr>
          <p:spPr bwMode="auto">
            <a:xfrm>
              <a:off x="4759325" y="3014663"/>
              <a:ext cx="1198563"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57" name="Text Box 189"/>
            <p:cNvSpPr txBox="1">
              <a:spLocks noChangeArrowheads="1"/>
            </p:cNvSpPr>
            <p:nvPr/>
          </p:nvSpPr>
          <p:spPr bwMode="auto">
            <a:xfrm>
              <a:off x="4727575" y="1652588"/>
              <a:ext cx="1198563"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58" name="Text Box 190"/>
            <p:cNvSpPr txBox="1">
              <a:spLocks noChangeArrowheads="1"/>
            </p:cNvSpPr>
            <p:nvPr/>
          </p:nvSpPr>
          <p:spPr bwMode="auto">
            <a:xfrm>
              <a:off x="5583238" y="1652588"/>
              <a:ext cx="1198562"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59" name="Text Box 191"/>
            <p:cNvSpPr txBox="1">
              <a:spLocks noChangeArrowheads="1"/>
            </p:cNvSpPr>
            <p:nvPr/>
          </p:nvSpPr>
          <p:spPr bwMode="auto">
            <a:xfrm>
              <a:off x="6604000" y="1673225"/>
              <a:ext cx="1198563"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60" name="Text Box 192"/>
            <p:cNvSpPr txBox="1">
              <a:spLocks noChangeArrowheads="1"/>
            </p:cNvSpPr>
            <p:nvPr/>
          </p:nvSpPr>
          <p:spPr bwMode="auto">
            <a:xfrm>
              <a:off x="7542213" y="1673225"/>
              <a:ext cx="1198562"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61" name="Text Box 193"/>
            <p:cNvSpPr txBox="1">
              <a:spLocks noChangeArrowheads="1"/>
            </p:cNvSpPr>
            <p:nvPr/>
          </p:nvSpPr>
          <p:spPr bwMode="auto">
            <a:xfrm>
              <a:off x="5686425" y="3011488"/>
              <a:ext cx="1198563"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62" name="Text Box 194"/>
            <p:cNvSpPr txBox="1">
              <a:spLocks noChangeArrowheads="1"/>
            </p:cNvSpPr>
            <p:nvPr/>
          </p:nvSpPr>
          <p:spPr bwMode="auto">
            <a:xfrm>
              <a:off x="6626225" y="3006725"/>
              <a:ext cx="1198563"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63" name="Text Box 195"/>
            <p:cNvSpPr txBox="1">
              <a:spLocks noChangeArrowheads="1"/>
            </p:cNvSpPr>
            <p:nvPr/>
          </p:nvSpPr>
          <p:spPr bwMode="auto">
            <a:xfrm>
              <a:off x="7564438" y="3014663"/>
              <a:ext cx="1198562"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64" name="Rectangle 196"/>
            <p:cNvSpPr>
              <a:spLocks noChangeArrowheads="1"/>
            </p:cNvSpPr>
            <p:nvPr/>
          </p:nvSpPr>
          <p:spPr bwMode="auto">
            <a:xfrm flipH="1" flipV="1">
              <a:off x="4913313" y="5695950"/>
              <a:ext cx="874712" cy="247650"/>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65" name="Rectangle 197"/>
            <p:cNvSpPr>
              <a:spLocks noChangeArrowheads="1"/>
            </p:cNvSpPr>
            <p:nvPr/>
          </p:nvSpPr>
          <p:spPr bwMode="auto">
            <a:xfrm flipH="1" flipV="1">
              <a:off x="5857875" y="5695950"/>
              <a:ext cx="873125" cy="247650"/>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66" name="Rectangle 198"/>
            <p:cNvSpPr>
              <a:spLocks noChangeArrowheads="1"/>
            </p:cNvSpPr>
            <p:nvPr/>
          </p:nvSpPr>
          <p:spPr bwMode="auto">
            <a:xfrm flipH="1" flipV="1">
              <a:off x="6816725" y="5695950"/>
              <a:ext cx="874713" cy="247650"/>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67" name="Rectangle 199"/>
            <p:cNvSpPr>
              <a:spLocks noChangeArrowheads="1"/>
            </p:cNvSpPr>
            <p:nvPr/>
          </p:nvSpPr>
          <p:spPr bwMode="auto">
            <a:xfrm flipH="1" flipV="1">
              <a:off x="7777163" y="5695950"/>
              <a:ext cx="873125" cy="247650"/>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68" name="Rectangle 200"/>
            <p:cNvSpPr>
              <a:spLocks noChangeArrowheads="1"/>
            </p:cNvSpPr>
            <p:nvPr/>
          </p:nvSpPr>
          <p:spPr bwMode="auto">
            <a:xfrm flipH="1" flipV="1">
              <a:off x="6800850" y="4287838"/>
              <a:ext cx="873125" cy="249237"/>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69" name="Rectangle 201"/>
            <p:cNvSpPr>
              <a:spLocks noChangeArrowheads="1"/>
            </p:cNvSpPr>
            <p:nvPr/>
          </p:nvSpPr>
          <p:spPr bwMode="auto">
            <a:xfrm flipH="1" flipV="1">
              <a:off x="7759700" y="4287838"/>
              <a:ext cx="873125" cy="249237"/>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70" name="Rectangle 202"/>
            <p:cNvSpPr>
              <a:spLocks noChangeArrowheads="1"/>
            </p:cNvSpPr>
            <p:nvPr/>
          </p:nvSpPr>
          <p:spPr bwMode="auto">
            <a:xfrm flipH="1" flipV="1">
              <a:off x="4872038" y="4278313"/>
              <a:ext cx="1784350" cy="249237"/>
            </a:xfrm>
            <a:prstGeom prst="rect">
              <a:avLst/>
            </a:prstGeom>
            <a:gradFill rotWithShape="0">
              <a:gsLst>
                <a:gs pos="0">
                  <a:srgbClr val="009999">
                    <a:alpha val="62000"/>
                  </a:srgbClr>
                </a:gs>
                <a:gs pos="50000">
                  <a:srgbClr val="009999">
                    <a:gamma/>
                    <a:tint val="60000"/>
                    <a:invGamma/>
                  </a:srgbClr>
                </a:gs>
                <a:gs pos="100000">
                  <a:srgbClr val="009999">
                    <a:alpha val="62000"/>
                  </a:srgbClr>
                </a:gs>
              </a:gsLst>
              <a:lin ang="5400000" scaled="1"/>
            </a:gradFill>
            <a:ln w="19050" algn="ctr">
              <a:solidFill>
                <a:schemeClr val="tx1"/>
              </a:solidFill>
              <a:miter lim="800000"/>
            </a:ln>
            <a:effectLst/>
          </p:spPr>
          <p:txBody>
            <a:bodyPr anchor="ctr">
              <a:spAutoFit/>
            </a:bodyPr>
            <a:lstStyle/>
            <a:p>
              <a:endParaRPr lang="zh-CN" altLang="en-US"/>
            </a:p>
          </p:txBody>
        </p:sp>
        <p:sp>
          <p:nvSpPr>
            <p:cNvPr id="1053471" name="Line 203"/>
            <p:cNvSpPr>
              <a:spLocks noChangeShapeType="1"/>
            </p:cNvSpPr>
            <p:nvPr/>
          </p:nvSpPr>
          <p:spPr bwMode="auto">
            <a:xfrm flipH="1">
              <a:off x="7239000" y="4572000"/>
              <a:ext cx="0" cy="1066800"/>
            </a:xfrm>
            <a:prstGeom prst="line">
              <a:avLst/>
            </a:prstGeom>
            <a:noFill/>
            <a:ln w="9525">
              <a:solidFill>
                <a:schemeClr val="tx1"/>
              </a:solidFill>
              <a:round/>
            </a:ln>
            <a:effectLst/>
          </p:spPr>
          <p:txBody>
            <a:bodyPr anchor="ctr">
              <a:spAutoFit/>
            </a:bodyPr>
            <a:lstStyle/>
            <a:p>
              <a:endParaRPr lang="zh-CN" altLang="en-US"/>
            </a:p>
          </p:txBody>
        </p:sp>
        <p:sp>
          <p:nvSpPr>
            <p:cNvPr id="1053472" name="Rectangle 204"/>
            <p:cNvSpPr>
              <a:spLocks noChangeArrowheads="1"/>
            </p:cNvSpPr>
            <p:nvPr/>
          </p:nvSpPr>
          <p:spPr bwMode="auto">
            <a:xfrm>
              <a:off x="4964113" y="4953000"/>
              <a:ext cx="3621087" cy="263525"/>
            </a:xfrm>
            <a:prstGeom prst="rect">
              <a:avLst/>
            </a:prstGeom>
            <a:gradFill rotWithShape="0">
              <a:gsLst>
                <a:gs pos="0">
                  <a:schemeClr val="tx2"/>
                </a:gs>
                <a:gs pos="50000">
                  <a:schemeClr val="tx2">
                    <a:gamma/>
                    <a:shade val="46275"/>
                    <a:invGamma/>
                  </a:schemeClr>
                </a:gs>
                <a:gs pos="100000">
                  <a:schemeClr val="tx2"/>
                </a:gs>
              </a:gsLst>
              <a:lin ang="5400000" scaled="1"/>
            </a:gradFill>
            <a:ln w="28575" algn="ctr">
              <a:solidFill>
                <a:schemeClr val="tx1"/>
              </a:solidFill>
              <a:miter lim="800000"/>
            </a:ln>
            <a:effectLst/>
          </p:spPr>
          <p:txBody>
            <a:bodyPr anchor="ctr">
              <a:spAutoFit/>
            </a:bodyPr>
            <a:lstStyle/>
            <a:p>
              <a:endParaRPr lang="zh-CN" altLang="en-US"/>
            </a:p>
          </p:txBody>
        </p:sp>
        <p:sp>
          <p:nvSpPr>
            <p:cNvPr id="1053473" name="Text Box 205"/>
            <p:cNvSpPr txBox="1">
              <a:spLocks noChangeArrowheads="1"/>
            </p:cNvSpPr>
            <p:nvPr/>
          </p:nvSpPr>
          <p:spPr bwMode="auto">
            <a:xfrm>
              <a:off x="6076950" y="4953000"/>
              <a:ext cx="976006" cy="324061"/>
            </a:xfrm>
            <a:prstGeom prst="rect">
              <a:avLst/>
            </a:prstGeom>
            <a:noFill/>
            <a:ln>
              <a:noFill/>
            </a:ln>
            <a:effectLst/>
          </p:spPr>
          <p:txBody>
            <a:bodyPr wrap="none">
              <a:spAutoFit/>
            </a:bodyPr>
            <a:lstStyle/>
            <a:p>
              <a:pPr eaLnBrk="1" hangingPunct="1">
                <a:lnSpc>
                  <a:spcPct val="90000"/>
                </a:lnSpc>
                <a:buClr>
                  <a:schemeClr val="accent2"/>
                </a:buClr>
                <a:buFont typeface="Wingdings" panose="05000000000000000000" pitchFamily="2" charset="2"/>
                <a:buNone/>
              </a:pPr>
              <a:r>
                <a:rPr lang="zh-CN" altLang="en-US" sz="1400" b="1" i="1">
                  <a:solidFill>
                    <a:schemeClr val="bg1"/>
                  </a:solidFill>
                </a:rPr>
                <a:t>数据交换平台</a:t>
              </a:r>
              <a:endParaRPr lang="zh-CN" altLang="en-US" sz="1400" b="1" i="1">
                <a:solidFill>
                  <a:schemeClr val="bg1"/>
                </a:solidFill>
              </a:endParaRPr>
            </a:p>
          </p:txBody>
        </p:sp>
        <p:sp>
          <p:nvSpPr>
            <p:cNvPr id="1053474" name="Line 206"/>
            <p:cNvSpPr>
              <a:spLocks noChangeShapeType="1"/>
            </p:cNvSpPr>
            <p:nvPr/>
          </p:nvSpPr>
          <p:spPr bwMode="auto">
            <a:xfrm flipH="1">
              <a:off x="6297613" y="5218113"/>
              <a:ext cx="3175" cy="420687"/>
            </a:xfrm>
            <a:prstGeom prst="line">
              <a:avLst/>
            </a:prstGeom>
            <a:noFill/>
            <a:ln w="9525">
              <a:solidFill>
                <a:schemeClr val="tx1"/>
              </a:solidFill>
              <a:round/>
            </a:ln>
            <a:effectLst/>
          </p:spPr>
          <p:txBody>
            <a:bodyPr anchor="ctr">
              <a:spAutoFit/>
            </a:bodyPr>
            <a:lstStyle/>
            <a:p>
              <a:endParaRPr lang="zh-CN" altLang="en-US"/>
            </a:p>
          </p:txBody>
        </p:sp>
        <p:sp>
          <p:nvSpPr>
            <p:cNvPr id="1053475" name="Rectangle 207"/>
            <p:cNvSpPr>
              <a:spLocks noChangeArrowheads="1"/>
            </p:cNvSpPr>
            <p:nvPr/>
          </p:nvSpPr>
          <p:spPr bwMode="auto">
            <a:xfrm flipH="1" flipV="1">
              <a:off x="4873625" y="4579938"/>
              <a:ext cx="1784350" cy="33337"/>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76" name="Rectangle 208"/>
            <p:cNvSpPr>
              <a:spLocks noChangeArrowheads="1"/>
            </p:cNvSpPr>
            <p:nvPr/>
          </p:nvSpPr>
          <p:spPr bwMode="auto">
            <a:xfrm flipH="1" flipV="1">
              <a:off x="6818313" y="4579938"/>
              <a:ext cx="858837" cy="34925"/>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77" name="Rectangle 209"/>
            <p:cNvSpPr>
              <a:spLocks noChangeArrowheads="1"/>
            </p:cNvSpPr>
            <p:nvPr/>
          </p:nvSpPr>
          <p:spPr bwMode="auto">
            <a:xfrm flipH="1" flipV="1">
              <a:off x="7769225" y="4584700"/>
              <a:ext cx="858838" cy="34925"/>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78" name="Rectangle 210"/>
            <p:cNvSpPr>
              <a:spLocks noChangeArrowheads="1"/>
            </p:cNvSpPr>
            <p:nvPr/>
          </p:nvSpPr>
          <p:spPr bwMode="auto">
            <a:xfrm flipH="1" flipV="1">
              <a:off x="4913313" y="5621338"/>
              <a:ext cx="858837" cy="34925"/>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79" name="Rectangle 211"/>
            <p:cNvSpPr>
              <a:spLocks noChangeArrowheads="1"/>
            </p:cNvSpPr>
            <p:nvPr/>
          </p:nvSpPr>
          <p:spPr bwMode="auto">
            <a:xfrm flipH="1" flipV="1">
              <a:off x="5861050" y="5621338"/>
              <a:ext cx="858838" cy="34925"/>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80" name="Rectangle 212"/>
            <p:cNvSpPr>
              <a:spLocks noChangeArrowheads="1"/>
            </p:cNvSpPr>
            <p:nvPr/>
          </p:nvSpPr>
          <p:spPr bwMode="auto">
            <a:xfrm flipH="1" flipV="1">
              <a:off x="6821488" y="5621338"/>
              <a:ext cx="858837" cy="34925"/>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81" name="Rectangle 213"/>
            <p:cNvSpPr>
              <a:spLocks noChangeArrowheads="1"/>
            </p:cNvSpPr>
            <p:nvPr/>
          </p:nvSpPr>
          <p:spPr bwMode="auto">
            <a:xfrm flipH="1" flipV="1">
              <a:off x="7783513" y="5621338"/>
              <a:ext cx="857250" cy="34925"/>
            </a:xfrm>
            <a:prstGeom prst="rect">
              <a:avLst/>
            </a:prstGeom>
            <a:solidFill>
              <a:schemeClr val="tx2"/>
            </a:solidFill>
            <a:ln w="19050" algn="ctr">
              <a:solidFill>
                <a:schemeClr val="tx1"/>
              </a:solidFill>
              <a:miter lim="800000"/>
            </a:ln>
            <a:effectLst/>
          </p:spPr>
          <p:txBody>
            <a:bodyPr rot="10800000" anchor="ctr">
              <a:spAutoFit/>
            </a:bodyPr>
            <a:lstStyle/>
            <a:p>
              <a:endParaRPr lang="zh-CN" altLang="en-US"/>
            </a:p>
          </p:txBody>
        </p:sp>
        <p:sp>
          <p:nvSpPr>
            <p:cNvPr id="1053482" name="Line 214"/>
            <p:cNvSpPr>
              <a:spLocks noChangeShapeType="1"/>
            </p:cNvSpPr>
            <p:nvPr/>
          </p:nvSpPr>
          <p:spPr bwMode="auto">
            <a:xfrm flipH="1">
              <a:off x="5340350" y="5216525"/>
              <a:ext cx="3175" cy="422275"/>
            </a:xfrm>
            <a:prstGeom prst="line">
              <a:avLst/>
            </a:prstGeom>
            <a:noFill/>
            <a:ln w="9525">
              <a:solidFill>
                <a:schemeClr val="tx1"/>
              </a:solidFill>
              <a:round/>
            </a:ln>
            <a:effectLst/>
          </p:spPr>
          <p:txBody>
            <a:bodyPr anchor="ctr">
              <a:spAutoFit/>
            </a:bodyPr>
            <a:lstStyle/>
            <a:p>
              <a:endParaRPr lang="zh-CN" altLang="en-US"/>
            </a:p>
          </p:txBody>
        </p:sp>
        <p:sp>
          <p:nvSpPr>
            <p:cNvPr id="1053483" name="Line 215"/>
            <p:cNvSpPr>
              <a:spLocks noChangeShapeType="1"/>
            </p:cNvSpPr>
            <p:nvPr/>
          </p:nvSpPr>
          <p:spPr bwMode="auto">
            <a:xfrm flipH="1">
              <a:off x="5759450" y="4572000"/>
              <a:ext cx="3175" cy="381000"/>
            </a:xfrm>
            <a:prstGeom prst="line">
              <a:avLst/>
            </a:prstGeom>
            <a:noFill/>
            <a:ln w="9525">
              <a:solidFill>
                <a:schemeClr val="tx1"/>
              </a:solidFill>
              <a:round/>
            </a:ln>
            <a:effectLst/>
          </p:spPr>
          <p:txBody>
            <a:bodyPr anchor="ctr">
              <a:spAutoFit/>
            </a:bodyPr>
            <a:lstStyle/>
            <a:p>
              <a:endParaRPr lang="zh-CN" altLang="en-US"/>
            </a:p>
          </p:txBody>
        </p:sp>
        <p:sp>
          <p:nvSpPr>
            <p:cNvPr id="1053484" name="Text Box 216"/>
            <p:cNvSpPr txBox="1">
              <a:spLocks noChangeArrowheads="1"/>
            </p:cNvSpPr>
            <p:nvPr/>
          </p:nvSpPr>
          <p:spPr bwMode="auto">
            <a:xfrm>
              <a:off x="4740275" y="5688013"/>
              <a:ext cx="1225550"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85" name="Text Box 217"/>
            <p:cNvSpPr txBox="1">
              <a:spLocks noChangeArrowheads="1"/>
            </p:cNvSpPr>
            <p:nvPr/>
          </p:nvSpPr>
          <p:spPr bwMode="auto">
            <a:xfrm>
              <a:off x="4706938" y="4271963"/>
              <a:ext cx="1225550"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86" name="Text Box 218"/>
            <p:cNvSpPr txBox="1">
              <a:spLocks noChangeArrowheads="1"/>
            </p:cNvSpPr>
            <p:nvPr/>
          </p:nvSpPr>
          <p:spPr bwMode="auto">
            <a:xfrm>
              <a:off x="5619750" y="4267200"/>
              <a:ext cx="1225550"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87" name="Text Box 219"/>
            <p:cNvSpPr txBox="1">
              <a:spLocks noChangeArrowheads="1"/>
            </p:cNvSpPr>
            <p:nvPr/>
          </p:nvSpPr>
          <p:spPr bwMode="auto">
            <a:xfrm>
              <a:off x="6626225" y="4275138"/>
              <a:ext cx="1225550"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88" name="Text Box 220"/>
            <p:cNvSpPr txBox="1">
              <a:spLocks noChangeArrowheads="1"/>
            </p:cNvSpPr>
            <p:nvPr/>
          </p:nvSpPr>
          <p:spPr bwMode="auto">
            <a:xfrm>
              <a:off x="7585075" y="4281488"/>
              <a:ext cx="1225550"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89" name="Text Box 221"/>
            <p:cNvSpPr txBox="1">
              <a:spLocks noChangeArrowheads="1"/>
            </p:cNvSpPr>
            <p:nvPr/>
          </p:nvSpPr>
          <p:spPr bwMode="auto">
            <a:xfrm>
              <a:off x="5688013" y="5684838"/>
              <a:ext cx="1225550"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90" name="Text Box 222"/>
            <p:cNvSpPr txBox="1">
              <a:spLocks noChangeArrowheads="1"/>
            </p:cNvSpPr>
            <p:nvPr/>
          </p:nvSpPr>
          <p:spPr bwMode="auto">
            <a:xfrm>
              <a:off x="6646863" y="5680075"/>
              <a:ext cx="1227137"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91" name="Text Box 223"/>
            <p:cNvSpPr txBox="1">
              <a:spLocks noChangeArrowheads="1"/>
            </p:cNvSpPr>
            <p:nvPr/>
          </p:nvSpPr>
          <p:spPr bwMode="auto">
            <a:xfrm>
              <a:off x="7607300" y="5686425"/>
              <a:ext cx="1225550" cy="222250"/>
            </a:xfrm>
            <a:prstGeom prst="rect">
              <a:avLst/>
            </a:prstGeom>
            <a:noFill/>
            <a:ln>
              <a:noFill/>
            </a:ln>
            <a:effectLst/>
          </p:spPr>
          <p:txBody>
            <a:bodyPr>
              <a:spAutoFit/>
            </a:bodyPr>
            <a:lstStyle/>
            <a:p>
              <a:pPr eaLnBrk="1" hangingPunct="1">
                <a:lnSpc>
                  <a:spcPct val="85000"/>
                </a:lnSpc>
              </a:pPr>
              <a:r>
                <a:rPr lang="zh-CN" altLang="en-US" sz="1000" b="1"/>
                <a:t>应用服务</a:t>
              </a:r>
              <a:endParaRPr lang="zh-CN" altLang="en-US" sz="1000" b="1"/>
            </a:p>
          </p:txBody>
        </p:sp>
        <p:sp>
          <p:nvSpPr>
            <p:cNvPr id="1053492" name="Oval 224"/>
            <p:cNvSpPr>
              <a:spLocks noChangeArrowheads="1"/>
            </p:cNvSpPr>
            <p:nvPr/>
          </p:nvSpPr>
          <p:spPr bwMode="auto">
            <a:xfrm>
              <a:off x="4495800" y="4876800"/>
              <a:ext cx="4419600" cy="457200"/>
            </a:xfrm>
            <a:prstGeom prst="ellipse">
              <a:avLst/>
            </a:prstGeom>
            <a:noFill/>
            <a:ln w="25400" algn="ctr">
              <a:solidFill>
                <a:srgbClr val="FF0000"/>
              </a:solidFill>
              <a:round/>
              <a:headEnd type="none" w="sm" len="sm"/>
              <a:tailEnd type="none" w="sm" len="sm"/>
            </a:ln>
            <a:effectLst/>
          </p:spPr>
          <p:txBody>
            <a:bodyPr wrap="none" anchor="ctr"/>
            <a:lstStyle/>
            <a:p>
              <a:endParaRPr lang="zh-CN" altLang="en-US"/>
            </a:p>
          </p:txBody>
        </p:sp>
        <p:sp>
          <p:nvSpPr>
            <p:cNvPr id="1053493" name="AutoShape 225"/>
            <p:cNvSpPr>
              <a:spLocks noChangeArrowheads="1"/>
            </p:cNvSpPr>
            <p:nvPr/>
          </p:nvSpPr>
          <p:spPr bwMode="auto">
            <a:xfrm rot="5400000">
              <a:off x="6443662" y="3538538"/>
              <a:ext cx="746125" cy="374650"/>
            </a:xfrm>
            <a:prstGeom prst="rightArrow">
              <a:avLst>
                <a:gd name="adj1" fmla="val 50000"/>
                <a:gd name="adj2" fmla="val 49788"/>
              </a:avLst>
            </a:prstGeom>
            <a:solidFill>
              <a:srgbClr val="999999"/>
            </a:solidFill>
            <a:ln w="25400">
              <a:solidFill>
                <a:schemeClr val="tx1"/>
              </a:solidFill>
              <a:miter lim="800000"/>
            </a:ln>
            <a:effectLst/>
          </p:spPr>
          <p:txBody>
            <a:bodyPr wrap="none" anchor="ctr"/>
            <a:lstStyle/>
            <a:p>
              <a:endParaRPr lang="zh-CN" altLang="en-US"/>
            </a:p>
          </p:txBody>
        </p:sp>
        <p:sp>
          <p:nvSpPr>
            <p:cNvPr id="1053494" name="Rectangle 226"/>
            <p:cNvSpPr>
              <a:spLocks noChangeArrowheads="1"/>
            </p:cNvSpPr>
            <p:nvPr/>
          </p:nvSpPr>
          <p:spPr bwMode="auto">
            <a:xfrm>
              <a:off x="228600" y="3962400"/>
              <a:ext cx="4038600" cy="1447800"/>
            </a:xfrm>
            <a:prstGeom prst="rect">
              <a:avLst/>
            </a:prstGeom>
            <a:noFill/>
            <a:ln>
              <a:noFill/>
            </a:ln>
            <a:effectLst/>
          </p:spPr>
          <p:txBody>
            <a:bodyPr/>
            <a:lstStyle>
              <a:lvl1pPr marL="177800" indent="-177800" algn="l">
                <a:lnSpc>
                  <a:spcPct val="104000"/>
                </a:lnSpc>
                <a:spcBef>
                  <a:spcPct val="20000"/>
                </a:spcBef>
                <a:buClr>
                  <a:schemeClr val="accent1"/>
                </a:buClr>
                <a:buFont typeface="Wingdings" panose="05000000000000000000" pitchFamily="2" charset="2"/>
                <a:buChar char="§"/>
                <a:defRPr sz="1200">
                  <a:solidFill>
                    <a:schemeClr val="tx1"/>
                  </a:solidFill>
                  <a:latin typeface="Times New Roman" panose="02020603050405020304" pitchFamily="18" charset="0"/>
                  <a:ea typeface="宋体" panose="02010600030101010101" pitchFamily="2" charset="-122"/>
                </a:defRPr>
              </a:lvl1pPr>
              <a:lvl2pPr marL="692150" indent="-234950" algn="l">
                <a:lnSpc>
                  <a:spcPct val="104000"/>
                </a:lnSpc>
                <a:spcBef>
                  <a:spcPct val="20000"/>
                </a:spcBef>
                <a:buClr>
                  <a:schemeClr val="accent1"/>
                </a:buClr>
                <a:buSzPct val="70000"/>
                <a:buFont typeface="宋体" panose="02010600030101010101" pitchFamily="2" charset="-122"/>
                <a:buChar char="-"/>
                <a:defRPr sz="1200">
                  <a:solidFill>
                    <a:schemeClr val="tx1"/>
                  </a:solidFill>
                  <a:latin typeface="Times New Roman" panose="02020603050405020304" pitchFamily="18" charset="0"/>
                  <a:ea typeface="宋体" panose="02010600030101010101" pitchFamily="2" charset="-122"/>
                </a:defRPr>
              </a:lvl2pPr>
              <a:lvl3pPr marL="1262380" indent="-455930" algn="l">
                <a:lnSpc>
                  <a:spcPct val="104000"/>
                </a:lnSpc>
                <a:spcBef>
                  <a:spcPct val="20000"/>
                </a:spcBef>
                <a:buClr>
                  <a:schemeClr val="accent1"/>
                </a:buClr>
                <a:buFont typeface="Wingdings" panose="05000000000000000000" pitchFamily="2" charset="2"/>
                <a:buChar char="§"/>
                <a:defRPr sz="1200">
                  <a:solidFill>
                    <a:schemeClr val="tx1"/>
                  </a:solidFill>
                  <a:latin typeface="Times New Roman" panose="02020603050405020304" pitchFamily="18" charset="0"/>
                  <a:ea typeface="宋体" panose="02010600030101010101" pitchFamily="2" charset="-122"/>
                </a:defRPr>
              </a:lvl3pPr>
              <a:lvl4pPr marL="2063750" indent="-687705" algn="l">
                <a:lnSpc>
                  <a:spcPct val="104000"/>
                </a:lnSpc>
                <a:spcBef>
                  <a:spcPct val="20000"/>
                </a:spcBef>
                <a:buClr>
                  <a:schemeClr val="accent1"/>
                </a:buClr>
                <a:buFont typeface="宋体" panose="02010600030101010101" pitchFamily="2" charset="-122"/>
                <a:buChar char="-"/>
                <a:defRPr sz="1200">
                  <a:solidFill>
                    <a:schemeClr val="tx1"/>
                  </a:solidFill>
                  <a:latin typeface="Times New Roman" panose="02020603050405020304" pitchFamily="18" charset="0"/>
                  <a:ea typeface="宋体" panose="02010600030101010101" pitchFamily="2" charset="-122"/>
                </a:defRPr>
              </a:lvl4pPr>
              <a:lvl5pPr marL="3092450" indent="-914400" algn="l">
                <a:lnSpc>
                  <a:spcPct val="104000"/>
                </a:lnSpc>
                <a:spcBef>
                  <a:spcPct val="20000"/>
                </a:spcBef>
                <a:buClr>
                  <a:schemeClr val="accent1"/>
                </a:buClr>
                <a:buFont typeface="Wingdings" panose="05000000000000000000" pitchFamily="2" charset="2"/>
                <a:buChar char="§"/>
                <a:defRPr sz="1200">
                  <a:solidFill>
                    <a:schemeClr val="tx1"/>
                  </a:solidFill>
                  <a:latin typeface="Times New Roman" panose="02020603050405020304" pitchFamily="18" charset="0"/>
                  <a:ea typeface="宋体" panose="02010600030101010101" pitchFamily="2" charset="-122"/>
                </a:defRPr>
              </a:lvl5pPr>
              <a:lvl6pPr marL="3549650" indent="-914400" fontAlgn="base">
                <a:lnSpc>
                  <a:spcPct val="104000"/>
                </a:lnSpc>
                <a:spcBef>
                  <a:spcPct val="20000"/>
                </a:spcBef>
                <a:spcAft>
                  <a:spcPct val="0"/>
                </a:spcAft>
                <a:buClr>
                  <a:schemeClr val="accent1"/>
                </a:buClr>
                <a:buFont typeface="Wingdings" panose="05000000000000000000" pitchFamily="2" charset="2"/>
                <a:buChar char="§"/>
                <a:defRPr sz="1200">
                  <a:solidFill>
                    <a:schemeClr val="tx1"/>
                  </a:solidFill>
                  <a:latin typeface="Times New Roman" panose="02020603050405020304" pitchFamily="18" charset="0"/>
                  <a:ea typeface="宋体" panose="02010600030101010101" pitchFamily="2" charset="-122"/>
                </a:defRPr>
              </a:lvl6pPr>
              <a:lvl7pPr marL="4006850" indent="-914400" fontAlgn="base">
                <a:lnSpc>
                  <a:spcPct val="104000"/>
                </a:lnSpc>
                <a:spcBef>
                  <a:spcPct val="20000"/>
                </a:spcBef>
                <a:spcAft>
                  <a:spcPct val="0"/>
                </a:spcAft>
                <a:buClr>
                  <a:schemeClr val="accent1"/>
                </a:buClr>
                <a:buFont typeface="Wingdings" panose="05000000000000000000" pitchFamily="2" charset="2"/>
                <a:buChar char="§"/>
                <a:defRPr sz="1200">
                  <a:solidFill>
                    <a:schemeClr val="tx1"/>
                  </a:solidFill>
                  <a:latin typeface="Times New Roman" panose="02020603050405020304" pitchFamily="18" charset="0"/>
                  <a:ea typeface="宋体" panose="02010600030101010101" pitchFamily="2" charset="-122"/>
                </a:defRPr>
              </a:lvl7pPr>
              <a:lvl8pPr marL="4464050" indent="-914400" fontAlgn="base">
                <a:lnSpc>
                  <a:spcPct val="104000"/>
                </a:lnSpc>
                <a:spcBef>
                  <a:spcPct val="20000"/>
                </a:spcBef>
                <a:spcAft>
                  <a:spcPct val="0"/>
                </a:spcAft>
                <a:buClr>
                  <a:schemeClr val="accent1"/>
                </a:buClr>
                <a:buFont typeface="Wingdings" panose="05000000000000000000" pitchFamily="2" charset="2"/>
                <a:buChar char="§"/>
                <a:defRPr sz="1200">
                  <a:solidFill>
                    <a:schemeClr val="tx1"/>
                  </a:solidFill>
                  <a:latin typeface="Times New Roman" panose="02020603050405020304" pitchFamily="18" charset="0"/>
                  <a:ea typeface="宋体" panose="02010600030101010101" pitchFamily="2" charset="-122"/>
                </a:defRPr>
              </a:lvl8pPr>
              <a:lvl9pPr marL="4921250" indent="-914400" fontAlgn="base">
                <a:lnSpc>
                  <a:spcPct val="104000"/>
                </a:lnSpc>
                <a:spcBef>
                  <a:spcPct val="20000"/>
                </a:spcBef>
                <a:spcAft>
                  <a:spcPct val="0"/>
                </a:spcAft>
                <a:buClr>
                  <a:schemeClr val="accent1"/>
                </a:buClr>
                <a:buFont typeface="Wingdings" panose="05000000000000000000" pitchFamily="2" charset="2"/>
                <a:buChar char="§"/>
                <a:defRPr sz="1200">
                  <a:solidFill>
                    <a:schemeClr val="tx1"/>
                  </a:solidFill>
                  <a:latin typeface="Times New Roman" panose="02020603050405020304" pitchFamily="18" charset="0"/>
                  <a:ea typeface="宋体" panose="02010600030101010101" pitchFamily="2" charset="-122"/>
                </a:defRPr>
              </a:lvl9pPr>
            </a:lstStyle>
            <a:p>
              <a:pPr eaLnBrk="1" hangingPunct="1">
                <a:buClr>
                  <a:srgbClr val="009900"/>
                </a:buClr>
                <a:buFont typeface="Wingdings" panose="05000000000000000000" pitchFamily="2" charset="2"/>
                <a:buNone/>
              </a:pPr>
              <a:r>
                <a:rPr lang="zh-CN" altLang="en-AU" sz="1400" b="1">
                  <a:solidFill>
                    <a:schemeClr val="accent1"/>
                  </a:solidFill>
                </a:rPr>
                <a:t>	数据交换平台实现数据安全传输，解决各应用系统之间的数据差异、数据流转不畅通问题，在数据源系统和数据目标系统之间，实现数据交换和整合，具有：</a:t>
              </a:r>
              <a:endParaRPr lang="zh-CN" altLang="en-AU" sz="1400" b="1">
                <a:solidFill>
                  <a:schemeClr val="accent1"/>
                </a:solidFill>
              </a:endParaRPr>
            </a:p>
            <a:p>
              <a:pPr eaLnBrk="1" hangingPunct="1">
                <a:buClr>
                  <a:srgbClr val="009900"/>
                </a:buClr>
                <a:buFont typeface="Wingdings" panose="05000000000000000000" pitchFamily="2" charset="2"/>
                <a:buChar char="ü"/>
              </a:pPr>
              <a:r>
                <a:rPr lang="zh-CN" altLang="en-AU" sz="1400" b="1">
                  <a:solidFill>
                    <a:schemeClr val="accent1"/>
                  </a:solidFill>
                </a:rPr>
                <a:t>统一的数据整合加工功能</a:t>
              </a:r>
              <a:endParaRPr lang="zh-CN" altLang="en-AU" sz="1400" b="1">
                <a:solidFill>
                  <a:schemeClr val="accent1"/>
                </a:solidFill>
              </a:endParaRPr>
            </a:p>
            <a:p>
              <a:pPr eaLnBrk="1" hangingPunct="1">
                <a:buClr>
                  <a:srgbClr val="009900"/>
                </a:buClr>
                <a:buFont typeface="Wingdings" panose="05000000000000000000" pitchFamily="2" charset="2"/>
                <a:buChar char="ü"/>
              </a:pPr>
              <a:r>
                <a:rPr lang="zh-CN" altLang="en-AU" sz="1400" b="1">
                  <a:solidFill>
                    <a:schemeClr val="accent1"/>
                  </a:solidFill>
                </a:rPr>
                <a:t>统一的数据检核功能</a:t>
              </a:r>
              <a:endParaRPr lang="zh-CN" altLang="en-AU" sz="1400" b="1">
                <a:solidFill>
                  <a:schemeClr val="accent1"/>
                </a:solidFill>
              </a:endParaRPr>
            </a:p>
            <a:p>
              <a:pPr eaLnBrk="1" hangingPunct="1">
                <a:buClr>
                  <a:srgbClr val="009900"/>
                </a:buClr>
                <a:buFont typeface="Wingdings" panose="05000000000000000000" pitchFamily="2" charset="2"/>
                <a:buChar char="ü"/>
              </a:pPr>
              <a:r>
                <a:rPr lang="zh-CN" altLang="en-AU" sz="1400" b="1">
                  <a:solidFill>
                    <a:schemeClr val="accent1"/>
                  </a:solidFill>
                </a:rPr>
                <a:t>提高各应用系统数据质量</a:t>
              </a:r>
              <a:endParaRPr lang="zh-CN" altLang="en-AU" sz="1400" b="1">
                <a:solidFill>
                  <a:schemeClr val="accent1"/>
                </a:solidFill>
              </a:endParaRPr>
            </a:p>
            <a:p>
              <a:pPr eaLnBrk="1" hangingPunct="1">
                <a:buClr>
                  <a:srgbClr val="009900"/>
                </a:buClr>
                <a:buFont typeface="Wingdings" panose="05000000000000000000" pitchFamily="2" charset="2"/>
                <a:buChar char="ü"/>
              </a:pPr>
              <a:r>
                <a:rPr lang="zh-CN" altLang="en-AU" sz="1400" b="1">
                  <a:solidFill>
                    <a:schemeClr val="accent1"/>
                  </a:solidFill>
                </a:rPr>
                <a:t>提高信息分析的准确性和时效性</a:t>
              </a:r>
              <a:endParaRPr lang="zh-CN" altLang="en-AU" sz="1400" b="1">
                <a:solidFill>
                  <a:schemeClr val="accent1"/>
                </a:solidFill>
              </a:endParaRPr>
            </a:p>
            <a:p>
              <a:pPr eaLnBrk="1" hangingPunct="1">
                <a:buClr>
                  <a:srgbClr val="009900"/>
                </a:buClr>
                <a:buFont typeface="Wingdings" panose="05000000000000000000" pitchFamily="2" charset="2"/>
                <a:buChar char="ü"/>
              </a:pPr>
              <a:r>
                <a:rPr lang="zh-CN" altLang="en-AU" sz="1400" b="1">
                  <a:solidFill>
                    <a:schemeClr val="accent1"/>
                  </a:solidFill>
                </a:rPr>
                <a:t>提高决策支撑能力</a:t>
              </a:r>
              <a:endParaRPr lang="zh-CN" altLang="en-US" sz="1400" b="1">
                <a:solidFill>
                  <a:schemeClr val="accent1"/>
                </a:solidFill>
              </a:endParaRPr>
            </a:p>
          </p:txBody>
        </p:sp>
        <p:sp>
          <p:nvSpPr>
            <p:cNvPr id="1053495" name="Line 227"/>
            <p:cNvSpPr>
              <a:spLocks noChangeShapeType="1"/>
            </p:cNvSpPr>
            <p:nvPr/>
          </p:nvSpPr>
          <p:spPr bwMode="auto">
            <a:xfrm flipH="1" flipV="1">
              <a:off x="4343400" y="3886200"/>
              <a:ext cx="0" cy="2438400"/>
            </a:xfrm>
            <a:prstGeom prst="line">
              <a:avLst/>
            </a:prstGeom>
            <a:noFill/>
            <a:ln w="9525">
              <a:solidFill>
                <a:srgbClr val="C0C0C0"/>
              </a:solidFill>
              <a:round/>
            </a:ln>
            <a:effectLst/>
          </p:spPr>
          <p:txBody>
            <a:bodyPr wrap="none" anchor="ctr"/>
            <a:lstStyle/>
            <a:p>
              <a:endParaRPr lang="zh-CN" altLang="en-US"/>
            </a:p>
          </p:txBody>
        </p:sp>
      </p:gr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496"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数据交换平台通过定义交换模式来实现数据源系统和目标系统之间统一的数据交换和整合</a:t>
            </a:r>
            <a:endParaRPr lang="zh-CN" altLang="en-US" sz="2400" dirty="0">
              <a:solidFill>
                <a:schemeClr val="bg1"/>
              </a:solidFill>
            </a:endParaRPr>
          </a:p>
        </p:txBody>
      </p:sp>
      <p:grpSp>
        <p:nvGrpSpPr>
          <p:cNvPr id="644" name="Group 3"/>
          <p:cNvGrpSpPr/>
          <p:nvPr/>
        </p:nvGrpSpPr>
        <p:grpSpPr bwMode="auto">
          <a:xfrm>
            <a:off x="10054087" y="174148"/>
            <a:ext cx="990600" cy="685800"/>
            <a:chOff x="4656" y="816"/>
            <a:chExt cx="672" cy="576"/>
          </a:xfrm>
        </p:grpSpPr>
        <p:sp>
          <p:nvSpPr>
            <p:cNvPr id="1053497"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表现层</a:t>
              </a:r>
              <a:endParaRPr lang="zh-CN" altLang="en-US" sz="900" b="1"/>
            </a:p>
          </p:txBody>
        </p:sp>
        <p:sp>
          <p:nvSpPr>
            <p:cNvPr id="1053498"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499" name="Rectangle 6"/>
            <p:cNvSpPr>
              <a:spLocks noChangeArrowheads="1"/>
            </p:cNvSpPr>
            <p:nvPr/>
          </p:nvSpPr>
          <p:spPr bwMode="auto">
            <a:xfrm>
              <a:off x="4656" y="1104"/>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集成层</a:t>
              </a:r>
              <a:endParaRPr lang="zh-CN" altLang="en-US" sz="900" b="1" dirty="0">
                <a:solidFill>
                  <a:schemeClr val="bg1"/>
                </a:solidFill>
              </a:endParaRPr>
            </a:p>
          </p:txBody>
        </p:sp>
        <p:sp>
          <p:nvSpPr>
            <p:cNvPr id="1053500"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数据层</a:t>
              </a:r>
              <a:endParaRPr lang="zh-CN" altLang="en-US" sz="900" b="1" dirty="0"/>
            </a:p>
          </p:txBody>
        </p:sp>
      </p:grpSp>
      <p:grpSp>
        <p:nvGrpSpPr>
          <p:cNvPr id="645" name="组合 91"/>
          <p:cNvGrpSpPr/>
          <p:nvPr/>
        </p:nvGrpSpPr>
        <p:grpSpPr>
          <a:xfrm>
            <a:off x="533400" y="1223493"/>
            <a:ext cx="11083344" cy="5177307"/>
            <a:chOff x="533400" y="1281113"/>
            <a:chExt cx="8229600" cy="5119687"/>
          </a:xfrm>
        </p:grpSpPr>
        <p:sp>
          <p:nvSpPr>
            <p:cNvPr id="1053501" name="Freeform 8"/>
            <p:cNvSpPr/>
            <p:nvPr/>
          </p:nvSpPr>
          <p:spPr bwMode="auto">
            <a:xfrm>
              <a:off x="533400" y="1295400"/>
              <a:ext cx="1371600" cy="5105400"/>
            </a:xfrm>
            <a:custGeom>
              <a:avLst/>
              <a:gdLst>
                <a:gd name="T0" fmla="*/ 162 w 1792"/>
                <a:gd name="T1" fmla="*/ 1792 h 1792"/>
                <a:gd name="T2" fmla="*/ 1629 w 1792"/>
                <a:gd name="T3" fmla="*/ 1792 h 1792"/>
                <a:gd name="T4" fmla="*/ 1792 w 1792"/>
                <a:gd name="T5" fmla="*/ 1630 h 1792"/>
                <a:gd name="T6" fmla="*/ 1792 w 1792"/>
                <a:gd name="T7" fmla="*/ 1630 h 1792"/>
                <a:gd name="T8" fmla="*/ 1792 w 1792"/>
                <a:gd name="T9" fmla="*/ 1630 h 1792"/>
                <a:gd name="T10" fmla="*/ 1792 w 1792"/>
                <a:gd name="T11" fmla="*/ 163 h 1792"/>
                <a:gd name="T12" fmla="*/ 1629 w 1792"/>
                <a:gd name="T13" fmla="*/ 0 h 1792"/>
                <a:gd name="T14" fmla="*/ 162 w 1792"/>
                <a:gd name="T15" fmla="*/ 0 h 1792"/>
                <a:gd name="T16" fmla="*/ 0 w 1792"/>
                <a:gd name="T17" fmla="*/ 163 h 1792"/>
                <a:gd name="T18" fmla="*/ 0 w 1792"/>
                <a:gd name="T19" fmla="*/ 163 h 1792"/>
                <a:gd name="T20" fmla="*/ 0 w 1792"/>
                <a:gd name="T21" fmla="*/ 1630 h 1792"/>
                <a:gd name="T22" fmla="*/ 162 w 1792"/>
                <a:gd name="T23" fmla="*/ 1792 h 1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92" h="1792">
                  <a:moveTo>
                    <a:pt x="162" y="1792"/>
                  </a:moveTo>
                  <a:lnTo>
                    <a:pt x="1629" y="1792"/>
                  </a:lnTo>
                  <a:cubicBezTo>
                    <a:pt x="1719" y="1792"/>
                    <a:pt x="1792" y="1720"/>
                    <a:pt x="1792" y="1630"/>
                  </a:cubicBezTo>
                  <a:cubicBezTo>
                    <a:pt x="1792" y="1630"/>
                    <a:pt x="1792" y="1630"/>
                    <a:pt x="1792" y="1630"/>
                  </a:cubicBezTo>
                  <a:lnTo>
                    <a:pt x="1792" y="1630"/>
                  </a:lnTo>
                  <a:lnTo>
                    <a:pt x="1792" y="163"/>
                  </a:lnTo>
                  <a:cubicBezTo>
                    <a:pt x="1792" y="73"/>
                    <a:pt x="1719" y="0"/>
                    <a:pt x="1629" y="0"/>
                  </a:cubicBezTo>
                  <a:lnTo>
                    <a:pt x="162" y="0"/>
                  </a:lnTo>
                  <a:cubicBezTo>
                    <a:pt x="72" y="0"/>
                    <a:pt x="0" y="73"/>
                    <a:pt x="0" y="163"/>
                  </a:cubicBezTo>
                  <a:lnTo>
                    <a:pt x="0" y="163"/>
                  </a:lnTo>
                  <a:lnTo>
                    <a:pt x="0" y="1630"/>
                  </a:lnTo>
                  <a:cubicBezTo>
                    <a:pt x="0" y="1720"/>
                    <a:pt x="72" y="1792"/>
                    <a:pt x="162" y="1792"/>
                  </a:cubicBezTo>
                  <a:close/>
                </a:path>
              </a:pathLst>
            </a:custGeom>
            <a:solidFill>
              <a:srgbClr val="EAEAEA"/>
            </a:solidFill>
            <a:ln w="0">
              <a:solidFill>
                <a:srgbClr val="000000"/>
              </a:solidFill>
              <a:prstDash val="solid"/>
              <a:round/>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02" name="Text Box 9"/>
            <p:cNvSpPr txBox="1">
              <a:spLocks noChangeArrowheads="1"/>
            </p:cNvSpPr>
            <p:nvPr/>
          </p:nvSpPr>
          <p:spPr bwMode="auto">
            <a:xfrm>
              <a:off x="685800" y="1309688"/>
              <a:ext cx="990600" cy="304800"/>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源系统</a:t>
              </a:r>
              <a:endParaRPr lang="zh-CN" altLang="en-US" sz="1400" b="1">
                <a:latin typeface="微软雅黑 Light" panose="020B0502040204020203" pitchFamily="34" charset="-122"/>
                <a:ea typeface="微软雅黑 Light" panose="020B0502040204020203" pitchFamily="34" charset="-122"/>
              </a:endParaRPr>
            </a:p>
          </p:txBody>
        </p:sp>
        <p:grpSp>
          <p:nvGrpSpPr>
            <p:cNvPr id="646" name="Group 10"/>
            <p:cNvGrpSpPr/>
            <p:nvPr/>
          </p:nvGrpSpPr>
          <p:grpSpPr bwMode="auto">
            <a:xfrm>
              <a:off x="762000" y="2438400"/>
              <a:ext cx="914400" cy="609600"/>
              <a:chOff x="384" y="1296"/>
              <a:chExt cx="576" cy="480"/>
            </a:xfrm>
          </p:grpSpPr>
          <p:sp>
            <p:nvSpPr>
              <p:cNvPr id="1053503" name="Freeform 11"/>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04" name="Freeform 12"/>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05" name="Text Box 13"/>
            <p:cNvSpPr txBox="1">
              <a:spLocks noChangeArrowheads="1"/>
            </p:cNvSpPr>
            <p:nvPr/>
          </p:nvSpPr>
          <p:spPr bwMode="auto">
            <a:xfrm>
              <a:off x="762000" y="2590800"/>
              <a:ext cx="990600" cy="273916"/>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供应链管理平台</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grpSp>
          <p:nvGrpSpPr>
            <p:cNvPr id="647" name="Group 14"/>
            <p:cNvGrpSpPr/>
            <p:nvPr/>
          </p:nvGrpSpPr>
          <p:grpSpPr bwMode="auto">
            <a:xfrm>
              <a:off x="762000" y="3962400"/>
              <a:ext cx="914400" cy="609600"/>
              <a:chOff x="384" y="1296"/>
              <a:chExt cx="576" cy="480"/>
            </a:xfrm>
          </p:grpSpPr>
          <p:sp>
            <p:nvSpPr>
              <p:cNvPr id="1053506" name="Freeform 15"/>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07" name="Freeform 16"/>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08" name="Text Box 17"/>
            <p:cNvSpPr txBox="1">
              <a:spLocks noChangeArrowheads="1"/>
            </p:cNvSpPr>
            <p:nvPr/>
          </p:nvSpPr>
          <p:spPr bwMode="auto">
            <a:xfrm>
              <a:off x="762000" y="4114800"/>
              <a:ext cx="990600" cy="274638"/>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en-US" altLang="zh-CN" sz="1200">
                  <a:solidFill>
                    <a:schemeClr val="bg1"/>
                  </a:solidFill>
                  <a:latin typeface="微软雅黑 Light" panose="020B0502040204020203" pitchFamily="34" charset="-122"/>
                  <a:ea typeface="微软雅黑 Light" panose="020B0502040204020203" pitchFamily="34" charset="-122"/>
                </a:rPr>
                <a:t>ERP</a:t>
              </a:r>
              <a:endParaRPr lang="en-US" altLang="zh-CN" sz="1200">
                <a:solidFill>
                  <a:schemeClr val="bg1"/>
                </a:solidFill>
                <a:latin typeface="微软雅黑 Light" panose="020B0502040204020203" pitchFamily="34" charset="-122"/>
                <a:ea typeface="微软雅黑 Light" panose="020B0502040204020203" pitchFamily="34" charset="-122"/>
              </a:endParaRPr>
            </a:p>
          </p:txBody>
        </p:sp>
        <p:grpSp>
          <p:nvGrpSpPr>
            <p:cNvPr id="648" name="Group 18"/>
            <p:cNvGrpSpPr/>
            <p:nvPr/>
          </p:nvGrpSpPr>
          <p:grpSpPr bwMode="auto">
            <a:xfrm>
              <a:off x="762000" y="4724400"/>
              <a:ext cx="914400" cy="609600"/>
              <a:chOff x="384" y="1296"/>
              <a:chExt cx="576" cy="480"/>
            </a:xfrm>
          </p:grpSpPr>
          <p:sp>
            <p:nvSpPr>
              <p:cNvPr id="1053509" name="Freeform 19"/>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10" name="Freeform 20"/>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11" name="Text Box 21"/>
            <p:cNvSpPr txBox="1">
              <a:spLocks noChangeArrowheads="1"/>
            </p:cNvSpPr>
            <p:nvPr/>
          </p:nvSpPr>
          <p:spPr bwMode="auto">
            <a:xfrm>
              <a:off x="762000" y="4876800"/>
              <a:ext cx="990600" cy="274638"/>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en-US" altLang="zh-CN" sz="1200">
                  <a:solidFill>
                    <a:schemeClr val="bg1"/>
                  </a:solidFill>
                  <a:latin typeface="微软雅黑 Light" panose="020B0502040204020203" pitchFamily="34" charset="-122"/>
                  <a:ea typeface="微软雅黑 Light" panose="020B0502040204020203" pitchFamily="34" charset="-122"/>
                </a:rPr>
                <a:t>PDM</a:t>
              </a:r>
              <a:endParaRPr lang="en-US" altLang="zh-CN" sz="1200">
                <a:solidFill>
                  <a:schemeClr val="bg1"/>
                </a:solidFill>
                <a:latin typeface="微软雅黑 Light" panose="020B0502040204020203" pitchFamily="34" charset="-122"/>
                <a:ea typeface="微软雅黑 Light" panose="020B0502040204020203" pitchFamily="34" charset="-122"/>
              </a:endParaRPr>
            </a:p>
          </p:txBody>
        </p:sp>
        <p:grpSp>
          <p:nvGrpSpPr>
            <p:cNvPr id="649" name="Group 22"/>
            <p:cNvGrpSpPr/>
            <p:nvPr/>
          </p:nvGrpSpPr>
          <p:grpSpPr bwMode="auto">
            <a:xfrm>
              <a:off x="762000" y="1752600"/>
              <a:ext cx="914400" cy="609600"/>
              <a:chOff x="384" y="1296"/>
              <a:chExt cx="576" cy="480"/>
            </a:xfrm>
          </p:grpSpPr>
          <p:sp>
            <p:nvSpPr>
              <p:cNvPr id="1053512" name="Freeform 23"/>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13" name="Freeform 24"/>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14" name="Text Box 25"/>
            <p:cNvSpPr txBox="1">
              <a:spLocks noChangeArrowheads="1"/>
            </p:cNvSpPr>
            <p:nvPr/>
          </p:nvSpPr>
          <p:spPr bwMode="auto">
            <a:xfrm>
              <a:off x="762000" y="1905000"/>
              <a:ext cx="990600" cy="273916"/>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营销管理  平台</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grpSp>
          <p:nvGrpSpPr>
            <p:cNvPr id="650" name="Group 26"/>
            <p:cNvGrpSpPr/>
            <p:nvPr/>
          </p:nvGrpSpPr>
          <p:grpSpPr bwMode="auto">
            <a:xfrm>
              <a:off x="762000" y="3200400"/>
              <a:ext cx="914400" cy="609600"/>
              <a:chOff x="384" y="1296"/>
              <a:chExt cx="576" cy="480"/>
            </a:xfrm>
          </p:grpSpPr>
          <p:sp>
            <p:nvSpPr>
              <p:cNvPr id="1053515" name="Freeform 27"/>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16" name="Freeform 28"/>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17" name="Text Box 29"/>
            <p:cNvSpPr txBox="1">
              <a:spLocks noChangeArrowheads="1"/>
            </p:cNvSpPr>
            <p:nvPr/>
          </p:nvSpPr>
          <p:spPr bwMode="auto">
            <a:xfrm>
              <a:off x="762000" y="3352800"/>
              <a:ext cx="990600" cy="273916"/>
            </a:xfrm>
            <a:prstGeom prst="rect">
              <a:avLst/>
            </a:prstGeom>
            <a:noFill/>
            <a:ln>
              <a:noFill/>
            </a:ln>
            <a:effectLst/>
          </p:spPr>
          <p:txBody>
            <a:bodyPr>
              <a:spAutoFit/>
            </a:bodyPr>
            <a:lstStyle/>
            <a:p>
              <a:pPr eaLnBrk="1" hangingPunct="1">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生产作业  管控</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sp>
          <p:nvSpPr>
            <p:cNvPr id="1053518" name="AutoShape 30"/>
            <p:cNvSpPr>
              <a:spLocks noChangeArrowheads="1"/>
            </p:cNvSpPr>
            <p:nvPr/>
          </p:nvSpPr>
          <p:spPr bwMode="auto">
            <a:xfrm>
              <a:off x="1995488" y="1905000"/>
              <a:ext cx="671512"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19" name="AutoShape 31"/>
            <p:cNvSpPr>
              <a:spLocks noChangeArrowheads="1"/>
            </p:cNvSpPr>
            <p:nvPr/>
          </p:nvSpPr>
          <p:spPr bwMode="auto">
            <a:xfrm>
              <a:off x="1981200" y="2295525"/>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20" name="AutoShape 32"/>
            <p:cNvSpPr>
              <a:spLocks noChangeArrowheads="1"/>
            </p:cNvSpPr>
            <p:nvPr/>
          </p:nvSpPr>
          <p:spPr bwMode="auto">
            <a:xfrm>
              <a:off x="1981200" y="2667000"/>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21" name="AutoShape 33"/>
            <p:cNvSpPr>
              <a:spLocks noChangeArrowheads="1"/>
            </p:cNvSpPr>
            <p:nvPr/>
          </p:nvSpPr>
          <p:spPr bwMode="auto">
            <a:xfrm>
              <a:off x="1981200" y="3057525"/>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grpSp>
          <p:nvGrpSpPr>
            <p:cNvPr id="651" name="Group 34"/>
            <p:cNvGrpSpPr/>
            <p:nvPr/>
          </p:nvGrpSpPr>
          <p:grpSpPr bwMode="auto">
            <a:xfrm>
              <a:off x="762000" y="5410200"/>
              <a:ext cx="914400" cy="609600"/>
              <a:chOff x="384" y="1296"/>
              <a:chExt cx="576" cy="480"/>
            </a:xfrm>
          </p:grpSpPr>
          <p:sp>
            <p:nvSpPr>
              <p:cNvPr id="1053522" name="Freeform 35"/>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23" name="Freeform 36"/>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24" name="Text Box 37"/>
            <p:cNvSpPr txBox="1">
              <a:spLocks noChangeArrowheads="1"/>
            </p:cNvSpPr>
            <p:nvPr/>
          </p:nvSpPr>
          <p:spPr bwMode="auto">
            <a:xfrm>
              <a:off x="762000" y="5562600"/>
              <a:ext cx="990600" cy="273916"/>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其他应用  系统</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sp>
          <p:nvSpPr>
            <p:cNvPr id="1053525" name="Freeform 38"/>
            <p:cNvSpPr/>
            <p:nvPr/>
          </p:nvSpPr>
          <p:spPr bwMode="auto">
            <a:xfrm>
              <a:off x="7391400" y="1281113"/>
              <a:ext cx="1371600" cy="5119687"/>
            </a:xfrm>
            <a:custGeom>
              <a:avLst/>
              <a:gdLst>
                <a:gd name="T0" fmla="*/ 162 w 1792"/>
                <a:gd name="T1" fmla="*/ 1792 h 1792"/>
                <a:gd name="T2" fmla="*/ 1629 w 1792"/>
                <a:gd name="T3" fmla="*/ 1792 h 1792"/>
                <a:gd name="T4" fmla="*/ 1792 w 1792"/>
                <a:gd name="T5" fmla="*/ 1630 h 1792"/>
                <a:gd name="T6" fmla="*/ 1792 w 1792"/>
                <a:gd name="T7" fmla="*/ 1630 h 1792"/>
                <a:gd name="T8" fmla="*/ 1792 w 1792"/>
                <a:gd name="T9" fmla="*/ 1630 h 1792"/>
                <a:gd name="T10" fmla="*/ 1792 w 1792"/>
                <a:gd name="T11" fmla="*/ 163 h 1792"/>
                <a:gd name="T12" fmla="*/ 1629 w 1792"/>
                <a:gd name="T13" fmla="*/ 0 h 1792"/>
                <a:gd name="T14" fmla="*/ 162 w 1792"/>
                <a:gd name="T15" fmla="*/ 0 h 1792"/>
                <a:gd name="T16" fmla="*/ 0 w 1792"/>
                <a:gd name="T17" fmla="*/ 163 h 1792"/>
                <a:gd name="T18" fmla="*/ 0 w 1792"/>
                <a:gd name="T19" fmla="*/ 163 h 1792"/>
                <a:gd name="T20" fmla="*/ 0 w 1792"/>
                <a:gd name="T21" fmla="*/ 1630 h 1792"/>
                <a:gd name="T22" fmla="*/ 162 w 1792"/>
                <a:gd name="T23" fmla="*/ 1792 h 1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92" h="1792">
                  <a:moveTo>
                    <a:pt x="162" y="1792"/>
                  </a:moveTo>
                  <a:lnTo>
                    <a:pt x="1629" y="1792"/>
                  </a:lnTo>
                  <a:cubicBezTo>
                    <a:pt x="1719" y="1792"/>
                    <a:pt x="1792" y="1720"/>
                    <a:pt x="1792" y="1630"/>
                  </a:cubicBezTo>
                  <a:cubicBezTo>
                    <a:pt x="1792" y="1630"/>
                    <a:pt x="1792" y="1630"/>
                    <a:pt x="1792" y="1630"/>
                  </a:cubicBezTo>
                  <a:lnTo>
                    <a:pt x="1792" y="1630"/>
                  </a:lnTo>
                  <a:lnTo>
                    <a:pt x="1792" y="163"/>
                  </a:lnTo>
                  <a:cubicBezTo>
                    <a:pt x="1792" y="73"/>
                    <a:pt x="1719" y="0"/>
                    <a:pt x="1629" y="0"/>
                  </a:cubicBezTo>
                  <a:lnTo>
                    <a:pt x="162" y="0"/>
                  </a:lnTo>
                  <a:cubicBezTo>
                    <a:pt x="72" y="0"/>
                    <a:pt x="0" y="73"/>
                    <a:pt x="0" y="163"/>
                  </a:cubicBezTo>
                  <a:lnTo>
                    <a:pt x="0" y="163"/>
                  </a:lnTo>
                  <a:lnTo>
                    <a:pt x="0" y="1630"/>
                  </a:lnTo>
                  <a:cubicBezTo>
                    <a:pt x="0" y="1720"/>
                    <a:pt x="72" y="1792"/>
                    <a:pt x="162" y="1792"/>
                  </a:cubicBezTo>
                  <a:close/>
                </a:path>
              </a:pathLst>
            </a:custGeom>
            <a:solidFill>
              <a:srgbClr val="EAEAEA"/>
            </a:solidFill>
            <a:ln w="0">
              <a:solidFill>
                <a:srgbClr val="000000"/>
              </a:solidFill>
              <a:prstDash val="solid"/>
              <a:round/>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26" name="Text Box 39"/>
            <p:cNvSpPr txBox="1">
              <a:spLocks noChangeArrowheads="1"/>
            </p:cNvSpPr>
            <p:nvPr/>
          </p:nvSpPr>
          <p:spPr bwMode="auto">
            <a:xfrm>
              <a:off x="7543800" y="1295400"/>
              <a:ext cx="1143000" cy="304800"/>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目标系统</a:t>
              </a:r>
              <a:endParaRPr lang="zh-CN" altLang="en-US" sz="1400" b="1">
                <a:latin typeface="微软雅黑 Light" panose="020B0502040204020203" pitchFamily="34" charset="-122"/>
                <a:ea typeface="微软雅黑 Light" panose="020B0502040204020203" pitchFamily="34" charset="-122"/>
              </a:endParaRPr>
            </a:p>
          </p:txBody>
        </p:sp>
        <p:grpSp>
          <p:nvGrpSpPr>
            <p:cNvPr id="652" name="Group 40"/>
            <p:cNvGrpSpPr/>
            <p:nvPr/>
          </p:nvGrpSpPr>
          <p:grpSpPr bwMode="auto">
            <a:xfrm>
              <a:off x="7620000" y="2971800"/>
              <a:ext cx="914400" cy="609600"/>
              <a:chOff x="384" y="1296"/>
              <a:chExt cx="576" cy="480"/>
            </a:xfrm>
          </p:grpSpPr>
          <p:sp>
            <p:nvSpPr>
              <p:cNvPr id="1053527" name="Freeform 41"/>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28" name="Freeform 42"/>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29" name="Text Box 43"/>
            <p:cNvSpPr txBox="1">
              <a:spLocks noChangeArrowheads="1"/>
            </p:cNvSpPr>
            <p:nvPr/>
          </p:nvSpPr>
          <p:spPr bwMode="auto">
            <a:xfrm>
              <a:off x="7620000" y="3124200"/>
              <a:ext cx="990600" cy="273916"/>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供应链管理平台</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grpSp>
          <p:nvGrpSpPr>
            <p:cNvPr id="653" name="Group 44"/>
            <p:cNvGrpSpPr/>
            <p:nvPr/>
          </p:nvGrpSpPr>
          <p:grpSpPr bwMode="auto">
            <a:xfrm>
              <a:off x="7620000" y="4343400"/>
              <a:ext cx="914400" cy="609600"/>
              <a:chOff x="384" y="1296"/>
              <a:chExt cx="576" cy="480"/>
            </a:xfrm>
          </p:grpSpPr>
          <p:sp>
            <p:nvSpPr>
              <p:cNvPr id="1053530" name="Freeform 45"/>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31" name="Freeform 46"/>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32" name="Text Box 47"/>
            <p:cNvSpPr txBox="1">
              <a:spLocks noChangeArrowheads="1"/>
            </p:cNvSpPr>
            <p:nvPr/>
          </p:nvSpPr>
          <p:spPr bwMode="auto">
            <a:xfrm>
              <a:off x="7620000" y="4495800"/>
              <a:ext cx="990600" cy="274638"/>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en-US" altLang="zh-CN" sz="1200">
                  <a:solidFill>
                    <a:schemeClr val="bg1"/>
                  </a:solidFill>
                  <a:latin typeface="微软雅黑 Light" panose="020B0502040204020203" pitchFamily="34" charset="-122"/>
                  <a:ea typeface="微软雅黑 Light" panose="020B0502040204020203" pitchFamily="34" charset="-122"/>
                </a:rPr>
                <a:t>ERP</a:t>
              </a:r>
              <a:endParaRPr lang="en-US" altLang="zh-CN" sz="1200">
                <a:solidFill>
                  <a:schemeClr val="bg1"/>
                </a:solidFill>
                <a:latin typeface="微软雅黑 Light" panose="020B0502040204020203" pitchFamily="34" charset="-122"/>
                <a:ea typeface="微软雅黑 Light" panose="020B0502040204020203" pitchFamily="34" charset="-122"/>
              </a:endParaRPr>
            </a:p>
          </p:txBody>
        </p:sp>
        <p:grpSp>
          <p:nvGrpSpPr>
            <p:cNvPr id="654" name="Group 48"/>
            <p:cNvGrpSpPr/>
            <p:nvPr/>
          </p:nvGrpSpPr>
          <p:grpSpPr bwMode="auto">
            <a:xfrm>
              <a:off x="7620000" y="5029200"/>
              <a:ext cx="914400" cy="609600"/>
              <a:chOff x="384" y="1296"/>
              <a:chExt cx="576" cy="480"/>
            </a:xfrm>
          </p:grpSpPr>
          <p:sp>
            <p:nvSpPr>
              <p:cNvPr id="1053533" name="Freeform 49"/>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34" name="Freeform 50"/>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35" name="Text Box 51"/>
            <p:cNvSpPr txBox="1">
              <a:spLocks noChangeArrowheads="1"/>
            </p:cNvSpPr>
            <p:nvPr/>
          </p:nvSpPr>
          <p:spPr bwMode="auto">
            <a:xfrm>
              <a:off x="7620000" y="5181600"/>
              <a:ext cx="990600" cy="274638"/>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en-US" altLang="zh-CN" sz="1200">
                  <a:solidFill>
                    <a:schemeClr val="bg1"/>
                  </a:solidFill>
                  <a:latin typeface="微软雅黑 Light" panose="020B0502040204020203" pitchFamily="34" charset="-122"/>
                  <a:ea typeface="微软雅黑 Light" panose="020B0502040204020203" pitchFamily="34" charset="-122"/>
                </a:rPr>
                <a:t>PDM</a:t>
              </a:r>
              <a:endParaRPr lang="en-US" altLang="zh-CN" sz="1200">
                <a:solidFill>
                  <a:schemeClr val="bg1"/>
                </a:solidFill>
                <a:latin typeface="微软雅黑 Light" panose="020B0502040204020203" pitchFamily="34" charset="-122"/>
                <a:ea typeface="微软雅黑 Light" panose="020B0502040204020203" pitchFamily="34" charset="-122"/>
              </a:endParaRPr>
            </a:p>
          </p:txBody>
        </p:sp>
        <p:grpSp>
          <p:nvGrpSpPr>
            <p:cNvPr id="655" name="Group 52"/>
            <p:cNvGrpSpPr/>
            <p:nvPr/>
          </p:nvGrpSpPr>
          <p:grpSpPr bwMode="auto">
            <a:xfrm>
              <a:off x="7620000" y="2286000"/>
              <a:ext cx="914400" cy="609600"/>
              <a:chOff x="384" y="1296"/>
              <a:chExt cx="576" cy="480"/>
            </a:xfrm>
          </p:grpSpPr>
          <p:sp>
            <p:nvSpPr>
              <p:cNvPr id="1053536" name="Freeform 53"/>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37" name="Freeform 54"/>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38" name="Text Box 55"/>
            <p:cNvSpPr txBox="1">
              <a:spLocks noChangeArrowheads="1"/>
            </p:cNvSpPr>
            <p:nvPr/>
          </p:nvSpPr>
          <p:spPr bwMode="auto">
            <a:xfrm>
              <a:off x="7620000" y="2438400"/>
              <a:ext cx="990600" cy="273916"/>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营销管理  平台</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grpSp>
          <p:nvGrpSpPr>
            <p:cNvPr id="656" name="Group 56"/>
            <p:cNvGrpSpPr/>
            <p:nvPr/>
          </p:nvGrpSpPr>
          <p:grpSpPr bwMode="auto">
            <a:xfrm>
              <a:off x="7620000" y="3657600"/>
              <a:ext cx="914400" cy="609600"/>
              <a:chOff x="384" y="1296"/>
              <a:chExt cx="576" cy="480"/>
            </a:xfrm>
          </p:grpSpPr>
          <p:sp>
            <p:nvSpPr>
              <p:cNvPr id="1053539" name="Freeform 57"/>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40" name="Freeform 58"/>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41" name="Text Box 59"/>
            <p:cNvSpPr txBox="1">
              <a:spLocks noChangeArrowheads="1"/>
            </p:cNvSpPr>
            <p:nvPr/>
          </p:nvSpPr>
          <p:spPr bwMode="auto">
            <a:xfrm>
              <a:off x="7620000" y="3810000"/>
              <a:ext cx="990600" cy="273916"/>
            </a:xfrm>
            <a:prstGeom prst="rect">
              <a:avLst/>
            </a:prstGeom>
            <a:noFill/>
            <a:ln>
              <a:noFill/>
            </a:ln>
            <a:effectLst/>
          </p:spPr>
          <p:txBody>
            <a:bodyPr>
              <a:spAutoFit/>
            </a:bodyPr>
            <a:lstStyle/>
            <a:p>
              <a:pPr eaLnBrk="1" hangingPunct="1">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生产作业  管控</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grpSp>
          <p:nvGrpSpPr>
            <p:cNvPr id="657" name="Group 60"/>
            <p:cNvGrpSpPr/>
            <p:nvPr/>
          </p:nvGrpSpPr>
          <p:grpSpPr bwMode="auto">
            <a:xfrm>
              <a:off x="7620000" y="5715000"/>
              <a:ext cx="914400" cy="609600"/>
              <a:chOff x="384" y="1296"/>
              <a:chExt cx="576" cy="480"/>
            </a:xfrm>
          </p:grpSpPr>
          <p:sp>
            <p:nvSpPr>
              <p:cNvPr id="1053542" name="Freeform 61"/>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43" name="Freeform 62"/>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44" name="Text Box 63"/>
            <p:cNvSpPr txBox="1">
              <a:spLocks noChangeArrowheads="1"/>
            </p:cNvSpPr>
            <p:nvPr/>
          </p:nvSpPr>
          <p:spPr bwMode="auto">
            <a:xfrm>
              <a:off x="7620000" y="5867400"/>
              <a:ext cx="990600" cy="273916"/>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其他应用  系统</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sp>
          <p:nvSpPr>
            <p:cNvPr id="1053545" name="Rectangle 64"/>
            <p:cNvSpPr>
              <a:spLocks noChangeArrowheads="1"/>
            </p:cNvSpPr>
            <p:nvPr/>
          </p:nvSpPr>
          <p:spPr bwMode="auto">
            <a:xfrm>
              <a:off x="3124200" y="1295400"/>
              <a:ext cx="2743200" cy="5029200"/>
            </a:xfrm>
            <a:prstGeom prst="rect">
              <a:avLst/>
            </a:prstGeom>
            <a:solidFill>
              <a:srgbClr val="EAEAEA"/>
            </a:solidFill>
            <a:ln w="0" algn="ctr">
              <a:solidFill>
                <a:schemeClr val="tx1"/>
              </a:solidFill>
              <a:miter lim="800000"/>
            </a:ln>
            <a:effectLst/>
          </p:spPr>
          <p:txBody>
            <a:bodyPr wrap="none" anchor="ctr"/>
            <a:lstStyle/>
            <a:p>
              <a:pPr eaLnBrk="1" hangingPunct="1">
                <a:buFont typeface="Wingdings" panose="05000000000000000000" pitchFamily="2" charset="2"/>
                <a:buNone/>
              </a:pPr>
              <a:r>
                <a:rPr lang="zh-CN" altLang="en-US" sz="1400" b="1">
                  <a:latin typeface="微软雅黑 Light" panose="020B0502040204020203" pitchFamily="34" charset="-122"/>
                  <a:ea typeface="微软雅黑 Light" panose="020B0502040204020203" pitchFamily="34" charset="-122"/>
                </a:rPr>
                <a:t>数据交换平台</a:t>
              </a:r>
              <a:endParaRPr lang="zh-CN" altLang="en-US" sz="1400" b="1">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400" b="1">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4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zh-CN" altLang="en-US" sz="12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en-US" altLang="zh-CN" sz="1200">
                <a:solidFill>
                  <a:schemeClr val="bg1"/>
                </a:solidFill>
                <a:latin typeface="微软雅黑 Light" panose="020B0502040204020203" pitchFamily="34" charset="-122"/>
                <a:ea typeface="微软雅黑 Light" panose="020B0502040204020203" pitchFamily="34" charset="-122"/>
              </a:endParaRPr>
            </a:p>
          </p:txBody>
        </p:sp>
        <p:grpSp>
          <p:nvGrpSpPr>
            <p:cNvPr id="658" name="Group 65"/>
            <p:cNvGrpSpPr/>
            <p:nvPr/>
          </p:nvGrpSpPr>
          <p:grpSpPr bwMode="auto">
            <a:xfrm>
              <a:off x="7620000" y="1600200"/>
              <a:ext cx="914400" cy="609600"/>
              <a:chOff x="384" y="1296"/>
              <a:chExt cx="576" cy="480"/>
            </a:xfrm>
          </p:grpSpPr>
          <p:sp>
            <p:nvSpPr>
              <p:cNvPr id="1053546" name="Freeform 66"/>
              <p:cNvSpPr/>
              <p:nvPr/>
            </p:nvSpPr>
            <p:spPr bwMode="auto">
              <a:xfrm>
                <a:off x="384" y="1309"/>
                <a:ext cx="576" cy="467"/>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47" name="Freeform 67"/>
              <p:cNvSpPr/>
              <p:nvPr/>
            </p:nvSpPr>
            <p:spPr bwMode="auto">
              <a:xfrm>
                <a:off x="390" y="1296"/>
                <a:ext cx="566" cy="104"/>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gradFill rotWithShape="1">
                <a:gsLst>
                  <a:gs pos="0">
                    <a:schemeClr val="accent1"/>
                  </a:gs>
                  <a:gs pos="100000">
                    <a:schemeClr val="accent1">
                      <a:gamma/>
                      <a:shade val="46275"/>
                      <a:invGamma/>
                    </a:schemeClr>
                  </a:gs>
                </a:gsLst>
                <a:lin ang="5400000" scaled="1"/>
              </a:gradFill>
              <a:ln>
                <a:noFill/>
              </a:ln>
            </p:spPr>
            <p:txBody>
              <a:bodyPr/>
              <a:lstStyle/>
              <a:p>
                <a:endParaRPr lang="zh-CN" altLang="en-US">
                  <a:latin typeface="微软雅黑 Light" panose="020B0502040204020203" pitchFamily="34" charset="-122"/>
                  <a:ea typeface="微软雅黑 Light" panose="020B0502040204020203" pitchFamily="34" charset="-122"/>
                </a:endParaRPr>
              </a:p>
            </p:txBody>
          </p:sp>
        </p:grpSp>
        <p:sp>
          <p:nvSpPr>
            <p:cNvPr id="1053548" name="Text Box 68"/>
            <p:cNvSpPr txBox="1">
              <a:spLocks noChangeArrowheads="1"/>
            </p:cNvSpPr>
            <p:nvPr/>
          </p:nvSpPr>
          <p:spPr bwMode="auto">
            <a:xfrm>
              <a:off x="7620000" y="1752600"/>
              <a:ext cx="990600" cy="273916"/>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200">
                  <a:solidFill>
                    <a:schemeClr val="bg1"/>
                  </a:solidFill>
                  <a:latin typeface="微软雅黑 Light" panose="020B0502040204020203" pitchFamily="34" charset="-122"/>
                  <a:ea typeface="微软雅黑 Light" panose="020B0502040204020203" pitchFamily="34" charset="-122"/>
                </a:rPr>
                <a:t>企业数据  仓库</a:t>
              </a:r>
              <a:endParaRPr lang="zh-CN" altLang="en-US" sz="1200">
                <a:solidFill>
                  <a:schemeClr val="bg1"/>
                </a:solidFill>
                <a:latin typeface="微软雅黑 Light" panose="020B0502040204020203" pitchFamily="34" charset="-122"/>
                <a:ea typeface="微软雅黑 Light" panose="020B0502040204020203" pitchFamily="34" charset="-122"/>
              </a:endParaRPr>
            </a:p>
          </p:txBody>
        </p:sp>
        <p:sp>
          <p:nvSpPr>
            <p:cNvPr id="1053549" name="Freeform 69"/>
            <p:cNvSpPr/>
            <p:nvPr/>
          </p:nvSpPr>
          <p:spPr bwMode="auto">
            <a:xfrm>
              <a:off x="3810000" y="3311525"/>
              <a:ext cx="1524000" cy="1260475"/>
            </a:xfrm>
            <a:custGeom>
              <a:avLst/>
              <a:gdLst>
                <a:gd name="T0" fmla="*/ 2782 w 6563"/>
                <a:gd name="T1" fmla="*/ 1 h 932"/>
                <a:gd name="T2" fmla="*/ 2154 w 6563"/>
                <a:gd name="T3" fmla="*/ 4 h 932"/>
                <a:gd name="T4" fmla="*/ 1788 w 6563"/>
                <a:gd name="T5" fmla="*/ 8 h 932"/>
                <a:gd name="T6" fmla="*/ 1513 w 6563"/>
                <a:gd name="T7" fmla="*/ 13 h 932"/>
                <a:gd name="T8" fmla="*/ 1255 w 6563"/>
                <a:gd name="T9" fmla="*/ 17 h 932"/>
                <a:gd name="T10" fmla="*/ 1018 w 6563"/>
                <a:gd name="T11" fmla="*/ 21 h 932"/>
                <a:gd name="T12" fmla="*/ 801 w 6563"/>
                <a:gd name="T13" fmla="*/ 27 h 932"/>
                <a:gd name="T14" fmla="*/ 605 w 6563"/>
                <a:gd name="T15" fmla="*/ 35 h 932"/>
                <a:gd name="T16" fmla="*/ 434 w 6563"/>
                <a:gd name="T17" fmla="*/ 40 h 932"/>
                <a:gd name="T18" fmla="*/ 290 w 6563"/>
                <a:gd name="T19" fmla="*/ 48 h 932"/>
                <a:gd name="T20" fmla="*/ 173 w 6563"/>
                <a:gd name="T21" fmla="*/ 55 h 932"/>
                <a:gd name="T22" fmla="*/ 84 w 6563"/>
                <a:gd name="T23" fmla="*/ 62 h 932"/>
                <a:gd name="T24" fmla="*/ 26 w 6563"/>
                <a:gd name="T25" fmla="*/ 71 h 932"/>
                <a:gd name="T26" fmla="*/ 2 w 6563"/>
                <a:gd name="T27" fmla="*/ 79 h 932"/>
                <a:gd name="T28" fmla="*/ 5 w 6563"/>
                <a:gd name="T29" fmla="*/ 855 h 932"/>
                <a:gd name="T30" fmla="*/ 38 w 6563"/>
                <a:gd name="T31" fmla="*/ 864 h 932"/>
                <a:gd name="T32" fmla="*/ 103 w 6563"/>
                <a:gd name="T33" fmla="*/ 871 h 932"/>
                <a:gd name="T34" fmla="*/ 200 w 6563"/>
                <a:gd name="T35" fmla="*/ 878 h 932"/>
                <a:gd name="T36" fmla="*/ 324 w 6563"/>
                <a:gd name="T37" fmla="*/ 885 h 932"/>
                <a:gd name="T38" fmla="*/ 475 w 6563"/>
                <a:gd name="T39" fmla="*/ 892 h 932"/>
                <a:gd name="T40" fmla="*/ 652 w 6563"/>
                <a:gd name="T41" fmla="*/ 900 h 932"/>
                <a:gd name="T42" fmla="*/ 853 w 6563"/>
                <a:gd name="T43" fmla="*/ 905 h 932"/>
                <a:gd name="T44" fmla="*/ 1076 w 6563"/>
                <a:gd name="T45" fmla="*/ 910 h 932"/>
                <a:gd name="T46" fmla="*/ 1319 w 6563"/>
                <a:gd name="T47" fmla="*/ 916 h 932"/>
                <a:gd name="T48" fmla="*/ 1581 w 6563"/>
                <a:gd name="T49" fmla="*/ 920 h 932"/>
                <a:gd name="T50" fmla="*/ 1859 w 6563"/>
                <a:gd name="T51" fmla="*/ 924 h 932"/>
                <a:gd name="T52" fmla="*/ 2306 w 6563"/>
                <a:gd name="T53" fmla="*/ 929 h 932"/>
                <a:gd name="T54" fmla="*/ 2946 w 6563"/>
                <a:gd name="T55" fmla="*/ 932 h 932"/>
                <a:gd name="T56" fmla="*/ 3617 w 6563"/>
                <a:gd name="T57" fmla="*/ 932 h 932"/>
                <a:gd name="T58" fmla="*/ 4257 w 6563"/>
                <a:gd name="T59" fmla="*/ 929 h 932"/>
                <a:gd name="T60" fmla="*/ 4704 w 6563"/>
                <a:gd name="T61" fmla="*/ 924 h 932"/>
                <a:gd name="T62" fmla="*/ 4982 w 6563"/>
                <a:gd name="T63" fmla="*/ 920 h 932"/>
                <a:gd name="T64" fmla="*/ 5244 w 6563"/>
                <a:gd name="T65" fmla="*/ 916 h 932"/>
                <a:gd name="T66" fmla="*/ 5487 w 6563"/>
                <a:gd name="T67" fmla="*/ 910 h 932"/>
                <a:gd name="T68" fmla="*/ 5710 w 6563"/>
                <a:gd name="T69" fmla="*/ 905 h 932"/>
                <a:gd name="T70" fmla="*/ 5910 w 6563"/>
                <a:gd name="T71" fmla="*/ 900 h 932"/>
                <a:gd name="T72" fmla="*/ 6086 w 6563"/>
                <a:gd name="T73" fmla="*/ 892 h 932"/>
                <a:gd name="T74" fmla="*/ 6238 w 6563"/>
                <a:gd name="T75" fmla="*/ 885 h 932"/>
                <a:gd name="T76" fmla="*/ 6363 w 6563"/>
                <a:gd name="T77" fmla="*/ 878 h 932"/>
                <a:gd name="T78" fmla="*/ 6458 w 6563"/>
                <a:gd name="T79" fmla="*/ 871 h 932"/>
                <a:gd name="T80" fmla="*/ 6524 w 6563"/>
                <a:gd name="T81" fmla="*/ 864 h 932"/>
                <a:gd name="T82" fmla="*/ 6558 w 6563"/>
                <a:gd name="T83" fmla="*/ 855 h 932"/>
                <a:gd name="T84" fmla="*/ 6561 w 6563"/>
                <a:gd name="T85" fmla="*/ 79 h 932"/>
                <a:gd name="T86" fmla="*/ 6535 w 6563"/>
                <a:gd name="T87" fmla="*/ 71 h 932"/>
                <a:gd name="T88" fmla="*/ 6477 w 6563"/>
                <a:gd name="T89" fmla="*/ 62 h 932"/>
                <a:gd name="T90" fmla="*/ 6389 w 6563"/>
                <a:gd name="T91" fmla="*/ 55 h 932"/>
                <a:gd name="T92" fmla="*/ 6272 w 6563"/>
                <a:gd name="T93" fmla="*/ 48 h 932"/>
                <a:gd name="T94" fmla="*/ 6127 w 6563"/>
                <a:gd name="T95" fmla="*/ 40 h 932"/>
                <a:gd name="T96" fmla="*/ 5956 w 6563"/>
                <a:gd name="T97" fmla="*/ 35 h 932"/>
                <a:gd name="T98" fmla="*/ 5762 w 6563"/>
                <a:gd name="T99" fmla="*/ 27 h 932"/>
                <a:gd name="T100" fmla="*/ 5545 w 6563"/>
                <a:gd name="T101" fmla="*/ 21 h 932"/>
                <a:gd name="T102" fmla="*/ 5306 w 6563"/>
                <a:gd name="T103" fmla="*/ 17 h 932"/>
                <a:gd name="T104" fmla="*/ 5050 w 6563"/>
                <a:gd name="T105" fmla="*/ 13 h 932"/>
                <a:gd name="T106" fmla="*/ 4775 w 6563"/>
                <a:gd name="T107" fmla="*/ 8 h 932"/>
                <a:gd name="T108" fmla="*/ 4409 w 6563"/>
                <a:gd name="T109" fmla="*/ 4 h 932"/>
                <a:gd name="T110" fmla="*/ 3781 w 6563"/>
                <a:gd name="T111" fmla="*/ 1 h 932"/>
                <a:gd name="T112" fmla="*/ 3281 w 6563"/>
                <a:gd name="T113"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63" h="932">
                  <a:moveTo>
                    <a:pt x="3281" y="0"/>
                  </a:move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lnTo>
                    <a:pt x="0" y="851"/>
                  </a:lnTo>
                  <a:lnTo>
                    <a:pt x="2" y="852"/>
                  </a:lnTo>
                  <a:lnTo>
                    <a:pt x="5" y="855"/>
                  </a:lnTo>
                  <a:lnTo>
                    <a:pt x="10" y="856"/>
                  </a:lnTo>
                  <a:lnTo>
                    <a:pt x="18" y="859"/>
                  </a:lnTo>
                  <a:lnTo>
                    <a:pt x="26" y="861"/>
                  </a:lnTo>
                  <a:lnTo>
                    <a:pt x="38" y="864"/>
                  </a:lnTo>
                  <a:lnTo>
                    <a:pt x="51" y="865"/>
                  </a:lnTo>
                  <a:lnTo>
                    <a:pt x="67" y="866"/>
                  </a:lnTo>
                  <a:lnTo>
                    <a:pt x="84" y="869"/>
                  </a:lnTo>
                  <a:lnTo>
                    <a:pt x="103" y="871"/>
                  </a:lnTo>
                  <a:lnTo>
                    <a:pt x="125" y="872"/>
                  </a:lnTo>
                  <a:lnTo>
                    <a:pt x="148" y="875"/>
                  </a:lnTo>
                  <a:lnTo>
                    <a:pt x="173" y="877"/>
                  </a:lnTo>
                  <a:lnTo>
                    <a:pt x="200" y="878"/>
                  </a:lnTo>
                  <a:lnTo>
                    <a:pt x="228" y="881"/>
                  </a:lnTo>
                  <a:lnTo>
                    <a:pt x="258" y="882"/>
                  </a:lnTo>
                  <a:lnTo>
                    <a:pt x="290" y="884"/>
                  </a:lnTo>
                  <a:lnTo>
                    <a:pt x="324" y="885"/>
                  </a:lnTo>
                  <a:lnTo>
                    <a:pt x="359" y="888"/>
                  </a:lnTo>
                  <a:lnTo>
                    <a:pt x="397" y="890"/>
                  </a:lnTo>
                  <a:lnTo>
                    <a:pt x="434" y="891"/>
                  </a:lnTo>
                  <a:lnTo>
                    <a:pt x="475" y="892"/>
                  </a:lnTo>
                  <a:lnTo>
                    <a:pt x="517" y="894"/>
                  </a:lnTo>
                  <a:lnTo>
                    <a:pt x="560" y="895"/>
                  </a:lnTo>
                  <a:lnTo>
                    <a:pt x="605" y="897"/>
                  </a:lnTo>
                  <a:lnTo>
                    <a:pt x="652" y="900"/>
                  </a:lnTo>
                  <a:lnTo>
                    <a:pt x="701" y="901"/>
                  </a:lnTo>
                  <a:lnTo>
                    <a:pt x="750" y="903"/>
                  </a:lnTo>
                  <a:lnTo>
                    <a:pt x="801" y="904"/>
                  </a:lnTo>
                  <a:lnTo>
                    <a:pt x="853" y="905"/>
                  </a:lnTo>
                  <a:lnTo>
                    <a:pt x="906" y="907"/>
                  </a:lnTo>
                  <a:lnTo>
                    <a:pt x="961" y="908"/>
                  </a:lnTo>
                  <a:lnTo>
                    <a:pt x="1018" y="910"/>
                  </a:lnTo>
                  <a:lnTo>
                    <a:pt x="1076" y="910"/>
                  </a:lnTo>
                  <a:lnTo>
                    <a:pt x="1134" y="911"/>
                  </a:lnTo>
                  <a:lnTo>
                    <a:pt x="1194" y="913"/>
                  </a:lnTo>
                  <a:lnTo>
                    <a:pt x="1255" y="914"/>
                  </a:lnTo>
                  <a:lnTo>
                    <a:pt x="1319" y="916"/>
                  </a:lnTo>
                  <a:lnTo>
                    <a:pt x="1383" y="917"/>
                  </a:lnTo>
                  <a:lnTo>
                    <a:pt x="1448" y="917"/>
                  </a:lnTo>
                  <a:lnTo>
                    <a:pt x="1513" y="919"/>
                  </a:lnTo>
                  <a:lnTo>
                    <a:pt x="1581" y="920"/>
                  </a:lnTo>
                  <a:lnTo>
                    <a:pt x="1649" y="921"/>
                  </a:lnTo>
                  <a:lnTo>
                    <a:pt x="1717" y="921"/>
                  </a:lnTo>
                  <a:lnTo>
                    <a:pt x="1788" y="923"/>
                  </a:lnTo>
                  <a:lnTo>
                    <a:pt x="1859" y="924"/>
                  </a:lnTo>
                  <a:lnTo>
                    <a:pt x="1931" y="924"/>
                  </a:lnTo>
                  <a:lnTo>
                    <a:pt x="2005" y="926"/>
                  </a:lnTo>
                  <a:lnTo>
                    <a:pt x="2154" y="927"/>
                  </a:lnTo>
                  <a:lnTo>
                    <a:pt x="2306" y="929"/>
                  </a:lnTo>
                  <a:lnTo>
                    <a:pt x="2461" y="929"/>
                  </a:lnTo>
                  <a:lnTo>
                    <a:pt x="2620" y="930"/>
                  </a:lnTo>
                  <a:lnTo>
                    <a:pt x="2782" y="930"/>
                  </a:lnTo>
                  <a:lnTo>
                    <a:pt x="2946" y="932"/>
                  </a:lnTo>
                  <a:lnTo>
                    <a:pt x="3112" y="932"/>
                  </a:lnTo>
                  <a:lnTo>
                    <a:pt x="3281" y="932"/>
                  </a:lnTo>
                  <a:lnTo>
                    <a:pt x="3451" y="932"/>
                  </a:lnTo>
                  <a:lnTo>
                    <a:pt x="3617" y="932"/>
                  </a:lnTo>
                  <a:lnTo>
                    <a:pt x="3781" y="930"/>
                  </a:lnTo>
                  <a:lnTo>
                    <a:pt x="3943" y="930"/>
                  </a:lnTo>
                  <a:lnTo>
                    <a:pt x="4101" y="929"/>
                  </a:lnTo>
                  <a:lnTo>
                    <a:pt x="4257" y="929"/>
                  </a:lnTo>
                  <a:lnTo>
                    <a:pt x="4409" y="927"/>
                  </a:lnTo>
                  <a:lnTo>
                    <a:pt x="4558" y="926"/>
                  </a:lnTo>
                  <a:lnTo>
                    <a:pt x="4632" y="924"/>
                  </a:lnTo>
                  <a:lnTo>
                    <a:pt x="4704" y="924"/>
                  </a:lnTo>
                  <a:lnTo>
                    <a:pt x="4775" y="923"/>
                  </a:lnTo>
                  <a:lnTo>
                    <a:pt x="4845" y="921"/>
                  </a:lnTo>
                  <a:lnTo>
                    <a:pt x="4914" y="921"/>
                  </a:lnTo>
                  <a:lnTo>
                    <a:pt x="4982" y="920"/>
                  </a:lnTo>
                  <a:lnTo>
                    <a:pt x="5050" y="919"/>
                  </a:lnTo>
                  <a:lnTo>
                    <a:pt x="5115" y="917"/>
                  </a:lnTo>
                  <a:lnTo>
                    <a:pt x="5180" y="917"/>
                  </a:lnTo>
                  <a:lnTo>
                    <a:pt x="5244" y="916"/>
                  </a:lnTo>
                  <a:lnTo>
                    <a:pt x="5306" y="914"/>
                  </a:lnTo>
                  <a:lnTo>
                    <a:pt x="5369" y="913"/>
                  </a:lnTo>
                  <a:lnTo>
                    <a:pt x="5428" y="911"/>
                  </a:lnTo>
                  <a:lnTo>
                    <a:pt x="5487" y="910"/>
                  </a:lnTo>
                  <a:lnTo>
                    <a:pt x="5545" y="910"/>
                  </a:lnTo>
                  <a:lnTo>
                    <a:pt x="5602" y="908"/>
                  </a:lnTo>
                  <a:lnTo>
                    <a:pt x="5657" y="907"/>
                  </a:lnTo>
                  <a:lnTo>
                    <a:pt x="5710" y="905"/>
                  </a:lnTo>
                  <a:lnTo>
                    <a:pt x="5762" y="904"/>
                  </a:lnTo>
                  <a:lnTo>
                    <a:pt x="5813" y="903"/>
                  </a:lnTo>
                  <a:lnTo>
                    <a:pt x="5862" y="901"/>
                  </a:lnTo>
                  <a:lnTo>
                    <a:pt x="5910" y="900"/>
                  </a:lnTo>
                  <a:lnTo>
                    <a:pt x="5956" y="897"/>
                  </a:lnTo>
                  <a:lnTo>
                    <a:pt x="6001" y="895"/>
                  </a:lnTo>
                  <a:lnTo>
                    <a:pt x="6044" y="894"/>
                  </a:lnTo>
                  <a:lnTo>
                    <a:pt x="6086" y="892"/>
                  </a:lnTo>
                  <a:lnTo>
                    <a:pt x="6127" y="891"/>
                  </a:lnTo>
                  <a:lnTo>
                    <a:pt x="6166" y="890"/>
                  </a:lnTo>
                  <a:lnTo>
                    <a:pt x="6204" y="888"/>
                  </a:lnTo>
                  <a:lnTo>
                    <a:pt x="6238" y="885"/>
                  </a:lnTo>
                  <a:lnTo>
                    <a:pt x="6272" y="884"/>
                  </a:lnTo>
                  <a:lnTo>
                    <a:pt x="6304" y="882"/>
                  </a:lnTo>
                  <a:lnTo>
                    <a:pt x="6334" y="881"/>
                  </a:lnTo>
                  <a:lnTo>
                    <a:pt x="6363" y="878"/>
                  </a:lnTo>
                  <a:lnTo>
                    <a:pt x="6389" y="877"/>
                  </a:lnTo>
                  <a:lnTo>
                    <a:pt x="6415" y="875"/>
                  </a:lnTo>
                  <a:lnTo>
                    <a:pt x="6438" y="872"/>
                  </a:lnTo>
                  <a:lnTo>
                    <a:pt x="6458" y="871"/>
                  </a:lnTo>
                  <a:lnTo>
                    <a:pt x="6477" y="869"/>
                  </a:lnTo>
                  <a:lnTo>
                    <a:pt x="6495" y="866"/>
                  </a:lnTo>
                  <a:lnTo>
                    <a:pt x="6511" y="865"/>
                  </a:lnTo>
                  <a:lnTo>
                    <a:pt x="6524" y="864"/>
                  </a:lnTo>
                  <a:lnTo>
                    <a:pt x="6535" y="861"/>
                  </a:lnTo>
                  <a:lnTo>
                    <a:pt x="6545" y="859"/>
                  </a:lnTo>
                  <a:lnTo>
                    <a:pt x="6553" y="856"/>
                  </a:lnTo>
                  <a:lnTo>
                    <a:pt x="6558" y="855"/>
                  </a:lnTo>
                  <a:lnTo>
                    <a:pt x="6561" y="852"/>
                  </a:lnTo>
                  <a:lnTo>
                    <a:pt x="6563" y="851"/>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281" y="0"/>
                  </a:lnTo>
                  <a:close/>
                </a:path>
              </a:pathLst>
            </a:custGeom>
            <a:solidFill>
              <a:srgbClr val="7889FB"/>
            </a:solidFill>
            <a:ln w="9525">
              <a:solidFill>
                <a:srgbClr val="3366FF"/>
              </a:solidFill>
              <a:round/>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50" name="Freeform 70"/>
            <p:cNvSpPr/>
            <p:nvPr/>
          </p:nvSpPr>
          <p:spPr bwMode="auto">
            <a:xfrm>
              <a:off x="3824288" y="3276600"/>
              <a:ext cx="1498600" cy="279400"/>
            </a:xfrm>
            <a:custGeom>
              <a:avLst/>
              <a:gdLst>
                <a:gd name="T0" fmla="*/ 10 w 6563"/>
                <a:gd name="T1" fmla="*/ 87 h 162"/>
                <a:gd name="T2" fmla="*/ 51 w 6563"/>
                <a:gd name="T3" fmla="*/ 95 h 162"/>
                <a:gd name="T4" fmla="*/ 125 w 6563"/>
                <a:gd name="T5" fmla="*/ 103 h 162"/>
                <a:gd name="T6" fmla="*/ 228 w 6563"/>
                <a:gd name="T7" fmla="*/ 111 h 162"/>
                <a:gd name="T8" fmla="*/ 359 w 6563"/>
                <a:gd name="T9" fmla="*/ 118 h 162"/>
                <a:gd name="T10" fmla="*/ 517 w 6563"/>
                <a:gd name="T11" fmla="*/ 124 h 162"/>
                <a:gd name="T12" fmla="*/ 701 w 6563"/>
                <a:gd name="T13" fmla="*/ 131 h 162"/>
                <a:gd name="T14" fmla="*/ 906 w 6563"/>
                <a:gd name="T15" fmla="*/ 137 h 162"/>
                <a:gd name="T16" fmla="*/ 1134 w 6563"/>
                <a:gd name="T17" fmla="*/ 142 h 162"/>
                <a:gd name="T18" fmla="*/ 1383 w 6563"/>
                <a:gd name="T19" fmla="*/ 147 h 162"/>
                <a:gd name="T20" fmla="*/ 1649 w 6563"/>
                <a:gd name="T21" fmla="*/ 152 h 162"/>
                <a:gd name="T22" fmla="*/ 1931 w 6563"/>
                <a:gd name="T23" fmla="*/ 155 h 162"/>
                <a:gd name="T24" fmla="*/ 2461 w 6563"/>
                <a:gd name="T25" fmla="*/ 159 h 162"/>
                <a:gd name="T26" fmla="*/ 3112 w 6563"/>
                <a:gd name="T27" fmla="*/ 162 h 162"/>
                <a:gd name="T28" fmla="*/ 3781 w 6563"/>
                <a:gd name="T29" fmla="*/ 160 h 162"/>
                <a:gd name="T30" fmla="*/ 4409 w 6563"/>
                <a:gd name="T31" fmla="*/ 157 h 162"/>
                <a:gd name="T32" fmla="*/ 4775 w 6563"/>
                <a:gd name="T33" fmla="*/ 153 h 162"/>
                <a:gd name="T34" fmla="*/ 5050 w 6563"/>
                <a:gd name="T35" fmla="*/ 149 h 162"/>
                <a:gd name="T36" fmla="*/ 5306 w 6563"/>
                <a:gd name="T37" fmla="*/ 144 h 162"/>
                <a:gd name="T38" fmla="*/ 5545 w 6563"/>
                <a:gd name="T39" fmla="*/ 140 h 162"/>
                <a:gd name="T40" fmla="*/ 5762 w 6563"/>
                <a:gd name="T41" fmla="*/ 134 h 162"/>
                <a:gd name="T42" fmla="*/ 5956 w 6563"/>
                <a:gd name="T43" fmla="*/ 127 h 162"/>
                <a:gd name="T44" fmla="*/ 6127 w 6563"/>
                <a:gd name="T45" fmla="*/ 121 h 162"/>
                <a:gd name="T46" fmla="*/ 6272 w 6563"/>
                <a:gd name="T47" fmla="*/ 114 h 162"/>
                <a:gd name="T48" fmla="*/ 6389 w 6563"/>
                <a:gd name="T49" fmla="*/ 107 h 162"/>
                <a:gd name="T50" fmla="*/ 6477 w 6563"/>
                <a:gd name="T51" fmla="*/ 100 h 162"/>
                <a:gd name="T52" fmla="*/ 6535 w 6563"/>
                <a:gd name="T53" fmla="*/ 91 h 162"/>
                <a:gd name="T54" fmla="*/ 6561 w 6563"/>
                <a:gd name="T55" fmla="*/ 82 h 162"/>
                <a:gd name="T56" fmla="*/ 6553 w 6563"/>
                <a:gd name="T57" fmla="*/ 75 h 162"/>
                <a:gd name="T58" fmla="*/ 6511 w 6563"/>
                <a:gd name="T59" fmla="*/ 66 h 162"/>
                <a:gd name="T60" fmla="*/ 6438 w 6563"/>
                <a:gd name="T61" fmla="*/ 59 h 162"/>
                <a:gd name="T62" fmla="*/ 6334 w 6563"/>
                <a:gd name="T63" fmla="*/ 50 h 162"/>
                <a:gd name="T64" fmla="*/ 6204 w 6563"/>
                <a:gd name="T65" fmla="*/ 43 h 162"/>
                <a:gd name="T66" fmla="*/ 6044 w 6563"/>
                <a:gd name="T67" fmla="*/ 37 h 162"/>
                <a:gd name="T68" fmla="*/ 5862 w 6563"/>
                <a:gd name="T69" fmla="*/ 30 h 162"/>
                <a:gd name="T70" fmla="*/ 5657 w 6563"/>
                <a:gd name="T71" fmla="*/ 24 h 162"/>
                <a:gd name="T72" fmla="*/ 5428 w 6563"/>
                <a:gd name="T73" fmla="*/ 20 h 162"/>
                <a:gd name="T74" fmla="*/ 5180 w 6563"/>
                <a:gd name="T75" fmla="*/ 14 h 162"/>
                <a:gd name="T76" fmla="*/ 4914 w 6563"/>
                <a:gd name="T77" fmla="*/ 10 h 162"/>
                <a:gd name="T78" fmla="*/ 4632 w 6563"/>
                <a:gd name="T79" fmla="*/ 7 h 162"/>
                <a:gd name="T80" fmla="*/ 4101 w 6563"/>
                <a:gd name="T81" fmla="*/ 3 h 162"/>
                <a:gd name="T82" fmla="*/ 3451 w 6563"/>
                <a:gd name="T83" fmla="*/ 0 h 162"/>
                <a:gd name="T84" fmla="*/ 2782 w 6563"/>
                <a:gd name="T85" fmla="*/ 1 h 162"/>
                <a:gd name="T86" fmla="*/ 2154 w 6563"/>
                <a:gd name="T87" fmla="*/ 4 h 162"/>
                <a:gd name="T88" fmla="*/ 1788 w 6563"/>
                <a:gd name="T89" fmla="*/ 8 h 162"/>
                <a:gd name="T90" fmla="*/ 1513 w 6563"/>
                <a:gd name="T91" fmla="*/ 13 h 162"/>
                <a:gd name="T92" fmla="*/ 1255 w 6563"/>
                <a:gd name="T93" fmla="*/ 17 h 162"/>
                <a:gd name="T94" fmla="*/ 1018 w 6563"/>
                <a:gd name="T95" fmla="*/ 21 h 162"/>
                <a:gd name="T96" fmla="*/ 801 w 6563"/>
                <a:gd name="T97" fmla="*/ 27 h 162"/>
                <a:gd name="T98" fmla="*/ 605 w 6563"/>
                <a:gd name="T99" fmla="*/ 35 h 162"/>
                <a:gd name="T100" fmla="*/ 434 w 6563"/>
                <a:gd name="T101" fmla="*/ 40 h 162"/>
                <a:gd name="T102" fmla="*/ 290 w 6563"/>
                <a:gd name="T103" fmla="*/ 48 h 162"/>
                <a:gd name="T104" fmla="*/ 173 w 6563"/>
                <a:gd name="T105" fmla="*/ 55 h 162"/>
                <a:gd name="T106" fmla="*/ 84 w 6563"/>
                <a:gd name="T107" fmla="*/ 62 h 162"/>
                <a:gd name="T108" fmla="*/ 26 w 6563"/>
                <a:gd name="T109" fmla="*/ 71 h 162"/>
                <a:gd name="T110" fmla="*/ 2 w 6563"/>
                <a:gd name="T111" fmla="*/ 7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63" h="162">
                  <a:moveTo>
                    <a:pt x="0" y="81"/>
                  </a:moveTo>
                  <a:lnTo>
                    <a:pt x="2" y="82"/>
                  </a:lnTo>
                  <a:lnTo>
                    <a:pt x="5" y="85"/>
                  </a:lnTo>
                  <a:lnTo>
                    <a:pt x="10" y="87"/>
                  </a:lnTo>
                  <a:lnTo>
                    <a:pt x="18" y="89"/>
                  </a:lnTo>
                  <a:lnTo>
                    <a:pt x="26" y="91"/>
                  </a:lnTo>
                  <a:lnTo>
                    <a:pt x="38" y="94"/>
                  </a:lnTo>
                  <a:lnTo>
                    <a:pt x="51" y="95"/>
                  </a:lnTo>
                  <a:lnTo>
                    <a:pt x="67" y="97"/>
                  </a:lnTo>
                  <a:lnTo>
                    <a:pt x="84" y="100"/>
                  </a:lnTo>
                  <a:lnTo>
                    <a:pt x="103" y="101"/>
                  </a:lnTo>
                  <a:lnTo>
                    <a:pt x="125" y="103"/>
                  </a:lnTo>
                  <a:lnTo>
                    <a:pt x="148" y="105"/>
                  </a:lnTo>
                  <a:lnTo>
                    <a:pt x="173" y="107"/>
                  </a:lnTo>
                  <a:lnTo>
                    <a:pt x="200" y="108"/>
                  </a:lnTo>
                  <a:lnTo>
                    <a:pt x="228" y="111"/>
                  </a:lnTo>
                  <a:lnTo>
                    <a:pt x="258" y="113"/>
                  </a:lnTo>
                  <a:lnTo>
                    <a:pt x="290" y="114"/>
                  </a:lnTo>
                  <a:lnTo>
                    <a:pt x="324" y="116"/>
                  </a:lnTo>
                  <a:lnTo>
                    <a:pt x="359" y="118"/>
                  </a:lnTo>
                  <a:lnTo>
                    <a:pt x="397" y="120"/>
                  </a:lnTo>
                  <a:lnTo>
                    <a:pt x="434" y="121"/>
                  </a:lnTo>
                  <a:lnTo>
                    <a:pt x="475" y="123"/>
                  </a:lnTo>
                  <a:lnTo>
                    <a:pt x="517" y="124"/>
                  </a:lnTo>
                  <a:lnTo>
                    <a:pt x="560" y="126"/>
                  </a:lnTo>
                  <a:lnTo>
                    <a:pt x="605" y="127"/>
                  </a:lnTo>
                  <a:lnTo>
                    <a:pt x="652" y="130"/>
                  </a:lnTo>
                  <a:lnTo>
                    <a:pt x="701" y="131"/>
                  </a:lnTo>
                  <a:lnTo>
                    <a:pt x="750" y="133"/>
                  </a:lnTo>
                  <a:lnTo>
                    <a:pt x="801" y="134"/>
                  </a:lnTo>
                  <a:lnTo>
                    <a:pt x="853" y="136"/>
                  </a:lnTo>
                  <a:lnTo>
                    <a:pt x="906" y="137"/>
                  </a:lnTo>
                  <a:lnTo>
                    <a:pt x="961" y="139"/>
                  </a:lnTo>
                  <a:lnTo>
                    <a:pt x="1018" y="140"/>
                  </a:lnTo>
                  <a:lnTo>
                    <a:pt x="1076" y="140"/>
                  </a:lnTo>
                  <a:lnTo>
                    <a:pt x="1134" y="142"/>
                  </a:lnTo>
                  <a:lnTo>
                    <a:pt x="1194" y="143"/>
                  </a:lnTo>
                  <a:lnTo>
                    <a:pt x="1255" y="144"/>
                  </a:lnTo>
                  <a:lnTo>
                    <a:pt x="1319" y="146"/>
                  </a:lnTo>
                  <a:lnTo>
                    <a:pt x="1383" y="147"/>
                  </a:lnTo>
                  <a:lnTo>
                    <a:pt x="1448" y="147"/>
                  </a:lnTo>
                  <a:lnTo>
                    <a:pt x="1513" y="149"/>
                  </a:lnTo>
                  <a:lnTo>
                    <a:pt x="1581" y="150"/>
                  </a:lnTo>
                  <a:lnTo>
                    <a:pt x="1649" y="152"/>
                  </a:lnTo>
                  <a:lnTo>
                    <a:pt x="1717" y="152"/>
                  </a:lnTo>
                  <a:lnTo>
                    <a:pt x="1788" y="153"/>
                  </a:lnTo>
                  <a:lnTo>
                    <a:pt x="1859" y="155"/>
                  </a:lnTo>
                  <a:lnTo>
                    <a:pt x="1931" y="155"/>
                  </a:lnTo>
                  <a:lnTo>
                    <a:pt x="2005" y="156"/>
                  </a:lnTo>
                  <a:lnTo>
                    <a:pt x="2154" y="157"/>
                  </a:lnTo>
                  <a:lnTo>
                    <a:pt x="2306" y="159"/>
                  </a:lnTo>
                  <a:lnTo>
                    <a:pt x="2461" y="159"/>
                  </a:lnTo>
                  <a:lnTo>
                    <a:pt x="2620" y="160"/>
                  </a:lnTo>
                  <a:lnTo>
                    <a:pt x="2782" y="160"/>
                  </a:lnTo>
                  <a:lnTo>
                    <a:pt x="2946" y="162"/>
                  </a:lnTo>
                  <a:lnTo>
                    <a:pt x="3112" y="162"/>
                  </a:lnTo>
                  <a:lnTo>
                    <a:pt x="3281" y="162"/>
                  </a:lnTo>
                  <a:lnTo>
                    <a:pt x="3451" y="162"/>
                  </a:lnTo>
                  <a:lnTo>
                    <a:pt x="3617" y="162"/>
                  </a:lnTo>
                  <a:lnTo>
                    <a:pt x="3781" y="160"/>
                  </a:lnTo>
                  <a:lnTo>
                    <a:pt x="3943" y="160"/>
                  </a:lnTo>
                  <a:lnTo>
                    <a:pt x="4101" y="159"/>
                  </a:lnTo>
                  <a:lnTo>
                    <a:pt x="4257" y="159"/>
                  </a:lnTo>
                  <a:lnTo>
                    <a:pt x="4409" y="157"/>
                  </a:lnTo>
                  <a:lnTo>
                    <a:pt x="4558" y="156"/>
                  </a:lnTo>
                  <a:lnTo>
                    <a:pt x="4632" y="155"/>
                  </a:lnTo>
                  <a:lnTo>
                    <a:pt x="4704" y="155"/>
                  </a:lnTo>
                  <a:lnTo>
                    <a:pt x="4775" y="153"/>
                  </a:lnTo>
                  <a:lnTo>
                    <a:pt x="4845" y="152"/>
                  </a:lnTo>
                  <a:lnTo>
                    <a:pt x="4914" y="152"/>
                  </a:lnTo>
                  <a:lnTo>
                    <a:pt x="4982" y="150"/>
                  </a:lnTo>
                  <a:lnTo>
                    <a:pt x="5050" y="149"/>
                  </a:lnTo>
                  <a:lnTo>
                    <a:pt x="5115" y="147"/>
                  </a:lnTo>
                  <a:lnTo>
                    <a:pt x="5180" y="147"/>
                  </a:lnTo>
                  <a:lnTo>
                    <a:pt x="5244" y="146"/>
                  </a:lnTo>
                  <a:lnTo>
                    <a:pt x="5306" y="144"/>
                  </a:lnTo>
                  <a:lnTo>
                    <a:pt x="5369" y="143"/>
                  </a:lnTo>
                  <a:lnTo>
                    <a:pt x="5428" y="142"/>
                  </a:lnTo>
                  <a:lnTo>
                    <a:pt x="5487" y="140"/>
                  </a:lnTo>
                  <a:lnTo>
                    <a:pt x="5545" y="140"/>
                  </a:lnTo>
                  <a:lnTo>
                    <a:pt x="5602" y="139"/>
                  </a:lnTo>
                  <a:lnTo>
                    <a:pt x="5657" y="137"/>
                  </a:lnTo>
                  <a:lnTo>
                    <a:pt x="5710" y="136"/>
                  </a:lnTo>
                  <a:lnTo>
                    <a:pt x="5762" y="134"/>
                  </a:lnTo>
                  <a:lnTo>
                    <a:pt x="5813" y="133"/>
                  </a:lnTo>
                  <a:lnTo>
                    <a:pt x="5862" y="131"/>
                  </a:lnTo>
                  <a:lnTo>
                    <a:pt x="5910" y="130"/>
                  </a:lnTo>
                  <a:lnTo>
                    <a:pt x="5956" y="127"/>
                  </a:lnTo>
                  <a:lnTo>
                    <a:pt x="6001" y="126"/>
                  </a:lnTo>
                  <a:lnTo>
                    <a:pt x="6044" y="124"/>
                  </a:lnTo>
                  <a:lnTo>
                    <a:pt x="6086" y="123"/>
                  </a:lnTo>
                  <a:lnTo>
                    <a:pt x="6127" y="121"/>
                  </a:lnTo>
                  <a:lnTo>
                    <a:pt x="6166" y="120"/>
                  </a:lnTo>
                  <a:lnTo>
                    <a:pt x="6204" y="118"/>
                  </a:lnTo>
                  <a:lnTo>
                    <a:pt x="6238" y="116"/>
                  </a:lnTo>
                  <a:lnTo>
                    <a:pt x="6272" y="114"/>
                  </a:lnTo>
                  <a:lnTo>
                    <a:pt x="6304" y="113"/>
                  </a:lnTo>
                  <a:lnTo>
                    <a:pt x="6334" y="111"/>
                  </a:lnTo>
                  <a:lnTo>
                    <a:pt x="6363" y="108"/>
                  </a:lnTo>
                  <a:lnTo>
                    <a:pt x="6389" y="107"/>
                  </a:lnTo>
                  <a:lnTo>
                    <a:pt x="6415" y="105"/>
                  </a:lnTo>
                  <a:lnTo>
                    <a:pt x="6438" y="103"/>
                  </a:lnTo>
                  <a:lnTo>
                    <a:pt x="6458" y="101"/>
                  </a:lnTo>
                  <a:lnTo>
                    <a:pt x="6477" y="100"/>
                  </a:lnTo>
                  <a:lnTo>
                    <a:pt x="6495" y="97"/>
                  </a:lnTo>
                  <a:lnTo>
                    <a:pt x="6511" y="95"/>
                  </a:lnTo>
                  <a:lnTo>
                    <a:pt x="6524" y="94"/>
                  </a:lnTo>
                  <a:lnTo>
                    <a:pt x="6535" y="91"/>
                  </a:lnTo>
                  <a:lnTo>
                    <a:pt x="6545" y="89"/>
                  </a:lnTo>
                  <a:lnTo>
                    <a:pt x="6553" y="87"/>
                  </a:lnTo>
                  <a:lnTo>
                    <a:pt x="6558" y="85"/>
                  </a:lnTo>
                  <a:lnTo>
                    <a:pt x="6561" y="82"/>
                  </a:lnTo>
                  <a:lnTo>
                    <a:pt x="6563" y="81"/>
                  </a:lnTo>
                  <a:lnTo>
                    <a:pt x="6561" y="79"/>
                  </a:lnTo>
                  <a:lnTo>
                    <a:pt x="6558" y="76"/>
                  </a:lnTo>
                  <a:lnTo>
                    <a:pt x="6553" y="75"/>
                  </a:lnTo>
                  <a:lnTo>
                    <a:pt x="6545" y="72"/>
                  </a:lnTo>
                  <a:lnTo>
                    <a:pt x="6535" y="71"/>
                  </a:lnTo>
                  <a:lnTo>
                    <a:pt x="6524" y="68"/>
                  </a:lnTo>
                  <a:lnTo>
                    <a:pt x="6511" y="66"/>
                  </a:lnTo>
                  <a:lnTo>
                    <a:pt x="6495" y="65"/>
                  </a:lnTo>
                  <a:lnTo>
                    <a:pt x="6477" y="62"/>
                  </a:lnTo>
                  <a:lnTo>
                    <a:pt x="6458" y="61"/>
                  </a:lnTo>
                  <a:lnTo>
                    <a:pt x="6438" y="59"/>
                  </a:lnTo>
                  <a:lnTo>
                    <a:pt x="6415" y="56"/>
                  </a:lnTo>
                  <a:lnTo>
                    <a:pt x="6389" y="55"/>
                  </a:lnTo>
                  <a:lnTo>
                    <a:pt x="6363" y="53"/>
                  </a:lnTo>
                  <a:lnTo>
                    <a:pt x="6334" y="50"/>
                  </a:lnTo>
                  <a:lnTo>
                    <a:pt x="6304" y="49"/>
                  </a:lnTo>
                  <a:lnTo>
                    <a:pt x="6272" y="48"/>
                  </a:lnTo>
                  <a:lnTo>
                    <a:pt x="6238" y="46"/>
                  </a:lnTo>
                  <a:lnTo>
                    <a:pt x="6204" y="43"/>
                  </a:lnTo>
                  <a:lnTo>
                    <a:pt x="6166" y="42"/>
                  </a:lnTo>
                  <a:lnTo>
                    <a:pt x="6127" y="40"/>
                  </a:lnTo>
                  <a:lnTo>
                    <a:pt x="6086" y="39"/>
                  </a:lnTo>
                  <a:lnTo>
                    <a:pt x="6044" y="37"/>
                  </a:lnTo>
                  <a:lnTo>
                    <a:pt x="6001" y="36"/>
                  </a:lnTo>
                  <a:lnTo>
                    <a:pt x="5956" y="35"/>
                  </a:lnTo>
                  <a:lnTo>
                    <a:pt x="5910" y="32"/>
                  </a:lnTo>
                  <a:lnTo>
                    <a:pt x="5862" y="30"/>
                  </a:lnTo>
                  <a:lnTo>
                    <a:pt x="5813" y="29"/>
                  </a:lnTo>
                  <a:lnTo>
                    <a:pt x="5762" y="27"/>
                  </a:lnTo>
                  <a:lnTo>
                    <a:pt x="5710" y="26"/>
                  </a:lnTo>
                  <a:lnTo>
                    <a:pt x="5657" y="24"/>
                  </a:lnTo>
                  <a:lnTo>
                    <a:pt x="5602" y="23"/>
                  </a:lnTo>
                  <a:lnTo>
                    <a:pt x="5545" y="21"/>
                  </a:lnTo>
                  <a:lnTo>
                    <a:pt x="5487" y="21"/>
                  </a:lnTo>
                  <a:lnTo>
                    <a:pt x="5428" y="20"/>
                  </a:lnTo>
                  <a:lnTo>
                    <a:pt x="5369" y="19"/>
                  </a:lnTo>
                  <a:lnTo>
                    <a:pt x="5306" y="17"/>
                  </a:lnTo>
                  <a:lnTo>
                    <a:pt x="5244" y="16"/>
                  </a:lnTo>
                  <a:lnTo>
                    <a:pt x="5180" y="14"/>
                  </a:lnTo>
                  <a:lnTo>
                    <a:pt x="5115" y="14"/>
                  </a:lnTo>
                  <a:lnTo>
                    <a:pt x="5050" y="13"/>
                  </a:lnTo>
                  <a:lnTo>
                    <a:pt x="4982" y="11"/>
                  </a:lnTo>
                  <a:lnTo>
                    <a:pt x="4914" y="10"/>
                  </a:lnTo>
                  <a:lnTo>
                    <a:pt x="4845" y="10"/>
                  </a:lnTo>
                  <a:lnTo>
                    <a:pt x="4775" y="8"/>
                  </a:lnTo>
                  <a:lnTo>
                    <a:pt x="4704" y="8"/>
                  </a:lnTo>
                  <a:lnTo>
                    <a:pt x="4632" y="7"/>
                  </a:lnTo>
                  <a:lnTo>
                    <a:pt x="4558" y="6"/>
                  </a:lnTo>
                  <a:lnTo>
                    <a:pt x="4409" y="4"/>
                  </a:lnTo>
                  <a:lnTo>
                    <a:pt x="4257" y="4"/>
                  </a:lnTo>
                  <a:lnTo>
                    <a:pt x="4101" y="3"/>
                  </a:lnTo>
                  <a:lnTo>
                    <a:pt x="3943" y="1"/>
                  </a:lnTo>
                  <a:lnTo>
                    <a:pt x="3781" y="1"/>
                  </a:lnTo>
                  <a:lnTo>
                    <a:pt x="3617" y="0"/>
                  </a:lnTo>
                  <a:lnTo>
                    <a:pt x="3451" y="0"/>
                  </a:lnTo>
                  <a:lnTo>
                    <a:pt x="3281" y="0"/>
                  </a:lnTo>
                  <a:lnTo>
                    <a:pt x="3112" y="0"/>
                  </a:lnTo>
                  <a:lnTo>
                    <a:pt x="2946" y="0"/>
                  </a:lnTo>
                  <a:lnTo>
                    <a:pt x="2782" y="1"/>
                  </a:lnTo>
                  <a:lnTo>
                    <a:pt x="2620" y="1"/>
                  </a:lnTo>
                  <a:lnTo>
                    <a:pt x="2461" y="3"/>
                  </a:lnTo>
                  <a:lnTo>
                    <a:pt x="2306" y="4"/>
                  </a:lnTo>
                  <a:lnTo>
                    <a:pt x="2154" y="4"/>
                  </a:lnTo>
                  <a:lnTo>
                    <a:pt x="2005" y="6"/>
                  </a:lnTo>
                  <a:lnTo>
                    <a:pt x="1931" y="7"/>
                  </a:lnTo>
                  <a:lnTo>
                    <a:pt x="1859" y="8"/>
                  </a:lnTo>
                  <a:lnTo>
                    <a:pt x="1788" y="8"/>
                  </a:lnTo>
                  <a:lnTo>
                    <a:pt x="1717" y="10"/>
                  </a:lnTo>
                  <a:lnTo>
                    <a:pt x="1649" y="10"/>
                  </a:lnTo>
                  <a:lnTo>
                    <a:pt x="1581" y="11"/>
                  </a:lnTo>
                  <a:lnTo>
                    <a:pt x="1513" y="13"/>
                  </a:lnTo>
                  <a:lnTo>
                    <a:pt x="1448" y="14"/>
                  </a:lnTo>
                  <a:lnTo>
                    <a:pt x="1383" y="14"/>
                  </a:lnTo>
                  <a:lnTo>
                    <a:pt x="1319" y="16"/>
                  </a:lnTo>
                  <a:lnTo>
                    <a:pt x="1255" y="17"/>
                  </a:lnTo>
                  <a:lnTo>
                    <a:pt x="1194" y="19"/>
                  </a:lnTo>
                  <a:lnTo>
                    <a:pt x="1134" y="20"/>
                  </a:lnTo>
                  <a:lnTo>
                    <a:pt x="1076" y="21"/>
                  </a:lnTo>
                  <a:lnTo>
                    <a:pt x="1018" y="21"/>
                  </a:lnTo>
                  <a:lnTo>
                    <a:pt x="961" y="23"/>
                  </a:lnTo>
                  <a:lnTo>
                    <a:pt x="906" y="24"/>
                  </a:lnTo>
                  <a:lnTo>
                    <a:pt x="853" y="26"/>
                  </a:lnTo>
                  <a:lnTo>
                    <a:pt x="801" y="27"/>
                  </a:lnTo>
                  <a:lnTo>
                    <a:pt x="750" y="29"/>
                  </a:lnTo>
                  <a:lnTo>
                    <a:pt x="701" y="30"/>
                  </a:lnTo>
                  <a:lnTo>
                    <a:pt x="652" y="32"/>
                  </a:lnTo>
                  <a:lnTo>
                    <a:pt x="605" y="35"/>
                  </a:lnTo>
                  <a:lnTo>
                    <a:pt x="560" y="36"/>
                  </a:lnTo>
                  <a:lnTo>
                    <a:pt x="517" y="37"/>
                  </a:lnTo>
                  <a:lnTo>
                    <a:pt x="475" y="39"/>
                  </a:lnTo>
                  <a:lnTo>
                    <a:pt x="434" y="40"/>
                  </a:lnTo>
                  <a:lnTo>
                    <a:pt x="397" y="42"/>
                  </a:lnTo>
                  <a:lnTo>
                    <a:pt x="359" y="43"/>
                  </a:lnTo>
                  <a:lnTo>
                    <a:pt x="324" y="46"/>
                  </a:lnTo>
                  <a:lnTo>
                    <a:pt x="290" y="48"/>
                  </a:lnTo>
                  <a:lnTo>
                    <a:pt x="258" y="49"/>
                  </a:lnTo>
                  <a:lnTo>
                    <a:pt x="228" y="50"/>
                  </a:lnTo>
                  <a:lnTo>
                    <a:pt x="200" y="53"/>
                  </a:lnTo>
                  <a:lnTo>
                    <a:pt x="173" y="55"/>
                  </a:lnTo>
                  <a:lnTo>
                    <a:pt x="148" y="56"/>
                  </a:lnTo>
                  <a:lnTo>
                    <a:pt x="125" y="59"/>
                  </a:lnTo>
                  <a:lnTo>
                    <a:pt x="103" y="61"/>
                  </a:lnTo>
                  <a:lnTo>
                    <a:pt x="84" y="62"/>
                  </a:lnTo>
                  <a:lnTo>
                    <a:pt x="67" y="65"/>
                  </a:lnTo>
                  <a:lnTo>
                    <a:pt x="51" y="66"/>
                  </a:lnTo>
                  <a:lnTo>
                    <a:pt x="38" y="68"/>
                  </a:lnTo>
                  <a:lnTo>
                    <a:pt x="26" y="71"/>
                  </a:lnTo>
                  <a:lnTo>
                    <a:pt x="18" y="72"/>
                  </a:lnTo>
                  <a:lnTo>
                    <a:pt x="10" y="75"/>
                  </a:lnTo>
                  <a:lnTo>
                    <a:pt x="5" y="76"/>
                  </a:lnTo>
                  <a:lnTo>
                    <a:pt x="2" y="79"/>
                  </a:lnTo>
                  <a:lnTo>
                    <a:pt x="0" y="81"/>
                  </a:lnTo>
                  <a:close/>
                </a:path>
              </a:pathLst>
            </a:custGeom>
            <a:solidFill>
              <a:srgbClr val="93A0FC"/>
            </a:solidFill>
            <a:ln w="9525">
              <a:solidFill>
                <a:srgbClr val="3366FF"/>
              </a:solidFill>
              <a:round/>
            </a:ln>
          </p:spPr>
          <p:txBody>
            <a:bodyPr/>
            <a:lstStyle/>
            <a:p>
              <a:endParaRPr lang="zh-CN" altLang="en-US">
                <a:latin typeface="微软雅黑 Light" panose="020B0502040204020203" pitchFamily="34" charset="-122"/>
                <a:ea typeface="微软雅黑 Light" panose="020B0502040204020203" pitchFamily="34" charset="-122"/>
              </a:endParaRPr>
            </a:p>
          </p:txBody>
        </p:sp>
        <p:sp>
          <p:nvSpPr>
            <p:cNvPr id="1053551" name="Text Box 71"/>
            <p:cNvSpPr txBox="1">
              <a:spLocks noChangeArrowheads="1"/>
            </p:cNvSpPr>
            <p:nvPr/>
          </p:nvSpPr>
          <p:spPr bwMode="auto">
            <a:xfrm>
              <a:off x="3886200" y="3657600"/>
              <a:ext cx="1397000" cy="623888"/>
            </a:xfrm>
            <a:prstGeom prst="rect">
              <a:avLst/>
            </a:prstGeom>
            <a:noFill/>
            <a:ln>
              <a:noFill/>
            </a:ln>
            <a:effectLst/>
          </p:spPr>
          <p:txBody>
            <a:bodyPr>
              <a:spAutoFit/>
            </a:bodyPr>
            <a:lstStyle/>
            <a:p>
              <a:pPr eaLnBrk="1" hangingPunct="1">
                <a:spcBef>
                  <a:spcPct val="50000"/>
                </a:spcBef>
                <a:buFont typeface="Wingdings" panose="05000000000000000000" pitchFamily="2" charset="2"/>
                <a:buNone/>
              </a:pPr>
              <a:r>
                <a:rPr lang="zh-CN" altLang="en-US" sz="1400">
                  <a:solidFill>
                    <a:schemeClr val="bg1"/>
                  </a:solidFill>
                  <a:latin typeface="微软雅黑 Light" panose="020B0502040204020203" pitchFamily="34" charset="-122"/>
                  <a:ea typeface="微软雅黑 Light" panose="020B0502040204020203" pitchFamily="34" charset="-122"/>
                </a:rPr>
                <a:t>数据交换池</a:t>
              </a:r>
              <a:endParaRPr lang="zh-CN" altLang="en-US" sz="1400">
                <a:solidFill>
                  <a:schemeClr val="bg1"/>
                </a:solidFill>
                <a:latin typeface="微软雅黑 Light" panose="020B0502040204020203" pitchFamily="34" charset="-122"/>
                <a:ea typeface="微软雅黑 Light" panose="020B0502040204020203" pitchFamily="34" charset="-122"/>
              </a:endParaRPr>
            </a:p>
            <a:p>
              <a:pPr eaLnBrk="1" hangingPunct="1">
                <a:spcBef>
                  <a:spcPct val="50000"/>
                </a:spcBef>
                <a:buFont typeface="Wingdings" panose="05000000000000000000" pitchFamily="2" charset="2"/>
                <a:buNone/>
              </a:pPr>
              <a:r>
                <a:rPr lang="en-US" altLang="zh-CN" sz="1400">
                  <a:solidFill>
                    <a:schemeClr val="bg1"/>
                  </a:solidFill>
                  <a:latin typeface="微软雅黑 Light" panose="020B0502040204020203" pitchFamily="34" charset="-122"/>
                  <a:ea typeface="微软雅黑 Light" panose="020B0502040204020203" pitchFamily="34" charset="-122"/>
                </a:rPr>
                <a:t>Data Pool</a:t>
              </a:r>
              <a:endParaRPr lang="en-US" altLang="zh-CN" sz="1400">
                <a:solidFill>
                  <a:schemeClr val="bg1"/>
                </a:solidFill>
                <a:latin typeface="微软雅黑 Light" panose="020B0502040204020203" pitchFamily="34" charset="-122"/>
                <a:ea typeface="微软雅黑 Light" panose="020B0502040204020203" pitchFamily="34" charset="-122"/>
              </a:endParaRPr>
            </a:p>
          </p:txBody>
        </p:sp>
        <p:sp>
          <p:nvSpPr>
            <p:cNvPr id="1053552" name="AutoShape 72"/>
            <p:cNvSpPr>
              <a:spLocks noChangeArrowheads="1"/>
            </p:cNvSpPr>
            <p:nvPr/>
          </p:nvSpPr>
          <p:spPr bwMode="auto">
            <a:xfrm>
              <a:off x="1995488" y="4495800"/>
              <a:ext cx="671512"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53" name="AutoShape 73"/>
            <p:cNvSpPr>
              <a:spLocks noChangeArrowheads="1"/>
            </p:cNvSpPr>
            <p:nvPr/>
          </p:nvSpPr>
          <p:spPr bwMode="auto">
            <a:xfrm>
              <a:off x="1981200" y="4886325"/>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54" name="AutoShape 74"/>
            <p:cNvSpPr>
              <a:spLocks noChangeArrowheads="1"/>
            </p:cNvSpPr>
            <p:nvPr/>
          </p:nvSpPr>
          <p:spPr bwMode="auto">
            <a:xfrm>
              <a:off x="1981200" y="5257800"/>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55" name="AutoShape 75"/>
            <p:cNvSpPr>
              <a:spLocks noChangeArrowheads="1"/>
            </p:cNvSpPr>
            <p:nvPr/>
          </p:nvSpPr>
          <p:spPr bwMode="auto">
            <a:xfrm>
              <a:off x="1981200" y="5648325"/>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56" name="Text Box 76"/>
            <p:cNvSpPr txBox="1">
              <a:spLocks noChangeArrowheads="1"/>
            </p:cNvSpPr>
            <p:nvPr/>
          </p:nvSpPr>
          <p:spPr bwMode="auto">
            <a:xfrm>
              <a:off x="2789046" y="1905000"/>
              <a:ext cx="411354" cy="1676400"/>
            </a:xfrm>
            <a:prstGeom prst="rect">
              <a:avLst/>
            </a:prstGeom>
            <a:noFill/>
            <a:ln>
              <a:noFill/>
            </a:ln>
            <a:effectLst/>
          </p:spPr>
          <p:txBody>
            <a:bodyPr vert="eaVert">
              <a:spAutoFit/>
            </a:bodyPr>
            <a:lstStyle/>
            <a:p>
              <a:pPr eaLnBrk="1" hangingPunct="1">
                <a:spcBef>
                  <a:spcPct val="50000"/>
                </a:spcBef>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实时抽取</a:t>
              </a:r>
              <a:br>
                <a:rPr lang="zh-CN" altLang="en-US" sz="1200" b="1">
                  <a:latin typeface="微软雅黑 Light" panose="020B0502040204020203" pitchFamily="34" charset="-122"/>
                  <a:ea typeface="微软雅黑 Light" panose="020B0502040204020203" pitchFamily="34" charset="-122"/>
                </a:rPr>
              </a:br>
              <a:r>
                <a:rPr lang="en-US" altLang="zh-CN" sz="1200" b="1">
                  <a:latin typeface="微软雅黑 Light" panose="020B0502040204020203" pitchFamily="34" charset="-122"/>
                  <a:ea typeface="微软雅黑 Light" panose="020B0502040204020203" pitchFamily="34" charset="-122"/>
                </a:rPr>
                <a:t>(DB Replication )</a:t>
              </a:r>
              <a:endParaRPr lang="en-US" altLang="zh-CN" sz="1200" b="1">
                <a:latin typeface="微软雅黑 Light" panose="020B0502040204020203" pitchFamily="34" charset="-122"/>
                <a:ea typeface="微软雅黑 Light" panose="020B0502040204020203" pitchFamily="34" charset="-122"/>
              </a:endParaRPr>
            </a:p>
          </p:txBody>
        </p:sp>
        <p:sp>
          <p:nvSpPr>
            <p:cNvPr id="1053557" name="Text Box 77"/>
            <p:cNvSpPr txBox="1">
              <a:spLocks noChangeArrowheads="1"/>
            </p:cNvSpPr>
            <p:nvPr/>
          </p:nvSpPr>
          <p:spPr bwMode="auto">
            <a:xfrm>
              <a:off x="2789046" y="4495800"/>
              <a:ext cx="411354" cy="1676400"/>
            </a:xfrm>
            <a:prstGeom prst="rect">
              <a:avLst/>
            </a:prstGeom>
            <a:noFill/>
            <a:ln>
              <a:noFill/>
            </a:ln>
            <a:effectLst/>
          </p:spPr>
          <p:txBody>
            <a:bodyPr vert="eaVert">
              <a:spAutoFit/>
            </a:bodyPr>
            <a:lstStyle/>
            <a:p>
              <a:pPr eaLnBrk="1" hangingPunct="1">
                <a:spcBef>
                  <a:spcPct val="50000"/>
                </a:spcBef>
                <a:buFont typeface="Wingdings" panose="05000000000000000000" pitchFamily="2" charset="2"/>
                <a:buNone/>
              </a:pPr>
              <a:r>
                <a:rPr lang="zh-CN" altLang="en-US" sz="1200" b="1">
                  <a:latin typeface="微软雅黑 Light" panose="020B0502040204020203" pitchFamily="34" charset="-122"/>
                  <a:ea typeface="微软雅黑 Light" panose="020B0502040204020203" pitchFamily="34" charset="-122"/>
                </a:rPr>
                <a:t>定时抽取</a:t>
              </a:r>
              <a:br>
                <a:rPr lang="zh-CN" altLang="en-US" sz="1200" b="1">
                  <a:latin typeface="微软雅黑 Light" panose="020B0502040204020203" pitchFamily="34" charset="-122"/>
                  <a:ea typeface="微软雅黑 Light" panose="020B0502040204020203" pitchFamily="34" charset="-122"/>
                </a:rPr>
              </a:br>
              <a:r>
                <a:rPr lang="en-US" altLang="zh-CN" sz="1200" b="1">
                  <a:latin typeface="微软雅黑 Light" panose="020B0502040204020203" pitchFamily="34" charset="-122"/>
                  <a:ea typeface="微软雅黑 Light" panose="020B0502040204020203" pitchFamily="34" charset="-122"/>
                </a:rPr>
                <a:t>(DB Replication )</a:t>
              </a:r>
              <a:endParaRPr lang="en-US" altLang="zh-CN" sz="1200" b="1">
                <a:latin typeface="微软雅黑 Light" panose="020B0502040204020203" pitchFamily="34" charset="-122"/>
                <a:ea typeface="微软雅黑 Light" panose="020B0502040204020203" pitchFamily="34" charset="-122"/>
              </a:endParaRPr>
            </a:p>
          </p:txBody>
        </p:sp>
        <p:sp>
          <p:nvSpPr>
            <p:cNvPr id="1053558" name="AutoShape 78"/>
            <p:cNvSpPr>
              <a:spLocks noChangeArrowheads="1"/>
            </p:cNvSpPr>
            <p:nvPr/>
          </p:nvSpPr>
          <p:spPr bwMode="auto">
            <a:xfrm>
              <a:off x="5105400" y="2057400"/>
              <a:ext cx="685800" cy="914400"/>
            </a:xfrm>
            <a:prstGeom prst="flowChartAlternateProcess">
              <a:avLst/>
            </a:prstGeom>
            <a:solidFill>
              <a:srgbClr val="969696"/>
            </a:solidFill>
            <a:ln w="9525">
              <a:solidFill>
                <a:schemeClr val="tx1"/>
              </a:solidFill>
              <a:miter lim="800000"/>
            </a:ln>
            <a:effectLst/>
          </p:spPr>
          <p:txBody>
            <a:bodyPr wrap="none" anchor="ctr"/>
            <a:lstStyle/>
            <a:p>
              <a:r>
                <a:rPr lang="en-US" altLang="zh-CN" sz="1200">
                  <a:solidFill>
                    <a:schemeClr val="bg1"/>
                  </a:solidFill>
                  <a:latin typeface="微软雅黑 Light" panose="020B0502040204020203" pitchFamily="34" charset="-122"/>
                  <a:ea typeface="微软雅黑 Light" panose="020B0502040204020203" pitchFamily="34" charset="-122"/>
                </a:rPr>
                <a:t>PUSH</a:t>
              </a:r>
              <a:endParaRPr lang="en-US" altLang="zh-CN" sz="1200">
                <a:solidFill>
                  <a:schemeClr val="bg1"/>
                </a:solidFill>
                <a:latin typeface="微软雅黑 Light" panose="020B0502040204020203" pitchFamily="34" charset="-122"/>
                <a:ea typeface="微软雅黑 Light" panose="020B0502040204020203" pitchFamily="34" charset="-122"/>
              </a:endParaRPr>
            </a:p>
            <a:p>
              <a:r>
                <a:rPr lang="en-US" altLang="zh-CN" sz="1200">
                  <a:solidFill>
                    <a:schemeClr val="bg1"/>
                  </a:solidFill>
                  <a:latin typeface="微软雅黑 Light" panose="020B0502040204020203" pitchFamily="34" charset="-122"/>
                  <a:ea typeface="微软雅黑 Light" panose="020B0502040204020203" pitchFamily="34" charset="-122"/>
                </a:rPr>
                <a:t> Or </a:t>
              </a:r>
              <a:endParaRPr lang="en-US" altLang="zh-CN" sz="1200">
                <a:solidFill>
                  <a:schemeClr val="bg1"/>
                </a:solidFill>
                <a:latin typeface="微软雅黑 Light" panose="020B0502040204020203" pitchFamily="34" charset="-122"/>
                <a:ea typeface="微软雅黑 Light" panose="020B0502040204020203" pitchFamily="34" charset="-122"/>
              </a:endParaRPr>
            </a:p>
            <a:p>
              <a:r>
                <a:rPr lang="zh-CN" altLang="en-US" sz="1200">
                  <a:solidFill>
                    <a:schemeClr val="bg1"/>
                  </a:solidFill>
                  <a:latin typeface="微软雅黑 Light" panose="020B0502040204020203" pitchFamily="34" charset="-122"/>
                  <a:ea typeface="微软雅黑 Light" panose="020B0502040204020203" pitchFamily="34" charset="-122"/>
                </a:rPr>
                <a:t>　</a:t>
              </a:r>
              <a:r>
                <a:rPr lang="en-US" altLang="zh-CN" sz="1200">
                  <a:solidFill>
                    <a:schemeClr val="bg1"/>
                  </a:solidFill>
                  <a:latin typeface="微软雅黑 Light" panose="020B0502040204020203" pitchFamily="34" charset="-122"/>
                  <a:ea typeface="微软雅黑 Light" panose="020B0502040204020203" pitchFamily="34" charset="-122"/>
                </a:rPr>
                <a:t>PULL</a:t>
              </a:r>
              <a:r>
                <a:rPr lang="zh-CN" altLang="en-US" sz="1200">
                  <a:solidFill>
                    <a:schemeClr val="bg1"/>
                  </a:solidFill>
                  <a:latin typeface="微软雅黑 Light" panose="020B0502040204020203" pitchFamily="34" charset="-122"/>
                  <a:ea typeface="微软雅黑 Light" panose="020B0502040204020203" pitchFamily="34" charset="-122"/>
                </a:rPr>
                <a:t>　</a:t>
              </a:r>
              <a:endParaRPr lang="zh-CN" altLang="en-US" sz="1200">
                <a:solidFill>
                  <a:schemeClr val="bg1"/>
                </a:solidFill>
                <a:latin typeface="微软雅黑 Light" panose="020B0502040204020203" pitchFamily="34" charset="-122"/>
                <a:ea typeface="微软雅黑 Light" panose="020B0502040204020203" pitchFamily="34" charset="-122"/>
              </a:endParaRPr>
            </a:p>
            <a:p>
              <a:r>
                <a:rPr lang="en-US" altLang="zh-CN" sz="1200">
                  <a:solidFill>
                    <a:schemeClr val="bg1"/>
                  </a:solidFill>
                  <a:latin typeface="微软雅黑 Light" panose="020B0502040204020203" pitchFamily="34" charset="-122"/>
                  <a:ea typeface="微软雅黑 Light" panose="020B0502040204020203" pitchFamily="34" charset="-122"/>
                </a:rPr>
                <a:t>Tech.</a:t>
              </a:r>
              <a:endParaRPr lang="en-GB" altLang="zh-CN" sz="1200">
                <a:solidFill>
                  <a:schemeClr val="bg1"/>
                </a:solidFill>
                <a:latin typeface="微软雅黑 Light" panose="020B0502040204020203" pitchFamily="34" charset="-122"/>
                <a:ea typeface="微软雅黑 Light" panose="020B0502040204020203" pitchFamily="34" charset="-122"/>
              </a:endParaRPr>
            </a:p>
          </p:txBody>
        </p:sp>
        <p:sp>
          <p:nvSpPr>
            <p:cNvPr id="1053559" name="AutoShape 79"/>
            <p:cNvSpPr>
              <a:spLocks noChangeArrowheads="1"/>
            </p:cNvSpPr>
            <p:nvPr/>
          </p:nvSpPr>
          <p:spPr bwMode="auto">
            <a:xfrm>
              <a:off x="3352800" y="2057400"/>
              <a:ext cx="1676400" cy="914400"/>
            </a:xfrm>
            <a:prstGeom prst="roundRect">
              <a:avLst>
                <a:gd name="adj" fmla="val 16667"/>
              </a:avLst>
            </a:prstGeom>
            <a:solidFill>
              <a:schemeClr val="folHlink"/>
            </a:solidFill>
            <a:ln w="9525" algn="ctr">
              <a:solidFill>
                <a:schemeClr val="hlink"/>
              </a:solidFill>
              <a:round/>
            </a:ln>
            <a:effectLst/>
          </p:spPr>
          <p:txBody>
            <a:bodyPr wrap="none" anchor="ctr"/>
            <a:lstStyle/>
            <a:p>
              <a:pPr eaLnBrk="1" hangingPunct="1">
                <a:buFont typeface="Wingdings" panose="05000000000000000000" pitchFamily="2" charset="2"/>
                <a:buNone/>
              </a:pPr>
              <a:r>
                <a:rPr lang="zh-CN" altLang="en-US" sz="1400">
                  <a:latin typeface="微软雅黑 Light" panose="020B0502040204020203" pitchFamily="34" charset="-122"/>
                  <a:ea typeface="微软雅黑 Light" panose="020B0502040204020203" pitchFamily="34" charset="-122"/>
                </a:rPr>
                <a:t>实时数据交换</a:t>
              </a:r>
              <a:endParaRPr lang="zh-CN" altLang="en-US" sz="1400">
                <a:latin typeface="微软雅黑 Light" panose="020B0502040204020203" pitchFamily="34" charset="-122"/>
                <a:ea typeface="微软雅黑 Light" panose="020B0502040204020203" pitchFamily="34" charset="-122"/>
              </a:endParaRPr>
            </a:p>
          </p:txBody>
        </p:sp>
        <p:sp>
          <p:nvSpPr>
            <p:cNvPr id="1053560" name="AutoShape 80"/>
            <p:cNvSpPr>
              <a:spLocks noChangeArrowheads="1"/>
            </p:cNvSpPr>
            <p:nvPr/>
          </p:nvSpPr>
          <p:spPr bwMode="auto">
            <a:xfrm>
              <a:off x="5105400" y="4876800"/>
              <a:ext cx="685800" cy="914400"/>
            </a:xfrm>
            <a:prstGeom prst="flowChartAlternateProcess">
              <a:avLst/>
            </a:prstGeom>
            <a:solidFill>
              <a:srgbClr val="969696"/>
            </a:solidFill>
            <a:ln w="9525">
              <a:solidFill>
                <a:schemeClr val="tx1"/>
              </a:solidFill>
              <a:miter lim="800000"/>
            </a:ln>
            <a:effectLst/>
          </p:spPr>
          <p:txBody>
            <a:bodyPr wrap="none" anchor="ctr"/>
            <a:lstStyle/>
            <a:p>
              <a:r>
                <a:rPr lang="en-US" altLang="zh-CN" sz="1200">
                  <a:solidFill>
                    <a:schemeClr val="bg1"/>
                  </a:solidFill>
                  <a:latin typeface="微软雅黑 Light" panose="020B0502040204020203" pitchFamily="34" charset="-122"/>
                  <a:ea typeface="微软雅黑 Light" panose="020B0502040204020203" pitchFamily="34" charset="-122"/>
                </a:rPr>
                <a:t>PUSH</a:t>
              </a:r>
              <a:endParaRPr lang="en-US" altLang="zh-CN" sz="1200">
                <a:solidFill>
                  <a:schemeClr val="bg1"/>
                </a:solidFill>
                <a:latin typeface="微软雅黑 Light" panose="020B0502040204020203" pitchFamily="34" charset="-122"/>
                <a:ea typeface="微软雅黑 Light" panose="020B0502040204020203" pitchFamily="34" charset="-122"/>
              </a:endParaRPr>
            </a:p>
            <a:p>
              <a:r>
                <a:rPr lang="en-US" altLang="zh-CN" sz="1200">
                  <a:solidFill>
                    <a:schemeClr val="bg1"/>
                  </a:solidFill>
                  <a:latin typeface="微软雅黑 Light" panose="020B0502040204020203" pitchFamily="34" charset="-122"/>
                  <a:ea typeface="微软雅黑 Light" panose="020B0502040204020203" pitchFamily="34" charset="-122"/>
                </a:rPr>
                <a:t> Or </a:t>
              </a:r>
              <a:endParaRPr lang="en-US" altLang="zh-CN" sz="1200">
                <a:solidFill>
                  <a:schemeClr val="bg1"/>
                </a:solidFill>
                <a:latin typeface="微软雅黑 Light" panose="020B0502040204020203" pitchFamily="34" charset="-122"/>
                <a:ea typeface="微软雅黑 Light" panose="020B0502040204020203" pitchFamily="34" charset="-122"/>
              </a:endParaRPr>
            </a:p>
            <a:p>
              <a:r>
                <a:rPr lang="zh-CN" altLang="en-US" sz="1200">
                  <a:solidFill>
                    <a:schemeClr val="bg1"/>
                  </a:solidFill>
                  <a:latin typeface="微软雅黑 Light" panose="020B0502040204020203" pitchFamily="34" charset="-122"/>
                  <a:ea typeface="微软雅黑 Light" panose="020B0502040204020203" pitchFamily="34" charset="-122"/>
                </a:rPr>
                <a:t>　</a:t>
              </a:r>
              <a:r>
                <a:rPr lang="en-US" altLang="zh-CN" sz="1200">
                  <a:solidFill>
                    <a:schemeClr val="bg1"/>
                  </a:solidFill>
                  <a:latin typeface="微软雅黑 Light" panose="020B0502040204020203" pitchFamily="34" charset="-122"/>
                  <a:ea typeface="微软雅黑 Light" panose="020B0502040204020203" pitchFamily="34" charset="-122"/>
                </a:rPr>
                <a:t>PULL</a:t>
              </a:r>
              <a:r>
                <a:rPr lang="zh-CN" altLang="en-US" sz="1200">
                  <a:solidFill>
                    <a:schemeClr val="bg1"/>
                  </a:solidFill>
                  <a:latin typeface="微软雅黑 Light" panose="020B0502040204020203" pitchFamily="34" charset="-122"/>
                  <a:ea typeface="微软雅黑 Light" panose="020B0502040204020203" pitchFamily="34" charset="-122"/>
                </a:rPr>
                <a:t>　</a:t>
              </a:r>
              <a:endParaRPr lang="zh-CN" altLang="en-US" sz="1200">
                <a:solidFill>
                  <a:schemeClr val="bg1"/>
                </a:solidFill>
                <a:latin typeface="微软雅黑 Light" panose="020B0502040204020203" pitchFamily="34" charset="-122"/>
                <a:ea typeface="微软雅黑 Light" panose="020B0502040204020203" pitchFamily="34" charset="-122"/>
              </a:endParaRPr>
            </a:p>
            <a:p>
              <a:r>
                <a:rPr lang="en-US" altLang="zh-CN" sz="1200">
                  <a:solidFill>
                    <a:schemeClr val="bg1"/>
                  </a:solidFill>
                  <a:latin typeface="微软雅黑 Light" panose="020B0502040204020203" pitchFamily="34" charset="-122"/>
                  <a:ea typeface="微软雅黑 Light" panose="020B0502040204020203" pitchFamily="34" charset="-122"/>
                </a:rPr>
                <a:t>Tech.</a:t>
              </a:r>
              <a:endParaRPr lang="en-GB" altLang="zh-CN" sz="1200">
                <a:solidFill>
                  <a:schemeClr val="bg1"/>
                </a:solidFill>
                <a:latin typeface="微软雅黑 Light" panose="020B0502040204020203" pitchFamily="34" charset="-122"/>
                <a:ea typeface="微软雅黑 Light" panose="020B0502040204020203" pitchFamily="34" charset="-122"/>
              </a:endParaRPr>
            </a:p>
          </p:txBody>
        </p:sp>
        <p:sp>
          <p:nvSpPr>
            <p:cNvPr id="1053561" name="AutoShape 81"/>
            <p:cNvSpPr>
              <a:spLocks noChangeArrowheads="1"/>
            </p:cNvSpPr>
            <p:nvPr/>
          </p:nvSpPr>
          <p:spPr bwMode="auto">
            <a:xfrm>
              <a:off x="3352800" y="4876800"/>
              <a:ext cx="1676400" cy="914400"/>
            </a:xfrm>
            <a:prstGeom prst="roundRect">
              <a:avLst>
                <a:gd name="adj" fmla="val 16667"/>
              </a:avLst>
            </a:prstGeom>
            <a:solidFill>
              <a:schemeClr val="folHlink"/>
            </a:solidFill>
            <a:ln w="9525" algn="ctr">
              <a:solidFill>
                <a:schemeClr val="hlink"/>
              </a:solidFill>
              <a:round/>
            </a:ln>
            <a:effectLst/>
          </p:spPr>
          <p:txBody>
            <a:bodyPr wrap="none" anchor="ctr"/>
            <a:lstStyle/>
            <a:p>
              <a:pPr eaLnBrk="1" hangingPunct="1">
                <a:buFont typeface="Wingdings" panose="05000000000000000000" pitchFamily="2" charset="2"/>
                <a:buNone/>
              </a:pPr>
              <a:r>
                <a:rPr lang="zh-CN" altLang="en-US" sz="1400">
                  <a:latin typeface="微软雅黑 Light" panose="020B0502040204020203" pitchFamily="34" charset="-122"/>
                  <a:ea typeface="微软雅黑 Light" panose="020B0502040204020203" pitchFamily="34" charset="-122"/>
                </a:rPr>
                <a:t>批量数据交换</a:t>
              </a:r>
              <a:endParaRPr lang="zh-CN" altLang="en-US" sz="1400">
                <a:latin typeface="微软雅黑 Light" panose="020B0502040204020203" pitchFamily="34" charset="-122"/>
                <a:ea typeface="微软雅黑 Light" panose="020B0502040204020203" pitchFamily="34" charset="-122"/>
              </a:endParaRPr>
            </a:p>
          </p:txBody>
        </p:sp>
        <p:sp>
          <p:nvSpPr>
            <p:cNvPr id="1053562" name="Rectangle 82"/>
            <p:cNvSpPr>
              <a:spLocks noChangeArrowheads="1"/>
            </p:cNvSpPr>
            <p:nvPr/>
          </p:nvSpPr>
          <p:spPr bwMode="auto">
            <a:xfrm>
              <a:off x="6781800" y="1524000"/>
              <a:ext cx="571500" cy="2057400"/>
            </a:xfrm>
            <a:prstGeom prst="rect">
              <a:avLst/>
            </a:prstGeom>
            <a:solidFill>
              <a:srgbClr val="969696"/>
            </a:solidFill>
            <a:ln w="9525">
              <a:solidFill>
                <a:schemeClr val="tx1"/>
              </a:solidFill>
              <a:miter lim="800000"/>
            </a:ln>
            <a:effectLst/>
          </p:spPr>
          <p:txBody>
            <a:bodyPr wrap="none" anchor="ctr"/>
            <a:lstStyle/>
            <a:p>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Message</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XML</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Web</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Service</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endParaRPr lang="en-GB" altLang="zh-CN" sz="1400">
                <a:solidFill>
                  <a:schemeClr val="bg1"/>
                </a:solidFill>
                <a:latin typeface="微软雅黑 Light" panose="020B0502040204020203" pitchFamily="34" charset="-122"/>
                <a:ea typeface="微软雅黑 Light" panose="020B0502040204020203" pitchFamily="34" charset="-122"/>
              </a:endParaRPr>
            </a:p>
          </p:txBody>
        </p:sp>
        <p:sp>
          <p:nvSpPr>
            <p:cNvPr id="1053563" name="Rectangle 83"/>
            <p:cNvSpPr>
              <a:spLocks noChangeArrowheads="1"/>
            </p:cNvSpPr>
            <p:nvPr/>
          </p:nvSpPr>
          <p:spPr bwMode="auto">
            <a:xfrm>
              <a:off x="6781800" y="4038600"/>
              <a:ext cx="571500" cy="2286000"/>
            </a:xfrm>
            <a:prstGeom prst="rect">
              <a:avLst/>
            </a:prstGeom>
            <a:solidFill>
              <a:srgbClr val="969696"/>
            </a:solidFill>
            <a:ln w="9525">
              <a:solidFill>
                <a:schemeClr val="tx1"/>
              </a:solidFill>
              <a:miter lim="800000"/>
            </a:ln>
            <a:effectLst/>
          </p:spPr>
          <p:txBody>
            <a:bodyPr wrap="none" anchor="ctr"/>
            <a:lstStyle/>
            <a:p>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JDBC</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ODBC</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Flat </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r>
                <a:rPr lang="en-US" altLang="zh-CN" sz="1400">
                  <a:solidFill>
                    <a:schemeClr val="bg1"/>
                  </a:solidFill>
                  <a:latin typeface="微软雅黑 Light" panose="020B0502040204020203" pitchFamily="34" charset="-122"/>
                  <a:ea typeface="微软雅黑 Light" panose="020B0502040204020203" pitchFamily="34" charset="-122"/>
                </a:rPr>
                <a:t>File</a:t>
              </a:r>
              <a:endParaRPr lang="en-US" altLang="zh-CN" sz="1400">
                <a:solidFill>
                  <a:schemeClr val="bg1"/>
                </a:solidFill>
                <a:latin typeface="微软雅黑 Light" panose="020B0502040204020203" pitchFamily="34" charset="-122"/>
                <a:ea typeface="微软雅黑 Light" panose="020B0502040204020203" pitchFamily="34" charset="-122"/>
              </a:endParaRPr>
            </a:p>
            <a:p>
              <a:pPr>
                <a:lnSpc>
                  <a:spcPct val="70000"/>
                </a:lnSpc>
              </a:pPr>
              <a:endParaRPr lang="en-US" altLang="zh-CN" sz="14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en-US" altLang="zh-CN" sz="1400">
                  <a:solidFill>
                    <a:schemeClr val="bg1"/>
                  </a:solidFill>
                  <a:latin typeface="微软雅黑 Light" panose="020B0502040204020203" pitchFamily="34" charset="-122"/>
                  <a:ea typeface="微软雅黑 Light" panose="020B0502040204020203" pitchFamily="34" charset="-122"/>
                </a:rPr>
                <a:t>FTP</a:t>
              </a:r>
              <a:endParaRPr lang="en-US" altLang="zh-CN" sz="14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en-US" altLang="zh-CN" sz="1400">
                  <a:solidFill>
                    <a:schemeClr val="bg1"/>
                  </a:solidFill>
                  <a:latin typeface="微软雅黑 Light" panose="020B0502040204020203" pitchFamily="34" charset="-122"/>
                  <a:ea typeface="微软雅黑 Light" panose="020B0502040204020203" pitchFamily="34" charset="-122"/>
                </a:rPr>
                <a:t>HTTP</a:t>
              </a:r>
              <a:endParaRPr lang="en-US" altLang="zh-CN" sz="14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en-US" altLang="zh-CN" sz="1400">
                  <a:solidFill>
                    <a:schemeClr val="bg1"/>
                  </a:solidFill>
                  <a:latin typeface="微软雅黑 Light" panose="020B0502040204020203" pitchFamily="34" charset="-122"/>
                  <a:ea typeface="微软雅黑 Light" panose="020B0502040204020203" pitchFamily="34" charset="-122"/>
                </a:rPr>
                <a:t>SSL</a:t>
              </a:r>
              <a:endParaRPr lang="en-US" altLang="zh-CN" sz="14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endParaRPr lang="en-US" altLang="zh-CN" sz="1400">
                <a:solidFill>
                  <a:schemeClr val="bg1"/>
                </a:solidFill>
                <a:latin typeface="微软雅黑 Light" panose="020B0502040204020203" pitchFamily="34" charset="-122"/>
                <a:ea typeface="微软雅黑 Light" panose="020B0502040204020203" pitchFamily="34" charset="-122"/>
              </a:endParaRPr>
            </a:p>
            <a:p>
              <a:pPr eaLnBrk="1" hangingPunct="1">
                <a:buFont typeface="Wingdings" panose="05000000000000000000" pitchFamily="2" charset="2"/>
                <a:buNone/>
              </a:pPr>
              <a:r>
                <a:rPr lang="en-US" altLang="zh-CN" sz="1400">
                  <a:solidFill>
                    <a:schemeClr val="bg1"/>
                  </a:solidFill>
                  <a:latin typeface="微软雅黑 Light" panose="020B0502040204020203" pitchFamily="34" charset="-122"/>
                  <a:ea typeface="微软雅黑 Light" panose="020B0502040204020203" pitchFamily="34" charset="-122"/>
                </a:rPr>
                <a:t>Mail</a:t>
              </a:r>
              <a:br>
                <a:rPr lang="en-US" altLang="zh-CN" sz="1400">
                  <a:solidFill>
                    <a:schemeClr val="bg1"/>
                  </a:solidFill>
                  <a:latin typeface="微软雅黑 Light" panose="020B0502040204020203" pitchFamily="34" charset="-122"/>
                  <a:ea typeface="微软雅黑 Light" panose="020B0502040204020203" pitchFamily="34" charset="-122"/>
                </a:rPr>
              </a:br>
              <a:endParaRPr lang="en-GB" altLang="zh-CN" sz="1400">
                <a:solidFill>
                  <a:schemeClr val="bg1"/>
                </a:solidFill>
                <a:latin typeface="微软雅黑 Light" panose="020B0502040204020203" pitchFamily="34" charset="-122"/>
                <a:ea typeface="微软雅黑 Light" panose="020B0502040204020203" pitchFamily="34" charset="-122"/>
              </a:endParaRPr>
            </a:p>
          </p:txBody>
        </p:sp>
        <p:sp>
          <p:nvSpPr>
            <p:cNvPr id="1053564" name="AutoShape 84"/>
            <p:cNvSpPr>
              <a:spLocks noChangeArrowheads="1"/>
            </p:cNvSpPr>
            <p:nvPr/>
          </p:nvSpPr>
          <p:spPr bwMode="auto">
            <a:xfrm>
              <a:off x="5957888" y="1895475"/>
              <a:ext cx="671512"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65" name="AutoShape 85"/>
            <p:cNvSpPr>
              <a:spLocks noChangeArrowheads="1"/>
            </p:cNvSpPr>
            <p:nvPr/>
          </p:nvSpPr>
          <p:spPr bwMode="auto">
            <a:xfrm>
              <a:off x="5943600" y="2286000"/>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66" name="AutoShape 86"/>
            <p:cNvSpPr>
              <a:spLocks noChangeArrowheads="1"/>
            </p:cNvSpPr>
            <p:nvPr/>
          </p:nvSpPr>
          <p:spPr bwMode="auto">
            <a:xfrm>
              <a:off x="5943600" y="2657475"/>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67" name="AutoShape 87"/>
            <p:cNvSpPr>
              <a:spLocks noChangeArrowheads="1"/>
            </p:cNvSpPr>
            <p:nvPr/>
          </p:nvSpPr>
          <p:spPr bwMode="auto">
            <a:xfrm>
              <a:off x="5943600" y="3048000"/>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68" name="AutoShape 88"/>
            <p:cNvSpPr>
              <a:spLocks noChangeArrowheads="1"/>
            </p:cNvSpPr>
            <p:nvPr/>
          </p:nvSpPr>
          <p:spPr bwMode="auto">
            <a:xfrm>
              <a:off x="5957888" y="4419600"/>
              <a:ext cx="671512"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69" name="AutoShape 89"/>
            <p:cNvSpPr>
              <a:spLocks noChangeArrowheads="1"/>
            </p:cNvSpPr>
            <p:nvPr/>
          </p:nvSpPr>
          <p:spPr bwMode="auto">
            <a:xfrm>
              <a:off x="5943600" y="4810125"/>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70" name="AutoShape 90"/>
            <p:cNvSpPr>
              <a:spLocks noChangeArrowheads="1"/>
            </p:cNvSpPr>
            <p:nvPr/>
          </p:nvSpPr>
          <p:spPr bwMode="auto">
            <a:xfrm>
              <a:off x="5943600" y="5181600"/>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sp>
          <p:nvSpPr>
            <p:cNvPr id="1053571" name="AutoShape 91"/>
            <p:cNvSpPr>
              <a:spLocks noChangeArrowheads="1"/>
            </p:cNvSpPr>
            <p:nvPr/>
          </p:nvSpPr>
          <p:spPr bwMode="auto">
            <a:xfrm>
              <a:off x="5943600" y="5572125"/>
              <a:ext cx="671513" cy="371475"/>
            </a:xfrm>
            <a:prstGeom prst="notchedRightArrow">
              <a:avLst>
                <a:gd name="adj1" fmla="val 50000"/>
                <a:gd name="adj2" fmla="val 45192"/>
              </a:avLst>
            </a:prstGeom>
            <a:solidFill>
              <a:srgbClr val="3366FF"/>
            </a:solidFill>
            <a:ln w="9525" algn="ctr">
              <a:solidFill>
                <a:schemeClr val="tx1"/>
              </a:solidFill>
              <a:miter lim="800000"/>
            </a:ln>
            <a:effectLst/>
          </p:spPr>
          <p:txBody>
            <a:bodyPr wrap="none" anchor="ctr"/>
            <a:lstStyle/>
            <a:p>
              <a:endParaRPr lang="zh-CN" altLang="en-US">
                <a:latin typeface="微软雅黑 Light" panose="020B0502040204020203" pitchFamily="34" charset="-122"/>
                <a:ea typeface="微软雅黑 Light" panose="020B0502040204020203" pitchFamily="34" charset="-122"/>
              </a:endParaRPr>
            </a:p>
          </p:txBody>
        </p: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572"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未来XX公司数据交换平台以支持核心业务应用系统为目标，整体框架设计包含如下的功能</a:t>
            </a:r>
            <a:endParaRPr lang="zh-CN" altLang="en-US" sz="2400" dirty="0">
              <a:solidFill>
                <a:schemeClr val="bg1"/>
              </a:solidFill>
            </a:endParaRPr>
          </a:p>
        </p:txBody>
      </p:sp>
      <p:grpSp>
        <p:nvGrpSpPr>
          <p:cNvPr id="660" name="Group 3"/>
          <p:cNvGrpSpPr/>
          <p:nvPr/>
        </p:nvGrpSpPr>
        <p:grpSpPr bwMode="auto">
          <a:xfrm>
            <a:off x="10054087" y="174148"/>
            <a:ext cx="990600" cy="685800"/>
            <a:chOff x="4656" y="816"/>
            <a:chExt cx="672" cy="576"/>
          </a:xfrm>
        </p:grpSpPr>
        <p:sp>
          <p:nvSpPr>
            <p:cNvPr id="1053573"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表现层</a:t>
              </a:r>
              <a:endParaRPr lang="zh-CN" altLang="en-US" sz="900" b="1"/>
            </a:p>
          </p:txBody>
        </p:sp>
        <p:sp>
          <p:nvSpPr>
            <p:cNvPr id="1053574"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575" name="Rectangle 6"/>
            <p:cNvSpPr>
              <a:spLocks noChangeArrowheads="1"/>
            </p:cNvSpPr>
            <p:nvPr/>
          </p:nvSpPr>
          <p:spPr bwMode="auto">
            <a:xfrm>
              <a:off x="4656" y="1104"/>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集成层</a:t>
              </a:r>
              <a:endParaRPr lang="zh-CN" altLang="en-US" sz="900" b="1" dirty="0">
                <a:solidFill>
                  <a:schemeClr val="bg1"/>
                </a:solidFill>
              </a:endParaRPr>
            </a:p>
          </p:txBody>
        </p:sp>
        <p:sp>
          <p:nvSpPr>
            <p:cNvPr id="1053576"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数据层</a:t>
              </a:r>
              <a:endParaRPr lang="zh-CN" altLang="en-US" sz="900" b="1" dirty="0"/>
            </a:p>
          </p:txBody>
        </p:sp>
      </p:grpSp>
      <p:grpSp>
        <p:nvGrpSpPr>
          <p:cNvPr id="661" name="组合 50"/>
          <p:cNvGrpSpPr/>
          <p:nvPr/>
        </p:nvGrpSpPr>
        <p:grpSpPr>
          <a:xfrm>
            <a:off x="444500" y="1184856"/>
            <a:ext cx="11210880" cy="5327546"/>
            <a:chOff x="444500" y="1295400"/>
            <a:chExt cx="8394700" cy="5029200"/>
          </a:xfrm>
        </p:grpSpPr>
        <p:sp>
          <p:nvSpPr>
            <p:cNvPr id="1053577" name="Rectangle 2"/>
            <p:cNvSpPr>
              <a:spLocks noChangeArrowheads="1"/>
            </p:cNvSpPr>
            <p:nvPr/>
          </p:nvSpPr>
          <p:spPr bwMode="auto">
            <a:xfrm>
              <a:off x="457200" y="2514600"/>
              <a:ext cx="8382000" cy="2514600"/>
            </a:xfrm>
            <a:prstGeom prst="rect">
              <a:avLst/>
            </a:prstGeom>
            <a:solidFill>
              <a:srgbClr val="EAEAEA"/>
            </a:solidFill>
            <a:ln w="9525" algn="ctr">
              <a:solidFill>
                <a:schemeClr val="tx1"/>
              </a:solidFill>
              <a:prstDash val="lgDash"/>
              <a:miter lim="800000"/>
            </a:ln>
            <a:effectLst/>
          </p:spPr>
          <p:txBody>
            <a:bodyPr wrap="none"/>
            <a:lstStyle/>
            <a:p>
              <a:pPr algn="l"/>
              <a:endParaRPr lang="zh-CN" altLang="zh-CN" sz="1300">
                <a:latin typeface="Times New Roman" panose="02020603050405020304" pitchFamily="18" charset="0"/>
              </a:endParaRPr>
            </a:p>
          </p:txBody>
        </p:sp>
        <p:sp>
          <p:nvSpPr>
            <p:cNvPr id="1053578" name="AutoShape 3"/>
            <p:cNvSpPr>
              <a:spLocks noChangeArrowheads="1"/>
            </p:cNvSpPr>
            <p:nvPr/>
          </p:nvSpPr>
          <p:spPr bwMode="auto">
            <a:xfrm>
              <a:off x="6934200" y="2438400"/>
              <a:ext cx="152400" cy="685800"/>
            </a:xfrm>
            <a:prstGeom prst="upDownArrow">
              <a:avLst>
                <a:gd name="adj1" fmla="val 50000"/>
                <a:gd name="adj2" fmla="val 90000"/>
              </a:avLst>
            </a:prstGeom>
            <a:solidFill>
              <a:schemeClr val="accent2"/>
            </a:solidFill>
            <a:ln w="9525" algn="ctr">
              <a:solidFill>
                <a:schemeClr val="tx1"/>
              </a:solidFill>
              <a:miter lim="800000"/>
            </a:ln>
            <a:effectLst/>
          </p:spPr>
          <p:txBody>
            <a:bodyPr wrap="none" anchor="ctr"/>
            <a:lstStyle/>
            <a:p>
              <a:endParaRPr lang="zh-CN" altLang="en-US"/>
            </a:p>
          </p:txBody>
        </p:sp>
        <p:sp>
          <p:nvSpPr>
            <p:cNvPr id="1053579" name="AutoShape 4"/>
            <p:cNvSpPr>
              <a:spLocks noChangeArrowheads="1"/>
            </p:cNvSpPr>
            <p:nvPr/>
          </p:nvSpPr>
          <p:spPr bwMode="auto">
            <a:xfrm>
              <a:off x="5562600" y="2438400"/>
              <a:ext cx="165100" cy="685800"/>
            </a:xfrm>
            <a:prstGeom prst="upDownArrow">
              <a:avLst>
                <a:gd name="adj1" fmla="val 50000"/>
                <a:gd name="adj2" fmla="val 83077"/>
              </a:avLst>
            </a:prstGeom>
            <a:solidFill>
              <a:schemeClr val="accent2"/>
            </a:solidFill>
            <a:ln w="9525" algn="ctr">
              <a:solidFill>
                <a:schemeClr val="tx1"/>
              </a:solidFill>
              <a:miter lim="800000"/>
            </a:ln>
            <a:effectLst/>
          </p:spPr>
          <p:txBody>
            <a:bodyPr wrap="none" anchor="ctr"/>
            <a:lstStyle/>
            <a:p>
              <a:endParaRPr lang="zh-CN" altLang="en-US"/>
            </a:p>
          </p:txBody>
        </p:sp>
        <p:sp>
          <p:nvSpPr>
            <p:cNvPr id="1053580" name="Rectangle 5"/>
            <p:cNvSpPr>
              <a:spLocks noChangeArrowheads="1"/>
            </p:cNvSpPr>
            <p:nvPr/>
          </p:nvSpPr>
          <p:spPr bwMode="auto">
            <a:xfrm>
              <a:off x="457200" y="5029200"/>
              <a:ext cx="8382000" cy="1295400"/>
            </a:xfrm>
            <a:prstGeom prst="rect">
              <a:avLst/>
            </a:prstGeom>
            <a:noFill/>
            <a:ln w="9525" algn="ctr">
              <a:solidFill>
                <a:schemeClr val="tx1"/>
              </a:solidFill>
              <a:prstDash val="lgDash"/>
              <a:miter lim="800000"/>
            </a:ln>
            <a:effectLst/>
          </p:spPr>
          <p:txBody>
            <a:bodyPr wrap="none"/>
            <a:lstStyle/>
            <a:p>
              <a:pPr algn="l"/>
              <a:r>
                <a:rPr lang="zh-CN" altLang="en-US" sz="1300" dirty="0">
                  <a:latin typeface="Times New Roman" panose="02020603050405020304" pitchFamily="18" charset="0"/>
                </a:rPr>
                <a:t>XX公司外网</a:t>
              </a:r>
              <a:endParaRPr lang="zh-CN" altLang="en-US" sz="1300" dirty="0">
                <a:latin typeface="Times New Roman" panose="02020603050405020304" pitchFamily="18" charset="0"/>
              </a:endParaRPr>
            </a:p>
          </p:txBody>
        </p:sp>
        <p:sp>
          <p:nvSpPr>
            <p:cNvPr id="1053581" name="AutoShape 6"/>
            <p:cNvSpPr>
              <a:spLocks noChangeArrowheads="1"/>
            </p:cNvSpPr>
            <p:nvPr/>
          </p:nvSpPr>
          <p:spPr bwMode="auto">
            <a:xfrm>
              <a:off x="2590800" y="5257800"/>
              <a:ext cx="1752600" cy="838200"/>
            </a:xfrm>
            <a:prstGeom prst="flowChartAlternateProcess">
              <a:avLst/>
            </a:prstGeom>
            <a:solidFill>
              <a:schemeClr val="accent1">
                <a:alpha val="95000"/>
              </a:schemeClr>
            </a:solidFill>
            <a:ln>
              <a:noFill/>
            </a:ln>
            <a:effectLst/>
          </p:spPr>
          <p:txBody>
            <a:bodyPr wrap="none" lIns="45720" rIns="45720" anchor="ctr"/>
            <a:lstStyle/>
            <a:p>
              <a:endParaRPr lang="en-US" altLang="zh-CN" b="1"/>
            </a:p>
            <a:p>
              <a:endParaRPr lang="en-US" altLang="zh-CN" b="1"/>
            </a:p>
            <a:p>
              <a:r>
                <a:rPr lang="zh-CN" altLang="en-US" sz="1200" b="1"/>
                <a:t>上游供应商系统</a:t>
              </a:r>
              <a:endParaRPr lang="zh-CN" altLang="en-US" sz="1200" b="1"/>
            </a:p>
          </p:txBody>
        </p:sp>
        <p:sp>
          <p:nvSpPr>
            <p:cNvPr id="1053582" name="Rectangle 8"/>
            <p:cNvSpPr>
              <a:spLocks noChangeArrowheads="1"/>
            </p:cNvSpPr>
            <p:nvPr/>
          </p:nvSpPr>
          <p:spPr bwMode="auto">
            <a:xfrm>
              <a:off x="6477000" y="2667000"/>
              <a:ext cx="1004888" cy="271463"/>
            </a:xfrm>
            <a:prstGeom prst="rect">
              <a:avLst/>
            </a:prstGeom>
            <a:solidFill>
              <a:schemeClr val="accent1">
                <a:alpha val="70000"/>
              </a:schemeClr>
            </a:solidFill>
            <a:ln>
              <a:noFill/>
            </a:ln>
            <a:effectLst/>
            <a:scene3d>
              <a:camera prst="legacyObliqueTopRight"/>
              <a:lightRig rig="legacyFlat2" dir="t"/>
            </a:scene3d>
            <a:sp3d extrusionH="49200" prstMaterial="legacyPlastic">
              <a:bevelT w="13500" h="13500" prst="angle"/>
              <a:bevelB w="13500" h="13500" prst="angle"/>
              <a:extrusionClr>
                <a:schemeClr val="accent1"/>
              </a:extrusionClr>
              <a:contourClr>
                <a:schemeClr val="accent1"/>
              </a:contourClr>
            </a:sp3d>
          </p:spPr>
          <p:txBody>
            <a:bodyPr lIns="82287" tIns="41143" rIns="82287" bIns="41143" anchor="ctr">
              <a:flatTx/>
            </a:bodyPr>
            <a:lstStyle>
              <a:lvl1pPr algn="l" defTabSz="822325">
                <a:defRPr>
                  <a:solidFill>
                    <a:schemeClr val="tx1"/>
                  </a:solidFill>
                  <a:latin typeface="Arial" panose="020B0604020202020204" pitchFamily="34" charset="0"/>
                  <a:ea typeface="宋体" panose="02010600030101010101" pitchFamily="2" charset="-122"/>
                </a:defRPr>
              </a:lvl1pPr>
              <a:lvl2pPr marL="411480" algn="l" defTabSz="822325">
                <a:defRPr>
                  <a:solidFill>
                    <a:schemeClr val="tx1"/>
                  </a:solidFill>
                  <a:latin typeface="Arial" panose="020B0604020202020204" pitchFamily="34" charset="0"/>
                  <a:ea typeface="宋体" panose="02010600030101010101" pitchFamily="2" charset="-122"/>
                </a:defRPr>
              </a:lvl2pPr>
              <a:lvl3pPr marL="822325" algn="l" defTabSz="822325">
                <a:defRPr>
                  <a:solidFill>
                    <a:schemeClr val="tx1"/>
                  </a:solidFill>
                  <a:latin typeface="Arial" panose="020B0604020202020204" pitchFamily="34" charset="0"/>
                  <a:ea typeface="宋体" panose="02010600030101010101" pitchFamily="2" charset="-122"/>
                </a:defRPr>
              </a:lvl3pPr>
              <a:lvl4pPr marL="1235075" algn="l" defTabSz="822325">
                <a:defRPr>
                  <a:solidFill>
                    <a:schemeClr val="tx1"/>
                  </a:solidFill>
                  <a:latin typeface="Arial" panose="020B0604020202020204" pitchFamily="34" charset="0"/>
                  <a:ea typeface="宋体" panose="02010600030101010101" pitchFamily="2" charset="-122"/>
                </a:defRPr>
              </a:lvl4pPr>
              <a:lvl5pPr marL="1646555" algn="l" defTabSz="822325">
                <a:defRPr>
                  <a:solidFill>
                    <a:schemeClr val="tx1"/>
                  </a:solidFill>
                  <a:latin typeface="Arial" panose="020B0604020202020204" pitchFamily="34" charset="0"/>
                  <a:ea typeface="宋体" panose="02010600030101010101" pitchFamily="2" charset="-122"/>
                </a:defRPr>
              </a:lvl5pPr>
              <a:lvl6pPr marL="21037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609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0181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753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ct val="50000"/>
                </a:spcBef>
              </a:pPr>
              <a:r>
                <a:rPr lang="en-US" altLang="zh-CN" sz="1000" b="1">
                  <a:cs typeface="Times New Roman" panose="02020603050405020304" pitchFamily="18" charset="0"/>
                </a:rPr>
                <a:t>PDM</a:t>
              </a:r>
              <a:r>
                <a:rPr lang="en-US" altLang="zh-CN" sz="1000" b="1">
                  <a:ea typeface="MS PGothic" panose="020B0600070205080204" pitchFamily="34" charset="-128"/>
                  <a:cs typeface="Times New Roman" panose="02020603050405020304" pitchFamily="18" charset="0"/>
                </a:rPr>
                <a:t> Adapter</a:t>
              </a:r>
              <a:endParaRPr lang="en-US" altLang="zh-CN" sz="1000" b="1">
                <a:ea typeface="MS PGothic" panose="020B0600070205080204" pitchFamily="34" charset="-128"/>
                <a:cs typeface="Times New Roman" panose="02020603050405020304" pitchFamily="18" charset="0"/>
              </a:endParaRPr>
            </a:p>
          </p:txBody>
        </p:sp>
        <p:sp>
          <p:nvSpPr>
            <p:cNvPr id="1053583" name="Rectangle 9"/>
            <p:cNvSpPr>
              <a:spLocks noChangeArrowheads="1"/>
            </p:cNvSpPr>
            <p:nvPr/>
          </p:nvSpPr>
          <p:spPr bwMode="auto">
            <a:xfrm>
              <a:off x="444500" y="1295400"/>
              <a:ext cx="8394700" cy="1219200"/>
            </a:xfrm>
            <a:prstGeom prst="rect">
              <a:avLst/>
            </a:prstGeom>
            <a:noFill/>
            <a:ln w="9525" algn="ctr">
              <a:solidFill>
                <a:schemeClr val="tx1"/>
              </a:solidFill>
              <a:prstDash val="lgDash"/>
              <a:miter lim="800000"/>
            </a:ln>
            <a:effectLst/>
          </p:spPr>
          <p:txBody>
            <a:bodyPr wrap="none"/>
            <a:lstStyle/>
            <a:p>
              <a:pPr algn="l"/>
              <a:r>
                <a:rPr lang="zh-CN" altLang="en-US" sz="1300" dirty="0">
                  <a:latin typeface="Times New Roman" panose="02020603050405020304" pitchFamily="18" charset="0"/>
                </a:rPr>
                <a:t>XX公司内网</a:t>
              </a:r>
              <a:endParaRPr lang="zh-CN" altLang="en-US" sz="1300" dirty="0">
                <a:latin typeface="Times New Roman" panose="02020603050405020304" pitchFamily="18" charset="0"/>
              </a:endParaRPr>
            </a:p>
          </p:txBody>
        </p:sp>
        <p:sp>
          <p:nvSpPr>
            <p:cNvPr id="1053584" name="Rectangle 10"/>
            <p:cNvSpPr>
              <a:spLocks noChangeArrowheads="1"/>
            </p:cNvSpPr>
            <p:nvPr/>
          </p:nvSpPr>
          <p:spPr bwMode="auto">
            <a:xfrm>
              <a:off x="5105400" y="2667000"/>
              <a:ext cx="1004888" cy="271463"/>
            </a:xfrm>
            <a:prstGeom prst="rect">
              <a:avLst/>
            </a:prstGeom>
            <a:solidFill>
              <a:schemeClr val="accent1">
                <a:alpha val="70000"/>
              </a:schemeClr>
            </a:solidFill>
            <a:ln>
              <a:noFill/>
            </a:ln>
            <a:effectLst/>
            <a:scene3d>
              <a:camera prst="legacyObliqueTopRight"/>
              <a:lightRig rig="legacyFlat2" dir="t"/>
            </a:scene3d>
            <a:sp3d extrusionH="49200" prstMaterial="legacyPlastic">
              <a:bevelT w="13500" h="13500" prst="angle"/>
              <a:bevelB w="13500" h="13500" prst="angle"/>
              <a:extrusionClr>
                <a:schemeClr val="accent1"/>
              </a:extrusionClr>
              <a:contourClr>
                <a:schemeClr val="accent1"/>
              </a:contourClr>
            </a:sp3d>
          </p:spPr>
          <p:txBody>
            <a:bodyPr lIns="82287" tIns="41143" rIns="82287" bIns="41143" anchor="ctr">
              <a:flatTx/>
            </a:bodyPr>
            <a:lstStyle>
              <a:lvl1pPr algn="l" defTabSz="822325">
                <a:defRPr>
                  <a:solidFill>
                    <a:schemeClr val="tx1"/>
                  </a:solidFill>
                  <a:latin typeface="Arial" panose="020B0604020202020204" pitchFamily="34" charset="0"/>
                  <a:ea typeface="宋体" panose="02010600030101010101" pitchFamily="2" charset="-122"/>
                </a:defRPr>
              </a:lvl1pPr>
              <a:lvl2pPr marL="411480" algn="l" defTabSz="822325">
                <a:defRPr>
                  <a:solidFill>
                    <a:schemeClr val="tx1"/>
                  </a:solidFill>
                  <a:latin typeface="Arial" panose="020B0604020202020204" pitchFamily="34" charset="0"/>
                  <a:ea typeface="宋体" panose="02010600030101010101" pitchFamily="2" charset="-122"/>
                </a:defRPr>
              </a:lvl2pPr>
              <a:lvl3pPr marL="822325" algn="l" defTabSz="822325">
                <a:defRPr>
                  <a:solidFill>
                    <a:schemeClr val="tx1"/>
                  </a:solidFill>
                  <a:latin typeface="Arial" panose="020B0604020202020204" pitchFamily="34" charset="0"/>
                  <a:ea typeface="宋体" panose="02010600030101010101" pitchFamily="2" charset="-122"/>
                </a:defRPr>
              </a:lvl3pPr>
              <a:lvl4pPr marL="1235075" algn="l" defTabSz="822325">
                <a:defRPr>
                  <a:solidFill>
                    <a:schemeClr val="tx1"/>
                  </a:solidFill>
                  <a:latin typeface="Arial" panose="020B0604020202020204" pitchFamily="34" charset="0"/>
                  <a:ea typeface="宋体" panose="02010600030101010101" pitchFamily="2" charset="-122"/>
                </a:defRPr>
              </a:lvl4pPr>
              <a:lvl5pPr marL="1646555" algn="l" defTabSz="822325">
                <a:defRPr>
                  <a:solidFill>
                    <a:schemeClr val="tx1"/>
                  </a:solidFill>
                  <a:latin typeface="Arial" panose="020B0604020202020204" pitchFamily="34" charset="0"/>
                  <a:ea typeface="宋体" panose="02010600030101010101" pitchFamily="2" charset="-122"/>
                </a:defRPr>
              </a:lvl5pPr>
              <a:lvl6pPr marL="21037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609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0181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753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ct val="50000"/>
                </a:spcBef>
              </a:pPr>
              <a:r>
                <a:rPr lang="en-US" altLang="zh-CN" sz="1000" b="1">
                  <a:ea typeface="MS PGothic" panose="020B0600070205080204" pitchFamily="34" charset="-128"/>
                  <a:cs typeface="Times New Roman" panose="02020603050405020304" pitchFamily="18" charset="0"/>
                </a:rPr>
                <a:t> ERP Adapter</a:t>
              </a:r>
              <a:endParaRPr lang="en-US" altLang="zh-CN" sz="1000" b="1">
                <a:ea typeface="MS PGothic" panose="020B0600070205080204" pitchFamily="34" charset="-128"/>
                <a:cs typeface="Times New Roman" panose="02020603050405020304" pitchFamily="18" charset="0"/>
              </a:endParaRPr>
            </a:p>
          </p:txBody>
        </p:sp>
        <p:sp>
          <p:nvSpPr>
            <p:cNvPr id="1053585" name="AutoShape 11"/>
            <p:cNvSpPr>
              <a:spLocks noChangeArrowheads="1"/>
            </p:cNvSpPr>
            <p:nvPr/>
          </p:nvSpPr>
          <p:spPr bwMode="auto">
            <a:xfrm>
              <a:off x="1066800" y="2438400"/>
              <a:ext cx="165100" cy="685800"/>
            </a:xfrm>
            <a:prstGeom prst="upDownArrow">
              <a:avLst>
                <a:gd name="adj1" fmla="val 50000"/>
                <a:gd name="adj2" fmla="val 83077"/>
              </a:avLst>
            </a:prstGeom>
            <a:solidFill>
              <a:schemeClr val="accent2"/>
            </a:solidFill>
            <a:ln w="9525" algn="ctr">
              <a:solidFill>
                <a:schemeClr val="tx1"/>
              </a:solidFill>
              <a:miter lim="800000"/>
            </a:ln>
            <a:effectLst/>
          </p:spPr>
          <p:txBody>
            <a:bodyPr wrap="none" anchor="ctr"/>
            <a:lstStyle/>
            <a:p>
              <a:endParaRPr lang="zh-CN" altLang="zh-CN" b="1"/>
            </a:p>
          </p:txBody>
        </p:sp>
        <p:sp>
          <p:nvSpPr>
            <p:cNvPr id="1053586" name="AutoShape 12"/>
            <p:cNvSpPr>
              <a:spLocks noChangeArrowheads="1"/>
            </p:cNvSpPr>
            <p:nvPr/>
          </p:nvSpPr>
          <p:spPr bwMode="auto">
            <a:xfrm>
              <a:off x="3429000" y="4267200"/>
              <a:ext cx="177800" cy="990600"/>
            </a:xfrm>
            <a:prstGeom prst="upDownArrow">
              <a:avLst>
                <a:gd name="adj1" fmla="val 50000"/>
                <a:gd name="adj2" fmla="val 111429"/>
              </a:avLst>
            </a:prstGeom>
            <a:solidFill>
              <a:schemeClr val="accent2"/>
            </a:solidFill>
            <a:ln w="9525" algn="ctr">
              <a:solidFill>
                <a:schemeClr val="tx1"/>
              </a:solidFill>
              <a:miter lim="800000"/>
            </a:ln>
            <a:effectLst/>
          </p:spPr>
          <p:txBody>
            <a:bodyPr wrap="none" anchor="ctr"/>
            <a:lstStyle/>
            <a:p>
              <a:endParaRPr lang="zh-CN" altLang="en-US"/>
            </a:p>
          </p:txBody>
        </p:sp>
        <p:sp>
          <p:nvSpPr>
            <p:cNvPr id="1053587" name="AutoShape 13"/>
            <p:cNvSpPr>
              <a:spLocks noChangeArrowheads="1"/>
            </p:cNvSpPr>
            <p:nvPr/>
          </p:nvSpPr>
          <p:spPr bwMode="auto">
            <a:xfrm>
              <a:off x="2209800" y="4310063"/>
              <a:ext cx="508000" cy="520700"/>
            </a:xfrm>
            <a:custGeom>
              <a:avLst/>
              <a:gdLst>
                <a:gd name="G0" fmla="+- 10739 0 0"/>
                <a:gd name="G1" fmla="+- 18514 0 0"/>
                <a:gd name="G2" fmla="+- 6171 0 0"/>
                <a:gd name="G3" fmla="*/ 10739 1 2"/>
                <a:gd name="G4" fmla="+- G3 10800 0"/>
                <a:gd name="G5" fmla="+- 21600 10739 18514"/>
                <a:gd name="G6" fmla="+- 18514 6171 0"/>
                <a:gd name="G7" fmla="*/ G6 1 2"/>
                <a:gd name="G8" fmla="*/ 18514 2 1"/>
                <a:gd name="G9" fmla="+- G8 0 21600"/>
                <a:gd name="G10" fmla="+- G5 0 G4"/>
                <a:gd name="G11" fmla="+- 10739 0 G4"/>
                <a:gd name="G12" fmla="*/ G2 G10 G11"/>
                <a:gd name="T0" fmla="*/ 16170 w 21600"/>
                <a:gd name="T1" fmla="*/ 0 h 21600"/>
                <a:gd name="T2" fmla="*/ 10739 w 21600"/>
                <a:gd name="T3" fmla="*/ 6171 h 21600"/>
                <a:gd name="T4" fmla="*/ 6171 w 21600"/>
                <a:gd name="T5" fmla="*/ 10739 h 21600"/>
                <a:gd name="T6" fmla="*/ 0 w 21600"/>
                <a:gd name="T7" fmla="*/ 16170 h 21600"/>
                <a:gd name="T8" fmla="*/ 6171 w 21600"/>
                <a:gd name="T9" fmla="*/ 21600 h 21600"/>
                <a:gd name="T10" fmla="*/ 12343 w 21600"/>
                <a:gd name="T11" fmla="*/ 18514 h 21600"/>
                <a:gd name="T12" fmla="*/ 18514 w 21600"/>
                <a:gd name="T13" fmla="*/ 12343 h 21600"/>
                <a:gd name="T14" fmla="*/ 21600 w 21600"/>
                <a:gd name="T15" fmla="*/ 6171 h 21600"/>
                <a:gd name="T16" fmla="*/ 17694720 60000 65536"/>
                <a:gd name="T17" fmla="*/ 11796480 60000 65536"/>
                <a:gd name="T18" fmla="*/ 17694720 60000 65536"/>
                <a:gd name="T19" fmla="*/ 11796480 60000 65536"/>
                <a:gd name="T20" fmla="*/ 5898240 60000 65536"/>
                <a:gd name="T21" fmla="*/ 5898240 60000 65536"/>
                <a:gd name="T22" fmla="*/ 0 60000 65536"/>
                <a:gd name="T23" fmla="*/ 0 60000 65536"/>
                <a:gd name="T24" fmla="*/ G12 w 21600"/>
                <a:gd name="T25" fmla="*/ G5 h 21600"/>
                <a:gd name="T26" fmla="*/ G1 w 21600"/>
                <a:gd name="T27" fmla="*/ G1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16170" y="0"/>
                  </a:moveTo>
                  <a:lnTo>
                    <a:pt x="10739" y="6171"/>
                  </a:lnTo>
                  <a:lnTo>
                    <a:pt x="13825" y="6171"/>
                  </a:lnTo>
                  <a:lnTo>
                    <a:pt x="13825" y="13825"/>
                  </a:lnTo>
                  <a:lnTo>
                    <a:pt x="6171" y="13825"/>
                  </a:lnTo>
                  <a:lnTo>
                    <a:pt x="6171" y="10739"/>
                  </a:lnTo>
                  <a:lnTo>
                    <a:pt x="0" y="16170"/>
                  </a:lnTo>
                  <a:lnTo>
                    <a:pt x="6171" y="21600"/>
                  </a:lnTo>
                  <a:lnTo>
                    <a:pt x="6171" y="18514"/>
                  </a:lnTo>
                  <a:lnTo>
                    <a:pt x="18514" y="18514"/>
                  </a:lnTo>
                  <a:lnTo>
                    <a:pt x="18514" y="6171"/>
                  </a:lnTo>
                  <a:lnTo>
                    <a:pt x="21600" y="6171"/>
                  </a:lnTo>
                  <a:close/>
                </a:path>
              </a:pathLst>
            </a:custGeom>
            <a:solidFill>
              <a:schemeClr val="accent2"/>
            </a:solidFill>
            <a:ln w="9525" algn="ctr">
              <a:solidFill>
                <a:schemeClr val="tx1"/>
              </a:solidFill>
              <a:miter lim="800000"/>
            </a:ln>
            <a:effectLst/>
          </p:spPr>
          <p:txBody>
            <a:bodyPr wrap="none" anchor="ctr"/>
            <a:lstStyle/>
            <a:p>
              <a:endParaRPr lang="zh-CN" altLang="en-US"/>
            </a:p>
          </p:txBody>
        </p:sp>
        <p:sp>
          <p:nvSpPr>
            <p:cNvPr id="1053588" name="Rectangle 14"/>
            <p:cNvSpPr>
              <a:spLocks noChangeArrowheads="1"/>
            </p:cNvSpPr>
            <p:nvPr/>
          </p:nvSpPr>
          <p:spPr bwMode="auto">
            <a:xfrm>
              <a:off x="1073150" y="4338638"/>
              <a:ext cx="1144588" cy="690562"/>
            </a:xfrm>
            <a:prstGeom prst="rect">
              <a:avLst/>
            </a:prstGeom>
            <a:solidFill>
              <a:schemeClr val="accent1">
                <a:alpha val="70000"/>
              </a:schemeClr>
            </a:solidFill>
            <a:ln>
              <a:noFill/>
            </a:ln>
            <a:effectLst/>
            <a:scene3d>
              <a:camera prst="legacyObliqueTopRight"/>
              <a:lightRig rig="legacyFlat2" dir="t"/>
            </a:scene3d>
            <a:sp3d extrusionH="49200" prstMaterial="legacyPlastic">
              <a:bevelT w="13500" h="13500" prst="angle"/>
              <a:bevelB w="13500" h="13500" prst="angle"/>
              <a:extrusionClr>
                <a:schemeClr val="accent1"/>
              </a:extrusionClr>
              <a:contourClr>
                <a:schemeClr val="accent1"/>
              </a:contourClr>
            </a:sp3d>
          </p:spPr>
          <p:txBody>
            <a:bodyPr lIns="82287" tIns="41143" rIns="82287" bIns="41143">
              <a:flatTx/>
            </a:bodyPr>
            <a:lstStyle>
              <a:lvl1pPr algn="l" defTabSz="822325">
                <a:defRPr>
                  <a:solidFill>
                    <a:schemeClr val="tx1"/>
                  </a:solidFill>
                  <a:latin typeface="Arial" panose="020B0604020202020204" pitchFamily="34" charset="0"/>
                  <a:ea typeface="宋体" panose="02010600030101010101" pitchFamily="2" charset="-122"/>
                </a:defRPr>
              </a:lvl1pPr>
              <a:lvl2pPr marL="411480" algn="l" defTabSz="822325">
                <a:defRPr>
                  <a:solidFill>
                    <a:schemeClr val="tx1"/>
                  </a:solidFill>
                  <a:latin typeface="Arial" panose="020B0604020202020204" pitchFamily="34" charset="0"/>
                  <a:ea typeface="宋体" panose="02010600030101010101" pitchFamily="2" charset="-122"/>
                </a:defRPr>
              </a:lvl2pPr>
              <a:lvl3pPr marL="822325" algn="l" defTabSz="822325">
                <a:defRPr>
                  <a:solidFill>
                    <a:schemeClr val="tx1"/>
                  </a:solidFill>
                  <a:latin typeface="Arial" panose="020B0604020202020204" pitchFamily="34" charset="0"/>
                  <a:ea typeface="宋体" panose="02010600030101010101" pitchFamily="2" charset="-122"/>
                </a:defRPr>
              </a:lvl3pPr>
              <a:lvl4pPr marL="1235075" algn="l" defTabSz="822325">
                <a:defRPr>
                  <a:solidFill>
                    <a:schemeClr val="tx1"/>
                  </a:solidFill>
                  <a:latin typeface="Arial" panose="020B0604020202020204" pitchFamily="34" charset="0"/>
                  <a:ea typeface="宋体" panose="02010600030101010101" pitchFamily="2" charset="-122"/>
                </a:defRPr>
              </a:lvl4pPr>
              <a:lvl5pPr marL="1646555" algn="l" defTabSz="822325">
                <a:defRPr>
                  <a:solidFill>
                    <a:schemeClr val="tx1"/>
                  </a:solidFill>
                  <a:latin typeface="Arial" panose="020B0604020202020204" pitchFamily="34" charset="0"/>
                  <a:ea typeface="宋体" panose="02010600030101010101" pitchFamily="2" charset="-122"/>
                </a:defRPr>
              </a:lvl5pPr>
              <a:lvl6pPr marL="21037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609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0181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753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ct val="50000"/>
                </a:spcBef>
              </a:pPr>
              <a:r>
                <a:rPr lang="zh-CN" altLang="en-US" sz="1200" b="1">
                  <a:cs typeface="Times New Roman" panose="02020603050405020304" pitchFamily="18" charset="0"/>
                </a:rPr>
                <a:t>数据交换网关</a:t>
              </a:r>
              <a:endParaRPr lang="zh-CN" altLang="en-US" sz="1200" b="1">
                <a:cs typeface="Times New Roman" panose="02020603050405020304" pitchFamily="18" charset="0"/>
              </a:endParaRPr>
            </a:p>
          </p:txBody>
        </p:sp>
        <p:sp>
          <p:nvSpPr>
            <p:cNvPr id="1053589" name="Rectangle 15"/>
            <p:cNvSpPr>
              <a:spLocks noChangeArrowheads="1"/>
            </p:cNvSpPr>
            <p:nvPr/>
          </p:nvSpPr>
          <p:spPr bwMode="auto">
            <a:xfrm>
              <a:off x="1181100" y="4572000"/>
              <a:ext cx="901700" cy="1651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服务代理</a:t>
              </a:r>
              <a:endParaRPr lang="zh-CN" altLang="en-US" sz="1000">
                <a:latin typeface="Times New Roman" panose="02020603050405020304" pitchFamily="18" charset="0"/>
              </a:endParaRPr>
            </a:p>
          </p:txBody>
        </p:sp>
        <p:sp>
          <p:nvSpPr>
            <p:cNvPr id="1053590" name="Rectangle 16"/>
            <p:cNvSpPr>
              <a:spLocks noChangeArrowheads="1"/>
            </p:cNvSpPr>
            <p:nvPr/>
          </p:nvSpPr>
          <p:spPr bwMode="auto">
            <a:xfrm>
              <a:off x="1181100" y="4787900"/>
              <a:ext cx="901700" cy="1651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访问管理</a:t>
              </a:r>
              <a:endParaRPr lang="zh-CN" altLang="en-US" sz="1000">
                <a:latin typeface="Times New Roman" panose="02020603050405020304" pitchFamily="18" charset="0"/>
              </a:endParaRPr>
            </a:p>
          </p:txBody>
        </p:sp>
        <p:sp>
          <p:nvSpPr>
            <p:cNvPr id="1053591" name="Line 17"/>
            <p:cNvSpPr>
              <a:spLocks noChangeShapeType="1"/>
            </p:cNvSpPr>
            <p:nvPr/>
          </p:nvSpPr>
          <p:spPr bwMode="auto">
            <a:xfrm flipH="1">
              <a:off x="7162800" y="3810000"/>
              <a:ext cx="317500" cy="0"/>
            </a:xfrm>
            <a:prstGeom prst="line">
              <a:avLst/>
            </a:prstGeom>
            <a:noFill/>
            <a:ln w="38100">
              <a:solidFill>
                <a:schemeClr val="accent1"/>
              </a:solidFill>
              <a:round/>
              <a:headEnd type="triangle" w="med" len="med"/>
              <a:tailEnd type="triangle" w="med" len="med"/>
            </a:ln>
            <a:effectLst/>
          </p:spPr>
          <p:txBody>
            <a:bodyPr anchor="ctr"/>
            <a:lstStyle/>
            <a:p>
              <a:endParaRPr lang="zh-CN" altLang="en-US"/>
            </a:p>
          </p:txBody>
        </p:sp>
        <p:sp>
          <p:nvSpPr>
            <p:cNvPr id="1053592" name="Rectangle 18"/>
            <p:cNvSpPr>
              <a:spLocks noChangeArrowheads="1"/>
            </p:cNvSpPr>
            <p:nvPr/>
          </p:nvSpPr>
          <p:spPr bwMode="auto">
            <a:xfrm>
              <a:off x="7491413" y="3124200"/>
              <a:ext cx="1271587" cy="1600200"/>
            </a:xfrm>
            <a:prstGeom prst="rect">
              <a:avLst/>
            </a:prstGeom>
            <a:solidFill>
              <a:schemeClr val="accent1">
                <a:alpha val="70000"/>
              </a:schemeClr>
            </a:solidFill>
            <a:ln>
              <a:noFill/>
            </a:ln>
            <a:effectLst/>
            <a:scene3d>
              <a:camera prst="legacyObliqueTopRight"/>
              <a:lightRig rig="legacyFlat2" dir="t"/>
            </a:scene3d>
            <a:sp3d extrusionH="49200" prstMaterial="legacyPlastic">
              <a:bevelT w="13500" h="13500" prst="angle"/>
              <a:bevelB w="13500" h="13500" prst="angle"/>
              <a:extrusionClr>
                <a:schemeClr val="accent1"/>
              </a:extrusionClr>
              <a:contourClr>
                <a:schemeClr val="accent1"/>
              </a:contourClr>
            </a:sp3d>
          </p:spPr>
          <p:txBody>
            <a:bodyPr lIns="82287" tIns="41143" rIns="82287" bIns="41143">
              <a:flatTx/>
            </a:bodyPr>
            <a:lstStyle>
              <a:lvl1pPr algn="l" defTabSz="822325">
                <a:defRPr>
                  <a:solidFill>
                    <a:schemeClr val="tx1"/>
                  </a:solidFill>
                  <a:latin typeface="Arial" panose="020B0604020202020204" pitchFamily="34" charset="0"/>
                  <a:ea typeface="宋体" panose="02010600030101010101" pitchFamily="2" charset="-122"/>
                </a:defRPr>
              </a:lvl1pPr>
              <a:lvl2pPr marL="411480" algn="l" defTabSz="822325">
                <a:defRPr>
                  <a:solidFill>
                    <a:schemeClr val="tx1"/>
                  </a:solidFill>
                  <a:latin typeface="Arial" panose="020B0604020202020204" pitchFamily="34" charset="0"/>
                  <a:ea typeface="宋体" panose="02010600030101010101" pitchFamily="2" charset="-122"/>
                </a:defRPr>
              </a:lvl2pPr>
              <a:lvl3pPr marL="822325" algn="l" defTabSz="822325">
                <a:defRPr>
                  <a:solidFill>
                    <a:schemeClr val="tx1"/>
                  </a:solidFill>
                  <a:latin typeface="Arial" panose="020B0604020202020204" pitchFamily="34" charset="0"/>
                  <a:ea typeface="宋体" panose="02010600030101010101" pitchFamily="2" charset="-122"/>
                </a:defRPr>
              </a:lvl3pPr>
              <a:lvl4pPr marL="1235075" algn="l" defTabSz="822325">
                <a:defRPr>
                  <a:solidFill>
                    <a:schemeClr val="tx1"/>
                  </a:solidFill>
                  <a:latin typeface="Arial" panose="020B0604020202020204" pitchFamily="34" charset="0"/>
                  <a:ea typeface="宋体" panose="02010600030101010101" pitchFamily="2" charset="-122"/>
                </a:defRPr>
              </a:lvl4pPr>
              <a:lvl5pPr marL="1646555" algn="l" defTabSz="822325">
                <a:defRPr>
                  <a:solidFill>
                    <a:schemeClr val="tx1"/>
                  </a:solidFill>
                  <a:latin typeface="Arial" panose="020B0604020202020204" pitchFamily="34" charset="0"/>
                  <a:ea typeface="宋体" panose="02010600030101010101" pitchFamily="2" charset="-122"/>
                </a:defRPr>
              </a:lvl5pPr>
              <a:lvl6pPr marL="21037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5609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0181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475355" defTabSz="82232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ct val="50000"/>
                </a:spcBef>
              </a:pPr>
              <a:r>
                <a:rPr lang="zh-CN" altLang="en-US" sz="1200" b="1">
                  <a:cs typeface="Times New Roman" panose="02020603050405020304" pitchFamily="18" charset="0"/>
                </a:rPr>
                <a:t>数据交换平台管理</a:t>
              </a:r>
              <a:endParaRPr lang="zh-CN" altLang="en-US" sz="1200" b="1">
                <a:cs typeface="Times New Roman" panose="02020603050405020304" pitchFamily="18" charset="0"/>
              </a:endParaRPr>
            </a:p>
          </p:txBody>
        </p:sp>
        <p:sp>
          <p:nvSpPr>
            <p:cNvPr id="1053593" name="Rectangle 19"/>
            <p:cNvSpPr>
              <a:spLocks noChangeArrowheads="1"/>
            </p:cNvSpPr>
            <p:nvPr/>
          </p:nvSpPr>
          <p:spPr bwMode="auto">
            <a:xfrm>
              <a:off x="7612063" y="3522663"/>
              <a:ext cx="1016000" cy="1524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日志</a:t>
              </a:r>
              <a:r>
                <a:rPr lang="en-US" altLang="zh-CN" sz="1000">
                  <a:latin typeface="Times New Roman" panose="02020603050405020304" pitchFamily="18" charset="0"/>
                </a:rPr>
                <a:t>/</a:t>
              </a:r>
              <a:r>
                <a:rPr lang="zh-CN" altLang="en-US" sz="1000">
                  <a:latin typeface="Times New Roman" panose="02020603050405020304" pitchFamily="18" charset="0"/>
                </a:rPr>
                <a:t>审计管理</a:t>
              </a:r>
              <a:endParaRPr lang="zh-CN" altLang="en-US" sz="1000">
                <a:latin typeface="Times New Roman" panose="02020603050405020304" pitchFamily="18" charset="0"/>
              </a:endParaRPr>
            </a:p>
          </p:txBody>
        </p:sp>
        <p:sp>
          <p:nvSpPr>
            <p:cNvPr id="1053594" name="Rectangle 20"/>
            <p:cNvSpPr>
              <a:spLocks noChangeArrowheads="1"/>
            </p:cNvSpPr>
            <p:nvPr/>
          </p:nvSpPr>
          <p:spPr bwMode="auto">
            <a:xfrm>
              <a:off x="7612063" y="3708400"/>
              <a:ext cx="1016000" cy="1524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数据消息路由管理</a:t>
              </a:r>
              <a:endParaRPr lang="zh-CN" altLang="en-US" sz="1000">
                <a:latin typeface="Times New Roman" panose="02020603050405020304" pitchFamily="18" charset="0"/>
              </a:endParaRPr>
            </a:p>
          </p:txBody>
        </p:sp>
        <p:sp>
          <p:nvSpPr>
            <p:cNvPr id="1053595" name="Rectangle 21"/>
            <p:cNvSpPr>
              <a:spLocks noChangeArrowheads="1"/>
            </p:cNvSpPr>
            <p:nvPr/>
          </p:nvSpPr>
          <p:spPr bwMode="auto">
            <a:xfrm>
              <a:off x="7612063" y="3894138"/>
              <a:ext cx="1016000" cy="1524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安全管理</a:t>
              </a:r>
              <a:endParaRPr lang="zh-CN" altLang="en-US" sz="1000">
                <a:latin typeface="Times New Roman" panose="02020603050405020304" pitchFamily="18" charset="0"/>
              </a:endParaRPr>
            </a:p>
          </p:txBody>
        </p:sp>
        <p:sp>
          <p:nvSpPr>
            <p:cNvPr id="1053596" name="Rectangle 22"/>
            <p:cNvSpPr>
              <a:spLocks noChangeArrowheads="1"/>
            </p:cNvSpPr>
            <p:nvPr/>
          </p:nvSpPr>
          <p:spPr bwMode="auto">
            <a:xfrm>
              <a:off x="7612063" y="4127500"/>
              <a:ext cx="1016000" cy="1524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质量管理</a:t>
              </a:r>
              <a:endParaRPr lang="zh-CN" altLang="en-US" sz="1000">
                <a:latin typeface="Times New Roman" panose="02020603050405020304" pitchFamily="18" charset="0"/>
              </a:endParaRPr>
            </a:p>
          </p:txBody>
        </p:sp>
        <p:sp>
          <p:nvSpPr>
            <p:cNvPr id="1053597" name="Rectangle 23"/>
            <p:cNvSpPr>
              <a:spLocks noChangeArrowheads="1"/>
            </p:cNvSpPr>
            <p:nvPr/>
          </p:nvSpPr>
          <p:spPr bwMode="auto">
            <a:xfrm>
              <a:off x="7612063" y="4500563"/>
              <a:ext cx="1016000" cy="1524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平台管理</a:t>
              </a:r>
              <a:endParaRPr lang="zh-CN" altLang="en-US" sz="1000">
                <a:latin typeface="Times New Roman" panose="02020603050405020304" pitchFamily="18" charset="0"/>
              </a:endParaRPr>
            </a:p>
          </p:txBody>
        </p:sp>
        <p:sp>
          <p:nvSpPr>
            <p:cNvPr id="1053598" name="Rectangle 24"/>
            <p:cNvSpPr>
              <a:spLocks noChangeArrowheads="1"/>
            </p:cNvSpPr>
            <p:nvPr/>
          </p:nvSpPr>
          <p:spPr bwMode="auto">
            <a:xfrm>
              <a:off x="7612063" y="4313238"/>
              <a:ext cx="1016000" cy="152400"/>
            </a:xfrm>
            <a:prstGeom prst="rect">
              <a:avLst/>
            </a:prstGeom>
            <a:solidFill>
              <a:schemeClr val="bg1"/>
            </a:solidFill>
            <a:ln w="9525" algn="ctr">
              <a:solidFill>
                <a:schemeClr val="tx1"/>
              </a:solidFill>
              <a:miter lim="800000"/>
            </a:ln>
            <a:effectLst/>
          </p:spPr>
          <p:txBody>
            <a:bodyPr wrap="none" anchor="ctr"/>
            <a:lstStyle/>
            <a:p>
              <a:r>
                <a:rPr lang="zh-CN" altLang="en-US" sz="1000">
                  <a:latin typeface="Times New Roman" panose="02020603050405020304" pitchFamily="18" charset="0"/>
                </a:rPr>
                <a:t>报表管理</a:t>
              </a:r>
              <a:endParaRPr lang="zh-CN" altLang="en-US" sz="1000">
                <a:latin typeface="Times New Roman" panose="02020603050405020304" pitchFamily="18" charset="0"/>
              </a:endParaRPr>
            </a:p>
          </p:txBody>
        </p:sp>
        <p:sp>
          <p:nvSpPr>
            <p:cNvPr id="1053599" name="AutoShape 25"/>
            <p:cNvSpPr>
              <a:spLocks noChangeArrowheads="1"/>
            </p:cNvSpPr>
            <p:nvPr/>
          </p:nvSpPr>
          <p:spPr bwMode="auto">
            <a:xfrm rot="5400000">
              <a:off x="3367087" y="471488"/>
              <a:ext cx="1127125" cy="6464300"/>
            </a:xfrm>
            <a:prstGeom prst="can">
              <a:avLst>
                <a:gd name="adj" fmla="val 31623"/>
              </a:avLst>
            </a:prstGeom>
            <a:gradFill rotWithShape="1">
              <a:gsLst>
                <a:gs pos="0">
                  <a:srgbClr val="C0C0C0">
                    <a:gamma/>
                    <a:shade val="46275"/>
                    <a:invGamma/>
                  </a:srgbClr>
                </a:gs>
                <a:gs pos="50000">
                  <a:srgbClr val="C0C0C0"/>
                </a:gs>
                <a:gs pos="100000">
                  <a:srgbClr val="C0C0C0">
                    <a:gamma/>
                    <a:shade val="46275"/>
                    <a:invGamma/>
                  </a:srgbClr>
                </a:gs>
              </a:gsLst>
              <a:lin ang="0" scaled="1"/>
            </a:gradFill>
            <a:ln w="9525">
              <a:solidFill>
                <a:schemeClr val="tx1"/>
              </a:solidFill>
              <a:round/>
            </a:ln>
            <a:effectLst>
              <a:outerShdw dist="28398" dir="14606097" algn="ctr" rotWithShape="0">
                <a:schemeClr val="bg2"/>
              </a:outerShdw>
            </a:effectLst>
          </p:spPr>
          <p:txBody>
            <a:bodyPr anchor="ctr">
              <a:spAutoFit/>
            </a:bodyPr>
            <a:lstStyle/>
            <a:p>
              <a:endParaRPr lang="zh-CN" altLang="en-US"/>
            </a:p>
          </p:txBody>
        </p:sp>
        <p:sp>
          <p:nvSpPr>
            <p:cNvPr id="1053600" name="AutoShape 26"/>
            <p:cNvSpPr>
              <a:spLocks noChangeArrowheads="1"/>
            </p:cNvSpPr>
            <p:nvPr/>
          </p:nvSpPr>
          <p:spPr bwMode="auto">
            <a:xfrm>
              <a:off x="1166813" y="3641725"/>
              <a:ext cx="5245100" cy="207963"/>
            </a:xfrm>
            <a:prstGeom prst="roundRect">
              <a:avLst>
                <a:gd name="adj" fmla="val 16667"/>
              </a:avLst>
            </a:prstGeom>
            <a:solidFill>
              <a:srgbClr val="FFCC99"/>
            </a:solidFill>
            <a:ln w="9525">
              <a:solidFill>
                <a:schemeClr val="tx1"/>
              </a:solidFill>
              <a:round/>
            </a:ln>
            <a:effectLst>
              <a:outerShdw dist="45791" dir="2021404" algn="ctr" rotWithShape="0">
                <a:schemeClr val="tx1">
                  <a:alpha val="50000"/>
                </a:schemeClr>
              </a:outerShdw>
            </a:effectLst>
          </p:spPr>
          <p:txBody>
            <a:bodyPr wrap="none" lIns="91437" tIns="45719" rIns="91437" bIns="45719" anchor="ctr"/>
            <a:lstStyle/>
            <a:p>
              <a:pPr algn="l" eaLnBrk="1" hangingPunct="1">
                <a:spcBef>
                  <a:spcPct val="50000"/>
                </a:spcBef>
              </a:pPr>
              <a:r>
                <a:rPr lang="zh-CN" altLang="en-US" sz="1200"/>
                <a:t>数据消息模型定义</a:t>
              </a:r>
              <a:endParaRPr lang="zh-CN" altLang="en-US" sz="1200"/>
            </a:p>
          </p:txBody>
        </p:sp>
        <p:sp>
          <p:nvSpPr>
            <p:cNvPr id="1053601" name="AutoShape 27"/>
            <p:cNvSpPr>
              <a:spLocks noChangeArrowheads="1"/>
            </p:cNvSpPr>
            <p:nvPr/>
          </p:nvSpPr>
          <p:spPr bwMode="auto">
            <a:xfrm>
              <a:off x="1166813" y="3348038"/>
              <a:ext cx="5245100" cy="227012"/>
            </a:xfrm>
            <a:prstGeom prst="roundRect">
              <a:avLst>
                <a:gd name="adj" fmla="val 16667"/>
              </a:avLst>
            </a:prstGeom>
            <a:solidFill>
              <a:srgbClr val="FFCCFF"/>
            </a:solidFill>
            <a:ln w="9525">
              <a:solidFill>
                <a:schemeClr val="tx1"/>
              </a:solidFill>
              <a:round/>
            </a:ln>
            <a:effectLst>
              <a:outerShdw dist="45791" dir="2021404" algn="ctr" rotWithShape="0">
                <a:schemeClr val="tx1">
                  <a:alpha val="50000"/>
                </a:schemeClr>
              </a:outerShdw>
            </a:effectLst>
          </p:spPr>
          <p:txBody>
            <a:bodyPr wrap="none" lIns="91437" tIns="45719" rIns="91437" bIns="45719" anchor="ctr"/>
            <a:lstStyle/>
            <a:p>
              <a:pPr algn="l" eaLnBrk="1" hangingPunct="1">
                <a:spcBef>
                  <a:spcPct val="50000"/>
                </a:spcBef>
              </a:pPr>
              <a:r>
                <a:rPr lang="zh-CN" altLang="en-US" sz="1200"/>
                <a:t>交换数据流控制</a:t>
              </a:r>
              <a:endParaRPr lang="zh-CN" altLang="en-US" sz="1200"/>
            </a:p>
          </p:txBody>
        </p:sp>
        <p:sp>
          <p:nvSpPr>
            <p:cNvPr id="1053602" name="AutoShape 28"/>
            <p:cNvSpPr>
              <a:spLocks noChangeArrowheads="1"/>
            </p:cNvSpPr>
            <p:nvPr/>
          </p:nvSpPr>
          <p:spPr bwMode="auto">
            <a:xfrm>
              <a:off x="1160463" y="3925888"/>
              <a:ext cx="5249862" cy="223837"/>
            </a:xfrm>
            <a:prstGeom prst="roundRect">
              <a:avLst>
                <a:gd name="adj" fmla="val 16667"/>
              </a:avLst>
            </a:prstGeom>
            <a:solidFill>
              <a:srgbClr val="CCFF99"/>
            </a:solidFill>
            <a:ln w="9525">
              <a:solidFill>
                <a:schemeClr val="tx1"/>
              </a:solidFill>
              <a:round/>
            </a:ln>
            <a:effectLst>
              <a:outerShdw dist="45791" dir="2021404" algn="ctr" rotWithShape="0">
                <a:schemeClr val="tx1">
                  <a:alpha val="50000"/>
                </a:schemeClr>
              </a:outerShdw>
            </a:effectLst>
          </p:spPr>
          <p:txBody>
            <a:bodyPr wrap="none" lIns="91437" tIns="45719" rIns="91437" bIns="45719" anchor="ctr"/>
            <a:lstStyle/>
            <a:p>
              <a:pPr algn="l" eaLnBrk="1" hangingPunct="1">
                <a:lnSpc>
                  <a:spcPct val="90000"/>
                </a:lnSpc>
              </a:pPr>
              <a:r>
                <a:rPr lang="zh-CN" altLang="en-US" sz="1200"/>
                <a:t>数据交换通讯协议</a:t>
              </a:r>
              <a:endParaRPr lang="zh-CN" altLang="en-US" sz="1200"/>
            </a:p>
          </p:txBody>
        </p:sp>
        <p:sp>
          <p:nvSpPr>
            <p:cNvPr id="1053603" name="Text Box 29"/>
            <p:cNvSpPr txBox="1">
              <a:spLocks noChangeArrowheads="1"/>
            </p:cNvSpPr>
            <p:nvPr/>
          </p:nvSpPr>
          <p:spPr bwMode="auto">
            <a:xfrm>
              <a:off x="779463" y="3078163"/>
              <a:ext cx="1250950" cy="304800"/>
            </a:xfrm>
            <a:prstGeom prst="rect">
              <a:avLst/>
            </a:prstGeom>
            <a:noFill/>
            <a:ln>
              <a:noFill/>
            </a:ln>
            <a:effectLst>
              <a:outerShdw dist="28398" dir="14606097" algn="ctr" rotWithShape="0">
                <a:schemeClr val="bg2"/>
              </a:outerShdw>
            </a:effectLst>
          </p:spPr>
          <p:txBody>
            <a:bodyPr wrap="none" lIns="91437" tIns="45719" rIns="91437" bIns="45719">
              <a:spAutoFit/>
            </a:bodyPr>
            <a:lstStyle/>
            <a:p>
              <a:pPr algn="l" eaLnBrk="1" hangingPunct="1">
                <a:spcBef>
                  <a:spcPct val="50000"/>
                </a:spcBef>
              </a:pPr>
              <a:r>
                <a:rPr lang="zh-CN" altLang="en-US" sz="1400" b="1">
                  <a:solidFill>
                    <a:srgbClr val="FFFF66"/>
                  </a:solidFill>
                </a:rPr>
                <a:t>数据交换平台</a:t>
              </a:r>
              <a:endParaRPr lang="zh-CN" altLang="en-US" sz="1400" b="1">
                <a:solidFill>
                  <a:srgbClr val="FFFF66"/>
                </a:solidFill>
              </a:endParaRPr>
            </a:p>
          </p:txBody>
        </p:sp>
        <p:sp>
          <p:nvSpPr>
            <p:cNvPr id="1053604" name="AutoShape 30"/>
            <p:cNvSpPr>
              <a:spLocks noChangeArrowheads="1"/>
            </p:cNvSpPr>
            <p:nvPr/>
          </p:nvSpPr>
          <p:spPr bwMode="auto">
            <a:xfrm>
              <a:off x="5867400" y="4267200"/>
              <a:ext cx="177800" cy="990600"/>
            </a:xfrm>
            <a:prstGeom prst="upDownArrow">
              <a:avLst>
                <a:gd name="adj1" fmla="val 50000"/>
                <a:gd name="adj2" fmla="val 111429"/>
              </a:avLst>
            </a:prstGeom>
            <a:solidFill>
              <a:schemeClr val="accent2"/>
            </a:solidFill>
            <a:ln w="9525" algn="ctr">
              <a:solidFill>
                <a:schemeClr val="tx1"/>
              </a:solidFill>
              <a:miter lim="800000"/>
            </a:ln>
            <a:effectLst/>
          </p:spPr>
          <p:txBody>
            <a:bodyPr wrap="none" anchor="ctr"/>
            <a:lstStyle/>
            <a:p>
              <a:endParaRPr lang="zh-CN" altLang="en-US"/>
            </a:p>
          </p:txBody>
        </p:sp>
        <p:sp>
          <p:nvSpPr>
            <p:cNvPr id="1053605" name="AutoShape 36"/>
            <p:cNvSpPr>
              <a:spLocks noChangeArrowheads="1"/>
            </p:cNvSpPr>
            <p:nvPr/>
          </p:nvSpPr>
          <p:spPr bwMode="auto">
            <a:xfrm>
              <a:off x="3124200" y="5334000"/>
              <a:ext cx="762000" cy="533400"/>
            </a:xfrm>
            <a:prstGeom prst="flowChartMagneticDisk">
              <a:avLst/>
            </a:prstGeom>
            <a:gradFill rotWithShape="1">
              <a:gsLst>
                <a:gs pos="0">
                  <a:srgbClr val="FFFFFF"/>
                </a:gs>
                <a:gs pos="7001">
                  <a:srgbClr val="E6E6E6">
                    <a:alpha val="99650"/>
                  </a:srgbClr>
                </a:gs>
                <a:gs pos="32001">
                  <a:srgbClr val="7D8496">
                    <a:alpha val="98400"/>
                  </a:srgbClr>
                </a:gs>
                <a:gs pos="47000">
                  <a:srgbClr val="E6E6E6">
                    <a:alpha val="97650"/>
                  </a:srgbClr>
                </a:gs>
                <a:gs pos="85001">
                  <a:srgbClr val="7D8496">
                    <a:alpha val="95750"/>
                  </a:srgbClr>
                </a:gs>
                <a:gs pos="100000">
                  <a:srgbClr val="E6E6E6">
                    <a:alpha val="95000"/>
                  </a:srgbClr>
                </a:gs>
              </a:gsLst>
              <a:lin ang="2700000" scaled="1"/>
            </a:gradFill>
            <a:ln w="12700">
              <a:solidFill>
                <a:schemeClr val="tx1"/>
              </a:solidFill>
              <a:round/>
            </a:ln>
            <a:effectLst/>
          </p:spPr>
          <p:txBody>
            <a:bodyPr wrap="none" lIns="45720" rIns="45720" anchor="ctr"/>
            <a:lstStyle/>
            <a:p>
              <a:endParaRPr lang="zh-CN" altLang="en-US"/>
            </a:p>
          </p:txBody>
        </p:sp>
        <p:sp>
          <p:nvSpPr>
            <p:cNvPr id="1053606" name="AutoShape 37"/>
            <p:cNvSpPr>
              <a:spLocks noChangeArrowheads="1"/>
            </p:cNvSpPr>
            <p:nvPr/>
          </p:nvSpPr>
          <p:spPr bwMode="auto">
            <a:xfrm>
              <a:off x="5105400" y="5257800"/>
              <a:ext cx="1752600" cy="838200"/>
            </a:xfrm>
            <a:prstGeom prst="flowChartAlternateProcess">
              <a:avLst/>
            </a:prstGeom>
            <a:solidFill>
              <a:schemeClr val="accent1">
                <a:alpha val="95000"/>
              </a:schemeClr>
            </a:solidFill>
            <a:ln>
              <a:noFill/>
            </a:ln>
            <a:effectLst/>
          </p:spPr>
          <p:txBody>
            <a:bodyPr wrap="none" lIns="45720" rIns="45720" anchor="ctr"/>
            <a:lstStyle/>
            <a:p>
              <a:endParaRPr lang="en-US" altLang="zh-CN" b="1"/>
            </a:p>
            <a:p>
              <a:endParaRPr lang="en-US" altLang="zh-CN" b="1"/>
            </a:p>
            <a:p>
              <a:r>
                <a:rPr lang="zh-CN" altLang="en-US" sz="1200" b="1"/>
                <a:t>下游合作伙伴系统</a:t>
              </a:r>
              <a:endParaRPr lang="zh-CN" altLang="en-US" sz="1200" b="1"/>
            </a:p>
          </p:txBody>
        </p:sp>
        <p:sp>
          <p:nvSpPr>
            <p:cNvPr id="1053607" name="AutoShape 38"/>
            <p:cNvSpPr>
              <a:spLocks noChangeArrowheads="1"/>
            </p:cNvSpPr>
            <p:nvPr/>
          </p:nvSpPr>
          <p:spPr bwMode="auto">
            <a:xfrm>
              <a:off x="5562600" y="5334000"/>
              <a:ext cx="762000" cy="533400"/>
            </a:xfrm>
            <a:prstGeom prst="flowChartMagneticDisk">
              <a:avLst/>
            </a:prstGeom>
            <a:gradFill rotWithShape="1">
              <a:gsLst>
                <a:gs pos="0">
                  <a:srgbClr val="FFFFFF"/>
                </a:gs>
                <a:gs pos="7001">
                  <a:srgbClr val="E6E6E6">
                    <a:alpha val="99650"/>
                  </a:srgbClr>
                </a:gs>
                <a:gs pos="32001">
                  <a:srgbClr val="7D8496">
                    <a:alpha val="98400"/>
                  </a:srgbClr>
                </a:gs>
                <a:gs pos="47000">
                  <a:srgbClr val="E6E6E6">
                    <a:alpha val="97650"/>
                  </a:srgbClr>
                </a:gs>
                <a:gs pos="85001">
                  <a:srgbClr val="7D8496">
                    <a:alpha val="95750"/>
                  </a:srgbClr>
                </a:gs>
                <a:gs pos="100000">
                  <a:srgbClr val="E6E6E6">
                    <a:alpha val="95000"/>
                  </a:srgbClr>
                </a:gs>
              </a:gsLst>
              <a:lin ang="2700000" scaled="1"/>
            </a:gradFill>
            <a:ln w="12700">
              <a:solidFill>
                <a:schemeClr val="tx1"/>
              </a:solidFill>
              <a:round/>
            </a:ln>
            <a:effectLst/>
          </p:spPr>
          <p:txBody>
            <a:bodyPr wrap="none" lIns="45720" rIns="45720" anchor="ctr"/>
            <a:lstStyle/>
            <a:p>
              <a:endParaRPr lang="zh-CN" altLang="en-US"/>
            </a:p>
          </p:txBody>
        </p:sp>
        <p:sp>
          <p:nvSpPr>
            <p:cNvPr id="1053608" name="AutoShape 39"/>
            <p:cNvSpPr>
              <a:spLocks noChangeArrowheads="1"/>
            </p:cNvSpPr>
            <p:nvPr/>
          </p:nvSpPr>
          <p:spPr bwMode="auto">
            <a:xfrm>
              <a:off x="533400" y="1600200"/>
              <a:ext cx="1447800" cy="838200"/>
            </a:xfrm>
            <a:prstGeom prst="flowChartAlternateProcess">
              <a:avLst/>
            </a:prstGeom>
            <a:solidFill>
              <a:schemeClr val="accent1">
                <a:alpha val="95000"/>
              </a:schemeClr>
            </a:solidFill>
            <a:ln>
              <a:noFill/>
            </a:ln>
            <a:effectLst/>
          </p:spPr>
          <p:txBody>
            <a:bodyPr wrap="none" lIns="45720" rIns="45720" anchor="ctr"/>
            <a:lstStyle/>
            <a:p>
              <a:r>
                <a:rPr lang="zh-CN" altLang="en-US" sz="1200" b="1"/>
                <a:t>营销管理平台</a:t>
              </a:r>
              <a:endParaRPr lang="zh-CN" altLang="en-US" sz="1200" b="1"/>
            </a:p>
            <a:p>
              <a:endParaRPr lang="zh-CN" altLang="en-US" sz="1200" b="1"/>
            </a:p>
            <a:p>
              <a:endParaRPr lang="zh-CN" altLang="en-US" sz="1200" b="1"/>
            </a:p>
            <a:p>
              <a:endParaRPr lang="en-US" altLang="zh-CN" sz="1200" b="1"/>
            </a:p>
          </p:txBody>
        </p:sp>
        <p:sp>
          <p:nvSpPr>
            <p:cNvPr id="1053609" name="AutoShape 40"/>
            <p:cNvSpPr>
              <a:spLocks noChangeArrowheads="1"/>
            </p:cNvSpPr>
            <p:nvPr/>
          </p:nvSpPr>
          <p:spPr bwMode="auto">
            <a:xfrm>
              <a:off x="838200" y="1854200"/>
              <a:ext cx="762000" cy="533400"/>
            </a:xfrm>
            <a:prstGeom prst="flowChartMagneticDisk">
              <a:avLst/>
            </a:prstGeom>
            <a:gradFill rotWithShape="1">
              <a:gsLst>
                <a:gs pos="0">
                  <a:srgbClr val="FFFFFF"/>
                </a:gs>
                <a:gs pos="7001">
                  <a:srgbClr val="E6E6E6">
                    <a:alpha val="99650"/>
                  </a:srgbClr>
                </a:gs>
                <a:gs pos="32001">
                  <a:srgbClr val="7D8496">
                    <a:alpha val="98400"/>
                  </a:srgbClr>
                </a:gs>
                <a:gs pos="47000">
                  <a:srgbClr val="E6E6E6">
                    <a:alpha val="97650"/>
                  </a:srgbClr>
                </a:gs>
                <a:gs pos="85001">
                  <a:srgbClr val="7D8496">
                    <a:alpha val="95750"/>
                  </a:srgbClr>
                </a:gs>
                <a:gs pos="100000">
                  <a:srgbClr val="E6E6E6">
                    <a:alpha val="95000"/>
                  </a:srgbClr>
                </a:gs>
              </a:gsLst>
              <a:lin ang="2700000" scaled="1"/>
            </a:gradFill>
            <a:ln w="12700">
              <a:solidFill>
                <a:schemeClr val="tx1"/>
              </a:solidFill>
              <a:round/>
            </a:ln>
            <a:effectLst/>
          </p:spPr>
          <p:txBody>
            <a:bodyPr wrap="none" lIns="45720" rIns="45720" anchor="ctr"/>
            <a:lstStyle/>
            <a:p>
              <a:endParaRPr lang="zh-CN" altLang="en-US"/>
            </a:p>
          </p:txBody>
        </p:sp>
        <p:sp>
          <p:nvSpPr>
            <p:cNvPr id="1053610" name="AutoShape 41"/>
            <p:cNvSpPr>
              <a:spLocks noChangeArrowheads="1"/>
            </p:cNvSpPr>
            <p:nvPr/>
          </p:nvSpPr>
          <p:spPr bwMode="auto">
            <a:xfrm>
              <a:off x="2057400" y="1600200"/>
              <a:ext cx="1447800" cy="838200"/>
            </a:xfrm>
            <a:prstGeom prst="flowChartAlternateProcess">
              <a:avLst/>
            </a:prstGeom>
            <a:solidFill>
              <a:schemeClr val="accent1">
                <a:alpha val="95000"/>
              </a:schemeClr>
            </a:solidFill>
            <a:ln>
              <a:noFill/>
            </a:ln>
            <a:effectLst/>
          </p:spPr>
          <p:txBody>
            <a:bodyPr wrap="none" lIns="45720" rIns="45720" anchor="ctr"/>
            <a:lstStyle/>
            <a:p>
              <a:r>
                <a:rPr lang="zh-CN" altLang="en-US" sz="1200" b="1"/>
                <a:t>供应链管理平台</a:t>
              </a:r>
              <a:endParaRPr lang="zh-CN" altLang="en-US" sz="1200" b="1"/>
            </a:p>
            <a:p>
              <a:endParaRPr lang="zh-CN" altLang="en-US" sz="1200" b="1"/>
            </a:p>
            <a:p>
              <a:endParaRPr lang="zh-CN" altLang="en-US" sz="1200" b="1"/>
            </a:p>
            <a:p>
              <a:endParaRPr lang="en-US" altLang="zh-CN" sz="1200" b="1"/>
            </a:p>
          </p:txBody>
        </p:sp>
        <p:sp>
          <p:nvSpPr>
            <p:cNvPr id="1053611" name="AutoShape 42"/>
            <p:cNvSpPr>
              <a:spLocks noChangeArrowheads="1"/>
            </p:cNvSpPr>
            <p:nvPr/>
          </p:nvSpPr>
          <p:spPr bwMode="auto">
            <a:xfrm>
              <a:off x="2362200" y="1854200"/>
              <a:ext cx="762000" cy="533400"/>
            </a:xfrm>
            <a:prstGeom prst="flowChartMagneticDisk">
              <a:avLst/>
            </a:prstGeom>
            <a:gradFill rotWithShape="1">
              <a:gsLst>
                <a:gs pos="0">
                  <a:srgbClr val="FFFFFF"/>
                </a:gs>
                <a:gs pos="7001">
                  <a:srgbClr val="E6E6E6">
                    <a:alpha val="99650"/>
                  </a:srgbClr>
                </a:gs>
                <a:gs pos="32001">
                  <a:srgbClr val="7D8496">
                    <a:alpha val="98400"/>
                  </a:srgbClr>
                </a:gs>
                <a:gs pos="47000">
                  <a:srgbClr val="E6E6E6">
                    <a:alpha val="97650"/>
                  </a:srgbClr>
                </a:gs>
                <a:gs pos="85001">
                  <a:srgbClr val="7D8496">
                    <a:alpha val="95750"/>
                  </a:srgbClr>
                </a:gs>
                <a:gs pos="100000">
                  <a:srgbClr val="E6E6E6">
                    <a:alpha val="95000"/>
                  </a:srgbClr>
                </a:gs>
              </a:gsLst>
              <a:lin ang="2700000" scaled="1"/>
            </a:gradFill>
            <a:ln w="12700">
              <a:solidFill>
                <a:schemeClr val="tx1"/>
              </a:solidFill>
              <a:round/>
            </a:ln>
            <a:effectLst/>
          </p:spPr>
          <p:txBody>
            <a:bodyPr wrap="none" lIns="45720" rIns="45720" anchor="ctr"/>
            <a:lstStyle/>
            <a:p>
              <a:endParaRPr lang="zh-CN" altLang="en-US"/>
            </a:p>
          </p:txBody>
        </p:sp>
        <p:sp>
          <p:nvSpPr>
            <p:cNvPr id="1053612" name="AutoShape 43"/>
            <p:cNvSpPr>
              <a:spLocks noChangeArrowheads="1"/>
            </p:cNvSpPr>
            <p:nvPr/>
          </p:nvSpPr>
          <p:spPr bwMode="auto">
            <a:xfrm>
              <a:off x="3581400" y="1600200"/>
              <a:ext cx="1371600" cy="838200"/>
            </a:xfrm>
            <a:prstGeom prst="flowChartAlternateProcess">
              <a:avLst/>
            </a:prstGeom>
            <a:solidFill>
              <a:schemeClr val="accent1">
                <a:alpha val="95000"/>
              </a:schemeClr>
            </a:solidFill>
            <a:ln>
              <a:noFill/>
            </a:ln>
            <a:effectLst/>
          </p:spPr>
          <p:txBody>
            <a:bodyPr wrap="none" lIns="45720" rIns="45720" anchor="ctr"/>
            <a:lstStyle/>
            <a:p>
              <a:r>
                <a:rPr lang="zh-CN" altLang="en-US" sz="1200" b="1"/>
                <a:t>生产作业管控</a:t>
              </a:r>
              <a:endParaRPr lang="zh-CN" altLang="en-US" sz="1200" b="1"/>
            </a:p>
            <a:p>
              <a:endParaRPr lang="zh-CN" altLang="en-US" sz="1200" b="1"/>
            </a:p>
            <a:p>
              <a:endParaRPr lang="zh-CN" altLang="en-US" sz="1200" b="1"/>
            </a:p>
            <a:p>
              <a:endParaRPr lang="en-US" altLang="zh-CN" sz="1200" b="1"/>
            </a:p>
          </p:txBody>
        </p:sp>
        <p:sp>
          <p:nvSpPr>
            <p:cNvPr id="1053613" name="AutoShape 44"/>
            <p:cNvSpPr>
              <a:spLocks noChangeArrowheads="1"/>
            </p:cNvSpPr>
            <p:nvPr/>
          </p:nvSpPr>
          <p:spPr bwMode="auto">
            <a:xfrm>
              <a:off x="3886200" y="1854200"/>
              <a:ext cx="762000" cy="533400"/>
            </a:xfrm>
            <a:prstGeom prst="flowChartMagneticDisk">
              <a:avLst/>
            </a:prstGeom>
            <a:gradFill rotWithShape="1">
              <a:gsLst>
                <a:gs pos="0">
                  <a:srgbClr val="FFFFFF"/>
                </a:gs>
                <a:gs pos="7001">
                  <a:srgbClr val="E6E6E6">
                    <a:alpha val="99650"/>
                  </a:srgbClr>
                </a:gs>
                <a:gs pos="32001">
                  <a:srgbClr val="7D8496">
                    <a:alpha val="98400"/>
                  </a:srgbClr>
                </a:gs>
                <a:gs pos="47000">
                  <a:srgbClr val="E6E6E6">
                    <a:alpha val="97650"/>
                  </a:srgbClr>
                </a:gs>
                <a:gs pos="85001">
                  <a:srgbClr val="7D8496">
                    <a:alpha val="95750"/>
                  </a:srgbClr>
                </a:gs>
                <a:gs pos="100000">
                  <a:srgbClr val="E6E6E6">
                    <a:alpha val="95000"/>
                  </a:srgbClr>
                </a:gs>
              </a:gsLst>
              <a:lin ang="2700000" scaled="1"/>
            </a:gradFill>
            <a:ln w="12700">
              <a:solidFill>
                <a:schemeClr val="tx1"/>
              </a:solidFill>
              <a:round/>
            </a:ln>
            <a:effectLst/>
          </p:spPr>
          <p:txBody>
            <a:bodyPr wrap="none" lIns="45720" rIns="45720" anchor="ctr"/>
            <a:lstStyle/>
            <a:p>
              <a:endParaRPr lang="zh-CN" altLang="en-US"/>
            </a:p>
          </p:txBody>
        </p:sp>
        <p:sp>
          <p:nvSpPr>
            <p:cNvPr id="1053614" name="AutoShape 45"/>
            <p:cNvSpPr>
              <a:spLocks noChangeArrowheads="1"/>
            </p:cNvSpPr>
            <p:nvPr/>
          </p:nvSpPr>
          <p:spPr bwMode="auto">
            <a:xfrm>
              <a:off x="5029200" y="1600200"/>
              <a:ext cx="1371600" cy="838200"/>
            </a:xfrm>
            <a:prstGeom prst="flowChartAlternateProcess">
              <a:avLst/>
            </a:prstGeom>
            <a:solidFill>
              <a:schemeClr val="accent1">
                <a:alpha val="95000"/>
              </a:schemeClr>
            </a:solidFill>
            <a:ln>
              <a:noFill/>
            </a:ln>
            <a:effectLst/>
          </p:spPr>
          <p:txBody>
            <a:bodyPr wrap="none" lIns="45720" rIns="45720" anchor="ctr"/>
            <a:lstStyle/>
            <a:p>
              <a:r>
                <a:rPr lang="en-US" altLang="zh-CN" sz="1200" b="1"/>
                <a:t>ERP</a:t>
              </a:r>
              <a:endParaRPr lang="en-US" altLang="zh-CN" sz="1200" b="1"/>
            </a:p>
            <a:p>
              <a:endParaRPr lang="en-US" altLang="zh-CN" sz="1200" b="1"/>
            </a:p>
            <a:p>
              <a:endParaRPr lang="en-US" altLang="zh-CN" sz="1200" b="1"/>
            </a:p>
            <a:p>
              <a:endParaRPr lang="en-US" altLang="zh-CN" sz="1200" b="1"/>
            </a:p>
          </p:txBody>
        </p:sp>
        <p:sp>
          <p:nvSpPr>
            <p:cNvPr id="1053615" name="AutoShape 46"/>
            <p:cNvSpPr>
              <a:spLocks noChangeArrowheads="1"/>
            </p:cNvSpPr>
            <p:nvPr/>
          </p:nvSpPr>
          <p:spPr bwMode="auto">
            <a:xfrm>
              <a:off x="5334000" y="1854200"/>
              <a:ext cx="762000" cy="533400"/>
            </a:xfrm>
            <a:prstGeom prst="flowChartMagneticDisk">
              <a:avLst/>
            </a:prstGeom>
            <a:gradFill rotWithShape="1">
              <a:gsLst>
                <a:gs pos="0">
                  <a:srgbClr val="FFFFFF"/>
                </a:gs>
                <a:gs pos="7001">
                  <a:srgbClr val="E6E6E6">
                    <a:alpha val="99650"/>
                  </a:srgbClr>
                </a:gs>
                <a:gs pos="32001">
                  <a:srgbClr val="7D8496">
                    <a:alpha val="98400"/>
                  </a:srgbClr>
                </a:gs>
                <a:gs pos="47000">
                  <a:srgbClr val="E6E6E6">
                    <a:alpha val="97650"/>
                  </a:srgbClr>
                </a:gs>
                <a:gs pos="85001">
                  <a:srgbClr val="7D8496">
                    <a:alpha val="95750"/>
                  </a:srgbClr>
                </a:gs>
                <a:gs pos="100000">
                  <a:srgbClr val="E6E6E6">
                    <a:alpha val="95000"/>
                  </a:srgbClr>
                </a:gs>
              </a:gsLst>
              <a:lin ang="2700000" scaled="1"/>
            </a:gradFill>
            <a:ln w="12700">
              <a:solidFill>
                <a:schemeClr val="tx1"/>
              </a:solidFill>
              <a:round/>
            </a:ln>
            <a:effectLst/>
          </p:spPr>
          <p:txBody>
            <a:bodyPr wrap="none" lIns="45720" rIns="45720" anchor="ctr"/>
            <a:lstStyle/>
            <a:p>
              <a:endParaRPr lang="zh-CN" altLang="en-US"/>
            </a:p>
          </p:txBody>
        </p:sp>
        <p:sp>
          <p:nvSpPr>
            <p:cNvPr id="1053616" name="AutoShape 47"/>
            <p:cNvSpPr>
              <a:spLocks noChangeArrowheads="1"/>
            </p:cNvSpPr>
            <p:nvPr/>
          </p:nvSpPr>
          <p:spPr bwMode="auto">
            <a:xfrm>
              <a:off x="6477000" y="1600200"/>
              <a:ext cx="1371600" cy="838200"/>
            </a:xfrm>
            <a:prstGeom prst="flowChartAlternateProcess">
              <a:avLst/>
            </a:prstGeom>
            <a:solidFill>
              <a:schemeClr val="accent1">
                <a:alpha val="95000"/>
              </a:schemeClr>
            </a:solidFill>
            <a:ln>
              <a:noFill/>
            </a:ln>
            <a:effectLst/>
          </p:spPr>
          <p:txBody>
            <a:bodyPr wrap="none" lIns="45720" rIns="45720" anchor="ctr"/>
            <a:lstStyle/>
            <a:p>
              <a:r>
                <a:rPr lang="en-US" altLang="zh-CN" sz="1200" b="1"/>
                <a:t>PDM</a:t>
              </a:r>
              <a:endParaRPr lang="en-US" altLang="zh-CN" sz="1200" b="1"/>
            </a:p>
            <a:p>
              <a:endParaRPr lang="en-US" altLang="zh-CN" sz="1200" b="1"/>
            </a:p>
            <a:p>
              <a:endParaRPr lang="en-US" altLang="zh-CN" sz="1200" b="1"/>
            </a:p>
            <a:p>
              <a:endParaRPr lang="en-US" altLang="zh-CN" sz="1200" b="1"/>
            </a:p>
          </p:txBody>
        </p:sp>
        <p:sp>
          <p:nvSpPr>
            <p:cNvPr id="1053617" name="AutoShape 48"/>
            <p:cNvSpPr>
              <a:spLocks noChangeArrowheads="1"/>
            </p:cNvSpPr>
            <p:nvPr/>
          </p:nvSpPr>
          <p:spPr bwMode="auto">
            <a:xfrm>
              <a:off x="6781800" y="1854200"/>
              <a:ext cx="762000" cy="533400"/>
            </a:xfrm>
            <a:prstGeom prst="flowChartMagneticDisk">
              <a:avLst/>
            </a:prstGeom>
            <a:gradFill rotWithShape="1">
              <a:gsLst>
                <a:gs pos="0">
                  <a:srgbClr val="FFFFFF"/>
                </a:gs>
                <a:gs pos="7001">
                  <a:srgbClr val="E6E6E6">
                    <a:alpha val="99650"/>
                  </a:srgbClr>
                </a:gs>
                <a:gs pos="32001">
                  <a:srgbClr val="7D8496">
                    <a:alpha val="98400"/>
                  </a:srgbClr>
                </a:gs>
                <a:gs pos="47000">
                  <a:srgbClr val="E6E6E6">
                    <a:alpha val="97650"/>
                  </a:srgbClr>
                </a:gs>
                <a:gs pos="85001">
                  <a:srgbClr val="7D8496">
                    <a:alpha val="95750"/>
                  </a:srgbClr>
                </a:gs>
                <a:gs pos="100000">
                  <a:srgbClr val="E6E6E6">
                    <a:alpha val="95000"/>
                  </a:srgbClr>
                </a:gs>
              </a:gsLst>
              <a:lin ang="2700000" scaled="1"/>
            </a:gradFill>
            <a:ln w="12700">
              <a:solidFill>
                <a:schemeClr val="tx1"/>
              </a:solidFill>
              <a:round/>
            </a:ln>
            <a:effectLst/>
          </p:spPr>
          <p:txBody>
            <a:bodyPr wrap="none" lIns="45720" rIns="45720" anchor="ctr"/>
            <a:lstStyle/>
            <a:p>
              <a:endParaRPr lang="zh-CN" altLang="en-US"/>
            </a:p>
          </p:txBody>
        </p:sp>
        <p:sp>
          <p:nvSpPr>
            <p:cNvPr id="1053618" name="AutoShape 49"/>
            <p:cNvSpPr>
              <a:spLocks noChangeArrowheads="1"/>
            </p:cNvSpPr>
            <p:nvPr/>
          </p:nvSpPr>
          <p:spPr bwMode="auto">
            <a:xfrm>
              <a:off x="2667000" y="2438400"/>
              <a:ext cx="165100" cy="685800"/>
            </a:xfrm>
            <a:prstGeom prst="upDownArrow">
              <a:avLst>
                <a:gd name="adj1" fmla="val 50000"/>
                <a:gd name="adj2" fmla="val 83077"/>
              </a:avLst>
            </a:prstGeom>
            <a:solidFill>
              <a:schemeClr val="accent2"/>
            </a:solidFill>
            <a:ln w="9525" algn="ctr">
              <a:solidFill>
                <a:schemeClr val="tx1"/>
              </a:solidFill>
              <a:miter lim="800000"/>
            </a:ln>
            <a:effectLst/>
          </p:spPr>
          <p:txBody>
            <a:bodyPr wrap="none" anchor="ctr"/>
            <a:lstStyle/>
            <a:p>
              <a:endParaRPr lang="zh-CN" altLang="en-US"/>
            </a:p>
          </p:txBody>
        </p:sp>
        <p:sp>
          <p:nvSpPr>
            <p:cNvPr id="1053619" name="AutoShape 50"/>
            <p:cNvSpPr>
              <a:spLocks noChangeArrowheads="1"/>
            </p:cNvSpPr>
            <p:nvPr/>
          </p:nvSpPr>
          <p:spPr bwMode="auto">
            <a:xfrm>
              <a:off x="4114800" y="2438400"/>
              <a:ext cx="152400" cy="685800"/>
            </a:xfrm>
            <a:prstGeom prst="upDownArrow">
              <a:avLst>
                <a:gd name="adj1" fmla="val 50000"/>
                <a:gd name="adj2" fmla="val 90000"/>
              </a:avLst>
            </a:prstGeom>
            <a:solidFill>
              <a:schemeClr val="accent2"/>
            </a:solidFill>
            <a:ln w="9525" algn="ctr">
              <a:solidFill>
                <a:schemeClr val="tx1"/>
              </a:solidFill>
              <a:miter lim="800000"/>
            </a:ln>
            <a:effectLst/>
          </p:spPr>
          <p:txBody>
            <a:bodyPr wrap="none" anchor="ctr"/>
            <a:lstStyle/>
            <a:p>
              <a:endParaRPr lang="zh-CN" altLang="en-US"/>
            </a:p>
          </p:txBody>
        </p:sp>
      </p:gr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620"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通过建立XX公司数据交换平台，实现企业核心公用主数据的集中管理和维护，简化企业应用集成关系，保证关键数据的准确性</a:t>
            </a:r>
            <a:endParaRPr lang="zh-CN" altLang="en-US" sz="2400" dirty="0">
              <a:solidFill>
                <a:schemeClr val="bg1"/>
              </a:solidFill>
            </a:endParaRPr>
          </a:p>
        </p:txBody>
      </p:sp>
      <p:grpSp>
        <p:nvGrpSpPr>
          <p:cNvPr id="663" name="Group 3"/>
          <p:cNvGrpSpPr/>
          <p:nvPr/>
        </p:nvGrpSpPr>
        <p:grpSpPr bwMode="auto">
          <a:xfrm>
            <a:off x="10054087" y="174148"/>
            <a:ext cx="990600" cy="685800"/>
            <a:chOff x="4656" y="816"/>
            <a:chExt cx="672" cy="576"/>
          </a:xfrm>
        </p:grpSpPr>
        <p:sp>
          <p:nvSpPr>
            <p:cNvPr id="1053621"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表现层</a:t>
              </a:r>
              <a:endParaRPr lang="zh-CN" altLang="en-US" sz="900" b="1"/>
            </a:p>
          </p:txBody>
        </p:sp>
        <p:sp>
          <p:nvSpPr>
            <p:cNvPr id="1053622"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623" name="Rectangle 6"/>
            <p:cNvSpPr>
              <a:spLocks noChangeArrowheads="1"/>
            </p:cNvSpPr>
            <p:nvPr/>
          </p:nvSpPr>
          <p:spPr bwMode="auto">
            <a:xfrm>
              <a:off x="4656" y="1104"/>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集成层</a:t>
              </a:r>
              <a:endParaRPr lang="zh-CN" altLang="en-US" sz="900" b="1" dirty="0">
                <a:solidFill>
                  <a:schemeClr val="bg1"/>
                </a:solidFill>
              </a:endParaRPr>
            </a:p>
          </p:txBody>
        </p:sp>
        <p:sp>
          <p:nvSpPr>
            <p:cNvPr id="1053624" name="Rectangle 7"/>
            <p:cNvSpPr>
              <a:spLocks noChangeArrowheads="1"/>
            </p:cNvSpPr>
            <p:nvPr/>
          </p:nvSpPr>
          <p:spPr bwMode="auto">
            <a:xfrm>
              <a:off x="4656" y="1248"/>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数据层</a:t>
              </a:r>
              <a:endParaRPr lang="zh-CN" altLang="en-US" sz="900" b="1" dirty="0"/>
            </a:p>
          </p:txBody>
        </p:sp>
      </p:grpSp>
      <p:grpSp>
        <p:nvGrpSpPr>
          <p:cNvPr id="664" name="组合 108"/>
          <p:cNvGrpSpPr/>
          <p:nvPr/>
        </p:nvGrpSpPr>
        <p:grpSpPr>
          <a:xfrm>
            <a:off x="304799" y="1142999"/>
            <a:ext cx="11485809" cy="5289997"/>
            <a:chOff x="304800" y="1143000"/>
            <a:chExt cx="8610600" cy="5105400"/>
          </a:xfrm>
        </p:grpSpPr>
        <p:grpSp>
          <p:nvGrpSpPr>
            <p:cNvPr id="665" name="Group 2"/>
            <p:cNvGrpSpPr/>
            <p:nvPr/>
          </p:nvGrpSpPr>
          <p:grpSpPr bwMode="auto">
            <a:xfrm>
              <a:off x="3749675" y="2971800"/>
              <a:ext cx="288925" cy="609600"/>
              <a:chOff x="2304" y="1968"/>
              <a:chExt cx="182" cy="384"/>
            </a:xfrm>
          </p:grpSpPr>
          <p:sp>
            <p:nvSpPr>
              <p:cNvPr id="1053625" name="Line 3"/>
              <p:cNvSpPr>
                <a:spLocks noChangeShapeType="1"/>
              </p:cNvSpPr>
              <p:nvPr/>
            </p:nvSpPr>
            <p:spPr bwMode="auto">
              <a:xfrm flipH="1" flipV="1">
                <a:off x="2395" y="1968"/>
                <a:ext cx="5" cy="384"/>
              </a:xfrm>
              <a:prstGeom prst="line">
                <a:avLst/>
              </a:prstGeom>
              <a:noFill/>
              <a:ln w="12700">
                <a:solidFill>
                  <a:schemeClr val="tx1"/>
                </a:solidFill>
                <a:round/>
                <a:headEnd type="triangle" w="med" len="med"/>
              </a:ln>
              <a:effectLst/>
            </p:spPr>
            <p:txBody>
              <a:bodyPr wrap="none" anchor="ctr"/>
              <a:lstStyle/>
              <a:p>
                <a:endParaRPr lang="zh-CN" altLang="en-US" sz="2000"/>
              </a:p>
            </p:txBody>
          </p:sp>
          <p:sp>
            <p:nvSpPr>
              <p:cNvPr id="1053626" name="Oval 4">
                <a:hlinkClick r:id="rId1" action="ppaction://hlinksldjump"/>
              </p:cNvPr>
              <p:cNvSpPr>
                <a:spLocks noChangeAspect="1" noChangeArrowheads="1"/>
              </p:cNvSpPr>
              <p:nvPr/>
            </p:nvSpPr>
            <p:spPr bwMode="gray">
              <a:xfrm>
                <a:off x="2304" y="2058"/>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SP</a:t>
                </a:r>
                <a:endParaRPr lang="en-GB" altLang="zh-CN" sz="1600" b="1">
                  <a:effectLst>
                    <a:outerShdw blurRad="38100" dist="38100" dir="2700000" algn="tl">
                      <a:srgbClr val="FFFFFF"/>
                    </a:outerShdw>
                  </a:effectLst>
                </a:endParaRPr>
              </a:p>
            </p:txBody>
          </p:sp>
        </p:grpSp>
        <p:grpSp>
          <p:nvGrpSpPr>
            <p:cNvPr id="666" name="Group 5"/>
            <p:cNvGrpSpPr/>
            <p:nvPr/>
          </p:nvGrpSpPr>
          <p:grpSpPr bwMode="auto">
            <a:xfrm>
              <a:off x="4095750" y="2971800"/>
              <a:ext cx="288925" cy="609600"/>
              <a:chOff x="2736" y="1968"/>
              <a:chExt cx="182" cy="384"/>
            </a:xfrm>
          </p:grpSpPr>
          <p:sp>
            <p:nvSpPr>
              <p:cNvPr id="1053627" name="Line 6"/>
              <p:cNvSpPr>
                <a:spLocks noChangeShapeType="1"/>
              </p:cNvSpPr>
              <p:nvPr/>
            </p:nvSpPr>
            <p:spPr bwMode="auto">
              <a:xfrm flipH="1">
                <a:off x="2832" y="1968"/>
                <a:ext cx="0" cy="384"/>
              </a:xfrm>
              <a:prstGeom prst="line">
                <a:avLst/>
              </a:prstGeom>
              <a:noFill/>
              <a:ln w="9525">
                <a:solidFill>
                  <a:schemeClr val="tx1"/>
                </a:solidFill>
                <a:round/>
                <a:headEnd type="triangle" w="med" len="med"/>
              </a:ln>
              <a:effectLst/>
            </p:spPr>
            <p:txBody>
              <a:bodyPr/>
              <a:lstStyle/>
              <a:p>
                <a:endParaRPr lang="zh-CN" altLang="en-US" sz="2000"/>
              </a:p>
            </p:txBody>
          </p:sp>
          <p:sp>
            <p:nvSpPr>
              <p:cNvPr id="1053628" name="Oval 7">
                <a:hlinkClick r:id="rId1" action="ppaction://hlinksldjump"/>
              </p:cNvPr>
              <p:cNvSpPr>
                <a:spLocks noChangeAspect="1" noChangeArrowheads="1"/>
              </p:cNvSpPr>
              <p:nvPr/>
            </p:nvSpPr>
            <p:spPr bwMode="gray">
              <a:xfrm>
                <a:off x="2736" y="2064"/>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PR</a:t>
                </a:r>
                <a:endParaRPr lang="en-GB" altLang="zh-CN" sz="1600" b="1">
                  <a:effectLst>
                    <a:outerShdw blurRad="38100" dist="38100" dir="2700000" algn="tl">
                      <a:srgbClr val="FFFFFF"/>
                    </a:outerShdw>
                  </a:effectLst>
                </a:endParaRPr>
              </a:p>
            </p:txBody>
          </p:sp>
        </p:grpSp>
        <p:grpSp>
          <p:nvGrpSpPr>
            <p:cNvPr id="667" name="Group 8"/>
            <p:cNvGrpSpPr/>
            <p:nvPr/>
          </p:nvGrpSpPr>
          <p:grpSpPr bwMode="auto">
            <a:xfrm>
              <a:off x="4435475" y="2971800"/>
              <a:ext cx="288925" cy="601663"/>
              <a:chOff x="2532" y="1968"/>
              <a:chExt cx="182" cy="379"/>
            </a:xfrm>
          </p:grpSpPr>
          <p:sp>
            <p:nvSpPr>
              <p:cNvPr id="1053629" name="Line 9"/>
              <p:cNvSpPr>
                <a:spLocks noChangeShapeType="1"/>
              </p:cNvSpPr>
              <p:nvPr/>
            </p:nvSpPr>
            <p:spPr bwMode="auto">
              <a:xfrm flipV="1">
                <a:off x="2623" y="1968"/>
                <a:ext cx="0" cy="379"/>
              </a:xfrm>
              <a:prstGeom prst="line">
                <a:avLst/>
              </a:prstGeom>
              <a:noFill/>
              <a:ln w="12700">
                <a:solidFill>
                  <a:schemeClr val="tx1"/>
                </a:solidFill>
                <a:round/>
                <a:headEnd type="triangle" w="med" len="med"/>
              </a:ln>
              <a:effectLst/>
            </p:spPr>
            <p:txBody>
              <a:bodyPr wrap="none" anchor="ctr"/>
              <a:lstStyle/>
              <a:p>
                <a:endParaRPr lang="zh-CN" altLang="en-US" sz="2000"/>
              </a:p>
            </p:txBody>
          </p:sp>
          <p:sp>
            <p:nvSpPr>
              <p:cNvPr id="1053630" name="Oval 10">
                <a:hlinkClick r:id="rId1" action="ppaction://hlinksldjump"/>
              </p:cNvPr>
              <p:cNvSpPr>
                <a:spLocks noChangeAspect="1" noChangeArrowheads="1"/>
              </p:cNvSpPr>
              <p:nvPr/>
            </p:nvSpPr>
            <p:spPr bwMode="gray">
              <a:xfrm>
                <a:off x="2532" y="2058"/>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FN</a:t>
                </a:r>
                <a:endParaRPr lang="en-GB" altLang="zh-CN" sz="1600" b="1">
                  <a:effectLst>
                    <a:outerShdw blurRad="38100" dist="38100" dir="2700000" algn="tl">
                      <a:srgbClr val="FFFFFF"/>
                    </a:outerShdw>
                  </a:effectLst>
                </a:endParaRPr>
              </a:p>
            </p:txBody>
          </p:sp>
        </p:grpSp>
        <p:grpSp>
          <p:nvGrpSpPr>
            <p:cNvPr id="668" name="Group 11"/>
            <p:cNvGrpSpPr/>
            <p:nvPr/>
          </p:nvGrpSpPr>
          <p:grpSpPr bwMode="auto">
            <a:xfrm>
              <a:off x="4781550" y="2971800"/>
              <a:ext cx="288925" cy="601663"/>
              <a:chOff x="2532" y="1968"/>
              <a:chExt cx="182" cy="379"/>
            </a:xfrm>
          </p:grpSpPr>
          <p:sp>
            <p:nvSpPr>
              <p:cNvPr id="1053631" name="Line 12"/>
              <p:cNvSpPr>
                <a:spLocks noChangeShapeType="1"/>
              </p:cNvSpPr>
              <p:nvPr/>
            </p:nvSpPr>
            <p:spPr bwMode="auto">
              <a:xfrm flipV="1">
                <a:off x="2623" y="1968"/>
                <a:ext cx="0" cy="379"/>
              </a:xfrm>
              <a:prstGeom prst="line">
                <a:avLst/>
              </a:prstGeom>
              <a:noFill/>
              <a:ln w="12700">
                <a:solidFill>
                  <a:schemeClr val="tx1"/>
                </a:solidFill>
                <a:round/>
                <a:headEnd type="triangle" w="med" len="med"/>
              </a:ln>
              <a:effectLst/>
            </p:spPr>
            <p:txBody>
              <a:bodyPr wrap="none" anchor="ctr"/>
              <a:lstStyle/>
              <a:p>
                <a:endParaRPr lang="zh-CN" altLang="en-US" sz="2000"/>
              </a:p>
            </p:txBody>
          </p:sp>
          <p:sp>
            <p:nvSpPr>
              <p:cNvPr id="1053632" name="Oval 13">
                <a:hlinkClick r:id="rId1" action="ppaction://hlinksldjump"/>
              </p:cNvPr>
              <p:cNvSpPr>
                <a:spLocks noChangeAspect="1" noChangeArrowheads="1"/>
              </p:cNvSpPr>
              <p:nvPr/>
            </p:nvSpPr>
            <p:spPr bwMode="gray">
              <a:xfrm>
                <a:off x="2532" y="2058"/>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SL</a:t>
                </a:r>
                <a:endParaRPr lang="en-GB" altLang="zh-CN" sz="1600" b="1">
                  <a:effectLst>
                    <a:outerShdw blurRad="38100" dist="38100" dir="2700000" algn="tl">
                      <a:srgbClr val="FFFFFF"/>
                    </a:outerShdw>
                  </a:effectLst>
                </a:endParaRPr>
              </a:p>
            </p:txBody>
          </p:sp>
        </p:grpSp>
        <p:grpSp>
          <p:nvGrpSpPr>
            <p:cNvPr id="669" name="Group 14"/>
            <p:cNvGrpSpPr/>
            <p:nvPr/>
          </p:nvGrpSpPr>
          <p:grpSpPr bwMode="auto">
            <a:xfrm>
              <a:off x="5121275" y="2971800"/>
              <a:ext cx="288925" cy="601663"/>
              <a:chOff x="2532" y="1968"/>
              <a:chExt cx="182" cy="379"/>
            </a:xfrm>
          </p:grpSpPr>
          <p:sp>
            <p:nvSpPr>
              <p:cNvPr id="1053633" name="Line 15"/>
              <p:cNvSpPr>
                <a:spLocks noChangeShapeType="1"/>
              </p:cNvSpPr>
              <p:nvPr/>
            </p:nvSpPr>
            <p:spPr bwMode="auto">
              <a:xfrm flipV="1">
                <a:off x="2623" y="1968"/>
                <a:ext cx="0" cy="379"/>
              </a:xfrm>
              <a:prstGeom prst="line">
                <a:avLst/>
              </a:prstGeom>
              <a:noFill/>
              <a:ln w="12700">
                <a:solidFill>
                  <a:schemeClr val="tx1"/>
                </a:solidFill>
                <a:round/>
                <a:headEnd type="triangle" w="med" len="med"/>
              </a:ln>
              <a:effectLst/>
            </p:spPr>
            <p:txBody>
              <a:bodyPr wrap="none" anchor="ctr"/>
              <a:lstStyle/>
              <a:p>
                <a:endParaRPr lang="zh-CN" altLang="en-US" sz="2000"/>
              </a:p>
            </p:txBody>
          </p:sp>
          <p:sp>
            <p:nvSpPr>
              <p:cNvPr id="1053634" name="Oval 16">
                <a:hlinkClick r:id="rId1" action="ppaction://hlinksldjump"/>
              </p:cNvPr>
              <p:cNvSpPr>
                <a:spLocks noChangeAspect="1" noChangeArrowheads="1"/>
              </p:cNvSpPr>
              <p:nvPr/>
            </p:nvSpPr>
            <p:spPr bwMode="gray">
              <a:xfrm>
                <a:off x="2532" y="2058"/>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MF</a:t>
                </a:r>
                <a:endParaRPr lang="en-GB" altLang="zh-CN" sz="1600" b="1">
                  <a:effectLst>
                    <a:outerShdw blurRad="38100" dist="38100" dir="2700000" algn="tl">
                      <a:srgbClr val="FFFFFF"/>
                    </a:outerShdw>
                  </a:effectLst>
                </a:endParaRPr>
              </a:p>
            </p:txBody>
          </p:sp>
        </p:grpSp>
        <p:grpSp>
          <p:nvGrpSpPr>
            <p:cNvPr id="670" name="Group 17"/>
            <p:cNvGrpSpPr/>
            <p:nvPr/>
          </p:nvGrpSpPr>
          <p:grpSpPr bwMode="auto">
            <a:xfrm>
              <a:off x="5486400" y="2971800"/>
              <a:ext cx="288925" cy="601663"/>
              <a:chOff x="2532" y="1968"/>
              <a:chExt cx="182" cy="379"/>
            </a:xfrm>
          </p:grpSpPr>
          <p:sp>
            <p:nvSpPr>
              <p:cNvPr id="1053635" name="Line 18"/>
              <p:cNvSpPr>
                <a:spLocks noChangeShapeType="1"/>
              </p:cNvSpPr>
              <p:nvPr/>
            </p:nvSpPr>
            <p:spPr bwMode="auto">
              <a:xfrm flipV="1">
                <a:off x="2623" y="1968"/>
                <a:ext cx="0" cy="379"/>
              </a:xfrm>
              <a:prstGeom prst="line">
                <a:avLst/>
              </a:prstGeom>
              <a:noFill/>
              <a:ln w="12700">
                <a:solidFill>
                  <a:schemeClr val="tx1"/>
                </a:solidFill>
                <a:round/>
                <a:headEnd type="triangle" w="med" len="med"/>
              </a:ln>
              <a:effectLst/>
            </p:spPr>
            <p:txBody>
              <a:bodyPr wrap="none" anchor="ctr"/>
              <a:lstStyle/>
              <a:p>
                <a:endParaRPr lang="zh-CN" altLang="en-US" sz="2000"/>
              </a:p>
            </p:txBody>
          </p:sp>
          <p:sp>
            <p:nvSpPr>
              <p:cNvPr id="1053636" name="Oval 19">
                <a:hlinkClick r:id="rId1" action="ppaction://hlinksldjump"/>
              </p:cNvPr>
              <p:cNvSpPr>
                <a:spLocks noChangeAspect="1" noChangeArrowheads="1"/>
              </p:cNvSpPr>
              <p:nvPr/>
            </p:nvSpPr>
            <p:spPr bwMode="gray">
              <a:xfrm>
                <a:off x="2532" y="2058"/>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OR</a:t>
                </a:r>
                <a:endParaRPr lang="en-GB" altLang="zh-CN" sz="1600" b="1">
                  <a:effectLst>
                    <a:outerShdw blurRad="38100" dist="38100" dir="2700000" algn="tl">
                      <a:srgbClr val="FFFFFF"/>
                    </a:outerShdw>
                  </a:effectLst>
                </a:endParaRPr>
              </a:p>
            </p:txBody>
          </p:sp>
        </p:grpSp>
        <p:grpSp>
          <p:nvGrpSpPr>
            <p:cNvPr id="671" name="Group 20"/>
            <p:cNvGrpSpPr/>
            <p:nvPr/>
          </p:nvGrpSpPr>
          <p:grpSpPr bwMode="auto">
            <a:xfrm>
              <a:off x="5807075" y="2971800"/>
              <a:ext cx="288925" cy="601663"/>
              <a:chOff x="2532" y="1968"/>
              <a:chExt cx="182" cy="379"/>
            </a:xfrm>
          </p:grpSpPr>
          <p:sp>
            <p:nvSpPr>
              <p:cNvPr id="1053637" name="Line 21"/>
              <p:cNvSpPr>
                <a:spLocks noChangeShapeType="1"/>
              </p:cNvSpPr>
              <p:nvPr/>
            </p:nvSpPr>
            <p:spPr bwMode="auto">
              <a:xfrm flipV="1">
                <a:off x="2623" y="1968"/>
                <a:ext cx="0" cy="379"/>
              </a:xfrm>
              <a:prstGeom prst="line">
                <a:avLst/>
              </a:prstGeom>
              <a:noFill/>
              <a:ln w="12700">
                <a:solidFill>
                  <a:schemeClr val="tx1"/>
                </a:solidFill>
                <a:round/>
                <a:headEnd type="triangle" w="med" len="med"/>
              </a:ln>
              <a:effectLst/>
            </p:spPr>
            <p:txBody>
              <a:bodyPr wrap="none" anchor="ctr"/>
              <a:lstStyle/>
              <a:p>
                <a:endParaRPr lang="zh-CN" altLang="en-US" sz="2000"/>
              </a:p>
            </p:txBody>
          </p:sp>
          <p:sp>
            <p:nvSpPr>
              <p:cNvPr id="1053638" name="Oval 22">
                <a:hlinkClick r:id="rId1" action="ppaction://hlinksldjump"/>
              </p:cNvPr>
              <p:cNvSpPr>
                <a:spLocks noChangeAspect="1" noChangeArrowheads="1"/>
              </p:cNvSpPr>
              <p:nvPr/>
            </p:nvSpPr>
            <p:spPr bwMode="gray">
              <a:xfrm>
                <a:off x="2532" y="2058"/>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HR</a:t>
                </a:r>
                <a:endParaRPr lang="en-GB" altLang="zh-CN" sz="1600" b="1">
                  <a:effectLst>
                    <a:outerShdw blurRad="38100" dist="38100" dir="2700000" algn="tl">
                      <a:srgbClr val="FFFFFF"/>
                    </a:outerShdw>
                  </a:effectLst>
                </a:endParaRPr>
              </a:p>
            </p:txBody>
          </p:sp>
        </p:grpSp>
        <p:grpSp>
          <p:nvGrpSpPr>
            <p:cNvPr id="672" name="Group 23"/>
            <p:cNvGrpSpPr/>
            <p:nvPr/>
          </p:nvGrpSpPr>
          <p:grpSpPr bwMode="auto">
            <a:xfrm>
              <a:off x="6492875" y="2971800"/>
              <a:ext cx="288925" cy="609600"/>
              <a:chOff x="2736" y="1968"/>
              <a:chExt cx="182" cy="384"/>
            </a:xfrm>
          </p:grpSpPr>
          <p:sp>
            <p:nvSpPr>
              <p:cNvPr id="1053639" name="Line 24"/>
              <p:cNvSpPr>
                <a:spLocks noChangeShapeType="1"/>
              </p:cNvSpPr>
              <p:nvPr/>
            </p:nvSpPr>
            <p:spPr bwMode="auto">
              <a:xfrm flipH="1">
                <a:off x="2832" y="1968"/>
                <a:ext cx="0" cy="384"/>
              </a:xfrm>
              <a:prstGeom prst="line">
                <a:avLst/>
              </a:prstGeom>
              <a:noFill/>
              <a:ln w="9525">
                <a:solidFill>
                  <a:schemeClr val="tx1"/>
                </a:solidFill>
                <a:round/>
                <a:headEnd type="triangle" w="med" len="med"/>
              </a:ln>
              <a:effectLst/>
            </p:spPr>
            <p:txBody>
              <a:bodyPr/>
              <a:lstStyle/>
              <a:p>
                <a:endParaRPr lang="zh-CN" altLang="en-US" sz="2000"/>
              </a:p>
            </p:txBody>
          </p:sp>
          <p:sp>
            <p:nvSpPr>
              <p:cNvPr id="1053640" name="Oval 25">
                <a:hlinkClick r:id="rId1" action="ppaction://hlinksldjump"/>
              </p:cNvPr>
              <p:cNvSpPr>
                <a:spLocks noChangeAspect="1" noChangeArrowheads="1"/>
              </p:cNvSpPr>
              <p:nvPr/>
            </p:nvSpPr>
            <p:spPr bwMode="gray">
              <a:xfrm>
                <a:off x="2736" y="2064"/>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CU</a:t>
                </a:r>
                <a:endParaRPr lang="en-GB" altLang="zh-CN" sz="1600" b="1">
                  <a:effectLst>
                    <a:outerShdw blurRad="38100" dist="38100" dir="2700000" algn="tl">
                      <a:srgbClr val="FFFFFF"/>
                    </a:outerShdw>
                  </a:effectLst>
                </a:endParaRPr>
              </a:p>
            </p:txBody>
          </p:sp>
        </p:grpSp>
        <p:grpSp>
          <p:nvGrpSpPr>
            <p:cNvPr id="673" name="Group 26"/>
            <p:cNvGrpSpPr/>
            <p:nvPr/>
          </p:nvGrpSpPr>
          <p:grpSpPr bwMode="auto">
            <a:xfrm>
              <a:off x="6172200" y="2971800"/>
              <a:ext cx="288925" cy="601663"/>
              <a:chOff x="2532" y="1968"/>
              <a:chExt cx="182" cy="379"/>
            </a:xfrm>
          </p:grpSpPr>
          <p:sp>
            <p:nvSpPr>
              <p:cNvPr id="1053641" name="Line 27"/>
              <p:cNvSpPr>
                <a:spLocks noChangeShapeType="1"/>
              </p:cNvSpPr>
              <p:nvPr/>
            </p:nvSpPr>
            <p:spPr bwMode="auto">
              <a:xfrm flipV="1">
                <a:off x="2623" y="1968"/>
                <a:ext cx="0" cy="379"/>
              </a:xfrm>
              <a:prstGeom prst="line">
                <a:avLst/>
              </a:prstGeom>
              <a:noFill/>
              <a:ln w="12700">
                <a:solidFill>
                  <a:schemeClr val="tx1"/>
                </a:solidFill>
                <a:round/>
                <a:headEnd type="triangle" w="med" len="med"/>
              </a:ln>
              <a:effectLst/>
            </p:spPr>
            <p:txBody>
              <a:bodyPr wrap="none" anchor="ctr"/>
              <a:lstStyle/>
              <a:p>
                <a:endParaRPr lang="zh-CN" altLang="en-US" sz="2000"/>
              </a:p>
            </p:txBody>
          </p:sp>
          <p:sp>
            <p:nvSpPr>
              <p:cNvPr id="1053642" name="Oval 28">
                <a:hlinkClick r:id="rId1" action="ppaction://hlinksldjump"/>
              </p:cNvPr>
              <p:cNvSpPr>
                <a:spLocks noChangeAspect="1" noChangeArrowheads="1"/>
              </p:cNvSpPr>
              <p:nvPr/>
            </p:nvSpPr>
            <p:spPr bwMode="gray">
              <a:xfrm>
                <a:off x="2532" y="2058"/>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ST</a:t>
                </a:r>
                <a:endParaRPr lang="en-GB" altLang="zh-CN" sz="1600" b="1">
                  <a:effectLst>
                    <a:outerShdw blurRad="38100" dist="38100" dir="2700000" algn="tl">
                      <a:srgbClr val="FFFFFF"/>
                    </a:outerShdw>
                  </a:effectLst>
                </a:endParaRPr>
              </a:p>
            </p:txBody>
          </p:sp>
        </p:grpSp>
        <p:grpSp>
          <p:nvGrpSpPr>
            <p:cNvPr id="674" name="Group 29"/>
            <p:cNvGrpSpPr/>
            <p:nvPr/>
          </p:nvGrpSpPr>
          <p:grpSpPr bwMode="auto">
            <a:xfrm>
              <a:off x="2743200" y="4610100"/>
              <a:ext cx="288925" cy="609600"/>
              <a:chOff x="2352" y="3012"/>
              <a:chExt cx="182" cy="384"/>
            </a:xfrm>
          </p:grpSpPr>
          <p:sp>
            <p:nvSpPr>
              <p:cNvPr id="1053643" name="Line 30"/>
              <p:cNvSpPr>
                <a:spLocks noChangeShapeType="1"/>
              </p:cNvSpPr>
              <p:nvPr/>
            </p:nvSpPr>
            <p:spPr bwMode="auto">
              <a:xfrm>
                <a:off x="2448" y="3012"/>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44" name="Oval 31">
                <a:hlinkClick r:id="rId1" action="ppaction://hlinksldjump"/>
              </p:cNvPr>
              <p:cNvSpPr>
                <a:spLocks noChangeAspect="1" noChangeArrowheads="1"/>
              </p:cNvSpPr>
              <p:nvPr/>
            </p:nvSpPr>
            <p:spPr bwMode="gray">
              <a:xfrm>
                <a:off x="2352" y="3130"/>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PR</a:t>
                </a:r>
                <a:endParaRPr lang="en-GB" altLang="zh-CN" sz="1600" b="1">
                  <a:effectLst>
                    <a:outerShdw blurRad="38100" dist="38100" dir="2700000" algn="tl">
                      <a:srgbClr val="FFFFFF"/>
                    </a:outerShdw>
                  </a:effectLst>
                </a:endParaRPr>
              </a:p>
            </p:txBody>
          </p:sp>
        </p:grpSp>
        <p:grpSp>
          <p:nvGrpSpPr>
            <p:cNvPr id="675" name="Group 32"/>
            <p:cNvGrpSpPr/>
            <p:nvPr/>
          </p:nvGrpSpPr>
          <p:grpSpPr bwMode="auto">
            <a:xfrm>
              <a:off x="4587875" y="4676775"/>
              <a:ext cx="288925" cy="561975"/>
              <a:chOff x="2304" y="2941"/>
              <a:chExt cx="182" cy="354"/>
            </a:xfrm>
          </p:grpSpPr>
          <p:sp>
            <p:nvSpPr>
              <p:cNvPr id="1053645" name="Line 33"/>
              <p:cNvSpPr>
                <a:spLocks noChangeShapeType="1"/>
              </p:cNvSpPr>
              <p:nvPr/>
            </p:nvSpPr>
            <p:spPr bwMode="auto">
              <a:xfrm flipH="1">
                <a:off x="2381" y="2941"/>
                <a:ext cx="16" cy="354"/>
              </a:xfrm>
              <a:prstGeom prst="line">
                <a:avLst/>
              </a:prstGeom>
              <a:noFill/>
              <a:ln w="9525">
                <a:solidFill>
                  <a:schemeClr val="tx1"/>
                </a:solidFill>
                <a:round/>
                <a:tailEnd type="triangle" w="med" len="med"/>
              </a:ln>
              <a:effectLst/>
            </p:spPr>
            <p:txBody>
              <a:bodyPr/>
              <a:lstStyle/>
              <a:p>
                <a:endParaRPr lang="zh-CN" altLang="en-US" sz="2000"/>
              </a:p>
            </p:txBody>
          </p:sp>
          <p:sp>
            <p:nvSpPr>
              <p:cNvPr id="1053646" name="Oval 34">
                <a:hlinkClick r:id="rId1" action="ppaction://hlinksldjump"/>
              </p:cNvPr>
              <p:cNvSpPr>
                <a:spLocks noChangeAspect="1" noChangeArrowheads="1"/>
              </p:cNvSpPr>
              <p:nvPr/>
            </p:nvSpPr>
            <p:spPr bwMode="gray">
              <a:xfrm>
                <a:off x="2304" y="3015"/>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MS</a:t>
                </a:r>
                <a:endParaRPr lang="en-GB" altLang="zh-CN" sz="1600" b="1">
                  <a:effectLst>
                    <a:outerShdw blurRad="38100" dist="38100" dir="2700000" algn="tl">
                      <a:srgbClr val="FFFFFF"/>
                    </a:outerShdw>
                  </a:effectLst>
                </a:endParaRPr>
              </a:p>
            </p:txBody>
          </p:sp>
        </p:grpSp>
        <p:grpSp>
          <p:nvGrpSpPr>
            <p:cNvPr id="676" name="Group 35"/>
            <p:cNvGrpSpPr/>
            <p:nvPr/>
          </p:nvGrpSpPr>
          <p:grpSpPr bwMode="auto">
            <a:xfrm>
              <a:off x="1997075" y="4648200"/>
              <a:ext cx="288925" cy="581025"/>
              <a:chOff x="1680" y="3024"/>
              <a:chExt cx="182" cy="384"/>
            </a:xfrm>
          </p:grpSpPr>
          <p:sp>
            <p:nvSpPr>
              <p:cNvPr id="1053647" name="Line 36"/>
              <p:cNvSpPr>
                <a:spLocks noChangeShapeType="1"/>
              </p:cNvSpPr>
              <p:nvPr/>
            </p:nvSpPr>
            <p:spPr bwMode="auto">
              <a:xfrm>
                <a:off x="1766" y="3024"/>
                <a:ext cx="10" cy="384"/>
              </a:xfrm>
              <a:prstGeom prst="line">
                <a:avLst/>
              </a:prstGeom>
              <a:noFill/>
              <a:ln w="12700">
                <a:solidFill>
                  <a:schemeClr val="tx1"/>
                </a:solidFill>
                <a:round/>
                <a:headEnd type="triangle" w="med" len="med"/>
              </a:ln>
              <a:effectLst/>
            </p:spPr>
            <p:txBody>
              <a:bodyPr wrap="none" lIns="45720" rIns="45720" anchor="ctr"/>
              <a:lstStyle/>
              <a:p>
                <a:endParaRPr lang="zh-CN" altLang="en-US" sz="2000"/>
              </a:p>
            </p:txBody>
          </p:sp>
          <p:sp>
            <p:nvSpPr>
              <p:cNvPr id="1053648" name="Oval 37">
                <a:hlinkClick r:id="rId1" action="ppaction://hlinksldjump"/>
              </p:cNvPr>
              <p:cNvSpPr>
                <a:spLocks noChangeAspect="1" noChangeArrowheads="1"/>
              </p:cNvSpPr>
              <p:nvPr/>
            </p:nvSpPr>
            <p:spPr bwMode="gray">
              <a:xfrm>
                <a:off x="1680" y="3130"/>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PC</a:t>
                </a:r>
                <a:endParaRPr lang="en-GB" altLang="zh-CN" sz="1600" b="1">
                  <a:effectLst>
                    <a:outerShdw blurRad="38100" dist="38100" dir="2700000" algn="tl">
                      <a:srgbClr val="FFFFFF"/>
                    </a:outerShdw>
                  </a:effectLst>
                </a:endParaRPr>
              </a:p>
            </p:txBody>
          </p:sp>
        </p:grpSp>
        <p:grpSp>
          <p:nvGrpSpPr>
            <p:cNvPr id="677" name="Group 38"/>
            <p:cNvGrpSpPr/>
            <p:nvPr/>
          </p:nvGrpSpPr>
          <p:grpSpPr bwMode="auto">
            <a:xfrm>
              <a:off x="2378075" y="4648200"/>
              <a:ext cx="288925" cy="590550"/>
              <a:chOff x="2016" y="3024"/>
              <a:chExt cx="182" cy="384"/>
            </a:xfrm>
          </p:grpSpPr>
          <p:sp>
            <p:nvSpPr>
              <p:cNvPr id="1053649" name="Line 39"/>
              <p:cNvSpPr>
                <a:spLocks noChangeShapeType="1"/>
              </p:cNvSpPr>
              <p:nvPr/>
            </p:nvSpPr>
            <p:spPr bwMode="auto">
              <a:xfrm>
                <a:off x="2102" y="3024"/>
                <a:ext cx="10" cy="384"/>
              </a:xfrm>
              <a:prstGeom prst="line">
                <a:avLst/>
              </a:prstGeom>
              <a:noFill/>
              <a:ln w="12700">
                <a:solidFill>
                  <a:schemeClr val="tx1"/>
                </a:solidFill>
                <a:round/>
                <a:headEnd type="triangle" w="med" len="med"/>
              </a:ln>
              <a:effectLst/>
            </p:spPr>
            <p:txBody>
              <a:bodyPr wrap="none" lIns="45720" rIns="45720" anchor="ctr"/>
              <a:lstStyle/>
              <a:p>
                <a:endParaRPr lang="zh-CN" altLang="en-US" sz="2000"/>
              </a:p>
            </p:txBody>
          </p:sp>
          <p:sp>
            <p:nvSpPr>
              <p:cNvPr id="1053650" name="Oval 40">
                <a:hlinkClick r:id="rId1" action="ppaction://hlinksldjump"/>
              </p:cNvPr>
              <p:cNvSpPr>
                <a:spLocks noChangeAspect="1" noChangeArrowheads="1"/>
              </p:cNvSpPr>
              <p:nvPr/>
            </p:nvSpPr>
            <p:spPr bwMode="gray">
              <a:xfrm>
                <a:off x="2016" y="3130"/>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LG</a:t>
                </a:r>
                <a:endParaRPr lang="en-GB" altLang="zh-CN" sz="1600" b="1">
                  <a:effectLst>
                    <a:outerShdw blurRad="38100" dist="38100" dir="2700000" algn="tl">
                      <a:srgbClr val="FFFFFF"/>
                    </a:outerShdw>
                  </a:effectLst>
                </a:endParaRPr>
              </a:p>
            </p:txBody>
          </p:sp>
        </p:grpSp>
        <p:grpSp>
          <p:nvGrpSpPr>
            <p:cNvPr id="678" name="Group 41"/>
            <p:cNvGrpSpPr/>
            <p:nvPr/>
          </p:nvGrpSpPr>
          <p:grpSpPr bwMode="auto">
            <a:xfrm>
              <a:off x="3444875" y="4619625"/>
              <a:ext cx="288925" cy="609600"/>
              <a:chOff x="2352" y="3012"/>
              <a:chExt cx="182" cy="384"/>
            </a:xfrm>
          </p:grpSpPr>
          <p:sp>
            <p:nvSpPr>
              <p:cNvPr id="1053651" name="Line 42"/>
              <p:cNvSpPr>
                <a:spLocks noChangeShapeType="1"/>
              </p:cNvSpPr>
              <p:nvPr/>
            </p:nvSpPr>
            <p:spPr bwMode="auto">
              <a:xfrm>
                <a:off x="2448" y="3012"/>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52" name="Oval 43">
                <a:hlinkClick r:id="rId1" action="ppaction://hlinksldjump"/>
              </p:cNvPr>
              <p:cNvSpPr>
                <a:spLocks noChangeAspect="1" noChangeArrowheads="1"/>
              </p:cNvSpPr>
              <p:nvPr/>
            </p:nvSpPr>
            <p:spPr bwMode="gray">
              <a:xfrm>
                <a:off x="2352" y="3130"/>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SP</a:t>
                </a:r>
                <a:endParaRPr lang="en-GB" altLang="zh-CN" sz="1600" b="1">
                  <a:effectLst>
                    <a:outerShdw blurRad="38100" dist="38100" dir="2700000" algn="tl">
                      <a:srgbClr val="FFFFFF"/>
                    </a:outerShdw>
                  </a:effectLst>
                </a:endParaRPr>
              </a:p>
            </p:txBody>
          </p:sp>
        </p:grpSp>
        <p:grpSp>
          <p:nvGrpSpPr>
            <p:cNvPr id="679" name="Group 44"/>
            <p:cNvGrpSpPr/>
            <p:nvPr/>
          </p:nvGrpSpPr>
          <p:grpSpPr bwMode="auto">
            <a:xfrm>
              <a:off x="4210050" y="4629150"/>
              <a:ext cx="288925" cy="609600"/>
              <a:chOff x="3696" y="2916"/>
              <a:chExt cx="182" cy="384"/>
            </a:xfrm>
          </p:grpSpPr>
          <p:sp>
            <p:nvSpPr>
              <p:cNvPr id="1053653" name="Line 45"/>
              <p:cNvSpPr>
                <a:spLocks noChangeShapeType="1"/>
              </p:cNvSpPr>
              <p:nvPr/>
            </p:nvSpPr>
            <p:spPr bwMode="auto">
              <a:xfrm>
                <a:off x="3792" y="2916"/>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54" name="Oval 46">
                <a:hlinkClick r:id="rId1" action="ppaction://hlinksldjump"/>
              </p:cNvPr>
              <p:cNvSpPr>
                <a:spLocks noChangeAspect="1" noChangeArrowheads="1"/>
              </p:cNvSpPr>
              <p:nvPr/>
            </p:nvSpPr>
            <p:spPr bwMode="gray">
              <a:xfrm>
                <a:off x="3696" y="3024"/>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MF</a:t>
                </a:r>
                <a:endParaRPr lang="en-GB" altLang="zh-CN" sz="1600" b="1">
                  <a:effectLst>
                    <a:outerShdw blurRad="38100" dist="38100" dir="2700000" algn="tl">
                      <a:srgbClr val="FFFFFF"/>
                    </a:outerShdw>
                  </a:effectLst>
                </a:endParaRPr>
              </a:p>
            </p:txBody>
          </p:sp>
        </p:grpSp>
        <p:grpSp>
          <p:nvGrpSpPr>
            <p:cNvPr id="680" name="Group 47"/>
            <p:cNvGrpSpPr/>
            <p:nvPr/>
          </p:nvGrpSpPr>
          <p:grpSpPr bwMode="auto">
            <a:xfrm>
              <a:off x="3825875" y="4629150"/>
              <a:ext cx="288925" cy="609600"/>
              <a:chOff x="3696" y="2916"/>
              <a:chExt cx="182" cy="384"/>
            </a:xfrm>
          </p:grpSpPr>
          <p:sp>
            <p:nvSpPr>
              <p:cNvPr id="1053655" name="Line 48"/>
              <p:cNvSpPr>
                <a:spLocks noChangeShapeType="1"/>
              </p:cNvSpPr>
              <p:nvPr/>
            </p:nvSpPr>
            <p:spPr bwMode="auto">
              <a:xfrm>
                <a:off x="3792" y="2916"/>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56" name="Oval 49">
                <a:hlinkClick r:id="rId1" action="ppaction://hlinksldjump"/>
              </p:cNvPr>
              <p:cNvSpPr>
                <a:spLocks noChangeAspect="1" noChangeArrowheads="1"/>
              </p:cNvSpPr>
              <p:nvPr/>
            </p:nvSpPr>
            <p:spPr bwMode="gray">
              <a:xfrm>
                <a:off x="3696" y="3024"/>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ST</a:t>
                </a:r>
                <a:endParaRPr lang="en-GB" altLang="zh-CN" sz="1600" b="1">
                  <a:effectLst>
                    <a:outerShdw blurRad="38100" dist="38100" dir="2700000" algn="tl">
                      <a:srgbClr val="FFFFFF"/>
                    </a:outerShdw>
                  </a:effectLst>
                </a:endParaRPr>
              </a:p>
            </p:txBody>
          </p:sp>
        </p:grpSp>
        <p:grpSp>
          <p:nvGrpSpPr>
            <p:cNvPr id="681" name="Group 50"/>
            <p:cNvGrpSpPr/>
            <p:nvPr/>
          </p:nvGrpSpPr>
          <p:grpSpPr bwMode="auto">
            <a:xfrm>
              <a:off x="3082925" y="4629150"/>
              <a:ext cx="288925" cy="609600"/>
              <a:chOff x="3696" y="2916"/>
              <a:chExt cx="182" cy="384"/>
            </a:xfrm>
          </p:grpSpPr>
          <p:sp>
            <p:nvSpPr>
              <p:cNvPr id="1053657" name="Line 51"/>
              <p:cNvSpPr>
                <a:spLocks noChangeShapeType="1"/>
              </p:cNvSpPr>
              <p:nvPr/>
            </p:nvSpPr>
            <p:spPr bwMode="auto">
              <a:xfrm>
                <a:off x="3792" y="2916"/>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58" name="Oval 52">
                <a:hlinkClick r:id="rId1" action="ppaction://hlinksldjump"/>
              </p:cNvPr>
              <p:cNvSpPr>
                <a:spLocks noChangeAspect="1" noChangeArrowheads="1"/>
              </p:cNvSpPr>
              <p:nvPr/>
            </p:nvSpPr>
            <p:spPr bwMode="gray">
              <a:xfrm>
                <a:off x="3696" y="3024"/>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BM</a:t>
                </a:r>
                <a:endParaRPr lang="en-GB" altLang="zh-CN" sz="1600" b="1">
                  <a:effectLst>
                    <a:outerShdw blurRad="38100" dist="38100" dir="2700000" algn="tl">
                      <a:srgbClr val="FFFFFF"/>
                    </a:outerShdw>
                  </a:effectLst>
                </a:endParaRPr>
              </a:p>
            </p:txBody>
          </p:sp>
        </p:grpSp>
        <p:grpSp>
          <p:nvGrpSpPr>
            <p:cNvPr id="682" name="Group 53"/>
            <p:cNvGrpSpPr/>
            <p:nvPr/>
          </p:nvGrpSpPr>
          <p:grpSpPr bwMode="auto">
            <a:xfrm>
              <a:off x="5176838" y="4648200"/>
              <a:ext cx="288925" cy="609600"/>
              <a:chOff x="2802" y="2928"/>
              <a:chExt cx="182" cy="384"/>
            </a:xfrm>
          </p:grpSpPr>
          <p:sp>
            <p:nvSpPr>
              <p:cNvPr id="1053659" name="Line 54"/>
              <p:cNvSpPr>
                <a:spLocks noChangeShapeType="1"/>
              </p:cNvSpPr>
              <p:nvPr/>
            </p:nvSpPr>
            <p:spPr bwMode="auto">
              <a:xfrm flipV="1">
                <a:off x="2880" y="2928"/>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60" name="Oval 55">
                <a:hlinkClick r:id="rId1" action="ppaction://hlinksldjump"/>
              </p:cNvPr>
              <p:cNvSpPr>
                <a:spLocks noChangeAspect="1" noChangeArrowheads="1"/>
              </p:cNvSpPr>
              <p:nvPr/>
            </p:nvSpPr>
            <p:spPr bwMode="gray">
              <a:xfrm>
                <a:off x="2802" y="3015"/>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CU</a:t>
                </a:r>
                <a:endParaRPr lang="en-GB" altLang="zh-CN" sz="1600" b="1">
                  <a:effectLst>
                    <a:outerShdw blurRad="38100" dist="38100" dir="2700000" algn="tl">
                      <a:srgbClr val="FFFFFF"/>
                    </a:outerShdw>
                  </a:effectLst>
                </a:endParaRPr>
              </a:p>
            </p:txBody>
          </p:sp>
        </p:grpSp>
        <p:grpSp>
          <p:nvGrpSpPr>
            <p:cNvPr id="683" name="Group 56"/>
            <p:cNvGrpSpPr/>
            <p:nvPr/>
          </p:nvGrpSpPr>
          <p:grpSpPr bwMode="auto">
            <a:xfrm>
              <a:off x="5545138" y="4648200"/>
              <a:ext cx="288925" cy="609600"/>
              <a:chOff x="2802" y="2928"/>
              <a:chExt cx="182" cy="384"/>
            </a:xfrm>
          </p:grpSpPr>
          <p:sp>
            <p:nvSpPr>
              <p:cNvPr id="1053661" name="Line 57"/>
              <p:cNvSpPr>
                <a:spLocks noChangeShapeType="1"/>
              </p:cNvSpPr>
              <p:nvPr/>
            </p:nvSpPr>
            <p:spPr bwMode="auto">
              <a:xfrm flipV="1">
                <a:off x="2880" y="2928"/>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62" name="Oval 58">
                <a:hlinkClick r:id="rId1" action="ppaction://hlinksldjump"/>
              </p:cNvPr>
              <p:cNvSpPr>
                <a:spLocks noChangeAspect="1" noChangeArrowheads="1"/>
              </p:cNvSpPr>
              <p:nvPr/>
            </p:nvSpPr>
            <p:spPr bwMode="gray">
              <a:xfrm>
                <a:off x="2802" y="3015"/>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AG</a:t>
                </a:r>
                <a:endParaRPr lang="en-GB" altLang="zh-CN" sz="1600" b="1">
                  <a:effectLst>
                    <a:outerShdw blurRad="38100" dist="38100" dir="2700000" algn="tl">
                      <a:srgbClr val="FFFFFF"/>
                    </a:outerShdw>
                  </a:effectLst>
                </a:endParaRPr>
              </a:p>
            </p:txBody>
          </p:sp>
        </p:grpSp>
        <p:grpSp>
          <p:nvGrpSpPr>
            <p:cNvPr id="684" name="Group 59"/>
            <p:cNvGrpSpPr/>
            <p:nvPr/>
          </p:nvGrpSpPr>
          <p:grpSpPr bwMode="auto">
            <a:xfrm>
              <a:off x="5926138" y="4657725"/>
              <a:ext cx="288925" cy="609600"/>
              <a:chOff x="2802" y="2928"/>
              <a:chExt cx="182" cy="384"/>
            </a:xfrm>
          </p:grpSpPr>
          <p:sp>
            <p:nvSpPr>
              <p:cNvPr id="1053663" name="Line 60"/>
              <p:cNvSpPr>
                <a:spLocks noChangeShapeType="1"/>
              </p:cNvSpPr>
              <p:nvPr/>
            </p:nvSpPr>
            <p:spPr bwMode="auto">
              <a:xfrm flipV="1">
                <a:off x="2880" y="2928"/>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64" name="Oval 61">
                <a:hlinkClick r:id="rId1" action="ppaction://hlinksldjump"/>
              </p:cNvPr>
              <p:cNvSpPr>
                <a:spLocks noChangeAspect="1" noChangeArrowheads="1"/>
              </p:cNvSpPr>
              <p:nvPr/>
            </p:nvSpPr>
            <p:spPr bwMode="gray">
              <a:xfrm>
                <a:off x="2802" y="3015"/>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SV</a:t>
                </a:r>
                <a:endParaRPr lang="en-GB" altLang="zh-CN" sz="1600" b="1">
                  <a:effectLst>
                    <a:outerShdw blurRad="38100" dist="38100" dir="2700000" algn="tl">
                      <a:srgbClr val="FFFFFF"/>
                    </a:outerShdw>
                  </a:effectLst>
                </a:endParaRPr>
              </a:p>
            </p:txBody>
          </p:sp>
        </p:grpSp>
        <p:grpSp>
          <p:nvGrpSpPr>
            <p:cNvPr id="685" name="Group 62"/>
            <p:cNvGrpSpPr/>
            <p:nvPr/>
          </p:nvGrpSpPr>
          <p:grpSpPr bwMode="auto">
            <a:xfrm>
              <a:off x="6297613" y="4657725"/>
              <a:ext cx="288925" cy="609600"/>
              <a:chOff x="2802" y="2928"/>
              <a:chExt cx="182" cy="384"/>
            </a:xfrm>
          </p:grpSpPr>
          <p:sp>
            <p:nvSpPr>
              <p:cNvPr id="1053665" name="Line 63"/>
              <p:cNvSpPr>
                <a:spLocks noChangeShapeType="1"/>
              </p:cNvSpPr>
              <p:nvPr/>
            </p:nvSpPr>
            <p:spPr bwMode="auto">
              <a:xfrm flipV="1">
                <a:off x="2880" y="2928"/>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66" name="Oval 64">
                <a:hlinkClick r:id="rId1" action="ppaction://hlinksldjump"/>
              </p:cNvPr>
              <p:cNvSpPr>
                <a:spLocks noChangeAspect="1" noChangeArrowheads="1"/>
              </p:cNvSpPr>
              <p:nvPr/>
            </p:nvSpPr>
            <p:spPr bwMode="gray">
              <a:xfrm>
                <a:off x="2802" y="3015"/>
                <a:ext cx="182" cy="182"/>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RP</a:t>
                </a:r>
                <a:endParaRPr lang="en-GB" altLang="zh-CN" sz="1600" b="1">
                  <a:effectLst>
                    <a:outerShdw blurRad="38100" dist="38100" dir="2700000" algn="tl">
                      <a:srgbClr val="FFFFFF"/>
                    </a:outerShdw>
                  </a:effectLst>
                </a:endParaRPr>
              </a:p>
            </p:txBody>
          </p:sp>
        </p:grpSp>
        <p:grpSp>
          <p:nvGrpSpPr>
            <p:cNvPr id="686" name="Group 65"/>
            <p:cNvGrpSpPr/>
            <p:nvPr/>
          </p:nvGrpSpPr>
          <p:grpSpPr bwMode="auto">
            <a:xfrm>
              <a:off x="6992938" y="4629150"/>
              <a:ext cx="288925" cy="609600"/>
              <a:chOff x="3696" y="2916"/>
              <a:chExt cx="182" cy="384"/>
            </a:xfrm>
          </p:grpSpPr>
          <p:sp>
            <p:nvSpPr>
              <p:cNvPr id="1053667" name="Line 66"/>
              <p:cNvSpPr>
                <a:spLocks noChangeShapeType="1"/>
              </p:cNvSpPr>
              <p:nvPr/>
            </p:nvSpPr>
            <p:spPr bwMode="auto">
              <a:xfrm>
                <a:off x="3792" y="2916"/>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68" name="Oval 67">
                <a:hlinkClick r:id="rId1" action="ppaction://hlinksldjump"/>
              </p:cNvPr>
              <p:cNvSpPr>
                <a:spLocks noChangeAspect="1" noChangeArrowheads="1"/>
              </p:cNvSpPr>
              <p:nvPr/>
            </p:nvSpPr>
            <p:spPr bwMode="gray">
              <a:xfrm>
                <a:off x="3696" y="3024"/>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SL</a:t>
                </a:r>
                <a:endParaRPr lang="en-GB" altLang="zh-CN" sz="1600" b="1">
                  <a:effectLst>
                    <a:outerShdw blurRad="38100" dist="38100" dir="2700000" algn="tl">
                      <a:srgbClr val="FFFFFF"/>
                    </a:outerShdw>
                  </a:effectLst>
                </a:endParaRPr>
              </a:p>
            </p:txBody>
          </p:sp>
        </p:grpSp>
        <p:sp>
          <p:nvSpPr>
            <p:cNvPr id="1053669" name="Rectangle 68"/>
            <p:cNvSpPr>
              <a:spLocks noChangeArrowheads="1"/>
            </p:cNvSpPr>
            <p:nvPr/>
          </p:nvSpPr>
          <p:spPr bwMode="auto">
            <a:xfrm>
              <a:off x="304800" y="1447800"/>
              <a:ext cx="3048000" cy="1828800"/>
            </a:xfrm>
            <a:prstGeom prst="rect">
              <a:avLst/>
            </a:prstGeom>
            <a:solidFill>
              <a:srgbClr val="EAEAEA">
                <a:alpha val="95000"/>
              </a:srgbClr>
            </a:solidFill>
            <a:ln>
              <a:noFill/>
            </a:ln>
            <a:effectLst/>
          </p:spPr>
          <p:txBody>
            <a:bodyPr wrap="none" lIns="45720" rIns="45720" anchor="ctr"/>
            <a:lstStyle/>
            <a:p>
              <a:endParaRPr lang="zh-CN" altLang="en-US" sz="2000"/>
            </a:p>
          </p:txBody>
        </p:sp>
        <p:sp>
          <p:nvSpPr>
            <p:cNvPr id="1053670" name="Rectangle 70"/>
            <p:cNvSpPr>
              <a:spLocks noChangeArrowheads="1"/>
            </p:cNvSpPr>
            <p:nvPr/>
          </p:nvSpPr>
          <p:spPr bwMode="auto">
            <a:xfrm>
              <a:off x="7956550" y="3398838"/>
              <a:ext cx="958850" cy="1312862"/>
            </a:xfrm>
            <a:prstGeom prst="rect">
              <a:avLst/>
            </a:prstGeom>
            <a:solidFill>
              <a:schemeClr val="accent2"/>
            </a:solidFill>
            <a:ln w="12700" algn="ctr">
              <a:solidFill>
                <a:schemeClr val="tx1"/>
              </a:solidFill>
              <a:miter lim="800000"/>
            </a:ln>
            <a:effectLst/>
          </p:spPr>
          <p:txBody>
            <a:bodyPr lIns="45720" rIns="45720" anchor="ctr"/>
            <a:lstStyle>
              <a:lvl1pPr marL="114300" indent="-1143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90000"/>
                </a:lnSpc>
                <a:spcBef>
                  <a:spcPct val="20000"/>
                </a:spcBef>
                <a:buClr>
                  <a:schemeClr val="accent1"/>
                </a:buClr>
                <a:buFont typeface="Wingdings" panose="05000000000000000000" pitchFamily="2" charset="2"/>
                <a:buNone/>
              </a:pPr>
              <a:r>
                <a:rPr lang="zh-CN" altLang="en-US" b="1" dirty="0">
                  <a:solidFill>
                    <a:schemeClr val="bg1"/>
                  </a:solidFill>
                  <a:latin typeface="微软雅黑" panose="020B0503020204020204" charset="-122"/>
                  <a:ea typeface="微软雅黑" panose="020B0503020204020204" charset="-122"/>
                </a:rPr>
                <a:t>生产作业管控</a:t>
              </a:r>
              <a:endParaRPr lang="zh-CN" altLang="en-US" b="1" dirty="0">
                <a:solidFill>
                  <a:schemeClr val="bg1"/>
                </a:solidFill>
                <a:latin typeface="微软雅黑" panose="020B0503020204020204" charset="-122"/>
                <a:ea typeface="微软雅黑" panose="020B0503020204020204" charset="-122"/>
              </a:endParaRPr>
            </a:p>
          </p:txBody>
        </p:sp>
        <p:sp>
          <p:nvSpPr>
            <p:cNvPr id="1053671" name="Rectangle 71"/>
            <p:cNvSpPr>
              <a:spLocks noChangeArrowheads="1"/>
            </p:cNvSpPr>
            <p:nvPr/>
          </p:nvSpPr>
          <p:spPr bwMode="auto">
            <a:xfrm>
              <a:off x="7429500" y="1614488"/>
              <a:ext cx="1198563" cy="900112"/>
            </a:xfrm>
            <a:prstGeom prst="rect">
              <a:avLst/>
            </a:prstGeom>
            <a:noFill/>
            <a:ln w="9525">
              <a:solidFill>
                <a:schemeClr val="tx1"/>
              </a:solidFill>
              <a:miter lim="800000"/>
            </a:ln>
            <a:effectLst/>
          </p:spPr>
          <p:txBody>
            <a:bodyPr wrap="none" anchor="ctr"/>
            <a:lstStyle/>
            <a:p>
              <a:endParaRPr lang="zh-CN" altLang="en-US" sz="2000"/>
            </a:p>
          </p:txBody>
        </p:sp>
        <p:sp>
          <p:nvSpPr>
            <p:cNvPr id="1053672" name="Rectangle 72"/>
            <p:cNvSpPr>
              <a:spLocks noChangeArrowheads="1"/>
            </p:cNvSpPr>
            <p:nvPr/>
          </p:nvSpPr>
          <p:spPr bwMode="auto">
            <a:xfrm>
              <a:off x="3505200" y="2047875"/>
              <a:ext cx="3535363" cy="923925"/>
            </a:xfrm>
            <a:prstGeom prst="rect">
              <a:avLst/>
            </a:prstGeom>
            <a:solidFill>
              <a:schemeClr val="accent2"/>
            </a:solidFill>
            <a:ln w="12700" algn="ctr">
              <a:solidFill>
                <a:schemeClr val="tx1"/>
              </a:solidFill>
              <a:miter lim="800000"/>
            </a:ln>
            <a:effectLst/>
          </p:spPr>
          <p:txBody>
            <a:bodyPr wrap="none" anchor="ctr"/>
            <a:lstStyle/>
            <a:p>
              <a:pPr eaLnBrk="1" hangingPunct="1"/>
              <a:r>
                <a:rPr lang="zh-CN" altLang="en-US" sz="2000" b="1" dirty="0">
                  <a:solidFill>
                    <a:schemeClr val="bg1"/>
                  </a:solidFill>
                </a:rPr>
                <a:t>企业资源管理</a:t>
              </a:r>
              <a:endParaRPr lang="zh-CN" altLang="en-US" sz="2000" b="1" dirty="0">
                <a:solidFill>
                  <a:schemeClr val="bg1"/>
                </a:solidFill>
              </a:endParaRPr>
            </a:p>
          </p:txBody>
        </p:sp>
        <p:sp>
          <p:nvSpPr>
            <p:cNvPr id="1053673" name="Rectangle 73"/>
            <p:cNvSpPr>
              <a:spLocks noChangeArrowheads="1"/>
            </p:cNvSpPr>
            <p:nvPr/>
          </p:nvSpPr>
          <p:spPr bwMode="auto">
            <a:xfrm>
              <a:off x="1957388" y="5214938"/>
              <a:ext cx="3071812" cy="1033462"/>
            </a:xfrm>
            <a:prstGeom prst="rect">
              <a:avLst/>
            </a:prstGeom>
            <a:solidFill>
              <a:schemeClr val="accent2"/>
            </a:solidFill>
            <a:ln w="12700" algn="ctr">
              <a:solidFill>
                <a:schemeClr val="tx1"/>
              </a:solidFill>
              <a:miter lim="800000"/>
            </a:ln>
            <a:effectLst/>
          </p:spPr>
          <p:txBody>
            <a:bodyPr wrap="none" anchor="ctr"/>
            <a:lstStyle/>
            <a:p>
              <a:pPr eaLnBrk="1" hangingPunct="1"/>
              <a:r>
                <a:rPr lang="zh-CN" altLang="en-US" b="1" dirty="0">
                  <a:solidFill>
                    <a:schemeClr val="bg1"/>
                  </a:solidFill>
                </a:rPr>
                <a:t>供应链管理</a:t>
              </a:r>
              <a:endParaRPr lang="zh-CN" altLang="en-US" b="1" dirty="0">
                <a:solidFill>
                  <a:schemeClr val="bg1"/>
                </a:solidFill>
              </a:endParaRPr>
            </a:p>
          </p:txBody>
        </p:sp>
        <p:sp>
          <p:nvSpPr>
            <p:cNvPr id="1053674" name="Line 74"/>
            <p:cNvSpPr>
              <a:spLocks noChangeShapeType="1"/>
            </p:cNvSpPr>
            <p:nvPr/>
          </p:nvSpPr>
          <p:spPr bwMode="auto">
            <a:xfrm>
              <a:off x="1268413" y="4094163"/>
              <a:ext cx="571500" cy="0"/>
            </a:xfrm>
            <a:prstGeom prst="line">
              <a:avLst/>
            </a:prstGeom>
            <a:noFill/>
            <a:ln w="9525">
              <a:solidFill>
                <a:schemeClr val="tx1"/>
              </a:solidFill>
              <a:round/>
              <a:tailEnd type="triangle" w="med" len="med"/>
            </a:ln>
            <a:effectLst/>
          </p:spPr>
          <p:txBody>
            <a:bodyPr/>
            <a:lstStyle/>
            <a:p>
              <a:endParaRPr lang="zh-CN" altLang="en-US" sz="2000"/>
            </a:p>
          </p:txBody>
        </p:sp>
        <p:sp>
          <p:nvSpPr>
            <p:cNvPr id="1053675" name="Rectangle 75"/>
            <p:cNvSpPr>
              <a:spLocks noChangeArrowheads="1"/>
            </p:cNvSpPr>
            <p:nvPr/>
          </p:nvSpPr>
          <p:spPr bwMode="auto">
            <a:xfrm>
              <a:off x="411163" y="3430588"/>
              <a:ext cx="869950" cy="1344612"/>
            </a:xfrm>
            <a:prstGeom prst="rect">
              <a:avLst/>
            </a:prstGeom>
            <a:solidFill>
              <a:schemeClr val="accent2"/>
            </a:solidFill>
            <a:ln w="6350" algn="ctr">
              <a:solidFill>
                <a:schemeClr val="tx1"/>
              </a:solidFill>
              <a:miter lim="800000"/>
            </a:ln>
            <a:effectLst>
              <a:outerShdw dist="35921" dir="2700000" algn="ctr" rotWithShape="0">
                <a:schemeClr val="bg2"/>
              </a:outerShdw>
            </a:effectLst>
          </p:spPr>
          <p:txBody>
            <a:bodyPr wrap="none" anchor="ctr"/>
            <a:lstStyle/>
            <a:p>
              <a:r>
                <a:rPr lang="zh-CN" altLang="en-US" b="1" dirty="0">
                  <a:solidFill>
                    <a:schemeClr val="bg1"/>
                  </a:solidFill>
                  <a:latin typeface="宋体" panose="02010600030101010101" pitchFamily="2" charset="-122"/>
                </a:rPr>
                <a:t>产品管理</a:t>
              </a:r>
              <a:endParaRPr lang="zh-CN" altLang="en-US" b="1" dirty="0">
                <a:solidFill>
                  <a:schemeClr val="bg1"/>
                </a:solidFill>
                <a:latin typeface="宋体" panose="02010600030101010101" pitchFamily="2" charset="-122"/>
              </a:endParaRPr>
            </a:p>
          </p:txBody>
        </p:sp>
        <p:sp>
          <p:nvSpPr>
            <p:cNvPr id="1053676" name="Oval 76">
              <a:hlinkClick r:id="rId1" action="ppaction://hlinksldjump"/>
            </p:cNvPr>
            <p:cNvSpPr>
              <a:spLocks noChangeAspect="1" noChangeArrowheads="1"/>
            </p:cNvSpPr>
            <p:nvPr/>
          </p:nvSpPr>
          <p:spPr bwMode="gray">
            <a:xfrm>
              <a:off x="1387475" y="3948113"/>
              <a:ext cx="288925" cy="288925"/>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CP</a:t>
              </a:r>
              <a:endParaRPr lang="en-GB" altLang="zh-CN" sz="1600" b="1">
                <a:effectLst>
                  <a:outerShdw blurRad="38100" dist="38100" dir="2700000" algn="tl">
                    <a:srgbClr val="FFFFFF"/>
                  </a:outerShdw>
                </a:effectLst>
              </a:endParaRPr>
            </a:p>
          </p:txBody>
        </p:sp>
        <p:grpSp>
          <p:nvGrpSpPr>
            <p:cNvPr id="687" name="Group 77"/>
            <p:cNvGrpSpPr/>
            <p:nvPr/>
          </p:nvGrpSpPr>
          <p:grpSpPr bwMode="auto">
            <a:xfrm>
              <a:off x="6672263" y="4629150"/>
              <a:ext cx="288925" cy="609600"/>
              <a:chOff x="3696" y="2916"/>
              <a:chExt cx="182" cy="384"/>
            </a:xfrm>
          </p:grpSpPr>
          <p:sp>
            <p:nvSpPr>
              <p:cNvPr id="1053677" name="Line 78"/>
              <p:cNvSpPr>
                <a:spLocks noChangeShapeType="1"/>
              </p:cNvSpPr>
              <p:nvPr/>
            </p:nvSpPr>
            <p:spPr bwMode="auto">
              <a:xfrm>
                <a:off x="3792" y="2916"/>
                <a:ext cx="0" cy="384"/>
              </a:xfrm>
              <a:prstGeom prst="line">
                <a:avLst/>
              </a:prstGeom>
              <a:noFill/>
              <a:ln w="12700">
                <a:solidFill>
                  <a:schemeClr val="tx1"/>
                </a:solidFill>
                <a:round/>
                <a:tailEnd type="triangle" w="med" len="med"/>
              </a:ln>
              <a:effectLst/>
            </p:spPr>
            <p:txBody>
              <a:bodyPr wrap="none" lIns="45720" rIns="45720" anchor="ctr"/>
              <a:lstStyle/>
              <a:p>
                <a:endParaRPr lang="zh-CN" altLang="en-US" sz="2000"/>
              </a:p>
            </p:txBody>
          </p:sp>
          <p:sp>
            <p:nvSpPr>
              <p:cNvPr id="1053678" name="Oval 79">
                <a:hlinkClick r:id="rId1" action="ppaction://hlinksldjump"/>
              </p:cNvPr>
              <p:cNvSpPr>
                <a:spLocks noChangeAspect="1" noChangeArrowheads="1"/>
              </p:cNvSpPr>
              <p:nvPr/>
            </p:nvSpPr>
            <p:spPr bwMode="gray">
              <a:xfrm>
                <a:off x="3696" y="3024"/>
                <a:ext cx="182" cy="182"/>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PR</a:t>
                </a:r>
                <a:endParaRPr lang="en-GB" altLang="zh-CN" sz="1600" b="1">
                  <a:effectLst>
                    <a:outerShdw blurRad="38100" dist="38100" dir="2700000" algn="tl">
                      <a:srgbClr val="FFFFFF"/>
                    </a:outerShdw>
                  </a:effectLst>
                </a:endParaRPr>
              </a:p>
            </p:txBody>
          </p:sp>
        </p:grpSp>
        <p:sp>
          <p:nvSpPr>
            <p:cNvPr id="1053679" name="Line 80"/>
            <p:cNvSpPr>
              <a:spLocks noChangeShapeType="1"/>
            </p:cNvSpPr>
            <p:nvPr/>
          </p:nvSpPr>
          <p:spPr bwMode="auto">
            <a:xfrm flipV="1">
              <a:off x="7777163" y="1906588"/>
              <a:ext cx="0" cy="503237"/>
            </a:xfrm>
            <a:prstGeom prst="line">
              <a:avLst/>
            </a:prstGeom>
            <a:noFill/>
            <a:ln w="9525">
              <a:solidFill>
                <a:schemeClr val="tx1"/>
              </a:solidFill>
              <a:round/>
              <a:tailEnd type="triangle" w="med" len="med"/>
            </a:ln>
            <a:effectLst/>
          </p:spPr>
          <p:txBody>
            <a:bodyPr/>
            <a:lstStyle/>
            <a:p>
              <a:endParaRPr lang="zh-CN" altLang="en-US" sz="2000"/>
            </a:p>
          </p:txBody>
        </p:sp>
        <p:sp>
          <p:nvSpPr>
            <p:cNvPr id="1053680" name="Line 81"/>
            <p:cNvSpPr>
              <a:spLocks noChangeShapeType="1"/>
            </p:cNvSpPr>
            <p:nvPr/>
          </p:nvSpPr>
          <p:spPr bwMode="auto">
            <a:xfrm>
              <a:off x="8269288" y="1924050"/>
              <a:ext cx="0" cy="528638"/>
            </a:xfrm>
            <a:prstGeom prst="line">
              <a:avLst/>
            </a:prstGeom>
            <a:noFill/>
            <a:ln w="9525">
              <a:solidFill>
                <a:schemeClr val="tx1"/>
              </a:solidFill>
              <a:round/>
              <a:tailEnd type="triangle" w="med" len="med"/>
            </a:ln>
            <a:effectLst/>
          </p:spPr>
          <p:txBody>
            <a:bodyPr/>
            <a:lstStyle/>
            <a:p>
              <a:endParaRPr lang="zh-CN" altLang="en-US" sz="2000"/>
            </a:p>
          </p:txBody>
        </p:sp>
        <p:sp>
          <p:nvSpPr>
            <p:cNvPr id="1053681" name="Text Box 82"/>
            <p:cNvSpPr txBox="1">
              <a:spLocks noChangeArrowheads="1"/>
            </p:cNvSpPr>
            <p:nvPr/>
          </p:nvSpPr>
          <p:spPr bwMode="auto">
            <a:xfrm>
              <a:off x="7561263" y="1603375"/>
              <a:ext cx="403685" cy="367704"/>
            </a:xfrm>
            <a:prstGeom prst="rect">
              <a:avLst/>
            </a:prstGeom>
            <a:noFill/>
            <a:ln>
              <a:noFill/>
            </a:ln>
            <a:effectLst/>
          </p:spPr>
          <p:txBody>
            <a:bodyPr wrap="none">
              <a:spAutoFit/>
            </a:bodyPr>
            <a:lstStyle/>
            <a:p>
              <a:pPr algn="l" eaLnBrk="1" hangingPunct="1"/>
              <a:r>
                <a:rPr lang="zh-CN" altLang="en-US" sz="1400" b="1"/>
                <a:t>提供</a:t>
              </a:r>
              <a:endParaRPr lang="zh-CN" altLang="en-US" sz="1400" b="1"/>
            </a:p>
          </p:txBody>
        </p:sp>
        <p:sp>
          <p:nvSpPr>
            <p:cNvPr id="1053682" name="Text Box 83"/>
            <p:cNvSpPr txBox="1">
              <a:spLocks noChangeArrowheads="1"/>
            </p:cNvSpPr>
            <p:nvPr/>
          </p:nvSpPr>
          <p:spPr bwMode="auto">
            <a:xfrm>
              <a:off x="8018463" y="1603375"/>
              <a:ext cx="403685" cy="367704"/>
            </a:xfrm>
            <a:prstGeom prst="rect">
              <a:avLst/>
            </a:prstGeom>
            <a:noFill/>
            <a:ln>
              <a:noFill/>
            </a:ln>
            <a:effectLst/>
          </p:spPr>
          <p:txBody>
            <a:bodyPr wrap="none">
              <a:spAutoFit/>
            </a:bodyPr>
            <a:lstStyle/>
            <a:p>
              <a:pPr algn="l" eaLnBrk="1" hangingPunct="1"/>
              <a:r>
                <a:rPr lang="zh-CN" altLang="en-US" sz="1400" b="1"/>
                <a:t>接收</a:t>
              </a:r>
              <a:endParaRPr lang="zh-CN" altLang="en-US" sz="1400" b="1"/>
            </a:p>
          </p:txBody>
        </p:sp>
        <p:sp>
          <p:nvSpPr>
            <p:cNvPr id="1053683" name="Oval 84">
              <a:hlinkClick r:id="rId1" action="ppaction://hlinksldjump"/>
            </p:cNvPr>
            <p:cNvSpPr>
              <a:spLocks noChangeAspect="1" noChangeArrowheads="1"/>
            </p:cNvSpPr>
            <p:nvPr/>
          </p:nvSpPr>
          <p:spPr bwMode="gray">
            <a:xfrm>
              <a:off x="7632700" y="2020888"/>
              <a:ext cx="288925" cy="288925"/>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endParaRPr lang="zh-CN" altLang="en-GB" b="1">
                <a:effectLst>
                  <a:outerShdw blurRad="38100" dist="38100" dir="2700000" algn="tl">
                    <a:srgbClr val="FFFFFF"/>
                  </a:outerShdw>
                </a:effectLst>
              </a:endParaRPr>
            </a:p>
          </p:txBody>
        </p:sp>
        <p:sp>
          <p:nvSpPr>
            <p:cNvPr id="1053684" name="Oval 85">
              <a:hlinkClick r:id="rId1" action="ppaction://hlinksldjump"/>
            </p:cNvPr>
            <p:cNvSpPr>
              <a:spLocks noChangeAspect="1" noChangeArrowheads="1"/>
            </p:cNvSpPr>
            <p:nvPr/>
          </p:nvSpPr>
          <p:spPr bwMode="gray">
            <a:xfrm>
              <a:off x="8124825" y="2020888"/>
              <a:ext cx="288925" cy="288925"/>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endParaRPr lang="en-GB" altLang="zh-CN" b="1">
                <a:effectLst>
                  <a:outerShdw blurRad="38100" dist="38100" dir="2700000" algn="tl">
                    <a:srgbClr val="FFFFFF"/>
                  </a:outerShdw>
                </a:effectLst>
              </a:endParaRPr>
            </a:p>
          </p:txBody>
        </p:sp>
        <p:sp>
          <p:nvSpPr>
            <p:cNvPr id="1053685" name="Line 86"/>
            <p:cNvSpPr>
              <a:spLocks noChangeShapeType="1"/>
            </p:cNvSpPr>
            <p:nvPr/>
          </p:nvSpPr>
          <p:spPr bwMode="auto">
            <a:xfrm>
              <a:off x="7315200" y="4321175"/>
              <a:ext cx="647700" cy="0"/>
            </a:xfrm>
            <a:prstGeom prst="line">
              <a:avLst/>
            </a:prstGeom>
            <a:noFill/>
            <a:ln w="9525">
              <a:solidFill>
                <a:schemeClr val="tx1"/>
              </a:solidFill>
              <a:round/>
              <a:headEnd type="triangle" w="med" len="med"/>
            </a:ln>
            <a:effectLst/>
          </p:spPr>
          <p:txBody>
            <a:bodyPr/>
            <a:lstStyle/>
            <a:p>
              <a:endParaRPr lang="zh-CN" altLang="en-US" sz="2000"/>
            </a:p>
          </p:txBody>
        </p:sp>
        <p:sp>
          <p:nvSpPr>
            <p:cNvPr id="1053686" name="Oval 87">
              <a:hlinkClick r:id="rId1" action="ppaction://hlinksldjump"/>
            </p:cNvPr>
            <p:cNvSpPr>
              <a:spLocks noChangeAspect="1" noChangeArrowheads="1"/>
            </p:cNvSpPr>
            <p:nvPr/>
          </p:nvSpPr>
          <p:spPr bwMode="gray">
            <a:xfrm>
              <a:off x="7483475" y="4176713"/>
              <a:ext cx="288925" cy="288925"/>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MS</a:t>
              </a:r>
              <a:endParaRPr lang="en-GB" altLang="zh-CN" sz="1600" b="1">
                <a:effectLst>
                  <a:outerShdw blurRad="38100" dist="38100" dir="2700000" algn="tl">
                    <a:srgbClr val="FFFFFF"/>
                  </a:outerShdw>
                </a:effectLst>
              </a:endParaRPr>
            </a:p>
          </p:txBody>
        </p:sp>
        <p:sp>
          <p:nvSpPr>
            <p:cNvPr id="1053687" name="Line 88"/>
            <p:cNvSpPr>
              <a:spLocks noChangeShapeType="1"/>
            </p:cNvSpPr>
            <p:nvPr/>
          </p:nvSpPr>
          <p:spPr bwMode="auto">
            <a:xfrm>
              <a:off x="7315200" y="3651250"/>
              <a:ext cx="647700" cy="0"/>
            </a:xfrm>
            <a:prstGeom prst="line">
              <a:avLst/>
            </a:prstGeom>
            <a:noFill/>
            <a:ln w="9525">
              <a:solidFill>
                <a:schemeClr val="tx1"/>
              </a:solidFill>
              <a:round/>
              <a:tailEnd type="triangle" w="med" len="med"/>
            </a:ln>
            <a:effectLst/>
          </p:spPr>
          <p:txBody>
            <a:bodyPr/>
            <a:lstStyle/>
            <a:p>
              <a:endParaRPr lang="zh-CN" altLang="en-US" sz="2000"/>
            </a:p>
          </p:txBody>
        </p:sp>
        <p:sp>
          <p:nvSpPr>
            <p:cNvPr id="1053688" name="Oval 89">
              <a:hlinkClick r:id="rId1" action="ppaction://hlinksldjump"/>
            </p:cNvPr>
            <p:cNvSpPr>
              <a:spLocks noChangeAspect="1" noChangeArrowheads="1"/>
            </p:cNvSpPr>
            <p:nvPr/>
          </p:nvSpPr>
          <p:spPr bwMode="gray">
            <a:xfrm>
              <a:off x="7483475" y="3505200"/>
              <a:ext cx="288925" cy="288925"/>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SL</a:t>
              </a:r>
              <a:endParaRPr lang="en-GB" altLang="zh-CN" sz="1600" b="1">
                <a:effectLst>
                  <a:outerShdw blurRad="38100" dist="38100" dir="2700000" algn="tl">
                    <a:srgbClr val="FFFFFF"/>
                  </a:outerShdw>
                </a:effectLst>
              </a:endParaRPr>
            </a:p>
          </p:txBody>
        </p:sp>
        <p:sp>
          <p:nvSpPr>
            <p:cNvPr id="1053689" name="Rectangle 90"/>
            <p:cNvSpPr>
              <a:spLocks noChangeArrowheads="1"/>
            </p:cNvSpPr>
            <p:nvPr/>
          </p:nvSpPr>
          <p:spPr bwMode="auto">
            <a:xfrm>
              <a:off x="1839913" y="3559175"/>
              <a:ext cx="5484812" cy="1098550"/>
            </a:xfrm>
            <a:prstGeom prst="rect">
              <a:avLst/>
            </a:prstGeom>
            <a:solidFill>
              <a:schemeClr val="accent1"/>
            </a:solidFill>
            <a:ln w="6350" algn="ctr">
              <a:solidFill>
                <a:schemeClr val="tx1"/>
              </a:solidFill>
              <a:miter lim="800000"/>
            </a:ln>
            <a:effectLst>
              <a:outerShdw dist="35921" dir="2700000" algn="ctr" rotWithShape="0">
                <a:schemeClr val="bg2"/>
              </a:outerShdw>
            </a:effectLst>
          </p:spPr>
          <p:txBody>
            <a:bodyPr wrap="none" anchor="ctr"/>
            <a:lstStyle/>
            <a:p>
              <a:r>
                <a:rPr lang="zh-CN" altLang="en-US" sz="2000" b="1" dirty="0">
                  <a:solidFill>
                    <a:schemeClr val="bg1"/>
                  </a:solidFill>
                  <a:latin typeface="宋体" panose="02010600030101010101" pitchFamily="2" charset="-122"/>
                </a:rPr>
                <a:t>数据交换平台</a:t>
              </a:r>
              <a:endParaRPr lang="zh-CN" altLang="en-US" sz="2000" b="1" dirty="0">
                <a:solidFill>
                  <a:schemeClr val="bg1"/>
                </a:solidFill>
                <a:latin typeface="宋体" panose="02010600030101010101" pitchFamily="2" charset="-122"/>
              </a:endParaRPr>
            </a:p>
          </p:txBody>
        </p:sp>
        <p:sp>
          <p:nvSpPr>
            <p:cNvPr id="1053690" name="Text Box 91"/>
            <p:cNvSpPr txBox="1">
              <a:spLocks noChangeArrowheads="1"/>
            </p:cNvSpPr>
            <p:nvPr/>
          </p:nvSpPr>
          <p:spPr bwMode="auto">
            <a:xfrm>
              <a:off x="304800" y="1524000"/>
              <a:ext cx="1371600" cy="1676400"/>
            </a:xfrm>
            <a:prstGeom prst="rect">
              <a:avLst/>
            </a:prstGeom>
            <a:noFill/>
            <a:ln>
              <a:noFill/>
            </a:ln>
            <a:effectLst/>
          </p:spPr>
          <p:txBody>
            <a:bodyPr wrap="none"/>
            <a:lstStyle/>
            <a:p>
              <a:pPr algn="l" eaLnBrk="1" hangingPunct="1"/>
              <a:r>
                <a:rPr lang="en-US" altLang="zh-CN" sz="1400"/>
                <a:t>PR</a:t>
              </a:r>
              <a:r>
                <a:rPr lang="zh-CN" altLang="en-US" sz="1400"/>
                <a:t>：产品配置数据</a:t>
              </a:r>
              <a:endParaRPr lang="zh-CN" altLang="en-US" sz="1400"/>
            </a:p>
            <a:p>
              <a:pPr algn="l" eaLnBrk="1" hangingPunct="1"/>
              <a:r>
                <a:rPr lang="en-US" altLang="zh-CN" sz="1400"/>
                <a:t>CP</a:t>
              </a:r>
              <a:r>
                <a:rPr lang="zh-CN" altLang="en-US" sz="1400"/>
                <a:t>：数模、图纸 </a:t>
              </a:r>
              <a:endParaRPr lang="zh-CN" altLang="en-US" sz="1400"/>
            </a:p>
            <a:p>
              <a:pPr algn="l" eaLnBrk="1" hangingPunct="1"/>
              <a:r>
                <a:rPr lang="en-US" altLang="zh-CN" sz="1400"/>
                <a:t>BM</a:t>
              </a:r>
              <a:r>
                <a:rPr lang="zh-CN" altLang="en-US" sz="1400"/>
                <a:t>：</a:t>
              </a:r>
              <a:r>
                <a:rPr lang="en-US" altLang="zh-CN" sz="1400"/>
                <a:t>BOM</a:t>
              </a:r>
              <a:r>
                <a:rPr lang="zh-CN" altLang="en-US" sz="1400"/>
                <a:t>数据</a:t>
              </a:r>
              <a:endParaRPr lang="zh-CN" altLang="en-US" sz="1400"/>
            </a:p>
            <a:p>
              <a:pPr algn="l" eaLnBrk="1" hangingPunct="1"/>
              <a:r>
                <a:rPr lang="en-US" altLang="zh-CN" sz="1400"/>
                <a:t>SP</a:t>
              </a:r>
              <a:r>
                <a:rPr lang="zh-CN" altLang="en-US" sz="1400"/>
                <a:t>：供应商数据</a:t>
              </a:r>
              <a:endParaRPr lang="zh-CN" altLang="en-US" sz="1400"/>
            </a:p>
            <a:p>
              <a:pPr algn="l" eaLnBrk="1" hangingPunct="1"/>
              <a:r>
                <a:rPr lang="en-US" altLang="zh-CN" sz="1400"/>
                <a:t>PC</a:t>
              </a:r>
              <a:r>
                <a:rPr lang="zh-CN" altLang="en-US" sz="1400"/>
                <a:t>：采购项目数据</a:t>
              </a:r>
              <a:endParaRPr lang="zh-CN" altLang="en-US" sz="1400"/>
            </a:p>
            <a:p>
              <a:pPr algn="l" eaLnBrk="1" hangingPunct="1"/>
              <a:r>
                <a:rPr lang="en-US" altLang="zh-CN" sz="1400"/>
                <a:t>ST</a:t>
              </a:r>
              <a:r>
                <a:rPr lang="zh-CN" altLang="en-US" sz="1400"/>
                <a:t>：库存数据</a:t>
              </a:r>
              <a:endParaRPr lang="zh-CN" altLang="en-US" sz="1400"/>
            </a:p>
            <a:p>
              <a:pPr algn="l" eaLnBrk="1" hangingPunct="1"/>
              <a:r>
                <a:rPr lang="en-US" altLang="zh-CN" sz="1400"/>
                <a:t>LG</a:t>
              </a:r>
              <a:r>
                <a:rPr lang="zh-CN" altLang="en-US" sz="1400"/>
                <a:t>：物流数据</a:t>
              </a:r>
              <a:endParaRPr lang="zh-CN" altLang="en-US" sz="1400"/>
            </a:p>
            <a:p>
              <a:pPr algn="l" eaLnBrk="1" hangingPunct="1"/>
              <a:r>
                <a:rPr lang="en-US" altLang="zh-CN" sz="1400"/>
                <a:t>CU</a:t>
              </a:r>
              <a:r>
                <a:rPr lang="zh-CN" altLang="en-US" sz="1400"/>
                <a:t>：客户数据</a:t>
              </a:r>
              <a:endParaRPr lang="zh-CN" altLang="en-US" sz="1400"/>
            </a:p>
            <a:p>
              <a:pPr algn="l"/>
              <a:r>
                <a:rPr lang="en-US" altLang="zh-CN" sz="1400"/>
                <a:t>FN</a:t>
              </a:r>
              <a:r>
                <a:rPr lang="zh-CN" altLang="en-US" sz="1400"/>
                <a:t>：财务数据</a:t>
              </a:r>
              <a:endParaRPr lang="zh-CN" altLang="en-US" sz="1400"/>
            </a:p>
            <a:p>
              <a:pPr algn="l" eaLnBrk="1" hangingPunct="1"/>
              <a:endParaRPr lang="en-US" altLang="zh-CN" sz="1400"/>
            </a:p>
          </p:txBody>
        </p:sp>
        <p:sp>
          <p:nvSpPr>
            <p:cNvPr id="1053691" name="Text Box 92"/>
            <p:cNvSpPr txBox="1">
              <a:spLocks noChangeArrowheads="1"/>
            </p:cNvSpPr>
            <p:nvPr/>
          </p:nvSpPr>
          <p:spPr bwMode="auto">
            <a:xfrm>
              <a:off x="457200" y="1143000"/>
              <a:ext cx="803560" cy="367705"/>
            </a:xfrm>
            <a:prstGeom prst="rect">
              <a:avLst/>
            </a:prstGeom>
            <a:noFill/>
            <a:ln>
              <a:noFill/>
            </a:ln>
            <a:effectLst/>
          </p:spPr>
          <p:txBody>
            <a:bodyPr wrap="none">
              <a:spAutoFit/>
            </a:bodyPr>
            <a:lstStyle/>
            <a:p>
              <a:pPr eaLnBrk="1" hangingPunct="1"/>
              <a:r>
                <a:rPr lang="zh-CN" altLang="en-US" sz="1400"/>
                <a:t>图例说明：</a:t>
              </a:r>
              <a:endParaRPr lang="zh-CN" altLang="en-US" sz="1400"/>
            </a:p>
          </p:txBody>
        </p:sp>
        <p:sp>
          <p:nvSpPr>
            <p:cNvPr id="1053692" name="Line 93"/>
            <p:cNvSpPr>
              <a:spLocks noChangeShapeType="1"/>
            </p:cNvSpPr>
            <p:nvPr/>
          </p:nvSpPr>
          <p:spPr bwMode="auto">
            <a:xfrm>
              <a:off x="1268413" y="4418013"/>
              <a:ext cx="584200" cy="0"/>
            </a:xfrm>
            <a:prstGeom prst="line">
              <a:avLst/>
            </a:prstGeom>
            <a:noFill/>
            <a:ln w="9525">
              <a:solidFill>
                <a:schemeClr val="tx1"/>
              </a:solidFill>
              <a:round/>
              <a:tailEnd type="triangle" w="med" len="med"/>
            </a:ln>
            <a:effectLst/>
          </p:spPr>
          <p:txBody>
            <a:bodyPr/>
            <a:lstStyle/>
            <a:p>
              <a:endParaRPr lang="zh-CN" altLang="en-US" sz="2000"/>
            </a:p>
          </p:txBody>
        </p:sp>
        <p:sp>
          <p:nvSpPr>
            <p:cNvPr id="1053693" name="Oval 94">
              <a:hlinkClick r:id="rId1" action="ppaction://hlinksldjump"/>
            </p:cNvPr>
            <p:cNvSpPr>
              <a:spLocks noChangeAspect="1" noChangeArrowheads="1"/>
            </p:cNvSpPr>
            <p:nvPr/>
          </p:nvSpPr>
          <p:spPr bwMode="gray">
            <a:xfrm>
              <a:off x="1387475" y="4271963"/>
              <a:ext cx="288925" cy="288925"/>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BM</a:t>
              </a:r>
              <a:endParaRPr lang="en-GB" altLang="zh-CN" sz="1600" b="1">
                <a:effectLst>
                  <a:outerShdw blurRad="38100" dist="38100" dir="2700000" algn="tl">
                    <a:srgbClr val="FFFFFF"/>
                  </a:outerShdw>
                </a:effectLst>
              </a:endParaRPr>
            </a:p>
          </p:txBody>
        </p:sp>
        <p:sp>
          <p:nvSpPr>
            <p:cNvPr id="1053694" name="Line 95"/>
            <p:cNvSpPr>
              <a:spLocks noChangeShapeType="1"/>
            </p:cNvSpPr>
            <p:nvPr/>
          </p:nvSpPr>
          <p:spPr bwMode="auto">
            <a:xfrm>
              <a:off x="7315200" y="3986213"/>
              <a:ext cx="647700" cy="0"/>
            </a:xfrm>
            <a:prstGeom prst="line">
              <a:avLst/>
            </a:prstGeom>
            <a:noFill/>
            <a:ln w="9525">
              <a:solidFill>
                <a:schemeClr val="tx1"/>
              </a:solidFill>
              <a:round/>
              <a:tailEnd type="triangle" w="med" len="med"/>
            </a:ln>
            <a:effectLst/>
          </p:spPr>
          <p:txBody>
            <a:bodyPr/>
            <a:lstStyle/>
            <a:p>
              <a:endParaRPr lang="zh-CN" altLang="en-US" sz="2000"/>
            </a:p>
          </p:txBody>
        </p:sp>
        <p:sp>
          <p:nvSpPr>
            <p:cNvPr id="1053695" name="Oval 96">
              <a:hlinkClick r:id="rId1" action="ppaction://hlinksldjump"/>
            </p:cNvPr>
            <p:cNvSpPr>
              <a:spLocks noChangeAspect="1" noChangeArrowheads="1"/>
            </p:cNvSpPr>
            <p:nvPr/>
          </p:nvSpPr>
          <p:spPr bwMode="gray">
            <a:xfrm>
              <a:off x="7483475" y="3840163"/>
              <a:ext cx="288925" cy="288925"/>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US" altLang="zh-CN" sz="1600" b="1">
                  <a:effectLst>
                    <a:outerShdw blurRad="38100" dist="38100" dir="2700000" algn="tl">
                      <a:srgbClr val="FFFFFF"/>
                    </a:outerShdw>
                  </a:effectLst>
                </a:rPr>
                <a:t>MF</a:t>
              </a:r>
              <a:endParaRPr lang="en-GB" altLang="zh-CN" sz="1600" b="1">
                <a:effectLst>
                  <a:outerShdw blurRad="38100" dist="38100" dir="2700000" algn="tl">
                    <a:srgbClr val="FFFFFF"/>
                  </a:outerShdw>
                </a:effectLst>
              </a:endParaRPr>
            </a:p>
          </p:txBody>
        </p:sp>
        <p:sp>
          <p:nvSpPr>
            <p:cNvPr id="1053696" name="Text Box 97"/>
            <p:cNvSpPr txBox="1">
              <a:spLocks noChangeArrowheads="1"/>
            </p:cNvSpPr>
            <p:nvPr/>
          </p:nvSpPr>
          <p:spPr bwMode="auto">
            <a:xfrm>
              <a:off x="7427913" y="1285875"/>
              <a:ext cx="803560" cy="367705"/>
            </a:xfrm>
            <a:prstGeom prst="rect">
              <a:avLst/>
            </a:prstGeom>
            <a:noFill/>
            <a:ln>
              <a:noFill/>
            </a:ln>
            <a:effectLst/>
          </p:spPr>
          <p:txBody>
            <a:bodyPr wrap="none">
              <a:spAutoFit/>
            </a:bodyPr>
            <a:lstStyle/>
            <a:p>
              <a:pPr eaLnBrk="1" hangingPunct="1"/>
              <a:r>
                <a:rPr lang="zh-CN" altLang="en-US" sz="1400"/>
                <a:t>图例说明：</a:t>
              </a:r>
              <a:endParaRPr lang="zh-CN" altLang="en-US" sz="1400"/>
            </a:p>
          </p:txBody>
        </p:sp>
        <p:sp>
          <p:nvSpPr>
            <p:cNvPr id="1053697" name="Rectangle 103"/>
            <p:cNvSpPr>
              <a:spLocks noChangeArrowheads="1"/>
            </p:cNvSpPr>
            <p:nvPr/>
          </p:nvSpPr>
          <p:spPr bwMode="auto">
            <a:xfrm>
              <a:off x="5257800" y="5214938"/>
              <a:ext cx="2057400" cy="1033462"/>
            </a:xfrm>
            <a:prstGeom prst="rect">
              <a:avLst/>
            </a:prstGeom>
            <a:solidFill>
              <a:schemeClr val="accent2"/>
            </a:solidFill>
            <a:ln w="12700" algn="ctr">
              <a:solidFill>
                <a:schemeClr val="tx1"/>
              </a:solidFill>
              <a:miter lim="800000"/>
            </a:ln>
            <a:effectLst/>
          </p:spPr>
          <p:txBody>
            <a:bodyPr wrap="none" anchor="ctr"/>
            <a:lstStyle/>
            <a:p>
              <a:pPr eaLnBrk="1" hangingPunct="1"/>
              <a:r>
                <a:rPr lang="zh-CN" altLang="en-US" b="1" dirty="0">
                  <a:solidFill>
                    <a:schemeClr val="bg1"/>
                  </a:solidFill>
                </a:rPr>
                <a:t>营销管理</a:t>
              </a:r>
              <a:endParaRPr lang="zh-CN" altLang="en-US" b="1" dirty="0">
                <a:solidFill>
                  <a:schemeClr val="bg1"/>
                </a:solidFill>
              </a:endParaRPr>
            </a:p>
          </p:txBody>
        </p:sp>
        <p:sp>
          <p:nvSpPr>
            <p:cNvPr id="1053698" name="Rectangle 104"/>
            <p:cNvSpPr>
              <a:spLocks noChangeArrowheads="1"/>
            </p:cNvSpPr>
            <p:nvPr/>
          </p:nvSpPr>
          <p:spPr bwMode="auto">
            <a:xfrm>
              <a:off x="1752600" y="1524000"/>
              <a:ext cx="1524000" cy="2323895"/>
            </a:xfrm>
            <a:prstGeom prst="rect">
              <a:avLst/>
            </a:prstGeom>
            <a:noFill/>
            <a:ln>
              <a:noFill/>
            </a:ln>
            <a:effectLst/>
          </p:spPr>
          <p:txBody>
            <a:bodyPr lIns="45720" rIns="45720">
              <a:spAutoFit/>
            </a:bodyPr>
            <a:lstStyle/>
            <a:p>
              <a:pPr algn="l"/>
              <a:r>
                <a:rPr lang="en-US" altLang="zh-CN" sz="1400"/>
                <a:t>SL</a:t>
              </a:r>
              <a:r>
                <a:rPr lang="zh-CN" altLang="en-US" sz="1400"/>
                <a:t>：销售数据</a:t>
              </a:r>
              <a:endParaRPr lang="zh-CN" altLang="en-US" sz="1400"/>
            </a:p>
            <a:p>
              <a:pPr algn="l"/>
              <a:r>
                <a:rPr lang="en-US" altLang="zh-CN" sz="1400"/>
                <a:t>MF</a:t>
              </a:r>
              <a:r>
                <a:rPr lang="zh-CN" altLang="en-US" sz="1400"/>
                <a:t>：生产计划数据</a:t>
              </a:r>
              <a:endParaRPr lang="zh-CN" altLang="en-US" sz="1400"/>
            </a:p>
            <a:p>
              <a:pPr algn="l"/>
              <a:r>
                <a:rPr lang="en-US" altLang="zh-CN" sz="1400"/>
                <a:t>MS</a:t>
              </a:r>
              <a:r>
                <a:rPr lang="zh-CN" altLang="en-US" sz="1400"/>
                <a:t>：生产序列数据</a:t>
              </a:r>
              <a:endParaRPr lang="zh-CN" altLang="en-US" sz="1400"/>
            </a:p>
            <a:p>
              <a:pPr algn="l"/>
              <a:r>
                <a:rPr lang="en-US" altLang="zh-CN" sz="1400"/>
                <a:t>OR</a:t>
              </a:r>
              <a:r>
                <a:rPr lang="zh-CN" altLang="en-US" sz="1400"/>
                <a:t>：组织数据</a:t>
              </a:r>
              <a:endParaRPr lang="zh-CN" altLang="en-US" sz="1400"/>
            </a:p>
            <a:p>
              <a:pPr algn="l"/>
              <a:r>
                <a:rPr lang="en-US" altLang="zh-CN" sz="1400"/>
                <a:t>HR</a:t>
              </a:r>
              <a:r>
                <a:rPr lang="zh-CN" altLang="en-US" sz="1400"/>
                <a:t>：人事数据</a:t>
              </a:r>
              <a:endParaRPr lang="zh-CN" altLang="en-US" sz="1400"/>
            </a:p>
            <a:p>
              <a:pPr algn="l"/>
              <a:r>
                <a:rPr lang="en-US" altLang="zh-CN" sz="1400"/>
                <a:t>AG</a:t>
              </a:r>
              <a:r>
                <a:rPr lang="zh-CN" altLang="en-US" sz="1400"/>
                <a:t>：经销商数据</a:t>
              </a:r>
              <a:endParaRPr lang="zh-CN" altLang="en-US" sz="1400"/>
            </a:p>
            <a:p>
              <a:pPr algn="l"/>
              <a:r>
                <a:rPr lang="en-US" altLang="zh-CN" sz="1400"/>
                <a:t>SV</a:t>
              </a:r>
              <a:r>
                <a:rPr lang="zh-CN" altLang="en-US" sz="1400"/>
                <a:t>：服务数据</a:t>
              </a:r>
              <a:endParaRPr lang="zh-CN" altLang="en-US" sz="1400"/>
            </a:p>
            <a:p>
              <a:pPr algn="l"/>
              <a:r>
                <a:rPr lang="en-US" altLang="zh-CN" sz="1400"/>
                <a:t>RP</a:t>
              </a:r>
              <a:r>
                <a:rPr lang="zh-CN" altLang="en-US" sz="1400"/>
                <a:t>：备件数据</a:t>
              </a:r>
              <a:endParaRPr lang="zh-CN" altLang="en-US" sz="1400"/>
            </a:p>
          </p:txBody>
        </p:sp>
        <p:sp>
          <p:nvSpPr>
            <p:cNvPr id="1053699" name="Line 105"/>
            <p:cNvSpPr>
              <a:spLocks noChangeShapeType="1"/>
            </p:cNvSpPr>
            <p:nvPr/>
          </p:nvSpPr>
          <p:spPr bwMode="auto">
            <a:xfrm>
              <a:off x="1276350" y="3743325"/>
              <a:ext cx="584200" cy="0"/>
            </a:xfrm>
            <a:prstGeom prst="line">
              <a:avLst/>
            </a:prstGeom>
            <a:noFill/>
            <a:ln w="9525">
              <a:solidFill>
                <a:schemeClr val="tx1"/>
              </a:solidFill>
              <a:round/>
              <a:tailEnd type="triangle" w="med" len="med"/>
            </a:ln>
            <a:effectLst/>
          </p:spPr>
          <p:txBody>
            <a:bodyPr/>
            <a:lstStyle/>
            <a:p>
              <a:endParaRPr lang="zh-CN" altLang="en-US" sz="2000"/>
            </a:p>
          </p:txBody>
        </p:sp>
        <p:sp>
          <p:nvSpPr>
            <p:cNvPr id="1053700" name="Oval 106">
              <a:hlinkClick r:id="rId1" action="ppaction://hlinksldjump"/>
            </p:cNvPr>
            <p:cNvSpPr>
              <a:spLocks noChangeAspect="1" noChangeArrowheads="1"/>
            </p:cNvSpPr>
            <p:nvPr/>
          </p:nvSpPr>
          <p:spPr bwMode="gray">
            <a:xfrm>
              <a:off x="1395413" y="3597275"/>
              <a:ext cx="288925" cy="288925"/>
            </a:xfrm>
            <a:prstGeom prst="ellipse">
              <a:avLst/>
            </a:prstGeom>
            <a:solidFill>
              <a:srgbClr val="FFFF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PR</a:t>
              </a:r>
              <a:endParaRPr lang="en-GB" altLang="zh-CN" sz="1600" b="1">
                <a:effectLst>
                  <a:outerShdw blurRad="38100" dist="38100" dir="2700000" algn="tl">
                    <a:srgbClr val="FFFFFF"/>
                  </a:outerShdw>
                </a:effectLst>
              </a:endParaRPr>
            </a:p>
          </p:txBody>
        </p:sp>
        <p:sp>
          <p:nvSpPr>
            <p:cNvPr id="1053701" name="Line 107"/>
            <p:cNvSpPr>
              <a:spLocks noChangeShapeType="1"/>
            </p:cNvSpPr>
            <p:nvPr/>
          </p:nvSpPr>
          <p:spPr bwMode="auto">
            <a:xfrm>
              <a:off x="7315200" y="4657725"/>
              <a:ext cx="647700" cy="0"/>
            </a:xfrm>
            <a:prstGeom prst="line">
              <a:avLst/>
            </a:prstGeom>
            <a:noFill/>
            <a:ln w="9525">
              <a:solidFill>
                <a:schemeClr val="tx1"/>
              </a:solidFill>
              <a:round/>
              <a:tailEnd type="triangle" w="med" len="med"/>
            </a:ln>
            <a:effectLst/>
          </p:spPr>
          <p:txBody>
            <a:bodyPr/>
            <a:lstStyle/>
            <a:p>
              <a:endParaRPr lang="zh-CN" altLang="en-US" sz="2000"/>
            </a:p>
          </p:txBody>
        </p:sp>
        <p:sp>
          <p:nvSpPr>
            <p:cNvPr id="1053702" name="Oval 108">
              <a:hlinkClick r:id="rId1" action="ppaction://hlinksldjump"/>
            </p:cNvPr>
            <p:cNvSpPr>
              <a:spLocks noChangeAspect="1" noChangeArrowheads="1"/>
            </p:cNvSpPr>
            <p:nvPr/>
          </p:nvSpPr>
          <p:spPr bwMode="gray">
            <a:xfrm>
              <a:off x="7483475" y="4511675"/>
              <a:ext cx="288925" cy="288925"/>
            </a:xfrm>
            <a:prstGeom prst="ellipse">
              <a:avLst/>
            </a:prstGeom>
            <a:solidFill>
              <a:srgbClr val="FF9900"/>
            </a:solidFill>
            <a:ln w="12700">
              <a:solidFill>
                <a:srgbClr val="002D86"/>
              </a:solidFill>
              <a:round/>
            </a:ln>
            <a:effectLst>
              <a:outerShdw dist="35921" dir="2700000" algn="ctr" rotWithShape="0">
                <a:schemeClr val="tx2"/>
              </a:outerShdw>
            </a:effectLst>
          </p:spPr>
          <p:txBody>
            <a:bodyPr wrap="none" lIns="0" tIns="0" rIns="0" bIns="0" anchor="ctr"/>
            <a:lstStyle/>
            <a:p>
              <a:r>
                <a:rPr lang="en-GB" altLang="zh-CN" sz="1600" b="1">
                  <a:effectLst>
                    <a:outerShdw blurRad="38100" dist="38100" dir="2700000" algn="tl">
                      <a:srgbClr val="FFFFFF"/>
                    </a:outerShdw>
                  </a:effectLst>
                </a:rPr>
                <a:t>PR</a:t>
              </a:r>
              <a:endParaRPr lang="en-GB" altLang="zh-CN" sz="1600" b="1">
                <a:effectLst>
                  <a:outerShdw blurRad="38100" dist="38100" dir="2700000" algn="tl">
                    <a:srgbClr val="FFFFFF"/>
                  </a:outerShdw>
                </a:effectLst>
              </a:endParaRPr>
            </a:p>
          </p:txBody>
        </p:sp>
      </p:gr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703" name="标题 1"/>
          <p:cNvSpPr>
            <a:spLocks noGrp="1"/>
          </p:cNvSpPr>
          <p:nvPr>
            <p:ph type="title" idx="4294967295"/>
          </p:nvPr>
        </p:nvSpPr>
        <p:spPr>
          <a:xfrm>
            <a:off x="0" y="177237"/>
            <a:ext cx="10054087" cy="682711"/>
          </a:xfrm>
        </p:spPr>
        <p:txBody>
          <a:bodyPr anchor="ctr" anchorCtr="0">
            <a:noAutofit/>
          </a:bodyPr>
          <a:lstStyle/>
          <a:p>
            <a:pPr marL="342900" indent="-342900">
              <a:buFont typeface="Wingdings" panose="05000000000000000000" pitchFamily="2" charset="2"/>
              <a:buChar char="Ø"/>
            </a:pPr>
            <a:r>
              <a:rPr lang="zh-CN" altLang="en-US" sz="2000" dirty="0">
                <a:solidFill>
                  <a:schemeClr val="bg1"/>
                </a:solidFill>
              </a:rPr>
              <a:t>数据层提供基于数据库的数据存储和分析功能，业务数据是企业运营的根本，良好的数据应用建设能够提高企业竞争力，并为企业管理决策提供重要支持</a:t>
            </a:r>
            <a:endParaRPr lang="zh-CN" altLang="en-US" sz="2000" dirty="0">
              <a:solidFill>
                <a:schemeClr val="bg1"/>
              </a:solidFill>
            </a:endParaRPr>
          </a:p>
        </p:txBody>
      </p:sp>
      <p:grpSp>
        <p:nvGrpSpPr>
          <p:cNvPr id="689" name="Group 3"/>
          <p:cNvGrpSpPr/>
          <p:nvPr/>
        </p:nvGrpSpPr>
        <p:grpSpPr bwMode="auto">
          <a:xfrm>
            <a:off x="10054087" y="174148"/>
            <a:ext cx="990600" cy="685800"/>
            <a:chOff x="4656" y="816"/>
            <a:chExt cx="672" cy="576"/>
          </a:xfrm>
        </p:grpSpPr>
        <p:sp>
          <p:nvSpPr>
            <p:cNvPr id="1053704"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表现层</a:t>
              </a:r>
              <a:endParaRPr lang="zh-CN" altLang="en-US" sz="900" b="1" dirty="0"/>
            </a:p>
          </p:txBody>
        </p:sp>
        <p:sp>
          <p:nvSpPr>
            <p:cNvPr id="1053705"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706"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集成层</a:t>
              </a:r>
              <a:endParaRPr lang="zh-CN" altLang="en-US" sz="900" b="1" dirty="0"/>
            </a:p>
          </p:txBody>
        </p:sp>
        <p:sp>
          <p:nvSpPr>
            <p:cNvPr id="1053707" name="Rectangle 7"/>
            <p:cNvSpPr>
              <a:spLocks noChangeArrowheads="1"/>
            </p:cNvSpPr>
            <p:nvPr/>
          </p:nvSpPr>
          <p:spPr bwMode="auto">
            <a:xfrm>
              <a:off x="4656" y="1248"/>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数据层</a:t>
              </a:r>
              <a:endParaRPr lang="zh-CN" altLang="en-US" sz="900" b="1" dirty="0">
                <a:solidFill>
                  <a:schemeClr val="bg1"/>
                </a:solidFill>
              </a:endParaRPr>
            </a:p>
          </p:txBody>
        </p:sp>
      </p:grpSp>
      <p:grpSp>
        <p:nvGrpSpPr>
          <p:cNvPr id="690" name="组合 31"/>
          <p:cNvGrpSpPr/>
          <p:nvPr/>
        </p:nvGrpSpPr>
        <p:grpSpPr>
          <a:xfrm>
            <a:off x="450761" y="1352282"/>
            <a:ext cx="11185301" cy="5087155"/>
            <a:chOff x="990600" y="1676400"/>
            <a:chExt cx="7391400" cy="4495800"/>
          </a:xfrm>
        </p:grpSpPr>
        <p:sp>
          <p:nvSpPr>
            <p:cNvPr id="1053708" name="Rectangle 2"/>
            <p:cNvSpPr>
              <a:spLocks noChangeArrowheads="1"/>
            </p:cNvSpPr>
            <p:nvPr/>
          </p:nvSpPr>
          <p:spPr bwMode="auto">
            <a:xfrm>
              <a:off x="1219200" y="2057400"/>
              <a:ext cx="2971800" cy="3810000"/>
            </a:xfrm>
            <a:prstGeom prst="rect">
              <a:avLst/>
            </a:prstGeom>
            <a:solidFill>
              <a:srgbClr val="EAEAEA">
                <a:alpha val="95000"/>
              </a:srgbClr>
            </a:solidFill>
            <a:ln w="12700" algn="ctr">
              <a:solidFill>
                <a:schemeClr val="tx1"/>
              </a:solidFill>
              <a:prstDash val="dashDot"/>
              <a:miter lim="800000"/>
            </a:ln>
            <a:effectLst/>
          </p:spPr>
          <p:txBody>
            <a:bodyPr wrap="none" lIns="45720" rIns="45720" anchor="ctr"/>
            <a:lstStyle/>
            <a:p>
              <a:endParaRPr lang="zh-CN" altLang="en-US" sz="2000"/>
            </a:p>
          </p:txBody>
        </p:sp>
        <p:sp>
          <p:nvSpPr>
            <p:cNvPr id="1053709" name="AutoShape 10"/>
            <p:cNvSpPr>
              <a:spLocks noChangeArrowheads="1"/>
            </p:cNvSpPr>
            <p:nvPr/>
          </p:nvSpPr>
          <p:spPr bwMode="auto">
            <a:xfrm>
              <a:off x="990600" y="1676400"/>
              <a:ext cx="7391400" cy="4495800"/>
            </a:xfrm>
            <a:prstGeom prst="flowChartAlternateProcess">
              <a:avLst/>
            </a:prstGeom>
            <a:noFill/>
            <a:ln w="25400" algn="ctr">
              <a:solidFill>
                <a:schemeClr val="tx2"/>
              </a:solidFill>
              <a:miter lim="800000"/>
            </a:ln>
            <a:effectLst/>
          </p:spPr>
          <p:txBody>
            <a:bodyPr wrap="none" lIns="45720" rIns="45720" anchor="ctr"/>
            <a:lstStyle/>
            <a:p>
              <a:pPr algn="ctr"/>
              <a:r>
                <a:rPr lang="zh-CN" altLang="en-US" sz="2400" b="1" dirty="0"/>
                <a:t>企业数据平台</a:t>
              </a:r>
              <a:endParaRPr lang="zh-CN" altLang="en-US" sz="24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b="1" dirty="0"/>
            </a:p>
            <a:p>
              <a:endParaRPr lang="zh-CN" altLang="en-US" sz="1600" dirty="0"/>
            </a:p>
            <a:p>
              <a:endParaRPr lang="zh-CN" altLang="en-US" sz="1600" dirty="0"/>
            </a:p>
            <a:p>
              <a:endParaRPr lang="zh-CN" altLang="en-US" sz="2000" dirty="0"/>
            </a:p>
            <a:p>
              <a:endParaRPr lang="en-US" altLang="zh-CN" sz="2000" dirty="0"/>
            </a:p>
          </p:txBody>
        </p:sp>
        <p:grpSp>
          <p:nvGrpSpPr>
            <p:cNvPr id="691" name="Group 11"/>
            <p:cNvGrpSpPr/>
            <p:nvPr/>
          </p:nvGrpSpPr>
          <p:grpSpPr bwMode="auto">
            <a:xfrm>
              <a:off x="1676400" y="2286000"/>
              <a:ext cx="1981200" cy="1752600"/>
              <a:chOff x="1056" y="1536"/>
              <a:chExt cx="1248" cy="1104"/>
            </a:xfrm>
          </p:grpSpPr>
          <p:sp>
            <p:nvSpPr>
              <p:cNvPr id="1053710" name="AutoShape 12"/>
              <p:cNvSpPr>
                <a:spLocks noChangeArrowheads="1"/>
              </p:cNvSpPr>
              <p:nvPr/>
            </p:nvSpPr>
            <p:spPr bwMode="auto">
              <a:xfrm>
                <a:off x="1152" y="1536"/>
                <a:ext cx="576" cy="384"/>
              </a:xfrm>
              <a:prstGeom prst="flowChartMagneticDisk">
                <a:avLst/>
              </a:prstGeom>
              <a:gradFill rotWithShape="1">
                <a:gsLst>
                  <a:gs pos="0">
                    <a:schemeClr val="bg1"/>
                  </a:gs>
                  <a:gs pos="100000">
                    <a:schemeClr val="accent2">
                      <a:alpha val="95000"/>
                    </a:schemeClr>
                  </a:gs>
                </a:gsLst>
                <a:lin ang="5400000" scaled="1"/>
              </a:gradFill>
              <a:ln w="12700">
                <a:solidFill>
                  <a:schemeClr val="tx1"/>
                </a:solidFill>
                <a:round/>
              </a:ln>
              <a:effectLst/>
            </p:spPr>
            <p:txBody>
              <a:bodyPr wrap="none" lIns="45720" rIns="45720" anchor="ctr"/>
              <a:lstStyle/>
              <a:p>
                <a:endParaRPr lang="zh-CN" altLang="zh-CN" sz="2000"/>
              </a:p>
            </p:txBody>
          </p:sp>
          <p:sp>
            <p:nvSpPr>
              <p:cNvPr id="1053711" name="Rectangle 13"/>
              <p:cNvSpPr>
                <a:spLocks noChangeArrowheads="1"/>
              </p:cNvSpPr>
              <p:nvPr/>
            </p:nvSpPr>
            <p:spPr bwMode="auto">
              <a:xfrm>
                <a:off x="1776" y="1632"/>
                <a:ext cx="335" cy="374"/>
              </a:xfrm>
              <a:prstGeom prst="rect">
                <a:avLst/>
              </a:prstGeom>
              <a:noFill/>
              <a:ln>
                <a:noFill/>
              </a:ln>
              <a:effectLst/>
            </p:spPr>
            <p:txBody>
              <a:bodyPr wrap="none" lIns="45720" rIns="45720">
                <a:spAutoFit/>
              </a:bodyPr>
              <a:lstStyle/>
              <a:p>
                <a:r>
                  <a:rPr lang="zh-CN" altLang="en-US" sz="1400"/>
                  <a:t>平台业务</a:t>
                </a:r>
                <a:endParaRPr lang="zh-CN" altLang="en-US" sz="1400"/>
              </a:p>
              <a:p>
                <a:r>
                  <a:rPr lang="zh-CN" altLang="en-US" sz="1400"/>
                  <a:t>数据库</a:t>
                </a:r>
                <a:endParaRPr lang="zh-CN" altLang="en-US" sz="1400"/>
              </a:p>
            </p:txBody>
          </p:sp>
          <p:sp>
            <p:nvSpPr>
              <p:cNvPr id="1053712" name="Rectangle 14"/>
              <p:cNvSpPr>
                <a:spLocks noChangeArrowheads="1"/>
              </p:cNvSpPr>
              <p:nvPr/>
            </p:nvSpPr>
            <p:spPr bwMode="auto">
              <a:xfrm>
                <a:off x="1056" y="1968"/>
                <a:ext cx="576"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dirty="0">
                    <a:solidFill>
                      <a:schemeClr val="bg1"/>
                    </a:solidFill>
                  </a:rPr>
                  <a:t>产品数据信息</a:t>
                </a:r>
                <a:endParaRPr lang="zh-CN" altLang="en-US" sz="1400" dirty="0">
                  <a:solidFill>
                    <a:schemeClr val="bg1"/>
                  </a:solidFill>
                </a:endParaRPr>
              </a:p>
            </p:txBody>
          </p:sp>
          <p:sp>
            <p:nvSpPr>
              <p:cNvPr id="1053713" name="Rectangle 15"/>
              <p:cNvSpPr>
                <a:spLocks noChangeArrowheads="1"/>
              </p:cNvSpPr>
              <p:nvPr/>
            </p:nvSpPr>
            <p:spPr bwMode="auto">
              <a:xfrm>
                <a:off x="1056" y="2112"/>
                <a:ext cx="576"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en-US" altLang="zh-CN" sz="1400">
                    <a:solidFill>
                      <a:schemeClr val="bg1"/>
                    </a:solidFill>
                  </a:rPr>
                  <a:t>BOM</a:t>
                </a:r>
                <a:r>
                  <a:rPr lang="zh-CN" altLang="en-US" sz="1400">
                    <a:solidFill>
                      <a:schemeClr val="bg1"/>
                    </a:solidFill>
                  </a:rPr>
                  <a:t>信息</a:t>
                </a:r>
                <a:endParaRPr lang="zh-CN" altLang="en-US" sz="1400">
                  <a:solidFill>
                    <a:schemeClr val="bg1"/>
                  </a:solidFill>
                </a:endParaRPr>
              </a:p>
            </p:txBody>
          </p:sp>
          <p:sp>
            <p:nvSpPr>
              <p:cNvPr id="1053714" name="Rectangle 16"/>
              <p:cNvSpPr>
                <a:spLocks noChangeArrowheads="1"/>
              </p:cNvSpPr>
              <p:nvPr/>
            </p:nvSpPr>
            <p:spPr bwMode="auto">
              <a:xfrm>
                <a:off x="1056" y="2256"/>
                <a:ext cx="576" cy="24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供应商</a:t>
                </a:r>
                <a:endParaRPr lang="zh-CN" altLang="en-US" sz="1400">
                  <a:solidFill>
                    <a:schemeClr val="bg1"/>
                  </a:solidFill>
                </a:endParaRPr>
              </a:p>
              <a:p>
                <a:r>
                  <a:rPr lang="zh-CN" altLang="en-US" sz="1400">
                    <a:solidFill>
                      <a:schemeClr val="bg1"/>
                    </a:solidFill>
                  </a:rPr>
                  <a:t>经销商信息</a:t>
                </a:r>
                <a:endParaRPr lang="zh-CN" altLang="en-US" sz="1400">
                  <a:solidFill>
                    <a:schemeClr val="bg1"/>
                  </a:solidFill>
                </a:endParaRPr>
              </a:p>
            </p:txBody>
          </p:sp>
          <p:sp>
            <p:nvSpPr>
              <p:cNvPr id="1053715" name="Rectangle 17"/>
              <p:cNvSpPr>
                <a:spLocks noChangeArrowheads="1"/>
              </p:cNvSpPr>
              <p:nvPr/>
            </p:nvSpPr>
            <p:spPr bwMode="auto">
              <a:xfrm>
                <a:off x="1056" y="2496"/>
                <a:ext cx="576"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采购项目信息</a:t>
                </a:r>
                <a:endParaRPr lang="zh-CN" altLang="en-US" sz="1400">
                  <a:solidFill>
                    <a:schemeClr val="bg1"/>
                  </a:solidFill>
                </a:endParaRPr>
              </a:p>
            </p:txBody>
          </p:sp>
          <p:sp>
            <p:nvSpPr>
              <p:cNvPr id="1053716" name="Rectangle 18"/>
              <p:cNvSpPr>
                <a:spLocks noChangeArrowheads="1"/>
              </p:cNvSpPr>
              <p:nvPr/>
            </p:nvSpPr>
            <p:spPr bwMode="auto">
              <a:xfrm>
                <a:off x="1632" y="2112"/>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销售、物流信息</a:t>
                </a:r>
                <a:endParaRPr lang="zh-CN" altLang="en-US" sz="1400">
                  <a:solidFill>
                    <a:schemeClr val="bg1"/>
                  </a:solidFill>
                </a:endParaRPr>
              </a:p>
            </p:txBody>
          </p:sp>
          <p:sp>
            <p:nvSpPr>
              <p:cNvPr id="1053717" name="Rectangle 19"/>
              <p:cNvSpPr>
                <a:spLocks noChangeArrowheads="1"/>
              </p:cNvSpPr>
              <p:nvPr/>
            </p:nvSpPr>
            <p:spPr bwMode="auto">
              <a:xfrm>
                <a:off x="1632" y="1968"/>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生产信息</a:t>
                </a:r>
                <a:endParaRPr lang="zh-CN" altLang="en-US" sz="1400">
                  <a:solidFill>
                    <a:schemeClr val="bg1"/>
                  </a:solidFill>
                </a:endParaRPr>
              </a:p>
            </p:txBody>
          </p:sp>
          <p:sp>
            <p:nvSpPr>
              <p:cNvPr id="1053718" name="Rectangle 20"/>
              <p:cNvSpPr>
                <a:spLocks noChangeArrowheads="1"/>
              </p:cNvSpPr>
              <p:nvPr/>
            </p:nvSpPr>
            <p:spPr bwMode="auto">
              <a:xfrm>
                <a:off x="1632" y="2256"/>
                <a:ext cx="672" cy="144"/>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人力、财务信息</a:t>
                </a:r>
                <a:endParaRPr lang="zh-CN" altLang="en-US" sz="1400">
                  <a:solidFill>
                    <a:schemeClr val="bg1"/>
                  </a:solidFill>
                </a:endParaRPr>
              </a:p>
            </p:txBody>
          </p:sp>
          <p:sp>
            <p:nvSpPr>
              <p:cNvPr id="1053719" name="Rectangle 21"/>
              <p:cNvSpPr>
                <a:spLocks noChangeArrowheads="1"/>
              </p:cNvSpPr>
              <p:nvPr/>
            </p:nvSpPr>
            <p:spPr bwMode="auto">
              <a:xfrm>
                <a:off x="1632" y="2400"/>
                <a:ext cx="672" cy="24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其他业务</a:t>
                </a:r>
                <a:endParaRPr lang="zh-CN" altLang="en-US" sz="1400">
                  <a:solidFill>
                    <a:schemeClr val="bg1"/>
                  </a:solidFill>
                </a:endParaRPr>
              </a:p>
              <a:p>
                <a:r>
                  <a:rPr lang="zh-CN" altLang="en-US" sz="1400">
                    <a:solidFill>
                      <a:schemeClr val="bg1"/>
                    </a:solidFill>
                  </a:rPr>
                  <a:t>相关信息</a:t>
                </a:r>
                <a:endParaRPr lang="zh-CN" altLang="en-US" sz="1400">
                  <a:solidFill>
                    <a:schemeClr val="bg1"/>
                  </a:solidFill>
                </a:endParaRPr>
              </a:p>
            </p:txBody>
          </p:sp>
        </p:grpSp>
        <p:sp>
          <p:nvSpPr>
            <p:cNvPr id="1053720" name="Rectangle 22"/>
            <p:cNvSpPr>
              <a:spLocks noChangeArrowheads="1"/>
            </p:cNvSpPr>
            <p:nvPr/>
          </p:nvSpPr>
          <p:spPr bwMode="auto">
            <a:xfrm>
              <a:off x="5105400" y="2057400"/>
              <a:ext cx="2971800" cy="3810000"/>
            </a:xfrm>
            <a:prstGeom prst="rect">
              <a:avLst/>
            </a:prstGeom>
            <a:solidFill>
              <a:srgbClr val="EAEAEA">
                <a:alpha val="95000"/>
              </a:srgbClr>
            </a:solidFill>
            <a:ln w="12700" algn="ctr">
              <a:solidFill>
                <a:schemeClr val="tx1"/>
              </a:solidFill>
              <a:prstDash val="dashDot"/>
              <a:miter lim="800000"/>
            </a:ln>
            <a:effectLst/>
          </p:spPr>
          <p:txBody>
            <a:bodyPr wrap="none" lIns="45720" rIns="45720" anchor="ctr"/>
            <a:lstStyle/>
            <a:p>
              <a:endParaRPr lang="zh-CN" altLang="en-US" sz="2000"/>
            </a:p>
          </p:txBody>
        </p:sp>
        <p:sp>
          <p:nvSpPr>
            <p:cNvPr id="1053721" name="Rectangle 23"/>
            <p:cNvSpPr>
              <a:spLocks noChangeArrowheads="1"/>
            </p:cNvSpPr>
            <p:nvPr/>
          </p:nvSpPr>
          <p:spPr bwMode="auto">
            <a:xfrm>
              <a:off x="5564188" y="4800600"/>
              <a:ext cx="1066800" cy="2286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汇总业务数据</a:t>
              </a:r>
              <a:endParaRPr lang="zh-CN" altLang="en-US" sz="1400">
                <a:solidFill>
                  <a:schemeClr val="bg1"/>
                </a:solidFill>
              </a:endParaRPr>
            </a:p>
          </p:txBody>
        </p:sp>
        <p:sp>
          <p:nvSpPr>
            <p:cNvPr id="1053722" name="Rectangle 24"/>
            <p:cNvSpPr>
              <a:spLocks noChangeArrowheads="1"/>
            </p:cNvSpPr>
            <p:nvPr/>
          </p:nvSpPr>
          <p:spPr bwMode="auto">
            <a:xfrm>
              <a:off x="6630988" y="4800600"/>
              <a:ext cx="1066800" cy="2286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报表指标数据</a:t>
              </a:r>
              <a:endParaRPr lang="zh-CN" altLang="en-US" sz="1400">
                <a:solidFill>
                  <a:schemeClr val="bg1"/>
                </a:solidFill>
              </a:endParaRPr>
            </a:p>
          </p:txBody>
        </p:sp>
        <p:sp>
          <p:nvSpPr>
            <p:cNvPr id="1053723" name="Rectangle 25"/>
            <p:cNvSpPr>
              <a:spLocks noChangeArrowheads="1"/>
            </p:cNvSpPr>
            <p:nvPr/>
          </p:nvSpPr>
          <p:spPr bwMode="auto">
            <a:xfrm>
              <a:off x="5564188" y="5029200"/>
              <a:ext cx="1066800" cy="2286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zh-CN" altLang="en-US" sz="1400">
                  <a:solidFill>
                    <a:schemeClr val="bg1"/>
                  </a:solidFill>
                </a:rPr>
                <a:t>统计纬度数据</a:t>
              </a:r>
              <a:endParaRPr lang="zh-CN" altLang="en-US" sz="1400">
                <a:solidFill>
                  <a:schemeClr val="bg1"/>
                </a:solidFill>
              </a:endParaRPr>
            </a:p>
          </p:txBody>
        </p:sp>
        <p:sp>
          <p:nvSpPr>
            <p:cNvPr id="1053724" name="Rectangle 26"/>
            <p:cNvSpPr>
              <a:spLocks noChangeArrowheads="1"/>
            </p:cNvSpPr>
            <p:nvPr/>
          </p:nvSpPr>
          <p:spPr bwMode="auto">
            <a:xfrm>
              <a:off x="6630988" y="5029200"/>
              <a:ext cx="1066800" cy="2286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r>
                <a:rPr lang="en-US" altLang="zh-CN" sz="1400">
                  <a:solidFill>
                    <a:schemeClr val="bg1"/>
                  </a:solidFill>
                </a:rPr>
                <a:t>BI</a:t>
              </a:r>
              <a:r>
                <a:rPr lang="zh-CN" altLang="en-US" sz="1400">
                  <a:solidFill>
                    <a:schemeClr val="bg1"/>
                  </a:solidFill>
                </a:rPr>
                <a:t>分析结果数据</a:t>
              </a:r>
              <a:endParaRPr lang="zh-CN" altLang="en-US" sz="1400">
                <a:solidFill>
                  <a:schemeClr val="bg1"/>
                </a:solidFill>
              </a:endParaRPr>
            </a:p>
          </p:txBody>
        </p:sp>
        <p:graphicFrame>
          <p:nvGraphicFramePr>
            <p:cNvPr id="4194342" name="Object 27"/>
            <p:cNvGraphicFramePr>
              <a:graphicFrameLocks noChangeAspect="1"/>
            </p:cNvGraphicFramePr>
            <p:nvPr/>
          </p:nvGraphicFramePr>
          <p:xfrm>
            <a:off x="5257800" y="2379663"/>
            <a:ext cx="2665413" cy="2033587"/>
          </p:xfrm>
          <a:graphic>
            <a:graphicData uri="http://schemas.openxmlformats.org/presentationml/2006/ole">
              <mc:AlternateContent xmlns:mc="http://schemas.openxmlformats.org/markup-compatibility/2006">
                <mc:Choice xmlns:v="urn:schemas-microsoft-com:vml" Requires="v">
                  <p:oleObj spid="_x0000_s0" name="Visio" r:id="rId1" imgW="2021205" imgH="1539875" progId="Visio.Drawing.11">
                    <p:embed/>
                  </p:oleObj>
                </mc:Choice>
                <mc:Fallback>
                  <p:oleObj name="Visio" r:id="rId1" imgW="2021205" imgH="1539875" progId="Visio.Drawing.11">
                    <p:embed/>
                    <p:pic>
                      <p:nvPicPr>
                        <p:cNvPr id="0" name="Object 27"/>
                        <p:cNvPicPr>
                          <a:picLocks noChangeAspect="1" noChangeArrowheads="1"/>
                        </p:cNvPicPr>
                        <p:nvPr/>
                      </p:nvPicPr>
                      <p:blipFill>
                        <a:blip r:embed="rId2"/>
                        <a:srcRect/>
                        <a:stretch>
                          <a:fillRect/>
                        </a:stretch>
                      </p:blipFill>
                      <p:spPr bwMode="auto">
                        <a:xfrm>
                          <a:off x="5257800" y="2379663"/>
                          <a:ext cx="2665413" cy="2033587"/>
                        </a:xfrm>
                        <a:prstGeom prst="rect">
                          <a:avLst/>
                        </a:prstGeom>
                        <a:noFill/>
                        <a:ln>
                          <a:noFill/>
                        </a:ln>
                        <a:effectLst/>
                      </p:spPr>
                    </p:pic>
                  </p:oleObj>
                </mc:Fallback>
              </mc:AlternateContent>
            </a:graphicData>
          </a:graphic>
        </p:graphicFrame>
        <p:sp>
          <p:nvSpPr>
            <p:cNvPr id="1053725" name="AutoShape 28"/>
            <p:cNvSpPr>
              <a:spLocks noChangeArrowheads="1"/>
            </p:cNvSpPr>
            <p:nvPr/>
          </p:nvSpPr>
          <p:spPr bwMode="auto">
            <a:xfrm>
              <a:off x="4114800" y="2514600"/>
              <a:ext cx="1066800" cy="2819400"/>
            </a:xfrm>
            <a:custGeom>
              <a:avLst/>
              <a:gdLst>
                <a:gd name="G0" fmla="+- 12900 0 0"/>
                <a:gd name="G1" fmla="+- 5400 0 0"/>
                <a:gd name="G2" fmla="+- 21600 0 5400"/>
                <a:gd name="G3" fmla="+- 10800 0 5400"/>
                <a:gd name="G4" fmla="+- 21600 0 12900"/>
                <a:gd name="G5" fmla="*/ G4 G3 10800"/>
                <a:gd name="G6" fmla="+- 21600 0 G5"/>
                <a:gd name="T0" fmla="*/ 12900 w 21600"/>
                <a:gd name="T1" fmla="*/ 0 h 21600"/>
                <a:gd name="T2" fmla="*/ 0 w 21600"/>
                <a:gd name="T3" fmla="*/ 10800 h 21600"/>
                <a:gd name="T4" fmla="*/ 12900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2900" y="0"/>
                  </a:moveTo>
                  <a:lnTo>
                    <a:pt x="12900" y="5400"/>
                  </a:lnTo>
                  <a:lnTo>
                    <a:pt x="3375" y="5400"/>
                  </a:lnTo>
                  <a:lnTo>
                    <a:pt x="3375" y="16200"/>
                  </a:lnTo>
                  <a:lnTo>
                    <a:pt x="12900" y="16200"/>
                  </a:lnTo>
                  <a:lnTo>
                    <a:pt x="129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C0C0C0">
                <a:alpha val="95000"/>
              </a:srgbClr>
            </a:solidFill>
            <a:ln>
              <a:noFill/>
            </a:ln>
            <a:effectLst/>
          </p:spPr>
          <p:txBody>
            <a:bodyPr wrap="none" lIns="45720" rIns="45720" anchor="ctr"/>
            <a:lstStyle/>
            <a:p>
              <a:r>
                <a:rPr lang="zh-CN" altLang="en-US" sz="1600" b="1"/>
                <a:t>随着数据</a:t>
              </a:r>
              <a:endParaRPr lang="zh-CN" altLang="en-US" sz="1600" b="1"/>
            </a:p>
            <a:p>
              <a:r>
                <a:rPr lang="zh-CN" altLang="en-US" sz="1600" b="1"/>
                <a:t>平台的发</a:t>
              </a:r>
              <a:endParaRPr lang="zh-CN" altLang="en-US" sz="1600" b="1"/>
            </a:p>
            <a:p>
              <a:r>
                <a:rPr lang="zh-CN" altLang="en-US" sz="1600" b="1"/>
                <a:t>展</a:t>
              </a:r>
              <a:r>
                <a:rPr lang="en-US" altLang="zh-CN" sz="1600" b="1"/>
                <a:t>, </a:t>
              </a:r>
              <a:r>
                <a:rPr lang="zh-CN" altLang="en-US" sz="1600" b="1"/>
                <a:t>数据架</a:t>
              </a:r>
              <a:endParaRPr lang="zh-CN" altLang="en-US" sz="1600" b="1"/>
            </a:p>
            <a:p>
              <a:r>
                <a:rPr lang="zh-CN" altLang="en-US" sz="1600" b="1"/>
                <a:t>构成熟度</a:t>
              </a:r>
              <a:endParaRPr lang="zh-CN" altLang="en-US" sz="1600" b="1"/>
            </a:p>
            <a:p>
              <a:r>
                <a:rPr lang="zh-CN" altLang="en-US" sz="1600" b="1"/>
                <a:t>逐步提高</a:t>
              </a:r>
              <a:endParaRPr lang="zh-CN" altLang="en-US" sz="2000" b="1"/>
            </a:p>
          </p:txBody>
        </p:sp>
        <p:sp>
          <p:nvSpPr>
            <p:cNvPr id="1053726" name="Rectangle 29"/>
            <p:cNvSpPr>
              <a:spLocks noChangeArrowheads="1"/>
            </p:cNvSpPr>
            <p:nvPr/>
          </p:nvSpPr>
          <p:spPr bwMode="auto">
            <a:xfrm>
              <a:off x="1676400" y="4343400"/>
              <a:ext cx="1981200" cy="381000"/>
            </a:xfrm>
            <a:prstGeom prst="rect">
              <a:avLst/>
            </a:prstGeom>
            <a:solidFill>
              <a:srgbClr val="FFCC99">
                <a:alpha val="95000"/>
              </a:srgbClr>
            </a:solidFill>
            <a:ln w="12700" algn="ctr">
              <a:solidFill>
                <a:schemeClr val="bg1"/>
              </a:solidFill>
              <a:miter lim="800000"/>
            </a:ln>
            <a:effectLst/>
          </p:spPr>
          <p:txBody>
            <a:bodyPr wrap="none" lIns="45720" rIns="45720" anchor="ctr"/>
            <a:lstStyle/>
            <a:p>
              <a:r>
                <a:rPr lang="zh-CN" altLang="en-US" sz="1400"/>
                <a:t>关键数据</a:t>
              </a:r>
              <a:endParaRPr lang="zh-CN" altLang="en-US" sz="1400"/>
            </a:p>
          </p:txBody>
        </p:sp>
        <p:sp>
          <p:nvSpPr>
            <p:cNvPr id="1053727" name="Oval 30"/>
            <p:cNvSpPr>
              <a:spLocks noChangeArrowheads="1"/>
            </p:cNvSpPr>
            <p:nvPr/>
          </p:nvSpPr>
          <p:spPr bwMode="auto">
            <a:xfrm>
              <a:off x="2286000" y="4953000"/>
              <a:ext cx="685800" cy="685800"/>
            </a:xfrm>
            <a:prstGeom prst="ellipse">
              <a:avLst/>
            </a:prstGeom>
            <a:solidFill>
              <a:srgbClr val="FF9900">
                <a:alpha val="95000"/>
              </a:srgbClr>
            </a:solidFill>
            <a:ln>
              <a:noFill/>
            </a:ln>
            <a:effectLst/>
          </p:spPr>
          <p:txBody>
            <a:bodyPr wrap="none" lIns="45720" rIns="45720" anchor="ctr"/>
            <a:lstStyle/>
            <a:p>
              <a:r>
                <a:rPr lang="zh-CN" altLang="en-US" sz="1600" b="1"/>
                <a:t>主数据</a:t>
              </a:r>
              <a:endParaRPr lang="zh-CN" altLang="en-US" sz="1600" b="1"/>
            </a:p>
            <a:p>
              <a:r>
                <a:rPr lang="zh-CN" altLang="en-US" sz="1600" b="1"/>
                <a:t>管理</a:t>
              </a:r>
              <a:endParaRPr lang="zh-CN" altLang="en-US" sz="1600" b="1"/>
            </a:p>
          </p:txBody>
        </p:sp>
        <p:sp>
          <p:nvSpPr>
            <p:cNvPr id="1053728" name="AutoShape 31"/>
            <p:cNvSpPr>
              <a:spLocks noChangeArrowheads="1"/>
            </p:cNvSpPr>
            <p:nvPr/>
          </p:nvSpPr>
          <p:spPr bwMode="auto">
            <a:xfrm rot="10800000">
              <a:off x="1676400" y="4114800"/>
              <a:ext cx="1981200" cy="228600"/>
            </a:xfrm>
            <a:prstGeom prst="upArrow">
              <a:avLst>
                <a:gd name="adj1" fmla="val 52880"/>
                <a:gd name="adj2" fmla="val 100000"/>
              </a:avLst>
            </a:prstGeom>
            <a:solidFill>
              <a:schemeClr val="accent1">
                <a:alpha val="52000"/>
              </a:schemeClr>
            </a:solidFill>
            <a:ln>
              <a:noFill/>
            </a:ln>
            <a:effectLst/>
          </p:spPr>
          <p:txBody>
            <a:bodyPr rot="10800000" wrap="none" anchor="ctr"/>
            <a:lstStyle/>
            <a:p>
              <a:pPr eaLnBrk="1" hangingPunct="1">
                <a:spcBef>
                  <a:spcPct val="50000"/>
                </a:spcBef>
              </a:pPr>
              <a:endParaRPr lang="zh-CN" altLang="zh-CN">
                <a:solidFill>
                  <a:schemeClr val="bg1"/>
                </a:solidFill>
              </a:endParaRPr>
            </a:p>
          </p:txBody>
        </p:sp>
        <p:sp>
          <p:nvSpPr>
            <p:cNvPr id="1053729" name="AutoShape 32"/>
            <p:cNvSpPr>
              <a:spLocks noChangeArrowheads="1"/>
            </p:cNvSpPr>
            <p:nvPr/>
          </p:nvSpPr>
          <p:spPr bwMode="auto">
            <a:xfrm>
              <a:off x="2438400" y="4724400"/>
              <a:ext cx="381000" cy="228600"/>
            </a:xfrm>
            <a:prstGeom prst="upArrow">
              <a:avLst>
                <a:gd name="adj1" fmla="val 50000"/>
                <a:gd name="adj2" fmla="val 25000"/>
              </a:avLst>
            </a:prstGeom>
            <a:solidFill>
              <a:srgbClr val="969696">
                <a:alpha val="95000"/>
              </a:srgbClr>
            </a:solidFill>
            <a:ln>
              <a:noFill/>
            </a:ln>
            <a:effectLst/>
          </p:spPr>
          <p:txBody>
            <a:bodyPr wrap="none" lIns="45720" rIns="45720" anchor="ctr"/>
            <a:lstStyle/>
            <a:p>
              <a:endParaRPr lang="zh-CN" altLang="en-US" sz="2000"/>
            </a:p>
          </p:txBody>
        </p:sp>
      </p:gr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730"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000" dirty="0">
                <a:solidFill>
                  <a:schemeClr val="bg1"/>
                </a:solidFill>
              </a:rPr>
              <a:t>企业数据平台架构设计中包括如下</a:t>
            </a:r>
            <a:r>
              <a:rPr lang="en-US" altLang="zh-CN" sz="2000" dirty="0">
                <a:solidFill>
                  <a:schemeClr val="bg1"/>
                </a:solidFill>
              </a:rPr>
              <a:t>7</a:t>
            </a:r>
            <a:r>
              <a:rPr lang="zh-CN" altLang="en-US" sz="2000" dirty="0">
                <a:solidFill>
                  <a:schemeClr val="bg1"/>
                </a:solidFill>
              </a:rPr>
              <a:t>个设计要素</a:t>
            </a:r>
            <a:r>
              <a:rPr lang="en-US" altLang="zh-CN" sz="2000" dirty="0">
                <a:solidFill>
                  <a:schemeClr val="bg1"/>
                </a:solidFill>
              </a:rPr>
              <a:t>-1</a:t>
            </a:r>
            <a:endParaRPr lang="zh-CN" altLang="en-US" sz="2000" dirty="0">
              <a:solidFill>
                <a:schemeClr val="bg1"/>
              </a:solidFill>
            </a:endParaRPr>
          </a:p>
        </p:txBody>
      </p:sp>
      <p:grpSp>
        <p:nvGrpSpPr>
          <p:cNvPr id="693" name="Group 3"/>
          <p:cNvGrpSpPr/>
          <p:nvPr/>
        </p:nvGrpSpPr>
        <p:grpSpPr bwMode="auto">
          <a:xfrm>
            <a:off x="10054087" y="174148"/>
            <a:ext cx="990600" cy="685800"/>
            <a:chOff x="4656" y="816"/>
            <a:chExt cx="672" cy="576"/>
          </a:xfrm>
        </p:grpSpPr>
        <p:sp>
          <p:nvSpPr>
            <p:cNvPr id="1053731"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表现层</a:t>
              </a:r>
              <a:endParaRPr lang="zh-CN" altLang="en-US" sz="900" b="1" dirty="0"/>
            </a:p>
          </p:txBody>
        </p:sp>
        <p:sp>
          <p:nvSpPr>
            <p:cNvPr id="1053732"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733"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集成层</a:t>
              </a:r>
              <a:endParaRPr lang="zh-CN" altLang="en-US" sz="900" b="1" dirty="0"/>
            </a:p>
          </p:txBody>
        </p:sp>
        <p:sp>
          <p:nvSpPr>
            <p:cNvPr id="1053734" name="Rectangle 7"/>
            <p:cNvSpPr>
              <a:spLocks noChangeArrowheads="1"/>
            </p:cNvSpPr>
            <p:nvPr/>
          </p:nvSpPr>
          <p:spPr bwMode="auto">
            <a:xfrm>
              <a:off x="4656" y="1248"/>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数据层</a:t>
              </a:r>
              <a:endParaRPr lang="zh-CN" altLang="en-US" sz="900" b="1" dirty="0">
                <a:solidFill>
                  <a:schemeClr val="bg1"/>
                </a:solidFill>
              </a:endParaRPr>
            </a:p>
          </p:txBody>
        </p:sp>
      </p:grpSp>
      <p:grpSp>
        <p:nvGrpSpPr>
          <p:cNvPr id="694" name="组合 16"/>
          <p:cNvGrpSpPr/>
          <p:nvPr/>
        </p:nvGrpSpPr>
        <p:grpSpPr>
          <a:xfrm>
            <a:off x="713703" y="1288961"/>
            <a:ext cx="10857963" cy="4989489"/>
            <a:chOff x="533400" y="1295400"/>
            <a:chExt cx="8001000" cy="4419599"/>
          </a:xfrm>
        </p:grpSpPr>
        <p:sp>
          <p:nvSpPr>
            <p:cNvPr id="1053735" name="Text Box 3"/>
            <p:cNvSpPr txBox="1">
              <a:spLocks noChangeArrowheads="1"/>
            </p:cNvSpPr>
            <p:nvPr/>
          </p:nvSpPr>
          <p:spPr bwMode="auto">
            <a:xfrm>
              <a:off x="533400" y="1295400"/>
              <a:ext cx="1828800" cy="366713"/>
            </a:xfrm>
            <a:prstGeom prst="rect">
              <a:avLst/>
            </a:prstGeom>
            <a:solidFill>
              <a:schemeClr val="tx2"/>
            </a:solidFill>
            <a:ln>
              <a:noFill/>
            </a:ln>
            <a:effectLst/>
          </p:spPr>
          <p:txBody>
            <a:bodyPr>
              <a:spAutoFit/>
            </a:bodyPr>
            <a:lstStyle/>
            <a:p>
              <a:pPr algn="l" eaLnBrk="1" hangingPunct="1"/>
              <a:r>
                <a:rPr lang="zh-CN" altLang="en-US" b="1">
                  <a:solidFill>
                    <a:schemeClr val="bg1"/>
                  </a:solidFill>
                </a:rPr>
                <a:t>主数据管理</a:t>
              </a:r>
              <a:endParaRPr lang="zh-CN" altLang="en-US" b="1">
                <a:solidFill>
                  <a:schemeClr val="bg1"/>
                </a:solidFill>
              </a:endParaRPr>
            </a:p>
          </p:txBody>
        </p:sp>
        <p:sp>
          <p:nvSpPr>
            <p:cNvPr id="1053736" name="Freeform 4"/>
            <p:cNvSpPr/>
            <p:nvPr/>
          </p:nvSpPr>
          <p:spPr bwMode="auto">
            <a:xfrm flipV="1">
              <a:off x="679450" y="1600200"/>
              <a:ext cx="7854950" cy="1023938"/>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737" name="Rectangle 5"/>
            <p:cNvSpPr>
              <a:spLocks noChangeArrowheads="1"/>
            </p:cNvSpPr>
            <p:nvPr/>
          </p:nvSpPr>
          <p:spPr bwMode="auto">
            <a:xfrm>
              <a:off x="762000" y="1784350"/>
              <a:ext cx="7696200" cy="730250"/>
            </a:xfrm>
            <a:prstGeom prst="rect">
              <a:avLst/>
            </a:prstGeom>
            <a:noFill/>
            <a:ln>
              <a:noFill/>
            </a:ln>
            <a:effectLst/>
          </p:spPr>
          <p:txBody>
            <a:bodyPr lIns="45720" rIns="45720">
              <a:spAutoFit/>
            </a:bodyPr>
            <a:lstStyle/>
            <a:p>
              <a:pPr algn="l"/>
              <a:r>
                <a:rPr lang="zh-CN" altLang="en-US" sz="1400"/>
                <a:t>主数据管理描述了一组规程、技术和解决方案，用于为所有利益相关方（如用户、应用程序、数据仓库、流程以及贸易伙伴）创建并维护业务数据的一致性、完整性、相关性和精确性 ，主数据管理要关注唯一性、全局性和可操作性</a:t>
              </a:r>
              <a:endParaRPr lang="zh-CN" altLang="en-US" sz="1400"/>
            </a:p>
          </p:txBody>
        </p:sp>
        <p:sp>
          <p:nvSpPr>
            <p:cNvPr id="1053738" name="Text Box 6"/>
            <p:cNvSpPr txBox="1">
              <a:spLocks noChangeArrowheads="1"/>
            </p:cNvSpPr>
            <p:nvPr/>
          </p:nvSpPr>
          <p:spPr bwMode="auto">
            <a:xfrm>
              <a:off x="533400" y="2938463"/>
              <a:ext cx="1828800" cy="366712"/>
            </a:xfrm>
            <a:prstGeom prst="rect">
              <a:avLst/>
            </a:prstGeom>
            <a:solidFill>
              <a:schemeClr val="tx2"/>
            </a:solidFill>
            <a:ln>
              <a:noFill/>
            </a:ln>
            <a:effectLst/>
          </p:spPr>
          <p:txBody>
            <a:bodyPr>
              <a:spAutoFit/>
            </a:bodyPr>
            <a:lstStyle/>
            <a:p>
              <a:pPr algn="l" eaLnBrk="1" hangingPunct="1"/>
              <a:r>
                <a:rPr lang="zh-CN" altLang="en-US" b="1">
                  <a:solidFill>
                    <a:schemeClr val="bg1"/>
                  </a:solidFill>
                </a:rPr>
                <a:t>平台业务数据库</a:t>
              </a:r>
              <a:endParaRPr lang="zh-CN" altLang="en-US" b="1">
                <a:solidFill>
                  <a:schemeClr val="bg1"/>
                </a:solidFill>
              </a:endParaRPr>
            </a:p>
          </p:txBody>
        </p:sp>
        <p:sp>
          <p:nvSpPr>
            <p:cNvPr id="1053739" name="Freeform 7"/>
            <p:cNvSpPr/>
            <p:nvPr/>
          </p:nvSpPr>
          <p:spPr bwMode="auto">
            <a:xfrm flipV="1">
              <a:off x="679450" y="3167063"/>
              <a:ext cx="7854950" cy="1023937"/>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740" name="Text Box 8"/>
            <p:cNvSpPr txBox="1">
              <a:spLocks noChangeArrowheads="1"/>
            </p:cNvSpPr>
            <p:nvPr/>
          </p:nvSpPr>
          <p:spPr bwMode="auto">
            <a:xfrm>
              <a:off x="533400" y="4552950"/>
              <a:ext cx="1828800" cy="366713"/>
            </a:xfrm>
            <a:prstGeom prst="rect">
              <a:avLst/>
            </a:prstGeom>
            <a:solidFill>
              <a:schemeClr val="tx2"/>
            </a:solidFill>
            <a:ln>
              <a:noFill/>
            </a:ln>
            <a:effectLst/>
          </p:spPr>
          <p:txBody>
            <a:bodyPr>
              <a:spAutoFit/>
            </a:bodyPr>
            <a:lstStyle/>
            <a:p>
              <a:pPr algn="l" eaLnBrk="1" hangingPunct="1"/>
              <a:r>
                <a:rPr lang="zh-CN" altLang="en-US" b="1">
                  <a:solidFill>
                    <a:schemeClr val="bg1"/>
                  </a:solidFill>
                </a:rPr>
                <a:t>关键业务数据</a:t>
              </a:r>
              <a:endParaRPr lang="zh-CN" altLang="en-US" b="1">
                <a:solidFill>
                  <a:schemeClr val="bg1"/>
                </a:solidFill>
              </a:endParaRPr>
            </a:p>
          </p:txBody>
        </p:sp>
        <p:sp>
          <p:nvSpPr>
            <p:cNvPr id="1053741" name="Freeform 9"/>
            <p:cNvSpPr/>
            <p:nvPr/>
          </p:nvSpPr>
          <p:spPr bwMode="auto">
            <a:xfrm flipV="1">
              <a:off x="679450" y="4691062"/>
              <a:ext cx="7854950" cy="1023937"/>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742" name="Rectangle 10"/>
            <p:cNvSpPr>
              <a:spLocks noChangeArrowheads="1"/>
            </p:cNvSpPr>
            <p:nvPr/>
          </p:nvSpPr>
          <p:spPr bwMode="auto">
            <a:xfrm>
              <a:off x="838200" y="3471863"/>
              <a:ext cx="7620000" cy="517525"/>
            </a:xfrm>
            <a:prstGeom prst="rect">
              <a:avLst/>
            </a:prstGeom>
            <a:noFill/>
            <a:ln>
              <a:noFill/>
            </a:ln>
            <a:effectLst/>
          </p:spPr>
          <p:txBody>
            <a:bodyPr lIns="45720" rIns="45720">
              <a:spAutoFit/>
            </a:bodyPr>
            <a:lstStyle/>
            <a:p>
              <a:pPr algn="l"/>
              <a:r>
                <a:rPr lang="zh-CN" altLang="en-US" sz="1400"/>
                <a:t>业务数据库存储平台的主要业务数据，包括主数据、业务操作过程数据、业务操作结果数据、基本业务统计数据等</a:t>
              </a:r>
              <a:endParaRPr lang="zh-CN" altLang="en-US" sz="1400"/>
            </a:p>
          </p:txBody>
        </p:sp>
        <p:sp>
          <p:nvSpPr>
            <p:cNvPr id="1053743" name="Rectangle 11"/>
            <p:cNvSpPr>
              <a:spLocks noChangeArrowheads="1"/>
            </p:cNvSpPr>
            <p:nvPr/>
          </p:nvSpPr>
          <p:spPr bwMode="auto">
            <a:xfrm>
              <a:off x="838200" y="5045075"/>
              <a:ext cx="7620000" cy="517525"/>
            </a:xfrm>
            <a:prstGeom prst="rect">
              <a:avLst/>
            </a:prstGeom>
            <a:noFill/>
            <a:ln>
              <a:noFill/>
            </a:ln>
            <a:effectLst/>
          </p:spPr>
          <p:txBody>
            <a:bodyPr lIns="45720" rIns="45720">
              <a:spAutoFit/>
            </a:bodyPr>
            <a:lstStyle/>
            <a:p>
              <a:pPr algn="l"/>
              <a:r>
                <a:rPr lang="zh-CN" altLang="en-US" sz="1400"/>
                <a:t>如产品数据、生产数据、销售信息、供销商信息等，架构设计图中仅示意性列举了一些关键业务数据，这些信息都会作为平台的重要基础数据进行采集和维护，作为平台运营的基础</a:t>
              </a:r>
              <a:endParaRPr lang="zh-CN" altLang="en-US" sz="1400"/>
            </a:p>
          </p:txBody>
        </p:sp>
      </p:gr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74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企业数据平台架构设计中包括如下</a:t>
            </a:r>
            <a:r>
              <a:rPr lang="en-US" altLang="zh-CN" sz="2400" dirty="0">
                <a:solidFill>
                  <a:schemeClr val="bg1"/>
                </a:solidFill>
              </a:rPr>
              <a:t>7</a:t>
            </a:r>
            <a:r>
              <a:rPr lang="zh-CN" altLang="en-US" sz="2400" dirty="0">
                <a:solidFill>
                  <a:schemeClr val="bg1"/>
                </a:solidFill>
              </a:rPr>
              <a:t>个设计要素</a:t>
            </a:r>
            <a:r>
              <a:rPr lang="en-US" altLang="zh-CN" sz="2400" dirty="0">
                <a:solidFill>
                  <a:schemeClr val="bg1"/>
                </a:solidFill>
              </a:rPr>
              <a:t>-2</a:t>
            </a:r>
            <a:endParaRPr lang="zh-CN" altLang="en-US" sz="2400" dirty="0">
              <a:solidFill>
                <a:schemeClr val="bg1"/>
              </a:solidFill>
            </a:endParaRPr>
          </a:p>
        </p:txBody>
      </p:sp>
      <p:grpSp>
        <p:nvGrpSpPr>
          <p:cNvPr id="696" name="Group 3"/>
          <p:cNvGrpSpPr/>
          <p:nvPr/>
        </p:nvGrpSpPr>
        <p:grpSpPr bwMode="auto">
          <a:xfrm>
            <a:off x="10054087" y="174148"/>
            <a:ext cx="990600" cy="685800"/>
            <a:chOff x="4656" y="816"/>
            <a:chExt cx="672" cy="576"/>
          </a:xfrm>
        </p:grpSpPr>
        <p:sp>
          <p:nvSpPr>
            <p:cNvPr id="1053745"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表现层</a:t>
              </a:r>
              <a:endParaRPr lang="zh-CN" altLang="en-US" sz="900" b="1" dirty="0"/>
            </a:p>
          </p:txBody>
        </p:sp>
        <p:sp>
          <p:nvSpPr>
            <p:cNvPr id="1053746"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747"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集成层</a:t>
              </a:r>
              <a:endParaRPr lang="zh-CN" altLang="en-US" sz="900" b="1" dirty="0"/>
            </a:p>
          </p:txBody>
        </p:sp>
        <p:sp>
          <p:nvSpPr>
            <p:cNvPr id="1053748" name="Rectangle 7"/>
            <p:cNvSpPr>
              <a:spLocks noChangeArrowheads="1"/>
            </p:cNvSpPr>
            <p:nvPr/>
          </p:nvSpPr>
          <p:spPr bwMode="auto">
            <a:xfrm>
              <a:off x="4656" y="1248"/>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数据层</a:t>
              </a:r>
              <a:endParaRPr lang="zh-CN" altLang="en-US" sz="900" b="1" dirty="0">
                <a:solidFill>
                  <a:schemeClr val="bg1"/>
                </a:solidFill>
              </a:endParaRPr>
            </a:p>
          </p:txBody>
        </p:sp>
      </p:grpSp>
      <p:grpSp>
        <p:nvGrpSpPr>
          <p:cNvPr id="697" name="组合 19"/>
          <p:cNvGrpSpPr/>
          <p:nvPr/>
        </p:nvGrpSpPr>
        <p:grpSpPr>
          <a:xfrm>
            <a:off x="733022" y="1301838"/>
            <a:ext cx="10465157" cy="5305489"/>
            <a:chOff x="533400" y="1295400"/>
            <a:chExt cx="8001000" cy="5077179"/>
          </a:xfrm>
        </p:grpSpPr>
        <p:sp>
          <p:nvSpPr>
            <p:cNvPr id="1053749" name="Text Box 3"/>
            <p:cNvSpPr txBox="1">
              <a:spLocks noChangeArrowheads="1"/>
            </p:cNvSpPr>
            <p:nvPr/>
          </p:nvSpPr>
          <p:spPr bwMode="auto">
            <a:xfrm>
              <a:off x="533400" y="1295400"/>
              <a:ext cx="1828800" cy="437525"/>
            </a:xfrm>
            <a:prstGeom prst="rect">
              <a:avLst/>
            </a:prstGeom>
            <a:solidFill>
              <a:schemeClr val="tx2"/>
            </a:solidFill>
            <a:ln>
              <a:noFill/>
            </a:ln>
            <a:effectLst/>
          </p:spPr>
          <p:txBody>
            <a:bodyPr>
              <a:spAutoFit/>
            </a:bodyPr>
            <a:lstStyle/>
            <a:p>
              <a:pPr algn="l" eaLnBrk="1" hangingPunct="1"/>
              <a:r>
                <a:rPr lang="zh-CN" altLang="en-US" b="1">
                  <a:solidFill>
                    <a:schemeClr val="bg1"/>
                  </a:solidFill>
                </a:rPr>
                <a:t>数据集市</a:t>
              </a:r>
              <a:endParaRPr lang="zh-CN" altLang="en-US" b="1">
                <a:solidFill>
                  <a:schemeClr val="bg1"/>
                </a:solidFill>
              </a:endParaRPr>
            </a:p>
          </p:txBody>
        </p:sp>
        <p:sp>
          <p:nvSpPr>
            <p:cNvPr id="1053750" name="Freeform 4"/>
            <p:cNvSpPr/>
            <p:nvPr/>
          </p:nvSpPr>
          <p:spPr bwMode="auto">
            <a:xfrm flipV="1">
              <a:off x="679450" y="1371600"/>
              <a:ext cx="7854950" cy="1023938"/>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751" name="Rectangle 5"/>
            <p:cNvSpPr>
              <a:spLocks noChangeArrowheads="1"/>
            </p:cNvSpPr>
            <p:nvPr/>
          </p:nvSpPr>
          <p:spPr bwMode="auto">
            <a:xfrm>
              <a:off x="762000" y="1784350"/>
              <a:ext cx="7696200" cy="641704"/>
            </a:xfrm>
            <a:prstGeom prst="rect">
              <a:avLst/>
            </a:prstGeom>
            <a:noFill/>
            <a:ln>
              <a:noFill/>
            </a:ln>
            <a:effectLst/>
          </p:spPr>
          <p:txBody>
            <a:bodyPr lIns="45720" rIns="45720">
              <a:spAutoFit/>
            </a:bodyPr>
            <a:lstStyle/>
            <a:p>
              <a:pPr algn="l"/>
              <a:r>
                <a:rPr lang="zh-CN" altLang="en-US" sz="1400"/>
                <a:t>数据集市是一个从集合数据中为企业提供数据挖掘技术应用的平台，数据集市的专业性可以认为是业务单元的数据中心，用于存储、管理和分析企业业务单元的专业数据</a:t>
              </a:r>
              <a:endParaRPr lang="zh-CN" altLang="en-US" sz="1400"/>
            </a:p>
          </p:txBody>
        </p:sp>
        <p:sp>
          <p:nvSpPr>
            <p:cNvPr id="1053752" name="Text Box 6"/>
            <p:cNvSpPr txBox="1">
              <a:spLocks noChangeArrowheads="1"/>
            </p:cNvSpPr>
            <p:nvPr/>
          </p:nvSpPr>
          <p:spPr bwMode="auto">
            <a:xfrm>
              <a:off x="533400" y="2667000"/>
              <a:ext cx="1828800" cy="437525"/>
            </a:xfrm>
            <a:prstGeom prst="rect">
              <a:avLst/>
            </a:prstGeom>
            <a:solidFill>
              <a:schemeClr val="tx2"/>
            </a:solidFill>
            <a:ln>
              <a:noFill/>
            </a:ln>
            <a:effectLst/>
          </p:spPr>
          <p:txBody>
            <a:bodyPr>
              <a:spAutoFit/>
            </a:bodyPr>
            <a:lstStyle/>
            <a:p>
              <a:pPr algn="l" eaLnBrk="1" hangingPunct="1"/>
              <a:r>
                <a:rPr lang="zh-CN" altLang="en-US" b="1">
                  <a:solidFill>
                    <a:schemeClr val="bg1"/>
                  </a:solidFill>
                </a:rPr>
                <a:t>数据仓库</a:t>
              </a:r>
              <a:endParaRPr lang="zh-CN" altLang="en-US" b="1">
                <a:solidFill>
                  <a:schemeClr val="bg1"/>
                </a:solidFill>
              </a:endParaRPr>
            </a:p>
          </p:txBody>
        </p:sp>
        <p:sp>
          <p:nvSpPr>
            <p:cNvPr id="1053753" name="Freeform 7"/>
            <p:cNvSpPr/>
            <p:nvPr/>
          </p:nvSpPr>
          <p:spPr bwMode="auto">
            <a:xfrm flipV="1">
              <a:off x="679450" y="2667000"/>
              <a:ext cx="7854950" cy="1023938"/>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754" name="Text Box 8"/>
            <p:cNvSpPr txBox="1">
              <a:spLocks noChangeArrowheads="1"/>
            </p:cNvSpPr>
            <p:nvPr/>
          </p:nvSpPr>
          <p:spPr bwMode="auto">
            <a:xfrm>
              <a:off x="533400" y="3886200"/>
              <a:ext cx="1828800" cy="437525"/>
            </a:xfrm>
            <a:prstGeom prst="rect">
              <a:avLst/>
            </a:prstGeom>
            <a:solidFill>
              <a:schemeClr val="tx2"/>
            </a:solidFill>
            <a:ln>
              <a:noFill/>
            </a:ln>
            <a:effectLst/>
          </p:spPr>
          <p:txBody>
            <a:bodyPr>
              <a:spAutoFit/>
            </a:bodyPr>
            <a:lstStyle/>
            <a:p>
              <a:pPr algn="l" eaLnBrk="1" hangingPunct="1"/>
              <a:r>
                <a:rPr lang="en-US" altLang="zh-CN" b="1">
                  <a:solidFill>
                    <a:schemeClr val="bg1"/>
                  </a:solidFill>
                </a:rPr>
                <a:t>ETL</a:t>
              </a:r>
              <a:r>
                <a:rPr lang="zh-CN" altLang="en-US" b="1">
                  <a:solidFill>
                    <a:schemeClr val="bg1"/>
                  </a:solidFill>
                </a:rPr>
                <a:t>平台</a:t>
              </a:r>
              <a:endParaRPr lang="zh-CN" altLang="en-US" b="1">
                <a:solidFill>
                  <a:schemeClr val="bg1"/>
                </a:solidFill>
              </a:endParaRPr>
            </a:p>
          </p:txBody>
        </p:sp>
        <p:sp>
          <p:nvSpPr>
            <p:cNvPr id="1053755" name="Freeform 9"/>
            <p:cNvSpPr/>
            <p:nvPr/>
          </p:nvSpPr>
          <p:spPr bwMode="auto">
            <a:xfrm flipV="1">
              <a:off x="679450" y="3962400"/>
              <a:ext cx="7854950" cy="1023938"/>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756" name="Rectangle 10"/>
            <p:cNvSpPr>
              <a:spLocks noChangeArrowheads="1"/>
            </p:cNvSpPr>
            <p:nvPr/>
          </p:nvSpPr>
          <p:spPr bwMode="auto">
            <a:xfrm>
              <a:off x="838200" y="3200400"/>
              <a:ext cx="7620000" cy="364605"/>
            </a:xfrm>
            <a:prstGeom prst="rect">
              <a:avLst/>
            </a:prstGeom>
            <a:noFill/>
            <a:ln>
              <a:noFill/>
            </a:ln>
            <a:effectLst/>
          </p:spPr>
          <p:txBody>
            <a:bodyPr lIns="45720" rIns="45720">
              <a:spAutoFit/>
            </a:bodyPr>
            <a:lstStyle/>
            <a:p>
              <a:pPr algn="l"/>
              <a:r>
                <a:rPr lang="zh-CN" altLang="en-US" sz="1400"/>
                <a:t>数据仓库是决策支持系统和联机分析应用数据源的结构化数据环境</a:t>
              </a:r>
              <a:endParaRPr lang="zh-CN" altLang="en-US" sz="1400"/>
            </a:p>
          </p:txBody>
        </p:sp>
        <p:sp>
          <p:nvSpPr>
            <p:cNvPr id="1053757" name="Rectangle 11"/>
            <p:cNvSpPr>
              <a:spLocks noChangeArrowheads="1"/>
            </p:cNvSpPr>
            <p:nvPr/>
          </p:nvSpPr>
          <p:spPr bwMode="auto">
            <a:xfrm>
              <a:off x="838200" y="4359275"/>
              <a:ext cx="7620000" cy="641704"/>
            </a:xfrm>
            <a:prstGeom prst="rect">
              <a:avLst/>
            </a:prstGeom>
            <a:noFill/>
            <a:ln>
              <a:noFill/>
            </a:ln>
            <a:effectLst/>
          </p:spPr>
          <p:txBody>
            <a:bodyPr lIns="45720" rIns="45720">
              <a:spAutoFit/>
            </a:bodyPr>
            <a:lstStyle/>
            <a:p>
              <a:pPr algn="l"/>
              <a:r>
                <a:rPr lang="en-US" altLang="zh-CN" sz="1400"/>
                <a:t>ETL</a:t>
              </a:r>
              <a:r>
                <a:rPr lang="zh-CN" altLang="en-US" sz="1400"/>
                <a:t>负责将分布的、异构数据源中的数据如关系数据、平面数据文件等抽取到临时中间层后进行清洗、转换、集成，最后加载到数据仓库或数据集市中，成为联机分析处理、数据挖掘的基础</a:t>
              </a:r>
              <a:endParaRPr lang="zh-CN" altLang="en-US" sz="1400"/>
            </a:p>
          </p:txBody>
        </p:sp>
        <p:sp>
          <p:nvSpPr>
            <p:cNvPr id="1053758" name="Text Box 12"/>
            <p:cNvSpPr txBox="1">
              <a:spLocks noChangeArrowheads="1"/>
            </p:cNvSpPr>
            <p:nvPr/>
          </p:nvSpPr>
          <p:spPr bwMode="auto">
            <a:xfrm>
              <a:off x="533400" y="5181600"/>
              <a:ext cx="1828800" cy="437525"/>
            </a:xfrm>
            <a:prstGeom prst="rect">
              <a:avLst/>
            </a:prstGeom>
            <a:solidFill>
              <a:schemeClr val="tx2"/>
            </a:solidFill>
            <a:ln>
              <a:noFill/>
            </a:ln>
            <a:effectLst/>
          </p:spPr>
          <p:txBody>
            <a:bodyPr>
              <a:spAutoFit/>
            </a:bodyPr>
            <a:lstStyle/>
            <a:p>
              <a:pPr algn="l" eaLnBrk="1" hangingPunct="1"/>
              <a:r>
                <a:rPr lang="zh-CN" altLang="en-US" b="1">
                  <a:solidFill>
                    <a:schemeClr val="bg1"/>
                  </a:solidFill>
                </a:rPr>
                <a:t>分析型数据要素</a:t>
              </a:r>
              <a:endParaRPr lang="zh-CN" altLang="en-US" b="1">
                <a:solidFill>
                  <a:schemeClr val="bg1"/>
                </a:solidFill>
              </a:endParaRPr>
            </a:p>
          </p:txBody>
        </p:sp>
        <p:sp>
          <p:nvSpPr>
            <p:cNvPr id="1053759" name="Freeform 13"/>
            <p:cNvSpPr/>
            <p:nvPr/>
          </p:nvSpPr>
          <p:spPr bwMode="auto">
            <a:xfrm flipV="1">
              <a:off x="679450" y="5257800"/>
              <a:ext cx="7854950" cy="1023938"/>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760" name="Rectangle 14"/>
            <p:cNvSpPr>
              <a:spLocks noChangeArrowheads="1"/>
            </p:cNvSpPr>
            <p:nvPr/>
          </p:nvSpPr>
          <p:spPr bwMode="auto">
            <a:xfrm>
              <a:off x="838200" y="5730875"/>
              <a:ext cx="7620000" cy="641704"/>
            </a:xfrm>
            <a:prstGeom prst="rect">
              <a:avLst/>
            </a:prstGeom>
            <a:noFill/>
            <a:ln>
              <a:noFill/>
            </a:ln>
            <a:effectLst/>
          </p:spPr>
          <p:txBody>
            <a:bodyPr lIns="45720" rIns="45720">
              <a:spAutoFit/>
            </a:bodyPr>
            <a:lstStyle/>
            <a:p>
              <a:pPr algn="l"/>
              <a:r>
                <a:rPr lang="zh-CN" altLang="en-US" sz="1400"/>
                <a:t>分析型数据要素一般用于商业智能（</a:t>
              </a:r>
              <a:r>
                <a:rPr lang="en-US" altLang="zh-CN" sz="1400"/>
                <a:t>BI</a:t>
              </a:r>
              <a:r>
                <a:rPr lang="zh-CN" altLang="en-US" sz="1400"/>
                <a:t>）工具向企业管理层提供决策型数据，主要包括如下四类数据：汇总业务数据、统计维度数据、报表指标数据和</a:t>
              </a:r>
              <a:r>
                <a:rPr lang="en-US" altLang="zh-CN" sz="1400"/>
                <a:t>BI</a:t>
              </a:r>
              <a:r>
                <a:rPr lang="zh-CN" altLang="en-US" sz="1400"/>
                <a:t>分析结果数据</a:t>
              </a:r>
              <a:endParaRPr lang="zh-CN" altLang="en-US" sz="1400"/>
            </a:p>
          </p:txBody>
        </p:sp>
      </p:gr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761"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其中，企业主数据平台建设和管理是企业整体数据平台最为关键的要素之一</a:t>
            </a:r>
            <a:endParaRPr lang="zh-CN" altLang="en-US" sz="2400" dirty="0">
              <a:solidFill>
                <a:schemeClr val="bg1"/>
              </a:solidFill>
            </a:endParaRPr>
          </a:p>
        </p:txBody>
      </p:sp>
      <p:grpSp>
        <p:nvGrpSpPr>
          <p:cNvPr id="699" name="Group 3"/>
          <p:cNvGrpSpPr/>
          <p:nvPr/>
        </p:nvGrpSpPr>
        <p:grpSpPr bwMode="auto">
          <a:xfrm>
            <a:off x="10054087" y="174148"/>
            <a:ext cx="990600" cy="685800"/>
            <a:chOff x="4656" y="816"/>
            <a:chExt cx="672" cy="576"/>
          </a:xfrm>
        </p:grpSpPr>
        <p:sp>
          <p:nvSpPr>
            <p:cNvPr id="1053762"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表现层</a:t>
              </a:r>
              <a:endParaRPr lang="zh-CN" altLang="en-US" sz="900" b="1" dirty="0"/>
            </a:p>
          </p:txBody>
        </p:sp>
        <p:sp>
          <p:nvSpPr>
            <p:cNvPr id="1053763"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764"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集成层</a:t>
              </a:r>
              <a:endParaRPr lang="zh-CN" altLang="en-US" sz="900" b="1" dirty="0"/>
            </a:p>
          </p:txBody>
        </p:sp>
        <p:sp>
          <p:nvSpPr>
            <p:cNvPr id="1053765" name="Rectangle 7"/>
            <p:cNvSpPr>
              <a:spLocks noChangeArrowheads="1"/>
            </p:cNvSpPr>
            <p:nvPr/>
          </p:nvSpPr>
          <p:spPr bwMode="auto">
            <a:xfrm>
              <a:off x="4656" y="1248"/>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数据层</a:t>
              </a:r>
              <a:endParaRPr lang="zh-CN" altLang="en-US" sz="900" b="1" dirty="0">
                <a:solidFill>
                  <a:schemeClr val="bg1"/>
                </a:solidFill>
              </a:endParaRPr>
            </a:p>
          </p:txBody>
        </p:sp>
      </p:grpSp>
      <p:grpSp>
        <p:nvGrpSpPr>
          <p:cNvPr id="700" name="组合 25"/>
          <p:cNvGrpSpPr/>
          <p:nvPr/>
        </p:nvGrpSpPr>
        <p:grpSpPr>
          <a:xfrm>
            <a:off x="304800" y="1143000"/>
            <a:ext cx="11357020" cy="5334000"/>
            <a:chOff x="304800" y="1143000"/>
            <a:chExt cx="8686800" cy="5334000"/>
          </a:xfrm>
        </p:grpSpPr>
        <p:sp>
          <p:nvSpPr>
            <p:cNvPr id="1053766" name="AutoShape 2"/>
            <p:cNvSpPr>
              <a:spLocks noChangeArrowheads="1"/>
            </p:cNvSpPr>
            <p:nvPr/>
          </p:nvSpPr>
          <p:spPr bwMode="auto">
            <a:xfrm>
              <a:off x="2895600" y="1143000"/>
              <a:ext cx="6096000" cy="5257800"/>
            </a:xfrm>
            <a:prstGeom prst="roundRect">
              <a:avLst>
                <a:gd name="adj" fmla="val 16667"/>
              </a:avLst>
            </a:prstGeom>
            <a:solidFill>
              <a:srgbClr val="EAEAEA">
                <a:alpha val="95000"/>
              </a:srgbClr>
            </a:solidFill>
            <a:ln>
              <a:noFill/>
            </a:ln>
            <a:effectLst/>
          </p:spPr>
          <p:txBody>
            <a:bodyPr wrap="none" lIns="45720" rIns="45720" anchor="ctr"/>
            <a:lstStyle/>
            <a:p>
              <a:pPr algn="l"/>
              <a:endParaRPr lang="en-US" altLang="zh-CN" sz="1600" b="1" dirty="0">
                <a:latin typeface="+mn-ea"/>
              </a:endParaRPr>
            </a:p>
            <a:p>
              <a:pPr algn="l"/>
              <a:r>
                <a:rPr lang="en-US" altLang="zh-CN" sz="1600" b="1" dirty="0">
                  <a:latin typeface="+mn-ea"/>
                </a:rPr>
                <a:t>  </a:t>
              </a:r>
              <a:r>
                <a:rPr lang="zh-CN" altLang="en-US" sz="1600" b="1" dirty="0">
                  <a:latin typeface="+mn-ea"/>
                </a:rPr>
                <a:t>主数据管理</a:t>
              </a:r>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zh-CN" altLang="en-US" sz="1600" b="1" dirty="0">
                <a:latin typeface="+mn-ea"/>
              </a:endParaRPr>
            </a:p>
            <a:p>
              <a:pPr algn="l"/>
              <a:endParaRPr lang="en-US" altLang="zh-CN" sz="1600" b="1" dirty="0">
                <a:latin typeface="+mn-ea"/>
              </a:endParaRPr>
            </a:p>
          </p:txBody>
        </p:sp>
        <p:sp>
          <p:nvSpPr>
            <p:cNvPr id="1053767" name="Rectangle 4"/>
            <p:cNvSpPr>
              <a:spLocks noChangeArrowheads="1"/>
            </p:cNvSpPr>
            <p:nvPr/>
          </p:nvSpPr>
          <p:spPr bwMode="auto">
            <a:xfrm>
              <a:off x="304800" y="1143000"/>
              <a:ext cx="2590800" cy="5334000"/>
            </a:xfrm>
            <a:prstGeom prst="rect">
              <a:avLst/>
            </a:prstGeom>
            <a:noFill/>
            <a:ln>
              <a:noFill/>
            </a:ln>
            <a:effectLst/>
          </p:spPr>
          <p:txBody>
            <a:bodyPr/>
            <a:lstStyle>
              <a:lvl1pPr marL="228600" indent="-22860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indent="-227330"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682625" indent="-22415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913130" indent="-228600"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143000" indent="-22860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600200" indent="-2286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057400" indent="-2286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514600" indent="-2286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2971800" indent="-22860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lnSpc>
                  <a:spcPct val="80000"/>
                </a:lnSpc>
                <a:buFont typeface="Wingdings" panose="05000000000000000000" pitchFamily="2" charset="2"/>
                <a:buNone/>
              </a:pPr>
              <a:endParaRPr lang="en-US" altLang="zh-CN">
                <a:latin typeface="+mn-ea"/>
                <a:ea typeface="+mn-ea"/>
              </a:endParaRPr>
            </a:p>
            <a:p>
              <a:pPr eaLnBrk="1" hangingPunct="1">
                <a:lnSpc>
                  <a:spcPct val="90000"/>
                </a:lnSpc>
                <a:spcBef>
                  <a:spcPct val="0"/>
                </a:spcBef>
                <a:buClr>
                  <a:schemeClr val="tx2"/>
                </a:buClr>
              </a:pPr>
              <a:r>
                <a:rPr lang="zh-CN" altLang="en-US" sz="1600">
                  <a:latin typeface="+mn-ea"/>
                  <a:ea typeface="+mn-ea"/>
                </a:rPr>
                <a:t>主数据是用来描述企业核心业务实体的数据</a:t>
              </a:r>
              <a:r>
                <a:rPr lang="zh-CN" altLang="en-US" sz="2000" b="1">
                  <a:latin typeface="+mn-ea"/>
                  <a:ea typeface="+mn-ea"/>
                </a:rPr>
                <a:t>	</a:t>
              </a:r>
              <a:endParaRPr lang="zh-CN" altLang="en-US" sz="2000" b="1">
                <a:latin typeface="+mn-ea"/>
                <a:ea typeface="+mn-ea"/>
              </a:endParaRPr>
            </a:p>
            <a:p>
              <a:pPr lvl="1" eaLnBrk="1" hangingPunct="1">
                <a:lnSpc>
                  <a:spcPct val="90000"/>
                </a:lnSpc>
                <a:spcBef>
                  <a:spcPct val="0"/>
                </a:spcBef>
                <a:buClr>
                  <a:schemeClr val="tx2"/>
                </a:buClr>
                <a:buSzTx/>
              </a:pPr>
              <a:r>
                <a:rPr lang="zh-CN" altLang="en-US" i="1">
                  <a:latin typeface="+mn-ea"/>
                  <a:ea typeface="+mn-ea"/>
                </a:rPr>
                <a:t>如客户、供应商、合作伙伴、产品、物料、物料清单、账目、地点、员工等等</a:t>
              </a:r>
              <a:endParaRPr lang="zh-CN" altLang="en-NZ" i="1">
                <a:latin typeface="+mn-ea"/>
                <a:ea typeface="+mn-ea"/>
              </a:endParaRPr>
            </a:p>
            <a:p>
              <a:pPr lvl="1" eaLnBrk="1" hangingPunct="1">
                <a:lnSpc>
                  <a:spcPct val="90000"/>
                </a:lnSpc>
                <a:spcBef>
                  <a:spcPct val="0"/>
                </a:spcBef>
                <a:buClr>
                  <a:schemeClr val="tx2"/>
                </a:buClr>
                <a:buSzTx/>
              </a:pPr>
              <a:r>
                <a:rPr lang="zh-CN" altLang="en-NZ" i="1">
                  <a:latin typeface="+mn-ea"/>
                  <a:ea typeface="+mn-ea"/>
                </a:rPr>
                <a:t>被企业反复使用的跨流程的高价值信息</a:t>
              </a:r>
              <a:endParaRPr lang="zh-CN" altLang="en-NZ" i="1">
                <a:latin typeface="+mn-ea"/>
                <a:ea typeface="+mn-ea"/>
              </a:endParaRPr>
            </a:p>
            <a:p>
              <a:pPr lvl="1" eaLnBrk="1" hangingPunct="1">
                <a:lnSpc>
                  <a:spcPct val="90000"/>
                </a:lnSpc>
                <a:spcBef>
                  <a:spcPct val="0"/>
                </a:spcBef>
                <a:buClr>
                  <a:schemeClr val="tx2"/>
                </a:buClr>
                <a:buSzTx/>
              </a:pPr>
              <a:r>
                <a:rPr lang="zh-CN" altLang="en-US" i="1">
                  <a:latin typeface="+mn-ea"/>
                  <a:ea typeface="+mn-ea"/>
                </a:rPr>
                <a:t>通常是被多个业务单元所共用</a:t>
              </a:r>
              <a:endParaRPr lang="zh-CN" altLang="en-US" i="1">
                <a:latin typeface="+mn-ea"/>
                <a:ea typeface="+mn-ea"/>
              </a:endParaRPr>
            </a:p>
            <a:p>
              <a:pPr lvl="1" eaLnBrk="1" hangingPunct="1">
                <a:lnSpc>
                  <a:spcPct val="90000"/>
                </a:lnSpc>
                <a:spcBef>
                  <a:spcPct val="0"/>
                </a:spcBef>
                <a:buClr>
                  <a:schemeClr val="tx2"/>
                </a:buClr>
                <a:buSzTx/>
              </a:pPr>
              <a:r>
                <a:rPr lang="zh-CN" altLang="en-NZ" i="1">
                  <a:latin typeface="+mn-ea"/>
                  <a:ea typeface="+mn-ea"/>
                </a:rPr>
                <a:t>这些信息对业务流程起了决定性的作用，而且是企业运营的先决条件</a:t>
              </a:r>
              <a:endParaRPr lang="zh-CN" altLang="en-NZ" i="1">
                <a:latin typeface="+mn-ea"/>
                <a:ea typeface="+mn-ea"/>
              </a:endParaRPr>
            </a:p>
            <a:p>
              <a:pPr eaLnBrk="1" hangingPunct="1">
                <a:lnSpc>
                  <a:spcPct val="90000"/>
                </a:lnSpc>
                <a:spcBef>
                  <a:spcPct val="0"/>
                </a:spcBef>
                <a:buClr>
                  <a:schemeClr val="tx2"/>
                </a:buClr>
              </a:pPr>
              <a:endParaRPr lang="en-NZ" altLang="zh-CN" i="1">
                <a:latin typeface="+mn-ea"/>
                <a:ea typeface="+mn-ea"/>
              </a:endParaRPr>
            </a:p>
            <a:p>
              <a:pPr eaLnBrk="1" hangingPunct="1">
                <a:lnSpc>
                  <a:spcPct val="90000"/>
                </a:lnSpc>
                <a:spcBef>
                  <a:spcPct val="0"/>
                </a:spcBef>
                <a:buClr>
                  <a:schemeClr val="tx2"/>
                </a:buClr>
              </a:pPr>
              <a:r>
                <a:rPr lang="zh-CN" altLang="en-NZ" sz="1600">
                  <a:latin typeface="+mn-ea"/>
                  <a:ea typeface="+mn-ea"/>
                </a:rPr>
                <a:t>主数据是关键信息，因为它提供了牢靠的数据模型及数据服务，为特定领域提供了业务环境</a:t>
              </a:r>
              <a:endParaRPr lang="en-NZ" altLang="zh-CN" sz="1600">
                <a:latin typeface="+mn-ea"/>
                <a:ea typeface="+mn-ea"/>
              </a:endParaRPr>
            </a:p>
            <a:p>
              <a:pPr eaLnBrk="1" hangingPunct="1">
                <a:lnSpc>
                  <a:spcPct val="90000"/>
                </a:lnSpc>
                <a:spcBef>
                  <a:spcPct val="0"/>
                </a:spcBef>
                <a:buClr>
                  <a:schemeClr val="tx2"/>
                </a:buClr>
              </a:pPr>
              <a:endParaRPr lang="zh-CN" altLang="en-US" sz="1600">
                <a:latin typeface="+mn-ea"/>
                <a:ea typeface="+mn-ea"/>
              </a:endParaRPr>
            </a:p>
            <a:p>
              <a:pPr eaLnBrk="1" hangingPunct="1">
                <a:lnSpc>
                  <a:spcPct val="90000"/>
                </a:lnSpc>
                <a:spcBef>
                  <a:spcPct val="0"/>
                </a:spcBef>
                <a:buClr>
                  <a:schemeClr val="tx2"/>
                </a:buClr>
              </a:pPr>
              <a:r>
                <a:rPr lang="zh-CN" altLang="en-US" sz="1600">
                  <a:latin typeface="+mn-ea"/>
                  <a:ea typeface="+mn-ea"/>
                </a:rPr>
                <a:t>主数据并不局限于特定的使用模式</a:t>
              </a:r>
              <a:endParaRPr lang="zh-CN" altLang="en-US" sz="1600">
                <a:latin typeface="+mn-ea"/>
                <a:ea typeface="+mn-ea"/>
              </a:endParaRPr>
            </a:p>
            <a:p>
              <a:pPr eaLnBrk="1" hangingPunct="1">
                <a:lnSpc>
                  <a:spcPct val="90000"/>
                </a:lnSpc>
                <a:spcBef>
                  <a:spcPct val="0"/>
                </a:spcBef>
                <a:buClr>
                  <a:schemeClr val="tx2"/>
                </a:buClr>
              </a:pPr>
              <a:endParaRPr lang="zh-CN" altLang="en-US" sz="1600">
                <a:latin typeface="+mn-ea"/>
                <a:ea typeface="+mn-ea"/>
              </a:endParaRPr>
            </a:p>
            <a:p>
              <a:pPr eaLnBrk="1" hangingPunct="1">
                <a:lnSpc>
                  <a:spcPct val="90000"/>
                </a:lnSpc>
                <a:spcBef>
                  <a:spcPct val="0"/>
                </a:spcBef>
                <a:buClr>
                  <a:schemeClr val="tx2"/>
                </a:buClr>
              </a:pPr>
              <a:r>
                <a:rPr lang="zh-CN" altLang="en-US" sz="1600">
                  <a:latin typeface="+mn-ea"/>
                  <a:ea typeface="+mn-ea"/>
                </a:rPr>
                <a:t>通常主数据是散布于企业的各个应用系统之中</a:t>
              </a:r>
              <a:endParaRPr lang="zh-CN" altLang="en-US" sz="1600">
                <a:latin typeface="+mn-ea"/>
                <a:ea typeface="+mn-ea"/>
              </a:endParaRPr>
            </a:p>
            <a:p>
              <a:pPr eaLnBrk="1" hangingPunct="1">
                <a:lnSpc>
                  <a:spcPct val="90000"/>
                </a:lnSpc>
                <a:spcBef>
                  <a:spcPct val="0"/>
                </a:spcBef>
                <a:buClr>
                  <a:schemeClr val="tx2"/>
                </a:buClr>
              </a:pPr>
              <a:endParaRPr lang="zh-CN" altLang="en-US" sz="1600">
                <a:latin typeface="+mn-ea"/>
                <a:ea typeface="+mn-ea"/>
              </a:endParaRPr>
            </a:p>
            <a:p>
              <a:pPr eaLnBrk="1" hangingPunct="1">
                <a:lnSpc>
                  <a:spcPct val="80000"/>
                </a:lnSpc>
              </a:pPr>
              <a:r>
                <a:rPr lang="zh-CN" altLang="en-US" sz="1600">
                  <a:latin typeface="+mn-ea"/>
                  <a:ea typeface="+mn-ea"/>
                </a:rPr>
                <a:t>主数据管理是应用流程的支撑和补充，为各个应用系统提供所有的关键业务部门所要的正确数据</a:t>
              </a:r>
              <a:endParaRPr lang="zh-CN" altLang="en-US" sz="1600">
                <a:latin typeface="+mn-ea"/>
                <a:ea typeface="+mn-ea"/>
              </a:endParaRPr>
            </a:p>
          </p:txBody>
        </p:sp>
        <p:sp>
          <p:nvSpPr>
            <p:cNvPr id="1053768" name="Rectangle 10"/>
            <p:cNvSpPr>
              <a:spLocks noChangeArrowheads="1"/>
            </p:cNvSpPr>
            <p:nvPr/>
          </p:nvSpPr>
          <p:spPr bwMode="auto">
            <a:xfrm>
              <a:off x="3200400" y="16764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客户信息</a:t>
              </a:r>
              <a:endParaRPr lang="zh-CN" altLang="en-US" sz="1600">
                <a:solidFill>
                  <a:schemeClr val="bg1"/>
                </a:solidFill>
                <a:latin typeface="+mn-ea"/>
              </a:endParaRPr>
            </a:p>
          </p:txBody>
        </p:sp>
        <p:sp>
          <p:nvSpPr>
            <p:cNvPr id="1053769" name="Rectangle 11"/>
            <p:cNvSpPr>
              <a:spLocks noChangeArrowheads="1"/>
            </p:cNvSpPr>
            <p:nvPr/>
          </p:nvSpPr>
          <p:spPr bwMode="auto">
            <a:xfrm>
              <a:off x="3200400" y="21336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供应商信息</a:t>
              </a:r>
              <a:endParaRPr lang="zh-CN" altLang="en-US" sz="1600">
                <a:solidFill>
                  <a:schemeClr val="bg1"/>
                </a:solidFill>
                <a:latin typeface="+mn-ea"/>
              </a:endParaRPr>
            </a:p>
          </p:txBody>
        </p:sp>
        <p:sp>
          <p:nvSpPr>
            <p:cNvPr id="1053770" name="Rectangle 12"/>
            <p:cNvSpPr>
              <a:spLocks noChangeArrowheads="1"/>
            </p:cNvSpPr>
            <p:nvPr/>
          </p:nvSpPr>
          <p:spPr bwMode="auto">
            <a:xfrm>
              <a:off x="3200400" y="25908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合作伙伴信息</a:t>
              </a:r>
              <a:endParaRPr lang="zh-CN" altLang="en-US" sz="1600">
                <a:solidFill>
                  <a:schemeClr val="bg1"/>
                </a:solidFill>
                <a:latin typeface="+mn-ea"/>
              </a:endParaRPr>
            </a:p>
          </p:txBody>
        </p:sp>
        <p:sp>
          <p:nvSpPr>
            <p:cNvPr id="1053771" name="Rectangle 13"/>
            <p:cNvSpPr>
              <a:spLocks noChangeArrowheads="1"/>
            </p:cNvSpPr>
            <p:nvPr/>
          </p:nvSpPr>
          <p:spPr bwMode="auto">
            <a:xfrm>
              <a:off x="3200400" y="30480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产品信息</a:t>
              </a:r>
              <a:endParaRPr lang="zh-CN" altLang="en-US" sz="1600">
                <a:solidFill>
                  <a:schemeClr val="bg1"/>
                </a:solidFill>
                <a:latin typeface="+mn-ea"/>
              </a:endParaRPr>
            </a:p>
          </p:txBody>
        </p:sp>
        <p:sp>
          <p:nvSpPr>
            <p:cNvPr id="1053772" name="Rectangle 14"/>
            <p:cNvSpPr>
              <a:spLocks noChangeArrowheads="1"/>
            </p:cNvSpPr>
            <p:nvPr/>
          </p:nvSpPr>
          <p:spPr bwMode="auto">
            <a:xfrm>
              <a:off x="3200400" y="35052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物料信息</a:t>
              </a:r>
              <a:endParaRPr lang="zh-CN" altLang="en-US" sz="1600">
                <a:solidFill>
                  <a:schemeClr val="bg1"/>
                </a:solidFill>
                <a:latin typeface="+mn-ea"/>
              </a:endParaRPr>
            </a:p>
          </p:txBody>
        </p:sp>
        <p:sp>
          <p:nvSpPr>
            <p:cNvPr id="1053773" name="Rectangle 15"/>
            <p:cNvSpPr>
              <a:spLocks noChangeArrowheads="1"/>
            </p:cNvSpPr>
            <p:nvPr/>
          </p:nvSpPr>
          <p:spPr bwMode="auto">
            <a:xfrm>
              <a:off x="3200400" y="39624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物料清单</a:t>
              </a:r>
              <a:endParaRPr lang="zh-CN" altLang="en-US" sz="1600">
                <a:solidFill>
                  <a:schemeClr val="bg1"/>
                </a:solidFill>
                <a:latin typeface="+mn-ea"/>
              </a:endParaRPr>
            </a:p>
          </p:txBody>
        </p:sp>
        <p:sp>
          <p:nvSpPr>
            <p:cNvPr id="1053774" name="Rectangle 16"/>
            <p:cNvSpPr>
              <a:spLocks noChangeArrowheads="1"/>
            </p:cNvSpPr>
            <p:nvPr/>
          </p:nvSpPr>
          <p:spPr bwMode="auto">
            <a:xfrm>
              <a:off x="3200400" y="44196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账目信息</a:t>
              </a:r>
              <a:endParaRPr lang="zh-CN" altLang="en-US" sz="1600">
                <a:solidFill>
                  <a:schemeClr val="bg1"/>
                </a:solidFill>
                <a:latin typeface="+mn-ea"/>
              </a:endParaRPr>
            </a:p>
          </p:txBody>
        </p:sp>
        <p:sp>
          <p:nvSpPr>
            <p:cNvPr id="1053775" name="Rectangle 17"/>
            <p:cNvSpPr>
              <a:spLocks noChangeArrowheads="1"/>
            </p:cNvSpPr>
            <p:nvPr/>
          </p:nvSpPr>
          <p:spPr bwMode="auto">
            <a:xfrm>
              <a:off x="3200400" y="48768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地点信息</a:t>
              </a:r>
              <a:endParaRPr lang="zh-CN" altLang="en-US" sz="1600">
                <a:solidFill>
                  <a:schemeClr val="bg1"/>
                </a:solidFill>
                <a:latin typeface="+mn-ea"/>
              </a:endParaRPr>
            </a:p>
          </p:txBody>
        </p:sp>
        <p:sp>
          <p:nvSpPr>
            <p:cNvPr id="1053776" name="Rectangle 18"/>
            <p:cNvSpPr>
              <a:spLocks noChangeArrowheads="1"/>
            </p:cNvSpPr>
            <p:nvPr/>
          </p:nvSpPr>
          <p:spPr bwMode="auto">
            <a:xfrm>
              <a:off x="3200400" y="53340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a:solidFill>
                    <a:schemeClr val="bg1"/>
                  </a:solidFill>
                  <a:latin typeface="+mn-ea"/>
                </a:rPr>
                <a:t>员工信息</a:t>
              </a:r>
              <a:endParaRPr lang="zh-CN" altLang="en-US" sz="1600">
                <a:solidFill>
                  <a:schemeClr val="bg1"/>
                </a:solidFill>
                <a:latin typeface="+mn-ea"/>
              </a:endParaRPr>
            </a:p>
          </p:txBody>
        </p:sp>
        <p:sp>
          <p:nvSpPr>
            <p:cNvPr id="1053777" name="Rectangle 19"/>
            <p:cNvSpPr>
              <a:spLocks noChangeArrowheads="1"/>
            </p:cNvSpPr>
            <p:nvPr/>
          </p:nvSpPr>
          <p:spPr bwMode="auto">
            <a:xfrm>
              <a:off x="3200400" y="5791200"/>
              <a:ext cx="5486400" cy="304800"/>
            </a:xfrm>
            <a:prstGeom prst="rect">
              <a:avLst/>
            </a:prstGeom>
            <a:solidFill>
              <a:schemeClr val="accent1">
                <a:alpha val="95000"/>
              </a:schemeClr>
            </a:solidFill>
            <a:ln>
              <a:noFill/>
            </a:ln>
            <a:effectLst/>
          </p:spPr>
          <p:txBody>
            <a:bodyPr wrap="none" lIns="45720" rIns="45720" anchor="ctr"/>
            <a:lstStyle/>
            <a:p>
              <a:pPr algn="l"/>
              <a:r>
                <a:rPr lang="zh-CN" altLang="en-US" sz="1600" dirty="0">
                  <a:solidFill>
                    <a:schemeClr val="bg1"/>
                  </a:solidFill>
                  <a:latin typeface="+mn-ea"/>
                </a:rPr>
                <a:t>其他公用信息</a:t>
              </a:r>
              <a:endParaRPr lang="zh-CN" altLang="en-US" sz="1600" dirty="0">
                <a:solidFill>
                  <a:schemeClr val="bg1"/>
                </a:solidFill>
                <a:latin typeface="+mn-ea"/>
              </a:endParaRPr>
            </a:p>
          </p:txBody>
        </p:sp>
        <p:sp>
          <p:nvSpPr>
            <p:cNvPr id="1053778" name="Rectangle 20"/>
            <p:cNvSpPr>
              <a:spLocks noChangeArrowheads="1"/>
            </p:cNvSpPr>
            <p:nvPr/>
          </p:nvSpPr>
          <p:spPr bwMode="auto">
            <a:xfrm>
              <a:off x="4572000" y="2971800"/>
              <a:ext cx="457200" cy="1371600"/>
            </a:xfrm>
            <a:prstGeom prst="rect">
              <a:avLst/>
            </a:prstGeom>
            <a:solidFill>
              <a:srgbClr val="C0C0C0">
                <a:alpha val="95000"/>
              </a:srgbClr>
            </a:solidFill>
            <a:ln>
              <a:noFill/>
            </a:ln>
            <a:effectLst/>
          </p:spPr>
          <p:txBody>
            <a:bodyPr vert="eaVert" wrap="none" lIns="45720" rIns="45720" anchor="ctr"/>
            <a:lstStyle/>
            <a:p>
              <a:r>
                <a:rPr lang="en-US" altLang="zh-CN">
                  <a:latin typeface="+mn-ea"/>
                </a:rPr>
                <a:t>PDM</a:t>
              </a:r>
              <a:endParaRPr lang="en-US" altLang="zh-CN">
                <a:latin typeface="+mn-ea"/>
              </a:endParaRPr>
            </a:p>
          </p:txBody>
        </p:sp>
        <p:sp>
          <p:nvSpPr>
            <p:cNvPr id="1053779" name="Rectangle 21"/>
            <p:cNvSpPr>
              <a:spLocks noChangeArrowheads="1"/>
            </p:cNvSpPr>
            <p:nvPr/>
          </p:nvSpPr>
          <p:spPr bwMode="auto">
            <a:xfrm>
              <a:off x="5257800" y="2057400"/>
              <a:ext cx="457200" cy="2286000"/>
            </a:xfrm>
            <a:prstGeom prst="rect">
              <a:avLst/>
            </a:prstGeom>
            <a:solidFill>
              <a:srgbClr val="C0C0C0">
                <a:alpha val="95000"/>
              </a:srgbClr>
            </a:solidFill>
            <a:ln>
              <a:noFill/>
            </a:ln>
            <a:effectLst/>
          </p:spPr>
          <p:txBody>
            <a:bodyPr vert="eaVert" wrap="none" lIns="45720" rIns="45720" anchor="ctr"/>
            <a:lstStyle/>
            <a:p>
              <a:r>
                <a:rPr lang="zh-CN" altLang="en-US">
                  <a:latin typeface="+mn-ea"/>
                </a:rPr>
                <a:t>供应链管理</a:t>
              </a:r>
              <a:endParaRPr lang="zh-CN" altLang="en-US">
                <a:latin typeface="+mn-ea"/>
              </a:endParaRPr>
            </a:p>
          </p:txBody>
        </p:sp>
        <p:sp>
          <p:nvSpPr>
            <p:cNvPr id="1053780" name="Rectangle 22"/>
            <p:cNvSpPr>
              <a:spLocks noChangeArrowheads="1"/>
            </p:cNvSpPr>
            <p:nvPr/>
          </p:nvSpPr>
          <p:spPr bwMode="auto">
            <a:xfrm>
              <a:off x="5943600" y="1447800"/>
              <a:ext cx="457200" cy="1981200"/>
            </a:xfrm>
            <a:prstGeom prst="rect">
              <a:avLst/>
            </a:prstGeom>
            <a:solidFill>
              <a:srgbClr val="C0C0C0">
                <a:alpha val="95000"/>
              </a:srgbClr>
            </a:solidFill>
            <a:ln>
              <a:noFill/>
            </a:ln>
            <a:effectLst/>
          </p:spPr>
          <p:txBody>
            <a:bodyPr vert="eaVert" wrap="none" lIns="45720" rIns="45720" anchor="ctr"/>
            <a:lstStyle/>
            <a:p>
              <a:r>
                <a:rPr lang="zh-CN" altLang="en-US">
                  <a:latin typeface="+mn-ea"/>
                </a:rPr>
                <a:t>营销管理</a:t>
              </a:r>
              <a:endParaRPr lang="zh-CN" altLang="en-US">
                <a:latin typeface="+mn-ea"/>
              </a:endParaRPr>
            </a:p>
          </p:txBody>
        </p:sp>
        <p:sp>
          <p:nvSpPr>
            <p:cNvPr id="1053781" name="Rectangle 23"/>
            <p:cNvSpPr>
              <a:spLocks noChangeArrowheads="1"/>
            </p:cNvSpPr>
            <p:nvPr/>
          </p:nvSpPr>
          <p:spPr bwMode="auto">
            <a:xfrm>
              <a:off x="6629400" y="1447800"/>
              <a:ext cx="457200" cy="4800600"/>
            </a:xfrm>
            <a:prstGeom prst="rect">
              <a:avLst/>
            </a:prstGeom>
            <a:solidFill>
              <a:srgbClr val="C0C0C0">
                <a:alpha val="95000"/>
              </a:srgbClr>
            </a:solidFill>
            <a:ln>
              <a:noFill/>
            </a:ln>
            <a:effectLst/>
          </p:spPr>
          <p:txBody>
            <a:bodyPr vert="eaVert" wrap="none" lIns="45720" rIns="45720" anchor="ctr"/>
            <a:lstStyle/>
            <a:p>
              <a:r>
                <a:rPr lang="en-US" altLang="zh-CN">
                  <a:latin typeface="+mn-ea"/>
                </a:rPr>
                <a:t>ERP</a:t>
              </a:r>
              <a:endParaRPr lang="en-US" altLang="zh-CN">
                <a:latin typeface="+mn-ea"/>
              </a:endParaRPr>
            </a:p>
          </p:txBody>
        </p:sp>
        <p:sp>
          <p:nvSpPr>
            <p:cNvPr id="1053782" name="Rectangle 24"/>
            <p:cNvSpPr>
              <a:spLocks noChangeArrowheads="1"/>
            </p:cNvSpPr>
            <p:nvPr/>
          </p:nvSpPr>
          <p:spPr bwMode="auto">
            <a:xfrm>
              <a:off x="7315200" y="3429000"/>
              <a:ext cx="457200" cy="2819400"/>
            </a:xfrm>
            <a:prstGeom prst="rect">
              <a:avLst/>
            </a:prstGeom>
            <a:solidFill>
              <a:srgbClr val="C0C0C0">
                <a:alpha val="95000"/>
              </a:srgbClr>
            </a:solidFill>
            <a:ln>
              <a:noFill/>
            </a:ln>
            <a:effectLst/>
          </p:spPr>
          <p:txBody>
            <a:bodyPr vert="eaVert" wrap="none" lIns="45720" rIns="45720" anchor="ctr"/>
            <a:lstStyle/>
            <a:p>
              <a:r>
                <a:rPr lang="zh-CN" altLang="en-US">
                  <a:latin typeface="+mn-ea"/>
                </a:rPr>
                <a:t>生产作业管控</a:t>
              </a:r>
              <a:endParaRPr lang="zh-CN" altLang="en-US">
                <a:latin typeface="+mn-ea"/>
              </a:endParaRPr>
            </a:p>
          </p:txBody>
        </p:sp>
        <p:sp>
          <p:nvSpPr>
            <p:cNvPr id="1053783" name="Rectangle 25"/>
            <p:cNvSpPr>
              <a:spLocks noChangeArrowheads="1"/>
            </p:cNvSpPr>
            <p:nvPr/>
          </p:nvSpPr>
          <p:spPr bwMode="auto">
            <a:xfrm>
              <a:off x="8001000" y="1447800"/>
              <a:ext cx="457200" cy="4800600"/>
            </a:xfrm>
            <a:prstGeom prst="rect">
              <a:avLst/>
            </a:prstGeom>
            <a:solidFill>
              <a:srgbClr val="C0C0C0">
                <a:alpha val="95000"/>
              </a:srgbClr>
            </a:solidFill>
            <a:ln>
              <a:noFill/>
            </a:ln>
            <a:effectLst/>
          </p:spPr>
          <p:txBody>
            <a:bodyPr vert="eaVert" wrap="none" lIns="45720" rIns="45720" anchor="ctr"/>
            <a:lstStyle/>
            <a:p>
              <a:r>
                <a:rPr lang="zh-CN" altLang="en-US">
                  <a:latin typeface="+mn-ea"/>
                </a:rPr>
                <a:t>其他企业应用</a:t>
              </a:r>
              <a:endParaRPr lang="zh-CN" altLang="en-US">
                <a:latin typeface="+mn-ea"/>
              </a:endParaRPr>
            </a:p>
          </p:txBody>
        </p:sp>
      </p:gr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78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主数据管理的目标是保持企业范围内业务系统之间主数据的一致性</a:t>
            </a:r>
            <a:endParaRPr lang="zh-CN" altLang="en-US" sz="2400" dirty="0">
              <a:solidFill>
                <a:schemeClr val="bg1"/>
              </a:solidFill>
            </a:endParaRPr>
          </a:p>
        </p:txBody>
      </p:sp>
      <p:grpSp>
        <p:nvGrpSpPr>
          <p:cNvPr id="702" name="Group 3"/>
          <p:cNvGrpSpPr/>
          <p:nvPr/>
        </p:nvGrpSpPr>
        <p:grpSpPr bwMode="auto">
          <a:xfrm>
            <a:off x="10054087" y="174148"/>
            <a:ext cx="990600" cy="685800"/>
            <a:chOff x="4656" y="816"/>
            <a:chExt cx="672" cy="576"/>
          </a:xfrm>
        </p:grpSpPr>
        <p:sp>
          <p:nvSpPr>
            <p:cNvPr id="1053785"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表现层</a:t>
              </a:r>
              <a:endParaRPr lang="zh-CN" altLang="en-US" sz="900" b="1" dirty="0"/>
            </a:p>
          </p:txBody>
        </p:sp>
        <p:sp>
          <p:nvSpPr>
            <p:cNvPr id="1053786"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787"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集成层</a:t>
              </a:r>
              <a:endParaRPr lang="zh-CN" altLang="en-US" sz="900" b="1" dirty="0"/>
            </a:p>
          </p:txBody>
        </p:sp>
        <p:sp>
          <p:nvSpPr>
            <p:cNvPr id="1053788" name="Rectangle 7"/>
            <p:cNvSpPr>
              <a:spLocks noChangeArrowheads="1"/>
            </p:cNvSpPr>
            <p:nvPr/>
          </p:nvSpPr>
          <p:spPr bwMode="auto">
            <a:xfrm>
              <a:off x="4656" y="1248"/>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数据层</a:t>
              </a:r>
              <a:endParaRPr lang="zh-CN" altLang="en-US" sz="900" b="1" dirty="0">
                <a:solidFill>
                  <a:schemeClr val="bg1"/>
                </a:solidFill>
              </a:endParaRPr>
            </a:p>
          </p:txBody>
        </p:sp>
      </p:grpSp>
      <p:grpSp>
        <p:nvGrpSpPr>
          <p:cNvPr id="703" name="组合 44"/>
          <p:cNvGrpSpPr/>
          <p:nvPr/>
        </p:nvGrpSpPr>
        <p:grpSpPr>
          <a:xfrm>
            <a:off x="509788" y="2094588"/>
            <a:ext cx="11172423" cy="4417814"/>
            <a:chOff x="457200" y="2209800"/>
            <a:chExt cx="8382000" cy="4114800"/>
          </a:xfrm>
        </p:grpSpPr>
        <p:sp>
          <p:nvSpPr>
            <p:cNvPr id="1053789" name="Rectangle 2"/>
            <p:cNvSpPr>
              <a:spLocks noChangeArrowheads="1"/>
            </p:cNvSpPr>
            <p:nvPr/>
          </p:nvSpPr>
          <p:spPr bwMode="auto">
            <a:xfrm>
              <a:off x="457200" y="2209800"/>
              <a:ext cx="8382000" cy="4114800"/>
            </a:xfrm>
            <a:prstGeom prst="rect">
              <a:avLst/>
            </a:prstGeom>
            <a:solidFill>
              <a:srgbClr val="EAEAEA">
                <a:alpha val="95000"/>
              </a:srgbClr>
            </a:solidFill>
            <a:ln>
              <a:noFill/>
            </a:ln>
            <a:effectLst/>
          </p:spPr>
          <p:txBody>
            <a:bodyPr wrap="none" lIns="45720" rIns="45720" anchor="ctr"/>
            <a:lstStyle/>
            <a:p>
              <a:pPr algn="ctr"/>
              <a:endParaRPr lang="zh-CN" altLang="en-US" sz="2000" b="1"/>
            </a:p>
          </p:txBody>
        </p:sp>
        <p:sp>
          <p:nvSpPr>
            <p:cNvPr id="1053790" name="AutoShape 9"/>
            <p:cNvSpPr>
              <a:spLocks noChangeArrowheads="1"/>
            </p:cNvSpPr>
            <p:nvPr/>
          </p:nvSpPr>
          <p:spPr bwMode="auto">
            <a:xfrm>
              <a:off x="685800" y="3035300"/>
              <a:ext cx="1066800" cy="457200"/>
            </a:xfrm>
            <a:prstGeom prst="flowChartMagneticDisk">
              <a:avLst/>
            </a:prstGeom>
            <a:gradFill rotWithShape="1">
              <a:gsLst>
                <a:gs pos="0">
                  <a:srgbClr val="EAEAEA"/>
                </a:gs>
                <a:gs pos="100000">
                  <a:srgbClr val="EAEAEA">
                    <a:gamma/>
                    <a:shade val="46275"/>
                    <a:invGamma/>
                  </a:srgbClr>
                </a:gs>
              </a:gsLst>
              <a:lin ang="5400000" scaled="1"/>
            </a:gradFill>
            <a:ln w="9525">
              <a:solidFill>
                <a:schemeClr val="tx1"/>
              </a:solidFill>
              <a:round/>
            </a:ln>
            <a:effectLst/>
          </p:spPr>
          <p:txBody>
            <a:bodyPr wrap="none" anchor="ctr"/>
            <a:lstStyle/>
            <a:p>
              <a:pPr algn="ctr" eaLnBrk="1" hangingPunct="1"/>
              <a:r>
                <a:rPr lang="en-US" altLang="zh-CN" sz="1600" b="1"/>
                <a:t>PDM</a:t>
              </a:r>
              <a:endParaRPr lang="en-US" altLang="zh-CN" sz="1600" b="1"/>
            </a:p>
          </p:txBody>
        </p:sp>
        <p:sp>
          <p:nvSpPr>
            <p:cNvPr id="1053791" name="AutoShape 10"/>
            <p:cNvSpPr>
              <a:spLocks noChangeArrowheads="1"/>
            </p:cNvSpPr>
            <p:nvPr/>
          </p:nvSpPr>
          <p:spPr bwMode="auto">
            <a:xfrm>
              <a:off x="2209800" y="3035300"/>
              <a:ext cx="1066800" cy="457200"/>
            </a:xfrm>
            <a:prstGeom prst="flowChartMagneticDisk">
              <a:avLst/>
            </a:prstGeom>
            <a:gradFill rotWithShape="1">
              <a:gsLst>
                <a:gs pos="0">
                  <a:srgbClr val="EAEAEA"/>
                </a:gs>
                <a:gs pos="100000">
                  <a:srgbClr val="EAEAEA">
                    <a:gamma/>
                    <a:shade val="46275"/>
                    <a:invGamma/>
                  </a:srgbClr>
                </a:gs>
              </a:gsLst>
              <a:lin ang="5400000" scaled="1"/>
            </a:gradFill>
            <a:ln w="9525">
              <a:solidFill>
                <a:schemeClr val="tx1"/>
              </a:solidFill>
              <a:round/>
            </a:ln>
            <a:effectLst/>
          </p:spPr>
          <p:txBody>
            <a:bodyPr wrap="none" anchor="ctr"/>
            <a:lstStyle/>
            <a:p>
              <a:pPr algn="ctr" eaLnBrk="1" hangingPunct="1"/>
              <a:r>
                <a:rPr lang="zh-CN" altLang="en-US" sz="1600" b="1"/>
                <a:t>供应链管理</a:t>
              </a:r>
              <a:endParaRPr lang="zh-CN" altLang="en-US" sz="1600" b="1"/>
            </a:p>
          </p:txBody>
        </p:sp>
        <p:sp>
          <p:nvSpPr>
            <p:cNvPr id="1053792" name="AutoShape 11"/>
            <p:cNvSpPr>
              <a:spLocks noChangeArrowheads="1"/>
            </p:cNvSpPr>
            <p:nvPr/>
          </p:nvSpPr>
          <p:spPr bwMode="auto">
            <a:xfrm>
              <a:off x="3657600" y="3035300"/>
              <a:ext cx="1066800" cy="457200"/>
            </a:xfrm>
            <a:prstGeom prst="flowChartMagneticDisk">
              <a:avLst/>
            </a:prstGeom>
            <a:gradFill rotWithShape="1">
              <a:gsLst>
                <a:gs pos="0">
                  <a:srgbClr val="EAEAEA"/>
                </a:gs>
                <a:gs pos="100000">
                  <a:srgbClr val="EAEAEA">
                    <a:gamma/>
                    <a:shade val="46275"/>
                    <a:invGamma/>
                  </a:srgbClr>
                </a:gs>
              </a:gsLst>
              <a:lin ang="5400000" scaled="1"/>
            </a:gradFill>
            <a:ln w="9525">
              <a:solidFill>
                <a:schemeClr val="tx1"/>
              </a:solidFill>
              <a:round/>
            </a:ln>
            <a:effectLst/>
          </p:spPr>
          <p:txBody>
            <a:bodyPr wrap="none" anchor="ctr"/>
            <a:lstStyle/>
            <a:p>
              <a:pPr algn="ctr" eaLnBrk="1" hangingPunct="1"/>
              <a:r>
                <a:rPr lang="zh-CN" altLang="en-US" sz="1600" b="1"/>
                <a:t>营销管理</a:t>
              </a:r>
              <a:endParaRPr lang="zh-CN" altLang="en-US" sz="1600" b="1"/>
            </a:p>
          </p:txBody>
        </p:sp>
        <p:sp>
          <p:nvSpPr>
            <p:cNvPr id="1053793" name="AutoShape 12"/>
            <p:cNvSpPr>
              <a:spLocks noChangeArrowheads="1"/>
            </p:cNvSpPr>
            <p:nvPr/>
          </p:nvSpPr>
          <p:spPr bwMode="auto">
            <a:xfrm>
              <a:off x="685800" y="5016500"/>
              <a:ext cx="1066800" cy="457200"/>
            </a:xfrm>
            <a:prstGeom prst="flowChartMagneticDisk">
              <a:avLst/>
            </a:prstGeom>
            <a:gradFill rotWithShape="1">
              <a:gsLst>
                <a:gs pos="0">
                  <a:srgbClr val="EAEAEA"/>
                </a:gs>
                <a:gs pos="100000">
                  <a:srgbClr val="EAEAEA">
                    <a:gamma/>
                    <a:shade val="46275"/>
                    <a:invGamma/>
                  </a:srgbClr>
                </a:gs>
              </a:gsLst>
              <a:lin ang="5400000" scaled="1"/>
            </a:gradFill>
            <a:ln w="9525">
              <a:solidFill>
                <a:schemeClr val="tx1"/>
              </a:solidFill>
              <a:round/>
            </a:ln>
            <a:effectLst/>
          </p:spPr>
          <p:txBody>
            <a:bodyPr wrap="none" anchor="ctr"/>
            <a:lstStyle/>
            <a:p>
              <a:pPr algn="ctr" eaLnBrk="1" hangingPunct="1"/>
              <a:r>
                <a:rPr lang="zh-CN" altLang="en-US" sz="1600" b="1"/>
                <a:t>生产作业管控</a:t>
              </a:r>
              <a:endParaRPr lang="zh-CN" altLang="en-US" sz="1600" b="1"/>
            </a:p>
          </p:txBody>
        </p:sp>
        <p:sp>
          <p:nvSpPr>
            <p:cNvPr id="1053794" name="AutoShape 13"/>
            <p:cNvSpPr>
              <a:spLocks noChangeArrowheads="1"/>
            </p:cNvSpPr>
            <p:nvPr/>
          </p:nvSpPr>
          <p:spPr bwMode="auto">
            <a:xfrm>
              <a:off x="2209800" y="5016500"/>
              <a:ext cx="1066800" cy="457200"/>
            </a:xfrm>
            <a:prstGeom prst="flowChartMagneticDisk">
              <a:avLst/>
            </a:prstGeom>
            <a:gradFill rotWithShape="1">
              <a:gsLst>
                <a:gs pos="0">
                  <a:srgbClr val="EAEAEA"/>
                </a:gs>
                <a:gs pos="100000">
                  <a:srgbClr val="EAEAEA">
                    <a:gamma/>
                    <a:shade val="46275"/>
                    <a:invGamma/>
                  </a:srgbClr>
                </a:gs>
              </a:gsLst>
              <a:lin ang="5400000" scaled="1"/>
            </a:gradFill>
            <a:ln w="9525">
              <a:solidFill>
                <a:schemeClr val="tx1"/>
              </a:solidFill>
              <a:round/>
            </a:ln>
            <a:effectLst/>
          </p:spPr>
          <p:txBody>
            <a:bodyPr wrap="none" anchor="ctr"/>
            <a:lstStyle/>
            <a:p>
              <a:pPr algn="ctr" eaLnBrk="1" hangingPunct="1"/>
              <a:r>
                <a:rPr lang="en-US" altLang="zh-CN" sz="1600" b="1"/>
                <a:t>ERP</a:t>
              </a:r>
              <a:endParaRPr lang="en-US" altLang="zh-CN" sz="1600" b="1"/>
            </a:p>
          </p:txBody>
        </p:sp>
        <p:sp>
          <p:nvSpPr>
            <p:cNvPr id="1053795" name="AutoShape 14"/>
            <p:cNvSpPr>
              <a:spLocks noChangeArrowheads="1"/>
            </p:cNvSpPr>
            <p:nvPr/>
          </p:nvSpPr>
          <p:spPr bwMode="auto">
            <a:xfrm>
              <a:off x="3657600" y="5016500"/>
              <a:ext cx="1066800" cy="457200"/>
            </a:xfrm>
            <a:prstGeom prst="flowChartMagneticDisk">
              <a:avLst/>
            </a:prstGeom>
            <a:gradFill rotWithShape="1">
              <a:gsLst>
                <a:gs pos="0">
                  <a:srgbClr val="EAEAEA"/>
                </a:gs>
                <a:gs pos="100000">
                  <a:srgbClr val="EAEAEA">
                    <a:gamma/>
                    <a:shade val="46275"/>
                    <a:invGamma/>
                  </a:srgbClr>
                </a:gs>
              </a:gsLst>
              <a:lin ang="5400000" scaled="1"/>
            </a:gradFill>
            <a:ln w="9525">
              <a:solidFill>
                <a:schemeClr val="tx1"/>
              </a:solidFill>
              <a:round/>
            </a:ln>
            <a:effectLst/>
          </p:spPr>
          <p:txBody>
            <a:bodyPr wrap="none" anchor="ctr"/>
            <a:lstStyle/>
            <a:p>
              <a:pPr algn="ctr" eaLnBrk="1" hangingPunct="1"/>
              <a:r>
                <a:rPr lang="zh-CN" altLang="en-US" sz="1600" b="1"/>
                <a:t>其他系统</a:t>
              </a:r>
              <a:endParaRPr lang="zh-CN" altLang="en-US" sz="1600" b="1"/>
            </a:p>
          </p:txBody>
        </p:sp>
        <p:sp>
          <p:nvSpPr>
            <p:cNvPr id="1053796" name="AutoShape 15"/>
            <p:cNvSpPr>
              <a:spLocks noChangeArrowheads="1"/>
            </p:cNvSpPr>
            <p:nvPr/>
          </p:nvSpPr>
          <p:spPr bwMode="auto">
            <a:xfrm>
              <a:off x="5224463" y="3644900"/>
              <a:ext cx="1066800" cy="1066800"/>
            </a:xfrm>
            <a:prstGeom prst="flowChartMagneticDisk">
              <a:avLst/>
            </a:prstGeom>
            <a:solidFill>
              <a:srgbClr val="FF6600"/>
            </a:solidFill>
            <a:ln w="9525">
              <a:solidFill>
                <a:schemeClr val="tx1"/>
              </a:solidFill>
              <a:round/>
            </a:ln>
            <a:effectLst/>
          </p:spPr>
          <p:txBody>
            <a:bodyPr wrap="none" anchor="ctr"/>
            <a:lstStyle/>
            <a:p>
              <a:pPr algn="ctr" eaLnBrk="1" hangingPunct="1"/>
              <a:r>
                <a:rPr lang="zh-CN" altLang="en-US" sz="2000" b="1"/>
                <a:t>主数据</a:t>
              </a:r>
              <a:endParaRPr lang="zh-CN" altLang="en-US" sz="2000" b="1"/>
            </a:p>
            <a:p>
              <a:pPr algn="ctr" eaLnBrk="1" hangingPunct="1"/>
              <a:r>
                <a:rPr lang="zh-CN" altLang="en-US" sz="2000" b="1"/>
                <a:t>管理平台</a:t>
              </a:r>
              <a:endParaRPr lang="zh-CN" altLang="en-US" sz="2000" b="1"/>
            </a:p>
          </p:txBody>
        </p:sp>
        <p:sp>
          <p:nvSpPr>
            <p:cNvPr id="1053797" name="AutoShape 16"/>
            <p:cNvSpPr>
              <a:spLocks noChangeArrowheads="1"/>
            </p:cNvSpPr>
            <p:nvPr/>
          </p:nvSpPr>
          <p:spPr bwMode="auto">
            <a:xfrm>
              <a:off x="6858000" y="3340100"/>
              <a:ext cx="1676400" cy="1524000"/>
            </a:xfrm>
            <a:prstGeom prst="flowChartMagneticDisk">
              <a:avLst/>
            </a:prstGeom>
            <a:solidFill>
              <a:schemeClr val="accent1"/>
            </a:solidFill>
            <a:ln w="9525">
              <a:solidFill>
                <a:schemeClr val="tx1"/>
              </a:solidFill>
              <a:round/>
            </a:ln>
            <a:effectLst/>
          </p:spPr>
          <p:txBody>
            <a:bodyPr wrap="none" anchor="ctr"/>
            <a:lstStyle/>
            <a:p>
              <a:pPr algn="ctr" eaLnBrk="1" hangingPunct="1"/>
              <a:r>
                <a:rPr lang="zh-CN" altLang="en-US" sz="2000" b="1">
                  <a:solidFill>
                    <a:schemeClr val="bg1"/>
                  </a:solidFill>
                </a:rPr>
                <a:t>数据仓库</a:t>
              </a:r>
              <a:endParaRPr lang="zh-CN" altLang="en-US" sz="2000" b="1">
                <a:solidFill>
                  <a:schemeClr val="bg1"/>
                </a:solidFill>
              </a:endParaRPr>
            </a:p>
          </p:txBody>
        </p:sp>
        <p:cxnSp>
          <p:nvCxnSpPr>
            <p:cNvPr id="3145855" name="AutoShape 17"/>
            <p:cNvCxnSpPr>
              <a:cxnSpLocks noChangeShapeType="1"/>
              <a:endCxn id="1053797" idx="1"/>
            </p:cNvCxnSpPr>
            <p:nvPr/>
          </p:nvCxnSpPr>
          <p:spPr bwMode="auto">
            <a:xfrm>
              <a:off x="1219200" y="2654300"/>
              <a:ext cx="6477000" cy="685800"/>
            </a:xfrm>
            <a:prstGeom prst="bentConnector2">
              <a:avLst/>
            </a:prstGeom>
            <a:noFill/>
            <a:ln w="9525">
              <a:solidFill>
                <a:schemeClr val="tx1"/>
              </a:solidFill>
              <a:miter lim="800000"/>
            </a:ln>
            <a:effectLst/>
          </p:spPr>
        </p:cxnSp>
        <p:cxnSp>
          <p:nvCxnSpPr>
            <p:cNvPr id="3145856" name="AutoShape 18"/>
            <p:cNvCxnSpPr>
              <a:cxnSpLocks noChangeShapeType="1"/>
              <a:endCxn id="1053797" idx="3"/>
            </p:cNvCxnSpPr>
            <p:nvPr/>
          </p:nvCxnSpPr>
          <p:spPr bwMode="auto">
            <a:xfrm flipV="1">
              <a:off x="1219200" y="4864100"/>
              <a:ext cx="6477000" cy="1066800"/>
            </a:xfrm>
            <a:prstGeom prst="bentConnector2">
              <a:avLst/>
            </a:prstGeom>
            <a:noFill/>
            <a:ln w="9525">
              <a:solidFill>
                <a:schemeClr val="tx1"/>
              </a:solidFill>
              <a:miter lim="800000"/>
            </a:ln>
            <a:effectLst/>
          </p:spPr>
        </p:cxnSp>
        <p:cxnSp>
          <p:nvCxnSpPr>
            <p:cNvPr id="3145857" name="AutoShape 19"/>
            <p:cNvCxnSpPr>
              <a:cxnSpLocks noChangeShapeType="1"/>
              <a:stCxn id="1053790" idx="1"/>
            </p:cNvCxnSpPr>
            <p:nvPr/>
          </p:nvCxnSpPr>
          <p:spPr bwMode="auto">
            <a:xfrm flipV="1">
              <a:off x="1219200" y="2654300"/>
              <a:ext cx="0" cy="381000"/>
            </a:xfrm>
            <a:prstGeom prst="straightConnector1">
              <a:avLst/>
            </a:prstGeom>
            <a:noFill/>
            <a:ln w="9525">
              <a:solidFill>
                <a:schemeClr val="tx1"/>
              </a:solidFill>
              <a:round/>
            </a:ln>
            <a:effectLst/>
          </p:spPr>
        </p:cxnSp>
        <p:cxnSp>
          <p:nvCxnSpPr>
            <p:cNvPr id="3145858" name="AutoShape 20"/>
            <p:cNvCxnSpPr>
              <a:cxnSpLocks noChangeShapeType="1"/>
            </p:cNvCxnSpPr>
            <p:nvPr/>
          </p:nvCxnSpPr>
          <p:spPr bwMode="auto">
            <a:xfrm flipV="1">
              <a:off x="2743200" y="2654300"/>
              <a:ext cx="0" cy="381000"/>
            </a:xfrm>
            <a:prstGeom prst="straightConnector1">
              <a:avLst/>
            </a:prstGeom>
            <a:noFill/>
            <a:ln w="9525">
              <a:solidFill>
                <a:schemeClr val="tx1"/>
              </a:solidFill>
              <a:round/>
            </a:ln>
            <a:effectLst/>
          </p:spPr>
        </p:cxnSp>
        <p:cxnSp>
          <p:nvCxnSpPr>
            <p:cNvPr id="3145859" name="AutoShape 21"/>
            <p:cNvCxnSpPr>
              <a:cxnSpLocks noChangeShapeType="1"/>
            </p:cNvCxnSpPr>
            <p:nvPr/>
          </p:nvCxnSpPr>
          <p:spPr bwMode="auto">
            <a:xfrm flipV="1">
              <a:off x="4191000" y="2654300"/>
              <a:ext cx="0" cy="381000"/>
            </a:xfrm>
            <a:prstGeom prst="straightConnector1">
              <a:avLst/>
            </a:prstGeom>
            <a:noFill/>
            <a:ln w="9525">
              <a:solidFill>
                <a:schemeClr val="tx1"/>
              </a:solidFill>
              <a:round/>
            </a:ln>
            <a:effectLst/>
          </p:spPr>
        </p:cxnSp>
        <p:cxnSp>
          <p:nvCxnSpPr>
            <p:cNvPr id="3145860" name="AutoShape 22"/>
            <p:cNvCxnSpPr>
              <a:cxnSpLocks noChangeShapeType="1"/>
              <a:endCxn id="1053795" idx="3"/>
            </p:cNvCxnSpPr>
            <p:nvPr/>
          </p:nvCxnSpPr>
          <p:spPr bwMode="auto">
            <a:xfrm flipV="1">
              <a:off x="4191000" y="5473700"/>
              <a:ext cx="0" cy="457200"/>
            </a:xfrm>
            <a:prstGeom prst="straightConnector1">
              <a:avLst/>
            </a:prstGeom>
            <a:noFill/>
            <a:ln w="9525">
              <a:solidFill>
                <a:schemeClr val="tx1"/>
              </a:solidFill>
              <a:round/>
            </a:ln>
            <a:effectLst/>
          </p:spPr>
        </p:cxnSp>
        <p:cxnSp>
          <p:nvCxnSpPr>
            <p:cNvPr id="3145861" name="AutoShape 23"/>
            <p:cNvCxnSpPr>
              <a:cxnSpLocks noChangeShapeType="1"/>
            </p:cNvCxnSpPr>
            <p:nvPr/>
          </p:nvCxnSpPr>
          <p:spPr bwMode="auto">
            <a:xfrm flipV="1">
              <a:off x="1219200" y="5473700"/>
              <a:ext cx="0" cy="457200"/>
            </a:xfrm>
            <a:prstGeom prst="straightConnector1">
              <a:avLst/>
            </a:prstGeom>
            <a:noFill/>
            <a:ln w="9525">
              <a:solidFill>
                <a:schemeClr val="tx1"/>
              </a:solidFill>
              <a:round/>
            </a:ln>
            <a:effectLst/>
          </p:spPr>
        </p:cxnSp>
        <p:cxnSp>
          <p:nvCxnSpPr>
            <p:cNvPr id="3145862" name="AutoShape 24"/>
            <p:cNvCxnSpPr>
              <a:cxnSpLocks noChangeShapeType="1"/>
            </p:cNvCxnSpPr>
            <p:nvPr/>
          </p:nvCxnSpPr>
          <p:spPr bwMode="auto">
            <a:xfrm flipV="1">
              <a:off x="2743200" y="5473700"/>
              <a:ext cx="0" cy="457200"/>
            </a:xfrm>
            <a:prstGeom prst="straightConnector1">
              <a:avLst/>
            </a:prstGeom>
            <a:noFill/>
            <a:ln w="9525">
              <a:solidFill>
                <a:schemeClr val="tx1"/>
              </a:solidFill>
              <a:round/>
            </a:ln>
            <a:effectLst/>
          </p:spPr>
        </p:cxnSp>
        <p:sp>
          <p:nvSpPr>
            <p:cNvPr id="1053798" name="Rectangle 25"/>
            <p:cNvSpPr>
              <a:spLocks noChangeArrowheads="1"/>
            </p:cNvSpPr>
            <p:nvPr/>
          </p:nvSpPr>
          <p:spPr bwMode="auto">
            <a:xfrm>
              <a:off x="838200" y="4025900"/>
              <a:ext cx="3810000" cy="381000"/>
            </a:xfrm>
            <a:prstGeom prst="rect">
              <a:avLst/>
            </a:prstGeom>
            <a:solidFill>
              <a:schemeClr val="accent1"/>
            </a:solidFill>
            <a:ln w="9525">
              <a:solidFill>
                <a:schemeClr val="tx1"/>
              </a:solidFill>
              <a:miter lim="800000"/>
            </a:ln>
            <a:effectLst/>
          </p:spPr>
          <p:txBody>
            <a:bodyPr wrap="none" anchor="ctr"/>
            <a:lstStyle/>
            <a:p>
              <a:pPr algn="ctr" eaLnBrk="1" hangingPunct="1"/>
              <a:r>
                <a:rPr lang="zh-CN" altLang="en-US" sz="2000" b="1">
                  <a:solidFill>
                    <a:schemeClr val="bg1"/>
                  </a:solidFill>
                </a:rPr>
                <a:t>数据交换平台</a:t>
              </a:r>
              <a:endParaRPr lang="zh-CN" altLang="en-US" sz="2000" b="1">
                <a:solidFill>
                  <a:schemeClr val="bg1"/>
                </a:solidFill>
              </a:endParaRPr>
            </a:p>
          </p:txBody>
        </p:sp>
        <p:sp>
          <p:nvSpPr>
            <p:cNvPr id="1053799" name="Line 26"/>
            <p:cNvSpPr>
              <a:spLocks noChangeShapeType="1"/>
            </p:cNvSpPr>
            <p:nvPr/>
          </p:nvSpPr>
          <p:spPr bwMode="auto">
            <a:xfrm>
              <a:off x="1219200" y="3492500"/>
              <a:ext cx="0" cy="533400"/>
            </a:xfrm>
            <a:prstGeom prst="line">
              <a:avLst/>
            </a:prstGeom>
            <a:noFill/>
            <a:ln w="9525">
              <a:solidFill>
                <a:schemeClr val="tx1"/>
              </a:solidFill>
              <a:round/>
              <a:headEnd type="triangle" w="med" len="med"/>
              <a:tailEnd type="triangle" w="med" len="med"/>
            </a:ln>
            <a:effectLst/>
          </p:spPr>
          <p:txBody>
            <a:bodyPr/>
            <a:lstStyle/>
            <a:p>
              <a:pPr algn="ctr"/>
              <a:endParaRPr lang="zh-CN" altLang="en-US" sz="2000" b="1"/>
            </a:p>
          </p:txBody>
        </p:sp>
        <p:sp>
          <p:nvSpPr>
            <p:cNvPr id="1053800" name="Line 27"/>
            <p:cNvSpPr>
              <a:spLocks noChangeShapeType="1"/>
            </p:cNvSpPr>
            <p:nvPr/>
          </p:nvSpPr>
          <p:spPr bwMode="auto">
            <a:xfrm>
              <a:off x="2743200" y="3492500"/>
              <a:ext cx="0" cy="533400"/>
            </a:xfrm>
            <a:prstGeom prst="line">
              <a:avLst/>
            </a:prstGeom>
            <a:noFill/>
            <a:ln w="9525">
              <a:solidFill>
                <a:schemeClr val="tx1"/>
              </a:solidFill>
              <a:round/>
              <a:headEnd type="triangle" w="med" len="med"/>
              <a:tailEnd type="triangle" w="med" len="med"/>
            </a:ln>
            <a:effectLst/>
          </p:spPr>
          <p:txBody>
            <a:bodyPr/>
            <a:lstStyle/>
            <a:p>
              <a:pPr algn="ctr"/>
              <a:endParaRPr lang="zh-CN" altLang="en-US" sz="2000" b="1"/>
            </a:p>
          </p:txBody>
        </p:sp>
        <p:sp>
          <p:nvSpPr>
            <p:cNvPr id="1053801" name="Line 28"/>
            <p:cNvSpPr>
              <a:spLocks noChangeShapeType="1"/>
            </p:cNvSpPr>
            <p:nvPr/>
          </p:nvSpPr>
          <p:spPr bwMode="auto">
            <a:xfrm>
              <a:off x="4191000" y="3492500"/>
              <a:ext cx="0" cy="533400"/>
            </a:xfrm>
            <a:prstGeom prst="line">
              <a:avLst/>
            </a:prstGeom>
            <a:noFill/>
            <a:ln w="9525">
              <a:solidFill>
                <a:schemeClr val="tx1"/>
              </a:solidFill>
              <a:round/>
              <a:headEnd type="triangle" w="med" len="med"/>
              <a:tailEnd type="triangle" w="med" len="med"/>
            </a:ln>
            <a:effectLst/>
          </p:spPr>
          <p:txBody>
            <a:bodyPr/>
            <a:lstStyle/>
            <a:p>
              <a:pPr algn="ctr"/>
              <a:endParaRPr lang="zh-CN" altLang="en-US" sz="2000" b="1"/>
            </a:p>
          </p:txBody>
        </p:sp>
        <p:sp>
          <p:nvSpPr>
            <p:cNvPr id="1053802" name="Line 29"/>
            <p:cNvSpPr>
              <a:spLocks noChangeShapeType="1"/>
            </p:cNvSpPr>
            <p:nvPr/>
          </p:nvSpPr>
          <p:spPr bwMode="auto">
            <a:xfrm>
              <a:off x="1219200" y="4406900"/>
              <a:ext cx="0" cy="609600"/>
            </a:xfrm>
            <a:prstGeom prst="line">
              <a:avLst/>
            </a:prstGeom>
            <a:noFill/>
            <a:ln w="9525">
              <a:solidFill>
                <a:schemeClr val="tx1"/>
              </a:solidFill>
              <a:round/>
              <a:headEnd type="triangle" w="med" len="med"/>
              <a:tailEnd type="triangle" w="med" len="med"/>
            </a:ln>
            <a:effectLst/>
          </p:spPr>
          <p:txBody>
            <a:bodyPr/>
            <a:lstStyle/>
            <a:p>
              <a:pPr algn="ctr"/>
              <a:endParaRPr lang="zh-CN" altLang="en-US" sz="2000" b="1"/>
            </a:p>
          </p:txBody>
        </p:sp>
        <p:sp>
          <p:nvSpPr>
            <p:cNvPr id="1053803" name="Line 30"/>
            <p:cNvSpPr>
              <a:spLocks noChangeShapeType="1"/>
            </p:cNvSpPr>
            <p:nvPr/>
          </p:nvSpPr>
          <p:spPr bwMode="auto">
            <a:xfrm>
              <a:off x="2743200" y="4406900"/>
              <a:ext cx="0" cy="609600"/>
            </a:xfrm>
            <a:prstGeom prst="line">
              <a:avLst/>
            </a:prstGeom>
            <a:noFill/>
            <a:ln w="9525">
              <a:solidFill>
                <a:schemeClr val="tx1"/>
              </a:solidFill>
              <a:round/>
              <a:headEnd type="triangle" w="med" len="med"/>
              <a:tailEnd type="triangle" w="med" len="med"/>
            </a:ln>
            <a:effectLst/>
          </p:spPr>
          <p:txBody>
            <a:bodyPr/>
            <a:lstStyle/>
            <a:p>
              <a:pPr algn="ctr"/>
              <a:endParaRPr lang="zh-CN" altLang="en-US" sz="2000" b="1"/>
            </a:p>
          </p:txBody>
        </p:sp>
        <p:sp>
          <p:nvSpPr>
            <p:cNvPr id="1053804" name="Line 31"/>
            <p:cNvSpPr>
              <a:spLocks noChangeShapeType="1"/>
            </p:cNvSpPr>
            <p:nvPr/>
          </p:nvSpPr>
          <p:spPr bwMode="auto">
            <a:xfrm>
              <a:off x="4191000" y="4406900"/>
              <a:ext cx="0" cy="609600"/>
            </a:xfrm>
            <a:prstGeom prst="line">
              <a:avLst/>
            </a:prstGeom>
            <a:noFill/>
            <a:ln w="9525">
              <a:solidFill>
                <a:schemeClr val="tx1"/>
              </a:solidFill>
              <a:round/>
              <a:headEnd type="triangle" w="med" len="med"/>
              <a:tailEnd type="triangle" w="med" len="med"/>
            </a:ln>
            <a:effectLst/>
          </p:spPr>
          <p:txBody>
            <a:bodyPr/>
            <a:lstStyle/>
            <a:p>
              <a:pPr algn="ctr"/>
              <a:endParaRPr lang="zh-CN" altLang="en-US" sz="2000" b="1"/>
            </a:p>
          </p:txBody>
        </p:sp>
        <p:sp>
          <p:nvSpPr>
            <p:cNvPr id="1053805" name="Line 32"/>
            <p:cNvSpPr>
              <a:spLocks noChangeShapeType="1"/>
            </p:cNvSpPr>
            <p:nvPr/>
          </p:nvSpPr>
          <p:spPr bwMode="auto">
            <a:xfrm>
              <a:off x="6324600" y="4178300"/>
              <a:ext cx="533400" cy="0"/>
            </a:xfrm>
            <a:prstGeom prst="line">
              <a:avLst/>
            </a:prstGeom>
            <a:noFill/>
            <a:ln w="50800">
              <a:solidFill>
                <a:srgbClr val="0000FF"/>
              </a:solidFill>
              <a:round/>
              <a:headEnd type="triangle" w="med" len="med"/>
              <a:tailEnd type="triangle" w="med" len="med"/>
            </a:ln>
            <a:effectLst/>
          </p:spPr>
          <p:txBody>
            <a:bodyPr/>
            <a:lstStyle/>
            <a:p>
              <a:pPr algn="ctr"/>
              <a:endParaRPr lang="zh-CN" altLang="en-US" sz="2000" b="1"/>
            </a:p>
          </p:txBody>
        </p:sp>
        <p:sp>
          <p:nvSpPr>
            <p:cNvPr id="1053806" name="Line 33"/>
            <p:cNvSpPr>
              <a:spLocks noChangeShapeType="1"/>
            </p:cNvSpPr>
            <p:nvPr/>
          </p:nvSpPr>
          <p:spPr bwMode="auto">
            <a:xfrm flipH="1">
              <a:off x="4648200" y="4178300"/>
              <a:ext cx="533400" cy="0"/>
            </a:xfrm>
            <a:prstGeom prst="line">
              <a:avLst/>
            </a:prstGeom>
            <a:noFill/>
            <a:ln w="50800">
              <a:solidFill>
                <a:srgbClr val="0000FF"/>
              </a:solidFill>
              <a:round/>
              <a:headEnd type="triangle" w="med" len="med"/>
              <a:tailEnd type="triangle" w="med" len="med"/>
            </a:ln>
            <a:effectLst/>
          </p:spPr>
          <p:txBody>
            <a:bodyPr/>
            <a:lstStyle/>
            <a:p>
              <a:pPr algn="ctr"/>
              <a:endParaRPr lang="zh-CN" altLang="en-US" sz="2000" b="1"/>
            </a:p>
          </p:txBody>
        </p:sp>
        <p:sp>
          <p:nvSpPr>
            <p:cNvPr id="1053807" name="Rectangle 34"/>
            <p:cNvSpPr>
              <a:spLocks noChangeArrowheads="1"/>
            </p:cNvSpPr>
            <p:nvPr/>
          </p:nvSpPr>
          <p:spPr bwMode="auto">
            <a:xfrm>
              <a:off x="5334000" y="2425700"/>
              <a:ext cx="838200" cy="457200"/>
            </a:xfrm>
            <a:prstGeom prst="rect">
              <a:avLst/>
            </a:prstGeom>
            <a:solidFill>
              <a:srgbClr val="CCFFFF"/>
            </a:solidFill>
            <a:ln w="9525" algn="ctr">
              <a:solidFill>
                <a:schemeClr val="tx1"/>
              </a:solidFill>
              <a:miter lim="800000"/>
            </a:ln>
            <a:effectLst/>
          </p:spPr>
          <p:txBody>
            <a:bodyPr wrap="none" anchor="ctr"/>
            <a:lstStyle/>
            <a:p>
              <a:pPr algn="ctr" eaLnBrk="1" hangingPunct="1"/>
              <a:r>
                <a:rPr lang="en-US" altLang="zh-CN" sz="2000" b="1"/>
                <a:t>ETL</a:t>
              </a:r>
              <a:endParaRPr lang="en-US" altLang="zh-CN" sz="2000" b="1"/>
            </a:p>
          </p:txBody>
        </p:sp>
        <p:sp>
          <p:nvSpPr>
            <p:cNvPr id="1053808" name="Rectangle 35"/>
            <p:cNvSpPr>
              <a:spLocks noChangeArrowheads="1"/>
            </p:cNvSpPr>
            <p:nvPr/>
          </p:nvSpPr>
          <p:spPr bwMode="auto">
            <a:xfrm>
              <a:off x="5334000" y="5702300"/>
              <a:ext cx="838200" cy="457200"/>
            </a:xfrm>
            <a:prstGeom prst="rect">
              <a:avLst/>
            </a:prstGeom>
            <a:solidFill>
              <a:srgbClr val="CCFFFF"/>
            </a:solidFill>
            <a:ln w="9525" algn="ctr">
              <a:solidFill>
                <a:schemeClr val="tx1"/>
              </a:solidFill>
              <a:miter lim="800000"/>
            </a:ln>
            <a:effectLst/>
          </p:spPr>
          <p:txBody>
            <a:bodyPr wrap="none" anchor="ctr"/>
            <a:lstStyle/>
            <a:p>
              <a:pPr algn="ctr" eaLnBrk="1" hangingPunct="1"/>
              <a:r>
                <a:rPr lang="en-US" altLang="zh-CN" sz="2000" b="1"/>
                <a:t>ETL</a:t>
              </a:r>
              <a:endParaRPr lang="en-US" altLang="zh-CN" sz="2000" b="1"/>
            </a:p>
          </p:txBody>
        </p:sp>
        <p:cxnSp>
          <p:nvCxnSpPr>
            <p:cNvPr id="3145863" name="AutoShape 36"/>
            <p:cNvCxnSpPr>
              <a:cxnSpLocks noChangeShapeType="1"/>
              <a:stCxn id="1053807" idx="2"/>
              <a:endCxn id="1053796" idx="1"/>
            </p:cNvCxnSpPr>
            <p:nvPr/>
          </p:nvCxnSpPr>
          <p:spPr bwMode="auto">
            <a:xfrm>
              <a:off x="5753100" y="2882900"/>
              <a:ext cx="4763" cy="762000"/>
            </a:xfrm>
            <a:prstGeom prst="straightConnector1">
              <a:avLst/>
            </a:prstGeom>
            <a:noFill/>
            <a:ln w="9525">
              <a:solidFill>
                <a:schemeClr val="tx1"/>
              </a:solidFill>
              <a:round/>
              <a:tailEnd type="triangle" w="med" len="med"/>
            </a:ln>
            <a:effectLst/>
          </p:spPr>
        </p:cxnSp>
        <p:cxnSp>
          <p:nvCxnSpPr>
            <p:cNvPr id="3145864" name="AutoShape 37"/>
            <p:cNvCxnSpPr>
              <a:cxnSpLocks noChangeShapeType="1"/>
              <a:stCxn id="1053808" idx="0"/>
              <a:endCxn id="1053796" idx="3"/>
            </p:cNvCxnSpPr>
            <p:nvPr/>
          </p:nvCxnSpPr>
          <p:spPr bwMode="auto">
            <a:xfrm flipV="1">
              <a:off x="5753100" y="4711700"/>
              <a:ext cx="4763" cy="990600"/>
            </a:xfrm>
            <a:prstGeom prst="straightConnector1">
              <a:avLst/>
            </a:prstGeom>
            <a:noFill/>
            <a:ln w="9525">
              <a:solidFill>
                <a:schemeClr val="tx1"/>
              </a:solidFill>
              <a:round/>
              <a:tailEnd type="triangle" w="med" len="med"/>
            </a:ln>
            <a:effectLst/>
          </p:spPr>
        </p:cxnSp>
        <p:cxnSp>
          <p:nvCxnSpPr>
            <p:cNvPr id="3145865" name="AutoShape 38"/>
            <p:cNvCxnSpPr>
              <a:cxnSpLocks noChangeShapeType="1"/>
              <a:stCxn id="1053799" idx="0"/>
              <a:endCxn id="1053796" idx="2"/>
            </p:cNvCxnSpPr>
            <p:nvPr/>
          </p:nvCxnSpPr>
          <p:spPr bwMode="auto">
            <a:xfrm rot="5400000" flipV="1">
              <a:off x="2878932" y="1832768"/>
              <a:ext cx="685800" cy="4005263"/>
            </a:xfrm>
            <a:prstGeom prst="curvedConnector4">
              <a:avLst>
                <a:gd name="adj1" fmla="val 53699"/>
                <a:gd name="adj2" fmla="val 45537"/>
              </a:avLst>
            </a:prstGeom>
            <a:noFill/>
            <a:ln w="9525">
              <a:solidFill>
                <a:schemeClr val="tx1"/>
              </a:solidFill>
              <a:round/>
              <a:tailEnd type="triangle" w="med" len="med"/>
            </a:ln>
            <a:effectLst/>
          </p:spPr>
        </p:cxnSp>
        <p:cxnSp>
          <p:nvCxnSpPr>
            <p:cNvPr id="3145866" name="AutoShape 39"/>
            <p:cNvCxnSpPr>
              <a:cxnSpLocks noChangeShapeType="1"/>
              <a:stCxn id="1053791" idx="3"/>
              <a:endCxn id="1053806" idx="0"/>
            </p:cNvCxnSpPr>
            <p:nvPr/>
          </p:nvCxnSpPr>
          <p:spPr bwMode="auto">
            <a:xfrm rot="16200000" flipH="1">
              <a:off x="3632200" y="2603500"/>
              <a:ext cx="660400" cy="2438400"/>
            </a:xfrm>
            <a:prstGeom prst="curvedConnector3">
              <a:avLst>
                <a:gd name="adj1" fmla="val 51921"/>
              </a:avLst>
            </a:prstGeom>
            <a:noFill/>
            <a:ln w="9525">
              <a:solidFill>
                <a:schemeClr val="tx1"/>
              </a:solidFill>
              <a:round/>
              <a:tailEnd type="triangle" w="med" len="med"/>
            </a:ln>
            <a:effectLst/>
          </p:spPr>
        </p:cxnSp>
        <p:cxnSp>
          <p:nvCxnSpPr>
            <p:cNvPr id="3145867" name="AutoShape 40"/>
            <p:cNvCxnSpPr>
              <a:cxnSpLocks noChangeShapeType="1"/>
              <a:stCxn id="1053792" idx="3"/>
              <a:endCxn id="1053796" idx="2"/>
            </p:cNvCxnSpPr>
            <p:nvPr/>
          </p:nvCxnSpPr>
          <p:spPr bwMode="auto">
            <a:xfrm rot="16200000" flipH="1">
              <a:off x="4364832" y="3318668"/>
              <a:ext cx="685800" cy="1033463"/>
            </a:xfrm>
            <a:prstGeom prst="curvedConnector2">
              <a:avLst/>
            </a:prstGeom>
            <a:noFill/>
            <a:ln w="9525">
              <a:solidFill>
                <a:schemeClr val="tx1"/>
              </a:solidFill>
              <a:round/>
              <a:tailEnd type="triangle" w="med" len="med"/>
            </a:ln>
            <a:effectLst/>
          </p:spPr>
        </p:cxnSp>
        <p:cxnSp>
          <p:nvCxnSpPr>
            <p:cNvPr id="3145868" name="AutoShape 41"/>
            <p:cNvCxnSpPr>
              <a:cxnSpLocks noChangeShapeType="1"/>
              <a:stCxn id="1053802" idx="1"/>
              <a:endCxn id="1053806" idx="0"/>
            </p:cNvCxnSpPr>
            <p:nvPr/>
          </p:nvCxnSpPr>
          <p:spPr bwMode="auto">
            <a:xfrm rot="5400000" flipH="1" flipV="1">
              <a:off x="2768600" y="2603500"/>
              <a:ext cx="863600" cy="3962400"/>
            </a:xfrm>
            <a:prstGeom prst="curvedConnector5">
              <a:avLst>
                <a:gd name="adj1" fmla="val 18750"/>
                <a:gd name="adj2" fmla="val 41023"/>
                <a:gd name="adj3" fmla="val 79778"/>
              </a:avLst>
            </a:prstGeom>
            <a:noFill/>
            <a:ln w="9525">
              <a:solidFill>
                <a:schemeClr val="tx1"/>
              </a:solidFill>
              <a:round/>
              <a:tailEnd type="triangle" w="med" len="med"/>
            </a:ln>
            <a:effectLst/>
          </p:spPr>
        </p:cxnSp>
        <p:cxnSp>
          <p:nvCxnSpPr>
            <p:cNvPr id="3145869" name="AutoShape 42"/>
            <p:cNvCxnSpPr>
              <a:cxnSpLocks noChangeShapeType="1"/>
              <a:stCxn id="1053803" idx="1"/>
              <a:endCxn id="1053806" idx="0"/>
            </p:cNvCxnSpPr>
            <p:nvPr/>
          </p:nvCxnSpPr>
          <p:spPr bwMode="auto">
            <a:xfrm rot="5400000" flipH="1" flipV="1">
              <a:off x="3530600" y="3365500"/>
              <a:ext cx="863600" cy="2438400"/>
            </a:xfrm>
            <a:prstGeom prst="curvedConnector5">
              <a:avLst>
                <a:gd name="adj1" fmla="val 27204"/>
                <a:gd name="adj2" fmla="val 39065"/>
                <a:gd name="adj3" fmla="val 91727"/>
              </a:avLst>
            </a:prstGeom>
            <a:noFill/>
            <a:ln w="9525">
              <a:solidFill>
                <a:schemeClr val="tx1"/>
              </a:solidFill>
              <a:round/>
              <a:tailEnd type="triangle" w="med" len="med"/>
            </a:ln>
            <a:effectLst/>
          </p:spPr>
        </p:cxnSp>
        <p:cxnSp>
          <p:nvCxnSpPr>
            <p:cNvPr id="3145870" name="AutoShape 43"/>
            <p:cNvCxnSpPr>
              <a:cxnSpLocks noChangeShapeType="1"/>
              <a:stCxn id="1053795" idx="1"/>
              <a:endCxn id="1053796" idx="2"/>
            </p:cNvCxnSpPr>
            <p:nvPr/>
          </p:nvCxnSpPr>
          <p:spPr bwMode="auto">
            <a:xfrm rot="16200000">
              <a:off x="4288632" y="4080668"/>
              <a:ext cx="838200" cy="1033463"/>
            </a:xfrm>
            <a:prstGeom prst="curvedConnector2">
              <a:avLst/>
            </a:prstGeom>
            <a:noFill/>
            <a:ln w="9525">
              <a:solidFill>
                <a:schemeClr val="tx1"/>
              </a:solidFill>
              <a:round/>
              <a:tailEnd type="triangle" w="med" len="med"/>
            </a:ln>
            <a:effectLst/>
          </p:spPr>
        </p:cxnSp>
      </p:grpSp>
      <p:sp>
        <p:nvSpPr>
          <p:cNvPr id="1053809" name="Rectangle 44"/>
          <p:cNvSpPr>
            <a:spLocks noChangeArrowheads="1"/>
          </p:cNvSpPr>
          <p:nvPr/>
        </p:nvSpPr>
        <p:spPr bwMode="auto">
          <a:xfrm>
            <a:off x="457199" y="1078925"/>
            <a:ext cx="11436439" cy="1043939"/>
          </a:xfrm>
          <a:prstGeom prst="rect">
            <a:avLst/>
          </a:prstGeom>
          <a:noFill/>
          <a:ln>
            <a:noFill/>
          </a:ln>
          <a:effectLst/>
        </p:spPr>
        <p:txBody>
          <a:bodyPr wrap="square" lIns="45720" rIns="45720">
            <a:spAutoFit/>
          </a:bodyPr>
          <a:lstStyle/>
          <a:p>
            <a:pPr algn="l"/>
            <a:r>
              <a:rPr lang="zh-CN" altLang="en-GB" sz="2000" dirty="0">
                <a:latin typeface="微软雅黑 Light" panose="020B0502040204020203" pitchFamily="34" charset="-122"/>
                <a:ea typeface="微软雅黑 Light" panose="020B0502040204020203" pitchFamily="34" charset="-122"/>
              </a:rPr>
              <a:t>主数据管理的目标是企业范围内主数据保持一致性，因此需要建立主数据同步更新机制，</a:t>
            </a:r>
            <a:r>
              <a:rPr lang="zh-CN" altLang="en-US" sz="2000" dirty="0">
                <a:latin typeface="微软雅黑 Light" panose="020B0502040204020203" pitchFamily="34" charset="-122"/>
                <a:ea typeface="微软雅黑 Light" panose="020B0502040204020203" pitchFamily="34" charset="-122"/>
              </a:rPr>
              <a:t>当某个业务系统的主数据发生变化后，可以通过主数据平台实时更新到其他业务系统，从而保证业务系统之间主数据的一致性。</a:t>
            </a:r>
            <a:endParaRPr lang="zh-CN" altLang="en-US" sz="2000" dirty="0">
              <a:latin typeface="微软雅黑 Light" panose="020B0502040204020203" pitchFamily="34" charset="-122"/>
              <a:ea typeface="微软雅黑 Light" panose="020B0502040204020203" pitchFamily="34" charset="-122"/>
            </a:endParaRP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810"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主数据管理的重要性体现在其短期和长期的业务价值上</a:t>
            </a:r>
            <a:endParaRPr lang="zh-CN" altLang="en-US" sz="2400" dirty="0">
              <a:solidFill>
                <a:schemeClr val="bg1"/>
              </a:solidFill>
            </a:endParaRPr>
          </a:p>
        </p:txBody>
      </p:sp>
      <p:grpSp>
        <p:nvGrpSpPr>
          <p:cNvPr id="705" name="Group 3"/>
          <p:cNvGrpSpPr/>
          <p:nvPr/>
        </p:nvGrpSpPr>
        <p:grpSpPr bwMode="auto">
          <a:xfrm>
            <a:off x="10054087" y="174148"/>
            <a:ext cx="990600" cy="685800"/>
            <a:chOff x="4656" y="816"/>
            <a:chExt cx="672" cy="576"/>
          </a:xfrm>
        </p:grpSpPr>
        <p:sp>
          <p:nvSpPr>
            <p:cNvPr id="1053811"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表现层</a:t>
              </a:r>
              <a:endParaRPr lang="zh-CN" altLang="en-US" sz="900" b="1" dirty="0"/>
            </a:p>
          </p:txBody>
        </p:sp>
        <p:sp>
          <p:nvSpPr>
            <p:cNvPr id="1053812"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813"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集成层</a:t>
              </a:r>
              <a:endParaRPr lang="zh-CN" altLang="en-US" sz="900" b="1" dirty="0"/>
            </a:p>
          </p:txBody>
        </p:sp>
        <p:sp>
          <p:nvSpPr>
            <p:cNvPr id="1053814" name="Rectangle 7"/>
            <p:cNvSpPr>
              <a:spLocks noChangeArrowheads="1"/>
            </p:cNvSpPr>
            <p:nvPr/>
          </p:nvSpPr>
          <p:spPr bwMode="auto">
            <a:xfrm>
              <a:off x="4656" y="1248"/>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数据层</a:t>
              </a:r>
              <a:endParaRPr lang="zh-CN" altLang="en-US" sz="900" b="1" dirty="0">
                <a:solidFill>
                  <a:schemeClr val="bg1"/>
                </a:solidFill>
              </a:endParaRPr>
            </a:p>
          </p:txBody>
        </p:sp>
      </p:grpSp>
      <p:grpSp>
        <p:nvGrpSpPr>
          <p:cNvPr id="706" name="2826"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1"/>
            </p:custDataLst>
          </p:nvPr>
        </p:nvGrpSpPr>
        <p:grpSpPr>
          <a:xfrm>
            <a:off x="602264" y="1381310"/>
            <a:ext cx="11402787" cy="5135400"/>
            <a:chOff x="673098" y="2772228"/>
            <a:chExt cx="11402787" cy="5135400"/>
          </a:xfrm>
        </p:grpSpPr>
        <p:sp>
          <p:nvSpPr>
            <p:cNvPr id="1053815" name="îş1íḋè"/>
            <p:cNvSpPr/>
            <p:nvPr/>
          </p:nvSpPr>
          <p:spPr>
            <a:xfrm>
              <a:off x="673098" y="3135086"/>
              <a:ext cx="11402787" cy="1042646"/>
            </a:xfrm>
            <a:prstGeom prst="homePlate">
              <a:avLst>
                <a:gd name="adj" fmla="val 37527"/>
              </a:avLst>
            </a:prstGeom>
            <a:solidFill>
              <a:schemeClr val="accent4">
                <a:lumMod val="60000"/>
                <a:lumOff val="40000"/>
              </a:schemeClr>
            </a:solidFill>
            <a:ln w="50800">
              <a:noFill/>
              <a:round/>
            </a:ln>
          </p:spPr>
          <p:txBody>
            <a:bodyPr wrap="square" lIns="91440" tIns="45720" rIns="91440" bIns="45720" anchor="ctr">
              <a:normAutofit/>
            </a:bodyPr>
            <a:lstStyle/>
            <a:p>
              <a:pPr algn="ctr"/>
            </a:p>
          </p:txBody>
        </p:sp>
        <p:grpSp>
          <p:nvGrpSpPr>
            <p:cNvPr id="707" name="iṧ1îḑê"/>
            <p:cNvGrpSpPr/>
            <p:nvPr/>
          </p:nvGrpSpPr>
          <p:grpSpPr>
            <a:xfrm>
              <a:off x="2411938" y="2772228"/>
              <a:ext cx="1837698" cy="1728674"/>
              <a:chOff x="616913" y="2772228"/>
              <a:chExt cx="1837698" cy="1728674"/>
            </a:xfrm>
          </p:grpSpPr>
          <p:sp>
            <p:nvSpPr>
              <p:cNvPr id="1053816" name="îśļîḋé"/>
              <p:cNvSpPr/>
              <p:nvPr/>
            </p:nvSpPr>
            <p:spPr>
              <a:xfrm>
                <a:off x="616913" y="2772228"/>
                <a:ext cx="1837698" cy="1728674"/>
              </a:xfrm>
              <a:custGeom>
                <a:avLst/>
                <a:gdLst/>
                <a:ahLst/>
                <a:cxnLst>
                  <a:cxn ang="0">
                    <a:pos x="wd2" y="hd2"/>
                  </a:cxn>
                  <a:cxn ang="5400000">
                    <a:pos x="wd2" y="hd2"/>
                  </a:cxn>
                  <a:cxn ang="10800000">
                    <a:pos x="wd2" y="hd2"/>
                  </a:cxn>
                  <a:cxn ang="16200000">
                    <a:pos x="wd2" y="hd2"/>
                  </a:cxn>
                </a:cxnLst>
                <a:rect l="0" t="0" r="r" b="b"/>
                <a:pathLst>
                  <a:path w="21600" h="21600" extrusionOk="0">
                    <a:moveTo>
                      <a:pt x="13769" y="0"/>
                    </a:moveTo>
                    <a:cubicBezTo>
                      <a:pt x="0" y="0"/>
                      <a:pt x="0" y="0"/>
                      <a:pt x="0" y="0"/>
                    </a:cubicBezTo>
                    <a:cubicBezTo>
                      <a:pt x="1002" y="572"/>
                      <a:pt x="1930" y="1429"/>
                      <a:pt x="2672" y="2532"/>
                    </a:cubicBezTo>
                    <a:cubicBezTo>
                      <a:pt x="4231" y="4696"/>
                      <a:pt x="5085" y="7636"/>
                      <a:pt x="5085" y="10780"/>
                    </a:cubicBezTo>
                    <a:cubicBezTo>
                      <a:pt x="5085" y="13964"/>
                      <a:pt x="4231" y="16904"/>
                      <a:pt x="2672" y="19068"/>
                    </a:cubicBezTo>
                    <a:cubicBezTo>
                      <a:pt x="1930" y="20171"/>
                      <a:pt x="1002" y="21028"/>
                      <a:pt x="0" y="21600"/>
                    </a:cubicBezTo>
                    <a:cubicBezTo>
                      <a:pt x="13769" y="21600"/>
                      <a:pt x="13769" y="21600"/>
                      <a:pt x="13769" y="21600"/>
                    </a:cubicBezTo>
                    <a:cubicBezTo>
                      <a:pt x="18297" y="21600"/>
                      <a:pt x="21600" y="16782"/>
                      <a:pt x="21600" y="10780"/>
                    </a:cubicBezTo>
                    <a:cubicBezTo>
                      <a:pt x="21600" y="4818"/>
                      <a:pt x="18297" y="0"/>
                      <a:pt x="13769" y="0"/>
                    </a:cubicBezTo>
                    <a:close/>
                  </a:path>
                </a:pathLst>
              </a:custGeom>
              <a:solidFill>
                <a:schemeClr val="accent1">
                  <a:lumMod val="100000"/>
                </a:schemeClr>
              </a:solidFill>
              <a:ln w="12700">
                <a:miter lim="400000"/>
              </a:ln>
            </p:spPr>
            <p:txBody>
              <a:bodyPr wrap="square" lIns="91440" tIns="45720" rIns="91440" bIns="45720" anchor="ctr">
                <a:normAutofit/>
              </a:bodyPr>
              <a:lstStyle/>
              <a:p>
                <a:pPr algn="ctr"/>
              </a:p>
            </p:txBody>
          </p:sp>
          <p:sp>
            <p:nvSpPr>
              <p:cNvPr id="1053817" name="işļïḋè"/>
              <p:cNvSpPr/>
              <p:nvPr/>
            </p:nvSpPr>
            <p:spPr>
              <a:xfrm>
                <a:off x="1022585" y="3631240"/>
                <a:ext cx="1397242" cy="47012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fontScale="93571" lnSpcReduction="10000"/>
              </a:bodyPr>
              <a:lstStyle/>
              <a:p>
                <a:pPr algn="ctr" defTabSz="914400"/>
                <a:r>
                  <a:rPr lang="zh-CN" altLang="en-US" sz="2800" b="1" dirty="0">
                    <a:solidFill>
                      <a:schemeClr val="bg1"/>
                    </a:solidFill>
                  </a:rPr>
                  <a:t>短期</a:t>
                </a:r>
                <a:endParaRPr lang="zh-CN" altLang="en-US" sz="2800" b="1" dirty="0">
                  <a:solidFill>
                    <a:schemeClr val="bg1"/>
                  </a:solidFill>
                </a:endParaRPr>
              </a:p>
            </p:txBody>
          </p:sp>
          <p:sp>
            <p:nvSpPr>
              <p:cNvPr id="1053818" name="ïṩḷîḋê"/>
              <p:cNvSpPr/>
              <p:nvPr/>
            </p:nvSpPr>
            <p:spPr bwMode="auto">
              <a:xfrm>
                <a:off x="1435660" y="3057208"/>
                <a:ext cx="571093" cy="514989"/>
              </a:xfrm>
              <a:custGeom>
                <a:avLst/>
                <a:gdLst>
                  <a:gd name="connsiteX0" fmla="*/ 521432 w 608344"/>
                  <a:gd name="connsiteY0" fmla="*/ 370453 h 548582"/>
                  <a:gd name="connsiteX1" fmla="*/ 465737 w 608344"/>
                  <a:gd name="connsiteY1" fmla="*/ 425787 h 548582"/>
                  <a:gd name="connsiteX2" fmla="*/ 442491 w 608344"/>
                  <a:gd name="connsiteY2" fmla="*/ 402479 h 548582"/>
                  <a:gd name="connsiteX3" fmla="*/ 418201 w 608344"/>
                  <a:gd name="connsiteY3" fmla="*/ 426545 h 548582"/>
                  <a:gd name="connsiteX4" fmla="*/ 441447 w 608344"/>
                  <a:gd name="connsiteY4" fmla="*/ 449948 h 548582"/>
                  <a:gd name="connsiteX5" fmla="*/ 465642 w 608344"/>
                  <a:gd name="connsiteY5" fmla="*/ 474204 h 548582"/>
                  <a:gd name="connsiteX6" fmla="*/ 489932 w 608344"/>
                  <a:gd name="connsiteY6" fmla="*/ 450043 h 548582"/>
                  <a:gd name="connsiteX7" fmla="*/ 545532 w 608344"/>
                  <a:gd name="connsiteY7" fmla="*/ 394709 h 548582"/>
                  <a:gd name="connsiteX8" fmla="*/ 481962 w 608344"/>
                  <a:gd name="connsiteY8" fmla="*/ 296170 h 548582"/>
                  <a:gd name="connsiteX9" fmla="*/ 608344 w 608344"/>
                  <a:gd name="connsiteY9" fmla="*/ 422376 h 548582"/>
                  <a:gd name="connsiteX10" fmla="*/ 481962 w 608344"/>
                  <a:gd name="connsiteY10" fmla="*/ 548582 h 548582"/>
                  <a:gd name="connsiteX11" fmla="*/ 355579 w 608344"/>
                  <a:gd name="connsiteY11" fmla="*/ 422376 h 548582"/>
                  <a:gd name="connsiteX12" fmla="*/ 481962 w 608344"/>
                  <a:gd name="connsiteY12" fmla="*/ 296170 h 548582"/>
                  <a:gd name="connsiteX13" fmla="*/ 255835 w 608344"/>
                  <a:gd name="connsiteY13" fmla="*/ 446 h 548582"/>
                  <a:gd name="connsiteX14" fmla="*/ 317801 w 608344"/>
                  <a:gd name="connsiteY14" fmla="*/ 13616 h 548582"/>
                  <a:gd name="connsiteX15" fmla="*/ 348072 w 608344"/>
                  <a:gd name="connsiteY15" fmla="*/ 41661 h 548582"/>
                  <a:gd name="connsiteX16" fmla="*/ 381190 w 608344"/>
                  <a:gd name="connsiteY16" fmla="*/ 146831 h 548582"/>
                  <a:gd name="connsiteX17" fmla="*/ 378913 w 608344"/>
                  <a:gd name="connsiteY17" fmla="*/ 156211 h 548582"/>
                  <a:gd name="connsiteX18" fmla="*/ 387833 w 608344"/>
                  <a:gd name="connsiteY18" fmla="*/ 200458 h 548582"/>
                  <a:gd name="connsiteX19" fmla="*/ 366387 w 608344"/>
                  <a:gd name="connsiteY19" fmla="*/ 237694 h 548582"/>
                  <a:gd name="connsiteX20" fmla="*/ 351393 w 608344"/>
                  <a:gd name="connsiteY20" fmla="*/ 278720 h 548582"/>
                  <a:gd name="connsiteX21" fmla="*/ 351393 w 608344"/>
                  <a:gd name="connsiteY21" fmla="*/ 322873 h 548582"/>
                  <a:gd name="connsiteX22" fmla="*/ 317611 w 608344"/>
                  <a:gd name="connsiteY22" fmla="*/ 422358 h 548582"/>
                  <a:gd name="connsiteX23" fmla="*/ 376635 w 608344"/>
                  <a:gd name="connsiteY23" fmla="*/ 548088 h 548582"/>
                  <a:gd name="connsiteX24" fmla="*/ 26855 w 608344"/>
                  <a:gd name="connsiteY24" fmla="*/ 548088 h 548582"/>
                  <a:gd name="connsiteX25" fmla="*/ 0 w 608344"/>
                  <a:gd name="connsiteY25" fmla="*/ 521274 h 548582"/>
                  <a:gd name="connsiteX26" fmla="*/ 0 w 608344"/>
                  <a:gd name="connsiteY26" fmla="*/ 473806 h 548582"/>
                  <a:gd name="connsiteX27" fmla="*/ 19453 w 608344"/>
                  <a:gd name="connsiteY27" fmla="*/ 432969 h 548582"/>
                  <a:gd name="connsiteX28" fmla="*/ 173751 w 608344"/>
                  <a:gd name="connsiteY28" fmla="*/ 334242 h 548582"/>
                  <a:gd name="connsiteX29" fmla="*/ 176408 w 608344"/>
                  <a:gd name="connsiteY29" fmla="*/ 329884 h 548582"/>
                  <a:gd name="connsiteX30" fmla="*/ 176408 w 608344"/>
                  <a:gd name="connsiteY30" fmla="*/ 278720 h 548582"/>
                  <a:gd name="connsiteX31" fmla="*/ 161320 w 608344"/>
                  <a:gd name="connsiteY31" fmla="*/ 237694 h 548582"/>
                  <a:gd name="connsiteX32" fmla="*/ 139969 w 608344"/>
                  <a:gd name="connsiteY32" fmla="*/ 200458 h 548582"/>
                  <a:gd name="connsiteX33" fmla="*/ 148320 w 608344"/>
                  <a:gd name="connsiteY33" fmla="*/ 156211 h 548582"/>
                  <a:gd name="connsiteX34" fmla="*/ 146042 w 608344"/>
                  <a:gd name="connsiteY34" fmla="*/ 146736 h 548582"/>
                  <a:gd name="connsiteX35" fmla="*/ 145758 w 608344"/>
                  <a:gd name="connsiteY35" fmla="*/ 95099 h 548582"/>
                  <a:gd name="connsiteX36" fmla="*/ 176029 w 608344"/>
                  <a:gd name="connsiteY36" fmla="*/ 42135 h 548582"/>
                  <a:gd name="connsiteX37" fmla="*/ 203928 w 608344"/>
                  <a:gd name="connsiteY37" fmla="*/ 19017 h 548582"/>
                  <a:gd name="connsiteX38" fmla="*/ 231162 w 608344"/>
                  <a:gd name="connsiteY38" fmla="*/ 5089 h 548582"/>
                  <a:gd name="connsiteX39" fmla="*/ 255835 w 608344"/>
                  <a:gd name="connsiteY39" fmla="*/ 446 h 54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8344" h="548582">
                    <a:moveTo>
                      <a:pt x="521432" y="370453"/>
                    </a:moveTo>
                    <a:lnTo>
                      <a:pt x="465737" y="425787"/>
                    </a:lnTo>
                    <a:lnTo>
                      <a:pt x="442491" y="402479"/>
                    </a:lnTo>
                    <a:lnTo>
                      <a:pt x="418201" y="426545"/>
                    </a:lnTo>
                    <a:lnTo>
                      <a:pt x="441447" y="449948"/>
                    </a:lnTo>
                    <a:lnTo>
                      <a:pt x="465642" y="474204"/>
                    </a:lnTo>
                    <a:lnTo>
                      <a:pt x="489932" y="450043"/>
                    </a:lnTo>
                    <a:lnTo>
                      <a:pt x="545532" y="394709"/>
                    </a:lnTo>
                    <a:close/>
                    <a:moveTo>
                      <a:pt x="481962" y="296170"/>
                    </a:moveTo>
                    <a:cubicBezTo>
                      <a:pt x="551795" y="296170"/>
                      <a:pt x="608344" y="352641"/>
                      <a:pt x="608344" y="422376"/>
                    </a:cubicBezTo>
                    <a:cubicBezTo>
                      <a:pt x="608344" y="492111"/>
                      <a:pt x="551795" y="548582"/>
                      <a:pt x="481962" y="548582"/>
                    </a:cubicBezTo>
                    <a:cubicBezTo>
                      <a:pt x="412129" y="548582"/>
                      <a:pt x="355579" y="492111"/>
                      <a:pt x="355579" y="422376"/>
                    </a:cubicBezTo>
                    <a:cubicBezTo>
                      <a:pt x="355579" y="352641"/>
                      <a:pt x="412129" y="296170"/>
                      <a:pt x="481962" y="296170"/>
                    </a:cubicBezTo>
                    <a:close/>
                    <a:moveTo>
                      <a:pt x="255835" y="446"/>
                    </a:moveTo>
                    <a:cubicBezTo>
                      <a:pt x="282785" y="-1828"/>
                      <a:pt x="303187" y="4899"/>
                      <a:pt x="317801" y="13616"/>
                    </a:cubicBezTo>
                    <a:cubicBezTo>
                      <a:pt x="339721" y="25744"/>
                      <a:pt x="348072" y="41661"/>
                      <a:pt x="348072" y="41661"/>
                    </a:cubicBezTo>
                    <a:cubicBezTo>
                      <a:pt x="348072" y="41661"/>
                      <a:pt x="398176" y="45167"/>
                      <a:pt x="381190" y="146831"/>
                    </a:cubicBezTo>
                    <a:cubicBezTo>
                      <a:pt x="380621" y="149863"/>
                      <a:pt x="379862" y="153085"/>
                      <a:pt x="378913" y="156211"/>
                    </a:cubicBezTo>
                    <a:cubicBezTo>
                      <a:pt x="388592" y="156211"/>
                      <a:pt x="398271" y="163507"/>
                      <a:pt x="387833" y="200458"/>
                    </a:cubicBezTo>
                    <a:cubicBezTo>
                      <a:pt x="379672" y="229262"/>
                      <a:pt x="372080" y="237221"/>
                      <a:pt x="366387" y="237694"/>
                    </a:cubicBezTo>
                    <a:cubicBezTo>
                      <a:pt x="364394" y="250675"/>
                      <a:pt x="359175" y="265076"/>
                      <a:pt x="351393" y="278720"/>
                    </a:cubicBezTo>
                    <a:lnTo>
                      <a:pt x="351393" y="322873"/>
                    </a:lnTo>
                    <a:cubicBezTo>
                      <a:pt x="330232" y="350539"/>
                      <a:pt x="317611" y="385027"/>
                      <a:pt x="317611" y="422358"/>
                    </a:cubicBezTo>
                    <a:cubicBezTo>
                      <a:pt x="317611" y="472764"/>
                      <a:pt x="340480" y="518053"/>
                      <a:pt x="376635" y="548088"/>
                    </a:cubicBezTo>
                    <a:lnTo>
                      <a:pt x="26855" y="548088"/>
                    </a:lnTo>
                    <a:cubicBezTo>
                      <a:pt x="12052" y="548088"/>
                      <a:pt x="0" y="536055"/>
                      <a:pt x="0" y="521274"/>
                    </a:cubicBezTo>
                    <a:lnTo>
                      <a:pt x="0" y="473806"/>
                    </a:lnTo>
                    <a:cubicBezTo>
                      <a:pt x="0" y="457983"/>
                      <a:pt x="7212" y="443013"/>
                      <a:pt x="19453" y="432969"/>
                    </a:cubicBezTo>
                    <a:cubicBezTo>
                      <a:pt x="86638" y="377921"/>
                      <a:pt x="159043" y="341443"/>
                      <a:pt x="173751" y="334242"/>
                    </a:cubicBezTo>
                    <a:cubicBezTo>
                      <a:pt x="175365" y="333484"/>
                      <a:pt x="176408" y="331779"/>
                      <a:pt x="176408" y="329884"/>
                    </a:cubicBezTo>
                    <a:lnTo>
                      <a:pt x="176408" y="278720"/>
                    </a:lnTo>
                    <a:cubicBezTo>
                      <a:pt x="168437" y="265076"/>
                      <a:pt x="163313" y="250675"/>
                      <a:pt x="161320" y="237694"/>
                    </a:cubicBezTo>
                    <a:cubicBezTo>
                      <a:pt x="155627" y="237221"/>
                      <a:pt x="148035" y="229072"/>
                      <a:pt x="139969" y="200458"/>
                    </a:cubicBezTo>
                    <a:cubicBezTo>
                      <a:pt x="129531" y="164170"/>
                      <a:pt x="138925" y="156496"/>
                      <a:pt x="148320" y="156211"/>
                    </a:cubicBezTo>
                    <a:cubicBezTo>
                      <a:pt x="147371" y="153085"/>
                      <a:pt x="146612" y="149863"/>
                      <a:pt x="146042" y="146736"/>
                    </a:cubicBezTo>
                    <a:cubicBezTo>
                      <a:pt x="142436" y="128450"/>
                      <a:pt x="141487" y="111396"/>
                      <a:pt x="145758" y="95099"/>
                    </a:cubicBezTo>
                    <a:cubicBezTo>
                      <a:pt x="150787" y="73212"/>
                      <a:pt x="162744" y="55684"/>
                      <a:pt x="176029" y="42135"/>
                    </a:cubicBezTo>
                    <a:cubicBezTo>
                      <a:pt x="184379" y="33134"/>
                      <a:pt x="193869" y="25459"/>
                      <a:pt x="203928" y="19017"/>
                    </a:cubicBezTo>
                    <a:cubicBezTo>
                      <a:pt x="212183" y="13332"/>
                      <a:pt x="221293" y="8405"/>
                      <a:pt x="231162" y="5089"/>
                    </a:cubicBezTo>
                    <a:cubicBezTo>
                      <a:pt x="238849" y="2625"/>
                      <a:pt x="247105" y="825"/>
                      <a:pt x="255835" y="446"/>
                    </a:cubicBezTo>
                    <a:close/>
                  </a:path>
                </a:pathLst>
              </a:custGeom>
              <a:solidFill>
                <a:schemeClr val="bg1"/>
              </a:solidFill>
              <a:ln>
                <a:noFill/>
              </a:ln>
            </p:spPr>
            <p:txBody>
              <a:bodyPr wrap="square" lIns="91440" tIns="45720" rIns="91440" bIns="45720">
                <a:normAutofit/>
              </a:bodyPr>
              <a:lstStyle/>
              <a:p>
                <a:endParaRPr lang="zh-CN" altLang="en-US"/>
              </a:p>
            </p:txBody>
          </p:sp>
        </p:grpSp>
        <p:sp>
          <p:nvSpPr>
            <p:cNvPr id="1053819" name="íṥḷïḓê"/>
            <p:cNvSpPr/>
            <p:nvPr/>
          </p:nvSpPr>
          <p:spPr>
            <a:xfrm>
              <a:off x="673099" y="4719863"/>
              <a:ext cx="5471176" cy="3187765"/>
            </a:xfrm>
            <a:prstGeom prst="roundRect">
              <a:avLst>
                <a:gd name="adj" fmla="val 388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normAutofit fontScale="87500" lnSpcReduction="10000"/>
            </a:bodyPr>
            <a:lstStyle/>
            <a:p>
              <a:pPr>
                <a:lnSpc>
                  <a:spcPct val="150000"/>
                </a:lnSpc>
              </a:pPr>
              <a:r>
                <a:rPr lang="zh-CN" altLang="en-US" sz="1600" b="1" dirty="0">
                  <a:solidFill>
                    <a:schemeClr val="tx1"/>
                  </a:solidFill>
                  <a:latin typeface="+mn-ea"/>
                </a:rPr>
                <a:t>流程的简化和运营的有效性</a:t>
              </a:r>
              <a:endParaRPr lang="zh-CN" altLang="en-US" sz="1600" b="1" dirty="0">
                <a:solidFill>
                  <a:schemeClr val="tx1"/>
                </a:solidFill>
                <a:latin typeface="+mn-ea"/>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统一集中维护</a:t>
              </a:r>
              <a:r>
                <a:rPr lang="en-US" altLang="zh-CN" sz="1600" dirty="0">
                  <a:solidFill>
                    <a:schemeClr val="tx1"/>
                  </a:solidFill>
                  <a:latin typeface="微软雅黑 Light" panose="020B0502040204020203" pitchFamily="34" charset="-122"/>
                  <a:ea typeface="微软雅黑 Light" panose="020B0502040204020203" pitchFamily="34" charset="-122"/>
                </a:rPr>
                <a:t>, </a:t>
              </a:r>
              <a:r>
                <a:rPr lang="zh-CN" altLang="en-US" sz="1600" dirty="0">
                  <a:solidFill>
                    <a:schemeClr val="tx1"/>
                  </a:solidFill>
                  <a:latin typeface="微软雅黑 Light" panose="020B0502040204020203" pitchFamily="34" charset="-122"/>
                  <a:ea typeface="微软雅黑 Light" panose="020B0502040204020203" pitchFamily="34" charset="-122"/>
                </a:rPr>
                <a:t>减少重复手工录入。</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共享统一的数据视图，提供一致的、准确的主数据信息。</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主数据有时间标记（</a:t>
              </a:r>
              <a:r>
                <a:rPr lang="en-US" altLang="zh-CN" sz="1600" dirty="0">
                  <a:solidFill>
                    <a:schemeClr val="tx1"/>
                  </a:solidFill>
                  <a:latin typeface="微软雅黑 Light" panose="020B0502040204020203" pitchFamily="34" charset="-122"/>
                  <a:ea typeface="微软雅黑 Light" panose="020B0502040204020203" pitchFamily="34" charset="-122"/>
                </a:rPr>
                <a:t>Time Stamp</a:t>
              </a:r>
              <a:r>
                <a:rPr lang="zh-CN" altLang="en-US" sz="1600" dirty="0">
                  <a:solidFill>
                    <a:schemeClr val="tx1"/>
                  </a:solidFill>
                  <a:latin typeface="微软雅黑 Light" panose="020B0502040204020203" pitchFamily="34" charset="-122"/>
                  <a:ea typeface="微软雅黑 Light" panose="020B0502040204020203" pitchFamily="34" charset="-122"/>
                </a:rPr>
                <a:t>），具有可追溯性，满足审计的需要。</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通过自动化、及时可靠的数据同步</a:t>
              </a:r>
              <a:r>
                <a:rPr lang="en-US" altLang="zh-CN" sz="1600" dirty="0">
                  <a:solidFill>
                    <a:schemeClr val="tx1"/>
                  </a:solidFill>
                  <a:latin typeface="微软雅黑 Light" panose="020B0502040204020203" pitchFamily="34" charset="-122"/>
                  <a:ea typeface="微软雅黑 Light" panose="020B0502040204020203" pitchFamily="34" charset="-122"/>
                </a:rPr>
                <a:t>, </a:t>
              </a:r>
              <a:r>
                <a:rPr lang="zh-CN" altLang="en-US" sz="1600" dirty="0">
                  <a:solidFill>
                    <a:schemeClr val="tx1"/>
                  </a:solidFill>
                  <a:latin typeface="微软雅黑 Light" panose="020B0502040204020203" pitchFamily="34" charset="-122"/>
                  <a:ea typeface="微软雅黑 Light" panose="020B0502040204020203" pitchFamily="34" charset="-122"/>
                </a:rPr>
                <a:t>提高业务运作的效率。</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降低各系统主数据交互的复杂度。</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数据流转平台</a:t>
              </a:r>
              <a:r>
                <a:rPr lang="en-US" altLang="zh-CN" sz="1600" dirty="0">
                  <a:solidFill>
                    <a:schemeClr val="tx1"/>
                  </a:solidFill>
                  <a:latin typeface="微软雅黑 Light" panose="020B0502040204020203" pitchFamily="34" charset="-122"/>
                  <a:ea typeface="微软雅黑 Light" panose="020B0502040204020203" pitchFamily="34" charset="-122"/>
                </a:rPr>
                <a:t>, </a:t>
              </a:r>
              <a:r>
                <a:rPr lang="zh-CN" altLang="en-US" sz="1600" dirty="0">
                  <a:solidFill>
                    <a:schemeClr val="tx1"/>
                  </a:solidFill>
                  <a:latin typeface="微软雅黑 Light" panose="020B0502040204020203" pitchFamily="34" charset="-122"/>
                  <a:ea typeface="微软雅黑 Light" panose="020B0502040204020203" pitchFamily="34" charset="-122"/>
                </a:rPr>
                <a:t>提高部门之间的协同，工作效率和流程整合。</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提升人员的生产力，业务人员有更多时间专注于业务流程和工作方法的完善。</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1053820" name="ï$ļiḓe"/>
            <p:cNvSpPr/>
            <p:nvPr/>
          </p:nvSpPr>
          <p:spPr>
            <a:xfrm>
              <a:off x="6203523" y="4719863"/>
              <a:ext cx="5471176" cy="3110491"/>
            </a:xfrm>
            <a:prstGeom prst="roundRect">
              <a:avLst>
                <a:gd name="adj" fmla="val 388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normAutofit fontScale="87500"/>
            </a:bodyPr>
            <a:lstStyle/>
            <a:p>
              <a:pPr>
                <a:lnSpc>
                  <a:spcPct val="150000"/>
                </a:lnSpc>
              </a:pPr>
              <a:r>
                <a:rPr lang="zh-CN" altLang="en-US" sz="1600" b="1" dirty="0">
                  <a:solidFill>
                    <a:schemeClr val="tx1"/>
                  </a:solidFill>
                  <a:latin typeface="+mn-ea"/>
                </a:rPr>
                <a:t>提升业务可柔性，增强差异化的竞争优势</a:t>
              </a:r>
              <a:endParaRPr lang="zh-CN" altLang="en-US" sz="1600" b="1" dirty="0">
                <a:solidFill>
                  <a:schemeClr val="tx1"/>
                </a:solidFill>
                <a:latin typeface="+mn-ea"/>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支持操作层面和分析决策系统不断增加的闭环操作的期望。</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基于数据质量的提高，能够获得更高的客户满意度。</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通过主数据管理，简化了对法规和法律需求的遵从。</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为重复使用历史数据提供基础，缩短在搜索信息上花费的时间。</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能够在广泛范围内挖掘信息的企业将能够比竞争对手更快地确定新的业务模式。</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减少了合并、并购或整顿等企业重组时的管理、运营和集成的负担。</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grpSp>
          <p:nvGrpSpPr>
            <p:cNvPr id="708" name="îšľidê"/>
            <p:cNvGrpSpPr/>
            <p:nvPr/>
          </p:nvGrpSpPr>
          <p:grpSpPr>
            <a:xfrm>
              <a:off x="7942362" y="2772228"/>
              <a:ext cx="1837698" cy="1728674"/>
              <a:chOff x="2438468" y="2772228"/>
              <a:chExt cx="1837698" cy="1728674"/>
            </a:xfrm>
          </p:grpSpPr>
          <p:sp>
            <p:nvSpPr>
              <p:cNvPr id="1053821" name="íṣľíḋê"/>
              <p:cNvSpPr/>
              <p:nvPr/>
            </p:nvSpPr>
            <p:spPr>
              <a:xfrm>
                <a:off x="2438468" y="2772228"/>
                <a:ext cx="1837698" cy="1728674"/>
              </a:xfrm>
              <a:custGeom>
                <a:avLst/>
                <a:gdLst/>
                <a:ahLst/>
                <a:cxnLst>
                  <a:cxn ang="0">
                    <a:pos x="wd2" y="hd2"/>
                  </a:cxn>
                  <a:cxn ang="5400000">
                    <a:pos x="wd2" y="hd2"/>
                  </a:cxn>
                  <a:cxn ang="10800000">
                    <a:pos x="wd2" y="hd2"/>
                  </a:cxn>
                  <a:cxn ang="16200000">
                    <a:pos x="wd2" y="hd2"/>
                  </a:cxn>
                </a:cxnLst>
                <a:rect l="0" t="0" r="r" b="b"/>
                <a:pathLst>
                  <a:path w="21600" h="21600" extrusionOk="0">
                    <a:moveTo>
                      <a:pt x="13769" y="0"/>
                    </a:moveTo>
                    <a:cubicBezTo>
                      <a:pt x="0" y="0"/>
                      <a:pt x="0" y="0"/>
                      <a:pt x="0" y="0"/>
                    </a:cubicBezTo>
                    <a:cubicBezTo>
                      <a:pt x="1002" y="572"/>
                      <a:pt x="1930" y="1429"/>
                      <a:pt x="2672" y="2532"/>
                    </a:cubicBezTo>
                    <a:cubicBezTo>
                      <a:pt x="4231" y="4696"/>
                      <a:pt x="5085" y="7636"/>
                      <a:pt x="5085" y="10780"/>
                    </a:cubicBezTo>
                    <a:cubicBezTo>
                      <a:pt x="5085" y="13964"/>
                      <a:pt x="4231" y="16904"/>
                      <a:pt x="2672" y="19068"/>
                    </a:cubicBezTo>
                    <a:cubicBezTo>
                      <a:pt x="1930" y="20171"/>
                      <a:pt x="1002" y="21028"/>
                      <a:pt x="0" y="21600"/>
                    </a:cubicBezTo>
                    <a:cubicBezTo>
                      <a:pt x="13769" y="21600"/>
                      <a:pt x="13769" y="21600"/>
                      <a:pt x="13769" y="21600"/>
                    </a:cubicBezTo>
                    <a:cubicBezTo>
                      <a:pt x="18297" y="21600"/>
                      <a:pt x="21600" y="16782"/>
                      <a:pt x="21600" y="10780"/>
                    </a:cubicBezTo>
                    <a:cubicBezTo>
                      <a:pt x="21600" y="4818"/>
                      <a:pt x="18297" y="0"/>
                      <a:pt x="13769" y="0"/>
                    </a:cubicBezTo>
                    <a:close/>
                  </a:path>
                </a:pathLst>
              </a:custGeom>
              <a:solidFill>
                <a:schemeClr val="accent5">
                  <a:lumMod val="75000"/>
                </a:schemeClr>
              </a:solidFill>
              <a:ln w="12700">
                <a:miter lim="400000"/>
              </a:ln>
            </p:spPr>
            <p:txBody>
              <a:bodyPr wrap="square" lIns="91440" tIns="45720" rIns="91440" bIns="45720" anchor="ctr">
                <a:normAutofit/>
              </a:bodyPr>
              <a:lstStyle/>
              <a:p>
                <a:pPr algn="ctr"/>
              </a:p>
            </p:txBody>
          </p:sp>
          <p:sp>
            <p:nvSpPr>
              <p:cNvPr id="1053822" name="ïşḷiďé"/>
              <p:cNvSpPr/>
              <p:nvPr/>
            </p:nvSpPr>
            <p:spPr>
              <a:xfrm>
                <a:off x="2844140" y="3631240"/>
                <a:ext cx="1397242" cy="47012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fontScale="93571" lnSpcReduction="10000"/>
              </a:bodyPr>
              <a:lstStyle/>
              <a:p>
                <a:pPr algn="ctr" defTabSz="914400"/>
                <a:r>
                  <a:rPr lang="zh-CN" altLang="en-US" sz="2800" b="1" dirty="0">
                    <a:solidFill>
                      <a:schemeClr val="bg1"/>
                    </a:solidFill>
                  </a:rPr>
                  <a:t>长期</a:t>
                </a:r>
                <a:endParaRPr lang="zh-CN" altLang="en-US" sz="2800" b="1" dirty="0">
                  <a:solidFill>
                    <a:schemeClr val="bg1"/>
                  </a:solidFill>
                </a:endParaRPr>
              </a:p>
            </p:txBody>
          </p:sp>
          <p:sp>
            <p:nvSpPr>
              <p:cNvPr id="1053823" name="îṧļïḑe"/>
              <p:cNvSpPr/>
              <p:nvPr/>
            </p:nvSpPr>
            <p:spPr bwMode="auto">
              <a:xfrm>
                <a:off x="3236717" y="3075697"/>
                <a:ext cx="559428" cy="478010"/>
              </a:xfrm>
              <a:custGeom>
                <a:avLst/>
                <a:gdLst>
                  <a:gd name="connsiteX0" fmla="*/ 560224 w 607107"/>
                  <a:gd name="connsiteY0" fmla="*/ 279860 h 518750"/>
                  <a:gd name="connsiteX1" fmla="*/ 582459 w 607107"/>
                  <a:gd name="connsiteY1" fmla="*/ 280220 h 518750"/>
                  <a:gd name="connsiteX2" fmla="*/ 606440 w 607107"/>
                  <a:gd name="connsiteY2" fmla="*/ 300513 h 518750"/>
                  <a:gd name="connsiteX3" fmla="*/ 596135 w 607107"/>
                  <a:gd name="connsiteY3" fmla="*/ 329751 h 518750"/>
                  <a:gd name="connsiteX4" fmla="*/ 571865 w 607107"/>
                  <a:gd name="connsiteY4" fmla="*/ 348793 h 518750"/>
                  <a:gd name="connsiteX5" fmla="*/ 371834 w 607107"/>
                  <a:gd name="connsiteY5" fmla="*/ 500269 h 518750"/>
                  <a:gd name="connsiteX6" fmla="*/ 134050 w 607107"/>
                  <a:gd name="connsiteY6" fmla="*/ 494210 h 518750"/>
                  <a:gd name="connsiteX7" fmla="*/ 67213 w 607107"/>
                  <a:gd name="connsiteY7" fmla="*/ 511040 h 518750"/>
                  <a:gd name="connsiteX8" fmla="*/ 61145 w 607107"/>
                  <a:gd name="connsiteY8" fmla="*/ 511040 h 518750"/>
                  <a:gd name="connsiteX9" fmla="*/ 59701 w 607107"/>
                  <a:gd name="connsiteY9" fmla="*/ 510560 h 518750"/>
                  <a:gd name="connsiteX10" fmla="*/ 55656 w 607107"/>
                  <a:gd name="connsiteY10" fmla="*/ 507674 h 518750"/>
                  <a:gd name="connsiteX11" fmla="*/ 7502 w 607107"/>
                  <a:gd name="connsiteY11" fmla="*/ 432081 h 518750"/>
                  <a:gd name="connsiteX12" fmla="*/ 1435 w 607107"/>
                  <a:gd name="connsiteY12" fmla="*/ 423521 h 518750"/>
                  <a:gd name="connsiteX13" fmla="*/ 183 w 607107"/>
                  <a:gd name="connsiteY13" fmla="*/ 417077 h 518750"/>
                  <a:gd name="connsiteX14" fmla="*/ 4131 w 607107"/>
                  <a:gd name="connsiteY14" fmla="*/ 411788 h 518750"/>
                  <a:gd name="connsiteX15" fmla="*/ 95527 w 607107"/>
                  <a:gd name="connsiteY15" fmla="*/ 376588 h 518750"/>
                  <a:gd name="connsiteX16" fmla="*/ 266570 w 607107"/>
                  <a:gd name="connsiteY16" fmla="*/ 330231 h 518750"/>
                  <a:gd name="connsiteX17" fmla="*/ 327147 w 607107"/>
                  <a:gd name="connsiteY17" fmla="*/ 372741 h 518750"/>
                  <a:gd name="connsiteX18" fmla="*/ 233536 w 607107"/>
                  <a:gd name="connsiteY18" fmla="*/ 417943 h 518750"/>
                  <a:gd name="connsiteX19" fmla="*/ 360084 w 607107"/>
                  <a:gd name="connsiteY19" fmla="*/ 366393 h 518750"/>
                  <a:gd name="connsiteX20" fmla="*/ 365285 w 607107"/>
                  <a:gd name="connsiteY20" fmla="*/ 359372 h 518750"/>
                  <a:gd name="connsiteX21" fmla="*/ 524482 w 607107"/>
                  <a:gd name="connsiteY21" fmla="*/ 291473 h 518750"/>
                  <a:gd name="connsiteX22" fmla="*/ 560224 w 607107"/>
                  <a:gd name="connsiteY22" fmla="*/ 279860 h 518750"/>
                  <a:gd name="connsiteX23" fmla="*/ 231201 w 607107"/>
                  <a:gd name="connsiteY23" fmla="*/ 114447 h 518750"/>
                  <a:gd name="connsiteX24" fmla="*/ 227733 w 607107"/>
                  <a:gd name="connsiteY24" fmla="*/ 115409 h 518750"/>
                  <a:gd name="connsiteX25" fmla="*/ 204232 w 607107"/>
                  <a:gd name="connsiteY25" fmla="*/ 127912 h 518750"/>
                  <a:gd name="connsiteX26" fmla="*/ 200572 w 607107"/>
                  <a:gd name="connsiteY26" fmla="*/ 136280 h 518750"/>
                  <a:gd name="connsiteX27" fmla="*/ 203269 w 607107"/>
                  <a:gd name="connsiteY27" fmla="*/ 146860 h 518750"/>
                  <a:gd name="connsiteX28" fmla="*/ 207410 w 607107"/>
                  <a:gd name="connsiteY28" fmla="*/ 151862 h 518750"/>
                  <a:gd name="connsiteX29" fmla="*/ 213960 w 607107"/>
                  <a:gd name="connsiteY29" fmla="*/ 151573 h 518750"/>
                  <a:gd name="connsiteX30" fmla="*/ 222340 w 607107"/>
                  <a:gd name="connsiteY30" fmla="*/ 147053 h 518750"/>
                  <a:gd name="connsiteX31" fmla="*/ 222340 w 607107"/>
                  <a:gd name="connsiteY31" fmla="*/ 230058 h 518750"/>
                  <a:gd name="connsiteX32" fmla="*/ 229756 w 607107"/>
                  <a:gd name="connsiteY32" fmla="*/ 237464 h 518750"/>
                  <a:gd name="connsiteX33" fmla="*/ 243433 w 607107"/>
                  <a:gd name="connsiteY33" fmla="*/ 237464 h 518750"/>
                  <a:gd name="connsiteX34" fmla="*/ 250850 w 607107"/>
                  <a:gd name="connsiteY34" fmla="*/ 230058 h 518750"/>
                  <a:gd name="connsiteX35" fmla="*/ 250850 w 607107"/>
                  <a:gd name="connsiteY35" fmla="*/ 121853 h 518750"/>
                  <a:gd name="connsiteX36" fmla="*/ 243433 w 607107"/>
                  <a:gd name="connsiteY36" fmla="*/ 114447 h 518750"/>
                  <a:gd name="connsiteX37" fmla="*/ 230719 w 607107"/>
                  <a:gd name="connsiteY37" fmla="*/ 76070 h 518750"/>
                  <a:gd name="connsiteX38" fmla="*/ 330794 w 607107"/>
                  <a:gd name="connsiteY38" fmla="*/ 176004 h 518750"/>
                  <a:gd name="connsiteX39" fmla="*/ 230719 w 607107"/>
                  <a:gd name="connsiteY39" fmla="*/ 275841 h 518750"/>
                  <a:gd name="connsiteX40" fmla="*/ 130741 w 607107"/>
                  <a:gd name="connsiteY40" fmla="*/ 176004 h 518750"/>
                  <a:gd name="connsiteX41" fmla="*/ 230719 w 607107"/>
                  <a:gd name="connsiteY41" fmla="*/ 76070 h 518750"/>
                  <a:gd name="connsiteX42" fmla="*/ 371906 w 607107"/>
                  <a:gd name="connsiteY42" fmla="*/ 39432 h 518750"/>
                  <a:gd name="connsiteX43" fmla="*/ 368246 w 607107"/>
                  <a:gd name="connsiteY43" fmla="*/ 40297 h 518750"/>
                  <a:gd name="connsiteX44" fmla="*/ 344168 w 607107"/>
                  <a:gd name="connsiteY44" fmla="*/ 53185 h 518750"/>
                  <a:gd name="connsiteX45" fmla="*/ 340412 w 607107"/>
                  <a:gd name="connsiteY45" fmla="*/ 61744 h 518750"/>
                  <a:gd name="connsiteX46" fmla="*/ 343109 w 607107"/>
                  <a:gd name="connsiteY46" fmla="*/ 72612 h 518750"/>
                  <a:gd name="connsiteX47" fmla="*/ 347443 w 607107"/>
                  <a:gd name="connsiteY47" fmla="*/ 77709 h 518750"/>
                  <a:gd name="connsiteX48" fmla="*/ 354089 w 607107"/>
                  <a:gd name="connsiteY48" fmla="*/ 77421 h 518750"/>
                  <a:gd name="connsiteX49" fmla="*/ 362757 w 607107"/>
                  <a:gd name="connsiteY49" fmla="*/ 72804 h 518750"/>
                  <a:gd name="connsiteX50" fmla="*/ 362757 w 607107"/>
                  <a:gd name="connsiteY50" fmla="*/ 157919 h 518750"/>
                  <a:gd name="connsiteX51" fmla="*/ 370365 w 607107"/>
                  <a:gd name="connsiteY51" fmla="*/ 165517 h 518750"/>
                  <a:gd name="connsiteX52" fmla="*/ 384331 w 607107"/>
                  <a:gd name="connsiteY52" fmla="*/ 165517 h 518750"/>
                  <a:gd name="connsiteX53" fmla="*/ 391939 w 607107"/>
                  <a:gd name="connsiteY53" fmla="*/ 157919 h 518750"/>
                  <a:gd name="connsiteX54" fmla="*/ 391939 w 607107"/>
                  <a:gd name="connsiteY54" fmla="*/ 47029 h 518750"/>
                  <a:gd name="connsiteX55" fmla="*/ 384331 w 607107"/>
                  <a:gd name="connsiteY55" fmla="*/ 39432 h 518750"/>
                  <a:gd name="connsiteX56" fmla="*/ 371328 w 607107"/>
                  <a:gd name="connsiteY56" fmla="*/ 0 h 518750"/>
                  <a:gd name="connsiteX57" fmla="*/ 473901 w 607107"/>
                  <a:gd name="connsiteY57" fmla="*/ 102426 h 518750"/>
                  <a:gd name="connsiteX58" fmla="*/ 371328 w 607107"/>
                  <a:gd name="connsiteY58" fmla="*/ 204852 h 518750"/>
                  <a:gd name="connsiteX59" fmla="*/ 342531 w 607107"/>
                  <a:gd name="connsiteY59" fmla="*/ 200717 h 518750"/>
                  <a:gd name="connsiteX60" fmla="*/ 348117 w 607107"/>
                  <a:gd name="connsiteY60" fmla="*/ 167440 h 518750"/>
                  <a:gd name="connsiteX61" fmla="*/ 274342 w 607107"/>
                  <a:gd name="connsiteY61" fmla="*/ 69150 h 518750"/>
                  <a:gd name="connsiteX62" fmla="*/ 371328 w 607107"/>
                  <a:gd name="connsiteY62" fmla="*/ 0 h 51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07107" h="518750">
                    <a:moveTo>
                      <a:pt x="560224" y="279860"/>
                    </a:moveTo>
                    <a:cubicBezTo>
                      <a:pt x="569819" y="278441"/>
                      <a:pt x="577162" y="279018"/>
                      <a:pt x="582459" y="280220"/>
                    </a:cubicBezTo>
                    <a:cubicBezTo>
                      <a:pt x="595268" y="283010"/>
                      <a:pt x="604032" y="289742"/>
                      <a:pt x="606440" y="300513"/>
                    </a:cubicBezTo>
                    <a:cubicBezTo>
                      <a:pt x="608751" y="310804"/>
                      <a:pt x="604995" y="322826"/>
                      <a:pt x="596135" y="329751"/>
                    </a:cubicBezTo>
                    <a:cubicBezTo>
                      <a:pt x="587949" y="336098"/>
                      <a:pt x="579762" y="342542"/>
                      <a:pt x="571865" y="348793"/>
                    </a:cubicBezTo>
                    <a:lnTo>
                      <a:pt x="371834" y="500269"/>
                    </a:lnTo>
                    <a:cubicBezTo>
                      <a:pt x="306826" y="545471"/>
                      <a:pt x="137614" y="493440"/>
                      <a:pt x="134050" y="494210"/>
                    </a:cubicBezTo>
                    <a:lnTo>
                      <a:pt x="67213" y="511040"/>
                    </a:lnTo>
                    <a:cubicBezTo>
                      <a:pt x="65479" y="511521"/>
                      <a:pt x="63264" y="511425"/>
                      <a:pt x="61145" y="511040"/>
                    </a:cubicBezTo>
                    <a:cubicBezTo>
                      <a:pt x="60567" y="510848"/>
                      <a:pt x="60086" y="510752"/>
                      <a:pt x="59701" y="510560"/>
                    </a:cubicBezTo>
                    <a:cubicBezTo>
                      <a:pt x="58063" y="510079"/>
                      <a:pt x="56715" y="509021"/>
                      <a:pt x="55656" y="507674"/>
                    </a:cubicBezTo>
                    <a:cubicBezTo>
                      <a:pt x="40150" y="486131"/>
                      <a:pt x="22430" y="453335"/>
                      <a:pt x="7502" y="432081"/>
                    </a:cubicBezTo>
                    <a:lnTo>
                      <a:pt x="1435" y="423521"/>
                    </a:lnTo>
                    <a:cubicBezTo>
                      <a:pt x="183" y="421694"/>
                      <a:pt x="-299" y="419289"/>
                      <a:pt x="183" y="417077"/>
                    </a:cubicBezTo>
                    <a:cubicBezTo>
                      <a:pt x="664" y="414865"/>
                      <a:pt x="1723" y="412750"/>
                      <a:pt x="4131" y="411788"/>
                    </a:cubicBezTo>
                    <a:lnTo>
                      <a:pt x="95527" y="376588"/>
                    </a:lnTo>
                    <a:cubicBezTo>
                      <a:pt x="155816" y="356487"/>
                      <a:pt x="154179" y="328885"/>
                      <a:pt x="266570" y="330231"/>
                    </a:cubicBezTo>
                    <a:cubicBezTo>
                      <a:pt x="296618" y="330520"/>
                      <a:pt x="351706" y="324172"/>
                      <a:pt x="327147" y="372741"/>
                    </a:cubicBezTo>
                    <a:cubicBezTo>
                      <a:pt x="316650" y="393515"/>
                      <a:pt x="281979" y="420059"/>
                      <a:pt x="233536" y="417943"/>
                    </a:cubicBezTo>
                    <a:cubicBezTo>
                      <a:pt x="233344" y="419193"/>
                      <a:pt x="327244" y="456605"/>
                      <a:pt x="360084" y="366393"/>
                    </a:cubicBezTo>
                    <a:cubicBezTo>
                      <a:pt x="360084" y="366393"/>
                      <a:pt x="361433" y="361007"/>
                      <a:pt x="365285" y="359372"/>
                    </a:cubicBezTo>
                    <a:cubicBezTo>
                      <a:pt x="389940" y="348793"/>
                      <a:pt x="522459" y="292338"/>
                      <a:pt x="524482" y="291473"/>
                    </a:cubicBezTo>
                    <a:cubicBezTo>
                      <a:pt x="538784" y="284693"/>
                      <a:pt x="550629" y="281278"/>
                      <a:pt x="560224" y="279860"/>
                    </a:cubicBezTo>
                    <a:close/>
                    <a:moveTo>
                      <a:pt x="231201" y="114447"/>
                    </a:moveTo>
                    <a:cubicBezTo>
                      <a:pt x="230045" y="114447"/>
                      <a:pt x="228793" y="114832"/>
                      <a:pt x="227733" y="115409"/>
                    </a:cubicBezTo>
                    <a:lnTo>
                      <a:pt x="204232" y="127912"/>
                    </a:lnTo>
                    <a:cubicBezTo>
                      <a:pt x="201246" y="129548"/>
                      <a:pt x="199705" y="133010"/>
                      <a:pt x="200572" y="136280"/>
                    </a:cubicBezTo>
                    <a:lnTo>
                      <a:pt x="203269" y="146860"/>
                    </a:lnTo>
                    <a:cubicBezTo>
                      <a:pt x="203847" y="149073"/>
                      <a:pt x="205388" y="150900"/>
                      <a:pt x="207410" y="151862"/>
                    </a:cubicBezTo>
                    <a:cubicBezTo>
                      <a:pt x="209529" y="152727"/>
                      <a:pt x="211937" y="152631"/>
                      <a:pt x="213960" y="151573"/>
                    </a:cubicBezTo>
                    <a:lnTo>
                      <a:pt x="222340" y="147053"/>
                    </a:lnTo>
                    <a:lnTo>
                      <a:pt x="222340" y="230058"/>
                    </a:lnTo>
                    <a:cubicBezTo>
                      <a:pt x="222340" y="234098"/>
                      <a:pt x="225711" y="237464"/>
                      <a:pt x="229756" y="237464"/>
                    </a:cubicBezTo>
                    <a:lnTo>
                      <a:pt x="243433" y="237464"/>
                    </a:lnTo>
                    <a:cubicBezTo>
                      <a:pt x="247479" y="237464"/>
                      <a:pt x="250850" y="234098"/>
                      <a:pt x="250850" y="230058"/>
                    </a:cubicBezTo>
                    <a:lnTo>
                      <a:pt x="250850" y="121853"/>
                    </a:lnTo>
                    <a:cubicBezTo>
                      <a:pt x="250850" y="117813"/>
                      <a:pt x="247479" y="114447"/>
                      <a:pt x="243433" y="114447"/>
                    </a:cubicBezTo>
                    <a:close/>
                    <a:moveTo>
                      <a:pt x="230719" y="76070"/>
                    </a:moveTo>
                    <a:cubicBezTo>
                      <a:pt x="286006" y="76070"/>
                      <a:pt x="330794" y="120795"/>
                      <a:pt x="330794" y="176004"/>
                    </a:cubicBezTo>
                    <a:cubicBezTo>
                      <a:pt x="330794" y="231116"/>
                      <a:pt x="286006" y="275841"/>
                      <a:pt x="230719" y="275841"/>
                    </a:cubicBezTo>
                    <a:cubicBezTo>
                      <a:pt x="175529" y="275841"/>
                      <a:pt x="130741" y="231116"/>
                      <a:pt x="130741" y="176004"/>
                    </a:cubicBezTo>
                    <a:cubicBezTo>
                      <a:pt x="130741" y="120795"/>
                      <a:pt x="175529" y="76070"/>
                      <a:pt x="230719" y="76070"/>
                    </a:cubicBezTo>
                    <a:close/>
                    <a:moveTo>
                      <a:pt x="371906" y="39432"/>
                    </a:moveTo>
                    <a:cubicBezTo>
                      <a:pt x="370654" y="39432"/>
                      <a:pt x="369402" y="39720"/>
                      <a:pt x="368246" y="40297"/>
                    </a:cubicBezTo>
                    <a:lnTo>
                      <a:pt x="344168" y="53185"/>
                    </a:lnTo>
                    <a:cubicBezTo>
                      <a:pt x="341086" y="54819"/>
                      <a:pt x="339545" y="58378"/>
                      <a:pt x="340412" y="61744"/>
                    </a:cubicBezTo>
                    <a:lnTo>
                      <a:pt x="343109" y="72612"/>
                    </a:lnTo>
                    <a:cubicBezTo>
                      <a:pt x="343687" y="74920"/>
                      <a:pt x="345324" y="76747"/>
                      <a:pt x="347443" y="77709"/>
                    </a:cubicBezTo>
                    <a:cubicBezTo>
                      <a:pt x="349562" y="78671"/>
                      <a:pt x="352066" y="78575"/>
                      <a:pt x="354089" y="77421"/>
                    </a:cubicBezTo>
                    <a:lnTo>
                      <a:pt x="362757" y="72804"/>
                    </a:lnTo>
                    <a:lnTo>
                      <a:pt x="362757" y="157919"/>
                    </a:lnTo>
                    <a:cubicBezTo>
                      <a:pt x="362757" y="162054"/>
                      <a:pt x="366224" y="165517"/>
                      <a:pt x="370365" y="165517"/>
                    </a:cubicBezTo>
                    <a:lnTo>
                      <a:pt x="384331" y="165517"/>
                    </a:lnTo>
                    <a:cubicBezTo>
                      <a:pt x="388568" y="165517"/>
                      <a:pt x="391939" y="162054"/>
                      <a:pt x="391939" y="157919"/>
                    </a:cubicBezTo>
                    <a:lnTo>
                      <a:pt x="391939" y="47029"/>
                    </a:lnTo>
                    <a:cubicBezTo>
                      <a:pt x="391939" y="42798"/>
                      <a:pt x="388568" y="39432"/>
                      <a:pt x="384331" y="39432"/>
                    </a:cubicBezTo>
                    <a:close/>
                    <a:moveTo>
                      <a:pt x="371328" y="0"/>
                    </a:moveTo>
                    <a:cubicBezTo>
                      <a:pt x="428056" y="0"/>
                      <a:pt x="473901" y="45875"/>
                      <a:pt x="473901" y="102426"/>
                    </a:cubicBezTo>
                    <a:cubicBezTo>
                      <a:pt x="473901" y="158977"/>
                      <a:pt x="428056" y="204852"/>
                      <a:pt x="371328" y="204852"/>
                    </a:cubicBezTo>
                    <a:cubicBezTo>
                      <a:pt x="361312" y="204852"/>
                      <a:pt x="351681" y="203409"/>
                      <a:pt x="342531" y="200717"/>
                    </a:cubicBezTo>
                    <a:cubicBezTo>
                      <a:pt x="346095" y="190234"/>
                      <a:pt x="348117" y="179077"/>
                      <a:pt x="348117" y="167440"/>
                    </a:cubicBezTo>
                    <a:cubicBezTo>
                      <a:pt x="348117" y="120892"/>
                      <a:pt x="317008" y="81556"/>
                      <a:pt x="274342" y="69150"/>
                    </a:cubicBezTo>
                    <a:cubicBezTo>
                      <a:pt x="288211" y="28949"/>
                      <a:pt x="326447" y="0"/>
                      <a:pt x="371328" y="0"/>
                    </a:cubicBezTo>
                    <a:close/>
                  </a:path>
                </a:pathLst>
              </a:custGeom>
              <a:solidFill>
                <a:schemeClr val="bg1"/>
              </a:solidFill>
              <a:ln>
                <a:noFill/>
              </a:ln>
            </p:spPr>
            <p:txBody>
              <a:bodyPr wrap="square" lIns="91440" tIns="45720" rIns="91440" bIns="45720">
                <a:norm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endParaRPr lang="zh-CN" altLang="en-US"/>
              </a:p>
            </p:txBody>
          </p:sp>
        </p:grpSp>
      </p:gr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824" name="标题 1"/>
          <p:cNvSpPr>
            <a:spLocks noGrp="1"/>
          </p:cNvSpPr>
          <p:nvPr>
            <p:ph type="title" idx="4294967295"/>
          </p:nvPr>
        </p:nvSpPr>
        <p:spPr>
          <a:xfrm>
            <a:off x="0" y="177237"/>
            <a:ext cx="9749307"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主数据管理的重要性还体现在其短期和长期的技术价值上</a:t>
            </a:r>
            <a:endParaRPr lang="zh-CN" altLang="en-US" sz="2400" dirty="0">
              <a:solidFill>
                <a:schemeClr val="bg1"/>
              </a:solidFill>
            </a:endParaRPr>
          </a:p>
        </p:txBody>
      </p:sp>
      <p:grpSp>
        <p:nvGrpSpPr>
          <p:cNvPr id="710" name="Group 3"/>
          <p:cNvGrpSpPr/>
          <p:nvPr/>
        </p:nvGrpSpPr>
        <p:grpSpPr bwMode="auto">
          <a:xfrm>
            <a:off x="10054087" y="174148"/>
            <a:ext cx="990600" cy="685800"/>
            <a:chOff x="4656" y="816"/>
            <a:chExt cx="672" cy="576"/>
          </a:xfrm>
        </p:grpSpPr>
        <p:sp>
          <p:nvSpPr>
            <p:cNvPr id="1053825" name="Rectangle 4"/>
            <p:cNvSpPr>
              <a:spLocks noChangeArrowheads="1"/>
            </p:cNvSpPr>
            <p:nvPr/>
          </p:nvSpPr>
          <p:spPr bwMode="auto">
            <a:xfrm>
              <a:off x="4656" y="816"/>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表现层</a:t>
              </a:r>
              <a:endParaRPr lang="zh-CN" altLang="en-US" sz="900" b="1" dirty="0"/>
            </a:p>
          </p:txBody>
        </p:sp>
        <p:sp>
          <p:nvSpPr>
            <p:cNvPr id="1053826" name="Rectangle 5"/>
            <p:cNvSpPr>
              <a:spLocks noChangeArrowheads="1"/>
            </p:cNvSpPr>
            <p:nvPr/>
          </p:nvSpPr>
          <p:spPr bwMode="auto">
            <a:xfrm>
              <a:off x="4656" y="960"/>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a:t>应用层</a:t>
              </a:r>
              <a:endParaRPr lang="zh-CN" altLang="en-US" sz="900" b="1"/>
            </a:p>
          </p:txBody>
        </p:sp>
        <p:sp>
          <p:nvSpPr>
            <p:cNvPr id="1053827" name="Rectangle 6"/>
            <p:cNvSpPr>
              <a:spLocks noChangeArrowheads="1"/>
            </p:cNvSpPr>
            <p:nvPr/>
          </p:nvSpPr>
          <p:spPr bwMode="auto">
            <a:xfrm>
              <a:off x="4656" y="1104"/>
              <a:ext cx="672" cy="144"/>
            </a:xfrm>
            <a:prstGeom prst="rect">
              <a:avLst/>
            </a:prstGeom>
            <a:solidFill>
              <a:srgbClr val="EAEAEA">
                <a:alpha val="95000"/>
              </a:srgbClr>
            </a:solidFill>
            <a:ln w="12700" algn="ctr">
              <a:solidFill>
                <a:schemeClr val="tx1"/>
              </a:solidFill>
              <a:miter lim="800000"/>
            </a:ln>
            <a:effectLst/>
          </p:spPr>
          <p:txBody>
            <a:bodyPr wrap="none" lIns="45720" rIns="45720" anchor="ctr"/>
            <a:lstStyle/>
            <a:p>
              <a:r>
                <a:rPr lang="zh-CN" altLang="en-US" sz="900" b="1" dirty="0"/>
                <a:t>集成层</a:t>
              </a:r>
              <a:endParaRPr lang="zh-CN" altLang="en-US" sz="900" b="1" dirty="0"/>
            </a:p>
          </p:txBody>
        </p:sp>
        <p:sp>
          <p:nvSpPr>
            <p:cNvPr id="1053828" name="Rectangle 7"/>
            <p:cNvSpPr>
              <a:spLocks noChangeArrowheads="1"/>
            </p:cNvSpPr>
            <p:nvPr/>
          </p:nvSpPr>
          <p:spPr bwMode="auto">
            <a:xfrm>
              <a:off x="4656" y="1248"/>
              <a:ext cx="672" cy="144"/>
            </a:xfrm>
            <a:prstGeom prst="rect">
              <a:avLst/>
            </a:prstGeom>
            <a:solidFill>
              <a:srgbClr val="C00000">
                <a:alpha val="95000"/>
              </a:srgbClr>
            </a:solidFill>
            <a:ln w="12700" algn="ctr">
              <a:solidFill>
                <a:schemeClr val="tx1"/>
              </a:solidFill>
              <a:miter lim="800000"/>
            </a:ln>
            <a:effectLst/>
          </p:spPr>
          <p:txBody>
            <a:bodyPr wrap="none" lIns="45720" rIns="45720" anchor="ctr"/>
            <a:lstStyle/>
            <a:p>
              <a:r>
                <a:rPr lang="zh-CN" altLang="en-US" sz="900" b="1" dirty="0">
                  <a:solidFill>
                    <a:schemeClr val="bg1"/>
                  </a:solidFill>
                </a:rPr>
                <a:t>数据层</a:t>
              </a:r>
              <a:endParaRPr lang="zh-CN" altLang="en-US" sz="900" b="1" dirty="0">
                <a:solidFill>
                  <a:schemeClr val="bg1"/>
                </a:solidFill>
              </a:endParaRPr>
            </a:p>
          </p:txBody>
        </p:sp>
      </p:grpSp>
      <p:grpSp>
        <p:nvGrpSpPr>
          <p:cNvPr id="711" name="2826" descr="本素材由iSlide™ 提供 iSlide™尊重知识产权并注重保护用户享有的各项权利。郑重提醒您： iSlide™插件中提供的任何信息内容的所有权、知识产权归其原始权利人或权利受让人所有，您免费/购买获得的是信息内容的使用权，并受下述条款的约束； 1. 您仅可以个人非商业用途使用该等信息内容，不可将信息内容的全部或部分用于出售，或以出租、出借、转让、分销、发布等其他任何方式供他人使用； 2. 禁止在接入互联网或移动互联网的任何网站、平台、应用或程序上以任何方式为他人提供iSlide™插件资源内容的下载。 The resource is supplied by iSlide™. iSlide™ respects all intellectual property rights and protects all the rights its users acquired.Solemnly remind you: The ownership and intellectual property of the resources supplied in iSlide Add-in belongs to its owner or the assignee of this ownership.you only acquired the usage of the resources supplied in iSlide Add-in, as well as respected the following restrain terms: 1.You are only allowed to use such resource for personal and non-commercial aim, not allowed to use such resource or part of it for the sale; or rent, lend, transfer to others; or distribution or release it in any way. 2.You are not permitted to provide the resource of iSlide Add-in in any website, platform, application access to the Internet or mobile Internet." title="iSlide™ 版权声明  COPYRIGHT NOTICE"/>
          <p:cNvGrpSpPr>
            <a:grpSpLocks noChangeAspect="1"/>
          </p:cNvGrpSpPr>
          <p:nvPr>
            <p:custDataLst>
              <p:tags r:id="rId1"/>
            </p:custDataLst>
          </p:nvPr>
        </p:nvGrpSpPr>
        <p:grpSpPr>
          <a:xfrm>
            <a:off x="602264" y="1181689"/>
            <a:ext cx="11402787" cy="5412295"/>
            <a:chOff x="673098" y="2772228"/>
            <a:chExt cx="11402787" cy="5412295"/>
          </a:xfrm>
        </p:grpSpPr>
        <p:sp>
          <p:nvSpPr>
            <p:cNvPr id="1053829" name="îş1íḋè"/>
            <p:cNvSpPr/>
            <p:nvPr/>
          </p:nvSpPr>
          <p:spPr>
            <a:xfrm>
              <a:off x="673098" y="3135086"/>
              <a:ext cx="11402787" cy="1042646"/>
            </a:xfrm>
            <a:prstGeom prst="homePlate">
              <a:avLst>
                <a:gd name="adj" fmla="val 37527"/>
              </a:avLst>
            </a:prstGeom>
            <a:solidFill>
              <a:schemeClr val="accent4">
                <a:lumMod val="60000"/>
                <a:lumOff val="40000"/>
              </a:schemeClr>
            </a:solidFill>
            <a:ln w="50800">
              <a:noFill/>
              <a:round/>
            </a:ln>
          </p:spPr>
          <p:txBody>
            <a:bodyPr wrap="square" lIns="91440" tIns="45720" rIns="91440" bIns="45720" anchor="ctr">
              <a:normAutofit/>
            </a:bodyPr>
            <a:lstStyle/>
            <a:p>
              <a:pPr algn="ctr"/>
            </a:p>
          </p:txBody>
        </p:sp>
        <p:grpSp>
          <p:nvGrpSpPr>
            <p:cNvPr id="712" name="iṧ1îḑê"/>
            <p:cNvGrpSpPr/>
            <p:nvPr/>
          </p:nvGrpSpPr>
          <p:grpSpPr>
            <a:xfrm>
              <a:off x="2411938" y="2772228"/>
              <a:ext cx="1837698" cy="1728674"/>
              <a:chOff x="616913" y="2772228"/>
              <a:chExt cx="1837698" cy="1728674"/>
            </a:xfrm>
          </p:grpSpPr>
          <p:sp>
            <p:nvSpPr>
              <p:cNvPr id="1053830" name="îśļîḋé"/>
              <p:cNvSpPr/>
              <p:nvPr/>
            </p:nvSpPr>
            <p:spPr>
              <a:xfrm>
                <a:off x="616913" y="2772228"/>
                <a:ext cx="1837698" cy="1728674"/>
              </a:xfrm>
              <a:custGeom>
                <a:avLst/>
                <a:gdLst/>
                <a:ahLst/>
                <a:cxnLst>
                  <a:cxn ang="0">
                    <a:pos x="wd2" y="hd2"/>
                  </a:cxn>
                  <a:cxn ang="5400000">
                    <a:pos x="wd2" y="hd2"/>
                  </a:cxn>
                  <a:cxn ang="10800000">
                    <a:pos x="wd2" y="hd2"/>
                  </a:cxn>
                  <a:cxn ang="16200000">
                    <a:pos x="wd2" y="hd2"/>
                  </a:cxn>
                </a:cxnLst>
                <a:rect l="0" t="0" r="r" b="b"/>
                <a:pathLst>
                  <a:path w="21600" h="21600" extrusionOk="0">
                    <a:moveTo>
                      <a:pt x="13769" y="0"/>
                    </a:moveTo>
                    <a:cubicBezTo>
                      <a:pt x="0" y="0"/>
                      <a:pt x="0" y="0"/>
                      <a:pt x="0" y="0"/>
                    </a:cubicBezTo>
                    <a:cubicBezTo>
                      <a:pt x="1002" y="572"/>
                      <a:pt x="1930" y="1429"/>
                      <a:pt x="2672" y="2532"/>
                    </a:cubicBezTo>
                    <a:cubicBezTo>
                      <a:pt x="4231" y="4696"/>
                      <a:pt x="5085" y="7636"/>
                      <a:pt x="5085" y="10780"/>
                    </a:cubicBezTo>
                    <a:cubicBezTo>
                      <a:pt x="5085" y="13964"/>
                      <a:pt x="4231" y="16904"/>
                      <a:pt x="2672" y="19068"/>
                    </a:cubicBezTo>
                    <a:cubicBezTo>
                      <a:pt x="1930" y="20171"/>
                      <a:pt x="1002" y="21028"/>
                      <a:pt x="0" y="21600"/>
                    </a:cubicBezTo>
                    <a:cubicBezTo>
                      <a:pt x="13769" y="21600"/>
                      <a:pt x="13769" y="21600"/>
                      <a:pt x="13769" y="21600"/>
                    </a:cubicBezTo>
                    <a:cubicBezTo>
                      <a:pt x="18297" y="21600"/>
                      <a:pt x="21600" y="16782"/>
                      <a:pt x="21600" y="10780"/>
                    </a:cubicBezTo>
                    <a:cubicBezTo>
                      <a:pt x="21600" y="4818"/>
                      <a:pt x="18297" y="0"/>
                      <a:pt x="13769" y="0"/>
                    </a:cubicBezTo>
                    <a:close/>
                  </a:path>
                </a:pathLst>
              </a:custGeom>
              <a:solidFill>
                <a:schemeClr val="accent1">
                  <a:lumMod val="100000"/>
                </a:schemeClr>
              </a:solidFill>
              <a:ln w="12700">
                <a:miter lim="400000"/>
              </a:ln>
            </p:spPr>
            <p:txBody>
              <a:bodyPr wrap="square" lIns="91440" tIns="45720" rIns="91440" bIns="45720" anchor="ctr">
                <a:normAutofit/>
              </a:bodyPr>
              <a:lstStyle/>
              <a:p>
                <a:pPr algn="ctr"/>
              </a:p>
            </p:txBody>
          </p:sp>
          <p:sp>
            <p:nvSpPr>
              <p:cNvPr id="1053831" name="işļïḋè"/>
              <p:cNvSpPr/>
              <p:nvPr/>
            </p:nvSpPr>
            <p:spPr>
              <a:xfrm>
                <a:off x="1022585" y="3631240"/>
                <a:ext cx="1397242" cy="47012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fontScale="93571" lnSpcReduction="10000"/>
              </a:bodyPr>
              <a:lstStyle/>
              <a:p>
                <a:pPr algn="ctr" defTabSz="914400"/>
                <a:r>
                  <a:rPr lang="zh-CN" altLang="en-US" sz="2800" b="1" dirty="0">
                    <a:solidFill>
                      <a:schemeClr val="bg1"/>
                    </a:solidFill>
                  </a:rPr>
                  <a:t>短期</a:t>
                </a:r>
                <a:endParaRPr lang="zh-CN" altLang="en-US" sz="2800" b="1" dirty="0">
                  <a:solidFill>
                    <a:schemeClr val="bg1"/>
                  </a:solidFill>
                </a:endParaRPr>
              </a:p>
            </p:txBody>
          </p:sp>
          <p:sp>
            <p:nvSpPr>
              <p:cNvPr id="1053832" name="ïṩḷîḋê"/>
              <p:cNvSpPr/>
              <p:nvPr/>
            </p:nvSpPr>
            <p:spPr bwMode="auto">
              <a:xfrm>
                <a:off x="1435660" y="3057208"/>
                <a:ext cx="571093" cy="514989"/>
              </a:xfrm>
              <a:custGeom>
                <a:avLst/>
                <a:gdLst>
                  <a:gd name="connsiteX0" fmla="*/ 521432 w 608344"/>
                  <a:gd name="connsiteY0" fmla="*/ 370453 h 548582"/>
                  <a:gd name="connsiteX1" fmla="*/ 465737 w 608344"/>
                  <a:gd name="connsiteY1" fmla="*/ 425787 h 548582"/>
                  <a:gd name="connsiteX2" fmla="*/ 442491 w 608344"/>
                  <a:gd name="connsiteY2" fmla="*/ 402479 h 548582"/>
                  <a:gd name="connsiteX3" fmla="*/ 418201 w 608344"/>
                  <a:gd name="connsiteY3" fmla="*/ 426545 h 548582"/>
                  <a:gd name="connsiteX4" fmla="*/ 441447 w 608344"/>
                  <a:gd name="connsiteY4" fmla="*/ 449948 h 548582"/>
                  <a:gd name="connsiteX5" fmla="*/ 465642 w 608344"/>
                  <a:gd name="connsiteY5" fmla="*/ 474204 h 548582"/>
                  <a:gd name="connsiteX6" fmla="*/ 489932 w 608344"/>
                  <a:gd name="connsiteY6" fmla="*/ 450043 h 548582"/>
                  <a:gd name="connsiteX7" fmla="*/ 545532 w 608344"/>
                  <a:gd name="connsiteY7" fmla="*/ 394709 h 548582"/>
                  <a:gd name="connsiteX8" fmla="*/ 481962 w 608344"/>
                  <a:gd name="connsiteY8" fmla="*/ 296170 h 548582"/>
                  <a:gd name="connsiteX9" fmla="*/ 608344 w 608344"/>
                  <a:gd name="connsiteY9" fmla="*/ 422376 h 548582"/>
                  <a:gd name="connsiteX10" fmla="*/ 481962 w 608344"/>
                  <a:gd name="connsiteY10" fmla="*/ 548582 h 548582"/>
                  <a:gd name="connsiteX11" fmla="*/ 355579 w 608344"/>
                  <a:gd name="connsiteY11" fmla="*/ 422376 h 548582"/>
                  <a:gd name="connsiteX12" fmla="*/ 481962 w 608344"/>
                  <a:gd name="connsiteY12" fmla="*/ 296170 h 548582"/>
                  <a:gd name="connsiteX13" fmla="*/ 255835 w 608344"/>
                  <a:gd name="connsiteY13" fmla="*/ 446 h 548582"/>
                  <a:gd name="connsiteX14" fmla="*/ 317801 w 608344"/>
                  <a:gd name="connsiteY14" fmla="*/ 13616 h 548582"/>
                  <a:gd name="connsiteX15" fmla="*/ 348072 w 608344"/>
                  <a:gd name="connsiteY15" fmla="*/ 41661 h 548582"/>
                  <a:gd name="connsiteX16" fmla="*/ 381190 w 608344"/>
                  <a:gd name="connsiteY16" fmla="*/ 146831 h 548582"/>
                  <a:gd name="connsiteX17" fmla="*/ 378913 w 608344"/>
                  <a:gd name="connsiteY17" fmla="*/ 156211 h 548582"/>
                  <a:gd name="connsiteX18" fmla="*/ 387833 w 608344"/>
                  <a:gd name="connsiteY18" fmla="*/ 200458 h 548582"/>
                  <a:gd name="connsiteX19" fmla="*/ 366387 w 608344"/>
                  <a:gd name="connsiteY19" fmla="*/ 237694 h 548582"/>
                  <a:gd name="connsiteX20" fmla="*/ 351393 w 608344"/>
                  <a:gd name="connsiteY20" fmla="*/ 278720 h 548582"/>
                  <a:gd name="connsiteX21" fmla="*/ 351393 w 608344"/>
                  <a:gd name="connsiteY21" fmla="*/ 322873 h 548582"/>
                  <a:gd name="connsiteX22" fmla="*/ 317611 w 608344"/>
                  <a:gd name="connsiteY22" fmla="*/ 422358 h 548582"/>
                  <a:gd name="connsiteX23" fmla="*/ 376635 w 608344"/>
                  <a:gd name="connsiteY23" fmla="*/ 548088 h 548582"/>
                  <a:gd name="connsiteX24" fmla="*/ 26855 w 608344"/>
                  <a:gd name="connsiteY24" fmla="*/ 548088 h 548582"/>
                  <a:gd name="connsiteX25" fmla="*/ 0 w 608344"/>
                  <a:gd name="connsiteY25" fmla="*/ 521274 h 548582"/>
                  <a:gd name="connsiteX26" fmla="*/ 0 w 608344"/>
                  <a:gd name="connsiteY26" fmla="*/ 473806 h 548582"/>
                  <a:gd name="connsiteX27" fmla="*/ 19453 w 608344"/>
                  <a:gd name="connsiteY27" fmla="*/ 432969 h 548582"/>
                  <a:gd name="connsiteX28" fmla="*/ 173751 w 608344"/>
                  <a:gd name="connsiteY28" fmla="*/ 334242 h 548582"/>
                  <a:gd name="connsiteX29" fmla="*/ 176408 w 608344"/>
                  <a:gd name="connsiteY29" fmla="*/ 329884 h 548582"/>
                  <a:gd name="connsiteX30" fmla="*/ 176408 w 608344"/>
                  <a:gd name="connsiteY30" fmla="*/ 278720 h 548582"/>
                  <a:gd name="connsiteX31" fmla="*/ 161320 w 608344"/>
                  <a:gd name="connsiteY31" fmla="*/ 237694 h 548582"/>
                  <a:gd name="connsiteX32" fmla="*/ 139969 w 608344"/>
                  <a:gd name="connsiteY32" fmla="*/ 200458 h 548582"/>
                  <a:gd name="connsiteX33" fmla="*/ 148320 w 608344"/>
                  <a:gd name="connsiteY33" fmla="*/ 156211 h 548582"/>
                  <a:gd name="connsiteX34" fmla="*/ 146042 w 608344"/>
                  <a:gd name="connsiteY34" fmla="*/ 146736 h 548582"/>
                  <a:gd name="connsiteX35" fmla="*/ 145758 w 608344"/>
                  <a:gd name="connsiteY35" fmla="*/ 95099 h 548582"/>
                  <a:gd name="connsiteX36" fmla="*/ 176029 w 608344"/>
                  <a:gd name="connsiteY36" fmla="*/ 42135 h 548582"/>
                  <a:gd name="connsiteX37" fmla="*/ 203928 w 608344"/>
                  <a:gd name="connsiteY37" fmla="*/ 19017 h 548582"/>
                  <a:gd name="connsiteX38" fmla="*/ 231162 w 608344"/>
                  <a:gd name="connsiteY38" fmla="*/ 5089 h 548582"/>
                  <a:gd name="connsiteX39" fmla="*/ 255835 w 608344"/>
                  <a:gd name="connsiteY39" fmla="*/ 446 h 54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8344" h="548582">
                    <a:moveTo>
                      <a:pt x="521432" y="370453"/>
                    </a:moveTo>
                    <a:lnTo>
                      <a:pt x="465737" y="425787"/>
                    </a:lnTo>
                    <a:lnTo>
                      <a:pt x="442491" y="402479"/>
                    </a:lnTo>
                    <a:lnTo>
                      <a:pt x="418201" y="426545"/>
                    </a:lnTo>
                    <a:lnTo>
                      <a:pt x="441447" y="449948"/>
                    </a:lnTo>
                    <a:lnTo>
                      <a:pt x="465642" y="474204"/>
                    </a:lnTo>
                    <a:lnTo>
                      <a:pt x="489932" y="450043"/>
                    </a:lnTo>
                    <a:lnTo>
                      <a:pt x="545532" y="394709"/>
                    </a:lnTo>
                    <a:close/>
                    <a:moveTo>
                      <a:pt x="481962" y="296170"/>
                    </a:moveTo>
                    <a:cubicBezTo>
                      <a:pt x="551795" y="296170"/>
                      <a:pt x="608344" y="352641"/>
                      <a:pt x="608344" y="422376"/>
                    </a:cubicBezTo>
                    <a:cubicBezTo>
                      <a:pt x="608344" y="492111"/>
                      <a:pt x="551795" y="548582"/>
                      <a:pt x="481962" y="548582"/>
                    </a:cubicBezTo>
                    <a:cubicBezTo>
                      <a:pt x="412129" y="548582"/>
                      <a:pt x="355579" y="492111"/>
                      <a:pt x="355579" y="422376"/>
                    </a:cubicBezTo>
                    <a:cubicBezTo>
                      <a:pt x="355579" y="352641"/>
                      <a:pt x="412129" y="296170"/>
                      <a:pt x="481962" y="296170"/>
                    </a:cubicBezTo>
                    <a:close/>
                    <a:moveTo>
                      <a:pt x="255835" y="446"/>
                    </a:moveTo>
                    <a:cubicBezTo>
                      <a:pt x="282785" y="-1828"/>
                      <a:pt x="303187" y="4899"/>
                      <a:pt x="317801" y="13616"/>
                    </a:cubicBezTo>
                    <a:cubicBezTo>
                      <a:pt x="339721" y="25744"/>
                      <a:pt x="348072" y="41661"/>
                      <a:pt x="348072" y="41661"/>
                    </a:cubicBezTo>
                    <a:cubicBezTo>
                      <a:pt x="348072" y="41661"/>
                      <a:pt x="398176" y="45167"/>
                      <a:pt x="381190" y="146831"/>
                    </a:cubicBezTo>
                    <a:cubicBezTo>
                      <a:pt x="380621" y="149863"/>
                      <a:pt x="379862" y="153085"/>
                      <a:pt x="378913" y="156211"/>
                    </a:cubicBezTo>
                    <a:cubicBezTo>
                      <a:pt x="388592" y="156211"/>
                      <a:pt x="398271" y="163507"/>
                      <a:pt x="387833" y="200458"/>
                    </a:cubicBezTo>
                    <a:cubicBezTo>
                      <a:pt x="379672" y="229262"/>
                      <a:pt x="372080" y="237221"/>
                      <a:pt x="366387" y="237694"/>
                    </a:cubicBezTo>
                    <a:cubicBezTo>
                      <a:pt x="364394" y="250675"/>
                      <a:pt x="359175" y="265076"/>
                      <a:pt x="351393" y="278720"/>
                    </a:cubicBezTo>
                    <a:lnTo>
                      <a:pt x="351393" y="322873"/>
                    </a:lnTo>
                    <a:cubicBezTo>
                      <a:pt x="330232" y="350539"/>
                      <a:pt x="317611" y="385027"/>
                      <a:pt x="317611" y="422358"/>
                    </a:cubicBezTo>
                    <a:cubicBezTo>
                      <a:pt x="317611" y="472764"/>
                      <a:pt x="340480" y="518053"/>
                      <a:pt x="376635" y="548088"/>
                    </a:cubicBezTo>
                    <a:lnTo>
                      <a:pt x="26855" y="548088"/>
                    </a:lnTo>
                    <a:cubicBezTo>
                      <a:pt x="12052" y="548088"/>
                      <a:pt x="0" y="536055"/>
                      <a:pt x="0" y="521274"/>
                    </a:cubicBezTo>
                    <a:lnTo>
                      <a:pt x="0" y="473806"/>
                    </a:lnTo>
                    <a:cubicBezTo>
                      <a:pt x="0" y="457983"/>
                      <a:pt x="7212" y="443013"/>
                      <a:pt x="19453" y="432969"/>
                    </a:cubicBezTo>
                    <a:cubicBezTo>
                      <a:pt x="86638" y="377921"/>
                      <a:pt x="159043" y="341443"/>
                      <a:pt x="173751" y="334242"/>
                    </a:cubicBezTo>
                    <a:cubicBezTo>
                      <a:pt x="175365" y="333484"/>
                      <a:pt x="176408" y="331779"/>
                      <a:pt x="176408" y="329884"/>
                    </a:cubicBezTo>
                    <a:lnTo>
                      <a:pt x="176408" y="278720"/>
                    </a:lnTo>
                    <a:cubicBezTo>
                      <a:pt x="168437" y="265076"/>
                      <a:pt x="163313" y="250675"/>
                      <a:pt x="161320" y="237694"/>
                    </a:cubicBezTo>
                    <a:cubicBezTo>
                      <a:pt x="155627" y="237221"/>
                      <a:pt x="148035" y="229072"/>
                      <a:pt x="139969" y="200458"/>
                    </a:cubicBezTo>
                    <a:cubicBezTo>
                      <a:pt x="129531" y="164170"/>
                      <a:pt x="138925" y="156496"/>
                      <a:pt x="148320" y="156211"/>
                    </a:cubicBezTo>
                    <a:cubicBezTo>
                      <a:pt x="147371" y="153085"/>
                      <a:pt x="146612" y="149863"/>
                      <a:pt x="146042" y="146736"/>
                    </a:cubicBezTo>
                    <a:cubicBezTo>
                      <a:pt x="142436" y="128450"/>
                      <a:pt x="141487" y="111396"/>
                      <a:pt x="145758" y="95099"/>
                    </a:cubicBezTo>
                    <a:cubicBezTo>
                      <a:pt x="150787" y="73212"/>
                      <a:pt x="162744" y="55684"/>
                      <a:pt x="176029" y="42135"/>
                    </a:cubicBezTo>
                    <a:cubicBezTo>
                      <a:pt x="184379" y="33134"/>
                      <a:pt x="193869" y="25459"/>
                      <a:pt x="203928" y="19017"/>
                    </a:cubicBezTo>
                    <a:cubicBezTo>
                      <a:pt x="212183" y="13332"/>
                      <a:pt x="221293" y="8405"/>
                      <a:pt x="231162" y="5089"/>
                    </a:cubicBezTo>
                    <a:cubicBezTo>
                      <a:pt x="238849" y="2625"/>
                      <a:pt x="247105" y="825"/>
                      <a:pt x="255835" y="446"/>
                    </a:cubicBezTo>
                    <a:close/>
                  </a:path>
                </a:pathLst>
              </a:custGeom>
              <a:solidFill>
                <a:schemeClr val="bg1"/>
              </a:solidFill>
              <a:ln>
                <a:noFill/>
              </a:ln>
            </p:spPr>
            <p:txBody>
              <a:bodyPr wrap="square" lIns="91440" tIns="45720" rIns="91440" bIns="45720">
                <a:normAutofit/>
              </a:bodyPr>
              <a:lstStyle/>
              <a:p>
                <a:endParaRPr lang="zh-CN" altLang="en-US"/>
              </a:p>
            </p:txBody>
          </p:sp>
        </p:grpSp>
        <p:sp>
          <p:nvSpPr>
            <p:cNvPr id="1053833" name="íṥḷïḓê"/>
            <p:cNvSpPr/>
            <p:nvPr/>
          </p:nvSpPr>
          <p:spPr>
            <a:xfrm>
              <a:off x="673099" y="4719862"/>
              <a:ext cx="5471176" cy="3464661"/>
            </a:xfrm>
            <a:prstGeom prst="roundRect">
              <a:avLst>
                <a:gd name="adj" fmla="val 388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normAutofit fontScale="87500" lnSpcReduction="10000"/>
            </a:bodyPr>
            <a:lstStyle/>
            <a:p>
              <a:pPr>
                <a:lnSpc>
                  <a:spcPct val="150000"/>
                </a:lnSpc>
              </a:pPr>
              <a:r>
                <a:rPr lang="zh-CN" altLang="en-US" sz="1600" b="1" dirty="0">
                  <a:solidFill>
                    <a:schemeClr val="tx1"/>
                  </a:solidFill>
                  <a:latin typeface="+mn-ea"/>
                </a:rPr>
                <a:t>为建立企业主数据管理奠定平台基础</a:t>
              </a:r>
              <a:endParaRPr lang="zh-CN" altLang="en-US" sz="1600" b="1" dirty="0">
                <a:solidFill>
                  <a:schemeClr val="tx1"/>
                </a:solidFill>
                <a:latin typeface="+mn-ea"/>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支持主数据规范化定义，生命周期管理和版本跟踪。</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沿用成熟的数据整合技术，降低系统建设的风险。</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以数据流的优化和数据整合为着眼点，尽量维持现有的业务流程和操作功能。</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统合著名市场研究分析机构的建议和业界最佳实践的技术方案，投资获得充分的保障。</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具有可扩展性、延伸性、稳定性</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统一数据的业务定义和业务处理规则，减少系统新建、改造、优化时，在数据设计上要耗费的时程。</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为建设企业级</a:t>
              </a:r>
              <a:r>
                <a:rPr lang="en-US" altLang="zh-CN" sz="1600" dirty="0">
                  <a:solidFill>
                    <a:schemeClr val="tx1"/>
                  </a:solidFill>
                  <a:latin typeface="微软雅黑 Light" panose="020B0502040204020203" pitchFamily="34" charset="-122"/>
                  <a:ea typeface="微软雅黑 Light" panose="020B0502040204020203" pitchFamily="34" charset="-122"/>
                </a:rPr>
                <a:t>MDM</a:t>
              </a:r>
              <a:r>
                <a:rPr lang="zh-CN" altLang="en-US" sz="1600" dirty="0">
                  <a:solidFill>
                    <a:schemeClr val="tx1"/>
                  </a:solidFill>
                  <a:latin typeface="微软雅黑 Light" panose="020B0502040204020203" pitchFamily="34" charset="-122"/>
                  <a:ea typeface="微软雅黑 Light" panose="020B0502040204020203" pitchFamily="34" charset="-122"/>
                </a:rPr>
                <a:t>创造条件。</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sp>
          <p:nvSpPr>
            <p:cNvPr id="1053834" name="ï$ļiḓe"/>
            <p:cNvSpPr/>
            <p:nvPr/>
          </p:nvSpPr>
          <p:spPr>
            <a:xfrm>
              <a:off x="6203523" y="4719862"/>
              <a:ext cx="5471176" cy="3464661"/>
            </a:xfrm>
            <a:prstGeom prst="roundRect">
              <a:avLst>
                <a:gd name="adj" fmla="val 388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normAutofit fontScale="87500"/>
            </a:bodyPr>
            <a:lstStyle/>
            <a:p>
              <a:pPr>
                <a:lnSpc>
                  <a:spcPct val="150000"/>
                </a:lnSpc>
              </a:pPr>
              <a:r>
                <a:rPr lang="zh-CN" altLang="en-US" sz="1600" b="1" dirty="0">
                  <a:solidFill>
                    <a:schemeClr val="tx1"/>
                  </a:solidFill>
                  <a:latin typeface="+mn-ea"/>
                </a:rPr>
                <a:t>信息系统更好为企业提供前瞻性服务</a:t>
              </a:r>
              <a:endParaRPr lang="zh-CN" altLang="en-US" sz="1600" b="1" dirty="0">
                <a:solidFill>
                  <a:schemeClr val="tx1"/>
                </a:solidFill>
                <a:latin typeface="+mn-ea"/>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经项目建设进行规范的落地、验证、反馈，提高了规范的可实践价值，为企业其它项目建设的规范方面的工作起引导作用。</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为未来系统建设、系统管理、系统质量、系统效能的提升奠定基础。缩短系统建设的周期，降低人力及资金成本投入。</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技术不断革新演化，企业主数据相对稳定，统一的主数据为业务系统整合创造条件，使系统整合优化提升所付出的时间和人力成本更低。</a:t>
              </a:r>
              <a:endParaRPr lang="zh-CN" altLang="en-US" sz="1600" dirty="0">
                <a:solidFill>
                  <a:schemeClr val="tx1"/>
                </a:solidFill>
                <a:latin typeface="微软雅黑 Light" panose="020B0502040204020203" pitchFamily="34" charset="-122"/>
                <a:ea typeface="微软雅黑 Light" panose="020B0502040204020203" pitchFamily="34" charset="-122"/>
              </a:endParaRPr>
            </a:p>
            <a:p>
              <a:pPr marL="171450" indent="-171450">
                <a:lnSpc>
                  <a:spcPct val="150000"/>
                </a:lnSpc>
                <a:buFont typeface="Arial" panose="020B0604020202020204" pitchFamily="34" charset="0"/>
                <a:buChar char="•"/>
              </a:pPr>
              <a:r>
                <a:rPr lang="zh-CN" altLang="en-US" sz="1600" dirty="0">
                  <a:solidFill>
                    <a:schemeClr val="tx1"/>
                  </a:solidFill>
                  <a:latin typeface="微软雅黑 Light" panose="020B0502040204020203" pitchFamily="34" charset="-122"/>
                  <a:ea typeface="微软雅黑 Light" panose="020B0502040204020203" pitchFamily="34" charset="-122"/>
                </a:rPr>
                <a:t>为企业架构团队在进行系统修正、完善和重新设计时提供了额外的价值。</a:t>
              </a:r>
              <a:endParaRPr lang="zh-CN" altLang="en-US" sz="1600" dirty="0">
                <a:solidFill>
                  <a:schemeClr val="tx1"/>
                </a:solidFill>
                <a:latin typeface="微软雅黑 Light" panose="020B0502040204020203" pitchFamily="34" charset="-122"/>
                <a:ea typeface="微软雅黑 Light" panose="020B0502040204020203" pitchFamily="34" charset="-122"/>
              </a:endParaRPr>
            </a:p>
          </p:txBody>
        </p:sp>
        <p:grpSp>
          <p:nvGrpSpPr>
            <p:cNvPr id="713" name="îšľidê"/>
            <p:cNvGrpSpPr/>
            <p:nvPr/>
          </p:nvGrpSpPr>
          <p:grpSpPr>
            <a:xfrm>
              <a:off x="7942362" y="2772228"/>
              <a:ext cx="1837698" cy="1728674"/>
              <a:chOff x="2438468" y="2772228"/>
              <a:chExt cx="1837698" cy="1728674"/>
            </a:xfrm>
          </p:grpSpPr>
          <p:sp>
            <p:nvSpPr>
              <p:cNvPr id="1053835" name="íṣľíḋê"/>
              <p:cNvSpPr/>
              <p:nvPr/>
            </p:nvSpPr>
            <p:spPr>
              <a:xfrm>
                <a:off x="2438468" y="2772228"/>
                <a:ext cx="1837698" cy="1728674"/>
              </a:xfrm>
              <a:custGeom>
                <a:avLst/>
                <a:gdLst/>
                <a:ahLst/>
                <a:cxnLst>
                  <a:cxn ang="0">
                    <a:pos x="wd2" y="hd2"/>
                  </a:cxn>
                  <a:cxn ang="5400000">
                    <a:pos x="wd2" y="hd2"/>
                  </a:cxn>
                  <a:cxn ang="10800000">
                    <a:pos x="wd2" y="hd2"/>
                  </a:cxn>
                  <a:cxn ang="16200000">
                    <a:pos x="wd2" y="hd2"/>
                  </a:cxn>
                </a:cxnLst>
                <a:rect l="0" t="0" r="r" b="b"/>
                <a:pathLst>
                  <a:path w="21600" h="21600" extrusionOk="0">
                    <a:moveTo>
                      <a:pt x="13769" y="0"/>
                    </a:moveTo>
                    <a:cubicBezTo>
                      <a:pt x="0" y="0"/>
                      <a:pt x="0" y="0"/>
                      <a:pt x="0" y="0"/>
                    </a:cubicBezTo>
                    <a:cubicBezTo>
                      <a:pt x="1002" y="572"/>
                      <a:pt x="1930" y="1429"/>
                      <a:pt x="2672" y="2532"/>
                    </a:cubicBezTo>
                    <a:cubicBezTo>
                      <a:pt x="4231" y="4696"/>
                      <a:pt x="5085" y="7636"/>
                      <a:pt x="5085" y="10780"/>
                    </a:cubicBezTo>
                    <a:cubicBezTo>
                      <a:pt x="5085" y="13964"/>
                      <a:pt x="4231" y="16904"/>
                      <a:pt x="2672" y="19068"/>
                    </a:cubicBezTo>
                    <a:cubicBezTo>
                      <a:pt x="1930" y="20171"/>
                      <a:pt x="1002" y="21028"/>
                      <a:pt x="0" y="21600"/>
                    </a:cubicBezTo>
                    <a:cubicBezTo>
                      <a:pt x="13769" y="21600"/>
                      <a:pt x="13769" y="21600"/>
                      <a:pt x="13769" y="21600"/>
                    </a:cubicBezTo>
                    <a:cubicBezTo>
                      <a:pt x="18297" y="21600"/>
                      <a:pt x="21600" y="16782"/>
                      <a:pt x="21600" y="10780"/>
                    </a:cubicBezTo>
                    <a:cubicBezTo>
                      <a:pt x="21600" y="4818"/>
                      <a:pt x="18297" y="0"/>
                      <a:pt x="13769" y="0"/>
                    </a:cubicBezTo>
                    <a:close/>
                  </a:path>
                </a:pathLst>
              </a:custGeom>
              <a:solidFill>
                <a:schemeClr val="accent5">
                  <a:lumMod val="75000"/>
                </a:schemeClr>
              </a:solidFill>
              <a:ln w="12700">
                <a:miter lim="400000"/>
              </a:ln>
            </p:spPr>
            <p:txBody>
              <a:bodyPr wrap="square" lIns="91440" tIns="45720" rIns="91440" bIns="45720" anchor="ctr">
                <a:normAutofit/>
              </a:bodyPr>
              <a:lstStyle/>
              <a:p>
                <a:pPr algn="ctr"/>
              </a:p>
            </p:txBody>
          </p:sp>
          <p:sp>
            <p:nvSpPr>
              <p:cNvPr id="1053836" name="ïşḷiďé"/>
              <p:cNvSpPr/>
              <p:nvPr/>
            </p:nvSpPr>
            <p:spPr>
              <a:xfrm>
                <a:off x="2844140" y="3631240"/>
                <a:ext cx="1397242" cy="47012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square" lIns="91440" tIns="45720" rIns="91440" bIns="45720" anchor="ctr">
                <a:normAutofit fontScale="93571" lnSpcReduction="10000"/>
              </a:bodyPr>
              <a:lstStyle/>
              <a:p>
                <a:pPr algn="ctr" defTabSz="914400"/>
                <a:r>
                  <a:rPr lang="zh-CN" altLang="en-US" sz="2800" b="1" dirty="0">
                    <a:solidFill>
                      <a:schemeClr val="bg1"/>
                    </a:solidFill>
                  </a:rPr>
                  <a:t>长期</a:t>
                </a:r>
                <a:endParaRPr lang="zh-CN" altLang="en-US" sz="2800" b="1" dirty="0">
                  <a:solidFill>
                    <a:schemeClr val="bg1"/>
                  </a:solidFill>
                </a:endParaRPr>
              </a:p>
            </p:txBody>
          </p:sp>
          <p:sp>
            <p:nvSpPr>
              <p:cNvPr id="1053837" name="îṧļïḑe"/>
              <p:cNvSpPr/>
              <p:nvPr/>
            </p:nvSpPr>
            <p:spPr bwMode="auto">
              <a:xfrm>
                <a:off x="3236717" y="3075697"/>
                <a:ext cx="559428" cy="478010"/>
              </a:xfrm>
              <a:custGeom>
                <a:avLst/>
                <a:gdLst>
                  <a:gd name="connsiteX0" fmla="*/ 560224 w 607107"/>
                  <a:gd name="connsiteY0" fmla="*/ 279860 h 518750"/>
                  <a:gd name="connsiteX1" fmla="*/ 582459 w 607107"/>
                  <a:gd name="connsiteY1" fmla="*/ 280220 h 518750"/>
                  <a:gd name="connsiteX2" fmla="*/ 606440 w 607107"/>
                  <a:gd name="connsiteY2" fmla="*/ 300513 h 518750"/>
                  <a:gd name="connsiteX3" fmla="*/ 596135 w 607107"/>
                  <a:gd name="connsiteY3" fmla="*/ 329751 h 518750"/>
                  <a:gd name="connsiteX4" fmla="*/ 571865 w 607107"/>
                  <a:gd name="connsiteY4" fmla="*/ 348793 h 518750"/>
                  <a:gd name="connsiteX5" fmla="*/ 371834 w 607107"/>
                  <a:gd name="connsiteY5" fmla="*/ 500269 h 518750"/>
                  <a:gd name="connsiteX6" fmla="*/ 134050 w 607107"/>
                  <a:gd name="connsiteY6" fmla="*/ 494210 h 518750"/>
                  <a:gd name="connsiteX7" fmla="*/ 67213 w 607107"/>
                  <a:gd name="connsiteY7" fmla="*/ 511040 h 518750"/>
                  <a:gd name="connsiteX8" fmla="*/ 61145 w 607107"/>
                  <a:gd name="connsiteY8" fmla="*/ 511040 h 518750"/>
                  <a:gd name="connsiteX9" fmla="*/ 59701 w 607107"/>
                  <a:gd name="connsiteY9" fmla="*/ 510560 h 518750"/>
                  <a:gd name="connsiteX10" fmla="*/ 55656 w 607107"/>
                  <a:gd name="connsiteY10" fmla="*/ 507674 h 518750"/>
                  <a:gd name="connsiteX11" fmla="*/ 7502 w 607107"/>
                  <a:gd name="connsiteY11" fmla="*/ 432081 h 518750"/>
                  <a:gd name="connsiteX12" fmla="*/ 1435 w 607107"/>
                  <a:gd name="connsiteY12" fmla="*/ 423521 h 518750"/>
                  <a:gd name="connsiteX13" fmla="*/ 183 w 607107"/>
                  <a:gd name="connsiteY13" fmla="*/ 417077 h 518750"/>
                  <a:gd name="connsiteX14" fmla="*/ 4131 w 607107"/>
                  <a:gd name="connsiteY14" fmla="*/ 411788 h 518750"/>
                  <a:gd name="connsiteX15" fmla="*/ 95527 w 607107"/>
                  <a:gd name="connsiteY15" fmla="*/ 376588 h 518750"/>
                  <a:gd name="connsiteX16" fmla="*/ 266570 w 607107"/>
                  <a:gd name="connsiteY16" fmla="*/ 330231 h 518750"/>
                  <a:gd name="connsiteX17" fmla="*/ 327147 w 607107"/>
                  <a:gd name="connsiteY17" fmla="*/ 372741 h 518750"/>
                  <a:gd name="connsiteX18" fmla="*/ 233536 w 607107"/>
                  <a:gd name="connsiteY18" fmla="*/ 417943 h 518750"/>
                  <a:gd name="connsiteX19" fmla="*/ 360084 w 607107"/>
                  <a:gd name="connsiteY19" fmla="*/ 366393 h 518750"/>
                  <a:gd name="connsiteX20" fmla="*/ 365285 w 607107"/>
                  <a:gd name="connsiteY20" fmla="*/ 359372 h 518750"/>
                  <a:gd name="connsiteX21" fmla="*/ 524482 w 607107"/>
                  <a:gd name="connsiteY21" fmla="*/ 291473 h 518750"/>
                  <a:gd name="connsiteX22" fmla="*/ 560224 w 607107"/>
                  <a:gd name="connsiteY22" fmla="*/ 279860 h 518750"/>
                  <a:gd name="connsiteX23" fmla="*/ 231201 w 607107"/>
                  <a:gd name="connsiteY23" fmla="*/ 114447 h 518750"/>
                  <a:gd name="connsiteX24" fmla="*/ 227733 w 607107"/>
                  <a:gd name="connsiteY24" fmla="*/ 115409 h 518750"/>
                  <a:gd name="connsiteX25" fmla="*/ 204232 w 607107"/>
                  <a:gd name="connsiteY25" fmla="*/ 127912 h 518750"/>
                  <a:gd name="connsiteX26" fmla="*/ 200572 w 607107"/>
                  <a:gd name="connsiteY26" fmla="*/ 136280 h 518750"/>
                  <a:gd name="connsiteX27" fmla="*/ 203269 w 607107"/>
                  <a:gd name="connsiteY27" fmla="*/ 146860 h 518750"/>
                  <a:gd name="connsiteX28" fmla="*/ 207410 w 607107"/>
                  <a:gd name="connsiteY28" fmla="*/ 151862 h 518750"/>
                  <a:gd name="connsiteX29" fmla="*/ 213960 w 607107"/>
                  <a:gd name="connsiteY29" fmla="*/ 151573 h 518750"/>
                  <a:gd name="connsiteX30" fmla="*/ 222340 w 607107"/>
                  <a:gd name="connsiteY30" fmla="*/ 147053 h 518750"/>
                  <a:gd name="connsiteX31" fmla="*/ 222340 w 607107"/>
                  <a:gd name="connsiteY31" fmla="*/ 230058 h 518750"/>
                  <a:gd name="connsiteX32" fmla="*/ 229756 w 607107"/>
                  <a:gd name="connsiteY32" fmla="*/ 237464 h 518750"/>
                  <a:gd name="connsiteX33" fmla="*/ 243433 w 607107"/>
                  <a:gd name="connsiteY33" fmla="*/ 237464 h 518750"/>
                  <a:gd name="connsiteX34" fmla="*/ 250850 w 607107"/>
                  <a:gd name="connsiteY34" fmla="*/ 230058 h 518750"/>
                  <a:gd name="connsiteX35" fmla="*/ 250850 w 607107"/>
                  <a:gd name="connsiteY35" fmla="*/ 121853 h 518750"/>
                  <a:gd name="connsiteX36" fmla="*/ 243433 w 607107"/>
                  <a:gd name="connsiteY36" fmla="*/ 114447 h 518750"/>
                  <a:gd name="connsiteX37" fmla="*/ 230719 w 607107"/>
                  <a:gd name="connsiteY37" fmla="*/ 76070 h 518750"/>
                  <a:gd name="connsiteX38" fmla="*/ 330794 w 607107"/>
                  <a:gd name="connsiteY38" fmla="*/ 176004 h 518750"/>
                  <a:gd name="connsiteX39" fmla="*/ 230719 w 607107"/>
                  <a:gd name="connsiteY39" fmla="*/ 275841 h 518750"/>
                  <a:gd name="connsiteX40" fmla="*/ 130741 w 607107"/>
                  <a:gd name="connsiteY40" fmla="*/ 176004 h 518750"/>
                  <a:gd name="connsiteX41" fmla="*/ 230719 w 607107"/>
                  <a:gd name="connsiteY41" fmla="*/ 76070 h 518750"/>
                  <a:gd name="connsiteX42" fmla="*/ 371906 w 607107"/>
                  <a:gd name="connsiteY42" fmla="*/ 39432 h 518750"/>
                  <a:gd name="connsiteX43" fmla="*/ 368246 w 607107"/>
                  <a:gd name="connsiteY43" fmla="*/ 40297 h 518750"/>
                  <a:gd name="connsiteX44" fmla="*/ 344168 w 607107"/>
                  <a:gd name="connsiteY44" fmla="*/ 53185 h 518750"/>
                  <a:gd name="connsiteX45" fmla="*/ 340412 w 607107"/>
                  <a:gd name="connsiteY45" fmla="*/ 61744 h 518750"/>
                  <a:gd name="connsiteX46" fmla="*/ 343109 w 607107"/>
                  <a:gd name="connsiteY46" fmla="*/ 72612 h 518750"/>
                  <a:gd name="connsiteX47" fmla="*/ 347443 w 607107"/>
                  <a:gd name="connsiteY47" fmla="*/ 77709 h 518750"/>
                  <a:gd name="connsiteX48" fmla="*/ 354089 w 607107"/>
                  <a:gd name="connsiteY48" fmla="*/ 77421 h 518750"/>
                  <a:gd name="connsiteX49" fmla="*/ 362757 w 607107"/>
                  <a:gd name="connsiteY49" fmla="*/ 72804 h 518750"/>
                  <a:gd name="connsiteX50" fmla="*/ 362757 w 607107"/>
                  <a:gd name="connsiteY50" fmla="*/ 157919 h 518750"/>
                  <a:gd name="connsiteX51" fmla="*/ 370365 w 607107"/>
                  <a:gd name="connsiteY51" fmla="*/ 165517 h 518750"/>
                  <a:gd name="connsiteX52" fmla="*/ 384331 w 607107"/>
                  <a:gd name="connsiteY52" fmla="*/ 165517 h 518750"/>
                  <a:gd name="connsiteX53" fmla="*/ 391939 w 607107"/>
                  <a:gd name="connsiteY53" fmla="*/ 157919 h 518750"/>
                  <a:gd name="connsiteX54" fmla="*/ 391939 w 607107"/>
                  <a:gd name="connsiteY54" fmla="*/ 47029 h 518750"/>
                  <a:gd name="connsiteX55" fmla="*/ 384331 w 607107"/>
                  <a:gd name="connsiteY55" fmla="*/ 39432 h 518750"/>
                  <a:gd name="connsiteX56" fmla="*/ 371328 w 607107"/>
                  <a:gd name="connsiteY56" fmla="*/ 0 h 518750"/>
                  <a:gd name="connsiteX57" fmla="*/ 473901 w 607107"/>
                  <a:gd name="connsiteY57" fmla="*/ 102426 h 518750"/>
                  <a:gd name="connsiteX58" fmla="*/ 371328 w 607107"/>
                  <a:gd name="connsiteY58" fmla="*/ 204852 h 518750"/>
                  <a:gd name="connsiteX59" fmla="*/ 342531 w 607107"/>
                  <a:gd name="connsiteY59" fmla="*/ 200717 h 518750"/>
                  <a:gd name="connsiteX60" fmla="*/ 348117 w 607107"/>
                  <a:gd name="connsiteY60" fmla="*/ 167440 h 518750"/>
                  <a:gd name="connsiteX61" fmla="*/ 274342 w 607107"/>
                  <a:gd name="connsiteY61" fmla="*/ 69150 h 518750"/>
                  <a:gd name="connsiteX62" fmla="*/ 371328 w 607107"/>
                  <a:gd name="connsiteY62" fmla="*/ 0 h 51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07107" h="518750">
                    <a:moveTo>
                      <a:pt x="560224" y="279860"/>
                    </a:moveTo>
                    <a:cubicBezTo>
                      <a:pt x="569819" y="278441"/>
                      <a:pt x="577162" y="279018"/>
                      <a:pt x="582459" y="280220"/>
                    </a:cubicBezTo>
                    <a:cubicBezTo>
                      <a:pt x="595268" y="283010"/>
                      <a:pt x="604032" y="289742"/>
                      <a:pt x="606440" y="300513"/>
                    </a:cubicBezTo>
                    <a:cubicBezTo>
                      <a:pt x="608751" y="310804"/>
                      <a:pt x="604995" y="322826"/>
                      <a:pt x="596135" y="329751"/>
                    </a:cubicBezTo>
                    <a:cubicBezTo>
                      <a:pt x="587949" y="336098"/>
                      <a:pt x="579762" y="342542"/>
                      <a:pt x="571865" y="348793"/>
                    </a:cubicBezTo>
                    <a:lnTo>
                      <a:pt x="371834" y="500269"/>
                    </a:lnTo>
                    <a:cubicBezTo>
                      <a:pt x="306826" y="545471"/>
                      <a:pt x="137614" y="493440"/>
                      <a:pt x="134050" y="494210"/>
                    </a:cubicBezTo>
                    <a:lnTo>
                      <a:pt x="67213" y="511040"/>
                    </a:lnTo>
                    <a:cubicBezTo>
                      <a:pt x="65479" y="511521"/>
                      <a:pt x="63264" y="511425"/>
                      <a:pt x="61145" y="511040"/>
                    </a:cubicBezTo>
                    <a:cubicBezTo>
                      <a:pt x="60567" y="510848"/>
                      <a:pt x="60086" y="510752"/>
                      <a:pt x="59701" y="510560"/>
                    </a:cubicBezTo>
                    <a:cubicBezTo>
                      <a:pt x="58063" y="510079"/>
                      <a:pt x="56715" y="509021"/>
                      <a:pt x="55656" y="507674"/>
                    </a:cubicBezTo>
                    <a:cubicBezTo>
                      <a:pt x="40150" y="486131"/>
                      <a:pt x="22430" y="453335"/>
                      <a:pt x="7502" y="432081"/>
                    </a:cubicBezTo>
                    <a:lnTo>
                      <a:pt x="1435" y="423521"/>
                    </a:lnTo>
                    <a:cubicBezTo>
                      <a:pt x="183" y="421694"/>
                      <a:pt x="-299" y="419289"/>
                      <a:pt x="183" y="417077"/>
                    </a:cubicBezTo>
                    <a:cubicBezTo>
                      <a:pt x="664" y="414865"/>
                      <a:pt x="1723" y="412750"/>
                      <a:pt x="4131" y="411788"/>
                    </a:cubicBezTo>
                    <a:lnTo>
                      <a:pt x="95527" y="376588"/>
                    </a:lnTo>
                    <a:cubicBezTo>
                      <a:pt x="155816" y="356487"/>
                      <a:pt x="154179" y="328885"/>
                      <a:pt x="266570" y="330231"/>
                    </a:cubicBezTo>
                    <a:cubicBezTo>
                      <a:pt x="296618" y="330520"/>
                      <a:pt x="351706" y="324172"/>
                      <a:pt x="327147" y="372741"/>
                    </a:cubicBezTo>
                    <a:cubicBezTo>
                      <a:pt x="316650" y="393515"/>
                      <a:pt x="281979" y="420059"/>
                      <a:pt x="233536" y="417943"/>
                    </a:cubicBezTo>
                    <a:cubicBezTo>
                      <a:pt x="233344" y="419193"/>
                      <a:pt x="327244" y="456605"/>
                      <a:pt x="360084" y="366393"/>
                    </a:cubicBezTo>
                    <a:cubicBezTo>
                      <a:pt x="360084" y="366393"/>
                      <a:pt x="361433" y="361007"/>
                      <a:pt x="365285" y="359372"/>
                    </a:cubicBezTo>
                    <a:cubicBezTo>
                      <a:pt x="389940" y="348793"/>
                      <a:pt x="522459" y="292338"/>
                      <a:pt x="524482" y="291473"/>
                    </a:cubicBezTo>
                    <a:cubicBezTo>
                      <a:pt x="538784" y="284693"/>
                      <a:pt x="550629" y="281278"/>
                      <a:pt x="560224" y="279860"/>
                    </a:cubicBezTo>
                    <a:close/>
                    <a:moveTo>
                      <a:pt x="231201" y="114447"/>
                    </a:moveTo>
                    <a:cubicBezTo>
                      <a:pt x="230045" y="114447"/>
                      <a:pt x="228793" y="114832"/>
                      <a:pt x="227733" y="115409"/>
                    </a:cubicBezTo>
                    <a:lnTo>
                      <a:pt x="204232" y="127912"/>
                    </a:lnTo>
                    <a:cubicBezTo>
                      <a:pt x="201246" y="129548"/>
                      <a:pt x="199705" y="133010"/>
                      <a:pt x="200572" y="136280"/>
                    </a:cubicBezTo>
                    <a:lnTo>
                      <a:pt x="203269" y="146860"/>
                    </a:lnTo>
                    <a:cubicBezTo>
                      <a:pt x="203847" y="149073"/>
                      <a:pt x="205388" y="150900"/>
                      <a:pt x="207410" y="151862"/>
                    </a:cubicBezTo>
                    <a:cubicBezTo>
                      <a:pt x="209529" y="152727"/>
                      <a:pt x="211937" y="152631"/>
                      <a:pt x="213960" y="151573"/>
                    </a:cubicBezTo>
                    <a:lnTo>
                      <a:pt x="222340" y="147053"/>
                    </a:lnTo>
                    <a:lnTo>
                      <a:pt x="222340" y="230058"/>
                    </a:lnTo>
                    <a:cubicBezTo>
                      <a:pt x="222340" y="234098"/>
                      <a:pt x="225711" y="237464"/>
                      <a:pt x="229756" y="237464"/>
                    </a:cubicBezTo>
                    <a:lnTo>
                      <a:pt x="243433" y="237464"/>
                    </a:lnTo>
                    <a:cubicBezTo>
                      <a:pt x="247479" y="237464"/>
                      <a:pt x="250850" y="234098"/>
                      <a:pt x="250850" y="230058"/>
                    </a:cubicBezTo>
                    <a:lnTo>
                      <a:pt x="250850" y="121853"/>
                    </a:lnTo>
                    <a:cubicBezTo>
                      <a:pt x="250850" y="117813"/>
                      <a:pt x="247479" y="114447"/>
                      <a:pt x="243433" y="114447"/>
                    </a:cubicBezTo>
                    <a:close/>
                    <a:moveTo>
                      <a:pt x="230719" y="76070"/>
                    </a:moveTo>
                    <a:cubicBezTo>
                      <a:pt x="286006" y="76070"/>
                      <a:pt x="330794" y="120795"/>
                      <a:pt x="330794" y="176004"/>
                    </a:cubicBezTo>
                    <a:cubicBezTo>
                      <a:pt x="330794" y="231116"/>
                      <a:pt x="286006" y="275841"/>
                      <a:pt x="230719" y="275841"/>
                    </a:cubicBezTo>
                    <a:cubicBezTo>
                      <a:pt x="175529" y="275841"/>
                      <a:pt x="130741" y="231116"/>
                      <a:pt x="130741" y="176004"/>
                    </a:cubicBezTo>
                    <a:cubicBezTo>
                      <a:pt x="130741" y="120795"/>
                      <a:pt x="175529" y="76070"/>
                      <a:pt x="230719" y="76070"/>
                    </a:cubicBezTo>
                    <a:close/>
                    <a:moveTo>
                      <a:pt x="371906" y="39432"/>
                    </a:moveTo>
                    <a:cubicBezTo>
                      <a:pt x="370654" y="39432"/>
                      <a:pt x="369402" y="39720"/>
                      <a:pt x="368246" y="40297"/>
                    </a:cubicBezTo>
                    <a:lnTo>
                      <a:pt x="344168" y="53185"/>
                    </a:lnTo>
                    <a:cubicBezTo>
                      <a:pt x="341086" y="54819"/>
                      <a:pt x="339545" y="58378"/>
                      <a:pt x="340412" y="61744"/>
                    </a:cubicBezTo>
                    <a:lnTo>
                      <a:pt x="343109" y="72612"/>
                    </a:lnTo>
                    <a:cubicBezTo>
                      <a:pt x="343687" y="74920"/>
                      <a:pt x="345324" y="76747"/>
                      <a:pt x="347443" y="77709"/>
                    </a:cubicBezTo>
                    <a:cubicBezTo>
                      <a:pt x="349562" y="78671"/>
                      <a:pt x="352066" y="78575"/>
                      <a:pt x="354089" y="77421"/>
                    </a:cubicBezTo>
                    <a:lnTo>
                      <a:pt x="362757" y="72804"/>
                    </a:lnTo>
                    <a:lnTo>
                      <a:pt x="362757" y="157919"/>
                    </a:lnTo>
                    <a:cubicBezTo>
                      <a:pt x="362757" y="162054"/>
                      <a:pt x="366224" y="165517"/>
                      <a:pt x="370365" y="165517"/>
                    </a:cubicBezTo>
                    <a:lnTo>
                      <a:pt x="384331" y="165517"/>
                    </a:lnTo>
                    <a:cubicBezTo>
                      <a:pt x="388568" y="165517"/>
                      <a:pt x="391939" y="162054"/>
                      <a:pt x="391939" y="157919"/>
                    </a:cubicBezTo>
                    <a:lnTo>
                      <a:pt x="391939" y="47029"/>
                    </a:lnTo>
                    <a:cubicBezTo>
                      <a:pt x="391939" y="42798"/>
                      <a:pt x="388568" y="39432"/>
                      <a:pt x="384331" y="39432"/>
                    </a:cubicBezTo>
                    <a:close/>
                    <a:moveTo>
                      <a:pt x="371328" y="0"/>
                    </a:moveTo>
                    <a:cubicBezTo>
                      <a:pt x="428056" y="0"/>
                      <a:pt x="473901" y="45875"/>
                      <a:pt x="473901" y="102426"/>
                    </a:cubicBezTo>
                    <a:cubicBezTo>
                      <a:pt x="473901" y="158977"/>
                      <a:pt x="428056" y="204852"/>
                      <a:pt x="371328" y="204852"/>
                    </a:cubicBezTo>
                    <a:cubicBezTo>
                      <a:pt x="361312" y="204852"/>
                      <a:pt x="351681" y="203409"/>
                      <a:pt x="342531" y="200717"/>
                    </a:cubicBezTo>
                    <a:cubicBezTo>
                      <a:pt x="346095" y="190234"/>
                      <a:pt x="348117" y="179077"/>
                      <a:pt x="348117" y="167440"/>
                    </a:cubicBezTo>
                    <a:cubicBezTo>
                      <a:pt x="348117" y="120892"/>
                      <a:pt x="317008" y="81556"/>
                      <a:pt x="274342" y="69150"/>
                    </a:cubicBezTo>
                    <a:cubicBezTo>
                      <a:pt x="288211" y="28949"/>
                      <a:pt x="326447" y="0"/>
                      <a:pt x="371328" y="0"/>
                    </a:cubicBezTo>
                    <a:close/>
                  </a:path>
                </a:pathLst>
              </a:custGeom>
              <a:solidFill>
                <a:schemeClr val="bg1"/>
              </a:solidFill>
              <a:ln>
                <a:noFill/>
              </a:ln>
            </p:spPr>
            <p:txBody>
              <a:bodyPr wrap="square" lIns="91440" tIns="45720" rIns="91440" bIns="45720">
                <a:normAutofit/>
              </a:bodyPr>
              <a:lstStyle>
                <a:defPPr>
                  <a:defRPr lang="zh-CN"/>
                </a:defPPr>
                <a:lvl1pPr marL="0" algn="l" defTabSz="914400" rtl="0" eaLnBrk="1" latinLnBrk="0" hangingPunct="1">
                  <a:defRPr sz="1800" kern="1200">
                    <a:solidFill>
                      <a:schemeClr val="tx1"/>
                    </a:solidFill>
                  </a:defRPr>
                </a:lvl1pPr>
                <a:lvl2pPr marL="457200" algn="l" defTabSz="914400" rtl="0" eaLnBrk="1" latinLnBrk="0" hangingPunct="1">
                  <a:defRPr sz="1800" kern="1200">
                    <a:solidFill>
                      <a:schemeClr val="tx1"/>
                    </a:solidFill>
                  </a:defRPr>
                </a:lvl2pPr>
                <a:lvl3pPr marL="914400" algn="l" defTabSz="914400" rtl="0" eaLnBrk="1" latinLnBrk="0" hangingPunct="1">
                  <a:defRPr sz="1800" kern="1200">
                    <a:solidFill>
                      <a:schemeClr val="tx1"/>
                    </a:solidFill>
                  </a:defRPr>
                </a:lvl3pPr>
                <a:lvl4pPr marL="1371600" algn="l" defTabSz="914400" rtl="0" eaLnBrk="1" latinLnBrk="0" hangingPunct="1">
                  <a:defRPr sz="1800" kern="1200">
                    <a:solidFill>
                      <a:schemeClr val="tx1"/>
                    </a:solidFill>
                  </a:defRPr>
                </a:lvl4pPr>
                <a:lvl5pPr marL="1828800" algn="l" defTabSz="914400" rtl="0" eaLnBrk="1" latinLnBrk="0" hangingPunct="1">
                  <a:defRPr sz="1800" kern="1200">
                    <a:solidFill>
                      <a:schemeClr val="tx1"/>
                    </a:solidFill>
                  </a:defRPr>
                </a:lvl5pPr>
                <a:lvl6pPr marL="2286000" algn="l" defTabSz="914400" rtl="0" eaLnBrk="1" latinLnBrk="0" hangingPunct="1">
                  <a:defRPr sz="1800" kern="1200">
                    <a:solidFill>
                      <a:schemeClr val="tx1"/>
                    </a:solidFill>
                  </a:defRPr>
                </a:lvl6pPr>
                <a:lvl7pPr marL="2743200" algn="l" defTabSz="914400" rtl="0" eaLnBrk="1" latinLnBrk="0" hangingPunct="1">
                  <a:defRPr sz="1800" kern="1200">
                    <a:solidFill>
                      <a:schemeClr val="tx1"/>
                    </a:solidFill>
                  </a:defRPr>
                </a:lvl7pPr>
                <a:lvl8pPr marL="3200400" algn="l" defTabSz="914400" rtl="0" eaLnBrk="1" latinLnBrk="0" hangingPunct="1">
                  <a:defRPr sz="1800" kern="1200">
                    <a:solidFill>
                      <a:schemeClr val="tx1"/>
                    </a:solidFill>
                  </a:defRPr>
                </a:lvl8pPr>
                <a:lvl9pPr marL="3657600" algn="l" defTabSz="914400" rtl="0" eaLnBrk="1" latinLnBrk="0" hangingPunct="1">
                  <a:defRPr sz="1800" kern="1200">
                    <a:solidFill>
                      <a:schemeClr val="tx1"/>
                    </a:solidFill>
                  </a:defRPr>
                </a:lvl9pPr>
              </a:lstStyle>
              <a:p>
                <a:endParaRPr lang="zh-CN" altLang="en-US"/>
              </a:p>
            </p:txBody>
          </p:sp>
        </p:grpSp>
      </p:gr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838" name="标题 4"/>
          <p:cNvSpPr>
            <a:spLocks noGrp="1"/>
          </p:cNvSpPr>
          <p:nvPr>
            <p:ph type="title"/>
          </p:nvPr>
        </p:nvSpPr>
        <p:spPr>
          <a:xfrm>
            <a:off x="4778135" y="3087442"/>
            <a:ext cx="5988603" cy="895350"/>
          </a:xfrm>
        </p:spPr>
        <p:txBody>
          <a:bodyPr>
            <a:normAutofit/>
          </a:bodyPr>
          <a:lstStyle/>
          <a:p>
            <a:r>
              <a:rPr lang="zh-CN" altLang="en-US" sz="3600" dirty="0"/>
              <a:t>XX公司信息化项目规划建议</a:t>
            </a:r>
            <a:endParaRPr lang="zh-CN" altLang="en-US" sz="3600" dirty="0"/>
          </a:p>
        </p:txBody>
      </p:sp>
      <p:sp>
        <p:nvSpPr>
          <p:cNvPr id="1053839" name="文本框 8"/>
          <p:cNvSpPr txBox="1"/>
          <p:nvPr/>
        </p:nvSpPr>
        <p:spPr>
          <a:xfrm>
            <a:off x="3673094" y="3041461"/>
            <a:ext cx="1029774" cy="895350"/>
          </a:xfrm>
          <a:prstGeom prst="rect">
            <a:avLst/>
          </a:prstGeom>
          <a:noFill/>
          <a:ln w="117475">
            <a:noFill/>
          </a:ln>
        </p:spPr>
        <p:txBody>
          <a:bodyPr wrap="none" rtlCol="0">
            <a:prstTxWarp prst="textPlai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pPr>
            <a:r>
              <a:rPr kumimoji="0" lang="en-US" altLang="zh-CN"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rPr>
              <a:t>03</a:t>
            </a:r>
            <a:endParaRPr kumimoji="0" lang="zh-CN" altLang="en-US"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endParaRPr>
          </a:p>
        </p:txBody>
      </p:sp>
      <p:sp>
        <p:nvSpPr>
          <p:cNvPr id="1053840" name="矩形 1"/>
          <p:cNvSpPr/>
          <p:nvPr/>
        </p:nvSpPr>
        <p:spPr>
          <a:xfrm>
            <a:off x="4323818" y="4077860"/>
            <a:ext cx="6096000" cy="2505455"/>
          </a:xfrm>
          <a:prstGeom prst="rect">
            <a:avLst/>
          </a:prstGeom>
        </p:spPr>
        <p:txBody>
          <a:bodyPr>
            <a:spAutoFit/>
          </a:bodyPr>
          <a:lstStyle/>
          <a:p>
            <a:pPr lvl="1">
              <a:lnSpc>
                <a:spcPct val="140000"/>
              </a:lnSpc>
              <a:spcBef>
                <a:spcPct val="50000"/>
              </a:spcBef>
              <a:buFont typeface="Wingdings" panose="05000000000000000000" pitchFamily="2" charset="2"/>
              <a:buChar char="p"/>
            </a:pPr>
            <a:r>
              <a:rPr lang="zh-CN" altLang="en-US" sz="2400" b="1" dirty="0">
                <a:solidFill>
                  <a:srgbClr val="FFFF00"/>
                </a:solidFill>
              </a:rPr>
              <a:t>XX公司信息化项目规划原则及方法</a:t>
            </a:r>
            <a:endParaRPr lang="zh-CN" altLang="en-US" sz="2400" b="1" dirty="0">
              <a:solidFill>
                <a:srgbClr val="FFFF00"/>
              </a:solidFill>
            </a:endParaRPr>
          </a:p>
          <a:p>
            <a:pPr lvl="1">
              <a:lnSpc>
                <a:spcPct val="140000"/>
              </a:lnSpc>
              <a:spcBef>
                <a:spcPct val="50000"/>
              </a:spcBef>
              <a:buFont typeface="Wingdings" panose="05000000000000000000" pitchFamily="2" charset="2"/>
              <a:buChar char="p"/>
            </a:pPr>
            <a:r>
              <a:rPr lang="zh-CN" altLang="en-US" sz="2400" dirty="0">
                <a:solidFill>
                  <a:schemeClr val="bg1">
                    <a:lumMod val="75000"/>
                  </a:schemeClr>
                </a:solidFill>
              </a:rPr>
              <a:t>XX公司信息化项目定义及分析</a:t>
            </a:r>
            <a:endParaRPr lang="zh-CN" altLang="en-US" sz="2400" dirty="0">
              <a:solidFill>
                <a:schemeClr val="bg1">
                  <a:lumMod val="75000"/>
                </a:schemeClr>
              </a:solidFill>
            </a:endParaRPr>
          </a:p>
          <a:p>
            <a:pPr lvl="1">
              <a:lnSpc>
                <a:spcPct val="140000"/>
              </a:lnSpc>
              <a:spcBef>
                <a:spcPct val="50000"/>
              </a:spcBef>
              <a:buFont typeface="Wingdings" panose="05000000000000000000" pitchFamily="2" charset="2"/>
              <a:buChar char="p"/>
            </a:pPr>
            <a:r>
              <a:rPr lang="zh-CN" altLang="en-US" sz="2400" dirty="0">
                <a:solidFill>
                  <a:schemeClr val="bg1">
                    <a:lumMod val="75000"/>
                  </a:schemeClr>
                </a:solidFill>
              </a:rPr>
              <a:t>XX公司信息化项目实施路径规划</a:t>
            </a:r>
            <a:endParaRPr lang="zh-CN" altLang="en-US" sz="2400" dirty="0">
              <a:solidFill>
                <a:schemeClr val="bg1">
                  <a:lumMod val="75000"/>
                </a:schemeClr>
              </a:solidFill>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841"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在考虑具体的建设计划之前，我们首先需要明确总体项目建设原则以指导项目计划的制定，信息中心采用如下</a:t>
            </a:r>
            <a:r>
              <a:rPr lang="en-US" altLang="zh-CN" sz="2400" dirty="0">
                <a:solidFill>
                  <a:schemeClr val="bg1"/>
                </a:solidFill>
              </a:rPr>
              <a:t>IT</a:t>
            </a:r>
            <a:r>
              <a:rPr lang="zh-CN" altLang="en-US" sz="2400" dirty="0">
                <a:solidFill>
                  <a:schemeClr val="bg1"/>
                </a:solidFill>
              </a:rPr>
              <a:t>项目规划指导原则：</a:t>
            </a:r>
            <a:endParaRPr lang="zh-CN" altLang="en-US" sz="2400" dirty="0">
              <a:solidFill>
                <a:schemeClr val="bg1"/>
              </a:solidFill>
            </a:endParaRPr>
          </a:p>
        </p:txBody>
      </p:sp>
      <p:grpSp>
        <p:nvGrpSpPr>
          <p:cNvPr id="716" name="组合 26"/>
          <p:cNvGrpSpPr/>
          <p:nvPr/>
        </p:nvGrpSpPr>
        <p:grpSpPr>
          <a:xfrm>
            <a:off x="377825" y="1126283"/>
            <a:ext cx="11354829" cy="5384599"/>
            <a:chOff x="377825" y="1432915"/>
            <a:chExt cx="8385175" cy="4731947"/>
          </a:xfrm>
        </p:grpSpPr>
        <p:sp>
          <p:nvSpPr>
            <p:cNvPr id="1053842" name="Rectangle 3"/>
            <p:cNvSpPr>
              <a:spLocks noChangeArrowheads="1"/>
            </p:cNvSpPr>
            <p:nvPr/>
          </p:nvSpPr>
          <p:spPr bwMode="auto">
            <a:xfrm>
              <a:off x="3076575" y="3249613"/>
              <a:ext cx="3000375" cy="1085850"/>
            </a:xfrm>
            <a:prstGeom prst="rect">
              <a:avLst/>
            </a:prstGeom>
            <a:solidFill>
              <a:schemeClr val="accent1"/>
            </a:solidFill>
            <a:ln>
              <a:noFill/>
            </a:ln>
            <a:effectLst>
              <a:outerShdw dist="35921" dir="2700000" algn="ctr" rotWithShape="0">
                <a:srgbClr val="808080"/>
              </a:outerShdw>
            </a:effectLst>
          </p:spPr>
          <p:txBody>
            <a:bodyPr/>
            <a:lstStyle/>
            <a:p>
              <a:pPr algn="ctr"/>
              <a:endParaRPr lang="zh-CN" altLang="zh-CN" dirty="0">
                <a:solidFill>
                  <a:schemeClr val="bg1"/>
                </a:solidFill>
              </a:endParaRPr>
            </a:p>
          </p:txBody>
        </p:sp>
        <p:sp>
          <p:nvSpPr>
            <p:cNvPr id="1053843" name="Freeform 4"/>
            <p:cNvSpPr/>
            <p:nvPr/>
          </p:nvSpPr>
          <p:spPr bwMode="auto">
            <a:xfrm>
              <a:off x="377825" y="1857375"/>
              <a:ext cx="4124325" cy="1854200"/>
            </a:xfrm>
            <a:custGeom>
              <a:avLst/>
              <a:gdLst>
                <a:gd name="T0" fmla="*/ 0 w 2444"/>
                <a:gd name="T1" fmla="*/ 1014 h 1014"/>
                <a:gd name="T2" fmla="*/ 1518 w 2444"/>
                <a:gd name="T3" fmla="*/ 1014 h 1014"/>
                <a:gd name="T4" fmla="*/ 1518 w 2444"/>
                <a:gd name="T5" fmla="*/ 696 h 1014"/>
                <a:gd name="T6" fmla="*/ 2444 w 2444"/>
                <a:gd name="T7" fmla="*/ 696 h 1014"/>
                <a:gd name="T8" fmla="*/ 2444 w 2444"/>
                <a:gd name="T9" fmla="*/ 0 h 1014"/>
                <a:gd name="T10" fmla="*/ 0 w 2444"/>
                <a:gd name="T11" fmla="*/ 0 h 1014"/>
                <a:gd name="T12" fmla="*/ 0 w 2444"/>
                <a:gd name="T13" fmla="*/ 1014 h 1014"/>
              </a:gdLst>
              <a:ahLst/>
              <a:cxnLst>
                <a:cxn ang="0">
                  <a:pos x="T0" y="T1"/>
                </a:cxn>
                <a:cxn ang="0">
                  <a:pos x="T2" y="T3"/>
                </a:cxn>
                <a:cxn ang="0">
                  <a:pos x="T4" y="T5"/>
                </a:cxn>
                <a:cxn ang="0">
                  <a:pos x="T6" y="T7"/>
                </a:cxn>
                <a:cxn ang="0">
                  <a:pos x="T8" y="T9"/>
                </a:cxn>
                <a:cxn ang="0">
                  <a:pos x="T10" y="T11"/>
                </a:cxn>
                <a:cxn ang="0">
                  <a:pos x="T12" y="T13"/>
                </a:cxn>
              </a:cxnLst>
              <a:rect l="0" t="0" r="r" b="b"/>
              <a:pathLst>
                <a:path w="2444" h="1014">
                  <a:moveTo>
                    <a:pt x="0" y="1014"/>
                  </a:moveTo>
                  <a:lnTo>
                    <a:pt x="1518" y="1014"/>
                  </a:lnTo>
                  <a:lnTo>
                    <a:pt x="1518" y="696"/>
                  </a:lnTo>
                  <a:lnTo>
                    <a:pt x="2444" y="696"/>
                  </a:lnTo>
                  <a:lnTo>
                    <a:pt x="2444" y="0"/>
                  </a:lnTo>
                  <a:lnTo>
                    <a:pt x="0" y="0"/>
                  </a:lnTo>
                  <a:lnTo>
                    <a:pt x="0" y="1014"/>
                  </a:lnTo>
                </a:path>
              </a:pathLst>
            </a:custGeom>
            <a:noFill/>
            <a:ln w="6350" cmpd="sng">
              <a:solidFill>
                <a:srgbClr val="000000"/>
              </a:solidFill>
              <a:prstDash val="solid"/>
              <a:round/>
            </a:ln>
          </p:spPr>
          <p:txBody>
            <a:bodyPr/>
            <a:lstStyle/>
            <a:p>
              <a:endParaRPr lang="zh-CN" altLang="en-US"/>
            </a:p>
          </p:txBody>
        </p:sp>
        <p:sp>
          <p:nvSpPr>
            <p:cNvPr id="1053844" name="Freeform 5"/>
            <p:cNvSpPr/>
            <p:nvPr/>
          </p:nvSpPr>
          <p:spPr bwMode="auto">
            <a:xfrm>
              <a:off x="4638675" y="1857375"/>
              <a:ext cx="4124325" cy="1854200"/>
            </a:xfrm>
            <a:custGeom>
              <a:avLst/>
              <a:gdLst>
                <a:gd name="T0" fmla="*/ 2444 w 2444"/>
                <a:gd name="T1" fmla="*/ 1014 h 1014"/>
                <a:gd name="T2" fmla="*/ 926 w 2444"/>
                <a:gd name="T3" fmla="*/ 1014 h 1014"/>
                <a:gd name="T4" fmla="*/ 926 w 2444"/>
                <a:gd name="T5" fmla="*/ 696 h 1014"/>
                <a:gd name="T6" fmla="*/ 0 w 2444"/>
                <a:gd name="T7" fmla="*/ 696 h 1014"/>
                <a:gd name="T8" fmla="*/ 0 w 2444"/>
                <a:gd name="T9" fmla="*/ 0 h 1014"/>
                <a:gd name="T10" fmla="*/ 2444 w 2444"/>
                <a:gd name="T11" fmla="*/ 0 h 1014"/>
                <a:gd name="T12" fmla="*/ 2444 w 2444"/>
                <a:gd name="T13" fmla="*/ 1014 h 1014"/>
              </a:gdLst>
              <a:ahLst/>
              <a:cxnLst>
                <a:cxn ang="0">
                  <a:pos x="T0" y="T1"/>
                </a:cxn>
                <a:cxn ang="0">
                  <a:pos x="T2" y="T3"/>
                </a:cxn>
                <a:cxn ang="0">
                  <a:pos x="T4" y="T5"/>
                </a:cxn>
                <a:cxn ang="0">
                  <a:pos x="T6" y="T7"/>
                </a:cxn>
                <a:cxn ang="0">
                  <a:pos x="T8" y="T9"/>
                </a:cxn>
                <a:cxn ang="0">
                  <a:pos x="T10" y="T11"/>
                </a:cxn>
                <a:cxn ang="0">
                  <a:pos x="T12" y="T13"/>
                </a:cxn>
              </a:cxnLst>
              <a:rect l="0" t="0" r="r" b="b"/>
              <a:pathLst>
                <a:path w="2444" h="1014">
                  <a:moveTo>
                    <a:pt x="2444" y="1014"/>
                  </a:moveTo>
                  <a:lnTo>
                    <a:pt x="926" y="1014"/>
                  </a:lnTo>
                  <a:lnTo>
                    <a:pt x="926" y="696"/>
                  </a:lnTo>
                  <a:lnTo>
                    <a:pt x="0" y="696"/>
                  </a:lnTo>
                  <a:lnTo>
                    <a:pt x="0" y="0"/>
                  </a:lnTo>
                  <a:lnTo>
                    <a:pt x="2444" y="0"/>
                  </a:lnTo>
                  <a:lnTo>
                    <a:pt x="2444" y="1014"/>
                  </a:lnTo>
                </a:path>
              </a:pathLst>
            </a:custGeom>
            <a:noFill/>
            <a:ln w="6350" cmpd="sng">
              <a:solidFill>
                <a:srgbClr val="000000"/>
              </a:solidFill>
              <a:prstDash val="solid"/>
              <a:round/>
            </a:ln>
          </p:spPr>
          <p:txBody>
            <a:bodyPr/>
            <a:lstStyle/>
            <a:p>
              <a:endParaRPr lang="zh-CN" altLang="en-US"/>
            </a:p>
          </p:txBody>
        </p:sp>
        <p:sp>
          <p:nvSpPr>
            <p:cNvPr id="1053845" name="Freeform 6"/>
            <p:cNvSpPr/>
            <p:nvPr/>
          </p:nvSpPr>
          <p:spPr bwMode="auto">
            <a:xfrm>
              <a:off x="377825" y="3846513"/>
              <a:ext cx="4124325" cy="1868487"/>
            </a:xfrm>
            <a:custGeom>
              <a:avLst/>
              <a:gdLst>
                <a:gd name="T0" fmla="*/ 0 w 2444"/>
                <a:gd name="T1" fmla="*/ 0 h 1022"/>
                <a:gd name="T2" fmla="*/ 1518 w 2444"/>
                <a:gd name="T3" fmla="*/ 0 h 1022"/>
                <a:gd name="T4" fmla="*/ 1518 w 2444"/>
                <a:gd name="T5" fmla="*/ 326 h 1022"/>
                <a:gd name="T6" fmla="*/ 2444 w 2444"/>
                <a:gd name="T7" fmla="*/ 326 h 1022"/>
                <a:gd name="T8" fmla="*/ 2444 w 2444"/>
                <a:gd name="T9" fmla="*/ 1022 h 1022"/>
                <a:gd name="T10" fmla="*/ 0 w 2444"/>
                <a:gd name="T11" fmla="*/ 1022 h 1022"/>
                <a:gd name="T12" fmla="*/ 0 w 2444"/>
                <a:gd name="T13" fmla="*/ 0 h 1022"/>
              </a:gdLst>
              <a:ahLst/>
              <a:cxnLst>
                <a:cxn ang="0">
                  <a:pos x="T0" y="T1"/>
                </a:cxn>
                <a:cxn ang="0">
                  <a:pos x="T2" y="T3"/>
                </a:cxn>
                <a:cxn ang="0">
                  <a:pos x="T4" y="T5"/>
                </a:cxn>
                <a:cxn ang="0">
                  <a:pos x="T6" y="T7"/>
                </a:cxn>
                <a:cxn ang="0">
                  <a:pos x="T8" y="T9"/>
                </a:cxn>
                <a:cxn ang="0">
                  <a:pos x="T10" y="T11"/>
                </a:cxn>
                <a:cxn ang="0">
                  <a:pos x="T12" y="T13"/>
                </a:cxn>
              </a:cxnLst>
              <a:rect l="0" t="0" r="r" b="b"/>
              <a:pathLst>
                <a:path w="2444" h="1022">
                  <a:moveTo>
                    <a:pt x="0" y="0"/>
                  </a:moveTo>
                  <a:lnTo>
                    <a:pt x="1518" y="0"/>
                  </a:lnTo>
                  <a:lnTo>
                    <a:pt x="1518" y="326"/>
                  </a:lnTo>
                  <a:lnTo>
                    <a:pt x="2444" y="326"/>
                  </a:lnTo>
                  <a:lnTo>
                    <a:pt x="2444" y="1022"/>
                  </a:lnTo>
                  <a:lnTo>
                    <a:pt x="0" y="1022"/>
                  </a:lnTo>
                  <a:lnTo>
                    <a:pt x="0" y="0"/>
                  </a:lnTo>
                </a:path>
              </a:pathLst>
            </a:custGeom>
            <a:noFill/>
            <a:ln w="6350" cmpd="sng">
              <a:solidFill>
                <a:srgbClr val="000000"/>
              </a:solidFill>
              <a:prstDash val="solid"/>
              <a:round/>
            </a:ln>
          </p:spPr>
          <p:txBody>
            <a:bodyPr/>
            <a:lstStyle/>
            <a:p>
              <a:endParaRPr lang="zh-CN" altLang="en-US"/>
            </a:p>
          </p:txBody>
        </p:sp>
        <p:sp>
          <p:nvSpPr>
            <p:cNvPr id="1053846" name="Freeform 7"/>
            <p:cNvSpPr/>
            <p:nvPr/>
          </p:nvSpPr>
          <p:spPr bwMode="auto">
            <a:xfrm>
              <a:off x="4638675" y="3846513"/>
              <a:ext cx="4124325" cy="1868487"/>
            </a:xfrm>
            <a:custGeom>
              <a:avLst/>
              <a:gdLst>
                <a:gd name="T0" fmla="*/ 2444 w 2444"/>
                <a:gd name="T1" fmla="*/ 0 h 1022"/>
                <a:gd name="T2" fmla="*/ 926 w 2444"/>
                <a:gd name="T3" fmla="*/ 0 h 1022"/>
                <a:gd name="T4" fmla="*/ 926 w 2444"/>
                <a:gd name="T5" fmla="*/ 326 h 1022"/>
                <a:gd name="T6" fmla="*/ 0 w 2444"/>
                <a:gd name="T7" fmla="*/ 326 h 1022"/>
                <a:gd name="T8" fmla="*/ 0 w 2444"/>
                <a:gd name="T9" fmla="*/ 1022 h 1022"/>
                <a:gd name="T10" fmla="*/ 2444 w 2444"/>
                <a:gd name="T11" fmla="*/ 1022 h 1022"/>
                <a:gd name="T12" fmla="*/ 2444 w 2444"/>
                <a:gd name="T13" fmla="*/ 0 h 1022"/>
              </a:gdLst>
              <a:ahLst/>
              <a:cxnLst>
                <a:cxn ang="0">
                  <a:pos x="T0" y="T1"/>
                </a:cxn>
                <a:cxn ang="0">
                  <a:pos x="T2" y="T3"/>
                </a:cxn>
                <a:cxn ang="0">
                  <a:pos x="T4" y="T5"/>
                </a:cxn>
                <a:cxn ang="0">
                  <a:pos x="T6" y="T7"/>
                </a:cxn>
                <a:cxn ang="0">
                  <a:pos x="T8" y="T9"/>
                </a:cxn>
                <a:cxn ang="0">
                  <a:pos x="T10" y="T11"/>
                </a:cxn>
                <a:cxn ang="0">
                  <a:pos x="T12" y="T13"/>
                </a:cxn>
              </a:cxnLst>
              <a:rect l="0" t="0" r="r" b="b"/>
              <a:pathLst>
                <a:path w="2444" h="1022">
                  <a:moveTo>
                    <a:pt x="2444" y="0"/>
                  </a:moveTo>
                  <a:lnTo>
                    <a:pt x="926" y="0"/>
                  </a:lnTo>
                  <a:lnTo>
                    <a:pt x="926" y="326"/>
                  </a:lnTo>
                  <a:lnTo>
                    <a:pt x="0" y="326"/>
                  </a:lnTo>
                  <a:lnTo>
                    <a:pt x="0" y="1022"/>
                  </a:lnTo>
                  <a:lnTo>
                    <a:pt x="2444" y="1022"/>
                  </a:lnTo>
                  <a:lnTo>
                    <a:pt x="2444" y="0"/>
                  </a:lnTo>
                </a:path>
              </a:pathLst>
            </a:custGeom>
            <a:noFill/>
            <a:ln w="6350" cmpd="sng">
              <a:solidFill>
                <a:srgbClr val="000000"/>
              </a:solidFill>
              <a:prstDash val="solid"/>
              <a:round/>
            </a:ln>
          </p:spPr>
          <p:txBody>
            <a:bodyPr/>
            <a:lstStyle/>
            <a:p>
              <a:endParaRPr lang="zh-CN" altLang="en-US"/>
            </a:p>
          </p:txBody>
        </p:sp>
        <p:sp>
          <p:nvSpPr>
            <p:cNvPr id="1053847" name="Text Box 8"/>
            <p:cNvSpPr txBox="1">
              <a:spLocks noChangeArrowheads="1"/>
            </p:cNvSpPr>
            <p:nvPr/>
          </p:nvSpPr>
          <p:spPr bwMode="auto">
            <a:xfrm>
              <a:off x="3175000" y="3506974"/>
              <a:ext cx="2801938" cy="575891"/>
            </a:xfrm>
            <a:prstGeom prst="rect">
              <a:avLst/>
            </a:prstGeom>
            <a:noFill/>
            <a:ln>
              <a:noFill/>
            </a:ln>
            <a:effectLst/>
          </p:spPr>
          <p:txBody>
            <a:bodyPr lIns="0" tIns="0" rIns="0" bIns="0" anchor="ctr">
              <a:spAutoFit/>
            </a:bodyPr>
            <a:lstStyle/>
            <a:p>
              <a:pPr algn="ctr"/>
              <a:r>
                <a:rPr kumimoji="1" lang="zh-CN" altLang="en-US" sz="3200" b="1" dirty="0">
                  <a:solidFill>
                    <a:schemeClr val="bg1"/>
                  </a:solidFill>
                </a:rPr>
                <a:t>项目规划指导原则</a:t>
              </a:r>
              <a:endParaRPr kumimoji="1" lang="zh-CN" altLang="en-US" sz="3200" b="1" dirty="0">
                <a:solidFill>
                  <a:schemeClr val="bg1"/>
                </a:solidFill>
              </a:endParaRPr>
            </a:p>
          </p:txBody>
        </p:sp>
        <p:sp>
          <p:nvSpPr>
            <p:cNvPr id="1053848" name="Rectangle 9"/>
            <p:cNvSpPr>
              <a:spLocks noChangeArrowheads="1"/>
            </p:cNvSpPr>
            <p:nvPr/>
          </p:nvSpPr>
          <p:spPr bwMode="auto">
            <a:xfrm>
              <a:off x="539750" y="1981200"/>
              <a:ext cx="3778250" cy="1246424"/>
            </a:xfrm>
            <a:prstGeom prst="rect">
              <a:avLst/>
            </a:prstGeom>
            <a:noFill/>
            <a:ln>
              <a:noFill/>
            </a:ln>
            <a:effectLst/>
          </p:spPr>
          <p:txBody>
            <a:bodyPr lIns="0" tIns="0" rIns="0" bIns="0">
              <a:spAutoFit/>
            </a:bodyPr>
            <a:lstStyle>
              <a:lvl1pPr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1pPr>
              <a:lvl2pPr marL="190500" indent="-189230" algn="l" defTabSz="330200">
                <a:lnSpc>
                  <a:spcPct val="104000"/>
                </a:lnSpc>
                <a:spcBef>
                  <a:spcPct val="20000"/>
                </a:spcBef>
                <a:buClr>
                  <a:schemeClr val="accent1"/>
                </a:buClr>
                <a:buSzPct val="70000"/>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2pPr>
              <a:lvl3pPr marL="371475" indent="-179705"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3pPr>
              <a:lvl4pPr marL="548005" indent="-174625" algn="l" defTabSz="330200">
                <a:lnSpc>
                  <a:spcPct val="104000"/>
                </a:lnSpc>
                <a:spcBef>
                  <a:spcPct val="20000"/>
                </a:spcBef>
                <a:buClr>
                  <a:schemeClr val="accent1"/>
                </a:buClr>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4pPr>
              <a:lvl5pPr marL="1511300" indent="-328930"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5pPr>
              <a:lvl6pPr marL="19685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6pPr>
              <a:lvl7pPr marL="24257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7pPr>
              <a:lvl8pPr marL="28829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8pPr>
              <a:lvl9pPr marL="33401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9pPr>
            </a:lstStyle>
            <a:p>
              <a:pPr lvl="1" eaLnBrk="1" hangingPunct="1">
                <a:lnSpc>
                  <a:spcPct val="100000"/>
                </a:lnSpc>
              </a:pPr>
              <a:r>
                <a:rPr lang="zh-CN" altLang="en-US"/>
                <a:t>降低整体项目实施风险，确保关键需求优先得到快速实施，短时间内看到投资回报，加强管理层和专业人员对新系统的信心。</a:t>
              </a:r>
              <a:endParaRPr lang="zh-CN" altLang="en-US"/>
            </a:p>
            <a:p>
              <a:pPr lvl="1" eaLnBrk="1" hangingPunct="1">
                <a:lnSpc>
                  <a:spcPct val="100000"/>
                </a:lnSpc>
              </a:pPr>
              <a:r>
                <a:rPr lang="zh-CN" altLang="en-US"/>
                <a:t>伴随业务发展需要，充分考虑业务紧迫程度及系统建设的前后依赖关系</a:t>
              </a:r>
              <a:endParaRPr lang="zh-CN" altLang="en-US"/>
            </a:p>
            <a:p>
              <a:pPr lvl="1" eaLnBrk="1" hangingPunct="1">
                <a:lnSpc>
                  <a:spcPct val="100000"/>
                </a:lnSpc>
              </a:pPr>
              <a:r>
                <a:rPr lang="zh-CN" altLang="en-US"/>
                <a:t>考虑信息化现状，需要一个</a:t>
              </a:r>
              <a:endParaRPr lang="zh-CN" altLang="en-US"/>
            </a:p>
            <a:p>
              <a:pPr lvl="1" eaLnBrk="1" hangingPunct="1">
                <a:lnSpc>
                  <a:spcPct val="100000"/>
                </a:lnSpc>
                <a:buFont typeface="宋体" panose="02010600030101010101" pitchFamily="2" charset="-122"/>
                <a:buNone/>
              </a:pPr>
              <a:r>
                <a:rPr lang="zh-CN" altLang="en-US"/>
                <a:t>     循序渐进地全面实现的过程</a:t>
              </a:r>
              <a:endParaRPr lang="zh-CN" altLang="en-US"/>
            </a:p>
          </p:txBody>
        </p:sp>
        <p:sp>
          <p:nvSpPr>
            <p:cNvPr id="1053849" name="Rectangle 10"/>
            <p:cNvSpPr>
              <a:spLocks noChangeArrowheads="1"/>
            </p:cNvSpPr>
            <p:nvPr/>
          </p:nvSpPr>
          <p:spPr bwMode="auto">
            <a:xfrm>
              <a:off x="4805363" y="1981200"/>
              <a:ext cx="3778250" cy="1021426"/>
            </a:xfrm>
            <a:prstGeom prst="rect">
              <a:avLst/>
            </a:prstGeom>
            <a:noFill/>
            <a:ln>
              <a:noFill/>
            </a:ln>
            <a:effectLst/>
          </p:spPr>
          <p:txBody>
            <a:bodyPr lIns="0" tIns="0" rIns="0" bIns="0">
              <a:spAutoFit/>
            </a:bodyPr>
            <a:lstStyle>
              <a:lvl1pPr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1pPr>
              <a:lvl2pPr marL="190500" indent="-189230" algn="l" defTabSz="330200">
                <a:lnSpc>
                  <a:spcPct val="104000"/>
                </a:lnSpc>
                <a:spcBef>
                  <a:spcPct val="20000"/>
                </a:spcBef>
                <a:buClr>
                  <a:schemeClr val="accent1"/>
                </a:buClr>
                <a:buSzPct val="70000"/>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2pPr>
              <a:lvl3pPr marL="371475" indent="-179705"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3pPr>
              <a:lvl4pPr marL="548005" indent="-174625" algn="l" defTabSz="330200">
                <a:lnSpc>
                  <a:spcPct val="104000"/>
                </a:lnSpc>
                <a:spcBef>
                  <a:spcPct val="20000"/>
                </a:spcBef>
                <a:buClr>
                  <a:schemeClr val="accent1"/>
                </a:buClr>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4pPr>
              <a:lvl5pPr marL="1511300" indent="-328930"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5pPr>
              <a:lvl6pPr marL="19685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6pPr>
              <a:lvl7pPr marL="24257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7pPr>
              <a:lvl8pPr marL="28829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8pPr>
              <a:lvl9pPr marL="33401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9pPr>
            </a:lstStyle>
            <a:p>
              <a:pPr lvl="1" eaLnBrk="1" hangingPunct="1">
                <a:lnSpc>
                  <a:spcPct val="100000"/>
                </a:lnSpc>
              </a:pPr>
              <a:r>
                <a:rPr lang="zh-CN" altLang="en-US"/>
                <a:t>信息技术规划、实施以及持续改进的过程中将始终以业务为导向，关注业务价值的实现 </a:t>
              </a:r>
              <a:endParaRPr lang="zh-CN" altLang="en-US"/>
            </a:p>
            <a:p>
              <a:pPr lvl="1" eaLnBrk="1" hangingPunct="1">
                <a:lnSpc>
                  <a:spcPct val="100000"/>
                </a:lnSpc>
              </a:pPr>
              <a:r>
                <a:rPr lang="en-US" altLang="zh-CN"/>
                <a:t>IT</a:t>
              </a:r>
              <a:r>
                <a:rPr lang="zh-CN" altLang="en-US"/>
                <a:t>不仅仅是业务的支撑技术，而是可以带动新的业务发展，提高业务价值的体现 </a:t>
              </a:r>
              <a:endParaRPr lang="zh-CN" altLang="en-US"/>
            </a:p>
            <a:p>
              <a:pPr lvl="1" eaLnBrk="1" hangingPunct="1">
                <a:lnSpc>
                  <a:spcPct val="100000"/>
                </a:lnSpc>
              </a:pPr>
              <a:r>
                <a:rPr lang="zh-CN" altLang="en-US"/>
                <a:t>根据不同业务的成熟度和紧迫性合理分配资源</a:t>
              </a:r>
              <a:endParaRPr lang="zh-CN" altLang="en-US"/>
            </a:p>
          </p:txBody>
        </p:sp>
        <p:sp>
          <p:nvSpPr>
            <p:cNvPr id="1053850" name="Rectangle 11"/>
            <p:cNvSpPr>
              <a:spLocks noChangeArrowheads="1"/>
            </p:cNvSpPr>
            <p:nvPr/>
          </p:nvSpPr>
          <p:spPr bwMode="auto">
            <a:xfrm>
              <a:off x="457200" y="4133850"/>
              <a:ext cx="2432050" cy="752230"/>
            </a:xfrm>
            <a:prstGeom prst="rect">
              <a:avLst/>
            </a:prstGeom>
            <a:noFill/>
            <a:ln>
              <a:noFill/>
            </a:ln>
            <a:effectLst/>
          </p:spPr>
          <p:txBody>
            <a:bodyPr lIns="0" tIns="0" rIns="0" bIns="0">
              <a:spAutoFit/>
            </a:bodyPr>
            <a:lstStyle>
              <a:lvl1pPr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1pPr>
              <a:lvl2pPr marL="190500" indent="-189230" algn="l" defTabSz="330200">
                <a:lnSpc>
                  <a:spcPct val="104000"/>
                </a:lnSpc>
                <a:spcBef>
                  <a:spcPct val="20000"/>
                </a:spcBef>
                <a:buClr>
                  <a:schemeClr val="accent1"/>
                </a:buClr>
                <a:buSzPct val="70000"/>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2pPr>
              <a:lvl3pPr marL="371475" indent="-179705"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3pPr>
              <a:lvl4pPr marL="548005" indent="-174625" algn="l" defTabSz="330200">
                <a:lnSpc>
                  <a:spcPct val="104000"/>
                </a:lnSpc>
                <a:spcBef>
                  <a:spcPct val="20000"/>
                </a:spcBef>
                <a:buClr>
                  <a:schemeClr val="accent1"/>
                </a:buClr>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4pPr>
              <a:lvl5pPr marL="1511300" indent="-328930"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5pPr>
              <a:lvl6pPr marL="19685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6pPr>
              <a:lvl7pPr marL="24257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7pPr>
              <a:lvl8pPr marL="28829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8pPr>
              <a:lvl9pPr marL="33401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9pPr>
            </a:lstStyle>
            <a:p>
              <a:pPr lvl="1" eaLnBrk="1" hangingPunct="1">
                <a:lnSpc>
                  <a:spcPct val="100000"/>
                </a:lnSpc>
              </a:pPr>
              <a:r>
                <a:rPr lang="zh-CN" altLang="en-US"/>
                <a:t>考虑具体的项目需求和软件包的市场情况，选择结合适当的异构平台进行客户化的自主开发工作，以求最大限度降低风险，并充分满足客户的业务需求 </a:t>
              </a:r>
              <a:endParaRPr lang="zh-CN" altLang="en-US"/>
            </a:p>
          </p:txBody>
        </p:sp>
        <p:sp>
          <p:nvSpPr>
            <p:cNvPr id="1053851" name="Rectangle 12"/>
            <p:cNvSpPr>
              <a:spLocks noChangeArrowheads="1"/>
            </p:cNvSpPr>
            <p:nvPr/>
          </p:nvSpPr>
          <p:spPr bwMode="auto">
            <a:xfrm>
              <a:off x="4876800" y="4508500"/>
              <a:ext cx="3657600" cy="566963"/>
            </a:xfrm>
            <a:prstGeom prst="rect">
              <a:avLst/>
            </a:prstGeom>
            <a:noFill/>
            <a:ln>
              <a:noFill/>
            </a:ln>
            <a:effectLst/>
          </p:spPr>
          <p:txBody>
            <a:bodyPr lIns="0" tIns="0" rIns="0" bIns="0">
              <a:spAutoFit/>
            </a:bodyPr>
            <a:lstStyle>
              <a:lvl1pPr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1pPr>
              <a:lvl2pPr marL="190500" indent="-189230" algn="l" defTabSz="330200">
                <a:lnSpc>
                  <a:spcPct val="104000"/>
                </a:lnSpc>
                <a:spcBef>
                  <a:spcPct val="20000"/>
                </a:spcBef>
                <a:buClr>
                  <a:schemeClr val="accent1"/>
                </a:buClr>
                <a:buSzPct val="70000"/>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2pPr>
              <a:lvl3pPr marL="371475" indent="-179705"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3pPr>
              <a:lvl4pPr marL="548005" indent="-174625" algn="l" defTabSz="330200">
                <a:lnSpc>
                  <a:spcPct val="104000"/>
                </a:lnSpc>
                <a:spcBef>
                  <a:spcPct val="20000"/>
                </a:spcBef>
                <a:buClr>
                  <a:schemeClr val="accent1"/>
                </a:buClr>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4pPr>
              <a:lvl5pPr marL="1511300" indent="-328930"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5pPr>
              <a:lvl6pPr marL="19685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6pPr>
              <a:lvl7pPr marL="24257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7pPr>
              <a:lvl8pPr marL="28829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8pPr>
              <a:lvl9pPr marL="33401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9pPr>
            </a:lstStyle>
            <a:p>
              <a:pPr lvl="1" eaLnBrk="1" hangingPunct="1">
                <a:lnSpc>
                  <a:spcPct val="100000"/>
                </a:lnSpc>
              </a:pPr>
              <a:r>
                <a:rPr lang="zh-CN" altLang="en-US"/>
                <a:t>建议实施策略上选择总体项目服务的方式进行 ，此方式具有风险可控，管理规范，进度易于控制，战略目标能够确保实现，系统维护和改进方便等优势 </a:t>
              </a:r>
              <a:endParaRPr lang="zh-CN" altLang="en-US"/>
            </a:p>
          </p:txBody>
        </p:sp>
        <p:sp>
          <p:nvSpPr>
            <p:cNvPr id="1053852" name="Rectangle 13"/>
            <p:cNvSpPr>
              <a:spLocks noChangeArrowheads="1"/>
            </p:cNvSpPr>
            <p:nvPr/>
          </p:nvSpPr>
          <p:spPr bwMode="auto">
            <a:xfrm>
              <a:off x="377825" y="1432915"/>
              <a:ext cx="4122738" cy="540944"/>
            </a:xfrm>
            <a:prstGeom prst="rect">
              <a:avLst/>
            </a:prstGeom>
            <a:solidFill>
              <a:srgbClr val="143B68"/>
            </a:solidFill>
            <a:ln w="25400">
              <a:solidFill>
                <a:srgbClr val="143B68"/>
              </a:solidFill>
              <a:miter lim="800000"/>
            </a:ln>
            <a:effectLst/>
          </p:spPr>
          <p:txBody>
            <a:bodyPr lIns="0" tIns="0" rIns="0" bIns="0" anchor="ctr">
              <a:spAutoFit/>
            </a:bodyPr>
            <a:lstStyle/>
            <a:p>
              <a:endParaRPr lang="zh-CN" altLang="en-US" sz="4000"/>
            </a:p>
          </p:txBody>
        </p:sp>
        <p:sp>
          <p:nvSpPr>
            <p:cNvPr id="1053853" name="Text Box 14"/>
            <p:cNvSpPr txBox="1">
              <a:spLocks noChangeArrowheads="1"/>
            </p:cNvSpPr>
            <p:nvPr/>
          </p:nvSpPr>
          <p:spPr bwMode="auto">
            <a:xfrm>
              <a:off x="511175" y="1577845"/>
              <a:ext cx="3854450" cy="281249"/>
            </a:xfrm>
            <a:prstGeom prst="rect">
              <a:avLst/>
            </a:prstGeom>
            <a:noFill/>
            <a:ln>
              <a:noFill/>
            </a:ln>
            <a:effectLst/>
          </p:spPr>
          <p:txBody>
            <a:bodyPr lIns="0" tIns="0" rIns="0" bIns="0" anchor="ctr">
              <a:spAutoFit/>
            </a:bodyPr>
            <a:lstStyle/>
            <a:p>
              <a:r>
                <a:rPr kumimoji="1" lang="zh-CN" altLang="en-US" sz="1600" b="1">
                  <a:solidFill>
                    <a:schemeClr val="bg1"/>
                  </a:solidFill>
                </a:rPr>
                <a:t>原则一：总体规划、分步实施。</a:t>
              </a:r>
              <a:endParaRPr kumimoji="1" lang="zh-CN" altLang="en-US" sz="1600" b="1">
                <a:solidFill>
                  <a:schemeClr val="bg1"/>
                </a:solidFill>
              </a:endParaRPr>
            </a:p>
          </p:txBody>
        </p:sp>
        <p:sp>
          <p:nvSpPr>
            <p:cNvPr id="1053854" name="Rectangle 15"/>
            <p:cNvSpPr>
              <a:spLocks noChangeArrowheads="1"/>
            </p:cNvSpPr>
            <p:nvPr/>
          </p:nvSpPr>
          <p:spPr bwMode="auto">
            <a:xfrm>
              <a:off x="4640263" y="1432915"/>
              <a:ext cx="4122737" cy="540944"/>
            </a:xfrm>
            <a:prstGeom prst="rect">
              <a:avLst/>
            </a:prstGeom>
            <a:solidFill>
              <a:srgbClr val="143B68"/>
            </a:solidFill>
            <a:ln w="25400">
              <a:solidFill>
                <a:srgbClr val="143B68"/>
              </a:solidFill>
              <a:miter lim="800000"/>
            </a:ln>
            <a:effectLst/>
          </p:spPr>
          <p:txBody>
            <a:bodyPr lIns="0" tIns="0" rIns="0" bIns="0" anchor="ctr">
              <a:spAutoFit/>
            </a:bodyPr>
            <a:lstStyle/>
            <a:p>
              <a:endParaRPr lang="zh-CN" altLang="en-US" sz="4000"/>
            </a:p>
          </p:txBody>
        </p:sp>
        <p:sp>
          <p:nvSpPr>
            <p:cNvPr id="1053855" name="Text Box 16"/>
            <p:cNvSpPr txBox="1">
              <a:spLocks noChangeArrowheads="1"/>
            </p:cNvSpPr>
            <p:nvPr/>
          </p:nvSpPr>
          <p:spPr bwMode="auto">
            <a:xfrm>
              <a:off x="4775200" y="1577845"/>
              <a:ext cx="3854450" cy="281249"/>
            </a:xfrm>
            <a:prstGeom prst="rect">
              <a:avLst/>
            </a:prstGeom>
            <a:noFill/>
            <a:ln>
              <a:noFill/>
            </a:ln>
            <a:effectLst/>
          </p:spPr>
          <p:txBody>
            <a:bodyPr lIns="0" tIns="0" rIns="0" bIns="0" anchor="ctr">
              <a:spAutoFit/>
            </a:bodyPr>
            <a:lstStyle/>
            <a:p>
              <a:r>
                <a:rPr kumimoji="1" lang="zh-CN" altLang="en-US" sz="1600" b="1">
                  <a:solidFill>
                    <a:schemeClr val="bg1"/>
                  </a:solidFill>
                </a:rPr>
                <a:t>原则二：以业务为导向，关注业务价值实现。</a:t>
              </a:r>
              <a:endParaRPr kumimoji="1" lang="zh-CN" altLang="en-US" sz="1600" b="1">
                <a:solidFill>
                  <a:schemeClr val="bg1"/>
                </a:solidFill>
              </a:endParaRPr>
            </a:p>
          </p:txBody>
        </p:sp>
        <p:sp>
          <p:nvSpPr>
            <p:cNvPr id="1053856" name="Rectangle 17"/>
            <p:cNvSpPr>
              <a:spLocks noChangeArrowheads="1"/>
            </p:cNvSpPr>
            <p:nvPr/>
          </p:nvSpPr>
          <p:spPr bwMode="auto">
            <a:xfrm>
              <a:off x="381000" y="5623917"/>
              <a:ext cx="4124325" cy="540944"/>
            </a:xfrm>
            <a:prstGeom prst="rect">
              <a:avLst/>
            </a:prstGeom>
            <a:solidFill>
              <a:srgbClr val="143B68"/>
            </a:solidFill>
            <a:ln w="25400">
              <a:solidFill>
                <a:srgbClr val="143B68"/>
              </a:solidFill>
              <a:miter lim="800000"/>
            </a:ln>
            <a:effectLst/>
          </p:spPr>
          <p:txBody>
            <a:bodyPr lIns="0" tIns="0" rIns="0" bIns="0" anchor="ctr">
              <a:spAutoFit/>
            </a:bodyPr>
            <a:lstStyle/>
            <a:p>
              <a:endParaRPr lang="zh-CN" altLang="en-US" sz="4000"/>
            </a:p>
          </p:txBody>
        </p:sp>
        <p:sp>
          <p:nvSpPr>
            <p:cNvPr id="1053857" name="Text Box 18"/>
            <p:cNvSpPr txBox="1">
              <a:spLocks noChangeArrowheads="1"/>
            </p:cNvSpPr>
            <p:nvPr/>
          </p:nvSpPr>
          <p:spPr bwMode="auto">
            <a:xfrm>
              <a:off x="436563" y="5741858"/>
              <a:ext cx="4135437" cy="281249"/>
            </a:xfrm>
            <a:prstGeom prst="rect">
              <a:avLst/>
            </a:prstGeom>
            <a:noFill/>
            <a:ln>
              <a:noFill/>
            </a:ln>
            <a:effectLst/>
          </p:spPr>
          <p:txBody>
            <a:bodyPr lIns="0" tIns="0" rIns="0" bIns="0" anchor="ctr">
              <a:spAutoFit/>
            </a:bodyPr>
            <a:lstStyle/>
            <a:p>
              <a:r>
                <a:rPr kumimoji="1" lang="zh-CN" altLang="en-US" sz="1600" b="1" dirty="0">
                  <a:solidFill>
                    <a:schemeClr val="bg1"/>
                  </a:solidFill>
                </a:rPr>
                <a:t>原则三：成熟软件包与基于行业解决方案的定制开发相结合。</a:t>
              </a:r>
              <a:endParaRPr kumimoji="1" lang="zh-CN" altLang="en-US" sz="1600" b="1" dirty="0">
                <a:solidFill>
                  <a:schemeClr val="bg1"/>
                </a:solidFill>
              </a:endParaRPr>
            </a:p>
          </p:txBody>
        </p:sp>
        <p:sp>
          <p:nvSpPr>
            <p:cNvPr id="1053858" name="Rectangle 19"/>
            <p:cNvSpPr>
              <a:spLocks noChangeArrowheads="1"/>
            </p:cNvSpPr>
            <p:nvPr/>
          </p:nvSpPr>
          <p:spPr bwMode="auto">
            <a:xfrm>
              <a:off x="4638675" y="5623918"/>
              <a:ext cx="4124325" cy="540944"/>
            </a:xfrm>
            <a:prstGeom prst="rect">
              <a:avLst/>
            </a:prstGeom>
            <a:solidFill>
              <a:srgbClr val="143B68"/>
            </a:solidFill>
            <a:ln w="25400">
              <a:solidFill>
                <a:srgbClr val="143B68"/>
              </a:solidFill>
              <a:miter lim="800000"/>
            </a:ln>
            <a:effectLst/>
          </p:spPr>
          <p:txBody>
            <a:bodyPr lIns="0" tIns="0" rIns="0" bIns="0" anchor="ctr">
              <a:spAutoFit/>
            </a:bodyPr>
            <a:lstStyle/>
            <a:p>
              <a:endParaRPr lang="zh-CN" altLang="en-US" sz="4000"/>
            </a:p>
          </p:txBody>
        </p:sp>
        <p:sp>
          <p:nvSpPr>
            <p:cNvPr id="1053859" name="Text Box 20"/>
            <p:cNvSpPr txBox="1">
              <a:spLocks noChangeArrowheads="1"/>
            </p:cNvSpPr>
            <p:nvPr/>
          </p:nvSpPr>
          <p:spPr bwMode="auto">
            <a:xfrm>
              <a:off x="4773613" y="5741858"/>
              <a:ext cx="3854450" cy="281249"/>
            </a:xfrm>
            <a:prstGeom prst="rect">
              <a:avLst/>
            </a:prstGeom>
            <a:noFill/>
            <a:ln>
              <a:noFill/>
            </a:ln>
            <a:effectLst/>
          </p:spPr>
          <p:txBody>
            <a:bodyPr lIns="0" tIns="0" rIns="0" bIns="0" anchor="ctr">
              <a:spAutoFit/>
            </a:bodyPr>
            <a:lstStyle/>
            <a:p>
              <a:r>
                <a:rPr kumimoji="1" lang="zh-CN" altLang="en-US" sz="1600" b="1">
                  <a:solidFill>
                    <a:schemeClr val="bg1"/>
                  </a:solidFill>
                </a:rPr>
                <a:t>原则四：选择合适的项目管理模式。</a:t>
              </a:r>
              <a:endParaRPr kumimoji="1" lang="zh-CN" altLang="en-US" sz="1600" b="1">
                <a:solidFill>
                  <a:schemeClr val="bg1"/>
                </a:solidFill>
              </a:endParaRPr>
            </a:p>
          </p:txBody>
        </p:sp>
        <p:sp>
          <p:nvSpPr>
            <p:cNvPr id="1053860" name="Rectangle 21"/>
            <p:cNvSpPr>
              <a:spLocks noChangeArrowheads="1"/>
            </p:cNvSpPr>
            <p:nvPr/>
          </p:nvSpPr>
          <p:spPr bwMode="auto">
            <a:xfrm>
              <a:off x="6248400" y="3232150"/>
              <a:ext cx="2514600" cy="189733"/>
            </a:xfrm>
            <a:prstGeom prst="rect">
              <a:avLst/>
            </a:prstGeom>
            <a:noFill/>
            <a:ln>
              <a:noFill/>
            </a:ln>
            <a:effectLst/>
          </p:spPr>
          <p:txBody>
            <a:bodyPr lIns="0" tIns="0" rIns="0" bIns="0">
              <a:spAutoFit/>
            </a:bodyPr>
            <a:lstStyle>
              <a:lvl1pPr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1pPr>
              <a:lvl2pPr marL="190500" indent="-189230" algn="l" defTabSz="330200">
                <a:lnSpc>
                  <a:spcPct val="104000"/>
                </a:lnSpc>
                <a:spcBef>
                  <a:spcPct val="20000"/>
                </a:spcBef>
                <a:buClr>
                  <a:schemeClr val="accent1"/>
                </a:buClr>
                <a:buSzPct val="70000"/>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2pPr>
              <a:lvl3pPr marL="371475" indent="-179705"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3pPr>
              <a:lvl4pPr marL="548005" indent="-174625" algn="l" defTabSz="330200">
                <a:lnSpc>
                  <a:spcPct val="104000"/>
                </a:lnSpc>
                <a:spcBef>
                  <a:spcPct val="20000"/>
                </a:spcBef>
                <a:buClr>
                  <a:schemeClr val="accent1"/>
                </a:buClr>
                <a:buFont typeface="宋体" panose="02010600030101010101" pitchFamily="2" charset="-122"/>
                <a:buChar char="-"/>
                <a:tabLst>
                  <a:tab pos="8521700" algn="r"/>
                </a:tabLst>
                <a:defRPr sz="1400">
                  <a:solidFill>
                    <a:schemeClr val="tx1"/>
                  </a:solidFill>
                  <a:latin typeface="Times New Roman" panose="02020603050405020304" pitchFamily="18" charset="0"/>
                  <a:ea typeface="宋体" panose="02010600030101010101" pitchFamily="2" charset="-122"/>
                </a:defRPr>
              </a:lvl4pPr>
              <a:lvl5pPr marL="1511300" indent="-328930" algn="l" defTabSz="330200">
                <a:lnSpc>
                  <a:spcPct val="104000"/>
                </a:lnSpc>
                <a:spcBef>
                  <a:spcPct val="20000"/>
                </a:spcBef>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5pPr>
              <a:lvl6pPr marL="19685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6pPr>
              <a:lvl7pPr marL="24257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7pPr>
              <a:lvl8pPr marL="28829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8pPr>
              <a:lvl9pPr marL="3340100" indent="-328930" defTabSz="330200" fontAlgn="base">
                <a:lnSpc>
                  <a:spcPct val="104000"/>
                </a:lnSpc>
                <a:spcBef>
                  <a:spcPct val="20000"/>
                </a:spcBef>
                <a:spcAft>
                  <a:spcPct val="0"/>
                </a:spcAft>
                <a:buClr>
                  <a:schemeClr val="accent1"/>
                </a:buClr>
                <a:buFont typeface="Wingdings" panose="05000000000000000000" pitchFamily="2" charset="2"/>
                <a:buChar char="§"/>
                <a:tabLst>
                  <a:tab pos="8521700" algn="r"/>
                </a:tabLst>
                <a:defRPr sz="1400">
                  <a:solidFill>
                    <a:schemeClr val="tx1"/>
                  </a:solidFill>
                  <a:latin typeface="Times New Roman" panose="02020603050405020304" pitchFamily="18" charset="0"/>
                  <a:ea typeface="宋体" panose="02010600030101010101" pitchFamily="2" charset="-122"/>
                </a:defRPr>
              </a:lvl9pPr>
            </a:lstStyle>
            <a:p>
              <a:pPr lvl="1" eaLnBrk="1" hangingPunct="1">
                <a:lnSpc>
                  <a:spcPct val="100000"/>
                </a:lnSpc>
              </a:pPr>
              <a:r>
                <a:rPr lang="zh-CN" altLang="en-US"/>
                <a:t>针对业务价值的不同会有不同的实施策略 </a:t>
              </a:r>
              <a:endParaRPr lang="zh-CN" altLang="en-US"/>
            </a:p>
          </p:txBody>
        </p: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861"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为确保</a:t>
            </a:r>
            <a:r>
              <a:rPr lang="en-US" altLang="zh-CN" sz="2400" dirty="0">
                <a:solidFill>
                  <a:schemeClr val="bg1"/>
                </a:solidFill>
              </a:rPr>
              <a:t>IT</a:t>
            </a:r>
            <a:r>
              <a:rPr lang="zh-CN" altLang="en-US" sz="2400" dirty="0">
                <a:solidFill>
                  <a:schemeClr val="bg1"/>
                </a:solidFill>
              </a:rPr>
              <a:t>项目建设能够在统一规划设计的前提下，在尽可能低的风险中得以顺利展开，我们需要对可能影响项目结果的因素进行分析 </a:t>
            </a:r>
            <a:endParaRPr lang="zh-CN" altLang="en-US" sz="2400" dirty="0">
              <a:solidFill>
                <a:schemeClr val="bg1"/>
              </a:solidFill>
            </a:endParaRPr>
          </a:p>
        </p:txBody>
      </p:sp>
      <p:grpSp>
        <p:nvGrpSpPr>
          <p:cNvPr id="718" name="组合 25"/>
          <p:cNvGrpSpPr/>
          <p:nvPr/>
        </p:nvGrpSpPr>
        <p:grpSpPr>
          <a:xfrm>
            <a:off x="834978" y="1129048"/>
            <a:ext cx="10498429" cy="5368344"/>
            <a:chOff x="1066800" y="1219200"/>
            <a:chExt cx="7162800" cy="4800600"/>
          </a:xfrm>
        </p:grpSpPr>
        <p:sp>
          <p:nvSpPr>
            <p:cNvPr id="1053862" name="AutoShape 2"/>
            <p:cNvSpPr>
              <a:spLocks noChangeArrowheads="1"/>
            </p:cNvSpPr>
            <p:nvPr/>
          </p:nvSpPr>
          <p:spPr bwMode="auto">
            <a:xfrm>
              <a:off x="1066800" y="1219200"/>
              <a:ext cx="7162800" cy="4800600"/>
            </a:xfrm>
            <a:prstGeom prst="roundRect">
              <a:avLst>
                <a:gd name="adj" fmla="val 16667"/>
              </a:avLst>
            </a:prstGeom>
            <a:solidFill>
              <a:srgbClr val="EAEAEA">
                <a:alpha val="95000"/>
              </a:srgbClr>
            </a:solidFill>
            <a:ln>
              <a:noFill/>
            </a:ln>
            <a:effectLst/>
          </p:spPr>
          <p:txBody>
            <a:bodyPr wrap="none" lIns="45720" rIns="45720" anchor="ctr"/>
            <a:lstStyle/>
            <a:p>
              <a:pPr algn="ctr"/>
              <a:endParaRPr lang="zh-CN" altLang="en-US"/>
            </a:p>
          </p:txBody>
        </p:sp>
        <p:sp>
          <p:nvSpPr>
            <p:cNvPr id="1053863" name="Rectangle 7"/>
            <p:cNvSpPr>
              <a:spLocks noChangeArrowheads="1"/>
            </p:cNvSpPr>
            <p:nvPr/>
          </p:nvSpPr>
          <p:spPr bwMode="auto">
            <a:xfrm>
              <a:off x="4038600" y="2286000"/>
              <a:ext cx="3581400" cy="914400"/>
            </a:xfrm>
            <a:prstGeom prst="rect">
              <a:avLst/>
            </a:prstGeom>
            <a:gradFill rotWithShape="1">
              <a:gsLst>
                <a:gs pos="0">
                  <a:schemeClr val="accent1">
                    <a:gamma/>
                    <a:shade val="46275"/>
                    <a:invGamma/>
                  </a:schemeClr>
                </a:gs>
                <a:gs pos="100000">
                  <a:schemeClr val="accent1">
                    <a:alpha val="95000"/>
                  </a:schemeClr>
                </a:gs>
              </a:gsLst>
              <a:lin ang="5400000" scaled="1"/>
            </a:gradFill>
            <a:ln>
              <a:noFill/>
            </a:ln>
            <a:effectLst/>
          </p:spPr>
          <p:txBody>
            <a:bodyPr wrap="none" lIns="45720" rIns="45720" anchor="ctr"/>
            <a:lstStyle/>
            <a:p>
              <a:pPr algn="ctr"/>
              <a:r>
                <a:rPr lang="zh-CN" altLang="en-US" b="1">
                  <a:solidFill>
                    <a:schemeClr val="bg1"/>
                  </a:solidFill>
                </a:rPr>
                <a:t>项目管理能力</a:t>
              </a:r>
              <a:endParaRPr lang="zh-CN" altLang="en-US" b="1">
                <a:solidFill>
                  <a:schemeClr val="bg1"/>
                </a:solidFill>
              </a:endParaRPr>
            </a:p>
            <a:p>
              <a:pPr algn="ctr"/>
              <a:endParaRPr lang="zh-CN" altLang="en-US" b="1">
                <a:solidFill>
                  <a:schemeClr val="bg1"/>
                </a:solidFill>
              </a:endParaRPr>
            </a:p>
            <a:p>
              <a:pPr algn="ctr"/>
              <a:endParaRPr lang="en-US" altLang="zh-CN">
                <a:solidFill>
                  <a:schemeClr val="bg1"/>
                </a:solidFill>
              </a:endParaRPr>
            </a:p>
          </p:txBody>
        </p:sp>
        <p:sp>
          <p:nvSpPr>
            <p:cNvPr id="1053864" name="Rectangle 8"/>
            <p:cNvSpPr>
              <a:spLocks noChangeArrowheads="1"/>
            </p:cNvSpPr>
            <p:nvPr/>
          </p:nvSpPr>
          <p:spPr bwMode="auto">
            <a:xfrm>
              <a:off x="4038600" y="3276600"/>
              <a:ext cx="3581400" cy="2514600"/>
            </a:xfrm>
            <a:prstGeom prst="rect">
              <a:avLst/>
            </a:prstGeom>
            <a:gradFill rotWithShape="1">
              <a:gsLst>
                <a:gs pos="0">
                  <a:schemeClr val="accent1">
                    <a:gamma/>
                    <a:shade val="46275"/>
                    <a:invGamma/>
                  </a:schemeClr>
                </a:gs>
                <a:gs pos="100000">
                  <a:schemeClr val="accent1">
                    <a:alpha val="95000"/>
                  </a:schemeClr>
                </a:gs>
              </a:gsLst>
              <a:lin ang="5400000" scaled="1"/>
            </a:gradFill>
            <a:ln>
              <a:noFill/>
            </a:ln>
            <a:effectLst/>
          </p:spPr>
          <p:txBody>
            <a:bodyPr wrap="none" lIns="45720" rIns="45720" anchor="ctr"/>
            <a:lstStyle/>
            <a:p>
              <a:pPr algn="ctr"/>
              <a:r>
                <a:rPr lang="zh-CN" altLang="en-US" b="1">
                  <a:solidFill>
                    <a:schemeClr val="bg1"/>
                  </a:solidFill>
                </a:rPr>
                <a:t>项目执行能力</a:t>
              </a:r>
              <a:endParaRPr lang="zh-CN" altLang="en-US" b="1">
                <a:solidFill>
                  <a:schemeClr val="bg1"/>
                </a:solidFill>
              </a:endParaRPr>
            </a:p>
            <a:p>
              <a:pPr algn="ctr"/>
              <a:endParaRPr lang="zh-CN" altLang="en-US" b="1">
                <a:solidFill>
                  <a:schemeClr val="bg1"/>
                </a:solidFill>
              </a:endParaRPr>
            </a:p>
            <a:p>
              <a:pPr algn="ctr"/>
              <a:endParaRPr lang="zh-CN" altLang="en-US" b="1"/>
            </a:p>
            <a:p>
              <a:pPr algn="ctr"/>
              <a:endParaRPr lang="zh-CN" altLang="en-US" b="1"/>
            </a:p>
            <a:p>
              <a:pPr algn="ctr"/>
              <a:endParaRPr lang="zh-CN" altLang="en-US" b="1"/>
            </a:p>
            <a:p>
              <a:pPr algn="ctr"/>
              <a:endParaRPr lang="zh-CN" altLang="en-US" b="1"/>
            </a:p>
            <a:p>
              <a:pPr algn="ctr"/>
              <a:endParaRPr lang="zh-CN" altLang="en-US" b="1"/>
            </a:p>
            <a:p>
              <a:pPr algn="ctr"/>
              <a:endParaRPr lang="en-US" altLang="zh-CN"/>
            </a:p>
          </p:txBody>
        </p:sp>
        <p:sp>
          <p:nvSpPr>
            <p:cNvPr id="1053865" name="Rectangle 9"/>
            <p:cNvSpPr>
              <a:spLocks noChangeArrowheads="1"/>
            </p:cNvSpPr>
            <p:nvPr/>
          </p:nvSpPr>
          <p:spPr bwMode="auto">
            <a:xfrm>
              <a:off x="4267200" y="2667000"/>
              <a:ext cx="609600" cy="517874"/>
            </a:xfrm>
            <a:prstGeom prst="rect">
              <a:avLst/>
            </a:prstGeom>
            <a:noFill/>
            <a:ln>
              <a:noFill/>
            </a:ln>
            <a:effectLst/>
          </p:spPr>
          <p:txBody>
            <a:bodyPr lIns="45720" rIns="45720">
              <a:spAutoFit/>
            </a:bodyPr>
            <a:lstStyle/>
            <a:p>
              <a:pPr algn="ctr"/>
              <a:r>
                <a:rPr lang="zh-CN" altLang="en-US" sz="1200" b="1" dirty="0">
                  <a:solidFill>
                    <a:schemeClr val="bg1"/>
                  </a:solidFill>
                </a:rPr>
                <a:t>整合</a:t>
              </a:r>
              <a:endParaRPr lang="zh-CN" altLang="en-US" sz="1200" b="1" dirty="0">
                <a:solidFill>
                  <a:schemeClr val="bg1"/>
                </a:solidFill>
              </a:endParaRPr>
            </a:p>
            <a:p>
              <a:pPr algn="ctr"/>
              <a:r>
                <a:rPr lang="zh-CN" altLang="en-US" sz="1200" b="1" dirty="0">
                  <a:solidFill>
                    <a:schemeClr val="bg1"/>
                  </a:solidFill>
                </a:rPr>
                <a:t>管理</a:t>
              </a:r>
              <a:endParaRPr lang="zh-CN" altLang="en-US" sz="1200" b="1" dirty="0">
                <a:solidFill>
                  <a:schemeClr val="bg1"/>
                </a:solidFill>
              </a:endParaRPr>
            </a:p>
          </p:txBody>
        </p:sp>
        <p:sp>
          <p:nvSpPr>
            <p:cNvPr id="1053866" name="Rectangle 10"/>
            <p:cNvSpPr>
              <a:spLocks noChangeArrowheads="1"/>
            </p:cNvSpPr>
            <p:nvPr/>
          </p:nvSpPr>
          <p:spPr bwMode="auto">
            <a:xfrm>
              <a:off x="5486400" y="2667000"/>
              <a:ext cx="609600" cy="517874"/>
            </a:xfrm>
            <a:prstGeom prst="rect">
              <a:avLst/>
            </a:prstGeom>
            <a:noFill/>
            <a:ln>
              <a:noFill/>
            </a:ln>
            <a:effectLst/>
          </p:spPr>
          <p:txBody>
            <a:bodyPr lIns="45720" rIns="45720">
              <a:spAutoFit/>
            </a:bodyPr>
            <a:lstStyle/>
            <a:p>
              <a:pPr algn="ctr"/>
              <a:r>
                <a:rPr lang="zh-CN" altLang="en-US" sz="1200" b="1">
                  <a:solidFill>
                    <a:schemeClr val="bg1"/>
                  </a:solidFill>
                </a:rPr>
                <a:t>质量</a:t>
              </a:r>
              <a:endParaRPr lang="zh-CN" altLang="en-US" sz="1200" b="1">
                <a:solidFill>
                  <a:schemeClr val="bg1"/>
                </a:solidFill>
              </a:endParaRPr>
            </a:p>
            <a:p>
              <a:pPr algn="ctr"/>
              <a:r>
                <a:rPr lang="zh-CN" altLang="en-US" sz="1200" b="1">
                  <a:solidFill>
                    <a:schemeClr val="bg1"/>
                  </a:solidFill>
                </a:rPr>
                <a:t>管理</a:t>
              </a:r>
              <a:endParaRPr lang="zh-CN" altLang="en-US" sz="1200" b="1">
                <a:solidFill>
                  <a:schemeClr val="bg1"/>
                </a:solidFill>
              </a:endParaRPr>
            </a:p>
          </p:txBody>
        </p:sp>
        <p:sp>
          <p:nvSpPr>
            <p:cNvPr id="1053867" name="Rectangle 11"/>
            <p:cNvSpPr>
              <a:spLocks noChangeArrowheads="1"/>
            </p:cNvSpPr>
            <p:nvPr/>
          </p:nvSpPr>
          <p:spPr bwMode="auto">
            <a:xfrm>
              <a:off x="6705600" y="2667000"/>
              <a:ext cx="609600" cy="517874"/>
            </a:xfrm>
            <a:prstGeom prst="rect">
              <a:avLst/>
            </a:prstGeom>
            <a:noFill/>
            <a:ln>
              <a:noFill/>
            </a:ln>
            <a:effectLst/>
          </p:spPr>
          <p:txBody>
            <a:bodyPr lIns="45720" rIns="45720">
              <a:spAutoFit/>
            </a:bodyPr>
            <a:lstStyle/>
            <a:p>
              <a:pPr algn="ctr"/>
              <a:r>
                <a:rPr lang="zh-CN" altLang="en-US" sz="1200" b="1">
                  <a:solidFill>
                    <a:schemeClr val="bg1"/>
                  </a:solidFill>
                </a:rPr>
                <a:t>计划</a:t>
              </a:r>
              <a:endParaRPr lang="zh-CN" altLang="en-US" sz="1200" b="1">
                <a:solidFill>
                  <a:schemeClr val="bg1"/>
                </a:solidFill>
              </a:endParaRPr>
            </a:p>
            <a:p>
              <a:pPr algn="ctr"/>
              <a:r>
                <a:rPr lang="zh-CN" altLang="en-US" sz="1200" b="1">
                  <a:solidFill>
                    <a:schemeClr val="bg1"/>
                  </a:solidFill>
                </a:rPr>
                <a:t>监控</a:t>
              </a:r>
              <a:endParaRPr lang="zh-CN" altLang="en-US" sz="1200" b="1">
                <a:solidFill>
                  <a:schemeClr val="bg1"/>
                </a:solidFill>
              </a:endParaRPr>
            </a:p>
          </p:txBody>
        </p:sp>
        <p:sp>
          <p:nvSpPr>
            <p:cNvPr id="1053868" name="Rectangle 12"/>
            <p:cNvSpPr>
              <a:spLocks noChangeArrowheads="1"/>
            </p:cNvSpPr>
            <p:nvPr/>
          </p:nvSpPr>
          <p:spPr bwMode="auto">
            <a:xfrm>
              <a:off x="1600200" y="2286000"/>
              <a:ext cx="2362200" cy="3505200"/>
            </a:xfrm>
            <a:prstGeom prst="rect">
              <a:avLst/>
            </a:prstGeom>
            <a:gradFill rotWithShape="1">
              <a:gsLst>
                <a:gs pos="0">
                  <a:schemeClr val="accent1">
                    <a:gamma/>
                    <a:shade val="46275"/>
                    <a:invGamma/>
                  </a:schemeClr>
                </a:gs>
                <a:gs pos="100000">
                  <a:schemeClr val="accent1">
                    <a:alpha val="95000"/>
                  </a:schemeClr>
                </a:gs>
              </a:gsLst>
              <a:lin ang="5400000" scaled="1"/>
            </a:gradFill>
            <a:ln>
              <a:noFill/>
            </a:ln>
            <a:effectLst/>
          </p:spPr>
          <p:txBody>
            <a:bodyPr wrap="none" lIns="45720" rIns="45720" anchor="ctr"/>
            <a:lstStyle/>
            <a:p>
              <a:pPr algn="ctr"/>
              <a:endParaRPr lang="zh-CN" altLang="zh-CN"/>
            </a:p>
          </p:txBody>
        </p:sp>
        <p:sp>
          <p:nvSpPr>
            <p:cNvPr id="1053869" name="AutoShape 13"/>
            <p:cNvSpPr>
              <a:spLocks noChangeArrowheads="1"/>
            </p:cNvSpPr>
            <p:nvPr/>
          </p:nvSpPr>
          <p:spPr bwMode="auto">
            <a:xfrm>
              <a:off x="2514600" y="2362200"/>
              <a:ext cx="533400" cy="1295400"/>
            </a:xfrm>
            <a:prstGeom prst="roundRect">
              <a:avLst>
                <a:gd name="adj" fmla="val 16667"/>
              </a:avLst>
            </a:prstGeom>
            <a:solidFill>
              <a:srgbClr val="C0C0C0">
                <a:alpha val="95000"/>
              </a:srgbClr>
            </a:solidFill>
            <a:ln>
              <a:noFill/>
            </a:ln>
            <a:effectLst/>
          </p:spPr>
          <p:txBody>
            <a:bodyPr wrap="none" lIns="45720" rIns="45720" anchor="ctr"/>
            <a:lstStyle/>
            <a:p>
              <a:pPr algn="ctr"/>
              <a:endParaRPr lang="zh-CN" altLang="en-US"/>
            </a:p>
          </p:txBody>
        </p:sp>
        <p:sp>
          <p:nvSpPr>
            <p:cNvPr id="1053870" name="AutoShape 14"/>
            <p:cNvSpPr>
              <a:spLocks noChangeArrowheads="1"/>
            </p:cNvSpPr>
            <p:nvPr/>
          </p:nvSpPr>
          <p:spPr bwMode="auto">
            <a:xfrm>
              <a:off x="1828800" y="4267200"/>
              <a:ext cx="533400" cy="1447800"/>
            </a:xfrm>
            <a:prstGeom prst="roundRect">
              <a:avLst>
                <a:gd name="adj" fmla="val 16667"/>
              </a:avLst>
            </a:prstGeom>
            <a:solidFill>
              <a:srgbClr val="C0C0C0">
                <a:alpha val="95000"/>
              </a:srgbClr>
            </a:solidFill>
            <a:ln>
              <a:noFill/>
            </a:ln>
            <a:effectLst/>
          </p:spPr>
          <p:txBody>
            <a:bodyPr wrap="none" lIns="45720" rIns="45720" anchor="ctr"/>
            <a:lstStyle/>
            <a:p>
              <a:pPr algn="ctr"/>
              <a:endParaRPr lang="zh-CN" altLang="en-US"/>
            </a:p>
          </p:txBody>
        </p:sp>
        <p:sp>
          <p:nvSpPr>
            <p:cNvPr id="1053871" name="AutoShape 15"/>
            <p:cNvSpPr>
              <a:spLocks noChangeArrowheads="1"/>
            </p:cNvSpPr>
            <p:nvPr/>
          </p:nvSpPr>
          <p:spPr bwMode="auto">
            <a:xfrm>
              <a:off x="2514600" y="4267200"/>
              <a:ext cx="533400" cy="1447800"/>
            </a:xfrm>
            <a:prstGeom prst="roundRect">
              <a:avLst>
                <a:gd name="adj" fmla="val 16667"/>
              </a:avLst>
            </a:prstGeom>
            <a:solidFill>
              <a:srgbClr val="C0C0C0">
                <a:alpha val="95000"/>
              </a:srgbClr>
            </a:solidFill>
            <a:ln>
              <a:noFill/>
            </a:ln>
            <a:effectLst/>
          </p:spPr>
          <p:txBody>
            <a:bodyPr wrap="none" lIns="45720" rIns="45720" anchor="ctr"/>
            <a:lstStyle/>
            <a:p>
              <a:pPr algn="ctr"/>
              <a:endParaRPr lang="zh-CN" altLang="en-US"/>
            </a:p>
          </p:txBody>
        </p:sp>
        <p:sp>
          <p:nvSpPr>
            <p:cNvPr id="1053872" name="AutoShape 16"/>
            <p:cNvSpPr>
              <a:spLocks noChangeArrowheads="1"/>
            </p:cNvSpPr>
            <p:nvPr/>
          </p:nvSpPr>
          <p:spPr bwMode="auto">
            <a:xfrm>
              <a:off x="3200400" y="4267200"/>
              <a:ext cx="533400" cy="1447800"/>
            </a:xfrm>
            <a:prstGeom prst="roundRect">
              <a:avLst>
                <a:gd name="adj" fmla="val 16667"/>
              </a:avLst>
            </a:prstGeom>
            <a:solidFill>
              <a:srgbClr val="C0C0C0">
                <a:alpha val="95000"/>
              </a:srgbClr>
            </a:solidFill>
            <a:ln>
              <a:noFill/>
            </a:ln>
            <a:effectLst/>
          </p:spPr>
          <p:txBody>
            <a:bodyPr wrap="none" lIns="45720" rIns="45720" anchor="ctr"/>
            <a:lstStyle/>
            <a:p>
              <a:pPr algn="ctr"/>
              <a:endParaRPr lang="zh-CN" altLang="en-US"/>
            </a:p>
          </p:txBody>
        </p:sp>
        <p:sp>
          <p:nvSpPr>
            <p:cNvPr id="1053873" name="Line 17"/>
            <p:cNvSpPr>
              <a:spLocks noChangeShapeType="1"/>
            </p:cNvSpPr>
            <p:nvPr/>
          </p:nvSpPr>
          <p:spPr bwMode="auto">
            <a:xfrm>
              <a:off x="2781300" y="3657600"/>
              <a:ext cx="0" cy="609600"/>
            </a:xfrm>
            <a:prstGeom prst="line">
              <a:avLst/>
            </a:prstGeom>
            <a:noFill/>
            <a:ln w="25400">
              <a:solidFill>
                <a:schemeClr val="tx1"/>
              </a:solidFill>
              <a:round/>
            </a:ln>
            <a:effectLst/>
          </p:spPr>
          <p:txBody>
            <a:bodyPr wrap="none" lIns="45720" rIns="45720" anchor="ctr"/>
            <a:lstStyle/>
            <a:p>
              <a:pPr algn="ctr"/>
              <a:endParaRPr lang="zh-CN" altLang="en-US"/>
            </a:p>
          </p:txBody>
        </p:sp>
        <p:cxnSp>
          <p:nvCxnSpPr>
            <p:cNvPr id="3145871" name="AutoShape 18"/>
            <p:cNvCxnSpPr>
              <a:cxnSpLocks noChangeShapeType="1"/>
              <a:stCxn id="1053870" idx="0"/>
            </p:cNvCxnSpPr>
            <p:nvPr/>
          </p:nvCxnSpPr>
          <p:spPr bwMode="auto">
            <a:xfrm rot="5400000" flipV="1">
              <a:off x="2780506" y="3582194"/>
              <a:ext cx="1588" cy="1371600"/>
            </a:xfrm>
            <a:prstGeom prst="bentConnector4">
              <a:avLst>
                <a:gd name="adj1" fmla="val -14400000"/>
                <a:gd name="adj2" fmla="val 100574"/>
              </a:avLst>
            </a:prstGeom>
            <a:noFill/>
            <a:ln w="25400">
              <a:solidFill>
                <a:schemeClr val="tx1"/>
              </a:solidFill>
              <a:miter lim="800000"/>
            </a:ln>
            <a:effectLst/>
          </p:spPr>
        </p:cxnSp>
        <p:sp>
          <p:nvSpPr>
            <p:cNvPr id="1053874" name="Rectangle 19"/>
            <p:cNvSpPr>
              <a:spLocks noChangeArrowheads="1"/>
            </p:cNvSpPr>
            <p:nvPr/>
          </p:nvSpPr>
          <p:spPr bwMode="auto">
            <a:xfrm>
              <a:off x="3331377" y="2350943"/>
              <a:ext cx="311936" cy="1308313"/>
            </a:xfrm>
            <a:prstGeom prst="rect">
              <a:avLst/>
            </a:prstGeom>
            <a:noFill/>
            <a:ln>
              <a:noFill/>
            </a:ln>
            <a:effectLst/>
          </p:spPr>
          <p:txBody>
            <a:bodyPr vert="eaVert" wrap="none" lIns="45720" rIns="45720">
              <a:spAutoFit/>
            </a:bodyPr>
            <a:lstStyle/>
            <a:p>
              <a:pPr algn="ctr"/>
              <a:r>
                <a:rPr lang="zh-CN" altLang="en-US" b="1">
                  <a:solidFill>
                    <a:schemeClr val="bg1"/>
                  </a:solidFill>
                </a:rPr>
                <a:t>企业管理模式</a:t>
              </a:r>
              <a:endParaRPr lang="zh-CN" altLang="en-US" b="1">
                <a:solidFill>
                  <a:schemeClr val="bg1"/>
                </a:solidFill>
              </a:endParaRPr>
            </a:p>
          </p:txBody>
        </p:sp>
        <p:sp>
          <p:nvSpPr>
            <p:cNvPr id="1053875" name="AutoShape 20"/>
            <p:cNvSpPr>
              <a:spLocks noChangeArrowheads="1"/>
            </p:cNvSpPr>
            <p:nvPr/>
          </p:nvSpPr>
          <p:spPr bwMode="auto">
            <a:xfrm>
              <a:off x="5105400" y="3886200"/>
              <a:ext cx="2438400" cy="1828800"/>
            </a:xfrm>
            <a:prstGeom prst="roundRect">
              <a:avLst>
                <a:gd name="adj" fmla="val 16667"/>
              </a:avLst>
            </a:prstGeom>
            <a:solidFill>
              <a:schemeClr val="accent2">
                <a:alpha val="95000"/>
              </a:schemeClr>
            </a:solidFill>
            <a:ln>
              <a:noFill/>
            </a:ln>
            <a:effectLst/>
          </p:spPr>
          <p:txBody>
            <a:bodyPr wrap="none" lIns="45720" rIns="45720" anchor="ctr"/>
            <a:lstStyle/>
            <a:p>
              <a:pPr algn="ctr"/>
              <a:r>
                <a:rPr lang="en-US" altLang="zh-CN" sz="1400"/>
                <a:t>                        </a:t>
              </a:r>
              <a:r>
                <a:rPr lang="zh-CN" altLang="en-US" sz="1400"/>
                <a:t>合作团队         </a:t>
              </a:r>
              <a:endParaRPr lang="zh-CN" altLang="en-US" sz="1400"/>
            </a:p>
            <a:p>
              <a:pPr algn="ctr"/>
              <a:endParaRPr lang="zh-CN" altLang="en-US" sz="1400"/>
            </a:p>
            <a:p>
              <a:pPr algn="ctr"/>
              <a:endParaRPr lang="zh-CN" altLang="en-US" sz="1400"/>
            </a:p>
            <a:p>
              <a:pPr algn="ctr"/>
              <a:endParaRPr lang="zh-CN" altLang="en-US" sz="1400"/>
            </a:p>
            <a:p>
              <a:pPr algn="ctr"/>
              <a:endParaRPr lang="zh-CN" altLang="en-US" sz="1400"/>
            </a:p>
            <a:p>
              <a:pPr algn="ctr"/>
              <a:endParaRPr lang="zh-CN" altLang="en-US" sz="1400"/>
            </a:p>
            <a:p>
              <a:pPr algn="ctr"/>
              <a:endParaRPr lang="zh-CN" altLang="en-US" sz="1400"/>
            </a:p>
            <a:p>
              <a:pPr algn="ctr"/>
              <a:endParaRPr lang="en-US" altLang="zh-CN" sz="1400"/>
            </a:p>
          </p:txBody>
        </p:sp>
        <p:sp>
          <p:nvSpPr>
            <p:cNvPr id="1053876" name="Rectangle 21"/>
            <p:cNvSpPr>
              <a:spLocks noChangeArrowheads="1"/>
            </p:cNvSpPr>
            <p:nvPr/>
          </p:nvSpPr>
          <p:spPr bwMode="auto">
            <a:xfrm>
              <a:off x="6140853" y="4267200"/>
              <a:ext cx="259947" cy="1371600"/>
            </a:xfrm>
            <a:prstGeom prst="rect">
              <a:avLst/>
            </a:prstGeom>
            <a:noFill/>
            <a:ln>
              <a:noFill/>
            </a:ln>
            <a:effectLst/>
          </p:spPr>
          <p:txBody>
            <a:bodyPr vert="eaVert" lIns="45720" rIns="45720">
              <a:spAutoFit/>
            </a:bodyPr>
            <a:lstStyle/>
            <a:p>
              <a:pPr algn="ctr"/>
              <a:r>
                <a:rPr lang="zh-CN" altLang="en-US" sz="1400" b="1">
                  <a:solidFill>
                    <a:schemeClr val="tx2"/>
                  </a:solidFill>
                </a:rPr>
                <a:t>抵御风险能力</a:t>
              </a:r>
              <a:endParaRPr lang="zh-CN" altLang="en-US" sz="1400" b="1">
                <a:solidFill>
                  <a:schemeClr val="tx2"/>
                </a:solidFill>
              </a:endParaRPr>
            </a:p>
          </p:txBody>
        </p:sp>
        <p:sp>
          <p:nvSpPr>
            <p:cNvPr id="1053877" name="Rectangle 22"/>
            <p:cNvSpPr>
              <a:spLocks noChangeArrowheads="1"/>
            </p:cNvSpPr>
            <p:nvPr/>
          </p:nvSpPr>
          <p:spPr bwMode="auto">
            <a:xfrm>
              <a:off x="6521854" y="4267200"/>
              <a:ext cx="259946" cy="1371600"/>
            </a:xfrm>
            <a:prstGeom prst="rect">
              <a:avLst/>
            </a:prstGeom>
            <a:noFill/>
            <a:ln>
              <a:noFill/>
            </a:ln>
            <a:effectLst/>
          </p:spPr>
          <p:txBody>
            <a:bodyPr vert="eaVert" lIns="45720" rIns="45720">
              <a:spAutoFit/>
            </a:bodyPr>
            <a:lstStyle/>
            <a:p>
              <a:pPr algn="ctr"/>
              <a:r>
                <a:rPr lang="zh-CN" altLang="en-US" sz="1400" b="1">
                  <a:solidFill>
                    <a:schemeClr val="tx2"/>
                  </a:solidFill>
                </a:rPr>
                <a:t>深厚项目资产</a:t>
              </a:r>
              <a:endParaRPr lang="zh-CN" altLang="en-US" sz="1400" b="1">
                <a:solidFill>
                  <a:schemeClr val="tx2"/>
                </a:solidFill>
              </a:endParaRPr>
            </a:p>
          </p:txBody>
        </p:sp>
        <p:sp>
          <p:nvSpPr>
            <p:cNvPr id="1053878" name="Rectangle 23"/>
            <p:cNvSpPr>
              <a:spLocks noChangeArrowheads="1"/>
            </p:cNvSpPr>
            <p:nvPr/>
          </p:nvSpPr>
          <p:spPr bwMode="auto">
            <a:xfrm>
              <a:off x="6979054" y="4267200"/>
              <a:ext cx="259946" cy="1371600"/>
            </a:xfrm>
            <a:prstGeom prst="rect">
              <a:avLst/>
            </a:prstGeom>
            <a:noFill/>
            <a:ln>
              <a:noFill/>
            </a:ln>
            <a:effectLst/>
          </p:spPr>
          <p:txBody>
            <a:bodyPr vert="eaVert" lIns="45720" rIns="45720">
              <a:spAutoFit/>
            </a:bodyPr>
            <a:lstStyle/>
            <a:p>
              <a:pPr algn="ctr"/>
              <a:r>
                <a:rPr lang="zh-CN" altLang="en-US" sz="1400" b="1">
                  <a:solidFill>
                    <a:schemeClr val="tx2"/>
                  </a:solidFill>
                </a:rPr>
                <a:t>技术支持能力</a:t>
              </a:r>
              <a:endParaRPr lang="zh-CN" altLang="en-US" sz="1400" b="1">
                <a:solidFill>
                  <a:schemeClr val="tx2"/>
                </a:solidFill>
              </a:endParaRPr>
            </a:p>
          </p:txBody>
        </p:sp>
        <p:sp>
          <p:nvSpPr>
            <p:cNvPr id="1053879" name="AutoShape 24"/>
            <p:cNvSpPr>
              <a:spLocks noChangeArrowheads="1"/>
            </p:cNvSpPr>
            <p:nvPr/>
          </p:nvSpPr>
          <p:spPr bwMode="auto">
            <a:xfrm>
              <a:off x="4114800" y="3886200"/>
              <a:ext cx="1828800" cy="1828800"/>
            </a:xfrm>
            <a:prstGeom prst="roundRect">
              <a:avLst>
                <a:gd name="adj" fmla="val 16667"/>
              </a:avLst>
            </a:prstGeom>
            <a:solidFill>
              <a:srgbClr val="EAEAEA">
                <a:alpha val="50000"/>
              </a:srgbClr>
            </a:solidFill>
            <a:ln>
              <a:noFill/>
            </a:ln>
            <a:effectLst/>
          </p:spPr>
          <p:txBody>
            <a:bodyPr wrap="none" lIns="45720" rIns="45720" anchor="ctr"/>
            <a:lstStyle/>
            <a:p>
              <a:pPr algn="ctr"/>
              <a:r>
                <a:rPr lang="zh-CN" altLang="en-US" sz="1400"/>
                <a:t>内部团队               </a:t>
              </a:r>
              <a:endParaRPr lang="zh-CN" altLang="en-US" sz="1400"/>
            </a:p>
            <a:p>
              <a:pPr algn="ctr"/>
              <a:endParaRPr lang="zh-CN" altLang="en-US" sz="1400"/>
            </a:p>
            <a:p>
              <a:pPr algn="ctr"/>
              <a:endParaRPr lang="zh-CN" altLang="en-US" sz="1400"/>
            </a:p>
            <a:p>
              <a:pPr algn="ctr"/>
              <a:endParaRPr lang="zh-CN" altLang="en-US" sz="1400"/>
            </a:p>
            <a:p>
              <a:pPr algn="ctr"/>
              <a:endParaRPr lang="zh-CN" altLang="en-US" sz="1400"/>
            </a:p>
            <a:p>
              <a:pPr algn="ctr"/>
              <a:endParaRPr lang="zh-CN" altLang="en-US" sz="1400"/>
            </a:p>
            <a:p>
              <a:pPr algn="ctr"/>
              <a:endParaRPr lang="zh-CN" altLang="en-US" sz="1400"/>
            </a:p>
            <a:p>
              <a:pPr algn="ctr"/>
              <a:endParaRPr lang="en-US" altLang="zh-CN" sz="1400"/>
            </a:p>
          </p:txBody>
        </p:sp>
        <p:sp>
          <p:nvSpPr>
            <p:cNvPr id="1053880" name="Rectangle 25"/>
            <p:cNvSpPr>
              <a:spLocks noChangeArrowheads="1"/>
            </p:cNvSpPr>
            <p:nvPr/>
          </p:nvSpPr>
          <p:spPr bwMode="auto">
            <a:xfrm>
              <a:off x="4540653" y="4267200"/>
              <a:ext cx="259947" cy="1371600"/>
            </a:xfrm>
            <a:prstGeom prst="rect">
              <a:avLst/>
            </a:prstGeom>
            <a:noFill/>
            <a:ln>
              <a:noFill/>
            </a:ln>
            <a:effectLst/>
          </p:spPr>
          <p:txBody>
            <a:bodyPr vert="eaVert" lIns="45720" rIns="45720">
              <a:spAutoFit/>
            </a:bodyPr>
            <a:lstStyle/>
            <a:p>
              <a:pPr algn="ctr"/>
              <a:r>
                <a:rPr lang="zh-CN" altLang="en-US" sz="1400" b="1">
                  <a:solidFill>
                    <a:schemeClr val="tx2"/>
                  </a:solidFill>
                </a:rPr>
                <a:t>文化激励因素</a:t>
              </a:r>
              <a:endParaRPr lang="zh-CN" altLang="en-US" sz="1400" b="1">
                <a:solidFill>
                  <a:schemeClr val="tx2"/>
                </a:solidFill>
              </a:endParaRPr>
            </a:p>
          </p:txBody>
        </p:sp>
        <p:sp>
          <p:nvSpPr>
            <p:cNvPr id="1053881" name="Rectangle 26"/>
            <p:cNvSpPr>
              <a:spLocks noChangeArrowheads="1"/>
            </p:cNvSpPr>
            <p:nvPr/>
          </p:nvSpPr>
          <p:spPr bwMode="auto">
            <a:xfrm>
              <a:off x="5226453" y="4267200"/>
              <a:ext cx="259947" cy="1371600"/>
            </a:xfrm>
            <a:prstGeom prst="rect">
              <a:avLst/>
            </a:prstGeom>
            <a:noFill/>
            <a:ln>
              <a:noFill/>
            </a:ln>
            <a:effectLst/>
          </p:spPr>
          <p:txBody>
            <a:bodyPr vert="eaVert" lIns="45720" rIns="45720">
              <a:spAutoFit/>
            </a:bodyPr>
            <a:lstStyle/>
            <a:p>
              <a:pPr algn="ctr"/>
              <a:r>
                <a:rPr lang="zh-CN" altLang="en-US" sz="1400" b="1">
                  <a:solidFill>
                    <a:schemeClr val="tx2"/>
                  </a:solidFill>
                </a:rPr>
                <a:t>团队创新能力</a:t>
              </a:r>
              <a:endParaRPr lang="zh-CN" altLang="en-US" sz="1400" b="1">
                <a:solidFill>
                  <a:schemeClr val="tx2"/>
                </a:solidFill>
              </a:endParaRPr>
            </a:p>
          </p:txBody>
        </p:sp>
        <p:sp>
          <p:nvSpPr>
            <p:cNvPr id="1053882" name="Rectangle 27"/>
            <p:cNvSpPr>
              <a:spLocks noChangeArrowheads="1"/>
            </p:cNvSpPr>
            <p:nvPr/>
          </p:nvSpPr>
          <p:spPr bwMode="auto">
            <a:xfrm>
              <a:off x="5561417" y="4267200"/>
              <a:ext cx="259946" cy="1371600"/>
            </a:xfrm>
            <a:prstGeom prst="rect">
              <a:avLst/>
            </a:prstGeom>
            <a:noFill/>
            <a:ln>
              <a:noFill/>
            </a:ln>
            <a:effectLst/>
          </p:spPr>
          <p:txBody>
            <a:bodyPr vert="eaVert" lIns="45720" rIns="45720">
              <a:spAutoFit/>
            </a:bodyPr>
            <a:lstStyle/>
            <a:p>
              <a:pPr algn="ctr"/>
              <a:r>
                <a:rPr lang="zh-CN" altLang="en-US" sz="1400" b="1">
                  <a:solidFill>
                    <a:schemeClr val="tx2"/>
                  </a:solidFill>
                </a:rPr>
                <a:t>关键技术能力</a:t>
              </a:r>
              <a:endParaRPr lang="zh-CN" altLang="en-US" sz="1400" b="1">
                <a:solidFill>
                  <a:schemeClr val="tx2"/>
                </a:solidFill>
              </a:endParaRPr>
            </a:p>
          </p:txBody>
        </p:sp>
        <p:sp>
          <p:nvSpPr>
            <p:cNvPr id="1053883" name="Rectangle 28"/>
            <p:cNvSpPr>
              <a:spLocks noChangeArrowheads="1"/>
            </p:cNvSpPr>
            <p:nvPr/>
          </p:nvSpPr>
          <p:spPr bwMode="auto">
            <a:xfrm>
              <a:off x="1600200" y="1600200"/>
              <a:ext cx="6019800" cy="609600"/>
            </a:xfrm>
            <a:prstGeom prst="rect">
              <a:avLst/>
            </a:prstGeom>
            <a:gradFill rotWithShape="1">
              <a:gsLst>
                <a:gs pos="0">
                  <a:schemeClr val="accent1">
                    <a:gamma/>
                    <a:shade val="46275"/>
                    <a:invGamma/>
                  </a:schemeClr>
                </a:gs>
                <a:gs pos="100000">
                  <a:schemeClr val="accent1">
                    <a:alpha val="95000"/>
                  </a:schemeClr>
                </a:gs>
              </a:gsLst>
              <a:lin ang="5400000" scaled="1"/>
            </a:gradFill>
            <a:ln>
              <a:noFill/>
            </a:ln>
            <a:effectLst/>
          </p:spPr>
          <p:txBody>
            <a:bodyPr wrap="none" lIns="45720" rIns="45720" anchor="ctr"/>
            <a:lstStyle/>
            <a:p>
              <a:pPr algn="ctr"/>
              <a:r>
                <a:rPr lang="zh-CN" altLang="en-US" b="1">
                  <a:solidFill>
                    <a:schemeClr val="bg1"/>
                  </a:solidFill>
                </a:rPr>
                <a:t>企业战略目标</a:t>
              </a:r>
              <a:endParaRPr lang="zh-CN" altLang="en-US" b="1">
                <a:solidFill>
                  <a:schemeClr val="bg1"/>
                </a:solidFill>
              </a:endParaRPr>
            </a:p>
          </p:txBody>
        </p:sp>
      </p:gr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884"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其中，项目成功的</a:t>
            </a:r>
            <a:r>
              <a:rPr lang="en-US" altLang="zh-CN" sz="2400" dirty="0">
                <a:solidFill>
                  <a:schemeClr val="bg1"/>
                </a:solidFill>
              </a:rPr>
              <a:t>4</a:t>
            </a:r>
            <a:r>
              <a:rPr lang="zh-CN" altLang="en-US" sz="2400" dirty="0">
                <a:solidFill>
                  <a:schemeClr val="bg1"/>
                </a:solidFill>
              </a:rPr>
              <a:t>个关键因素详细分析如下</a:t>
            </a:r>
            <a:endParaRPr lang="zh-CN" altLang="en-US" sz="2400" dirty="0">
              <a:solidFill>
                <a:schemeClr val="bg1"/>
              </a:solidFill>
            </a:endParaRPr>
          </a:p>
        </p:txBody>
      </p:sp>
      <p:sp>
        <p:nvSpPr>
          <p:cNvPr id="1053885" name="Rectangle 5"/>
          <p:cNvSpPr txBox="1">
            <a:spLocks noChangeArrowheads="1"/>
          </p:cNvSpPr>
          <p:nvPr/>
        </p:nvSpPr>
        <p:spPr>
          <a:xfrm>
            <a:off x="444499" y="1116176"/>
            <a:ext cx="11249697" cy="865024"/>
          </a:xfrm>
          <a:prstGeom prst="rect">
            <a:avLst/>
          </a:prstGeom>
          <a:solidFill>
            <a:srgbClr val="143B68"/>
          </a:solidFill>
          <a:ln>
            <a:solidFill>
              <a:srgbClr val="143B68"/>
            </a:solidFill>
            <a:miter lim="800000"/>
          </a:ln>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94000"/>
              </a:lnSpc>
            </a:pPr>
            <a:r>
              <a:rPr lang="zh-CN" altLang="en-US" b="1" dirty="0">
                <a:solidFill>
                  <a:schemeClr val="bg1"/>
                </a:solidFill>
                <a:latin typeface="+mn-ea"/>
              </a:rPr>
              <a:t>企业战略目标 </a:t>
            </a:r>
            <a:endParaRPr lang="zh-CN" altLang="en-US" b="1" dirty="0">
              <a:solidFill>
                <a:schemeClr val="bg1"/>
              </a:solidFill>
              <a:latin typeface="+mn-ea"/>
            </a:endParaRPr>
          </a:p>
          <a:p>
            <a:pPr lvl="1">
              <a:lnSpc>
                <a:spcPct val="94000"/>
              </a:lnSpc>
            </a:pPr>
            <a:r>
              <a:rPr lang="zh-CN" altLang="en-US" dirty="0">
                <a:solidFill>
                  <a:schemeClr val="bg1"/>
                </a:solidFill>
                <a:latin typeface="+mn-ea"/>
              </a:rPr>
              <a:t>项目的目标是否符合企业的战略利益是最关键决定因素，只有完全契合企业</a:t>
            </a:r>
            <a:r>
              <a:rPr lang="en-US" altLang="zh-CN" dirty="0">
                <a:solidFill>
                  <a:schemeClr val="bg1"/>
                </a:solidFill>
                <a:latin typeface="+mn-ea"/>
              </a:rPr>
              <a:t>/</a:t>
            </a:r>
            <a:r>
              <a:rPr lang="zh-CN" altLang="en-US" dirty="0">
                <a:solidFill>
                  <a:schemeClr val="bg1"/>
                </a:solidFill>
                <a:latin typeface="+mn-ea"/>
              </a:rPr>
              <a:t>组织的战略目标和利益的项目才可能成功</a:t>
            </a:r>
            <a:r>
              <a:rPr lang="zh-CN" altLang="en-US" sz="1200" dirty="0">
                <a:solidFill>
                  <a:schemeClr val="bg1"/>
                </a:solidFill>
                <a:latin typeface="+mn-ea"/>
              </a:rPr>
              <a:t> </a:t>
            </a:r>
            <a:endParaRPr lang="zh-CN" altLang="en-US" sz="1200" dirty="0">
              <a:solidFill>
                <a:schemeClr val="bg1"/>
              </a:solidFill>
              <a:latin typeface="+mn-ea"/>
            </a:endParaRPr>
          </a:p>
        </p:txBody>
      </p:sp>
      <p:sp>
        <p:nvSpPr>
          <p:cNvPr id="1053886" name="Rectangle 6"/>
          <p:cNvSpPr>
            <a:spLocks noChangeArrowheads="1"/>
          </p:cNvSpPr>
          <p:nvPr/>
        </p:nvSpPr>
        <p:spPr bwMode="auto">
          <a:xfrm>
            <a:off x="444499" y="2057400"/>
            <a:ext cx="11249697" cy="762000"/>
          </a:xfrm>
          <a:prstGeom prst="rect">
            <a:avLst/>
          </a:prstGeom>
          <a:solidFill>
            <a:schemeClr val="accent5">
              <a:lumMod val="60000"/>
              <a:lumOff val="40000"/>
            </a:schemeClr>
          </a:solidFill>
          <a:ln w="9525">
            <a:solidFill>
              <a:schemeClr val="accent5">
                <a:lumMod val="60000"/>
                <a:lumOff val="40000"/>
              </a:schemeClr>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lnSpc>
                <a:spcPct val="94000"/>
              </a:lnSpc>
            </a:pPr>
            <a:r>
              <a:rPr lang="zh-CN" altLang="en-US" b="1">
                <a:latin typeface="微软雅黑 Light" panose="020B0502040204020203" pitchFamily="34" charset="-122"/>
                <a:ea typeface="微软雅黑 Light" panose="020B0502040204020203" pitchFamily="34" charset="-122"/>
              </a:rPr>
              <a:t>企业管理模式</a:t>
            </a:r>
            <a:endParaRPr lang="zh-CN" altLang="en-US" b="1">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a:latin typeface="微软雅黑 Light" panose="020B0502040204020203" pitchFamily="34" charset="-122"/>
                <a:ea typeface="微软雅黑 Light" panose="020B0502040204020203" pitchFamily="34" charset="-122"/>
              </a:rPr>
              <a:t>项目的成功需要企业管理层面主观意愿上的支持，项目资金的支持，同时企业的组织架构是否合理，是否适合企业的未来业务发展方向也起到了决定作用</a:t>
            </a:r>
            <a:endParaRPr lang="zh-CN" altLang="en-US">
              <a:latin typeface="微软雅黑 Light" panose="020B0502040204020203" pitchFamily="34" charset="-122"/>
              <a:ea typeface="微软雅黑 Light" panose="020B0502040204020203" pitchFamily="34" charset="-122"/>
            </a:endParaRPr>
          </a:p>
        </p:txBody>
      </p:sp>
      <p:sp>
        <p:nvSpPr>
          <p:cNvPr id="1053887" name="Rectangle 7"/>
          <p:cNvSpPr>
            <a:spLocks noChangeArrowheads="1"/>
          </p:cNvSpPr>
          <p:nvPr/>
        </p:nvSpPr>
        <p:spPr bwMode="auto">
          <a:xfrm>
            <a:off x="444499" y="2895600"/>
            <a:ext cx="11249697" cy="762000"/>
          </a:xfrm>
          <a:prstGeom prst="rect">
            <a:avLst/>
          </a:prstGeom>
          <a:solidFill>
            <a:schemeClr val="accent5">
              <a:lumMod val="60000"/>
              <a:lumOff val="40000"/>
            </a:schemeClr>
          </a:solidFill>
          <a:ln w="9525">
            <a:solidFill>
              <a:schemeClr val="accent5">
                <a:lumMod val="60000"/>
                <a:lumOff val="40000"/>
              </a:schemeClr>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lnSpc>
                <a:spcPct val="94000"/>
              </a:lnSpc>
            </a:pPr>
            <a:r>
              <a:rPr lang="zh-CN" altLang="en-US" b="1">
                <a:latin typeface="微软雅黑 Light" panose="020B0502040204020203" pitchFamily="34" charset="-122"/>
                <a:ea typeface="微软雅黑 Light" panose="020B0502040204020203" pitchFamily="34" charset="-122"/>
              </a:rPr>
              <a:t>项目管理能力 </a:t>
            </a:r>
            <a:endParaRPr lang="zh-CN" altLang="en-US" b="1">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a:latin typeface="微软雅黑 Light" panose="020B0502040204020203" pitchFamily="34" charset="-122"/>
                <a:ea typeface="微软雅黑 Light" panose="020B0502040204020203" pitchFamily="34" charset="-122"/>
              </a:rPr>
              <a:t>项目管理团队必须具有丰富的整合能力，要有相关的质量标准和策略，甚至成立专门的质量管理团队来指导、监控和审核实施过程中各种可能的质量问题，有效管理和监控项目计划的执行</a:t>
            </a:r>
            <a:endParaRPr lang="zh-CN" altLang="en-US">
              <a:latin typeface="微软雅黑 Light" panose="020B0502040204020203" pitchFamily="34" charset="-122"/>
              <a:ea typeface="微软雅黑 Light" panose="020B0502040204020203" pitchFamily="34" charset="-122"/>
            </a:endParaRPr>
          </a:p>
        </p:txBody>
      </p:sp>
      <p:sp>
        <p:nvSpPr>
          <p:cNvPr id="1053888" name="Rectangle 8"/>
          <p:cNvSpPr>
            <a:spLocks noChangeArrowheads="1"/>
          </p:cNvSpPr>
          <p:nvPr/>
        </p:nvSpPr>
        <p:spPr bwMode="auto">
          <a:xfrm>
            <a:off x="457199" y="3733800"/>
            <a:ext cx="11249697" cy="2743200"/>
          </a:xfrm>
          <a:prstGeom prst="rect">
            <a:avLst/>
          </a:prstGeom>
          <a:solidFill>
            <a:schemeClr val="accent5">
              <a:lumMod val="60000"/>
              <a:lumOff val="40000"/>
            </a:schemeClr>
          </a:solidFill>
          <a:ln w="9525">
            <a:solidFill>
              <a:schemeClr val="accent5">
                <a:lumMod val="60000"/>
                <a:lumOff val="40000"/>
              </a:schemeClr>
            </a:solidFill>
            <a:miter lim="800000"/>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lnSpc>
                <a:spcPct val="94000"/>
              </a:lnSpc>
            </a:pPr>
            <a:r>
              <a:rPr lang="zh-CN" altLang="en-US" b="1" dirty="0">
                <a:latin typeface="微软雅黑 Light" panose="020B0502040204020203" pitchFamily="34" charset="-122"/>
                <a:ea typeface="微软雅黑 Light" panose="020B0502040204020203" pitchFamily="34" charset="-122"/>
              </a:rPr>
              <a:t>项目执行能力 </a:t>
            </a:r>
            <a:endParaRPr lang="zh-CN" altLang="en-US" b="1" dirty="0">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b="1" dirty="0">
                <a:latin typeface="微软雅黑 Light" panose="020B0502040204020203" pitchFamily="34" charset="-122"/>
                <a:ea typeface="微软雅黑 Light" panose="020B0502040204020203" pitchFamily="34" charset="-122"/>
              </a:rPr>
              <a:t>文化激励因素</a:t>
            </a:r>
            <a:r>
              <a:rPr lang="zh-CN" altLang="en-US" dirty="0">
                <a:latin typeface="微软雅黑 Light" panose="020B0502040204020203" pitchFamily="34" charset="-122"/>
                <a:ea typeface="微软雅黑 Light" panose="020B0502040204020203" pitchFamily="34" charset="-122"/>
              </a:rPr>
              <a:t>：如团队士气、工作态度、责任心表现等都对项目管理形成非常重要的支撑作用，良好的企业文化激励氛围可以自发形成较强的团队协作能力</a:t>
            </a:r>
            <a:endParaRPr lang="zh-CN" altLang="en-US" dirty="0">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b="1" dirty="0">
                <a:latin typeface="微软雅黑 Light" panose="020B0502040204020203" pitchFamily="34" charset="-122"/>
                <a:ea typeface="微软雅黑 Light" panose="020B0502040204020203" pitchFamily="34" charset="-122"/>
              </a:rPr>
              <a:t>团队创新能力：</a:t>
            </a:r>
            <a:r>
              <a:rPr lang="zh-CN" altLang="en-US" dirty="0">
                <a:latin typeface="微软雅黑 Light" panose="020B0502040204020203" pitchFamily="34" charset="-122"/>
                <a:ea typeface="微软雅黑 Light" panose="020B0502040204020203" pitchFamily="34" charset="-122"/>
              </a:rPr>
              <a:t>体现在业务模式创新、技术手段创新、运营模式创新等，需紧密结合XX公司实际情况来开展创新工作，做到有的放矢 </a:t>
            </a:r>
            <a:endParaRPr lang="zh-CN" altLang="en-US" dirty="0">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b="1" dirty="0">
                <a:latin typeface="微软雅黑 Light" panose="020B0502040204020203" pitchFamily="34" charset="-122"/>
                <a:ea typeface="微软雅黑 Light" panose="020B0502040204020203" pitchFamily="34" charset="-122"/>
              </a:rPr>
              <a:t>关键技术能力 ：</a:t>
            </a:r>
            <a:r>
              <a:rPr lang="zh-CN" altLang="en-US" dirty="0">
                <a:latin typeface="微软雅黑 Light" panose="020B0502040204020203" pitchFamily="34" charset="-122"/>
                <a:ea typeface="微软雅黑 Light" panose="020B0502040204020203" pitchFamily="34" charset="-122"/>
              </a:rPr>
              <a:t>创新能力需要某些关键技术方面予以强有力的支撑 </a:t>
            </a:r>
            <a:endParaRPr lang="zh-CN" altLang="en-US" dirty="0">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b="1" dirty="0">
                <a:latin typeface="微软雅黑 Light" panose="020B0502040204020203" pitchFamily="34" charset="-122"/>
                <a:ea typeface="微软雅黑 Light" panose="020B0502040204020203" pitchFamily="34" charset="-122"/>
              </a:rPr>
              <a:t>抵御风险能力 ：</a:t>
            </a:r>
            <a:r>
              <a:rPr lang="zh-CN" altLang="en-US" dirty="0">
                <a:latin typeface="微软雅黑 Light" panose="020B0502040204020203" pitchFamily="34" charset="-122"/>
                <a:ea typeface="微软雅黑 Light" panose="020B0502040204020203" pitchFamily="34" charset="-122"/>
              </a:rPr>
              <a:t>配合的实施商需要能够和客户一起承担甚至帮助客户承担绝大部分风险的企业，这是一种全方位的能力体现，如财务风险、技术风险、管理风险等 </a:t>
            </a:r>
            <a:endParaRPr lang="zh-CN" altLang="en-US" dirty="0">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b="1" dirty="0">
                <a:latin typeface="微软雅黑 Light" panose="020B0502040204020203" pitchFamily="34" charset="-122"/>
                <a:ea typeface="微软雅黑 Light" panose="020B0502040204020203" pitchFamily="34" charset="-122"/>
              </a:rPr>
              <a:t>深厚项目资产 ：</a:t>
            </a:r>
            <a:r>
              <a:rPr lang="zh-CN" altLang="en-US" dirty="0">
                <a:latin typeface="微软雅黑 Light" panose="020B0502040204020203" pitchFamily="34" charset="-122"/>
                <a:ea typeface="微软雅黑 Light" panose="020B0502040204020203" pitchFamily="34" charset="-122"/>
              </a:rPr>
              <a:t>配合的实施商需要具备广泛而深厚的同类项目的项目资产，能够找到类似可以参考的项目资产作为项目实施的必要参考</a:t>
            </a:r>
            <a:endParaRPr lang="zh-CN" altLang="en-US" dirty="0">
              <a:latin typeface="微软雅黑 Light" panose="020B0502040204020203" pitchFamily="34" charset="-122"/>
              <a:ea typeface="微软雅黑 Light" panose="020B0502040204020203" pitchFamily="34" charset="-122"/>
            </a:endParaRPr>
          </a:p>
          <a:p>
            <a:pPr lvl="1" eaLnBrk="1" hangingPunct="1">
              <a:lnSpc>
                <a:spcPct val="94000"/>
              </a:lnSpc>
            </a:pPr>
            <a:r>
              <a:rPr lang="zh-CN" altLang="en-US" b="1" dirty="0">
                <a:latin typeface="微软雅黑 Light" panose="020B0502040204020203" pitchFamily="34" charset="-122"/>
                <a:ea typeface="微软雅黑 Light" panose="020B0502040204020203" pitchFamily="34" charset="-122"/>
              </a:rPr>
              <a:t>技术支持能力 ：</a:t>
            </a:r>
            <a:r>
              <a:rPr lang="zh-CN" altLang="en-US" dirty="0">
                <a:latin typeface="微软雅黑 Light" panose="020B0502040204020203" pitchFamily="34" charset="-122"/>
                <a:ea typeface="微软雅黑 Light" panose="020B0502040204020203" pitchFamily="34" charset="-122"/>
              </a:rPr>
              <a:t>发展壮大的过程中势必还会根据实际发展状况出现新的项目规划和实施机会，因此需要配合的实施商需要具备良好的技术支持能力</a:t>
            </a:r>
            <a:endParaRPr lang="zh-CN" altLang="en-US" dirty="0">
              <a:latin typeface="微软雅黑 Light" panose="020B0502040204020203" pitchFamily="34" charset="-122"/>
              <a:ea typeface="微软雅黑 Light" panose="020B0502040204020203" pitchFamily="34" charset="-122"/>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889"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针对XX公司的调研情况，我们建议采用</a:t>
            </a:r>
            <a:r>
              <a:rPr lang="en-US" altLang="zh-CN" sz="2400" dirty="0">
                <a:solidFill>
                  <a:schemeClr val="bg1"/>
                </a:solidFill>
              </a:rPr>
              <a:t>IBM</a:t>
            </a:r>
            <a:r>
              <a:rPr lang="zh-CN" altLang="en-US" sz="2400" dirty="0">
                <a:solidFill>
                  <a:schemeClr val="bg1"/>
                </a:solidFill>
              </a:rPr>
              <a:t>架构规划方法论来指导</a:t>
            </a:r>
            <a:r>
              <a:rPr lang="en-US" altLang="zh-CN" sz="2400" dirty="0">
                <a:solidFill>
                  <a:schemeClr val="bg1"/>
                </a:solidFill>
              </a:rPr>
              <a:t>IT</a:t>
            </a:r>
            <a:r>
              <a:rPr lang="zh-CN" altLang="en-US" sz="2400" dirty="0">
                <a:solidFill>
                  <a:schemeClr val="bg1"/>
                </a:solidFill>
              </a:rPr>
              <a:t>项目的规划</a:t>
            </a:r>
            <a:endParaRPr lang="zh-CN" altLang="en-US" sz="2400" dirty="0">
              <a:solidFill>
                <a:schemeClr val="bg1"/>
              </a:solidFill>
            </a:endParaRPr>
          </a:p>
        </p:txBody>
      </p:sp>
      <p:grpSp>
        <p:nvGrpSpPr>
          <p:cNvPr id="721" name="组合 43"/>
          <p:cNvGrpSpPr/>
          <p:nvPr/>
        </p:nvGrpSpPr>
        <p:grpSpPr>
          <a:xfrm>
            <a:off x="685800" y="1152659"/>
            <a:ext cx="10763518" cy="5479961"/>
            <a:chOff x="685800" y="1371600"/>
            <a:chExt cx="7696200" cy="5029200"/>
          </a:xfrm>
        </p:grpSpPr>
        <p:grpSp>
          <p:nvGrpSpPr>
            <p:cNvPr id="722" name="Group 5"/>
            <p:cNvGrpSpPr/>
            <p:nvPr/>
          </p:nvGrpSpPr>
          <p:grpSpPr bwMode="auto">
            <a:xfrm>
              <a:off x="762000" y="4475163"/>
              <a:ext cx="7486650" cy="1925637"/>
              <a:chOff x="480" y="2548"/>
              <a:chExt cx="4716" cy="1213"/>
            </a:xfrm>
          </p:grpSpPr>
          <p:sp>
            <p:nvSpPr>
              <p:cNvPr id="1053890" name="Rectangle 6"/>
              <p:cNvSpPr>
                <a:spLocks noChangeArrowheads="1"/>
              </p:cNvSpPr>
              <p:nvPr/>
            </p:nvSpPr>
            <p:spPr bwMode="auto">
              <a:xfrm>
                <a:off x="1025" y="2776"/>
                <a:ext cx="1756" cy="985"/>
              </a:xfrm>
              <a:prstGeom prst="rect">
                <a:avLst/>
              </a:prstGeom>
              <a:gradFill rotWithShape="1">
                <a:gsLst>
                  <a:gs pos="0">
                    <a:schemeClr val="accent1"/>
                  </a:gs>
                  <a:gs pos="100000">
                    <a:schemeClr val="bg1"/>
                  </a:gs>
                </a:gsLst>
                <a:lin ang="0" scaled="1"/>
              </a:gradFill>
              <a:ln>
                <a:noFill/>
              </a:ln>
              <a:effectLst/>
            </p:spPr>
            <p:txBody>
              <a:bodyPr wrap="none" anchor="ctr"/>
              <a:lstStyle/>
              <a:p>
                <a:pPr algn="ctr"/>
                <a:endParaRPr lang="zh-CN" altLang="en-US" sz="2000"/>
              </a:p>
            </p:txBody>
          </p:sp>
          <p:sp>
            <p:nvSpPr>
              <p:cNvPr id="1053891" name="Rectangle 4"/>
              <p:cNvSpPr>
                <a:spLocks noChangeArrowheads="1"/>
              </p:cNvSpPr>
              <p:nvPr/>
            </p:nvSpPr>
            <p:spPr bwMode="auto">
              <a:xfrm>
                <a:off x="480" y="2557"/>
                <a:ext cx="333" cy="179"/>
              </a:xfrm>
              <a:prstGeom prst="rect">
                <a:avLst/>
              </a:prstGeom>
              <a:solidFill>
                <a:schemeClr val="accent1"/>
              </a:solidFill>
              <a:ln w="9525" cap="sq" algn="ctr">
                <a:solidFill>
                  <a:srgbClr val="808080"/>
                </a:solidFill>
                <a:miter lim="800000"/>
                <a:headEnd type="none" w="sm" len="sm"/>
                <a:tailEnd type="none" w="sm" len="sm"/>
              </a:ln>
              <a:effectLst>
                <a:outerShdw dist="35921" dir="2700000" algn="ctr" rotWithShape="0">
                  <a:srgbClr val="808080"/>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600" b="1">
                    <a:solidFill>
                      <a:schemeClr val="bg1"/>
                    </a:solidFill>
                    <a:latin typeface="Times New Roman" panose="02020603050405020304" pitchFamily="18" charset="0"/>
                  </a:rPr>
                  <a:t>启动</a:t>
                </a:r>
                <a:endParaRPr lang="zh-CN" altLang="en-US" sz="1600" b="1">
                  <a:solidFill>
                    <a:schemeClr val="bg1"/>
                  </a:solidFill>
                  <a:latin typeface="Times New Roman" panose="02020603050405020304" pitchFamily="18" charset="0"/>
                </a:endParaRPr>
              </a:p>
            </p:txBody>
          </p:sp>
          <p:sp>
            <p:nvSpPr>
              <p:cNvPr id="1053892" name="Rectangle 5"/>
              <p:cNvSpPr>
                <a:spLocks noChangeArrowheads="1"/>
              </p:cNvSpPr>
              <p:nvPr/>
            </p:nvSpPr>
            <p:spPr bwMode="auto">
              <a:xfrm>
                <a:off x="487" y="2833"/>
                <a:ext cx="309" cy="927"/>
              </a:xfrm>
              <a:prstGeom prst="rect">
                <a:avLst/>
              </a:prstGeom>
              <a:solidFill>
                <a:schemeClr val="bg1"/>
              </a:solidFill>
              <a:ln w="19050" algn="ctr">
                <a:solidFill>
                  <a:schemeClr val="tx1"/>
                </a:solidFill>
                <a:miter lim="800000"/>
              </a:ln>
              <a:effectLst>
                <a:outerShdw dist="35921" dir="2700000" algn="ctr" rotWithShape="0">
                  <a:schemeClr val="bg2"/>
                </a:outerShdw>
              </a:effectLst>
            </p:spPr>
            <p:txBody>
              <a:bodyPr lIns="54000" rIns="54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1400">
                    <a:latin typeface="Times New Roman" panose="02020603050405020304" pitchFamily="18" charset="0"/>
                  </a:rPr>
                  <a:t>T0.</a:t>
                </a:r>
                <a:r>
                  <a:rPr lang="zh-CN" altLang="en-US" sz="1400">
                    <a:latin typeface="Times New Roman" panose="02020603050405020304" pitchFamily="18" charset="0"/>
                  </a:rPr>
                  <a:t>启动项目</a:t>
                </a:r>
                <a:endParaRPr lang="zh-CN" altLang="en-US" sz="1400">
                  <a:latin typeface="Times New Roman" panose="02020603050405020304" pitchFamily="18" charset="0"/>
                </a:endParaRPr>
              </a:p>
            </p:txBody>
          </p:sp>
          <p:sp>
            <p:nvSpPr>
              <p:cNvPr id="1053893" name="Rectangle 6"/>
              <p:cNvSpPr>
                <a:spLocks noChangeArrowheads="1"/>
              </p:cNvSpPr>
              <p:nvPr/>
            </p:nvSpPr>
            <p:spPr bwMode="auto">
              <a:xfrm>
                <a:off x="1069" y="3323"/>
                <a:ext cx="622" cy="302"/>
              </a:xfrm>
              <a:prstGeom prst="rect">
                <a:avLst/>
              </a:prstGeom>
              <a:solidFill>
                <a:schemeClr val="bg1"/>
              </a:solidFill>
              <a:ln w="19050" algn="ctr">
                <a:solidFill>
                  <a:schemeClr val="tx1"/>
                </a:solidFill>
                <a:miter lim="800000"/>
              </a:ln>
              <a:effectLst>
                <a:outerShdw dist="35921" dir="2700000" algn="ctr" rotWithShape="0">
                  <a:schemeClr val="bg2"/>
                </a:outerShdw>
              </a:effectLst>
            </p:spPr>
            <p:txBody>
              <a:bodyPr lIns="54000" rIns="54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1050" dirty="0">
                    <a:latin typeface="Times New Roman" panose="02020603050405020304" pitchFamily="18" charset="0"/>
                  </a:rPr>
                  <a:t>T2. </a:t>
                </a:r>
                <a:r>
                  <a:rPr lang="zh-CN" altLang="en-US" sz="1050" dirty="0">
                    <a:latin typeface="Times New Roman" panose="02020603050405020304" pitchFamily="18" charset="0"/>
                  </a:rPr>
                  <a:t>XX公司信息化需求和现状分析</a:t>
                </a:r>
                <a:endParaRPr lang="zh-CN" altLang="en-US" sz="1050" dirty="0">
                  <a:latin typeface="Times New Roman" panose="02020603050405020304" pitchFamily="18" charset="0"/>
                </a:endParaRPr>
              </a:p>
            </p:txBody>
          </p:sp>
          <p:sp>
            <p:nvSpPr>
              <p:cNvPr id="1053894" name="Rectangle 7"/>
              <p:cNvSpPr>
                <a:spLocks noChangeArrowheads="1"/>
              </p:cNvSpPr>
              <p:nvPr/>
            </p:nvSpPr>
            <p:spPr bwMode="auto">
              <a:xfrm>
                <a:off x="4099" y="3100"/>
                <a:ext cx="658" cy="260"/>
              </a:xfrm>
              <a:prstGeom prst="rect">
                <a:avLst/>
              </a:prstGeom>
              <a:solidFill>
                <a:schemeClr val="bg1"/>
              </a:solidFill>
              <a:ln w="19050" algn="ctr">
                <a:solidFill>
                  <a:schemeClr val="tx1"/>
                </a:solidFill>
                <a:miter lim="800000"/>
              </a:ln>
              <a:effectLst>
                <a:outerShdw dist="35921" dir="2700000" algn="ctr" rotWithShape="0">
                  <a:schemeClr val="bg2"/>
                </a:outerShdw>
              </a:effectLst>
            </p:spPr>
            <p:txBody>
              <a:bodyPr lIns="54000" rIns="54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1400">
                    <a:latin typeface="Times New Roman" panose="02020603050405020304" pitchFamily="18" charset="0"/>
                  </a:rPr>
                  <a:t>T6.</a:t>
                </a:r>
                <a:r>
                  <a:rPr lang="zh-CN" altLang="en-US" sz="1400">
                    <a:latin typeface="Times New Roman" panose="02020603050405020304" pitchFamily="18" charset="0"/>
                  </a:rPr>
                  <a:t>定义项目及实施路线图</a:t>
                </a:r>
                <a:endParaRPr lang="zh-CN" altLang="en-US" sz="1400">
                  <a:latin typeface="Times New Roman" panose="02020603050405020304" pitchFamily="18" charset="0"/>
                </a:endParaRPr>
              </a:p>
            </p:txBody>
          </p:sp>
          <p:sp>
            <p:nvSpPr>
              <p:cNvPr id="1053895" name="Rectangle 21"/>
              <p:cNvSpPr>
                <a:spLocks noChangeArrowheads="1"/>
              </p:cNvSpPr>
              <p:nvPr/>
            </p:nvSpPr>
            <p:spPr bwMode="auto">
              <a:xfrm>
                <a:off x="3176" y="3100"/>
                <a:ext cx="659" cy="260"/>
              </a:xfrm>
              <a:prstGeom prst="rect">
                <a:avLst/>
              </a:prstGeom>
              <a:solidFill>
                <a:schemeClr val="bg1"/>
              </a:solidFill>
              <a:ln w="19050" algn="ctr">
                <a:solidFill>
                  <a:schemeClr val="tx1"/>
                </a:solidFill>
                <a:miter lim="800000"/>
              </a:ln>
              <a:effectLst>
                <a:outerShdw dist="35921" dir="2700000" algn="ctr" rotWithShape="0">
                  <a:schemeClr val="bg2"/>
                </a:outerShdw>
              </a:effectLst>
            </p:spPr>
            <p:txBody>
              <a:bodyPr lIns="54000" rIns="54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1400">
                    <a:latin typeface="Times New Roman" panose="02020603050405020304" pitchFamily="18" charset="0"/>
                  </a:rPr>
                  <a:t>T5. </a:t>
                </a:r>
                <a:r>
                  <a:rPr lang="zh-CN" altLang="en-US" sz="1400">
                    <a:latin typeface="Times New Roman" panose="02020603050405020304" pitchFamily="18" charset="0"/>
                  </a:rPr>
                  <a:t>信息化应用架构设计</a:t>
                </a:r>
                <a:endParaRPr lang="zh-CN" altLang="en-US" sz="1400">
                  <a:latin typeface="Times New Roman" panose="02020603050405020304" pitchFamily="18" charset="0"/>
                </a:endParaRPr>
              </a:p>
            </p:txBody>
          </p:sp>
          <p:cxnSp>
            <p:nvCxnSpPr>
              <p:cNvPr id="3145872" name="AutoShape 22"/>
              <p:cNvCxnSpPr>
                <a:cxnSpLocks noChangeShapeType="1"/>
                <a:stCxn id="1053895" idx="3"/>
                <a:endCxn id="1053894" idx="1"/>
              </p:cNvCxnSpPr>
              <p:nvPr/>
            </p:nvCxnSpPr>
            <p:spPr bwMode="auto">
              <a:xfrm>
                <a:off x="3841" y="3230"/>
                <a:ext cx="252" cy="0"/>
              </a:xfrm>
              <a:prstGeom prst="straightConnector1">
                <a:avLst/>
              </a:prstGeom>
              <a:noFill/>
              <a:ln w="12700">
                <a:solidFill>
                  <a:schemeClr val="tx1"/>
                </a:solidFill>
                <a:round/>
                <a:tailEnd type="none" w="lg" len="lg"/>
              </a:ln>
            </p:spPr>
          </p:cxnSp>
          <p:sp>
            <p:nvSpPr>
              <p:cNvPr id="1053896" name="Rectangle 28"/>
              <p:cNvSpPr>
                <a:spLocks noChangeArrowheads="1"/>
              </p:cNvSpPr>
              <p:nvPr/>
            </p:nvSpPr>
            <p:spPr bwMode="auto">
              <a:xfrm>
                <a:off x="1947" y="3321"/>
                <a:ext cx="624" cy="314"/>
              </a:xfrm>
              <a:prstGeom prst="rect">
                <a:avLst/>
              </a:prstGeom>
              <a:solidFill>
                <a:schemeClr val="bg1"/>
              </a:solidFill>
              <a:ln w="19050" algn="ctr">
                <a:solidFill>
                  <a:schemeClr val="tx1"/>
                </a:solidFill>
                <a:miter lim="800000"/>
              </a:ln>
              <a:effectLst>
                <a:outerShdw dist="35921" dir="2700000" algn="ctr" rotWithShape="0">
                  <a:schemeClr val="bg2"/>
                </a:outerShdw>
              </a:effectLst>
            </p:spPr>
            <p:txBody>
              <a:bodyPr lIns="54000" rIns="54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1050">
                    <a:latin typeface="Times New Roman" panose="02020603050405020304" pitchFamily="18" charset="0"/>
                  </a:rPr>
                  <a:t>T4. </a:t>
                </a:r>
                <a:r>
                  <a:rPr lang="zh-CN" altLang="en-US" sz="1050">
                    <a:latin typeface="Times New Roman" panose="02020603050405020304" pitchFamily="18" charset="0"/>
                  </a:rPr>
                  <a:t>信息化愿景和目标制定</a:t>
                </a:r>
                <a:endParaRPr lang="zh-CN" altLang="en-US" sz="1050">
                  <a:latin typeface="Times New Roman" panose="02020603050405020304" pitchFamily="18" charset="0"/>
                </a:endParaRPr>
              </a:p>
            </p:txBody>
          </p:sp>
          <p:cxnSp>
            <p:nvCxnSpPr>
              <p:cNvPr id="3145873" name="AutoShape 32"/>
              <p:cNvCxnSpPr>
                <a:cxnSpLocks noChangeShapeType="1"/>
                <a:stCxn id="1053893" idx="3"/>
                <a:endCxn id="1053896" idx="1"/>
              </p:cNvCxnSpPr>
              <p:nvPr/>
            </p:nvCxnSpPr>
            <p:spPr bwMode="auto">
              <a:xfrm>
                <a:off x="1697" y="3474"/>
                <a:ext cx="244" cy="4"/>
              </a:xfrm>
              <a:prstGeom prst="bentConnector3">
                <a:avLst>
                  <a:gd name="adj1" fmla="val 50000"/>
                </a:avLst>
              </a:prstGeom>
              <a:noFill/>
              <a:ln w="6350">
                <a:solidFill>
                  <a:schemeClr val="tx1"/>
                </a:solidFill>
                <a:miter lim="800000"/>
              </a:ln>
            </p:spPr>
          </p:cxnSp>
          <p:cxnSp>
            <p:nvCxnSpPr>
              <p:cNvPr id="3145874" name="AutoShape 33"/>
              <p:cNvCxnSpPr>
                <a:cxnSpLocks noChangeShapeType="1"/>
                <a:stCxn id="1053896" idx="3"/>
                <a:endCxn id="1053895" idx="1"/>
              </p:cNvCxnSpPr>
              <p:nvPr/>
            </p:nvCxnSpPr>
            <p:spPr bwMode="auto">
              <a:xfrm flipV="1">
                <a:off x="2577" y="3230"/>
                <a:ext cx="593" cy="248"/>
              </a:xfrm>
              <a:prstGeom prst="bentConnector3">
                <a:avLst>
                  <a:gd name="adj1" fmla="val 44519"/>
                </a:avLst>
              </a:prstGeom>
              <a:noFill/>
              <a:ln w="6350">
                <a:solidFill>
                  <a:schemeClr val="tx1"/>
                </a:solidFill>
                <a:miter lim="800000"/>
              </a:ln>
            </p:spPr>
          </p:cxnSp>
          <p:sp>
            <p:nvSpPr>
              <p:cNvPr id="1053897" name="AutoShape 35"/>
              <p:cNvSpPr>
                <a:spLocks noChangeArrowheads="1"/>
              </p:cNvSpPr>
              <p:nvPr/>
            </p:nvSpPr>
            <p:spPr bwMode="auto">
              <a:xfrm>
                <a:off x="2649" y="2548"/>
                <a:ext cx="2547" cy="188"/>
              </a:xfrm>
              <a:prstGeom prst="chevron">
                <a:avLst>
                  <a:gd name="adj" fmla="val 25106"/>
                </a:avLst>
              </a:prstGeom>
              <a:solidFill>
                <a:schemeClr val="accent2"/>
              </a:solidFill>
              <a:ln w="9525" cap="sq">
                <a:solidFill>
                  <a:srgbClr val="808080"/>
                </a:solidFill>
                <a:miter lim="800000"/>
                <a:headEnd type="none" w="sm" len="sm"/>
                <a:tailEnd type="none" w="sm" len="sm"/>
              </a:ln>
              <a:effectLst>
                <a:outerShdw dist="35921" dir="2700000" algn="ctr" rotWithShape="0">
                  <a:srgbClr val="808080"/>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400" b="1">
                  <a:latin typeface="Times New Roman" panose="02020603050405020304" pitchFamily="18" charset="0"/>
                </a:endParaRPr>
              </a:p>
            </p:txBody>
          </p:sp>
          <p:sp>
            <p:nvSpPr>
              <p:cNvPr id="1053898" name="AutoShape 37"/>
              <p:cNvSpPr>
                <a:spLocks noChangeArrowheads="1"/>
              </p:cNvSpPr>
              <p:nvPr/>
            </p:nvSpPr>
            <p:spPr bwMode="auto">
              <a:xfrm>
                <a:off x="927" y="2548"/>
                <a:ext cx="1766" cy="188"/>
              </a:xfrm>
              <a:prstGeom prst="homePlate">
                <a:avLst>
                  <a:gd name="adj" fmla="val 57579"/>
                </a:avLst>
              </a:prstGeom>
              <a:solidFill>
                <a:schemeClr val="accent1"/>
              </a:solidFill>
              <a:ln w="9525" cap="sq">
                <a:solidFill>
                  <a:srgbClr val="808080"/>
                </a:solidFill>
                <a:miter lim="800000"/>
                <a:headEnd type="none" w="sm" len="sm"/>
                <a:tailEnd type="none" w="sm" len="sm"/>
              </a:ln>
              <a:effectLst>
                <a:outerShdw dist="35921" dir="2700000" algn="ctr" rotWithShape="0">
                  <a:srgbClr val="808080"/>
                </a:outerShdw>
              </a:effectLst>
            </p:spPr>
            <p:txBody>
              <a:bodyPr wrap="none"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sz="1400" b="1">
                  <a:latin typeface="Times New Roman" panose="02020603050405020304" pitchFamily="18" charset="0"/>
                </a:endParaRPr>
              </a:p>
            </p:txBody>
          </p:sp>
          <p:sp>
            <p:nvSpPr>
              <p:cNvPr id="1053899" name="Text Box 38"/>
              <p:cNvSpPr txBox="1">
                <a:spLocks noChangeArrowheads="1"/>
              </p:cNvSpPr>
              <p:nvPr/>
            </p:nvSpPr>
            <p:spPr bwMode="auto">
              <a:xfrm>
                <a:off x="1348" y="2558"/>
                <a:ext cx="1021" cy="200"/>
              </a:xfrm>
              <a:prstGeom prst="rect">
                <a:avLst/>
              </a:prstGeom>
              <a:noFill/>
              <a:ln>
                <a:noFill/>
              </a:ln>
            </p:spPr>
            <p:txBody>
              <a:bodyPr wrap="none"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600" b="1">
                    <a:solidFill>
                      <a:schemeClr val="bg1"/>
                    </a:solidFill>
                    <a:latin typeface="Times New Roman" panose="02020603050405020304" pitchFamily="18" charset="0"/>
                  </a:rPr>
                  <a:t>第一阶段 </a:t>
                </a:r>
                <a:r>
                  <a:rPr lang="zh-CN" altLang="zh-CN" sz="1600" b="1">
                    <a:solidFill>
                      <a:schemeClr val="bg1"/>
                    </a:solidFill>
                    <a:latin typeface="Times New Roman" panose="02020603050405020304" pitchFamily="18" charset="0"/>
                  </a:rPr>
                  <a:t>业务</a:t>
                </a:r>
                <a:r>
                  <a:rPr lang="zh-CN" altLang="en-US" sz="1600" b="1">
                    <a:solidFill>
                      <a:schemeClr val="bg1"/>
                    </a:solidFill>
                    <a:latin typeface="Times New Roman" panose="02020603050405020304" pitchFamily="18" charset="0"/>
                  </a:rPr>
                  <a:t>需求</a:t>
                </a:r>
                <a:r>
                  <a:rPr lang="zh-TW" altLang="en-US" sz="1600" b="1">
                    <a:solidFill>
                      <a:schemeClr val="bg1"/>
                    </a:solidFill>
                    <a:latin typeface="Times New Roman" panose="02020603050405020304" pitchFamily="18" charset="0"/>
                  </a:rPr>
                  <a:t>分析</a:t>
                </a:r>
                <a:endParaRPr lang="zh-TW" altLang="zh-CN" sz="1600" b="1">
                  <a:solidFill>
                    <a:schemeClr val="bg1"/>
                  </a:solidFill>
                  <a:latin typeface="Times New Roman" panose="02020603050405020304" pitchFamily="18" charset="0"/>
                </a:endParaRPr>
              </a:p>
            </p:txBody>
          </p:sp>
          <p:sp>
            <p:nvSpPr>
              <p:cNvPr id="1053900" name="Text Box 39"/>
              <p:cNvSpPr txBox="1">
                <a:spLocks noChangeArrowheads="1"/>
              </p:cNvSpPr>
              <p:nvPr/>
            </p:nvSpPr>
            <p:spPr bwMode="auto">
              <a:xfrm>
                <a:off x="3035" y="2558"/>
                <a:ext cx="1461" cy="200"/>
              </a:xfrm>
              <a:prstGeom prst="rect">
                <a:avLst/>
              </a:prstGeom>
              <a:noFill/>
              <a:ln>
                <a:noFill/>
              </a:ln>
            </p:spPr>
            <p:txBody>
              <a:bodyPr wrap="none" anchor="ctr">
                <a:spAutoFit/>
              </a:bodyP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600" b="1">
                    <a:latin typeface="Times New Roman" panose="02020603050405020304" pitchFamily="18" charset="0"/>
                  </a:rPr>
                  <a:t>第二阶段 </a:t>
                </a:r>
                <a:r>
                  <a:rPr lang="en-US" altLang="zh-CN" sz="1600" b="1">
                    <a:latin typeface="Times New Roman" panose="02020603050405020304" pitchFamily="18" charset="0"/>
                  </a:rPr>
                  <a:t>IT</a:t>
                </a:r>
                <a:r>
                  <a:rPr lang="zh-CN" altLang="en-US" sz="1600" b="1">
                    <a:latin typeface="Times New Roman" panose="02020603050405020304" pitchFamily="18" charset="0"/>
                  </a:rPr>
                  <a:t>蓝图规划和实施路线图</a:t>
                </a:r>
                <a:endParaRPr lang="zh-CN" altLang="en-US" sz="1600" b="1">
                  <a:latin typeface="Times New Roman" panose="02020603050405020304" pitchFamily="18" charset="0"/>
                </a:endParaRPr>
              </a:p>
            </p:txBody>
          </p:sp>
          <p:cxnSp>
            <p:nvCxnSpPr>
              <p:cNvPr id="3145875" name="AutoShape 41"/>
              <p:cNvCxnSpPr>
                <a:cxnSpLocks noChangeShapeType="1"/>
                <a:stCxn id="1053892" idx="3"/>
                <a:endCxn id="1053893" idx="1"/>
              </p:cNvCxnSpPr>
              <p:nvPr/>
            </p:nvCxnSpPr>
            <p:spPr bwMode="auto">
              <a:xfrm>
                <a:off x="802" y="3297"/>
                <a:ext cx="261" cy="177"/>
              </a:xfrm>
              <a:prstGeom prst="bentConnector3">
                <a:avLst>
                  <a:gd name="adj1" fmla="val 49810"/>
                </a:avLst>
              </a:prstGeom>
              <a:noFill/>
              <a:ln w="6350">
                <a:solidFill>
                  <a:schemeClr val="tx1"/>
                </a:solidFill>
                <a:miter lim="800000"/>
              </a:ln>
            </p:spPr>
          </p:cxnSp>
          <p:sp>
            <p:nvSpPr>
              <p:cNvPr id="1053901" name="Rectangle 59"/>
              <p:cNvSpPr>
                <a:spLocks noChangeArrowheads="1"/>
              </p:cNvSpPr>
              <p:nvPr/>
            </p:nvSpPr>
            <p:spPr bwMode="auto">
              <a:xfrm>
                <a:off x="1903" y="2841"/>
                <a:ext cx="624" cy="314"/>
              </a:xfrm>
              <a:prstGeom prst="rect">
                <a:avLst/>
              </a:prstGeom>
              <a:solidFill>
                <a:schemeClr val="bg1"/>
              </a:solidFill>
              <a:ln w="19050" algn="ctr">
                <a:solidFill>
                  <a:schemeClr val="tx1"/>
                </a:solidFill>
                <a:miter lim="800000"/>
              </a:ln>
              <a:effectLst>
                <a:outerShdw dist="35921" dir="2700000" algn="ctr" rotWithShape="0">
                  <a:schemeClr val="bg2"/>
                </a:outerShdw>
              </a:effectLst>
            </p:spPr>
            <p:txBody>
              <a:bodyPr lIns="18000" rIns="18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1050">
                    <a:latin typeface="Times New Roman" panose="02020603050405020304" pitchFamily="18" charset="0"/>
                  </a:rPr>
                  <a:t>T3.</a:t>
                </a:r>
                <a:r>
                  <a:rPr lang="zh-CN" altLang="en-US" sz="1050">
                    <a:latin typeface="Times New Roman" panose="02020603050405020304" pitchFamily="18" charset="0"/>
                  </a:rPr>
                  <a:t>核心业务领域梳理</a:t>
                </a:r>
                <a:endParaRPr lang="zh-CN" altLang="en-US" sz="1050">
                  <a:latin typeface="Times New Roman" panose="02020603050405020304" pitchFamily="18" charset="0"/>
                </a:endParaRPr>
              </a:p>
            </p:txBody>
          </p:sp>
          <p:sp>
            <p:nvSpPr>
              <p:cNvPr id="1053902" name="Rectangle 6"/>
              <p:cNvSpPr>
                <a:spLocks noChangeArrowheads="1"/>
              </p:cNvSpPr>
              <p:nvPr/>
            </p:nvSpPr>
            <p:spPr bwMode="auto">
              <a:xfrm>
                <a:off x="1069" y="2837"/>
                <a:ext cx="622" cy="315"/>
              </a:xfrm>
              <a:prstGeom prst="rect">
                <a:avLst/>
              </a:prstGeom>
              <a:solidFill>
                <a:schemeClr val="bg1"/>
              </a:solidFill>
              <a:ln w="19050" algn="ctr">
                <a:solidFill>
                  <a:schemeClr val="tx1"/>
                </a:solidFill>
                <a:miter lim="800000"/>
              </a:ln>
              <a:effectLst>
                <a:outerShdw dist="35921" dir="2700000" algn="ctr" rotWithShape="0">
                  <a:schemeClr val="bg2"/>
                </a:outerShdw>
              </a:effectLst>
            </p:spPr>
            <p:txBody>
              <a:bodyPr lIns="54000" rIns="54000" anchor="ctr"/>
              <a:lstStyle>
                <a:lvl1pPr algn="l">
                  <a:defRPr>
                    <a:solidFill>
                      <a:schemeClr val="tx1"/>
                    </a:solidFill>
                    <a:latin typeface="Arial" panose="020B0604020202020204" pitchFamily="34" charset="0"/>
                    <a:ea typeface="宋体" panose="02010600030101010101" pitchFamily="2" charset="-122"/>
                  </a:defRPr>
                </a:lvl1pPr>
                <a:lvl2pPr marL="742950" indent="-285750" algn="l">
                  <a:defRPr>
                    <a:solidFill>
                      <a:schemeClr val="tx1"/>
                    </a:solidFill>
                    <a:latin typeface="Arial" panose="020B0604020202020204" pitchFamily="34" charset="0"/>
                    <a:ea typeface="宋体" panose="02010600030101010101" pitchFamily="2" charset="-122"/>
                  </a:defRPr>
                </a:lvl2pPr>
                <a:lvl3pPr marL="1143000" indent="-228600" algn="l">
                  <a:defRPr>
                    <a:solidFill>
                      <a:schemeClr val="tx1"/>
                    </a:solidFill>
                    <a:latin typeface="Arial" panose="020B0604020202020204" pitchFamily="34" charset="0"/>
                    <a:ea typeface="宋体" panose="02010600030101010101" pitchFamily="2" charset="-122"/>
                  </a:defRPr>
                </a:lvl3pPr>
                <a:lvl4pPr marL="1600200" indent="-228600" algn="l">
                  <a:defRPr>
                    <a:solidFill>
                      <a:schemeClr val="tx1"/>
                    </a:solidFill>
                    <a:latin typeface="Arial" panose="020B0604020202020204" pitchFamily="34" charset="0"/>
                    <a:ea typeface="宋体" panose="02010600030101010101" pitchFamily="2" charset="-122"/>
                  </a:defRPr>
                </a:lvl4pPr>
                <a:lvl5pPr marL="2057400" indent="-228600" algn="l">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1050">
                    <a:latin typeface="Times New Roman" panose="02020603050405020304" pitchFamily="18" charset="0"/>
                  </a:rPr>
                  <a:t>T1.  </a:t>
                </a:r>
                <a:r>
                  <a:rPr lang="zh-CN" altLang="en-US" sz="1050">
                    <a:latin typeface="Times New Roman" panose="02020603050405020304" pitchFamily="18" charset="0"/>
                  </a:rPr>
                  <a:t>理解集业务战略目标和运营模式</a:t>
                </a:r>
                <a:endParaRPr lang="zh-CN" altLang="en-US" sz="1050">
                  <a:latin typeface="Times New Roman" panose="02020603050405020304" pitchFamily="18" charset="0"/>
                </a:endParaRPr>
              </a:p>
            </p:txBody>
          </p:sp>
          <p:cxnSp>
            <p:nvCxnSpPr>
              <p:cNvPr id="3145876" name="AutoShape 61"/>
              <p:cNvCxnSpPr>
                <a:cxnSpLocks noChangeShapeType="1"/>
                <a:stCxn id="1053892" idx="3"/>
              </p:cNvCxnSpPr>
              <p:nvPr/>
            </p:nvCxnSpPr>
            <p:spPr bwMode="auto">
              <a:xfrm flipV="1">
                <a:off x="802" y="2995"/>
                <a:ext cx="261" cy="302"/>
              </a:xfrm>
              <a:prstGeom prst="bentConnector3">
                <a:avLst>
                  <a:gd name="adj1" fmla="val 49810"/>
                </a:avLst>
              </a:prstGeom>
              <a:noFill/>
              <a:ln w="6350">
                <a:solidFill>
                  <a:schemeClr val="tx1"/>
                </a:solidFill>
                <a:miter lim="800000"/>
              </a:ln>
            </p:spPr>
          </p:cxnSp>
          <p:cxnSp>
            <p:nvCxnSpPr>
              <p:cNvPr id="3145877" name="AutoShape 29"/>
              <p:cNvCxnSpPr>
                <a:cxnSpLocks noChangeShapeType="1"/>
                <a:endCxn id="1053901" idx="1"/>
              </p:cNvCxnSpPr>
              <p:nvPr/>
            </p:nvCxnSpPr>
            <p:spPr bwMode="auto">
              <a:xfrm>
                <a:off x="1697" y="2995"/>
                <a:ext cx="200" cy="3"/>
              </a:xfrm>
              <a:prstGeom prst="bentConnector3">
                <a:avLst>
                  <a:gd name="adj1" fmla="val 50000"/>
                </a:avLst>
              </a:prstGeom>
              <a:noFill/>
              <a:ln w="12700">
                <a:solidFill>
                  <a:schemeClr val="tx1"/>
                </a:solidFill>
                <a:miter lim="800000"/>
                <a:tailEnd type="none" w="lg" len="lg"/>
              </a:ln>
            </p:spPr>
          </p:cxnSp>
          <p:cxnSp>
            <p:nvCxnSpPr>
              <p:cNvPr id="3145878" name="AutoShape 33"/>
              <p:cNvCxnSpPr>
                <a:cxnSpLocks noChangeShapeType="1"/>
                <a:stCxn id="1053901" idx="3"/>
                <a:endCxn id="1053895" idx="1"/>
              </p:cNvCxnSpPr>
              <p:nvPr/>
            </p:nvCxnSpPr>
            <p:spPr bwMode="auto">
              <a:xfrm>
                <a:off x="2533" y="2998"/>
                <a:ext cx="637" cy="232"/>
              </a:xfrm>
              <a:prstGeom prst="bentConnector3">
                <a:avLst>
                  <a:gd name="adj1" fmla="val 49921"/>
                </a:avLst>
              </a:prstGeom>
              <a:noFill/>
              <a:ln w="6350">
                <a:solidFill>
                  <a:schemeClr val="tx1"/>
                </a:solidFill>
                <a:miter lim="800000"/>
              </a:ln>
            </p:spPr>
          </p:cxnSp>
          <p:sp>
            <p:nvSpPr>
              <p:cNvPr id="1053903" name="Line 26"/>
              <p:cNvSpPr>
                <a:spLocks noChangeShapeType="1"/>
              </p:cNvSpPr>
              <p:nvPr/>
            </p:nvSpPr>
            <p:spPr bwMode="auto">
              <a:xfrm>
                <a:off x="1683" y="3100"/>
                <a:ext cx="176" cy="1"/>
              </a:xfrm>
              <a:prstGeom prst="line">
                <a:avLst/>
              </a:prstGeom>
              <a:noFill/>
              <a:ln w="9525">
                <a:solidFill>
                  <a:schemeClr val="tx1"/>
                </a:solidFill>
                <a:round/>
              </a:ln>
              <a:effectLst/>
            </p:spPr>
            <p:txBody>
              <a:bodyPr/>
              <a:lstStyle/>
              <a:p>
                <a:pPr algn="ctr"/>
                <a:endParaRPr lang="zh-CN" altLang="en-US" sz="2000"/>
              </a:p>
            </p:txBody>
          </p:sp>
          <p:sp>
            <p:nvSpPr>
              <p:cNvPr id="1053904" name="Line 27"/>
              <p:cNvSpPr>
                <a:spLocks noChangeShapeType="1"/>
              </p:cNvSpPr>
              <p:nvPr/>
            </p:nvSpPr>
            <p:spPr bwMode="auto">
              <a:xfrm>
                <a:off x="1859" y="3401"/>
                <a:ext cx="88" cy="0"/>
              </a:xfrm>
              <a:prstGeom prst="line">
                <a:avLst/>
              </a:prstGeom>
              <a:noFill/>
              <a:ln w="9525">
                <a:solidFill>
                  <a:schemeClr val="tx1"/>
                </a:solidFill>
                <a:round/>
              </a:ln>
              <a:effectLst/>
            </p:spPr>
            <p:txBody>
              <a:bodyPr/>
              <a:lstStyle/>
              <a:p>
                <a:pPr algn="ctr"/>
                <a:endParaRPr lang="zh-CN" altLang="en-US" sz="2000"/>
              </a:p>
            </p:txBody>
          </p:sp>
          <p:sp>
            <p:nvSpPr>
              <p:cNvPr id="1053905" name="Line 28"/>
              <p:cNvSpPr>
                <a:spLocks noChangeShapeType="1"/>
              </p:cNvSpPr>
              <p:nvPr/>
            </p:nvSpPr>
            <p:spPr bwMode="auto">
              <a:xfrm>
                <a:off x="1859" y="3101"/>
                <a:ext cx="0" cy="300"/>
              </a:xfrm>
              <a:prstGeom prst="line">
                <a:avLst/>
              </a:prstGeom>
              <a:noFill/>
              <a:ln w="9525">
                <a:solidFill>
                  <a:schemeClr val="tx1"/>
                </a:solidFill>
                <a:round/>
              </a:ln>
              <a:effectLst/>
            </p:spPr>
            <p:txBody>
              <a:bodyPr/>
              <a:lstStyle/>
              <a:p>
                <a:pPr algn="ctr"/>
                <a:endParaRPr lang="zh-CN" altLang="en-US" sz="2000"/>
              </a:p>
            </p:txBody>
          </p:sp>
        </p:grpSp>
        <p:sp>
          <p:nvSpPr>
            <p:cNvPr id="1053906" name="Rectangle 29"/>
            <p:cNvSpPr>
              <a:spLocks noChangeArrowheads="1"/>
            </p:cNvSpPr>
            <p:nvPr/>
          </p:nvSpPr>
          <p:spPr bwMode="auto">
            <a:xfrm>
              <a:off x="685800" y="1371600"/>
              <a:ext cx="7696200" cy="2971800"/>
            </a:xfrm>
            <a:prstGeom prst="rect">
              <a:avLst/>
            </a:prstGeom>
            <a:gradFill rotWithShape="1">
              <a:gsLst>
                <a:gs pos="0">
                  <a:srgbClr val="EAEAEA">
                    <a:alpha val="95000"/>
                  </a:srgbClr>
                </a:gs>
                <a:gs pos="100000">
                  <a:srgbClr val="EAEAEA">
                    <a:gamma/>
                    <a:shade val="72941"/>
                    <a:invGamma/>
                  </a:srgbClr>
                </a:gs>
              </a:gsLst>
              <a:lin ang="5400000" scaled="1"/>
            </a:gradFill>
            <a:ln>
              <a:noFill/>
            </a:ln>
            <a:effectLst/>
          </p:spPr>
          <p:txBody>
            <a:bodyPr wrap="none" lIns="45720" rIns="45720" anchor="ctr"/>
            <a:lstStyle/>
            <a:p>
              <a:pPr algn="ctr"/>
              <a:endParaRPr lang="zh-CN" altLang="en-US" sz="2000"/>
            </a:p>
          </p:txBody>
        </p:sp>
        <p:sp>
          <p:nvSpPr>
            <p:cNvPr id="1053907" name="AutoShape 30"/>
            <p:cNvSpPr>
              <a:spLocks noChangeArrowheads="1"/>
            </p:cNvSpPr>
            <p:nvPr/>
          </p:nvSpPr>
          <p:spPr bwMode="auto">
            <a:xfrm>
              <a:off x="914400" y="1468221"/>
              <a:ext cx="4648200" cy="284379"/>
            </a:xfrm>
            <a:prstGeom prst="chevron">
              <a:avLst>
                <a:gd name="adj" fmla="val 161819"/>
              </a:avLst>
            </a:prstGeom>
            <a:solidFill>
              <a:schemeClr val="folHlink">
                <a:alpha val="95000"/>
              </a:schemeClr>
            </a:solidFill>
            <a:ln w="12700" algn="ctr">
              <a:solidFill>
                <a:schemeClr val="tx1"/>
              </a:solidFill>
              <a:miter lim="800000"/>
            </a:ln>
            <a:effectLst/>
          </p:spPr>
          <p:txBody>
            <a:bodyPr wrap="none" lIns="45720" rIns="45720" anchor="ctr"/>
            <a:lstStyle/>
            <a:p>
              <a:pPr algn="ctr"/>
              <a:r>
                <a:rPr lang="zh-CN" altLang="en-US" sz="1600" b="1">
                  <a:solidFill>
                    <a:schemeClr val="bg1"/>
                  </a:solidFill>
                </a:rPr>
                <a:t>项目定义</a:t>
              </a:r>
              <a:endParaRPr lang="zh-CN" altLang="en-US" sz="1600" b="1">
                <a:solidFill>
                  <a:schemeClr val="bg1"/>
                </a:solidFill>
              </a:endParaRPr>
            </a:p>
          </p:txBody>
        </p:sp>
        <p:sp>
          <p:nvSpPr>
            <p:cNvPr id="1053908" name="AutoShape 31"/>
            <p:cNvSpPr>
              <a:spLocks noChangeArrowheads="1"/>
            </p:cNvSpPr>
            <p:nvPr/>
          </p:nvSpPr>
          <p:spPr bwMode="auto">
            <a:xfrm>
              <a:off x="5562600" y="1487339"/>
              <a:ext cx="2743200" cy="265261"/>
            </a:xfrm>
            <a:prstGeom prst="chevron">
              <a:avLst>
                <a:gd name="adj" fmla="val 100000"/>
              </a:avLst>
            </a:prstGeom>
            <a:solidFill>
              <a:schemeClr val="folHlink">
                <a:alpha val="95000"/>
              </a:schemeClr>
            </a:solidFill>
            <a:ln w="12700" algn="ctr">
              <a:solidFill>
                <a:schemeClr val="tx1"/>
              </a:solidFill>
              <a:miter lim="800000"/>
            </a:ln>
            <a:effectLst/>
          </p:spPr>
          <p:txBody>
            <a:bodyPr wrap="none" lIns="45720" rIns="45720" anchor="ctr"/>
            <a:lstStyle/>
            <a:p>
              <a:pPr algn="ctr"/>
              <a:r>
                <a:rPr lang="zh-CN" altLang="en-US" sz="1600" b="1">
                  <a:solidFill>
                    <a:schemeClr val="bg1"/>
                  </a:solidFill>
                </a:rPr>
                <a:t>实施路径规划</a:t>
              </a:r>
              <a:endParaRPr lang="zh-CN" altLang="en-US" sz="1600" b="1">
                <a:solidFill>
                  <a:schemeClr val="bg1"/>
                </a:solidFill>
              </a:endParaRPr>
            </a:p>
          </p:txBody>
        </p:sp>
        <p:sp>
          <p:nvSpPr>
            <p:cNvPr id="1053909" name="AutoShape 32"/>
            <p:cNvSpPr>
              <a:spLocks noChangeArrowheads="1"/>
            </p:cNvSpPr>
            <p:nvPr/>
          </p:nvSpPr>
          <p:spPr bwMode="auto">
            <a:xfrm>
              <a:off x="914400" y="1828800"/>
              <a:ext cx="7391400" cy="438149"/>
            </a:xfrm>
            <a:prstGeom prst="rightArrow">
              <a:avLst>
                <a:gd name="adj1" fmla="val 66667"/>
                <a:gd name="adj2" fmla="val 218699"/>
              </a:avLst>
            </a:prstGeom>
            <a:solidFill>
              <a:schemeClr val="accent1">
                <a:alpha val="95000"/>
              </a:schemeClr>
            </a:solidFill>
            <a:ln>
              <a:noFill/>
            </a:ln>
            <a:effectLst/>
          </p:spPr>
          <p:txBody>
            <a:bodyPr wrap="none" lIns="45720" rIns="45720" anchor="ctr"/>
            <a:lstStyle/>
            <a:p>
              <a:pPr algn="ctr"/>
              <a:r>
                <a:rPr lang="en-US" altLang="zh-CN" sz="1600" b="1">
                  <a:solidFill>
                    <a:schemeClr val="bg1"/>
                  </a:solidFill>
                </a:rPr>
                <a:t>IBM </a:t>
              </a:r>
              <a:r>
                <a:rPr lang="zh-CN" altLang="en-US" sz="1600" b="1">
                  <a:solidFill>
                    <a:schemeClr val="bg1"/>
                  </a:solidFill>
                </a:rPr>
                <a:t>架构规划方法论</a:t>
              </a:r>
              <a:endParaRPr lang="zh-CN" altLang="en-US" sz="1600" b="1">
                <a:solidFill>
                  <a:schemeClr val="bg1"/>
                </a:solidFill>
              </a:endParaRPr>
            </a:p>
          </p:txBody>
        </p:sp>
        <p:sp>
          <p:nvSpPr>
            <p:cNvPr id="1053910" name="Rectangle 33"/>
            <p:cNvSpPr>
              <a:spLocks noChangeArrowheads="1"/>
            </p:cNvSpPr>
            <p:nvPr/>
          </p:nvSpPr>
          <p:spPr bwMode="auto">
            <a:xfrm>
              <a:off x="3962400" y="2362200"/>
              <a:ext cx="1219200" cy="609600"/>
            </a:xfrm>
            <a:prstGeom prst="rect">
              <a:avLst/>
            </a:prstGeom>
            <a:solidFill>
              <a:schemeClr val="accent1">
                <a:alpha val="95000"/>
              </a:schemeClr>
            </a:solidFill>
            <a:ln>
              <a:noFill/>
            </a:ln>
            <a:effectLst/>
          </p:spPr>
          <p:txBody>
            <a:bodyPr wrap="none" lIns="45720" rIns="45720" anchor="ctr"/>
            <a:lstStyle/>
            <a:p>
              <a:pPr algn="ctr"/>
              <a:r>
                <a:rPr lang="zh-CN" altLang="en-US" sz="1400">
                  <a:solidFill>
                    <a:schemeClr val="bg1"/>
                  </a:solidFill>
                </a:rPr>
                <a:t>企业整体架构</a:t>
              </a:r>
              <a:endParaRPr lang="zh-CN" altLang="en-US" sz="1400">
                <a:solidFill>
                  <a:schemeClr val="bg1"/>
                </a:solidFill>
              </a:endParaRPr>
            </a:p>
            <a:p>
              <a:pPr algn="ctr"/>
              <a:r>
                <a:rPr lang="zh-CN" altLang="en-US" sz="1400">
                  <a:solidFill>
                    <a:schemeClr val="bg1"/>
                  </a:solidFill>
                </a:rPr>
                <a:t>规划</a:t>
              </a:r>
              <a:endParaRPr lang="zh-CN" altLang="en-US" sz="1400">
                <a:solidFill>
                  <a:schemeClr val="bg1"/>
                </a:solidFill>
              </a:endParaRPr>
            </a:p>
          </p:txBody>
        </p:sp>
        <p:sp>
          <p:nvSpPr>
            <p:cNvPr id="1053911" name="Rectangle 34"/>
            <p:cNvSpPr>
              <a:spLocks noChangeArrowheads="1"/>
            </p:cNvSpPr>
            <p:nvPr/>
          </p:nvSpPr>
          <p:spPr bwMode="auto">
            <a:xfrm>
              <a:off x="3962400" y="3276600"/>
              <a:ext cx="1219200" cy="609600"/>
            </a:xfrm>
            <a:prstGeom prst="rect">
              <a:avLst/>
            </a:prstGeom>
            <a:solidFill>
              <a:schemeClr val="tx2">
                <a:alpha val="95000"/>
              </a:schemeClr>
            </a:solidFill>
            <a:ln>
              <a:noFill/>
            </a:ln>
            <a:effectLst/>
          </p:spPr>
          <p:txBody>
            <a:bodyPr wrap="none" lIns="45720" rIns="45720" anchor="ctr"/>
            <a:lstStyle/>
            <a:p>
              <a:pPr algn="ctr"/>
              <a:r>
                <a:rPr lang="zh-CN" altLang="en-US" sz="1600" b="1">
                  <a:solidFill>
                    <a:schemeClr val="bg1"/>
                  </a:solidFill>
                </a:rPr>
                <a:t>项目定义</a:t>
              </a:r>
              <a:endParaRPr lang="zh-CN" altLang="en-US" sz="1600" b="1">
                <a:solidFill>
                  <a:schemeClr val="bg1"/>
                </a:solidFill>
              </a:endParaRPr>
            </a:p>
          </p:txBody>
        </p:sp>
        <p:sp>
          <p:nvSpPr>
            <p:cNvPr id="1053912" name="Rectangle 35"/>
            <p:cNvSpPr>
              <a:spLocks noChangeArrowheads="1"/>
            </p:cNvSpPr>
            <p:nvPr/>
          </p:nvSpPr>
          <p:spPr bwMode="auto">
            <a:xfrm>
              <a:off x="2438400" y="3276600"/>
              <a:ext cx="1219200" cy="609600"/>
            </a:xfrm>
            <a:prstGeom prst="rect">
              <a:avLst/>
            </a:prstGeom>
            <a:solidFill>
              <a:schemeClr val="accent1">
                <a:alpha val="95000"/>
              </a:schemeClr>
            </a:solidFill>
            <a:ln>
              <a:noFill/>
            </a:ln>
            <a:effectLst/>
          </p:spPr>
          <p:txBody>
            <a:bodyPr wrap="none" lIns="45720" rIns="45720" anchor="ctr"/>
            <a:lstStyle/>
            <a:p>
              <a:pPr algn="ctr"/>
              <a:r>
                <a:rPr lang="zh-CN" altLang="en-US" sz="1400">
                  <a:solidFill>
                    <a:schemeClr val="bg1"/>
                  </a:solidFill>
                </a:rPr>
                <a:t>目标架构</a:t>
              </a:r>
              <a:endParaRPr lang="zh-CN" altLang="en-US" sz="1400">
                <a:solidFill>
                  <a:schemeClr val="bg1"/>
                </a:solidFill>
              </a:endParaRPr>
            </a:p>
            <a:p>
              <a:pPr algn="ctr"/>
              <a:r>
                <a:rPr lang="zh-CN" altLang="en-US" sz="1400">
                  <a:solidFill>
                    <a:schemeClr val="bg1"/>
                  </a:solidFill>
                </a:rPr>
                <a:t>目标核心分析</a:t>
              </a:r>
              <a:endParaRPr lang="zh-CN" altLang="en-US" sz="1400">
                <a:solidFill>
                  <a:schemeClr val="bg1"/>
                </a:solidFill>
              </a:endParaRPr>
            </a:p>
          </p:txBody>
        </p:sp>
        <p:sp>
          <p:nvSpPr>
            <p:cNvPr id="1053913" name="Rectangle 36"/>
            <p:cNvSpPr>
              <a:spLocks noChangeArrowheads="1"/>
            </p:cNvSpPr>
            <p:nvPr/>
          </p:nvSpPr>
          <p:spPr bwMode="auto">
            <a:xfrm>
              <a:off x="914400" y="3276600"/>
              <a:ext cx="1219200" cy="609600"/>
            </a:xfrm>
            <a:prstGeom prst="rect">
              <a:avLst/>
            </a:prstGeom>
            <a:solidFill>
              <a:schemeClr val="accent1">
                <a:alpha val="95000"/>
              </a:schemeClr>
            </a:solidFill>
            <a:ln>
              <a:noFill/>
            </a:ln>
            <a:effectLst/>
          </p:spPr>
          <p:txBody>
            <a:bodyPr wrap="none" lIns="45720" rIns="45720" anchor="ctr"/>
            <a:lstStyle/>
            <a:p>
              <a:pPr algn="ctr"/>
              <a:r>
                <a:rPr lang="zh-CN" altLang="en-US" sz="1400" dirty="0">
                  <a:solidFill>
                    <a:schemeClr val="bg1"/>
                  </a:solidFill>
                </a:rPr>
                <a:t>应用架构</a:t>
              </a:r>
              <a:endParaRPr lang="zh-CN" altLang="en-US" sz="1400" dirty="0">
                <a:solidFill>
                  <a:schemeClr val="bg1"/>
                </a:solidFill>
              </a:endParaRPr>
            </a:p>
            <a:p>
              <a:pPr algn="ctr"/>
              <a:r>
                <a:rPr lang="zh-CN" altLang="en-US" sz="1400" dirty="0">
                  <a:solidFill>
                    <a:schemeClr val="bg1"/>
                  </a:solidFill>
                </a:rPr>
                <a:t>实施规划</a:t>
              </a:r>
              <a:endParaRPr lang="zh-CN" altLang="en-US" sz="1400" dirty="0">
                <a:solidFill>
                  <a:schemeClr val="bg1"/>
                </a:solidFill>
              </a:endParaRPr>
            </a:p>
            <a:p>
              <a:pPr algn="ctr"/>
              <a:r>
                <a:rPr lang="zh-CN" altLang="en-US" sz="1400" dirty="0">
                  <a:solidFill>
                    <a:schemeClr val="bg1"/>
                  </a:solidFill>
                </a:rPr>
                <a:t>目标与策略</a:t>
              </a:r>
              <a:endParaRPr lang="zh-CN" altLang="en-US" sz="1400" dirty="0">
                <a:solidFill>
                  <a:schemeClr val="bg1"/>
                </a:solidFill>
              </a:endParaRPr>
            </a:p>
          </p:txBody>
        </p:sp>
        <p:sp>
          <p:nvSpPr>
            <p:cNvPr id="1053914" name="Rectangle 37"/>
            <p:cNvSpPr>
              <a:spLocks noChangeArrowheads="1"/>
            </p:cNvSpPr>
            <p:nvPr/>
          </p:nvSpPr>
          <p:spPr bwMode="auto">
            <a:xfrm>
              <a:off x="5486400" y="3276600"/>
              <a:ext cx="1219200" cy="609600"/>
            </a:xfrm>
            <a:prstGeom prst="rect">
              <a:avLst/>
            </a:prstGeom>
            <a:solidFill>
              <a:schemeClr val="tx2">
                <a:alpha val="95000"/>
              </a:schemeClr>
            </a:solidFill>
            <a:ln>
              <a:noFill/>
            </a:ln>
            <a:effectLst/>
          </p:spPr>
          <p:txBody>
            <a:bodyPr wrap="none" lIns="45720" rIns="45720" anchor="ctr"/>
            <a:lstStyle/>
            <a:p>
              <a:pPr algn="ctr"/>
              <a:r>
                <a:rPr lang="zh-CN" altLang="en-US" sz="1600" b="1">
                  <a:solidFill>
                    <a:schemeClr val="bg1"/>
                  </a:solidFill>
                </a:rPr>
                <a:t>阶段划分</a:t>
              </a:r>
              <a:endParaRPr lang="zh-CN" altLang="en-US" sz="1600" b="1">
                <a:solidFill>
                  <a:schemeClr val="bg1"/>
                </a:solidFill>
              </a:endParaRPr>
            </a:p>
          </p:txBody>
        </p:sp>
        <p:sp>
          <p:nvSpPr>
            <p:cNvPr id="1053915" name="Rectangle 38"/>
            <p:cNvSpPr>
              <a:spLocks noChangeArrowheads="1"/>
            </p:cNvSpPr>
            <p:nvPr/>
          </p:nvSpPr>
          <p:spPr bwMode="auto">
            <a:xfrm>
              <a:off x="7010400" y="3276600"/>
              <a:ext cx="1219200" cy="609600"/>
            </a:xfrm>
            <a:prstGeom prst="rect">
              <a:avLst/>
            </a:prstGeom>
            <a:solidFill>
              <a:schemeClr val="tx2">
                <a:alpha val="95000"/>
              </a:schemeClr>
            </a:solidFill>
            <a:ln>
              <a:noFill/>
            </a:ln>
            <a:effectLst/>
          </p:spPr>
          <p:txBody>
            <a:bodyPr wrap="none" lIns="45720" rIns="45720" anchor="ctr"/>
            <a:lstStyle/>
            <a:p>
              <a:pPr algn="ctr"/>
              <a:r>
                <a:rPr lang="zh-CN" altLang="en-US" sz="1600" b="1">
                  <a:solidFill>
                    <a:schemeClr val="bg1"/>
                  </a:solidFill>
                </a:rPr>
                <a:t>实施路径</a:t>
              </a:r>
              <a:endParaRPr lang="zh-CN" altLang="en-US" sz="1600" b="1">
                <a:solidFill>
                  <a:schemeClr val="bg1"/>
                </a:solidFill>
              </a:endParaRPr>
            </a:p>
          </p:txBody>
        </p:sp>
        <p:sp>
          <p:nvSpPr>
            <p:cNvPr id="1053916" name="AutoShape 39"/>
            <p:cNvSpPr>
              <a:spLocks noChangeArrowheads="1"/>
            </p:cNvSpPr>
            <p:nvPr/>
          </p:nvSpPr>
          <p:spPr bwMode="auto">
            <a:xfrm>
              <a:off x="2133600" y="3505200"/>
              <a:ext cx="304800" cy="152400"/>
            </a:xfrm>
            <a:prstGeom prst="rightArrow">
              <a:avLst>
                <a:gd name="adj1" fmla="val 50000"/>
                <a:gd name="adj2" fmla="val 50000"/>
              </a:avLst>
            </a:prstGeom>
            <a:solidFill>
              <a:schemeClr val="folHlink">
                <a:alpha val="95000"/>
              </a:schemeClr>
            </a:solidFill>
            <a:ln w="12700" algn="ctr">
              <a:solidFill>
                <a:schemeClr val="tx1"/>
              </a:solidFill>
              <a:miter lim="800000"/>
            </a:ln>
            <a:effectLst/>
          </p:spPr>
          <p:txBody>
            <a:bodyPr wrap="none" lIns="45720" rIns="45720" anchor="ctr"/>
            <a:lstStyle/>
            <a:p>
              <a:pPr algn="ctr"/>
              <a:endParaRPr lang="zh-CN" altLang="en-US" sz="2000"/>
            </a:p>
          </p:txBody>
        </p:sp>
        <p:sp>
          <p:nvSpPr>
            <p:cNvPr id="1053917" name="AutoShape 40"/>
            <p:cNvSpPr>
              <a:spLocks noChangeArrowheads="1"/>
            </p:cNvSpPr>
            <p:nvPr/>
          </p:nvSpPr>
          <p:spPr bwMode="auto">
            <a:xfrm>
              <a:off x="3657600" y="3505200"/>
              <a:ext cx="304800" cy="152400"/>
            </a:xfrm>
            <a:prstGeom prst="rightArrow">
              <a:avLst>
                <a:gd name="adj1" fmla="val 50000"/>
                <a:gd name="adj2" fmla="val 50000"/>
              </a:avLst>
            </a:prstGeom>
            <a:solidFill>
              <a:schemeClr val="folHlink">
                <a:alpha val="95000"/>
              </a:schemeClr>
            </a:solidFill>
            <a:ln w="12700" algn="ctr">
              <a:solidFill>
                <a:schemeClr val="tx1"/>
              </a:solidFill>
              <a:miter lim="800000"/>
            </a:ln>
            <a:effectLst/>
          </p:spPr>
          <p:txBody>
            <a:bodyPr wrap="none" lIns="45720" rIns="45720" anchor="ctr"/>
            <a:lstStyle/>
            <a:p>
              <a:pPr algn="ctr"/>
              <a:endParaRPr lang="zh-CN" altLang="en-US" sz="2000"/>
            </a:p>
          </p:txBody>
        </p:sp>
        <p:sp>
          <p:nvSpPr>
            <p:cNvPr id="1053918" name="AutoShape 41"/>
            <p:cNvSpPr>
              <a:spLocks noChangeArrowheads="1"/>
            </p:cNvSpPr>
            <p:nvPr/>
          </p:nvSpPr>
          <p:spPr bwMode="auto">
            <a:xfrm>
              <a:off x="5181600" y="3505200"/>
              <a:ext cx="304800" cy="152400"/>
            </a:xfrm>
            <a:prstGeom prst="rightArrow">
              <a:avLst>
                <a:gd name="adj1" fmla="val 50000"/>
                <a:gd name="adj2" fmla="val 50000"/>
              </a:avLst>
            </a:prstGeom>
            <a:solidFill>
              <a:schemeClr val="folHlink">
                <a:alpha val="95000"/>
              </a:schemeClr>
            </a:solidFill>
            <a:ln w="12700" algn="ctr">
              <a:solidFill>
                <a:schemeClr val="tx1"/>
              </a:solidFill>
              <a:miter lim="800000"/>
            </a:ln>
            <a:effectLst/>
          </p:spPr>
          <p:txBody>
            <a:bodyPr wrap="none" lIns="45720" rIns="45720" anchor="ctr"/>
            <a:lstStyle/>
            <a:p>
              <a:pPr algn="ctr"/>
              <a:endParaRPr lang="zh-CN" altLang="en-US" sz="2000"/>
            </a:p>
          </p:txBody>
        </p:sp>
        <p:sp>
          <p:nvSpPr>
            <p:cNvPr id="1053919" name="AutoShape 42"/>
            <p:cNvSpPr>
              <a:spLocks noChangeArrowheads="1"/>
            </p:cNvSpPr>
            <p:nvPr/>
          </p:nvSpPr>
          <p:spPr bwMode="auto">
            <a:xfrm>
              <a:off x="6705600" y="3505200"/>
              <a:ext cx="304800" cy="152400"/>
            </a:xfrm>
            <a:prstGeom prst="rightArrow">
              <a:avLst>
                <a:gd name="adj1" fmla="val 50000"/>
                <a:gd name="adj2" fmla="val 50000"/>
              </a:avLst>
            </a:prstGeom>
            <a:solidFill>
              <a:schemeClr val="folHlink">
                <a:alpha val="95000"/>
              </a:schemeClr>
            </a:solidFill>
            <a:ln w="12700" algn="ctr">
              <a:solidFill>
                <a:schemeClr val="tx1"/>
              </a:solidFill>
              <a:miter lim="800000"/>
            </a:ln>
            <a:effectLst/>
          </p:spPr>
          <p:txBody>
            <a:bodyPr wrap="none" lIns="45720" rIns="45720" anchor="ctr"/>
            <a:lstStyle/>
            <a:p>
              <a:pPr algn="ctr"/>
              <a:endParaRPr lang="zh-CN" altLang="en-US" sz="2000"/>
            </a:p>
          </p:txBody>
        </p:sp>
        <p:sp>
          <p:nvSpPr>
            <p:cNvPr id="1053920" name="AutoShape 43"/>
            <p:cNvSpPr>
              <a:spLocks noChangeArrowheads="1"/>
            </p:cNvSpPr>
            <p:nvPr/>
          </p:nvSpPr>
          <p:spPr bwMode="auto">
            <a:xfrm>
              <a:off x="4495800" y="2971800"/>
              <a:ext cx="152400" cy="304800"/>
            </a:xfrm>
            <a:prstGeom prst="downArrow">
              <a:avLst>
                <a:gd name="adj1" fmla="val 50000"/>
                <a:gd name="adj2" fmla="val 50000"/>
              </a:avLst>
            </a:prstGeom>
            <a:solidFill>
              <a:schemeClr val="folHlink">
                <a:alpha val="95000"/>
              </a:schemeClr>
            </a:solidFill>
            <a:ln w="12700" algn="ctr">
              <a:solidFill>
                <a:schemeClr val="tx1"/>
              </a:solidFill>
              <a:miter lim="800000"/>
            </a:ln>
            <a:effectLst/>
          </p:spPr>
          <p:txBody>
            <a:bodyPr wrap="none" lIns="45720" rIns="45720" anchor="ctr"/>
            <a:lstStyle/>
            <a:p>
              <a:pPr algn="ctr"/>
              <a:endParaRPr lang="zh-CN" altLang="en-US" sz="2000"/>
            </a:p>
          </p:txBody>
        </p:sp>
        <p:sp>
          <p:nvSpPr>
            <p:cNvPr id="1053921" name="AutoShape 44"/>
            <p:cNvSpPr>
              <a:spLocks noChangeArrowheads="1"/>
            </p:cNvSpPr>
            <p:nvPr/>
          </p:nvSpPr>
          <p:spPr bwMode="auto">
            <a:xfrm rot="18812550">
              <a:off x="5244307" y="2929731"/>
              <a:ext cx="165100" cy="385763"/>
            </a:xfrm>
            <a:prstGeom prst="downArrow">
              <a:avLst>
                <a:gd name="adj1" fmla="val 50000"/>
                <a:gd name="adj2" fmla="val 58414"/>
              </a:avLst>
            </a:prstGeom>
            <a:solidFill>
              <a:schemeClr val="folHlink">
                <a:alpha val="95000"/>
              </a:schemeClr>
            </a:solidFill>
            <a:ln w="12700" algn="ctr">
              <a:solidFill>
                <a:schemeClr val="tx1"/>
              </a:solidFill>
              <a:miter lim="800000"/>
            </a:ln>
            <a:effectLst/>
          </p:spPr>
          <p:txBody>
            <a:bodyPr wrap="none" lIns="45720" rIns="45720" anchor="ctr"/>
            <a:lstStyle/>
            <a:p>
              <a:pPr algn="ctr"/>
              <a:endParaRPr lang="zh-CN" altLang="en-US" sz="2000"/>
            </a:p>
          </p:txBody>
        </p:sp>
        <p:sp>
          <p:nvSpPr>
            <p:cNvPr id="1053922" name="Rectangle 45"/>
            <p:cNvSpPr>
              <a:spLocks noChangeArrowheads="1"/>
            </p:cNvSpPr>
            <p:nvPr/>
          </p:nvSpPr>
          <p:spPr bwMode="auto">
            <a:xfrm>
              <a:off x="6400800" y="5181600"/>
              <a:ext cx="1295400" cy="762000"/>
            </a:xfrm>
            <a:prstGeom prst="rect">
              <a:avLst/>
            </a:prstGeom>
            <a:noFill/>
            <a:ln w="28575" algn="ctr">
              <a:solidFill>
                <a:srgbClr val="FF0000"/>
              </a:solidFill>
              <a:prstDash val="dash"/>
              <a:miter lim="800000"/>
            </a:ln>
            <a:effectLst/>
          </p:spPr>
          <p:txBody>
            <a:bodyPr wrap="none" lIns="45720" rIns="45720" anchor="ctr"/>
            <a:lstStyle/>
            <a:p>
              <a:pPr algn="ctr"/>
              <a:endParaRPr lang="zh-CN" altLang="en-US" sz="2000"/>
            </a:p>
          </p:txBody>
        </p:sp>
      </p:gr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923" name="标题 4"/>
          <p:cNvSpPr>
            <a:spLocks noGrp="1"/>
          </p:cNvSpPr>
          <p:nvPr>
            <p:ph type="title"/>
          </p:nvPr>
        </p:nvSpPr>
        <p:spPr>
          <a:xfrm>
            <a:off x="4778135" y="3087442"/>
            <a:ext cx="5988603" cy="895350"/>
          </a:xfrm>
        </p:spPr>
        <p:txBody>
          <a:bodyPr>
            <a:normAutofit/>
          </a:bodyPr>
          <a:lstStyle/>
          <a:p>
            <a:r>
              <a:rPr lang="zh-CN" altLang="en-US" sz="3600" dirty="0"/>
              <a:t>XX公司信息化项目规划建议</a:t>
            </a:r>
            <a:endParaRPr lang="zh-CN" altLang="en-US" sz="3600" dirty="0"/>
          </a:p>
        </p:txBody>
      </p:sp>
      <p:sp>
        <p:nvSpPr>
          <p:cNvPr id="1053924" name="文本框 8"/>
          <p:cNvSpPr txBox="1"/>
          <p:nvPr/>
        </p:nvSpPr>
        <p:spPr>
          <a:xfrm>
            <a:off x="3673094" y="3041461"/>
            <a:ext cx="1029774" cy="895350"/>
          </a:xfrm>
          <a:prstGeom prst="rect">
            <a:avLst/>
          </a:prstGeom>
          <a:noFill/>
          <a:ln w="117475">
            <a:noFill/>
          </a:ln>
        </p:spPr>
        <p:txBody>
          <a:bodyPr wrap="none" rtlCol="0">
            <a:prstTxWarp prst="textPlai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pPr>
            <a:r>
              <a:rPr kumimoji="0" lang="en-US" altLang="zh-CN"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rPr>
              <a:t>03</a:t>
            </a:r>
            <a:endParaRPr kumimoji="0" lang="zh-CN" altLang="en-US"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endParaRPr>
          </a:p>
        </p:txBody>
      </p:sp>
      <p:sp>
        <p:nvSpPr>
          <p:cNvPr id="1053925" name="矩形 1"/>
          <p:cNvSpPr/>
          <p:nvPr/>
        </p:nvSpPr>
        <p:spPr>
          <a:xfrm>
            <a:off x="4323818" y="4077860"/>
            <a:ext cx="6096000" cy="2505455"/>
          </a:xfrm>
          <a:prstGeom prst="rect">
            <a:avLst/>
          </a:prstGeom>
        </p:spPr>
        <p:txBody>
          <a:bodyPr>
            <a:spAutoFit/>
          </a:bodyPr>
          <a:lstStyle/>
          <a:p>
            <a:pPr marL="457200" marR="0" lvl="1" indent="0" algn="l" defTabSz="914400" rtl="0" eaLnBrk="1" fontAlgn="auto" latinLnBrk="0" hangingPunct="1">
              <a:lnSpc>
                <a:spcPct val="140000"/>
              </a:lnSpc>
              <a:spcBef>
                <a:spcPct val="50000"/>
              </a:spcBef>
              <a:spcAft>
                <a:spcPts val="0"/>
              </a:spcAft>
              <a:buClrTx/>
              <a:buSzTx/>
              <a:buFont typeface="Wingdings" panose="05000000000000000000" pitchFamily="2" charset="2"/>
              <a:buChar char="p"/>
            </a:pPr>
            <a:r>
              <a:rPr lang="zh-CN" altLang="en-US" sz="2400" dirty="0">
                <a:solidFill>
                  <a:srgbClr val="FFFFFF">
                    <a:lumMod val="75000"/>
                  </a:srgbClr>
                </a:solidFill>
                <a:latin typeface="Arial" panose="020B0604020202020204"/>
                <a:ea typeface="微软雅黑" panose="020B0503020204020204" charset="-122"/>
              </a:rPr>
              <a:t>XX公司信息化项目规划原则及方法</a:t>
            </a:r>
            <a:endParaRPr lang="zh-CN" altLang="en-US" sz="2400" dirty="0">
              <a:solidFill>
                <a:srgbClr val="FFFFFF">
                  <a:lumMod val="75000"/>
                </a:srgbClr>
              </a:solidFill>
              <a:latin typeface="Arial" panose="020B0604020202020204"/>
              <a:ea typeface="微软雅黑" panose="020B0503020204020204" charset="-122"/>
            </a:endParaRPr>
          </a:p>
          <a:p>
            <a:pPr marL="457200" marR="0" lvl="1" indent="0" algn="l" defTabSz="914400" rtl="0" eaLnBrk="1" fontAlgn="auto" latinLnBrk="0" hangingPunct="1">
              <a:lnSpc>
                <a:spcPct val="140000"/>
              </a:lnSpc>
              <a:spcBef>
                <a:spcPct val="50000"/>
              </a:spcBef>
              <a:spcAft>
                <a:spcPts val="0"/>
              </a:spcAft>
              <a:buClrTx/>
              <a:buSzTx/>
              <a:buFont typeface="Wingdings" panose="05000000000000000000" pitchFamily="2" charset="2"/>
              <a:buChar char="p"/>
            </a:pPr>
            <a:r>
              <a:rPr lang="zh-CN" altLang="en-US" sz="2400" b="1" dirty="0">
                <a:solidFill>
                  <a:srgbClr val="FFFF00"/>
                </a:solidFill>
                <a:latin typeface="Arial" panose="020B0604020202020204"/>
                <a:ea typeface="微软雅黑" panose="020B0503020204020204" charset="-122"/>
              </a:rPr>
              <a:t>XX公司信息化项目定义及分析</a:t>
            </a:r>
            <a:endParaRPr lang="zh-CN" altLang="en-US" sz="2400" b="1" dirty="0">
              <a:solidFill>
                <a:srgbClr val="FFFF00"/>
              </a:solidFill>
              <a:latin typeface="Arial" panose="020B0604020202020204"/>
              <a:ea typeface="微软雅黑" panose="020B0503020204020204" charset="-122"/>
            </a:endParaRPr>
          </a:p>
          <a:p>
            <a:pPr marL="457200" marR="0" lvl="1" indent="0" algn="l" defTabSz="914400" rtl="0" eaLnBrk="1" fontAlgn="auto" latinLnBrk="0" hangingPunct="1">
              <a:lnSpc>
                <a:spcPct val="140000"/>
              </a:lnSpc>
              <a:spcBef>
                <a:spcPct val="50000"/>
              </a:spcBef>
              <a:spcAft>
                <a:spcPts val="0"/>
              </a:spcAft>
              <a:buClrTx/>
              <a:buSzTx/>
              <a:buFont typeface="Wingdings" panose="05000000000000000000" pitchFamily="2" charset="2"/>
              <a:buChar char="p"/>
            </a:pPr>
            <a:r>
              <a:rPr kumimoji="0" lang="zh-CN" altLang="en-US" sz="2400" b="0" i="0" u="none" strike="noStrike" kern="1200" cap="none" spc="0" normalizeH="0" baseline="0" noProof="0" dirty="0">
                <a:ln>
                  <a:noFill/>
                </a:ln>
                <a:solidFill>
                  <a:srgbClr val="FFFFFF">
                    <a:lumMod val="75000"/>
                  </a:srgbClr>
                </a:solidFill>
                <a:effectLst/>
                <a:uLnTx/>
                <a:uFillTx/>
                <a:latin typeface="Arial" panose="020B0604020202020204"/>
                <a:ea typeface="微软雅黑" panose="020B0503020204020204" charset="-122"/>
                <a:cs typeface="+mn-cs"/>
              </a:rPr>
              <a:t>XX公司信息化项目实施路径规划</a:t>
            </a:r>
            <a:endParaRPr kumimoji="0" lang="zh-CN" altLang="en-US" sz="2400" b="0" i="0" u="none" strike="noStrike" kern="1200" cap="none" spc="0" normalizeH="0" baseline="0" noProof="0" dirty="0">
              <a:ln>
                <a:noFill/>
              </a:ln>
              <a:solidFill>
                <a:srgbClr val="FFFFFF">
                  <a:lumMod val="75000"/>
                </a:srgbClr>
              </a:solidFill>
              <a:effectLst/>
              <a:uLnTx/>
              <a:uFillTx/>
              <a:latin typeface="Arial" panose="020B0604020202020204"/>
              <a:ea typeface="微软雅黑" panose="020B0503020204020204" charset="-122"/>
              <a:cs typeface="+mn-cs"/>
            </a:endParaRP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926"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根据XX公司的战略业务目标和</a:t>
            </a:r>
            <a:r>
              <a:rPr lang="en-US" altLang="zh-CN" sz="2400" dirty="0">
                <a:solidFill>
                  <a:schemeClr val="bg1"/>
                </a:solidFill>
              </a:rPr>
              <a:t>IT/</a:t>
            </a:r>
            <a:r>
              <a:rPr lang="zh-CN" altLang="en-US" sz="2400" dirty="0">
                <a:solidFill>
                  <a:schemeClr val="bg1"/>
                </a:solidFill>
              </a:rPr>
              <a:t>业务现状，并结上述项目规划原则和方法，我们为XX公司规划的项目群分为如下三大类</a:t>
            </a:r>
            <a:endParaRPr lang="zh-CN" altLang="en-US" sz="2400" dirty="0">
              <a:solidFill>
                <a:schemeClr val="bg1"/>
              </a:solidFill>
            </a:endParaRPr>
          </a:p>
        </p:txBody>
      </p:sp>
      <p:grpSp>
        <p:nvGrpSpPr>
          <p:cNvPr id="725" name="组合 11"/>
          <p:cNvGrpSpPr/>
          <p:nvPr/>
        </p:nvGrpSpPr>
        <p:grpSpPr>
          <a:xfrm>
            <a:off x="533400" y="1385888"/>
            <a:ext cx="10995804" cy="4786312"/>
            <a:chOff x="533400" y="1385888"/>
            <a:chExt cx="8007350" cy="4786312"/>
          </a:xfrm>
        </p:grpSpPr>
        <p:sp>
          <p:nvSpPr>
            <p:cNvPr id="1053927" name="Rectangle 3"/>
            <p:cNvSpPr>
              <a:spLocks noChangeArrowheads="1"/>
            </p:cNvSpPr>
            <p:nvPr/>
          </p:nvSpPr>
          <p:spPr bwMode="auto">
            <a:xfrm>
              <a:off x="685800" y="1979295"/>
              <a:ext cx="7848600" cy="737235"/>
            </a:xfrm>
            <a:prstGeom prst="rect">
              <a:avLst/>
            </a:prstGeom>
            <a:noFill/>
            <a:ln>
              <a:noFill/>
            </a:ln>
            <a:effectLst/>
          </p:spPr>
          <p:txBody>
            <a:bodyPr lIns="45720" rIns="45720" anchor="ctr">
              <a:spAutoFit/>
            </a:bodyPr>
            <a:lstStyle>
              <a:lvl1pPr algn="l">
                <a:tabLst>
                  <a:tab pos="228600" algn="l"/>
                  <a:tab pos="447675" algn="l"/>
                </a:tabLst>
                <a:defRPr>
                  <a:solidFill>
                    <a:schemeClr val="tx1"/>
                  </a:solidFill>
                  <a:latin typeface="Arial" panose="020B0604020202020204" pitchFamily="34" charset="0"/>
                  <a:ea typeface="宋体" panose="02010600030101010101" pitchFamily="2" charset="-122"/>
                </a:defRPr>
              </a:lvl1pPr>
              <a:lvl2pPr algn="l">
                <a:tabLst>
                  <a:tab pos="228600" algn="l"/>
                  <a:tab pos="447675" algn="l"/>
                </a:tabLst>
                <a:defRPr>
                  <a:solidFill>
                    <a:schemeClr val="tx1"/>
                  </a:solidFill>
                  <a:latin typeface="Arial" panose="020B0604020202020204" pitchFamily="34" charset="0"/>
                  <a:ea typeface="宋体" panose="02010600030101010101" pitchFamily="2" charset="-122"/>
                </a:defRPr>
              </a:lvl2pPr>
              <a:lvl3pPr algn="l">
                <a:tabLst>
                  <a:tab pos="228600" algn="l"/>
                  <a:tab pos="447675" algn="l"/>
                </a:tabLst>
                <a:defRPr>
                  <a:solidFill>
                    <a:schemeClr val="tx1"/>
                  </a:solidFill>
                  <a:latin typeface="Arial" panose="020B0604020202020204" pitchFamily="34" charset="0"/>
                  <a:ea typeface="宋体" panose="02010600030101010101" pitchFamily="2" charset="-122"/>
                </a:defRPr>
              </a:lvl3pPr>
              <a:lvl4pPr algn="l">
                <a:tabLst>
                  <a:tab pos="228600" algn="l"/>
                  <a:tab pos="447675" algn="l"/>
                </a:tabLst>
                <a:defRPr>
                  <a:solidFill>
                    <a:schemeClr val="tx1"/>
                  </a:solidFill>
                  <a:latin typeface="Arial" panose="020B0604020202020204" pitchFamily="34" charset="0"/>
                  <a:ea typeface="宋体" panose="02010600030101010101" pitchFamily="2" charset="-122"/>
                </a:defRPr>
              </a:lvl4pPr>
              <a:lvl5pPr algn="l">
                <a:tabLst>
                  <a:tab pos="228600" algn="l"/>
                  <a:tab pos="447675" algn="l"/>
                </a:tabLst>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9pPr>
            </a:lstStyle>
            <a:p>
              <a:r>
                <a:rPr lang="zh-CN" altLang="en-US" sz="1400" dirty="0"/>
                <a:t>核心业务系统是指能够为企业带来直接或间接收入的运行企业核心业务的各项系统，对XX公司企业来说，就是产品管理、营销管理、供应链管理、企业资源管理和生产作业管控五大平台的建设，从企业长远发展的角度来看，这也是一个长期的过程，需要在统一规划设计的基础上，有重点且考虑优先级地分阶段分步实施</a:t>
              </a:r>
              <a:endParaRPr lang="zh-CN" altLang="en-US" sz="1400" dirty="0"/>
            </a:p>
          </p:txBody>
        </p:sp>
        <p:sp>
          <p:nvSpPr>
            <p:cNvPr id="1053928" name="Rectangle 4"/>
            <p:cNvSpPr>
              <a:spLocks noChangeArrowheads="1"/>
            </p:cNvSpPr>
            <p:nvPr/>
          </p:nvSpPr>
          <p:spPr bwMode="auto">
            <a:xfrm>
              <a:off x="609600" y="3762058"/>
              <a:ext cx="7848600" cy="737235"/>
            </a:xfrm>
            <a:prstGeom prst="rect">
              <a:avLst/>
            </a:prstGeom>
            <a:noFill/>
            <a:ln>
              <a:noFill/>
            </a:ln>
            <a:effectLst/>
          </p:spPr>
          <p:txBody>
            <a:bodyPr lIns="45720" rIns="45720" anchor="ctr">
              <a:spAutoFit/>
            </a:bodyPr>
            <a:lstStyle>
              <a:lvl1pPr algn="l">
                <a:tabLst>
                  <a:tab pos="228600" algn="l"/>
                  <a:tab pos="447675" algn="l"/>
                </a:tabLst>
                <a:defRPr>
                  <a:solidFill>
                    <a:schemeClr val="tx1"/>
                  </a:solidFill>
                  <a:latin typeface="Arial" panose="020B0604020202020204" pitchFamily="34" charset="0"/>
                  <a:ea typeface="宋体" panose="02010600030101010101" pitchFamily="2" charset="-122"/>
                </a:defRPr>
              </a:lvl1pPr>
              <a:lvl2pPr algn="l">
                <a:tabLst>
                  <a:tab pos="228600" algn="l"/>
                  <a:tab pos="447675" algn="l"/>
                </a:tabLst>
                <a:defRPr>
                  <a:solidFill>
                    <a:schemeClr val="tx1"/>
                  </a:solidFill>
                  <a:latin typeface="Arial" panose="020B0604020202020204" pitchFamily="34" charset="0"/>
                  <a:ea typeface="宋体" panose="02010600030101010101" pitchFamily="2" charset="-122"/>
                </a:defRPr>
              </a:lvl2pPr>
              <a:lvl3pPr algn="l">
                <a:tabLst>
                  <a:tab pos="228600" algn="l"/>
                  <a:tab pos="447675" algn="l"/>
                </a:tabLst>
                <a:defRPr>
                  <a:solidFill>
                    <a:schemeClr val="tx1"/>
                  </a:solidFill>
                  <a:latin typeface="Arial" panose="020B0604020202020204" pitchFamily="34" charset="0"/>
                  <a:ea typeface="宋体" panose="02010600030101010101" pitchFamily="2" charset="-122"/>
                </a:defRPr>
              </a:lvl3pPr>
              <a:lvl4pPr algn="l">
                <a:tabLst>
                  <a:tab pos="228600" algn="l"/>
                  <a:tab pos="447675" algn="l"/>
                </a:tabLst>
                <a:defRPr>
                  <a:solidFill>
                    <a:schemeClr val="tx1"/>
                  </a:solidFill>
                  <a:latin typeface="Arial" panose="020B0604020202020204" pitchFamily="34" charset="0"/>
                  <a:ea typeface="宋体" panose="02010600030101010101" pitchFamily="2" charset="-122"/>
                </a:defRPr>
              </a:lvl4pPr>
              <a:lvl5pPr algn="l">
                <a:tabLst>
                  <a:tab pos="228600" algn="l"/>
                  <a:tab pos="447675" algn="l"/>
                </a:tabLst>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9pPr>
            </a:lstStyle>
            <a:p>
              <a:r>
                <a:rPr lang="zh-CN" altLang="en-US" sz="1400" dirty="0"/>
                <a:t>战略支持系统是指企业内部运营的各类非核心业务系统，对XX公司企业来说，办公自动化，企业门户和知识管理是基本的战略支持系统。此类非核心业务系统对内是方便企业内部员工开展工作，为管理层提供决策支持并提高员工工作效率的必要系统，对外提供更友好的服务界面。</a:t>
              </a:r>
              <a:endParaRPr lang="zh-CN" altLang="en-US" sz="1400" dirty="0"/>
            </a:p>
          </p:txBody>
        </p:sp>
        <p:sp>
          <p:nvSpPr>
            <p:cNvPr id="1053929" name="Rectangle 5"/>
            <p:cNvSpPr>
              <a:spLocks noChangeArrowheads="1"/>
            </p:cNvSpPr>
            <p:nvPr/>
          </p:nvSpPr>
          <p:spPr bwMode="auto">
            <a:xfrm>
              <a:off x="685800" y="5487988"/>
              <a:ext cx="7848600" cy="517525"/>
            </a:xfrm>
            <a:prstGeom prst="rect">
              <a:avLst/>
            </a:prstGeom>
            <a:noFill/>
            <a:ln>
              <a:noFill/>
            </a:ln>
            <a:effectLst/>
          </p:spPr>
          <p:txBody>
            <a:bodyPr lIns="45720" rIns="45720" anchor="ctr">
              <a:spAutoFit/>
            </a:bodyPr>
            <a:lstStyle>
              <a:lvl1pPr algn="l">
                <a:tabLst>
                  <a:tab pos="228600" algn="l"/>
                  <a:tab pos="447675" algn="l"/>
                </a:tabLst>
                <a:defRPr>
                  <a:solidFill>
                    <a:schemeClr val="tx1"/>
                  </a:solidFill>
                  <a:latin typeface="Arial" panose="020B0604020202020204" pitchFamily="34" charset="0"/>
                  <a:ea typeface="宋体" panose="02010600030101010101" pitchFamily="2" charset="-122"/>
                </a:defRPr>
              </a:lvl1pPr>
              <a:lvl2pPr algn="l">
                <a:tabLst>
                  <a:tab pos="228600" algn="l"/>
                  <a:tab pos="447675" algn="l"/>
                </a:tabLst>
                <a:defRPr>
                  <a:solidFill>
                    <a:schemeClr val="tx1"/>
                  </a:solidFill>
                  <a:latin typeface="Arial" panose="020B0604020202020204" pitchFamily="34" charset="0"/>
                  <a:ea typeface="宋体" panose="02010600030101010101" pitchFamily="2" charset="-122"/>
                </a:defRPr>
              </a:lvl2pPr>
              <a:lvl3pPr algn="l">
                <a:tabLst>
                  <a:tab pos="228600" algn="l"/>
                  <a:tab pos="447675" algn="l"/>
                </a:tabLst>
                <a:defRPr>
                  <a:solidFill>
                    <a:schemeClr val="tx1"/>
                  </a:solidFill>
                  <a:latin typeface="Arial" panose="020B0604020202020204" pitchFamily="34" charset="0"/>
                  <a:ea typeface="宋体" panose="02010600030101010101" pitchFamily="2" charset="-122"/>
                </a:defRPr>
              </a:lvl3pPr>
              <a:lvl4pPr algn="l">
                <a:tabLst>
                  <a:tab pos="228600" algn="l"/>
                  <a:tab pos="447675" algn="l"/>
                </a:tabLst>
                <a:defRPr>
                  <a:solidFill>
                    <a:schemeClr val="tx1"/>
                  </a:solidFill>
                  <a:latin typeface="Arial" panose="020B0604020202020204" pitchFamily="34" charset="0"/>
                  <a:ea typeface="宋体" panose="02010600030101010101" pitchFamily="2" charset="-122"/>
                </a:defRPr>
              </a:lvl4pPr>
              <a:lvl5pPr algn="l">
                <a:tabLst>
                  <a:tab pos="228600" algn="l"/>
                  <a:tab pos="447675" algn="l"/>
                </a:tabLst>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tabLst>
                  <a:tab pos="228600" algn="l"/>
                  <a:tab pos="447675" algn="l"/>
                </a:tabLst>
                <a:defRPr>
                  <a:solidFill>
                    <a:schemeClr val="tx1"/>
                  </a:solidFill>
                  <a:latin typeface="Arial" panose="020B0604020202020204" pitchFamily="34" charset="0"/>
                  <a:ea typeface="宋体" panose="02010600030101010101" pitchFamily="2" charset="-122"/>
                </a:defRPr>
              </a:lvl9pPr>
            </a:lstStyle>
            <a:p>
              <a:r>
                <a:rPr lang="zh-CN" altLang="en-US" sz="1400"/>
                <a:t>这类系统区别于核心业务系统和战略支持系统，以信息标准化和商业智能等功能为代表。主要包含围绕企业信息而建设的</a:t>
              </a:r>
              <a:r>
                <a:rPr lang="zh-CN" altLang="da-DK" sz="1400"/>
                <a:t>企业数据平台的规划、设计和建设，如质量分析平台和盈利预测分析</a:t>
              </a:r>
              <a:r>
                <a:rPr lang="zh-CN" altLang="da-DK" sz="1400" b="1"/>
                <a:t> </a:t>
              </a:r>
              <a:endParaRPr lang="zh-CN" altLang="en-US" sz="1400" b="1"/>
            </a:p>
          </p:txBody>
        </p:sp>
        <p:sp>
          <p:nvSpPr>
            <p:cNvPr id="1053930" name="Text Box 6"/>
            <p:cNvSpPr txBox="1">
              <a:spLocks noChangeArrowheads="1"/>
            </p:cNvSpPr>
            <p:nvPr/>
          </p:nvSpPr>
          <p:spPr bwMode="auto">
            <a:xfrm>
              <a:off x="533400" y="1385888"/>
              <a:ext cx="2743200" cy="457200"/>
            </a:xfrm>
            <a:prstGeom prst="rect">
              <a:avLst/>
            </a:prstGeom>
            <a:solidFill>
              <a:schemeClr val="tx2"/>
            </a:solidFill>
            <a:ln>
              <a:noFill/>
            </a:ln>
            <a:effectLst/>
          </p:spPr>
          <p:txBody>
            <a:bodyPr>
              <a:spAutoFit/>
            </a:bodyPr>
            <a:lstStyle/>
            <a:p>
              <a:pPr algn="l" eaLnBrk="1" hangingPunct="1"/>
              <a:r>
                <a:rPr lang="zh-CN" altLang="en-US" b="1">
                  <a:solidFill>
                    <a:schemeClr val="bg1"/>
                  </a:solidFill>
                </a:rPr>
                <a:t>核心业务系统建设</a:t>
              </a:r>
              <a:endParaRPr lang="zh-CN" altLang="en-US" b="1">
                <a:solidFill>
                  <a:schemeClr val="bg1"/>
                </a:solidFill>
              </a:endParaRPr>
            </a:p>
          </p:txBody>
        </p:sp>
        <p:sp>
          <p:nvSpPr>
            <p:cNvPr id="1053931" name="Freeform 7"/>
            <p:cNvSpPr/>
            <p:nvPr/>
          </p:nvSpPr>
          <p:spPr bwMode="auto">
            <a:xfrm flipV="1">
              <a:off x="679450" y="1947863"/>
              <a:ext cx="7854950" cy="1023937"/>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932" name="Text Box 8"/>
            <p:cNvSpPr txBox="1">
              <a:spLocks noChangeArrowheads="1"/>
            </p:cNvSpPr>
            <p:nvPr/>
          </p:nvSpPr>
          <p:spPr bwMode="auto">
            <a:xfrm>
              <a:off x="539750" y="3214688"/>
              <a:ext cx="2736850" cy="457200"/>
            </a:xfrm>
            <a:prstGeom prst="rect">
              <a:avLst/>
            </a:prstGeom>
            <a:solidFill>
              <a:schemeClr val="tx2"/>
            </a:solidFill>
            <a:ln>
              <a:noFill/>
            </a:ln>
            <a:effectLst/>
          </p:spPr>
          <p:txBody>
            <a:bodyPr>
              <a:spAutoFit/>
            </a:bodyPr>
            <a:lstStyle/>
            <a:p>
              <a:pPr algn="l" eaLnBrk="1" hangingPunct="1"/>
              <a:r>
                <a:rPr lang="zh-CN" altLang="en-US" b="1">
                  <a:solidFill>
                    <a:schemeClr val="bg1"/>
                  </a:solidFill>
                </a:rPr>
                <a:t>战略支持系统建设</a:t>
              </a:r>
              <a:endParaRPr lang="zh-CN" altLang="en-US" b="1">
                <a:solidFill>
                  <a:schemeClr val="bg1"/>
                </a:solidFill>
              </a:endParaRPr>
            </a:p>
          </p:txBody>
        </p:sp>
        <p:sp>
          <p:nvSpPr>
            <p:cNvPr id="1053933" name="Freeform 9"/>
            <p:cNvSpPr/>
            <p:nvPr/>
          </p:nvSpPr>
          <p:spPr bwMode="auto">
            <a:xfrm flipV="1">
              <a:off x="685800" y="3700463"/>
              <a:ext cx="7854950" cy="1023937"/>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sp>
          <p:nvSpPr>
            <p:cNvPr id="1053934" name="Text Box 10"/>
            <p:cNvSpPr txBox="1">
              <a:spLocks noChangeArrowheads="1"/>
            </p:cNvSpPr>
            <p:nvPr/>
          </p:nvSpPr>
          <p:spPr bwMode="auto">
            <a:xfrm>
              <a:off x="533400" y="4967288"/>
              <a:ext cx="2743200" cy="457199"/>
            </a:xfrm>
            <a:prstGeom prst="rect">
              <a:avLst/>
            </a:prstGeom>
            <a:solidFill>
              <a:schemeClr val="tx2"/>
            </a:solidFill>
            <a:ln>
              <a:noFill/>
            </a:ln>
            <a:effectLst/>
          </p:spPr>
          <p:txBody>
            <a:bodyPr>
              <a:spAutoFit/>
            </a:bodyPr>
            <a:lstStyle/>
            <a:p>
              <a:pPr algn="l" eaLnBrk="1" hangingPunct="1"/>
              <a:r>
                <a:rPr lang="zh-CN" altLang="en-US" b="1">
                  <a:solidFill>
                    <a:schemeClr val="bg1"/>
                  </a:solidFill>
                </a:rPr>
                <a:t>决策分析与数据平台建设</a:t>
              </a:r>
              <a:endParaRPr lang="zh-CN" altLang="en-US" b="1">
                <a:solidFill>
                  <a:schemeClr val="bg1"/>
                </a:solidFill>
              </a:endParaRPr>
            </a:p>
          </p:txBody>
        </p:sp>
        <p:sp>
          <p:nvSpPr>
            <p:cNvPr id="1053935" name="Freeform 11"/>
            <p:cNvSpPr/>
            <p:nvPr/>
          </p:nvSpPr>
          <p:spPr bwMode="auto">
            <a:xfrm flipV="1">
              <a:off x="679450" y="5148263"/>
              <a:ext cx="7854950" cy="1023937"/>
            </a:xfrm>
            <a:custGeom>
              <a:avLst/>
              <a:gdLst>
                <a:gd name="T0" fmla="*/ 0 w 1720"/>
                <a:gd name="T1" fmla="*/ 0 h 1961"/>
                <a:gd name="T2" fmla="*/ 1720 w 1720"/>
                <a:gd name="T3" fmla="*/ 0 h 1961"/>
                <a:gd name="T4" fmla="*/ 1720 w 1720"/>
                <a:gd name="T5" fmla="*/ 1961 h 1961"/>
              </a:gdLst>
              <a:ahLst/>
              <a:cxnLst>
                <a:cxn ang="0">
                  <a:pos x="T0" y="T1"/>
                </a:cxn>
                <a:cxn ang="0">
                  <a:pos x="T2" y="T3"/>
                </a:cxn>
                <a:cxn ang="0">
                  <a:pos x="T4" y="T5"/>
                </a:cxn>
              </a:cxnLst>
              <a:rect l="0" t="0" r="r" b="b"/>
              <a:pathLst>
                <a:path w="1720" h="1961">
                  <a:moveTo>
                    <a:pt x="0" y="0"/>
                  </a:moveTo>
                  <a:lnTo>
                    <a:pt x="1720" y="0"/>
                  </a:lnTo>
                  <a:lnTo>
                    <a:pt x="1720" y="1961"/>
                  </a:lnTo>
                </a:path>
              </a:pathLst>
            </a:custGeom>
            <a:noFill/>
            <a:ln w="22225" cap="flat" cmpd="sng">
              <a:solidFill>
                <a:srgbClr val="003399"/>
              </a:solidFill>
              <a:prstDash val="solid"/>
              <a:round/>
            </a:ln>
            <a:effectLst>
              <a:outerShdw dist="35921" dir="2700000" algn="ctr" rotWithShape="0">
                <a:srgbClr val="003399"/>
              </a:outerShdw>
            </a:effectLst>
          </p:spPr>
          <p:txBody>
            <a:bodyPr lIns="0" tIns="0" rIns="0" bIns="0" anchor="ctr">
              <a:spAutoFit/>
            </a:bodyPr>
            <a:lstStyle/>
            <a:p>
              <a:endParaRPr lang="zh-CN" altLang="en-US"/>
            </a:p>
          </p:txBody>
        </p:sp>
      </p:gr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936"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未来XX公司规划如下三大类项目群</a:t>
            </a:r>
            <a:r>
              <a:rPr lang="en-US" altLang="zh-CN" sz="2400" dirty="0">
                <a:solidFill>
                  <a:schemeClr val="bg1"/>
                </a:solidFill>
              </a:rPr>
              <a:t>29</a:t>
            </a:r>
            <a:r>
              <a:rPr lang="zh-CN" altLang="en-US" sz="2400" dirty="0">
                <a:solidFill>
                  <a:schemeClr val="bg1"/>
                </a:solidFill>
              </a:rPr>
              <a:t>个项目</a:t>
            </a:r>
            <a:endParaRPr lang="zh-CN" altLang="en-US" sz="2400" dirty="0">
              <a:solidFill>
                <a:schemeClr val="bg1"/>
              </a:solidFill>
            </a:endParaRPr>
          </a:p>
        </p:txBody>
      </p:sp>
      <p:grpSp>
        <p:nvGrpSpPr>
          <p:cNvPr id="727" name="组合 35"/>
          <p:cNvGrpSpPr/>
          <p:nvPr/>
        </p:nvGrpSpPr>
        <p:grpSpPr>
          <a:xfrm>
            <a:off x="457199" y="1219199"/>
            <a:ext cx="11262575" cy="5239555"/>
            <a:chOff x="457200" y="1219200"/>
            <a:chExt cx="8229600" cy="5105400"/>
          </a:xfrm>
        </p:grpSpPr>
        <p:sp>
          <p:nvSpPr>
            <p:cNvPr id="1053937" name="Rectangle 2"/>
            <p:cNvSpPr>
              <a:spLocks noChangeArrowheads="1"/>
            </p:cNvSpPr>
            <p:nvPr/>
          </p:nvSpPr>
          <p:spPr bwMode="auto">
            <a:xfrm>
              <a:off x="457200" y="1219200"/>
              <a:ext cx="8229600" cy="5105400"/>
            </a:xfrm>
            <a:prstGeom prst="rect">
              <a:avLst/>
            </a:prstGeom>
            <a:noFill/>
            <a:ln w="25400" algn="ctr">
              <a:solidFill>
                <a:schemeClr val="tx2"/>
              </a:solidFill>
              <a:miter lim="800000"/>
            </a:ln>
            <a:effectLst/>
          </p:spPr>
          <p:txBody>
            <a:bodyPr wrap="none" lIns="45720" rIns="45720" anchor="ctr"/>
            <a:lstStyle/>
            <a:p>
              <a:endParaRPr lang="zh-CN" altLang="zh-CN" sz="2000">
                <a:solidFill>
                  <a:schemeClr val="bg1"/>
                </a:solidFill>
              </a:endParaRPr>
            </a:p>
          </p:txBody>
        </p:sp>
        <p:sp>
          <p:nvSpPr>
            <p:cNvPr id="1053938" name="Rectangle 4"/>
            <p:cNvSpPr>
              <a:spLocks noChangeArrowheads="1"/>
            </p:cNvSpPr>
            <p:nvPr/>
          </p:nvSpPr>
          <p:spPr bwMode="auto">
            <a:xfrm>
              <a:off x="609600" y="1371600"/>
              <a:ext cx="38862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600" b="1">
                  <a:solidFill>
                    <a:schemeClr val="bg1"/>
                  </a:solidFill>
                </a:rPr>
                <a:t>A. </a:t>
              </a:r>
              <a:r>
                <a:rPr lang="zh-CN" altLang="en-US" sz="1600" b="1">
                  <a:solidFill>
                    <a:schemeClr val="bg1"/>
                  </a:solidFill>
                </a:rPr>
                <a:t>核心业务系统建设</a:t>
              </a:r>
              <a:endParaRPr lang="zh-CN" altLang="en-US" sz="1600" b="1">
                <a:solidFill>
                  <a:schemeClr val="bg1"/>
                </a:solidFill>
              </a:endParaRPr>
            </a:p>
          </p:txBody>
        </p:sp>
        <p:sp>
          <p:nvSpPr>
            <p:cNvPr id="1053939" name="Rectangle 5"/>
            <p:cNvSpPr>
              <a:spLocks noChangeArrowheads="1"/>
            </p:cNvSpPr>
            <p:nvPr/>
          </p:nvSpPr>
          <p:spPr bwMode="auto">
            <a:xfrm>
              <a:off x="4572000" y="1371600"/>
              <a:ext cx="19812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600" b="1">
                  <a:solidFill>
                    <a:schemeClr val="bg1"/>
                  </a:solidFill>
                </a:rPr>
                <a:t>B. </a:t>
              </a:r>
              <a:r>
                <a:rPr lang="zh-CN" altLang="en-US" sz="1600" b="1">
                  <a:solidFill>
                    <a:schemeClr val="bg1"/>
                  </a:solidFill>
                </a:rPr>
                <a:t>战略支持系统建设</a:t>
              </a:r>
              <a:endParaRPr lang="zh-CN" altLang="en-US" sz="1600" b="1">
                <a:solidFill>
                  <a:schemeClr val="bg1"/>
                </a:solidFill>
              </a:endParaRPr>
            </a:p>
          </p:txBody>
        </p:sp>
        <p:sp>
          <p:nvSpPr>
            <p:cNvPr id="1053940" name="Rectangle 6"/>
            <p:cNvSpPr>
              <a:spLocks noChangeArrowheads="1"/>
            </p:cNvSpPr>
            <p:nvPr/>
          </p:nvSpPr>
          <p:spPr bwMode="auto">
            <a:xfrm>
              <a:off x="6705600" y="1371600"/>
              <a:ext cx="18288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600" b="1">
                  <a:solidFill>
                    <a:schemeClr val="bg1"/>
                  </a:solidFill>
                </a:rPr>
                <a:t>C. </a:t>
              </a:r>
              <a:r>
                <a:rPr lang="zh-CN" altLang="en-US" sz="1600" b="1">
                  <a:solidFill>
                    <a:schemeClr val="bg1"/>
                  </a:solidFill>
                </a:rPr>
                <a:t>决策分析与</a:t>
              </a:r>
              <a:endParaRPr lang="zh-CN" altLang="en-US" sz="1600" b="1">
                <a:solidFill>
                  <a:schemeClr val="bg1"/>
                </a:solidFill>
              </a:endParaRPr>
            </a:p>
            <a:p>
              <a:r>
                <a:rPr lang="zh-CN" altLang="en-US" sz="1600" b="1">
                  <a:solidFill>
                    <a:schemeClr val="bg1"/>
                  </a:solidFill>
                </a:rPr>
                <a:t>数据平台建设</a:t>
              </a:r>
              <a:endParaRPr lang="zh-CN" altLang="en-US" sz="1600" b="1">
                <a:solidFill>
                  <a:schemeClr val="bg1"/>
                </a:solidFill>
              </a:endParaRPr>
            </a:p>
          </p:txBody>
        </p:sp>
        <p:sp>
          <p:nvSpPr>
            <p:cNvPr id="1053941" name="Rectangle 7"/>
            <p:cNvSpPr>
              <a:spLocks noChangeArrowheads="1"/>
            </p:cNvSpPr>
            <p:nvPr/>
          </p:nvSpPr>
          <p:spPr bwMode="auto">
            <a:xfrm>
              <a:off x="609600" y="3429000"/>
              <a:ext cx="1905000" cy="4572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A5.</a:t>
              </a:r>
              <a:endParaRPr lang="en-US" altLang="zh-CN" sz="1600">
                <a:solidFill>
                  <a:schemeClr val="bg1"/>
                </a:solidFill>
              </a:endParaRPr>
            </a:p>
            <a:p>
              <a:pPr algn="l"/>
              <a:r>
                <a:rPr lang="zh-CN" altLang="en-US" sz="1600">
                  <a:solidFill>
                    <a:schemeClr val="bg1"/>
                  </a:solidFill>
                </a:rPr>
                <a:t>配送仓储与供应商平台</a:t>
              </a:r>
              <a:endParaRPr lang="zh-CN" altLang="en-US" sz="1600">
                <a:solidFill>
                  <a:schemeClr val="bg1"/>
                </a:solidFill>
              </a:endParaRPr>
            </a:p>
          </p:txBody>
        </p:sp>
        <p:sp>
          <p:nvSpPr>
            <p:cNvPr id="1053942" name="Rectangle 8"/>
            <p:cNvSpPr>
              <a:spLocks noChangeArrowheads="1"/>
            </p:cNvSpPr>
            <p:nvPr/>
          </p:nvSpPr>
          <p:spPr bwMode="auto">
            <a:xfrm>
              <a:off x="609600" y="3886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A6.</a:t>
              </a:r>
              <a:r>
                <a:rPr lang="zh-CN" altLang="en-US" sz="1600">
                  <a:solidFill>
                    <a:schemeClr val="bg1"/>
                  </a:solidFill>
                </a:rPr>
                <a:t>运输跟踪与备件仓储</a:t>
              </a:r>
              <a:endParaRPr lang="zh-CN" altLang="en-US" sz="1600">
                <a:solidFill>
                  <a:schemeClr val="bg1"/>
                </a:solidFill>
              </a:endParaRPr>
            </a:p>
          </p:txBody>
        </p:sp>
        <p:sp>
          <p:nvSpPr>
            <p:cNvPr id="1053943" name="Rectangle 9"/>
            <p:cNvSpPr>
              <a:spLocks noChangeArrowheads="1"/>
            </p:cNvSpPr>
            <p:nvPr/>
          </p:nvSpPr>
          <p:spPr bwMode="auto">
            <a:xfrm>
              <a:off x="609600" y="4267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A7.</a:t>
              </a:r>
              <a:r>
                <a:rPr lang="zh-CN" altLang="en-US" sz="1600">
                  <a:solidFill>
                    <a:schemeClr val="bg1"/>
                  </a:solidFill>
                </a:rPr>
                <a:t>采购寻源管理</a:t>
              </a:r>
              <a:endParaRPr lang="zh-CN" altLang="en-US" sz="1600">
                <a:solidFill>
                  <a:schemeClr val="bg1"/>
                </a:solidFill>
              </a:endParaRPr>
            </a:p>
          </p:txBody>
        </p:sp>
        <p:sp>
          <p:nvSpPr>
            <p:cNvPr id="1053944" name="Rectangle 10"/>
            <p:cNvSpPr>
              <a:spLocks noChangeArrowheads="1"/>
            </p:cNvSpPr>
            <p:nvPr/>
          </p:nvSpPr>
          <p:spPr bwMode="auto">
            <a:xfrm>
              <a:off x="609600" y="4648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A8.</a:t>
              </a:r>
              <a:r>
                <a:rPr lang="zh-CN" altLang="en-US" sz="1600">
                  <a:solidFill>
                    <a:schemeClr val="bg1"/>
                  </a:solidFill>
                </a:rPr>
                <a:t>采购成本管理</a:t>
              </a:r>
              <a:endParaRPr lang="zh-CN" altLang="en-US" sz="1600">
                <a:solidFill>
                  <a:schemeClr val="bg1"/>
                </a:solidFill>
              </a:endParaRPr>
            </a:p>
          </p:txBody>
        </p:sp>
        <p:sp>
          <p:nvSpPr>
            <p:cNvPr id="1053945" name="Rectangle 11"/>
            <p:cNvSpPr>
              <a:spLocks noChangeArrowheads="1"/>
            </p:cNvSpPr>
            <p:nvPr/>
          </p:nvSpPr>
          <p:spPr bwMode="auto">
            <a:xfrm>
              <a:off x="609600" y="5410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A10.</a:t>
              </a:r>
              <a:r>
                <a:rPr lang="zh-CN" altLang="en-US" sz="1600">
                  <a:solidFill>
                    <a:schemeClr val="bg1"/>
                  </a:solidFill>
                </a:rPr>
                <a:t>一般采购管理</a:t>
              </a:r>
              <a:endParaRPr lang="zh-CN" altLang="en-US" sz="1600">
                <a:solidFill>
                  <a:schemeClr val="bg1"/>
                </a:solidFill>
              </a:endParaRPr>
            </a:p>
          </p:txBody>
        </p:sp>
        <p:sp>
          <p:nvSpPr>
            <p:cNvPr id="1053946" name="Rectangle 12"/>
            <p:cNvSpPr>
              <a:spLocks noChangeArrowheads="1"/>
            </p:cNvSpPr>
            <p:nvPr/>
          </p:nvSpPr>
          <p:spPr bwMode="auto">
            <a:xfrm>
              <a:off x="6705600" y="1905000"/>
              <a:ext cx="18288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C1.</a:t>
              </a:r>
              <a:r>
                <a:rPr lang="zh-CN" altLang="en-US" sz="1600">
                  <a:solidFill>
                    <a:schemeClr val="bg1"/>
                  </a:solidFill>
                </a:rPr>
                <a:t>数据交换平台</a:t>
              </a:r>
              <a:endParaRPr lang="zh-CN" altLang="en-US" sz="1600">
                <a:solidFill>
                  <a:schemeClr val="bg1"/>
                </a:solidFill>
              </a:endParaRPr>
            </a:p>
          </p:txBody>
        </p:sp>
        <p:sp>
          <p:nvSpPr>
            <p:cNvPr id="1053947" name="Rectangle 13"/>
            <p:cNvSpPr>
              <a:spLocks noChangeArrowheads="1"/>
            </p:cNvSpPr>
            <p:nvPr/>
          </p:nvSpPr>
          <p:spPr bwMode="auto">
            <a:xfrm>
              <a:off x="6705600" y="2286000"/>
              <a:ext cx="18288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C2.</a:t>
              </a:r>
              <a:r>
                <a:rPr lang="zh-CN" altLang="en-US" sz="1600">
                  <a:solidFill>
                    <a:schemeClr val="bg1"/>
                  </a:solidFill>
                </a:rPr>
                <a:t>数据仓库应用</a:t>
              </a:r>
              <a:endParaRPr lang="zh-CN" altLang="en-US" sz="1600">
                <a:solidFill>
                  <a:schemeClr val="bg1"/>
                </a:solidFill>
              </a:endParaRPr>
            </a:p>
          </p:txBody>
        </p:sp>
        <p:sp>
          <p:nvSpPr>
            <p:cNvPr id="1053948" name="Rectangle 14"/>
            <p:cNvSpPr>
              <a:spLocks noChangeArrowheads="1"/>
            </p:cNvSpPr>
            <p:nvPr/>
          </p:nvSpPr>
          <p:spPr bwMode="auto">
            <a:xfrm>
              <a:off x="2514600" y="1905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A12.</a:t>
              </a:r>
              <a:r>
                <a:rPr lang="zh-CN" altLang="en-US" sz="1600">
                  <a:solidFill>
                    <a:schemeClr val="bg1"/>
                  </a:solidFill>
                </a:rPr>
                <a:t>生产作业排程</a:t>
              </a:r>
              <a:endParaRPr lang="zh-CN" altLang="en-US" sz="1600">
                <a:solidFill>
                  <a:schemeClr val="bg1"/>
                </a:solidFill>
              </a:endParaRPr>
            </a:p>
          </p:txBody>
        </p:sp>
        <p:sp>
          <p:nvSpPr>
            <p:cNvPr id="1053949" name="Rectangle 15"/>
            <p:cNvSpPr>
              <a:spLocks noChangeArrowheads="1"/>
            </p:cNvSpPr>
            <p:nvPr/>
          </p:nvSpPr>
          <p:spPr bwMode="auto">
            <a:xfrm>
              <a:off x="2514600" y="2286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A13.</a:t>
              </a:r>
              <a:r>
                <a:rPr lang="zh-CN" altLang="en-US" sz="1600">
                  <a:solidFill>
                    <a:schemeClr val="bg1"/>
                  </a:solidFill>
                </a:rPr>
                <a:t>生产质量管理</a:t>
              </a:r>
              <a:endParaRPr lang="zh-CN" altLang="en-US" sz="1600">
                <a:solidFill>
                  <a:schemeClr val="bg1"/>
                </a:solidFill>
              </a:endParaRPr>
            </a:p>
          </p:txBody>
        </p:sp>
        <p:sp>
          <p:nvSpPr>
            <p:cNvPr id="1053950" name="Rectangle 16"/>
            <p:cNvSpPr>
              <a:spLocks noChangeArrowheads="1"/>
            </p:cNvSpPr>
            <p:nvPr/>
          </p:nvSpPr>
          <p:spPr bwMode="auto">
            <a:xfrm>
              <a:off x="2514600" y="2667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A14.ERP</a:t>
              </a:r>
              <a:r>
                <a:rPr lang="zh-CN" altLang="en-US" sz="1600">
                  <a:solidFill>
                    <a:schemeClr val="bg1"/>
                  </a:solidFill>
                </a:rPr>
                <a:t>核心模块</a:t>
              </a:r>
              <a:endParaRPr lang="zh-CN" altLang="en-US" sz="1600">
                <a:solidFill>
                  <a:schemeClr val="bg1"/>
                </a:solidFill>
              </a:endParaRPr>
            </a:p>
          </p:txBody>
        </p:sp>
        <p:sp>
          <p:nvSpPr>
            <p:cNvPr id="1053951" name="Rectangle 17"/>
            <p:cNvSpPr>
              <a:spLocks noChangeArrowheads="1"/>
            </p:cNvSpPr>
            <p:nvPr/>
          </p:nvSpPr>
          <p:spPr bwMode="auto">
            <a:xfrm>
              <a:off x="609600" y="1905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A1.PDM</a:t>
              </a:r>
              <a:endParaRPr lang="en-US" altLang="zh-CN" sz="1600">
                <a:solidFill>
                  <a:schemeClr val="bg1"/>
                </a:solidFill>
              </a:endParaRPr>
            </a:p>
          </p:txBody>
        </p:sp>
        <p:sp>
          <p:nvSpPr>
            <p:cNvPr id="1053952" name="Rectangle 18"/>
            <p:cNvSpPr>
              <a:spLocks noChangeArrowheads="1"/>
            </p:cNvSpPr>
            <p:nvPr/>
          </p:nvSpPr>
          <p:spPr bwMode="auto">
            <a:xfrm>
              <a:off x="609600" y="2286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A2.</a:t>
              </a:r>
              <a:r>
                <a:rPr lang="zh-CN" altLang="en-US" sz="1600">
                  <a:solidFill>
                    <a:schemeClr val="bg1"/>
                  </a:solidFill>
                </a:rPr>
                <a:t>产品配置管理</a:t>
              </a:r>
              <a:endParaRPr lang="zh-CN" altLang="en-US" sz="1600">
                <a:solidFill>
                  <a:schemeClr val="bg1"/>
                </a:solidFill>
              </a:endParaRPr>
            </a:p>
          </p:txBody>
        </p:sp>
        <p:sp>
          <p:nvSpPr>
            <p:cNvPr id="1053953" name="Rectangle 19"/>
            <p:cNvSpPr>
              <a:spLocks noChangeArrowheads="1"/>
            </p:cNvSpPr>
            <p:nvPr/>
          </p:nvSpPr>
          <p:spPr bwMode="auto">
            <a:xfrm>
              <a:off x="609600" y="2667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A3.BOM</a:t>
              </a:r>
              <a:r>
                <a:rPr lang="zh-CN" altLang="en-US" sz="1600">
                  <a:solidFill>
                    <a:schemeClr val="bg1"/>
                  </a:solidFill>
                </a:rPr>
                <a:t>管理</a:t>
              </a:r>
              <a:endParaRPr lang="zh-CN" altLang="en-US" sz="1600">
                <a:solidFill>
                  <a:schemeClr val="bg1"/>
                </a:solidFill>
              </a:endParaRPr>
            </a:p>
          </p:txBody>
        </p:sp>
        <p:sp>
          <p:nvSpPr>
            <p:cNvPr id="1053954" name="Rectangle 20"/>
            <p:cNvSpPr>
              <a:spLocks noChangeArrowheads="1"/>
            </p:cNvSpPr>
            <p:nvPr/>
          </p:nvSpPr>
          <p:spPr bwMode="auto">
            <a:xfrm>
              <a:off x="609600" y="3048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A4.</a:t>
              </a:r>
              <a:r>
                <a:rPr lang="zh-CN" altLang="en-US" sz="1600">
                  <a:solidFill>
                    <a:schemeClr val="bg1"/>
                  </a:solidFill>
                </a:rPr>
                <a:t>产品更改管理</a:t>
              </a:r>
              <a:endParaRPr lang="zh-CN" altLang="en-US" sz="1600">
                <a:solidFill>
                  <a:schemeClr val="bg1"/>
                </a:solidFill>
              </a:endParaRPr>
            </a:p>
          </p:txBody>
        </p:sp>
        <p:sp>
          <p:nvSpPr>
            <p:cNvPr id="1053955" name="Rectangle 21"/>
            <p:cNvSpPr>
              <a:spLocks noChangeArrowheads="1"/>
            </p:cNvSpPr>
            <p:nvPr/>
          </p:nvSpPr>
          <p:spPr bwMode="auto">
            <a:xfrm>
              <a:off x="4572000" y="1905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B1.</a:t>
              </a:r>
              <a:r>
                <a:rPr lang="zh-CN" altLang="en-US" sz="1600">
                  <a:solidFill>
                    <a:schemeClr val="bg1"/>
                  </a:solidFill>
                </a:rPr>
                <a:t>人力资源事务管理</a:t>
              </a:r>
              <a:endParaRPr lang="zh-CN" altLang="en-US" sz="1600">
                <a:solidFill>
                  <a:schemeClr val="bg1"/>
                </a:solidFill>
              </a:endParaRPr>
            </a:p>
          </p:txBody>
        </p:sp>
        <p:sp>
          <p:nvSpPr>
            <p:cNvPr id="1053956" name="Rectangle 22"/>
            <p:cNvSpPr>
              <a:spLocks noChangeArrowheads="1"/>
            </p:cNvSpPr>
            <p:nvPr/>
          </p:nvSpPr>
          <p:spPr bwMode="auto">
            <a:xfrm>
              <a:off x="4572000" y="2286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B2.</a:t>
              </a:r>
              <a:r>
                <a:rPr lang="zh-CN" altLang="en-US" sz="1600">
                  <a:solidFill>
                    <a:schemeClr val="bg1"/>
                  </a:solidFill>
                </a:rPr>
                <a:t>办公自助与协作</a:t>
              </a:r>
              <a:endParaRPr lang="zh-CN" altLang="en-US" sz="1600">
                <a:solidFill>
                  <a:schemeClr val="bg1"/>
                </a:solidFill>
              </a:endParaRPr>
            </a:p>
          </p:txBody>
        </p:sp>
        <p:sp>
          <p:nvSpPr>
            <p:cNvPr id="1053957" name="Rectangle 23"/>
            <p:cNvSpPr>
              <a:spLocks noChangeArrowheads="1"/>
            </p:cNvSpPr>
            <p:nvPr/>
          </p:nvSpPr>
          <p:spPr bwMode="auto">
            <a:xfrm>
              <a:off x="4572000" y="2667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B3.</a:t>
              </a:r>
              <a:r>
                <a:rPr lang="zh-CN" altLang="en-US" sz="1600">
                  <a:solidFill>
                    <a:schemeClr val="bg1"/>
                  </a:solidFill>
                </a:rPr>
                <a:t>企业内部门户</a:t>
              </a:r>
              <a:endParaRPr lang="zh-CN" altLang="en-US" sz="1600">
                <a:solidFill>
                  <a:schemeClr val="bg1"/>
                </a:solidFill>
              </a:endParaRPr>
            </a:p>
          </p:txBody>
        </p:sp>
        <p:sp>
          <p:nvSpPr>
            <p:cNvPr id="1053958" name="Rectangle 24"/>
            <p:cNvSpPr>
              <a:spLocks noChangeArrowheads="1"/>
            </p:cNvSpPr>
            <p:nvPr/>
          </p:nvSpPr>
          <p:spPr bwMode="auto">
            <a:xfrm>
              <a:off x="609600" y="5791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A11.</a:t>
              </a:r>
              <a:r>
                <a:rPr lang="zh-CN" altLang="en-US" sz="1600">
                  <a:solidFill>
                    <a:schemeClr val="bg1"/>
                  </a:solidFill>
                </a:rPr>
                <a:t>生产作业管控</a:t>
              </a:r>
              <a:endParaRPr lang="zh-CN" altLang="en-US" sz="1600">
                <a:solidFill>
                  <a:schemeClr val="bg1"/>
                </a:solidFill>
              </a:endParaRPr>
            </a:p>
          </p:txBody>
        </p:sp>
        <p:sp>
          <p:nvSpPr>
            <p:cNvPr id="1053959" name="Rectangle 25"/>
            <p:cNvSpPr>
              <a:spLocks noChangeArrowheads="1"/>
            </p:cNvSpPr>
            <p:nvPr/>
          </p:nvSpPr>
          <p:spPr bwMode="auto">
            <a:xfrm>
              <a:off x="2514600" y="3048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A15.ERP</a:t>
              </a:r>
              <a:r>
                <a:rPr lang="zh-CN" altLang="en-US" sz="1600">
                  <a:solidFill>
                    <a:schemeClr val="bg1"/>
                  </a:solidFill>
                </a:rPr>
                <a:t>流程优化</a:t>
              </a:r>
              <a:endParaRPr lang="zh-CN" altLang="en-US" sz="1600">
                <a:solidFill>
                  <a:schemeClr val="bg1"/>
                </a:solidFill>
              </a:endParaRPr>
            </a:p>
          </p:txBody>
        </p:sp>
        <p:sp>
          <p:nvSpPr>
            <p:cNvPr id="1053960" name="Rectangle 26"/>
            <p:cNvSpPr>
              <a:spLocks noChangeArrowheads="1"/>
            </p:cNvSpPr>
            <p:nvPr/>
          </p:nvSpPr>
          <p:spPr bwMode="auto">
            <a:xfrm>
              <a:off x="2514600" y="3429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A16.ERP</a:t>
              </a:r>
              <a:r>
                <a:rPr lang="zh-CN" altLang="en-US" sz="1600">
                  <a:solidFill>
                    <a:schemeClr val="bg1"/>
                  </a:solidFill>
                </a:rPr>
                <a:t>深化推广</a:t>
              </a:r>
              <a:endParaRPr lang="zh-CN" altLang="en-US" sz="1600">
                <a:solidFill>
                  <a:schemeClr val="bg1"/>
                </a:solidFill>
              </a:endParaRPr>
            </a:p>
          </p:txBody>
        </p:sp>
        <p:sp>
          <p:nvSpPr>
            <p:cNvPr id="1053961" name="Rectangle 27"/>
            <p:cNvSpPr>
              <a:spLocks noChangeArrowheads="1"/>
            </p:cNvSpPr>
            <p:nvPr/>
          </p:nvSpPr>
          <p:spPr bwMode="auto">
            <a:xfrm>
              <a:off x="2514600" y="3810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A17.</a:t>
              </a:r>
              <a:r>
                <a:rPr lang="zh-CN" altLang="en-US" sz="1600">
                  <a:solidFill>
                    <a:schemeClr val="bg1"/>
                  </a:solidFill>
                </a:rPr>
                <a:t>车辆销售管理</a:t>
              </a:r>
              <a:endParaRPr lang="zh-CN" altLang="en-US" sz="1600">
                <a:solidFill>
                  <a:schemeClr val="bg1"/>
                </a:solidFill>
              </a:endParaRPr>
            </a:p>
          </p:txBody>
        </p:sp>
        <p:sp>
          <p:nvSpPr>
            <p:cNvPr id="1053962" name="Rectangle 28"/>
            <p:cNvSpPr>
              <a:spLocks noChangeArrowheads="1"/>
            </p:cNvSpPr>
            <p:nvPr/>
          </p:nvSpPr>
          <p:spPr bwMode="auto">
            <a:xfrm>
              <a:off x="2514600" y="4191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A18.</a:t>
              </a:r>
              <a:r>
                <a:rPr lang="zh-CN" altLang="en-US" sz="1600">
                  <a:solidFill>
                    <a:schemeClr val="bg1"/>
                  </a:solidFill>
                </a:rPr>
                <a:t>呼叫中心</a:t>
              </a:r>
              <a:endParaRPr lang="zh-CN" altLang="en-US" sz="1600">
                <a:solidFill>
                  <a:schemeClr val="bg1"/>
                </a:solidFill>
              </a:endParaRPr>
            </a:p>
          </p:txBody>
        </p:sp>
        <p:sp>
          <p:nvSpPr>
            <p:cNvPr id="1053963" name="Rectangle 29"/>
            <p:cNvSpPr>
              <a:spLocks noChangeArrowheads="1"/>
            </p:cNvSpPr>
            <p:nvPr/>
          </p:nvSpPr>
          <p:spPr bwMode="auto">
            <a:xfrm>
              <a:off x="2514600" y="4572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A19.</a:t>
              </a:r>
              <a:r>
                <a:rPr lang="zh-CN" altLang="en-US" sz="1600">
                  <a:solidFill>
                    <a:schemeClr val="bg1"/>
                  </a:solidFill>
                </a:rPr>
                <a:t>服务</a:t>
              </a:r>
              <a:r>
                <a:rPr lang="en-US" altLang="zh-CN" sz="1600">
                  <a:solidFill>
                    <a:schemeClr val="bg1"/>
                  </a:solidFill>
                </a:rPr>
                <a:t>/</a:t>
              </a:r>
              <a:r>
                <a:rPr lang="zh-CN" altLang="en-US" sz="1600">
                  <a:solidFill>
                    <a:schemeClr val="bg1"/>
                  </a:solidFill>
                </a:rPr>
                <a:t>备件管理</a:t>
              </a:r>
              <a:endParaRPr lang="zh-CN" altLang="en-US" sz="1600">
                <a:solidFill>
                  <a:schemeClr val="bg1"/>
                </a:solidFill>
              </a:endParaRPr>
            </a:p>
          </p:txBody>
        </p:sp>
        <p:sp>
          <p:nvSpPr>
            <p:cNvPr id="1053964" name="Rectangle 30"/>
            <p:cNvSpPr>
              <a:spLocks noChangeArrowheads="1"/>
            </p:cNvSpPr>
            <p:nvPr/>
          </p:nvSpPr>
          <p:spPr bwMode="auto">
            <a:xfrm>
              <a:off x="2514600" y="4953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A20.</a:t>
              </a:r>
              <a:r>
                <a:rPr lang="zh-CN" altLang="en-US" sz="1600">
                  <a:solidFill>
                    <a:schemeClr val="bg1"/>
                  </a:solidFill>
                </a:rPr>
                <a:t>经销商管理</a:t>
              </a:r>
              <a:endParaRPr lang="zh-CN" altLang="en-US" sz="1600">
                <a:solidFill>
                  <a:schemeClr val="bg1"/>
                </a:solidFill>
              </a:endParaRPr>
            </a:p>
          </p:txBody>
        </p:sp>
        <p:sp>
          <p:nvSpPr>
            <p:cNvPr id="1053965" name="Rectangle 31"/>
            <p:cNvSpPr>
              <a:spLocks noChangeArrowheads="1"/>
            </p:cNvSpPr>
            <p:nvPr/>
          </p:nvSpPr>
          <p:spPr bwMode="auto">
            <a:xfrm>
              <a:off x="2514600" y="5334000"/>
              <a:ext cx="1981200" cy="4572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A21.</a:t>
              </a:r>
              <a:r>
                <a:rPr lang="zh-CN" altLang="en-US" sz="1600">
                  <a:solidFill>
                    <a:schemeClr val="bg1"/>
                  </a:solidFill>
                </a:rPr>
                <a:t>营销管理平台优化</a:t>
              </a:r>
              <a:endParaRPr lang="zh-CN" altLang="en-US" sz="1600">
                <a:solidFill>
                  <a:schemeClr val="bg1"/>
                </a:solidFill>
              </a:endParaRPr>
            </a:p>
          </p:txBody>
        </p:sp>
        <p:sp>
          <p:nvSpPr>
            <p:cNvPr id="1053966" name="Rectangle 32"/>
            <p:cNvSpPr>
              <a:spLocks noChangeArrowheads="1"/>
            </p:cNvSpPr>
            <p:nvPr/>
          </p:nvSpPr>
          <p:spPr bwMode="auto">
            <a:xfrm>
              <a:off x="2514600" y="57912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A22.</a:t>
              </a:r>
              <a:r>
                <a:rPr lang="zh-CN" altLang="en-US" sz="1600">
                  <a:solidFill>
                    <a:schemeClr val="bg1"/>
                  </a:solidFill>
                </a:rPr>
                <a:t>客户关系管理</a:t>
              </a:r>
              <a:endParaRPr lang="zh-CN" altLang="en-US" sz="1600">
                <a:solidFill>
                  <a:schemeClr val="bg1"/>
                </a:solidFill>
              </a:endParaRPr>
            </a:p>
          </p:txBody>
        </p:sp>
        <p:sp>
          <p:nvSpPr>
            <p:cNvPr id="1053967" name="Rectangle 33"/>
            <p:cNvSpPr>
              <a:spLocks noChangeArrowheads="1"/>
            </p:cNvSpPr>
            <p:nvPr/>
          </p:nvSpPr>
          <p:spPr bwMode="auto">
            <a:xfrm>
              <a:off x="609600" y="5029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A9.</a:t>
              </a:r>
              <a:r>
                <a:rPr lang="zh-CN" altLang="en-US" sz="1600">
                  <a:solidFill>
                    <a:schemeClr val="bg1"/>
                  </a:solidFill>
                </a:rPr>
                <a:t>采购项目与质量管理</a:t>
              </a:r>
              <a:endParaRPr lang="zh-CN" altLang="en-US" sz="1600">
                <a:solidFill>
                  <a:schemeClr val="bg1"/>
                </a:solidFill>
              </a:endParaRPr>
            </a:p>
          </p:txBody>
        </p:sp>
        <p:sp>
          <p:nvSpPr>
            <p:cNvPr id="1053968" name="Rectangle 34"/>
            <p:cNvSpPr>
              <a:spLocks noChangeArrowheads="1"/>
            </p:cNvSpPr>
            <p:nvPr/>
          </p:nvSpPr>
          <p:spPr bwMode="auto">
            <a:xfrm>
              <a:off x="4572000" y="3048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B4.</a:t>
              </a:r>
              <a:r>
                <a:rPr lang="zh-CN" altLang="en-US" sz="1600">
                  <a:solidFill>
                    <a:schemeClr val="bg1"/>
                  </a:solidFill>
                </a:rPr>
                <a:t>企业网站</a:t>
              </a:r>
              <a:endParaRPr lang="zh-CN" altLang="en-US" sz="1600">
                <a:solidFill>
                  <a:schemeClr val="bg1"/>
                </a:solidFill>
              </a:endParaRPr>
            </a:p>
          </p:txBody>
        </p:sp>
        <p:sp>
          <p:nvSpPr>
            <p:cNvPr id="1053969" name="Rectangle 35"/>
            <p:cNvSpPr>
              <a:spLocks noChangeArrowheads="1"/>
            </p:cNvSpPr>
            <p:nvPr/>
          </p:nvSpPr>
          <p:spPr bwMode="auto">
            <a:xfrm>
              <a:off x="4572000" y="3429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solidFill>
                    <a:schemeClr val="bg1"/>
                  </a:solidFill>
                </a:rPr>
                <a:t>B5.</a:t>
              </a:r>
              <a:r>
                <a:rPr lang="zh-CN" altLang="en-US" sz="1600">
                  <a:solidFill>
                    <a:schemeClr val="bg1"/>
                  </a:solidFill>
                </a:rPr>
                <a:t>企业知识管理</a:t>
              </a:r>
              <a:endParaRPr lang="zh-CN" altLang="en-US" sz="1600">
                <a:solidFill>
                  <a:schemeClr val="bg1"/>
                </a:solidFill>
              </a:endParaRPr>
            </a:p>
          </p:txBody>
        </p:sp>
      </p:gr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3970"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a:t>
            </a:r>
            <a:r>
              <a:rPr lang="en-US" altLang="zh-CN" sz="2400" dirty="0">
                <a:solidFill>
                  <a:schemeClr val="bg1"/>
                </a:solidFill>
              </a:rPr>
              <a:t>29</a:t>
            </a:r>
            <a:r>
              <a:rPr lang="zh-CN" altLang="en-US" sz="2400" dirty="0">
                <a:solidFill>
                  <a:schemeClr val="bg1"/>
                </a:solidFill>
              </a:rPr>
              <a:t>个项目涵盖所有核心与非核心业务</a:t>
            </a:r>
            <a:endParaRPr lang="zh-CN" altLang="en-US" sz="2400" dirty="0">
              <a:solidFill>
                <a:schemeClr val="bg1"/>
              </a:solidFill>
            </a:endParaRPr>
          </a:p>
        </p:txBody>
      </p:sp>
      <p:grpSp>
        <p:nvGrpSpPr>
          <p:cNvPr id="729" name="组合 46"/>
          <p:cNvGrpSpPr/>
          <p:nvPr/>
        </p:nvGrpSpPr>
        <p:grpSpPr>
          <a:xfrm>
            <a:off x="457200" y="1294327"/>
            <a:ext cx="11294772" cy="5373173"/>
            <a:chOff x="457200" y="1371600"/>
            <a:chExt cx="8229600" cy="5295900"/>
          </a:xfrm>
        </p:grpSpPr>
        <p:sp>
          <p:nvSpPr>
            <p:cNvPr id="1053971" name="Rectangle 47"/>
            <p:cNvSpPr>
              <a:spLocks noChangeArrowheads="1"/>
            </p:cNvSpPr>
            <p:nvPr/>
          </p:nvSpPr>
          <p:spPr bwMode="auto">
            <a:xfrm>
              <a:off x="2514600" y="5334000"/>
              <a:ext cx="1981200" cy="4572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A21.</a:t>
              </a:r>
              <a:r>
                <a:rPr lang="zh-CN" altLang="en-US" sz="1600"/>
                <a:t>营销管理平台优化</a:t>
              </a:r>
              <a:endParaRPr lang="zh-CN" altLang="en-US" sz="1600"/>
            </a:p>
          </p:txBody>
        </p:sp>
        <p:sp>
          <p:nvSpPr>
            <p:cNvPr id="1053972" name="Rectangle 45"/>
            <p:cNvSpPr>
              <a:spLocks noChangeArrowheads="1"/>
            </p:cNvSpPr>
            <p:nvPr/>
          </p:nvSpPr>
          <p:spPr bwMode="auto">
            <a:xfrm>
              <a:off x="2514600" y="4572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A19.</a:t>
              </a:r>
              <a:r>
                <a:rPr lang="zh-CN" altLang="en-US" sz="1600"/>
                <a:t>服务</a:t>
              </a:r>
              <a:r>
                <a:rPr lang="en-US" altLang="zh-CN" sz="1600"/>
                <a:t>/</a:t>
              </a:r>
              <a:r>
                <a:rPr lang="zh-CN" altLang="en-US" sz="1600"/>
                <a:t>备件管理</a:t>
              </a:r>
              <a:endParaRPr lang="zh-CN" altLang="en-US" sz="1600"/>
            </a:p>
          </p:txBody>
        </p:sp>
        <p:sp>
          <p:nvSpPr>
            <p:cNvPr id="1053973" name="Rectangle 2"/>
            <p:cNvSpPr>
              <a:spLocks noChangeArrowheads="1"/>
            </p:cNvSpPr>
            <p:nvPr/>
          </p:nvSpPr>
          <p:spPr bwMode="auto">
            <a:xfrm>
              <a:off x="609600" y="3429000"/>
              <a:ext cx="1905000" cy="4572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A5.</a:t>
              </a:r>
              <a:endParaRPr lang="en-US" altLang="zh-CN" sz="1600"/>
            </a:p>
            <a:p>
              <a:pPr algn="l"/>
              <a:r>
                <a:rPr lang="zh-CN" altLang="en-US" sz="1600"/>
                <a:t>配送仓储与供应商平台</a:t>
              </a:r>
              <a:endParaRPr lang="zh-CN" altLang="en-US" sz="1600"/>
            </a:p>
          </p:txBody>
        </p:sp>
        <p:sp>
          <p:nvSpPr>
            <p:cNvPr id="1053974" name="Rectangle 3"/>
            <p:cNvSpPr>
              <a:spLocks noChangeArrowheads="1"/>
            </p:cNvSpPr>
            <p:nvPr/>
          </p:nvSpPr>
          <p:spPr bwMode="auto">
            <a:xfrm>
              <a:off x="609600" y="3886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A6.</a:t>
              </a:r>
              <a:r>
                <a:rPr lang="zh-CN" altLang="en-US" sz="1600"/>
                <a:t>运输跟踪与备件仓储</a:t>
              </a:r>
              <a:endParaRPr lang="zh-CN" altLang="en-US" sz="1600"/>
            </a:p>
          </p:txBody>
        </p:sp>
        <p:sp>
          <p:nvSpPr>
            <p:cNvPr id="1053975" name="Rectangle 4"/>
            <p:cNvSpPr>
              <a:spLocks noChangeArrowheads="1"/>
            </p:cNvSpPr>
            <p:nvPr/>
          </p:nvSpPr>
          <p:spPr bwMode="auto">
            <a:xfrm>
              <a:off x="609600" y="4267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A7.</a:t>
              </a:r>
              <a:r>
                <a:rPr lang="zh-CN" altLang="en-US" sz="1600"/>
                <a:t>采购寻源管理</a:t>
              </a:r>
              <a:endParaRPr lang="zh-CN" altLang="en-US" sz="1600"/>
            </a:p>
          </p:txBody>
        </p:sp>
        <p:sp>
          <p:nvSpPr>
            <p:cNvPr id="1053976" name="Rectangle 5"/>
            <p:cNvSpPr>
              <a:spLocks noChangeArrowheads="1"/>
            </p:cNvSpPr>
            <p:nvPr/>
          </p:nvSpPr>
          <p:spPr bwMode="auto">
            <a:xfrm>
              <a:off x="609600" y="4648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A8.</a:t>
              </a:r>
              <a:r>
                <a:rPr lang="zh-CN" altLang="en-US" sz="1600"/>
                <a:t>采购成本管理</a:t>
              </a:r>
              <a:endParaRPr lang="zh-CN" altLang="en-US" sz="1600"/>
            </a:p>
          </p:txBody>
        </p:sp>
        <p:sp>
          <p:nvSpPr>
            <p:cNvPr id="1053977" name="Rectangle 6"/>
            <p:cNvSpPr>
              <a:spLocks noChangeArrowheads="1"/>
            </p:cNvSpPr>
            <p:nvPr/>
          </p:nvSpPr>
          <p:spPr bwMode="auto">
            <a:xfrm>
              <a:off x="609600" y="5410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A10.</a:t>
              </a:r>
              <a:r>
                <a:rPr lang="zh-CN" altLang="en-US" sz="1600"/>
                <a:t>一般采购管理</a:t>
              </a:r>
              <a:endParaRPr lang="zh-CN" altLang="en-US" sz="1600"/>
            </a:p>
          </p:txBody>
        </p:sp>
        <p:sp>
          <p:nvSpPr>
            <p:cNvPr id="1053978" name="Rectangle 7"/>
            <p:cNvSpPr>
              <a:spLocks noChangeArrowheads="1"/>
            </p:cNvSpPr>
            <p:nvPr/>
          </p:nvSpPr>
          <p:spPr bwMode="auto">
            <a:xfrm>
              <a:off x="6705600" y="1905000"/>
              <a:ext cx="18288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C1.</a:t>
              </a:r>
              <a:r>
                <a:rPr lang="zh-CN" altLang="en-US" sz="1600"/>
                <a:t>数据交换平台</a:t>
              </a:r>
              <a:endParaRPr lang="zh-CN" altLang="en-US" sz="1600"/>
            </a:p>
          </p:txBody>
        </p:sp>
        <p:sp>
          <p:nvSpPr>
            <p:cNvPr id="1053979" name="Rectangle 8"/>
            <p:cNvSpPr>
              <a:spLocks noChangeArrowheads="1"/>
            </p:cNvSpPr>
            <p:nvPr/>
          </p:nvSpPr>
          <p:spPr bwMode="auto">
            <a:xfrm>
              <a:off x="6705600" y="2286000"/>
              <a:ext cx="18288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C2.</a:t>
              </a:r>
              <a:r>
                <a:rPr lang="zh-CN" altLang="en-US" sz="1600"/>
                <a:t>数据仓库应用</a:t>
              </a:r>
              <a:endParaRPr lang="zh-CN" altLang="en-US" sz="1600"/>
            </a:p>
          </p:txBody>
        </p:sp>
        <p:sp>
          <p:nvSpPr>
            <p:cNvPr id="1053980" name="Rectangle 9"/>
            <p:cNvSpPr>
              <a:spLocks noChangeArrowheads="1"/>
            </p:cNvSpPr>
            <p:nvPr/>
          </p:nvSpPr>
          <p:spPr bwMode="auto">
            <a:xfrm>
              <a:off x="2514600" y="1905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A12.</a:t>
              </a:r>
              <a:r>
                <a:rPr lang="zh-CN" altLang="en-US" sz="1600"/>
                <a:t>生产作业排程</a:t>
              </a:r>
              <a:endParaRPr lang="zh-CN" altLang="en-US" sz="1600"/>
            </a:p>
          </p:txBody>
        </p:sp>
        <p:sp>
          <p:nvSpPr>
            <p:cNvPr id="1053981" name="Rectangle 10"/>
            <p:cNvSpPr>
              <a:spLocks noChangeArrowheads="1"/>
            </p:cNvSpPr>
            <p:nvPr/>
          </p:nvSpPr>
          <p:spPr bwMode="auto">
            <a:xfrm>
              <a:off x="2514600" y="2286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A13.</a:t>
              </a:r>
              <a:r>
                <a:rPr lang="zh-CN" altLang="en-US" sz="1600"/>
                <a:t>生产质量管理</a:t>
              </a:r>
              <a:endParaRPr lang="zh-CN" altLang="en-US" sz="1600"/>
            </a:p>
          </p:txBody>
        </p:sp>
        <p:sp>
          <p:nvSpPr>
            <p:cNvPr id="1053982" name="Rectangle 11"/>
            <p:cNvSpPr>
              <a:spLocks noChangeArrowheads="1"/>
            </p:cNvSpPr>
            <p:nvPr/>
          </p:nvSpPr>
          <p:spPr bwMode="auto">
            <a:xfrm>
              <a:off x="2514600" y="2667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A14.ERP</a:t>
              </a:r>
              <a:r>
                <a:rPr lang="zh-CN" altLang="en-US" sz="1600"/>
                <a:t>核心模块</a:t>
              </a:r>
              <a:endParaRPr lang="zh-CN" altLang="en-US" sz="1600"/>
            </a:p>
          </p:txBody>
        </p:sp>
        <p:sp>
          <p:nvSpPr>
            <p:cNvPr id="1053983" name="Rectangle 12"/>
            <p:cNvSpPr>
              <a:spLocks noChangeArrowheads="1"/>
            </p:cNvSpPr>
            <p:nvPr/>
          </p:nvSpPr>
          <p:spPr bwMode="auto">
            <a:xfrm>
              <a:off x="609600" y="1905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A1.PDM</a:t>
              </a:r>
              <a:endParaRPr lang="en-US" altLang="zh-CN" sz="1600"/>
            </a:p>
          </p:txBody>
        </p:sp>
        <p:sp>
          <p:nvSpPr>
            <p:cNvPr id="1053984" name="Rectangle 13"/>
            <p:cNvSpPr>
              <a:spLocks noChangeArrowheads="1"/>
            </p:cNvSpPr>
            <p:nvPr/>
          </p:nvSpPr>
          <p:spPr bwMode="auto">
            <a:xfrm>
              <a:off x="609600" y="2286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A2.</a:t>
              </a:r>
              <a:r>
                <a:rPr lang="zh-CN" altLang="en-US" sz="1600"/>
                <a:t>产品配置管理</a:t>
              </a:r>
              <a:endParaRPr lang="zh-CN" altLang="en-US" sz="1600"/>
            </a:p>
          </p:txBody>
        </p:sp>
        <p:sp>
          <p:nvSpPr>
            <p:cNvPr id="1053985" name="Rectangle 14"/>
            <p:cNvSpPr>
              <a:spLocks noChangeArrowheads="1"/>
            </p:cNvSpPr>
            <p:nvPr/>
          </p:nvSpPr>
          <p:spPr bwMode="auto">
            <a:xfrm>
              <a:off x="609600" y="2667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A3.BOM</a:t>
              </a:r>
              <a:r>
                <a:rPr lang="zh-CN" altLang="en-US" sz="1600"/>
                <a:t>管理</a:t>
              </a:r>
              <a:endParaRPr lang="zh-CN" altLang="en-US" sz="1600"/>
            </a:p>
          </p:txBody>
        </p:sp>
        <p:sp>
          <p:nvSpPr>
            <p:cNvPr id="1053986" name="Rectangle 15"/>
            <p:cNvSpPr>
              <a:spLocks noChangeArrowheads="1"/>
            </p:cNvSpPr>
            <p:nvPr/>
          </p:nvSpPr>
          <p:spPr bwMode="auto">
            <a:xfrm>
              <a:off x="609600" y="3048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A4.</a:t>
              </a:r>
              <a:r>
                <a:rPr lang="zh-CN" altLang="en-US" sz="1600"/>
                <a:t>产品更改管理</a:t>
              </a:r>
              <a:endParaRPr lang="zh-CN" altLang="en-US" sz="1600"/>
            </a:p>
          </p:txBody>
        </p:sp>
        <p:sp>
          <p:nvSpPr>
            <p:cNvPr id="1053987" name="Rectangle 16"/>
            <p:cNvSpPr>
              <a:spLocks noChangeArrowheads="1"/>
            </p:cNvSpPr>
            <p:nvPr/>
          </p:nvSpPr>
          <p:spPr bwMode="auto">
            <a:xfrm>
              <a:off x="4572000" y="1905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B1.</a:t>
              </a:r>
              <a:r>
                <a:rPr lang="zh-CN" altLang="en-US" sz="1600"/>
                <a:t>人力资源事务管理</a:t>
              </a:r>
              <a:endParaRPr lang="zh-CN" altLang="en-US" sz="1600"/>
            </a:p>
          </p:txBody>
        </p:sp>
        <p:sp>
          <p:nvSpPr>
            <p:cNvPr id="1053988" name="Rectangle 17"/>
            <p:cNvSpPr>
              <a:spLocks noChangeArrowheads="1"/>
            </p:cNvSpPr>
            <p:nvPr/>
          </p:nvSpPr>
          <p:spPr bwMode="auto">
            <a:xfrm>
              <a:off x="4572000" y="2286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B2.</a:t>
              </a:r>
              <a:r>
                <a:rPr lang="zh-CN" altLang="en-US" sz="1600"/>
                <a:t>办公自助与协作</a:t>
              </a:r>
              <a:endParaRPr lang="zh-CN" altLang="en-US" sz="1600"/>
            </a:p>
          </p:txBody>
        </p:sp>
        <p:sp>
          <p:nvSpPr>
            <p:cNvPr id="1053989" name="Rectangle 18"/>
            <p:cNvSpPr>
              <a:spLocks noChangeArrowheads="1"/>
            </p:cNvSpPr>
            <p:nvPr/>
          </p:nvSpPr>
          <p:spPr bwMode="auto">
            <a:xfrm>
              <a:off x="4572000" y="2667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B3.</a:t>
              </a:r>
              <a:r>
                <a:rPr lang="zh-CN" altLang="en-US" sz="1600"/>
                <a:t>企业内部门户</a:t>
              </a:r>
              <a:endParaRPr lang="zh-CN" altLang="en-US" sz="1600"/>
            </a:p>
          </p:txBody>
        </p:sp>
        <p:sp>
          <p:nvSpPr>
            <p:cNvPr id="1053990" name="Rectangle 19"/>
            <p:cNvSpPr>
              <a:spLocks noChangeArrowheads="1"/>
            </p:cNvSpPr>
            <p:nvPr/>
          </p:nvSpPr>
          <p:spPr bwMode="auto">
            <a:xfrm>
              <a:off x="609600" y="5791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A11.</a:t>
              </a:r>
              <a:r>
                <a:rPr lang="zh-CN" altLang="en-US" sz="1600"/>
                <a:t>生产作业管控</a:t>
              </a:r>
              <a:endParaRPr lang="zh-CN" altLang="en-US" sz="1600"/>
            </a:p>
          </p:txBody>
        </p:sp>
        <p:sp>
          <p:nvSpPr>
            <p:cNvPr id="1053991" name="Rectangle 20"/>
            <p:cNvSpPr>
              <a:spLocks noChangeArrowheads="1"/>
            </p:cNvSpPr>
            <p:nvPr/>
          </p:nvSpPr>
          <p:spPr bwMode="auto">
            <a:xfrm>
              <a:off x="2514600" y="3048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A15.ERP</a:t>
              </a:r>
              <a:r>
                <a:rPr lang="zh-CN" altLang="en-US" sz="1600"/>
                <a:t>流程优化</a:t>
              </a:r>
              <a:endParaRPr lang="zh-CN" altLang="en-US" sz="1600"/>
            </a:p>
          </p:txBody>
        </p:sp>
        <p:sp>
          <p:nvSpPr>
            <p:cNvPr id="1053992" name="Rectangle 21"/>
            <p:cNvSpPr>
              <a:spLocks noChangeArrowheads="1"/>
            </p:cNvSpPr>
            <p:nvPr/>
          </p:nvSpPr>
          <p:spPr bwMode="auto">
            <a:xfrm>
              <a:off x="2514600" y="3429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A16.ERP</a:t>
              </a:r>
              <a:r>
                <a:rPr lang="zh-CN" altLang="en-US" sz="1600"/>
                <a:t>深化推广</a:t>
              </a:r>
              <a:endParaRPr lang="zh-CN" altLang="en-US" sz="1600"/>
            </a:p>
          </p:txBody>
        </p:sp>
        <p:sp>
          <p:nvSpPr>
            <p:cNvPr id="1053993" name="Rectangle 22"/>
            <p:cNvSpPr>
              <a:spLocks noChangeArrowheads="1"/>
            </p:cNvSpPr>
            <p:nvPr/>
          </p:nvSpPr>
          <p:spPr bwMode="auto">
            <a:xfrm>
              <a:off x="2514600" y="3810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A17.</a:t>
              </a:r>
              <a:r>
                <a:rPr lang="zh-CN" altLang="en-US" sz="1600"/>
                <a:t>车辆销售管理</a:t>
              </a:r>
              <a:endParaRPr lang="zh-CN" altLang="en-US" sz="1600"/>
            </a:p>
          </p:txBody>
        </p:sp>
        <p:sp>
          <p:nvSpPr>
            <p:cNvPr id="1053994" name="Rectangle 23"/>
            <p:cNvSpPr>
              <a:spLocks noChangeArrowheads="1"/>
            </p:cNvSpPr>
            <p:nvPr/>
          </p:nvSpPr>
          <p:spPr bwMode="auto">
            <a:xfrm>
              <a:off x="2514600" y="4191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A18.</a:t>
              </a:r>
              <a:r>
                <a:rPr lang="zh-CN" altLang="en-US" sz="1600"/>
                <a:t>呼叫中心</a:t>
              </a:r>
              <a:endParaRPr lang="zh-CN" altLang="en-US" sz="1600"/>
            </a:p>
          </p:txBody>
        </p:sp>
        <p:sp>
          <p:nvSpPr>
            <p:cNvPr id="1053995" name="Rectangle 25"/>
            <p:cNvSpPr>
              <a:spLocks noChangeArrowheads="1"/>
            </p:cNvSpPr>
            <p:nvPr/>
          </p:nvSpPr>
          <p:spPr bwMode="auto">
            <a:xfrm>
              <a:off x="2514600" y="4953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A20.</a:t>
              </a:r>
              <a:r>
                <a:rPr lang="zh-CN" altLang="en-US" sz="1600"/>
                <a:t>经销商管理</a:t>
              </a:r>
              <a:endParaRPr lang="zh-CN" altLang="en-US" sz="1600"/>
            </a:p>
          </p:txBody>
        </p:sp>
        <p:sp>
          <p:nvSpPr>
            <p:cNvPr id="1053996" name="Rectangle 27"/>
            <p:cNvSpPr>
              <a:spLocks noChangeArrowheads="1"/>
            </p:cNvSpPr>
            <p:nvPr/>
          </p:nvSpPr>
          <p:spPr bwMode="auto">
            <a:xfrm>
              <a:off x="2514600" y="57912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A22.</a:t>
              </a:r>
              <a:r>
                <a:rPr lang="zh-CN" altLang="en-US" sz="1600"/>
                <a:t>客户关系管理</a:t>
              </a:r>
              <a:endParaRPr lang="zh-CN" altLang="en-US" sz="1600"/>
            </a:p>
          </p:txBody>
        </p:sp>
        <p:sp>
          <p:nvSpPr>
            <p:cNvPr id="1053997" name="Rectangle 28"/>
            <p:cNvSpPr>
              <a:spLocks noChangeArrowheads="1"/>
            </p:cNvSpPr>
            <p:nvPr/>
          </p:nvSpPr>
          <p:spPr bwMode="auto">
            <a:xfrm>
              <a:off x="609600" y="5029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A9.</a:t>
              </a:r>
              <a:r>
                <a:rPr lang="zh-CN" altLang="en-US" sz="1600"/>
                <a:t>采购项目与质量管理</a:t>
              </a:r>
              <a:endParaRPr lang="zh-CN" altLang="en-US" sz="1600"/>
            </a:p>
          </p:txBody>
        </p:sp>
        <p:sp>
          <p:nvSpPr>
            <p:cNvPr id="1053998" name="Rectangle 29"/>
            <p:cNvSpPr>
              <a:spLocks noChangeArrowheads="1"/>
            </p:cNvSpPr>
            <p:nvPr/>
          </p:nvSpPr>
          <p:spPr bwMode="auto">
            <a:xfrm>
              <a:off x="4572000" y="3048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B4.</a:t>
              </a:r>
              <a:r>
                <a:rPr lang="zh-CN" altLang="en-US" sz="1600"/>
                <a:t>企业网站</a:t>
              </a:r>
              <a:endParaRPr lang="zh-CN" altLang="en-US" sz="1600"/>
            </a:p>
          </p:txBody>
        </p:sp>
        <p:sp>
          <p:nvSpPr>
            <p:cNvPr id="1053999" name="Rectangle 30"/>
            <p:cNvSpPr>
              <a:spLocks noChangeArrowheads="1"/>
            </p:cNvSpPr>
            <p:nvPr/>
          </p:nvSpPr>
          <p:spPr bwMode="auto">
            <a:xfrm>
              <a:off x="4572000" y="3429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600"/>
                <a:t>B5.</a:t>
              </a:r>
              <a:r>
                <a:rPr lang="zh-CN" altLang="en-US" sz="1600"/>
                <a:t>企业知识管理</a:t>
              </a:r>
              <a:endParaRPr lang="zh-CN" altLang="en-US" sz="1600"/>
            </a:p>
          </p:txBody>
        </p:sp>
        <p:sp>
          <p:nvSpPr>
            <p:cNvPr id="1054000" name="Rectangle 31"/>
            <p:cNvSpPr>
              <a:spLocks noChangeArrowheads="1"/>
            </p:cNvSpPr>
            <p:nvPr/>
          </p:nvSpPr>
          <p:spPr bwMode="auto">
            <a:xfrm>
              <a:off x="457200" y="1562100"/>
              <a:ext cx="8229600" cy="5105400"/>
            </a:xfrm>
            <a:prstGeom prst="rect">
              <a:avLst/>
            </a:prstGeom>
            <a:noFill/>
            <a:ln w="25400" algn="ctr">
              <a:solidFill>
                <a:schemeClr val="tx2"/>
              </a:solidFill>
              <a:miter lim="800000"/>
            </a:ln>
            <a:effectLst/>
          </p:spPr>
          <p:txBody>
            <a:bodyPr wrap="none" lIns="45720" rIns="45720" anchor="ctr"/>
            <a:lstStyle/>
            <a:p>
              <a:endParaRPr lang="zh-CN" altLang="zh-CN" sz="2000"/>
            </a:p>
          </p:txBody>
        </p:sp>
        <p:sp>
          <p:nvSpPr>
            <p:cNvPr id="1054001" name="Rectangle 33"/>
            <p:cNvSpPr>
              <a:spLocks noChangeArrowheads="1"/>
            </p:cNvSpPr>
            <p:nvPr/>
          </p:nvSpPr>
          <p:spPr bwMode="auto">
            <a:xfrm>
              <a:off x="609600" y="1371600"/>
              <a:ext cx="38862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600" b="1">
                  <a:solidFill>
                    <a:srgbClr val="F09142"/>
                  </a:solidFill>
                </a:rPr>
                <a:t>A.</a:t>
              </a:r>
              <a:r>
                <a:rPr lang="en-US" altLang="zh-CN" sz="1600" b="1">
                  <a:solidFill>
                    <a:schemeClr val="bg1"/>
                  </a:solidFill>
                </a:rPr>
                <a:t> </a:t>
              </a:r>
              <a:r>
                <a:rPr lang="zh-CN" altLang="en-US" sz="1600" b="1">
                  <a:solidFill>
                    <a:schemeClr val="bg1"/>
                  </a:solidFill>
                </a:rPr>
                <a:t>核心业务系统建设</a:t>
              </a:r>
              <a:endParaRPr lang="zh-CN" altLang="en-US" sz="1600" b="1">
                <a:solidFill>
                  <a:schemeClr val="bg1"/>
                </a:solidFill>
              </a:endParaRPr>
            </a:p>
          </p:txBody>
        </p:sp>
        <p:sp>
          <p:nvSpPr>
            <p:cNvPr id="1054002" name="Rectangle 34"/>
            <p:cNvSpPr>
              <a:spLocks noChangeArrowheads="1"/>
            </p:cNvSpPr>
            <p:nvPr/>
          </p:nvSpPr>
          <p:spPr bwMode="auto">
            <a:xfrm>
              <a:off x="4572000" y="1371600"/>
              <a:ext cx="19812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600" b="1">
                  <a:solidFill>
                    <a:srgbClr val="F09142"/>
                  </a:solidFill>
                </a:rPr>
                <a:t>B.</a:t>
              </a:r>
              <a:r>
                <a:rPr lang="en-US" altLang="zh-CN" sz="1600" b="1">
                  <a:solidFill>
                    <a:schemeClr val="bg1"/>
                  </a:solidFill>
                </a:rPr>
                <a:t> </a:t>
              </a:r>
              <a:r>
                <a:rPr lang="zh-CN" altLang="en-US" sz="1600" b="1">
                  <a:solidFill>
                    <a:schemeClr val="bg1"/>
                  </a:solidFill>
                </a:rPr>
                <a:t>战略支持系统建设</a:t>
              </a:r>
              <a:endParaRPr lang="zh-CN" altLang="en-US" sz="1600" b="1">
                <a:solidFill>
                  <a:schemeClr val="bg1"/>
                </a:solidFill>
              </a:endParaRPr>
            </a:p>
          </p:txBody>
        </p:sp>
        <p:sp>
          <p:nvSpPr>
            <p:cNvPr id="1054003" name="Rectangle 35"/>
            <p:cNvSpPr>
              <a:spLocks noChangeArrowheads="1"/>
            </p:cNvSpPr>
            <p:nvPr/>
          </p:nvSpPr>
          <p:spPr bwMode="auto">
            <a:xfrm>
              <a:off x="6705600" y="1371600"/>
              <a:ext cx="18288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600" b="1">
                  <a:solidFill>
                    <a:srgbClr val="F09142"/>
                  </a:solidFill>
                </a:rPr>
                <a:t>C.</a:t>
              </a:r>
              <a:r>
                <a:rPr lang="en-US" altLang="zh-CN" sz="1600" b="1">
                  <a:solidFill>
                    <a:schemeClr val="bg1"/>
                  </a:solidFill>
                </a:rPr>
                <a:t> </a:t>
              </a:r>
              <a:r>
                <a:rPr lang="zh-CN" altLang="en-US" sz="1600" b="1">
                  <a:solidFill>
                    <a:schemeClr val="bg1"/>
                  </a:solidFill>
                </a:rPr>
                <a:t>决策分析与</a:t>
              </a:r>
              <a:endParaRPr lang="zh-CN" altLang="en-US" sz="1600" b="1">
                <a:solidFill>
                  <a:schemeClr val="bg1"/>
                </a:solidFill>
              </a:endParaRPr>
            </a:p>
            <a:p>
              <a:r>
                <a:rPr lang="zh-CN" altLang="en-US" sz="1600" b="1">
                  <a:solidFill>
                    <a:schemeClr val="bg1"/>
                  </a:solidFill>
                </a:rPr>
                <a:t>数据平台建设</a:t>
              </a:r>
              <a:endParaRPr lang="zh-CN" altLang="en-US" sz="1600" b="1">
                <a:solidFill>
                  <a:schemeClr val="bg1"/>
                </a:solidFill>
              </a:endParaRPr>
            </a:p>
          </p:txBody>
        </p:sp>
        <p:sp>
          <p:nvSpPr>
            <p:cNvPr id="1054004" name="AutoShape 36"/>
            <p:cNvSpPr>
              <a:spLocks noChangeArrowheads="1"/>
            </p:cNvSpPr>
            <p:nvPr/>
          </p:nvSpPr>
          <p:spPr bwMode="auto">
            <a:xfrm>
              <a:off x="533400" y="1828800"/>
              <a:ext cx="2057400" cy="16002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产品管理</a:t>
              </a:r>
              <a:endParaRPr lang="zh-CN" altLang="en-US" sz="1600" b="1">
                <a:solidFill>
                  <a:schemeClr val="tx2"/>
                </a:solidFill>
              </a:endParaRPr>
            </a:p>
          </p:txBody>
        </p:sp>
        <p:sp>
          <p:nvSpPr>
            <p:cNvPr id="1054005" name="AutoShape 37"/>
            <p:cNvSpPr>
              <a:spLocks noChangeArrowheads="1"/>
            </p:cNvSpPr>
            <p:nvPr/>
          </p:nvSpPr>
          <p:spPr bwMode="auto">
            <a:xfrm>
              <a:off x="533400" y="3352800"/>
              <a:ext cx="2057400" cy="23622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供应链管理</a:t>
              </a:r>
              <a:endParaRPr lang="zh-CN" altLang="en-US" sz="1600" b="1">
                <a:solidFill>
                  <a:schemeClr val="tx2"/>
                </a:solidFill>
              </a:endParaRPr>
            </a:p>
          </p:txBody>
        </p:sp>
        <p:sp>
          <p:nvSpPr>
            <p:cNvPr id="1054006" name="AutoShape 38"/>
            <p:cNvSpPr>
              <a:spLocks noChangeArrowheads="1"/>
            </p:cNvSpPr>
            <p:nvPr/>
          </p:nvSpPr>
          <p:spPr bwMode="auto">
            <a:xfrm>
              <a:off x="533400" y="5600700"/>
              <a:ext cx="2057400" cy="6477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生产作业管控</a:t>
              </a:r>
              <a:endParaRPr lang="zh-CN" altLang="en-US" sz="1600" b="1">
                <a:solidFill>
                  <a:schemeClr val="tx2"/>
                </a:solidFill>
              </a:endParaRPr>
            </a:p>
          </p:txBody>
        </p:sp>
        <p:sp>
          <p:nvSpPr>
            <p:cNvPr id="1054007" name="AutoShape 39"/>
            <p:cNvSpPr>
              <a:spLocks noChangeArrowheads="1"/>
            </p:cNvSpPr>
            <p:nvPr/>
          </p:nvSpPr>
          <p:spPr bwMode="auto">
            <a:xfrm>
              <a:off x="2514600" y="1828800"/>
              <a:ext cx="2057400" cy="8382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生产作业管控</a:t>
              </a:r>
              <a:endParaRPr lang="zh-CN" altLang="en-US" sz="1600" b="1">
                <a:solidFill>
                  <a:schemeClr val="tx2"/>
                </a:solidFill>
              </a:endParaRPr>
            </a:p>
          </p:txBody>
        </p:sp>
        <p:sp>
          <p:nvSpPr>
            <p:cNvPr id="1054008" name="AutoShape 40"/>
            <p:cNvSpPr>
              <a:spLocks noChangeArrowheads="1"/>
            </p:cNvSpPr>
            <p:nvPr/>
          </p:nvSpPr>
          <p:spPr bwMode="auto">
            <a:xfrm>
              <a:off x="2514600" y="2590800"/>
              <a:ext cx="2057400" cy="12192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企业资源管理</a:t>
              </a:r>
              <a:endParaRPr lang="zh-CN" altLang="en-US" sz="1600" b="1">
                <a:solidFill>
                  <a:schemeClr val="tx2"/>
                </a:solidFill>
              </a:endParaRPr>
            </a:p>
          </p:txBody>
        </p:sp>
        <p:sp>
          <p:nvSpPr>
            <p:cNvPr id="1054009" name="AutoShape 41"/>
            <p:cNvSpPr>
              <a:spLocks noChangeArrowheads="1"/>
            </p:cNvSpPr>
            <p:nvPr/>
          </p:nvSpPr>
          <p:spPr bwMode="auto">
            <a:xfrm>
              <a:off x="4572000" y="1828800"/>
              <a:ext cx="2057400" cy="8382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办公自动化</a:t>
              </a:r>
              <a:r>
                <a:rPr lang="en-US" altLang="zh-CN" sz="1600" b="1">
                  <a:solidFill>
                    <a:schemeClr val="tx2"/>
                  </a:solidFill>
                </a:rPr>
                <a:t>(OA)</a:t>
              </a:r>
              <a:endParaRPr lang="en-US" altLang="zh-CN" sz="1600" b="1">
                <a:solidFill>
                  <a:schemeClr val="tx2"/>
                </a:solidFill>
              </a:endParaRPr>
            </a:p>
          </p:txBody>
        </p:sp>
        <p:sp>
          <p:nvSpPr>
            <p:cNvPr id="1054010" name="AutoShape 42"/>
            <p:cNvSpPr>
              <a:spLocks noChangeArrowheads="1"/>
            </p:cNvSpPr>
            <p:nvPr/>
          </p:nvSpPr>
          <p:spPr bwMode="auto">
            <a:xfrm>
              <a:off x="4572000" y="2590800"/>
              <a:ext cx="2057400" cy="8382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企业门户</a:t>
              </a:r>
              <a:endParaRPr lang="zh-CN" altLang="en-US" sz="1600" b="1">
                <a:solidFill>
                  <a:schemeClr val="tx2"/>
                </a:solidFill>
              </a:endParaRPr>
            </a:p>
          </p:txBody>
        </p:sp>
        <p:sp>
          <p:nvSpPr>
            <p:cNvPr id="1054011" name="AutoShape 43"/>
            <p:cNvSpPr>
              <a:spLocks noChangeArrowheads="1"/>
            </p:cNvSpPr>
            <p:nvPr/>
          </p:nvSpPr>
          <p:spPr bwMode="auto">
            <a:xfrm>
              <a:off x="2514600" y="3733800"/>
              <a:ext cx="2057400" cy="25146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营销管理</a:t>
              </a:r>
              <a:endParaRPr lang="zh-CN" altLang="en-US" sz="1600" b="1">
                <a:solidFill>
                  <a:schemeClr val="tx2"/>
                </a:solidFill>
              </a:endParaRPr>
            </a:p>
          </p:txBody>
        </p:sp>
        <p:sp>
          <p:nvSpPr>
            <p:cNvPr id="1054012" name="AutoShape 44"/>
            <p:cNvSpPr>
              <a:spLocks noChangeArrowheads="1"/>
            </p:cNvSpPr>
            <p:nvPr/>
          </p:nvSpPr>
          <p:spPr bwMode="auto">
            <a:xfrm>
              <a:off x="4572000" y="3352800"/>
              <a:ext cx="2057400" cy="5334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企业知识管理</a:t>
              </a:r>
              <a:endParaRPr lang="zh-CN" altLang="en-US" sz="1600" b="1">
                <a:solidFill>
                  <a:schemeClr val="tx2"/>
                </a:solidFill>
              </a:endParaRPr>
            </a:p>
          </p:txBody>
        </p:sp>
        <p:sp>
          <p:nvSpPr>
            <p:cNvPr id="1054013" name="AutoShape 48"/>
            <p:cNvSpPr>
              <a:spLocks noChangeArrowheads="1"/>
            </p:cNvSpPr>
            <p:nvPr/>
          </p:nvSpPr>
          <p:spPr bwMode="auto">
            <a:xfrm>
              <a:off x="6553200" y="1828800"/>
              <a:ext cx="2057400" cy="5334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数据交换平台</a:t>
              </a:r>
              <a:endParaRPr lang="zh-CN" altLang="en-US" sz="1600" b="1">
                <a:solidFill>
                  <a:schemeClr val="tx2"/>
                </a:solidFill>
              </a:endParaRPr>
            </a:p>
          </p:txBody>
        </p:sp>
        <p:sp>
          <p:nvSpPr>
            <p:cNvPr id="1054014" name="AutoShape 49"/>
            <p:cNvSpPr>
              <a:spLocks noChangeArrowheads="1"/>
            </p:cNvSpPr>
            <p:nvPr/>
          </p:nvSpPr>
          <p:spPr bwMode="auto">
            <a:xfrm>
              <a:off x="6553200" y="2362200"/>
              <a:ext cx="2057400" cy="533400"/>
            </a:xfrm>
            <a:prstGeom prst="roundRect">
              <a:avLst>
                <a:gd name="adj" fmla="val 16667"/>
              </a:avLst>
            </a:prstGeom>
            <a:solidFill>
              <a:srgbClr val="C0C0C0">
                <a:alpha val="80000"/>
              </a:srgbClr>
            </a:solidFill>
            <a:ln w="12700" algn="ctr">
              <a:solidFill>
                <a:schemeClr val="hlink"/>
              </a:solidFill>
              <a:round/>
            </a:ln>
            <a:effectLst/>
          </p:spPr>
          <p:txBody>
            <a:bodyPr wrap="none" lIns="45720" rIns="45720" anchor="ctr"/>
            <a:lstStyle/>
            <a:p>
              <a:r>
                <a:rPr lang="zh-CN" altLang="en-US" sz="1600" b="1">
                  <a:solidFill>
                    <a:schemeClr val="tx2"/>
                  </a:solidFill>
                </a:rPr>
                <a:t>数据仓库应用</a:t>
              </a:r>
              <a:endParaRPr lang="zh-CN" altLang="en-US" sz="1600" b="1">
                <a:solidFill>
                  <a:schemeClr val="tx2"/>
                </a:solidFill>
              </a:endParaRPr>
            </a:p>
          </p:txBody>
        </p:sp>
      </p:gr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15"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-1</a:t>
            </a:r>
            <a:endParaRPr lang="zh-CN" altLang="en-US" sz="2400" dirty="0">
              <a:solidFill>
                <a:schemeClr val="bg1"/>
              </a:solidFill>
            </a:endParaRPr>
          </a:p>
        </p:txBody>
      </p:sp>
      <p:grpSp>
        <p:nvGrpSpPr>
          <p:cNvPr id="731" name="组合 4"/>
          <p:cNvGrpSpPr/>
          <p:nvPr/>
        </p:nvGrpSpPr>
        <p:grpSpPr>
          <a:xfrm>
            <a:off x="2138072" y="1384926"/>
            <a:ext cx="8229601" cy="4986656"/>
            <a:chOff x="444500" y="1339850"/>
            <a:chExt cx="3346697" cy="4986656"/>
          </a:xfrm>
        </p:grpSpPr>
        <p:graphicFrame>
          <p:nvGraphicFramePr>
            <p:cNvPr id="4194343" name="Group 3"/>
            <p:cNvGraphicFramePr/>
            <p:nvPr/>
          </p:nvGraphicFramePr>
          <p:xfrm>
            <a:off x="444500" y="1339850"/>
            <a:ext cx="8229600" cy="4986656"/>
          </p:xfrm>
          <a:graphic>
            <a:graphicData uri="http://schemas.openxmlformats.org/drawingml/2006/table">
              <a:tbl>
                <a:tblPr/>
                <a:tblGrid>
                  <a:gridCol w="1765300"/>
                  <a:gridCol w="1981200"/>
                  <a:gridCol w="2514600"/>
                  <a:gridCol w="1968500"/>
                </a:tblGrid>
                <a:tr h="33655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项目名称</a:t>
                        </a:r>
                        <a:endPar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目的</a:t>
                        </a:r>
                        <a:endPar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描述及范围</a:t>
                        </a:r>
                        <a:endPar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rPr>
                          <a:t>实施前提</a:t>
                        </a:r>
                        <a:endParaRPr kumimoji="0" lang="zh-CN" altLang="en-US" sz="1400" b="1" i="0" u="none" strike="noStrike" cap="none" normalizeH="0" baseline="0">
                          <a:ln>
                            <a:noFill/>
                          </a:ln>
                          <a:solidFill>
                            <a:schemeClr val="bg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113347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A1. </a:t>
                        </a:r>
                        <a:endPar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PDM</a:t>
                        </a:r>
                        <a:endPar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管理研发部门的直接设计成果以及设计过程</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通过对</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CAD</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设计工具的有效集成，同步数模、图纸以及相应的</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、零件信息，提高产品的开发效率，以及相应产品交付数据的准确性；</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主要覆盖研发部门，并作为数模、图纸的主要发布与管理平台；</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统一</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CAD</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设计工具、设计模板，并明确相应的开发流程及交付要求；</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862138">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A2. </a:t>
                        </a:r>
                        <a:endPar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产品配置管理</a:t>
                        </a:r>
                        <a:endParaRPr kumimoji="1" lang="zh-CN" altLang="en-US"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管理产品规划、定义的工作成果</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通过对企业产品特性、市场需求的理解，对企业产品体系作出规划，</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将产品划分为面向不同细分市场、技术领域的多层次的车型体系，并通过结构化的产品规格定义，为相应的车型提供完整的技术语言描述；通过在企业内统一的产品定义以及规格管控，实现销售、研发、制造等各环节的产品标识的统一</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企业采用产品规格</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特性的方式来规划和定义产品；</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采用模块化设计的方式组织产品</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结构；</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27635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A3.</a:t>
                        </a:r>
                        <a:endPar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BOM</a:t>
                        </a:r>
                        <a:r>
                          <a:rPr kumimoji="1" lang="zh-CN" altLang="en-US"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rPr>
                          <a:t>管理</a:t>
                        </a:r>
                        <a:endParaRPr kumimoji="1" lang="zh-CN" altLang="en-US" sz="1400" b="1" i="0" u="none" strike="noStrike" cap="none" normalizeH="0" baseline="0">
                          <a:ln>
                            <a:noFill/>
                          </a:ln>
                          <a:solidFill>
                            <a:srgbClr val="000000"/>
                          </a:solidFill>
                          <a:effectLst/>
                          <a:latin typeface="Times New Roman" panose="02020603050405020304" pitchFamily="18" charset="0"/>
                          <a:ea typeface="宋体" panose="02010600030101010101" pitchFamily="2" charset="-122"/>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管理研发部门的内部规划、设计成果、对外交付以及相关过程</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考虑到产品模块化设计的需求以及面向未来客户的定制需求的有效管理的考虑，企业内应设立独立在</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CAD 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之外的专门的</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EBOM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管理体系；作为产品模块级总成定义的统一来源；接收</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CAD 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补充与产品配置无关的分总成以及散件信息</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PDM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系统对</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CAD 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的有效管理；</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采用模块化设计的方式组织产品</a:t>
                        </a: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BOM</a:t>
                        </a:r>
                        <a:r>
                          <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结构；</a:t>
                        </a:r>
                        <a:endParaRPr kumimoji="0" lang="zh-CN" altLang="en-US"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
          <p:nvSpPr>
            <p:cNvPr id="1054016" name="Rectangle 30"/>
            <p:cNvSpPr>
              <a:spLocks noChangeArrowheads="1"/>
            </p:cNvSpPr>
            <p:nvPr/>
          </p:nvSpPr>
          <p:spPr bwMode="auto">
            <a:xfrm>
              <a:off x="1190394" y="2130380"/>
              <a:ext cx="762000" cy="304800"/>
            </a:xfrm>
            <a:prstGeom prst="rect">
              <a:avLst/>
            </a:prstGeom>
            <a:solidFill>
              <a:schemeClr val="tx2"/>
            </a:solidFill>
            <a:ln>
              <a:noFill/>
            </a:ln>
            <a:effectLst/>
          </p:spPr>
          <p:txBody>
            <a:bodyPr wrap="square" lIns="45720" rIns="45720" anchor="ctr"/>
            <a:lstStyle/>
            <a:p>
              <a:r>
                <a:rPr lang="zh-CN" altLang="en-US" sz="1400" b="1" dirty="0">
                  <a:solidFill>
                    <a:schemeClr val="bg1"/>
                  </a:solidFill>
                </a:rPr>
                <a:t>已完成</a:t>
              </a:r>
              <a:endParaRPr lang="zh-CN" altLang="en-US" sz="1400" b="1" dirty="0">
                <a:solidFill>
                  <a:schemeClr val="bg1"/>
                </a:solidFill>
              </a:endParaRPr>
            </a:p>
          </p:txBody>
        </p:sp>
      </p:gr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17"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-2</a:t>
            </a:r>
            <a:endParaRPr lang="zh-CN" altLang="en-US" sz="2400" dirty="0">
              <a:solidFill>
                <a:schemeClr val="bg1"/>
              </a:solidFill>
            </a:endParaRPr>
          </a:p>
        </p:txBody>
      </p:sp>
      <p:graphicFrame>
        <p:nvGraphicFramePr>
          <p:cNvPr id="4194344" name="Group 56"/>
          <p:cNvGraphicFramePr/>
          <p:nvPr/>
        </p:nvGraphicFramePr>
        <p:xfrm>
          <a:off x="489397" y="1226487"/>
          <a:ext cx="11262573" cy="5131245"/>
        </p:xfrm>
        <a:graphic>
          <a:graphicData uri="http://schemas.openxmlformats.org/drawingml/2006/table">
            <a:tbl>
              <a:tblPr/>
              <a:tblGrid>
                <a:gridCol w="2415891"/>
                <a:gridCol w="2711361"/>
                <a:gridCol w="3441341"/>
                <a:gridCol w="2693980"/>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bg1"/>
                          </a:solidFill>
                          <a:effectLst/>
                          <a:latin typeface="+mn-ea"/>
                          <a:ea typeface="+mn-ea"/>
                        </a:rPr>
                        <a:t>项目名称</a:t>
                      </a:r>
                      <a:endParaRPr kumimoji="0" lang="zh-CN" altLang="en-US" sz="1600" b="1" i="0" u="none" strike="noStrike" cap="none" normalizeH="0" baseline="0" dirty="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目的</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描述及范围</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实施前提</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a:ln>
                            <a:noFill/>
                          </a:ln>
                          <a:solidFill>
                            <a:schemeClr val="tx1"/>
                          </a:solidFill>
                          <a:effectLst/>
                          <a:latin typeface="+mn-ea"/>
                          <a:ea typeface="+mn-ea"/>
                        </a:rPr>
                        <a:t>MBOM</a:t>
                      </a:r>
                      <a:r>
                        <a:rPr kumimoji="0" lang="zh-CN" altLang="en-US" sz="1400" b="0" i="0" u="none" strike="noStrike" cap="none" normalizeH="0" baseline="0">
                          <a:ln>
                            <a:noFill/>
                          </a:ln>
                          <a:solidFill>
                            <a:schemeClr val="tx1"/>
                          </a:solidFill>
                          <a:effectLst/>
                          <a:latin typeface="+mn-ea"/>
                          <a:ea typeface="+mn-ea"/>
                        </a:rPr>
                        <a:t>管理生产制造、物流以及其它下游业务部门所需要的</a:t>
                      </a:r>
                      <a:r>
                        <a:rPr kumimoji="0" lang="en-US" altLang="zh-CN" sz="1400" b="0" i="0" u="none" strike="noStrike" cap="none" normalizeH="0" baseline="0">
                          <a:ln>
                            <a:noFill/>
                          </a:ln>
                          <a:solidFill>
                            <a:schemeClr val="tx1"/>
                          </a:solidFill>
                          <a:effectLst/>
                          <a:latin typeface="+mn-ea"/>
                          <a:ea typeface="+mn-ea"/>
                        </a:rPr>
                        <a:t>MBOM</a:t>
                      </a:r>
                      <a:r>
                        <a:rPr kumimoji="0" lang="zh-CN" altLang="en-US" sz="1400" b="0" i="0" u="none" strike="noStrike" cap="none" normalizeH="0" baseline="0">
                          <a:ln>
                            <a:noFill/>
                          </a:ln>
                          <a:solidFill>
                            <a:schemeClr val="tx1"/>
                          </a:solidFill>
                          <a:effectLst/>
                          <a:latin typeface="+mn-ea"/>
                          <a:ea typeface="+mn-ea"/>
                        </a:rPr>
                        <a:t>信息以及相应的维护过程</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en-US" altLang="zh-CN" sz="1400" b="0" i="0" u="none" strike="noStrike" cap="none" normalizeH="0" baseline="0">
                          <a:ln>
                            <a:noFill/>
                          </a:ln>
                          <a:solidFill>
                            <a:schemeClr val="tx1"/>
                          </a:solidFill>
                          <a:effectLst/>
                          <a:latin typeface="+mn-ea"/>
                          <a:ea typeface="+mn-ea"/>
                        </a:rPr>
                        <a:t>MBOM</a:t>
                      </a:r>
                      <a:r>
                        <a:rPr kumimoji="0" lang="zh-CN" altLang="en-US" sz="1400" b="0" i="0" u="none" strike="noStrike" cap="none" normalizeH="0" baseline="0">
                          <a:ln>
                            <a:noFill/>
                          </a:ln>
                          <a:solidFill>
                            <a:schemeClr val="tx1"/>
                          </a:solidFill>
                          <a:effectLst/>
                          <a:latin typeface="+mn-ea"/>
                          <a:ea typeface="+mn-ea"/>
                        </a:rPr>
                        <a:t>以</a:t>
                      </a:r>
                      <a:r>
                        <a:rPr kumimoji="0" lang="en-US" altLang="zh-CN" sz="1400" b="0" i="0" u="none" strike="noStrike" cap="none" normalizeH="0" baseline="0">
                          <a:ln>
                            <a:noFill/>
                          </a:ln>
                          <a:solidFill>
                            <a:schemeClr val="tx1"/>
                          </a:solidFill>
                          <a:effectLst/>
                          <a:latin typeface="+mn-ea"/>
                          <a:ea typeface="+mn-ea"/>
                        </a:rPr>
                        <a:t>EBOM</a:t>
                      </a:r>
                      <a:r>
                        <a:rPr kumimoji="0" lang="zh-CN" altLang="en-US" sz="1400" b="0" i="0" u="none" strike="noStrike" cap="none" normalizeH="0" baseline="0">
                          <a:ln>
                            <a:noFill/>
                          </a:ln>
                          <a:solidFill>
                            <a:schemeClr val="tx1"/>
                          </a:solidFill>
                          <a:effectLst/>
                          <a:latin typeface="+mn-ea"/>
                          <a:ea typeface="+mn-ea"/>
                        </a:rPr>
                        <a:t>为基础，面向制造、物流、采购等各领域的需求，进行</a:t>
                      </a:r>
                      <a:r>
                        <a:rPr kumimoji="0" lang="en-US" altLang="zh-CN" sz="1400" b="0" i="0" u="none" strike="noStrike" cap="none" normalizeH="0" baseline="0">
                          <a:ln>
                            <a:noFill/>
                          </a:ln>
                          <a:solidFill>
                            <a:schemeClr val="tx1"/>
                          </a:solidFill>
                          <a:effectLst/>
                          <a:latin typeface="+mn-ea"/>
                          <a:ea typeface="+mn-ea"/>
                        </a:rPr>
                        <a:t>BOM</a:t>
                      </a:r>
                      <a:r>
                        <a:rPr kumimoji="0" lang="zh-CN" altLang="en-US" sz="1400" b="0" i="0" u="none" strike="noStrike" cap="none" normalizeH="0" baseline="0">
                          <a:ln>
                            <a:noFill/>
                          </a:ln>
                          <a:solidFill>
                            <a:schemeClr val="tx1"/>
                          </a:solidFill>
                          <a:effectLst/>
                          <a:latin typeface="+mn-ea"/>
                          <a:ea typeface="+mn-ea"/>
                        </a:rPr>
                        <a:t>重构、来源定义以及辅料、颜色等信息的补充维护，形成</a:t>
                      </a:r>
                      <a:r>
                        <a:rPr kumimoji="0" lang="en-US" altLang="zh-CN" sz="1400" b="0" i="0" u="none" strike="noStrike" cap="none" normalizeH="0" baseline="0">
                          <a:ln>
                            <a:noFill/>
                          </a:ln>
                          <a:solidFill>
                            <a:schemeClr val="tx1"/>
                          </a:solidFill>
                          <a:effectLst/>
                          <a:latin typeface="+mn-ea"/>
                          <a:ea typeface="+mn-ea"/>
                        </a:rPr>
                        <a:t>MBOM</a:t>
                      </a:r>
                      <a:r>
                        <a:rPr kumimoji="0" lang="zh-CN" altLang="en-US" sz="1400" b="0" i="0" u="none" strike="noStrike" cap="none" normalizeH="0" baseline="0">
                          <a:ln>
                            <a:noFill/>
                          </a:ln>
                          <a:solidFill>
                            <a:schemeClr val="tx1"/>
                          </a:solidFill>
                          <a:effectLst/>
                          <a:latin typeface="+mn-ea"/>
                          <a:ea typeface="+mn-ea"/>
                        </a:rPr>
                        <a:t>并通过对于产品更改的有效管控，同步</a:t>
                      </a:r>
                      <a:r>
                        <a:rPr kumimoji="0" lang="en-US" altLang="zh-CN" sz="1400" b="0" i="0" u="none" strike="noStrike" cap="none" normalizeH="0" baseline="0">
                          <a:ln>
                            <a:noFill/>
                          </a:ln>
                          <a:solidFill>
                            <a:schemeClr val="tx1"/>
                          </a:solidFill>
                          <a:effectLst/>
                          <a:latin typeface="+mn-ea"/>
                          <a:ea typeface="+mn-ea"/>
                        </a:rPr>
                        <a:t>EBOM</a:t>
                      </a:r>
                      <a:r>
                        <a:rPr kumimoji="0" lang="zh-CN" altLang="en-US" sz="1400" b="0" i="0" u="none" strike="noStrike" cap="none" normalizeH="0" baseline="0">
                          <a:ln>
                            <a:noFill/>
                          </a:ln>
                          <a:solidFill>
                            <a:schemeClr val="tx1"/>
                          </a:solidFill>
                          <a:effectLst/>
                          <a:latin typeface="+mn-ea"/>
                          <a:ea typeface="+mn-ea"/>
                        </a:rPr>
                        <a:t>的更改，并实现</a:t>
                      </a:r>
                      <a:r>
                        <a:rPr kumimoji="0" lang="en-US" altLang="zh-CN" sz="1400" b="0" i="0" u="none" strike="noStrike" cap="none" normalizeH="0" baseline="0">
                          <a:ln>
                            <a:noFill/>
                          </a:ln>
                          <a:solidFill>
                            <a:schemeClr val="tx1"/>
                          </a:solidFill>
                          <a:effectLst/>
                          <a:latin typeface="+mn-ea"/>
                          <a:ea typeface="+mn-ea"/>
                        </a:rPr>
                        <a:t>MBOM</a:t>
                      </a:r>
                      <a:r>
                        <a:rPr kumimoji="0" lang="zh-CN" altLang="en-US" sz="1400" b="0" i="0" u="none" strike="noStrike" cap="none" normalizeH="0" baseline="0">
                          <a:ln>
                            <a:noFill/>
                          </a:ln>
                          <a:solidFill>
                            <a:schemeClr val="tx1"/>
                          </a:solidFill>
                          <a:effectLst/>
                          <a:latin typeface="+mn-ea"/>
                          <a:ea typeface="+mn-ea"/>
                        </a:rPr>
                        <a:t>自身的更改管理；</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a:ln>
                            <a:noFill/>
                          </a:ln>
                          <a:solidFill>
                            <a:schemeClr val="tx1"/>
                          </a:solidFill>
                          <a:effectLst/>
                          <a:latin typeface="+mn-ea"/>
                          <a:ea typeface="+mn-ea"/>
                        </a:rPr>
                        <a:t>EBOM</a:t>
                      </a:r>
                      <a:r>
                        <a:rPr kumimoji="0" lang="zh-CN" altLang="en-US" sz="1400" b="0" i="0" u="none" strike="noStrike" cap="none" normalizeH="0" baseline="0">
                          <a:ln>
                            <a:noFill/>
                          </a:ln>
                          <a:solidFill>
                            <a:schemeClr val="tx1"/>
                          </a:solidFill>
                          <a:effectLst/>
                          <a:latin typeface="+mn-ea"/>
                          <a:ea typeface="+mn-ea"/>
                        </a:rPr>
                        <a:t>的有效管理</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a:ln>
                            <a:noFill/>
                          </a:ln>
                          <a:solidFill>
                            <a:schemeClr val="tx1"/>
                          </a:solidFill>
                          <a:effectLst/>
                          <a:latin typeface="+mn-ea"/>
                          <a:ea typeface="+mn-ea"/>
                        </a:rPr>
                        <a:t>MBOM</a:t>
                      </a:r>
                      <a:r>
                        <a:rPr kumimoji="0" lang="zh-CN" altLang="en-US" sz="1400" b="0" i="0" u="none" strike="noStrike" cap="none" normalizeH="0" baseline="0">
                          <a:ln>
                            <a:noFill/>
                          </a:ln>
                          <a:solidFill>
                            <a:schemeClr val="tx1"/>
                          </a:solidFill>
                          <a:effectLst/>
                          <a:latin typeface="+mn-ea"/>
                          <a:ea typeface="+mn-ea"/>
                        </a:rPr>
                        <a:t>业务覆盖范围各相关部门信息需求的清晰定义</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A4. </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产品更改管理</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管理企业内所有产品数据修改的审批、执行以及切换上线的全过程</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围绕着产品更改的管控对象</a:t>
                      </a:r>
                      <a:r>
                        <a:rPr kumimoji="0" lang="en-US" altLang="zh-CN" sz="1400" b="0" i="0" u="none" strike="noStrike" cap="none" normalizeH="0" baseline="0">
                          <a:ln>
                            <a:noFill/>
                          </a:ln>
                          <a:solidFill>
                            <a:schemeClr val="tx1"/>
                          </a:solidFill>
                          <a:effectLst/>
                          <a:latin typeface="+mn-ea"/>
                          <a:ea typeface="+mn-ea"/>
                        </a:rPr>
                        <a:t>(ECR/ECO/ECN……)</a:t>
                      </a:r>
                      <a:r>
                        <a:rPr kumimoji="0" lang="zh-CN" altLang="en-US" sz="1400" b="0" i="0" u="none" strike="noStrike" cap="none" normalizeH="0" baseline="0">
                          <a:ln>
                            <a:noFill/>
                          </a:ln>
                          <a:solidFill>
                            <a:schemeClr val="tx1"/>
                          </a:solidFill>
                          <a:effectLst/>
                          <a:latin typeface="+mn-ea"/>
                          <a:ea typeface="+mn-ea"/>
                        </a:rPr>
                        <a:t>，组织产品更改相关的各种信息，如更改影响分析、成本分析以及更改内容的具体定义等，并执行电子化的流程审批，跟踪产品更改的执行状况以切换上线的全过程</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制定并推行企业内产品更改相关业务规范</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A5.</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配送仓储与供应商平台</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实现主机厂与供应商和承运商的信息共享，包括计划，库存，配送指令，提升物流配套的执行效率，降低库存水平。</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建立供应商门户，实现主机厂的计划下达，供应商的配送确认，第三方物流的收货和入库，整个过程信息流通畅，并以条码方式跟踪。</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同时实现第三方物流的库存管理，包括出入库，库存调整，盘点，账目信息与</a:t>
                      </a:r>
                      <a:r>
                        <a:rPr kumimoji="0" lang="en-US" altLang="zh-CN" sz="1400" b="0" i="0" u="none" strike="noStrike" cap="none" normalizeH="0" baseline="0">
                          <a:ln>
                            <a:noFill/>
                          </a:ln>
                          <a:solidFill>
                            <a:schemeClr val="tx1"/>
                          </a:solidFill>
                          <a:effectLst/>
                          <a:latin typeface="+mn-ea"/>
                          <a:ea typeface="+mn-ea"/>
                        </a:rPr>
                        <a:t>ERP</a:t>
                      </a:r>
                      <a:r>
                        <a:rPr kumimoji="0" lang="zh-CN" altLang="en-US" sz="1400" b="0" i="0" u="none" strike="noStrike" cap="none" normalizeH="0" baseline="0">
                          <a:ln>
                            <a:noFill/>
                          </a:ln>
                          <a:solidFill>
                            <a:schemeClr val="tx1"/>
                          </a:solidFill>
                          <a:effectLst/>
                          <a:latin typeface="+mn-ea"/>
                          <a:ea typeface="+mn-ea"/>
                        </a:rPr>
                        <a:t>同步并保持一致。在此基础上实现多种上线喂料方式，包括看板、按灯和排序。</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明确配送体系与</a:t>
                      </a:r>
                      <a:r>
                        <a:rPr kumimoji="0" lang="en-US" altLang="zh-CN" sz="1400" b="0" i="0" u="none" strike="noStrike" cap="none" normalizeH="0" baseline="0" dirty="0">
                          <a:ln>
                            <a:noFill/>
                          </a:ln>
                          <a:solidFill>
                            <a:schemeClr val="tx1"/>
                          </a:solidFill>
                          <a:effectLst/>
                          <a:latin typeface="+mn-ea"/>
                          <a:ea typeface="+mn-ea"/>
                        </a:rPr>
                        <a:t>ERP</a:t>
                      </a:r>
                      <a:r>
                        <a:rPr kumimoji="0" lang="zh-CN" altLang="en-US" sz="1400" b="0" i="0" u="none" strike="noStrike" cap="none" normalizeH="0" baseline="0" dirty="0">
                          <a:ln>
                            <a:noFill/>
                          </a:ln>
                          <a:solidFill>
                            <a:schemeClr val="tx1"/>
                          </a:solidFill>
                          <a:effectLst/>
                          <a:latin typeface="+mn-ea"/>
                          <a:ea typeface="+mn-ea"/>
                        </a:rPr>
                        <a:t>的分层定位，并定义清楚两者之间的数据交换内容和形式</a:t>
                      </a:r>
                      <a:endParaRPr kumimoji="0" lang="zh-CN" altLang="en-US" sz="1400" b="0" i="0" u="none" strike="noStrike" cap="none" normalizeH="0" baseline="0" dirty="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18"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-3</a:t>
            </a:r>
            <a:endParaRPr lang="zh-CN" altLang="en-US" sz="2400" dirty="0">
              <a:solidFill>
                <a:schemeClr val="bg1"/>
              </a:solidFill>
            </a:endParaRPr>
          </a:p>
        </p:txBody>
      </p:sp>
      <p:graphicFrame>
        <p:nvGraphicFramePr>
          <p:cNvPr id="4194345" name="Group 50"/>
          <p:cNvGraphicFramePr/>
          <p:nvPr/>
        </p:nvGraphicFramePr>
        <p:xfrm>
          <a:off x="444500" y="1339850"/>
          <a:ext cx="11249516" cy="5069713"/>
        </p:xfrm>
        <a:graphic>
          <a:graphicData uri="http://schemas.openxmlformats.org/drawingml/2006/table">
            <a:tbl>
              <a:tblPr/>
              <a:tblGrid>
                <a:gridCol w="2426433"/>
                <a:gridCol w="2723192"/>
                <a:gridCol w="3456359"/>
                <a:gridCol w="2643532"/>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bg1"/>
                          </a:solidFill>
                          <a:effectLst/>
                          <a:latin typeface="+mn-ea"/>
                          <a:ea typeface="+mn-ea"/>
                        </a:rPr>
                        <a:t>项目名称</a:t>
                      </a:r>
                      <a:endParaRPr kumimoji="0" lang="zh-CN" altLang="en-US" sz="1600" b="1" i="0" u="none" strike="noStrike" cap="none" normalizeH="0" baseline="0" dirty="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目的</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描述及范围</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实施前提</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13430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A6.</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0" fontAlgn="base" latinLnBrk="0" hangingPunct="0">
                        <a:lnSpc>
                          <a:spcPct val="100000"/>
                        </a:lnSpc>
                        <a:spcBef>
                          <a:spcPct val="0"/>
                        </a:spcBef>
                        <a:spcAft>
                          <a:spcPct val="0"/>
                        </a:spcAft>
                        <a:buClrTx/>
                        <a:buSzTx/>
                        <a:buFontTx/>
                        <a:buNone/>
                      </a:pPr>
                      <a:r>
                        <a:rPr kumimoji="1" lang="zh-CN" altLang="en-US" sz="1600" b="1" i="0" u="none" strike="noStrike" cap="none" normalizeH="0" baseline="0">
                          <a:ln>
                            <a:noFill/>
                          </a:ln>
                          <a:solidFill>
                            <a:srgbClr val="000000"/>
                          </a:solidFill>
                          <a:effectLst/>
                          <a:latin typeface="+mn-ea"/>
                          <a:ea typeface="+mn-ea"/>
                        </a:rPr>
                        <a:t>运输跟踪与备件仓储</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0" fontAlgn="base" latinLnBrk="0" hangingPunct="0">
                        <a:lnSpc>
                          <a:spcPct val="100000"/>
                        </a:lnSpc>
                        <a:spcBef>
                          <a:spcPct val="0"/>
                        </a:spcBef>
                        <a:spcAft>
                          <a:spcPct val="0"/>
                        </a:spcAft>
                        <a:buClrTx/>
                        <a:buSzTx/>
                        <a:buFontTx/>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rgbClr val="000000"/>
                          </a:solidFill>
                          <a:effectLst/>
                          <a:latin typeface="+mn-ea"/>
                          <a:ea typeface="+mn-ea"/>
                        </a:rPr>
                        <a:t>实现对整车交付和备件管理业务的支持，同时根据生产的配合要求，优化并升级物流配送的模式</a:t>
                      </a:r>
                      <a:endParaRPr kumimoji="0" lang="zh-CN" altLang="en-US" sz="14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rgbClr val="000000"/>
                          </a:solidFill>
                          <a:effectLst/>
                          <a:latin typeface="+mn-ea"/>
                          <a:ea typeface="+mn-ea"/>
                        </a:rPr>
                        <a:t>实现整车发运的管理，备件的仓储管理，包括备件需求收集，包装分解和备件发运。</a:t>
                      </a:r>
                      <a:endParaRPr kumimoji="0" lang="zh-CN" altLang="en-US" sz="1400" b="0"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rgbClr val="000000"/>
                          </a:solidFill>
                          <a:effectLst/>
                          <a:latin typeface="+mn-ea"/>
                          <a:ea typeface="+mn-ea"/>
                        </a:rPr>
                        <a:t>建立零部件运输的在途跟踪，实现车辆调配、路径规划和</a:t>
                      </a:r>
                      <a:r>
                        <a:rPr kumimoji="0" lang="en-US" altLang="zh-CN" sz="1400" b="0" i="0" u="none" strike="noStrike" cap="none" normalizeH="0" baseline="0">
                          <a:ln>
                            <a:noFill/>
                          </a:ln>
                          <a:solidFill>
                            <a:srgbClr val="000000"/>
                          </a:solidFill>
                          <a:effectLst/>
                          <a:latin typeface="+mn-ea"/>
                          <a:ea typeface="+mn-ea"/>
                        </a:rPr>
                        <a:t>Milkrun</a:t>
                      </a:r>
                      <a:r>
                        <a:rPr kumimoji="0" lang="zh-CN" altLang="en-US" sz="1400" b="0" i="0" u="none" strike="noStrike" cap="none" normalizeH="0" baseline="0">
                          <a:ln>
                            <a:noFill/>
                          </a:ln>
                          <a:solidFill>
                            <a:srgbClr val="000000"/>
                          </a:solidFill>
                          <a:effectLst/>
                          <a:latin typeface="+mn-ea"/>
                          <a:ea typeface="+mn-ea"/>
                        </a:rPr>
                        <a:t>的运输模式，同时管理在途的物流器具状态</a:t>
                      </a:r>
                      <a:endParaRPr kumimoji="0" lang="zh-CN" altLang="en-US" sz="14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XX公司的配送仓储建立完成</a:t>
                      </a:r>
                      <a:endParaRPr kumimoji="0" lang="zh-CN" altLang="en-US" sz="14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A7.</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0" fontAlgn="base" latinLnBrk="0" hangingPunct="0">
                        <a:lnSpc>
                          <a:spcPct val="100000"/>
                        </a:lnSpc>
                        <a:spcBef>
                          <a:spcPct val="0"/>
                        </a:spcBef>
                        <a:spcAft>
                          <a:spcPct val="0"/>
                        </a:spcAft>
                        <a:buClrTx/>
                        <a:buSzTx/>
                        <a:buFontTx/>
                        <a:buNone/>
                      </a:pPr>
                      <a:r>
                        <a:rPr kumimoji="1" lang="zh-CN" altLang="en-US" sz="1600" b="1" i="0" u="none" strike="noStrike" cap="none" normalizeH="0" baseline="0">
                          <a:ln>
                            <a:noFill/>
                          </a:ln>
                          <a:solidFill>
                            <a:srgbClr val="000000"/>
                          </a:solidFill>
                          <a:effectLst/>
                          <a:latin typeface="+mn-ea"/>
                          <a:ea typeface="+mn-ea"/>
                        </a:rPr>
                        <a:t>采购寻源管理</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加强采购与研发、销售间的协作，明确之间的流程和责任关系，支持快速市场反应，协助采购部进行零部件定点，提高采购执行效率</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搭建生产采购的流程平台，并与供应商平台集成，包括生产物料采购任务管理，物料询价流程，潜在供应商管理，定点审批管理、合同管理，同时实现与</a:t>
                      </a:r>
                      <a:r>
                        <a:rPr kumimoji="0" lang="en-US" altLang="zh-CN" sz="1400" b="0" i="0" u="none" strike="noStrike" cap="none" normalizeH="0" baseline="0">
                          <a:ln>
                            <a:noFill/>
                          </a:ln>
                          <a:solidFill>
                            <a:schemeClr val="tx1"/>
                          </a:solidFill>
                          <a:effectLst/>
                          <a:latin typeface="+mn-ea"/>
                          <a:ea typeface="+mn-ea"/>
                        </a:rPr>
                        <a:t>ERP</a:t>
                      </a:r>
                      <a:r>
                        <a:rPr kumimoji="0" lang="zh-CN" altLang="en-US" sz="1400" b="0" i="0" u="none" strike="noStrike" cap="none" normalizeH="0" baseline="0">
                          <a:ln>
                            <a:noFill/>
                          </a:ln>
                          <a:solidFill>
                            <a:schemeClr val="tx1"/>
                          </a:solidFill>
                          <a:effectLst/>
                          <a:latin typeface="+mn-ea"/>
                          <a:ea typeface="+mn-ea"/>
                        </a:rPr>
                        <a:t>系统的合同信息对接</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完成采购</a:t>
                      </a:r>
                      <a:r>
                        <a:rPr kumimoji="0" lang="zh-CN" altLang="en-US" sz="1400" b="0" i="0" u="none" strike="noStrike" cap="none" normalizeH="0" baseline="0">
                          <a:ln>
                            <a:noFill/>
                          </a:ln>
                          <a:solidFill>
                            <a:srgbClr val="000000"/>
                          </a:solidFill>
                          <a:effectLst/>
                          <a:latin typeface="+mn-ea"/>
                          <a:ea typeface="+mn-ea"/>
                        </a:rPr>
                        <a:t>业务流程的</a:t>
                      </a:r>
                      <a:r>
                        <a:rPr kumimoji="0" lang="zh-CN" altLang="en-US" sz="1400" b="0" i="0" u="none" strike="noStrike" cap="none" normalizeH="0" baseline="0">
                          <a:ln>
                            <a:noFill/>
                          </a:ln>
                          <a:solidFill>
                            <a:schemeClr val="tx1"/>
                          </a:solidFill>
                          <a:effectLst/>
                          <a:latin typeface="+mn-ea"/>
                          <a:ea typeface="+mn-ea"/>
                        </a:rPr>
                        <a:t>规范化定义</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A8.</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rgbClr val="000000"/>
                          </a:solidFill>
                          <a:effectLst/>
                          <a:latin typeface="+mn-ea"/>
                          <a:ea typeface="+mn-ea"/>
                        </a:rPr>
                        <a:t>采购成本管</a:t>
                      </a:r>
                      <a:r>
                        <a:rPr kumimoji="1" lang="zh-CN" altLang="en-US" sz="1600" b="1" i="0" u="none" strike="noStrike" cap="none" normalizeH="0" baseline="0">
                          <a:ln>
                            <a:noFill/>
                          </a:ln>
                          <a:solidFill>
                            <a:srgbClr val="000000"/>
                          </a:solidFill>
                          <a:effectLst/>
                          <a:latin typeface="+mn-ea"/>
                          <a:ea typeface="+mn-ea"/>
                        </a:rPr>
                        <a:t>理</a:t>
                      </a:r>
                      <a:endParaRPr kumimoji="1" lang="zh-CN" altLang="en-US"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建立成本管理体系，为进一步成本优化提供工作基础，支持各阶段成本变更的控制，实现成本预测能力，提供决策支持与数据分析</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在采购流程基础上，构建采购成本管理功能，包括零件成本管理、物流成本管理、年度降价管理、模具分摊管理、原材料补差管理、暂作价管理、件号变更管理、车型成本分析</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mn-ea"/>
                          <a:ea typeface="+mn-ea"/>
                        </a:rPr>
                        <a:t>完成采购寻源管理平台的建设</a:t>
                      </a:r>
                      <a:endParaRPr kumimoji="0" lang="zh-CN" altLang="en-US" sz="1400" b="0" i="0" u="none" strike="noStrike" cap="none" normalizeH="0" baseline="0" dirty="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19"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-4</a:t>
            </a:r>
            <a:endParaRPr lang="zh-CN" altLang="en-US" sz="2400" dirty="0">
              <a:solidFill>
                <a:schemeClr val="bg1"/>
              </a:solidFill>
            </a:endParaRPr>
          </a:p>
        </p:txBody>
      </p:sp>
      <p:graphicFrame>
        <p:nvGraphicFramePr>
          <p:cNvPr id="4194346" name="Group 40"/>
          <p:cNvGraphicFramePr/>
          <p:nvPr/>
        </p:nvGraphicFramePr>
        <p:xfrm>
          <a:off x="444500" y="1339850"/>
          <a:ext cx="11333230" cy="5186807"/>
        </p:xfrm>
        <a:graphic>
          <a:graphicData uri="http://schemas.openxmlformats.org/drawingml/2006/table">
            <a:tbl>
              <a:tblPr/>
              <a:tblGrid>
                <a:gridCol w="2431048"/>
                <a:gridCol w="2728370"/>
                <a:gridCol w="3462931"/>
                <a:gridCol w="2710881"/>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项目名称</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目的</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描述及范围</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实施前提</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A9.</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0" fontAlgn="base" latinLnBrk="0" hangingPunct="0">
                        <a:lnSpc>
                          <a:spcPct val="100000"/>
                        </a:lnSpc>
                        <a:spcBef>
                          <a:spcPct val="0"/>
                        </a:spcBef>
                        <a:spcAft>
                          <a:spcPct val="0"/>
                        </a:spcAft>
                        <a:buClrTx/>
                        <a:buSzTx/>
                        <a:buFontTx/>
                        <a:buNone/>
                      </a:pPr>
                      <a:r>
                        <a:rPr kumimoji="1" lang="zh-CN" altLang="en-US" sz="1600" b="1" i="0" u="none" strike="noStrike" cap="none" normalizeH="0" baseline="0">
                          <a:ln>
                            <a:noFill/>
                          </a:ln>
                          <a:solidFill>
                            <a:srgbClr val="000000"/>
                          </a:solidFill>
                          <a:effectLst/>
                          <a:latin typeface="+mn-ea"/>
                          <a:ea typeface="+mn-ea"/>
                        </a:rPr>
                        <a:t>采购项目与质量管理</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协助采购项目管理团队来跟踪采购项目的执行情况，更好的配合车型开发要求；同时搭建采购质量的管理体系，提升零件质量开发的效率和水准，为供应商评价体系的建立奠定基础</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实现采购项目管理的功能包括整车项目管理，小项目管理，</a:t>
                      </a:r>
                      <a:r>
                        <a:rPr kumimoji="0" lang="en-US" altLang="zh-CN" sz="1400" b="0" i="0" u="none" strike="noStrike" cap="none" normalizeH="0" baseline="0">
                          <a:ln>
                            <a:noFill/>
                          </a:ln>
                          <a:solidFill>
                            <a:schemeClr val="tx1"/>
                          </a:solidFill>
                          <a:effectLst/>
                          <a:latin typeface="+mn-ea"/>
                          <a:ea typeface="+mn-ea"/>
                        </a:rPr>
                        <a:t>Launch</a:t>
                      </a:r>
                      <a:r>
                        <a:rPr kumimoji="0" lang="zh-CN" altLang="en-US" sz="1400" b="0" i="0" u="none" strike="noStrike" cap="none" normalizeH="0" baseline="0">
                          <a:ln>
                            <a:noFill/>
                          </a:ln>
                          <a:solidFill>
                            <a:schemeClr val="tx1"/>
                          </a:solidFill>
                          <a:effectLst/>
                          <a:latin typeface="+mn-ea"/>
                          <a:ea typeface="+mn-ea"/>
                        </a:rPr>
                        <a:t>管理。</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实现供应商质量开发的功能包括</a:t>
                      </a:r>
                      <a:r>
                        <a:rPr kumimoji="0" lang="en-US" altLang="zh-CN" sz="1400" b="0" i="0" u="none" strike="noStrike" cap="none" normalizeH="0" baseline="0">
                          <a:ln>
                            <a:noFill/>
                          </a:ln>
                          <a:solidFill>
                            <a:schemeClr val="tx1"/>
                          </a:solidFill>
                          <a:effectLst/>
                          <a:latin typeface="+mn-ea"/>
                          <a:ea typeface="+mn-ea"/>
                        </a:rPr>
                        <a:t>APQP</a:t>
                      </a:r>
                      <a:r>
                        <a:rPr kumimoji="0" lang="zh-CN" altLang="en-US" sz="1400" b="0" i="0" u="none" strike="noStrike" cap="none" normalizeH="0" baseline="0">
                          <a:ln>
                            <a:noFill/>
                          </a:ln>
                          <a:solidFill>
                            <a:schemeClr val="tx1"/>
                          </a:solidFill>
                          <a:effectLst/>
                          <a:latin typeface="+mn-ea"/>
                          <a:ea typeface="+mn-ea"/>
                        </a:rPr>
                        <a:t>管理，样件管理，检具模具验证。</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完善供应商评价体系，涵盖对质量开发的指标</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完成采购寻源管理平台的建设</a:t>
                      </a:r>
                      <a:endParaRPr kumimoji="0" lang="zh-CN" altLang="en-US" sz="14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endParaRPr kumimoji="0" lang="zh-CN" altLang="en-US" sz="14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A10.</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一般采购管理</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通过建立一般采购管理平台，并结合财务的预算管理和采购申请管理，提升各业务单位的采购效率</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包括非生产物料采购申请流程管理，询价流程管理，采购目录管理，采购合同管理，同时实现与</a:t>
                      </a:r>
                      <a:r>
                        <a:rPr kumimoji="0" lang="en-US" altLang="zh-CN" sz="1400" b="0" i="0" u="none" strike="noStrike" cap="none" normalizeH="0" baseline="0">
                          <a:ln>
                            <a:noFill/>
                          </a:ln>
                          <a:solidFill>
                            <a:schemeClr val="tx1"/>
                          </a:solidFill>
                          <a:effectLst/>
                          <a:latin typeface="+mn-ea"/>
                          <a:ea typeface="+mn-ea"/>
                        </a:rPr>
                        <a:t>ERP</a:t>
                      </a:r>
                      <a:r>
                        <a:rPr kumimoji="0" lang="zh-CN" altLang="en-US" sz="1400" b="0" i="0" u="none" strike="noStrike" cap="none" normalizeH="0" baseline="0">
                          <a:ln>
                            <a:noFill/>
                          </a:ln>
                          <a:solidFill>
                            <a:schemeClr val="tx1"/>
                          </a:solidFill>
                          <a:effectLst/>
                          <a:latin typeface="+mn-ea"/>
                          <a:ea typeface="+mn-ea"/>
                        </a:rPr>
                        <a:t>系统的合同信息对接</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已建立完善的采购申请管理制度</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A11.</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生产作业管控</a:t>
                      </a:r>
                      <a:endParaRPr kumimoji="1" lang="zh-CN" altLang="en-US"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加强对生产作业的指导和管控，理顺各生产作业单元和生产过程的要求，提高生产执行力</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初期通过与各生产单元的工控设备集成完成生产监控和储区管理，与</a:t>
                      </a:r>
                      <a:r>
                        <a:rPr kumimoji="0" lang="en-US" altLang="zh-CN" sz="1400" b="0" i="0" u="none" strike="noStrike" cap="none" normalizeH="0" baseline="0">
                          <a:ln>
                            <a:noFill/>
                          </a:ln>
                          <a:solidFill>
                            <a:schemeClr val="tx1"/>
                          </a:solidFill>
                          <a:effectLst/>
                          <a:latin typeface="+mn-ea"/>
                          <a:ea typeface="+mn-ea"/>
                        </a:rPr>
                        <a:t>BOM</a:t>
                      </a:r>
                      <a:r>
                        <a:rPr kumimoji="0" lang="zh-CN" altLang="en-US" sz="1400" b="0" i="0" u="none" strike="noStrike" cap="none" normalizeH="0" baseline="0">
                          <a:ln>
                            <a:noFill/>
                          </a:ln>
                          <a:solidFill>
                            <a:schemeClr val="tx1"/>
                          </a:solidFill>
                          <a:effectLst/>
                          <a:latin typeface="+mn-ea"/>
                          <a:ea typeface="+mn-ea"/>
                        </a:rPr>
                        <a:t>管理平台对接完成工艺规划和信息同步，同时集成</a:t>
                      </a:r>
                      <a:r>
                        <a:rPr kumimoji="0" lang="en-US" altLang="zh-CN" sz="1400" b="0" i="0" u="none" strike="noStrike" cap="none" normalizeH="0" baseline="0">
                          <a:ln>
                            <a:noFill/>
                          </a:ln>
                          <a:solidFill>
                            <a:schemeClr val="tx1"/>
                          </a:solidFill>
                          <a:effectLst/>
                          <a:latin typeface="+mn-ea"/>
                          <a:ea typeface="+mn-ea"/>
                        </a:rPr>
                        <a:t>ERP</a:t>
                      </a:r>
                      <a:r>
                        <a:rPr kumimoji="0" lang="zh-CN" altLang="en-US" sz="1400" b="0" i="0" u="none" strike="noStrike" cap="none" normalizeH="0" baseline="0">
                          <a:ln>
                            <a:noFill/>
                          </a:ln>
                          <a:solidFill>
                            <a:schemeClr val="tx1"/>
                          </a:solidFill>
                          <a:effectLst/>
                          <a:latin typeface="+mn-ea"/>
                          <a:ea typeface="+mn-ea"/>
                        </a:rPr>
                        <a:t>，完成订单的接收和生产上线，实现订单的查询和跟踪，以及线上的调整处理，如脱批控制，车辆报废等</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明确</a:t>
                      </a:r>
                      <a:r>
                        <a:rPr kumimoji="0" lang="zh-CN" altLang="en-US" sz="1400" b="0" i="0" u="none" strike="noStrike" cap="none" normalizeH="0" baseline="0" dirty="0">
                          <a:ln>
                            <a:noFill/>
                          </a:ln>
                          <a:solidFill>
                            <a:srgbClr val="000000"/>
                          </a:solidFill>
                          <a:effectLst/>
                          <a:latin typeface="+mn-ea"/>
                          <a:ea typeface="+mn-ea"/>
                        </a:rPr>
                        <a:t>与工控设备层数据交换的标准定义；明确与</a:t>
                      </a:r>
                      <a:r>
                        <a:rPr kumimoji="0" lang="en-US" altLang="zh-CN" sz="1400" b="0" i="0" u="none" strike="noStrike" cap="none" normalizeH="0" baseline="0" dirty="0">
                          <a:ln>
                            <a:noFill/>
                          </a:ln>
                          <a:solidFill>
                            <a:srgbClr val="000000"/>
                          </a:solidFill>
                          <a:effectLst/>
                          <a:latin typeface="+mn-ea"/>
                          <a:ea typeface="+mn-ea"/>
                        </a:rPr>
                        <a:t>ERP</a:t>
                      </a:r>
                      <a:r>
                        <a:rPr kumimoji="0" lang="zh-CN" altLang="en-US" sz="1400" b="0" i="0" u="none" strike="noStrike" cap="none" normalizeH="0" baseline="0" dirty="0">
                          <a:ln>
                            <a:noFill/>
                          </a:ln>
                          <a:solidFill>
                            <a:srgbClr val="000000"/>
                          </a:solidFill>
                          <a:effectLst/>
                          <a:latin typeface="+mn-ea"/>
                          <a:ea typeface="+mn-ea"/>
                        </a:rPr>
                        <a:t>系统的计划对接方式以及生产阶段反冲数据要求；明确与</a:t>
                      </a:r>
                      <a:r>
                        <a:rPr kumimoji="0" lang="en-US" altLang="zh-CN" sz="1400" b="0" i="0" u="none" strike="noStrike" cap="none" normalizeH="0" baseline="0" dirty="0">
                          <a:ln>
                            <a:noFill/>
                          </a:ln>
                          <a:solidFill>
                            <a:srgbClr val="000000"/>
                          </a:solidFill>
                          <a:effectLst/>
                          <a:latin typeface="+mn-ea"/>
                          <a:ea typeface="+mn-ea"/>
                        </a:rPr>
                        <a:t>BOM</a:t>
                      </a:r>
                      <a:r>
                        <a:rPr kumimoji="0" lang="zh-CN" altLang="en-US" sz="1400" b="0" i="0" u="none" strike="noStrike" cap="none" normalizeH="0" baseline="0" dirty="0">
                          <a:ln>
                            <a:noFill/>
                          </a:ln>
                          <a:solidFill>
                            <a:srgbClr val="000000"/>
                          </a:solidFill>
                          <a:effectLst/>
                          <a:latin typeface="+mn-ea"/>
                          <a:ea typeface="+mn-ea"/>
                        </a:rPr>
                        <a:t>管理平台的上下游作业对接方式</a:t>
                      </a:r>
                      <a:endParaRPr kumimoji="0" lang="zh-CN" altLang="en-US" sz="1400" b="0" i="0" u="none" strike="noStrike" cap="none" normalizeH="0" baseline="0" dirty="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0"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-5</a:t>
            </a:r>
            <a:endParaRPr lang="zh-CN" altLang="en-US" sz="2400" dirty="0">
              <a:solidFill>
                <a:schemeClr val="bg1"/>
              </a:solidFill>
            </a:endParaRPr>
          </a:p>
        </p:txBody>
      </p:sp>
      <p:graphicFrame>
        <p:nvGraphicFramePr>
          <p:cNvPr id="4194347" name="Group 36"/>
          <p:cNvGraphicFramePr/>
          <p:nvPr/>
        </p:nvGraphicFramePr>
        <p:xfrm>
          <a:off x="444500" y="1339850"/>
          <a:ext cx="11236638" cy="5035233"/>
        </p:xfrm>
        <a:graphic>
          <a:graphicData uri="http://schemas.openxmlformats.org/drawingml/2006/table">
            <a:tbl>
              <a:tblPr/>
              <a:tblGrid>
                <a:gridCol w="2410328"/>
                <a:gridCol w="2705117"/>
                <a:gridCol w="3433417"/>
                <a:gridCol w="2687776"/>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dirty="0">
                          <a:ln>
                            <a:noFill/>
                          </a:ln>
                          <a:solidFill>
                            <a:schemeClr val="bg1"/>
                          </a:solidFill>
                          <a:effectLst/>
                          <a:latin typeface="+mn-ea"/>
                          <a:ea typeface="+mn-ea"/>
                        </a:rPr>
                        <a:t>项目名称</a:t>
                      </a:r>
                      <a:endParaRPr kumimoji="0" lang="zh-CN" altLang="en-US" sz="1800" b="1" i="0" u="none" strike="noStrike" cap="none" normalizeH="0" baseline="0" dirty="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目的</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描述及范围</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实施前提</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rgbClr val="000000"/>
                          </a:solidFill>
                          <a:effectLst/>
                          <a:latin typeface="+mn-ea"/>
                          <a:ea typeface="+mn-ea"/>
                        </a:rPr>
                        <a:t>A12.</a:t>
                      </a:r>
                      <a:endParaRPr kumimoji="1" lang="en-US" altLang="zh-CN"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rgbClr val="000000"/>
                          </a:solidFill>
                          <a:effectLst/>
                          <a:latin typeface="+mn-ea"/>
                          <a:ea typeface="+mn-ea"/>
                        </a:rPr>
                        <a:t>生产作业排程</a:t>
                      </a:r>
                      <a:endParaRPr kumimoji="1" lang="zh-CN" altLang="en-US"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8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在生产计划的基础上帮助考虑复杂的生产实际要求和限制，实现更精确的作业指导</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按作业限制、产品特性、节拍要求以及生产各车间的平准性要求实现整车和关键部件的序列模拟和生产排程</a:t>
                      </a:r>
                      <a:endParaRPr kumimoji="0" lang="zh-CN" altLang="en-US" sz="16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endParaRPr kumimoji="0" lang="en-US"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rgbClr val="000000"/>
                          </a:solidFill>
                          <a:effectLst/>
                          <a:latin typeface="+mn-ea"/>
                          <a:ea typeface="+mn-ea"/>
                        </a:rPr>
                        <a:t>当XX公司启用第二条生产线同时增加多车型混线情况下，考虑实施作业排程</a:t>
                      </a:r>
                      <a:endParaRPr kumimoji="0" lang="zh-CN" altLang="en-US" sz="1600" b="0" i="0" u="none" strike="noStrike" cap="none" normalizeH="0" baseline="0" dirty="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rgbClr val="000000"/>
                          </a:solidFill>
                          <a:effectLst/>
                          <a:latin typeface="+mn-ea"/>
                          <a:ea typeface="+mn-ea"/>
                        </a:rPr>
                        <a:t>A13.</a:t>
                      </a:r>
                      <a:endParaRPr kumimoji="1" lang="en-US" altLang="zh-CN"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rgbClr val="000000"/>
                          </a:solidFill>
                          <a:effectLst/>
                          <a:latin typeface="+mn-ea"/>
                          <a:ea typeface="+mn-ea"/>
                        </a:rPr>
                        <a:t>生产质量管理</a:t>
                      </a:r>
                      <a:endParaRPr kumimoji="1" lang="zh-CN" altLang="en-US" sz="18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生产控制功能扩展，生产过程中质量问题的报警和控制，采集线上的质量数据，提升品控能力</a:t>
                      </a:r>
                      <a:endParaRPr kumimoji="0" lang="zh-CN" altLang="en-US" sz="16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实现生产质量控制，成车检验，质量批次追溯和精确追溯，合格证管理，并集成线边的质检设备，按标准化的接口定义来收集并管理车辆质量档案</a:t>
                      </a:r>
                      <a:endParaRPr kumimoji="0" lang="zh-CN" altLang="en-US" sz="16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rgbClr val="000000"/>
                          </a:solidFill>
                          <a:effectLst/>
                          <a:latin typeface="+mn-ea"/>
                          <a:ea typeface="+mn-ea"/>
                        </a:rPr>
                        <a:t>有明确的生产质量管控要求，同时完成生产作业管控的初期建设</a:t>
                      </a:r>
                      <a:endParaRPr kumimoji="0" lang="zh-CN" altLang="en-US" sz="1600" b="0"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6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5097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rgbClr val="000000"/>
                          </a:solidFill>
                          <a:effectLst/>
                          <a:latin typeface="+mn-ea"/>
                          <a:ea typeface="+mn-ea"/>
                        </a:rPr>
                        <a:t>A14.</a:t>
                      </a:r>
                      <a:endParaRPr kumimoji="1" lang="en-US" altLang="zh-CN"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rgbClr val="000000"/>
                          </a:solidFill>
                          <a:effectLst/>
                          <a:latin typeface="+mn-ea"/>
                          <a:ea typeface="+mn-ea"/>
                        </a:rPr>
                        <a:t>ERP</a:t>
                      </a:r>
                      <a:r>
                        <a:rPr kumimoji="1" lang="zh-CN" altLang="en-US" sz="1800" b="1" i="0" u="none" strike="noStrike" cap="none" normalizeH="0" baseline="0">
                          <a:ln>
                            <a:noFill/>
                          </a:ln>
                          <a:solidFill>
                            <a:srgbClr val="000000"/>
                          </a:solidFill>
                          <a:effectLst/>
                          <a:latin typeface="+mn-ea"/>
                          <a:ea typeface="+mn-ea"/>
                        </a:rPr>
                        <a:t>核心模块</a:t>
                      </a:r>
                      <a:endParaRPr kumimoji="1" lang="zh-CN" altLang="en-US" sz="18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rgbClr val="000000"/>
                          </a:solidFill>
                          <a:effectLst/>
                          <a:latin typeface="+mn-ea"/>
                          <a:ea typeface="+mn-ea"/>
                        </a:rPr>
                        <a:t>统一管理企业内部的核心资源，建立打通产供销的核心业务流程</a:t>
                      </a:r>
                      <a:endParaRPr kumimoji="0" lang="zh-CN" altLang="en-US" sz="16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rgbClr val="000000"/>
                          </a:solidFill>
                          <a:effectLst/>
                          <a:latin typeface="+mn-ea"/>
                          <a:ea typeface="+mn-ea"/>
                        </a:rPr>
                        <a:t>构建基础的</a:t>
                      </a:r>
                      <a:r>
                        <a:rPr kumimoji="0" lang="en-AU" altLang="zh-CN" sz="1600" b="0" i="0" u="none" strike="noStrike" cap="none" normalizeH="0" baseline="0">
                          <a:ln>
                            <a:noFill/>
                          </a:ln>
                          <a:solidFill>
                            <a:srgbClr val="000000"/>
                          </a:solidFill>
                          <a:effectLst/>
                          <a:latin typeface="+mn-ea"/>
                          <a:ea typeface="+mn-ea"/>
                        </a:rPr>
                        <a:t>ERP</a:t>
                      </a:r>
                      <a:r>
                        <a:rPr kumimoji="0" lang="zh-CN" altLang="en-AU" sz="1600" b="0" i="0" u="none" strike="noStrike" cap="none" normalizeH="0" baseline="0">
                          <a:ln>
                            <a:noFill/>
                          </a:ln>
                          <a:solidFill>
                            <a:srgbClr val="000000"/>
                          </a:solidFill>
                          <a:effectLst/>
                          <a:latin typeface="+mn-ea"/>
                          <a:ea typeface="+mn-ea"/>
                        </a:rPr>
                        <a:t>管理平台，在核心业务组织实施</a:t>
                      </a:r>
                      <a:r>
                        <a:rPr kumimoji="0" lang="en-AU" altLang="zh-CN" sz="1600" b="0" i="0" u="none" strike="noStrike" cap="none" normalizeH="0" baseline="0">
                          <a:ln>
                            <a:noFill/>
                          </a:ln>
                          <a:solidFill>
                            <a:srgbClr val="000000"/>
                          </a:solidFill>
                          <a:effectLst/>
                          <a:latin typeface="+mn-ea"/>
                          <a:ea typeface="+mn-ea"/>
                        </a:rPr>
                        <a:t>ERP</a:t>
                      </a:r>
                      <a:r>
                        <a:rPr kumimoji="0" lang="zh-CN" altLang="en-AU" sz="1600" b="0" i="0" u="none" strike="noStrike" cap="none" normalizeH="0" baseline="0">
                          <a:ln>
                            <a:noFill/>
                          </a:ln>
                          <a:solidFill>
                            <a:srgbClr val="000000"/>
                          </a:solidFill>
                          <a:effectLst/>
                          <a:latin typeface="+mn-ea"/>
                          <a:ea typeface="+mn-ea"/>
                        </a:rPr>
                        <a:t>核心模块，</a:t>
                      </a:r>
                      <a:r>
                        <a:rPr kumimoji="0" lang="zh-CN" altLang="en-US" sz="1600" b="0" i="0" u="none" strike="noStrike" cap="none" normalizeH="0" baseline="0">
                          <a:ln>
                            <a:noFill/>
                          </a:ln>
                          <a:solidFill>
                            <a:srgbClr val="000000"/>
                          </a:solidFill>
                          <a:effectLst/>
                          <a:latin typeface="+mn-ea"/>
                          <a:ea typeface="+mn-ea"/>
                        </a:rPr>
                        <a:t>包括的生产管理、采购管理、库存管理、销售管理、财务与成本管理</a:t>
                      </a:r>
                      <a:endParaRPr kumimoji="0" lang="zh-CN" altLang="en-US" sz="1600" b="0"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endParaRPr kumimoji="0" lang="en-US" altLang="zh-CN" sz="16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rgbClr val="000000"/>
                          </a:solidFill>
                          <a:effectLst/>
                          <a:latin typeface="+mn-ea"/>
                          <a:ea typeface="+mn-ea"/>
                        </a:rPr>
                        <a:t>各业务单位有清晰的业务流程定义</a:t>
                      </a:r>
                      <a:endParaRPr kumimoji="0" lang="zh-CN" altLang="en-US" sz="1600" b="0" i="0" u="none" strike="noStrike" cap="none" normalizeH="0" baseline="0" dirty="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zh-CN" altLang="en-US" sz="1600" b="0" i="0" u="none" strike="noStrike" cap="none" normalizeH="0" baseline="0" dirty="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6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1"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-6</a:t>
            </a:r>
            <a:endParaRPr lang="zh-CN" altLang="en-US" sz="2400" dirty="0">
              <a:solidFill>
                <a:schemeClr val="bg1"/>
              </a:solidFill>
            </a:endParaRPr>
          </a:p>
        </p:txBody>
      </p:sp>
      <p:graphicFrame>
        <p:nvGraphicFramePr>
          <p:cNvPr id="4194348" name="Group 45"/>
          <p:cNvGraphicFramePr/>
          <p:nvPr/>
        </p:nvGraphicFramePr>
        <p:xfrm>
          <a:off x="444499" y="1339850"/>
          <a:ext cx="11294594" cy="4854321"/>
        </p:xfrm>
        <a:graphic>
          <a:graphicData uri="http://schemas.openxmlformats.org/drawingml/2006/table">
            <a:tbl>
              <a:tblPr/>
              <a:tblGrid>
                <a:gridCol w="2422760"/>
                <a:gridCol w="2719069"/>
                <a:gridCol w="3451126"/>
                <a:gridCol w="2701639"/>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dirty="0">
                          <a:ln>
                            <a:noFill/>
                          </a:ln>
                          <a:solidFill>
                            <a:schemeClr val="bg1"/>
                          </a:solidFill>
                          <a:effectLst/>
                          <a:latin typeface="+mn-ea"/>
                          <a:ea typeface="+mn-ea"/>
                        </a:rPr>
                        <a:t>项目名称</a:t>
                      </a:r>
                      <a:endParaRPr kumimoji="0" lang="zh-CN" altLang="en-US" sz="1600" b="1" i="0" u="none" strike="noStrike" cap="none" normalizeH="0" baseline="0" dirty="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目的</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描述及范围</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实施前提</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A15.</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ERP</a:t>
                      </a:r>
                      <a:r>
                        <a:rPr kumimoji="1" lang="zh-CN" altLang="en-US" sz="1600" b="1" i="0" u="none" strike="noStrike" cap="none" normalizeH="0" baseline="0">
                          <a:ln>
                            <a:noFill/>
                          </a:ln>
                          <a:solidFill>
                            <a:srgbClr val="000000"/>
                          </a:solidFill>
                          <a:effectLst/>
                          <a:latin typeface="+mn-ea"/>
                          <a:ea typeface="+mn-ea"/>
                        </a:rPr>
                        <a:t>流程优化</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支持运营流程的实际运营及完善，同时兼顾周边系统的集成要求，实现数据同步</a:t>
                      </a:r>
                      <a:endParaRPr kumimoji="0" lang="zh-CN" altLang="en-US" sz="14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rgbClr val="000000"/>
                          </a:solidFill>
                          <a:effectLst/>
                          <a:latin typeface="+mn-ea"/>
                          <a:ea typeface="+mn-ea"/>
                        </a:rPr>
                        <a:t>收集各业务单位在核心</a:t>
                      </a:r>
                      <a:r>
                        <a:rPr kumimoji="0" lang="en-US" altLang="zh-CN" sz="1400" b="0" i="0" u="none" strike="noStrike" cap="none" normalizeH="0" baseline="0" dirty="0">
                          <a:ln>
                            <a:noFill/>
                          </a:ln>
                          <a:solidFill>
                            <a:srgbClr val="000000"/>
                          </a:solidFill>
                          <a:effectLst/>
                          <a:latin typeface="+mn-ea"/>
                          <a:ea typeface="+mn-ea"/>
                        </a:rPr>
                        <a:t>ERP</a:t>
                      </a:r>
                      <a:r>
                        <a:rPr kumimoji="0" lang="zh-CN" altLang="en-US" sz="1400" b="0" i="0" u="none" strike="noStrike" cap="none" normalizeH="0" baseline="0" dirty="0">
                          <a:ln>
                            <a:noFill/>
                          </a:ln>
                          <a:solidFill>
                            <a:srgbClr val="000000"/>
                          </a:solidFill>
                          <a:effectLst/>
                          <a:latin typeface="+mn-ea"/>
                          <a:ea typeface="+mn-ea"/>
                        </a:rPr>
                        <a:t>系统使用过程中的意见和建议，并根据XX公司的产品产销情况，以及经营策略要求，对</a:t>
                      </a:r>
                      <a:r>
                        <a:rPr kumimoji="0" lang="en-US" altLang="zh-CN" sz="1400" b="0" i="0" u="none" strike="noStrike" cap="none" normalizeH="0" baseline="0" dirty="0">
                          <a:ln>
                            <a:noFill/>
                          </a:ln>
                          <a:solidFill>
                            <a:srgbClr val="000000"/>
                          </a:solidFill>
                          <a:effectLst/>
                          <a:latin typeface="+mn-ea"/>
                          <a:ea typeface="+mn-ea"/>
                        </a:rPr>
                        <a:t>ERP</a:t>
                      </a:r>
                      <a:r>
                        <a:rPr kumimoji="0" lang="zh-CN" altLang="en-US" sz="1400" b="0" i="0" u="none" strike="noStrike" cap="none" normalizeH="0" baseline="0" dirty="0">
                          <a:ln>
                            <a:noFill/>
                          </a:ln>
                          <a:solidFill>
                            <a:srgbClr val="000000"/>
                          </a:solidFill>
                          <a:effectLst/>
                          <a:latin typeface="+mn-ea"/>
                          <a:ea typeface="+mn-ea"/>
                        </a:rPr>
                        <a:t>中各业务流程做优化调整。同时配合周边系统的建设，适时搭建跨平台的数据接口</a:t>
                      </a:r>
                      <a:endParaRPr kumimoji="0" lang="zh-CN" altLang="en-US" sz="14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endParaRPr kumimoji="0" lang="en-US" altLang="zh-CN" sz="1400" b="0" i="0" u="none" strike="noStrike" cap="none" normalizeH="0" baseline="0" dirty="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a:ln>
                            <a:noFill/>
                          </a:ln>
                          <a:solidFill>
                            <a:srgbClr val="000000"/>
                          </a:solidFill>
                          <a:effectLst/>
                          <a:latin typeface="+mn-ea"/>
                          <a:ea typeface="+mn-ea"/>
                        </a:rPr>
                        <a:t>ERP</a:t>
                      </a:r>
                      <a:r>
                        <a:rPr kumimoji="0" lang="zh-CN" altLang="en-US" sz="1400" b="0" i="0" u="none" strike="noStrike" cap="none" normalizeH="0" baseline="0">
                          <a:ln>
                            <a:noFill/>
                          </a:ln>
                          <a:solidFill>
                            <a:srgbClr val="000000"/>
                          </a:solidFill>
                          <a:effectLst/>
                          <a:latin typeface="+mn-ea"/>
                          <a:ea typeface="+mn-ea"/>
                        </a:rPr>
                        <a:t>核心模块上线完成，同时数据交换平台同步搭建</a:t>
                      </a:r>
                      <a:endParaRPr kumimoji="0" lang="zh-CN" altLang="en-US" sz="14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A16.</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ERP</a:t>
                      </a:r>
                      <a:r>
                        <a:rPr kumimoji="1" lang="zh-CN" altLang="en-US" sz="1600" b="1" i="0" u="none" strike="noStrike" cap="none" normalizeH="0" baseline="0">
                          <a:ln>
                            <a:noFill/>
                          </a:ln>
                          <a:solidFill>
                            <a:srgbClr val="000000"/>
                          </a:solidFill>
                          <a:effectLst/>
                          <a:latin typeface="+mn-ea"/>
                          <a:ea typeface="+mn-ea"/>
                        </a:rPr>
                        <a:t>深化推广</a:t>
                      </a:r>
                      <a:endParaRPr kumimoji="1" lang="zh-CN" altLang="en-US"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支持运营流程的持续改进，满足其他运营部门的系统建设要求</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rgbClr val="000000"/>
                          </a:solidFill>
                          <a:effectLst/>
                          <a:latin typeface="+mn-ea"/>
                          <a:ea typeface="+mn-ea"/>
                        </a:rPr>
                        <a:t>根据业务需求的发展对</a:t>
                      </a:r>
                      <a:r>
                        <a:rPr kumimoji="0" lang="en-US" altLang="zh-CN" sz="1400" b="0" i="0" u="none" strike="noStrike" cap="none" normalizeH="0" baseline="0">
                          <a:ln>
                            <a:noFill/>
                          </a:ln>
                          <a:solidFill>
                            <a:srgbClr val="000000"/>
                          </a:solidFill>
                          <a:effectLst/>
                          <a:latin typeface="+mn-ea"/>
                          <a:ea typeface="+mn-ea"/>
                        </a:rPr>
                        <a:t>ERP</a:t>
                      </a:r>
                      <a:r>
                        <a:rPr kumimoji="0" lang="zh-CN" altLang="en-US" sz="1400" b="0" i="0" u="none" strike="noStrike" cap="none" normalizeH="0" baseline="0">
                          <a:ln>
                            <a:noFill/>
                          </a:ln>
                          <a:solidFill>
                            <a:srgbClr val="000000"/>
                          </a:solidFill>
                          <a:effectLst/>
                          <a:latin typeface="+mn-ea"/>
                          <a:ea typeface="+mn-ea"/>
                        </a:rPr>
                        <a:t>的功能做深化推广，包括全面预算管理，人力资源管理等</a:t>
                      </a:r>
                      <a:endParaRPr kumimoji="0" lang="zh-CN" altLang="en-US" sz="14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400" b="0" i="0" u="none" strike="noStrike" cap="none" normalizeH="0" baseline="0">
                          <a:ln>
                            <a:noFill/>
                          </a:ln>
                          <a:solidFill>
                            <a:srgbClr val="000000"/>
                          </a:solidFill>
                          <a:effectLst/>
                          <a:latin typeface="+mn-ea"/>
                          <a:ea typeface="+mn-ea"/>
                        </a:rPr>
                        <a:t>ERP</a:t>
                      </a:r>
                      <a:r>
                        <a:rPr kumimoji="0" lang="zh-CN" altLang="en-US" sz="1400" b="0" i="0" u="none" strike="noStrike" cap="none" normalizeH="0" baseline="0">
                          <a:ln>
                            <a:noFill/>
                          </a:ln>
                          <a:solidFill>
                            <a:srgbClr val="000000"/>
                          </a:solidFill>
                          <a:effectLst/>
                          <a:latin typeface="+mn-ea"/>
                          <a:ea typeface="+mn-ea"/>
                        </a:rPr>
                        <a:t>流程优化项目完成</a:t>
                      </a:r>
                      <a:endParaRPr kumimoji="0" lang="zh-CN" altLang="en-US" sz="14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5097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chemeClr val="tx1"/>
                          </a:solidFill>
                          <a:effectLst/>
                          <a:latin typeface="+mn-ea"/>
                          <a:ea typeface="+mn-ea"/>
                        </a:rPr>
                        <a:t>A17.</a:t>
                      </a:r>
                      <a:endParaRPr kumimoji="1" lang="en-US" altLang="zh-CN" sz="16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chemeClr val="tx1"/>
                          </a:solidFill>
                          <a:effectLst/>
                          <a:latin typeface="+mn-ea"/>
                          <a:ea typeface="+mn-ea"/>
                        </a:rPr>
                        <a:t>车辆销售管理</a:t>
                      </a:r>
                      <a:endParaRPr kumimoji="1" lang="zh-CN" altLang="en-US" sz="1600" b="1" i="0" u="none" strike="noStrike" cap="none" normalizeH="0" baseline="0">
                        <a:ln>
                          <a:noFill/>
                        </a:ln>
                        <a:solidFill>
                          <a:schemeClr val="tx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通过系统来推动XX公司产品的销售，加强销售渠道的管理</a:t>
                      </a:r>
                      <a:endParaRPr kumimoji="0" lang="zh-CN" altLang="en-US" sz="14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先期主体构建销售订单管理，包括订单提报，订单审批，订单状态查询，最终于</a:t>
                      </a:r>
                      <a:r>
                        <a:rPr kumimoji="0" lang="en-US" altLang="zh-CN" sz="1400" b="0" i="0" u="none" strike="noStrike" cap="none" normalizeH="0" baseline="0">
                          <a:ln>
                            <a:noFill/>
                          </a:ln>
                          <a:solidFill>
                            <a:schemeClr val="tx1"/>
                          </a:solidFill>
                          <a:effectLst/>
                          <a:latin typeface="+mn-ea"/>
                          <a:ea typeface="+mn-ea"/>
                        </a:rPr>
                        <a:t>ERP</a:t>
                      </a:r>
                      <a:r>
                        <a:rPr kumimoji="0" lang="zh-CN" altLang="en-US" sz="1400" b="0" i="0" u="none" strike="noStrike" cap="none" normalizeH="0" baseline="0">
                          <a:ln>
                            <a:noFill/>
                          </a:ln>
                          <a:solidFill>
                            <a:schemeClr val="tx1"/>
                          </a:solidFill>
                          <a:effectLst/>
                          <a:latin typeface="+mn-ea"/>
                          <a:ea typeface="+mn-ea"/>
                        </a:rPr>
                        <a:t>中的销售管理连接，驱动销售网络完成销售活动；同时连接产品管理平台，构建基本功能的销售配置器，实现标准产品的销售目录</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明确与</a:t>
                      </a:r>
                      <a:r>
                        <a:rPr kumimoji="0" lang="en-US" altLang="zh-CN" sz="1400" b="0" i="0" u="none" strike="noStrike" cap="none" normalizeH="0" baseline="0" dirty="0">
                          <a:ln>
                            <a:noFill/>
                          </a:ln>
                          <a:solidFill>
                            <a:schemeClr val="tx1"/>
                          </a:solidFill>
                          <a:effectLst/>
                          <a:latin typeface="+mn-ea"/>
                          <a:ea typeface="+mn-ea"/>
                        </a:rPr>
                        <a:t>ERP</a:t>
                      </a:r>
                      <a:r>
                        <a:rPr kumimoji="0" lang="zh-CN" altLang="en-US" sz="1400" b="0" i="0" u="none" strike="noStrike" cap="none" normalizeH="0" baseline="0" dirty="0">
                          <a:ln>
                            <a:noFill/>
                          </a:ln>
                          <a:solidFill>
                            <a:schemeClr val="tx1"/>
                          </a:solidFill>
                          <a:effectLst/>
                          <a:latin typeface="+mn-ea"/>
                          <a:ea typeface="+mn-ea"/>
                        </a:rPr>
                        <a:t>之间的销售订单流转过程；同时明确与产品管理平台之间的对接和数据更新要求</a:t>
                      </a:r>
                      <a:endParaRPr kumimoji="0" lang="zh-CN" altLang="en-US" sz="14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2"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-7</a:t>
            </a:r>
            <a:endParaRPr lang="zh-CN" altLang="en-US" sz="2400" dirty="0">
              <a:solidFill>
                <a:schemeClr val="bg1"/>
              </a:solidFill>
            </a:endParaRPr>
          </a:p>
        </p:txBody>
      </p:sp>
      <p:graphicFrame>
        <p:nvGraphicFramePr>
          <p:cNvPr id="4194349" name="Group 30"/>
          <p:cNvGraphicFramePr/>
          <p:nvPr/>
        </p:nvGraphicFramePr>
        <p:xfrm>
          <a:off x="444499" y="1223942"/>
          <a:ext cx="11294594" cy="5231194"/>
        </p:xfrm>
        <a:graphic>
          <a:graphicData uri="http://schemas.openxmlformats.org/drawingml/2006/table">
            <a:tbl>
              <a:tblPr/>
              <a:tblGrid>
                <a:gridCol w="2422760"/>
                <a:gridCol w="2719069"/>
                <a:gridCol w="3451126"/>
                <a:gridCol w="2701639"/>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项目名称</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目的</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描述及范围</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实施前提</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chemeClr val="tx1"/>
                          </a:solidFill>
                          <a:effectLst/>
                          <a:latin typeface="+mn-ea"/>
                          <a:ea typeface="+mn-ea"/>
                        </a:rPr>
                        <a:t>A18.</a:t>
                      </a:r>
                      <a:endParaRPr kumimoji="1" lang="en-US" altLang="zh-CN" sz="18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chemeClr val="tx1"/>
                          </a:solidFill>
                          <a:effectLst/>
                          <a:latin typeface="+mn-ea"/>
                          <a:ea typeface="+mn-ea"/>
                        </a:rPr>
                        <a:t>呼叫中心</a:t>
                      </a:r>
                      <a:endParaRPr kumimoji="1" lang="zh-CN" altLang="en-US" sz="18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8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8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800" b="1" i="0" u="none" strike="noStrike" cap="none" normalizeH="0" baseline="0">
                        <a:ln>
                          <a:noFill/>
                        </a:ln>
                        <a:solidFill>
                          <a:schemeClr val="tx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支持客户开发和产品销售过程，提升客户的满意度</a:t>
                      </a:r>
                      <a:endParaRPr kumimoji="0" lang="zh-CN" altLang="en-US" sz="16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endParaRPr kumimoji="0" lang="en-US"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初期建立呼叫中心支持功能包括客户关怀，产品咨询，潜在客户确认，投诉建议，客户信息管理。</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zh-CN"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chemeClr val="tx1"/>
                          </a:solidFill>
                          <a:effectLst/>
                          <a:latin typeface="+mn-ea"/>
                          <a:ea typeface="+mn-ea"/>
                        </a:rPr>
                        <a:t>A19.</a:t>
                      </a:r>
                      <a:endParaRPr kumimoji="1" lang="en-US" altLang="zh-CN" sz="18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chemeClr val="tx1"/>
                          </a:solidFill>
                          <a:effectLst/>
                          <a:latin typeface="+mn-ea"/>
                          <a:ea typeface="+mn-ea"/>
                        </a:rPr>
                        <a:t>服务</a:t>
                      </a:r>
                      <a:r>
                        <a:rPr kumimoji="1" lang="en-US" altLang="zh-CN" sz="1800" b="1" i="0" u="none" strike="noStrike" cap="none" normalizeH="0" baseline="0">
                          <a:ln>
                            <a:noFill/>
                          </a:ln>
                          <a:solidFill>
                            <a:schemeClr val="tx1"/>
                          </a:solidFill>
                          <a:effectLst/>
                          <a:latin typeface="+mn-ea"/>
                          <a:ea typeface="+mn-ea"/>
                        </a:rPr>
                        <a:t>/</a:t>
                      </a:r>
                      <a:r>
                        <a:rPr kumimoji="1" lang="zh-CN" altLang="en-US" sz="1800" b="1" i="0" u="none" strike="noStrike" cap="none" normalizeH="0" baseline="0">
                          <a:ln>
                            <a:noFill/>
                          </a:ln>
                          <a:solidFill>
                            <a:schemeClr val="tx1"/>
                          </a:solidFill>
                          <a:effectLst/>
                          <a:latin typeface="+mn-ea"/>
                          <a:ea typeface="+mn-ea"/>
                        </a:rPr>
                        <a:t>备件管理</a:t>
                      </a:r>
                      <a:endParaRPr kumimoji="1" lang="zh-CN" altLang="en-US" sz="1800" b="1" i="0" u="none" strike="noStrike" cap="none" normalizeH="0" baseline="0">
                        <a:ln>
                          <a:noFill/>
                        </a:ln>
                        <a:solidFill>
                          <a:schemeClr val="tx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实现服务体系的标准化运作要求，提升客户的满意度，同时提升后端支持业务的运作效率</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初期建设服务备件的管理系统，主要以索赔和维保服务为主，包括备件需求和备件订单，索赔申请，旧件回运</a:t>
                      </a:r>
                      <a:endParaRPr kumimoji="0" lang="zh-CN" altLang="en-US" sz="16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mn-ea"/>
                          <a:ea typeface="+mn-ea"/>
                        </a:rPr>
                        <a:t>定义服务模式和索赔范围，初期先实现以主机厂与维修站的点对点模式</a:t>
                      </a:r>
                      <a:endParaRPr kumimoji="0" lang="zh-CN" altLang="en-US" sz="16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5097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chemeClr val="tx1"/>
                          </a:solidFill>
                          <a:effectLst/>
                          <a:latin typeface="+mn-ea"/>
                          <a:ea typeface="+mn-ea"/>
                        </a:rPr>
                        <a:t>A20.</a:t>
                      </a:r>
                      <a:endParaRPr kumimoji="1" lang="en-US" altLang="zh-CN" sz="18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chemeClr val="tx1"/>
                          </a:solidFill>
                          <a:effectLst/>
                          <a:latin typeface="+mn-ea"/>
                          <a:ea typeface="+mn-ea"/>
                        </a:rPr>
                        <a:t>经销商管理</a:t>
                      </a:r>
                      <a:endParaRPr kumimoji="1" lang="zh-CN" altLang="en-US" sz="1800" b="1" i="0" u="none" strike="noStrike" cap="none" normalizeH="0" baseline="0">
                        <a:ln>
                          <a:noFill/>
                        </a:ln>
                        <a:solidFill>
                          <a:schemeClr val="tx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推动销售网络的作业标准化，加强对各级网络资源的管理</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在销售网络建设的系统功能包括客户交车，车辆库存管理，销售活动管理，潜客管理；</a:t>
                      </a:r>
                      <a:endParaRPr kumimoji="0" lang="zh-CN" altLang="en-US" sz="16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在主机厂部分实现销售预测和配额管理，销售网络管理，储备金管理，贷款金融支持，车辆</a:t>
                      </a:r>
                      <a:r>
                        <a:rPr kumimoji="0" lang="en-US" altLang="zh-CN" sz="1600" b="0" i="0" u="none" strike="noStrike" cap="none" normalizeH="0" baseline="0">
                          <a:ln>
                            <a:noFill/>
                          </a:ln>
                          <a:solidFill>
                            <a:schemeClr val="tx1"/>
                          </a:solidFill>
                          <a:effectLst/>
                          <a:latin typeface="+mn-ea"/>
                          <a:ea typeface="+mn-ea"/>
                        </a:rPr>
                        <a:t>call-off</a:t>
                      </a:r>
                      <a:r>
                        <a:rPr kumimoji="0" lang="zh-CN" altLang="en-US" sz="1600" b="0" i="0" u="none" strike="noStrike" cap="none" normalizeH="0" baseline="0">
                          <a:ln>
                            <a:noFill/>
                          </a:ln>
                          <a:solidFill>
                            <a:schemeClr val="tx1"/>
                          </a:solidFill>
                          <a:effectLst/>
                          <a:latin typeface="+mn-ea"/>
                          <a:ea typeface="+mn-ea"/>
                        </a:rPr>
                        <a:t>管理</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mn-ea"/>
                          <a:ea typeface="+mn-ea"/>
                        </a:rPr>
                        <a:t>完成车辆销售管理</a:t>
                      </a:r>
                      <a:endParaRPr kumimoji="0" lang="zh-CN" altLang="en-US" sz="16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3"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-8</a:t>
            </a:r>
            <a:endParaRPr lang="zh-CN" altLang="en-US" sz="2400" dirty="0">
              <a:solidFill>
                <a:schemeClr val="bg1"/>
              </a:solidFill>
            </a:endParaRPr>
          </a:p>
        </p:txBody>
      </p:sp>
      <p:graphicFrame>
        <p:nvGraphicFramePr>
          <p:cNvPr id="4194350" name="Group 40"/>
          <p:cNvGraphicFramePr/>
          <p:nvPr/>
        </p:nvGraphicFramePr>
        <p:xfrm>
          <a:off x="468022" y="1217501"/>
          <a:ext cx="11255956" cy="5416296"/>
        </p:xfrm>
        <a:graphic>
          <a:graphicData uri="http://schemas.openxmlformats.org/drawingml/2006/table">
            <a:tbl>
              <a:tblPr/>
              <a:tblGrid>
                <a:gridCol w="2414472"/>
                <a:gridCol w="2709767"/>
                <a:gridCol w="3439320"/>
                <a:gridCol w="2692397"/>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项目名称</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目的</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描述及范围</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实施前提</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7334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chemeClr val="tx1"/>
                          </a:solidFill>
                          <a:effectLst/>
                          <a:latin typeface="+mn-ea"/>
                          <a:ea typeface="+mn-ea"/>
                        </a:rPr>
                        <a:t>A21.</a:t>
                      </a:r>
                      <a:endParaRPr kumimoji="1" lang="en-US" altLang="zh-CN" sz="1600" b="1" i="0" u="none" strike="noStrike" cap="none" normalizeH="0" baseline="0">
                        <a:ln>
                          <a:noFill/>
                        </a:ln>
                        <a:solidFill>
                          <a:schemeClr val="tx1"/>
                        </a:solidFill>
                        <a:effectLst/>
                        <a:latin typeface="+mn-ea"/>
                        <a:ea typeface="+mn-ea"/>
                      </a:endParaRPr>
                    </a:p>
                    <a:p>
                      <a:pPr marL="0" marR="0" lvl="0" indent="0" algn="l" defTabSz="914400" rtl="0" eaLnBrk="0" fontAlgn="base" latinLnBrk="0" hangingPunct="0">
                        <a:lnSpc>
                          <a:spcPct val="100000"/>
                        </a:lnSpc>
                        <a:spcBef>
                          <a:spcPct val="0"/>
                        </a:spcBef>
                        <a:spcAft>
                          <a:spcPct val="0"/>
                        </a:spcAft>
                        <a:buClrTx/>
                        <a:buSzTx/>
                        <a:buFontTx/>
                        <a:buNone/>
                      </a:pPr>
                      <a:r>
                        <a:rPr kumimoji="1" lang="zh-CN" altLang="en-US" sz="1600" b="1" i="0" u="none" strike="noStrike" cap="none" normalizeH="0" baseline="0">
                          <a:ln>
                            <a:noFill/>
                          </a:ln>
                          <a:solidFill>
                            <a:schemeClr val="tx1"/>
                          </a:solidFill>
                          <a:effectLst/>
                          <a:latin typeface="+mn-ea"/>
                          <a:ea typeface="+mn-ea"/>
                        </a:rPr>
                        <a:t>营销管理平台优化</a:t>
                      </a:r>
                      <a:endParaRPr kumimoji="1" lang="zh-CN" altLang="en-US" sz="16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chemeClr val="tx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配合产品的市场策略调整，加强对客户的服务能力，增加远程技术手段的支持</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优化内容涉及多个系统平台内容：</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Char char="§"/>
                      </a:pPr>
                      <a:r>
                        <a:rPr kumimoji="0" lang="zh-CN" altLang="en-US" sz="1400" b="0" i="0" u="none" strike="noStrike" cap="none" normalizeH="0" baseline="0">
                          <a:ln>
                            <a:noFill/>
                          </a:ln>
                          <a:solidFill>
                            <a:schemeClr val="tx1"/>
                          </a:solidFill>
                          <a:effectLst/>
                          <a:latin typeface="+mn-ea"/>
                          <a:ea typeface="+mn-ea"/>
                        </a:rPr>
                        <a:t>车辆销售管理系统上增强销售配置能力，包括车型价格检索，实现包括上装调整的整合订单。增加对金融贷款及租赁等多种营销模式支持</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Char char="§"/>
                      </a:pPr>
                      <a:r>
                        <a:rPr kumimoji="0" lang="zh-CN" altLang="en-US" sz="1400" b="0" i="0" u="none" strike="noStrike" cap="none" normalizeH="0" baseline="0">
                          <a:ln>
                            <a:noFill/>
                          </a:ln>
                          <a:solidFill>
                            <a:schemeClr val="tx1"/>
                          </a:solidFill>
                          <a:effectLst/>
                          <a:latin typeface="+mn-ea"/>
                          <a:ea typeface="+mn-ea"/>
                        </a:rPr>
                        <a:t>呼叫中心支持远程服务内容，包括紧急救援，信息咨询，保养提醒</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Char char="§"/>
                      </a:pPr>
                      <a:r>
                        <a:rPr kumimoji="0" lang="zh-CN" altLang="en-US" sz="1400" b="0" i="0" u="none" strike="noStrike" cap="none" normalizeH="0" baseline="0">
                          <a:ln>
                            <a:noFill/>
                          </a:ln>
                          <a:solidFill>
                            <a:schemeClr val="tx1"/>
                          </a:solidFill>
                          <a:effectLst/>
                          <a:latin typeface="+mn-ea"/>
                          <a:ea typeface="+mn-ea"/>
                        </a:rPr>
                        <a:t>服务</a:t>
                      </a:r>
                      <a:r>
                        <a:rPr kumimoji="0" lang="en-US" altLang="zh-CN" sz="1400" b="0" i="0" u="none" strike="noStrike" cap="none" normalizeH="0" baseline="0">
                          <a:ln>
                            <a:noFill/>
                          </a:ln>
                          <a:solidFill>
                            <a:schemeClr val="tx1"/>
                          </a:solidFill>
                          <a:effectLst/>
                          <a:latin typeface="+mn-ea"/>
                          <a:ea typeface="+mn-ea"/>
                        </a:rPr>
                        <a:t>/</a:t>
                      </a:r>
                      <a:r>
                        <a:rPr kumimoji="0" lang="zh-CN" altLang="en-US" sz="1400" b="0" i="0" u="none" strike="noStrike" cap="none" normalizeH="0" baseline="0">
                          <a:ln>
                            <a:noFill/>
                          </a:ln>
                          <a:solidFill>
                            <a:schemeClr val="tx1"/>
                          </a:solidFill>
                          <a:effectLst/>
                          <a:latin typeface="+mn-ea"/>
                          <a:ea typeface="+mn-ea"/>
                        </a:rPr>
                        <a:t>备件系统考虑增强索赔的服务范围，优化并调整索赔流程；在服务上考虑对远程应用的支持，包括信息推送服务和远程诊断</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rgbClr val="000000"/>
                          </a:solidFill>
                          <a:effectLst/>
                          <a:latin typeface="+mn-ea"/>
                          <a:ea typeface="+mn-ea"/>
                        </a:rPr>
                        <a:t>各营销平台初期建设完成，包括车辆销售管理，呼叫中心，服务</a:t>
                      </a:r>
                      <a:r>
                        <a:rPr kumimoji="0" lang="en-US" altLang="zh-CN" sz="1400" b="0" i="0" u="none" strike="noStrike" cap="none" normalizeH="0" baseline="0">
                          <a:ln>
                            <a:noFill/>
                          </a:ln>
                          <a:solidFill>
                            <a:srgbClr val="000000"/>
                          </a:solidFill>
                          <a:effectLst/>
                          <a:latin typeface="+mn-ea"/>
                          <a:ea typeface="+mn-ea"/>
                        </a:rPr>
                        <a:t>/</a:t>
                      </a:r>
                      <a:r>
                        <a:rPr kumimoji="0" lang="zh-CN" altLang="en-US" sz="1400" b="0" i="0" u="none" strike="noStrike" cap="none" normalizeH="0" baseline="0">
                          <a:ln>
                            <a:noFill/>
                          </a:ln>
                          <a:solidFill>
                            <a:srgbClr val="000000"/>
                          </a:solidFill>
                          <a:effectLst/>
                          <a:latin typeface="+mn-ea"/>
                          <a:ea typeface="+mn-ea"/>
                        </a:rPr>
                        <a:t>备件系统</a:t>
                      </a:r>
                      <a:endParaRPr kumimoji="0" lang="zh-CN" altLang="en-US" sz="14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07315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chemeClr val="tx1"/>
                          </a:solidFill>
                          <a:effectLst/>
                          <a:latin typeface="+mn-ea"/>
                          <a:ea typeface="+mn-ea"/>
                        </a:rPr>
                        <a:t>A22.</a:t>
                      </a:r>
                      <a:endParaRPr kumimoji="1" lang="en-US" altLang="zh-CN" sz="1600" b="1"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chemeClr val="tx1"/>
                          </a:solidFill>
                          <a:effectLst/>
                          <a:latin typeface="+mn-ea"/>
                          <a:ea typeface="+mn-ea"/>
                        </a:rPr>
                        <a:t>客户关系管理</a:t>
                      </a:r>
                      <a:endParaRPr kumimoji="1" lang="zh-CN" altLang="en-US" sz="1600" b="1" i="0" u="none" strike="noStrike" cap="none" normalizeH="0" baseline="0">
                        <a:ln>
                          <a:noFill/>
                        </a:ln>
                        <a:solidFill>
                          <a:schemeClr val="tx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整合客户的信息，通过分析购买和服务的数据来支持销售决策</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包括建立多视图的客户信息，汇总车主的维修历史数据管理，并建立分析模型</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rgbClr val="000000"/>
                          </a:solidFill>
                          <a:effectLst/>
                          <a:latin typeface="+mn-ea"/>
                          <a:ea typeface="+mn-ea"/>
                        </a:rPr>
                        <a:t>完成营销平台的搭建</a:t>
                      </a:r>
                      <a:endParaRPr kumimoji="0" lang="zh-CN" altLang="en-US" sz="1400" b="0" i="0" u="none" strike="noStrike" cap="none" normalizeH="0" baseline="0">
                        <a:ln>
                          <a:noFill/>
                        </a:ln>
                        <a:solidFill>
                          <a:srgbClr val="000000"/>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B1. </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人力资源事务管理</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实现面向组织和人事的日常运作和管理信息化，实现员工及管理者使用频率最高的应用系统，提高员工工作效率</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包括系统管理，沟通与协作，通讯系统，业务管理，人力资源事务管理，个人辅助工具等功能</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各业务单元相关流程需求的清晰定义，分阶段实施策略</a:t>
                      </a:r>
                      <a:endParaRPr kumimoji="0" lang="zh-CN" altLang="en-US" sz="14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4"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-9</a:t>
            </a:r>
            <a:endParaRPr lang="zh-CN" altLang="en-US" sz="2400" dirty="0">
              <a:solidFill>
                <a:schemeClr val="bg1"/>
              </a:solidFill>
            </a:endParaRPr>
          </a:p>
        </p:txBody>
      </p:sp>
      <p:graphicFrame>
        <p:nvGraphicFramePr>
          <p:cNvPr id="4194351" name="Group 3"/>
          <p:cNvGraphicFramePr/>
          <p:nvPr/>
        </p:nvGraphicFramePr>
        <p:xfrm>
          <a:off x="444500" y="1339850"/>
          <a:ext cx="11371865" cy="4860925"/>
        </p:xfrm>
        <a:graphic>
          <a:graphicData uri="http://schemas.openxmlformats.org/drawingml/2006/table">
            <a:tbl>
              <a:tblPr/>
              <a:tblGrid>
                <a:gridCol w="2439335"/>
                <a:gridCol w="2737671"/>
                <a:gridCol w="3474737"/>
                <a:gridCol w="2720122"/>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项目名称</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目的</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描述及范围</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800" b="1" i="0" u="none" strike="noStrike" cap="none" normalizeH="0" baseline="0">
                          <a:ln>
                            <a:noFill/>
                          </a:ln>
                          <a:solidFill>
                            <a:schemeClr val="bg1"/>
                          </a:solidFill>
                          <a:effectLst/>
                          <a:latin typeface="+mn-ea"/>
                          <a:ea typeface="+mn-ea"/>
                        </a:rPr>
                        <a:t>实施前提</a:t>
                      </a:r>
                      <a:endParaRPr kumimoji="0" lang="zh-CN" altLang="en-US" sz="18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rgbClr val="000000"/>
                          </a:solidFill>
                          <a:effectLst/>
                          <a:latin typeface="+mn-ea"/>
                          <a:ea typeface="+mn-ea"/>
                        </a:rPr>
                        <a:t>B2.</a:t>
                      </a:r>
                      <a:endParaRPr kumimoji="1" lang="en-US" altLang="zh-CN"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rgbClr val="000000"/>
                          </a:solidFill>
                          <a:effectLst/>
                          <a:latin typeface="+mn-ea"/>
                          <a:ea typeface="+mn-ea"/>
                        </a:rPr>
                        <a:t>办公自助与协作</a:t>
                      </a:r>
                      <a:endParaRPr kumimoji="1" lang="zh-CN" altLang="en-US" sz="18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实现日常工作辅助工具，提高工作效率</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dirty="0">
                          <a:ln>
                            <a:noFill/>
                          </a:ln>
                          <a:solidFill>
                            <a:schemeClr val="tx1"/>
                          </a:solidFill>
                          <a:effectLst/>
                          <a:latin typeface="+mn-ea"/>
                          <a:ea typeface="+mn-ea"/>
                        </a:rPr>
                        <a:t>包括系统管理，沟通与协作，通讯系统，业务管理，人力资源事务管理，个人辅助工具</a:t>
                      </a:r>
                      <a:endParaRPr kumimoji="0" lang="zh-CN" altLang="en-US" sz="1600" b="0" i="0" u="none" strike="noStrike" cap="none" normalizeH="0" baseline="0" dirty="0">
                        <a:ln>
                          <a:noFill/>
                        </a:ln>
                        <a:solidFill>
                          <a:schemeClr val="tx1"/>
                        </a:solidFill>
                        <a:effectLst/>
                        <a:latin typeface="+mn-ea"/>
                        <a:ea typeface="+mn-ea"/>
                      </a:endParaRPr>
                    </a:p>
                    <a:p>
                      <a:pPr marL="278130" marR="0" lvl="1" indent="0" algn="l" defTabSz="914400" rtl="0" eaLnBrk="1" fontAlgn="base" latinLnBrk="0" hangingPunct="1">
                        <a:lnSpc>
                          <a:spcPct val="104000"/>
                        </a:lnSpc>
                        <a:spcBef>
                          <a:spcPct val="20000"/>
                        </a:spcBef>
                        <a:spcAft>
                          <a:spcPct val="0"/>
                        </a:spcAft>
                        <a:buClr>
                          <a:schemeClr val="accent1"/>
                        </a:buClr>
                        <a:buSzPct val="70000"/>
                        <a:buFont typeface="宋体" panose="02010600030101010101" pitchFamily="2" charset="-122"/>
                        <a:buNone/>
                      </a:pPr>
                      <a:endParaRPr kumimoji="0" lang="en-US" altLang="zh-CN" sz="16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zh-CN"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rgbClr val="000000"/>
                          </a:solidFill>
                          <a:effectLst/>
                          <a:latin typeface="+mn-ea"/>
                          <a:ea typeface="+mn-ea"/>
                        </a:rPr>
                        <a:t>B3. </a:t>
                      </a:r>
                      <a:endParaRPr kumimoji="1" lang="en-US" altLang="zh-CN"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rgbClr val="000000"/>
                          </a:solidFill>
                          <a:effectLst/>
                          <a:latin typeface="+mn-ea"/>
                          <a:ea typeface="+mn-ea"/>
                        </a:rPr>
                        <a:t>企业内部门户</a:t>
                      </a:r>
                      <a:endParaRPr kumimoji="1" lang="zh-CN" altLang="en-US"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8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为平台内部用户提供集成的信息技术工作环境，提高获取信息、知识和协同工作的效率，提升平台的整体运作效率</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企业内部门户包括员工电子档案，员工自助和经理自助等，集成内部工作流实现面向全员的统一入口，集成企业知识管理</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zh-CN" altLang="zh-CN"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49860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800" b="1" i="0" u="none" strike="noStrike" cap="none" normalizeH="0" baseline="0">
                          <a:ln>
                            <a:noFill/>
                          </a:ln>
                          <a:solidFill>
                            <a:srgbClr val="000000"/>
                          </a:solidFill>
                          <a:effectLst/>
                          <a:latin typeface="+mn-ea"/>
                          <a:ea typeface="+mn-ea"/>
                        </a:rPr>
                        <a:t>B4. </a:t>
                      </a:r>
                      <a:endParaRPr kumimoji="1" lang="en-US" altLang="zh-CN"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800" b="1" i="0" u="none" strike="noStrike" cap="none" normalizeH="0" baseline="0">
                          <a:ln>
                            <a:noFill/>
                          </a:ln>
                          <a:solidFill>
                            <a:srgbClr val="000000"/>
                          </a:solidFill>
                          <a:effectLst/>
                          <a:latin typeface="+mn-ea"/>
                          <a:ea typeface="+mn-ea"/>
                        </a:rPr>
                        <a:t>企业网站</a:t>
                      </a:r>
                      <a:endParaRPr kumimoji="1" lang="zh-CN" altLang="en-US"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8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8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作为统一访问入口，提供企业信息、产品、流程、功能等资源的统一展示和访问控制中心，提供更友好的服务界面</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0" i="0" u="none" strike="noStrike" cap="none" normalizeH="0" baseline="0">
                          <a:ln>
                            <a:noFill/>
                          </a:ln>
                          <a:solidFill>
                            <a:schemeClr val="tx1"/>
                          </a:solidFill>
                          <a:effectLst/>
                          <a:latin typeface="+mn-ea"/>
                          <a:ea typeface="+mn-ea"/>
                        </a:rPr>
                        <a:t>围绕客户信息管理和经销管理协同等业务为经销商和客户提供支持和沟通平台，包括公司介绍，产品发布，营销公关</a:t>
                      </a:r>
                      <a:endParaRPr kumimoji="0" lang="zh-CN" altLang="en-US" sz="16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zh-CN" altLang="zh-CN" sz="16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5"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未来XX公司规划的项目定义及实施分析</a:t>
            </a:r>
            <a:r>
              <a:rPr lang="en-US" altLang="zh-CN" sz="2400" dirty="0">
                <a:solidFill>
                  <a:schemeClr val="bg1"/>
                </a:solidFill>
              </a:rPr>
              <a:t>-10</a:t>
            </a:r>
            <a:endParaRPr lang="zh-CN" altLang="en-US" sz="2400" dirty="0">
              <a:solidFill>
                <a:schemeClr val="bg1"/>
              </a:solidFill>
            </a:endParaRPr>
          </a:p>
        </p:txBody>
      </p:sp>
      <p:graphicFrame>
        <p:nvGraphicFramePr>
          <p:cNvPr id="4194352" name="Group 32"/>
          <p:cNvGraphicFramePr/>
          <p:nvPr/>
        </p:nvGraphicFramePr>
        <p:xfrm>
          <a:off x="444499" y="1256141"/>
          <a:ext cx="11358987" cy="5325491"/>
        </p:xfrm>
        <a:graphic>
          <a:graphicData uri="http://schemas.openxmlformats.org/drawingml/2006/table">
            <a:tbl>
              <a:tblPr/>
              <a:tblGrid>
                <a:gridCol w="2436573"/>
                <a:gridCol w="2734571"/>
                <a:gridCol w="3470801"/>
                <a:gridCol w="2717042"/>
              </a:tblGrid>
              <a:tr h="36512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项目名称</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目的</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描述及范围</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600" b="1" i="0" u="none" strike="noStrike" cap="none" normalizeH="0" baseline="0">
                          <a:ln>
                            <a:noFill/>
                          </a:ln>
                          <a:solidFill>
                            <a:schemeClr val="bg1"/>
                          </a:solidFill>
                          <a:effectLst/>
                          <a:latin typeface="+mn-ea"/>
                          <a:ea typeface="+mn-ea"/>
                        </a:rPr>
                        <a:t>实施前提</a:t>
                      </a:r>
                      <a:endParaRPr kumimoji="0" lang="zh-CN" altLang="en-US" sz="1600" b="1" i="0" u="none" strike="noStrike" cap="none" normalizeH="0" baseline="0">
                        <a:ln>
                          <a:noFill/>
                        </a:ln>
                        <a:solidFill>
                          <a:schemeClr val="bg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chemeClr val="tx2"/>
                    </a:solidFill>
                  </a:tcPr>
                </a:tc>
              </a:tr>
              <a:tr h="162877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B5.</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企业知识管理</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增强企业内部知识积累与共享，以提升技术、产品和服务创新的绩效以及组织整体对外的竞争力，为企业内员工提供统一的信息服务</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与企业内部门户集成并实现单点登陆，包括企业知识门户，电子培训</a:t>
                      </a:r>
                      <a:r>
                        <a:rPr kumimoji="0" lang="en-US" altLang="zh-CN" sz="1400" b="0" i="0" u="none" strike="noStrike" cap="none" normalizeH="0" baseline="0">
                          <a:ln>
                            <a:noFill/>
                          </a:ln>
                          <a:solidFill>
                            <a:schemeClr val="tx1"/>
                          </a:solidFill>
                          <a:effectLst/>
                          <a:latin typeface="+mn-ea"/>
                          <a:ea typeface="+mn-ea"/>
                        </a:rPr>
                        <a:t>(E-Learning) </a:t>
                      </a:r>
                      <a:r>
                        <a:rPr kumimoji="0" lang="zh-CN" altLang="en-US" sz="1400" b="0" i="0" u="none" strike="noStrike" cap="none" normalizeH="0" baseline="0">
                          <a:ln>
                            <a:noFill/>
                          </a:ln>
                          <a:solidFill>
                            <a:schemeClr val="tx1"/>
                          </a:solidFill>
                          <a:effectLst/>
                          <a:latin typeface="+mn-ea"/>
                          <a:ea typeface="+mn-ea"/>
                        </a:rPr>
                        <a:t>，企业内容管理中心，搜索引擎</a:t>
                      </a:r>
                      <a:endParaRPr kumimoji="0" lang="zh-CN" altLang="en-US" sz="1400" b="0" i="0" u="none" strike="noStrike" cap="none" normalizeH="0" baseline="0">
                        <a:ln>
                          <a:noFill/>
                        </a:ln>
                        <a:solidFill>
                          <a:schemeClr val="tx1"/>
                        </a:solidFill>
                        <a:effectLst/>
                        <a:latin typeface="+mn-ea"/>
                        <a:ea typeface="+mn-ea"/>
                      </a:endParaRPr>
                    </a:p>
                    <a:p>
                      <a:pPr marL="278130" marR="0" lvl="1" indent="0" algn="l" defTabSz="914400" rtl="0" eaLnBrk="1" fontAlgn="base" latinLnBrk="0" hangingPunct="1">
                        <a:lnSpc>
                          <a:spcPct val="104000"/>
                        </a:lnSpc>
                        <a:spcBef>
                          <a:spcPct val="20000"/>
                        </a:spcBef>
                        <a:spcAft>
                          <a:spcPct val="0"/>
                        </a:spcAft>
                        <a:buClr>
                          <a:schemeClr val="accent1"/>
                        </a:buClr>
                        <a:buSzPct val="70000"/>
                        <a:buFont typeface="宋体" panose="02010600030101010101" pitchFamily="2" charset="-12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zh-CN"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27635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C1. </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数据交换平台</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为企业内的各类应用提供数据转换和集成服务，实现信息交换的标准化</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通过建立交换数据流控制，数据消息模型，数据交换通讯协议实现日志</a:t>
                      </a:r>
                      <a:r>
                        <a:rPr kumimoji="0" lang="en-US" altLang="zh-CN" sz="1400" b="0" i="0" u="none" strike="noStrike" cap="none" normalizeH="0" baseline="0">
                          <a:ln>
                            <a:noFill/>
                          </a:ln>
                          <a:solidFill>
                            <a:schemeClr val="tx1"/>
                          </a:solidFill>
                          <a:effectLst/>
                          <a:latin typeface="+mn-ea"/>
                          <a:ea typeface="+mn-ea"/>
                        </a:rPr>
                        <a:t>/</a:t>
                      </a:r>
                      <a:r>
                        <a:rPr kumimoji="0" lang="zh-CN" altLang="en-US" sz="1400" b="0" i="0" u="none" strike="noStrike" cap="none" normalizeH="0" baseline="0">
                          <a:ln>
                            <a:noFill/>
                          </a:ln>
                          <a:solidFill>
                            <a:schemeClr val="tx1"/>
                          </a:solidFill>
                          <a:effectLst/>
                          <a:latin typeface="+mn-ea"/>
                          <a:ea typeface="+mn-ea"/>
                        </a:rPr>
                        <a:t>审计管理，数据消息路由管理，安全管理，报表管理，平台管理等功能</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围绕</a:t>
                      </a:r>
                      <a:r>
                        <a:rPr kumimoji="0" lang="en-US" altLang="zh-CN" sz="1400" b="0" i="0" u="none" strike="noStrike" cap="none" normalizeH="0" baseline="0">
                          <a:ln>
                            <a:noFill/>
                          </a:ln>
                          <a:solidFill>
                            <a:schemeClr val="tx1"/>
                          </a:solidFill>
                          <a:effectLst/>
                          <a:latin typeface="+mn-ea"/>
                          <a:ea typeface="+mn-ea"/>
                        </a:rPr>
                        <a:t>ERP</a:t>
                      </a:r>
                      <a:r>
                        <a:rPr kumimoji="0" lang="zh-CN" altLang="en-US" sz="1400" b="0" i="0" u="none" strike="noStrike" cap="none" normalizeH="0" baseline="0">
                          <a:ln>
                            <a:noFill/>
                          </a:ln>
                          <a:solidFill>
                            <a:schemeClr val="tx1"/>
                          </a:solidFill>
                          <a:effectLst/>
                          <a:latin typeface="+mn-ea"/>
                          <a:ea typeface="+mn-ea"/>
                        </a:rPr>
                        <a:t>应用所界定的应用边界定义数据交换内容和要求</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r h="1276350">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en-US" altLang="zh-CN" sz="1600" b="1" i="0" u="none" strike="noStrike" cap="none" normalizeH="0" baseline="0">
                          <a:ln>
                            <a:noFill/>
                          </a:ln>
                          <a:solidFill>
                            <a:srgbClr val="000000"/>
                          </a:solidFill>
                          <a:effectLst/>
                          <a:latin typeface="+mn-ea"/>
                          <a:ea typeface="+mn-ea"/>
                        </a:rPr>
                        <a:t>C2.</a:t>
                      </a:r>
                      <a:endParaRPr kumimoji="1" lang="en-US" altLang="zh-CN"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1" lang="zh-CN" altLang="en-US" sz="1600" b="1" i="0" u="none" strike="noStrike" cap="none" normalizeH="0" baseline="0">
                          <a:ln>
                            <a:noFill/>
                          </a:ln>
                          <a:solidFill>
                            <a:srgbClr val="000000"/>
                          </a:solidFill>
                          <a:effectLst/>
                          <a:latin typeface="+mn-ea"/>
                          <a:ea typeface="+mn-ea"/>
                        </a:rPr>
                        <a:t>数据仓库应用</a:t>
                      </a: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zh-CN" altLang="en-US" sz="1600" b="1" i="0" u="none" strike="noStrike" cap="none" normalizeH="0" baseline="0">
                        <a:ln>
                          <a:noFill/>
                        </a:ln>
                        <a:solidFill>
                          <a:srgbClr val="000000"/>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1" lang="en-US" altLang="zh-CN" sz="1600" b="1" i="0" u="none" strike="noStrike" cap="none" normalizeH="0" baseline="0">
                        <a:ln>
                          <a:noFill/>
                        </a:ln>
                        <a:solidFill>
                          <a:srgbClr val="000000"/>
                        </a:solidFill>
                        <a:effectLst/>
                        <a:latin typeface="+mn-ea"/>
                        <a:ea typeface="+mn-ea"/>
                      </a:endParaRPr>
                    </a:p>
                  </a:txBody>
                  <a:tcPr marL="45720" marR="4572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solidFill>
                      <a:srgbClr val="EAEAEA"/>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提供基于数据库的数据存储和分析功能，提高企业竞争力，并为企业管理决策提供重要支持</a:t>
                      </a:r>
                      <a:endParaRPr kumimoji="0" lang="zh-CN" altLang="en-US" sz="1400" b="0" i="0" u="none" strike="noStrike" cap="none" normalizeH="0" baseline="0">
                        <a:ln>
                          <a:noFill/>
                        </a:ln>
                        <a:solidFill>
                          <a:schemeClr val="tx1"/>
                        </a:solidFill>
                        <a:effectLst/>
                        <a:latin typeface="+mn-ea"/>
                        <a:ea typeface="+mn-ea"/>
                      </a:endParaRPr>
                    </a:p>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a:ln>
                            <a:noFill/>
                          </a:ln>
                          <a:solidFill>
                            <a:schemeClr val="tx1"/>
                          </a:solidFill>
                          <a:effectLst/>
                          <a:latin typeface="+mn-ea"/>
                          <a:ea typeface="+mn-ea"/>
                        </a:rPr>
                        <a:t>通过集成、整合、加工关键信息，实现专题分析功能，包括汇总业务数据，统计报表和分析，商业职能分析等</a:t>
                      </a:r>
                      <a:endParaRPr kumimoji="0" lang="zh-CN" altLang="en-US" sz="1400" b="0" i="0" u="none" strike="noStrike" cap="none" normalizeH="0" baseline="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zh-CN" altLang="en-US" sz="1400" b="0" i="0" u="none" strike="noStrike" cap="none" normalizeH="0" baseline="0" dirty="0">
                          <a:ln>
                            <a:noFill/>
                          </a:ln>
                          <a:solidFill>
                            <a:schemeClr val="tx1"/>
                          </a:solidFill>
                          <a:effectLst/>
                          <a:latin typeface="+mn-ea"/>
                          <a:ea typeface="+mn-ea"/>
                        </a:rPr>
                        <a:t>随着各应用系统实施上线积累应用数据，同时 数据架构成熟度逐步提高</a:t>
                      </a:r>
                      <a:endParaRPr kumimoji="0" lang="zh-CN" altLang="en-US" sz="1400" b="0" i="0" u="none" strike="noStrike" cap="none" normalizeH="0" baseline="0" dirty="0">
                        <a:ln>
                          <a:noFill/>
                        </a:ln>
                        <a:solidFill>
                          <a:schemeClr val="tx1"/>
                        </a:solidFill>
                        <a:effectLst/>
                        <a:latin typeface="+mn-ea"/>
                        <a:ea typeface="+mn-ea"/>
                      </a:endParaRPr>
                    </a:p>
                  </a:txBody>
                  <a:tcPr marL="45720" marR="457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headEnd type="none" w="med" len="med"/>
                      <a:tailEnd type="none" w="med" len="med"/>
                    </a:lnTlToBr>
                    <a:lnBlToTr>
                      <a:noFill/>
                      <a:headEnd type="none" w="med" len="med"/>
                      <a:tailEnd type="none" w="med" len="med"/>
                    </a:lnBlToTr>
                    <a:noFill/>
                  </a:tcPr>
                </a:tc>
              </a:tr>
            </a:tbl>
          </a:graphicData>
        </a:graphic>
      </p:graphicFrame>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6" name="标题 4"/>
          <p:cNvSpPr>
            <a:spLocks noGrp="1"/>
          </p:cNvSpPr>
          <p:nvPr>
            <p:ph type="title"/>
          </p:nvPr>
        </p:nvSpPr>
        <p:spPr>
          <a:xfrm>
            <a:off x="4778135" y="3087442"/>
            <a:ext cx="5988603" cy="895350"/>
          </a:xfrm>
        </p:spPr>
        <p:txBody>
          <a:bodyPr>
            <a:normAutofit/>
          </a:bodyPr>
          <a:lstStyle/>
          <a:p>
            <a:r>
              <a:rPr lang="zh-CN" altLang="en-US" sz="3600" dirty="0"/>
              <a:t>XX公司信息化项目规划建议</a:t>
            </a:r>
            <a:endParaRPr lang="zh-CN" altLang="en-US" sz="3600" dirty="0"/>
          </a:p>
        </p:txBody>
      </p:sp>
      <p:sp>
        <p:nvSpPr>
          <p:cNvPr id="1054027" name="文本框 8"/>
          <p:cNvSpPr txBox="1"/>
          <p:nvPr/>
        </p:nvSpPr>
        <p:spPr>
          <a:xfrm>
            <a:off x="3673094" y="3041461"/>
            <a:ext cx="1029774" cy="895350"/>
          </a:xfrm>
          <a:prstGeom prst="rect">
            <a:avLst/>
          </a:prstGeom>
          <a:noFill/>
          <a:ln w="117475">
            <a:noFill/>
          </a:ln>
        </p:spPr>
        <p:txBody>
          <a:bodyPr wrap="none" rtlCol="0">
            <a:prstTxWarp prst="textPlai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pPr>
            <a:r>
              <a:rPr kumimoji="0" lang="en-US" altLang="zh-CN"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rPr>
              <a:t>03</a:t>
            </a:r>
            <a:endParaRPr kumimoji="0" lang="zh-CN" altLang="en-US" sz="1800" b="0" i="0" u="none" strike="noStrike" kern="1200" cap="none" spc="100" normalizeH="0" baseline="0" noProof="0" dirty="0">
              <a:ln>
                <a:noFill/>
              </a:ln>
              <a:solidFill>
                <a:srgbClr val="FFFFFF"/>
              </a:solidFill>
              <a:effectLst/>
              <a:uLnTx/>
              <a:uFillTx/>
              <a:latin typeface="Impact" panose="020B0806030902050204" pitchFamily="34" charset="0"/>
              <a:ea typeface="微软雅黑" panose="020B0503020204020204" charset="-122"/>
              <a:cs typeface="Arial" panose="020B0604020202020204" pitchFamily="34" charset="0"/>
            </a:endParaRPr>
          </a:p>
        </p:txBody>
      </p:sp>
      <p:sp>
        <p:nvSpPr>
          <p:cNvPr id="1054028" name="矩形 1"/>
          <p:cNvSpPr/>
          <p:nvPr/>
        </p:nvSpPr>
        <p:spPr>
          <a:xfrm>
            <a:off x="4323818" y="4077860"/>
            <a:ext cx="6096000" cy="2505455"/>
          </a:xfrm>
          <a:prstGeom prst="rect">
            <a:avLst/>
          </a:prstGeom>
        </p:spPr>
        <p:txBody>
          <a:bodyPr>
            <a:spAutoFit/>
          </a:bodyPr>
          <a:lstStyle/>
          <a:p>
            <a:pPr marL="457200" marR="0" lvl="1" indent="0" algn="l" defTabSz="914400" rtl="0" eaLnBrk="1" fontAlgn="auto" latinLnBrk="0" hangingPunct="1">
              <a:lnSpc>
                <a:spcPct val="140000"/>
              </a:lnSpc>
              <a:spcBef>
                <a:spcPct val="50000"/>
              </a:spcBef>
              <a:spcAft>
                <a:spcPts val="0"/>
              </a:spcAft>
              <a:buClrTx/>
              <a:buSzTx/>
              <a:buFont typeface="Wingdings" panose="05000000000000000000" pitchFamily="2" charset="2"/>
              <a:buChar char="p"/>
            </a:pPr>
            <a:r>
              <a:rPr kumimoji="0" lang="zh-CN" altLang="en-US" sz="2400" b="0" i="0" u="none" strike="noStrike" kern="1200" cap="none" spc="0" normalizeH="0" baseline="0" noProof="0" dirty="0">
                <a:ln>
                  <a:noFill/>
                </a:ln>
                <a:solidFill>
                  <a:srgbClr val="FFFFFF">
                    <a:lumMod val="75000"/>
                  </a:srgbClr>
                </a:solidFill>
                <a:effectLst/>
                <a:uLnTx/>
                <a:uFillTx/>
                <a:latin typeface="Arial" panose="020B0604020202020204"/>
                <a:ea typeface="微软雅黑" panose="020B0503020204020204" charset="-122"/>
                <a:cs typeface="+mn-cs"/>
              </a:rPr>
              <a:t>XX公司信息化项目规划原则及方法</a:t>
            </a:r>
            <a:endParaRPr kumimoji="0" lang="zh-CN" altLang="en-US" sz="2400" b="0" i="0" u="none" strike="noStrike" kern="1200" cap="none" spc="0" normalizeH="0" baseline="0" noProof="0" dirty="0">
              <a:ln>
                <a:noFill/>
              </a:ln>
              <a:solidFill>
                <a:srgbClr val="FFFFFF">
                  <a:lumMod val="75000"/>
                </a:srgbClr>
              </a:solidFill>
              <a:effectLst/>
              <a:uLnTx/>
              <a:uFillTx/>
              <a:latin typeface="Arial" panose="020B0604020202020204"/>
              <a:ea typeface="微软雅黑" panose="020B0503020204020204" charset="-122"/>
              <a:cs typeface="+mn-cs"/>
            </a:endParaRPr>
          </a:p>
          <a:p>
            <a:pPr marL="457200" marR="0" lvl="1" indent="0" algn="l" defTabSz="914400" rtl="0" eaLnBrk="1" fontAlgn="auto" latinLnBrk="0" hangingPunct="1">
              <a:lnSpc>
                <a:spcPct val="140000"/>
              </a:lnSpc>
              <a:spcBef>
                <a:spcPct val="50000"/>
              </a:spcBef>
              <a:spcAft>
                <a:spcPts val="0"/>
              </a:spcAft>
              <a:buClrTx/>
              <a:buSzTx/>
              <a:buFont typeface="Wingdings" panose="05000000000000000000" pitchFamily="2" charset="2"/>
              <a:buChar char="p"/>
            </a:pPr>
            <a:r>
              <a:rPr lang="zh-CN" altLang="en-US" sz="2400" dirty="0">
                <a:solidFill>
                  <a:srgbClr val="FFFFFF">
                    <a:lumMod val="75000"/>
                  </a:srgbClr>
                </a:solidFill>
                <a:latin typeface="Arial" panose="020B0604020202020204"/>
                <a:ea typeface="微软雅黑" panose="020B0503020204020204" charset="-122"/>
              </a:rPr>
              <a:t>XX公司信息化项目定义及分析</a:t>
            </a:r>
            <a:endParaRPr lang="zh-CN" altLang="en-US" sz="2400" dirty="0">
              <a:solidFill>
                <a:srgbClr val="FFFFFF">
                  <a:lumMod val="75000"/>
                </a:srgbClr>
              </a:solidFill>
              <a:latin typeface="Arial" panose="020B0604020202020204"/>
              <a:ea typeface="微软雅黑" panose="020B0503020204020204" charset="-122"/>
            </a:endParaRPr>
          </a:p>
          <a:p>
            <a:pPr marL="457200" marR="0" lvl="1" indent="0" algn="l" defTabSz="914400" rtl="0" eaLnBrk="1" fontAlgn="auto" latinLnBrk="0" hangingPunct="1">
              <a:lnSpc>
                <a:spcPct val="140000"/>
              </a:lnSpc>
              <a:spcBef>
                <a:spcPct val="50000"/>
              </a:spcBef>
              <a:spcAft>
                <a:spcPts val="0"/>
              </a:spcAft>
              <a:buClrTx/>
              <a:buSzTx/>
              <a:buFont typeface="Wingdings" panose="05000000000000000000" pitchFamily="2" charset="2"/>
              <a:buChar char="p"/>
            </a:pPr>
            <a:r>
              <a:rPr lang="zh-CN" altLang="en-US" sz="2400" b="1" dirty="0">
                <a:solidFill>
                  <a:srgbClr val="FFFF00"/>
                </a:solidFill>
                <a:latin typeface="Arial" panose="020B0604020202020204"/>
                <a:ea typeface="微软雅黑" panose="020B0503020204020204" charset="-122"/>
              </a:rPr>
              <a:t>XX公司信息化项目实施路径规划</a:t>
            </a:r>
            <a:endParaRPr lang="zh-CN" altLang="en-US" sz="2400" b="1" dirty="0">
              <a:solidFill>
                <a:srgbClr val="FFFF00"/>
              </a:solidFill>
              <a:latin typeface="Arial" panose="020B0604020202020204"/>
              <a:ea typeface="微软雅黑" panose="020B0503020204020204" charset="-122"/>
            </a:endParaRP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29"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按照项目优先级和阶段划分的方法，同时分析项目间的依赖关系来划分项目实施的阶段，我们采用如下评定项目优先级的方法 </a:t>
            </a:r>
            <a:endParaRPr lang="zh-CN" altLang="en-US" sz="2400" dirty="0">
              <a:solidFill>
                <a:schemeClr val="bg1"/>
              </a:solidFill>
            </a:endParaRPr>
          </a:p>
        </p:txBody>
      </p:sp>
      <p:grpSp>
        <p:nvGrpSpPr>
          <p:cNvPr id="743" name="组合 25"/>
          <p:cNvGrpSpPr/>
          <p:nvPr/>
        </p:nvGrpSpPr>
        <p:grpSpPr>
          <a:xfrm>
            <a:off x="457200" y="1447800"/>
            <a:ext cx="11307651" cy="5135563"/>
            <a:chOff x="457200" y="1447800"/>
            <a:chExt cx="8229600" cy="5135563"/>
          </a:xfrm>
        </p:grpSpPr>
        <p:grpSp>
          <p:nvGrpSpPr>
            <p:cNvPr id="744" name="Group 4"/>
            <p:cNvGrpSpPr/>
            <p:nvPr/>
          </p:nvGrpSpPr>
          <p:grpSpPr bwMode="auto">
            <a:xfrm>
              <a:off x="457200" y="1447800"/>
              <a:ext cx="8229600" cy="685800"/>
              <a:chOff x="288" y="1104"/>
              <a:chExt cx="5184" cy="432"/>
            </a:xfrm>
          </p:grpSpPr>
          <p:sp>
            <p:nvSpPr>
              <p:cNvPr id="1054030" name="AutoShape 5"/>
              <p:cNvSpPr>
                <a:spLocks noChangeArrowheads="1"/>
              </p:cNvSpPr>
              <p:nvPr/>
            </p:nvSpPr>
            <p:spPr bwMode="auto">
              <a:xfrm>
                <a:off x="288" y="1104"/>
                <a:ext cx="1440" cy="432"/>
              </a:xfrm>
              <a:prstGeom prst="homePlate">
                <a:avLst>
                  <a:gd name="adj" fmla="val 35818"/>
                </a:avLst>
              </a:prstGeom>
              <a:solidFill>
                <a:schemeClr val="accent1"/>
              </a:solidFill>
              <a:ln>
                <a:noFill/>
              </a:ln>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909955" indent="-336550" algn="l">
                  <a:defRPr>
                    <a:solidFill>
                      <a:schemeClr val="tx1"/>
                    </a:solidFill>
                    <a:latin typeface="Arial" panose="020B0604020202020204" pitchFamily="34" charset="0"/>
                    <a:ea typeface="宋体" panose="02010600030101010101" pitchFamily="2" charset="-122"/>
                  </a:defRPr>
                </a:lvl2pPr>
                <a:lvl3pPr marL="1365250" indent="-225425" algn="l">
                  <a:defRPr>
                    <a:solidFill>
                      <a:schemeClr val="tx1"/>
                    </a:solidFill>
                    <a:latin typeface="Arial" panose="020B0604020202020204" pitchFamily="34" charset="0"/>
                    <a:ea typeface="宋体" panose="02010600030101010101" pitchFamily="2" charset="-122"/>
                  </a:defRPr>
                </a:lvl3pPr>
                <a:lvl4pPr marL="1833880" indent="-170180" algn="l">
                  <a:defRPr>
                    <a:solidFill>
                      <a:schemeClr val="tx1"/>
                    </a:solidFill>
                    <a:latin typeface="Arial" panose="020B0604020202020204" pitchFamily="34" charset="0"/>
                    <a:ea typeface="宋体" panose="02010600030101010101" pitchFamily="2" charset="-122"/>
                  </a:defRPr>
                </a:lvl4pPr>
                <a:lvl5pPr marL="2279650" indent="-116205" algn="l">
                  <a:defRPr>
                    <a:solidFill>
                      <a:schemeClr val="tx1"/>
                    </a:solidFill>
                    <a:latin typeface="Arial" panose="020B0604020202020204" pitchFamily="34" charset="0"/>
                    <a:ea typeface="宋体" panose="02010600030101010101" pitchFamily="2" charset="-122"/>
                  </a:defRPr>
                </a:lvl5pPr>
                <a:lvl6pPr marL="27368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1940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12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084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spcBef>
                    <a:spcPct val="50000"/>
                  </a:spcBef>
                </a:pPr>
                <a:r>
                  <a:rPr lang="zh-CN" altLang="en-US" sz="1600" b="1">
                    <a:solidFill>
                      <a:schemeClr val="bg1"/>
                    </a:solidFill>
                    <a:latin typeface="+mn-ea"/>
                    <a:ea typeface="+mn-ea"/>
                  </a:rPr>
                  <a:t>业务重要性</a:t>
                </a:r>
                <a:endParaRPr lang="zh-CN" altLang="en-US" sz="1600" b="1">
                  <a:solidFill>
                    <a:schemeClr val="bg1"/>
                  </a:solidFill>
                  <a:latin typeface="+mn-ea"/>
                  <a:ea typeface="+mn-ea"/>
                </a:endParaRPr>
              </a:p>
            </p:txBody>
          </p:sp>
          <p:sp>
            <p:nvSpPr>
              <p:cNvPr id="1054031" name="Rectangle 6"/>
              <p:cNvSpPr>
                <a:spLocks noChangeArrowheads="1"/>
              </p:cNvSpPr>
              <p:nvPr/>
            </p:nvSpPr>
            <p:spPr bwMode="auto">
              <a:xfrm>
                <a:off x="1787" y="1104"/>
                <a:ext cx="3685" cy="432"/>
              </a:xfrm>
              <a:prstGeom prst="rect">
                <a:avLst/>
              </a:prstGeom>
              <a:solidFill>
                <a:schemeClr val="bg1"/>
              </a:solidFill>
              <a:ln w="9525">
                <a:solidFill>
                  <a:schemeClr val="accent2"/>
                </a:solidFill>
                <a:miter lim="800000"/>
              </a:ln>
              <a:effectLst/>
            </p:spPr>
            <p:txBody>
              <a:bodyPr lIns="45720" rIns="0" anchor="ctr"/>
              <a:lstStyle>
                <a:lvl1pPr marL="236855" indent="-1778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90000"/>
                  </a:lnSpc>
                  <a:spcBef>
                    <a:spcPct val="25000"/>
                  </a:spcBef>
                  <a:buClr>
                    <a:srgbClr val="3333CC"/>
                  </a:buClr>
                  <a:buSzPct val="125000"/>
                  <a:buFont typeface="Wingdings" panose="05000000000000000000" pitchFamily="2" charset="2"/>
                  <a:buChar char="§"/>
                </a:pPr>
                <a:r>
                  <a:rPr lang="zh-CN" altLang="en-US" sz="1400" dirty="0">
                    <a:latin typeface="+mn-ea"/>
                    <a:ea typeface="+mn-ea"/>
                  </a:rPr>
                  <a:t>根据现状调研结果，对项目能够达成企业业务战略目标的符合程度划分，完全符合为“较高”，部分或间接符合为“较低”</a:t>
                </a:r>
                <a:endParaRPr lang="zh-CN" altLang="en-US" sz="1400" dirty="0">
                  <a:latin typeface="+mn-ea"/>
                  <a:ea typeface="+mn-ea"/>
                </a:endParaRPr>
              </a:p>
            </p:txBody>
          </p:sp>
        </p:grpSp>
        <p:grpSp>
          <p:nvGrpSpPr>
            <p:cNvPr id="745" name="Group 7"/>
            <p:cNvGrpSpPr/>
            <p:nvPr/>
          </p:nvGrpSpPr>
          <p:grpSpPr bwMode="auto">
            <a:xfrm>
              <a:off x="457200" y="2209800"/>
              <a:ext cx="8229600" cy="838200"/>
              <a:chOff x="288" y="1104"/>
              <a:chExt cx="5184" cy="432"/>
            </a:xfrm>
          </p:grpSpPr>
          <p:sp>
            <p:nvSpPr>
              <p:cNvPr id="1054032" name="AutoShape 8"/>
              <p:cNvSpPr>
                <a:spLocks noChangeArrowheads="1"/>
              </p:cNvSpPr>
              <p:nvPr/>
            </p:nvSpPr>
            <p:spPr bwMode="auto">
              <a:xfrm>
                <a:off x="288" y="1104"/>
                <a:ext cx="1440" cy="432"/>
              </a:xfrm>
              <a:prstGeom prst="homePlate">
                <a:avLst>
                  <a:gd name="adj" fmla="val 35818"/>
                </a:avLst>
              </a:prstGeom>
              <a:solidFill>
                <a:schemeClr val="accent1"/>
              </a:solidFill>
              <a:ln>
                <a:noFill/>
              </a:ln>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909955" indent="-336550" algn="l">
                  <a:defRPr>
                    <a:solidFill>
                      <a:schemeClr val="tx1"/>
                    </a:solidFill>
                    <a:latin typeface="Arial" panose="020B0604020202020204" pitchFamily="34" charset="0"/>
                    <a:ea typeface="宋体" panose="02010600030101010101" pitchFamily="2" charset="-122"/>
                  </a:defRPr>
                </a:lvl2pPr>
                <a:lvl3pPr marL="1365250" indent="-225425" algn="l">
                  <a:defRPr>
                    <a:solidFill>
                      <a:schemeClr val="tx1"/>
                    </a:solidFill>
                    <a:latin typeface="Arial" panose="020B0604020202020204" pitchFamily="34" charset="0"/>
                    <a:ea typeface="宋体" panose="02010600030101010101" pitchFamily="2" charset="-122"/>
                  </a:defRPr>
                </a:lvl3pPr>
                <a:lvl4pPr marL="1833880" indent="-170180" algn="l">
                  <a:defRPr>
                    <a:solidFill>
                      <a:schemeClr val="tx1"/>
                    </a:solidFill>
                    <a:latin typeface="Arial" panose="020B0604020202020204" pitchFamily="34" charset="0"/>
                    <a:ea typeface="宋体" panose="02010600030101010101" pitchFamily="2" charset="-122"/>
                  </a:defRPr>
                </a:lvl4pPr>
                <a:lvl5pPr marL="2279650" indent="-116205" algn="l">
                  <a:defRPr>
                    <a:solidFill>
                      <a:schemeClr val="tx1"/>
                    </a:solidFill>
                    <a:latin typeface="Arial" panose="020B0604020202020204" pitchFamily="34" charset="0"/>
                    <a:ea typeface="宋体" panose="02010600030101010101" pitchFamily="2" charset="-122"/>
                  </a:defRPr>
                </a:lvl5pPr>
                <a:lvl6pPr marL="27368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1940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12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084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spcBef>
                    <a:spcPct val="50000"/>
                  </a:spcBef>
                </a:pPr>
                <a:r>
                  <a:rPr lang="zh-CN" altLang="en-US" sz="1600" b="1">
                    <a:solidFill>
                      <a:schemeClr val="bg1"/>
                    </a:solidFill>
                    <a:latin typeface="+mn-ea"/>
                    <a:ea typeface="+mn-ea"/>
                  </a:rPr>
                  <a:t>业务紧迫性</a:t>
                </a:r>
                <a:endParaRPr lang="zh-CN" altLang="en-US" sz="1600" b="1">
                  <a:solidFill>
                    <a:schemeClr val="bg1"/>
                  </a:solidFill>
                  <a:latin typeface="+mn-ea"/>
                  <a:ea typeface="+mn-ea"/>
                </a:endParaRPr>
              </a:p>
            </p:txBody>
          </p:sp>
          <p:sp>
            <p:nvSpPr>
              <p:cNvPr id="1054033" name="Rectangle 9"/>
              <p:cNvSpPr>
                <a:spLocks noChangeArrowheads="1"/>
              </p:cNvSpPr>
              <p:nvPr/>
            </p:nvSpPr>
            <p:spPr bwMode="auto">
              <a:xfrm>
                <a:off x="1787" y="1104"/>
                <a:ext cx="3685" cy="432"/>
              </a:xfrm>
              <a:prstGeom prst="rect">
                <a:avLst/>
              </a:prstGeom>
              <a:solidFill>
                <a:schemeClr val="bg1"/>
              </a:solidFill>
              <a:ln w="9525">
                <a:solidFill>
                  <a:schemeClr val="accent2"/>
                </a:solidFill>
                <a:miter lim="800000"/>
              </a:ln>
              <a:effectLst/>
            </p:spPr>
            <p:txBody>
              <a:bodyPr lIns="45720" rIns="0" anchor="ctr"/>
              <a:lstStyle>
                <a:lvl1pPr marL="236855" indent="-1778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90000"/>
                  </a:lnSpc>
                  <a:spcBef>
                    <a:spcPct val="25000"/>
                  </a:spcBef>
                  <a:buClr>
                    <a:srgbClr val="3333CC"/>
                  </a:buClr>
                  <a:buSzPct val="125000"/>
                  <a:buFont typeface="Wingdings" panose="05000000000000000000" pitchFamily="2" charset="2"/>
                  <a:buChar char="§"/>
                </a:pPr>
                <a:r>
                  <a:rPr lang="zh-CN" altLang="en-US" sz="1400">
                    <a:latin typeface="+mn-ea"/>
                    <a:ea typeface="+mn-ea"/>
                  </a:rPr>
                  <a:t>业务部门的需求明确，对项目重要性的认知度高，已经纳入业务发展计划需要尽快实施的，其紧迫性为“较高” </a:t>
                </a:r>
                <a:endParaRPr lang="zh-CN" altLang="en-US" sz="1400">
                  <a:latin typeface="+mn-ea"/>
                  <a:ea typeface="+mn-ea"/>
                </a:endParaRPr>
              </a:p>
              <a:p>
                <a:pPr>
                  <a:lnSpc>
                    <a:spcPct val="90000"/>
                  </a:lnSpc>
                  <a:spcBef>
                    <a:spcPct val="25000"/>
                  </a:spcBef>
                  <a:buClr>
                    <a:srgbClr val="3333CC"/>
                  </a:buClr>
                  <a:buSzPct val="125000"/>
                  <a:buFont typeface="Wingdings" panose="05000000000000000000" pitchFamily="2" charset="2"/>
                  <a:buChar char="§"/>
                </a:pPr>
                <a:r>
                  <a:rPr lang="zh-CN" altLang="en-US" sz="1400">
                    <a:latin typeface="+mn-ea"/>
                    <a:ea typeface="+mn-ea"/>
                  </a:rPr>
                  <a:t>对于已有短期替代方法，</a:t>
                </a:r>
                <a:r>
                  <a:rPr lang="en-US" altLang="zh-CN" sz="1400">
                    <a:latin typeface="+mn-ea"/>
                    <a:ea typeface="+mn-ea"/>
                  </a:rPr>
                  <a:t>IT</a:t>
                </a:r>
                <a:r>
                  <a:rPr lang="zh-CN" altLang="en-US" sz="1400">
                    <a:latin typeface="+mn-ea"/>
                    <a:ea typeface="+mn-ea"/>
                  </a:rPr>
                  <a:t>系统支持能力有待提高的，可远期实现的其业务紧迫性设置为“较低” </a:t>
                </a:r>
                <a:endParaRPr lang="zh-CN" altLang="en-US" sz="1400">
                  <a:latin typeface="+mn-ea"/>
                  <a:ea typeface="+mn-ea"/>
                </a:endParaRPr>
              </a:p>
            </p:txBody>
          </p:sp>
        </p:grpSp>
        <p:grpSp>
          <p:nvGrpSpPr>
            <p:cNvPr id="746" name="Group 10"/>
            <p:cNvGrpSpPr/>
            <p:nvPr/>
          </p:nvGrpSpPr>
          <p:grpSpPr bwMode="auto">
            <a:xfrm>
              <a:off x="457200" y="3124200"/>
              <a:ext cx="8229600" cy="685800"/>
              <a:chOff x="288" y="1104"/>
              <a:chExt cx="5184" cy="432"/>
            </a:xfrm>
          </p:grpSpPr>
          <p:sp>
            <p:nvSpPr>
              <p:cNvPr id="1054034" name="AutoShape 11"/>
              <p:cNvSpPr>
                <a:spLocks noChangeArrowheads="1"/>
              </p:cNvSpPr>
              <p:nvPr/>
            </p:nvSpPr>
            <p:spPr bwMode="auto">
              <a:xfrm>
                <a:off x="288" y="1104"/>
                <a:ext cx="1440" cy="432"/>
              </a:xfrm>
              <a:prstGeom prst="homePlate">
                <a:avLst>
                  <a:gd name="adj" fmla="val 35818"/>
                </a:avLst>
              </a:prstGeom>
              <a:solidFill>
                <a:schemeClr val="accent1"/>
              </a:solidFill>
              <a:ln>
                <a:noFill/>
              </a:ln>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909955" indent="-336550" algn="l">
                  <a:defRPr>
                    <a:solidFill>
                      <a:schemeClr val="tx1"/>
                    </a:solidFill>
                    <a:latin typeface="Arial" panose="020B0604020202020204" pitchFamily="34" charset="0"/>
                    <a:ea typeface="宋体" panose="02010600030101010101" pitchFamily="2" charset="-122"/>
                  </a:defRPr>
                </a:lvl2pPr>
                <a:lvl3pPr marL="1365250" indent="-225425" algn="l">
                  <a:defRPr>
                    <a:solidFill>
                      <a:schemeClr val="tx1"/>
                    </a:solidFill>
                    <a:latin typeface="Arial" panose="020B0604020202020204" pitchFamily="34" charset="0"/>
                    <a:ea typeface="宋体" panose="02010600030101010101" pitchFamily="2" charset="-122"/>
                  </a:defRPr>
                </a:lvl3pPr>
                <a:lvl4pPr marL="1833880" indent="-170180" algn="l">
                  <a:defRPr>
                    <a:solidFill>
                      <a:schemeClr val="tx1"/>
                    </a:solidFill>
                    <a:latin typeface="Arial" panose="020B0604020202020204" pitchFamily="34" charset="0"/>
                    <a:ea typeface="宋体" panose="02010600030101010101" pitchFamily="2" charset="-122"/>
                  </a:defRPr>
                </a:lvl4pPr>
                <a:lvl5pPr marL="2279650" indent="-116205" algn="l">
                  <a:defRPr>
                    <a:solidFill>
                      <a:schemeClr val="tx1"/>
                    </a:solidFill>
                    <a:latin typeface="Arial" panose="020B0604020202020204" pitchFamily="34" charset="0"/>
                    <a:ea typeface="宋体" panose="02010600030101010101" pitchFamily="2" charset="-122"/>
                  </a:defRPr>
                </a:lvl5pPr>
                <a:lvl6pPr marL="27368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1940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12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084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spcBef>
                    <a:spcPct val="50000"/>
                  </a:spcBef>
                </a:pPr>
                <a:r>
                  <a:rPr lang="zh-CN" altLang="en-US" sz="1600" b="1">
                    <a:solidFill>
                      <a:schemeClr val="bg1"/>
                    </a:solidFill>
                    <a:latin typeface="+mn-ea"/>
                    <a:ea typeface="+mn-ea"/>
                  </a:rPr>
                  <a:t>综合优先级</a:t>
                </a:r>
                <a:endParaRPr lang="zh-CN" altLang="en-US" sz="1600" b="1">
                  <a:solidFill>
                    <a:schemeClr val="bg1"/>
                  </a:solidFill>
                  <a:latin typeface="+mn-ea"/>
                  <a:ea typeface="+mn-ea"/>
                </a:endParaRPr>
              </a:p>
            </p:txBody>
          </p:sp>
          <p:sp>
            <p:nvSpPr>
              <p:cNvPr id="1054035" name="Rectangle 12"/>
              <p:cNvSpPr>
                <a:spLocks noChangeArrowheads="1"/>
              </p:cNvSpPr>
              <p:nvPr/>
            </p:nvSpPr>
            <p:spPr bwMode="auto">
              <a:xfrm>
                <a:off x="1787" y="1104"/>
                <a:ext cx="3685" cy="432"/>
              </a:xfrm>
              <a:prstGeom prst="rect">
                <a:avLst/>
              </a:prstGeom>
              <a:solidFill>
                <a:schemeClr val="bg1"/>
              </a:solidFill>
              <a:ln w="9525">
                <a:solidFill>
                  <a:schemeClr val="accent2"/>
                </a:solidFill>
                <a:miter lim="800000"/>
              </a:ln>
              <a:effectLst/>
            </p:spPr>
            <p:txBody>
              <a:bodyPr lIns="45720" rIns="0" anchor="ctr"/>
              <a:lstStyle>
                <a:lvl1pPr marL="236855" indent="-1778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90000"/>
                  </a:lnSpc>
                  <a:spcBef>
                    <a:spcPct val="25000"/>
                  </a:spcBef>
                  <a:buClr>
                    <a:srgbClr val="3333CC"/>
                  </a:buClr>
                  <a:buSzPct val="125000"/>
                  <a:buFont typeface="Wingdings" panose="05000000000000000000" pitchFamily="2" charset="2"/>
                  <a:buChar char="§"/>
                </a:pPr>
                <a:r>
                  <a:rPr lang="zh-CN" altLang="en-US" sz="1400">
                    <a:latin typeface="+mn-ea"/>
                    <a:ea typeface="+mn-ea"/>
                  </a:rPr>
                  <a:t>根据业务重要性和业务紧迫性划分，如下图红色为“高”，黄色为“中”，绿色为“低”</a:t>
                </a:r>
                <a:endParaRPr lang="zh-CN" altLang="en-US" sz="1400">
                  <a:latin typeface="+mn-ea"/>
                  <a:ea typeface="+mn-ea"/>
                </a:endParaRPr>
              </a:p>
            </p:txBody>
          </p:sp>
        </p:grpSp>
        <p:sp>
          <p:nvSpPr>
            <p:cNvPr id="1054036" name="Rectangle 31"/>
            <p:cNvSpPr>
              <a:spLocks noChangeArrowheads="1"/>
            </p:cNvSpPr>
            <p:nvPr/>
          </p:nvSpPr>
          <p:spPr bwMode="auto">
            <a:xfrm>
              <a:off x="3581400" y="6202363"/>
              <a:ext cx="713556" cy="381000"/>
            </a:xfrm>
            <a:prstGeom prst="rect">
              <a:avLst/>
            </a:prstGeom>
            <a:noFill/>
            <a:ln>
              <a:noFill/>
            </a:ln>
            <a:effectLst/>
          </p:spPr>
          <p:txBody>
            <a:bodyPr wrap="none" lIns="45720" rIns="45720">
              <a:spAutoFit/>
            </a:bodyPr>
            <a:lstStyle/>
            <a:p>
              <a:r>
                <a:rPr lang="zh-CN" altLang="en-US" sz="1400" b="1">
                  <a:solidFill>
                    <a:schemeClr val="tx2"/>
                  </a:solidFill>
                  <a:latin typeface="+mn-ea"/>
                </a:rPr>
                <a:t>业务紧迫性</a:t>
              </a:r>
              <a:endParaRPr lang="zh-CN" altLang="en-US" sz="1400" b="1">
                <a:solidFill>
                  <a:schemeClr val="tx2"/>
                </a:solidFill>
                <a:latin typeface="+mn-ea"/>
              </a:endParaRPr>
            </a:p>
          </p:txBody>
        </p:sp>
        <p:sp>
          <p:nvSpPr>
            <p:cNvPr id="1054037" name="Rectangle 32"/>
            <p:cNvSpPr>
              <a:spLocks noChangeArrowheads="1"/>
            </p:cNvSpPr>
            <p:nvPr/>
          </p:nvSpPr>
          <p:spPr bwMode="auto">
            <a:xfrm>
              <a:off x="2748529" y="4826000"/>
              <a:ext cx="299471" cy="1107440"/>
            </a:xfrm>
            <a:prstGeom prst="rect">
              <a:avLst/>
            </a:prstGeom>
            <a:noFill/>
            <a:ln>
              <a:noFill/>
            </a:ln>
            <a:effectLst/>
          </p:spPr>
          <p:txBody>
            <a:bodyPr vert="eaVert" wrap="none" lIns="45720" rIns="45720">
              <a:spAutoFit/>
            </a:bodyPr>
            <a:lstStyle/>
            <a:p>
              <a:r>
                <a:rPr lang="zh-CN" altLang="en-US" sz="1600" b="1">
                  <a:solidFill>
                    <a:schemeClr val="tx2"/>
                  </a:solidFill>
                  <a:latin typeface="+mn-ea"/>
                </a:rPr>
                <a:t>业务重要性</a:t>
              </a:r>
              <a:endParaRPr lang="zh-CN" altLang="en-US" sz="1600" b="1">
                <a:solidFill>
                  <a:schemeClr val="tx2"/>
                </a:solidFill>
                <a:latin typeface="+mn-ea"/>
              </a:endParaRPr>
            </a:p>
          </p:txBody>
        </p:sp>
        <p:sp>
          <p:nvSpPr>
            <p:cNvPr id="1054038" name="Rectangle 33"/>
            <p:cNvSpPr>
              <a:spLocks noChangeArrowheads="1"/>
            </p:cNvSpPr>
            <p:nvPr/>
          </p:nvSpPr>
          <p:spPr bwMode="auto">
            <a:xfrm>
              <a:off x="6565900" y="5364163"/>
              <a:ext cx="762000" cy="228600"/>
            </a:xfrm>
            <a:prstGeom prst="rect">
              <a:avLst/>
            </a:prstGeom>
            <a:solidFill>
              <a:srgbClr val="FF0000">
                <a:alpha val="95000"/>
              </a:srgbClr>
            </a:solidFill>
            <a:ln>
              <a:noFill/>
            </a:ln>
            <a:effectLst/>
          </p:spPr>
          <p:txBody>
            <a:bodyPr wrap="none" lIns="45720" rIns="45720" anchor="ctr"/>
            <a:lstStyle/>
            <a:p>
              <a:r>
                <a:rPr lang="en-US" altLang="zh-CN" sz="1600" b="1">
                  <a:latin typeface="+mn-ea"/>
                </a:rPr>
                <a:t>P1</a:t>
              </a:r>
              <a:endParaRPr lang="en-US" altLang="zh-CN" sz="1600" b="1">
                <a:latin typeface="+mn-ea"/>
              </a:endParaRPr>
            </a:p>
          </p:txBody>
        </p:sp>
        <p:sp>
          <p:nvSpPr>
            <p:cNvPr id="1054039" name="Rectangle 34"/>
            <p:cNvSpPr>
              <a:spLocks noChangeArrowheads="1"/>
            </p:cNvSpPr>
            <p:nvPr/>
          </p:nvSpPr>
          <p:spPr bwMode="auto">
            <a:xfrm>
              <a:off x="7416800" y="5364163"/>
              <a:ext cx="1206500" cy="381000"/>
            </a:xfrm>
            <a:prstGeom prst="rect">
              <a:avLst/>
            </a:prstGeom>
            <a:noFill/>
            <a:ln>
              <a:noFill/>
            </a:ln>
            <a:effectLst/>
          </p:spPr>
          <p:txBody>
            <a:bodyPr lIns="45720" rIns="45720">
              <a:spAutoFit/>
            </a:bodyPr>
            <a:lstStyle/>
            <a:p>
              <a:r>
                <a:rPr lang="zh-CN" altLang="en-US" sz="1400" b="1">
                  <a:solidFill>
                    <a:schemeClr val="tx2"/>
                  </a:solidFill>
                  <a:latin typeface="+mn-ea"/>
                </a:rPr>
                <a:t>第一阶段实施</a:t>
              </a:r>
              <a:endParaRPr lang="zh-CN" altLang="en-US" sz="1400" b="1">
                <a:solidFill>
                  <a:schemeClr val="tx2"/>
                </a:solidFill>
                <a:latin typeface="+mn-ea"/>
              </a:endParaRPr>
            </a:p>
          </p:txBody>
        </p:sp>
        <p:sp>
          <p:nvSpPr>
            <p:cNvPr id="1054040" name="Rectangle 35"/>
            <p:cNvSpPr>
              <a:spLocks noChangeArrowheads="1"/>
            </p:cNvSpPr>
            <p:nvPr/>
          </p:nvSpPr>
          <p:spPr bwMode="auto">
            <a:xfrm>
              <a:off x="6553200" y="5745163"/>
              <a:ext cx="762000" cy="228600"/>
            </a:xfrm>
            <a:prstGeom prst="rect">
              <a:avLst/>
            </a:prstGeom>
            <a:solidFill>
              <a:srgbClr val="FFFF00">
                <a:alpha val="95000"/>
              </a:srgbClr>
            </a:solidFill>
            <a:ln>
              <a:noFill/>
            </a:ln>
            <a:effectLst/>
          </p:spPr>
          <p:txBody>
            <a:bodyPr wrap="none" lIns="45720" rIns="45720" anchor="ctr"/>
            <a:lstStyle/>
            <a:p>
              <a:r>
                <a:rPr lang="en-US" altLang="zh-CN" sz="1600" b="1">
                  <a:latin typeface="+mn-ea"/>
                </a:rPr>
                <a:t>P2</a:t>
              </a:r>
              <a:endParaRPr lang="en-US" altLang="zh-CN" sz="1600" b="1">
                <a:latin typeface="+mn-ea"/>
              </a:endParaRPr>
            </a:p>
          </p:txBody>
        </p:sp>
        <p:sp>
          <p:nvSpPr>
            <p:cNvPr id="1054041" name="Rectangle 36"/>
            <p:cNvSpPr>
              <a:spLocks noChangeArrowheads="1"/>
            </p:cNvSpPr>
            <p:nvPr/>
          </p:nvSpPr>
          <p:spPr bwMode="auto">
            <a:xfrm>
              <a:off x="7404100" y="5745163"/>
              <a:ext cx="1206500" cy="381000"/>
            </a:xfrm>
            <a:prstGeom prst="rect">
              <a:avLst/>
            </a:prstGeom>
            <a:noFill/>
            <a:ln>
              <a:noFill/>
            </a:ln>
            <a:effectLst/>
          </p:spPr>
          <p:txBody>
            <a:bodyPr lIns="45720" rIns="45720">
              <a:spAutoFit/>
            </a:bodyPr>
            <a:lstStyle/>
            <a:p>
              <a:r>
                <a:rPr lang="zh-CN" altLang="en-US" sz="1400" b="1">
                  <a:solidFill>
                    <a:schemeClr val="tx2"/>
                  </a:solidFill>
                  <a:latin typeface="+mn-ea"/>
                </a:rPr>
                <a:t>第二阶段实施</a:t>
              </a:r>
              <a:endParaRPr lang="zh-CN" altLang="en-US" sz="1400" b="1">
                <a:solidFill>
                  <a:schemeClr val="tx2"/>
                </a:solidFill>
                <a:latin typeface="+mn-ea"/>
              </a:endParaRPr>
            </a:p>
          </p:txBody>
        </p:sp>
        <p:sp>
          <p:nvSpPr>
            <p:cNvPr id="1054042" name="Rectangle 37"/>
            <p:cNvSpPr>
              <a:spLocks noChangeArrowheads="1"/>
            </p:cNvSpPr>
            <p:nvPr/>
          </p:nvSpPr>
          <p:spPr bwMode="auto">
            <a:xfrm>
              <a:off x="6565900" y="6126163"/>
              <a:ext cx="762000" cy="228600"/>
            </a:xfrm>
            <a:prstGeom prst="rect">
              <a:avLst/>
            </a:prstGeom>
            <a:solidFill>
              <a:schemeClr val="folHlink">
                <a:alpha val="95000"/>
              </a:schemeClr>
            </a:solidFill>
            <a:ln>
              <a:noFill/>
            </a:ln>
            <a:effectLst/>
          </p:spPr>
          <p:txBody>
            <a:bodyPr wrap="none" lIns="45720" rIns="45720" anchor="ctr"/>
            <a:lstStyle/>
            <a:p>
              <a:r>
                <a:rPr lang="en-US" altLang="zh-CN" sz="1600" b="1">
                  <a:latin typeface="+mn-ea"/>
                </a:rPr>
                <a:t>P3</a:t>
              </a:r>
              <a:endParaRPr lang="en-US" altLang="zh-CN" sz="1600" b="1">
                <a:latin typeface="+mn-ea"/>
              </a:endParaRPr>
            </a:p>
          </p:txBody>
        </p:sp>
        <p:sp>
          <p:nvSpPr>
            <p:cNvPr id="1054043" name="Rectangle 38"/>
            <p:cNvSpPr>
              <a:spLocks noChangeArrowheads="1"/>
            </p:cNvSpPr>
            <p:nvPr/>
          </p:nvSpPr>
          <p:spPr bwMode="auto">
            <a:xfrm>
              <a:off x="7416800" y="6126163"/>
              <a:ext cx="1206500" cy="381000"/>
            </a:xfrm>
            <a:prstGeom prst="rect">
              <a:avLst/>
            </a:prstGeom>
            <a:noFill/>
            <a:ln>
              <a:noFill/>
            </a:ln>
            <a:effectLst/>
          </p:spPr>
          <p:txBody>
            <a:bodyPr lIns="45720" rIns="45720">
              <a:spAutoFit/>
            </a:bodyPr>
            <a:lstStyle/>
            <a:p>
              <a:r>
                <a:rPr lang="zh-CN" altLang="en-US" sz="1400" b="1">
                  <a:solidFill>
                    <a:schemeClr val="tx2"/>
                  </a:solidFill>
                  <a:latin typeface="+mn-ea"/>
                </a:rPr>
                <a:t>第三阶段实施</a:t>
              </a:r>
              <a:endParaRPr lang="zh-CN" altLang="en-US" sz="1400" b="1">
                <a:solidFill>
                  <a:schemeClr val="tx2"/>
                </a:solidFill>
                <a:latin typeface="+mn-ea"/>
              </a:endParaRPr>
            </a:p>
          </p:txBody>
        </p:sp>
        <p:grpSp>
          <p:nvGrpSpPr>
            <p:cNvPr id="747" name="Group 39"/>
            <p:cNvGrpSpPr/>
            <p:nvPr/>
          </p:nvGrpSpPr>
          <p:grpSpPr bwMode="auto">
            <a:xfrm>
              <a:off x="457200" y="3886200"/>
              <a:ext cx="8229600" cy="685800"/>
              <a:chOff x="288" y="1104"/>
              <a:chExt cx="5184" cy="432"/>
            </a:xfrm>
          </p:grpSpPr>
          <p:sp>
            <p:nvSpPr>
              <p:cNvPr id="1054044" name="AutoShape 40" descr="80%"/>
              <p:cNvSpPr>
                <a:spLocks noChangeArrowheads="1"/>
              </p:cNvSpPr>
              <p:nvPr/>
            </p:nvSpPr>
            <p:spPr bwMode="auto">
              <a:xfrm>
                <a:off x="288" y="1104"/>
                <a:ext cx="1440" cy="432"/>
              </a:xfrm>
              <a:prstGeom prst="homePlate">
                <a:avLst>
                  <a:gd name="adj" fmla="val 35818"/>
                </a:avLst>
              </a:prstGeom>
              <a:pattFill prst="pct80">
                <a:fgClr>
                  <a:schemeClr val="accent1"/>
                </a:fgClr>
                <a:bgClr>
                  <a:srgbClr val="FFFFFF"/>
                </a:bgClr>
              </a:pattFill>
              <a:ln>
                <a:noFill/>
              </a:ln>
              <a:effectLst/>
            </p:spPr>
            <p:txBody>
              <a:bodyPr anchor="ctr"/>
              <a:lstStyle>
                <a:lvl1pPr algn="l">
                  <a:defRPr>
                    <a:solidFill>
                      <a:schemeClr val="tx1"/>
                    </a:solidFill>
                    <a:latin typeface="Arial" panose="020B0604020202020204" pitchFamily="34" charset="0"/>
                    <a:ea typeface="宋体" panose="02010600030101010101" pitchFamily="2" charset="-122"/>
                  </a:defRPr>
                </a:lvl1pPr>
                <a:lvl2pPr marL="909955" indent="-336550" algn="l">
                  <a:defRPr>
                    <a:solidFill>
                      <a:schemeClr val="tx1"/>
                    </a:solidFill>
                    <a:latin typeface="Arial" panose="020B0604020202020204" pitchFamily="34" charset="0"/>
                    <a:ea typeface="宋体" panose="02010600030101010101" pitchFamily="2" charset="-122"/>
                  </a:defRPr>
                </a:lvl2pPr>
                <a:lvl3pPr marL="1365250" indent="-225425" algn="l">
                  <a:defRPr>
                    <a:solidFill>
                      <a:schemeClr val="tx1"/>
                    </a:solidFill>
                    <a:latin typeface="Arial" panose="020B0604020202020204" pitchFamily="34" charset="0"/>
                    <a:ea typeface="宋体" panose="02010600030101010101" pitchFamily="2" charset="-122"/>
                  </a:defRPr>
                </a:lvl3pPr>
                <a:lvl4pPr marL="1833880" indent="-170180" algn="l">
                  <a:defRPr>
                    <a:solidFill>
                      <a:schemeClr val="tx1"/>
                    </a:solidFill>
                    <a:latin typeface="Arial" panose="020B0604020202020204" pitchFamily="34" charset="0"/>
                    <a:ea typeface="宋体" panose="02010600030101010101" pitchFamily="2" charset="-122"/>
                  </a:defRPr>
                </a:lvl4pPr>
                <a:lvl5pPr marL="2279650" indent="-116205" algn="l">
                  <a:defRPr>
                    <a:solidFill>
                      <a:schemeClr val="tx1"/>
                    </a:solidFill>
                    <a:latin typeface="Arial" panose="020B0604020202020204" pitchFamily="34" charset="0"/>
                    <a:ea typeface="宋体" panose="02010600030101010101" pitchFamily="2" charset="-122"/>
                  </a:defRPr>
                </a:lvl5pPr>
                <a:lvl6pPr marL="27368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31940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6512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4108450" indent="-116205"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spcBef>
                    <a:spcPct val="50000"/>
                  </a:spcBef>
                </a:pPr>
                <a:r>
                  <a:rPr lang="zh-CN" altLang="en-US" sz="1600" b="1">
                    <a:solidFill>
                      <a:schemeClr val="bg1"/>
                    </a:solidFill>
                    <a:latin typeface="+mn-ea"/>
                    <a:ea typeface="+mn-ea"/>
                  </a:rPr>
                  <a:t>项目依赖关系</a:t>
                </a:r>
                <a:endParaRPr lang="zh-CN" altLang="en-US" sz="1600" b="1">
                  <a:solidFill>
                    <a:schemeClr val="bg1"/>
                  </a:solidFill>
                  <a:latin typeface="+mn-ea"/>
                  <a:ea typeface="+mn-ea"/>
                </a:endParaRPr>
              </a:p>
            </p:txBody>
          </p:sp>
          <p:sp>
            <p:nvSpPr>
              <p:cNvPr id="1054045" name="Rectangle 41"/>
              <p:cNvSpPr>
                <a:spLocks noChangeArrowheads="1"/>
              </p:cNvSpPr>
              <p:nvPr/>
            </p:nvSpPr>
            <p:spPr bwMode="auto">
              <a:xfrm>
                <a:off x="1787" y="1104"/>
                <a:ext cx="3685" cy="432"/>
              </a:xfrm>
              <a:prstGeom prst="rect">
                <a:avLst/>
              </a:prstGeom>
              <a:solidFill>
                <a:schemeClr val="bg1"/>
              </a:solidFill>
              <a:ln w="9525">
                <a:solidFill>
                  <a:schemeClr val="accent2"/>
                </a:solidFill>
                <a:miter lim="800000"/>
              </a:ln>
              <a:effectLst/>
            </p:spPr>
            <p:txBody>
              <a:bodyPr lIns="45720" rIns="0" anchor="ctr"/>
              <a:lstStyle>
                <a:lvl1pPr marL="236855" indent="-177800" algn="l">
                  <a:defRPr>
                    <a:solidFill>
                      <a:schemeClr val="tx1"/>
                    </a:solidFill>
                    <a:latin typeface="Arial" panose="020B0604020202020204" pitchFamily="34" charset="0"/>
                    <a:ea typeface="宋体" panose="02010600030101010101" pitchFamily="2" charset="-122"/>
                  </a:defRPr>
                </a:lvl1pPr>
                <a:lvl2pPr algn="l">
                  <a:defRPr>
                    <a:solidFill>
                      <a:schemeClr val="tx1"/>
                    </a:solidFill>
                    <a:latin typeface="Arial" panose="020B0604020202020204" pitchFamily="34" charset="0"/>
                    <a:ea typeface="宋体" panose="02010600030101010101" pitchFamily="2" charset="-122"/>
                  </a:defRPr>
                </a:lvl2pPr>
                <a:lvl3pPr algn="l">
                  <a:defRPr>
                    <a:solidFill>
                      <a:schemeClr val="tx1"/>
                    </a:solidFill>
                    <a:latin typeface="Arial" panose="020B0604020202020204" pitchFamily="34" charset="0"/>
                    <a:ea typeface="宋体" panose="02010600030101010101" pitchFamily="2" charset="-122"/>
                  </a:defRPr>
                </a:lvl3pPr>
                <a:lvl4pPr algn="l">
                  <a:defRPr>
                    <a:solidFill>
                      <a:schemeClr val="tx1"/>
                    </a:solidFill>
                    <a:latin typeface="Arial" panose="020B0604020202020204" pitchFamily="34" charset="0"/>
                    <a:ea typeface="宋体" panose="02010600030101010101" pitchFamily="2" charset="-122"/>
                  </a:defRPr>
                </a:lvl4pPr>
                <a:lvl5pPr algn="l">
                  <a:defRPr>
                    <a:solidFill>
                      <a:schemeClr val="tx1"/>
                    </a:solidFill>
                    <a:latin typeface="Arial" panose="020B0604020202020204" pitchFamily="34" charset="0"/>
                    <a:ea typeface="宋体" panose="02010600030101010101" pitchFamily="2" charset="-122"/>
                  </a:defRPr>
                </a:lvl5pPr>
                <a:lvl6pPr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nSpc>
                    <a:spcPct val="90000"/>
                  </a:lnSpc>
                  <a:spcBef>
                    <a:spcPct val="25000"/>
                  </a:spcBef>
                  <a:buClr>
                    <a:srgbClr val="3333CC"/>
                  </a:buClr>
                  <a:buSzPct val="125000"/>
                  <a:buFont typeface="Wingdings" panose="05000000000000000000" pitchFamily="2" charset="2"/>
                  <a:buChar char="§"/>
                </a:pPr>
                <a:r>
                  <a:rPr lang="zh-CN" altLang="en-US" sz="1400">
                    <a:latin typeface="+mn-ea"/>
                    <a:ea typeface="+mn-ea"/>
                  </a:rPr>
                  <a:t>考虑项目间前后依赖关系，保持项目建设一致性</a:t>
                </a:r>
                <a:endParaRPr lang="zh-CN" altLang="en-US" sz="1400">
                  <a:latin typeface="+mn-ea"/>
                  <a:ea typeface="+mn-ea"/>
                </a:endParaRPr>
              </a:p>
            </p:txBody>
          </p:sp>
        </p:grpSp>
        <p:sp>
          <p:nvSpPr>
            <p:cNvPr id="1054046" name="Line 58"/>
            <p:cNvSpPr>
              <a:spLocks noChangeShapeType="1"/>
            </p:cNvSpPr>
            <p:nvPr/>
          </p:nvSpPr>
          <p:spPr bwMode="auto">
            <a:xfrm>
              <a:off x="3048000" y="6248400"/>
              <a:ext cx="1905000" cy="0"/>
            </a:xfrm>
            <a:prstGeom prst="line">
              <a:avLst/>
            </a:prstGeom>
            <a:noFill/>
            <a:ln w="28575">
              <a:solidFill>
                <a:schemeClr val="tx1"/>
              </a:solidFill>
              <a:round/>
              <a:tailEnd type="triangle" w="med" len="med"/>
            </a:ln>
            <a:effectLst/>
          </p:spPr>
          <p:txBody>
            <a:bodyPr anchor="ctr">
              <a:spAutoFit/>
            </a:bodyPr>
            <a:lstStyle/>
            <a:p>
              <a:endParaRPr lang="zh-CN" altLang="en-US" sz="2000">
                <a:latin typeface="+mn-ea"/>
              </a:endParaRPr>
            </a:p>
          </p:txBody>
        </p:sp>
        <p:sp>
          <p:nvSpPr>
            <p:cNvPr id="1054047" name="Line 59"/>
            <p:cNvSpPr>
              <a:spLocks noChangeShapeType="1"/>
            </p:cNvSpPr>
            <p:nvPr/>
          </p:nvSpPr>
          <p:spPr bwMode="auto">
            <a:xfrm flipV="1">
              <a:off x="3060700" y="4648200"/>
              <a:ext cx="0" cy="1589088"/>
            </a:xfrm>
            <a:prstGeom prst="line">
              <a:avLst/>
            </a:prstGeom>
            <a:noFill/>
            <a:ln w="28575">
              <a:solidFill>
                <a:schemeClr val="tx1"/>
              </a:solidFill>
              <a:round/>
              <a:tailEnd type="triangle" w="med" len="med"/>
            </a:ln>
            <a:effectLst/>
          </p:spPr>
          <p:txBody>
            <a:bodyPr anchor="ctr">
              <a:spAutoFit/>
            </a:bodyPr>
            <a:lstStyle/>
            <a:p>
              <a:endParaRPr lang="zh-CN" altLang="en-US" sz="2000">
                <a:latin typeface="+mn-ea"/>
              </a:endParaRPr>
            </a:p>
          </p:txBody>
        </p:sp>
        <p:graphicFrame>
          <p:nvGraphicFramePr>
            <p:cNvPr id="4194353" name="Group 85"/>
            <p:cNvGraphicFramePr/>
            <p:nvPr/>
          </p:nvGraphicFramePr>
          <p:xfrm>
            <a:off x="3086100" y="4667250"/>
            <a:ext cx="1828800" cy="1555750"/>
          </p:xfrm>
          <a:graphic>
            <a:graphicData uri="http://schemas.openxmlformats.org/drawingml/2006/table">
              <a:tbl>
                <a:tblPr/>
                <a:tblGrid>
                  <a:gridCol w="914400"/>
                  <a:gridCol w="914400"/>
                </a:tblGrid>
                <a:tr h="77787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P2</a:t>
                        </a: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cap="flat">
                        <a:noFill/>
                      </a:lnL>
                      <a:lnR w="12700" cap="flat" cmpd="sng" algn="ctr">
                        <a:solidFill>
                          <a:schemeClr val="tx1"/>
                        </a:solidFill>
                        <a:prstDash val="sysDash"/>
                        <a:round/>
                        <a:headEnd type="none" w="med" len="med"/>
                        <a:tailEnd type="none" w="med" len="med"/>
                      </a:lnR>
                      <a:lnT cap="flat">
                        <a:noFill/>
                        <a:headEnd type="none" w="med" len="med"/>
                        <a:tailEnd type="none" w="med" len="med"/>
                      </a:lnT>
                      <a:lnB w="12700" cap="flat" cmpd="sng" algn="ctr">
                        <a:solidFill>
                          <a:schemeClr val="tx1"/>
                        </a:solidFill>
                        <a:prstDash val="sysDash"/>
                        <a:round/>
                        <a:headEnd type="none" w="med" len="med"/>
                        <a:tailEnd type="none" w="med" len="med"/>
                      </a:lnB>
                      <a:lnTlToBr>
                        <a:noFill/>
                        <a:headEnd type="none" w="med" len="med"/>
                        <a:tailEnd type="none" w="med" len="med"/>
                      </a:lnTlToBr>
                      <a:lnBlToTr>
                        <a:noFill/>
                        <a:headEnd type="none" w="med" len="med"/>
                        <a:tailEnd type="none" w="med" len="med"/>
                      </a:lnBlToTr>
                      <a:solidFill>
                        <a:srgbClr val="FFFF00">
                          <a:alpha val="95000"/>
                        </a:srgb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P1</a:t>
                        </a: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ysDash"/>
                        <a:round/>
                        <a:headEnd type="none" w="med" len="med"/>
                        <a:tailEnd type="none" w="med" len="med"/>
                      </a:lnL>
                      <a:lnR cap="flat">
                        <a:noFill/>
                        <a:headEnd type="none" w="med" len="med"/>
                        <a:tailEnd type="none" w="med" len="med"/>
                      </a:lnR>
                      <a:lnT cap="flat">
                        <a:noFill/>
                        <a:headEnd type="none" w="med" len="med"/>
                        <a:tailEnd type="none" w="med" len="med"/>
                      </a:lnT>
                      <a:lnB w="12700" cap="flat" cmpd="sng" algn="ctr">
                        <a:solidFill>
                          <a:schemeClr val="tx1"/>
                        </a:solidFill>
                        <a:prstDash val="sysDash"/>
                        <a:round/>
                        <a:headEnd type="none" w="med" len="med"/>
                        <a:tailEnd type="none" w="med" len="med"/>
                      </a:lnB>
                      <a:lnTlToBr>
                        <a:noFill/>
                        <a:headEnd type="none" w="med" len="med"/>
                        <a:tailEnd type="none" w="med" len="med"/>
                      </a:lnTlToBr>
                      <a:lnBlToTr>
                        <a:noFill/>
                        <a:headEnd type="none" w="med" len="med"/>
                        <a:tailEnd type="none" w="med" len="med"/>
                      </a:lnBlToTr>
                      <a:solidFill>
                        <a:srgbClr val="FF0000">
                          <a:alpha val="95000"/>
                        </a:srgbClr>
                      </a:solidFill>
                    </a:tcPr>
                  </a:tc>
                </a:tr>
                <a:tr h="777875">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P3</a:t>
                        </a: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cap="flat">
                        <a:noFill/>
                      </a:lnL>
                      <a:lnR w="12700" cap="flat" cmpd="sng" algn="ctr">
                        <a:solidFill>
                          <a:schemeClr val="tx1"/>
                        </a:solidFill>
                        <a:prstDash val="sysDash"/>
                        <a:round/>
                        <a:headEnd type="none" w="med" len="med"/>
                        <a:tailEnd type="none" w="med" len="med"/>
                      </a:lnR>
                      <a:lnT w="12700" cap="flat" cmpd="sng" algn="ctr">
                        <a:solidFill>
                          <a:schemeClr val="tx1"/>
                        </a:solidFill>
                        <a:prstDash val="sysDash"/>
                        <a:round/>
                        <a:headEnd type="none" w="med" len="med"/>
                        <a:tailEnd type="none" w="med" len="med"/>
                      </a:lnT>
                      <a:lnB cap="flat">
                        <a:noFill/>
                        <a:headEnd type="none" w="med" len="med"/>
                        <a:tailEnd type="none" w="med" len="med"/>
                      </a:lnB>
                      <a:lnTlToBr>
                        <a:noFill/>
                        <a:headEnd type="none" w="med" len="med"/>
                        <a:tailEnd type="none" w="med" len="med"/>
                      </a:lnTlToBr>
                      <a:lnBlToTr>
                        <a:noFill/>
                        <a:headEnd type="none" w="med" len="med"/>
                        <a:tailEnd type="none" w="med" len="med"/>
                      </a:lnBlToTr>
                      <a:solidFill>
                        <a:schemeClr val="folHlink">
                          <a:alpha val="95000"/>
                        </a:schemeClr>
                      </a:solidFill>
                    </a:tcPr>
                  </a:tc>
                  <a:tc>
                    <a:txBody>
                      <a:bodyPr/>
                      <a:lstStyle>
                        <a:lvl1pPr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1pPr>
                        <a:lvl2pPr marL="278130" algn="l">
                          <a:lnSpc>
                            <a:spcPct val="104000"/>
                          </a:lnSpc>
                          <a:spcBef>
                            <a:spcPct val="20000"/>
                          </a:spcBef>
                          <a:buClr>
                            <a:schemeClr val="accent1"/>
                          </a:buClr>
                          <a:buSzPct val="70000"/>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2pPr>
                        <a:lvl3pPr marL="5746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3pPr>
                        <a:lvl4pPr marL="871855" algn="l">
                          <a:lnSpc>
                            <a:spcPct val="104000"/>
                          </a:lnSpc>
                          <a:spcBef>
                            <a:spcPct val="20000"/>
                          </a:spcBef>
                          <a:buClr>
                            <a:schemeClr val="accent1"/>
                          </a:buClr>
                          <a:buFont typeface="宋体" panose="02010600030101010101" pitchFamily="2" charset="-122"/>
                          <a:defRPr sz="1200">
                            <a:solidFill>
                              <a:schemeClr val="tx1"/>
                            </a:solidFill>
                            <a:latin typeface="Times New Roman" panose="02020603050405020304" pitchFamily="18" charset="0"/>
                            <a:ea typeface="宋体" panose="02010600030101010101" pitchFamily="2" charset="-122"/>
                          </a:defRPr>
                        </a:lvl4pPr>
                        <a:lvl5pPr marL="1235075" algn="l">
                          <a:lnSpc>
                            <a:spcPct val="104000"/>
                          </a:lnSpc>
                          <a:spcBef>
                            <a:spcPct val="20000"/>
                          </a:spcBef>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5pPr>
                        <a:lvl6pPr marL="16922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6pPr>
                        <a:lvl7pPr marL="21494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7pPr>
                        <a:lvl8pPr marL="26066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8pPr>
                        <a:lvl9pPr marL="3063875" fontAlgn="base">
                          <a:lnSpc>
                            <a:spcPct val="104000"/>
                          </a:lnSpc>
                          <a:spcBef>
                            <a:spcPct val="20000"/>
                          </a:spcBef>
                          <a:spcAft>
                            <a:spcPct val="0"/>
                          </a:spcAft>
                          <a:buClr>
                            <a:schemeClr val="accent1"/>
                          </a:buClr>
                          <a:buFont typeface="Wingdings" panose="05000000000000000000" pitchFamily="2" charset="2"/>
                          <a:defRPr sz="12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p>
                        <a:pPr marL="0" marR="0" lvl="0" indent="0" algn="ctr" defTabSz="914400" rtl="0" eaLnBrk="1" fontAlgn="base" latinLnBrk="0" hangingPunct="1">
                          <a:lnSpc>
                            <a:spcPct val="104000"/>
                          </a:lnSpc>
                          <a:spcBef>
                            <a:spcPct val="20000"/>
                          </a:spcBef>
                          <a:spcAft>
                            <a:spcPct val="0"/>
                          </a:spcAft>
                          <a:buClr>
                            <a:schemeClr val="accent1"/>
                          </a:buClr>
                          <a:buSzTx/>
                          <a:buFont typeface="Wingdings" panose="05000000000000000000" pitchFamily="2" charset="2"/>
                          <a:buNone/>
                        </a:pPr>
                        <a:r>
                          <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rPr>
                          <a:t>P2</a:t>
                        </a:r>
                        <a:endParaRPr kumimoji="0" lang="en-US" altLang="zh-CN" sz="12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a:txBody>
                    <a:tcPr marL="45720" marR="45720" horzOverflow="overflow">
                      <a:lnL w="12700" cap="flat" cmpd="sng" algn="ctr">
                        <a:solidFill>
                          <a:schemeClr val="tx1"/>
                        </a:solidFill>
                        <a:prstDash val="sysDash"/>
                        <a:round/>
                        <a:headEnd type="none" w="med" len="med"/>
                        <a:tailEnd type="none" w="med" len="med"/>
                      </a:lnL>
                      <a:lnR cap="flat">
                        <a:noFill/>
                        <a:headEnd type="none" w="med" len="med"/>
                        <a:tailEnd type="none" w="med" len="med"/>
                      </a:lnR>
                      <a:lnT w="12700" cap="flat" cmpd="sng" algn="ctr">
                        <a:solidFill>
                          <a:schemeClr val="tx1"/>
                        </a:solidFill>
                        <a:prstDash val="sysDash"/>
                        <a:round/>
                        <a:headEnd type="none" w="med" len="med"/>
                        <a:tailEnd type="none" w="med" len="med"/>
                      </a:lnT>
                      <a:lnB cap="flat">
                        <a:noFill/>
                        <a:headEnd type="none" w="med" len="med"/>
                        <a:tailEnd type="none" w="med" len="med"/>
                      </a:lnB>
                      <a:lnTlToBr>
                        <a:noFill/>
                        <a:headEnd type="none" w="med" len="med"/>
                        <a:tailEnd type="none" w="med" len="med"/>
                      </a:lnTlToBr>
                      <a:lnBlToTr>
                        <a:noFill/>
                        <a:headEnd type="none" w="med" len="med"/>
                        <a:tailEnd type="none" w="med" len="med"/>
                      </a:lnBlToTr>
                      <a:solidFill>
                        <a:srgbClr val="FFFF00">
                          <a:alpha val="95000"/>
                        </a:srgbClr>
                      </a:solidFill>
                    </a:tcPr>
                  </a:tc>
                </a:tr>
              </a:tbl>
            </a:graphicData>
          </a:graphic>
        </p:graphicFrame>
      </p:gr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048"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按照项目优先级和阶段划分的方法，来划分未来项目实施的阶段</a:t>
            </a:r>
            <a:endParaRPr lang="zh-CN" altLang="en-US" sz="2400" dirty="0">
              <a:solidFill>
                <a:schemeClr val="bg1"/>
              </a:solidFill>
            </a:endParaRPr>
          </a:p>
        </p:txBody>
      </p:sp>
      <p:sp>
        <p:nvSpPr>
          <p:cNvPr id="1054049" name="Rectangle 24"/>
          <p:cNvSpPr>
            <a:spLocks noChangeArrowheads="1"/>
          </p:cNvSpPr>
          <p:nvPr/>
        </p:nvSpPr>
        <p:spPr bwMode="auto">
          <a:xfrm>
            <a:off x="6897061" y="1187181"/>
            <a:ext cx="1631970" cy="228600"/>
          </a:xfrm>
          <a:prstGeom prst="rect">
            <a:avLst/>
          </a:prstGeom>
          <a:solidFill>
            <a:srgbClr val="EAEAEA">
              <a:alpha val="95000"/>
            </a:srgbClr>
          </a:solidFill>
          <a:ln>
            <a:noFill/>
          </a:ln>
          <a:effectLst/>
        </p:spPr>
        <p:txBody>
          <a:bodyPr wrap="none" lIns="45720" rIns="45720" anchor="ctr"/>
          <a:lstStyle/>
          <a:p>
            <a:endParaRPr lang="zh-CN" altLang="en-US"/>
          </a:p>
        </p:txBody>
      </p:sp>
      <p:sp>
        <p:nvSpPr>
          <p:cNvPr id="1054050" name="Rectangle 3"/>
          <p:cNvSpPr txBox="1">
            <a:spLocks noChangeArrowheads="1"/>
          </p:cNvSpPr>
          <p:nvPr/>
        </p:nvSpPr>
        <p:spPr>
          <a:xfrm>
            <a:off x="6856262" y="1199881"/>
            <a:ext cx="2272858" cy="48006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A1 - PDM(</a:t>
            </a:r>
            <a:r>
              <a:rPr lang="zh-CN" altLang="en-US" sz="1000" dirty="0">
                <a:latin typeface="Arial" panose="020B0604020202020204" pitchFamily="34" charset="0"/>
              </a:rPr>
              <a:t>已完成</a:t>
            </a:r>
            <a:r>
              <a:rPr lang="en-US" altLang="zh-CN" sz="1000" dirty="0">
                <a:latin typeface="Arial" panose="020B0604020202020204" pitchFamily="34" charset="0"/>
              </a:rPr>
              <a:t>)</a:t>
            </a:r>
            <a:endParaRPr lang="en-US" altLang="zh-CN" sz="1000" dirty="0">
              <a:latin typeface="Arial" panose="020B0604020202020204" pitchFamily="34" charset="0"/>
            </a:endParaRPr>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A2 - </a:t>
            </a:r>
            <a:r>
              <a:rPr lang="zh-CN" altLang="en-US" sz="1000" dirty="0">
                <a:latin typeface="Arial" panose="020B0604020202020204" pitchFamily="34" charset="0"/>
              </a:rPr>
              <a:t>产品配置管理</a:t>
            </a:r>
            <a:endParaRPr lang="zh-CN" altLang="en-US" sz="1000" dirty="0">
              <a:latin typeface="Arial" panose="020B0604020202020204" pitchFamily="34" charset="0"/>
            </a:endParaRPr>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A3 - BOM</a:t>
            </a:r>
            <a:r>
              <a:rPr lang="zh-CN" altLang="en-US" sz="1000" dirty="0">
                <a:latin typeface="Arial" panose="020B0604020202020204" pitchFamily="34" charset="0"/>
              </a:rPr>
              <a:t>管理</a:t>
            </a:r>
            <a:endParaRPr lang="zh-CN" altLang="en-US" sz="1000" dirty="0">
              <a:latin typeface="Arial" panose="020B0604020202020204" pitchFamily="34" charset="0"/>
            </a:endParaRPr>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A4 - </a:t>
            </a:r>
            <a:r>
              <a:rPr lang="zh-CN" altLang="en-US" sz="1000" dirty="0">
                <a:latin typeface="Arial" panose="020B0604020202020204" pitchFamily="34" charset="0"/>
              </a:rPr>
              <a:t>产品更改管理 </a:t>
            </a:r>
            <a:endParaRPr lang="zh-CN" altLang="en-US" sz="1000" dirty="0">
              <a:latin typeface="Arial" panose="020B0604020202020204" pitchFamily="34" charset="0"/>
            </a:endParaRPr>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A5 - </a:t>
            </a:r>
            <a:r>
              <a:rPr lang="zh-CN" altLang="en-US" sz="1000" dirty="0"/>
              <a:t>配送仓储与供应商平台</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A6 - </a:t>
            </a:r>
            <a:r>
              <a:rPr lang="zh-CN" altLang="en-US" sz="1000" dirty="0"/>
              <a:t>运输跟踪与备件仓储</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A7 -</a:t>
            </a:r>
            <a:r>
              <a:rPr lang="zh-CN" altLang="en-US" sz="1000" dirty="0"/>
              <a:t>采购寻源管理</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A8 - </a:t>
            </a:r>
            <a:r>
              <a:rPr lang="zh-CN" altLang="en-US" sz="1000" dirty="0">
                <a:latin typeface="Arial" panose="020B0604020202020204" pitchFamily="34" charset="0"/>
              </a:rPr>
              <a:t>采购成本管理</a:t>
            </a:r>
            <a:endParaRPr lang="zh-CN" altLang="en-US" sz="1000" dirty="0">
              <a:latin typeface="Arial" panose="020B0604020202020204" pitchFamily="34" charset="0"/>
            </a:endParaRPr>
          </a:p>
          <a:p>
            <a:pPr marL="342900" indent="-342900">
              <a:lnSpc>
                <a:spcPct val="84000"/>
              </a:lnSpc>
              <a:buClr>
                <a:schemeClr val="tx2"/>
              </a:buClr>
              <a:buFont typeface="Wingdings" panose="05000000000000000000" pitchFamily="2" charset="2"/>
              <a:buAutoNum type="arabicPeriod"/>
            </a:pPr>
            <a:r>
              <a:rPr lang="en-US" altLang="zh-CN" sz="1000" dirty="0">
                <a:latin typeface="Arial" panose="020B0604020202020204" pitchFamily="34" charset="0"/>
              </a:rPr>
              <a:t>A9 - </a:t>
            </a:r>
            <a:r>
              <a:rPr lang="zh-CN" altLang="en-US" sz="1000" dirty="0"/>
              <a:t>采购项目与质量管理</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A10 - </a:t>
            </a:r>
            <a:r>
              <a:rPr lang="zh-CN" altLang="en-US" sz="1000" dirty="0"/>
              <a:t>一般采购管理</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A11 - </a:t>
            </a:r>
            <a:r>
              <a:rPr lang="zh-CN" altLang="en-US" sz="1000" dirty="0"/>
              <a:t>生产作业管控</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A12 - </a:t>
            </a:r>
            <a:r>
              <a:rPr lang="zh-CN" altLang="en-US" sz="1000" dirty="0"/>
              <a:t>生产作业排程</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A13 - </a:t>
            </a:r>
            <a:r>
              <a:rPr lang="zh-CN" altLang="en-US" sz="1000" dirty="0"/>
              <a:t>生产质量管理</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A14 - ERP</a:t>
            </a:r>
            <a:r>
              <a:rPr lang="zh-CN" altLang="en-US" sz="1000" dirty="0"/>
              <a:t>核心模块</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A15 - ERP</a:t>
            </a:r>
            <a:r>
              <a:rPr lang="zh-CN" altLang="en-US" sz="1000" dirty="0"/>
              <a:t>流程优化</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A16 - ERP</a:t>
            </a:r>
            <a:r>
              <a:rPr lang="zh-CN" altLang="en-US" sz="1000" dirty="0"/>
              <a:t>深化推广</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A17 - </a:t>
            </a:r>
            <a:r>
              <a:rPr lang="zh-CN" altLang="en-US" sz="1000" dirty="0"/>
              <a:t>车辆销售管理</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A18 - </a:t>
            </a:r>
            <a:r>
              <a:rPr lang="zh-CN" altLang="en-US" sz="1000" dirty="0"/>
              <a:t>呼叫中心</a:t>
            </a:r>
            <a:endParaRPr lang="zh-CN" altLang="en-US" sz="1000" dirty="0"/>
          </a:p>
          <a:p>
            <a:pPr marL="342900" indent="-342900">
              <a:lnSpc>
                <a:spcPct val="84000"/>
              </a:lnSpc>
              <a:buClr>
                <a:schemeClr val="tx2"/>
              </a:buClr>
              <a:buFont typeface="Wingdings" panose="05000000000000000000" pitchFamily="2" charset="2"/>
              <a:buAutoNum type="arabicPeriod"/>
            </a:pPr>
            <a:r>
              <a:rPr lang="en-US" altLang="zh-CN" sz="1000" dirty="0"/>
              <a:t>A19 - </a:t>
            </a:r>
            <a:r>
              <a:rPr lang="zh-CN" altLang="en-US" sz="1000" dirty="0"/>
              <a:t>服务</a:t>
            </a:r>
            <a:r>
              <a:rPr lang="en-US" altLang="zh-CN" sz="1000" dirty="0"/>
              <a:t>/</a:t>
            </a:r>
            <a:r>
              <a:rPr lang="zh-CN" altLang="en-US" sz="1000" dirty="0"/>
              <a:t>备件管理</a:t>
            </a:r>
            <a:endParaRPr lang="zh-CN" altLang="en-US" sz="1000" dirty="0"/>
          </a:p>
          <a:p>
            <a:pPr marL="342900" indent="-342900">
              <a:lnSpc>
                <a:spcPct val="84000"/>
              </a:lnSpc>
              <a:buClr>
                <a:schemeClr val="tx2"/>
              </a:buClr>
              <a:buFont typeface="Wingdings" panose="05000000000000000000" pitchFamily="2" charset="2"/>
              <a:buAutoNum type="arabicPeriod"/>
            </a:pPr>
            <a:endParaRPr lang="zh-CN" altLang="en-US" sz="1000" dirty="0"/>
          </a:p>
        </p:txBody>
      </p:sp>
      <p:sp>
        <p:nvSpPr>
          <p:cNvPr id="1054051" name="Line 5"/>
          <p:cNvSpPr>
            <a:spLocks noChangeShapeType="1"/>
          </p:cNvSpPr>
          <p:nvPr/>
        </p:nvSpPr>
        <p:spPr bwMode="auto">
          <a:xfrm>
            <a:off x="654777" y="5917931"/>
            <a:ext cx="6065488" cy="0"/>
          </a:xfrm>
          <a:prstGeom prst="line">
            <a:avLst/>
          </a:prstGeom>
          <a:noFill/>
          <a:ln w="28575">
            <a:solidFill>
              <a:schemeClr val="tx1"/>
            </a:solidFill>
            <a:round/>
            <a:tailEnd type="triangle" w="med" len="med"/>
          </a:ln>
          <a:effectLst/>
        </p:spPr>
        <p:txBody>
          <a:bodyPr anchor="ctr">
            <a:spAutoFit/>
          </a:bodyPr>
          <a:lstStyle/>
          <a:p>
            <a:endParaRPr lang="zh-CN" altLang="en-US"/>
          </a:p>
        </p:txBody>
      </p:sp>
      <p:sp>
        <p:nvSpPr>
          <p:cNvPr id="1054052" name="Line 6"/>
          <p:cNvSpPr>
            <a:spLocks noChangeShapeType="1"/>
          </p:cNvSpPr>
          <p:nvPr/>
        </p:nvSpPr>
        <p:spPr bwMode="auto">
          <a:xfrm flipV="1">
            <a:off x="668376" y="1499919"/>
            <a:ext cx="0" cy="4413250"/>
          </a:xfrm>
          <a:prstGeom prst="line">
            <a:avLst/>
          </a:prstGeom>
          <a:noFill/>
          <a:ln w="28575">
            <a:solidFill>
              <a:schemeClr val="tx1"/>
            </a:solidFill>
            <a:round/>
            <a:tailEnd type="triangle" w="med" len="med"/>
          </a:ln>
          <a:effectLst/>
        </p:spPr>
        <p:txBody>
          <a:bodyPr anchor="ctr">
            <a:spAutoFit/>
          </a:bodyPr>
          <a:lstStyle/>
          <a:p>
            <a:endParaRPr lang="zh-CN" altLang="en-US"/>
          </a:p>
        </p:txBody>
      </p:sp>
      <p:sp>
        <p:nvSpPr>
          <p:cNvPr id="1054053" name="Line 7"/>
          <p:cNvSpPr>
            <a:spLocks noChangeShapeType="1"/>
          </p:cNvSpPr>
          <p:nvPr/>
        </p:nvSpPr>
        <p:spPr bwMode="auto">
          <a:xfrm flipV="1">
            <a:off x="668376" y="3435081"/>
            <a:ext cx="5861491" cy="0"/>
          </a:xfrm>
          <a:prstGeom prst="line">
            <a:avLst/>
          </a:prstGeom>
          <a:noFill/>
          <a:ln w="9525">
            <a:solidFill>
              <a:schemeClr val="tx1"/>
            </a:solidFill>
            <a:prstDash val="dash"/>
            <a:round/>
          </a:ln>
          <a:effectLst/>
        </p:spPr>
        <p:txBody>
          <a:bodyPr anchor="ctr">
            <a:spAutoFit/>
          </a:bodyPr>
          <a:lstStyle/>
          <a:p>
            <a:endParaRPr lang="zh-CN" altLang="en-US"/>
          </a:p>
        </p:txBody>
      </p:sp>
      <p:sp>
        <p:nvSpPr>
          <p:cNvPr id="1054054" name="Line 8"/>
          <p:cNvSpPr>
            <a:spLocks noChangeShapeType="1"/>
          </p:cNvSpPr>
          <p:nvPr/>
        </p:nvSpPr>
        <p:spPr bwMode="auto">
          <a:xfrm flipV="1">
            <a:off x="3361127" y="1669781"/>
            <a:ext cx="0" cy="4243388"/>
          </a:xfrm>
          <a:prstGeom prst="line">
            <a:avLst/>
          </a:prstGeom>
          <a:noFill/>
          <a:ln w="9525">
            <a:solidFill>
              <a:schemeClr val="tx1"/>
            </a:solidFill>
            <a:prstDash val="dash"/>
            <a:round/>
          </a:ln>
          <a:effectLst/>
        </p:spPr>
        <p:txBody>
          <a:bodyPr anchor="ctr">
            <a:spAutoFit/>
          </a:bodyPr>
          <a:lstStyle/>
          <a:p>
            <a:endParaRPr lang="zh-CN" altLang="en-US"/>
          </a:p>
        </p:txBody>
      </p:sp>
      <p:sp>
        <p:nvSpPr>
          <p:cNvPr id="1054055" name="Text Box 9"/>
          <p:cNvSpPr txBox="1">
            <a:spLocks noChangeArrowheads="1"/>
          </p:cNvSpPr>
          <p:nvPr/>
        </p:nvSpPr>
        <p:spPr bwMode="auto">
          <a:xfrm>
            <a:off x="3549824" y="5935394"/>
            <a:ext cx="1769667" cy="335279"/>
          </a:xfrm>
          <a:prstGeom prst="rect">
            <a:avLst/>
          </a:prstGeom>
          <a:noFill/>
          <a:ln>
            <a:noFill/>
          </a:ln>
          <a:effectLst/>
        </p:spPr>
        <p:txBody>
          <a:bodyPr>
            <a:spAutoFit/>
            <a:flatTx/>
          </a:bodyPr>
          <a:lstStyle/>
          <a:p>
            <a:pPr>
              <a:spcBef>
                <a:spcPct val="50000"/>
              </a:spcBef>
            </a:pPr>
            <a:r>
              <a:rPr lang="zh-CN" altLang="en-US" sz="1200"/>
              <a:t>业务紧迫性较高</a:t>
            </a:r>
            <a:endParaRPr lang="zh-CN" altLang="en-US" sz="1200"/>
          </a:p>
        </p:txBody>
      </p:sp>
      <p:sp>
        <p:nvSpPr>
          <p:cNvPr id="1054056" name="Text Box 10"/>
          <p:cNvSpPr txBox="1">
            <a:spLocks noChangeArrowheads="1"/>
          </p:cNvSpPr>
          <p:nvPr/>
        </p:nvSpPr>
        <p:spPr bwMode="auto">
          <a:xfrm>
            <a:off x="1101869" y="5935394"/>
            <a:ext cx="1769667" cy="335279"/>
          </a:xfrm>
          <a:prstGeom prst="rect">
            <a:avLst/>
          </a:prstGeom>
          <a:noFill/>
          <a:ln>
            <a:noFill/>
          </a:ln>
          <a:effectLst/>
        </p:spPr>
        <p:txBody>
          <a:bodyPr>
            <a:spAutoFit/>
            <a:flatTx/>
          </a:bodyPr>
          <a:lstStyle/>
          <a:p>
            <a:pPr>
              <a:spcBef>
                <a:spcPct val="50000"/>
              </a:spcBef>
            </a:pPr>
            <a:r>
              <a:rPr lang="zh-CN" altLang="en-US" sz="1200"/>
              <a:t>业务紧迫性较低</a:t>
            </a:r>
            <a:endParaRPr lang="zh-CN" altLang="en-US" sz="1200"/>
          </a:p>
        </p:txBody>
      </p:sp>
      <p:sp>
        <p:nvSpPr>
          <p:cNvPr id="1054057" name="Text Box 11"/>
          <p:cNvSpPr txBox="1">
            <a:spLocks noChangeArrowheads="1"/>
          </p:cNvSpPr>
          <p:nvPr/>
        </p:nvSpPr>
        <p:spPr bwMode="auto">
          <a:xfrm>
            <a:off x="231485" y="4131994"/>
            <a:ext cx="504890" cy="1066800"/>
          </a:xfrm>
          <a:prstGeom prst="rect">
            <a:avLst/>
          </a:prstGeom>
          <a:noFill/>
          <a:ln>
            <a:noFill/>
          </a:ln>
          <a:effectLst/>
        </p:spPr>
        <p:txBody>
          <a:bodyPr>
            <a:spAutoFit/>
            <a:flatTx/>
          </a:bodyPr>
          <a:lstStyle/>
          <a:p>
            <a:pPr>
              <a:spcBef>
                <a:spcPct val="50000"/>
              </a:spcBef>
            </a:pPr>
            <a:r>
              <a:rPr lang="zh-CN" altLang="en-US" sz="1200"/>
              <a:t>业务重要性较低</a:t>
            </a:r>
            <a:endParaRPr lang="zh-CN" altLang="en-US" sz="1200"/>
          </a:p>
        </p:txBody>
      </p:sp>
      <p:sp>
        <p:nvSpPr>
          <p:cNvPr id="1054058" name="Text Box 12"/>
          <p:cNvSpPr txBox="1">
            <a:spLocks noChangeArrowheads="1"/>
          </p:cNvSpPr>
          <p:nvPr/>
        </p:nvSpPr>
        <p:spPr bwMode="auto">
          <a:xfrm>
            <a:off x="231485" y="1795194"/>
            <a:ext cx="504890" cy="1066800"/>
          </a:xfrm>
          <a:prstGeom prst="rect">
            <a:avLst/>
          </a:prstGeom>
          <a:noFill/>
          <a:ln>
            <a:noFill/>
          </a:ln>
          <a:effectLst/>
        </p:spPr>
        <p:txBody>
          <a:bodyPr>
            <a:spAutoFit/>
            <a:flatTx/>
          </a:bodyPr>
          <a:lstStyle/>
          <a:p>
            <a:pPr>
              <a:spcBef>
                <a:spcPct val="50000"/>
              </a:spcBef>
            </a:pPr>
            <a:r>
              <a:rPr lang="zh-CN" altLang="en-US" sz="1200"/>
              <a:t>业务重要性较高</a:t>
            </a:r>
            <a:endParaRPr lang="zh-CN" altLang="en-US" sz="1200"/>
          </a:p>
        </p:txBody>
      </p:sp>
      <p:sp>
        <p:nvSpPr>
          <p:cNvPr id="1054059" name="Oval 13"/>
          <p:cNvSpPr>
            <a:spLocks noChangeArrowheads="1"/>
          </p:cNvSpPr>
          <p:nvPr/>
        </p:nvSpPr>
        <p:spPr bwMode="auto">
          <a:xfrm>
            <a:off x="5469088" y="1364981"/>
            <a:ext cx="326394" cy="304800"/>
          </a:xfrm>
          <a:prstGeom prst="ellipse">
            <a:avLst/>
          </a:prstGeom>
          <a:solidFill>
            <a:srgbClr val="EAEAEA"/>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a:t>
            </a:r>
            <a:endParaRPr lang="en-US" altLang="zh-CN" sz="1000"/>
          </a:p>
        </p:txBody>
      </p:sp>
      <p:sp>
        <p:nvSpPr>
          <p:cNvPr id="1054060" name="Oval 15"/>
          <p:cNvSpPr>
            <a:spLocks noChangeArrowheads="1"/>
          </p:cNvSpPr>
          <p:nvPr/>
        </p:nvSpPr>
        <p:spPr bwMode="auto">
          <a:xfrm>
            <a:off x="4816300" y="1593581"/>
            <a:ext cx="326394" cy="304800"/>
          </a:xfrm>
          <a:prstGeom prst="ellipse">
            <a:avLst/>
          </a:prstGeom>
          <a:solidFill>
            <a:srgbClr val="EAEAEA"/>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A3</a:t>
            </a:r>
            <a:endParaRPr lang="en-US" altLang="zh-CN" sz="1200" b="1"/>
          </a:p>
        </p:txBody>
      </p:sp>
      <p:grpSp>
        <p:nvGrpSpPr>
          <p:cNvPr id="749" name="Group 22"/>
          <p:cNvGrpSpPr/>
          <p:nvPr/>
        </p:nvGrpSpPr>
        <p:grpSpPr bwMode="auto">
          <a:xfrm>
            <a:off x="7345853" y="6060806"/>
            <a:ext cx="1171278" cy="290512"/>
            <a:chOff x="4512" y="3744"/>
            <a:chExt cx="689" cy="183"/>
          </a:xfrm>
        </p:grpSpPr>
        <p:sp>
          <p:nvSpPr>
            <p:cNvPr id="1054061" name="Line 17"/>
            <p:cNvSpPr>
              <a:spLocks noChangeShapeType="1"/>
            </p:cNvSpPr>
            <p:nvPr/>
          </p:nvSpPr>
          <p:spPr bwMode="auto">
            <a:xfrm>
              <a:off x="4512" y="3834"/>
              <a:ext cx="314" cy="0"/>
            </a:xfrm>
            <a:prstGeom prst="line">
              <a:avLst/>
            </a:prstGeom>
            <a:noFill/>
            <a:ln w="12700">
              <a:solidFill>
                <a:schemeClr val="tx1"/>
              </a:solidFill>
              <a:round/>
              <a:tailEnd type="triangle" w="med" len="med"/>
            </a:ln>
            <a:effectLst/>
          </p:spPr>
          <p:txBody>
            <a:bodyPr lIns="45720" rIns="45720" anchor="ctr" anchorCtr="1"/>
            <a:lstStyle/>
            <a:p>
              <a:endParaRPr lang="zh-CN" altLang="en-US"/>
            </a:p>
          </p:txBody>
        </p:sp>
        <p:sp>
          <p:nvSpPr>
            <p:cNvPr id="1054062" name="Text Box 18"/>
            <p:cNvSpPr txBox="1">
              <a:spLocks noChangeArrowheads="1"/>
            </p:cNvSpPr>
            <p:nvPr/>
          </p:nvSpPr>
          <p:spPr bwMode="auto">
            <a:xfrm>
              <a:off x="4848" y="3744"/>
              <a:ext cx="353" cy="183"/>
            </a:xfrm>
            <a:prstGeom prst="rect">
              <a:avLst/>
            </a:prstGeom>
            <a:noFill/>
            <a:ln>
              <a:noFill/>
            </a:ln>
            <a:effectLst/>
          </p:spPr>
          <p:txBody>
            <a:bodyPr wrap="none" lIns="45720" rIns="45720" anchorCtr="1">
              <a:spAutoFit/>
            </a:bodyPr>
            <a:lstStyle/>
            <a:p>
              <a:pPr algn="l" eaLnBrk="1" hangingPunct="1">
                <a:buClr>
                  <a:schemeClr val="accent1"/>
                </a:buClr>
                <a:buSzPct val="70000"/>
                <a:buFont typeface="Wingdings" panose="05000000000000000000" pitchFamily="2" charset="2"/>
                <a:buNone/>
              </a:pPr>
              <a:r>
                <a:rPr lang="zh-CN" altLang="en-US" sz="1000"/>
                <a:t>依赖关系</a:t>
              </a:r>
              <a:endParaRPr lang="zh-CN" altLang="en-US" sz="1000"/>
            </a:p>
          </p:txBody>
        </p:sp>
      </p:grpSp>
      <p:sp>
        <p:nvSpPr>
          <p:cNvPr id="1054063" name="Oval 25"/>
          <p:cNvSpPr>
            <a:spLocks noChangeArrowheads="1"/>
          </p:cNvSpPr>
          <p:nvPr/>
        </p:nvSpPr>
        <p:spPr bwMode="auto">
          <a:xfrm>
            <a:off x="4245110" y="1593581"/>
            <a:ext cx="326394" cy="304800"/>
          </a:xfrm>
          <a:prstGeom prst="ellipse">
            <a:avLst/>
          </a:prstGeom>
          <a:solidFill>
            <a:srgbClr val="EAEAEA"/>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A2</a:t>
            </a:r>
            <a:endParaRPr lang="en-US" altLang="zh-CN" sz="1200" b="1"/>
          </a:p>
        </p:txBody>
      </p:sp>
      <p:cxnSp>
        <p:nvCxnSpPr>
          <p:cNvPr id="3145879" name="AutoShape 27"/>
          <p:cNvCxnSpPr>
            <a:cxnSpLocks noChangeShapeType="1"/>
            <a:stCxn id="1054059" idx="3"/>
            <a:endCxn id="1054060" idx="6"/>
          </p:cNvCxnSpPr>
          <p:nvPr/>
        </p:nvCxnSpPr>
        <p:spPr bwMode="auto">
          <a:xfrm flipH="1">
            <a:off x="5142694" y="1625331"/>
            <a:ext cx="373993" cy="120650"/>
          </a:xfrm>
          <a:prstGeom prst="straightConnector1">
            <a:avLst/>
          </a:prstGeom>
          <a:noFill/>
          <a:ln w="12700">
            <a:solidFill>
              <a:schemeClr val="tx1"/>
            </a:solidFill>
            <a:round/>
            <a:tailEnd type="triangle" w="med" len="med"/>
          </a:ln>
          <a:effectLst/>
        </p:spPr>
      </p:cxnSp>
      <p:cxnSp>
        <p:nvCxnSpPr>
          <p:cNvPr id="3145880" name="AutoShape 28"/>
          <p:cNvCxnSpPr>
            <a:cxnSpLocks noChangeShapeType="1"/>
            <a:stCxn id="1054060" idx="2"/>
            <a:endCxn id="1054063" idx="6"/>
          </p:cNvCxnSpPr>
          <p:nvPr/>
        </p:nvCxnSpPr>
        <p:spPr bwMode="auto">
          <a:xfrm flipH="1">
            <a:off x="4571504" y="1745981"/>
            <a:ext cx="244795" cy="0"/>
          </a:xfrm>
          <a:prstGeom prst="straightConnector1">
            <a:avLst/>
          </a:prstGeom>
          <a:noFill/>
          <a:ln w="12700">
            <a:solidFill>
              <a:schemeClr val="tx1"/>
            </a:solidFill>
            <a:round/>
            <a:tailEnd type="triangle" w="med" len="med"/>
          </a:ln>
          <a:effectLst/>
        </p:spPr>
      </p:cxnSp>
      <p:cxnSp>
        <p:nvCxnSpPr>
          <p:cNvPr id="3145881" name="AutoShape 29"/>
          <p:cNvCxnSpPr>
            <a:cxnSpLocks noChangeShapeType="1"/>
            <a:stCxn id="1054060" idx="3"/>
            <a:endCxn id="1054103" idx="6"/>
          </p:cNvCxnSpPr>
          <p:nvPr/>
        </p:nvCxnSpPr>
        <p:spPr bwMode="auto">
          <a:xfrm flipH="1">
            <a:off x="4245110" y="1853931"/>
            <a:ext cx="618789" cy="196850"/>
          </a:xfrm>
          <a:prstGeom prst="straightConnector1">
            <a:avLst/>
          </a:prstGeom>
          <a:noFill/>
          <a:ln w="12700">
            <a:solidFill>
              <a:schemeClr val="tx1"/>
            </a:solidFill>
            <a:round/>
            <a:tailEnd type="triangle" w="med" len="med"/>
          </a:ln>
          <a:effectLst/>
        </p:spPr>
      </p:cxnSp>
      <p:sp>
        <p:nvSpPr>
          <p:cNvPr id="1054064" name="Oval 31"/>
          <p:cNvSpPr>
            <a:spLocks noChangeArrowheads="1"/>
          </p:cNvSpPr>
          <p:nvPr/>
        </p:nvSpPr>
        <p:spPr bwMode="auto">
          <a:xfrm>
            <a:off x="5469088" y="2952481"/>
            <a:ext cx="326394" cy="304800"/>
          </a:xfrm>
          <a:prstGeom prst="ellipse">
            <a:avLst/>
          </a:prstGeom>
          <a:solidFill>
            <a:schemeClr val="folHlink"/>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A5</a:t>
            </a:r>
            <a:endParaRPr lang="en-US" altLang="zh-CN" sz="1000"/>
          </a:p>
        </p:txBody>
      </p:sp>
      <p:sp>
        <p:nvSpPr>
          <p:cNvPr id="1054065" name="Oval 32"/>
          <p:cNvSpPr>
            <a:spLocks noChangeArrowheads="1"/>
          </p:cNvSpPr>
          <p:nvPr/>
        </p:nvSpPr>
        <p:spPr bwMode="auto">
          <a:xfrm>
            <a:off x="4816300" y="3257281"/>
            <a:ext cx="326394" cy="304800"/>
          </a:xfrm>
          <a:prstGeom prst="ellipse">
            <a:avLst/>
          </a:prstGeom>
          <a:solidFill>
            <a:schemeClr val="folHlink"/>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A6</a:t>
            </a:r>
            <a:endParaRPr lang="en-US" altLang="zh-CN" sz="1200" b="1"/>
          </a:p>
        </p:txBody>
      </p:sp>
      <p:sp>
        <p:nvSpPr>
          <p:cNvPr id="1054066" name="Oval 34"/>
          <p:cNvSpPr>
            <a:spLocks noChangeArrowheads="1"/>
          </p:cNvSpPr>
          <p:nvPr/>
        </p:nvSpPr>
        <p:spPr bwMode="auto">
          <a:xfrm>
            <a:off x="2123549" y="2952481"/>
            <a:ext cx="326394" cy="304800"/>
          </a:xfrm>
          <a:prstGeom prst="ellipse">
            <a:avLst/>
          </a:prstGeom>
          <a:solidFill>
            <a:schemeClr val="folHlink"/>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A8</a:t>
            </a:r>
            <a:endParaRPr lang="en-US" altLang="zh-CN" sz="1200" b="1"/>
          </a:p>
        </p:txBody>
      </p:sp>
      <p:sp>
        <p:nvSpPr>
          <p:cNvPr id="1054067" name="Oval 36"/>
          <p:cNvSpPr>
            <a:spLocks noChangeArrowheads="1"/>
          </p:cNvSpPr>
          <p:nvPr/>
        </p:nvSpPr>
        <p:spPr bwMode="auto">
          <a:xfrm>
            <a:off x="1633959" y="5009881"/>
            <a:ext cx="326394" cy="304800"/>
          </a:xfrm>
          <a:prstGeom prst="ellipse">
            <a:avLst/>
          </a:prstGeom>
          <a:solidFill>
            <a:schemeClr val="folHlink"/>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A10</a:t>
            </a:r>
            <a:endParaRPr lang="en-US" altLang="zh-CN" sz="1200" b="1"/>
          </a:p>
        </p:txBody>
      </p:sp>
      <p:sp>
        <p:nvSpPr>
          <p:cNvPr id="1054068" name="Oval 37"/>
          <p:cNvSpPr>
            <a:spLocks noChangeArrowheads="1"/>
          </p:cNvSpPr>
          <p:nvPr/>
        </p:nvSpPr>
        <p:spPr bwMode="auto">
          <a:xfrm>
            <a:off x="4408307" y="2266681"/>
            <a:ext cx="326394" cy="304800"/>
          </a:xfrm>
          <a:prstGeom prst="ellipse">
            <a:avLst/>
          </a:prstGeom>
          <a:solidFill>
            <a:srgbClr val="F09142"/>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A11</a:t>
            </a:r>
            <a:endParaRPr lang="en-US" altLang="zh-CN" sz="1000"/>
          </a:p>
        </p:txBody>
      </p:sp>
      <p:cxnSp>
        <p:nvCxnSpPr>
          <p:cNvPr id="3145882" name="AutoShape 38"/>
          <p:cNvCxnSpPr>
            <a:cxnSpLocks noChangeShapeType="1"/>
            <a:stCxn id="1054064" idx="3"/>
            <a:endCxn id="1054065" idx="7"/>
          </p:cNvCxnSpPr>
          <p:nvPr/>
        </p:nvCxnSpPr>
        <p:spPr bwMode="auto">
          <a:xfrm flipH="1">
            <a:off x="5095094" y="3212831"/>
            <a:ext cx="421592" cy="88900"/>
          </a:xfrm>
          <a:prstGeom prst="straightConnector1">
            <a:avLst/>
          </a:prstGeom>
          <a:noFill/>
          <a:ln w="12700">
            <a:solidFill>
              <a:schemeClr val="tx1"/>
            </a:solidFill>
            <a:round/>
            <a:tailEnd type="triangle" w="med" len="med"/>
          </a:ln>
          <a:effectLst/>
        </p:spPr>
      </p:cxnSp>
      <p:cxnSp>
        <p:nvCxnSpPr>
          <p:cNvPr id="3145883" name="AutoShape 39"/>
          <p:cNvCxnSpPr>
            <a:cxnSpLocks noChangeShapeType="1"/>
            <a:stCxn id="1054105" idx="3"/>
            <a:endCxn id="1054066" idx="0"/>
          </p:cNvCxnSpPr>
          <p:nvPr/>
        </p:nvCxnSpPr>
        <p:spPr bwMode="auto">
          <a:xfrm flipH="1">
            <a:off x="2286746" y="2603231"/>
            <a:ext cx="781986" cy="349250"/>
          </a:xfrm>
          <a:prstGeom prst="straightConnector1">
            <a:avLst/>
          </a:prstGeom>
          <a:noFill/>
          <a:ln w="12700">
            <a:solidFill>
              <a:schemeClr val="tx1"/>
            </a:solidFill>
            <a:round/>
            <a:tailEnd type="triangle" w="med" len="med"/>
          </a:ln>
          <a:effectLst/>
        </p:spPr>
      </p:cxnSp>
      <p:cxnSp>
        <p:nvCxnSpPr>
          <p:cNvPr id="3145884" name="AutoShape 40"/>
          <p:cNvCxnSpPr>
            <a:cxnSpLocks noChangeShapeType="1"/>
            <a:stCxn id="1054105" idx="4"/>
            <a:endCxn id="1054077" idx="7"/>
          </p:cNvCxnSpPr>
          <p:nvPr/>
        </p:nvCxnSpPr>
        <p:spPr bwMode="auto">
          <a:xfrm flipH="1">
            <a:off x="2891935" y="2647681"/>
            <a:ext cx="292395" cy="958850"/>
          </a:xfrm>
          <a:prstGeom prst="straightConnector1">
            <a:avLst/>
          </a:prstGeom>
          <a:noFill/>
          <a:ln w="12700">
            <a:solidFill>
              <a:schemeClr val="tx1"/>
            </a:solidFill>
            <a:round/>
            <a:tailEnd type="triangle" w="med" len="med"/>
          </a:ln>
          <a:effectLst/>
        </p:spPr>
      </p:cxnSp>
      <p:sp>
        <p:nvSpPr>
          <p:cNvPr id="1054069" name="Oval 42"/>
          <p:cNvSpPr>
            <a:spLocks noChangeArrowheads="1"/>
          </p:cNvSpPr>
          <p:nvPr/>
        </p:nvSpPr>
        <p:spPr bwMode="auto">
          <a:xfrm>
            <a:off x="3184330" y="3562081"/>
            <a:ext cx="326394" cy="304800"/>
          </a:xfrm>
          <a:prstGeom prst="ellipse">
            <a:avLst/>
          </a:prstGeom>
          <a:solidFill>
            <a:srgbClr val="F09142"/>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A12</a:t>
            </a:r>
            <a:endParaRPr lang="en-US" altLang="zh-CN" sz="1200" b="1"/>
          </a:p>
        </p:txBody>
      </p:sp>
      <p:sp>
        <p:nvSpPr>
          <p:cNvPr id="1054070" name="Oval 43"/>
          <p:cNvSpPr>
            <a:spLocks noChangeArrowheads="1"/>
          </p:cNvSpPr>
          <p:nvPr/>
        </p:nvSpPr>
        <p:spPr bwMode="auto">
          <a:xfrm>
            <a:off x="3184330" y="2952481"/>
            <a:ext cx="326394" cy="304800"/>
          </a:xfrm>
          <a:prstGeom prst="ellipse">
            <a:avLst/>
          </a:prstGeom>
          <a:solidFill>
            <a:srgbClr val="F09142"/>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A13</a:t>
            </a:r>
            <a:endParaRPr lang="en-US" altLang="zh-CN" sz="1200" b="1"/>
          </a:p>
        </p:txBody>
      </p:sp>
      <p:cxnSp>
        <p:nvCxnSpPr>
          <p:cNvPr id="3145885" name="AutoShape 44"/>
          <p:cNvCxnSpPr>
            <a:cxnSpLocks noChangeShapeType="1"/>
            <a:stCxn id="1054068" idx="2"/>
            <a:endCxn id="1054070" idx="6"/>
          </p:cNvCxnSpPr>
          <p:nvPr/>
        </p:nvCxnSpPr>
        <p:spPr bwMode="auto">
          <a:xfrm flipH="1">
            <a:off x="3510724" y="2419081"/>
            <a:ext cx="897583" cy="685800"/>
          </a:xfrm>
          <a:prstGeom prst="straightConnector1">
            <a:avLst/>
          </a:prstGeom>
          <a:noFill/>
          <a:ln w="12700">
            <a:solidFill>
              <a:schemeClr val="tx1"/>
            </a:solidFill>
            <a:round/>
            <a:tailEnd type="triangle" w="med" len="med"/>
          </a:ln>
          <a:effectLst/>
        </p:spPr>
      </p:cxnSp>
      <p:cxnSp>
        <p:nvCxnSpPr>
          <p:cNvPr id="3145886" name="AutoShape 45"/>
          <p:cNvCxnSpPr>
            <a:cxnSpLocks noChangeShapeType="1"/>
            <a:stCxn id="1054068" idx="3"/>
            <a:endCxn id="1054069" idx="6"/>
          </p:cNvCxnSpPr>
          <p:nvPr/>
        </p:nvCxnSpPr>
        <p:spPr bwMode="auto">
          <a:xfrm flipH="1">
            <a:off x="3510724" y="2527031"/>
            <a:ext cx="945183" cy="1187450"/>
          </a:xfrm>
          <a:prstGeom prst="straightConnector1">
            <a:avLst/>
          </a:prstGeom>
          <a:noFill/>
          <a:ln w="12700">
            <a:solidFill>
              <a:schemeClr val="tx1"/>
            </a:solidFill>
            <a:round/>
            <a:tailEnd type="triangle" w="med" len="med"/>
          </a:ln>
          <a:effectLst/>
        </p:spPr>
      </p:cxnSp>
      <p:sp>
        <p:nvSpPr>
          <p:cNvPr id="1054071" name="Oval 46"/>
          <p:cNvSpPr>
            <a:spLocks noChangeArrowheads="1"/>
          </p:cNvSpPr>
          <p:nvPr/>
        </p:nvSpPr>
        <p:spPr bwMode="auto">
          <a:xfrm>
            <a:off x="5469088" y="1733281"/>
            <a:ext cx="326394" cy="304800"/>
          </a:xfrm>
          <a:prstGeom prst="ellipse">
            <a:avLst/>
          </a:prstGeom>
          <a:solidFill>
            <a:schemeClr val="accent1"/>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A14</a:t>
            </a:r>
            <a:endParaRPr lang="en-US" altLang="zh-CN" sz="1000"/>
          </a:p>
        </p:txBody>
      </p:sp>
      <p:sp>
        <p:nvSpPr>
          <p:cNvPr id="1054072" name="Oval 47"/>
          <p:cNvSpPr>
            <a:spLocks noChangeArrowheads="1"/>
          </p:cNvSpPr>
          <p:nvPr/>
        </p:nvSpPr>
        <p:spPr bwMode="auto">
          <a:xfrm>
            <a:off x="4245110" y="2952481"/>
            <a:ext cx="326394" cy="304800"/>
          </a:xfrm>
          <a:prstGeom prst="ellipse">
            <a:avLst/>
          </a:prstGeom>
          <a:solidFill>
            <a:schemeClr val="accent1"/>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A15</a:t>
            </a:r>
            <a:endParaRPr lang="en-US" altLang="zh-CN" sz="1000"/>
          </a:p>
        </p:txBody>
      </p:sp>
      <p:cxnSp>
        <p:nvCxnSpPr>
          <p:cNvPr id="3145887" name="AutoShape 49"/>
          <p:cNvCxnSpPr>
            <a:cxnSpLocks noChangeShapeType="1"/>
            <a:stCxn id="1054071" idx="3"/>
            <a:endCxn id="1054072" idx="7"/>
          </p:cNvCxnSpPr>
          <p:nvPr/>
        </p:nvCxnSpPr>
        <p:spPr bwMode="auto">
          <a:xfrm flipH="1">
            <a:off x="4523905" y="1993631"/>
            <a:ext cx="992782" cy="1003300"/>
          </a:xfrm>
          <a:prstGeom prst="straightConnector1">
            <a:avLst/>
          </a:prstGeom>
          <a:noFill/>
          <a:ln w="12700">
            <a:solidFill>
              <a:schemeClr val="tx1"/>
            </a:solidFill>
            <a:round/>
            <a:tailEnd type="triangle" w="med" len="med"/>
          </a:ln>
          <a:effectLst/>
        </p:spPr>
      </p:cxnSp>
      <p:cxnSp>
        <p:nvCxnSpPr>
          <p:cNvPr id="3145888" name="AutoShape 50"/>
          <p:cNvCxnSpPr>
            <a:cxnSpLocks noChangeShapeType="1"/>
            <a:stCxn id="1054072" idx="3"/>
            <a:endCxn id="1054088" idx="7"/>
          </p:cNvCxnSpPr>
          <p:nvPr/>
        </p:nvCxnSpPr>
        <p:spPr bwMode="auto">
          <a:xfrm flipH="1">
            <a:off x="3463125" y="3212831"/>
            <a:ext cx="829585" cy="927100"/>
          </a:xfrm>
          <a:prstGeom prst="straightConnector1">
            <a:avLst/>
          </a:prstGeom>
          <a:noFill/>
          <a:ln w="12700">
            <a:solidFill>
              <a:schemeClr val="tx1"/>
            </a:solidFill>
            <a:round/>
            <a:tailEnd type="triangle" w="med" len="med"/>
          </a:ln>
          <a:effectLst/>
        </p:spPr>
      </p:cxnSp>
      <p:sp>
        <p:nvSpPr>
          <p:cNvPr id="1054073" name="Oval 51"/>
          <p:cNvSpPr>
            <a:spLocks noChangeArrowheads="1"/>
          </p:cNvSpPr>
          <p:nvPr/>
        </p:nvSpPr>
        <p:spPr bwMode="auto">
          <a:xfrm>
            <a:off x="3918716" y="2266681"/>
            <a:ext cx="326394" cy="304800"/>
          </a:xfrm>
          <a:prstGeom prst="ellipse">
            <a:avLst/>
          </a:prstGeom>
          <a:solidFill>
            <a:srgbClr val="CC99FF"/>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A17</a:t>
            </a:r>
            <a:endParaRPr lang="en-US" altLang="zh-CN" sz="1000"/>
          </a:p>
        </p:txBody>
      </p:sp>
      <p:sp>
        <p:nvSpPr>
          <p:cNvPr id="1054074" name="Oval 52"/>
          <p:cNvSpPr>
            <a:spLocks noChangeArrowheads="1"/>
          </p:cNvSpPr>
          <p:nvPr/>
        </p:nvSpPr>
        <p:spPr bwMode="auto">
          <a:xfrm>
            <a:off x="5387489" y="4400281"/>
            <a:ext cx="326394" cy="304800"/>
          </a:xfrm>
          <a:prstGeom prst="ellipse">
            <a:avLst/>
          </a:prstGeom>
          <a:solidFill>
            <a:srgbClr val="CC99FF"/>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A18</a:t>
            </a:r>
            <a:endParaRPr lang="en-US" altLang="zh-CN" sz="1200" b="1"/>
          </a:p>
        </p:txBody>
      </p:sp>
      <p:sp>
        <p:nvSpPr>
          <p:cNvPr id="1054075" name="Oval 53"/>
          <p:cNvSpPr>
            <a:spLocks noChangeArrowheads="1"/>
          </p:cNvSpPr>
          <p:nvPr/>
        </p:nvSpPr>
        <p:spPr bwMode="auto">
          <a:xfrm>
            <a:off x="4816300" y="3943081"/>
            <a:ext cx="326394" cy="304800"/>
          </a:xfrm>
          <a:prstGeom prst="ellipse">
            <a:avLst/>
          </a:prstGeom>
          <a:solidFill>
            <a:srgbClr val="CC99FF"/>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A19</a:t>
            </a:r>
            <a:endParaRPr lang="en-US" altLang="zh-CN" sz="1200" b="1"/>
          </a:p>
        </p:txBody>
      </p:sp>
      <p:sp>
        <p:nvSpPr>
          <p:cNvPr id="1054076" name="Oval 55"/>
          <p:cNvSpPr>
            <a:spLocks noChangeArrowheads="1"/>
          </p:cNvSpPr>
          <p:nvPr/>
        </p:nvSpPr>
        <p:spPr bwMode="auto">
          <a:xfrm>
            <a:off x="1225966" y="4400281"/>
            <a:ext cx="326394" cy="304800"/>
          </a:xfrm>
          <a:prstGeom prst="ellipse">
            <a:avLst/>
          </a:prstGeom>
          <a:solidFill>
            <a:srgbClr val="CC99FF"/>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A21</a:t>
            </a:r>
            <a:endParaRPr lang="en-US" altLang="zh-CN" sz="1200" b="1"/>
          </a:p>
        </p:txBody>
      </p:sp>
      <p:cxnSp>
        <p:nvCxnSpPr>
          <p:cNvPr id="3145889" name="AutoShape 56"/>
          <p:cNvCxnSpPr>
            <a:cxnSpLocks noChangeShapeType="1"/>
            <a:stCxn id="1054104" idx="4"/>
            <a:endCxn id="1054076" idx="0"/>
          </p:cNvCxnSpPr>
          <p:nvPr/>
        </p:nvCxnSpPr>
        <p:spPr bwMode="auto">
          <a:xfrm flipH="1">
            <a:off x="1389163" y="2571481"/>
            <a:ext cx="815985" cy="1828800"/>
          </a:xfrm>
          <a:prstGeom prst="straightConnector1">
            <a:avLst/>
          </a:prstGeom>
          <a:noFill/>
          <a:ln w="12700">
            <a:solidFill>
              <a:schemeClr val="tx1"/>
            </a:solidFill>
            <a:round/>
            <a:tailEnd type="triangle" w="med" len="med"/>
          </a:ln>
          <a:effectLst/>
        </p:spPr>
      </p:cxnSp>
      <p:cxnSp>
        <p:nvCxnSpPr>
          <p:cNvPr id="3145890" name="AutoShape 58"/>
          <p:cNvCxnSpPr>
            <a:cxnSpLocks noChangeShapeType="1"/>
            <a:stCxn id="1054075" idx="2"/>
            <a:endCxn id="1054076" idx="7"/>
          </p:cNvCxnSpPr>
          <p:nvPr/>
        </p:nvCxnSpPr>
        <p:spPr bwMode="auto">
          <a:xfrm flipH="1">
            <a:off x="1504761" y="4095481"/>
            <a:ext cx="3311539" cy="349250"/>
          </a:xfrm>
          <a:prstGeom prst="straightConnector1">
            <a:avLst/>
          </a:prstGeom>
          <a:noFill/>
          <a:ln w="12700">
            <a:solidFill>
              <a:schemeClr val="tx1"/>
            </a:solidFill>
            <a:round/>
            <a:tailEnd type="triangle" w="med" len="med"/>
          </a:ln>
          <a:effectLst/>
        </p:spPr>
      </p:cxnSp>
      <p:sp>
        <p:nvSpPr>
          <p:cNvPr id="1054077" name="Oval 35"/>
          <p:cNvSpPr>
            <a:spLocks noChangeArrowheads="1"/>
          </p:cNvSpPr>
          <p:nvPr/>
        </p:nvSpPr>
        <p:spPr bwMode="auto">
          <a:xfrm>
            <a:off x="2613140" y="3562081"/>
            <a:ext cx="326394" cy="304800"/>
          </a:xfrm>
          <a:prstGeom prst="ellipse">
            <a:avLst/>
          </a:prstGeom>
          <a:solidFill>
            <a:schemeClr val="folHlink"/>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A9</a:t>
            </a:r>
            <a:endParaRPr lang="en-US" altLang="zh-CN" sz="1200" b="1"/>
          </a:p>
        </p:txBody>
      </p:sp>
      <p:sp>
        <p:nvSpPr>
          <p:cNvPr id="1054078" name="Line 59"/>
          <p:cNvSpPr>
            <a:spLocks noChangeShapeType="1"/>
          </p:cNvSpPr>
          <p:nvPr/>
        </p:nvSpPr>
        <p:spPr bwMode="auto">
          <a:xfrm>
            <a:off x="1960352" y="1961881"/>
            <a:ext cx="4161523" cy="2590800"/>
          </a:xfrm>
          <a:prstGeom prst="line">
            <a:avLst/>
          </a:prstGeom>
          <a:noFill/>
          <a:ln w="28575">
            <a:solidFill>
              <a:schemeClr val="tx2"/>
            </a:solidFill>
            <a:prstDash val="dash"/>
            <a:round/>
          </a:ln>
          <a:effectLst/>
        </p:spPr>
        <p:txBody>
          <a:bodyPr wrap="none" lIns="45720" rIns="45720" anchor="ctr"/>
          <a:lstStyle/>
          <a:p>
            <a:endParaRPr lang="zh-CN" altLang="en-US"/>
          </a:p>
        </p:txBody>
      </p:sp>
      <p:sp>
        <p:nvSpPr>
          <p:cNvPr id="1054079" name="Line 61"/>
          <p:cNvSpPr>
            <a:spLocks noChangeShapeType="1"/>
          </p:cNvSpPr>
          <p:nvPr/>
        </p:nvSpPr>
        <p:spPr bwMode="auto">
          <a:xfrm>
            <a:off x="899572" y="3104881"/>
            <a:ext cx="4324720" cy="2667000"/>
          </a:xfrm>
          <a:prstGeom prst="line">
            <a:avLst/>
          </a:prstGeom>
          <a:noFill/>
          <a:ln w="28575">
            <a:solidFill>
              <a:schemeClr val="tx2"/>
            </a:solidFill>
            <a:prstDash val="dash"/>
            <a:round/>
          </a:ln>
          <a:effectLst/>
        </p:spPr>
        <p:txBody>
          <a:bodyPr wrap="none" lIns="45720" rIns="45720" anchor="ctr"/>
          <a:lstStyle/>
          <a:p>
            <a:endParaRPr lang="zh-CN" altLang="en-US"/>
          </a:p>
        </p:txBody>
      </p:sp>
      <p:cxnSp>
        <p:nvCxnSpPr>
          <p:cNvPr id="3145891" name="AutoShape 62"/>
          <p:cNvCxnSpPr>
            <a:cxnSpLocks noChangeShapeType="1"/>
            <a:stCxn id="1054074" idx="2"/>
            <a:endCxn id="1054076" idx="6"/>
          </p:cNvCxnSpPr>
          <p:nvPr/>
        </p:nvCxnSpPr>
        <p:spPr bwMode="auto">
          <a:xfrm flipH="1">
            <a:off x="1552360" y="4552681"/>
            <a:ext cx="3835129" cy="0"/>
          </a:xfrm>
          <a:prstGeom prst="straightConnector1">
            <a:avLst/>
          </a:prstGeom>
          <a:noFill/>
          <a:ln w="12700">
            <a:solidFill>
              <a:schemeClr val="tx1"/>
            </a:solidFill>
            <a:round/>
            <a:tailEnd type="triangle" w="med" len="med"/>
          </a:ln>
          <a:effectLst/>
        </p:spPr>
      </p:cxnSp>
      <p:sp>
        <p:nvSpPr>
          <p:cNvPr id="1054080" name="Oval 63"/>
          <p:cNvSpPr>
            <a:spLocks noChangeArrowheads="1"/>
          </p:cNvSpPr>
          <p:nvPr/>
        </p:nvSpPr>
        <p:spPr bwMode="auto">
          <a:xfrm>
            <a:off x="1225966" y="3562081"/>
            <a:ext cx="326394" cy="304800"/>
          </a:xfrm>
          <a:prstGeom prst="ellipse">
            <a:avLst/>
          </a:prstGeom>
          <a:solidFill>
            <a:srgbClr val="CC99FF"/>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A22</a:t>
            </a:r>
            <a:endParaRPr lang="en-US" altLang="zh-CN" sz="1200" b="1"/>
          </a:p>
        </p:txBody>
      </p:sp>
      <p:sp>
        <p:nvSpPr>
          <p:cNvPr id="1054081" name="Oval 64"/>
          <p:cNvSpPr>
            <a:spLocks noChangeArrowheads="1"/>
          </p:cNvSpPr>
          <p:nvPr/>
        </p:nvSpPr>
        <p:spPr bwMode="auto">
          <a:xfrm>
            <a:off x="4979497" y="5009881"/>
            <a:ext cx="326394" cy="304800"/>
          </a:xfrm>
          <a:prstGeom prst="ellipse">
            <a:avLst/>
          </a:prstGeom>
          <a:solidFill>
            <a:srgbClr val="6633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solidFill>
                  <a:schemeClr val="bg1"/>
                </a:solidFill>
              </a:rPr>
              <a:t>B1</a:t>
            </a:r>
            <a:endParaRPr lang="en-US" altLang="zh-CN" sz="1000">
              <a:solidFill>
                <a:schemeClr val="bg1"/>
              </a:solidFill>
            </a:endParaRPr>
          </a:p>
        </p:txBody>
      </p:sp>
      <p:sp>
        <p:nvSpPr>
          <p:cNvPr id="1054082" name="Oval 65"/>
          <p:cNvSpPr>
            <a:spLocks noChangeArrowheads="1"/>
          </p:cNvSpPr>
          <p:nvPr/>
        </p:nvSpPr>
        <p:spPr bwMode="auto">
          <a:xfrm>
            <a:off x="6203474" y="5009881"/>
            <a:ext cx="326394" cy="304800"/>
          </a:xfrm>
          <a:prstGeom prst="ellipse">
            <a:avLst/>
          </a:prstGeom>
          <a:solidFill>
            <a:srgbClr val="6633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solidFill>
                  <a:schemeClr val="bg1"/>
                </a:solidFill>
              </a:rPr>
              <a:t>B2</a:t>
            </a:r>
            <a:endParaRPr lang="en-US" altLang="zh-CN" sz="1000">
              <a:solidFill>
                <a:schemeClr val="bg1"/>
              </a:solidFill>
            </a:endParaRPr>
          </a:p>
        </p:txBody>
      </p:sp>
      <p:sp>
        <p:nvSpPr>
          <p:cNvPr id="1054083" name="Oval 66"/>
          <p:cNvSpPr>
            <a:spLocks noChangeArrowheads="1"/>
          </p:cNvSpPr>
          <p:nvPr/>
        </p:nvSpPr>
        <p:spPr bwMode="auto">
          <a:xfrm>
            <a:off x="5795481" y="5009881"/>
            <a:ext cx="326394" cy="304800"/>
          </a:xfrm>
          <a:prstGeom prst="ellipse">
            <a:avLst/>
          </a:prstGeom>
          <a:solidFill>
            <a:srgbClr val="6633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solidFill>
                  <a:schemeClr val="bg1"/>
                </a:solidFill>
              </a:rPr>
              <a:t>B3</a:t>
            </a:r>
            <a:endParaRPr lang="en-US" altLang="zh-CN" sz="1000">
              <a:solidFill>
                <a:schemeClr val="bg1"/>
              </a:solidFill>
            </a:endParaRPr>
          </a:p>
        </p:txBody>
      </p:sp>
      <p:sp>
        <p:nvSpPr>
          <p:cNvPr id="1054084" name="Oval 67"/>
          <p:cNvSpPr>
            <a:spLocks noChangeArrowheads="1"/>
          </p:cNvSpPr>
          <p:nvPr/>
        </p:nvSpPr>
        <p:spPr bwMode="auto">
          <a:xfrm>
            <a:off x="5387489" y="5009881"/>
            <a:ext cx="326394" cy="304800"/>
          </a:xfrm>
          <a:prstGeom prst="ellipse">
            <a:avLst/>
          </a:prstGeom>
          <a:solidFill>
            <a:srgbClr val="6633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solidFill>
                  <a:schemeClr val="bg1"/>
                </a:solidFill>
              </a:rPr>
              <a:t>B4</a:t>
            </a:r>
            <a:endParaRPr lang="en-US" altLang="zh-CN" sz="1000">
              <a:solidFill>
                <a:schemeClr val="bg1"/>
              </a:solidFill>
            </a:endParaRPr>
          </a:p>
        </p:txBody>
      </p:sp>
      <p:sp>
        <p:nvSpPr>
          <p:cNvPr id="1054085" name="Oval 68"/>
          <p:cNvSpPr>
            <a:spLocks noChangeArrowheads="1"/>
          </p:cNvSpPr>
          <p:nvPr/>
        </p:nvSpPr>
        <p:spPr bwMode="auto">
          <a:xfrm>
            <a:off x="1225966" y="5543281"/>
            <a:ext cx="326394" cy="304800"/>
          </a:xfrm>
          <a:prstGeom prst="ellipse">
            <a:avLst/>
          </a:prstGeom>
          <a:solidFill>
            <a:srgbClr val="6633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solidFill>
                  <a:schemeClr val="bg1"/>
                </a:solidFill>
              </a:rPr>
              <a:t>B5</a:t>
            </a:r>
            <a:endParaRPr lang="en-US" altLang="zh-CN" sz="1000">
              <a:solidFill>
                <a:schemeClr val="bg1"/>
              </a:solidFill>
            </a:endParaRPr>
          </a:p>
        </p:txBody>
      </p:sp>
      <p:sp>
        <p:nvSpPr>
          <p:cNvPr id="1054086" name="Oval 69"/>
          <p:cNvSpPr>
            <a:spLocks noChangeArrowheads="1"/>
          </p:cNvSpPr>
          <p:nvPr/>
        </p:nvSpPr>
        <p:spPr bwMode="auto">
          <a:xfrm>
            <a:off x="6040277" y="2952481"/>
            <a:ext cx="326394" cy="304800"/>
          </a:xfrm>
          <a:prstGeom prst="ellipse">
            <a:avLst/>
          </a:prstGeom>
          <a:solidFill>
            <a:srgbClr val="FFFF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C1</a:t>
            </a:r>
            <a:endParaRPr lang="en-US" altLang="zh-CN" sz="1000"/>
          </a:p>
        </p:txBody>
      </p:sp>
      <p:sp>
        <p:nvSpPr>
          <p:cNvPr id="1054087" name="Oval 70"/>
          <p:cNvSpPr>
            <a:spLocks noChangeArrowheads="1"/>
          </p:cNvSpPr>
          <p:nvPr/>
        </p:nvSpPr>
        <p:spPr bwMode="auto">
          <a:xfrm>
            <a:off x="817974" y="5543281"/>
            <a:ext cx="326394" cy="304800"/>
          </a:xfrm>
          <a:prstGeom prst="ellipse">
            <a:avLst/>
          </a:prstGeom>
          <a:solidFill>
            <a:srgbClr val="FFFF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C2</a:t>
            </a:r>
            <a:endParaRPr lang="en-US" altLang="zh-CN" sz="1000"/>
          </a:p>
        </p:txBody>
      </p:sp>
      <p:sp>
        <p:nvSpPr>
          <p:cNvPr id="1054088" name="Oval 48"/>
          <p:cNvSpPr>
            <a:spLocks noChangeArrowheads="1"/>
          </p:cNvSpPr>
          <p:nvPr/>
        </p:nvSpPr>
        <p:spPr bwMode="auto">
          <a:xfrm>
            <a:off x="3184330" y="4095481"/>
            <a:ext cx="326394" cy="304800"/>
          </a:xfrm>
          <a:prstGeom prst="ellipse">
            <a:avLst/>
          </a:prstGeom>
          <a:solidFill>
            <a:schemeClr val="accent1"/>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A16</a:t>
            </a:r>
            <a:endParaRPr lang="en-US" altLang="zh-CN" sz="1000"/>
          </a:p>
        </p:txBody>
      </p:sp>
      <p:sp>
        <p:nvSpPr>
          <p:cNvPr id="1054089" name="AutoShape 71"/>
          <p:cNvSpPr/>
          <p:nvPr/>
        </p:nvSpPr>
        <p:spPr bwMode="auto">
          <a:xfrm>
            <a:off x="10809499" y="1276081"/>
            <a:ext cx="81598" cy="533400"/>
          </a:xfrm>
          <a:prstGeom prst="rightBrace">
            <a:avLst>
              <a:gd name="adj1" fmla="val 58333"/>
              <a:gd name="adj2" fmla="val 50000"/>
            </a:avLst>
          </a:prstGeom>
          <a:noFill/>
          <a:ln w="12700">
            <a:solidFill>
              <a:schemeClr val="bg2"/>
            </a:solidFill>
            <a:round/>
          </a:ln>
          <a:effectLst/>
        </p:spPr>
        <p:txBody>
          <a:bodyPr wrap="none" lIns="45720" rIns="45720" anchor="ctr"/>
          <a:lstStyle/>
          <a:p>
            <a:endParaRPr lang="zh-CN" altLang="en-US"/>
          </a:p>
        </p:txBody>
      </p:sp>
      <p:sp>
        <p:nvSpPr>
          <p:cNvPr id="1054090" name="AutoShape 72"/>
          <p:cNvSpPr/>
          <p:nvPr/>
        </p:nvSpPr>
        <p:spPr bwMode="auto">
          <a:xfrm>
            <a:off x="10797599" y="1911081"/>
            <a:ext cx="79898" cy="889000"/>
          </a:xfrm>
          <a:prstGeom prst="rightBrace">
            <a:avLst>
              <a:gd name="adj1" fmla="val 99291"/>
              <a:gd name="adj2" fmla="val 50000"/>
            </a:avLst>
          </a:prstGeom>
          <a:noFill/>
          <a:ln w="12700">
            <a:solidFill>
              <a:schemeClr val="bg2"/>
            </a:solidFill>
            <a:round/>
          </a:ln>
          <a:effectLst/>
        </p:spPr>
        <p:txBody>
          <a:bodyPr wrap="none" lIns="45720" rIns="45720" anchor="ctr"/>
          <a:lstStyle/>
          <a:p>
            <a:endParaRPr lang="zh-CN" altLang="en-US"/>
          </a:p>
        </p:txBody>
      </p:sp>
      <p:sp>
        <p:nvSpPr>
          <p:cNvPr id="1054091" name="AutoShape 73"/>
          <p:cNvSpPr/>
          <p:nvPr/>
        </p:nvSpPr>
        <p:spPr bwMode="auto">
          <a:xfrm>
            <a:off x="10797599" y="2863581"/>
            <a:ext cx="107097" cy="469900"/>
          </a:xfrm>
          <a:prstGeom prst="rightBrace">
            <a:avLst>
              <a:gd name="adj1" fmla="val 39154"/>
              <a:gd name="adj2" fmla="val 50000"/>
            </a:avLst>
          </a:prstGeom>
          <a:noFill/>
          <a:ln w="12700">
            <a:solidFill>
              <a:schemeClr val="bg2"/>
            </a:solidFill>
            <a:round/>
          </a:ln>
          <a:effectLst/>
        </p:spPr>
        <p:txBody>
          <a:bodyPr wrap="none" lIns="45720" rIns="45720" anchor="ctr"/>
          <a:lstStyle/>
          <a:p>
            <a:endParaRPr lang="zh-CN" altLang="en-US"/>
          </a:p>
        </p:txBody>
      </p:sp>
      <p:sp>
        <p:nvSpPr>
          <p:cNvPr id="1054092" name="AutoShape 74"/>
          <p:cNvSpPr/>
          <p:nvPr/>
        </p:nvSpPr>
        <p:spPr bwMode="auto">
          <a:xfrm>
            <a:off x="10795899" y="3358881"/>
            <a:ext cx="122398" cy="431800"/>
          </a:xfrm>
          <a:prstGeom prst="rightBrace">
            <a:avLst>
              <a:gd name="adj1" fmla="val 31481"/>
              <a:gd name="adj2" fmla="val 50000"/>
            </a:avLst>
          </a:prstGeom>
          <a:noFill/>
          <a:ln w="12700">
            <a:solidFill>
              <a:schemeClr val="bg2"/>
            </a:solidFill>
            <a:round/>
          </a:ln>
          <a:effectLst/>
        </p:spPr>
        <p:txBody>
          <a:bodyPr wrap="none" lIns="45720" rIns="45720" anchor="ctr"/>
          <a:lstStyle/>
          <a:p>
            <a:endParaRPr lang="zh-CN" altLang="en-US"/>
          </a:p>
        </p:txBody>
      </p:sp>
      <p:sp>
        <p:nvSpPr>
          <p:cNvPr id="1054093" name="AutoShape 75"/>
          <p:cNvSpPr/>
          <p:nvPr/>
        </p:nvSpPr>
        <p:spPr bwMode="auto">
          <a:xfrm>
            <a:off x="10795899" y="3816081"/>
            <a:ext cx="122398" cy="812800"/>
          </a:xfrm>
          <a:prstGeom prst="rightBrace">
            <a:avLst>
              <a:gd name="adj1" fmla="val 59259"/>
              <a:gd name="adj2" fmla="val 50000"/>
            </a:avLst>
          </a:prstGeom>
          <a:noFill/>
          <a:ln w="12700">
            <a:solidFill>
              <a:schemeClr val="bg2"/>
            </a:solidFill>
            <a:round/>
          </a:ln>
          <a:effectLst/>
        </p:spPr>
        <p:txBody>
          <a:bodyPr wrap="none" lIns="45720" rIns="45720" anchor="ctr"/>
          <a:lstStyle/>
          <a:p>
            <a:endParaRPr lang="zh-CN" altLang="en-US"/>
          </a:p>
        </p:txBody>
      </p:sp>
      <p:sp>
        <p:nvSpPr>
          <p:cNvPr id="1054094" name="AutoShape 76"/>
          <p:cNvSpPr/>
          <p:nvPr/>
        </p:nvSpPr>
        <p:spPr bwMode="auto">
          <a:xfrm>
            <a:off x="10782299" y="4679681"/>
            <a:ext cx="122398" cy="812800"/>
          </a:xfrm>
          <a:prstGeom prst="rightBrace">
            <a:avLst>
              <a:gd name="adj1" fmla="val 59259"/>
              <a:gd name="adj2" fmla="val 50000"/>
            </a:avLst>
          </a:prstGeom>
          <a:noFill/>
          <a:ln w="12700">
            <a:solidFill>
              <a:schemeClr val="bg2"/>
            </a:solidFill>
            <a:round/>
          </a:ln>
          <a:effectLst/>
        </p:spPr>
        <p:txBody>
          <a:bodyPr wrap="none" lIns="45720" rIns="45720" anchor="ctr"/>
          <a:lstStyle/>
          <a:p>
            <a:endParaRPr lang="zh-CN" altLang="en-US"/>
          </a:p>
        </p:txBody>
      </p:sp>
      <p:sp>
        <p:nvSpPr>
          <p:cNvPr id="1054095" name="AutoShape 77"/>
          <p:cNvSpPr/>
          <p:nvPr/>
        </p:nvSpPr>
        <p:spPr bwMode="auto">
          <a:xfrm>
            <a:off x="10768699" y="5530581"/>
            <a:ext cx="149597" cy="241300"/>
          </a:xfrm>
          <a:prstGeom prst="rightBrace">
            <a:avLst>
              <a:gd name="adj1" fmla="val 14394"/>
              <a:gd name="adj2" fmla="val 50000"/>
            </a:avLst>
          </a:prstGeom>
          <a:noFill/>
          <a:ln w="12700">
            <a:solidFill>
              <a:schemeClr val="bg2"/>
            </a:solidFill>
            <a:round/>
          </a:ln>
          <a:effectLst/>
        </p:spPr>
        <p:txBody>
          <a:bodyPr wrap="none" lIns="45720" rIns="45720" anchor="ctr"/>
          <a:lstStyle/>
          <a:p>
            <a:endParaRPr lang="zh-CN" altLang="en-US"/>
          </a:p>
        </p:txBody>
      </p:sp>
      <p:sp>
        <p:nvSpPr>
          <p:cNvPr id="1054096" name="Oval 78"/>
          <p:cNvSpPr>
            <a:spLocks noChangeArrowheads="1"/>
          </p:cNvSpPr>
          <p:nvPr/>
        </p:nvSpPr>
        <p:spPr bwMode="auto">
          <a:xfrm>
            <a:off x="10945496" y="2253981"/>
            <a:ext cx="244795" cy="228600"/>
          </a:xfrm>
          <a:prstGeom prst="ellipse">
            <a:avLst/>
          </a:prstGeom>
          <a:solidFill>
            <a:schemeClr val="folHlink"/>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endParaRPr lang="zh-CN" altLang="zh-CN" sz="1200" b="1"/>
          </a:p>
        </p:txBody>
      </p:sp>
      <p:sp>
        <p:nvSpPr>
          <p:cNvPr id="1054097" name="Oval 79"/>
          <p:cNvSpPr>
            <a:spLocks noChangeArrowheads="1"/>
          </p:cNvSpPr>
          <p:nvPr/>
        </p:nvSpPr>
        <p:spPr bwMode="auto">
          <a:xfrm>
            <a:off x="10945496" y="1428481"/>
            <a:ext cx="244795" cy="228600"/>
          </a:xfrm>
          <a:prstGeom prst="ellipse">
            <a:avLst/>
          </a:prstGeom>
          <a:solidFill>
            <a:srgbClr val="EAEAEA"/>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endParaRPr lang="zh-CN" altLang="zh-CN" sz="1200" b="1"/>
          </a:p>
        </p:txBody>
      </p:sp>
      <p:sp>
        <p:nvSpPr>
          <p:cNvPr id="1054098" name="Oval 80"/>
          <p:cNvSpPr>
            <a:spLocks noChangeArrowheads="1"/>
          </p:cNvSpPr>
          <p:nvPr/>
        </p:nvSpPr>
        <p:spPr bwMode="auto">
          <a:xfrm>
            <a:off x="10959096" y="3015981"/>
            <a:ext cx="244795" cy="228600"/>
          </a:xfrm>
          <a:prstGeom prst="ellipse">
            <a:avLst/>
          </a:prstGeom>
          <a:solidFill>
            <a:srgbClr val="F09142"/>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endParaRPr lang="zh-CN" altLang="zh-CN" sz="1200" b="1"/>
          </a:p>
        </p:txBody>
      </p:sp>
      <p:sp>
        <p:nvSpPr>
          <p:cNvPr id="1054099" name="Oval 81"/>
          <p:cNvSpPr>
            <a:spLocks noChangeArrowheads="1"/>
          </p:cNvSpPr>
          <p:nvPr/>
        </p:nvSpPr>
        <p:spPr bwMode="auto">
          <a:xfrm>
            <a:off x="10959096" y="3473181"/>
            <a:ext cx="244795" cy="228600"/>
          </a:xfrm>
          <a:prstGeom prst="ellipse">
            <a:avLst/>
          </a:prstGeom>
          <a:solidFill>
            <a:schemeClr val="accent1"/>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endParaRPr lang="zh-CN" altLang="zh-CN" sz="1200" b="1"/>
          </a:p>
        </p:txBody>
      </p:sp>
      <p:sp>
        <p:nvSpPr>
          <p:cNvPr id="1054100" name="Oval 82"/>
          <p:cNvSpPr>
            <a:spLocks noChangeArrowheads="1"/>
          </p:cNvSpPr>
          <p:nvPr/>
        </p:nvSpPr>
        <p:spPr bwMode="auto">
          <a:xfrm>
            <a:off x="10972696" y="4108181"/>
            <a:ext cx="244795" cy="228600"/>
          </a:xfrm>
          <a:prstGeom prst="ellipse">
            <a:avLst/>
          </a:prstGeom>
          <a:solidFill>
            <a:srgbClr val="CC99FF"/>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endParaRPr lang="zh-CN" altLang="zh-CN" sz="1200" b="1"/>
          </a:p>
        </p:txBody>
      </p:sp>
      <p:sp>
        <p:nvSpPr>
          <p:cNvPr id="1054101" name="Oval 83"/>
          <p:cNvSpPr>
            <a:spLocks noChangeArrowheads="1"/>
          </p:cNvSpPr>
          <p:nvPr/>
        </p:nvSpPr>
        <p:spPr bwMode="auto">
          <a:xfrm>
            <a:off x="10959096" y="4946381"/>
            <a:ext cx="244795" cy="228600"/>
          </a:xfrm>
          <a:prstGeom prst="ellipse">
            <a:avLst/>
          </a:prstGeom>
          <a:solidFill>
            <a:srgbClr val="6633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endParaRPr lang="zh-CN" altLang="zh-CN" sz="1200" b="1">
              <a:solidFill>
                <a:schemeClr val="bg1"/>
              </a:solidFill>
            </a:endParaRPr>
          </a:p>
        </p:txBody>
      </p:sp>
      <p:sp>
        <p:nvSpPr>
          <p:cNvPr id="1054102" name="Oval 84"/>
          <p:cNvSpPr>
            <a:spLocks noChangeArrowheads="1"/>
          </p:cNvSpPr>
          <p:nvPr/>
        </p:nvSpPr>
        <p:spPr bwMode="auto">
          <a:xfrm>
            <a:off x="10972696" y="5517881"/>
            <a:ext cx="244795" cy="228600"/>
          </a:xfrm>
          <a:prstGeom prst="ellipse">
            <a:avLst/>
          </a:prstGeom>
          <a:solidFill>
            <a:srgbClr val="FFFF00"/>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endParaRPr lang="zh-CN" altLang="zh-CN" sz="1200" b="1"/>
          </a:p>
        </p:txBody>
      </p:sp>
      <p:cxnSp>
        <p:nvCxnSpPr>
          <p:cNvPr id="3145892" name="AutoShape 86"/>
          <p:cNvCxnSpPr>
            <a:cxnSpLocks noChangeShapeType="1"/>
            <a:stCxn id="1054073" idx="1"/>
            <a:endCxn id="1054104" idx="7"/>
          </p:cNvCxnSpPr>
          <p:nvPr/>
        </p:nvCxnSpPr>
        <p:spPr bwMode="auto">
          <a:xfrm flipH="1">
            <a:off x="2320746" y="2311131"/>
            <a:ext cx="1645570" cy="0"/>
          </a:xfrm>
          <a:prstGeom prst="straightConnector1">
            <a:avLst/>
          </a:prstGeom>
          <a:noFill/>
          <a:ln w="12700">
            <a:solidFill>
              <a:schemeClr val="tx1"/>
            </a:solidFill>
            <a:round/>
            <a:tailEnd type="triangle" w="med" len="med"/>
          </a:ln>
          <a:effectLst/>
        </p:spPr>
      </p:cxnSp>
      <p:sp>
        <p:nvSpPr>
          <p:cNvPr id="1054103" name="Oval 14"/>
          <p:cNvSpPr>
            <a:spLocks noChangeArrowheads="1"/>
          </p:cNvSpPr>
          <p:nvPr/>
        </p:nvSpPr>
        <p:spPr bwMode="auto">
          <a:xfrm>
            <a:off x="3918716" y="1898381"/>
            <a:ext cx="326394" cy="304800"/>
          </a:xfrm>
          <a:prstGeom prst="ellipse">
            <a:avLst/>
          </a:prstGeom>
          <a:solidFill>
            <a:srgbClr val="EAEAEA"/>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A4</a:t>
            </a:r>
            <a:endParaRPr lang="en-US" altLang="zh-CN" sz="1200" b="1"/>
          </a:p>
        </p:txBody>
      </p:sp>
      <p:sp>
        <p:nvSpPr>
          <p:cNvPr id="1054104" name="Oval 54"/>
          <p:cNvSpPr>
            <a:spLocks noChangeArrowheads="1"/>
          </p:cNvSpPr>
          <p:nvPr/>
        </p:nvSpPr>
        <p:spPr bwMode="auto">
          <a:xfrm>
            <a:off x="2041951" y="2266681"/>
            <a:ext cx="326394" cy="304800"/>
          </a:xfrm>
          <a:prstGeom prst="ellipse">
            <a:avLst/>
          </a:prstGeom>
          <a:solidFill>
            <a:srgbClr val="CC99FF"/>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A20</a:t>
            </a:r>
            <a:endParaRPr lang="en-US" altLang="zh-CN" sz="1200" b="1"/>
          </a:p>
        </p:txBody>
      </p:sp>
      <p:sp>
        <p:nvSpPr>
          <p:cNvPr id="1054105" name="Oval 33"/>
          <p:cNvSpPr>
            <a:spLocks noChangeArrowheads="1"/>
          </p:cNvSpPr>
          <p:nvPr/>
        </p:nvSpPr>
        <p:spPr bwMode="auto">
          <a:xfrm>
            <a:off x="3021133" y="2342881"/>
            <a:ext cx="326394" cy="304800"/>
          </a:xfrm>
          <a:prstGeom prst="ellipse">
            <a:avLst/>
          </a:prstGeom>
          <a:solidFill>
            <a:schemeClr val="folHlink"/>
          </a:solidFill>
          <a:ln w="6350" algn="ctr">
            <a:solidFill>
              <a:schemeClr val="tx1"/>
            </a:solidFill>
            <a:round/>
          </a:ln>
          <a:effectLst/>
        </p:spPr>
        <p:txBody>
          <a:bodyPr wrap="none" lIns="45720" rIns="45720" anchor="ctr"/>
          <a:lstStyle/>
          <a:p>
            <a:pPr eaLnBrk="1" hangingPunct="1">
              <a:buClr>
                <a:schemeClr val="accent1"/>
              </a:buClr>
              <a:buSzPct val="70000"/>
              <a:buFont typeface="Wingdings" panose="05000000000000000000" pitchFamily="2" charset="2"/>
              <a:buNone/>
            </a:pPr>
            <a:r>
              <a:rPr lang="en-US" altLang="zh-CN" sz="1200" b="1"/>
              <a:t>A7</a:t>
            </a:r>
            <a:endParaRPr lang="en-US" altLang="zh-CN" sz="1200" b="1"/>
          </a:p>
        </p:txBody>
      </p:sp>
      <p:sp>
        <p:nvSpPr>
          <p:cNvPr id="1054106" name="矩形 76"/>
          <p:cNvSpPr/>
          <p:nvPr/>
        </p:nvSpPr>
        <p:spPr>
          <a:xfrm>
            <a:off x="8925760" y="1202661"/>
            <a:ext cx="2448578" cy="3350020"/>
          </a:xfrm>
          <a:prstGeom prst="rect">
            <a:avLst/>
          </a:prstGeom>
        </p:spPr>
        <p:txBody>
          <a:bodyPr/>
          <a:lstStyle/>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A20 - </a:t>
            </a:r>
            <a:r>
              <a:rPr lang="zh-CN" altLang="en-US" sz="1000" dirty="0">
                <a:latin typeface="Arial" panose="020B0604020202020204" pitchFamily="34" charset="0"/>
              </a:rPr>
              <a:t>经销商管理</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A21 - </a:t>
            </a:r>
            <a:r>
              <a:rPr lang="zh-CN" altLang="en-US" sz="1000" dirty="0">
                <a:latin typeface="Arial" panose="020B0604020202020204" pitchFamily="34" charset="0"/>
              </a:rPr>
              <a:t>营销管理平台优化</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A22 - </a:t>
            </a:r>
            <a:r>
              <a:rPr lang="zh-CN" altLang="en-US" sz="1000" dirty="0">
                <a:latin typeface="Arial" panose="020B0604020202020204" pitchFamily="34" charset="0"/>
              </a:rPr>
              <a:t>客户关系管理</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B1 - </a:t>
            </a:r>
            <a:r>
              <a:rPr lang="zh-CN" altLang="en-US" sz="1000" dirty="0">
                <a:latin typeface="Arial" panose="020B0604020202020204" pitchFamily="34" charset="0"/>
              </a:rPr>
              <a:t>人力资源事务管理</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B2 - </a:t>
            </a:r>
            <a:r>
              <a:rPr lang="zh-CN" altLang="en-US" sz="1000" dirty="0">
                <a:latin typeface="Arial" panose="020B0604020202020204" pitchFamily="34" charset="0"/>
              </a:rPr>
              <a:t>办公自助与协作</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B3 - </a:t>
            </a:r>
            <a:r>
              <a:rPr lang="zh-CN" altLang="en-US" sz="1000" dirty="0">
                <a:latin typeface="Arial" panose="020B0604020202020204" pitchFamily="34" charset="0"/>
              </a:rPr>
              <a:t>企业内部门户</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B4 - </a:t>
            </a:r>
            <a:r>
              <a:rPr lang="zh-CN" altLang="en-US" sz="1000" dirty="0">
                <a:latin typeface="Arial" panose="020B0604020202020204" pitchFamily="34" charset="0"/>
              </a:rPr>
              <a:t>企业网站</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B5 - </a:t>
            </a:r>
            <a:r>
              <a:rPr lang="zh-CN" altLang="en-US" sz="1000" dirty="0">
                <a:latin typeface="Arial" panose="020B0604020202020204" pitchFamily="34" charset="0"/>
              </a:rPr>
              <a:t>企业知识管理</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C1 - </a:t>
            </a:r>
            <a:r>
              <a:rPr lang="zh-CN" altLang="en-US" sz="1000" dirty="0">
                <a:latin typeface="Arial" panose="020B0604020202020204" pitchFamily="34" charset="0"/>
              </a:rPr>
              <a:t>数据交换平台</a:t>
            </a:r>
            <a:endParaRPr lang="zh-CN" altLang="en-US" sz="1000" dirty="0">
              <a:latin typeface="Arial" panose="020B0604020202020204" pitchFamily="34" charset="0"/>
            </a:endParaRPr>
          </a:p>
          <a:p>
            <a:pPr marL="342900" indent="-342900" defTabSz="914400">
              <a:lnSpc>
                <a:spcPct val="84000"/>
              </a:lnSpc>
              <a:spcBef>
                <a:spcPts val="1000"/>
              </a:spcBef>
              <a:buClr>
                <a:schemeClr val="tx2"/>
              </a:buClr>
              <a:buFont typeface="+mj-lt"/>
              <a:buAutoNum type="arabicPeriod" startAt="20"/>
            </a:pPr>
            <a:r>
              <a:rPr lang="en-US" altLang="zh-CN" sz="1000" dirty="0">
                <a:latin typeface="Arial" panose="020B0604020202020204" pitchFamily="34" charset="0"/>
              </a:rPr>
              <a:t>C2 - </a:t>
            </a:r>
            <a:r>
              <a:rPr lang="zh-CN" altLang="en-US" sz="1000" dirty="0">
                <a:latin typeface="Arial" panose="020B0604020202020204" pitchFamily="34" charset="0"/>
              </a:rPr>
              <a:t>数据仓库应用</a:t>
            </a:r>
            <a:endParaRPr lang="zh-CN" altLang="en-US" sz="1000" dirty="0">
              <a:latin typeface="Arial" panose="020B0604020202020204" pitchFamily="34" charset="0"/>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107"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建议XX公司未来</a:t>
            </a:r>
            <a:r>
              <a:rPr lang="en-US" altLang="zh-CN" sz="2400" dirty="0">
                <a:solidFill>
                  <a:schemeClr val="bg1"/>
                </a:solidFill>
              </a:rPr>
              <a:t>5</a:t>
            </a:r>
            <a:r>
              <a:rPr lang="zh-CN" altLang="en-US" sz="2400" dirty="0">
                <a:solidFill>
                  <a:schemeClr val="bg1"/>
                </a:solidFill>
              </a:rPr>
              <a:t>年分三个阶段逐步推进信息化建设</a:t>
            </a:r>
            <a:endParaRPr lang="zh-CN" altLang="en-US" sz="2400" dirty="0">
              <a:solidFill>
                <a:schemeClr val="bg1"/>
              </a:solidFill>
            </a:endParaRPr>
          </a:p>
        </p:txBody>
      </p:sp>
      <p:grpSp>
        <p:nvGrpSpPr>
          <p:cNvPr id="751" name="组合 8"/>
          <p:cNvGrpSpPr/>
          <p:nvPr/>
        </p:nvGrpSpPr>
        <p:grpSpPr>
          <a:xfrm>
            <a:off x="609600" y="1371600"/>
            <a:ext cx="11071538" cy="4800600"/>
            <a:chOff x="609600" y="1371600"/>
            <a:chExt cx="7696200" cy="4800600"/>
          </a:xfrm>
        </p:grpSpPr>
        <p:sp>
          <p:nvSpPr>
            <p:cNvPr id="1054108" name="AutoShape 3"/>
            <p:cNvSpPr>
              <a:spLocks noChangeArrowheads="1"/>
            </p:cNvSpPr>
            <p:nvPr/>
          </p:nvSpPr>
          <p:spPr bwMode="auto">
            <a:xfrm>
              <a:off x="609600" y="1371600"/>
              <a:ext cx="2514600" cy="685800"/>
            </a:xfrm>
            <a:prstGeom prst="homePlate">
              <a:avLst>
                <a:gd name="adj" fmla="val 32525"/>
              </a:avLst>
            </a:prstGeom>
            <a:solidFill>
              <a:srgbClr val="143B68"/>
            </a:solidFill>
            <a:ln w="12700" algn="ctr">
              <a:solidFill>
                <a:srgbClr val="143B68"/>
              </a:solidFill>
              <a:miter lim="800000"/>
            </a:ln>
            <a:effectLst/>
          </p:spPr>
          <p:txBody>
            <a:bodyPr wrap="none" lIns="45720" rIns="45720" anchor="ctr"/>
            <a:lstStyle/>
            <a:p>
              <a:r>
                <a:rPr lang="en-US" altLang="zh-CN" sz="1600" b="1" dirty="0">
                  <a:solidFill>
                    <a:schemeClr val="bg1"/>
                  </a:solidFill>
                  <a:latin typeface="+mn-ea"/>
                </a:rPr>
                <a:t>2018-2019</a:t>
              </a:r>
              <a:r>
                <a:rPr lang="zh-CN" altLang="en-US" sz="1600" b="1" dirty="0">
                  <a:solidFill>
                    <a:schemeClr val="bg1"/>
                  </a:solidFill>
                  <a:latin typeface="+mn-ea"/>
                </a:rPr>
                <a:t>年度核心业务</a:t>
              </a:r>
              <a:br>
                <a:rPr lang="zh-CN" altLang="en-US" sz="1600" b="1" dirty="0">
                  <a:solidFill>
                    <a:schemeClr val="bg1"/>
                  </a:solidFill>
                  <a:latin typeface="+mn-ea"/>
                </a:rPr>
              </a:br>
              <a:r>
                <a:rPr lang="zh-CN" altLang="en-US" sz="1600" b="1" dirty="0">
                  <a:solidFill>
                    <a:schemeClr val="bg1"/>
                  </a:solidFill>
                  <a:latin typeface="+mn-ea"/>
                </a:rPr>
                <a:t>系统和支撑系统建设</a:t>
              </a:r>
              <a:endParaRPr lang="zh-CN" altLang="en-US" sz="1600" b="1" dirty="0">
                <a:solidFill>
                  <a:schemeClr val="bg1"/>
                </a:solidFill>
                <a:latin typeface="+mn-ea"/>
              </a:endParaRPr>
            </a:p>
          </p:txBody>
        </p:sp>
        <p:sp>
          <p:nvSpPr>
            <p:cNvPr id="1054109" name="AutoShape 4"/>
            <p:cNvSpPr>
              <a:spLocks noChangeArrowheads="1"/>
            </p:cNvSpPr>
            <p:nvPr/>
          </p:nvSpPr>
          <p:spPr bwMode="auto">
            <a:xfrm>
              <a:off x="3200400" y="1371600"/>
              <a:ext cx="2514600" cy="685800"/>
            </a:xfrm>
            <a:prstGeom prst="homePlate">
              <a:avLst>
                <a:gd name="adj" fmla="val 32525"/>
              </a:avLst>
            </a:prstGeom>
            <a:solidFill>
              <a:srgbClr val="143B68"/>
            </a:solidFill>
            <a:ln w="12700" algn="ctr">
              <a:solidFill>
                <a:srgbClr val="143B68"/>
              </a:solidFill>
              <a:miter lim="800000"/>
            </a:ln>
            <a:effectLst/>
          </p:spPr>
          <p:txBody>
            <a:bodyPr wrap="none" lIns="45720" rIns="45720" anchor="ctr"/>
            <a:lstStyle/>
            <a:p>
              <a:r>
                <a:rPr lang="en-US" altLang="zh-CN" sz="1600" b="1" dirty="0">
                  <a:solidFill>
                    <a:schemeClr val="bg1"/>
                  </a:solidFill>
                  <a:latin typeface="+mn-ea"/>
                </a:rPr>
                <a:t>2020-2022</a:t>
              </a:r>
              <a:r>
                <a:rPr lang="zh-CN" altLang="en-US" sz="1600" b="1" dirty="0">
                  <a:solidFill>
                    <a:schemeClr val="bg1"/>
                  </a:solidFill>
                  <a:latin typeface="+mn-ea"/>
                </a:rPr>
                <a:t>年度关键扩</a:t>
              </a:r>
              <a:endParaRPr lang="zh-CN" altLang="en-US" sz="1600" b="1" dirty="0">
                <a:solidFill>
                  <a:schemeClr val="bg1"/>
                </a:solidFill>
                <a:latin typeface="+mn-ea"/>
              </a:endParaRPr>
            </a:p>
            <a:p>
              <a:r>
                <a:rPr lang="zh-CN" altLang="en-US" sz="1600" b="1" dirty="0">
                  <a:solidFill>
                    <a:schemeClr val="bg1"/>
                  </a:solidFill>
                  <a:latin typeface="+mn-ea"/>
                </a:rPr>
                <a:t>展性系统建设</a:t>
              </a:r>
              <a:endParaRPr lang="zh-CN" altLang="en-US" sz="1600" b="1" dirty="0">
                <a:solidFill>
                  <a:schemeClr val="bg1"/>
                </a:solidFill>
                <a:latin typeface="+mn-ea"/>
              </a:endParaRPr>
            </a:p>
          </p:txBody>
        </p:sp>
        <p:sp>
          <p:nvSpPr>
            <p:cNvPr id="1054110" name="AutoShape 5"/>
            <p:cNvSpPr>
              <a:spLocks noChangeArrowheads="1"/>
            </p:cNvSpPr>
            <p:nvPr/>
          </p:nvSpPr>
          <p:spPr bwMode="auto">
            <a:xfrm>
              <a:off x="5791200" y="1371600"/>
              <a:ext cx="2514600" cy="685800"/>
            </a:xfrm>
            <a:prstGeom prst="homePlate">
              <a:avLst>
                <a:gd name="adj" fmla="val 32525"/>
              </a:avLst>
            </a:prstGeom>
            <a:solidFill>
              <a:srgbClr val="143B68"/>
            </a:solidFill>
            <a:ln w="12700" algn="ctr">
              <a:solidFill>
                <a:srgbClr val="143B68"/>
              </a:solidFill>
              <a:miter lim="800000"/>
            </a:ln>
            <a:effectLst/>
          </p:spPr>
          <p:txBody>
            <a:bodyPr wrap="none" lIns="45720" rIns="45720" anchor="ctr"/>
            <a:lstStyle/>
            <a:p>
              <a:r>
                <a:rPr lang="en-US" altLang="zh-CN" sz="1600" b="1" dirty="0">
                  <a:solidFill>
                    <a:schemeClr val="bg1"/>
                  </a:solidFill>
                  <a:latin typeface="+mn-ea"/>
                </a:rPr>
                <a:t>2012</a:t>
              </a:r>
              <a:r>
                <a:rPr lang="zh-CN" altLang="en-US" sz="1600" b="1" dirty="0">
                  <a:solidFill>
                    <a:schemeClr val="bg1"/>
                  </a:solidFill>
                  <a:latin typeface="+mn-ea"/>
                </a:rPr>
                <a:t>年度后建立企业数据仓库</a:t>
              </a:r>
              <a:endParaRPr lang="zh-CN" altLang="en-US" sz="1600" b="1" dirty="0">
                <a:solidFill>
                  <a:schemeClr val="bg1"/>
                </a:solidFill>
                <a:latin typeface="+mn-ea"/>
              </a:endParaRPr>
            </a:p>
            <a:p>
              <a:r>
                <a:rPr lang="zh-CN" altLang="en-US" sz="1600" b="1" dirty="0">
                  <a:solidFill>
                    <a:schemeClr val="bg1"/>
                  </a:solidFill>
                  <a:latin typeface="+mn-ea"/>
                </a:rPr>
                <a:t>为企业管理提供依据</a:t>
              </a:r>
              <a:endParaRPr lang="zh-CN" altLang="en-US" sz="1600" b="1" dirty="0">
                <a:solidFill>
                  <a:schemeClr val="bg1"/>
                </a:solidFill>
                <a:latin typeface="+mn-ea"/>
              </a:endParaRPr>
            </a:p>
          </p:txBody>
        </p:sp>
        <p:sp>
          <p:nvSpPr>
            <p:cNvPr id="1054111" name="Rectangle 6"/>
            <p:cNvSpPr txBox="1">
              <a:spLocks noChangeArrowheads="1"/>
            </p:cNvSpPr>
            <p:nvPr/>
          </p:nvSpPr>
          <p:spPr>
            <a:xfrm>
              <a:off x="609600" y="2133600"/>
              <a:ext cx="2514600" cy="4038600"/>
            </a:xfrm>
            <a:prstGeom prst="rect">
              <a:avLst/>
            </a:prstGeom>
            <a:solidFill>
              <a:srgbClr val="EAEAEA"/>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zh-CN" altLang="en-US" sz="1600" dirty="0">
                  <a:latin typeface="+mn-ea"/>
                </a:rPr>
                <a:t>以XX公司建厂期到产品上市初期的信息化需求为抓手，深入需求调研，特别是围绕核心业务流程展开深入的业务分析和定义</a:t>
              </a:r>
              <a:endParaRPr lang="zh-CN" altLang="en-US" sz="1600" dirty="0">
                <a:latin typeface="+mn-ea"/>
              </a:endParaRPr>
            </a:p>
            <a:p>
              <a:r>
                <a:rPr lang="zh-CN" altLang="en-US" sz="1600" dirty="0">
                  <a:latin typeface="+mn-ea"/>
                </a:rPr>
                <a:t>详细设计并实施建立产品管理、供应链管理、营销管理、企业资源管理和生产作业管控平台</a:t>
              </a:r>
              <a:endParaRPr lang="zh-CN" altLang="en-US" sz="1600" dirty="0">
                <a:latin typeface="+mn-ea"/>
              </a:endParaRPr>
            </a:p>
            <a:p>
              <a:r>
                <a:rPr lang="zh-CN" altLang="en-US" sz="1600" dirty="0">
                  <a:latin typeface="+mn-ea"/>
                </a:rPr>
                <a:t>建设办公自动化等非核心业务系统，作为平台运营企业的日常运营支撑系统</a:t>
              </a:r>
              <a:endParaRPr lang="zh-CN" altLang="en-US" sz="1600" dirty="0">
                <a:latin typeface="+mn-ea"/>
              </a:endParaRPr>
            </a:p>
            <a:p>
              <a:r>
                <a:rPr lang="zh-CN" altLang="en-US" sz="1600" dirty="0">
                  <a:latin typeface="+mn-ea"/>
                </a:rPr>
                <a:t>构建应用集成平台，实现所有应用系统的服务和数据共享；建设拥有可扩展接入功能的数据交换平台</a:t>
              </a:r>
              <a:endParaRPr lang="zh-CN" altLang="en-US" sz="1600" dirty="0">
                <a:latin typeface="+mn-ea"/>
              </a:endParaRPr>
            </a:p>
            <a:p>
              <a:pPr>
                <a:buFont typeface="Wingdings" panose="05000000000000000000" pitchFamily="2" charset="2"/>
                <a:buNone/>
              </a:pPr>
              <a:endParaRPr lang="en-US" altLang="zh-CN" sz="1600" dirty="0">
                <a:latin typeface="+mn-ea"/>
              </a:endParaRPr>
            </a:p>
          </p:txBody>
        </p:sp>
        <p:sp>
          <p:nvSpPr>
            <p:cNvPr id="1054112" name="Rectangle 7"/>
            <p:cNvSpPr>
              <a:spLocks noChangeArrowheads="1"/>
            </p:cNvSpPr>
            <p:nvPr/>
          </p:nvSpPr>
          <p:spPr bwMode="auto">
            <a:xfrm>
              <a:off x="3200400" y="2133600"/>
              <a:ext cx="2514600" cy="4038600"/>
            </a:xfrm>
            <a:prstGeom prst="rect">
              <a:avLst/>
            </a:prstGeom>
            <a:solidFill>
              <a:srgbClr val="EAEAEA"/>
            </a:solidFill>
            <a:ln>
              <a:noFill/>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dirty="0">
                  <a:latin typeface="+mn-ea"/>
                  <a:ea typeface="+mn-ea"/>
                </a:rPr>
                <a:t>建立企业信息门户，为平台用户提供更好的用户体验</a:t>
              </a:r>
              <a:endParaRPr lang="zh-CN" altLang="en-US" sz="1600" dirty="0">
                <a:latin typeface="+mn-ea"/>
                <a:ea typeface="+mn-ea"/>
              </a:endParaRPr>
            </a:p>
            <a:p>
              <a:pPr eaLnBrk="1" hangingPunct="1"/>
              <a:r>
                <a:rPr lang="zh-CN" altLang="en-US" sz="1600" dirty="0">
                  <a:latin typeface="+mn-ea"/>
                  <a:ea typeface="+mn-ea"/>
                </a:rPr>
                <a:t>完善第一阶段的系统功能，关注产品管理、供应链管理、营销管理、企业资源管理和生产作业管控平台等核心系统的功能扩展，加强质量管理，质量分析的业务应用</a:t>
              </a:r>
              <a:endParaRPr lang="zh-CN" altLang="en-US" sz="1600" dirty="0">
                <a:latin typeface="+mn-ea"/>
                <a:ea typeface="+mn-ea"/>
              </a:endParaRPr>
            </a:p>
            <a:p>
              <a:pPr eaLnBrk="1" hangingPunct="1"/>
              <a:r>
                <a:rPr lang="zh-CN" altLang="en-US" sz="1600" dirty="0">
                  <a:latin typeface="+mn-ea"/>
                  <a:ea typeface="+mn-ea"/>
                </a:rPr>
                <a:t>根据平台用户的使用意见和反馈信息对系统进行持续优化</a:t>
              </a:r>
              <a:endParaRPr lang="zh-CN" altLang="en-US" sz="1600" dirty="0">
                <a:latin typeface="+mn-ea"/>
                <a:ea typeface="+mn-ea"/>
              </a:endParaRPr>
            </a:p>
            <a:p>
              <a:pPr eaLnBrk="1" hangingPunct="1"/>
              <a:r>
                <a:rPr lang="zh-CN" altLang="en-US" sz="1600" dirty="0">
                  <a:latin typeface="+mn-ea"/>
                  <a:ea typeface="+mn-ea"/>
                </a:rPr>
                <a:t>评估远程服务的商业模式和运作要求的成熟度，逐步推广XX公司的增值服务业务，并在原有营销服务平台基础上延伸扩展相关应用</a:t>
              </a:r>
              <a:endParaRPr lang="zh-CN" altLang="en-US" sz="1600" dirty="0">
                <a:latin typeface="+mn-ea"/>
                <a:ea typeface="+mn-ea"/>
              </a:endParaRPr>
            </a:p>
          </p:txBody>
        </p:sp>
        <p:sp>
          <p:nvSpPr>
            <p:cNvPr id="1054113" name="Rectangle 8"/>
            <p:cNvSpPr>
              <a:spLocks noChangeArrowheads="1"/>
            </p:cNvSpPr>
            <p:nvPr/>
          </p:nvSpPr>
          <p:spPr bwMode="auto">
            <a:xfrm>
              <a:off x="5791200" y="2133600"/>
              <a:ext cx="2514600" cy="4038600"/>
            </a:xfrm>
            <a:prstGeom prst="rect">
              <a:avLst/>
            </a:prstGeom>
            <a:solidFill>
              <a:srgbClr val="EAEAEA"/>
            </a:solidFill>
            <a:ln>
              <a:noFill/>
            </a:ln>
          </p:spPr>
          <p:txBody>
            <a:bodyPr lIns="45720" rIns="45720"/>
            <a:lstStyle>
              <a:lvl1pPr marL="192405" indent="-19240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1pPr>
              <a:lvl2pPr marL="463550" indent="-186055" algn="l">
                <a:lnSpc>
                  <a:spcPct val="104000"/>
                </a:lnSpc>
                <a:spcBef>
                  <a:spcPct val="20000"/>
                </a:spcBef>
                <a:buClr>
                  <a:schemeClr val="accent1"/>
                </a:buClr>
                <a:buSzPct val="70000"/>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2pPr>
              <a:lvl3pPr marL="768350" indent="-193675"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3pPr>
              <a:lvl4pPr marL="1052830" indent="-180975" algn="l">
                <a:lnSpc>
                  <a:spcPct val="104000"/>
                </a:lnSpc>
                <a:spcBef>
                  <a:spcPct val="20000"/>
                </a:spcBef>
                <a:buClr>
                  <a:schemeClr val="accent1"/>
                </a:buClr>
                <a:buFont typeface="宋体" panose="02010600030101010101" pitchFamily="2" charset="-122"/>
                <a:buChar char="-"/>
                <a:defRPr sz="1400">
                  <a:solidFill>
                    <a:schemeClr val="tx1"/>
                  </a:solidFill>
                  <a:latin typeface="Times New Roman" panose="02020603050405020304" pitchFamily="18" charset="0"/>
                  <a:ea typeface="宋体" panose="02010600030101010101" pitchFamily="2" charset="-122"/>
                </a:defRPr>
              </a:lvl4pPr>
              <a:lvl5pPr marL="1381125" indent="-146050" algn="l">
                <a:lnSpc>
                  <a:spcPct val="104000"/>
                </a:lnSpc>
                <a:spcBef>
                  <a:spcPct val="20000"/>
                </a:spcBef>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5pPr>
              <a:lvl6pPr marL="18383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6pPr>
              <a:lvl7pPr marL="22955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7pPr>
              <a:lvl8pPr marL="27527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8pPr>
              <a:lvl9pPr marL="3209925" indent="-146050" fontAlgn="base">
                <a:lnSpc>
                  <a:spcPct val="104000"/>
                </a:lnSpc>
                <a:spcBef>
                  <a:spcPct val="20000"/>
                </a:spcBef>
                <a:spcAft>
                  <a:spcPct val="0"/>
                </a:spcAft>
                <a:buClr>
                  <a:schemeClr val="accent1"/>
                </a:buClr>
                <a:buFont typeface="Wingdings" panose="05000000000000000000" pitchFamily="2" charset="2"/>
                <a:buChar char="§"/>
                <a:defRPr sz="1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dirty="0">
                  <a:latin typeface="+mn-ea"/>
                  <a:ea typeface="+mn-ea"/>
                </a:rPr>
                <a:t>分析并收集各阶段的应用数据，构建XX公司企业级的数据仓库，帮助有效进行历史数据分析、实时业务分析报表展现，为XX公司的管理团队提供决策支持</a:t>
              </a:r>
              <a:endParaRPr lang="zh-CN" altLang="en-US" sz="1600" dirty="0">
                <a:latin typeface="+mn-ea"/>
                <a:ea typeface="+mn-ea"/>
              </a:endParaRPr>
            </a:p>
            <a:p>
              <a:pPr eaLnBrk="1" hangingPunct="1"/>
              <a:r>
                <a:rPr lang="zh-CN" altLang="en-US" sz="1600" dirty="0">
                  <a:latin typeface="+mn-ea"/>
                  <a:ea typeface="+mn-ea"/>
                </a:rPr>
                <a:t>对平台基础数据进行深入分析，建立全平台统一的数据字典和主数据管理机制，并基于此进行关键系统的数据建模</a:t>
              </a:r>
              <a:endParaRPr lang="zh-CN" altLang="en-US" sz="1600" dirty="0">
                <a:latin typeface="+mn-ea"/>
                <a:ea typeface="+mn-ea"/>
              </a:endParaRPr>
            </a:p>
            <a:p>
              <a:pPr eaLnBrk="1" hangingPunct="1"/>
              <a:endParaRPr lang="en-US" altLang="zh-CN" sz="1600" dirty="0">
                <a:latin typeface="+mn-ea"/>
                <a:ea typeface="+mn-ea"/>
              </a:endParaRPr>
            </a:p>
          </p:txBody>
        </p:sp>
      </p:gr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114" name="标题 1"/>
          <p:cNvSpPr>
            <a:spLocks noGrp="1"/>
          </p:cNvSpPr>
          <p:nvPr>
            <p:ph type="title" idx="4294967295"/>
          </p:nvPr>
        </p:nvSpPr>
        <p:spPr>
          <a:xfrm>
            <a:off x="0" y="155489"/>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将三大类项目群中</a:t>
            </a:r>
            <a:r>
              <a:rPr lang="en-US" altLang="zh-CN" sz="2400" dirty="0">
                <a:solidFill>
                  <a:schemeClr val="bg1"/>
                </a:solidFill>
              </a:rPr>
              <a:t>29</a:t>
            </a:r>
            <a:r>
              <a:rPr lang="zh-CN" altLang="en-US" sz="2400" dirty="0">
                <a:solidFill>
                  <a:schemeClr val="bg1"/>
                </a:solidFill>
              </a:rPr>
              <a:t>个项目规划如下三个阶段进行实施</a:t>
            </a:r>
            <a:endParaRPr lang="zh-CN" altLang="en-US" sz="2400" dirty="0">
              <a:solidFill>
                <a:schemeClr val="bg1"/>
              </a:solidFill>
            </a:endParaRPr>
          </a:p>
        </p:txBody>
      </p:sp>
      <p:grpSp>
        <p:nvGrpSpPr>
          <p:cNvPr id="753" name="组合 2"/>
          <p:cNvGrpSpPr/>
          <p:nvPr/>
        </p:nvGrpSpPr>
        <p:grpSpPr>
          <a:xfrm>
            <a:off x="457199" y="1219200"/>
            <a:ext cx="11262575" cy="5368344"/>
            <a:chOff x="457200" y="1219200"/>
            <a:chExt cx="8229600" cy="5105400"/>
          </a:xfrm>
        </p:grpSpPr>
        <p:sp>
          <p:nvSpPr>
            <p:cNvPr id="1054115" name="Rectangle 2"/>
            <p:cNvSpPr>
              <a:spLocks noChangeArrowheads="1"/>
            </p:cNvSpPr>
            <p:nvPr/>
          </p:nvSpPr>
          <p:spPr bwMode="auto">
            <a:xfrm>
              <a:off x="457200" y="1219200"/>
              <a:ext cx="8229600" cy="5105400"/>
            </a:xfrm>
            <a:prstGeom prst="rect">
              <a:avLst/>
            </a:prstGeom>
            <a:noFill/>
            <a:ln w="25400" algn="ctr">
              <a:solidFill>
                <a:schemeClr val="tx2"/>
              </a:solidFill>
              <a:miter lim="800000"/>
            </a:ln>
            <a:effectLst/>
          </p:spPr>
          <p:txBody>
            <a:bodyPr wrap="none" lIns="45720" rIns="45720" anchor="ctr"/>
            <a:lstStyle/>
            <a:p>
              <a:endParaRPr lang="zh-CN" altLang="zh-CN"/>
            </a:p>
          </p:txBody>
        </p:sp>
        <p:sp>
          <p:nvSpPr>
            <p:cNvPr id="1054116" name="Rectangle 4"/>
            <p:cNvSpPr>
              <a:spLocks noChangeArrowheads="1"/>
            </p:cNvSpPr>
            <p:nvPr/>
          </p:nvSpPr>
          <p:spPr bwMode="auto">
            <a:xfrm>
              <a:off x="7315200" y="5181600"/>
              <a:ext cx="1219200" cy="304800"/>
            </a:xfrm>
            <a:prstGeom prst="rect">
              <a:avLst/>
            </a:prstGeom>
            <a:solidFill>
              <a:schemeClr val="accent2">
                <a:alpha val="95000"/>
              </a:schemeClr>
            </a:solidFill>
            <a:ln>
              <a:noFill/>
            </a:ln>
            <a:effectLst/>
          </p:spPr>
          <p:txBody>
            <a:bodyPr wrap="none" lIns="45720" rIns="45720" anchor="ctr"/>
            <a:lstStyle/>
            <a:p>
              <a:r>
                <a:rPr lang="zh-CN" altLang="en-US" sz="1200"/>
                <a:t>第一阶段项目</a:t>
              </a:r>
              <a:endParaRPr lang="zh-CN" altLang="en-US" sz="1200"/>
            </a:p>
          </p:txBody>
        </p:sp>
        <p:sp>
          <p:nvSpPr>
            <p:cNvPr id="1054117" name="Rectangle 5"/>
            <p:cNvSpPr>
              <a:spLocks noChangeArrowheads="1"/>
            </p:cNvSpPr>
            <p:nvPr/>
          </p:nvSpPr>
          <p:spPr bwMode="auto">
            <a:xfrm>
              <a:off x="7315200" y="5562600"/>
              <a:ext cx="1219200" cy="304800"/>
            </a:xfrm>
            <a:prstGeom prst="rect">
              <a:avLst/>
            </a:prstGeom>
            <a:solidFill>
              <a:schemeClr val="accent1">
                <a:alpha val="95000"/>
              </a:schemeClr>
            </a:solidFill>
            <a:ln>
              <a:noFill/>
            </a:ln>
            <a:effectLst/>
          </p:spPr>
          <p:txBody>
            <a:bodyPr wrap="none" lIns="45720" rIns="45720" anchor="ctr"/>
            <a:lstStyle/>
            <a:p>
              <a:r>
                <a:rPr lang="zh-CN" altLang="en-US" sz="1200"/>
                <a:t>第二阶段项目</a:t>
              </a:r>
              <a:endParaRPr lang="zh-CN" altLang="en-US" sz="1200"/>
            </a:p>
          </p:txBody>
        </p:sp>
        <p:sp>
          <p:nvSpPr>
            <p:cNvPr id="1054118" name="Rectangle 6"/>
            <p:cNvSpPr>
              <a:spLocks noChangeArrowheads="1"/>
            </p:cNvSpPr>
            <p:nvPr/>
          </p:nvSpPr>
          <p:spPr bwMode="auto">
            <a:xfrm>
              <a:off x="7315200" y="5943600"/>
              <a:ext cx="1219200" cy="304800"/>
            </a:xfrm>
            <a:prstGeom prst="rect">
              <a:avLst/>
            </a:prstGeom>
            <a:solidFill>
              <a:schemeClr val="folHlink">
                <a:alpha val="95000"/>
              </a:schemeClr>
            </a:solidFill>
            <a:ln>
              <a:noFill/>
            </a:ln>
            <a:effectLst/>
          </p:spPr>
          <p:txBody>
            <a:bodyPr wrap="none" lIns="45720" rIns="45720" anchor="ctr"/>
            <a:lstStyle/>
            <a:p>
              <a:r>
                <a:rPr lang="zh-CN" altLang="en-US" sz="1200"/>
                <a:t>第三阶段项目</a:t>
              </a:r>
              <a:endParaRPr lang="zh-CN" altLang="en-US" sz="1200"/>
            </a:p>
          </p:txBody>
        </p:sp>
        <p:sp>
          <p:nvSpPr>
            <p:cNvPr id="1054119" name="Rectangle 7"/>
            <p:cNvSpPr>
              <a:spLocks noChangeArrowheads="1"/>
            </p:cNvSpPr>
            <p:nvPr/>
          </p:nvSpPr>
          <p:spPr bwMode="auto">
            <a:xfrm>
              <a:off x="7315200" y="4800600"/>
              <a:ext cx="1219200" cy="304800"/>
            </a:xfrm>
            <a:prstGeom prst="rect">
              <a:avLst/>
            </a:prstGeom>
            <a:solidFill>
              <a:srgbClr val="C0C0C0">
                <a:alpha val="95000"/>
              </a:srgbClr>
            </a:solidFill>
            <a:ln>
              <a:noFill/>
            </a:ln>
            <a:effectLst/>
          </p:spPr>
          <p:txBody>
            <a:bodyPr wrap="none" lIns="45720" rIns="45720" anchor="ctr"/>
            <a:lstStyle/>
            <a:p>
              <a:r>
                <a:rPr lang="zh-CN" altLang="en-US" sz="1200"/>
                <a:t>已完成项目</a:t>
              </a:r>
              <a:endParaRPr lang="zh-CN" altLang="en-US" sz="1200"/>
            </a:p>
          </p:txBody>
        </p:sp>
        <p:sp>
          <p:nvSpPr>
            <p:cNvPr id="1054120" name="Rectangle 8"/>
            <p:cNvSpPr>
              <a:spLocks noChangeArrowheads="1"/>
            </p:cNvSpPr>
            <p:nvPr/>
          </p:nvSpPr>
          <p:spPr bwMode="auto">
            <a:xfrm>
              <a:off x="609600" y="1371600"/>
              <a:ext cx="38862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400" b="1">
                  <a:solidFill>
                    <a:srgbClr val="F09142"/>
                  </a:solidFill>
                </a:rPr>
                <a:t>A.</a:t>
              </a:r>
              <a:r>
                <a:rPr lang="en-US" altLang="zh-CN" sz="1400" b="1">
                  <a:solidFill>
                    <a:schemeClr val="bg1"/>
                  </a:solidFill>
                </a:rPr>
                <a:t> </a:t>
              </a:r>
              <a:r>
                <a:rPr lang="zh-CN" altLang="en-US" sz="1400" b="1">
                  <a:solidFill>
                    <a:schemeClr val="bg1"/>
                  </a:solidFill>
                </a:rPr>
                <a:t>核心业务系统建设</a:t>
              </a:r>
              <a:endParaRPr lang="zh-CN" altLang="en-US" sz="1400" b="1">
                <a:solidFill>
                  <a:schemeClr val="bg1"/>
                </a:solidFill>
              </a:endParaRPr>
            </a:p>
          </p:txBody>
        </p:sp>
        <p:sp>
          <p:nvSpPr>
            <p:cNvPr id="1054121" name="Rectangle 9"/>
            <p:cNvSpPr>
              <a:spLocks noChangeArrowheads="1"/>
            </p:cNvSpPr>
            <p:nvPr/>
          </p:nvSpPr>
          <p:spPr bwMode="auto">
            <a:xfrm>
              <a:off x="4572000" y="1371600"/>
              <a:ext cx="19812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400" b="1">
                  <a:solidFill>
                    <a:srgbClr val="F09142"/>
                  </a:solidFill>
                </a:rPr>
                <a:t>B.</a:t>
              </a:r>
              <a:r>
                <a:rPr lang="en-US" altLang="zh-CN" sz="1400" b="1">
                  <a:solidFill>
                    <a:schemeClr val="bg1"/>
                  </a:solidFill>
                </a:rPr>
                <a:t> </a:t>
              </a:r>
              <a:r>
                <a:rPr lang="zh-CN" altLang="en-US" sz="1400" b="1">
                  <a:solidFill>
                    <a:schemeClr val="bg1"/>
                  </a:solidFill>
                </a:rPr>
                <a:t>战略支持系统建设</a:t>
              </a:r>
              <a:endParaRPr lang="zh-CN" altLang="en-US" sz="1400" b="1">
                <a:solidFill>
                  <a:schemeClr val="bg1"/>
                </a:solidFill>
              </a:endParaRPr>
            </a:p>
          </p:txBody>
        </p:sp>
        <p:sp>
          <p:nvSpPr>
            <p:cNvPr id="1054122" name="Rectangle 10"/>
            <p:cNvSpPr>
              <a:spLocks noChangeArrowheads="1"/>
            </p:cNvSpPr>
            <p:nvPr/>
          </p:nvSpPr>
          <p:spPr bwMode="auto">
            <a:xfrm>
              <a:off x="6705600" y="1371600"/>
              <a:ext cx="1828800" cy="533400"/>
            </a:xfrm>
            <a:prstGeom prst="rect">
              <a:avLst/>
            </a:prstGeom>
            <a:gradFill rotWithShape="1">
              <a:gsLst>
                <a:gs pos="0">
                  <a:schemeClr val="accent1">
                    <a:gamma/>
                    <a:shade val="46275"/>
                    <a:invGamma/>
                  </a:schemeClr>
                </a:gs>
                <a:gs pos="50000">
                  <a:schemeClr val="accent1">
                    <a:alpha val="95000"/>
                  </a:schemeClr>
                </a:gs>
                <a:gs pos="100000">
                  <a:schemeClr val="accent1">
                    <a:gamma/>
                    <a:shade val="46275"/>
                    <a:invGamma/>
                  </a:schemeClr>
                </a:gs>
              </a:gsLst>
              <a:lin ang="5400000" scaled="1"/>
            </a:gradFill>
            <a:ln>
              <a:noFill/>
            </a:ln>
            <a:effectLst/>
          </p:spPr>
          <p:txBody>
            <a:bodyPr wrap="none" lIns="45720" rIns="45720" anchor="ctr"/>
            <a:lstStyle/>
            <a:p>
              <a:r>
                <a:rPr lang="en-US" altLang="zh-CN" sz="1400" b="1">
                  <a:solidFill>
                    <a:srgbClr val="F09142"/>
                  </a:solidFill>
                </a:rPr>
                <a:t>C.</a:t>
              </a:r>
              <a:r>
                <a:rPr lang="en-US" altLang="zh-CN" sz="1400" b="1">
                  <a:solidFill>
                    <a:schemeClr val="bg1"/>
                  </a:solidFill>
                </a:rPr>
                <a:t> </a:t>
              </a:r>
              <a:r>
                <a:rPr lang="zh-CN" altLang="en-US" sz="1400" b="1">
                  <a:solidFill>
                    <a:schemeClr val="bg1"/>
                  </a:solidFill>
                </a:rPr>
                <a:t>决策分析与</a:t>
              </a:r>
              <a:endParaRPr lang="zh-CN" altLang="en-US" sz="1400" b="1">
                <a:solidFill>
                  <a:schemeClr val="bg1"/>
                </a:solidFill>
              </a:endParaRPr>
            </a:p>
            <a:p>
              <a:r>
                <a:rPr lang="zh-CN" altLang="en-US" sz="1400" b="1">
                  <a:solidFill>
                    <a:schemeClr val="bg1"/>
                  </a:solidFill>
                </a:rPr>
                <a:t>数据平台建设</a:t>
              </a:r>
              <a:endParaRPr lang="zh-CN" altLang="en-US" sz="1400" b="1">
                <a:solidFill>
                  <a:schemeClr val="bg1"/>
                </a:solidFill>
              </a:endParaRPr>
            </a:p>
          </p:txBody>
        </p:sp>
        <p:sp>
          <p:nvSpPr>
            <p:cNvPr id="1054123" name="Rectangle 11"/>
            <p:cNvSpPr>
              <a:spLocks noChangeArrowheads="1"/>
            </p:cNvSpPr>
            <p:nvPr/>
          </p:nvSpPr>
          <p:spPr bwMode="auto">
            <a:xfrm>
              <a:off x="609600" y="1905000"/>
              <a:ext cx="1905000" cy="381000"/>
            </a:xfrm>
            <a:prstGeom prst="rect">
              <a:avLst/>
            </a:prstGeom>
            <a:solidFill>
              <a:srgbClr val="C0C0C0">
                <a:alpha val="95000"/>
              </a:srgbClr>
            </a:solidFill>
            <a:ln w="12700" algn="ctr">
              <a:solidFill>
                <a:schemeClr val="bg1"/>
              </a:solidFill>
              <a:miter lim="800000"/>
            </a:ln>
            <a:effectLst/>
          </p:spPr>
          <p:txBody>
            <a:bodyPr wrap="none" lIns="45720" rIns="45720" anchor="ctr"/>
            <a:lstStyle/>
            <a:p>
              <a:pPr algn="l"/>
              <a:r>
                <a:rPr lang="en-US" altLang="zh-CN" sz="1400"/>
                <a:t>A1.PDM</a:t>
              </a:r>
              <a:endParaRPr lang="en-US" altLang="zh-CN" sz="1400"/>
            </a:p>
          </p:txBody>
        </p:sp>
        <p:sp>
          <p:nvSpPr>
            <p:cNvPr id="1054124" name="Rectangle 12"/>
            <p:cNvSpPr>
              <a:spLocks noChangeArrowheads="1"/>
            </p:cNvSpPr>
            <p:nvPr/>
          </p:nvSpPr>
          <p:spPr bwMode="auto">
            <a:xfrm>
              <a:off x="609600" y="3429000"/>
              <a:ext cx="1905000" cy="4572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A5.</a:t>
              </a:r>
              <a:endParaRPr lang="en-US" altLang="zh-CN" sz="1400"/>
            </a:p>
            <a:p>
              <a:pPr algn="l"/>
              <a:r>
                <a:rPr lang="zh-CN" altLang="en-US" sz="1400"/>
                <a:t>配送仓储与供应商平台</a:t>
              </a:r>
              <a:endParaRPr lang="zh-CN" altLang="en-US" sz="1400"/>
            </a:p>
          </p:txBody>
        </p:sp>
        <p:sp>
          <p:nvSpPr>
            <p:cNvPr id="1054125" name="Rectangle 13"/>
            <p:cNvSpPr>
              <a:spLocks noChangeArrowheads="1"/>
            </p:cNvSpPr>
            <p:nvPr/>
          </p:nvSpPr>
          <p:spPr bwMode="auto">
            <a:xfrm>
              <a:off x="609600" y="3886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A6.</a:t>
              </a:r>
              <a:r>
                <a:rPr lang="zh-CN" altLang="en-US" sz="1400"/>
                <a:t>运输跟踪与备件仓储</a:t>
              </a:r>
              <a:endParaRPr lang="zh-CN" altLang="en-US" sz="1400"/>
            </a:p>
          </p:txBody>
        </p:sp>
        <p:sp>
          <p:nvSpPr>
            <p:cNvPr id="1054126" name="Rectangle 14"/>
            <p:cNvSpPr>
              <a:spLocks noChangeArrowheads="1"/>
            </p:cNvSpPr>
            <p:nvPr/>
          </p:nvSpPr>
          <p:spPr bwMode="auto">
            <a:xfrm>
              <a:off x="609600" y="4267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A7.</a:t>
              </a:r>
              <a:r>
                <a:rPr lang="zh-CN" altLang="en-US" sz="1400"/>
                <a:t>采购寻源管理</a:t>
              </a:r>
              <a:endParaRPr lang="zh-CN" altLang="en-US" sz="1400"/>
            </a:p>
          </p:txBody>
        </p:sp>
        <p:sp>
          <p:nvSpPr>
            <p:cNvPr id="1054127" name="Rectangle 15"/>
            <p:cNvSpPr>
              <a:spLocks noChangeArrowheads="1"/>
            </p:cNvSpPr>
            <p:nvPr/>
          </p:nvSpPr>
          <p:spPr bwMode="auto">
            <a:xfrm>
              <a:off x="609600" y="4648200"/>
              <a:ext cx="1905000" cy="3810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l"/>
              <a:r>
                <a:rPr lang="en-US" altLang="zh-CN" sz="1400"/>
                <a:t>A8.</a:t>
              </a:r>
              <a:r>
                <a:rPr lang="zh-CN" altLang="en-US" sz="1400"/>
                <a:t>采购成本管理</a:t>
              </a:r>
              <a:endParaRPr lang="zh-CN" altLang="en-US" sz="1400"/>
            </a:p>
          </p:txBody>
        </p:sp>
        <p:sp>
          <p:nvSpPr>
            <p:cNvPr id="1054128" name="Rectangle 16"/>
            <p:cNvSpPr>
              <a:spLocks noChangeArrowheads="1"/>
            </p:cNvSpPr>
            <p:nvPr/>
          </p:nvSpPr>
          <p:spPr bwMode="auto">
            <a:xfrm>
              <a:off x="609600" y="5410200"/>
              <a:ext cx="1905000" cy="381000"/>
            </a:xfrm>
            <a:prstGeom prst="rect">
              <a:avLst/>
            </a:prstGeom>
            <a:solidFill>
              <a:schemeClr val="folHlink">
                <a:alpha val="95000"/>
              </a:schemeClr>
            </a:solidFill>
            <a:ln w="12700" algn="ctr">
              <a:solidFill>
                <a:schemeClr val="bg1"/>
              </a:solidFill>
              <a:miter lim="800000"/>
            </a:ln>
            <a:effectLst/>
          </p:spPr>
          <p:txBody>
            <a:bodyPr wrap="none" lIns="45720" rIns="45720" anchor="ctr"/>
            <a:lstStyle/>
            <a:p>
              <a:pPr algn="l"/>
              <a:r>
                <a:rPr lang="en-US" altLang="zh-CN" sz="1400"/>
                <a:t>A10.</a:t>
              </a:r>
              <a:r>
                <a:rPr lang="zh-CN" altLang="en-US" sz="1400"/>
                <a:t>一般采购管理</a:t>
              </a:r>
              <a:endParaRPr lang="zh-CN" altLang="en-US" sz="1400"/>
            </a:p>
          </p:txBody>
        </p:sp>
        <p:sp>
          <p:nvSpPr>
            <p:cNvPr id="1054129" name="Rectangle 17"/>
            <p:cNvSpPr>
              <a:spLocks noChangeArrowheads="1"/>
            </p:cNvSpPr>
            <p:nvPr/>
          </p:nvSpPr>
          <p:spPr bwMode="auto">
            <a:xfrm>
              <a:off x="6705600" y="1905000"/>
              <a:ext cx="18288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C1.</a:t>
              </a:r>
              <a:r>
                <a:rPr lang="zh-CN" altLang="en-US" sz="1400"/>
                <a:t>数据交换平台</a:t>
              </a:r>
              <a:endParaRPr lang="zh-CN" altLang="en-US" sz="1400"/>
            </a:p>
          </p:txBody>
        </p:sp>
        <p:sp>
          <p:nvSpPr>
            <p:cNvPr id="1054130" name="Rectangle 18"/>
            <p:cNvSpPr>
              <a:spLocks noChangeArrowheads="1"/>
            </p:cNvSpPr>
            <p:nvPr/>
          </p:nvSpPr>
          <p:spPr bwMode="auto">
            <a:xfrm>
              <a:off x="6705600" y="2286000"/>
              <a:ext cx="1828800" cy="381000"/>
            </a:xfrm>
            <a:prstGeom prst="rect">
              <a:avLst/>
            </a:prstGeom>
            <a:solidFill>
              <a:schemeClr val="folHlink">
                <a:alpha val="95000"/>
              </a:schemeClr>
            </a:solidFill>
            <a:ln w="12700" algn="ctr">
              <a:solidFill>
                <a:schemeClr val="bg1"/>
              </a:solidFill>
              <a:miter lim="800000"/>
            </a:ln>
            <a:effectLst/>
          </p:spPr>
          <p:txBody>
            <a:bodyPr wrap="none" lIns="45720" rIns="45720" anchor="ctr"/>
            <a:lstStyle/>
            <a:p>
              <a:pPr algn="l"/>
              <a:r>
                <a:rPr lang="en-US" altLang="zh-CN" sz="1400"/>
                <a:t>C2.</a:t>
              </a:r>
              <a:r>
                <a:rPr lang="zh-CN" altLang="en-US" sz="1400"/>
                <a:t>数据仓库应用</a:t>
              </a:r>
              <a:endParaRPr lang="zh-CN" altLang="en-US" sz="1400"/>
            </a:p>
          </p:txBody>
        </p:sp>
        <p:sp>
          <p:nvSpPr>
            <p:cNvPr id="1054131" name="Rectangle 19"/>
            <p:cNvSpPr>
              <a:spLocks noChangeArrowheads="1"/>
            </p:cNvSpPr>
            <p:nvPr/>
          </p:nvSpPr>
          <p:spPr bwMode="auto">
            <a:xfrm>
              <a:off x="2514600" y="1905000"/>
              <a:ext cx="1981200" cy="3810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l"/>
              <a:r>
                <a:rPr lang="en-US" altLang="zh-CN" sz="1400"/>
                <a:t>A12.</a:t>
              </a:r>
              <a:r>
                <a:rPr lang="zh-CN" altLang="en-US" sz="1400"/>
                <a:t>生产作业排程</a:t>
              </a:r>
              <a:endParaRPr lang="zh-CN" altLang="en-US" sz="1400"/>
            </a:p>
          </p:txBody>
        </p:sp>
        <p:sp>
          <p:nvSpPr>
            <p:cNvPr id="1054132" name="Rectangle 20"/>
            <p:cNvSpPr>
              <a:spLocks noChangeArrowheads="1"/>
            </p:cNvSpPr>
            <p:nvPr/>
          </p:nvSpPr>
          <p:spPr bwMode="auto">
            <a:xfrm>
              <a:off x="2514600" y="2286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A13.</a:t>
              </a:r>
              <a:r>
                <a:rPr lang="zh-CN" altLang="en-US" sz="1400"/>
                <a:t>生产质量管理</a:t>
              </a:r>
              <a:endParaRPr lang="zh-CN" altLang="en-US" sz="1400"/>
            </a:p>
          </p:txBody>
        </p:sp>
        <p:sp>
          <p:nvSpPr>
            <p:cNvPr id="1054133" name="Rectangle 21"/>
            <p:cNvSpPr>
              <a:spLocks noChangeArrowheads="1"/>
            </p:cNvSpPr>
            <p:nvPr/>
          </p:nvSpPr>
          <p:spPr bwMode="auto">
            <a:xfrm>
              <a:off x="2514600" y="2667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A14.ERP</a:t>
              </a:r>
              <a:r>
                <a:rPr lang="zh-CN" altLang="en-US" sz="1400"/>
                <a:t>核心模块</a:t>
              </a:r>
              <a:endParaRPr lang="zh-CN" altLang="en-US" sz="1400"/>
            </a:p>
          </p:txBody>
        </p:sp>
        <p:sp>
          <p:nvSpPr>
            <p:cNvPr id="1054134" name="Rectangle 22"/>
            <p:cNvSpPr>
              <a:spLocks noChangeArrowheads="1"/>
            </p:cNvSpPr>
            <p:nvPr/>
          </p:nvSpPr>
          <p:spPr bwMode="auto">
            <a:xfrm>
              <a:off x="609600" y="2286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A2.</a:t>
              </a:r>
              <a:r>
                <a:rPr lang="zh-CN" altLang="en-US" sz="1400"/>
                <a:t>产品配置管理</a:t>
              </a:r>
              <a:endParaRPr lang="zh-CN" altLang="en-US" sz="1400"/>
            </a:p>
          </p:txBody>
        </p:sp>
        <p:sp>
          <p:nvSpPr>
            <p:cNvPr id="1054135" name="Rectangle 23"/>
            <p:cNvSpPr>
              <a:spLocks noChangeArrowheads="1"/>
            </p:cNvSpPr>
            <p:nvPr/>
          </p:nvSpPr>
          <p:spPr bwMode="auto">
            <a:xfrm>
              <a:off x="609600" y="2667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A3.BOM</a:t>
              </a:r>
              <a:r>
                <a:rPr lang="zh-CN" altLang="en-US" sz="1400"/>
                <a:t>管理</a:t>
              </a:r>
              <a:endParaRPr lang="zh-CN" altLang="en-US" sz="1400"/>
            </a:p>
          </p:txBody>
        </p:sp>
        <p:sp>
          <p:nvSpPr>
            <p:cNvPr id="1054136" name="Rectangle 24"/>
            <p:cNvSpPr>
              <a:spLocks noChangeArrowheads="1"/>
            </p:cNvSpPr>
            <p:nvPr/>
          </p:nvSpPr>
          <p:spPr bwMode="auto">
            <a:xfrm>
              <a:off x="609600" y="30480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A4.</a:t>
              </a:r>
              <a:r>
                <a:rPr lang="zh-CN" altLang="en-US" sz="1400"/>
                <a:t>产品更改管理</a:t>
              </a:r>
              <a:endParaRPr lang="zh-CN" altLang="en-US" sz="1400"/>
            </a:p>
          </p:txBody>
        </p:sp>
        <p:sp>
          <p:nvSpPr>
            <p:cNvPr id="1054137" name="Rectangle 25"/>
            <p:cNvSpPr>
              <a:spLocks noChangeArrowheads="1"/>
            </p:cNvSpPr>
            <p:nvPr/>
          </p:nvSpPr>
          <p:spPr bwMode="auto">
            <a:xfrm>
              <a:off x="4572000" y="1905000"/>
              <a:ext cx="1981200" cy="3810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l"/>
              <a:r>
                <a:rPr lang="en-US" altLang="zh-CN" sz="1400"/>
                <a:t>B1.</a:t>
              </a:r>
              <a:r>
                <a:rPr lang="zh-CN" altLang="en-US" sz="1400"/>
                <a:t>人力资源事务管理</a:t>
              </a:r>
              <a:endParaRPr lang="zh-CN" altLang="en-US" sz="1400"/>
            </a:p>
          </p:txBody>
        </p:sp>
        <p:sp>
          <p:nvSpPr>
            <p:cNvPr id="1054138" name="Rectangle 26"/>
            <p:cNvSpPr>
              <a:spLocks noChangeArrowheads="1"/>
            </p:cNvSpPr>
            <p:nvPr/>
          </p:nvSpPr>
          <p:spPr bwMode="auto">
            <a:xfrm>
              <a:off x="4572000" y="2286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B2.</a:t>
              </a:r>
              <a:r>
                <a:rPr lang="zh-CN" altLang="en-US" sz="1400"/>
                <a:t>办公自助与协作</a:t>
              </a:r>
              <a:endParaRPr lang="zh-CN" altLang="en-US" sz="1400"/>
            </a:p>
          </p:txBody>
        </p:sp>
        <p:sp>
          <p:nvSpPr>
            <p:cNvPr id="1054139" name="Rectangle 27"/>
            <p:cNvSpPr>
              <a:spLocks noChangeArrowheads="1"/>
            </p:cNvSpPr>
            <p:nvPr/>
          </p:nvSpPr>
          <p:spPr bwMode="auto">
            <a:xfrm>
              <a:off x="4572000" y="2667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B3.</a:t>
              </a:r>
              <a:r>
                <a:rPr lang="zh-CN" altLang="en-US" sz="1400"/>
                <a:t>企业内部门户</a:t>
              </a:r>
              <a:endParaRPr lang="zh-CN" altLang="en-US" sz="1400"/>
            </a:p>
          </p:txBody>
        </p:sp>
        <p:sp>
          <p:nvSpPr>
            <p:cNvPr id="1054140" name="Rectangle 28"/>
            <p:cNvSpPr>
              <a:spLocks noChangeArrowheads="1"/>
            </p:cNvSpPr>
            <p:nvPr/>
          </p:nvSpPr>
          <p:spPr bwMode="auto">
            <a:xfrm>
              <a:off x="609600" y="5791200"/>
              <a:ext cx="19050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A11.</a:t>
              </a:r>
              <a:r>
                <a:rPr lang="zh-CN" altLang="en-US" sz="1400"/>
                <a:t>生产作业管控</a:t>
              </a:r>
              <a:endParaRPr lang="zh-CN" altLang="en-US" sz="1400"/>
            </a:p>
          </p:txBody>
        </p:sp>
        <p:sp>
          <p:nvSpPr>
            <p:cNvPr id="1054141" name="Rectangle 29"/>
            <p:cNvSpPr>
              <a:spLocks noChangeArrowheads="1"/>
            </p:cNvSpPr>
            <p:nvPr/>
          </p:nvSpPr>
          <p:spPr bwMode="auto">
            <a:xfrm>
              <a:off x="2514600" y="3048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A15.ERP</a:t>
              </a:r>
              <a:r>
                <a:rPr lang="zh-CN" altLang="en-US" sz="1400"/>
                <a:t>流程优化</a:t>
              </a:r>
              <a:endParaRPr lang="zh-CN" altLang="en-US" sz="1400"/>
            </a:p>
          </p:txBody>
        </p:sp>
        <p:sp>
          <p:nvSpPr>
            <p:cNvPr id="1054142" name="Rectangle 30"/>
            <p:cNvSpPr>
              <a:spLocks noChangeArrowheads="1"/>
            </p:cNvSpPr>
            <p:nvPr/>
          </p:nvSpPr>
          <p:spPr bwMode="auto">
            <a:xfrm>
              <a:off x="2514600" y="3429000"/>
              <a:ext cx="1981200" cy="3810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l"/>
              <a:r>
                <a:rPr lang="en-US" altLang="zh-CN" sz="1400"/>
                <a:t>A16.ERP</a:t>
              </a:r>
              <a:r>
                <a:rPr lang="zh-CN" altLang="en-US" sz="1400"/>
                <a:t>深化推广</a:t>
              </a:r>
              <a:endParaRPr lang="zh-CN" altLang="en-US" sz="1400"/>
            </a:p>
          </p:txBody>
        </p:sp>
        <p:sp>
          <p:nvSpPr>
            <p:cNvPr id="1054143" name="Rectangle 31"/>
            <p:cNvSpPr>
              <a:spLocks noChangeArrowheads="1"/>
            </p:cNvSpPr>
            <p:nvPr/>
          </p:nvSpPr>
          <p:spPr bwMode="auto">
            <a:xfrm>
              <a:off x="2514600" y="3810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A17.</a:t>
              </a:r>
              <a:r>
                <a:rPr lang="zh-CN" altLang="en-US" sz="1400"/>
                <a:t>车辆销售管理</a:t>
              </a:r>
              <a:endParaRPr lang="zh-CN" altLang="en-US" sz="1400"/>
            </a:p>
          </p:txBody>
        </p:sp>
        <p:sp>
          <p:nvSpPr>
            <p:cNvPr id="1054144" name="Rectangle 32"/>
            <p:cNvSpPr>
              <a:spLocks noChangeArrowheads="1"/>
            </p:cNvSpPr>
            <p:nvPr/>
          </p:nvSpPr>
          <p:spPr bwMode="auto">
            <a:xfrm>
              <a:off x="2514600" y="4191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A18.</a:t>
              </a:r>
              <a:r>
                <a:rPr lang="zh-CN" altLang="en-US" sz="1400"/>
                <a:t>呼叫中心</a:t>
              </a:r>
              <a:endParaRPr lang="zh-CN" altLang="en-US" sz="1400"/>
            </a:p>
          </p:txBody>
        </p:sp>
        <p:sp>
          <p:nvSpPr>
            <p:cNvPr id="1054145" name="Rectangle 33"/>
            <p:cNvSpPr>
              <a:spLocks noChangeArrowheads="1"/>
            </p:cNvSpPr>
            <p:nvPr/>
          </p:nvSpPr>
          <p:spPr bwMode="auto">
            <a:xfrm>
              <a:off x="2514600" y="4572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A19.</a:t>
              </a:r>
              <a:r>
                <a:rPr lang="zh-CN" altLang="en-US" sz="1400"/>
                <a:t>服务</a:t>
              </a:r>
              <a:r>
                <a:rPr lang="en-US" altLang="zh-CN" sz="1400"/>
                <a:t>/</a:t>
              </a:r>
              <a:r>
                <a:rPr lang="zh-CN" altLang="en-US" sz="1400"/>
                <a:t>备件管理</a:t>
              </a:r>
              <a:endParaRPr lang="zh-CN" altLang="en-US" sz="1400"/>
            </a:p>
          </p:txBody>
        </p:sp>
        <p:sp>
          <p:nvSpPr>
            <p:cNvPr id="1054146" name="Rectangle 34"/>
            <p:cNvSpPr>
              <a:spLocks noChangeArrowheads="1"/>
            </p:cNvSpPr>
            <p:nvPr/>
          </p:nvSpPr>
          <p:spPr bwMode="auto">
            <a:xfrm>
              <a:off x="2514600" y="4953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A20.</a:t>
              </a:r>
              <a:r>
                <a:rPr lang="zh-CN" altLang="en-US" sz="1400"/>
                <a:t>经销商管理</a:t>
              </a:r>
              <a:endParaRPr lang="zh-CN" altLang="en-US" sz="1400"/>
            </a:p>
          </p:txBody>
        </p:sp>
        <p:sp>
          <p:nvSpPr>
            <p:cNvPr id="1054147" name="Rectangle 35"/>
            <p:cNvSpPr>
              <a:spLocks noChangeArrowheads="1"/>
            </p:cNvSpPr>
            <p:nvPr/>
          </p:nvSpPr>
          <p:spPr bwMode="auto">
            <a:xfrm>
              <a:off x="2514600" y="5334000"/>
              <a:ext cx="1981200" cy="4572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l"/>
              <a:r>
                <a:rPr lang="en-US" altLang="zh-CN" sz="1400"/>
                <a:t>A21.</a:t>
              </a:r>
              <a:r>
                <a:rPr lang="zh-CN" altLang="en-US" sz="1400"/>
                <a:t>营销管理平台优化</a:t>
              </a:r>
              <a:endParaRPr lang="zh-CN" altLang="en-US" sz="1400"/>
            </a:p>
          </p:txBody>
        </p:sp>
        <p:sp>
          <p:nvSpPr>
            <p:cNvPr id="1054148" name="Rectangle 36"/>
            <p:cNvSpPr>
              <a:spLocks noChangeArrowheads="1"/>
            </p:cNvSpPr>
            <p:nvPr/>
          </p:nvSpPr>
          <p:spPr bwMode="auto">
            <a:xfrm>
              <a:off x="2514600" y="5791200"/>
              <a:ext cx="1981200" cy="381000"/>
            </a:xfrm>
            <a:prstGeom prst="rect">
              <a:avLst/>
            </a:prstGeom>
            <a:solidFill>
              <a:schemeClr val="folHlink">
                <a:alpha val="95000"/>
              </a:schemeClr>
            </a:solidFill>
            <a:ln w="12700" algn="ctr">
              <a:solidFill>
                <a:schemeClr val="bg1"/>
              </a:solidFill>
              <a:miter lim="800000"/>
            </a:ln>
            <a:effectLst/>
          </p:spPr>
          <p:txBody>
            <a:bodyPr wrap="none" lIns="45720" rIns="45720" anchor="ctr"/>
            <a:lstStyle/>
            <a:p>
              <a:pPr algn="l"/>
              <a:r>
                <a:rPr lang="en-US" altLang="zh-CN" sz="1400"/>
                <a:t>A22.</a:t>
              </a:r>
              <a:r>
                <a:rPr lang="zh-CN" altLang="en-US" sz="1400"/>
                <a:t>客户关系管理</a:t>
              </a:r>
              <a:endParaRPr lang="zh-CN" altLang="en-US" sz="1400"/>
            </a:p>
          </p:txBody>
        </p:sp>
        <p:sp>
          <p:nvSpPr>
            <p:cNvPr id="1054149" name="Rectangle 37"/>
            <p:cNvSpPr>
              <a:spLocks noChangeArrowheads="1"/>
            </p:cNvSpPr>
            <p:nvPr/>
          </p:nvSpPr>
          <p:spPr bwMode="auto">
            <a:xfrm>
              <a:off x="609600" y="5029200"/>
              <a:ext cx="1905000" cy="381000"/>
            </a:xfrm>
            <a:prstGeom prst="rect">
              <a:avLst/>
            </a:prstGeom>
            <a:solidFill>
              <a:schemeClr val="accent1">
                <a:alpha val="95000"/>
              </a:schemeClr>
            </a:solidFill>
            <a:ln w="12700" algn="ctr">
              <a:solidFill>
                <a:schemeClr val="bg1"/>
              </a:solidFill>
              <a:miter lim="800000"/>
            </a:ln>
            <a:effectLst/>
          </p:spPr>
          <p:txBody>
            <a:bodyPr wrap="none" lIns="45720" rIns="45720" anchor="ctr"/>
            <a:lstStyle/>
            <a:p>
              <a:pPr algn="l"/>
              <a:r>
                <a:rPr lang="en-US" altLang="zh-CN" sz="1400"/>
                <a:t>A9.</a:t>
              </a:r>
              <a:r>
                <a:rPr lang="zh-CN" altLang="en-US" sz="1400"/>
                <a:t>采购项目与质量管理</a:t>
              </a:r>
              <a:endParaRPr lang="zh-CN" altLang="en-US" sz="1400"/>
            </a:p>
          </p:txBody>
        </p:sp>
        <p:sp>
          <p:nvSpPr>
            <p:cNvPr id="1054150" name="Rectangle 38"/>
            <p:cNvSpPr>
              <a:spLocks noChangeArrowheads="1"/>
            </p:cNvSpPr>
            <p:nvPr/>
          </p:nvSpPr>
          <p:spPr bwMode="auto">
            <a:xfrm>
              <a:off x="4572000" y="3048000"/>
              <a:ext cx="1981200" cy="381000"/>
            </a:xfrm>
            <a:prstGeom prst="rect">
              <a:avLst/>
            </a:prstGeom>
            <a:solidFill>
              <a:schemeClr val="accent2">
                <a:alpha val="95000"/>
              </a:schemeClr>
            </a:solidFill>
            <a:ln w="12700" algn="ctr">
              <a:solidFill>
                <a:schemeClr val="bg1"/>
              </a:solidFill>
              <a:miter lim="800000"/>
            </a:ln>
            <a:effectLst/>
          </p:spPr>
          <p:txBody>
            <a:bodyPr wrap="none" lIns="45720" rIns="45720" anchor="ctr"/>
            <a:lstStyle/>
            <a:p>
              <a:pPr algn="l"/>
              <a:r>
                <a:rPr lang="en-US" altLang="zh-CN" sz="1400"/>
                <a:t>B4.</a:t>
              </a:r>
              <a:r>
                <a:rPr lang="zh-CN" altLang="en-US" sz="1400"/>
                <a:t>企业网站</a:t>
              </a:r>
              <a:endParaRPr lang="zh-CN" altLang="en-US" sz="1400"/>
            </a:p>
          </p:txBody>
        </p:sp>
        <p:sp>
          <p:nvSpPr>
            <p:cNvPr id="1054151" name="Rectangle 39"/>
            <p:cNvSpPr>
              <a:spLocks noChangeArrowheads="1"/>
            </p:cNvSpPr>
            <p:nvPr/>
          </p:nvSpPr>
          <p:spPr bwMode="auto">
            <a:xfrm>
              <a:off x="4572000" y="3429000"/>
              <a:ext cx="1981200" cy="381000"/>
            </a:xfrm>
            <a:prstGeom prst="rect">
              <a:avLst/>
            </a:prstGeom>
            <a:solidFill>
              <a:schemeClr val="folHlink">
                <a:alpha val="95000"/>
              </a:schemeClr>
            </a:solidFill>
            <a:ln w="12700" algn="ctr">
              <a:solidFill>
                <a:schemeClr val="bg1"/>
              </a:solidFill>
              <a:miter lim="800000"/>
            </a:ln>
            <a:effectLst/>
          </p:spPr>
          <p:txBody>
            <a:bodyPr wrap="none" lIns="45720" rIns="45720" anchor="ctr"/>
            <a:lstStyle/>
            <a:p>
              <a:pPr algn="l"/>
              <a:r>
                <a:rPr lang="en-US" altLang="zh-CN" sz="1400"/>
                <a:t>B5.</a:t>
              </a:r>
              <a:r>
                <a:rPr lang="zh-CN" altLang="en-US" sz="1400"/>
                <a:t>企业知识管理</a:t>
              </a:r>
              <a:endParaRPr lang="zh-CN" altLang="en-US" sz="1400"/>
            </a:p>
          </p:txBody>
        </p:sp>
      </p:gr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152"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综上，</a:t>
            </a:r>
            <a:r>
              <a:rPr lang="en-US" altLang="zh-CN" sz="2400" dirty="0">
                <a:solidFill>
                  <a:schemeClr val="bg1"/>
                </a:solidFill>
              </a:rPr>
              <a:t>IBM</a:t>
            </a:r>
            <a:r>
              <a:rPr lang="zh-CN" altLang="en-US" sz="2400" dirty="0">
                <a:solidFill>
                  <a:schemeClr val="bg1"/>
                </a:solidFill>
              </a:rPr>
              <a:t>建议XX公司未来</a:t>
            </a:r>
            <a:r>
              <a:rPr lang="en-US" altLang="zh-CN" sz="2400" dirty="0">
                <a:solidFill>
                  <a:schemeClr val="bg1"/>
                </a:solidFill>
              </a:rPr>
              <a:t>5</a:t>
            </a:r>
            <a:r>
              <a:rPr lang="zh-CN" altLang="en-US" sz="2400" dirty="0">
                <a:solidFill>
                  <a:schemeClr val="bg1"/>
                </a:solidFill>
              </a:rPr>
              <a:t>年按</a:t>
            </a:r>
            <a:r>
              <a:rPr lang="en-US" altLang="zh-CN" sz="2400" dirty="0">
                <a:solidFill>
                  <a:schemeClr val="bg1"/>
                </a:solidFill>
              </a:rPr>
              <a:t>3</a:t>
            </a:r>
            <a:r>
              <a:rPr lang="zh-CN" altLang="en-US" sz="2400" dirty="0">
                <a:solidFill>
                  <a:schemeClr val="bg1"/>
                </a:solidFill>
              </a:rPr>
              <a:t>阶段的的项目实施路线规划逐步推进企业的信息化建设 </a:t>
            </a:r>
            <a:r>
              <a:rPr lang="en-US" altLang="zh-CN" sz="2400" dirty="0">
                <a:solidFill>
                  <a:schemeClr val="bg1"/>
                </a:solidFill>
              </a:rPr>
              <a:t>- 1</a:t>
            </a:r>
            <a:endParaRPr lang="zh-CN" altLang="en-US" sz="2400" dirty="0">
              <a:solidFill>
                <a:schemeClr val="bg1"/>
              </a:solidFill>
            </a:endParaRPr>
          </a:p>
        </p:txBody>
      </p:sp>
      <p:grpSp>
        <p:nvGrpSpPr>
          <p:cNvPr id="755" name="组合 88"/>
          <p:cNvGrpSpPr/>
          <p:nvPr/>
        </p:nvGrpSpPr>
        <p:grpSpPr>
          <a:xfrm>
            <a:off x="372879" y="1100760"/>
            <a:ext cx="11507882" cy="5661855"/>
            <a:chOff x="327803" y="810985"/>
            <a:chExt cx="8683399" cy="6135718"/>
          </a:xfrm>
        </p:grpSpPr>
        <p:sp>
          <p:nvSpPr>
            <p:cNvPr id="1054153" name="AutoShape 2"/>
            <p:cNvSpPr>
              <a:spLocks noChangeArrowheads="1"/>
            </p:cNvSpPr>
            <p:nvPr/>
          </p:nvSpPr>
          <p:spPr bwMode="auto">
            <a:xfrm>
              <a:off x="1547003" y="1608137"/>
              <a:ext cx="2743200" cy="381000"/>
            </a:xfrm>
            <a:prstGeom prst="homePlate">
              <a:avLst>
                <a:gd name="adj" fmla="val 81833"/>
              </a:avLst>
            </a:prstGeom>
            <a:solidFill>
              <a:srgbClr val="EAEAEA"/>
            </a:solidFill>
            <a:ln w="12700" algn="ctr">
              <a:solidFill>
                <a:schemeClr val="bg2"/>
              </a:solidFill>
              <a:miter lim="800000"/>
            </a:ln>
            <a:effectLst/>
          </p:spPr>
          <p:txBody>
            <a:bodyPr wrap="none" lIns="45720" rIns="45720" anchor="ctr"/>
            <a:lstStyle/>
            <a:p>
              <a:r>
                <a:rPr lang="zh-CN" altLang="en-US" sz="1200"/>
                <a:t>建立核心业务系统</a:t>
              </a:r>
              <a:endParaRPr lang="zh-CN" altLang="en-US" sz="1200"/>
            </a:p>
            <a:p>
              <a:r>
                <a:rPr lang="zh-CN" altLang="en-US" sz="1200"/>
                <a:t>启动系统基本任务</a:t>
              </a:r>
              <a:endParaRPr lang="zh-CN" altLang="en-US" sz="1200"/>
            </a:p>
          </p:txBody>
        </p:sp>
        <p:sp>
          <p:nvSpPr>
            <p:cNvPr id="1054154" name="Line 4"/>
            <p:cNvSpPr>
              <a:spLocks noChangeShapeType="1"/>
            </p:cNvSpPr>
            <p:nvPr/>
          </p:nvSpPr>
          <p:spPr bwMode="auto">
            <a:xfrm>
              <a:off x="708803" y="6408737"/>
              <a:ext cx="8077200" cy="0"/>
            </a:xfrm>
            <a:prstGeom prst="line">
              <a:avLst/>
            </a:prstGeom>
            <a:noFill/>
            <a:ln w="38100">
              <a:solidFill>
                <a:schemeClr val="bg2"/>
              </a:solidFill>
              <a:round/>
              <a:tailEnd type="triangle" w="lg" len="lg"/>
            </a:ln>
            <a:effectLst/>
          </p:spPr>
          <p:txBody>
            <a:bodyPr wrap="none" lIns="45720" rIns="45720" anchor="ctr"/>
            <a:lstStyle/>
            <a:p>
              <a:endParaRPr lang="zh-CN" altLang="en-US"/>
            </a:p>
          </p:txBody>
        </p:sp>
        <p:sp>
          <p:nvSpPr>
            <p:cNvPr id="1054155" name="Line 5"/>
            <p:cNvSpPr>
              <a:spLocks noChangeShapeType="1"/>
            </p:cNvSpPr>
            <p:nvPr/>
          </p:nvSpPr>
          <p:spPr bwMode="auto">
            <a:xfrm flipV="1">
              <a:off x="1547003" y="1608137"/>
              <a:ext cx="0" cy="5105400"/>
            </a:xfrm>
            <a:prstGeom prst="line">
              <a:avLst/>
            </a:prstGeom>
            <a:noFill/>
            <a:ln w="38100">
              <a:solidFill>
                <a:schemeClr val="bg2"/>
              </a:solidFill>
              <a:round/>
              <a:tailEnd type="triangle" w="lg" len="lg"/>
            </a:ln>
            <a:effectLst/>
          </p:spPr>
          <p:txBody>
            <a:bodyPr wrap="none" lIns="45720" rIns="45720" anchor="ctr"/>
            <a:lstStyle/>
            <a:p>
              <a:endParaRPr lang="zh-CN" altLang="en-US"/>
            </a:p>
          </p:txBody>
        </p:sp>
        <p:sp>
          <p:nvSpPr>
            <p:cNvPr id="1054156" name="Rectangle 6"/>
            <p:cNvSpPr>
              <a:spLocks noChangeArrowheads="1"/>
            </p:cNvSpPr>
            <p:nvPr/>
          </p:nvSpPr>
          <p:spPr bwMode="auto">
            <a:xfrm>
              <a:off x="2051828" y="6583362"/>
              <a:ext cx="1391442" cy="363341"/>
            </a:xfrm>
            <a:prstGeom prst="rect">
              <a:avLst/>
            </a:prstGeom>
            <a:noFill/>
            <a:ln>
              <a:noFill/>
            </a:ln>
            <a:effectLst/>
          </p:spPr>
          <p:txBody>
            <a:bodyPr wrap="none" lIns="45720" rIns="45720">
              <a:spAutoFit/>
            </a:bodyPr>
            <a:lstStyle/>
            <a:p>
              <a:pPr algn="l"/>
              <a:r>
                <a:rPr lang="zh-CN" altLang="en-US" sz="1200"/>
                <a:t>第一阶段</a:t>
              </a:r>
              <a:r>
                <a:rPr lang="en-US" altLang="zh-CN" sz="1200"/>
                <a:t>(2010.6-2012.6)</a:t>
              </a:r>
              <a:endParaRPr lang="en-US" altLang="zh-CN" sz="1200"/>
            </a:p>
          </p:txBody>
        </p:sp>
        <p:sp>
          <p:nvSpPr>
            <p:cNvPr id="1054157" name="Line 7"/>
            <p:cNvSpPr>
              <a:spLocks noChangeShapeType="1"/>
            </p:cNvSpPr>
            <p:nvPr/>
          </p:nvSpPr>
          <p:spPr bwMode="auto">
            <a:xfrm>
              <a:off x="22328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58" name="Line 8"/>
            <p:cNvSpPr>
              <a:spLocks noChangeShapeType="1"/>
            </p:cNvSpPr>
            <p:nvPr/>
          </p:nvSpPr>
          <p:spPr bwMode="auto">
            <a:xfrm>
              <a:off x="29186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59" name="Line 9"/>
            <p:cNvSpPr>
              <a:spLocks noChangeShapeType="1"/>
            </p:cNvSpPr>
            <p:nvPr/>
          </p:nvSpPr>
          <p:spPr bwMode="auto">
            <a:xfrm>
              <a:off x="36044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60" name="Line 10"/>
            <p:cNvSpPr>
              <a:spLocks noChangeShapeType="1"/>
            </p:cNvSpPr>
            <p:nvPr/>
          </p:nvSpPr>
          <p:spPr bwMode="auto">
            <a:xfrm>
              <a:off x="4290203" y="1989137"/>
              <a:ext cx="0" cy="4419600"/>
            </a:xfrm>
            <a:prstGeom prst="line">
              <a:avLst/>
            </a:prstGeom>
            <a:noFill/>
            <a:ln w="3175">
              <a:solidFill>
                <a:schemeClr val="tx1"/>
              </a:solidFill>
              <a:round/>
            </a:ln>
            <a:effectLst/>
          </p:spPr>
          <p:txBody>
            <a:bodyPr wrap="none" lIns="45720" rIns="45720" anchor="ctr"/>
            <a:lstStyle/>
            <a:p>
              <a:endParaRPr lang="zh-CN" altLang="en-US"/>
            </a:p>
          </p:txBody>
        </p:sp>
        <p:sp>
          <p:nvSpPr>
            <p:cNvPr id="1054161" name="Line 11"/>
            <p:cNvSpPr>
              <a:spLocks noChangeShapeType="1"/>
            </p:cNvSpPr>
            <p:nvPr/>
          </p:nvSpPr>
          <p:spPr bwMode="auto">
            <a:xfrm>
              <a:off x="49760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62" name="Line 12"/>
            <p:cNvSpPr>
              <a:spLocks noChangeShapeType="1"/>
            </p:cNvSpPr>
            <p:nvPr/>
          </p:nvSpPr>
          <p:spPr bwMode="auto">
            <a:xfrm>
              <a:off x="56618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63" name="Line 13"/>
            <p:cNvSpPr>
              <a:spLocks noChangeShapeType="1"/>
            </p:cNvSpPr>
            <p:nvPr/>
          </p:nvSpPr>
          <p:spPr bwMode="auto">
            <a:xfrm>
              <a:off x="63476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64" name="Line 14"/>
            <p:cNvSpPr>
              <a:spLocks noChangeShapeType="1"/>
            </p:cNvSpPr>
            <p:nvPr/>
          </p:nvSpPr>
          <p:spPr bwMode="auto">
            <a:xfrm>
              <a:off x="7033403" y="1989137"/>
              <a:ext cx="0" cy="4419600"/>
            </a:xfrm>
            <a:prstGeom prst="line">
              <a:avLst/>
            </a:prstGeom>
            <a:noFill/>
            <a:ln w="3175">
              <a:solidFill>
                <a:schemeClr val="tx1"/>
              </a:solidFill>
              <a:round/>
            </a:ln>
            <a:effectLst/>
          </p:spPr>
          <p:txBody>
            <a:bodyPr wrap="none" lIns="45720" rIns="45720" anchor="ctr"/>
            <a:lstStyle/>
            <a:p>
              <a:endParaRPr lang="zh-CN" altLang="en-US"/>
            </a:p>
          </p:txBody>
        </p:sp>
        <p:sp>
          <p:nvSpPr>
            <p:cNvPr id="1054165" name="Line 15"/>
            <p:cNvSpPr>
              <a:spLocks noChangeShapeType="1"/>
            </p:cNvSpPr>
            <p:nvPr/>
          </p:nvSpPr>
          <p:spPr bwMode="auto">
            <a:xfrm>
              <a:off x="77192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66" name="Line 16"/>
            <p:cNvSpPr>
              <a:spLocks noChangeShapeType="1"/>
            </p:cNvSpPr>
            <p:nvPr/>
          </p:nvSpPr>
          <p:spPr bwMode="auto">
            <a:xfrm>
              <a:off x="8405003" y="1989137"/>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167" name="Rectangle 17"/>
            <p:cNvSpPr>
              <a:spLocks noChangeArrowheads="1"/>
            </p:cNvSpPr>
            <p:nvPr/>
          </p:nvSpPr>
          <p:spPr bwMode="auto">
            <a:xfrm>
              <a:off x="327803" y="1912937"/>
              <a:ext cx="381000" cy="4495800"/>
            </a:xfrm>
            <a:prstGeom prst="rect">
              <a:avLst/>
            </a:prstGeom>
            <a:solidFill>
              <a:schemeClr val="accent1"/>
            </a:solidFill>
            <a:ln w="12700" algn="ctr">
              <a:solidFill>
                <a:schemeClr val="bg1"/>
              </a:solidFill>
              <a:miter lim="800000"/>
            </a:ln>
            <a:effectLst/>
          </p:spPr>
          <p:txBody>
            <a:bodyPr vert="eaVert" wrap="none" lIns="45720" rIns="45720" anchor="ctr"/>
            <a:lstStyle/>
            <a:p>
              <a:pPr algn="ctr"/>
              <a:r>
                <a:rPr lang="en-US" altLang="zh-CN" sz="1400" b="1" dirty="0">
                  <a:solidFill>
                    <a:schemeClr val="bg1"/>
                  </a:solidFill>
                </a:rPr>
                <a:t>A. </a:t>
              </a:r>
              <a:r>
                <a:rPr lang="zh-CN" altLang="en-US" sz="1400" b="1" dirty="0">
                  <a:solidFill>
                    <a:schemeClr val="bg1"/>
                  </a:solidFill>
                </a:rPr>
                <a:t>核心业务系统建设</a:t>
              </a:r>
              <a:endParaRPr lang="zh-CN" altLang="en-US" sz="1400" b="1" dirty="0">
                <a:solidFill>
                  <a:schemeClr val="bg1"/>
                </a:solidFill>
              </a:endParaRPr>
            </a:p>
          </p:txBody>
        </p:sp>
        <p:sp>
          <p:nvSpPr>
            <p:cNvPr id="1054168" name="AutoShape 18"/>
            <p:cNvSpPr>
              <a:spLocks noChangeArrowheads="1"/>
            </p:cNvSpPr>
            <p:nvPr/>
          </p:nvSpPr>
          <p:spPr bwMode="auto">
            <a:xfrm>
              <a:off x="708803" y="1912937"/>
              <a:ext cx="838200" cy="1295400"/>
            </a:xfrm>
            <a:prstGeom prst="homePlate">
              <a:avLst>
                <a:gd name="adj" fmla="val 25000"/>
              </a:avLst>
            </a:prstGeom>
            <a:solidFill>
              <a:schemeClr val="accent1"/>
            </a:solidFill>
            <a:ln w="12700" algn="ctr">
              <a:solidFill>
                <a:schemeClr val="bg1"/>
              </a:solidFill>
              <a:miter lim="800000"/>
            </a:ln>
            <a:effectLst/>
          </p:spPr>
          <p:txBody>
            <a:bodyPr wrap="none" lIns="45720" rIns="45720" anchor="ctr"/>
            <a:lstStyle/>
            <a:p>
              <a:r>
                <a:rPr lang="zh-CN" altLang="en-US" sz="1200">
                  <a:solidFill>
                    <a:schemeClr val="bg1"/>
                  </a:solidFill>
                </a:rPr>
                <a:t>产品管理</a:t>
              </a:r>
              <a:endParaRPr lang="zh-CN" altLang="en-US" sz="1200">
                <a:solidFill>
                  <a:schemeClr val="bg1"/>
                </a:solidFill>
              </a:endParaRPr>
            </a:p>
          </p:txBody>
        </p:sp>
        <p:sp>
          <p:nvSpPr>
            <p:cNvPr id="1054169" name="AutoShape 19"/>
            <p:cNvSpPr>
              <a:spLocks noChangeArrowheads="1"/>
            </p:cNvSpPr>
            <p:nvPr/>
          </p:nvSpPr>
          <p:spPr bwMode="auto">
            <a:xfrm>
              <a:off x="708803" y="3208337"/>
              <a:ext cx="838200" cy="1600200"/>
            </a:xfrm>
            <a:prstGeom prst="homePlate">
              <a:avLst>
                <a:gd name="adj" fmla="val 25000"/>
              </a:avLst>
            </a:prstGeom>
            <a:solidFill>
              <a:schemeClr val="accent1"/>
            </a:solidFill>
            <a:ln w="12700" algn="ctr">
              <a:solidFill>
                <a:schemeClr val="bg1"/>
              </a:solidFill>
              <a:miter lim="800000"/>
            </a:ln>
            <a:effectLst/>
          </p:spPr>
          <p:txBody>
            <a:bodyPr wrap="none" lIns="45720" rIns="45720" anchor="ctr"/>
            <a:lstStyle/>
            <a:p>
              <a:r>
                <a:rPr lang="zh-CN" altLang="en-US" sz="1200">
                  <a:solidFill>
                    <a:schemeClr val="bg1"/>
                  </a:solidFill>
                </a:rPr>
                <a:t>供应链</a:t>
              </a:r>
              <a:endParaRPr lang="zh-CN" altLang="en-US" sz="1200">
                <a:solidFill>
                  <a:schemeClr val="bg1"/>
                </a:solidFill>
              </a:endParaRPr>
            </a:p>
            <a:p>
              <a:r>
                <a:rPr lang="zh-CN" altLang="en-US" sz="1200">
                  <a:solidFill>
                    <a:schemeClr val="bg1"/>
                  </a:solidFill>
                </a:rPr>
                <a:t>管理</a:t>
              </a:r>
              <a:endParaRPr lang="zh-CN" altLang="en-US" sz="1200">
                <a:solidFill>
                  <a:schemeClr val="bg1"/>
                </a:solidFill>
              </a:endParaRPr>
            </a:p>
          </p:txBody>
        </p:sp>
        <p:sp>
          <p:nvSpPr>
            <p:cNvPr id="1054170" name="AutoShape 20"/>
            <p:cNvSpPr>
              <a:spLocks noChangeArrowheads="1"/>
            </p:cNvSpPr>
            <p:nvPr/>
          </p:nvSpPr>
          <p:spPr bwMode="auto">
            <a:xfrm>
              <a:off x="708803" y="4808537"/>
              <a:ext cx="838200" cy="762000"/>
            </a:xfrm>
            <a:prstGeom prst="homePlate">
              <a:avLst>
                <a:gd name="adj" fmla="val 27500"/>
              </a:avLst>
            </a:prstGeom>
            <a:solidFill>
              <a:schemeClr val="accent1"/>
            </a:solidFill>
            <a:ln w="12700" algn="ctr">
              <a:solidFill>
                <a:schemeClr val="bg1"/>
              </a:solidFill>
              <a:miter lim="800000"/>
            </a:ln>
            <a:effectLst/>
          </p:spPr>
          <p:txBody>
            <a:bodyPr wrap="none" lIns="45720" rIns="45720" anchor="ctr"/>
            <a:lstStyle/>
            <a:p>
              <a:r>
                <a:rPr lang="zh-CN" altLang="en-US" sz="1200">
                  <a:solidFill>
                    <a:schemeClr val="bg1"/>
                  </a:solidFill>
                </a:rPr>
                <a:t>生产作业</a:t>
              </a:r>
              <a:endParaRPr lang="zh-CN" altLang="en-US" sz="1200">
                <a:solidFill>
                  <a:schemeClr val="bg1"/>
                </a:solidFill>
              </a:endParaRPr>
            </a:p>
            <a:p>
              <a:r>
                <a:rPr lang="zh-CN" altLang="en-US" sz="1200">
                  <a:solidFill>
                    <a:schemeClr val="bg1"/>
                  </a:solidFill>
                </a:rPr>
                <a:t>管控</a:t>
              </a:r>
              <a:endParaRPr lang="zh-CN" altLang="en-US" sz="1200">
                <a:solidFill>
                  <a:schemeClr val="bg1"/>
                </a:solidFill>
              </a:endParaRPr>
            </a:p>
          </p:txBody>
        </p:sp>
        <p:sp>
          <p:nvSpPr>
            <p:cNvPr id="1054171" name="AutoShape 21"/>
            <p:cNvSpPr>
              <a:spLocks noChangeArrowheads="1"/>
            </p:cNvSpPr>
            <p:nvPr/>
          </p:nvSpPr>
          <p:spPr bwMode="auto">
            <a:xfrm>
              <a:off x="4290203" y="1608137"/>
              <a:ext cx="2743200" cy="381000"/>
            </a:xfrm>
            <a:prstGeom prst="homePlate">
              <a:avLst>
                <a:gd name="adj" fmla="val 114000"/>
              </a:avLst>
            </a:prstGeom>
            <a:solidFill>
              <a:srgbClr val="EAEAEA"/>
            </a:solidFill>
            <a:ln w="12700" algn="ctr">
              <a:solidFill>
                <a:schemeClr val="bg2"/>
              </a:solidFill>
              <a:miter lim="800000"/>
            </a:ln>
            <a:effectLst/>
          </p:spPr>
          <p:txBody>
            <a:bodyPr wrap="none" lIns="45720" rIns="45720" anchor="ctr"/>
            <a:lstStyle/>
            <a:p>
              <a:r>
                <a:rPr lang="zh-CN" altLang="en-US" sz="1200"/>
                <a:t>增强核心业务能力</a:t>
              </a:r>
              <a:endParaRPr lang="zh-CN" altLang="en-US" sz="1200"/>
            </a:p>
            <a:p>
              <a:r>
                <a:rPr lang="zh-CN" altLang="en-US" sz="1200"/>
                <a:t>全面支撑系统业务</a:t>
              </a:r>
              <a:endParaRPr lang="zh-CN" altLang="en-US" sz="1200"/>
            </a:p>
          </p:txBody>
        </p:sp>
        <p:sp>
          <p:nvSpPr>
            <p:cNvPr id="1054172" name="AutoShape 22"/>
            <p:cNvSpPr>
              <a:spLocks noChangeArrowheads="1"/>
            </p:cNvSpPr>
            <p:nvPr/>
          </p:nvSpPr>
          <p:spPr bwMode="auto">
            <a:xfrm>
              <a:off x="7033403" y="1608137"/>
              <a:ext cx="1524000" cy="381000"/>
            </a:xfrm>
            <a:prstGeom prst="homePlate">
              <a:avLst>
                <a:gd name="adj" fmla="val 63333"/>
              </a:avLst>
            </a:prstGeom>
            <a:solidFill>
              <a:srgbClr val="EAEAEA"/>
            </a:solidFill>
            <a:ln w="12700" algn="ctr">
              <a:solidFill>
                <a:schemeClr val="bg2"/>
              </a:solidFill>
              <a:miter lim="800000"/>
            </a:ln>
            <a:effectLst/>
          </p:spPr>
          <p:txBody>
            <a:bodyPr wrap="none" lIns="45720" rIns="45720" anchor="ctr"/>
            <a:lstStyle/>
            <a:p>
              <a:r>
                <a:rPr lang="zh-CN" altLang="en-US" sz="1200"/>
                <a:t>持续优化</a:t>
              </a:r>
              <a:endParaRPr lang="zh-CN" altLang="en-US" sz="1200"/>
            </a:p>
          </p:txBody>
        </p:sp>
        <p:sp>
          <p:nvSpPr>
            <p:cNvPr id="1054173" name="AutoShape 23"/>
            <p:cNvSpPr>
              <a:spLocks noChangeArrowheads="1"/>
            </p:cNvSpPr>
            <p:nvPr/>
          </p:nvSpPr>
          <p:spPr bwMode="auto">
            <a:xfrm>
              <a:off x="708803" y="5570537"/>
              <a:ext cx="838200" cy="838200"/>
            </a:xfrm>
            <a:prstGeom prst="homePlate">
              <a:avLst>
                <a:gd name="adj" fmla="val 25000"/>
              </a:avLst>
            </a:prstGeom>
            <a:solidFill>
              <a:schemeClr val="accent1"/>
            </a:solidFill>
            <a:ln w="12700" algn="ctr">
              <a:solidFill>
                <a:schemeClr val="bg1"/>
              </a:solidFill>
              <a:miter lim="800000"/>
            </a:ln>
            <a:effectLst/>
          </p:spPr>
          <p:txBody>
            <a:bodyPr wrap="none" lIns="45720" rIns="45720" anchor="ctr"/>
            <a:lstStyle/>
            <a:p>
              <a:r>
                <a:rPr lang="zh-CN" altLang="en-US" sz="1200">
                  <a:solidFill>
                    <a:schemeClr val="bg1"/>
                  </a:solidFill>
                </a:rPr>
                <a:t>企业资源</a:t>
              </a:r>
              <a:endParaRPr lang="zh-CN" altLang="en-US" sz="1200">
                <a:solidFill>
                  <a:schemeClr val="bg1"/>
                </a:solidFill>
              </a:endParaRPr>
            </a:p>
            <a:p>
              <a:r>
                <a:rPr lang="zh-CN" altLang="en-US" sz="1200">
                  <a:solidFill>
                    <a:schemeClr val="bg1"/>
                  </a:solidFill>
                </a:rPr>
                <a:t>管理</a:t>
              </a:r>
              <a:endParaRPr lang="zh-CN" altLang="en-US" sz="1200">
                <a:solidFill>
                  <a:schemeClr val="bg1"/>
                </a:solidFill>
              </a:endParaRPr>
            </a:p>
          </p:txBody>
        </p:sp>
        <p:sp>
          <p:nvSpPr>
            <p:cNvPr id="1054174" name="Rectangle 24"/>
            <p:cNvSpPr>
              <a:spLocks noChangeArrowheads="1"/>
            </p:cNvSpPr>
            <p:nvPr/>
          </p:nvSpPr>
          <p:spPr bwMode="auto">
            <a:xfrm>
              <a:off x="1700991" y="2049462"/>
              <a:ext cx="797300" cy="313794"/>
            </a:xfrm>
            <a:prstGeom prst="rect">
              <a:avLst/>
            </a:prstGeom>
            <a:noFill/>
            <a:ln>
              <a:noFill/>
            </a:ln>
            <a:effectLst/>
          </p:spPr>
          <p:txBody>
            <a:bodyPr wrap="none" lIns="45720" rIns="45720">
              <a:spAutoFit/>
            </a:bodyPr>
            <a:lstStyle/>
            <a:p>
              <a:pPr algn="l"/>
              <a:r>
                <a:rPr lang="en-US" altLang="zh-CN" sz="1000"/>
                <a:t>A1.PDM (</a:t>
              </a:r>
              <a:r>
                <a:rPr lang="zh-CN" altLang="en-US" sz="1000"/>
                <a:t>已完成</a:t>
              </a:r>
              <a:r>
                <a:rPr lang="en-US" altLang="zh-CN" sz="1000"/>
                <a:t>)</a:t>
              </a:r>
              <a:endParaRPr lang="en-US" altLang="zh-CN" sz="1000"/>
            </a:p>
          </p:txBody>
        </p:sp>
        <p:sp>
          <p:nvSpPr>
            <p:cNvPr id="1054175" name="Rectangle 25"/>
            <p:cNvSpPr>
              <a:spLocks noChangeArrowheads="1"/>
            </p:cNvSpPr>
            <p:nvPr/>
          </p:nvSpPr>
          <p:spPr bwMode="auto">
            <a:xfrm>
              <a:off x="2918603" y="2370137"/>
              <a:ext cx="787717" cy="313794"/>
            </a:xfrm>
            <a:prstGeom prst="rect">
              <a:avLst/>
            </a:prstGeom>
            <a:noFill/>
            <a:ln>
              <a:noFill/>
            </a:ln>
            <a:effectLst/>
          </p:spPr>
          <p:txBody>
            <a:bodyPr wrap="none" lIns="45720" rIns="45720">
              <a:spAutoFit/>
            </a:bodyPr>
            <a:lstStyle/>
            <a:p>
              <a:pPr algn="l"/>
              <a:r>
                <a:rPr lang="en-US" altLang="zh-CN" sz="1000"/>
                <a:t>A2.</a:t>
              </a:r>
              <a:r>
                <a:rPr lang="zh-CN" altLang="en-US" sz="1000"/>
                <a:t>产品配置管理</a:t>
              </a:r>
              <a:endParaRPr lang="zh-CN" altLang="en-US" sz="1000"/>
            </a:p>
          </p:txBody>
        </p:sp>
        <p:sp>
          <p:nvSpPr>
            <p:cNvPr id="1054176" name="Rectangle 26"/>
            <p:cNvSpPr>
              <a:spLocks noChangeArrowheads="1"/>
            </p:cNvSpPr>
            <p:nvPr/>
          </p:nvSpPr>
          <p:spPr bwMode="auto">
            <a:xfrm>
              <a:off x="2918603" y="2719387"/>
              <a:ext cx="634390" cy="313794"/>
            </a:xfrm>
            <a:prstGeom prst="rect">
              <a:avLst/>
            </a:prstGeom>
            <a:noFill/>
            <a:ln>
              <a:noFill/>
            </a:ln>
            <a:effectLst/>
          </p:spPr>
          <p:txBody>
            <a:bodyPr wrap="none" lIns="45720" rIns="45720">
              <a:spAutoFit/>
            </a:bodyPr>
            <a:lstStyle/>
            <a:p>
              <a:pPr algn="l"/>
              <a:r>
                <a:rPr lang="en-US" altLang="zh-CN" sz="1000"/>
                <a:t>A3.BOM</a:t>
              </a:r>
              <a:r>
                <a:rPr lang="zh-CN" altLang="en-US" sz="1000"/>
                <a:t>管理</a:t>
              </a:r>
              <a:endParaRPr lang="zh-CN" altLang="en-US" sz="1000"/>
            </a:p>
          </p:txBody>
        </p:sp>
        <p:sp>
          <p:nvSpPr>
            <p:cNvPr id="1054177" name="Rectangle 27"/>
            <p:cNvSpPr>
              <a:spLocks noChangeArrowheads="1"/>
            </p:cNvSpPr>
            <p:nvPr/>
          </p:nvSpPr>
          <p:spPr bwMode="auto">
            <a:xfrm>
              <a:off x="3604403" y="2963862"/>
              <a:ext cx="787717" cy="313795"/>
            </a:xfrm>
            <a:prstGeom prst="rect">
              <a:avLst/>
            </a:prstGeom>
            <a:noFill/>
            <a:ln>
              <a:noFill/>
            </a:ln>
            <a:effectLst/>
          </p:spPr>
          <p:txBody>
            <a:bodyPr wrap="none" lIns="45720" rIns="45720">
              <a:spAutoFit/>
            </a:bodyPr>
            <a:lstStyle/>
            <a:p>
              <a:pPr algn="l"/>
              <a:r>
                <a:rPr lang="en-US" altLang="zh-CN" sz="1000"/>
                <a:t>A4.</a:t>
              </a:r>
              <a:r>
                <a:rPr lang="zh-CN" altLang="en-US" sz="1000"/>
                <a:t>产品更改管理</a:t>
              </a:r>
              <a:endParaRPr lang="zh-CN" altLang="en-US" sz="1000"/>
            </a:p>
          </p:txBody>
        </p:sp>
        <p:sp>
          <p:nvSpPr>
            <p:cNvPr id="1054178" name="Rectangle 28"/>
            <p:cNvSpPr>
              <a:spLocks noChangeArrowheads="1"/>
            </p:cNvSpPr>
            <p:nvPr/>
          </p:nvSpPr>
          <p:spPr bwMode="auto">
            <a:xfrm>
              <a:off x="2309003" y="3268662"/>
              <a:ext cx="1171035" cy="313794"/>
            </a:xfrm>
            <a:prstGeom prst="rect">
              <a:avLst/>
            </a:prstGeom>
            <a:noFill/>
            <a:ln>
              <a:noFill/>
            </a:ln>
            <a:effectLst/>
          </p:spPr>
          <p:txBody>
            <a:bodyPr wrap="none" lIns="45720" rIns="45720">
              <a:spAutoFit/>
            </a:bodyPr>
            <a:lstStyle/>
            <a:p>
              <a:pPr algn="l"/>
              <a:r>
                <a:rPr lang="en-US" altLang="zh-CN" sz="1000"/>
                <a:t>A5.</a:t>
              </a:r>
              <a:r>
                <a:rPr lang="zh-CN" altLang="en-US" sz="1000"/>
                <a:t>配送仓储与供应商平台</a:t>
              </a:r>
              <a:endParaRPr lang="zh-CN" altLang="en-US" sz="1000"/>
            </a:p>
          </p:txBody>
        </p:sp>
        <p:sp>
          <p:nvSpPr>
            <p:cNvPr id="1054179" name="Rectangle 29"/>
            <p:cNvSpPr>
              <a:spLocks noChangeArrowheads="1"/>
            </p:cNvSpPr>
            <p:nvPr/>
          </p:nvSpPr>
          <p:spPr bwMode="auto">
            <a:xfrm>
              <a:off x="3604403" y="3573462"/>
              <a:ext cx="1075205" cy="313794"/>
            </a:xfrm>
            <a:prstGeom prst="rect">
              <a:avLst/>
            </a:prstGeom>
            <a:noFill/>
            <a:ln>
              <a:noFill/>
            </a:ln>
            <a:effectLst/>
          </p:spPr>
          <p:txBody>
            <a:bodyPr wrap="none" lIns="45720" rIns="45720">
              <a:spAutoFit/>
            </a:bodyPr>
            <a:lstStyle/>
            <a:p>
              <a:pPr algn="l"/>
              <a:r>
                <a:rPr lang="en-US" altLang="zh-CN" sz="1000"/>
                <a:t>A6.</a:t>
              </a:r>
              <a:r>
                <a:rPr lang="zh-CN" altLang="en-US" sz="1000"/>
                <a:t>运输跟踪与备件仓储</a:t>
              </a:r>
              <a:endParaRPr lang="zh-CN" altLang="en-US" sz="1000"/>
            </a:p>
          </p:txBody>
        </p:sp>
        <p:sp>
          <p:nvSpPr>
            <p:cNvPr id="1054180" name="Rectangle 30"/>
            <p:cNvSpPr>
              <a:spLocks noChangeArrowheads="1"/>
            </p:cNvSpPr>
            <p:nvPr/>
          </p:nvSpPr>
          <p:spPr bwMode="auto">
            <a:xfrm>
              <a:off x="4314016" y="3878262"/>
              <a:ext cx="787717" cy="313794"/>
            </a:xfrm>
            <a:prstGeom prst="rect">
              <a:avLst/>
            </a:prstGeom>
            <a:noFill/>
            <a:ln>
              <a:noFill/>
            </a:ln>
            <a:effectLst/>
          </p:spPr>
          <p:txBody>
            <a:bodyPr wrap="none" lIns="45720" rIns="45720">
              <a:spAutoFit/>
            </a:bodyPr>
            <a:lstStyle/>
            <a:p>
              <a:pPr algn="l"/>
              <a:r>
                <a:rPr lang="en-US" altLang="zh-CN" sz="1000"/>
                <a:t>A7.</a:t>
              </a:r>
              <a:r>
                <a:rPr lang="zh-CN" altLang="en-US" sz="1000"/>
                <a:t>采购寻源管理</a:t>
              </a:r>
              <a:endParaRPr lang="zh-CN" altLang="en-US" sz="1000"/>
            </a:p>
          </p:txBody>
        </p:sp>
        <p:sp>
          <p:nvSpPr>
            <p:cNvPr id="1054181" name="Rectangle 31"/>
            <p:cNvSpPr>
              <a:spLocks noChangeArrowheads="1"/>
            </p:cNvSpPr>
            <p:nvPr/>
          </p:nvSpPr>
          <p:spPr bwMode="auto">
            <a:xfrm>
              <a:off x="5661803" y="4046537"/>
              <a:ext cx="787717" cy="313794"/>
            </a:xfrm>
            <a:prstGeom prst="rect">
              <a:avLst/>
            </a:prstGeom>
            <a:noFill/>
            <a:ln>
              <a:noFill/>
            </a:ln>
            <a:effectLst/>
          </p:spPr>
          <p:txBody>
            <a:bodyPr wrap="none" lIns="45720" rIns="45720">
              <a:spAutoFit/>
            </a:bodyPr>
            <a:lstStyle/>
            <a:p>
              <a:pPr algn="l"/>
              <a:r>
                <a:rPr lang="en-US" altLang="zh-CN" sz="1000"/>
                <a:t>A8.</a:t>
              </a:r>
              <a:r>
                <a:rPr lang="zh-CN" altLang="en-US" sz="1000"/>
                <a:t>采购成本管理</a:t>
              </a:r>
              <a:endParaRPr lang="zh-CN" altLang="en-US" sz="1000"/>
            </a:p>
          </p:txBody>
        </p:sp>
        <p:sp>
          <p:nvSpPr>
            <p:cNvPr id="1054182" name="Rectangle 32"/>
            <p:cNvSpPr>
              <a:spLocks noChangeArrowheads="1"/>
            </p:cNvSpPr>
            <p:nvPr/>
          </p:nvSpPr>
          <p:spPr bwMode="auto">
            <a:xfrm>
              <a:off x="7719203" y="4656137"/>
              <a:ext cx="845215" cy="313795"/>
            </a:xfrm>
            <a:prstGeom prst="rect">
              <a:avLst/>
            </a:prstGeom>
            <a:noFill/>
            <a:ln>
              <a:noFill/>
            </a:ln>
            <a:effectLst/>
          </p:spPr>
          <p:txBody>
            <a:bodyPr wrap="none" lIns="45720" rIns="45720">
              <a:spAutoFit/>
            </a:bodyPr>
            <a:lstStyle/>
            <a:p>
              <a:pPr algn="l"/>
              <a:r>
                <a:rPr lang="en-US" altLang="zh-CN" sz="1000"/>
                <a:t>A10.</a:t>
              </a:r>
              <a:r>
                <a:rPr lang="zh-CN" altLang="en-US" sz="1000"/>
                <a:t>一般采购管理</a:t>
              </a:r>
              <a:endParaRPr lang="zh-CN" altLang="en-US" sz="1000"/>
            </a:p>
          </p:txBody>
        </p:sp>
        <p:sp>
          <p:nvSpPr>
            <p:cNvPr id="1054183" name="Rectangle 33"/>
            <p:cNvSpPr>
              <a:spLocks noChangeArrowheads="1"/>
            </p:cNvSpPr>
            <p:nvPr/>
          </p:nvSpPr>
          <p:spPr bwMode="auto">
            <a:xfrm>
              <a:off x="6981016" y="4351337"/>
              <a:ext cx="1075204" cy="313794"/>
            </a:xfrm>
            <a:prstGeom prst="rect">
              <a:avLst/>
            </a:prstGeom>
            <a:noFill/>
            <a:ln>
              <a:noFill/>
            </a:ln>
            <a:effectLst/>
          </p:spPr>
          <p:txBody>
            <a:bodyPr wrap="none" lIns="45720" rIns="45720">
              <a:spAutoFit/>
            </a:bodyPr>
            <a:lstStyle/>
            <a:p>
              <a:pPr algn="l"/>
              <a:r>
                <a:rPr lang="en-US" altLang="zh-CN" sz="1000"/>
                <a:t>A9.</a:t>
              </a:r>
              <a:r>
                <a:rPr lang="zh-CN" altLang="en-US" sz="1000"/>
                <a:t>采购项目与质量管理</a:t>
              </a:r>
              <a:endParaRPr lang="zh-CN" altLang="en-US" sz="1000"/>
            </a:p>
          </p:txBody>
        </p:sp>
        <p:sp>
          <p:nvSpPr>
            <p:cNvPr id="1054184" name="Rectangle 34"/>
            <p:cNvSpPr>
              <a:spLocks noChangeArrowheads="1"/>
            </p:cNvSpPr>
            <p:nvPr/>
          </p:nvSpPr>
          <p:spPr bwMode="auto">
            <a:xfrm>
              <a:off x="3375803" y="4868862"/>
              <a:ext cx="845215" cy="313794"/>
            </a:xfrm>
            <a:prstGeom prst="rect">
              <a:avLst/>
            </a:prstGeom>
            <a:noFill/>
            <a:ln>
              <a:noFill/>
            </a:ln>
            <a:effectLst/>
          </p:spPr>
          <p:txBody>
            <a:bodyPr wrap="none" lIns="45720" rIns="45720">
              <a:spAutoFit/>
            </a:bodyPr>
            <a:lstStyle/>
            <a:p>
              <a:pPr algn="l"/>
              <a:r>
                <a:rPr lang="en-US" altLang="zh-CN" sz="1000"/>
                <a:t>A11.</a:t>
              </a:r>
              <a:r>
                <a:rPr lang="zh-CN" altLang="en-US" sz="1000"/>
                <a:t>生产作业管控</a:t>
              </a:r>
              <a:endParaRPr lang="zh-CN" altLang="en-US" sz="1000"/>
            </a:p>
          </p:txBody>
        </p:sp>
        <p:sp>
          <p:nvSpPr>
            <p:cNvPr id="1054185" name="Rectangle 35"/>
            <p:cNvSpPr>
              <a:spLocks noChangeArrowheads="1"/>
            </p:cNvSpPr>
            <p:nvPr/>
          </p:nvSpPr>
          <p:spPr bwMode="auto">
            <a:xfrm>
              <a:off x="5006166" y="5097462"/>
              <a:ext cx="845214" cy="313794"/>
            </a:xfrm>
            <a:prstGeom prst="rect">
              <a:avLst/>
            </a:prstGeom>
            <a:noFill/>
            <a:ln>
              <a:noFill/>
            </a:ln>
            <a:effectLst/>
          </p:spPr>
          <p:txBody>
            <a:bodyPr wrap="none" lIns="45720" rIns="45720">
              <a:spAutoFit/>
            </a:bodyPr>
            <a:lstStyle/>
            <a:p>
              <a:pPr algn="l"/>
              <a:r>
                <a:rPr lang="en-US" altLang="zh-CN" sz="1000"/>
                <a:t>A12.</a:t>
              </a:r>
              <a:r>
                <a:rPr lang="zh-CN" altLang="en-US" sz="1000"/>
                <a:t>生产作业排程</a:t>
              </a:r>
              <a:endParaRPr lang="zh-CN" altLang="en-US" sz="1000"/>
            </a:p>
          </p:txBody>
        </p:sp>
        <p:sp>
          <p:nvSpPr>
            <p:cNvPr id="1054186" name="Rectangle 36"/>
            <p:cNvSpPr>
              <a:spLocks noChangeArrowheads="1"/>
            </p:cNvSpPr>
            <p:nvPr/>
          </p:nvSpPr>
          <p:spPr bwMode="auto">
            <a:xfrm>
              <a:off x="4290203" y="5402262"/>
              <a:ext cx="845215" cy="313795"/>
            </a:xfrm>
            <a:prstGeom prst="rect">
              <a:avLst/>
            </a:prstGeom>
            <a:noFill/>
            <a:ln>
              <a:noFill/>
            </a:ln>
            <a:effectLst/>
          </p:spPr>
          <p:txBody>
            <a:bodyPr wrap="none" lIns="45720" rIns="45720">
              <a:spAutoFit/>
            </a:bodyPr>
            <a:lstStyle/>
            <a:p>
              <a:pPr algn="l"/>
              <a:r>
                <a:rPr lang="en-US" altLang="zh-CN" sz="1000"/>
                <a:t>A13.</a:t>
              </a:r>
              <a:r>
                <a:rPr lang="zh-CN" altLang="en-US" sz="1000"/>
                <a:t>生产质量管理</a:t>
              </a:r>
              <a:endParaRPr lang="zh-CN" altLang="en-US" sz="1000"/>
            </a:p>
          </p:txBody>
        </p:sp>
        <p:sp>
          <p:nvSpPr>
            <p:cNvPr id="1054187" name="Rectangle 37"/>
            <p:cNvSpPr>
              <a:spLocks noChangeArrowheads="1"/>
            </p:cNvSpPr>
            <p:nvPr/>
          </p:nvSpPr>
          <p:spPr bwMode="auto">
            <a:xfrm>
              <a:off x="2637616" y="5707062"/>
              <a:ext cx="826049" cy="313795"/>
            </a:xfrm>
            <a:prstGeom prst="rect">
              <a:avLst/>
            </a:prstGeom>
            <a:noFill/>
            <a:ln>
              <a:noFill/>
            </a:ln>
            <a:effectLst/>
          </p:spPr>
          <p:txBody>
            <a:bodyPr wrap="none" lIns="45720" rIns="45720">
              <a:spAutoFit/>
            </a:bodyPr>
            <a:lstStyle/>
            <a:p>
              <a:pPr algn="l"/>
              <a:r>
                <a:rPr lang="en-US" altLang="zh-CN" sz="1000"/>
                <a:t>A14.ERP</a:t>
              </a:r>
              <a:r>
                <a:rPr lang="zh-CN" altLang="en-US" sz="1000"/>
                <a:t>核心模块</a:t>
              </a:r>
              <a:endParaRPr lang="zh-CN" altLang="en-US" sz="1000"/>
            </a:p>
          </p:txBody>
        </p:sp>
        <p:sp>
          <p:nvSpPr>
            <p:cNvPr id="1054188" name="Rectangle 38"/>
            <p:cNvSpPr>
              <a:spLocks noChangeArrowheads="1"/>
            </p:cNvSpPr>
            <p:nvPr/>
          </p:nvSpPr>
          <p:spPr bwMode="auto">
            <a:xfrm>
              <a:off x="4237816" y="5875337"/>
              <a:ext cx="826050" cy="313795"/>
            </a:xfrm>
            <a:prstGeom prst="rect">
              <a:avLst/>
            </a:prstGeom>
            <a:noFill/>
            <a:ln>
              <a:noFill/>
            </a:ln>
            <a:effectLst/>
          </p:spPr>
          <p:txBody>
            <a:bodyPr wrap="none" lIns="45720" rIns="45720">
              <a:spAutoFit/>
            </a:bodyPr>
            <a:lstStyle/>
            <a:p>
              <a:pPr algn="l"/>
              <a:r>
                <a:rPr lang="en-US" altLang="zh-CN" sz="1000"/>
                <a:t>A15.ERP</a:t>
              </a:r>
              <a:r>
                <a:rPr lang="zh-CN" altLang="en-US" sz="1000"/>
                <a:t>流程优化</a:t>
              </a:r>
              <a:endParaRPr lang="zh-CN" altLang="en-US" sz="1000"/>
            </a:p>
          </p:txBody>
        </p:sp>
        <p:sp>
          <p:nvSpPr>
            <p:cNvPr id="1054189" name="Rectangle 39"/>
            <p:cNvSpPr>
              <a:spLocks noChangeArrowheads="1"/>
            </p:cNvSpPr>
            <p:nvPr/>
          </p:nvSpPr>
          <p:spPr bwMode="auto">
            <a:xfrm>
              <a:off x="5738003" y="6088062"/>
              <a:ext cx="826049" cy="313795"/>
            </a:xfrm>
            <a:prstGeom prst="rect">
              <a:avLst/>
            </a:prstGeom>
            <a:noFill/>
            <a:ln>
              <a:noFill/>
            </a:ln>
            <a:effectLst/>
          </p:spPr>
          <p:txBody>
            <a:bodyPr wrap="none" lIns="45720" rIns="45720">
              <a:spAutoFit/>
            </a:bodyPr>
            <a:lstStyle/>
            <a:p>
              <a:pPr algn="l"/>
              <a:r>
                <a:rPr lang="en-US" altLang="zh-CN" sz="1000"/>
                <a:t>A16.ERP</a:t>
              </a:r>
              <a:r>
                <a:rPr lang="zh-CN" altLang="en-US" sz="1000"/>
                <a:t>深化推广</a:t>
              </a:r>
              <a:endParaRPr lang="zh-CN" altLang="en-US" sz="1000"/>
            </a:p>
          </p:txBody>
        </p:sp>
        <p:sp>
          <p:nvSpPr>
            <p:cNvPr id="1054190" name="AutoShape 40"/>
            <p:cNvSpPr>
              <a:spLocks noChangeArrowheads="1"/>
            </p:cNvSpPr>
            <p:nvPr/>
          </p:nvSpPr>
          <p:spPr bwMode="auto">
            <a:xfrm>
              <a:off x="1547003" y="2386012"/>
              <a:ext cx="1447800" cy="288925"/>
            </a:xfrm>
            <a:prstGeom prst="rightArrow">
              <a:avLst>
                <a:gd name="adj1" fmla="val 38889"/>
                <a:gd name="adj2" fmla="val 60317"/>
              </a:avLst>
            </a:prstGeom>
            <a:solidFill>
              <a:schemeClr val="accent1"/>
            </a:solidFill>
            <a:ln>
              <a:noFill/>
            </a:ln>
            <a:effectLst/>
          </p:spPr>
          <p:txBody>
            <a:bodyPr wrap="none" lIns="45720" rIns="45720" anchor="ctr"/>
            <a:lstStyle/>
            <a:p>
              <a:endParaRPr lang="zh-CN" altLang="zh-CN" sz="1400" b="1"/>
            </a:p>
          </p:txBody>
        </p:sp>
        <p:sp>
          <p:nvSpPr>
            <p:cNvPr id="1054191" name="AutoShape 41"/>
            <p:cNvSpPr>
              <a:spLocks noChangeArrowheads="1"/>
            </p:cNvSpPr>
            <p:nvPr/>
          </p:nvSpPr>
          <p:spPr bwMode="auto">
            <a:xfrm>
              <a:off x="2918603" y="2979737"/>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192" name="AutoShape 42"/>
            <p:cNvSpPr>
              <a:spLocks noChangeArrowheads="1"/>
            </p:cNvSpPr>
            <p:nvPr/>
          </p:nvSpPr>
          <p:spPr bwMode="auto">
            <a:xfrm>
              <a:off x="1547003" y="2065337"/>
              <a:ext cx="152400" cy="228600"/>
            </a:xfrm>
            <a:prstGeom prst="rightArrow">
              <a:avLst>
                <a:gd name="adj1" fmla="val 50000"/>
                <a:gd name="adj2" fmla="val 25000"/>
              </a:avLst>
            </a:prstGeom>
            <a:solidFill>
              <a:schemeClr val="accent1"/>
            </a:solidFill>
            <a:ln>
              <a:noFill/>
            </a:ln>
            <a:effectLst/>
          </p:spPr>
          <p:txBody>
            <a:bodyPr wrap="none" lIns="45720" rIns="45720" anchor="ctr"/>
            <a:lstStyle/>
            <a:p>
              <a:endParaRPr lang="zh-CN" altLang="zh-CN" sz="1400" b="1"/>
            </a:p>
          </p:txBody>
        </p:sp>
        <p:sp>
          <p:nvSpPr>
            <p:cNvPr id="1054193" name="AutoShape 43" descr="深色竖线"/>
            <p:cNvSpPr>
              <a:spLocks noChangeArrowheads="1"/>
            </p:cNvSpPr>
            <p:nvPr/>
          </p:nvSpPr>
          <p:spPr bwMode="auto">
            <a:xfrm>
              <a:off x="4290203" y="6103937"/>
              <a:ext cx="1447800" cy="228600"/>
            </a:xfrm>
            <a:prstGeom prst="rightArrow">
              <a:avLst>
                <a:gd name="adj1" fmla="val 50000"/>
                <a:gd name="adj2" fmla="val 90895"/>
              </a:avLst>
            </a:prstGeom>
            <a:pattFill prst="dkVert">
              <a:fgClr>
                <a:schemeClr val="accent1"/>
              </a:fgClr>
              <a:bgClr>
                <a:schemeClr val="bg1"/>
              </a:bgClr>
            </a:pattFill>
            <a:ln>
              <a:noFill/>
            </a:ln>
            <a:effectLst/>
          </p:spPr>
          <p:txBody>
            <a:bodyPr wrap="none" lIns="45720" rIns="45720" anchor="ctr"/>
            <a:lstStyle/>
            <a:p>
              <a:endParaRPr lang="zh-CN" altLang="zh-CN" sz="1400" b="1"/>
            </a:p>
          </p:txBody>
        </p:sp>
        <p:sp>
          <p:nvSpPr>
            <p:cNvPr id="1054194" name="AutoShape 44"/>
            <p:cNvSpPr>
              <a:spLocks noChangeArrowheads="1"/>
            </p:cNvSpPr>
            <p:nvPr/>
          </p:nvSpPr>
          <p:spPr bwMode="auto">
            <a:xfrm>
              <a:off x="1547003" y="3268662"/>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195" name="AutoShape 45"/>
            <p:cNvSpPr>
              <a:spLocks noChangeArrowheads="1"/>
            </p:cNvSpPr>
            <p:nvPr/>
          </p:nvSpPr>
          <p:spPr bwMode="auto">
            <a:xfrm>
              <a:off x="2232803" y="3589337"/>
              <a:ext cx="1371600" cy="228600"/>
            </a:xfrm>
            <a:prstGeom prst="rightArrow">
              <a:avLst>
                <a:gd name="adj1" fmla="val 50000"/>
                <a:gd name="adj2" fmla="val 83333"/>
              </a:avLst>
            </a:prstGeom>
            <a:solidFill>
              <a:schemeClr val="accent1"/>
            </a:solidFill>
            <a:ln>
              <a:noFill/>
            </a:ln>
            <a:effectLst/>
          </p:spPr>
          <p:txBody>
            <a:bodyPr wrap="none" lIns="45720" rIns="45720" anchor="ctr"/>
            <a:lstStyle/>
            <a:p>
              <a:endParaRPr lang="zh-CN" altLang="zh-CN" sz="1400" b="1"/>
            </a:p>
          </p:txBody>
        </p:sp>
        <p:sp>
          <p:nvSpPr>
            <p:cNvPr id="1054196" name="AutoShape 46"/>
            <p:cNvSpPr>
              <a:spLocks noChangeArrowheads="1"/>
            </p:cNvSpPr>
            <p:nvPr/>
          </p:nvSpPr>
          <p:spPr bwMode="auto">
            <a:xfrm>
              <a:off x="3604403" y="3894137"/>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197" name="AutoShape 47"/>
            <p:cNvSpPr>
              <a:spLocks noChangeArrowheads="1"/>
            </p:cNvSpPr>
            <p:nvPr/>
          </p:nvSpPr>
          <p:spPr bwMode="auto">
            <a:xfrm>
              <a:off x="4290203" y="4122737"/>
              <a:ext cx="1371600" cy="228600"/>
            </a:xfrm>
            <a:prstGeom prst="rightArrow">
              <a:avLst>
                <a:gd name="adj1" fmla="val 50000"/>
                <a:gd name="adj2" fmla="val 100000"/>
              </a:avLst>
            </a:prstGeom>
            <a:solidFill>
              <a:schemeClr val="accent1"/>
            </a:solidFill>
            <a:ln>
              <a:noFill/>
            </a:ln>
            <a:effectLst/>
          </p:spPr>
          <p:txBody>
            <a:bodyPr wrap="none" lIns="45720" rIns="45720" anchor="ctr"/>
            <a:lstStyle/>
            <a:p>
              <a:endParaRPr lang="zh-CN" altLang="zh-CN" sz="1400" b="1"/>
            </a:p>
          </p:txBody>
        </p:sp>
        <p:sp>
          <p:nvSpPr>
            <p:cNvPr id="1054198" name="AutoShape 48"/>
            <p:cNvSpPr>
              <a:spLocks noChangeArrowheads="1"/>
            </p:cNvSpPr>
            <p:nvPr/>
          </p:nvSpPr>
          <p:spPr bwMode="auto">
            <a:xfrm>
              <a:off x="7033403" y="4656137"/>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199" name="AutoShape 49"/>
            <p:cNvSpPr>
              <a:spLocks noChangeArrowheads="1"/>
            </p:cNvSpPr>
            <p:nvPr/>
          </p:nvSpPr>
          <p:spPr bwMode="auto">
            <a:xfrm>
              <a:off x="5661803" y="4427537"/>
              <a:ext cx="1371600" cy="228600"/>
            </a:xfrm>
            <a:prstGeom prst="rightArrow">
              <a:avLst>
                <a:gd name="adj1" fmla="val 50000"/>
                <a:gd name="adj2" fmla="val 105556"/>
              </a:avLst>
            </a:prstGeom>
            <a:solidFill>
              <a:schemeClr val="accent1"/>
            </a:solidFill>
            <a:ln>
              <a:noFill/>
            </a:ln>
            <a:effectLst/>
          </p:spPr>
          <p:txBody>
            <a:bodyPr wrap="none" lIns="45720" rIns="45720" anchor="ctr"/>
            <a:lstStyle/>
            <a:p>
              <a:endParaRPr lang="zh-CN" altLang="zh-CN" sz="1400" b="1"/>
            </a:p>
          </p:txBody>
        </p:sp>
        <p:sp>
          <p:nvSpPr>
            <p:cNvPr id="1054200" name="AutoShape 50"/>
            <p:cNvSpPr>
              <a:spLocks noChangeArrowheads="1"/>
            </p:cNvSpPr>
            <p:nvPr/>
          </p:nvSpPr>
          <p:spPr bwMode="auto">
            <a:xfrm>
              <a:off x="2918603" y="5951537"/>
              <a:ext cx="1371600" cy="228600"/>
            </a:xfrm>
            <a:prstGeom prst="rightArrow">
              <a:avLst>
                <a:gd name="adj1" fmla="val 38889"/>
                <a:gd name="adj2" fmla="val 116667"/>
              </a:avLst>
            </a:prstGeom>
            <a:solidFill>
              <a:schemeClr val="accent1"/>
            </a:solidFill>
            <a:ln>
              <a:noFill/>
            </a:ln>
            <a:effectLst/>
          </p:spPr>
          <p:txBody>
            <a:bodyPr wrap="none" lIns="45720" rIns="45720" anchor="ctr"/>
            <a:lstStyle/>
            <a:p>
              <a:endParaRPr lang="zh-CN" altLang="zh-CN" sz="1400" b="1"/>
            </a:p>
          </p:txBody>
        </p:sp>
        <p:sp>
          <p:nvSpPr>
            <p:cNvPr id="1054201" name="AutoShape 51"/>
            <p:cNvSpPr>
              <a:spLocks noChangeArrowheads="1"/>
            </p:cNvSpPr>
            <p:nvPr/>
          </p:nvSpPr>
          <p:spPr bwMode="auto">
            <a:xfrm>
              <a:off x="1547003" y="5722937"/>
              <a:ext cx="1143000" cy="228600"/>
            </a:xfrm>
            <a:prstGeom prst="rightArrow">
              <a:avLst>
                <a:gd name="adj1" fmla="val 50000"/>
                <a:gd name="adj2" fmla="val 74074"/>
              </a:avLst>
            </a:prstGeom>
            <a:solidFill>
              <a:schemeClr val="accent1"/>
            </a:solidFill>
            <a:ln>
              <a:noFill/>
            </a:ln>
            <a:effectLst/>
          </p:spPr>
          <p:txBody>
            <a:bodyPr wrap="none" lIns="45720" rIns="45720" anchor="ctr"/>
            <a:lstStyle/>
            <a:p>
              <a:endParaRPr lang="zh-CN" altLang="zh-CN" sz="1400" b="1"/>
            </a:p>
          </p:txBody>
        </p:sp>
        <p:sp>
          <p:nvSpPr>
            <p:cNvPr id="1054202" name="AutoShape 52"/>
            <p:cNvSpPr>
              <a:spLocks noChangeArrowheads="1"/>
            </p:cNvSpPr>
            <p:nvPr/>
          </p:nvSpPr>
          <p:spPr bwMode="auto">
            <a:xfrm>
              <a:off x="3299603" y="5418137"/>
              <a:ext cx="990600" cy="228600"/>
            </a:xfrm>
            <a:prstGeom prst="rightArrow">
              <a:avLst>
                <a:gd name="adj1" fmla="val 50000"/>
                <a:gd name="adj2" fmla="val 91662"/>
              </a:avLst>
            </a:prstGeom>
            <a:solidFill>
              <a:schemeClr val="accent1"/>
            </a:solidFill>
            <a:ln>
              <a:noFill/>
            </a:ln>
            <a:effectLst/>
          </p:spPr>
          <p:txBody>
            <a:bodyPr wrap="none" lIns="45720" rIns="45720" anchor="ctr"/>
            <a:lstStyle/>
            <a:p>
              <a:endParaRPr lang="zh-CN" altLang="zh-CN" sz="1400" b="1"/>
            </a:p>
          </p:txBody>
        </p:sp>
        <p:sp>
          <p:nvSpPr>
            <p:cNvPr id="1054203" name="AutoShape 53"/>
            <p:cNvSpPr>
              <a:spLocks noChangeArrowheads="1"/>
            </p:cNvSpPr>
            <p:nvPr/>
          </p:nvSpPr>
          <p:spPr bwMode="auto">
            <a:xfrm>
              <a:off x="4290203" y="5113337"/>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204" name="AutoShape 54"/>
            <p:cNvSpPr>
              <a:spLocks noChangeArrowheads="1"/>
            </p:cNvSpPr>
            <p:nvPr/>
          </p:nvSpPr>
          <p:spPr bwMode="auto">
            <a:xfrm>
              <a:off x="2232803" y="4868862"/>
              <a:ext cx="1143000" cy="244475"/>
            </a:xfrm>
            <a:prstGeom prst="rightArrow">
              <a:avLst>
                <a:gd name="adj1" fmla="val 49352"/>
                <a:gd name="adj2" fmla="val 90909"/>
              </a:avLst>
            </a:prstGeom>
            <a:solidFill>
              <a:schemeClr val="accent1"/>
            </a:solidFill>
            <a:ln>
              <a:noFill/>
            </a:ln>
            <a:effectLst/>
          </p:spPr>
          <p:txBody>
            <a:bodyPr wrap="none" lIns="45720" rIns="45720" anchor="ctr"/>
            <a:lstStyle/>
            <a:p>
              <a:endParaRPr lang="zh-CN" altLang="zh-CN" sz="1400" b="1"/>
            </a:p>
          </p:txBody>
        </p:sp>
        <p:sp>
          <p:nvSpPr>
            <p:cNvPr id="1054205" name="Rectangle 55"/>
            <p:cNvSpPr>
              <a:spLocks noChangeArrowheads="1"/>
            </p:cNvSpPr>
            <p:nvPr/>
          </p:nvSpPr>
          <p:spPr bwMode="auto">
            <a:xfrm>
              <a:off x="4747403" y="6561137"/>
              <a:ext cx="1391442" cy="363341"/>
            </a:xfrm>
            <a:prstGeom prst="rect">
              <a:avLst/>
            </a:prstGeom>
            <a:noFill/>
            <a:ln>
              <a:noFill/>
            </a:ln>
            <a:effectLst/>
          </p:spPr>
          <p:txBody>
            <a:bodyPr wrap="none" lIns="45720" rIns="45720">
              <a:spAutoFit/>
            </a:bodyPr>
            <a:lstStyle/>
            <a:p>
              <a:pPr algn="l"/>
              <a:r>
                <a:rPr lang="zh-CN" altLang="en-US" sz="1200"/>
                <a:t>第二阶段</a:t>
              </a:r>
              <a:r>
                <a:rPr lang="en-US" altLang="zh-CN" sz="1200"/>
                <a:t>(2012.6-2014.6)</a:t>
              </a:r>
              <a:endParaRPr lang="en-US" altLang="zh-CN" sz="1200"/>
            </a:p>
          </p:txBody>
        </p:sp>
        <p:sp>
          <p:nvSpPr>
            <p:cNvPr id="1054206" name="Rectangle 56"/>
            <p:cNvSpPr>
              <a:spLocks noChangeArrowheads="1"/>
            </p:cNvSpPr>
            <p:nvPr/>
          </p:nvSpPr>
          <p:spPr bwMode="auto">
            <a:xfrm>
              <a:off x="7033403" y="6561137"/>
              <a:ext cx="1391442" cy="363341"/>
            </a:xfrm>
            <a:prstGeom prst="rect">
              <a:avLst/>
            </a:prstGeom>
            <a:noFill/>
            <a:ln>
              <a:noFill/>
            </a:ln>
            <a:effectLst/>
          </p:spPr>
          <p:txBody>
            <a:bodyPr wrap="none" lIns="45720" rIns="45720">
              <a:spAutoFit/>
            </a:bodyPr>
            <a:lstStyle/>
            <a:p>
              <a:pPr algn="l"/>
              <a:r>
                <a:rPr lang="zh-CN" altLang="en-US" sz="1200"/>
                <a:t>第三阶段</a:t>
              </a:r>
              <a:r>
                <a:rPr lang="en-US" altLang="zh-CN" sz="1200"/>
                <a:t>(2014.6-2015.6)</a:t>
              </a:r>
              <a:endParaRPr lang="en-US" altLang="zh-CN" sz="1200"/>
            </a:p>
          </p:txBody>
        </p:sp>
        <p:sp>
          <p:nvSpPr>
            <p:cNvPr id="1054207" name="Rectangle 57"/>
            <p:cNvSpPr>
              <a:spLocks noChangeArrowheads="1"/>
            </p:cNvSpPr>
            <p:nvPr/>
          </p:nvSpPr>
          <p:spPr bwMode="auto">
            <a:xfrm>
              <a:off x="2004203" y="6403975"/>
              <a:ext cx="609600" cy="228600"/>
            </a:xfrm>
            <a:prstGeom prst="rect">
              <a:avLst/>
            </a:prstGeom>
            <a:noFill/>
            <a:ln>
              <a:noFill/>
            </a:ln>
            <a:effectLst/>
          </p:spPr>
          <p:txBody>
            <a:bodyPr lIns="45720" rIns="45720">
              <a:spAutoFit/>
            </a:bodyPr>
            <a:lstStyle/>
            <a:p>
              <a:pPr algn="l"/>
              <a:r>
                <a:rPr lang="en-US" altLang="zh-CN" sz="900"/>
                <a:t>2011/1</a:t>
              </a:r>
              <a:endParaRPr lang="en-US" altLang="zh-CN" sz="900"/>
            </a:p>
          </p:txBody>
        </p:sp>
        <p:sp>
          <p:nvSpPr>
            <p:cNvPr id="1054208" name="Rectangle 58"/>
            <p:cNvSpPr>
              <a:spLocks noChangeArrowheads="1"/>
            </p:cNvSpPr>
            <p:nvPr/>
          </p:nvSpPr>
          <p:spPr bwMode="auto">
            <a:xfrm>
              <a:off x="2690003" y="6408737"/>
              <a:ext cx="533400" cy="228600"/>
            </a:xfrm>
            <a:prstGeom prst="rect">
              <a:avLst/>
            </a:prstGeom>
            <a:noFill/>
            <a:ln>
              <a:noFill/>
            </a:ln>
            <a:effectLst/>
          </p:spPr>
          <p:txBody>
            <a:bodyPr lIns="45720" rIns="45720">
              <a:spAutoFit/>
            </a:bodyPr>
            <a:lstStyle/>
            <a:p>
              <a:pPr algn="l"/>
              <a:r>
                <a:rPr lang="en-US" altLang="zh-CN" sz="900"/>
                <a:t>2011/6</a:t>
              </a:r>
              <a:endParaRPr lang="en-US" altLang="zh-CN" sz="900"/>
            </a:p>
          </p:txBody>
        </p:sp>
        <p:sp>
          <p:nvSpPr>
            <p:cNvPr id="1054209" name="Rectangle 59"/>
            <p:cNvSpPr>
              <a:spLocks noChangeArrowheads="1"/>
            </p:cNvSpPr>
            <p:nvPr/>
          </p:nvSpPr>
          <p:spPr bwMode="auto">
            <a:xfrm>
              <a:off x="1242203" y="6408737"/>
              <a:ext cx="609600" cy="228600"/>
            </a:xfrm>
            <a:prstGeom prst="rect">
              <a:avLst/>
            </a:prstGeom>
            <a:noFill/>
            <a:ln>
              <a:noFill/>
            </a:ln>
            <a:effectLst/>
          </p:spPr>
          <p:txBody>
            <a:bodyPr lIns="45720" rIns="45720">
              <a:spAutoFit/>
            </a:bodyPr>
            <a:lstStyle/>
            <a:p>
              <a:pPr algn="l"/>
              <a:r>
                <a:rPr lang="en-US" altLang="zh-CN" sz="900"/>
                <a:t>2010/6</a:t>
              </a:r>
              <a:endParaRPr lang="en-US" altLang="zh-CN" sz="900"/>
            </a:p>
          </p:txBody>
        </p:sp>
        <p:sp>
          <p:nvSpPr>
            <p:cNvPr id="1054210" name="Rectangle 60"/>
            <p:cNvSpPr>
              <a:spLocks noChangeArrowheads="1"/>
            </p:cNvSpPr>
            <p:nvPr/>
          </p:nvSpPr>
          <p:spPr bwMode="auto">
            <a:xfrm>
              <a:off x="3375803" y="6408737"/>
              <a:ext cx="533400" cy="228600"/>
            </a:xfrm>
            <a:prstGeom prst="rect">
              <a:avLst/>
            </a:prstGeom>
            <a:noFill/>
            <a:ln>
              <a:noFill/>
            </a:ln>
            <a:effectLst/>
          </p:spPr>
          <p:txBody>
            <a:bodyPr lIns="45720" rIns="45720">
              <a:spAutoFit/>
            </a:bodyPr>
            <a:lstStyle/>
            <a:p>
              <a:pPr algn="l"/>
              <a:r>
                <a:rPr lang="en-US" altLang="zh-CN" sz="900"/>
                <a:t>2012/1</a:t>
              </a:r>
              <a:endParaRPr lang="en-US" altLang="zh-CN" sz="900"/>
            </a:p>
          </p:txBody>
        </p:sp>
        <p:sp>
          <p:nvSpPr>
            <p:cNvPr id="1054211" name="Rectangle 61"/>
            <p:cNvSpPr>
              <a:spLocks noChangeArrowheads="1"/>
            </p:cNvSpPr>
            <p:nvPr/>
          </p:nvSpPr>
          <p:spPr bwMode="auto">
            <a:xfrm>
              <a:off x="4061603" y="6408737"/>
              <a:ext cx="533400" cy="228600"/>
            </a:xfrm>
            <a:prstGeom prst="rect">
              <a:avLst/>
            </a:prstGeom>
            <a:noFill/>
            <a:ln>
              <a:noFill/>
            </a:ln>
            <a:effectLst/>
          </p:spPr>
          <p:txBody>
            <a:bodyPr lIns="45720" rIns="45720">
              <a:spAutoFit/>
            </a:bodyPr>
            <a:lstStyle/>
            <a:p>
              <a:pPr algn="l"/>
              <a:r>
                <a:rPr lang="en-US" altLang="zh-CN" sz="900"/>
                <a:t>2012/6</a:t>
              </a:r>
              <a:endParaRPr lang="en-US" altLang="zh-CN" sz="900"/>
            </a:p>
          </p:txBody>
        </p:sp>
        <p:sp>
          <p:nvSpPr>
            <p:cNvPr id="1054212" name="Rectangle 62"/>
            <p:cNvSpPr>
              <a:spLocks noChangeArrowheads="1"/>
            </p:cNvSpPr>
            <p:nvPr/>
          </p:nvSpPr>
          <p:spPr bwMode="auto">
            <a:xfrm>
              <a:off x="4747403" y="6408737"/>
              <a:ext cx="533400" cy="228600"/>
            </a:xfrm>
            <a:prstGeom prst="rect">
              <a:avLst/>
            </a:prstGeom>
            <a:noFill/>
            <a:ln>
              <a:noFill/>
            </a:ln>
            <a:effectLst/>
          </p:spPr>
          <p:txBody>
            <a:bodyPr lIns="45720" rIns="45720">
              <a:spAutoFit/>
            </a:bodyPr>
            <a:lstStyle/>
            <a:p>
              <a:pPr algn="l"/>
              <a:r>
                <a:rPr lang="en-US" altLang="zh-CN" sz="900"/>
                <a:t>2013/1</a:t>
              </a:r>
              <a:endParaRPr lang="en-US" altLang="zh-CN" sz="900"/>
            </a:p>
          </p:txBody>
        </p:sp>
        <p:sp>
          <p:nvSpPr>
            <p:cNvPr id="1054213" name="Rectangle 63"/>
            <p:cNvSpPr>
              <a:spLocks noChangeArrowheads="1"/>
            </p:cNvSpPr>
            <p:nvPr/>
          </p:nvSpPr>
          <p:spPr bwMode="auto">
            <a:xfrm>
              <a:off x="5433203" y="6408737"/>
              <a:ext cx="533400" cy="228600"/>
            </a:xfrm>
            <a:prstGeom prst="rect">
              <a:avLst/>
            </a:prstGeom>
            <a:noFill/>
            <a:ln>
              <a:noFill/>
            </a:ln>
            <a:effectLst/>
          </p:spPr>
          <p:txBody>
            <a:bodyPr lIns="45720" rIns="45720">
              <a:spAutoFit/>
            </a:bodyPr>
            <a:lstStyle/>
            <a:p>
              <a:pPr algn="l"/>
              <a:r>
                <a:rPr lang="en-US" altLang="zh-CN" sz="900"/>
                <a:t>2013/6</a:t>
              </a:r>
              <a:endParaRPr lang="en-US" altLang="zh-CN" sz="900"/>
            </a:p>
          </p:txBody>
        </p:sp>
        <p:sp>
          <p:nvSpPr>
            <p:cNvPr id="1054214" name="Rectangle 64"/>
            <p:cNvSpPr>
              <a:spLocks noChangeArrowheads="1"/>
            </p:cNvSpPr>
            <p:nvPr/>
          </p:nvSpPr>
          <p:spPr bwMode="auto">
            <a:xfrm>
              <a:off x="6119003" y="6408737"/>
              <a:ext cx="533400" cy="228600"/>
            </a:xfrm>
            <a:prstGeom prst="rect">
              <a:avLst/>
            </a:prstGeom>
            <a:noFill/>
            <a:ln>
              <a:noFill/>
            </a:ln>
            <a:effectLst/>
          </p:spPr>
          <p:txBody>
            <a:bodyPr lIns="45720" rIns="45720">
              <a:spAutoFit/>
            </a:bodyPr>
            <a:lstStyle/>
            <a:p>
              <a:pPr algn="l"/>
              <a:r>
                <a:rPr lang="en-US" altLang="zh-CN" sz="900"/>
                <a:t>2014/1</a:t>
              </a:r>
              <a:endParaRPr lang="en-US" altLang="zh-CN" sz="900"/>
            </a:p>
          </p:txBody>
        </p:sp>
        <p:sp>
          <p:nvSpPr>
            <p:cNvPr id="1054215" name="Rectangle 65"/>
            <p:cNvSpPr>
              <a:spLocks noChangeArrowheads="1"/>
            </p:cNvSpPr>
            <p:nvPr/>
          </p:nvSpPr>
          <p:spPr bwMode="auto">
            <a:xfrm>
              <a:off x="6804803" y="6408737"/>
              <a:ext cx="533400" cy="228600"/>
            </a:xfrm>
            <a:prstGeom prst="rect">
              <a:avLst/>
            </a:prstGeom>
            <a:noFill/>
            <a:ln>
              <a:noFill/>
            </a:ln>
            <a:effectLst/>
          </p:spPr>
          <p:txBody>
            <a:bodyPr lIns="45720" rIns="45720">
              <a:spAutoFit/>
            </a:bodyPr>
            <a:lstStyle/>
            <a:p>
              <a:pPr algn="l"/>
              <a:r>
                <a:rPr lang="en-US" altLang="zh-CN" sz="900"/>
                <a:t>2014/6</a:t>
              </a:r>
              <a:endParaRPr lang="en-US" altLang="zh-CN" sz="900"/>
            </a:p>
          </p:txBody>
        </p:sp>
        <p:sp>
          <p:nvSpPr>
            <p:cNvPr id="1054216" name="Rectangle 66"/>
            <p:cNvSpPr>
              <a:spLocks noChangeArrowheads="1"/>
            </p:cNvSpPr>
            <p:nvPr/>
          </p:nvSpPr>
          <p:spPr bwMode="auto">
            <a:xfrm>
              <a:off x="7414403" y="6408737"/>
              <a:ext cx="533400" cy="228600"/>
            </a:xfrm>
            <a:prstGeom prst="rect">
              <a:avLst/>
            </a:prstGeom>
            <a:noFill/>
            <a:ln>
              <a:noFill/>
            </a:ln>
            <a:effectLst/>
          </p:spPr>
          <p:txBody>
            <a:bodyPr lIns="45720" rIns="45720">
              <a:spAutoFit/>
            </a:bodyPr>
            <a:lstStyle/>
            <a:p>
              <a:pPr algn="l"/>
              <a:r>
                <a:rPr lang="en-US" altLang="zh-CN" sz="900"/>
                <a:t>2015/1</a:t>
              </a:r>
              <a:endParaRPr lang="en-US" altLang="zh-CN" sz="900"/>
            </a:p>
          </p:txBody>
        </p:sp>
        <p:sp>
          <p:nvSpPr>
            <p:cNvPr id="1054217" name="Rectangle 67"/>
            <p:cNvSpPr>
              <a:spLocks noChangeArrowheads="1"/>
            </p:cNvSpPr>
            <p:nvPr/>
          </p:nvSpPr>
          <p:spPr bwMode="auto">
            <a:xfrm>
              <a:off x="8100203" y="6408737"/>
              <a:ext cx="533400" cy="228600"/>
            </a:xfrm>
            <a:prstGeom prst="rect">
              <a:avLst/>
            </a:prstGeom>
            <a:noFill/>
            <a:ln>
              <a:noFill/>
            </a:ln>
            <a:effectLst/>
          </p:spPr>
          <p:txBody>
            <a:bodyPr lIns="45720" rIns="45720">
              <a:spAutoFit/>
            </a:bodyPr>
            <a:lstStyle/>
            <a:p>
              <a:pPr algn="l"/>
              <a:r>
                <a:rPr lang="en-US" altLang="zh-CN" sz="900"/>
                <a:t>2015/6</a:t>
              </a:r>
              <a:endParaRPr lang="en-US" altLang="zh-CN" sz="900"/>
            </a:p>
          </p:txBody>
        </p:sp>
        <p:grpSp>
          <p:nvGrpSpPr>
            <p:cNvPr id="756" name="Group 68"/>
            <p:cNvGrpSpPr/>
            <p:nvPr/>
          </p:nvGrpSpPr>
          <p:grpSpPr bwMode="auto">
            <a:xfrm>
              <a:off x="6953802" y="810985"/>
              <a:ext cx="2057400" cy="673100"/>
              <a:chOff x="4368" y="288"/>
              <a:chExt cx="1296" cy="424"/>
            </a:xfrm>
          </p:grpSpPr>
          <p:sp>
            <p:nvSpPr>
              <p:cNvPr id="1054218" name="Rectangle 69"/>
              <p:cNvSpPr>
                <a:spLocks noChangeArrowheads="1"/>
              </p:cNvSpPr>
              <p:nvPr/>
            </p:nvSpPr>
            <p:spPr bwMode="auto">
              <a:xfrm>
                <a:off x="4368" y="288"/>
                <a:ext cx="1296" cy="384"/>
              </a:xfrm>
              <a:prstGeom prst="rect">
                <a:avLst/>
              </a:prstGeom>
              <a:noFill/>
              <a:ln w="12700" algn="ctr">
                <a:solidFill>
                  <a:schemeClr val="tx2"/>
                </a:solidFill>
                <a:miter lim="800000"/>
              </a:ln>
              <a:effectLst/>
            </p:spPr>
            <p:txBody>
              <a:bodyPr wrap="none" lIns="45720" rIns="45720" anchor="ctr"/>
              <a:lstStyle/>
              <a:p>
                <a:endParaRPr lang="zh-CN" altLang="zh-CN"/>
              </a:p>
            </p:txBody>
          </p:sp>
          <p:sp>
            <p:nvSpPr>
              <p:cNvPr id="1054219" name="AutoShape 70"/>
              <p:cNvSpPr>
                <a:spLocks noChangeArrowheads="1"/>
              </p:cNvSpPr>
              <p:nvPr/>
            </p:nvSpPr>
            <p:spPr bwMode="auto">
              <a:xfrm>
                <a:off x="4416" y="336"/>
                <a:ext cx="432" cy="144"/>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220" name="AutoShape 71" descr="深色竖线"/>
              <p:cNvSpPr>
                <a:spLocks noChangeArrowheads="1"/>
              </p:cNvSpPr>
              <p:nvPr/>
            </p:nvSpPr>
            <p:spPr bwMode="auto">
              <a:xfrm>
                <a:off x="4416" y="490"/>
                <a:ext cx="432" cy="182"/>
              </a:xfrm>
              <a:prstGeom prst="rightArrow">
                <a:avLst>
                  <a:gd name="adj1" fmla="val 49454"/>
                  <a:gd name="adj2" fmla="val 53297"/>
                </a:avLst>
              </a:prstGeom>
              <a:pattFill prst="dkVert">
                <a:fgClr>
                  <a:schemeClr val="accent1"/>
                </a:fgClr>
                <a:bgClr>
                  <a:schemeClr val="bg1"/>
                </a:bgClr>
              </a:pattFill>
              <a:ln>
                <a:noFill/>
              </a:ln>
              <a:effectLst/>
            </p:spPr>
            <p:txBody>
              <a:bodyPr wrap="none" lIns="45720" rIns="45720" anchor="ctr"/>
              <a:lstStyle/>
              <a:p>
                <a:endParaRPr lang="zh-CN" altLang="zh-CN" sz="1400" b="1"/>
              </a:p>
            </p:txBody>
          </p:sp>
          <p:sp>
            <p:nvSpPr>
              <p:cNvPr id="1054221" name="Rectangle 72"/>
              <p:cNvSpPr>
                <a:spLocks noChangeArrowheads="1"/>
              </p:cNvSpPr>
              <p:nvPr/>
            </p:nvSpPr>
            <p:spPr bwMode="auto">
              <a:xfrm>
                <a:off x="4877" y="483"/>
                <a:ext cx="551" cy="229"/>
              </a:xfrm>
              <a:prstGeom prst="rect">
                <a:avLst/>
              </a:prstGeom>
              <a:noFill/>
              <a:ln>
                <a:noFill/>
              </a:ln>
              <a:effectLst/>
            </p:spPr>
            <p:txBody>
              <a:bodyPr wrap="none" lIns="45720" rIns="45720">
                <a:spAutoFit/>
              </a:bodyPr>
              <a:lstStyle/>
              <a:p>
                <a:r>
                  <a:rPr lang="zh-CN" altLang="en-US" sz="1200" b="1">
                    <a:solidFill>
                      <a:schemeClr val="accent1"/>
                    </a:solidFill>
                  </a:rPr>
                  <a:t>分阶段实施项目</a:t>
                </a:r>
                <a:endParaRPr lang="zh-CN" altLang="en-US" sz="1200" b="1">
                  <a:solidFill>
                    <a:schemeClr val="accent1"/>
                  </a:solidFill>
                </a:endParaRPr>
              </a:p>
            </p:txBody>
          </p:sp>
          <p:sp>
            <p:nvSpPr>
              <p:cNvPr id="1054222" name="Rectangle 73"/>
              <p:cNvSpPr>
                <a:spLocks noChangeArrowheads="1"/>
              </p:cNvSpPr>
              <p:nvPr/>
            </p:nvSpPr>
            <p:spPr bwMode="auto">
              <a:xfrm>
                <a:off x="4886" y="307"/>
                <a:ext cx="479" cy="229"/>
              </a:xfrm>
              <a:prstGeom prst="rect">
                <a:avLst/>
              </a:prstGeom>
              <a:noFill/>
              <a:ln>
                <a:noFill/>
              </a:ln>
              <a:effectLst/>
            </p:spPr>
            <p:txBody>
              <a:bodyPr wrap="none" lIns="45720" rIns="45720">
                <a:spAutoFit/>
              </a:bodyPr>
              <a:lstStyle/>
              <a:p>
                <a:r>
                  <a:rPr lang="zh-CN" altLang="en-US" sz="1200" b="1">
                    <a:solidFill>
                      <a:schemeClr val="accent1"/>
                    </a:solidFill>
                  </a:rPr>
                  <a:t>整体实施项目</a:t>
                </a:r>
                <a:endParaRPr lang="zh-CN" altLang="en-US" sz="1200" b="1">
                  <a:solidFill>
                    <a:schemeClr val="accent1"/>
                  </a:solidFill>
                </a:endParaRPr>
              </a:p>
            </p:txBody>
          </p:sp>
        </p:grpSp>
        <p:sp>
          <p:nvSpPr>
            <p:cNvPr id="1054223" name="AutoShape 74"/>
            <p:cNvSpPr>
              <a:spLocks noChangeArrowheads="1"/>
            </p:cNvSpPr>
            <p:nvPr/>
          </p:nvSpPr>
          <p:spPr bwMode="auto">
            <a:xfrm>
              <a:off x="1547003" y="2690812"/>
              <a:ext cx="1447800" cy="288925"/>
            </a:xfrm>
            <a:prstGeom prst="rightArrow">
              <a:avLst>
                <a:gd name="adj1" fmla="val 38889"/>
                <a:gd name="adj2" fmla="val 60317"/>
              </a:avLst>
            </a:prstGeom>
            <a:solidFill>
              <a:schemeClr val="accent1"/>
            </a:solidFill>
            <a:ln>
              <a:noFill/>
            </a:ln>
            <a:effectLst/>
          </p:spPr>
          <p:txBody>
            <a:bodyPr wrap="none" lIns="45720" rIns="45720" anchor="ctr"/>
            <a:lstStyle/>
            <a:p>
              <a:endParaRPr lang="zh-CN" altLang="zh-CN" sz="1400" b="1"/>
            </a:p>
          </p:txBody>
        </p:sp>
        <p:cxnSp>
          <p:nvCxnSpPr>
            <p:cNvPr id="3145893" name="AutoShape 76"/>
            <p:cNvCxnSpPr>
              <a:cxnSpLocks noChangeShapeType="1"/>
              <a:stCxn id="1054223" idx="2"/>
              <a:endCxn id="1054191" idx="1"/>
            </p:cNvCxnSpPr>
            <p:nvPr/>
          </p:nvCxnSpPr>
          <p:spPr bwMode="auto">
            <a:xfrm rot="16200000" flipH="1">
              <a:off x="2812241" y="2987674"/>
              <a:ext cx="114300" cy="98425"/>
            </a:xfrm>
            <a:prstGeom prst="bentConnector2">
              <a:avLst/>
            </a:prstGeom>
            <a:noFill/>
            <a:ln w="12700">
              <a:solidFill>
                <a:schemeClr val="tx2"/>
              </a:solidFill>
              <a:miter lim="800000"/>
              <a:tailEnd type="triangle" w="med" len="med"/>
            </a:ln>
            <a:effectLst/>
          </p:spPr>
        </p:cxnSp>
        <p:cxnSp>
          <p:nvCxnSpPr>
            <p:cNvPr id="3145894" name="AutoShape 77"/>
            <p:cNvCxnSpPr>
              <a:cxnSpLocks noChangeShapeType="1"/>
              <a:stCxn id="1054194" idx="2"/>
              <a:endCxn id="1054195" idx="1"/>
            </p:cNvCxnSpPr>
            <p:nvPr/>
          </p:nvCxnSpPr>
          <p:spPr bwMode="auto">
            <a:xfrm rot="16200000" flipH="1">
              <a:off x="2043890" y="3514725"/>
              <a:ext cx="206375" cy="171450"/>
            </a:xfrm>
            <a:prstGeom prst="bentConnector2">
              <a:avLst/>
            </a:prstGeom>
            <a:noFill/>
            <a:ln w="12700">
              <a:solidFill>
                <a:schemeClr val="tx2"/>
              </a:solidFill>
              <a:miter lim="800000"/>
              <a:tailEnd type="triangle" w="med" len="med"/>
            </a:ln>
            <a:effectLst/>
          </p:spPr>
        </p:cxnSp>
        <p:cxnSp>
          <p:nvCxnSpPr>
            <p:cNvPr id="3145895" name="AutoShape 78"/>
            <p:cNvCxnSpPr>
              <a:cxnSpLocks noChangeShapeType="1"/>
              <a:stCxn id="1054196" idx="2"/>
              <a:endCxn id="1054197" idx="1"/>
            </p:cNvCxnSpPr>
            <p:nvPr/>
          </p:nvCxnSpPr>
          <p:spPr bwMode="auto">
            <a:xfrm rot="16200000" flipH="1">
              <a:off x="4147328" y="4094162"/>
              <a:ext cx="114300" cy="171450"/>
            </a:xfrm>
            <a:prstGeom prst="bentConnector2">
              <a:avLst/>
            </a:prstGeom>
            <a:noFill/>
            <a:ln w="12700">
              <a:solidFill>
                <a:schemeClr val="tx2"/>
              </a:solidFill>
              <a:miter lim="800000"/>
              <a:tailEnd type="triangle" w="med" len="med"/>
            </a:ln>
            <a:effectLst/>
          </p:spPr>
        </p:cxnSp>
        <p:cxnSp>
          <p:nvCxnSpPr>
            <p:cNvPr id="3145896" name="AutoShape 79"/>
            <p:cNvCxnSpPr>
              <a:cxnSpLocks noChangeShapeType="1"/>
              <a:stCxn id="1054196" idx="2"/>
              <a:endCxn id="1054199" idx="1"/>
            </p:cNvCxnSpPr>
            <p:nvPr/>
          </p:nvCxnSpPr>
          <p:spPr bwMode="auto">
            <a:xfrm rot="16200000" flipH="1">
              <a:off x="4680728" y="3560762"/>
              <a:ext cx="419100" cy="1543050"/>
            </a:xfrm>
            <a:prstGeom prst="bentConnector2">
              <a:avLst/>
            </a:prstGeom>
            <a:noFill/>
            <a:ln w="12700">
              <a:solidFill>
                <a:schemeClr val="tx2"/>
              </a:solidFill>
              <a:miter lim="800000"/>
              <a:tailEnd type="triangle" w="med" len="med"/>
            </a:ln>
            <a:effectLst/>
          </p:spPr>
        </p:cxnSp>
        <p:cxnSp>
          <p:nvCxnSpPr>
            <p:cNvPr id="3145897" name="AutoShape 80"/>
            <p:cNvCxnSpPr>
              <a:cxnSpLocks noChangeShapeType="1"/>
              <a:stCxn id="1054204" idx="2"/>
              <a:endCxn id="1054202" idx="1"/>
            </p:cNvCxnSpPr>
            <p:nvPr/>
          </p:nvCxnSpPr>
          <p:spPr bwMode="auto">
            <a:xfrm rot="16200000" flipH="1">
              <a:off x="3017028" y="5249862"/>
              <a:ext cx="419100" cy="146050"/>
            </a:xfrm>
            <a:prstGeom prst="bentConnector2">
              <a:avLst/>
            </a:prstGeom>
            <a:noFill/>
            <a:ln w="12700">
              <a:solidFill>
                <a:schemeClr val="tx2"/>
              </a:solidFill>
              <a:miter lim="800000"/>
              <a:tailEnd type="triangle" w="med" len="med"/>
            </a:ln>
            <a:effectLst/>
          </p:spPr>
        </p:cxnSp>
        <p:cxnSp>
          <p:nvCxnSpPr>
            <p:cNvPr id="3145898" name="AutoShape 81"/>
            <p:cNvCxnSpPr>
              <a:cxnSpLocks noChangeShapeType="1"/>
              <a:stCxn id="1054201" idx="2"/>
              <a:endCxn id="1054200" idx="1"/>
            </p:cNvCxnSpPr>
            <p:nvPr/>
          </p:nvCxnSpPr>
          <p:spPr bwMode="auto">
            <a:xfrm rot="16200000" flipH="1">
              <a:off x="2662222" y="5809456"/>
              <a:ext cx="114300" cy="398462"/>
            </a:xfrm>
            <a:prstGeom prst="bentConnector2">
              <a:avLst/>
            </a:prstGeom>
            <a:noFill/>
            <a:ln w="12700">
              <a:solidFill>
                <a:schemeClr val="tx2"/>
              </a:solidFill>
              <a:miter lim="800000"/>
              <a:tailEnd type="triangle" w="med" len="med"/>
            </a:ln>
            <a:effectLst/>
          </p:spPr>
        </p:cxnSp>
        <p:cxnSp>
          <p:nvCxnSpPr>
            <p:cNvPr id="3145899" name="AutoShape 82"/>
            <p:cNvCxnSpPr>
              <a:cxnSpLocks noChangeShapeType="1"/>
              <a:stCxn id="1054200" idx="2"/>
              <a:endCxn id="1054193" idx="1"/>
            </p:cNvCxnSpPr>
            <p:nvPr/>
          </p:nvCxnSpPr>
          <p:spPr bwMode="auto">
            <a:xfrm rot="16200000" flipH="1">
              <a:off x="4137803" y="6065837"/>
              <a:ext cx="38100" cy="266700"/>
            </a:xfrm>
            <a:prstGeom prst="bentConnector2">
              <a:avLst/>
            </a:prstGeom>
            <a:noFill/>
            <a:ln w="12700">
              <a:solidFill>
                <a:schemeClr val="tx2"/>
              </a:solidFill>
              <a:miter lim="800000"/>
              <a:tailEnd type="triangle" w="med" len="med"/>
            </a:ln>
            <a:effectLst/>
          </p:spPr>
        </p:cxnSp>
      </p:gr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226" name="标题 1"/>
          <p:cNvSpPr>
            <a:spLocks noGrp="1"/>
          </p:cNvSpPr>
          <p:nvPr>
            <p:ph type="title" idx="4294967295"/>
          </p:nvPr>
        </p:nvSpPr>
        <p:spPr>
          <a:xfrm>
            <a:off x="0" y="177237"/>
            <a:ext cx="10995804" cy="682711"/>
          </a:xfrm>
        </p:spPr>
        <p:txBody>
          <a:bodyPr anchor="ctr" anchorCtr="0">
            <a:noAutofit/>
          </a:bodyPr>
          <a:lstStyle/>
          <a:p>
            <a:pPr marL="342900" indent="-342900">
              <a:buFont typeface="Wingdings" panose="05000000000000000000" pitchFamily="2" charset="2"/>
              <a:buChar char="Ø"/>
            </a:pPr>
            <a:r>
              <a:rPr lang="zh-CN" altLang="en-US" sz="2400" dirty="0">
                <a:solidFill>
                  <a:schemeClr val="bg1"/>
                </a:solidFill>
              </a:rPr>
              <a:t>综上，</a:t>
            </a:r>
            <a:r>
              <a:rPr lang="en-US" altLang="zh-CN" sz="2400" dirty="0">
                <a:solidFill>
                  <a:schemeClr val="bg1"/>
                </a:solidFill>
              </a:rPr>
              <a:t>IBM</a:t>
            </a:r>
            <a:r>
              <a:rPr lang="zh-CN" altLang="en-US" sz="2400" dirty="0">
                <a:solidFill>
                  <a:schemeClr val="bg1"/>
                </a:solidFill>
              </a:rPr>
              <a:t>建议XX公司未来</a:t>
            </a:r>
            <a:r>
              <a:rPr lang="en-US" altLang="zh-CN" sz="2400" dirty="0">
                <a:solidFill>
                  <a:schemeClr val="bg1"/>
                </a:solidFill>
              </a:rPr>
              <a:t>5</a:t>
            </a:r>
            <a:r>
              <a:rPr lang="zh-CN" altLang="en-US" sz="2400" dirty="0">
                <a:solidFill>
                  <a:schemeClr val="bg1"/>
                </a:solidFill>
              </a:rPr>
              <a:t>年按</a:t>
            </a:r>
            <a:r>
              <a:rPr lang="en-US" altLang="zh-CN" sz="2400" dirty="0">
                <a:solidFill>
                  <a:schemeClr val="bg1"/>
                </a:solidFill>
              </a:rPr>
              <a:t>3</a:t>
            </a:r>
            <a:r>
              <a:rPr lang="zh-CN" altLang="en-US" sz="2400" dirty="0">
                <a:solidFill>
                  <a:schemeClr val="bg1"/>
                </a:solidFill>
              </a:rPr>
              <a:t>阶段的的项目实施路线规划逐步推进企业的信息化建设 </a:t>
            </a:r>
            <a:r>
              <a:rPr lang="en-US" altLang="zh-CN" sz="2400" dirty="0">
                <a:solidFill>
                  <a:schemeClr val="bg1"/>
                </a:solidFill>
              </a:rPr>
              <a:t>- 2</a:t>
            </a:r>
            <a:endParaRPr lang="zh-CN" altLang="en-US" sz="2400" dirty="0">
              <a:solidFill>
                <a:schemeClr val="bg1"/>
              </a:solidFill>
            </a:endParaRPr>
          </a:p>
        </p:txBody>
      </p:sp>
      <p:grpSp>
        <p:nvGrpSpPr>
          <p:cNvPr id="760" name="组合 82"/>
          <p:cNvGrpSpPr/>
          <p:nvPr/>
        </p:nvGrpSpPr>
        <p:grpSpPr>
          <a:xfrm>
            <a:off x="483079" y="991792"/>
            <a:ext cx="11100867" cy="5813523"/>
            <a:chOff x="304800" y="457200"/>
            <a:chExt cx="8686800" cy="6088355"/>
          </a:xfrm>
        </p:grpSpPr>
        <p:sp>
          <p:nvSpPr>
            <p:cNvPr id="1054227" name="AutoShape 2"/>
            <p:cNvSpPr>
              <a:spLocks noChangeArrowheads="1"/>
            </p:cNvSpPr>
            <p:nvPr/>
          </p:nvSpPr>
          <p:spPr bwMode="auto">
            <a:xfrm>
              <a:off x="1524000" y="1219200"/>
              <a:ext cx="2743200" cy="381000"/>
            </a:xfrm>
            <a:prstGeom prst="homePlate">
              <a:avLst>
                <a:gd name="adj" fmla="val 81833"/>
              </a:avLst>
            </a:prstGeom>
            <a:solidFill>
              <a:srgbClr val="EAEAEA"/>
            </a:solidFill>
            <a:ln w="12700" algn="ctr">
              <a:solidFill>
                <a:schemeClr val="bg2"/>
              </a:solidFill>
              <a:miter lim="800000"/>
            </a:ln>
            <a:effectLst/>
          </p:spPr>
          <p:txBody>
            <a:bodyPr wrap="none" lIns="45720" rIns="45720" anchor="ctr"/>
            <a:lstStyle/>
            <a:p>
              <a:r>
                <a:rPr lang="zh-CN" altLang="en-US" sz="1200"/>
                <a:t>建立核心业务系统</a:t>
              </a:r>
              <a:endParaRPr lang="zh-CN" altLang="en-US" sz="1200"/>
            </a:p>
            <a:p>
              <a:r>
                <a:rPr lang="zh-CN" altLang="en-US" sz="1200"/>
                <a:t>启动系统基本任务</a:t>
              </a:r>
              <a:endParaRPr lang="zh-CN" altLang="en-US" sz="1200"/>
            </a:p>
          </p:txBody>
        </p:sp>
        <p:sp>
          <p:nvSpPr>
            <p:cNvPr id="1054228" name="Line 4"/>
            <p:cNvSpPr>
              <a:spLocks noChangeShapeType="1"/>
            </p:cNvSpPr>
            <p:nvPr/>
          </p:nvSpPr>
          <p:spPr bwMode="auto">
            <a:xfrm>
              <a:off x="685800" y="6019800"/>
              <a:ext cx="8077200" cy="0"/>
            </a:xfrm>
            <a:prstGeom prst="line">
              <a:avLst/>
            </a:prstGeom>
            <a:noFill/>
            <a:ln w="38100">
              <a:solidFill>
                <a:schemeClr val="bg2"/>
              </a:solidFill>
              <a:round/>
              <a:tailEnd type="triangle" w="lg" len="lg"/>
            </a:ln>
            <a:effectLst/>
          </p:spPr>
          <p:txBody>
            <a:bodyPr wrap="none" lIns="45720" rIns="45720" anchor="ctr"/>
            <a:lstStyle/>
            <a:p>
              <a:endParaRPr lang="zh-CN" altLang="en-US"/>
            </a:p>
          </p:txBody>
        </p:sp>
        <p:sp>
          <p:nvSpPr>
            <p:cNvPr id="1054229" name="Line 5"/>
            <p:cNvSpPr>
              <a:spLocks noChangeShapeType="1"/>
            </p:cNvSpPr>
            <p:nvPr/>
          </p:nvSpPr>
          <p:spPr bwMode="auto">
            <a:xfrm flipV="1">
              <a:off x="1524000" y="1219200"/>
              <a:ext cx="0" cy="5105400"/>
            </a:xfrm>
            <a:prstGeom prst="line">
              <a:avLst/>
            </a:prstGeom>
            <a:noFill/>
            <a:ln w="38100">
              <a:solidFill>
                <a:schemeClr val="bg2"/>
              </a:solidFill>
              <a:round/>
              <a:tailEnd type="triangle" w="lg" len="lg"/>
            </a:ln>
            <a:effectLst/>
          </p:spPr>
          <p:txBody>
            <a:bodyPr wrap="none" lIns="45720" rIns="45720" anchor="ctr"/>
            <a:lstStyle/>
            <a:p>
              <a:endParaRPr lang="zh-CN" altLang="en-US"/>
            </a:p>
          </p:txBody>
        </p:sp>
        <p:sp>
          <p:nvSpPr>
            <p:cNvPr id="1054230" name="Line 6"/>
            <p:cNvSpPr>
              <a:spLocks noChangeShapeType="1"/>
            </p:cNvSpPr>
            <p:nvPr/>
          </p:nvSpPr>
          <p:spPr bwMode="auto">
            <a:xfrm>
              <a:off x="22098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31" name="Line 7"/>
            <p:cNvSpPr>
              <a:spLocks noChangeShapeType="1"/>
            </p:cNvSpPr>
            <p:nvPr/>
          </p:nvSpPr>
          <p:spPr bwMode="auto">
            <a:xfrm>
              <a:off x="28956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32" name="Line 8"/>
            <p:cNvSpPr>
              <a:spLocks noChangeShapeType="1"/>
            </p:cNvSpPr>
            <p:nvPr/>
          </p:nvSpPr>
          <p:spPr bwMode="auto">
            <a:xfrm>
              <a:off x="35814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33" name="Line 9"/>
            <p:cNvSpPr>
              <a:spLocks noChangeShapeType="1"/>
            </p:cNvSpPr>
            <p:nvPr/>
          </p:nvSpPr>
          <p:spPr bwMode="auto">
            <a:xfrm>
              <a:off x="4267200" y="1600200"/>
              <a:ext cx="0" cy="4419600"/>
            </a:xfrm>
            <a:prstGeom prst="line">
              <a:avLst/>
            </a:prstGeom>
            <a:noFill/>
            <a:ln w="3175">
              <a:solidFill>
                <a:schemeClr val="tx1"/>
              </a:solidFill>
              <a:round/>
            </a:ln>
            <a:effectLst/>
          </p:spPr>
          <p:txBody>
            <a:bodyPr wrap="none" lIns="45720" rIns="45720" anchor="ctr"/>
            <a:lstStyle/>
            <a:p>
              <a:endParaRPr lang="zh-CN" altLang="en-US"/>
            </a:p>
          </p:txBody>
        </p:sp>
        <p:sp>
          <p:nvSpPr>
            <p:cNvPr id="1054234" name="Line 10"/>
            <p:cNvSpPr>
              <a:spLocks noChangeShapeType="1"/>
            </p:cNvSpPr>
            <p:nvPr/>
          </p:nvSpPr>
          <p:spPr bwMode="auto">
            <a:xfrm>
              <a:off x="49530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35" name="Line 11"/>
            <p:cNvSpPr>
              <a:spLocks noChangeShapeType="1"/>
            </p:cNvSpPr>
            <p:nvPr/>
          </p:nvSpPr>
          <p:spPr bwMode="auto">
            <a:xfrm>
              <a:off x="56388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36" name="Line 12"/>
            <p:cNvSpPr>
              <a:spLocks noChangeShapeType="1"/>
            </p:cNvSpPr>
            <p:nvPr/>
          </p:nvSpPr>
          <p:spPr bwMode="auto">
            <a:xfrm>
              <a:off x="63246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37" name="Line 13"/>
            <p:cNvSpPr>
              <a:spLocks noChangeShapeType="1"/>
            </p:cNvSpPr>
            <p:nvPr/>
          </p:nvSpPr>
          <p:spPr bwMode="auto">
            <a:xfrm>
              <a:off x="7010400" y="1600200"/>
              <a:ext cx="0" cy="4419600"/>
            </a:xfrm>
            <a:prstGeom prst="line">
              <a:avLst/>
            </a:prstGeom>
            <a:noFill/>
            <a:ln w="3175">
              <a:solidFill>
                <a:schemeClr val="tx1"/>
              </a:solidFill>
              <a:round/>
            </a:ln>
            <a:effectLst/>
          </p:spPr>
          <p:txBody>
            <a:bodyPr wrap="none" lIns="45720" rIns="45720" anchor="ctr"/>
            <a:lstStyle/>
            <a:p>
              <a:endParaRPr lang="zh-CN" altLang="en-US"/>
            </a:p>
          </p:txBody>
        </p:sp>
        <p:sp>
          <p:nvSpPr>
            <p:cNvPr id="1054238" name="Line 14"/>
            <p:cNvSpPr>
              <a:spLocks noChangeShapeType="1"/>
            </p:cNvSpPr>
            <p:nvPr/>
          </p:nvSpPr>
          <p:spPr bwMode="auto">
            <a:xfrm>
              <a:off x="76962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39" name="Line 15"/>
            <p:cNvSpPr>
              <a:spLocks noChangeShapeType="1"/>
            </p:cNvSpPr>
            <p:nvPr/>
          </p:nvSpPr>
          <p:spPr bwMode="auto">
            <a:xfrm>
              <a:off x="8382000" y="1600200"/>
              <a:ext cx="0" cy="4419600"/>
            </a:xfrm>
            <a:prstGeom prst="line">
              <a:avLst/>
            </a:prstGeom>
            <a:noFill/>
            <a:ln w="3175">
              <a:solidFill>
                <a:schemeClr val="tx1"/>
              </a:solidFill>
              <a:prstDash val="dashDot"/>
              <a:round/>
            </a:ln>
            <a:effectLst/>
          </p:spPr>
          <p:txBody>
            <a:bodyPr wrap="none" lIns="45720" rIns="45720" anchor="ctr"/>
            <a:lstStyle/>
            <a:p>
              <a:endParaRPr lang="zh-CN" altLang="en-US"/>
            </a:p>
          </p:txBody>
        </p:sp>
        <p:sp>
          <p:nvSpPr>
            <p:cNvPr id="1054240" name="Rectangle 16"/>
            <p:cNvSpPr>
              <a:spLocks noChangeArrowheads="1"/>
            </p:cNvSpPr>
            <p:nvPr/>
          </p:nvSpPr>
          <p:spPr bwMode="auto">
            <a:xfrm>
              <a:off x="1981200" y="6015038"/>
              <a:ext cx="609600" cy="228600"/>
            </a:xfrm>
            <a:prstGeom prst="rect">
              <a:avLst/>
            </a:prstGeom>
            <a:noFill/>
            <a:ln>
              <a:noFill/>
            </a:ln>
            <a:effectLst/>
          </p:spPr>
          <p:txBody>
            <a:bodyPr lIns="45720" rIns="45720">
              <a:spAutoFit/>
            </a:bodyPr>
            <a:lstStyle/>
            <a:p>
              <a:pPr algn="l"/>
              <a:r>
                <a:rPr lang="en-US" altLang="zh-CN" sz="900"/>
                <a:t>2011/1</a:t>
              </a:r>
              <a:endParaRPr lang="en-US" altLang="zh-CN" sz="900"/>
            </a:p>
          </p:txBody>
        </p:sp>
        <p:sp>
          <p:nvSpPr>
            <p:cNvPr id="1054241" name="Rectangle 17"/>
            <p:cNvSpPr>
              <a:spLocks noChangeArrowheads="1"/>
            </p:cNvSpPr>
            <p:nvPr/>
          </p:nvSpPr>
          <p:spPr bwMode="auto">
            <a:xfrm>
              <a:off x="2667000" y="6019800"/>
              <a:ext cx="533400" cy="228600"/>
            </a:xfrm>
            <a:prstGeom prst="rect">
              <a:avLst/>
            </a:prstGeom>
            <a:noFill/>
            <a:ln>
              <a:noFill/>
            </a:ln>
            <a:effectLst/>
          </p:spPr>
          <p:txBody>
            <a:bodyPr lIns="45720" rIns="45720">
              <a:spAutoFit/>
            </a:bodyPr>
            <a:lstStyle/>
            <a:p>
              <a:pPr algn="l"/>
              <a:r>
                <a:rPr lang="en-US" altLang="zh-CN" sz="900"/>
                <a:t>2011/6</a:t>
              </a:r>
              <a:endParaRPr lang="en-US" altLang="zh-CN" sz="900"/>
            </a:p>
          </p:txBody>
        </p:sp>
        <p:sp>
          <p:nvSpPr>
            <p:cNvPr id="1054242" name="Rectangle 18"/>
            <p:cNvSpPr>
              <a:spLocks noChangeArrowheads="1"/>
            </p:cNvSpPr>
            <p:nvPr/>
          </p:nvSpPr>
          <p:spPr bwMode="auto">
            <a:xfrm>
              <a:off x="304800" y="3657600"/>
              <a:ext cx="381000" cy="1524000"/>
            </a:xfrm>
            <a:prstGeom prst="rect">
              <a:avLst/>
            </a:prstGeom>
            <a:solidFill>
              <a:schemeClr val="accent1"/>
            </a:solidFill>
            <a:ln w="12700" algn="ctr">
              <a:solidFill>
                <a:schemeClr val="bg1"/>
              </a:solidFill>
              <a:miter lim="800000"/>
            </a:ln>
            <a:effectLst/>
          </p:spPr>
          <p:txBody>
            <a:bodyPr vert="eaVert" wrap="none" lIns="45720" rIns="45720" anchor="ctr"/>
            <a:lstStyle/>
            <a:p>
              <a:r>
                <a:rPr lang="en-US" altLang="zh-CN" sz="1400" b="1">
                  <a:solidFill>
                    <a:schemeClr val="bg1"/>
                  </a:solidFill>
                </a:rPr>
                <a:t>B. </a:t>
              </a:r>
              <a:r>
                <a:rPr lang="zh-CN" altLang="en-US" sz="1400" b="1">
                  <a:solidFill>
                    <a:schemeClr val="bg1"/>
                  </a:solidFill>
                </a:rPr>
                <a:t>战略支持</a:t>
              </a:r>
              <a:endParaRPr lang="zh-CN" altLang="en-US" sz="1400" b="1">
                <a:solidFill>
                  <a:schemeClr val="bg1"/>
                </a:solidFill>
              </a:endParaRPr>
            </a:p>
            <a:p>
              <a:r>
                <a:rPr lang="zh-CN" altLang="en-US" sz="1400" b="1">
                  <a:solidFill>
                    <a:schemeClr val="bg1"/>
                  </a:solidFill>
                </a:rPr>
                <a:t>系统建设</a:t>
              </a:r>
              <a:endParaRPr lang="zh-CN" altLang="en-US" sz="1400" b="1">
                <a:solidFill>
                  <a:schemeClr val="bg1"/>
                </a:solidFill>
              </a:endParaRPr>
            </a:p>
          </p:txBody>
        </p:sp>
        <p:sp>
          <p:nvSpPr>
            <p:cNvPr id="1054243" name="AutoShape 19"/>
            <p:cNvSpPr>
              <a:spLocks noChangeArrowheads="1"/>
            </p:cNvSpPr>
            <p:nvPr/>
          </p:nvSpPr>
          <p:spPr bwMode="auto">
            <a:xfrm>
              <a:off x="685800" y="3657600"/>
              <a:ext cx="838200" cy="609600"/>
            </a:xfrm>
            <a:prstGeom prst="homePlate">
              <a:avLst>
                <a:gd name="adj" fmla="val 34375"/>
              </a:avLst>
            </a:prstGeom>
            <a:solidFill>
              <a:schemeClr val="accent1"/>
            </a:solidFill>
            <a:ln w="12700" algn="ctr">
              <a:solidFill>
                <a:schemeClr val="bg1"/>
              </a:solidFill>
              <a:miter lim="800000"/>
            </a:ln>
            <a:effectLst/>
          </p:spPr>
          <p:txBody>
            <a:bodyPr wrap="none" lIns="45720" rIns="45720" anchor="ctr"/>
            <a:lstStyle/>
            <a:p>
              <a:r>
                <a:rPr lang="en-US" altLang="zh-CN" sz="1400">
                  <a:solidFill>
                    <a:schemeClr val="bg1"/>
                  </a:solidFill>
                </a:rPr>
                <a:t>OA</a:t>
              </a:r>
              <a:endParaRPr lang="en-US" altLang="zh-CN" sz="1400">
                <a:solidFill>
                  <a:schemeClr val="bg1"/>
                </a:solidFill>
              </a:endParaRPr>
            </a:p>
          </p:txBody>
        </p:sp>
        <p:sp>
          <p:nvSpPr>
            <p:cNvPr id="1054244" name="AutoShape 20"/>
            <p:cNvSpPr>
              <a:spLocks noChangeArrowheads="1"/>
            </p:cNvSpPr>
            <p:nvPr/>
          </p:nvSpPr>
          <p:spPr bwMode="auto">
            <a:xfrm>
              <a:off x="685800" y="5638800"/>
              <a:ext cx="838200" cy="355600"/>
            </a:xfrm>
            <a:prstGeom prst="homePlate">
              <a:avLst>
                <a:gd name="adj" fmla="val 58929"/>
              </a:avLst>
            </a:prstGeom>
            <a:solidFill>
              <a:schemeClr val="accent1"/>
            </a:solidFill>
            <a:ln w="12700" algn="ctr">
              <a:solidFill>
                <a:schemeClr val="bg1"/>
              </a:solidFill>
              <a:miter lim="800000"/>
            </a:ln>
            <a:effectLst/>
          </p:spPr>
          <p:txBody>
            <a:bodyPr wrap="none" lIns="45720" rIns="45720" anchor="ctr"/>
            <a:lstStyle/>
            <a:p>
              <a:r>
                <a:rPr lang="zh-CN" altLang="en-US" sz="1400">
                  <a:solidFill>
                    <a:schemeClr val="bg1"/>
                  </a:solidFill>
                </a:rPr>
                <a:t>数据仓库</a:t>
              </a:r>
              <a:endParaRPr lang="zh-CN" altLang="en-US" sz="1400">
                <a:solidFill>
                  <a:schemeClr val="bg1"/>
                </a:solidFill>
              </a:endParaRPr>
            </a:p>
          </p:txBody>
        </p:sp>
        <p:sp>
          <p:nvSpPr>
            <p:cNvPr id="1054245" name="AutoShape 21"/>
            <p:cNvSpPr>
              <a:spLocks noChangeArrowheads="1"/>
            </p:cNvSpPr>
            <p:nvPr/>
          </p:nvSpPr>
          <p:spPr bwMode="auto">
            <a:xfrm>
              <a:off x="4267200" y="1219200"/>
              <a:ext cx="2743200" cy="381000"/>
            </a:xfrm>
            <a:prstGeom prst="homePlate">
              <a:avLst>
                <a:gd name="adj" fmla="val 114000"/>
              </a:avLst>
            </a:prstGeom>
            <a:solidFill>
              <a:srgbClr val="EAEAEA"/>
            </a:solidFill>
            <a:ln w="12700" algn="ctr">
              <a:solidFill>
                <a:schemeClr val="bg2"/>
              </a:solidFill>
              <a:miter lim="800000"/>
            </a:ln>
            <a:effectLst/>
          </p:spPr>
          <p:txBody>
            <a:bodyPr wrap="none" lIns="45720" rIns="45720" anchor="ctr"/>
            <a:lstStyle/>
            <a:p>
              <a:r>
                <a:rPr lang="zh-CN" altLang="en-US" sz="1200"/>
                <a:t>增强核心业务能力</a:t>
              </a:r>
              <a:endParaRPr lang="zh-CN" altLang="en-US" sz="1200"/>
            </a:p>
            <a:p>
              <a:r>
                <a:rPr lang="zh-CN" altLang="en-US" sz="1200"/>
                <a:t>全面支撑系统业务</a:t>
              </a:r>
              <a:endParaRPr lang="zh-CN" altLang="en-US" sz="1200"/>
            </a:p>
          </p:txBody>
        </p:sp>
        <p:sp>
          <p:nvSpPr>
            <p:cNvPr id="1054246" name="AutoShape 22"/>
            <p:cNvSpPr>
              <a:spLocks noChangeArrowheads="1"/>
            </p:cNvSpPr>
            <p:nvPr/>
          </p:nvSpPr>
          <p:spPr bwMode="auto">
            <a:xfrm>
              <a:off x="7010400" y="1219200"/>
              <a:ext cx="1524000" cy="381000"/>
            </a:xfrm>
            <a:prstGeom prst="homePlate">
              <a:avLst>
                <a:gd name="adj" fmla="val 63333"/>
              </a:avLst>
            </a:prstGeom>
            <a:solidFill>
              <a:srgbClr val="EAEAEA"/>
            </a:solidFill>
            <a:ln w="12700" algn="ctr">
              <a:solidFill>
                <a:schemeClr val="bg2"/>
              </a:solidFill>
              <a:miter lim="800000"/>
            </a:ln>
            <a:effectLst/>
          </p:spPr>
          <p:txBody>
            <a:bodyPr wrap="none" lIns="45720" rIns="45720" anchor="ctr"/>
            <a:lstStyle/>
            <a:p>
              <a:r>
                <a:rPr lang="zh-CN" altLang="en-US" sz="1200"/>
                <a:t>持续优化</a:t>
              </a:r>
              <a:endParaRPr lang="zh-CN" altLang="en-US" sz="1200"/>
            </a:p>
          </p:txBody>
        </p:sp>
        <p:sp>
          <p:nvSpPr>
            <p:cNvPr id="1054247" name="Rectangle 23"/>
            <p:cNvSpPr>
              <a:spLocks noChangeArrowheads="1"/>
            </p:cNvSpPr>
            <p:nvPr/>
          </p:nvSpPr>
          <p:spPr bwMode="auto">
            <a:xfrm>
              <a:off x="304800" y="5181600"/>
              <a:ext cx="381000" cy="838200"/>
            </a:xfrm>
            <a:prstGeom prst="rect">
              <a:avLst/>
            </a:prstGeom>
            <a:solidFill>
              <a:schemeClr val="accent1"/>
            </a:solidFill>
            <a:ln w="12700" algn="ctr">
              <a:solidFill>
                <a:schemeClr val="bg1"/>
              </a:solidFill>
              <a:miter lim="800000"/>
            </a:ln>
            <a:effectLst/>
          </p:spPr>
          <p:txBody>
            <a:bodyPr vert="eaVert" wrap="none" lIns="45720" rIns="45720" anchor="ctr"/>
            <a:lstStyle/>
            <a:p>
              <a:r>
                <a:rPr lang="en-US" altLang="zh-CN" sz="1400" b="1">
                  <a:solidFill>
                    <a:schemeClr val="bg1"/>
                  </a:solidFill>
                </a:rPr>
                <a:t>C. </a:t>
              </a:r>
              <a:r>
                <a:rPr lang="zh-CN" altLang="en-US" sz="1400" b="1">
                  <a:solidFill>
                    <a:schemeClr val="bg1"/>
                  </a:solidFill>
                </a:rPr>
                <a:t>决策分</a:t>
              </a:r>
              <a:endParaRPr lang="zh-CN" altLang="en-US" sz="1400" b="1">
                <a:solidFill>
                  <a:schemeClr val="bg1"/>
                </a:solidFill>
              </a:endParaRPr>
            </a:p>
            <a:p>
              <a:r>
                <a:rPr lang="zh-CN" altLang="en-US" sz="1400" b="1">
                  <a:solidFill>
                    <a:schemeClr val="bg1"/>
                  </a:solidFill>
                </a:rPr>
                <a:t>析建设</a:t>
              </a:r>
              <a:endParaRPr lang="zh-CN" altLang="en-US" sz="1400" b="1">
                <a:solidFill>
                  <a:schemeClr val="bg1"/>
                </a:solidFill>
              </a:endParaRPr>
            </a:p>
          </p:txBody>
        </p:sp>
        <p:sp>
          <p:nvSpPr>
            <p:cNvPr id="1054248" name="AutoShape 24"/>
            <p:cNvSpPr>
              <a:spLocks noChangeArrowheads="1"/>
            </p:cNvSpPr>
            <p:nvPr/>
          </p:nvSpPr>
          <p:spPr bwMode="auto">
            <a:xfrm>
              <a:off x="685800" y="4267200"/>
              <a:ext cx="838200" cy="533400"/>
            </a:xfrm>
            <a:prstGeom prst="homePlate">
              <a:avLst>
                <a:gd name="adj" fmla="val 39286"/>
              </a:avLst>
            </a:prstGeom>
            <a:solidFill>
              <a:schemeClr val="accent1"/>
            </a:solidFill>
            <a:ln w="12700" algn="ctr">
              <a:solidFill>
                <a:schemeClr val="bg1"/>
              </a:solidFill>
              <a:miter lim="800000"/>
            </a:ln>
            <a:effectLst/>
          </p:spPr>
          <p:txBody>
            <a:bodyPr wrap="none" lIns="45720" rIns="45720" anchor="ctr"/>
            <a:lstStyle/>
            <a:p>
              <a:r>
                <a:rPr lang="zh-CN" altLang="en-US" sz="1400">
                  <a:solidFill>
                    <a:schemeClr val="bg1"/>
                  </a:solidFill>
                </a:rPr>
                <a:t>门户系统</a:t>
              </a:r>
              <a:endParaRPr lang="zh-CN" altLang="en-US" sz="1400">
                <a:solidFill>
                  <a:schemeClr val="bg1"/>
                </a:solidFill>
              </a:endParaRPr>
            </a:p>
          </p:txBody>
        </p:sp>
        <p:sp>
          <p:nvSpPr>
            <p:cNvPr id="1054249" name="AutoShape 25"/>
            <p:cNvSpPr>
              <a:spLocks noChangeArrowheads="1"/>
            </p:cNvSpPr>
            <p:nvPr/>
          </p:nvSpPr>
          <p:spPr bwMode="auto">
            <a:xfrm>
              <a:off x="685800" y="5181600"/>
              <a:ext cx="838200" cy="457200"/>
            </a:xfrm>
            <a:prstGeom prst="homePlate">
              <a:avLst>
                <a:gd name="adj" fmla="val 45833"/>
              </a:avLst>
            </a:prstGeom>
            <a:solidFill>
              <a:schemeClr val="accent1"/>
            </a:solidFill>
            <a:ln w="12700" algn="ctr">
              <a:solidFill>
                <a:schemeClr val="bg1"/>
              </a:solidFill>
              <a:miter lim="800000"/>
            </a:ln>
            <a:effectLst/>
          </p:spPr>
          <p:txBody>
            <a:bodyPr wrap="none" lIns="45720" rIns="45720" anchor="ctr"/>
            <a:lstStyle/>
            <a:p>
              <a:r>
                <a:rPr lang="zh-CN" altLang="en-US" sz="1400">
                  <a:solidFill>
                    <a:schemeClr val="bg1"/>
                  </a:solidFill>
                </a:rPr>
                <a:t>数据交换</a:t>
              </a:r>
              <a:endParaRPr lang="zh-CN" altLang="en-US" sz="1400">
                <a:solidFill>
                  <a:schemeClr val="bg1"/>
                </a:solidFill>
              </a:endParaRPr>
            </a:p>
            <a:p>
              <a:r>
                <a:rPr lang="zh-CN" altLang="en-US" sz="1400">
                  <a:solidFill>
                    <a:schemeClr val="bg1"/>
                  </a:solidFill>
                </a:rPr>
                <a:t>平台</a:t>
              </a:r>
              <a:endParaRPr lang="zh-CN" altLang="en-US" sz="1400">
                <a:solidFill>
                  <a:schemeClr val="bg1"/>
                </a:solidFill>
              </a:endParaRPr>
            </a:p>
          </p:txBody>
        </p:sp>
        <p:sp>
          <p:nvSpPr>
            <p:cNvPr id="1054250" name="AutoShape 26"/>
            <p:cNvSpPr>
              <a:spLocks noChangeArrowheads="1"/>
            </p:cNvSpPr>
            <p:nvPr/>
          </p:nvSpPr>
          <p:spPr bwMode="auto">
            <a:xfrm>
              <a:off x="685800" y="4800600"/>
              <a:ext cx="838200" cy="381000"/>
            </a:xfrm>
            <a:prstGeom prst="homePlate">
              <a:avLst>
                <a:gd name="adj" fmla="val 55000"/>
              </a:avLst>
            </a:prstGeom>
            <a:solidFill>
              <a:schemeClr val="accent1"/>
            </a:solidFill>
            <a:ln w="12700" algn="ctr">
              <a:solidFill>
                <a:schemeClr val="bg1"/>
              </a:solidFill>
              <a:miter lim="800000"/>
            </a:ln>
            <a:effectLst/>
          </p:spPr>
          <p:txBody>
            <a:bodyPr wrap="none" lIns="45720" rIns="45720" anchor="ctr"/>
            <a:lstStyle/>
            <a:p>
              <a:r>
                <a:rPr lang="zh-CN" altLang="en-US" sz="1400">
                  <a:solidFill>
                    <a:schemeClr val="bg1"/>
                  </a:solidFill>
                </a:rPr>
                <a:t>知识管理</a:t>
              </a:r>
              <a:endParaRPr lang="zh-CN" altLang="en-US" sz="1400">
                <a:solidFill>
                  <a:schemeClr val="bg1"/>
                </a:solidFill>
              </a:endParaRPr>
            </a:p>
          </p:txBody>
        </p:sp>
        <p:sp>
          <p:nvSpPr>
            <p:cNvPr id="1054251" name="Rectangle 27"/>
            <p:cNvSpPr>
              <a:spLocks noChangeArrowheads="1"/>
            </p:cNvSpPr>
            <p:nvPr/>
          </p:nvSpPr>
          <p:spPr bwMode="auto">
            <a:xfrm>
              <a:off x="304800" y="1524000"/>
              <a:ext cx="381000" cy="2133600"/>
            </a:xfrm>
            <a:prstGeom prst="rect">
              <a:avLst/>
            </a:prstGeom>
            <a:solidFill>
              <a:schemeClr val="accent1"/>
            </a:solidFill>
            <a:ln w="12700" algn="ctr">
              <a:solidFill>
                <a:schemeClr val="bg1"/>
              </a:solidFill>
              <a:miter lim="800000"/>
            </a:ln>
            <a:effectLst/>
          </p:spPr>
          <p:txBody>
            <a:bodyPr vert="eaVert" wrap="none" lIns="45720" rIns="45720" anchor="ctr"/>
            <a:lstStyle/>
            <a:p>
              <a:r>
                <a:rPr lang="en-US" altLang="zh-CN" sz="1400" b="1">
                  <a:solidFill>
                    <a:schemeClr val="bg1"/>
                  </a:solidFill>
                </a:rPr>
                <a:t>A. </a:t>
              </a:r>
              <a:r>
                <a:rPr lang="zh-CN" altLang="en-US" sz="1400" b="1">
                  <a:solidFill>
                    <a:schemeClr val="bg1"/>
                  </a:solidFill>
                </a:rPr>
                <a:t>核心业务系统建设</a:t>
              </a:r>
              <a:endParaRPr lang="zh-CN" altLang="en-US" sz="1400" b="1">
                <a:solidFill>
                  <a:schemeClr val="bg1"/>
                </a:solidFill>
              </a:endParaRPr>
            </a:p>
          </p:txBody>
        </p:sp>
        <p:sp>
          <p:nvSpPr>
            <p:cNvPr id="1054252" name="AutoShape 28"/>
            <p:cNvSpPr>
              <a:spLocks noChangeArrowheads="1"/>
            </p:cNvSpPr>
            <p:nvPr/>
          </p:nvSpPr>
          <p:spPr bwMode="auto">
            <a:xfrm>
              <a:off x="685800" y="1524000"/>
              <a:ext cx="838200" cy="2133600"/>
            </a:xfrm>
            <a:prstGeom prst="homePlate">
              <a:avLst>
                <a:gd name="adj" fmla="val 25000"/>
              </a:avLst>
            </a:prstGeom>
            <a:solidFill>
              <a:schemeClr val="accent1"/>
            </a:solidFill>
            <a:ln w="12700" algn="ctr">
              <a:solidFill>
                <a:schemeClr val="bg1"/>
              </a:solidFill>
              <a:miter lim="800000"/>
            </a:ln>
            <a:effectLst/>
          </p:spPr>
          <p:txBody>
            <a:bodyPr wrap="none" lIns="45720" rIns="45720" anchor="ctr"/>
            <a:lstStyle/>
            <a:p>
              <a:r>
                <a:rPr lang="zh-CN" altLang="en-US" sz="1200">
                  <a:solidFill>
                    <a:schemeClr val="bg1"/>
                  </a:solidFill>
                </a:rPr>
                <a:t>营销管理</a:t>
              </a:r>
              <a:endParaRPr lang="zh-CN" altLang="en-US" sz="1200">
                <a:solidFill>
                  <a:schemeClr val="bg1"/>
                </a:solidFill>
              </a:endParaRPr>
            </a:p>
          </p:txBody>
        </p:sp>
        <p:sp>
          <p:nvSpPr>
            <p:cNvPr id="1054253" name="Rectangle 29"/>
            <p:cNvSpPr>
              <a:spLocks noChangeArrowheads="1"/>
            </p:cNvSpPr>
            <p:nvPr/>
          </p:nvSpPr>
          <p:spPr bwMode="auto">
            <a:xfrm>
              <a:off x="8077200" y="5562600"/>
              <a:ext cx="816919" cy="303249"/>
            </a:xfrm>
            <a:prstGeom prst="rect">
              <a:avLst/>
            </a:prstGeom>
            <a:noFill/>
            <a:ln>
              <a:noFill/>
            </a:ln>
            <a:effectLst/>
          </p:spPr>
          <p:txBody>
            <a:bodyPr wrap="none" lIns="45720" rIns="45720">
              <a:spAutoFit/>
            </a:bodyPr>
            <a:lstStyle/>
            <a:p>
              <a:pPr algn="l"/>
              <a:r>
                <a:rPr lang="en-US" altLang="zh-CN" sz="1000"/>
                <a:t>C2.</a:t>
              </a:r>
              <a:r>
                <a:rPr lang="zh-CN" altLang="en-US" sz="1000"/>
                <a:t>数据仓库应用</a:t>
              </a:r>
              <a:endParaRPr lang="zh-CN" altLang="en-US" sz="1000"/>
            </a:p>
          </p:txBody>
        </p:sp>
        <p:sp>
          <p:nvSpPr>
            <p:cNvPr id="1054254" name="Rectangle 30"/>
            <p:cNvSpPr>
              <a:spLocks noChangeArrowheads="1"/>
            </p:cNvSpPr>
            <p:nvPr/>
          </p:nvSpPr>
          <p:spPr bwMode="auto">
            <a:xfrm>
              <a:off x="2895600" y="1676400"/>
              <a:ext cx="876548" cy="303249"/>
            </a:xfrm>
            <a:prstGeom prst="rect">
              <a:avLst/>
            </a:prstGeom>
            <a:noFill/>
            <a:ln>
              <a:noFill/>
            </a:ln>
            <a:effectLst/>
          </p:spPr>
          <p:txBody>
            <a:bodyPr wrap="none" lIns="45720" rIns="45720">
              <a:spAutoFit/>
            </a:bodyPr>
            <a:lstStyle/>
            <a:p>
              <a:pPr algn="l"/>
              <a:r>
                <a:rPr lang="en-US" altLang="zh-CN" sz="1000"/>
                <a:t>A17.</a:t>
              </a:r>
              <a:r>
                <a:rPr lang="zh-CN" altLang="en-US" sz="1000"/>
                <a:t>车辆销售管理</a:t>
              </a:r>
              <a:endParaRPr lang="zh-CN" altLang="en-US" sz="1000"/>
            </a:p>
          </p:txBody>
        </p:sp>
        <p:sp>
          <p:nvSpPr>
            <p:cNvPr id="1054255" name="Rectangle 31"/>
            <p:cNvSpPr>
              <a:spLocks noChangeArrowheads="1"/>
            </p:cNvSpPr>
            <p:nvPr/>
          </p:nvSpPr>
          <p:spPr bwMode="auto">
            <a:xfrm>
              <a:off x="2895600" y="2041525"/>
              <a:ext cx="677785" cy="303249"/>
            </a:xfrm>
            <a:prstGeom prst="rect">
              <a:avLst/>
            </a:prstGeom>
            <a:noFill/>
            <a:ln>
              <a:noFill/>
            </a:ln>
            <a:effectLst/>
          </p:spPr>
          <p:txBody>
            <a:bodyPr wrap="none" lIns="45720" rIns="45720">
              <a:spAutoFit/>
            </a:bodyPr>
            <a:lstStyle/>
            <a:p>
              <a:pPr algn="l"/>
              <a:r>
                <a:rPr lang="en-US" altLang="zh-CN" sz="1000"/>
                <a:t>A18.</a:t>
              </a:r>
              <a:r>
                <a:rPr lang="zh-CN" altLang="en-US" sz="1000"/>
                <a:t>呼叫中心</a:t>
              </a:r>
              <a:endParaRPr lang="zh-CN" altLang="en-US" sz="1000"/>
            </a:p>
          </p:txBody>
        </p:sp>
        <p:sp>
          <p:nvSpPr>
            <p:cNvPr id="1054256" name="Rectangle 32"/>
            <p:cNvSpPr>
              <a:spLocks noChangeArrowheads="1"/>
            </p:cNvSpPr>
            <p:nvPr/>
          </p:nvSpPr>
          <p:spPr bwMode="auto">
            <a:xfrm>
              <a:off x="3576638" y="2422525"/>
              <a:ext cx="916301" cy="303249"/>
            </a:xfrm>
            <a:prstGeom prst="rect">
              <a:avLst/>
            </a:prstGeom>
            <a:noFill/>
            <a:ln>
              <a:noFill/>
            </a:ln>
            <a:effectLst/>
          </p:spPr>
          <p:txBody>
            <a:bodyPr wrap="none" lIns="45720" rIns="45720">
              <a:spAutoFit/>
            </a:bodyPr>
            <a:lstStyle/>
            <a:p>
              <a:pPr algn="l"/>
              <a:r>
                <a:rPr lang="en-US" altLang="zh-CN" sz="1000"/>
                <a:t>A19.</a:t>
              </a:r>
              <a:r>
                <a:rPr lang="zh-CN" altLang="en-US" sz="1000"/>
                <a:t>服务</a:t>
              </a:r>
              <a:r>
                <a:rPr lang="en-US" altLang="zh-CN" sz="1000"/>
                <a:t>/</a:t>
              </a:r>
              <a:r>
                <a:rPr lang="zh-CN" altLang="en-US" sz="1000"/>
                <a:t>备件管理</a:t>
              </a:r>
              <a:endParaRPr lang="zh-CN" altLang="en-US" sz="1000"/>
            </a:p>
          </p:txBody>
        </p:sp>
        <p:sp>
          <p:nvSpPr>
            <p:cNvPr id="1054257" name="Rectangle 33"/>
            <p:cNvSpPr>
              <a:spLocks noChangeArrowheads="1"/>
            </p:cNvSpPr>
            <p:nvPr/>
          </p:nvSpPr>
          <p:spPr bwMode="auto">
            <a:xfrm>
              <a:off x="4957763" y="2727325"/>
              <a:ext cx="777166" cy="303249"/>
            </a:xfrm>
            <a:prstGeom prst="rect">
              <a:avLst/>
            </a:prstGeom>
            <a:noFill/>
            <a:ln>
              <a:noFill/>
            </a:ln>
            <a:effectLst/>
          </p:spPr>
          <p:txBody>
            <a:bodyPr wrap="none" lIns="45720" rIns="45720">
              <a:spAutoFit/>
            </a:bodyPr>
            <a:lstStyle/>
            <a:p>
              <a:pPr algn="l"/>
              <a:r>
                <a:rPr lang="en-US" altLang="zh-CN" sz="1000"/>
                <a:t>A20.</a:t>
              </a:r>
              <a:r>
                <a:rPr lang="zh-CN" altLang="en-US" sz="1000"/>
                <a:t>经销商管理</a:t>
              </a:r>
              <a:endParaRPr lang="zh-CN" altLang="en-US" sz="1000"/>
            </a:p>
          </p:txBody>
        </p:sp>
        <p:sp>
          <p:nvSpPr>
            <p:cNvPr id="1054258" name="Rectangle 34"/>
            <p:cNvSpPr>
              <a:spLocks noChangeArrowheads="1"/>
            </p:cNvSpPr>
            <p:nvPr/>
          </p:nvSpPr>
          <p:spPr bwMode="auto">
            <a:xfrm>
              <a:off x="7543800" y="2879725"/>
              <a:ext cx="1075312" cy="303249"/>
            </a:xfrm>
            <a:prstGeom prst="rect">
              <a:avLst/>
            </a:prstGeom>
            <a:noFill/>
            <a:ln>
              <a:noFill/>
            </a:ln>
            <a:effectLst/>
          </p:spPr>
          <p:txBody>
            <a:bodyPr wrap="none" lIns="45720" rIns="45720">
              <a:spAutoFit/>
            </a:bodyPr>
            <a:lstStyle/>
            <a:p>
              <a:pPr algn="l"/>
              <a:r>
                <a:rPr lang="en-US" altLang="zh-CN" sz="1000"/>
                <a:t>A21.</a:t>
              </a:r>
              <a:r>
                <a:rPr lang="zh-CN" altLang="en-US" sz="1000"/>
                <a:t>营销管理平台优化</a:t>
              </a:r>
              <a:endParaRPr lang="zh-CN" altLang="en-US" sz="1000"/>
            </a:p>
          </p:txBody>
        </p:sp>
        <p:sp>
          <p:nvSpPr>
            <p:cNvPr id="1054259" name="Rectangle 35"/>
            <p:cNvSpPr>
              <a:spLocks noChangeArrowheads="1"/>
            </p:cNvSpPr>
            <p:nvPr/>
          </p:nvSpPr>
          <p:spPr bwMode="auto">
            <a:xfrm>
              <a:off x="7802563" y="3489325"/>
              <a:ext cx="876548" cy="303249"/>
            </a:xfrm>
            <a:prstGeom prst="rect">
              <a:avLst/>
            </a:prstGeom>
            <a:noFill/>
            <a:ln>
              <a:noFill/>
            </a:ln>
            <a:effectLst/>
          </p:spPr>
          <p:txBody>
            <a:bodyPr wrap="none" lIns="45720" rIns="45720">
              <a:spAutoFit/>
            </a:bodyPr>
            <a:lstStyle/>
            <a:p>
              <a:pPr algn="l"/>
              <a:r>
                <a:rPr lang="en-US" altLang="zh-CN" sz="1000"/>
                <a:t>A22.</a:t>
              </a:r>
              <a:r>
                <a:rPr lang="zh-CN" altLang="en-US" sz="1000"/>
                <a:t>客户关系管理</a:t>
              </a:r>
              <a:endParaRPr lang="zh-CN" altLang="en-US" sz="1000"/>
            </a:p>
          </p:txBody>
        </p:sp>
        <p:sp>
          <p:nvSpPr>
            <p:cNvPr id="1054260" name="Rectangle 36"/>
            <p:cNvSpPr>
              <a:spLocks noChangeArrowheads="1"/>
            </p:cNvSpPr>
            <p:nvPr/>
          </p:nvSpPr>
          <p:spPr bwMode="auto">
            <a:xfrm>
              <a:off x="2028825" y="6194425"/>
              <a:ext cx="1482777" cy="351130"/>
            </a:xfrm>
            <a:prstGeom prst="rect">
              <a:avLst/>
            </a:prstGeom>
            <a:noFill/>
            <a:ln>
              <a:noFill/>
            </a:ln>
            <a:effectLst/>
          </p:spPr>
          <p:txBody>
            <a:bodyPr wrap="none" lIns="45720" rIns="45720">
              <a:spAutoFit/>
            </a:bodyPr>
            <a:lstStyle/>
            <a:p>
              <a:pPr algn="l"/>
              <a:r>
                <a:rPr lang="zh-CN" altLang="en-US" sz="1200"/>
                <a:t>第一阶段</a:t>
              </a:r>
              <a:r>
                <a:rPr lang="en-US" altLang="zh-CN" sz="1200"/>
                <a:t>(2010/6-2012/6)</a:t>
              </a:r>
              <a:endParaRPr lang="en-US" altLang="zh-CN" sz="1200"/>
            </a:p>
          </p:txBody>
        </p:sp>
        <p:sp>
          <p:nvSpPr>
            <p:cNvPr id="1054261" name="Rectangle 37"/>
            <p:cNvSpPr>
              <a:spLocks noChangeArrowheads="1"/>
            </p:cNvSpPr>
            <p:nvPr/>
          </p:nvSpPr>
          <p:spPr bwMode="auto">
            <a:xfrm>
              <a:off x="4724400" y="6172200"/>
              <a:ext cx="1443024" cy="351130"/>
            </a:xfrm>
            <a:prstGeom prst="rect">
              <a:avLst/>
            </a:prstGeom>
            <a:noFill/>
            <a:ln>
              <a:noFill/>
            </a:ln>
            <a:effectLst/>
          </p:spPr>
          <p:txBody>
            <a:bodyPr wrap="none" lIns="45720" rIns="45720">
              <a:spAutoFit/>
            </a:bodyPr>
            <a:lstStyle/>
            <a:p>
              <a:pPr algn="l"/>
              <a:r>
                <a:rPr lang="zh-CN" altLang="en-US" sz="1200"/>
                <a:t>第二阶段</a:t>
              </a:r>
              <a:r>
                <a:rPr lang="en-US" altLang="zh-CN" sz="1200"/>
                <a:t>(2012.6-2014.6)</a:t>
              </a:r>
              <a:endParaRPr lang="en-US" altLang="zh-CN" sz="1200"/>
            </a:p>
          </p:txBody>
        </p:sp>
        <p:sp>
          <p:nvSpPr>
            <p:cNvPr id="1054262" name="Rectangle 38"/>
            <p:cNvSpPr>
              <a:spLocks noChangeArrowheads="1"/>
            </p:cNvSpPr>
            <p:nvPr/>
          </p:nvSpPr>
          <p:spPr bwMode="auto">
            <a:xfrm>
              <a:off x="7010400" y="6172200"/>
              <a:ext cx="1443024" cy="351130"/>
            </a:xfrm>
            <a:prstGeom prst="rect">
              <a:avLst/>
            </a:prstGeom>
            <a:noFill/>
            <a:ln>
              <a:noFill/>
            </a:ln>
            <a:effectLst/>
          </p:spPr>
          <p:txBody>
            <a:bodyPr wrap="none" lIns="45720" rIns="45720">
              <a:spAutoFit/>
            </a:bodyPr>
            <a:lstStyle/>
            <a:p>
              <a:pPr algn="l"/>
              <a:r>
                <a:rPr lang="zh-CN" altLang="en-US" sz="1200"/>
                <a:t>第三阶段</a:t>
              </a:r>
              <a:r>
                <a:rPr lang="en-US" altLang="zh-CN" sz="1200"/>
                <a:t>(2014.6-2015.6)</a:t>
              </a:r>
              <a:endParaRPr lang="en-US" altLang="zh-CN" sz="1200"/>
            </a:p>
          </p:txBody>
        </p:sp>
        <p:sp>
          <p:nvSpPr>
            <p:cNvPr id="1054263" name="AutoShape 39"/>
            <p:cNvSpPr>
              <a:spLocks noChangeArrowheads="1"/>
            </p:cNvSpPr>
            <p:nvPr/>
          </p:nvSpPr>
          <p:spPr bwMode="auto">
            <a:xfrm>
              <a:off x="1524000" y="1676400"/>
              <a:ext cx="1371600" cy="228600"/>
            </a:xfrm>
            <a:prstGeom prst="rightArrow">
              <a:avLst>
                <a:gd name="adj1" fmla="val 50000"/>
                <a:gd name="adj2" fmla="val 77778"/>
              </a:avLst>
            </a:prstGeom>
            <a:solidFill>
              <a:schemeClr val="accent1"/>
            </a:solidFill>
            <a:ln>
              <a:noFill/>
            </a:ln>
            <a:effectLst/>
          </p:spPr>
          <p:txBody>
            <a:bodyPr wrap="none" lIns="45720" rIns="45720" anchor="ctr"/>
            <a:lstStyle/>
            <a:p>
              <a:endParaRPr lang="zh-CN" altLang="zh-CN" sz="1400" b="1"/>
            </a:p>
          </p:txBody>
        </p:sp>
        <p:sp>
          <p:nvSpPr>
            <p:cNvPr id="1054264" name="AutoShape 42"/>
            <p:cNvSpPr>
              <a:spLocks noChangeArrowheads="1"/>
            </p:cNvSpPr>
            <p:nvPr/>
          </p:nvSpPr>
          <p:spPr bwMode="auto">
            <a:xfrm>
              <a:off x="3581400" y="2727325"/>
              <a:ext cx="1371600" cy="244475"/>
            </a:xfrm>
            <a:prstGeom prst="rightArrow">
              <a:avLst>
                <a:gd name="adj1" fmla="val 38963"/>
                <a:gd name="adj2" fmla="val 93506"/>
              </a:avLst>
            </a:prstGeom>
            <a:solidFill>
              <a:schemeClr val="accent1"/>
            </a:solidFill>
            <a:ln>
              <a:noFill/>
            </a:ln>
            <a:effectLst/>
          </p:spPr>
          <p:txBody>
            <a:bodyPr wrap="none" lIns="45720" rIns="45720" anchor="ctr"/>
            <a:lstStyle/>
            <a:p>
              <a:endParaRPr lang="zh-CN" altLang="zh-CN" sz="1400" b="1"/>
            </a:p>
          </p:txBody>
        </p:sp>
        <p:sp>
          <p:nvSpPr>
            <p:cNvPr id="1054265" name="AutoShape 43" descr="深色竖线"/>
            <p:cNvSpPr>
              <a:spLocks noChangeArrowheads="1"/>
            </p:cNvSpPr>
            <p:nvPr/>
          </p:nvSpPr>
          <p:spPr bwMode="auto">
            <a:xfrm>
              <a:off x="4953000" y="3048000"/>
              <a:ext cx="3429000" cy="228600"/>
            </a:xfrm>
            <a:prstGeom prst="rightArrow">
              <a:avLst>
                <a:gd name="adj1" fmla="val 50000"/>
                <a:gd name="adj2" fmla="val 115764"/>
              </a:avLst>
            </a:prstGeom>
            <a:pattFill prst="dkVert">
              <a:fgClr>
                <a:schemeClr val="accent1"/>
              </a:fgClr>
              <a:bgClr>
                <a:schemeClr val="bg1"/>
              </a:bgClr>
            </a:pattFill>
            <a:ln>
              <a:noFill/>
            </a:ln>
            <a:effectLst/>
          </p:spPr>
          <p:txBody>
            <a:bodyPr wrap="none" lIns="45720" rIns="45720" anchor="ctr"/>
            <a:lstStyle/>
            <a:p>
              <a:endParaRPr lang="zh-CN" altLang="zh-CN" sz="1400" b="1"/>
            </a:p>
          </p:txBody>
        </p:sp>
        <p:sp>
          <p:nvSpPr>
            <p:cNvPr id="1054266" name="AutoShape 44"/>
            <p:cNvSpPr>
              <a:spLocks noChangeArrowheads="1"/>
            </p:cNvSpPr>
            <p:nvPr/>
          </p:nvSpPr>
          <p:spPr bwMode="auto">
            <a:xfrm>
              <a:off x="7010400" y="3352800"/>
              <a:ext cx="1371600" cy="228600"/>
            </a:xfrm>
            <a:prstGeom prst="rightArrow">
              <a:avLst>
                <a:gd name="adj1" fmla="val 50000"/>
                <a:gd name="adj2" fmla="val 88889"/>
              </a:avLst>
            </a:prstGeom>
            <a:solidFill>
              <a:schemeClr val="accent1"/>
            </a:solidFill>
            <a:ln>
              <a:noFill/>
            </a:ln>
            <a:effectLst/>
          </p:spPr>
          <p:txBody>
            <a:bodyPr wrap="none" lIns="45720" rIns="45720" anchor="ctr"/>
            <a:lstStyle/>
            <a:p>
              <a:endParaRPr lang="zh-CN" altLang="zh-CN" sz="1400" b="1"/>
            </a:p>
          </p:txBody>
        </p:sp>
        <p:sp>
          <p:nvSpPr>
            <p:cNvPr id="1054267" name="AutoShape 45"/>
            <p:cNvSpPr>
              <a:spLocks noChangeArrowheads="1"/>
            </p:cNvSpPr>
            <p:nvPr/>
          </p:nvSpPr>
          <p:spPr bwMode="auto">
            <a:xfrm>
              <a:off x="4267200" y="3597275"/>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268" name="Rectangle 46"/>
            <p:cNvSpPr>
              <a:spLocks noChangeArrowheads="1"/>
            </p:cNvSpPr>
            <p:nvPr/>
          </p:nvSpPr>
          <p:spPr bwMode="auto">
            <a:xfrm>
              <a:off x="4953000" y="3581400"/>
              <a:ext cx="1015683" cy="303249"/>
            </a:xfrm>
            <a:prstGeom prst="rect">
              <a:avLst/>
            </a:prstGeom>
            <a:noFill/>
            <a:ln>
              <a:noFill/>
            </a:ln>
            <a:effectLst/>
          </p:spPr>
          <p:txBody>
            <a:bodyPr wrap="none" lIns="45720" rIns="45720">
              <a:spAutoFit/>
            </a:bodyPr>
            <a:lstStyle/>
            <a:p>
              <a:pPr algn="l"/>
              <a:r>
                <a:rPr lang="en-US" altLang="zh-CN" sz="1000"/>
                <a:t>B1.</a:t>
              </a:r>
              <a:r>
                <a:rPr lang="zh-CN" altLang="en-US" sz="1000"/>
                <a:t>人力资源事务管理</a:t>
              </a:r>
              <a:endParaRPr lang="zh-CN" altLang="en-US" sz="1000"/>
            </a:p>
          </p:txBody>
        </p:sp>
        <p:sp>
          <p:nvSpPr>
            <p:cNvPr id="1054269" name="Rectangle 47"/>
            <p:cNvSpPr>
              <a:spLocks noChangeArrowheads="1"/>
            </p:cNvSpPr>
            <p:nvPr/>
          </p:nvSpPr>
          <p:spPr bwMode="auto">
            <a:xfrm>
              <a:off x="4267200" y="3946525"/>
              <a:ext cx="916301" cy="303249"/>
            </a:xfrm>
            <a:prstGeom prst="rect">
              <a:avLst/>
            </a:prstGeom>
            <a:noFill/>
            <a:ln>
              <a:noFill/>
            </a:ln>
            <a:effectLst/>
          </p:spPr>
          <p:txBody>
            <a:bodyPr wrap="none" lIns="45720" rIns="45720">
              <a:spAutoFit/>
            </a:bodyPr>
            <a:lstStyle/>
            <a:p>
              <a:pPr algn="l"/>
              <a:r>
                <a:rPr lang="en-US" altLang="zh-CN" sz="1000"/>
                <a:t>B2.</a:t>
              </a:r>
              <a:r>
                <a:rPr lang="zh-CN" altLang="en-US" sz="1000"/>
                <a:t>办公自助与协作</a:t>
              </a:r>
              <a:endParaRPr lang="zh-CN" altLang="en-US" sz="1000"/>
            </a:p>
          </p:txBody>
        </p:sp>
        <p:sp>
          <p:nvSpPr>
            <p:cNvPr id="1054270" name="AutoShape 48" descr="深色竖线"/>
            <p:cNvSpPr>
              <a:spLocks noChangeArrowheads="1"/>
            </p:cNvSpPr>
            <p:nvPr/>
          </p:nvSpPr>
          <p:spPr bwMode="auto">
            <a:xfrm>
              <a:off x="1524000" y="3990975"/>
              <a:ext cx="2743200" cy="184150"/>
            </a:xfrm>
            <a:prstGeom prst="rightArrow">
              <a:avLst>
                <a:gd name="adj1" fmla="val 59741"/>
                <a:gd name="adj2" fmla="val 79310"/>
              </a:avLst>
            </a:prstGeom>
            <a:pattFill prst="dkVert">
              <a:fgClr>
                <a:schemeClr val="accent1"/>
              </a:fgClr>
              <a:bgClr>
                <a:schemeClr val="bg1"/>
              </a:bgClr>
            </a:pattFill>
            <a:ln>
              <a:noFill/>
            </a:ln>
            <a:effectLst/>
          </p:spPr>
          <p:txBody>
            <a:bodyPr wrap="none" lIns="45720" rIns="45720" anchor="ctr"/>
            <a:lstStyle/>
            <a:p>
              <a:endParaRPr lang="zh-CN" altLang="zh-CN" sz="1400" b="1"/>
            </a:p>
          </p:txBody>
        </p:sp>
        <p:sp>
          <p:nvSpPr>
            <p:cNvPr id="1054271" name="Rectangle 49"/>
            <p:cNvSpPr>
              <a:spLocks noChangeArrowheads="1"/>
            </p:cNvSpPr>
            <p:nvPr/>
          </p:nvSpPr>
          <p:spPr bwMode="auto">
            <a:xfrm>
              <a:off x="3657600" y="4267200"/>
              <a:ext cx="816918" cy="303249"/>
            </a:xfrm>
            <a:prstGeom prst="rect">
              <a:avLst/>
            </a:prstGeom>
            <a:noFill/>
            <a:ln>
              <a:noFill/>
            </a:ln>
            <a:effectLst/>
          </p:spPr>
          <p:txBody>
            <a:bodyPr wrap="none" lIns="45720" rIns="45720">
              <a:spAutoFit/>
            </a:bodyPr>
            <a:lstStyle/>
            <a:p>
              <a:pPr algn="l"/>
              <a:r>
                <a:rPr lang="en-US" altLang="zh-CN" sz="1000"/>
                <a:t>B3.</a:t>
              </a:r>
              <a:r>
                <a:rPr lang="zh-CN" altLang="en-US" sz="1000"/>
                <a:t>企业内部门户</a:t>
              </a:r>
              <a:endParaRPr lang="zh-CN" altLang="en-US" sz="1000"/>
            </a:p>
          </p:txBody>
        </p:sp>
        <p:sp>
          <p:nvSpPr>
            <p:cNvPr id="1054272" name="Rectangle 50"/>
            <p:cNvSpPr>
              <a:spLocks noChangeArrowheads="1"/>
            </p:cNvSpPr>
            <p:nvPr/>
          </p:nvSpPr>
          <p:spPr bwMode="auto">
            <a:xfrm>
              <a:off x="2895600" y="4632325"/>
              <a:ext cx="788988" cy="303250"/>
            </a:xfrm>
            <a:prstGeom prst="rect">
              <a:avLst/>
            </a:prstGeom>
            <a:noFill/>
            <a:ln>
              <a:noFill/>
            </a:ln>
            <a:effectLst/>
          </p:spPr>
          <p:txBody>
            <a:bodyPr lIns="45720" rIns="45720">
              <a:spAutoFit/>
            </a:bodyPr>
            <a:lstStyle/>
            <a:p>
              <a:pPr algn="l"/>
              <a:r>
                <a:rPr lang="en-US" altLang="zh-CN" sz="1000"/>
                <a:t>B4.</a:t>
              </a:r>
              <a:r>
                <a:rPr lang="zh-CN" altLang="en-US" sz="1000"/>
                <a:t>企业网站</a:t>
              </a:r>
              <a:endParaRPr lang="zh-CN" altLang="en-US" sz="1000"/>
            </a:p>
          </p:txBody>
        </p:sp>
        <p:sp>
          <p:nvSpPr>
            <p:cNvPr id="1054273" name="Rectangle 51"/>
            <p:cNvSpPr>
              <a:spLocks noChangeArrowheads="1"/>
            </p:cNvSpPr>
            <p:nvPr/>
          </p:nvSpPr>
          <p:spPr bwMode="auto">
            <a:xfrm>
              <a:off x="8077200" y="4724400"/>
              <a:ext cx="816918" cy="303250"/>
            </a:xfrm>
            <a:prstGeom prst="rect">
              <a:avLst/>
            </a:prstGeom>
            <a:noFill/>
            <a:ln>
              <a:noFill/>
            </a:ln>
            <a:effectLst/>
          </p:spPr>
          <p:txBody>
            <a:bodyPr wrap="none" lIns="45720" rIns="45720">
              <a:spAutoFit/>
            </a:bodyPr>
            <a:lstStyle/>
            <a:p>
              <a:pPr algn="l"/>
              <a:r>
                <a:rPr lang="en-US" altLang="zh-CN" sz="1000"/>
                <a:t>B5.</a:t>
              </a:r>
              <a:r>
                <a:rPr lang="zh-CN" altLang="en-US" sz="1000"/>
                <a:t>企业知识管理</a:t>
              </a:r>
              <a:endParaRPr lang="zh-CN" altLang="en-US" sz="1000"/>
            </a:p>
          </p:txBody>
        </p:sp>
        <p:sp>
          <p:nvSpPr>
            <p:cNvPr id="1054274" name="AutoShape 53"/>
            <p:cNvSpPr>
              <a:spLocks noChangeArrowheads="1"/>
            </p:cNvSpPr>
            <p:nvPr/>
          </p:nvSpPr>
          <p:spPr bwMode="auto">
            <a:xfrm>
              <a:off x="2209800" y="4648200"/>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275" name="AutoShape 54"/>
            <p:cNvSpPr>
              <a:spLocks noChangeArrowheads="1"/>
            </p:cNvSpPr>
            <p:nvPr/>
          </p:nvSpPr>
          <p:spPr bwMode="auto">
            <a:xfrm>
              <a:off x="7010400" y="4876800"/>
              <a:ext cx="1371600" cy="228600"/>
            </a:xfrm>
            <a:prstGeom prst="rightArrow">
              <a:avLst>
                <a:gd name="adj1" fmla="val 50000"/>
                <a:gd name="adj2" fmla="val 81417"/>
              </a:avLst>
            </a:prstGeom>
            <a:solidFill>
              <a:schemeClr val="accent1"/>
            </a:solidFill>
            <a:ln>
              <a:noFill/>
            </a:ln>
            <a:effectLst/>
          </p:spPr>
          <p:txBody>
            <a:bodyPr wrap="none" lIns="45720" rIns="45720" anchor="ctr"/>
            <a:lstStyle/>
            <a:p>
              <a:endParaRPr lang="zh-CN" altLang="zh-CN" sz="1400" b="1"/>
            </a:p>
          </p:txBody>
        </p:sp>
        <p:sp>
          <p:nvSpPr>
            <p:cNvPr id="1054276" name="Rectangle 55"/>
            <p:cNvSpPr>
              <a:spLocks noChangeArrowheads="1"/>
            </p:cNvSpPr>
            <p:nvPr/>
          </p:nvSpPr>
          <p:spPr bwMode="auto">
            <a:xfrm>
              <a:off x="5562600" y="5410200"/>
              <a:ext cx="816919" cy="303249"/>
            </a:xfrm>
            <a:prstGeom prst="rect">
              <a:avLst/>
            </a:prstGeom>
            <a:noFill/>
            <a:ln>
              <a:noFill/>
            </a:ln>
            <a:effectLst/>
          </p:spPr>
          <p:txBody>
            <a:bodyPr wrap="none" lIns="45720" rIns="45720">
              <a:spAutoFit/>
            </a:bodyPr>
            <a:lstStyle/>
            <a:p>
              <a:pPr algn="l"/>
              <a:r>
                <a:rPr lang="en-US" altLang="zh-CN" sz="1000"/>
                <a:t>C1.</a:t>
              </a:r>
              <a:r>
                <a:rPr lang="zh-CN" altLang="en-US" sz="1000"/>
                <a:t>数据交换平台</a:t>
              </a:r>
              <a:endParaRPr lang="zh-CN" altLang="en-US" sz="1000"/>
            </a:p>
          </p:txBody>
        </p:sp>
        <p:sp>
          <p:nvSpPr>
            <p:cNvPr id="1054277" name="AutoShape 56" descr="深色竖线"/>
            <p:cNvSpPr>
              <a:spLocks noChangeArrowheads="1"/>
            </p:cNvSpPr>
            <p:nvPr/>
          </p:nvSpPr>
          <p:spPr bwMode="auto">
            <a:xfrm>
              <a:off x="7010400" y="5715000"/>
              <a:ext cx="1371600" cy="228600"/>
            </a:xfrm>
            <a:prstGeom prst="rightArrow">
              <a:avLst>
                <a:gd name="adj1" fmla="val 50000"/>
                <a:gd name="adj2" fmla="val 81417"/>
              </a:avLst>
            </a:prstGeom>
            <a:pattFill prst="dkVert">
              <a:fgClr>
                <a:schemeClr val="accent1"/>
              </a:fgClr>
              <a:bgClr>
                <a:schemeClr val="bg1"/>
              </a:bgClr>
            </a:pattFill>
            <a:ln>
              <a:noFill/>
            </a:ln>
            <a:effectLst/>
          </p:spPr>
          <p:txBody>
            <a:bodyPr wrap="none" lIns="45720" rIns="45720" anchor="ctr"/>
            <a:lstStyle/>
            <a:p>
              <a:endParaRPr lang="zh-CN" altLang="zh-CN" sz="1400" b="1"/>
            </a:p>
          </p:txBody>
        </p:sp>
        <p:sp>
          <p:nvSpPr>
            <p:cNvPr id="1054278" name="AutoShape 57" descr="深色竖线"/>
            <p:cNvSpPr>
              <a:spLocks noChangeArrowheads="1"/>
            </p:cNvSpPr>
            <p:nvPr/>
          </p:nvSpPr>
          <p:spPr bwMode="auto">
            <a:xfrm>
              <a:off x="2209800" y="5410200"/>
              <a:ext cx="3429000" cy="228600"/>
            </a:xfrm>
            <a:prstGeom prst="rightArrow">
              <a:avLst>
                <a:gd name="adj1" fmla="val 61111"/>
                <a:gd name="adj2" fmla="val 120833"/>
              </a:avLst>
            </a:prstGeom>
            <a:pattFill prst="dkVert">
              <a:fgClr>
                <a:schemeClr val="accent1"/>
              </a:fgClr>
              <a:bgClr>
                <a:schemeClr val="bg1"/>
              </a:bgClr>
            </a:pattFill>
            <a:ln>
              <a:noFill/>
            </a:ln>
            <a:effectLst/>
          </p:spPr>
          <p:txBody>
            <a:bodyPr wrap="none" lIns="45720" rIns="45720" anchor="ctr"/>
            <a:lstStyle/>
            <a:p>
              <a:endParaRPr lang="zh-CN" altLang="zh-CN" sz="1400" b="1"/>
            </a:p>
          </p:txBody>
        </p:sp>
        <p:sp>
          <p:nvSpPr>
            <p:cNvPr id="1054279" name="Rectangle 58"/>
            <p:cNvSpPr>
              <a:spLocks noChangeArrowheads="1"/>
            </p:cNvSpPr>
            <p:nvPr/>
          </p:nvSpPr>
          <p:spPr bwMode="auto">
            <a:xfrm>
              <a:off x="1219200" y="6019800"/>
              <a:ext cx="609600" cy="228600"/>
            </a:xfrm>
            <a:prstGeom prst="rect">
              <a:avLst/>
            </a:prstGeom>
            <a:noFill/>
            <a:ln>
              <a:noFill/>
            </a:ln>
            <a:effectLst/>
          </p:spPr>
          <p:txBody>
            <a:bodyPr lIns="45720" rIns="45720">
              <a:spAutoFit/>
            </a:bodyPr>
            <a:lstStyle/>
            <a:p>
              <a:pPr algn="l"/>
              <a:r>
                <a:rPr lang="en-US" altLang="zh-CN" sz="900"/>
                <a:t>2010/6</a:t>
              </a:r>
              <a:endParaRPr lang="en-US" altLang="zh-CN" sz="900"/>
            </a:p>
          </p:txBody>
        </p:sp>
        <p:sp>
          <p:nvSpPr>
            <p:cNvPr id="1054280" name="Rectangle 59"/>
            <p:cNvSpPr>
              <a:spLocks noChangeArrowheads="1"/>
            </p:cNvSpPr>
            <p:nvPr/>
          </p:nvSpPr>
          <p:spPr bwMode="auto">
            <a:xfrm>
              <a:off x="3352800" y="6019800"/>
              <a:ext cx="533400" cy="228600"/>
            </a:xfrm>
            <a:prstGeom prst="rect">
              <a:avLst/>
            </a:prstGeom>
            <a:noFill/>
            <a:ln>
              <a:noFill/>
            </a:ln>
            <a:effectLst/>
          </p:spPr>
          <p:txBody>
            <a:bodyPr lIns="45720" rIns="45720">
              <a:spAutoFit/>
            </a:bodyPr>
            <a:lstStyle/>
            <a:p>
              <a:pPr algn="l"/>
              <a:r>
                <a:rPr lang="en-US" altLang="zh-CN" sz="900"/>
                <a:t>2012/1</a:t>
              </a:r>
              <a:endParaRPr lang="en-US" altLang="zh-CN" sz="900"/>
            </a:p>
          </p:txBody>
        </p:sp>
        <p:sp>
          <p:nvSpPr>
            <p:cNvPr id="1054281" name="Rectangle 60"/>
            <p:cNvSpPr>
              <a:spLocks noChangeArrowheads="1"/>
            </p:cNvSpPr>
            <p:nvPr/>
          </p:nvSpPr>
          <p:spPr bwMode="auto">
            <a:xfrm>
              <a:off x="4038600" y="6019800"/>
              <a:ext cx="533400" cy="228600"/>
            </a:xfrm>
            <a:prstGeom prst="rect">
              <a:avLst/>
            </a:prstGeom>
            <a:noFill/>
            <a:ln>
              <a:noFill/>
            </a:ln>
            <a:effectLst/>
          </p:spPr>
          <p:txBody>
            <a:bodyPr lIns="45720" rIns="45720">
              <a:spAutoFit/>
            </a:bodyPr>
            <a:lstStyle/>
            <a:p>
              <a:pPr algn="l"/>
              <a:r>
                <a:rPr lang="en-US" altLang="zh-CN" sz="900"/>
                <a:t>2012/6</a:t>
              </a:r>
              <a:endParaRPr lang="en-US" altLang="zh-CN" sz="900"/>
            </a:p>
          </p:txBody>
        </p:sp>
        <p:sp>
          <p:nvSpPr>
            <p:cNvPr id="1054282" name="Rectangle 61"/>
            <p:cNvSpPr>
              <a:spLocks noChangeArrowheads="1"/>
            </p:cNvSpPr>
            <p:nvPr/>
          </p:nvSpPr>
          <p:spPr bwMode="auto">
            <a:xfrm>
              <a:off x="4724400" y="6019800"/>
              <a:ext cx="533400" cy="228600"/>
            </a:xfrm>
            <a:prstGeom prst="rect">
              <a:avLst/>
            </a:prstGeom>
            <a:noFill/>
            <a:ln>
              <a:noFill/>
            </a:ln>
            <a:effectLst/>
          </p:spPr>
          <p:txBody>
            <a:bodyPr lIns="45720" rIns="45720">
              <a:spAutoFit/>
            </a:bodyPr>
            <a:lstStyle/>
            <a:p>
              <a:pPr algn="l"/>
              <a:r>
                <a:rPr lang="en-US" altLang="zh-CN" sz="900"/>
                <a:t>2013/1</a:t>
              </a:r>
              <a:endParaRPr lang="en-US" altLang="zh-CN" sz="900"/>
            </a:p>
          </p:txBody>
        </p:sp>
        <p:sp>
          <p:nvSpPr>
            <p:cNvPr id="1054283" name="Rectangle 62"/>
            <p:cNvSpPr>
              <a:spLocks noChangeArrowheads="1"/>
            </p:cNvSpPr>
            <p:nvPr/>
          </p:nvSpPr>
          <p:spPr bwMode="auto">
            <a:xfrm>
              <a:off x="5410200" y="6019800"/>
              <a:ext cx="533400" cy="228600"/>
            </a:xfrm>
            <a:prstGeom prst="rect">
              <a:avLst/>
            </a:prstGeom>
            <a:noFill/>
            <a:ln>
              <a:noFill/>
            </a:ln>
            <a:effectLst/>
          </p:spPr>
          <p:txBody>
            <a:bodyPr lIns="45720" rIns="45720">
              <a:spAutoFit/>
            </a:bodyPr>
            <a:lstStyle/>
            <a:p>
              <a:pPr algn="l"/>
              <a:r>
                <a:rPr lang="en-US" altLang="zh-CN" sz="900"/>
                <a:t>2013/6</a:t>
              </a:r>
              <a:endParaRPr lang="en-US" altLang="zh-CN" sz="900"/>
            </a:p>
          </p:txBody>
        </p:sp>
        <p:sp>
          <p:nvSpPr>
            <p:cNvPr id="1054284" name="Rectangle 63"/>
            <p:cNvSpPr>
              <a:spLocks noChangeArrowheads="1"/>
            </p:cNvSpPr>
            <p:nvPr/>
          </p:nvSpPr>
          <p:spPr bwMode="auto">
            <a:xfrm>
              <a:off x="6096000" y="6019800"/>
              <a:ext cx="533400" cy="228600"/>
            </a:xfrm>
            <a:prstGeom prst="rect">
              <a:avLst/>
            </a:prstGeom>
            <a:noFill/>
            <a:ln>
              <a:noFill/>
            </a:ln>
            <a:effectLst/>
          </p:spPr>
          <p:txBody>
            <a:bodyPr lIns="45720" rIns="45720">
              <a:spAutoFit/>
            </a:bodyPr>
            <a:lstStyle/>
            <a:p>
              <a:pPr algn="l"/>
              <a:r>
                <a:rPr lang="en-US" altLang="zh-CN" sz="900"/>
                <a:t>2014/1</a:t>
              </a:r>
              <a:endParaRPr lang="en-US" altLang="zh-CN" sz="900"/>
            </a:p>
          </p:txBody>
        </p:sp>
        <p:sp>
          <p:nvSpPr>
            <p:cNvPr id="1054285" name="Rectangle 64"/>
            <p:cNvSpPr>
              <a:spLocks noChangeArrowheads="1"/>
            </p:cNvSpPr>
            <p:nvPr/>
          </p:nvSpPr>
          <p:spPr bwMode="auto">
            <a:xfrm>
              <a:off x="6781800" y="6019800"/>
              <a:ext cx="533400" cy="228600"/>
            </a:xfrm>
            <a:prstGeom prst="rect">
              <a:avLst/>
            </a:prstGeom>
            <a:noFill/>
            <a:ln>
              <a:noFill/>
            </a:ln>
            <a:effectLst/>
          </p:spPr>
          <p:txBody>
            <a:bodyPr lIns="45720" rIns="45720">
              <a:spAutoFit/>
            </a:bodyPr>
            <a:lstStyle/>
            <a:p>
              <a:pPr algn="l"/>
              <a:r>
                <a:rPr lang="en-US" altLang="zh-CN" sz="900"/>
                <a:t>2014/6</a:t>
              </a:r>
              <a:endParaRPr lang="en-US" altLang="zh-CN" sz="900"/>
            </a:p>
          </p:txBody>
        </p:sp>
        <p:sp>
          <p:nvSpPr>
            <p:cNvPr id="1054286" name="Rectangle 65"/>
            <p:cNvSpPr>
              <a:spLocks noChangeArrowheads="1"/>
            </p:cNvSpPr>
            <p:nvPr/>
          </p:nvSpPr>
          <p:spPr bwMode="auto">
            <a:xfrm>
              <a:off x="7391400" y="6019800"/>
              <a:ext cx="533400" cy="228600"/>
            </a:xfrm>
            <a:prstGeom prst="rect">
              <a:avLst/>
            </a:prstGeom>
            <a:noFill/>
            <a:ln>
              <a:noFill/>
            </a:ln>
            <a:effectLst/>
          </p:spPr>
          <p:txBody>
            <a:bodyPr lIns="45720" rIns="45720">
              <a:spAutoFit/>
            </a:bodyPr>
            <a:lstStyle/>
            <a:p>
              <a:pPr algn="l"/>
              <a:r>
                <a:rPr lang="en-US" altLang="zh-CN" sz="900"/>
                <a:t>2015/1</a:t>
              </a:r>
              <a:endParaRPr lang="en-US" altLang="zh-CN" sz="900"/>
            </a:p>
          </p:txBody>
        </p:sp>
        <p:sp>
          <p:nvSpPr>
            <p:cNvPr id="1054287" name="Rectangle 66"/>
            <p:cNvSpPr>
              <a:spLocks noChangeArrowheads="1"/>
            </p:cNvSpPr>
            <p:nvPr/>
          </p:nvSpPr>
          <p:spPr bwMode="auto">
            <a:xfrm>
              <a:off x="8077200" y="6019800"/>
              <a:ext cx="533400" cy="228600"/>
            </a:xfrm>
            <a:prstGeom prst="rect">
              <a:avLst/>
            </a:prstGeom>
            <a:noFill/>
            <a:ln>
              <a:noFill/>
            </a:ln>
            <a:effectLst/>
          </p:spPr>
          <p:txBody>
            <a:bodyPr lIns="45720" rIns="45720">
              <a:spAutoFit/>
            </a:bodyPr>
            <a:lstStyle/>
            <a:p>
              <a:pPr algn="l"/>
              <a:r>
                <a:rPr lang="en-US" altLang="zh-CN" sz="900"/>
                <a:t>2015/6</a:t>
              </a:r>
              <a:endParaRPr lang="en-US" altLang="zh-CN" sz="900"/>
            </a:p>
          </p:txBody>
        </p:sp>
        <p:grpSp>
          <p:nvGrpSpPr>
            <p:cNvPr id="761" name="Group 67"/>
            <p:cNvGrpSpPr/>
            <p:nvPr/>
          </p:nvGrpSpPr>
          <p:grpSpPr bwMode="auto">
            <a:xfrm>
              <a:off x="6934200" y="457200"/>
              <a:ext cx="2057400" cy="661987"/>
              <a:chOff x="4368" y="288"/>
              <a:chExt cx="1296" cy="417"/>
            </a:xfrm>
          </p:grpSpPr>
          <p:sp>
            <p:nvSpPr>
              <p:cNvPr id="1054288" name="Rectangle 68"/>
              <p:cNvSpPr>
                <a:spLocks noChangeArrowheads="1"/>
              </p:cNvSpPr>
              <p:nvPr/>
            </p:nvSpPr>
            <p:spPr bwMode="auto">
              <a:xfrm>
                <a:off x="4368" y="288"/>
                <a:ext cx="1296" cy="384"/>
              </a:xfrm>
              <a:prstGeom prst="rect">
                <a:avLst/>
              </a:prstGeom>
              <a:noFill/>
              <a:ln w="12700" algn="ctr">
                <a:solidFill>
                  <a:schemeClr val="tx2"/>
                </a:solidFill>
                <a:miter lim="800000"/>
              </a:ln>
              <a:effectLst/>
            </p:spPr>
            <p:txBody>
              <a:bodyPr wrap="none" lIns="45720" rIns="45720" anchor="ctr"/>
              <a:lstStyle/>
              <a:p>
                <a:endParaRPr lang="zh-CN" altLang="zh-CN"/>
              </a:p>
            </p:txBody>
          </p:sp>
          <p:sp>
            <p:nvSpPr>
              <p:cNvPr id="1054289" name="AutoShape 69"/>
              <p:cNvSpPr>
                <a:spLocks noChangeArrowheads="1"/>
              </p:cNvSpPr>
              <p:nvPr/>
            </p:nvSpPr>
            <p:spPr bwMode="auto">
              <a:xfrm>
                <a:off x="4416" y="336"/>
                <a:ext cx="432" cy="144"/>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sp>
            <p:nvSpPr>
              <p:cNvPr id="1054290" name="AutoShape 70" descr="深色竖线"/>
              <p:cNvSpPr>
                <a:spLocks noChangeArrowheads="1"/>
              </p:cNvSpPr>
              <p:nvPr/>
            </p:nvSpPr>
            <p:spPr bwMode="auto">
              <a:xfrm>
                <a:off x="4416" y="490"/>
                <a:ext cx="432" cy="182"/>
              </a:xfrm>
              <a:prstGeom prst="rightArrow">
                <a:avLst>
                  <a:gd name="adj1" fmla="val 49454"/>
                  <a:gd name="adj2" fmla="val 53297"/>
                </a:avLst>
              </a:prstGeom>
              <a:pattFill prst="dkVert">
                <a:fgClr>
                  <a:schemeClr val="accent1"/>
                </a:fgClr>
                <a:bgClr>
                  <a:schemeClr val="bg1"/>
                </a:bgClr>
              </a:pattFill>
              <a:ln>
                <a:noFill/>
              </a:ln>
              <a:effectLst/>
            </p:spPr>
            <p:txBody>
              <a:bodyPr wrap="none" lIns="45720" rIns="45720" anchor="ctr"/>
              <a:lstStyle/>
              <a:p>
                <a:endParaRPr lang="zh-CN" altLang="zh-CN" sz="1400" b="1"/>
              </a:p>
            </p:txBody>
          </p:sp>
          <p:sp>
            <p:nvSpPr>
              <p:cNvPr id="1054291" name="Rectangle 71"/>
              <p:cNvSpPr>
                <a:spLocks noChangeArrowheads="1"/>
              </p:cNvSpPr>
              <p:nvPr/>
            </p:nvSpPr>
            <p:spPr bwMode="auto">
              <a:xfrm>
                <a:off x="4877" y="483"/>
                <a:ext cx="571" cy="222"/>
              </a:xfrm>
              <a:prstGeom prst="rect">
                <a:avLst/>
              </a:prstGeom>
              <a:noFill/>
              <a:ln>
                <a:noFill/>
              </a:ln>
              <a:effectLst/>
            </p:spPr>
            <p:txBody>
              <a:bodyPr wrap="none" lIns="45720" rIns="45720">
                <a:spAutoFit/>
              </a:bodyPr>
              <a:lstStyle/>
              <a:p>
                <a:r>
                  <a:rPr lang="zh-CN" altLang="en-US" sz="1200" b="1">
                    <a:solidFill>
                      <a:schemeClr val="accent1"/>
                    </a:solidFill>
                  </a:rPr>
                  <a:t>分阶段实施项目</a:t>
                </a:r>
                <a:endParaRPr lang="zh-CN" altLang="en-US" sz="1200" b="1">
                  <a:solidFill>
                    <a:schemeClr val="accent1"/>
                  </a:solidFill>
                </a:endParaRPr>
              </a:p>
            </p:txBody>
          </p:sp>
          <p:sp>
            <p:nvSpPr>
              <p:cNvPr id="1054292" name="Rectangle 72"/>
              <p:cNvSpPr>
                <a:spLocks noChangeArrowheads="1"/>
              </p:cNvSpPr>
              <p:nvPr/>
            </p:nvSpPr>
            <p:spPr bwMode="auto">
              <a:xfrm>
                <a:off x="4886" y="307"/>
                <a:ext cx="496" cy="222"/>
              </a:xfrm>
              <a:prstGeom prst="rect">
                <a:avLst/>
              </a:prstGeom>
              <a:noFill/>
              <a:ln>
                <a:noFill/>
              </a:ln>
              <a:effectLst/>
            </p:spPr>
            <p:txBody>
              <a:bodyPr wrap="none" lIns="45720" rIns="45720">
                <a:spAutoFit/>
              </a:bodyPr>
              <a:lstStyle/>
              <a:p>
                <a:r>
                  <a:rPr lang="zh-CN" altLang="en-US" sz="1200" b="1">
                    <a:solidFill>
                      <a:schemeClr val="accent1"/>
                    </a:solidFill>
                  </a:rPr>
                  <a:t>整体实施项目</a:t>
                </a:r>
                <a:endParaRPr lang="zh-CN" altLang="en-US" sz="1200" b="1">
                  <a:solidFill>
                    <a:schemeClr val="accent1"/>
                  </a:solidFill>
                </a:endParaRPr>
              </a:p>
            </p:txBody>
          </p:sp>
        </p:grpSp>
        <p:sp>
          <p:nvSpPr>
            <p:cNvPr id="1054293" name="AutoShape 76" descr="深色竖线"/>
            <p:cNvSpPr>
              <a:spLocks noChangeArrowheads="1"/>
            </p:cNvSpPr>
            <p:nvPr/>
          </p:nvSpPr>
          <p:spPr bwMode="auto">
            <a:xfrm>
              <a:off x="2209800" y="4343400"/>
              <a:ext cx="1371600" cy="228600"/>
            </a:xfrm>
            <a:prstGeom prst="rightArrow">
              <a:avLst>
                <a:gd name="adj1" fmla="val 50000"/>
                <a:gd name="adj2" fmla="val 81417"/>
              </a:avLst>
            </a:prstGeom>
            <a:pattFill prst="dkVert">
              <a:fgClr>
                <a:schemeClr val="accent1"/>
              </a:fgClr>
              <a:bgClr>
                <a:schemeClr val="bg1"/>
              </a:bgClr>
            </a:pattFill>
            <a:ln>
              <a:noFill/>
            </a:ln>
            <a:effectLst/>
          </p:spPr>
          <p:txBody>
            <a:bodyPr wrap="none" lIns="45720" rIns="45720" anchor="ctr"/>
            <a:lstStyle/>
            <a:p>
              <a:endParaRPr lang="zh-CN" altLang="zh-CN" sz="1400" b="1"/>
            </a:p>
          </p:txBody>
        </p:sp>
        <p:cxnSp>
          <p:nvCxnSpPr>
            <p:cNvPr id="3145900" name="AutoShape 77"/>
            <p:cNvCxnSpPr>
              <a:cxnSpLocks noChangeShapeType="1"/>
              <a:stCxn id="1054263" idx="2"/>
              <a:endCxn id="1054264" idx="1"/>
            </p:cNvCxnSpPr>
            <p:nvPr/>
          </p:nvCxnSpPr>
          <p:spPr bwMode="auto">
            <a:xfrm rot="16200000" flipH="1">
              <a:off x="2677318" y="1945482"/>
              <a:ext cx="944563" cy="863600"/>
            </a:xfrm>
            <a:prstGeom prst="bentConnector2">
              <a:avLst/>
            </a:prstGeom>
            <a:noFill/>
            <a:ln w="12700">
              <a:solidFill>
                <a:schemeClr val="tx2"/>
              </a:solidFill>
              <a:miter lim="800000"/>
              <a:tailEnd type="triangle" w="med" len="med"/>
            </a:ln>
            <a:effectLst/>
          </p:spPr>
        </p:cxnSp>
        <p:cxnSp>
          <p:nvCxnSpPr>
            <p:cNvPr id="3145901" name="AutoShape 78"/>
            <p:cNvCxnSpPr>
              <a:cxnSpLocks noChangeShapeType="1"/>
              <a:stCxn id="1054263" idx="2"/>
              <a:endCxn id="1054265" idx="1"/>
            </p:cNvCxnSpPr>
            <p:nvPr/>
          </p:nvCxnSpPr>
          <p:spPr bwMode="auto">
            <a:xfrm rot="16200000" flipH="1">
              <a:off x="3206750" y="1416050"/>
              <a:ext cx="1257300" cy="2235200"/>
            </a:xfrm>
            <a:prstGeom prst="bentConnector2">
              <a:avLst/>
            </a:prstGeom>
            <a:noFill/>
            <a:ln w="12700">
              <a:solidFill>
                <a:schemeClr val="tx2"/>
              </a:solidFill>
              <a:miter lim="800000"/>
              <a:tailEnd type="triangle" w="med" len="med"/>
            </a:ln>
            <a:effectLst/>
          </p:spPr>
        </p:cxnSp>
        <p:cxnSp>
          <p:nvCxnSpPr>
            <p:cNvPr id="3145902" name="AutoShape 79"/>
            <p:cNvCxnSpPr>
              <a:cxnSpLocks noChangeShapeType="1"/>
              <a:stCxn id="1054295" idx="2"/>
              <a:endCxn id="1054265" idx="1"/>
            </p:cNvCxnSpPr>
            <p:nvPr/>
          </p:nvCxnSpPr>
          <p:spPr bwMode="auto">
            <a:xfrm rot="16200000" flipH="1">
              <a:off x="3400425" y="1609725"/>
              <a:ext cx="876300" cy="2228850"/>
            </a:xfrm>
            <a:prstGeom prst="bentConnector2">
              <a:avLst/>
            </a:prstGeom>
            <a:noFill/>
            <a:ln w="12700">
              <a:solidFill>
                <a:schemeClr val="tx2"/>
              </a:solidFill>
              <a:miter lim="800000"/>
              <a:tailEnd type="triangle" w="med" len="med"/>
            </a:ln>
            <a:effectLst/>
          </p:spPr>
        </p:cxnSp>
        <p:sp>
          <p:nvSpPr>
            <p:cNvPr id="1054294" name="AutoShape 41"/>
            <p:cNvSpPr>
              <a:spLocks noChangeArrowheads="1"/>
            </p:cNvSpPr>
            <p:nvPr/>
          </p:nvSpPr>
          <p:spPr bwMode="auto">
            <a:xfrm>
              <a:off x="2209800" y="2422525"/>
              <a:ext cx="1371600" cy="228600"/>
            </a:xfrm>
            <a:prstGeom prst="rightArrow">
              <a:avLst>
                <a:gd name="adj1" fmla="val 50000"/>
                <a:gd name="adj2" fmla="val 88889"/>
              </a:avLst>
            </a:prstGeom>
            <a:solidFill>
              <a:schemeClr val="accent1"/>
            </a:solidFill>
            <a:ln>
              <a:noFill/>
            </a:ln>
            <a:effectLst/>
          </p:spPr>
          <p:txBody>
            <a:bodyPr wrap="none" lIns="45720" rIns="45720" anchor="ctr"/>
            <a:lstStyle/>
            <a:p>
              <a:endParaRPr lang="zh-CN" altLang="zh-CN" sz="1400" b="1"/>
            </a:p>
          </p:txBody>
        </p:sp>
        <p:sp>
          <p:nvSpPr>
            <p:cNvPr id="1054295" name="AutoShape 75"/>
            <p:cNvSpPr>
              <a:spLocks noChangeArrowheads="1"/>
            </p:cNvSpPr>
            <p:nvPr/>
          </p:nvSpPr>
          <p:spPr bwMode="auto">
            <a:xfrm>
              <a:off x="2209800" y="2057400"/>
              <a:ext cx="685800" cy="228600"/>
            </a:xfrm>
            <a:prstGeom prst="rightArrow">
              <a:avLst>
                <a:gd name="adj1" fmla="val 50000"/>
                <a:gd name="adj2" fmla="val 75000"/>
              </a:avLst>
            </a:prstGeom>
            <a:solidFill>
              <a:schemeClr val="accent1"/>
            </a:solidFill>
            <a:ln>
              <a:noFill/>
            </a:ln>
            <a:effectLst/>
          </p:spPr>
          <p:txBody>
            <a:bodyPr wrap="none" lIns="45720" rIns="45720" anchor="ctr"/>
            <a:lstStyle/>
            <a:p>
              <a:endParaRPr lang="zh-CN" altLang="zh-CN" sz="1400" b="1"/>
            </a:p>
          </p:txBody>
        </p:sp>
      </p:gr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94354" name="对象 2" hidden="1"/>
          <p:cNvGraphicFramePr>
            <a:graphicFrameLocks noChangeAspect="1"/>
          </p:cNvGraphicFramePr>
          <p:nvPr>
            <p:custDataLst>
              <p:tags r:id="rId1"/>
            </p:custDataLst>
          </p:nvPr>
        </p:nvGraphicFramePr>
        <p:xfrm>
          <a:off x="1589" y="1589"/>
          <a:ext cx="1588" cy="1588"/>
        </p:xfrm>
        <a:graphic>
          <a:graphicData uri="http://schemas.openxmlformats.org/presentationml/2006/ole">
            <mc:AlternateContent xmlns:mc="http://schemas.openxmlformats.org/markup-compatibility/2006">
              <mc:Choice xmlns:v="urn:schemas-microsoft-com:vml" Requires="v">
                <p:oleObj spid="_x0000_s0" name="think-cell Slide" r:id="rId2" imgW="9525" imgH="9525" progId="TCLayout.ActiveDocument.1">
                  <p:embed/>
                </p:oleObj>
              </mc:Choice>
              <mc:Fallback>
                <p:oleObj name="think-cell Slide" r:id="rId2" imgW="9525" imgH="9525" progId="TCLayout.ActiveDocument.1">
                  <p:embed/>
                  <p:pic>
                    <p:nvPicPr>
                      <p:cNvPr id="0" name="对象 2" hidden="1"/>
                      <p:cNvPicPr/>
                      <p:nvPr/>
                    </p:nvPicPr>
                    <p:blipFill>
                      <a:blip r:embed="rId3"/>
                      <a:stretch>
                        <a:fillRect/>
                      </a:stretch>
                    </p:blipFill>
                    <p:spPr>
                      <a:xfrm>
                        <a:off x="1589" y="1589"/>
                        <a:ext cx="1588" cy="1588"/>
                      </a:xfrm>
                      <a:prstGeom prst="rect">
                        <a:avLst/>
                      </a:prstGeom>
                    </p:spPr>
                  </p:pic>
                </p:oleObj>
              </mc:Fallback>
            </mc:AlternateContent>
          </a:graphicData>
        </a:graphic>
      </p:graphicFrame>
      <p:sp>
        <p:nvSpPr>
          <p:cNvPr id="1054301" name="矩形 1" hidden="1"/>
          <p:cNvSpPr/>
          <p:nvPr>
            <p:custDataLst>
              <p:tags r:id="rId4"/>
            </p:custDataLst>
          </p:nvPr>
        </p:nvSpPr>
        <p:spPr>
          <a:xfrm>
            <a:off x="0" y="0"/>
            <a:ext cx="158750" cy="1587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gn="ctr">
              <a:lnSpc>
                <a:spcPct val="90000"/>
              </a:lnSpc>
              <a:spcBef>
                <a:spcPct val="0"/>
              </a:spcBef>
              <a:spcAft>
                <a:spcPct val="0"/>
              </a:spcAft>
            </a:pPr>
            <a:endParaRPr lang="en-US" altLang="zh-CN" sz="2400" dirty="0">
              <a:latin typeface="Arial" panose="020B0604020202020204" pitchFamily="34" charset="0"/>
              <a:ea typeface="微软雅黑" panose="020B0503020204020204" charset="-122"/>
              <a:cs typeface="+mj-cs"/>
              <a:sym typeface="Arial" panose="020B0604020202020204" pitchFamily="34" charset="0"/>
            </a:endParaRPr>
          </a:p>
        </p:txBody>
      </p:sp>
      <p:sp>
        <p:nvSpPr>
          <p:cNvPr id="1054302" name="标题 4"/>
          <p:cNvSpPr>
            <a:spLocks noGrp="1"/>
          </p:cNvSpPr>
          <p:nvPr>
            <p:ph type="ctrTitle"/>
          </p:nvPr>
        </p:nvSpPr>
        <p:spPr/>
        <p:txBody>
          <a:bodyPr/>
          <a:lstStyle/>
          <a:p>
            <a:r>
              <a:rPr lang="en-US" altLang="zh-CN" sz="8000" b="0" dirty="0">
                <a:latin typeface="Impact" panose="020B0806030902050204" pitchFamily="34" charset="0"/>
              </a:rPr>
              <a:t>Thank</a:t>
            </a:r>
            <a:r>
              <a:rPr lang="en-US" altLang="zh-CN" sz="8000" b="0" dirty="0">
                <a:solidFill>
                  <a:schemeClr val="accent5"/>
                </a:solidFill>
                <a:latin typeface="Impact" panose="020B0806030902050204" pitchFamily="34" charset="0"/>
              </a:rPr>
              <a:t>s</a:t>
            </a:r>
            <a:br>
              <a:rPr lang="en-US" altLang="zh-CN" dirty="0"/>
            </a:br>
            <a:endParaRPr lang="zh-CN" altLang="en-US" dirty="0"/>
          </a:p>
        </p:txBody>
      </p:sp>
    </p:spTree>
  </p:cSld>
  <p:clrMapOvr>
    <a:masterClrMapping/>
  </p:clrMapOvr>
</p:sld>
</file>

<file path=ppt/tags/tag1.xml><?xml version="1.0" encoding="utf-8"?>
<p:tagLst xmlns:p="http://schemas.openxmlformats.org/presentationml/2006/main">
  <p:tag name="ISLIDE.VECTOR" val="7c98afa2-9622-4ed8-84b9-5a61a5881ece"/>
</p:tagLst>
</file>

<file path=ppt/tags/tag2.xml><?xml version="1.0" encoding="utf-8"?>
<p:tagLst xmlns:p="http://schemas.openxmlformats.org/presentationml/2006/main">
  <p:tag name="ISLIDE.VECTOR" val="62a0234c-3beb-46f2-bd39-7e0bbc0a0fb7"/>
</p:tagLst>
</file>

<file path=ppt/tags/tag3.xml><?xml version="1.0" encoding="utf-8"?>
<p:tagLst xmlns:p="http://schemas.openxmlformats.org/presentationml/2006/main">
  <p:tag name="ISLIDE.VECTOR" val="ddf261e7-53b6-4548-86e9-6cda8be738ac"/>
</p:tagLst>
</file>

<file path=ppt/tags/tag4.xml><?xml version="1.0" encoding="utf-8"?>
<p:tagLst xmlns:p="http://schemas.openxmlformats.org/presentationml/2006/main">
  <p:tag name="ISLIDE.VECTOR" val="f947ff87-c07e-4601-81e8-8eb0fa723378"/>
</p:tagLst>
</file>

<file path=ppt/tags/tag5.xml><?xml version="1.0" encoding="utf-8"?>
<p:tagLst xmlns:p="http://schemas.openxmlformats.org/presentationml/2006/main">
  <p:tag name="ISLIDE.VECTOR" val="8dec1d28-8422-443c-a59e-cc9b781da2d9"/>
</p:tagLst>
</file>

<file path=ppt/tags/tag6.xml><?xml version="1.0" encoding="utf-8"?>
<p:tagLst xmlns:p="http://schemas.openxmlformats.org/presentationml/2006/main">
  <p:tag name="ISLIDE.VECTOR" val="56874b46-5193-4442-b0f4-0f1296462fc8"/>
</p:tagLst>
</file>

<file path=ppt/tags/tag7.xml><?xml version="1.0" encoding="utf-8"?>
<p:tagLst xmlns:p="http://schemas.openxmlformats.org/presentationml/2006/main">
  <p:tag name="ISLIDE.VECTOR" val="62435c87-6019-4225-b315-ff6db442b1bc"/>
</p:tagLst>
</file>

<file path=ppt/tags/tag8.xml><?xml version="1.0" encoding="utf-8"?>
<p:tagLst xmlns:p="http://schemas.openxmlformats.org/presentationml/2006/main">
  <p:tag name="ISLIDE.DIAGRAM" val="2826"/>
</p:tagLst>
</file>

<file path=ppt/tags/tag9.xml><?xml version="1.0" encoding="utf-8"?>
<p:tagLst xmlns:p="http://schemas.openxmlformats.org/presentationml/2006/main">
  <p:tag name="ISLIDE.DIAGRAM" val="2826"/>
</p:tagLst>
</file>

<file path=ppt/tags/tag10.xml><?xml version="1.0" encoding="utf-8"?>
<p:tagLst xmlns:p="http://schemas.openxmlformats.org/presentationml/2006/main">
  <p:tag name="THINKCELLSHAPEDONOTDELETE" val="thinkcellActiveDocDoNotDelete"/>
</p:tagLst>
</file>

<file path=ppt/tags/tag11.xml><?xml version="1.0" encoding="utf-8"?>
<p:tagLst xmlns:p="http://schemas.openxmlformats.org/presentationml/2006/main">
  <p:tag name="THINKCELLSHAPEDONOTDELETE" val="t1Smkff3fSzGMOuItfjj3Fw"/>
</p:tagLst>
</file>

<file path=ppt/tags/tag12.xml><?xml version="1.0" encoding="utf-8"?>
<p:tagLst xmlns:p="http://schemas.openxmlformats.org/presentationml/2006/main">
  <p:tag name="commondata" val="eyJoZGlkIjoiOWFmOTJhYmZjN2Q2NmE3OTk5ZDVhODE2MjY1MGJhNzUifQ=="/>
</p:tagLst>
</file>

<file path=ppt/theme/theme1.xml><?xml version="1.0" encoding="utf-8"?>
<a:theme xmlns:a="http://schemas.openxmlformats.org/drawingml/2006/main" name="主题5">
  <a:themeElements>
    <a:clrScheme name="蓝色暖调">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Temp">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自定义设计方案">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Arial Black-Arial">
      <a:majorFont>
        <a:latin typeface="Arial Black"/>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主题5">
  <a:themeElements>
    <a:clrScheme name="房利美">
      <a:dk1>
        <a:srgbClr val="000000"/>
      </a:dk1>
      <a:lt1>
        <a:srgbClr val="FFFFFF"/>
      </a:lt1>
      <a:dk2>
        <a:srgbClr val="768394"/>
      </a:dk2>
      <a:lt2>
        <a:srgbClr val="F0F0F0"/>
      </a:lt2>
      <a:accent1>
        <a:srgbClr val="57C4C2"/>
      </a:accent1>
      <a:accent2>
        <a:srgbClr val="40B5D5"/>
      </a:accent2>
      <a:accent3>
        <a:srgbClr val="FC9938"/>
      </a:accent3>
      <a:accent4>
        <a:srgbClr val="8EC8D1"/>
      </a:accent4>
      <a:accent5>
        <a:srgbClr val="67C5DF"/>
      </a:accent5>
      <a:accent6>
        <a:srgbClr val="7BE1CB"/>
      </a:accent6>
      <a:hlink>
        <a:srgbClr val="4276AA"/>
      </a:hlink>
      <a:folHlink>
        <a:srgbClr val="BFBFBF"/>
      </a:folHlink>
    </a:clrScheme>
    <a:fontScheme name="Temp">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主题5">
  <a:themeElements>
    <a:clrScheme name="房利美">
      <a:dk1>
        <a:srgbClr val="000000"/>
      </a:dk1>
      <a:lt1>
        <a:srgbClr val="FFFFFF"/>
      </a:lt1>
      <a:dk2>
        <a:srgbClr val="768394"/>
      </a:dk2>
      <a:lt2>
        <a:srgbClr val="F0F0F0"/>
      </a:lt2>
      <a:accent1>
        <a:srgbClr val="0150A2"/>
      </a:accent1>
      <a:accent2>
        <a:srgbClr val="59CDFF"/>
      </a:accent2>
      <a:accent3>
        <a:srgbClr val="4E158E"/>
      </a:accent3>
      <a:accent4>
        <a:srgbClr val="00B4FF"/>
      </a:accent4>
      <a:accent5>
        <a:srgbClr val="7D5CD0"/>
      </a:accent5>
      <a:accent6>
        <a:srgbClr val="4189D5"/>
      </a:accent6>
      <a:hlink>
        <a:srgbClr val="4276AA"/>
      </a:hlink>
      <a:folHlink>
        <a:srgbClr val="BFBFBF"/>
      </a:folHlink>
    </a:clrScheme>
    <a:fontScheme name="Temp">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房利美">
    <a:dk1>
      <a:srgbClr val="000000"/>
    </a:dk1>
    <a:lt1>
      <a:srgbClr val="FFFFFF"/>
    </a:lt1>
    <a:dk2>
      <a:srgbClr val="768394"/>
    </a:dk2>
    <a:lt2>
      <a:srgbClr val="F0F0F0"/>
    </a:lt2>
    <a:accent1>
      <a:srgbClr val="57C4C2"/>
    </a:accent1>
    <a:accent2>
      <a:srgbClr val="40B5D5"/>
    </a:accent2>
    <a:accent3>
      <a:srgbClr val="FC9938"/>
    </a:accent3>
    <a:accent4>
      <a:srgbClr val="8EC8D1"/>
    </a:accent4>
    <a:accent5>
      <a:srgbClr val="67C5DF"/>
    </a:accent5>
    <a:accent6>
      <a:srgbClr val="7BE1CB"/>
    </a:accent6>
    <a:hlink>
      <a:srgbClr val="4276AA"/>
    </a:hlink>
    <a:folHlink>
      <a:srgbClr val="BFBFBF"/>
    </a:folHlink>
  </a:clrScheme>
</a:themeOverride>
</file>

<file path=ppt/theme/themeOverride2.xml><?xml version="1.0" encoding="utf-8"?>
<a:themeOverride xmlns:a="http://schemas.openxmlformats.org/drawingml/2006/main">
  <a:clrScheme name="房利美">
    <a:dk1>
      <a:srgbClr val="000000"/>
    </a:dk1>
    <a:lt1>
      <a:srgbClr val="FFFFFF"/>
    </a:lt1>
    <a:dk2>
      <a:srgbClr val="768395"/>
    </a:dk2>
    <a:lt2>
      <a:srgbClr val="F0F0F0"/>
    </a:lt2>
    <a:accent1>
      <a:srgbClr val="0E659F"/>
    </a:accent1>
    <a:accent2>
      <a:srgbClr val="2058CE"/>
    </a:accent2>
    <a:accent3>
      <a:srgbClr val="497CE2"/>
    </a:accent3>
    <a:accent4>
      <a:srgbClr val="00A7FF"/>
    </a:accent4>
    <a:accent5>
      <a:srgbClr val="00DEFF"/>
    </a:accent5>
    <a:accent6>
      <a:srgbClr val="B2B3B4"/>
    </a:accent6>
    <a:hlink>
      <a:srgbClr val="046DA3"/>
    </a:hlink>
    <a:folHlink>
      <a:srgbClr val="BFBFBF"/>
    </a:folHlink>
  </a:clrScheme>
</a:themeOverride>
</file>

<file path=ppt/theme/themeOverride3.xml><?xml version="1.0" encoding="utf-8"?>
<a:themeOverride xmlns:a="http://schemas.openxmlformats.org/drawingml/2006/main">
  <a:clrScheme name="房利美">
    <a:dk1>
      <a:srgbClr val="000000"/>
    </a:dk1>
    <a:lt1>
      <a:srgbClr val="FFFFFF"/>
    </a:lt1>
    <a:dk2>
      <a:srgbClr val="768395"/>
    </a:dk2>
    <a:lt2>
      <a:srgbClr val="F0F0F0"/>
    </a:lt2>
    <a:accent1>
      <a:srgbClr val="0E659F"/>
    </a:accent1>
    <a:accent2>
      <a:srgbClr val="2058CE"/>
    </a:accent2>
    <a:accent3>
      <a:srgbClr val="497CE2"/>
    </a:accent3>
    <a:accent4>
      <a:srgbClr val="00A7FF"/>
    </a:accent4>
    <a:accent5>
      <a:srgbClr val="00DEFF"/>
    </a:accent5>
    <a:accent6>
      <a:srgbClr val="B2B3B4"/>
    </a:accent6>
    <a:hlink>
      <a:srgbClr val="046DA3"/>
    </a:hlink>
    <a:folHlink>
      <a:srgbClr val="BFBFBF"/>
    </a:folHlink>
  </a:clrScheme>
</a:themeOverride>
</file>

<file path=docProps/app.xml><?xml version="1.0" encoding="utf-8"?>
<Properties xmlns="http://schemas.openxmlformats.org/officeDocument/2006/extended-properties" xmlns:vt="http://schemas.openxmlformats.org/officeDocument/2006/docPropsVTypes">
  <TotalTime>0</TotalTime>
  <Words>46987</Words>
  <Application>WPS 演示</Application>
  <PresentationFormat>宽屏</PresentationFormat>
  <Paragraphs>7567</Paragraphs>
  <Slides>140</Slides>
  <Notes>0</Notes>
  <HiddenSlides>0</HiddenSlides>
  <MMClips>0</MMClips>
  <ScaleCrop>false</ScaleCrop>
  <HeadingPairs>
    <vt:vector size="8" baseType="variant">
      <vt:variant>
        <vt:lpstr>已用的字体</vt:lpstr>
      </vt:variant>
      <vt:variant>
        <vt:i4>24</vt:i4>
      </vt:variant>
      <vt:variant>
        <vt:lpstr>主题</vt:lpstr>
      </vt:variant>
      <vt:variant>
        <vt:i4>4</vt:i4>
      </vt:variant>
      <vt:variant>
        <vt:lpstr>嵌入 OLE 服务器</vt:lpstr>
      </vt:variant>
      <vt:variant>
        <vt:i4>11</vt:i4>
      </vt:variant>
      <vt:variant>
        <vt:lpstr>幻灯片标题</vt:lpstr>
      </vt:variant>
      <vt:variant>
        <vt:i4>140</vt:i4>
      </vt:variant>
    </vt:vector>
  </HeadingPairs>
  <TitlesOfParts>
    <vt:vector size="179" baseType="lpstr">
      <vt:lpstr>Arial</vt:lpstr>
      <vt:lpstr>宋体</vt:lpstr>
      <vt:lpstr>Wingdings</vt:lpstr>
      <vt:lpstr>微软雅黑</vt:lpstr>
      <vt:lpstr>Impact</vt:lpstr>
      <vt:lpstr>微软雅黑 Light</vt:lpstr>
      <vt:lpstr>Times New Roman</vt:lpstr>
      <vt:lpstr>Arial Unicode MS</vt:lpstr>
      <vt:lpstr>Calibri</vt:lpstr>
      <vt:lpstr>HY헤드라인M</vt:lpstr>
      <vt:lpstr>Malgun Gothic</vt:lpstr>
      <vt:lpstr>Wingdings 3</vt:lpstr>
      <vt:lpstr>Symbol</vt:lpstr>
      <vt:lpstr>CorpoS</vt:lpstr>
      <vt:lpstr>楷体_GB2312</vt:lpstr>
      <vt:lpstr>新宋体</vt:lpstr>
      <vt:lpstr>Verdana</vt:lpstr>
      <vt:lpstr>MS PGothic</vt:lpstr>
      <vt:lpstr>Arial Unicode MS</vt:lpstr>
      <vt:lpstr>Arial Narrow</vt:lpstr>
      <vt:lpstr>Segoe Print</vt:lpstr>
      <vt:lpstr>Arial</vt:lpstr>
      <vt:lpstr>Arial Black</vt:lpstr>
      <vt:lpstr>黑体</vt:lpstr>
      <vt:lpstr>主题5</vt:lpstr>
      <vt:lpstr>自定义设计方案</vt:lpstr>
      <vt:lpstr>1_主题5</vt:lpstr>
      <vt:lpstr>2_主题5</vt:lpstr>
      <vt:lpstr>Visio.Drawing.6</vt:lpstr>
      <vt:lpstr>Visio.Drawing.11</vt:lpstr>
      <vt:lpstr>TCLayout.ActiveDocument.1</vt:lpstr>
      <vt:lpstr>Visio.Drawing.6</vt:lpstr>
      <vt:lpstr>Visio.Drawing.6</vt:lpstr>
      <vt:lpstr>Visio.Drawing.6</vt:lpstr>
      <vt:lpstr>Visio.Drawing.6</vt:lpstr>
      <vt:lpstr>Visio.Drawing.11</vt:lpstr>
      <vt:lpstr>Visio.Drawing.11</vt:lpstr>
      <vt:lpstr>MSPhotoEd.3</vt:lpstr>
      <vt:lpstr>Paint.Picture</vt:lpstr>
      <vt:lpstr>PowerPoint 演示文稿</vt:lpstr>
      <vt:lpstr>PowerPoint 演示文稿</vt:lpstr>
      <vt:lpstr>PowerPoint 演示文稿</vt:lpstr>
      <vt:lpstr>PowerPoint 演示文稿</vt:lpstr>
      <vt:lpstr>XX公司企业应用架构设计</vt:lpstr>
      <vt:lpstr>当前的信息化主要围绕在研发工具、财务基础核算和办公自动化，信息中心需要有计划、有步骤的推动企业信息化的建设</vt:lpstr>
      <vt:lpstr>从汽车行业信息化应用模型出发来整理XX公司信息化的关注重点和所要落实的核心应用平台</vt:lpstr>
      <vt:lpstr>在设计和定义过程中，关注从平台、应用、功能模组、功能块的分解，各应用间的集成，以及逐步实现的重要性分类</vt:lpstr>
      <vt:lpstr>产品管理领域主要关注描述、定义产品的相关数据，通过企业级跨部门更改管理实现对产品数据的有效维护与管控，并作为下游各业务应用的产品数据来源</vt:lpstr>
      <vt:lpstr>通过对PDM、产品配置管理、BOM管理以及更改管理的合理组合，有效支持面向模块化设计的产品结构要求，以及研发、制造协同的多种BOM管理需要</vt:lpstr>
      <vt:lpstr>PDM：汽车行业产品数据管理平台的关键业务要素</vt:lpstr>
      <vt:lpstr>PDM与其它相关业务应用平台的交互关系定义</vt:lpstr>
      <vt:lpstr>PDM分为4个业务功能组，共14个应用功能块</vt:lpstr>
      <vt:lpstr>PDM平台的应用功能要求和主要建设思路 - 1</vt:lpstr>
      <vt:lpstr>PDM平台的应用功能要求和主要建设思路 - 2 </vt:lpstr>
      <vt:lpstr>PDM应用平台的系统建设关键设计思路</vt:lpstr>
      <vt:lpstr>产品配置管理：产品定义及规格管理的统一平台</vt:lpstr>
      <vt:lpstr>产品配置管理与其它相关业务应用平台的交互关系定义</vt:lpstr>
      <vt:lpstr>未来XX公司产品配置管理分为3个业务功能组，共7个应用功能块</vt:lpstr>
      <vt:lpstr>产品配置管理平台的应用功能要求和主要建设思路</vt:lpstr>
      <vt:lpstr>产品配置管理平台的系统建设关键设计思路</vt:lpstr>
      <vt:lpstr>产品BOM管理：企业级的产品BOM维护、查询、发布平台</vt:lpstr>
      <vt:lpstr>产品BOM管理平台与其它相关业务应用平台的交互关系定义</vt:lpstr>
      <vt:lpstr>未来XX公司产品BOM管理平台分为3个业务功能组，共7个应用功能块</vt:lpstr>
      <vt:lpstr>产品BOM管理平台的应用功能要求和主要建设思路 - 1</vt:lpstr>
      <vt:lpstr>产品BOM管理平台的应用功能要求和主要建设思路 - 2</vt:lpstr>
      <vt:lpstr>产品BOM管理应用平台的系统建设关键设计思路</vt:lpstr>
      <vt:lpstr>产品更改管理覆盖企业的各个业务部门和主要应用系统，实现了闭环式的更改过程管控，并且通过与产品数据的紧密集成，确保更改执行的准确、有效</vt:lpstr>
      <vt:lpstr>产品更改管理与其它相关业务应用平台的交互关系定义</vt:lpstr>
      <vt:lpstr>未来XX公司产品更改管理平台分为3个业务功能组，共7个应用功能块</vt:lpstr>
      <vt:lpstr>产品更改管理平台实现的应用功能要求和主要建设思路 </vt:lpstr>
      <vt:lpstr>产品更改管理平台的系统建设关键设计思路</vt:lpstr>
      <vt:lpstr>未来XX公司的供应链管理平台将包括3个核心应用平台，同时与周边的应用实现对接</vt:lpstr>
      <vt:lpstr>其中，采购寻源的信息平台主要关注在生产采购的计划协同，同时也包括对一般采购的业务支持</vt:lpstr>
      <vt:lpstr>未来的采购寻源信息平台分为4个业务功能组，共16个应用功能块</vt:lpstr>
      <vt:lpstr>采购寻源平台实现的应用功能要求和主要建设思路 - 1</vt:lpstr>
      <vt:lpstr>XX公司采购寻源平台实现的应用功能要求和主要建设思路 - 2</vt:lpstr>
      <vt:lpstr>XX公司采购寻源平台实现的应用功能要求和主要建设思路 - 3</vt:lpstr>
      <vt:lpstr>采购寻源平台的系统建设关键设计思路</vt:lpstr>
      <vt:lpstr>XX公司未来供应商管理平台由供应商门户和供应商管理系统一起组成</vt:lpstr>
      <vt:lpstr>XX公司供应商管理平台实现的应用功能要求和主要建设思路 </vt:lpstr>
      <vt:lpstr>供应商管理平台的系统建设关键设计思路</vt:lpstr>
      <vt:lpstr>物流配送平台支持多样化的零部件配送体系</vt:lpstr>
      <vt:lpstr>管理仓储区域内部的作业要求，支持发运的跟踪和费用的结算</vt:lpstr>
      <vt:lpstr>XX公司未来的物流配送平台分为4组功能组，共20个功能块</vt:lpstr>
      <vt:lpstr>XX公司物流配送平台实现的应用功能要求和主要建设思路 - 1</vt:lpstr>
      <vt:lpstr>XX公司物流配送平台实现的应用功能要求和主要建设思路 - 2</vt:lpstr>
      <vt:lpstr>XX公司物流配送平台实现的应用功能要求和主要建设思路 - 3</vt:lpstr>
      <vt:lpstr>物流配送平台的系统建设关键设计思路</vt:lpstr>
      <vt:lpstr>通过ERP系统建设，在横向实现供应链一体化协同，纵向实现财务业务一体化管理</vt:lpstr>
      <vt:lpstr>通过ERP系统与周边系统的配合实现一体化的计划体系</vt:lpstr>
      <vt:lpstr>XX公司未来的企业资源管理平台分为5个功能组，共19个功能块</vt:lpstr>
      <vt:lpstr>企业资源管理平台实现的应用功能要求和主要建设思路 - 1</vt:lpstr>
      <vt:lpstr>企业资源管理平台实现的应用功能要求和主要建设思路 - 2</vt:lpstr>
      <vt:lpstr>企业资源管理平台实现的应用功能要求和主要建设思路 - 3</vt:lpstr>
      <vt:lpstr>企业资源管理平台实现的应用功能要求和主要建设思路 - 4</vt:lpstr>
      <vt:lpstr>企业资源管理平台实现的应用功能要求和主要建设思路 - 5</vt:lpstr>
      <vt:lpstr>企业资源管理平台实现的应用功能要求和主要建设思路 - 6</vt:lpstr>
      <vt:lpstr>企业资源管理平台实现的应用功能要求和主要建设思路 - 7</vt:lpstr>
      <vt:lpstr>企业资源管理平台实现的应用功能要求和主要建设思路 - 8</vt:lpstr>
      <vt:lpstr>XX公司在建厂阶段的ERP系统实施需要考虑几个主要节点的策略</vt:lpstr>
      <vt:lpstr>同时建厂阶段的职责/流程/服务平台多是由各部门各自牵头制定实施，传统的ERP实施方法存在一定的问题</vt:lpstr>
      <vt:lpstr>建议：由专门的部门牵头来完成业务流程梳理，并以ERP项目作为流程落地的集成项目</vt:lpstr>
      <vt:lpstr>总结企业资源管理平台的系统建设关键设计思路</vt:lpstr>
      <vt:lpstr>生产作业管控平台关注制造过程中的信息处理和业务支持，与产品管理平台、营销管理平台以及企业资源管理平台紧密相连</vt:lpstr>
      <vt:lpstr>生产作业管控平台介于企业资源管理平台（ERP）与工位级的自动化设备之间，承上启下管理工厂和工艺区域中的作业</vt:lpstr>
      <vt:lpstr>参考汽车制造管理模组平台CAMM (Common Automotive Manufacturing Model)来定义XX公司的生产作业管控平台</vt:lpstr>
      <vt:lpstr>XX公司未来的生产作业管控平台分为4个功能组，共12个功能块</vt:lpstr>
      <vt:lpstr>生产作业管控平台实现的应用功能要求和主要建设思路 - 1</vt:lpstr>
      <vt:lpstr>生产作业管控平台实现的应用功能要求和主要建设思路 - 2</vt:lpstr>
      <vt:lpstr>生产作业管控平台实现的应用功能要求和主要建设思路 - 2</vt:lpstr>
      <vt:lpstr>生产作业管控平台的系统建设关键设计思路</vt:lpstr>
      <vt:lpstr>营销管理系统的目的是将主机厂/经销商/客户联系起来，帮助XX公司整合一站式销售和服务资源</vt:lpstr>
      <vt:lpstr>利用营销管理信息平台帮助XX公司建立完善的销售/服务/备件管理和支持体系</vt:lpstr>
      <vt:lpstr>有别于传统车厂的营销管理平台，XX公司的营销管理系统侧重对直销模式的支持以及对一站式服务中心的管理要求</vt:lpstr>
      <vt:lpstr>XX公司未来的营销管理平台分为4个功能组，共21个功能块</vt:lpstr>
      <vt:lpstr>营销管理平台实现的应用功能要求和主要建设思路 - 1</vt:lpstr>
      <vt:lpstr>营销管理平台实现的应用功能要求和主要建设思路 - 2</vt:lpstr>
      <vt:lpstr>营销管理平台实现的应用功能要求和主要建设思路 - 3</vt:lpstr>
      <vt:lpstr>营销管理平台实现的应用功能要求和主要建设思路 - 4</vt:lpstr>
      <vt:lpstr>营销管理平台的系统建设关键设计思路</vt:lpstr>
      <vt:lpstr>XX公司的系统建设还包括其他非核心的开发应用，包括 OA，企业门户和知识管理等</vt:lpstr>
      <vt:lpstr>办公自动化(OA)提供了面向组织的日常运作和管理，实现员工及管理者使用频率最高的应用系统</vt:lpstr>
      <vt:lpstr>通过企业门户为平台内外部用户提供集成的信息技术工作环境，提高获取信息、知识和协同工作的效率，提升平台的整体运作效率 </vt:lpstr>
      <vt:lpstr>通过知识管理，实现企业级的业务流程和知识库，完善的信息发布和电子学习等应用</vt:lpstr>
      <vt:lpstr>未来随着XX公司信息应用建设，业务数据逐渐增加，届时可以通过商业智能工具来支持企业的运营分析和战略决策</vt:lpstr>
      <vt:lpstr>商业智能解决方案实现集成、整合、加工关键信息，并经过专题分析为企业提供决策支持</vt:lpstr>
      <vt:lpstr>以质量分析来举例，未来XX公司的数据仓库将集成了各阶段的质量问题和处理结果，并通过质量分析平台来帮助质量体系的优化和完善</vt:lpstr>
      <vt:lpstr>XX公司信息系统架构总体规划</vt:lpstr>
      <vt:lpstr>企业架构及其核心技术通过将战略、运作和IT更紧密地衔接来实现企业增长，其中IT是对业务和战略的强有力的支撑</vt:lpstr>
      <vt:lpstr>信息系统建设应采用符合IT技术发展趋势的SOA架构设计方法进行系统技术架构定义，从而实现对企业业务的支持，并最终实现企业战略目标</vt:lpstr>
      <vt:lpstr>因此，建议采用如下基于SOA理念的企业信息系统技术架构设计方法</vt:lpstr>
      <vt:lpstr>同时我们遵循如下企业信息系统技术架构的设计原则</vt:lpstr>
      <vt:lpstr>结合XX公司业务和应用功能模型，基于SOA的架构设计方法，我们建议XX公司的信息系统技术架构如下</vt:lpstr>
      <vt:lpstr>我们建议的信息系统技术架构主要包含以下四个层面的逻辑功能 - 1</vt:lpstr>
      <vt:lpstr>我们建议的信息系统技术架构主要包含以下四个层面的逻辑功能 - 2</vt:lpstr>
      <vt:lpstr>企业信息门户是表现层的构架方案，其目的在于建立一套完整的门户网站，利用现有应用系统的基础，提供一个企业级的信息门户平台</vt:lpstr>
      <vt:lpstr>企业信息门户方案在以下三个层面上为企业提供系统功能表现的服务</vt:lpstr>
      <vt:lpstr>基于以上三个层面来设计XX公司企业信息门户技术功能</vt:lpstr>
      <vt:lpstr>应用层技术平台建设遵循业务驱动原则，其目标是满足基础设施、运维和开发等多方面的要求，因此在大框架体系下要求技术平台的一致性</vt:lpstr>
      <vt:lpstr>根据业界技术平台发展趋势比较，我们建议采用基于J2EE的技术平台来构建XX公司的核心业务应用系统技术架构</vt:lpstr>
      <vt:lpstr>其中，针对核心业务应用系统的非功能需求也需要从以下几方面进行考量</vt:lpstr>
      <vt:lpstr>集成层是核心功能之一，数据交换平台能够为企业内的各类应用提供数据转换和集成服务</vt:lpstr>
      <vt:lpstr>数据交换平台通过定义交换模式来实现数据源系统和目标系统之间统一的数据交换和整合</vt:lpstr>
      <vt:lpstr>未来XX公司数据交换平台以支持核心业务应用系统为目标，整体框架设计包含如下的功能</vt:lpstr>
      <vt:lpstr>通过建立XX公司数据交换平台，实现企业核心公用主数据的集中管理和维护，简化企业应用集成关系，保证关键数据的准确性</vt:lpstr>
      <vt:lpstr>数据层提供基于数据库的数据存储和分析功能，业务数据是企业运营的根本，良好的数据应用建设能够提高企业竞争力，并为企业管理决策提供重要支持</vt:lpstr>
      <vt:lpstr>企业数据平台架构设计中包括如下7个设计要素-1</vt:lpstr>
      <vt:lpstr>企业数据平台架构设计中包括如下7个设计要素-2</vt:lpstr>
      <vt:lpstr>其中，企业主数据平台建设和管理是企业整体数据平台最为关键的要素之一</vt:lpstr>
      <vt:lpstr>主数据管理的目标是保持企业范围内业务系统之间主数据的一致性</vt:lpstr>
      <vt:lpstr>主数据管理的重要性体现在其短期和长期的业务价值上</vt:lpstr>
      <vt:lpstr>主数据管理的重要性还体现在其短期和长期的技术价值上</vt:lpstr>
      <vt:lpstr>XX公司信息化项目规划建议</vt:lpstr>
      <vt:lpstr>在考虑具体的建设计划之前，我们首先需要明确总体项目建设原则以指导项目计划的制定，信息中心采用如下IT项目规划指导原则：</vt:lpstr>
      <vt:lpstr>为确保IT项目建设能够在统一规划设计的前提下，在尽可能低的风险中得以顺利展开，我们需要对可能影响项目结果的因素进行分析 </vt:lpstr>
      <vt:lpstr>其中，项目成功的4个关键因素详细分析如下</vt:lpstr>
      <vt:lpstr>针对XX公司的调研情况，我们建议采用IBM架构规划方法论来指导IT项目的规划</vt:lpstr>
      <vt:lpstr>XX公司信息化项目规划建议</vt:lpstr>
      <vt:lpstr>根据XX公司的战略业务目标和IT/业务现状，并结上述项目规划原则和方法，我们为XX公司规划的项目群分为如下三大类</vt:lpstr>
      <vt:lpstr>未来XX公司规划如下三大类项目群29个项目</vt:lpstr>
      <vt:lpstr>未来XX公司规划的29个项目涵盖所有核心与非核心业务</vt:lpstr>
      <vt:lpstr>未来XX公司规划的项目定义及实施分析-1</vt:lpstr>
      <vt:lpstr>未来XX公司规划的项目定义及实施分析-2</vt:lpstr>
      <vt:lpstr>未来XX公司规划的项目定义及实施分析-3</vt:lpstr>
      <vt:lpstr>未来XX公司规划的项目定义及实施分析-4</vt:lpstr>
      <vt:lpstr>未来XX公司规划的项目定义及实施分析-5</vt:lpstr>
      <vt:lpstr>未来XX公司规划的项目定义及实施分析-6</vt:lpstr>
      <vt:lpstr>未来XX公司规划的项目定义及实施分析-7</vt:lpstr>
      <vt:lpstr>未来XX公司规划的项目定义及实施分析-8</vt:lpstr>
      <vt:lpstr>未来XX公司规划的项目定义及实施分析-9</vt:lpstr>
      <vt:lpstr>未来XX公司规划的项目定义及实施分析-10</vt:lpstr>
      <vt:lpstr>XX公司信息化项目规划建议</vt:lpstr>
      <vt:lpstr>按照项目优先级和阶段划分的方法，同时分析项目间的依赖关系来划分项目实施的阶段，我们采用如下评定项目优先级的方法 </vt:lpstr>
      <vt:lpstr>按照项目优先级和阶段划分的方法，来划分未来项目实施的阶段</vt:lpstr>
      <vt:lpstr>建议XX公司未来5年分三个阶段逐步推进信息化建设</vt:lpstr>
      <vt:lpstr>将三大类项目群中29个项目规划如下三个阶段进行实施</vt:lpstr>
      <vt:lpstr>综上，IBM建议XX公司未来5年按3阶段的的项目实施路线规划逐步推进企业的信息化建设 - 1</vt:lpstr>
      <vt:lpstr>综上，IBM建议XX公司未来5年按3阶段的的项目实施路线规划逐步推进企业的信息化建设 - 2</vt:lpstr>
      <vt:lpstr>Thanks </vt:lpstr>
    </vt:vector>
  </TitlesOfParts>
  <Company>iSlide</Company>
  <LinksUpToDate>false</LinksUpToDate>
  <SharedDoc>false</SharedDoc>
  <HyperlinksChanged>false</HyperlinksChanged>
  <AppVersion>14.0000</AppVersion>
  <Manager>iSlide</Manager>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iSlide</dc:creator>
  <cp:lastModifiedBy>nancy</cp:lastModifiedBy>
  <cp:revision>2</cp:revision>
  <dcterms:created xsi:type="dcterms:W3CDTF">2017-11-14T00:00:00Z</dcterms:created>
  <dcterms:modified xsi:type="dcterms:W3CDTF">2023-10-09T04:40:08Z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Slide.Theme">
    <vt:lpwstr>48706f29-9ca0-418e-876d-de7b156ca083</vt:lpwstr>
  </property>
  <property fmtid="{D5CDD505-2E9C-101B-9397-08002B2CF9AE}" pid="3" name="ICV">
    <vt:lpwstr>D2602E615F8841AE8F78A55A2FA9C757_13</vt:lpwstr>
  </property>
  <property fmtid="{D5CDD505-2E9C-101B-9397-08002B2CF9AE}" pid="4" name="KSOProductBuildVer">
    <vt:lpwstr>2052-12.1.0.15374</vt:lpwstr>
  </property>
</Properties>
</file>